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2"/>
  </p:sldMasterIdLst>
  <p:sldIdLst>
    <p:sldId id="296" r:id="rId3"/>
    <p:sldId id="298" r:id="rId4"/>
    <p:sldId id="29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Lst>
  <p:sldSz cx="10058400" cy="7772400"/>
  <p:notesSz cx="10058400" cy="7772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825" y="95"/>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4"/>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Garamond"/>
                <a:cs typeface="Garamond"/>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Garamond"/>
                <a:cs typeface="Garamond"/>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Garamond"/>
                <a:cs typeface="Garamond"/>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Garamond"/>
                <a:cs typeface="Garamon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Fel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1DC42-07BD-E11E-4C59-4735215445F0}"/>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6FECA04C-9DFA-EF01-0BF6-5E0CAA33A398}"/>
              </a:ext>
            </a:extLst>
          </p:cNvPr>
          <p:cNvSpPr>
            <a:spLocks noGrp="1"/>
          </p:cNvSpPr>
          <p:nvPr>
            <p:ph type="ftr" sz="quarter" idx="10"/>
          </p:nvPr>
        </p:nvSpPr>
        <p:spPr/>
        <p:txBody>
          <a:bodyPr/>
          <a:lstStyle/>
          <a:p>
            <a:endParaRPr lang="en-GB"/>
          </a:p>
        </p:txBody>
      </p:sp>
      <p:sp>
        <p:nvSpPr>
          <p:cNvPr id="4" name="Date Placeholder 3">
            <a:extLst>
              <a:ext uri="{FF2B5EF4-FFF2-40B4-BE49-F238E27FC236}">
                <a16:creationId xmlns:a16="http://schemas.microsoft.com/office/drawing/2014/main" id="{6F006023-812C-54DC-C55F-EE2C4C18CF2A}"/>
              </a:ext>
            </a:extLst>
          </p:cNvPr>
          <p:cNvSpPr>
            <a:spLocks noGrp="1"/>
          </p:cNvSpPr>
          <p:nvPr>
            <p:ph type="dt" sz="half" idx="11"/>
          </p:nvPr>
        </p:nvSpPr>
        <p:spPr/>
        <p:txBody>
          <a:bodyPr/>
          <a:lstStyle/>
          <a:p>
            <a:fld id="{1D8BD707-D9CF-40AE-B4C6-C98DA3205C09}" type="datetimeFigureOut">
              <a:rPr lang="en-US" smtClean="0"/>
              <a:t>8/22/2025</a:t>
            </a:fld>
            <a:endParaRPr lang="en-US"/>
          </a:p>
        </p:txBody>
      </p:sp>
      <p:sp>
        <p:nvSpPr>
          <p:cNvPr id="5" name="Slide Number Placeholder 4">
            <a:extLst>
              <a:ext uri="{FF2B5EF4-FFF2-40B4-BE49-F238E27FC236}">
                <a16:creationId xmlns:a16="http://schemas.microsoft.com/office/drawing/2014/main" id="{B7A1F666-BF43-1031-0682-777B5A685281}"/>
              </a:ext>
            </a:extLst>
          </p:cNvPr>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3722366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3095" cy="782955"/>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3" name="Holder 3"/>
          <p:cNvSpPr>
            <a:spLocks noGrp="1"/>
          </p:cNvSpPr>
          <p:nvPr>
            <p:ph type="body" idx="1"/>
          </p:nvPr>
        </p:nvSpPr>
        <p:spPr>
          <a:xfrm>
            <a:off x="718819" y="1208797"/>
            <a:ext cx="8256905" cy="1921510"/>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562AE"/>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5634" cy="116268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18819" y="1208797"/>
            <a:ext cx="8256270" cy="192151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pic>
        <p:nvPicPr>
          <p:cNvPr id="9" name="Picture 8" descr="A yellow paper plane and a rocket&#10;&#10;AI-generated content may be incorrect.">
            <a:extLst>
              <a:ext uri="{FF2B5EF4-FFF2-40B4-BE49-F238E27FC236}">
                <a16:creationId xmlns:a16="http://schemas.microsoft.com/office/drawing/2014/main" id="{F7A73385-4428-A088-86F9-970767D77A20}"/>
              </a:ext>
            </a:extLst>
          </p:cNvPr>
          <p:cNvPicPr>
            <a:picLocks noChangeAspect="1"/>
          </p:cNvPicPr>
          <p:nvPr userDrawn="1"/>
        </p:nvPicPr>
        <p:blipFill>
          <a:blip r:embed="rId4" cstate="print">
            <a:alphaModFix amt="50000"/>
            <a:extLst>
              <a:ext uri="{BEBA8EAE-BF5A-486C-A8C5-ECC9F3942E4B}">
                <a14:imgProps xmlns:a14="http://schemas.microsoft.com/office/drawing/2010/main">
                  <a14:imgLayer r:embed="rId5">
                    <a14:imgEffect>
                      <a14:backgroundRemoval t="7290" b="65606" l="20605" r="70303">
                        <a14:backgroundMark x1="62767" y1="19669" x2="37869" y2="32472"/>
                        <a14:backgroundMark x1="37869" y1="32472" x2="35734" y2="43659"/>
                        <a14:backgroundMark x1="35734" y1="43659" x2="46751" y2="50363"/>
                        <a14:backgroundMark x1="46751" y1="50363" x2="57269" y2="43013"/>
                        <a14:backgroundMark x1="57269" y1="43013" x2="67833" y2="27383"/>
                        <a14:backgroundMark x1="67833" y1="27383" x2="64244" y2="21365"/>
                        <a14:backgroundMark x1="64244" y1="21365" x2="61472" y2="19588"/>
                      </a14:backgroundRemoval>
                    </a14:imgEffect>
                  </a14:imgLayer>
                </a14:imgProps>
              </a:ext>
              <a:ext uri="{28A0092B-C50C-407E-A947-70E740481C1C}">
                <a14:useLocalDpi xmlns:a14="http://schemas.microsoft.com/office/drawing/2010/main" val="0"/>
              </a:ext>
            </a:extLst>
          </a:blip>
          <a:srcRect l="19393" t="5556" r="45000" b="56734"/>
          <a:stretch/>
        </p:blipFill>
        <p:spPr>
          <a:xfrm rot="385384">
            <a:off x="91290" y="3823712"/>
            <a:ext cx="5257297" cy="3132000"/>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6" r:id="rId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59D697B8-20CB-225A-3B9F-BFE8A915FD9A}"/>
              </a:ext>
            </a:extLst>
          </p:cNvPr>
          <p:cNvSpPr txBox="1">
            <a:spLocks/>
          </p:cNvSpPr>
          <p:nvPr/>
        </p:nvSpPr>
        <p:spPr>
          <a:xfrm>
            <a:off x="3184461" y="228600"/>
            <a:ext cx="3689479" cy="507189"/>
          </a:xfrm>
          <a:prstGeom prst="rect">
            <a:avLst/>
          </a:prstGeom>
        </p:spPr>
        <p:txBody>
          <a:bodyPr vert="horz" wrap="square" lIns="0" tIns="14604" rIns="0" bIns="0" rtlCol="0">
            <a:spAutoFit/>
          </a:bodyPr>
          <a:lstStyle>
            <a:lvl1pPr>
              <a:defRPr sz="2450" b="0" i="0">
                <a:solidFill>
                  <a:schemeClr val="tx1"/>
                </a:solidFill>
                <a:latin typeface="Times New Roman"/>
                <a:ea typeface="+mj-ea"/>
                <a:cs typeface="Times New Roman"/>
              </a:defRPr>
            </a:lvl1pPr>
          </a:lstStyle>
          <a:p>
            <a:pPr marL="12700">
              <a:spcBef>
                <a:spcPts val="114"/>
              </a:spcBef>
            </a:pPr>
            <a:r>
              <a:rPr lang="en-GB" sz="3200" b="1" dirty="0">
                <a:solidFill>
                  <a:schemeClr val="bg1"/>
                </a:solidFill>
                <a:latin typeface="Book Antiqua"/>
                <a:cs typeface="Book Antiqua"/>
              </a:rPr>
              <a:t>Clicker</a:t>
            </a:r>
            <a:r>
              <a:rPr lang="en-GB" sz="3200" b="1" spc="505" dirty="0">
                <a:solidFill>
                  <a:schemeClr val="bg1"/>
                </a:solidFill>
                <a:latin typeface="Book Antiqua"/>
                <a:cs typeface="Book Antiqua"/>
              </a:rPr>
              <a:t> </a:t>
            </a:r>
            <a:r>
              <a:rPr lang="en-GB" sz="3200" b="1" spc="-10" dirty="0">
                <a:solidFill>
                  <a:schemeClr val="bg1"/>
                </a:solidFill>
                <a:latin typeface="Book Antiqua"/>
                <a:cs typeface="Book Antiqua"/>
              </a:rPr>
              <a:t>Questions</a:t>
            </a:r>
            <a:endParaRPr lang="en-GB" sz="3200" dirty="0">
              <a:solidFill>
                <a:schemeClr val="bg1"/>
              </a:solidFill>
              <a:latin typeface="Book Antiqua"/>
              <a:cs typeface="Book Antiqua"/>
            </a:endParaRPr>
          </a:p>
        </p:txBody>
      </p:sp>
      <p:sp>
        <p:nvSpPr>
          <p:cNvPr id="5" name="object 3">
            <a:extLst>
              <a:ext uri="{FF2B5EF4-FFF2-40B4-BE49-F238E27FC236}">
                <a16:creationId xmlns:a16="http://schemas.microsoft.com/office/drawing/2014/main" id="{FF7DE158-BA84-8546-63B0-82EC96D0B7F7}"/>
              </a:ext>
            </a:extLst>
          </p:cNvPr>
          <p:cNvSpPr txBox="1"/>
          <p:nvPr/>
        </p:nvSpPr>
        <p:spPr>
          <a:xfrm>
            <a:off x="876300" y="2209800"/>
            <a:ext cx="8305800" cy="5429691"/>
          </a:xfrm>
          <a:prstGeom prst="rect">
            <a:avLst/>
          </a:prstGeom>
        </p:spPr>
        <p:txBody>
          <a:bodyPr vert="horz" wrap="square" lIns="0" tIns="14604" rIns="0" bIns="0" rtlCol="0">
            <a:spAutoFit/>
          </a:bodyPr>
          <a:lstStyle/>
          <a:p>
            <a:pPr marR="13335" algn="ctr">
              <a:lnSpc>
                <a:spcPct val="100000"/>
              </a:lnSpc>
              <a:spcBef>
                <a:spcPts val="114"/>
              </a:spcBef>
            </a:pPr>
            <a:r>
              <a:rPr lang="en-GB" sz="4000" b="0" i="1" spc="-95" dirty="0">
                <a:solidFill>
                  <a:srgbClr val="68C4E2"/>
                </a:solidFill>
                <a:latin typeface="Bookman Old Style"/>
                <a:cs typeface="Bookman Old Style"/>
              </a:rPr>
              <a:t>Modern</a:t>
            </a:r>
            <a:r>
              <a:rPr lang="en-GB" sz="4000" b="0" i="1" spc="-50" dirty="0">
                <a:solidFill>
                  <a:srgbClr val="68C4E2"/>
                </a:solidFill>
                <a:latin typeface="Bookman Old Style"/>
                <a:cs typeface="Bookman Old Style"/>
              </a:rPr>
              <a:t> </a:t>
            </a:r>
            <a:r>
              <a:rPr lang="en-GB" sz="4000" b="0" i="1" spc="-10" dirty="0">
                <a:solidFill>
                  <a:srgbClr val="68C4E2"/>
                </a:solidFill>
                <a:latin typeface="Bookman Old Style"/>
                <a:cs typeface="Bookman Old Style"/>
              </a:rPr>
              <a:t>Physics</a:t>
            </a:r>
          </a:p>
          <a:p>
            <a:pPr marL="0" marR="0" lvl="0" indent="0" algn="ctr" defTabSz="914400" eaLnBrk="1" fontAlgn="auto" latinLnBrk="0" hangingPunct="1">
              <a:lnSpc>
                <a:spcPct val="100000"/>
              </a:lnSpc>
              <a:spcBef>
                <a:spcPts val="1795"/>
              </a:spcBef>
              <a:spcAft>
                <a:spcPts val="0"/>
              </a:spcAft>
              <a:buClrTx/>
              <a:buSzTx/>
              <a:buFontTx/>
              <a:buNone/>
              <a:tabLst/>
              <a:defRPr/>
            </a:pPr>
            <a:r>
              <a:rPr kumimoji="0" lang="en-GB" sz="2800" b="0" i="0" u="none" strike="noStrike" kern="0" cap="none" spc="0" normalizeH="0" baseline="0" noProof="0" dirty="0">
                <a:ln>
                  <a:noFill/>
                </a:ln>
                <a:solidFill>
                  <a:schemeClr val="bg1"/>
                </a:solidFill>
                <a:effectLst/>
                <a:uLnTx/>
                <a:uFillTx/>
                <a:latin typeface="Times New Roman"/>
                <a:cs typeface="Times New Roman"/>
              </a:rPr>
              <a:t>by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Gary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Felder</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and</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Kenny</a:t>
            </a:r>
            <a:r>
              <a:rPr kumimoji="0" lang="en-GB" sz="2800" b="0" i="0" u="none" strike="noStrike" kern="0" cap="none" spc="215" normalizeH="0" baseline="0" noProof="0" dirty="0">
                <a:ln>
                  <a:noFill/>
                </a:ln>
                <a:solidFill>
                  <a:schemeClr val="bg1"/>
                </a:solidFill>
                <a:effectLst/>
                <a:uLnTx/>
                <a:uFillTx/>
                <a:latin typeface="Times New Roman"/>
                <a:cs typeface="Times New Roman"/>
              </a:rPr>
              <a:t> </a:t>
            </a:r>
            <a:r>
              <a:rPr kumimoji="0" lang="en-GB" sz="2800" b="0" i="0" u="none" strike="noStrike" kern="0" cap="none" spc="-10" normalizeH="0" baseline="0" noProof="0" dirty="0">
                <a:ln>
                  <a:noFill/>
                </a:ln>
                <a:solidFill>
                  <a:schemeClr val="bg1"/>
                </a:solidFill>
                <a:effectLst/>
                <a:uLnTx/>
                <a:uFillTx/>
                <a:latin typeface="Times New Roman"/>
                <a:cs typeface="Times New Roman"/>
              </a:rPr>
              <a:t>Felder</a:t>
            </a:r>
            <a:endParaRPr kumimoji="0" lang="en-GB" sz="2800" b="0" i="0" u="none" strike="noStrike" kern="0" cap="none" spc="0" normalizeH="0" baseline="0" noProof="0" dirty="0">
              <a:ln>
                <a:noFill/>
              </a:ln>
              <a:solidFill>
                <a:schemeClr val="bg1"/>
              </a:solidFill>
              <a:effectLst/>
              <a:uLnTx/>
              <a:uFillTx/>
              <a:latin typeface="Times New Roman"/>
              <a:cs typeface="Times New Roman"/>
            </a:endParaRPr>
          </a:p>
          <a:p>
            <a:pPr marR="13335" algn="ctr">
              <a:lnSpc>
                <a:spcPct val="100000"/>
              </a:lnSpc>
              <a:spcBef>
                <a:spcPts val="114"/>
              </a:spcBef>
            </a:pPr>
            <a:endParaRPr lang="en-GB" sz="2050" dirty="0">
              <a:solidFill>
                <a:schemeClr val="bg1"/>
              </a:solidFill>
              <a:latin typeface="Bookman Old Style"/>
              <a:cs typeface="Bookman Old Style"/>
            </a:endParaRPr>
          </a:p>
          <a:p>
            <a:pPr algn="ctr">
              <a:lnSpc>
                <a:spcPct val="100000"/>
              </a:lnSpc>
              <a:spcBef>
                <a:spcPts val="30"/>
              </a:spcBef>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r>
              <a:rPr lang="en-GB" sz="2050" dirty="0">
                <a:solidFill>
                  <a:schemeClr val="bg1"/>
                </a:solidFill>
                <a:latin typeface="Times New Roman"/>
                <a:cs typeface="Times New Roman"/>
              </a:rPr>
              <a:t>Cambridge</a:t>
            </a:r>
            <a:r>
              <a:rPr lang="en-GB" sz="2050" spc="-35" dirty="0">
                <a:solidFill>
                  <a:schemeClr val="bg1"/>
                </a:solidFill>
                <a:latin typeface="Times New Roman"/>
                <a:cs typeface="Times New Roman"/>
              </a:rPr>
              <a:t> </a:t>
            </a:r>
            <a:r>
              <a:rPr lang="en-GB" sz="2050" spc="-10" dirty="0">
                <a:solidFill>
                  <a:schemeClr val="bg1"/>
                </a:solidFill>
                <a:latin typeface="Times New Roman"/>
                <a:cs typeface="Times New Roman"/>
              </a:rPr>
              <a:t>University</a:t>
            </a:r>
            <a:r>
              <a:rPr lang="en-GB" sz="2050" spc="-25" dirty="0">
                <a:solidFill>
                  <a:schemeClr val="bg1"/>
                </a:solidFill>
                <a:latin typeface="Times New Roman"/>
                <a:cs typeface="Times New Roman"/>
              </a:rPr>
              <a:t> </a:t>
            </a:r>
            <a:r>
              <a:rPr lang="en-GB" sz="2050" spc="-10" dirty="0">
                <a:solidFill>
                  <a:schemeClr val="bg1"/>
                </a:solidFill>
                <a:latin typeface="Times New Roman"/>
                <a:cs typeface="Times New Roman"/>
              </a:rPr>
              <a:t>Press</a:t>
            </a:r>
          </a:p>
          <a:p>
            <a:pPr marL="1286510" marR="1279525" algn="ctr">
              <a:lnSpc>
                <a:spcPct val="101200"/>
              </a:lnSpc>
            </a:pPr>
            <a:r>
              <a:rPr lang="en-GB" sz="2050" spc="-10" dirty="0">
                <a:solidFill>
                  <a:srgbClr val="68C4E2"/>
                </a:solidFill>
                <a:latin typeface="Times New Roman"/>
                <a:cs typeface="Times New Roman"/>
              </a:rPr>
              <a:t>cambridge.org/core/resources/</a:t>
            </a:r>
            <a:r>
              <a:rPr lang="en-GB" sz="2050" spc="-10" dirty="0" err="1">
                <a:solidFill>
                  <a:srgbClr val="68C4E2"/>
                </a:solidFill>
                <a:latin typeface="Times New Roman"/>
                <a:cs typeface="Times New Roman"/>
              </a:rPr>
              <a:t>felder-modernphysics</a:t>
            </a:r>
            <a:r>
              <a:rPr lang="en-GB" sz="2050" spc="-10" dirty="0">
                <a:solidFill>
                  <a:srgbClr val="68C4E2"/>
                </a:solidFill>
                <a:latin typeface="Times New Roman"/>
                <a:cs typeface="Times New Roman"/>
              </a:rPr>
              <a:t>/ </a:t>
            </a:r>
            <a:r>
              <a:rPr lang="en-GB" sz="2050" spc="-10" dirty="0">
                <a:solidFill>
                  <a:schemeClr val="bg1"/>
                </a:solidFill>
                <a:latin typeface="Times New Roman"/>
                <a:cs typeface="Times New Roman"/>
              </a:rPr>
              <a:t>felderbooks.com</a:t>
            </a:r>
          </a:p>
          <a:p>
            <a:pPr marL="1286510" marR="1279525" algn="ctr">
              <a:lnSpc>
                <a:spcPct val="101200"/>
              </a:lnSpc>
            </a:pPr>
            <a:endParaRPr lang="en-GB" sz="2050" dirty="0">
              <a:solidFill>
                <a:schemeClr val="bg1"/>
              </a:solidFill>
              <a:latin typeface="Times New Roman"/>
              <a:cs typeface="Times New Roman"/>
            </a:endParaRPr>
          </a:p>
          <a:p>
            <a:pPr>
              <a:lnSpc>
                <a:spcPct val="100000"/>
              </a:lnSpc>
            </a:pPr>
            <a:endParaRPr lang="en-GB" sz="2000" dirty="0">
              <a:solidFill>
                <a:schemeClr val="bg1"/>
              </a:solidFill>
              <a:latin typeface="Times New Roman"/>
              <a:cs typeface="Times New Roman"/>
            </a:endParaRPr>
          </a:p>
        </p:txBody>
      </p:sp>
    </p:spTree>
    <p:extLst>
      <p:ext uri="{BB962C8B-B14F-4D97-AF65-F5344CB8AC3E}">
        <p14:creationId xmlns:p14="http://schemas.microsoft.com/office/powerpoint/2010/main" val="3344878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2565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8.1.</a:t>
            </a:r>
            <a:r>
              <a:rPr sz="1200" spc="190" dirty="0">
                <a:latin typeface="Times New Roman"/>
                <a:cs typeface="Times New Roman"/>
              </a:rPr>
              <a:t>  </a:t>
            </a:r>
            <a:r>
              <a:rPr sz="1200" spc="50" dirty="0">
                <a:latin typeface="Times New Roman"/>
                <a:cs typeface="Times New Roman"/>
              </a:rPr>
              <a:t>THE</a:t>
            </a:r>
            <a:r>
              <a:rPr sz="1200" spc="125" dirty="0">
                <a:latin typeface="Times New Roman"/>
                <a:cs typeface="Times New Roman"/>
              </a:rPr>
              <a:t> </a:t>
            </a:r>
            <a:r>
              <a:rPr sz="1200" dirty="0">
                <a:latin typeface="Times New Roman"/>
                <a:cs typeface="Times New Roman"/>
              </a:rPr>
              <a:t>PAULI</a:t>
            </a:r>
            <a:r>
              <a:rPr sz="1200" spc="125" dirty="0">
                <a:latin typeface="Times New Roman"/>
                <a:cs typeface="Times New Roman"/>
              </a:rPr>
              <a:t> </a:t>
            </a:r>
            <a:r>
              <a:rPr sz="1200" dirty="0">
                <a:latin typeface="Times New Roman"/>
                <a:cs typeface="Times New Roman"/>
              </a:rPr>
              <a:t>EXCLUSION</a:t>
            </a:r>
            <a:r>
              <a:rPr sz="1200" spc="114"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165" dirty="0"/>
              <a:t> </a:t>
            </a:r>
            <a:r>
              <a:rPr spc="50" dirty="0"/>
              <a:t>hypothetical</a:t>
            </a:r>
            <a:r>
              <a:rPr spc="165" dirty="0"/>
              <a:t> </a:t>
            </a:r>
            <a:r>
              <a:rPr dirty="0"/>
              <a:t>particles</a:t>
            </a:r>
            <a:r>
              <a:rPr spc="165" dirty="0"/>
              <a:t> </a:t>
            </a:r>
            <a:r>
              <a:rPr dirty="0"/>
              <a:t>predicted</a:t>
            </a:r>
            <a:r>
              <a:rPr spc="165" dirty="0"/>
              <a:t> </a:t>
            </a:r>
            <a:r>
              <a:rPr spc="60" dirty="0"/>
              <a:t>by</a:t>
            </a:r>
            <a:r>
              <a:rPr spc="165" dirty="0"/>
              <a:t> </a:t>
            </a:r>
            <a:r>
              <a:rPr dirty="0"/>
              <a:t>some</a:t>
            </a:r>
            <a:r>
              <a:rPr spc="165" dirty="0"/>
              <a:t> </a:t>
            </a:r>
            <a:r>
              <a:rPr dirty="0"/>
              <a:t>physics</a:t>
            </a:r>
            <a:r>
              <a:rPr spc="165" dirty="0"/>
              <a:t> </a:t>
            </a:r>
            <a:r>
              <a:rPr dirty="0"/>
              <a:t>theories</a:t>
            </a:r>
            <a:r>
              <a:rPr spc="160" dirty="0"/>
              <a:t> </a:t>
            </a:r>
            <a:r>
              <a:rPr spc="30" dirty="0"/>
              <a:t>are </a:t>
            </a:r>
            <a:r>
              <a:rPr dirty="0"/>
              <a:t>the</a:t>
            </a:r>
            <a:r>
              <a:rPr spc="-10" dirty="0"/>
              <a:t>  </a:t>
            </a:r>
            <a:r>
              <a:rPr dirty="0"/>
              <a:t>“graviton”  (spin  </a:t>
            </a:r>
            <a:r>
              <a:rPr spc="70" dirty="0"/>
              <a:t>2)</a:t>
            </a:r>
            <a:r>
              <a:rPr dirty="0"/>
              <a:t>  </a:t>
            </a:r>
            <a:r>
              <a:rPr spc="55" dirty="0"/>
              <a:t>and</a:t>
            </a:r>
            <a:r>
              <a:rPr dirty="0"/>
              <a:t>  the  “gravitino”  (spin  </a:t>
            </a:r>
            <a:r>
              <a:rPr spc="55" dirty="0"/>
              <a:t>1.5).</a:t>
            </a:r>
            <a:r>
              <a:rPr spc="530" dirty="0"/>
              <a:t>  </a:t>
            </a:r>
            <a:r>
              <a:rPr spc="-10" dirty="0"/>
              <a:t>Which </a:t>
            </a:r>
            <a:r>
              <a:rPr spc="60" dirty="0"/>
              <a:t>obey(s)</a:t>
            </a:r>
            <a:r>
              <a:rPr spc="229" dirty="0"/>
              <a:t> </a:t>
            </a:r>
            <a:r>
              <a:rPr dirty="0"/>
              <a:t>the</a:t>
            </a:r>
            <a:r>
              <a:rPr spc="240" dirty="0"/>
              <a:t> </a:t>
            </a:r>
            <a:r>
              <a:rPr spc="80" dirty="0"/>
              <a:t>Pauli</a:t>
            </a:r>
            <a:r>
              <a:rPr spc="240" dirty="0"/>
              <a:t> </a:t>
            </a:r>
            <a:r>
              <a:rPr dirty="0"/>
              <a:t>exclusion</a:t>
            </a:r>
            <a:r>
              <a:rPr spc="240" dirty="0"/>
              <a:t> </a:t>
            </a:r>
            <a:r>
              <a:rPr dirty="0"/>
              <a:t>principle?</a:t>
            </a:r>
            <a:r>
              <a:rPr spc="535" dirty="0"/>
              <a:t> </a:t>
            </a:r>
            <a:r>
              <a:rPr dirty="0"/>
              <a:t>(Choose</a:t>
            </a:r>
            <a:r>
              <a:rPr spc="240" dirty="0"/>
              <a:t> </a:t>
            </a:r>
            <a:r>
              <a:rPr spc="-20" dirty="0"/>
              <a:t>one.)</a:t>
            </a:r>
          </a:p>
        </p:txBody>
      </p:sp>
      <p:sp>
        <p:nvSpPr>
          <p:cNvPr id="5" name="object 5"/>
          <p:cNvSpPr txBox="1"/>
          <p:nvPr/>
        </p:nvSpPr>
        <p:spPr>
          <a:xfrm>
            <a:off x="707758" y="2421615"/>
            <a:ext cx="212090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The</a:t>
            </a:r>
            <a:r>
              <a:rPr sz="2450" spc="240" dirty="0">
                <a:latin typeface="Garamond"/>
                <a:cs typeface="Garamond"/>
              </a:rPr>
              <a:t> </a:t>
            </a:r>
            <a:r>
              <a:rPr sz="2450" spc="-10" dirty="0">
                <a:latin typeface="Garamond"/>
                <a:cs typeface="Garamond"/>
              </a:rPr>
              <a:t>graviton</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The</a:t>
            </a:r>
            <a:r>
              <a:rPr sz="2450" spc="240" dirty="0">
                <a:latin typeface="Garamond"/>
                <a:cs typeface="Garamond"/>
              </a:rPr>
              <a:t> </a:t>
            </a:r>
            <a:r>
              <a:rPr sz="2450" spc="-10" dirty="0">
                <a:latin typeface="Garamond"/>
                <a:cs typeface="Garamond"/>
              </a:rPr>
              <a:t>gravitino</a:t>
            </a:r>
            <a:endParaRPr sz="2450">
              <a:latin typeface="Garamond"/>
              <a:cs typeface="Garamond"/>
            </a:endParaRPr>
          </a:p>
          <a:p>
            <a:pPr marL="393700" indent="-361950">
              <a:lnSpc>
                <a:spcPct val="100000"/>
              </a:lnSpc>
              <a:spcBef>
                <a:spcPts val="1045"/>
              </a:spcBef>
              <a:buAutoNum type="alphaUcPeriod"/>
              <a:tabLst>
                <a:tab pos="393700" algn="l"/>
              </a:tabLst>
            </a:pPr>
            <a:r>
              <a:rPr sz="2450" spc="-20" dirty="0">
                <a:latin typeface="Garamond"/>
                <a:cs typeface="Garamond"/>
              </a:rPr>
              <a:t>Both</a:t>
            </a:r>
            <a:endParaRPr sz="2450">
              <a:latin typeface="Garamond"/>
              <a:cs typeface="Garamond"/>
            </a:endParaRPr>
          </a:p>
          <a:p>
            <a:pPr marL="393700" indent="-374015">
              <a:lnSpc>
                <a:spcPct val="100000"/>
              </a:lnSpc>
              <a:spcBef>
                <a:spcPts val="1045"/>
              </a:spcBef>
              <a:buAutoNum type="alphaUcPeriod"/>
              <a:tabLst>
                <a:tab pos="393700" algn="l"/>
              </a:tabLst>
            </a:pPr>
            <a:r>
              <a:rPr sz="2450" spc="-10" dirty="0">
                <a:latin typeface="Garamond"/>
                <a:cs typeface="Garamond"/>
              </a:rPr>
              <a:t>Neither</a:t>
            </a:r>
            <a:endParaRPr sz="2450">
              <a:latin typeface="Garamond"/>
              <a:cs typeface="Garamond"/>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70" dirty="0">
                <a:latin typeface="Garamond"/>
                <a:cs typeface="Garamond"/>
              </a:rPr>
              <a:t>B</a:t>
            </a:r>
            <a:endParaRPr sz="2450">
              <a:latin typeface="Garamond"/>
              <a:cs typeface="Garamon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270" cy="647700"/>
          </a:xfrm>
          <a:prstGeom prst="rect">
            <a:avLst/>
          </a:prstGeom>
        </p:spPr>
        <p:txBody>
          <a:bodyPr vert="horz" wrap="square" lIns="0" tIns="12065" rIns="0" bIns="0" rtlCol="0">
            <a:spAutoFit/>
          </a:bodyPr>
          <a:lstStyle/>
          <a:p>
            <a:pPr marL="4944110">
              <a:lnSpc>
                <a:spcPct val="100000"/>
              </a:lnSpc>
              <a:spcBef>
                <a:spcPts val="95"/>
              </a:spcBef>
            </a:pPr>
            <a:r>
              <a:rPr sz="1200" dirty="0">
                <a:latin typeface="Times New Roman"/>
                <a:cs typeface="Times New Roman"/>
              </a:rPr>
              <a:t>8.2.</a:t>
            </a:r>
            <a:r>
              <a:rPr sz="1200" spc="245" dirty="0">
                <a:latin typeface="Times New Roman"/>
                <a:cs typeface="Times New Roman"/>
              </a:rPr>
              <a:t>  </a:t>
            </a:r>
            <a:r>
              <a:rPr sz="1200" dirty="0">
                <a:latin typeface="Times New Roman"/>
                <a:cs typeface="Times New Roman"/>
              </a:rPr>
              <a:t>ENERGY</a:t>
            </a:r>
            <a:r>
              <a:rPr sz="1200" spc="175" dirty="0">
                <a:latin typeface="Times New Roman"/>
                <a:cs typeface="Times New Roman"/>
              </a:rPr>
              <a:t> </a:t>
            </a:r>
            <a:r>
              <a:rPr sz="1200" dirty="0">
                <a:latin typeface="Times New Roman"/>
                <a:cs typeface="Times New Roman"/>
              </a:rPr>
              <a:t>LEVELS</a:t>
            </a:r>
            <a:r>
              <a:rPr sz="1200" spc="165"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25" dirty="0">
                <a:latin typeface="Georgia"/>
                <a:cs typeface="Georgia"/>
              </a:rPr>
              <a:t>8.2</a:t>
            </a:r>
            <a:r>
              <a:rPr sz="1700" b="1" dirty="0">
                <a:latin typeface="Georgia"/>
                <a:cs typeface="Georgia"/>
              </a:rPr>
              <a:t>	Energy</a:t>
            </a:r>
            <a:r>
              <a:rPr sz="1700" b="1" spc="35" dirty="0">
                <a:latin typeface="Georgia"/>
                <a:cs typeface="Georgia"/>
              </a:rPr>
              <a:t> </a:t>
            </a:r>
            <a:r>
              <a:rPr sz="1700" b="1" spc="-35" dirty="0">
                <a:latin typeface="Georgia"/>
                <a:cs typeface="Georgia"/>
              </a:rPr>
              <a:t>Levels</a:t>
            </a:r>
            <a:r>
              <a:rPr sz="1700" b="1" spc="40" dirty="0">
                <a:latin typeface="Georgia"/>
                <a:cs typeface="Georgia"/>
              </a:rPr>
              <a:t> </a:t>
            </a:r>
            <a:r>
              <a:rPr sz="1700" b="1" spc="-10" dirty="0">
                <a:latin typeface="Georgia"/>
                <a:cs typeface="Georgia"/>
              </a:rPr>
              <a:t>and</a:t>
            </a:r>
            <a:r>
              <a:rPr sz="1700" b="1" spc="40" dirty="0">
                <a:latin typeface="Georgia"/>
                <a:cs typeface="Georgia"/>
              </a:rPr>
              <a:t> </a:t>
            </a:r>
            <a:r>
              <a:rPr sz="1700" b="1" dirty="0">
                <a:latin typeface="Georgia"/>
                <a:cs typeface="Georgia"/>
              </a:rPr>
              <a:t>Atomic</a:t>
            </a:r>
            <a:r>
              <a:rPr sz="1700" b="1" spc="35" dirty="0">
                <a:latin typeface="Georgia"/>
                <a:cs typeface="Georgia"/>
              </a:rPr>
              <a:t> </a:t>
            </a:r>
            <a:r>
              <a:rPr sz="1700" b="1" spc="-10" dirty="0">
                <a:latin typeface="Georgia"/>
                <a:cs typeface="Georgia"/>
              </a:rPr>
              <a:t>States</a:t>
            </a:r>
            <a:endParaRPr sz="1700">
              <a:latin typeface="Georgia"/>
              <a:cs typeface="Georgi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9434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75" dirty="0">
                <a:latin typeface="Times New Roman"/>
                <a:cs typeface="Times New Roman"/>
              </a:rPr>
              <a:t> </a:t>
            </a:r>
            <a:r>
              <a:rPr sz="1200" dirty="0">
                <a:latin typeface="Times New Roman"/>
                <a:cs typeface="Times New Roman"/>
              </a:rPr>
              <a:t>LEVELS</a:t>
            </a:r>
            <a:r>
              <a:rPr sz="1200" spc="165"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132955" cy="403225"/>
          </a:xfrm>
          <a:prstGeom prst="rect">
            <a:avLst/>
          </a:prstGeom>
        </p:spPr>
        <p:txBody>
          <a:bodyPr vert="horz" wrap="square" lIns="0" tIns="15875" rIns="0" bIns="0" rtlCol="0">
            <a:spAutoFit/>
          </a:bodyPr>
          <a:lstStyle/>
          <a:p>
            <a:pPr marL="12700">
              <a:lnSpc>
                <a:spcPct val="100000"/>
              </a:lnSpc>
              <a:spcBef>
                <a:spcPts val="125"/>
              </a:spcBef>
              <a:tabLst>
                <a:tab pos="5381625" algn="l"/>
              </a:tabLst>
            </a:pPr>
            <a:r>
              <a:rPr spc="114" dirty="0"/>
              <a:t>What</a:t>
            </a:r>
            <a:r>
              <a:rPr spc="185" dirty="0"/>
              <a:t> </a:t>
            </a:r>
            <a:r>
              <a:rPr dirty="0"/>
              <a:t>is</a:t>
            </a:r>
            <a:r>
              <a:rPr spc="190" dirty="0"/>
              <a:t> </a:t>
            </a:r>
            <a:r>
              <a:rPr dirty="0"/>
              <a:t>the</a:t>
            </a:r>
            <a:r>
              <a:rPr spc="185" dirty="0"/>
              <a:t> </a:t>
            </a:r>
            <a:r>
              <a:rPr dirty="0"/>
              <a:t>value</a:t>
            </a:r>
            <a:r>
              <a:rPr spc="190" dirty="0"/>
              <a:t> </a:t>
            </a:r>
            <a:r>
              <a:rPr dirty="0"/>
              <a:t>of</a:t>
            </a:r>
            <a:r>
              <a:rPr spc="195" dirty="0"/>
              <a:t> </a:t>
            </a:r>
            <a:r>
              <a:rPr b="0" i="1" dirty="0">
                <a:latin typeface="Bookman Old Style"/>
                <a:cs typeface="Bookman Old Style"/>
              </a:rPr>
              <a:t>l</a:t>
            </a:r>
            <a:r>
              <a:rPr b="0" i="1" spc="120" dirty="0">
                <a:latin typeface="Bookman Old Style"/>
                <a:cs typeface="Bookman Old Style"/>
              </a:rPr>
              <a:t> </a:t>
            </a:r>
            <a:r>
              <a:rPr dirty="0"/>
              <a:t>in</a:t>
            </a:r>
            <a:r>
              <a:rPr spc="185" dirty="0"/>
              <a:t> </a:t>
            </a:r>
            <a:r>
              <a:rPr dirty="0"/>
              <a:t>the</a:t>
            </a:r>
            <a:r>
              <a:rPr spc="190" dirty="0"/>
              <a:t> </a:t>
            </a:r>
            <a:r>
              <a:rPr dirty="0"/>
              <a:t>subshell</a:t>
            </a:r>
            <a:r>
              <a:rPr spc="185" dirty="0"/>
              <a:t> </a:t>
            </a:r>
            <a:r>
              <a:rPr spc="160" dirty="0"/>
              <a:t>4</a:t>
            </a:r>
            <a:r>
              <a:rPr b="0" i="1" spc="160" dirty="0">
                <a:latin typeface="Bookman Old Style"/>
                <a:cs typeface="Bookman Old Style"/>
              </a:rPr>
              <a:t>f</a:t>
            </a:r>
            <a:r>
              <a:rPr b="0" i="1" spc="-455" dirty="0">
                <a:latin typeface="Bookman Old Style"/>
                <a:cs typeface="Bookman Old Style"/>
              </a:rPr>
              <a:t> </a:t>
            </a:r>
            <a:r>
              <a:rPr spc="125" dirty="0"/>
              <a:t>?</a:t>
            </a:r>
            <a:r>
              <a:rPr dirty="0"/>
              <a:t>	(Choose</a:t>
            </a:r>
            <a:r>
              <a:rPr spc="185" dirty="0"/>
              <a:t> </a:t>
            </a:r>
            <a:r>
              <a:rPr spc="-10" dirty="0"/>
              <a:t>one.)</a:t>
            </a:r>
          </a:p>
        </p:txBody>
      </p:sp>
      <p:sp>
        <p:nvSpPr>
          <p:cNvPr id="5" name="object 5"/>
          <p:cNvSpPr txBox="1"/>
          <p:nvPr/>
        </p:nvSpPr>
        <p:spPr>
          <a:xfrm>
            <a:off x="715137" y="1679681"/>
            <a:ext cx="545465" cy="2050414"/>
          </a:xfrm>
          <a:prstGeom prst="rect">
            <a:avLst/>
          </a:prstGeom>
        </p:spPr>
        <p:txBody>
          <a:bodyPr vert="horz" wrap="square" lIns="0" tIns="144780" rIns="0" bIns="0" rtlCol="0">
            <a:spAutoFit/>
          </a:bodyPr>
          <a:lstStyle/>
          <a:p>
            <a:pPr marL="16510">
              <a:lnSpc>
                <a:spcPct val="100000"/>
              </a:lnSpc>
              <a:spcBef>
                <a:spcPts val="1140"/>
              </a:spcBef>
            </a:pPr>
            <a:r>
              <a:rPr sz="2450" spc="65" dirty="0">
                <a:latin typeface="Garamond"/>
                <a:cs typeface="Garamond"/>
              </a:rPr>
              <a:t>A.</a:t>
            </a:r>
            <a:r>
              <a:rPr sz="2450" spc="-30" dirty="0">
                <a:latin typeface="Garamond"/>
                <a:cs typeface="Garamond"/>
              </a:rPr>
              <a:t> </a:t>
            </a:r>
            <a:r>
              <a:rPr sz="2450" spc="-50" dirty="0">
                <a:latin typeface="Garamond"/>
                <a:cs typeface="Garamond"/>
              </a:rPr>
              <a:t>0</a:t>
            </a:r>
            <a:endParaRPr sz="2450">
              <a:latin typeface="Garamond"/>
              <a:cs typeface="Garamond"/>
            </a:endParaRPr>
          </a:p>
          <a:p>
            <a:pPr marL="28575">
              <a:lnSpc>
                <a:spcPct val="100000"/>
              </a:lnSpc>
              <a:spcBef>
                <a:spcPts val="1045"/>
              </a:spcBef>
            </a:pPr>
            <a:r>
              <a:rPr sz="2450" spc="90" dirty="0">
                <a:latin typeface="Garamond"/>
                <a:cs typeface="Garamond"/>
              </a:rPr>
              <a:t>B.</a:t>
            </a:r>
            <a:r>
              <a:rPr sz="2450" spc="-30" dirty="0">
                <a:latin typeface="Garamond"/>
                <a:cs typeface="Garamond"/>
              </a:rPr>
              <a:t> </a:t>
            </a:r>
            <a:r>
              <a:rPr sz="2450" spc="-50" dirty="0">
                <a:latin typeface="Garamond"/>
                <a:cs typeface="Garamond"/>
              </a:rPr>
              <a:t>1</a:t>
            </a:r>
            <a:endParaRPr sz="2450">
              <a:latin typeface="Garamond"/>
              <a:cs typeface="Garamond"/>
            </a:endParaRPr>
          </a:p>
          <a:p>
            <a:pPr marL="24765">
              <a:lnSpc>
                <a:spcPct val="100000"/>
              </a:lnSpc>
              <a:spcBef>
                <a:spcPts val="1045"/>
              </a:spcBef>
            </a:pPr>
            <a:r>
              <a:rPr sz="2450" spc="80" dirty="0">
                <a:latin typeface="Garamond"/>
                <a:cs typeface="Garamond"/>
              </a:rPr>
              <a:t>C.</a:t>
            </a:r>
            <a:r>
              <a:rPr sz="2450" spc="-25" dirty="0">
                <a:latin typeface="Garamond"/>
                <a:cs typeface="Garamond"/>
              </a:rPr>
              <a:t> </a:t>
            </a:r>
            <a:r>
              <a:rPr sz="2450" spc="-50" dirty="0">
                <a:latin typeface="Garamond"/>
                <a:cs typeface="Garamond"/>
              </a:rPr>
              <a:t>3</a:t>
            </a:r>
            <a:endParaRPr sz="2450">
              <a:latin typeface="Garamond"/>
              <a:cs typeface="Garamond"/>
            </a:endParaRPr>
          </a:p>
          <a:p>
            <a:pPr marL="12700">
              <a:lnSpc>
                <a:spcPct val="100000"/>
              </a:lnSpc>
              <a:spcBef>
                <a:spcPts val="1045"/>
              </a:spcBef>
            </a:pPr>
            <a:r>
              <a:rPr sz="2450" dirty="0">
                <a:latin typeface="Garamond"/>
                <a:cs typeface="Garamond"/>
              </a:rPr>
              <a:t>D.</a:t>
            </a:r>
            <a:r>
              <a:rPr sz="2450" spc="-105" dirty="0">
                <a:latin typeface="Garamond"/>
                <a:cs typeface="Garamond"/>
              </a:rPr>
              <a:t> </a:t>
            </a:r>
            <a:r>
              <a:rPr sz="2450" spc="-50" dirty="0">
                <a:latin typeface="Garamond"/>
                <a:cs typeface="Garamond"/>
              </a:rPr>
              <a:t>4</a:t>
            </a:r>
            <a:endParaRPr sz="2450">
              <a:latin typeface="Garamond"/>
              <a:cs typeface="Garamon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9434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75" dirty="0">
                <a:latin typeface="Times New Roman"/>
                <a:cs typeface="Times New Roman"/>
              </a:rPr>
              <a:t> </a:t>
            </a:r>
            <a:r>
              <a:rPr sz="1200" dirty="0">
                <a:latin typeface="Times New Roman"/>
                <a:cs typeface="Times New Roman"/>
              </a:rPr>
              <a:t>LEVELS</a:t>
            </a:r>
            <a:r>
              <a:rPr sz="1200" spc="165"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132955" cy="403225"/>
          </a:xfrm>
          <a:prstGeom prst="rect">
            <a:avLst/>
          </a:prstGeom>
        </p:spPr>
        <p:txBody>
          <a:bodyPr vert="horz" wrap="square" lIns="0" tIns="15875" rIns="0" bIns="0" rtlCol="0">
            <a:spAutoFit/>
          </a:bodyPr>
          <a:lstStyle/>
          <a:p>
            <a:pPr marL="12700">
              <a:lnSpc>
                <a:spcPct val="100000"/>
              </a:lnSpc>
              <a:spcBef>
                <a:spcPts val="125"/>
              </a:spcBef>
              <a:tabLst>
                <a:tab pos="5381625" algn="l"/>
              </a:tabLst>
            </a:pPr>
            <a:r>
              <a:rPr spc="114" dirty="0"/>
              <a:t>What</a:t>
            </a:r>
            <a:r>
              <a:rPr spc="185" dirty="0"/>
              <a:t> </a:t>
            </a:r>
            <a:r>
              <a:rPr dirty="0"/>
              <a:t>is</a:t>
            </a:r>
            <a:r>
              <a:rPr spc="190" dirty="0"/>
              <a:t> </a:t>
            </a:r>
            <a:r>
              <a:rPr dirty="0"/>
              <a:t>the</a:t>
            </a:r>
            <a:r>
              <a:rPr spc="185" dirty="0"/>
              <a:t> </a:t>
            </a:r>
            <a:r>
              <a:rPr dirty="0"/>
              <a:t>value</a:t>
            </a:r>
            <a:r>
              <a:rPr spc="190" dirty="0"/>
              <a:t> </a:t>
            </a:r>
            <a:r>
              <a:rPr dirty="0"/>
              <a:t>of</a:t>
            </a:r>
            <a:r>
              <a:rPr spc="195" dirty="0"/>
              <a:t> </a:t>
            </a:r>
            <a:r>
              <a:rPr b="0" i="1" dirty="0">
                <a:latin typeface="Bookman Old Style"/>
                <a:cs typeface="Bookman Old Style"/>
              </a:rPr>
              <a:t>l</a:t>
            </a:r>
            <a:r>
              <a:rPr b="0" i="1" spc="120" dirty="0">
                <a:latin typeface="Bookman Old Style"/>
                <a:cs typeface="Bookman Old Style"/>
              </a:rPr>
              <a:t> </a:t>
            </a:r>
            <a:r>
              <a:rPr dirty="0"/>
              <a:t>in</a:t>
            </a:r>
            <a:r>
              <a:rPr spc="185" dirty="0"/>
              <a:t> </a:t>
            </a:r>
            <a:r>
              <a:rPr dirty="0"/>
              <a:t>the</a:t>
            </a:r>
            <a:r>
              <a:rPr spc="190" dirty="0"/>
              <a:t> </a:t>
            </a:r>
            <a:r>
              <a:rPr dirty="0"/>
              <a:t>subshell</a:t>
            </a:r>
            <a:r>
              <a:rPr spc="185" dirty="0"/>
              <a:t> </a:t>
            </a:r>
            <a:r>
              <a:rPr spc="160" dirty="0"/>
              <a:t>4</a:t>
            </a:r>
            <a:r>
              <a:rPr b="0" i="1" spc="160" dirty="0">
                <a:latin typeface="Bookman Old Style"/>
                <a:cs typeface="Bookman Old Style"/>
              </a:rPr>
              <a:t>f</a:t>
            </a:r>
            <a:r>
              <a:rPr b="0" i="1" spc="-455" dirty="0">
                <a:latin typeface="Bookman Old Style"/>
                <a:cs typeface="Bookman Old Style"/>
              </a:rPr>
              <a:t> </a:t>
            </a:r>
            <a:r>
              <a:rPr spc="125" dirty="0"/>
              <a:t>?</a:t>
            </a:r>
            <a:r>
              <a:rPr dirty="0"/>
              <a:t>	(Choose</a:t>
            </a:r>
            <a:r>
              <a:rPr spc="185" dirty="0"/>
              <a:t> </a:t>
            </a:r>
            <a:r>
              <a:rPr spc="-10" dirty="0"/>
              <a:t>one.)</a:t>
            </a:r>
          </a:p>
        </p:txBody>
      </p:sp>
      <p:sp>
        <p:nvSpPr>
          <p:cNvPr id="5" name="object 5"/>
          <p:cNvSpPr txBox="1"/>
          <p:nvPr/>
        </p:nvSpPr>
        <p:spPr>
          <a:xfrm>
            <a:off x="707758" y="1679681"/>
            <a:ext cx="1844675" cy="2670175"/>
          </a:xfrm>
          <a:prstGeom prst="rect">
            <a:avLst/>
          </a:prstGeom>
        </p:spPr>
        <p:txBody>
          <a:bodyPr vert="horz" wrap="square" lIns="0" tIns="144780" rIns="0" bIns="0" rtlCol="0">
            <a:spAutoFit/>
          </a:bodyPr>
          <a:lstStyle/>
          <a:p>
            <a:pPr marL="24130">
              <a:lnSpc>
                <a:spcPct val="100000"/>
              </a:lnSpc>
              <a:spcBef>
                <a:spcPts val="1140"/>
              </a:spcBef>
            </a:pPr>
            <a:r>
              <a:rPr sz="2450" spc="65" dirty="0">
                <a:latin typeface="Garamond"/>
                <a:cs typeface="Garamond"/>
              </a:rPr>
              <a:t>A.</a:t>
            </a:r>
            <a:r>
              <a:rPr sz="2450" spc="-30" dirty="0">
                <a:latin typeface="Garamond"/>
                <a:cs typeface="Garamond"/>
              </a:rPr>
              <a:t> </a:t>
            </a:r>
            <a:r>
              <a:rPr sz="2450" spc="-50" dirty="0">
                <a:latin typeface="Garamond"/>
                <a:cs typeface="Garamond"/>
              </a:rPr>
              <a:t>0</a:t>
            </a:r>
            <a:endParaRPr sz="2450">
              <a:latin typeface="Garamond"/>
              <a:cs typeface="Garamond"/>
            </a:endParaRPr>
          </a:p>
          <a:p>
            <a:pPr marL="36195">
              <a:lnSpc>
                <a:spcPct val="100000"/>
              </a:lnSpc>
              <a:spcBef>
                <a:spcPts val="1045"/>
              </a:spcBef>
            </a:pPr>
            <a:r>
              <a:rPr sz="2450" spc="90" dirty="0">
                <a:latin typeface="Garamond"/>
                <a:cs typeface="Garamond"/>
              </a:rPr>
              <a:t>B.</a:t>
            </a:r>
            <a:r>
              <a:rPr sz="2450" spc="-30" dirty="0">
                <a:latin typeface="Garamond"/>
                <a:cs typeface="Garamond"/>
              </a:rPr>
              <a:t> </a:t>
            </a:r>
            <a:r>
              <a:rPr sz="2450" spc="-50" dirty="0">
                <a:latin typeface="Garamond"/>
                <a:cs typeface="Garamond"/>
              </a:rPr>
              <a:t>1</a:t>
            </a:r>
            <a:endParaRPr sz="2450">
              <a:latin typeface="Garamond"/>
              <a:cs typeface="Garamond"/>
            </a:endParaRPr>
          </a:p>
          <a:p>
            <a:pPr marL="31750">
              <a:lnSpc>
                <a:spcPct val="100000"/>
              </a:lnSpc>
              <a:spcBef>
                <a:spcPts val="1045"/>
              </a:spcBef>
            </a:pPr>
            <a:r>
              <a:rPr sz="2450" spc="80" dirty="0">
                <a:latin typeface="Garamond"/>
                <a:cs typeface="Garamond"/>
              </a:rPr>
              <a:t>C.</a:t>
            </a:r>
            <a:r>
              <a:rPr sz="2450" spc="-25" dirty="0">
                <a:latin typeface="Garamond"/>
                <a:cs typeface="Garamond"/>
              </a:rPr>
              <a:t> </a:t>
            </a:r>
            <a:r>
              <a:rPr sz="2450" spc="-50" dirty="0">
                <a:latin typeface="Garamond"/>
                <a:cs typeface="Garamond"/>
              </a:rPr>
              <a:t>3</a:t>
            </a:r>
            <a:endParaRPr sz="2450">
              <a:latin typeface="Garamond"/>
              <a:cs typeface="Garamond"/>
            </a:endParaRPr>
          </a:p>
          <a:p>
            <a:pPr marL="19685">
              <a:lnSpc>
                <a:spcPct val="100000"/>
              </a:lnSpc>
              <a:spcBef>
                <a:spcPts val="1045"/>
              </a:spcBef>
            </a:pPr>
            <a:r>
              <a:rPr sz="2450" dirty="0">
                <a:latin typeface="Garamond"/>
                <a:cs typeface="Garamond"/>
              </a:rPr>
              <a:t>D.</a:t>
            </a:r>
            <a:r>
              <a:rPr sz="2450" spc="-105" dirty="0">
                <a:latin typeface="Garamond"/>
                <a:cs typeface="Garamond"/>
              </a:rPr>
              <a:t> </a:t>
            </a:r>
            <a:r>
              <a:rPr sz="2450" spc="-50" dirty="0">
                <a:latin typeface="Garamond"/>
                <a:cs typeface="Garamond"/>
              </a:rPr>
              <a:t>4</a:t>
            </a:r>
            <a:endParaRPr sz="2450">
              <a:latin typeface="Garamond"/>
              <a:cs typeface="Garamond"/>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9434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75" dirty="0">
                <a:latin typeface="Times New Roman"/>
                <a:cs typeface="Times New Roman"/>
              </a:rPr>
              <a:t> </a:t>
            </a:r>
            <a:r>
              <a:rPr sz="1200" dirty="0">
                <a:latin typeface="Times New Roman"/>
                <a:cs typeface="Times New Roman"/>
              </a:rPr>
              <a:t>LEVELS</a:t>
            </a:r>
            <a:r>
              <a:rPr sz="1200" spc="165"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0400" cy="782955"/>
          </a:xfrm>
          <a:prstGeom prst="rect">
            <a:avLst/>
          </a:prstGeom>
        </p:spPr>
        <p:txBody>
          <a:bodyPr vert="horz" wrap="square" lIns="0" tIns="9525" rIns="0" bIns="0" rtlCol="0">
            <a:spAutoFit/>
          </a:bodyPr>
          <a:lstStyle/>
          <a:p>
            <a:pPr marL="25400" marR="17780">
              <a:lnSpc>
                <a:spcPct val="101699"/>
              </a:lnSpc>
              <a:spcBef>
                <a:spcPts val="75"/>
              </a:spcBef>
              <a:tabLst>
                <a:tab pos="728345" algn="l"/>
                <a:tab pos="1560195" algn="l"/>
                <a:tab pos="2736215" algn="l"/>
                <a:tab pos="3636010" algn="l"/>
                <a:tab pos="4004945" algn="l"/>
                <a:tab pos="4502150" algn="l"/>
                <a:tab pos="5024755" algn="l"/>
                <a:tab pos="6148705" algn="l"/>
                <a:tab pos="6527165" algn="l"/>
                <a:tab pos="7066280" algn="l"/>
                <a:tab pos="7813675" algn="l"/>
              </a:tabLst>
            </a:pPr>
            <a:r>
              <a:rPr spc="-25" dirty="0"/>
              <a:t>How</a:t>
            </a:r>
            <a:r>
              <a:rPr dirty="0"/>
              <a:t>	</a:t>
            </a:r>
            <a:r>
              <a:rPr spc="45" dirty="0"/>
              <a:t>many</a:t>
            </a:r>
            <a:r>
              <a:rPr dirty="0"/>
              <a:t>	</a:t>
            </a:r>
            <a:r>
              <a:rPr spc="-10" dirty="0"/>
              <a:t>different</a:t>
            </a:r>
            <a:r>
              <a:rPr dirty="0"/>
              <a:t>	</a:t>
            </a:r>
            <a:r>
              <a:rPr spc="-10" dirty="0"/>
              <a:t>values</a:t>
            </a:r>
            <a:r>
              <a:rPr dirty="0"/>
              <a:t>	</a:t>
            </a:r>
            <a:r>
              <a:rPr spc="-25" dirty="0"/>
              <a:t>of</a:t>
            </a:r>
            <a:r>
              <a:rPr dirty="0"/>
              <a:t>	</a:t>
            </a:r>
            <a:r>
              <a:rPr b="0" i="1" spc="-25" dirty="0">
                <a:latin typeface="Bookman Old Style"/>
                <a:cs typeface="Bookman Old Style"/>
              </a:rPr>
              <a:t>m</a:t>
            </a:r>
            <a:r>
              <a:rPr sz="3075" b="0" i="1" spc="-37" baseline="-16260" dirty="0">
                <a:latin typeface="Bookman Old Style"/>
                <a:cs typeface="Bookman Old Style"/>
              </a:rPr>
              <a:t>l</a:t>
            </a:r>
            <a:r>
              <a:rPr sz="3075" b="0" i="1" baseline="-16260" dirty="0">
                <a:latin typeface="Bookman Old Style"/>
                <a:cs typeface="Bookman Old Style"/>
              </a:rPr>
              <a:t>	</a:t>
            </a:r>
            <a:r>
              <a:rPr sz="2450" spc="30" dirty="0"/>
              <a:t>are</a:t>
            </a:r>
            <a:r>
              <a:rPr sz="2450" dirty="0"/>
              <a:t>	</a:t>
            </a:r>
            <a:r>
              <a:rPr sz="2450" spc="-10" dirty="0"/>
              <a:t>possible</a:t>
            </a:r>
            <a:r>
              <a:rPr sz="2450" dirty="0"/>
              <a:t>	</a:t>
            </a:r>
            <a:r>
              <a:rPr sz="2450" spc="-25" dirty="0"/>
              <a:t>in</a:t>
            </a:r>
            <a:r>
              <a:rPr sz="2450" dirty="0"/>
              <a:t>	</a:t>
            </a:r>
            <a:r>
              <a:rPr sz="2450" spc="-25" dirty="0"/>
              <a:t>the</a:t>
            </a:r>
            <a:r>
              <a:rPr sz="2450" dirty="0"/>
              <a:t>	</a:t>
            </a:r>
            <a:r>
              <a:rPr sz="2450" spc="75" dirty="0"/>
              <a:t>state</a:t>
            </a:r>
            <a:r>
              <a:rPr sz="2450" dirty="0"/>
              <a:t>	</a:t>
            </a:r>
            <a:r>
              <a:rPr sz="2450" spc="-65" dirty="0"/>
              <a:t>4</a:t>
            </a:r>
            <a:r>
              <a:rPr sz="2450" b="0" i="1" spc="-65" dirty="0">
                <a:latin typeface="Bookman Old Style"/>
                <a:cs typeface="Bookman Old Style"/>
              </a:rPr>
              <a:t>d</a:t>
            </a:r>
            <a:r>
              <a:rPr sz="2450" spc="-65" dirty="0"/>
              <a:t>? </a:t>
            </a:r>
            <a:r>
              <a:rPr sz="2450" dirty="0"/>
              <a:t>(Choose</a:t>
            </a:r>
            <a:r>
              <a:rPr sz="2450" spc="185" dirty="0"/>
              <a:t> </a:t>
            </a:r>
            <a:r>
              <a:rPr sz="2450" spc="-10" dirty="0"/>
              <a:t>one.)</a:t>
            </a:r>
            <a:endParaRPr sz="2450">
              <a:latin typeface="Bookman Old Style"/>
              <a:cs typeface="Bookman Old Style"/>
            </a:endParaRPr>
          </a:p>
        </p:txBody>
      </p:sp>
      <p:sp>
        <p:nvSpPr>
          <p:cNvPr id="5" name="object 5"/>
          <p:cNvSpPr txBox="1"/>
          <p:nvPr/>
        </p:nvSpPr>
        <p:spPr>
          <a:xfrm>
            <a:off x="715137" y="2042037"/>
            <a:ext cx="1964689"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50" dirty="0">
                <a:latin typeface="Garamond"/>
                <a:cs typeface="Garamond"/>
              </a:rPr>
              <a:t>0</a:t>
            </a:r>
            <a:endParaRPr sz="2450">
              <a:latin typeface="Garamond"/>
              <a:cs typeface="Garamond"/>
            </a:endParaRPr>
          </a:p>
          <a:p>
            <a:pPr marL="386715" indent="-358140">
              <a:lnSpc>
                <a:spcPct val="100000"/>
              </a:lnSpc>
              <a:spcBef>
                <a:spcPts val="1045"/>
              </a:spcBef>
              <a:buAutoNum type="alphaUcPeriod"/>
              <a:tabLst>
                <a:tab pos="386715" algn="l"/>
              </a:tabLst>
            </a:pPr>
            <a:r>
              <a:rPr sz="2450" spc="-50" dirty="0">
                <a:latin typeface="Garamond"/>
                <a:cs typeface="Garamond"/>
              </a:rPr>
              <a:t>1</a:t>
            </a:r>
            <a:endParaRPr sz="2450">
              <a:latin typeface="Garamond"/>
              <a:cs typeface="Garamond"/>
            </a:endParaRPr>
          </a:p>
          <a:p>
            <a:pPr marL="386715" indent="-361950">
              <a:lnSpc>
                <a:spcPct val="100000"/>
              </a:lnSpc>
              <a:spcBef>
                <a:spcPts val="1045"/>
              </a:spcBef>
              <a:buAutoNum type="alphaUcPeriod"/>
              <a:tabLst>
                <a:tab pos="386715" algn="l"/>
              </a:tabLst>
            </a:pPr>
            <a:r>
              <a:rPr sz="2450" spc="-50" dirty="0">
                <a:latin typeface="Garamond"/>
                <a:cs typeface="Garamond"/>
              </a:rPr>
              <a:t>3</a:t>
            </a:r>
            <a:endParaRPr sz="2450">
              <a:latin typeface="Garamond"/>
              <a:cs typeface="Garamond"/>
            </a:endParaRPr>
          </a:p>
          <a:p>
            <a:pPr marL="386715" indent="-374015">
              <a:lnSpc>
                <a:spcPct val="100000"/>
              </a:lnSpc>
              <a:spcBef>
                <a:spcPts val="1045"/>
              </a:spcBef>
              <a:buAutoNum type="alphaUcPeriod"/>
              <a:tabLst>
                <a:tab pos="386715" algn="l"/>
              </a:tabLst>
            </a:pPr>
            <a:r>
              <a:rPr sz="2450" spc="-50" dirty="0">
                <a:latin typeface="Garamond"/>
                <a:cs typeface="Garamond"/>
              </a:rPr>
              <a:t>5</a:t>
            </a:r>
            <a:endParaRPr sz="2450">
              <a:latin typeface="Garamond"/>
              <a:cs typeface="Garamond"/>
            </a:endParaRPr>
          </a:p>
          <a:p>
            <a:pPr marL="386715" indent="-349885">
              <a:lnSpc>
                <a:spcPct val="100000"/>
              </a:lnSpc>
              <a:spcBef>
                <a:spcPts val="1045"/>
              </a:spcBef>
              <a:buAutoNum type="alphaUcPeriod"/>
              <a:tabLst>
                <a:tab pos="386715" algn="l"/>
              </a:tabLst>
            </a:pPr>
            <a:r>
              <a:rPr sz="2450" dirty="0">
                <a:latin typeface="Garamond"/>
                <a:cs typeface="Garamond"/>
              </a:rPr>
              <a:t>More</a:t>
            </a:r>
            <a:r>
              <a:rPr sz="2450" spc="130" dirty="0">
                <a:latin typeface="Garamond"/>
                <a:cs typeface="Garamond"/>
              </a:rPr>
              <a:t> </a:t>
            </a:r>
            <a:r>
              <a:rPr sz="2450" spc="70" dirty="0">
                <a:latin typeface="Garamond"/>
                <a:cs typeface="Garamond"/>
              </a:rPr>
              <a:t>than</a:t>
            </a:r>
            <a:r>
              <a:rPr sz="2450" spc="145" dirty="0">
                <a:latin typeface="Garamond"/>
                <a:cs typeface="Garamond"/>
              </a:rPr>
              <a:t> </a:t>
            </a:r>
            <a:r>
              <a:rPr sz="2450" spc="-50" dirty="0">
                <a:latin typeface="Garamond"/>
                <a:cs typeface="Garamond"/>
              </a:rPr>
              <a:t>5</a:t>
            </a:r>
            <a:endParaRPr sz="2450">
              <a:latin typeface="Garamond"/>
              <a:cs typeface="Garamon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9434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75" dirty="0">
                <a:latin typeface="Times New Roman"/>
                <a:cs typeface="Times New Roman"/>
              </a:rPr>
              <a:t> </a:t>
            </a:r>
            <a:r>
              <a:rPr sz="1200" dirty="0">
                <a:latin typeface="Times New Roman"/>
                <a:cs typeface="Times New Roman"/>
              </a:rPr>
              <a:t>LEVELS</a:t>
            </a:r>
            <a:r>
              <a:rPr sz="1200" spc="165"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0400" cy="782955"/>
          </a:xfrm>
          <a:prstGeom prst="rect">
            <a:avLst/>
          </a:prstGeom>
        </p:spPr>
        <p:txBody>
          <a:bodyPr vert="horz" wrap="square" lIns="0" tIns="9525" rIns="0" bIns="0" rtlCol="0">
            <a:spAutoFit/>
          </a:bodyPr>
          <a:lstStyle/>
          <a:p>
            <a:pPr marL="25400" marR="17780">
              <a:lnSpc>
                <a:spcPct val="101699"/>
              </a:lnSpc>
              <a:spcBef>
                <a:spcPts val="75"/>
              </a:spcBef>
              <a:tabLst>
                <a:tab pos="728345" algn="l"/>
                <a:tab pos="1560195" algn="l"/>
                <a:tab pos="2736215" algn="l"/>
                <a:tab pos="3636010" algn="l"/>
                <a:tab pos="4004945" algn="l"/>
                <a:tab pos="4502150" algn="l"/>
                <a:tab pos="5024755" algn="l"/>
                <a:tab pos="6148705" algn="l"/>
                <a:tab pos="6527165" algn="l"/>
                <a:tab pos="7066280" algn="l"/>
                <a:tab pos="7813675" algn="l"/>
              </a:tabLst>
            </a:pPr>
            <a:r>
              <a:rPr spc="-25" dirty="0"/>
              <a:t>How</a:t>
            </a:r>
            <a:r>
              <a:rPr dirty="0"/>
              <a:t>	</a:t>
            </a:r>
            <a:r>
              <a:rPr spc="45" dirty="0"/>
              <a:t>many</a:t>
            </a:r>
            <a:r>
              <a:rPr dirty="0"/>
              <a:t>	</a:t>
            </a:r>
            <a:r>
              <a:rPr spc="-10" dirty="0"/>
              <a:t>different</a:t>
            </a:r>
            <a:r>
              <a:rPr dirty="0"/>
              <a:t>	</a:t>
            </a:r>
            <a:r>
              <a:rPr spc="-10" dirty="0"/>
              <a:t>values</a:t>
            </a:r>
            <a:r>
              <a:rPr dirty="0"/>
              <a:t>	</a:t>
            </a:r>
            <a:r>
              <a:rPr spc="-25" dirty="0"/>
              <a:t>of</a:t>
            </a:r>
            <a:r>
              <a:rPr dirty="0"/>
              <a:t>	</a:t>
            </a:r>
            <a:r>
              <a:rPr b="0" i="1" spc="-25" dirty="0">
                <a:latin typeface="Bookman Old Style"/>
                <a:cs typeface="Bookman Old Style"/>
              </a:rPr>
              <a:t>m</a:t>
            </a:r>
            <a:r>
              <a:rPr sz="3075" b="0" i="1" spc="-37" baseline="-16260" dirty="0">
                <a:latin typeface="Bookman Old Style"/>
                <a:cs typeface="Bookman Old Style"/>
              </a:rPr>
              <a:t>l</a:t>
            </a:r>
            <a:r>
              <a:rPr sz="3075" b="0" i="1" baseline="-16260" dirty="0">
                <a:latin typeface="Bookman Old Style"/>
                <a:cs typeface="Bookman Old Style"/>
              </a:rPr>
              <a:t>	</a:t>
            </a:r>
            <a:r>
              <a:rPr sz="2450" spc="30" dirty="0"/>
              <a:t>are</a:t>
            </a:r>
            <a:r>
              <a:rPr sz="2450" dirty="0"/>
              <a:t>	</a:t>
            </a:r>
            <a:r>
              <a:rPr sz="2450" spc="-10" dirty="0"/>
              <a:t>possible</a:t>
            </a:r>
            <a:r>
              <a:rPr sz="2450" dirty="0"/>
              <a:t>	</a:t>
            </a:r>
            <a:r>
              <a:rPr sz="2450" spc="-25" dirty="0"/>
              <a:t>in</a:t>
            </a:r>
            <a:r>
              <a:rPr sz="2450" dirty="0"/>
              <a:t>	</a:t>
            </a:r>
            <a:r>
              <a:rPr sz="2450" spc="-25" dirty="0"/>
              <a:t>the</a:t>
            </a:r>
            <a:r>
              <a:rPr sz="2450" dirty="0"/>
              <a:t>	</a:t>
            </a:r>
            <a:r>
              <a:rPr sz="2450" spc="75" dirty="0"/>
              <a:t>state</a:t>
            </a:r>
            <a:r>
              <a:rPr sz="2450" dirty="0"/>
              <a:t>	</a:t>
            </a:r>
            <a:r>
              <a:rPr sz="2450" spc="-65" dirty="0"/>
              <a:t>4</a:t>
            </a:r>
            <a:r>
              <a:rPr sz="2450" b="0" i="1" spc="-65" dirty="0">
                <a:latin typeface="Bookman Old Style"/>
                <a:cs typeface="Bookman Old Style"/>
              </a:rPr>
              <a:t>d</a:t>
            </a:r>
            <a:r>
              <a:rPr sz="2450" spc="-65" dirty="0"/>
              <a:t>? </a:t>
            </a:r>
            <a:r>
              <a:rPr sz="2450" dirty="0"/>
              <a:t>(Choose</a:t>
            </a:r>
            <a:r>
              <a:rPr sz="2450" spc="185" dirty="0"/>
              <a:t> </a:t>
            </a:r>
            <a:r>
              <a:rPr sz="2450" spc="-10" dirty="0"/>
              <a:t>one.)</a:t>
            </a:r>
            <a:endParaRPr sz="2450">
              <a:latin typeface="Bookman Old Style"/>
              <a:cs typeface="Bookman Old Style"/>
            </a:endParaRPr>
          </a:p>
        </p:txBody>
      </p:sp>
      <p:sp>
        <p:nvSpPr>
          <p:cNvPr id="5" name="object 5"/>
          <p:cNvSpPr txBox="1"/>
          <p:nvPr/>
        </p:nvSpPr>
        <p:spPr>
          <a:xfrm>
            <a:off x="707758" y="2042037"/>
            <a:ext cx="1972310" cy="317627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50" dirty="0">
                <a:latin typeface="Garamond"/>
                <a:cs typeface="Garamond"/>
              </a:rPr>
              <a:t>0</a:t>
            </a:r>
            <a:endParaRPr sz="2450">
              <a:latin typeface="Garamond"/>
              <a:cs typeface="Garamond"/>
            </a:endParaRPr>
          </a:p>
          <a:p>
            <a:pPr marL="394335" indent="-358140">
              <a:lnSpc>
                <a:spcPct val="100000"/>
              </a:lnSpc>
              <a:spcBef>
                <a:spcPts val="1045"/>
              </a:spcBef>
              <a:buAutoNum type="alphaUcPeriod"/>
              <a:tabLst>
                <a:tab pos="394335" algn="l"/>
              </a:tabLst>
            </a:pPr>
            <a:r>
              <a:rPr sz="2450" spc="-50" dirty="0">
                <a:latin typeface="Garamond"/>
                <a:cs typeface="Garamond"/>
              </a:rPr>
              <a:t>1</a:t>
            </a:r>
            <a:endParaRPr sz="2450">
              <a:latin typeface="Garamond"/>
              <a:cs typeface="Garamond"/>
            </a:endParaRPr>
          </a:p>
          <a:p>
            <a:pPr marL="393700" indent="-361950">
              <a:lnSpc>
                <a:spcPct val="100000"/>
              </a:lnSpc>
              <a:spcBef>
                <a:spcPts val="1045"/>
              </a:spcBef>
              <a:buAutoNum type="alphaUcPeriod"/>
              <a:tabLst>
                <a:tab pos="393700" algn="l"/>
              </a:tabLst>
            </a:pPr>
            <a:r>
              <a:rPr sz="2450" spc="-50" dirty="0">
                <a:latin typeface="Garamond"/>
                <a:cs typeface="Garamond"/>
              </a:rPr>
              <a:t>3</a:t>
            </a:r>
            <a:endParaRPr sz="2450">
              <a:latin typeface="Garamond"/>
              <a:cs typeface="Garamond"/>
            </a:endParaRPr>
          </a:p>
          <a:p>
            <a:pPr marL="393700" indent="-374015">
              <a:lnSpc>
                <a:spcPct val="100000"/>
              </a:lnSpc>
              <a:spcBef>
                <a:spcPts val="1045"/>
              </a:spcBef>
              <a:buAutoNum type="alphaUcPeriod"/>
              <a:tabLst>
                <a:tab pos="393700" algn="l"/>
              </a:tabLst>
            </a:pPr>
            <a:r>
              <a:rPr sz="2450" spc="-50" dirty="0">
                <a:latin typeface="Garamond"/>
                <a:cs typeface="Garamond"/>
              </a:rPr>
              <a:t>5</a:t>
            </a:r>
            <a:endParaRPr sz="2450">
              <a:latin typeface="Garamond"/>
              <a:cs typeface="Garamond"/>
            </a:endParaRPr>
          </a:p>
          <a:p>
            <a:pPr marL="394335" indent="-349885">
              <a:lnSpc>
                <a:spcPct val="100000"/>
              </a:lnSpc>
              <a:spcBef>
                <a:spcPts val="1045"/>
              </a:spcBef>
              <a:buAutoNum type="alphaUcPeriod"/>
              <a:tabLst>
                <a:tab pos="394335" algn="l"/>
              </a:tabLst>
            </a:pPr>
            <a:r>
              <a:rPr sz="2450" dirty="0">
                <a:latin typeface="Garamond"/>
                <a:cs typeface="Garamond"/>
              </a:rPr>
              <a:t>More</a:t>
            </a:r>
            <a:r>
              <a:rPr sz="2450" spc="130" dirty="0">
                <a:latin typeface="Garamond"/>
                <a:cs typeface="Garamond"/>
              </a:rPr>
              <a:t> </a:t>
            </a:r>
            <a:r>
              <a:rPr sz="2450" spc="70" dirty="0">
                <a:latin typeface="Garamond"/>
                <a:cs typeface="Garamond"/>
              </a:rPr>
              <a:t>than</a:t>
            </a:r>
            <a:r>
              <a:rPr sz="2450" spc="145" dirty="0">
                <a:latin typeface="Garamond"/>
                <a:cs typeface="Garamond"/>
              </a:rPr>
              <a:t> </a:t>
            </a:r>
            <a:r>
              <a:rPr sz="2450" spc="-50" dirty="0">
                <a:latin typeface="Garamond"/>
                <a:cs typeface="Garamond"/>
              </a:rPr>
              <a:t>5</a:t>
            </a:r>
            <a:endParaRPr sz="2450">
              <a:latin typeface="Garamond"/>
              <a:cs typeface="Garamond"/>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Garamond"/>
                <a:cs typeface="Garamond"/>
              </a:rPr>
              <a:t>D</a:t>
            </a:r>
            <a:endParaRPr sz="2450">
              <a:latin typeface="Garamond"/>
              <a:cs typeface="Garamon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9434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75" dirty="0">
                <a:latin typeface="Times New Roman"/>
                <a:cs typeface="Times New Roman"/>
              </a:rPr>
              <a:t> </a:t>
            </a:r>
            <a:r>
              <a:rPr sz="1200" dirty="0">
                <a:latin typeface="Times New Roman"/>
                <a:cs typeface="Times New Roman"/>
              </a:rPr>
              <a:t>LEVELS</a:t>
            </a:r>
            <a:r>
              <a:rPr sz="1200" spc="165"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5875" rIns="0" bIns="0" rtlCol="0">
            <a:spAutoFit/>
          </a:bodyPr>
          <a:lstStyle/>
          <a:p>
            <a:pPr marL="12700">
              <a:lnSpc>
                <a:spcPct val="100000"/>
              </a:lnSpc>
              <a:spcBef>
                <a:spcPts val="125"/>
              </a:spcBef>
            </a:pPr>
            <a:r>
              <a:rPr dirty="0"/>
              <a:t>Which</a:t>
            </a:r>
            <a:r>
              <a:rPr spc="325" dirty="0"/>
              <a:t> </a:t>
            </a:r>
            <a:r>
              <a:rPr dirty="0"/>
              <a:t>of</a:t>
            </a:r>
            <a:r>
              <a:rPr spc="335" dirty="0"/>
              <a:t> </a:t>
            </a:r>
            <a:r>
              <a:rPr dirty="0"/>
              <a:t>the</a:t>
            </a:r>
            <a:r>
              <a:rPr spc="330" dirty="0"/>
              <a:t> </a:t>
            </a:r>
            <a:r>
              <a:rPr dirty="0"/>
              <a:t>following</a:t>
            </a:r>
            <a:r>
              <a:rPr spc="335" dirty="0"/>
              <a:t> </a:t>
            </a:r>
            <a:r>
              <a:rPr dirty="0"/>
              <a:t>subshells</a:t>
            </a:r>
            <a:r>
              <a:rPr spc="335" dirty="0"/>
              <a:t> </a:t>
            </a:r>
            <a:r>
              <a:rPr dirty="0"/>
              <a:t>will</a:t>
            </a:r>
            <a:r>
              <a:rPr spc="335" dirty="0"/>
              <a:t> </a:t>
            </a:r>
            <a:r>
              <a:rPr dirty="0"/>
              <a:t>fill</a:t>
            </a:r>
            <a:r>
              <a:rPr spc="335" dirty="0"/>
              <a:t> </a:t>
            </a:r>
            <a:r>
              <a:rPr dirty="0"/>
              <a:t>up</a:t>
            </a:r>
            <a:r>
              <a:rPr spc="335" dirty="0"/>
              <a:t> </a:t>
            </a:r>
            <a:r>
              <a:rPr dirty="0"/>
              <a:t>first</a:t>
            </a:r>
            <a:r>
              <a:rPr spc="330" dirty="0"/>
              <a:t> </a:t>
            </a:r>
            <a:r>
              <a:rPr spc="65" dirty="0"/>
              <a:t>as</a:t>
            </a:r>
            <a:r>
              <a:rPr spc="335" dirty="0"/>
              <a:t> </a:t>
            </a:r>
            <a:r>
              <a:rPr dirty="0"/>
              <a:t>you</a:t>
            </a:r>
            <a:r>
              <a:rPr spc="335" dirty="0"/>
              <a:t> </a:t>
            </a:r>
            <a:r>
              <a:rPr spc="-10" dirty="0"/>
              <a:t>increase</a:t>
            </a:r>
          </a:p>
          <a:p>
            <a:pPr marL="12700">
              <a:lnSpc>
                <a:spcPct val="100000"/>
              </a:lnSpc>
              <a:spcBef>
                <a:spcPts val="50"/>
              </a:spcBef>
              <a:tabLst>
                <a:tab pos="509905" algn="l"/>
              </a:tabLst>
            </a:pPr>
            <a:r>
              <a:rPr b="0" i="1" spc="265" dirty="0">
                <a:latin typeface="Bookman Old Style"/>
                <a:cs typeface="Bookman Old Style"/>
              </a:rPr>
              <a:t>Z</a:t>
            </a:r>
            <a:r>
              <a:rPr spc="265" dirty="0"/>
              <a:t>?</a:t>
            </a:r>
            <a:r>
              <a:rPr dirty="0"/>
              <a:t>	(Choose</a:t>
            </a:r>
            <a:r>
              <a:rPr spc="180" dirty="0"/>
              <a:t> </a:t>
            </a:r>
            <a:r>
              <a:rPr spc="-10" dirty="0"/>
              <a:t>one.)</a:t>
            </a:r>
          </a:p>
        </p:txBody>
      </p:sp>
      <p:sp>
        <p:nvSpPr>
          <p:cNvPr id="5" name="object 5"/>
          <p:cNvSpPr txBox="1"/>
          <p:nvPr/>
        </p:nvSpPr>
        <p:spPr>
          <a:xfrm>
            <a:off x="715137" y="2042037"/>
            <a:ext cx="705485"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135" dirty="0">
                <a:latin typeface="Garamond"/>
                <a:cs typeface="Garamond"/>
              </a:rPr>
              <a:t>4</a:t>
            </a:r>
            <a:r>
              <a:rPr sz="2450" b="0" i="1" spc="135" dirty="0">
                <a:latin typeface="Bookman Old Style"/>
                <a:cs typeface="Bookman Old Style"/>
              </a:rPr>
              <a:t>f</a:t>
            </a:r>
            <a:endParaRPr sz="2450">
              <a:latin typeface="Bookman Old Style"/>
              <a:cs typeface="Bookman Old Style"/>
            </a:endParaRPr>
          </a:p>
          <a:p>
            <a:pPr marL="386715" indent="-358140">
              <a:lnSpc>
                <a:spcPct val="100000"/>
              </a:lnSpc>
              <a:spcBef>
                <a:spcPts val="1045"/>
              </a:spcBef>
              <a:buAutoNum type="alphaUcPeriod"/>
              <a:tabLst>
                <a:tab pos="386715" algn="l"/>
              </a:tabLst>
            </a:pPr>
            <a:r>
              <a:rPr sz="2450" spc="-90" dirty="0">
                <a:latin typeface="Garamond"/>
                <a:cs typeface="Garamond"/>
              </a:rPr>
              <a:t>5</a:t>
            </a:r>
            <a:r>
              <a:rPr sz="2450" b="0" i="1" spc="-90" dirty="0">
                <a:latin typeface="Bookman Old Style"/>
                <a:cs typeface="Bookman Old Style"/>
              </a:rPr>
              <a:t>p</a:t>
            </a:r>
            <a:endParaRPr sz="2450">
              <a:latin typeface="Bookman Old Style"/>
              <a:cs typeface="Bookman Old Style"/>
            </a:endParaRPr>
          </a:p>
          <a:p>
            <a:pPr marL="386715" indent="-361950">
              <a:lnSpc>
                <a:spcPct val="100000"/>
              </a:lnSpc>
              <a:spcBef>
                <a:spcPts val="1045"/>
              </a:spcBef>
              <a:buAutoNum type="alphaUcPeriod"/>
              <a:tabLst>
                <a:tab pos="386715" algn="l"/>
              </a:tabLst>
            </a:pPr>
            <a:r>
              <a:rPr sz="2450" spc="-135" dirty="0">
                <a:latin typeface="Garamond"/>
                <a:cs typeface="Garamond"/>
              </a:rPr>
              <a:t>5</a:t>
            </a:r>
            <a:r>
              <a:rPr sz="2450" b="0" i="1" spc="-135" dirty="0">
                <a:latin typeface="Bookman Old Style"/>
                <a:cs typeface="Bookman Old Style"/>
              </a:rPr>
              <a:t>d</a:t>
            </a:r>
            <a:endParaRPr sz="2450">
              <a:latin typeface="Bookman Old Style"/>
              <a:cs typeface="Bookman Old Style"/>
            </a:endParaRPr>
          </a:p>
          <a:p>
            <a:pPr marL="386715" indent="-374015">
              <a:lnSpc>
                <a:spcPct val="100000"/>
              </a:lnSpc>
              <a:spcBef>
                <a:spcPts val="1045"/>
              </a:spcBef>
              <a:buAutoNum type="alphaUcPeriod"/>
              <a:tabLst>
                <a:tab pos="386715" algn="l"/>
              </a:tabLst>
            </a:pPr>
            <a:r>
              <a:rPr sz="2450" spc="-25" dirty="0">
                <a:latin typeface="Garamond"/>
                <a:cs typeface="Garamond"/>
              </a:rPr>
              <a:t>6</a:t>
            </a:r>
            <a:r>
              <a:rPr sz="2450" b="0" i="1" spc="-25" dirty="0">
                <a:latin typeface="Bookman Old Style"/>
                <a:cs typeface="Bookman Old Style"/>
              </a:rPr>
              <a:t>s</a:t>
            </a:r>
            <a:endParaRPr sz="2450">
              <a:latin typeface="Bookman Old Style"/>
              <a:cs typeface="Bookman Old Style"/>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9434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75" dirty="0">
                <a:latin typeface="Times New Roman"/>
                <a:cs typeface="Times New Roman"/>
              </a:rPr>
              <a:t> </a:t>
            </a:r>
            <a:r>
              <a:rPr sz="1200" dirty="0">
                <a:latin typeface="Times New Roman"/>
                <a:cs typeface="Times New Roman"/>
              </a:rPr>
              <a:t>LEVELS</a:t>
            </a:r>
            <a:r>
              <a:rPr sz="1200" spc="165"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5875" rIns="0" bIns="0" rtlCol="0">
            <a:spAutoFit/>
          </a:bodyPr>
          <a:lstStyle/>
          <a:p>
            <a:pPr marL="12700">
              <a:lnSpc>
                <a:spcPct val="100000"/>
              </a:lnSpc>
              <a:spcBef>
                <a:spcPts val="125"/>
              </a:spcBef>
            </a:pPr>
            <a:r>
              <a:rPr dirty="0"/>
              <a:t>Which</a:t>
            </a:r>
            <a:r>
              <a:rPr spc="325" dirty="0"/>
              <a:t> </a:t>
            </a:r>
            <a:r>
              <a:rPr dirty="0"/>
              <a:t>of</a:t>
            </a:r>
            <a:r>
              <a:rPr spc="335" dirty="0"/>
              <a:t> </a:t>
            </a:r>
            <a:r>
              <a:rPr dirty="0"/>
              <a:t>the</a:t>
            </a:r>
            <a:r>
              <a:rPr spc="330" dirty="0"/>
              <a:t> </a:t>
            </a:r>
            <a:r>
              <a:rPr dirty="0"/>
              <a:t>following</a:t>
            </a:r>
            <a:r>
              <a:rPr spc="335" dirty="0"/>
              <a:t> </a:t>
            </a:r>
            <a:r>
              <a:rPr dirty="0"/>
              <a:t>subshells</a:t>
            </a:r>
            <a:r>
              <a:rPr spc="335" dirty="0"/>
              <a:t> </a:t>
            </a:r>
            <a:r>
              <a:rPr dirty="0"/>
              <a:t>will</a:t>
            </a:r>
            <a:r>
              <a:rPr spc="335" dirty="0"/>
              <a:t> </a:t>
            </a:r>
            <a:r>
              <a:rPr dirty="0"/>
              <a:t>fill</a:t>
            </a:r>
            <a:r>
              <a:rPr spc="335" dirty="0"/>
              <a:t> </a:t>
            </a:r>
            <a:r>
              <a:rPr dirty="0"/>
              <a:t>up</a:t>
            </a:r>
            <a:r>
              <a:rPr spc="335" dirty="0"/>
              <a:t> </a:t>
            </a:r>
            <a:r>
              <a:rPr dirty="0"/>
              <a:t>first</a:t>
            </a:r>
            <a:r>
              <a:rPr spc="330" dirty="0"/>
              <a:t> </a:t>
            </a:r>
            <a:r>
              <a:rPr spc="65" dirty="0"/>
              <a:t>as</a:t>
            </a:r>
            <a:r>
              <a:rPr spc="335" dirty="0"/>
              <a:t> </a:t>
            </a:r>
            <a:r>
              <a:rPr dirty="0"/>
              <a:t>you</a:t>
            </a:r>
            <a:r>
              <a:rPr spc="335" dirty="0"/>
              <a:t> </a:t>
            </a:r>
            <a:r>
              <a:rPr spc="-10" dirty="0"/>
              <a:t>increase</a:t>
            </a:r>
          </a:p>
          <a:p>
            <a:pPr marL="12700">
              <a:lnSpc>
                <a:spcPct val="100000"/>
              </a:lnSpc>
              <a:spcBef>
                <a:spcPts val="50"/>
              </a:spcBef>
              <a:tabLst>
                <a:tab pos="509905" algn="l"/>
              </a:tabLst>
            </a:pPr>
            <a:r>
              <a:rPr b="0" i="1" spc="265" dirty="0">
                <a:latin typeface="Bookman Old Style"/>
                <a:cs typeface="Bookman Old Style"/>
              </a:rPr>
              <a:t>Z</a:t>
            </a:r>
            <a:r>
              <a:rPr spc="265" dirty="0"/>
              <a:t>?</a:t>
            </a:r>
            <a:r>
              <a:rPr dirty="0"/>
              <a:t>	(Choose</a:t>
            </a:r>
            <a:r>
              <a:rPr spc="180" dirty="0"/>
              <a:t> </a:t>
            </a:r>
            <a:r>
              <a:rPr spc="-10" dirty="0"/>
              <a:t>one.)</a:t>
            </a:r>
          </a:p>
        </p:txBody>
      </p:sp>
      <p:sp>
        <p:nvSpPr>
          <p:cNvPr id="5" name="object 5"/>
          <p:cNvSpPr txBox="1"/>
          <p:nvPr/>
        </p:nvSpPr>
        <p:spPr>
          <a:xfrm>
            <a:off x="707758" y="2042037"/>
            <a:ext cx="184023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135" dirty="0">
                <a:latin typeface="Garamond"/>
                <a:cs typeface="Garamond"/>
              </a:rPr>
              <a:t>4</a:t>
            </a:r>
            <a:r>
              <a:rPr sz="2450" b="0" i="1" spc="135" dirty="0">
                <a:latin typeface="Bookman Old Style"/>
                <a:cs typeface="Bookman Old Style"/>
              </a:rPr>
              <a:t>f</a:t>
            </a:r>
            <a:endParaRPr sz="2450">
              <a:latin typeface="Bookman Old Style"/>
              <a:cs typeface="Bookman Old Style"/>
            </a:endParaRPr>
          </a:p>
          <a:p>
            <a:pPr marL="394335" indent="-358140">
              <a:lnSpc>
                <a:spcPct val="100000"/>
              </a:lnSpc>
              <a:spcBef>
                <a:spcPts val="1045"/>
              </a:spcBef>
              <a:buAutoNum type="alphaUcPeriod"/>
              <a:tabLst>
                <a:tab pos="394335" algn="l"/>
              </a:tabLst>
            </a:pPr>
            <a:r>
              <a:rPr sz="2450" spc="-25" dirty="0">
                <a:latin typeface="Garamond"/>
                <a:cs typeface="Garamond"/>
              </a:rPr>
              <a:t>5</a:t>
            </a:r>
            <a:r>
              <a:rPr sz="2450" b="0" i="1" spc="-25" dirty="0">
                <a:latin typeface="Bookman Old Style"/>
                <a:cs typeface="Bookman Old Style"/>
              </a:rPr>
              <a:t>p</a:t>
            </a:r>
            <a:endParaRPr sz="2450">
              <a:latin typeface="Bookman Old Style"/>
              <a:cs typeface="Bookman Old Style"/>
            </a:endParaRPr>
          </a:p>
          <a:p>
            <a:pPr marL="393700" indent="-361950">
              <a:lnSpc>
                <a:spcPct val="100000"/>
              </a:lnSpc>
              <a:spcBef>
                <a:spcPts val="1045"/>
              </a:spcBef>
              <a:buAutoNum type="alphaUcPeriod"/>
              <a:tabLst>
                <a:tab pos="393700" algn="l"/>
              </a:tabLst>
            </a:pPr>
            <a:r>
              <a:rPr sz="2450" spc="-25" dirty="0">
                <a:latin typeface="Garamond"/>
                <a:cs typeface="Garamond"/>
              </a:rPr>
              <a:t>5</a:t>
            </a:r>
            <a:r>
              <a:rPr sz="2450" b="0" i="1" spc="-25" dirty="0">
                <a:latin typeface="Bookman Old Style"/>
                <a:cs typeface="Bookman Old Style"/>
              </a:rPr>
              <a:t>d</a:t>
            </a:r>
            <a:endParaRPr sz="2450">
              <a:latin typeface="Bookman Old Style"/>
              <a:cs typeface="Bookman Old Style"/>
            </a:endParaRPr>
          </a:p>
          <a:p>
            <a:pPr marL="393700" indent="-374015">
              <a:lnSpc>
                <a:spcPct val="100000"/>
              </a:lnSpc>
              <a:spcBef>
                <a:spcPts val="1045"/>
              </a:spcBef>
              <a:buAutoNum type="alphaUcPeriod"/>
              <a:tabLst>
                <a:tab pos="393700" algn="l"/>
              </a:tabLst>
            </a:pPr>
            <a:r>
              <a:rPr sz="2450" spc="-25" dirty="0">
                <a:latin typeface="Garamond"/>
                <a:cs typeface="Garamond"/>
              </a:rPr>
              <a:t>6</a:t>
            </a:r>
            <a:r>
              <a:rPr sz="2450" b="0" i="1" spc="-25" dirty="0">
                <a:latin typeface="Bookman Old Style"/>
                <a:cs typeface="Bookman Old Style"/>
              </a:rPr>
              <a:t>s</a:t>
            </a:r>
            <a:endParaRPr sz="2450">
              <a:latin typeface="Bookman Old Style"/>
              <a:cs typeface="Bookman Old Style"/>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70" dirty="0">
                <a:latin typeface="Garamond"/>
                <a:cs typeface="Garamond"/>
              </a:rPr>
              <a:t>B</a:t>
            </a:r>
            <a:endParaRPr sz="2450">
              <a:latin typeface="Garamond"/>
              <a:cs typeface="Garamon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944110" algn="l"/>
              </a:tabLst>
            </a:pPr>
            <a:r>
              <a:rPr sz="1200" spc="-10" dirty="0">
                <a:latin typeface="Times New Roman"/>
                <a:cs typeface="Times New Roman"/>
              </a:rPr>
              <a:t>ConcepTest</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65" dirty="0">
                <a:latin typeface="Times New Roman"/>
                <a:cs typeface="Times New Roman"/>
              </a:rPr>
              <a:t> </a:t>
            </a:r>
            <a:r>
              <a:rPr sz="1200" dirty="0">
                <a:latin typeface="Times New Roman"/>
                <a:cs typeface="Times New Roman"/>
              </a:rPr>
              <a:t>LEVELS</a:t>
            </a:r>
            <a:r>
              <a:rPr sz="1200" spc="170"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An</a:t>
            </a:r>
            <a:r>
              <a:rPr spc="235" dirty="0"/>
              <a:t> </a:t>
            </a:r>
            <a:r>
              <a:rPr dirty="0"/>
              <a:t>“unpaired”</a:t>
            </a:r>
            <a:r>
              <a:rPr spc="235" dirty="0"/>
              <a:t> </a:t>
            </a:r>
            <a:r>
              <a:rPr dirty="0"/>
              <a:t>electron</a:t>
            </a:r>
            <a:r>
              <a:rPr spc="235" dirty="0"/>
              <a:t> </a:t>
            </a:r>
            <a:r>
              <a:rPr dirty="0"/>
              <a:t>spin</a:t>
            </a:r>
            <a:r>
              <a:rPr spc="229" dirty="0"/>
              <a:t> </a:t>
            </a:r>
            <a:r>
              <a:rPr dirty="0"/>
              <a:t>is</a:t>
            </a:r>
            <a:r>
              <a:rPr spc="229" dirty="0"/>
              <a:t> </a:t>
            </a:r>
            <a:r>
              <a:rPr dirty="0"/>
              <a:t>one</a:t>
            </a:r>
            <a:r>
              <a:rPr spc="229" dirty="0"/>
              <a:t> </a:t>
            </a:r>
            <a:r>
              <a:rPr spc="114" dirty="0"/>
              <a:t>that</a:t>
            </a:r>
            <a:r>
              <a:rPr spc="235" dirty="0"/>
              <a:t> </a:t>
            </a:r>
            <a:r>
              <a:rPr spc="55" dirty="0"/>
              <a:t>isn’t</a:t>
            </a:r>
            <a:r>
              <a:rPr spc="229" dirty="0"/>
              <a:t> </a:t>
            </a:r>
            <a:r>
              <a:rPr dirty="0"/>
              <a:t>canceled</a:t>
            </a:r>
            <a:r>
              <a:rPr spc="235" dirty="0"/>
              <a:t> </a:t>
            </a:r>
            <a:r>
              <a:rPr dirty="0"/>
              <a:t>out</a:t>
            </a:r>
            <a:r>
              <a:rPr spc="225" dirty="0"/>
              <a:t> </a:t>
            </a:r>
            <a:r>
              <a:rPr spc="60" dirty="0"/>
              <a:t>by</a:t>
            </a:r>
            <a:r>
              <a:rPr spc="235" dirty="0"/>
              <a:t> </a:t>
            </a:r>
            <a:r>
              <a:rPr spc="-25" dirty="0"/>
              <a:t>an- </a:t>
            </a:r>
            <a:r>
              <a:rPr dirty="0"/>
              <a:t>other</a:t>
            </a:r>
            <a:r>
              <a:rPr spc="90" dirty="0"/>
              <a:t> </a:t>
            </a:r>
            <a:r>
              <a:rPr dirty="0"/>
              <a:t>electron.</a:t>
            </a:r>
            <a:r>
              <a:rPr spc="425" dirty="0"/>
              <a:t> </a:t>
            </a:r>
            <a:r>
              <a:rPr dirty="0"/>
              <a:t>For</a:t>
            </a:r>
            <a:r>
              <a:rPr spc="100" dirty="0"/>
              <a:t> </a:t>
            </a:r>
            <a:r>
              <a:rPr dirty="0"/>
              <a:t>example,</a:t>
            </a:r>
            <a:r>
              <a:rPr spc="110" dirty="0"/>
              <a:t> </a:t>
            </a:r>
            <a:r>
              <a:rPr dirty="0"/>
              <a:t>if</a:t>
            </a:r>
            <a:r>
              <a:rPr spc="100" dirty="0"/>
              <a:t> </a:t>
            </a:r>
            <a:r>
              <a:rPr dirty="0"/>
              <a:t>four</a:t>
            </a:r>
            <a:r>
              <a:rPr spc="95" dirty="0"/>
              <a:t> </a:t>
            </a:r>
            <a:r>
              <a:rPr dirty="0"/>
              <a:t>electrons</a:t>
            </a:r>
            <a:r>
              <a:rPr spc="100" dirty="0"/>
              <a:t> </a:t>
            </a:r>
            <a:r>
              <a:rPr spc="55" dirty="0"/>
              <a:t>had</a:t>
            </a:r>
            <a:r>
              <a:rPr spc="95" dirty="0"/>
              <a:t> </a:t>
            </a:r>
            <a:r>
              <a:rPr dirty="0"/>
              <a:t>spins</a:t>
            </a:r>
            <a:r>
              <a:rPr spc="100" dirty="0"/>
              <a:t> </a:t>
            </a:r>
            <a:r>
              <a:rPr spc="-50" dirty="0"/>
              <a:t>Up-</a:t>
            </a:r>
            <a:r>
              <a:rPr spc="-10" dirty="0"/>
              <a:t>Down- </a:t>
            </a:r>
            <a:r>
              <a:rPr spc="-20" dirty="0"/>
              <a:t>Up-</a:t>
            </a:r>
            <a:r>
              <a:rPr dirty="0"/>
              <a:t>Up</a:t>
            </a:r>
            <a:r>
              <a:rPr spc="450" dirty="0"/>
              <a:t> </a:t>
            </a:r>
            <a:r>
              <a:rPr dirty="0"/>
              <a:t>we</a:t>
            </a:r>
            <a:r>
              <a:rPr spc="459" dirty="0"/>
              <a:t> </a:t>
            </a:r>
            <a:r>
              <a:rPr dirty="0"/>
              <a:t>would</a:t>
            </a:r>
            <a:r>
              <a:rPr spc="459" dirty="0"/>
              <a:t> </a:t>
            </a:r>
            <a:r>
              <a:rPr spc="55" dirty="0"/>
              <a:t>call</a:t>
            </a:r>
            <a:r>
              <a:rPr spc="459" dirty="0"/>
              <a:t> </a:t>
            </a:r>
            <a:r>
              <a:rPr spc="114" dirty="0"/>
              <a:t>that</a:t>
            </a:r>
            <a:r>
              <a:rPr spc="455" dirty="0"/>
              <a:t> </a:t>
            </a:r>
            <a:r>
              <a:rPr dirty="0"/>
              <a:t>two</a:t>
            </a:r>
            <a:r>
              <a:rPr spc="459" dirty="0"/>
              <a:t> </a:t>
            </a:r>
            <a:r>
              <a:rPr dirty="0"/>
              <a:t>unpaired</a:t>
            </a:r>
            <a:r>
              <a:rPr spc="459" dirty="0"/>
              <a:t> </a:t>
            </a:r>
            <a:r>
              <a:rPr dirty="0"/>
              <a:t>electrons.</a:t>
            </a:r>
            <a:r>
              <a:rPr spc="380" dirty="0"/>
              <a:t>  </a:t>
            </a:r>
            <a:r>
              <a:rPr dirty="0"/>
              <a:t>How</a:t>
            </a:r>
            <a:r>
              <a:rPr spc="459" dirty="0"/>
              <a:t> </a:t>
            </a:r>
            <a:r>
              <a:rPr spc="45" dirty="0"/>
              <a:t>many </a:t>
            </a:r>
            <a:r>
              <a:rPr dirty="0"/>
              <a:t>unpaired</a:t>
            </a:r>
            <a:r>
              <a:rPr spc="195" dirty="0"/>
              <a:t> </a:t>
            </a:r>
            <a:r>
              <a:rPr dirty="0"/>
              <a:t>electrons</a:t>
            </a:r>
            <a:r>
              <a:rPr spc="195" dirty="0"/>
              <a:t> </a:t>
            </a:r>
            <a:r>
              <a:rPr dirty="0"/>
              <a:t>does</a:t>
            </a:r>
            <a:r>
              <a:rPr spc="200" dirty="0"/>
              <a:t> </a:t>
            </a:r>
            <a:r>
              <a:rPr dirty="0"/>
              <a:t>carbon</a:t>
            </a:r>
            <a:r>
              <a:rPr spc="200" dirty="0"/>
              <a:t> </a:t>
            </a:r>
            <a:r>
              <a:rPr spc="190" dirty="0"/>
              <a:t>(</a:t>
            </a:r>
            <a:r>
              <a:rPr b="0" i="1" spc="190" dirty="0">
                <a:latin typeface="Bookman Old Style"/>
                <a:cs typeface="Bookman Old Style"/>
              </a:rPr>
              <a:t>Z</a:t>
            </a:r>
            <a:r>
              <a:rPr b="0" i="1" spc="210" dirty="0">
                <a:latin typeface="Bookman Old Style"/>
                <a:cs typeface="Bookman Old Style"/>
              </a:rPr>
              <a:t> </a:t>
            </a:r>
            <a:r>
              <a:rPr spc="130" dirty="0"/>
              <a:t>=</a:t>
            </a:r>
            <a:r>
              <a:rPr spc="140" dirty="0"/>
              <a:t> </a:t>
            </a:r>
            <a:r>
              <a:rPr spc="70" dirty="0"/>
              <a:t>6)</a:t>
            </a:r>
            <a:r>
              <a:rPr spc="200" dirty="0"/>
              <a:t> </a:t>
            </a:r>
            <a:r>
              <a:rPr dirty="0"/>
              <a:t>have</a:t>
            </a:r>
            <a:r>
              <a:rPr spc="195" dirty="0"/>
              <a:t> </a:t>
            </a:r>
            <a:r>
              <a:rPr dirty="0"/>
              <a:t>in</a:t>
            </a:r>
            <a:r>
              <a:rPr spc="204" dirty="0"/>
              <a:t> </a:t>
            </a:r>
            <a:r>
              <a:rPr spc="70" dirty="0"/>
              <a:t>its</a:t>
            </a:r>
            <a:r>
              <a:rPr spc="195" dirty="0"/>
              <a:t> </a:t>
            </a:r>
            <a:r>
              <a:rPr dirty="0"/>
              <a:t>ground</a:t>
            </a:r>
            <a:r>
              <a:rPr spc="204" dirty="0"/>
              <a:t> </a:t>
            </a:r>
            <a:r>
              <a:rPr spc="90" dirty="0"/>
              <a:t>state? </a:t>
            </a:r>
            <a:r>
              <a:rPr dirty="0"/>
              <a:t>(Choose</a:t>
            </a:r>
            <a:r>
              <a:rPr spc="185" dirty="0"/>
              <a:t> </a:t>
            </a:r>
            <a:r>
              <a:rPr spc="-10" dirty="0"/>
              <a:t>one.)</a:t>
            </a:r>
          </a:p>
        </p:txBody>
      </p:sp>
      <p:sp>
        <p:nvSpPr>
          <p:cNvPr id="5" name="object 5"/>
          <p:cNvSpPr txBox="1"/>
          <p:nvPr/>
        </p:nvSpPr>
        <p:spPr>
          <a:xfrm>
            <a:off x="715137" y="3180783"/>
            <a:ext cx="545465" cy="2556510"/>
          </a:xfrm>
          <a:prstGeom prst="rect">
            <a:avLst/>
          </a:prstGeom>
        </p:spPr>
        <p:txBody>
          <a:bodyPr vert="horz" wrap="square" lIns="0" tIns="144780" rIns="0" bIns="0" rtlCol="0">
            <a:spAutoFit/>
          </a:bodyPr>
          <a:lstStyle/>
          <a:p>
            <a:pPr marL="16510">
              <a:lnSpc>
                <a:spcPct val="100000"/>
              </a:lnSpc>
              <a:spcBef>
                <a:spcPts val="1140"/>
              </a:spcBef>
            </a:pPr>
            <a:r>
              <a:rPr sz="2450" spc="65" dirty="0">
                <a:latin typeface="Garamond"/>
                <a:cs typeface="Garamond"/>
              </a:rPr>
              <a:t>A.</a:t>
            </a:r>
            <a:r>
              <a:rPr sz="2450" spc="-30" dirty="0">
                <a:latin typeface="Garamond"/>
                <a:cs typeface="Garamond"/>
              </a:rPr>
              <a:t> </a:t>
            </a:r>
            <a:r>
              <a:rPr sz="2450" spc="-50" dirty="0">
                <a:latin typeface="Garamond"/>
                <a:cs typeface="Garamond"/>
              </a:rPr>
              <a:t>0</a:t>
            </a:r>
            <a:endParaRPr sz="2450">
              <a:latin typeface="Garamond"/>
              <a:cs typeface="Garamond"/>
            </a:endParaRPr>
          </a:p>
          <a:p>
            <a:pPr marL="28575">
              <a:lnSpc>
                <a:spcPct val="100000"/>
              </a:lnSpc>
              <a:spcBef>
                <a:spcPts val="1045"/>
              </a:spcBef>
            </a:pPr>
            <a:r>
              <a:rPr sz="2450" spc="90" dirty="0">
                <a:latin typeface="Garamond"/>
                <a:cs typeface="Garamond"/>
              </a:rPr>
              <a:t>B.</a:t>
            </a:r>
            <a:r>
              <a:rPr sz="2450" spc="-30" dirty="0">
                <a:latin typeface="Garamond"/>
                <a:cs typeface="Garamond"/>
              </a:rPr>
              <a:t> </a:t>
            </a:r>
            <a:r>
              <a:rPr sz="2450" spc="-50" dirty="0">
                <a:latin typeface="Garamond"/>
                <a:cs typeface="Garamond"/>
              </a:rPr>
              <a:t>1</a:t>
            </a:r>
            <a:endParaRPr sz="2450">
              <a:latin typeface="Garamond"/>
              <a:cs typeface="Garamond"/>
            </a:endParaRPr>
          </a:p>
          <a:p>
            <a:pPr marL="24765">
              <a:lnSpc>
                <a:spcPct val="100000"/>
              </a:lnSpc>
              <a:spcBef>
                <a:spcPts val="1045"/>
              </a:spcBef>
            </a:pPr>
            <a:r>
              <a:rPr sz="2450" spc="80" dirty="0">
                <a:latin typeface="Garamond"/>
                <a:cs typeface="Garamond"/>
              </a:rPr>
              <a:t>C.</a:t>
            </a:r>
            <a:r>
              <a:rPr sz="2450" spc="-25" dirty="0">
                <a:latin typeface="Garamond"/>
                <a:cs typeface="Garamond"/>
              </a:rPr>
              <a:t> </a:t>
            </a:r>
            <a:r>
              <a:rPr sz="2450" spc="-50" dirty="0">
                <a:latin typeface="Garamond"/>
                <a:cs typeface="Garamond"/>
              </a:rPr>
              <a:t>2</a:t>
            </a:r>
            <a:endParaRPr sz="2450">
              <a:latin typeface="Garamond"/>
              <a:cs typeface="Garamond"/>
            </a:endParaRPr>
          </a:p>
          <a:p>
            <a:pPr marL="12700">
              <a:lnSpc>
                <a:spcPct val="100000"/>
              </a:lnSpc>
              <a:spcBef>
                <a:spcPts val="1045"/>
              </a:spcBef>
            </a:pPr>
            <a:r>
              <a:rPr sz="2450" dirty="0">
                <a:latin typeface="Garamond"/>
                <a:cs typeface="Garamond"/>
              </a:rPr>
              <a:t>D.</a:t>
            </a:r>
            <a:r>
              <a:rPr sz="2450" spc="-105" dirty="0">
                <a:latin typeface="Garamond"/>
                <a:cs typeface="Garamond"/>
              </a:rPr>
              <a:t> </a:t>
            </a:r>
            <a:r>
              <a:rPr sz="2450" spc="-50" dirty="0">
                <a:latin typeface="Garamond"/>
                <a:cs typeface="Garamond"/>
              </a:rPr>
              <a:t>4</a:t>
            </a:r>
            <a:endParaRPr sz="2450">
              <a:latin typeface="Garamond"/>
              <a:cs typeface="Garamond"/>
            </a:endParaRPr>
          </a:p>
          <a:p>
            <a:pPr marL="36830">
              <a:lnSpc>
                <a:spcPct val="100000"/>
              </a:lnSpc>
              <a:spcBef>
                <a:spcPts val="1045"/>
              </a:spcBef>
            </a:pPr>
            <a:r>
              <a:rPr sz="2450" dirty="0">
                <a:latin typeface="Garamond"/>
                <a:cs typeface="Garamond"/>
              </a:rPr>
              <a:t>E.</a:t>
            </a:r>
            <a:r>
              <a:rPr sz="2450" spc="-10" dirty="0">
                <a:latin typeface="Garamond"/>
                <a:cs typeface="Garamond"/>
              </a:rPr>
              <a:t> </a:t>
            </a:r>
            <a:r>
              <a:rPr sz="2450" spc="-50" dirty="0">
                <a:latin typeface="Garamond"/>
                <a:cs typeface="Garamond"/>
              </a:rPr>
              <a:t>6</a:t>
            </a:r>
            <a:endParaRPr sz="2450">
              <a:latin typeface="Garamond"/>
              <a:cs typeface="Garamon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944110" algn="l"/>
              </a:tabLst>
            </a:pPr>
            <a:r>
              <a:rPr sz="1200" spc="-10" dirty="0">
                <a:latin typeface="Times New Roman"/>
                <a:cs typeface="Times New Roman"/>
              </a:rPr>
              <a:t>ConcepTest</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65" dirty="0">
                <a:latin typeface="Times New Roman"/>
                <a:cs typeface="Times New Roman"/>
              </a:rPr>
              <a:t> </a:t>
            </a:r>
            <a:r>
              <a:rPr sz="1200" dirty="0">
                <a:latin typeface="Times New Roman"/>
                <a:cs typeface="Times New Roman"/>
              </a:rPr>
              <a:t>LEVELS</a:t>
            </a:r>
            <a:r>
              <a:rPr sz="1200" spc="170"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An</a:t>
            </a:r>
            <a:r>
              <a:rPr spc="235" dirty="0"/>
              <a:t> </a:t>
            </a:r>
            <a:r>
              <a:rPr dirty="0"/>
              <a:t>“unpaired”</a:t>
            </a:r>
            <a:r>
              <a:rPr spc="235" dirty="0"/>
              <a:t> </a:t>
            </a:r>
            <a:r>
              <a:rPr dirty="0"/>
              <a:t>electron</a:t>
            </a:r>
            <a:r>
              <a:rPr spc="235" dirty="0"/>
              <a:t> </a:t>
            </a:r>
            <a:r>
              <a:rPr dirty="0"/>
              <a:t>spin</a:t>
            </a:r>
            <a:r>
              <a:rPr spc="229" dirty="0"/>
              <a:t> </a:t>
            </a:r>
            <a:r>
              <a:rPr dirty="0"/>
              <a:t>is</a:t>
            </a:r>
            <a:r>
              <a:rPr spc="229" dirty="0"/>
              <a:t> </a:t>
            </a:r>
            <a:r>
              <a:rPr dirty="0"/>
              <a:t>one</a:t>
            </a:r>
            <a:r>
              <a:rPr spc="229" dirty="0"/>
              <a:t> </a:t>
            </a:r>
            <a:r>
              <a:rPr spc="114" dirty="0"/>
              <a:t>that</a:t>
            </a:r>
            <a:r>
              <a:rPr spc="235" dirty="0"/>
              <a:t> </a:t>
            </a:r>
            <a:r>
              <a:rPr spc="55" dirty="0"/>
              <a:t>isn’t</a:t>
            </a:r>
            <a:r>
              <a:rPr spc="229" dirty="0"/>
              <a:t> </a:t>
            </a:r>
            <a:r>
              <a:rPr dirty="0"/>
              <a:t>canceled</a:t>
            </a:r>
            <a:r>
              <a:rPr spc="235" dirty="0"/>
              <a:t> </a:t>
            </a:r>
            <a:r>
              <a:rPr dirty="0"/>
              <a:t>out</a:t>
            </a:r>
            <a:r>
              <a:rPr spc="225" dirty="0"/>
              <a:t> </a:t>
            </a:r>
            <a:r>
              <a:rPr spc="60" dirty="0"/>
              <a:t>by</a:t>
            </a:r>
            <a:r>
              <a:rPr spc="235" dirty="0"/>
              <a:t> </a:t>
            </a:r>
            <a:r>
              <a:rPr spc="-25" dirty="0"/>
              <a:t>an- </a:t>
            </a:r>
            <a:r>
              <a:rPr dirty="0"/>
              <a:t>other</a:t>
            </a:r>
            <a:r>
              <a:rPr spc="90" dirty="0"/>
              <a:t> </a:t>
            </a:r>
            <a:r>
              <a:rPr dirty="0"/>
              <a:t>electron.</a:t>
            </a:r>
            <a:r>
              <a:rPr spc="425" dirty="0"/>
              <a:t> </a:t>
            </a:r>
            <a:r>
              <a:rPr dirty="0"/>
              <a:t>For</a:t>
            </a:r>
            <a:r>
              <a:rPr spc="100" dirty="0"/>
              <a:t> </a:t>
            </a:r>
            <a:r>
              <a:rPr dirty="0"/>
              <a:t>example,</a:t>
            </a:r>
            <a:r>
              <a:rPr spc="110" dirty="0"/>
              <a:t> </a:t>
            </a:r>
            <a:r>
              <a:rPr dirty="0"/>
              <a:t>if</a:t>
            </a:r>
            <a:r>
              <a:rPr spc="100" dirty="0"/>
              <a:t> </a:t>
            </a:r>
            <a:r>
              <a:rPr dirty="0"/>
              <a:t>four</a:t>
            </a:r>
            <a:r>
              <a:rPr spc="95" dirty="0"/>
              <a:t> </a:t>
            </a:r>
            <a:r>
              <a:rPr dirty="0"/>
              <a:t>electrons</a:t>
            </a:r>
            <a:r>
              <a:rPr spc="100" dirty="0"/>
              <a:t> </a:t>
            </a:r>
            <a:r>
              <a:rPr spc="55" dirty="0"/>
              <a:t>had</a:t>
            </a:r>
            <a:r>
              <a:rPr spc="95" dirty="0"/>
              <a:t> </a:t>
            </a:r>
            <a:r>
              <a:rPr dirty="0"/>
              <a:t>spins</a:t>
            </a:r>
            <a:r>
              <a:rPr spc="100" dirty="0"/>
              <a:t> </a:t>
            </a:r>
            <a:r>
              <a:rPr spc="-50" dirty="0"/>
              <a:t>Up-</a:t>
            </a:r>
            <a:r>
              <a:rPr spc="-10" dirty="0"/>
              <a:t>Down- </a:t>
            </a:r>
            <a:r>
              <a:rPr spc="-20" dirty="0"/>
              <a:t>Up-</a:t>
            </a:r>
            <a:r>
              <a:rPr dirty="0"/>
              <a:t>Up</a:t>
            </a:r>
            <a:r>
              <a:rPr spc="450" dirty="0"/>
              <a:t> </a:t>
            </a:r>
            <a:r>
              <a:rPr dirty="0"/>
              <a:t>we</a:t>
            </a:r>
            <a:r>
              <a:rPr spc="459" dirty="0"/>
              <a:t> </a:t>
            </a:r>
            <a:r>
              <a:rPr dirty="0"/>
              <a:t>would</a:t>
            </a:r>
            <a:r>
              <a:rPr spc="459" dirty="0"/>
              <a:t> </a:t>
            </a:r>
            <a:r>
              <a:rPr spc="55" dirty="0"/>
              <a:t>call</a:t>
            </a:r>
            <a:r>
              <a:rPr spc="459" dirty="0"/>
              <a:t> </a:t>
            </a:r>
            <a:r>
              <a:rPr spc="114" dirty="0"/>
              <a:t>that</a:t>
            </a:r>
            <a:r>
              <a:rPr spc="455" dirty="0"/>
              <a:t> </a:t>
            </a:r>
            <a:r>
              <a:rPr dirty="0"/>
              <a:t>two</a:t>
            </a:r>
            <a:r>
              <a:rPr spc="459" dirty="0"/>
              <a:t> </a:t>
            </a:r>
            <a:r>
              <a:rPr dirty="0"/>
              <a:t>unpaired</a:t>
            </a:r>
            <a:r>
              <a:rPr spc="459" dirty="0"/>
              <a:t> </a:t>
            </a:r>
            <a:r>
              <a:rPr dirty="0"/>
              <a:t>electrons.</a:t>
            </a:r>
            <a:r>
              <a:rPr spc="380" dirty="0"/>
              <a:t>  </a:t>
            </a:r>
            <a:r>
              <a:rPr dirty="0"/>
              <a:t>How</a:t>
            </a:r>
            <a:r>
              <a:rPr spc="459" dirty="0"/>
              <a:t> </a:t>
            </a:r>
            <a:r>
              <a:rPr spc="45" dirty="0"/>
              <a:t>many </a:t>
            </a:r>
            <a:r>
              <a:rPr dirty="0"/>
              <a:t>unpaired</a:t>
            </a:r>
            <a:r>
              <a:rPr spc="195" dirty="0"/>
              <a:t> </a:t>
            </a:r>
            <a:r>
              <a:rPr dirty="0"/>
              <a:t>electrons</a:t>
            </a:r>
            <a:r>
              <a:rPr spc="195" dirty="0"/>
              <a:t> </a:t>
            </a:r>
            <a:r>
              <a:rPr dirty="0"/>
              <a:t>does</a:t>
            </a:r>
            <a:r>
              <a:rPr spc="200" dirty="0"/>
              <a:t> </a:t>
            </a:r>
            <a:r>
              <a:rPr dirty="0"/>
              <a:t>carbon</a:t>
            </a:r>
            <a:r>
              <a:rPr spc="200" dirty="0"/>
              <a:t> </a:t>
            </a:r>
            <a:r>
              <a:rPr spc="190" dirty="0"/>
              <a:t>(</a:t>
            </a:r>
            <a:r>
              <a:rPr b="0" i="1" spc="190" dirty="0">
                <a:latin typeface="Bookman Old Style"/>
                <a:cs typeface="Bookman Old Style"/>
              </a:rPr>
              <a:t>Z</a:t>
            </a:r>
            <a:r>
              <a:rPr b="0" i="1" spc="210" dirty="0">
                <a:latin typeface="Bookman Old Style"/>
                <a:cs typeface="Bookman Old Style"/>
              </a:rPr>
              <a:t> </a:t>
            </a:r>
            <a:r>
              <a:rPr spc="130" dirty="0"/>
              <a:t>=</a:t>
            </a:r>
            <a:r>
              <a:rPr spc="140" dirty="0"/>
              <a:t> </a:t>
            </a:r>
            <a:r>
              <a:rPr spc="70" dirty="0"/>
              <a:t>6)</a:t>
            </a:r>
            <a:r>
              <a:rPr spc="200" dirty="0"/>
              <a:t> </a:t>
            </a:r>
            <a:r>
              <a:rPr dirty="0"/>
              <a:t>have</a:t>
            </a:r>
            <a:r>
              <a:rPr spc="195" dirty="0"/>
              <a:t> </a:t>
            </a:r>
            <a:r>
              <a:rPr dirty="0"/>
              <a:t>in</a:t>
            </a:r>
            <a:r>
              <a:rPr spc="204" dirty="0"/>
              <a:t> </a:t>
            </a:r>
            <a:r>
              <a:rPr spc="70" dirty="0"/>
              <a:t>its</a:t>
            </a:r>
            <a:r>
              <a:rPr spc="195" dirty="0"/>
              <a:t> </a:t>
            </a:r>
            <a:r>
              <a:rPr dirty="0"/>
              <a:t>ground</a:t>
            </a:r>
            <a:r>
              <a:rPr spc="204" dirty="0"/>
              <a:t> </a:t>
            </a:r>
            <a:r>
              <a:rPr spc="90" dirty="0"/>
              <a:t>state? </a:t>
            </a:r>
            <a:r>
              <a:rPr dirty="0"/>
              <a:t>(Choose</a:t>
            </a:r>
            <a:r>
              <a:rPr spc="185" dirty="0"/>
              <a:t> </a:t>
            </a:r>
            <a:r>
              <a:rPr spc="-10" dirty="0"/>
              <a:t>one.)</a:t>
            </a:r>
          </a:p>
        </p:txBody>
      </p:sp>
      <p:sp>
        <p:nvSpPr>
          <p:cNvPr id="5" name="object 5"/>
          <p:cNvSpPr txBox="1"/>
          <p:nvPr/>
        </p:nvSpPr>
        <p:spPr>
          <a:xfrm>
            <a:off x="644258" y="3180783"/>
            <a:ext cx="8380730" cy="3935095"/>
          </a:xfrm>
          <a:prstGeom prst="rect">
            <a:avLst/>
          </a:prstGeom>
        </p:spPr>
        <p:txBody>
          <a:bodyPr vert="horz" wrap="square" lIns="0" tIns="144780" rIns="0" bIns="0" rtlCol="0">
            <a:spAutoFit/>
          </a:bodyPr>
          <a:lstStyle/>
          <a:p>
            <a:pPr marL="87630">
              <a:lnSpc>
                <a:spcPct val="100000"/>
              </a:lnSpc>
              <a:spcBef>
                <a:spcPts val="1140"/>
              </a:spcBef>
            </a:pPr>
            <a:r>
              <a:rPr sz="2450" spc="65" dirty="0">
                <a:latin typeface="Garamond"/>
                <a:cs typeface="Garamond"/>
              </a:rPr>
              <a:t>A.</a:t>
            </a:r>
            <a:r>
              <a:rPr sz="2450" spc="-30" dirty="0">
                <a:latin typeface="Garamond"/>
                <a:cs typeface="Garamond"/>
              </a:rPr>
              <a:t> </a:t>
            </a:r>
            <a:r>
              <a:rPr sz="2450" spc="-50" dirty="0">
                <a:latin typeface="Garamond"/>
                <a:cs typeface="Garamond"/>
              </a:rPr>
              <a:t>0</a:t>
            </a:r>
            <a:endParaRPr sz="2450">
              <a:latin typeface="Garamond"/>
              <a:cs typeface="Garamond"/>
            </a:endParaRPr>
          </a:p>
          <a:p>
            <a:pPr marL="99695">
              <a:lnSpc>
                <a:spcPct val="100000"/>
              </a:lnSpc>
              <a:spcBef>
                <a:spcPts val="1045"/>
              </a:spcBef>
            </a:pPr>
            <a:r>
              <a:rPr sz="2450" spc="90" dirty="0">
                <a:latin typeface="Garamond"/>
                <a:cs typeface="Garamond"/>
              </a:rPr>
              <a:t>B.</a:t>
            </a:r>
            <a:r>
              <a:rPr sz="2450" spc="-30" dirty="0">
                <a:latin typeface="Garamond"/>
                <a:cs typeface="Garamond"/>
              </a:rPr>
              <a:t> </a:t>
            </a:r>
            <a:r>
              <a:rPr sz="2450" spc="-50" dirty="0">
                <a:latin typeface="Garamond"/>
                <a:cs typeface="Garamond"/>
              </a:rPr>
              <a:t>1</a:t>
            </a:r>
            <a:endParaRPr sz="2450">
              <a:latin typeface="Garamond"/>
              <a:cs typeface="Garamond"/>
            </a:endParaRPr>
          </a:p>
          <a:p>
            <a:pPr marL="95250">
              <a:lnSpc>
                <a:spcPct val="100000"/>
              </a:lnSpc>
              <a:spcBef>
                <a:spcPts val="1045"/>
              </a:spcBef>
            </a:pPr>
            <a:r>
              <a:rPr sz="2450" spc="80" dirty="0">
                <a:latin typeface="Garamond"/>
                <a:cs typeface="Garamond"/>
              </a:rPr>
              <a:t>C.</a:t>
            </a:r>
            <a:r>
              <a:rPr sz="2450" spc="-25" dirty="0">
                <a:latin typeface="Garamond"/>
                <a:cs typeface="Garamond"/>
              </a:rPr>
              <a:t> </a:t>
            </a:r>
            <a:r>
              <a:rPr sz="2450" spc="-50" dirty="0">
                <a:latin typeface="Garamond"/>
                <a:cs typeface="Garamond"/>
              </a:rPr>
              <a:t>2</a:t>
            </a:r>
            <a:endParaRPr sz="2450">
              <a:latin typeface="Garamond"/>
              <a:cs typeface="Garamond"/>
            </a:endParaRPr>
          </a:p>
          <a:p>
            <a:pPr marL="83185">
              <a:lnSpc>
                <a:spcPct val="100000"/>
              </a:lnSpc>
              <a:spcBef>
                <a:spcPts val="1045"/>
              </a:spcBef>
            </a:pPr>
            <a:r>
              <a:rPr sz="2450" dirty="0">
                <a:latin typeface="Garamond"/>
                <a:cs typeface="Garamond"/>
              </a:rPr>
              <a:t>D.</a:t>
            </a:r>
            <a:r>
              <a:rPr sz="2450" spc="-105" dirty="0">
                <a:latin typeface="Garamond"/>
                <a:cs typeface="Garamond"/>
              </a:rPr>
              <a:t> </a:t>
            </a:r>
            <a:r>
              <a:rPr sz="2450" spc="-50" dirty="0">
                <a:latin typeface="Garamond"/>
                <a:cs typeface="Garamond"/>
              </a:rPr>
              <a:t>4</a:t>
            </a:r>
            <a:endParaRPr sz="2450">
              <a:latin typeface="Garamond"/>
              <a:cs typeface="Garamond"/>
            </a:endParaRPr>
          </a:p>
          <a:p>
            <a:pPr marL="107950">
              <a:lnSpc>
                <a:spcPct val="100000"/>
              </a:lnSpc>
              <a:spcBef>
                <a:spcPts val="1045"/>
              </a:spcBef>
            </a:pPr>
            <a:r>
              <a:rPr sz="2450" dirty="0">
                <a:latin typeface="Garamond"/>
                <a:cs typeface="Garamond"/>
              </a:rPr>
              <a:t>E.</a:t>
            </a:r>
            <a:r>
              <a:rPr sz="2450" spc="-10" dirty="0">
                <a:latin typeface="Garamond"/>
                <a:cs typeface="Garamond"/>
              </a:rPr>
              <a:t> </a:t>
            </a:r>
            <a:r>
              <a:rPr sz="2450" spc="-50" dirty="0">
                <a:latin typeface="Garamond"/>
                <a:cs typeface="Garamond"/>
              </a:rPr>
              <a:t>6</a:t>
            </a:r>
            <a:endParaRPr sz="2450">
              <a:latin typeface="Garamond"/>
              <a:cs typeface="Garamond"/>
            </a:endParaRPr>
          </a:p>
          <a:p>
            <a:pPr marL="86995" marR="55880" indent="-11430" algn="just">
              <a:lnSpc>
                <a:spcPct val="101699"/>
              </a:lnSpc>
              <a:spcBef>
                <a:spcPts val="1889"/>
              </a:spcBef>
            </a:pPr>
            <a:r>
              <a:rPr sz="2450" b="1" spc="-95" dirty="0">
                <a:latin typeface="Georgia"/>
                <a:cs typeface="Georgia"/>
              </a:rPr>
              <a:t>Solution:</a:t>
            </a:r>
            <a:r>
              <a:rPr sz="2450" b="1" spc="1205" dirty="0">
                <a:latin typeface="Georgia"/>
                <a:cs typeface="Georgia"/>
              </a:rPr>
              <a:t> </a:t>
            </a:r>
            <a:r>
              <a:rPr sz="2450" spc="35" dirty="0">
                <a:latin typeface="Garamond"/>
                <a:cs typeface="Garamond"/>
              </a:rPr>
              <a:t>The</a:t>
            </a:r>
            <a:r>
              <a:rPr sz="2450" spc="475" dirty="0">
                <a:latin typeface="Garamond"/>
                <a:cs typeface="Garamond"/>
              </a:rPr>
              <a:t> </a:t>
            </a:r>
            <a:r>
              <a:rPr sz="2450" spc="10" dirty="0">
                <a:latin typeface="Garamond"/>
                <a:cs typeface="Garamond"/>
              </a:rPr>
              <a:t>configuration</a:t>
            </a:r>
            <a:r>
              <a:rPr sz="2450" spc="475" dirty="0">
                <a:latin typeface="Garamond"/>
                <a:cs typeface="Garamond"/>
              </a:rPr>
              <a:t> </a:t>
            </a:r>
            <a:r>
              <a:rPr sz="2450" spc="20" dirty="0">
                <a:latin typeface="Garamond"/>
                <a:cs typeface="Garamond"/>
              </a:rPr>
              <a:t>is</a:t>
            </a:r>
            <a:r>
              <a:rPr sz="2450" spc="475" dirty="0">
                <a:latin typeface="Garamond"/>
                <a:cs typeface="Garamond"/>
              </a:rPr>
              <a:t> </a:t>
            </a:r>
            <a:r>
              <a:rPr sz="2450" spc="-55" dirty="0">
                <a:latin typeface="Garamond"/>
                <a:cs typeface="Garamond"/>
              </a:rPr>
              <a:t>1</a:t>
            </a:r>
            <a:r>
              <a:rPr sz="2450" b="0" i="1" spc="-55" dirty="0">
                <a:latin typeface="Bookman Old Style"/>
                <a:cs typeface="Bookman Old Style"/>
              </a:rPr>
              <a:t>s</a:t>
            </a:r>
            <a:r>
              <a:rPr sz="3075" spc="-82" baseline="24390" dirty="0">
                <a:latin typeface="Garamond"/>
                <a:cs typeface="Garamond"/>
              </a:rPr>
              <a:t>2</a:t>
            </a:r>
            <a:r>
              <a:rPr sz="2450" spc="-55" dirty="0">
                <a:latin typeface="Garamond"/>
                <a:cs typeface="Garamond"/>
              </a:rPr>
              <a:t>2</a:t>
            </a:r>
            <a:r>
              <a:rPr sz="2450" b="0" i="1" spc="-55" dirty="0">
                <a:latin typeface="Bookman Old Style"/>
                <a:cs typeface="Bookman Old Style"/>
              </a:rPr>
              <a:t>s</a:t>
            </a:r>
            <a:r>
              <a:rPr sz="3075" spc="-82" baseline="24390" dirty="0">
                <a:latin typeface="Garamond"/>
                <a:cs typeface="Garamond"/>
              </a:rPr>
              <a:t>2</a:t>
            </a:r>
            <a:r>
              <a:rPr sz="2450" spc="-55" dirty="0">
                <a:latin typeface="Garamond"/>
                <a:cs typeface="Garamond"/>
              </a:rPr>
              <a:t>2</a:t>
            </a:r>
            <a:r>
              <a:rPr sz="2450" b="0" i="1" spc="-55" dirty="0">
                <a:latin typeface="Bookman Old Style"/>
                <a:cs typeface="Bookman Old Style"/>
              </a:rPr>
              <a:t>p</a:t>
            </a:r>
            <a:r>
              <a:rPr sz="3075" spc="-82" baseline="24390" dirty="0">
                <a:latin typeface="Garamond"/>
                <a:cs typeface="Garamond"/>
              </a:rPr>
              <a:t>2</a:t>
            </a:r>
            <a:r>
              <a:rPr sz="2450" spc="-55" dirty="0">
                <a:latin typeface="Garamond"/>
                <a:cs typeface="Garamond"/>
              </a:rPr>
              <a:t>.</a:t>
            </a:r>
            <a:r>
              <a:rPr sz="2450" spc="1420" dirty="0">
                <a:latin typeface="Garamond"/>
                <a:cs typeface="Garamond"/>
              </a:rPr>
              <a:t> </a:t>
            </a:r>
            <a:r>
              <a:rPr sz="2450" spc="35" dirty="0">
                <a:latin typeface="Garamond"/>
                <a:cs typeface="Garamond"/>
              </a:rPr>
              <a:t>The</a:t>
            </a:r>
            <a:r>
              <a:rPr sz="2450" spc="475" dirty="0">
                <a:latin typeface="Garamond"/>
                <a:cs typeface="Garamond"/>
              </a:rPr>
              <a:t> </a:t>
            </a:r>
            <a:r>
              <a:rPr sz="2450" spc="-35" dirty="0">
                <a:latin typeface="Garamond"/>
                <a:cs typeface="Garamond"/>
              </a:rPr>
              <a:t>four</a:t>
            </a:r>
            <a:r>
              <a:rPr sz="2450" spc="480" dirty="0">
                <a:latin typeface="Garamond"/>
                <a:cs typeface="Garamond"/>
              </a:rPr>
              <a:t> </a:t>
            </a:r>
            <a:r>
              <a:rPr sz="2450" b="0" i="1" spc="-190" dirty="0">
                <a:latin typeface="Bookman Old Style"/>
                <a:cs typeface="Bookman Old Style"/>
              </a:rPr>
              <a:t>s</a:t>
            </a:r>
            <a:r>
              <a:rPr sz="2450" b="0" i="1" spc="355" dirty="0">
                <a:latin typeface="Bookman Old Style"/>
                <a:cs typeface="Bookman Old Style"/>
              </a:rPr>
              <a:t> </a:t>
            </a:r>
            <a:r>
              <a:rPr sz="2450" spc="65" dirty="0">
                <a:latin typeface="Garamond"/>
                <a:cs typeface="Garamond"/>
              </a:rPr>
              <a:t>states</a:t>
            </a:r>
            <a:r>
              <a:rPr sz="2450" spc="45" dirty="0">
                <a:latin typeface="Garamond"/>
                <a:cs typeface="Garamond"/>
              </a:rPr>
              <a:t> </a:t>
            </a:r>
            <a:r>
              <a:rPr sz="2450" spc="40" dirty="0">
                <a:latin typeface="Garamond"/>
                <a:cs typeface="Garamond"/>
              </a:rPr>
              <a:t>will</a:t>
            </a:r>
            <a:r>
              <a:rPr sz="2450" spc="80" dirty="0">
                <a:latin typeface="Garamond"/>
                <a:cs typeface="Garamond"/>
              </a:rPr>
              <a:t> </a:t>
            </a:r>
            <a:r>
              <a:rPr sz="2450" spc="75" dirty="0">
                <a:latin typeface="Garamond"/>
                <a:cs typeface="Garamond"/>
              </a:rPr>
              <a:t>all</a:t>
            </a:r>
            <a:r>
              <a:rPr sz="2450" spc="80" dirty="0">
                <a:latin typeface="Garamond"/>
                <a:cs typeface="Garamond"/>
              </a:rPr>
              <a:t> </a:t>
            </a:r>
            <a:r>
              <a:rPr sz="2450" spc="25" dirty="0">
                <a:latin typeface="Garamond"/>
                <a:cs typeface="Garamond"/>
              </a:rPr>
              <a:t>be</a:t>
            </a:r>
            <a:r>
              <a:rPr sz="2450" spc="80" dirty="0">
                <a:latin typeface="Garamond"/>
                <a:cs typeface="Garamond"/>
              </a:rPr>
              <a:t> </a:t>
            </a:r>
            <a:r>
              <a:rPr sz="2450" spc="45" dirty="0">
                <a:latin typeface="Garamond"/>
                <a:cs typeface="Garamond"/>
              </a:rPr>
              <a:t>paired,</a:t>
            </a:r>
            <a:r>
              <a:rPr sz="2450" spc="95" dirty="0">
                <a:latin typeface="Garamond"/>
                <a:cs typeface="Garamond"/>
              </a:rPr>
              <a:t> </a:t>
            </a:r>
            <a:r>
              <a:rPr sz="2450" spc="70" dirty="0">
                <a:latin typeface="Garamond"/>
                <a:cs typeface="Garamond"/>
              </a:rPr>
              <a:t>but</a:t>
            </a:r>
            <a:r>
              <a:rPr sz="2450" spc="80" dirty="0">
                <a:latin typeface="Garamond"/>
                <a:cs typeface="Garamond"/>
              </a:rPr>
              <a:t> </a:t>
            </a:r>
            <a:r>
              <a:rPr sz="2450" spc="45" dirty="0">
                <a:latin typeface="Garamond"/>
                <a:cs typeface="Garamond"/>
              </a:rPr>
              <a:t>the</a:t>
            </a:r>
            <a:r>
              <a:rPr sz="2450" spc="85" dirty="0">
                <a:latin typeface="Garamond"/>
                <a:cs typeface="Garamond"/>
              </a:rPr>
              <a:t> </a:t>
            </a:r>
            <a:r>
              <a:rPr sz="2450" spc="-35" dirty="0">
                <a:latin typeface="Garamond"/>
                <a:cs typeface="Garamond"/>
              </a:rPr>
              <a:t>two</a:t>
            </a:r>
            <a:r>
              <a:rPr sz="2450" spc="85" dirty="0">
                <a:latin typeface="Garamond"/>
                <a:cs typeface="Garamond"/>
              </a:rPr>
              <a:t> </a:t>
            </a:r>
            <a:r>
              <a:rPr sz="2450" b="0" i="1" spc="-270" dirty="0">
                <a:latin typeface="Bookman Old Style"/>
                <a:cs typeface="Bookman Old Style"/>
              </a:rPr>
              <a:t>p</a:t>
            </a:r>
            <a:r>
              <a:rPr sz="2450" b="0" i="1" spc="-40" dirty="0">
                <a:latin typeface="Bookman Old Style"/>
                <a:cs typeface="Bookman Old Style"/>
              </a:rPr>
              <a:t> </a:t>
            </a:r>
            <a:r>
              <a:rPr sz="2450" spc="65" dirty="0">
                <a:latin typeface="Garamond"/>
                <a:cs typeface="Garamond"/>
              </a:rPr>
              <a:t>states</a:t>
            </a:r>
            <a:r>
              <a:rPr sz="2450" spc="80" dirty="0">
                <a:latin typeface="Garamond"/>
                <a:cs typeface="Garamond"/>
              </a:rPr>
              <a:t> </a:t>
            </a:r>
            <a:r>
              <a:rPr sz="2450" spc="40" dirty="0">
                <a:latin typeface="Garamond"/>
                <a:cs typeface="Garamond"/>
              </a:rPr>
              <a:t>will</a:t>
            </a:r>
            <a:r>
              <a:rPr sz="2450" spc="85" dirty="0">
                <a:latin typeface="Garamond"/>
                <a:cs typeface="Garamond"/>
              </a:rPr>
              <a:t> </a:t>
            </a:r>
            <a:r>
              <a:rPr sz="2450" spc="20" dirty="0">
                <a:latin typeface="Garamond"/>
                <a:cs typeface="Garamond"/>
              </a:rPr>
              <a:t>point</a:t>
            </a:r>
            <a:r>
              <a:rPr sz="2450" spc="80" dirty="0">
                <a:latin typeface="Garamond"/>
                <a:cs typeface="Garamond"/>
              </a:rPr>
              <a:t> </a:t>
            </a:r>
            <a:r>
              <a:rPr sz="2450" spc="45" dirty="0">
                <a:latin typeface="Garamond"/>
                <a:cs typeface="Garamond"/>
              </a:rPr>
              <a:t>the</a:t>
            </a:r>
            <a:r>
              <a:rPr sz="2450" spc="85" dirty="0">
                <a:latin typeface="Garamond"/>
                <a:cs typeface="Garamond"/>
              </a:rPr>
              <a:t> </a:t>
            </a:r>
            <a:r>
              <a:rPr sz="2450" spc="25" dirty="0">
                <a:latin typeface="Garamond"/>
                <a:cs typeface="Garamond"/>
              </a:rPr>
              <a:t>same</a:t>
            </a:r>
            <a:r>
              <a:rPr sz="2450" spc="85" dirty="0">
                <a:latin typeface="Garamond"/>
                <a:cs typeface="Garamond"/>
              </a:rPr>
              <a:t> </a:t>
            </a:r>
            <a:r>
              <a:rPr sz="2450" spc="55" dirty="0">
                <a:latin typeface="Garamond"/>
                <a:cs typeface="Garamond"/>
              </a:rPr>
              <a:t>way</a:t>
            </a:r>
            <a:r>
              <a:rPr sz="2450" spc="80" dirty="0">
                <a:latin typeface="Garamond"/>
                <a:cs typeface="Garamond"/>
              </a:rPr>
              <a:t> </a:t>
            </a:r>
            <a:r>
              <a:rPr sz="2450" spc="60" dirty="0">
                <a:latin typeface="Garamond"/>
                <a:cs typeface="Garamond"/>
              </a:rPr>
              <a:t>by</a:t>
            </a:r>
            <a:r>
              <a:rPr sz="2450" spc="100" dirty="0">
                <a:latin typeface="Garamond"/>
                <a:cs typeface="Garamond"/>
              </a:rPr>
              <a:t> </a:t>
            </a:r>
            <a:r>
              <a:rPr sz="2450" dirty="0">
                <a:latin typeface="Garamond"/>
                <a:cs typeface="Garamond"/>
              </a:rPr>
              <a:t>Hund’s</a:t>
            </a:r>
            <a:r>
              <a:rPr sz="2450" spc="135" dirty="0">
                <a:latin typeface="Garamond"/>
                <a:cs typeface="Garamond"/>
              </a:rPr>
              <a:t> </a:t>
            </a:r>
            <a:r>
              <a:rPr sz="2450" spc="40" dirty="0">
                <a:latin typeface="Garamond"/>
                <a:cs typeface="Garamond"/>
              </a:rPr>
              <a:t>rule,</a:t>
            </a:r>
            <a:r>
              <a:rPr sz="2450" spc="135" dirty="0">
                <a:latin typeface="Garamond"/>
                <a:cs typeface="Garamond"/>
              </a:rPr>
              <a:t> </a:t>
            </a:r>
            <a:r>
              <a:rPr sz="2450" spc="-65" dirty="0">
                <a:latin typeface="Garamond"/>
                <a:cs typeface="Garamond"/>
              </a:rPr>
              <a:t>so</a:t>
            </a:r>
            <a:r>
              <a:rPr sz="2450" spc="135" dirty="0">
                <a:latin typeface="Garamond"/>
                <a:cs typeface="Garamond"/>
              </a:rPr>
              <a:t> </a:t>
            </a:r>
            <a:r>
              <a:rPr sz="2450" spc="45" dirty="0">
                <a:latin typeface="Garamond"/>
                <a:cs typeface="Garamond"/>
              </a:rPr>
              <a:t>the</a:t>
            </a:r>
            <a:r>
              <a:rPr sz="2450" spc="130" dirty="0">
                <a:latin typeface="Garamond"/>
                <a:cs typeface="Garamond"/>
              </a:rPr>
              <a:t> </a:t>
            </a:r>
            <a:r>
              <a:rPr sz="2450" spc="15" dirty="0">
                <a:latin typeface="Garamond"/>
                <a:cs typeface="Garamond"/>
              </a:rPr>
              <a:t>answer</a:t>
            </a:r>
            <a:r>
              <a:rPr sz="2450" spc="135" dirty="0">
                <a:latin typeface="Garamond"/>
                <a:cs typeface="Garamond"/>
              </a:rPr>
              <a:t> </a:t>
            </a:r>
            <a:r>
              <a:rPr sz="2450" spc="20" dirty="0">
                <a:latin typeface="Garamond"/>
                <a:cs typeface="Garamond"/>
              </a:rPr>
              <a:t>is</a:t>
            </a:r>
            <a:r>
              <a:rPr sz="2450" spc="135" dirty="0">
                <a:latin typeface="Garamond"/>
                <a:cs typeface="Garamond"/>
              </a:rPr>
              <a:t> </a:t>
            </a:r>
            <a:r>
              <a:rPr sz="2450" spc="-5" dirty="0">
                <a:latin typeface="Garamond"/>
                <a:cs typeface="Garamond"/>
              </a:rPr>
              <a:t>two.</a:t>
            </a:r>
            <a:endParaRPr sz="2450">
              <a:latin typeface="Garamond"/>
              <a:cs typeface="Garamon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1447800"/>
            <a:ext cx="1880235" cy="403225"/>
          </a:xfrm>
          <a:prstGeom prst="rect">
            <a:avLst/>
          </a:prstGeom>
        </p:spPr>
        <p:txBody>
          <a:bodyPr vert="horz" wrap="square" lIns="0" tIns="15875" rIns="0" bIns="0" rtlCol="0">
            <a:spAutoFit/>
          </a:bodyPr>
          <a:lstStyle/>
          <a:p>
            <a:pPr marL="12700">
              <a:lnSpc>
                <a:spcPct val="100000"/>
              </a:lnSpc>
              <a:spcBef>
                <a:spcPts val="125"/>
              </a:spcBef>
            </a:pPr>
            <a:r>
              <a:rPr b="1" spc="75" dirty="0">
                <a:latin typeface="Book Antiqua"/>
                <a:cs typeface="Book Antiqua"/>
              </a:rPr>
              <a:t>Instructions</a:t>
            </a:r>
          </a:p>
        </p:txBody>
      </p:sp>
      <p:sp>
        <p:nvSpPr>
          <p:cNvPr id="3" name="object 3"/>
          <p:cNvSpPr txBox="1"/>
          <p:nvPr/>
        </p:nvSpPr>
        <p:spPr>
          <a:xfrm>
            <a:off x="985025" y="2363582"/>
            <a:ext cx="8033384" cy="4091940"/>
          </a:xfrm>
          <a:prstGeom prst="rect">
            <a:avLst/>
          </a:prstGeom>
        </p:spPr>
        <p:txBody>
          <a:bodyPr vert="horz" wrap="square" lIns="0" tIns="12065" rIns="0" bIns="0" rtlCol="0">
            <a:spAutoFit/>
          </a:bodyPr>
          <a:lstStyle/>
          <a:p>
            <a:pPr marL="161290" marR="5080" indent="-149225" algn="just">
              <a:lnSpc>
                <a:spcPct val="100000"/>
              </a:lnSpc>
              <a:spcBef>
                <a:spcPts val="95"/>
              </a:spcBef>
              <a:buSzPct val="37500"/>
              <a:buChar char="•"/>
              <a:tabLst>
                <a:tab pos="161925" algn="l"/>
              </a:tabLst>
            </a:pPr>
            <a:r>
              <a:rPr sz="1200" dirty="0">
                <a:latin typeface="Times New Roman"/>
                <a:cs typeface="Times New Roman"/>
              </a:rPr>
              <a:t>These</a:t>
            </a:r>
            <a:r>
              <a:rPr sz="1200" spc="170" dirty="0">
                <a:latin typeface="Times New Roman"/>
                <a:cs typeface="Times New Roman"/>
              </a:rPr>
              <a:t> </a:t>
            </a:r>
            <a:r>
              <a:rPr sz="1200" dirty="0">
                <a:latin typeface="Times New Roman"/>
                <a:cs typeface="Times New Roman"/>
              </a:rPr>
              <a:t>questions</a:t>
            </a:r>
            <a:r>
              <a:rPr sz="1200" spc="175" dirty="0">
                <a:latin typeface="Times New Roman"/>
                <a:cs typeface="Times New Roman"/>
              </a:rPr>
              <a:t> </a:t>
            </a:r>
            <a:r>
              <a:rPr sz="1200" dirty="0">
                <a:latin typeface="Times New Roman"/>
                <a:cs typeface="Times New Roman"/>
              </a:rPr>
              <a:t>are</a:t>
            </a:r>
            <a:r>
              <a:rPr sz="1200" spc="170" dirty="0">
                <a:latin typeface="Times New Roman"/>
                <a:cs typeface="Times New Roman"/>
              </a:rPr>
              <a:t> </a:t>
            </a:r>
            <a:r>
              <a:rPr sz="1200" dirty="0">
                <a:latin typeface="Times New Roman"/>
                <a:cs typeface="Times New Roman"/>
              </a:rPr>
              <a:t>offered</a:t>
            </a:r>
            <a:r>
              <a:rPr sz="1200" spc="170" dirty="0">
                <a:latin typeface="Times New Roman"/>
                <a:cs typeface="Times New Roman"/>
              </a:rPr>
              <a:t> </a:t>
            </a:r>
            <a:r>
              <a:rPr sz="1200" dirty="0">
                <a:latin typeface="Times New Roman"/>
                <a:cs typeface="Times New Roman"/>
              </a:rPr>
              <a:t>in</a:t>
            </a:r>
            <a:r>
              <a:rPr sz="1200" spc="175" dirty="0">
                <a:latin typeface="Times New Roman"/>
                <a:cs typeface="Times New Roman"/>
              </a:rPr>
              <a:t> </a:t>
            </a:r>
            <a:r>
              <a:rPr sz="1200" dirty="0">
                <a:latin typeface="Times New Roman"/>
                <a:cs typeface="Times New Roman"/>
              </a:rPr>
              <a:t>two</a:t>
            </a:r>
            <a:r>
              <a:rPr sz="1200" spc="175" dirty="0">
                <a:latin typeface="Times New Roman"/>
                <a:cs typeface="Times New Roman"/>
              </a:rPr>
              <a:t> </a:t>
            </a:r>
            <a:r>
              <a:rPr sz="1200" dirty="0">
                <a:latin typeface="Times New Roman"/>
                <a:cs typeface="Times New Roman"/>
              </a:rPr>
              <a:t>formats:</a:t>
            </a:r>
            <a:r>
              <a:rPr sz="1200" spc="35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dirty="0">
                <a:latin typeface="Times New Roman"/>
                <a:cs typeface="Times New Roman"/>
              </a:rPr>
              <a:t>deck</a:t>
            </a:r>
            <a:r>
              <a:rPr sz="1200" spc="170" dirty="0">
                <a:latin typeface="Times New Roman"/>
                <a:cs typeface="Times New Roman"/>
              </a:rPr>
              <a:t> </a:t>
            </a:r>
            <a:r>
              <a:rPr sz="1200" dirty="0">
                <a:latin typeface="Times New Roman"/>
                <a:cs typeface="Times New Roman"/>
              </a:rPr>
              <a:t>of</a:t>
            </a:r>
            <a:r>
              <a:rPr sz="1200" spc="180" dirty="0">
                <a:latin typeface="Times New Roman"/>
                <a:cs typeface="Times New Roman"/>
              </a:rPr>
              <a:t> </a:t>
            </a:r>
            <a:r>
              <a:rPr sz="1200" dirty="0">
                <a:latin typeface="Times New Roman"/>
                <a:cs typeface="Times New Roman"/>
              </a:rPr>
              <a:t>PowerPoint</a:t>
            </a:r>
            <a:r>
              <a:rPr sz="1200" spc="175" dirty="0">
                <a:latin typeface="Times New Roman"/>
                <a:cs typeface="Times New Roman"/>
              </a:rPr>
              <a:t> </a:t>
            </a:r>
            <a:r>
              <a:rPr sz="1200" dirty="0">
                <a:latin typeface="Times New Roman"/>
                <a:cs typeface="Times New Roman"/>
              </a:rPr>
              <a:t>slides,</a:t>
            </a:r>
            <a:r>
              <a:rPr sz="1200" spc="180"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spc="80" dirty="0">
                <a:latin typeface="Times New Roman"/>
                <a:cs typeface="Times New Roman"/>
              </a:rPr>
              <a:t>PDF</a:t>
            </a:r>
            <a:r>
              <a:rPr sz="1200" spc="175" dirty="0">
                <a:latin typeface="Times New Roman"/>
                <a:cs typeface="Times New Roman"/>
              </a:rPr>
              <a:t> </a:t>
            </a:r>
            <a:r>
              <a:rPr sz="1200" dirty="0">
                <a:latin typeface="Times New Roman"/>
                <a:cs typeface="Times New Roman"/>
              </a:rPr>
              <a:t>file.</a:t>
            </a:r>
            <a:r>
              <a:rPr sz="1200" spc="390"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two</a:t>
            </a:r>
            <a:r>
              <a:rPr sz="1200" spc="180" dirty="0">
                <a:latin typeface="Times New Roman"/>
                <a:cs typeface="Times New Roman"/>
              </a:rPr>
              <a:t> </a:t>
            </a:r>
            <a:r>
              <a:rPr sz="1200" dirty="0">
                <a:latin typeface="Times New Roman"/>
                <a:cs typeface="Times New Roman"/>
              </a:rPr>
              <a:t>files</a:t>
            </a:r>
            <a:r>
              <a:rPr sz="1200" spc="170" dirty="0">
                <a:latin typeface="Times New Roman"/>
                <a:cs typeface="Times New Roman"/>
              </a:rPr>
              <a:t> </a:t>
            </a:r>
            <a:r>
              <a:rPr sz="1200" dirty="0">
                <a:latin typeface="Times New Roman"/>
                <a:cs typeface="Times New Roman"/>
              </a:rPr>
              <a:t>contain</a:t>
            </a:r>
            <a:r>
              <a:rPr sz="1200" spc="170" dirty="0">
                <a:latin typeface="Times New Roman"/>
                <a:cs typeface="Times New Roman"/>
              </a:rPr>
              <a:t> </a:t>
            </a:r>
            <a:r>
              <a:rPr sz="1200" spc="-10" dirty="0">
                <a:latin typeface="Times New Roman"/>
                <a:cs typeface="Times New Roman"/>
              </a:rPr>
              <a:t>identical </a:t>
            </a:r>
            <a:r>
              <a:rPr sz="1200" dirty="0">
                <a:latin typeface="Times New Roman"/>
                <a:cs typeface="Times New Roman"/>
              </a:rPr>
              <a:t>contents.</a:t>
            </a:r>
            <a:r>
              <a:rPr sz="1200" spc="285" dirty="0">
                <a:latin typeface="Times New Roman"/>
                <a:cs typeface="Times New Roman"/>
              </a:rPr>
              <a:t> </a:t>
            </a:r>
            <a:r>
              <a:rPr sz="1200" dirty="0">
                <a:latin typeface="Times New Roman"/>
                <a:cs typeface="Times New Roman"/>
              </a:rPr>
              <a:t>There</a:t>
            </a:r>
            <a:r>
              <a:rPr sz="1200" spc="140" dirty="0">
                <a:latin typeface="Times New Roman"/>
                <a:cs typeface="Times New Roman"/>
              </a:rPr>
              <a:t> </a:t>
            </a:r>
            <a:r>
              <a:rPr sz="1200" dirty="0">
                <a:latin typeface="Times New Roman"/>
                <a:cs typeface="Times New Roman"/>
              </a:rPr>
              <a:t>are</a:t>
            </a:r>
            <a:r>
              <a:rPr sz="1200" spc="145" dirty="0">
                <a:latin typeface="Times New Roman"/>
                <a:cs typeface="Times New Roman"/>
              </a:rPr>
              <a:t> </a:t>
            </a:r>
            <a:r>
              <a:rPr sz="1200" dirty="0">
                <a:latin typeface="Times New Roman"/>
                <a:cs typeface="Times New Roman"/>
              </a:rPr>
              <a:t>similar</a:t>
            </a:r>
            <a:r>
              <a:rPr sz="1200" spc="140" dirty="0">
                <a:latin typeface="Times New Roman"/>
                <a:cs typeface="Times New Roman"/>
              </a:rPr>
              <a:t> </a:t>
            </a:r>
            <a:r>
              <a:rPr sz="1200" dirty="0">
                <a:latin typeface="Times New Roman"/>
                <a:cs typeface="Times New Roman"/>
              </a:rPr>
              <a:t>files</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each</a:t>
            </a:r>
            <a:r>
              <a:rPr sz="1200" spc="140"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14</a:t>
            </a:r>
            <a:r>
              <a:rPr sz="1200" spc="140" dirty="0">
                <a:latin typeface="Times New Roman"/>
                <a:cs typeface="Times New Roman"/>
              </a:rPr>
              <a:t> </a:t>
            </a:r>
            <a:r>
              <a:rPr sz="1200" dirty="0">
                <a:latin typeface="Times New Roman"/>
                <a:cs typeface="Times New Roman"/>
              </a:rPr>
              <a:t>chapters</a:t>
            </a:r>
            <a:r>
              <a:rPr sz="1200" spc="140" dirty="0">
                <a:latin typeface="Times New Roman"/>
                <a:cs typeface="Times New Roman"/>
              </a:rPr>
              <a:t> </a:t>
            </a:r>
            <a:r>
              <a:rPr sz="1200" dirty="0">
                <a:latin typeface="Times New Roman"/>
                <a:cs typeface="Times New Roman"/>
              </a:rPr>
              <a:t>in</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book,</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spc="50" dirty="0">
                <a:latin typeface="Times New Roman"/>
                <a:cs typeface="Times New Roman"/>
              </a:rPr>
              <a:t>total</a:t>
            </a:r>
            <a:r>
              <a:rPr sz="1200" spc="140" dirty="0">
                <a:latin typeface="Times New Roman"/>
                <a:cs typeface="Times New Roman"/>
              </a:rPr>
              <a:t> </a:t>
            </a:r>
            <a:r>
              <a:rPr sz="1200" dirty="0">
                <a:latin typeface="Times New Roman"/>
                <a:cs typeface="Times New Roman"/>
              </a:rPr>
              <a:t>of</a:t>
            </a:r>
            <a:r>
              <a:rPr sz="1200" spc="140" dirty="0">
                <a:latin typeface="Times New Roman"/>
                <a:cs typeface="Times New Roman"/>
              </a:rPr>
              <a:t> </a:t>
            </a:r>
            <a:r>
              <a:rPr sz="1200" dirty="0">
                <a:latin typeface="Times New Roman"/>
                <a:cs typeface="Times New Roman"/>
              </a:rPr>
              <a:t>28</a:t>
            </a:r>
            <a:r>
              <a:rPr sz="1200" spc="140" dirty="0">
                <a:latin typeface="Times New Roman"/>
                <a:cs typeface="Times New Roman"/>
              </a:rPr>
              <a:t> </a:t>
            </a:r>
            <a:r>
              <a:rPr sz="1200" spc="-10" dirty="0">
                <a:latin typeface="Times New Roman"/>
                <a:cs typeface="Times New Roman"/>
              </a:rPr>
              <a:t>files.</a:t>
            </a:r>
            <a:endParaRPr sz="1200" dirty="0">
              <a:latin typeface="Times New Roman"/>
              <a:cs typeface="Times New Roman"/>
            </a:endParaRPr>
          </a:p>
          <a:p>
            <a:pPr marL="161290" indent="-149225">
              <a:lnSpc>
                <a:spcPct val="100000"/>
              </a:lnSpc>
              <a:spcBef>
                <a:spcPts val="1005"/>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65"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marked</a:t>
            </a:r>
            <a:r>
              <a:rPr sz="1200" spc="170" dirty="0">
                <a:latin typeface="Times New Roman"/>
                <a:cs typeface="Times New Roman"/>
              </a:rPr>
              <a:t> </a:t>
            </a:r>
            <a:r>
              <a:rPr sz="1200" dirty="0">
                <a:latin typeface="Times New Roman"/>
                <a:cs typeface="Times New Roman"/>
              </a:rPr>
              <a:t>as</a:t>
            </a:r>
            <a:r>
              <a:rPr sz="1200" spc="165" dirty="0">
                <a:latin typeface="Times New Roman"/>
                <a:cs typeface="Times New Roman"/>
              </a:rPr>
              <a:t> </a:t>
            </a:r>
            <a:r>
              <a:rPr sz="1200" dirty="0">
                <a:latin typeface="Times New Roman"/>
                <a:cs typeface="Times New Roman"/>
              </a:rPr>
              <a:t>a</a:t>
            </a:r>
            <a:r>
              <a:rPr sz="1200" spc="165" dirty="0">
                <a:latin typeface="Times New Roman"/>
                <a:cs typeface="Times New Roman"/>
              </a:rPr>
              <a:t> </a:t>
            </a:r>
            <a:r>
              <a:rPr sz="1200" dirty="0">
                <a:latin typeface="Times New Roman"/>
                <a:cs typeface="Times New Roman"/>
              </a:rPr>
              <a:t>“Quick</a:t>
            </a:r>
            <a:r>
              <a:rPr sz="1200" spc="165" dirty="0">
                <a:latin typeface="Times New Roman"/>
                <a:cs typeface="Times New Roman"/>
              </a:rPr>
              <a:t> </a:t>
            </a:r>
            <a:r>
              <a:rPr sz="1200" dirty="0">
                <a:latin typeface="Times New Roman"/>
                <a:cs typeface="Times New Roman"/>
              </a:rPr>
              <a:t>Check”</a:t>
            </a:r>
            <a:r>
              <a:rPr sz="1200" spc="170" dirty="0">
                <a:latin typeface="Times New Roman"/>
                <a:cs typeface="Times New Roman"/>
              </a:rPr>
              <a:t> </a:t>
            </a:r>
            <a:r>
              <a:rPr sz="1200" dirty="0">
                <a:latin typeface="Times New Roman"/>
                <a:cs typeface="Times New Roman"/>
              </a:rPr>
              <a:t>or</a:t>
            </a:r>
            <a:r>
              <a:rPr sz="1200" spc="165" dirty="0">
                <a:latin typeface="Times New Roman"/>
                <a:cs typeface="Times New Roman"/>
              </a:rPr>
              <a:t> </a:t>
            </a:r>
            <a:r>
              <a:rPr sz="1200" spc="-10" dirty="0">
                <a:latin typeface="Times New Roman"/>
                <a:cs typeface="Times New Roman"/>
              </a:rPr>
              <a:t>“ConcepTest.”</a:t>
            </a:r>
            <a:endParaRPr sz="1200" dirty="0">
              <a:latin typeface="Times New Roman"/>
              <a:cs typeface="Times New Roman"/>
            </a:endParaRPr>
          </a:p>
          <a:p>
            <a:pPr marL="488315" marR="6350" lvl="1" indent="-160020">
              <a:lnSpc>
                <a:spcPct val="100000"/>
              </a:lnSpc>
              <a:spcBef>
                <a:spcPts val="1000"/>
              </a:spcBef>
              <a:buFont typeface="Book Antiqua"/>
              <a:buChar char="–"/>
              <a:tabLst>
                <a:tab pos="488950" algn="l"/>
              </a:tabLst>
            </a:pPr>
            <a:r>
              <a:rPr sz="1200" dirty="0">
                <a:latin typeface="Times New Roman"/>
                <a:cs typeface="Times New Roman"/>
              </a:rPr>
              <a:t>Quick</a:t>
            </a:r>
            <a:r>
              <a:rPr sz="1200" spc="200" dirty="0">
                <a:latin typeface="Times New Roman"/>
                <a:cs typeface="Times New Roman"/>
              </a:rPr>
              <a:t> </a:t>
            </a:r>
            <a:r>
              <a:rPr sz="1200" dirty="0">
                <a:latin typeface="Times New Roman"/>
                <a:cs typeface="Times New Roman"/>
              </a:rPr>
              <a:t>Checks</a:t>
            </a:r>
            <a:r>
              <a:rPr sz="1200" spc="20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dirty="0">
                <a:latin typeface="Times New Roman"/>
                <a:cs typeface="Times New Roman"/>
              </a:rPr>
              <a:t>questions</a:t>
            </a:r>
            <a:r>
              <a:rPr sz="1200" spc="200" dirty="0">
                <a:latin typeface="Times New Roman"/>
                <a:cs typeface="Times New Roman"/>
              </a:rPr>
              <a:t> </a:t>
            </a:r>
            <a:r>
              <a:rPr sz="1200" spc="85" dirty="0">
                <a:latin typeface="Times New Roman"/>
                <a:cs typeface="Times New Roman"/>
              </a:rPr>
              <a:t>that</a:t>
            </a:r>
            <a:r>
              <a:rPr sz="1200" spc="204" dirty="0">
                <a:latin typeface="Times New Roman"/>
                <a:cs typeface="Times New Roman"/>
              </a:rPr>
              <a:t> </a:t>
            </a:r>
            <a:r>
              <a:rPr sz="1200" dirty="0">
                <a:latin typeface="Times New Roman"/>
                <a:cs typeface="Times New Roman"/>
              </a:rPr>
              <a:t>most</a:t>
            </a:r>
            <a:r>
              <a:rPr sz="1200" spc="204" dirty="0">
                <a:latin typeface="Times New Roman"/>
                <a:cs typeface="Times New Roman"/>
              </a:rPr>
              <a:t> </a:t>
            </a:r>
            <a:r>
              <a:rPr sz="1200" dirty="0">
                <a:latin typeface="Times New Roman"/>
                <a:cs typeface="Times New Roman"/>
              </a:rPr>
              <a:t>students</a:t>
            </a:r>
            <a:r>
              <a:rPr sz="1200" spc="200" dirty="0">
                <a:latin typeface="Times New Roman"/>
                <a:cs typeface="Times New Roman"/>
              </a:rPr>
              <a:t> </a:t>
            </a:r>
            <a:r>
              <a:rPr sz="1200" dirty="0">
                <a:latin typeface="Times New Roman"/>
                <a:cs typeface="Times New Roman"/>
              </a:rPr>
              <a:t>should</a:t>
            </a:r>
            <a:r>
              <a:rPr sz="1200" spc="200" dirty="0">
                <a:latin typeface="Times New Roman"/>
                <a:cs typeface="Times New Roman"/>
              </a:rPr>
              <a:t> </a:t>
            </a:r>
            <a:r>
              <a:rPr sz="1200" dirty="0">
                <a:latin typeface="Times New Roman"/>
                <a:cs typeface="Times New Roman"/>
              </a:rPr>
              <a:t>be</a:t>
            </a:r>
            <a:r>
              <a:rPr sz="1200" spc="200" dirty="0">
                <a:latin typeface="Times New Roman"/>
                <a:cs typeface="Times New Roman"/>
              </a:rPr>
              <a:t> </a:t>
            </a:r>
            <a:r>
              <a:rPr sz="1200" dirty="0">
                <a:latin typeface="Times New Roman"/>
                <a:cs typeface="Times New Roman"/>
              </a:rPr>
              <a:t>able</a:t>
            </a:r>
            <a:r>
              <a:rPr sz="1200" spc="204" dirty="0">
                <a:latin typeface="Times New Roman"/>
                <a:cs typeface="Times New Roman"/>
              </a:rPr>
              <a:t> </a:t>
            </a:r>
            <a:r>
              <a:rPr sz="1200" spc="50" dirty="0">
                <a:latin typeface="Times New Roman"/>
                <a:cs typeface="Times New Roman"/>
              </a:rPr>
              <a:t>to</a:t>
            </a:r>
            <a:r>
              <a:rPr sz="1200" spc="204" dirty="0">
                <a:latin typeface="Times New Roman"/>
                <a:cs typeface="Times New Roman"/>
              </a:rPr>
              <a:t> </a:t>
            </a:r>
            <a:r>
              <a:rPr sz="1200" dirty="0">
                <a:latin typeface="Times New Roman"/>
                <a:cs typeface="Times New Roman"/>
              </a:rPr>
              <a:t>answer</a:t>
            </a:r>
            <a:r>
              <a:rPr sz="1200" spc="200" dirty="0">
                <a:latin typeface="Times New Roman"/>
                <a:cs typeface="Times New Roman"/>
              </a:rPr>
              <a:t> </a:t>
            </a:r>
            <a:r>
              <a:rPr sz="1200" dirty="0">
                <a:latin typeface="Times New Roman"/>
                <a:cs typeface="Times New Roman"/>
              </a:rPr>
              <a:t>correctly</a:t>
            </a:r>
            <a:r>
              <a:rPr sz="1200" spc="200" dirty="0">
                <a:latin typeface="Times New Roman"/>
                <a:cs typeface="Times New Roman"/>
              </a:rPr>
              <a:t> </a:t>
            </a:r>
            <a:r>
              <a:rPr sz="1200" dirty="0">
                <a:latin typeface="Times New Roman"/>
                <a:cs typeface="Times New Roman"/>
              </a:rPr>
              <a:t>if</a:t>
            </a:r>
            <a:r>
              <a:rPr sz="1200" spc="210" dirty="0">
                <a:latin typeface="Times New Roman"/>
                <a:cs typeface="Times New Roman"/>
              </a:rPr>
              <a:t> </a:t>
            </a:r>
            <a:r>
              <a:rPr sz="1200" dirty="0">
                <a:latin typeface="Times New Roman"/>
                <a:cs typeface="Times New Roman"/>
              </a:rPr>
              <a:t>they</a:t>
            </a:r>
            <a:r>
              <a:rPr sz="1200" spc="200" dirty="0">
                <a:latin typeface="Times New Roman"/>
                <a:cs typeface="Times New Roman"/>
              </a:rPr>
              <a:t> </a:t>
            </a:r>
            <a:r>
              <a:rPr sz="1200" dirty="0">
                <a:latin typeface="Times New Roman"/>
                <a:cs typeface="Times New Roman"/>
              </a:rPr>
              <a:t>have</a:t>
            </a:r>
            <a:r>
              <a:rPr sz="1200" spc="200" dirty="0">
                <a:latin typeface="Times New Roman"/>
                <a:cs typeface="Times New Roman"/>
              </a:rPr>
              <a:t> </a:t>
            </a:r>
            <a:r>
              <a:rPr sz="1200" dirty="0">
                <a:latin typeface="Times New Roman"/>
                <a:cs typeface="Times New Roman"/>
              </a:rPr>
              <a:t>done</a:t>
            </a:r>
            <a:r>
              <a:rPr sz="1200" spc="20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dirty="0">
                <a:latin typeface="Times New Roman"/>
                <a:cs typeface="Times New Roman"/>
              </a:rPr>
              <a:t>reading</a:t>
            </a:r>
            <a:r>
              <a:rPr sz="1200" spc="204" dirty="0">
                <a:latin typeface="Times New Roman"/>
                <a:cs typeface="Times New Roman"/>
              </a:rPr>
              <a:t> </a:t>
            </a:r>
            <a:r>
              <a:rPr sz="1200" spc="-25" dirty="0">
                <a:latin typeface="Times New Roman"/>
                <a:cs typeface="Times New Roman"/>
              </a:rPr>
              <a:t>or </a:t>
            </a:r>
            <a:r>
              <a:rPr sz="1200" spc="-10" dirty="0">
                <a:latin typeface="Times New Roman"/>
                <a:cs typeface="Times New Roman"/>
              </a:rPr>
              <a:t>followed</a:t>
            </a:r>
            <a:r>
              <a:rPr sz="1200" spc="160" dirty="0">
                <a:latin typeface="Times New Roman"/>
                <a:cs typeface="Times New Roman"/>
              </a:rPr>
              <a:t> </a:t>
            </a:r>
            <a:r>
              <a:rPr sz="1200" dirty="0">
                <a:latin typeface="Times New Roman"/>
                <a:cs typeface="Times New Roman"/>
              </a:rPr>
              <a:t>the</a:t>
            </a:r>
            <a:r>
              <a:rPr sz="1200" spc="160" dirty="0">
                <a:latin typeface="Times New Roman"/>
                <a:cs typeface="Times New Roman"/>
              </a:rPr>
              <a:t> </a:t>
            </a:r>
            <a:r>
              <a:rPr sz="1200" dirty="0">
                <a:latin typeface="Times New Roman"/>
                <a:cs typeface="Times New Roman"/>
              </a:rPr>
              <a:t>lecture.</a:t>
            </a:r>
            <a:r>
              <a:rPr sz="1200" spc="315"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can</a:t>
            </a:r>
            <a:r>
              <a:rPr sz="1200" spc="165" dirty="0">
                <a:latin typeface="Times New Roman"/>
                <a:cs typeface="Times New Roman"/>
              </a:rPr>
              <a:t> </a:t>
            </a:r>
            <a:r>
              <a:rPr sz="1200" dirty="0">
                <a:latin typeface="Times New Roman"/>
                <a:cs typeface="Times New Roman"/>
              </a:rPr>
              <a:t>use</a:t>
            </a:r>
            <a:r>
              <a:rPr sz="1200" spc="160" dirty="0">
                <a:latin typeface="Times New Roman"/>
                <a:cs typeface="Times New Roman"/>
              </a:rPr>
              <a:t> </a:t>
            </a:r>
            <a:r>
              <a:rPr sz="1200" dirty="0">
                <a:latin typeface="Times New Roman"/>
                <a:cs typeface="Times New Roman"/>
              </a:rPr>
              <a:t>them</a:t>
            </a:r>
            <a:r>
              <a:rPr sz="1200" spc="160" dirty="0">
                <a:latin typeface="Times New Roman"/>
                <a:cs typeface="Times New Roman"/>
              </a:rPr>
              <a:t> </a:t>
            </a:r>
            <a:r>
              <a:rPr sz="1200" spc="50" dirty="0">
                <a:latin typeface="Times New Roman"/>
                <a:cs typeface="Times New Roman"/>
              </a:rPr>
              <a:t>to</a:t>
            </a:r>
            <a:r>
              <a:rPr sz="1200" spc="160" dirty="0">
                <a:latin typeface="Times New Roman"/>
                <a:cs typeface="Times New Roman"/>
              </a:rPr>
              <a:t> </a:t>
            </a:r>
            <a:r>
              <a:rPr sz="1200" dirty="0">
                <a:latin typeface="Times New Roman"/>
                <a:cs typeface="Times New Roman"/>
              </a:rPr>
              <a:t>make</a:t>
            </a:r>
            <a:r>
              <a:rPr sz="1200" spc="165" dirty="0">
                <a:latin typeface="Times New Roman"/>
                <a:cs typeface="Times New Roman"/>
              </a:rPr>
              <a:t> </a:t>
            </a:r>
            <a:r>
              <a:rPr sz="1200" dirty="0">
                <a:latin typeface="Times New Roman"/>
                <a:cs typeface="Times New Roman"/>
              </a:rPr>
              <a:t>sure</a:t>
            </a:r>
            <a:r>
              <a:rPr sz="1200" spc="160" dirty="0">
                <a:latin typeface="Times New Roman"/>
                <a:cs typeface="Times New Roman"/>
              </a:rPr>
              <a:t> </a:t>
            </a:r>
            <a:r>
              <a:rPr sz="1200" dirty="0">
                <a:latin typeface="Times New Roman"/>
                <a:cs typeface="Times New Roman"/>
              </a:rPr>
              <a:t>students</a:t>
            </a:r>
            <a:r>
              <a:rPr sz="1200" spc="160" dirty="0">
                <a:latin typeface="Times New Roman"/>
                <a:cs typeface="Times New Roman"/>
              </a:rPr>
              <a:t> </a:t>
            </a:r>
            <a:r>
              <a:rPr sz="1200" dirty="0">
                <a:latin typeface="Times New Roman"/>
                <a:cs typeface="Times New Roman"/>
              </a:rPr>
              <a:t>are</a:t>
            </a:r>
            <a:r>
              <a:rPr sz="1200" spc="165" dirty="0">
                <a:latin typeface="Times New Roman"/>
                <a:cs typeface="Times New Roman"/>
              </a:rPr>
              <a:t> </a:t>
            </a:r>
            <a:r>
              <a:rPr sz="1200" dirty="0">
                <a:latin typeface="Times New Roman"/>
                <a:cs typeface="Times New Roman"/>
              </a:rPr>
              <a:t>where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think</a:t>
            </a:r>
            <a:r>
              <a:rPr sz="1200" spc="160" dirty="0">
                <a:latin typeface="Times New Roman"/>
                <a:cs typeface="Times New Roman"/>
              </a:rPr>
              <a:t> </a:t>
            </a:r>
            <a:r>
              <a:rPr sz="1200" dirty="0">
                <a:latin typeface="Times New Roman"/>
                <a:cs typeface="Times New Roman"/>
              </a:rPr>
              <a:t>they</a:t>
            </a:r>
            <a:r>
              <a:rPr sz="1200" spc="165" dirty="0">
                <a:latin typeface="Times New Roman"/>
                <a:cs typeface="Times New Roman"/>
              </a:rPr>
              <a:t> </a:t>
            </a:r>
            <a:r>
              <a:rPr sz="1200" dirty="0">
                <a:latin typeface="Times New Roman"/>
                <a:cs typeface="Times New Roman"/>
              </a:rPr>
              <a:t>are</a:t>
            </a:r>
            <a:r>
              <a:rPr sz="1200" spc="160" dirty="0">
                <a:latin typeface="Times New Roman"/>
                <a:cs typeface="Times New Roman"/>
              </a:rPr>
              <a:t> </a:t>
            </a:r>
            <a:r>
              <a:rPr sz="1200" dirty="0">
                <a:latin typeface="Times New Roman"/>
                <a:cs typeface="Times New Roman"/>
              </a:rPr>
              <a:t>before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move</a:t>
            </a:r>
            <a:r>
              <a:rPr sz="1200" spc="165" dirty="0">
                <a:latin typeface="Times New Roman"/>
                <a:cs typeface="Times New Roman"/>
              </a:rPr>
              <a:t> </a:t>
            </a:r>
            <a:r>
              <a:rPr sz="1200" spc="-25" dirty="0">
                <a:latin typeface="Times New Roman"/>
                <a:cs typeface="Times New Roman"/>
              </a:rPr>
              <a:t>on.</a:t>
            </a:r>
            <a:endParaRPr sz="1200" dirty="0">
              <a:latin typeface="Times New Roman"/>
              <a:cs typeface="Times New Roman"/>
            </a:endParaRPr>
          </a:p>
          <a:p>
            <a:pPr marL="488315" marR="6350" lvl="1" indent="-160020">
              <a:lnSpc>
                <a:spcPct val="100000"/>
              </a:lnSpc>
              <a:spcBef>
                <a:spcPts val="509"/>
              </a:spcBef>
              <a:buFont typeface="Book Antiqua"/>
              <a:buChar char="–"/>
              <a:tabLst>
                <a:tab pos="488950" algn="l"/>
              </a:tabLst>
            </a:pPr>
            <a:r>
              <a:rPr sz="1200" dirty="0">
                <a:latin typeface="Times New Roman"/>
                <a:cs typeface="Times New Roman"/>
              </a:rPr>
              <a:t>ConcepTests</a:t>
            </a:r>
            <a:r>
              <a:rPr sz="1200" spc="245" dirty="0">
                <a:latin typeface="Times New Roman"/>
                <a:cs typeface="Times New Roman"/>
              </a:rPr>
              <a:t> </a:t>
            </a:r>
            <a:r>
              <a:rPr sz="1200" spc="50" dirty="0">
                <a:latin typeface="Times New Roman"/>
                <a:cs typeface="Times New Roman"/>
              </a:rPr>
              <a:t>(a</a:t>
            </a:r>
            <a:r>
              <a:rPr sz="1200" spc="245" dirty="0">
                <a:latin typeface="Times New Roman"/>
                <a:cs typeface="Times New Roman"/>
              </a:rPr>
              <a:t> </a:t>
            </a:r>
            <a:r>
              <a:rPr sz="1200" dirty="0">
                <a:latin typeface="Times New Roman"/>
                <a:cs typeface="Times New Roman"/>
              </a:rPr>
              <a:t>term</a:t>
            </a:r>
            <a:r>
              <a:rPr sz="1200" spc="250" dirty="0">
                <a:latin typeface="Times New Roman"/>
                <a:cs typeface="Times New Roman"/>
              </a:rPr>
              <a:t> </a:t>
            </a:r>
            <a:r>
              <a:rPr sz="1200" dirty="0">
                <a:latin typeface="Times New Roman"/>
                <a:cs typeface="Times New Roman"/>
              </a:rPr>
              <a:t>coined</a:t>
            </a:r>
            <a:r>
              <a:rPr sz="1200" spc="245" dirty="0">
                <a:latin typeface="Times New Roman"/>
                <a:cs typeface="Times New Roman"/>
              </a:rPr>
              <a:t> </a:t>
            </a:r>
            <a:r>
              <a:rPr sz="1200" dirty="0">
                <a:latin typeface="Times New Roman"/>
                <a:cs typeface="Times New Roman"/>
              </a:rPr>
              <a:t>by</a:t>
            </a:r>
            <a:r>
              <a:rPr sz="1200" spc="245" dirty="0">
                <a:latin typeface="Times New Roman"/>
                <a:cs typeface="Times New Roman"/>
              </a:rPr>
              <a:t> </a:t>
            </a:r>
            <a:r>
              <a:rPr sz="1200" dirty="0">
                <a:latin typeface="Times New Roman"/>
                <a:cs typeface="Times New Roman"/>
              </a:rPr>
              <a:t>Eric</a:t>
            </a:r>
            <a:r>
              <a:rPr sz="1200" spc="250" dirty="0">
                <a:latin typeface="Times New Roman"/>
                <a:cs typeface="Times New Roman"/>
              </a:rPr>
              <a:t> </a:t>
            </a:r>
            <a:r>
              <a:rPr sz="1200" dirty="0">
                <a:latin typeface="Times New Roman"/>
                <a:cs typeface="Times New Roman"/>
              </a:rPr>
              <a:t>Mazur)</a:t>
            </a:r>
            <a:r>
              <a:rPr sz="1200" spc="245" dirty="0">
                <a:latin typeface="Times New Roman"/>
                <a:cs typeface="Times New Roman"/>
              </a:rPr>
              <a:t> </a:t>
            </a:r>
            <a:r>
              <a:rPr sz="1200" dirty="0">
                <a:latin typeface="Times New Roman"/>
                <a:cs typeface="Times New Roman"/>
              </a:rPr>
              <a:t>are</a:t>
            </a:r>
            <a:r>
              <a:rPr sz="1200" spc="245" dirty="0">
                <a:latin typeface="Times New Roman"/>
                <a:cs typeface="Times New Roman"/>
              </a:rPr>
              <a:t> </a:t>
            </a:r>
            <a:r>
              <a:rPr sz="1200" dirty="0">
                <a:latin typeface="Times New Roman"/>
                <a:cs typeface="Times New Roman"/>
              </a:rPr>
              <a:t>intended</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stimulate</a:t>
            </a:r>
            <a:r>
              <a:rPr sz="1200" spc="245" dirty="0">
                <a:latin typeface="Times New Roman"/>
                <a:cs typeface="Times New Roman"/>
              </a:rPr>
              <a:t> </a:t>
            </a:r>
            <a:r>
              <a:rPr sz="1200" dirty="0">
                <a:latin typeface="Times New Roman"/>
                <a:cs typeface="Times New Roman"/>
              </a:rPr>
              <a:t>debate,</a:t>
            </a:r>
            <a:r>
              <a:rPr sz="1200" spc="265" dirty="0">
                <a:latin typeface="Times New Roman"/>
                <a:cs typeface="Times New Roman"/>
              </a:rPr>
              <a:t> </a:t>
            </a:r>
            <a:r>
              <a:rPr sz="1200" dirty="0">
                <a:latin typeface="Times New Roman"/>
                <a:cs typeface="Times New Roman"/>
              </a:rPr>
              <a:t>so</a:t>
            </a:r>
            <a:r>
              <a:rPr sz="1200" spc="250" dirty="0">
                <a:latin typeface="Times New Roman"/>
                <a:cs typeface="Times New Roman"/>
              </a:rPr>
              <a:t> </a:t>
            </a:r>
            <a:r>
              <a:rPr sz="1200" dirty="0">
                <a:latin typeface="Times New Roman"/>
                <a:cs typeface="Times New Roman"/>
              </a:rPr>
              <a:t>you</a:t>
            </a:r>
            <a:r>
              <a:rPr sz="1200" spc="245" dirty="0">
                <a:latin typeface="Times New Roman"/>
                <a:cs typeface="Times New Roman"/>
              </a:rPr>
              <a:t> </a:t>
            </a:r>
            <a:r>
              <a:rPr sz="1200" dirty="0">
                <a:latin typeface="Times New Roman"/>
                <a:cs typeface="Times New Roman"/>
              </a:rPr>
              <a:t>don’t</a:t>
            </a:r>
            <a:r>
              <a:rPr sz="1200" spc="245" dirty="0">
                <a:latin typeface="Times New Roman"/>
                <a:cs typeface="Times New Roman"/>
              </a:rPr>
              <a:t> </a:t>
            </a:r>
            <a:r>
              <a:rPr sz="1200" dirty="0">
                <a:latin typeface="Times New Roman"/>
                <a:cs typeface="Times New Roman"/>
              </a:rPr>
              <a:t>want</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prep</a:t>
            </a:r>
            <a:r>
              <a:rPr sz="1200" spc="245" dirty="0">
                <a:latin typeface="Times New Roman"/>
                <a:cs typeface="Times New Roman"/>
              </a:rPr>
              <a:t> </a:t>
            </a:r>
            <a:r>
              <a:rPr sz="1200" dirty="0">
                <a:latin typeface="Times New Roman"/>
                <a:cs typeface="Times New Roman"/>
              </a:rPr>
              <a:t>the</a:t>
            </a:r>
            <a:r>
              <a:rPr sz="1200" spc="250" dirty="0">
                <a:latin typeface="Times New Roman"/>
                <a:cs typeface="Times New Roman"/>
              </a:rPr>
              <a:t> </a:t>
            </a:r>
            <a:r>
              <a:rPr sz="1200" spc="-10" dirty="0">
                <a:latin typeface="Times New Roman"/>
                <a:cs typeface="Times New Roman"/>
              </a:rPr>
              <a:t>class </a:t>
            </a:r>
            <a:r>
              <a:rPr sz="1200" dirty="0">
                <a:latin typeface="Times New Roman"/>
                <a:cs typeface="Times New Roman"/>
              </a:rPr>
              <a:t>too</a:t>
            </a:r>
            <a:r>
              <a:rPr sz="1200" spc="145" dirty="0">
                <a:latin typeface="Times New Roman"/>
                <a:cs typeface="Times New Roman"/>
              </a:rPr>
              <a:t> </a:t>
            </a:r>
            <a:r>
              <a:rPr sz="1200" dirty="0">
                <a:latin typeface="Times New Roman"/>
                <a:cs typeface="Times New Roman"/>
              </a:rPr>
              <a:t>explicitly</a:t>
            </a:r>
            <a:r>
              <a:rPr sz="1200" spc="150" dirty="0">
                <a:latin typeface="Times New Roman"/>
                <a:cs typeface="Times New Roman"/>
              </a:rPr>
              <a:t> </a:t>
            </a:r>
            <a:r>
              <a:rPr sz="1200" dirty="0">
                <a:latin typeface="Times New Roman"/>
                <a:cs typeface="Times New Roman"/>
              </a:rPr>
              <a:t>before</a:t>
            </a:r>
            <a:r>
              <a:rPr sz="1200" spc="150" dirty="0">
                <a:latin typeface="Times New Roman"/>
                <a:cs typeface="Times New Roman"/>
              </a:rPr>
              <a:t> </a:t>
            </a:r>
            <a:r>
              <a:rPr sz="1200" dirty="0">
                <a:latin typeface="Times New Roman"/>
                <a:cs typeface="Times New Roman"/>
              </a:rPr>
              <a:t>asking</a:t>
            </a:r>
            <a:r>
              <a:rPr sz="1200" spc="150" dirty="0">
                <a:latin typeface="Times New Roman"/>
                <a:cs typeface="Times New Roman"/>
              </a:rPr>
              <a:t> </a:t>
            </a:r>
            <a:r>
              <a:rPr sz="1200" dirty="0">
                <a:latin typeface="Times New Roman"/>
                <a:cs typeface="Times New Roman"/>
              </a:rPr>
              <a:t>them.</a:t>
            </a:r>
            <a:r>
              <a:rPr sz="1200" spc="300" dirty="0">
                <a:latin typeface="Times New Roman"/>
                <a:cs typeface="Times New Roman"/>
              </a:rPr>
              <a:t> </a:t>
            </a:r>
            <a:r>
              <a:rPr sz="1200" dirty="0">
                <a:latin typeface="Times New Roman"/>
                <a:cs typeface="Times New Roman"/>
              </a:rPr>
              <a:t>Ideally</a:t>
            </a:r>
            <a:r>
              <a:rPr sz="1200" spc="150" dirty="0">
                <a:latin typeface="Times New Roman"/>
                <a:cs typeface="Times New Roman"/>
              </a:rPr>
              <a:t> </a:t>
            </a:r>
            <a:r>
              <a:rPr sz="1200" dirty="0">
                <a:latin typeface="Times New Roman"/>
                <a:cs typeface="Times New Roman"/>
              </a:rPr>
              <a:t>you</a:t>
            </a:r>
            <a:r>
              <a:rPr sz="1200" spc="150" dirty="0">
                <a:latin typeface="Times New Roman"/>
                <a:cs typeface="Times New Roman"/>
              </a:rPr>
              <a:t> </a:t>
            </a:r>
            <a:r>
              <a:rPr sz="1200" dirty="0">
                <a:latin typeface="Times New Roman"/>
                <a:cs typeface="Times New Roman"/>
              </a:rPr>
              <a:t>want</a:t>
            </a:r>
            <a:r>
              <a:rPr sz="1200" spc="150" dirty="0">
                <a:latin typeface="Times New Roman"/>
                <a:cs typeface="Times New Roman"/>
              </a:rPr>
              <a:t> </a:t>
            </a:r>
            <a:r>
              <a:rPr sz="1200" dirty="0">
                <a:latin typeface="Times New Roman"/>
                <a:cs typeface="Times New Roman"/>
              </a:rPr>
              <a:t>between</a:t>
            </a:r>
            <a:r>
              <a:rPr sz="1200" spc="150" dirty="0">
                <a:latin typeface="Times New Roman"/>
                <a:cs typeface="Times New Roman"/>
              </a:rPr>
              <a:t> </a:t>
            </a:r>
            <a:r>
              <a:rPr sz="1200" dirty="0">
                <a:latin typeface="Times New Roman"/>
                <a:cs typeface="Times New Roman"/>
              </a:rPr>
              <a:t>30%</a:t>
            </a:r>
            <a:r>
              <a:rPr sz="1200" spc="15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80%</a:t>
            </a:r>
            <a:r>
              <a:rPr sz="1200" spc="150" dirty="0">
                <a:latin typeface="Times New Roman"/>
                <a:cs typeface="Times New Roman"/>
              </a:rPr>
              <a:t> </a:t>
            </a:r>
            <a:r>
              <a:rPr sz="1200" dirty="0">
                <a:latin typeface="Times New Roman"/>
                <a:cs typeface="Times New Roman"/>
              </a:rPr>
              <a:t>of</a:t>
            </a:r>
            <a:r>
              <a:rPr sz="1200" spc="150" dirty="0">
                <a:latin typeface="Times New Roman"/>
                <a:cs typeface="Times New Roman"/>
              </a:rPr>
              <a:t> </a:t>
            </a:r>
            <a:r>
              <a:rPr sz="1200" dirty="0">
                <a:latin typeface="Times New Roman"/>
                <a:cs typeface="Times New Roman"/>
              </a:rPr>
              <a:t>the</a:t>
            </a:r>
            <a:r>
              <a:rPr sz="1200" spc="150" dirty="0">
                <a:latin typeface="Times New Roman"/>
                <a:cs typeface="Times New Roman"/>
              </a:rPr>
              <a:t> </a:t>
            </a:r>
            <a:r>
              <a:rPr sz="1200" dirty="0">
                <a:latin typeface="Times New Roman"/>
                <a:cs typeface="Times New Roman"/>
              </a:rPr>
              <a:t>class</a:t>
            </a:r>
            <a:r>
              <a:rPr sz="1200" spc="150" dirty="0">
                <a:latin typeface="Times New Roman"/>
                <a:cs typeface="Times New Roman"/>
              </a:rPr>
              <a:t> </a:t>
            </a:r>
            <a:r>
              <a:rPr sz="1200" spc="50" dirty="0">
                <a:latin typeface="Times New Roman"/>
                <a:cs typeface="Times New Roman"/>
              </a:rPr>
              <a:t>to</a:t>
            </a:r>
            <a:r>
              <a:rPr sz="1200" spc="150" dirty="0">
                <a:latin typeface="Times New Roman"/>
                <a:cs typeface="Times New Roman"/>
              </a:rPr>
              <a:t> </a:t>
            </a:r>
            <a:r>
              <a:rPr sz="1200" dirty="0">
                <a:latin typeface="Times New Roman"/>
                <a:cs typeface="Times New Roman"/>
              </a:rPr>
              <a:t>answer</a:t>
            </a:r>
            <a:r>
              <a:rPr sz="1200" spc="150" dirty="0">
                <a:latin typeface="Times New Roman"/>
                <a:cs typeface="Times New Roman"/>
              </a:rPr>
              <a:t> </a:t>
            </a:r>
            <a:r>
              <a:rPr sz="1200" spc="-10" dirty="0">
                <a:latin typeface="Times New Roman"/>
                <a:cs typeface="Times New Roman"/>
              </a:rPr>
              <a:t>correctly.</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Either</a:t>
            </a:r>
            <a:r>
              <a:rPr sz="1200" spc="185" dirty="0">
                <a:latin typeface="Times New Roman"/>
                <a:cs typeface="Times New Roman"/>
              </a:rPr>
              <a:t> </a:t>
            </a:r>
            <a:r>
              <a:rPr sz="1200" dirty="0">
                <a:latin typeface="Times New Roman"/>
                <a:cs typeface="Times New Roman"/>
              </a:rPr>
              <a:t>way,</a:t>
            </a:r>
            <a:r>
              <a:rPr sz="1200" spc="190" dirty="0">
                <a:latin typeface="Times New Roman"/>
                <a:cs typeface="Times New Roman"/>
              </a:rPr>
              <a:t> </a:t>
            </a:r>
            <a:r>
              <a:rPr sz="1200" dirty="0">
                <a:latin typeface="Times New Roman"/>
                <a:cs typeface="Times New Roman"/>
              </a:rPr>
              <a:t>if</a:t>
            </a:r>
            <a:r>
              <a:rPr sz="1200" spc="190" dirty="0">
                <a:latin typeface="Times New Roman"/>
                <a:cs typeface="Times New Roman"/>
              </a:rPr>
              <a:t> </a:t>
            </a:r>
            <a:r>
              <a:rPr sz="1200" dirty="0">
                <a:latin typeface="Times New Roman"/>
                <a:cs typeface="Times New Roman"/>
              </a:rPr>
              <a:t>a</a:t>
            </a:r>
            <a:r>
              <a:rPr sz="1200" spc="190" dirty="0">
                <a:latin typeface="Times New Roman"/>
                <a:cs typeface="Times New Roman"/>
              </a:rPr>
              <a:t> </a:t>
            </a:r>
            <a:r>
              <a:rPr sz="1200" dirty="0">
                <a:latin typeface="Times New Roman"/>
                <a:cs typeface="Times New Roman"/>
              </a:rPr>
              <a:t>strong</a:t>
            </a:r>
            <a:r>
              <a:rPr sz="1200" spc="185" dirty="0">
                <a:latin typeface="Times New Roman"/>
                <a:cs typeface="Times New Roman"/>
              </a:rPr>
              <a:t> </a:t>
            </a:r>
            <a:r>
              <a:rPr sz="1200" dirty="0">
                <a:latin typeface="Times New Roman"/>
                <a:cs typeface="Times New Roman"/>
              </a:rPr>
              <a:t>majority</a:t>
            </a:r>
            <a:r>
              <a:rPr sz="1200" spc="185" dirty="0">
                <a:latin typeface="Times New Roman"/>
                <a:cs typeface="Times New Roman"/>
              </a:rPr>
              <a:t> </a:t>
            </a:r>
            <a:r>
              <a:rPr sz="1200" dirty="0">
                <a:latin typeface="Times New Roman"/>
                <a:cs typeface="Times New Roman"/>
              </a:rPr>
              <a:t>answers</a:t>
            </a:r>
            <a:r>
              <a:rPr sz="1200" spc="190" dirty="0">
                <a:latin typeface="Times New Roman"/>
                <a:cs typeface="Times New Roman"/>
              </a:rPr>
              <a:t> </a:t>
            </a:r>
            <a:r>
              <a:rPr sz="1200" dirty="0">
                <a:latin typeface="Times New Roman"/>
                <a:cs typeface="Times New Roman"/>
              </a:rPr>
              <a:t>correctly,</a:t>
            </a:r>
            <a:r>
              <a:rPr sz="1200" spc="195" dirty="0">
                <a:latin typeface="Times New Roman"/>
                <a:cs typeface="Times New Roman"/>
              </a:rPr>
              <a:t> </a:t>
            </a:r>
            <a:r>
              <a:rPr sz="1200" dirty="0">
                <a:latin typeface="Times New Roman"/>
                <a:cs typeface="Times New Roman"/>
              </a:rPr>
              <a:t>you</a:t>
            </a:r>
            <a:r>
              <a:rPr sz="1200" spc="185" dirty="0">
                <a:latin typeface="Times New Roman"/>
                <a:cs typeface="Times New Roman"/>
              </a:rPr>
              <a:t> </a:t>
            </a:r>
            <a:r>
              <a:rPr sz="1200" dirty="0">
                <a:latin typeface="Times New Roman"/>
                <a:cs typeface="Times New Roman"/>
              </a:rPr>
              <a:t>can</a:t>
            </a:r>
            <a:r>
              <a:rPr sz="1200" spc="190" dirty="0">
                <a:latin typeface="Times New Roman"/>
                <a:cs typeface="Times New Roman"/>
              </a:rPr>
              <a:t> </a:t>
            </a:r>
            <a:r>
              <a:rPr sz="1200" dirty="0">
                <a:latin typeface="Times New Roman"/>
                <a:cs typeface="Times New Roman"/>
              </a:rPr>
              <a:t>briefly</a:t>
            </a:r>
            <a:r>
              <a:rPr sz="1200" spc="190" dirty="0">
                <a:latin typeface="Times New Roman"/>
                <a:cs typeface="Times New Roman"/>
              </a:rPr>
              <a:t> </a:t>
            </a:r>
            <a:r>
              <a:rPr sz="1200" dirty="0">
                <a:latin typeface="Times New Roman"/>
                <a:cs typeface="Times New Roman"/>
              </a:rPr>
              <a:t>discuss</a:t>
            </a:r>
            <a:r>
              <a:rPr sz="1200" spc="180" dirty="0">
                <a:latin typeface="Times New Roman"/>
                <a:cs typeface="Times New Roman"/>
              </a:rPr>
              <a:t> </a:t>
            </a:r>
            <a:r>
              <a:rPr sz="1200" dirty="0">
                <a:latin typeface="Times New Roman"/>
                <a:cs typeface="Times New Roman"/>
              </a:rPr>
              <a:t>the</a:t>
            </a:r>
            <a:r>
              <a:rPr sz="1200" spc="190" dirty="0">
                <a:latin typeface="Times New Roman"/>
                <a:cs typeface="Times New Roman"/>
              </a:rPr>
              <a:t> </a:t>
            </a:r>
            <a:r>
              <a:rPr sz="1200" dirty="0">
                <a:latin typeface="Times New Roman"/>
                <a:cs typeface="Times New Roman"/>
              </a:rPr>
              <a:t>answer</a:t>
            </a:r>
            <a:r>
              <a:rPr sz="1200" spc="190"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move</a:t>
            </a:r>
            <a:r>
              <a:rPr sz="1200" spc="185" dirty="0">
                <a:latin typeface="Times New Roman"/>
                <a:cs typeface="Times New Roman"/>
              </a:rPr>
              <a:t> </a:t>
            </a:r>
            <a:r>
              <a:rPr sz="1200" dirty="0">
                <a:latin typeface="Times New Roman"/>
                <a:cs typeface="Times New Roman"/>
              </a:rPr>
              <a:t>on.</a:t>
            </a:r>
            <a:r>
              <a:rPr sz="1200" spc="390" dirty="0">
                <a:latin typeface="Times New Roman"/>
                <a:cs typeface="Times New Roman"/>
              </a:rPr>
              <a:t> </a:t>
            </a:r>
            <a:r>
              <a:rPr sz="1200" dirty="0">
                <a:latin typeface="Times New Roman"/>
                <a:cs typeface="Times New Roman"/>
              </a:rPr>
              <a:t>If</a:t>
            </a:r>
            <a:r>
              <a:rPr sz="1200" spc="185" dirty="0">
                <a:latin typeface="Times New Roman"/>
                <a:cs typeface="Times New Roman"/>
              </a:rPr>
              <a:t> </a:t>
            </a:r>
            <a:r>
              <a:rPr sz="1200" dirty="0">
                <a:latin typeface="Times New Roman"/>
                <a:cs typeface="Times New Roman"/>
              </a:rPr>
              <a:t>many</a:t>
            </a:r>
            <a:r>
              <a:rPr sz="1200" spc="190" dirty="0">
                <a:latin typeface="Times New Roman"/>
                <a:cs typeface="Times New Roman"/>
              </a:rPr>
              <a:t> </a:t>
            </a:r>
            <a:r>
              <a:rPr sz="1200" dirty="0">
                <a:latin typeface="Times New Roman"/>
                <a:cs typeface="Times New Roman"/>
              </a:rPr>
              <a:t>students</a:t>
            </a:r>
            <a:r>
              <a:rPr sz="1200" spc="190" dirty="0">
                <a:latin typeface="Times New Roman"/>
                <a:cs typeface="Times New Roman"/>
              </a:rPr>
              <a:t> </a:t>
            </a:r>
            <a:r>
              <a:rPr sz="1200" spc="-25" dirty="0">
                <a:latin typeface="Times New Roman"/>
                <a:cs typeface="Times New Roman"/>
              </a:rPr>
              <a:t>do </a:t>
            </a:r>
            <a:r>
              <a:rPr sz="1200" spc="50" dirty="0">
                <a:latin typeface="Times New Roman"/>
                <a:cs typeface="Times New Roman"/>
              </a:rPr>
              <a:t>not</a:t>
            </a:r>
            <a:r>
              <a:rPr sz="1200" spc="95" dirty="0">
                <a:latin typeface="Times New Roman"/>
                <a:cs typeface="Times New Roman"/>
              </a:rPr>
              <a:t> </a:t>
            </a:r>
            <a:r>
              <a:rPr sz="1200" dirty="0">
                <a:latin typeface="Times New Roman"/>
                <a:cs typeface="Times New Roman"/>
              </a:rPr>
              <a:t>answer</a:t>
            </a:r>
            <a:r>
              <a:rPr sz="1200" spc="95" dirty="0">
                <a:latin typeface="Times New Roman"/>
                <a:cs typeface="Times New Roman"/>
              </a:rPr>
              <a:t> </a:t>
            </a:r>
            <a:r>
              <a:rPr sz="1200" dirty="0">
                <a:latin typeface="Times New Roman"/>
                <a:cs typeface="Times New Roman"/>
              </a:rPr>
              <a:t>correctly,</a:t>
            </a:r>
            <a:r>
              <a:rPr sz="1200" spc="114" dirty="0">
                <a:latin typeface="Times New Roman"/>
                <a:cs typeface="Times New Roman"/>
              </a:rPr>
              <a:t> </a:t>
            </a:r>
            <a:r>
              <a:rPr sz="1200" dirty="0">
                <a:latin typeface="Times New Roman"/>
                <a:cs typeface="Times New Roman"/>
              </a:rPr>
              <a:t>consider</a:t>
            </a:r>
            <a:r>
              <a:rPr sz="1200" spc="100" dirty="0">
                <a:latin typeface="Times New Roman"/>
                <a:cs typeface="Times New Roman"/>
              </a:rPr>
              <a:t> </a:t>
            </a:r>
            <a:r>
              <a:rPr sz="1200" dirty="0">
                <a:latin typeface="Times New Roman"/>
                <a:cs typeface="Times New Roman"/>
              </a:rPr>
              <a:t>having</a:t>
            </a:r>
            <a:r>
              <a:rPr sz="1200" spc="95" dirty="0">
                <a:latin typeface="Times New Roman"/>
                <a:cs typeface="Times New Roman"/>
              </a:rPr>
              <a:t> </a:t>
            </a:r>
            <a:r>
              <a:rPr sz="1200" dirty="0">
                <a:latin typeface="Times New Roman"/>
                <a:cs typeface="Times New Roman"/>
              </a:rPr>
              <a:t>them</a:t>
            </a:r>
            <a:r>
              <a:rPr sz="1200" spc="95" dirty="0">
                <a:latin typeface="Times New Roman"/>
                <a:cs typeface="Times New Roman"/>
              </a:rPr>
              <a:t> </a:t>
            </a:r>
            <a:r>
              <a:rPr sz="1200" dirty="0">
                <a:latin typeface="Times New Roman"/>
                <a:cs typeface="Times New Roman"/>
              </a:rPr>
              <a:t>talk</a:t>
            </a:r>
            <a:r>
              <a:rPr sz="1200" spc="100" dirty="0">
                <a:latin typeface="Times New Roman"/>
                <a:cs typeface="Times New Roman"/>
              </a:rPr>
              <a:t> </a:t>
            </a:r>
            <a:r>
              <a:rPr sz="1200" dirty="0">
                <a:latin typeface="Times New Roman"/>
                <a:cs typeface="Times New Roman"/>
              </a:rPr>
              <a:t>briefly</a:t>
            </a:r>
            <a:r>
              <a:rPr sz="1200" spc="95" dirty="0">
                <a:latin typeface="Times New Roman"/>
                <a:cs typeface="Times New Roman"/>
              </a:rPr>
              <a:t> </a:t>
            </a:r>
            <a:r>
              <a:rPr sz="1200" dirty="0">
                <a:latin typeface="Times New Roman"/>
                <a:cs typeface="Times New Roman"/>
              </a:rPr>
              <a:t>in</a:t>
            </a:r>
            <a:r>
              <a:rPr sz="1200" spc="100" dirty="0">
                <a:latin typeface="Times New Roman"/>
                <a:cs typeface="Times New Roman"/>
              </a:rPr>
              <a:t> </a:t>
            </a:r>
            <a:r>
              <a:rPr sz="1200" dirty="0">
                <a:latin typeface="Times New Roman"/>
                <a:cs typeface="Times New Roman"/>
              </a:rPr>
              <a:t>pairs</a:t>
            </a:r>
            <a:r>
              <a:rPr sz="1200" spc="95" dirty="0">
                <a:latin typeface="Times New Roman"/>
                <a:cs typeface="Times New Roman"/>
              </a:rPr>
              <a:t> </a:t>
            </a:r>
            <a:r>
              <a:rPr sz="1200" dirty="0">
                <a:latin typeface="Times New Roman"/>
                <a:cs typeface="Times New Roman"/>
              </a:rPr>
              <a:t>or</a:t>
            </a:r>
            <a:r>
              <a:rPr sz="1200" spc="95" dirty="0">
                <a:latin typeface="Times New Roman"/>
                <a:cs typeface="Times New Roman"/>
              </a:rPr>
              <a:t> </a:t>
            </a:r>
            <a:r>
              <a:rPr sz="1200" dirty="0">
                <a:latin typeface="Times New Roman"/>
                <a:cs typeface="Times New Roman"/>
              </a:rPr>
              <a:t>small</a:t>
            </a:r>
            <a:r>
              <a:rPr sz="1200" spc="100" dirty="0">
                <a:latin typeface="Times New Roman"/>
                <a:cs typeface="Times New Roman"/>
              </a:rPr>
              <a:t> </a:t>
            </a:r>
            <a:r>
              <a:rPr sz="1200" dirty="0">
                <a:latin typeface="Times New Roman"/>
                <a:cs typeface="Times New Roman"/>
              </a:rPr>
              <a:t>groups</a:t>
            </a:r>
            <a:r>
              <a:rPr sz="1200" spc="95" dirty="0">
                <a:latin typeface="Times New Roman"/>
                <a:cs typeface="Times New Roman"/>
              </a:rPr>
              <a:t> </a:t>
            </a:r>
            <a:r>
              <a:rPr sz="1200" dirty="0">
                <a:latin typeface="Times New Roman"/>
                <a:cs typeface="Times New Roman"/>
              </a:rPr>
              <a:t>and</a:t>
            </a:r>
            <a:r>
              <a:rPr sz="1200" spc="95" dirty="0">
                <a:latin typeface="Times New Roman"/>
                <a:cs typeface="Times New Roman"/>
              </a:rPr>
              <a:t> </a:t>
            </a:r>
            <a:r>
              <a:rPr sz="1200" spc="50" dirty="0">
                <a:latin typeface="Times New Roman"/>
                <a:cs typeface="Times New Roman"/>
              </a:rPr>
              <a:t>then</a:t>
            </a:r>
            <a:r>
              <a:rPr sz="1200" spc="100" dirty="0">
                <a:latin typeface="Times New Roman"/>
                <a:cs typeface="Times New Roman"/>
              </a:rPr>
              <a:t> </a:t>
            </a:r>
            <a:r>
              <a:rPr sz="1200" dirty="0">
                <a:latin typeface="Times New Roman"/>
                <a:cs typeface="Times New Roman"/>
              </a:rPr>
              <a:t>vote</a:t>
            </a:r>
            <a:r>
              <a:rPr sz="1200" spc="95" dirty="0">
                <a:latin typeface="Times New Roman"/>
                <a:cs typeface="Times New Roman"/>
              </a:rPr>
              <a:t> </a:t>
            </a:r>
            <a:r>
              <a:rPr sz="1200" dirty="0">
                <a:latin typeface="Times New Roman"/>
                <a:cs typeface="Times New Roman"/>
              </a:rPr>
              <a:t>again.</a:t>
            </a:r>
            <a:r>
              <a:rPr sz="1200" spc="310" dirty="0">
                <a:latin typeface="Times New Roman"/>
                <a:cs typeface="Times New Roman"/>
              </a:rPr>
              <a:t> </a:t>
            </a:r>
            <a:r>
              <a:rPr sz="1200" dirty="0">
                <a:latin typeface="Times New Roman"/>
                <a:cs typeface="Times New Roman"/>
              </a:rPr>
              <a:t>You</a:t>
            </a:r>
            <a:r>
              <a:rPr sz="1200" spc="100" dirty="0">
                <a:latin typeface="Times New Roman"/>
                <a:cs typeface="Times New Roman"/>
              </a:rPr>
              <a:t> </a:t>
            </a:r>
            <a:r>
              <a:rPr sz="1200" dirty="0">
                <a:latin typeface="Times New Roman"/>
                <a:cs typeface="Times New Roman"/>
              </a:rPr>
              <a:t>may</a:t>
            </a:r>
            <a:r>
              <a:rPr sz="1200" spc="95" dirty="0">
                <a:latin typeface="Times New Roman"/>
                <a:cs typeface="Times New Roman"/>
              </a:rPr>
              <a:t> </a:t>
            </a:r>
            <a:r>
              <a:rPr sz="1200" dirty="0">
                <a:latin typeface="Times New Roman"/>
                <a:cs typeface="Times New Roman"/>
              </a:rPr>
              <a:t>be</a:t>
            </a:r>
            <a:r>
              <a:rPr sz="1200" spc="95" dirty="0">
                <a:latin typeface="Times New Roman"/>
                <a:cs typeface="Times New Roman"/>
              </a:rPr>
              <a:t> </a:t>
            </a:r>
            <a:r>
              <a:rPr sz="1200" spc="-10" dirty="0">
                <a:latin typeface="Times New Roman"/>
                <a:cs typeface="Times New Roman"/>
              </a:rPr>
              <a:t>surprised </a:t>
            </a:r>
            <a:r>
              <a:rPr sz="1200" spc="80" dirty="0">
                <a:latin typeface="Times New Roman"/>
                <a:cs typeface="Times New Roman"/>
              </a:rPr>
              <a:t>at</a:t>
            </a:r>
            <a:r>
              <a:rPr sz="1200" spc="145" dirty="0">
                <a:latin typeface="Times New Roman"/>
                <a:cs typeface="Times New Roman"/>
              </a:rPr>
              <a:t> </a:t>
            </a:r>
            <a:r>
              <a:rPr sz="1200" dirty="0">
                <a:latin typeface="Times New Roman"/>
                <a:cs typeface="Times New Roman"/>
              </a:rPr>
              <a:t>how</a:t>
            </a:r>
            <a:r>
              <a:rPr sz="1200" spc="145" dirty="0">
                <a:latin typeface="Times New Roman"/>
                <a:cs typeface="Times New Roman"/>
              </a:rPr>
              <a:t> </a:t>
            </a:r>
            <a:r>
              <a:rPr sz="1200" dirty="0">
                <a:latin typeface="Times New Roman"/>
                <a:cs typeface="Times New Roman"/>
              </a:rPr>
              <a:t>much</a:t>
            </a:r>
            <a:r>
              <a:rPr sz="1200" spc="145"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dirty="0">
                <a:latin typeface="Times New Roman"/>
                <a:cs typeface="Times New Roman"/>
              </a:rPr>
              <a:t>minute</a:t>
            </a:r>
            <a:r>
              <a:rPr sz="1200" spc="145"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unguided</a:t>
            </a:r>
            <a:r>
              <a:rPr sz="1200" spc="145" dirty="0">
                <a:latin typeface="Times New Roman"/>
                <a:cs typeface="Times New Roman"/>
              </a:rPr>
              <a:t> </a:t>
            </a:r>
            <a:r>
              <a:rPr sz="1200" dirty="0">
                <a:latin typeface="Times New Roman"/>
                <a:cs typeface="Times New Roman"/>
              </a:rPr>
              <a:t>discussion</a:t>
            </a:r>
            <a:r>
              <a:rPr sz="1200" spc="145" dirty="0">
                <a:latin typeface="Times New Roman"/>
                <a:cs typeface="Times New Roman"/>
              </a:rPr>
              <a:t> </a:t>
            </a:r>
            <a:r>
              <a:rPr sz="1200" dirty="0">
                <a:latin typeface="Times New Roman"/>
                <a:cs typeface="Times New Roman"/>
              </a:rPr>
              <a:t>improves</a:t>
            </a:r>
            <a:r>
              <a:rPr sz="1200" spc="145" dirty="0">
                <a:latin typeface="Times New Roman"/>
                <a:cs typeface="Times New Roman"/>
              </a:rPr>
              <a:t> </a:t>
            </a:r>
            <a:r>
              <a:rPr sz="1200" dirty="0">
                <a:latin typeface="Times New Roman"/>
                <a:cs typeface="Times New Roman"/>
              </a:rPr>
              <a:t>the</a:t>
            </a:r>
            <a:r>
              <a:rPr sz="1200" spc="145" dirty="0">
                <a:latin typeface="Times New Roman"/>
                <a:cs typeface="Times New Roman"/>
              </a:rPr>
              <a:t> </a:t>
            </a:r>
            <a:r>
              <a:rPr sz="1200" spc="50" dirty="0">
                <a:latin typeface="Times New Roman"/>
                <a:cs typeface="Times New Roman"/>
              </a:rPr>
              <a:t>hit</a:t>
            </a:r>
            <a:r>
              <a:rPr sz="1200" spc="145" dirty="0">
                <a:latin typeface="Times New Roman"/>
                <a:cs typeface="Times New Roman"/>
              </a:rPr>
              <a:t> </a:t>
            </a:r>
            <a:r>
              <a:rPr sz="1200" spc="-10" dirty="0">
                <a:latin typeface="Times New Roman"/>
                <a:cs typeface="Times New Roman"/>
              </a:rPr>
              <a:t>rate.</a:t>
            </a:r>
            <a:endParaRPr sz="1200" dirty="0">
              <a:latin typeface="Times New Roman"/>
              <a:cs typeface="Times New Roman"/>
            </a:endParaRPr>
          </a:p>
          <a:p>
            <a:pPr marL="161290" indent="-149225">
              <a:lnSpc>
                <a:spcPct val="100000"/>
              </a:lnSpc>
              <a:spcBef>
                <a:spcPts val="1010"/>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shown</a:t>
            </a:r>
            <a:r>
              <a:rPr sz="1200" spc="170" dirty="0">
                <a:latin typeface="Times New Roman"/>
                <a:cs typeface="Times New Roman"/>
              </a:rPr>
              <a:t> </a:t>
            </a:r>
            <a:r>
              <a:rPr sz="1200" dirty="0">
                <a:latin typeface="Times New Roman"/>
                <a:cs typeface="Times New Roman"/>
              </a:rPr>
              <a:t>on</a:t>
            </a:r>
            <a:r>
              <a:rPr sz="1200" spc="170" dirty="0">
                <a:latin typeface="Times New Roman"/>
                <a:cs typeface="Times New Roman"/>
              </a:rPr>
              <a:t> </a:t>
            </a:r>
            <a:r>
              <a:rPr sz="1200" dirty="0">
                <a:latin typeface="Times New Roman"/>
                <a:cs typeface="Times New Roman"/>
              </a:rPr>
              <a:t>two</a:t>
            </a:r>
            <a:r>
              <a:rPr sz="1200" spc="165" dirty="0">
                <a:latin typeface="Times New Roman"/>
                <a:cs typeface="Times New Roman"/>
              </a:rPr>
              <a:t> </a:t>
            </a:r>
            <a:r>
              <a:rPr sz="1200" dirty="0">
                <a:latin typeface="Times New Roman"/>
                <a:cs typeface="Times New Roman"/>
              </a:rPr>
              <a:t>slides:</a:t>
            </a:r>
            <a:r>
              <a:rPr sz="1200" spc="32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first</a:t>
            </a:r>
            <a:r>
              <a:rPr sz="1200" spc="165" dirty="0">
                <a:latin typeface="Times New Roman"/>
                <a:cs typeface="Times New Roman"/>
              </a:rPr>
              <a:t> </a:t>
            </a:r>
            <a:r>
              <a:rPr sz="1200" dirty="0">
                <a:latin typeface="Times New Roman"/>
                <a:cs typeface="Times New Roman"/>
              </a:rPr>
              <a:t>shows</a:t>
            </a:r>
            <a:r>
              <a:rPr sz="1200" spc="170" dirty="0">
                <a:latin typeface="Times New Roman"/>
                <a:cs typeface="Times New Roman"/>
              </a:rPr>
              <a:t> </a:t>
            </a:r>
            <a:r>
              <a:rPr sz="1200" dirty="0">
                <a:latin typeface="Times New Roman"/>
                <a:cs typeface="Times New Roman"/>
              </a:rPr>
              <a:t>only</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second</a:t>
            </a:r>
            <a:r>
              <a:rPr sz="1200" spc="170" dirty="0">
                <a:latin typeface="Times New Roman"/>
                <a:cs typeface="Times New Roman"/>
              </a:rPr>
              <a:t> </a:t>
            </a:r>
            <a:r>
              <a:rPr sz="1200" dirty="0">
                <a:latin typeface="Times New Roman"/>
                <a:cs typeface="Times New Roman"/>
              </a:rPr>
              <a:t>adds</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correct</a:t>
            </a:r>
            <a:r>
              <a:rPr sz="1200" spc="165" dirty="0">
                <a:latin typeface="Times New Roman"/>
                <a:cs typeface="Times New Roman"/>
              </a:rPr>
              <a:t> </a:t>
            </a:r>
            <a:r>
              <a:rPr sz="1200" spc="-10" dirty="0">
                <a:latin typeface="Times New Roman"/>
                <a:cs typeface="Times New Roman"/>
              </a:rPr>
              <a:t>answer.</a:t>
            </a:r>
            <a:endParaRPr sz="1200" dirty="0">
              <a:latin typeface="Times New Roman"/>
              <a:cs typeface="Times New Roman"/>
            </a:endParaRPr>
          </a:p>
          <a:p>
            <a:pPr marL="161290" marR="5715" indent="-149225" algn="just">
              <a:lnSpc>
                <a:spcPct val="100000"/>
              </a:lnSpc>
              <a:spcBef>
                <a:spcPts val="1000"/>
              </a:spcBef>
              <a:buSzPct val="37500"/>
              <a:buChar char="•"/>
              <a:tabLst>
                <a:tab pos="161925" algn="l"/>
              </a:tabLst>
            </a:pPr>
            <a:r>
              <a:rPr sz="1200" dirty="0">
                <a:latin typeface="Times New Roman"/>
                <a:cs typeface="Times New Roman"/>
              </a:rPr>
              <a:t>Some</a:t>
            </a:r>
            <a:r>
              <a:rPr sz="1200" spc="345" dirty="0">
                <a:latin typeface="Times New Roman"/>
                <a:cs typeface="Times New Roman"/>
              </a:rPr>
              <a:t> </a:t>
            </a:r>
            <a:r>
              <a:rPr sz="1200" dirty="0">
                <a:latin typeface="Times New Roman"/>
                <a:cs typeface="Times New Roman"/>
              </a:rPr>
              <a:t>of</a:t>
            </a:r>
            <a:r>
              <a:rPr sz="1200" spc="345" dirty="0">
                <a:latin typeface="Times New Roman"/>
                <a:cs typeface="Times New Roman"/>
              </a:rPr>
              <a:t> </a:t>
            </a:r>
            <a:r>
              <a:rPr sz="1200" dirty="0">
                <a:latin typeface="Times New Roman"/>
                <a:cs typeface="Times New Roman"/>
              </a:rPr>
              <a:t>these</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are</a:t>
            </a:r>
            <a:r>
              <a:rPr sz="1200" spc="345" dirty="0">
                <a:latin typeface="Times New Roman"/>
                <a:cs typeface="Times New Roman"/>
              </a:rPr>
              <a:t> </a:t>
            </a:r>
            <a:r>
              <a:rPr sz="1200" dirty="0">
                <a:latin typeface="Times New Roman"/>
                <a:cs typeface="Times New Roman"/>
              </a:rPr>
              <a:t>also</a:t>
            </a:r>
            <a:r>
              <a:rPr sz="1200" spc="350" dirty="0">
                <a:latin typeface="Times New Roman"/>
                <a:cs typeface="Times New Roman"/>
              </a:rPr>
              <a:t> </a:t>
            </a:r>
            <a:r>
              <a:rPr sz="1200" dirty="0">
                <a:latin typeface="Times New Roman"/>
                <a:cs typeface="Times New Roman"/>
              </a:rPr>
              <a:t>included</a:t>
            </a:r>
            <a:r>
              <a:rPr sz="1200" spc="345" dirty="0">
                <a:latin typeface="Times New Roman"/>
                <a:cs typeface="Times New Roman"/>
              </a:rPr>
              <a:t> </a:t>
            </a:r>
            <a:r>
              <a:rPr sz="1200" dirty="0">
                <a:latin typeface="Times New Roman"/>
                <a:cs typeface="Times New Roman"/>
              </a:rPr>
              <a:t>in</a:t>
            </a:r>
            <a:r>
              <a:rPr sz="1200" spc="350" dirty="0">
                <a:latin typeface="Times New Roman"/>
                <a:cs typeface="Times New Roman"/>
              </a:rPr>
              <a:t> </a:t>
            </a:r>
            <a:r>
              <a:rPr sz="1200" spc="50" dirty="0">
                <a:latin typeface="Times New Roman"/>
                <a:cs typeface="Times New Roman"/>
              </a:rPr>
              <a:t>the</a:t>
            </a:r>
            <a:r>
              <a:rPr sz="1200" spc="345" dirty="0">
                <a:latin typeface="Times New Roman"/>
                <a:cs typeface="Times New Roman"/>
              </a:rPr>
              <a:t> </a:t>
            </a:r>
            <a:r>
              <a:rPr sz="1200" dirty="0">
                <a:latin typeface="Times New Roman"/>
                <a:cs typeface="Times New Roman"/>
              </a:rPr>
              <a:t>book</a:t>
            </a:r>
            <a:r>
              <a:rPr sz="1200" spc="350" dirty="0">
                <a:latin typeface="Times New Roman"/>
                <a:cs typeface="Times New Roman"/>
              </a:rPr>
              <a:t> </a:t>
            </a:r>
            <a:r>
              <a:rPr sz="1200" dirty="0">
                <a:latin typeface="Times New Roman"/>
                <a:cs typeface="Times New Roman"/>
              </a:rPr>
              <a:t>under</a:t>
            </a:r>
            <a:r>
              <a:rPr sz="1200" spc="345" dirty="0">
                <a:latin typeface="Times New Roman"/>
                <a:cs typeface="Times New Roman"/>
              </a:rPr>
              <a:t> </a:t>
            </a:r>
            <a:r>
              <a:rPr sz="1200" dirty="0">
                <a:latin typeface="Times New Roman"/>
                <a:cs typeface="Times New Roman"/>
              </a:rPr>
              <a:t>“Conceptual</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and</a:t>
            </a:r>
            <a:r>
              <a:rPr sz="1200" spc="345" dirty="0">
                <a:latin typeface="Times New Roman"/>
                <a:cs typeface="Times New Roman"/>
              </a:rPr>
              <a:t> </a:t>
            </a:r>
            <a:r>
              <a:rPr sz="1200" dirty="0">
                <a:latin typeface="Times New Roman"/>
                <a:cs typeface="Times New Roman"/>
              </a:rPr>
              <a:t>ConcepTests,”</a:t>
            </a:r>
            <a:r>
              <a:rPr sz="1200" spc="395" dirty="0">
                <a:latin typeface="Times New Roman"/>
                <a:cs typeface="Times New Roman"/>
              </a:rPr>
              <a:t> </a:t>
            </a:r>
            <a:r>
              <a:rPr sz="1200" spc="70" dirty="0">
                <a:latin typeface="Times New Roman"/>
                <a:cs typeface="Times New Roman"/>
              </a:rPr>
              <a:t>but</a:t>
            </a:r>
            <a:r>
              <a:rPr sz="1200" spc="345" dirty="0">
                <a:latin typeface="Times New Roman"/>
                <a:cs typeface="Times New Roman"/>
              </a:rPr>
              <a:t> </a:t>
            </a:r>
            <a:r>
              <a:rPr sz="1200" dirty="0">
                <a:latin typeface="Times New Roman"/>
                <a:cs typeface="Times New Roman"/>
              </a:rPr>
              <a:t>this</a:t>
            </a:r>
            <a:r>
              <a:rPr sz="1200" spc="345" dirty="0">
                <a:latin typeface="Times New Roman"/>
                <a:cs typeface="Times New Roman"/>
              </a:rPr>
              <a:t> </a:t>
            </a:r>
            <a:r>
              <a:rPr sz="1200" spc="-20" dirty="0">
                <a:latin typeface="Times New Roman"/>
                <a:cs typeface="Times New Roman"/>
              </a:rPr>
              <a:t>file </a:t>
            </a:r>
            <a:r>
              <a:rPr sz="1200" dirty="0">
                <a:latin typeface="Times New Roman"/>
                <a:cs typeface="Times New Roman"/>
              </a:rPr>
              <a:t>contains</a:t>
            </a:r>
            <a:r>
              <a:rPr sz="1200" spc="204" dirty="0">
                <a:latin typeface="Times New Roman"/>
                <a:cs typeface="Times New Roman"/>
              </a:rPr>
              <a:t> </a:t>
            </a:r>
            <a:r>
              <a:rPr sz="1200" dirty="0">
                <a:latin typeface="Times New Roman"/>
                <a:cs typeface="Times New Roman"/>
              </a:rPr>
              <a:t>additional</a:t>
            </a:r>
            <a:r>
              <a:rPr sz="1200" spc="210" dirty="0">
                <a:latin typeface="Times New Roman"/>
                <a:cs typeface="Times New Roman"/>
              </a:rPr>
              <a:t> </a:t>
            </a:r>
            <a:r>
              <a:rPr sz="1200" dirty="0">
                <a:latin typeface="Times New Roman"/>
                <a:cs typeface="Times New Roman"/>
              </a:rPr>
              <a:t>questions</a:t>
            </a:r>
            <a:r>
              <a:rPr sz="1200" spc="204" dirty="0">
                <a:latin typeface="Times New Roman"/>
                <a:cs typeface="Times New Roman"/>
              </a:rPr>
              <a:t> </a:t>
            </a:r>
            <a:r>
              <a:rPr sz="1200" spc="80" dirty="0">
                <a:latin typeface="Times New Roman"/>
                <a:cs typeface="Times New Roman"/>
              </a:rPr>
              <a:t>that</a:t>
            </a:r>
            <a:r>
              <a:rPr sz="1200" spc="21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spc="50" dirty="0">
                <a:latin typeface="Times New Roman"/>
                <a:cs typeface="Times New Roman"/>
              </a:rPr>
              <a:t>not</a:t>
            </a:r>
            <a:r>
              <a:rPr sz="1200" spc="210" dirty="0">
                <a:latin typeface="Times New Roman"/>
                <a:cs typeface="Times New Roman"/>
              </a:rPr>
              <a:t> </a:t>
            </a:r>
            <a:r>
              <a:rPr sz="1200" dirty="0">
                <a:latin typeface="Times New Roman"/>
                <a:cs typeface="Times New Roman"/>
              </a:rPr>
              <a:t>in</a:t>
            </a:r>
            <a:r>
              <a:rPr sz="1200" spc="21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spc="-20" dirty="0">
                <a:latin typeface="Times New Roman"/>
                <a:cs typeface="Times New Roman"/>
              </a:rPr>
              <a:t>book.</a:t>
            </a:r>
            <a:endParaRPr sz="1200" dirty="0">
              <a:latin typeface="Times New Roman"/>
              <a:cs typeface="Times New Roman"/>
            </a:endParaRPr>
          </a:p>
          <a:p>
            <a:pPr marL="161290" marR="6350" indent="-149225" algn="just">
              <a:lnSpc>
                <a:spcPct val="100000"/>
              </a:lnSpc>
              <a:spcBef>
                <a:spcPts val="1005"/>
              </a:spcBef>
              <a:buSzPct val="37500"/>
              <a:buChar char="•"/>
              <a:tabLst>
                <a:tab pos="161925" algn="l"/>
              </a:tabLst>
            </a:pPr>
            <a:r>
              <a:rPr sz="1200" dirty="0">
                <a:latin typeface="Times New Roman"/>
                <a:cs typeface="Times New Roman"/>
              </a:rPr>
              <a:t>Some</a:t>
            </a:r>
            <a:r>
              <a:rPr sz="1200" spc="254"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the</a:t>
            </a:r>
            <a:r>
              <a:rPr sz="1200" spc="254" dirty="0">
                <a:latin typeface="Times New Roman"/>
                <a:cs typeface="Times New Roman"/>
              </a:rPr>
              <a:t> </a:t>
            </a:r>
            <a:r>
              <a:rPr sz="1200" dirty="0">
                <a:latin typeface="Times New Roman"/>
                <a:cs typeface="Times New Roman"/>
              </a:rPr>
              <a:t>pages</a:t>
            </a:r>
            <a:r>
              <a:rPr sz="1200" spc="260" dirty="0">
                <a:latin typeface="Times New Roman"/>
                <a:cs typeface="Times New Roman"/>
              </a:rPr>
              <a:t> </a:t>
            </a:r>
            <a:r>
              <a:rPr sz="1200" dirty="0">
                <a:latin typeface="Times New Roman"/>
                <a:cs typeface="Times New Roman"/>
              </a:rPr>
              <a:t>contain</a:t>
            </a:r>
            <a:r>
              <a:rPr sz="1200" spc="260" dirty="0">
                <a:latin typeface="Times New Roman"/>
                <a:cs typeface="Times New Roman"/>
              </a:rPr>
              <a:t> </a:t>
            </a:r>
            <a:r>
              <a:rPr sz="1200" dirty="0">
                <a:latin typeface="Times New Roman"/>
                <a:cs typeface="Times New Roman"/>
              </a:rPr>
              <a:t>multiple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with</a:t>
            </a:r>
            <a:r>
              <a:rPr sz="1200" spc="260" dirty="0">
                <a:latin typeface="Times New Roman"/>
                <a:cs typeface="Times New Roman"/>
              </a:rPr>
              <a:t> </a:t>
            </a:r>
            <a:r>
              <a:rPr sz="1200" dirty="0">
                <a:latin typeface="Times New Roman"/>
                <a:cs typeface="Times New Roman"/>
              </a:rPr>
              <a:t>the</a:t>
            </a:r>
            <a:r>
              <a:rPr sz="1200" spc="265" dirty="0">
                <a:latin typeface="Times New Roman"/>
                <a:cs typeface="Times New Roman"/>
              </a:rPr>
              <a:t> </a:t>
            </a:r>
            <a:r>
              <a:rPr sz="1200" dirty="0">
                <a:latin typeface="Times New Roman"/>
                <a:cs typeface="Times New Roman"/>
              </a:rPr>
              <a:t>same</a:t>
            </a:r>
            <a:r>
              <a:rPr sz="1200" spc="254" dirty="0">
                <a:latin typeface="Times New Roman"/>
                <a:cs typeface="Times New Roman"/>
              </a:rPr>
              <a:t> </a:t>
            </a:r>
            <a:r>
              <a:rPr sz="1200" dirty="0">
                <a:latin typeface="Times New Roman"/>
                <a:cs typeface="Times New Roman"/>
              </a:rPr>
              <a:t>set</a:t>
            </a:r>
            <a:r>
              <a:rPr sz="1200" spc="260"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options.</a:t>
            </a:r>
            <a:r>
              <a:rPr sz="1200" spc="145" dirty="0">
                <a:latin typeface="Times New Roman"/>
                <a:cs typeface="Times New Roman"/>
              </a:rPr>
              <a:t>  </a:t>
            </a:r>
            <a:r>
              <a:rPr sz="1200" dirty="0">
                <a:latin typeface="Times New Roman"/>
                <a:cs typeface="Times New Roman"/>
              </a:rPr>
              <a:t>These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are</a:t>
            </a:r>
            <a:r>
              <a:rPr sz="1200" spc="260" dirty="0">
                <a:latin typeface="Times New Roman"/>
                <a:cs typeface="Times New Roman"/>
              </a:rPr>
              <a:t> </a:t>
            </a:r>
            <a:r>
              <a:rPr sz="1200" dirty="0">
                <a:latin typeface="Times New Roman"/>
                <a:cs typeface="Times New Roman"/>
              </a:rPr>
              <a:t>numbered</a:t>
            </a:r>
            <a:r>
              <a:rPr sz="1200" spc="260" dirty="0">
                <a:latin typeface="Times New Roman"/>
                <a:cs typeface="Times New Roman"/>
              </a:rPr>
              <a:t> </a:t>
            </a:r>
            <a:r>
              <a:rPr sz="1200" dirty="0">
                <a:latin typeface="Times New Roman"/>
                <a:cs typeface="Times New Roman"/>
              </a:rPr>
              <a:t>as</a:t>
            </a:r>
            <a:r>
              <a:rPr sz="1200" spc="265" dirty="0">
                <a:latin typeface="Times New Roman"/>
                <a:cs typeface="Times New Roman"/>
              </a:rPr>
              <a:t> </a:t>
            </a:r>
            <a:r>
              <a:rPr sz="1200" spc="-10" dirty="0">
                <a:latin typeface="Times New Roman"/>
                <a:cs typeface="Times New Roman"/>
              </a:rPr>
              <a:t>separate </a:t>
            </a:r>
            <a:r>
              <a:rPr sz="1200" dirty="0">
                <a:latin typeface="Times New Roman"/>
                <a:cs typeface="Times New Roman"/>
              </a:rPr>
              <a:t>questions</a:t>
            </a:r>
            <a:r>
              <a:rPr sz="1200" spc="204" dirty="0">
                <a:latin typeface="Times New Roman"/>
                <a:cs typeface="Times New Roman"/>
              </a:rPr>
              <a:t> </a:t>
            </a:r>
            <a:r>
              <a:rPr sz="1200" dirty="0">
                <a:latin typeface="Times New Roman"/>
                <a:cs typeface="Times New Roman"/>
              </a:rPr>
              <a:t>on</a:t>
            </a:r>
            <a:r>
              <a:rPr sz="1200" spc="204" dirty="0">
                <a:latin typeface="Times New Roman"/>
                <a:cs typeface="Times New Roman"/>
              </a:rPr>
              <a:t> </a:t>
            </a:r>
            <a:r>
              <a:rPr sz="1200" dirty="0">
                <a:latin typeface="Times New Roman"/>
                <a:cs typeface="Times New Roman"/>
              </a:rPr>
              <a:t>the</a:t>
            </a:r>
            <a:r>
              <a:rPr sz="1200" spc="210" dirty="0">
                <a:latin typeface="Times New Roman"/>
                <a:cs typeface="Times New Roman"/>
              </a:rPr>
              <a:t> </a:t>
            </a:r>
            <a:r>
              <a:rPr sz="1200" spc="-10" dirty="0">
                <a:latin typeface="Times New Roman"/>
                <a:cs typeface="Times New Roman"/>
              </a:rPr>
              <a:t>page.</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Some</a:t>
            </a:r>
            <a:r>
              <a:rPr sz="1200" spc="125" dirty="0">
                <a:latin typeface="Times New Roman"/>
                <a:cs typeface="Times New Roman"/>
              </a:rPr>
              <a:t> </a:t>
            </a:r>
            <a:r>
              <a:rPr sz="1200" dirty="0">
                <a:latin typeface="Times New Roman"/>
                <a:cs typeface="Times New Roman"/>
              </a:rPr>
              <a:t>questions</a:t>
            </a:r>
            <a:r>
              <a:rPr sz="1200" spc="130" dirty="0">
                <a:latin typeface="Times New Roman"/>
                <a:cs typeface="Times New Roman"/>
              </a:rPr>
              <a:t> </a:t>
            </a:r>
            <a:r>
              <a:rPr sz="1200" dirty="0">
                <a:latin typeface="Times New Roman"/>
                <a:cs typeface="Times New Roman"/>
              </a:rPr>
              <a:t>can</a:t>
            </a:r>
            <a:r>
              <a:rPr sz="1200" spc="130" dirty="0">
                <a:latin typeface="Times New Roman"/>
                <a:cs typeface="Times New Roman"/>
              </a:rPr>
              <a:t> </a:t>
            </a:r>
            <a:r>
              <a:rPr sz="1200" dirty="0">
                <a:latin typeface="Times New Roman"/>
                <a:cs typeface="Times New Roman"/>
              </a:rPr>
              <a:t>have</a:t>
            </a:r>
            <a:r>
              <a:rPr sz="1200" spc="130" dirty="0">
                <a:latin typeface="Times New Roman"/>
                <a:cs typeface="Times New Roman"/>
              </a:rPr>
              <a:t> </a:t>
            </a:r>
            <a:r>
              <a:rPr sz="1200" dirty="0">
                <a:latin typeface="Times New Roman"/>
                <a:cs typeface="Times New Roman"/>
              </a:rPr>
              <a:t>multiple</a:t>
            </a:r>
            <a:r>
              <a:rPr sz="1200" spc="130" dirty="0">
                <a:latin typeface="Times New Roman"/>
                <a:cs typeface="Times New Roman"/>
              </a:rPr>
              <a:t> </a:t>
            </a:r>
            <a:r>
              <a:rPr sz="1200" dirty="0">
                <a:latin typeface="Times New Roman"/>
                <a:cs typeface="Times New Roman"/>
              </a:rPr>
              <a:t>answers.</a:t>
            </a:r>
            <a:r>
              <a:rPr sz="1200" spc="325" dirty="0">
                <a:latin typeface="Times New Roman"/>
                <a:cs typeface="Times New Roman"/>
              </a:rPr>
              <a:t> </a:t>
            </a:r>
            <a:r>
              <a:rPr sz="1200" dirty="0">
                <a:latin typeface="Times New Roman"/>
                <a:cs typeface="Times New Roman"/>
              </a:rPr>
              <a:t>(These</a:t>
            </a:r>
            <a:r>
              <a:rPr sz="1200" spc="135" dirty="0">
                <a:latin typeface="Times New Roman"/>
                <a:cs typeface="Times New Roman"/>
              </a:rPr>
              <a:t>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all</a:t>
            </a:r>
            <a:r>
              <a:rPr sz="1200" spc="130" dirty="0">
                <a:latin typeface="Times New Roman"/>
                <a:cs typeface="Times New Roman"/>
              </a:rPr>
              <a:t> </a:t>
            </a:r>
            <a:r>
              <a:rPr sz="1200" dirty="0">
                <a:latin typeface="Times New Roman"/>
                <a:cs typeface="Times New Roman"/>
              </a:rPr>
              <a:t>clearly</a:t>
            </a:r>
            <a:r>
              <a:rPr sz="1200" spc="125" dirty="0">
                <a:latin typeface="Times New Roman"/>
                <a:cs typeface="Times New Roman"/>
              </a:rPr>
              <a:t> </a:t>
            </a:r>
            <a:r>
              <a:rPr sz="1200" dirty="0">
                <a:latin typeface="Times New Roman"/>
                <a:cs typeface="Times New Roman"/>
              </a:rPr>
              <a:t>marked</a:t>
            </a:r>
            <a:r>
              <a:rPr sz="1200" spc="135" dirty="0">
                <a:latin typeface="Times New Roman"/>
                <a:cs typeface="Times New Roman"/>
              </a:rPr>
              <a:t> </a:t>
            </a:r>
            <a:r>
              <a:rPr sz="1200" dirty="0">
                <a:latin typeface="Times New Roman"/>
                <a:cs typeface="Times New Roman"/>
              </a:rPr>
              <a:t>with</a:t>
            </a:r>
            <a:r>
              <a:rPr sz="1200" spc="135" dirty="0">
                <a:latin typeface="Times New Roman"/>
                <a:cs typeface="Times New Roman"/>
              </a:rPr>
              <a:t> </a:t>
            </a:r>
            <a:r>
              <a:rPr sz="1200" dirty="0">
                <a:latin typeface="Times New Roman"/>
                <a:cs typeface="Times New Roman"/>
              </a:rPr>
              <a:t>the</a:t>
            </a:r>
            <a:r>
              <a:rPr sz="1200" spc="125" dirty="0">
                <a:latin typeface="Times New Roman"/>
                <a:cs typeface="Times New Roman"/>
              </a:rPr>
              <a:t> </a:t>
            </a:r>
            <a:r>
              <a:rPr sz="1200" dirty="0">
                <a:latin typeface="Times New Roman"/>
                <a:cs typeface="Times New Roman"/>
              </a:rPr>
              <a:t>phrase</a:t>
            </a:r>
            <a:r>
              <a:rPr sz="1200" spc="130" dirty="0">
                <a:latin typeface="Times New Roman"/>
                <a:cs typeface="Times New Roman"/>
              </a:rPr>
              <a:t> </a:t>
            </a:r>
            <a:r>
              <a:rPr sz="1200" dirty="0">
                <a:latin typeface="Times New Roman"/>
                <a:cs typeface="Times New Roman"/>
              </a:rPr>
              <a:t>“Choose</a:t>
            </a:r>
            <a:r>
              <a:rPr sz="1200" spc="125" dirty="0">
                <a:latin typeface="Times New Roman"/>
                <a:cs typeface="Times New Roman"/>
              </a:rPr>
              <a:t> </a:t>
            </a:r>
            <a:r>
              <a:rPr sz="1200" dirty="0">
                <a:latin typeface="Times New Roman"/>
                <a:cs typeface="Times New Roman"/>
              </a:rPr>
              <a:t>all</a:t>
            </a:r>
            <a:r>
              <a:rPr sz="1200" spc="135" dirty="0">
                <a:latin typeface="Times New Roman"/>
                <a:cs typeface="Times New Roman"/>
              </a:rPr>
              <a:t> </a:t>
            </a:r>
            <a:r>
              <a:rPr sz="1200" spc="85" dirty="0">
                <a:latin typeface="Times New Roman"/>
                <a:cs typeface="Times New Roman"/>
              </a:rPr>
              <a:t>that</a:t>
            </a:r>
            <a:r>
              <a:rPr sz="1200" spc="135" dirty="0">
                <a:latin typeface="Times New Roman"/>
                <a:cs typeface="Times New Roman"/>
              </a:rPr>
              <a:t> </a:t>
            </a:r>
            <a:r>
              <a:rPr sz="1200" dirty="0">
                <a:latin typeface="Times New Roman"/>
                <a:cs typeface="Times New Roman"/>
              </a:rPr>
              <a:t>apply.”)</a:t>
            </a:r>
            <a:r>
              <a:rPr sz="1200" spc="325" dirty="0">
                <a:latin typeface="Times New Roman"/>
                <a:cs typeface="Times New Roman"/>
              </a:rPr>
              <a:t> </a:t>
            </a:r>
            <a:r>
              <a:rPr sz="1200" dirty="0">
                <a:latin typeface="Times New Roman"/>
                <a:cs typeface="Times New Roman"/>
              </a:rPr>
              <a:t>If</a:t>
            </a:r>
            <a:r>
              <a:rPr sz="1200" spc="130" dirty="0">
                <a:latin typeface="Times New Roman"/>
                <a:cs typeface="Times New Roman"/>
              </a:rPr>
              <a:t> </a:t>
            </a:r>
            <a:r>
              <a:rPr sz="1200" spc="-25" dirty="0">
                <a:latin typeface="Times New Roman"/>
                <a:cs typeface="Times New Roman"/>
              </a:rPr>
              <a:t>you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using</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dirty="0">
                <a:latin typeface="Times New Roman"/>
                <a:cs typeface="Times New Roman"/>
              </a:rPr>
              <a:t>clicker</a:t>
            </a:r>
            <a:r>
              <a:rPr sz="1200" spc="125" dirty="0">
                <a:latin typeface="Times New Roman"/>
                <a:cs typeface="Times New Roman"/>
              </a:rPr>
              <a:t> </a:t>
            </a:r>
            <a:r>
              <a:rPr sz="1200" dirty="0">
                <a:latin typeface="Times New Roman"/>
                <a:cs typeface="Times New Roman"/>
              </a:rPr>
              <a:t>system</a:t>
            </a:r>
            <a:r>
              <a:rPr sz="1200" spc="125" dirty="0">
                <a:latin typeface="Times New Roman"/>
                <a:cs typeface="Times New Roman"/>
              </a:rPr>
              <a:t> </a:t>
            </a:r>
            <a:r>
              <a:rPr sz="1200" spc="80" dirty="0">
                <a:latin typeface="Times New Roman"/>
                <a:cs typeface="Times New Roman"/>
              </a:rPr>
              <a:t>that</a:t>
            </a:r>
            <a:r>
              <a:rPr sz="1200" spc="130" dirty="0">
                <a:latin typeface="Times New Roman"/>
                <a:cs typeface="Times New Roman"/>
              </a:rPr>
              <a:t> </a:t>
            </a:r>
            <a:r>
              <a:rPr sz="1200" dirty="0">
                <a:latin typeface="Times New Roman"/>
                <a:cs typeface="Times New Roman"/>
              </a:rPr>
              <a:t>doesn’t</a:t>
            </a:r>
            <a:r>
              <a:rPr sz="1200" spc="125" dirty="0">
                <a:latin typeface="Times New Roman"/>
                <a:cs typeface="Times New Roman"/>
              </a:rPr>
              <a:t> </a:t>
            </a:r>
            <a:r>
              <a:rPr sz="1200" dirty="0">
                <a:latin typeface="Times New Roman"/>
                <a:cs typeface="Times New Roman"/>
              </a:rPr>
              <a:t>allow</a:t>
            </a:r>
            <a:r>
              <a:rPr sz="1200" spc="125" dirty="0">
                <a:latin typeface="Times New Roman"/>
                <a:cs typeface="Times New Roman"/>
              </a:rPr>
              <a:t> </a:t>
            </a:r>
            <a:r>
              <a:rPr sz="1200" dirty="0">
                <a:latin typeface="Times New Roman"/>
                <a:cs typeface="Times New Roman"/>
              </a:rPr>
              <a:t>multiple</a:t>
            </a:r>
            <a:r>
              <a:rPr sz="1200" spc="125" dirty="0">
                <a:latin typeface="Times New Roman"/>
                <a:cs typeface="Times New Roman"/>
              </a:rPr>
              <a:t> </a:t>
            </a:r>
            <a:r>
              <a:rPr sz="1200" dirty="0">
                <a:latin typeface="Times New Roman"/>
                <a:cs typeface="Times New Roman"/>
              </a:rPr>
              <a:t>responses,</a:t>
            </a:r>
            <a:r>
              <a:rPr sz="1200" spc="140" dirty="0">
                <a:latin typeface="Times New Roman"/>
                <a:cs typeface="Times New Roman"/>
              </a:rPr>
              <a:t> </a:t>
            </a:r>
            <a:r>
              <a:rPr sz="1200" dirty="0">
                <a:latin typeface="Times New Roman"/>
                <a:cs typeface="Times New Roman"/>
              </a:rPr>
              <a:t>you</a:t>
            </a:r>
            <a:r>
              <a:rPr sz="1200" spc="125" dirty="0">
                <a:latin typeface="Times New Roman"/>
                <a:cs typeface="Times New Roman"/>
              </a:rPr>
              <a:t> </a:t>
            </a:r>
            <a:r>
              <a:rPr sz="1200" dirty="0">
                <a:latin typeface="Times New Roman"/>
                <a:cs typeface="Times New Roman"/>
              </a:rPr>
              <a:t>can</a:t>
            </a:r>
            <a:r>
              <a:rPr sz="1200" spc="125" dirty="0">
                <a:latin typeface="Times New Roman"/>
                <a:cs typeface="Times New Roman"/>
              </a:rPr>
              <a:t> </a:t>
            </a:r>
            <a:r>
              <a:rPr sz="1200" dirty="0">
                <a:latin typeface="Times New Roman"/>
                <a:cs typeface="Times New Roman"/>
              </a:rPr>
              <a:t>ask</a:t>
            </a:r>
            <a:r>
              <a:rPr sz="1200" spc="125" dirty="0">
                <a:latin typeface="Times New Roman"/>
                <a:cs typeface="Times New Roman"/>
              </a:rPr>
              <a:t> </a:t>
            </a:r>
            <a:r>
              <a:rPr sz="1200" dirty="0">
                <a:latin typeface="Times New Roman"/>
                <a:cs typeface="Times New Roman"/>
              </a:rPr>
              <a:t>each</a:t>
            </a:r>
            <a:r>
              <a:rPr sz="1200" spc="125" dirty="0">
                <a:latin typeface="Times New Roman"/>
                <a:cs typeface="Times New Roman"/>
              </a:rPr>
              <a:t> </a:t>
            </a:r>
            <a:r>
              <a:rPr sz="1200" spc="65" dirty="0">
                <a:latin typeface="Times New Roman"/>
                <a:cs typeface="Times New Roman"/>
              </a:rPr>
              <a:t>part</a:t>
            </a:r>
            <a:r>
              <a:rPr sz="1200" spc="130" dirty="0">
                <a:latin typeface="Times New Roman"/>
                <a:cs typeface="Times New Roman"/>
              </a:rPr>
              <a:t> </a:t>
            </a:r>
            <a:r>
              <a:rPr sz="1200" dirty="0">
                <a:latin typeface="Times New Roman"/>
                <a:cs typeface="Times New Roman"/>
              </a:rPr>
              <a:t>separately</a:t>
            </a:r>
            <a:r>
              <a:rPr sz="1200" spc="125" dirty="0">
                <a:latin typeface="Times New Roman"/>
                <a:cs typeface="Times New Roman"/>
              </a:rPr>
              <a:t> </a:t>
            </a:r>
            <a:r>
              <a:rPr sz="1200" dirty="0">
                <a:latin typeface="Times New Roman"/>
                <a:cs typeface="Times New Roman"/>
              </a:rPr>
              <a:t>as</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spc="-25" dirty="0">
                <a:latin typeface="Times New Roman"/>
                <a:cs typeface="Times New Roman"/>
              </a:rPr>
              <a:t>yes-</a:t>
            </a:r>
            <a:r>
              <a:rPr sz="1200" dirty="0">
                <a:latin typeface="Times New Roman"/>
                <a:cs typeface="Times New Roman"/>
              </a:rPr>
              <a:t>or-no</a:t>
            </a:r>
            <a:r>
              <a:rPr sz="1200" spc="125" dirty="0">
                <a:latin typeface="Times New Roman"/>
                <a:cs typeface="Times New Roman"/>
              </a:rPr>
              <a:t> </a:t>
            </a:r>
            <a:r>
              <a:rPr sz="1200" spc="-10" dirty="0">
                <a:latin typeface="Times New Roman"/>
                <a:cs typeface="Times New Roman"/>
              </a:rPr>
              <a:t>question.</a:t>
            </a:r>
            <a:endParaRPr sz="1200" dirty="0">
              <a:latin typeface="Times New Roman"/>
              <a:cs typeface="Times New Roman"/>
            </a:endParaRPr>
          </a:p>
        </p:txBody>
      </p:sp>
    </p:spTree>
    <p:extLst>
      <p:ext uri="{BB962C8B-B14F-4D97-AF65-F5344CB8AC3E}">
        <p14:creationId xmlns:p14="http://schemas.microsoft.com/office/powerpoint/2010/main" val="2889291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944110" algn="l"/>
              </a:tabLst>
            </a:pPr>
            <a:r>
              <a:rPr sz="1200" spc="-10" dirty="0">
                <a:latin typeface="Times New Roman"/>
                <a:cs typeface="Times New Roman"/>
              </a:rPr>
              <a:t>ConcepTest</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65" dirty="0">
                <a:latin typeface="Times New Roman"/>
                <a:cs typeface="Times New Roman"/>
              </a:rPr>
              <a:t> </a:t>
            </a:r>
            <a:r>
              <a:rPr sz="1200" dirty="0">
                <a:latin typeface="Times New Roman"/>
                <a:cs typeface="Times New Roman"/>
              </a:rPr>
              <a:t>LEVELS</a:t>
            </a:r>
            <a:r>
              <a:rPr sz="1200" spc="170"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254" dirty="0"/>
              <a:t> </a:t>
            </a:r>
            <a:r>
              <a:rPr dirty="0"/>
              <a:t>helium,</a:t>
            </a:r>
            <a:r>
              <a:rPr spc="290" dirty="0"/>
              <a:t> </a:t>
            </a:r>
            <a:r>
              <a:rPr dirty="0"/>
              <a:t>in</a:t>
            </a:r>
            <a:r>
              <a:rPr spc="265" dirty="0"/>
              <a:t> </a:t>
            </a:r>
            <a:r>
              <a:rPr spc="70" dirty="0"/>
              <a:t>its</a:t>
            </a:r>
            <a:r>
              <a:rPr spc="265" dirty="0"/>
              <a:t> </a:t>
            </a:r>
            <a:r>
              <a:rPr dirty="0"/>
              <a:t>ground</a:t>
            </a:r>
            <a:r>
              <a:rPr spc="265" dirty="0"/>
              <a:t> </a:t>
            </a:r>
            <a:r>
              <a:rPr spc="80" dirty="0"/>
              <a:t>state,</a:t>
            </a:r>
            <a:r>
              <a:rPr spc="285" dirty="0"/>
              <a:t> </a:t>
            </a:r>
            <a:r>
              <a:rPr dirty="0"/>
              <a:t>the</a:t>
            </a:r>
            <a:r>
              <a:rPr spc="265" dirty="0"/>
              <a:t> </a:t>
            </a:r>
            <a:r>
              <a:rPr spc="75" dirty="0"/>
              <a:t>total</a:t>
            </a:r>
            <a:r>
              <a:rPr spc="265" dirty="0"/>
              <a:t> </a:t>
            </a:r>
            <a:r>
              <a:rPr dirty="0"/>
              <a:t>spin</a:t>
            </a:r>
            <a:r>
              <a:rPr spc="265" dirty="0"/>
              <a:t> </a:t>
            </a:r>
            <a:r>
              <a:rPr spc="65" dirty="0"/>
              <a:t>angular</a:t>
            </a:r>
            <a:r>
              <a:rPr spc="270" dirty="0"/>
              <a:t> </a:t>
            </a:r>
            <a:r>
              <a:rPr spc="-10" dirty="0"/>
              <a:t>momentum </a:t>
            </a:r>
            <a:r>
              <a:rPr dirty="0"/>
              <a:t>is</a:t>
            </a:r>
            <a:r>
              <a:rPr spc="235" dirty="0"/>
              <a:t> </a:t>
            </a:r>
            <a:r>
              <a:rPr dirty="0"/>
              <a:t>zero.</a:t>
            </a:r>
            <a:r>
              <a:rPr spc="605" dirty="0"/>
              <a:t> </a:t>
            </a:r>
            <a:r>
              <a:rPr dirty="0"/>
              <a:t>If</a:t>
            </a:r>
            <a:r>
              <a:rPr spc="229" dirty="0"/>
              <a:t> </a:t>
            </a:r>
            <a:r>
              <a:rPr dirty="0"/>
              <a:t>you</a:t>
            </a:r>
            <a:r>
              <a:rPr spc="235" dirty="0"/>
              <a:t> </a:t>
            </a:r>
            <a:r>
              <a:rPr dirty="0"/>
              <a:t>excite</a:t>
            </a:r>
            <a:r>
              <a:rPr spc="225" dirty="0"/>
              <a:t> </a:t>
            </a:r>
            <a:r>
              <a:rPr spc="105" dirty="0"/>
              <a:t>it</a:t>
            </a:r>
            <a:r>
              <a:rPr spc="229" dirty="0"/>
              <a:t> </a:t>
            </a:r>
            <a:r>
              <a:rPr dirty="0"/>
              <a:t>to</a:t>
            </a:r>
            <a:r>
              <a:rPr spc="235" dirty="0"/>
              <a:t> </a:t>
            </a:r>
            <a:r>
              <a:rPr spc="130" dirty="0"/>
              <a:t>a</a:t>
            </a:r>
            <a:r>
              <a:rPr spc="225" dirty="0"/>
              <a:t> </a:t>
            </a:r>
            <a:r>
              <a:rPr dirty="0"/>
              <a:t>higher</a:t>
            </a:r>
            <a:r>
              <a:rPr spc="235" dirty="0"/>
              <a:t> </a:t>
            </a:r>
            <a:r>
              <a:rPr dirty="0"/>
              <a:t>energy</a:t>
            </a:r>
            <a:r>
              <a:rPr spc="225" dirty="0"/>
              <a:t> </a:t>
            </a:r>
            <a:r>
              <a:rPr spc="80" dirty="0"/>
              <a:t>state,</a:t>
            </a:r>
            <a:r>
              <a:rPr spc="245" dirty="0"/>
              <a:t> </a:t>
            </a:r>
            <a:r>
              <a:rPr dirty="0"/>
              <a:t>will</a:t>
            </a:r>
            <a:r>
              <a:rPr spc="235" dirty="0"/>
              <a:t> </a:t>
            </a:r>
            <a:r>
              <a:rPr spc="114" dirty="0"/>
              <a:t>that</a:t>
            </a:r>
            <a:r>
              <a:rPr spc="225" dirty="0"/>
              <a:t> </a:t>
            </a:r>
            <a:r>
              <a:rPr spc="65" dirty="0"/>
              <a:t>still</a:t>
            </a:r>
            <a:r>
              <a:rPr spc="235" dirty="0"/>
              <a:t> </a:t>
            </a:r>
            <a:r>
              <a:rPr spc="-25" dirty="0"/>
              <a:t>be </a:t>
            </a:r>
            <a:r>
              <a:rPr spc="70" dirty="0"/>
              <a:t>true?</a:t>
            </a:r>
          </a:p>
        </p:txBody>
      </p:sp>
      <p:sp>
        <p:nvSpPr>
          <p:cNvPr id="5" name="object 5"/>
          <p:cNvSpPr txBox="1"/>
          <p:nvPr/>
        </p:nvSpPr>
        <p:spPr>
          <a:xfrm>
            <a:off x="719315" y="2421615"/>
            <a:ext cx="474345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55" dirty="0">
                <a:latin typeface="Garamond"/>
                <a:cs typeface="Garamond"/>
              </a:rPr>
              <a:t>It</a:t>
            </a:r>
            <a:r>
              <a:rPr sz="2450" spc="240" dirty="0">
                <a:latin typeface="Garamond"/>
                <a:cs typeface="Garamond"/>
              </a:rPr>
              <a:t> </a:t>
            </a:r>
            <a:r>
              <a:rPr sz="2450" dirty="0">
                <a:latin typeface="Garamond"/>
                <a:cs typeface="Garamond"/>
              </a:rPr>
              <a:t>will</a:t>
            </a:r>
            <a:r>
              <a:rPr sz="2450" spc="235" dirty="0">
                <a:latin typeface="Garamond"/>
                <a:cs typeface="Garamond"/>
              </a:rPr>
              <a:t> </a:t>
            </a:r>
            <a:r>
              <a:rPr sz="2450" dirty="0">
                <a:latin typeface="Garamond"/>
                <a:cs typeface="Garamond"/>
              </a:rPr>
              <a:t>definitely</a:t>
            </a:r>
            <a:r>
              <a:rPr sz="2450" spc="240" dirty="0">
                <a:latin typeface="Garamond"/>
                <a:cs typeface="Garamond"/>
              </a:rPr>
              <a:t> </a:t>
            </a:r>
            <a:r>
              <a:rPr sz="2450" spc="65" dirty="0">
                <a:latin typeface="Garamond"/>
                <a:cs typeface="Garamond"/>
              </a:rPr>
              <a:t>still</a:t>
            </a:r>
            <a:r>
              <a:rPr sz="2450" spc="240" dirty="0">
                <a:latin typeface="Garamond"/>
                <a:cs typeface="Garamond"/>
              </a:rPr>
              <a:t> </a:t>
            </a:r>
            <a:r>
              <a:rPr sz="2450" dirty="0">
                <a:latin typeface="Garamond"/>
                <a:cs typeface="Garamond"/>
              </a:rPr>
              <a:t>be</a:t>
            </a:r>
            <a:r>
              <a:rPr sz="2450" spc="235" dirty="0">
                <a:latin typeface="Garamond"/>
                <a:cs typeface="Garamond"/>
              </a:rPr>
              <a:t> </a:t>
            </a:r>
            <a:r>
              <a:rPr sz="2450" spc="55" dirty="0">
                <a:latin typeface="Garamond"/>
                <a:cs typeface="Garamond"/>
              </a:rPr>
              <a:t>true.</a:t>
            </a:r>
            <a:endParaRPr sz="2450">
              <a:latin typeface="Garamond"/>
              <a:cs typeface="Garamond"/>
            </a:endParaRPr>
          </a:p>
          <a:p>
            <a:pPr marL="382905" indent="-358140">
              <a:lnSpc>
                <a:spcPct val="100000"/>
              </a:lnSpc>
              <a:spcBef>
                <a:spcPts val="1045"/>
              </a:spcBef>
              <a:buAutoNum type="alphaUcPeriod"/>
              <a:tabLst>
                <a:tab pos="382905" algn="l"/>
              </a:tabLst>
            </a:pPr>
            <a:r>
              <a:rPr sz="2450" spc="55" dirty="0">
                <a:latin typeface="Garamond"/>
                <a:cs typeface="Garamond"/>
              </a:rPr>
              <a:t>It</a:t>
            </a:r>
            <a:r>
              <a:rPr sz="2450" spc="190" dirty="0">
                <a:latin typeface="Garamond"/>
                <a:cs typeface="Garamond"/>
              </a:rPr>
              <a:t> </a:t>
            </a:r>
            <a:r>
              <a:rPr sz="2450" dirty="0">
                <a:latin typeface="Garamond"/>
                <a:cs typeface="Garamond"/>
              </a:rPr>
              <a:t>will</a:t>
            </a:r>
            <a:r>
              <a:rPr sz="2450" spc="200" dirty="0">
                <a:latin typeface="Garamond"/>
                <a:cs typeface="Garamond"/>
              </a:rPr>
              <a:t> </a:t>
            </a:r>
            <a:r>
              <a:rPr sz="2450" dirty="0">
                <a:latin typeface="Garamond"/>
                <a:cs typeface="Garamond"/>
              </a:rPr>
              <a:t>definitely</a:t>
            </a:r>
            <a:r>
              <a:rPr sz="2450" spc="200" dirty="0">
                <a:latin typeface="Garamond"/>
                <a:cs typeface="Garamond"/>
              </a:rPr>
              <a:t> </a:t>
            </a:r>
            <a:r>
              <a:rPr sz="2450" dirty="0">
                <a:latin typeface="Garamond"/>
                <a:cs typeface="Garamond"/>
              </a:rPr>
              <a:t>no</a:t>
            </a:r>
            <a:r>
              <a:rPr sz="2450" spc="200" dirty="0">
                <a:latin typeface="Garamond"/>
                <a:cs typeface="Garamond"/>
              </a:rPr>
              <a:t> </a:t>
            </a:r>
            <a:r>
              <a:rPr sz="2450" dirty="0">
                <a:latin typeface="Garamond"/>
                <a:cs typeface="Garamond"/>
              </a:rPr>
              <a:t>longer</a:t>
            </a:r>
            <a:r>
              <a:rPr sz="2450" spc="200" dirty="0">
                <a:latin typeface="Garamond"/>
                <a:cs typeface="Garamond"/>
              </a:rPr>
              <a:t> </a:t>
            </a:r>
            <a:r>
              <a:rPr sz="2450" dirty="0">
                <a:latin typeface="Garamond"/>
                <a:cs typeface="Garamond"/>
              </a:rPr>
              <a:t>be</a:t>
            </a:r>
            <a:r>
              <a:rPr sz="2450" spc="200" dirty="0">
                <a:latin typeface="Garamond"/>
                <a:cs typeface="Garamond"/>
              </a:rPr>
              <a:t> </a:t>
            </a:r>
            <a:r>
              <a:rPr sz="2450" spc="55" dirty="0">
                <a:latin typeface="Garamond"/>
                <a:cs typeface="Garamond"/>
              </a:rPr>
              <a:t>true.</a:t>
            </a:r>
            <a:endParaRPr sz="2450">
              <a:latin typeface="Garamond"/>
              <a:cs typeface="Garamond"/>
            </a:endParaRPr>
          </a:p>
          <a:p>
            <a:pPr marL="382270" indent="-361950">
              <a:lnSpc>
                <a:spcPct val="100000"/>
              </a:lnSpc>
              <a:spcBef>
                <a:spcPts val="1045"/>
              </a:spcBef>
              <a:buAutoNum type="alphaUcPeriod"/>
              <a:tabLst>
                <a:tab pos="382270" algn="l"/>
              </a:tabLst>
            </a:pPr>
            <a:r>
              <a:rPr sz="2450" spc="55" dirty="0">
                <a:latin typeface="Garamond"/>
                <a:cs typeface="Garamond"/>
              </a:rPr>
              <a:t>It</a:t>
            </a:r>
            <a:r>
              <a:rPr sz="2450" spc="195" dirty="0">
                <a:latin typeface="Garamond"/>
                <a:cs typeface="Garamond"/>
              </a:rPr>
              <a:t> </a:t>
            </a:r>
            <a:r>
              <a:rPr sz="2450" dirty="0">
                <a:latin typeface="Garamond"/>
                <a:cs typeface="Garamond"/>
              </a:rPr>
              <a:t>depends</a:t>
            </a:r>
            <a:r>
              <a:rPr sz="2450" spc="210" dirty="0">
                <a:latin typeface="Garamond"/>
                <a:cs typeface="Garamond"/>
              </a:rPr>
              <a:t> </a:t>
            </a:r>
            <a:r>
              <a:rPr sz="2450" dirty="0">
                <a:latin typeface="Garamond"/>
                <a:cs typeface="Garamond"/>
              </a:rPr>
              <a:t>on</a:t>
            </a:r>
            <a:r>
              <a:rPr sz="2450" spc="204" dirty="0">
                <a:latin typeface="Garamond"/>
                <a:cs typeface="Garamond"/>
              </a:rPr>
              <a:t> </a:t>
            </a:r>
            <a:r>
              <a:rPr sz="2450" dirty="0">
                <a:latin typeface="Garamond"/>
                <a:cs typeface="Garamond"/>
              </a:rPr>
              <a:t>the</a:t>
            </a:r>
            <a:r>
              <a:rPr sz="2450" spc="204" dirty="0">
                <a:latin typeface="Garamond"/>
                <a:cs typeface="Garamond"/>
              </a:rPr>
              <a:t> </a:t>
            </a:r>
            <a:r>
              <a:rPr sz="2450" dirty="0">
                <a:latin typeface="Garamond"/>
                <a:cs typeface="Garamond"/>
              </a:rPr>
              <a:t>excited</a:t>
            </a:r>
            <a:r>
              <a:rPr sz="2450" spc="210" dirty="0">
                <a:latin typeface="Garamond"/>
                <a:cs typeface="Garamond"/>
              </a:rPr>
              <a:t> </a:t>
            </a:r>
            <a:r>
              <a:rPr sz="2450" spc="70" dirty="0">
                <a:latin typeface="Garamond"/>
                <a:cs typeface="Garamond"/>
              </a:rPr>
              <a:t>state.</a:t>
            </a:r>
            <a:endParaRPr sz="2450">
              <a:latin typeface="Garamond"/>
              <a:cs typeface="Garamon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944110" algn="l"/>
              </a:tabLst>
            </a:pPr>
            <a:r>
              <a:rPr sz="1200" spc="-10" dirty="0">
                <a:latin typeface="Times New Roman"/>
                <a:cs typeface="Times New Roman"/>
              </a:rPr>
              <a:t>ConcepTest</a:t>
            </a:r>
            <a:r>
              <a:rPr sz="1200" dirty="0">
                <a:latin typeface="Times New Roman"/>
                <a:cs typeface="Times New Roman"/>
              </a:rPr>
              <a:t>	8.2.</a:t>
            </a:r>
            <a:r>
              <a:rPr sz="1200" spc="245" dirty="0">
                <a:latin typeface="Times New Roman"/>
                <a:cs typeface="Times New Roman"/>
              </a:rPr>
              <a:t>  </a:t>
            </a:r>
            <a:r>
              <a:rPr sz="1200" dirty="0">
                <a:latin typeface="Times New Roman"/>
                <a:cs typeface="Times New Roman"/>
              </a:rPr>
              <a:t>ENERGY</a:t>
            </a:r>
            <a:r>
              <a:rPr sz="1200" spc="165" dirty="0">
                <a:latin typeface="Times New Roman"/>
                <a:cs typeface="Times New Roman"/>
              </a:rPr>
              <a:t> </a:t>
            </a:r>
            <a:r>
              <a:rPr sz="1200" dirty="0">
                <a:latin typeface="Times New Roman"/>
                <a:cs typeface="Times New Roman"/>
              </a:rPr>
              <a:t>LEVELS</a:t>
            </a:r>
            <a:r>
              <a:rPr sz="1200" spc="170" dirty="0">
                <a:latin typeface="Times New Roman"/>
                <a:cs typeface="Times New Roman"/>
              </a:rPr>
              <a:t> </a:t>
            </a:r>
            <a:r>
              <a:rPr sz="1200" dirty="0">
                <a:latin typeface="Times New Roman"/>
                <a:cs typeface="Times New Roman"/>
              </a:rPr>
              <a:t>AND</a:t>
            </a:r>
            <a:r>
              <a:rPr sz="1200" spc="170" dirty="0">
                <a:latin typeface="Times New Roman"/>
                <a:cs typeface="Times New Roman"/>
              </a:rPr>
              <a:t> </a:t>
            </a:r>
            <a:r>
              <a:rPr sz="1200" dirty="0">
                <a:latin typeface="Times New Roman"/>
                <a:cs typeface="Times New Roman"/>
              </a:rPr>
              <a:t>ATOMIC</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254" dirty="0"/>
              <a:t> </a:t>
            </a:r>
            <a:r>
              <a:rPr dirty="0"/>
              <a:t>helium,</a:t>
            </a:r>
            <a:r>
              <a:rPr spc="290" dirty="0"/>
              <a:t> </a:t>
            </a:r>
            <a:r>
              <a:rPr dirty="0"/>
              <a:t>in</a:t>
            </a:r>
            <a:r>
              <a:rPr spc="265" dirty="0"/>
              <a:t> </a:t>
            </a:r>
            <a:r>
              <a:rPr spc="70" dirty="0"/>
              <a:t>its</a:t>
            </a:r>
            <a:r>
              <a:rPr spc="265" dirty="0"/>
              <a:t> </a:t>
            </a:r>
            <a:r>
              <a:rPr dirty="0"/>
              <a:t>ground</a:t>
            </a:r>
            <a:r>
              <a:rPr spc="265" dirty="0"/>
              <a:t> </a:t>
            </a:r>
            <a:r>
              <a:rPr spc="80" dirty="0"/>
              <a:t>state,</a:t>
            </a:r>
            <a:r>
              <a:rPr spc="285" dirty="0"/>
              <a:t> </a:t>
            </a:r>
            <a:r>
              <a:rPr dirty="0"/>
              <a:t>the</a:t>
            </a:r>
            <a:r>
              <a:rPr spc="265" dirty="0"/>
              <a:t> </a:t>
            </a:r>
            <a:r>
              <a:rPr spc="75" dirty="0"/>
              <a:t>total</a:t>
            </a:r>
            <a:r>
              <a:rPr spc="265" dirty="0"/>
              <a:t> </a:t>
            </a:r>
            <a:r>
              <a:rPr dirty="0"/>
              <a:t>spin</a:t>
            </a:r>
            <a:r>
              <a:rPr spc="265" dirty="0"/>
              <a:t> </a:t>
            </a:r>
            <a:r>
              <a:rPr spc="65" dirty="0"/>
              <a:t>angular</a:t>
            </a:r>
            <a:r>
              <a:rPr spc="270" dirty="0"/>
              <a:t> </a:t>
            </a:r>
            <a:r>
              <a:rPr spc="-10" dirty="0"/>
              <a:t>momentum </a:t>
            </a:r>
            <a:r>
              <a:rPr dirty="0"/>
              <a:t>is</a:t>
            </a:r>
            <a:r>
              <a:rPr spc="235" dirty="0"/>
              <a:t> </a:t>
            </a:r>
            <a:r>
              <a:rPr dirty="0"/>
              <a:t>zero.</a:t>
            </a:r>
            <a:r>
              <a:rPr spc="605" dirty="0"/>
              <a:t> </a:t>
            </a:r>
            <a:r>
              <a:rPr dirty="0"/>
              <a:t>If</a:t>
            </a:r>
            <a:r>
              <a:rPr spc="229" dirty="0"/>
              <a:t> </a:t>
            </a:r>
            <a:r>
              <a:rPr dirty="0"/>
              <a:t>you</a:t>
            </a:r>
            <a:r>
              <a:rPr spc="235" dirty="0"/>
              <a:t> </a:t>
            </a:r>
            <a:r>
              <a:rPr dirty="0"/>
              <a:t>excite</a:t>
            </a:r>
            <a:r>
              <a:rPr spc="225" dirty="0"/>
              <a:t> </a:t>
            </a:r>
            <a:r>
              <a:rPr spc="105" dirty="0"/>
              <a:t>it</a:t>
            </a:r>
            <a:r>
              <a:rPr spc="229" dirty="0"/>
              <a:t> </a:t>
            </a:r>
            <a:r>
              <a:rPr dirty="0"/>
              <a:t>to</a:t>
            </a:r>
            <a:r>
              <a:rPr spc="235" dirty="0"/>
              <a:t> </a:t>
            </a:r>
            <a:r>
              <a:rPr spc="130" dirty="0"/>
              <a:t>a</a:t>
            </a:r>
            <a:r>
              <a:rPr spc="225" dirty="0"/>
              <a:t> </a:t>
            </a:r>
            <a:r>
              <a:rPr dirty="0"/>
              <a:t>higher</a:t>
            </a:r>
            <a:r>
              <a:rPr spc="235" dirty="0"/>
              <a:t> </a:t>
            </a:r>
            <a:r>
              <a:rPr dirty="0"/>
              <a:t>energy</a:t>
            </a:r>
            <a:r>
              <a:rPr spc="225" dirty="0"/>
              <a:t> </a:t>
            </a:r>
            <a:r>
              <a:rPr spc="80" dirty="0"/>
              <a:t>state,</a:t>
            </a:r>
            <a:r>
              <a:rPr spc="245" dirty="0"/>
              <a:t> </a:t>
            </a:r>
            <a:r>
              <a:rPr dirty="0"/>
              <a:t>will</a:t>
            </a:r>
            <a:r>
              <a:rPr spc="235" dirty="0"/>
              <a:t> </a:t>
            </a:r>
            <a:r>
              <a:rPr spc="114" dirty="0"/>
              <a:t>that</a:t>
            </a:r>
            <a:r>
              <a:rPr spc="225" dirty="0"/>
              <a:t> </a:t>
            </a:r>
            <a:r>
              <a:rPr spc="65" dirty="0"/>
              <a:t>still</a:t>
            </a:r>
            <a:r>
              <a:rPr spc="235" dirty="0"/>
              <a:t> </a:t>
            </a:r>
            <a:r>
              <a:rPr spc="-25" dirty="0"/>
              <a:t>be </a:t>
            </a:r>
            <a:r>
              <a:rPr spc="70" dirty="0"/>
              <a:t>true?</a:t>
            </a:r>
          </a:p>
        </p:txBody>
      </p:sp>
      <p:sp>
        <p:nvSpPr>
          <p:cNvPr id="5" name="object 5"/>
          <p:cNvSpPr txBox="1"/>
          <p:nvPr/>
        </p:nvSpPr>
        <p:spPr>
          <a:xfrm>
            <a:off x="707758" y="2421615"/>
            <a:ext cx="475488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55" dirty="0">
                <a:latin typeface="Garamond"/>
                <a:cs typeface="Garamond"/>
              </a:rPr>
              <a:t>It</a:t>
            </a:r>
            <a:r>
              <a:rPr sz="2450" spc="240" dirty="0">
                <a:latin typeface="Garamond"/>
                <a:cs typeface="Garamond"/>
              </a:rPr>
              <a:t> </a:t>
            </a:r>
            <a:r>
              <a:rPr sz="2450" dirty="0">
                <a:latin typeface="Garamond"/>
                <a:cs typeface="Garamond"/>
              </a:rPr>
              <a:t>will</a:t>
            </a:r>
            <a:r>
              <a:rPr sz="2450" spc="235" dirty="0">
                <a:latin typeface="Garamond"/>
                <a:cs typeface="Garamond"/>
              </a:rPr>
              <a:t> </a:t>
            </a:r>
            <a:r>
              <a:rPr sz="2450" dirty="0">
                <a:latin typeface="Garamond"/>
                <a:cs typeface="Garamond"/>
              </a:rPr>
              <a:t>definitely</a:t>
            </a:r>
            <a:r>
              <a:rPr sz="2450" spc="240" dirty="0">
                <a:latin typeface="Garamond"/>
                <a:cs typeface="Garamond"/>
              </a:rPr>
              <a:t> </a:t>
            </a:r>
            <a:r>
              <a:rPr sz="2450" spc="65" dirty="0">
                <a:latin typeface="Garamond"/>
                <a:cs typeface="Garamond"/>
              </a:rPr>
              <a:t>still</a:t>
            </a:r>
            <a:r>
              <a:rPr sz="2450" spc="240" dirty="0">
                <a:latin typeface="Garamond"/>
                <a:cs typeface="Garamond"/>
              </a:rPr>
              <a:t> </a:t>
            </a:r>
            <a:r>
              <a:rPr sz="2450" dirty="0">
                <a:latin typeface="Garamond"/>
                <a:cs typeface="Garamond"/>
              </a:rPr>
              <a:t>be</a:t>
            </a:r>
            <a:r>
              <a:rPr sz="2450" spc="235" dirty="0">
                <a:latin typeface="Garamond"/>
                <a:cs typeface="Garamond"/>
              </a:rPr>
              <a:t> </a:t>
            </a:r>
            <a:r>
              <a:rPr sz="2450" spc="55" dirty="0">
                <a:latin typeface="Garamond"/>
                <a:cs typeface="Garamond"/>
              </a:rPr>
              <a:t>true.</a:t>
            </a:r>
            <a:endParaRPr sz="2450">
              <a:latin typeface="Garamond"/>
              <a:cs typeface="Garamond"/>
            </a:endParaRPr>
          </a:p>
          <a:p>
            <a:pPr marL="394335" indent="-358140">
              <a:lnSpc>
                <a:spcPct val="100000"/>
              </a:lnSpc>
              <a:spcBef>
                <a:spcPts val="1045"/>
              </a:spcBef>
              <a:buAutoNum type="alphaUcPeriod"/>
              <a:tabLst>
                <a:tab pos="394335" algn="l"/>
              </a:tabLst>
            </a:pPr>
            <a:r>
              <a:rPr sz="2450" spc="55" dirty="0">
                <a:latin typeface="Garamond"/>
                <a:cs typeface="Garamond"/>
              </a:rPr>
              <a:t>It</a:t>
            </a:r>
            <a:r>
              <a:rPr sz="2450" spc="190" dirty="0">
                <a:latin typeface="Garamond"/>
                <a:cs typeface="Garamond"/>
              </a:rPr>
              <a:t> </a:t>
            </a:r>
            <a:r>
              <a:rPr sz="2450" dirty="0">
                <a:latin typeface="Garamond"/>
                <a:cs typeface="Garamond"/>
              </a:rPr>
              <a:t>will</a:t>
            </a:r>
            <a:r>
              <a:rPr sz="2450" spc="200" dirty="0">
                <a:latin typeface="Garamond"/>
                <a:cs typeface="Garamond"/>
              </a:rPr>
              <a:t> </a:t>
            </a:r>
            <a:r>
              <a:rPr sz="2450" dirty="0">
                <a:latin typeface="Garamond"/>
                <a:cs typeface="Garamond"/>
              </a:rPr>
              <a:t>definitely</a:t>
            </a:r>
            <a:r>
              <a:rPr sz="2450" spc="200" dirty="0">
                <a:latin typeface="Garamond"/>
                <a:cs typeface="Garamond"/>
              </a:rPr>
              <a:t> </a:t>
            </a:r>
            <a:r>
              <a:rPr sz="2450" dirty="0">
                <a:latin typeface="Garamond"/>
                <a:cs typeface="Garamond"/>
              </a:rPr>
              <a:t>no</a:t>
            </a:r>
            <a:r>
              <a:rPr sz="2450" spc="200" dirty="0">
                <a:latin typeface="Garamond"/>
                <a:cs typeface="Garamond"/>
              </a:rPr>
              <a:t> </a:t>
            </a:r>
            <a:r>
              <a:rPr sz="2450" dirty="0">
                <a:latin typeface="Garamond"/>
                <a:cs typeface="Garamond"/>
              </a:rPr>
              <a:t>longer</a:t>
            </a:r>
            <a:r>
              <a:rPr sz="2450" spc="200" dirty="0">
                <a:latin typeface="Garamond"/>
                <a:cs typeface="Garamond"/>
              </a:rPr>
              <a:t> </a:t>
            </a:r>
            <a:r>
              <a:rPr sz="2450" dirty="0">
                <a:latin typeface="Garamond"/>
                <a:cs typeface="Garamond"/>
              </a:rPr>
              <a:t>be</a:t>
            </a:r>
            <a:r>
              <a:rPr sz="2450" spc="200" dirty="0">
                <a:latin typeface="Garamond"/>
                <a:cs typeface="Garamond"/>
              </a:rPr>
              <a:t> </a:t>
            </a:r>
            <a:r>
              <a:rPr sz="2450" spc="55" dirty="0">
                <a:latin typeface="Garamond"/>
                <a:cs typeface="Garamond"/>
              </a:rPr>
              <a:t>true.</a:t>
            </a:r>
            <a:endParaRPr sz="2450">
              <a:latin typeface="Garamond"/>
              <a:cs typeface="Garamond"/>
            </a:endParaRPr>
          </a:p>
          <a:p>
            <a:pPr marL="393700" indent="-361950">
              <a:lnSpc>
                <a:spcPct val="100000"/>
              </a:lnSpc>
              <a:spcBef>
                <a:spcPts val="1045"/>
              </a:spcBef>
              <a:buAutoNum type="alphaUcPeriod"/>
              <a:tabLst>
                <a:tab pos="393700" algn="l"/>
              </a:tabLst>
            </a:pPr>
            <a:r>
              <a:rPr sz="2450" spc="55" dirty="0">
                <a:latin typeface="Garamond"/>
                <a:cs typeface="Garamond"/>
              </a:rPr>
              <a:t>It</a:t>
            </a:r>
            <a:r>
              <a:rPr sz="2450" spc="195" dirty="0">
                <a:latin typeface="Garamond"/>
                <a:cs typeface="Garamond"/>
              </a:rPr>
              <a:t> </a:t>
            </a:r>
            <a:r>
              <a:rPr sz="2450" dirty="0">
                <a:latin typeface="Garamond"/>
                <a:cs typeface="Garamond"/>
              </a:rPr>
              <a:t>depends</a:t>
            </a:r>
            <a:r>
              <a:rPr sz="2450" spc="210" dirty="0">
                <a:latin typeface="Garamond"/>
                <a:cs typeface="Garamond"/>
              </a:rPr>
              <a:t> </a:t>
            </a:r>
            <a:r>
              <a:rPr sz="2450" dirty="0">
                <a:latin typeface="Garamond"/>
                <a:cs typeface="Garamond"/>
              </a:rPr>
              <a:t>on</a:t>
            </a:r>
            <a:r>
              <a:rPr sz="2450" spc="204" dirty="0">
                <a:latin typeface="Garamond"/>
                <a:cs typeface="Garamond"/>
              </a:rPr>
              <a:t> </a:t>
            </a:r>
            <a:r>
              <a:rPr sz="2450" dirty="0">
                <a:latin typeface="Garamond"/>
                <a:cs typeface="Garamond"/>
              </a:rPr>
              <a:t>the</a:t>
            </a:r>
            <a:r>
              <a:rPr sz="2450" spc="204" dirty="0">
                <a:latin typeface="Garamond"/>
                <a:cs typeface="Garamond"/>
              </a:rPr>
              <a:t> </a:t>
            </a:r>
            <a:r>
              <a:rPr sz="2450" dirty="0">
                <a:latin typeface="Garamond"/>
                <a:cs typeface="Garamond"/>
              </a:rPr>
              <a:t>excited</a:t>
            </a:r>
            <a:r>
              <a:rPr sz="2450" spc="210" dirty="0">
                <a:latin typeface="Garamond"/>
                <a:cs typeface="Garamond"/>
              </a:rPr>
              <a:t> </a:t>
            </a:r>
            <a:r>
              <a:rPr sz="2450" spc="70" dirty="0">
                <a:latin typeface="Garamond"/>
                <a:cs typeface="Garamond"/>
              </a:rPr>
              <a:t>state.</a:t>
            </a:r>
            <a:endParaRPr sz="2450">
              <a:latin typeface="Garamond"/>
              <a:cs typeface="Garamond"/>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921207" y="878291"/>
            <a:ext cx="205295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2643505"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25" dirty="0">
                <a:latin typeface="Georgia"/>
                <a:cs typeface="Georgia"/>
              </a:rPr>
              <a:t>8.3</a:t>
            </a:r>
            <a:r>
              <a:rPr sz="1700" b="1" dirty="0">
                <a:latin typeface="Georgia"/>
                <a:cs typeface="Georgia"/>
              </a:rPr>
              <a:t>	The</a:t>
            </a:r>
            <a:r>
              <a:rPr sz="1700" b="1" spc="114" dirty="0">
                <a:latin typeface="Georgia"/>
                <a:cs typeface="Georgia"/>
              </a:rPr>
              <a:t> </a:t>
            </a:r>
            <a:r>
              <a:rPr sz="1700" b="1" spc="-30" dirty="0">
                <a:latin typeface="Georgia"/>
                <a:cs typeface="Georgia"/>
              </a:rPr>
              <a:t>Periodic</a:t>
            </a:r>
            <a:r>
              <a:rPr sz="1700" b="1" spc="120" dirty="0">
                <a:latin typeface="Georgia"/>
                <a:cs typeface="Georgia"/>
              </a:rPr>
              <a:t> </a:t>
            </a:r>
            <a:r>
              <a:rPr sz="1700" b="1" spc="-25" dirty="0">
                <a:latin typeface="Georgia"/>
                <a:cs typeface="Georgia"/>
              </a:rPr>
              <a:t>Table</a:t>
            </a:r>
            <a:endParaRPr sz="1700">
              <a:latin typeface="Georgia"/>
              <a:cs typeface="Georgi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2147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4565650" algn="l"/>
              </a:tabLst>
            </a:pPr>
            <a:r>
              <a:rPr dirty="0"/>
              <a:t>Which</a:t>
            </a:r>
            <a:r>
              <a:rPr spc="430" dirty="0"/>
              <a:t> </a:t>
            </a:r>
            <a:r>
              <a:rPr dirty="0"/>
              <a:t>of</a:t>
            </a:r>
            <a:r>
              <a:rPr spc="430" dirty="0"/>
              <a:t> </a:t>
            </a:r>
            <a:r>
              <a:rPr dirty="0"/>
              <a:t>the</a:t>
            </a:r>
            <a:r>
              <a:rPr spc="430" dirty="0"/>
              <a:t> </a:t>
            </a:r>
            <a:r>
              <a:rPr dirty="0"/>
              <a:t>following</a:t>
            </a:r>
            <a:r>
              <a:rPr spc="430" dirty="0"/>
              <a:t> </a:t>
            </a:r>
            <a:r>
              <a:rPr dirty="0"/>
              <a:t>properties</a:t>
            </a:r>
            <a:r>
              <a:rPr spc="430" dirty="0"/>
              <a:t> </a:t>
            </a:r>
            <a:r>
              <a:rPr dirty="0"/>
              <a:t>make</a:t>
            </a:r>
            <a:r>
              <a:rPr spc="430" dirty="0"/>
              <a:t> </a:t>
            </a:r>
            <a:r>
              <a:rPr spc="65" dirty="0"/>
              <a:t>an</a:t>
            </a:r>
            <a:r>
              <a:rPr spc="430" dirty="0"/>
              <a:t> </a:t>
            </a:r>
            <a:r>
              <a:rPr dirty="0"/>
              <a:t>atom</a:t>
            </a:r>
            <a:r>
              <a:rPr spc="430" dirty="0"/>
              <a:t> </a:t>
            </a:r>
            <a:r>
              <a:rPr dirty="0"/>
              <a:t>more</a:t>
            </a:r>
            <a:r>
              <a:rPr spc="430" dirty="0"/>
              <a:t> </a:t>
            </a:r>
            <a:r>
              <a:rPr dirty="0"/>
              <a:t>likely</a:t>
            </a:r>
            <a:r>
              <a:rPr spc="430" dirty="0"/>
              <a:t> </a:t>
            </a:r>
            <a:r>
              <a:rPr spc="-25" dirty="0"/>
              <a:t>to </a:t>
            </a:r>
            <a:r>
              <a:rPr spc="60" dirty="0"/>
              <a:t>react</a:t>
            </a:r>
            <a:r>
              <a:rPr spc="245" dirty="0"/>
              <a:t> </a:t>
            </a:r>
            <a:r>
              <a:rPr dirty="0"/>
              <a:t>chemically</a:t>
            </a:r>
            <a:r>
              <a:rPr spc="260" dirty="0"/>
              <a:t> </a:t>
            </a:r>
            <a:r>
              <a:rPr spc="50" dirty="0"/>
              <a:t>with</a:t>
            </a:r>
            <a:r>
              <a:rPr spc="254" dirty="0"/>
              <a:t> </a:t>
            </a:r>
            <a:r>
              <a:rPr dirty="0"/>
              <a:t>other</a:t>
            </a:r>
            <a:r>
              <a:rPr spc="260" dirty="0"/>
              <a:t> </a:t>
            </a:r>
            <a:r>
              <a:rPr spc="45" dirty="0"/>
              <a:t>atoms?</a:t>
            </a:r>
            <a:r>
              <a:rPr dirty="0"/>
              <a:t>	(Choose</a:t>
            </a:r>
            <a:r>
              <a:rPr spc="160" dirty="0"/>
              <a:t> </a:t>
            </a:r>
            <a:r>
              <a:rPr spc="75" dirty="0"/>
              <a:t>all</a:t>
            </a:r>
            <a:r>
              <a:rPr spc="160" dirty="0"/>
              <a:t> </a:t>
            </a:r>
            <a:r>
              <a:rPr spc="114" dirty="0"/>
              <a:t>that</a:t>
            </a:r>
            <a:r>
              <a:rPr spc="160" dirty="0"/>
              <a:t> </a:t>
            </a:r>
            <a:r>
              <a:rPr spc="50" dirty="0"/>
              <a:t>apply.)</a:t>
            </a:r>
          </a:p>
        </p:txBody>
      </p:sp>
      <p:sp>
        <p:nvSpPr>
          <p:cNvPr id="5" name="object 5"/>
          <p:cNvSpPr txBox="1"/>
          <p:nvPr/>
        </p:nvSpPr>
        <p:spPr>
          <a:xfrm>
            <a:off x="715137" y="2042037"/>
            <a:ext cx="8259445"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55" dirty="0">
                <a:latin typeface="Garamond"/>
                <a:cs typeface="Garamond"/>
              </a:rPr>
              <a:t>It</a:t>
            </a:r>
            <a:r>
              <a:rPr sz="2450" spc="170" dirty="0">
                <a:latin typeface="Garamond"/>
                <a:cs typeface="Garamond"/>
              </a:rPr>
              <a:t> </a:t>
            </a:r>
            <a:r>
              <a:rPr sz="2450" dirty="0">
                <a:latin typeface="Garamond"/>
                <a:cs typeface="Garamond"/>
              </a:rPr>
              <a:t>has</a:t>
            </a:r>
            <a:r>
              <a:rPr sz="2450" spc="170" dirty="0">
                <a:latin typeface="Garamond"/>
                <a:cs typeface="Garamond"/>
              </a:rPr>
              <a:t> </a:t>
            </a:r>
            <a:r>
              <a:rPr sz="2450" spc="130" dirty="0">
                <a:latin typeface="Garamond"/>
                <a:cs typeface="Garamond"/>
              </a:rPr>
              <a:t>a</a:t>
            </a:r>
            <a:r>
              <a:rPr sz="2450" spc="170" dirty="0">
                <a:latin typeface="Garamond"/>
                <a:cs typeface="Garamond"/>
              </a:rPr>
              <a:t> </a:t>
            </a:r>
            <a:r>
              <a:rPr sz="2450" dirty="0">
                <a:latin typeface="Garamond"/>
                <a:cs typeface="Garamond"/>
              </a:rPr>
              <a:t>low</a:t>
            </a:r>
            <a:r>
              <a:rPr sz="2450" spc="170" dirty="0">
                <a:latin typeface="Garamond"/>
                <a:cs typeface="Garamond"/>
              </a:rPr>
              <a:t> </a:t>
            </a:r>
            <a:r>
              <a:rPr sz="2450" dirty="0">
                <a:latin typeface="Garamond"/>
                <a:cs typeface="Garamond"/>
              </a:rPr>
              <a:t>ionization</a:t>
            </a:r>
            <a:r>
              <a:rPr sz="2450" spc="170" dirty="0">
                <a:latin typeface="Garamond"/>
                <a:cs typeface="Garamond"/>
              </a:rPr>
              <a:t> </a:t>
            </a:r>
            <a:r>
              <a:rPr sz="2450" spc="-10" dirty="0">
                <a:latin typeface="Garamond"/>
                <a:cs typeface="Garamond"/>
              </a:rPr>
              <a:t>energy.</a:t>
            </a:r>
            <a:endParaRPr sz="2450">
              <a:latin typeface="Garamond"/>
              <a:cs typeface="Garamond"/>
            </a:endParaRPr>
          </a:p>
          <a:p>
            <a:pPr marL="386715" indent="-358140">
              <a:lnSpc>
                <a:spcPct val="100000"/>
              </a:lnSpc>
              <a:spcBef>
                <a:spcPts val="1045"/>
              </a:spcBef>
              <a:buAutoNum type="alphaUcPeriod"/>
              <a:tabLst>
                <a:tab pos="386715" algn="l"/>
              </a:tabLst>
            </a:pPr>
            <a:r>
              <a:rPr sz="2450" spc="55" dirty="0">
                <a:latin typeface="Garamond"/>
                <a:cs typeface="Garamond"/>
              </a:rPr>
              <a:t>It</a:t>
            </a:r>
            <a:r>
              <a:rPr sz="2450" spc="204" dirty="0">
                <a:latin typeface="Garamond"/>
                <a:cs typeface="Garamond"/>
              </a:rPr>
              <a:t> </a:t>
            </a:r>
            <a:r>
              <a:rPr sz="2450" dirty="0">
                <a:latin typeface="Garamond"/>
                <a:cs typeface="Garamond"/>
              </a:rPr>
              <a:t>has</a:t>
            </a:r>
            <a:r>
              <a:rPr sz="2450" spc="215" dirty="0">
                <a:latin typeface="Garamond"/>
                <a:cs typeface="Garamond"/>
              </a:rPr>
              <a:t> </a:t>
            </a:r>
            <a:r>
              <a:rPr sz="2450" spc="130" dirty="0">
                <a:latin typeface="Garamond"/>
                <a:cs typeface="Garamond"/>
              </a:rPr>
              <a:t>a</a:t>
            </a:r>
            <a:r>
              <a:rPr sz="2450" spc="215" dirty="0">
                <a:latin typeface="Garamond"/>
                <a:cs typeface="Garamond"/>
              </a:rPr>
              <a:t> </a:t>
            </a:r>
            <a:r>
              <a:rPr sz="2450" dirty="0">
                <a:latin typeface="Garamond"/>
                <a:cs typeface="Garamond"/>
              </a:rPr>
              <a:t>high</a:t>
            </a:r>
            <a:r>
              <a:rPr sz="2450" spc="215" dirty="0">
                <a:latin typeface="Garamond"/>
                <a:cs typeface="Garamond"/>
              </a:rPr>
              <a:t> </a:t>
            </a:r>
            <a:r>
              <a:rPr sz="2450" dirty="0">
                <a:latin typeface="Garamond"/>
                <a:cs typeface="Garamond"/>
              </a:rPr>
              <a:t>ionization</a:t>
            </a:r>
            <a:r>
              <a:rPr sz="2450" spc="215" dirty="0">
                <a:latin typeface="Garamond"/>
                <a:cs typeface="Garamond"/>
              </a:rPr>
              <a:t> </a:t>
            </a:r>
            <a:r>
              <a:rPr sz="2450" spc="-10" dirty="0">
                <a:latin typeface="Garamond"/>
                <a:cs typeface="Garamond"/>
              </a:rPr>
              <a:t>energy.</a:t>
            </a:r>
            <a:endParaRPr sz="2450">
              <a:latin typeface="Garamond"/>
              <a:cs typeface="Garamond"/>
            </a:endParaRPr>
          </a:p>
          <a:p>
            <a:pPr marL="386715" indent="-361950">
              <a:lnSpc>
                <a:spcPct val="100000"/>
              </a:lnSpc>
              <a:spcBef>
                <a:spcPts val="1045"/>
              </a:spcBef>
              <a:buAutoNum type="alphaUcPeriod"/>
              <a:tabLst>
                <a:tab pos="386715" algn="l"/>
              </a:tabLst>
            </a:pPr>
            <a:r>
              <a:rPr sz="2450" spc="55" dirty="0">
                <a:latin typeface="Garamond"/>
                <a:cs typeface="Garamond"/>
              </a:rPr>
              <a:t>It</a:t>
            </a:r>
            <a:r>
              <a:rPr sz="2450" spc="195" dirty="0">
                <a:latin typeface="Garamond"/>
                <a:cs typeface="Garamond"/>
              </a:rPr>
              <a:t> </a:t>
            </a:r>
            <a:r>
              <a:rPr sz="2450" dirty="0">
                <a:latin typeface="Garamond"/>
                <a:cs typeface="Garamond"/>
              </a:rPr>
              <a:t>has</a:t>
            </a:r>
            <a:r>
              <a:rPr sz="2450" spc="200" dirty="0">
                <a:latin typeface="Garamond"/>
                <a:cs typeface="Garamond"/>
              </a:rPr>
              <a:t> </a:t>
            </a:r>
            <a:r>
              <a:rPr sz="2450" spc="130" dirty="0">
                <a:latin typeface="Garamond"/>
                <a:cs typeface="Garamond"/>
              </a:rPr>
              <a:t>a</a:t>
            </a:r>
            <a:r>
              <a:rPr sz="2450" spc="204" dirty="0">
                <a:latin typeface="Garamond"/>
                <a:cs typeface="Garamond"/>
              </a:rPr>
              <a:t> </a:t>
            </a:r>
            <a:r>
              <a:rPr sz="2450" dirty="0">
                <a:latin typeface="Garamond"/>
                <a:cs typeface="Garamond"/>
              </a:rPr>
              <a:t>full</a:t>
            </a:r>
            <a:r>
              <a:rPr sz="2450" spc="200" dirty="0">
                <a:latin typeface="Garamond"/>
                <a:cs typeface="Garamond"/>
              </a:rPr>
              <a:t> </a:t>
            </a:r>
            <a:r>
              <a:rPr sz="2450" dirty="0">
                <a:latin typeface="Garamond"/>
                <a:cs typeface="Garamond"/>
              </a:rPr>
              <a:t>outer</a:t>
            </a:r>
            <a:r>
              <a:rPr sz="2450" spc="204" dirty="0">
                <a:latin typeface="Garamond"/>
                <a:cs typeface="Garamond"/>
              </a:rPr>
              <a:t> </a:t>
            </a:r>
            <a:r>
              <a:rPr sz="2450" spc="-10" dirty="0">
                <a:latin typeface="Garamond"/>
                <a:cs typeface="Garamond"/>
              </a:rPr>
              <a:t>subshell.</a:t>
            </a:r>
            <a:endParaRPr sz="2450">
              <a:latin typeface="Garamond"/>
              <a:cs typeface="Garamond"/>
            </a:endParaRPr>
          </a:p>
          <a:p>
            <a:pPr marL="386715" indent="-374015">
              <a:lnSpc>
                <a:spcPct val="100000"/>
              </a:lnSpc>
              <a:spcBef>
                <a:spcPts val="1045"/>
              </a:spcBef>
              <a:buAutoNum type="alphaUcPeriod"/>
              <a:tabLst>
                <a:tab pos="386715" algn="l"/>
              </a:tabLst>
            </a:pPr>
            <a:r>
              <a:rPr sz="2450" spc="55" dirty="0">
                <a:latin typeface="Garamond"/>
                <a:cs typeface="Garamond"/>
              </a:rPr>
              <a:t>It</a:t>
            </a:r>
            <a:r>
              <a:rPr sz="2450" spc="150" dirty="0">
                <a:latin typeface="Garamond"/>
                <a:cs typeface="Garamond"/>
              </a:rPr>
              <a:t> </a:t>
            </a:r>
            <a:r>
              <a:rPr sz="2450" dirty="0">
                <a:latin typeface="Garamond"/>
                <a:cs typeface="Garamond"/>
              </a:rPr>
              <a:t>has</a:t>
            </a:r>
            <a:r>
              <a:rPr sz="2450" spc="160" dirty="0">
                <a:latin typeface="Garamond"/>
                <a:cs typeface="Garamond"/>
              </a:rPr>
              <a:t> </a:t>
            </a:r>
            <a:r>
              <a:rPr sz="2450" spc="65" dirty="0">
                <a:latin typeface="Garamond"/>
                <a:cs typeface="Garamond"/>
              </a:rPr>
              <a:t>an</a:t>
            </a:r>
            <a:r>
              <a:rPr sz="2450" spc="155" dirty="0">
                <a:latin typeface="Garamond"/>
                <a:cs typeface="Garamond"/>
              </a:rPr>
              <a:t> </a:t>
            </a:r>
            <a:r>
              <a:rPr sz="2450" dirty="0">
                <a:latin typeface="Garamond"/>
                <a:cs typeface="Garamond"/>
              </a:rPr>
              <a:t>available</a:t>
            </a:r>
            <a:r>
              <a:rPr sz="2450" spc="160" dirty="0">
                <a:latin typeface="Garamond"/>
                <a:cs typeface="Garamond"/>
              </a:rPr>
              <a:t> </a:t>
            </a:r>
            <a:r>
              <a:rPr sz="2450" spc="85" dirty="0">
                <a:latin typeface="Garamond"/>
                <a:cs typeface="Garamond"/>
              </a:rPr>
              <a:t>state</a:t>
            </a:r>
            <a:r>
              <a:rPr sz="2450" spc="155" dirty="0">
                <a:latin typeface="Garamond"/>
                <a:cs typeface="Garamond"/>
              </a:rPr>
              <a:t> </a:t>
            </a:r>
            <a:r>
              <a:rPr sz="2450" spc="50" dirty="0">
                <a:latin typeface="Garamond"/>
                <a:cs typeface="Garamond"/>
              </a:rPr>
              <a:t>with</a:t>
            </a:r>
            <a:r>
              <a:rPr sz="2450" spc="160" dirty="0">
                <a:latin typeface="Garamond"/>
                <a:cs typeface="Garamond"/>
              </a:rPr>
              <a:t> </a:t>
            </a:r>
            <a:r>
              <a:rPr sz="2450" spc="130" dirty="0">
                <a:latin typeface="Garamond"/>
                <a:cs typeface="Garamond"/>
              </a:rPr>
              <a:t>a</a:t>
            </a:r>
            <a:r>
              <a:rPr sz="2450" spc="155" dirty="0">
                <a:latin typeface="Garamond"/>
                <a:cs typeface="Garamond"/>
              </a:rPr>
              <a:t> </a:t>
            </a:r>
            <a:r>
              <a:rPr sz="2450" spc="50" dirty="0">
                <a:latin typeface="Garamond"/>
                <a:cs typeface="Garamond"/>
              </a:rPr>
              <a:t>large</a:t>
            </a:r>
            <a:r>
              <a:rPr sz="2450" spc="160" dirty="0">
                <a:latin typeface="Garamond"/>
                <a:cs typeface="Garamond"/>
              </a:rPr>
              <a:t> </a:t>
            </a:r>
            <a:r>
              <a:rPr sz="2450" dirty="0">
                <a:latin typeface="Garamond"/>
                <a:cs typeface="Garamond"/>
              </a:rPr>
              <a:t>negative</a:t>
            </a:r>
            <a:r>
              <a:rPr sz="2450" spc="155" dirty="0">
                <a:latin typeface="Garamond"/>
                <a:cs typeface="Garamond"/>
              </a:rPr>
              <a:t> </a:t>
            </a:r>
            <a:r>
              <a:rPr sz="2450" dirty="0">
                <a:latin typeface="Garamond"/>
                <a:cs typeface="Garamond"/>
              </a:rPr>
              <a:t>energy</a:t>
            </a:r>
            <a:r>
              <a:rPr sz="2450" spc="160" dirty="0">
                <a:latin typeface="Garamond"/>
                <a:cs typeface="Garamond"/>
              </a:rPr>
              <a:t> </a:t>
            </a:r>
            <a:r>
              <a:rPr sz="2450" spc="135" dirty="0">
                <a:latin typeface="Garamond"/>
                <a:cs typeface="Garamond"/>
              </a:rPr>
              <a:t>(</a:t>
            </a:r>
            <a:r>
              <a:rPr sz="2450" b="0" i="1" spc="135" dirty="0">
                <a:latin typeface="Bookman Old Style"/>
                <a:cs typeface="Bookman Old Style"/>
              </a:rPr>
              <a:t>E</a:t>
            </a:r>
            <a:r>
              <a:rPr sz="2450" b="0" i="1" spc="204" dirty="0">
                <a:latin typeface="Bookman Old Style"/>
                <a:cs typeface="Bookman Old Style"/>
              </a:rPr>
              <a:t> </a:t>
            </a:r>
            <a:r>
              <a:rPr sz="2450" spc="280" dirty="0">
                <a:latin typeface="Cambria"/>
                <a:cs typeface="Cambria"/>
              </a:rPr>
              <a:t>≪</a:t>
            </a:r>
            <a:r>
              <a:rPr sz="2450" spc="235" dirty="0">
                <a:latin typeface="Cambria"/>
                <a:cs typeface="Cambria"/>
              </a:rPr>
              <a:t> </a:t>
            </a:r>
            <a:r>
              <a:rPr sz="2450" spc="45" dirty="0">
                <a:latin typeface="Garamond"/>
                <a:cs typeface="Garamond"/>
              </a:rPr>
              <a:t>0).</a:t>
            </a:r>
            <a:endParaRPr sz="2450">
              <a:latin typeface="Garamond"/>
              <a:cs typeface="Garamond"/>
            </a:endParaRPr>
          </a:p>
          <a:p>
            <a:pPr marL="386715" indent="-349885">
              <a:lnSpc>
                <a:spcPct val="100000"/>
              </a:lnSpc>
              <a:spcBef>
                <a:spcPts val="1045"/>
              </a:spcBef>
              <a:buAutoNum type="alphaUcPeriod"/>
              <a:tabLst>
                <a:tab pos="386715" algn="l"/>
              </a:tabLst>
            </a:pPr>
            <a:r>
              <a:rPr sz="2450" spc="55" dirty="0">
                <a:latin typeface="Garamond"/>
                <a:cs typeface="Garamond"/>
              </a:rPr>
              <a:t>It</a:t>
            </a:r>
            <a:r>
              <a:rPr sz="2450" spc="195" dirty="0">
                <a:latin typeface="Garamond"/>
                <a:cs typeface="Garamond"/>
              </a:rPr>
              <a:t> </a:t>
            </a:r>
            <a:r>
              <a:rPr sz="2450" dirty="0">
                <a:latin typeface="Garamond"/>
                <a:cs typeface="Garamond"/>
              </a:rPr>
              <a:t>has</a:t>
            </a:r>
            <a:r>
              <a:rPr sz="2450" spc="195" dirty="0">
                <a:latin typeface="Garamond"/>
                <a:cs typeface="Garamond"/>
              </a:rPr>
              <a:t> </a:t>
            </a:r>
            <a:r>
              <a:rPr sz="2450" spc="65" dirty="0">
                <a:latin typeface="Garamond"/>
                <a:cs typeface="Garamond"/>
              </a:rPr>
              <a:t>an</a:t>
            </a:r>
            <a:r>
              <a:rPr sz="2450" spc="190" dirty="0">
                <a:latin typeface="Garamond"/>
                <a:cs typeface="Garamond"/>
              </a:rPr>
              <a:t> </a:t>
            </a:r>
            <a:r>
              <a:rPr sz="2450" dirty="0">
                <a:latin typeface="Garamond"/>
                <a:cs typeface="Garamond"/>
              </a:rPr>
              <a:t>available</a:t>
            </a:r>
            <a:r>
              <a:rPr sz="2450" spc="195" dirty="0">
                <a:latin typeface="Garamond"/>
                <a:cs typeface="Garamond"/>
              </a:rPr>
              <a:t> </a:t>
            </a:r>
            <a:r>
              <a:rPr sz="2450" spc="85" dirty="0">
                <a:latin typeface="Garamond"/>
                <a:cs typeface="Garamond"/>
              </a:rPr>
              <a:t>state</a:t>
            </a:r>
            <a:r>
              <a:rPr sz="2450" spc="195" dirty="0">
                <a:latin typeface="Garamond"/>
                <a:cs typeface="Garamond"/>
              </a:rPr>
              <a:t> </a:t>
            </a:r>
            <a:r>
              <a:rPr sz="2450" spc="60" dirty="0">
                <a:latin typeface="Garamond"/>
                <a:cs typeface="Garamond"/>
              </a:rPr>
              <a:t>with</a:t>
            </a:r>
            <a:r>
              <a:rPr sz="2450" spc="195" dirty="0">
                <a:latin typeface="Garamond"/>
                <a:cs typeface="Garamond"/>
              </a:rPr>
              <a:t> </a:t>
            </a:r>
            <a:r>
              <a:rPr sz="2450" spc="130" dirty="0">
                <a:latin typeface="Garamond"/>
                <a:cs typeface="Garamond"/>
              </a:rPr>
              <a:t>a</a:t>
            </a:r>
            <a:r>
              <a:rPr sz="2450" spc="190" dirty="0">
                <a:latin typeface="Garamond"/>
                <a:cs typeface="Garamond"/>
              </a:rPr>
              <a:t> </a:t>
            </a:r>
            <a:r>
              <a:rPr sz="2450" dirty="0">
                <a:latin typeface="Garamond"/>
                <a:cs typeface="Garamond"/>
              </a:rPr>
              <a:t>small</a:t>
            </a:r>
            <a:r>
              <a:rPr sz="2450" spc="195" dirty="0">
                <a:latin typeface="Garamond"/>
                <a:cs typeface="Garamond"/>
              </a:rPr>
              <a:t> </a:t>
            </a:r>
            <a:r>
              <a:rPr sz="2450" dirty="0">
                <a:latin typeface="Garamond"/>
                <a:cs typeface="Garamond"/>
              </a:rPr>
              <a:t>negative</a:t>
            </a:r>
            <a:r>
              <a:rPr sz="2450" spc="195" dirty="0">
                <a:latin typeface="Garamond"/>
                <a:cs typeface="Garamond"/>
              </a:rPr>
              <a:t> </a:t>
            </a:r>
            <a:r>
              <a:rPr sz="2450" dirty="0">
                <a:latin typeface="Garamond"/>
                <a:cs typeface="Garamond"/>
              </a:rPr>
              <a:t>energy</a:t>
            </a:r>
            <a:r>
              <a:rPr sz="2450" spc="195" dirty="0">
                <a:latin typeface="Garamond"/>
                <a:cs typeface="Garamond"/>
              </a:rPr>
              <a:t> </a:t>
            </a:r>
            <a:r>
              <a:rPr sz="2450" spc="135" dirty="0">
                <a:latin typeface="Garamond"/>
                <a:cs typeface="Garamond"/>
              </a:rPr>
              <a:t>(</a:t>
            </a:r>
            <a:r>
              <a:rPr sz="2450" b="0" i="1" spc="135" dirty="0">
                <a:latin typeface="Bookman Old Style"/>
                <a:cs typeface="Bookman Old Style"/>
              </a:rPr>
              <a:t>E</a:t>
            </a:r>
            <a:r>
              <a:rPr sz="2450" b="0" i="1" spc="225" dirty="0">
                <a:latin typeface="Bookman Old Style"/>
                <a:cs typeface="Bookman Old Style"/>
              </a:rPr>
              <a:t> </a:t>
            </a:r>
            <a:r>
              <a:rPr sz="2450" spc="555" dirty="0">
                <a:latin typeface="Cambria"/>
                <a:cs typeface="Cambria"/>
              </a:rPr>
              <a:t>≈</a:t>
            </a:r>
            <a:r>
              <a:rPr sz="2450" spc="260" dirty="0">
                <a:latin typeface="Cambria"/>
                <a:cs typeface="Cambria"/>
              </a:rPr>
              <a:t> </a:t>
            </a:r>
            <a:r>
              <a:rPr sz="2450" spc="45" dirty="0">
                <a:latin typeface="Garamond"/>
                <a:cs typeface="Garamond"/>
              </a:rPr>
              <a:t>0).</a:t>
            </a:r>
            <a:endParaRPr sz="2450">
              <a:latin typeface="Garamond"/>
              <a:cs typeface="Garamon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2147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4565650" algn="l"/>
              </a:tabLst>
            </a:pPr>
            <a:r>
              <a:rPr dirty="0"/>
              <a:t>Which</a:t>
            </a:r>
            <a:r>
              <a:rPr spc="430" dirty="0"/>
              <a:t> </a:t>
            </a:r>
            <a:r>
              <a:rPr dirty="0"/>
              <a:t>of</a:t>
            </a:r>
            <a:r>
              <a:rPr spc="430" dirty="0"/>
              <a:t> </a:t>
            </a:r>
            <a:r>
              <a:rPr dirty="0"/>
              <a:t>the</a:t>
            </a:r>
            <a:r>
              <a:rPr spc="430" dirty="0"/>
              <a:t> </a:t>
            </a:r>
            <a:r>
              <a:rPr dirty="0"/>
              <a:t>following</a:t>
            </a:r>
            <a:r>
              <a:rPr spc="430" dirty="0"/>
              <a:t> </a:t>
            </a:r>
            <a:r>
              <a:rPr dirty="0"/>
              <a:t>properties</a:t>
            </a:r>
            <a:r>
              <a:rPr spc="430" dirty="0"/>
              <a:t> </a:t>
            </a:r>
            <a:r>
              <a:rPr dirty="0"/>
              <a:t>make</a:t>
            </a:r>
            <a:r>
              <a:rPr spc="430" dirty="0"/>
              <a:t> </a:t>
            </a:r>
            <a:r>
              <a:rPr spc="65" dirty="0"/>
              <a:t>an</a:t>
            </a:r>
            <a:r>
              <a:rPr spc="430" dirty="0"/>
              <a:t> </a:t>
            </a:r>
            <a:r>
              <a:rPr dirty="0"/>
              <a:t>atom</a:t>
            </a:r>
            <a:r>
              <a:rPr spc="430" dirty="0"/>
              <a:t> </a:t>
            </a:r>
            <a:r>
              <a:rPr dirty="0"/>
              <a:t>more</a:t>
            </a:r>
            <a:r>
              <a:rPr spc="430" dirty="0"/>
              <a:t> </a:t>
            </a:r>
            <a:r>
              <a:rPr dirty="0"/>
              <a:t>likely</a:t>
            </a:r>
            <a:r>
              <a:rPr spc="430" dirty="0"/>
              <a:t> </a:t>
            </a:r>
            <a:r>
              <a:rPr spc="-25" dirty="0"/>
              <a:t>to </a:t>
            </a:r>
            <a:r>
              <a:rPr spc="60" dirty="0"/>
              <a:t>react</a:t>
            </a:r>
            <a:r>
              <a:rPr spc="245" dirty="0"/>
              <a:t> </a:t>
            </a:r>
            <a:r>
              <a:rPr dirty="0"/>
              <a:t>chemically</a:t>
            </a:r>
            <a:r>
              <a:rPr spc="260" dirty="0"/>
              <a:t> </a:t>
            </a:r>
            <a:r>
              <a:rPr spc="50" dirty="0"/>
              <a:t>with</a:t>
            </a:r>
            <a:r>
              <a:rPr spc="254" dirty="0"/>
              <a:t> </a:t>
            </a:r>
            <a:r>
              <a:rPr dirty="0"/>
              <a:t>other</a:t>
            </a:r>
            <a:r>
              <a:rPr spc="260" dirty="0"/>
              <a:t> </a:t>
            </a:r>
            <a:r>
              <a:rPr spc="45" dirty="0"/>
              <a:t>atoms?</a:t>
            </a:r>
            <a:r>
              <a:rPr dirty="0"/>
              <a:t>	(Choose</a:t>
            </a:r>
            <a:r>
              <a:rPr spc="160" dirty="0"/>
              <a:t> </a:t>
            </a:r>
            <a:r>
              <a:rPr spc="75" dirty="0"/>
              <a:t>all</a:t>
            </a:r>
            <a:r>
              <a:rPr spc="160" dirty="0"/>
              <a:t> </a:t>
            </a:r>
            <a:r>
              <a:rPr spc="114" dirty="0"/>
              <a:t>that</a:t>
            </a:r>
            <a:r>
              <a:rPr spc="160" dirty="0"/>
              <a:t> </a:t>
            </a:r>
            <a:r>
              <a:rPr spc="50" dirty="0"/>
              <a:t>apply.)</a:t>
            </a:r>
          </a:p>
        </p:txBody>
      </p:sp>
      <p:sp>
        <p:nvSpPr>
          <p:cNvPr id="5" name="object 5"/>
          <p:cNvSpPr txBox="1"/>
          <p:nvPr/>
        </p:nvSpPr>
        <p:spPr>
          <a:xfrm>
            <a:off x="707758" y="2042037"/>
            <a:ext cx="8266430" cy="317627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55" dirty="0">
                <a:latin typeface="Garamond"/>
                <a:cs typeface="Garamond"/>
              </a:rPr>
              <a:t>It</a:t>
            </a:r>
            <a:r>
              <a:rPr sz="2450" spc="170" dirty="0">
                <a:latin typeface="Garamond"/>
                <a:cs typeface="Garamond"/>
              </a:rPr>
              <a:t> </a:t>
            </a:r>
            <a:r>
              <a:rPr sz="2450" dirty="0">
                <a:latin typeface="Garamond"/>
                <a:cs typeface="Garamond"/>
              </a:rPr>
              <a:t>has</a:t>
            </a:r>
            <a:r>
              <a:rPr sz="2450" spc="170" dirty="0">
                <a:latin typeface="Garamond"/>
                <a:cs typeface="Garamond"/>
              </a:rPr>
              <a:t> </a:t>
            </a:r>
            <a:r>
              <a:rPr sz="2450" spc="130" dirty="0">
                <a:latin typeface="Garamond"/>
                <a:cs typeface="Garamond"/>
              </a:rPr>
              <a:t>a</a:t>
            </a:r>
            <a:r>
              <a:rPr sz="2450" spc="170" dirty="0">
                <a:latin typeface="Garamond"/>
                <a:cs typeface="Garamond"/>
              </a:rPr>
              <a:t> </a:t>
            </a:r>
            <a:r>
              <a:rPr sz="2450" dirty="0">
                <a:latin typeface="Garamond"/>
                <a:cs typeface="Garamond"/>
              </a:rPr>
              <a:t>low</a:t>
            </a:r>
            <a:r>
              <a:rPr sz="2450" spc="170" dirty="0">
                <a:latin typeface="Garamond"/>
                <a:cs typeface="Garamond"/>
              </a:rPr>
              <a:t> </a:t>
            </a:r>
            <a:r>
              <a:rPr sz="2450" dirty="0">
                <a:latin typeface="Garamond"/>
                <a:cs typeface="Garamond"/>
              </a:rPr>
              <a:t>ionization</a:t>
            </a:r>
            <a:r>
              <a:rPr sz="2450" spc="170" dirty="0">
                <a:latin typeface="Garamond"/>
                <a:cs typeface="Garamond"/>
              </a:rPr>
              <a:t> </a:t>
            </a:r>
            <a:r>
              <a:rPr sz="2450" spc="-10" dirty="0">
                <a:latin typeface="Garamond"/>
                <a:cs typeface="Garamond"/>
              </a:rPr>
              <a:t>energy.</a:t>
            </a:r>
            <a:endParaRPr sz="2450">
              <a:latin typeface="Garamond"/>
              <a:cs typeface="Garamond"/>
            </a:endParaRPr>
          </a:p>
          <a:p>
            <a:pPr marL="394335" indent="-358140">
              <a:lnSpc>
                <a:spcPct val="100000"/>
              </a:lnSpc>
              <a:spcBef>
                <a:spcPts val="1045"/>
              </a:spcBef>
              <a:buAutoNum type="alphaUcPeriod"/>
              <a:tabLst>
                <a:tab pos="394335" algn="l"/>
              </a:tabLst>
            </a:pPr>
            <a:r>
              <a:rPr sz="2450" spc="55" dirty="0">
                <a:latin typeface="Garamond"/>
                <a:cs typeface="Garamond"/>
              </a:rPr>
              <a:t>It</a:t>
            </a:r>
            <a:r>
              <a:rPr sz="2450" spc="204" dirty="0">
                <a:latin typeface="Garamond"/>
                <a:cs typeface="Garamond"/>
              </a:rPr>
              <a:t> </a:t>
            </a:r>
            <a:r>
              <a:rPr sz="2450" dirty="0">
                <a:latin typeface="Garamond"/>
                <a:cs typeface="Garamond"/>
              </a:rPr>
              <a:t>has</a:t>
            </a:r>
            <a:r>
              <a:rPr sz="2450" spc="215" dirty="0">
                <a:latin typeface="Garamond"/>
                <a:cs typeface="Garamond"/>
              </a:rPr>
              <a:t> </a:t>
            </a:r>
            <a:r>
              <a:rPr sz="2450" spc="130" dirty="0">
                <a:latin typeface="Garamond"/>
                <a:cs typeface="Garamond"/>
              </a:rPr>
              <a:t>a</a:t>
            </a:r>
            <a:r>
              <a:rPr sz="2450" spc="215" dirty="0">
                <a:latin typeface="Garamond"/>
                <a:cs typeface="Garamond"/>
              </a:rPr>
              <a:t> </a:t>
            </a:r>
            <a:r>
              <a:rPr sz="2450" dirty="0">
                <a:latin typeface="Garamond"/>
                <a:cs typeface="Garamond"/>
              </a:rPr>
              <a:t>high</a:t>
            </a:r>
            <a:r>
              <a:rPr sz="2450" spc="215" dirty="0">
                <a:latin typeface="Garamond"/>
                <a:cs typeface="Garamond"/>
              </a:rPr>
              <a:t> </a:t>
            </a:r>
            <a:r>
              <a:rPr sz="2450" dirty="0">
                <a:latin typeface="Garamond"/>
                <a:cs typeface="Garamond"/>
              </a:rPr>
              <a:t>ionization</a:t>
            </a:r>
            <a:r>
              <a:rPr sz="2450" spc="215" dirty="0">
                <a:latin typeface="Garamond"/>
                <a:cs typeface="Garamond"/>
              </a:rPr>
              <a:t> </a:t>
            </a:r>
            <a:r>
              <a:rPr sz="2450" spc="-10" dirty="0">
                <a:latin typeface="Garamond"/>
                <a:cs typeface="Garamond"/>
              </a:rPr>
              <a:t>energy.</a:t>
            </a:r>
            <a:endParaRPr sz="2450">
              <a:latin typeface="Garamond"/>
              <a:cs typeface="Garamond"/>
            </a:endParaRPr>
          </a:p>
          <a:p>
            <a:pPr marL="393700" indent="-361950">
              <a:lnSpc>
                <a:spcPct val="100000"/>
              </a:lnSpc>
              <a:spcBef>
                <a:spcPts val="1045"/>
              </a:spcBef>
              <a:buAutoNum type="alphaUcPeriod"/>
              <a:tabLst>
                <a:tab pos="393700" algn="l"/>
              </a:tabLst>
            </a:pPr>
            <a:r>
              <a:rPr sz="2450" spc="55" dirty="0">
                <a:latin typeface="Garamond"/>
                <a:cs typeface="Garamond"/>
              </a:rPr>
              <a:t>It</a:t>
            </a:r>
            <a:r>
              <a:rPr sz="2450" spc="195" dirty="0">
                <a:latin typeface="Garamond"/>
                <a:cs typeface="Garamond"/>
              </a:rPr>
              <a:t> </a:t>
            </a:r>
            <a:r>
              <a:rPr sz="2450" dirty="0">
                <a:latin typeface="Garamond"/>
                <a:cs typeface="Garamond"/>
              </a:rPr>
              <a:t>has</a:t>
            </a:r>
            <a:r>
              <a:rPr sz="2450" spc="200" dirty="0">
                <a:latin typeface="Garamond"/>
                <a:cs typeface="Garamond"/>
              </a:rPr>
              <a:t> </a:t>
            </a:r>
            <a:r>
              <a:rPr sz="2450" spc="130" dirty="0">
                <a:latin typeface="Garamond"/>
                <a:cs typeface="Garamond"/>
              </a:rPr>
              <a:t>a</a:t>
            </a:r>
            <a:r>
              <a:rPr sz="2450" spc="204" dirty="0">
                <a:latin typeface="Garamond"/>
                <a:cs typeface="Garamond"/>
              </a:rPr>
              <a:t> </a:t>
            </a:r>
            <a:r>
              <a:rPr sz="2450" dirty="0">
                <a:latin typeface="Garamond"/>
                <a:cs typeface="Garamond"/>
              </a:rPr>
              <a:t>full</a:t>
            </a:r>
            <a:r>
              <a:rPr sz="2450" spc="200" dirty="0">
                <a:latin typeface="Garamond"/>
                <a:cs typeface="Garamond"/>
              </a:rPr>
              <a:t> </a:t>
            </a:r>
            <a:r>
              <a:rPr sz="2450" dirty="0">
                <a:latin typeface="Garamond"/>
                <a:cs typeface="Garamond"/>
              </a:rPr>
              <a:t>outer</a:t>
            </a:r>
            <a:r>
              <a:rPr sz="2450" spc="204" dirty="0">
                <a:latin typeface="Garamond"/>
                <a:cs typeface="Garamond"/>
              </a:rPr>
              <a:t> </a:t>
            </a:r>
            <a:r>
              <a:rPr sz="2450" spc="-10" dirty="0">
                <a:latin typeface="Garamond"/>
                <a:cs typeface="Garamond"/>
              </a:rPr>
              <a:t>subshell.</a:t>
            </a:r>
            <a:endParaRPr sz="2450">
              <a:latin typeface="Garamond"/>
              <a:cs typeface="Garamond"/>
            </a:endParaRPr>
          </a:p>
          <a:p>
            <a:pPr marL="393700" indent="-374015">
              <a:lnSpc>
                <a:spcPct val="100000"/>
              </a:lnSpc>
              <a:spcBef>
                <a:spcPts val="1045"/>
              </a:spcBef>
              <a:buAutoNum type="alphaUcPeriod"/>
              <a:tabLst>
                <a:tab pos="393700" algn="l"/>
              </a:tabLst>
            </a:pPr>
            <a:r>
              <a:rPr sz="2450" spc="55" dirty="0">
                <a:latin typeface="Garamond"/>
                <a:cs typeface="Garamond"/>
              </a:rPr>
              <a:t>It</a:t>
            </a:r>
            <a:r>
              <a:rPr sz="2450" spc="150" dirty="0">
                <a:latin typeface="Garamond"/>
                <a:cs typeface="Garamond"/>
              </a:rPr>
              <a:t> </a:t>
            </a:r>
            <a:r>
              <a:rPr sz="2450" dirty="0">
                <a:latin typeface="Garamond"/>
                <a:cs typeface="Garamond"/>
              </a:rPr>
              <a:t>has</a:t>
            </a:r>
            <a:r>
              <a:rPr sz="2450" spc="160" dirty="0">
                <a:latin typeface="Garamond"/>
                <a:cs typeface="Garamond"/>
              </a:rPr>
              <a:t> </a:t>
            </a:r>
            <a:r>
              <a:rPr sz="2450" spc="65" dirty="0">
                <a:latin typeface="Garamond"/>
                <a:cs typeface="Garamond"/>
              </a:rPr>
              <a:t>an</a:t>
            </a:r>
            <a:r>
              <a:rPr sz="2450" spc="155" dirty="0">
                <a:latin typeface="Garamond"/>
                <a:cs typeface="Garamond"/>
              </a:rPr>
              <a:t> </a:t>
            </a:r>
            <a:r>
              <a:rPr sz="2450" dirty="0">
                <a:latin typeface="Garamond"/>
                <a:cs typeface="Garamond"/>
              </a:rPr>
              <a:t>available</a:t>
            </a:r>
            <a:r>
              <a:rPr sz="2450" spc="160" dirty="0">
                <a:latin typeface="Garamond"/>
                <a:cs typeface="Garamond"/>
              </a:rPr>
              <a:t> </a:t>
            </a:r>
            <a:r>
              <a:rPr sz="2450" spc="85" dirty="0">
                <a:latin typeface="Garamond"/>
                <a:cs typeface="Garamond"/>
              </a:rPr>
              <a:t>state</a:t>
            </a:r>
            <a:r>
              <a:rPr sz="2450" spc="155" dirty="0">
                <a:latin typeface="Garamond"/>
                <a:cs typeface="Garamond"/>
              </a:rPr>
              <a:t> </a:t>
            </a:r>
            <a:r>
              <a:rPr sz="2450" spc="50" dirty="0">
                <a:latin typeface="Garamond"/>
                <a:cs typeface="Garamond"/>
              </a:rPr>
              <a:t>with</a:t>
            </a:r>
            <a:r>
              <a:rPr sz="2450" spc="160" dirty="0">
                <a:latin typeface="Garamond"/>
                <a:cs typeface="Garamond"/>
              </a:rPr>
              <a:t> </a:t>
            </a:r>
            <a:r>
              <a:rPr sz="2450" spc="130" dirty="0">
                <a:latin typeface="Garamond"/>
                <a:cs typeface="Garamond"/>
              </a:rPr>
              <a:t>a</a:t>
            </a:r>
            <a:r>
              <a:rPr sz="2450" spc="155" dirty="0">
                <a:latin typeface="Garamond"/>
                <a:cs typeface="Garamond"/>
              </a:rPr>
              <a:t> </a:t>
            </a:r>
            <a:r>
              <a:rPr sz="2450" spc="50" dirty="0">
                <a:latin typeface="Garamond"/>
                <a:cs typeface="Garamond"/>
              </a:rPr>
              <a:t>large</a:t>
            </a:r>
            <a:r>
              <a:rPr sz="2450" spc="160" dirty="0">
                <a:latin typeface="Garamond"/>
                <a:cs typeface="Garamond"/>
              </a:rPr>
              <a:t> </a:t>
            </a:r>
            <a:r>
              <a:rPr sz="2450" dirty="0">
                <a:latin typeface="Garamond"/>
                <a:cs typeface="Garamond"/>
              </a:rPr>
              <a:t>negative</a:t>
            </a:r>
            <a:r>
              <a:rPr sz="2450" spc="155" dirty="0">
                <a:latin typeface="Garamond"/>
                <a:cs typeface="Garamond"/>
              </a:rPr>
              <a:t> </a:t>
            </a:r>
            <a:r>
              <a:rPr sz="2450" dirty="0">
                <a:latin typeface="Garamond"/>
                <a:cs typeface="Garamond"/>
              </a:rPr>
              <a:t>energy</a:t>
            </a:r>
            <a:r>
              <a:rPr sz="2450" spc="160" dirty="0">
                <a:latin typeface="Garamond"/>
                <a:cs typeface="Garamond"/>
              </a:rPr>
              <a:t> </a:t>
            </a:r>
            <a:r>
              <a:rPr sz="2450" spc="135" dirty="0">
                <a:latin typeface="Garamond"/>
                <a:cs typeface="Garamond"/>
              </a:rPr>
              <a:t>(</a:t>
            </a:r>
            <a:r>
              <a:rPr sz="2450" b="0" i="1" spc="135" dirty="0">
                <a:latin typeface="Bookman Old Style"/>
                <a:cs typeface="Bookman Old Style"/>
              </a:rPr>
              <a:t>E</a:t>
            </a:r>
            <a:r>
              <a:rPr sz="2450" b="0" i="1" spc="204" dirty="0">
                <a:latin typeface="Bookman Old Style"/>
                <a:cs typeface="Bookman Old Style"/>
              </a:rPr>
              <a:t> </a:t>
            </a:r>
            <a:r>
              <a:rPr sz="2450" spc="280" dirty="0">
                <a:latin typeface="Cambria"/>
                <a:cs typeface="Cambria"/>
              </a:rPr>
              <a:t>≪</a:t>
            </a:r>
            <a:r>
              <a:rPr sz="2450" spc="235" dirty="0">
                <a:latin typeface="Cambria"/>
                <a:cs typeface="Cambria"/>
              </a:rPr>
              <a:t> </a:t>
            </a:r>
            <a:r>
              <a:rPr sz="2450" spc="45" dirty="0">
                <a:latin typeface="Garamond"/>
                <a:cs typeface="Garamond"/>
              </a:rPr>
              <a:t>0).</a:t>
            </a:r>
            <a:endParaRPr sz="2450">
              <a:latin typeface="Garamond"/>
              <a:cs typeface="Garamond"/>
            </a:endParaRPr>
          </a:p>
          <a:p>
            <a:pPr marL="394335" indent="-349885">
              <a:lnSpc>
                <a:spcPct val="100000"/>
              </a:lnSpc>
              <a:spcBef>
                <a:spcPts val="1045"/>
              </a:spcBef>
              <a:buAutoNum type="alphaUcPeriod"/>
              <a:tabLst>
                <a:tab pos="394335" algn="l"/>
              </a:tabLst>
            </a:pPr>
            <a:r>
              <a:rPr sz="2450" spc="55" dirty="0">
                <a:latin typeface="Garamond"/>
                <a:cs typeface="Garamond"/>
              </a:rPr>
              <a:t>It</a:t>
            </a:r>
            <a:r>
              <a:rPr sz="2450" spc="195" dirty="0">
                <a:latin typeface="Garamond"/>
                <a:cs typeface="Garamond"/>
              </a:rPr>
              <a:t> </a:t>
            </a:r>
            <a:r>
              <a:rPr sz="2450" dirty="0">
                <a:latin typeface="Garamond"/>
                <a:cs typeface="Garamond"/>
              </a:rPr>
              <a:t>has</a:t>
            </a:r>
            <a:r>
              <a:rPr sz="2450" spc="195" dirty="0">
                <a:latin typeface="Garamond"/>
                <a:cs typeface="Garamond"/>
              </a:rPr>
              <a:t> </a:t>
            </a:r>
            <a:r>
              <a:rPr sz="2450" spc="65" dirty="0">
                <a:latin typeface="Garamond"/>
                <a:cs typeface="Garamond"/>
              </a:rPr>
              <a:t>an</a:t>
            </a:r>
            <a:r>
              <a:rPr sz="2450" spc="190" dirty="0">
                <a:latin typeface="Garamond"/>
                <a:cs typeface="Garamond"/>
              </a:rPr>
              <a:t> </a:t>
            </a:r>
            <a:r>
              <a:rPr sz="2450" dirty="0">
                <a:latin typeface="Garamond"/>
                <a:cs typeface="Garamond"/>
              </a:rPr>
              <a:t>available</a:t>
            </a:r>
            <a:r>
              <a:rPr sz="2450" spc="195" dirty="0">
                <a:latin typeface="Garamond"/>
                <a:cs typeface="Garamond"/>
              </a:rPr>
              <a:t> </a:t>
            </a:r>
            <a:r>
              <a:rPr sz="2450" spc="85" dirty="0">
                <a:latin typeface="Garamond"/>
                <a:cs typeface="Garamond"/>
              </a:rPr>
              <a:t>state</a:t>
            </a:r>
            <a:r>
              <a:rPr sz="2450" spc="195" dirty="0">
                <a:latin typeface="Garamond"/>
                <a:cs typeface="Garamond"/>
              </a:rPr>
              <a:t> </a:t>
            </a:r>
            <a:r>
              <a:rPr sz="2450" spc="60" dirty="0">
                <a:latin typeface="Garamond"/>
                <a:cs typeface="Garamond"/>
              </a:rPr>
              <a:t>with</a:t>
            </a:r>
            <a:r>
              <a:rPr sz="2450" spc="195" dirty="0">
                <a:latin typeface="Garamond"/>
                <a:cs typeface="Garamond"/>
              </a:rPr>
              <a:t> </a:t>
            </a:r>
            <a:r>
              <a:rPr sz="2450" spc="130" dirty="0">
                <a:latin typeface="Garamond"/>
                <a:cs typeface="Garamond"/>
              </a:rPr>
              <a:t>a</a:t>
            </a:r>
            <a:r>
              <a:rPr sz="2450" spc="190" dirty="0">
                <a:latin typeface="Garamond"/>
                <a:cs typeface="Garamond"/>
              </a:rPr>
              <a:t> </a:t>
            </a:r>
            <a:r>
              <a:rPr sz="2450" dirty="0">
                <a:latin typeface="Garamond"/>
                <a:cs typeface="Garamond"/>
              </a:rPr>
              <a:t>small</a:t>
            </a:r>
            <a:r>
              <a:rPr sz="2450" spc="195" dirty="0">
                <a:latin typeface="Garamond"/>
                <a:cs typeface="Garamond"/>
              </a:rPr>
              <a:t> </a:t>
            </a:r>
            <a:r>
              <a:rPr sz="2450" dirty="0">
                <a:latin typeface="Garamond"/>
                <a:cs typeface="Garamond"/>
              </a:rPr>
              <a:t>negative</a:t>
            </a:r>
            <a:r>
              <a:rPr sz="2450" spc="195" dirty="0">
                <a:latin typeface="Garamond"/>
                <a:cs typeface="Garamond"/>
              </a:rPr>
              <a:t> </a:t>
            </a:r>
            <a:r>
              <a:rPr sz="2450" dirty="0">
                <a:latin typeface="Garamond"/>
                <a:cs typeface="Garamond"/>
              </a:rPr>
              <a:t>energy</a:t>
            </a:r>
            <a:r>
              <a:rPr sz="2450" spc="195" dirty="0">
                <a:latin typeface="Garamond"/>
                <a:cs typeface="Garamond"/>
              </a:rPr>
              <a:t> </a:t>
            </a:r>
            <a:r>
              <a:rPr sz="2450" spc="135" dirty="0">
                <a:latin typeface="Garamond"/>
                <a:cs typeface="Garamond"/>
              </a:rPr>
              <a:t>(</a:t>
            </a:r>
            <a:r>
              <a:rPr sz="2450" b="0" i="1" spc="135" dirty="0">
                <a:latin typeface="Bookman Old Style"/>
                <a:cs typeface="Bookman Old Style"/>
              </a:rPr>
              <a:t>E</a:t>
            </a:r>
            <a:r>
              <a:rPr sz="2450" b="0" i="1" spc="225" dirty="0">
                <a:latin typeface="Bookman Old Style"/>
                <a:cs typeface="Bookman Old Style"/>
              </a:rPr>
              <a:t> </a:t>
            </a:r>
            <a:r>
              <a:rPr sz="2450" spc="555" dirty="0">
                <a:latin typeface="Cambria"/>
                <a:cs typeface="Cambria"/>
              </a:rPr>
              <a:t>≈</a:t>
            </a:r>
            <a:r>
              <a:rPr sz="2450" spc="260" dirty="0">
                <a:latin typeface="Cambria"/>
                <a:cs typeface="Cambria"/>
              </a:rPr>
              <a:t> </a:t>
            </a:r>
            <a:r>
              <a:rPr sz="2450" spc="45" dirty="0">
                <a:latin typeface="Garamond"/>
                <a:cs typeface="Garamond"/>
              </a:rPr>
              <a:t>0).</a:t>
            </a:r>
            <a:endParaRPr sz="2450">
              <a:latin typeface="Garamond"/>
              <a:cs typeface="Garamond"/>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65" dirty="0">
                <a:latin typeface="Garamond"/>
                <a:cs typeface="Garamond"/>
              </a:rPr>
              <a:t>A,</a:t>
            </a:r>
            <a:r>
              <a:rPr sz="2450" spc="135" dirty="0">
                <a:latin typeface="Garamond"/>
                <a:cs typeface="Garamond"/>
              </a:rPr>
              <a:t> </a:t>
            </a:r>
            <a:r>
              <a:rPr sz="2450" spc="-50" dirty="0">
                <a:latin typeface="Garamond"/>
                <a:cs typeface="Garamond"/>
              </a:rPr>
              <a:t>D</a:t>
            </a:r>
            <a:endParaRPr sz="2450">
              <a:latin typeface="Garamond"/>
              <a:cs typeface="Garamon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2147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3913504" algn="l"/>
              </a:tabLst>
            </a:pPr>
            <a:r>
              <a:rPr dirty="0"/>
              <a:t>Which</a:t>
            </a:r>
            <a:r>
              <a:rPr spc="105" dirty="0"/>
              <a:t> </a:t>
            </a:r>
            <a:r>
              <a:rPr spc="-50" dirty="0"/>
              <a:t>of</a:t>
            </a:r>
            <a:r>
              <a:rPr spc="110" dirty="0"/>
              <a:t> </a:t>
            </a:r>
            <a:r>
              <a:rPr dirty="0"/>
              <a:t>the</a:t>
            </a:r>
            <a:r>
              <a:rPr spc="114" dirty="0"/>
              <a:t> </a:t>
            </a:r>
            <a:r>
              <a:rPr spc="-10" dirty="0"/>
              <a:t>following</a:t>
            </a:r>
            <a:r>
              <a:rPr spc="114" dirty="0"/>
              <a:t> </a:t>
            </a:r>
            <a:r>
              <a:rPr dirty="0"/>
              <a:t>columns</a:t>
            </a:r>
            <a:r>
              <a:rPr spc="110" dirty="0"/>
              <a:t> </a:t>
            </a:r>
            <a:r>
              <a:rPr dirty="0"/>
              <a:t>in</a:t>
            </a:r>
            <a:r>
              <a:rPr spc="114" dirty="0"/>
              <a:t> </a:t>
            </a:r>
            <a:r>
              <a:rPr dirty="0"/>
              <a:t>the</a:t>
            </a:r>
            <a:r>
              <a:rPr spc="114" dirty="0"/>
              <a:t> </a:t>
            </a:r>
            <a:r>
              <a:rPr dirty="0"/>
              <a:t>periodic</a:t>
            </a:r>
            <a:r>
              <a:rPr spc="110" dirty="0"/>
              <a:t> </a:t>
            </a:r>
            <a:r>
              <a:rPr spc="60" dirty="0"/>
              <a:t>table</a:t>
            </a:r>
            <a:r>
              <a:rPr spc="114" dirty="0"/>
              <a:t> </a:t>
            </a:r>
            <a:r>
              <a:rPr dirty="0"/>
              <a:t>generally</a:t>
            </a:r>
            <a:r>
              <a:rPr spc="114" dirty="0"/>
              <a:t> </a:t>
            </a:r>
            <a:r>
              <a:rPr spc="-25" dirty="0"/>
              <a:t>has </a:t>
            </a:r>
            <a:r>
              <a:rPr dirty="0"/>
              <a:t>the</a:t>
            </a:r>
            <a:r>
              <a:rPr spc="315" dirty="0"/>
              <a:t> </a:t>
            </a:r>
            <a:r>
              <a:rPr dirty="0"/>
              <a:t>highest</a:t>
            </a:r>
            <a:r>
              <a:rPr spc="315" dirty="0"/>
              <a:t> </a:t>
            </a:r>
            <a:r>
              <a:rPr dirty="0"/>
              <a:t>ionization</a:t>
            </a:r>
            <a:r>
              <a:rPr spc="315" dirty="0"/>
              <a:t> </a:t>
            </a:r>
            <a:r>
              <a:rPr spc="50" dirty="0"/>
              <a:t>energy?</a:t>
            </a:r>
            <a:r>
              <a:rPr dirty="0"/>
              <a:t>	(Choose</a:t>
            </a:r>
            <a:r>
              <a:rPr spc="185" dirty="0"/>
              <a:t> </a:t>
            </a:r>
            <a:r>
              <a:rPr spc="-10" dirty="0"/>
              <a:t>one.)</a:t>
            </a:r>
          </a:p>
        </p:txBody>
      </p:sp>
      <p:sp>
        <p:nvSpPr>
          <p:cNvPr id="5" name="object 5"/>
          <p:cNvSpPr txBox="1"/>
          <p:nvPr/>
        </p:nvSpPr>
        <p:spPr>
          <a:xfrm>
            <a:off x="715137" y="2042037"/>
            <a:ext cx="3510915"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Column</a:t>
            </a:r>
            <a:r>
              <a:rPr sz="2450" spc="150" dirty="0">
                <a:latin typeface="Garamond"/>
                <a:cs typeface="Garamond"/>
              </a:rPr>
              <a:t> </a:t>
            </a:r>
            <a:r>
              <a:rPr sz="2450" dirty="0">
                <a:latin typeface="Garamond"/>
                <a:cs typeface="Garamond"/>
              </a:rPr>
              <a:t>1</a:t>
            </a:r>
            <a:r>
              <a:rPr sz="2450" spc="165" dirty="0">
                <a:latin typeface="Garamond"/>
                <a:cs typeface="Garamond"/>
              </a:rPr>
              <a:t> </a:t>
            </a:r>
            <a:r>
              <a:rPr sz="2450" spc="60" dirty="0">
                <a:latin typeface="Garamond"/>
                <a:cs typeface="Garamond"/>
              </a:rPr>
              <a:t>(alkalis)</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Column</a:t>
            </a:r>
            <a:r>
              <a:rPr sz="2450" spc="155" dirty="0">
                <a:latin typeface="Garamond"/>
                <a:cs typeface="Garamond"/>
              </a:rPr>
              <a:t> </a:t>
            </a:r>
            <a:r>
              <a:rPr sz="2450" dirty="0">
                <a:latin typeface="Garamond"/>
                <a:cs typeface="Garamond"/>
              </a:rPr>
              <a:t>2</a:t>
            </a:r>
            <a:r>
              <a:rPr sz="2450" spc="165" dirty="0">
                <a:latin typeface="Garamond"/>
                <a:cs typeface="Garamond"/>
              </a:rPr>
              <a:t> </a:t>
            </a:r>
            <a:r>
              <a:rPr sz="2450" spc="65" dirty="0">
                <a:latin typeface="Garamond"/>
                <a:cs typeface="Garamond"/>
              </a:rPr>
              <a:t>(alkali</a:t>
            </a:r>
            <a:r>
              <a:rPr sz="2450" spc="165" dirty="0">
                <a:latin typeface="Garamond"/>
                <a:cs typeface="Garamond"/>
              </a:rPr>
              <a:t> </a:t>
            </a:r>
            <a:r>
              <a:rPr sz="2450" spc="60" dirty="0">
                <a:latin typeface="Garamond"/>
                <a:cs typeface="Garamond"/>
              </a:rPr>
              <a:t>earths)</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Column</a:t>
            </a:r>
            <a:r>
              <a:rPr sz="2450" spc="150" dirty="0">
                <a:latin typeface="Garamond"/>
                <a:cs typeface="Garamond"/>
              </a:rPr>
              <a:t> </a:t>
            </a:r>
            <a:r>
              <a:rPr sz="2450" dirty="0">
                <a:latin typeface="Garamond"/>
                <a:cs typeface="Garamond"/>
              </a:rPr>
              <a:t>17</a:t>
            </a:r>
            <a:r>
              <a:rPr sz="2450" spc="150" dirty="0">
                <a:latin typeface="Garamond"/>
                <a:cs typeface="Garamond"/>
              </a:rPr>
              <a:t> </a:t>
            </a:r>
            <a:r>
              <a:rPr sz="2450" spc="-10" dirty="0">
                <a:latin typeface="Garamond"/>
                <a:cs typeface="Garamond"/>
              </a:rPr>
              <a:t>(halogens)</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Column</a:t>
            </a:r>
            <a:r>
              <a:rPr sz="2450" spc="165" dirty="0">
                <a:latin typeface="Garamond"/>
                <a:cs typeface="Garamond"/>
              </a:rPr>
              <a:t> </a:t>
            </a:r>
            <a:r>
              <a:rPr sz="2450" dirty="0">
                <a:latin typeface="Garamond"/>
                <a:cs typeface="Garamond"/>
              </a:rPr>
              <a:t>18</a:t>
            </a:r>
            <a:r>
              <a:rPr sz="2450" spc="165" dirty="0">
                <a:latin typeface="Garamond"/>
                <a:cs typeface="Garamond"/>
              </a:rPr>
              <a:t> </a:t>
            </a:r>
            <a:r>
              <a:rPr sz="2450" dirty="0">
                <a:latin typeface="Garamond"/>
                <a:cs typeface="Garamond"/>
              </a:rPr>
              <a:t>(noble</a:t>
            </a:r>
            <a:r>
              <a:rPr sz="2450" spc="165" dirty="0">
                <a:latin typeface="Garamond"/>
                <a:cs typeface="Garamond"/>
              </a:rPr>
              <a:t> </a:t>
            </a:r>
            <a:r>
              <a:rPr sz="2450" spc="-10" dirty="0">
                <a:latin typeface="Garamond"/>
                <a:cs typeface="Garamond"/>
              </a:rPr>
              <a:t>gases)</a:t>
            </a:r>
            <a:endParaRPr sz="2450">
              <a:latin typeface="Garamond"/>
              <a:cs typeface="Garamon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2147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3913504" algn="l"/>
              </a:tabLst>
            </a:pPr>
            <a:r>
              <a:rPr dirty="0"/>
              <a:t>Which</a:t>
            </a:r>
            <a:r>
              <a:rPr spc="105" dirty="0"/>
              <a:t> </a:t>
            </a:r>
            <a:r>
              <a:rPr spc="-50" dirty="0"/>
              <a:t>of</a:t>
            </a:r>
            <a:r>
              <a:rPr spc="110" dirty="0"/>
              <a:t> </a:t>
            </a:r>
            <a:r>
              <a:rPr dirty="0"/>
              <a:t>the</a:t>
            </a:r>
            <a:r>
              <a:rPr spc="114" dirty="0"/>
              <a:t> </a:t>
            </a:r>
            <a:r>
              <a:rPr spc="-10" dirty="0"/>
              <a:t>following</a:t>
            </a:r>
            <a:r>
              <a:rPr spc="114" dirty="0"/>
              <a:t> </a:t>
            </a:r>
            <a:r>
              <a:rPr dirty="0"/>
              <a:t>columns</a:t>
            </a:r>
            <a:r>
              <a:rPr spc="110" dirty="0"/>
              <a:t> </a:t>
            </a:r>
            <a:r>
              <a:rPr dirty="0"/>
              <a:t>in</a:t>
            </a:r>
            <a:r>
              <a:rPr spc="114" dirty="0"/>
              <a:t> </a:t>
            </a:r>
            <a:r>
              <a:rPr dirty="0"/>
              <a:t>the</a:t>
            </a:r>
            <a:r>
              <a:rPr spc="114" dirty="0"/>
              <a:t> </a:t>
            </a:r>
            <a:r>
              <a:rPr dirty="0"/>
              <a:t>periodic</a:t>
            </a:r>
            <a:r>
              <a:rPr spc="110" dirty="0"/>
              <a:t> </a:t>
            </a:r>
            <a:r>
              <a:rPr spc="60" dirty="0"/>
              <a:t>table</a:t>
            </a:r>
            <a:r>
              <a:rPr spc="114" dirty="0"/>
              <a:t> </a:t>
            </a:r>
            <a:r>
              <a:rPr dirty="0"/>
              <a:t>generally</a:t>
            </a:r>
            <a:r>
              <a:rPr spc="114" dirty="0"/>
              <a:t> </a:t>
            </a:r>
            <a:r>
              <a:rPr spc="-25" dirty="0"/>
              <a:t>has </a:t>
            </a:r>
            <a:r>
              <a:rPr dirty="0"/>
              <a:t>the</a:t>
            </a:r>
            <a:r>
              <a:rPr spc="315" dirty="0"/>
              <a:t> </a:t>
            </a:r>
            <a:r>
              <a:rPr dirty="0"/>
              <a:t>highest</a:t>
            </a:r>
            <a:r>
              <a:rPr spc="315" dirty="0"/>
              <a:t> </a:t>
            </a:r>
            <a:r>
              <a:rPr dirty="0"/>
              <a:t>ionization</a:t>
            </a:r>
            <a:r>
              <a:rPr spc="315" dirty="0"/>
              <a:t> </a:t>
            </a:r>
            <a:r>
              <a:rPr spc="50" dirty="0"/>
              <a:t>energy?</a:t>
            </a:r>
            <a:r>
              <a:rPr dirty="0"/>
              <a:t>	(Choose</a:t>
            </a:r>
            <a:r>
              <a:rPr spc="185" dirty="0"/>
              <a:t> </a:t>
            </a:r>
            <a:r>
              <a:rPr spc="-10" dirty="0"/>
              <a:t>one.)</a:t>
            </a:r>
          </a:p>
        </p:txBody>
      </p:sp>
      <p:sp>
        <p:nvSpPr>
          <p:cNvPr id="5" name="object 5"/>
          <p:cNvSpPr txBox="1"/>
          <p:nvPr/>
        </p:nvSpPr>
        <p:spPr>
          <a:xfrm>
            <a:off x="707758" y="2042037"/>
            <a:ext cx="351790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Column</a:t>
            </a:r>
            <a:r>
              <a:rPr sz="2450" spc="150" dirty="0">
                <a:latin typeface="Garamond"/>
                <a:cs typeface="Garamond"/>
              </a:rPr>
              <a:t> </a:t>
            </a:r>
            <a:r>
              <a:rPr sz="2450" dirty="0">
                <a:latin typeface="Garamond"/>
                <a:cs typeface="Garamond"/>
              </a:rPr>
              <a:t>1</a:t>
            </a:r>
            <a:r>
              <a:rPr sz="2450" spc="165" dirty="0">
                <a:latin typeface="Garamond"/>
                <a:cs typeface="Garamond"/>
              </a:rPr>
              <a:t> </a:t>
            </a:r>
            <a:r>
              <a:rPr sz="2450" spc="60" dirty="0">
                <a:latin typeface="Garamond"/>
                <a:cs typeface="Garamond"/>
              </a:rPr>
              <a:t>(alkalis)</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Column</a:t>
            </a:r>
            <a:r>
              <a:rPr sz="2450" spc="155" dirty="0">
                <a:latin typeface="Garamond"/>
                <a:cs typeface="Garamond"/>
              </a:rPr>
              <a:t> </a:t>
            </a:r>
            <a:r>
              <a:rPr sz="2450" dirty="0">
                <a:latin typeface="Garamond"/>
                <a:cs typeface="Garamond"/>
              </a:rPr>
              <a:t>2</a:t>
            </a:r>
            <a:r>
              <a:rPr sz="2450" spc="165" dirty="0">
                <a:latin typeface="Garamond"/>
                <a:cs typeface="Garamond"/>
              </a:rPr>
              <a:t> </a:t>
            </a:r>
            <a:r>
              <a:rPr sz="2450" spc="65" dirty="0">
                <a:latin typeface="Garamond"/>
                <a:cs typeface="Garamond"/>
              </a:rPr>
              <a:t>(alkali</a:t>
            </a:r>
            <a:r>
              <a:rPr sz="2450" spc="165" dirty="0">
                <a:latin typeface="Garamond"/>
                <a:cs typeface="Garamond"/>
              </a:rPr>
              <a:t> </a:t>
            </a:r>
            <a:r>
              <a:rPr sz="2450" spc="60" dirty="0">
                <a:latin typeface="Garamond"/>
                <a:cs typeface="Garamond"/>
              </a:rPr>
              <a:t>earths)</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Column</a:t>
            </a:r>
            <a:r>
              <a:rPr sz="2450" spc="150" dirty="0">
                <a:latin typeface="Garamond"/>
                <a:cs typeface="Garamond"/>
              </a:rPr>
              <a:t> </a:t>
            </a:r>
            <a:r>
              <a:rPr sz="2450" dirty="0">
                <a:latin typeface="Garamond"/>
                <a:cs typeface="Garamond"/>
              </a:rPr>
              <a:t>17</a:t>
            </a:r>
            <a:r>
              <a:rPr sz="2450" spc="150" dirty="0">
                <a:latin typeface="Garamond"/>
                <a:cs typeface="Garamond"/>
              </a:rPr>
              <a:t> </a:t>
            </a:r>
            <a:r>
              <a:rPr sz="2450" spc="-10" dirty="0">
                <a:latin typeface="Garamond"/>
                <a:cs typeface="Garamond"/>
              </a:rPr>
              <a:t>(halogens)</a:t>
            </a:r>
            <a:endParaRPr sz="2450">
              <a:latin typeface="Garamond"/>
              <a:cs typeface="Garamond"/>
            </a:endParaRPr>
          </a:p>
          <a:p>
            <a:pPr marL="393700" indent="-374015">
              <a:lnSpc>
                <a:spcPct val="100000"/>
              </a:lnSpc>
              <a:spcBef>
                <a:spcPts val="1045"/>
              </a:spcBef>
              <a:buAutoNum type="alphaUcPeriod"/>
              <a:tabLst>
                <a:tab pos="393700" algn="l"/>
              </a:tabLst>
            </a:pPr>
            <a:r>
              <a:rPr sz="2450" dirty="0">
                <a:latin typeface="Garamond"/>
                <a:cs typeface="Garamond"/>
              </a:rPr>
              <a:t>Column</a:t>
            </a:r>
            <a:r>
              <a:rPr sz="2450" spc="165" dirty="0">
                <a:latin typeface="Garamond"/>
                <a:cs typeface="Garamond"/>
              </a:rPr>
              <a:t> </a:t>
            </a:r>
            <a:r>
              <a:rPr sz="2450" dirty="0">
                <a:latin typeface="Garamond"/>
                <a:cs typeface="Garamond"/>
              </a:rPr>
              <a:t>18</a:t>
            </a:r>
            <a:r>
              <a:rPr sz="2450" spc="165" dirty="0">
                <a:latin typeface="Garamond"/>
                <a:cs typeface="Garamond"/>
              </a:rPr>
              <a:t> </a:t>
            </a:r>
            <a:r>
              <a:rPr sz="2450" dirty="0">
                <a:latin typeface="Garamond"/>
                <a:cs typeface="Garamond"/>
              </a:rPr>
              <a:t>(noble</a:t>
            </a:r>
            <a:r>
              <a:rPr sz="2450" spc="165" dirty="0">
                <a:latin typeface="Garamond"/>
                <a:cs typeface="Garamond"/>
              </a:rPr>
              <a:t> </a:t>
            </a:r>
            <a:r>
              <a:rPr sz="2450" spc="-10" dirty="0">
                <a:latin typeface="Garamond"/>
                <a:cs typeface="Garamond"/>
              </a:rPr>
              <a:t>gases)</a:t>
            </a:r>
            <a:endParaRPr sz="2450">
              <a:latin typeface="Garamond"/>
              <a:cs typeface="Garamond"/>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Garamond"/>
                <a:cs typeface="Garamond"/>
              </a:rPr>
              <a:t>D</a:t>
            </a:r>
            <a:endParaRPr sz="2450">
              <a:latin typeface="Garamond"/>
              <a:cs typeface="Garamon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2147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spc="-10" dirty="0"/>
              <a:t>Below</a:t>
            </a:r>
            <a:r>
              <a:rPr spc="-140" dirty="0"/>
              <a:t> </a:t>
            </a:r>
            <a:r>
              <a:rPr dirty="0"/>
              <a:t>is</a:t>
            </a:r>
            <a:r>
              <a:rPr spc="-55" dirty="0"/>
              <a:t> </a:t>
            </a:r>
            <a:r>
              <a:rPr spc="130" dirty="0"/>
              <a:t>a</a:t>
            </a:r>
            <a:r>
              <a:rPr spc="-60" dirty="0"/>
              <a:t> </a:t>
            </a:r>
            <a:r>
              <a:rPr spc="65" dirty="0"/>
              <a:t>list</a:t>
            </a:r>
            <a:r>
              <a:rPr spc="-60" dirty="0"/>
              <a:t> </a:t>
            </a:r>
            <a:r>
              <a:rPr spc="-170" dirty="0"/>
              <a:t>of</a:t>
            </a:r>
            <a:r>
              <a:rPr spc="15" dirty="0"/>
              <a:t> </a:t>
            </a:r>
            <a:r>
              <a:rPr spc="75" dirty="0"/>
              <a:t>all</a:t>
            </a:r>
            <a:r>
              <a:rPr spc="-55" dirty="0"/>
              <a:t> </a:t>
            </a:r>
            <a:r>
              <a:rPr dirty="0"/>
              <a:t>the</a:t>
            </a:r>
            <a:r>
              <a:rPr spc="-65" dirty="0"/>
              <a:t> </a:t>
            </a:r>
            <a:r>
              <a:rPr dirty="0"/>
              <a:t>elements</a:t>
            </a:r>
            <a:r>
              <a:rPr spc="-60" dirty="0"/>
              <a:t> </a:t>
            </a:r>
            <a:r>
              <a:rPr spc="50" dirty="0"/>
              <a:t>with</a:t>
            </a:r>
            <a:r>
              <a:rPr spc="-70" dirty="0"/>
              <a:t> </a:t>
            </a:r>
            <a:r>
              <a:rPr b="0" i="1" spc="225" dirty="0">
                <a:latin typeface="Bookman Old Style"/>
                <a:cs typeface="Bookman Old Style"/>
              </a:rPr>
              <a:t>Z</a:t>
            </a:r>
            <a:r>
              <a:rPr b="0" i="1" spc="5" dirty="0">
                <a:latin typeface="Bookman Old Style"/>
                <a:cs typeface="Bookman Old Style"/>
              </a:rPr>
              <a:t> </a:t>
            </a:r>
            <a:r>
              <a:rPr dirty="0"/>
              <a:t>between</a:t>
            </a:r>
            <a:r>
              <a:rPr spc="-60" dirty="0"/>
              <a:t> </a:t>
            </a:r>
            <a:r>
              <a:rPr dirty="0"/>
              <a:t>16</a:t>
            </a:r>
            <a:r>
              <a:rPr spc="-60" dirty="0"/>
              <a:t> </a:t>
            </a:r>
            <a:r>
              <a:rPr spc="55" dirty="0"/>
              <a:t>and</a:t>
            </a:r>
            <a:r>
              <a:rPr spc="-55" dirty="0"/>
              <a:t> </a:t>
            </a:r>
            <a:r>
              <a:rPr dirty="0"/>
              <a:t>20.</a:t>
            </a:r>
            <a:r>
              <a:rPr spc="375" dirty="0"/>
              <a:t> </a:t>
            </a:r>
            <a:r>
              <a:rPr spc="-10" dirty="0"/>
              <a:t>Which </a:t>
            </a:r>
            <a:r>
              <a:rPr dirty="0"/>
              <a:t>would</a:t>
            </a:r>
            <a:r>
              <a:rPr spc="380" dirty="0"/>
              <a:t> </a:t>
            </a:r>
            <a:r>
              <a:rPr dirty="0"/>
              <a:t>you</a:t>
            </a:r>
            <a:r>
              <a:rPr spc="375" dirty="0"/>
              <a:t> </a:t>
            </a:r>
            <a:r>
              <a:rPr dirty="0"/>
              <a:t>expect</a:t>
            </a:r>
            <a:r>
              <a:rPr spc="380" dirty="0"/>
              <a:t> </a:t>
            </a:r>
            <a:r>
              <a:rPr dirty="0"/>
              <a:t>to</a:t>
            </a:r>
            <a:r>
              <a:rPr spc="375" dirty="0"/>
              <a:t> </a:t>
            </a:r>
            <a:r>
              <a:rPr dirty="0"/>
              <a:t>have</a:t>
            </a:r>
            <a:r>
              <a:rPr spc="380" dirty="0"/>
              <a:t> </a:t>
            </a:r>
            <a:r>
              <a:rPr dirty="0"/>
              <a:t>the</a:t>
            </a:r>
            <a:r>
              <a:rPr spc="375" dirty="0"/>
              <a:t> </a:t>
            </a:r>
            <a:r>
              <a:rPr dirty="0"/>
              <a:t>highest</a:t>
            </a:r>
            <a:r>
              <a:rPr spc="380" dirty="0"/>
              <a:t> </a:t>
            </a:r>
            <a:r>
              <a:rPr dirty="0"/>
              <a:t>electron</a:t>
            </a:r>
            <a:r>
              <a:rPr spc="375" dirty="0"/>
              <a:t> </a:t>
            </a:r>
            <a:r>
              <a:rPr dirty="0"/>
              <a:t>affinity?</a:t>
            </a:r>
            <a:r>
              <a:rPr spc="175" dirty="0"/>
              <a:t>  </a:t>
            </a:r>
            <a:r>
              <a:rPr spc="-10" dirty="0"/>
              <a:t>(Choose one.)</a:t>
            </a:r>
          </a:p>
        </p:txBody>
      </p:sp>
      <p:sp>
        <p:nvSpPr>
          <p:cNvPr id="5" name="object 5"/>
          <p:cNvSpPr txBox="1"/>
          <p:nvPr/>
        </p:nvSpPr>
        <p:spPr>
          <a:xfrm>
            <a:off x="715137" y="2421615"/>
            <a:ext cx="1698625"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10" dirty="0">
                <a:latin typeface="Garamond"/>
                <a:cs typeface="Garamond"/>
              </a:rPr>
              <a:t>Sulfur</a:t>
            </a:r>
            <a:endParaRPr sz="2450">
              <a:latin typeface="Garamond"/>
              <a:cs typeface="Garamond"/>
            </a:endParaRPr>
          </a:p>
          <a:p>
            <a:pPr marL="386715" indent="-358140">
              <a:lnSpc>
                <a:spcPct val="100000"/>
              </a:lnSpc>
              <a:spcBef>
                <a:spcPts val="1045"/>
              </a:spcBef>
              <a:buAutoNum type="alphaUcPeriod"/>
              <a:tabLst>
                <a:tab pos="386715" algn="l"/>
              </a:tabLst>
            </a:pPr>
            <a:r>
              <a:rPr sz="2450" spc="-10" dirty="0">
                <a:latin typeface="Garamond"/>
                <a:cs typeface="Garamond"/>
              </a:rPr>
              <a:t>Chlorine</a:t>
            </a:r>
            <a:endParaRPr sz="2450">
              <a:latin typeface="Garamond"/>
              <a:cs typeface="Garamond"/>
            </a:endParaRPr>
          </a:p>
          <a:p>
            <a:pPr marL="386715" indent="-361950">
              <a:lnSpc>
                <a:spcPct val="100000"/>
              </a:lnSpc>
              <a:spcBef>
                <a:spcPts val="1045"/>
              </a:spcBef>
              <a:buAutoNum type="alphaUcPeriod"/>
              <a:tabLst>
                <a:tab pos="386715" algn="l"/>
              </a:tabLst>
            </a:pPr>
            <a:r>
              <a:rPr sz="2450" spc="-10" dirty="0">
                <a:latin typeface="Garamond"/>
                <a:cs typeface="Garamond"/>
              </a:rPr>
              <a:t>Argon</a:t>
            </a:r>
            <a:endParaRPr sz="2450">
              <a:latin typeface="Garamond"/>
              <a:cs typeface="Garamond"/>
            </a:endParaRPr>
          </a:p>
          <a:p>
            <a:pPr marL="386715" indent="-374015">
              <a:lnSpc>
                <a:spcPct val="100000"/>
              </a:lnSpc>
              <a:spcBef>
                <a:spcPts val="1045"/>
              </a:spcBef>
              <a:buAutoNum type="alphaUcPeriod"/>
              <a:tabLst>
                <a:tab pos="386715" algn="l"/>
              </a:tabLst>
            </a:pPr>
            <a:r>
              <a:rPr sz="2450" spc="-10" dirty="0">
                <a:latin typeface="Garamond"/>
                <a:cs typeface="Garamond"/>
              </a:rPr>
              <a:t>Potassium</a:t>
            </a:r>
            <a:endParaRPr sz="2450">
              <a:latin typeface="Garamond"/>
              <a:cs typeface="Garamond"/>
            </a:endParaRPr>
          </a:p>
          <a:p>
            <a:pPr marL="386715" indent="-349885">
              <a:lnSpc>
                <a:spcPct val="100000"/>
              </a:lnSpc>
              <a:spcBef>
                <a:spcPts val="1045"/>
              </a:spcBef>
              <a:buAutoNum type="alphaUcPeriod"/>
              <a:tabLst>
                <a:tab pos="386715" algn="l"/>
              </a:tabLst>
            </a:pPr>
            <a:r>
              <a:rPr sz="2450" spc="45" dirty="0">
                <a:latin typeface="Garamond"/>
                <a:cs typeface="Garamond"/>
              </a:rPr>
              <a:t>Calcium</a:t>
            </a:r>
            <a:endParaRPr sz="2450">
              <a:latin typeface="Garamond"/>
              <a:cs typeface="Garamon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2147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spc="-10" dirty="0"/>
              <a:t>Below</a:t>
            </a:r>
            <a:r>
              <a:rPr spc="-140" dirty="0"/>
              <a:t> </a:t>
            </a:r>
            <a:r>
              <a:rPr dirty="0"/>
              <a:t>is</a:t>
            </a:r>
            <a:r>
              <a:rPr spc="-55" dirty="0"/>
              <a:t> </a:t>
            </a:r>
            <a:r>
              <a:rPr spc="130" dirty="0"/>
              <a:t>a</a:t>
            </a:r>
            <a:r>
              <a:rPr spc="-60" dirty="0"/>
              <a:t> </a:t>
            </a:r>
            <a:r>
              <a:rPr spc="65" dirty="0"/>
              <a:t>list</a:t>
            </a:r>
            <a:r>
              <a:rPr spc="-60" dirty="0"/>
              <a:t> </a:t>
            </a:r>
            <a:r>
              <a:rPr spc="-170" dirty="0"/>
              <a:t>of</a:t>
            </a:r>
            <a:r>
              <a:rPr spc="15" dirty="0"/>
              <a:t> </a:t>
            </a:r>
            <a:r>
              <a:rPr spc="75" dirty="0"/>
              <a:t>all</a:t>
            </a:r>
            <a:r>
              <a:rPr spc="-55" dirty="0"/>
              <a:t> </a:t>
            </a:r>
            <a:r>
              <a:rPr dirty="0"/>
              <a:t>the</a:t>
            </a:r>
            <a:r>
              <a:rPr spc="-65" dirty="0"/>
              <a:t> </a:t>
            </a:r>
            <a:r>
              <a:rPr dirty="0"/>
              <a:t>elements</a:t>
            </a:r>
            <a:r>
              <a:rPr spc="-60" dirty="0"/>
              <a:t> </a:t>
            </a:r>
            <a:r>
              <a:rPr spc="50" dirty="0"/>
              <a:t>with</a:t>
            </a:r>
            <a:r>
              <a:rPr spc="-70" dirty="0"/>
              <a:t> </a:t>
            </a:r>
            <a:r>
              <a:rPr b="0" i="1" spc="225" dirty="0">
                <a:latin typeface="Bookman Old Style"/>
                <a:cs typeface="Bookman Old Style"/>
              </a:rPr>
              <a:t>Z</a:t>
            </a:r>
            <a:r>
              <a:rPr b="0" i="1" spc="5" dirty="0">
                <a:latin typeface="Bookman Old Style"/>
                <a:cs typeface="Bookman Old Style"/>
              </a:rPr>
              <a:t> </a:t>
            </a:r>
            <a:r>
              <a:rPr dirty="0"/>
              <a:t>between</a:t>
            </a:r>
            <a:r>
              <a:rPr spc="-60" dirty="0"/>
              <a:t> </a:t>
            </a:r>
            <a:r>
              <a:rPr dirty="0"/>
              <a:t>16</a:t>
            </a:r>
            <a:r>
              <a:rPr spc="-60" dirty="0"/>
              <a:t> </a:t>
            </a:r>
            <a:r>
              <a:rPr spc="55" dirty="0"/>
              <a:t>and</a:t>
            </a:r>
            <a:r>
              <a:rPr spc="-55" dirty="0"/>
              <a:t> </a:t>
            </a:r>
            <a:r>
              <a:rPr dirty="0"/>
              <a:t>20.</a:t>
            </a:r>
            <a:r>
              <a:rPr spc="375" dirty="0"/>
              <a:t> </a:t>
            </a:r>
            <a:r>
              <a:rPr spc="-10" dirty="0"/>
              <a:t>Which </a:t>
            </a:r>
            <a:r>
              <a:rPr dirty="0"/>
              <a:t>would</a:t>
            </a:r>
            <a:r>
              <a:rPr spc="380" dirty="0"/>
              <a:t> </a:t>
            </a:r>
            <a:r>
              <a:rPr dirty="0"/>
              <a:t>you</a:t>
            </a:r>
            <a:r>
              <a:rPr spc="375" dirty="0"/>
              <a:t> </a:t>
            </a:r>
            <a:r>
              <a:rPr dirty="0"/>
              <a:t>expect</a:t>
            </a:r>
            <a:r>
              <a:rPr spc="380" dirty="0"/>
              <a:t> </a:t>
            </a:r>
            <a:r>
              <a:rPr dirty="0"/>
              <a:t>to</a:t>
            </a:r>
            <a:r>
              <a:rPr spc="375" dirty="0"/>
              <a:t> </a:t>
            </a:r>
            <a:r>
              <a:rPr dirty="0"/>
              <a:t>have</a:t>
            </a:r>
            <a:r>
              <a:rPr spc="380" dirty="0"/>
              <a:t> </a:t>
            </a:r>
            <a:r>
              <a:rPr dirty="0"/>
              <a:t>the</a:t>
            </a:r>
            <a:r>
              <a:rPr spc="375" dirty="0"/>
              <a:t> </a:t>
            </a:r>
            <a:r>
              <a:rPr dirty="0"/>
              <a:t>highest</a:t>
            </a:r>
            <a:r>
              <a:rPr spc="380" dirty="0"/>
              <a:t> </a:t>
            </a:r>
            <a:r>
              <a:rPr dirty="0"/>
              <a:t>electron</a:t>
            </a:r>
            <a:r>
              <a:rPr spc="375" dirty="0"/>
              <a:t> </a:t>
            </a:r>
            <a:r>
              <a:rPr dirty="0"/>
              <a:t>affinity?</a:t>
            </a:r>
            <a:r>
              <a:rPr spc="175" dirty="0"/>
              <a:t>  </a:t>
            </a:r>
            <a:r>
              <a:rPr spc="-10" dirty="0"/>
              <a:t>(Choose one.)</a:t>
            </a:r>
          </a:p>
        </p:txBody>
      </p:sp>
      <p:sp>
        <p:nvSpPr>
          <p:cNvPr id="5" name="object 5"/>
          <p:cNvSpPr txBox="1"/>
          <p:nvPr/>
        </p:nvSpPr>
        <p:spPr>
          <a:xfrm>
            <a:off x="707758" y="2421615"/>
            <a:ext cx="1840230" cy="317627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10" dirty="0">
                <a:latin typeface="Garamond"/>
                <a:cs typeface="Garamond"/>
              </a:rPr>
              <a:t>Sulfur</a:t>
            </a:r>
            <a:endParaRPr sz="2450">
              <a:latin typeface="Garamond"/>
              <a:cs typeface="Garamond"/>
            </a:endParaRPr>
          </a:p>
          <a:p>
            <a:pPr marL="394335" indent="-358140">
              <a:lnSpc>
                <a:spcPct val="100000"/>
              </a:lnSpc>
              <a:spcBef>
                <a:spcPts val="1045"/>
              </a:spcBef>
              <a:buAutoNum type="alphaUcPeriod"/>
              <a:tabLst>
                <a:tab pos="394335" algn="l"/>
              </a:tabLst>
            </a:pPr>
            <a:r>
              <a:rPr sz="2450" spc="-10" dirty="0">
                <a:latin typeface="Garamond"/>
                <a:cs typeface="Garamond"/>
              </a:rPr>
              <a:t>Chlorine</a:t>
            </a:r>
            <a:endParaRPr sz="2450">
              <a:latin typeface="Garamond"/>
              <a:cs typeface="Garamond"/>
            </a:endParaRPr>
          </a:p>
          <a:p>
            <a:pPr marL="393700" indent="-361950">
              <a:lnSpc>
                <a:spcPct val="100000"/>
              </a:lnSpc>
              <a:spcBef>
                <a:spcPts val="1045"/>
              </a:spcBef>
              <a:buAutoNum type="alphaUcPeriod"/>
              <a:tabLst>
                <a:tab pos="393700" algn="l"/>
              </a:tabLst>
            </a:pPr>
            <a:r>
              <a:rPr sz="2450" spc="-10" dirty="0">
                <a:latin typeface="Garamond"/>
                <a:cs typeface="Garamond"/>
              </a:rPr>
              <a:t>Argon</a:t>
            </a:r>
            <a:endParaRPr sz="2450">
              <a:latin typeface="Garamond"/>
              <a:cs typeface="Garamond"/>
            </a:endParaRPr>
          </a:p>
          <a:p>
            <a:pPr marL="393700" indent="-374015">
              <a:lnSpc>
                <a:spcPct val="100000"/>
              </a:lnSpc>
              <a:spcBef>
                <a:spcPts val="1045"/>
              </a:spcBef>
              <a:buAutoNum type="alphaUcPeriod"/>
              <a:tabLst>
                <a:tab pos="393700" algn="l"/>
              </a:tabLst>
            </a:pPr>
            <a:r>
              <a:rPr sz="2450" spc="-10" dirty="0">
                <a:latin typeface="Garamond"/>
                <a:cs typeface="Garamond"/>
              </a:rPr>
              <a:t>Potassium</a:t>
            </a:r>
            <a:endParaRPr sz="2450">
              <a:latin typeface="Garamond"/>
              <a:cs typeface="Garamond"/>
            </a:endParaRPr>
          </a:p>
          <a:p>
            <a:pPr marL="394335" indent="-349885">
              <a:lnSpc>
                <a:spcPct val="100000"/>
              </a:lnSpc>
              <a:spcBef>
                <a:spcPts val="1045"/>
              </a:spcBef>
              <a:buAutoNum type="alphaUcPeriod"/>
              <a:tabLst>
                <a:tab pos="394335" algn="l"/>
              </a:tabLst>
            </a:pPr>
            <a:r>
              <a:rPr sz="2450" spc="45" dirty="0">
                <a:latin typeface="Garamond"/>
                <a:cs typeface="Garamond"/>
              </a:rPr>
              <a:t>Calcium</a:t>
            </a:r>
            <a:endParaRPr sz="2450">
              <a:latin typeface="Garamond"/>
              <a:cs typeface="Garamond"/>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70" dirty="0">
                <a:latin typeface="Garamond"/>
                <a:cs typeface="Garamond"/>
              </a:rPr>
              <a:t>B</a:t>
            </a:r>
            <a:endParaRPr sz="2450">
              <a:latin typeface="Garamond"/>
              <a:cs typeface="Garamon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5137" y="806759"/>
            <a:ext cx="8261350" cy="4803775"/>
          </a:xfrm>
          <a:prstGeom prst="rect">
            <a:avLst/>
          </a:prstGeom>
        </p:spPr>
        <p:txBody>
          <a:bodyPr vert="horz" wrap="square" lIns="0" tIns="83185" rIns="0" bIns="0" rtlCol="0">
            <a:spAutoFit/>
          </a:bodyPr>
          <a:lstStyle/>
          <a:p>
            <a:pPr marL="15875" algn="just">
              <a:lnSpc>
                <a:spcPct val="100000"/>
              </a:lnSpc>
              <a:spcBef>
                <a:spcPts val="655"/>
              </a:spcBef>
              <a:tabLst>
                <a:tab pos="6218555" algn="l"/>
              </a:tabLst>
            </a:pPr>
            <a:r>
              <a:rPr sz="1200" spc="-10" dirty="0">
                <a:latin typeface="Times New Roman"/>
                <a:cs typeface="Times New Roman"/>
              </a:rPr>
              <a:t>ConcepTest</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a:p>
            <a:pPr marL="15875" marR="5080" algn="just">
              <a:lnSpc>
                <a:spcPct val="101699"/>
              </a:lnSpc>
              <a:spcBef>
                <a:spcPts val="1150"/>
              </a:spcBef>
            </a:pPr>
            <a:r>
              <a:rPr sz="2450" spc="10" dirty="0">
                <a:latin typeface="Garamond"/>
                <a:cs typeface="Garamond"/>
              </a:rPr>
              <a:t>An</a:t>
            </a:r>
            <a:r>
              <a:rPr sz="2450" spc="335" dirty="0">
                <a:latin typeface="Garamond"/>
                <a:cs typeface="Garamond"/>
              </a:rPr>
              <a:t> </a:t>
            </a:r>
            <a:r>
              <a:rPr sz="2450" spc="10" dirty="0">
                <a:latin typeface="Garamond"/>
                <a:cs typeface="Garamond"/>
              </a:rPr>
              <a:t>element’s</a:t>
            </a:r>
            <a:r>
              <a:rPr sz="2450" spc="340" dirty="0">
                <a:latin typeface="Garamond"/>
                <a:cs typeface="Garamond"/>
              </a:rPr>
              <a:t> </a:t>
            </a:r>
            <a:r>
              <a:rPr sz="2450" spc="10" dirty="0">
                <a:latin typeface="Garamond"/>
                <a:cs typeface="Garamond"/>
              </a:rPr>
              <a:t>“electronegativity”</a:t>
            </a:r>
            <a:r>
              <a:rPr sz="2450" spc="335" dirty="0">
                <a:latin typeface="Garamond"/>
                <a:cs typeface="Garamond"/>
              </a:rPr>
              <a:t> </a:t>
            </a:r>
            <a:r>
              <a:rPr sz="2450" spc="10" dirty="0">
                <a:latin typeface="Garamond"/>
                <a:cs typeface="Garamond"/>
              </a:rPr>
              <a:t>is</a:t>
            </a:r>
            <a:r>
              <a:rPr sz="2450" spc="335" dirty="0">
                <a:latin typeface="Garamond"/>
                <a:cs typeface="Garamond"/>
              </a:rPr>
              <a:t> </a:t>
            </a:r>
            <a:r>
              <a:rPr sz="2450" spc="10" dirty="0">
                <a:latin typeface="Garamond"/>
                <a:cs typeface="Garamond"/>
              </a:rPr>
              <a:t>high</a:t>
            </a:r>
            <a:r>
              <a:rPr sz="2450" spc="340" dirty="0">
                <a:latin typeface="Garamond"/>
                <a:cs typeface="Garamond"/>
              </a:rPr>
              <a:t> </a:t>
            </a:r>
            <a:r>
              <a:rPr sz="2450" spc="10" dirty="0">
                <a:latin typeface="Garamond"/>
                <a:cs typeface="Garamond"/>
              </a:rPr>
              <a:t>if</a:t>
            </a:r>
            <a:r>
              <a:rPr sz="2450" spc="335" dirty="0">
                <a:latin typeface="Garamond"/>
                <a:cs typeface="Garamond"/>
              </a:rPr>
              <a:t> </a:t>
            </a:r>
            <a:r>
              <a:rPr sz="2450" spc="105" dirty="0">
                <a:latin typeface="Garamond"/>
                <a:cs typeface="Garamond"/>
              </a:rPr>
              <a:t>it</a:t>
            </a:r>
            <a:r>
              <a:rPr sz="2450" spc="340" dirty="0">
                <a:latin typeface="Garamond"/>
                <a:cs typeface="Garamond"/>
              </a:rPr>
              <a:t> </a:t>
            </a:r>
            <a:r>
              <a:rPr sz="2450" spc="10" dirty="0">
                <a:latin typeface="Garamond"/>
                <a:cs typeface="Garamond"/>
              </a:rPr>
              <a:t>is</a:t>
            </a:r>
            <a:r>
              <a:rPr sz="2450" spc="340" dirty="0">
                <a:latin typeface="Garamond"/>
                <a:cs typeface="Garamond"/>
              </a:rPr>
              <a:t> </a:t>
            </a:r>
            <a:r>
              <a:rPr sz="2450" spc="10" dirty="0">
                <a:latin typeface="Garamond"/>
                <a:cs typeface="Garamond"/>
              </a:rPr>
              <a:t>likely</a:t>
            </a:r>
            <a:r>
              <a:rPr sz="2450" spc="335" dirty="0">
                <a:latin typeface="Garamond"/>
                <a:cs typeface="Garamond"/>
              </a:rPr>
              <a:t> </a:t>
            </a:r>
            <a:r>
              <a:rPr sz="2450" spc="10" dirty="0">
                <a:latin typeface="Garamond"/>
                <a:cs typeface="Garamond"/>
              </a:rPr>
              <a:t>to</a:t>
            </a:r>
            <a:r>
              <a:rPr sz="2450" spc="335" dirty="0">
                <a:latin typeface="Garamond"/>
                <a:cs typeface="Garamond"/>
              </a:rPr>
              <a:t> </a:t>
            </a:r>
            <a:r>
              <a:rPr sz="2450" spc="60" dirty="0">
                <a:latin typeface="Garamond"/>
                <a:cs typeface="Garamond"/>
              </a:rPr>
              <a:t>react</a:t>
            </a:r>
            <a:r>
              <a:rPr sz="2450" spc="335" dirty="0">
                <a:latin typeface="Garamond"/>
                <a:cs typeface="Garamond"/>
              </a:rPr>
              <a:t> </a:t>
            </a:r>
            <a:r>
              <a:rPr sz="2450" spc="35" dirty="0">
                <a:latin typeface="Garamond"/>
                <a:cs typeface="Garamond"/>
              </a:rPr>
              <a:t>by </a:t>
            </a:r>
            <a:r>
              <a:rPr sz="2450" dirty="0">
                <a:latin typeface="Garamond"/>
                <a:cs typeface="Garamond"/>
              </a:rPr>
              <a:t>absorbing</a:t>
            </a:r>
            <a:r>
              <a:rPr sz="2450" spc="375" dirty="0">
                <a:latin typeface="Garamond"/>
                <a:cs typeface="Garamond"/>
              </a:rPr>
              <a:t> </a:t>
            </a:r>
            <a:r>
              <a:rPr sz="2450" dirty="0">
                <a:latin typeface="Garamond"/>
                <a:cs typeface="Garamond"/>
              </a:rPr>
              <a:t>electrons,</a:t>
            </a:r>
            <a:r>
              <a:rPr sz="2450" spc="425" dirty="0">
                <a:latin typeface="Garamond"/>
                <a:cs typeface="Garamond"/>
              </a:rPr>
              <a:t> </a:t>
            </a:r>
            <a:r>
              <a:rPr sz="2450" dirty="0">
                <a:latin typeface="Garamond"/>
                <a:cs typeface="Garamond"/>
              </a:rPr>
              <a:t>low</a:t>
            </a:r>
            <a:r>
              <a:rPr sz="2450" spc="380" dirty="0">
                <a:latin typeface="Garamond"/>
                <a:cs typeface="Garamond"/>
              </a:rPr>
              <a:t> </a:t>
            </a:r>
            <a:r>
              <a:rPr sz="2450" dirty="0">
                <a:latin typeface="Garamond"/>
                <a:cs typeface="Garamond"/>
              </a:rPr>
              <a:t>if</a:t>
            </a:r>
            <a:r>
              <a:rPr sz="2450" spc="375" dirty="0">
                <a:latin typeface="Garamond"/>
                <a:cs typeface="Garamond"/>
              </a:rPr>
              <a:t> </a:t>
            </a:r>
            <a:r>
              <a:rPr sz="2450" spc="105" dirty="0">
                <a:latin typeface="Garamond"/>
                <a:cs typeface="Garamond"/>
              </a:rPr>
              <a:t>it</a:t>
            </a:r>
            <a:r>
              <a:rPr sz="2450" spc="385" dirty="0">
                <a:latin typeface="Garamond"/>
                <a:cs typeface="Garamond"/>
              </a:rPr>
              <a:t> </a:t>
            </a:r>
            <a:r>
              <a:rPr sz="2450" dirty="0">
                <a:latin typeface="Garamond"/>
                <a:cs typeface="Garamond"/>
              </a:rPr>
              <a:t>is</a:t>
            </a:r>
            <a:r>
              <a:rPr sz="2450" spc="375" dirty="0">
                <a:latin typeface="Garamond"/>
                <a:cs typeface="Garamond"/>
              </a:rPr>
              <a:t> </a:t>
            </a:r>
            <a:r>
              <a:rPr sz="2450" dirty="0">
                <a:latin typeface="Garamond"/>
                <a:cs typeface="Garamond"/>
              </a:rPr>
              <a:t>likely</a:t>
            </a:r>
            <a:r>
              <a:rPr sz="2450" spc="385" dirty="0">
                <a:latin typeface="Garamond"/>
                <a:cs typeface="Garamond"/>
              </a:rPr>
              <a:t> </a:t>
            </a:r>
            <a:r>
              <a:rPr sz="2450" dirty="0">
                <a:latin typeface="Garamond"/>
                <a:cs typeface="Garamond"/>
              </a:rPr>
              <a:t>to</a:t>
            </a:r>
            <a:r>
              <a:rPr sz="2450" spc="380" dirty="0">
                <a:latin typeface="Garamond"/>
                <a:cs typeface="Garamond"/>
              </a:rPr>
              <a:t> </a:t>
            </a:r>
            <a:r>
              <a:rPr sz="2450" dirty="0">
                <a:latin typeface="Garamond"/>
                <a:cs typeface="Garamond"/>
              </a:rPr>
              <a:t>release</a:t>
            </a:r>
            <a:r>
              <a:rPr sz="2450" spc="375" dirty="0">
                <a:latin typeface="Garamond"/>
                <a:cs typeface="Garamond"/>
              </a:rPr>
              <a:t> </a:t>
            </a:r>
            <a:r>
              <a:rPr sz="2450" dirty="0">
                <a:latin typeface="Garamond"/>
                <a:cs typeface="Garamond"/>
              </a:rPr>
              <a:t>them.</a:t>
            </a:r>
            <a:r>
              <a:rPr sz="2450" spc="195" dirty="0">
                <a:latin typeface="Garamond"/>
                <a:cs typeface="Garamond"/>
              </a:rPr>
              <a:t>  </a:t>
            </a:r>
            <a:r>
              <a:rPr sz="2450" dirty="0">
                <a:latin typeface="Garamond"/>
                <a:cs typeface="Garamond"/>
              </a:rPr>
              <a:t>Which</a:t>
            </a:r>
            <a:r>
              <a:rPr sz="2450" spc="380" dirty="0">
                <a:latin typeface="Garamond"/>
                <a:cs typeface="Garamond"/>
              </a:rPr>
              <a:t> </a:t>
            </a:r>
            <a:r>
              <a:rPr sz="2450" spc="-25" dirty="0">
                <a:latin typeface="Garamond"/>
                <a:cs typeface="Garamond"/>
              </a:rPr>
              <a:t>of </a:t>
            </a:r>
            <a:r>
              <a:rPr sz="2450" dirty="0">
                <a:latin typeface="Garamond"/>
                <a:cs typeface="Garamond"/>
              </a:rPr>
              <a:t>the</a:t>
            </a:r>
            <a:r>
              <a:rPr sz="2450" spc="130" dirty="0">
                <a:latin typeface="Garamond"/>
                <a:cs typeface="Garamond"/>
              </a:rPr>
              <a:t> </a:t>
            </a:r>
            <a:r>
              <a:rPr sz="2450" dirty="0">
                <a:latin typeface="Garamond"/>
                <a:cs typeface="Garamond"/>
              </a:rPr>
              <a:t>following</a:t>
            </a:r>
            <a:r>
              <a:rPr sz="2450" spc="140" dirty="0">
                <a:latin typeface="Garamond"/>
                <a:cs typeface="Garamond"/>
              </a:rPr>
              <a:t> </a:t>
            </a:r>
            <a:r>
              <a:rPr sz="2450" dirty="0">
                <a:latin typeface="Garamond"/>
                <a:cs typeface="Garamond"/>
              </a:rPr>
              <a:t>makes</a:t>
            </a:r>
            <a:r>
              <a:rPr sz="2450" spc="140" dirty="0">
                <a:latin typeface="Garamond"/>
                <a:cs typeface="Garamond"/>
              </a:rPr>
              <a:t> </a:t>
            </a:r>
            <a:r>
              <a:rPr sz="2450" spc="130" dirty="0">
                <a:latin typeface="Garamond"/>
                <a:cs typeface="Garamond"/>
              </a:rPr>
              <a:t>a</a:t>
            </a:r>
            <a:r>
              <a:rPr sz="2450" spc="135" dirty="0">
                <a:latin typeface="Garamond"/>
                <a:cs typeface="Garamond"/>
              </a:rPr>
              <a:t> </a:t>
            </a:r>
            <a:r>
              <a:rPr sz="2450" dirty="0">
                <a:latin typeface="Garamond"/>
                <a:cs typeface="Garamond"/>
              </a:rPr>
              <a:t>good</a:t>
            </a:r>
            <a:r>
              <a:rPr sz="2450" spc="145" dirty="0">
                <a:latin typeface="Garamond"/>
                <a:cs typeface="Garamond"/>
              </a:rPr>
              <a:t> </a:t>
            </a:r>
            <a:r>
              <a:rPr sz="2450" dirty="0">
                <a:latin typeface="Garamond"/>
                <a:cs typeface="Garamond"/>
              </a:rPr>
              <a:t>definition</a:t>
            </a:r>
            <a:r>
              <a:rPr sz="2450" spc="140" dirty="0">
                <a:latin typeface="Garamond"/>
                <a:cs typeface="Garamond"/>
              </a:rPr>
              <a:t> </a:t>
            </a:r>
            <a:r>
              <a:rPr sz="2450" dirty="0">
                <a:latin typeface="Garamond"/>
                <a:cs typeface="Garamond"/>
              </a:rPr>
              <a:t>of</a:t>
            </a:r>
            <a:r>
              <a:rPr sz="2450" spc="145" dirty="0">
                <a:latin typeface="Garamond"/>
                <a:cs typeface="Garamond"/>
              </a:rPr>
              <a:t> </a:t>
            </a:r>
            <a:r>
              <a:rPr sz="2450" spc="55" dirty="0">
                <a:latin typeface="Garamond"/>
                <a:cs typeface="Garamond"/>
              </a:rPr>
              <a:t>electronegativity?</a:t>
            </a:r>
            <a:r>
              <a:rPr sz="2450" spc="445" dirty="0">
                <a:latin typeface="Garamond"/>
                <a:cs typeface="Garamond"/>
              </a:rPr>
              <a:t> </a:t>
            </a:r>
            <a:r>
              <a:rPr sz="2450" spc="-10" dirty="0">
                <a:latin typeface="Garamond"/>
                <a:cs typeface="Garamond"/>
              </a:rPr>
              <a:t>We’re </a:t>
            </a:r>
            <a:r>
              <a:rPr sz="2450" dirty="0">
                <a:latin typeface="Garamond"/>
                <a:cs typeface="Garamond"/>
              </a:rPr>
              <a:t>using</a:t>
            </a:r>
            <a:r>
              <a:rPr sz="2450" spc="450" dirty="0">
                <a:latin typeface="Garamond"/>
                <a:cs typeface="Garamond"/>
              </a:rPr>
              <a:t> </a:t>
            </a:r>
            <a:r>
              <a:rPr sz="2450" b="0" i="1" spc="290" dirty="0">
                <a:latin typeface="Bookman Old Style"/>
                <a:cs typeface="Bookman Old Style"/>
              </a:rPr>
              <a:t>IE</a:t>
            </a:r>
            <a:r>
              <a:rPr sz="2450" b="0" i="1" spc="490" dirty="0">
                <a:latin typeface="Bookman Old Style"/>
                <a:cs typeface="Bookman Old Style"/>
              </a:rPr>
              <a:t> </a:t>
            </a:r>
            <a:r>
              <a:rPr sz="2450" spc="55" dirty="0">
                <a:latin typeface="Garamond"/>
                <a:cs typeface="Garamond"/>
              </a:rPr>
              <a:t>and</a:t>
            </a:r>
            <a:r>
              <a:rPr sz="2450" spc="450" dirty="0">
                <a:latin typeface="Garamond"/>
                <a:cs typeface="Garamond"/>
              </a:rPr>
              <a:t> </a:t>
            </a:r>
            <a:r>
              <a:rPr sz="2450" b="0" i="1" spc="180" dirty="0">
                <a:latin typeface="Bookman Old Style"/>
                <a:cs typeface="Bookman Old Style"/>
              </a:rPr>
              <a:t>EA</a:t>
            </a:r>
            <a:r>
              <a:rPr sz="2450" b="0" i="1" spc="325" dirty="0">
                <a:latin typeface="Bookman Old Style"/>
                <a:cs typeface="Bookman Old Style"/>
              </a:rPr>
              <a:t> </a:t>
            </a:r>
            <a:r>
              <a:rPr sz="2450" dirty="0">
                <a:latin typeface="Garamond"/>
                <a:cs typeface="Garamond"/>
              </a:rPr>
              <a:t>here</a:t>
            </a:r>
            <a:r>
              <a:rPr sz="2450" spc="450" dirty="0">
                <a:latin typeface="Garamond"/>
                <a:cs typeface="Garamond"/>
              </a:rPr>
              <a:t> </a:t>
            </a:r>
            <a:r>
              <a:rPr sz="2450" dirty="0">
                <a:latin typeface="Garamond"/>
                <a:cs typeface="Garamond"/>
              </a:rPr>
              <a:t>to</a:t>
            </a:r>
            <a:r>
              <a:rPr sz="2450" spc="450" dirty="0">
                <a:latin typeface="Garamond"/>
                <a:cs typeface="Garamond"/>
              </a:rPr>
              <a:t> </a:t>
            </a:r>
            <a:r>
              <a:rPr sz="2450" dirty="0">
                <a:latin typeface="Garamond"/>
                <a:cs typeface="Garamond"/>
              </a:rPr>
              <a:t>mean</a:t>
            </a:r>
            <a:r>
              <a:rPr sz="2450" spc="445" dirty="0">
                <a:latin typeface="Garamond"/>
                <a:cs typeface="Garamond"/>
              </a:rPr>
              <a:t> </a:t>
            </a:r>
            <a:r>
              <a:rPr sz="2450" dirty="0">
                <a:latin typeface="Garamond"/>
                <a:cs typeface="Garamond"/>
              </a:rPr>
              <a:t>ionization</a:t>
            </a:r>
            <a:r>
              <a:rPr sz="2450" spc="445" dirty="0">
                <a:latin typeface="Garamond"/>
                <a:cs typeface="Garamond"/>
              </a:rPr>
              <a:t> </a:t>
            </a:r>
            <a:r>
              <a:rPr sz="2450" dirty="0">
                <a:latin typeface="Garamond"/>
                <a:cs typeface="Garamond"/>
              </a:rPr>
              <a:t>energy</a:t>
            </a:r>
            <a:r>
              <a:rPr sz="2450" spc="450" dirty="0">
                <a:latin typeface="Garamond"/>
                <a:cs typeface="Garamond"/>
              </a:rPr>
              <a:t> </a:t>
            </a:r>
            <a:r>
              <a:rPr sz="2450" spc="55" dirty="0">
                <a:latin typeface="Garamond"/>
                <a:cs typeface="Garamond"/>
              </a:rPr>
              <a:t>and</a:t>
            </a:r>
            <a:r>
              <a:rPr sz="2450" spc="450" dirty="0">
                <a:latin typeface="Garamond"/>
                <a:cs typeface="Garamond"/>
              </a:rPr>
              <a:t> </a:t>
            </a:r>
            <a:r>
              <a:rPr sz="2450" spc="-10" dirty="0">
                <a:latin typeface="Garamond"/>
                <a:cs typeface="Garamond"/>
              </a:rPr>
              <a:t>electron </a:t>
            </a:r>
            <a:r>
              <a:rPr sz="2450" dirty="0">
                <a:latin typeface="Garamond"/>
                <a:cs typeface="Garamond"/>
              </a:rPr>
              <a:t>affinity.</a:t>
            </a:r>
            <a:r>
              <a:rPr sz="2450" spc="500" dirty="0">
                <a:latin typeface="Garamond"/>
                <a:cs typeface="Garamond"/>
              </a:rPr>
              <a:t> </a:t>
            </a:r>
            <a:r>
              <a:rPr sz="2450" dirty="0">
                <a:latin typeface="Garamond"/>
                <a:cs typeface="Garamond"/>
              </a:rPr>
              <a:t>(Choose</a:t>
            </a:r>
            <a:r>
              <a:rPr sz="2450" spc="170" dirty="0">
                <a:latin typeface="Garamond"/>
                <a:cs typeface="Garamond"/>
              </a:rPr>
              <a:t> </a:t>
            </a:r>
            <a:r>
              <a:rPr sz="2450" dirty="0">
                <a:latin typeface="Garamond"/>
                <a:cs typeface="Garamond"/>
              </a:rPr>
              <a:t>one.</a:t>
            </a:r>
            <a:r>
              <a:rPr sz="2450" spc="515" dirty="0">
                <a:latin typeface="Garamond"/>
                <a:cs typeface="Garamond"/>
              </a:rPr>
              <a:t> </a:t>
            </a:r>
            <a:r>
              <a:rPr sz="2450" dirty="0">
                <a:latin typeface="Garamond"/>
                <a:cs typeface="Garamond"/>
              </a:rPr>
              <a:t>The</a:t>
            </a:r>
            <a:r>
              <a:rPr sz="2450" spc="170" dirty="0">
                <a:latin typeface="Garamond"/>
                <a:cs typeface="Garamond"/>
              </a:rPr>
              <a:t> </a:t>
            </a:r>
            <a:r>
              <a:rPr sz="2450" dirty="0">
                <a:latin typeface="Garamond"/>
                <a:cs typeface="Garamond"/>
              </a:rPr>
              <a:t>correct</a:t>
            </a:r>
            <a:r>
              <a:rPr sz="2450" spc="170" dirty="0">
                <a:latin typeface="Garamond"/>
                <a:cs typeface="Garamond"/>
              </a:rPr>
              <a:t> </a:t>
            </a:r>
            <a:r>
              <a:rPr sz="2450" dirty="0">
                <a:latin typeface="Garamond"/>
                <a:cs typeface="Garamond"/>
              </a:rPr>
              <a:t>choice</a:t>
            </a:r>
            <a:r>
              <a:rPr sz="2450" spc="170" dirty="0">
                <a:latin typeface="Garamond"/>
                <a:cs typeface="Garamond"/>
              </a:rPr>
              <a:t> </a:t>
            </a:r>
            <a:r>
              <a:rPr sz="2450" dirty="0">
                <a:latin typeface="Garamond"/>
                <a:cs typeface="Garamond"/>
              </a:rPr>
              <a:t>is</a:t>
            </a:r>
            <a:r>
              <a:rPr sz="2450" spc="170" dirty="0">
                <a:latin typeface="Garamond"/>
                <a:cs typeface="Garamond"/>
              </a:rPr>
              <a:t> </a:t>
            </a:r>
            <a:r>
              <a:rPr sz="2450" dirty="0">
                <a:latin typeface="Garamond"/>
                <a:cs typeface="Garamond"/>
              </a:rPr>
              <a:t>one</a:t>
            </a:r>
            <a:r>
              <a:rPr sz="2450" spc="170" dirty="0">
                <a:latin typeface="Garamond"/>
                <a:cs typeface="Garamond"/>
              </a:rPr>
              <a:t> </a:t>
            </a:r>
            <a:r>
              <a:rPr sz="2450" dirty="0">
                <a:latin typeface="Garamond"/>
                <a:cs typeface="Garamond"/>
              </a:rPr>
              <a:t>of</a:t>
            </a:r>
            <a:r>
              <a:rPr sz="2450" spc="170" dirty="0">
                <a:latin typeface="Garamond"/>
                <a:cs typeface="Garamond"/>
              </a:rPr>
              <a:t> </a:t>
            </a:r>
            <a:r>
              <a:rPr sz="2450" dirty="0">
                <a:latin typeface="Garamond"/>
                <a:cs typeface="Garamond"/>
              </a:rPr>
              <a:t>the</a:t>
            </a:r>
            <a:r>
              <a:rPr sz="2450" spc="170" dirty="0">
                <a:latin typeface="Garamond"/>
                <a:cs typeface="Garamond"/>
              </a:rPr>
              <a:t> </a:t>
            </a:r>
            <a:r>
              <a:rPr sz="2450" spc="-10" dirty="0">
                <a:latin typeface="Garamond"/>
                <a:cs typeface="Garamond"/>
              </a:rPr>
              <a:t>definitions </a:t>
            </a:r>
            <a:r>
              <a:rPr sz="2450" dirty="0">
                <a:latin typeface="Garamond"/>
                <a:cs typeface="Garamond"/>
              </a:rPr>
              <a:t>sometimes</a:t>
            </a:r>
            <a:r>
              <a:rPr sz="2450" spc="140" dirty="0">
                <a:latin typeface="Garamond"/>
                <a:cs typeface="Garamond"/>
              </a:rPr>
              <a:t> </a:t>
            </a:r>
            <a:r>
              <a:rPr sz="2450" dirty="0">
                <a:latin typeface="Garamond"/>
                <a:cs typeface="Garamond"/>
              </a:rPr>
              <a:t>used</a:t>
            </a:r>
            <a:r>
              <a:rPr sz="2450" spc="140" dirty="0">
                <a:latin typeface="Garamond"/>
                <a:cs typeface="Garamond"/>
              </a:rPr>
              <a:t> </a:t>
            </a:r>
            <a:r>
              <a:rPr sz="2450" dirty="0">
                <a:latin typeface="Garamond"/>
                <a:cs typeface="Garamond"/>
              </a:rPr>
              <a:t>for</a:t>
            </a:r>
            <a:r>
              <a:rPr sz="2450" spc="135" dirty="0">
                <a:latin typeface="Garamond"/>
                <a:cs typeface="Garamond"/>
              </a:rPr>
              <a:t> </a:t>
            </a:r>
            <a:r>
              <a:rPr sz="2450" spc="90" dirty="0">
                <a:latin typeface="Garamond"/>
                <a:cs typeface="Garamond"/>
              </a:rPr>
              <a:t>it.)</a:t>
            </a:r>
            <a:endParaRPr sz="2450">
              <a:latin typeface="Garamond"/>
              <a:cs typeface="Garamond"/>
            </a:endParaRPr>
          </a:p>
          <a:p>
            <a:pPr marL="386715" indent="-370205">
              <a:lnSpc>
                <a:spcPct val="100000"/>
              </a:lnSpc>
              <a:spcBef>
                <a:spcPts val="1639"/>
              </a:spcBef>
              <a:buAutoNum type="alphaUcPeriod"/>
              <a:tabLst>
                <a:tab pos="386715" algn="l"/>
              </a:tabLst>
            </a:pPr>
            <a:r>
              <a:rPr sz="2450" spc="250" dirty="0">
                <a:latin typeface="Garamond"/>
                <a:cs typeface="Garamond"/>
              </a:rPr>
              <a:t>(</a:t>
            </a:r>
            <a:r>
              <a:rPr sz="2450" b="0" i="1" spc="250" dirty="0">
                <a:latin typeface="Bookman Old Style"/>
                <a:cs typeface="Bookman Old Style"/>
              </a:rPr>
              <a:t>IE</a:t>
            </a:r>
            <a:r>
              <a:rPr sz="2450" b="0" i="1" spc="-40" dirty="0">
                <a:latin typeface="Bookman Old Style"/>
                <a:cs typeface="Bookman Old Style"/>
              </a:rPr>
              <a:t> </a:t>
            </a:r>
            <a:r>
              <a:rPr sz="2450" spc="130" dirty="0">
                <a:latin typeface="Garamond"/>
                <a:cs typeface="Garamond"/>
              </a:rPr>
              <a:t>+</a:t>
            </a:r>
            <a:r>
              <a:rPr sz="2450" spc="-60" dirty="0">
                <a:latin typeface="Garamond"/>
                <a:cs typeface="Garamond"/>
              </a:rPr>
              <a:t> </a:t>
            </a:r>
            <a:r>
              <a:rPr sz="2450" b="0" i="1" spc="-10" dirty="0">
                <a:latin typeface="Bookman Old Style"/>
                <a:cs typeface="Bookman Old Style"/>
              </a:rPr>
              <a:t>EA</a:t>
            </a:r>
            <a:r>
              <a:rPr sz="2450" spc="-10" dirty="0">
                <a:latin typeface="Garamond"/>
                <a:cs typeface="Garamond"/>
              </a:rPr>
              <a:t>)</a:t>
            </a:r>
            <a:r>
              <a:rPr sz="2450" b="0" i="1" spc="-10" dirty="0">
                <a:latin typeface="Bookman Old Style"/>
                <a:cs typeface="Bookman Old Style"/>
              </a:rPr>
              <a:t>/</a:t>
            </a:r>
            <a:r>
              <a:rPr sz="2450" spc="-10" dirty="0">
                <a:latin typeface="Garamond"/>
                <a:cs typeface="Garamond"/>
              </a:rPr>
              <a:t>2</a:t>
            </a:r>
            <a:endParaRPr sz="2450">
              <a:latin typeface="Garamond"/>
              <a:cs typeface="Garamond"/>
            </a:endParaRPr>
          </a:p>
          <a:p>
            <a:pPr marL="386715" indent="-358140">
              <a:lnSpc>
                <a:spcPct val="100000"/>
              </a:lnSpc>
              <a:spcBef>
                <a:spcPts val="1045"/>
              </a:spcBef>
              <a:buAutoNum type="alphaUcPeriod"/>
              <a:tabLst>
                <a:tab pos="386715" algn="l"/>
              </a:tabLst>
            </a:pPr>
            <a:r>
              <a:rPr sz="2450" spc="250" dirty="0">
                <a:latin typeface="Garamond"/>
                <a:cs typeface="Garamond"/>
              </a:rPr>
              <a:t>(</a:t>
            </a:r>
            <a:r>
              <a:rPr sz="2450" b="0" i="1" spc="250" dirty="0">
                <a:latin typeface="Bookman Old Style"/>
                <a:cs typeface="Bookman Old Style"/>
              </a:rPr>
              <a:t>IE</a:t>
            </a:r>
            <a:r>
              <a:rPr sz="2450" b="0" i="1" spc="-40" dirty="0">
                <a:latin typeface="Bookman Old Style"/>
                <a:cs typeface="Bookman Old Style"/>
              </a:rPr>
              <a:t> </a:t>
            </a:r>
            <a:r>
              <a:rPr sz="2450" spc="555" dirty="0">
                <a:latin typeface="Cambria"/>
                <a:cs typeface="Cambria"/>
              </a:rPr>
              <a:t>−</a:t>
            </a:r>
            <a:r>
              <a:rPr sz="2450" spc="10" dirty="0">
                <a:latin typeface="Cambria"/>
                <a:cs typeface="Cambria"/>
              </a:rPr>
              <a:t> </a:t>
            </a:r>
            <a:r>
              <a:rPr sz="2450" b="0" i="1" spc="-20" dirty="0">
                <a:latin typeface="Bookman Old Style"/>
                <a:cs typeface="Bookman Old Style"/>
              </a:rPr>
              <a:t>EA</a:t>
            </a:r>
            <a:r>
              <a:rPr sz="2450" spc="-20" dirty="0">
                <a:latin typeface="Garamond"/>
                <a:cs typeface="Garamond"/>
              </a:rPr>
              <a:t>)</a:t>
            </a:r>
            <a:r>
              <a:rPr sz="2450" b="0" i="1" spc="-20" dirty="0">
                <a:latin typeface="Bookman Old Style"/>
                <a:cs typeface="Bookman Old Style"/>
              </a:rPr>
              <a:t>/</a:t>
            </a:r>
            <a:r>
              <a:rPr sz="2450" spc="-20" dirty="0">
                <a:latin typeface="Garamond"/>
                <a:cs typeface="Garamond"/>
              </a:rPr>
              <a:t>2</a:t>
            </a:r>
            <a:endParaRPr sz="2450">
              <a:latin typeface="Garamond"/>
              <a:cs typeface="Garamond"/>
            </a:endParaRPr>
          </a:p>
          <a:p>
            <a:pPr marL="386715" indent="-361950">
              <a:lnSpc>
                <a:spcPct val="100000"/>
              </a:lnSpc>
              <a:spcBef>
                <a:spcPts val="1045"/>
              </a:spcBef>
              <a:buAutoNum type="alphaUcPeriod"/>
              <a:tabLst>
                <a:tab pos="386715" algn="l"/>
              </a:tabLst>
            </a:pPr>
            <a:r>
              <a:rPr sz="2450" spc="325" dirty="0">
                <a:latin typeface="Garamond"/>
                <a:cs typeface="Garamond"/>
              </a:rPr>
              <a:t>(</a:t>
            </a:r>
            <a:r>
              <a:rPr sz="2450" spc="325" dirty="0">
                <a:latin typeface="Cambria"/>
                <a:cs typeface="Cambria"/>
              </a:rPr>
              <a:t>−</a:t>
            </a:r>
            <a:r>
              <a:rPr sz="2450" b="0" i="1" spc="325" dirty="0">
                <a:latin typeface="Bookman Old Style"/>
                <a:cs typeface="Bookman Old Style"/>
              </a:rPr>
              <a:t>IE</a:t>
            </a:r>
            <a:r>
              <a:rPr sz="2450" b="0" i="1" spc="-35" dirty="0">
                <a:latin typeface="Bookman Old Style"/>
                <a:cs typeface="Bookman Old Style"/>
              </a:rPr>
              <a:t> </a:t>
            </a:r>
            <a:r>
              <a:rPr sz="2450" spc="130" dirty="0">
                <a:latin typeface="Garamond"/>
                <a:cs typeface="Garamond"/>
              </a:rPr>
              <a:t>+</a:t>
            </a:r>
            <a:r>
              <a:rPr sz="2450" spc="-55" dirty="0">
                <a:latin typeface="Garamond"/>
                <a:cs typeface="Garamond"/>
              </a:rPr>
              <a:t> </a:t>
            </a:r>
            <a:r>
              <a:rPr sz="2450" b="0" i="1" spc="-20" dirty="0">
                <a:latin typeface="Bookman Old Style"/>
                <a:cs typeface="Bookman Old Style"/>
              </a:rPr>
              <a:t>EA</a:t>
            </a:r>
            <a:r>
              <a:rPr sz="2450" spc="-20" dirty="0">
                <a:latin typeface="Garamond"/>
                <a:cs typeface="Garamond"/>
              </a:rPr>
              <a:t>)</a:t>
            </a:r>
            <a:r>
              <a:rPr sz="2450" b="0" i="1" spc="-20" dirty="0">
                <a:latin typeface="Bookman Old Style"/>
                <a:cs typeface="Bookman Old Style"/>
              </a:rPr>
              <a:t>/</a:t>
            </a:r>
            <a:r>
              <a:rPr sz="2450" spc="-20" dirty="0">
                <a:latin typeface="Garamond"/>
                <a:cs typeface="Garamond"/>
              </a:rPr>
              <a:t>2</a:t>
            </a:r>
            <a:endParaRPr sz="2450">
              <a:latin typeface="Garamond"/>
              <a:cs typeface="Garamond"/>
            </a:endParaRPr>
          </a:p>
          <a:p>
            <a:pPr marL="386715" indent="-374015">
              <a:lnSpc>
                <a:spcPct val="100000"/>
              </a:lnSpc>
              <a:spcBef>
                <a:spcPts val="1045"/>
              </a:spcBef>
              <a:buAutoNum type="alphaUcPeriod"/>
              <a:tabLst>
                <a:tab pos="386715" algn="l"/>
              </a:tabLst>
            </a:pPr>
            <a:r>
              <a:rPr sz="2450" spc="325" dirty="0">
                <a:latin typeface="Garamond"/>
                <a:cs typeface="Garamond"/>
              </a:rPr>
              <a:t>(</a:t>
            </a:r>
            <a:r>
              <a:rPr sz="2450" spc="325" dirty="0">
                <a:latin typeface="Cambria"/>
                <a:cs typeface="Cambria"/>
              </a:rPr>
              <a:t>−</a:t>
            </a:r>
            <a:r>
              <a:rPr sz="2450" b="0" i="1" spc="325" dirty="0">
                <a:latin typeface="Bookman Old Style"/>
                <a:cs typeface="Bookman Old Style"/>
              </a:rPr>
              <a:t>IE</a:t>
            </a:r>
            <a:r>
              <a:rPr sz="2450" b="0" i="1" spc="-35" dirty="0">
                <a:latin typeface="Bookman Old Style"/>
                <a:cs typeface="Bookman Old Style"/>
              </a:rPr>
              <a:t> </a:t>
            </a:r>
            <a:r>
              <a:rPr sz="2450" spc="130" dirty="0">
                <a:latin typeface="Garamond"/>
                <a:cs typeface="Garamond"/>
              </a:rPr>
              <a:t>+</a:t>
            </a:r>
            <a:r>
              <a:rPr sz="2450" spc="-55" dirty="0">
                <a:latin typeface="Garamond"/>
                <a:cs typeface="Garamond"/>
              </a:rPr>
              <a:t> </a:t>
            </a:r>
            <a:r>
              <a:rPr sz="2450" b="0" i="1" spc="-20" dirty="0">
                <a:latin typeface="Bookman Old Style"/>
                <a:cs typeface="Bookman Old Style"/>
              </a:rPr>
              <a:t>EA</a:t>
            </a:r>
            <a:r>
              <a:rPr sz="2450" spc="-20" dirty="0">
                <a:latin typeface="Garamond"/>
                <a:cs typeface="Garamond"/>
              </a:rPr>
              <a:t>)</a:t>
            </a:r>
            <a:r>
              <a:rPr sz="2450" b="0" i="1" spc="-20" dirty="0">
                <a:latin typeface="Bookman Old Style"/>
                <a:cs typeface="Bookman Old Style"/>
              </a:rPr>
              <a:t>/</a:t>
            </a:r>
            <a:r>
              <a:rPr sz="2450" spc="-20" dirty="0">
                <a:latin typeface="Garamond"/>
                <a:cs typeface="Garamond"/>
              </a:rPr>
              <a:t>2</a:t>
            </a:r>
            <a:endParaRPr sz="2450">
              <a:latin typeface="Garamond"/>
              <a:cs typeface="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5A619F6-55EF-B9BE-8212-E2780D9435B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9185422-10A1-FF06-CA64-37ACF3916A0F}"/>
              </a:ext>
            </a:extLst>
          </p:cNvPr>
          <p:cNvPicPr>
            <a:picLocks noChangeAspect="1"/>
          </p:cNvPicPr>
          <p:nvPr/>
        </p:nvPicPr>
        <p:blipFill>
          <a:blip r:embed="rId2"/>
          <a:stretch>
            <a:fillRect/>
          </a:stretch>
        </p:blipFill>
        <p:spPr>
          <a:xfrm>
            <a:off x="0" y="0"/>
            <a:ext cx="10058400" cy="3399775"/>
          </a:xfrm>
          <a:prstGeom prst="rect">
            <a:avLst/>
          </a:prstGeom>
        </p:spPr>
      </p:pic>
    </p:spTree>
    <p:extLst>
      <p:ext uri="{BB962C8B-B14F-4D97-AF65-F5344CB8AC3E}">
        <p14:creationId xmlns:p14="http://schemas.microsoft.com/office/powerpoint/2010/main" val="2878110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06759"/>
            <a:ext cx="8268970" cy="5423535"/>
          </a:xfrm>
          <a:prstGeom prst="rect">
            <a:avLst/>
          </a:prstGeom>
        </p:spPr>
        <p:txBody>
          <a:bodyPr vert="horz" wrap="square" lIns="0" tIns="83185" rIns="0" bIns="0" rtlCol="0">
            <a:spAutoFit/>
          </a:bodyPr>
          <a:lstStyle/>
          <a:p>
            <a:pPr marL="23495" algn="just">
              <a:lnSpc>
                <a:spcPct val="100000"/>
              </a:lnSpc>
              <a:spcBef>
                <a:spcPts val="655"/>
              </a:spcBef>
              <a:tabLst>
                <a:tab pos="6225540" algn="l"/>
              </a:tabLst>
            </a:pPr>
            <a:r>
              <a:rPr sz="1200" spc="-10" dirty="0">
                <a:latin typeface="Times New Roman"/>
                <a:cs typeface="Times New Roman"/>
              </a:rPr>
              <a:t>ConcepTest</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a:p>
            <a:pPr marL="23495" marR="5080" algn="just">
              <a:lnSpc>
                <a:spcPct val="101699"/>
              </a:lnSpc>
              <a:spcBef>
                <a:spcPts val="1150"/>
              </a:spcBef>
            </a:pPr>
            <a:r>
              <a:rPr sz="2450" spc="10" dirty="0">
                <a:latin typeface="Garamond"/>
                <a:cs typeface="Garamond"/>
              </a:rPr>
              <a:t>An</a:t>
            </a:r>
            <a:r>
              <a:rPr sz="2450" spc="335" dirty="0">
                <a:latin typeface="Garamond"/>
                <a:cs typeface="Garamond"/>
              </a:rPr>
              <a:t> </a:t>
            </a:r>
            <a:r>
              <a:rPr sz="2450" spc="10" dirty="0">
                <a:latin typeface="Garamond"/>
                <a:cs typeface="Garamond"/>
              </a:rPr>
              <a:t>element’s</a:t>
            </a:r>
            <a:r>
              <a:rPr sz="2450" spc="340" dirty="0">
                <a:latin typeface="Garamond"/>
                <a:cs typeface="Garamond"/>
              </a:rPr>
              <a:t> </a:t>
            </a:r>
            <a:r>
              <a:rPr sz="2450" spc="10" dirty="0">
                <a:latin typeface="Garamond"/>
                <a:cs typeface="Garamond"/>
              </a:rPr>
              <a:t>“electronegativity”</a:t>
            </a:r>
            <a:r>
              <a:rPr sz="2450" spc="335" dirty="0">
                <a:latin typeface="Garamond"/>
                <a:cs typeface="Garamond"/>
              </a:rPr>
              <a:t> </a:t>
            </a:r>
            <a:r>
              <a:rPr sz="2450" spc="10" dirty="0">
                <a:latin typeface="Garamond"/>
                <a:cs typeface="Garamond"/>
              </a:rPr>
              <a:t>is</a:t>
            </a:r>
            <a:r>
              <a:rPr sz="2450" spc="335" dirty="0">
                <a:latin typeface="Garamond"/>
                <a:cs typeface="Garamond"/>
              </a:rPr>
              <a:t> </a:t>
            </a:r>
            <a:r>
              <a:rPr sz="2450" spc="10" dirty="0">
                <a:latin typeface="Garamond"/>
                <a:cs typeface="Garamond"/>
              </a:rPr>
              <a:t>high</a:t>
            </a:r>
            <a:r>
              <a:rPr sz="2450" spc="340" dirty="0">
                <a:latin typeface="Garamond"/>
                <a:cs typeface="Garamond"/>
              </a:rPr>
              <a:t> </a:t>
            </a:r>
            <a:r>
              <a:rPr sz="2450" spc="10" dirty="0">
                <a:latin typeface="Garamond"/>
                <a:cs typeface="Garamond"/>
              </a:rPr>
              <a:t>if</a:t>
            </a:r>
            <a:r>
              <a:rPr sz="2450" spc="335" dirty="0">
                <a:latin typeface="Garamond"/>
                <a:cs typeface="Garamond"/>
              </a:rPr>
              <a:t> </a:t>
            </a:r>
            <a:r>
              <a:rPr sz="2450" spc="105" dirty="0">
                <a:latin typeface="Garamond"/>
                <a:cs typeface="Garamond"/>
              </a:rPr>
              <a:t>it</a:t>
            </a:r>
            <a:r>
              <a:rPr sz="2450" spc="340" dirty="0">
                <a:latin typeface="Garamond"/>
                <a:cs typeface="Garamond"/>
              </a:rPr>
              <a:t> </a:t>
            </a:r>
            <a:r>
              <a:rPr sz="2450" spc="10" dirty="0">
                <a:latin typeface="Garamond"/>
                <a:cs typeface="Garamond"/>
              </a:rPr>
              <a:t>is</a:t>
            </a:r>
            <a:r>
              <a:rPr sz="2450" spc="340" dirty="0">
                <a:latin typeface="Garamond"/>
                <a:cs typeface="Garamond"/>
              </a:rPr>
              <a:t> </a:t>
            </a:r>
            <a:r>
              <a:rPr sz="2450" spc="10" dirty="0">
                <a:latin typeface="Garamond"/>
                <a:cs typeface="Garamond"/>
              </a:rPr>
              <a:t>likely</a:t>
            </a:r>
            <a:r>
              <a:rPr sz="2450" spc="335" dirty="0">
                <a:latin typeface="Garamond"/>
                <a:cs typeface="Garamond"/>
              </a:rPr>
              <a:t> </a:t>
            </a:r>
            <a:r>
              <a:rPr sz="2450" spc="10" dirty="0">
                <a:latin typeface="Garamond"/>
                <a:cs typeface="Garamond"/>
              </a:rPr>
              <a:t>to</a:t>
            </a:r>
            <a:r>
              <a:rPr sz="2450" spc="335" dirty="0">
                <a:latin typeface="Garamond"/>
                <a:cs typeface="Garamond"/>
              </a:rPr>
              <a:t> </a:t>
            </a:r>
            <a:r>
              <a:rPr sz="2450" spc="60" dirty="0">
                <a:latin typeface="Garamond"/>
                <a:cs typeface="Garamond"/>
              </a:rPr>
              <a:t>react</a:t>
            </a:r>
            <a:r>
              <a:rPr sz="2450" spc="335" dirty="0">
                <a:latin typeface="Garamond"/>
                <a:cs typeface="Garamond"/>
              </a:rPr>
              <a:t> </a:t>
            </a:r>
            <a:r>
              <a:rPr sz="2450" spc="35" dirty="0">
                <a:latin typeface="Garamond"/>
                <a:cs typeface="Garamond"/>
              </a:rPr>
              <a:t>by </a:t>
            </a:r>
            <a:r>
              <a:rPr sz="2450" dirty="0">
                <a:latin typeface="Garamond"/>
                <a:cs typeface="Garamond"/>
              </a:rPr>
              <a:t>absorbing</a:t>
            </a:r>
            <a:r>
              <a:rPr sz="2450" spc="375" dirty="0">
                <a:latin typeface="Garamond"/>
                <a:cs typeface="Garamond"/>
              </a:rPr>
              <a:t> </a:t>
            </a:r>
            <a:r>
              <a:rPr sz="2450" dirty="0">
                <a:latin typeface="Garamond"/>
                <a:cs typeface="Garamond"/>
              </a:rPr>
              <a:t>electrons,</a:t>
            </a:r>
            <a:r>
              <a:rPr sz="2450" spc="425" dirty="0">
                <a:latin typeface="Garamond"/>
                <a:cs typeface="Garamond"/>
              </a:rPr>
              <a:t> </a:t>
            </a:r>
            <a:r>
              <a:rPr sz="2450" dirty="0">
                <a:latin typeface="Garamond"/>
                <a:cs typeface="Garamond"/>
              </a:rPr>
              <a:t>low</a:t>
            </a:r>
            <a:r>
              <a:rPr sz="2450" spc="380" dirty="0">
                <a:latin typeface="Garamond"/>
                <a:cs typeface="Garamond"/>
              </a:rPr>
              <a:t> </a:t>
            </a:r>
            <a:r>
              <a:rPr sz="2450" dirty="0">
                <a:latin typeface="Garamond"/>
                <a:cs typeface="Garamond"/>
              </a:rPr>
              <a:t>if</a:t>
            </a:r>
            <a:r>
              <a:rPr sz="2450" spc="375" dirty="0">
                <a:latin typeface="Garamond"/>
                <a:cs typeface="Garamond"/>
              </a:rPr>
              <a:t> </a:t>
            </a:r>
            <a:r>
              <a:rPr sz="2450" spc="105" dirty="0">
                <a:latin typeface="Garamond"/>
                <a:cs typeface="Garamond"/>
              </a:rPr>
              <a:t>it</a:t>
            </a:r>
            <a:r>
              <a:rPr sz="2450" spc="385" dirty="0">
                <a:latin typeface="Garamond"/>
                <a:cs typeface="Garamond"/>
              </a:rPr>
              <a:t> </a:t>
            </a:r>
            <a:r>
              <a:rPr sz="2450" dirty="0">
                <a:latin typeface="Garamond"/>
                <a:cs typeface="Garamond"/>
              </a:rPr>
              <a:t>is</a:t>
            </a:r>
            <a:r>
              <a:rPr sz="2450" spc="375" dirty="0">
                <a:latin typeface="Garamond"/>
                <a:cs typeface="Garamond"/>
              </a:rPr>
              <a:t> </a:t>
            </a:r>
            <a:r>
              <a:rPr sz="2450" dirty="0">
                <a:latin typeface="Garamond"/>
                <a:cs typeface="Garamond"/>
              </a:rPr>
              <a:t>likely</a:t>
            </a:r>
            <a:r>
              <a:rPr sz="2450" spc="385" dirty="0">
                <a:latin typeface="Garamond"/>
                <a:cs typeface="Garamond"/>
              </a:rPr>
              <a:t> </a:t>
            </a:r>
            <a:r>
              <a:rPr sz="2450" dirty="0">
                <a:latin typeface="Garamond"/>
                <a:cs typeface="Garamond"/>
              </a:rPr>
              <a:t>to</a:t>
            </a:r>
            <a:r>
              <a:rPr sz="2450" spc="380" dirty="0">
                <a:latin typeface="Garamond"/>
                <a:cs typeface="Garamond"/>
              </a:rPr>
              <a:t> </a:t>
            </a:r>
            <a:r>
              <a:rPr sz="2450" dirty="0">
                <a:latin typeface="Garamond"/>
                <a:cs typeface="Garamond"/>
              </a:rPr>
              <a:t>release</a:t>
            </a:r>
            <a:r>
              <a:rPr sz="2450" spc="375" dirty="0">
                <a:latin typeface="Garamond"/>
                <a:cs typeface="Garamond"/>
              </a:rPr>
              <a:t> </a:t>
            </a:r>
            <a:r>
              <a:rPr sz="2450" dirty="0">
                <a:latin typeface="Garamond"/>
                <a:cs typeface="Garamond"/>
              </a:rPr>
              <a:t>them.</a:t>
            </a:r>
            <a:r>
              <a:rPr sz="2450" spc="195" dirty="0">
                <a:latin typeface="Garamond"/>
                <a:cs typeface="Garamond"/>
              </a:rPr>
              <a:t>  </a:t>
            </a:r>
            <a:r>
              <a:rPr sz="2450" dirty="0">
                <a:latin typeface="Garamond"/>
                <a:cs typeface="Garamond"/>
              </a:rPr>
              <a:t>Which</a:t>
            </a:r>
            <a:r>
              <a:rPr sz="2450" spc="380" dirty="0">
                <a:latin typeface="Garamond"/>
                <a:cs typeface="Garamond"/>
              </a:rPr>
              <a:t> </a:t>
            </a:r>
            <a:r>
              <a:rPr sz="2450" spc="-25" dirty="0">
                <a:latin typeface="Garamond"/>
                <a:cs typeface="Garamond"/>
              </a:rPr>
              <a:t>of </a:t>
            </a:r>
            <a:r>
              <a:rPr sz="2450" dirty="0">
                <a:latin typeface="Garamond"/>
                <a:cs typeface="Garamond"/>
              </a:rPr>
              <a:t>the</a:t>
            </a:r>
            <a:r>
              <a:rPr sz="2450" spc="130" dirty="0">
                <a:latin typeface="Garamond"/>
                <a:cs typeface="Garamond"/>
              </a:rPr>
              <a:t> </a:t>
            </a:r>
            <a:r>
              <a:rPr sz="2450" dirty="0">
                <a:latin typeface="Garamond"/>
                <a:cs typeface="Garamond"/>
              </a:rPr>
              <a:t>following</a:t>
            </a:r>
            <a:r>
              <a:rPr sz="2450" spc="140" dirty="0">
                <a:latin typeface="Garamond"/>
                <a:cs typeface="Garamond"/>
              </a:rPr>
              <a:t> </a:t>
            </a:r>
            <a:r>
              <a:rPr sz="2450" dirty="0">
                <a:latin typeface="Garamond"/>
                <a:cs typeface="Garamond"/>
              </a:rPr>
              <a:t>makes</a:t>
            </a:r>
            <a:r>
              <a:rPr sz="2450" spc="140" dirty="0">
                <a:latin typeface="Garamond"/>
                <a:cs typeface="Garamond"/>
              </a:rPr>
              <a:t> </a:t>
            </a:r>
            <a:r>
              <a:rPr sz="2450" spc="130" dirty="0">
                <a:latin typeface="Garamond"/>
                <a:cs typeface="Garamond"/>
              </a:rPr>
              <a:t>a</a:t>
            </a:r>
            <a:r>
              <a:rPr sz="2450" spc="135" dirty="0">
                <a:latin typeface="Garamond"/>
                <a:cs typeface="Garamond"/>
              </a:rPr>
              <a:t> </a:t>
            </a:r>
            <a:r>
              <a:rPr sz="2450" dirty="0">
                <a:latin typeface="Garamond"/>
                <a:cs typeface="Garamond"/>
              </a:rPr>
              <a:t>good</a:t>
            </a:r>
            <a:r>
              <a:rPr sz="2450" spc="145" dirty="0">
                <a:latin typeface="Garamond"/>
                <a:cs typeface="Garamond"/>
              </a:rPr>
              <a:t> </a:t>
            </a:r>
            <a:r>
              <a:rPr sz="2450" dirty="0">
                <a:latin typeface="Garamond"/>
                <a:cs typeface="Garamond"/>
              </a:rPr>
              <a:t>definition</a:t>
            </a:r>
            <a:r>
              <a:rPr sz="2450" spc="140" dirty="0">
                <a:latin typeface="Garamond"/>
                <a:cs typeface="Garamond"/>
              </a:rPr>
              <a:t> </a:t>
            </a:r>
            <a:r>
              <a:rPr sz="2450" dirty="0">
                <a:latin typeface="Garamond"/>
                <a:cs typeface="Garamond"/>
              </a:rPr>
              <a:t>of</a:t>
            </a:r>
            <a:r>
              <a:rPr sz="2450" spc="145" dirty="0">
                <a:latin typeface="Garamond"/>
                <a:cs typeface="Garamond"/>
              </a:rPr>
              <a:t> </a:t>
            </a:r>
            <a:r>
              <a:rPr sz="2450" spc="55" dirty="0">
                <a:latin typeface="Garamond"/>
                <a:cs typeface="Garamond"/>
              </a:rPr>
              <a:t>electronegativity?</a:t>
            </a:r>
            <a:r>
              <a:rPr sz="2450" spc="445" dirty="0">
                <a:latin typeface="Garamond"/>
                <a:cs typeface="Garamond"/>
              </a:rPr>
              <a:t> </a:t>
            </a:r>
            <a:r>
              <a:rPr sz="2450" spc="-10" dirty="0">
                <a:latin typeface="Garamond"/>
                <a:cs typeface="Garamond"/>
              </a:rPr>
              <a:t>We’re </a:t>
            </a:r>
            <a:r>
              <a:rPr sz="2450" dirty="0">
                <a:latin typeface="Garamond"/>
                <a:cs typeface="Garamond"/>
              </a:rPr>
              <a:t>using</a:t>
            </a:r>
            <a:r>
              <a:rPr sz="2450" spc="450" dirty="0">
                <a:latin typeface="Garamond"/>
                <a:cs typeface="Garamond"/>
              </a:rPr>
              <a:t> </a:t>
            </a:r>
            <a:r>
              <a:rPr sz="2450" b="0" i="1" spc="290" dirty="0">
                <a:latin typeface="Bookman Old Style"/>
                <a:cs typeface="Bookman Old Style"/>
              </a:rPr>
              <a:t>IE</a:t>
            </a:r>
            <a:r>
              <a:rPr sz="2450" b="0" i="1" spc="490" dirty="0">
                <a:latin typeface="Bookman Old Style"/>
                <a:cs typeface="Bookman Old Style"/>
              </a:rPr>
              <a:t> </a:t>
            </a:r>
            <a:r>
              <a:rPr sz="2450" spc="55" dirty="0">
                <a:latin typeface="Garamond"/>
                <a:cs typeface="Garamond"/>
              </a:rPr>
              <a:t>and</a:t>
            </a:r>
            <a:r>
              <a:rPr sz="2450" spc="450" dirty="0">
                <a:latin typeface="Garamond"/>
                <a:cs typeface="Garamond"/>
              </a:rPr>
              <a:t> </a:t>
            </a:r>
            <a:r>
              <a:rPr sz="2450" b="0" i="1" spc="180" dirty="0">
                <a:latin typeface="Bookman Old Style"/>
                <a:cs typeface="Bookman Old Style"/>
              </a:rPr>
              <a:t>EA</a:t>
            </a:r>
            <a:r>
              <a:rPr sz="2450" b="0" i="1" spc="325" dirty="0">
                <a:latin typeface="Bookman Old Style"/>
                <a:cs typeface="Bookman Old Style"/>
              </a:rPr>
              <a:t> </a:t>
            </a:r>
            <a:r>
              <a:rPr sz="2450" dirty="0">
                <a:latin typeface="Garamond"/>
                <a:cs typeface="Garamond"/>
              </a:rPr>
              <a:t>here</a:t>
            </a:r>
            <a:r>
              <a:rPr sz="2450" spc="450" dirty="0">
                <a:latin typeface="Garamond"/>
                <a:cs typeface="Garamond"/>
              </a:rPr>
              <a:t> </a:t>
            </a:r>
            <a:r>
              <a:rPr sz="2450" dirty="0">
                <a:latin typeface="Garamond"/>
                <a:cs typeface="Garamond"/>
              </a:rPr>
              <a:t>to</a:t>
            </a:r>
            <a:r>
              <a:rPr sz="2450" spc="450" dirty="0">
                <a:latin typeface="Garamond"/>
                <a:cs typeface="Garamond"/>
              </a:rPr>
              <a:t> </a:t>
            </a:r>
            <a:r>
              <a:rPr sz="2450" dirty="0">
                <a:latin typeface="Garamond"/>
                <a:cs typeface="Garamond"/>
              </a:rPr>
              <a:t>mean</a:t>
            </a:r>
            <a:r>
              <a:rPr sz="2450" spc="445" dirty="0">
                <a:latin typeface="Garamond"/>
                <a:cs typeface="Garamond"/>
              </a:rPr>
              <a:t> </a:t>
            </a:r>
            <a:r>
              <a:rPr sz="2450" dirty="0">
                <a:latin typeface="Garamond"/>
                <a:cs typeface="Garamond"/>
              </a:rPr>
              <a:t>ionization</a:t>
            </a:r>
            <a:r>
              <a:rPr sz="2450" spc="445" dirty="0">
                <a:latin typeface="Garamond"/>
                <a:cs typeface="Garamond"/>
              </a:rPr>
              <a:t> </a:t>
            </a:r>
            <a:r>
              <a:rPr sz="2450" dirty="0">
                <a:latin typeface="Garamond"/>
                <a:cs typeface="Garamond"/>
              </a:rPr>
              <a:t>energy</a:t>
            </a:r>
            <a:r>
              <a:rPr sz="2450" spc="450" dirty="0">
                <a:latin typeface="Garamond"/>
                <a:cs typeface="Garamond"/>
              </a:rPr>
              <a:t> </a:t>
            </a:r>
            <a:r>
              <a:rPr sz="2450" spc="55" dirty="0">
                <a:latin typeface="Garamond"/>
                <a:cs typeface="Garamond"/>
              </a:rPr>
              <a:t>and</a:t>
            </a:r>
            <a:r>
              <a:rPr sz="2450" spc="450" dirty="0">
                <a:latin typeface="Garamond"/>
                <a:cs typeface="Garamond"/>
              </a:rPr>
              <a:t> </a:t>
            </a:r>
            <a:r>
              <a:rPr sz="2450" spc="-10" dirty="0">
                <a:latin typeface="Garamond"/>
                <a:cs typeface="Garamond"/>
              </a:rPr>
              <a:t>electron </a:t>
            </a:r>
            <a:r>
              <a:rPr sz="2450" dirty="0">
                <a:latin typeface="Garamond"/>
                <a:cs typeface="Garamond"/>
              </a:rPr>
              <a:t>affinity.</a:t>
            </a:r>
            <a:r>
              <a:rPr sz="2450" spc="500" dirty="0">
                <a:latin typeface="Garamond"/>
                <a:cs typeface="Garamond"/>
              </a:rPr>
              <a:t> </a:t>
            </a:r>
            <a:r>
              <a:rPr sz="2450" dirty="0">
                <a:latin typeface="Garamond"/>
                <a:cs typeface="Garamond"/>
              </a:rPr>
              <a:t>(Choose</a:t>
            </a:r>
            <a:r>
              <a:rPr sz="2450" spc="170" dirty="0">
                <a:latin typeface="Garamond"/>
                <a:cs typeface="Garamond"/>
              </a:rPr>
              <a:t> </a:t>
            </a:r>
            <a:r>
              <a:rPr sz="2450" dirty="0">
                <a:latin typeface="Garamond"/>
                <a:cs typeface="Garamond"/>
              </a:rPr>
              <a:t>one.</a:t>
            </a:r>
            <a:r>
              <a:rPr sz="2450" spc="515" dirty="0">
                <a:latin typeface="Garamond"/>
                <a:cs typeface="Garamond"/>
              </a:rPr>
              <a:t> </a:t>
            </a:r>
            <a:r>
              <a:rPr sz="2450" dirty="0">
                <a:latin typeface="Garamond"/>
                <a:cs typeface="Garamond"/>
              </a:rPr>
              <a:t>The</a:t>
            </a:r>
            <a:r>
              <a:rPr sz="2450" spc="170" dirty="0">
                <a:latin typeface="Garamond"/>
                <a:cs typeface="Garamond"/>
              </a:rPr>
              <a:t> </a:t>
            </a:r>
            <a:r>
              <a:rPr sz="2450" dirty="0">
                <a:latin typeface="Garamond"/>
                <a:cs typeface="Garamond"/>
              </a:rPr>
              <a:t>correct</a:t>
            </a:r>
            <a:r>
              <a:rPr sz="2450" spc="170" dirty="0">
                <a:latin typeface="Garamond"/>
                <a:cs typeface="Garamond"/>
              </a:rPr>
              <a:t> </a:t>
            </a:r>
            <a:r>
              <a:rPr sz="2450" dirty="0">
                <a:latin typeface="Garamond"/>
                <a:cs typeface="Garamond"/>
              </a:rPr>
              <a:t>choice</a:t>
            </a:r>
            <a:r>
              <a:rPr sz="2450" spc="170" dirty="0">
                <a:latin typeface="Garamond"/>
                <a:cs typeface="Garamond"/>
              </a:rPr>
              <a:t> </a:t>
            </a:r>
            <a:r>
              <a:rPr sz="2450" dirty="0">
                <a:latin typeface="Garamond"/>
                <a:cs typeface="Garamond"/>
              </a:rPr>
              <a:t>is</a:t>
            </a:r>
            <a:r>
              <a:rPr sz="2450" spc="170" dirty="0">
                <a:latin typeface="Garamond"/>
                <a:cs typeface="Garamond"/>
              </a:rPr>
              <a:t> </a:t>
            </a:r>
            <a:r>
              <a:rPr sz="2450" dirty="0">
                <a:latin typeface="Garamond"/>
                <a:cs typeface="Garamond"/>
              </a:rPr>
              <a:t>one</a:t>
            </a:r>
            <a:r>
              <a:rPr sz="2450" spc="170" dirty="0">
                <a:latin typeface="Garamond"/>
                <a:cs typeface="Garamond"/>
              </a:rPr>
              <a:t> </a:t>
            </a:r>
            <a:r>
              <a:rPr sz="2450" dirty="0">
                <a:latin typeface="Garamond"/>
                <a:cs typeface="Garamond"/>
              </a:rPr>
              <a:t>of</a:t>
            </a:r>
            <a:r>
              <a:rPr sz="2450" spc="170" dirty="0">
                <a:latin typeface="Garamond"/>
                <a:cs typeface="Garamond"/>
              </a:rPr>
              <a:t> </a:t>
            </a:r>
            <a:r>
              <a:rPr sz="2450" dirty="0">
                <a:latin typeface="Garamond"/>
                <a:cs typeface="Garamond"/>
              </a:rPr>
              <a:t>the</a:t>
            </a:r>
            <a:r>
              <a:rPr sz="2450" spc="170" dirty="0">
                <a:latin typeface="Garamond"/>
                <a:cs typeface="Garamond"/>
              </a:rPr>
              <a:t> </a:t>
            </a:r>
            <a:r>
              <a:rPr sz="2450" spc="-10" dirty="0">
                <a:latin typeface="Garamond"/>
                <a:cs typeface="Garamond"/>
              </a:rPr>
              <a:t>definitions </a:t>
            </a:r>
            <a:r>
              <a:rPr sz="2450" dirty="0">
                <a:latin typeface="Garamond"/>
                <a:cs typeface="Garamond"/>
              </a:rPr>
              <a:t>sometimes</a:t>
            </a:r>
            <a:r>
              <a:rPr sz="2450" spc="140" dirty="0">
                <a:latin typeface="Garamond"/>
                <a:cs typeface="Garamond"/>
              </a:rPr>
              <a:t> </a:t>
            </a:r>
            <a:r>
              <a:rPr sz="2450" dirty="0">
                <a:latin typeface="Garamond"/>
                <a:cs typeface="Garamond"/>
              </a:rPr>
              <a:t>used</a:t>
            </a:r>
            <a:r>
              <a:rPr sz="2450" spc="140" dirty="0">
                <a:latin typeface="Garamond"/>
                <a:cs typeface="Garamond"/>
              </a:rPr>
              <a:t> </a:t>
            </a:r>
            <a:r>
              <a:rPr sz="2450" dirty="0">
                <a:latin typeface="Garamond"/>
                <a:cs typeface="Garamond"/>
              </a:rPr>
              <a:t>for</a:t>
            </a:r>
            <a:r>
              <a:rPr sz="2450" spc="135" dirty="0">
                <a:latin typeface="Garamond"/>
                <a:cs typeface="Garamond"/>
              </a:rPr>
              <a:t> </a:t>
            </a:r>
            <a:r>
              <a:rPr sz="2450" spc="90" dirty="0">
                <a:latin typeface="Garamond"/>
                <a:cs typeface="Garamond"/>
              </a:rPr>
              <a:t>it.)</a:t>
            </a:r>
            <a:endParaRPr sz="2450">
              <a:latin typeface="Garamond"/>
              <a:cs typeface="Garamond"/>
            </a:endParaRPr>
          </a:p>
          <a:p>
            <a:pPr marL="394335" indent="-370205">
              <a:lnSpc>
                <a:spcPct val="100000"/>
              </a:lnSpc>
              <a:spcBef>
                <a:spcPts val="1639"/>
              </a:spcBef>
              <a:buAutoNum type="alphaUcPeriod"/>
              <a:tabLst>
                <a:tab pos="394335" algn="l"/>
              </a:tabLst>
            </a:pPr>
            <a:r>
              <a:rPr sz="2450" spc="250" dirty="0">
                <a:latin typeface="Garamond"/>
                <a:cs typeface="Garamond"/>
              </a:rPr>
              <a:t>(</a:t>
            </a:r>
            <a:r>
              <a:rPr sz="2450" b="0" i="1" spc="250" dirty="0">
                <a:latin typeface="Bookman Old Style"/>
                <a:cs typeface="Bookman Old Style"/>
              </a:rPr>
              <a:t>IE</a:t>
            </a:r>
            <a:r>
              <a:rPr sz="2450" b="0" i="1" spc="-40" dirty="0">
                <a:latin typeface="Bookman Old Style"/>
                <a:cs typeface="Bookman Old Style"/>
              </a:rPr>
              <a:t> </a:t>
            </a:r>
            <a:r>
              <a:rPr sz="2450" spc="130" dirty="0">
                <a:latin typeface="Garamond"/>
                <a:cs typeface="Garamond"/>
              </a:rPr>
              <a:t>+</a:t>
            </a:r>
            <a:r>
              <a:rPr sz="2450" spc="-60" dirty="0">
                <a:latin typeface="Garamond"/>
                <a:cs typeface="Garamond"/>
              </a:rPr>
              <a:t> </a:t>
            </a:r>
            <a:r>
              <a:rPr sz="2450" b="0" i="1" spc="-10" dirty="0">
                <a:latin typeface="Bookman Old Style"/>
                <a:cs typeface="Bookman Old Style"/>
              </a:rPr>
              <a:t>EA</a:t>
            </a:r>
            <a:r>
              <a:rPr sz="2450" spc="-10" dirty="0">
                <a:latin typeface="Garamond"/>
                <a:cs typeface="Garamond"/>
              </a:rPr>
              <a:t>)</a:t>
            </a:r>
            <a:r>
              <a:rPr sz="2450" b="0" i="1" spc="-10" dirty="0">
                <a:latin typeface="Bookman Old Style"/>
                <a:cs typeface="Bookman Old Style"/>
              </a:rPr>
              <a:t>/</a:t>
            </a:r>
            <a:r>
              <a:rPr sz="2450" spc="-10" dirty="0">
                <a:latin typeface="Garamond"/>
                <a:cs typeface="Garamond"/>
              </a:rPr>
              <a:t>2</a:t>
            </a:r>
            <a:endParaRPr sz="2450">
              <a:latin typeface="Garamond"/>
              <a:cs typeface="Garamond"/>
            </a:endParaRPr>
          </a:p>
          <a:p>
            <a:pPr marL="394335" indent="-358140">
              <a:lnSpc>
                <a:spcPct val="100000"/>
              </a:lnSpc>
              <a:spcBef>
                <a:spcPts val="1045"/>
              </a:spcBef>
              <a:buAutoNum type="alphaUcPeriod"/>
              <a:tabLst>
                <a:tab pos="394335" algn="l"/>
              </a:tabLst>
            </a:pPr>
            <a:r>
              <a:rPr sz="2450" spc="250" dirty="0">
                <a:latin typeface="Garamond"/>
                <a:cs typeface="Garamond"/>
              </a:rPr>
              <a:t>(</a:t>
            </a:r>
            <a:r>
              <a:rPr sz="2450" b="0" i="1" spc="250" dirty="0">
                <a:latin typeface="Bookman Old Style"/>
                <a:cs typeface="Bookman Old Style"/>
              </a:rPr>
              <a:t>IE</a:t>
            </a:r>
            <a:r>
              <a:rPr sz="2450" b="0" i="1" spc="-40" dirty="0">
                <a:latin typeface="Bookman Old Style"/>
                <a:cs typeface="Bookman Old Style"/>
              </a:rPr>
              <a:t> </a:t>
            </a:r>
            <a:r>
              <a:rPr sz="2450" spc="555" dirty="0">
                <a:latin typeface="Cambria"/>
                <a:cs typeface="Cambria"/>
              </a:rPr>
              <a:t>−</a:t>
            </a:r>
            <a:r>
              <a:rPr sz="2450" spc="10" dirty="0">
                <a:latin typeface="Cambria"/>
                <a:cs typeface="Cambria"/>
              </a:rPr>
              <a:t> </a:t>
            </a:r>
            <a:r>
              <a:rPr sz="2450" b="0" i="1" spc="-20" dirty="0">
                <a:latin typeface="Bookman Old Style"/>
                <a:cs typeface="Bookman Old Style"/>
              </a:rPr>
              <a:t>EA</a:t>
            </a:r>
            <a:r>
              <a:rPr sz="2450" spc="-20" dirty="0">
                <a:latin typeface="Garamond"/>
                <a:cs typeface="Garamond"/>
              </a:rPr>
              <a:t>)</a:t>
            </a:r>
            <a:r>
              <a:rPr sz="2450" b="0" i="1" spc="-20" dirty="0">
                <a:latin typeface="Bookman Old Style"/>
                <a:cs typeface="Bookman Old Style"/>
              </a:rPr>
              <a:t>/</a:t>
            </a:r>
            <a:r>
              <a:rPr sz="2450" spc="-20" dirty="0">
                <a:latin typeface="Garamond"/>
                <a:cs typeface="Garamond"/>
              </a:rPr>
              <a:t>2</a:t>
            </a:r>
            <a:endParaRPr sz="2450">
              <a:latin typeface="Garamond"/>
              <a:cs typeface="Garamond"/>
            </a:endParaRPr>
          </a:p>
          <a:p>
            <a:pPr marL="393700" indent="-361950">
              <a:lnSpc>
                <a:spcPct val="100000"/>
              </a:lnSpc>
              <a:spcBef>
                <a:spcPts val="1045"/>
              </a:spcBef>
              <a:buAutoNum type="alphaUcPeriod"/>
              <a:tabLst>
                <a:tab pos="393700" algn="l"/>
              </a:tabLst>
            </a:pPr>
            <a:r>
              <a:rPr sz="2450" spc="325" dirty="0">
                <a:latin typeface="Garamond"/>
                <a:cs typeface="Garamond"/>
              </a:rPr>
              <a:t>(</a:t>
            </a:r>
            <a:r>
              <a:rPr sz="2450" spc="325" dirty="0">
                <a:latin typeface="Cambria"/>
                <a:cs typeface="Cambria"/>
              </a:rPr>
              <a:t>−</a:t>
            </a:r>
            <a:r>
              <a:rPr sz="2450" b="0" i="1" spc="325" dirty="0">
                <a:latin typeface="Bookman Old Style"/>
                <a:cs typeface="Bookman Old Style"/>
              </a:rPr>
              <a:t>IE</a:t>
            </a:r>
            <a:r>
              <a:rPr sz="2450" b="0" i="1" spc="-35" dirty="0">
                <a:latin typeface="Bookman Old Style"/>
                <a:cs typeface="Bookman Old Style"/>
              </a:rPr>
              <a:t> </a:t>
            </a:r>
            <a:r>
              <a:rPr sz="2450" spc="130" dirty="0">
                <a:latin typeface="Garamond"/>
                <a:cs typeface="Garamond"/>
              </a:rPr>
              <a:t>+</a:t>
            </a:r>
            <a:r>
              <a:rPr sz="2450" spc="-55" dirty="0">
                <a:latin typeface="Garamond"/>
                <a:cs typeface="Garamond"/>
              </a:rPr>
              <a:t> </a:t>
            </a:r>
            <a:r>
              <a:rPr sz="2450" b="0" i="1" spc="-20" dirty="0">
                <a:latin typeface="Bookman Old Style"/>
                <a:cs typeface="Bookman Old Style"/>
              </a:rPr>
              <a:t>EA</a:t>
            </a:r>
            <a:r>
              <a:rPr sz="2450" spc="-20" dirty="0">
                <a:latin typeface="Garamond"/>
                <a:cs typeface="Garamond"/>
              </a:rPr>
              <a:t>)</a:t>
            </a:r>
            <a:r>
              <a:rPr sz="2450" b="0" i="1" spc="-20" dirty="0">
                <a:latin typeface="Bookman Old Style"/>
                <a:cs typeface="Bookman Old Style"/>
              </a:rPr>
              <a:t>/</a:t>
            </a:r>
            <a:r>
              <a:rPr sz="2450" spc="-20" dirty="0">
                <a:latin typeface="Garamond"/>
                <a:cs typeface="Garamond"/>
              </a:rPr>
              <a:t>2</a:t>
            </a:r>
            <a:endParaRPr sz="2450">
              <a:latin typeface="Garamond"/>
              <a:cs typeface="Garamond"/>
            </a:endParaRPr>
          </a:p>
          <a:p>
            <a:pPr marL="393700" indent="-374015">
              <a:lnSpc>
                <a:spcPct val="100000"/>
              </a:lnSpc>
              <a:spcBef>
                <a:spcPts val="1045"/>
              </a:spcBef>
              <a:buAutoNum type="alphaUcPeriod"/>
              <a:tabLst>
                <a:tab pos="393700" algn="l"/>
              </a:tabLst>
            </a:pPr>
            <a:r>
              <a:rPr sz="2450" spc="325" dirty="0">
                <a:latin typeface="Garamond"/>
                <a:cs typeface="Garamond"/>
              </a:rPr>
              <a:t>(</a:t>
            </a:r>
            <a:r>
              <a:rPr sz="2450" spc="325" dirty="0">
                <a:latin typeface="Cambria"/>
                <a:cs typeface="Cambria"/>
              </a:rPr>
              <a:t>−</a:t>
            </a:r>
            <a:r>
              <a:rPr sz="2450" b="0" i="1" spc="325" dirty="0">
                <a:latin typeface="Bookman Old Style"/>
                <a:cs typeface="Bookman Old Style"/>
              </a:rPr>
              <a:t>IE</a:t>
            </a:r>
            <a:r>
              <a:rPr sz="2450" b="0" i="1" spc="-35" dirty="0">
                <a:latin typeface="Bookman Old Style"/>
                <a:cs typeface="Bookman Old Style"/>
              </a:rPr>
              <a:t> </a:t>
            </a:r>
            <a:r>
              <a:rPr sz="2450" spc="130" dirty="0">
                <a:latin typeface="Garamond"/>
                <a:cs typeface="Garamond"/>
              </a:rPr>
              <a:t>+</a:t>
            </a:r>
            <a:r>
              <a:rPr sz="2450" spc="-55" dirty="0">
                <a:latin typeface="Garamond"/>
                <a:cs typeface="Garamond"/>
              </a:rPr>
              <a:t> </a:t>
            </a:r>
            <a:r>
              <a:rPr sz="2450" b="0" i="1" spc="-20" dirty="0">
                <a:latin typeface="Bookman Old Style"/>
                <a:cs typeface="Bookman Old Style"/>
              </a:rPr>
              <a:t>EA</a:t>
            </a:r>
            <a:r>
              <a:rPr sz="2450" spc="-20" dirty="0">
                <a:latin typeface="Garamond"/>
                <a:cs typeface="Garamond"/>
              </a:rPr>
              <a:t>)</a:t>
            </a:r>
            <a:r>
              <a:rPr sz="2450" b="0" i="1" spc="-20" dirty="0">
                <a:latin typeface="Bookman Old Style"/>
                <a:cs typeface="Bookman Old Style"/>
              </a:rPr>
              <a:t>/</a:t>
            </a:r>
            <a:r>
              <a:rPr sz="2450" spc="-20" dirty="0">
                <a:latin typeface="Garamond"/>
                <a:cs typeface="Garamond"/>
              </a:rPr>
              <a:t>2</a:t>
            </a:r>
            <a:endParaRPr sz="2450">
              <a:latin typeface="Garamond"/>
              <a:cs typeface="Garamond"/>
            </a:endParaRPr>
          </a:p>
          <a:p>
            <a:pPr marL="12700" algn="just">
              <a:lnSpc>
                <a:spcPct val="100000"/>
              </a:lnSpc>
              <a:spcBef>
                <a:spcPts val="1939"/>
              </a:spcBef>
            </a:pPr>
            <a:r>
              <a:rPr sz="2450" b="1" spc="-25" dirty="0">
                <a:latin typeface="Georgia"/>
                <a:cs typeface="Georgia"/>
              </a:rPr>
              <a:t>Solution:</a:t>
            </a:r>
            <a:r>
              <a:rPr sz="2450" b="1" spc="-5" dirty="0">
                <a:latin typeface="Georgia"/>
                <a:cs typeface="Georgi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214745" algn="l"/>
              </a:tabLst>
            </a:pPr>
            <a:r>
              <a:rPr sz="1200" spc="-10" dirty="0">
                <a:latin typeface="Times New Roman"/>
                <a:cs typeface="Times New Roman"/>
              </a:rPr>
              <a:t>ConcepTest</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385" dirty="0"/>
              <a:t> </a:t>
            </a:r>
            <a:r>
              <a:rPr dirty="0"/>
              <a:t>lowest</a:t>
            </a:r>
            <a:r>
              <a:rPr spc="385" dirty="0"/>
              <a:t> </a:t>
            </a:r>
            <a:r>
              <a:rPr dirty="0"/>
              <a:t>energy</a:t>
            </a:r>
            <a:r>
              <a:rPr spc="385" dirty="0"/>
              <a:t> </a:t>
            </a:r>
            <a:r>
              <a:rPr dirty="0"/>
              <a:t>photon</a:t>
            </a:r>
            <a:r>
              <a:rPr spc="390" dirty="0"/>
              <a:t> </a:t>
            </a:r>
            <a:r>
              <a:rPr spc="114" dirty="0"/>
              <a:t>that</a:t>
            </a:r>
            <a:r>
              <a:rPr spc="385" dirty="0"/>
              <a:t> </a:t>
            </a:r>
            <a:r>
              <a:rPr spc="65" dirty="0"/>
              <a:t>an</a:t>
            </a:r>
            <a:r>
              <a:rPr spc="385" dirty="0"/>
              <a:t> </a:t>
            </a:r>
            <a:r>
              <a:rPr dirty="0"/>
              <a:t>atom</a:t>
            </a:r>
            <a:r>
              <a:rPr spc="385" dirty="0"/>
              <a:t> </a:t>
            </a:r>
            <a:r>
              <a:rPr dirty="0"/>
              <a:t>can</a:t>
            </a:r>
            <a:r>
              <a:rPr spc="390" dirty="0"/>
              <a:t> </a:t>
            </a:r>
            <a:r>
              <a:rPr dirty="0"/>
              <a:t>absorb</a:t>
            </a:r>
            <a:r>
              <a:rPr spc="385" dirty="0"/>
              <a:t> </a:t>
            </a:r>
            <a:r>
              <a:rPr dirty="0"/>
              <a:t>is</a:t>
            </a:r>
            <a:r>
              <a:rPr spc="385" dirty="0"/>
              <a:t> </a:t>
            </a:r>
            <a:r>
              <a:rPr spc="-10" dirty="0"/>
              <a:t>generally </a:t>
            </a:r>
            <a:r>
              <a:rPr dirty="0"/>
              <a:t>one</a:t>
            </a:r>
            <a:r>
              <a:rPr spc="385" dirty="0"/>
              <a:t> </a:t>
            </a:r>
            <a:r>
              <a:rPr spc="114" dirty="0"/>
              <a:t>that</a:t>
            </a:r>
            <a:r>
              <a:rPr spc="395" dirty="0"/>
              <a:t> </a:t>
            </a:r>
            <a:r>
              <a:rPr dirty="0"/>
              <a:t>knocks</a:t>
            </a:r>
            <a:r>
              <a:rPr spc="395" dirty="0"/>
              <a:t> </a:t>
            </a:r>
            <a:r>
              <a:rPr spc="70" dirty="0"/>
              <a:t>its</a:t>
            </a:r>
            <a:r>
              <a:rPr spc="400" dirty="0"/>
              <a:t> </a:t>
            </a:r>
            <a:r>
              <a:rPr dirty="0"/>
              <a:t>outermost</a:t>
            </a:r>
            <a:r>
              <a:rPr spc="395" dirty="0"/>
              <a:t> </a:t>
            </a:r>
            <a:r>
              <a:rPr dirty="0"/>
              <a:t>electron</a:t>
            </a:r>
            <a:r>
              <a:rPr spc="395" dirty="0"/>
              <a:t> </a:t>
            </a:r>
            <a:r>
              <a:rPr dirty="0"/>
              <a:t>up</a:t>
            </a:r>
            <a:r>
              <a:rPr spc="400" dirty="0"/>
              <a:t> </a:t>
            </a:r>
            <a:r>
              <a:rPr dirty="0"/>
              <a:t>to</a:t>
            </a:r>
            <a:r>
              <a:rPr spc="395" dirty="0"/>
              <a:t> </a:t>
            </a:r>
            <a:r>
              <a:rPr dirty="0"/>
              <a:t>the</a:t>
            </a:r>
            <a:r>
              <a:rPr spc="395" dirty="0"/>
              <a:t> </a:t>
            </a:r>
            <a:r>
              <a:rPr spc="50" dirty="0"/>
              <a:t>next</a:t>
            </a:r>
            <a:r>
              <a:rPr spc="400" dirty="0"/>
              <a:t> </a:t>
            </a:r>
            <a:r>
              <a:rPr spc="-10" dirty="0"/>
              <a:t>available </a:t>
            </a:r>
            <a:r>
              <a:rPr dirty="0"/>
              <a:t>energy</a:t>
            </a:r>
            <a:r>
              <a:rPr spc="270" dirty="0"/>
              <a:t> </a:t>
            </a:r>
            <a:r>
              <a:rPr spc="80" dirty="0"/>
              <a:t>state.  </a:t>
            </a:r>
            <a:r>
              <a:rPr dirty="0"/>
              <a:t>Which</a:t>
            </a:r>
            <a:r>
              <a:rPr spc="270" dirty="0"/>
              <a:t> </a:t>
            </a:r>
            <a:r>
              <a:rPr dirty="0"/>
              <a:t>of</a:t>
            </a:r>
            <a:r>
              <a:rPr spc="275" dirty="0"/>
              <a:t> </a:t>
            </a:r>
            <a:r>
              <a:rPr dirty="0"/>
              <a:t>the</a:t>
            </a:r>
            <a:r>
              <a:rPr spc="270" dirty="0"/>
              <a:t> </a:t>
            </a:r>
            <a:r>
              <a:rPr dirty="0"/>
              <a:t>following</a:t>
            </a:r>
            <a:r>
              <a:rPr spc="270" dirty="0"/>
              <a:t> </a:t>
            </a:r>
            <a:r>
              <a:rPr dirty="0"/>
              <a:t>elements</a:t>
            </a:r>
            <a:r>
              <a:rPr spc="270" dirty="0"/>
              <a:t> </a:t>
            </a:r>
            <a:r>
              <a:rPr dirty="0"/>
              <a:t>would</a:t>
            </a:r>
            <a:r>
              <a:rPr spc="270" dirty="0"/>
              <a:t> </a:t>
            </a:r>
            <a:r>
              <a:rPr dirty="0"/>
              <a:t>you</a:t>
            </a:r>
            <a:r>
              <a:rPr spc="270" dirty="0"/>
              <a:t> </a:t>
            </a:r>
            <a:r>
              <a:rPr spc="-10" dirty="0"/>
              <a:t>expect </a:t>
            </a:r>
            <a:r>
              <a:rPr dirty="0"/>
              <a:t>to</a:t>
            </a:r>
            <a:r>
              <a:rPr spc="210" dirty="0"/>
              <a:t> </a:t>
            </a:r>
            <a:r>
              <a:rPr dirty="0"/>
              <a:t>be</a:t>
            </a:r>
            <a:r>
              <a:rPr spc="220" dirty="0"/>
              <a:t> </a:t>
            </a:r>
            <a:r>
              <a:rPr dirty="0"/>
              <a:t>able</a:t>
            </a:r>
            <a:r>
              <a:rPr spc="225" dirty="0"/>
              <a:t> </a:t>
            </a:r>
            <a:r>
              <a:rPr dirty="0"/>
              <a:t>to</a:t>
            </a:r>
            <a:r>
              <a:rPr spc="220" dirty="0"/>
              <a:t> </a:t>
            </a:r>
            <a:r>
              <a:rPr dirty="0"/>
              <a:t>absorb</a:t>
            </a:r>
            <a:r>
              <a:rPr spc="220" dirty="0"/>
              <a:t> </a:t>
            </a:r>
            <a:r>
              <a:rPr dirty="0"/>
              <a:t>the</a:t>
            </a:r>
            <a:r>
              <a:rPr spc="215" dirty="0"/>
              <a:t> </a:t>
            </a:r>
            <a:r>
              <a:rPr dirty="0"/>
              <a:t>lowest</a:t>
            </a:r>
            <a:r>
              <a:rPr spc="220" dirty="0"/>
              <a:t> </a:t>
            </a:r>
            <a:r>
              <a:rPr dirty="0"/>
              <a:t>energy</a:t>
            </a:r>
            <a:r>
              <a:rPr spc="220" dirty="0"/>
              <a:t> </a:t>
            </a:r>
            <a:r>
              <a:rPr dirty="0"/>
              <a:t>photon?</a:t>
            </a:r>
            <a:r>
              <a:rPr spc="505" dirty="0"/>
              <a:t> </a:t>
            </a:r>
            <a:r>
              <a:rPr dirty="0"/>
              <a:t>(Choose</a:t>
            </a:r>
            <a:r>
              <a:rPr spc="225" dirty="0"/>
              <a:t> </a:t>
            </a:r>
            <a:r>
              <a:rPr spc="-10" dirty="0"/>
              <a:t>one.)</a:t>
            </a:r>
          </a:p>
        </p:txBody>
      </p:sp>
      <p:sp>
        <p:nvSpPr>
          <p:cNvPr id="5" name="object 5"/>
          <p:cNvSpPr txBox="1"/>
          <p:nvPr/>
        </p:nvSpPr>
        <p:spPr>
          <a:xfrm>
            <a:off x="719315" y="2801205"/>
            <a:ext cx="146558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10" dirty="0">
                <a:latin typeface="Garamond"/>
                <a:cs typeface="Garamond"/>
              </a:rPr>
              <a:t>Copper</a:t>
            </a:r>
            <a:endParaRPr sz="2450">
              <a:latin typeface="Garamond"/>
              <a:cs typeface="Garamond"/>
            </a:endParaRPr>
          </a:p>
          <a:p>
            <a:pPr marL="382905" indent="-358140">
              <a:lnSpc>
                <a:spcPct val="100000"/>
              </a:lnSpc>
              <a:spcBef>
                <a:spcPts val="1045"/>
              </a:spcBef>
              <a:buAutoNum type="alphaUcPeriod"/>
              <a:tabLst>
                <a:tab pos="382905" algn="l"/>
              </a:tabLst>
            </a:pPr>
            <a:r>
              <a:rPr sz="2450" spc="-20" dirty="0">
                <a:latin typeface="Garamond"/>
                <a:cs typeface="Garamond"/>
              </a:rPr>
              <a:t>Zinc</a:t>
            </a:r>
            <a:endParaRPr sz="2450">
              <a:latin typeface="Garamond"/>
              <a:cs typeface="Garamond"/>
            </a:endParaRPr>
          </a:p>
          <a:p>
            <a:pPr marL="382270" indent="-361950">
              <a:lnSpc>
                <a:spcPct val="100000"/>
              </a:lnSpc>
              <a:spcBef>
                <a:spcPts val="1045"/>
              </a:spcBef>
              <a:buAutoNum type="alphaUcPeriod"/>
              <a:tabLst>
                <a:tab pos="382270" algn="l"/>
              </a:tabLst>
            </a:pPr>
            <a:r>
              <a:rPr sz="2450" spc="-10" dirty="0">
                <a:latin typeface="Garamond"/>
                <a:cs typeface="Garamond"/>
              </a:rPr>
              <a:t>Krypton</a:t>
            </a:r>
            <a:endParaRPr sz="2450">
              <a:latin typeface="Garamond"/>
              <a:cs typeface="Garamon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214745" algn="l"/>
              </a:tabLst>
            </a:pPr>
            <a:r>
              <a:rPr sz="1200" spc="-10" dirty="0">
                <a:latin typeface="Times New Roman"/>
                <a:cs typeface="Times New Roman"/>
              </a:rPr>
              <a:t>ConcepTest</a:t>
            </a:r>
            <a:r>
              <a:rPr sz="1200" dirty="0">
                <a:latin typeface="Times New Roman"/>
                <a:cs typeface="Times New Roman"/>
              </a:rPr>
              <a:t>	8.3.</a:t>
            </a:r>
            <a:r>
              <a:rPr sz="1200" spc="260"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PERIODIC</a:t>
            </a:r>
            <a:r>
              <a:rPr sz="1200" spc="185" dirty="0">
                <a:latin typeface="Times New Roman"/>
                <a:cs typeface="Times New Roman"/>
              </a:rPr>
              <a:t> </a:t>
            </a:r>
            <a:r>
              <a:rPr sz="1200" spc="-10" dirty="0">
                <a:latin typeface="Times New Roman"/>
                <a:cs typeface="Times New Roman"/>
              </a:rPr>
              <a:t>TABLE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385" dirty="0"/>
              <a:t> </a:t>
            </a:r>
            <a:r>
              <a:rPr dirty="0"/>
              <a:t>lowest</a:t>
            </a:r>
            <a:r>
              <a:rPr spc="385" dirty="0"/>
              <a:t> </a:t>
            </a:r>
            <a:r>
              <a:rPr dirty="0"/>
              <a:t>energy</a:t>
            </a:r>
            <a:r>
              <a:rPr spc="385" dirty="0"/>
              <a:t> </a:t>
            </a:r>
            <a:r>
              <a:rPr dirty="0"/>
              <a:t>photon</a:t>
            </a:r>
            <a:r>
              <a:rPr spc="390" dirty="0"/>
              <a:t> </a:t>
            </a:r>
            <a:r>
              <a:rPr spc="114" dirty="0"/>
              <a:t>that</a:t>
            </a:r>
            <a:r>
              <a:rPr spc="385" dirty="0"/>
              <a:t> </a:t>
            </a:r>
            <a:r>
              <a:rPr spc="65" dirty="0"/>
              <a:t>an</a:t>
            </a:r>
            <a:r>
              <a:rPr spc="385" dirty="0"/>
              <a:t> </a:t>
            </a:r>
            <a:r>
              <a:rPr dirty="0"/>
              <a:t>atom</a:t>
            </a:r>
            <a:r>
              <a:rPr spc="385" dirty="0"/>
              <a:t> </a:t>
            </a:r>
            <a:r>
              <a:rPr dirty="0"/>
              <a:t>can</a:t>
            </a:r>
            <a:r>
              <a:rPr spc="390" dirty="0"/>
              <a:t> </a:t>
            </a:r>
            <a:r>
              <a:rPr dirty="0"/>
              <a:t>absorb</a:t>
            </a:r>
            <a:r>
              <a:rPr spc="385" dirty="0"/>
              <a:t> </a:t>
            </a:r>
            <a:r>
              <a:rPr dirty="0"/>
              <a:t>is</a:t>
            </a:r>
            <a:r>
              <a:rPr spc="385" dirty="0"/>
              <a:t> </a:t>
            </a:r>
            <a:r>
              <a:rPr spc="-10" dirty="0"/>
              <a:t>generally </a:t>
            </a:r>
            <a:r>
              <a:rPr dirty="0"/>
              <a:t>one</a:t>
            </a:r>
            <a:r>
              <a:rPr spc="385" dirty="0"/>
              <a:t> </a:t>
            </a:r>
            <a:r>
              <a:rPr spc="114" dirty="0"/>
              <a:t>that</a:t>
            </a:r>
            <a:r>
              <a:rPr spc="395" dirty="0"/>
              <a:t> </a:t>
            </a:r>
            <a:r>
              <a:rPr dirty="0"/>
              <a:t>knocks</a:t>
            </a:r>
            <a:r>
              <a:rPr spc="395" dirty="0"/>
              <a:t> </a:t>
            </a:r>
            <a:r>
              <a:rPr spc="70" dirty="0"/>
              <a:t>its</a:t>
            </a:r>
            <a:r>
              <a:rPr spc="400" dirty="0"/>
              <a:t> </a:t>
            </a:r>
            <a:r>
              <a:rPr dirty="0"/>
              <a:t>outermost</a:t>
            </a:r>
            <a:r>
              <a:rPr spc="395" dirty="0"/>
              <a:t> </a:t>
            </a:r>
            <a:r>
              <a:rPr dirty="0"/>
              <a:t>electron</a:t>
            </a:r>
            <a:r>
              <a:rPr spc="395" dirty="0"/>
              <a:t> </a:t>
            </a:r>
            <a:r>
              <a:rPr dirty="0"/>
              <a:t>up</a:t>
            </a:r>
            <a:r>
              <a:rPr spc="400" dirty="0"/>
              <a:t> </a:t>
            </a:r>
            <a:r>
              <a:rPr dirty="0"/>
              <a:t>to</a:t>
            </a:r>
            <a:r>
              <a:rPr spc="395" dirty="0"/>
              <a:t> </a:t>
            </a:r>
            <a:r>
              <a:rPr dirty="0"/>
              <a:t>the</a:t>
            </a:r>
            <a:r>
              <a:rPr spc="395" dirty="0"/>
              <a:t> </a:t>
            </a:r>
            <a:r>
              <a:rPr spc="50" dirty="0"/>
              <a:t>next</a:t>
            </a:r>
            <a:r>
              <a:rPr spc="400" dirty="0"/>
              <a:t> </a:t>
            </a:r>
            <a:r>
              <a:rPr spc="-10" dirty="0"/>
              <a:t>available </a:t>
            </a:r>
            <a:r>
              <a:rPr dirty="0"/>
              <a:t>energy</a:t>
            </a:r>
            <a:r>
              <a:rPr spc="270" dirty="0"/>
              <a:t> </a:t>
            </a:r>
            <a:r>
              <a:rPr spc="80" dirty="0"/>
              <a:t>state.  </a:t>
            </a:r>
            <a:r>
              <a:rPr dirty="0"/>
              <a:t>Which</a:t>
            </a:r>
            <a:r>
              <a:rPr spc="270" dirty="0"/>
              <a:t> </a:t>
            </a:r>
            <a:r>
              <a:rPr dirty="0"/>
              <a:t>of</a:t>
            </a:r>
            <a:r>
              <a:rPr spc="275" dirty="0"/>
              <a:t> </a:t>
            </a:r>
            <a:r>
              <a:rPr dirty="0"/>
              <a:t>the</a:t>
            </a:r>
            <a:r>
              <a:rPr spc="270" dirty="0"/>
              <a:t> </a:t>
            </a:r>
            <a:r>
              <a:rPr dirty="0"/>
              <a:t>following</a:t>
            </a:r>
            <a:r>
              <a:rPr spc="270" dirty="0"/>
              <a:t> </a:t>
            </a:r>
            <a:r>
              <a:rPr dirty="0"/>
              <a:t>elements</a:t>
            </a:r>
            <a:r>
              <a:rPr spc="270" dirty="0"/>
              <a:t> </a:t>
            </a:r>
            <a:r>
              <a:rPr dirty="0"/>
              <a:t>would</a:t>
            </a:r>
            <a:r>
              <a:rPr spc="270" dirty="0"/>
              <a:t> </a:t>
            </a:r>
            <a:r>
              <a:rPr dirty="0"/>
              <a:t>you</a:t>
            </a:r>
            <a:r>
              <a:rPr spc="270" dirty="0"/>
              <a:t> </a:t>
            </a:r>
            <a:r>
              <a:rPr spc="-10" dirty="0"/>
              <a:t>expect </a:t>
            </a:r>
            <a:r>
              <a:rPr dirty="0"/>
              <a:t>to</a:t>
            </a:r>
            <a:r>
              <a:rPr spc="210" dirty="0"/>
              <a:t> </a:t>
            </a:r>
            <a:r>
              <a:rPr dirty="0"/>
              <a:t>be</a:t>
            </a:r>
            <a:r>
              <a:rPr spc="220" dirty="0"/>
              <a:t> </a:t>
            </a:r>
            <a:r>
              <a:rPr dirty="0"/>
              <a:t>able</a:t>
            </a:r>
            <a:r>
              <a:rPr spc="225" dirty="0"/>
              <a:t> </a:t>
            </a:r>
            <a:r>
              <a:rPr dirty="0"/>
              <a:t>to</a:t>
            </a:r>
            <a:r>
              <a:rPr spc="220" dirty="0"/>
              <a:t> </a:t>
            </a:r>
            <a:r>
              <a:rPr dirty="0"/>
              <a:t>absorb</a:t>
            </a:r>
            <a:r>
              <a:rPr spc="220" dirty="0"/>
              <a:t> </a:t>
            </a:r>
            <a:r>
              <a:rPr dirty="0"/>
              <a:t>the</a:t>
            </a:r>
            <a:r>
              <a:rPr spc="215" dirty="0"/>
              <a:t> </a:t>
            </a:r>
            <a:r>
              <a:rPr dirty="0"/>
              <a:t>lowest</a:t>
            </a:r>
            <a:r>
              <a:rPr spc="220" dirty="0"/>
              <a:t> </a:t>
            </a:r>
            <a:r>
              <a:rPr dirty="0"/>
              <a:t>energy</a:t>
            </a:r>
            <a:r>
              <a:rPr spc="220" dirty="0"/>
              <a:t> </a:t>
            </a:r>
            <a:r>
              <a:rPr dirty="0"/>
              <a:t>photon?</a:t>
            </a:r>
            <a:r>
              <a:rPr spc="505" dirty="0"/>
              <a:t> </a:t>
            </a:r>
            <a:r>
              <a:rPr dirty="0"/>
              <a:t>(Choose</a:t>
            </a:r>
            <a:r>
              <a:rPr spc="225" dirty="0"/>
              <a:t> </a:t>
            </a:r>
            <a:r>
              <a:rPr spc="-10" dirty="0"/>
              <a:t>one.)</a:t>
            </a:r>
          </a:p>
        </p:txBody>
      </p:sp>
      <p:sp>
        <p:nvSpPr>
          <p:cNvPr id="5" name="object 5"/>
          <p:cNvSpPr txBox="1"/>
          <p:nvPr/>
        </p:nvSpPr>
        <p:spPr>
          <a:xfrm>
            <a:off x="707758" y="2801205"/>
            <a:ext cx="8266430" cy="489712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10" dirty="0">
                <a:latin typeface="Garamond"/>
                <a:cs typeface="Garamond"/>
              </a:rPr>
              <a:t>Copper</a:t>
            </a:r>
            <a:endParaRPr sz="2450">
              <a:latin typeface="Garamond"/>
              <a:cs typeface="Garamond"/>
            </a:endParaRPr>
          </a:p>
          <a:p>
            <a:pPr marL="394335" indent="-358140">
              <a:lnSpc>
                <a:spcPct val="100000"/>
              </a:lnSpc>
              <a:spcBef>
                <a:spcPts val="1045"/>
              </a:spcBef>
              <a:buAutoNum type="alphaUcPeriod"/>
              <a:tabLst>
                <a:tab pos="394335" algn="l"/>
              </a:tabLst>
            </a:pPr>
            <a:r>
              <a:rPr sz="2450" spc="-20" dirty="0">
                <a:latin typeface="Garamond"/>
                <a:cs typeface="Garamond"/>
              </a:rPr>
              <a:t>Zinc</a:t>
            </a:r>
            <a:endParaRPr sz="2450">
              <a:latin typeface="Garamond"/>
              <a:cs typeface="Garamond"/>
            </a:endParaRPr>
          </a:p>
          <a:p>
            <a:pPr marL="393700" indent="-361950">
              <a:lnSpc>
                <a:spcPct val="100000"/>
              </a:lnSpc>
              <a:spcBef>
                <a:spcPts val="1045"/>
              </a:spcBef>
              <a:buAutoNum type="alphaUcPeriod"/>
              <a:tabLst>
                <a:tab pos="393700" algn="l"/>
              </a:tabLst>
            </a:pPr>
            <a:r>
              <a:rPr sz="2450" spc="-10" dirty="0">
                <a:latin typeface="Garamond"/>
                <a:cs typeface="Garamond"/>
              </a:rPr>
              <a:t>Krypton</a:t>
            </a:r>
            <a:endParaRPr sz="2450">
              <a:latin typeface="Garamond"/>
              <a:cs typeface="Garamond"/>
            </a:endParaRPr>
          </a:p>
          <a:p>
            <a:pPr marL="12700" algn="just">
              <a:lnSpc>
                <a:spcPct val="100000"/>
              </a:lnSpc>
              <a:spcBef>
                <a:spcPts val="1939"/>
              </a:spcBef>
            </a:pPr>
            <a:r>
              <a:rPr sz="2450" b="1" spc="-25" dirty="0">
                <a:latin typeface="Georgia"/>
                <a:cs typeface="Georgia"/>
              </a:rPr>
              <a:t>Solution:</a:t>
            </a:r>
            <a:r>
              <a:rPr sz="2450" b="1" spc="-5" dirty="0">
                <a:latin typeface="Georgia"/>
                <a:cs typeface="Georgia"/>
              </a:rPr>
              <a:t>  </a:t>
            </a:r>
            <a:r>
              <a:rPr sz="2450" spc="-10" dirty="0">
                <a:latin typeface="Garamond"/>
                <a:cs typeface="Garamond"/>
              </a:rPr>
              <a:t>Copper.</a:t>
            </a:r>
            <a:endParaRPr sz="2450">
              <a:latin typeface="Garamond"/>
              <a:cs typeface="Garamond"/>
            </a:endParaRPr>
          </a:p>
          <a:p>
            <a:pPr marL="23495" marR="5080" algn="just">
              <a:lnSpc>
                <a:spcPct val="101699"/>
              </a:lnSpc>
              <a:spcBef>
                <a:spcPts val="595"/>
              </a:spcBef>
            </a:pPr>
            <a:r>
              <a:rPr sz="2450" dirty="0">
                <a:latin typeface="Garamond"/>
                <a:cs typeface="Garamond"/>
              </a:rPr>
              <a:t>The</a:t>
            </a:r>
            <a:r>
              <a:rPr sz="2450" spc="155" dirty="0">
                <a:latin typeface="Garamond"/>
                <a:cs typeface="Garamond"/>
              </a:rPr>
              <a:t> </a:t>
            </a:r>
            <a:r>
              <a:rPr sz="2450" dirty="0">
                <a:latin typeface="Garamond"/>
                <a:cs typeface="Garamond"/>
              </a:rPr>
              <a:t>outermost</a:t>
            </a:r>
            <a:r>
              <a:rPr sz="2450" spc="165" dirty="0">
                <a:latin typeface="Garamond"/>
                <a:cs typeface="Garamond"/>
              </a:rPr>
              <a:t> </a:t>
            </a:r>
            <a:r>
              <a:rPr sz="2450" dirty="0">
                <a:latin typeface="Garamond"/>
                <a:cs typeface="Garamond"/>
              </a:rPr>
              <a:t>electrons</a:t>
            </a:r>
            <a:r>
              <a:rPr sz="2450" spc="160" dirty="0">
                <a:latin typeface="Garamond"/>
                <a:cs typeface="Garamond"/>
              </a:rPr>
              <a:t> </a:t>
            </a:r>
            <a:r>
              <a:rPr sz="2450" dirty="0">
                <a:latin typeface="Garamond"/>
                <a:cs typeface="Garamond"/>
              </a:rPr>
              <a:t>in</a:t>
            </a:r>
            <a:r>
              <a:rPr sz="2450" spc="170" dirty="0">
                <a:latin typeface="Garamond"/>
                <a:cs typeface="Garamond"/>
              </a:rPr>
              <a:t> </a:t>
            </a:r>
            <a:r>
              <a:rPr sz="2450" dirty="0">
                <a:latin typeface="Garamond"/>
                <a:cs typeface="Garamond"/>
              </a:rPr>
              <a:t>Zinc</a:t>
            </a:r>
            <a:r>
              <a:rPr sz="2450" spc="165" dirty="0">
                <a:latin typeface="Garamond"/>
                <a:cs typeface="Garamond"/>
              </a:rPr>
              <a:t> </a:t>
            </a:r>
            <a:r>
              <a:rPr sz="2450" dirty="0">
                <a:latin typeface="Garamond"/>
                <a:cs typeface="Garamond"/>
              </a:rPr>
              <a:t>fill</a:t>
            </a:r>
            <a:r>
              <a:rPr sz="2450" spc="165" dirty="0">
                <a:latin typeface="Garamond"/>
                <a:cs typeface="Garamond"/>
              </a:rPr>
              <a:t> </a:t>
            </a:r>
            <a:r>
              <a:rPr sz="2450" dirty="0">
                <a:latin typeface="Garamond"/>
                <a:cs typeface="Garamond"/>
              </a:rPr>
              <a:t>the</a:t>
            </a:r>
            <a:r>
              <a:rPr sz="2450" spc="165" dirty="0">
                <a:latin typeface="Garamond"/>
                <a:cs typeface="Garamond"/>
              </a:rPr>
              <a:t> </a:t>
            </a:r>
            <a:r>
              <a:rPr sz="2450" spc="-135" dirty="0">
                <a:latin typeface="Garamond"/>
                <a:cs typeface="Garamond"/>
              </a:rPr>
              <a:t>3</a:t>
            </a:r>
            <a:r>
              <a:rPr sz="2450" b="0" i="1" spc="-135" dirty="0">
                <a:latin typeface="Bookman Old Style"/>
                <a:cs typeface="Bookman Old Style"/>
              </a:rPr>
              <a:t>d</a:t>
            </a:r>
            <a:r>
              <a:rPr sz="2450" b="0" i="1" spc="40" dirty="0">
                <a:latin typeface="Bookman Old Style"/>
                <a:cs typeface="Bookman Old Style"/>
              </a:rPr>
              <a:t> </a:t>
            </a:r>
            <a:r>
              <a:rPr sz="2450" dirty="0">
                <a:latin typeface="Garamond"/>
                <a:cs typeface="Garamond"/>
              </a:rPr>
              <a:t>subshell,</a:t>
            </a:r>
            <a:r>
              <a:rPr sz="2450" spc="165" dirty="0">
                <a:latin typeface="Garamond"/>
                <a:cs typeface="Garamond"/>
              </a:rPr>
              <a:t> </a:t>
            </a:r>
            <a:r>
              <a:rPr sz="2450" dirty="0">
                <a:latin typeface="Garamond"/>
                <a:cs typeface="Garamond"/>
              </a:rPr>
              <a:t>so</a:t>
            </a:r>
            <a:r>
              <a:rPr sz="2450" spc="165" dirty="0">
                <a:latin typeface="Garamond"/>
                <a:cs typeface="Garamond"/>
              </a:rPr>
              <a:t> </a:t>
            </a:r>
            <a:r>
              <a:rPr sz="2450" dirty="0">
                <a:latin typeface="Garamond"/>
                <a:cs typeface="Garamond"/>
              </a:rPr>
              <a:t>one</a:t>
            </a:r>
            <a:r>
              <a:rPr sz="2450" spc="165" dirty="0">
                <a:latin typeface="Garamond"/>
                <a:cs typeface="Garamond"/>
              </a:rPr>
              <a:t> </a:t>
            </a:r>
            <a:r>
              <a:rPr sz="2450" spc="-10" dirty="0">
                <a:latin typeface="Garamond"/>
                <a:cs typeface="Garamond"/>
              </a:rPr>
              <a:t>would </a:t>
            </a:r>
            <a:r>
              <a:rPr sz="2450" dirty="0">
                <a:latin typeface="Garamond"/>
                <a:cs typeface="Garamond"/>
              </a:rPr>
              <a:t>have</a:t>
            </a:r>
            <a:r>
              <a:rPr sz="2450" spc="550" dirty="0">
                <a:latin typeface="Garamond"/>
                <a:cs typeface="Garamond"/>
              </a:rPr>
              <a:t> </a:t>
            </a:r>
            <a:r>
              <a:rPr sz="2450" dirty="0">
                <a:latin typeface="Garamond"/>
                <a:cs typeface="Garamond"/>
              </a:rPr>
              <a:t>to</a:t>
            </a:r>
            <a:r>
              <a:rPr sz="2450" spc="545" dirty="0">
                <a:latin typeface="Garamond"/>
                <a:cs typeface="Garamond"/>
              </a:rPr>
              <a:t> </a:t>
            </a:r>
            <a:r>
              <a:rPr sz="2450" dirty="0">
                <a:latin typeface="Garamond"/>
                <a:cs typeface="Garamond"/>
              </a:rPr>
              <a:t>bump</a:t>
            </a:r>
            <a:r>
              <a:rPr sz="2450" spc="555" dirty="0">
                <a:latin typeface="Garamond"/>
                <a:cs typeface="Garamond"/>
              </a:rPr>
              <a:t> </a:t>
            </a:r>
            <a:r>
              <a:rPr sz="2450" dirty="0">
                <a:latin typeface="Garamond"/>
                <a:cs typeface="Garamond"/>
              </a:rPr>
              <a:t>up</a:t>
            </a:r>
            <a:r>
              <a:rPr sz="2450" spc="555" dirty="0">
                <a:latin typeface="Garamond"/>
                <a:cs typeface="Garamond"/>
              </a:rPr>
              <a:t> </a:t>
            </a:r>
            <a:r>
              <a:rPr sz="2450" dirty="0">
                <a:latin typeface="Garamond"/>
                <a:cs typeface="Garamond"/>
              </a:rPr>
              <a:t>to</a:t>
            </a:r>
            <a:r>
              <a:rPr sz="2450" spc="545" dirty="0">
                <a:latin typeface="Garamond"/>
                <a:cs typeface="Garamond"/>
              </a:rPr>
              <a:t> </a:t>
            </a:r>
            <a:r>
              <a:rPr sz="2450" dirty="0">
                <a:latin typeface="Garamond"/>
                <a:cs typeface="Garamond"/>
              </a:rPr>
              <a:t>4</a:t>
            </a:r>
            <a:r>
              <a:rPr sz="2450" b="0" i="1" dirty="0">
                <a:latin typeface="Bookman Old Style"/>
                <a:cs typeface="Bookman Old Style"/>
              </a:rPr>
              <a:t>p</a:t>
            </a:r>
            <a:r>
              <a:rPr sz="2450" dirty="0">
                <a:latin typeface="Garamond"/>
                <a:cs typeface="Garamond"/>
              </a:rPr>
              <a:t>.</a:t>
            </a:r>
            <a:r>
              <a:rPr sz="2450" spc="490" dirty="0">
                <a:latin typeface="Garamond"/>
                <a:cs typeface="Garamond"/>
              </a:rPr>
              <a:t>  </a:t>
            </a:r>
            <a:r>
              <a:rPr sz="2450" dirty="0">
                <a:latin typeface="Garamond"/>
                <a:cs typeface="Garamond"/>
              </a:rPr>
              <a:t>The</a:t>
            </a:r>
            <a:r>
              <a:rPr sz="2450" spc="545" dirty="0">
                <a:latin typeface="Garamond"/>
                <a:cs typeface="Garamond"/>
              </a:rPr>
              <a:t> </a:t>
            </a:r>
            <a:r>
              <a:rPr sz="2450" dirty="0">
                <a:latin typeface="Garamond"/>
                <a:cs typeface="Garamond"/>
              </a:rPr>
              <a:t>outermost</a:t>
            </a:r>
            <a:r>
              <a:rPr sz="2450" spc="550" dirty="0">
                <a:latin typeface="Garamond"/>
                <a:cs typeface="Garamond"/>
              </a:rPr>
              <a:t> </a:t>
            </a:r>
            <a:r>
              <a:rPr sz="2450" dirty="0">
                <a:latin typeface="Garamond"/>
                <a:cs typeface="Garamond"/>
              </a:rPr>
              <a:t>electrons</a:t>
            </a:r>
            <a:r>
              <a:rPr sz="2450" spc="550" dirty="0">
                <a:latin typeface="Garamond"/>
                <a:cs typeface="Garamond"/>
              </a:rPr>
              <a:t> </a:t>
            </a:r>
            <a:r>
              <a:rPr sz="2450" dirty="0">
                <a:latin typeface="Garamond"/>
                <a:cs typeface="Garamond"/>
              </a:rPr>
              <a:t>in</a:t>
            </a:r>
            <a:r>
              <a:rPr sz="2450" spc="545" dirty="0">
                <a:latin typeface="Garamond"/>
                <a:cs typeface="Garamond"/>
              </a:rPr>
              <a:t> </a:t>
            </a:r>
            <a:r>
              <a:rPr sz="2450" spc="-10" dirty="0">
                <a:latin typeface="Garamond"/>
                <a:cs typeface="Garamond"/>
              </a:rPr>
              <a:t>Krypton </a:t>
            </a:r>
            <a:r>
              <a:rPr sz="2450" dirty="0">
                <a:latin typeface="Garamond"/>
                <a:cs typeface="Garamond"/>
              </a:rPr>
              <a:t>fill</a:t>
            </a:r>
            <a:r>
              <a:rPr sz="2450" spc="330" dirty="0">
                <a:latin typeface="Garamond"/>
                <a:cs typeface="Garamond"/>
              </a:rPr>
              <a:t> </a:t>
            </a:r>
            <a:r>
              <a:rPr sz="2450" dirty="0">
                <a:latin typeface="Garamond"/>
                <a:cs typeface="Garamond"/>
              </a:rPr>
              <a:t>the</a:t>
            </a:r>
            <a:r>
              <a:rPr sz="2450" spc="330" dirty="0">
                <a:latin typeface="Garamond"/>
                <a:cs typeface="Garamond"/>
              </a:rPr>
              <a:t> </a:t>
            </a:r>
            <a:r>
              <a:rPr sz="2450" dirty="0">
                <a:latin typeface="Garamond"/>
                <a:cs typeface="Garamond"/>
              </a:rPr>
              <a:t>4</a:t>
            </a:r>
            <a:r>
              <a:rPr sz="2450" b="0" i="1" dirty="0">
                <a:latin typeface="Bookman Old Style"/>
                <a:cs typeface="Bookman Old Style"/>
              </a:rPr>
              <a:t>p</a:t>
            </a:r>
            <a:r>
              <a:rPr sz="2450" b="0" i="1" spc="210" dirty="0">
                <a:latin typeface="Bookman Old Style"/>
                <a:cs typeface="Bookman Old Style"/>
              </a:rPr>
              <a:t> </a:t>
            </a:r>
            <a:r>
              <a:rPr sz="2450" dirty="0">
                <a:latin typeface="Garamond"/>
                <a:cs typeface="Garamond"/>
              </a:rPr>
              <a:t>subshell,</a:t>
            </a:r>
            <a:r>
              <a:rPr sz="2450" spc="375" dirty="0">
                <a:latin typeface="Garamond"/>
                <a:cs typeface="Garamond"/>
              </a:rPr>
              <a:t> </a:t>
            </a:r>
            <a:r>
              <a:rPr sz="2450" dirty="0">
                <a:latin typeface="Garamond"/>
                <a:cs typeface="Garamond"/>
              </a:rPr>
              <a:t>so</a:t>
            </a:r>
            <a:r>
              <a:rPr sz="2450" spc="330" dirty="0">
                <a:latin typeface="Garamond"/>
                <a:cs typeface="Garamond"/>
              </a:rPr>
              <a:t> </a:t>
            </a:r>
            <a:r>
              <a:rPr sz="2450" dirty="0">
                <a:latin typeface="Garamond"/>
                <a:cs typeface="Garamond"/>
              </a:rPr>
              <a:t>one</a:t>
            </a:r>
            <a:r>
              <a:rPr sz="2450" spc="325" dirty="0">
                <a:latin typeface="Garamond"/>
                <a:cs typeface="Garamond"/>
              </a:rPr>
              <a:t> </a:t>
            </a:r>
            <a:r>
              <a:rPr sz="2450" dirty="0">
                <a:latin typeface="Garamond"/>
                <a:cs typeface="Garamond"/>
              </a:rPr>
              <a:t>would</a:t>
            </a:r>
            <a:r>
              <a:rPr sz="2450" spc="335" dirty="0">
                <a:latin typeface="Garamond"/>
                <a:cs typeface="Garamond"/>
              </a:rPr>
              <a:t> </a:t>
            </a:r>
            <a:r>
              <a:rPr sz="2450" dirty="0">
                <a:latin typeface="Garamond"/>
                <a:cs typeface="Garamond"/>
              </a:rPr>
              <a:t>have</a:t>
            </a:r>
            <a:r>
              <a:rPr sz="2450" spc="330" dirty="0">
                <a:latin typeface="Garamond"/>
                <a:cs typeface="Garamond"/>
              </a:rPr>
              <a:t> </a:t>
            </a:r>
            <a:r>
              <a:rPr sz="2450" dirty="0">
                <a:latin typeface="Garamond"/>
                <a:cs typeface="Garamond"/>
              </a:rPr>
              <a:t>to</a:t>
            </a:r>
            <a:r>
              <a:rPr sz="2450" spc="330" dirty="0">
                <a:latin typeface="Garamond"/>
                <a:cs typeface="Garamond"/>
              </a:rPr>
              <a:t> </a:t>
            </a:r>
            <a:r>
              <a:rPr sz="2450" dirty="0">
                <a:latin typeface="Garamond"/>
                <a:cs typeface="Garamond"/>
              </a:rPr>
              <a:t>make</a:t>
            </a:r>
            <a:r>
              <a:rPr sz="2450" spc="330" dirty="0">
                <a:latin typeface="Garamond"/>
                <a:cs typeface="Garamond"/>
              </a:rPr>
              <a:t> </a:t>
            </a:r>
            <a:r>
              <a:rPr sz="2450" dirty="0">
                <a:latin typeface="Garamond"/>
                <a:cs typeface="Garamond"/>
              </a:rPr>
              <a:t>the</a:t>
            </a:r>
            <a:r>
              <a:rPr sz="2450" spc="330" dirty="0">
                <a:latin typeface="Garamond"/>
                <a:cs typeface="Garamond"/>
              </a:rPr>
              <a:t> </a:t>
            </a:r>
            <a:r>
              <a:rPr sz="2450" spc="50" dirty="0">
                <a:latin typeface="Garamond"/>
                <a:cs typeface="Garamond"/>
              </a:rPr>
              <a:t>jump</a:t>
            </a:r>
            <a:r>
              <a:rPr sz="2450" spc="335" dirty="0">
                <a:latin typeface="Garamond"/>
                <a:cs typeface="Garamond"/>
              </a:rPr>
              <a:t> </a:t>
            </a:r>
            <a:r>
              <a:rPr sz="2450" dirty="0">
                <a:latin typeface="Garamond"/>
                <a:cs typeface="Garamond"/>
              </a:rPr>
              <a:t>to</a:t>
            </a:r>
            <a:r>
              <a:rPr sz="2450" spc="325" dirty="0">
                <a:latin typeface="Garamond"/>
                <a:cs typeface="Garamond"/>
              </a:rPr>
              <a:t> </a:t>
            </a:r>
            <a:r>
              <a:rPr sz="2450" spc="-25" dirty="0">
                <a:latin typeface="Garamond"/>
                <a:cs typeface="Garamond"/>
              </a:rPr>
              <a:t>5</a:t>
            </a:r>
            <a:r>
              <a:rPr sz="2450" b="0" i="1" spc="-25" dirty="0">
                <a:latin typeface="Bookman Old Style"/>
                <a:cs typeface="Bookman Old Style"/>
              </a:rPr>
              <a:t>s</a:t>
            </a:r>
            <a:r>
              <a:rPr sz="2450" spc="-25" dirty="0">
                <a:latin typeface="Garamond"/>
                <a:cs typeface="Garamond"/>
              </a:rPr>
              <a:t>. </a:t>
            </a:r>
            <a:r>
              <a:rPr sz="2450" spc="110" dirty="0">
                <a:latin typeface="Garamond"/>
                <a:cs typeface="Garamond"/>
              </a:rPr>
              <a:t>But</a:t>
            </a:r>
            <a:r>
              <a:rPr sz="2450" spc="195" dirty="0">
                <a:latin typeface="Garamond"/>
                <a:cs typeface="Garamond"/>
              </a:rPr>
              <a:t> </a:t>
            </a:r>
            <a:r>
              <a:rPr sz="2450" dirty="0">
                <a:latin typeface="Garamond"/>
                <a:cs typeface="Garamond"/>
              </a:rPr>
              <a:t>Copper</a:t>
            </a:r>
            <a:r>
              <a:rPr sz="2450" spc="200" dirty="0">
                <a:latin typeface="Garamond"/>
                <a:cs typeface="Garamond"/>
              </a:rPr>
              <a:t> </a:t>
            </a:r>
            <a:r>
              <a:rPr sz="2450" dirty="0">
                <a:latin typeface="Garamond"/>
                <a:cs typeface="Garamond"/>
              </a:rPr>
              <a:t>is</a:t>
            </a:r>
            <a:r>
              <a:rPr sz="2450" spc="204" dirty="0">
                <a:latin typeface="Garamond"/>
                <a:cs typeface="Garamond"/>
              </a:rPr>
              <a:t> </a:t>
            </a:r>
            <a:r>
              <a:rPr sz="2450" dirty="0">
                <a:latin typeface="Garamond"/>
                <a:cs typeface="Garamond"/>
              </a:rPr>
              <a:t>working</a:t>
            </a:r>
            <a:r>
              <a:rPr sz="2450" spc="210" dirty="0">
                <a:latin typeface="Garamond"/>
                <a:cs typeface="Garamond"/>
              </a:rPr>
              <a:t> </a:t>
            </a:r>
            <a:r>
              <a:rPr sz="2450" spc="70" dirty="0">
                <a:latin typeface="Garamond"/>
                <a:cs typeface="Garamond"/>
              </a:rPr>
              <a:t>its</a:t>
            </a:r>
            <a:r>
              <a:rPr sz="2450" spc="204" dirty="0">
                <a:latin typeface="Garamond"/>
                <a:cs typeface="Garamond"/>
              </a:rPr>
              <a:t> </a:t>
            </a:r>
            <a:r>
              <a:rPr sz="2450" spc="55" dirty="0">
                <a:latin typeface="Garamond"/>
                <a:cs typeface="Garamond"/>
              </a:rPr>
              <a:t>way</a:t>
            </a:r>
            <a:r>
              <a:rPr sz="2450" spc="210" dirty="0">
                <a:latin typeface="Garamond"/>
                <a:cs typeface="Garamond"/>
              </a:rPr>
              <a:t> </a:t>
            </a:r>
            <a:r>
              <a:rPr sz="2450" dirty="0">
                <a:latin typeface="Garamond"/>
                <a:cs typeface="Garamond"/>
              </a:rPr>
              <a:t>through</a:t>
            </a:r>
            <a:r>
              <a:rPr sz="2450" spc="204" dirty="0">
                <a:latin typeface="Garamond"/>
                <a:cs typeface="Garamond"/>
              </a:rPr>
              <a:t> </a:t>
            </a:r>
            <a:r>
              <a:rPr sz="2450" dirty="0">
                <a:latin typeface="Garamond"/>
                <a:cs typeface="Garamond"/>
              </a:rPr>
              <a:t>the</a:t>
            </a:r>
            <a:r>
              <a:rPr sz="2450" spc="204" dirty="0">
                <a:latin typeface="Garamond"/>
                <a:cs typeface="Garamond"/>
              </a:rPr>
              <a:t> </a:t>
            </a:r>
            <a:r>
              <a:rPr sz="2450" spc="-150" dirty="0">
                <a:latin typeface="Garamond"/>
                <a:cs typeface="Garamond"/>
              </a:rPr>
              <a:t>3</a:t>
            </a:r>
            <a:r>
              <a:rPr sz="2450" b="0" i="1" spc="-150" dirty="0">
                <a:latin typeface="Bookman Old Style"/>
                <a:cs typeface="Bookman Old Style"/>
              </a:rPr>
              <a:t>d</a:t>
            </a:r>
            <a:r>
              <a:rPr sz="2450" b="0" i="1" spc="85" dirty="0">
                <a:latin typeface="Bookman Old Style"/>
                <a:cs typeface="Bookman Old Style"/>
              </a:rPr>
              <a:t> </a:t>
            </a:r>
            <a:r>
              <a:rPr sz="2450" dirty="0">
                <a:latin typeface="Garamond"/>
                <a:cs typeface="Garamond"/>
              </a:rPr>
              <a:t>subshell,</a:t>
            </a:r>
            <a:r>
              <a:rPr sz="2450" spc="210" dirty="0">
                <a:latin typeface="Garamond"/>
                <a:cs typeface="Garamond"/>
              </a:rPr>
              <a:t> </a:t>
            </a:r>
            <a:r>
              <a:rPr sz="2450" spc="55" dirty="0">
                <a:latin typeface="Garamond"/>
                <a:cs typeface="Garamond"/>
              </a:rPr>
              <a:t>and</a:t>
            </a:r>
            <a:r>
              <a:rPr sz="2450" spc="210" dirty="0">
                <a:latin typeface="Garamond"/>
                <a:cs typeface="Garamond"/>
              </a:rPr>
              <a:t> </a:t>
            </a:r>
            <a:r>
              <a:rPr sz="2450" spc="-20" dirty="0">
                <a:latin typeface="Garamond"/>
                <a:cs typeface="Garamond"/>
              </a:rPr>
              <a:t>even </a:t>
            </a:r>
            <a:r>
              <a:rPr sz="2450" dirty="0">
                <a:latin typeface="Garamond"/>
                <a:cs typeface="Garamond"/>
              </a:rPr>
              <a:t>Hund’s</a:t>
            </a:r>
            <a:r>
              <a:rPr sz="2450" spc="190" dirty="0">
                <a:latin typeface="Garamond"/>
                <a:cs typeface="Garamond"/>
              </a:rPr>
              <a:t> </a:t>
            </a:r>
            <a:r>
              <a:rPr sz="2450" dirty="0">
                <a:latin typeface="Garamond"/>
                <a:cs typeface="Garamond"/>
              </a:rPr>
              <a:t>rule</a:t>
            </a:r>
            <a:r>
              <a:rPr sz="2450" spc="195" dirty="0">
                <a:latin typeface="Garamond"/>
                <a:cs typeface="Garamond"/>
              </a:rPr>
              <a:t> </a:t>
            </a:r>
            <a:r>
              <a:rPr sz="2450" dirty="0">
                <a:latin typeface="Garamond"/>
                <a:cs typeface="Garamond"/>
              </a:rPr>
              <a:t>doesn’t</a:t>
            </a:r>
            <a:r>
              <a:rPr sz="2450" spc="195" dirty="0">
                <a:latin typeface="Garamond"/>
                <a:cs typeface="Garamond"/>
              </a:rPr>
              <a:t> </a:t>
            </a:r>
            <a:r>
              <a:rPr sz="2450" dirty="0">
                <a:latin typeface="Garamond"/>
                <a:cs typeface="Garamond"/>
              </a:rPr>
              <a:t>distinguish</a:t>
            </a:r>
            <a:r>
              <a:rPr sz="2450" spc="195" dirty="0">
                <a:latin typeface="Garamond"/>
                <a:cs typeface="Garamond"/>
              </a:rPr>
              <a:t> </a:t>
            </a:r>
            <a:r>
              <a:rPr sz="2450" dirty="0">
                <a:latin typeface="Garamond"/>
                <a:cs typeface="Garamond"/>
              </a:rPr>
              <a:t>between</a:t>
            </a:r>
            <a:r>
              <a:rPr sz="2450" spc="200" dirty="0">
                <a:latin typeface="Garamond"/>
                <a:cs typeface="Garamond"/>
              </a:rPr>
              <a:t> </a:t>
            </a:r>
            <a:r>
              <a:rPr sz="2450" dirty="0">
                <a:latin typeface="Garamond"/>
                <a:cs typeface="Garamond"/>
              </a:rPr>
              <a:t>the</a:t>
            </a:r>
            <a:r>
              <a:rPr sz="2450" spc="195" dirty="0">
                <a:latin typeface="Garamond"/>
                <a:cs typeface="Garamond"/>
              </a:rPr>
              <a:t> </a:t>
            </a:r>
            <a:r>
              <a:rPr sz="2450" spc="85" dirty="0">
                <a:latin typeface="Garamond"/>
                <a:cs typeface="Garamond"/>
              </a:rPr>
              <a:t>last</a:t>
            </a:r>
            <a:r>
              <a:rPr sz="2450" spc="195" dirty="0">
                <a:latin typeface="Garamond"/>
                <a:cs typeface="Garamond"/>
              </a:rPr>
              <a:t> </a:t>
            </a:r>
            <a:r>
              <a:rPr sz="2450" dirty="0">
                <a:latin typeface="Garamond"/>
                <a:cs typeface="Garamond"/>
              </a:rPr>
              <a:t>electron</a:t>
            </a:r>
            <a:r>
              <a:rPr sz="2450" spc="190" dirty="0">
                <a:latin typeface="Garamond"/>
                <a:cs typeface="Garamond"/>
              </a:rPr>
              <a:t> </a:t>
            </a:r>
            <a:r>
              <a:rPr sz="2450" spc="105" dirty="0">
                <a:latin typeface="Garamond"/>
                <a:cs typeface="Garamond"/>
              </a:rPr>
              <a:t>it</a:t>
            </a:r>
            <a:r>
              <a:rPr sz="2450" spc="195" dirty="0">
                <a:latin typeface="Garamond"/>
                <a:cs typeface="Garamond"/>
              </a:rPr>
              <a:t> </a:t>
            </a:r>
            <a:r>
              <a:rPr sz="2450" spc="-10" dirty="0">
                <a:latin typeface="Garamond"/>
                <a:cs typeface="Garamond"/>
              </a:rPr>
              <a:t>added </a:t>
            </a:r>
            <a:r>
              <a:rPr sz="2450" dirty="0">
                <a:latin typeface="Garamond"/>
                <a:cs typeface="Garamond"/>
              </a:rPr>
              <a:t>(one</a:t>
            </a:r>
            <a:r>
              <a:rPr sz="2450" spc="220" dirty="0">
                <a:latin typeface="Garamond"/>
                <a:cs typeface="Garamond"/>
              </a:rPr>
              <a:t> </a:t>
            </a:r>
            <a:r>
              <a:rPr sz="2450" dirty="0">
                <a:latin typeface="Garamond"/>
                <a:cs typeface="Garamond"/>
              </a:rPr>
              <a:t>of</a:t>
            </a:r>
            <a:r>
              <a:rPr sz="2450" spc="225" dirty="0">
                <a:latin typeface="Garamond"/>
                <a:cs typeface="Garamond"/>
              </a:rPr>
              <a:t> </a:t>
            </a:r>
            <a:r>
              <a:rPr sz="2450" dirty="0">
                <a:latin typeface="Garamond"/>
                <a:cs typeface="Garamond"/>
              </a:rPr>
              <a:t>those</a:t>
            </a:r>
            <a:r>
              <a:rPr sz="2450" spc="220" dirty="0">
                <a:latin typeface="Garamond"/>
                <a:cs typeface="Garamond"/>
              </a:rPr>
              <a:t> </a:t>
            </a:r>
            <a:r>
              <a:rPr sz="2450" spc="-50" dirty="0">
                <a:latin typeface="Garamond"/>
                <a:cs typeface="Garamond"/>
              </a:rPr>
              <a:t>3</a:t>
            </a:r>
            <a:r>
              <a:rPr sz="2450" b="0" i="1" spc="-50" dirty="0">
                <a:latin typeface="Bookman Old Style"/>
                <a:cs typeface="Bookman Old Style"/>
              </a:rPr>
              <a:t>d</a:t>
            </a:r>
            <a:r>
              <a:rPr sz="2450" b="0" i="1" spc="100" dirty="0">
                <a:latin typeface="Bookman Old Style"/>
                <a:cs typeface="Bookman Old Style"/>
              </a:rPr>
              <a:t> </a:t>
            </a:r>
            <a:r>
              <a:rPr sz="2450" spc="75" dirty="0">
                <a:latin typeface="Garamond"/>
                <a:cs typeface="Garamond"/>
              </a:rPr>
              <a:t>guys)</a:t>
            </a:r>
            <a:r>
              <a:rPr sz="2450" spc="220" dirty="0">
                <a:latin typeface="Garamond"/>
                <a:cs typeface="Garamond"/>
              </a:rPr>
              <a:t> </a:t>
            </a:r>
            <a:r>
              <a:rPr sz="2450" spc="55" dirty="0">
                <a:latin typeface="Garamond"/>
                <a:cs typeface="Garamond"/>
              </a:rPr>
              <a:t>and</a:t>
            </a:r>
            <a:r>
              <a:rPr sz="2450" spc="225" dirty="0">
                <a:latin typeface="Garamond"/>
                <a:cs typeface="Garamond"/>
              </a:rPr>
              <a:t> </a:t>
            </a:r>
            <a:r>
              <a:rPr sz="2450" dirty="0">
                <a:latin typeface="Garamond"/>
                <a:cs typeface="Garamond"/>
              </a:rPr>
              <a:t>the</a:t>
            </a:r>
            <a:r>
              <a:rPr sz="2450" spc="220" dirty="0">
                <a:latin typeface="Garamond"/>
                <a:cs typeface="Garamond"/>
              </a:rPr>
              <a:t> </a:t>
            </a:r>
            <a:r>
              <a:rPr sz="2450" dirty="0">
                <a:latin typeface="Garamond"/>
                <a:cs typeface="Garamond"/>
              </a:rPr>
              <a:t>first</a:t>
            </a:r>
            <a:r>
              <a:rPr sz="2450" spc="220" dirty="0">
                <a:latin typeface="Garamond"/>
                <a:cs typeface="Garamond"/>
              </a:rPr>
              <a:t> </a:t>
            </a:r>
            <a:r>
              <a:rPr sz="2450" dirty="0">
                <a:latin typeface="Garamond"/>
                <a:cs typeface="Garamond"/>
              </a:rPr>
              <a:t>one</a:t>
            </a:r>
            <a:r>
              <a:rPr sz="2450" spc="220" dirty="0">
                <a:latin typeface="Garamond"/>
                <a:cs typeface="Garamond"/>
              </a:rPr>
              <a:t> </a:t>
            </a:r>
            <a:r>
              <a:rPr sz="2450" spc="105" dirty="0">
                <a:latin typeface="Garamond"/>
                <a:cs typeface="Garamond"/>
              </a:rPr>
              <a:t>it</a:t>
            </a:r>
            <a:r>
              <a:rPr sz="2450" spc="225" dirty="0">
                <a:latin typeface="Garamond"/>
                <a:cs typeface="Garamond"/>
              </a:rPr>
              <a:t> </a:t>
            </a:r>
            <a:r>
              <a:rPr sz="2450" dirty="0">
                <a:latin typeface="Garamond"/>
                <a:cs typeface="Garamond"/>
              </a:rPr>
              <a:t>doesn’t</a:t>
            </a:r>
            <a:r>
              <a:rPr sz="2450" spc="220" dirty="0">
                <a:latin typeface="Garamond"/>
                <a:cs typeface="Garamond"/>
              </a:rPr>
              <a:t> </a:t>
            </a:r>
            <a:r>
              <a:rPr sz="2450" dirty="0">
                <a:latin typeface="Garamond"/>
                <a:cs typeface="Garamond"/>
              </a:rPr>
              <a:t>have</a:t>
            </a:r>
            <a:r>
              <a:rPr sz="2450" spc="220" dirty="0">
                <a:latin typeface="Garamond"/>
                <a:cs typeface="Garamond"/>
              </a:rPr>
              <a:t> </a:t>
            </a:r>
            <a:r>
              <a:rPr sz="2450" spc="40" dirty="0">
                <a:latin typeface="Garamond"/>
                <a:cs typeface="Garamond"/>
              </a:rPr>
              <a:t>(another </a:t>
            </a:r>
            <a:r>
              <a:rPr sz="2450" spc="-10" dirty="0">
                <a:latin typeface="Garamond"/>
                <a:cs typeface="Garamond"/>
              </a:rPr>
              <a:t>one).</a:t>
            </a:r>
            <a:endParaRPr sz="2450">
              <a:latin typeface="Garamond"/>
              <a:cs typeface="Garamon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634" cy="647700"/>
          </a:xfrm>
          <a:prstGeom prst="rect">
            <a:avLst/>
          </a:prstGeom>
        </p:spPr>
        <p:txBody>
          <a:bodyPr vert="horz" wrap="square" lIns="0" tIns="12065" rIns="0" bIns="0" rtlCol="0">
            <a:spAutoFit/>
          </a:bodyPr>
          <a:lstStyle/>
          <a:p>
            <a:pPr marL="4435475">
              <a:lnSpc>
                <a:spcPct val="100000"/>
              </a:lnSpc>
              <a:spcBef>
                <a:spcPts val="95"/>
              </a:spcBef>
            </a:pPr>
            <a:r>
              <a:rPr sz="1200" spc="20" dirty="0">
                <a:latin typeface="Times New Roman"/>
                <a:cs typeface="Times New Roman"/>
              </a:rPr>
              <a:t>8.4.</a:t>
            </a:r>
            <a:r>
              <a:rPr sz="1200" spc="150" dirty="0">
                <a:latin typeface="Times New Roman"/>
                <a:cs typeface="Times New Roman"/>
              </a:rPr>
              <a:t>  </a:t>
            </a:r>
            <a:r>
              <a:rPr sz="1200" spc="10" dirty="0">
                <a:latin typeface="Times New Roman"/>
                <a:cs typeface="Times New Roman"/>
              </a:rPr>
              <a:t>X-</a:t>
            </a:r>
            <a:r>
              <a:rPr sz="1200" spc="20" dirty="0">
                <a:latin typeface="Times New Roman"/>
                <a:cs typeface="Times New Roman"/>
              </a:rPr>
              <a:t>RAY</a:t>
            </a:r>
            <a:r>
              <a:rPr sz="1200" spc="90" dirty="0">
                <a:latin typeface="Times New Roman"/>
                <a:cs typeface="Times New Roman"/>
              </a:rPr>
              <a:t> </a:t>
            </a:r>
            <a:r>
              <a:rPr sz="1200" spc="20" dirty="0">
                <a:latin typeface="Times New Roman"/>
                <a:cs typeface="Times New Roman"/>
              </a:rPr>
              <a:t>SPECTROSCOPY</a:t>
            </a:r>
            <a:r>
              <a:rPr sz="1200" spc="85" dirty="0">
                <a:latin typeface="Times New Roman"/>
                <a:cs typeface="Times New Roman"/>
              </a:rPr>
              <a:t> </a:t>
            </a:r>
            <a:r>
              <a:rPr sz="1200" spc="20" dirty="0">
                <a:latin typeface="Times New Roman"/>
                <a:cs typeface="Times New Roman"/>
              </a:rPr>
              <a:t>AND</a:t>
            </a:r>
            <a:r>
              <a:rPr sz="1200" spc="90" dirty="0">
                <a:latin typeface="Times New Roman"/>
                <a:cs typeface="Times New Roman"/>
              </a:rPr>
              <a:t> </a:t>
            </a:r>
            <a:r>
              <a:rPr sz="1200" spc="20" dirty="0">
                <a:latin typeface="Times New Roman"/>
                <a:cs typeface="Times New Roman"/>
              </a:rPr>
              <a:t>MOSELEY’S</a:t>
            </a:r>
            <a:r>
              <a:rPr sz="1200" spc="90" dirty="0">
                <a:latin typeface="Times New Roman"/>
                <a:cs typeface="Times New Roman"/>
              </a:rPr>
              <a:t> </a:t>
            </a:r>
            <a:r>
              <a:rPr sz="1200" spc="-25" dirty="0">
                <a:latin typeface="Times New Roman"/>
                <a:cs typeface="Times New Roman"/>
              </a:rPr>
              <a:t>LAW</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25" dirty="0">
                <a:latin typeface="Georgia"/>
                <a:cs typeface="Georgia"/>
              </a:rPr>
              <a:t>8.4</a:t>
            </a:r>
            <a:r>
              <a:rPr sz="1700" b="1" dirty="0">
                <a:latin typeface="Georgia"/>
                <a:cs typeface="Georgia"/>
              </a:rPr>
              <a:t>	X-Ray</a:t>
            </a:r>
            <a:r>
              <a:rPr sz="1700" b="1" spc="114" dirty="0">
                <a:latin typeface="Georgia"/>
                <a:cs typeface="Georgia"/>
              </a:rPr>
              <a:t> </a:t>
            </a:r>
            <a:r>
              <a:rPr sz="1700" b="1" spc="-40" dirty="0">
                <a:latin typeface="Georgia"/>
                <a:cs typeface="Georgia"/>
              </a:rPr>
              <a:t>Spectroscopy</a:t>
            </a:r>
            <a:r>
              <a:rPr sz="1700" b="1" spc="120" dirty="0">
                <a:latin typeface="Georgia"/>
                <a:cs typeface="Georgia"/>
              </a:rPr>
              <a:t> </a:t>
            </a:r>
            <a:r>
              <a:rPr sz="1700" b="1" spc="-10" dirty="0">
                <a:latin typeface="Georgia"/>
                <a:cs typeface="Georgia"/>
              </a:rPr>
              <a:t>and</a:t>
            </a:r>
            <a:r>
              <a:rPr sz="1700" b="1" spc="114" dirty="0">
                <a:latin typeface="Georgia"/>
                <a:cs typeface="Georgia"/>
              </a:rPr>
              <a:t> </a:t>
            </a:r>
            <a:r>
              <a:rPr sz="1700" b="1" spc="-20" dirty="0">
                <a:latin typeface="Georgia"/>
                <a:cs typeface="Georgia"/>
              </a:rPr>
              <a:t>Moseley’s</a:t>
            </a:r>
            <a:r>
              <a:rPr sz="1700" b="1" spc="120" dirty="0">
                <a:latin typeface="Georgia"/>
                <a:cs typeface="Georgia"/>
              </a:rPr>
              <a:t> </a:t>
            </a:r>
            <a:r>
              <a:rPr sz="1700" b="1" spc="-25" dirty="0">
                <a:latin typeface="Georgia"/>
                <a:cs typeface="Georgia"/>
              </a:rPr>
              <a:t>Law</a:t>
            </a:r>
            <a:endParaRPr sz="1700">
              <a:latin typeface="Georgia"/>
              <a:cs typeface="Georgi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348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20" dirty="0">
                <a:latin typeface="Times New Roman"/>
                <a:cs typeface="Times New Roman"/>
              </a:rPr>
              <a:t>8.4.</a:t>
            </a:r>
            <a:r>
              <a:rPr sz="1200" spc="150" dirty="0">
                <a:latin typeface="Times New Roman"/>
                <a:cs typeface="Times New Roman"/>
              </a:rPr>
              <a:t>  </a:t>
            </a:r>
            <a:r>
              <a:rPr sz="1200" spc="10" dirty="0">
                <a:latin typeface="Times New Roman"/>
                <a:cs typeface="Times New Roman"/>
              </a:rPr>
              <a:t>X-</a:t>
            </a:r>
            <a:r>
              <a:rPr sz="1200" spc="20" dirty="0">
                <a:latin typeface="Times New Roman"/>
                <a:cs typeface="Times New Roman"/>
              </a:rPr>
              <a:t>RAY</a:t>
            </a:r>
            <a:r>
              <a:rPr sz="1200" spc="95" dirty="0">
                <a:latin typeface="Times New Roman"/>
                <a:cs typeface="Times New Roman"/>
              </a:rPr>
              <a:t> </a:t>
            </a:r>
            <a:r>
              <a:rPr sz="1200" spc="20" dirty="0">
                <a:latin typeface="Times New Roman"/>
                <a:cs typeface="Times New Roman"/>
              </a:rPr>
              <a:t>SPECTROSCOPY</a:t>
            </a:r>
            <a:r>
              <a:rPr sz="1200" spc="90" dirty="0">
                <a:latin typeface="Times New Roman"/>
                <a:cs typeface="Times New Roman"/>
              </a:rPr>
              <a:t> </a:t>
            </a:r>
            <a:r>
              <a:rPr sz="1200" spc="20" dirty="0">
                <a:latin typeface="Times New Roman"/>
                <a:cs typeface="Times New Roman"/>
              </a:rPr>
              <a:t>AND</a:t>
            </a:r>
            <a:r>
              <a:rPr sz="1200" spc="90" dirty="0">
                <a:latin typeface="Times New Roman"/>
                <a:cs typeface="Times New Roman"/>
              </a:rPr>
              <a:t> </a:t>
            </a:r>
            <a:r>
              <a:rPr sz="1200" spc="20" dirty="0">
                <a:latin typeface="Times New Roman"/>
                <a:cs typeface="Times New Roman"/>
              </a:rPr>
              <a:t>MOSELEY’S</a:t>
            </a:r>
            <a:r>
              <a:rPr sz="1200" spc="90" dirty="0">
                <a:latin typeface="Times New Roman"/>
                <a:cs typeface="Times New Roman"/>
              </a:rPr>
              <a:t> </a:t>
            </a:r>
            <a:r>
              <a:rPr sz="1200" spc="-25" dirty="0">
                <a:latin typeface="Times New Roman"/>
                <a:cs typeface="Times New Roman"/>
              </a:rPr>
              <a:t>LAW</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959485" algn="l"/>
                <a:tab pos="1317625" algn="l"/>
                <a:tab pos="4648835" algn="l"/>
                <a:tab pos="6895465" algn="l"/>
              </a:tabLst>
            </a:pPr>
            <a:r>
              <a:rPr spc="-10" dirty="0"/>
              <a:t>Which</a:t>
            </a:r>
            <a:r>
              <a:rPr dirty="0"/>
              <a:t>	</a:t>
            </a:r>
            <a:r>
              <a:rPr spc="-25" dirty="0"/>
              <a:t>of</a:t>
            </a:r>
            <a:r>
              <a:rPr dirty="0"/>
              <a:t>	the</a:t>
            </a:r>
            <a:r>
              <a:rPr spc="380" dirty="0"/>
              <a:t> </a:t>
            </a:r>
            <a:r>
              <a:rPr dirty="0"/>
              <a:t>following</a:t>
            </a:r>
            <a:r>
              <a:rPr spc="385" dirty="0"/>
              <a:t> </a:t>
            </a:r>
            <a:r>
              <a:rPr dirty="0"/>
              <a:t>lines</a:t>
            </a:r>
            <a:r>
              <a:rPr spc="375" dirty="0"/>
              <a:t> </a:t>
            </a:r>
            <a:r>
              <a:rPr spc="-10" dirty="0"/>
              <a:t>would</a:t>
            </a:r>
            <a:r>
              <a:rPr dirty="0"/>
              <a:t>	have</a:t>
            </a:r>
            <a:r>
              <a:rPr spc="459" dirty="0"/>
              <a:t> </a:t>
            </a:r>
            <a:r>
              <a:rPr dirty="0"/>
              <a:t>the</a:t>
            </a:r>
            <a:r>
              <a:rPr spc="470" dirty="0"/>
              <a:t> </a:t>
            </a:r>
            <a:r>
              <a:rPr spc="-10" dirty="0"/>
              <a:t>highest</a:t>
            </a:r>
            <a:r>
              <a:rPr dirty="0"/>
              <a:t>	</a:t>
            </a:r>
            <a:r>
              <a:rPr spc="-10" dirty="0"/>
              <a:t>frequency? </a:t>
            </a:r>
            <a:r>
              <a:rPr dirty="0"/>
              <a:t>(Choose</a:t>
            </a:r>
            <a:r>
              <a:rPr spc="185" dirty="0"/>
              <a:t> </a:t>
            </a:r>
            <a:r>
              <a:rPr spc="-10" dirty="0"/>
              <a:t>one.)</a:t>
            </a:r>
          </a:p>
        </p:txBody>
      </p:sp>
      <p:sp>
        <p:nvSpPr>
          <p:cNvPr id="5" name="object 5"/>
          <p:cNvSpPr txBox="1"/>
          <p:nvPr/>
        </p:nvSpPr>
        <p:spPr>
          <a:xfrm>
            <a:off x="689737" y="2042037"/>
            <a:ext cx="913130" cy="2050414"/>
          </a:xfrm>
          <a:prstGeom prst="rect">
            <a:avLst/>
          </a:prstGeom>
        </p:spPr>
        <p:txBody>
          <a:bodyPr vert="horz" wrap="square" lIns="0" tIns="144780" rIns="0" bIns="0" rtlCol="0">
            <a:spAutoFit/>
          </a:bodyPr>
          <a:lstStyle/>
          <a:p>
            <a:pPr marL="412115" indent="-370205">
              <a:lnSpc>
                <a:spcPct val="100000"/>
              </a:lnSpc>
              <a:spcBef>
                <a:spcPts val="1140"/>
              </a:spcBef>
              <a:buFont typeface="Garamond"/>
              <a:buAutoNum type="alphaUcPeriod"/>
              <a:tabLst>
                <a:tab pos="412115" algn="l"/>
              </a:tabLst>
            </a:pPr>
            <a:r>
              <a:rPr sz="2450" b="0" i="1" spc="105" dirty="0">
                <a:latin typeface="Bookman Old Style"/>
                <a:cs typeface="Bookman Old Style"/>
              </a:rPr>
              <a:t>K</a:t>
            </a:r>
            <a:r>
              <a:rPr sz="3075" b="0" i="1" spc="157" baseline="-9485" dirty="0">
                <a:latin typeface="Bookman Old Style"/>
                <a:cs typeface="Bookman Old Style"/>
              </a:rPr>
              <a:t>α</a:t>
            </a:r>
            <a:endParaRPr sz="3075" baseline="-9485">
              <a:latin typeface="Bookman Old Style"/>
              <a:cs typeface="Bookman Old Style"/>
            </a:endParaRPr>
          </a:p>
          <a:p>
            <a:pPr marL="412115" indent="-358140">
              <a:lnSpc>
                <a:spcPct val="100000"/>
              </a:lnSpc>
              <a:spcBef>
                <a:spcPts val="1045"/>
              </a:spcBef>
              <a:buFont typeface="Garamond"/>
              <a:buAutoNum type="alphaUcPeriod"/>
              <a:tabLst>
                <a:tab pos="412115" algn="l"/>
              </a:tabLst>
            </a:pPr>
            <a:r>
              <a:rPr sz="2450" b="0" i="1" spc="60" dirty="0">
                <a:latin typeface="Bookman Old Style"/>
                <a:cs typeface="Bookman Old Style"/>
              </a:rPr>
              <a:t>L</a:t>
            </a:r>
            <a:r>
              <a:rPr sz="3075" b="0" i="1" spc="89" baseline="-9485" dirty="0">
                <a:latin typeface="Bookman Old Style"/>
                <a:cs typeface="Bookman Old Style"/>
              </a:rPr>
              <a:t>α</a:t>
            </a:r>
            <a:endParaRPr sz="3075" baseline="-9485">
              <a:latin typeface="Bookman Old Style"/>
              <a:cs typeface="Bookman Old Style"/>
            </a:endParaRPr>
          </a:p>
          <a:p>
            <a:pPr marL="412115" indent="-361950">
              <a:lnSpc>
                <a:spcPct val="100000"/>
              </a:lnSpc>
              <a:spcBef>
                <a:spcPts val="1045"/>
              </a:spcBef>
              <a:buFont typeface="Garamond"/>
              <a:buAutoNum type="alphaUcPeriod"/>
              <a:tabLst>
                <a:tab pos="412115" algn="l"/>
              </a:tabLst>
            </a:pPr>
            <a:r>
              <a:rPr sz="2450" b="0" i="1" spc="70" dirty="0">
                <a:latin typeface="Bookman Old Style"/>
                <a:cs typeface="Bookman Old Style"/>
              </a:rPr>
              <a:t>M</a:t>
            </a:r>
            <a:r>
              <a:rPr sz="3075" b="0" i="1" spc="104" baseline="-9485" dirty="0">
                <a:latin typeface="Bookman Old Style"/>
                <a:cs typeface="Bookman Old Style"/>
              </a:rPr>
              <a:t>α</a:t>
            </a:r>
            <a:endParaRPr sz="3075" baseline="-9485">
              <a:latin typeface="Bookman Old Style"/>
              <a:cs typeface="Bookman Old Style"/>
            </a:endParaRPr>
          </a:p>
          <a:p>
            <a:pPr marL="412115" indent="-374015">
              <a:lnSpc>
                <a:spcPct val="100000"/>
              </a:lnSpc>
              <a:spcBef>
                <a:spcPts val="1045"/>
              </a:spcBef>
              <a:buFont typeface="Garamond"/>
              <a:buAutoNum type="alphaUcPeriod"/>
              <a:tabLst>
                <a:tab pos="412115" algn="l"/>
              </a:tabLst>
            </a:pPr>
            <a:r>
              <a:rPr sz="2450" b="0" i="1" spc="40" dirty="0">
                <a:latin typeface="Bookman Old Style"/>
                <a:cs typeface="Bookman Old Style"/>
              </a:rPr>
              <a:t>N</a:t>
            </a:r>
            <a:r>
              <a:rPr sz="3075" b="0" i="1" spc="60" baseline="-9485" dirty="0">
                <a:latin typeface="Bookman Old Style"/>
                <a:cs typeface="Bookman Old Style"/>
              </a:rPr>
              <a:t>α</a:t>
            </a:r>
            <a:endParaRPr sz="3075" baseline="-9485">
              <a:latin typeface="Bookman Old Style"/>
              <a:cs typeface="Bookman Old Style"/>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348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20" dirty="0">
                <a:latin typeface="Times New Roman"/>
                <a:cs typeface="Times New Roman"/>
              </a:rPr>
              <a:t>8.4.</a:t>
            </a:r>
            <a:r>
              <a:rPr sz="1200" spc="150" dirty="0">
                <a:latin typeface="Times New Roman"/>
                <a:cs typeface="Times New Roman"/>
              </a:rPr>
              <a:t>  </a:t>
            </a:r>
            <a:r>
              <a:rPr sz="1200" spc="10" dirty="0">
                <a:latin typeface="Times New Roman"/>
                <a:cs typeface="Times New Roman"/>
              </a:rPr>
              <a:t>X-</a:t>
            </a:r>
            <a:r>
              <a:rPr sz="1200" spc="20" dirty="0">
                <a:latin typeface="Times New Roman"/>
                <a:cs typeface="Times New Roman"/>
              </a:rPr>
              <a:t>RAY</a:t>
            </a:r>
            <a:r>
              <a:rPr sz="1200" spc="95" dirty="0">
                <a:latin typeface="Times New Roman"/>
                <a:cs typeface="Times New Roman"/>
              </a:rPr>
              <a:t> </a:t>
            </a:r>
            <a:r>
              <a:rPr sz="1200" spc="20" dirty="0">
                <a:latin typeface="Times New Roman"/>
                <a:cs typeface="Times New Roman"/>
              </a:rPr>
              <a:t>SPECTROSCOPY</a:t>
            </a:r>
            <a:r>
              <a:rPr sz="1200" spc="90" dirty="0">
                <a:latin typeface="Times New Roman"/>
                <a:cs typeface="Times New Roman"/>
              </a:rPr>
              <a:t> </a:t>
            </a:r>
            <a:r>
              <a:rPr sz="1200" spc="20" dirty="0">
                <a:latin typeface="Times New Roman"/>
                <a:cs typeface="Times New Roman"/>
              </a:rPr>
              <a:t>AND</a:t>
            </a:r>
            <a:r>
              <a:rPr sz="1200" spc="90" dirty="0">
                <a:latin typeface="Times New Roman"/>
                <a:cs typeface="Times New Roman"/>
              </a:rPr>
              <a:t> </a:t>
            </a:r>
            <a:r>
              <a:rPr sz="1200" spc="20" dirty="0">
                <a:latin typeface="Times New Roman"/>
                <a:cs typeface="Times New Roman"/>
              </a:rPr>
              <a:t>MOSELEY’S</a:t>
            </a:r>
            <a:r>
              <a:rPr sz="1200" spc="90" dirty="0">
                <a:latin typeface="Times New Roman"/>
                <a:cs typeface="Times New Roman"/>
              </a:rPr>
              <a:t> </a:t>
            </a:r>
            <a:r>
              <a:rPr sz="1200" spc="-25" dirty="0">
                <a:latin typeface="Times New Roman"/>
                <a:cs typeface="Times New Roman"/>
              </a:rPr>
              <a:t>LAW</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959485" algn="l"/>
                <a:tab pos="1317625" algn="l"/>
                <a:tab pos="4648835" algn="l"/>
                <a:tab pos="6895465" algn="l"/>
              </a:tabLst>
            </a:pPr>
            <a:r>
              <a:rPr spc="-10" dirty="0"/>
              <a:t>Which</a:t>
            </a:r>
            <a:r>
              <a:rPr dirty="0"/>
              <a:t>	</a:t>
            </a:r>
            <a:r>
              <a:rPr spc="-25" dirty="0"/>
              <a:t>of</a:t>
            </a:r>
            <a:r>
              <a:rPr dirty="0"/>
              <a:t>	the</a:t>
            </a:r>
            <a:r>
              <a:rPr spc="380" dirty="0"/>
              <a:t> </a:t>
            </a:r>
            <a:r>
              <a:rPr dirty="0"/>
              <a:t>following</a:t>
            </a:r>
            <a:r>
              <a:rPr spc="385" dirty="0"/>
              <a:t> </a:t>
            </a:r>
            <a:r>
              <a:rPr dirty="0"/>
              <a:t>lines</a:t>
            </a:r>
            <a:r>
              <a:rPr spc="375" dirty="0"/>
              <a:t> </a:t>
            </a:r>
            <a:r>
              <a:rPr spc="-10" dirty="0"/>
              <a:t>would</a:t>
            </a:r>
            <a:r>
              <a:rPr dirty="0"/>
              <a:t>	have</a:t>
            </a:r>
            <a:r>
              <a:rPr spc="459" dirty="0"/>
              <a:t> </a:t>
            </a:r>
            <a:r>
              <a:rPr dirty="0"/>
              <a:t>the</a:t>
            </a:r>
            <a:r>
              <a:rPr spc="470" dirty="0"/>
              <a:t> </a:t>
            </a:r>
            <a:r>
              <a:rPr spc="-10" dirty="0"/>
              <a:t>highest</a:t>
            </a:r>
            <a:r>
              <a:rPr dirty="0"/>
              <a:t>	</a:t>
            </a:r>
            <a:r>
              <a:rPr spc="-10" dirty="0"/>
              <a:t>frequency? </a:t>
            </a:r>
            <a:r>
              <a:rPr dirty="0"/>
              <a:t>(Choose</a:t>
            </a:r>
            <a:r>
              <a:rPr spc="185" dirty="0"/>
              <a:t> </a:t>
            </a:r>
            <a:r>
              <a:rPr spc="-10" dirty="0"/>
              <a:t>one.)</a:t>
            </a:r>
          </a:p>
        </p:txBody>
      </p:sp>
      <p:sp>
        <p:nvSpPr>
          <p:cNvPr id="5" name="object 5"/>
          <p:cNvSpPr txBox="1"/>
          <p:nvPr/>
        </p:nvSpPr>
        <p:spPr>
          <a:xfrm>
            <a:off x="669658" y="2042037"/>
            <a:ext cx="1916430" cy="2670175"/>
          </a:xfrm>
          <a:prstGeom prst="rect">
            <a:avLst/>
          </a:prstGeom>
        </p:spPr>
        <p:txBody>
          <a:bodyPr vert="horz" wrap="square" lIns="0" tIns="144780" rIns="0" bIns="0" rtlCol="0">
            <a:spAutoFit/>
          </a:bodyPr>
          <a:lstStyle/>
          <a:p>
            <a:pPr marL="432434" indent="-370205">
              <a:lnSpc>
                <a:spcPct val="100000"/>
              </a:lnSpc>
              <a:spcBef>
                <a:spcPts val="1140"/>
              </a:spcBef>
              <a:buFont typeface="Garamond"/>
              <a:buAutoNum type="alphaUcPeriod"/>
              <a:tabLst>
                <a:tab pos="432434" algn="l"/>
              </a:tabLst>
            </a:pPr>
            <a:r>
              <a:rPr sz="2450" b="0" i="1" spc="105" dirty="0">
                <a:latin typeface="Bookman Old Style"/>
                <a:cs typeface="Bookman Old Style"/>
              </a:rPr>
              <a:t>K</a:t>
            </a:r>
            <a:r>
              <a:rPr sz="3075" b="0" i="1" spc="157" baseline="-9485" dirty="0">
                <a:latin typeface="Bookman Old Style"/>
                <a:cs typeface="Bookman Old Style"/>
              </a:rPr>
              <a:t>α</a:t>
            </a:r>
            <a:endParaRPr sz="3075" baseline="-9485">
              <a:latin typeface="Bookman Old Style"/>
              <a:cs typeface="Bookman Old Style"/>
            </a:endParaRPr>
          </a:p>
          <a:p>
            <a:pPr marL="432434" indent="-358140">
              <a:lnSpc>
                <a:spcPct val="100000"/>
              </a:lnSpc>
              <a:spcBef>
                <a:spcPts val="1045"/>
              </a:spcBef>
              <a:buFont typeface="Garamond"/>
              <a:buAutoNum type="alphaUcPeriod"/>
              <a:tabLst>
                <a:tab pos="432434" algn="l"/>
              </a:tabLst>
            </a:pPr>
            <a:r>
              <a:rPr sz="2450" b="0" i="1" spc="60" dirty="0">
                <a:latin typeface="Bookman Old Style"/>
                <a:cs typeface="Bookman Old Style"/>
              </a:rPr>
              <a:t>L</a:t>
            </a:r>
            <a:r>
              <a:rPr sz="3075" b="0" i="1" spc="89" baseline="-9485" dirty="0">
                <a:latin typeface="Bookman Old Style"/>
                <a:cs typeface="Bookman Old Style"/>
              </a:rPr>
              <a:t>α</a:t>
            </a:r>
            <a:endParaRPr sz="3075" baseline="-9485">
              <a:latin typeface="Bookman Old Style"/>
              <a:cs typeface="Bookman Old Style"/>
            </a:endParaRPr>
          </a:p>
          <a:p>
            <a:pPr marL="431800" indent="-361950">
              <a:lnSpc>
                <a:spcPct val="100000"/>
              </a:lnSpc>
              <a:spcBef>
                <a:spcPts val="1045"/>
              </a:spcBef>
              <a:buFont typeface="Garamond"/>
              <a:buAutoNum type="alphaUcPeriod"/>
              <a:tabLst>
                <a:tab pos="431800" algn="l"/>
              </a:tabLst>
            </a:pPr>
            <a:r>
              <a:rPr sz="2450" b="0" i="1" spc="70" dirty="0">
                <a:latin typeface="Bookman Old Style"/>
                <a:cs typeface="Bookman Old Style"/>
              </a:rPr>
              <a:t>M</a:t>
            </a:r>
            <a:r>
              <a:rPr sz="3075" b="0" i="1" spc="104" baseline="-9485" dirty="0">
                <a:latin typeface="Bookman Old Style"/>
                <a:cs typeface="Bookman Old Style"/>
              </a:rPr>
              <a:t>α</a:t>
            </a:r>
            <a:endParaRPr sz="3075" baseline="-9485">
              <a:latin typeface="Bookman Old Style"/>
              <a:cs typeface="Bookman Old Style"/>
            </a:endParaRPr>
          </a:p>
          <a:p>
            <a:pPr marL="431800" indent="-374015">
              <a:lnSpc>
                <a:spcPct val="100000"/>
              </a:lnSpc>
              <a:spcBef>
                <a:spcPts val="1045"/>
              </a:spcBef>
              <a:buFont typeface="Garamond"/>
              <a:buAutoNum type="alphaUcPeriod"/>
              <a:tabLst>
                <a:tab pos="431800" algn="l"/>
              </a:tabLst>
            </a:pPr>
            <a:r>
              <a:rPr sz="2450" b="0" i="1" spc="40" dirty="0">
                <a:latin typeface="Bookman Old Style"/>
                <a:cs typeface="Bookman Old Style"/>
              </a:rPr>
              <a:t>N</a:t>
            </a:r>
            <a:r>
              <a:rPr sz="3075" b="0" i="1" spc="60" baseline="-9485" dirty="0">
                <a:latin typeface="Bookman Old Style"/>
                <a:cs typeface="Bookman Old Style"/>
              </a:rPr>
              <a:t>α</a:t>
            </a:r>
            <a:endParaRPr sz="3075" baseline="-9485">
              <a:latin typeface="Bookman Old Style"/>
              <a:cs typeface="Bookman Old Style"/>
            </a:endParaRPr>
          </a:p>
          <a:p>
            <a:pPr marL="50800">
              <a:lnSpc>
                <a:spcPct val="100000"/>
              </a:lnSpc>
              <a:spcBef>
                <a:spcPts val="1939"/>
              </a:spcBef>
              <a:tabLst>
                <a:tab pos="1659255" algn="l"/>
              </a:tabLst>
            </a:pPr>
            <a:r>
              <a:rPr sz="2450" b="1" spc="-10" dirty="0">
                <a:latin typeface="Georgia"/>
                <a:cs typeface="Georgia"/>
              </a:rPr>
              <a:t>Solution:</a:t>
            </a:r>
            <a:r>
              <a:rPr sz="2450" b="1" dirty="0">
                <a:latin typeface="Georgia"/>
                <a:cs typeface="Georgi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348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20" dirty="0">
                <a:latin typeface="Times New Roman"/>
                <a:cs typeface="Times New Roman"/>
              </a:rPr>
              <a:t>8.4.</a:t>
            </a:r>
            <a:r>
              <a:rPr sz="1200" spc="150" dirty="0">
                <a:latin typeface="Times New Roman"/>
                <a:cs typeface="Times New Roman"/>
              </a:rPr>
              <a:t>  </a:t>
            </a:r>
            <a:r>
              <a:rPr sz="1200" spc="10" dirty="0">
                <a:latin typeface="Times New Roman"/>
                <a:cs typeface="Times New Roman"/>
              </a:rPr>
              <a:t>X-</a:t>
            </a:r>
            <a:r>
              <a:rPr sz="1200" spc="20" dirty="0">
                <a:latin typeface="Times New Roman"/>
                <a:cs typeface="Times New Roman"/>
              </a:rPr>
              <a:t>RAY</a:t>
            </a:r>
            <a:r>
              <a:rPr sz="1200" spc="95" dirty="0">
                <a:latin typeface="Times New Roman"/>
                <a:cs typeface="Times New Roman"/>
              </a:rPr>
              <a:t> </a:t>
            </a:r>
            <a:r>
              <a:rPr sz="1200" spc="20" dirty="0">
                <a:latin typeface="Times New Roman"/>
                <a:cs typeface="Times New Roman"/>
              </a:rPr>
              <a:t>SPECTROSCOPY</a:t>
            </a:r>
            <a:r>
              <a:rPr sz="1200" spc="90" dirty="0">
                <a:latin typeface="Times New Roman"/>
                <a:cs typeface="Times New Roman"/>
              </a:rPr>
              <a:t> </a:t>
            </a:r>
            <a:r>
              <a:rPr sz="1200" spc="20" dirty="0">
                <a:latin typeface="Times New Roman"/>
                <a:cs typeface="Times New Roman"/>
              </a:rPr>
              <a:t>AND</a:t>
            </a:r>
            <a:r>
              <a:rPr sz="1200" spc="90" dirty="0">
                <a:latin typeface="Times New Roman"/>
                <a:cs typeface="Times New Roman"/>
              </a:rPr>
              <a:t> </a:t>
            </a:r>
            <a:r>
              <a:rPr sz="1200" spc="20" dirty="0">
                <a:latin typeface="Times New Roman"/>
                <a:cs typeface="Times New Roman"/>
              </a:rPr>
              <a:t>MOSELEY’S</a:t>
            </a:r>
            <a:r>
              <a:rPr sz="1200" spc="90" dirty="0">
                <a:latin typeface="Times New Roman"/>
                <a:cs typeface="Times New Roman"/>
              </a:rPr>
              <a:t> </a:t>
            </a:r>
            <a:r>
              <a:rPr sz="1200" spc="-25" dirty="0">
                <a:latin typeface="Times New Roman"/>
                <a:cs typeface="Times New Roman"/>
              </a:rPr>
              <a:t>LAW</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5297170" algn="l"/>
              </a:tabLst>
            </a:pPr>
            <a:r>
              <a:rPr dirty="0"/>
              <a:t>Each</a:t>
            </a:r>
            <a:r>
              <a:rPr spc="114" dirty="0"/>
              <a:t> </a:t>
            </a:r>
            <a:r>
              <a:rPr dirty="0"/>
              <a:t>line</a:t>
            </a:r>
            <a:r>
              <a:rPr spc="110" dirty="0"/>
              <a:t> </a:t>
            </a:r>
            <a:r>
              <a:rPr dirty="0"/>
              <a:t>on</a:t>
            </a:r>
            <a:r>
              <a:rPr spc="114" dirty="0"/>
              <a:t> </a:t>
            </a:r>
            <a:r>
              <a:rPr dirty="0"/>
              <a:t>Moseley’s</a:t>
            </a:r>
            <a:r>
              <a:rPr spc="110" dirty="0"/>
              <a:t> </a:t>
            </a:r>
            <a:r>
              <a:rPr dirty="0"/>
              <a:t>plot</a:t>
            </a:r>
            <a:r>
              <a:rPr spc="114" dirty="0"/>
              <a:t> </a:t>
            </a:r>
            <a:r>
              <a:rPr dirty="0"/>
              <a:t>comprises</a:t>
            </a:r>
            <a:r>
              <a:rPr spc="110" dirty="0"/>
              <a:t> </a:t>
            </a:r>
            <a:r>
              <a:rPr spc="130" dirty="0"/>
              <a:t>a</a:t>
            </a:r>
            <a:r>
              <a:rPr spc="110" dirty="0"/>
              <a:t> </a:t>
            </a:r>
            <a:r>
              <a:rPr dirty="0"/>
              <a:t>series</a:t>
            </a:r>
            <a:r>
              <a:rPr spc="114" dirty="0"/>
              <a:t> </a:t>
            </a:r>
            <a:r>
              <a:rPr dirty="0"/>
              <a:t>of</a:t>
            </a:r>
            <a:r>
              <a:rPr spc="114" dirty="0"/>
              <a:t> </a:t>
            </a:r>
            <a:r>
              <a:rPr dirty="0"/>
              <a:t>points.</a:t>
            </a:r>
            <a:r>
              <a:rPr spc="409" dirty="0"/>
              <a:t> </a:t>
            </a:r>
            <a:r>
              <a:rPr spc="114" dirty="0"/>
              <a:t>What</a:t>
            </a:r>
            <a:r>
              <a:rPr spc="105" dirty="0"/>
              <a:t> </a:t>
            </a:r>
            <a:r>
              <a:rPr spc="-25" dirty="0"/>
              <a:t>do </a:t>
            </a:r>
            <a:r>
              <a:rPr spc="75" dirty="0"/>
              <a:t>all</a:t>
            </a:r>
            <a:r>
              <a:rPr spc="135" dirty="0"/>
              <a:t> </a:t>
            </a:r>
            <a:r>
              <a:rPr dirty="0"/>
              <a:t>the</a:t>
            </a:r>
            <a:r>
              <a:rPr spc="150" dirty="0"/>
              <a:t> </a:t>
            </a:r>
            <a:r>
              <a:rPr dirty="0"/>
              <a:t>points</a:t>
            </a:r>
            <a:r>
              <a:rPr spc="145" dirty="0"/>
              <a:t> </a:t>
            </a:r>
            <a:r>
              <a:rPr dirty="0"/>
              <a:t>on</a:t>
            </a:r>
            <a:r>
              <a:rPr spc="150" dirty="0"/>
              <a:t> </a:t>
            </a:r>
            <a:r>
              <a:rPr dirty="0"/>
              <a:t>one</a:t>
            </a:r>
            <a:r>
              <a:rPr spc="140" dirty="0"/>
              <a:t> </a:t>
            </a:r>
            <a:r>
              <a:rPr dirty="0"/>
              <a:t>such</a:t>
            </a:r>
            <a:r>
              <a:rPr spc="145" dirty="0"/>
              <a:t> </a:t>
            </a:r>
            <a:r>
              <a:rPr dirty="0"/>
              <a:t>line</a:t>
            </a:r>
            <a:r>
              <a:rPr spc="150" dirty="0"/>
              <a:t> </a:t>
            </a:r>
            <a:r>
              <a:rPr spc="-10" dirty="0"/>
              <a:t>represent?</a:t>
            </a:r>
            <a:r>
              <a:rPr dirty="0"/>
              <a:t>	(Choose</a:t>
            </a:r>
            <a:r>
              <a:rPr spc="185" dirty="0"/>
              <a:t> </a:t>
            </a:r>
            <a:r>
              <a:rPr spc="-20" dirty="0"/>
              <a:t>one.)</a:t>
            </a:r>
          </a:p>
        </p:txBody>
      </p:sp>
      <p:sp>
        <p:nvSpPr>
          <p:cNvPr id="5" name="object 5"/>
          <p:cNvSpPr txBox="1"/>
          <p:nvPr/>
        </p:nvSpPr>
        <p:spPr>
          <a:xfrm>
            <a:off x="719315" y="2170390"/>
            <a:ext cx="8256270" cy="2933700"/>
          </a:xfrm>
          <a:prstGeom prst="rect">
            <a:avLst/>
          </a:prstGeom>
        </p:spPr>
        <p:txBody>
          <a:bodyPr vert="horz" wrap="square" lIns="0" tIns="9525" rIns="0" bIns="0" rtlCol="0">
            <a:spAutoFit/>
          </a:bodyPr>
          <a:lstStyle/>
          <a:p>
            <a:pPr marL="382270" marR="5080" indent="-370205" algn="just">
              <a:lnSpc>
                <a:spcPct val="101699"/>
              </a:lnSpc>
              <a:spcBef>
                <a:spcPts val="75"/>
              </a:spcBef>
              <a:buAutoNum type="alphaUcPeriod"/>
              <a:tabLst>
                <a:tab pos="383540" algn="l"/>
              </a:tabLst>
            </a:pPr>
            <a:r>
              <a:rPr sz="2450" spc="70" dirty="0">
                <a:latin typeface="Garamond"/>
                <a:cs typeface="Garamond"/>
              </a:rPr>
              <a:t>They</a:t>
            </a:r>
            <a:r>
              <a:rPr sz="2450" spc="550" dirty="0">
                <a:latin typeface="Garamond"/>
                <a:cs typeface="Garamond"/>
              </a:rPr>
              <a:t> </a:t>
            </a:r>
            <a:r>
              <a:rPr sz="2450" spc="55" dirty="0">
                <a:latin typeface="Garamond"/>
                <a:cs typeface="Garamond"/>
              </a:rPr>
              <a:t>are</a:t>
            </a:r>
            <a:r>
              <a:rPr sz="2450" spc="550" dirty="0">
                <a:latin typeface="Garamond"/>
                <a:cs typeface="Garamond"/>
              </a:rPr>
              <a:t> </a:t>
            </a:r>
            <a:r>
              <a:rPr sz="2450" spc="75" dirty="0">
                <a:latin typeface="Garamond"/>
                <a:cs typeface="Garamond"/>
              </a:rPr>
              <a:t>all</a:t>
            </a:r>
            <a:r>
              <a:rPr sz="2450" spc="550" dirty="0">
                <a:latin typeface="Garamond"/>
                <a:cs typeface="Garamond"/>
              </a:rPr>
              <a:t> </a:t>
            </a:r>
            <a:r>
              <a:rPr sz="2450" dirty="0">
                <a:latin typeface="Garamond"/>
                <a:cs typeface="Garamond"/>
              </a:rPr>
              <a:t>transitions</a:t>
            </a:r>
            <a:r>
              <a:rPr sz="2450" spc="555" dirty="0">
                <a:latin typeface="Garamond"/>
                <a:cs typeface="Garamond"/>
              </a:rPr>
              <a:t> </a:t>
            </a:r>
            <a:r>
              <a:rPr sz="2450" dirty="0">
                <a:latin typeface="Garamond"/>
                <a:cs typeface="Garamond"/>
              </a:rPr>
              <a:t>in</a:t>
            </a:r>
            <a:r>
              <a:rPr sz="2450" spc="550" dirty="0">
                <a:latin typeface="Garamond"/>
                <a:cs typeface="Garamond"/>
              </a:rPr>
              <a:t> </a:t>
            </a:r>
            <a:r>
              <a:rPr sz="2450" dirty="0">
                <a:latin typeface="Garamond"/>
                <a:cs typeface="Garamond"/>
              </a:rPr>
              <a:t>the</a:t>
            </a:r>
            <a:r>
              <a:rPr sz="2450" spc="555" dirty="0">
                <a:latin typeface="Garamond"/>
                <a:cs typeface="Garamond"/>
              </a:rPr>
              <a:t> </a:t>
            </a:r>
            <a:r>
              <a:rPr sz="2450" dirty="0">
                <a:latin typeface="Garamond"/>
                <a:cs typeface="Garamond"/>
              </a:rPr>
              <a:t>same</a:t>
            </a:r>
            <a:r>
              <a:rPr sz="2450" spc="550" dirty="0">
                <a:latin typeface="Garamond"/>
                <a:cs typeface="Garamond"/>
              </a:rPr>
              <a:t> </a:t>
            </a:r>
            <a:r>
              <a:rPr sz="2450" dirty="0">
                <a:latin typeface="Garamond"/>
                <a:cs typeface="Garamond"/>
              </a:rPr>
              <a:t>element,</a:t>
            </a:r>
            <a:r>
              <a:rPr sz="2450" spc="10" dirty="0">
                <a:latin typeface="Garamond"/>
                <a:cs typeface="Garamond"/>
              </a:rPr>
              <a:t>  </a:t>
            </a:r>
            <a:r>
              <a:rPr sz="2450" spc="50" dirty="0">
                <a:latin typeface="Garamond"/>
                <a:cs typeface="Garamond"/>
              </a:rPr>
              <a:t>with</a:t>
            </a:r>
            <a:r>
              <a:rPr sz="2450" spc="555" dirty="0">
                <a:latin typeface="Garamond"/>
                <a:cs typeface="Garamond"/>
              </a:rPr>
              <a:t> </a:t>
            </a:r>
            <a:r>
              <a:rPr sz="2450" spc="-10" dirty="0">
                <a:latin typeface="Garamond"/>
                <a:cs typeface="Garamond"/>
              </a:rPr>
              <a:t>electrons 	</a:t>
            </a:r>
            <a:r>
              <a:rPr sz="2450" dirty="0">
                <a:latin typeface="Garamond"/>
                <a:cs typeface="Garamond"/>
              </a:rPr>
              <a:t>dropping</a:t>
            </a:r>
            <a:r>
              <a:rPr sz="2450" spc="-5" dirty="0">
                <a:latin typeface="Garamond"/>
                <a:cs typeface="Garamond"/>
              </a:rPr>
              <a:t> </a:t>
            </a:r>
            <a:r>
              <a:rPr sz="2450" dirty="0">
                <a:latin typeface="Garamond"/>
                <a:cs typeface="Garamond"/>
              </a:rPr>
              <a:t>into</a:t>
            </a:r>
            <a:r>
              <a:rPr sz="2450" spc="-5" dirty="0">
                <a:latin typeface="Garamond"/>
                <a:cs typeface="Garamond"/>
              </a:rPr>
              <a:t> </a:t>
            </a:r>
            <a:r>
              <a:rPr sz="2450" spc="50" dirty="0">
                <a:latin typeface="Garamond"/>
                <a:cs typeface="Garamond"/>
              </a:rPr>
              <a:t>the</a:t>
            </a:r>
            <a:r>
              <a:rPr sz="2450" spc="-5" dirty="0">
                <a:latin typeface="Garamond"/>
                <a:cs typeface="Garamond"/>
              </a:rPr>
              <a:t> </a:t>
            </a:r>
            <a:r>
              <a:rPr sz="2450" dirty="0">
                <a:latin typeface="Garamond"/>
                <a:cs typeface="Garamond"/>
              </a:rPr>
              <a:t>same</a:t>
            </a:r>
            <a:r>
              <a:rPr sz="2450" spc="-5" dirty="0">
                <a:latin typeface="Garamond"/>
                <a:cs typeface="Garamond"/>
              </a:rPr>
              <a:t> </a:t>
            </a:r>
            <a:r>
              <a:rPr sz="2450" dirty="0">
                <a:latin typeface="Garamond"/>
                <a:cs typeface="Garamond"/>
              </a:rPr>
              <a:t>(lower)</a:t>
            </a:r>
            <a:r>
              <a:rPr sz="2450" spc="-5" dirty="0">
                <a:latin typeface="Garamond"/>
                <a:cs typeface="Garamond"/>
              </a:rPr>
              <a:t> </a:t>
            </a:r>
            <a:r>
              <a:rPr sz="2450" dirty="0">
                <a:latin typeface="Garamond"/>
                <a:cs typeface="Garamond"/>
              </a:rPr>
              <a:t>level,</a:t>
            </a:r>
            <a:r>
              <a:rPr sz="2450" spc="35" dirty="0">
                <a:latin typeface="Garamond"/>
                <a:cs typeface="Garamond"/>
              </a:rPr>
              <a:t> </a:t>
            </a:r>
            <a:r>
              <a:rPr sz="2450" spc="70" dirty="0">
                <a:latin typeface="Garamond"/>
                <a:cs typeface="Garamond"/>
              </a:rPr>
              <a:t>but</a:t>
            </a:r>
            <a:r>
              <a:rPr sz="2450" spc="-5" dirty="0">
                <a:latin typeface="Garamond"/>
                <a:cs typeface="Garamond"/>
              </a:rPr>
              <a:t> </a:t>
            </a:r>
            <a:r>
              <a:rPr sz="2450" spc="-20" dirty="0">
                <a:latin typeface="Garamond"/>
                <a:cs typeface="Garamond"/>
              </a:rPr>
              <a:t>from</a:t>
            </a:r>
            <a:r>
              <a:rPr sz="2450" spc="-5" dirty="0">
                <a:latin typeface="Garamond"/>
                <a:cs typeface="Garamond"/>
              </a:rPr>
              <a:t> </a:t>
            </a:r>
            <a:r>
              <a:rPr sz="2450" dirty="0">
                <a:latin typeface="Garamond"/>
                <a:cs typeface="Garamond"/>
              </a:rPr>
              <a:t>different</a:t>
            </a:r>
            <a:r>
              <a:rPr sz="2450" spc="-5" dirty="0">
                <a:latin typeface="Garamond"/>
                <a:cs typeface="Garamond"/>
              </a:rPr>
              <a:t> </a:t>
            </a:r>
            <a:r>
              <a:rPr sz="2450" spc="45" dirty="0">
                <a:latin typeface="Garamond"/>
                <a:cs typeface="Garamond"/>
              </a:rPr>
              <a:t>(higher) 	</a:t>
            </a:r>
            <a:r>
              <a:rPr sz="2450" spc="-10" dirty="0">
                <a:latin typeface="Garamond"/>
                <a:cs typeface="Garamond"/>
              </a:rPr>
              <a:t>levels.</a:t>
            </a:r>
            <a:endParaRPr sz="2450">
              <a:latin typeface="Garamond"/>
              <a:cs typeface="Garamond"/>
            </a:endParaRPr>
          </a:p>
          <a:p>
            <a:pPr marL="382270" marR="5080" indent="-358140" algn="just">
              <a:lnSpc>
                <a:spcPct val="101699"/>
              </a:lnSpc>
              <a:spcBef>
                <a:spcPts val="994"/>
              </a:spcBef>
              <a:buAutoNum type="alphaUcPeriod"/>
              <a:tabLst>
                <a:tab pos="383540" algn="l"/>
              </a:tabLst>
            </a:pPr>
            <a:r>
              <a:rPr sz="2450" spc="70" dirty="0">
                <a:latin typeface="Garamond"/>
                <a:cs typeface="Garamond"/>
              </a:rPr>
              <a:t>They</a:t>
            </a:r>
            <a:r>
              <a:rPr sz="2450" spc="555" dirty="0">
                <a:latin typeface="Garamond"/>
                <a:cs typeface="Garamond"/>
              </a:rPr>
              <a:t> </a:t>
            </a:r>
            <a:r>
              <a:rPr sz="2450" spc="55" dirty="0">
                <a:latin typeface="Garamond"/>
                <a:cs typeface="Garamond"/>
              </a:rPr>
              <a:t>are</a:t>
            </a:r>
            <a:r>
              <a:rPr sz="2450" spc="550" dirty="0">
                <a:latin typeface="Garamond"/>
                <a:cs typeface="Garamond"/>
              </a:rPr>
              <a:t> </a:t>
            </a:r>
            <a:r>
              <a:rPr sz="2450" spc="75" dirty="0">
                <a:latin typeface="Garamond"/>
                <a:cs typeface="Garamond"/>
              </a:rPr>
              <a:t>all</a:t>
            </a:r>
            <a:r>
              <a:rPr sz="2450" spc="550" dirty="0">
                <a:latin typeface="Garamond"/>
                <a:cs typeface="Garamond"/>
              </a:rPr>
              <a:t> </a:t>
            </a:r>
            <a:r>
              <a:rPr sz="2450" dirty="0">
                <a:latin typeface="Garamond"/>
                <a:cs typeface="Garamond"/>
              </a:rPr>
              <a:t>transitions</a:t>
            </a:r>
            <a:r>
              <a:rPr sz="2450" spc="550" dirty="0">
                <a:latin typeface="Garamond"/>
                <a:cs typeface="Garamond"/>
              </a:rPr>
              <a:t> </a:t>
            </a:r>
            <a:r>
              <a:rPr sz="2450" dirty="0">
                <a:latin typeface="Garamond"/>
                <a:cs typeface="Garamond"/>
              </a:rPr>
              <a:t>in</a:t>
            </a:r>
            <a:r>
              <a:rPr sz="2450" spc="550" dirty="0">
                <a:latin typeface="Garamond"/>
                <a:cs typeface="Garamond"/>
              </a:rPr>
              <a:t> </a:t>
            </a:r>
            <a:r>
              <a:rPr sz="2450" dirty="0">
                <a:latin typeface="Garamond"/>
                <a:cs typeface="Garamond"/>
              </a:rPr>
              <a:t>the</a:t>
            </a:r>
            <a:r>
              <a:rPr sz="2450" spc="550" dirty="0">
                <a:latin typeface="Garamond"/>
                <a:cs typeface="Garamond"/>
              </a:rPr>
              <a:t> </a:t>
            </a:r>
            <a:r>
              <a:rPr sz="2450" dirty="0">
                <a:latin typeface="Garamond"/>
                <a:cs typeface="Garamond"/>
              </a:rPr>
              <a:t>same</a:t>
            </a:r>
            <a:r>
              <a:rPr sz="2450" spc="550" dirty="0">
                <a:latin typeface="Garamond"/>
                <a:cs typeface="Garamond"/>
              </a:rPr>
              <a:t> </a:t>
            </a:r>
            <a:r>
              <a:rPr sz="2450" dirty="0">
                <a:latin typeface="Garamond"/>
                <a:cs typeface="Garamond"/>
              </a:rPr>
              <a:t>element,</a:t>
            </a:r>
            <a:r>
              <a:rPr sz="2450" spc="10" dirty="0">
                <a:latin typeface="Garamond"/>
                <a:cs typeface="Garamond"/>
              </a:rPr>
              <a:t>  </a:t>
            </a:r>
            <a:r>
              <a:rPr sz="2450" spc="50" dirty="0">
                <a:latin typeface="Garamond"/>
                <a:cs typeface="Garamond"/>
              </a:rPr>
              <a:t>with</a:t>
            </a:r>
            <a:r>
              <a:rPr sz="2450" spc="550" dirty="0">
                <a:latin typeface="Garamond"/>
                <a:cs typeface="Garamond"/>
              </a:rPr>
              <a:t> </a:t>
            </a:r>
            <a:r>
              <a:rPr sz="2450" spc="-10" dirty="0">
                <a:latin typeface="Garamond"/>
                <a:cs typeface="Garamond"/>
              </a:rPr>
              <a:t>electrons 	</a:t>
            </a:r>
            <a:r>
              <a:rPr sz="2450" dirty="0">
                <a:latin typeface="Garamond"/>
                <a:cs typeface="Garamond"/>
              </a:rPr>
              <a:t>dropping</a:t>
            </a:r>
            <a:r>
              <a:rPr sz="2450" spc="195" dirty="0">
                <a:latin typeface="Garamond"/>
                <a:cs typeface="Garamond"/>
              </a:rPr>
              <a:t> </a:t>
            </a:r>
            <a:r>
              <a:rPr sz="2450" dirty="0">
                <a:latin typeface="Garamond"/>
                <a:cs typeface="Garamond"/>
              </a:rPr>
              <a:t>into</a:t>
            </a:r>
            <a:r>
              <a:rPr sz="2450" spc="195" dirty="0">
                <a:latin typeface="Garamond"/>
                <a:cs typeface="Garamond"/>
              </a:rPr>
              <a:t> </a:t>
            </a:r>
            <a:r>
              <a:rPr sz="2450" dirty="0">
                <a:latin typeface="Garamond"/>
                <a:cs typeface="Garamond"/>
              </a:rPr>
              <a:t>different</a:t>
            </a:r>
            <a:r>
              <a:rPr sz="2450" spc="190" dirty="0">
                <a:latin typeface="Garamond"/>
                <a:cs typeface="Garamond"/>
              </a:rPr>
              <a:t> </a:t>
            </a:r>
            <a:r>
              <a:rPr sz="2450" dirty="0">
                <a:latin typeface="Garamond"/>
                <a:cs typeface="Garamond"/>
              </a:rPr>
              <a:t>(lower)</a:t>
            </a:r>
            <a:r>
              <a:rPr sz="2450" spc="195" dirty="0">
                <a:latin typeface="Garamond"/>
                <a:cs typeface="Garamond"/>
              </a:rPr>
              <a:t> </a:t>
            </a:r>
            <a:r>
              <a:rPr sz="2450" spc="-10" dirty="0">
                <a:latin typeface="Garamond"/>
                <a:cs typeface="Garamond"/>
              </a:rPr>
              <a:t>levels.</a:t>
            </a:r>
            <a:endParaRPr sz="2450">
              <a:latin typeface="Garamond"/>
              <a:cs typeface="Garamond"/>
            </a:endParaRPr>
          </a:p>
          <a:p>
            <a:pPr marL="382270" marR="5080" indent="-361950" algn="just">
              <a:lnSpc>
                <a:spcPct val="101699"/>
              </a:lnSpc>
              <a:spcBef>
                <a:spcPts val="994"/>
              </a:spcBef>
              <a:buAutoNum type="alphaUcPeriod"/>
              <a:tabLst>
                <a:tab pos="383540" algn="l"/>
              </a:tabLst>
            </a:pPr>
            <a:r>
              <a:rPr sz="2450" spc="70" dirty="0">
                <a:latin typeface="Garamond"/>
                <a:cs typeface="Garamond"/>
              </a:rPr>
              <a:t>They</a:t>
            </a:r>
            <a:r>
              <a:rPr sz="2450" spc="45" dirty="0">
                <a:latin typeface="Garamond"/>
                <a:cs typeface="Garamond"/>
              </a:rPr>
              <a:t> </a:t>
            </a:r>
            <a:r>
              <a:rPr sz="2450" spc="55" dirty="0">
                <a:latin typeface="Garamond"/>
                <a:cs typeface="Garamond"/>
              </a:rPr>
              <a:t>are</a:t>
            </a:r>
            <a:r>
              <a:rPr sz="2450" spc="45" dirty="0">
                <a:latin typeface="Garamond"/>
                <a:cs typeface="Garamond"/>
              </a:rPr>
              <a:t> </a:t>
            </a:r>
            <a:r>
              <a:rPr sz="2450" spc="75" dirty="0">
                <a:latin typeface="Garamond"/>
                <a:cs typeface="Garamond"/>
              </a:rPr>
              <a:t>all</a:t>
            </a:r>
            <a:r>
              <a:rPr sz="2450" spc="40" dirty="0">
                <a:latin typeface="Garamond"/>
                <a:cs typeface="Garamond"/>
              </a:rPr>
              <a:t> </a:t>
            </a:r>
            <a:r>
              <a:rPr sz="2450" spc="50" dirty="0">
                <a:latin typeface="Garamond"/>
                <a:cs typeface="Garamond"/>
              </a:rPr>
              <a:t>the </a:t>
            </a:r>
            <a:r>
              <a:rPr sz="2450" dirty="0">
                <a:latin typeface="Garamond"/>
                <a:cs typeface="Garamond"/>
              </a:rPr>
              <a:t>same</a:t>
            </a:r>
            <a:r>
              <a:rPr sz="2450" spc="40" dirty="0">
                <a:latin typeface="Garamond"/>
                <a:cs typeface="Garamond"/>
              </a:rPr>
              <a:t> </a:t>
            </a:r>
            <a:r>
              <a:rPr sz="2450" spc="50" dirty="0">
                <a:latin typeface="Garamond"/>
                <a:cs typeface="Garamond"/>
              </a:rPr>
              <a:t>transition </a:t>
            </a:r>
            <a:r>
              <a:rPr sz="2450" spc="60" dirty="0">
                <a:latin typeface="Garamond"/>
                <a:cs typeface="Garamond"/>
              </a:rPr>
              <a:t>(both</a:t>
            </a:r>
            <a:r>
              <a:rPr sz="2450" spc="40" dirty="0">
                <a:latin typeface="Garamond"/>
                <a:cs typeface="Garamond"/>
              </a:rPr>
              <a:t> </a:t>
            </a:r>
            <a:r>
              <a:rPr sz="2450" dirty="0">
                <a:latin typeface="Garamond"/>
                <a:cs typeface="Garamond"/>
              </a:rPr>
              <a:t>higher</a:t>
            </a:r>
            <a:r>
              <a:rPr sz="2450" spc="45" dirty="0">
                <a:latin typeface="Garamond"/>
                <a:cs typeface="Garamond"/>
              </a:rPr>
              <a:t> </a:t>
            </a:r>
            <a:r>
              <a:rPr sz="2450" spc="55" dirty="0">
                <a:latin typeface="Garamond"/>
                <a:cs typeface="Garamond"/>
              </a:rPr>
              <a:t>and</a:t>
            </a:r>
            <a:r>
              <a:rPr sz="2450" spc="40" dirty="0">
                <a:latin typeface="Garamond"/>
                <a:cs typeface="Garamond"/>
              </a:rPr>
              <a:t> </a:t>
            </a:r>
            <a:r>
              <a:rPr sz="2450" dirty="0">
                <a:latin typeface="Garamond"/>
                <a:cs typeface="Garamond"/>
              </a:rPr>
              <a:t>lower</a:t>
            </a:r>
            <a:r>
              <a:rPr sz="2450" spc="45" dirty="0">
                <a:latin typeface="Garamond"/>
                <a:cs typeface="Garamond"/>
              </a:rPr>
              <a:t> </a:t>
            </a:r>
            <a:r>
              <a:rPr sz="2450" spc="-10" dirty="0">
                <a:latin typeface="Garamond"/>
                <a:cs typeface="Garamond"/>
              </a:rPr>
              <a:t>levels), 	</a:t>
            </a:r>
            <a:r>
              <a:rPr sz="2450" spc="70" dirty="0">
                <a:latin typeface="Garamond"/>
                <a:cs typeface="Garamond"/>
              </a:rPr>
              <a:t>but</a:t>
            </a:r>
            <a:r>
              <a:rPr sz="2450" spc="140" dirty="0">
                <a:latin typeface="Garamond"/>
                <a:cs typeface="Garamond"/>
              </a:rPr>
              <a:t> </a:t>
            </a:r>
            <a:r>
              <a:rPr sz="2450" dirty="0">
                <a:latin typeface="Garamond"/>
                <a:cs typeface="Garamond"/>
              </a:rPr>
              <a:t>in</a:t>
            </a:r>
            <a:r>
              <a:rPr sz="2450" spc="140" dirty="0">
                <a:latin typeface="Garamond"/>
                <a:cs typeface="Garamond"/>
              </a:rPr>
              <a:t> </a:t>
            </a:r>
            <a:r>
              <a:rPr sz="2450" dirty="0">
                <a:latin typeface="Garamond"/>
                <a:cs typeface="Garamond"/>
              </a:rPr>
              <a:t>different</a:t>
            </a:r>
            <a:r>
              <a:rPr sz="2450" spc="130" dirty="0">
                <a:latin typeface="Garamond"/>
                <a:cs typeface="Garamond"/>
              </a:rPr>
              <a:t> </a:t>
            </a:r>
            <a:r>
              <a:rPr sz="2450" spc="-10" dirty="0">
                <a:latin typeface="Garamond"/>
                <a:cs typeface="Garamond"/>
              </a:rPr>
              <a:t>elements.</a:t>
            </a:r>
            <a:endParaRPr sz="2450">
              <a:latin typeface="Garamond"/>
              <a:cs typeface="Garamon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348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20" dirty="0">
                <a:latin typeface="Times New Roman"/>
                <a:cs typeface="Times New Roman"/>
              </a:rPr>
              <a:t>8.4.</a:t>
            </a:r>
            <a:r>
              <a:rPr sz="1200" spc="150" dirty="0">
                <a:latin typeface="Times New Roman"/>
                <a:cs typeface="Times New Roman"/>
              </a:rPr>
              <a:t>  </a:t>
            </a:r>
            <a:r>
              <a:rPr sz="1200" spc="10" dirty="0">
                <a:latin typeface="Times New Roman"/>
                <a:cs typeface="Times New Roman"/>
              </a:rPr>
              <a:t>X-</a:t>
            </a:r>
            <a:r>
              <a:rPr sz="1200" spc="20" dirty="0">
                <a:latin typeface="Times New Roman"/>
                <a:cs typeface="Times New Roman"/>
              </a:rPr>
              <a:t>RAY</a:t>
            </a:r>
            <a:r>
              <a:rPr sz="1200" spc="95" dirty="0">
                <a:latin typeface="Times New Roman"/>
                <a:cs typeface="Times New Roman"/>
              </a:rPr>
              <a:t> </a:t>
            </a:r>
            <a:r>
              <a:rPr sz="1200" spc="20" dirty="0">
                <a:latin typeface="Times New Roman"/>
                <a:cs typeface="Times New Roman"/>
              </a:rPr>
              <a:t>SPECTROSCOPY</a:t>
            </a:r>
            <a:r>
              <a:rPr sz="1200" spc="90" dirty="0">
                <a:latin typeface="Times New Roman"/>
                <a:cs typeface="Times New Roman"/>
              </a:rPr>
              <a:t> </a:t>
            </a:r>
            <a:r>
              <a:rPr sz="1200" spc="20" dirty="0">
                <a:latin typeface="Times New Roman"/>
                <a:cs typeface="Times New Roman"/>
              </a:rPr>
              <a:t>AND</a:t>
            </a:r>
            <a:r>
              <a:rPr sz="1200" spc="90" dirty="0">
                <a:latin typeface="Times New Roman"/>
                <a:cs typeface="Times New Roman"/>
              </a:rPr>
              <a:t> </a:t>
            </a:r>
            <a:r>
              <a:rPr sz="1200" spc="20" dirty="0">
                <a:latin typeface="Times New Roman"/>
                <a:cs typeface="Times New Roman"/>
              </a:rPr>
              <a:t>MOSELEY’S</a:t>
            </a:r>
            <a:r>
              <a:rPr sz="1200" spc="90" dirty="0">
                <a:latin typeface="Times New Roman"/>
                <a:cs typeface="Times New Roman"/>
              </a:rPr>
              <a:t> </a:t>
            </a:r>
            <a:r>
              <a:rPr sz="1200" spc="-25" dirty="0">
                <a:latin typeface="Times New Roman"/>
                <a:cs typeface="Times New Roman"/>
              </a:rPr>
              <a:t>LAW</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5297170" algn="l"/>
              </a:tabLst>
            </a:pPr>
            <a:r>
              <a:rPr dirty="0"/>
              <a:t>Each</a:t>
            </a:r>
            <a:r>
              <a:rPr spc="114" dirty="0"/>
              <a:t> </a:t>
            </a:r>
            <a:r>
              <a:rPr dirty="0"/>
              <a:t>line</a:t>
            </a:r>
            <a:r>
              <a:rPr spc="110" dirty="0"/>
              <a:t> </a:t>
            </a:r>
            <a:r>
              <a:rPr dirty="0"/>
              <a:t>on</a:t>
            </a:r>
            <a:r>
              <a:rPr spc="114" dirty="0"/>
              <a:t> </a:t>
            </a:r>
            <a:r>
              <a:rPr dirty="0"/>
              <a:t>Moseley’s</a:t>
            </a:r>
            <a:r>
              <a:rPr spc="110" dirty="0"/>
              <a:t> </a:t>
            </a:r>
            <a:r>
              <a:rPr dirty="0"/>
              <a:t>plot</a:t>
            </a:r>
            <a:r>
              <a:rPr spc="114" dirty="0"/>
              <a:t> </a:t>
            </a:r>
            <a:r>
              <a:rPr dirty="0"/>
              <a:t>comprises</a:t>
            </a:r>
            <a:r>
              <a:rPr spc="110" dirty="0"/>
              <a:t> </a:t>
            </a:r>
            <a:r>
              <a:rPr spc="130" dirty="0"/>
              <a:t>a</a:t>
            </a:r>
            <a:r>
              <a:rPr spc="110" dirty="0"/>
              <a:t> </a:t>
            </a:r>
            <a:r>
              <a:rPr dirty="0"/>
              <a:t>series</a:t>
            </a:r>
            <a:r>
              <a:rPr spc="114" dirty="0"/>
              <a:t> </a:t>
            </a:r>
            <a:r>
              <a:rPr dirty="0"/>
              <a:t>of</a:t>
            </a:r>
            <a:r>
              <a:rPr spc="114" dirty="0"/>
              <a:t> </a:t>
            </a:r>
            <a:r>
              <a:rPr dirty="0"/>
              <a:t>points.</a:t>
            </a:r>
            <a:r>
              <a:rPr spc="409" dirty="0"/>
              <a:t> </a:t>
            </a:r>
            <a:r>
              <a:rPr spc="114" dirty="0"/>
              <a:t>What</a:t>
            </a:r>
            <a:r>
              <a:rPr spc="105" dirty="0"/>
              <a:t> </a:t>
            </a:r>
            <a:r>
              <a:rPr spc="-25" dirty="0"/>
              <a:t>do </a:t>
            </a:r>
            <a:r>
              <a:rPr spc="75" dirty="0"/>
              <a:t>all</a:t>
            </a:r>
            <a:r>
              <a:rPr spc="135" dirty="0"/>
              <a:t> </a:t>
            </a:r>
            <a:r>
              <a:rPr dirty="0"/>
              <a:t>the</a:t>
            </a:r>
            <a:r>
              <a:rPr spc="150" dirty="0"/>
              <a:t> </a:t>
            </a:r>
            <a:r>
              <a:rPr dirty="0"/>
              <a:t>points</a:t>
            </a:r>
            <a:r>
              <a:rPr spc="145" dirty="0"/>
              <a:t> </a:t>
            </a:r>
            <a:r>
              <a:rPr dirty="0"/>
              <a:t>on</a:t>
            </a:r>
            <a:r>
              <a:rPr spc="150" dirty="0"/>
              <a:t> </a:t>
            </a:r>
            <a:r>
              <a:rPr dirty="0"/>
              <a:t>one</a:t>
            </a:r>
            <a:r>
              <a:rPr spc="140" dirty="0"/>
              <a:t> </a:t>
            </a:r>
            <a:r>
              <a:rPr dirty="0"/>
              <a:t>such</a:t>
            </a:r>
            <a:r>
              <a:rPr spc="145" dirty="0"/>
              <a:t> </a:t>
            </a:r>
            <a:r>
              <a:rPr dirty="0"/>
              <a:t>line</a:t>
            </a:r>
            <a:r>
              <a:rPr spc="150" dirty="0"/>
              <a:t> </a:t>
            </a:r>
            <a:r>
              <a:rPr spc="-10" dirty="0"/>
              <a:t>represent?</a:t>
            </a:r>
            <a:r>
              <a:rPr dirty="0"/>
              <a:t>	(Choose</a:t>
            </a:r>
            <a:r>
              <a:rPr spc="185" dirty="0"/>
              <a:t> </a:t>
            </a:r>
            <a:r>
              <a:rPr spc="-20" dirty="0"/>
              <a:t>one.)</a:t>
            </a:r>
          </a:p>
        </p:txBody>
      </p:sp>
      <p:sp>
        <p:nvSpPr>
          <p:cNvPr id="5" name="object 5"/>
          <p:cNvSpPr txBox="1"/>
          <p:nvPr/>
        </p:nvSpPr>
        <p:spPr>
          <a:xfrm>
            <a:off x="707758" y="2170390"/>
            <a:ext cx="8267700" cy="3554095"/>
          </a:xfrm>
          <a:prstGeom prst="rect">
            <a:avLst/>
          </a:prstGeom>
        </p:spPr>
        <p:txBody>
          <a:bodyPr vert="horz" wrap="square" lIns="0" tIns="9525" rIns="0" bIns="0" rtlCol="0">
            <a:spAutoFit/>
          </a:bodyPr>
          <a:lstStyle/>
          <a:p>
            <a:pPr marL="393700" marR="5080" indent="-370205" algn="just">
              <a:lnSpc>
                <a:spcPct val="101699"/>
              </a:lnSpc>
              <a:spcBef>
                <a:spcPts val="75"/>
              </a:spcBef>
              <a:buAutoNum type="alphaUcPeriod"/>
              <a:tabLst>
                <a:tab pos="394970" algn="l"/>
              </a:tabLst>
            </a:pPr>
            <a:r>
              <a:rPr sz="2450" spc="70" dirty="0">
                <a:latin typeface="Garamond"/>
                <a:cs typeface="Garamond"/>
              </a:rPr>
              <a:t>They</a:t>
            </a:r>
            <a:r>
              <a:rPr sz="2450" spc="550" dirty="0">
                <a:latin typeface="Garamond"/>
                <a:cs typeface="Garamond"/>
              </a:rPr>
              <a:t> </a:t>
            </a:r>
            <a:r>
              <a:rPr sz="2450" spc="55" dirty="0">
                <a:latin typeface="Garamond"/>
                <a:cs typeface="Garamond"/>
              </a:rPr>
              <a:t>are</a:t>
            </a:r>
            <a:r>
              <a:rPr sz="2450" spc="550" dirty="0">
                <a:latin typeface="Garamond"/>
                <a:cs typeface="Garamond"/>
              </a:rPr>
              <a:t> </a:t>
            </a:r>
            <a:r>
              <a:rPr sz="2450" spc="75" dirty="0">
                <a:latin typeface="Garamond"/>
                <a:cs typeface="Garamond"/>
              </a:rPr>
              <a:t>all</a:t>
            </a:r>
            <a:r>
              <a:rPr sz="2450" spc="550" dirty="0">
                <a:latin typeface="Garamond"/>
                <a:cs typeface="Garamond"/>
              </a:rPr>
              <a:t> </a:t>
            </a:r>
            <a:r>
              <a:rPr sz="2450" dirty="0">
                <a:latin typeface="Garamond"/>
                <a:cs typeface="Garamond"/>
              </a:rPr>
              <a:t>transitions</a:t>
            </a:r>
            <a:r>
              <a:rPr sz="2450" spc="555" dirty="0">
                <a:latin typeface="Garamond"/>
                <a:cs typeface="Garamond"/>
              </a:rPr>
              <a:t> </a:t>
            </a:r>
            <a:r>
              <a:rPr sz="2450" dirty="0">
                <a:latin typeface="Garamond"/>
                <a:cs typeface="Garamond"/>
              </a:rPr>
              <a:t>in</a:t>
            </a:r>
            <a:r>
              <a:rPr sz="2450" spc="550" dirty="0">
                <a:latin typeface="Garamond"/>
                <a:cs typeface="Garamond"/>
              </a:rPr>
              <a:t> </a:t>
            </a:r>
            <a:r>
              <a:rPr sz="2450" dirty="0">
                <a:latin typeface="Garamond"/>
                <a:cs typeface="Garamond"/>
              </a:rPr>
              <a:t>the</a:t>
            </a:r>
            <a:r>
              <a:rPr sz="2450" spc="555" dirty="0">
                <a:latin typeface="Garamond"/>
                <a:cs typeface="Garamond"/>
              </a:rPr>
              <a:t> </a:t>
            </a:r>
            <a:r>
              <a:rPr sz="2450" dirty="0">
                <a:latin typeface="Garamond"/>
                <a:cs typeface="Garamond"/>
              </a:rPr>
              <a:t>same</a:t>
            </a:r>
            <a:r>
              <a:rPr sz="2450" spc="550" dirty="0">
                <a:latin typeface="Garamond"/>
                <a:cs typeface="Garamond"/>
              </a:rPr>
              <a:t> </a:t>
            </a:r>
            <a:r>
              <a:rPr sz="2450" dirty="0">
                <a:latin typeface="Garamond"/>
                <a:cs typeface="Garamond"/>
              </a:rPr>
              <a:t>element,</a:t>
            </a:r>
            <a:r>
              <a:rPr sz="2450" spc="10" dirty="0">
                <a:latin typeface="Garamond"/>
                <a:cs typeface="Garamond"/>
              </a:rPr>
              <a:t>  </a:t>
            </a:r>
            <a:r>
              <a:rPr sz="2450" spc="50" dirty="0">
                <a:latin typeface="Garamond"/>
                <a:cs typeface="Garamond"/>
              </a:rPr>
              <a:t>with</a:t>
            </a:r>
            <a:r>
              <a:rPr sz="2450" spc="555" dirty="0">
                <a:latin typeface="Garamond"/>
                <a:cs typeface="Garamond"/>
              </a:rPr>
              <a:t> </a:t>
            </a:r>
            <a:r>
              <a:rPr sz="2450" spc="-10" dirty="0">
                <a:latin typeface="Garamond"/>
                <a:cs typeface="Garamond"/>
              </a:rPr>
              <a:t>electrons 	</a:t>
            </a:r>
            <a:r>
              <a:rPr sz="2450" dirty="0">
                <a:latin typeface="Garamond"/>
                <a:cs typeface="Garamond"/>
              </a:rPr>
              <a:t>dropping</a:t>
            </a:r>
            <a:r>
              <a:rPr sz="2450" spc="-5" dirty="0">
                <a:latin typeface="Garamond"/>
                <a:cs typeface="Garamond"/>
              </a:rPr>
              <a:t> </a:t>
            </a:r>
            <a:r>
              <a:rPr sz="2450" dirty="0">
                <a:latin typeface="Garamond"/>
                <a:cs typeface="Garamond"/>
              </a:rPr>
              <a:t>into</a:t>
            </a:r>
            <a:r>
              <a:rPr sz="2450" spc="-5" dirty="0">
                <a:latin typeface="Garamond"/>
                <a:cs typeface="Garamond"/>
              </a:rPr>
              <a:t> </a:t>
            </a:r>
            <a:r>
              <a:rPr sz="2450" spc="50" dirty="0">
                <a:latin typeface="Garamond"/>
                <a:cs typeface="Garamond"/>
              </a:rPr>
              <a:t>the</a:t>
            </a:r>
            <a:r>
              <a:rPr sz="2450" spc="-5" dirty="0">
                <a:latin typeface="Garamond"/>
                <a:cs typeface="Garamond"/>
              </a:rPr>
              <a:t> </a:t>
            </a:r>
            <a:r>
              <a:rPr sz="2450" dirty="0">
                <a:latin typeface="Garamond"/>
                <a:cs typeface="Garamond"/>
              </a:rPr>
              <a:t>same</a:t>
            </a:r>
            <a:r>
              <a:rPr sz="2450" spc="-5" dirty="0">
                <a:latin typeface="Garamond"/>
                <a:cs typeface="Garamond"/>
              </a:rPr>
              <a:t> </a:t>
            </a:r>
            <a:r>
              <a:rPr sz="2450" dirty="0">
                <a:latin typeface="Garamond"/>
                <a:cs typeface="Garamond"/>
              </a:rPr>
              <a:t>(lower)</a:t>
            </a:r>
            <a:r>
              <a:rPr sz="2450" spc="-5" dirty="0">
                <a:latin typeface="Garamond"/>
                <a:cs typeface="Garamond"/>
              </a:rPr>
              <a:t> </a:t>
            </a:r>
            <a:r>
              <a:rPr sz="2450" dirty="0">
                <a:latin typeface="Garamond"/>
                <a:cs typeface="Garamond"/>
              </a:rPr>
              <a:t>level,</a:t>
            </a:r>
            <a:r>
              <a:rPr sz="2450" spc="35" dirty="0">
                <a:latin typeface="Garamond"/>
                <a:cs typeface="Garamond"/>
              </a:rPr>
              <a:t> </a:t>
            </a:r>
            <a:r>
              <a:rPr sz="2450" spc="70" dirty="0">
                <a:latin typeface="Garamond"/>
                <a:cs typeface="Garamond"/>
              </a:rPr>
              <a:t>but</a:t>
            </a:r>
            <a:r>
              <a:rPr sz="2450" spc="-5" dirty="0">
                <a:latin typeface="Garamond"/>
                <a:cs typeface="Garamond"/>
              </a:rPr>
              <a:t> </a:t>
            </a:r>
            <a:r>
              <a:rPr sz="2450" spc="-20" dirty="0">
                <a:latin typeface="Garamond"/>
                <a:cs typeface="Garamond"/>
              </a:rPr>
              <a:t>from</a:t>
            </a:r>
            <a:r>
              <a:rPr sz="2450" spc="-5" dirty="0">
                <a:latin typeface="Garamond"/>
                <a:cs typeface="Garamond"/>
              </a:rPr>
              <a:t> </a:t>
            </a:r>
            <a:r>
              <a:rPr sz="2450" dirty="0">
                <a:latin typeface="Garamond"/>
                <a:cs typeface="Garamond"/>
              </a:rPr>
              <a:t>different</a:t>
            </a:r>
            <a:r>
              <a:rPr sz="2450" spc="-5" dirty="0">
                <a:latin typeface="Garamond"/>
                <a:cs typeface="Garamond"/>
              </a:rPr>
              <a:t> </a:t>
            </a:r>
            <a:r>
              <a:rPr sz="2450" spc="45" dirty="0">
                <a:latin typeface="Garamond"/>
                <a:cs typeface="Garamond"/>
              </a:rPr>
              <a:t>(higher) 	</a:t>
            </a:r>
            <a:r>
              <a:rPr sz="2450" spc="-10" dirty="0">
                <a:latin typeface="Garamond"/>
                <a:cs typeface="Garamond"/>
              </a:rPr>
              <a:t>levels.</a:t>
            </a:r>
            <a:endParaRPr sz="2450">
              <a:latin typeface="Garamond"/>
              <a:cs typeface="Garamond"/>
            </a:endParaRPr>
          </a:p>
          <a:p>
            <a:pPr marL="393700" marR="5080" indent="-358140" algn="just">
              <a:lnSpc>
                <a:spcPct val="101699"/>
              </a:lnSpc>
              <a:spcBef>
                <a:spcPts val="994"/>
              </a:spcBef>
              <a:buAutoNum type="alphaUcPeriod"/>
              <a:tabLst>
                <a:tab pos="394970" algn="l"/>
              </a:tabLst>
            </a:pPr>
            <a:r>
              <a:rPr sz="2450" spc="70" dirty="0">
                <a:latin typeface="Garamond"/>
                <a:cs typeface="Garamond"/>
              </a:rPr>
              <a:t>They</a:t>
            </a:r>
            <a:r>
              <a:rPr sz="2450" spc="555" dirty="0">
                <a:latin typeface="Garamond"/>
                <a:cs typeface="Garamond"/>
              </a:rPr>
              <a:t> </a:t>
            </a:r>
            <a:r>
              <a:rPr sz="2450" spc="55" dirty="0">
                <a:latin typeface="Garamond"/>
                <a:cs typeface="Garamond"/>
              </a:rPr>
              <a:t>are</a:t>
            </a:r>
            <a:r>
              <a:rPr sz="2450" spc="550" dirty="0">
                <a:latin typeface="Garamond"/>
                <a:cs typeface="Garamond"/>
              </a:rPr>
              <a:t> </a:t>
            </a:r>
            <a:r>
              <a:rPr sz="2450" spc="75" dirty="0">
                <a:latin typeface="Garamond"/>
                <a:cs typeface="Garamond"/>
              </a:rPr>
              <a:t>all</a:t>
            </a:r>
            <a:r>
              <a:rPr sz="2450" spc="550" dirty="0">
                <a:latin typeface="Garamond"/>
                <a:cs typeface="Garamond"/>
              </a:rPr>
              <a:t> </a:t>
            </a:r>
            <a:r>
              <a:rPr sz="2450" dirty="0">
                <a:latin typeface="Garamond"/>
                <a:cs typeface="Garamond"/>
              </a:rPr>
              <a:t>transitions</a:t>
            </a:r>
            <a:r>
              <a:rPr sz="2450" spc="550" dirty="0">
                <a:latin typeface="Garamond"/>
                <a:cs typeface="Garamond"/>
              </a:rPr>
              <a:t> </a:t>
            </a:r>
            <a:r>
              <a:rPr sz="2450" dirty="0">
                <a:latin typeface="Garamond"/>
                <a:cs typeface="Garamond"/>
              </a:rPr>
              <a:t>in</a:t>
            </a:r>
            <a:r>
              <a:rPr sz="2450" spc="550" dirty="0">
                <a:latin typeface="Garamond"/>
                <a:cs typeface="Garamond"/>
              </a:rPr>
              <a:t> </a:t>
            </a:r>
            <a:r>
              <a:rPr sz="2450" dirty="0">
                <a:latin typeface="Garamond"/>
                <a:cs typeface="Garamond"/>
              </a:rPr>
              <a:t>the</a:t>
            </a:r>
            <a:r>
              <a:rPr sz="2450" spc="550" dirty="0">
                <a:latin typeface="Garamond"/>
                <a:cs typeface="Garamond"/>
              </a:rPr>
              <a:t> </a:t>
            </a:r>
            <a:r>
              <a:rPr sz="2450" dirty="0">
                <a:latin typeface="Garamond"/>
                <a:cs typeface="Garamond"/>
              </a:rPr>
              <a:t>same</a:t>
            </a:r>
            <a:r>
              <a:rPr sz="2450" spc="550" dirty="0">
                <a:latin typeface="Garamond"/>
                <a:cs typeface="Garamond"/>
              </a:rPr>
              <a:t> </a:t>
            </a:r>
            <a:r>
              <a:rPr sz="2450" dirty="0">
                <a:latin typeface="Garamond"/>
                <a:cs typeface="Garamond"/>
              </a:rPr>
              <a:t>element,</a:t>
            </a:r>
            <a:r>
              <a:rPr sz="2450" spc="10" dirty="0">
                <a:latin typeface="Garamond"/>
                <a:cs typeface="Garamond"/>
              </a:rPr>
              <a:t>  </a:t>
            </a:r>
            <a:r>
              <a:rPr sz="2450" spc="50" dirty="0">
                <a:latin typeface="Garamond"/>
                <a:cs typeface="Garamond"/>
              </a:rPr>
              <a:t>with</a:t>
            </a:r>
            <a:r>
              <a:rPr sz="2450" spc="550" dirty="0">
                <a:latin typeface="Garamond"/>
                <a:cs typeface="Garamond"/>
              </a:rPr>
              <a:t> </a:t>
            </a:r>
            <a:r>
              <a:rPr sz="2450" spc="-10" dirty="0">
                <a:latin typeface="Garamond"/>
                <a:cs typeface="Garamond"/>
              </a:rPr>
              <a:t>electrons 	</a:t>
            </a:r>
            <a:r>
              <a:rPr sz="2450" dirty="0">
                <a:latin typeface="Garamond"/>
                <a:cs typeface="Garamond"/>
              </a:rPr>
              <a:t>dropping</a:t>
            </a:r>
            <a:r>
              <a:rPr sz="2450" spc="195" dirty="0">
                <a:latin typeface="Garamond"/>
                <a:cs typeface="Garamond"/>
              </a:rPr>
              <a:t> </a:t>
            </a:r>
            <a:r>
              <a:rPr sz="2450" dirty="0">
                <a:latin typeface="Garamond"/>
                <a:cs typeface="Garamond"/>
              </a:rPr>
              <a:t>into</a:t>
            </a:r>
            <a:r>
              <a:rPr sz="2450" spc="195" dirty="0">
                <a:latin typeface="Garamond"/>
                <a:cs typeface="Garamond"/>
              </a:rPr>
              <a:t> </a:t>
            </a:r>
            <a:r>
              <a:rPr sz="2450" dirty="0">
                <a:latin typeface="Garamond"/>
                <a:cs typeface="Garamond"/>
              </a:rPr>
              <a:t>different</a:t>
            </a:r>
            <a:r>
              <a:rPr sz="2450" spc="190" dirty="0">
                <a:latin typeface="Garamond"/>
                <a:cs typeface="Garamond"/>
              </a:rPr>
              <a:t> </a:t>
            </a:r>
            <a:r>
              <a:rPr sz="2450" dirty="0">
                <a:latin typeface="Garamond"/>
                <a:cs typeface="Garamond"/>
              </a:rPr>
              <a:t>(lower)</a:t>
            </a:r>
            <a:r>
              <a:rPr sz="2450" spc="195" dirty="0">
                <a:latin typeface="Garamond"/>
                <a:cs typeface="Garamond"/>
              </a:rPr>
              <a:t> </a:t>
            </a:r>
            <a:r>
              <a:rPr sz="2450" spc="-10" dirty="0">
                <a:latin typeface="Garamond"/>
                <a:cs typeface="Garamond"/>
              </a:rPr>
              <a:t>levels.</a:t>
            </a:r>
            <a:endParaRPr sz="2450">
              <a:latin typeface="Garamond"/>
              <a:cs typeface="Garamond"/>
            </a:endParaRPr>
          </a:p>
          <a:p>
            <a:pPr marL="393700" marR="5080" indent="-361950" algn="just">
              <a:lnSpc>
                <a:spcPct val="101699"/>
              </a:lnSpc>
              <a:spcBef>
                <a:spcPts val="994"/>
              </a:spcBef>
              <a:buAutoNum type="alphaUcPeriod"/>
              <a:tabLst>
                <a:tab pos="394970" algn="l"/>
              </a:tabLst>
            </a:pPr>
            <a:r>
              <a:rPr sz="2450" spc="70" dirty="0">
                <a:latin typeface="Garamond"/>
                <a:cs typeface="Garamond"/>
              </a:rPr>
              <a:t>They</a:t>
            </a:r>
            <a:r>
              <a:rPr sz="2450" spc="45" dirty="0">
                <a:latin typeface="Garamond"/>
                <a:cs typeface="Garamond"/>
              </a:rPr>
              <a:t> </a:t>
            </a:r>
            <a:r>
              <a:rPr sz="2450" spc="55" dirty="0">
                <a:latin typeface="Garamond"/>
                <a:cs typeface="Garamond"/>
              </a:rPr>
              <a:t>are</a:t>
            </a:r>
            <a:r>
              <a:rPr sz="2450" spc="45" dirty="0">
                <a:latin typeface="Garamond"/>
                <a:cs typeface="Garamond"/>
              </a:rPr>
              <a:t> </a:t>
            </a:r>
            <a:r>
              <a:rPr sz="2450" spc="75" dirty="0">
                <a:latin typeface="Garamond"/>
                <a:cs typeface="Garamond"/>
              </a:rPr>
              <a:t>all</a:t>
            </a:r>
            <a:r>
              <a:rPr sz="2450" spc="40" dirty="0">
                <a:latin typeface="Garamond"/>
                <a:cs typeface="Garamond"/>
              </a:rPr>
              <a:t> </a:t>
            </a:r>
            <a:r>
              <a:rPr sz="2450" spc="50" dirty="0">
                <a:latin typeface="Garamond"/>
                <a:cs typeface="Garamond"/>
              </a:rPr>
              <a:t>the </a:t>
            </a:r>
            <a:r>
              <a:rPr sz="2450" dirty="0">
                <a:latin typeface="Garamond"/>
                <a:cs typeface="Garamond"/>
              </a:rPr>
              <a:t>same</a:t>
            </a:r>
            <a:r>
              <a:rPr sz="2450" spc="40" dirty="0">
                <a:latin typeface="Garamond"/>
                <a:cs typeface="Garamond"/>
              </a:rPr>
              <a:t> </a:t>
            </a:r>
            <a:r>
              <a:rPr sz="2450" spc="50" dirty="0">
                <a:latin typeface="Garamond"/>
                <a:cs typeface="Garamond"/>
              </a:rPr>
              <a:t>transition </a:t>
            </a:r>
            <a:r>
              <a:rPr sz="2450" spc="60" dirty="0">
                <a:latin typeface="Garamond"/>
                <a:cs typeface="Garamond"/>
              </a:rPr>
              <a:t>(both</a:t>
            </a:r>
            <a:r>
              <a:rPr sz="2450" spc="40" dirty="0">
                <a:latin typeface="Garamond"/>
                <a:cs typeface="Garamond"/>
              </a:rPr>
              <a:t> </a:t>
            </a:r>
            <a:r>
              <a:rPr sz="2450" dirty="0">
                <a:latin typeface="Garamond"/>
                <a:cs typeface="Garamond"/>
              </a:rPr>
              <a:t>higher</a:t>
            </a:r>
            <a:r>
              <a:rPr sz="2450" spc="45" dirty="0">
                <a:latin typeface="Garamond"/>
                <a:cs typeface="Garamond"/>
              </a:rPr>
              <a:t> </a:t>
            </a:r>
            <a:r>
              <a:rPr sz="2450" spc="55" dirty="0">
                <a:latin typeface="Garamond"/>
                <a:cs typeface="Garamond"/>
              </a:rPr>
              <a:t>and</a:t>
            </a:r>
            <a:r>
              <a:rPr sz="2450" spc="40" dirty="0">
                <a:latin typeface="Garamond"/>
                <a:cs typeface="Garamond"/>
              </a:rPr>
              <a:t> </a:t>
            </a:r>
            <a:r>
              <a:rPr sz="2450" dirty="0">
                <a:latin typeface="Garamond"/>
                <a:cs typeface="Garamond"/>
              </a:rPr>
              <a:t>lower</a:t>
            </a:r>
            <a:r>
              <a:rPr sz="2450" spc="45" dirty="0">
                <a:latin typeface="Garamond"/>
                <a:cs typeface="Garamond"/>
              </a:rPr>
              <a:t> </a:t>
            </a:r>
            <a:r>
              <a:rPr sz="2450" spc="-10" dirty="0">
                <a:latin typeface="Garamond"/>
                <a:cs typeface="Garamond"/>
              </a:rPr>
              <a:t>levels), 	</a:t>
            </a:r>
            <a:r>
              <a:rPr sz="2450" spc="70" dirty="0">
                <a:latin typeface="Garamond"/>
                <a:cs typeface="Garamond"/>
              </a:rPr>
              <a:t>but</a:t>
            </a:r>
            <a:r>
              <a:rPr sz="2450" spc="140" dirty="0">
                <a:latin typeface="Garamond"/>
                <a:cs typeface="Garamond"/>
              </a:rPr>
              <a:t> </a:t>
            </a:r>
            <a:r>
              <a:rPr sz="2450" dirty="0">
                <a:latin typeface="Garamond"/>
                <a:cs typeface="Garamond"/>
              </a:rPr>
              <a:t>in</a:t>
            </a:r>
            <a:r>
              <a:rPr sz="2450" spc="140" dirty="0">
                <a:latin typeface="Garamond"/>
                <a:cs typeface="Garamond"/>
              </a:rPr>
              <a:t> </a:t>
            </a:r>
            <a:r>
              <a:rPr sz="2450" dirty="0">
                <a:latin typeface="Garamond"/>
                <a:cs typeface="Garamond"/>
              </a:rPr>
              <a:t>different</a:t>
            </a:r>
            <a:r>
              <a:rPr sz="2450" spc="130" dirty="0">
                <a:latin typeface="Garamond"/>
                <a:cs typeface="Garamond"/>
              </a:rPr>
              <a:t> </a:t>
            </a:r>
            <a:r>
              <a:rPr sz="2450" spc="-10" dirty="0">
                <a:latin typeface="Garamond"/>
                <a:cs typeface="Garamond"/>
              </a:rPr>
              <a:t>elements.</a:t>
            </a:r>
            <a:endParaRPr sz="2450">
              <a:latin typeface="Garamond"/>
              <a:cs typeface="Garamond"/>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348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20" dirty="0">
                <a:latin typeface="Times New Roman"/>
                <a:cs typeface="Times New Roman"/>
              </a:rPr>
              <a:t>8.4.</a:t>
            </a:r>
            <a:r>
              <a:rPr sz="1200" spc="150" dirty="0">
                <a:latin typeface="Times New Roman"/>
                <a:cs typeface="Times New Roman"/>
              </a:rPr>
              <a:t>  </a:t>
            </a:r>
            <a:r>
              <a:rPr sz="1200" spc="10" dirty="0">
                <a:latin typeface="Times New Roman"/>
                <a:cs typeface="Times New Roman"/>
              </a:rPr>
              <a:t>X-</a:t>
            </a:r>
            <a:r>
              <a:rPr sz="1200" spc="20" dirty="0">
                <a:latin typeface="Times New Roman"/>
                <a:cs typeface="Times New Roman"/>
              </a:rPr>
              <a:t>RAY</a:t>
            </a:r>
            <a:r>
              <a:rPr sz="1200" spc="95" dirty="0">
                <a:latin typeface="Times New Roman"/>
                <a:cs typeface="Times New Roman"/>
              </a:rPr>
              <a:t> </a:t>
            </a:r>
            <a:r>
              <a:rPr sz="1200" spc="20" dirty="0">
                <a:latin typeface="Times New Roman"/>
                <a:cs typeface="Times New Roman"/>
              </a:rPr>
              <a:t>SPECTROSCOPY</a:t>
            </a:r>
            <a:r>
              <a:rPr sz="1200" spc="90" dirty="0">
                <a:latin typeface="Times New Roman"/>
                <a:cs typeface="Times New Roman"/>
              </a:rPr>
              <a:t> </a:t>
            </a:r>
            <a:r>
              <a:rPr sz="1200" spc="20" dirty="0">
                <a:latin typeface="Times New Roman"/>
                <a:cs typeface="Times New Roman"/>
              </a:rPr>
              <a:t>AND</a:t>
            </a:r>
            <a:r>
              <a:rPr sz="1200" spc="90" dirty="0">
                <a:latin typeface="Times New Roman"/>
                <a:cs typeface="Times New Roman"/>
              </a:rPr>
              <a:t> </a:t>
            </a:r>
            <a:r>
              <a:rPr sz="1200" spc="20" dirty="0">
                <a:latin typeface="Times New Roman"/>
                <a:cs typeface="Times New Roman"/>
              </a:rPr>
              <a:t>MOSELEY’S</a:t>
            </a:r>
            <a:r>
              <a:rPr sz="1200" spc="90" dirty="0">
                <a:latin typeface="Times New Roman"/>
                <a:cs typeface="Times New Roman"/>
              </a:rPr>
              <a:t> </a:t>
            </a:r>
            <a:r>
              <a:rPr sz="1200" spc="-25" dirty="0">
                <a:latin typeface="Times New Roman"/>
                <a:cs typeface="Times New Roman"/>
              </a:rPr>
              <a:t>LAW</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26005"/>
            <a:ext cx="8279765" cy="1162685"/>
          </a:xfrm>
          <a:prstGeom prst="rect">
            <a:avLst/>
          </a:prstGeom>
        </p:spPr>
        <p:txBody>
          <a:bodyPr vert="horz" wrap="square" lIns="0" tIns="9525" rIns="0" bIns="0" rtlCol="0">
            <a:spAutoFit/>
          </a:bodyPr>
          <a:lstStyle/>
          <a:p>
            <a:pPr marL="25400" marR="17780" algn="just">
              <a:lnSpc>
                <a:spcPct val="101699"/>
              </a:lnSpc>
              <a:spcBef>
                <a:spcPts val="75"/>
              </a:spcBef>
            </a:pPr>
            <a:r>
              <a:rPr spc="-120" dirty="0"/>
              <a:t>If</a:t>
            </a:r>
            <a:r>
              <a:rPr spc="-30" dirty="0"/>
              <a:t> </a:t>
            </a:r>
            <a:r>
              <a:rPr dirty="0"/>
              <a:t>you </a:t>
            </a:r>
            <a:r>
              <a:rPr spc="-10" dirty="0"/>
              <a:t>were</a:t>
            </a:r>
            <a:r>
              <a:rPr spc="-5" dirty="0"/>
              <a:t> </a:t>
            </a:r>
            <a:r>
              <a:rPr dirty="0"/>
              <a:t>to</a:t>
            </a:r>
            <a:r>
              <a:rPr spc="-5" dirty="0"/>
              <a:t> </a:t>
            </a:r>
            <a:r>
              <a:rPr dirty="0"/>
              <a:t>plot the</a:t>
            </a:r>
            <a:r>
              <a:rPr spc="-5" dirty="0"/>
              <a:t> </a:t>
            </a:r>
            <a:r>
              <a:rPr dirty="0"/>
              <a:t>frequency</a:t>
            </a:r>
            <a:r>
              <a:rPr spc="-10" dirty="0"/>
              <a:t> </a:t>
            </a:r>
            <a:r>
              <a:rPr dirty="0"/>
              <a:t>(not</a:t>
            </a:r>
            <a:r>
              <a:rPr spc="-5" dirty="0"/>
              <a:t> </a:t>
            </a:r>
            <a:r>
              <a:rPr dirty="0"/>
              <a:t>the square</a:t>
            </a:r>
            <a:r>
              <a:rPr spc="-10" dirty="0"/>
              <a:t> </a:t>
            </a:r>
            <a:r>
              <a:rPr dirty="0"/>
              <a:t>root</a:t>
            </a:r>
            <a:r>
              <a:rPr spc="5" dirty="0"/>
              <a:t> </a:t>
            </a:r>
            <a:r>
              <a:rPr spc="-180" dirty="0"/>
              <a:t>of</a:t>
            </a:r>
            <a:r>
              <a:rPr spc="25" dirty="0"/>
              <a:t> </a:t>
            </a:r>
            <a:r>
              <a:rPr spc="-10" dirty="0"/>
              <a:t>frequency!) </a:t>
            </a:r>
            <a:r>
              <a:rPr dirty="0"/>
              <a:t>of</a:t>
            </a:r>
            <a:r>
              <a:rPr spc="250" dirty="0"/>
              <a:t> </a:t>
            </a:r>
            <a:r>
              <a:rPr dirty="0"/>
              <a:t>the</a:t>
            </a:r>
            <a:r>
              <a:rPr spc="254" dirty="0"/>
              <a:t> </a:t>
            </a:r>
            <a:r>
              <a:rPr b="0" i="1" spc="90" dirty="0">
                <a:latin typeface="Bookman Old Style"/>
                <a:cs typeface="Bookman Old Style"/>
              </a:rPr>
              <a:t>K</a:t>
            </a:r>
            <a:r>
              <a:rPr sz="3075" b="0" i="1" spc="135" baseline="-16260" dirty="0">
                <a:latin typeface="Bookman Old Style"/>
                <a:cs typeface="Bookman Old Style"/>
              </a:rPr>
              <a:t>β</a:t>
            </a:r>
            <a:r>
              <a:rPr sz="3075" b="0" i="1" spc="622" baseline="-16260" dirty="0">
                <a:latin typeface="Bookman Old Style"/>
                <a:cs typeface="Bookman Old Style"/>
              </a:rPr>
              <a:t> </a:t>
            </a:r>
            <a:r>
              <a:rPr sz="2450" dirty="0"/>
              <a:t>line</a:t>
            </a:r>
            <a:r>
              <a:rPr sz="2450" spc="250" dirty="0"/>
              <a:t> </a:t>
            </a:r>
            <a:r>
              <a:rPr sz="2450" spc="65" dirty="0"/>
              <a:t>as</a:t>
            </a:r>
            <a:r>
              <a:rPr sz="2450" spc="254" dirty="0"/>
              <a:t> </a:t>
            </a:r>
            <a:r>
              <a:rPr sz="2450" spc="130" dirty="0"/>
              <a:t>a</a:t>
            </a:r>
            <a:r>
              <a:rPr sz="2450" spc="254" dirty="0"/>
              <a:t> </a:t>
            </a:r>
            <a:r>
              <a:rPr sz="2450" dirty="0"/>
              <a:t>function</a:t>
            </a:r>
            <a:r>
              <a:rPr sz="2450" spc="260" dirty="0"/>
              <a:t> </a:t>
            </a:r>
            <a:r>
              <a:rPr sz="2450" dirty="0"/>
              <a:t>of</a:t>
            </a:r>
            <a:r>
              <a:rPr sz="2450" spc="250" dirty="0"/>
              <a:t> </a:t>
            </a:r>
            <a:r>
              <a:rPr sz="2450" b="0" i="1" spc="235" dirty="0">
                <a:latin typeface="Bookman Old Style"/>
                <a:cs typeface="Bookman Old Style"/>
              </a:rPr>
              <a:t>Z</a:t>
            </a:r>
            <a:r>
              <a:rPr sz="2450" spc="235" dirty="0"/>
              <a:t>,</a:t>
            </a:r>
            <a:r>
              <a:rPr sz="2450" spc="280" dirty="0"/>
              <a:t> </a:t>
            </a:r>
            <a:r>
              <a:rPr sz="2450" spc="80" dirty="0"/>
              <a:t>what</a:t>
            </a:r>
            <a:r>
              <a:rPr sz="2450" spc="250" dirty="0"/>
              <a:t> </a:t>
            </a:r>
            <a:r>
              <a:rPr sz="2450" dirty="0"/>
              <a:t>would</a:t>
            </a:r>
            <a:r>
              <a:rPr sz="2450" spc="254" dirty="0"/>
              <a:t> </a:t>
            </a:r>
            <a:r>
              <a:rPr sz="2450" dirty="0"/>
              <a:t>the</a:t>
            </a:r>
            <a:r>
              <a:rPr sz="2450" spc="254" dirty="0"/>
              <a:t> </a:t>
            </a:r>
            <a:r>
              <a:rPr sz="2450" dirty="0"/>
              <a:t>resulting</a:t>
            </a:r>
            <a:r>
              <a:rPr sz="2450" spc="250" dirty="0"/>
              <a:t> </a:t>
            </a:r>
            <a:r>
              <a:rPr sz="2450" spc="-20" dirty="0"/>
              <a:t>plot </a:t>
            </a:r>
            <a:r>
              <a:rPr sz="2450" dirty="0"/>
              <a:t>look</a:t>
            </a:r>
            <a:r>
              <a:rPr sz="2450" spc="175" dirty="0"/>
              <a:t> </a:t>
            </a:r>
            <a:r>
              <a:rPr sz="2450" dirty="0"/>
              <a:t>like?</a:t>
            </a:r>
            <a:r>
              <a:rPr sz="2450" spc="455" dirty="0"/>
              <a:t> </a:t>
            </a:r>
            <a:r>
              <a:rPr sz="2450" dirty="0"/>
              <a:t>(Choose</a:t>
            </a:r>
            <a:r>
              <a:rPr sz="2450" spc="180" dirty="0"/>
              <a:t> </a:t>
            </a:r>
            <a:r>
              <a:rPr sz="2450" spc="-10" dirty="0"/>
              <a:t>one.)</a:t>
            </a:r>
            <a:endParaRPr sz="2450">
              <a:latin typeface="Bookman Old Style"/>
              <a:cs typeface="Bookman Old Style"/>
            </a:endParaRPr>
          </a:p>
        </p:txBody>
      </p:sp>
      <p:sp>
        <p:nvSpPr>
          <p:cNvPr id="5" name="object 5"/>
          <p:cNvSpPr txBox="1"/>
          <p:nvPr/>
        </p:nvSpPr>
        <p:spPr>
          <a:xfrm>
            <a:off x="715137" y="2438836"/>
            <a:ext cx="2690495" cy="2050414"/>
          </a:xfrm>
          <a:prstGeom prst="rect">
            <a:avLst/>
          </a:prstGeom>
        </p:spPr>
        <p:txBody>
          <a:bodyPr vert="horz" wrap="square" lIns="0" tIns="144780" rIns="0" bIns="0" rtlCol="0">
            <a:spAutoFit/>
          </a:bodyPr>
          <a:lstStyle/>
          <a:p>
            <a:pPr marL="16510">
              <a:lnSpc>
                <a:spcPct val="100000"/>
              </a:lnSpc>
              <a:spcBef>
                <a:spcPts val="1140"/>
              </a:spcBef>
            </a:pPr>
            <a:r>
              <a:rPr sz="2450" spc="65" dirty="0">
                <a:latin typeface="Garamond"/>
                <a:cs typeface="Garamond"/>
              </a:rPr>
              <a:t>A.</a:t>
            </a:r>
            <a:r>
              <a:rPr sz="2450" spc="-10" dirty="0">
                <a:latin typeface="Garamond"/>
                <a:cs typeface="Garamond"/>
              </a:rPr>
              <a:t> </a:t>
            </a:r>
            <a:r>
              <a:rPr sz="2450" dirty="0">
                <a:latin typeface="Garamond"/>
                <a:cs typeface="Garamond"/>
              </a:rPr>
              <a:t>A</a:t>
            </a:r>
            <a:r>
              <a:rPr sz="2450" spc="165" dirty="0">
                <a:latin typeface="Garamond"/>
                <a:cs typeface="Garamond"/>
              </a:rPr>
              <a:t> </a:t>
            </a:r>
            <a:r>
              <a:rPr sz="2450" spc="-20" dirty="0">
                <a:latin typeface="Garamond"/>
                <a:cs typeface="Garamond"/>
              </a:rPr>
              <a:t>line</a:t>
            </a:r>
            <a:endParaRPr sz="2450">
              <a:latin typeface="Garamond"/>
              <a:cs typeface="Garamond"/>
            </a:endParaRPr>
          </a:p>
          <a:p>
            <a:pPr marL="28575">
              <a:lnSpc>
                <a:spcPct val="100000"/>
              </a:lnSpc>
              <a:spcBef>
                <a:spcPts val="1045"/>
              </a:spcBef>
            </a:pPr>
            <a:r>
              <a:rPr sz="2450" spc="90" dirty="0">
                <a:latin typeface="Garamond"/>
                <a:cs typeface="Garamond"/>
              </a:rPr>
              <a:t>B.</a:t>
            </a:r>
            <a:r>
              <a:rPr sz="2450" spc="-20" dirty="0">
                <a:latin typeface="Garamond"/>
                <a:cs typeface="Garamond"/>
              </a:rPr>
              <a:t> </a:t>
            </a:r>
            <a:r>
              <a:rPr sz="2450" dirty="0">
                <a:latin typeface="Garamond"/>
                <a:cs typeface="Garamond"/>
              </a:rPr>
              <a:t>A</a:t>
            </a:r>
            <a:r>
              <a:rPr sz="2450" spc="170" dirty="0">
                <a:latin typeface="Garamond"/>
                <a:cs typeface="Garamond"/>
              </a:rPr>
              <a:t> </a:t>
            </a:r>
            <a:r>
              <a:rPr sz="2450" spc="45" dirty="0">
                <a:latin typeface="Garamond"/>
                <a:cs typeface="Garamond"/>
              </a:rPr>
              <a:t>parabola</a:t>
            </a:r>
            <a:endParaRPr sz="2450">
              <a:latin typeface="Garamond"/>
              <a:cs typeface="Garamond"/>
            </a:endParaRPr>
          </a:p>
          <a:p>
            <a:pPr marL="24765">
              <a:lnSpc>
                <a:spcPct val="100000"/>
              </a:lnSpc>
              <a:spcBef>
                <a:spcPts val="1045"/>
              </a:spcBef>
            </a:pPr>
            <a:r>
              <a:rPr sz="2450" spc="80" dirty="0">
                <a:latin typeface="Garamond"/>
                <a:cs typeface="Garamond"/>
              </a:rPr>
              <a:t>C.</a:t>
            </a:r>
            <a:r>
              <a:rPr sz="2450" spc="-5" dirty="0">
                <a:latin typeface="Garamond"/>
                <a:cs typeface="Garamond"/>
              </a:rPr>
              <a:t> </a:t>
            </a:r>
            <a:r>
              <a:rPr sz="2450" dirty="0">
                <a:latin typeface="Garamond"/>
                <a:cs typeface="Garamond"/>
              </a:rPr>
              <a:t>An</a:t>
            </a:r>
            <a:r>
              <a:rPr sz="2450" spc="175" dirty="0">
                <a:latin typeface="Garamond"/>
                <a:cs typeface="Garamond"/>
              </a:rPr>
              <a:t> </a:t>
            </a:r>
            <a:r>
              <a:rPr sz="2450" spc="-10" dirty="0">
                <a:latin typeface="Garamond"/>
                <a:cs typeface="Garamond"/>
              </a:rPr>
              <a:t>exponential</a:t>
            </a:r>
            <a:endParaRPr sz="2450">
              <a:latin typeface="Garamond"/>
              <a:cs typeface="Garamond"/>
            </a:endParaRPr>
          </a:p>
          <a:p>
            <a:pPr marL="12700">
              <a:lnSpc>
                <a:spcPct val="100000"/>
              </a:lnSpc>
              <a:spcBef>
                <a:spcPts val="1045"/>
              </a:spcBef>
            </a:pPr>
            <a:r>
              <a:rPr sz="2450" dirty="0">
                <a:latin typeface="Garamond"/>
                <a:cs typeface="Garamond"/>
              </a:rPr>
              <a:t>D.</a:t>
            </a:r>
            <a:r>
              <a:rPr sz="2450" spc="-120" dirty="0">
                <a:latin typeface="Garamond"/>
                <a:cs typeface="Garamond"/>
              </a:rPr>
              <a:t> </a:t>
            </a:r>
            <a:r>
              <a:rPr sz="2450" spc="-25" dirty="0">
                <a:latin typeface="Garamond"/>
                <a:cs typeface="Garamond"/>
              </a:rPr>
              <a:t>None</a:t>
            </a:r>
            <a:r>
              <a:rPr sz="2450" spc="40" dirty="0">
                <a:latin typeface="Garamond"/>
                <a:cs typeface="Garamond"/>
              </a:rPr>
              <a:t> </a:t>
            </a:r>
            <a:r>
              <a:rPr sz="2450" dirty="0">
                <a:latin typeface="Garamond"/>
                <a:cs typeface="Garamond"/>
              </a:rPr>
              <a:t>of</a:t>
            </a:r>
            <a:r>
              <a:rPr sz="2450" spc="35" dirty="0">
                <a:latin typeface="Garamond"/>
                <a:cs typeface="Garamond"/>
              </a:rPr>
              <a:t> </a:t>
            </a:r>
            <a:r>
              <a:rPr sz="2450" dirty="0">
                <a:latin typeface="Garamond"/>
                <a:cs typeface="Garamond"/>
              </a:rPr>
              <a:t>the</a:t>
            </a:r>
            <a:r>
              <a:rPr sz="2450" spc="40" dirty="0">
                <a:latin typeface="Garamond"/>
                <a:cs typeface="Garamond"/>
              </a:rPr>
              <a:t> </a:t>
            </a:r>
            <a:r>
              <a:rPr sz="2450" spc="-20" dirty="0">
                <a:latin typeface="Garamond"/>
                <a:cs typeface="Garamond"/>
              </a:rPr>
              <a:t>above</a:t>
            </a:r>
            <a:endParaRPr sz="2450">
              <a:latin typeface="Garamond"/>
              <a:cs typeface="Garamon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348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20" dirty="0">
                <a:latin typeface="Times New Roman"/>
                <a:cs typeface="Times New Roman"/>
              </a:rPr>
              <a:t>8.4.</a:t>
            </a:r>
            <a:r>
              <a:rPr sz="1200" spc="150" dirty="0">
                <a:latin typeface="Times New Roman"/>
                <a:cs typeface="Times New Roman"/>
              </a:rPr>
              <a:t>  </a:t>
            </a:r>
            <a:r>
              <a:rPr sz="1200" spc="10" dirty="0">
                <a:latin typeface="Times New Roman"/>
                <a:cs typeface="Times New Roman"/>
              </a:rPr>
              <a:t>X-</a:t>
            </a:r>
            <a:r>
              <a:rPr sz="1200" spc="20" dirty="0">
                <a:latin typeface="Times New Roman"/>
                <a:cs typeface="Times New Roman"/>
              </a:rPr>
              <a:t>RAY</a:t>
            </a:r>
            <a:r>
              <a:rPr sz="1200" spc="95" dirty="0">
                <a:latin typeface="Times New Roman"/>
                <a:cs typeface="Times New Roman"/>
              </a:rPr>
              <a:t> </a:t>
            </a:r>
            <a:r>
              <a:rPr sz="1200" spc="20" dirty="0">
                <a:latin typeface="Times New Roman"/>
                <a:cs typeface="Times New Roman"/>
              </a:rPr>
              <a:t>SPECTROSCOPY</a:t>
            </a:r>
            <a:r>
              <a:rPr sz="1200" spc="90" dirty="0">
                <a:latin typeface="Times New Roman"/>
                <a:cs typeface="Times New Roman"/>
              </a:rPr>
              <a:t> </a:t>
            </a:r>
            <a:r>
              <a:rPr sz="1200" spc="20" dirty="0">
                <a:latin typeface="Times New Roman"/>
                <a:cs typeface="Times New Roman"/>
              </a:rPr>
              <a:t>AND</a:t>
            </a:r>
            <a:r>
              <a:rPr sz="1200" spc="90" dirty="0">
                <a:latin typeface="Times New Roman"/>
                <a:cs typeface="Times New Roman"/>
              </a:rPr>
              <a:t> </a:t>
            </a:r>
            <a:r>
              <a:rPr sz="1200" spc="20" dirty="0">
                <a:latin typeface="Times New Roman"/>
                <a:cs typeface="Times New Roman"/>
              </a:rPr>
              <a:t>MOSELEY’S</a:t>
            </a:r>
            <a:r>
              <a:rPr sz="1200" spc="90" dirty="0">
                <a:latin typeface="Times New Roman"/>
                <a:cs typeface="Times New Roman"/>
              </a:rPr>
              <a:t> </a:t>
            </a:r>
            <a:r>
              <a:rPr sz="1200" spc="-25" dirty="0">
                <a:latin typeface="Times New Roman"/>
                <a:cs typeface="Times New Roman"/>
              </a:rPr>
              <a:t>LAW</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26005"/>
            <a:ext cx="8279765" cy="1162685"/>
          </a:xfrm>
          <a:prstGeom prst="rect">
            <a:avLst/>
          </a:prstGeom>
        </p:spPr>
        <p:txBody>
          <a:bodyPr vert="horz" wrap="square" lIns="0" tIns="9525" rIns="0" bIns="0" rtlCol="0">
            <a:spAutoFit/>
          </a:bodyPr>
          <a:lstStyle/>
          <a:p>
            <a:pPr marL="25400" marR="17780" algn="just">
              <a:lnSpc>
                <a:spcPct val="101699"/>
              </a:lnSpc>
              <a:spcBef>
                <a:spcPts val="75"/>
              </a:spcBef>
            </a:pPr>
            <a:r>
              <a:rPr spc="-120" dirty="0"/>
              <a:t>If</a:t>
            </a:r>
            <a:r>
              <a:rPr spc="-30" dirty="0"/>
              <a:t> </a:t>
            </a:r>
            <a:r>
              <a:rPr dirty="0"/>
              <a:t>you </a:t>
            </a:r>
            <a:r>
              <a:rPr spc="-10" dirty="0"/>
              <a:t>were</a:t>
            </a:r>
            <a:r>
              <a:rPr spc="-5" dirty="0"/>
              <a:t> </a:t>
            </a:r>
            <a:r>
              <a:rPr dirty="0"/>
              <a:t>to</a:t>
            </a:r>
            <a:r>
              <a:rPr spc="-5" dirty="0"/>
              <a:t> </a:t>
            </a:r>
            <a:r>
              <a:rPr dirty="0"/>
              <a:t>plot the</a:t>
            </a:r>
            <a:r>
              <a:rPr spc="-5" dirty="0"/>
              <a:t> </a:t>
            </a:r>
            <a:r>
              <a:rPr dirty="0"/>
              <a:t>frequency</a:t>
            </a:r>
            <a:r>
              <a:rPr spc="-10" dirty="0"/>
              <a:t> </a:t>
            </a:r>
            <a:r>
              <a:rPr dirty="0"/>
              <a:t>(not</a:t>
            </a:r>
            <a:r>
              <a:rPr spc="-5" dirty="0"/>
              <a:t> </a:t>
            </a:r>
            <a:r>
              <a:rPr dirty="0"/>
              <a:t>the square</a:t>
            </a:r>
            <a:r>
              <a:rPr spc="-10" dirty="0"/>
              <a:t> </a:t>
            </a:r>
            <a:r>
              <a:rPr dirty="0"/>
              <a:t>root</a:t>
            </a:r>
            <a:r>
              <a:rPr spc="5" dirty="0"/>
              <a:t> </a:t>
            </a:r>
            <a:r>
              <a:rPr spc="-180" dirty="0"/>
              <a:t>of</a:t>
            </a:r>
            <a:r>
              <a:rPr spc="25" dirty="0"/>
              <a:t> </a:t>
            </a:r>
            <a:r>
              <a:rPr spc="-10" dirty="0"/>
              <a:t>frequency!) </a:t>
            </a:r>
            <a:r>
              <a:rPr dirty="0"/>
              <a:t>of</a:t>
            </a:r>
            <a:r>
              <a:rPr spc="250" dirty="0"/>
              <a:t> </a:t>
            </a:r>
            <a:r>
              <a:rPr dirty="0"/>
              <a:t>the</a:t>
            </a:r>
            <a:r>
              <a:rPr spc="254" dirty="0"/>
              <a:t> </a:t>
            </a:r>
            <a:r>
              <a:rPr b="0" i="1" spc="90" dirty="0">
                <a:latin typeface="Bookman Old Style"/>
                <a:cs typeface="Bookman Old Style"/>
              </a:rPr>
              <a:t>K</a:t>
            </a:r>
            <a:r>
              <a:rPr sz="3075" b="0" i="1" spc="135" baseline="-16260" dirty="0">
                <a:latin typeface="Bookman Old Style"/>
                <a:cs typeface="Bookman Old Style"/>
              </a:rPr>
              <a:t>β</a:t>
            </a:r>
            <a:r>
              <a:rPr sz="3075" b="0" i="1" spc="622" baseline="-16260" dirty="0">
                <a:latin typeface="Bookman Old Style"/>
                <a:cs typeface="Bookman Old Style"/>
              </a:rPr>
              <a:t> </a:t>
            </a:r>
            <a:r>
              <a:rPr sz="2450" dirty="0"/>
              <a:t>line</a:t>
            </a:r>
            <a:r>
              <a:rPr sz="2450" spc="250" dirty="0"/>
              <a:t> </a:t>
            </a:r>
            <a:r>
              <a:rPr sz="2450" spc="65" dirty="0"/>
              <a:t>as</a:t>
            </a:r>
            <a:r>
              <a:rPr sz="2450" spc="254" dirty="0"/>
              <a:t> </a:t>
            </a:r>
            <a:r>
              <a:rPr sz="2450" spc="130" dirty="0"/>
              <a:t>a</a:t>
            </a:r>
            <a:r>
              <a:rPr sz="2450" spc="254" dirty="0"/>
              <a:t> </a:t>
            </a:r>
            <a:r>
              <a:rPr sz="2450" dirty="0"/>
              <a:t>function</a:t>
            </a:r>
            <a:r>
              <a:rPr sz="2450" spc="260" dirty="0"/>
              <a:t> </a:t>
            </a:r>
            <a:r>
              <a:rPr sz="2450" dirty="0"/>
              <a:t>of</a:t>
            </a:r>
            <a:r>
              <a:rPr sz="2450" spc="250" dirty="0"/>
              <a:t> </a:t>
            </a:r>
            <a:r>
              <a:rPr sz="2450" b="0" i="1" spc="235" dirty="0">
                <a:latin typeface="Bookman Old Style"/>
                <a:cs typeface="Bookman Old Style"/>
              </a:rPr>
              <a:t>Z</a:t>
            </a:r>
            <a:r>
              <a:rPr sz="2450" spc="235" dirty="0"/>
              <a:t>,</a:t>
            </a:r>
            <a:r>
              <a:rPr sz="2450" spc="280" dirty="0"/>
              <a:t> </a:t>
            </a:r>
            <a:r>
              <a:rPr sz="2450" spc="80" dirty="0"/>
              <a:t>what</a:t>
            </a:r>
            <a:r>
              <a:rPr sz="2450" spc="250" dirty="0"/>
              <a:t> </a:t>
            </a:r>
            <a:r>
              <a:rPr sz="2450" dirty="0"/>
              <a:t>would</a:t>
            </a:r>
            <a:r>
              <a:rPr sz="2450" spc="254" dirty="0"/>
              <a:t> </a:t>
            </a:r>
            <a:r>
              <a:rPr sz="2450" dirty="0"/>
              <a:t>the</a:t>
            </a:r>
            <a:r>
              <a:rPr sz="2450" spc="254" dirty="0"/>
              <a:t> </a:t>
            </a:r>
            <a:r>
              <a:rPr sz="2450" dirty="0"/>
              <a:t>resulting</a:t>
            </a:r>
            <a:r>
              <a:rPr sz="2450" spc="250" dirty="0"/>
              <a:t> </a:t>
            </a:r>
            <a:r>
              <a:rPr sz="2450" spc="-20" dirty="0"/>
              <a:t>plot </a:t>
            </a:r>
            <a:r>
              <a:rPr sz="2450" dirty="0"/>
              <a:t>look</a:t>
            </a:r>
            <a:r>
              <a:rPr sz="2450" spc="175" dirty="0"/>
              <a:t> </a:t>
            </a:r>
            <a:r>
              <a:rPr sz="2450" dirty="0"/>
              <a:t>like?</a:t>
            </a:r>
            <a:r>
              <a:rPr sz="2450" spc="455" dirty="0"/>
              <a:t> </a:t>
            </a:r>
            <a:r>
              <a:rPr sz="2450" dirty="0"/>
              <a:t>(Choose</a:t>
            </a:r>
            <a:r>
              <a:rPr sz="2450" spc="180" dirty="0"/>
              <a:t> </a:t>
            </a:r>
            <a:r>
              <a:rPr sz="2450" spc="-10" dirty="0"/>
              <a:t>one.)</a:t>
            </a:r>
            <a:endParaRPr sz="2450">
              <a:latin typeface="Bookman Old Style"/>
              <a:cs typeface="Bookman Old Style"/>
            </a:endParaRPr>
          </a:p>
        </p:txBody>
      </p:sp>
      <p:sp>
        <p:nvSpPr>
          <p:cNvPr id="5" name="object 5"/>
          <p:cNvSpPr txBox="1"/>
          <p:nvPr/>
        </p:nvSpPr>
        <p:spPr>
          <a:xfrm>
            <a:off x="707758" y="2438836"/>
            <a:ext cx="2698115" cy="2670175"/>
          </a:xfrm>
          <a:prstGeom prst="rect">
            <a:avLst/>
          </a:prstGeom>
        </p:spPr>
        <p:txBody>
          <a:bodyPr vert="horz" wrap="square" lIns="0" tIns="144780" rIns="0" bIns="0" rtlCol="0">
            <a:spAutoFit/>
          </a:bodyPr>
          <a:lstStyle/>
          <a:p>
            <a:pPr marL="24130">
              <a:lnSpc>
                <a:spcPct val="100000"/>
              </a:lnSpc>
              <a:spcBef>
                <a:spcPts val="1140"/>
              </a:spcBef>
            </a:pPr>
            <a:r>
              <a:rPr sz="2450" spc="65" dirty="0">
                <a:latin typeface="Garamond"/>
                <a:cs typeface="Garamond"/>
              </a:rPr>
              <a:t>A.</a:t>
            </a:r>
            <a:r>
              <a:rPr sz="2450" spc="-10" dirty="0">
                <a:latin typeface="Garamond"/>
                <a:cs typeface="Garamond"/>
              </a:rPr>
              <a:t> </a:t>
            </a:r>
            <a:r>
              <a:rPr sz="2450" dirty="0">
                <a:latin typeface="Garamond"/>
                <a:cs typeface="Garamond"/>
              </a:rPr>
              <a:t>A</a:t>
            </a:r>
            <a:r>
              <a:rPr sz="2450" spc="165" dirty="0">
                <a:latin typeface="Garamond"/>
                <a:cs typeface="Garamond"/>
              </a:rPr>
              <a:t> </a:t>
            </a:r>
            <a:r>
              <a:rPr sz="2450" spc="-20" dirty="0">
                <a:latin typeface="Garamond"/>
                <a:cs typeface="Garamond"/>
              </a:rPr>
              <a:t>line</a:t>
            </a:r>
            <a:endParaRPr sz="2450">
              <a:latin typeface="Garamond"/>
              <a:cs typeface="Garamond"/>
            </a:endParaRPr>
          </a:p>
          <a:p>
            <a:pPr marL="36195">
              <a:lnSpc>
                <a:spcPct val="100000"/>
              </a:lnSpc>
              <a:spcBef>
                <a:spcPts val="1045"/>
              </a:spcBef>
            </a:pPr>
            <a:r>
              <a:rPr sz="2450" spc="90" dirty="0">
                <a:latin typeface="Garamond"/>
                <a:cs typeface="Garamond"/>
              </a:rPr>
              <a:t>B.</a:t>
            </a:r>
            <a:r>
              <a:rPr sz="2450" spc="-20" dirty="0">
                <a:latin typeface="Garamond"/>
                <a:cs typeface="Garamond"/>
              </a:rPr>
              <a:t> </a:t>
            </a:r>
            <a:r>
              <a:rPr sz="2450" dirty="0">
                <a:latin typeface="Garamond"/>
                <a:cs typeface="Garamond"/>
              </a:rPr>
              <a:t>A</a:t>
            </a:r>
            <a:r>
              <a:rPr sz="2450" spc="170" dirty="0">
                <a:latin typeface="Garamond"/>
                <a:cs typeface="Garamond"/>
              </a:rPr>
              <a:t> </a:t>
            </a:r>
            <a:r>
              <a:rPr sz="2450" spc="45" dirty="0">
                <a:latin typeface="Garamond"/>
                <a:cs typeface="Garamond"/>
              </a:rPr>
              <a:t>parabola</a:t>
            </a:r>
            <a:endParaRPr sz="2450">
              <a:latin typeface="Garamond"/>
              <a:cs typeface="Garamond"/>
            </a:endParaRPr>
          </a:p>
          <a:p>
            <a:pPr marL="31750">
              <a:lnSpc>
                <a:spcPct val="100000"/>
              </a:lnSpc>
              <a:spcBef>
                <a:spcPts val="1045"/>
              </a:spcBef>
            </a:pPr>
            <a:r>
              <a:rPr sz="2450" spc="80" dirty="0">
                <a:latin typeface="Garamond"/>
                <a:cs typeface="Garamond"/>
              </a:rPr>
              <a:t>C.</a:t>
            </a:r>
            <a:r>
              <a:rPr sz="2450" spc="-5" dirty="0">
                <a:latin typeface="Garamond"/>
                <a:cs typeface="Garamond"/>
              </a:rPr>
              <a:t> </a:t>
            </a:r>
            <a:r>
              <a:rPr sz="2450" dirty="0">
                <a:latin typeface="Garamond"/>
                <a:cs typeface="Garamond"/>
              </a:rPr>
              <a:t>An</a:t>
            </a:r>
            <a:r>
              <a:rPr sz="2450" spc="175" dirty="0">
                <a:latin typeface="Garamond"/>
                <a:cs typeface="Garamond"/>
              </a:rPr>
              <a:t> </a:t>
            </a:r>
            <a:r>
              <a:rPr sz="2450" spc="-10" dirty="0">
                <a:latin typeface="Garamond"/>
                <a:cs typeface="Garamond"/>
              </a:rPr>
              <a:t>exponential</a:t>
            </a:r>
            <a:endParaRPr sz="2450">
              <a:latin typeface="Garamond"/>
              <a:cs typeface="Garamond"/>
            </a:endParaRPr>
          </a:p>
          <a:p>
            <a:pPr marL="19685">
              <a:lnSpc>
                <a:spcPct val="100000"/>
              </a:lnSpc>
              <a:spcBef>
                <a:spcPts val="1045"/>
              </a:spcBef>
            </a:pPr>
            <a:r>
              <a:rPr sz="2450" dirty="0">
                <a:latin typeface="Garamond"/>
                <a:cs typeface="Garamond"/>
              </a:rPr>
              <a:t>D.</a:t>
            </a:r>
            <a:r>
              <a:rPr sz="2450" spc="-120" dirty="0">
                <a:latin typeface="Garamond"/>
                <a:cs typeface="Garamond"/>
              </a:rPr>
              <a:t> </a:t>
            </a:r>
            <a:r>
              <a:rPr sz="2450" spc="-25" dirty="0">
                <a:latin typeface="Garamond"/>
                <a:cs typeface="Garamond"/>
              </a:rPr>
              <a:t>None</a:t>
            </a:r>
            <a:r>
              <a:rPr sz="2450" spc="40" dirty="0">
                <a:latin typeface="Garamond"/>
                <a:cs typeface="Garamond"/>
              </a:rPr>
              <a:t> </a:t>
            </a:r>
            <a:r>
              <a:rPr sz="2450" dirty="0">
                <a:latin typeface="Garamond"/>
                <a:cs typeface="Garamond"/>
              </a:rPr>
              <a:t>of</a:t>
            </a:r>
            <a:r>
              <a:rPr sz="2450" spc="35" dirty="0">
                <a:latin typeface="Garamond"/>
                <a:cs typeface="Garamond"/>
              </a:rPr>
              <a:t> </a:t>
            </a:r>
            <a:r>
              <a:rPr sz="2450" dirty="0">
                <a:latin typeface="Garamond"/>
                <a:cs typeface="Garamond"/>
              </a:rPr>
              <a:t>the</a:t>
            </a:r>
            <a:r>
              <a:rPr sz="2450" spc="40" dirty="0">
                <a:latin typeface="Garamond"/>
                <a:cs typeface="Garamond"/>
              </a:rPr>
              <a:t> </a:t>
            </a:r>
            <a:r>
              <a:rPr sz="2450" spc="-20" dirty="0">
                <a:latin typeface="Garamond"/>
                <a:cs typeface="Garamond"/>
              </a:rPr>
              <a:t>above</a:t>
            </a:r>
            <a:endParaRPr sz="2450">
              <a:latin typeface="Garamond"/>
              <a:cs typeface="Garamond"/>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70" dirty="0">
                <a:latin typeface="Garamond"/>
                <a:cs typeface="Garamond"/>
              </a:rPr>
              <a:t>B</a:t>
            </a:r>
            <a:endParaRPr sz="2450">
              <a:latin typeface="Garamond"/>
              <a:cs typeface="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963551" y="878291"/>
            <a:ext cx="3009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8.1.</a:t>
            </a:r>
            <a:r>
              <a:rPr sz="1200" spc="190" dirty="0">
                <a:latin typeface="Times New Roman"/>
                <a:cs typeface="Times New Roman"/>
              </a:rPr>
              <a:t>  </a:t>
            </a:r>
            <a:r>
              <a:rPr sz="1200" spc="50" dirty="0">
                <a:latin typeface="Times New Roman"/>
                <a:cs typeface="Times New Roman"/>
              </a:rPr>
              <a:t>THE</a:t>
            </a:r>
            <a:r>
              <a:rPr sz="1200" spc="120" dirty="0">
                <a:latin typeface="Times New Roman"/>
                <a:cs typeface="Times New Roman"/>
              </a:rPr>
              <a:t> </a:t>
            </a:r>
            <a:r>
              <a:rPr sz="1200" dirty="0">
                <a:latin typeface="Times New Roman"/>
                <a:cs typeface="Times New Roman"/>
              </a:rPr>
              <a:t>PAULI</a:t>
            </a:r>
            <a:r>
              <a:rPr sz="1200" spc="125" dirty="0">
                <a:latin typeface="Times New Roman"/>
                <a:cs typeface="Times New Roman"/>
              </a:rPr>
              <a:t> </a:t>
            </a:r>
            <a:r>
              <a:rPr sz="1200" dirty="0">
                <a:latin typeface="Times New Roman"/>
                <a:cs typeface="Times New Roman"/>
              </a:rPr>
              <a:t>EXCLUSION</a:t>
            </a:r>
            <a:r>
              <a:rPr sz="1200" spc="12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3804285"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25" dirty="0">
                <a:latin typeface="Georgia"/>
                <a:cs typeface="Georgia"/>
              </a:rPr>
              <a:t>8.1</a:t>
            </a:r>
            <a:r>
              <a:rPr sz="1700" b="1" dirty="0">
                <a:latin typeface="Georgia"/>
                <a:cs typeface="Georgia"/>
              </a:rPr>
              <a:t>	The</a:t>
            </a:r>
            <a:r>
              <a:rPr sz="1700" b="1" spc="90" dirty="0">
                <a:latin typeface="Georgia"/>
                <a:cs typeface="Georgia"/>
              </a:rPr>
              <a:t> </a:t>
            </a:r>
            <a:r>
              <a:rPr sz="1700" b="1" dirty="0">
                <a:latin typeface="Georgia"/>
                <a:cs typeface="Georgia"/>
              </a:rPr>
              <a:t>Pauli</a:t>
            </a:r>
            <a:r>
              <a:rPr sz="1700" b="1" spc="95" dirty="0">
                <a:latin typeface="Georgia"/>
                <a:cs typeface="Georgia"/>
              </a:rPr>
              <a:t> </a:t>
            </a:r>
            <a:r>
              <a:rPr sz="1700" b="1" spc="-40" dirty="0">
                <a:latin typeface="Georgia"/>
                <a:cs typeface="Georgia"/>
              </a:rPr>
              <a:t>Exclusion</a:t>
            </a:r>
            <a:r>
              <a:rPr sz="1700" b="1" spc="95" dirty="0">
                <a:latin typeface="Georgia"/>
                <a:cs typeface="Georgia"/>
              </a:rPr>
              <a:t> </a:t>
            </a:r>
            <a:r>
              <a:rPr sz="1700" b="1" spc="-40" dirty="0">
                <a:latin typeface="Georgia"/>
                <a:cs typeface="Georgia"/>
              </a:rPr>
              <a:t>Principle</a:t>
            </a:r>
            <a:endParaRPr sz="1700">
              <a:latin typeface="Georgia"/>
              <a:cs typeface="Georgi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34840" algn="l"/>
              </a:tabLst>
            </a:pPr>
            <a:r>
              <a:rPr sz="1200" spc="-10" dirty="0">
                <a:latin typeface="Times New Roman"/>
                <a:cs typeface="Times New Roman"/>
              </a:rPr>
              <a:t>ConcepTest</a:t>
            </a:r>
            <a:r>
              <a:rPr sz="1200" dirty="0">
                <a:latin typeface="Times New Roman"/>
                <a:cs typeface="Times New Roman"/>
              </a:rPr>
              <a:t>	</a:t>
            </a:r>
            <a:r>
              <a:rPr sz="1200" spc="20" dirty="0">
                <a:latin typeface="Times New Roman"/>
                <a:cs typeface="Times New Roman"/>
              </a:rPr>
              <a:t>8.4.</a:t>
            </a:r>
            <a:r>
              <a:rPr sz="1200" spc="150" dirty="0">
                <a:latin typeface="Times New Roman"/>
                <a:cs typeface="Times New Roman"/>
              </a:rPr>
              <a:t>  </a:t>
            </a:r>
            <a:r>
              <a:rPr sz="1200" spc="10" dirty="0">
                <a:latin typeface="Times New Roman"/>
                <a:cs typeface="Times New Roman"/>
              </a:rPr>
              <a:t>X-</a:t>
            </a:r>
            <a:r>
              <a:rPr sz="1200" spc="20" dirty="0">
                <a:latin typeface="Times New Roman"/>
                <a:cs typeface="Times New Roman"/>
              </a:rPr>
              <a:t>RAY</a:t>
            </a:r>
            <a:r>
              <a:rPr sz="1200" spc="90" dirty="0">
                <a:latin typeface="Times New Roman"/>
                <a:cs typeface="Times New Roman"/>
              </a:rPr>
              <a:t> </a:t>
            </a:r>
            <a:r>
              <a:rPr sz="1200" spc="20" dirty="0">
                <a:latin typeface="Times New Roman"/>
                <a:cs typeface="Times New Roman"/>
              </a:rPr>
              <a:t>SPECTROSCOPY</a:t>
            </a:r>
            <a:r>
              <a:rPr sz="1200" spc="85" dirty="0">
                <a:latin typeface="Times New Roman"/>
                <a:cs typeface="Times New Roman"/>
              </a:rPr>
              <a:t> </a:t>
            </a:r>
            <a:r>
              <a:rPr sz="1200" spc="20" dirty="0">
                <a:latin typeface="Times New Roman"/>
                <a:cs typeface="Times New Roman"/>
              </a:rPr>
              <a:t>AND</a:t>
            </a:r>
            <a:r>
              <a:rPr sz="1200" spc="90" dirty="0">
                <a:latin typeface="Times New Roman"/>
                <a:cs typeface="Times New Roman"/>
              </a:rPr>
              <a:t> </a:t>
            </a:r>
            <a:r>
              <a:rPr sz="1200" spc="20" dirty="0">
                <a:latin typeface="Times New Roman"/>
                <a:cs typeface="Times New Roman"/>
              </a:rPr>
              <a:t>MOSELEY’S</a:t>
            </a:r>
            <a:r>
              <a:rPr sz="1200" spc="90" dirty="0">
                <a:latin typeface="Times New Roman"/>
                <a:cs typeface="Times New Roman"/>
              </a:rPr>
              <a:t> </a:t>
            </a:r>
            <a:r>
              <a:rPr sz="1200" spc="-25" dirty="0">
                <a:latin typeface="Times New Roman"/>
                <a:cs typeface="Times New Roman"/>
              </a:rPr>
              <a:t>LAW</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7540" cy="403225"/>
          </a:xfrm>
          <a:prstGeom prst="rect">
            <a:avLst/>
          </a:prstGeom>
        </p:spPr>
        <p:txBody>
          <a:bodyPr vert="horz" wrap="square" lIns="0" tIns="15875" rIns="0" bIns="0" rtlCol="0">
            <a:spAutoFit/>
          </a:bodyPr>
          <a:lstStyle/>
          <a:p>
            <a:pPr marL="12700">
              <a:lnSpc>
                <a:spcPct val="100000"/>
              </a:lnSpc>
              <a:spcBef>
                <a:spcPts val="125"/>
              </a:spcBef>
            </a:pPr>
            <a:r>
              <a:rPr dirty="0"/>
              <a:t>In</a:t>
            </a:r>
            <a:r>
              <a:rPr spc="90" dirty="0"/>
              <a:t> </a:t>
            </a:r>
            <a:r>
              <a:rPr spc="50" dirty="0"/>
              <a:t>this</a:t>
            </a:r>
            <a:r>
              <a:rPr spc="90" dirty="0"/>
              <a:t> </a:t>
            </a:r>
            <a:r>
              <a:rPr dirty="0"/>
              <a:t>section</a:t>
            </a:r>
            <a:r>
              <a:rPr spc="90" dirty="0"/>
              <a:t> </a:t>
            </a:r>
            <a:r>
              <a:rPr dirty="0"/>
              <a:t>we’ve</a:t>
            </a:r>
            <a:r>
              <a:rPr spc="90" dirty="0"/>
              <a:t> </a:t>
            </a:r>
            <a:r>
              <a:rPr dirty="0"/>
              <a:t>been</a:t>
            </a:r>
            <a:r>
              <a:rPr spc="90" dirty="0"/>
              <a:t> </a:t>
            </a:r>
            <a:r>
              <a:rPr spc="70" dirty="0"/>
              <a:t>talking</a:t>
            </a:r>
            <a:r>
              <a:rPr spc="95" dirty="0"/>
              <a:t> </a:t>
            </a:r>
            <a:r>
              <a:rPr spc="55" dirty="0"/>
              <a:t>about</a:t>
            </a:r>
            <a:r>
              <a:rPr spc="85" dirty="0"/>
              <a:t> </a:t>
            </a:r>
            <a:r>
              <a:rPr dirty="0"/>
              <a:t>high</a:t>
            </a:r>
            <a:r>
              <a:rPr spc="90" dirty="0"/>
              <a:t> </a:t>
            </a:r>
            <a:r>
              <a:rPr dirty="0"/>
              <a:t>energy</a:t>
            </a:r>
            <a:r>
              <a:rPr spc="90" dirty="0"/>
              <a:t> </a:t>
            </a:r>
            <a:r>
              <a:rPr spc="70" dirty="0"/>
              <a:t>(X-</a:t>
            </a:r>
            <a:r>
              <a:rPr spc="95" dirty="0"/>
              <a:t>ray)</a:t>
            </a:r>
            <a:r>
              <a:rPr spc="80" dirty="0"/>
              <a:t> </a:t>
            </a:r>
            <a:r>
              <a:rPr spc="50" dirty="0"/>
              <a:t>tran-</a:t>
            </a:r>
          </a:p>
        </p:txBody>
      </p:sp>
      <p:sp>
        <p:nvSpPr>
          <p:cNvPr id="5" name="object 5"/>
          <p:cNvSpPr/>
          <p:nvPr/>
        </p:nvSpPr>
        <p:spPr>
          <a:xfrm>
            <a:off x="4500486" y="1700034"/>
            <a:ext cx="172720" cy="0"/>
          </a:xfrm>
          <a:custGeom>
            <a:avLst/>
            <a:gdLst/>
            <a:ahLst/>
            <a:cxnLst/>
            <a:rect l="l" t="t" r="r" b="b"/>
            <a:pathLst>
              <a:path w="172720">
                <a:moveTo>
                  <a:pt x="0" y="0"/>
                </a:moveTo>
                <a:lnTo>
                  <a:pt x="172148" y="0"/>
                </a:lnTo>
              </a:path>
            </a:pathLst>
          </a:custGeom>
          <a:ln w="12585">
            <a:solidFill>
              <a:srgbClr val="000000"/>
            </a:solidFill>
          </a:ln>
        </p:spPr>
        <p:txBody>
          <a:bodyPr wrap="square" lIns="0" tIns="0" rIns="0" bIns="0" rtlCol="0"/>
          <a:lstStyle/>
          <a:p>
            <a:endParaRPr/>
          </a:p>
        </p:txBody>
      </p:sp>
      <p:sp>
        <p:nvSpPr>
          <p:cNvPr id="6" name="object 6"/>
          <p:cNvSpPr txBox="1"/>
          <p:nvPr/>
        </p:nvSpPr>
        <p:spPr>
          <a:xfrm>
            <a:off x="693419" y="1605583"/>
            <a:ext cx="8309609" cy="1162685"/>
          </a:xfrm>
          <a:prstGeom prst="rect">
            <a:avLst/>
          </a:prstGeom>
        </p:spPr>
        <p:txBody>
          <a:bodyPr vert="horz" wrap="square" lIns="0" tIns="9525" rIns="0" bIns="0" rtlCol="0">
            <a:spAutoFit/>
          </a:bodyPr>
          <a:lstStyle/>
          <a:p>
            <a:pPr marL="38100" marR="30480" algn="just">
              <a:lnSpc>
                <a:spcPct val="101699"/>
              </a:lnSpc>
              <a:spcBef>
                <a:spcPts val="75"/>
              </a:spcBef>
            </a:pPr>
            <a:r>
              <a:rPr sz="2450" dirty="0">
                <a:latin typeface="Garamond"/>
                <a:cs typeface="Garamond"/>
              </a:rPr>
              <a:t>sitions.</a:t>
            </a:r>
            <a:r>
              <a:rPr sz="2450" spc="595" dirty="0">
                <a:latin typeface="Garamond"/>
                <a:cs typeface="Garamond"/>
              </a:rPr>
              <a:t> </a:t>
            </a:r>
            <a:r>
              <a:rPr sz="2450" dirty="0">
                <a:latin typeface="Garamond"/>
                <a:cs typeface="Garamond"/>
              </a:rPr>
              <a:t>If</a:t>
            </a:r>
            <a:r>
              <a:rPr sz="2450" spc="210" dirty="0">
                <a:latin typeface="Garamond"/>
                <a:cs typeface="Garamond"/>
              </a:rPr>
              <a:t> </a:t>
            </a:r>
            <a:r>
              <a:rPr sz="2450" dirty="0">
                <a:latin typeface="Garamond"/>
                <a:cs typeface="Garamond"/>
              </a:rPr>
              <a:t>you</a:t>
            </a:r>
            <a:r>
              <a:rPr sz="2450" spc="204" dirty="0">
                <a:latin typeface="Garamond"/>
                <a:cs typeface="Garamond"/>
              </a:rPr>
              <a:t> </a:t>
            </a:r>
            <a:r>
              <a:rPr sz="2450" dirty="0">
                <a:latin typeface="Garamond"/>
                <a:cs typeface="Garamond"/>
              </a:rPr>
              <a:t>were</a:t>
            </a:r>
            <a:r>
              <a:rPr sz="2450" spc="210" dirty="0">
                <a:latin typeface="Garamond"/>
                <a:cs typeface="Garamond"/>
              </a:rPr>
              <a:t> </a:t>
            </a:r>
            <a:r>
              <a:rPr sz="2450" dirty="0">
                <a:latin typeface="Garamond"/>
                <a:cs typeface="Garamond"/>
              </a:rPr>
              <a:t>to</a:t>
            </a:r>
            <a:r>
              <a:rPr sz="2450" spc="200" dirty="0">
                <a:latin typeface="Garamond"/>
                <a:cs typeface="Garamond"/>
              </a:rPr>
              <a:t> </a:t>
            </a:r>
            <a:r>
              <a:rPr sz="2450" dirty="0">
                <a:latin typeface="Garamond"/>
                <a:cs typeface="Garamond"/>
              </a:rPr>
              <a:t>plot</a:t>
            </a:r>
            <a:r>
              <a:rPr sz="2450" spc="210" dirty="0">
                <a:latin typeface="Garamond"/>
                <a:cs typeface="Garamond"/>
              </a:rPr>
              <a:t> </a:t>
            </a:r>
            <a:r>
              <a:rPr sz="3675" spc="232" baseline="40816" dirty="0">
                <a:latin typeface="Cambria"/>
                <a:cs typeface="Cambria"/>
              </a:rPr>
              <a:t>√</a:t>
            </a:r>
            <a:r>
              <a:rPr sz="2450" b="0" i="1" spc="155" dirty="0">
                <a:latin typeface="Bookman Old Style"/>
                <a:cs typeface="Bookman Old Style"/>
              </a:rPr>
              <a:t>ν</a:t>
            </a:r>
            <a:r>
              <a:rPr sz="2450" b="0" i="1" spc="240" dirty="0">
                <a:latin typeface="Bookman Old Style"/>
                <a:cs typeface="Bookman Old Style"/>
              </a:rPr>
              <a:t> </a:t>
            </a:r>
            <a:r>
              <a:rPr sz="2450" dirty="0">
                <a:latin typeface="Garamond"/>
                <a:cs typeface="Garamond"/>
              </a:rPr>
              <a:t>vs.</a:t>
            </a:r>
            <a:r>
              <a:rPr sz="2450" spc="595" dirty="0">
                <a:latin typeface="Garamond"/>
                <a:cs typeface="Garamond"/>
              </a:rPr>
              <a:t> </a:t>
            </a:r>
            <a:r>
              <a:rPr sz="2450" b="0" i="1" spc="225" dirty="0">
                <a:latin typeface="Bookman Old Style"/>
                <a:cs typeface="Bookman Old Style"/>
              </a:rPr>
              <a:t>Z</a:t>
            </a:r>
            <a:r>
              <a:rPr sz="2450" b="0" i="1" spc="265" dirty="0">
                <a:latin typeface="Bookman Old Style"/>
                <a:cs typeface="Bookman Old Style"/>
              </a:rPr>
              <a:t> </a:t>
            </a:r>
            <a:r>
              <a:rPr sz="2450" dirty="0">
                <a:latin typeface="Garamond"/>
                <a:cs typeface="Garamond"/>
              </a:rPr>
              <a:t>for</a:t>
            </a:r>
            <a:r>
              <a:rPr sz="2450" spc="210" dirty="0">
                <a:latin typeface="Garamond"/>
                <a:cs typeface="Garamond"/>
              </a:rPr>
              <a:t> </a:t>
            </a:r>
            <a:r>
              <a:rPr sz="2450" dirty="0">
                <a:latin typeface="Garamond"/>
                <a:cs typeface="Garamond"/>
              </a:rPr>
              <a:t>photons</a:t>
            </a:r>
            <a:r>
              <a:rPr sz="2450" spc="200" dirty="0">
                <a:latin typeface="Garamond"/>
                <a:cs typeface="Garamond"/>
              </a:rPr>
              <a:t> </a:t>
            </a:r>
            <a:r>
              <a:rPr sz="2450" spc="50" dirty="0">
                <a:latin typeface="Garamond"/>
                <a:cs typeface="Garamond"/>
              </a:rPr>
              <a:t>emitted</a:t>
            </a:r>
            <a:r>
              <a:rPr sz="2450" spc="210" dirty="0">
                <a:latin typeface="Garamond"/>
                <a:cs typeface="Garamond"/>
              </a:rPr>
              <a:t> </a:t>
            </a:r>
            <a:r>
              <a:rPr sz="2450" dirty="0">
                <a:latin typeface="Garamond"/>
                <a:cs typeface="Garamond"/>
              </a:rPr>
              <a:t>in</a:t>
            </a:r>
            <a:r>
              <a:rPr sz="2450" spc="204" dirty="0">
                <a:latin typeface="Garamond"/>
                <a:cs typeface="Garamond"/>
              </a:rPr>
              <a:t> </a:t>
            </a:r>
            <a:r>
              <a:rPr sz="2450" spc="-25" dirty="0">
                <a:latin typeface="Garamond"/>
                <a:cs typeface="Garamond"/>
              </a:rPr>
              <a:t>the </a:t>
            </a:r>
            <a:r>
              <a:rPr sz="2450" dirty="0">
                <a:latin typeface="Garamond"/>
                <a:cs typeface="Garamond"/>
              </a:rPr>
              <a:t>lowest</a:t>
            </a:r>
            <a:r>
              <a:rPr sz="2450" spc="70" dirty="0">
                <a:latin typeface="Garamond"/>
                <a:cs typeface="Garamond"/>
              </a:rPr>
              <a:t> </a:t>
            </a:r>
            <a:r>
              <a:rPr sz="2450" dirty="0">
                <a:latin typeface="Garamond"/>
                <a:cs typeface="Garamond"/>
              </a:rPr>
              <a:t>energy</a:t>
            </a:r>
            <a:r>
              <a:rPr sz="2450" spc="80" dirty="0">
                <a:latin typeface="Garamond"/>
                <a:cs typeface="Garamond"/>
              </a:rPr>
              <a:t> </a:t>
            </a:r>
            <a:r>
              <a:rPr sz="2450" spc="50" dirty="0">
                <a:latin typeface="Garamond"/>
                <a:cs typeface="Garamond"/>
              </a:rPr>
              <a:t>transition</a:t>
            </a:r>
            <a:r>
              <a:rPr sz="2450" spc="80" dirty="0">
                <a:latin typeface="Garamond"/>
                <a:cs typeface="Garamond"/>
              </a:rPr>
              <a:t> </a:t>
            </a:r>
            <a:r>
              <a:rPr sz="2450" dirty="0">
                <a:latin typeface="Garamond"/>
                <a:cs typeface="Garamond"/>
              </a:rPr>
              <a:t>in</a:t>
            </a:r>
            <a:r>
              <a:rPr sz="2450" spc="70" dirty="0">
                <a:latin typeface="Garamond"/>
                <a:cs typeface="Garamond"/>
              </a:rPr>
              <a:t> </a:t>
            </a:r>
            <a:r>
              <a:rPr sz="2450" spc="130" dirty="0">
                <a:latin typeface="Garamond"/>
                <a:cs typeface="Garamond"/>
              </a:rPr>
              <a:t>a</a:t>
            </a:r>
            <a:r>
              <a:rPr sz="2450" spc="75" dirty="0">
                <a:latin typeface="Garamond"/>
                <a:cs typeface="Garamond"/>
              </a:rPr>
              <a:t> </a:t>
            </a:r>
            <a:r>
              <a:rPr sz="2450" dirty="0">
                <a:latin typeface="Garamond"/>
                <a:cs typeface="Garamond"/>
              </a:rPr>
              <a:t>multielectron</a:t>
            </a:r>
            <a:r>
              <a:rPr sz="2450" spc="75" dirty="0">
                <a:latin typeface="Garamond"/>
                <a:cs typeface="Garamond"/>
              </a:rPr>
              <a:t> </a:t>
            </a:r>
            <a:r>
              <a:rPr sz="2450" spc="50" dirty="0">
                <a:latin typeface="Garamond"/>
                <a:cs typeface="Garamond"/>
              </a:rPr>
              <a:t>atom,</a:t>
            </a:r>
            <a:r>
              <a:rPr sz="2450" spc="105" dirty="0">
                <a:latin typeface="Garamond"/>
                <a:cs typeface="Garamond"/>
              </a:rPr>
              <a:t> </a:t>
            </a:r>
            <a:r>
              <a:rPr sz="2450" dirty="0">
                <a:latin typeface="Garamond"/>
                <a:cs typeface="Garamond"/>
              </a:rPr>
              <a:t>would</a:t>
            </a:r>
            <a:r>
              <a:rPr sz="2450" spc="80" dirty="0">
                <a:latin typeface="Garamond"/>
                <a:cs typeface="Garamond"/>
              </a:rPr>
              <a:t> </a:t>
            </a:r>
            <a:r>
              <a:rPr sz="2450" dirty="0">
                <a:latin typeface="Garamond"/>
                <a:cs typeface="Garamond"/>
              </a:rPr>
              <a:t>the</a:t>
            </a:r>
            <a:r>
              <a:rPr sz="2450" spc="70" dirty="0">
                <a:latin typeface="Garamond"/>
                <a:cs typeface="Garamond"/>
              </a:rPr>
              <a:t> </a:t>
            </a:r>
            <a:r>
              <a:rPr sz="2450" spc="-10" dirty="0">
                <a:latin typeface="Garamond"/>
                <a:cs typeface="Garamond"/>
              </a:rPr>
              <a:t>results </a:t>
            </a:r>
            <a:r>
              <a:rPr sz="2450" dirty="0">
                <a:latin typeface="Garamond"/>
                <a:cs typeface="Garamond"/>
              </a:rPr>
              <a:t>be</a:t>
            </a:r>
            <a:r>
              <a:rPr sz="2450" spc="190" dirty="0">
                <a:latin typeface="Garamond"/>
                <a:cs typeface="Garamond"/>
              </a:rPr>
              <a:t> </a:t>
            </a:r>
            <a:r>
              <a:rPr sz="2450" spc="55" dirty="0">
                <a:latin typeface="Garamond"/>
                <a:cs typeface="Garamond"/>
              </a:rPr>
              <a:t>linear?</a:t>
            </a:r>
            <a:endParaRPr sz="2450">
              <a:latin typeface="Garamond"/>
              <a:cs typeface="Garamon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141709" y="878291"/>
            <a:ext cx="3832860" cy="207645"/>
          </a:xfrm>
          <a:prstGeom prst="rect">
            <a:avLst/>
          </a:prstGeom>
        </p:spPr>
        <p:txBody>
          <a:bodyPr vert="horz" wrap="square" lIns="0" tIns="12065" rIns="0" bIns="0" rtlCol="0">
            <a:spAutoFit/>
          </a:bodyPr>
          <a:lstStyle/>
          <a:p>
            <a:pPr marL="12700">
              <a:lnSpc>
                <a:spcPct val="100000"/>
              </a:lnSpc>
              <a:spcBef>
                <a:spcPts val="95"/>
              </a:spcBef>
            </a:pPr>
            <a:r>
              <a:rPr sz="1200" spc="20" dirty="0">
                <a:latin typeface="Times New Roman"/>
                <a:cs typeface="Times New Roman"/>
              </a:rPr>
              <a:t>8.4.</a:t>
            </a:r>
            <a:r>
              <a:rPr sz="1200" spc="150" dirty="0">
                <a:latin typeface="Times New Roman"/>
                <a:cs typeface="Times New Roman"/>
              </a:rPr>
              <a:t>  </a:t>
            </a:r>
            <a:r>
              <a:rPr sz="1200" spc="10" dirty="0">
                <a:latin typeface="Times New Roman"/>
                <a:cs typeface="Times New Roman"/>
              </a:rPr>
              <a:t>X-</a:t>
            </a:r>
            <a:r>
              <a:rPr sz="1200" spc="20" dirty="0">
                <a:latin typeface="Times New Roman"/>
                <a:cs typeface="Times New Roman"/>
              </a:rPr>
              <a:t>RAY</a:t>
            </a:r>
            <a:r>
              <a:rPr sz="1200" spc="90" dirty="0">
                <a:latin typeface="Times New Roman"/>
                <a:cs typeface="Times New Roman"/>
              </a:rPr>
              <a:t> </a:t>
            </a:r>
            <a:r>
              <a:rPr sz="1200" spc="20" dirty="0">
                <a:latin typeface="Times New Roman"/>
                <a:cs typeface="Times New Roman"/>
              </a:rPr>
              <a:t>SPECTROSCOPY</a:t>
            </a:r>
            <a:r>
              <a:rPr sz="1200" spc="85" dirty="0">
                <a:latin typeface="Times New Roman"/>
                <a:cs typeface="Times New Roman"/>
              </a:rPr>
              <a:t> </a:t>
            </a:r>
            <a:r>
              <a:rPr sz="1200" spc="20" dirty="0">
                <a:latin typeface="Times New Roman"/>
                <a:cs typeface="Times New Roman"/>
              </a:rPr>
              <a:t>AND</a:t>
            </a:r>
            <a:r>
              <a:rPr sz="1200" spc="90" dirty="0">
                <a:latin typeface="Times New Roman"/>
                <a:cs typeface="Times New Roman"/>
              </a:rPr>
              <a:t> </a:t>
            </a:r>
            <a:r>
              <a:rPr sz="1200" spc="20" dirty="0">
                <a:latin typeface="Times New Roman"/>
                <a:cs typeface="Times New Roman"/>
              </a:rPr>
              <a:t>MOSELEY’S</a:t>
            </a:r>
            <a:r>
              <a:rPr sz="1200" spc="90" dirty="0">
                <a:latin typeface="Times New Roman"/>
                <a:cs typeface="Times New Roman"/>
              </a:rPr>
              <a:t> </a:t>
            </a:r>
            <a:r>
              <a:rPr sz="1200" spc="-25" dirty="0">
                <a:latin typeface="Times New Roman"/>
                <a:cs typeface="Times New Roman"/>
              </a:rPr>
              <a:t>LAW</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7540" cy="403225"/>
          </a:xfrm>
          <a:prstGeom prst="rect">
            <a:avLst/>
          </a:prstGeom>
        </p:spPr>
        <p:txBody>
          <a:bodyPr vert="horz" wrap="square" lIns="0" tIns="15875" rIns="0" bIns="0" rtlCol="0">
            <a:spAutoFit/>
          </a:bodyPr>
          <a:lstStyle/>
          <a:p>
            <a:pPr marL="12700">
              <a:lnSpc>
                <a:spcPct val="100000"/>
              </a:lnSpc>
              <a:spcBef>
                <a:spcPts val="125"/>
              </a:spcBef>
            </a:pPr>
            <a:r>
              <a:rPr dirty="0"/>
              <a:t>In</a:t>
            </a:r>
            <a:r>
              <a:rPr spc="90" dirty="0"/>
              <a:t> </a:t>
            </a:r>
            <a:r>
              <a:rPr spc="50" dirty="0"/>
              <a:t>this</a:t>
            </a:r>
            <a:r>
              <a:rPr spc="90" dirty="0"/>
              <a:t> </a:t>
            </a:r>
            <a:r>
              <a:rPr dirty="0"/>
              <a:t>section</a:t>
            </a:r>
            <a:r>
              <a:rPr spc="90" dirty="0"/>
              <a:t> </a:t>
            </a:r>
            <a:r>
              <a:rPr dirty="0"/>
              <a:t>we’ve</a:t>
            </a:r>
            <a:r>
              <a:rPr spc="90" dirty="0"/>
              <a:t> </a:t>
            </a:r>
            <a:r>
              <a:rPr dirty="0"/>
              <a:t>been</a:t>
            </a:r>
            <a:r>
              <a:rPr spc="90" dirty="0"/>
              <a:t> </a:t>
            </a:r>
            <a:r>
              <a:rPr spc="70" dirty="0"/>
              <a:t>talking</a:t>
            </a:r>
            <a:r>
              <a:rPr spc="95" dirty="0"/>
              <a:t> </a:t>
            </a:r>
            <a:r>
              <a:rPr spc="55" dirty="0"/>
              <a:t>about</a:t>
            </a:r>
            <a:r>
              <a:rPr spc="85" dirty="0"/>
              <a:t> </a:t>
            </a:r>
            <a:r>
              <a:rPr dirty="0"/>
              <a:t>high</a:t>
            </a:r>
            <a:r>
              <a:rPr spc="90" dirty="0"/>
              <a:t> </a:t>
            </a:r>
            <a:r>
              <a:rPr dirty="0"/>
              <a:t>energy</a:t>
            </a:r>
            <a:r>
              <a:rPr spc="90" dirty="0"/>
              <a:t> </a:t>
            </a:r>
            <a:r>
              <a:rPr spc="70" dirty="0"/>
              <a:t>(X-</a:t>
            </a:r>
            <a:r>
              <a:rPr spc="95" dirty="0"/>
              <a:t>ray)</a:t>
            </a:r>
            <a:r>
              <a:rPr spc="80" dirty="0"/>
              <a:t> </a:t>
            </a:r>
            <a:r>
              <a:rPr spc="50" dirty="0"/>
              <a:t>tran-</a:t>
            </a:r>
          </a:p>
        </p:txBody>
      </p:sp>
      <p:sp>
        <p:nvSpPr>
          <p:cNvPr id="5" name="object 5"/>
          <p:cNvSpPr/>
          <p:nvPr/>
        </p:nvSpPr>
        <p:spPr>
          <a:xfrm>
            <a:off x="4500486" y="1700034"/>
            <a:ext cx="172720" cy="0"/>
          </a:xfrm>
          <a:custGeom>
            <a:avLst/>
            <a:gdLst/>
            <a:ahLst/>
            <a:cxnLst/>
            <a:rect l="l" t="t" r="r" b="b"/>
            <a:pathLst>
              <a:path w="172720">
                <a:moveTo>
                  <a:pt x="0" y="0"/>
                </a:moveTo>
                <a:lnTo>
                  <a:pt x="172148" y="0"/>
                </a:lnTo>
              </a:path>
            </a:pathLst>
          </a:custGeom>
          <a:ln w="12585">
            <a:solidFill>
              <a:srgbClr val="000000"/>
            </a:solidFill>
          </a:ln>
        </p:spPr>
        <p:txBody>
          <a:bodyPr wrap="square" lIns="0" tIns="0" rIns="0" bIns="0" rtlCol="0"/>
          <a:lstStyle/>
          <a:p>
            <a:endParaRPr/>
          </a:p>
        </p:txBody>
      </p:sp>
      <p:sp>
        <p:nvSpPr>
          <p:cNvPr id="6" name="object 6"/>
          <p:cNvSpPr txBox="1"/>
          <p:nvPr/>
        </p:nvSpPr>
        <p:spPr>
          <a:xfrm>
            <a:off x="668019" y="1605583"/>
            <a:ext cx="8360409" cy="3262629"/>
          </a:xfrm>
          <a:prstGeom prst="rect">
            <a:avLst/>
          </a:prstGeom>
        </p:spPr>
        <p:txBody>
          <a:bodyPr vert="horz" wrap="square" lIns="0" tIns="9525" rIns="0" bIns="0" rtlCol="0">
            <a:spAutoFit/>
          </a:bodyPr>
          <a:lstStyle/>
          <a:p>
            <a:pPr marL="63500" marR="55880" algn="just">
              <a:lnSpc>
                <a:spcPct val="101699"/>
              </a:lnSpc>
              <a:spcBef>
                <a:spcPts val="75"/>
              </a:spcBef>
            </a:pPr>
            <a:r>
              <a:rPr sz="2450" dirty="0">
                <a:latin typeface="Garamond"/>
                <a:cs typeface="Garamond"/>
              </a:rPr>
              <a:t>sitions.</a:t>
            </a:r>
            <a:r>
              <a:rPr sz="2450" spc="595" dirty="0">
                <a:latin typeface="Garamond"/>
                <a:cs typeface="Garamond"/>
              </a:rPr>
              <a:t> </a:t>
            </a:r>
            <a:r>
              <a:rPr sz="2450" dirty="0">
                <a:latin typeface="Garamond"/>
                <a:cs typeface="Garamond"/>
              </a:rPr>
              <a:t>If</a:t>
            </a:r>
            <a:r>
              <a:rPr sz="2450" spc="210" dirty="0">
                <a:latin typeface="Garamond"/>
                <a:cs typeface="Garamond"/>
              </a:rPr>
              <a:t> </a:t>
            </a:r>
            <a:r>
              <a:rPr sz="2450" dirty="0">
                <a:latin typeface="Garamond"/>
                <a:cs typeface="Garamond"/>
              </a:rPr>
              <a:t>you</a:t>
            </a:r>
            <a:r>
              <a:rPr sz="2450" spc="204" dirty="0">
                <a:latin typeface="Garamond"/>
                <a:cs typeface="Garamond"/>
              </a:rPr>
              <a:t> </a:t>
            </a:r>
            <a:r>
              <a:rPr sz="2450" dirty="0">
                <a:latin typeface="Garamond"/>
                <a:cs typeface="Garamond"/>
              </a:rPr>
              <a:t>were</a:t>
            </a:r>
            <a:r>
              <a:rPr sz="2450" spc="210" dirty="0">
                <a:latin typeface="Garamond"/>
                <a:cs typeface="Garamond"/>
              </a:rPr>
              <a:t> </a:t>
            </a:r>
            <a:r>
              <a:rPr sz="2450" dirty="0">
                <a:latin typeface="Garamond"/>
                <a:cs typeface="Garamond"/>
              </a:rPr>
              <a:t>to</a:t>
            </a:r>
            <a:r>
              <a:rPr sz="2450" spc="200" dirty="0">
                <a:latin typeface="Garamond"/>
                <a:cs typeface="Garamond"/>
              </a:rPr>
              <a:t> </a:t>
            </a:r>
            <a:r>
              <a:rPr sz="2450" dirty="0">
                <a:latin typeface="Garamond"/>
                <a:cs typeface="Garamond"/>
              </a:rPr>
              <a:t>plot</a:t>
            </a:r>
            <a:r>
              <a:rPr sz="2450" spc="210" dirty="0">
                <a:latin typeface="Garamond"/>
                <a:cs typeface="Garamond"/>
              </a:rPr>
              <a:t> </a:t>
            </a:r>
            <a:r>
              <a:rPr sz="3675" spc="232" baseline="40816" dirty="0">
                <a:latin typeface="Cambria"/>
                <a:cs typeface="Cambria"/>
              </a:rPr>
              <a:t>√</a:t>
            </a:r>
            <a:r>
              <a:rPr sz="2450" b="0" i="1" spc="155" dirty="0">
                <a:latin typeface="Bookman Old Style"/>
                <a:cs typeface="Bookman Old Style"/>
              </a:rPr>
              <a:t>ν</a:t>
            </a:r>
            <a:r>
              <a:rPr sz="2450" b="0" i="1" spc="240" dirty="0">
                <a:latin typeface="Bookman Old Style"/>
                <a:cs typeface="Bookman Old Style"/>
              </a:rPr>
              <a:t> </a:t>
            </a:r>
            <a:r>
              <a:rPr sz="2450" dirty="0">
                <a:latin typeface="Garamond"/>
                <a:cs typeface="Garamond"/>
              </a:rPr>
              <a:t>vs.</a:t>
            </a:r>
            <a:r>
              <a:rPr sz="2450" spc="595" dirty="0">
                <a:latin typeface="Garamond"/>
                <a:cs typeface="Garamond"/>
              </a:rPr>
              <a:t> </a:t>
            </a:r>
            <a:r>
              <a:rPr sz="2450" b="0" i="1" spc="225" dirty="0">
                <a:latin typeface="Bookman Old Style"/>
                <a:cs typeface="Bookman Old Style"/>
              </a:rPr>
              <a:t>Z</a:t>
            </a:r>
            <a:r>
              <a:rPr sz="2450" b="0" i="1" spc="265" dirty="0">
                <a:latin typeface="Bookman Old Style"/>
                <a:cs typeface="Bookman Old Style"/>
              </a:rPr>
              <a:t> </a:t>
            </a:r>
            <a:r>
              <a:rPr sz="2450" dirty="0">
                <a:latin typeface="Garamond"/>
                <a:cs typeface="Garamond"/>
              </a:rPr>
              <a:t>for</a:t>
            </a:r>
            <a:r>
              <a:rPr sz="2450" spc="210" dirty="0">
                <a:latin typeface="Garamond"/>
                <a:cs typeface="Garamond"/>
              </a:rPr>
              <a:t> </a:t>
            </a:r>
            <a:r>
              <a:rPr sz="2450" dirty="0">
                <a:latin typeface="Garamond"/>
                <a:cs typeface="Garamond"/>
              </a:rPr>
              <a:t>photons</a:t>
            </a:r>
            <a:r>
              <a:rPr sz="2450" spc="200" dirty="0">
                <a:latin typeface="Garamond"/>
                <a:cs typeface="Garamond"/>
              </a:rPr>
              <a:t> </a:t>
            </a:r>
            <a:r>
              <a:rPr sz="2450" spc="50" dirty="0">
                <a:latin typeface="Garamond"/>
                <a:cs typeface="Garamond"/>
              </a:rPr>
              <a:t>emitted</a:t>
            </a:r>
            <a:r>
              <a:rPr sz="2450" spc="210" dirty="0">
                <a:latin typeface="Garamond"/>
                <a:cs typeface="Garamond"/>
              </a:rPr>
              <a:t> </a:t>
            </a:r>
            <a:r>
              <a:rPr sz="2450" dirty="0">
                <a:latin typeface="Garamond"/>
                <a:cs typeface="Garamond"/>
              </a:rPr>
              <a:t>in</a:t>
            </a:r>
            <a:r>
              <a:rPr sz="2450" spc="204" dirty="0">
                <a:latin typeface="Garamond"/>
                <a:cs typeface="Garamond"/>
              </a:rPr>
              <a:t> </a:t>
            </a:r>
            <a:r>
              <a:rPr sz="2450" spc="-25" dirty="0">
                <a:latin typeface="Garamond"/>
                <a:cs typeface="Garamond"/>
              </a:rPr>
              <a:t>the </a:t>
            </a:r>
            <a:r>
              <a:rPr sz="2450" dirty="0">
                <a:latin typeface="Garamond"/>
                <a:cs typeface="Garamond"/>
              </a:rPr>
              <a:t>lowest</a:t>
            </a:r>
            <a:r>
              <a:rPr sz="2450" spc="70" dirty="0">
                <a:latin typeface="Garamond"/>
                <a:cs typeface="Garamond"/>
              </a:rPr>
              <a:t> </a:t>
            </a:r>
            <a:r>
              <a:rPr sz="2450" dirty="0">
                <a:latin typeface="Garamond"/>
                <a:cs typeface="Garamond"/>
              </a:rPr>
              <a:t>energy</a:t>
            </a:r>
            <a:r>
              <a:rPr sz="2450" spc="80" dirty="0">
                <a:latin typeface="Garamond"/>
                <a:cs typeface="Garamond"/>
              </a:rPr>
              <a:t> </a:t>
            </a:r>
            <a:r>
              <a:rPr sz="2450" spc="50" dirty="0">
                <a:latin typeface="Garamond"/>
                <a:cs typeface="Garamond"/>
              </a:rPr>
              <a:t>transition</a:t>
            </a:r>
            <a:r>
              <a:rPr sz="2450" spc="80" dirty="0">
                <a:latin typeface="Garamond"/>
                <a:cs typeface="Garamond"/>
              </a:rPr>
              <a:t> </a:t>
            </a:r>
            <a:r>
              <a:rPr sz="2450" dirty="0">
                <a:latin typeface="Garamond"/>
                <a:cs typeface="Garamond"/>
              </a:rPr>
              <a:t>in</a:t>
            </a:r>
            <a:r>
              <a:rPr sz="2450" spc="70" dirty="0">
                <a:latin typeface="Garamond"/>
                <a:cs typeface="Garamond"/>
              </a:rPr>
              <a:t> </a:t>
            </a:r>
            <a:r>
              <a:rPr sz="2450" spc="130" dirty="0">
                <a:latin typeface="Garamond"/>
                <a:cs typeface="Garamond"/>
              </a:rPr>
              <a:t>a</a:t>
            </a:r>
            <a:r>
              <a:rPr sz="2450" spc="75" dirty="0">
                <a:latin typeface="Garamond"/>
                <a:cs typeface="Garamond"/>
              </a:rPr>
              <a:t> </a:t>
            </a:r>
            <a:r>
              <a:rPr sz="2450" dirty="0">
                <a:latin typeface="Garamond"/>
                <a:cs typeface="Garamond"/>
              </a:rPr>
              <a:t>multielectron</a:t>
            </a:r>
            <a:r>
              <a:rPr sz="2450" spc="75" dirty="0">
                <a:latin typeface="Garamond"/>
                <a:cs typeface="Garamond"/>
              </a:rPr>
              <a:t> </a:t>
            </a:r>
            <a:r>
              <a:rPr sz="2450" spc="50" dirty="0">
                <a:latin typeface="Garamond"/>
                <a:cs typeface="Garamond"/>
              </a:rPr>
              <a:t>atom,</a:t>
            </a:r>
            <a:r>
              <a:rPr sz="2450" spc="105" dirty="0">
                <a:latin typeface="Garamond"/>
                <a:cs typeface="Garamond"/>
              </a:rPr>
              <a:t> </a:t>
            </a:r>
            <a:r>
              <a:rPr sz="2450" dirty="0">
                <a:latin typeface="Garamond"/>
                <a:cs typeface="Garamond"/>
              </a:rPr>
              <a:t>would</a:t>
            </a:r>
            <a:r>
              <a:rPr sz="2450" spc="80" dirty="0">
                <a:latin typeface="Garamond"/>
                <a:cs typeface="Garamond"/>
              </a:rPr>
              <a:t> </a:t>
            </a:r>
            <a:r>
              <a:rPr sz="2450" dirty="0">
                <a:latin typeface="Garamond"/>
                <a:cs typeface="Garamond"/>
              </a:rPr>
              <a:t>the</a:t>
            </a:r>
            <a:r>
              <a:rPr sz="2450" spc="70" dirty="0">
                <a:latin typeface="Garamond"/>
                <a:cs typeface="Garamond"/>
              </a:rPr>
              <a:t> </a:t>
            </a:r>
            <a:r>
              <a:rPr sz="2450" spc="-10" dirty="0">
                <a:latin typeface="Garamond"/>
                <a:cs typeface="Garamond"/>
              </a:rPr>
              <a:t>results </a:t>
            </a:r>
            <a:r>
              <a:rPr sz="2450" dirty="0">
                <a:latin typeface="Garamond"/>
                <a:cs typeface="Garamond"/>
              </a:rPr>
              <a:t>be</a:t>
            </a:r>
            <a:r>
              <a:rPr sz="2450" spc="190" dirty="0">
                <a:latin typeface="Garamond"/>
                <a:cs typeface="Garamond"/>
              </a:rPr>
              <a:t> </a:t>
            </a:r>
            <a:r>
              <a:rPr sz="2450" spc="55" dirty="0">
                <a:latin typeface="Garamond"/>
                <a:cs typeface="Garamond"/>
              </a:rPr>
              <a:t>linear?</a:t>
            </a:r>
            <a:endParaRPr sz="2450">
              <a:latin typeface="Garamond"/>
              <a:cs typeface="Garamond"/>
            </a:endParaRPr>
          </a:p>
          <a:p>
            <a:pPr marL="63500" marR="57150" indent="-11430" algn="just">
              <a:lnSpc>
                <a:spcPct val="101699"/>
              </a:lnSpc>
              <a:spcBef>
                <a:spcPts val="1595"/>
              </a:spcBef>
            </a:pPr>
            <a:r>
              <a:rPr sz="2450" b="1" dirty="0">
                <a:latin typeface="Georgia"/>
                <a:cs typeface="Georgia"/>
              </a:rPr>
              <a:t>Solution:</a:t>
            </a:r>
            <a:r>
              <a:rPr sz="2450" b="1" spc="204" dirty="0">
                <a:latin typeface="Georgia"/>
                <a:cs typeface="Georgia"/>
              </a:rPr>
              <a:t>  </a:t>
            </a:r>
            <a:r>
              <a:rPr sz="2450" dirty="0">
                <a:latin typeface="Garamond"/>
                <a:cs typeface="Garamond"/>
              </a:rPr>
              <a:t>No.</a:t>
            </a:r>
            <a:r>
              <a:rPr sz="2450" spc="270" dirty="0">
                <a:latin typeface="Garamond"/>
                <a:cs typeface="Garamond"/>
              </a:rPr>
              <a:t> </a:t>
            </a:r>
            <a:r>
              <a:rPr sz="2450" dirty="0">
                <a:latin typeface="Garamond"/>
                <a:cs typeface="Garamond"/>
              </a:rPr>
              <a:t>The</a:t>
            </a:r>
            <a:r>
              <a:rPr sz="2450" spc="-45" dirty="0">
                <a:latin typeface="Garamond"/>
                <a:cs typeface="Garamond"/>
              </a:rPr>
              <a:t> </a:t>
            </a:r>
            <a:r>
              <a:rPr sz="2450" dirty="0">
                <a:latin typeface="Garamond"/>
                <a:cs typeface="Garamond"/>
              </a:rPr>
              <a:t>lowest</a:t>
            </a:r>
            <a:r>
              <a:rPr sz="2450" spc="-35" dirty="0">
                <a:latin typeface="Garamond"/>
                <a:cs typeface="Garamond"/>
              </a:rPr>
              <a:t> </a:t>
            </a:r>
            <a:r>
              <a:rPr sz="2450" dirty="0">
                <a:latin typeface="Garamond"/>
                <a:cs typeface="Garamond"/>
              </a:rPr>
              <a:t>energy</a:t>
            </a:r>
            <a:r>
              <a:rPr sz="2450" spc="-40" dirty="0">
                <a:latin typeface="Garamond"/>
                <a:cs typeface="Garamond"/>
              </a:rPr>
              <a:t> </a:t>
            </a:r>
            <a:r>
              <a:rPr sz="2450" spc="50" dirty="0">
                <a:latin typeface="Garamond"/>
                <a:cs typeface="Garamond"/>
              </a:rPr>
              <a:t>transition</a:t>
            </a:r>
            <a:r>
              <a:rPr sz="2450" spc="-35" dirty="0">
                <a:latin typeface="Garamond"/>
                <a:cs typeface="Garamond"/>
              </a:rPr>
              <a:t> </a:t>
            </a:r>
            <a:r>
              <a:rPr sz="2450" dirty="0">
                <a:latin typeface="Garamond"/>
                <a:cs typeface="Garamond"/>
              </a:rPr>
              <a:t>would</a:t>
            </a:r>
            <a:r>
              <a:rPr sz="2450" spc="-40" dirty="0">
                <a:latin typeface="Garamond"/>
                <a:cs typeface="Garamond"/>
              </a:rPr>
              <a:t> </a:t>
            </a:r>
            <a:r>
              <a:rPr sz="2450" dirty="0">
                <a:latin typeface="Garamond"/>
                <a:cs typeface="Garamond"/>
              </a:rPr>
              <a:t>be</a:t>
            </a:r>
            <a:r>
              <a:rPr sz="2450" spc="-40" dirty="0">
                <a:latin typeface="Garamond"/>
                <a:cs typeface="Garamond"/>
              </a:rPr>
              <a:t> </a:t>
            </a:r>
            <a:r>
              <a:rPr sz="2450" spc="65" dirty="0">
                <a:latin typeface="Garamond"/>
                <a:cs typeface="Garamond"/>
              </a:rPr>
              <a:t>an</a:t>
            </a:r>
            <a:r>
              <a:rPr sz="2450" spc="-35" dirty="0">
                <a:latin typeface="Garamond"/>
                <a:cs typeface="Garamond"/>
              </a:rPr>
              <a:t> </a:t>
            </a:r>
            <a:r>
              <a:rPr sz="2450" spc="-10" dirty="0">
                <a:latin typeface="Garamond"/>
                <a:cs typeface="Garamond"/>
              </a:rPr>
              <a:t>optical </a:t>
            </a:r>
            <a:r>
              <a:rPr sz="2450" spc="50" dirty="0">
                <a:latin typeface="Garamond"/>
                <a:cs typeface="Garamond"/>
              </a:rPr>
              <a:t>transition</a:t>
            </a:r>
            <a:r>
              <a:rPr sz="2450" spc="105" dirty="0">
                <a:latin typeface="Garamond"/>
                <a:cs typeface="Garamond"/>
              </a:rPr>
              <a:t> </a:t>
            </a:r>
            <a:r>
              <a:rPr sz="2450" dirty="0">
                <a:latin typeface="Garamond"/>
                <a:cs typeface="Garamond"/>
              </a:rPr>
              <a:t>involving</a:t>
            </a:r>
            <a:r>
              <a:rPr sz="2450" spc="110" dirty="0">
                <a:latin typeface="Garamond"/>
                <a:cs typeface="Garamond"/>
              </a:rPr>
              <a:t> </a:t>
            </a:r>
            <a:r>
              <a:rPr sz="2450" dirty="0">
                <a:latin typeface="Garamond"/>
                <a:cs typeface="Garamond"/>
              </a:rPr>
              <a:t>the</a:t>
            </a:r>
            <a:r>
              <a:rPr sz="2450" spc="110" dirty="0">
                <a:latin typeface="Garamond"/>
                <a:cs typeface="Garamond"/>
              </a:rPr>
              <a:t> </a:t>
            </a:r>
            <a:r>
              <a:rPr sz="2450" dirty="0">
                <a:latin typeface="Garamond"/>
                <a:cs typeface="Garamond"/>
              </a:rPr>
              <a:t>outermost</a:t>
            </a:r>
            <a:r>
              <a:rPr sz="2450" spc="105" dirty="0">
                <a:latin typeface="Garamond"/>
                <a:cs typeface="Garamond"/>
              </a:rPr>
              <a:t> </a:t>
            </a:r>
            <a:r>
              <a:rPr sz="2450" dirty="0">
                <a:latin typeface="Garamond"/>
                <a:cs typeface="Garamond"/>
              </a:rPr>
              <a:t>electrons.</a:t>
            </a:r>
            <a:r>
              <a:rPr sz="2450" spc="459" dirty="0">
                <a:latin typeface="Garamond"/>
                <a:cs typeface="Garamond"/>
              </a:rPr>
              <a:t> </a:t>
            </a:r>
            <a:r>
              <a:rPr sz="2450" dirty="0">
                <a:latin typeface="Garamond"/>
                <a:cs typeface="Garamond"/>
              </a:rPr>
              <a:t>As</a:t>
            </a:r>
            <a:r>
              <a:rPr sz="2450" spc="110" dirty="0">
                <a:latin typeface="Garamond"/>
                <a:cs typeface="Garamond"/>
              </a:rPr>
              <a:t> </a:t>
            </a:r>
            <a:r>
              <a:rPr sz="2450" dirty="0">
                <a:latin typeface="Garamond"/>
                <a:cs typeface="Garamond"/>
              </a:rPr>
              <a:t>we’ve</a:t>
            </a:r>
            <a:r>
              <a:rPr sz="2450" spc="110" dirty="0">
                <a:latin typeface="Garamond"/>
                <a:cs typeface="Garamond"/>
              </a:rPr>
              <a:t> </a:t>
            </a:r>
            <a:r>
              <a:rPr sz="2450" dirty="0">
                <a:latin typeface="Garamond"/>
                <a:cs typeface="Garamond"/>
              </a:rPr>
              <a:t>seen</a:t>
            </a:r>
            <a:r>
              <a:rPr sz="2450" spc="114" dirty="0">
                <a:latin typeface="Garamond"/>
                <a:cs typeface="Garamond"/>
              </a:rPr>
              <a:t> </a:t>
            </a:r>
            <a:r>
              <a:rPr sz="2450" spc="-10" dirty="0">
                <a:latin typeface="Garamond"/>
                <a:cs typeface="Garamond"/>
              </a:rPr>
              <a:t>earlier </a:t>
            </a:r>
            <a:r>
              <a:rPr sz="2450" dirty="0">
                <a:latin typeface="Garamond"/>
                <a:cs typeface="Garamond"/>
              </a:rPr>
              <a:t>in</a:t>
            </a:r>
            <a:r>
              <a:rPr sz="2450" spc="265" dirty="0">
                <a:latin typeface="Garamond"/>
                <a:cs typeface="Garamond"/>
              </a:rPr>
              <a:t> </a:t>
            </a:r>
            <a:r>
              <a:rPr sz="2450" spc="50" dirty="0">
                <a:latin typeface="Garamond"/>
                <a:cs typeface="Garamond"/>
              </a:rPr>
              <a:t>this</a:t>
            </a:r>
            <a:r>
              <a:rPr sz="2450" spc="265" dirty="0">
                <a:latin typeface="Garamond"/>
                <a:cs typeface="Garamond"/>
              </a:rPr>
              <a:t> </a:t>
            </a:r>
            <a:r>
              <a:rPr sz="2450" dirty="0">
                <a:latin typeface="Garamond"/>
                <a:cs typeface="Garamond"/>
              </a:rPr>
              <a:t>chapter,</a:t>
            </a:r>
            <a:r>
              <a:rPr sz="2450" spc="280" dirty="0">
                <a:latin typeface="Garamond"/>
                <a:cs typeface="Garamond"/>
              </a:rPr>
              <a:t> </a:t>
            </a:r>
            <a:r>
              <a:rPr sz="2450" dirty="0">
                <a:latin typeface="Garamond"/>
                <a:cs typeface="Garamond"/>
              </a:rPr>
              <a:t>the</a:t>
            </a:r>
            <a:r>
              <a:rPr sz="2450" spc="260" dirty="0">
                <a:latin typeface="Garamond"/>
                <a:cs typeface="Garamond"/>
              </a:rPr>
              <a:t> </a:t>
            </a:r>
            <a:r>
              <a:rPr sz="2450" dirty="0">
                <a:latin typeface="Garamond"/>
                <a:cs typeface="Garamond"/>
              </a:rPr>
              <a:t>energies</a:t>
            </a:r>
            <a:r>
              <a:rPr sz="2450" spc="260" dirty="0">
                <a:latin typeface="Garamond"/>
                <a:cs typeface="Garamond"/>
              </a:rPr>
              <a:t> </a:t>
            </a:r>
            <a:r>
              <a:rPr sz="2450" dirty="0">
                <a:latin typeface="Garamond"/>
                <a:cs typeface="Garamond"/>
              </a:rPr>
              <a:t>of</a:t>
            </a:r>
            <a:r>
              <a:rPr sz="2450" spc="265" dirty="0">
                <a:latin typeface="Garamond"/>
                <a:cs typeface="Garamond"/>
              </a:rPr>
              <a:t> </a:t>
            </a:r>
            <a:r>
              <a:rPr sz="2450" spc="50" dirty="0">
                <a:latin typeface="Garamond"/>
                <a:cs typeface="Garamond"/>
              </a:rPr>
              <a:t>the</a:t>
            </a:r>
            <a:r>
              <a:rPr sz="2450" spc="260" dirty="0">
                <a:latin typeface="Garamond"/>
                <a:cs typeface="Garamond"/>
              </a:rPr>
              <a:t> </a:t>
            </a:r>
            <a:r>
              <a:rPr sz="2450" dirty="0">
                <a:latin typeface="Garamond"/>
                <a:cs typeface="Garamond"/>
              </a:rPr>
              <a:t>outer</a:t>
            </a:r>
            <a:r>
              <a:rPr sz="2450" spc="265" dirty="0">
                <a:latin typeface="Garamond"/>
                <a:cs typeface="Garamond"/>
              </a:rPr>
              <a:t> </a:t>
            </a:r>
            <a:r>
              <a:rPr sz="2450" dirty="0">
                <a:latin typeface="Garamond"/>
                <a:cs typeface="Garamond"/>
              </a:rPr>
              <a:t>shells</a:t>
            </a:r>
            <a:r>
              <a:rPr sz="2450" spc="260" dirty="0">
                <a:latin typeface="Garamond"/>
                <a:cs typeface="Garamond"/>
              </a:rPr>
              <a:t> </a:t>
            </a:r>
            <a:r>
              <a:rPr sz="2450" spc="70" dirty="0">
                <a:latin typeface="Garamond"/>
                <a:cs typeface="Garamond"/>
              </a:rPr>
              <a:t>vary</a:t>
            </a:r>
            <a:r>
              <a:rPr sz="2450" spc="260" dirty="0">
                <a:latin typeface="Garamond"/>
                <a:cs typeface="Garamond"/>
              </a:rPr>
              <a:t> </a:t>
            </a:r>
            <a:r>
              <a:rPr sz="2450" dirty="0">
                <a:latin typeface="Garamond"/>
                <a:cs typeface="Garamond"/>
              </a:rPr>
              <a:t>in</a:t>
            </a:r>
            <a:r>
              <a:rPr sz="2450" spc="270" dirty="0">
                <a:latin typeface="Garamond"/>
                <a:cs typeface="Garamond"/>
              </a:rPr>
              <a:t> </a:t>
            </a:r>
            <a:r>
              <a:rPr sz="2450" dirty="0">
                <a:latin typeface="Garamond"/>
                <a:cs typeface="Garamond"/>
              </a:rPr>
              <a:t>very</a:t>
            </a:r>
            <a:r>
              <a:rPr sz="2450" spc="260" dirty="0">
                <a:latin typeface="Garamond"/>
                <a:cs typeface="Garamond"/>
              </a:rPr>
              <a:t> </a:t>
            </a:r>
            <a:r>
              <a:rPr sz="2450" spc="-20" dirty="0">
                <a:latin typeface="Garamond"/>
                <a:cs typeface="Garamond"/>
              </a:rPr>
              <a:t>com- </a:t>
            </a:r>
            <a:r>
              <a:rPr sz="2450" dirty="0">
                <a:latin typeface="Garamond"/>
                <a:cs typeface="Garamond"/>
              </a:rPr>
              <a:t>plicated</a:t>
            </a:r>
            <a:r>
              <a:rPr sz="2450" spc="335" dirty="0">
                <a:latin typeface="Garamond"/>
                <a:cs typeface="Garamond"/>
              </a:rPr>
              <a:t> </a:t>
            </a:r>
            <a:r>
              <a:rPr sz="2450" dirty="0">
                <a:latin typeface="Garamond"/>
                <a:cs typeface="Garamond"/>
              </a:rPr>
              <a:t>ways</a:t>
            </a:r>
            <a:r>
              <a:rPr sz="2450" spc="335" dirty="0">
                <a:latin typeface="Garamond"/>
                <a:cs typeface="Garamond"/>
              </a:rPr>
              <a:t> </a:t>
            </a:r>
            <a:r>
              <a:rPr sz="2450" spc="50" dirty="0">
                <a:latin typeface="Garamond"/>
                <a:cs typeface="Garamond"/>
              </a:rPr>
              <a:t>with</a:t>
            </a:r>
            <a:r>
              <a:rPr sz="2450" spc="325" dirty="0">
                <a:latin typeface="Garamond"/>
                <a:cs typeface="Garamond"/>
              </a:rPr>
              <a:t> </a:t>
            </a:r>
            <a:r>
              <a:rPr sz="2450" b="0" i="1" spc="235" dirty="0">
                <a:latin typeface="Bookman Old Style"/>
                <a:cs typeface="Bookman Old Style"/>
              </a:rPr>
              <a:t>Z</a:t>
            </a:r>
            <a:r>
              <a:rPr sz="2450" spc="235" dirty="0">
                <a:latin typeface="Garamond"/>
                <a:cs typeface="Garamond"/>
              </a:rPr>
              <a:t>.</a:t>
            </a:r>
            <a:r>
              <a:rPr sz="2450" spc="130" dirty="0">
                <a:latin typeface="Garamond"/>
                <a:cs typeface="Garamond"/>
              </a:rPr>
              <a:t>  </a:t>
            </a:r>
            <a:r>
              <a:rPr sz="2450" dirty="0">
                <a:latin typeface="Garamond"/>
                <a:cs typeface="Garamond"/>
              </a:rPr>
              <a:t>For</a:t>
            </a:r>
            <a:r>
              <a:rPr sz="2450" spc="335" dirty="0">
                <a:latin typeface="Garamond"/>
                <a:cs typeface="Garamond"/>
              </a:rPr>
              <a:t> </a:t>
            </a:r>
            <a:r>
              <a:rPr sz="2450" dirty="0">
                <a:latin typeface="Garamond"/>
                <a:cs typeface="Garamond"/>
              </a:rPr>
              <a:t>electrons</a:t>
            </a:r>
            <a:r>
              <a:rPr sz="2450" spc="335" dirty="0">
                <a:latin typeface="Garamond"/>
                <a:cs typeface="Garamond"/>
              </a:rPr>
              <a:t> </a:t>
            </a:r>
            <a:r>
              <a:rPr sz="2450" spc="50" dirty="0">
                <a:latin typeface="Garamond"/>
                <a:cs typeface="Garamond"/>
              </a:rPr>
              <a:t>with</a:t>
            </a:r>
            <a:r>
              <a:rPr sz="2450" spc="335" dirty="0">
                <a:latin typeface="Garamond"/>
                <a:cs typeface="Garamond"/>
              </a:rPr>
              <a:t> </a:t>
            </a:r>
            <a:r>
              <a:rPr sz="2450" spc="65" dirty="0">
                <a:latin typeface="Garamond"/>
                <a:cs typeface="Garamond"/>
              </a:rPr>
              <a:t>many</a:t>
            </a:r>
            <a:r>
              <a:rPr sz="2450" spc="335" dirty="0">
                <a:latin typeface="Garamond"/>
                <a:cs typeface="Garamond"/>
              </a:rPr>
              <a:t> </a:t>
            </a:r>
            <a:r>
              <a:rPr sz="2450" dirty="0">
                <a:latin typeface="Garamond"/>
                <a:cs typeface="Garamond"/>
              </a:rPr>
              <a:t>atoms,</a:t>
            </a:r>
            <a:r>
              <a:rPr sz="2450" spc="365" dirty="0">
                <a:latin typeface="Garamond"/>
                <a:cs typeface="Garamond"/>
              </a:rPr>
              <a:t> </a:t>
            </a:r>
            <a:r>
              <a:rPr sz="2450" spc="-10" dirty="0">
                <a:latin typeface="Garamond"/>
                <a:cs typeface="Garamond"/>
              </a:rPr>
              <a:t>however, </a:t>
            </a:r>
            <a:r>
              <a:rPr sz="2450" dirty="0">
                <a:latin typeface="Garamond"/>
                <a:cs typeface="Garamond"/>
              </a:rPr>
              <a:t>the</a:t>
            </a:r>
            <a:r>
              <a:rPr sz="2450" spc="295" dirty="0">
                <a:latin typeface="Garamond"/>
                <a:cs typeface="Garamond"/>
              </a:rPr>
              <a:t> </a:t>
            </a:r>
            <a:r>
              <a:rPr sz="2450" dirty="0">
                <a:latin typeface="Garamond"/>
                <a:cs typeface="Garamond"/>
              </a:rPr>
              <a:t>inner</a:t>
            </a:r>
            <a:r>
              <a:rPr sz="2450" spc="295" dirty="0">
                <a:latin typeface="Garamond"/>
                <a:cs typeface="Garamond"/>
              </a:rPr>
              <a:t> </a:t>
            </a:r>
            <a:r>
              <a:rPr sz="2450" spc="70" dirty="0">
                <a:latin typeface="Garamond"/>
                <a:cs typeface="Garamond"/>
              </a:rPr>
              <a:t>(X-</a:t>
            </a:r>
            <a:r>
              <a:rPr sz="2450" spc="95" dirty="0">
                <a:latin typeface="Garamond"/>
                <a:cs typeface="Garamond"/>
              </a:rPr>
              <a:t>ray)</a:t>
            </a:r>
            <a:r>
              <a:rPr sz="2450" spc="295" dirty="0">
                <a:latin typeface="Garamond"/>
                <a:cs typeface="Garamond"/>
              </a:rPr>
              <a:t> </a:t>
            </a:r>
            <a:r>
              <a:rPr sz="2450" dirty="0">
                <a:latin typeface="Garamond"/>
                <a:cs typeface="Garamond"/>
              </a:rPr>
              <a:t>transitions</a:t>
            </a:r>
            <a:r>
              <a:rPr sz="2450" spc="295" dirty="0">
                <a:latin typeface="Garamond"/>
                <a:cs typeface="Garamond"/>
              </a:rPr>
              <a:t> </a:t>
            </a:r>
            <a:r>
              <a:rPr sz="2450" spc="70" dirty="0">
                <a:latin typeface="Garamond"/>
                <a:cs typeface="Garamond"/>
              </a:rPr>
              <a:t>vary</a:t>
            </a:r>
            <a:r>
              <a:rPr sz="2450" spc="300" dirty="0">
                <a:latin typeface="Garamond"/>
                <a:cs typeface="Garamond"/>
              </a:rPr>
              <a:t> </a:t>
            </a:r>
            <a:r>
              <a:rPr sz="2450" dirty="0">
                <a:latin typeface="Garamond"/>
                <a:cs typeface="Garamond"/>
              </a:rPr>
              <a:t>in</a:t>
            </a:r>
            <a:r>
              <a:rPr sz="2450" spc="295" dirty="0">
                <a:latin typeface="Garamond"/>
                <a:cs typeface="Garamond"/>
              </a:rPr>
              <a:t> </a:t>
            </a:r>
            <a:r>
              <a:rPr sz="2450" spc="130" dirty="0">
                <a:latin typeface="Garamond"/>
                <a:cs typeface="Garamond"/>
              </a:rPr>
              <a:t>a</a:t>
            </a:r>
            <a:r>
              <a:rPr sz="2450" spc="295" dirty="0">
                <a:latin typeface="Garamond"/>
                <a:cs typeface="Garamond"/>
              </a:rPr>
              <a:t> </a:t>
            </a:r>
            <a:r>
              <a:rPr sz="2450" dirty="0">
                <a:latin typeface="Garamond"/>
                <a:cs typeface="Garamond"/>
              </a:rPr>
              <a:t>simple,</a:t>
            </a:r>
            <a:r>
              <a:rPr sz="2450" spc="295" dirty="0">
                <a:latin typeface="Garamond"/>
                <a:cs typeface="Garamond"/>
              </a:rPr>
              <a:t> </a:t>
            </a:r>
            <a:r>
              <a:rPr sz="2450" dirty="0">
                <a:latin typeface="Garamond"/>
                <a:cs typeface="Garamond"/>
              </a:rPr>
              <a:t>predictable</a:t>
            </a:r>
            <a:r>
              <a:rPr sz="2450" spc="295" dirty="0">
                <a:latin typeface="Garamond"/>
                <a:cs typeface="Garamond"/>
              </a:rPr>
              <a:t> </a:t>
            </a:r>
            <a:r>
              <a:rPr sz="2450" spc="-20" dirty="0">
                <a:latin typeface="Garamond"/>
                <a:cs typeface="Garamond"/>
              </a:rPr>
              <a:t>way.</a:t>
            </a:r>
            <a:endParaRPr sz="2450">
              <a:latin typeface="Garamond"/>
              <a:cs typeface="Garamon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2565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8.1.</a:t>
            </a:r>
            <a:r>
              <a:rPr sz="1200" spc="190" dirty="0">
                <a:latin typeface="Times New Roman"/>
                <a:cs typeface="Times New Roman"/>
              </a:rPr>
              <a:t>  </a:t>
            </a:r>
            <a:r>
              <a:rPr sz="1200" spc="50" dirty="0">
                <a:latin typeface="Times New Roman"/>
                <a:cs typeface="Times New Roman"/>
              </a:rPr>
              <a:t>THE</a:t>
            </a:r>
            <a:r>
              <a:rPr sz="1200" spc="125" dirty="0">
                <a:latin typeface="Times New Roman"/>
                <a:cs typeface="Times New Roman"/>
              </a:rPr>
              <a:t> </a:t>
            </a:r>
            <a:r>
              <a:rPr sz="1200" dirty="0">
                <a:latin typeface="Times New Roman"/>
                <a:cs typeface="Times New Roman"/>
              </a:rPr>
              <a:t>PAULI</a:t>
            </a:r>
            <a:r>
              <a:rPr sz="1200" spc="125" dirty="0">
                <a:latin typeface="Times New Roman"/>
                <a:cs typeface="Times New Roman"/>
              </a:rPr>
              <a:t> </a:t>
            </a:r>
            <a:r>
              <a:rPr sz="1200" dirty="0">
                <a:latin typeface="Times New Roman"/>
                <a:cs typeface="Times New Roman"/>
              </a:rPr>
              <a:t>EXCLUSION</a:t>
            </a:r>
            <a:r>
              <a:rPr sz="1200" spc="114"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254" dirty="0"/>
              <a:t> </a:t>
            </a:r>
            <a:r>
              <a:rPr dirty="0"/>
              <a:t>you</a:t>
            </a:r>
            <a:r>
              <a:rPr spc="265" dirty="0"/>
              <a:t> </a:t>
            </a:r>
            <a:r>
              <a:rPr dirty="0"/>
              <a:t>have</a:t>
            </a:r>
            <a:r>
              <a:rPr spc="270" dirty="0"/>
              <a:t> </a:t>
            </a:r>
            <a:r>
              <a:rPr dirty="0"/>
              <a:t>100</a:t>
            </a:r>
            <a:r>
              <a:rPr spc="265" dirty="0"/>
              <a:t> </a:t>
            </a:r>
            <a:r>
              <a:rPr dirty="0"/>
              <a:t>particles</a:t>
            </a:r>
            <a:r>
              <a:rPr spc="265" dirty="0"/>
              <a:t> </a:t>
            </a:r>
            <a:r>
              <a:rPr dirty="0"/>
              <a:t>of</a:t>
            </a:r>
            <a:r>
              <a:rPr spc="265" dirty="0"/>
              <a:t> </a:t>
            </a:r>
            <a:r>
              <a:rPr dirty="0"/>
              <a:t>mass</a:t>
            </a:r>
            <a:r>
              <a:rPr spc="265" dirty="0"/>
              <a:t> </a:t>
            </a:r>
            <a:r>
              <a:rPr b="0" i="1" dirty="0">
                <a:latin typeface="Bookman Old Style"/>
                <a:cs typeface="Bookman Old Style"/>
              </a:rPr>
              <a:t>m</a:t>
            </a:r>
            <a:r>
              <a:rPr b="0" i="1" spc="150" dirty="0">
                <a:latin typeface="Bookman Old Style"/>
                <a:cs typeface="Bookman Old Style"/>
              </a:rPr>
              <a:t> </a:t>
            </a:r>
            <a:r>
              <a:rPr spc="55" dirty="0"/>
              <a:t>trapped</a:t>
            </a:r>
            <a:r>
              <a:rPr spc="270" dirty="0"/>
              <a:t> </a:t>
            </a:r>
            <a:r>
              <a:rPr dirty="0"/>
              <a:t>in</a:t>
            </a:r>
            <a:r>
              <a:rPr spc="270" dirty="0"/>
              <a:t> </a:t>
            </a:r>
            <a:r>
              <a:rPr spc="130" dirty="0"/>
              <a:t>a</a:t>
            </a:r>
            <a:r>
              <a:rPr spc="265" dirty="0"/>
              <a:t> </a:t>
            </a:r>
            <a:r>
              <a:rPr dirty="0"/>
              <a:t>box,</a:t>
            </a:r>
            <a:r>
              <a:rPr spc="295" dirty="0"/>
              <a:t> </a:t>
            </a:r>
            <a:r>
              <a:rPr spc="-25" dirty="0"/>
              <a:t>ex- </a:t>
            </a:r>
            <a:r>
              <a:rPr dirty="0"/>
              <a:t>erting</a:t>
            </a:r>
            <a:r>
              <a:rPr spc="229" dirty="0"/>
              <a:t> </a:t>
            </a:r>
            <a:r>
              <a:rPr dirty="0"/>
              <a:t>no</a:t>
            </a:r>
            <a:r>
              <a:rPr spc="240" dirty="0"/>
              <a:t> </a:t>
            </a:r>
            <a:r>
              <a:rPr dirty="0"/>
              <a:t>forces</a:t>
            </a:r>
            <a:r>
              <a:rPr spc="245" dirty="0"/>
              <a:t> </a:t>
            </a:r>
            <a:r>
              <a:rPr dirty="0"/>
              <a:t>on</a:t>
            </a:r>
            <a:r>
              <a:rPr spc="240" dirty="0"/>
              <a:t> </a:t>
            </a:r>
            <a:r>
              <a:rPr dirty="0"/>
              <a:t>each</a:t>
            </a:r>
            <a:r>
              <a:rPr spc="240" dirty="0"/>
              <a:t> </a:t>
            </a:r>
            <a:r>
              <a:rPr dirty="0"/>
              <a:t>other.</a:t>
            </a:r>
            <a:r>
              <a:rPr spc="55" dirty="0"/>
              <a:t>  </a:t>
            </a:r>
            <a:r>
              <a:rPr dirty="0"/>
              <a:t>Which</a:t>
            </a:r>
            <a:r>
              <a:rPr spc="245" dirty="0"/>
              <a:t> </a:t>
            </a:r>
            <a:r>
              <a:rPr dirty="0"/>
              <a:t>of</a:t>
            </a:r>
            <a:r>
              <a:rPr spc="240" dirty="0"/>
              <a:t> </a:t>
            </a:r>
            <a:r>
              <a:rPr dirty="0"/>
              <a:t>the</a:t>
            </a:r>
            <a:r>
              <a:rPr spc="240" dirty="0"/>
              <a:t> </a:t>
            </a:r>
            <a:r>
              <a:rPr dirty="0"/>
              <a:t>following</a:t>
            </a:r>
            <a:r>
              <a:rPr spc="240" dirty="0"/>
              <a:t> </a:t>
            </a:r>
            <a:r>
              <a:rPr dirty="0"/>
              <a:t>is</a:t>
            </a:r>
            <a:r>
              <a:rPr spc="245" dirty="0"/>
              <a:t> </a:t>
            </a:r>
            <a:r>
              <a:rPr spc="65" dirty="0"/>
              <a:t>true</a:t>
            </a:r>
            <a:r>
              <a:rPr spc="240" dirty="0"/>
              <a:t> </a:t>
            </a:r>
            <a:r>
              <a:rPr spc="-25" dirty="0"/>
              <a:t>of </a:t>
            </a:r>
            <a:r>
              <a:rPr dirty="0"/>
              <a:t>the</a:t>
            </a:r>
            <a:r>
              <a:rPr spc="240" dirty="0"/>
              <a:t> </a:t>
            </a:r>
            <a:r>
              <a:rPr spc="75" dirty="0"/>
              <a:t>total</a:t>
            </a:r>
            <a:r>
              <a:rPr spc="245" dirty="0"/>
              <a:t> </a:t>
            </a:r>
            <a:r>
              <a:rPr dirty="0"/>
              <a:t>energy</a:t>
            </a:r>
            <a:r>
              <a:rPr spc="240" dirty="0"/>
              <a:t> </a:t>
            </a:r>
            <a:r>
              <a:rPr dirty="0"/>
              <a:t>in</a:t>
            </a:r>
            <a:r>
              <a:rPr spc="245" dirty="0"/>
              <a:t> </a:t>
            </a:r>
            <a:r>
              <a:rPr dirty="0"/>
              <a:t>the</a:t>
            </a:r>
            <a:r>
              <a:rPr spc="240" dirty="0"/>
              <a:t> </a:t>
            </a:r>
            <a:r>
              <a:rPr dirty="0"/>
              <a:t>box?</a:t>
            </a:r>
            <a:r>
              <a:rPr spc="535" dirty="0"/>
              <a:t> </a:t>
            </a:r>
            <a:r>
              <a:rPr dirty="0"/>
              <a:t>(Choose</a:t>
            </a:r>
            <a:r>
              <a:rPr spc="240" dirty="0"/>
              <a:t> </a:t>
            </a:r>
            <a:r>
              <a:rPr spc="-10" dirty="0"/>
              <a:t>one.)</a:t>
            </a:r>
          </a:p>
        </p:txBody>
      </p:sp>
      <p:sp>
        <p:nvSpPr>
          <p:cNvPr id="5" name="object 5"/>
          <p:cNvSpPr txBox="1"/>
          <p:nvPr/>
        </p:nvSpPr>
        <p:spPr>
          <a:xfrm>
            <a:off x="719315" y="2549968"/>
            <a:ext cx="8254365" cy="2174875"/>
          </a:xfrm>
          <a:prstGeom prst="rect">
            <a:avLst/>
          </a:prstGeom>
        </p:spPr>
        <p:txBody>
          <a:bodyPr vert="horz" wrap="square" lIns="0" tIns="9525" rIns="0" bIns="0" rtlCol="0">
            <a:spAutoFit/>
          </a:bodyPr>
          <a:lstStyle/>
          <a:p>
            <a:pPr marL="382270" marR="5080" indent="-370205">
              <a:lnSpc>
                <a:spcPct val="101699"/>
              </a:lnSpc>
              <a:spcBef>
                <a:spcPts val="75"/>
              </a:spcBef>
              <a:buAutoNum type="alphaUcPeriod"/>
              <a:tabLst>
                <a:tab pos="383540" algn="l"/>
              </a:tabLst>
            </a:pPr>
            <a:r>
              <a:rPr sz="2450" spc="55" dirty="0">
                <a:latin typeface="Garamond"/>
                <a:cs typeface="Garamond"/>
              </a:rPr>
              <a:t>It</a:t>
            </a:r>
            <a:r>
              <a:rPr sz="2450" spc="335" dirty="0">
                <a:latin typeface="Garamond"/>
                <a:cs typeface="Garamond"/>
              </a:rPr>
              <a:t> </a:t>
            </a:r>
            <a:r>
              <a:rPr sz="2450" dirty="0">
                <a:latin typeface="Garamond"/>
                <a:cs typeface="Garamond"/>
              </a:rPr>
              <a:t>will</a:t>
            </a:r>
            <a:r>
              <a:rPr sz="2450" spc="345" dirty="0">
                <a:latin typeface="Garamond"/>
                <a:cs typeface="Garamond"/>
              </a:rPr>
              <a:t> </a:t>
            </a:r>
            <a:r>
              <a:rPr sz="2450" dirty="0">
                <a:latin typeface="Garamond"/>
                <a:cs typeface="Garamond"/>
              </a:rPr>
              <a:t>be</a:t>
            </a:r>
            <a:r>
              <a:rPr sz="2450" spc="345" dirty="0">
                <a:latin typeface="Garamond"/>
                <a:cs typeface="Garamond"/>
              </a:rPr>
              <a:t> </a:t>
            </a:r>
            <a:r>
              <a:rPr sz="2450" dirty="0">
                <a:latin typeface="Garamond"/>
                <a:cs typeface="Garamond"/>
              </a:rPr>
              <a:t>higher</a:t>
            </a:r>
            <a:r>
              <a:rPr sz="2450" spc="345" dirty="0">
                <a:latin typeface="Garamond"/>
                <a:cs typeface="Garamond"/>
              </a:rPr>
              <a:t> </a:t>
            </a:r>
            <a:r>
              <a:rPr sz="2450" dirty="0">
                <a:latin typeface="Garamond"/>
                <a:cs typeface="Garamond"/>
              </a:rPr>
              <a:t>if</a:t>
            </a:r>
            <a:r>
              <a:rPr sz="2450" spc="340" dirty="0">
                <a:latin typeface="Garamond"/>
                <a:cs typeface="Garamond"/>
              </a:rPr>
              <a:t> </a:t>
            </a:r>
            <a:r>
              <a:rPr sz="2450" dirty="0">
                <a:latin typeface="Garamond"/>
                <a:cs typeface="Garamond"/>
              </a:rPr>
              <a:t>the</a:t>
            </a:r>
            <a:r>
              <a:rPr sz="2450" spc="345" dirty="0">
                <a:latin typeface="Garamond"/>
                <a:cs typeface="Garamond"/>
              </a:rPr>
              <a:t> </a:t>
            </a:r>
            <a:r>
              <a:rPr sz="2450" dirty="0">
                <a:latin typeface="Garamond"/>
                <a:cs typeface="Garamond"/>
              </a:rPr>
              <a:t>particles</a:t>
            </a:r>
            <a:r>
              <a:rPr sz="2450" spc="345" dirty="0">
                <a:latin typeface="Garamond"/>
                <a:cs typeface="Garamond"/>
              </a:rPr>
              <a:t> </a:t>
            </a:r>
            <a:r>
              <a:rPr sz="2450" spc="55" dirty="0">
                <a:latin typeface="Garamond"/>
                <a:cs typeface="Garamond"/>
              </a:rPr>
              <a:t>are</a:t>
            </a:r>
            <a:r>
              <a:rPr sz="2450" spc="345" dirty="0">
                <a:latin typeface="Garamond"/>
                <a:cs typeface="Garamond"/>
              </a:rPr>
              <a:t> </a:t>
            </a:r>
            <a:r>
              <a:rPr sz="2450" dirty="0">
                <a:latin typeface="Garamond"/>
                <a:cs typeface="Garamond"/>
              </a:rPr>
              <a:t>fermions</a:t>
            </a:r>
            <a:r>
              <a:rPr sz="2450" spc="345" dirty="0">
                <a:latin typeface="Garamond"/>
                <a:cs typeface="Garamond"/>
              </a:rPr>
              <a:t> </a:t>
            </a:r>
            <a:r>
              <a:rPr sz="2450" spc="70" dirty="0">
                <a:latin typeface="Garamond"/>
                <a:cs typeface="Garamond"/>
              </a:rPr>
              <a:t>than</a:t>
            </a:r>
            <a:r>
              <a:rPr sz="2450" spc="340" dirty="0">
                <a:latin typeface="Garamond"/>
                <a:cs typeface="Garamond"/>
              </a:rPr>
              <a:t> </a:t>
            </a:r>
            <a:r>
              <a:rPr sz="2450" dirty="0">
                <a:latin typeface="Garamond"/>
                <a:cs typeface="Garamond"/>
              </a:rPr>
              <a:t>if</a:t>
            </a:r>
            <a:r>
              <a:rPr sz="2450" spc="345" dirty="0">
                <a:latin typeface="Garamond"/>
                <a:cs typeface="Garamond"/>
              </a:rPr>
              <a:t> </a:t>
            </a:r>
            <a:r>
              <a:rPr sz="2450" spc="80" dirty="0">
                <a:latin typeface="Garamond"/>
                <a:cs typeface="Garamond"/>
              </a:rPr>
              <a:t>they</a:t>
            </a:r>
            <a:r>
              <a:rPr sz="2450" spc="345" dirty="0">
                <a:latin typeface="Garamond"/>
                <a:cs typeface="Garamond"/>
              </a:rPr>
              <a:t> </a:t>
            </a:r>
            <a:r>
              <a:rPr sz="2450" spc="30" dirty="0">
                <a:latin typeface="Garamond"/>
                <a:cs typeface="Garamond"/>
              </a:rPr>
              <a:t>are 	</a:t>
            </a:r>
            <a:r>
              <a:rPr sz="2450" spc="-10" dirty="0">
                <a:latin typeface="Garamond"/>
                <a:cs typeface="Garamond"/>
              </a:rPr>
              <a:t>bosons.</a:t>
            </a:r>
            <a:endParaRPr sz="2450">
              <a:latin typeface="Garamond"/>
              <a:cs typeface="Garamond"/>
            </a:endParaRPr>
          </a:p>
          <a:p>
            <a:pPr marL="382270" marR="5080" indent="-358140">
              <a:lnSpc>
                <a:spcPct val="101699"/>
              </a:lnSpc>
              <a:spcBef>
                <a:spcPts val="994"/>
              </a:spcBef>
              <a:buAutoNum type="alphaUcPeriod"/>
              <a:tabLst>
                <a:tab pos="383540" algn="l"/>
                <a:tab pos="730250" algn="l"/>
                <a:tab pos="1308735" algn="l"/>
                <a:tab pos="1737995" algn="l"/>
                <a:tab pos="2653665" algn="l"/>
                <a:tab pos="2951480" algn="l"/>
                <a:tab pos="3483610" algn="l"/>
                <a:tab pos="4670425" algn="l"/>
                <a:tab pos="5186680" algn="l"/>
                <a:tab pos="6163310" algn="l"/>
                <a:tab pos="6873875" algn="l"/>
                <a:tab pos="7171690" algn="l"/>
                <a:tab pos="7856855" algn="l"/>
              </a:tabLst>
            </a:pPr>
            <a:r>
              <a:rPr sz="2450" spc="30" dirty="0">
                <a:latin typeface="Garamond"/>
                <a:cs typeface="Garamond"/>
              </a:rPr>
              <a:t>It</a:t>
            </a:r>
            <a:r>
              <a:rPr sz="2450" dirty="0">
                <a:latin typeface="Garamond"/>
                <a:cs typeface="Garamond"/>
              </a:rPr>
              <a:t>	</a:t>
            </a:r>
            <a:r>
              <a:rPr sz="2450" spc="-20" dirty="0">
                <a:latin typeface="Garamond"/>
                <a:cs typeface="Garamond"/>
              </a:rPr>
              <a:t>will</a:t>
            </a:r>
            <a:r>
              <a:rPr sz="2450" dirty="0">
                <a:latin typeface="Garamond"/>
                <a:cs typeface="Garamond"/>
              </a:rPr>
              <a:t>	</a:t>
            </a:r>
            <a:r>
              <a:rPr sz="2450" spc="-25" dirty="0">
                <a:latin typeface="Garamond"/>
                <a:cs typeface="Garamond"/>
              </a:rPr>
              <a:t>be</a:t>
            </a:r>
            <a:r>
              <a:rPr sz="2450" dirty="0">
                <a:latin typeface="Garamond"/>
                <a:cs typeface="Garamond"/>
              </a:rPr>
              <a:t>	</a:t>
            </a:r>
            <a:r>
              <a:rPr sz="2450" spc="-10" dirty="0">
                <a:latin typeface="Garamond"/>
                <a:cs typeface="Garamond"/>
              </a:rPr>
              <a:t>higher</a:t>
            </a:r>
            <a:r>
              <a:rPr sz="2450" dirty="0">
                <a:latin typeface="Garamond"/>
                <a:cs typeface="Garamond"/>
              </a:rPr>
              <a:t>	</a:t>
            </a:r>
            <a:r>
              <a:rPr sz="2450" spc="-25" dirty="0">
                <a:latin typeface="Garamond"/>
                <a:cs typeface="Garamond"/>
              </a:rPr>
              <a:t>if</a:t>
            </a:r>
            <a:r>
              <a:rPr sz="2450" dirty="0">
                <a:latin typeface="Garamond"/>
                <a:cs typeface="Garamond"/>
              </a:rPr>
              <a:t>	</a:t>
            </a:r>
            <a:r>
              <a:rPr sz="2450" spc="-25" dirty="0">
                <a:latin typeface="Garamond"/>
                <a:cs typeface="Garamond"/>
              </a:rPr>
              <a:t>the</a:t>
            </a:r>
            <a:r>
              <a:rPr sz="2450" dirty="0">
                <a:latin typeface="Garamond"/>
                <a:cs typeface="Garamond"/>
              </a:rPr>
              <a:t>	</a:t>
            </a:r>
            <a:r>
              <a:rPr sz="2450" spc="-10" dirty="0">
                <a:latin typeface="Garamond"/>
                <a:cs typeface="Garamond"/>
              </a:rPr>
              <a:t>particles</a:t>
            </a:r>
            <a:r>
              <a:rPr sz="2450" dirty="0">
                <a:latin typeface="Garamond"/>
                <a:cs typeface="Garamond"/>
              </a:rPr>
              <a:t>	</a:t>
            </a:r>
            <a:r>
              <a:rPr sz="2450" spc="30" dirty="0">
                <a:latin typeface="Garamond"/>
                <a:cs typeface="Garamond"/>
              </a:rPr>
              <a:t>are</a:t>
            </a:r>
            <a:r>
              <a:rPr sz="2450" dirty="0">
                <a:latin typeface="Garamond"/>
                <a:cs typeface="Garamond"/>
              </a:rPr>
              <a:t>	</a:t>
            </a:r>
            <a:r>
              <a:rPr sz="2450" spc="-10" dirty="0">
                <a:latin typeface="Garamond"/>
                <a:cs typeface="Garamond"/>
              </a:rPr>
              <a:t>bosons</a:t>
            </a:r>
            <a:r>
              <a:rPr sz="2450" dirty="0">
                <a:latin typeface="Garamond"/>
                <a:cs typeface="Garamond"/>
              </a:rPr>
              <a:t>	</a:t>
            </a:r>
            <a:r>
              <a:rPr sz="2450" spc="50" dirty="0">
                <a:latin typeface="Garamond"/>
                <a:cs typeface="Garamond"/>
              </a:rPr>
              <a:t>than</a:t>
            </a:r>
            <a:r>
              <a:rPr sz="2450" dirty="0">
                <a:latin typeface="Garamond"/>
                <a:cs typeface="Garamond"/>
              </a:rPr>
              <a:t>	</a:t>
            </a:r>
            <a:r>
              <a:rPr sz="2450" spc="-25" dirty="0">
                <a:latin typeface="Garamond"/>
                <a:cs typeface="Garamond"/>
              </a:rPr>
              <a:t>if</a:t>
            </a:r>
            <a:r>
              <a:rPr sz="2450" dirty="0">
                <a:latin typeface="Garamond"/>
                <a:cs typeface="Garamond"/>
              </a:rPr>
              <a:t>	</a:t>
            </a:r>
            <a:r>
              <a:rPr sz="2450" spc="60" dirty="0">
                <a:latin typeface="Garamond"/>
                <a:cs typeface="Garamond"/>
              </a:rPr>
              <a:t>they</a:t>
            </a:r>
            <a:r>
              <a:rPr sz="2450" dirty="0">
                <a:latin typeface="Garamond"/>
                <a:cs typeface="Garamond"/>
              </a:rPr>
              <a:t>	</a:t>
            </a:r>
            <a:r>
              <a:rPr sz="2450" spc="30" dirty="0">
                <a:latin typeface="Garamond"/>
                <a:cs typeface="Garamond"/>
              </a:rPr>
              <a:t>are 	</a:t>
            </a:r>
            <a:r>
              <a:rPr sz="2450" spc="-10" dirty="0">
                <a:latin typeface="Garamond"/>
                <a:cs typeface="Garamond"/>
              </a:rPr>
              <a:t>fermions.</a:t>
            </a:r>
            <a:endParaRPr sz="2450">
              <a:latin typeface="Garamond"/>
              <a:cs typeface="Garamond"/>
            </a:endParaRPr>
          </a:p>
          <a:p>
            <a:pPr marL="382270" indent="-361950">
              <a:lnSpc>
                <a:spcPct val="100000"/>
              </a:lnSpc>
              <a:spcBef>
                <a:spcPts val="1045"/>
              </a:spcBef>
              <a:buAutoNum type="alphaUcPeriod"/>
              <a:tabLst>
                <a:tab pos="382270" algn="l"/>
              </a:tabLst>
            </a:pPr>
            <a:r>
              <a:rPr sz="2450" spc="55" dirty="0">
                <a:latin typeface="Garamond"/>
                <a:cs typeface="Garamond"/>
              </a:rPr>
              <a:t>It</a:t>
            </a:r>
            <a:r>
              <a:rPr sz="2450" spc="254" dirty="0">
                <a:latin typeface="Garamond"/>
                <a:cs typeface="Garamond"/>
              </a:rPr>
              <a:t> </a:t>
            </a:r>
            <a:r>
              <a:rPr sz="2450" dirty="0">
                <a:latin typeface="Garamond"/>
                <a:cs typeface="Garamond"/>
              </a:rPr>
              <a:t>will</a:t>
            </a:r>
            <a:r>
              <a:rPr sz="2450" spc="260" dirty="0">
                <a:latin typeface="Garamond"/>
                <a:cs typeface="Garamond"/>
              </a:rPr>
              <a:t> </a:t>
            </a:r>
            <a:r>
              <a:rPr sz="2450" dirty="0">
                <a:latin typeface="Garamond"/>
                <a:cs typeface="Garamond"/>
              </a:rPr>
              <a:t>be</a:t>
            </a:r>
            <a:r>
              <a:rPr sz="2450" spc="254" dirty="0">
                <a:latin typeface="Garamond"/>
                <a:cs typeface="Garamond"/>
              </a:rPr>
              <a:t> </a:t>
            </a:r>
            <a:r>
              <a:rPr sz="2450" dirty="0">
                <a:latin typeface="Garamond"/>
                <a:cs typeface="Garamond"/>
              </a:rPr>
              <a:t>the</a:t>
            </a:r>
            <a:r>
              <a:rPr sz="2450" spc="260" dirty="0">
                <a:latin typeface="Garamond"/>
                <a:cs typeface="Garamond"/>
              </a:rPr>
              <a:t> </a:t>
            </a:r>
            <a:r>
              <a:rPr sz="2450" dirty="0">
                <a:latin typeface="Garamond"/>
                <a:cs typeface="Garamond"/>
              </a:rPr>
              <a:t>same</a:t>
            </a:r>
            <a:r>
              <a:rPr sz="2450" spc="254" dirty="0">
                <a:latin typeface="Garamond"/>
                <a:cs typeface="Garamond"/>
              </a:rPr>
              <a:t> </a:t>
            </a:r>
            <a:r>
              <a:rPr sz="2450" dirty="0">
                <a:latin typeface="Garamond"/>
                <a:cs typeface="Garamond"/>
              </a:rPr>
              <a:t>either</a:t>
            </a:r>
            <a:r>
              <a:rPr sz="2450" spc="254" dirty="0">
                <a:latin typeface="Garamond"/>
                <a:cs typeface="Garamond"/>
              </a:rPr>
              <a:t> </a:t>
            </a:r>
            <a:r>
              <a:rPr sz="2450" spc="-20" dirty="0">
                <a:latin typeface="Garamond"/>
                <a:cs typeface="Garamond"/>
              </a:rPr>
              <a:t>way.</a:t>
            </a:r>
            <a:endParaRPr sz="2450">
              <a:latin typeface="Garamond"/>
              <a:cs typeface="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2565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8.1.</a:t>
            </a:r>
            <a:r>
              <a:rPr sz="1200" spc="190" dirty="0">
                <a:latin typeface="Times New Roman"/>
                <a:cs typeface="Times New Roman"/>
              </a:rPr>
              <a:t>  </a:t>
            </a:r>
            <a:r>
              <a:rPr sz="1200" spc="50" dirty="0">
                <a:latin typeface="Times New Roman"/>
                <a:cs typeface="Times New Roman"/>
              </a:rPr>
              <a:t>THE</a:t>
            </a:r>
            <a:r>
              <a:rPr sz="1200" spc="125" dirty="0">
                <a:latin typeface="Times New Roman"/>
                <a:cs typeface="Times New Roman"/>
              </a:rPr>
              <a:t> </a:t>
            </a:r>
            <a:r>
              <a:rPr sz="1200" dirty="0">
                <a:latin typeface="Times New Roman"/>
                <a:cs typeface="Times New Roman"/>
              </a:rPr>
              <a:t>PAULI</a:t>
            </a:r>
            <a:r>
              <a:rPr sz="1200" spc="125" dirty="0">
                <a:latin typeface="Times New Roman"/>
                <a:cs typeface="Times New Roman"/>
              </a:rPr>
              <a:t> </a:t>
            </a:r>
            <a:r>
              <a:rPr sz="1200" dirty="0">
                <a:latin typeface="Times New Roman"/>
                <a:cs typeface="Times New Roman"/>
              </a:rPr>
              <a:t>EXCLUSION</a:t>
            </a:r>
            <a:r>
              <a:rPr sz="1200" spc="114"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254" dirty="0"/>
              <a:t> </a:t>
            </a:r>
            <a:r>
              <a:rPr dirty="0"/>
              <a:t>you</a:t>
            </a:r>
            <a:r>
              <a:rPr spc="265" dirty="0"/>
              <a:t> </a:t>
            </a:r>
            <a:r>
              <a:rPr dirty="0"/>
              <a:t>have</a:t>
            </a:r>
            <a:r>
              <a:rPr spc="270" dirty="0"/>
              <a:t> </a:t>
            </a:r>
            <a:r>
              <a:rPr dirty="0"/>
              <a:t>100</a:t>
            </a:r>
            <a:r>
              <a:rPr spc="265" dirty="0"/>
              <a:t> </a:t>
            </a:r>
            <a:r>
              <a:rPr dirty="0"/>
              <a:t>particles</a:t>
            </a:r>
            <a:r>
              <a:rPr spc="265" dirty="0"/>
              <a:t> </a:t>
            </a:r>
            <a:r>
              <a:rPr dirty="0"/>
              <a:t>of</a:t>
            </a:r>
            <a:r>
              <a:rPr spc="265" dirty="0"/>
              <a:t> </a:t>
            </a:r>
            <a:r>
              <a:rPr dirty="0"/>
              <a:t>mass</a:t>
            </a:r>
            <a:r>
              <a:rPr spc="265" dirty="0"/>
              <a:t> </a:t>
            </a:r>
            <a:r>
              <a:rPr b="0" i="1" dirty="0">
                <a:latin typeface="Bookman Old Style"/>
                <a:cs typeface="Bookman Old Style"/>
              </a:rPr>
              <a:t>m</a:t>
            </a:r>
            <a:r>
              <a:rPr b="0" i="1" spc="150" dirty="0">
                <a:latin typeface="Bookman Old Style"/>
                <a:cs typeface="Bookman Old Style"/>
              </a:rPr>
              <a:t> </a:t>
            </a:r>
            <a:r>
              <a:rPr spc="55" dirty="0"/>
              <a:t>trapped</a:t>
            </a:r>
            <a:r>
              <a:rPr spc="270" dirty="0"/>
              <a:t> </a:t>
            </a:r>
            <a:r>
              <a:rPr dirty="0"/>
              <a:t>in</a:t>
            </a:r>
            <a:r>
              <a:rPr spc="270" dirty="0"/>
              <a:t> </a:t>
            </a:r>
            <a:r>
              <a:rPr spc="130" dirty="0"/>
              <a:t>a</a:t>
            </a:r>
            <a:r>
              <a:rPr spc="265" dirty="0"/>
              <a:t> </a:t>
            </a:r>
            <a:r>
              <a:rPr dirty="0"/>
              <a:t>box,</a:t>
            </a:r>
            <a:r>
              <a:rPr spc="295" dirty="0"/>
              <a:t> </a:t>
            </a:r>
            <a:r>
              <a:rPr spc="-25" dirty="0"/>
              <a:t>ex- </a:t>
            </a:r>
            <a:r>
              <a:rPr dirty="0"/>
              <a:t>erting</a:t>
            </a:r>
            <a:r>
              <a:rPr spc="229" dirty="0"/>
              <a:t> </a:t>
            </a:r>
            <a:r>
              <a:rPr dirty="0"/>
              <a:t>no</a:t>
            </a:r>
            <a:r>
              <a:rPr spc="240" dirty="0"/>
              <a:t> </a:t>
            </a:r>
            <a:r>
              <a:rPr dirty="0"/>
              <a:t>forces</a:t>
            </a:r>
            <a:r>
              <a:rPr spc="245" dirty="0"/>
              <a:t> </a:t>
            </a:r>
            <a:r>
              <a:rPr dirty="0"/>
              <a:t>on</a:t>
            </a:r>
            <a:r>
              <a:rPr spc="240" dirty="0"/>
              <a:t> </a:t>
            </a:r>
            <a:r>
              <a:rPr dirty="0"/>
              <a:t>each</a:t>
            </a:r>
            <a:r>
              <a:rPr spc="240" dirty="0"/>
              <a:t> </a:t>
            </a:r>
            <a:r>
              <a:rPr dirty="0"/>
              <a:t>other.</a:t>
            </a:r>
            <a:r>
              <a:rPr spc="55" dirty="0"/>
              <a:t>  </a:t>
            </a:r>
            <a:r>
              <a:rPr dirty="0"/>
              <a:t>Which</a:t>
            </a:r>
            <a:r>
              <a:rPr spc="245" dirty="0"/>
              <a:t> </a:t>
            </a:r>
            <a:r>
              <a:rPr dirty="0"/>
              <a:t>of</a:t>
            </a:r>
            <a:r>
              <a:rPr spc="240" dirty="0"/>
              <a:t> </a:t>
            </a:r>
            <a:r>
              <a:rPr dirty="0"/>
              <a:t>the</a:t>
            </a:r>
            <a:r>
              <a:rPr spc="240" dirty="0"/>
              <a:t> </a:t>
            </a:r>
            <a:r>
              <a:rPr dirty="0"/>
              <a:t>following</a:t>
            </a:r>
            <a:r>
              <a:rPr spc="240" dirty="0"/>
              <a:t> </a:t>
            </a:r>
            <a:r>
              <a:rPr dirty="0"/>
              <a:t>is</a:t>
            </a:r>
            <a:r>
              <a:rPr spc="245" dirty="0"/>
              <a:t> </a:t>
            </a:r>
            <a:r>
              <a:rPr spc="65" dirty="0"/>
              <a:t>true</a:t>
            </a:r>
            <a:r>
              <a:rPr spc="240" dirty="0"/>
              <a:t> </a:t>
            </a:r>
            <a:r>
              <a:rPr spc="-25" dirty="0"/>
              <a:t>of </a:t>
            </a:r>
            <a:r>
              <a:rPr dirty="0"/>
              <a:t>the</a:t>
            </a:r>
            <a:r>
              <a:rPr spc="240" dirty="0"/>
              <a:t> </a:t>
            </a:r>
            <a:r>
              <a:rPr spc="75" dirty="0"/>
              <a:t>total</a:t>
            </a:r>
            <a:r>
              <a:rPr spc="245" dirty="0"/>
              <a:t> </a:t>
            </a:r>
            <a:r>
              <a:rPr dirty="0"/>
              <a:t>energy</a:t>
            </a:r>
            <a:r>
              <a:rPr spc="240" dirty="0"/>
              <a:t> </a:t>
            </a:r>
            <a:r>
              <a:rPr dirty="0"/>
              <a:t>in</a:t>
            </a:r>
            <a:r>
              <a:rPr spc="245" dirty="0"/>
              <a:t> </a:t>
            </a:r>
            <a:r>
              <a:rPr dirty="0"/>
              <a:t>the</a:t>
            </a:r>
            <a:r>
              <a:rPr spc="240" dirty="0"/>
              <a:t> </a:t>
            </a:r>
            <a:r>
              <a:rPr dirty="0"/>
              <a:t>box?</a:t>
            </a:r>
            <a:r>
              <a:rPr spc="535" dirty="0"/>
              <a:t> </a:t>
            </a:r>
            <a:r>
              <a:rPr dirty="0"/>
              <a:t>(Choose</a:t>
            </a:r>
            <a:r>
              <a:rPr spc="240" dirty="0"/>
              <a:t> </a:t>
            </a:r>
            <a:r>
              <a:rPr spc="-10" dirty="0"/>
              <a:t>one.)</a:t>
            </a:r>
          </a:p>
        </p:txBody>
      </p:sp>
      <p:sp>
        <p:nvSpPr>
          <p:cNvPr id="5" name="object 5"/>
          <p:cNvSpPr txBox="1"/>
          <p:nvPr/>
        </p:nvSpPr>
        <p:spPr>
          <a:xfrm>
            <a:off x="707758" y="2549968"/>
            <a:ext cx="8265795" cy="2794635"/>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spc="55" dirty="0">
                <a:latin typeface="Garamond"/>
                <a:cs typeface="Garamond"/>
              </a:rPr>
              <a:t>It</a:t>
            </a:r>
            <a:r>
              <a:rPr sz="2450" spc="335" dirty="0">
                <a:latin typeface="Garamond"/>
                <a:cs typeface="Garamond"/>
              </a:rPr>
              <a:t> </a:t>
            </a:r>
            <a:r>
              <a:rPr sz="2450" dirty="0">
                <a:latin typeface="Garamond"/>
                <a:cs typeface="Garamond"/>
              </a:rPr>
              <a:t>will</a:t>
            </a:r>
            <a:r>
              <a:rPr sz="2450" spc="345" dirty="0">
                <a:latin typeface="Garamond"/>
                <a:cs typeface="Garamond"/>
              </a:rPr>
              <a:t> </a:t>
            </a:r>
            <a:r>
              <a:rPr sz="2450" dirty="0">
                <a:latin typeface="Garamond"/>
                <a:cs typeface="Garamond"/>
              </a:rPr>
              <a:t>be</a:t>
            </a:r>
            <a:r>
              <a:rPr sz="2450" spc="345" dirty="0">
                <a:latin typeface="Garamond"/>
                <a:cs typeface="Garamond"/>
              </a:rPr>
              <a:t> </a:t>
            </a:r>
            <a:r>
              <a:rPr sz="2450" dirty="0">
                <a:latin typeface="Garamond"/>
                <a:cs typeface="Garamond"/>
              </a:rPr>
              <a:t>higher</a:t>
            </a:r>
            <a:r>
              <a:rPr sz="2450" spc="345" dirty="0">
                <a:latin typeface="Garamond"/>
                <a:cs typeface="Garamond"/>
              </a:rPr>
              <a:t> </a:t>
            </a:r>
            <a:r>
              <a:rPr sz="2450" dirty="0">
                <a:latin typeface="Garamond"/>
                <a:cs typeface="Garamond"/>
              </a:rPr>
              <a:t>if</a:t>
            </a:r>
            <a:r>
              <a:rPr sz="2450" spc="340" dirty="0">
                <a:latin typeface="Garamond"/>
                <a:cs typeface="Garamond"/>
              </a:rPr>
              <a:t> </a:t>
            </a:r>
            <a:r>
              <a:rPr sz="2450" dirty="0">
                <a:latin typeface="Garamond"/>
                <a:cs typeface="Garamond"/>
              </a:rPr>
              <a:t>the</a:t>
            </a:r>
            <a:r>
              <a:rPr sz="2450" spc="345" dirty="0">
                <a:latin typeface="Garamond"/>
                <a:cs typeface="Garamond"/>
              </a:rPr>
              <a:t> </a:t>
            </a:r>
            <a:r>
              <a:rPr sz="2450" dirty="0">
                <a:latin typeface="Garamond"/>
                <a:cs typeface="Garamond"/>
              </a:rPr>
              <a:t>particles</a:t>
            </a:r>
            <a:r>
              <a:rPr sz="2450" spc="345" dirty="0">
                <a:latin typeface="Garamond"/>
                <a:cs typeface="Garamond"/>
              </a:rPr>
              <a:t> </a:t>
            </a:r>
            <a:r>
              <a:rPr sz="2450" spc="55" dirty="0">
                <a:latin typeface="Garamond"/>
                <a:cs typeface="Garamond"/>
              </a:rPr>
              <a:t>are</a:t>
            </a:r>
            <a:r>
              <a:rPr sz="2450" spc="345" dirty="0">
                <a:latin typeface="Garamond"/>
                <a:cs typeface="Garamond"/>
              </a:rPr>
              <a:t> </a:t>
            </a:r>
            <a:r>
              <a:rPr sz="2450" dirty="0">
                <a:latin typeface="Garamond"/>
                <a:cs typeface="Garamond"/>
              </a:rPr>
              <a:t>fermions</a:t>
            </a:r>
            <a:r>
              <a:rPr sz="2450" spc="345" dirty="0">
                <a:latin typeface="Garamond"/>
                <a:cs typeface="Garamond"/>
              </a:rPr>
              <a:t> </a:t>
            </a:r>
            <a:r>
              <a:rPr sz="2450" spc="70" dirty="0">
                <a:latin typeface="Garamond"/>
                <a:cs typeface="Garamond"/>
              </a:rPr>
              <a:t>than</a:t>
            </a:r>
            <a:r>
              <a:rPr sz="2450" spc="340" dirty="0">
                <a:latin typeface="Garamond"/>
                <a:cs typeface="Garamond"/>
              </a:rPr>
              <a:t> </a:t>
            </a:r>
            <a:r>
              <a:rPr sz="2450" dirty="0">
                <a:latin typeface="Garamond"/>
                <a:cs typeface="Garamond"/>
              </a:rPr>
              <a:t>if</a:t>
            </a:r>
            <a:r>
              <a:rPr sz="2450" spc="345" dirty="0">
                <a:latin typeface="Garamond"/>
                <a:cs typeface="Garamond"/>
              </a:rPr>
              <a:t> </a:t>
            </a:r>
            <a:r>
              <a:rPr sz="2450" spc="80" dirty="0">
                <a:latin typeface="Garamond"/>
                <a:cs typeface="Garamond"/>
              </a:rPr>
              <a:t>they</a:t>
            </a:r>
            <a:r>
              <a:rPr sz="2450" spc="345" dirty="0">
                <a:latin typeface="Garamond"/>
                <a:cs typeface="Garamond"/>
              </a:rPr>
              <a:t> </a:t>
            </a:r>
            <a:r>
              <a:rPr sz="2450" spc="30" dirty="0">
                <a:latin typeface="Garamond"/>
                <a:cs typeface="Garamond"/>
              </a:rPr>
              <a:t>are 	</a:t>
            </a:r>
            <a:r>
              <a:rPr sz="2450" spc="-10" dirty="0">
                <a:latin typeface="Garamond"/>
                <a:cs typeface="Garamond"/>
              </a:rPr>
              <a:t>bosons.</a:t>
            </a:r>
            <a:endParaRPr sz="2450">
              <a:latin typeface="Garamond"/>
              <a:cs typeface="Garamond"/>
            </a:endParaRPr>
          </a:p>
          <a:p>
            <a:pPr marL="393700" marR="5080" indent="-358140">
              <a:lnSpc>
                <a:spcPct val="101699"/>
              </a:lnSpc>
              <a:spcBef>
                <a:spcPts val="994"/>
              </a:spcBef>
              <a:buAutoNum type="alphaUcPeriod"/>
              <a:tabLst>
                <a:tab pos="394970" algn="l"/>
                <a:tab pos="742315" algn="l"/>
                <a:tab pos="1320165" algn="l"/>
                <a:tab pos="1749425" algn="l"/>
                <a:tab pos="2665095" algn="l"/>
                <a:tab pos="2962910" algn="l"/>
                <a:tab pos="3495040" algn="l"/>
                <a:tab pos="4681855" algn="l"/>
                <a:tab pos="5198110" algn="l"/>
                <a:tab pos="6175375" algn="l"/>
                <a:tab pos="6885305" algn="l"/>
                <a:tab pos="7183120" algn="l"/>
                <a:tab pos="7868284" algn="l"/>
              </a:tabLst>
            </a:pPr>
            <a:r>
              <a:rPr sz="2450" spc="30" dirty="0">
                <a:latin typeface="Garamond"/>
                <a:cs typeface="Garamond"/>
              </a:rPr>
              <a:t>It</a:t>
            </a:r>
            <a:r>
              <a:rPr sz="2450" dirty="0">
                <a:latin typeface="Garamond"/>
                <a:cs typeface="Garamond"/>
              </a:rPr>
              <a:t>	</a:t>
            </a:r>
            <a:r>
              <a:rPr sz="2450" spc="-20" dirty="0">
                <a:latin typeface="Garamond"/>
                <a:cs typeface="Garamond"/>
              </a:rPr>
              <a:t>will</a:t>
            </a:r>
            <a:r>
              <a:rPr sz="2450" dirty="0">
                <a:latin typeface="Garamond"/>
                <a:cs typeface="Garamond"/>
              </a:rPr>
              <a:t>	</a:t>
            </a:r>
            <a:r>
              <a:rPr sz="2450" spc="-25" dirty="0">
                <a:latin typeface="Garamond"/>
                <a:cs typeface="Garamond"/>
              </a:rPr>
              <a:t>be</a:t>
            </a:r>
            <a:r>
              <a:rPr sz="2450" dirty="0">
                <a:latin typeface="Garamond"/>
                <a:cs typeface="Garamond"/>
              </a:rPr>
              <a:t>	</a:t>
            </a:r>
            <a:r>
              <a:rPr sz="2450" spc="-10" dirty="0">
                <a:latin typeface="Garamond"/>
                <a:cs typeface="Garamond"/>
              </a:rPr>
              <a:t>higher</a:t>
            </a:r>
            <a:r>
              <a:rPr sz="2450" dirty="0">
                <a:latin typeface="Garamond"/>
                <a:cs typeface="Garamond"/>
              </a:rPr>
              <a:t>	</a:t>
            </a:r>
            <a:r>
              <a:rPr sz="2450" spc="-25" dirty="0">
                <a:latin typeface="Garamond"/>
                <a:cs typeface="Garamond"/>
              </a:rPr>
              <a:t>if</a:t>
            </a:r>
            <a:r>
              <a:rPr sz="2450" dirty="0">
                <a:latin typeface="Garamond"/>
                <a:cs typeface="Garamond"/>
              </a:rPr>
              <a:t>	</a:t>
            </a:r>
            <a:r>
              <a:rPr sz="2450" spc="-25" dirty="0">
                <a:latin typeface="Garamond"/>
                <a:cs typeface="Garamond"/>
              </a:rPr>
              <a:t>the</a:t>
            </a:r>
            <a:r>
              <a:rPr sz="2450" dirty="0">
                <a:latin typeface="Garamond"/>
                <a:cs typeface="Garamond"/>
              </a:rPr>
              <a:t>	</a:t>
            </a:r>
            <a:r>
              <a:rPr sz="2450" spc="-10" dirty="0">
                <a:latin typeface="Garamond"/>
                <a:cs typeface="Garamond"/>
              </a:rPr>
              <a:t>particles</a:t>
            </a:r>
            <a:r>
              <a:rPr sz="2450" dirty="0">
                <a:latin typeface="Garamond"/>
                <a:cs typeface="Garamond"/>
              </a:rPr>
              <a:t>	</a:t>
            </a:r>
            <a:r>
              <a:rPr sz="2450" spc="30" dirty="0">
                <a:latin typeface="Garamond"/>
                <a:cs typeface="Garamond"/>
              </a:rPr>
              <a:t>are</a:t>
            </a:r>
            <a:r>
              <a:rPr sz="2450" dirty="0">
                <a:latin typeface="Garamond"/>
                <a:cs typeface="Garamond"/>
              </a:rPr>
              <a:t>	</a:t>
            </a:r>
            <a:r>
              <a:rPr sz="2450" spc="-10" dirty="0">
                <a:latin typeface="Garamond"/>
                <a:cs typeface="Garamond"/>
              </a:rPr>
              <a:t>bosons</a:t>
            </a:r>
            <a:r>
              <a:rPr sz="2450" dirty="0">
                <a:latin typeface="Garamond"/>
                <a:cs typeface="Garamond"/>
              </a:rPr>
              <a:t>	</a:t>
            </a:r>
            <a:r>
              <a:rPr sz="2450" spc="50" dirty="0">
                <a:latin typeface="Garamond"/>
                <a:cs typeface="Garamond"/>
              </a:rPr>
              <a:t>than</a:t>
            </a:r>
            <a:r>
              <a:rPr sz="2450" dirty="0">
                <a:latin typeface="Garamond"/>
                <a:cs typeface="Garamond"/>
              </a:rPr>
              <a:t>	</a:t>
            </a:r>
            <a:r>
              <a:rPr sz="2450" spc="-35" dirty="0">
                <a:latin typeface="Garamond"/>
                <a:cs typeface="Garamond"/>
              </a:rPr>
              <a:t>if</a:t>
            </a:r>
            <a:r>
              <a:rPr sz="2450" dirty="0">
                <a:latin typeface="Garamond"/>
                <a:cs typeface="Garamond"/>
              </a:rPr>
              <a:t>	</a:t>
            </a:r>
            <a:r>
              <a:rPr sz="2450" spc="60" dirty="0">
                <a:latin typeface="Garamond"/>
                <a:cs typeface="Garamond"/>
              </a:rPr>
              <a:t>they</a:t>
            </a:r>
            <a:r>
              <a:rPr sz="2450" dirty="0">
                <a:latin typeface="Garamond"/>
                <a:cs typeface="Garamond"/>
              </a:rPr>
              <a:t>	</a:t>
            </a:r>
            <a:r>
              <a:rPr sz="2450" spc="30" dirty="0">
                <a:latin typeface="Garamond"/>
                <a:cs typeface="Garamond"/>
              </a:rPr>
              <a:t>are 	</a:t>
            </a:r>
            <a:r>
              <a:rPr sz="2450" spc="-10" dirty="0">
                <a:latin typeface="Garamond"/>
                <a:cs typeface="Garamond"/>
              </a:rPr>
              <a:t>fermions.</a:t>
            </a:r>
            <a:endParaRPr sz="2450">
              <a:latin typeface="Garamond"/>
              <a:cs typeface="Garamond"/>
            </a:endParaRPr>
          </a:p>
          <a:p>
            <a:pPr marL="393700" indent="-361950">
              <a:lnSpc>
                <a:spcPct val="100000"/>
              </a:lnSpc>
              <a:spcBef>
                <a:spcPts val="1045"/>
              </a:spcBef>
              <a:buAutoNum type="alphaUcPeriod"/>
              <a:tabLst>
                <a:tab pos="393700" algn="l"/>
              </a:tabLst>
            </a:pPr>
            <a:r>
              <a:rPr sz="2450" spc="55" dirty="0">
                <a:latin typeface="Garamond"/>
                <a:cs typeface="Garamond"/>
              </a:rPr>
              <a:t>It</a:t>
            </a:r>
            <a:r>
              <a:rPr sz="2450" spc="254" dirty="0">
                <a:latin typeface="Garamond"/>
                <a:cs typeface="Garamond"/>
              </a:rPr>
              <a:t> </a:t>
            </a:r>
            <a:r>
              <a:rPr sz="2450" dirty="0">
                <a:latin typeface="Garamond"/>
                <a:cs typeface="Garamond"/>
              </a:rPr>
              <a:t>will</a:t>
            </a:r>
            <a:r>
              <a:rPr sz="2450" spc="260" dirty="0">
                <a:latin typeface="Garamond"/>
                <a:cs typeface="Garamond"/>
              </a:rPr>
              <a:t> </a:t>
            </a:r>
            <a:r>
              <a:rPr sz="2450" dirty="0">
                <a:latin typeface="Garamond"/>
                <a:cs typeface="Garamond"/>
              </a:rPr>
              <a:t>be</a:t>
            </a:r>
            <a:r>
              <a:rPr sz="2450" spc="254" dirty="0">
                <a:latin typeface="Garamond"/>
                <a:cs typeface="Garamond"/>
              </a:rPr>
              <a:t> </a:t>
            </a:r>
            <a:r>
              <a:rPr sz="2450" dirty="0">
                <a:latin typeface="Garamond"/>
                <a:cs typeface="Garamond"/>
              </a:rPr>
              <a:t>the</a:t>
            </a:r>
            <a:r>
              <a:rPr sz="2450" spc="260" dirty="0">
                <a:latin typeface="Garamond"/>
                <a:cs typeface="Garamond"/>
              </a:rPr>
              <a:t> </a:t>
            </a:r>
            <a:r>
              <a:rPr sz="2450" dirty="0">
                <a:latin typeface="Garamond"/>
                <a:cs typeface="Garamond"/>
              </a:rPr>
              <a:t>same</a:t>
            </a:r>
            <a:r>
              <a:rPr sz="2450" spc="254" dirty="0">
                <a:latin typeface="Garamond"/>
                <a:cs typeface="Garamond"/>
              </a:rPr>
              <a:t> </a:t>
            </a:r>
            <a:r>
              <a:rPr sz="2450" dirty="0">
                <a:latin typeface="Garamond"/>
                <a:cs typeface="Garamond"/>
              </a:rPr>
              <a:t>either</a:t>
            </a:r>
            <a:r>
              <a:rPr sz="2450" spc="254" dirty="0">
                <a:latin typeface="Garamond"/>
                <a:cs typeface="Garamond"/>
              </a:rPr>
              <a:t> </a:t>
            </a:r>
            <a:r>
              <a:rPr sz="2450" spc="-20" dirty="0">
                <a:latin typeface="Garamond"/>
                <a:cs typeface="Garamond"/>
              </a:rPr>
              <a:t>way.</a:t>
            </a:r>
            <a:endParaRPr sz="2450">
              <a:latin typeface="Garamond"/>
              <a:cs typeface="Garamond"/>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2565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8.1.</a:t>
            </a:r>
            <a:r>
              <a:rPr sz="1200" spc="190" dirty="0">
                <a:latin typeface="Times New Roman"/>
                <a:cs typeface="Times New Roman"/>
              </a:rPr>
              <a:t>  </a:t>
            </a:r>
            <a:r>
              <a:rPr sz="1200" spc="50" dirty="0">
                <a:latin typeface="Times New Roman"/>
                <a:cs typeface="Times New Roman"/>
              </a:rPr>
              <a:t>THE</a:t>
            </a:r>
            <a:r>
              <a:rPr sz="1200" spc="125" dirty="0">
                <a:latin typeface="Times New Roman"/>
                <a:cs typeface="Times New Roman"/>
              </a:rPr>
              <a:t> </a:t>
            </a:r>
            <a:r>
              <a:rPr sz="1200" dirty="0">
                <a:latin typeface="Times New Roman"/>
                <a:cs typeface="Times New Roman"/>
              </a:rPr>
              <a:t>PAULI</a:t>
            </a:r>
            <a:r>
              <a:rPr sz="1200" spc="125" dirty="0">
                <a:latin typeface="Times New Roman"/>
                <a:cs typeface="Times New Roman"/>
              </a:rPr>
              <a:t> </a:t>
            </a:r>
            <a:r>
              <a:rPr sz="1200" dirty="0">
                <a:latin typeface="Times New Roman"/>
                <a:cs typeface="Times New Roman"/>
              </a:rPr>
              <a:t>EXCLUSION</a:t>
            </a:r>
            <a:r>
              <a:rPr sz="1200" spc="114"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spc="50" dirty="0"/>
              <a:t>Lithium</a:t>
            </a:r>
            <a:r>
              <a:rPr spc="325" dirty="0"/>
              <a:t> </a:t>
            </a:r>
            <a:r>
              <a:rPr dirty="0"/>
              <a:t>in</a:t>
            </a:r>
            <a:r>
              <a:rPr spc="325" dirty="0"/>
              <a:t> </a:t>
            </a:r>
            <a:r>
              <a:rPr spc="70" dirty="0"/>
              <a:t>its</a:t>
            </a:r>
            <a:r>
              <a:rPr spc="335" dirty="0"/>
              <a:t> </a:t>
            </a:r>
            <a:r>
              <a:rPr dirty="0"/>
              <a:t>ground</a:t>
            </a:r>
            <a:r>
              <a:rPr spc="325" dirty="0"/>
              <a:t> </a:t>
            </a:r>
            <a:r>
              <a:rPr spc="85" dirty="0"/>
              <a:t>state</a:t>
            </a:r>
            <a:r>
              <a:rPr spc="330" dirty="0"/>
              <a:t> </a:t>
            </a:r>
            <a:r>
              <a:rPr dirty="0"/>
              <a:t>has</a:t>
            </a:r>
            <a:r>
              <a:rPr spc="330" dirty="0"/>
              <a:t> </a:t>
            </a:r>
            <a:r>
              <a:rPr dirty="0"/>
              <a:t>two</a:t>
            </a:r>
            <a:r>
              <a:rPr spc="330" dirty="0"/>
              <a:t> </a:t>
            </a:r>
            <a:r>
              <a:rPr dirty="0"/>
              <a:t>of</a:t>
            </a:r>
            <a:r>
              <a:rPr spc="325" dirty="0"/>
              <a:t> </a:t>
            </a:r>
            <a:r>
              <a:rPr spc="70" dirty="0"/>
              <a:t>its</a:t>
            </a:r>
            <a:r>
              <a:rPr spc="330" dirty="0"/>
              <a:t> </a:t>
            </a:r>
            <a:r>
              <a:rPr dirty="0"/>
              <a:t>three</a:t>
            </a:r>
            <a:r>
              <a:rPr spc="330" dirty="0"/>
              <a:t> </a:t>
            </a:r>
            <a:r>
              <a:rPr dirty="0"/>
              <a:t>electrons</a:t>
            </a:r>
            <a:r>
              <a:rPr spc="325" dirty="0"/>
              <a:t> </a:t>
            </a:r>
            <a:r>
              <a:rPr dirty="0"/>
              <a:t>in</a:t>
            </a:r>
            <a:r>
              <a:rPr spc="325" dirty="0"/>
              <a:t> </a:t>
            </a:r>
            <a:r>
              <a:rPr spc="-25" dirty="0"/>
              <a:t>the </a:t>
            </a:r>
            <a:r>
              <a:rPr b="0" i="1" dirty="0">
                <a:latin typeface="Bookman Old Style"/>
                <a:cs typeface="Bookman Old Style"/>
              </a:rPr>
              <a:t>n</a:t>
            </a:r>
            <a:r>
              <a:rPr b="0" i="1" spc="20" dirty="0">
                <a:latin typeface="Bookman Old Style"/>
                <a:cs typeface="Bookman Old Style"/>
              </a:rPr>
              <a:t> </a:t>
            </a:r>
            <a:r>
              <a:rPr spc="130" dirty="0"/>
              <a:t>=</a:t>
            </a:r>
            <a:r>
              <a:rPr spc="155" dirty="0"/>
              <a:t> </a:t>
            </a:r>
            <a:r>
              <a:rPr dirty="0"/>
              <a:t>1</a:t>
            </a:r>
            <a:r>
              <a:rPr spc="160" dirty="0"/>
              <a:t> </a:t>
            </a:r>
            <a:r>
              <a:rPr dirty="0"/>
              <a:t>energy</a:t>
            </a:r>
            <a:r>
              <a:rPr spc="165" dirty="0"/>
              <a:t> </a:t>
            </a:r>
            <a:r>
              <a:rPr dirty="0"/>
              <a:t>level.</a:t>
            </a:r>
            <a:r>
              <a:rPr spc="520" dirty="0"/>
              <a:t> </a:t>
            </a:r>
            <a:r>
              <a:rPr dirty="0"/>
              <a:t>If</a:t>
            </a:r>
            <a:r>
              <a:rPr spc="165" dirty="0"/>
              <a:t> </a:t>
            </a:r>
            <a:r>
              <a:rPr dirty="0"/>
              <a:t>electrons</a:t>
            </a:r>
            <a:r>
              <a:rPr spc="165" dirty="0"/>
              <a:t> </a:t>
            </a:r>
            <a:r>
              <a:rPr dirty="0"/>
              <a:t>were</a:t>
            </a:r>
            <a:r>
              <a:rPr spc="165" dirty="0"/>
              <a:t> </a:t>
            </a:r>
            <a:r>
              <a:rPr dirty="0"/>
              <a:t>bosons</a:t>
            </a:r>
            <a:r>
              <a:rPr spc="160" dirty="0"/>
              <a:t> </a:t>
            </a:r>
            <a:r>
              <a:rPr dirty="0"/>
              <a:t>how</a:t>
            </a:r>
            <a:r>
              <a:rPr spc="170" dirty="0"/>
              <a:t> </a:t>
            </a:r>
            <a:r>
              <a:rPr spc="65" dirty="0"/>
              <a:t>many</a:t>
            </a:r>
            <a:r>
              <a:rPr spc="170" dirty="0"/>
              <a:t> </a:t>
            </a:r>
            <a:r>
              <a:rPr dirty="0"/>
              <a:t>would</a:t>
            </a:r>
            <a:r>
              <a:rPr spc="165" dirty="0"/>
              <a:t> </a:t>
            </a:r>
            <a:r>
              <a:rPr spc="-25" dirty="0"/>
              <a:t>be </a:t>
            </a:r>
            <a:r>
              <a:rPr dirty="0"/>
              <a:t>in</a:t>
            </a:r>
            <a:r>
              <a:rPr spc="155" dirty="0"/>
              <a:t> </a:t>
            </a:r>
            <a:r>
              <a:rPr dirty="0"/>
              <a:t>the</a:t>
            </a:r>
            <a:r>
              <a:rPr spc="155" dirty="0"/>
              <a:t> </a:t>
            </a:r>
            <a:r>
              <a:rPr b="0" i="1" dirty="0">
                <a:latin typeface="Bookman Old Style"/>
                <a:cs typeface="Bookman Old Style"/>
              </a:rPr>
              <a:t>n</a:t>
            </a:r>
            <a:r>
              <a:rPr b="0" i="1" spc="-30" dirty="0">
                <a:latin typeface="Bookman Old Style"/>
                <a:cs typeface="Bookman Old Style"/>
              </a:rPr>
              <a:t> </a:t>
            </a:r>
            <a:r>
              <a:rPr spc="130" dirty="0"/>
              <a:t>=</a:t>
            </a:r>
            <a:r>
              <a:rPr spc="90" dirty="0"/>
              <a:t> </a:t>
            </a:r>
            <a:r>
              <a:rPr dirty="0"/>
              <a:t>1</a:t>
            </a:r>
            <a:r>
              <a:rPr spc="160" dirty="0"/>
              <a:t> </a:t>
            </a:r>
            <a:r>
              <a:rPr dirty="0"/>
              <a:t>level</a:t>
            </a:r>
            <a:r>
              <a:rPr spc="155" dirty="0"/>
              <a:t> </a:t>
            </a:r>
            <a:r>
              <a:rPr dirty="0"/>
              <a:t>in</a:t>
            </a:r>
            <a:r>
              <a:rPr spc="155" dirty="0"/>
              <a:t> </a:t>
            </a:r>
            <a:r>
              <a:rPr dirty="0"/>
              <a:t>the</a:t>
            </a:r>
            <a:r>
              <a:rPr spc="150" dirty="0"/>
              <a:t> </a:t>
            </a:r>
            <a:r>
              <a:rPr dirty="0"/>
              <a:t>ground</a:t>
            </a:r>
            <a:r>
              <a:rPr spc="155" dirty="0"/>
              <a:t> </a:t>
            </a:r>
            <a:r>
              <a:rPr spc="85" dirty="0"/>
              <a:t>state</a:t>
            </a:r>
            <a:r>
              <a:rPr spc="155" dirty="0"/>
              <a:t> </a:t>
            </a:r>
            <a:r>
              <a:rPr dirty="0"/>
              <a:t>of</a:t>
            </a:r>
            <a:r>
              <a:rPr spc="155" dirty="0"/>
              <a:t> </a:t>
            </a:r>
            <a:r>
              <a:rPr spc="75" dirty="0"/>
              <a:t>lithium?</a:t>
            </a:r>
            <a:r>
              <a:rPr spc="415" dirty="0"/>
              <a:t> </a:t>
            </a:r>
            <a:r>
              <a:rPr dirty="0"/>
              <a:t>(Choose</a:t>
            </a:r>
            <a:r>
              <a:rPr spc="155" dirty="0"/>
              <a:t> </a:t>
            </a:r>
            <a:r>
              <a:rPr spc="-10" dirty="0"/>
              <a:t>one.)</a:t>
            </a:r>
          </a:p>
        </p:txBody>
      </p:sp>
      <p:sp>
        <p:nvSpPr>
          <p:cNvPr id="5" name="object 5"/>
          <p:cNvSpPr txBox="1"/>
          <p:nvPr/>
        </p:nvSpPr>
        <p:spPr>
          <a:xfrm>
            <a:off x="715137" y="2421615"/>
            <a:ext cx="545465" cy="2050414"/>
          </a:xfrm>
          <a:prstGeom prst="rect">
            <a:avLst/>
          </a:prstGeom>
        </p:spPr>
        <p:txBody>
          <a:bodyPr vert="horz" wrap="square" lIns="0" tIns="144780" rIns="0" bIns="0" rtlCol="0">
            <a:spAutoFit/>
          </a:bodyPr>
          <a:lstStyle/>
          <a:p>
            <a:pPr marL="16510">
              <a:lnSpc>
                <a:spcPct val="100000"/>
              </a:lnSpc>
              <a:spcBef>
                <a:spcPts val="1140"/>
              </a:spcBef>
            </a:pPr>
            <a:r>
              <a:rPr sz="2450" spc="65" dirty="0">
                <a:latin typeface="Garamond"/>
                <a:cs typeface="Garamond"/>
              </a:rPr>
              <a:t>A.</a:t>
            </a:r>
            <a:r>
              <a:rPr sz="2450" spc="-30" dirty="0">
                <a:latin typeface="Garamond"/>
                <a:cs typeface="Garamond"/>
              </a:rPr>
              <a:t> </a:t>
            </a:r>
            <a:r>
              <a:rPr sz="2450" spc="-50" dirty="0">
                <a:latin typeface="Garamond"/>
                <a:cs typeface="Garamond"/>
              </a:rPr>
              <a:t>0</a:t>
            </a:r>
            <a:endParaRPr sz="2450">
              <a:latin typeface="Garamond"/>
              <a:cs typeface="Garamond"/>
            </a:endParaRPr>
          </a:p>
          <a:p>
            <a:pPr marL="28575">
              <a:lnSpc>
                <a:spcPct val="100000"/>
              </a:lnSpc>
              <a:spcBef>
                <a:spcPts val="1045"/>
              </a:spcBef>
            </a:pPr>
            <a:r>
              <a:rPr sz="2450" spc="90" dirty="0">
                <a:latin typeface="Garamond"/>
                <a:cs typeface="Garamond"/>
              </a:rPr>
              <a:t>B.</a:t>
            </a:r>
            <a:r>
              <a:rPr sz="2450" spc="-30" dirty="0">
                <a:latin typeface="Garamond"/>
                <a:cs typeface="Garamond"/>
              </a:rPr>
              <a:t> </a:t>
            </a:r>
            <a:r>
              <a:rPr sz="2450" spc="-50" dirty="0">
                <a:latin typeface="Garamond"/>
                <a:cs typeface="Garamond"/>
              </a:rPr>
              <a:t>1</a:t>
            </a:r>
            <a:endParaRPr sz="2450">
              <a:latin typeface="Garamond"/>
              <a:cs typeface="Garamond"/>
            </a:endParaRPr>
          </a:p>
          <a:p>
            <a:pPr marL="24765">
              <a:lnSpc>
                <a:spcPct val="100000"/>
              </a:lnSpc>
              <a:spcBef>
                <a:spcPts val="1045"/>
              </a:spcBef>
            </a:pPr>
            <a:r>
              <a:rPr sz="2450" spc="80" dirty="0">
                <a:latin typeface="Garamond"/>
                <a:cs typeface="Garamond"/>
              </a:rPr>
              <a:t>C.</a:t>
            </a:r>
            <a:r>
              <a:rPr sz="2450" spc="-25" dirty="0">
                <a:latin typeface="Garamond"/>
                <a:cs typeface="Garamond"/>
              </a:rPr>
              <a:t> </a:t>
            </a:r>
            <a:r>
              <a:rPr sz="2450" spc="-50" dirty="0">
                <a:latin typeface="Garamond"/>
                <a:cs typeface="Garamond"/>
              </a:rPr>
              <a:t>2</a:t>
            </a:r>
            <a:endParaRPr sz="2450">
              <a:latin typeface="Garamond"/>
              <a:cs typeface="Garamond"/>
            </a:endParaRPr>
          </a:p>
          <a:p>
            <a:pPr marL="12700">
              <a:lnSpc>
                <a:spcPct val="100000"/>
              </a:lnSpc>
              <a:spcBef>
                <a:spcPts val="1045"/>
              </a:spcBef>
            </a:pPr>
            <a:r>
              <a:rPr sz="2450" dirty="0">
                <a:latin typeface="Garamond"/>
                <a:cs typeface="Garamond"/>
              </a:rPr>
              <a:t>D.</a:t>
            </a:r>
            <a:r>
              <a:rPr sz="2450" spc="-105" dirty="0">
                <a:latin typeface="Garamond"/>
                <a:cs typeface="Garamond"/>
              </a:rPr>
              <a:t> </a:t>
            </a:r>
            <a:r>
              <a:rPr sz="2450" spc="-50" dirty="0">
                <a:latin typeface="Garamond"/>
                <a:cs typeface="Garamond"/>
              </a:rPr>
              <a:t>3</a:t>
            </a:r>
            <a:endParaRPr sz="2450">
              <a:latin typeface="Garamond"/>
              <a:cs typeface="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2565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8.1.</a:t>
            </a:r>
            <a:r>
              <a:rPr sz="1200" spc="190" dirty="0">
                <a:latin typeface="Times New Roman"/>
                <a:cs typeface="Times New Roman"/>
              </a:rPr>
              <a:t>  </a:t>
            </a:r>
            <a:r>
              <a:rPr sz="1200" spc="50" dirty="0">
                <a:latin typeface="Times New Roman"/>
                <a:cs typeface="Times New Roman"/>
              </a:rPr>
              <a:t>THE</a:t>
            </a:r>
            <a:r>
              <a:rPr sz="1200" spc="125" dirty="0">
                <a:latin typeface="Times New Roman"/>
                <a:cs typeface="Times New Roman"/>
              </a:rPr>
              <a:t> </a:t>
            </a:r>
            <a:r>
              <a:rPr sz="1200" dirty="0">
                <a:latin typeface="Times New Roman"/>
                <a:cs typeface="Times New Roman"/>
              </a:rPr>
              <a:t>PAULI</a:t>
            </a:r>
            <a:r>
              <a:rPr sz="1200" spc="125" dirty="0">
                <a:latin typeface="Times New Roman"/>
                <a:cs typeface="Times New Roman"/>
              </a:rPr>
              <a:t> </a:t>
            </a:r>
            <a:r>
              <a:rPr sz="1200" dirty="0">
                <a:latin typeface="Times New Roman"/>
                <a:cs typeface="Times New Roman"/>
              </a:rPr>
              <a:t>EXCLUSION</a:t>
            </a:r>
            <a:r>
              <a:rPr sz="1200" spc="114"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spc="50" dirty="0"/>
              <a:t>Lithium</a:t>
            </a:r>
            <a:r>
              <a:rPr spc="325" dirty="0"/>
              <a:t> </a:t>
            </a:r>
            <a:r>
              <a:rPr dirty="0"/>
              <a:t>in</a:t>
            </a:r>
            <a:r>
              <a:rPr spc="325" dirty="0"/>
              <a:t> </a:t>
            </a:r>
            <a:r>
              <a:rPr spc="70" dirty="0"/>
              <a:t>its</a:t>
            </a:r>
            <a:r>
              <a:rPr spc="335" dirty="0"/>
              <a:t> </a:t>
            </a:r>
            <a:r>
              <a:rPr dirty="0"/>
              <a:t>ground</a:t>
            </a:r>
            <a:r>
              <a:rPr spc="325" dirty="0"/>
              <a:t> </a:t>
            </a:r>
            <a:r>
              <a:rPr spc="85" dirty="0"/>
              <a:t>state</a:t>
            </a:r>
            <a:r>
              <a:rPr spc="330" dirty="0"/>
              <a:t> </a:t>
            </a:r>
            <a:r>
              <a:rPr dirty="0"/>
              <a:t>has</a:t>
            </a:r>
            <a:r>
              <a:rPr spc="330" dirty="0"/>
              <a:t> </a:t>
            </a:r>
            <a:r>
              <a:rPr dirty="0"/>
              <a:t>two</a:t>
            </a:r>
            <a:r>
              <a:rPr spc="330" dirty="0"/>
              <a:t> </a:t>
            </a:r>
            <a:r>
              <a:rPr dirty="0"/>
              <a:t>of</a:t>
            </a:r>
            <a:r>
              <a:rPr spc="325" dirty="0"/>
              <a:t> </a:t>
            </a:r>
            <a:r>
              <a:rPr spc="70" dirty="0"/>
              <a:t>its</a:t>
            </a:r>
            <a:r>
              <a:rPr spc="330" dirty="0"/>
              <a:t> </a:t>
            </a:r>
            <a:r>
              <a:rPr dirty="0"/>
              <a:t>three</a:t>
            </a:r>
            <a:r>
              <a:rPr spc="330" dirty="0"/>
              <a:t> </a:t>
            </a:r>
            <a:r>
              <a:rPr dirty="0"/>
              <a:t>electrons</a:t>
            </a:r>
            <a:r>
              <a:rPr spc="325" dirty="0"/>
              <a:t> </a:t>
            </a:r>
            <a:r>
              <a:rPr dirty="0"/>
              <a:t>in</a:t>
            </a:r>
            <a:r>
              <a:rPr spc="325" dirty="0"/>
              <a:t> </a:t>
            </a:r>
            <a:r>
              <a:rPr spc="-25" dirty="0"/>
              <a:t>the </a:t>
            </a:r>
            <a:r>
              <a:rPr b="0" i="1" dirty="0">
                <a:latin typeface="Bookman Old Style"/>
                <a:cs typeface="Bookman Old Style"/>
              </a:rPr>
              <a:t>n</a:t>
            </a:r>
            <a:r>
              <a:rPr b="0" i="1" spc="20" dirty="0">
                <a:latin typeface="Bookman Old Style"/>
                <a:cs typeface="Bookman Old Style"/>
              </a:rPr>
              <a:t> </a:t>
            </a:r>
            <a:r>
              <a:rPr spc="130" dirty="0"/>
              <a:t>=</a:t>
            </a:r>
            <a:r>
              <a:rPr spc="155" dirty="0"/>
              <a:t> </a:t>
            </a:r>
            <a:r>
              <a:rPr dirty="0"/>
              <a:t>1</a:t>
            </a:r>
            <a:r>
              <a:rPr spc="160" dirty="0"/>
              <a:t> </a:t>
            </a:r>
            <a:r>
              <a:rPr dirty="0"/>
              <a:t>energy</a:t>
            </a:r>
            <a:r>
              <a:rPr spc="165" dirty="0"/>
              <a:t> </a:t>
            </a:r>
            <a:r>
              <a:rPr dirty="0"/>
              <a:t>level.</a:t>
            </a:r>
            <a:r>
              <a:rPr spc="520" dirty="0"/>
              <a:t> </a:t>
            </a:r>
            <a:r>
              <a:rPr dirty="0"/>
              <a:t>If</a:t>
            </a:r>
            <a:r>
              <a:rPr spc="165" dirty="0"/>
              <a:t> </a:t>
            </a:r>
            <a:r>
              <a:rPr dirty="0"/>
              <a:t>electrons</a:t>
            </a:r>
            <a:r>
              <a:rPr spc="165" dirty="0"/>
              <a:t> </a:t>
            </a:r>
            <a:r>
              <a:rPr dirty="0"/>
              <a:t>were</a:t>
            </a:r>
            <a:r>
              <a:rPr spc="165" dirty="0"/>
              <a:t> </a:t>
            </a:r>
            <a:r>
              <a:rPr dirty="0"/>
              <a:t>bosons</a:t>
            </a:r>
            <a:r>
              <a:rPr spc="160" dirty="0"/>
              <a:t> </a:t>
            </a:r>
            <a:r>
              <a:rPr dirty="0"/>
              <a:t>how</a:t>
            </a:r>
            <a:r>
              <a:rPr spc="170" dirty="0"/>
              <a:t> </a:t>
            </a:r>
            <a:r>
              <a:rPr spc="65" dirty="0"/>
              <a:t>many</a:t>
            </a:r>
            <a:r>
              <a:rPr spc="170" dirty="0"/>
              <a:t> </a:t>
            </a:r>
            <a:r>
              <a:rPr dirty="0"/>
              <a:t>would</a:t>
            </a:r>
            <a:r>
              <a:rPr spc="165" dirty="0"/>
              <a:t> </a:t>
            </a:r>
            <a:r>
              <a:rPr spc="-25" dirty="0"/>
              <a:t>be </a:t>
            </a:r>
            <a:r>
              <a:rPr dirty="0"/>
              <a:t>in</a:t>
            </a:r>
            <a:r>
              <a:rPr spc="155" dirty="0"/>
              <a:t> </a:t>
            </a:r>
            <a:r>
              <a:rPr dirty="0"/>
              <a:t>the</a:t>
            </a:r>
            <a:r>
              <a:rPr spc="155" dirty="0"/>
              <a:t> </a:t>
            </a:r>
            <a:r>
              <a:rPr b="0" i="1" dirty="0">
                <a:latin typeface="Bookman Old Style"/>
                <a:cs typeface="Bookman Old Style"/>
              </a:rPr>
              <a:t>n</a:t>
            </a:r>
            <a:r>
              <a:rPr b="0" i="1" spc="-30" dirty="0">
                <a:latin typeface="Bookman Old Style"/>
                <a:cs typeface="Bookman Old Style"/>
              </a:rPr>
              <a:t> </a:t>
            </a:r>
            <a:r>
              <a:rPr spc="130" dirty="0"/>
              <a:t>=</a:t>
            </a:r>
            <a:r>
              <a:rPr spc="90" dirty="0"/>
              <a:t> </a:t>
            </a:r>
            <a:r>
              <a:rPr dirty="0"/>
              <a:t>1</a:t>
            </a:r>
            <a:r>
              <a:rPr spc="160" dirty="0"/>
              <a:t> </a:t>
            </a:r>
            <a:r>
              <a:rPr dirty="0"/>
              <a:t>level</a:t>
            </a:r>
            <a:r>
              <a:rPr spc="155" dirty="0"/>
              <a:t> </a:t>
            </a:r>
            <a:r>
              <a:rPr dirty="0"/>
              <a:t>in</a:t>
            </a:r>
            <a:r>
              <a:rPr spc="155" dirty="0"/>
              <a:t> </a:t>
            </a:r>
            <a:r>
              <a:rPr dirty="0"/>
              <a:t>the</a:t>
            </a:r>
            <a:r>
              <a:rPr spc="150" dirty="0"/>
              <a:t> </a:t>
            </a:r>
            <a:r>
              <a:rPr dirty="0"/>
              <a:t>ground</a:t>
            </a:r>
            <a:r>
              <a:rPr spc="155" dirty="0"/>
              <a:t> </a:t>
            </a:r>
            <a:r>
              <a:rPr spc="85" dirty="0"/>
              <a:t>state</a:t>
            </a:r>
            <a:r>
              <a:rPr spc="155" dirty="0"/>
              <a:t> </a:t>
            </a:r>
            <a:r>
              <a:rPr dirty="0"/>
              <a:t>of</a:t>
            </a:r>
            <a:r>
              <a:rPr spc="155" dirty="0"/>
              <a:t> </a:t>
            </a:r>
            <a:r>
              <a:rPr spc="75" dirty="0"/>
              <a:t>lithium?</a:t>
            </a:r>
            <a:r>
              <a:rPr spc="415" dirty="0"/>
              <a:t> </a:t>
            </a:r>
            <a:r>
              <a:rPr dirty="0"/>
              <a:t>(Choose</a:t>
            </a:r>
            <a:r>
              <a:rPr spc="155" dirty="0"/>
              <a:t> </a:t>
            </a:r>
            <a:r>
              <a:rPr spc="-10" dirty="0"/>
              <a:t>one.)</a:t>
            </a:r>
          </a:p>
        </p:txBody>
      </p:sp>
      <p:sp>
        <p:nvSpPr>
          <p:cNvPr id="5" name="object 5"/>
          <p:cNvSpPr txBox="1"/>
          <p:nvPr/>
        </p:nvSpPr>
        <p:spPr>
          <a:xfrm>
            <a:off x="707758" y="2421615"/>
            <a:ext cx="1856739" cy="2670175"/>
          </a:xfrm>
          <a:prstGeom prst="rect">
            <a:avLst/>
          </a:prstGeom>
        </p:spPr>
        <p:txBody>
          <a:bodyPr vert="horz" wrap="square" lIns="0" tIns="144780" rIns="0" bIns="0" rtlCol="0">
            <a:spAutoFit/>
          </a:bodyPr>
          <a:lstStyle/>
          <a:p>
            <a:pPr marL="24130">
              <a:lnSpc>
                <a:spcPct val="100000"/>
              </a:lnSpc>
              <a:spcBef>
                <a:spcPts val="1140"/>
              </a:spcBef>
            </a:pPr>
            <a:r>
              <a:rPr sz="2450" spc="65" dirty="0">
                <a:latin typeface="Garamond"/>
                <a:cs typeface="Garamond"/>
              </a:rPr>
              <a:t>A.</a:t>
            </a:r>
            <a:r>
              <a:rPr sz="2450" spc="-30" dirty="0">
                <a:latin typeface="Garamond"/>
                <a:cs typeface="Garamond"/>
              </a:rPr>
              <a:t> </a:t>
            </a:r>
            <a:r>
              <a:rPr sz="2450" spc="-50" dirty="0">
                <a:latin typeface="Garamond"/>
                <a:cs typeface="Garamond"/>
              </a:rPr>
              <a:t>0</a:t>
            </a:r>
            <a:endParaRPr sz="2450">
              <a:latin typeface="Garamond"/>
              <a:cs typeface="Garamond"/>
            </a:endParaRPr>
          </a:p>
          <a:p>
            <a:pPr marL="36195">
              <a:lnSpc>
                <a:spcPct val="100000"/>
              </a:lnSpc>
              <a:spcBef>
                <a:spcPts val="1045"/>
              </a:spcBef>
            </a:pPr>
            <a:r>
              <a:rPr sz="2450" spc="90" dirty="0">
                <a:latin typeface="Garamond"/>
                <a:cs typeface="Garamond"/>
              </a:rPr>
              <a:t>B.</a:t>
            </a:r>
            <a:r>
              <a:rPr sz="2450" spc="-30" dirty="0">
                <a:latin typeface="Garamond"/>
                <a:cs typeface="Garamond"/>
              </a:rPr>
              <a:t> </a:t>
            </a:r>
            <a:r>
              <a:rPr sz="2450" spc="-50" dirty="0">
                <a:latin typeface="Garamond"/>
                <a:cs typeface="Garamond"/>
              </a:rPr>
              <a:t>1</a:t>
            </a:r>
            <a:endParaRPr sz="2450">
              <a:latin typeface="Garamond"/>
              <a:cs typeface="Garamond"/>
            </a:endParaRPr>
          </a:p>
          <a:p>
            <a:pPr marL="31750">
              <a:lnSpc>
                <a:spcPct val="100000"/>
              </a:lnSpc>
              <a:spcBef>
                <a:spcPts val="1045"/>
              </a:spcBef>
            </a:pPr>
            <a:r>
              <a:rPr sz="2450" spc="80" dirty="0">
                <a:latin typeface="Garamond"/>
                <a:cs typeface="Garamond"/>
              </a:rPr>
              <a:t>C.</a:t>
            </a:r>
            <a:r>
              <a:rPr sz="2450" spc="-25" dirty="0">
                <a:latin typeface="Garamond"/>
                <a:cs typeface="Garamond"/>
              </a:rPr>
              <a:t> </a:t>
            </a:r>
            <a:r>
              <a:rPr sz="2450" spc="-50" dirty="0">
                <a:latin typeface="Garamond"/>
                <a:cs typeface="Garamond"/>
              </a:rPr>
              <a:t>2</a:t>
            </a:r>
            <a:endParaRPr sz="2450">
              <a:latin typeface="Garamond"/>
              <a:cs typeface="Garamond"/>
            </a:endParaRPr>
          </a:p>
          <a:p>
            <a:pPr marL="19685">
              <a:lnSpc>
                <a:spcPct val="100000"/>
              </a:lnSpc>
              <a:spcBef>
                <a:spcPts val="1045"/>
              </a:spcBef>
            </a:pPr>
            <a:r>
              <a:rPr sz="2450" dirty="0">
                <a:latin typeface="Garamond"/>
                <a:cs typeface="Garamond"/>
              </a:rPr>
              <a:t>D.</a:t>
            </a:r>
            <a:r>
              <a:rPr sz="2450" spc="-105" dirty="0">
                <a:latin typeface="Garamond"/>
                <a:cs typeface="Garamond"/>
              </a:rPr>
              <a:t> </a:t>
            </a:r>
            <a:r>
              <a:rPr sz="2450" spc="-50" dirty="0">
                <a:latin typeface="Garamond"/>
                <a:cs typeface="Garamond"/>
              </a:rPr>
              <a:t>3</a:t>
            </a:r>
            <a:endParaRPr sz="2450">
              <a:latin typeface="Garamond"/>
              <a:cs typeface="Garamond"/>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90" dirty="0">
                <a:latin typeface="Garamond"/>
                <a:cs typeface="Garamond"/>
              </a:rPr>
              <a:t>D</a:t>
            </a:r>
            <a:endParaRPr sz="2450">
              <a:latin typeface="Garamond"/>
              <a:cs typeface="Garamon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2565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8.1.</a:t>
            </a:r>
            <a:r>
              <a:rPr sz="1200" spc="190" dirty="0">
                <a:latin typeface="Times New Roman"/>
                <a:cs typeface="Times New Roman"/>
              </a:rPr>
              <a:t>  </a:t>
            </a:r>
            <a:r>
              <a:rPr sz="1200" spc="50" dirty="0">
                <a:latin typeface="Times New Roman"/>
                <a:cs typeface="Times New Roman"/>
              </a:rPr>
              <a:t>THE</a:t>
            </a:r>
            <a:r>
              <a:rPr sz="1200" spc="125" dirty="0">
                <a:latin typeface="Times New Roman"/>
                <a:cs typeface="Times New Roman"/>
              </a:rPr>
              <a:t> </a:t>
            </a:r>
            <a:r>
              <a:rPr sz="1200" dirty="0">
                <a:latin typeface="Times New Roman"/>
                <a:cs typeface="Times New Roman"/>
              </a:rPr>
              <a:t>PAULI</a:t>
            </a:r>
            <a:r>
              <a:rPr sz="1200" spc="125" dirty="0">
                <a:latin typeface="Times New Roman"/>
                <a:cs typeface="Times New Roman"/>
              </a:rPr>
              <a:t> </a:t>
            </a:r>
            <a:r>
              <a:rPr sz="1200" dirty="0">
                <a:latin typeface="Times New Roman"/>
                <a:cs typeface="Times New Roman"/>
              </a:rPr>
              <a:t>EXCLUSION</a:t>
            </a:r>
            <a:r>
              <a:rPr sz="1200" spc="114"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165" dirty="0"/>
              <a:t> </a:t>
            </a:r>
            <a:r>
              <a:rPr spc="50" dirty="0"/>
              <a:t>hypothetical</a:t>
            </a:r>
            <a:r>
              <a:rPr spc="165" dirty="0"/>
              <a:t> </a:t>
            </a:r>
            <a:r>
              <a:rPr dirty="0"/>
              <a:t>particles</a:t>
            </a:r>
            <a:r>
              <a:rPr spc="165" dirty="0"/>
              <a:t> </a:t>
            </a:r>
            <a:r>
              <a:rPr dirty="0"/>
              <a:t>predicted</a:t>
            </a:r>
            <a:r>
              <a:rPr spc="165" dirty="0"/>
              <a:t> </a:t>
            </a:r>
            <a:r>
              <a:rPr spc="60" dirty="0"/>
              <a:t>by</a:t>
            </a:r>
            <a:r>
              <a:rPr spc="165" dirty="0"/>
              <a:t> </a:t>
            </a:r>
            <a:r>
              <a:rPr dirty="0"/>
              <a:t>some</a:t>
            </a:r>
            <a:r>
              <a:rPr spc="165" dirty="0"/>
              <a:t> </a:t>
            </a:r>
            <a:r>
              <a:rPr dirty="0"/>
              <a:t>physics</a:t>
            </a:r>
            <a:r>
              <a:rPr spc="165" dirty="0"/>
              <a:t> </a:t>
            </a:r>
            <a:r>
              <a:rPr dirty="0"/>
              <a:t>theories</a:t>
            </a:r>
            <a:r>
              <a:rPr spc="160" dirty="0"/>
              <a:t> </a:t>
            </a:r>
            <a:r>
              <a:rPr spc="30" dirty="0"/>
              <a:t>are </a:t>
            </a:r>
            <a:r>
              <a:rPr dirty="0"/>
              <a:t>the</a:t>
            </a:r>
            <a:r>
              <a:rPr spc="-10" dirty="0"/>
              <a:t>  </a:t>
            </a:r>
            <a:r>
              <a:rPr dirty="0"/>
              <a:t>“graviton”  (spin  </a:t>
            </a:r>
            <a:r>
              <a:rPr spc="70" dirty="0"/>
              <a:t>2)</a:t>
            </a:r>
            <a:r>
              <a:rPr dirty="0"/>
              <a:t>  </a:t>
            </a:r>
            <a:r>
              <a:rPr spc="55" dirty="0"/>
              <a:t>and</a:t>
            </a:r>
            <a:r>
              <a:rPr dirty="0"/>
              <a:t>  the  “gravitino”  (spin  </a:t>
            </a:r>
            <a:r>
              <a:rPr spc="55" dirty="0"/>
              <a:t>1.5).</a:t>
            </a:r>
            <a:r>
              <a:rPr spc="530" dirty="0"/>
              <a:t>  </a:t>
            </a:r>
            <a:r>
              <a:rPr spc="-10" dirty="0"/>
              <a:t>Which </a:t>
            </a:r>
            <a:r>
              <a:rPr spc="60" dirty="0"/>
              <a:t>obey(s)</a:t>
            </a:r>
            <a:r>
              <a:rPr spc="229" dirty="0"/>
              <a:t> </a:t>
            </a:r>
            <a:r>
              <a:rPr dirty="0"/>
              <a:t>the</a:t>
            </a:r>
            <a:r>
              <a:rPr spc="240" dirty="0"/>
              <a:t> </a:t>
            </a:r>
            <a:r>
              <a:rPr spc="80" dirty="0"/>
              <a:t>Pauli</a:t>
            </a:r>
            <a:r>
              <a:rPr spc="240" dirty="0"/>
              <a:t> </a:t>
            </a:r>
            <a:r>
              <a:rPr dirty="0"/>
              <a:t>exclusion</a:t>
            </a:r>
            <a:r>
              <a:rPr spc="240" dirty="0"/>
              <a:t> </a:t>
            </a:r>
            <a:r>
              <a:rPr dirty="0"/>
              <a:t>principle?</a:t>
            </a:r>
            <a:r>
              <a:rPr spc="535" dirty="0"/>
              <a:t> </a:t>
            </a:r>
            <a:r>
              <a:rPr dirty="0"/>
              <a:t>(Choose</a:t>
            </a:r>
            <a:r>
              <a:rPr spc="240" dirty="0"/>
              <a:t> </a:t>
            </a:r>
            <a:r>
              <a:rPr spc="-20" dirty="0"/>
              <a:t>one.)</a:t>
            </a:r>
          </a:p>
        </p:txBody>
      </p:sp>
      <p:sp>
        <p:nvSpPr>
          <p:cNvPr id="5" name="object 5"/>
          <p:cNvSpPr txBox="1"/>
          <p:nvPr/>
        </p:nvSpPr>
        <p:spPr>
          <a:xfrm>
            <a:off x="715137" y="2421615"/>
            <a:ext cx="2113280"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The</a:t>
            </a:r>
            <a:r>
              <a:rPr sz="2450" spc="240" dirty="0">
                <a:latin typeface="Garamond"/>
                <a:cs typeface="Garamond"/>
              </a:rPr>
              <a:t> </a:t>
            </a:r>
            <a:r>
              <a:rPr sz="2450" spc="-10" dirty="0">
                <a:latin typeface="Garamond"/>
                <a:cs typeface="Garamond"/>
              </a:rPr>
              <a:t>graviton</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The</a:t>
            </a:r>
            <a:r>
              <a:rPr sz="2450" spc="240" dirty="0">
                <a:latin typeface="Garamond"/>
                <a:cs typeface="Garamond"/>
              </a:rPr>
              <a:t> </a:t>
            </a:r>
            <a:r>
              <a:rPr sz="2450" spc="-10" dirty="0">
                <a:latin typeface="Garamond"/>
                <a:cs typeface="Garamond"/>
              </a:rPr>
              <a:t>gravitino</a:t>
            </a:r>
            <a:endParaRPr sz="2450">
              <a:latin typeface="Garamond"/>
              <a:cs typeface="Garamond"/>
            </a:endParaRPr>
          </a:p>
          <a:p>
            <a:pPr marL="386715" indent="-361950">
              <a:lnSpc>
                <a:spcPct val="100000"/>
              </a:lnSpc>
              <a:spcBef>
                <a:spcPts val="1045"/>
              </a:spcBef>
              <a:buAutoNum type="alphaUcPeriod"/>
              <a:tabLst>
                <a:tab pos="386715" algn="l"/>
              </a:tabLst>
            </a:pPr>
            <a:r>
              <a:rPr sz="2450" spc="-20" dirty="0">
                <a:latin typeface="Garamond"/>
                <a:cs typeface="Garamond"/>
              </a:rPr>
              <a:t>Both</a:t>
            </a:r>
            <a:endParaRPr sz="2450">
              <a:latin typeface="Garamond"/>
              <a:cs typeface="Garamond"/>
            </a:endParaRPr>
          </a:p>
          <a:p>
            <a:pPr marL="386715" indent="-374015">
              <a:lnSpc>
                <a:spcPct val="100000"/>
              </a:lnSpc>
              <a:spcBef>
                <a:spcPts val="1045"/>
              </a:spcBef>
              <a:buAutoNum type="alphaUcPeriod"/>
              <a:tabLst>
                <a:tab pos="386715" algn="l"/>
              </a:tabLst>
            </a:pPr>
            <a:r>
              <a:rPr sz="2450" spc="-10" dirty="0">
                <a:latin typeface="Garamond"/>
                <a:cs typeface="Garamond"/>
              </a:rPr>
              <a:t>Neither</a:t>
            </a:r>
            <a:endParaRPr sz="2450">
              <a:latin typeface="Garamond"/>
              <a:cs typeface="Garamond"/>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2792</Words>
  <Application>Microsoft Office PowerPoint</Application>
  <PresentationFormat>Custom</PresentationFormat>
  <Paragraphs>251</Paragraphs>
  <Slides>41</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41</vt:i4>
      </vt:variant>
    </vt:vector>
  </HeadingPairs>
  <TitlesOfParts>
    <vt:vector size="49" baseType="lpstr">
      <vt:lpstr>Book Antiqua</vt:lpstr>
      <vt:lpstr>Bookman Old Style</vt:lpstr>
      <vt:lpstr>Cambria</vt:lpstr>
      <vt:lpstr>Garamond</vt:lpstr>
      <vt:lpstr>Georgia</vt:lpstr>
      <vt:lpstr>Times New Roman</vt:lpstr>
      <vt:lpstr>Office Theme</vt:lpstr>
      <vt:lpstr>Office Theme</vt:lpstr>
      <vt:lpstr>PowerPoint Presentation</vt:lpstr>
      <vt:lpstr>Instructions</vt:lpstr>
      <vt:lpstr>PowerPoint Presentation</vt:lpstr>
      <vt:lpstr>PowerPoint Presentation</vt:lpstr>
      <vt:lpstr>Suppose you have 100 particles of mass m trapped in a box, ex- erting no forces on each other.  Which of the following is true of the total energy in the box? (Choose one.)</vt:lpstr>
      <vt:lpstr>Suppose you have 100 particles of mass m trapped in a box, ex- erting no forces on each other.  Which of the following is true of the total energy in the box? (Choose one.)</vt:lpstr>
      <vt:lpstr>Lithium in its ground state has two of its three electrons in the n = 1 energy level. If electrons were bosons how many would be in the n = 1 level in the ground state of lithium? (Choose one.)</vt:lpstr>
      <vt:lpstr>Lithium in its ground state has two of its three electrons in the n = 1 energy level. If electrons were bosons how many would be in the n = 1 level in the ground state of lithium? (Choose one.)</vt:lpstr>
      <vt:lpstr>Two hypothetical particles predicted by some physics theories are the  “graviton”  (spin  2)  and  the  “gravitino”  (spin  1.5).  Which obey(s) the Pauli exclusion principle? (Choose one.)</vt:lpstr>
      <vt:lpstr>Two hypothetical particles predicted by some physics theories are the  “graviton”  (spin  2)  and  the  “gravitino”  (spin  1.5).  Which obey(s) the Pauli exclusion principle? (Choose one.)</vt:lpstr>
      <vt:lpstr>PowerPoint Presentation</vt:lpstr>
      <vt:lpstr>What is the value of l in the subshell 4f ? (Choose one.)</vt:lpstr>
      <vt:lpstr>What is the value of l in the subshell 4f ? (Choose one.)</vt:lpstr>
      <vt:lpstr>How many different values of ml are possible in the state 4d? (Choose one.)</vt:lpstr>
      <vt:lpstr>How many different values of ml are possible in the state 4d? (Choose one.)</vt:lpstr>
      <vt:lpstr>Which of the following subshells will fill up first as you increase Z? (Choose one.)</vt:lpstr>
      <vt:lpstr>Which of the following subshells will fill up first as you increase Z? (Choose one.)</vt:lpstr>
      <vt:lpstr>PowerPoint Presentation</vt:lpstr>
      <vt:lpstr>PowerPoint Presentation</vt:lpstr>
      <vt:lpstr>In helium, in its ground state, the total spin angular momentum is zero. If you excite it to a higher energy state, will that still be true?</vt:lpstr>
      <vt:lpstr>In helium, in its ground state, the total spin angular momentum is zero. If you excite it to a higher energy state, will that still be true?</vt:lpstr>
      <vt:lpstr>PowerPoint Presentation</vt:lpstr>
      <vt:lpstr>Which of the following properties make an atom more likely to react chemically with other atoms? (Choose all that apply.)</vt:lpstr>
      <vt:lpstr>Which of the following properties make an atom more likely to react chemically with other atoms? (Choose all that apply.)</vt:lpstr>
      <vt:lpstr>Which of the following columns in the periodic table generally has the highest ionization energy? (Choose one.)</vt:lpstr>
      <vt:lpstr>Which of the following columns in the periodic table generally has the highest ionization energy? (Choose one.)</vt:lpstr>
      <vt:lpstr>Below is a list of all the elements with Z between 16 and 20. Which would you expect to have the highest electron affinity?  (Choose one.)</vt:lpstr>
      <vt:lpstr>Below is a list of all the elements with Z between 16 and 20. Which would you expect to have the highest electron affinity?  (Choose one.)</vt:lpstr>
      <vt:lpstr>PowerPoint Presentation</vt:lpstr>
      <vt:lpstr>PowerPoint Presentation</vt:lpstr>
      <vt:lpstr>The lowest energy photon that an atom can absorb is generally one that knocks its outermost electron up to the next available energy state.  Which of the following elements would you expect to be able to absorb the lowest energy photon? (Choose one.)</vt:lpstr>
      <vt:lpstr>The lowest energy photon that an atom can absorb is generally one that knocks its outermost electron up to the next available energy state.  Which of the following elements would you expect to be able to absorb the lowest energy photon? (Choose one.)</vt:lpstr>
      <vt:lpstr>PowerPoint Presentation</vt:lpstr>
      <vt:lpstr>Which of the following lines would have the highest frequency? (Choose one.)</vt:lpstr>
      <vt:lpstr>Which of the following lines would have the highest frequency? (Choose one.)</vt:lpstr>
      <vt:lpstr>Each line on Moseley’s plot comprises a series of points. What do all the points on one such line represent? (Choose one.)</vt:lpstr>
      <vt:lpstr>Each line on Moseley’s plot comprises a series of points. What do all the points on one such line represent? (Choose one.)</vt:lpstr>
      <vt:lpstr>If you were to plot the frequency (not the square root of frequency!) of the Kβ line as a function of Z, what would the resulting plot look like? (Choose one.)</vt:lpstr>
      <vt:lpstr>If you were to plot the frequency (not the square root of frequency!) of the Kβ line as a function of Z, what would the resulting plot look like? (Choose one.)</vt:lpstr>
      <vt:lpstr>In this section we’ve been talking about high energy (X-ray) tran-</vt:lpstr>
      <vt:lpstr>In this section we’ve been talking about high energy (X-ray) tran-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Melissa Shivers</dc:creator>
  <cp:lastModifiedBy>Melissa Shivers</cp:lastModifiedBy>
  <cp:revision>2</cp:revision>
  <dcterms:created xsi:type="dcterms:W3CDTF">2025-01-21T14:47:34Z</dcterms:created>
  <dcterms:modified xsi:type="dcterms:W3CDTF">2025-08-22T18:29:10Z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2025-01-20T00:00:00Z</vt:filetime>
  </property>
  <property fmtid="{D5CDD505-2E9C-101B-9397-08002B2CF9AE}" pid="3" name="Creator">
    <vt:lpwstr>TeX</vt:lpwstr>
  </property>
  <property fmtid="{D5CDD505-2E9C-101B-9397-08002B2CF9AE}" pid="4" name="LastSaved">
    <vt:filetime>2025-01-21T00:00:00Z</vt:filetime>
  </property>
  <property fmtid="{D5CDD505-2E9C-101B-9397-08002B2CF9AE}" pid="5" name="PTEX.Fullbanner">
    <vt:lpwstr>This is MiKTeX-pdfTeX 4.19.0 (1.40.26)</vt:lpwstr>
  </property>
  <property fmtid="{D5CDD505-2E9C-101B-9397-08002B2CF9AE}" pid="6" name="Producer">
    <vt:lpwstr>MiKTeX pdfTeX-1.40.26</vt:lpwstr>
  </property>
</Properties>
</file>