
<file path=[Content_Types].xml><?xml version="1.0" encoding="utf-8"?>
<Types xmlns="http://schemas.openxmlformats.org/package/2006/content-types">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340" r:id="rId2"/>
    <p:sldId id="257" r:id="rId3"/>
    <p:sldId id="341"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Lst>
  <p:sldSz cx="10058400" cy="7772400"/>
  <p:notesSz cx="10058400" cy="7772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5E98"/>
    <a:srgbClr val="68C4E2"/>
    <a:srgbClr val="1562AE"/>
    <a:srgbClr val="9BB3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2" d="100"/>
          <a:sy n="92" d="100"/>
        </p:scale>
        <p:origin x="1116" y="95"/>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Fel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1DC42-07BD-E11E-4C59-4735215445F0}"/>
              </a:ext>
            </a:extLst>
          </p:cNvPr>
          <p:cNvSpPr>
            <a:spLocks noGrp="1"/>
          </p:cNvSpPr>
          <p:nvPr>
            <p:ph type="title"/>
          </p:nvPr>
        </p:nvSpPr>
        <p:spPr/>
        <p:txBody>
          <a:bodyPr/>
          <a:lstStyle/>
          <a:p>
            <a:r>
              <a:rPr lang="en-US"/>
              <a:t>Click to edit Master title style</a:t>
            </a:r>
            <a:endParaRPr lang="en-GB"/>
          </a:p>
        </p:txBody>
      </p:sp>
      <p:sp>
        <p:nvSpPr>
          <p:cNvPr id="3" name="Footer Placeholder 2">
            <a:extLst>
              <a:ext uri="{FF2B5EF4-FFF2-40B4-BE49-F238E27FC236}">
                <a16:creationId xmlns:a16="http://schemas.microsoft.com/office/drawing/2014/main" id="{6FECA04C-9DFA-EF01-0BF6-5E0CAA33A398}"/>
              </a:ext>
            </a:extLst>
          </p:cNvPr>
          <p:cNvSpPr>
            <a:spLocks noGrp="1"/>
          </p:cNvSpPr>
          <p:nvPr>
            <p:ph type="ftr" sz="quarter" idx="10"/>
          </p:nvPr>
        </p:nvSpPr>
        <p:spPr/>
        <p:txBody>
          <a:bodyPr/>
          <a:lstStyle/>
          <a:p>
            <a:endParaRPr lang="en-GB"/>
          </a:p>
        </p:txBody>
      </p:sp>
      <p:sp>
        <p:nvSpPr>
          <p:cNvPr id="4" name="Date Placeholder 3">
            <a:extLst>
              <a:ext uri="{FF2B5EF4-FFF2-40B4-BE49-F238E27FC236}">
                <a16:creationId xmlns:a16="http://schemas.microsoft.com/office/drawing/2014/main" id="{6F006023-812C-54DC-C55F-EE2C4C18CF2A}"/>
              </a:ext>
            </a:extLst>
          </p:cNvPr>
          <p:cNvSpPr>
            <a:spLocks noGrp="1"/>
          </p:cNvSpPr>
          <p:nvPr>
            <p:ph type="dt" sz="half" idx="11"/>
          </p:nvPr>
        </p:nvSpPr>
        <p:spPr/>
        <p:txBody>
          <a:bodyPr/>
          <a:lstStyle/>
          <a:p>
            <a:fld id="{1D8BD707-D9CF-40AE-B4C6-C98DA3205C09}" type="datetimeFigureOut">
              <a:rPr lang="en-US" smtClean="0"/>
              <a:t>6/11/2025</a:t>
            </a:fld>
            <a:endParaRPr lang="en-US"/>
          </a:p>
        </p:txBody>
      </p:sp>
      <p:sp>
        <p:nvSpPr>
          <p:cNvPr id="5" name="Slide Number Placeholder 4">
            <a:extLst>
              <a:ext uri="{FF2B5EF4-FFF2-40B4-BE49-F238E27FC236}">
                <a16:creationId xmlns:a16="http://schemas.microsoft.com/office/drawing/2014/main" id="{B7A1F666-BF43-1031-0682-777B5A685281}"/>
              </a:ext>
            </a:extLst>
          </p:cNvPr>
          <p:cNvSpPr>
            <a:spLocks noGrp="1"/>
          </p:cNvSpPr>
          <p:nvPr>
            <p:ph type="sldNum" sz="quarter" idx="12"/>
          </p:nvPr>
        </p:nvSpPr>
        <p:spPr/>
        <p:txBody>
          <a:bodyPr/>
          <a:lstStyle/>
          <a:p>
            <a:fld id="{B6F15528-21DE-4FAA-801E-634DDDAF4B2B}" type="slidenum">
              <a:rPr lang="en-GB" smtClean="0"/>
              <a:t>‹#›</a:t>
            </a:fld>
            <a:endParaRPr lang="en-GB"/>
          </a:p>
        </p:txBody>
      </p:sp>
    </p:spTree>
    <p:extLst>
      <p:ext uri="{BB962C8B-B14F-4D97-AF65-F5344CB8AC3E}">
        <p14:creationId xmlns:p14="http://schemas.microsoft.com/office/powerpoint/2010/main" val="3722366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Slide">
    <p:bg>
      <p:bgRef idx="1001">
        <a:schemeClr val="bg1"/>
      </p:bgRef>
    </p:bg>
    <p:spTree>
      <p:nvGrpSpPr>
        <p:cNvPr id="1" name=""/>
        <p:cNvGrpSpPr/>
        <p:nvPr/>
      </p:nvGrpSpPr>
      <p:grpSpPr>
        <a:xfrm>
          <a:off x="0" y="0"/>
          <a:ext cx="0" cy="0"/>
          <a:chOff x="0" y="0"/>
          <a:chExt cx="0" cy="0"/>
        </a:xfrm>
      </p:grpSpPr>
      <p:sp>
        <p:nvSpPr>
          <p:cNvPr id="2" name="Holder 2"/>
          <p:cNvSpPr>
            <a:spLocks noGrp="1"/>
          </p:cNvSpPr>
          <p:nvPr>
            <p:ph type="ctrTitle"/>
          </p:nvPr>
        </p:nvSpPr>
        <p:spPr>
          <a:xfrm>
            <a:off x="754380" y="2409444"/>
            <a:ext cx="8549640" cy="1632204"/>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subTitle" idx="4"/>
          </p:nvPr>
        </p:nvSpPr>
        <p:spPr>
          <a:xfrm>
            <a:off x="1508760" y="4352544"/>
            <a:ext cx="7040880" cy="1943100"/>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6/11/2025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Ref idx="1001">
        <a:schemeClr val="bg1"/>
      </p:bgRef>
    </p:bg>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6/11/2025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wo Content">
    <p:bg>
      <p:bgRef idx="1001">
        <a:schemeClr val="bg1"/>
      </p:bgRef>
    </p:bg>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Times New Roman"/>
                <a:cs typeface="Times New Roman"/>
              </a:defRPr>
            </a:lvl1pPr>
          </a:lstStyle>
          <a:p>
            <a:endParaRPr/>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6"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6/11/2025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Title Only">
    <p:bg>
      <p:bgRef idx="1001">
        <a:schemeClr val="bg1"/>
      </p:bgRef>
    </p:bg>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6/11/2025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6/11/2025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562AE"/>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718819" y="1208797"/>
            <a:ext cx="8255634" cy="1162685"/>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body" idx="1"/>
          </p:nvPr>
        </p:nvSpPr>
        <p:spPr>
          <a:xfrm>
            <a:off x="718819" y="1208797"/>
            <a:ext cx="8256270" cy="1921510"/>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a:xfrm>
            <a:off x="3419856" y="7228332"/>
            <a:ext cx="3218688" cy="3886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6/11/2025</a:t>
            </a:fld>
            <a:endParaRPr lang="en-US"/>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pic>
        <p:nvPicPr>
          <p:cNvPr id="9" name="Picture 8" descr="A yellow paper plane and a rocket&#10;&#10;AI-generated content may be incorrect.">
            <a:extLst>
              <a:ext uri="{FF2B5EF4-FFF2-40B4-BE49-F238E27FC236}">
                <a16:creationId xmlns:a16="http://schemas.microsoft.com/office/drawing/2014/main" id="{F7A73385-4428-A088-86F9-970767D77A20}"/>
              </a:ext>
            </a:extLst>
          </p:cNvPr>
          <p:cNvPicPr>
            <a:picLocks noChangeAspect="1"/>
          </p:cNvPicPr>
          <p:nvPr userDrawn="1"/>
        </p:nvPicPr>
        <p:blipFill>
          <a:blip r:embed="rId8" cstate="print">
            <a:alphaModFix amt="50000"/>
            <a:extLst>
              <a:ext uri="{BEBA8EAE-BF5A-486C-A8C5-ECC9F3942E4B}">
                <a14:imgProps xmlns:a14="http://schemas.microsoft.com/office/drawing/2010/main">
                  <a14:imgLayer r:embed="rId9">
                    <a14:imgEffect>
                      <a14:backgroundRemoval t="7290" b="65606" l="20605" r="70303">
                        <a14:backgroundMark x1="62767" y1="19669" x2="37869" y2="32472"/>
                        <a14:backgroundMark x1="37869" y1="32472" x2="35734" y2="43659"/>
                        <a14:backgroundMark x1="35734" y1="43659" x2="46751" y2="50363"/>
                        <a14:backgroundMark x1="46751" y1="50363" x2="57269" y2="43013"/>
                        <a14:backgroundMark x1="57269" y1="43013" x2="67833" y2="27383"/>
                        <a14:backgroundMark x1="67833" y1="27383" x2="64244" y2="21365"/>
                        <a14:backgroundMark x1="64244" y1="21365" x2="61472" y2="19588"/>
                      </a14:backgroundRemoval>
                    </a14:imgEffect>
                  </a14:imgLayer>
                </a14:imgProps>
              </a:ext>
              <a:ext uri="{28A0092B-C50C-407E-A947-70E740481C1C}">
                <a14:useLocalDpi xmlns:a14="http://schemas.microsoft.com/office/drawing/2010/main" val="0"/>
              </a:ext>
            </a:extLst>
          </a:blip>
          <a:srcRect l="19393" t="5556" r="45000" b="56734"/>
          <a:stretch/>
        </p:blipFill>
        <p:spPr>
          <a:xfrm rot="385384">
            <a:off x="91290" y="3823712"/>
            <a:ext cx="5257297" cy="3132000"/>
          </a:xfrm>
          <a:prstGeom prst="rect">
            <a:avLst/>
          </a:prstGeom>
        </p:spPr>
      </p:pic>
    </p:spTree>
  </p:cSld>
  <p:clrMap bg1="lt1" tx1="dk1" bg2="lt2" tx2="dk2" accent1="accent1" accent2="accent2" accent3="accent3" accent4="accent4" accent5="accent5" accent6="accent6" hlink="hlink" folHlink="folHlink"/>
  <p:sldLayoutIdLst>
    <p:sldLayoutId id="2147483666" r:id="rId1"/>
    <p:sldLayoutId id="2147483661" r:id="rId2"/>
    <p:sldLayoutId id="2147483662" r:id="rId3"/>
    <p:sldLayoutId id="2147483663" r:id="rId4"/>
    <p:sldLayoutId id="2147483664" r:id="rId5"/>
    <p:sldLayoutId id="2147483665"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59D697B8-20CB-225A-3B9F-BFE8A915FD9A}"/>
              </a:ext>
            </a:extLst>
          </p:cNvPr>
          <p:cNvSpPr txBox="1">
            <a:spLocks/>
          </p:cNvSpPr>
          <p:nvPr/>
        </p:nvSpPr>
        <p:spPr>
          <a:xfrm>
            <a:off x="3184461" y="228600"/>
            <a:ext cx="3689479" cy="507189"/>
          </a:xfrm>
          <a:prstGeom prst="rect">
            <a:avLst/>
          </a:prstGeom>
        </p:spPr>
        <p:txBody>
          <a:bodyPr vert="horz" wrap="square" lIns="0" tIns="14604" rIns="0" bIns="0" rtlCol="0">
            <a:spAutoFit/>
          </a:bodyPr>
          <a:lstStyle>
            <a:lvl1pPr>
              <a:defRPr sz="2450" b="0" i="0">
                <a:solidFill>
                  <a:schemeClr val="tx1"/>
                </a:solidFill>
                <a:latin typeface="Times New Roman"/>
                <a:ea typeface="+mj-ea"/>
                <a:cs typeface="Times New Roman"/>
              </a:defRPr>
            </a:lvl1pPr>
          </a:lstStyle>
          <a:p>
            <a:pPr marL="12700">
              <a:spcBef>
                <a:spcPts val="114"/>
              </a:spcBef>
            </a:pPr>
            <a:r>
              <a:rPr lang="en-GB" sz="3200" b="1" dirty="0">
                <a:solidFill>
                  <a:schemeClr val="bg1"/>
                </a:solidFill>
                <a:latin typeface="Book Antiqua"/>
                <a:cs typeface="Book Antiqua"/>
              </a:rPr>
              <a:t>Clicker</a:t>
            </a:r>
            <a:r>
              <a:rPr lang="en-GB" sz="3200" b="1" spc="505" dirty="0">
                <a:solidFill>
                  <a:schemeClr val="bg1"/>
                </a:solidFill>
                <a:latin typeface="Book Antiqua"/>
                <a:cs typeface="Book Antiqua"/>
              </a:rPr>
              <a:t> </a:t>
            </a:r>
            <a:r>
              <a:rPr lang="en-GB" sz="3200" b="1" spc="-10" dirty="0">
                <a:solidFill>
                  <a:schemeClr val="bg1"/>
                </a:solidFill>
                <a:latin typeface="Book Antiqua"/>
                <a:cs typeface="Book Antiqua"/>
              </a:rPr>
              <a:t>Questions</a:t>
            </a:r>
            <a:endParaRPr lang="en-GB" sz="3200" dirty="0">
              <a:solidFill>
                <a:schemeClr val="bg1"/>
              </a:solidFill>
              <a:latin typeface="Book Antiqua"/>
              <a:cs typeface="Book Antiqua"/>
            </a:endParaRPr>
          </a:p>
        </p:txBody>
      </p:sp>
      <p:sp>
        <p:nvSpPr>
          <p:cNvPr id="5" name="object 3">
            <a:extLst>
              <a:ext uri="{FF2B5EF4-FFF2-40B4-BE49-F238E27FC236}">
                <a16:creationId xmlns:a16="http://schemas.microsoft.com/office/drawing/2014/main" id="{FF7DE158-BA84-8546-63B0-82EC96D0B7F7}"/>
              </a:ext>
            </a:extLst>
          </p:cNvPr>
          <p:cNvSpPr txBox="1"/>
          <p:nvPr/>
        </p:nvSpPr>
        <p:spPr>
          <a:xfrm>
            <a:off x="876300" y="2209800"/>
            <a:ext cx="8305800" cy="5429691"/>
          </a:xfrm>
          <a:prstGeom prst="rect">
            <a:avLst/>
          </a:prstGeom>
        </p:spPr>
        <p:txBody>
          <a:bodyPr vert="horz" wrap="square" lIns="0" tIns="14604" rIns="0" bIns="0" rtlCol="0">
            <a:spAutoFit/>
          </a:bodyPr>
          <a:lstStyle/>
          <a:p>
            <a:pPr marR="13335" algn="ctr">
              <a:lnSpc>
                <a:spcPct val="100000"/>
              </a:lnSpc>
              <a:spcBef>
                <a:spcPts val="114"/>
              </a:spcBef>
            </a:pPr>
            <a:r>
              <a:rPr lang="en-GB" sz="4000" b="0" i="1" spc="-95" dirty="0">
                <a:solidFill>
                  <a:srgbClr val="68C4E2"/>
                </a:solidFill>
                <a:latin typeface="Bookman Old Style"/>
                <a:cs typeface="Bookman Old Style"/>
              </a:rPr>
              <a:t>Modern</a:t>
            </a:r>
            <a:r>
              <a:rPr lang="en-GB" sz="4000" b="0" i="1" spc="-50" dirty="0">
                <a:solidFill>
                  <a:srgbClr val="68C4E2"/>
                </a:solidFill>
                <a:latin typeface="Bookman Old Style"/>
                <a:cs typeface="Bookman Old Style"/>
              </a:rPr>
              <a:t> </a:t>
            </a:r>
            <a:r>
              <a:rPr lang="en-GB" sz="4000" b="0" i="1" spc="-10" dirty="0">
                <a:solidFill>
                  <a:srgbClr val="68C4E2"/>
                </a:solidFill>
                <a:latin typeface="Bookman Old Style"/>
                <a:cs typeface="Bookman Old Style"/>
              </a:rPr>
              <a:t>Physics</a:t>
            </a:r>
          </a:p>
          <a:p>
            <a:pPr marL="0" marR="0" lvl="0" indent="0" algn="ctr" defTabSz="914400" eaLnBrk="1" fontAlgn="auto" latinLnBrk="0" hangingPunct="1">
              <a:lnSpc>
                <a:spcPct val="100000"/>
              </a:lnSpc>
              <a:spcBef>
                <a:spcPts val="1795"/>
              </a:spcBef>
              <a:spcAft>
                <a:spcPts val="0"/>
              </a:spcAft>
              <a:buClrTx/>
              <a:buSzTx/>
              <a:buFontTx/>
              <a:buNone/>
              <a:tabLst/>
              <a:defRPr/>
            </a:pPr>
            <a:r>
              <a:rPr kumimoji="0" lang="en-GB" sz="2800" b="0" i="0" u="none" strike="noStrike" kern="0" cap="none" spc="0" normalizeH="0" baseline="0" noProof="0" dirty="0">
                <a:ln>
                  <a:noFill/>
                </a:ln>
                <a:solidFill>
                  <a:schemeClr val="bg1"/>
                </a:solidFill>
                <a:effectLst/>
                <a:uLnTx/>
                <a:uFillTx/>
                <a:latin typeface="Times New Roman"/>
                <a:cs typeface="Times New Roman"/>
              </a:rPr>
              <a:t>by</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70" normalizeH="0" baseline="0" noProof="0" dirty="0">
                <a:ln>
                  <a:noFill/>
                </a:ln>
                <a:solidFill>
                  <a:schemeClr val="bg1"/>
                </a:solidFill>
                <a:effectLst/>
                <a:uLnTx/>
                <a:uFillTx/>
                <a:latin typeface="Times New Roman"/>
                <a:cs typeface="Times New Roman"/>
              </a:rPr>
              <a:t>Gary</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0" normalizeH="0" baseline="0" noProof="0" dirty="0">
                <a:ln>
                  <a:noFill/>
                </a:ln>
                <a:solidFill>
                  <a:schemeClr val="bg1"/>
                </a:solidFill>
                <a:effectLst/>
                <a:uLnTx/>
                <a:uFillTx/>
                <a:latin typeface="Times New Roman"/>
                <a:cs typeface="Times New Roman"/>
              </a:rPr>
              <a:t>Felder</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70" normalizeH="0" baseline="0" noProof="0" dirty="0">
                <a:ln>
                  <a:noFill/>
                </a:ln>
                <a:solidFill>
                  <a:schemeClr val="bg1"/>
                </a:solidFill>
                <a:effectLst/>
                <a:uLnTx/>
                <a:uFillTx/>
                <a:latin typeface="Times New Roman"/>
                <a:cs typeface="Times New Roman"/>
              </a:rPr>
              <a:t>and</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0" normalizeH="0" baseline="0" noProof="0" dirty="0">
                <a:ln>
                  <a:noFill/>
                </a:ln>
                <a:solidFill>
                  <a:schemeClr val="bg1"/>
                </a:solidFill>
                <a:effectLst/>
                <a:uLnTx/>
                <a:uFillTx/>
                <a:latin typeface="Times New Roman"/>
                <a:cs typeface="Times New Roman"/>
              </a:rPr>
              <a:t>Kenny</a:t>
            </a:r>
            <a:r>
              <a:rPr kumimoji="0" lang="en-GB" sz="2800" b="0" i="0" u="none" strike="noStrike" kern="0" cap="none" spc="215" normalizeH="0" baseline="0" noProof="0" dirty="0">
                <a:ln>
                  <a:noFill/>
                </a:ln>
                <a:solidFill>
                  <a:schemeClr val="bg1"/>
                </a:solidFill>
                <a:effectLst/>
                <a:uLnTx/>
                <a:uFillTx/>
                <a:latin typeface="Times New Roman"/>
                <a:cs typeface="Times New Roman"/>
              </a:rPr>
              <a:t> </a:t>
            </a:r>
            <a:r>
              <a:rPr kumimoji="0" lang="en-GB" sz="2800" b="0" i="0" u="none" strike="noStrike" kern="0" cap="none" spc="-10" normalizeH="0" baseline="0" noProof="0" dirty="0">
                <a:ln>
                  <a:noFill/>
                </a:ln>
                <a:solidFill>
                  <a:schemeClr val="bg1"/>
                </a:solidFill>
                <a:effectLst/>
                <a:uLnTx/>
                <a:uFillTx/>
                <a:latin typeface="Times New Roman"/>
                <a:cs typeface="Times New Roman"/>
              </a:rPr>
              <a:t>Felder</a:t>
            </a:r>
            <a:endParaRPr kumimoji="0" lang="en-GB" sz="2800" b="0" i="0" u="none" strike="noStrike" kern="0" cap="none" spc="0" normalizeH="0" baseline="0" noProof="0" dirty="0">
              <a:ln>
                <a:noFill/>
              </a:ln>
              <a:solidFill>
                <a:schemeClr val="bg1"/>
              </a:solidFill>
              <a:effectLst/>
              <a:uLnTx/>
              <a:uFillTx/>
              <a:latin typeface="Times New Roman"/>
              <a:cs typeface="Times New Roman"/>
            </a:endParaRPr>
          </a:p>
          <a:p>
            <a:pPr marR="13335" algn="ctr">
              <a:lnSpc>
                <a:spcPct val="100000"/>
              </a:lnSpc>
              <a:spcBef>
                <a:spcPts val="114"/>
              </a:spcBef>
            </a:pPr>
            <a:endParaRPr lang="en-GB" sz="2050" dirty="0">
              <a:solidFill>
                <a:schemeClr val="bg1"/>
              </a:solidFill>
              <a:latin typeface="Bookman Old Style"/>
              <a:cs typeface="Bookman Old Style"/>
            </a:endParaRPr>
          </a:p>
          <a:p>
            <a:pPr algn="ctr">
              <a:lnSpc>
                <a:spcPct val="100000"/>
              </a:lnSpc>
              <a:spcBef>
                <a:spcPts val="30"/>
              </a:spcBef>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r>
              <a:rPr lang="en-GB" sz="2050" dirty="0">
                <a:solidFill>
                  <a:schemeClr val="bg1"/>
                </a:solidFill>
                <a:latin typeface="Times New Roman"/>
                <a:cs typeface="Times New Roman"/>
              </a:rPr>
              <a:t>Cambridge</a:t>
            </a:r>
            <a:r>
              <a:rPr lang="en-GB" sz="2050" spc="-35" dirty="0">
                <a:solidFill>
                  <a:schemeClr val="bg1"/>
                </a:solidFill>
                <a:latin typeface="Times New Roman"/>
                <a:cs typeface="Times New Roman"/>
              </a:rPr>
              <a:t> </a:t>
            </a:r>
            <a:r>
              <a:rPr lang="en-GB" sz="2050" spc="-10" dirty="0">
                <a:solidFill>
                  <a:schemeClr val="bg1"/>
                </a:solidFill>
                <a:latin typeface="Times New Roman"/>
                <a:cs typeface="Times New Roman"/>
              </a:rPr>
              <a:t>University</a:t>
            </a:r>
            <a:r>
              <a:rPr lang="en-GB" sz="2050" spc="-25" dirty="0">
                <a:solidFill>
                  <a:schemeClr val="bg1"/>
                </a:solidFill>
                <a:latin typeface="Times New Roman"/>
                <a:cs typeface="Times New Roman"/>
              </a:rPr>
              <a:t> </a:t>
            </a:r>
            <a:r>
              <a:rPr lang="en-GB" sz="2050" spc="-10" dirty="0">
                <a:solidFill>
                  <a:schemeClr val="bg1"/>
                </a:solidFill>
                <a:latin typeface="Times New Roman"/>
                <a:cs typeface="Times New Roman"/>
              </a:rPr>
              <a:t>Press</a:t>
            </a:r>
          </a:p>
          <a:p>
            <a:pPr marL="1286510" marR="1279525" algn="ctr">
              <a:lnSpc>
                <a:spcPct val="101200"/>
              </a:lnSpc>
            </a:pPr>
            <a:r>
              <a:rPr lang="en-GB" sz="2050" spc="-10" dirty="0">
                <a:solidFill>
                  <a:srgbClr val="68C4E2"/>
                </a:solidFill>
                <a:latin typeface="Times New Roman"/>
                <a:cs typeface="Times New Roman"/>
              </a:rPr>
              <a:t>cambridge.org/core/resources/</a:t>
            </a:r>
            <a:r>
              <a:rPr lang="en-GB" sz="2050" spc="-10" dirty="0" err="1">
                <a:solidFill>
                  <a:srgbClr val="68C4E2"/>
                </a:solidFill>
                <a:latin typeface="Times New Roman"/>
                <a:cs typeface="Times New Roman"/>
              </a:rPr>
              <a:t>felder-modernphysics</a:t>
            </a:r>
            <a:r>
              <a:rPr lang="en-GB" sz="2050" spc="-10" dirty="0">
                <a:solidFill>
                  <a:srgbClr val="68C4E2"/>
                </a:solidFill>
                <a:latin typeface="Times New Roman"/>
                <a:cs typeface="Times New Roman"/>
              </a:rPr>
              <a:t>/ </a:t>
            </a:r>
            <a:r>
              <a:rPr lang="en-GB" sz="2050" spc="-10" dirty="0">
                <a:solidFill>
                  <a:schemeClr val="bg1"/>
                </a:solidFill>
                <a:latin typeface="Times New Roman"/>
                <a:cs typeface="Times New Roman"/>
              </a:rPr>
              <a:t>felderbooks.com</a:t>
            </a:r>
          </a:p>
          <a:p>
            <a:pPr marL="1286510" marR="1279525" algn="ctr">
              <a:lnSpc>
                <a:spcPct val="101200"/>
              </a:lnSpc>
            </a:pPr>
            <a:endParaRPr lang="en-GB" sz="2050" dirty="0">
              <a:solidFill>
                <a:schemeClr val="bg1"/>
              </a:solidFill>
              <a:latin typeface="Times New Roman"/>
              <a:cs typeface="Times New Roman"/>
            </a:endParaRPr>
          </a:p>
          <a:p>
            <a:pPr>
              <a:lnSpc>
                <a:spcPct val="100000"/>
              </a:lnSpc>
            </a:pPr>
            <a:endParaRPr lang="en-GB" sz="2000" dirty="0">
              <a:solidFill>
                <a:schemeClr val="bg1"/>
              </a:solidFill>
              <a:latin typeface="Times New Roman"/>
              <a:cs typeface="Times New Roman"/>
            </a:endParaRPr>
          </a:p>
        </p:txBody>
      </p:sp>
    </p:spTree>
    <p:extLst>
      <p:ext uri="{BB962C8B-B14F-4D97-AF65-F5344CB8AC3E}">
        <p14:creationId xmlns:p14="http://schemas.microsoft.com/office/powerpoint/2010/main" val="33448784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106795"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1.1.</a:t>
            </a:r>
            <a:r>
              <a:rPr sz="1200" spc="195" dirty="0">
                <a:latin typeface="Times New Roman"/>
                <a:cs typeface="Times New Roman"/>
              </a:rPr>
              <a:t>  </a:t>
            </a:r>
            <a:r>
              <a:rPr sz="1200" dirty="0">
                <a:latin typeface="Times New Roman"/>
                <a:cs typeface="Times New Roman"/>
              </a:rPr>
              <a:t>GALILEAN</a:t>
            </a:r>
            <a:r>
              <a:rPr sz="1200" spc="130" dirty="0">
                <a:latin typeface="Times New Roman"/>
                <a:cs typeface="Times New Roman"/>
              </a:rPr>
              <a:t> </a:t>
            </a:r>
            <a:r>
              <a:rPr sz="1200" spc="-10" dirty="0">
                <a:latin typeface="Times New Roman"/>
                <a:cs typeface="Times New Roman"/>
              </a:rPr>
              <a:t>RELATIVITY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7851775" cy="403225"/>
          </a:xfrm>
          <a:prstGeom prst="rect">
            <a:avLst/>
          </a:prstGeom>
        </p:spPr>
        <p:txBody>
          <a:bodyPr vert="horz" wrap="square" lIns="0" tIns="15875" rIns="0" bIns="0" rtlCol="0">
            <a:spAutoFit/>
          </a:bodyPr>
          <a:lstStyle/>
          <a:p>
            <a:pPr marL="12700">
              <a:lnSpc>
                <a:spcPct val="100000"/>
              </a:lnSpc>
              <a:spcBef>
                <a:spcPts val="125"/>
              </a:spcBef>
            </a:pPr>
            <a:r>
              <a:rPr dirty="0"/>
              <a:t>An</a:t>
            </a:r>
            <a:r>
              <a:rPr spc="-40" dirty="0"/>
              <a:t> </a:t>
            </a:r>
            <a:r>
              <a:rPr dirty="0"/>
              <a:t>“inertial”</a:t>
            </a:r>
            <a:r>
              <a:rPr spc="70" dirty="0"/>
              <a:t> </a:t>
            </a:r>
            <a:r>
              <a:rPr spc="-30" dirty="0"/>
              <a:t>reference</a:t>
            </a:r>
            <a:r>
              <a:rPr spc="65" dirty="0"/>
              <a:t> </a:t>
            </a:r>
            <a:r>
              <a:rPr dirty="0"/>
              <a:t>frame</a:t>
            </a:r>
            <a:r>
              <a:rPr spc="65" dirty="0"/>
              <a:t> </a:t>
            </a:r>
            <a:r>
              <a:rPr dirty="0"/>
              <a:t>means</a:t>
            </a:r>
            <a:r>
              <a:rPr spc="70" dirty="0"/>
              <a:t> </a:t>
            </a:r>
            <a:r>
              <a:rPr dirty="0"/>
              <a:t>one</a:t>
            </a:r>
            <a:r>
              <a:rPr spc="60" dirty="0"/>
              <a:t> </a:t>
            </a:r>
            <a:r>
              <a:rPr spc="90" dirty="0"/>
              <a:t>that.</a:t>
            </a:r>
            <a:r>
              <a:rPr spc="-225" dirty="0"/>
              <a:t> </a:t>
            </a:r>
            <a:r>
              <a:rPr dirty="0"/>
              <a:t>.</a:t>
            </a:r>
            <a:r>
              <a:rPr spc="-225" dirty="0"/>
              <a:t> </a:t>
            </a:r>
            <a:r>
              <a:rPr dirty="0"/>
              <a:t>.</a:t>
            </a:r>
            <a:r>
              <a:rPr spc="-225" dirty="0"/>
              <a:t> </a:t>
            </a:r>
            <a:r>
              <a:rPr dirty="0"/>
              <a:t>(Choose</a:t>
            </a:r>
            <a:r>
              <a:rPr spc="65" dirty="0"/>
              <a:t> </a:t>
            </a:r>
            <a:r>
              <a:rPr spc="-10" dirty="0"/>
              <a:t>one.)</a:t>
            </a:r>
          </a:p>
        </p:txBody>
      </p:sp>
      <p:sp>
        <p:nvSpPr>
          <p:cNvPr id="5" name="object 5"/>
          <p:cNvSpPr txBox="1"/>
          <p:nvPr/>
        </p:nvSpPr>
        <p:spPr>
          <a:xfrm>
            <a:off x="707758" y="1679681"/>
            <a:ext cx="2808605" cy="3176270"/>
          </a:xfrm>
          <a:prstGeom prst="rect">
            <a:avLst/>
          </a:prstGeom>
        </p:spPr>
        <p:txBody>
          <a:bodyPr vert="horz" wrap="square" lIns="0" tIns="144780" rIns="0" bIns="0" rtlCol="0">
            <a:spAutoFit/>
          </a:bodyPr>
          <a:lstStyle/>
          <a:p>
            <a:pPr marL="394970" indent="-371475">
              <a:lnSpc>
                <a:spcPct val="100000"/>
              </a:lnSpc>
              <a:spcBef>
                <a:spcPts val="1140"/>
              </a:spcBef>
              <a:buAutoNum type="alphaUcPeriod"/>
              <a:tabLst>
                <a:tab pos="395605" algn="l"/>
              </a:tabLst>
            </a:pPr>
            <a:r>
              <a:rPr sz="2450" dirty="0">
                <a:latin typeface="Times New Roman"/>
                <a:cs typeface="Times New Roman"/>
              </a:rPr>
              <a:t>is</a:t>
            </a:r>
            <a:r>
              <a:rPr sz="2450" spc="-5" dirty="0">
                <a:latin typeface="Times New Roman"/>
                <a:cs typeface="Times New Roman"/>
              </a:rPr>
              <a:t> </a:t>
            </a:r>
            <a:r>
              <a:rPr sz="2450" spc="-10" dirty="0">
                <a:latin typeface="Times New Roman"/>
                <a:cs typeface="Times New Roman"/>
              </a:rPr>
              <a:t>massless</a:t>
            </a:r>
            <a:endParaRPr sz="2450">
              <a:latin typeface="Times New Roman"/>
              <a:cs typeface="Times New Roman"/>
            </a:endParaRPr>
          </a:p>
          <a:p>
            <a:pPr marL="394970" indent="-359410">
              <a:lnSpc>
                <a:spcPct val="100000"/>
              </a:lnSpc>
              <a:spcBef>
                <a:spcPts val="1045"/>
              </a:spcBef>
              <a:buAutoNum type="alphaUcPeriod"/>
              <a:tabLst>
                <a:tab pos="395605" algn="l"/>
              </a:tabLst>
            </a:pPr>
            <a:r>
              <a:rPr sz="2450" dirty="0">
                <a:latin typeface="Times New Roman"/>
                <a:cs typeface="Times New Roman"/>
              </a:rPr>
              <a:t>has</a:t>
            </a:r>
            <a:r>
              <a:rPr sz="2450" spc="130" dirty="0">
                <a:latin typeface="Times New Roman"/>
                <a:cs typeface="Times New Roman"/>
              </a:rPr>
              <a:t> </a:t>
            </a:r>
            <a:r>
              <a:rPr sz="2450" spc="-20" dirty="0">
                <a:latin typeface="Times New Roman"/>
                <a:cs typeface="Times New Roman"/>
              </a:rPr>
              <a:t>mass</a:t>
            </a:r>
            <a:endParaRPr sz="2450">
              <a:latin typeface="Times New Roman"/>
              <a:cs typeface="Times New Roman"/>
            </a:endParaRPr>
          </a:p>
          <a:p>
            <a:pPr marL="394970" indent="-363855">
              <a:lnSpc>
                <a:spcPct val="100000"/>
              </a:lnSpc>
              <a:spcBef>
                <a:spcPts val="1045"/>
              </a:spcBef>
              <a:buAutoNum type="alphaUcPeriod"/>
              <a:tabLst>
                <a:tab pos="395605" algn="l"/>
              </a:tabLst>
            </a:pPr>
            <a:r>
              <a:rPr sz="2450" dirty="0">
                <a:latin typeface="Times New Roman"/>
                <a:cs typeface="Times New Roman"/>
              </a:rPr>
              <a:t>has</a:t>
            </a:r>
            <a:r>
              <a:rPr sz="2450" spc="130" dirty="0">
                <a:latin typeface="Times New Roman"/>
                <a:cs typeface="Times New Roman"/>
              </a:rPr>
              <a:t> </a:t>
            </a:r>
            <a:r>
              <a:rPr sz="2450" spc="-10" dirty="0">
                <a:latin typeface="Times New Roman"/>
                <a:cs typeface="Times New Roman"/>
              </a:rPr>
              <a:t>momentum</a:t>
            </a:r>
            <a:endParaRPr sz="2450">
              <a:latin typeface="Times New Roman"/>
              <a:cs typeface="Times New Roman"/>
            </a:endParaRPr>
          </a:p>
          <a:p>
            <a:pPr marL="394970" indent="-375920">
              <a:lnSpc>
                <a:spcPct val="100000"/>
              </a:lnSpc>
              <a:spcBef>
                <a:spcPts val="1045"/>
              </a:spcBef>
              <a:buAutoNum type="alphaUcPeriod"/>
              <a:tabLst>
                <a:tab pos="395605" algn="l"/>
              </a:tabLst>
            </a:pPr>
            <a:r>
              <a:rPr sz="2450" dirty="0">
                <a:latin typeface="Times New Roman"/>
                <a:cs typeface="Times New Roman"/>
              </a:rPr>
              <a:t>has</a:t>
            </a:r>
            <a:r>
              <a:rPr sz="2450" spc="90" dirty="0">
                <a:latin typeface="Times New Roman"/>
                <a:cs typeface="Times New Roman"/>
              </a:rPr>
              <a:t> </a:t>
            </a:r>
            <a:r>
              <a:rPr sz="2450" dirty="0">
                <a:latin typeface="Times New Roman"/>
                <a:cs typeface="Times New Roman"/>
              </a:rPr>
              <a:t>no</a:t>
            </a:r>
            <a:r>
              <a:rPr sz="2450" spc="100" dirty="0">
                <a:latin typeface="Times New Roman"/>
                <a:cs typeface="Times New Roman"/>
              </a:rPr>
              <a:t> </a:t>
            </a:r>
            <a:r>
              <a:rPr sz="2450" spc="-10" dirty="0">
                <a:latin typeface="Times New Roman"/>
                <a:cs typeface="Times New Roman"/>
              </a:rPr>
              <a:t>velocity</a:t>
            </a:r>
            <a:endParaRPr sz="2450">
              <a:latin typeface="Times New Roman"/>
              <a:cs typeface="Times New Roman"/>
            </a:endParaRPr>
          </a:p>
          <a:p>
            <a:pPr marL="394970" indent="-351155">
              <a:lnSpc>
                <a:spcPct val="100000"/>
              </a:lnSpc>
              <a:spcBef>
                <a:spcPts val="1045"/>
              </a:spcBef>
              <a:buAutoNum type="alphaUcPeriod"/>
              <a:tabLst>
                <a:tab pos="395605" algn="l"/>
              </a:tabLst>
            </a:pPr>
            <a:r>
              <a:rPr sz="2450" dirty="0">
                <a:latin typeface="Times New Roman"/>
                <a:cs typeface="Times New Roman"/>
              </a:rPr>
              <a:t>has</a:t>
            </a:r>
            <a:r>
              <a:rPr sz="2450" spc="90" dirty="0">
                <a:latin typeface="Times New Roman"/>
                <a:cs typeface="Times New Roman"/>
              </a:rPr>
              <a:t> </a:t>
            </a:r>
            <a:r>
              <a:rPr sz="2450" dirty="0">
                <a:latin typeface="Times New Roman"/>
                <a:cs typeface="Times New Roman"/>
              </a:rPr>
              <a:t>no</a:t>
            </a:r>
            <a:r>
              <a:rPr sz="2450" spc="100" dirty="0">
                <a:latin typeface="Times New Roman"/>
                <a:cs typeface="Times New Roman"/>
              </a:rPr>
              <a:t> </a:t>
            </a:r>
            <a:r>
              <a:rPr sz="2450" spc="-10" dirty="0">
                <a:latin typeface="Times New Roman"/>
                <a:cs typeface="Times New Roman"/>
              </a:rPr>
              <a:t>acceleration</a:t>
            </a:r>
            <a:endParaRPr sz="2450">
              <a:latin typeface="Times New Roman"/>
              <a:cs typeface="Times New Roman"/>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 dirty="0">
                <a:latin typeface="Times New Roman"/>
                <a:cs typeface="Times New Roman"/>
              </a:rPr>
              <a:t>E</a:t>
            </a:r>
            <a:endParaRPr sz="2450">
              <a:latin typeface="Times New Roman"/>
              <a:cs typeface="Times New Roman"/>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80719" y="783217"/>
            <a:ext cx="8331834" cy="3957954"/>
          </a:xfrm>
          <a:prstGeom prst="rect">
            <a:avLst/>
          </a:prstGeom>
        </p:spPr>
        <p:txBody>
          <a:bodyPr vert="horz" wrap="square" lIns="0" tIns="107315" rIns="0" bIns="0" rtlCol="0">
            <a:spAutoFit/>
          </a:bodyPr>
          <a:lstStyle/>
          <a:p>
            <a:pPr marL="50165" algn="just">
              <a:lnSpc>
                <a:spcPct val="100000"/>
              </a:lnSpc>
              <a:spcBef>
                <a:spcPts val="845"/>
              </a:spcBef>
              <a:tabLst>
                <a:tab pos="6144895" algn="l"/>
              </a:tabLst>
            </a:pPr>
            <a:r>
              <a:rPr sz="1200" spc="-10" dirty="0">
                <a:latin typeface="Times New Roman"/>
                <a:cs typeface="Times New Roman"/>
              </a:rPr>
              <a:t>ConcepTest</a:t>
            </a:r>
            <a:r>
              <a:rPr sz="1200" dirty="0">
                <a:latin typeface="Times New Roman"/>
                <a:cs typeface="Times New Roman"/>
              </a:rPr>
              <a:t>	1.1.</a:t>
            </a:r>
            <a:r>
              <a:rPr sz="1200" spc="195" dirty="0">
                <a:latin typeface="Times New Roman"/>
                <a:cs typeface="Times New Roman"/>
              </a:rPr>
              <a:t>  </a:t>
            </a:r>
            <a:r>
              <a:rPr sz="1200" dirty="0">
                <a:latin typeface="Times New Roman"/>
                <a:cs typeface="Times New Roman"/>
              </a:rPr>
              <a:t>GALILEAN</a:t>
            </a:r>
            <a:r>
              <a:rPr sz="1200" spc="130" dirty="0">
                <a:latin typeface="Times New Roman"/>
                <a:cs typeface="Times New Roman"/>
              </a:rPr>
              <a:t> </a:t>
            </a:r>
            <a:r>
              <a:rPr sz="1200" spc="-10" dirty="0">
                <a:latin typeface="Times New Roman"/>
                <a:cs typeface="Times New Roman"/>
              </a:rPr>
              <a:t>RELATIVITY</a:t>
            </a:r>
            <a:endParaRPr sz="1200">
              <a:latin typeface="Times New Roman"/>
              <a:cs typeface="Times New Roman"/>
            </a:endParaRPr>
          </a:p>
          <a:p>
            <a:pPr>
              <a:lnSpc>
                <a:spcPct val="100000"/>
              </a:lnSpc>
              <a:spcBef>
                <a:spcPts val="10"/>
              </a:spcBef>
            </a:pPr>
            <a:endParaRPr sz="1100">
              <a:latin typeface="Times New Roman"/>
              <a:cs typeface="Times New Roman"/>
            </a:endParaRPr>
          </a:p>
          <a:p>
            <a:pPr marL="50800" marR="43180" algn="just">
              <a:lnSpc>
                <a:spcPct val="101200"/>
              </a:lnSpc>
            </a:pPr>
            <a:r>
              <a:rPr sz="2050" spc="-100" dirty="0">
                <a:latin typeface="Times New Roman"/>
                <a:cs typeface="Times New Roman"/>
              </a:rPr>
              <a:t>You</a:t>
            </a:r>
            <a:r>
              <a:rPr sz="2050" spc="30" dirty="0">
                <a:latin typeface="Times New Roman"/>
                <a:cs typeface="Times New Roman"/>
              </a:rPr>
              <a:t> </a:t>
            </a:r>
            <a:r>
              <a:rPr sz="2050" dirty="0">
                <a:latin typeface="Times New Roman"/>
                <a:cs typeface="Times New Roman"/>
              </a:rPr>
              <a:t>are</a:t>
            </a:r>
            <a:r>
              <a:rPr sz="2050" spc="30" dirty="0">
                <a:latin typeface="Times New Roman"/>
                <a:cs typeface="Times New Roman"/>
              </a:rPr>
              <a:t> </a:t>
            </a:r>
            <a:r>
              <a:rPr sz="2050" spc="5" dirty="0">
                <a:latin typeface="Times New Roman"/>
                <a:cs typeface="Times New Roman"/>
              </a:rPr>
              <a:t>standing</a:t>
            </a:r>
            <a:r>
              <a:rPr sz="2050" spc="30" dirty="0">
                <a:latin typeface="Times New Roman"/>
                <a:cs typeface="Times New Roman"/>
              </a:rPr>
              <a:t> </a:t>
            </a:r>
            <a:r>
              <a:rPr sz="2050" spc="95" dirty="0">
                <a:latin typeface="Times New Roman"/>
                <a:cs typeface="Times New Roman"/>
              </a:rPr>
              <a:t>at</a:t>
            </a:r>
            <a:r>
              <a:rPr sz="2050" spc="30" dirty="0">
                <a:latin typeface="Times New Roman"/>
                <a:cs typeface="Times New Roman"/>
              </a:rPr>
              <a:t> </a:t>
            </a:r>
            <a:r>
              <a:rPr sz="2050" spc="10" dirty="0">
                <a:latin typeface="Times New Roman"/>
                <a:cs typeface="Times New Roman"/>
              </a:rPr>
              <a:t>rest</a:t>
            </a:r>
            <a:r>
              <a:rPr sz="2050" spc="30" dirty="0">
                <a:latin typeface="Times New Roman"/>
                <a:cs typeface="Times New Roman"/>
              </a:rPr>
              <a:t> </a:t>
            </a:r>
            <a:r>
              <a:rPr sz="2050" spc="25" dirty="0">
                <a:latin typeface="Times New Roman"/>
                <a:cs typeface="Times New Roman"/>
              </a:rPr>
              <a:t>and</a:t>
            </a:r>
            <a:r>
              <a:rPr sz="2050" spc="30" dirty="0">
                <a:latin typeface="Times New Roman"/>
                <a:cs typeface="Times New Roman"/>
              </a:rPr>
              <a:t> </a:t>
            </a:r>
            <a:r>
              <a:rPr sz="2050" spc="-5" dirty="0">
                <a:latin typeface="Times New Roman"/>
                <a:cs typeface="Times New Roman"/>
              </a:rPr>
              <a:t>Mary</a:t>
            </a:r>
            <a:r>
              <a:rPr sz="2050" spc="30" dirty="0">
                <a:latin typeface="Times New Roman"/>
                <a:cs typeface="Times New Roman"/>
              </a:rPr>
              <a:t> </a:t>
            </a:r>
            <a:r>
              <a:rPr sz="2050" spc="-65" dirty="0">
                <a:latin typeface="Times New Roman"/>
                <a:cs typeface="Times New Roman"/>
              </a:rPr>
              <a:t>is</a:t>
            </a:r>
            <a:r>
              <a:rPr sz="2050" spc="30" dirty="0">
                <a:latin typeface="Times New Roman"/>
                <a:cs typeface="Times New Roman"/>
              </a:rPr>
              <a:t> </a:t>
            </a:r>
            <a:r>
              <a:rPr sz="2050" spc="-50" dirty="0">
                <a:latin typeface="Times New Roman"/>
                <a:cs typeface="Times New Roman"/>
              </a:rPr>
              <a:t>moving</a:t>
            </a:r>
            <a:r>
              <a:rPr sz="2050" spc="30" dirty="0">
                <a:latin typeface="Times New Roman"/>
                <a:cs typeface="Times New Roman"/>
              </a:rPr>
              <a:t> </a:t>
            </a:r>
            <a:r>
              <a:rPr sz="2050" spc="-35" dirty="0">
                <a:latin typeface="Times New Roman"/>
                <a:cs typeface="Times New Roman"/>
              </a:rPr>
              <a:t>by</a:t>
            </a:r>
            <a:r>
              <a:rPr sz="2050" spc="30" dirty="0">
                <a:latin typeface="Times New Roman"/>
                <a:cs typeface="Times New Roman"/>
              </a:rPr>
              <a:t> </a:t>
            </a:r>
            <a:r>
              <a:rPr sz="2050" spc="-50" dirty="0">
                <a:latin typeface="Times New Roman"/>
                <a:cs typeface="Times New Roman"/>
              </a:rPr>
              <a:t>you</a:t>
            </a:r>
            <a:r>
              <a:rPr sz="2050" spc="30" dirty="0">
                <a:latin typeface="Times New Roman"/>
                <a:cs typeface="Times New Roman"/>
              </a:rPr>
              <a:t> </a:t>
            </a:r>
            <a:r>
              <a:rPr sz="2050" spc="-20" dirty="0">
                <a:latin typeface="Times New Roman"/>
                <a:cs typeface="Times New Roman"/>
              </a:rPr>
              <a:t>in</a:t>
            </a:r>
            <a:r>
              <a:rPr sz="2050" spc="30" dirty="0">
                <a:latin typeface="Times New Roman"/>
                <a:cs typeface="Times New Roman"/>
              </a:rPr>
              <a:t> </a:t>
            </a:r>
            <a:r>
              <a:rPr sz="2050" spc="35" dirty="0">
                <a:latin typeface="Times New Roman"/>
                <a:cs typeface="Times New Roman"/>
              </a:rPr>
              <a:t>the</a:t>
            </a:r>
            <a:r>
              <a:rPr sz="2050" spc="30" dirty="0">
                <a:latin typeface="Times New Roman"/>
                <a:cs typeface="Times New Roman"/>
              </a:rPr>
              <a:t> </a:t>
            </a:r>
            <a:r>
              <a:rPr sz="2050" spc="-25" dirty="0">
                <a:latin typeface="Times New Roman"/>
                <a:cs typeface="Times New Roman"/>
              </a:rPr>
              <a:t>positive</a:t>
            </a:r>
            <a:r>
              <a:rPr sz="2050" spc="30" dirty="0">
                <a:latin typeface="Times New Roman"/>
                <a:cs typeface="Times New Roman"/>
              </a:rPr>
              <a:t> </a:t>
            </a:r>
            <a:r>
              <a:rPr sz="2050" b="0" i="1" spc="-250" dirty="0">
                <a:latin typeface="Bookman Old Style"/>
                <a:cs typeface="Bookman Old Style"/>
              </a:rPr>
              <a:t>y</a:t>
            </a:r>
            <a:r>
              <a:rPr sz="2050" b="0" i="1" dirty="0">
                <a:latin typeface="Bookman Old Style"/>
                <a:cs typeface="Bookman Old Style"/>
              </a:rPr>
              <a:t> </a:t>
            </a:r>
            <a:r>
              <a:rPr sz="2050" spc="-10" dirty="0">
                <a:latin typeface="Times New Roman"/>
                <a:cs typeface="Times New Roman"/>
              </a:rPr>
              <a:t>direction.</a:t>
            </a:r>
            <a:r>
              <a:rPr sz="2050" spc="-25" dirty="0">
                <a:latin typeface="Times New Roman"/>
                <a:cs typeface="Times New Roman"/>
              </a:rPr>
              <a:t> Ben</a:t>
            </a:r>
            <a:r>
              <a:rPr sz="2050" spc="250" dirty="0">
                <a:latin typeface="Times New Roman"/>
                <a:cs typeface="Times New Roman"/>
              </a:rPr>
              <a:t> </a:t>
            </a:r>
            <a:r>
              <a:rPr sz="2050" spc="-65" dirty="0">
                <a:latin typeface="Times New Roman"/>
                <a:cs typeface="Times New Roman"/>
              </a:rPr>
              <a:t>is</a:t>
            </a:r>
            <a:r>
              <a:rPr sz="2050" spc="250" dirty="0">
                <a:latin typeface="Times New Roman"/>
                <a:cs typeface="Times New Roman"/>
              </a:rPr>
              <a:t> </a:t>
            </a:r>
            <a:r>
              <a:rPr sz="2050" spc="-50" dirty="0">
                <a:latin typeface="Times New Roman"/>
                <a:cs typeface="Times New Roman"/>
              </a:rPr>
              <a:t>moving</a:t>
            </a:r>
            <a:r>
              <a:rPr sz="2050" spc="250" dirty="0">
                <a:latin typeface="Times New Roman"/>
                <a:cs typeface="Times New Roman"/>
              </a:rPr>
              <a:t> </a:t>
            </a:r>
            <a:r>
              <a:rPr sz="2050" spc="-10" dirty="0">
                <a:latin typeface="Times New Roman"/>
                <a:cs typeface="Times New Roman"/>
              </a:rPr>
              <a:t>nearby</a:t>
            </a:r>
            <a:r>
              <a:rPr sz="2050" spc="250" dirty="0">
                <a:latin typeface="Times New Roman"/>
                <a:cs typeface="Times New Roman"/>
              </a:rPr>
              <a:t> </a:t>
            </a:r>
            <a:r>
              <a:rPr sz="2050" spc="-20" dirty="0">
                <a:latin typeface="Times New Roman"/>
                <a:cs typeface="Times New Roman"/>
              </a:rPr>
              <a:t>in</a:t>
            </a:r>
            <a:r>
              <a:rPr sz="2050" spc="250" dirty="0">
                <a:latin typeface="Times New Roman"/>
                <a:cs typeface="Times New Roman"/>
              </a:rPr>
              <a:t> </a:t>
            </a:r>
            <a:r>
              <a:rPr sz="2050" spc="-55" dirty="0">
                <a:latin typeface="Times New Roman"/>
                <a:cs typeface="Times New Roman"/>
              </a:rPr>
              <a:t>some</a:t>
            </a:r>
            <a:r>
              <a:rPr sz="2050" spc="250" dirty="0">
                <a:latin typeface="Times New Roman"/>
                <a:cs typeface="Times New Roman"/>
              </a:rPr>
              <a:t> </a:t>
            </a:r>
            <a:r>
              <a:rPr sz="2050" spc="-70" dirty="0">
                <a:latin typeface="Times New Roman"/>
                <a:cs typeface="Times New Roman"/>
              </a:rPr>
              <a:t>way</a:t>
            </a:r>
            <a:r>
              <a:rPr sz="2050" spc="250" dirty="0">
                <a:latin typeface="Times New Roman"/>
                <a:cs typeface="Times New Roman"/>
              </a:rPr>
              <a:t> </a:t>
            </a:r>
            <a:r>
              <a:rPr sz="2050" spc="90" dirty="0">
                <a:latin typeface="Times New Roman"/>
                <a:cs typeface="Times New Roman"/>
              </a:rPr>
              <a:t>that</a:t>
            </a:r>
            <a:r>
              <a:rPr sz="2050" spc="250" dirty="0">
                <a:latin typeface="Times New Roman"/>
                <a:cs typeface="Times New Roman"/>
              </a:rPr>
              <a:t> </a:t>
            </a:r>
            <a:r>
              <a:rPr sz="2050" spc="-120" dirty="0">
                <a:latin typeface="Times New Roman"/>
                <a:cs typeface="Times New Roman"/>
              </a:rPr>
              <a:t>we</a:t>
            </a:r>
            <a:r>
              <a:rPr sz="2050" spc="250" dirty="0">
                <a:latin typeface="Times New Roman"/>
                <a:cs typeface="Times New Roman"/>
              </a:rPr>
              <a:t> </a:t>
            </a:r>
            <a:r>
              <a:rPr sz="2050" spc="-25" dirty="0">
                <a:latin typeface="Times New Roman"/>
                <a:cs typeface="Times New Roman"/>
              </a:rPr>
              <a:t>haven’t</a:t>
            </a:r>
            <a:r>
              <a:rPr sz="2050" spc="250" dirty="0">
                <a:latin typeface="Times New Roman"/>
                <a:cs typeface="Times New Roman"/>
              </a:rPr>
              <a:t> </a:t>
            </a:r>
            <a:r>
              <a:rPr sz="2050" spc="-50" dirty="0">
                <a:latin typeface="Times New Roman"/>
                <a:cs typeface="Times New Roman"/>
              </a:rPr>
              <a:t>specified.</a:t>
            </a:r>
            <a:r>
              <a:rPr sz="2050" spc="740" dirty="0">
                <a:latin typeface="Times New Roman"/>
                <a:cs typeface="Times New Roman"/>
              </a:rPr>
              <a:t> </a:t>
            </a:r>
            <a:r>
              <a:rPr sz="2050" spc="-10" dirty="0">
                <a:latin typeface="Times New Roman"/>
                <a:cs typeface="Times New Roman"/>
              </a:rPr>
              <a:t>Each</a:t>
            </a:r>
            <a:r>
              <a:rPr sz="2050" spc="250" dirty="0">
                <a:latin typeface="Times New Roman"/>
                <a:cs typeface="Times New Roman"/>
              </a:rPr>
              <a:t> </a:t>
            </a:r>
            <a:r>
              <a:rPr sz="2050" spc="-20" dirty="0">
                <a:latin typeface="Times New Roman"/>
                <a:cs typeface="Times New Roman"/>
              </a:rPr>
              <a:t>question</a:t>
            </a:r>
            <a:r>
              <a:rPr sz="2050" spc="-30" dirty="0">
                <a:latin typeface="Times New Roman"/>
                <a:cs typeface="Times New Roman"/>
              </a:rPr>
              <a:t> </a:t>
            </a:r>
            <a:r>
              <a:rPr sz="2050" spc="-65" dirty="0">
                <a:latin typeface="Times New Roman"/>
                <a:cs typeface="Times New Roman"/>
              </a:rPr>
              <a:t>below</a:t>
            </a:r>
            <a:r>
              <a:rPr sz="2050" spc="145" dirty="0">
                <a:latin typeface="Times New Roman"/>
                <a:cs typeface="Times New Roman"/>
              </a:rPr>
              <a:t> </a:t>
            </a:r>
            <a:r>
              <a:rPr sz="2050" spc="-40" dirty="0">
                <a:latin typeface="Times New Roman"/>
                <a:cs typeface="Times New Roman"/>
              </a:rPr>
              <a:t>refers</a:t>
            </a:r>
            <a:r>
              <a:rPr sz="2050" spc="145" dirty="0">
                <a:latin typeface="Times New Roman"/>
                <a:cs typeface="Times New Roman"/>
              </a:rPr>
              <a:t> </a:t>
            </a:r>
            <a:r>
              <a:rPr sz="2050" spc="35" dirty="0">
                <a:latin typeface="Times New Roman"/>
                <a:cs typeface="Times New Roman"/>
              </a:rPr>
              <a:t>to</a:t>
            </a:r>
            <a:r>
              <a:rPr sz="2050" spc="145" dirty="0">
                <a:latin typeface="Times New Roman"/>
                <a:cs typeface="Times New Roman"/>
              </a:rPr>
              <a:t> </a:t>
            </a:r>
            <a:r>
              <a:rPr sz="2050" spc="35" dirty="0">
                <a:latin typeface="Times New Roman"/>
                <a:cs typeface="Times New Roman"/>
              </a:rPr>
              <a:t>a</a:t>
            </a:r>
            <a:r>
              <a:rPr sz="2050" spc="145" dirty="0">
                <a:latin typeface="Times New Roman"/>
                <a:cs typeface="Times New Roman"/>
              </a:rPr>
              <a:t> </a:t>
            </a:r>
            <a:r>
              <a:rPr sz="2050" spc="-10" dirty="0">
                <a:latin typeface="Times New Roman"/>
                <a:cs typeface="Times New Roman"/>
              </a:rPr>
              <a:t>measurement</a:t>
            </a:r>
            <a:r>
              <a:rPr sz="2050" spc="145" dirty="0">
                <a:latin typeface="Times New Roman"/>
                <a:cs typeface="Times New Roman"/>
              </a:rPr>
              <a:t> </a:t>
            </a:r>
            <a:r>
              <a:rPr sz="2050" spc="-105" dirty="0">
                <a:latin typeface="Times New Roman"/>
                <a:cs typeface="Times New Roman"/>
              </a:rPr>
              <a:t>of</a:t>
            </a:r>
            <a:r>
              <a:rPr sz="2050" spc="150" dirty="0">
                <a:latin typeface="Times New Roman"/>
                <a:cs typeface="Times New Roman"/>
              </a:rPr>
              <a:t> </a:t>
            </a:r>
            <a:r>
              <a:rPr sz="2050" spc="-25" dirty="0">
                <a:latin typeface="Times New Roman"/>
                <a:cs typeface="Times New Roman"/>
              </a:rPr>
              <a:t>Ben</a:t>
            </a:r>
            <a:r>
              <a:rPr sz="2050" spc="145" dirty="0">
                <a:latin typeface="Times New Roman"/>
                <a:cs typeface="Times New Roman"/>
              </a:rPr>
              <a:t> </a:t>
            </a:r>
            <a:r>
              <a:rPr sz="2050" spc="10" dirty="0">
                <a:latin typeface="Times New Roman"/>
                <a:cs typeface="Times New Roman"/>
              </a:rPr>
              <a:t>taken</a:t>
            </a:r>
            <a:r>
              <a:rPr sz="2050" spc="145" dirty="0">
                <a:latin typeface="Times New Roman"/>
                <a:cs typeface="Times New Roman"/>
              </a:rPr>
              <a:t> </a:t>
            </a:r>
            <a:r>
              <a:rPr sz="2050" spc="-55" dirty="0">
                <a:latin typeface="Times New Roman"/>
                <a:cs typeface="Times New Roman"/>
              </a:rPr>
              <a:t>some</a:t>
            </a:r>
            <a:r>
              <a:rPr sz="2050" spc="145" dirty="0">
                <a:latin typeface="Times New Roman"/>
                <a:cs typeface="Times New Roman"/>
              </a:rPr>
              <a:t> </a:t>
            </a:r>
            <a:r>
              <a:rPr sz="2050" spc="5" dirty="0">
                <a:latin typeface="Times New Roman"/>
                <a:cs typeface="Times New Roman"/>
              </a:rPr>
              <a:t>time</a:t>
            </a:r>
            <a:r>
              <a:rPr sz="2050" spc="145" dirty="0">
                <a:latin typeface="Times New Roman"/>
                <a:cs typeface="Times New Roman"/>
              </a:rPr>
              <a:t> </a:t>
            </a:r>
            <a:r>
              <a:rPr sz="2050" spc="10" dirty="0">
                <a:latin typeface="Times New Roman"/>
                <a:cs typeface="Times New Roman"/>
              </a:rPr>
              <a:t>after</a:t>
            </a:r>
            <a:r>
              <a:rPr sz="2050" spc="145" dirty="0">
                <a:latin typeface="Times New Roman"/>
                <a:cs typeface="Times New Roman"/>
              </a:rPr>
              <a:t> </a:t>
            </a:r>
            <a:r>
              <a:rPr sz="2050" spc="-5" dirty="0">
                <a:latin typeface="Times New Roman"/>
                <a:cs typeface="Times New Roman"/>
              </a:rPr>
              <a:t>Mary</a:t>
            </a:r>
            <a:r>
              <a:rPr sz="2050" spc="150" dirty="0">
                <a:latin typeface="Times New Roman"/>
                <a:cs typeface="Times New Roman"/>
              </a:rPr>
              <a:t> </a:t>
            </a:r>
            <a:r>
              <a:rPr sz="2050" spc="-5" dirty="0">
                <a:latin typeface="Times New Roman"/>
                <a:cs typeface="Times New Roman"/>
              </a:rPr>
              <a:t>has</a:t>
            </a:r>
            <a:r>
              <a:rPr sz="2050" spc="145" dirty="0">
                <a:latin typeface="Times New Roman"/>
                <a:cs typeface="Times New Roman"/>
              </a:rPr>
              <a:t> </a:t>
            </a:r>
            <a:r>
              <a:rPr sz="2050" spc="-25" dirty="0">
                <a:latin typeface="Times New Roman"/>
                <a:cs typeface="Times New Roman"/>
              </a:rPr>
              <a:t>passed</a:t>
            </a:r>
            <a:r>
              <a:rPr sz="2050" spc="10" dirty="0">
                <a:latin typeface="Times New Roman"/>
                <a:cs typeface="Times New Roman"/>
              </a:rPr>
              <a:t> </a:t>
            </a:r>
            <a:r>
              <a:rPr sz="2050" spc="-35" dirty="0">
                <a:latin typeface="Times New Roman"/>
                <a:cs typeface="Times New Roman"/>
              </a:rPr>
              <a:t>you,</a:t>
            </a:r>
            <a:r>
              <a:rPr sz="2050" spc="265" dirty="0">
                <a:latin typeface="Times New Roman"/>
                <a:cs typeface="Times New Roman"/>
              </a:rPr>
              <a:t> </a:t>
            </a:r>
            <a:r>
              <a:rPr sz="2050" spc="25" dirty="0">
                <a:latin typeface="Times New Roman"/>
                <a:cs typeface="Times New Roman"/>
              </a:rPr>
              <a:t>and</a:t>
            </a:r>
            <a:r>
              <a:rPr sz="2050" spc="235" dirty="0">
                <a:latin typeface="Times New Roman"/>
                <a:cs typeface="Times New Roman"/>
              </a:rPr>
              <a:t> </a:t>
            </a:r>
            <a:r>
              <a:rPr sz="2050" spc="-30" dirty="0">
                <a:latin typeface="Times New Roman"/>
                <a:cs typeface="Times New Roman"/>
              </a:rPr>
              <a:t>compares</a:t>
            </a:r>
            <a:r>
              <a:rPr sz="2050" spc="235" dirty="0">
                <a:latin typeface="Times New Roman"/>
                <a:cs typeface="Times New Roman"/>
              </a:rPr>
              <a:t> </a:t>
            </a:r>
            <a:r>
              <a:rPr sz="2050" spc="90" dirty="0">
                <a:latin typeface="Times New Roman"/>
                <a:cs typeface="Times New Roman"/>
              </a:rPr>
              <a:t>that</a:t>
            </a:r>
            <a:r>
              <a:rPr sz="2050" spc="229" dirty="0">
                <a:latin typeface="Times New Roman"/>
                <a:cs typeface="Times New Roman"/>
              </a:rPr>
              <a:t> </a:t>
            </a:r>
            <a:r>
              <a:rPr sz="2050" spc="-10" dirty="0">
                <a:latin typeface="Times New Roman"/>
                <a:cs typeface="Times New Roman"/>
              </a:rPr>
              <a:t>measurement</a:t>
            </a:r>
            <a:r>
              <a:rPr sz="2050" spc="235" dirty="0">
                <a:latin typeface="Times New Roman"/>
                <a:cs typeface="Times New Roman"/>
              </a:rPr>
              <a:t> </a:t>
            </a:r>
            <a:r>
              <a:rPr sz="2050" spc="-20" dirty="0">
                <a:latin typeface="Times New Roman"/>
                <a:cs typeface="Times New Roman"/>
              </a:rPr>
              <a:t>in</a:t>
            </a:r>
            <a:r>
              <a:rPr sz="2050" spc="235" dirty="0">
                <a:latin typeface="Times New Roman"/>
                <a:cs typeface="Times New Roman"/>
              </a:rPr>
              <a:t> </a:t>
            </a:r>
            <a:r>
              <a:rPr sz="2050" spc="-25" dirty="0">
                <a:latin typeface="Times New Roman"/>
                <a:cs typeface="Times New Roman"/>
              </a:rPr>
              <a:t>your</a:t>
            </a:r>
            <a:r>
              <a:rPr sz="2050" spc="235" dirty="0">
                <a:latin typeface="Times New Roman"/>
                <a:cs typeface="Times New Roman"/>
              </a:rPr>
              <a:t> </a:t>
            </a:r>
            <a:r>
              <a:rPr sz="2050" spc="-25" dirty="0">
                <a:latin typeface="Times New Roman"/>
                <a:cs typeface="Times New Roman"/>
              </a:rPr>
              <a:t>frame</a:t>
            </a:r>
            <a:r>
              <a:rPr sz="2050" spc="235" dirty="0">
                <a:latin typeface="Times New Roman"/>
                <a:cs typeface="Times New Roman"/>
              </a:rPr>
              <a:t> </a:t>
            </a:r>
            <a:r>
              <a:rPr sz="2050" spc="5" dirty="0">
                <a:latin typeface="Times New Roman"/>
                <a:cs typeface="Times New Roman"/>
              </a:rPr>
              <a:t>(unprimed)</a:t>
            </a:r>
            <a:r>
              <a:rPr sz="2050" spc="235" dirty="0">
                <a:latin typeface="Times New Roman"/>
                <a:cs typeface="Times New Roman"/>
              </a:rPr>
              <a:t> </a:t>
            </a:r>
            <a:r>
              <a:rPr sz="2050" dirty="0">
                <a:latin typeface="Times New Roman"/>
                <a:cs typeface="Times New Roman"/>
              </a:rPr>
              <a:t>with</a:t>
            </a:r>
            <a:r>
              <a:rPr sz="2050" spc="235" dirty="0">
                <a:latin typeface="Times New Roman"/>
                <a:cs typeface="Times New Roman"/>
              </a:rPr>
              <a:t> </a:t>
            </a:r>
            <a:r>
              <a:rPr sz="2050" spc="-40" dirty="0">
                <a:latin typeface="Times New Roman"/>
                <a:cs typeface="Times New Roman"/>
              </a:rPr>
              <a:t>Mary’s</a:t>
            </a:r>
            <a:r>
              <a:rPr sz="2050" spc="-55" dirty="0">
                <a:latin typeface="Times New Roman"/>
                <a:cs typeface="Times New Roman"/>
              </a:rPr>
              <a:t> </a:t>
            </a:r>
            <a:r>
              <a:rPr sz="2050" spc="5" dirty="0">
                <a:latin typeface="Times New Roman"/>
                <a:cs typeface="Times New Roman"/>
              </a:rPr>
              <a:t>(primed).</a:t>
            </a:r>
            <a:r>
              <a:rPr sz="2050" spc="290" dirty="0">
                <a:latin typeface="Times New Roman"/>
                <a:cs typeface="Times New Roman"/>
              </a:rPr>
              <a:t> </a:t>
            </a:r>
            <a:r>
              <a:rPr sz="2050" spc="-35" dirty="0">
                <a:latin typeface="Times New Roman"/>
                <a:cs typeface="Times New Roman"/>
              </a:rPr>
              <a:t>For</a:t>
            </a:r>
            <a:r>
              <a:rPr sz="2050" spc="10" dirty="0">
                <a:latin typeface="Times New Roman"/>
                <a:cs typeface="Times New Roman"/>
              </a:rPr>
              <a:t> </a:t>
            </a:r>
            <a:r>
              <a:rPr sz="2050" spc="-40" dirty="0">
                <a:latin typeface="Times New Roman"/>
                <a:cs typeface="Times New Roman"/>
              </a:rPr>
              <a:t>each</a:t>
            </a:r>
            <a:r>
              <a:rPr sz="2050" spc="10" dirty="0">
                <a:latin typeface="Times New Roman"/>
                <a:cs typeface="Times New Roman"/>
              </a:rPr>
              <a:t> </a:t>
            </a:r>
            <a:r>
              <a:rPr sz="2050" spc="-50" dirty="0">
                <a:latin typeface="Times New Roman"/>
                <a:cs typeface="Times New Roman"/>
              </a:rPr>
              <a:t>one</a:t>
            </a:r>
            <a:r>
              <a:rPr sz="2050" spc="10" dirty="0">
                <a:latin typeface="Times New Roman"/>
                <a:cs typeface="Times New Roman"/>
              </a:rPr>
              <a:t> </a:t>
            </a:r>
            <a:r>
              <a:rPr sz="2050" spc="-40" dirty="0">
                <a:latin typeface="Times New Roman"/>
                <a:cs typeface="Times New Roman"/>
              </a:rPr>
              <a:t>say</a:t>
            </a:r>
            <a:r>
              <a:rPr sz="2050" spc="10" dirty="0">
                <a:latin typeface="Times New Roman"/>
                <a:cs typeface="Times New Roman"/>
              </a:rPr>
              <a:t> </a:t>
            </a:r>
            <a:r>
              <a:rPr sz="2050" spc="-5" dirty="0">
                <a:latin typeface="Times New Roman"/>
                <a:cs typeface="Times New Roman"/>
              </a:rPr>
              <a:t>whether</a:t>
            </a:r>
            <a:r>
              <a:rPr sz="2050" spc="10" dirty="0">
                <a:latin typeface="Times New Roman"/>
                <a:cs typeface="Times New Roman"/>
              </a:rPr>
              <a:t> </a:t>
            </a:r>
            <a:r>
              <a:rPr sz="2050" dirty="0">
                <a:latin typeface="Times New Roman"/>
                <a:cs typeface="Times New Roman"/>
              </a:rPr>
              <a:t>A)</a:t>
            </a:r>
            <a:r>
              <a:rPr sz="2050" spc="10" dirty="0">
                <a:latin typeface="Times New Roman"/>
                <a:cs typeface="Times New Roman"/>
              </a:rPr>
              <a:t> </a:t>
            </a:r>
            <a:r>
              <a:rPr sz="2050" spc="35" dirty="0">
                <a:latin typeface="Times New Roman"/>
                <a:cs typeface="Times New Roman"/>
              </a:rPr>
              <a:t>the</a:t>
            </a:r>
            <a:r>
              <a:rPr sz="2050" spc="10" dirty="0">
                <a:latin typeface="Times New Roman"/>
                <a:cs typeface="Times New Roman"/>
              </a:rPr>
              <a:t> </a:t>
            </a:r>
            <a:r>
              <a:rPr sz="2050" spc="-5" dirty="0">
                <a:latin typeface="Times New Roman"/>
                <a:cs typeface="Times New Roman"/>
              </a:rPr>
              <a:t>unprimed</a:t>
            </a:r>
            <a:r>
              <a:rPr sz="2050" spc="10" dirty="0">
                <a:latin typeface="Times New Roman"/>
                <a:cs typeface="Times New Roman"/>
              </a:rPr>
              <a:t> </a:t>
            </a:r>
            <a:r>
              <a:rPr sz="2050" spc="-25" dirty="0">
                <a:latin typeface="Times New Roman"/>
                <a:cs typeface="Times New Roman"/>
              </a:rPr>
              <a:t>variable</a:t>
            </a:r>
            <a:r>
              <a:rPr sz="2050" spc="10" dirty="0">
                <a:latin typeface="Times New Roman"/>
                <a:cs typeface="Times New Roman"/>
              </a:rPr>
              <a:t> </a:t>
            </a:r>
            <a:r>
              <a:rPr sz="2050" spc="-65" dirty="0">
                <a:latin typeface="Times New Roman"/>
                <a:cs typeface="Times New Roman"/>
              </a:rPr>
              <a:t>is</a:t>
            </a:r>
            <a:r>
              <a:rPr sz="2050" spc="10" dirty="0">
                <a:latin typeface="Times New Roman"/>
                <a:cs typeface="Times New Roman"/>
              </a:rPr>
              <a:t> </a:t>
            </a:r>
            <a:r>
              <a:rPr sz="2050" spc="5" dirty="0">
                <a:latin typeface="Times New Roman"/>
                <a:cs typeface="Times New Roman"/>
              </a:rPr>
              <a:t>greater,</a:t>
            </a:r>
            <a:r>
              <a:rPr sz="2050" spc="30" dirty="0">
                <a:latin typeface="Times New Roman"/>
                <a:cs typeface="Times New Roman"/>
              </a:rPr>
              <a:t> </a:t>
            </a:r>
            <a:r>
              <a:rPr sz="2050" spc="10" dirty="0">
                <a:latin typeface="Times New Roman"/>
                <a:cs typeface="Times New Roman"/>
              </a:rPr>
              <a:t>B) </a:t>
            </a:r>
            <a:r>
              <a:rPr sz="2050" spc="30" dirty="0">
                <a:latin typeface="Times New Roman"/>
                <a:cs typeface="Times New Roman"/>
              </a:rPr>
              <a:t>the</a:t>
            </a:r>
            <a:r>
              <a:rPr sz="2050" spc="-45" dirty="0">
                <a:latin typeface="Times New Roman"/>
                <a:cs typeface="Times New Roman"/>
              </a:rPr>
              <a:t> </a:t>
            </a:r>
            <a:r>
              <a:rPr sz="2050" spc="-10" dirty="0">
                <a:latin typeface="Times New Roman"/>
                <a:cs typeface="Times New Roman"/>
              </a:rPr>
              <a:t>primed</a:t>
            </a:r>
            <a:r>
              <a:rPr sz="2050" spc="50" dirty="0">
                <a:latin typeface="Times New Roman"/>
                <a:cs typeface="Times New Roman"/>
              </a:rPr>
              <a:t> </a:t>
            </a:r>
            <a:r>
              <a:rPr sz="2050" spc="-25" dirty="0">
                <a:latin typeface="Times New Roman"/>
                <a:cs typeface="Times New Roman"/>
              </a:rPr>
              <a:t>variable</a:t>
            </a:r>
            <a:r>
              <a:rPr sz="2050" spc="50" dirty="0">
                <a:latin typeface="Times New Roman"/>
                <a:cs typeface="Times New Roman"/>
              </a:rPr>
              <a:t> </a:t>
            </a:r>
            <a:r>
              <a:rPr sz="2050" spc="-65" dirty="0">
                <a:latin typeface="Times New Roman"/>
                <a:cs typeface="Times New Roman"/>
              </a:rPr>
              <a:t>is</a:t>
            </a:r>
            <a:r>
              <a:rPr sz="2050" spc="50" dirty="0">
                <a:latin typeface="Times New Roman"/>
                <a:cs typeface="Times New Roman"/>
              </a:rPr>
              <a:t> </a:t>
            </a:r>
            <a:r>
              <a:rPr sz="2050" spc="5" dirty="0">
                <a:latin typeface="Times New Roman"/>
                <a:cs typeface="Times New Roman"/>
              </a:rPr>
              <a:t>greater,</a:t>
            </a:r>
            <a:r>
              <a:rPr sz="2050" spc="65" dirty="0">
                <a:latin typeface="Times New Roman"/>
                <a:cs typeface="Times New Roman"/>
              </a:rPr>
              <a:t> </a:t>
            </a:r>
            <a:r>
              <a:rPr sz="2050" spc="20" dirty="0">
                <a:latin typeface="Times New Roman"/>
                <a:cs typeface="Times New Roman"/>
              </a:rPr>
              <a:t>C)</a:t>
            </a:r>
            <a:r>
              <a:rPr sz="2050" spc="50" dirty="0">
                <a:latin typeface="Times New Roman"/>
                <a:cs typeface="Times New Roman"/>
              </a:rPr>
              <a:t> </a:t>
            </a:r>
            <a:r>
              <a:rPr sz="2050" spc="20" dirty="0">
                <a:latin typeface="Times New Roman"/>
                <a:cs typeface="Times New Roman"/>
              </a:rPr>
              <a:t>they</a:t>
            </a:r>
            <a:r>
              <a:rPr sz="2050" spc="55" dirty="0">
                <a:latin typeface="Times New Roman"/>
                <a:cs typeface="Times New Roman"/>
              </a:rPr>
              <a:t> </a:t>
            </a:r>
            <a:r>
              <a:rPr sz="2050" dirty="0">
                <a:latin typeface="Times New Roman"/>
                <a:cs typeface="Times New Roman"/>
              </a:rPr>
              <a:t>are</a:t>
            </a:r>
            <a:r>
              <a:rPr sz="2050" spc="50" dirty="0">
                <a:latin typeface="Times New Roman"/>
                <a:cs typeface="Times New Roman"/>
              </a:rPr>
              <a:t> </a:t>
            </a:r>
            <a:r>
              <a:rPr sz="2050" spc="-20" dirty="0">
                <a:latin typeface="Times New Roman"/>
                <a:cs typeface="Times New Roman"/>
              </a:rPr>
              <a:t>equal,</a:t>
            </a:r>
            <a:r>
              <a:rPr sz="2050" spc="65" dirty="0">
                <a:latin typeface="Times New Roman"/>
                <a:cs typeface="Times New Roman"/>
              </a:rPr>
              <a:t> </a:t>
            </a:r>
            <a:r>
              <a:rPr sz="2050" spc="-20" dirty="0">
                <a:latin typeface="Times New Roman"/>
                <a:cs typeface="Times New Roman"/>
              </a:rPr>
              <a:t>or</a:t>
            </a:r>
            <a:r>
              <a:rPr sz="2050" spc="50" dirty="0">
                <a:latin typeface="Times New Roman"/>
                <a:cs typeface="Times New Roman"/>
              </a:rPr>
              <a:t> </a:t>
            </a:r>
            <a:r>
              <a:rPr sz="2050" spc="5" dirty="0">
                <a:latin typeface="Times New Roman"/>
                <a:cs typeface="Times New Roman"/>
              </a:rPr>
              <a:t>D)</a:t>
            </a:r>
            <a:r>
              <a:rPr sz="2050" spc="50" dirty="0">
                <a:latin typeface="Times New Roman"/>
                <a:cs typeface="Times New Roman"/>
              </a:rPr>
              <a:t> </a:t>
            </a:r>
            <a:r>
              <a:rPr sz="2050" spc="15" dirty="0">
                <a:latin typeface="Times New Roman"/>
                <a:cs typeface="Times New Roman"/>
              </a:rPr>
              <a:t>there</a:t>
            </a:r>
            <a:r>
              <a:rPr sz="2050" spc="50" dirty="0">
                <a:latin typeface="Times New Roman"/>
                <a:cs typeface="Times New Roman"/>
              </a:rPr>
              <a:t> </a:t>
            </a:r>
            <a:r>
              <a:rPr sz="2050" spc="-25" dirty="0">
                <a:latin typeface="Times New Roman"/>
                <a:cs typeface="Times New Roman"/>
              </a:rPr>
              <a:t>isn’t</a:t>
            </a:r>
            <a:r>
              <a:rPr sz="2050" spc="50" dirty="0">
                <a:latin typeface="Times New Roman"/>
                <a:cs typeface="Times New Roman"/>
              </a:rPr>
              <a:t> </a:t>
            </a:r>
            <a:r>
              <a:rPr sz="2050" spc="-30" dirty="0">
                <a:latin typeface="Times New Roman"/>
                <a:cs typeface="Times New Roman"/>
              </a:rPr>
              <a:t>enough</a:t>
            </a:r>
            <a:r>
              <a:rPr sz="2050" spc="50" dirty="0">
                <a:latin typeface="Times New Roman"/>
                <a:cs typeface="Times New Roman"/>
              </a:rPr>
              <a:t> </a:t>
            </a:r>
            <a:r>
              <a:rPr sz="2050" spc="-30" dirty="0">
                <a:latin typeface="Times New Roman"/>
                <a:cs typeface="Times New Roman"/>
              </a:rPr>
              <a:t>informa-</a:t>
            </a:r>
            <a:r>
              <a:rPr sz="2050" spc="-15" dirty="0">
                <a:latin typeface="Times New Roman"/>
                <a:cs typeface="Times New Roman"/>
              </a:rPr>
              <a:t> </a:t>
            </a:r>
            <a:r>
              <a:rPr sz="2050" spc="5" dirty="0">
                <a:latin typeface="Times New Roman"/>
                <a:cs typeface="Times New Roman"/>
              </a:rPr>
              <a:t>tion</a:t>
            </a:r>
            <a:r>
              <a:rPr sz="2050" spc="160" dirty="0">
                <a:latin typeface="Times New Roman"/>
                <a:cs typeface="Times New Roman"/>
              </a:rPr>
              <a:t> </a:t>
            </a:r>
            <a:r>
              <a:rPr sz="2050" spc="35" dirty="0">
                <a:latin typeface="Times New Roman"/>
                <a:cs typeface="Times New Roman"/>
              </a:rPr>
              <a:t>to</a:t>
            </a:r>
            <a:r>
              <a:rPr sz="2050" spc="160" dirty="0">
                <a:latin typeface="Times New Roman"/>
                <a:cs typeface="Times New Roman"/>
              </a:rPr>
              <a:t> </a:t>
            </a:r>
            <a:r>
              <a:rPr sz="2050" spc="-10" dirty="0">
                <a:latin typeface="Times New Roman"/>
                <a:cs typeface="Times New Roman"/>
              </a:rPr>
              <a:t>tell.</a:t>
            </a:r>
            <a:r>
              <a:rPr sz="2050" spc="465" dirty="0">
                <a:latin typeface="Times New Roman"/>
                <a:cs typeface="Times New Roman"/>
              </a:rPr>
              <a:t> </a:t>
            </a:r>
            <a:r>
              <a:rPr sz="2050" b="0" i="1" spc="-170" dirty="0">
                <a:latin typeface="Bookman Old Style"/>
                <a:cs typeface="Bookman Old Style"/>
              </a:rPr>
              <a:t>Remember</a:t>
            </a:r>
            <a:r>
              <a:rPr sz="2050" b="0" i="1" spc="155" dirty="0">
                <a:latin typeface="Bookman Old Style"/>
                <a:cs typeface="Bookman Old Style"/>
              </a:rPr>
              <a:t> </a:t>
            </a:r>
            <a:r>
              <a:rPr sz="2050" b="0" i="1" spc="-140" dirty="0">
                <a:latin typeface="Bookman Old Style"/>
                <a:cs typeface="Bookman Old Style"/>
              </a:rPr>
              <a:t>that</a:t>
            </a:r>
            <a:r>
              <a:rPr sz="2050" b="0" i="1" spc="150" dirty="0">
                <a:latin typeface="Bookman Old Style"/>
                <a:cs typeface="Bookman Old Style"/>
              </a:rPr>
              <a:t> </a:t>
            </a:r>
            <a:r>
              <a:rPr sz="2050" b="0" i="1" spc="-85" dirty="0">
                <a:latin typeface="Bookman Old Style"/>
                <a:cs typeface="Bookman Old Style"/>
              </a:rPr>
              <a:t>all</a:t>
            </a:r>
            <a:r>
              <a:rPr sz="2050" b="0" i="1" spc="150" dirty="0">
                <a:latin typeface="Bookman Old Style"/>
                <a:cs typeface="Bookman Old Style"/>
              </a:rPr>
              <a:t> </a:t>
            </a:r>
            <a:r>
              <a:rPr sz="2050" b="0" i="1" spc="-155" dirty="0">
                <a:latin typeface="Bookman Old Style"/>
                <a:cs typeface="Bookman Old Style"/>
              </a:rPr>
              <a:t>the</a:t>
            </a:r>
            <a:r>
              <a:rPr sz="2050" b="0" i="1" spc="150" dirty="0">
                <a:latin typeface="Bookman Old Style"/>
                <a:cs typeface="Bookman Old Style"/>
              </a:rPr>
              <a:t> </a:t>
            </a:r>
            <a:r>
              <a:rPr sz="2050" b="0" i="1" spc="-165" dirty="0">
                <a:latin typeface="Bookman Old Style"/>
                <a:cs typeface="Bookman Old Style"/>
              </a:rPr>
              <a:t>variables</a:t>
            </a:r>
            <a:r>
              <a:rPr sz="2050" b="0" i="1" spc="150" dirty="0">
                <a:latin typeface="Bookman Old Style"/>
                <a:cs typeface="Bookman Old Style"/>
              </a:rPr>
              <a:t> </a:t>
            </a:r>
            <a:r>
              <a:rPr sz="2050" b="0" i="1" spc="-100" dirty="0">
                <a:latin typeface="Bookman Old Style"/>
                <a:cs typeface="Bookman Old Style"/>
              </a:rPr>
              <a:t>refer</a:t>
            </a:r>
            <a:r>
              <a:rPr sz="2050" b="0" i="1" spc="155" dirty="0">
                <a:latin typeface="Bookman Old Style"/>
                <a:cs typeface="Bookman Old Style"/>
              </a:rPr>
              <a:t> </a:t>
            </a:r>
            <a:r>
              <a:rPr sz="2050" b="0" i="1" spc="-55" dirty="0">
                <a:latin typeface="Bookman Old Style"/>
                <a:cs typeface="Bookman Old Style"/>
              </a:rPr>
              <a:t>to</a:t>
            </a:r>
            <a:r>
              <a:rPr sz="2050" b="0" i="1" spc="150" dirty="0">
                <a:latin typeface="Bookman Old Style"/>
                <a:cs typeface="Bookman Old Style"/>
              </a:rPr>
              <a:t> </a:t>
            </a:r>
            <a:r>
              <a:rPr sz="2050" b="0" i="1" spc="-105" dirty="0">
                <a:latin typeface="Bookman Old Style"/>
                <a:cs typeface="Bookman Old Style"/>
              </a:rPr>
              <a:t>Ben,</a:t>
            </a:r>
            <a:r>
              <a:rPr sz="2050" b="0" i="1" spc="165" dirty="0">
                <a:latin typeface="Bookman Old Style"/>
                <a:cs typeface="Bookman Old Style"/>
              </a:rPr>
              <a:t> </a:t>
            </a:r>
            <a:r>
              <a:rPr sz="2050" b="0" i="1" spc="-265" dirty="0">
                <a:latin typeface="Bookman Old Style"/>
                <a:cs typeface="Bookman Old Style"/>
              </a:rPr>
              <a:t>as</a:t>
            </a:r>
            <a:r>
              <a:rPr sz="2050" b="0" i="1" spc="150" dirty="0">
                <a:latin typeface="Bookman Old Style"/>
                <a:cs typeface="Bookman Old Style"/>
              </a:rPr>
              <a:t> </a:t>
            </a:r>
            <a:r>
              <a:rPr sz="2050" b="0" i="1" spc="-235" dirty="0">
                <a:latin typeface="Bookman Old Style"/>
                <a:cs typeface="Bookman Old Style"/>
              </a:rPr>
              <a:t>measured</a:t>
            </a:r>
            <a:r>
              <a:rPr sz="2050" b="0" i="1" spc="150" dirty="0">
                <a:latin typeface="Bookman Old Style"/>
                <a:cs typeface="Bookman Old Style"/>
              </a:rPr>
              <a:t> </a:t>
            </a:r>
            <a:r>
              <a:rPr sz="2050" b="0" i="1" spc="-285" dirty="0">
                <a:latin typeface="Bookman Old Style"/>
                <a:cs typeface="Bookman Old Style"/>
              </a:rPr>
              <a:t>by</a:t>
            </a:r>
            <a:r>
              <a:rPr sz="2050" b="0" i="1" spc="-145" dirty="0">
                <a:latin typeface="Bookman Old Style"/>
                <a:cs typeface="Bookman Old Style"/>
              </a:rPr>
              <a:t> </a:t>
            </a:r>
            <a:r>
              <a:rPr sz="2050" b="0" i="1" spc="-185" dirty="0">
                <a:latin typeface="Bookman Old Style"/>
                <a:cs typeface="Bookman Old Style"/>
              </a:rPr>
              <a:t>you</a:t>
            </a:r>
            <a:r>
              <a:rPr sz="2050" b="0" i="1" spc="105" dirty="0">
                <a:latin typeface="Bookman Old Style"/>
                <a:cs typeface="Bookman Old Style"/>
              </a:rPr>
              <a:t> </a:t>
            </a:r>
            <a:r>
              <a:rPr sz="2050" b="0" i="1" spc="-75" dirty="0">
                <a:latin typeface="Bookman Old Style"/>
                <a:cs typeface="Bookman Old Style"/>
              </a:rPr>
              <a:t>(unprimed)</a:t>
            </a:r>
            <a:r>
              <a:rPr sz="2050" b="0" i="1" spc="105" dirty="0">
                <a:latin typeface="Bookman Old Style"/>
                <a:cs typeface="Bookman Old Style"/>
              </a:rPr>
              <a:t> </a:t>
            </a:r>
            <a:r>
              <a:rPr sz="2050" b="0" i="1" spc="-220" dirty="0">
                <a:latin typeface="Bookman Old Style"/>
                <a:cs typeface="Bookman Old Style"/>
              </a:rPr>
              <a:t>and</a:t>
            </a:r>
            <a:r>
              <a:rPr sz="2050" b="0" i="1" spc="105" dirty="0">
                <a:latin typeface="Bookman Old Style"/>
                <a:cs typeface="Bookman Old Style"/>
              </a:rPr>
              <a:t> </a:t>
            </a:r>
            <a:r>
              <a:rPr sz="2050" b="0" i="1" spc="-110" dirty="0">
                <a:latin typeface="Bookman Old Style"/>
                <a:cs typeface="Bookman Old Style"/>
              </a:rPr>
              <a:t>Mary</a:t>
            </a:r>
            <a:r>
              <a:rPr sz="2050" b="0" i="1" spc="105" dirty="0">
                <a:latin typeface="Bookman Old Style"/>
                <a:cs typeface="Bookman Old Style"/>
              </a:rPr>
              <a:t> </a:t>
            </a:r>
            <a:r>
              <a:rPr sz="2050" b="0" i="1" spc="-40" dirty="0">
                <a:latin typeface="Bookman Old Style"/>
                <a:cs typeface="Bookman Old Style"/>
              </a:rPr>
              <a:t>(primed).</a:t>
            </a:r>
            <a:endParaRPr sz="2050">
              <a:latin typeface="Bookman Old Style"/>
              <a:cs typeface="Bookman Old Style"/>
            </a:endParaRPr>
          </a:p>
          <a:p>
            <a:pPr marL="422275" indent="-260985">
              <a:lnSpc>
                <a:spcPct val="100000"/>
              </a:lnSpc>
              <a:spcBef>
                <a:spcPts val="1625"/>
              </a:spcBef>
              <a:buFont typeface="Times New Roman"/>
              <a:buAutoNum type="arabicPeriod"/>
              <a:tabLst>
                <a:tab pos="422909" algn="l"/>
              </a:tabLst>
            </a:pPr>
            <a:r>
              <a:rPr sz="2050" b="0" i="1" dirty="0">
                <a:latin typeface="Bookman Old Style"/>
                <a:cs typeface="Bookman Old Style"/>
              </a:rPr>
              <a:t>x</a:t>
            </a:r>
            <a:r>
              <a:rPr sz="2050" b="0" i="1" spc="70" dirty="0">
                <a:latin typeface="Bookman Old Style"/>
                <a:cs typeface="Bookman Old Style"/>
              </a:rPr>
              <a:t> </a:t>
            </a:r>
            <a:r>
              <a:rPr sz="2050" dirty="0">
                <a:latin typeface="Times New Roman"/>
                <a:cs typeface="Times New Roman"/>
              </a:rPr>
              <a:t>and</a:t>
            </a:r>
            <a:r>
              <a:rPr sz="2050" spc="170" dirty="0">
                <a:latin typeface="Times New Roman"/>
                <a:cs typeface="Times New Roman"/>
              </a:rPr>
              <a:t> </a:t>
            </a:r>
            <a:r>
              <a:rPr sz="2050" b="0" i="1" spc="30" dirty="0">
                <a:latin typeface="Bookman Old Style"/>
                <a:cs typeface="Bookman Old Style"/>
              </a:rPr>
              <a:t>x</a:t>
            </a:r>
            <a:r>
              <a:rPr sz="2100" i="1" spc="44" baseline="29761" dirty="0">
                <a:latin typeface="Times New Roman"/>
                <a:cs typeface="Times New Roman"/>
              </a:rPr>
              <a:t>′</a:t>
            </a:r>
            <a:endParaRPr sz="2100" baseline="29761">
              <a:latin typeface="Times New Roman"/>
              <a:cs typeface="Times New Roman"/>
            </a:endParaRPr>
          </a:p>
          <a:p>
            <a:pPr marL="422275" indent="-260985">
              <a:lnSpc>
                <a:spcPct val="100000"/>
              </a:lnSpc>
              <a:spcBef>
                <a:spcPts val="1030"/>
              </a:spcBef>
              <a:buFont typeface="Times New Roman"/>
              <a:buAutoNum type="arabicPeriod"/>
              <a:tabLst>
                <a:tab pos="422909" algn="l"/>
              </a:tabLst>
            </a:pPr>
            <a:r>
              <a:rPr sz="2050" b="0" i="1" spc="-250" dirty="0">
                <a:latin typeface="Bookman Old Style"/>
                <a:cs typeface="Bookman Old Style"/>
              </a:rPr>
              <a:t>y</a:t>
            </a:r>
            <a:r>
              <a:rPr sz="2050" b="0" i="1" spc="120" dirty="0">
                <a:latin typeface="Bookman Old Style"/>
                <a:cs typeface="Bookman Old Style"/>
              </a:rPr>
              <a:t> </a:t>
            </a:r>
            <a:r>
              <a:rPr sz="2050" dirty="0">
                <a:latin typeface="Times New Roman"/>
                <a:cs typeface="Times New Roman"/>
              </a:rPr>
              <a:t>and</a:t>
            </a:r>
            <a:r>
              <a:rPr sz="2050" spc="155" dirty="0">
                <a:latin typeface="Times New Roman"/>
                <a:cs typeface="Times New Roman"/>
              </a:rPr>
              <a:t> </a:t>
            </a:r>
            <a:r>
              <a:rPr sz="2050" b="0" i="1" spc="-25" dirty="0">
                <a:latin typeface="Bookman Old Style"/>
                <a:cs typeface="Bookman Old Style"/>
              </a:rPr>
              <a:t>y</a:t>
            </a:r>
            <a:r>
              <a:rPr sz="2100" i="1" spc="-37" baseline="29761" dirty="0">
                <a:latin typeface="Times New Roman"/>
                <a:cs typeface="Times New Roman"/>
              </a:rPr>
              <a:t>′</a:t>
            </a:r>
            <a:endParaRPr sz="2100" baseline="29761">
              <a:latin typeface="Times New Roman"/>
              <a:cs typeface="Times New Roman"/>
            </a:endParaRPr>
          </a:p>
        </p:txBody>
      </p:sp>
      <p:sp>
        <p:nvSpPr>
          <p:cNvPr id="3" name="object 3"/>
          <p:cNvSpPr txBox="1"/>
          <p:nvPr/>
        </p:nvSpPr>
        <p:spPr>
          <a:xfrm>
            <a:off x="804900" y="4843430"/>
            <a:ext cx="1299210" cy="340360"/>
          </a:xfrm>
          <a:prstGeom prst="rect">
            <a:avLst/>
          </a:prstGeom>
        </p:spPr>
        <p:txBody>
          <a:bodyPr vert="horz" wrap="square" lIns="0" tIns="14604" rIns="0" bIns="0" rtlCol="0">
            <a:spAutoFit/>
          </a:bodyPr>
          <a:lstStyle/>
          <a:p>
            <a:pPr marL="38100">
              <a:lnSpc>
                <a:spcPct val="100000"/>
              </a:lnSpc>
              <a:spcBef>
                <a:spcPts val="114"/>
              </a:spcBef>
            </a:pPr>
            <a:r>
              <a:rPr sz="2050" dirty="0">
                <a:latin typeface="Times New Roman"/>
                <a:cs typeface="Times New Roman"/>
              </a:rPr>
              <a:t>3.</a:t>
            </a:r>
            <a:r>
              <a:rPr sz="2050" spc="45" dirty="0">
                <a:latin typeface="Times New Roman"/>
                <a:cs typeface="Times New Roman"/>
              </a:rPr>
              <a:t> </a:t>
            </a:r>
            <a:r>
              <a:rPr sz="2050" b="0" i="1" dirty="0">
                <a:latin typeface="Bookman Old Style"/>
                <a:cs typeface="Bookman Old Style"/>
              </a:rPr>
              <a:t>v</a:t>
            </a:r>
            <a:r>
              <a:rPr sz="2100" b="0" i="1" baseline="-11904" dirty="0">
                <a:latin typeface="Bookman Old Style"/>
                <a:cs typeface="Bookman Old Style"/>
              </a:rPr>
              <a:t>x</a:t>
            </a:r>
            <a:r>
              <a:rPr sz="2100" b="0" i="1" spc="315" baseline="-11904" dirty="0">
                <a:latin typeface="Bookman Old Style"/>
                <a:cs typeface="Bookman Old Style"/>
              </a:rPr>
              <a:t> </a:t>
            </a:r>
            <a:r>
              <a:rPr sz="2050" dirty="0">
                <a:latin typeface="Times New Roman"/>
                <a:cs typeface="Times New Roman"/>
              </a:rPr>
              <a:t>and</a:t>
            </a:r>
            <a:r>
              <a:rPr sz="2050" spc="85" dirty="0">
                <a:latin typeface="Times New Roman"/>
                <a:cs typeface="Times New Roman"/>
              </a:rPr>
              <a:t> </a:t>
            </a:r>
            <a:r>
              <a:rPr sz="2050" b="0" i="1" spc="-25" dirty="0">
                <a:latin typeface="Bookman Old Style"/>
                <a:cs typeface="Bookman Old Style"/>
              </a:rPr>
              <a:t>v</a:t>
            </a:r>
            <a:r>
              <a:rPr sz="2100" i="1" spc="-37" baseline="29761" dirty="0">
                <a:latin typeface="Times New Roman"/>
                <a:cs typeface="Times New Roman"/>
              </a:rPr>
              <a:t>′</a:t>
            </a:r>
            <a:endParaRPr sz="2100" baseline="29761">
              <a:latin typeface="Times New Roman"/>
              <a:cs typeface="Times New Roman"/>
            </a:endParaRPr>
          </a:p>
        </p:txBody>
      </p:sp>
      <p:sp>
        <p:nvSpPr>
          <p:cNvPr id="4" name="object 4"/>
          <p:cNvSpPr txBox="1"/>
          <p:nvPr/>
        </p:nvSpPr>
        <p:spPr>
          <a:xfrm>
            <a:off x="1993531" y="4988519"/>
            <a:ext cx="127000" cy="244475"/>
          </a:xfrm>
          <a:prstGeom prst="rect">
            <a:avLst/>
          </a:prstGeom>
        </p:spPr>
        <p:txBody>
          <a:bodyPr vert="horz" wrap="square" lIns="0" tIns="17145" rIns="0" bIns="0" rtlCol="0">
            <a:spAutoFit/>
          </a:bodyPr>
          <a:lstStyle/>
          <a:p>
            <a:pPr marL="12700">
              <a:lnSpc>
                <a:spcPct val="100000"/>
              </a:lnSpc>
              <a:spcBef>
                <a:spcPts val="135"/>
              </a:spcBef>
            </a:pPr>
            <a:r>
              <a:rPr sz="1400" b="0" i="1" spc="40" dirty="0">
                <a:latin typeface="Bookman Old Style"/>
                <a:cs typeface="Bookman Old Style"/>
              </a:rPr>
              <a:t>x</a:t>
            </a:r>
            <a:endParaRPr sz="1400">
              <a:latin typeface="Bookman Old Style"/>
              <a:cs typeface="Bookman Old Style"/>
            </a:endParaRPr>
          </a:p>
        </p:txBody>
      </p:sp>
      <p:sp>
        <p:nvSpPr>
          <p:cNvPr id="5" name="object 5"/>
          <p:cNvSpPr txBox="1"/>
          <p:nvPr/>
        </p:nvSpPr>
        <p:spPr>
          <a:xfrm>
            <a:off x="804900" y="5286267"/>
            <a:ext cx="1291590" cy="340360"/>
          </a:xfrm>
          <a:prstGeom prst="rect">
            <a:avLst/>
          </a:prstGeom>
        </p:spPr>
        <p:txBody>
          <a:bodyPr vert="horz" wrap="square" lIns="0" tIns="14604" rIns="0" bIns="0" rtlCol="0">
            <a:spAutoFit/>
          </a:bodyPr>
          <a:lstStyle/>
          <a:p>
            <a:pPr marL="38100">
              <a:lnSpc>
                <a:spcPct val="100000"/>
              </a:lnSpc>
              <a:spcBef>
                <a:spcPts val="114"/>
              </a:spcBef>
            </a:pPr>
            <a:r>
              <a:rPr sz="2050" dirty="0">
                <a:latin typeface="Times New Roman"/>
                <a:cs typeface="Times New Roman"/>
              </a:rPr>
              <a:t>4.</a:t>
            </a:r>
            <a:r>
              <a:rPr sz="2050" spc="-5" dirty="0">
                <a:latin typeface="Times New Roman"/>
                <a:cs typeface="Times New Roman"/>
              </a:rPr>
              <a:t> </a:t>
            </a:r>
            <a:r>
              <a:rPr sz="2050" b="0" i="1" spc="-30" dirty="0">
                <a:latin typeface="Bookman Old Style"/>
                <a:cs typeface="Bookman Old Style"/>
              </a:rPr>
              <a:t>v</a:t>
            </a:r>
            <a:r>
              <a:rPr sz="2100" b="0" i="1" spc="-44" baseline="-11904" dirty="0">
                <a:latin typeface="Bookman Old Style"/>
                <a:cs typeface="Bookman Old Style"/>
              </a:rPr>
              <a:t>y</a:t>
            </a:r>
            <a:r>
              <a:rPr sz="2100" b="0" i="1" spc="322" baseline="-11904" dirty="0">
                <a:latin typeface="Bookman Old Style"/>
                <a:cs typeface="Bookman Old Style"/>
              </a:rPr>
              <a:t> </a:t>
            </a:r>
            <a:r>
              <a:rPr sz="2050" dirty="0">
                <a:latin typeface="Times New Roman"/>
                <a:cs typeface="Times New Roman"/>
              </a:rPr>
              <a:t>and</a:t>
            </a:r>
            <a:r>
              <a:rPr sz="2050" spc="40" dirty="0">
                <a:latin typeface="Times New Roman"/>
                <a:cs typeface="Times New Roman"/>
              </a:rPr>
              <a:t> </a:t>
            </a:r>
            <a:r>
              <a:rPr sz="2050" b="0" i="1" spc="-25" dirty="0">
                <a:latin typeface="Bookman Old Style"/>
                <a:cs typeface="Bookman Old Style"/>
              </a:rPr>
              <a:t>v</a:t>
            </a:r>
            <a:r>
              <a:rPr sz="2100" i="1" spc="-37" baseline="29761" dirty="0">
                <a:latin typeface="Times New Roman"/>
                <a:cs typeface="Times New Roman"/>
              </a:rPr>
              <a:t>′</a:t>
            </a:r>
            <a:endParaRPr sz="2100" baseline="29761">
              <a:latin typeface="Times New Roman"/>
              <a:cs typeface="Times New Roman"/>
            </a:endParaRPr>
          </a:p>
        </p:txBody>
      </p:sp>
      <p:sp>
        <p:nvSpPr>
          <p:cNvPr id="6" name="object 6"/>
          <p:cNvSpPr txBox="1"/>
          <p:nvPr/>
        </p:nvSpPr>
        <p:spPr>
          <a:xfrm>
            <a:off x="1985683" y="5431368"/>
            <a:ext cx="112395" cy="244475"/>
          </a:xfrm>
          <a:prstGeom prst="rect">
            <a:avLst/>
          </a:prstGeom>
        </p:spPr>
        <p:txBody>
          <a:bodyPr vert="horz" wrap="square" lIns="0" tIns="17145" rIns="0" bIns="0" rtlCol="0">
            <a:spAutoFit/>
          </a:bodyPr>
          <a:lstStyle/>
          <a:p>
            <a:pPr marL="12700">
              <a:lnSpc>
                <a:spcPct val="100000"/>
              </a:lnSpc>
              <a:spcBef>
                <a:spcPts val="135"/>
              </a:spcBef>
            </a:pPr>
            <a:r>
              <a:rPr sz="1400" b="0" i="1" spc="-160" dirty="0">
                <a:latin typeface="Bookman Old Style"/>
                <a:cs typeface="Bookman Old Style"/>
              </a:rPr>
              <a:t>y</a:t>
            </a:r>
            <a:endParaRPr sz="1400">
              <a:latin typeface="Bookman Old Style"/>
              <a:cs typeface="Bookman Old Style"/>
            </a:endParaRPr>
          </a:p>
        </p:txBody>
      </p:sp>
      <p:sp>
        <p:nvSpPr>
          <p:cNvPr id="7" name="object 7"/>
          <p:cNvSpPr txBox="1"/>
          <p:nvPr/>
        </p:nvSpPr>
        <p:spPr>
          <a:xfrm>
            <a:off x="804900" y="5729116"/>
            <a:ext cx="1311275" cy="340360"/>
          </a:xfrm>
          <a:prstGeom prst="rect">
            <a:avLst/>
          </a:prstGeom>
        </p:spPr>
        <p:txBody>
          <a:bodyPr vert="horz" wrap="square" lIns="0" tIns="14604" rIns="0" bIns="0" rtlCol="0">
            <a:spAutoFit/>
          </a:bodyPr>
          <a:lstStyle/>
          <a:p>
            <a:pPr marL="38100">
              <a:lnSpc>
                <a:spcPct val="100000"/>
              </a:lnSpc>
              <a:spcBef>
                <a:spcPts val="114"/>
              </a:spcBef>
            </a:pPr>
            <a:r>
              <a:rPr sz="2050" dirty="0">
                <a:latin typeface="Times New Roman"/>
                <a:cs typeface="Times New Roman"/>
              </a:rPr>
              <a:t>5.</a:t>
            </a:r>
            <a:r>
              <a:rPr sz="2050" spc="10" dirty="0">
                <a:latin typeface="Times New Roman"/>
                <a:cs typeface="Times New Roman"/>
              </a:rPr>
              <a:t> </a:t>
            </a:r>
            <a:r>
              <a:rPr sz="2050" b="0" i="1" dirty="0">
                <a:latin typeface="Bookman Old Style"/>
                <a:cs typeface="Bookman Old Style"/>
              </a:rPr>
              <a:t>a</a:t>
            </a:r>
            <a:r>
              <a:rPr sz="2100" b="0" i="1" baseline="-11904" dirty="0">
                <a:latin typeface="Bookman Old Style"/>
                <a:cs typeface="Bookman Old Style"/>
              </a:rPr>
              <a:t>x</a:t>
            </a:r>
            <a:r>
              <a:rPr sz="2100" b="0" i="1" spc="270" baseline="-11904" dirty="0">
                <a:latin typeface="Bookman Old Style"/>
                <a:cs typeface="Bookman Old Style"/>
              </a:rPr>
              <a:t> </a:t>
            </a:r>
            <a:r>
              <a:rPr sz="2050" dirty="0">
                <a:latin typeface="Times New Roman"/>
                <a:cs typeface="Times New Roman"/>
              </a:rPr>
              <a:t>and</a:t>
            </a:r>
            <a:r>
              <a:rPr sz="2050" spc="60" dirty="0">
                <a:latin typeface="Times New Roman"/>
                <a:cs typeface="Times New Roman"/>
              </a:rPr>
              <a:t> </a:t>
            </a:r>
            <a:r>
              <a:rPr sz="2050" b="0" i="1" spc="-25" dirty="0">
                <a:latin typeface="Bookman Old Style"/>
                <a:cs typeface="Bookman Old Style"/>
              </a:rPr>
              <a:t>a</a:t>
            </a:r>
            <a:r>
              <a:rPr sz="2100" i="1" spc="-37" baseline="29761" dirty="0">
                <a:latin typeface="Times New Roman"/>
                <a:cs typeface="Times New Roman"/>
              </a:rPr>
              <a:t>′</a:t>
            </a:r>
            <a:endParaRPr sz="2100" baseline="29761">
              <a:latin typeface="Times New Roman"/>
              <a:cs typeface="Times New Roman"/>
            </a:endParaRPr>
          </a:p>
        </p:txBody>
      </p:sp>
      <p:sp>
        <p:nvSpPr>
          <p:cNvPr id="8" name="object 8"/>
          <p:cNvSpPr txBox="1"/>
          <p:nvPr/>
        </p:nvSpPr>
        <p:spPr>
          <a:xfrm>
            <a:off x="2014854" y="5874204"/>
            <a:ext cx="127000" cy="244475"/>
          </a:xfrm>
          <a:prstGeom prst="rect">
            <a:avLst/>
          </a:prstGeom>
        </p:spPr>
        <p:txBody>
          <a:bodyPr vert="horz" wrap="square" lIns="0" tIns="17145" rIns="0" bIns="0" rtlCol="0">
            <a:spAutoFit/>
          </a:bodyPr>
          <a:lstStyle/>
          <a:p>
            <a:pPr marL="12700">
              <a:lnSpc>
                <a:spcPct val="100000"/>
              </a:lnSpc>
              <a:spcBef>
                <a:spcPts val="135"/>
              </a:spcBef>
            </a:pPr>
            <a:r>
              <a:rPr sz="1400" b="0" i="1" spc="40" dirty="0">
                <a:latin typeface="Bookman Old Style"/>
                <a:cs typeface="Bookman Old Style"/>
              </a:rPr>
              <a:t>x</a:t>
            </a:r>
            <a:endParaRPr sz="1400">
              <a:latin typeface="Bookman Old Style"/>
              <a:cs typeface="Bookman Old Style"/>
            </a:endParaRPr>
          </a:p>
        </p:txBody>
      </p:sp>
      <p:sp>
        <p:nvSpPr>
          <p:cNvPr id="9" name="object 9"/>
          <p:cNvSpPr txBox="1"/>
          <p:nvPr/>
        </p:nvSpPr>
        <p:spPr>
          <a:xfrm>
            <a:off x="804900" y="6171952"/>
            <a:ext cx="1303020" cy="340360"/>
          </a:xfrm>
          <a:prstGeom prst="rect">
            <a:avLst/>
          </a:prstGeom>
        </p:spPr>
        <p:txBody>
          <a:bodyPr vert="horz" wrap="square" lIns="0" tIns="14604" rIns="0" bIns="0" rtlCol="0">
            <a:spAutoFit/>
          </a:bodyPr>
          <a:lstStyle/>
          <a:p>
            <a:pPr marL="38100">
              <a:lnSpc>
                <a:spcPct val="100000"/>
              </a:lnSpc>
              <a:spcBef>
                <a:spcPts val="114"/>
              </a:spcBef>
            </a:pPr>
            <a:r>
              <a:rPr sz="2050" dirty="0">
                <a:latin typeface="Times New Roman"/>
                <a:cs typeface="Times New Roman"/>
              </a:rPr>
              <a:t>6. </a:t>
            </a:r>
            <a:r>
              <a:rPr sz="2050" b="0" i="1" spc="-70" dirty="0">
                <a:latin typeface="Bookman Old Style"/>
                <a:cs typeface="Bookman Old Style"/>
              </a:rPr>
              <a:t>a</a:t>
            </a:r>
            <a:r>
              <a:rPr sz="2100" b="0" i="1" spc="-104" baseline="-11904" dirty="0">
                <a:latin typeface="Bookman Old Style"/>
                <a:cs typeface="Bookman Old Style"/>
              </a:rPr>
              <a:t>y</a:t>
            </a:r>
            <a:r>
              <a:rPr sz="2100" b="0" i="1" spc="322" baseline="-11904" dirty="0">
                <a:latin typeface="Bookman Old Style"/>
                <a:cs typeface="Bookman Old Style"/>
              </a:rPr>
              <a:t> </a:t>
            </a:r>
            <a:r>
              <a:rPr sz="2050" dirty="0">
                <a:latin typeface="Times New Roman"/>
                <a:cs typeface="Times New Roman"/>
              </a:rPr>
              <a:t>and</a:t>
            </a:r>
            <a:r>
              <a:rPr sz="2050" spc="40" dirty="0">
                <a:latin typeface="Times New Roman"/>
                <a:cs typeface="Times New Roman"/>
              </a:rPr>
              <a:t> </a:t>
            </a:r>
            <a:r>
              <a:rPr sz="2050" b="0" i="1" spc="-25" dirty="0">
                <a:latin typeface="Bookman Old Style"/>
                <a:cs typeface="Bookman Old Style"/>
              </a:rPr>
              <a:t>a</a:t>
            </a:r>
            <a:r>
              <a:rPr sz="2100" i="1" spc="-37" baseline="29761" dirty="0">
                <a:latin typeface="Times New Roman"/>
                <a:cs typeface="Times New Roman"/>
              </a:rPr>
              <a:t>′</a:t>
            </a:r>
            <a:endParaRPr sz="2100" baseline="29761">
              <a:latin typeface="Times New Roman"/>
              <a:cs typeface="Times New Roman"/>
            </a:endParaRPr>
          </a:p>
        </p:txBody>
      </p:sp>
      <p:sp>
        <p:nvSpPr>
          <p:cNvPr id="10" name="object 10"/>
          <p:cNvSpPr txBox="1"/>
          <p:nvPr/>
        </p:nvSpPr>
        <p:spPr>
          <a:xfrm>
            <a:off x="2006993" y="6317040"/>
            <a:ext cx="112395" cy="244475"/>
          </a:xfrm>
          <a:prstGeom prst="rect">
            <a:avLst/>
          </a:prstGeom>
        </p:spPr>
        <p:txBody>
          <a:bodyPr vert="horz" wrap="square" lIns="0" tIns="17145" rIns="0" bIns="0" rtlCol="0">
            <a:spAutoFit/>
          </a:bodyPr>
          <a:lstStyle/>
          <a:p>
            <a:pPr marL="12700">
              <a:lnSpc>
                <a:spcPct val="100000"/>
              </a:lnSpc>
              <a:spcBef>
                <a:spcPts val="135"/>
              </a:spcBef>
            </a:pPr>
            <a:r>
              <a:rPr sz="1400" b="0" i="1" spc="-160" dirty="0">
                <a:latin typeface="Bookman Old Style"/>
                <a:cs typeface="Bookman Old Style"/>
              </a:rPr>
              <a:t>y</a:t>
            </a:r>
            <a:endParaRPr sz="1400">
              <a:latin typeface="Bookman Old Style"/>
              <a:cs typeface="Bookman Old Style"/>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06119" y="878291"/>
            <a:ext cx="8281034" cy="2209800"/>
          </a:xfrm>
          <a:prstGeom prst="rect">
            <a:avLst/>
          </a:prstGeom>
        </p:spPr>
        <p:txBody>
          <a:bodyPr vert="horz" wrap="square" lIns="0" tIns="12065" rIns="0" bIns="0" rtlCol="0">
            <a:spAutoFit/>
          </a:bodyPr>
          <a:lstStyle/>
          <a:p>
            <a:pPr marL="25400" algn="just">
              <a:lnSpc>
                <a:spcPct val="100000"/>
              </a:lnSpc>
              <a:spcBef>
                <a:spcPts val="95"/>
              </a:spcBef>
              <a:tabLst>
                <a:tab pos="6119495" algn="l"/>
              </a:tabLst>
            </a:pPr>
            <a:r>
              <a:rPr sz="1200" spc="-10" dirty="0">
                <a:latin typeface="Times New Roman"/>
                <a:cs typeface="Times New Roman"/>
              </a:rPr>
              <a:t>ConcepTest</a:t>
            </a:r>
            <a:r>
              <a:rPr sz="1200" dirty="0">
                <a:latin typeface="Times New Roman"/>
                <a:cs typeface="Times New Roman"/>
              </a:rPr>
              <a:t>	1.1.</a:t>
            </a:r>
            <a:r>
              <a:rPr sz="1200" spc="195" dirty="0">
                <a:latin typeface="Times New Roman"/>
                <a:cs typeface="Times New Roman"/>
              </a:rPr>
              <a:t>  </a:t>
            </a:r>
            <a:r>
              <a:rPr sz="1200" dirty="0">
                <a:latin typeface="Times New Roman"/>
                <a:cs typeface="Times New Roman"/>
              </a:rPr>
              <a:t>GALILEAN</a:t>
            </a:r>
            <a:r>
              <a:rPr sz="1200" spc="130" dirty="0">
                <a:latin typeface="Times New Roman"/>
                <a:cs typeface="Times New Roman"/>
              </a:rPr>
              <a:t> </a:t>
            </a:r>
            <a:r>
              <a:rPr sz="1200" spc="-10" dirty="0">
                <a:latin typeface="Times New Roman"/>
                <a:cs typeface="Times New Roman"/>
              </a:rPr>
              <a:t>RELATIVITY</a:t>
            </a:r>
            <a:endParaRPr sz="1200">
              <a:latin typeface="Times New Roman"/>
              <a:cs typeface="Times New Roman"/>
            </a:endParaRPr>
          </a:p>
          <a:p>
            <a:pPr>
              <a:lnSpc>
                <a:spcPct val="100000"/>
              </a:lnSpc>
              <a:spcBef>
                <a:spcPts val="55"/>
              </a:spcBef>
            </a:pPr>
            <a:endParaRPr sz="1350">
              <a:latin typeface="Times New Roman"/>
              <a:cs typeface="Times New Roman"/>
            </a:endParaRPr>
          </a:p>
          <a:p>
            <a:pPr marL="25400" marR="17780" algn="just">
              <a:lnSpc>
                <a:spcPct val="106700"/>
              </a:lnSpc>
            </a:pPr>
            <a:r>
              <a:rPr sz="1400" dirty="0">
                <a:latin typeface="Times New Roman"/>
                <a:cs typeface="Times New Roman"/>
              </a:rPr>
              <a:t>You</a:t>
            </a:r>
            <a:r>
              <a:rPr sz="1400" spc="254" dirty="0">
                <a:latin typeface="Times New Roman"/>
                <a:cs typeface="Times New Roman"/>
              </a:rPr>
              <a:t> </a:t>
            </a:r>
            <a:r>
              <a:rPr sz="1400" spc="50" dirty="0">
                <a:latin typeface="Times New Roman"/>
                <a:cs typeface="Times New Roman"/>
              </a:rPr>
              <a:t>are</a:t>
            </a:r>
            <a:r>
              <a:rPr sz="1400" spc="254" dirty="0">
                <a:latin typeface="Times New Roman"/>
                <a:cs typeface="Times New Roman"/>
              </a:rPr>
              <a:t> </a:t>
            </a:r>
            <a:r>
              <a:rPr sz="1400" spc="55" dirty="0">
                <a:latin typeface="Times New Roman"/>
                <a:cs typeface="Times New Roman"/>
              </a:rPr>
              <a:t>standing</a:t>
            </a:r>
            <a:r>
              <a:rPr sz="1400" spc="260" dirty="0">
                <a:latin typeface="Times New Roman"/>
                <a:cs typeface="Times New Roman"/>
              </a:rPr>
              <a:t> </a:t>
            </a:r>
            <a:r>
              <a:rPr sz="1400" spc="114" dirty="0">
                <a:latin typeface="Times New Roman"/>
                <a:cs typeface="Times New Roman"/>
              </a:rPr>
              <a:t>at</a:t>
            </a:r>
            <a:r>
              <a:rPr sz="1400" spc="265" dirty="0">
                <a:latin typeface="Times New Roman"/>
                <a:cs typeface="Times New Roman"/>
              </a:rPr>
              <a:t> </a:t>
            </a:r>
            <a:r>
              <a:rPr sz="1400" spc="60" dirty="0">
                <a:latin typeface="Times New Roman"/>
                <a:cs typeface="Times New Roman"/>
              </a:rPr>
              <a:t>rest</a:t>
            </a:r>
            <a:r>
              <a:rPr sz="1400" spc="260" dirty="0">
                <a:latin typeface="Times New Roman"/>
                <a:cs typeface="Times New Roman"/>
              </a:rPr>
              <a:t> </a:t>
            </a:r>
            <a:r>
              <a:rPr sz="1400" spc="70" dirty="0">
                <a:latin typeface="Times New Roman"/>
                <a:cs typeface="Times New Roman"/>
              </a:rPr>
              <a:t>and</a:t>
            </a:r>
            <a:r>
              <a:rPr sz="1400" spc="265" dirty="0">
                <a:latin typeface="Times New Roman"/>
                <a:cs typeface="Times New Roman"/>
              </a:rPr>
              <a:t> </a:t>
            </a:r>
            <a:r>
              <a:rPr sz="1400" spc="50" dirty="0">
                <a:latin typeface="Times New Roman"/>
                <a:cs typeface="Times New Roman"/>
              </a:rPr>
              <a:t>Mary</a:t>
            </a:r>
            <a:r>
              <a:rPr sz="1400" spc="260" dirty="0">
                <a:latin typeface="Times New Roman"/>
                <a:cs typeface="Times New Roman"/>
              </a:rPr>
              <a:t> </a:t>
            </a:r>
            <a:r>
              <a:rPr sz="1400" dirty="0">
                <a:latin typeface="Times New Roman"/>
                <a:cs typeface="Times New Roman"/>
              </a:rPr>
              <a:t>is</a:t>
            </a:r>
            <a:r>
              <a:rPr sz="1400" spc="260" dirty="0">
                <a:latin typeface="Times New Roman"/>
                <a:cs typeface="Times New Roman"/>
              </a:rPr>
              <a:t> </a:t>
            </a:r>
            <a:r>
              <a:rPr sz="1400" dirty="0">
                <a:latin typeface="Times New Roman"/>
                <a:cs typeface="Times New Roman"/>
              </a:rPr>
              <a:t>moving</a:t>
            </a:r>
            <a:r>
              <a:rPr sz="1400" spc="260" dirty="0">
                <a:latin typeface="Times New Roman"/>
                <a:cs typeface="Times New Roman"/>
              </a:rPr>
              <a:t> </a:t>
            </a:r>
            <a:r>
              <a:rPr sz="1400" dirty="0">
                <a:latin typeface="Times New Roman"/>
                <a:cs typeface="Times New Roman"/>
              </a:rPr>
              <a:t>by</a:t>
            </a:r>
            <a:r>
              <a:rPr sz="1400" spc="265" dirty="0">
                <a:latin typeface="Times New Roman"/>
                <a:cs typeface="Times New Roman"/>
              </a:rPr>
              <a:t> </a:t>
            </a:r>
            <a:r>
              <a:rPr sz="1400" dirty="0">
                <a:latin typeface="Times New Roman"/>
                <a:cs typeface="Times New Roman"/>
              </a:rPr>
              <a:t>you</a:t>
            </a:r>
            <a:r>
              <a:rPr sz="1400" spc="265" dirty="0">
                <a:latin typeface="Times New Roman"/>
                <a:cs typeface="Times New Roman"/>
              </a:rPr>
              <a:t> </a:t>
            </a:r>
            <a:r>
              <a:rPr sz="1400" dirty="0">
                <a:latin typeface="Times New Roman"/>
                <a:cs typeface="Times New Roman"/>
              </a:rPr>
              <a:t>in</a:t>
            </a:r>
            <a:r>
              <a:rPr sz="1400" spc="265" dirty="0">
                <a:latin typeface="Times New Roman"/>
                <a:cs typeface="Times New Roman"/>
              </a:rPr>
              <a:t> </a:t>
            </a:r>
            <a:r>
              <a:rPr sz="1400" spc="70" dirty="0">
                <a:latin typeface="Times New Roman"/>
                <a:cs typeface="Times New Roman"/>
              </a:rPr>
              <a:t>the</a:t>
            </a:r>
            <a:r>
              <a:rPr sz="1400" spc="265" dirty="0">
                <a:latin typeface="Times New Roman"/>
                <a:cs typeface="Times New Roman"/>
              </a:rPr>
              <a:t> </a:t>
            </a:r>
            <a:r>
              <a:rPr sz="1400" dirty="0">
                <a:latin typeface="Times New Roman"/>
                <a:cs typeface="Times New Roman"/>
              </a:rPr>
              <a:t>positive</a:t>
            </a:r>
            <a:r>
              <a:rPr sz="1400" spc="265" dirty="0">
                <a:latin typeface="Times New Roman"/>
                <a:cs typeface="Times New Roman"/>
              </a:rPr>
              <a:t> </a:t>
            </a:r>
            <a:r>
              <a:rPr sz="1400" b="0" i="1" dirty="0">
                <a:latin typeface="Bookman Old Style"/>
                <a:cs typeface="Bookman Old Style"/>
              </a:rPr>
              <a:t>y</a:t>
            </a:r>
            <a:r>
              <a:rPr sz="1400" b="0" i="1" spc="250" dirty="0">
                <a:latin typeface="Bookman Old Style"/>
                <a:cs typeface="Bookman Old Style"/>
              </a:rPr>
              <a:t> </a:t>
            </a:r>
            <a:r>
              <a:rPr sz="1400" dirty="0">
                <a:latin typeface="Times New Roman"/>
                <a:cs typeface="Times New Roman"/>
              </a:rPr>
              <a:t>direction.</a:t>
            </a:r>
            <a:r>
              <a:rPr sz="1400" spc="140" dirty="0">
                <a:latin typeface="Times New Roman"/>
                <a:cs typeface="Times New Roman"/>
              </a:rPr>
              <a:t>  </a:t>
            </a:r>
            <a:r>
              <a:rPr sz="1400" dirty="0">
                <a:latin typeface="Times New Roman"/>
                <a:cs typeface="Times New Roman"/>
              </a:rPr>
              <a:t>Ben</a:t>
            </a:r>
            <a:r>
              <a:rPr sz="1400" spc="265" dirty="0">
                <a:latin typeface="Times New Roman"/>
                <a:cs typeface="Times New Roman"/>
              </a:rPr>
              <a:t> </a:t>
            </a:r>
            <a:r>
              <a:rPr sz="1400" dirty="0">
                <a:latin typeface="Times New Roman"/>
                <a:cs typeface="Times New Roman"/>
              </a:rPr>
              <a:t>is</a:t>
            </a:r>
            <a:r>
              <a:rPr sz="1400" spc="265" dirty="0">
                <a:latin typeface="Times New Roman"/>
                <a:cs typeface="Times New Roman"/>
              </a:rPr>
              <a:t> </a:t>
            </a:r>
            <a:r>
              <a:rPr sz="1400" dirty="0">
                <a:latin typeface="Times New Roman"/>
                <a:cs typeface="Times New Roman"/>
              </a:rPr>
              <a:t>moving</a:t>
            </a:r>
            <a:r>
              <a:rPr sz="1400" spc="260" dirty="0">
                <a:latin typeface="Times New Roman"/>
                <a:cs typeface="Times New Roman"/>
              </a:rPr>
              <a:t> </a:t>
            </a:r>
            <a:r>
              <a:rPr sz="1400" spc="40" dirty="0">
                <a:latin typeface="Times New Roman"/>
                <a:cs typeface="Times New Roman"/>
              </a:rPr>
              <a:t>nearby </a:t>
            </a:r>
            <a:r>
              <a:rPr sz="1400" dirty="0">
                <a:latin typeface="Times New Roman"/>
                <a:cs typeface="Times New Roman"/>
              </a:rPr>
              <a:t>in</a:t>
            </a:r>
            <a:r>
              <a:rPr sz="1400" spc="235" dirty="0">
                <a:latin typeface="Times New Roman"/>
                <a:cs typeface="Times New Roman"/>
              </a:rPr>
              <a:t> </a:t>
            </a:r>
            <a:r>
              <a:rPr sz="1400" dirty="0">
                <a:latin typeface="Times New Roman"/>
                <a:cs typeface="Times New Roman"/>
              </a:rPr>
              <a:t>some</a:t>
            </a:r>
            <a:r>
              <a:rPr sz="1400" spc="229" dirty="0">
                <a:latin typeface="Times New Roman"/>
                <a:cs typeface="Times New Roman"/>
              </a:rPr>
              <a:t> </a:t>
            </a:r>
            <a:r>
              <a:rPr sz="1400" dirty="0">
                <a:latin typeface="Times New Roman"/>
                <a:cs typeface="Times New Roman"/>
              </a:rPr>
              <a:t>way</a:t>
            </a:r>
            <a:r>
              <a:rPr sz="1400" spc="229" dirty="0">
                <a:latin typeface="Times New Roman"/>
                <a:cs typeface="Times New Roman"/>
              </a:rPr>
              <a:t> </a:t>
            </a:r>
            <a:r>
              <a:rPr sz="1400" spc="114" dirty="0">
                <a:latin typeface="Times New Roman"/>
                <a:cs typeface="Times New Roman"/>
              </a:rPr>
              <a:t>that</a:t>
            </a:r>
            <a:r>
              <a:rPr sz="1400" spc="240" dirty="0">
                <a:latin typeface="Times New Roman"/>
                <a:cs typeface="Times New Roman"/>
              </a:rPr>
              <a:t> </a:t>
            </a:r>
            <a:r>
              <a:rPr sz="1400" dirty="0">
                <a:latin typeface="Times New Roman"/>
                <a:cs typeface="Times New Roman"/>
              </a:rPr>
              <a:t>we</a:t>
            </a:r>
            <a:r>
              <a:rPr sz="1400" spc="229" dirty="0">
                <a:latin typeface="Times New Roman"/>
                <a:cs typeface="Times New Roman"/>
              </a:rPr>
              <a:t> </a:t>
            </a:r>
            <a:r>
              <a:rPr sz="1400" dirty="0">
                <a:latin typeface="Times New Roman"/>
                <a:cs typeface="Times New Roman"/>
              </a:rPr>
              <a:t>haven’t</a:t>
            </a:r>
            <a:r>
              <a:rPr sz="1400" spc="229" dirty="0">
                <a:latin typeface="Times New Roman"/>
                <a:cs typeface="Times New Roman"/>
              </a:rPr>
              <a:t> </a:t>
            </a:r>
            <a:r>
              <a:rPr sz="1400" dirty="0">
                <a:latin typeface="Times New Roman"/>
                <a:cs typeface="Times New Roman"/>
              </a:rPr>
              <a:t>specified.</a:t>
            </a:r>
            <a:r>
              <a:rPr sz="1400" spc="85" dirty="0">
                <a:latin typeface="Times New Roman"/>
                <a:cs typeface="Times New Roman"/>
              </a:rPr>
              <a:t>  </a:t>
            </a:r>
            <a:r>
              <a:rPr sz="1400" spc="50" dirty="0">
                <a:latin typeface="Times New Roman"/>
                <a:cs typeface="Times New Roman"/>
              </a:rPr>
              <a:t>Each</a:t>
            </a:r>
            <a:r>
              <a:rPr sz="1400" spc="235" dirty="0">
                <a:latin typeface="Times New Roman"/>
                <a:cs typeface="Times New Roman"/>
              </a:rPr>
              <a:t> </a:t>
            </a:r>
            <a:r>
              <a:rPr sz="1400" dirty="0">
                <a:latin typeface="Times New Roman"/>
                <a:cs typeface="Times New Roman"/>
              </a:rPr>
              <a:t>question</a:t>
            </a:r>
            <a:r>
              <a:rPr sz="1400" spc="235" dirty="0">
                <a:latin typeface="Times New Roman"/>
                <a:cs typeface="Times New Roman"/>
              </a:rPr>
              <a:t> </a:t>
            </a:r>
            <a:r>
              <a:rPr sz="1400" dirty="0">
                <a:latin typeface="Times New Roman"/>
                <a:cs typeface="Times New Roman"/>
              </a:rPr>
              <a:t>below</a:t>
            </a:r>
            <a:r>
              <a:rPr sz="1400" spc="235" dirty="0">
                <a:latin typeface="Times New Roman"/>
                <a:cs typeface="Times New Roman"/>
              </a:rPr>
              <a:t> </a:t>
            </a:r>
            <a:r>
              <a:rPr sz="1400" dirty="0">
                <a:latin typeface="Times New Roman"/>
                <a:cs typeface="Times New Roman"/>
              </a:rPr>
              <a:t>refers</a:t>
            </a:r>
            <a:r>
              <a:rPr sz="1400" spc="235" dirty="0">
                <a:latin typeface="Times New Roman"/>
                <a:cs typeface="Times New Roman"/>
              </a:rPr>
              <a:t> </a:t>
            </a:r>
            <a:r>
              <a:rPr sz="1400" spc="75" dirty="0">
                <a:latin typeface="Times New Roman"/>
                <a:cs typeface="Times New Roman"/>
              </a:rPr>
              <a:t>to</a:t>
            </a:r>
            <a:r>
              <a:rPr sz="1400" spc="229" dirty="0">
                <a:latin typeface="Times New Roman"/>
                <a:cs typeface="Times New Roman"/>
              </a:rPr>
              <a:t> </a:t>
            </a:r>
            <a:r>
              <a:rPr sz="1400" spc="70" dirty="0">
                <a:latin typeface="Times New Roman"/>
                <a:cs typeface="Times New Roman"/>
              </a:rPr>
              <a:t>a</a:t>
            </a:r>
            <a:r>
              <a:rPr sz="1400" spc="240" dirty="0">
                <a:latin typeface="Times New Roman"/>
                <a:cs typeface="Times New Roman"/>
              </a:rPr>
              <a:t> </a:t>
            </a:r>
            <a:r>
              <a:rPr sz="1400" spc="50" dirty="0">
                <a:latin typeface="Times New Roman"/>
                <a:cs typeface="Times New Roman"/>
              </a:rPr>
              <a:t>measurement</a:t>
            </a:r>
            <a:r>
              <a:rPr sz="1400" spc="229" dirty="0">
                <a:latin typeface="Times New Roman"/>
                <a:cs typeface="Times New Roman"/>
              </a:rPr>
              <a:t> </a:t>
            </a:r>
            <a:r>
              <a:rPr sz="1400" dirty="0">
                <a:latin typeface="Times New Roman"/>
                <a:cs typeface="Times New Roman"/>
              </a:rPr>
              <a:t>of</a:t>
            </a:r>
            <a:r>
              <a:rPr sz="1400" spc="235" dirty="0">
                <a:latin typeface="Times New Roman"/>
                <a:cs typeface="Times New Roman"/>
              </a:rPr>
              <a:t> </a:t>
            </a:r>
            <a:r>
              <a:rPr sz="1400" dirty="0">
                <a:latin typeface="Times New Roman"/>
                <a:cs typeface="Times New Roman"/>
              </a:rPr>
              <a:t>Ben</a:t>
            </a:r>
            <a:r>
              <a:rPr sz="1400" spc="240" dirty="0">
                <a:latin typeface="Times New Roman"/>
                <a:cs typeface="Times New Roman"/>
              </a:rPr>
              <a:t> </a:t>
            </a:r>
            <a:r>
              <a:rPr sz="1400" spc="60" dirty="0">
                <a:latin typeface="Times New Roman"/>
                <a:cs typeface="Times New Roman"/>
              </a:rPr>
              <a:t>taken</a:t>
            </a:r>
            <a:r>
              <a:rPr sz="1400" spc="235" dirty="0">
                <a:latin typeface="Times New Roman"/>
                <a:cs typeface="Times New Roman"/>
              </a:rPr>
              <a:t> </a:t>
            </a:r>
            <a:r>
              <a:rPr sz="1400" spc="-20" dirty="0">
                <a:latin typeface="Times New Roman"/>
                <a:cs typeface="Times New Roman"/>
              </a:rPr>
              <a:t>some </a:t>
            </a:r>
            <a:r>
              <a:rPr sz="1400" spc="55" dirty="0">
                <a:latin typeface="Times New Roman"/>
                <a:cs typeface="Times New Roman"/>
              </a:rPr>
              <a:t>time</a:t>
            </a:r>
            <a:r>
              <a:rPr sz="1400" spc="220" dirty="0">
                <a:latin typeface="Times New Roman"/>
                <a:cs typeface="Times New Roman"/>
              </a:rPr>
              <a:t> </a:t>
            </a:r>
            <a:r>
              <a:rPr sz="1400" spc="50" dirty="0">
                <a:latin typeface="Times New Roman"/>
                <a:cs typeface="Times New Roman"/>
              </a:rPr>
              <a:t>after</a:t>
            </a:r>
            <a:r>
              <a:rPr sz="1400" spc="225" dirty="0">
                <a:latin typeface="Times New Roman"/>
                <a:cs typeface="Times New Roman"/>
              </a:rPr>
              <a:t> </a:t>
            </a:r>
            <a:r>
              <a:rPr sz="1400" spc="50" dirty="0">
                <a:latin typeface="Times New Roman"/>
                <a:cs typeface="Times New Roman"/>
              </a:rPr>
              <a:t>Mary</a:t>
            </a:r>
            <a:r>
              <a:rPr sz="1400" spc="225" dirty="0">
                <a:latin typeface="Times New Roman"/>
                <a:cs typeface="Times New Roman"/>
              </a:rPr>
              <a:t> </a:t>
            </a:r>
            <a:r>
              <a:rPr sz="1400" spc="50" dirty="0">
                <a:latin typeface="Times New Roman"/>
                <a:cs typeface="Times New Roman"/>
              </a:rPr>
              <a:t>has</a:t>
            </a:r>
            <a:r>
              <a:rPr sz="1400" spc="225" dirty="0">
                <a:latin typeface="Times New Roman"/>
                <a:cs typeface="Times New Roman"/>
              </a:rPr>
              <a:t> </a:t>
            </a:r>
            <a:r>
              <a:rPr sz="1400" dirty="0">
                <a:latin typeface="Times New Roman"/>
                <a:cs typeface="Times New Roman"/>
              </a:rPr>
              <a:t>passed</a:t>
            </a:r>
            <a:r>
              <a:rPr sz="1400" spc="225" dirty="0">
                <a:latin typeface="Times New Roman"/>
                <a:cs typeface="Times New Roman"/>
              </a:rPr>
              <a:t> </a:t>
            </a:r>
            <a:r>
              <a:rPr sz="1400" dirty="0">
                <a:latin typeface="Times New Roman"/>
                <a:cs typeface="Times New Roman"/>
              </a:rPr>
              <a:t>you,</a:t>
            </a:r>
            <a:r>
              <a:rPr sz="1400" spc="229" dirty="0">
                <a:latin typeface="Times New Roman"/>
                <a:cs typeface="Times New Roman"/>
              </a:rPr>
              <a:t> </a:t>
            </a:r>
            <a:r>
              <a:rPr sz="1400" spc="70" dirty="0">
                <a:latin typeface="Times New Roman"/>
                <a:cs typeface="Times New Roman"/>
              </a:rPr>
              <a:t>and</a:t>
            </a:r>
            <a:r>
              <a:rPr sz="1400" spc="225" dirty="0">
                <a:latin typeface="Times New Roman"/>
                <a:cs typeface="Times New Roman"/>
              </a:rPr>
              <a:t> </a:t>
            </a:r>
            <a:r>
              <a:rPr sz="1400" dirty="0">
                <a:latin typeface="Times New Roman"/>
                <a:cs typeface="Times New Roman"/>
              </a:rPr>
              <a:t>compares</a:t>
            </a:r>
            <a:r>
              <a:rPr sz="1400" spc="225" dirty="0">
                <a:latin typeface="Times New Roman"/>
                <a:cs typeface="Times New Roman"/>
              </a:rPr>
              <a:t> </a:t>
            </a:r>
            <a:r>
              <a:rPr sz="1400" spc="114" dirty="0">
                <a:latin typeface="Times New Roman"/>
                <a:cs typeface="Times New Roman"/>
              </a:rPr>
              <a:t>that</a:t>
            </a:r>
            <a:r>
              <a:rPr sz="1400" spc="225" dirty="0">
                <a:latin typeface="Times New Roman"/>
                <a:cs typeface="Times New Roman"/>
              </a:rPr>
              <a:t> </a:t>
            </a:r>
            <a:r>
              <a:rPr sz="1400" spc="50" dirty="0">
                <a:latin typeface="Times New Roman"/>
                <a:cs typeface="Times New Roman"/>
              </a:rPr>
              <a:t>measurement</a:t>
            </a:r>
            <a:r>
              <a:rPr sz="1400" spc="225" dirty="0">
                <a:latin typeface="Times New Roman"/>
                <a:cs typeface="Times New Roman"/>
              </a:rPr>
              <a:t> </a:t>
            </a:r>
            <a:r>
              <a:rPr sz="1400" dirty="0">
                <a:latin typeface="Times New Roman"/>
                <a:cs typeface="Times New Roman"/>
              </a:rPr>
              <a:t>in</a:t>
            </a:r>
            <a:r>
              <a:rPr sz="1400" spc="225" dirty="0">
                <a:latin typeface="Times New Roman"/>
                <a:cs typeface="Times New Roman"/>
              </a:rPr>
              <a:t> </a:t>
            </a:r>
            <a:r>
              <a:rPr sz="1400" dirty="0">
                <a:latin typeface="Times New Roman"/>
                <a:cs typeface="Times New Roman"/>
              </a:rPr>
              <a:t>your</a:t>
            </a:r>
            <a:r>
              <a:rPr sz="1400" spc="220" dirty="0">
                <a:latin typeface="Times New Roman"/>
                <a:cs typeface="Times New Roman"/>
              </a:rPr>
              <a:t> </a:t>
            </a:r>
            <a:r>
              <a:rPr sz="1400" dirty="0">
                <a:latin typeface="Times New Roman"/>
                <a:cs typeface="Times New Roman"/>
              </a:rPr>
              <a:t>frame</a:t>
            </a:r>
            <a:r>
              <a:rPr sz="1400" spc="225" dirty="0">
                <a:latin typeface="Times New Roman"/>
                <a:cs typeface="Times New Roman"/>
              </a:rPr>
              <a:t> </a:t>
            </a:r>
            <a:r>
              <a:rPr sz="1400" spc="60" dirty="0">
                <a:latin typeface="Times New Roman"/>
                <a:cs typeface="Times New Roman"/>
              </a:rPr>
              <a:t>(unprimed)</a:t>
            </a:r>
            <a:r>
              <a:rPr sz="1400" spc="225" dirty="0">
                <a:latin typeface="Times New Roman"/>
                <a:cs typeface="Times New Roman"/>
              </a:rPr>
              <a:t> </a:t>
            </a:r>
            <a:r>
              <a:rPr sz="1400" spc="55" dirty="0">
                <a:latin typeface="Times New Roman"/>
                <a:cs typeface="Times New Roman"/>
              </a:rPr>
              <a:t>with</a:t>
            </a:r>
            <a:r>
              <a:rPr sz="1400" spc="225" dirty="0">
                <a:latin typeface="Times New Roman"/>
                <a:cs typeface="Times New Roman"/>
              </a:rPr>
              <a:t> </a:t>
            </a:r>
            <a:r>
              <a:rPr sz="1400" spc="-10" dirty="0">
                <a:latin typeface="Times New Roman"/>
                <a:cs typeface="Times New Roman"/>
              </a:rPr>
              <a:t>Mary’s </a:t>
            </a:r>
            <a:r>
              <a:rPr sz="1400" spc="50" dirty="0">
                <a:latin typeface="Times New Roman"/>
                <a:cs typeface="Times New Roman"/>
              </a:rPr>
              <a:t>(primed).</a:t>
            </a:r>
            <a:r>
              <a:rPr sz="1400" spc="335" dirty="0">
                <a:latin typeface="Times New Roman"/>
                <a:cs typeface="Times New Roman"/>
              </a:rPr>
              <a:t> </a:t>
            </a:r>
            <a:r>
              <a:rPr sz="1400" dirty="0">
                <a:latin typeface="Times New Roman"/>
                <a:cs typeface="Times New Roman"/>
              </a:rPr>
              <a:t>For</a:t>
            </a:r>
            <a:r>
              <a:rPr sz="1400" spc="120" dirty="0">
                <a:latin typeface="Times New Roman"/>
                <a:cs typeface="Times New Roman"/>
              </a:rPr>
              <a:t> </a:t>
            </a:r>
            <a:r>
              <a:rPr sz="1400" dirty="0">
                <a:latin typeface="Times New Roman"/>
                <a:cs typeface="Times New Roman"/>
              </a:rPr>
              <a:t>each</a:t>
            </a:r>
            <a:r>
              <a:rPr sz="1400" spc="120" dirty="0">
                <a:latin typeface="Times New Roman"/>
                <a:cs typeface="Times New Roman"/>
              </a:rPr>
              <a:t> </a:t>
            </a:r>
            <a:r>
              <a:rPr sz="1400" dirty="0">
                <a:latin typeface="Times New Roman"/>
                <a:cs typeface="Times New Roman"/>
              </a:rPr>
              <a:t>one</a:t>
            </a:r>
            <a:r>
              <a:rPr sz="1400" spc="120" dirty="0">
                <a:latin typeface="Times New Roman"/>
                <a:cs typeface="Times New Roman"/>
              </a:rPr>
              <a:t> </a:t>
            </a:r>
            <a:r>
              <a:rPr sz="1400" dirty="0">
                <a:latin typeface="Times New Roman"/>
                <a:cs typeface="Times New Roman"/>
              </a:rPr>
              <a:t>say</a:t>
            </a:r>
            <a:r>
              <a:rPr sz="1400" spc="125" dirty="0">
                <a:latin typeface="Times New Roman"/>
                <a:cs typeface="Times New Roman"/>
              </a:rPr>
              <a:t> </a:t>
            </a:r>
            <a:r>
              <a:rPr sz="1400" spc="50" dirty="0">
                <a:latin typeface="Times New Roman"/>
                <a:cs typeface="Times New Roman"/>
              </a:rPr>
              <a:t>whether</a:t>
            </a:r>
            <a:r>
              <a:rPr sz="1400" spc="120" dirty="0">
                <a:latin typeface="Times New Roman"/>
                <a:cs typeface="Times New Roman"/>
              </a:rPr>
              <a:t> </a:t>
            </a:r>
            <a:r>
              <a:rPr sz="1400" spc="55" dirty="0">
                <a:latin typeface="Times New Roman"/>
                <a:cs typeface="Times New Roman"/>
              </a:rPr>
              <a:t>A)</a:t>
            </a:r>
            <a:r>
              <a:rPr sz="1400" spc="120" dirty="0">
                <a:latin typeface="Times New Roman"/>
                <a:cs typeface="Times New Roman"/>
              </a:rPr>
              <a:t> </a:t>
            </a:r>
            <a:r>
              <a:rPr sz="1400" spc="70" dirty="0">
                <a:latin typeface="Times New Roman"/>
                <a:cs typeface="Times New Roman"/>
              </a:rPr>
              <a:t>the</a:t>
            </a:r>
            <a:r>
              <a:rPr sz="1400" spc="120" dirty="0">
                <a:latin typeface="Times New Roman"/>
                <a:cs typeface="Times New Roman"/>
              </a:rPr>
              <a:t> </a:t>
            </a:r>
            <a:r>
              <a:rPr sz="1400" spc="55" dirty="0">
                <a:latin typeface="Times New Roman"/>
                <a:cs typeface="Times New Roman"/>
              </a:rPr>
              <a:t>unprimed</a:t>
            </a:r>
            <a:r>
              <a:rPr sz="1400" spc="120" dirty="0">
                <a:latin typeface="Times New Roman"/>
                <a:cs typeface="Times New Roman"/>
              </a:rPr>
              <a:t> </a:t>
            </a:r>
            <a:r>
              <a:rPr sz="1400" dirty="0">
                <a:latin typeface="Times New Roman"/>
                <a:cs typeface="Times New Roman"/>
              </a:rPr>
              <a:t>variable</a:t>
            </a:r>
            <a:r>
              <a:rPr sz="1400" spc="120" dirty="0">
                <a:latin typeface="Times New Roman"/>
                <a:cs typeface="Times New Roman"/>
              </a:rPr>
              <a:t> </a:t>
            </a:r>
            <a:r>
              <a:rPr sz="1400" dirty="0">
                <a:latin typeface="Times New Roman"/>
                <a:cs typeface="Times New Roman"/>
              </a:rPr>
              <a:t>is</a:t>
            </a:r>
            <a:r>
              <a:rPr sz="1400" spc="125" dirty="0">
                <a:latin typeface="Times New Roman"/>
                <a:cs typeface="Times New Roman"/>
              </a:rPr>
              <a:t> </a:t>
            </a:r>
            <a:r>
              <a:rPr sz="1400" spc="50" dirty="0">
                <a:latin typeface="Times New Roman"/>
                <a:cs typeface="Times New Roman"/>
              </a:rPr>
              <a:t>greater,</a:t>
            </a:r>
            <a:r>
              <a:rPr sz="1400" spc="130" dirty="0">
                <a:latin typeface="Times New Roman"/>
                <a:cs typeface="Times New Roman"/>
              </a:rPr>
              <a:t> </a:t>
            </a:r>
            <a:r>
              <a:rPr sz="1400" spc="60" dirty="0">
                <a:latin typeface="Times New Roman"/>
                <a:cs typeface="Times New Roman"/>
              </a:rPr>
              <a:t>B)</a:t>
            </a:r>
            <a:r>
              <a:rPr sz="1400" spc="120" dirty="0">
                <a:latin typeface="Times New Roman"/>
                <a:cs typeface="Times New Roman"/>
              </a:rPr>
              <a:t> </a:t>
            </a:r>
            <a:r>
              <a:rPr sz="1400" spc="70" dirty="0">
                <a:latin typeface="Times New Roman"/>
                <a:cs typeface="Times New Roman"/>
              </a:rPr>
              <a:t>the</a:t>
            </a:r>
            <a:r>
              <a:rPr sz="1400" spc="114" dirty="0">
                <a:latin typeface="Times New Roman"/>
                <a:cs typeface="Times New Roman"/>
              </a:rPr>
              <a:t> </a:t>
            </a:r>
            <a:r>
              <a:rPr sz="1400" spc="50" dirty="0">
                <a:latin typeface="Times New Roman"/>
                <a:cs typeface="Times New Roman"/>
              </a:rPr>
              <a:t>primed</a:t>
            </a:r>
            <a:r>
              <a:rPr sz="1400" spc="125" dirty="0">
                <a:latin typeface="Times New Roman"/>
                <a:cs typeface="Times New Roman"/>
              </a:rPr>
              <a:t> </a:t>
            </a:r>
            <a:r>
              <a:rPr sz="1400" dirty="0">
                <a:latin typeface="Times New Roman"/>
                <a:cs typeface="Times New Roman"/>
              </a:rPr>
              <a:t>variable</a:t>
            </a:r>
            <a:r>
              <a:rPr sz="1400" spc="120" dirty="0">
                <a:latin typeface="Times New Roman"/>
                <a:cs typeface="Times New Roman"/>
              </a:rPr>
              <a:t> </a:t>
            </a:r>
            <a:r>
              <a:rPr sz="1400" dirty="0">
                <a:latin typeface="Times New Roman"/>
                <a:cs typeface="Times New Roman"/>
              </a:rPr>
              <a:t>is</a:t>
            </a:r>
            <a:r>
              <a:rPr sz="1400" spc="120" dirty="0">
                <a:latin typeface="Times New Roman"/>
                <a:cs typeface="Times New Roman"/>
              </a:rPr>
              <a:t> </a:t>
            </a:r>
            <a:r>
              <a:rPr sz="1400" spc="40" dirty="0">
                <a:latin typeface="Times New Roman"/>
                <a:cs typeface="Times New Roman"/>
              </a:rPr>
              <a:t>greater,</a:t>
            </a:r>
            <a:endParaRPr sz="1400">
              <a:latin typeface="Times New Roman"/>
              <a:cs typeface="Times New Roman"/>
            </a:endParaRPr>
          </a:p>
          <a:p>
            <a:pPr marL="25400" marR="18415">
              <a:lnSpc>
                <a:spcPct val="106700"/>
              </a:lnSpc>
            </a:pPr>
            <a:r>
              <a:rPr sz="1400" spc="75" dirty="0">
                <a:latin typeface="Times New Roman"/>
                <a:cs typeface="Times New Roman"/>
              </a:rPr>
              <a:t>C)</a:t>
            </a:r>
            <a:r>
              <a:rPr sz="1400" spc="190" dirty="0">
                <a:latin typeface="Times New Roman"/>
                <a:cs typeface="Times New Roman"/>
              </a:rPr>
              <a:t> </a:t>
            </a:r>
            <a:r>
              <a:rPr sz="1400" spc="65" dirty="0">
                <a:latin typeface="Times New Roman"/>
                <a:cs typeface="Times New Roman"/>
              </a:rPr>
              <a:t>they</a:t>
            </a:r>
            <a:r>
              <a:rPr sz="1400" spc="200" dirty="0">
                <a:latin typeface="Times New Roman"/>
                <a:cs typeface="Times New Roman"/>
              </a:rPr>
              <a:t> </a:t>
            </a:r>
            <a:r>
              <a:rPr sz="1400" spc="50" dirty="0">
                <a:latin typeface="Times New Roman"/>
                <a:cs typeface="Times New Roman"/>
              </a:rPr>
              <a:t>are</a:t>
            </a:r>
            <a:r>
              <a:rPr sz="1400" spc="195" dirty="0">
                <a:latin typeface="Times New Roman"/>
                <a:cs typeface="Times New Roman"/>
              </a:rPr>
              <a:t> </a:t>
            </a:r>
            <a:r>
              <a:rPr sz="1400" dirty="0">
                <a:latin typeface="Times New Roman"/>
                <a:cs typeface="Times New Roman"/>
              </a:rPr>
              <a:t>equal,</a:t>
            </a:r>
            <a:r>
              <a:rPr sz="1400" spc="215" dirty="0">
                <a:latin typeface="Times New Roman"/>
                <a:cs typeface="Times New Roman"/>
              </a:rPr>
              <a:t> </a:t>
            </a:r>
            <a:r>
              <a:rPr sz="1400" dirty="0">
                <a:latin typeface="Times New Roman"/>
                <a:cs typeface="Times New Roman"/>
              </a:rPr>
              <a:t>or</a:t>
            </a:r>
            <a:r>
              <a:rPr sz="1400" spc="190" dirty="0">
                <a:latin typeface="Times New Roman"/>
                <a:cs typeface="Times New Roman"/>
              </a:rPr>
              <a:t> </a:t>
            </a:r>
            <a:r>
              <a:rPr sz="1400" spc="65" dirty="0">
                <a:latin typeface="Times New Roman"/>
                <a:cs typeface="Times New Roman"/>
              </a:rPr>
              <a:t>D)</a:t>
            </a:r>
            <a:r>
              <a:rPr sz="1400" spc="200" dirty="0">
                <a:latin typeface="Times New Roman"/>
                <a:cs typeface="Times New Roman"/>
              </a:rPr>
              <a:t> </a:t>
            </a:r>
            <a:r>
              <a:rPr sz="1400" spc="60" dirty="0">
                <a:latin typeface="Times New Roman"/>
                <a:cs typeface="Times New Roman"/>
              </a:rPr>
              <a:t>there</a:t>
            </a:r>
            <a:r>
              <a:rPr sz="1400" spc="195" dirty="0">
                <a:latin typeface="Times New Roman"/>
                <a:cs typeface="Times New Roman"/>
              </a:rPr>
              <a:t> </a:t>
            </a:r>
            <a:r>
              <a:rPr sz="1400" dirty="0">
                <a:latin typeface="Times New Roman"/>
                <a:cs typeface="Times New Roman"/>
              </a:rPr>
              <a:t>isn’t</a:t>
            </a:r>
            <a:r>
              <a:rPr sz="1400" spc="200" dirty="0">
                <a:latin typeface="Times New Roman"/>
                <a:cs typeface="Times New Roman"/>
              </a:rPr>
              <a:t> </a:t>
            </a:r>
            <a:r>
              <a:rPr sz="1400" dirty="0">
                <a:latin typeface="Times New Roman"/>
                <a:cs typeface="Times New Roman"/>
              </a:rPr>
              <a:t>enough</a:t>
            </a:r>
            <a:r>
              <a:rPr sz="1400" spc="195" dirty="0">
                <a:latin typeface="Times New Roman"/>
                <a:cs typeface="Times New Roman"/>
              </a:rPr>
              <a:t> </a:t>
            </a:r>
            <a:r>
              <a:rPr sz="1400" dirty="0">
                <a:latin typeface="Times New Roman"/>
                <a:cs typeface="Times New Roman"/>
              </a:rPr>
              <a:t>information</a:t>
            </a:r>
            <a:r>
              <a:rPr sz="1400" spc="200" dirty="0">
                <a:latin typeface="Times New Roman"/>
                <a:cs typeface="Times New Roman"/>
              </a:rPr>
              <a:t> </a:t>
            </a:r>
            <a:r>
              <a:rPr sz="1400" spc="75" dirty="0">
                <a:latin typeface="Times New Roman"/>
                <a:cs typeface="Times New Roman"/>
              </a:rPr>
              <a:t>to</a:t>
            </a:r>
            <a:r>
              <a:rPr sz="1400" spc="195" dirty="0">
                <a:latin typeface="Times New Roman"/>
                <a:cs typeface="Times New Roman"/>
              </a:rPr>
              <a:t> </a:t>
            </a:r>
            <a:r>
              <a:rPr sz="1400" dirty="0">
                <a:latin typeface="Times New Roman"/>
                <a:cs typeface="Times New Roman"/>
              </a:rPr>
              <a:t>tell.</a:t>
            </a:r>
            <a:r>
              <a:rPr sz="1400" spc="475" dirty="0">
                <a:latin typeface="Times New Roman"/>
                <a:cs typeface="Times New Roman"/>
              </a:rPr>
              <a:t> </a:t>
            </a:r>
            <a:r>
              <a:rPr sz="1400" b="0" i="1" spc="-85" dirty="0">
                <a:latin typeface="Bookman Old Style"/>
                <a:cs typeface="Bookman Old Style"/>
              </a:rPr>
              <a:t>Remember</a:t>
            </a:r>
            <a:r>
              <a:rPr sz="1400" b="0" i="1" spc="155" dirty="0">
                <a:latin typeface="Bookman Old Style"/>
                <a:cs typeface="Bookman Old Style"/>
              </a:rPr>
              <a:t> </a:t>
            </a:r>
            <a:r>
              <a:rPr sz="1400" b="0" i="1" spc="-40" dirty="0">
                <a:latin typeface="Bookman Old Style"/>
                <a:cs typeface="Bookman Old Style"/>
              </a:rPr>
              <a:t>that</a:t>
            </a:r>
            <a:r>
              <a:rPr sz="1400" b="0" i="1" spc="155" dirty="0">
                <a:latin typeface="Bookman Old Style"/>
                <a:cs typeface="Bookman Old Style"/>
              </a:rPr>
              <a:t> </a:t>
            </a:r>
            <a:r>
              <a:rPr sz="1400" b="0" i="1" dirty="0">
                <a:latin typeface="Bookman Old Style"/>
                <a:cs typeface="Bookman Old Style"/>
              </a:rPr>
              <a:t>all</a:t>
            </a:r>
            <a:r>
              <a:rPr sz="1400" b="0" i="1" spc="155" dirty="0">
                <a:latin typeface="Bookman Old Style"/>
                <a:cs typeface="Bookman Old Style"/>
              </a:rPr>
              <a:t> </a:t>
            </a:r>
            <a:r>
              <a:rPr sz="1400" b="0" i="1" spc="-35" dirty="0">
                <a:latin typeface="Bookman Old Style"/>
                <a:cs typeface="Bookman Old Style"/>
              </a:rPr>
              <a:t>the</a:t>
            </a:r>
            <a:r>
              <a:rPr sz="1400" b="0" i="1" spc="155" dirty="0">
                <a:latin typeface="Bookman Old Style"/>
                <a:cs typeface="Bookman Old Style"/>
              </a:rPr>
              <a:t> </a:t>
            </a:r>
            <a:r>
              <a:rPr sz="1400" b="0" i="1" spc="-80" dirty="0">
                <a:latin typeface="Bookman Old Style"/>
                <a:cs typeface="Bookman Old Style"/>
              </a:rPr>
              <a:t>variables</a:t>
            </a:r>
            <a:r>
              <a:rPr sz="1400" b="0" i="1" spc="155" dirty="0">
                <a:latin typeface="Bookman Old Style"/>
                <a:cs typeface="Bookman Old Style"/>
              </a:rPr>
              <a:t> </a:t>
            </a:r>
            <a:r>
              <a:rPr sz="1400" b="0" i="1" spc="-30" dirty="0">
                <a:latin typeface="Bookman Old Style"/>
                <a:cs typeface="Bookman Old Style"/>
              </a:rPr>
              <a:t>refer</a:t>
            </a:r>
            <a:r>
              <a:rPr sz="1400" b="0" i="1" spc="155" dirty="0">
                <a:latin typeface="Bookman Old Style"/>
                <a:cs typeface="Bookman Old Style"/>
              </a:rPr>
              <a:t> </a:t>
            </a:r>
            <a:r>
              <a:rPr sz="1400" b="0" i="1" spc="-25" dirty="0">
                <a:latin typeface="Bookman Old Style"/>
                <a:cs typeface="Bookman Old Style"/>
              </a:rPr>
              <a:t>to </a:t>
            </a:r>
            <a:r>
              <a:rPr sz="1400" b="0" i="1" spc="-10" dirty="0">
                <a:latin typeface="Bookman Old Style"/>
                <a:cs typeface="Bookman Old Style"/>
              </a:rPr>
              <a:t>Ben,</a:t>
            </a:r>
            <a:r>
              <a:rPr sz="1400" b="0" i="1" spc="-95" dirty="0">
                <a:latin typeface="Bookman Old Style"/>
                <a:cs typeface="Bookman Old Style"/>
              </a:rPr>
              <a:t> </a:t>
            </a:r>
            <a:r>
              <a:rPr sz="1400" b="0" i="1" spc="-165" dirty="0">
                <a:latin typeface="Bookman Old Style"/>
                <a:cs typeface="Bookman Old Style"/>
              </a:rPr>
              <a:t>as</a:t>
            </a:r>
            <a:r>
              <a:rPr sz="1400" b="0" i="1" spc="60" dirty="0">
                <a:latin typeface="Bookman Old Style"/>
                <a:cs typeface="Bookman Old Style"/>
              </a:rPr>
              <a:t> </a:t>
            </a:r>
            <a:r>
              <a:rPr sz="1400" b="0" i="1" spc="-140" dirty="0">
                <a:latin typeface="Bookman Old Style"/>
                <a:cs typeface="Bookman Old Style"/>
              </a:rPr>
              <a:t>measured</a:t>
            </a:r>
            <a:r>
              <a:rPr sz="1400" b="0" i="1" spc="35" dirty="0">
                <a:latin typeface="Bookman Old Style"/>
                <a:cs typeface="Bookman Old Style"/>
              </a:rPr>
              <a:t> </a:t>
            </a:r>
            <a:r>
              <a:rPr sz="1400" b="0" i="1" spc="-185" dirty="0">
                <a:latin typeface="Bookman Old Style"/>
                <a:cs typeface="Bookman Old Style"/>
              </a:rPr>
              <a:t>by</a:t>
            </a:r>
            <a:r>
              <a:rPr sz="1400" b="0" i="1" spc="80" dirty="0">
                <a:latin typeface="Bookman Old Style"/>
                <a:cs typeface="Bookman Old Style"/>
              </a:rPr>
              <a:t> </a:t>
            </a:r>
            <a:r>
              <a:rPr sz="1400" b="0" i="1" spc="-70" dirty="0">
                <a:latin typeface="Bookman Old Style"/>
                <a:cs typeface="Bookman Old Style"/>
              </a:rPr>
              <a:t>you</a:t>
            </a:r>
            <a:r>
              <a:rPr sz="1400" b="0" i="1" spc="-35" dirty="0">
                <a:latin typeface="Bookman Old Style"/>
                <a:cs typeface="Bookman Old Style"/>
              </a:rPr>
              <a:t> </a:t>
            </a:r>
            <a:r>
              <a:rPr sz="1400" b="0" i="1" spc="-25" dirty="0">
                <a:latin typeface="Bookman Old Style"/>
                <a:cs typeface="Bookman Old Style"/>
              </a:rPr>
              <a:t>(unprimed)</a:t>
            </a:r>
            <a:r>
              <a:rPr sz="1400" b="0" i="1" spc="-60" dirty="0">
                <a:latin typeface="Bookman Old Style"/>
                <a:cs typeface="Bookman Old Style"/>
              </a:rPr>
              <a:t> </a:t>
            </a:r>
            <a:r>
              <a:rPr sz="1400" b="0" i="1" spc="-125" dirty="0">
                <a:latin typeface="Bookman Old Style"/>
                <a:cs typeface="Bookman Old Style"/>
              </a:rPr>
              <a:t>and</a:t>
            </a:r>
            <a:r>
              <a:rPr sz="1400" b="0" i="1" spc="20" dirty="0">
                <a:latin typeface="Bookman Old Style"/>
                <a:cs typeface="Bookman Old Style"/>
              </a:rPr>
              <a:t> </a:t>
            </a:r>
            <a:r>
              <a:rPr sz="1400" b="0" i="1" spc="-25" dirty="0">
                <a:latin typeface="Bookman Old Style"/>
                <a:cs typeface="Bookman Old Style"/>
              </a:rPr>
              <a:t>Mary</a:t>
            </a:r>
            <a:r>
              <a:rPr sz="1400" b="0" i="1" dirty="0">
                <a:latin typeface="Bookman Old Style"/>
                <a:cs typeface="Bookman Old Style"/>
              </a:rPr>
              <a:t> </a:t>
            </a:r>
            <a:r>
              <a:rPr sz="1400" b="0" i="1" spc="-10" dirty="0">
                <a:latin typeface="Bookman Old Style"/>
                <a:cs typeface="Bookman Old Style"/>
              </a:rPr>
              <a:t>(primed).</a:t>
            </a:r>
            <a:endParaRPr sz="1400">
              <a:latin typeface="Bookman Old Style"/>
              <a:cs typeface="Bookman Old Style"/>
            </a:endParaRPr>
          </a:p>
          <a:p>
            <a:pPr>
              <a:lnSpc>
                <a:spcPct val="100000"/>
              </a:lnSpc>
              <a:spcBef>
                <a:spcPts val="5"/>
              </a:spcBef>
            </a:pPr>
            <a:endParaRPr sz="1450">
              <a:latin typeface="Bookman Old Style"/>
              <a:cs typeface="Bookman Old Style"/>
            </a:endParaRPr>
          </a:p>
          <a:p>
            <a:pPr marL="183515">
              <a:lnSpc>
                <a:spcPct val="100000"/>
              </a:lnSpc>
            </a:pPr>
            <a:r>
              <a:rPr sz="1400" dirty="0">
                <a:latin typeface="Times New Roman"/>
                <a:cs typeface="Times New Roman"/>
              </a:rPr>
              <a:t>1.</a:t>
            </a:r>
            <a:r>
              <a:rPr sz="1400" spc="265" dirty="0">
                <a:latin typeface="Times New Roman"/>
                <a:cs typeface="Times New Roman"/>
              </a:rPr>
              <a:t> </a:t>
            </a:r>
            <a:r>
              <a:rPr sz="1400" b="0" i="1" dirty="0">
                <a:latin typeface="Bookman Old Style"/>
                <a:cs typeface="Bookman Old Style"/>
              </a:rPr>
              <a:t>x</a:t>
            </a:r>
            <a:r>
              <a:rPr sz="1400" b="0" i="1" spc="70" dirty="0">
                <a:latin typeface="Bookman Old Style"/>
                <a:cs typeface="Bookman Old Style"/>
              </a:rPr>
              <a:t> </a:t>
            </a:r>
            <a:r>
              <a:rPr sz="1400" spc="70" dirty="0">
                <a:latin typeface="Times New Roman"/>
                <a:cs typeface="Times New Roman"/>
              </a:rPr>
              <a:t>and</a:t>
            </a:r>
            <a:r>
              <a:rPr sz="1400" spc="140" dirty="0">
                <a:latin typeface="Times New Roman"/>
                <a:cs typeface="Times New Roman"/>
              </a:rPr>
              <a:t> </a:t>
            </a:r>
            <a:r>
              <a:rPr sz="1400" b="0" i="1" spc="-25" dirty="0">
                <a:latin typeface="Bookman Old Style"/>
                <a:cs typeface="Bookman Old Style"/>
              </a:rPr>
              <a:t>x</a:t>
            </a:r>
            <a:r>
              <a:rPr sz="1500" i="1" spc="-37" baseline="27777" dirty="0">
                <a:latin typeface="Times New Roman"/>
                <a:cs typeface="Times New Roman"/>
              </a:rPr>
              <a:t>′</a:t>
            </a:r>
            <a:endParaRPr sz="1500" baseline="27777">
              <a:latin typeface="Times New Roman"/>
              <a:cs typeface="Times New Roman"/>
            </a:endParaRPr>
          </a:p>
        </p:txBody>
      </p:sp>
      <p:sp>
        <p:nvSpPr>
          <p:cNvPr id="3" name="object 3"/>
          <p:cNvSpPr txBox="1"/>
          <p:nvPr/>
        </p:nvSpPr>
        <p:spPr>
          <a:xfrm>
            <a:off x="1079411" y="3261065"/>
            <a:ext cx="822325" cy="244475"/>
          </a:xfrm>
          <a:prstGeom prst="rect">
            <a:avLst/>
          </a:prstGeom>
        </p:spPr>
        <p:txBody>
          <a:bodyPr vert="horz" wrap="square" lIns="0" tIns="17145" rIns="0" bIns="0" rtlCol="0">
            <a:spAutoFit/>
          </a:bodyPr>
          <a:lstStyle/>
          <a:p>
            <a:pPr marL="12700">
              <a:lnSpc>
                <a:spcPct val="100000"/>
              </a:lnSpc>
              <a:spcBef>
                <a:spcPts val="135"/>
              </a:spcBef>
            </a:pPr>
            <a:r>
              <a:rPr sz="1400" b="1" spc="-10" dirty="0">
                <a:latin typeface="Book Antiqua"/>
                <a:cs typeface="Book Antiqua"/>
              </a:rPr>
              <a:t>Solution:</a:t>
            </a:r>
            <a:endParaRPr sz="1400">
              <a:latin typeface="Book Antiqua"/>
              <a:cs typeface="Book Antiqua"/>
            </a:endParaRPr>
          </a:p>
        </p:txBody>
      </p:sp>
      <p:sp>
        <p:nvSpPr>
          <p:cNvPr id="4" name="object 4"/>
          <p:cNvSpPr txBox="1"/>
          <p:nvPr/>
        </p:nvSpPr>
        <p:spPr>
          <a:xfrm>
            <a:off x="2041956" y="3261065"/>
            <a:ext cx="763905" cy="244475"/>
          </a:xfrm>
          <a:prstGeom prst="rect">
            <a:avLst/>
          </a:prstGeom>
        </p:spPr>
        <p:txBody>
          <a:bodyPr vert="horz" wrap="square" lIns="0" tIns="17145" rIns="0" bIns="0" rtlCol="0">
            <a:spAutoFit/>
          </a:bodyPr>
          <a:lstStyle/>
          <a:p>
            <a:pPr marL="12700">
              <a:lnSpc>
                <a:spcPct val="100000"/>
              </a:lnSpc>
              <a:spcBef>
                <a:spcPts val="135"/>
              </a:spcBef>
            </a:pPr>
            <a:r>
              <a:rPr sz="1400" spc="70" dirty="0">
                <a:latin typeface="Times New Roman"/>
                <a:cs typeface="Times New Roman"/>
              </a:rPr>
              <a:t>C</a:t>
            </a:r>
            <a:r>
              <a:rPr sz="1400" spc="114" dirty="0">
                <a:latin typeface="Times New Roman"/>
                <a:cs typeface="Times New Roman"/>
              </a:rPr>
              <a:t> </a:t>
            </a:r>
            <a:r>
              <a:rPr sz="1400" spc="40" dirty="0">
                <a:latin typeface="Times New Roman"/>
                <a:cs typeface="Times New Roman"/>
              </a:rPr>
              <a:t>(equal)</a:t>
            </a:r>
            <a:endParaRPr sz="1400">
              <a:latin typeface="Times New Roman"/>
              <a:cs typeface="Times New Roman"/>
            </a:endParaRPr>
          </a:p>
        </p:txBody>
      </p:sp>
      <p:sp>
        <p:nvSpPr>
          <p:cNvPr id="5" name="object 5"/>
          <p:cNvSpPr txBox="1"/>
          <p:nvPr/>
        </p:nvSpPr>
        <p:spPr>
          <a:xfrm>
            <a:off x="852004" y="3678603"/>
            <a:ext cx="917575" cy="244475"/>
          </a:xfrm>
          <a:prstGeom prst="rect">
            <a:avLst/>
          </a:prstGeom>
        </p:spPr>
        <p:txBody>
          <a:bodyPr vert="horz" wrap="square" lIns="0" tIns="17145" rIns="0" bIns="0" rtlCol="0">
            <a:spAutoFit/>
          </a:bodyPr>
          <a:lstStyle/>
          <a:p>
            <a:pPr marL="38100">
              <a:lnSpc>
                <a:spcPct val="100000"/>
              </a:lnSpc>
              <a:spcBef>
                <a:spcPts val="135"/>
              </a:spcBef>
            </a:pPr>
            <a:r>
              <a:rPr sz="1400" dirty="0">
                <a:latin typeface="Times New Roman"/>
                <a:cs typeface="Times New Roman"/>
              </a:rPr>
              <a:t>2.</a:t>
            </a:r>
            <a:r>
              <a:rPr sz="1400" spc="190" dirty="0">
                <a:latin typeface="Times New Roman"/>
                <a:cs typeface="Times New Roman"/>
              </a:rPr>
              <a:t> </a:t>
            </a:r>
            <a:r>
              <a:rPr sz="1400" b="0" i="1" dirty="0">
                <a:latin typeface="Bookman Old Style"/>
                <a:cs typeface="Bookman Old Style"/>
              </a:rPr>
              <a:t>y</a:t>
            </a:r>
            <a:r>
              <a:rPr sz="1400" b="0" i="1" spc="60" dirty="0">
                <a:latin typeface="Bookman Old Style"/>
                <a:cs typeface="Bookman Old Style"/>
              </a:rPr>
              <a:t> </a:t>
            </a:r>
            <a:r>
              <a:rPr sz="1400" spc="70" dirty="0">
                <a:latin typeface="Times New Roman"/>
                <a:cs typeface="Times New Roman"/>
              </a:rPr>
              <a:t>and</a:t>
            </a:r>
            <a:r>
              <a:rPr sz="1400" spc="80" dirty="0">
                <a:latin typeface="Times New Roman"/>
                <a:cs typeface="Times New Roman"/>
              </a:rPr>
              <a:t> </a:t>
            </a:r>
            <a:r>
              <a:rPr sz="1400" b="0" i="1" spc="-25" dirty="0">
                <a:latin typeface="Bookman Old Style"/>
                <a:cs typeface="Bookman Old Style"/>
              </a:rPr>
              <a:t>y</a:t>
            </a:r>
            <a:r>
              <a:rPr sz="1500" i="1" spc="-37" baseline="27777" dirty="0">
                <a:latin typeface="Times New Roman"/>
                <a:cs typeface="Times New Roman"/>
              </a:rPr>
              <a:t>′</a:t>
            </a:r>
            <a:endParaRPr sz="1500" baseline="27777">
              <a:latin typeface="Times New Roman"/>
              <a:cs typeface="Times New Roman"/>
            </a:endParaRPr>
          </a:p>
        </p:txBody>
      </p:sp>
      <p:sp>
        <p:nvSpPr>
          <p:cNvPr id="6" name="object 6"/>
          <p:cNvSpPr txBox="1"/>
          <p:nvPr/>
        </p:nvSpPr>
        <p:spPr>
          <a:xfrm>
            <a:off x="1079411" y="4096141"/>
            <a:ext cx="822325" cy="244475"/>
          </a:xfrm>
          <a:prstGeom prst="rect">
            <a:avLst/>
          </a:prstGeom>
        </p:spPr>
        <p:txBody>
          <a:bodyPr vert="horz" wrap="square" lIns="0" tIns="17145" rIns="0" bIns="0" rtlCol="0">
            <a:spAutoFit/>
          </a:bodyPr>
          <a:lstStyle/>
          <a:p>
            <a:pPr marL="12700">
              <a:lnSpc>
                <a:spcPct val="100000"/>
              </a:lnSpc>
              <a:spcBef>
                <a:spcPts val="135"/>
              </a:spcBef>
            </a:pPr>
            <a:r>
              <a:rPr sz="1400" b="1" spc="-10" dirty="0">
                <a:latin typeface="Book Antiqua"/>
                <a:cs typeface="Book Antiqua"/>
              </a:rPr>
              <a:t>Solution:</a:t>
            </a:r>
            <a:endParaRPr sz="1400">
              <a:latin typeface="Book Antiqua"/>
              <a:cs typeface="Book Antiqua"/>
            </a:endParaRPr>
          </a:p>
        </p:txBody>
      </p:sp>
      <p:sp>
        <p:nvSpPr>
          <p:cNvPr id="7" name="object 7"/>
          <p:cNvSpPr txBox="1"/>
          <p:nvPr/>
        </p:nvSpPr>
        <p:spPr>
          <a:xfrm>
            <a:off x="2016556" y="4096141"/>
            <a:ext cx="876300" cy="244475"/>
          </a:xfrm>
          <a:prstGeom prst="rect">
            <a:avLst/>
          </a:prstGeom>
        </p:spPr>
        <p:txBody>
          <a:bodyPr vert="horz" wrap="square" lIns="0" tIns="17145" rIns="0" bIns="0" rtlCol="0">
            <a:spAutoFit/>
          </a:bodyPr>
          <a:lstStyle/>
          <a:p>
            <a:pPr marL="38100">
              <a:lnSpc>
                <a:spcPct val="100000"/>
              </a:lnSpc>
              <a:spcBef>
                <a:spcPts val="135"/>
              </a:spcBef>
            </a:pPr>
            <a:r>
              <a:rPr sz="1400" dirty="0">
                <a:latin typeface="Times New Roman"/>
                <a:cs typeface="Times New Roman"/>
              </a:rPr>
              <a:t>A</a:t>
            </a:r>
            <a:r>
              <a:rPr sz="1400" spc="100" dirty="0">
                <a:latin typeface="Times New Roman"/>
                <a:cs typeface="Times New Roman"/>
              </a:rPr>
              <a:t> </a:t>
            </a:r>
            <a:r>
              <a:rPr sz="1400" dirty="0">
                <a:latin typeface="Times New Roman"/>
                <a:cs typeface="Times New Roman"/>
              </a:rPr>
              <a:t>(</a:t>
            </a:r>
            <a:r>
              <a:rPr sz="1400" b="0" i="1" dirty="0">
                <a:latin typeface="Bookman Old Style"/>
                <a:cs typeface="Bookman Old Style"/>
              </a:rPr>
              <a:t>y</a:t>
            </a:r>
            <a:r>
              <a:rPr sz="1400" b="0" i="1" spc="15" dirty="0">
                <a:latin typeface="Bookman Old Style"/>
                <a:cs typeface="Bookman Old Style"/>
              </a:rPr>
              <a:t> </a:t>
            </a:r>
            <a:r>
              <a:rPr sz="1400" b="0" i="1" spc="240" dirty="0">
                <a:latin typeface="Bookman Old Style"/>
                <a:cs typeface="Bookman Old Style"/>
              </a:rPr>
              <a:t>&gt;</a:t>
            </a:r>
            <a:r>
              <a:rPr sz="1400" b="0" i="1" spc="-40" dirty="0">
                <a:latin typeface="Bookman Old Style"/>
                <a:cs typeface="Bookman Old Style"/>
              </a:rPr>
              <a:t> </a:t>
            </a:r>
            <a:r>
              <a:rPr sz="1400" b="0" i="1" spc="-25" dirty="0">
                <a:latin typeface="Bookman Old Style"/>
                <a:cs typeface="Bookman Old Style"/>
              </a:rPr>
              <a:t>y</a:t>
            </a:r>
            <a:r>
              <a:rPr sz="1500" i="1" spc="-37" baseline="27777" dirty="0">
                <a:latin typeface="Times New Roman"/>
                <a:cs typeface="Times New Roman"/>
              </a:rPr>
              <a:t>′</a:t>
            </a:r>
            <a:r>
              <a:rPr sz="1400" spc="-25" dirty="0">
                <a:latin typeface="Times New Roman"/>
                <a:cs typeface="Times New Roman"/>
              </a:rPr>
              <a:t>)</a:t>
            </a:r>
            <a:endParaRPr sz="1400">
              <a:latin typeface="Times New Roman"/>
              <a:cs typeface="Times New Roman"/>
            </a:endParaRPr>
          </a:p>
        </p:txBody>
      </p:sp>
      <p:sp>
        <p:nvSpPr>
          <p:cNvPr id="8" name="object 8"/>
          <p:cNvSpPr txBox="1"/>
          <p:nvPr/>
        </p:nvSpPr>
        <p:spPr>
          <a:xfrm>
            <a:off x="852004" y="4513666"/>
            <a:ext cx="988694" cy="244475"/>
          </a:xfrm>
          <a:prstGeom prst="rect">
            <a:avLst/>
          </a:prstGeom>
        </p:spPr>
        <p:txBody>
          <a:bodyPr vert="horz" wrap="square" lIns="0" tIns="17145" rIns="0" bIns="0" rtlCol="0">
            <a:spAutoFit/>
          </a:bodyPr>
          <a:lstStyle/>
          <a:p>
            <a:pPr marL="38100">
              <a:lnSpc>
                <a:spcPct val="100000"/>
              </a:lnSpc>
              <a:spcBef>
                <a:spcPts val="135"/>
              </a:spcBef>
            </a:pPr>
            <a:r>
              <a:rPr sz="1400" dirty="0">
                <a:latin typeface="Times New Roman"/>
                <a:cs typeface="Times New Roman"/>
              </a:rPr>
              <a:t>3.</a:t>
            </a:r>
            <a:r>
              <a:rPr sz="1400" spc="229" dirty="0">
                <a:latin typeface="Times New Roman"/>
                <a:cs typeface="Times New Roman"/>
              </a:rPr>
              <a:t> </a:t>
            </a:r>
            <a:r>
              <a:rPr sz="1400" b="0" i="1" dirty="0">
                <a:latin typeface="Bookman Old Style"/>
                <a:cs typeface="Bookman Old Style"/>
              </a:rPr>
              <a:t>v</a:t>
            </a:r>
            <a:r>
              <a:rPr sz="1500" b="0" i="1" baseline="-11111" dirty="0">
                <a:latin typeface="Bookman Old Style"/>
                <a:cs typeface="Bookman Old Style"/>
              </a:rPr>
              <a:t>x</a:t>
            </a:r>
            <a:r>
              <a:rPr sz="1500" b="0" i="1" spc="307" baseline="-11111" dirty="0">
                <a:latin typeface="Bookman Old Style"/>
                <a:cs typeface="Bookman Old Style"/>
              </a:rPr>
              <a:t> </a:t>
            </a:r>
            <a:r>
              <a:rPr sz="1400" spc="70" dirty="0">
                <a:latin typeface="Times New Roman"/>
                <a:cs typeface="Times New Roman"/>
              </a:rPr>
              <a:t>and</a:t>
            </a:r>
            <a:r>
              <a:rPr sz="1400" spc="110" dirty="0">
                <a:latin typeface="Times New Roman"/>
                <a:cs typeface="Times New Roman"/>
              </a:rPr>
              <a:t> </a:t>
            </a:r>
            <a:r>
              <a:rPr sz="1400" b="0" i="1" spc="-25" dirty="0">
                <a:latin typeface="Bookman Old Style"/>
                <a:cs typeface="Bookman Old Style"/>
              </a:rPr>
              <a:t>v</a:t>
            </a:r>
            <a:r>
              <a:rPr sz="1500" i="1" spc="-37" baseline="27777" dirty="0">
                <a:latin typeface="Times New Roman"/>
                <a:cs typeface="Times New Roman"/>
              </a:rPr>
              <a:t>′</a:t>
            </a:r>
            <a:endParaRPr sz="1500" baseline="27777">
              <a:latin typeface="Times New Roman"/>
              <a:cs typeface="Times New Roman"/>
            </a:endParaRPr>
          </a:p>
        </p:txBody>
      </p:sp>
      <p:sp>
        <p:nvSpPr>
          <p:cNvPr id="9" name="object 9"/>
          <p:cNvSpPr txBox="1"/>
          <p:nvPr/>
        </p:nvSpPr>
        <p:spPr>
          <a:xfrm>
            <a:off x="1747977" y="4614385"/>
            <a:ext cx="97790" cy="177800"/>
          </a:xfrm>
          <a:prstGeom prst="rect">
            <a:avLst/>
          </a:prstGeom>
        </p:spPr>
        <p:txBody>
          <a:bodyPr vert="horz" wrap="square" lIns="0" tIns="12065" rIns="0" bIns="0" rtlCol="0">
            <a:spAutoFit/>
          </a:bodyPr>
          <a:lstStyle/>
          <a:p>
            <a:pPr marL="12700">
              <a:lnSpc>
                <a:spcPct val="100000"/>
              </a:lnSpc>
              <a:spcBef>
                <a:spcPts val="95"/>
              </a:spcBef>
            </a:pPr>
            <a:r>
              <a:rPr sz="1000" b="0" i="1" spc="25" dirty="0">
                <a:latin typeface="Bookman Old Style"/>
                <a:cs typeface="Bookman Old Style"/>
              </a:rPr>
              <a:t>x</a:t>
            </a:r>
            <a:endParaRPr sz="1000">
              <a:latin typeface="Bookman Old Style"/>
              <a:cs typeface="Bookman Old Style"/>
            </a:endParaRPr>
          </a:p>
        </p:txBody>
      </p:sp>
      <p:sp>
        <p:nvSpPr>
          <p:cNvPr id="10" name="object 10"/>
          <p:cNvSpPr txBox="1"/>
          <p:nvPr/>
        </p:nvSpPr>
        <p:spPr>
          <a:xfrm>
            <a:off x="1079411" y="4931204"/>
            <a:ext cx="822325" cy="244475"/>
          </a:xfrm>
          <a:prstGeom prst="rect">
            <a:avLst/>
          </a:prstGeom>
        </p:spPr>
        <p:txBody>
          <a:bodyPr vert="horz" wrap="square" lIns="0" tIns="17145" rIns="0" bIns="0" rtlCol="0">
            <a:spAutoFit/>
          </a:bodyPr>
          <a:lstStyle/>
          <a:p>
            <a:pPr marL="12700">
              <a:lnSpc>
                <a:spcPct val="100000"/>
              </a:lnSpc>
              <a:spcBef>
                <a:spcPts val="135"/>
              </a:spcBef>
            </a:pPr>
            <a:r>
              <a:rPr sz="1400" b="1" spc="-10" dirty="0">
                <a:latin typeface="Book Antiqua"/>
                <a:cs typeface="Book Antiqua"/>
              </a:rPr>
              <a:t>Solution:</a:t>
            </a:r>
            <a:endParaRPr sz="1400">
              <a:latin typeface="Book Antiqua"/>
              <a:cs typeface="Book Antiqua"/>
            </a:endParaRPr>
          </a:p>
        </p:txBody>
      </p:sp>
      <p:sp>
        <p:nvSpPr>
          <p:cNvPr id="11" name="object 11"/>
          <p:cNvSpPr txBox="1"/>
          <p:nvPr/>
        </p:nvSpPr>
        <p:spPr>
          <a:xfrm>
            <a:off x="2041956" y="4931204"/>
            <a:ext cx="763905" cy="244475"/>
          </a:xfrm>
          <a:prstGeom prst="rect">
            <a:avLst/>
          </a:prstGeom>
        </p:spPr>
        <p:txBody>
          <a:bodyPr vert="horz" wrap="square" lIns="0" tIns="17145" rIns="0" bIns="0" rtlCol="0">
            <a:spAutoFit/>
          </a:bodyPr>
          <a:lstStyle/>
          <a:p>
            <a:pPr marL="12700">
              <a:lnSpc>
                <a:spcPct val="100000"/>
              </a:lnSpc>
              <a:spcBef>
                <a:spcPts val="135"/>
              </a:spcBef>
            </a:pPr>
            <a:r>
              <a:rPr sz="1400" spc="70" dirty="0">
                <a:latin typeface="Times New Roman"/>
                <a:cs typeface="Times New Roman"/>
              </a:rPr>
              <a:t>C</a:t>
            </a:r>
            <a:r>
              <a:rPr sz="1400" spc="114" dirty="0">
                <a:latin typeface="Times New Roman"/>
                <a:cs typeface="Times New Roman"/>
              </a:rPr>
              <a:t> </a:t>
            </a:r>
            <a:r>
              <a:rPr sz="1400" spc="40" dirty="0">
                <a:latin typeface="Times New Roman"/>
                <a:cs typeface="Times New Roman"/>
              </a:rPr>
              <a:t>(equal)</a:t>
            </a:r>
            <a:endParaRPr sz="1400">
              <a:latin typeface="Times New Roman"/>
              <a:cs typeface="Times New Roman"/>
            </a:endParaRPr>
          </a:p>
        </p:txBody>
      </p:sp>
      <p:sp>
        <p:nvSpPr>
          <p:cNvPr id="12" name="object 12"/>
          <p:cNvSpPr txBox="1"/>
          <p:nvPr/>
        </p:nvSpPr>
        <p:spPr>
          <a:xfrm>
            <a:off x="852004" y="5348742"/>
            <a:ext cx="982980" cy="244475"/>
          </a:xfrm>
          <a:prstGeom prst="rect">
            <a:avLst/>
          </a:prstGeom>
        </p:spPr>
        <p:txBody>
          <a:bodyPr vert="horz" wrap="square" lIns="0" tIns="17145" rIns="0" bIns="0" rtlCol="0">
            <a:spAutoFit/>
          </a:bodyPr>
          <a:lstStyle/>
          <a:p>
            <a:pPr marL="38100">
              <a:lnSpc>
                <a:spcPct val="100000"/>
              </a:lnSpc>
              <a:spcBef>
                <a:spcPts val="135"/>
              </a:spcBef>
            </a:pPr>
            <a:r>
              <a:rPr sz="1400" dirty="0">
                <a:latin typeface="Times New Roman"/>
                <a:cs typeface="Times New Roman"/>
              </a:rPr>
              <a:t>4.</a:t>
            </a:r>
            <a:r>
              <a:rPr sz="1400" spc="185" dirty="0">
                <a:latin typeface="Times New Roman"/>
                <a:cs typeface="Times New Roman"/>
              </a:rPr>
              <a:t> </a:t>
            </a:r>
            <a:r>
              <a:rPr sz="1400" b="0" i="1" spc="-10" dirty="0">
                <a:latin typeface="Bookman Old Style"/>
                <a:cs typeface="Bookman Old Style"/>
              </a:rPr>
              <a:t>v</a:t>
            </a:r>
            <a:r>
              <a:rPr sz="1500" b="0" i="1" spc="-15" baseline="-11111" dirty="0">
                <a:latin typeface="Bookman Old Style"/>
                <a:cs typeface="Bookman Old Style"/>
              </a:rPr>
              <a:t>y</a:t>
            </a:r>
            <a:r>
              <a:rPr sz="1500" b="0" i="1" spc="300" baseline="-11111" dirty="0">
                <a:latin typeface="Bookman Old Style"/>
                <a:cs typeface="Bookman Old Style"/>
              </a:rPr>
              <a:t> </a:t>
            </a:r>
            <a:r>
              <a:rPr sz="1400" spc="70" dirty="0">
                <a:latin typeface="Times New Roman"/>
                <a:cs typeface="Times New Roman"/>
              </a:rPr>
              <a:t>and</a:t>
            </a:r>
            <a:r>
              <a:rPr sz="1400" spc="75" dirty="0">
                <a:latin typeface="Times New Roman"/>
                <a:cs typeface="Times New Roman"/>
              </a:rPr>
              <a:t> </a:t>
            </a:r>
            <a:r>
              <a:rPr sz="1400" b="0" i="1" spc="-25" dirty="0">
                <a:latin typeface="Bookman Old Style"/>
                <a:cs typeface="Bookman Old Style"/>
              </a:rPr>
              <a:t>v</a:t>
            </a:r>
            <a:r>
              <a:rPr sz="1500" i="1" spc="-37" baseline="27777" dirty="0">
                <a:latin typeface="Times New Roman"/>
                <a:cs typeface="Times New Roman"/>
              </a:rPr>
              <a:t>′</a:t>
            </a:r>
            <a:endParaRPr sz="1500" baseline="27777">
              <a:latin typeface="Times New Roman"/>
              <a:cs typeface="Times New Roman"/>
            </a:endParaRPr>
          </a:p>
        </p:txBody>
      </p:sp>
      <p:sp>
        <p:nvSpPr>
          <p:cNvPr id="13" name="object 13"/>
          <p:cNvSpPr txBox="1"/>
          <p:nvPr/>
        </p:nvSpPr>
        <p:spPr>
          <a:xfrm>
            <a:off x="1742236" y="5449460"/>
            <a:ext cx="87630" cy="177800"/>
          </a:xfrm>
          <a:prstGeom prst="rect">
            <a:avLst/>
          </a:prstGeom>
        </p:spPr>
        <p:txBody>
          <a:bodyPr vert="horz" wrap="square" lIns="0" tIns="12065" rIns="0" bIns="0" rtlCol="0">
            <a:spAutoFit/>
          </a:bodyPr>
          <a:lstStyle/>
          <a:p>
            <a:pPr marL="12700">
              <a:lnSpc>
                <a:spcPct val="100000"/>
              </a:lnSpc>
              <a:spcBef>
                <a:spcPts val="95"/>
              </a:spcBef>
            </a:pPr>
            <a:r>
              <a:rPr sz="1000" b="0" i="1" spc="-114" dirty="0">
                <a:latin typeface="Bookman Old Style"/>
                <a:cs typeface="Bookman Old Style"/>
              </a:rPr>
              <a:t>y</a:t>
            </a:r>
            <a:endParaRPr sz="1000">
              <a:latin typeface="Bookman Old Style"/>
              <a:cs typeface="Bookman Old Style"/>
            </a:endParaRPr>
          </a:p>
        </p:txBody>
      </p:sp>
      <p:sp>
        <p:nvSpPr>
          <p:cNvPr id="14" name="object 14"/>
          <p:cNvSpPr txBox="1"/>
          <p:nvPr/>
        </p:nvSpPr>
        <p:spPr>
          <a:xfrm>
            <a:off x="1079411" y="5766280"/>
            <a:ext cx="822325" cy="244475"/>
          </a:xfrm>
          <a:prstGeom prst="rect">
            <a:avLst/>
          </a:prstGeom>
        </p:spPr>
        <p:txBody>
          <a:bodyPr vert="horz" wrap="square" lIns="0" tIns="17145" rIns="0" bIns="0" rtlCol="0">
            <a:spAutoFit/>
          </a:bodyPr>
          <a:lstStyle/>
          <a:p>
            <a:pPr marL="12700">
              <a:lnSpc>
                <a:spcPct val="100000"/>
              </a:lnSpc>
              <a:spcBef>
                <a:spcPts val="135"/>
              </a:spcBef>
            </a:pPr>
            <a:r>
              <a:rPr sz="1400" b="1" spc="-10" dirty="0">
                <a:latin typeface="Book Antiqua"/>
                <a:cs typeface="Book Antiqua"/>
              </a:rPr>
              <a:t>Solution:</a:t>
            </a:r>
            <a:endParaRPr sz="1400">
              <a:latin typeface="Book Antiqua"/>
              <a:cs typeface="Book Antiqua"/>
            </a:endParaRPr>
          </a:p>
        </p:txBody>
      </p:sp>
      <p:sp>
        <p:nvSpPr>
          <p:cNvPr id="15" name="object 15"/>
          <p:cNvSpPr txBox="1"/>
          <p:nvPr/>
        </p:nvSpPr>
        <p:spPr>
          <a:xfrm>
            <a:off x="2789897" y="5866986"/>
            <a:ext cx="87630" cy="177800"/>
          </a:xfrm>
          <a:prstGeom prst="rect">
            <a:avLst/>
          </a:prstGeom>
        </p:spPr>
        <p:txBody>
          <a:bodyPr vert="horz" wrap="square" lIns="0" tIns="12065" rIns="0" bIns="0" rtlCol="0">
            <a:spAutoFit/>
          </a:bodyPr>
          <a:lstStyle/>
          <a:p>
            <a:pPr marL="12700">
              <a:lnSpc>
                <a:spcPct val="100000"/>
              </a:lnSpc>
              <a:spcBef>
                <a:spcPts val="95"/>
              </a:spcBef>
            </a:pPr>
            <a:r>
              <a:rPr sz="1000" b="0" i="1" spc="-114" dirty="0">
                <a:latin typeface="Bookman Old Style"/>
                <a:cs typeface="Bookman Old Style"/>
              </a:rPr>
              <a:t>y</a:t>
            </a:r>
            <a:endParaRPr sz="1000">
              <a:latin typeface="Bookman Old Style"/>
              <a:cs typeface="Bookman Old Style"/>
            </a:endParaRPr>
          </a:p>
        </p:txBody>
      </p:sp>
      <p:sp>
        <p:nvSpPr>
          <p:cNvPr id="16" name="object 16"/>
          <p:cNvSpPr txBox="1"/>
          <p:nvPr/>
        </p:nvSpPr>
        <p:spPr>
          <a:xfrm>
            <a:off x="2016556" y="5766280"/>
            <a:ext cx="966469" cy="244475"/>
          </a:xfrm>
          <a:prstGeom prst="rect">
            <a:avLst/>
          </a:prstGeom>
        </p:spPr>
        <p:txBody>
          <a:bodyPr vert="horz" wrap="square" lIns="0" tIns="17145" rIns="0" bIns="0" rtlCol="0">
            <a:spAutoFit/>
          </a:bodyPr>
          <a:lstStyle/>
          <a:p>
            <a:pPr marL="38100">
              <a:lnSpc>
                <a:spcPct val="100000"/>
              </a:lnSpc>
              <a:spcBef>
                <a:spcPts val="135"/>
              </a:spcBef>
            </a:pPr>
            <a:r>
              <a:rPr sz="1400" dirty="0">
                <a:latin typeface="Times New Roman"/>
                <a:cs typeface="Times New Roman"/>
              </a:rPr>
              <a:t>A</a:t>
            </a:r>
            <a:r>
              <a:rPr sz="1400" spc="95" dirty="0">
                <a:latin typeface="Times New Roman"/>
                <a:cs typeface="Times New Roman"/>
              </a:rPr>
              <a:t> </a:t>
            </a:r>
            <a:r>
              <a:rPr sz="1400" dirty="0">
                <a:latin typeface="Times New Roman"/>
                <a:cs typeface="Times New Roman"/>
              </a:rPr>
              <a:t>(</a:t>
            </a:r>
            <a:r>
              <a:rPr sz="1400" b="0" i="1" dirty="0">
                <a:latin typeface="Bookman Old Style"/>
                <a:cs typeface="Bookman Old Style"/>
              </a:rPr>
              <a:t>v</a:t>
            </a:r>
            <a:r>
              <a:rPr sz="1500" b="0" i="1" baseline="-11111" dirty="0">
                <a:latin typeface="Bookman Old Style"/>
                <a:cs typeface="Bookman Old Style"/>
              </a:rPr>
              <a:t>y</a:t>
            </a:r>
            <a:r>
              <a:rPr sz="1500" b="0" i="1" spc="240" baseline="-11111" dirty="0">
                <a:latin typeface="Bookman Old Style"/>
                <a:cs typeface="Bookman Old Style"/>
              </a:rPr>
              <a:t> </a:t>
            </a:r>
            <a:r>
              <a:rPr sz="1400" b="0" i="1" spc="240" dirty="0">
                <a:latin typeface="Bookman Old Style"/>
                <a:cs typeface="Bookman Old Style"/>
              </a:rPr>
              <a:t>&gt;</a:t>
            </a:r>
            <a:r>
              <a:rPr sz="1400" b="0" i="1" spc="-35" dirty="0">
                <a:latin typeface="Bookman Old Style"/>
                <a:cs typeface="Bookman Old Style"/>
              </a:rPr>
              <a:t> </a:t>
            </a:r>
            <a:r>
              <a:rPr sz="1400" b="0" i="1" dirty="0">
                <a:latin typeface="Bookman Old Style"/>
                <a:cs typeface="Bookman Old Style"/>
              </a:rPr>
              <a:t>v</a:t>
            </a:r>
            <a:r>
              <a:rPr sz="1500" i="1" baseline="27777" dirty="0">
                <a:latin typeface="Times New Roman"/>
                <a:cs typeface="Times New Roman"/>
              </a:rPr>
              <a:t>′</a:t>
            </a:r>
            <a:r>
              <a:rPr sz="1500" i="1" spc="-22" baseline="27777" dirty="0">
                <a:latin typeface="Times New Roman"/>
                <a:cs typeface="Times New Roman"/>
              </a:rPr>
              <a:t> </a:t>
            </a:r>
            <a:r>
              <a:rPr sz="1400" spc="20" dirty="0">
                <a:latin typeface="Times New Roman"/>
                <a:cs typeface="Times New Roman"/>
              </a:rPr>
              <a:t>)</a:t>
            </a:r>
            <a:endParaRPr sz="1400">
              <a:latin typeface="Times New Roman"/>
              <a:cs typeface="Times New Roman"/>
            </a:endParaRPr>
          </a:p>
        </p:txBody>
      </p:sp>
      <p:sp>
        <p:nvSpPr>
          <p:cNvPr id="17" name="object 17"/>
          <p:cNvSpPr txBox="1"/>
          <p:nvPr/>
        </p:nvSpPr>
        <p:spPr>
          <a:xfrm>
            <a:off x="852004" y="6183805"/>
            <a:ext cx="996950" cy="244475"/>
          </a:xfrm>
          <a:prstGeom prst="rect">
            <a:avLst/>
          </a:prstGeom>
        </p:spPr>
        <p:txBody>
          <a:bodyPr vert="horz" wrap="square" lIns="0" tIns="17145" rIns="0" bIns="0" rtlCol="0">
            <a:spAutoFit/>
          </a:bodyPr>
          <a:lstStyle/>
          <a:p>
            <a:pPr marL="38100">
              <a:lnSpc>
                <a:spcPct val="100000"/>
              </a:lnSpc>
              <a:spcBef>
                <a:spcPts val="135"/>
              </a:spcBef>
            </a:pPr>
            <a:r>
              <a:rPr sz="1400" dirty="0">
                <a:latin typeface="Times New Roman"/>
                <a:cs typeface="Times New Roman"/>
              </a:rPr>
              <a:t>5.</a:t>
            </a:r>
            <a:r>
              <a:rPr sz="1400" spc="204" dirty="0">
                <a:latin typeface="Times New Roman"/>
                <a:cs typeface="Times New Roman"/>
              </a:rPr>
              <a:t> </a:t>
            </a:r>
            <a:r>
              <a:rPr sz="1400" b="0" i="1" dirty="0">
                <a:latin typeface="Bookman Old Style"/>
                <a:cs typeface="Bookman Old Style"/>
              </a:rPr>
              <a:t>a</a:t>
            </a:r>
            <a:r>
              <a:rPr sz="1500" b="0" i="1" baseline="-11111" dirty="0">
                <a:latin typeface="Bookman Old Style"/>
                <a:cs typeface="Bookman Old Style"/>
              </a:rPr>
              <a:t>x</a:t>
            </a:r>
            <a:r>
              <a:rPr sz="1500" b="0" i="1" spc="284" baseline="-11111" dirty="0">
                <a:latin typeface="Bookman Old Style"/>
                <a:cs typeface="Bookman Old Style"/>
              </a:rPr>
              <a:t> </a:t>
            </a:r>
            <a:r>
              <a:rPr sz="1400" spc="70" dirty="0">
                <a:latin typeface="Times New Roman"/>
                <a:cs typeface="Times New Roman"/>
              </a:rPr>
              <a:t>and</a:t>
            </a:r>
            <a:r>
              <a:rPr sz="1400" spc="95" dirty="0">
                <a:latin typeface="Times New Roman"/>
                <a:cs typeface="Times New Roman"/>
              </a:rPr>
              <a:t> </a:t>
            </a:r>
            <a:r>
              <a:rPr sz="1400" b="0" i="1" spc="-25" dirty="0">
                <a:latin typeface="Bookman Old Style"/>
                <a:cs typeface="Bookman Old Style"/>
              </a:rPr>
              <a:t>a</a:t>
            </a:r>
            <a:r>
              <a:rPr sz="1500" i="1" spc="-37" baseline="27777" dirty="0">
                <a:latin typeface="Times New Roman"/>
                <a:cs typeface="Times New Roman"/>
              </a:rPr>
              <a:t>′</a:t>
            </a:r>
            <a:endParaRPr sz="1500" baseline="27777">
              <a:latin typeface="Times New Roman"/>
              <a:cs typeface="Times New Roman"/>
            </a:endParaRPr>
          </a:p>
        </p:txBody>
      </p:sp>
      <p:sp>
        <p:nvSpPr>
          <p:cNvPr id="18" name="object 18"/>
          <p:cNvSpPr txBox="1"/>
          <p:nvPr/>
        </p:nvSpPr>
        <p:spPr>
          <a:xfrm>
            <a:off x="1762772" y="6284523"/>
            <a:ext cx="97790" cy="177800"/>
          </a:xfrm>
          <a:prstGeom prst="rect">
            <a:avLst/>
          </a:prstGeom>
        </p:spPr>
        <p:txBody>
          <a:bodyPr vert="horz" wrap="square" lIns="0" tIns="12065" rIns="0" bIns="0" rtlCol="0">
            <a:spAutoFit/>
          </a:bodyPr>
          <a:lstStyle/>
          <a:p>
            <a:pPr marL="12700">
              <a:lnSpc>
                <a:spcPct val="100000"/>
              </a:lnSpc>
              <a:spcBef>
                <a:spcPts val="95"/>
              </a:spcBef>
            </a:pPr>
            <a:r>
              <a:rPr sz="1000" b="0" i="1" spc="25" dirty="0">
                <a:latin typeface="Bookman Old Style"/>
                <a:cs typeface="Bookman Old Style"/>
              </a:rPr>
              <a:t>x</a:t>
            </a:r>
            <a:endParaRPr sz="1000">
              <a:latin typeface="Bookman Old Style"/>
              <a:cs typeface="Bookman Old Style"/>
            </a:endParaRPr>
          </a:p>
        </p:txBody>
      </p:sp>
      <p:sp>
        <p:nvSpPr>
          <p:cNvPr id="19" name="object 19"/>
          <p:cNvSpPr txBox="1"/>
          <p:nvPr/>
        </p:nvSpPr>
        <p:spPr>
          <a:xfrm>
            <a:off x="1079411" y="6601342"/>
            <a:ext cx="822325" cy="244475"/>
          </a:xfrm>
          <a:prstGeom prst="rect">
            <a:avLst/>
          </a:prstGeom>
        </p:spPr>
        <p:txBody>
          <a:bodyPr vert="horz" wrap="square" lIns="0" tIns="17145" rIns="0" bIns="0" rtlCol="0">
            <a:spAutoFit/>
          </a:bodyPr>
          <a:lstStyle/>
          <a:p>
            <a:pPr marL="12700">
              <a:lnSpc>
                <a:spcPct val="100000"/>
              </a:lnSpc>
              <a:spcBef>
                <a:spcPts val="135"/>
              </a:spcBef>
            </a:pPr>
            <a:r>
              <a:rPr sz="1400" b="1" spc="-10" dirty="0">
                <a:latin typeface="Book Antiqua"/>
                <a:cs typeface="Book Antiqua"/>
              </a:rPr>
              <a:t>Solution:</a:t>
            </a:r>
            <a:endParaRPr sz="1400">
              <a:latin typeface="Book Antiqua"/>
              <a:cs typeface="Book Antiqua"/>
            </a:endParaRPr>
          </a:p>
        </p:txBody>
      </p:sp>
      <p:sp>
        <p:nvSpPr>
          <p:cNvPr id="20" name="object 20"/>
          <p:cNvSpPr txBox="1"/>
          <p:nvPr/>
        </p:nvSpPr>
        <p:spPr>
          <a:xfrm>
            <a:off x="2041956" y="6601342"/>
            <a:ext cx="763905" cy="244475"/>
          </a:xfrm>
          <a:prstGeom prst="rect">
            <a:avLst/>
          </a:prstGeom>
        </p:spPr>
        <p:txBody>
          <a:bodyPr vert="horz" wrap="square" lIns="0" tIns="17145" rIns="0" bIns="0" rtlCol="0">
            <a:spAutoFit/>
          </a:bodyPr>
          <a:lstStyle/>
          <a:p>
            <a:pPr marL="12700">
              <a:lnSpc>
                <a:spcPct val="100000"/>
              </a:lnSpc>
              <a:spcBef>
                <a:spcPts val="135"/>
              </a:spcBef>
            </a:pPr>
            <a:r>
              <a:rPr sz="1400" spc="70" dirty="0">
                <a:latin typeface="Times New Roman"/>
                <a:cs typeface="Times New Roman"/>
              </a:rPr>
              <a:t>C</a:t>
            </a:r>
            <a:r>
              <a:rPr sz="1400" spc="114" dirty="0">
                <a:latin typeface="Times New Roman"/>
                <a:cs typeface="Times New Roman"/>
              </a:rPr>
              <a:t> </a:t>
            </a:r>
            <a:r>
              <a:rPr sz="1400" spc="40" dirty="0">
                <a:latin typeface="Times New Roman"/>
                <a:cs typeface="Times New Roman"/>
              </a:rPr>
              <a:t>(equal)</a:t>
            </a:r>
            <a:endParaRPr sz="1400">
              <a:latin typeface="Times New Roman"/>
              <a:cs typeface="Times New Roman"/>
            </a:endParaRPr>
          </a:p>
        </p:txBody>
      </p:sp>
      <p:sp>
        <p:nvSpPr>
          <p:cNvPr id="21" name="object 21"/>
          <p:cNvSpPr txBox="1"/>
          <p:nvPr/>
        </p:nvSpPr>
        <p:spPr>
          <a:xfrm>
            <a:off x="852004" y="7018880"/>
            <a:ext cx="991235" cy="244475"/>
          </a:xfrm>
          <a:prstGeom prst="rect">
            <a:avLst/>
          </a:prstGeom>
        </p:spPr>
        <p:txBody>
          <a:bodyPr vert="horz" wrap="square" lIns="0" tIns="17145" rIns="0" bIns="0" rtlCol="0">
            <a:spAutoFit/>
          </a:bodyPr>
          <a:lstStyle/>
          <a:p>
            <a:pPr marL="38100">
              <a:lnSpc>
                <a:spcPct val="100000"/>
              </a:lnSpc>
              <a:spcBef>
                <a:spcPts val="135"/>
              </a:spcBef>
            </a:pPr>
            <a:r>
              <a:rPr sz="1400" dirty="0">
                <a:latin typeface="Times New Roman"/>
                <a:cs typeface="Times New Roman"/>
              </a:rPr>
              <a:t>6.</a:t>
            </a:r>
            <a:r>
              <a:rPr sz="1400" spc="185" dirty="0">
                <a:latin typeface="Times New Roman"/>
                <a:cs typeface="Times New Roman"/>
              </a:rPr>
              <a:t> </a:t>
            </a:r>
            <a:r>
              <a:rPr sz="1400" b="0" i="1" spc="-40" dirty="0">
                <a:latin typeface="Bookman Old Style"/>
                <a:cs typeface="Bookman Old Style"/>
              </a:rPr>
              <a:t>a</a:t>
            </a:r>
            <a:r>
              <a:rPr sz="1500" b="0" i="1" spc="-60" baseline="-11111" dirty="0">
                <a:latin typeface="Bookman Old Style"/>
                <a:cs typeface="Bookman Old Style"/>
              </a:rPr>
              <a:t>y</a:t>
            </a:r>
            <a:r>
              <a:rPr sz="1500" b="0" i="1" spc="300" baseline="-11111" dirty="0">
                <a:latin typeface="Bookman Old Style"/>
                <a:cs typeface="Bookman Old Style"/>
              </a:rPr>
              <a:t> </a:t>
            </a:r>
            <a:r>
              <a:rPr sz="1400" spc="70" dirty="0">
                <a:latin typeface="Times New Roman"/>
                <a:cs typeface="Times New Roman"/>
              </a:rPr>
              <a:t>and</a:t>
            </a:r>
            <a:r>
              <a:rPr sz="1400" spc="80" dirty="0">
                <a:latin typeface="Times New Roman"/>
                <a:cs typeface="Times New Roman"/>
              </a:rPr>
              <a:t> </a:t>
            </a:r>
            <a:r>
              <a:rPr sz="1400" b="0" i="1" spc="-25" dirty="0">
                <a:latin typeface="Bookman Old Style"/>
                <a:cs typeface="Bookman Old Style"/>
              </a:rPr>
              <a:t>a</a:t>
            </a:r>
            <a:r>
              <a:rPr sz="1500" i="1" spc="-37" baseline="27777" dirty="0">
                <a:latin typeface="Times New Roman"/>
                <a:cs typeface="Times New Roman"/>
              </a:rPr>
              <a:t>′</a:t>
            </a:r>
            <a:endParaRPr sz="1500" baseline="27777">
              <a:latin typeface="Times New Roman"/>
              <a:cs typeface="Times New Roman"/>
            </a:endParaRPr>
          </a:p>
        </p:txBody>
      </p:sp>
      <p:sp>
        <p:nvSpPr>
          <p:cNvPr id="22" name="object 22"/>
          <p:cNvSpPr txBox="1"/>
          <p:nvPr/>
        </p:nvSpPr>
        <p:spPr>
          <a:xfrm>
            <a:off x="1757032" y="7119587"/>
            <a:ext cx="87630" cy="177800"/>
          </a:xfrm>
          <a:prstGeom prst="rect">
            <a:avLst/>
          </a:prstGeom>
        </p:spPr>
        <p:txBody>
          <a:bodyPr vert="horz" wrap="square" lIns="0" tIns="12065" rIns="0" bIns="0" rtlCol="0">
            <a:spAutoFit/>
          </a:bodyPr>
          <a:lstStyle/>
          <a:p>
            <a:pPr marL="12700">
              <a:lnSpc>
                <a:spcPct val="100000"/>
              </a:lnSpc>
              <a:spcBef>
                <a:spcPts val="95"/>
              </a:spcBef>
            </a:pPr>
            <a:r>
              <a:rPr sz="1000" b="0" i="1" spc="-114" dirty="0">
                <a:latin typeface="Bookman Old Style"/>
                <a:cs typeface="Bookman Old Style"/>
              </a:rPr>
              <a:t>y</a:t>
            </a:r>
            <a:endParaRPr sz="1000">
              <a:latin typeface="Bookman Old Style"/>
              <a:cs typeface="Bookman Old Style"/>
            </a:endParaRPr>
          </a:p>
        </p:txBody>
      </p:sp>
      <p:sp>
        <p:nvSpPr>
          <p:cNvPr id="23" name="object 23"/>
          <p:cNvSpPr txBox="1"/>
          <p:nvPr/>
        </p:nvSpPr>
        <p:spPr>
          <a:xfrm>
            <a:off x="1079411" y="7436406"/>
            <a:ext cx="822325" cy="244475"/>
          </a:xfrm>
          <a:prstGeom prst="rect">
            <a:avLst/>
          </a:prstGeom>
        </p:spPr>
        <p:txBody>
          <a:bodyPr vert="horz" wrap="square" lIns="0" tIns="17145" rIns="0" bIns="0" rtlCol="0">
            <a:spAutoFit/>
          </a:bodyPr>
          <a:lstStyle/>
          <a:p>
            <a:pPr marL="12700">
              <a:lnSpc>
                <a:spcPct val="100000"/>
              </a:lnSpc>
              <a:spcBef>
                <a:spcPts val="135"/>
              </a:spcBef>
            </a:pPr>
            <a:r>
              <a:rPr sz="1400" b="1" spc="-10" dirty="0">
                <a:latin typeface="Book Antiqua"/>
                <a:cs typeface="Book Antiqua"/>
              </a:rPr>
              <a:t>Solution:</a:t>
            </a:r>
            <a:endParaRPr sz="1400">
              <a:latin typeface="Book Antiqua"/>
              <a:cs typeface="Book Antiqua"/>
            </a:endParaRPr>
          </a:p>
        </p:txBody>
      </p:sp>
      <p:sp>
        <p:nvSpPr>
          <p:cNvPr id="24" name="object 24"/>
          <p:cNvSpPr txBox="1"/>
          <p:nvPr/>
        </p:nvSpPr>
        <p:spPr>
          <a:xfrm>
            <a:off x="2041956" y="7436406"/>
            <a:ext cx="763905" cy="244475"/>
          </a:xfrm>
          <a:prstGeom prst="rect">
            <a:avLst/>
          </a:prstGeom>
        </p:spPr>
        <p:txBody>
          <a:bodyPr vert="horz" wrap="square" lIns="0" tIns="17145" rIns="0" bIns="0" rtlCol="0">
            <a:spAutoFit/>
          </a:bodyPr>
          <a:lstStyle/>
          <a:p>
            <a:pPr marL="12700">
              <a:lnSpc>
                <a:spcPct val="100000"/>
              </a:lnSpc>
              <a:spcBef>
                <a:spcPts val="135"/>
              </a:spcBef>
            </a:pPr>
            <a:r>
              <a:rPr sz="1400" spc="70" dirty="0">
                <a:latin typeface="Times New Roman"/>
                <a:cs typeface="Times New Roman"/>
              </a:rPr>
              <a:t>C</a:t>
            </a:r>
            <a:r>
              <a:rPr sz="1400" spc="114" dirty="0">
                <a:latin typeface="Times New Roman"/>
                <a:cs typeface="Times New Roman"/>
              </a:rPr>
              <a:t> </a:t>
            </a:r>
            <a:r>
              <a:rPr sz="1400" spc="40" dirty="0">
                <a:latin typeface="Times New Roman"/>
                <a:cs typeface="Times New Roman"/>
              </a:rPr>
              <a:t>(equal)</a:t>
            </a:r>
            <a:endParaRPr sz="1400">
              <a:latin typeface="Times New Roman"/>
              <a:cs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106795" algn="l"/>
              </a:tabLst>
            </a:pPr>
            <a:r>
              <a:rPr sz="1200" spc="-10" dirty="0">
                <a:latin typeface="Times New Roman"/>
                <a:cs typeface="Times New Roman"/>
              </a:rPr>
              <a:t>ConcepTest</a:t>
            </a:r>
            <a:r>
              <a:rPr sz="1200" dirty="0">
                <a:latin typeface="Times New Roman"/>
                <a:cs typeface="Times New Roman"/>
              </a:rPr>
              <a:t>	1.1.</a:t>
            </a:r>
            <a:r>
              <a:rPr sz="1200" spc="195" dirty="0">
                <a:latin typeface="Times New Roman"/>
                <a:cs typeface="Times New Roman"/>
              </a:rPr>
              <a:t>  </a:t>
            </a:r>
            <a:r>
              <a:rPr sz="1200" dirty="0">
                <a:latin typeface="Times New Roman"/>
                <a:cs typeface="Times New Roman"/>
              </a:rPr>
              <a:t>GALILEAN</a:t>
            </a:r>
            <a:r>
              <a:rPr sz="1200" spc="130" dirty="0">
                <a:latin typeface="Times New Roman"/>
                <a:cs typeface="Times New Roman"/>
              </a:rPr>
              <a:t> </a:t>
            </a:r>
            <a:r>
              <a:rPr sz="1200" spc="-10" dirty="0">
                <a:latin typeface="Times New Roman"/>
                <a:cs typeface="Times New Roman"/>
              </a:rPr>
              <a:t>RELATIVITY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body" idx="1"/>
          </p:nvPr>
        </p:nvSpPr>
        <p:spPr>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254" dirty="0"/>
              <a:t> </a:t>
            </a:r>
            <a:r>
              <a:rPr spc="55" dirty="0"/>
              <a:t>cart</a:t>
            </a:r>
            <a:r>
              <a:rPr spc="270" dirty="0"/>
              <a:t> </a:t>
            </a:r>
            <a:r>
              <a:rPr dirty="0"/>
              <a:t>has</a:t>
            </a:r>
            <a:r>
              <a:rPr spc="265" dirty="0"/>
              <a:t> </a:t>
            </a:r>
            <a:r>
              <a:rPr dirty="0"/>
              <a:t>a</a:t>
            </a:r>
            <a:r>
              <a:rPr spc="270" dirty="0"/>
              <a:t> </a:t>
            </a:r>
            <a:r>
              <a:rPr dirty="0"/>
              <a:t>vertical</a:t>
            </a:r>
            <a:r>
              <a:rPr spc="265" dirty="0"/>
              <a:t> </a:t>
            </a:r>
            <a:r>
              <a:rPr dirty="0"/>
              <a:t>spring</a:t>
            </a:r>
            <a:r>
              <a:rPr spc="265" dirty="0"/>
              <a:t> </a:t>
            </a:r>
            <a:r>
              <a:rPr dirty="0"/>
              <a:t>with</a:t>
            </a:r>
            <a:r>
              <a:rPr spc="270" dirty="0"/>
              <a:t> </a:t>
            </a:r>
            <a:r>
              <a:rPr dirty="0"/>
              <a:t>a</a:t>
            </a:r>
            <a:r>
              <a:rPr spc="265" dirty="0"/>
              <a:t> </a:t>
            </a:r>
            <a:r>
              <a:rPr dirty="0"/>
              <a:t>ball</a:t>
            </a:r>
            <a:r>
              <a:rPr spc="270" dirty="0"/>
              <a:t> </a:t>
            </a:r>
            <a:r>
              <a:rPr dirty="0"/>
              <a:t>on</a:t>
            </a:r>
            <a:r>
              <a:rPr spc="265" dirty="0"/>
              <a:t> </a:t>
            </a:r>
            <a:r>
              <a:rPr dirty="0"/>
              <a:t>top</a:t>
            </a:r>
            <a:r>
              <a:rPr spc="265" dirty="0"/>
              <a:t> </a:t>
            </a:r>
            <a:r>
              <a:rPr dirty="0"/>
              <a:t>of</a:t>
            </a:r>
            <a:r>
              <a:rPr spc="270" dirty="0"/>
              <a:t> </a:t>
            </a:r>
            <a:r>
              <a:rPr dirty="0"/>
              <a:t>it.</a:t>
            </a:r>
            <a:r>
              <a:rPr spc="100" dirty="0"/>
              <a:t>  </a:t>
            </a:r>
            <a:r>
              <a:rPr dirty="0"/>
              <a:t>When</a:t>
            </a:r>
            <a:r>
              <a:rPr spc="270" dirty="0"/>
              <a:t> </a:t>
            </a:r>
            <a:r>
              <a:rPr spc="-25" dirty="0"/>
              <a:t>you </a:t>
            </a:r>
            <a:r>
              <a:rPr dirty="0"/>
              <a:t>push</a:t>
            </a:r>
            <a:r>
              <a:rPr spc="125" dirty="0"/>
              <a:t> </a:t>
            </a:r>
            <a:r>
              <a:rPr dirty="0"/>
              <a:t>down</a:t>
            </a:r>
            <a:r>
              <a:rPr spc="120" dirty="0"/>
              <a:t> </a:t>
            </a:r>
            <a:r>
              <a:rPr dirty="0"/>
              <a:t>the</a:t>
            </a:r>
            <a:r>
              <a:rPr spc="120" dirty="0"/>
              <a:t> </a:t>
            </a:r>
            <a:r>
              <a:rPr dirty="0"/>
              <a:t>spring</a:t>
            </a:r>
            <a:r>
              <a:rPr spc="125" dirty="0"/>
              <a:t> </a:t>
            </a:r>
            <a:r>
              <a:rPr dirty="0"/>
              <a:t>and</a:t>
            </a:r>
            <a:r>
              <a:rPr spc="125" dirty="0"/>
              <a:t> </a:t>
            </a:r>
            <a:r>
              <a:rPr spc="-10" dirty="0"/>
              <a:t>release</a:t>
            </a:r>
            <a:r>
              <a:rPr spc="114" dirty="0"/>
              <a:t> </a:t>
            </a:r>
            <a:r>
              <a:rPr spc="60" dirty="0"/>
              <a:t>it</a:t>
            </a:r>
            <a:r>
              <a:rPr spc="120" dirty="0"/>
              <a:t> </a:t>
            </a:r>
            <a:r>
              <a:rPr dirty="0"/>
              <a:t>with</a:t>
            </a:r>
            <a:r>
              <a:rPr spc="125" dirty="0"/>
              <a:t> </a:t>
            </a:r>
            <a:r>
              <a:rPr dirty="0"/>
              <a:t>the</a:t>
            </a:r>
            <a:r>
              <a:rPr spc="114" dirty="0"/>
              <a:t> </a:t>
            </a:r>
            <a:r>
              <a:rPr spc="55" dirty="0"/>
              <a:t>cart</a:t>
            </a:r>
            <a:r>
              <a:rPr spc="120" dirty="0"/>
              <a:t> </a:t>
            </a:r>
            <a:r>
              <a:rPr spc="114" dirty="0"/>
              <a:t>at</a:t>
            </a:r>
            <a:r>
              <a:rPr spc="120" dirty="0"/>
              <a:t> </a:t>
            </a:r>
            <a:r>
              <a:rPr dirty="0"/>
              <a:t>rest,</a:t>
            </a:r>
            <a:r>
              <a:rPr spc="125" dirty="0"/>
              <a:t> </a:t>
            </a:r>
            <a:r>
              <a:rPr dirty="0"/>
              <a:t>the</a:t>
            </a:r>
            <a:r>
              <a:rPr spc="120" dirty="0"/>
              <a:t> </a:t>
            </a:r>
            <a:r>
              <a:rPr spc="-20" dirty="0"/>
              <a:t>ball </a:t>
            </a:r>
            <a:r>
              <a:rPr spc="-55" dirty="0"/>
              <a:t>goes</a:t>
            </a:r>
            <a:r>
              <a:rPr spc="5" dirty="0"/>
              <a:t> </a:t>
            </a:r>
            <a:r>
              <a:rPr dirty="0"/>
              <a:t>straight</a:t>
            </a:r>
            <a:r>
              <a:rPr spc="20" dirty="0"/>
              <a:t> </a:t>
            </a:r>
            <a:r>
              <a:rPr dirty="0"/>
              <a:t>up</a:t>
            </a:r>
            <a:r>
              <a:rPr spc="15" dirty="0"/>
              <a:t> </a:t>
            </a:r>
            <a:r>
              <a:rPr dirty="0"/>
              <a:t>and</a:t>
            </a:r>
            <a:r>
              <a:rPr spc="20" dirty="0"/>
              <a:t> </a:t>
            </a:r>
            <a:r>
              <a:rPr spc="-25" dirty="0"/>
              <a:t>down</a:t>
            </a:r>
            <a:r>
              <a:rPr spc="15" dirty="0"/>
              <a:t> </a:t>
            </a:r>
            <a:r>
              <a:rPr dirty="0"/>
              <a:t>and</a:t>
            </a:r>
            <a:r>
              <a:rPr spc="15" dirty="0"/>
              <a:t> </a:t>
            </a:r>
            <a:r>
              <a:rPr spc="-45" dirty="0"/>
              <a:t>falls</a:t>
            </a:r>
            <a:r>
              <a:rPr spc="20" dirty="0"/>
              <a:t> </a:t>
            </a:r>
            <a:r>
              <a:rPr dirty="0"/>
              <a:t>back</a:t>
            </a:r>
            <a:r>
              <a:rPr spc="15" dirty="0"/>
              <a:t> </a:t>
            </a:r>
            <a:r>
              <a:rPr dirty="0"/>
              <a:t>into</a:t>
            </a:r>
            <a:r>
              <a:rPr spc="15" dirty="0"/>
              <a:t> </a:t>
            </a:r>
            <a:r>
              <a:rPr dirty="0"/>
              <a:t>the</a:t>
            </a:r>
            <a:r>
              <a:rPr spc="20" dirty="0"/>
              <a:t> </a:t>
            </a:r>
            <a:r>
              <a:rPr dirty="0"/>
              <a:t>cart.</a:t>
            </a:r>
            <a:r>
              <a:rPr spc="370" dirty="0"/>
              <a:t> </a:t>
            </a:r>
            <a:r>
              <a:rPr dirty="0"/>
              <a:t>For</a:t>
            </a:r>
            <a:r>
              <a:rPr spc="20" dirty="0"/>
              <a:t> </a:t>
            </a:r>
            <a:r>
              <a:rPr spc="-10" dirty="0"/>
              <a:t>each</a:t>
            </a:r>
            <a:r>
              <a:rPr spc="15" dirty="0"/>
              <a:t> </a:t>
            </a:r>
            <a:r>
              <a:rPr spc="-25" dirty="0"/>
              <a:t>of </a:t>
            </a:r>
            <a:r>
              <a:rPr dirty="0"/>
              <a:t>the</a:t>
            </a:r>
            <a:r>
              <a:rPr spc="135" dirty="0"/>
              <a:t> </a:t>
            </a:r>
            <a:r>
              <a:rPr dirty="0"/>
              <a:t>scenarios</a:t>
            </a:r>
            <a:r>
              <a:rPr spc="145" dirty="0"/>
              <a:t> </a:t>
            </a:r>
            <a:r>
              <a:rPr dirty="0"/>
              <a:t>below,</a:t>
            </a:r>
            <a:r>
              <a:rPr spc="155" dirty="0"/>
              <a:t> </a:t>
            </a:r>
            <a:r>
              <a:rPr dirty="0"/>
              <a:t>will</a:t>
            </a:r>
            <a:r>
              <a:rPr spc="145" dirty="0"/>
              <a:t> </a:t>
            </a:r>
            <a:r>
              <a:rPr dirty="0"/>
              <a:t>the</a:t>
            </a:r>
            <a:r>
              <a:rPr spc="145" dirty="0"/>
              <a:t> </a:t>
            </a:r>
            <a:r>
              <a:rPr dirty="0"/>
              <a:t>ball</a:t>
            </a:r>
            <a:r>
              <a:rPr spc="145" dirty="0"/>
              <a:t> </a:t>
            </a:r>
            <a:r>
              <a:rPr dirty="0"/>
              <a:t>fall</a:t>
            </a:r>
            <a:r>
              <a:rPr spc="145" dirty="0"/>
              <a:t> </a:t>
            </a:r>
            <a:r>
              <a:rPr dirty="0"/>
              <a:t>A)</a:t>
            </a:r>
            <a:r>
              <a:rPr spc="145" dirty="0"/>
              <a:t> </a:t>
            </a:r>
            <a:r>
              <a:rPr dirty="0"/>
              <a:t>into</a:t>
            </a:r>
            <a:r>
              <a:rPr spc="145" dirty="0"/>
              <a:t> </a:t>
            </a:r>
            <a:r>
              <a:rPr dirty="0"/>
              <a:t>the</a:t>
            </a:r>
            <a:r>
              <a:rPr spc="140" dirty="0"/>
              <a:t> </a:t>
            </a:r>
            <a:r>
              <a:rPr dirty="0"/>
              <a:t>cart,</a:t>
            </a:r>
            <a:r>
              <a:rPr spc="160" dirty="0"/>
              <a:t> </a:t>
            </a:r>
            <a:r>
              <a:rPr dirty="0"/>
              <a:t>B)</a:t>
            </a:r>
            <a:r>
              <a:rPr spc="145" dirty="0"/>
              <a:t> </a:t>
            </a:r>
            <a:r>
              <a:rPr spc="-10" dirty="0"/>
              <a:t>behind </a:t>
            </a:r>
            <a:r>
              <a:rPr dirty="0"/>
              <a:t>the</a:t>
            </a:r>
            <a:r>
              <a:rPr spc="165" dirty="0"/>
              <a:t> </a:t>
            </a:r>
            <a:r>
              <a:rPr dirty="0"/>
              <a:t>cart,</a:t>
            </a:r>
            <a:r>
              <a:rPr spc="165" dirty="0"/>
              <a:t> </a:t>
            </a:r>
            <a:r>
              <a:rPr dirty="0"/>
              <a:t>or</a:t>
            </a:r>
            <a:r>
              <a:rPr spc="165" dirty="0"/>
              <a:t> </a:t>
            </a:r>
            <a:r>
              <a:rPr dirty="0"/>
              <a:t>C)</a:t>
            </a:r>
            <a:r>
              <a:rPr spc="165" dirty="0"/>
              <a:t> </a:t>
            </a:r>
            <a:r>
              <a:rPr dirty="0"/>
              <a:t>in</a:t>
            </a:r>
            <a:r>
              <a:rPr spc="160" dirty="0"/>
              <a:t> </a:t>
            </a:r>
            <a:r>
              <a:rPr dirty="0"/>
              <a:t>front</a:t>
            </a:r>
            <a:r>
              <a:rPr spc="165" dirty="0"/>
              <a:t> </a:t>
            </a:r>
            <a:r>
              <a:rPr dirty="0"/>
              <a:t>of</a:t>
            </a:r>
            <a:r>
              <a:rPr spc="165" dirty="0"/>
              <a:t> </a:t>
            </a:r>
            <a:r>
              <a:rPr dirty="0"/>
              <a:t>the</a:t>
            </a:r>
            <a:r>
              <a:rPr spc="165" dirty="0"/>
              <a:t> </a:t>
            </a:r>
            <a:r>
              <a:rPr spc="-10" dirty="0"/>
              <a:t>cart?</a:t>
            </a:r>
          </a:p>
        </p:txBody>
      </p:sp>
      <p:sp>
        <p:nvSpPr>
          <p:cNvPr id="5" name="object 5"/>
          <p:cNvSpPr txBox="1"/>
          <p:nvPr/>
        </p:nvSpPr>
        <p:spPr>
          <a:xfrm>
            <a:off x="793191" y="3309123"/>
            <a:ext cx="8180705" cy="1668780"/>
          </a:xfrm>
          <a:prstGeom prst="rect">
            <a:avLst/>
          </a:prstGeom>
        </p:spPr>
        <p:txBody>
          <a:bodyPr vert="horz" wrap="square" lIns="0" tIns="9525" rIns="0" bIns="0" rtlCol="0">
            <a:spAutoFit/>
          </a:bodyPr>
          <a:lstStyle/>
          <a:p>
            <a:pPr marL="309880" marR="5080" indent="-297815">
              <a:lnSpc>
                <a:spcPct val="101699"/>
              </a:lnSpc>
              <a:spcBef>
                <a:spcPts val="75"/>
              </a:spcBef>
              <a:buAutoNum type="arabicPeriod"/>
              <a:tabLst>
                <a:tab pos="310515" algn="l"/>
                <a:tab pos="4661535" algn="l"/>
              </a:tabLst>
            </a:pPr>
            <a:r>
              <a:rPr sz="2450" spc="-30" dirty="0">
                <a:latin typeface="Times New Roman"/>
                <a:cs typeface="Times New Roman"/>
              </a:rPr>
              <a:t>You</a:t>
            </a:r>
            <a:r>
              <a:rPr sz="2450" spc="90" dirty="0">
                <a:latin typeface="Times New Roman"/>
                <a:cs typeface="Times New Roman"/>
              </a:rPr>
              <a:t> </a:t>
            </a:r>
            <a:r>
              <a:rPr sz="2450" spc="-30" dirty="0">
                <a:latin typeface="Times New Roman"/>
                <a:cs typeface="Times New Roman"/>
              </a:rPr>
              <a:t>give</a:t>
            </a:r>
            <a:r>
              <a:rPr sz="2450" spc="95"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dirty="0">
                <a:latin typeface="Times New Roman"/>
                <a:cs typeface="Times New Roman"/>
              </a:rPr>
              <a:t>cart</a:t>
            </a:r>
            <a:r>
              <a:rPr sz="2450" spc="95" dirty="0">
                <a:latin typeface="Times New Roman"/>
                <a:cs typeface="Times New Roman"/>
              </a:rPr>
              <a:t> </a:t>
            </a:r>
            <a:r>
              <a:rPr sz="2450" dirty="0">
                <a:latin typeface="Times New Roman"/>
                <a:cs typeface="Times New Roman"/>
              </a:rPr>
              <a:t>a</a:t>
            </a:r>
            <a:r>
              <a:rPr sz="2450" spc="100" dirty="0">
                <a:latin typeface="Times New Roman"/>
                <a:cs typeface="Times New Roman"/>
              </a:rPr>
              <a:t> </a:t>
            </a:r>
            <a:r>
              <a:rPr sz="2450" dirty="0">
                <a:latin typeface="Times New Roman"/>
                <a:cs typeface="Times New Roman"/>
              </a:rPr>
              <a:t>push</a:t>
            </a:r>
            <a:r>
              <a:rPr sz="2450" spc="100" dirty="0">
                <a:latin typeface="Times New Roman"/>
                <a:cs typeface="Times New Roman"/>
              </a:rPr>
              <a:t> </a:t>
            </a:r>
            <a:r>
              <a:rPr sz="2450" dirty="0">
                <a:latin typeface="Times New Roman"/>
                <a:cs typeface="Times New Roman"/>
              </a:rPr>
              <a:t>and</a:t>
            </a:r>
            <a:r>
              <a:rPr sz="2450" spc="100" dirty="0">
                <a:latin typeface="Times New Roman"/>
                <a:cs typeface="Times New Roman"/>
              </a:rPr>
              <a:t> </a:t>
            </a:r>
            <a:r>
              <a:rPr sz="2450" spc="-10" dirty="0">
                <a:latin typeface="Times New Roman"/>
                <a:cs typeface="Times New Roman"/>
              </a:rPr>
              <a:t>release</a:t>
            </a:r>
            <a:r>
              <a:rPr sz="2450" spc="100" dirty="0">
                <a:latin typeface="Times New Roman"/>
                <a:cs typeface="Times New Roman"/>
              </a:rPr>
              <a:t> </a:t>
            </a:r>
            <a:r>
              <a:rPr sz="2450" dirty="0">
                <a:latin typeface="Times New Roman"/>
                <a:cs typeface="Times New Roman"/>
              </a:rPr>
              <a:t>the</a:t>
            </a:r>
            <a:r>
              <a:rPr sz="2450" spc="95" dirty="0">
                <a:latin typeface="Times New Roman"/>
                <a:cs typeface="Times New Roman"/>
              </a:rPr>
              <a:t> </a:t>
            </a:r>
            <a:r>
              <a:rPr sz="2450" dirty="0">
                <a:latin typeface="Times New Roman"/>
                <a:cs typeface="Times New Roman"/>
              </a:rPr>
              <a:t>spring</a:t>
            </a:r>
            <a:r>
              <a:rPr sz="2450" spc="100" dirty="0">
                <a:latin typeface="Times New Roman"/>
                <a:cs typeface="Times New Roman"/>
              </a:rPr>
              <a:t> </a:t>
            </a:r>
            <a:r>
              <a:rPr sz="2450" dirty="0">
                <a:latin typeface="Times New Roman"/>
                <a:cs typeface="Times New Roman"/>
              </a:rPr>
              <a:t>as</a:t>
            </a:r>
            <a:r>
              <a:rPr sz="2450" spc="95" dirty="0">
                <a:latin typeface="Times New Roman"/>
                <a:cs typeface="Times New Roman"/>
              </a:rPr>
              <a:t> </a:t>
            </a:r>
            <a:r>
              <a:rPr sz="2450" spc="60" dirty="0">
                <a:latin typeface="Times New Roman"/>
                <a:cs typeface="Times New Roman"/>
              </a:rPr>
              <a:t>it</a:t>
            </a:r>
            <a:r>
              <a:rPr sz="2450" spc="95" dirty="0">
                <a:latin typeface="Times New Roman"/>
                <a:cs typeface="Times New Roman"/>
              </a:rPr>
              <a:t> </a:t>
            </a:r>
            <a:r>
              <a:rPr sz="2450" dirty="0">
                <a:latin typeface="Times New Roman"/>
                <a:cs typeface="Times New Roman"/>
              </a:rPr>
              <a:t>is</a:t>
            </a:r>
            <a:r>
              <a:rPr sz="2450" spc="100" dirty="0">
                <a:latin typeface="Times New Roman"/>
                <a:cs typeface="Times New Roman"/>
              </a:rPr>
              <a:t> </a:t>
            </a:r>
            <a:r>
              <a:rPr sz="2450" spc="-10" dirty="0">
                <a:latin typeface="Times New Roman"/>
                <a:cs typeface="Times New Roman"/>
              </a:rPr>
              <a:t>moving </a:t>
            </a:r>
            <a:r>
              <a:rPr sz="2450" spc="114" dirty="0">
                <a:latin typeface="Times New Roman"/>
                <a:cs typeface="Times New Roman"/>
              </a:rPr>
              <a:t>at</a:t>
            </a:r>
            <a:r>
              <a:rPr sz="2450" spc="85" dirty="0">
                <a:latin typeface="Times New Roman"/>
                <a:cs typeface="Times New Roman"/>
              </a:rPr>
              <a:t> </a:t>
            </a:r>
            <a:r>
              <a:rPr sz="2450" dirty="0">
                <a:latin typeface="Times New Roman"/>
                <a:cs typeface="Times New Roman"/>
              </a:rPr>
              <a:t>steady</a:t>
            </a:r>
            <a:r>
              <a:rPr sz="2450" spc="100" dirty="0">
                <a:latin typeface="Times New Roman"/>
                <a:cs typeface="Times New Roman"/>
              </a:rPr>
              <a:t> </a:t>
            </a:r>
            <a:r>
              <a:rPr sz="2450" spc="-10" dirty="0">
                <a:latin typeface="Times New Roman"/>
                <a:cs typeface="Times New Roman"/>
              </a:rPr>
              <a:t>velocity</a:t>
            </a:r>
            <a:r>
              <a:rPr sz="2450" spc="95" dirty="0">
                <a:latin typeface="Times New Roman"/>
                <a:cs typeface="Times New Roman"/>
              </a:rPr>
              <a:t> </a:t>
            </a:r>
            <a:r>
              <a:rPr sz="2450" dirty="0">
                <a:latin typeface="Times New Roman"/>
                <a:cs typeface="Times New Roman"/>
              </a:rPr>
              <a:t>along</a:t>
            </a:r>
            <a:r>
              <a:rPr sz="2450" spc="95"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spc="-10" dirty="0">
                <a:latin typeface="Times New Roman"/>
                <a:cs typeface="Times New Roman"/>
              </a:rPr>
              <a:t>floor.</a:t>
            </a:r>
            <a:r>
              <a:rPr sz="2450" dirty="0">
                <a:latin typeface="Times New Roman"/>
                <a:cs typeface="Times New Roman"/>
              </a:rPr>
              <a:t>	(Ignore</a:t>
            </a:r>
            <a:r>
              <a:rPr sz="2450" spc="-30" dirty="0">
                <a:latin typeface="Times New Roman"/>
                <a:cs typeface="Times New Roman"/>
              </a:rPr>
              <a:t> </a:t>
            </a:r>
            <a:r>
              <a:rPr sz="2450" spc="-10" dirty="0">
                <a:latin typeface="Times New Roman"/>
                <a:cs typeface="Times New Roman"/>
              </a:rPr>
              <a:t>friction.)</a:t>
            </a:r>
            <a:endParaRPr sz="2450">
              <a:latin typeface="Times New Roman"/>
              <a:cs typeface="Times New Roman"/>
            </a:endParaRPr>
          </a:p>
          <a:p>
            <a:pPr marL="309880" marR="5080" indent="-297815">
              <a:lnSpc>
                <a:spcPct val="101699"/>
              </a:lnSpc>
              <a:spcBef>
                <a:spcPts val="994"/>
              </a:spcBef>
              <a:buAutoNum type="arabicPeriod"/>
              <a:tabLst>
                <a:tab pos="310515" algn="l"/>
              </a:tabLst>
            </a:pPr>
            <a:r>
              <a:rPr sz="2450" dirty="0">
                <a:latin typeface="Times New Roman"/>
                <a:cs typeface="Times New Roman"/>
              </a:rPr>
              <a:t>The</a:t>
            </a:r>
            <a:r>
              <a:rPr sz="2450" spc="160" dirty="0">
                <a:latin typeface="Times New Roman"/>
                <a:cs typeface="Times New Roman"/>
              </a:rPr>
              <a:t> </a:t>
            </a:r>
            <a:r>
              <a:rPr sz="2450" dirty="0">
                <a:latin typeface="Times New Roman"/>
                <a:cs typeface="Times New Roman"/>
              </a:rPr>
              <a:t>same</a:t>
            </a:r>
            <a:r>
              <a:rPr sz="2450" spc="165" dirty="0">
                <a:latin typeface="Times New Roman"/>
                <a:cs typeface="Times New Roman"/>
              </a:rPr>
              <a:t> </a:t>
            </a:r>
            <a:r>
              <a:rPr sz="2450" dirty="0">
                <a:latin typeface="Times New Roman"/>
                <a:cs typeface="Times New Roman"/>
              </a:rPr>
              <a:t>as</a:t>
            </a:r>
            <a:r>
              <a:rPr sz="2450" spc="170" dirty="0">
                <a:latin typeface="Times New Roman"/>
                <a:cs typeface="Times New Roman"/>
              </a:rPr>
              <a:t> </a:t>
            </a:r>
            <a:r>
              <a:rPr sz="2450" spc="105" dirty="0">
                <a:latin typeface="Times New Roman"/>
                <a:cs typeface="Times New Roman"/>
              </a:rPr>
              <a:t>Part</a:t>
            </a:r>
            <a:r>
              <a:rPr sz="2450" spc="170" dirty="0">
                <a:latin typeface="Times New Roman"/>
                <a:cs typeface="Times New Roman"/>
              </a:rPr>
              <a:t> </a:t>
            </a:r>
            <a:r>
              <a:rPr sz="2450" dirty="0">
                <a:latin typeface="Times New Roman"/>
                <a:cs typeface="Times New Roman"/>
              </a:rPr>
              <a:t>1,</a:t>
            </a:r>
            <a:r>
              <a:rPr sz="2450" spc="175" dirty="0">
                <a:latin typeface="Times New Roman"/>
                <a:cs typeface="Times New Roman"/>
              </a:rPr>
              <a:t> </a:t>
            </a:r>
            <a:r>
              <a:rPr sz="2450" spc="85" dirty="0">
                <a:latin typeface="Times New Roman"/>
                <a:cs typeface="Times New Roman"/>
              </a:rPr>
              <a:t>but</a:t>
            </a:r>
            <a:r>
              <a:rPr sz="2450" spc="170" dirty="0">
                <a:latin typeface="Times New Roman"/>
                <a:cs typeface="Times New Roman"/>
              </a:rPr>
              <a:t> </a:t>
            </a:r>
            <a:r>
              <a:rPr sz="2450" dirty="0">
                <a:latin typeface="Times New Roman"/>
                <a:cs typeface="Times New Roman"/>
              </a:rPr>
              <a:t>this</a:t>
            </a:r>
            <a:r>
              <a:rPr sz="2450" spc="165" dirty="0">
                <a:latin typeface="Times New Roman"/>
                <a:cs typeface="Times New Roman"/>
              </a:rPr>
              <a:t> </a:t>
            </a:r>
            <a:r>
              <a:rPr sz="2450" dirty="0">
                <a:latin typeface="Times New Roman"/>
                <a:cs typeface="Times New Roman"/>
              </a:rPr>
              <a:t>time</a:t>
            </a:r>
            <a:r>
              <a:rPr sz="2450" spc="170" dirty="0">
                <a:latin typeface="Times New Roman"/>
                <a:cs typeface="Times New Roman"/>
              </a:rPr>
              <a:t> </a:t>
            </a:r>
            <a:r>
              <a:rPr sz="2450" dirty="0">
                <a:latin typeface="Times New Roman"/>
                <a:cs typeface="Times New Roman"/>
              </a:rPr>
              <a:t>assume</a:t>
            </a:r>
            <a:r>
              <a:rPr sz="2450" spc="170" dirty="0">
                <a:latin typeface="Times New Roman"/>
                <a:cs typeface="Times New Roman"/>
              </a:rPr>
              <a:t> </a:t>
            </a:r>
            <a:r>
              <a:rPr sz="2450" dirty="0">
                <a:latin typeface="Times New Roman"/>
                <a:cs typeface="Times New Roman"/>
              </a:rPr>
              <a:t>the</a:t>
            </a:r>
            <a:r>
              <a:rPr sz="2450" spc="165" dirty="0">
                <a:latin typeface="Times New Roman"/>
                <a:cs typeface="Times New Roman"/>
              </a:rPr>
              <a:t> </a:t>
            </a:r>
            <a:r>
              <a:rPr sz="2450" spc="55" dirty="0">
                <a:latin typeface="Times New Roman"/>
                <a:cs typeface="Times New Roman"/>
              </a:rPr>
              <a:t>cart</a:t>
            </a:r>
            <a:r>
              <a:rPr sz="2450" spc="170" dirty="0">
                <a:latin typeface="Times New Roman"/>
                <a:cs typeface="Times New Roman"/>
              </a:rPr>
              <a:t> </a:t>
            </a:r>
            <a:r>
              <a:rPr sz="2450" dirty="0">
                <a:latin typeface="Times New Roman"/>
                <a:cs typeface="Times New Roman"/>
              </a:rPr>
              <a:t>does</a:t>
            </a:r>
            <a:r>
              <a:rPr sz="2450" spc="170" dirty="0">
                <a:latin typeface="Times New Roman"/>
                <a:cs typeface="Times New Roman"/>
              </a:rPr>
              <a:t> </a:t>
            </a:r>
            <a:r>
              <a:rPr sz="2450" spc="-10" dirty="0">
                <a:latin typeface="Times New Roman"/>
                <a:cs typeface="Times New Roman"/>
              </a:rPr>
              <a:t>expe- </a:t>
            </a:r>
            <a:r>
              <a:rPr sz="2450" dirty="0">
                <a:latin typeface="Times New Roman"/>
                <a:cs typeface="Times New Roman"/>
              </a:rPr>
              <a:t>rience</a:t>
            </a:r>
            <a:r>
              <a:rPr sz="2450" spc="10" dirty="0">
                <a:latin typeface="Times New Roman"/>
                <a:cs typeface="Times New Roman"/>
              </a:rPr>
              <a:t> </a:t>
            </a:r>
            <a:r>
              <a:rPr sz="2450" spc="-20" dirty="0">
                <a:latin typeface="Times New Roman"/>
                <a:cs typeface="Times New Roman"/>
              </a:rPr>
              <a:t>significant</a:t>
            </a:r>
            <a:r>
              <a:rPr sz="2450" spc="10" dirty="0">
                <a:latin typeface="Times New Roman"/>
                <a:cs typeface="Times New Roman"/>
              </a:rPr>
              <a:t> </a:t>
            </a:r>
            <a:r>
              <a:rPr sz="2450" dirty="0">
                <a:latin typeface="Times New Roman"/>
                <a:cs typeface="Times New Roman"/>
              </a:rPr>
              <a:t>friction</a:t>
            </a:r>
            <a:r>
              <a:rPr sz="2450" spc="10" dirty="0">
                <a:latin typeface="Times New Roman"/>
                <a:cs typeface="Times New Roman"/>
              </a:rPr>
              <a:t> </a:t>
            </a:r>
            <a:r>
              <a:rPr sz="2450" dirty="0">
                <a:latin typeface="Times New Roman"/>
                <a:cs typeface="Times New Roman"/>
              </a:rPr>
              <a:t>as</a:t>
            </a:r>
            <a:r>
              <a:rPr sz="2450" spc="5" dirty="0">
                <a:latin typeface="Times New Roman"/>
                <a:cs typeface="Times New Roman"/>
              </a:rPr>
              <a:t> </a:t>
            </a:r>
            <a:r>
              <a:rPr sz="2450" spc="60" dirty="0">
                <a:latin typeface="Times New Roman"/>
                <a:cs typeface="Times New Roman"/>
              </a:rPr>
              <a:t>it</a:t>
            </a:r>
            <a:r>
              <a:rPr sz="2450" spc="10" dirty="0">
                <a:latin typeface="Times New Roman"/>
                <a:cs typeface="Times New Roman"/>
              </a:rPr>
              <a:t> </a:t>
            </a:r>
            <a:r>
              <a:rPr sz="2450" spc="-10" dirty="0">
                <a:latin typeface="Times New Roman"/>
                <a:cs typeface="Times New Roman"/>
              </a:rPr>
              <a:t>slides.</a:t>
            </a:r>
            <a:endParaRPr sz="2450">
              <a:latin typeface="Times New Roman"/>
              <a:cs typeface="Times New Roman"/>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106795" algn="l"/>
              </a:tabLst>
            </a:pPr>
            <a:r>
              <a:rPr sz="1200" spc="-10" dirty="0">
                <a:latin typeface="Times New Roman"/>
                <a:cs typeface="Times New Roman"/>
              </a:rPr>
              <a:t>ConcepTest</a:t>
            </a:r>
            <a:r>
              <a:rPr sz="1200" dirty="0">
                <a:latin typeface="Times New Roman"/>
                <a:cs typeface="Times New Roman"/>
              </a:rPr>
              <a:t>	1.1.</a:t>
            </a:r>
            <a:r>
              <a:rPr sz="1200" spc="195" dirty="0">
                <a:latin typeface="Times New Roman"/>
                <a:cs typeface="Times New Roman"/>
              </a:rPr>
              <a:t>  </a:t>
            </a:r>
            <a:r>
              <a:rPr sz="1200" dirty="0">
                <a:latin typeface="Times New Roman"/>
                <a:cs typeface="Times New Roman"/>
              </a:rPr>
              <a:t>GALILEAN</a:t>
            </a:r>
            <a:r>
              <a:rPr sz="1200" spc="130" dirty="0">
                <a:latin typeface="Times New Roman"/>
                <a:cs typeface="Times New Roman"/>
              </a:rPr>
              <a:t> </a:t>
            </a:r>
            <a:r>
              <a:rPr sz="1200" spc="-10" dirty="0">
                <a:latin typeface="Times New Roman"/>
                <a:cs typeface="Times New Roman"/>
              </a:rPr>
              <a:t>RELATIVITY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body" idx="1"/>
          </p:nvPr>
        </p:nvSpPr>
        <p:spPr>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254" dirty="0"/>
              <a:t> </a:t>
            </a:r>
            <a:r>
              <a:rPr spc="55" dirty="0"/>
              <a:t>cart</a:t>
            </a:r>
            <a:r>
              <a:rPr spc="270" dirty="0"/>
              <a:t> </a:t>
            </a:r>
            <a:r>
              <a:rPr dirty="0"/>
              <a:t>has</a:t>
            </a:r>
            <a:r>
              <a:rPr spc="265" dirty="0"/>
              <a:t> </a:t>
            </a:r>
            <a:r>
              <a:rPr dirty="0"/>
              <a:t>a</a:t>
            </a:r>
            <a:r>
              <a:rPr spc="270" dirty="0"/>
              <a:t> </a:t>
            </a:r>
            <a:r>
              <a:rPr dirty="0"/>
              <a:t>vertical</a:t>
            </a:r>
            <a:r>
              <a:rPr spc="265" dirty="0"/>
              <a:t> </a:t>
            </a:r>
            <a:r>
              <a:rPr dirty="0"/>
              <a:t>spring</a:t>
            </a:r>
            <a:r>
              <a:rPr spc="265" dirty="0"/>
              <a:t> </a:t>
            </a:r>
            <a:r>
              <a:rPr dirty="0"/>
              <a:t>with</a:t>
            </a:r>
            <a:r>
              <a:rPr spc="270" dirty="0"/>
              <a:t> </a:t>
            </a:r>
            <a:r>
              <a:rPr dirty="0"/>
              <a:t>a</a:t>
            </a:r>
            <a:r>
              <a:rPr spc="265" dirty="0"/>
              <a:t> </a:t>
            </a:r>
            <a:r>
              <a:rPr dirty="0"/>
              <a:t>ball</a:t>
            </a:r>
            <a:r>
              <a:rPr spc="270" dirty="0"/>
              <a:t> </a:t>
            </a:r>
            <a:r>
              <a:rPr dirty="0"/>
              <a:t>on</a:t>
            </a:r>
            <a:r>
              <a:rPr spc="265" dirty="0"/>
              <a:t> </a:t>
            </a:r>
            <a:r>
              <a:rPr dirty="0"/>
              <a:t>top</a:t>
            </a:r>
            <a:r>
              <a:rPr spc="265" dirty="0"/>
              <a:t> </a:t>
            </a:r>
            <a:r>
              <a:rPr dirty="0"/>
              <a:t>of</a:t>
            </a:r>
            <a:r>
              <a:rPr spc="270" dirty="0"/>
              <a:t> </a:t>
            </a:r>
            <a:r>
              <a:rPr dirty="0"/>
              <a:t>it.</a:t>
            </a:r>
            <a:r>
              <a:rPr spc="100" dirty="0"/>
              <a:t>  </a:t>
            </a:r>
            <a:r>
              <a:rPr dirty="0"/>
              <a:t>When</a:t>
            </a:r>
            <a:r>
              <a:rPr spc="270" dirty="0"/>
              <a:t> </a:t>
            </a:r>
            <a:r>
              <a:rPr spc="-25" dirty="0"/>
              <a:t>you </a:t>
            </a:r>
            <a:r>
              <a:rPr dirty="0"/>
              <a:t>push</a:t>
            </a:r>
            <a:r>
              <a:rPr spc="125" dirty="0"/>
              <a:t> </a:t>
            </a:r>
            <a:r>
              <a:rPr dirty="0"/>
              <a:t>down</a:t>
            </a:r>
            <a:r>
              <a:rPr spc="120" dirty="0"/>
              <a:t> </a:t>
            </a:r>
            <a:r>
              <a:rPr dirty="0"/>
              <a:t>the</a:t>
            </a:r>
            <a:r>
              <a:rPr spc="120" dirty="0"/>
              <a:t> </a:t>
            </a:r>
            <a:r>
              <a:rPr dirty="0"/>
              <a:t>spring</a:t>
            </a:r>
            <a:r>
              <a:rPr spc="125" dirty="0"/>
              <a:t> </a:t>
            </a:r>
            <a:r>
              <a:rPr dirty="0"/>
              <a:t>and</a:t>
            </a:r>
            <a:r>
              <a:rPr spc="125" dirty="0"/>
              <a:t> </a:t>
            </a:r>
            <a:r>
              <a:rPr spc="-10" dirty="0"/>
              <a:t>release</a:t>
            </a:r>
            <a:r>
              <a:rPr spc="114" dirty="0"/>
              <a:t> </a:t>
            </a:r>
            <a:r>
              <a:rPr spc="60" dirty="0"/>
              <a:t>it</a:t>
            </a:r>
            <a:r>
              <a:rPr spc="120" dirty="0"/>
              <a:t> </a:t>
            </a:r>
            <a:r>
              <a:rPr dirty="0"/>
              <a:t>with</a:t>
            </a:r>
            <a:r>
              <a:rPr spc="125" dirty="0"/>
              <a:t> </a:t>
            </a:r>
            <a:r>
              <a:rPr dirty="0"/>
              <a:t>the</a:t>
            </a:r>
            <a:r>
              <a:rPr spc="114" dirty="0"/>
              <a:t> </a:t>
            </a:r>
            <a:r>
              <a:rPr spc="55" dirty="0"/>
              <a:t>cart</a:t>
            </a:r>
            <a:r>
              <a:rPr spc="120" dirty="0"/>
              <a:t> </a:t>
            </a:r>
            <a:r>
              <a:rPr spc="114" dirty="0"/>
              <a:t>at</a:t>
            </a:r>
            <a:r>
              <a:rPr spc="120" dirty="0"/>
              <a:t> </a:t>
            </a:r>
            <a:r>
              <a:rPr dirty="0"/>
              <a:t>rest,</a:t>
            </a:r>
            <a:r>
              <a:rPr spc="125" dirty="0"/>
              <a:t> </a:t>
            </a:r>
            <a:r>
              <a:rPr dirty="0"/>
              <a:t>the</a:t>
            </a:r>
            <a:r>
              <a:rPr spc="120" dirty="0"/>
              <a:t> </a:t>
            </a:r>
            <a:r>
              <a:rPr spc="-20" dirty="0"/>
              <a:t>ball </a:t>
            </a:r>
            <a:r>
              <a:rPr spc="-55" dirty="0"/>
              <a:t>goes</a:t>
            </a:r>
            <a:r>
              <a:rPr spc="5" dirty="0"/>
              <a:t> </a:t>
            </a:r>
            <a:r>
              <a:rPr dirty="0"/>
              <a:t>straight</a:t>
            </a:r>
            <a:r>
              <a:rPr spc="20" dirty="0"/>
              <a:t> </a:t>
            </a:r>
            <a:r>
              <a:rPr dirty="0"/>
              <a:t>up</a:t>
            </a:r>
            <a:r>
              <a:rPr spc="15" dirty="0"/>
              <a:t> </a:t>
            </a:r>
            <a:r>
              <a:rPr dirty="0"/>
              <a:t>and</a:t>
            </a:r>
            <a:r>
              <a:rPr spc="20" dirty="0"/>
              <a:t> </a:t>
            </a:r>
            <a:r>
              <a:rPr spc="-25" dirty="0"/>
              <a:t>down</a:t>
            </a:r>
            <a:r>
              <a:rPr spc="15" dirty="0"/>
              <a:t> </a:t>
            </a:r>
            <a:r>
              <a:rPr dirty="0"/>
              <a:t>and</a:t>
            </a:r>
            <a:r>
              <a:rPr spc="15" dirty="0"/>
              <a:t> </a:t>
            </a:r>
            <a:r>
              <a:rPr spc="-45" dirty="0"/>
              <a:t>falls</a:t>
            </a:r>
            <a:r>
              <a:rPr spc="20" dirty="0"/>
              <a:t> </a:t>
            </a:r>
            <a:r>
              <a:rPr dirty="0"/>
              <a:t>back</a:t>
            </a:r>
            <a:r>
              <a:rPr spc="15" dirty="0"/>
              <a:t> </a:t>
            </a:r>
            <a:r>
              <a:rPr dirty="0"/>
              <a:t>into</a:t>
            </a:r>
            <a:r>
              <a:rPr spc="15" dirty="0"/>
              <a:t> </a:t>
            </a:r>
            <a:r>
              <a:rPr dirty="0"/>
              <a:t>the</a:t>
            </a:r>
            <a:r>
              <a:rPr spc="20" dirty="0"/>
              <a:t> </a:t>
            </a:r>
            <a:r>
              <a:rPr dirty="0"/>
              <a:t>cart.</a:t>
            </a:r>
            <a:r>
              <a:rPr spc="370" dirty="0"/>
              <a:t> </a:t>
            </a:r>
            <a:r>
              <a:rPr dirty="0"/>
              <a:t>For</a:t>
            </a:r>
            <a:r>
              <a:rPr spc="20" dirty="0"/>
              <a:t> </a:t>
            </a:r>
            <a:r>
              <a:rPr spc="-10" dirty="0"/>
              <a:t>each</a:t>
            </a:r>
            <a:r>
              <a:rPr spc="15" dirty="0"/>
              <a:t> </a:t>
            </a:r>
            <a:r>
              <a:rPr spc="-25" dirty="0"/>
              <a:t>of </a:t>
            </a:r>
            <a:r>
              <a:rPr dirty="0"/>
              <a:t>the</a:t>
            </a:r>
            <a:r>
              <a:rPr spc="135" dirty="0"/>
              <a:t> </a:t>
            </a:r>
            <a:r>
              <a:rPr dirty="0"/>
              <a:t>scenarios</a:t>
            </a:r>
            <a:r>
              <a:rPr spc="145" dirty="0"/>
              <a:t> </a:t>
            </a:r>
            <a:r>
              <a:rPr dirty="0"/>
              <a:t>below,</a:t>
            </a:r>
            <a:r>
              <a:rPr spc="155" dirty="0"/>
              <a:t> </a:t>
            </a:r>
            <a:r>
              <a:rPr dirty="0"/>
              <a:t>will</a:t>
            </a:r>
            <a:r>
              <a:rPr spc="145" dirty="0"/>
              <a:t> </a:t>
            </a:r>
            <a:r>
              <a:rPr dirty="0"/>
              <a:t>the</a:t>
            </a:r>
            <a:r>
              <a:rPr spc="145" dirty="0"/>
              <a:t> </a:t>
            </a:r>
            <a:r>
              <a:rPr dirty="0"/>
              <a:t>ball</a:t>
            </a:r>
            <a:r>
              <a:rPr spc="145" dirty="0"/>
              <a:t> </a:t>
            </a:r>
            <a:r>
              <a:rPr dirty="0"/>
              <a:t>fall</a:t>
            </a:r>
            <a:r>
              <a:rPr spc="145" dirty="0"/>
              <a:t> </a:t>
            </a:r>
            <a:r>
              <a:rPr dirty="0"/>
              <a:t>A)</a:t>
            </a:r>
            <a:r>
              <a:rPr spc="145" dirty="0"/>
              <a:t> </a:t>
            </a:r>
            <a:r>
              <a:rPr dirty="0"/>
              <a:t>into</a:t>
            </a:r>
            <a:r>
              <a:rPr spc="145" dirty="0"/>
              <a:t> </a:t>
            </a:r>
            <a:r>
              <a:rPr dirty="0"/>
              <a:t>the</a:t>
            </a:r>
            <a:r>
              <a:rPr spc="140" dirty="0"/>
              <a:t> </a:t>
            </a:r>
            <a:r>
              <a:rPr dirty="0"/>
              <a:t>cart,</a:t>
            </a:r>
            <a:r>
              <a:rPr spc="160" dirty="0"/>
              <a:t> </a:t>
            </a:r>
            <a:r>
              <a:rPr dirty="0"/>
              <a:t>B)</a:t>
            </a:r>
            <a:r>
              <a:rPr spc="145" dirty="0"/>
              <a:t> </a:t>
            </a:r>
            <a:r>
              <a:rPr spc="-10" dirty="0"/>
              <a:t>behind </a:t>
            </a:r>
            <a:r>
              <a:rPr dirty="0"/>
              <a:t>the</a:t>
            </a:r>
            <a:r>
              <a:rPr spc="165" dirty="0"/>
              <a:t> </a:t>
            </a:r>
            <a:r>
              <a:rPr dirty="0"/>
              <a:t>cart,</a:t>
            </a:r>
            <a:r>
              <a:rPr spc="165" dirty="0"/>
              <a:t> </a:t>
            </a:r>
            <a:r>
              <a:rPr dirty="0"/>
              <a:t>or</a:t>
            </a:r>
            <a:r>
              <a:rPr spc="165" dirty="0"/>
              <a:t> </a:t>
            </a:r>
            <a:r>
              <a:rPr dirty="0"/>
              <a:t>C)</a:t>
            </a:r>
            <a:r>
              <a:rPr spc="165" dirty="0"/>
              <a:t> </a:t>
            </a:r>
            <a:r>
              <a:rPr dirty="0"/>
              <a:t>in</a:t>
            </a:r>
            <a:r>
              <a:rPr spc="160" dirty="0"/>
              <a:t> </a:t>
            </a:r>
            <a:r>
              <a:rPr dirty="0"/>
              <a:t>front</a:t>
            </a:r>
            <a:r>
              <a:rPr spc="165" dirty="0"/>
              <a:t> </a:t>
            </a:r>
            <a:r>
              <a:rPr dirty="0"/>
              <a:t>of</a:t>
            </a:r>
            <a:r>
              <a:rPr spc="165" dirty="0"/>
              <a:t> </a:t>
            </a:r>
            <a:r>
              <a:rPr dirty="0"/>
              <a:t>the</a:t>
            </a:r>
            <a:r>
              <a:rPr spc="165" dirty="0"/>
              <a:t> </a:t>
            </a:r>
            <a:r>
              <a:rPr spc="-10" dirty="0"/>
              <a:t>cart?</a:t>
            </a:r>
          </a:p>
        </p:txBody>
      </p:sp>
      <p:sp>
        <p:nvSpPr>
          <p:cNvPr id="5" name="object 5"/>
          <p:cNvSpPr txBox="1"/>
          <p:nvPr/>
        </p:nvSpPr>
        <p:spPr>
          <a:xfrm>
            <a:off x="793191" y="3309123"/>
            <a:ext cx="8180705" cy="2870835"/>
          </a:xfrm>
          <a:prstGeom prst="rect">
            <a:avLst/>
          </a:prstGeom>
        </p:spPr>
        <p:txBody>
          <a:bodyPr vert="horz" wrap="square" lIns="0" tIns="9525" rIns="0" bIns="0" rtlCol="0">
            <a:spAutoFit/>
          </a:bodyPr>
          <a:lstStyle/>
          <a:p>
            <a:pPr marL="309880" marR="5080" indent="-297815">
              <a:lnSpc>
                <a:spcPct val="101699"/>
              </a:lnSpc>
              <a:spcBef>
                <a:spcPts val="75"/>
              </a:spcBef>
              <a:buAutoNum type="arabicPeriod"/>
              <a:tabLst>
                <a:tab pos="310515" algn="l"/>
                <a:tab pos="4661535" algn="l"/>
              </a:tabLst>
            </a:pPr>
            <a:r>
              <a:rPr sz="2450" spc="-30" dirty="0">
                <a:latin typeface="Times New Roman"/>
                <a:cs typeface="Times New Roman"/>
              </a:rPr>
              <a:t>You</a:t>
            </a:r>
            <a:r>
              <a:rPr sz="2450" spc="90" dirty="0">
                <a:latin typeface="Times New Roman"/>
                <a:cs typeface="Times New Roman"/>
              </a:rPr>
              <a:t> </a:t>
            </a:r>
            <a:r>
              <a:rPr sz="2450" spc="-30" dirty="0">
                <a:latin typeface="Times New Roman"/>
                <a:cs typeface="Times New Roman"/>
              </a:rPr>
              <a:t>give</a:t>
            </a:r>
            <a:r>
              <a:rPr sz="2450" spc="95"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dirty="0">
                <a:latin typeface="Times New Roman"/>
                <a:cs typeface="Times New Roman"/>
              </a:rPr>
              <a:t>cart</a:t>
            </a:r>
            <a:r>
              <a:rPr sz="2450" spc="95" dirty="0">
                <a:latin typeface="Times New Roman"/>
                <a:cs typeface="Times New Roman"/>
              </a:rPr>
              <a:t> </a:t>
            </a:r>
            <a:r>
              <a:rPr sz="2450" dirty="0">
                <a:latin typeface="Times New Roman"/>
                <a:cs typeface="Times New Roman"/>
              </a:rPr>
              <a:t>a</a:t>
            </a:r>
            <a:r>
              <a:rPr sz="2450" spc="100" dirty="0">
                <a:latin typeface="Times New Roman"/>
                <a:cs typeface="Times New Roman"/>
              </a:rPr>
              <a:t> </a:t>
            </a:r>
            <a:r>
              <a:rPr sz="2450" dirty="0">
                <a:latin typeface="Times New Roman"/>
                <a:cs typeface="Times New Roman"/>
              </a:rPr>
              <a:t>push</a:t>
            </a:r>
            <a:r>
              <a:rPr sz="2450" spc="100" dirty="0">
                <a:latin typeface="Times New Roman"/>
                <a:cs typeface="Times New Roman"/>
              </a:rPr>
              <a:t> </a:t>
            </a:r>
            <a:r>
              <a:rPr sz="2450" dirty="0">
                <a:latin typeface="Times New Roman"/>
                <a:cs typeface="Times New Roman"/>
              </a:rPr>
              <a:t>and</a:t>
            </a:r>
            <a:r>
              <a:rPr sz="2450" spc="100" dirty="0">
                <a:latin typeface="Times New Roman"/>
                <a:cs typeface="Times New Roman"/>
              </a:rPr>
              <a:t> </a:t>
            </a:r>
            <a:r>
              <a:rPr sz="2450" spc="-10" dirty="0">
                <a:latin typeface="Times New Roman"/>
                <a:cs typeface="Times New Roman"/>
              </a:rPr>
              <a:t>release</a:t>
            </a:r>
            <a:r>
              <a:rPr sz="2450" spc="100" dirty="0">
                <a:latin typeface="Times New Roman"/>
                <a:cs typeface="Times New Roman"/>
              </a:rPr>
              <a:t> </a:t>
            </a:r>
            <a:r>
              <a:rPr sz="2450" dirty="0">
                <a:latin typeface="Times New Roman"/>
                <a:cs typeface="Times New Roman"/>
              </a:rPr>
              <a:t>the</a:t>
            </a:r>
            <a:r>
              <a:rPr sz="2450" spc="95" dirty="0">
                <a:latin typeface="Times New Roman"/>
                <a:cs typeface="Times New Roman"/>
              </a:rPr>
              <a:t> </a:t>
            </a:r>
            <a:r>
              <a:rPr sz="2450" dirty="0">
                <a:latin typeface="Times New Roman"/>
                <a:cs typeface="Times New Roman"/>
              </a:rPr>
              <a:t>spring</a:t>
            </a:r>
            <a:r>
              <a:rPr sz="2450" spc="100" dirty="0">
                <a:latin typeface="Times New Roman"/>
                <a:cs typeface="Times New Roman"/>
              </a:rPr>
              <a:t> </a:t>
            </a:r>
            <a:r>
              <a:rPr sz="2450" dirty="0">
                <a:latin typeface="Times New Roman"/>
                <a:cs typeface="Times New Roman"/>
              </a:rPr>
              <a:t>as</a:t>
            </a:r>
            <a:r>
              <a:rPr sz="2450" spc="95" dirty="0">
                <a:latin typeface="Times New Roman"/>
                <a:cs typeface="Times New Roman"/>
              </a:rPr>
              <a:t> </a:t>
            </a:r>
            <a:r>
              <a:rPr sz="2450" spc="60" dirty="0">
                <a:latin typeface="Times New Roman"/>
                <a:cs typeface="Times New Roman"/>
              </a:rPr>
              <a:t>it</a:t>
            </a:r>
            <a:r>
              <a:rPr sz="2450" spc="95" dirty="0">
                <a:latin typeface="Times New Roman"/>
                <a:cs typeface="Times New Roman"/>
              </a:rPr>
              <a:t> </a:t>
            </a:r>
            <a:r>
              <a:rPr sz="2450" dirty="0">
                <a:latin typeface="Times New Roman"/>
                <a:cs typeface="Times New Roman"/>
              </a:rPr>
              <a:t>is</a:t>
            </a:r>
            <a:r>
              <a:rPr sz="2450" spc="100" dirty="0">
                <a:latin typeface="Times New Roman"/>
                <a:cs typeface="Times New Roman"/>
              </a:rPr>
              <a:t> </a:t>
            </a:r>
            <a:r>
              <a:rPr sz="2450" spc="-10" dirty="0">
                <a:latin typeface="Times New Roman"/>
                <a:cs typeface="Times New Roman"/>
              </a:rPr>
              <a:t>moving </a:t>
            </a:r>
            <a:r>
              <a:rPr sz="2450" spc="114" dirty="0">
                <a:latin typeface="Times New Roman"/>
                <a:cs typeface="Times New Roman"/>
              </a:rPr>
              <a:t>at</a:t>
            </a:r>
            <a:r>
              <a:rPr sz="2450" spc="85" dirty="0">
                <a:latin typeface="Times New Roman"/>
                <a:cs typeface="Times New Roman"/>
              </a:rPr>
              <a:t> </a:t>
            </a:r>
            <a:r>
              <a:rPr sz="2450" dirty="0">
                <a:latin typeface="Times New Roman"/>
                <a:cs typeface="Times New Roman"/>
              </a:rPr>
              <a:t>steady</a:t>
            </a:r>
            <a:r>
              <a:rPr sz="2450" spc="100" dirty="0">
                <a:latin typeface="Times New Roman"/>
                <a:cs typeface="Times New Roman"/>
              </a:rPr>
              <a:t> </a:t>
            </a:r>
            <a:r>
              <a:rPr sz="2450" spc="-10" dirty="0">
                <a:latin typeface="Times New Roman"/>
                <a:cs typeface="Times New Roman"/>
              </a:rPr>
              <a:t>velocity</a:t>
            </a:r>
            <a:r>
              <a:rPr sz="2450" spc="95" dirty="0">
                <a:latin typeface="Times New Roman"/>
                <a:cs typeface="Times New Roman"/>
              </a:rPr>
              <a:t> </a:t>
            </a:r>
            <a:r>
              <a:rPr sz="2450" dirty="0">
                <a:latin typeface="Times New Roman"/>
                <a:cs typeface="Times New Roman"/>
              </a:rPr>
              <a:t>along</a:t>
            </a:r>
            <a:r>
              <a:rPr sz="2450" spc="95"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spc="-10" dirty="0">
                <a:latin typeface="Times New Roman"/>
                <a:cs typeface="Times New Roman"/>
              </a:rPr>
              <a:t>floor.</a:t>
            </a:r>
            <a:r>
              <a:rPr sz="2450" dirty="0">
                <a:latin typeface="Times New Roman"/>
                <a:cs typeface="Times New Roman"/>
              </a:rPr>
              <a:t>	(Ignore</a:t>
            </a:r>
            <a:r>
              <a:rPr sz="2450" spc="-30" dirty="0">
                <a:latin typeface="Times New Roman"/>
                <a:cs typeface="Times New Roman"/>
              </a:rPr>
              <a:t> </a:t>
            </a:r>
            <a:r>
              <a:rPr sz="2450" spc="-10" dirty="0">
                <a:latin typeface="Times New Roman"/>
                <a:cs typeface="Times New Roman"/>
              </a:rPr>
              <a:t>friction.)</a:t>
            </a:r>
            <a:endParaRPr sz="2450">
              <a:latin typeface="Times New Roman"/>
              <a:cs typeface="Times New Roman"/>
            </a:endParaRPr>
          </a:p>
          <a:p>
            <a:pPr marL="298450">
              <a:lnSpc>
                <a:spcPct val="100000"/>
              </a:lnSpc>
              <a:spcBef>
                <a:spcPts val="1545"/>
              </a:spcBef>
              <a:tabLst>
                <a:tab pos="1907539" algn="l"/>
              </a:tabLst>
            </a:pPr>
            <a:r>
              <a:rPr sz="2450" b="1" spc="45" dirty="0">
                <a:latin typeface="Book Antiqua"/>
                <a:cs typeface="Book Antiqua"/>
              </a:rPr>
              <a:t>Solution:</a:t>
            </a:r>
            <a:r>
              <a:rPr sz="2450" b="1" dirty="0">
                <a:latin typeface="Book Antiqua"/>
                <a:cs typeface="Book Antiqua"/>
              </a:rPr>
              <a:t>	</a:t>
            </a:r>
            <a:r>
              <a:rPr sz="2450" dirty="0">
                <a:latin typeface="Times New Roman"/>
                <a:cs typeface="Times New Roman"/>
              </a:rPr>
              <a:t>A</a:t>
            </a:r>
            <a:r>
              <a:rPr sz="2450" spc="170" dirty="0">
                <a:latin typeface="Times New Roman"/>
                <a:cs typeface="Times New Roman"/>
              </a:rPr>
              <a:t> </a:t>
            </a:r>
            <a:r>
              <a:rPr sz="2450" dirty="0">
                <a:latin typeface="Times New Roman"/>
                <a:cs typeface="Times New Roman"/>
              </a:rPr>
              <a:t>(into</a:t>
            </a:r>
            <a:r>
              <a:rPr sz="2450" spc="180" dirty="0">
                <a:latin typeface="Times New Roman"/>
                <a:cs typeface="Times New Roman"/>
              </a:rPr>
              <a:t> </a:t>
            </a:r>
            <a:r>
              <a:rPr sz="2450" dirty="0">
                <a:latin typeface="Times New Roman"/>
                <a:cs typeface="Times New Roman"/>
              </a:rPr>
              <a:t>the</a:t>
            </a:r>
            <a:r>
              <a:rPr sz="2450" spc="180" dirty="0">
                <a:latin typeface="Times New Roman"/>
                <a:cs typeface="Times New Roman"/>
              </a:rPr>
              <a:t> </a:t>
            </a:r>
            <a:r>
              <a:rPr sz="2450" spc="40" dirty="0">
                <a:latin typeface="Times New Roman"/>
                <a:cs typeface="Times New Roman"/>
              </a:rPr>
              <a:t>cart)</a:t>
            </a:r>
            <a:endParaRPr sz="2450">
              <a:latin typeface="Times New Roman"/>
              <a:cs typeface="Times New Roman"/>
            </a:endParaRPr>
          </a:p>
          <a:p>
            <a:pPr marL="309880" marR="5080" indent="-297815">
              <a:lnSpc>
                <a:spcPct val="101699"/>
              </a:lnSpc>
              <a:spcBef>
                <a:spcPts val="1495"/>
              </a:spcBef>
              <a:buAutoNum type="arabicPeriod" startAt="2"/>
              <a:tabLst>
                <a:tab pos="310515" algn="l"/>
              </a:tabLst>
            </a:pPr>
            <a:r>
              <a:rPr sz="2450" dirty="0">
                <a:latin typeface="Times New Roman"/>
                <a:cs typeface="Times New Roman"/>
              </a:rPr>
              <a:t>The</a:t>
            </a:r>
            <a:r>
              <a:rPr sz="2450" spc="160" dirty="0">
                <a:latin typeface="Times New Roman"/>
                <a:cs typeface="Times New Roman"/>
              </a:rPr>
              <a:t> </a:t>
            </a:r>
            <a:r>
              <a:rPr sz="2450" dirty="0">
                <a:latin typeface="Times New Roman"/>
                <a:cs typeface="Times New Roman"/>
              </a:rPr>
              <a:t>same</a:t>
            </a:r>
            <a:r>
              <a:rPr sz="2450" spc="165" dirty="0">
                <a:latin typeface="Times New Roman"/>
                <a:cs typeface="Times New Roman"/>
              </a:rPr>
              <a:t> </a:t>
            </a:r>
            <a:r>
              <a:rPr sz="2450" dirty="0">
                <a:latin typeface="Times New Roman"/>
                <a:cs typeface="Times New Roman"/>
              </a:rPr>
              <a:t>as</a:t>
            </a:r>
            <a:r>
              <a:rPr sz="2450" spc="170" dirty="0">
                <a:latin typeface="Times New Roman"/>
                <a:cs typeface="Times New Roman"/>
              </a:rPr>
              <a:t> </a:t>
            </a:r>
            <a:r>
              <a:rPr sz="2450" spc="105" dirty="0">
                <a:latin typeface="Times New Roman"/>
                <a:cs typeface="Times New Roman"/>
              </a:rPr>
              <a:t>Part</a:t>
            </a:r>
            <a:r>
              <a:rPr sz="2450" spc="165" dirty="0">
                <a:latin typeface="Times New Roman"/>
                <a:cs typeface="Times New Roman"/>
              </a:rPr>
              <a:t> </a:t>
            </a:r>
            <a:r>
              <a:rPr sz="2450" dirty="0">
                <a:latin typeface="Times New Roman"/>
                <a:cs typeface="Times New Roman"/>
              </a:rPr>
              <a:t>1,</a:t>
            </a:r>
            <a:r>
              <a:rPr sz="2450" spc="180" dirty="0">
                <a:latin typeface="Times New Roman"/>
                <a:cs typeface="Times New Roman"/>
              </a:rPr>
              <a:t> </a:t>
            </a:r>
            <a:r>
              <a:rPr sz="2450" spc="85" dirty="0">
                <a:latin typeface="Times New Roman"/>
                <a:cs typeface="Times New Roman"/>
              </a:rPr>
              <a:t>but</a:t>
            </a:r>
            <a:r>
              <a:rPr sz="2450" spc="165" dirty="0">
                <a:latin typeface="Times New Roman"/>
                <a:cs typeface="Times New Roman"/>
              </a:rPr>
              <a:t> </a:t>
            </a:r>
            <a:r>
              <a:rPr sz="2450" dirty="0">
                <a:latin typeface="Times New Roman"/>
                <a:cs typeface="Times New Roman"/>
              </a:rPr>
              <a:t>this</a:t>
            </a:r>
            <a:r>
              <a:rPr sz="2450" spc="170" dirty="0">
                <a:latin typeface="Times New Roman"/>
                <a:cs typeface="Times New Roman"/>
              </a:rPr>
              <a:t> </a:t>
            </a:r>
            <a:r>
              <a:rPr sz="2450" dirty="0">
                <a:latin typeface="Times New Roman"/>
                <a:cs typeface="Times New Roman"/>
              </a:rPr>
              <a:t>time</a:t>
            </a:r>
            <a:r>
              <a:rPr sz="2450" spc="165" dirty="0">
                <a:latin typeface="Times New Roman"/>
                <a:cs typeface="Times New Roman"/>
              </a:rPr>
              <a:t> </a:t>
            </a:r>
            <a:r>
              <a:rPr sz="2450" dirty="0">
                <a:latin typeface="Times New Roman"/>
                <a:cs typeface="Times New Roman"/>
              </a:rPr>
              <a:t>assume</a:t>
            </a:r>
            <a:r>
              <a:rPr sz="2450" spc="170" dirty="0">
                <a:latin typeface="Times New Roman"/>
                <a:cs typeface="Times New Roman"/>
              </a:rPr>
              <a:t> </a:t>
            </a:r>
            <a:r>
              <a:rPr sz="2450" dirty="0">
                <a:latin typeface="Times New Roman"/>
                <a:cs typeface="Times New Roman"/>
              </a:rPr>
              <a:t>the</a:t>
            </a:r>
            <a:r>
              <a:rPr sz="2450" spc="170" dirty="0">
                <a:latin typeface="Times New Roman"/>
                <a:cs typeface="Times New Roman"/>
              </a:rPr>
              <a:t> </a:t>
            </a:r>
            <a:r>
              <a:rPr sz="2450" spc="55" dirty="0">
                <a:latin typeface="Times New Roman"/>
                <a:cs typeface="Times New Roman"/>
              </a:rPr>
              <a:t>cart</a:t>
            </a:r>
            <a:r>
              <a:rPr sz="2450" spc="165" dirty="0">
                <a:latin typeface="Times New Roman"/>
                <a:cs typeface="Times New Roman"/>
              </a:rPr>
              <a:t> </a:t>
            </a:r>
            <a:r>
              <a:rPr sz="2450" dirty="0">
                <a:latin typeface="Times New Roman"/>
                <a:cs typeface="Times New Roman"/>
              </a:rPr>
              <a:t>does</a:t>
            </a:r>
            <a:r>
              <a:rPr sz="2450" spc="170" dirty="0">
                <a:latin typeface="Times New Roman"/>
                <a:cs typeface="Times New Roman"/>
              </a:rPr>
              <a:t> </a:t>
            </a:r>
            <a:r>
              <a:rPr sz="2450" spc="-10" dirty="0">
                <a:latin typeface="Times New Roman"/>
                <a:cs typeface="Times New Roman"/>
              </a:rPr>
              <a:t>expe- </a:t>
            </a:r>
            <a:r>
              <a:rPr sz="2450" dirty="0">
                <a:latin typeface="Times New Roman"/>
                <a:cs typeface="Times New Roman"/>
              </a:rPr>
              <a:t>rience</a:t>
            </a:r>
            <a:r>
              <a:rPr sz="2450" spc="10" dirty="0">
                <a:latin typeface="Times New Roman"/>
                <a:cs typeface="Times New Roman"/>
              </a:rPr>
              <a:t> </a:t>
            </a:r>
            <a:r>
              <a:rPr sz="2450" spc="-20" dirty="0">
                <a:latin typeface="Times New Roman"/>
                <a:cs typeface="Times New Roman"/>
              </a:rPr>
              <a:t>significant</a:t>
            </a:r>
            <a:r>
              <a:rPr sz="2450" spc="10" dirty="0">
                <a:latin typeface="Times New Roman"/>
                <a:cs typeface="Times New Roman"/>
              </a:rPr>
              <a:t> </a:t>
            </a:r>
            <a:r>
              <a:rPr sz="2450" dirty="0">
                <a:latin typeface="Times New Roman"/>
                <a:cs typeface="Times New Roman"/>
              </a:rPr>
              <a:t>friction</a:t>
            </a:r>
            <a:r>
              <a:rPr sz="2450" spc="10" dirty="0">
                <a:latin typeface="Times New Roman"/>
                <a:cs typeface="Times New Roman"/>
              </a:rPr>
              <a:t> </a:t>
            </a:r>
            <a:r>
              <a:rPr sz="2450" dirty="0">
                <a:latin typeface="Times New Roman"/>
                <a:cs typeface="Times New Roman"/>
              </a:rPr>
              <a:t>as</a:t>
            </a:r>
            <a:r>
              <a:rPr sz="2450" spc="5" dirty="0">
                <a:latin typeface="Times New Roman"/>
                <a:cs typeface="Times New Roman"/>
              </a:rPr>
              <a:t> </a:t>
            </a:r>
            <a:r>
              <a:rPr sz="2450" spc="60" dirty="0">
                <a:latin typeface="Times New Roman"/>
                <a:cs typeface="Times New Roman"/>
              </a:rPr>
              <a:t>it</a:t>
            </a:r>
            <a:r>
              <a:rPr sz="2450" spc="10" dirty="0">
                <a:latin typeface="Times New Roman"/>
                <a:cs typeface="Times New Roman"/>
              </a:rPr>
              <a:t> </a:t>
            </a:r>
            <a:r>
              <a:rPr sz="2450" spc="-10" dirty="0">
                <a:latin typeface="Times New Roman"/>
                <a:cs typeface="Times New Roman"/>
              </a:rPr>
              <a:t>slides.</a:t>
            </a:r>
            <a:endParaRPr sz="2450">
              <a:latin typeface="Times New Roman"/>
              <a:cs typeface="Times New Roman"/>
            </a:endParaRPr>
          </a:p>
          <a:p>
            <a:pPr marL="298450">
              <a:lnSpc>
                <a:spcPct val="100000"/>
              </a:lnSpc>
              <a:spcBef>
                <a:spcPts val="1540"/>
              </a:spcBef>
              <a:tabLst>
                <a:tab pos="1907539" algn="l"/>
              </a:tabLst>
            </a:pPr>
            <a:r>
              <a:rPr sz="2450" b="1" spc="45" dirty="0">
                <a:latin typeface="Book Antiqua"/>
                <a:cs typeface="Book Antiqua"/>
              </a:rPr>
              <a:t>Solution:</a:t>
            </a:r>
            <a:r>
              <a:rPr sz="2450" b="1" dirty="0">
                <a:latin typeface="Book Antiqua"/>
                <a:cs typeface="Book Antiqua"/>
              </a:rPr>
              <a:t>	</a:t>
            </a:r>
            <a:r>
              <a:rPr sz="2450" dirty="0">
                <a:latin typeface="Times New Roman"/>
                <a:cs typeface="Times New Roman"/>
              </a:rPr>
              <a:t>C</a:t>
            </a:r>
            <a:r>
              <a:rPr sz="2450" spc="120" dirty="0">
                <a:latin typeface="Times New Roman"/>
                <a:cs typeface="Times New Roman"/>
              </a:rPr>
              <a:t> </a:t>
            </a:r>
            <a:r>
              <a:rPr sz="2450" dirty="0">
                <a:latin typeface="Times New Roman"/>
                <a:cs typeface="Times New Roman"/>
              </a:rPr>
              <a:t>(in</a:t>
            </a:r>
            <a:r>
              <a:rPr sz="2450" spc="120" dirty="0">
                <a:latin typeface="Times New Roman"/>
                <a:cs typeface="Times New Roman"/>
              </a:rPr>
              <a:t> </a:t>
            </a:r>
            <a:r>
              <a:rPr sz="2450" dirty="0">
                <a:latin typeface="Times New Roman"/>
                <a:cs typeface="Times New Roman"/>
              </a:rPr>
              <a:t>front</a:t>
            </a:r>
            <a:r>
              <a:rPr sz="2450" spc="120" dirty="0">
                <a:latin typeface="Times New Roman"/>
                <a:cs typeface="Times New Roman"/>
              </a:rPr>
              <a:t> </a:t>
            </a:r>
            <a:r>
              <a:rPr sz="2450" dirty="0">
                <a:latin typeface="Times New Roman"/>
                <a:cs typeface="Times New Roman"/>
              </a:rPr>
              <a:t>of</a:t>
            </a:r>
            <a:r>
              <a:rPr sz="2450" spc="114" dirty="0">
                <a:latin typeface="Times New Roman"/>
                <a:cs typeface="Times New Roman"/>
              </a:rPr>
              <a:t> </a:t>
            </a:r>
            <a:r>
              <a:rPr sz="2450" dirty="0">
                <a:latin typeface="Times New Roman"/>
                <a:cs typeface="Times New Roman"/>
              </a:rPr>
              <a:t>the</a:t>
            </a:r>
            <a:r>
              <a:rPr sz="2450" spc="120" dirty="0">
                <a:latin typeface="Times New Roman"/>
                <a:cs typeface="Times New Roman"/>
              </a:rPr>
              <a:t> </a:t>
            </a:r>
            <a:r>
              <a:rPr sz="2450" spc="40" dirty="0">
                <a:latin typeface="Times New Roman"/>
                <a:cs typeface="Times New Roman"/>
              </a:rPr>
              <a:t>cart)</a:t>
            </a:r>
            <a:endParaRPr sz="2450">
              <a:latin typeface="Times New Roman"/>
              <a:cs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106795" algn="l"/>
              </a:tabLst>
            </a:pPr>
            <a:r>
              <a:rPr sz="1200" spc="-10" dirty="0">
                <a:latin typeface="Times New Roman"/>
                <a:cs typeface="Times New Roman"/>
              </a:rPr>
              <a:t>ConcepTest</a:t>
            </a:r>
            <a:r>
              <a:rPr sz="1200" dirty="0">
                <a:latin typeface="Times New Roman"/>
                <a:cs typeface="Times New Roman"/>
              </a:rPr>
              <a:t>	1.1.</a:t>
            </a:r>
            <a:r>
              <a:rPr sz="1200" spc="195" dirty="0">
                <a:latin typeface="Times New Roman"/>
                <a:cs typeface="Times New Roman"/>
              </a:rPr>
              <a:t>  </a:t>
            </a:r>
            <a:r>
              <a:rPr sz="1200" dirty="0">
                <a:latin typeface="Times New Roman"/>
                <a:cs typeface="Times New Roman"/>
              </a:rPr>
              <a:t>GALILEAN</a:t>
            </a:r>
            <a:r>
              <a:rPr sz="1200" spc="130" dirty="0">
                <a:latin typeface="Times New Roman"/>
                <a:cs typeface="Times New Roman"/>
              </a:rPr>
              <a:t> </a:t>
            </a:r>
            <a:r>
              <a:rPr sz="1200" spc="-10" dirty="0">
                <a:latin typeface="Times New Roman"/>
                <a:cs typeface="Times New Roman"/>
              </a:rPr>
              <a:t>RELATIVITY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542415"/>
          </a:xfrm>
          <a:prstGeom prst="rect">
            <a:avLst/>
          </a:prstGeom>
        </p:spPr>
        <p:txBody>
          <a:bodyPr vert="horz" wrap="square" lIns="0" tIns="9525" rIns="0" bIns="0" rtlCol="0">
            <a:spAutoFit/>
          </a:bodyPr>
          <a:lstStyle/>
          <a:p>
            <a:pPr marL="12700" marR="5080" algn="just">
              <a:lnSpc>
                <a:spcPct val="101699"/>
              </a:lnSpc>
              <a:spcBef>
                <a:spcPts val="75"/>
              </a:spcBef>
            </a:pPr>
            <a:r>
              <a:rPr spc="-55" dirty="0"/>
              <a:t>You</a:t>
            </a:r>
            <a:r>
              <a:rPr spc="-20" dirty="0"/>
              <a:t> </a:t>
            </a:r>
            <a:r>
              <a:rPr dirty="0"/>
              <a:t>are</a:t>
            </a:r>
            <a:r>
              <a:rPr spc="-15" dirty="0"/>
              <a:t> </a:t>
            </a:r>
            <a:r>
              <a:rPr dirty="0"/>
              <a:t>biking</a:t>
            </a:r>
            <a:r>
              <a:rPr spc="-15" dirty="0"/>
              <a:t> </a:t>
            </a:r>
            <a:r>
              <a:rPr spc="114" dirty="0"/>
              <a:t>at</a:t>
            </a:r>
            <a:r>
              <a:rPr spc="-15" dirty="0"/>
              <a:t> </a:t>
            </a:r>
            <a:r>
              <a:rPr dirty="0"/>
              <a:t>20</a:t>
            </a:r>
            <a:r>
              <a:rPr spc="-15" dirty="0"/>
              <a:t> </a:t>
            </a:r>
            <a:r>
              <a:rPr dirty="0"/>
              <a:t>mph</a:t>
            </a:r>
            <a:r>
              <a:rPr spc="-20" dirty="0"/>
              <a:t> </a:t>
            </a:r>
            <a:r>
              <a:rPr dirty="0"/>
              <a:t>when</a:t>
            </a:r>
            <a:r>
              <a:rPr spc="-15" dirty="0"/>
              <a:t> </a:t>
            </a:r>
            <a:r>
              <a:rPr dirty="0"/>
              <a:t>a</a:t>
            </a:r>
            <a:r>
              <a:rPr spc="-15" dirty="0"/>
              <a:t> </a:t>
            </a:r>
            <a:r>
              <a:rPr spc="-20" dirty="0"/>
              <a:t>frisbee</a:t>
            </a:r>
            <a:r>
              <a:rPr spc="-15" dirty="0"/>
              <a:t> </a:t>
            </a:r>
            <a:r>
              <a:rPr spc="-30" dirty="0"/>
              <a:t>moving</a:t>
            </a:r>
            <a:r>
              <a:rPr spc="-15" dirty="0"/>
              <a:t> </a:t>
            </a:r>
            <a:r>
              <a:rPr dirty="0"/>
              <a:t>perpendicular</a:t>
            </a:r>
            <a:r>
              <a:rPr spc="-20" dirty="0"/>
              <a:t> </a:t>
            </a:r>
            <a:r>
              <a:rPr spc="-25" dirty="0"/>
              <a:t>to </a:t>
            </a:r>
            <a:r>
              <a:rPr dirty="0"/>
              <a:t>you</a:t>
            </a:r>
            <a:r>
              <a:rPr spc="130" dirty="0"/>
              <a:t> </a:t>
            </a:r>
            <a:r>
              <a:rPr spc="114" dirty="0"/>
              <a:t>at</a:t>
            </a:r>
            <a:r>
              <a:rPr spc="135" dirty="0"/>
              <a:t> </a:t>
            </a:r>
            <a:r>
              <a:rPr dirty="0"/>
              <a:t>10</a:t>
            </a:r>
            <a:r>
              <a:rPr spc="140" dirty="0"/>
              <a:t> </a:t>
            </a:r>
            <a:r>
              <a:rPr dirty="0"/>
              <a:t>mph</a:t>
            </a:r>
            <a:r>
              <a:rPr spc="140" dirty="0"/>
              <a:t> </a:t>
            </a:r>
            <a:r>
              <a:rPr dirty="0"/>
              <a:t>slams</a:t>
            </a:r>
            <a:r>
              <a:rPr spc="140" dirty="0"/>
              <a:t> </a:t>
            </a:r>
            <a:r>
              <a:rPr dirty="0"/>
              <a:t>into</a:t>
            </a:r>
            <a:r>
              <a:rPr spc="135" dirty="0"/>
              <a:t> </a:t>
            </a:r>
            <a:r>
              <a:rPr dirty="0"/>
              <a:t>the</a:t>
            </a:r>
            <a:r>
              <a:rPr spc="140" dirty="0"/>
              <a:t> </a:t>
            </a:r>
            <a:r>
              <a:rPr dirty="0"/>
              <a:t>side</a:t>
            </a:r>
            <a:r>
              <a:rPr spc="140" dirty="0"/>
              <a:t> </a:t>
            </a:r>
            <a:r>
              <a:rPr dirty="0"/>
              <a:t>of</a:t>
            </a:r>
            <a:r>
              <a:rPr spc="135" dirty="0"/>
              <a:t> </a:t>
            </a:r>
            <a:r>
              <a:rPr dirty="0"/>
              <a:t>your</a:t>
            </a:r>
            <a:r>
              <a:rPr spc="140" dirty="0"/>
              <a:t> </a:t>
            </a:r>
            <a:r>
              <a:rPr dirty="0"/>
              <a:t>head.</a:t>
            </a:r>
            <a:r>
              <a:rPr spc="545" dirty="0"/>
              <a:t> </a:t>
            </a:r>
            <a:r>
              <a:rPr dirty="0"/>
              <a:t>How</a:t>
            </a:r>
            <a:r>
              <a:rPr spc="140" dirty="0"/>
              <a:t> </a:t>
            </a:r>
            <a:r>
              <a:rPr dirty="0"/>
              <a:t>much</a:t>
            </a:r>
            <a:r>
              <a:rPr spc="140" dirty="0"/>
              <a:t> </a:t>
            </a:r>
            <a:r>
              <a:rPr spc="-20" dirty="0"/>
              <a:t>will </a:t>
            </a:r>
            <a:r>
              <a:rPr dirty="0"/>
              <a:t>the</a:t>
            </a:r>
            <a:r>
              <a:rPr spc="310" dirty="0"/>
              <a:t> </a:t>
            </a:r>
            <a:r>
              <a:rPr dirty="0"/>
              <a:t>frisbee</a:t>
            </a:r>
            <a:r>
              <a:rPr spc="325" dirty="0"/>
              <a:t> </a:t>
            </a:r>
            <a:r>
              <a:rPr spc="65" dirty="0"/>
              <a:t>hurt</a:t>
            </a:r>
            <a:r>
              <a:rPr spc="315" dirty="0"/>
              <a:t> </a:t>
            </a:r>
            <a:r>
              <a:rPr dirty="0"/>
              <a:t>your</a:t>
            </a:r>
            <a:r>
              <a:rPr spc="315" dirty="0"/>
              <a:t> </a:t>
            </a:r>
            <a:r>
              <a:rPr dirty="0"/>
              <a:t>head?</a:t>
            </a:r>
            <a:r>
              <a:rPr spc="204" dirty="0"/>
              <a:t>  </a:t>
            </a:r>
            <a:r>
              <a:rPr dirty="0"/>
              <a:t>Explain</a:t>
            </a:r>
            <a:r>
              <a:rPr spc="315" dirty="0"/>
              <a:t> </a:t>
            </a:r>
            <a:r>
              <a:rPr dirty="0"/>
              <a:t>your</a:t>
            </a:r>
            <a:r>
              <a:rPr spc="320" dirty="0"/>
              <a:t> </a:t>
            </a:r>
            <a:r>
              <a:rPr dirty="0"/>
              <a:t>answer.</a:t>
            </a:r>
            <a:r>
              <a:rPr spc="200" dirty="0"/>
              <a:t>  </a:t>
            </a:r>
            <a:r>
              <a:rPr dirty="0"/>
              <a:t>(This</a:t>
            </a:r>
            <a:r>
              <a:rPr spc="325" dirty="0"/>
              <a:t> </a:t>
            </a:r>
            <a:r>
              <a:rPr spc="-10" dirty="0"/>
              <a:t>might </a:t>
            </a:r>
            <a:r>
              <a:rPr spc="-50" dirty="0"/>
              <a:t>involve</a:t>
            </a:r>
            <a:r>
              <a:rPr spc="40" dirty="0"/>
              <a:t> </a:t>
            </a:r>
            <a:r>
              <a:rPr dirty="0"/>
              <a:t>a</a:t>
            </a:r>
            <a:r>
              <a:rPr spc="55" dirty="0"/>
              <a:t> </a:t>
            </a:r>
            <a:r>
              <a:rPr spc="50" dirty="0"/>
              <a:t>bit</a:t>
            </a:r>
            <a:r>
              <a:rPr spc="45" dirty="0"/>
              <a:t> </a:t>
            </a:r>
            <a:r>
              <a:rPr dirty="0"/>
              <a:t>of</a:t>
            </a:r>
            <a:r>
              <a:rPr spc="55" dirty="0"/>
              <a:t> </a:t>
            </a:r>
            <a:r>
              <a:rPr spc="50" dirty="0"/>
              <a:t>math.)</a:t>
            </a:r>
            <a:r>
              <a:rPr spc="280" dirty="0"/>
              <a:t> </a:t>
            </a:r>
            <a:r>
              <a:rPr dirty="0"/>
              <a:t>(Choose</a:t>
            </a:r>
            <a:r>
              <a:rPr spc="50" dirty="0"/>
              <a:t> </a:t>
            </a:r>
            <a:r>
              <a:rPr spc="-10" dirty="0"/>
              <a:t>one.)</a:t>
            </a:r>
          </a:p>
        </p:txBody>
      </p:sp>
      <p:sp>
        <p:nvSpPr>
          <p:cNvPr id="5" name="object 5"/>
          <p:cNvSpPr txBox="1"/>
          <p:nvPr/>
        </p:nvSpPr>
        <p:spPr>
          <a:xfrm>
            <a:off x="715137" y="2929545"/>
            <a:ext cx="8259445" cy="3060700"/>
          </a:xfrm>
          <a:prstGeom prst="rect">
            <a:avLst/>
          </a:prstGeom>
        </p:spPr>
        <p:txBody>
          <a:bodyPr vert="horz" wrap="square" lIns="0" tIns="9525" rIns="0" bIns="0" rtlCol="0">
            <a:spAutoFit/>
          </a:bodyPr>
          <a:lstStyle/>
          <a:p>
            <a:pPr marL="387985" marR="5080" indent="-371475">
              <a:lnSpc>
                <a:spcPct val="101699"/>
              </a:lnSpc>
              <a:spcBef>
                <a:spcPts val="75"/>
              </a:spcBef>
              <a:buAutoNum type="alphaUcPeriod"/>
              <a:tabLst>
                <a:tab pos="388620" algn="l"/>
              </a:tabLst>
            </a:pPr>
            <a:r>
              <a:rPr sz="2450" spc="90" dirty="0">
                <a:latin typeface="Times New Roman"/>
                <a:cs typeface="Times New Roman"/>
              </a:rPr>
              <a:t>It</a:t>
            </a:r>
            <a:r>
              <a:rPr sz="2450" spc="-15" dirty="0">
                <a:latin typeface="Times New Roman"/>
                <a:cs typeface="Times New Roman"/>
              </a:rPr>
              <a:t> </a:t>
            </a:r>
            <a:r>
              <a:rPr sz="2450" spc="-60" dirty="0">
                <a:latin typeface="Times New Roman"/>
                <a:cs typeface="Times New Roman"/>
              </a:rPr>
              <a:t>will</a:t>
            </a:r>
            <a:r>
              <a:rPr sz="2450" spc="-15" dirty="0">
                <a:latin typeface="Times New Roman"/>
                <a:cs typeface="Times New Roman"/>
              </a:rPr>
              <a:t> </a:t>
            </a:r>
            <a:r>
              <a:rPr sz="2450" dirty="0">
                <a:latin typeface="Times New Roman"/>
                <a:cs typeface="Times New Roman"/>
              </a:rPr>
              <a:t>cause</a:t>
            </a:r>
            <a:r>
              <a:rPr sz="2450" spc="-15" dirty="0">
                <a:latin typeface="Times New Roman"/>
                <a:cs typeface="Times New Roman"/>
              </a:rPr>
              <a:t> </a:t>
            </a:r>
            <a:r>
              <a:rPr sz="2450" dirty="0">
                <a:latin typeface="Times New Roman"/>
                <a:cs typeface="Times New Roman"/>
              </a:rPr>
              <a:t>the</a:t>
            </a:r>
            <a:r>
              <a:rPr sz="2450" spc="-10" dirty="0">
                <a:latin typeface="Times New Roman"/>
                <a:cs typeface="Times New Roman"/>
              </a:rPr>
              <a:t> </a:t>
            </a:r>
            <a:r>
              <a:rPr sz="2450" dirty="0">
                <a:latin typeface="Times New Roman"/>
                <a:cs typeface="Times New Roman"/>
              </a:rPr>
              <a:t>same</a:t>
            </a:r>
            <a:r>
              <a:rPr sz="2450" spc="-15" dirty="0">
                <a:latin typeface="Times New Roman"/>
                <a:cs typeface="Times New Roman"/>
              </a:rPr>
              <a:t> </a:t>
            </a:r>
            <a:r>
              <a:rPr sz="2450" dirty="0">
                <a:latin typeface="Times New Roman"/>
                <a:cs typeface="Times New Roman"/>
              </a:rPr>
              <a:t>injury</a:t>
            </a:r>
            <a:r>
              <a:rPr sz="2450" spc="-15" dirty="0">
                <a:latin typeface="Times New Roman"/>
                <a:cs typeface="Times New Roman"/>
              </a:rPr>
              <a:t> </a:t>
            </a:r>
            <a:r>
              <a:rPr sz="2450" spc="110" dirty="0">
                <a:latin typeface="Times New Roman"/>
                <a:cs typeface="Times New Roman"/>
              </a:rPr>
              <a:t>that</a:t>
            </a:r>
            <a:r>
              <a:rPr sz="2450" spc="-15" dirty="0">
                <a:latin typeface="Times New Roman"/>
                <a:cs typeface="Times New Roman"/>
              </a:rPr>
              <a:t> </a:t>
            </a:r>
            <a:r>
              <a:rPr sz="2450" dirty="0">
                <a:latin typeface="Times New Roman"/>
                <a:cs typeface="Times New Roman"/>
              </a:rPr>
              <a:t>a</a:t>
            </a:r>
            <a:r>
              <a:rPr sz="2450" spc="-10" dirty="0">
                <a:latin typeface="Times New Roman"/>
                <a:cs typeface="Times New Roman"/>
              </a:rPr>
              <a:t> </a:t>
            </a:r>
            <a:r>
              <a:rPr sz="2450" spc="-20" dirty="0">
                <a:latin typeface="Times New Roman"/>
                <a:cs typeface="Times New Roman"/>
              </a:rPr>
              <a:t>10</a:t>
            </a:r>
            <a:r>
              <a:rPr sz="2450" spc="-15" dirty="0">
                <a:latin typeface="Times New Roman"/>
                <a:cs typeface="Times New Roman"/>
              </a:rPr>
              <a:t> </a:t>
            </a:r>
            <a:r>
              <a:rPr sz="2450" dirty="0">
                <a:latin typeface="Times New Roman"/>
                <a:cs typeface="Times New Roman"/>
              </a:rPr>
              <a:t>mph</a:t>
            </a:r>
            <a:r>
              <a:rPr sz="2450" spc="-15" dirty="0">
                <a:latin typeface="Times New Roman"/>
                <a:cs typeface="Times New Roman"/>
              </a:rPr>
              <a:t> </a:t>
            </a:r>
            <a:r>
              <a:rPr sz="2450" spc="-25" dirty="0">
                <a:latin typeface="Times New Roman"/>
                <a:cs typeface="Times New Roman"/>
              </a:rPr>
              <a:t>frisbee</a:t>
            </a:r>
            <a:r>
              <a:rPr sz="2450" spc="-10" dirty="0">
                <a:latin typeface="Times New Roman"/>
                <a:cs typeface="Times New Roman"/>
              </a:rPr>
              <a:t> </a:t>
            </a:r>
            <a:r>
              <a:rPr sz="2450" spc="-25" dirty="0">
                <a:latin typeface="Times New Roman"/>
                <a:cs typeface="Times New Roman"/>
              </a:rPr>
              <a:t>would</a:t>
            </a:r>
            <a:r>
              <a:rPr sz="2450" spc="-15" dirty="0">
                <a:latin typeface="Times New Roman"/>
                <a:cs typeface="Times New Roman"/>
              </a:rPr>
              <a:t> </a:t>
            </a:r>
            <a:r>
              <a:rPr sz="2450" spc="-10" dirty="0">
                <a:latin typeface="Times New Roman"/>
                <a:cs typeface="Times New Roman"/>
              </a:rPr>
              <a:t>cause </a:t>
            </a:r>
            <a:r>
              <a:rPr sz="2450" dirty="0">
                <a:latin typeface="Times New Roman"/>
                <a:cs typeface="Times New Roman"/>
              </a:rPr>
              <a:t>if you</a:t>
            </a:r>
            <a:r>
              <a:rPr sz="2450" spc="10" dirty="0">
                <a:latin typeface="Times New Roman"/>
                <a:cs typeface="Times New Roman"/>
              </a:rPr>
              <a:t> </a:t>
            </a:r>
            <a:r>
              <a:rPr sz="2450" spc="-20" dirty="0">
                <a:latin typeface="Times New Roman"/>
                <a:cs typeface="Times New Roman"/>
              </a:rPr>
              <a:t>were</a:t>
            </a:r>
            <a:r>
              <a:rPr sz="2450" spc="10" dirty="0">
                <a:latin typeface="Times New Roman"/>
                <a:cs typeface="Times New Roman"/>
              </a:rPr>
              <a:t> </a:t>
            </a:r>
            <a:r>
              <a:rPr sz="2450" dirty="0">
                <a:latin typeface="Times New Roman"/>
                <a:cs typeface="Times New Roman"/>
              </a:rPr>
              <a:t>not</a:t>
            </a:r>
            <a:r>
              <a:rPr sz="2450" spc="10" dirty="0">
                <a:latin typeface="Times New Roman"/>
                <a:cs typeface="Times New Roman"/>
              </a:rPr>
              <a:t> </a:t>
            </a:r>
            <a:r>
              <a:rPr sz="2450" spc="-10" dirty="0">
                <a:latin typeface="Times New Roman"/>
                <a:cs typeface="Times New Roman"/>
              </a:rPr>
              <a:t>riding.</a:t>
            </a:r>
            <a:endParaRPr sz="2450">
              <a:latin typeface="Times New Roman"/>
              <a:cs typeface="Times New Roman"/>
            </a:endParaRPr>
          </a:p>
          <a:p>
            <a:pPr marL="387985" marR="5080" indent="-359410">
              <a:lnSpc>
                <a:spcPct val="101699"/>
              </a:lnSpc>
              <a:spcBef>
                <a:spcPts val="994"/>
              </a:spcBef>
              <a:buAutoNum type="alphaUcPeriod"/>
              <a:tabLst>
                <a:tab pos="388620" algn="l"/>
              </a:tabLst>
            </a:pPr>
            <a:r>
              <a:rPr sz="2450" spc="90" dirty="0">
                <a:latin typeface="Times New Roman"/>
                <a:cs typeface="Times New Roman"/>
              </a:rPr>
              <a:t>It</a:t>
            </a:r>
            <a:r>
              <a:rPr sz="2450" spc="-15" dirty="0">
                <a:latin typeface="Times New Roman"/>
                <a:cs typeface="Times New Roman"/>
              </a:rPr>
              <a:t> </a:t>
            </a:r>
            <a:r>
              <a:rPr sz="2450" spc="-60" dirty="0">
                <a:latin typeface="Times New Roman"/>
                <a:cs typeface="Times New Roman"/>
              </a:rPr>
              <a:t>will</a:t>
            </a:r>
            <a:r>
              <a:rPr sz="2450" spc="-15" dirty="0">
                <a:latin typeface="Times New Roman"/>
                <a:cs typeface="Times New Roman"/>
              </a:rPr>
              <a:t> </a:t>
            </a:r>
            <a:r>
              <a:rPr sz="2450" dirty="0">
                <a:latin typeface="Times New Roman"/>
                <a:cs typeface="Times New Roman"/>
              </a:rPr>
              <a:t>cause</a:t>
            </a:r>
            <a:r>
              <a:rPr sz="2450" spc="-15" dirty="0">
                <a:latin typeface="Times New Roman"/>
                <a:cs typeface="Times New Roman"/>
              </a:rPr>
              <a:t> </a:t>
            </a:r>
            <a:r>
              <a:rPr sz="2450" dirty="0">
                <a:latin typeface="Times New Roman"/>
                <a:cs typeface="Times New Roman"/>
              </a:rPr>
              <a:t>the</a:t>
            </a:r>
            <a:r>
              <a:rPr sz="2450" spc="-10" dirty="0">
                <a:latin typeface="Times New Roman"/>
                <a:cs typeface="Times New Roman"/>
              </a:rPr>
              <a:t> </a:t>
            </a:r>
            <a:r>
              <a:rPr sz="2450" dirty="0">
                <a:latin typeface="Times New Roman"/>
                <a:cs typeface="Times New Roman"/>
              </a:rPr>
              <a:t>same</a:t>
            </a:r>
            <a:r>
              <a:rPr sz="2450" spc="-15" dirty="0">
                <a:latin typeface="Times New Roman"/>
                <a:cs typeface="Times New Roman"/>
              </a:rPr>
              <a:t> </a:t>
            </a:r>
            <a:r>
              <a:rPr sz="2450" dirty="0">
                <a:latin typeface="Times New Roman"/>
                <a:cs typeface="Times New Roman"/>
              </a:rPr>
              <a:t>injury</a:t>
            </a:r>
            <a:r>
              <a:rPr sz="2450" spc="-15" dirty="0">
                <a:latin typeface="Times New Roman"/>
                <a:cs typeface="Times New Roman"/>
              </a:rPr>
              <a:t> </a:t>
            </a:r>
            <a:r>
              <a:rPr sz="2450" spc="110" dirty="0">
                <a:latin typeface="Times New Roman"/>
                <a:cs typeface="Times New Roman"/>
              </a:rPr>
              <a:t>that</a:t>
            </a:r>
            <a:r>
              <a:rPr sz="2450" spc="-15" dirty="0">
                <a:latin typeface="Times New Roman"/>
                <a:cs typeface="Times New Roman"/>
              </a:rPr>
              <a:t> </a:t>
            </a:r>
            <a:r>
              <a:rPr sz="2450" dirty="0">
                <a:latin typeface="Times New Roman"/>
                <a:cs typeface="Times New Roman"/>
              </a:rPr>
              <a:t>a</a:t>
            </a:r>
            <a:r>
              <a:rPr sz="2450" spc="-10" dirty="0">
                <a:latin typeface="Times New Roman"/>
                <a:cs typeface="Times New Roman"/>
              </a:rPr>
              <a:t> </a:t>
            </a:r>
            <a:r>
              <a:rPr sz="2450" spc="-20" dirty="0">
                <a:latin typeface="Times New Roman"/>
                <a:cs typeface="Times New Roman"/>
              </a:rPr>
              <a:t>20</a:t>
            </a:r>
            <a:r>
              <a:rPr sz="2450" spc="-15" dirty="0">
                <a:latin typeface="Times New Roman"/>
                <a:cs typeface="Times New Roman"/>
              </a:rPr>
              <a:t> </a:t>
            </a:r>
            <a:r>
              <a:rPr sz="2450" dirty="0">
                <a:latin typeface="Times New Roman"/>
                <a:cs typeface="Times New Roman"/>
              </a:rPr>
              <a:t>mph</a:t>
            </a:r>
            <a:r>
              <a:rPr sz="2450" spc="-15" dirty="0">
                <a:latin typeface="Times New Roman"/>
                <a:cs typeface="Times New Roman"/>
              </a:rPr>
              <a:t> </a:t>
            </a:r>
            <a:r>
              <a:rPr sz="2450" spc="-25" dirty="0">
                <a:latin typeface="Times New Roman"/>
                <a:cs typeface="Times New Roman"/>
              </a:rPr>
              <a:t>frisbee</a:t>
            </a:r>
            <a:r>
              <a:rPr sz="2450" spc="-10" dirty="0">
                <a:latin typeface="Times New Roman"/>
                <a:cs typeface="Times New Roman"/>
              </a:rPr>
              <a:t> </a:t>
            </a:r>
            <a:r>
              <a:rPr sz="2450" spc="-25" dirty="0">
                <a:latin typeface="Times New Roman"/>
                <a:cs typeface="Times New Roman"/>
              </a:rPr>
              <a:t>would</a:t>
            </a:r>
            <a:r>
              <a:rPr sz="2450" spc="-15" dirty="0">
                <a:latin typeface="Times New Roman"/>
                <a:cs typeface="Times New Roman"/>
              </a:rPr>
              <a:t> </a:t>
            </a:r>
            <a:r>
              <a:rPr sz="2450" spc="-10" dirty="0">
                <a:latin typeface="Times New Roman"/>
                <a:cs typeface="Times New Roman"/>
              </a:rPr>
              <a:t>cause </a:t>
            </a:r>
            <a:r>
              <a:rPr sz="2450" dirty="0">
                <a:latin typeface="Times New Roman"/>
                <a:cs typeface="Times New Roman"/>
              </a:rPr>
              <a:t>if you</a:t>
            </a:r>
            <a:r>
              <a:rPr sz="2450" spc="10" dirty="0">
                <a:latin typeface="Times New Roman"/>
                <a:cs typeface="Times New Roman"/>
              </a:rPr>
              <a:t> </a:t>
            </a:r>
            <a:r>
              <a:rPr sz="2450" spc="-20" dirty="0">
                <a:latin typeface="Times New Roman"/>
                <a:cs typeface="Times New Roman"/>
              </a:rPr>
              <a:t>were</a:t>
            </a:r>
            <a:r>
              <a:rPr sz="2450" spc="10" dirty="0">
                <a:latin typeface="Times New Roman"/>
                <a:cs typeface="Times New Roman"/>
              </a:rPr>
              <a:t> </a:t>
            </a:r>
            <a:r>
              <a:rPr sz="2450" dirty="0">
                <a:latin typeface="Times New Roman"/>
                <a:cs typeface="Times New Roman"/>
              </a:rPr>
              <a:t>not</a:t>
            </a:r>
            <a:r>
              <a:rPr sz="2450" spc="10" dirty="0">
                <a:latin typeface="Times New Roman"/>
                <a:cs typeface="Times New Roman"/>
              </a:rPr>
              <a:t> </a:t>
            </a:r>
            <a:r>
              <a:rPr sz="2450" spc="-10" dirty="0">
                <a:latin typeface="Times New Roman"/>
                <a:cs typeface="Times New Roman"/>
              </a:rPr>
              <a:t>riding.</a:t>
            </a:r>
            <a:endParaRPr sz="2450">
              <a:latin typeface="Times New Roman"/>
              <a:cs typeface="Times New Roman"/>
            </a:endParaRPr>
          </a:p>
          <a:p>
            <a:pPr marL="387985" marR="5080" indent="-363220">
              <a:lnSpc>
                <a:spcPct val="101699"/>
              </a:lnSpc>
              <a:spcBef>
                <a:spcPts val="994"/>
              </a:spcBef>
              <a:buAutoNum type="alphaUcPeriod"/>
              <a:tabLst>
                <a:tab pos="388620" algn="l"/>
              </a:tabLst>
            </a:pPr>
            <a:r>
              <a:rPr sz="2450" spc="90" dirty="0">
                <a:latin typeface="Times New Roman"/>
                <a:cs typeface="Times New Roman"/>
              </a:rPr>
              <a:t>It</a:t>
            </a:r>
            <a:r>
              <a:rPr sz="2450" spc="-15" dirty="0">
                <a:latin typeface="Times New Roman"/>
                <a:cs typeface="Times New Roman"/>
              </a:rPr>
              <a:t> </a:t>
            </a:r>
            <a:r>
              <a:rPr sz="2450" spc="-60" dirty="0">
                <a:latin typeface="Times New Roman"/>
                <a:cs typeface="Times New Roman"/>
              </a:rPr>
              <a:t>will</a:t>
            </a:r>
            <a:r>
              <a:rPr sz="2450" spc="-10" dirty="0">
                <a:latin typeface="Times New Roman"/>
                <a:cs typeface="Times New Roman"/>
              </a:rPr>
              <a:t> </a:t>
            </a:r>
            <a:r>
              <a:rPr sz="2450" dirty="0">
                <a:latin typeface="Times New Roman"/>
                <a:cs typeface="Times New Roman"/>
              </a:rPr>
              <a:t>cause</a:t>
            </a:r>
            <a:r>
              <a:rPr sz="2450" spc="-15" dirty="0">
                <a:latin typeface="Times New Roman"/>
                <a:cs typeface="Times New Roman"/>
              </a:rPr>
              <a:t> </a:t>
            </a:r>
            <a:r>
              <a:rPr sz="2450" dirty="0">
                <a:latin typeface="Times New Roman"/>
                <a:cs typeface="Times New Roman"/>
              </a:rPr>
              <a:t>the</a:t>
            </a:r>
            <a:r>
              <a:rPr sz="2450" spc="-10" dirty="0">
                <a:latin typeface="Times New Roman"/>
                <a:cs typeface="Times New Roman"/>
              </a:rPr>
              <a:t> </a:t>
            </a:r>
            <a:r>
              <a:rPr sz="2450" dirty="0">
                <a:latin typeface="Times New Roman"/>
                <a:cs typeface="Times New Roman"/>
              </a:rPr>
              <a:t>same</a:t>
            </a:r>
            <a:r>
              <a:rPr sz="2450" spc="-15" dirty="0">
                <a:latin typeface="Times New Roman"/>
                <a:cs typeface="Times New Roman"/>
              </a:rPr>
              <a:t> </a:t>
            </a:r>
            <a:r>
              <a:rPr sz="2450" dirty="0">
                <a:latin typeface="Times New Roman"/>
                <a:cs typeface="Times New Roman"/>
              </a:rPr>
              <a:t>injury</a:t>
            </a:r>
            <a:r>
              <a:rPr sz="2450" spc="-10" dirty="0">
                <a:latin typeface="Times New Roman"/>
                <a:cs typeface="Times New Roman"/>
              </a:rPr>
              <a:t> </a:t>
            </a:r>
            <a:r>
              <a:rPr sz="2450" spc="110" dirty="0">
                <a:latin typeface="Times New Roman"/>
                <a:cs typeface="Times New Roman"/>
              </a:rPr>
              <a:t>that</a:t>
            </a:r>
            <a:r>
              <a:rPr sz="2450" spc="-15" dirty="0">
                <a:latin typeface="Times New Roman"/>
                <a:cs typeface="Times New Roman"/>
              </a:rPr>
              <a:t> </a:t>
            </a:r>
            <a:r>
              <a:rPr sz="2450" dirty="0">
                <a:latin typeface="Times New Roman"/>
                <a:cs typeface="Times New Roman"/>
              </a:rPr>
              <a:t>a</a:t>
            </a:r>
            <a:r>
              <a:rPr sz="2450" spc="-10" dirty="0">
                <a:latin typeface="Times New Roman"/>
                <a:cs typeface="Times New Roman"/>
              </a:rPr>
              <a:t> </a:t>
            </a:r>
            <a:r>
              <a:rPr sz="2450" spc="-20" dirty="0">
                <a:latin typeface="Times New Roman"/>
                <a:cs typeface="Times New Roman"/>
              </a:rPr>
              <a:t>30</a:t>
            </a:r>
            <a:r>
              <a:rPr sz="2450" spc="-15" dirty="0">
                <a:latin typeface="Times New Roman"/>
                <a:cs typeface="Times New Roman"/>
              </a:rPr>
              <a:t> </a:t>
            </a:r>
            <a:r>
              <a:rPr sz="2450" dirty="0">
                <a:latin typeface="Times New Roman"/>
                <a:cs typeface="Times New Roman"/>
              </a:rPr>
              <a:t>mph</a:t>
            </a:r>
            <a:r>
              <a:rPr sz="2450" spc="-10" dirty="0">
                <a:latin typeface="Times New Roman"/>
                <a:cs typeface="Times New Roman"/>
              </a:rPr>
              <a:t> </a:t>
            </a:r>
            <a:r>
              <a:rPr sz="2450" spc="-25" dirty="0">
                <a:latin typeface="Times New Roman"/>
                <a:cs typeface="Times New Roman"/>
              </a:rPr>
              <a:t>frisbee</a:t>
            </a:r>
            <a:r>
              <a:rPr sz="2450" spc="-10" dirty="0">
                <a:latin typeface="Times New Roman"/>
                <a:cs typeface="Times New Roman"/>
              </a:rPr>
              <a:t> </a:t>
            </a:r>
            <a:r>
              <a:rPr sz="2450" spc="-25" dirty="0">
                <a:latin typeface="Times New Roman"/>
                <a:cs typeface="Times New Roman"/>
              </a:rPr>
              <a:t>would</a:t>
            </a:r>
            <a:r>
              <a:rPr sz="2450" spc="-15" dirty="0">
                <a:latin typeface="Times New Roman"/>
                <a:cs typeface="Times New Roman"/>
              </a:rPr>
              <a:t> </a:t>
            </a:r>
            <a:r>
              <a:rPr sz="2450" spc="-10" dirty="0">
                <a:latin typeface="Times New Roman"/>
                <a:cs typeface="Times New Roman"/>
              </a:rPr>
              <a:t>cause </a:t>
            </a:r>
            <a:r>
              <a:rPr sz="2450" dirty="0">
                <a:latin typeface="Times New Roman"/>
                <a:cs typeface="Times New Roman"/>
              </a:rPr>
              <a:t>if you</a:t>
            </a:r>
            <a:r>
              <a:rPr sz="2450" spc="10" dirty="0">
                <a:latin typeface="Times New Roman"/>
                <a:cs typeface="Times New Roman"/>
              </a:rPr>
              <a:t> </a:t>
            </a:r>
            <a:r>
              <a:rPr sz="2450" spc="-20" dirty="0">
                <a:latin typeface="Times New Roman"/>
                <a:cs typeface="Times New Roman"/>
              </a:rPr>
              <a:t>were</a:t>
            </a:r>
            <a:r>
              <a:rPr sz="2450" spc="10" dirty="0">
                <a:latin typeface="Times New Roman"/>
                <a:cs typeface="Times New Roman"/>
              </a:rPr>
              <a:t> </a:t>
            </a:r>
            <a:r>
              <a:rPr sz="2450" dirty="0">
                <a:latin typeface="Times New Roman"/>
                <a:cs typeface="Times New Roman"/>
              </a:rPr>
              <a:t>not</a:t>
            </a:r>
            <a:r>
              <a:rPr sz="2450" spc="10" dirty="0">
                <a:latin typeface="Times New Roman"/>
                <a:cs typeface="Times New Roman"/>
              </a:rPr>
              <a:t> </a:t>
            </a:r>
            <a:r>
              <a:rPr sz="2450" spc="-10" dirty="0">
                <a:latin typeface="Times New Roman"/>
                <a:cs typeface="Times New Roman"/>
              </a:rPr>
              <a:t>riding.</a:t>
            </a:r>
            <a:endParaRPr sz="2450">
              <a:latin typeface="Times New Roman"/>
              <a:cs typeface="Times New Roman"/>
            </a:endParaRPr>
          </a:p>
          <a:p>
            <a:pPr marL="387985" indent="-375920">
              <a:lnSpc>
                <a:spcPct val="100000"/>
              </a:lnSpc>
              <a:spcBef>
                <a:spcPts val="1045"/>
              </a:spcBef>
              <a:buAutoNum type="alphaUcPeriod"/>
              <a:tabLst>
                <a:tab pos="388620" algn="l"/>
              </a:tabLst>
            </a:pPr>
            <a:r>
              <a:rPr sz="2450" dirty="0">
                <a:latin typeface="Times New Roman"/>
                <a:cs typeface="Times New Roman"/>
              </a:rPr>
              <a:t>None</a:t>
            </a:r>
            <a:r>
              <a:rPr sz="2450" spc="40" dirty="0">
                <a:latin typeface="Times New Roman"/>
                <a:cs typeface="Times New Roman"/>
              </a:rPr>
              <a:t> </a:t>
            </a:r>
            <a:r>
              <a:rPr sz="2450" dirty="0">
                <a:latin typeface="Times New Roman"/>
                <a:cs typeface="Times New Roman"/>
              </a:rPr>
              <a:t>of</a:t>
            </a:r>
            <a:r>
              <a:rPr sz="2450" spc="40" dirty="0">
                <a:latin typeface="Times New Roman"/>
                <a:cs typeface="Times New Roman"/>
              </a:rPr>
              <a:t> </a:t>
            </a:r>
            <a:r>
              <a:rPr sz="2450" dirty="0">
                <a:latin typeface="Times New Roman"/>
                <a:cs typeface="Times New Roman"/>
              </a:rPr>
              <a:t>the</a:t>
            </a:r>
            <a:r>
              <a:rPr sz="2450" spc="40" dirty="0">
                <a:latin typeface="Times New Roman"/>
                <a:cs typeface="Times New Roman"/>
              </a:rPr>
              <a:t> </a:t>
            </a:r>
            <a:r>
              <a:rPr sz="2450" spc="-20" dirty="0">
                <a:latin typeface="Times New Roman"/>
                <a:cs typeface="Times New Roman"/>
              </a:rPr>
              <a:t>above</a:t>
            </a:r>
            <a:endParaRPr sz="2450">
              <a:latin typeface="Times New Roman"/>
              <a:cs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106795" algn="l"/>
              </a:tabLst>
            </a:pPr>
            <a:r>
              <a:rPr sz="1200" spc="-10" dirty="0">
                <a:latin typeface="Times New Roman"/>
                <a:cs typeface="Times New Roman"/>
              </a:rPr>
              <a:t>ConcepTest</a:t>
            </a:r>
            <a:r>
              <a:rPr sz="1200" dirty="0">
                <a:latin typeface="Times New Roman"/>
                <a:cs typeface="Times New Roman"/>
              </a:rPr>
              <a:t>	1.1.</a:t>
            </a:r>
            <a:r>
              <a:rPr sz="1200" spc="195" dirty="0">
                <a:latin typeface="Times New Roman"/>
                <a:cs typeface="Times New Roman"/>
              </a:rPr>
              <a:t>  </a:t>
            </a:r>
            <a:r>
              <a:rPr sz="1200" dirty="0">
                <a:latin typeface="Times New Roman"/>
                <a:cs typeface="Times New Roman"/>
              </a:rPr>
              <a:t>GALILEAN</a:t>
            </a:r>
            <a:r>
              <a:rPr sz="1200" spc="130" dirty="0">
                <a:latin typeface="Times New Roman"/>
                <a:cs typeface="Times New Roman"/>
              </a:rPr>
              <a:t> </a:t>
            </a:r>
            <a:r>
              <a:rPr sz="1200" spc="-10" dirty="0">
                <a:latin typeface="Times New Roman"/>
                <a:cs typeface="Times New Roman"/>
              </a:rPr>
              <a:t>RELATIVITY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542415"/>
          </a:xfrm>
          <a:prstGeom prst="rect">
            <a:avLst/>
          </a:prstGeom>
        </p:spPr>
        <p:txBody>
          <a:bodyPr vert="horz" wrap="square" lIns="0" tIns="9525" rIns="0" bIns="0" rtlCol="0">
            <a:spAutoFit/>
          </a:bodyPr>
          <a:lstStyle/>
          <a:p>
            <a:pPr marL="12700" marR="5080" algn="just">
              <a:lnSpc>
                <a:spcPct val="101699"/>
              </a:lnSpc>
              <a:spcBef>
                <a:spcPts val="75"/>
              </a:spcBef>
            </a:pPr>
            <a:r>
              <a:rPr spc="-55" dirty="0"/>
              <a:t>You</a:t>
            </a:r>
            <a:r>
              <a:rPr spc="-20" dirty="0"/>
              <a:t> </a:t>
            </a:r>
            <a:r>
              <a:rPr dirty="0"/>
              <a:t>are</a:t>
            </a:r>
            <a:r>
              <a:rPr spc="-15" dirty="0"/>
              <a:t> </a:t>
            </a:r>
            <a:r>
              <a:rPr dirty="0"/>
              <a:t>biking</a:t>
            </a:r>
            <a:r>
              <a:rPr spc="-15" dirty="0"/>
              <a:t> </a:t>
            </a:r>
            <a:r>
              <a:rPr spc="114" dirty="0"/>
              <a:t>at</a:t>
            </a:r>
            <a:r>
              <a:rPr spc="-15" dirty="0"/>
              <a:t> </a:t>
            </a:r>
            <a:r>
              <a:rPr dirty="0"/>
              <a:t>20</a:t>
            </a:r>
            <a:r>
              <a:rPr spc="-15" dirty="0"/>
              <a:t> </a:t>
            </a:r>
            <a:r>
              <a:rPr dirty="0"/>
              <a:t>mph</a:t>
            </a:r>
            <a:r>
              <a:rPr spc="-20" dirty="0"/>
              <a:t> </a:t>
            </a:r>
            <a:r>
              <a:rPr dirty="0"/>
              <a:t>when</a:t>
            </a:r>
            <a:r>
              <a:rPr spc="-15" dirty="0"/>
              <a:t> </a:t>
            </a:r>
            <a:r>
              <a:rPr dirty="0"/>
              <a:t>a</a:t>
            </a:r>
            <a:r>
              <a:rPr spc="-15" dirty="0"/>
              <a:t> </a:t>
            </a:r>
            <a:r>
              <a:rPr spc="-20" dirty="0"/>
              <a:t>frisbee</a:t>
            </a:r>
            <a:r>
              <a:rPr spc="-15" dirty="0"/>
              <a:t> </a:t>
            </a:r>
            <a:r>
              <a:rPr spc="-30" dirty="0"/>
              <a:t>moving</a:t>
            </a:r>
            <a:r>
              <a:rPr spc="-15" dirty="0"/>
              <a:t> </a:t>
            </a:r>
            <a:r>
              <a:rPr dirty="0"/>
              <a:t>perpendicular</a:t>
            </a:r>
            <a:r>
              <a:rPr spc="-20" dirty="0"/>
              <a:t> </a:t>
            </a:r>
            <a:r>
              <a:rPr spc="-25" dirty="0"/>
              <a:t>to </a:t>
            </a:r>
            <a:r>
              <a:rPr dirty="0"/>
              <a:t>you</a:t>
            </a:r>
            <a:r>
              <a:rPr spc="130" dirty="0"/>
              <a:t> </a:t>
            </a:r>
            <a:r>
              <a:rPr spc="114" dirty="0"/>
              <a:t>at</a:t>
            </a:r>
            <a:r>
              <a:rPr spc="135" dirty="0"/>
              <a:t> </a:t>
            </a:r>
            <a:r>
              <a:rPr dirty="0"/>
              <a:t>10</a:t>
            </a:r>
            <a:r>
              <a:rPr spc="140" dirty="0"/>
              <a:t> </a:t>
            </a:r>
            <a:r>
              <a:rPr dirty="0"/>
              <a:t>mph</a:t>
            </a:r>
            <a:r>
              <a:rPr spc="140" dirty="0"/>
              <a:t> </a:t>
            </a:r>
            <a:r>
              <a:rPr dirty="0"/>
              <a:t>slams</a:t>
            </a:r>
            <a:r>
              <a:rPr spc="140" dirty="0"/>
              <a:t> </a:t>
            </a:r>
            <a:r>
              <a:rPr dirty="0"/>
              <a:t>into</a:t>
            </a:r>
            <a:r>
              <a:rPr spc="135" dirty="0"/>
              <a:t> </a:t>
            </a:r>
            <a:r>
              <a:rPr dirty="0"/>
              <a:t>the</a:t>
            </a:r>
            <a:r>
              <a:rPr spc="140" dirty="0"/>
              <a:t> </a:t>
            </a:r>
            <a:r>
              <a:rPr dirty="0"/>
              <a:t>side</a:t>
            </a:r>
            <a:r>
              <a:rPr spc="140" dirty="0"/>
              <a:t> </a:t>
            </a:r>
            <a:r>
              <a:rPr dirty="0"/>
              <a:t>of</a:t>
            </a:r>
            <a:r>
              <a:rPr spc="135" dirty="0"/>
              <a:t> </a:t>
            </a:r>
            <a:r>
              <a:rPr dirty="0"/>
              <a:t>your</a:t>
            </a:r>
            <a:r>
              <a:rPr spc="140" dirty="0"/>
              <a:t> </a:t>
            </a:r>
            <a:r>
              <a:rPr dirty="0"/>
              <a:t>head.</a:t>
            </a:r>
            <a:r>
              <a:rPr spc="545" dirty="0"/>
              <a:t> </a:t>
            </a:r>
            <a:r>
              <a:rPr dirty="0"/>
              <a:t>How</a:t>
            </a:r>
            <a:r>
              <a:rPr spc="140" dirty="0"/>
              <a:t> </a:t>
            </a:r>
            <a:r>
              <a:rPr dirty="0"/>
              <a:t>much</a:t>
            </a:r>
            <a:r>
              <a:rPr spc="140" dirty="0"/>
              <a:t> </a:t>
            </a:r>
            <a:r>
              <a:rPr spc="-20" dirty="0"/>
              <a:t>will </a:t>
            </a:r>
            <a:r>
              <a:rPr dirty="0"/>
              <a:t>the</a:t>
            </a:r>
            <a:r>
              <a:rPr spc="310" dirty="0"/>
              <a:t> </a:t>
            </a:r>
            <a:r>
              <a:rPr dirty="0"/>
              <a:t>frisbee</a:t>
            </a:r>
            <a:r>
              <a:rPr spc="325" dirty="0"/>
              <a:t> </a:t>
            </a:r>
            <a:r>
              <a:rPr spc="65" dirty="0"/>
              <a:t>hurt</a:t>
            </a:r>
            <a:r>
              <a:rPr spc="315" dirty="0"/>
              <a:t> </a:t>
            </a:r>
            <a:r>
              <a:rPr dirty="0"/>
              <a:t>your</a:t>
            </a:r>
            <a:r>
              <a:rPr spc="315" dirty="0"/>
              <a:t> </a:t>
            </a:r>
            <a:r>
              <a:rPr dirty="0"/>
              <a:t>head?</a:t>
            </a:r>
            <a:r>
              <a:rPr spc="204" dirty="0"/>
              <a:t>  </a:t>
            </a:r>
            <a:r>
              <a:rPr dirty="0"/>
              <a:t>Explain</a:t>
            </a:r>
            <a:r>
              <a:rPr spc="315" dirty="0"/>
              <a:t> </a:t>
            </a:r>
            <a:r>
              <a:rPr dirty="0"/>
              <a:t>your</a:t>
            </a:r>
            <a:r>
              <a:rPr spc="320" dirty="0"/>
              <a:t> </a:t>
            </a:r>
            <a:r>
              <a:rPr dirty="0"/>
              <a:t>answer.</a:t>
            </a:r>
            <a:r>
              <a:rPr spc="200" dirty="0"/>
              <a:t>  </a:t>
            </a:r>
            <a:r>
              <a:rPr dirty="0"/>
              <a:t>(This</a:t>
            </a:r>
            <a:r>
              <a:rPr spc="325" dirty="0"/>
              <a:t> </a:t>
            </a:r>
            <a:r>
              <a:rPr spc="-10" dirty="0"/>
              <a:t>might </a:t>
            </a:r>
            <a:r>
              <a:rPr spc="-50" dirty="0"/>
              <a:t>involve</a:t>
            </a:r>
            <a:r>
              <a:rPr spc="40" dirty="0"/>
              <a:t> </a:t>
            </a:r>
            <a:r>
              <a:rPr dirty="0"/>
              <a:t>a</a:t>
            </a:r>
            <a:r>
              <a:rPr spc="55" dirty="0"/>
              <a:t> </a:t>
            </a:r>
            <a:r>
              <a:rPr spc="50" dirty="0"/>
              <a:t>bit</a:t>
            </a:r>
            <a:r>
              <a:rPr spc="45" dirty="0"/>
              <a:t> </a:t>
            </a:r>
            <a:r>
              <a:rPr dirty="0"/>
              <a:t>of</a:t>
            </a:r>
            <a:r>
              <a:rPr spc="55" dirty="0"/>
              <a:t> </a:t>
            </a:r>
            <a:r>
              <a:rPr spc="50" dirty="0"/>
              <a:t>math.)</a:t>
            </a:r>
            <a:r>
              <a:rPr spc="280" dirty="0"/>
              <a:t> </a:t>
            </a:r>
            <a:r>
              <a:rPr dirty="0"/>
              <a:t>(Choose</a:t>
            </a:r>
            <a:r>
              <a:rPr spc="50" dirty="0"/>
              <a:t> </a:t>
            </a:r>
            <a:r>
              <a:rPr spc="-10" dirty="0"/>
              <a:t>one.)</a:t>
            </a:r>
          </a:p>
        </p:txBody>
      </p:sp>
      <p:sp>
        <p:nvSpPr>
          <p:cNvPr id="5" name="object 5"/>
          <p:cNvSpPr txBox="1"/>
          <p:nvPr/>
        </p:nvSpPr>
        <p:spPr>
          <a:xfrm>
            <a:off x="707758" y="2929545"/>
            <a:ext cx="8266430" cy="3680460"/>
          </a:xfrm>
          <a:prstGeom prst="rect">
            <a:avLst/>
          </a:prstGeom>
        </p:spPr>
        <p:txBody>
          <a:bodyPr vert="horz" wrap="square" lIns="0" tIns="9525" rIns="0" bIns="0" rtlCol="0">
            <a:spAutoFit/>
          </a:bodyPr>
          <a:lstStyle/>
          <a:p>
            <a:pPr marL="394970" marR="5080" indent="-371475">
              <a:lnSpc>
                <a:spcPct val="101699"/>
              </a:lnSpc>
              <a:spcBef>
                <a:spcPts val="75"/>
              </a:spcBef>
              <a:buAutoNum type="alphaUcPeriod"/>
              <a:tabLst>
                <a:tab pos="395605" algn="l"/>
              </a:tabLst>
            </a:pPr>
            <a:r>
              <a:rPr sz="2450" spc="90" dirty="0">
                <a:latin typeface="Times New Roman"/>
                <a:cs typeface="Times New Roman"/>
              </a:rPr>
              <a:t>It</a:t>
            </a:r>
            <a:r>
              <a:rPr sz="2450" spc="-15" dirty="0">
                <a:latin typeface="Times New Roman"/>
                <a:cs typeface="Times New Roman"/>
              </a:rPr>
              <a:t> </a:t>
            </a:r>
            <a:r>
              <a:rPr sz="2450" spc="-60" dirty="0">
                <a:latin typeface="Times New Roman"/>
                <a:cs typeface="Times New Roman"/>
              </a:rPr>
              <a:t>will</a:t>
            </a:r>
            <a:r>
              <a:rPr sz="2450" spc="-15" dirty="0">
                <a:latin typeface="Times New Roman"/>
                <a:cs typeface="Times New Roman"/>
              </a:rPr>
              <a:t> </a:t>
            </a:r>
            <a:r>
              <a:rPr sz="2450" dirty="0">
                <a:latin typeface="Times New Roman"/>
                <a:cs typeface="Times New Roman"/>
              </a:rPr>
              <a:t>cause</a:t>
            </a:r>
            <a:r>
              <a:rPr sz="2450" spc="-15" dirty="0">
                <a:latin typeface="Times New Roman"/>
                <a:cs typeface="Times New Roman"/>
              </a:rPr>
              <a:t> </a:t>
            </a:r>
            <a:r>
              <a:rPr sz="2450" dirty="0">
                <a:latin typeface="Times New Roman"/>
                <a:cs typeface="Times New Roman"/>
              </a:rPr>
              <a:t>the</a:t>
            </a:r>
            <a:r>
              <a:rPr sz="2450" spc="-10" dirty="0">
                <a:latin typeface="Times New Roman"/>
                <a:cs typeface="Times New Roman"/>
              </a:rPr>
              <a:t> </a:t>
            </a:r>
            <a:r>
              <a:rPr sz="2450" dirty="0">
                <a:latin typeface="Times New Roman"/>
                <a:cs typeface="Times New Roman"/>
              </a:rPr>
              <a:t>same</a:t>
            </a:r>
            <a:r>
              <a:rPr sz="2450" spc="-15" dirty="0">
                <a:latin typeface="Times New Roman"/>
                <a:cs typeface="Times New Roman"/>
              </a:rPr>
              <a:t> </a:t>
            </a:r>
            <a:r>
              <a:rPr sz="2450" dirty="0">
                <a:latin typeface="Times New Roman"/>
                <a:cs typeface="Times New Roman"/>
              </a:rPr>
              <a:t>injury</a:t>
            </a:r>
            <a:r>
              <a:rPr sz="2450" spc="-15" dirty="0">
                <a:latin typeface="Times New Roman"/>
                <a:cs typeface="Times New Roman"/>
              </a:rPr>
              <a:t> </a:t>
            </a:r>
            <a:r>
              <a:rPr sz="2450" spc="110" dirty="0">
                <a:latin typeface="Times New Roman"/>
                <a:cs typeface="Times New Roman"/>
              </a:rPr>
              <a:t>that</a:t>
            </a:r>
            <a:r>
              <a:rPr sz="2450" spc="-15" dirty="0">
                <a:latin typeface="Times New Roman"/>
                <a:cs typeface="Times New Roman"/>
              </a:rPr>
              <a:t> </a:t>
            </a:r>
            <a:r>
              <a:rPr sz="2450" dirty="0">
                <a:latin typeface="Times New Roman"/>
                <a:cs typeface="Times New Roman"/>
              </a:rPr>
              <a:t>a</a:t>
            </a:r>
            <a:r>
              <a:rPr sz="2450" spc="-10" dirty="0">
                <a:latin typeface="Times New Roman"/>
                <a:cs typeface="Times New Roman"/>
              </a:rPr>
              <a:t> </a:t>
            </a:r>
            <a:r>
              <a:rPr sz="2450" spc="-20" dirty="0">
                <a:latin typeface="Times New Roman"/>
                <a:cs typeface="Times New Roman"/>
              </a:rPr>
              <a:t>10</a:t>
            </a:r>
            <a:r>
              <a:rPr sz="2450" spc="-15" dirty="0">
                <a:latin typeface="Times New Roman"/>
                <a:cs typeface="Times New Roman"/>
              </a:rPr>
              <a:t> </a:t>
            </a:r>
            <a:r>
              <a:rPr sz="2450" dirty="0">
                <a:latin typeface="Times New Roman"/>
                <a:cs typeface="Times New Roman"/>
              </a:rPr>
              <a:t>mph</a:t>
            </a:r>
            <a:r>
              <a:rPr sz="2450" spc="-15" dirty="0">
                <a:latin typeface="Times New Roman"/>
                <a:cs typeface="Times New Roman"/>
              </a:rPr>
              <a:t> </a:t>
            </a:r>
            <a:r>
              <a:rPr sz="2450" spc="-25" dirty="0">
                <a:latin typeface="Times New Roman"/>
                <a:cs typeface="Times New Roman"/>
              </a:rPr>
              <a:t>frisbee</a:t>
            </a:r>
            <a:r>
              <a:rPr sz="2450" spc="-10" dirty="0">
                <a:latin typeface="Times New Roman"/>
                <a:cs typeface="Times New Roman"/>
              </a:rPr>
              <a:t> </a:t>
            </a:r>
            <a:r>
              <a:rPr sz="2450" spc="-25" dirty="0">
                <a:latin typeface="Times New Roman"/>
                <a:cs typeface="Times New Roman"/>
              </a:rPr>
              <a:t>would</a:t>
            </a:r>
            <a:r>
              <a:rPr sz="2450" spc="-15" dirty="0">
                <a:latin typeface="Times New Roman"/>
                <a:cs typeface="Times New Roman"/>
              </a:rPr>
              <a:t> </a:t>
            </a:r>
            <a:r>
              <a:rPr sz="2450" spc="-10" dirty="0">
                <a:latin typeface="Times New Roman"/>
                <a:cs typeface="Times New Roman"/>
              </a:rPr>
              <a:t>cause </a:t>
            </a:r>
            <a:r>
              <a:rPr sz="2450" dirty="0">
                <a:latin typeface="Times New Roman"/>
                <a:cs typeface="Times New Roman"/>
              </a:rPr>
              <a:t>if you</a:t>
            </a:r>
            <a:r>
              <a:rPr sz="2450" spc="10" dirty="0">
                <a:latin typeface="Times New Roman"/>
                <a:cs typeface="Times New Roman"/>
              </a:rPr>
              <a:t> </a:t>
            </a:r>
            <a:r>
              <a:rPr sz="2450" spc="-20" dirty="0">
                <a:latin typeface="Times New Roman"/>
                <a:cs typeface="Times New Roman"/>
              </a:rPr>
              <a:t>were</a:t>
            </a:r>
            <a:r>
              <a:rPr sz="2450" spc="10" dirty="0">
                <a:latin typeface="Times New Roman"/>
                <a:cs typeface="Times New Roman"/>
              </a:rPr>
              <a:t> </a:t>
            </a:r>
            <a:r>
              <a:rPr sz="2450" dirty="0">
                <a:latin typeface="Times New Roman"/>
                <a:cs typeface="Times New Roman"/>
              </a:rPr>
              <a:t>not</a:t>
            </a:r>
            <a:r>
              <a:rPr sz="2450" spc="10" dirty="0">
                <a:latin typeface="Times New Roman"/>
                <a:cs typeface="Times New Roman"/>
              </a:rPr>
              <a:t> </a:t>
            </a:r>
            <a:r>
              <a:rPr sz="2450" spc="-10" dirty="0">
                <a:latin typeface="Times New Roman"/>
                <a:cs typeface="Times New Roman"/>
              </a:rPr>
              <a:t>riding.</a:t>
            </a:r>
            <a:endParaRPr sz="2450">
              <a:latin typeface="Times New Roman"/>
              <a:cs typeface="Times New Roman"/>
            </a:endParaRPr>
          </a:p>
          <a:p>
            <a:pPr marL="394970" marR="5080" indent="-359410">
              <a:lnSpc>
                <a:spcPct val="101699"/>
              </a:lnSpc>
              <a:spcBef>
                <a:spcPts val="994"/>
              </a:spcBef>
              <a:buAutoNum type="alphaUcPeriod"/>
              <a:tabLst>
                <a:tab pos="395605" algn="l"/>
              </a:tabLst>
            </a:pPr>
            <a:r>
              <a:rPr sz="2450" spc="90" dirty="0">
                <a:latin typeface="Times New Roman"/>
                <a:cs typeface="Times New Roman"/>
              </a:rPr>
              <a:t>It</a:t>
            </a:r>
            <a:r>
              <a:rPr sz="2450" spc="-15" dirty="0">
                <a:latin typeface="Times New Roman"/>
                <a:cs typeface="Times New Roman"/>
              </a:rPr>
              <a:t> </a:t>
            </a:r>
            <a:r>
              <a:rPr sz="2450" spc="-60" dirty="0">
                <a:latin typeface="Times New Roman"/>
                <a:cs typeface="Times New Roman"/>
              </a:rPr>
              <a:t>will</a:t>
            </a:r>
            <a:r>
              <a:rPr sz="2450" spc="-15" dirty="0">
                <a:latin typeface="Times New Roman"/>
                <a:cs typeface="Times New Roman"/>
              </a:rPr>
              <a:t> </a:t>
            </a:r>
            <a:r>
              <a:rPr sz="2450" dirty="0">
                <a:latin typeface="Times New Roman"/>
                <a:cs typeface="Times New Roman"/>
              </a:rPr>
              <a:t>cause</a:t>
            </a:r>
            <a:r>
              <a:rPr sz="2450" spc="-15" dirty="0">
                <a:latin typeface="Times New Roman"/>
                <a:cs typeface="Times New Roman"/>
              </a:rPr>
              <a:t> </a:t>
            </a:r>
            <a:r>
              <a:rPr sz="2450" dirty="0">
                <a:latin typeface="Times New Roman"/>
                <a:cs typeface="Times New Roman"/>
              </a:rPr>
              <a:t>the</a:t>
            </a:r>
            <a:r>
              <a:rPr sz="2450" spc="-10" dirty="0">
                <a:latin typeface="Times New Roman"/>
                <a:cs typeface="Times New Roman"/>
              </a:rPr>
              <a:t> </a:t>
            </a:r>
            <a:r>
              <a:rPr sz="2450" dirty="0">
                <a:latin typeface="Times New Roman"/>
                <a:cs typeface="Times New Roman"/>
              </a:rPr>
              <a:t>same</a:t>
            </a:r>
            <a:r>
              <a:rPr sz="2450" spc="-15" dirty="0">
                <a:latin typeface="Times New Roman"/>
                <a:cs typeface="Times New Roman"/>
              </a:rPr>
              <a:t> </a:t>
            </a:r>
            <a:r>
              <a:rPr sz="2450" dirty="0">
                <a:latin typeface="Times New Roman"/>
                <a:cs typeface="Times New Roman"/>
              </a:rPr>
              <a:t>injury</a:t>
            </a:r>
            <a:r>
              <a:rPr sz="2450" spc="-15" dirty="0">
                <a:latin typeface="Times New Roman"/>
                <a:cs typeface="Times New Roman"/>
              </a:rPr>
              <a:t> </a:t>
            </a:r>
            <a:r>
              <a:rPr sz="2450" spc="110" dirty="0">
                <a:latin typeface="Times New Roman"/>
                <a:cs typeface="Times New Roman"/>
              </a:rPr>
              <a:t>that</a:t>
            </a:r>
            <a:r>
              <a:rPr sz="2450" spc="-15" dirty="0">
                <a:latin typeface="Times New Roman"/>
                <a:cs typeface="Times New Roman"/>
              </a:rPr>
              <a:t> </a:t>
            </a:r>
            <a:r>
              <a:rPr sz="2450" dirty="0">
                <a:latin typeface="Times New Roman"/>
                <a:cs typeface="Times New Roman"/>
              </a:rPr>
              <a:t>a</a:t>
            </a:r>
            <a:r>
              <a:rPr sz="2450" spc="-10" dirty="0">
                <a:latin typeface="Times New Roman"/>
                <a:cs typeface="Times New Roman"/>
              </a:rPr>
              <a:t> </a:t>
            </a:r>
            <a:r>
              <a:rPr sz="2450" spc="-20" dirty="0">
                <a:latin typeface="Times New Roman"/>
                <a:cs typeface="Times New Roman"/>
              </a:rPr>
              <a:t>20</a:t>
            </a:r>
            <a:r>
              <a:rPr sz="2450" spc="-15" dirty="0">
                <a:latin typeface="Times New Roman"/>
                <a:cs typeface="Times New Roman"/>
              </a:rPr>
              <a:t> </a:t>
            </a:r>
            <a:r>
              <a:rPr sz="2450" dirty="0">
                <a:latin typeface="Times New Roman"/>
                <a:cs typeface="Times New Roman"/>
              </a:rPr>
              <a:t>mph</a:t>
            </a:r>
            <a:r>
              <a:rPr sz="2450" spc="-15" dirty="0">
                <a:latin typeface="Times New Roman"/>
                <a:cs typeface="Times New Roman"/>
              </a:rPr>
              <a:t> </a:t>
            </a:r>
            <a:r>
              <a:rPr sz="2450" spc="-25" dirty="0">
                <a:latin typeface="Times New Roman"/>
                <a:cs typeface="Times New Roman"/>
              </a:rPr>
              <a:t>frisbee</a:t>
            </a:r>
            <a:r>
              <a:rPr sz="2450" spc="-10" dirty="0">
                <a:latin typeface="Times New Roman"/>
                <a:cs typeface="Times New Roman"/>
              </a:rPr>
              <a:t> </a:t>
            </a:r>
            <a:r>
              <a:rPr sz="2450" spc="-25" dirty="0">
                <a:latin typeface="Times New Roman"/>
                <a:cs typeface="Times New Roman"/>
              </a:rPr>
              <a:t>would</a:t>
            </a:r>
            <a:r>
              <a:rPr sz="2450" spc="-15" dirty="0">
                <a:latin typeface="Times New Roman"/>
                <a:cs typeface="Times New Roman"/>
              </a:rPr>
              <a:t> </a:t>
            </a:r>
            <a:r>
              <a:rPr sz="2450" spc="-10" dirty="0">
                <a:latin typeface="Times New Roman"/>
                <a:cs typeface="Times New Roman"/>
              </a:rPr>
              <a:t>cause </a:t>
            </a:r>
            <a:r>
              <a:rPr sz="2450" dirty="0">
                <a:latin typeface="Times New Roman"/>
                <a:cs typeface="Times New Roman"/>
              </a:rPr>
              <a:t>if you</a:t>
            </a:r>
            <a:r>
              <a:rPr sz="2450" spc="10" dirty="0">
                <a:latin typeface="Times New Roman"/>
                <a:cs typeface="Times New Roman"/>
              </a:rPr>
              <a:t> </a:t>
            </a:r>
            <a:r>
              <a:rPr sz="2450" spc="-20" dirty="0">
                <a:latin typeface="Times New Roman"/>
                <a:cs typeface="Times New Roman"/>
              </a:rPr>
              <a:t>were</a:t>
            </a:r>
            <a:r>
              <a:rPr sz="2450" spc="10" dirty="0">
                <a:latin typeface="Times New Roman"/>
                <a:cs typeface="Times New Roman"/>
              </a:rPr>
              <a:t> </a:t>
            </a:r>
            <a:r>
              <a:rPr sz="2450" dirty="0">
                <a:latin typeface="Times New Roman"/>
                <a:cs typeface="Times New Roman"/>
              </a:rPr>
              <a:t>not</a:t>
            </a:r>
            <a:r>
              <a:rPr sz="2450" spc="10" dirty="0">
                <a:latin typeface="Times New Roman"/>
                <a:cs typeface="Times New Roman"/>
              </a:rPr>
              <a:t> </a:t>
            </a:r>
            <a:r>
              <a:rPr sz="2450" spc="-10" dirty="0">
                <a:latin typeface="Times New Roman"/>
                <a:cs typeface="Times New Roman"/>
              </a:rPr>
              <a:t>riding.</a:t>
            </a:r>
            <a:endParaRPr sz="2450">
              <a:latin typeface="Times New Roman"/>
              <a:cs typeface="Times New Roman"/>
            </a:endParaRPr>
          </a:p>
          <a:p>
            <a:pPr marL="394970" marR="5080" indent="-363220">
              <a:lnSpc>
                <a:spcPct val="101699"/>
              </a:lnSpc>
              <a:spcBef>
                <a:spcPts val="994"/>
              </a:spcBef>
              <a:buAutoNum type="alphaUcPeriod"/>
              <a:tabLst>
                <a:tab pos="395605" algn="l"/>
              </a:tabLst>
            </a:pPr>
            <a:r>
              <a:rPr sz="2450" spc="90" dirty="0">
                <a:latin typeface="Times New Roman"/>
                <a:cs typeface="Times New Roman"/>
              </a:rPr>
              <a:t>It</a:t>
            </a:r>
            <a:r>
              <a:rPr sz="2450" spc="-15" dirty="0">
                <a:latin typeface="Times New Roman"/>
                <a:cs typeface="Times New Roman"/>
              </a:rPr>
              <a:t> </a:t>
            </a:r>
            <a:r>
              <a:rPr sz="2450" spc="-60" dirty="0">
                <a:latin typeface="Times New Roman"/>
                <a:cs typeface="Times New Roman"/>
              </a:rPr>
              <a:t>will</a:t>
            </a:r>
            <a:r>
              <a:rPr sz="2450" spc="-10" dirty="0">
                <a:latin typeface="Times New Roman"/>
                <a:cs typeface="Times New Roman"/>
              </a:rPr>
              <a:t> </a:t>
            </a:r>
            <a:r>
              <a:rPr sz="2450" dirty="0">
                <a:latin typeface="Times New Roman"/>
                <a:cs typeface="Times New Roman"/>
              </a:rPr>
              <a:t>cause</a:t>
            </a:r>
            <a:r>
              <a:rPr sz="2450" spc="-15" dirty="0">
                <a:latin typeface="Times New Roman"/>
                <a:cs typeface="Times New Roman"/>
              </a:rPr>
              <a:t> </a:t>
            </a:r>
            <a:r>
              <a:rPr sz="2450" dirty="0">
                <a:latin typeface="Times New Roman"/>
                <a:cs typeface="Times New Roman"/>
              </a:rPr>
              <a:t>the</a:t>
            </a:r>
            <a:r>
              <a:rPr sz="2450" spc="-10" dirty="0">
                <a:latin typeface="Times New Roman"/>
                <a:cs typeface="Times New Roman"/>
              </a:rPr>
              <a:t> </a:t>
            </a:r>
            <a:r>
              <a:rPr sz="2450" dirty="0">
                <a:latin typeface="Times New Roman"/>
                <a:cs typeface="Times New Roman"/>
              </a:rPr>
              <a:t>same</a:t>
            </a:r>
            <a:r>
              <a:rPr sz="2450" spc="-15" dirty="0">
                <a:latin typeface="Times New Roman"/>
                <a:cs typeface="Times New Roman"/>
              </a:rPr>
              <a:t> </a:t>
            </a:r>
            <a:r>
              <a:rPr sz="2450" dirty="0">
                <a:latin typeface="Times New Roman"/>
                <a:cs typeface="Times New Roman"/>
              </a:rPr>
              <a:t>injury</a:t>
            </a:r>
            <a:r>
              <a:rPr sz="2450" spc="-10" dirty="0">
                <a:latin typeface="Times New Roman"/>
                <a:cs typeface="Times New Roman"/>
              </a:rPr>
              <a:t> </a:t>
            </a:r>
            <a:r>
              <a:rPr sz="2450" spc="110" dirty="0">
                <a:latin typeface="Times New Roman"/>
                <a:cs typeface="Times New Roman"/>
              </a:rPr>
              <a:t>that</a:t>
            </a:r>
            <a:r>
              <a:rPr sz="2450" spc="-15" dirty="0">
                <a:latin typeface="Times New Roman"/>
                <a:cs typeface="Times New Roman"/>
              </a:rPr>
              <a:t> </a:t>
            </a:r>
            <a:r>
              <a:rPr sz="2450" dirty="0">
                <a:latin typeface="Times New Roman"/>
                <a:cs typeface="Times New Roman"/>
              </a:rPr>
              <a:t>a</a:t>
            </a:r>
            <a:r>
              <a:rPr sz="2450" spc="-10" dirty="0">
                <a:latin typeface="Times New Roman"/>
                <a:cs typeface="Times New Roman"/>
              </a:rPr>
              <a:t> </a:t>
            </a:r>
            <a:r>
              <a:rPr sz="2450" spc="-20" dirty="0">
                <a:latin typeface="Times New Roman"/>
                <a:cs typeface="Times New Roman"/>
              </a:rPr>
              <a:t>30</a:t>
            </a:r>
            <a:r>
              <a:rPr sz="2450" spc="-15" dirty="0">
                <a:latin typeface="Times New Roman"/>
                <a:cs typeface="Times New Roman"/>
              </a:rPr>
              <a:t> </a:t>
            </a:r>
            <a:r>
              <a:rPr sz="2450" dirty="0">
                <a:latin typeface="Times New Roman"/>
                <a:cs typeface="Times New Roman"/>
              </a:rPr>
              <a:t>mph</a:t>
            </a:r>
            <a:r>
              <a:rPr sz="2450" spc="-10" dirty="0">
                <a:latin typeface="Times New Roman"/>
                <a:cs typeface="Times New Roman"/>
              </a:rPr>
              <a:t> </a:t>
            </a:r>
            <a:r>
              <a:rPr sz="2450" spc="-25" dirty="0">
                <a:latin typeface="Times New Roman"/>
                <a:cs typeface="Times New Roman"/>
              </a:rPr>
              <a:t>frisbee</a:t>
            </a:r>
            <a:r>
              <a:rPr sz="2450" spc="-10" dirty="0">
                <a:latin typeface="Times New Roman"/>
                <a:cs typeface="Times New Roman"/>
              </a:rPr>
              <a:t> </a:t>
            </a:r>
            <a:r>
              <a:rPr sz="2450" spc="-25" dirty="0">
                <a:latin typeface="Times New Roman"/>
                <a:cs typeface="Times New Roman"/>
              </a:rPr>
              <a:t>would</a:t>
            </a:r>
            <a:r>
              <a:rPr sz="2450" spc="-15" dirty="0">
                <a:latin typeface="Times New Roman"/>
                <a:cs typeface="Times New Roman"/>
              </a:rPr>
              <a:t> </a:t>
            </a:r>
            <a:r>
              <a:rPr sz="2450" spc="-10" dirty="0">
                <a:latin typeface="Times New Roman"/>
                <a:cs typeface="Times New Roman"/>
              </a:rPr>
              <a:t>cause </a:t>
            </a:r>
            <a:r>
              <a:rPr sz="2450" dirty="0">
                <a:latin typeface="Times New Roman"/>
                <a:cs typeface="Times New Roman"/>
              </a:rPr>
              <a:t>if you</a:t>
            </a:r>
            <a:r>
              <a:rPr sz="2450" spc="10" dirty="0">
                <a:latin typeface="Times New Roman"/>
                <a:cs typeface="Times New Roman"/>
              </a:rPr>
              <a:t> </a:t>
            </a:r>
            <a:r>
              <a:rPr sz="2450" spc="-20" dirty="0">
                <a:latin typeface="Times New Roman"/>
                <a:cs typeface="Times New Roman"/>
              </a:rPr>
              <a:t>were</a:t>
            </a:r>
            <a:r>
              <a:rPr sz="2450" spc="10" dirty="0">
                <a:latin typeface="Times New Roman"/>
                <a:cs typeface="Times New Roman"/>
              </a:rPr>
              <a:t> </a:t>
            </a:r>
            <a:r>
              <a:rPr sz="2450" dirty="0">
                <a:latin typeface="Times New Roman"/>
                <a:cs typeface="Times New Roman"/>
              </a:rPr>
              <a:t>not</a:t>
            </a:r>
            <a:r>
              <a:rPr sz="2450" spc="10" dirty="0">
                <a:latin typeface="Times New Roman"/>
                <a:cs typeface="Times New Roman"/>
              </a:rPr>
              <a:t> </a:t>
            </a:r>
            <a:r>
              <a:rPr sz="2450" spc="-10" dirty="0">
                <a:latin typeface="Times New Roman"/>
                <a:cs typeface="Times New Roman"/>
              </a:rPr>
              <a:t>riding.</a:t>
            </a:r>
            <a:endParaRPr sz="2450">
              <a:latin typeface="Times New Roman"/>
              <a:cs typeface="Times New Roman"/>
            </a:endParaRPr>
          </a:p>
          <a:p>
            <a:pPr marL="394970" indent="-375920">
              <a:lnSpc>
                <a:spcPct val="100000"/>
              </a:lnSpc>
              <a:spcBef>
                <a:spcPts val="1045"/>
              </a:spcBef>
              <a:buAutoNum type="alphaUcPeriod"/>
              <a:tabLst>
                <a:tab pos="395605" algn="l"/>
              </a:tabLst>
            </a:pPr>
            <a:r>
              <a:rPr sz="2450" dirty="0">
                <a:latin typeface="Times New Roman"/>
                <a:cs typeface="Times New Roman"/>
              </a:rPr>
              <a:t>None</a:t>
            </a:r>
            <a:r>
              <a:rPr sz="2450" spc="40" dirty="0">
                <a:latin typeface="Times New Roman"/>
                <a:cs typeface="Times New Roman"/>
              </a:rPr>
              <a:t> </a:t>
            </a:r>
            <a:r>
              <a:rPr sz="2450" dirty="0">
                <a:latin typeface="Times New Roman"/>
                <a:cs typeface="Times New Roman"/>
              </a:rPr>
              <a:t>of</a:t>
            </a:r>
            <a:r>
              <a:rPr sz="2450" spc="40" dirty="0">
                <a:latin typeface="Times New Roman"/>
                <a:cs typeface="Times New Roman"/>
              </a:rPr>
              <a:t> </a:t>
            </a:r>
            <a:r>
              <a:rPr sz="2450" dirty="0">
                <a:latin typeface="Times New Roman"/>
                <a:cs typeface="Times New Roman"/>
              </a:rPr>
              <a:t>the</a:t>
            </a:r>
            <a:r>
              <a:rPr sz="2450" spc="40" dirty="0">
                <a:latin typeface="Times New Roman"/>
                <a:cs typeface="Times New Roman"/>
              </a:rPr>
              <a:t> </a:t>
            </a:r>
            <a:r>
              <a:rPr sz="2450" spc="-20" dirty="0">
                <a:latin typeface="Times New Roman"/>
                <a:cs typeface="Times New Roman"/>
              </a:rPr>
              <a:t>above</a:t>
            </a:r>
            <a:endParaRPr sz="2450">
              <a:latin typeface="Times New Roman"/>
              <a:cs typeface="Times New Roman"/>
            </a:endParaRPr>
          </a:p>
          <a:p>
            <a:pPr marL="12700">
              <a:lnSpc>
                <a:spcPct val="100000"/>
              </a:lnSpc>
              <a:spcBef>
                <a:spcPts val="1945"/>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D</a:t>
            </a:r>
            <a:endParaRPr sz="2450">
              <a:latin typeface="Times New Roman"/>
              <a:cs typeface="Times New Roman"/>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6270" cy="647700"/>
          </a:xfrm>
          <a:prstGeom prst="rect">
            <a:avLst/>
          </a:prstGeom>
        </p:spPr>
        <p:txBody>
          <a:bodyPr vert="horz" wrap="square" lIns="0" tIns="12065" rIns="0" bIns="0" rtlCol="0">
            <a:spAutoFit/>
          </a:bodyPr>
          <a:lstStyle/>
          <a:p>
            <a:pPr marL="4367530">
              <a:lnSpc>
                <a:spcPct val="100000"/>
              </a:lnSpc>
              <a:spcBef>
                <a:spcPts val="95"/>
              </a:spcBef>
            </a:pPr>
            <a:r>
              <a:rPr sz="1200" dirty="0">
                <a:latin typeface="Times New Roman"/>
                <a:cs typeface="Times New Roman"/>
              </a:rPr>
              <a:t>1.2.</a:t>
            </a:r>
            <a:r>
              <a:rPr sz="1200" spc="280" dirty="0">
                <a:latin typeface="Times New Roman"/>
                <a:cs typeface="Times New Roman"/>
              </a:rPr>
              <a:t>  </a:t>
            </a:r>
            <a:r>
              <a:rPr sz="1200" dirty="0">
                <a:latin typeface="Times New Roman"/>
                <a:cs typeface="Times New Roman"/>
              </a:rPr>
              <a:t>EINSTEIN’S</a:t>
            </a:r>
            <a:r>
              <a:rPr sz="1200" spc="204" dirty="0">
                <a:latin typeface="Times New Roman"/>
                <a:cs typeface="Times New Roman"/>
              </a:rPr>
              <a:t> </a:t>
            </a:r>
            <a:r>
              <a:rPr sz="1200" dirty="0">
                <a:latin typeface="Times New Roman"/>
                <a:cs typeface="Times New Roman"/>
              </a:rPr>
              <a:t>POSTULATES</a:t>
            </a:r>
            <a:r>
              <a:rPr sz="1200" spc="200" dirty="0">
                <a:latin typeface="Times New Roman"/>
                <a:cs typeface="Times New Roman"/>
              </a:rPr>
              <a:t> </a:t>
            </a:r>
            <a:r>
              <a:rPr sz="1200" dirty="0">
                <a:latin typeface="Times New Roman"/>
                <a:cs typeface="Times New Roman"/>
              </a:rPr>
              <a:t>AND</a:t>
            </a:r>
            <a:r>
              <a:rPr sz="1200" spc="195" dirty="0">
                <a:latin typeface="Times New Roman"/>
                <a:cs typeface="Times New Roman"/>
              </a:rPr>
              <a:t> </a:t>
            </a:r>
            <a:r>
              <a:rPr sz="1200" dirty="0">
                <a:latin typeface="Times New Roman"/>
                <a:cs typeface="Times New Roman"/>
              </a:rPr>
              <a:t>TIME</a:t>
            </a:r>
            <a:r>
              <a:rPr sz="1200" spc="200"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a:p>
            <a:pPr>
              <a:lnSpc>
                <a:spcPct val="100000"/>
              </a:lnSpc>
              <a:spcBef>
                <a:spcPts val="40"/>
              </a:spcBef>
            </a:pPr>
            <a:endParaRPr sz="1200">
              <a:latin typeface="Times New Roman"/>
              <a:cs typeface="Times New Roman"/>
            </a:endParaRPr>
          </a:p>
          <a:p>
            <a:pPr marL="12700">
              <a:lnSpc>
                <a:spcPct val="100000"/>
              </a:lnSpc>
              <a:tabLst>
                <a:tab pos="572770" algn="l"/>
              </a:tabLst>
            </a:pPr>
            <a:r>
              <a:rPr sz="1700" b="1" spc="85" dirty="0">
                <a:latin typeface="Book Antiqua"/>
                <a:cs typeface="Book Antiqua"/>
              </a:rPr>
              <a:t>1.2</a:t>
            </a:r>
            <a:r>
              <a:rPr sz="1700" b="1" dirty="0">
                <a:latin typeface="Book Antiqua"/>
                <a:cs typeface="Book Antiqua"/>
              </a:rPr>
              <a:t>	</a:t>
            </a:r>
            <a:r>
              <a:rPr sz="1700" b="1" spc="50" dirty="0">
                <a:latin typeface="Book Antiqua"/>
                <a:cs typeface="Book Antiqua"/>
              </a:rPr>
              <a:t>Einstein’s</a:t>
            </a:r>
            <a:r>
              <a:rPr sz="1700" b="1" spc="265" dirty="0">
                <a:latin typeface="Book Antiqua"/>
                <a:cs typeface="Book Antiqua"/>
              </a:rPr>
              <a:t> </a:t>
            </a:r>
            <a:r>
              <a:rPr sz="1700" b="1" spc="70" dirty="0">
                <a:latin typeface="Book Antiqua"/>
                <a:cs typeface="Book Antiqua"/>
              </a:rPr>
              <a:t>Postulates</a:t>
            </a:r>
            <a:r>
              <a:rPr sz="1700" b="1" spc="270" dirty="0">
                <a:latin typeface="Book Antiqua"/>
                <a:cs typeface="Book Antiqua"/>
              </a:rPr>
              <a:t> </a:t>
            </a:r>
            <a:r>
              <a:rPr sz="1700" b="1" dirty="0">
                <a:latin typeface="Book Antiqua"/>
                <a:cs typeface="Book Antiqua"/>
              </a:rPr>
              <a:t>and</a:t>
            </a:r>
            <a:r>
              <a:rPr sz="1700" b="1" spc="270" dirty="0">
                <a:latin typeface="Book Antiqua"/>
                <a:cs typeface="Book Antiqua"/>
              </a:rPr>
              <a:t> </a:t>
            </a:r>
            <a:r>
              <a:rPr sz="1700" b="1" spc="70" dirty="0">
                <a:latin typeface="Book Antiqua"/>
                <a:cs typeface="Book Antiqua"/>
              </a:rPr>
              <a:t>Time</a:t>
            </a:r>
            <a:r>
              <a:rPr sz="1700" b="1" spc="265" dirty="0">
                <a:latin typeface="Book Antiqua"/>
                <a:cs typeface="Book Antiqua"/>
              </a:rPr>
              <a:t> </a:t>
            </a:r>
            <a:r>
              <a:rPr sz="1700" b="1" spc="-10" dirty="0">
                <a:latin typeface="Book Antiqua"/>
                <a:cs typeface="Book Antiqua"/>
              </a:rPr>
              <a:t>Dilation</a:t>
            </a:r>
            <a:endParaRPr sz="1700">
              <a:latin typeface="Book Antiqua"/>
              <a:cs typeface="Book Antiqu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366895"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1.2.</a:t>
            </a:r>
            <a:r>
              <a:rPr sz="1200" spc="270" dirty="0">
                <a:latin typeface="Times New Roman"/>
                <a:cs typeface="Times New Roman"/>
              </a:rPr>
              <a:t>  </a:t>
            </a:r>
            <a:r>
              <a:rPr sz="1200" dirty="0">
                <a:latin typeface="Times New Roman"/>
                <a:cs typeface="Times New Roman"/>
              </a:rPr>
              <a:t>EINSTEIN’S</a:t>
            </a:r>
            <a:r>
              <a:rPr sz="1200" spc="20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90"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921510"/>
          </a:xfrm>
          <a:prstGeom prst="rect">
            <a:avLst/>
          </a:prstGeom>
        </p:spPr>
        <p:txBody>
          <a:bodyPr vert="horz" wrap="square" lIns="0" tIns="9525" rIns="0" bIns="0" rtlCol="0">
            <a:spAutoFit/>
          </a:bodyPr>
          <a:lstStyle/>
          <a:p>
            <a:pPr marL="12700" marR="5080" algn="just">
              <a:lnSpc>
                <a:spcPct val="101699"/>
              </a:lnSpc>
              <a:spcBef>
                <a:spcPts val="75"/>
              </a:spcBef>
            </a:pPr>
            <a:r>
              <a:rPr dirty="0"/>
              <a:t>You</a:t>
            </a:r>
            <a:r>
              <a:rPr spc="170" dirty="0"/>
              <a:t> </a:t>
            </a:r>
            <a:r>
              <a:rPr dirty="0"/>
              <a:t>are</a:t>
            </a:r>
            <a:r>
              <a:rPr spc="170" dirty="0"/>
              <a:t> </a:t>
            </a:r>
            <a:r>
              <a:rPr dirty="0"/>
              <a:t>standing</a:t>
            </a:r>
            <a:r>
              <a:rPr spc="170" dirty="0"/>
              <a:t> </a:t>
            </a:r>
            <a:r>
              <a:rPr dirty="0"/>
              <a:t>on</a:t>
            </a:r>
            <a:r>
              <a:rPr spc="175" dirty="0"/>
              <a:t> </a:t>
            </a:r>
            <a:r>
              <a:rPr dirty="0"/>
              <a:t>your</a:t>
            </a:r>
            <a:r>
              <a:rPr spc="170" dirty="0"/>
              <a:t> </a:t>
            </a:r>
            <a:r>
              <a:rPr dirty="0"/>
              <a:t>tiny</a:t>
            </a:r>
            <a:r>
              <a:rPr spc="170" dirty="0"/>
              <a:t> </a:t>
            </a:r>
            <a:r>
              <a:rPr dirty="0"/>
              <a:t>asteroid</a:t>
            </a:r>
            <a:r>
              <a:rPr spc="175" dirty="0"/>
              <a:t> </a:t>
            </a:r>
            <a:r>
              <a:rPr dirty="0"/>
              <a:t>as</a:t>
            </a:r>
            <a:r>
              <a:rPr spc="170" dirty="0"/>
              <a:t> </a:t>
            </a:r>
            <a:r>
              <a:rPr dirty="0"/>
              <a:t>a</a:t>
            </a:r>
            <a:r>
              <a:rPr spc="170" dirty="0"/>
              <a:t> </a:t>
            </a:r>
            <a:r>
              <a:rPr dirty="0"/>
              <a:t>ship</a:t>
            </a:r>
            <a:r>
              <a:rPr spc="175" dirty="0"/>
              <a:t> </a:t>
            </a:r>
            <a:r>
              <a:rPr dirty="0"/>
              <a:t>approaches</a:t>
            </a:r>
            <a:r>
              <a:rPr spc="170" dirty="0"/>
              <a:t> </a:t>
            </a:r>
            <a:r>
              <a:rPr spc="-25" dirty="0"/>
              <a:t>you </a:t>
            </a:r>
            <a:r>
              <a:rPr spc="-10" dirty="0"/>
              <a:t>moving</a:t>
            </a:r>
            <a:r>
              <a:rPr dirty="0"/>
              <a:t> </a:t>
            </a:r>
            <a:r>
              <a:rPr spc="114" dirty="0"/>
              <a:t>at</a:t>
            </a:r>
            <a:r>
              <a:rPr dirty="0"/>
              <a:t> </a:t>
            </a:r>
            <a:r>
              <a:rPr b="0" i="1" dirty="0">
                <a:latin typeface="Bookman Old Style"/>
                <a:cs typeface="Bookman Old Style"/>
              </a:rPr>
              <a:t>c/</a:t>
            </a:r>
            <a:r>
              <a:rPr dirty="0"/>
              <a:t>2.</a:t>
            </a:r>
            <a:r>
              <a:rPr spc="250" dirty="0"/>
              <a:t> </a:t>
            </a:r>
            <a:r>
              <a:rPr spc="-10" dirty="0"/>
              <a:t>You</a:t>
            </a:r>
            <a:r>
              <a:rPr spc="5" dirty="0"/>
              <a:t> </a:t>
            </a:r>
            <a:r>
              <a:rPr dirty="0"/>
              <a:t>send</a:t>
            </a:r>
            <a:r>
              <a:rPr spc="5" dirty="0"/>
              <a:t> </a:t>
            </a:r>
            <a:r>
              <a:rPr dirty="0"/>
              <a:t>a radio</a:t>
            </a:r>
            <a:r>
              <a:rPr spc="5" dirty="0"/>
              <a:t> </a:t>
            </a:r>
            <a:r>
              <a:rPr dirty="0"/>
              <a:t>signal</a:t>
            </a:r>
            <a:r>
              <a:rPr spc="-5" dirty="0"/>
              <a:t> </a:t>
            </a:r>
            <a:r>
              <a:rPr dirty="0"/>
              <a:t>(which</a:t>
            </a:r>
            <a:r>
              <a:rPr spc="10" dirty="0"/>
              <a:t> </a:t>
            </a:r>
            <a:r>
              <a:rPr dirty="0"/>
              <a:t>is a</a:t>
            </a:r>
            <a:r>
              <a:rPr spc="5" dirty="0"/>
              <a:t> </a:t>
            </a:r>
            <a:r>
              <a:rPr dirty="0"/>
              <a:t>form</a:t>
            </a:r>
            <a:r>
              <a:rPr spc="-5" dirty="0"/>
              <a:t> </a:t>
            </a:r>
            <a:r>
              <a:rPr dirty="0"/>
              <a:t>of</a:t>
            </a:r>
            <a:r>
              <a:rPr spc="10" dirty="0"/>
              <a:t> </a:t>
            </a:r>
            <a:r>
              <a:rPr spc="-10" dirty="0"/>
              <a:t>light) </a:t>
            </a:r>
            <a:r>
              <a:rPr dirty="0"/>
              <a:t>welcoming</a:t>
            </a:r>
            <a:r>
              <a:rPr spc="385" dirty="0"/>
              <a:t> </a:t>
            </a:r>
            <a:r>
              <a:rPr dirty="0"/>
              <a:t>them.</a:t>
            </a:r>
            <a:r>
              <a:rPr spc="350" dirty="0"/>
              <a:t>  </a:t>
            </a:r>
            <a:r>
              <a:rPr dirty="0"/>
              <a:t>From</a:t>
            </a:r>
            <a:r>
              <a:rPr spc="395" dirty="0"/>
              <a:t> </a:t>
            </a:r>
            <a:r>
              <a:rPr dirty="0"/>
              <a:t>your</a:t>
            </a:r>
            <a:r>
              <a:rPr spc="395" dirty="0"/>
              <a:t> </a:t>
            </a:r>
            <a:r>
              <a:rPr dirty="0"/>
              <a:t>point</a:t>
            </a:r>
            <a:r>
              <a:rPr spc="395" dirty="0"/>
              <a:t> </a:t>
            </a:r>
            <a:r>
              <a:rPr dirty="0"/>
              <a:t>of</a:t>
            </a:r>
            <a:r>
              <a:rPr spc="395" dirty="0"/>
              <a:t> </a:t>
            </a:r>
            <a:r>
              <a:rPr dirty="0"/>
              <a:t>view</a:t>
            </a:r>
            <a:r>
              <a:rPr spc="395" dirty="0"/>
              <a:t> </a:t>
            </a:r>
            <a:r>
              <a:rPr dirty="0"/>
              <a:t>the</a:t>
            </a:r>
            <a:r>
              <a:rPr spc="395" dirty="0"/>
              <a:t> </a:t>
            </a:r>
            <a:r>
              <a:rPr dirty="0"/>
              <a:t>radio</a:t>
            </a:r>
            <a:r>
              <a:rPr spc="395" dirty="0"/>
              <a:t> </a:t>
            </a:r>
            <a:r>
              <a:rPr dirty="0"/>
              <a:t>signal</a:t>
            </a:r>
            <a:r>
              <a:rPr spc="395" dirty="0"/>
              <a:t> </a:t>
            </a:r>
            <a:r>
              <a:rPr spc="-25" dirty="0"/>
              <a:t>is </a:t>
            </a:r>
            <a:r>
              <a:rPr dirty="0"/>
              <a:t>moving</a:t>
            </a:r>
            <a:r>
              <a:rPr spc="245" dirty="0"/>
              <a:t> </a:t>
            </a:r>
            <a:r>
              <a:rPr dirty="0"/>
              <a:t>from</a:t>
            </a:r>
            <a:r>
              <a:rPr spc="250" dirty="0"/>
              <a:t> </a:t>
            </a:r>
            <a:r>
              <a:rPr dirty="0"/>
              <a:t>you</a:t>
            </a:r>
            <a:r>
              <a:rPr spc="260" dirty="0"/>
              <a:t> </a:t>
            </a:r>
            <a:r>
              <a:rPr dirty="0"/>
              <a:t>to</a:t>
            </a:r>
            <a:r>
              <a:rPr spc="254" dirty="0"/>
              <a:t> </a:t>
            </a:r>
            <a:r>
              <a:rPr dirty="0"/>
              <a:t>them</a:t>
            </a:r>
            <a:r>
              <a:rPr spc="254" dirty="0"/>
              <a:t> </a:t>
            </a:r>
            <a:r>
              <a:rPr spc="114" dirty="0"/>
              <a:t>at</a:t>
            </a:r>
            <a:r>
              <a:rPr spc="250" dirty="0"/>
              <a:t> </a:t>
            </a:r>
            <a:r>
              <a:rPr dirty="0"/>
              <a:t>speed</a:t>
            </a:r>
            <a:r>
              <a:rPr spc="254" dirty="0"/>
              <a:t> </a:t>
            </a:r>
            <a:r>
              <a:rPr b="0" i="1" dirty="0">
                <a:latin typeface="Bookman Old Style"/>
                <a:cs typeface="Bookman Old Style"/>
              </a:rPr>
              <a:t>c</a:t>
            </a:r>
            <a:r>
              <a:rPr dirty="0"/>
              <a:t>.</a:t>
            </a:r>
            <a:r>
              <a:rPr spc="114" dirty="0"/>
              <a:t>  </a:t>
            </a:r>
            <a:r>
              <a:rPr dirty="0"/>
              <a:t>From</a:t>
            </a:r>
            <a:r>
              <a:rPr spc="250" dirty="0"/>
              <a:t> </a:t>
            </a:r>
            <a:r>
              <a:rPr dirty="0"/>
              <a:t>their</a:t>
            </a:r>
            <a:r>
              <a:rPr spc="260" dirty="0"/>
              <a:t> </a:t>
            </a:r>
            <a:r>
              <a:rPr dirty="0"/>
              <a:t>point</a:t>
            </a:r>
            <a:r>
              <a:rPr spc="250" dirty="0"/>
              <a:t> </a:t>
            </a:r>
            <a:r>
              <a:rPr dirty="0"/>
              <a:t>of</a:t>
            </a:r>
            <a:r>
              <a:rPr spc="254" dirty="0"/>
              <a:t> </a:t>
            </a:r>
            <a:r>
              <a:rPr spc="-20" dirty="0"/>
              <a:t>view </a:t>
            </a:r>
            <a:r>
              <a:rPr spc="-10" dirty="0"/>
              <a:t>how</a:t>
            </a:r>
            <a:r>
              <a:rPr dirty="0"/>
              <a:t> fast is</a:t>
            </a:r>
            <a:r>
              <a:rPr spc="-5" dirty="0"/>
              <a:t> </a:t>
            </a:r>
            <a:r>
              <a:rPr spc="60" dirty="0"/>
              <a:t>it</a:t>
            </a:r>
            <a:r>
              <a:rPr dirty="0"/>
              <a:t> moving?</a:t>
            </a:r>
            <a:r>
              <a:rPr spc="215" dirty="0"/>
              <a:t> </a:t>
            </a:r>
            <a:r>
              <a:rPr dirty="0"/>
              <a:t>(Choose </a:t>
            </a:r>
            <a:r>
              <a:rPr spc="-10" dirty="0"/>
              <a:t>one.)</a:t>
            </a:r>
          </a:p>
        </p:txBody>
      </p:sp>
      <p:sp>
        <p:nvSpPr>
          <p:cNvPr id="5" name="object 5"/>
          <p:cNvSpPr txBox="1"/>
          <p:nvPr/>
        </p:nvSpPr>
        <p:spPr>
          <a:xfrm>
            <a:off x="715137" y="3180783"/>
            <a:ext cx="2691130" cy="2050414"/>
          </a:xfrm>
          <a:prstGeom prst="rect">
            <a:avLst/>
          </a:prstGeom>
        </p:spPr>
        <p:txBody>
          <a:bodyPr vert="horz" wrap="square" lIns="0" tIns="144780" rIns="0" bIns="0" rtlCol="0">
            <a:spAutoFit/>
          </a:bodyPr>
          <a:lstStyle/>
          <a:p>
            <a:pPr marL="387985" indent="-372110">
              <a:lnSpc>
                <a:spcPct val="100000"/>
              </a:lnSpc>
              <a:spcBef>
                <a:spcPts val="1140"/>
              </a:spcBef>
              <a:buFont typeface="Times New Roman"/>
              <a:buAutoNum type="alphaUcPeriod"/>
              <a:tabLst>
                <a:tab pos="388620" algn="l"/>
              </a:tabLst>
            </a:pPr>
            <a:r>
              <a:rPr sz="2450" b="0" i="1" spc="-25" dirty="0">
                <a:latin typeface="Bookman Old Style"/>
                <a:cs typeface="Bookman Old Style"/>
              </a:rPr>
              <a:t>c/</a:t>
            </a:r>
            <a:r>
              <a:rPr sz="2450" spc="-25" dirty="0">
                <a:latin typeface="Times New Roman"/>
                <a:cs typeface="Times New Roman"/>
              </a:rPr>
              <a:t>2</a:t>
            </a:r>
            <a:endParaRPr sz="2450">
              <a:latin typeface="Times New Roman"/>
              <a:cs typeface="Times New Roman"/>
            </a:endParaRPr>
          </a:p>
          <a:p>
            <a:pPr marL="387985" indent="-360045">
              <a:lnSpc>
                <a:spcPct val="100000"/>
              </a:lnSpc>
              <a:spcBef>
                <a:spcPts val="1045"/>
              </a:spcBef>
              <a:buFont typeface="Times New Roman"/>
              <a:buAutoNum type="alphaUcPeriod"/>
              <a:tabLst>
                <a:tab pos="388620" algn="l"/>
              </a:tabLst>
            </a:pPr>
            <a:r>
              <a:rPr sz="2450" b="0" i="1" spc="-135" dirty="0">
                <a:latin typeface="Bookman Old Style"/>
                <a:cs typeface="Bookman Old Style"/>
              </a:rPr>
              <a:t>c</a:t>
            </a:r>
            <a:endParaRPr sz="2450">
              <a:latin typeface="Bookman Old Style"/>
              <a:cs typeface="Bookman Old Style"/>
            </a:endParaRPr>
          </a:p>
          <a:p>
            <a:pPr marL="387985" indent="-363855">
              <a:lnSpc>
                <a:spcPct val="100000"/>
              </a:lnSpc>
              <a:spcBef>
                <a:spcPts val="1045"/>
              </a:spcBef>
              <a:buAutoNum type="alphaUcPeriod"/>
              <a:tabLst>
                <a:tab pos="388620" algn="l"/>
              </a:tabLst>
            </a:pPr>
            <a:r>
              <a:rPr sz="2450" spc="-20" dirty="0">
                <a:latin typeface="Times New Roman"/>
                <a:cs typeface="Times New Roman"/>
              </a:rPr>
              <a:t>3</a:t>
            </a:r>
            <a:r>
              <a:rPr sz="2450" b="0" i="1" spc="-20" dirty="0">
                <a:latin typeface="Bookman Old Style"/>
                <a:cs typeface="Bookman Old Style"/>
              </a:rPr>
              <a:t>c/</a:t>
            </a:r>
            <a:r>
              <a:rPr sz="2450" spc="-20" dirty="0">
                <a:latin typeface="Times New Roman"/>
                <a:cs typeface="Times New Roman"/>
              </a:rPr>
              <a:t>2</a:t>
            </a:r>
            <a:endParaRPr sz="2450">
              <a:latin typeface="Times New Roman"/>
              <a:cs typeface="Times New Roman"/>
            </a:endParaRPr>
          </a:p>
          <a:p>
            <a:pPr marL="387985" indent="-375920">
              <a:lnSpc>
                <a:spcPct val="100000"/>
              </a:lnSpc>
              <a:spcBef>
                <a:spcPts val="1045"/>
              </a:spcBef>
              <a:buAutoNum type="alphaUcPeriod"/>
              <a:tabLst>
                <a:tab pos="388620" algn="l"/>
              </a:tabLst>
            </a:pPr>
            <a:r>
              <a:rPr sz="2450" dirty="0">
                <a:latin typeface="Times New Roman"/>
                <a:cs typeface="Times New Roman"/>
              </a:rPr>
              <a:t>None</a:t>
            </a:r>
            <a:r>
              <a:rPr sz="2450" spc="40" dirty="0">
                <a:latin typeface="Times New Roman"/>
                <a:cs typeface="Times New Roman"/>
              </a:rPr>
              <a:t> </a:t>
            </a:r>
            <a:r>
              <a:rPr sz="2450" dirty="0">
                <a:latin typeface="Times New Roman"/>
                <a:cs typeface="Times New Roman"/>
              </a:rPr>
              <a:t>of</a:t>
            </a:r>
            <a:r>
              <a:rPr sz="2450" spc="40" dirty="0">
                <a:latin typeface="Times New Roman"/>
                <a:cs typeface="Times New Roman"/>
              </a:rPr>
              <a:t> </a:t>
            </a:r>
            <a:r>
              <a:rPr sz="2450" dirty="0">
                <a:latin typeface="Times New Roman"/>
                <a:cs typeface="Times New Roman"/>
              </a:rPr>
              <a:t>the</a:t>
            </a:r>
            <a:r>
              <a:rPr sz="2450" spc="40" dirty="0">
                <a:latin typeface="Times New Roman"/>
                <a:cs typeface="Times New Roman"/>
              </a:rPr>
              <a:t> </a:t>
            </a:r>
            <a:r>
              <a:rPr sz="2450" spc="-20" dirty="0">
                <a:latin typeface="Times New Roman"/>
                <a:cs typeface="Times New Roman"/>
              </a:rPr>
              <a:t>above</a:t>
            </a:r>
            <a:endParaRPr sz="2450">
              <a:latin typeface="Times New Roman"/>
              <a:cs typeface="Times New Roman"/>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366895"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1.2.</a:t>
            </a:r>
            <a:r>
              <a:rPr sz="1200" spc="270" dirty="0">
                <a:latin typeface="Times New Roman"/>
                <a:cs typeface="Times New Roman"/>
              </a:rPr>
              <a:t>  </a:t>
            </a:r>
            <a:r>
              <a:rPr sz="1200" dirty="0">
                <a:latin typeface="Times New Roman"/>
                <a:cs typeface="Times New Roman"/>
              </a:rPr>
              <a:t>EINSTEIN’S</a:t>
            </a:r>
            <a:r>
              <a:rPr sz="1200" spc="20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90"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921510"/>
          </a:xfrm>
          <a:prstGeom prst="rect">
            <a:avLst/>
          </a:prstGeom>
        </p:spPr>
        <p:txBody>
          <a:bodyPr vert="horz" wrap="square" lIns="0" tIns="9525" rIns="0" bIns="0" rtlCol="0">
            <a:spAutoFit/>
          </a:bodyPr>
          <a:lstStyle/>
          <a:p>
            <a:pPr marL="12700" marR="5080" algn="just">
              <a:lnSpc>
                <a:spcPct val="101699"/>
              </a:lnSpc>
              <a:spcBef>
                <a:spcPts val="75"/>
              </a:spcBef>
            </a:pPr>
            <a:r>
              <a:rPr dirty="0"/>
              <a:t>You</a:t>
            </a:r>
            <a:r>
              <a:rPr spc="170" dirty="0"/>
              <a:t> </a:t>
            </a:r>
            <a:r>
              <a:rPr dirty="0"/>
              <a:t>are</a:t>
            </a:r>
            <a:r>
              <a:rPr spc="170" dirty="0"/>
              <a:t> </a:t>
            </a:r>
            <a:r>
              <a:rPr dirty="0"/>
              <a:t>standing</a:t>
            </a:r>
            <a:r>
              <a:rPr spc="170" dirty="0"/>
              <a:t> </a:t>
            </a:r>
            <a:r>
              <a:rPr dirty="0"/>
              <a:t>on</a:t>
            </a:r>
            <a:r>
              <a:rPr spc="175" dirty="0"/>
              <a:t> </a:t>
            </a:r>
            <a:r>
              <a:rPr dirty="0"/>
              <a:t>your</a:t>
            </a:r>
            <a:r>
              <a:rPr spc="170" dirty="0"/>
              <a:t> </a:t>
            </a:r>
            <a:r>
              <a:rPr dirty="0"/>
              <a:t>tiny</a:t>
            </a:r>
            <a:r>
              <a:rPr spc="170" dirty="0"/>
              <a:t> </a:t>
            </a:r>
            <a:r>
              <a:rPr dirty="0"/>
              <a:t>asteroid</a:t>
            </a:r>
            <a:r>
              <a:rPr spc="175" dirty="0"/>
              <a:t> </a:t>
            </a:r>
            <a:r>
              <a:rPr dirty="0"/>
              <a:t>as</a:t>
            </a:r>
            <a:r>
              <a:rPr spc="170" dirty="0"/>
              <a:t> </a:t>
            </a:r>
            <a:r>
              <a:rPr dirty="0"/>
              <a:t>a</a:t>
            </a:r>
            <a:r>
              <a:rPr spc="170" dirty="0"/>
              <a:t> </a:t>
            </a:r>
            <a:r>
              <a:rPr dirty="0"/>
              <a:t>ship</a:t>
            </a:r>
            <a:r>
              <a:rPr spc="175" dirty="0"/>
              <a:t> </a:t>
            </a:r>
            <a:r>
              <a:rPr dirty="0"/>
              <a:t>approaches</a:t>
            </a:r>
            <a:r>
              <a:rPr spc="170" dirty="0"/>
              <a:t> </a:t>
            </a:r>
            <a:r>
              <a:rPr spc="-25" dirty="0"/>
              <a:t>you </a:t>
            </a:r>
            <a:r>
              <a:rPr spc="-10" dirty="0"/>
              <a:t>moving</a:t>
            </a:r>
            <a:r>
              <a:rPr dirty="0"/>
              <a:t> </a:t>
            </a:r>
            <a:r>
              <a:rPr spc="114" dirty="0"/>
              <a:t>at</a:t>
            </a:r>
            <a:r>
              <a:rPr dirty="0"/>
              <a:t> </a:t>
            </a:r>
            <a:r>
              <a:rPr b="0" i="1" dirty="0">
                <a:latin typeface="Bookman Old Style"/>
                <a:cs typeface="Bookman Old Style"/>
              </a:rPr>
              <a:t>c/</a:t>
            </a:r>
            <a:r>
              <a:rPr dirty="0"/>
              <a:t>2.</a:t>
            </a:r>
            <a:r>
              <a:rPr spc="250" dirty="0"/>
              <a:t> </a:t>
            </a:r>
            <a:r>
              <a:rPr spc="-10" dirty="0"/>
              <a:t>You</a:t>
            </a:r>
            <a:r>
              <a:rPr spc="5" dirty="0"/>
              <a:t> </a:t>
            </a:r>
            <a:r>
              <a:rPr dirty="0"/>
              <a:t>send</a:t>
            </a:r>
            <a:r>
              <a:rPr spc="5" dirty="0"/>
              <a:t> </a:t>
            </a:r>
            <a:r>
              <a:rPr dirty="0"/>
              <a:t>a radio</a:t>
            </a:r>
            <a:r>
              <a:rPr spc="5" dirty="0"/>
              <a:t> </a:t>
            </a:r>
            <a:r>
              <a:rPr dirty="0"/>
              <a:t>signal</a:t>
            </a:r>
            <a:r>
              <a:rPr spc="-5" dirty="0"/>
              <a:t> </a:t>
            </a:r>
            <a:r>
              <a:rPr dirty="0"/>
              <a:t>(which</a:t>
            </a:r>
            <a:r>
              <a:rPr spc="10" dirty="0"/>
              <a:t> </a:t>
            </a:r>
            <a:r>
              <a:rPr dirty="0"/>
              <a:t>is a</a:t>
            </a:r>
            <a:r>
              <a:rPr spc="5" dirty="0"/>
              <a:t> </a:t>
            </a:r>
            <a:r>
              <a:rPr dirty="0"/>
              <a:t>form</a:t>
            </a:r>
            <a:r>
              <a:rPr spc="-5" dirty="0"/>
              <a:t> </a:t>
            </a:r>
            <a:r>
              <a:rPr dirty="0"/>
              <a:t>of</a:t>
            </a:r>
            <a:r>
              <a:rPr spc="10" dirty="0"/>
              <a:t> </a:t>
            </a:r>
            <a:r>
              <a:rPr spc="-10" dirty="0"/>
              <a:t>light) </a:t>
            </a:r>
            <a:r>
              <a:rPr dirty="0"/>
              <a:t>welcoming</a:t>
            </a:r>
            <a:r>
              <a:rPr spc="385" dirty="0"/>
              <a:t> </a:t>
            </a:r>
            <a:r>
              <a:rPr dirty="0"/>
              <a:t>them.</a:t>
            </a:r>
            <a:r>
              <a:rPr spc="350" dirty="0"/>
              <a:t>  </a:t>
            </a:r>
            <a:r>
              <a:rPr dirty="0"/>
              <a:t>From</a:t>
            </a:r>
            <a:r>
              <a:rPr spc="395" dirty="0"/>
              <a:t> </a:t>
            </a:r>
            <a:r>
              <a:rPr dirty="0"/>
              <a:t>your</a:t>
            </a:r>
            <a:r>
              <a:rPr spc="395" dirty="0"/>
              <a:t> </a:t>
            </a:r>
            <a:r>
              <a:rPr dirty="0"/>
              <a:t>point</a:t>
            </a:r>
            <a:r>
              <a:rPr spc="395" dirty="0"/>
              <a:t> </a:t>
            </a:r>
            <a:r>
              <a:rPr dirty="0"/>
              <a:t>of</a:t>
            </a:r>
            <a:r>
              <a:rPr spc="395" dirty="0"/>
              <a:t> </a:t>
            </a:r>
            <a:r>
              <a:rPr dirty="0"/>
              <a:t>view</a:t>
            </a:r>
            <a:r>
              <a:rPr spc="395" dirty="0"/>
              <a:t> </a:t>
            </a:r>
            <a:r>
              <a:rPr dirty="0"/>
              <a:t>the</a:t>
            </a:r>
            <a:r>
              <a:rPr spc="395" dirty="0"/>
              <a:t> </a:t>
            </a:r>
            <a:r>
              <a:rPr dirty="0"/>
              <a:t>radio</a:t>
            </a:r>
            <a:r>
              <a:rPr spc="395" dirty="0"/>
              <a:t> </a:t>
            </a:r>
            <a:r>
              <a:rPr dirty="0"/>
              <a:t>signal</a:t>
            </a:r>
            <a:r>
              <a:rPr spc="395" dirty="0"/>
              <a:t> </a:t>
            </a:r>
            <a:r>
              <a:rPr spc="-25" dirty="0"/>
              <a:t>is </a:t>
            </a:r>
            <a:r>
              <a:rPr dirty="0"/>
              <a:t>moving</a:t>
            </a:r>
            <a:r>
              <a:rPr spc="245" dirty="0"/>
              <a:t> </a:t>
            </a:r>
            <a:r>
              <a:rPr dirty="0"/>
              <a:t>from</a:t>
            </a:r>
            <a:r>
              <a:rPr spc="250" dirty="0"/>
              <a:t> </a:t>
            </a:r>
            <a:r>
              <a:rPr dirty="0"/>
              <a:t>you</a:t>
            </a:r>
            <a:r>
              <a:rPr spc="260" dirty="0"/>
              <a:t> </a:t>
            </a:r>
            <a:r>
              <a:rPr dirty="0"/>
              <a:t>to</a:t>
            </a:r>
            <a:r>
              <a:rPr spc="254" dirty="0"/>
              <a:t> </a:t>
            </a:r>
            <a:r>
              <a:rPr dirty="0"/>
              <a:t>them</a:t>
            </a:r>
            <a:r>
              <a:rPr spc="254" dirty="0"/>
              <a:t> </a:t>
            </a:r>
            <a:r>
              <a:rPr spc="114" dirty="0"/>
              <a:t>at</a:t>
            </a:r>
            <a:r>
              <a:rPr spc="250" dirty="0"/>
              <a:t> </a:t>
            </a:r>
            <a:r>
              <a:rPr dirty="0"/>
              <a:t>speed</a:t>
            </a:r>
            <a:r>
              <a:rPr spc="254" dirty="0"/>
              <a:t> </a:t>
            </a:r>
            <a:r>
              <a:rPr b="0" i="1" dirty="0">
                <a:latin typeface="Bookman Old Style"/>
                <a:cs typeface="Bookman Old Style"/>
              </a:rPr>
              <a:t>c</a:t>
            </a:r>
            <a:r>
              <a:rPr dirty="0"/>
              <a:t>.</a:t>
            </a:r>
            <a:r>
              <a:rPr spc="114" dirty="0"/>
              <a:t>  </a:t>
            </a:r>
            <a:r>
              <a:rPr dirty="0"/>
              <a:t>From</a:t>
            </a:r>
            <a:r>
              <a:rPr spc="250" dirty="0"/>
              <a:t> </a:t>
            </a:r>
            <a:r>
              <a:rPr dirty="0"/>
              <a:t>their</a:t>
            </a:r>
            <a:r>
              <a:rPr spc="260" dirty="0"/>
              <a:t> </a:t>
            </a:r>
            <a:r>
              <a:rPr dirty="0"/>
              <a:t>point</a:t>
            </a:r>
            <a:r>
              <a:rPr spc="250" dirty="0"/>
              <a:t> </a:t>
            </a:r>
            <a:r>
              <a:rPr dirty="0"/>
              <a:t>of</a:t>
            </a:r>
            <a:r>
              <a:rPr spc="254" dirty="0"/>
              <a:t> </a:t>
            </a:r>
            <a:r>
              <a:rPr spc="-20" dirty="0"/>
              <a:t>view </a:t>
            </a:r>
            <a:r>
              <a:rPr spc="-10" dirty="0"/>
              <a:t>how</a:t>
            </a:r>
            <a:r>
              <a:rPr dirty="0"/>
              <a:t> fast is</a:t>
            </a:r>
            <a:r>
              <a:rPr spc="-5" dirty="0"/>
              <a:t> </a:t>
            </a:r>
            <a:r>
              <a:rPr spc="60" dirty="0"/>
              <a:t>it</a:t>
            </a:r>
            <a:r>
              <a:rPr dirty="0"/>
              <a:t> moving?</a:t>
            </a:r>
            <a:r>
              <a:rPr spc="215" dirty="0"/>
              <a:t> </a:t>
            </a:r>
            <a:r>
              <a:rPr dirty="0"/>
              <a:t>(Choose </a:t>
            </a:r>
            <a:r>
              <a:rPr spc="-10" dirty="0"/>
              <a:t>one.)</a:t>
            </a:r>
          </a:p>
        </p:txBody>
      </p:sp>
      <p:sp>
        <p:nvSpPr>
          <p:cNvPr id="5" name="object 5"/>
          <p:cNvSpPr txBox="1"/>
          <p:nvPr/>
        </p:nvSpPr>
        <p:spPr>
          <a:xfrm>
            <a:off x="707758" y="3180783"/>
            <a:ext cx="2698115" cy="2670175"/>
          </a:xfrm>
          <a:prstGeom prst="rect">
            <a:avLst/>
          </a:prstGeom>
        </p:spPr>
        <p:txBody>
          <a:bodyPr vert="horz" wrap="square" lIns="0" tIns="144780" rIns="0" bIns="0" rtlCol="0">
            <a:spAutoFit/>
          </a:bodyPr>
          <a:lstStyle/>
          <a:p>
            <a:pPr marL="394970" indent="-371475">
              <a:lnSpc>
                <a:spcPct val="100000"/>
              </a:lnSpc>
              <a:spcBef>
                <a:spcPts val="1140"/>
              </a:spcBef>
              <a:buFont typeface="Times New Roman"/>
              <a:buAutoNum type="alphaUcPeriod"/>
              <a:tabLst>
                <a:tab pos="395605" algn="l"/>
              </a:tabLst>
            </a:pPr>
            <a:r>
              <a:rPr sz="2450" b="0" i="1" spc="-25" dirty="0">
                <a:latin typeface="Bookman Old Style"/>
                <a:cs typeface="Bookman Old Style"/>
              </a:rPr>
              <a:t>c/</a:t>
            </a:r>
            <a:r>
              <a:rPr sz="2450" spc="-25" dirty="0">
                <a:latin typeface="Times New Roman"/>
                <a:cs typeface="Times New Roman"/>
              </a:rPr>
              <a:t>2</a:t>
            </a:r>
            <a:endParaRPr sz="2450">
              <a:latin typeface="Times New Roman"/>
              <a:cs typeface="Times New Roman"/>
            </a:endParaRPr>
          </a:p>
          <a:p>
            <a:pPr marL="394970" indent="-359410">
              <a:lnSpc>
                <a:spcPct val="100000"/>
              </a:lnSpc>
              <a:spcBef>
                <a:spcPts val="1045"/>
              </a:spcBef>
              <a:buFont typeface="Times New Roman"/>
              <a:buAutoNum type="alphaUcPeriod"/>
              <a:tabLst>
                <a:tab pos="395605" algn="l"/>
              </a:tabLst>
            </a:pPr>
            <a:r>
              <a:rPr sz="2450" b="0" i="1" spc="-135" dirty="0">
                <a:latin typeface="Bookman Old Style"/>
                <a:cs typeface="Bookman Old Style"/>
              </a:rPr>
              <a:t>c</a:t>
            </a:r>
            <a:endParaRPr sz="2450">
              <a:latin typeface="Bookman Old Style"/>
              <a:cs typeface="Bookman Old Style"/>
            </a:endParaRPr>
          </a:p>
          <a:p>
            <a:pPr marL="394970" indent="-363855">
              <a:lnSpc>
                <a:spcPct val="100000"/>
              </a:lnSpc>
              <a:spcBef>
                <a:spcPts val="1045"/>
              </a:spcBef>
              <a:buAutoNum type="alphaUcPeriod"/>
              <a:tabLst>
                <a:tab pos="395605" algn="l"/>
              </a:tabLst>
            </a:pPr>
            <a:r>
              <a:rPr sz="2450" spc="-20" dirty="0">
                <a:latin typeface="Times New Roman"/>
                <a:cs typeface="Times New Roman"/>
              </a:rPr>
              <a:t>3</a:t>
            </a:r>
            <a:r>
              <a:rPr sz="2450" b="0" i="1" spc="-20" dirty="0">
                <a:latin typeface="Bookman Old Style"/>
                <a:cs typeface="Bookman Old Style"/>
              </a:rPr>
              <a:t>c/</a:t>
            </a:r>
            <a:r>
              <a:rPr sz="2450" spc="-20" dirty="0">
                <a:latin typeface="Times New Roman"/>
                <a:cs typeface="Times New Roman"/>
              </a:rPr>
              <a:t>2</a:t>
            </a:r>
            <a:endParaRPr sz="2450">
              <a:latin typeface="Times New Roman"/>
              <a:cs typeface="Times New Roman"/>
            </a:endParaRPr>
          </a:p>
          <a:p>
            <a:pPr marL="394970" indent="-375920">
              <a:lnSpc>
                <a:spcPct val="100000"/>
              </a:lnSpc>
              <a:spcBef>
                <a:spcPts val="1045"/>
              </a:spcBef>
              <a:buAutoNum type="alphaUcPeriod"/>
              <a:tabLst>
                <a:tab pos="395605" algn="l"/>
              </a:tabLst>
            </a:pPr>
            <a:r>
              <a:rPr sz="2450" dirty="0">
                <a:latin typeface="Times New Roman"/>
                <a:cs typeface="Times New Roman"/>
              </a:rPr>
              <a:t>None</a:t>
            </a:r>
            <a:r>
              <a:rPr sz="2450" spc="40" dirty="0">
                <a:latin typeface="Times New Roman"/>
                <a:cs typeface="Times New Roman"/>
              </a:rPr>
              <a:t> </a:t>
            </a:r>
            <a:r>
              <a:rPr sz="2450" dirty="0">
                <a:latin typeface="Times New Roman"/>
                <a:cs typeface="Times New Roman"/>
              </a:rPr>
              <a:t>of</a:t>
            </a:r>
            <a:r>
              <a:rPr sz="2450" spc="40" dirty="0">
                <a:latin typeface="Times New Roman"/>
                <a:cs typeface="Times New Roman"/>
              </a:rPr>
              <a:t> </a:t>
            </a:r>
            <a:r>
              <a:rPr sz="2450" dirty="0">
                <a:latin typeface="Times New Roman"/>
                <a:cs typeface="Times New Roman"/>
              </a:rPr>
              <a:t>the</a:t>
            </a:r>
            <a:r>
              <a:rPr sz="2450" spc="40" dirty="0">
                <a:latin typeface="Times New Roman"/>
                <a:cs typeface="Times New Roman"/>
              </a:rPr>
              <a:t> </a:t>
            </a:r>
            <a:r>
              <a:rPr sz="2450" spc="-20" dirty="0">
                <a:latin typeface="Times New Roman"/>
                <a:cs typeface="Times New Roman"/>
              </a:rPr>
              <a:t>above</a:t>
            </a:r>
            <a:endParaRPr sz="2450">
              <a:latin typeface="Times New Roman"/>
              <a:cs typeface="Times New Roman"/>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62000" y="1447800"/>
            <a:ext cx="1880235" cy="403225"/>
          </a:xfrm>
          <a:prstGeom prst="rect">
            <a:avLst/>
          </a:prstGeom>
        </p:spPr>
        <p:txBody>
          <a:bodyPr vert="horz" wrap="square" lIns="0" tIns="15875" rIns="0" bIns="0" rtlCol="0">
            <a:spAutoFit/>
          </a:bodyPr>
          <a:lstStyle/>
          <a:p>
            <a:pPr marL="12700">
              <a:lnSpc>
                <a:spcPct val="100000"/>
              </a:lnSpc>
              <a:spcBef>
                <a:spcPts val="125"/>
              </a:spcBef>
            </a:pPr>
            <a:r>
              <a:rPr b="1" spc="75" dirty="0">
                <a:latin typeface="Book Antiqua"/>
                <a:cs typeface="Book Antiqua"/>
              </a:rPr>
              <a:t>Instructions</a:t>
            </a:r>
          </a:p>
        </p:txBody>
      </p:sp>
      <p:sp>
        <p:nvSpPr>
          <p:cNvPr id="3" name="object 3"/>
          <p:cNvSpPr txBox="1"/>
          <p:nvPr/>
        </p:nvSpPr>
        <p:spPr>
          <a:xfrm>
            <a:off x="985025" y="2363582"/>
            <a:ext cx="8033384" cy="4091940"/>
          </a:xfrm>
          <a:prstGeom prst="rect">
            <a:avLst/>
          </a:prstGeom>
        </p:spPr>
        <p:txBody>
          <a:bodyPr vert="horz" wrap="square" lIns="0" tIns="12065" rIns="0" bIns="0" rtlCol="0">
            <a:spAutoFit/>
          </a:bodyPr>
          <a:lstStyle/>
          <a:p>
            <a:pPr marL="161290" marR="5080" indent="-149225" algn="just">
              <a:lnSpc>
                <a:spcPct val="100000"/>
              </a:lnSpc>
              <a:spcBef>
                <a:spcPts val="95"/>
              </a:spcBef>
              <a:buSzPct val="37500"/>
              <a:buChar char="•"/>
              <a:tabLst>
                <a:tab pos="161925" algn="l"/>
              </a:tabLst>
            </a:pPr>
            <a:r>
              <a:rPr sz="1200" dirty="0">
                <a:latin typeface="Times New Roman"/>
                <a:cs typeface="Times New Roman"/>
              </a:rPr>
              <a:t>These</a:t>
            </a:r>
            <a:r>
              <a:rPr sz="1200" spc="170" dirty="0">
                <a:latin typeface="Times New Roman"/>
                <a:cs typeface="Times New Roman"/>
              </a:rPr>
              <a:t> </a:t>
            </a:r>
            <a:r>
              <a:rPr sz="1200" dirty="0">
                <a:latin typeface="Times New Roman"/>
                <a:cs typeface="Times New Roman"/>
              </a:rPr>
              <a:t>questions</a:t>
            </a:r>
            <a:r>
              <a:rPr sz="1200" spc="175" dirty="0">
                <a:latin typeface="Times New Roman"/>
                <a:cs typeface="Times New Roman"/>
              </a:rPr>
              <a:t> </a:t>
            </a:r>
            <a:r>
              <a:rPr sz="1200" dirty="0">
                <a:latin typeface="Times New Roman"/>
                <a:cs typeface="Times New Roman"/>
              </a:rPr>
              <a:t>are</a:t>
            </a:r>
            <a:r>
              <a:rPr sz="1200" spc="170" dirty="0">
                <a:latin typeface="Times New Roman"/>
                <a:cs typeface="Times New Roman"/>
              </a:rPr>
              <a:t> </a:t>
            </a:r>
            <a:r>
              <a:rPr sz="1200" dirty="0">
                <a:latin typeface="Times New Roman"/>
                <a:cs typeface="Times New Roman"/>
              </a:rPr>
              <a:t>offered</a:t>
            </a:r>
            <a:r>
              <a:rPr sz="1200" spc="170" dirty="0">
                <a:latin typeface="Times New Roman"/>
                <a:cs typeface="Times New Roman"/>
              </a:rPr>
              <a:t> </a:t>
            </a:r>
            <a:r>
              <a:rPr sz="1200" dirty="0">
                <a:latin typeface="Times New Roman"/>
                <a:cs typeface="Times New Roman"/>
              </a:rPr>
              <a:t>in</a:t>
            </a:r>
            <a:r>
              <a:rPr sz="1200" spc="175" dirty="0">
                <a:latin typeface="Times New Roman"/>
                <a:cs typeface="Times New Roman"/>
              </a:rPr>
              <a:t> </a:t>
            </a:r>
            <a:r>
              <a:rPr sz="1200" dirty="0">
                <a:latin typeface="Times New Roman"/>
                <a:cs typeface="Times New Roman"/>
              </a:rPr>
              <a:t>two</a:t>
            </a:r>
            <a:r>
              <a:rPr sz="1200" spc="175" dirty="0">
                <a:latin typeface="Times New Roman"/>
                <a:cs typeface="Times New Roman"/>
              </a:rPr>
              <a:t> </a:t>
            </a:r>
            <a:r>
              <a:rPr sz="1200" dirty="0">
                <a:latin typeface="Times New Roman"/>
                <a:cs typeface="Times New Roman"/>
              </a:rPr>
              <a:t>formats:</a:t>
            </a:r>
            <a:r>
              <a:rPr sz="1200" spc="355" dirty="0">
                <a:latin typeface="Times New Roman"/>
                <a:cs typeface="Times New Roman"/>
              </a:rPr>
              <a:t> </a:t>
            </a:r>
            <a:r>
              <a:rPr sz="1200" dirty="0">
                <a:latin typeface="Times New Roman"/>
                <a:cs typeface="Times New Roman"/>
              </a:rPr>
              <a:t>a</a:t>
            </a:r>
            <a:r>
              <a:rPr sz="1200" spc="170" dirty="0">
                <a:latin typeface="Times New Roman"/>
                <a:cs typeface="Times New Roman"/>
              </a:rPr>
              <a:t> </a:t>
            </a:r>
            <a:r>
              <a:rPr sz="1200" dirty="0">
                <a:latin typeface="Times New Roman"/>
                <a:cs typeface="Times New Roman"/>
              </a:rPr>
              <a:t>deck</a:t>
            </a:r>
            <a:r>
              <a:rPr sz="1200" spc="170" dirty="0">
                <a:latin typeface="Times New Roman"/>
                <a:cs typeface="Times New Roman"/>
              </a:rPr>
              <a:t> </a:t>
            </a:r>
            <a:r>
              <a:rPr sz="1200" dirty="0">
                <a:latin typeface="Times New Roman"/>
                <a:cs typeface="Times New Roman"/>
              </a:rPr>
              <a:t>of</a:t>
            </a:r>
            <a:r>
              <a:rPr sz="1200" spc="180" dirty="0">
                <a:latin typeface="Times New Roman"/>
                <a:cs typeface="Times New Roman"/>
              </a:rPr>
              <a:t> </a:t>
            </a:r>
            <a:r>
              <a:rPr sz="1200" dirty="0">
                <a:latin typeface="Times New Roman"/>
                <a:cs typeface="Times New Roman"/>
              </a:rPr>
              <a:t>PowerPoint</a:t>
            </a:r>
            <a:r>
              <a:rPr sz="1200" spc="175" dirty="0">
                <a:latin typeface="Times New Roman"/>
                <a:cs typeface="Times New Roman"/>
              </a:rPr>
              <a:t> </a:t>
            </a:r>
            <a:r>
              <a:rPr sz="1200" dirty="0">
                <a:latin typeface="Times New Roman"/>
                <a:cs typeface="Times New Roman"/>
              </a:rPr>
              <a:t>slides,</a:t>
            </a:r>
            <a:r>
              <a:rPr sz="1200" spc="180" dirty="0">
                <a:latin typeface="Times New Roman"/>
                <a:cs typeface="Times New Roman"/>
              </a:rPr>
              <a:t> </a:t>
            </a:r>
            <a:r>
              <a:rPr sz="1200" dirty="0">
                <a:latin typeface="Times New Roman"/>
                <a:cs typeface="Times New Roman"/>
              </a:rPr>
              <a:t>and</a:t>
            </a:r>
            <a:r>
              <a:rPr sz="1200" spc="175" dirty="0">
                <a:latin typeface="Times New Roman"/>
                <a:cs typeface="Times New Roman"/>
              </a:rPr>
              <a:t> </a:t>
            </a:r>
            <a:r>
              <a:rPr sz="1200" dirty="0">
                <a:latin typeface="Times New Roman"/>
                <a:cs typeface="Times New Roman"/>
              </a:rPr>
              <a:t>a</a:t>
            </a:r>
            <a:r>
              <a:rPr sz="1200" spc="170" dirty="0">
                <a:latin typeface="Times New Roman"/>
                <a:cs typeface="Times New Roman"/>
              </a:rPr>
              <a:t> </a:t>
            </a:r>
            <a:r>
              <a:rPr sz="1200" spc="80" dirty="0">
                <a:latin typeface="Times New Roman"/>
                <a:cs typeface="Times New Roman"/>
              </a:rPr>
              <a:t>PDF</a:t>
            </a:r>
            <a:r>
              <a:rPr sz="1200" spc="175" dirty="0">
                <a:latin typeface="Times New Roman"/>
                <a:cs typeface="Times New Roman"/>
              </a:rPr>
              <a:t> </a:t>
            </a:r>
            <a:r>
              <a:rPr sz="1200" dirty="0">
                <a:latin typeface="Times New Roman"/>
                <a:cs typeface="Times New Roman"/>
              </a:rPr>
              <a:t>file.</a:t>
            </a:r>
            <a:r>
              <a:rPr sz="1200" spc="390"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two</a:t>
            </a:r>
            <a:r>
              <a:rPr sz="1200" spc="180" dirty="0">
                <a:latin typeface="Times New Roman"/>
                <a:cs typeface="Times New Roman"/>
              </a:rPr>
              <a:t> </a:t>
            </a:r>
            <a:r>
              <a:rPr sz="1200" dirty="0">
                <a:latin typeface="Times New Roman"/>
                <a:cs typeface="Times New Roman"/>
              </a:rPr>
              <a:t>files</a:t>
            </a:r>
            <a:r>
              <a:rPr sz="1200" spc="170" dirty="0">
                <a:latin typeface="Times New Roman"/>
                <a:cs typeface="Times New Roman"/>
              </a:rPr>
              <a:t> </a:t>
            </a:r>
            <a:r>
              <a:rPr sz="1200" dirty="0">
                <a:latin typeface="Times New Roman"/>
                <a:cs typeface="Times New Roman"/>
              </a:rPr>
              <a:t>contain</a:t>
            </a:r>
            <a:r>
              <a:rPr sz="1200" spc="170" dirty="0">
                <a:latin typeface="Times New Roman"/>
                <a:cs typeface="Times New Roman"/>
              </a:rPr>
              <a:t> </a:t>
            </a:r>
            <a:r>
              <a:rPr sz="1200" spc="-10" dirty="0">
                <a:latin typeface="Times New Roman"/>
                <a:cs typeface="Times New Roman"/>
              </a:rPr>
              <a:t>identical </a:t>
            </a:r>
            <a:r>
              <a:rPr sz="1200" dirty="0">
                <a:latin typeface="Times New Roman"/>
                <a:cs typeface="Times New Roman"/>
              </a:rPr>
              <a:t>contents.</a:t>
            </a:r>
            <a:r>
              <a:rPr sz="1200" spc="285" dirty="0">
                <a:latin typeface="Times New Roman"/>
                <a:cs typeface="Times New Roman"/>
              </a:rPr>
              <a:t> </a:t>
            </a:r>
            <a:r>
              <a:rPr sz="1200" dirty="0">
                <a:latin typeface="Times New Roman"/>
                <a:cs typeface="Times New Roman"/>
              </a:rPr>
              <a:t>There</a:t>
            </a:r>
            <a:r>
              <a:rPr sz="1200" spc="140" dirty="0">
                <a:latin typeface="Times New Roman"/>
                <a:cs typeface="Times New Roman"/>
              </a:rPr>
              <a:t> </a:t>
            </a:r>
            <a:r>
              <a:rPr sz="1200" dirty="0">
                <a:latin typeface="Times New Roman"/>
                <a:cs typeface="Times New Roman"/>
              </a:rPr>
              <a:t>are</a:t>
            </a:r>
            <a:r>
              <a:rPr sz="1200" spc="145" dirty="0">
                <a:latin typeface="Times New Roman"/>
                <a:cs typeface="Times New Roman"/>
              </a:rPr>
              <a:t> </a:t>
            </a:r>
            <a:r>
              <a:rPr sz="1200" dirty="0">
                <a:latin typeface="Times New Roman"/>
                <a:cs typeface="Times New Roman"/>
              </a:rPr>
              <a:t>similar</a:t>
            </a:r>
            <a:r>
              <a:rPr sz="1200" spc="140" dirty="0">
                <a:latin typeface="Times New Roman"/>
                <a:cs typeface="Times New Roman"/>
              </a:rPr>
              <a:t> </a:t>
            </a:r>
            <a:r>
              <a:rPr sz="1200" dirty="0">
                <a:latin typeface="Times New Roman"/>
                <a:cs typeface="Times New Roman"/>
              </a:rPr>
              <a:t>files</a:t>
            </a:r>
            <a:r>
              <a:rPr sz="1200" spc="140" dirty="0">
                <a:latin typeface="Times New Roman"/>
                <a:cs typeface="Times New Roman"/>
              </a:rPr>
              <a:t> </a:t>
            </a:r>
            <a:r>
              <a:rPr sz="1200" dirty="0">
                <a:latin typeface="Times New Roman"/>
                <a:cs typeface="Times New Roman"/>
              </a:rPr>
              <a:t>for</a:t>
            </a:r>
            <a:r>
              <a:rPr sz="1200" spc="140" dirty="0">
                <a:latin typeface="Times New Roman"/>
                <a:cs typeface="Times New Roman"/>
              </a:rPr>
              <a:t> </a:t>
            </a:r>
            <a:r>
              <a:rPr sz="1200" dirty="0">
                <a:latin typeface="Times New Roman"/>
                <a:cs typeface="Times New Roman"/>
              </a:rPr>
              <a:t>each</a:t>
            </a:r>
            <a:r>
              <a:rPr sz="1200" spc="140" dirty="0">
                <a:latin typeface="Times New Roman"/>
                <a:cs typeface="Times New Roman"/>
              </a:rPr>
              <a:t> </a:t>
            </a:r>
            <a:r>
              <a:rPr sz="1200" dirty="0">
                <a:latin typeface="Times New Roman"/>
                <a:cs typeface="Times New Roman"/>
              </a:rPr>
              <a:t>of</a:t>
            </a:r>
            <a:r>
              <a:rPr sz="1200" spc="145" dirty="0">
                <a:latin typeface="Times New Roman"/>
                <a:cs typeface="Times New Roman"/>
              </a:rPr>
              <a:t> </a:t>
            </a:r>
            <a:r>
              <a:rPr sz="1200" dirty="0">
                <a:latin typeface="Times New Roman"/>
                <a:cs typeface="Times New Roman"/>
              </a:rPr>
              <a:t>the</a:t>
            </a:r>
            <a:r>
              <a:rPr sz="1200" spc="140" dirty="0">
                <a:latin typeface="Times New Roman"/>
                <a:cs typeface="Times New Roman"/>
              </a:rPr>
              <a:t> </a:t>
            </a:r>
            <a:r>
              <a:rPr sz="1200" dirty="0">
                <a:latin typeface="Times New Roman"/>
                <a:cs typeface="Times New Roman"/>
              </a:rPr>
              <a:t>14</a:t>
            </a:r>
            <a:r>
              <a:rPr sz="1200" spc="140" dirty="0">
                <a:latin typeface="Times New Roman"/>
                <a:cs typeface="Times New Roman"/>
              </a:rPr>
              <a:t> </a:t>
            </a:r>
            <a:r>
              <a:rPr sz="1200" dirty="0">
                <a:latin typeface="Times New Roman"/>
                <a:cs typeface="Times New Roman"/>
              </a:rPr>
              <a:t>chapters</a:t>
            </a:r>
            <a:r>
              <a:rPr sz="1200" spc="140" dirty="0">
                <a:latin typeface="Times New Roman"/>
                <a:cs typeface="Times New Roman"/>
              </a:rPr>
              <a:t> </a:t>
            </a:r>
            <a:r>
              <a:rPr sz="1200" dirty="0">
                <a:latin typeface="Times New Roman"/>
                <a:cs typeface="Times New Roman"/>
              </a:rPr>
              <a:t>in</a:t>
            </a:r>
            <a:r>
              <a:rPr sz="1200" spc="145" dirty="0">
                <a:latin typeface="Times New Roman"/>
                <a:cs typeface="Times New Roman"/>
              </a:rPr>
              <a:t> </a:t>
            </a:r>
            <a:r>
              <a:rPr sz="1200" dirty="0">
                <a:latin typeface="Times New Roman"/>
                <a:cs typeface="Times New Roman"/>
              </a:rPr>
              <a:t>the</a:t>
            </a:r>
            <a:r>
              <a:rPr sz="1200" spc="140" dirty="0">
                <a:latin typeface="Times New Roman"/>
                <a:cs typeface="Times New Roman"/>
              </a:rPr>
              <a:t> </a:t>
            </a:r>
            <a:r>
              <a:rPr sz="1200" dirty="0">
                <a:latin typeface="Times New Roman"/>
                <a:cs typeface="Times New Roman"/>
              </a:rPr>
              <a:t>book,</a:t>
            </a:r>
            <a:r>
              <a:rPr sz="1200" spc="140" dirty="0">
                <a:latin typeface="Times New Roman"/>
                <a:cs typeface="Times New Roman"/>
              </a:rPr>
              <a:t> </a:t>
            </a:r>
            <a:r>
              <a:rPr sz="1200" dirty="0">
                <a:latin typeface="Times New Roman"/>
                <a:cs typeface="Times New Roman"/>
              </a:rPr>
              <a:t>for</a:t>
            </a:r>
            <a:r>
              <a:rPr sz="1200" spc="140" dirty="0">
                <a:latin typeface="Times New Roman"/>
                <a:cs typeface="Times New Roman"/>
              </a:rPr>
              <a:t> </a:t>
            </a:r>
            <a:r>
              <a:rPr sz="1200" dirty="0">
                <a:latin typeface="Times New Roman"/>
                <a:cs typeface="Times New Roman"/>
              </a:rPr>
              <a:t>a</a:t>
            </a:r>
            <a:r>
              <a:rPr sz="1200" spc="145" dirty="0">
                <a:latin typeface="Times New Roman"/>
                <a:cs typeface="Times New Roman"/>
              </a:rPr>
              <a:t> </a:t>
            </a:r>
            <a:r>
              <a:rPr sz="1200" spc="50" dirty="0">
                <a:latin typeface="Times New Roman"/>
                <a:cs typeface="Times New Roman"/>
              </a:rPr>
              <a:t>total</a:t>
            </a:r>
            <a:r>
              <a:rPr sz="1200" spc="140" dirty="0">
                <a:latin typeface="Times New Roman"/>
                <a:cs typeface="Times New Roman"/>
              </a:rPr>
              <a:t> </a:t>
            </a:r>
            <a:r>
              <a:rPr sz="1200" dirty="0">
                <a:latin typeface="Times New Roman"/>
                <a:cs typeface="Times New Roman"/>
              </a:rPr>
              <a:t>of</a:t>
            </a:r>
            <a:r>
              <a:rPr sz="1200" spc="140" dirty="0">
                <a:latin typeface="Times New Roman"/>
                <a:cs typeface="Times New Roman"/>
              </a:rPr>
              <a:t> </a:t>
            </a:r>
            <a:r>
              <a:rPr sz="1200" dirty="0">
                <a:latin typeface="Times New Roman"/>
                <a:cs typeface="Times New Roman"/>
              </a:rPr>
              <a:t>28</a:t>
            </a:r>
            <a:r>
              <a:rPr sz="1200" spc="140" dirty="0">
                <a:latin typeface="Times New Roman"/>
                <a:cs typeface="Times New Roman"/>
              </a:rPr>
              <a:t> </a:t>
            </a:r>
            <a:r>
              <a:rPr sz="1200" spc="-10" dirty="0">
                <a:latin typeface="Times New Roman"/>
                <a:cs typeface="Times New Roman"/>
              </a:rPr>
              <a:t>files.</a:t>
            </a:r>
            <a:endParaRPr sz="1200" dirty="0">
              <a:latin typeface="Times New Roman"/>
              <a:cs typeface="Times New Roman"/>
            </a:endParaRPr>
          </a:p>
          <a:p>
            <a:pPr marL="161290" indent="-149225">
              <a:lnSpc>
                <a:spcPct val="100000"/>
              </a:lnSpc>
              <a:spcBef>
                <a:spcPts val="1005"/>
              </a:spcBef>
              <a:buSzPct val="37500"/>
              <a:buChar char="•"/>
              <a:tabLst>
                <a:tab pos="161925" algn="l"/>
              </a:tabLst>
            </a:pPr>
            <a:r>
              <a:rPr sz="1200" dirty="0">
                <a:latin typeface="Times New Roman"/>
                <a:cs typeface="Times New Roman"/>
              </a:rPr>
              <a:t>Each</a:t>
            </a:r>
            <a:r>
              <a:rPr sz="1200" spc="165" dirty="0">
                <a:latin typeface="Times New Roman"/>
                <a:cs typeface="Times New Roman"/>
              </a:rPr>
              <a:t> </a:t>
            </a:r>
            <a:r>
              <a:rPr sz="1200" dirty="0">
                <a:latin typeface="Times New Roman"/>
                <a:cs typeface="Times New Roman"/>
              </a:rPr>
              <a:t>question</a:t>
            </a:r>
            <a:r>
              <a:rPr sz="1200" spc="165" dirty="0">
                <a:latin typeface="Times New Roman"/>
                <a:cs typeface="Times New Roman"/>
              </a:rPr>
              <a:t> </a:t>
            </a:r>
            <a:r>
              <a:rPr sz="1200" dirty="0">
                <a:latin typeface="Times New Roman"/>
                <a:cs typeface="Times New Roman"/>
              </a:rPr>
              <a:t>is</a:t>
            </a:r>
            <a:r>
              <a:rPr sz="1200" spc="165" dirty="0">
                <a:latin typeface="Times New Roman"/>
                <a:cs typeface="Times New Roman"/>
              </a:rPr>
              <a:t> </a:t>
            </a:r>
            <a:r>
              <a:rPr sz="1200" dirty="0">
                <a:latin typeface="Times New Roman"/>
                <a:cs typeface="Times New Roman"/>
              </a:rPr>
              <a:t>marked</a:t>
            </a:r>
            <a:r>
              <a:rPr sz="1200" spc="170" dirty="0">
                <a:latin typeface="Times New Roman"/>
                <a:cs typeface="Times New Roman"/>
              </a:rPr>
              <a:t> </a:t>
            </a:r>
            <a:r>
              <a:rPr sz="1200" dirty="0">
                <a:latin typeface="Times New Roman"/>
                <a:cs typeface="Times New Roman"/>
              </a:rPr>
              <a:t>as</a:t>
            </a:r>
            <a:r>
              <a:rPr sz="1200" spc="165" dirty="0">
                <a:latin typeface="Times New Roman"/>
                <a:cs typeface="Times New Roman"/>
              </a:rPr>
              <a:t> </a:t>
            </a:r>
            <a:r>
              <a:rPr sz="1200" dirty="0">
                <a:latin typeface="Times New Roman"/>
                <a:cs typeface="Times New Roman"/>
              </a:rPr>
              <a:t>a</a:t>
            </a:r>
            <a:r>
              <a:rPr sz="1200" spc="165" dirty="0">
                <a:latin typeface="Times New Roman"/>
                <a:cs typeface="Times New Roman"/>
              </a:rPr>
              <a:t> </a:t>
            </a:r>
            <a:r>
              <a:rPr sz="1200" dirty="0">
                <a:latin typeface="Times New Roman"/>
                <a:cs typeface="Times New Roman"/>
              </a:rPr>
              <a:t>“Quick</a:t>
            </a:r>
            <a:r>
              <a:rPr sz="1200" spc="165" dirty="0">
                <a:latin typeface="Times New Roman"/>
                <a:cs typeface="Times New Roman"/>
              </a:rPr>
              <a:t> </a:t>
            </a:r>
            <a:r>
              <a:rPr sz="1200" dirty="0">
                <a:latin typeface="Times New Roman"/>
                <a:cs typeface="Times New Roman"/>
              </a:rPr>
              <a:t>Check”</a:t>
            </a:r>
            <a:r>
              <a:rPr sz="1200" spc="170" dirty="0">
                <a:latin typeface="Times New Roman"/>
                <a:cs typeface="Times New Roman"/>
              </a:rPr>
              <a:t> </a:t>
            </a:r>
            <a:r>
              <a:rPr sz="1200" dirty="0">
                <a:latin typeface="Times New Roman"/>
                <a:cs typeface="Times New Roman"/>
              </a:rPr>
              <a:t>or</a:t>
            </a:r>
            <a:r>
              <a:rPr sz="1200" spc="165" dirty="0">
                <a:latin typeface="Times New Roman"/>
                <a:cs typeface="Times New Roman"/>
              </a:rPr>
              <a:t> </a:t>
            </a:r>
            <a:r>
              <a:rPr sz="1200" spc="-10" dirty="0">
                <a:latin typeface="Times New Roman"/>
                <a:cs typeface="Times New Roman"/>
              </a:rPr>
              <a:t>“ConcepTest.”</a:t>
            </a:r>
            <a:endParaRPr sz="1200" dirty="0">
              <a:latin typeface="Times New Roman"/>
              <a:cs typeface="Times New Roman"/>
            </a:endParaRPr>
          </a:p>
          <a:p>
            <a:pPr marL="488315" marR="6350" lvl="1" indent="-160020">
              <a:lnSpc>
                <a:spcPct val="100000"/>
              </a:lnSpc>
              <a:spcBef>
                <a:spcPts val="1000"/>
              </a:spcBef>
              <a:buFont typeface="Book Antiqua"/>
              <a:buChar char="–"/>
              <a:tabLst>
                <a:tab pos="488950" algn="l"/>
              </a:tabLst>
            </a:pPr>
            <a:r>
              <a:rPr sz="1200" dirty="0">
                <a:latin typeface="Times New Roman"/>
                <a:cs typeface="Times New Roman"/>
              </a:rPr>
              <a:t>Quick</a:t>
            </a:r>
            <a:r>
              <a:rPr sz="1200" spc="200" dirty="0">
                <a:latin typeface="Times New Roman"/>
                <a:cs typeface="Times New Roman"/>
              </a:rPr>
              <a:t> </a:t>
            </a:r>
            <a:r>
              <a:rPr sz="1200" dirty="0">
                <a:latin typeface="Times New Roman"/>
                <a:cs typeface="Times New Roman"/>
              </a:rPr>
              <a:t>Checks</a:t>
            </a:r>
            <a:r>
              <a:rPr sz="1200" spc="200" dirty="0">
                <a:latin typeface="Times New Roman"/>
                <a:cs typeface="Times New Roman"/>
              </a:rPr>
              <a:t> </a:t>
            </a:r>
            <a:r>
              <a:rPr sz="1200" dirty="0">
                <a:latin typeface="Times New Roman"/>
                <a:cs typeface="Times New Roman"/>
              </a:rPr>
              <a:t>are</a:t>
            </a:r>
            <a:r>
              <a:rPr sz="1200" spc="204" dirty="0">
                <a:latin typeface="Times New Roman"/>
                <a:cs typeface="Times New Roman"/>
              </a:rPr>
              <a:t> </a:t>
            </a:r>
            <a:r>
              <a:rPr sz="1200" dirty="0">
                <a:latin typeface="Times New Roman"/>
                <a:cs typeface="Times New Roman"/>
              </a:rPr>
              <a:t>questions</a:t>
            </a:r>
            <a:r>
              <a:rPr sz="1200" spc="200" dirty="0">
                <a:latin typeface="Times New Roman"/>
                <a:cs typeface="Times New Roman"/>
              </a:rPr>
              <a:t> </a:t>
            </a:r>
            <a:r>
              <a:rPr sz="1200" spc="85" dirty="0">
                <a:latin typeface="Times New Roman"/>
                <a:cs typeface="Times New Roman"/>
              </a:rPr>
              <a:t>that</a:t>
            </a:r>
            <a:r>
              <a:rPr sz="1200" spc="204" dirty="0">
                <a:latin typeface="Times New Roman"/>
                <a:cs typeface="Times New Roman"/>
              </a:rPr>
              <a:t> </a:t>
            </a:r>
            <a:r>
              <a:rPr sz="1200" dirty="0">
                <a:latin typeface="Times New Roman"/>
                <a:cs typeface="Times New Roman"/>
              </a:rPr>
              <a:t>most</a:t>
            </a:r>
            <a:r>
              <a:rPr sz="1200" spc="204" dirty="0">
                <a:latin typeface="Times New Roman"/>
                <a:cs typeface="Times New Roman"/>
              </a:rPr>
              <a:t> </a:t>
            </a:r>
            <a:r>
              <a:rPr sz="1200" dirty="0">
                <a:latin typeface="Times New Roman"/>
                <a:cs typeface="Times New Roman"/>
              </a:rPr>
              <a:t>students</a:t>
            </a:r>
            <a:r>
              <a:rPr sz="1200" spc="200" dirty="0">
                <a:latin typeface="Times New Roman"/>
                <a:cs typeface="Times New Roman"/>
              </a:rPr>
              <a:t> </a:t>
            </a:r>
            <a:r>
              <a:rPr sz="1200" dirty="0">
                <a:latin typeface="Times New Roman"/>
                <a:cs typeface="Times New Roman"/>
              </a:rPr>
              <a:t>should</a:t>
            </a:r>
            <a:r>
              <a:rPr sz="1200" spc="200" dirty="0">
                <a:latin typeface="Times New Roman"/>
                <a:cs typeface="Times New Roman"/>
              </a:rPr>
              <a:t> </a:t>
            </a:r>
            <a:r>
              <a:rPr sz="1200" dirty="0">
                <a:latin typeface="Times New Roman"/>
                <a:cs typeface="Times New Roman"/>
              </a:rPr>
              <a:t>be</a:t>
            </a:r>
            <a:r>
              <a:rPr sz="1200" spc="200" dirty="0">
                <a:latin typeface="Times New Roman"/>
                <a:cs typeface="Times New Roman"/>
              </a:rPr>
              <a:t> </a:t>
            </a:r>
            <a:r>
              <a:rPr sz="1200" dirty="0">
                <a:latin typeface="Times New Roman"/>
                <a:cs typeface="Times New Roman"/>
              </a:rPr>
              <a:t>able</a:t>
            </a:r>
            <a:r>
              <a:rPr sz="1200" spc="204" dirty="0">
                <a:latin typeface="Times New Roman"/>
                <a:cs typeface="Times New Roman"/>
              </a:rPr>
              <a:t> </a:t>
            </a:r>
            <a:r>
              <a:rPr sz="1200" spc="50" dirty="0">
                <a:latin typeface="Times New Roman"/>
                <a:cs typeface="Times New Roman"/>
              </a:rPr>
              <a:t>to</a:t>
            </a:r>
            <a:r>
              <a:rPr sz="1200" spc="204" dirty="0">
                <a:latin typeface="Times New Roman"/>
                <a:cs typeface="Times New Roman"/>
              </a:rPr>
              <a:t> </a:t>
            </a:r>
            <a:r>
              <a:rPr sz="1200" dirty="0">
                <a:latin typeface="Times New Roman"/>
                <a:cs typeface="Times New Roman"/>
              </a:rPr>
              <a:t>answer</a:t>
            </a:r>
            <a:r>
              <a:rPr sz="1200" spc="200" dirty="0">
                <a:latin typeface="Times New Roman"/>
                <a:cs typeface="Times New Roman"/>
              </a:rPr>
              <a:t> </a:t>
            </a:r>
            <a:r>
              <a:rPr sz="1200" dirty="0">
                <a:latin typeface="Times New Roman"/>
                <a:cs typeface="Times New Roman"/>
              </a:rPr>
              <a:t>correctly</a:t>
            </a:r>
            <a:r>
              <a:rPr sz="1200" spc="200" dirty="0">
                <a:latin typeface="Times New Roman"/>
                <a:cs typeface="Times New Roman"/>
              </a:rPr>
              <a:t> </a:t>
            </a:r>
            <a:r>
              <a:rPr sz="1200" dirty="0">
                <a:latin typeface="Times New Roman"/>
                <a:cs typeface="Times New Roman"/>
              </a:rPr>
              <a:t>if</a:t>
            </a:r>
            <a:r>
              <a:rPr sz="1200" spc="210" dirty="0">
                <a:latin typeface="Times New Roman"/>
                <a:cs typeface="Times New Roman"/>
              </a:rPr>
              <a:t> </a:t>
            </a:r>
            <a:r>
              <a:rPr sz="1200" dirty="0">
                <a:latin typeface="Times New Roman"/>
                <a:cs typeface="Times New Roman"/>
              </a:rPr>
              <a:t>they</a:t>
            </a:r>
            <a:r>
              <a:rPr sz="1200" spc="200" dirty="0">
                <a:latin typeface="Times New Roman"/>
                <a:cs typeface="Times New Roman"/>
              </a:rPr>
              <a:t> </a:t>
            </a:r>
            <a:r>
              <a:rPr sz="1200" dirty="0">
                <a:latin typeface="Times New Roman"/>
                <a:cs typeface="Times New Roman"/>
              </a:rPr>
              <a:t>have</a:t>
            </a:r>
            <a:r>
              <a:rPr sz="1200" spc="200" dirty="0">
                <a:latin typeface="Times New Roman"/>
                <a:cs typeface="Times New Roman"/>
              </a:rPr>
              <a:t> </a:t>
            </a:r>
            <a:r>
              <a:rPr sz="1200" dirty="0">
                <a:latin typeface="Times New Roman"/>
                <a:cs typeface="Times New Roman"/>
              </a:rPr>
              <a:t>done</a:t>
            </a:r>
            <a:r>
              <a:rPr sz="1200" spc="200" dirty="0">
                <a:latin typeface="Times New Roman"/>
                <a:cs typeface="Times New Roman"/>
              </a:rPr>
              <a:t> </a:t>
            </a:r>
            <a:r>
              <a:rPr sz="1200" dirty="0">
                <a:latin typeface="Times New Roman"/>
                <a:cs typeface="Times New Roman"/>
              </a:rPr>
              <a:t>the</a:t>
            </a:r>
            <a:r>
              <a:rPr sz="1200" spc="204" dirty="0">
                <a:latin typeface="Times New Roman"/>
                <a:cs typeface="Times New Roman"/>
              </a:rPr>
              <a:t> </a:t>
            </a:r>
            <a:r>
              <a:rPr sz="1200" dirty="0">
                <a:latin typeface="Times New Roman"/>
                <a:cs typeface="Times New Roman"/>
              </a:rPr>
              <a:t>reading</a:t>
            </a:r>
            <a:r>
              <a:rPr sz="1200" spc="204" dirty="0">
                <a:latin typeface="Times New Roman"/>
                <a:cs typeface="Times New Roman"/>
              </a:rPr>
              <a:t> </a:t>
            </a:r>
            <a:r>
              <a:rPr sz="1200" spc="-25" dirty="0">
                <a:latin typeface="Times New Roman"/>
                <a:cs typeface="Times New Roman"/>
              </a:rPr>
              <a:t>or </a:t>
            </a:r>
            <a:r>
              <a:rPr sz="1200" spc="-10" dirty="0">
                <a:latin typeface="Times New Roman"/>
                <a:cs typeface="Times New Roman"/>
              </a:rPr>
              <a:t>followed</a:t>
            </a:r>
            <a:r>
              <a:rPr sz="1200" spc="160" dirty="0">
                <a:latin typeface="Times New Roman"/>
                <a:cs typeface="Times New Roman"/>
              </a:rPr>
              <a:t> </a:t>
            </a:r>
            <a:r>
              <a:rPr sz="1200" dirty="0">
                <a:latin typeface="Times New Roman"/>
                <a:cs typeface="Times New Roman"/>
              </a:rPr>
              <a:t>the</a:t>
            </a:r>
            <a:r>
              <a:rPr sz="1200" spc="160" dirty="0">
                <a:latin typeface="Times New Roman"/>
                <a:cs typeface="Times New Roman"/>
              </a:rPr>
              <a:t> </a:t>
            </a:r>
            <a:r>
              <a:rPr sz="1200" dirty="0">
                <a:latin typeface="Times New Roman"/>
                <a:cs typeface="Times New Roman"/>
              </a:rPr>
              <a:t>lecture.</a:t>
            </a:r>
            <a:r>
              <a:rPr sz="1200" spc="315" dirty="0">
                <a:latin typeface="Times New Roman"/>
                <a:cs typeface="Times New Roman"/>
              </a:rPr>
              <a:t> </a:t>
            </a:r>
            <a:r>
              <a:rPr sz="1200" dirty="0">
                <a:latin typeface="Times New Roman"/>
                <a:cs typeface="Times New Roman"/>
              </a:rPr>
              <a:t>You</a:t>
            </a:r>
            <a:r>
              <a:rPr sz="1200" spc="160" dirty="0">
                <a:latin typeface="Times New Roman"/>
                <a:cs typeface="Times New Roman"/>
              </a:rPr>
              <a:t> </a:t>
            </a:r>
            <a:r>
              <a:rPr sz="1200" dirty="0">
                <a:latin typeface="Times New Roman"/>
                <a:cs typeface="Times New Roman"/>
              </a:rPr>
              <a:t>can</a:t>
            </a:r>
            <a:r>
              <a:rPr sz="1200" spc="165" dirty="0">
                <a:latin typeface="Times New Roman"/>
                <a:cs typeface="Times New Roman"/>
              </a:rPr>
              <a:t> </a:t>
            </a:r>
            <a:r>
              <a:rPr sz="1200" dirty="0">
                <a:latin typeface="Times New Roman"/>
                <a:cs typeface="Times New Roman"/>
              </a:rPr>
              <a:t>use</a:t>
            </a:r>
            <a:r>
              <a:rPr sz="1200" spc="160" dirty="0">
                <a:latin typeface="Times New Roman"/>
                <a:cs typeface="Times New Roman"/>
              </a:rPr>
              <a:t> </a:t>
            </a:r>
            <a:r>
              <a:rPr sz="1200" dirty="0">
                <a:latin typeface="Times New Roman"/>
                <a:cs typeface="Times New Roman"/>
              </a:rPr>
              <a:t>them</a:t>
            </a:r>
            <a:r>
              <a:rPr sz="1200" spc="160" dirty="0">
                <a:latin typeface="Times New Roman"/>
                <a:cs typeface="Times New Roman"/>
              </a:rPr>
              <a:t> </a:t>
            </a:r>
            <a:r>
              <a:rPr sz="1200" spc="50" dirty="0">
                <a:latin typeface="Times New Roman"/>
                <a:cs typeface="Times New Roman"/>
              </a:rPr>
              <a:t>to</a:t>
            </a:r>
            <a:r>
              <a:rPr sz="1200" spc="160" dirty="0">
                <a:latin typeface="Times New Roman"/>
                <a:cs typeface="Times New Roman"/>
              </a:rPr>
              <a:t> </a:t>
            </a:r>
            <a:r>
              <a:rPr sz="1200" dirty="0">
                <a:latin typeface="Times New Roman"/>
                <a:cs typeface="Times New Roman"/>
              </a:rPr>
              <a:t>make</a:t>
            </a:r>
            <a:r>
              <a:rPr sz="1200" spc="165" dirty="0">
                <a:latin typeface="Times New Roman"/>
                <a:cs typeface="Times New Roman"/>
              </a:rPr>
              <a:t> </a:t>
            </a:r>
            <a:r>
              <a:rPr sz="1200" dirty="0">
                <a:latin typeface="Times New Roman"/>
                <a:cs typeface="Times New Roman"/>
              </a:rPr>
              <a:t>sure</a:t>
            </a:r>
            <a:r>
              <a:rPr sz="1200" spc="160" dirty="0">
                <a:latin typeface="Times New Roman"/>
                <a:cs typeface="Times New Roman"/>
              </a:rPr>
              <a:t> </a:t>
            </a:r>
            <a:r>
              <a:rPr sz="1200" dirty="0">
                <a:latin typeface="Times New Roman"/>
                <a:cs typeface="Times New Roman"/>
              </a:rPr>
              <a:t>students</a:t>
            </a:r>
            <a:r>
              <a:rPr sz="1200" spc="160" dirty="0">
                <a:latin typeface="Times New Roman"/>
                <a:cs typeface="Times New Roman"/>
              </a:rPr>
              <a:t> </a:t>
            </a:r>
            <a:r>
              <a:rPr sz="1200" dirty="0">
                <a:latin typeface="Times New Roman"/>
                <a:cs typeface="Times New Roman"/>
              </a:rPr>
              <a:t>are</a:t>
            </a:r>
            <a:r>
              <a:rPr sz="1200" spc="165" dirty="0">
                <a:latin typeface="Times New Roman"/>
                <a:cs typeface="Times New Roman"/>
              </a:rPr>
              <a:t> </a:t>
            </a:r>
            <a:r>
              <a:rPr sz="1200" dirty="0">
                <a:latin typeface="Times New Roman"/>
                <a:cs typeface="Times New Roman"/>
              </a:rPr>
              <a:t>where</a:t>
            </a:r>
            <a:r>
              <a:rPr sz="1200" spc="160" dirty="0">
                <a:latin typeface="Times New Roman"/>
                <a:cs typeface="Times New Roman"/>
              </a:rPr>
              <a:t> </a:t>
            </a:r>
            <a:r>
              <a:rPr sz="1200" dirty="0">
                <a:latin typeface="Times New Roman"/>
                <a:cs typeface="Times New Roman"/>
              </a:rPr>
              <a:t>you</a:t>
            </a:r>
            <a:r>
              <a:rPr sz="1200" spc="160" dirty="0">
                <a:latin typeface="Times New Roman"/>
                <a:cs typeface="Times New Roman"/>
              </a:rPr>
              <a:t> </a:t>
            </a:r>
            <a:r>
              <a:rPr sz="1200" dirty="0">
                <a:latin typeface="Times New Roman"/>
                <a:cs typeface="Times New Roman"/>
              </a:rPr>
              <a:t>think</a:t>
            </a:r>
            <a:r>
              <a:rPr sz="1200" spc="160" dirty="0">
                <a:latin typeface="Times New Roman"/>
                <a:cs typeface="Times New Roman"/>
              </a:rPr>
              <a:t> </a:t>
            </a:r>
            <a:r>
              <a:rPr sz="1200" dirty="0">
                <a:latin typeface="Times New Roman"/>
                <a:cs typeface="Times New Roman"/>
              </a:rPr>
              <a:t>they</a:t>
            </a:r>
            <a:r>
              <a:rPr sz="1200" spc="165" dirty="0">
                <a:latin typeface="Times New Roman"/>
                <a:cs typeface="Times New Roman"/>
              </a:rPr>
              <a:t> </a:t>
            </a:r>
            <a:r>
              <a:rPr sz="1200" dirty="0">
                <a:latin typeface="Times New Roman"/>
                <a:cs typeface="Times New Roman"/>
              </a:rPr>
              <a:t>are</a:t>
            </a:r>
            <a:r>
              <a:rPr sz="1200" spc="160" dirty="0">
                <a:latin typeface="Times New Roman"/>
                <a:cs typeface="Times New Roman"/>
              </a:rPr>
              <a:t> </a:t>
            </a:r>
            <a:r>
              <a:rPr sz="1200" dirty="0">
                <a:latin typeface="Times New Roman"/>
                <a:cs typeface="Times New Roman"/>
              </a:rPr>
              <a:t>before</a:t>
            </a:r>
            <a:r>
              <a:rPr sz="1200" spc="160" dirty="0">
                <a:latin typeface="Times New Roman"/>
                <a:cs typeface="Times New Roman"/>
              </a:rPr>
              <a:t> </a:t>
            </a:r>
            <a:r>
              <a:rPr sz="1200" dirty="0">
                <a:latin typeface="Times New Roman"/>
                <a:cs typeface="Times New Roman"/>
              </a:rPr>
              <a:t>you</a:t>
            </a:r>
            <a:r>
              <a:rPr sz="1200" spc="160" dirty="0">
                <a:latin typeface="Times New Roman"/>
                <a:cs typeface="Times New Roman"/>
              </a:rPr>
              <a:t> </a:t>
            </a:r>
            <a:r>
              <a:rPr sz="1200" dirty="0">
                <a:latin typeface="Times New Roman"/>
                <a:cs typeface="Times New Roman"/>
              </a:rPr>
              <a:t>move</a:t>
            </a:r>
            <a:r>
              <a:rPr sz="1200" spc="165" dirty="0">
                <a:latin typeface="Times New Roman"/>
                <a:cs typeface="Times New Roman"/>
              </a:rPr>
              <a:t> </a:t>
            </a:r>
            <a:r>
              <a:rPr sz="1200" spc="-25" dirty="0">
                <a:latin typeface="Times New Roman"/>
                <a:cs typeface="Times New Roman"/>
              </a:rPr>
              <a:t>on.</a:t>
            </a:r>
            <a:endParaRPr sz="1200" dirty="0">
              <a:latin typeface="Times New Roman"/>
              <a:cs typeface="Times New Roman"/>
            </a:endParaRPr>
          </a:p>
          <a:p>
            <a:pPr marL="488315" marR="6350" lvl="1" indent="-160020">
              <a:lnSpc>
                <a:spcPct val="100000"/>
              </a:lnSpc>
              <a:spcBef>
                <a:spcPts val="509"/>
              </a:spcBef>
              <a:buFont typeface="Book Antiqua"/>
              <a:buChar char="–"/>
              <a:tabLst>
                <a:tab pos="488950" algn="l"/>
              </a:tabLst>
            </a:pPr>
            <a:r>
              <a:rPr sz="1200" dirty="0">
                <a:latin typeface="Times New Roman"/>
                <a:cs typeface="Times New Roman"/>
              </a:rPr>
              <a:t>ConcepTests</a:t>
            </a:r>
            <a:r>
              <a:rPr sz="1200" spc="245" dirty="0">
                <a:latin typeface="Times New Roman"/>
                <a:cs typeface="Times New Roman"/>
              </a:rPr>
              <a:t> </a:t>
            </a:r>
            <a:r>
              <a:rPr sz="1200" spc="50" dirty="0">
                <a:latin typeface="Times New Roman"/>
                <a:cs typeface="Times New Roman"/>
              </a:rPr>
              <a:t>(a</a:t>
            </a:r>
            <a:r>
              <a:rPr sz="1200" spc="245" dirty="0">
                <a:latin typeface="Times New Roman"/>
                <a:cs typeface="Times New Roman"/>
              </a:rPr>
              <a:t> </a:t>
            </a:r>
            <a:r>
              <a:rPr sz="1200" dirty="0">
                <a:latin typeface="Times New Roman"/>
                <a:cs typeface="Times New Roman"/>
              </a:rPr>
              <a:t>term</a:t>
            </a:r>
            <a:r>
              <a:rPr sz="1200" spc="250" dirty="0">
                <a:latin typeface="Times New Roman"/>
                <a:cs typeface="Times New Roman"/>
              </a:rPr>
              <a:t> </a:t>
            </a:r>
            <a:r>
              <a:rPr sz="1200" dirty="0">
                <a:latin typeface="Times New Roman"/>
                <a:cs typeface="Times New Roman"/>
              </a:rPr>
              <a:t>coined</a:t>
            </a:r>
            <a:r>
              <a:rPr sz="1200" spc="245" dirty="0">
                <a:latin typeface="Times New Roman"/>
                <a:cs typeface="Times New Roman"/>
              </a:rPr>
              <a:t> </a:t>
            </a:r>
            <a:r>
              <a:rPr sz="1200" dirty="0">
                <a:latin typeface="Times New Roman"/>
                <a:cs typeface="Times New Roman"/>
              </a:rPr>
              <a:t>by</a:t>
            </a:r>
            <a:r>
              <a:rPr sz="1200" spc="245" dirty="0">
                <a:latin typeface="Times New Roman"/>
                <a:cs typeface="Times New Roman"/>
              </a:rPr>
              <a:t> </a:t>
            </a:r>
            <a:r>
              <a:rPr sz="1200" dirty="0">
                <a:latin typeface="Times New Roman"/>
                <a:cs typeface="Times New Roman"/>
              </a:rPr>
              <a:t>Eric</a:t>
            </a:r>
            <a:r>
              <a:rPr sz="1200" spc="250" dirty="0">
                <a:latin typeface="Times New Roman"/>
                <a:cs typeface="Times New Roman"/>
              </a:rPr>
              <a:t> </a:t>
            </a:r>
            <a:r>
              <a:rPr sz="1200" dirty="0">
                <a:latin typeface="Times New Roman"/>
                <a:cs typeface="Times New Roman"/>
              </a:rPr>
              <a:t>Mazur)</a:t>
            </a:r>
            <a:r>
              <a:rPr sz="1200" spc="245" dirty="0">
                <a:latin typeface="Times New Roman"/>
                <a:cs typeface="Times New Roman"/>
              </a:rPr>
              <a:t> </a:t>
            </a:r>
            <a:r>
              <a:rPr sz="1200" dirty="0">
                <a:latin typeface="Times New Roman"/>
                <a:cs typeface="Times New Roman"/>
              </a:rPr>
              <a:t>are</a:t>
            </a:r>
            <a:r>
              <a:rPr sz="1200" spc="245" dirty="0">
                <a:latin typeface="Times New Roman"/>
                <a:cs typeface="Times New Roman"/>
              </a:rPr>
              <a:t> </a:t>
            </a:r>
            <a:r>
              <a:rPr sz="1200" dirty="0">
                <a:latin typeface="Times New Roman"/>
                <a:cs typeface="Times New Roman"/>
              </a:rPr>
              <a:t>intended</a:t>
            </a:r>
            <a:r>
              <a:rPr sz="1200" spc="250" dirty="0">
                <a:latin typeface="Times New Roman"/>
                <a:cs typeface="Times New Roman"/>
              </a:rPr>
              <a:t> </a:t>
            </a:r>
            <a:r>
              <a:rPr sz="1200" spc="50" dirty="0">
                <a:latin typeface="Times New Roman"/>
                <a:cs typeface="Times New Roman"/>
              </a:rPr>
              <a:t>to</a:t>
            </a:r>
            <a:r>
              <a:rPr sz="1200" spc="245" dirty="0">
                <a:latin typeface="Times New Roman"/>
                <a:cs typeface="Times New Roman"/>
              </a:rPr>
              <a:t> </a:t>
            </a:r>
            <a:r>
              <a:rPr sz="1200" dirty="0">
                <a:latin typeface="Times New Roman"/>
                <a:cs typeface="Times New Roman"/>
              </a:rPr>
              <a:t>stimulate</a:t>
            </a:r>
            <a:r>
              <a:rPr sz="1200" spc="245" dirty="0">
                <a:latin typeface="Times New Roman"/>
                <a:cs typeface="Times New Roman"/>
              </a:rPr>
              <a:t> </a:t>
            </a:r>
            <a:r>
              <a:rPr sz="1200" dirty="0">
                <a:latin typeface="Times New Roman"/>
                <a:cs typeface="Times New Roman"/>
              </a:rPr>
              <a:t>debate,</a:t>
            </a:r>
            <a:r>
              <a:rPr sz="1200" spc="265" dirty="0">
                <a:latin typeface="Times New Roman"/>
                <a:cs typeface="Times New Roman"/>
              </a:rPr>
              <a:t> </a:t>
            </a:r>
            <a:r>
              <a:rPr sz="1200" dirty="0">
                <a:latin typeface="Times New Roman"/>
                <a:cs typeface="Times New Roman"/>
              </a:rPr>
              <a:t>so</a:t>
            </a:r>
            <a:r>
              <a:rPr sz="1200" spc="250" dirty="0">
                <a:latin typeface="Times New Roman"/>
                <a:cs typeface="Times New Roman"/>
              </a:rPr>
              <a:t> </a:t>
            </a:r>
            <a:r>
              <a:rPr sz="1200" dirty="0">
                <a:latin typeface="Times New Roman"/>
                <a:cs typeface="Times New Roman"/>
              </a:rPr>
              <a:t>you</a:t>
            </a:r>
            <a:r>
              <a:rPr sz="1200" spc="245" dirty="0">
                <a:latin typeface="Times New Roman"/>
                <a:cs typeface="Times New Roman"/>
              </a:rPr>
              <a:t> </a:t>
            </a:r>
            <a:r>
              <a:rPr sz="1200" dirty="0">
                <a:latin typeface="Times New Roman"/>
                <a:cs typeface="Times New Roman"/>
              </a:rPr>
              <a:t>don’t</a:t>
            </a:r>
            <a:r>
              <a:rPr sz="1200" spc="245" dirty="0">
                <a:latin typeface="Times New Roman"/>
                <a:cs typeface="Times New Roman"/>
              </a:rPr>
              <a:t> </a:t>
            </a:r>
            <a:r>
              <a:rPr sz="1200" dirty="0">
                <a:latin typeface="Times New Roman"/>
                <a:cs typeface="Times New Roman"/>
              </a:rPr>
              <a:t>want</a:t>
            </a:r>
            <a:r>
              <a:rPr sz="1200" spc="250" dirty="0">
                <a:latin typeface="Times New Roman"/>
                <a:cs typeface="Times New Roman"/>
              </a:rPr>
              <a:t> </a:t>
            </a:r>
            <a:r>
              <a:rPr sz="1200" spc="50" dirty="0">
                <a:latin typeface="Times New Roman"/>
                <a:cs typeface="Times New Roman"/>
              </a:rPr>
              <a:t>to</a:t>
            </a:r>
            <a:r>
              <a:rPr sz="1200" spc="245" dirty="0">
                <a:latin typeface="Times New Roman"/>
                <a:cs typeface="Times New Roman"/>
              </a:rPr>
              <a:t> </a:t>
            </a:r>
            <a:r>
              <a:rPr sz="1200" dirty="0">
                <a:latin typeface="Times New Roman"/>
                <a:cs typeface="Times New Roman"/>
              </a:rPr>
              <a:t>prep</a:t>
            </a:r>
            <a:r>
              <a:rPr sz="1200" spc="245" dirty="0">
                <a:latin typeface="Times New Roman"/>
                <a:cs typeface="Times New Roman"/>
              </a:rPr>
              <a:t> </a:t>
            </a:r>
            <a:r>
              <a:rPr sz="1200" dirty="0">
                <a:latin typeface="Times New Roman"/>
                <a:cs typeface="Times New Roman"/>
              </a:rPr>
              <a:t>the</a:t>
            </a:r>
            <a:r>
              <a:rPr sz="1200" spc="250" dirty="0">
                <a:latin typeface="Times New Roman"/>
                <a:cs typeface="Times New Roman"/>
              </a:rPr>
              <a:t> </a:t>
            </a:r>
            <a:r>
              <a:rPr sz="1200" spc="-10" dirty="0">
                <a:latin typeface="Times New Roman"/>
                <a:cs typeface="Times New Roman"/>
              </a:rPr>
              <a:t>class </a:t>
            </a:r>
            <a:r>
              <a:rPr sz="1200" dirty="0">
                <a:latin typeface="Times New Roman"/>
                <a:cs typeface="Times New Roman"/>
              </a:rPr>
              <a:t>too</a:t>
            </a:r>
            <a:r>
              <a:rPr sz="1200" spc="145" dirty="0">
                <a:latin typeface="Times New Roman"/>
                <a:cs typeface="Times New Roman"/>
              </a:rPr>
              <a:t> </a:t>
            </a:r>
            <a:r>
              <a:rPr sz="1200" dirty="0">
                <a:latin typeface="Times New Roman"/>
                <a:cs typeface="Times New Roman"/>
              </a:rPr>
              <a:t>explicitly</a:t>
            </a:r>
            <a:r>
              <a:rPr sz="1200" spc="150" dirty="0">
                <a:latin typeface="Times New Roman"/>
                <a:cs typeface="Times New Roman"/>
              </a:rPr>
              <a:t> </a:t>
            </a:r>
            <a:r>
              <a:rPr sz="1200" dirty="0">
                <a:latin typeface="Times New Roman"/>
                <a:cs typeface="Times New Roman"/>
              </a:rPr>
              <a:t>before</a:t>
            </a:r>
            <a:r>
              <a:rPr sz="1200" spc="150" dirty="0">
                <a:latin typeface="Times New Roman"/>
                <a:cs typeface="Times New Roman"/>
              </a:rPr>
              <a:t> </a:t>
            </a:r>
            <a:r>
              <a:rPr sz="1200" dirty="0">
                <a:latin typeface="Times New Roman"/>
                <a:cs typeface="Times New Roman"/>
              </a:rPr>
              <a:t>asking</a:t>
            </a:r>
            <a:r>
              <a:rPr sz="1200" spc="150" dirty="0">
                <a:latin typeface="Times New Roman"/>
                <a:cs typeface="Times New Roman"/>
              </a:rPr>
              <a:t> </a:t>
            </a:r>
            <a:r>
              <a:rPr sz="1200" dirty="0">
                <a:latin typeface="Times New Roman"/>
                <a:cs typeface="Times New Roman"/>
              </a:rPr>
              <a:t>them.</a:t>
            </a:r>
            <a:r>
              <a:rPr sz="1200" spc="300" dirty="0">
                <a:latin typeface="Times New Roman"/>
                <a:cs typeface="Times New Roman"/>
              </a:rPr>
              <a:t> </a:t>
            </a:r>
            <a:r>
              <a:rPr sz="1200" dirty="0">
                <a:latin typeface="Times New Roman"/>
                <a:cs typeface="Times New Roman"/>
              </a:rPr>
              <a:t>Ideally</a:t>
            </a:r>
            <a:r>
              <a:rPr sz="1200" spc="150" dirty="0">
                <a:latin typeface="Times New Roman"/>
                <a:cs typeface="Times New Roman"/>
              </a:rPr>
              <a:t> </a:t>
            </a:r>
            <a:r>
              <a:rPr sz="1200" dirty="0">
                <a:latin typeface="Times New Roman"/>
                <a:cs typeface="Times New Roman"/>
              </a:rPr>
              <a:t>you</a:t>
            </a:r>
            <a:r>
              <a:rPr sz="1200" spc="150" dirty="0">
                <a:latin typeface="Times New Roman"/>
                <a:cs typeface="Times New Roman"/>
              </a:rPr>
              <a:t> </a:t>
            </a:r>
            <a:r>
              <a:rPr sz="1200" dirty="0">
                <a:latin typeface="Times New Roman"/>
                <a:cs typeface="Times New Roman"/>
              </a:rPr>
              <a:t>want</a:t>
            </a:r>
            <a:r>
              <a:rPr sz="1200" spc="150" dirty="0">
                <a:latin typeface="Times New Roman"/>
                <a:cs typeface="Times New Roman"/>
              </a:rPr>
              <a:t> </a:t>
            </a:r>
            <a:r>
              <a:rPr sz="1200" dirty="0">
                <a:latin typeface="Times New Roman"/>
                <a:cs typeface="Times New Roman"/>
              </a:rPr>
              <a:t>between</a:t>
            </a:r>
            <a:r>
              <a:rPr sz="1200" spc="150" dirty="0">
                <a:latin typeface="Times New Roman"/>
                <a:cs typeface="Times New Roman"/>
              </a:rPr>
              <a:t> </a:t>
            </a:r>
            <a:r>
              <a:rPr sz="1200" dirty="0">
                <a:latin typeface="Times New Roman"/>
                <a:cs typeface="Times New Roman"/>
              </a:rPr>
              <a:t>30%</a:t>
            </a:r>
            <a:r>
              <a:rPr sz="1200" spc="15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dirty="0">
                <a:latin typeface="Times New Roman"/>
                <a:cs typeface="Times New Roman"/>
              </a:rPr>
              <a:t>80%</a:t>
            </a:r>
            <a:r>
              <a:rPr sz="1200" spc="150" dirty="0">
                <a:latin typeface="Times New Roman"/>
                <a:cs typeface="Times New Roman"/>
              </a:rPr>
              <a:t> </a:t>
            </a:r>
            <a:r>
              <a:rPr sz="1200" dirty="0">
                <a:latin typeface="Times New Roman"/>
                <a:cs typeface="Times New Roman"/>
              </a:rPr>
              <a:t>of</a:t>
            </a:r>
            <a:r>
              <a:rPr sz="1200" spc="150" dirty="0">
                <a:latin typeface="Times New Roman"/>
                <a:cs typeface="Times New Roman"/>
              </a:rPr>
              <a:t> </a:t>
            </a:r>
            <a:r>
              <a:rPr sz="1200" dirty="0">
                <a:latin typeface="Times New Roman"/>
                <a:cs typeface="Times New Roman"/>
              </a:rPr>
              <a:t>the</a:t>
            </a:r>
            <a:r>
              <a:rPr sz="1200" spc="150" dirty="0">
                <a:latin typeface="Times New Roman"/>
                <a:cs typeface="Times New Roman"/>
              </a:rPr>
              <a:t> </a:t>
            </a:r>
            <a:r>
              <a:rPr sz="1200" dirty="0">
                <a:latin typeface="Times New Roman"/>
                <a:cs typeface="Times New Roman"/>
              </a:rPr>
              <a:t>class</a:t>
            </a:r>
            <a:r>
              <a:rPr sz="1200" spc="150" dirty="0">
                <a:latin typeface="Times New Roman"/>
                <a:cs typeface="Times New Roman"/>
              </a:rPr>
              <a:t> </a:t>
            </a:r>
            <a:r>
              <a:rPr sz="1200" spc="50" dirty="0">
                <a:latin typeface="Times New Roman"/>
                <a:cs typeface="Times New Roman"/>
              </a:rPr>
              <a:t>to</a:t>
            </a:r>
            <a:r>
              <a:rPr sz="1200" spc="150" dirty="0">
                <a:latin typeface="Times New Roman"/>
                <a:cs typeface="Times New Roman"/>
              </a:rPr>
              <a:t> </a:t>
            </a:r>
            <a:r>
              <a:rPr sz="1200" dirty="0">
                <a:latin typeface="Times New Roman"/>
                <a:cs typeface="Times New Roman"/>
              </a:rPr>
              <a:t>answer</a:t>
            </a:r>
            <a:r>
              <a:rPr sz="1200" spc="150" dirty="0">
                <a:latin typeface="Times New Roman"/>
                <a:cs typeface="Times New Roman"/>
              </a:rPr>
              <a:t> </a:t>
            </a:r>
            <a:r>
              <a:rPr sz="1200" spc="-10" dirty="0">
                <a:latin typeface="Times New Roman"/>
                <a:cs typeface="Times New Roman"/>
              </a:rPr>
              <a:t>correctly.</a:t>
            </a:r>
            <a:endParaRPr sz="1200" dirty="0">
              <a:latin typeface="Times New Roman"/>
              <a:cs typeface="Times New Roman"/>
            </a:endParaRPr>
          </a:p>
          <a:p>
            <a:pPr marL="161290" marR="5715" indent="-149225" algn="just">
              <a:lnSpc>
                <a:spcPct val="100000"/>
              </a:lnSpc>
              <a:spcBef>
                <a:spcPts val="1005"/>
              </a:spcBef>
              <a:buSzPct val="37500"/>
              <a:buChar char="•"/>
              <a:tabLst>
                <a:tab pos="161925" algn="l"/>
              </a:tabLst>
            </a:pPr>
            <a:r>
              <a:rPr sz="1200" dirty="0">
                <a:latin typeface="Times New Roman"/>
                <a:cs typeface="Times New Roman"/>
              </a:rPr>
              <a:t>Either</a:t>
            </a:r>
            <a:r>
              <a:rPr sz="1200" spc="185" dirty="0">
                <a:latin typeface="Times New Roman"/>
                <a:cs typeface="Times New Roman"/>
              </a:rPr>
              <a:t> </a:t>
            </a:r>
            <a:r>
              <a:rPr sz="1200" dirty="0">
                <a:latin typeface="Times New Roman"/>
                <a:cs typeface="Times New Roman"/>
              </a:rPr>
              <a:t>way,</a:t>
            </a:r>
            <a:r>
              <a:rPr sz="1200" spc="190" dirty="0">
                <a:latin typeface="Times New Roman"/>
                <a:cs typeface="Times New Roman"/>
              </a:rPr>
              <a:t> </a:t>
            </a:r>
            <a:r>
              <a:rPr sz="1200" dirty="0">
                <a:latin typeface="Times New Roman"/>
                <a:cs typeface="Times New Roman"/>
              </a:rPr>
              <a:t>if</a:t>
            </a:r>
            <a:r>
              <a:rPr sz="1200" spc="190" dirty="0">
                <a:latin typeface="Times New Roman"/>
                <a:cs typeface="Times New Roman"/>
              </a:rPr>
              <a:t> </a:t>
            </a:r>
            <a:r>
              <a:rPr sz="1200" dirty="0">
                <a:latin typeface="Times New Roman"/>
                <a:cs typeface="Times New Roman"/>
              </a:rPr>
              <a:t>a</a:t>
            </a:r>
            <a:r>
              <a:rPr sz="1200" spc="190" dirty="0">
                <a:latin typeface="Times New Roman"/>
                <a:cs typeface="Times New Roman"/>
              </a:rPr>
              <a:t> </a:t>
            </a:r>
            <a:r>
              <a:rPr sz="1200" dirty="0">
                <a:latin typeface="Times New Roman"/>
                <a:cs typeface="Times New Roman"/>
              </a:rPr>
              <a:t>strong</a:t>
            </a:r>
            <a:r>
              <a:rPr sz="1200" spc="185" dirty="0">
                <a:latin typeface="Times New Roman"/>
                <a:cs typeface="Times New Roman"/>
              </a:rPr>
              <a:t> </a:t>
            </a:r>
            <a:r>
              <a:rPr sz="1200" dirty="0">
                <a:latin typeface="Times New Roman"/>
                <a:cs typeface="Times New Roman"/>
              </a:rPr>
              <a:t>majority</a:t>
            </a:r>
            <a:r>
              <a:rPr sz="1200" spc="185" dirty="0">
                <a:latin typeface="Times New Roman"/>
                <a:cs typeface="Times New Roman"/>
              </a:rPr>
              <a:t> </a:t>
            </a:r>
            <a:r>
              <a:rPr sz="1200" dirty="0">
                <a:latin typeface="Times New Roman"/>
                <a:cs typeface="Times New Roman"/>
              </a:rPr>
              <a:t>answers</a:t>
            </a:r>
            <a:r>
              <a:rPr sz="1200" spc="190" dirty="0">
                <a:latin typeface="Times New Roman"/>
                <a:cs typeface="Times New Roman"/>
              </a:rPr>
              <a:t> </a:t>
            </a:r>
            <a:r>
              <a:rPr sz="1200" dirty="0">
                <a:latin typeface="Times New Roman"/>
                <a:cs typeface="Times New Roman"/>
              </a:rPr>
              <a:t>correctly,</a:t>
            </a:r>
            <a:r>
              <a:rPr sz="1200" spc="195" dirty="0">
                <a:latin typeface="Times New Roman"/>
                <a:cs typeface="Times New Roman"/>
              </a:rPr>
              <a:t> </a:t>
            </a:r>
            <a:r>
              <a:rPr sz="1200" dirty="0">
                <a:latin typeface="Times New Roman"/>
                <a:cs typeface="Times New Roman"/>
              </a:rPr>
              <a:t>you</a:t>
            </a:r>
            <a:r>
              <a:rPr sz="1200" spc="185" dirty="0">
                <a:latin typeface="Times New Roman"/>
                <a:cs typeface="Times New Roman"/>
              </a:rPr>
              <a:t> </a:t>
            </a:r>
            <a:r>
              <a:rPr sz="1200" dirty="0">
                <a:latin typeface="Times New Roman"/>
                <a:cs typeface="Times New Roman"/>
              </a:rPr>
              <a:t>can</a:t>
            </a:r>
            <a:r>
              <a:rPr sz="1200" spc="190" dirty="0">
                <a:latin typeface="Times New Roman"/>
                <a:cs typeface="Times New Roman"/>
              </a:rPr>
              <a:t> </a:t>
            </a:r>
            <a:r>
              <a:rPr sz="1200" dirty="0">
                <a:latin typeface="Times New Roman"/>
                <a:cs typeface="Times New Roman"/>
              </a:rPr>
              <a:t>briefly</a:t>
            </a:r>
            <a:r>
              <a:rPr sz="1200" spc="190" dirty="0">
                <a:latin typeface="Times New Roman"/>
                <a:cs typeface="Times New Roman"/>
              </a:rPr>
              <a:t> </a:t>
            </a:r>
            <a:r>
              <a:rPr sz="1200" dirty="0">
                <a:latin typeface="Times New Roman"/>
                <a:cs typeface="Times New Roman"/>
              </a:rPr>
              <a:t>discuss</a:t>
            </a:r>
            <a:r>
              <a:rPr sz="1200" spc="180" dirty="0">
                <a:latin typeface="Times New Roman"/>
                <a:cs typeface="Times New Roman"/>
              </a:rPr>
              <a:t> </a:t>
            </a:r>
            <a:r>
              <a:rPr sz="1200" dirty="0">
                <a:latin typeface="Times New Roman"/>
                <a:cs typeface="Times New Roman"/>
              </a:rPr>
              <a:t>the</a:t>
            </a:r>
            <a:r>
              <a:rPr sz="1200" spc="190" dirty="0">
                <a:latin typeface="Times New Roman"/>
                <a:cs typeface="Times New Roman"/>
              </a:rPr>
              <a:t> </a:t>
            </a:r>
            <a:r>
              <a:rPr sz="1200" dirty="0">
                <a:latin typeface="Times New Roman"/>
                <a:cs typeface="Times New Roman"/>
              </a:rPr>
              <a:t>answer</a:t>
            </a:r>
            <a:r>
              <a:rPr sz="1200" spc="190" dirty="0">
                <a:latin typeface="Times New Roman"/>
                <a:cs typeface="Times New Roman"/>
              </a:rPr>
              <a:t> </a:t>
            </a:r>
            <a:r>
              <a:rPr sz="1200" dirty="0">
                <a:latin typeface="Times New Roman"/>
                <a:cs typeface="Times New Roman"/>
              </a:rPr>
              <a:t>and</a:t>
            </a:r>
            <a:r>
              <a:rPr sz="1200" spc="190" dirty="0">
                <a:latin typeface="Times New Roman"/>
                <a:cs typeface="Times New Roman"/>
              </a:rPr>
              <a:t> </a:t>
            </a:r>
            <a:r>
              <a:rPr sz="1200" dirty="0">
                <a:latin typeface="Times New Roman"/>
                <a:cs typeface="Times New Roman"/>
              </a:rPr>
              <a:t>move</a:t>
            </a:r>
            <a:r>
              <a:rPr sz="1200" spc="185" dirty="0">
                <a:latin typeface="Times New Roman"/>
                <a:cs typeface="Times New Roman"/>
              </a:rPr>
              <a:t> </a:t>
            </a:r>
            <a:r>
              <a:rPr sz="1200" dirty="0">
                <a:latin typeface="Times New Roman"/>
                <a:cs typeface="Times New Roman"/>
              </a:rPr>
              <a:t>on.</a:t>
            </a:r>
            <a:r>
              <a:rPr sz="1200" spc="390" dirty="0">
                <a:latin typeface="Times New Roman"/>
                <a:cs typeface="Times New Roman"/>
              </a:rPr>
              <a:t> </a:t>
            </a:r>
            <a:r>
              <a:rPr sz="1200" dirty="0">
                <a:latin typeface="Times New Roman"/>
                <a:cs typeface="Times New Roman"/>
              </a:rPr>
              <a:t>If</a:t>
            </a:r>
            <a:r>
              <a:rPr sz="1200" spc="185" dirty="0">
                <a:latin typeface="Times New Roman"/>
                <a:cs typeface="Times New Roman"/>
              </a:rPr>
              <a:t> </a:t>
            </a:r>
            <a:r>
              <a:rPr sz="1200" dirty="0">
                <a:latin typeface="Times New Roman"/>
                <a:cs typeface="Times New Roman"/>
              </a:rPr>
              <a:t>many</a:t>
            </a:r>
            <a:r>
              <a:rPr sz="1200" spc="190" dirty="0">
                <a:latin typeface="Times New Roman"/>
                <a:cs typeface="Times New Roman"/>
              </a:rPr>
              <a:t> </a:t>
            </a:r>
            <a:r>
              <a:rPr sz="1200" dirty="0">
                <a:latin typeface="Times New Roman"/>
                <a:cs typeface="Times New Roman"/>
              </a:rPr>
              <a:t>students</a:t>
            </a:r>
            <a:r>
              <a:rPr sz="1200" spc="190" dirty="0">
                <a:latin typeface="Times New Roman"/>
                <a:cs typeface="Times New Roman"/>
              </a:rPr>
              <a:t> </a:t>
            </a:r>
            <a:r>
              <a:rPr sz="1200" spc="-25" dirty="0">
                <a:latin typeface="Times New Roman"/>
                <a:cs typeface="Times New Roman"/>
              </a:rPr>
              <a:t>do </a:t>
            </a:r>
            <a:r>
              <a:rPr sz="1200" spc="50" dirty="0">
                <a:latin typeface="Times New Roman"/>
                <a:cs typeface="Times New Roman"/>
              </a:rPr>
              <a:t>not</a:t>
            </a:r>
            <a:r>
              <a:rPr sz="1200" spc="95" dirty="0">
                <a:latin typeface="Times New Roman"/>
                <a:cs typeface="Times New Roman"/>
              </a:rPr>
              <a:t> </a:t>
            </a:r>
            <a:r>
              <a:rPr sz="1200" dirty="0">
                <a:latin typeface="Times New Roman"/>
                <a:cs typeface="Times New Roman"/>
              </a:rPr>
              <a:t>answer</a:t>
            </a:r>
            <a:r>
              <a:rPr sz="1200" spc="95" dirty="0">
                <a:latin typeface="Times New Roman"/>
                <a:cs typeface="Times New Roman"/>
              </a:rPr>
              <a:t> </a:t>
            </a:r>
            <a:r>
              <a:rPr sz="1200" dirty="0">
                <a:latin typeface="Times New Roman"/>
                <a:cs typeface="Times New Roman"/>
              </a:rPr>
              <a:t>correctly,</a:t>
            </a:r>
            <a:r>
              <a:rPr sz="1200" spc="114" dirty="0">
                <a:latin typeface="Times New Roman"/>
                <a:cs typeface="Times New Roman"/>
              </a:rPr>
              <a:t> </a:t>
            </a:r>
            <a:r>
              <a:rPr sz="1200" dirty="0">
                <a:latin typeface="Times New Roman"/>
                <a:cs typeface="Times New Roman"/>
              </a:rPr>
              <a:t>consider</a:t>
            </a:r>
            <a:r>
              <a:rPr sz="1200" spc="100" dirty="0">
                <a:latin typeface="Times New Roman"/>
                <a:cs typeface="Times New Roman"/>
              </a:rPr>
              <a:t> </a:t>
            </a:r>
            <a:r>
              <a:rPr sz="1200" dirty="0">
                <a:latin typeface="Times New Roman"/>
                <a:cs typeface="Times New Roman"/>
              </a:rPr>
              <a:t>having</a:t>
            </a:r>
            <a:r>
              <a:rPr sz="1200" spc="95" dirty="0">
                <a:latin typeface="Times New Roman"/>
                <a:cs typeface="Times New Roman"/>
              </a:rPr>
              <a:t> </a:t>
            </a:r>
            <a:r>
              <a:rPr sz="1200" dirty="0">
                <a:latin typeface="Times New Roman"/>
                <a:cs typeface="Times New Roman"/>
              </a:rPr>
              <a:t>them</a:t>
            </a:r>
            <a:r>
              <a:rPr sz="1200" spc="95" dirty="0">
                <a:latin typeface="Times New Roman"/>
                <a:cs typeface="Times New Roman"/>
              </a:rPr>
              <a:t> </a:t>
            </a:r>
            <a:r>
              <a:rPr sz="1200" dirty="0">
                <a:latin typeface="Times New Roman"/>
                <a:cs typeface="Times New Roman"/>
              </a:rPr>
              <a:t>talk</a:t>
            </a:r>
            <a:r>
              <a:rPr sz="1200" spc="100" dirty="0">
                <a:latin typeface="Times New Roman"/>
                <a:cs typeface="Times New Roman"/>
              </a:rPr>
              <a:t> </a:t>
            </a:r>
            <a:r>
              <a:rPr sz="1200" dirty="0">
                <a:latin typeface="Times New Roman"/>
                <a:cs typeface="Times New Roman"/>
              </a:rPr>
              <a:t>briefly</a:t>
            </a:r>
            <a:r>
              <a:rPr sz="1200" spc="95" dirty="0">
                <a:latin typeface="Times New Roman"/>
                <a:cs typeface="Times New Roman"/>
              </a:rPr>
              <a:t> </a:t>
            </a:r>
            <a:r>
              <a:rPr sz="1200" dirty="0">
                <a:latin typeface="Times New Roman"/>
                <a:cs typeface="Times New Roman"/>
              </a:rPr>
              <a:t>in</a:t>
            </a:r>
            <a:r>
              <a:rPr sz="1200" spc="100" dirty="0">
                <a:latin typeface="Times New Roman"/>
                <a:cs typeface="Times New Roman"/>
              </a:rPr>
              <a:t> </a:t>
            </a:r>
            <a:r>
              <a:rPr sz="1200" dirty="0">
                <a:latin typeface="Times New Roman"/>
                <a:cs typeface="Times New Roman"/>
              </a:rPr>
              <a:t>pairs</a:t>
            </a:r>
            <a:r>
              <a:rPr sz="1200" spc="95" dirty="0">
                <a:latin typeface="Times New Roman"/>
                <a:cs typeface="Times New Roman"/>
              </a:rPr>
              <a:t> </a:t>
            </a:r>
            <a:r>
              <a:rPr sz="1200" dirty="0">
                <a:latin typeface="Times New Roman"/>
                <a:cs typeface="Times New Roman"/>
              </a:rPr>
              <a:t>or</a:t>
            </a:r>
            <a:r>
              <a:rPr sz="1200" spc="95" dirty="0">
                <a:latin typeface="Times New Roman"/>
                <a:cs typeface="Times New Roman"/>
              </a:rPr>
              <a:t> </a:t>
            </a:r>
            <a:r>
              <a:rPr sz="1200" dirty="0">
                <a:latin typeface="Times New Roman"/>
                <a:cs typeface="Times New Roman"/>
              </a:rPr>
              <a:t>small</a:t>
            </a:r>
            <a:r>
              <a:rPr sz="1200" spc="100" dirty="0">
                <a:latin typeface="Times New Roman"/>
                <a:cs typeface="Times New Roman"/>
              </a:rPr>
              <a:t> </a:t>
            </a:r>
            <a:r>
              <a:rPr sz="1200" dirty="0">
                <a:latin typeface="Times New Roman"/>
                <a:cs typeface="Times New Roman"/>
              </a:rPr>
              <a:t>groups</a:t>
            </a:r>
            <a:r>
              <a:rPr sz="1200" spc="95" dirty="0">
                <a:latin typeface="Times New Roman"/>
                <a:cs typeface="Times New Roman"/>
              </a:rPr>
              <a:t> </a:t>
            </a:r>
            <a:r>
              <a:rPr sz="1200" dirty="0">
                <a:latin typeface="Times New Roman"/>
                <a:cs typeface="Times New Roman"/>
              </a:rPr>
              <a:t>and</a:t>
            </a:r>
            <a:r>
              <a:rPr sz="1200" spc="95" dirty="0">
                <a:latin typeface="Times New Roman"/>
                <a:cs typeface="Times New Roman"/>
              </a:rPr>
              <a:t> </a:t>
            </a:r>
            <a:r>
              <a:rPr sz="1200" spc="50" dirty="0">
                <a:latin typeface="Times New Roman"/>
                <a:cs typeface="Times New Roman"/>
              </a:rPr>
              <a:t>then</a:t>
            </a:r>
            <a:r>
              <a:rPr sz="1200" spc="100" dirty="0">
                <a:latin typeface="Times New Roman"/>
                <a:cs typeface="Times New Roman"/>
              </a:rPr>
              <a:t> </a:t>
            </a:r>
            <a:r>
              <a:rPr sz="1200" dirty="0">
                <a:latin typeface="Times New Roman"/>
                <a:cs typeface="Times New Roman"/>
              </a:rPr>
              <a:t>vote</a:t>
            </a:r>
            <a:r>
              <a:rPr sz="1200" spc="95" dirty="0">
                <a:latin typeface="Times New Roman"/>
                <a:cs typeface="Times New Roman"/>
              </a:rPr>
              <a:t> </a:t>
            </a:r>
            <a:r>
              <a:rPr sz="1200" dirty="0">
                <a:latin typeface="Times New Roman"/>
                <a:cs typeface="Times New Roman"/>
              </a:rPr>
              <a:t>again.</a:t>
            </a:r>
            <a:r>
              <a:rPr sz="1200" spc="310" dirty="0">
                <a:latin typeface="Times New Roman"/>
                <a:cs typeface="Times New Roman"/>
              </a:rPr>
              <a:t> </a:t>
            </a:r>
            <a:r>
              <a:rPr sz="1200" dirty="0">
                <a:latin typeface="Times New Roman"/>
                <a:cs typeface="Times New Roman"/>
              </a:rPr>
              <a:t>You</a:t>
            </a:r>
            <a:r>
              <a:rPr sz="1200" spc="100" dirty="0">
                <a:latin typeface="Times New Roman"/>
                <a:cs typeface="Times New Roman"/>
              </a:rPr>
              <a:t> </a:t>
            </a:r>
            <a:r>
              <a:rPr sz="1200" dirty="0">
                <a:latin typeface="Times New Roman"/>
                <a:cs typeface="Times New Roman"/>
              </a:rPr>
              <a:t>may</a:t>
            </a:r>
            <a:r>
              <a:rPr sz="1200" spc="95" dirty="0">
                <a:latin typeface="Times New Roman"/>
                <a:cs typeface="Times New Roman"/>
              </a:rPr>
              <a:t> </a:t>
            </a:r>
            <a:r>
              <a:rPr sz="1200" dirty="0">
                <a:latin typeface="Times New Roman"/>
                <a:cs typeface="Times New Roman"/>
              </a:rPr>
              <a:t>be</a:t>
            </a:r>
            <a:r>
              <a:rPr sz="1200" spc="95" dirty="0">
                <a:latin typeface="Times New Roman"/>
                <a:cs typeface="Times New Roman"/>
              </a:rPr>
              <a:t> </a:t>
            </a:r>
            <a:r>
              <a:rPr sz="1200" spc="-10" dirty="0">
                <a:latin typeface="Times New Roman"/>
                <a:cs typeface="Times New Roman"/>
              </a:rPr>
              <a:t>surprised </a:t>
            </a:r>
            <a:r>
              <a:rPr sz="1200" spc="80" dirty="0">
                <a:latin typeface="Times New Roman"/>
                <a:cs typeface="Times New Roman"/>
              </a:rPr>
              <a:t>at</a:t>
            </a:r>
            <a:r>
              <a:rPr sz="1200" spc="145" dirty="0">
                <a:latin typeface="Times New Roman"/>
                <a:cs typeface="Times New Roman"/>
              </a:rPr>
              <a:t> </a:t>
            </a:r>
            <a:r>
              <a:rPr sz="1200" dirty="0">
                <a:latin typeface="Times New Roman"/>
                <a:cs typeface="Times New Roman"/>
              </a:rPr>
              <a:t>how</a:t>
            </a:r>
            <a:r>
              <a:rPr sz="1200" spc="145" dirty="0">
                <a:latin typeface="Times New Roman"/>
                <a:cs typeface="Times New Roman"/>
              </a:rPr>
              <a:t> </a:t>
            </a:r>
            <a:r>
              <a:rPr sz="1200" dirty="0">
                <a:latin typeface="Times New Roman"/>
                <a:cs typeface="Times New Roman"/>
              </a:rPr>
              <a:t>much</a:t>
            </a:r>
            <a:r>
              <a:rPr sz="1200" spc="145" dirty="0">
                <a:latin typeface="Times New Roman"/>
                <a:cs typeface="Times New Roman"/>
              </a:rPr>
              <a:t> </a:t>
            </a:r>
            <a:r>
              <a:rPr sz="1200" dirty="0">
                <a:latin typeface="Times New Roman"/>
                <a:cs typeface="Times New Roman"/>
              </a:rPr>
              <a:t>a</a:t>
            </a:r>
            <a:r>
              <a:rPr sz="1200" spc="145" dirty="0">
                <a:latin typeface="Times New Roman"/>
                <a:cs typeface="Times New Roman"/>
              </a:rPr>
              <a:t> </a:t>
            </a:r>
            <a:r>
              <a:rPr sz="1200" dirty="0">
                <a:latin typeface="Times New Roman"/>
                <a:cs typeface="Times New Roman"/>
              </a:rPr>
              <a:t>minute</a:t>
            </a:r>
            <a:r>
              <a:rPr sz="1200" spc="145" dirty="0">
                <a:latin typeface="Times New Roman"/>
                <a:cs typeface="Times New Roman"/>
              </a:rPr>
              <a:t> </a:t>
            </a:r>
            <a:r>
              <a:rPr sz="1200" dirty="0">
                <a:latin typeface="Times New Roman"/>
                <a:cs typeface="Times New Roman"/>
              </a:rPr>
              <a:t>of</a:t>
            </a:r>
            <a:r>
              <a:rPr sz="1200" spc="145" dirty="0">
                <a:latin typeface="Times New Roman"/>
                <a:cs typeface="Times New Roman"/>
              </a:rPr>
              <a:t> </a:t>
            </a:r>
            <a:r>
              <a:rPr sz="1200" dirty="0">
                <a:latin typeface="Times New Roman"/>
                <a:cs typeface="Times New Roman"/>
              </a:rPr>
              <a:t>unguided</a:t>
            </a:r>
            <a:r>
              <a:rPr sz="1200" spc="145" dirty="0">
                <a:latin typeface="Times New Roman"/>
                <a:cs typeface="Times New Roman"/>
              </a:rPr>
              <a:t> </a:t>
            </a:r>
            <a:r>
              <a:rPr sz="1200" dirty="0">
                <a:latin typeface="Times New Roman"/>
                <a:cs typeface="Times New Roman"/>
              </a:rPr>
              <a:t>discussion</a:t>
            </a:r>
            <a:r>
              <a:rPr sz="1200" spc="145" dirty="0">
                <a:latin typeface="Times New Roman"/>
                <a:cs typeface="Times New Roman"/>
              </a:rPr>
              <a:t> </a:t>
            </a:r>
            <a:r>
              <a:rPr sz="1200" dirty="0">
                <a:latin typeface="Times New Roman"/>
                <a:cs typeface="Times New Roman"/>
              </a:rPr>
              <a:t>improves</a:t>
            </a:r>
            <a:r>
              <a:rPr sz="1200" spc="145" dirty="0">
                <a:latin typeface="Times New Roman"/>
                <a:cs typeface="Times New Roman"/>
              </a:rPr>
              <a:t> </a:t>
            </a:r>
            <a:r>
              <a:rPr sz="1200" dirty="0">
                <a:latin typeface="Times New Roman"/>
                <a:cs typeface="Times New Roman"/>
              </a:rPr>
              <a:t>the</a:t>
            </a:r>
            <a:r>
              <a:rPr sz="1200" spc="145" dirty="0">
                <a:latin typeface="Times New Roman"/>
                <a:cs typeface="Times New Roman"/>
              </a:rPr>
              <a:t> </a:t>
            </a:r>
            <a:r>
              <a:rPr sz="1200" spc="50" dirty="0">
                <a:latin typeface="Times New Roman"/>
                <a:cs typeface="Times New Roman"/>
              </a:rPr>
              <a:t>hit</a:t>
            </a:r>
            <a:r>
              <a:rPr sz="1200" spc="145" dirty="0">
                <a:latin typeface="Times New Roman"/>
                <a:cs typeface="Times New Roman"/>
              </a:rPr>
              <a:t> </a:t>
            </a:r>
            <a:r>
              <a:rPr sz="1200" spc="-10" dirty="0">
                <a:latin typeface="Times New Roman"/>
                <a:cs typeface="Times New Roman"/>
              </a:rPr>
              <a:t>rate.</a:t>
            </a:r>
            <a:endParaRPr sz="1200" dirty="0">
              <a:latin typeface="Times New Roman"/>
              <a:cs typeface="Times New Roman"/>
            </a:endParaRPr>
          </a:p>
          <a:p>
            <a:pPr marL="161290" indent="-149225">
              <a:lnSpc>
                <a:spcPct val="100000"/>
              </a:lnSpc>
              <a:spcBef>
                <a:spcPts val="1010"/>
              </a:spcBef>
              <a:buSzPct val="37500"/>
              <a:buChar char="•"/>
              <a:tabLst>
                <a:tab pos="161925" algn="l"/>
              </a:tabLst>
            </a:pPr>
            <a:r>
              <a:rPr sz="1200" dirty="0">
                <a:latin typeface="Times New Roman"/>
                <a:cs typeface="Times New Roman"/>
              </a:rPr>
              <a:t>Each</a:t>
            </a:r>
            <a:r>
              <a:rPr sz="1200" spc="165" dirty="0">
                <a:latin typeface="Times New Roman"/>
                <a:cs typeface="Times New Roman"/>
              </a:rPr>
              <a:t> </a:t>
            </a:r>
            <a:r>
              <a:rPr sz="1200" dirty="0">
                <a:latin typeface="Times New Roman"/>
                <a:cs typeface="Times New Roman"/>
              </a:rPr>
              <a:t>question</a:t>
            </a:r>
            <a:r>
              <a:rPr sz="1200" spc="170" dirty="0">
                <a:latin typeface="Times New Roman"/>
                <a:cs typeface="Times New Roman"/>
              </a:rPr>
              <a:t> </a:t>
            </a:r>
            <a:r>
              <a:rPr sz="1200" dirty="0">
                <a:latin typeface="Times New Roman"/>
                <a:cs typeface="Times New Roman"/>
              </a:rPr>
              <a:t>is</a:t>
            </a:r>
            <a:r>
              <a:rPr sz="1200" spc="165" dirty="0">
                <a:latin typeface="Times New Roman"/>
                <a:cs typeface="Times New Roman"/>
              </a:rPr>
              <a:t> </a:t>
            </a:r>
            <a:r>
              <a:rPr sz="1200" dirty="0">
                <a:latin typeface="Times New Roman"/>
                <a:cs typeface="Times New Roman"/>
              </a:rPr>
              <a:t>shown</a:t>
            </a:r>
            <a:r>
              <a:rPr sz="1200" spc="170" dirty="0">
                <a:latin typeface="Times New Roman"/>
                <a:cs typeface="Times New Roman"/>
              </a:rPr>
              <a:t> </a:t>
            </a:r>
            <a:r>
              <a:rPr sz="1200" dirty="0">
                <a:latin typeface="Times New Roman"/>
                <a:cs typeface="Times New Roman"/>
              </a:rPr>
              <a:t>on</a:t>
            </a:r>
            <a:r>
              <a:rPr sz="1200" spc="170" dirty="0">
                <a:latin typeface="Times New Roman"/>
                <a:cs typeface="Times New Roman"/>
              </a:rPr>
              <a:t> </a:t>
            </a:r>
            <a:r>
              <a:rPr sz="1200" dirty="0">
                <a:latin typeface="Times New Roman"/>
                <a:cs typeface="Times New Roman"/>
              </a:rPr>
              <a:t>two</a:t>
            </a:r>
            <a:r>
              <a:rPr sz="1200" spc="165" dirty="0">
                <a:latin typeface="Times New Roman"/>
                <a:cs typeface="Times New Roman"/>
              </a:rPr>
              <a:t> </a:t>
            </a:r>
            <a:r>
              <a:rPr sz="1200" dirty="0">
                <a:latin typeface="Times New Roman"/>
                <a:cs typeface="Times New Roman"/>
              </a:rPr>
              <a:t>slides:</a:t>
            </a:r>
            <a:r>
              <a:rPr sz="1200" spc="32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first</a:t>
            </a:r>
            <a:r>
              <a:rPr sz="1200" spc="165" dirty="0">
                <a:latin typeface="Times New Roman"/>
                <a:cs typeface="Times New Roman"/>
              </a:rPr>
              <a:t> </a:t>
            </a:r>
            <a:r>
              <a:rPr sz="1200" dirty="0">
                <a:latin typeface="Times New Roman"/>
                <a:cs typeface="Times New Roman"/>
              </a:rPr>
              <a:t>shows</a:t>
            </a:r>
            <a:r>
              <a:rPr sz="1200" spc="170" dirty="0">
                <a:latin typeface="Times New Roman"/>
                <a:cs typeface="Times New Roman"/>
              </a:rPr>
              <a:t> </a:t>
            </a:r>
            <a:r>
              <a:rPr sz="1200" dirty="0">
                <a:latin typeface="Times New Roman"/>
                <a:cs typeface="Times New Roman"/>
              </a:rPr>
              <a:t>only</a:t>
            </a:r>
            <a:r>
              <a:rPr sz="1200" spc="16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question,</a:t>
            </a:r>
            <a:r>
              <a:rPr sz="1200" spc="170" dirty="0">
                <a:latin typeface="Times New Roman"/>
                <a:cs typeface="Times New Roman"/>
              </a:rPr>
              <a:t> </a:t>
            </a:r>
            <a:r>
              <a:rPr sz="1200" dirty="0">
                <a:latin typeface="Times New Roman"/>
                <a:cs typeface="Times New Roman"/>
              </a:rPr>
              <a:t>and</a:t>
            </a:r>
            <a:r>
              <a:rPr sz="1200" spc="16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second</a:t>
            </a:r>
            <a:r>
              <a:rPr sz="1200" spc="170" dirty="0">
                <a:latin typeface="Times New Roman"/>
                <a:cs typeface="Times New Roman"/>
              </a:rPr>
              <a:t> </a:t>
            </a:r>
            <a:r>
              <a:rPr sz="1200" dirty="0">
                <a:latin typeface="Times New Roman"/>
                <a:cs typeface="Times New Roman"/>
              </a:rPr>
              <a:t>adds</a:t>
            </a:r>
            <a:r>
              <a:rPr sz="1200" spc="16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correct</a:t>
            </a:r>
            <a:r>
              <a:rPr sz="1200" spc="165" dirty="0">
                <a:latin typeface="Times New Roman"/>
                <a:cs typeface="Times New Roman"/>
              </a:rPr>
              <a:t> </a:t>
            </a:r>
            <a:r>
              <a:rPr sz="1200" spc="-10" dirty="0">
                <a:latin typeface="Times New Roman"/>
                <a:cs typeface="Times New Roman"/>
              </a:rPr>
              <a:t>answer.</a:t>
            </a:r>
            <a:endParaRPr sz="1200" dirty="0">
              <a:latin typeface="Times New Roman"/>
              <a:cs typeface="Times New Roman"/>
            </a:endParaRPr>
          </a:p>
          <a:p>
            <a:pPr marL="161290" marR="5715" indent="-149225" algn="just">
              <a:lnSpc>
                <a:spcPct val="100000"/>
              </a:lnSpc>
              <a:spcBef>
                <a:spcPts val="1000"/>
              </a:spcBef>
              <a:buSzPct val="37500"/>
              <a:buChar char="•"/>
              <a:tabLst>
                <a:tab pos="161925" algn="l"/>
              </a:tabLst>
            </a:pPr>
            <a:r>
              <a:rPr sz="1200" dirty="0">
                <a:latin typeface="Times New Roman"/>
                <a:cs typeface="Times New Roman"/>
              </a:rPr>
              <a:t>Some</a:t>
            </a:r>
            <a:r>
              <a:rPr sz="1200" spc="345" dirty="0">
                <a:latin typeface="Times New Roman"/>
                <a:cs typeface="Times New Roman"/>
              </a:rPr>
              <a:t> </a:t>
            </a:r>
            <a:r>
              <a:rPr sz="1200" dirty="0">
                <a:latin typeface="Times New Roman"/>
                <a:cs typeface="Times New Roman"/>
              </a:rPr>
              <a:t>of</a:t>
            </a:r>
            <a:r>
              <a:rPr sz="1200" spc="345" dirty="0">
                <a:latin typeface="Times New Roman"/>
                <a:cs typeface="Times New Roman"/>
              </a:rPr>
              <a:t> </a:t>
            </a:r>
            <a:r>
              <a:rPr sz="1200" dirty="0">
                <a:latin typeface="Times New Roman"/>
                <a:cs typeface="Times New Roman"/>
              </a:rPr>
              <a:t>these</a:t>
            </a:r>
            <a:r>
              <a:rPr sz="1200" spc="345" dirty="0">
                <a:latin typeface="Times New Roman"/>
                <a:cs typeface="Times New Roman"/>
              </a:rPr>
              <a:t> </a:t>
            </a:r>
            <a:r>
              <a:rPr sz="1200" dirty="0">
                <a:latin typeface="Times New Roman"/>
                <a:cs typeface="Times New Roman"/>
              </a:rPr>
              <a:t>questions</a:t>
            </a:r>
            <a:r>
              <a:rPr sz="1200" spc="345" dirty="0">
                <a:latin typeface="Times New Roman"/>
                <a:cs typeface="Times New Roman"/>
              </a:rPr>
              <a:t> </a:t>
            </a:r>
            <a:r>
              <a:rPr sz="1200" dirty="0">
                <a:latin typeface="Times New Roman"/>
                <a:cs typeface="Times New Roman"/>
              </a:rPr>
              <a:t>are</a:t>
            </a:r>
            <a:r>
              <a:rPr sz="1200" spc="345" dirty="0">
                <a:latin typeface="Times New Roman"/>
                <a:cs typeface="Times New Roman"/>
              </a:rPr>
              <a:t> </a:t>
            </a:r>
            <a:r>
              <a:rPr sz="1200" dirty="0">
                <a:latin typeface="Times New Roman"/>
                <a:cs typeface="Times New Roman"/>
              </a:rPr>
              <a:t>also</a:t>
            </a:r>
            <a:r>
              <a:rPr sz="1200" spc="350" dirty="0">
                <a:latin typeface="Times New Roman"/>
                <a:cs typeface="Times New Roman"/>
              </a:rPr>
              <a:t> </a:t>
            </a:r>
            <a:r>
              <a:rPr sz="1200" dirty="0">
                <a:latin typeface="Times New Roman"/>
                <a:cs typeface="Times New Roman"/>
              </a:rPr>
              <a:t>included</a:t>
            </a:r>
            <a:r>
              <a:rPr sz="1200" spc="345" dirty="0">
                <a:latin typeface="Times New Roman"/>
                <a:cs typeface="Times New Roman"/>
              </a:rPr>
              <a:t> </a:t>
            </a:r>
            <a:r>
              <a:rPr sz="1200" dirty="0">
                <a:latin typeface="Times New Roman"/>
                <a:cs typeface="Times New Roman"/>
              </a:rPr>
              <a:t>in</a:t>
            </a:r>
            <a:r>
              <a:rPr sz="1200" spc="350" dirty="0">
                <a:latin typeface="Times New Roman"/>
                <a:cs typeface="Times New Roman"/>
              </a:rPr>
              <a:t> </a:t>
            </a:r>
            <a:r>
              <a:rPr sz="1200" spc="50" dirty="0">
                <a:latin typeface="Times New Roman"/>
                <a:cs typeface="Times New Roman"/>
              </a:rPr>
              <a:t>the</a:t>
            </a:r>
            <a:r>
              <a:rPr sz="1200" spc="345" dirty="0">
                <a:latin typeface="Times New Roman"/>
                <a:cs typeface="Times New Roman"/>
              </a:rPr>
              <a:t> </a:t>
            </a:r>
            <a:r>
              <a:rPr sz="1200" dirty="0">
                <a:latin typeface="Times New Roman"/>
                <a:cs typeface="Times New Roman"/>
              </a:rPr>
              <a:t>book</a:t>
            </a:r>
            <a:r>
              <a:rPr sz="1200" spc="350" dirty="0">
                <a:latin typeface="Times New Roman"/>
                <a:cs typeface="Times New Roman"/>
              </a:rPr>
              <a:t> </a:t>
            </a:r>
            <a:r>
              <a:rPr sz="1200" dirty="0">
                <a:latin typeface="Times New Roman"/>
                <a:cs typeface="Times New Roman"/>
              </a:rPr>
              <a:t>under</a:t>
            </a:r>
            <a:r>
              <a:rPr sz="1200" spc="345" dirty="0">
                <a:latin typeface="Times New Roman"/>
                <a:cs typeface="Times New Roman"/>
              </a:rPr>
              <a:t> </a:t>
            </a:r>
            <a:r>
              <a:rPr sz="1200" dirty="0">
                <a:latin typeface="Times New Roman"/>
                <a:cs typeface="Times New Roman"/>
              </a:rPr>
              <a:t>“Conceptual</a:t>
            </a:r>
            <a:r>
              <a:rPr sz="1200" spc="345" dirty="0">
                <a:latin typeface="Times New Roman"/>
                <a:cs typeface="Times New Roman"/>
              </a:rPr>
              <a:t> </a:t>
            </a:r>
            <a:r>
              <a:rPr sz="1200" dirty="0">
                <a:latin typeface="Times New Roman"/>
                <a:cs typeface="Times New Roman"/>
              </a:rPr>
              <a:t>Questions</a:t>
            </a:r>
            <a:r>
              <a:rPr sz="1200" spc="345" dirty="0">
                <a:latin typeface="Times New Roman"/>
                <a:cs typeface="Times New Roman"/>
              </a:rPr>
              <a:t> </a:t>
            </a:r>
            <a:r>
              <a:rPr sz="1200" dirty="0">
                <a:latin typeface="Times New Roman"/>
                <a:cs typeface="Times New Roman"/>
              </a:rPr>
              <a:t>and</a:t>
            </a:r>
            <a:r>
              <a:rPr sz="1200" spc="345" dirty="0">
                <a:latin typeface="Times New Roman"/>
                <a:cs typeface="Times New Roman"/>
              </a:rPr>
              <a:t> </a:t>
            </a:r>
            <a:r>
              <a:rPr sz="1200" dirty="0">
                <a:latin typeface="Times New Roman"/>
                <a:cs typeface="Times New Roman"/>
              </a:rPr>
              <a:t>ConcepTests,”</a:t>
            </a:r>
            <a:r>
              <a:rPr sz="1200" spc="395" dirty="0">
                <a:latin typeface="Times New Roman"/>
                <a:cs typeface="Times New Roman"/>
              </a:rPr>
              <a:t> </a:t>
            </a:r>
            <a:r>
              <a:rPr sz="1200" spc="70" dirty="0">
                <a:latin typeface="Times New Roman"/>
                <a:cs typeface="Times New Roman"/>
              </a:rPr>
              <a:t>but</a:t>
            </a:r>
            <a:r>
              <a:rPr sz="1200" spc="345" dirty="0">
                <a:latin typeface="Times New Roman"/>
                <a:cs typeface="Times New Roman"/>
              </a:rPr>
              <a:t> </a:t>
            </a:r>
            <a:r>
              <a:rPr sz="1200" dirty="0">
                <a:latin typeface="Times New Roman"/>
                <a:cs typeface="Times New Roman"/>
              </a:rPr>
              <a:t>this</a:t>
            </a:r>
            <a:r>
              <a:rPr sz="1200" spc="345" dirty="0">
                <a:latin typeface="Times New Roman"/>
                <a:cs typeface="Times New Roman"/>
              </a:rPr>
              <a:t> </a:t>
            </a:r>
            <a:r>
              <a:rPr sz="1200" spc="-20" dirty="0">
                <a:latin typeface="Times New Roman"/>
                <a:cs typeface="Times New Roman"/>
              </a:rPr>
              <a:t>file </a:t>
            </a:r>
            <a:r>
              <a:rPr sz="1200" dirty="0">
                <a:latin typeface="Times New Roman"/>
                <a:cs typeface="Times New Roman"/>
              </a:rPr>
              <a:t>contains</a:t>
            </a:r>
            <a:r>
              <a:rPr sz="1200" spc="204" dirty="0">
                <a:latin typeface="Times New Roman"/>
                <a:cs typeface="Times New Roman"/>
              </a:rPr>
              <a:t> </a:t>
            </a:r>
            <a:r>
              <a:rPr sz="1200" dirty="0">
                <a:latin typeface="Times New Roman"/>
                <a:cs typeface="Times New Roman"/>
              </a:rPr>
              <a:t>additional</a:t>
            </a:r>
            <a:r>
              <a:rPr sz="1200" spc="210" dirty="0">
                <a:latin typeface="Times New Roman"/>
                <a:cs typeface="Times New Roman"/>
              </a:rPr>
              <a:t> </a:t>
            </a:r>
            <a:r>
              <a:rPr sz="1200" dirty="0">
                <a:latin typeface="Times New Roman"/>
                <a:cs typeface="Times New Roman"/>
              </a:rPr>
              <a:t>questions</a:t>
            </a:r>
            <a:r>
              <a:rPr sz="1200" spc="204" dirty="0">
                <a:latin typeface="Times New Roman"/>
                <a:cs typeface="Times New Roman"/>
              </a:rPr>
              <a:t> </a:t>
            </a:r>
            <a:r>
              <a:rPr sz="1200" spc="80" dirty="0">
                <a:latin typeface="Times New Roman"/>
                <a:cs typeface="Times New Roman"/>
              </a:rPr>
              <a:t>that</a:t>
            </a:r>
            <a:r>
              <a:rPr sz="1200" spc="210" dirty="0">
                <a:latin typeface="Times New Roman"/>
                <a:cs typeface="Times New Roman"/>
              </a:rPr>
              <a:t> </a:t>
            </a:r>
            <a:r>
              <a:rPr sz="1200" dirty="0">
                <a:latin typeface="Times New Roman"/>
                <a:cs typeface="Times New Roman"/>
              </a:rPr>
              <a:t>are</a:t>
            </a:r>
            <a:r>
              <a:rPr sz="1200" spc="204" dirty="0">
                <a:latin typeface="Times New Roman"/>
                <a:cs typeface="Times New Roman"/>
              </a:rPr>
              <a:t> </a:t>
            </a:r>
            <a:r>
              <a:rPr sz="1200" spc="50" dirty="0">
                <a:latin typeface="Times New Roman"/>
                <a:cs typeface="Times New Roman"/>
              </a:rPr>
              <a:t>not</a:t>
            </a:r>
            <a:r>
              <a:rPr sz="1200" spc="210" dirty="0">
                <a:latin typeface="Times New Roman"/>
                <a:cs typeface="Times New Roman"/>
              </a:rPr>
              <a:t> </a:t>
            </a:r>
            <a:r>
              <a:rPr sz="1200" dirty="0">
                <a:latin typeface="Times New Roman"/>
                <a:cs typeface="Times New Roman"/>
              </a:rPr>
              <a:t>in</a:t>
            </a:r>
            <a:r>
              <a:rPr sz="1200" spc="210" dirty="0">
                <a:latin typeface="Times New Roman"/>
                <a:cs typeface="Times New Roman"/>
              </a:rPr>
              <a:t> </a:t>
            </a:r>
            <a:r>
              <a:rPr sz="1200" dirty="0">
                <a:latin typeface="Times New Roman"/>
                <a:cs typeface="Times New Roman"/>
              </a:rPr>
              <a:t>the</a:t>
            </a:r>
            <a:r>
              <a:rPr sz="1200" spc="204" dirty="0">
                <a:latin typeface="Times New Roman"/>
                <a:cs typeface="Times New Roman"/>
              </a:rPr>
              <a:t> </a:t>
            </a:r>
            <a:r>
              <a:rPr sz="1200" spc="-20" dirty="0">
                <a:latin typeface="Times New Roman"/>
                <a:cs typeface="Times New Roman"/>
              </a:rPr>
              <a:t>book.</a:t>
            </a:r>
            <a:endParaRPr sz="1200" dirty="0">
              <a:latin typeface="Times New Roman"/>
              <a:cs typeface="Times New Roman"/>
            </a:endParaRPr>
          </a:p>
          <a:p>
            <a:pPr marL="161290" marR="6350" indent="-149225" algn="just">
              <a:lnSpc>
                <a:spcPct val="100000"/>
              </a:lnSpc>
              <a:spcBef>
                <a:spcPts val="1005"/>
              </a:spcBef>
              <a:buSzPct val="37500"/>
              <a:buChar char="•"/>
              <a:tabLst>
                <a:tab pos="161925" algn="l"/>
              </a:tabLst>
            </a:pPr>
            <a:r>
              <a:rPr sz="1200" dirty="0">
                <a:latin typeface="Times New Roman"/>
                <a:cs typeface="Times New Roman"/>
              </a:rPr>
              <a:t>Some</a:t>
            </a:r>
            <a:r>
              <a:rPr sz="1200" spc="254" dirty="0">
                <a:latin typeface="Times New Roman"/>
                <a:cs typeface="Times New Roman"/>
              </a:rPr>
              <a:t> </a:t>
            </a:r>
            <a:r>
              <a:rPr sz="1200" dirty="0">
                <a:latin typeface="Times New Roman"/>
                <a:cs typeface="Times New Roman"/>
              </a:rPr>
              <a:t>of</a:t>
            </a:r>
            <a:r>
              <a:rPr sz="1200" spc="265" dirty="0">
                <a:latin typeface="Times New Roman"/>
                <a:cs typeface="Times New Roman"/>
              </a:rPr>
              <a:t> </a:t>
            </a:r>
            <a:r>
              <a:rPr sz="1200" dirty="0">
                <a:latin typeface="Times New Roman"/>
                <a:cs typeface="Times New Roman"/>
              </a:rPr>
              <a:t>the</a:t>
            </a:r>
            <a:r>
              <a:rPr sz="1200" spc="254" dirty="0">
                <a:latin typeface="Times New Roman"/>
                <a:cs typeface="Times New Roman"/>
              </a:rPr>
              <a:t> </a:t>
            </a:r>
            <a:r>
              <a:rPr sz="1200" dirty="0">
                <a:latin typeface="Times New Roman"/>
                <a:cs typeface="Times New Roman"/>
              </a:rPr>
              <a:t>pages</a:t>
            </a:r>
            <a:r>
              <a:rPr sz="1200" spc="260" dirty="0">
                <a:latin typeface="Times New Roman"/>
                <a:cs typeface="Times New Roman"/>
              </a:rPr>
              <a:t> </a:t>
            </a:r>
            <a:r>
              <a:rPr sz="1200" dirty="0">
                <a:latin typeface="Times New Roman"/>
                <a:cs typeface="Times New Roman"/>
              </a:rPr>
              <a:t>contain</a:t>
            </a:r>
            <a:r>
              <a:rPr sz="1200" spc="260" dirty="0">
                <a:latin typeface="Times New Roman"/>
                <a:cs typeface="Times New Roman"/>
              </a:rPr>
              <a:t> </a:t>
            </a:r>
            <a:r>
              <a:rPr sz="1200" dirty="0">
                <a:latin typeface="Times New Roman"/>
                <a:cs typeface="Times New Roman"/>
              </a:rPr>
              <a:t>multiple</a:t>
            </a:r>
            <a:r>
              <a:rPr sz="1200" spc="265" dirty="0">
                <a:latin typeface="Times New Roman"/>
                <a:cs typeface="Times New Roman"/>
              </a:rPr>
              <a:t> </a:t>
            </a:r>
            <a:r>
              <a:rPr sz="1200" dirty="0">
                <a:latin typeface="Times New Roman"/>
                <a:cs typeface="Times New Roman"/>
              </a:rPr>
              <a:t>questions</a:t>
            </a:r>
            <a:r>
              <a:rPr sz="1200" spc="260" dirty="0">
                <a:latin typeface="Times New Roman"/>
                <a:cs typeface="Times New Roman"/>
              </a:rPr>
              <a:t> </a:t>
            </a:r>
            <a:r>
              <a:rPr sz="1200" dirty="0">
                <a:latin typeface="Times New Roman"/>
                <a:cs typeface="Times New Roman"/>
              </a:rPr>
              <a:t>with</a:t>
            </a:r>
            <a:r>
              <a:rPr sz="1200" spc="260" dirty="0">
                <a:latin typeface="Times New Roman"/>
                <a:cs typeface="Times New Roman"/>
              </a:rPr>
              <a:t> </a:t>
            </a:r>
            <a:r>
              <a:rPr sz="1200" dirty="0">
                <a:latin typeface="Times New Roman"/>
                <a:cs typeface="Times New Roman"/>
              </a:rPr>
              <a:t>the</a:t>
            </a:r>
            <a:r>
              <a:rPr sz="1200" spc="265" dirty="0">
                <a:latin typeface="Times New Roman"/>
                <a:cs typeface="Times New Roman"/>
              </a:rPr>
              <a:t> </a:t>
            </a:r>
            <a:r>
              <a:rPr sz="1200" dirty="0">
                <a:latin typeface="Times New Roman"/>
                <a:cs typeface="Times New Roman"/>
              </a:rPr>
              <a:t>same</a:t>
            </a:r>
            <a:r>
              <a:rPr sz="1200" spc="254" dirty="0">
                <a:latin typeface="Times New Roman"/>
                <a:cs typeface="Times New Roman"/>
              </a:rPr>
              <a:t> </a:t>
            </a:r>
            <a:r>
              <a:rPr sz="1200" dirty="0">
                <a:latin typeface="Times New Roman"/>
                <a:cs typeface="Times New Roman"/>
              </a:rPr>
              <a:t>set</a:t>
            </a:r>
            <a:r>
              <a:rPr sz="1200" spc="260" dirty="0">
                <a:latin typeface="Times New Roman"/>
                <a:cs typeface="Times New Roman"/>
              </a:rPr>
              <a:t> </a:t>
            </a:r>
            <a:r>
              <a:rPr sz="1200" dirty="0">
                <a:latin typeface="Times New Roman"/>
                <a:cs typeface="Times New Roman"/>
              </a:rPr>
              <a:t>of</a:t>
            </a:r>
            <a:r>
              <a:rPr sz="1200" spc="265" dirty="0">
                <a:latin typeface="Times New Roman"/>
                <a:cs typeface="Times New Roman"/>
              </a:rPr>
              <a:t> </a:t>
            </a:r>
            <a:r>
              <a:rPr sz="1200" dirty="0">
                <a:latin typeface="Times New Roman"/>
                <a:cs typeface="Times New Roman"/>
              </a:rPr>
              <a:t>options.</a:t>
            </a:r>
            <a:r>
              <a:rPr sz="1200" spc="145" dirty="0">
                <a:latin typeface="Times New Roman"/>
                <a:cs typeface="Times New Roman"/>
              </a:rPr>
              <a:t>  </a:t>
            </a:r>
            <a:r>
              <a:rPr sz="1200" dirty="0">
                <a:latin typeface="Times New Roman"/>
                <a:cs typeface="Times New Roman"/>
              </a:rPr>
              <a:t>These</a:t>
            </a:r>
            <a:r>
              <a:rPr sz="1200" spc="265" dirty="0">
                <a:latin typeface="Times New Roman"/>
                <a:cs typeface="Times New Roman"/>
              </a:rPr>
              <a:t> </a:t>
            </a:r>
            <a:r>
              <a:rPr sz="1200" dirty="0">
                <a:latin typeface="Times New Roman"/>
                <a:cs typeface="Times New Roman"/>
              </a:rPr>
              <a:t>questions</a:t>
            </a:r>
            <a:r>
              <a:rPr sz="1200" spc="260" dirty="0">
                <a:latin typeface="Times New Roman"/>
                <a:cs typeface="Times New Roman"/>
              </a:rPr>
              <a:t> </a:t>
            </a:r>
            <a:r>
              <a:rPr sz="1200" dirty="0">
                <a:latin typeface="Times New Roman"/>
                <a:cs typeface="Times New Roman"/>
              </a:rPr>
              <a:t>are</a:t>
            </a:r>
            <a:r>
              <a:rPr sz="1200" spc="260" dirty="0">
                <a:latin typeface="Times New Roman"/>
                <a:cs typeface="Times New Roman"/>
              </a:rPr>
              <a:t> </a:t>
            </a:r>
            <a:r>
              <a:rPr sz="1200" dirty="0">
                <a:latin typeface="Times New Roman"/>
                <a:cs typeface="Times New Roman"/>
              </a:rPr>
              <a:t>numbered</a:t>
            </a:r>
            <a:r>
              <a:rPr sz="1200" spc="260" dirty="0">
                <a:latin typeface="Times New Roman"/>
                <a:cs typeface="Times New Roman"/>
              </a:rPr>
              <a:t> </a:t>
            </a:r>
            <a:r>
              <a:rPr sz="1200" dirty="0">
                <a:latin typeface="Times New Roman"/>
                <a:cs typeface="Times New Roman"/>
              </a:rPr>
              <a:t>as</a:t>
            </a:r>
            <a:r>
              <a:rPr sz="1200" spc="265" dirty="0">
                <a:latin typeface="Times New Roman"/>
                <a:cs typeface="Times New Roman"/>
              </a:rPr>
              <a:t> </a:t>
            </a:r>
            <a:r>
              <a:rPr sz="1200" spc="-10" dirty="0">
                <a:latin typeface="Times New Roman"/>
                <a:cs typeface="Times New Roman"/>
              </a:rPr>
              <a:t>separate </a:t>
            </a:r>
            <a:r>
              <a:rPr sz="1200" dirty="0">
                <a:latin typeface="Times New Roman"/>
                <a:cs typeface="Times New Roman"/>
              </a:rPr>
              <a:t>questions</a:t>
            </a:r>
            <a:r>
              <a:rPr sz="1200" spc="204" dirty="0">
                <a:latin typeface="Times New Roman"/>
                <a:cs typeface="Times New Roman"/>
              </a:rPr>
              <a:t> </a:t>
            </a:r>
            <a:r>
              <a:rPr sz="1200" dirty="0">
                <a:latin typeface="Times New Roman"/>
                <a:cs typeface="Times New Roman"/>
              </a:rPr>
              <a:t>on</a:t>
            </a:r>
            <a:r>
              <a:rPr sz="1200" spc="204" dirty="0">
                <a:latin typeface="Times New Roman"/>
                <a:cs typeface="Times New Roman"/>
              </a:rPr>
              <a:t> </a:t>
            </a:r>
            <a:r>
              <a:rPr sz="1200" dirty="0">
                <a:latin typeface="Times New Roman"/>
                <a:cs typeface="Times New Roman"/>
              </a:rPr>
              <a:t>the</a:t>
            </a:r>
            <a:r>
              <a:rPr sz="1200" spc="210" dirty="0">
                <a:latin typeface="Times New Roman"/>
                <a:cs typeface="Times New Roman"/>
              </a:rPr>
              <a:t> </a:t>
            </a:r>
            <a:r>
              <a:rPr sz="1200" spc="-10" dirty="0">
                <a:latin typeface="Times New Roman"/>
                <a:cs typeface="Times New Roman"/>
              </a:rPr>
              <a:t>page.</a:t>
            </a:r>
            <a:endParaRPr sz="1200" dirty="0">
              <a:latin typeface="Times New Roman"/>
              <a:cs typeface="Times New Roman"/>
            </a:endParaRPr>
          </a:p>
          <a:p>
            <a:pPr marL="161290" marR="5715" indent="-149225" algn="just">
              <a:lnSpc>
                <a:spcPct val="100000"/>
              </a:lnSpc>
              <a:spcBef>
                <a:spcPts val="1005"/>
              </a:spcBef>
              <a:buSzPct val="37500"/>
              <a:buChar char="•"/>
              <a:tabLst>
                <a:tab pos="161925" algn="l"/>
              </a:tabLst>
            </a:pPr>
            <a:r>
              <a:rPr sz="1200" dirty="0">
                <a:latin typeface="Times New Roman"/>
                <a:cs typeface="Times New Roman"/>
              </a:rPr>
              <a:t>Some</a:t>
            </a:r>
            <a:r>
              <a:rPr sz="1200" spc="125" dirty="0">
                <a:latin typeface="Times New Roman"/>
                <a:cs typeface="Times New Roman"/>
              </a:rPr>
              <a:t> </a:t>
            </a:r>
            <a:r>
              <a:rPr sz="1200" dirty="0">
                <a:latin typeface="Times New Roman"/>
                <a:cs typeface="Times New Roman"/>
              </a:rPr>
              <a:t>questions</a:t>
            </a:r>
            <a:r>
              <a:rPr sz="1200" spc="130" dirty="0">
                <a:latin typeface="Times New Roman"/>
                <a:cs typeface="Times New Roman"/>
              </a:rPr>
              <a:t> </a:t>
            </a:r>
            <a:r>
              <a:rPr sz="1200" dirty="0">
                <a:latin typeface="Times New Roman"/>
                <a:cs typeface="Times New Roman"/>
              </a:rPr>
              <a:t>can</a:t>
            </a:r>
            <a:r>
              <a:rPr sz="1200" spc="130" dirty="0">
                <a:latin typeface="Times New Roman"/>
                <a:cs typeface="Times New Roman"/>
              </a:rPr>
              <a:t> </a:t>
            </a:r>
            <a:r>
              <a:rPr sz="1200" dirty="0">
                <a:latin typeface="Times New Roman"/>
                <a:cs typeface="Times New Roman"/>
              </a:rPr>
              <a:t>have</a:t>
            </a:r>
            <a:r>
              <a:rPr sz="1200" spc="130" dirty="0">
                <a:latin typeface="Times New Roman"/>
                <a:cs typeface="Times New Roman"/>
              </a:rPr>
              <a:t> </a:t>
            </a:r>
            <a:r>
              <a:rPr sz="1200" dirty="0">
                <a:latin typeface="Times New Roman"/>
                <a:cs typeface="Times New Roman"/>
              </a:rPr>
              <a:t>multiple</a:t>
            </a:r>
            <a:r>
              <a:rPr sz="1200" spc="130" dirty="0">
                <a:latin typeface="Times New Roman"/>
                <a:cs typeface="Times New Roman"/>
              </a:rPr>
              <a:t> </a:t>
            </a:r>
            <a:r>
              <a:rPr sz="1200" dirty="0">
                <a:latin typeface="Times New Roman"/>
                <a:cs typeface="Times New Roman"/>
              </a:rPr>
              <a:t>answers.</a:t>
            </a:r>
            <a:r>
              <a:rPr sz="1200" spc="325" dirty="0">
                <a:latin typeface="Times New Roman"/>
                <a:cs typeface="Times New Roman"/>
              </a:rPr>
              <a:t> </a:t>
            </a:r>
            <a:r>
              <a:rPr sz="1200" dirty="0">
                <a:latin typeface="Times New Roman"/>
                <a:cs typeface="Times New Roman"/>
              </a:rPr>
              <a:t>(These</a:t>
            </a:r>
            <a:r>
              <a:rPr sz="1200" spc="135" dirty="0">
                <a:latin typeface="Times New Roman"/>
                <a:cs typeface="Times New Roman"/>
              </a:rPr>
              <a:t> </a:t>
            </a:r>
            <a:r>
              <a:rPr sz="1200" dirty="0">
                <a:latin typeface="Times New Roman"/>
                <a:cs typeface="Times New Roman"/>
              </a:rPr>
              <a:t>are</a:t>
            </a:r>
            <a:r>
              <a:rPr sz="1200" spc="125" dirty="0">
                <a:latin typeface="Times New Roman"/>
                <a:cs typeface="Times New Roman"/>
              </a:rPr>
              <a:t> </a:t>
            </a:r>
            <a:r>
              <a:rPr sz="1200" dirty="0">
                <a:latin typeface="Times New Roman"/>
                <a:cs typeface="Times New Roman"/>
              </a:rPr>
              <a:t>all</a:t>
            </a:r>
            <a:r>
              <a:rPr sz="1200" spc="130" dirty="0">
                <a:latin typeface="Times New Roman"/>
                <a:cs typeface="Times New Roman"/>
              </a:rPr>
              <a:t> </a:t>
            </a:r>
            <a:r>
              <a:rPr sz="1200" dirty="0">
                <a:latin typeface="Times New Roman"/>
                <a:cs typeface="Times New Roman"/>
              </a:rPr>
              <a:t>clearly</a:t>
            </a:r>
            <a:r>
              <a:rPr sz="1200" spc="125" dirty="0">
                <a:latin typeface="Times New Roman"/>
                <a:cs typeface="Times New Roman"/>
              </a:rPr>
              <a:t> </a:t>
            </a:r>
            <a:r>
              <a:rPr sz="1200" dirty="0">
                <a:latin typeface="Times New Roman"/>
                <a:cs typeface="Times New Roman"/>
              </a:rPr>
              <a:t>marked</a:t>
            </a:r>
            <a:r>
              <a:rPr sz="1200" spc="135" dirty="0">
                <a:latin typeface="Times New Roman"/>
                <a:cs typeface="Times New Roman"/>
              </a:rPr>
              <a:t> </a:t>
            </a:r>
            <a:r>
              <a:rPr sz="1200" dirty="0">
                <a:latin typeface="Times New Roman"/>
                <a:cs typeface="Times New Roman"/>
              </a:rPr>
              <a:t>with</a:t>
            </a:r>
            <a:r>
              <a:rPr sz="1200" spc="135" dirty="0">
                <a:latin typeface="Times New Roman"/>
                <a:cs typeface="Times New Roman"/>
              </a:rPr>
              <a:t> </a:t>
            </a:r>
            <a:r>
              <a:rPr sz="1200" dirty="0">
                <a:latin typeface="Times New Roman"/>
                <a:cs typeface="Times New Roman"/>
              </a:rPr>
              <a:t>the</a:t>
            </a:r>
            <a:r>
              <a:rPr sz="1200" spc="125" dirty="0">
                <a:latin typeface="Times New Roman"/>
                <a:cs typeface="Times New Roman"/>
              </a:rPr>
              <a:t> </a:t>
            </a:r>
            <a:r>
              <a:rPr sz="1200" dirty="0">
                <a:latin typeface="Times New Roman"/>
                <a:cs typeface="Times New Roman"/>
              </a:rPr>
              <a:t>phrase</a:t>
            </a:r>
            <a:r>
              <a:rPr sz="1200" spc="130" dirty="0">
                <a:latin typeface="Times New Roman"/>
                <a:cs typeface="Times New Roman"/>
              </a:rPr>
              <a:t> </a:t>
            </a:r>
            <a:r>
              <a:rPr sz="1200" dirty="0">
                <a:latin typeface="Times New Roman"/>
                <a:cs typeface="Times New Roman"/>
              </a:rPr>
              <a:t>“Choose</a:t>
            </a:r>
            <a:r>
              <a:rPr sz="1200" spc="125" dirty="0">
                <a:latin typeface="Times New Roman"/>
                <a:cs typeface="Times New Roman"/>
              </a:rPr>
              <a:t> </a:t>
            </a:r>
            <a:r>
              <a:rPr sz="1200" dirty="0">
                <a:latin typeface="Times New Roman"/>
                <a:cs typeface="Times New Roman"/>
              </a:rPr>
              <a:t>all</a:t>
            </a:r>
            <a:r>
              <a:rPr sz="1200" spc="135" dirty="0">
                <a:latin typeface="Times New Roman"/>
                <a:cs typeface="Times New Roman"/>
              </a:rPr>
              <a:t> </a:t>
            </a:r>
            <a:r>
              <a:rPr sz="1200" spc="85" dirty="0">
                <a:latin typeface="Times New Roman"/>
                <a:cs typeface="Times New Roman"/>
              </a:rPr>
              <a:t>that</a:t>
            </a:r>
            <a:r>
              <a:rPr sz="1200" spc="135" dirty="0">
                <a:latin typeface="Times New Roman"/>
                <a:cs typeface="Times New Roman"/>
              </a:rPr>
              <a:t> </a:t>
            </a:r>
            <a:r>
              <a:rPr sz="1200" dirty="0">
                <a:latin typeface="Times New Roman"/>
                <a:cs typeface="Times New Roman"/>
              </a:rPr>
              <a:t>apply.”)</a:t>
            </a:r>
            <a:r>
              <a:rPr sz="1200" spc="325" dirty="0">
                <a:latin typeface="Times New Roman"/>
                <a:cs typeface="Times New Roman"/>
              </a:rPr>
              <a:t> </a:t>
            </a:r>
            <a:r>
              <a:rPr sz="1200" dirty="0">
                <a:latin typeface="Times New Roman"/>
                <a:cs typeface="Times New Roman"/>
              </a:rPr>
              <a:t>If</a:t>
            </a:r>
            <a:r>
              <a:rPr sz="1200" spc="130" dirty="0">
                <a:latin typeface="Times New Roman"/>
                <a:cs typeface="Times New Roman"/>
              </a:rPr>
              <a:t> </a:t>
            </a:r>
            <a:r>
              <a:rPr sz="1200" spc="-25" dirty="0">
                <a:latin typeface="Times New Roman"/>
                <a:cs typeface="Times New Roman"/>
              </a:rPr>
              <a:t>you </a:t>
            </a:r>
            <a:r>
              <a:rPr sz="1200" dirty="0">
                <a:latin typeface="Times New Roman"/>
                <a:cs typeface="Times New Roman"/>
              </a:rPr>
              <a:t>are</a:t>
            </a:r>
            <a:r>
              <a:rPr sz="1200" spc="125" dirty="0">
                <a:latin typeface="Times New Roman"/>
                <a:cs typeface="Times New Roman"/>
              </a:rPr>
              <a:t> </a:t>
            </a:r>
            <a:r>
              <a:rPr sz="1200" dirty="0">
                <a:latin typeface="Times New Roman"/>
                <a:cs typeface="Times New Roman"/>
              </a:rPr>
              <a:t>using</a:t>
            </a:r>
            <a:r>
              <a:rPr sz="1200" spc="125" dirty="0">
                <a:latin typeface="Times New Roman"/>
                <a:cs typeface="Times New Roman"/>
              </a:rPr>
              <a:t> </a:t>
            </a:r>
            <a:r>
              <a:rPr sz="1200" dirty="0">
                <a:latin typeface="Times New Roman"/>
                <a:cs typeface="Times New Roman"/>
              </a:rPr>
              <a:t>a</a:t>
            </a:r>
            <a:r>
              <a:rPr sz="1200" spc="125" dirty="0">
                <a:latin typeface="Times New Roman"/>
                <a:cs typeface="Times New Roman"/>
              </a:rPr>
              <a:t> </a:t>
            </a:r>
            <a:r>
              <a:rPr sz="1200" dirty="0">
                <a:latin typeface="Times New Roman"/>
                <a:cs typeface="Times New Roman"/>
              </a:rPr>
              <a:t>clicker</a:t>
            </a:r>
            <a:r>
              <a:rPr sz="1200" spc="125" dirty="0">
                <a:latin typeface="Times New Roman"/>
                <a:cs typeface="Times New Roman"/>
              </a:rPr>
              <a:t> </a:t>
            </a:r>
            <a:r>
              <a:rPr sz="1200" dirty="0">
                <a:latin typeface="Times New Roman"/>
                <a:cs typeface="Times New Roman"/>
              </a:rPr>
              <a:t>system</a:t>
            </a:r>
            <a:r>
              <a:rPr sz="1200" spc="125" dirty="0">
                <a:latin typeface="Times New Roman"/>
                <a:cs typeface="Times New Roman"/>
              </a:rPr>
              <a:t> </a:t>
            </a:r>
            <a:r>
              <a:rPr sz="1200" spc="80" dirty="0">
                <a:latin typeface="Times New Roman"/>
                <a:cs typeface="Times New Roman"/>
              </a:rPr>
              <a:t>that</a:t>
            </a:r>
            <a:r>
              <a:rPr sz="1200" spc="130" dirty="0">
                <a:latin typeface="Times New Roman"/>
                <a:cs typeface="Times New Roman"/>
              </a:rPr>
              <a:t> </a:t>
            </a:r>
            <a:r>
              <a:rPr sz="1200" dirty="0">
                <a:latin typeface="Times New Roman"/>
                <a:cs typeface="Times New Roman"/>
              </a:rPr>
              <a:t>doesn’t</a:t>
            </a:r>
            <a:r>
              <a:rPr sz="1200" spc="125" dirty="0">
                <a:latin typeface="Times New Roman"/>
                <a:cs typeface="Times New Roman"/>
              </a:rPr>
              <a:t> </a:t>
            </a:r>
            <a:r>
              <a:rPr sz="1200" dirty="0">
                <a:latin typeface="Times New Roman"/>
                <a:cs typeface="Times New Roman"/>
              </a:rPr>
              <a:t>allow</a:t>
            </a:r>
            <a:r>
              <a:rPr sz="1200" spc="125" dirty="0">
                <a:latin typeface="Times New Roman"/>
                <a:cs typeface="Times New Roman"/>
              </a:rPr>
              <a:t> </a:t>
            </a:r>
            <a:r>
              <a:rPr sz="1200" dirty="0">
                <a:latin typeface="Times New Roman"/>
                <a:cs typeface="Times New Roman"/>
              </a:rPr>
              <a:t>multiple</a:t>
            </a:r>
            <a:r>
              <a:rPr sz="1200" spc="125" dirty="0">
                <a:latin typeface="Times New Roman"/>
                <a:cs typeface="Times New Roman"/>
              </a:rPr>
              <a:t> </a:t>
            </a:r>
            <a:r>
              <a:rPr sz="1200" dirty="0">
                <a:latin typeface="Times New Roman"/>
                <a:cs typeface="Times New Roman"/>
              </a:rPr>
              <a:t>responses,</a:t>
            </a:r>
            <a:r>
              <a:rPr sz="1200" spc="140" dirty="0">
                <a:latin typeface="Times New Roman"/>
                <a:cs typeface="Times New Roman"/>
              </a:rPr>
              <a:t> </a:t>
            </a:r>
            <a:r>
              <a:rPr sz="1200" dirty="0">
                <a:latin typeface="Times New Roman"/>
                <a:cs typeface="Times New Roman"/>
              </a:rPr>
              <a:t>you</a:t>
            </a:r>
            <a:r>
              <a:rPr sz="1200" spc="125" dirty="0">
                <a:latin typeface="Times New Roman"/>
                <a:cs typeface="Times New Roman"/>
              </a:rPr>
              <a:t> </a:t>
            </a:r>
            <a:r>
              <a:rPr sz="1200" dirty="0">
                <a:latin typeface="Times New Roman"/>
                <a:cs typeface="Times New Roman"/>
              </a:rPr>
              <a:t>can</a:t>
            </a:r>
            <a:r>
              <a:rPr sz="1200" spc="125" dirty="0">
                <a:latin typeface="Times New Roman"/>
                <a:cs typeface="Times New Roman"/>
              </a:rPr>
              <a:t> </a:t>
            </a:r>
            <a:r>
              <a:rPr sz="1200" dirty="0">
                <a:latin typeface="Times New Roman"/>
                <a:cs typeface="Times New Roman"/>
              </a:rPr>
              <a:t>ask</a:t>
            </a:r>
            <a:r>
              <a:rPr sz="1200" spc="125" dirty="0">
                <a:latin typeface="Times New Roman"/>
                <a:cs typeface="Times New Roman"/>
              </a:rPr>
              <a:t> </a:t>
            </a:r>
            <a:r>
              <a:rPr sz="1200" dirty="0">
                <a:latin typeface="Times New Roman"/>
                <a:cs typeface="Times New Roman"/>
              </a:rPr>
              <a:t>each</a:t>
            </a:r>
            <a:r>
              <a:rPr sz="1200" spc="125" dirty="0">
                <a:latin typeface="Times New Roman"/>
                <a:cs typeface="Times New Roman"/>
              </a:rPr>
              <a:t> </a:t>
            </a:r>
            <a:r>
              <a:rPr sz="1200" spc="65" dirty="0">
                <a:latin typeface="Times New Roman"/>
                <a:cs typeface="Times New Roman"/>
              </a:rPr>
              <a:t>part</a:t>
            </a:r>
            <a:r>
              <a:rPr sz="1200" spc="130" dirty="0">
                <a:latin typeface="Times New Roman"/>
                <a:cs typeface="Times New Roman"/>
              </a:rPr>
              <a:t> </a:t>
            </a:r>
            <a:r>
              <a:rPr sz="1200" dirty="0">
                <a:latin typeface="Times New Roman"/>
                <a:cs typeface="Times New Roman"/>
              </a:rPr>
              <a:t>separately</a:t>
            </a:r>
            <a:r>
              <a:rPr sz="1200" spc="125" dirty="0">
                <a:latin typeface="Times New Roman"/>
                <a:cs typeface="Times New Roman"/>
              </a:rPr>
              <a:t> </a:t>
            </a:r>
            <a:r>
              <a:rPr sz="1200" dirty="0">
                <a:latin typeface="Times New Roman"/>
                <a:cs typeface="Times New Roman"/>
              </a:rPr>
              <a:t>as</a:t>
            </a:r>
            <a:r>
              <a:rPr sz="1200" spc="125" dirty="0">
                <a:latin typeface="Times New Roman"/>
                <a:cs typeface="Times New Roman"/>
              </a:rPr>
              <a:t> </a:t>
            </a:r>
            <a:r>
              <a:rPr sz="1200" dirty="0">
                <a:latin typeface="Times New Roman"/>
                <a:cs typeface="Times New Roman"/>
              </a:rPr>
              <a:t>a</a:t>
            </a:r>
            <a:r>
              <a:rPr sz="1200" spc="125" dirty="0">
                <a:latin typeface="Times New Roman"/>
                <a:cs typeface="Times New Roman"/>
              </a:rPr>
              <a:t> </a:t>
            </a:r>
            <a:r>
              <a:rPr sz="1200" spc="-25" dirty="0">
                <a:latin typeface="Times New Roman"/>
                <a:cs typeface="Times New Roman"/>
              </a:rPr>
              <a:t>yes-</a:t>
            </a:r>
            <a:r>
              <a:rPr sz="1200" dirty="0">
                <a:latin typeface="Times New Roman"/>
                <a:cs typeface="Times New Roman"/>
              </a:rPr>
              <a:t>or-no</a:t>
            </a:r>
            <a:r>
              <a:rPr sz="1200" spc="125" dirty="0">
                <a:latin typeface="Times New Roman"/>
                <a:cs typeface="Times New Roman"/>
              </a:rPr>
              <a:t> </a:t>
            </a:r>
            <a:r>
              <a:rPr sz="1200" spc="-10" dirty="0">
                <a:latin typeface="Times New Roman"/>
                <a:cs typeface="Times New Roman"/>
              </a:rPr>
              <a:t>question.</a:t>
            </a:r>
            <a:endParaRPr sz="1200" dirty="0">
              <a:latin typeface="Times New Roman"/>
              <a:cs typeface="Times New Roman"/>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366895"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1.2.</a:t>
            </a:r>
            <a:r>
              <a:rPr sz="1200" spc="270" dirty="0">
                <a:latin typeface="Times New Roman"/>
                <a:cs typeface="Times New Roman"/>
              </a:rPr>
              <a:t>  </a:t>
            </a:r>
            <a:r>
              <a:rPr sz="1200" dirty="0">
                <a:latin typeface="Times New Roman"/>
                <a:cs typeface="Times New Roman"/>
              </a:rPr>
              <a:t>EINSTEIN’S</a:t>
            </a:r>
            <a:r>
              <a:rPr sz="1200" spc="20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90"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542415"/>
          </a:xfrm>
          <a:prstGeom prst="rect">
            <a:avLst/>
          </a:prstGeom>
        </p:spPr>
        <p:txBody>
          <a:bodyPr vert="horz" wrap="square" lIns="0" tIns="9525" rIns="0" bIns="0" rtlCol="0">
            <a:spAutoFit/>
          </a:bodyPr>
          <a:lstStyle/>
          <a:p>
            <a:pPr marL="12700" marR="5080" algn="just">
              <a:lnSpc>
                <a:spcPct val="101699"/>
              </a:lnSpc>
              <a:spcBef>
                <a:spcPts val="75"/>
              </a:spcBef>
            </a:pPr>
            <a:r>
              <a:rPr dirty="0"/>
              <a:t>Johnny</a:t>
            </a:r>
            <a:r>
              <a:rPr spc="-20" dirty="0"/>
              <a:t> </a:t>
            </a:r>
            <a:r>
              <a:rPr dirty="0"/>
              <a:t>and</a:t>
            </a:r>
            <a:r>
              <a:rPr spc="-10" dirty="0"/>
              <a:t> </a:t>
            </a:r>
            <a:r>
              <a:rPr spc="-30" dirty="0"/>
              <a:t>Rakelle</a:t>
            </a:r>
            <a:r>
              <a:rPr spc="-5" dirty="0"/>
              <a:t> </a:t>
            </a:r>
            <a:r>
              <a:rPr spc="-50" dirty="0"/>
              <a:t>live</a:t>
            </a:r>
            <a:r>
              <a:rPr spc="-10" dirty="0"/>
              <a:t> </a:t>
            </a:r>
            <a:r>
              <a:rPr dirty="0"/>
              <a:t>on</a:t>
            </a:r>
            <a:r>
              <a:rPr spc="-10" dirty="0"/>
              <a:t> </a:t>
            </a:r>
            <a:r>
              <a:rPr dirty="0"/>
              <a:t>opposite</a:t>
            </a:r>
            <a:r>
              <a:rPr spc="-15" dirty="0"/>
              <a:t> </a:t>
            </a:r>
            <a:r>
              <a:rPr spc="-20" dirty="0"/>
              <a:t>sides</a:t>
            </a:r>
            <a:r>
              <a:rPr spc="-5" dirty="0"/>
              <a:t> </a:t>
            </a:r>
            <a:r>
              <a:rPr spc="-30" dirty="0"/>
              <a:t>of</a:t>
            </a:r>
            <a:r>
              <a:rPr spc="-10" dirty="0"/>
              <a:t> </a:t>
            </a:r>
            <a:r>
              <a:rPr dirty="0"/>
              <a:t>the</a:t>
            </a:r>
            <a:r>
              <a:rPr spc="-10" dirty="0"/>
              <a:t> </a:t>
            </a:r>
            <a:r>
              <a:rPr dirty="0"/>
              <a:t>solar</a:t>
            </a:r>
            <a:r>
              <a:rPr spc="-10" dirty="0"/>
              <a:t> </a:t>
            </a:r>
            <a:r>
              <a:rPr dirty="0"/>
              <a:t>system,</a:t>
            </a:r>
            <a:r>
              <a:rPr spc="15" dirty="0"/>
              <a:t> </a:t>
            </a:r>
            <a:r>
              <a:rPr spc="-25" dirty="0"/>
              <a:t>and </a:t>
            </a:r>
            <a:r>
              <a:rPr dirty="0"/>
              <a:t>they</a:t>
            </a:r>
            <a:r>
              <a:rPr spc="320" dirty="0"/>
              <a:t> </a:t>
            </a:r>
            <a:r>
              <a:rPr dirty="0"/>
              <a:t>have</a:t>
            </a:r>
            <a:r>
              <a:rPr spc="325" dirty="0"/>
              <a:t> </a:t>
            </a:r>
            <a:r>
              <a:rPr dirty="0"/>
              <a:t>perfectly</a:t>
            </a:r>
            <a:r>
              <a:rPr spc="320" dirty="0"/>
              <a:t> </a:t>
            </a:r>
            <a:r>
              <a:rPr dirty="0"/>
              <a:t>synchronized</a:t>
            </a:r>
            <a:r>
              <a:rPr spc="325" dirty="0"/>
              <a:t> </a:t>
            </a:r>
            <a:r>
              <a:rPr dirty="0"/>
              <a:t>watches.</a:t>
            </a:r>
            <a:r>
              <a:rPr spc="265" dirty="0"/>
              <a:t>  </a:t>
            </a:r>
            <a:r>
              <a:rPr dirty="0"/>
              <a:t>If</a:t>
            </a:r>
            <a:r>
              <a:rPr spc="325" dirty="0"/>
              <a:t> </a:t>
            </a:r>
            <a:r>
              <a:rPr dirty="0"/>
              <a:t>Johnny</a:t>
            </a:r>
            <a:r>
              <a:rPr spc="320" dirty="0"/>
              <a:t> </a:t>
            </a:r>
            <a:r>
              <a:rPr dirty="0"/>
              <a:t>flies</a:t>
            </a:r>
            <a:r>
              <a:rPr spc="320" dirty="0"/>
              <a:t> </a:t>
            </a:r>
            <a:r>
              <a:rPr spc="-20" dirty="0"/>
              <a:t>over </a:t>
            </a:r>
            <a:r>
              <a:rPr dirty="0"/>
              <a:t>to</a:t>
            </a:r>
            <a:r>
              <a:rPr spc="155" dirty="0"/>
              <a:t> </a:t>
            </a:r>
            <a:r>
              <a:rPr dirty="0"/>
              <a:t>visit</a:t>
            </a:r>
            <a:r>
              <a:rPr spc="165" dirty="0"/>
              <a:t> </a:t>
            </a:r>
            <a:r>
              <a:rPr dirty="0"/>
              <a:t>Rakelle,</a:t>
            </a:r>
            <a:r>
              <a:rPr spc="195" dirty="0"/>
              <a:t> </a:t>
            </a:r>
            <a:r>
              <a:rPr dirty="0"/>
              <a:t>what</a:t>
            </a:r>
            <a:r>
              <a:rPr spc="165" dirty="0"/>
              <a:t> </a:t>
            </a:r>
            <a:r>
              <a:rPr dirty="0"/>
              <a:t>will</a:t>
            </a:r>
            <a:r>
              <a:rPr spc="165" dirty="0"/>
              <a:t> </a:t>
            </a:r>
            <a:r>
              <a:rPr dirty="0"/>
              <a:t>their</a:t>
            </a:r>
            <a:r>
              <a:rPr spc="165" dirty="0"/>
              <a:t> </a:t>
            </a:r>
            <a:r>
              <a:rPr dirty="0"/>
              <a:t>watches</a:t>
            </a:r>
            <a:r>
              <a:rPr spc="165" dirty="0"/>
              <a:t> </a:t>
            </a:r>
            <a:r>
              <a:rPr dirty="0"/>
              <a:t>show</a:t>
            </a:r>
            <a:r>
              <a:rPr spc="165" dirty="0"/>
              <a:t> </a:t>
            </a:r>
            <a:r>
              <a:rPr dirty="0"/>
              <a:t>when</a:t>
            </a:r>
            <a:r>
              <a:rPr spc="165" dirty="0"/>
              <a:t> </a:t>
            </a:r>
            <a:r>
              <a:rPr dirty="0"/>
              <a:t>they</a:t>
            </a:r>
            <a:r>
              <a:rPr spc="165" dirty="0"/>
              <a:t> </a:t>
            </a:r>
            <a:r>
              <a:rPr spc="-10" dirty="0"/>
              <a:t>arrive? </a:t>
            </a:r>
            <a:r>
              <a:rPr dirty="0"/>
              <a:t>(Choose</a:t>
            </a:r>
            <a:r>
              <a:rPr spc="-45" dirty="0"/>
              <a:t> </a:t>
            </a:r>
            <a:r>
              <a:rPr spc="-20" dirty="0"/>
              <a:t>one.)</a:t>
            </a:r>
          </a:p>
        </p:txBody>
      </p:sp>
      <p:sp>
        <p:nvSpPr>
          <p:cNvPr id="5" name="object 5"/>
          <p:cNvSpPr txBox="1"/>
          <p:nvPr/>
        </p:nvSpPr>
        <p:spPr>
          <a:xfrm>
            <a:off x="719315" y="2801205"/>
            <a:ext cx="5716270" cy="1544320"/>
          </a:xfrm>
          <a:prstGeom prst="rect">
            <a:avLst/>
          </a:prstGeom>
        </p:spPr>
        <p:txBody>
          <a:bodyPr vert="horz" wrap="square" lIns="0" tIns="144780" rIns="0" bIns="0" rtlCol="0">
            <a:spAutoFit/>
          </a:bodyPr>
          <a:lstStyle/>
          <a:p>
            <a:pPr marL="383540" indent="-371475">
              <a:lnSpc>
                <a:spcPct val="100000"/>
              </a:lnSpc>
              <a:spcBef>
                <a:spcPts val="1140"/>
              </a:spcBef>
              <a:buAutoNum type="alphaUcPeriod"/>
              <a:tabLst>
                <a:tab pos="384175" algn="l"/>
              </a:tabLst>
            </a:pPr>
            <a:r>
              <a:rPr sz="2450" dirty="0">
                <a:latin typeface="Times New Roman"/>
                <a:cs typeface="Times New Roman"/>
              </a:rPr>
              <a:t>Johnny’s</a:t>
            </a:r>
            <a:r>
              <a:rPr sz="2450" spc="40" dirty="0">
                <a:latin typeface="Times New Roman"/>
                <a:cs typeface="Times New Roman"/>
              </a:rPr>
              <a:t> </a:t>
            </a:r>
            <a:r>
              <a:rPr sz="2450" dirty="0">
                <a:latin typeface="Times New Roman"/>
                <a:cs typeface="Times New Roman"/>
              </a:rPr>
              <a:t>watch</a:t>
            </a:r>
            <a:r>
              <a:rPr sz="2450" spc="35" dirty="0">
                <a:latin typeface="Times New Roman"/>
                <a:cs typeface="Times New Roman"/>
              </a:rPr>
              <a:t> </a:t>
            </a:r>
            <a:r>
              <a:rPr sz="2450" spc="-25" dirty="0">
                <a:latin typeface="Times New Roman"/>
                <a:cs typeface="Times New Roman"/>
              </a:rPr>
              <a:t>will</a:t>
            </a:r>
            <a:r>
              <a:rPr sz="2450" spc="40" dirty="0">
                <a:latin typeface="Times New Roman"/>
                <a:cs typeface="Times New Roman"/>
              </a:rPr>
              <a:t> </a:t>
            </a:r>
            <a:r>
              <a:rPr sz="2450" dirty="0">
                <a:latin typeface="Times New Roman"/>
                <a:cs typeface="Times New Roman"/>
              </a:rPr>
              <a:t>be</a:t>
            </a:r>
            <a:r>
              <a:rPr sz="2450" spc="30" dirty="0">
                <a:latin typeface="Times New Roman"/>
                <a:cs typeface="Times New Roman"/>
              </a:rPr>
              <a:t> </a:t>
            </a:r>
            <a:r>
              <a:rPr sz="2450" dirty="0">
                <a:latin typeface="Times New Roman"/>
                <a:cs typeface="Times New Roman"/>
              </a:rPr>
              <a:t>ahead</a:t>
            </a:r>
            <a:r>
              <a:rPr sz="2450" spc="40" dirty="0">
                <a:latin typeface="Times New Roman"/>
                <a:cs typeface="Times New Roman"/>
              </a:rPr>
              <a:t> </a:t>
            </a:r>
            <a:r>
              <a:rPr sz="2450" dirty="0">
                <a:latin typeface="Times New Roman"/>
                <a:cs typeface="Times New Roman"/>
              </a:rPr>
              <a:t>of</a:t>
            </a:r>
            <a:r>
              <a:rPr sz="2450" spc="35" dirty="0">
                <a:latin typeface="Times New Roman"/>
                <a:cs typeface="Times New Roman"/>
              </a:rPr>
              <a:t> </a:t>
            </a:r>
            <a:r>
              <a:rPr sz="2450" spc="-35" dirty="0">
                <a:latin typeface="Times New Roman"/>
                <a:cs typeface="Times New Roman"/>
              </a:rPr>
              <a:t>Rakelle’s.</a:t>
            </a:r>
            <a:endParaRPr sz="2450">
              <a:latin typeface="Times New Roman"/>
              <a:cs typeface="Times New Roman"/>
            </a:endParaRPr>
          </a:p>
          <a:p>
            <a:pPr marL="383540" indent="-359410">
              <a:lnSpc>
                <a:spcPct val="100000"/>
              </a:lnSpc>
              <a:spcBef>
                <a:spcPts val="1045"/>
              </a:spcBef>
              <a:buAutoNum type="alphaUcPeriod"/>
              <a:tabLst>
                <a:tab pos="384175" algn="l"/>
              </a:tabLst>
            </a:pPr>
            <a:r>
              <a:rPr sz="2450" dirty="0">
                <a:latin typeface="Times New Roman"/>
                <a:cs typeface="Times New Roman"/>
              </a:rPr>
              <a:t>Johnny’s</a:t>
            </a:r>
            <a:r>
              <a:rPr sz="2450" spc="65" dirty="0">
                <a:latin typeface="Times New Roman"/>
                <a:cs typeface="Times New Roman"/>
              </a:rPr>
              <a:t> </a:t>
            </a:r>
            <a:r>
              <a:rPr sz="2450" dirty="0">
                <a:latin typeface="Times New Roman"/>
                <a:cs typeface="Times New Roman"/>
              </a:rPr>
              <a:t>watch</a:t>
            </a:r>
            <a:r>
              <a:rPr sz="2450" spc="60" dirty="0">
                <a:latin typeface="Times New Roman"/>
                <a:cs typeface="Times New Roman"/>
              </a:rPr>
              <a:t> </a:t>
            </a:r>
            <a:r>
              <a:rPr sz="2450" spc="-30" dirty="0">
                <a:latin typeface="Times New Roman"/>
                <a:cs typeface="Times New Roman"/>
              </a:rPr>
              <a:t>will</a:t>
            </a:r>
            <a:r>
              <a:rPr sz="2450" spc="65" dirty="0">
                <a:latin typeface="Times New Roman"/>
                <a:cs typeface="Times New Roman"/>
              </a:rPr>
              <a:t> </a:t>
            </a:r>
            <a:r>
              <a:rPr sz="2450" dirty="0">
                <a:latin typeface="Times New Roman"/>
                <a:cs typeface="Times New Roman"/>
              </a:rPr>
              <a:t>be</a:t>
            </a:r>
            <a:r>
              <a:rPr sz="2450" spc="60" dirty="0">
                <a:latin typeface="Times New Roman"/>
                <a:cs typeface="Times New Roman"/>
              </a:rPr>
              <a:t> </a:t>
            </a:r>
            <a:r>
              <a:rPr sz="2450" dirty="0">
                <a:latin typeface="Times New Roman"/>
                <a:cs typeface="Times New Roman"/>
              </a:rPr>
              <a:t>behind</a:t>
            </a:r>
            <a:r>
              <a:rPr sz="2450" spc="60" dirty="0">
                <a:latin typeface="Times New Roman"/>
                <a:cs typeface="Times New Roman"/>
              </a:rPr>
              <a:t> </a:t>
            </a:r>
            <a:r>
              <a:rPr sz="2450" spc="-10" dirty="0">
                <a:latin typeface="Times New Roman"/>
                <a:cs typeface="Times New Roman"/>
              </a:rPr>
              <a:t>Rakelle’s.</a:t>
            </a:r>
            <a:endParaRPr sz="2450">
              <a:latin typeface="Times New Roman"/>
              <a:cs typeface="Times New Roman"/>
            </a:endParaRPr>
          </a:p>
          <a:p>
            <a:pPr marL="383540" indent="-363855">
              <a:lnSpc>
                <a:spcPct val="100000"/>
              </a:lnSpc>
              <a:spcBef>
                <a:spcPts val="1045"/>
              </a:spcBef>
              <a:buAutoNum type="alphaUcPeriod"/>
              <a:tabLst>
                <a:tab pos="384175" algn="l"/>
              </a:tabLst>
            </a:pPr>
            <a:r>
              <a:rPr sz="2450" dirty="0">
                <a:latin typeface="Times New Roman"/>
                <a:cs typeface="Times New Roman"/>
              </a:rPr>
              <a:t>They</a:t>
            </a:r>
            <a:r>
              <a:rPr sz="2450" spc="65" dirty="0">
                <a:latin typeface="Times New Roman"/>
                <a:cs typeface="Times New Roman"/>
              </a:rPr>
              <a:t> </a:t>
            </a:r>
            <a:r>
              <a:rPr sz="2450" spc="-30" dirty="0">
                <a:latin typeface="Times New Roman"/>
                <a:cs typeface="Times New Roman"/>
              </a:rPr>
              <a:t>will</a:t>
            </a:r>
            <a:r>
              <a:rPr sz="2450" spc="80" dirty="0">
                <a:latin typeface="Times New Roman"/>
                <a:cs typeface="Times New Roman"/>
              </a:rPr>
              <a:t> </a:t>
            </a:r>
            <a:r>
              <a:rPr sz="2450" dirty="0">
                <a:latin typeface="Times New Roman"/>
                <a:cs typeface="Times New Roman"/>
              </a:rPr>
              <a:t>still</a:t>
            </a:r>
            <a:r>
              <a:rPr sz="2450" spc="75" dirty="0">
                <a:latin typeface="Times New Roman"/>
                <a:cs typeface="Times New Roman"/>
              </a:rPr>
              <a:t> </a:t>
            </a:r>
            <a:r>
              <a:rPr sz="2450" dirty="0">
                <a:latin typeface="Times New Roman"/>
                <a:cs typeface="Times New Roman"/>
              </a:rPr>
              <a:t>be</a:t>
            </a:r>
            <a:r>
              <a:rPr sz="2450" spc="80" dirty="0">
                <a:latin typeface="Times New Roman"/>
                <a:cs typeface="Times New Roman"/>
              </a:rPr>
              <a:t> </a:t>
            </a:r>
            <a:r>
              <a:rPr sz="2450" spc="-10" dirty="0">
                <a:latin typeface="Times New Roman"/>
                <a:cs typeface="Times New Roman"/>
              </a:rPr>
              <a:t>synchronized.</a:t>
            </a:r>
            <a:endParaRPr sz="2450">
              <a:latin typeface="Times New Roman"/>
              <a:cs typeface="Times New Roman"/>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366895"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1.2.</a:t>
            </a:r>
            <a:r>
              <a:rPr sz="1200" spc="270" dirty="0">
                <a:latin typeface="Times New Roman"/>
                <a:cs typeface="Times New Roman"/>
              </a:rPr>
              <a:t>  </a:t>
            </a:r>
            <a:r>
              <a:rPr sz="1200" dirty="0">
                <a:latin typeface="Times New Roman"/>
                <a:cs typeface="Times New Roman"/>
              </a:rPr>
              <a:t>EINSTEIN’S</a:t>
            </a:r>
            <a:r>
              <a:rPr sz="1200" spc="20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90"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542415"/>
          </a:xfrm>
          <a:prstGeom prst="rect">
            <a:avLst/>
          </a:prstGeom>
        </p:spPr>
        <p:txBody>
          <a:bodyPr vert="horz" wrap="square" lIns="0" tIns="9525" rIns="0" bIns="0" rtlCol="0">
            <a:spAutoFit/>
          </a:bodyPr>
          <a:lstStyle/>
          <a:p>
            <a:pPr marL="12700" marR="5080" algn="just">
              <a:lnSpc>
                <a:spcPct val="101699"/>
              </a:lnSpc>
              <a:spcBef>
                <a:spcPts val="75"/>
              </a:spcBef>
            </a:pPr>
            <a:r>
              <a:rPr dirty="0"/>
              <a:t>Johnny</a:t>
            </a:r>
            <a:r>
              <a:rPr spc="-20" dirty="0"/>
              <a:t> </a:t>
            </a:r>
            <a:r>
              <a:rPr dirty="0"/>
              <a:t>and</a:t>
            </a:r>
            <a:r>
              <a:rPr spc="-10" dirty="0"/>
              <a:t> </a:t>
            </a:r>
            <a:r>
              <a:rPr spc="-30" dirty="0"/>
              <a:t>Rakelle</a:t>
            </a:r>
            <a:r>
              <a:rPr spc="-5" dirty="0"/>
              <a:t> </a:t>
            </a:r>
            <a:r>
              <a:rPr spc="-50" dirty="0"/>
              <a:t>live</a:t>
            </a:r>
            <a:r>
              <a:rPr spc="-10" dirty="0"/>
              <a:t> </a:t>
            </a:r>
            <a:r>
              <a:rPr dirty="0"/>
              <a:t>on</a:t>
            </a:r>
            <a:r>
              <a:rPr spc="-10" dirty="0"/>
              <a:t> </a:t>
            </a:r>
            <a:r>
              <a:rPr dirty="0"/>
              <a:t>opposite</a:t>
            </a:r>
            <a:r>
              <a:rPr spc="-15" dirty="0"/>
              <a:t> </a:t>
            </a:r>
            <a:r>
              <a:rPr spc="-20" dirty="0"/>
              <a:t>sides</a:t>
            </a:r>
            <a:r>
              <a:rPr spc="-5" dirty="0"/>
              <a:t> </a:t>
            </a:r>
            <a:r>
              <a:rPr spc="-30" dirty="0"/>
              <a:t>of</a:t>
            </a:r>
            <a:r>
              <a:rPr spc="-10" dirty="0"/>
              <a:t> </a:t>
            </a:r>
            <a:r>
              <a:rPr dirty="0"/>
              <a:t>the</a:t>
            </a:r>
            <a:r>
              <a:rPr spc="-10" dirty="0"/>
              <a:t> </a:t>
            </a:r>
            <a:r>
              <a:rPr dirty="0"/>
              <a:t>solar</a:t>
            </a:r>
            <a:r>
              <a:rPr spc="-10" dirty="0"/>
              <a:t> </a:t>
            </a:r>
            <a:r>
              <a:rPr dirty="0"/>
              <a:t>system,</a:t>
            </a:r>
            <a:r>
              <a:rPr spc="15" dirty="0"/>
              <a:t> </a:t>
            </a:r>
            <a:r>
              <a:rPr spc="-25" dirty="0"/>
              <a:t>and </a:t>
            </a:r>
            <a:r>
              <a:rPr dirty="0"/>
              <a:t>they</a:t>
            </a:r>
            <a:r>
              <a:rPr spc="320" dirty="0"/>
              <a:t> </a:t>
            </a:r>
            <a:r>
              <a:rPr dirty="0"/>
              <a:t>have</a:t>
            </a:r>
            <a:r>
              <a:rPr spc="325" dirty="0"/>
              <a:t> </a:t>
            </a:r>
            <a:r>
              <a:rPr dirty="0"/>
              <a:t>perfectly</a:t>
            </a:r>
            <a:r>
              <a:rPr spc="320" dirty="0"/>
              <a:t> </a:t>
            </a:r>
            <a:r>
              <a:rPr dirty="0"/>
              <a:t>synchronized</a:t>
            </a:r>
            <a:r>
              <a:rPr spc="325" dirty="0"/>
              <a:t> </a:t>
            </a:r>
            <a:r>
              <a:rPr dirty="0"/>
              <a:t>watches.</a:t>
            </a:r>
            <a:r>
              <a:rPr spc="265" dirty="0"/>
              <a:t>  </a:t>
            </a:r>
            <a:r>
              <a:rPr dirty="0"/>
              <a:t>If</a:t>
            </a:r>
            <a:r>
              <a:rPr spc="325" dirty="0"/>
              <a:t> </a:t>
            </a:r>
            <a:r>
              <a:rPr dirty="0"/>
              <a:t>Johnny</a:t>
            </a:r>
            <a:r>
              <a:rPr spc="320" dirty="0"/>
              <a:t> </a:t>
            </a:r>
            <a:r>
              <a:rPr dirty="0"/>
              <a:t>flies</a:t>
            </a:r>
            <a:r>
              <a:rPr spc="320" dirty="0"/>
              <a:t> </a:t>
            </a:r>
            <a:r>
              <a:rPr spc="-20" dirty="0"/>
              <a:t>over </a:t>
            </a:r>
            <a:r>
              <a:rPr dirty="0"/>
              <a:t>to</a:t>
            </a:r>
            <a:r>
              <a:rPr spc="155" dirty="0"/>
              <a:t> </a:t>
            </a:r>
            <a:r>
              <a:rPr dirty="0"/>
              <a:t>visit</a:t>
            </a:r>
            <a:r>
              <a:rPr spc="165" dirty="0"/>
              <a:t> </a:t>
            </a:r>
            <a:r>
              <a:rPr dirty="0"/>
              <a:t>Rakelle,</a:t>
            </a:r>
            <a:r>
              <a:rPr spc="195" dirty="0"/>
              <a:t> </a:t>
            </a:r>
            <a:r>
              <a:rPr dirty="0"/>
              <a:t>what</a:t>
            </a:r>
            <a:r>
              <a:rPr spc="165" dirty="0"/>
              <a:t> </a:t>
            </a:r>
            <a:r>
              <a:rPr dirty="0"/>
              <a:t>will</a:t>
            </a:r>
            <a:r>
              <a:rPr spc="165" dirty="0"/>
              <a:t> </a:t>
            </a:r>
            <a:r>
              <a:rPr dirty="0"/>
              <a:t>their</a:t>
            </a:r>
            <a:r>
              <a:rPr spc="165" dirty="0"/>
              <a:t> </a:t>
            </a:r>
            <a:r>
              <a:rPr dirty="0"/>
              <a:t>watches</a:t>
            </a:r>
            <a:r>
              <a:rPr spc="165" dirty="0"/>
              <a:t> </a:t>
            </a:r>
            <a:r>
              <a:rPr dirty="0"/>
              <a:t>show</a:t>
            </a:r>
            <a:r>
              <a:rPr spc="165" dirty="0"/>
              <a:t> </a:t>
            </a:r>
            <a:r>
              <a:rPr dirty="0"/>
              <a:t>when</a:t>
            </a:r>
            <a:r>
              <a:rPr spc="165" dirty="0"/>
              <a:t> </a:t>
            </a:r>
            <a:r>
              <a:rPr dirty="0"/>
              <a:t>they</a:t>
            </a:r>
            <a:r>
              <a:rPr spc="165" dirty="0"/>
              <a:t> </a:t>
            </a:r>
            <a:r>
              <a:rPr spc="-10" dirty="0"/>
              <a:t>arrive? </a:t>
            </a:r>
            <a:r>
              <a:rPr dirty="0"/>
              <a:t>(Choose</a:t>
            </a:r>
            <a:r>
              <a:rPr spc="-45" dirty="0"/>
              <a:t> </a:t>
            </a:r>
            <a:r>
              <a:rPr spc="-20" dirty="0"/>
              <a:t>one.)</a:t>
            </a:r>
          </a:p>
        </p:txBody>
      </p:sp>
      <p:sp>
        <p:nvSpPr>
          <p:cNvPr id="5" name="object 5"/>
          <p:cNvSpPr txBox="1"/>
          <p:nvPr/>
        </p:nvSpPr>
        <p:spPr>
          <a:xfrm>
            <a:off x="707758" y="2801205"/>
            <a:ext cx="5727700" cy="2164080"/>
          </a:xfrm>
          <a:prstGeom prst="rect">
            <a:avLst/>
          </a:prstGeom>
        </p:spPr>
        <p:txBody>
          <a:bodyPr vert="horz" wrap="square" lIns="0" tIns="144780" rIns="0" bIns="0" rtlCol="0">
            <a:spAutoFit/>
          </a:bodyPr>
          <a:lstStyle/>
          <a:p>
            <a:pPr marL="394970" indent="-371475">
              <a:lnSpc>
                <a:spcPct val="100000"/>
              </a:lnSpc>
              <a:spcBef>
                <a:spcPts val="1140"/>
              </a:spcBef>
              <a:buAutoNum type="alphaUcPeriod"/>
              <a:tabLst>
                <a:tab pos="395605" algn="l"/>
              </a:tabLst>
            </a:pPr>
            <a:r>
              <a:rPr sz="2450" dirty="0">
                <a:latin typeface="Times New Roman"/>
                <a:cs typeface="Times New Roman"/>
              </a:rPr>
              <a:t>Johnny’s</a:t>
            </a:r>
            <a:r>
              <a:rPr sz="2450" spc="40" dirty="0">
                <a:latin typeface="Times New Roman"/>
                <a:cs typeface="Times New Roman"/>
              </a:rPr>
              <a:t> </a:t>
            </a:r>
            <a:r>
              <a:rPr sz="2450" dirty="0">
                <a:latin typeface="Times New Roman"/>
                <a:cs typeface="Times New Roman"/>
              </a:rPr>
              <a:t>watch</a:t>
            </a:r>
            <a:r>
              <a:rPr sz="2450" spc="35" dirty="0">
                <a:latin typeface="Times New Roman"/>
                <a:cs typeface="Times New Roman"/>
              </a:rPr>
              <a:t> </a:t>
            </a:r>
            <a:r>
              <a:rPr sz="2450" spc="-25" dirty="0">
                <a:latin typeface="Times New Roman"/>
                <a:cs typeface="Times New Roman"/>
              </a:rPr>
              <a:t>will</a:t>
            </a:r>
            <a:r>
              <a:rPr sz="2450" spc="40" dirty="0">
                <a:latin typeface="Times New Roman"/>
                <a:cs typeface="Times New Roman"/>
              </a:rPr>
              <a:t> </a:t>
            </a:r>
            <a:r>
              <a:rPr sz="2450" dirty="0">
                <a:latin typeface="Times New Roman"/>
                <a:cs typeface="Times New Roman"/>
              </a:rPr>
              <a:t>be</a:t>
            </a:r>
            <a:r>
              <a:rPr sz="2450" spc="30" dirty="0">
                <a:latin typeface="Times New Roman"/>
                <a:cs typeface="Times New Roman"/>
              </a:rPr>
              <a:t> </a:t>
            </a:r>
            <a:r>
              <a:rPr sz="2450" dirty="0">
                <a:latin typeface="Times New Roman"/>
                <a:cs typeface="Times New Roman"/>
              </a:rPr>
              <a:t>ahead</a:t>
            </a:r>
            <a:r>
              <a:rPr sz="2450" spc="40" dirty="0">
                <a:latin typeface="Times New Roman"/>
                <a:cs typeface="Times New Roman"/>
              </a:rPr>
              <a:t> </a:t>
            </a:r>
            <a:r>
              <a:rPr sz="2450" dirty="0">
                <a:latin typeface="Times New Roman"/>
                <a:cs typeface="Times New Roman"/>
              </a:rPr>
              <a:t>of</a:t>
            </a:r>
            <a:r>
              <a:rPr sz="2450" spc="35" dirty="0">
                <a:latin typeface="Times New Roman"/>
                <a:cs typeface="Times New Roman"/>
              </a:rPr>
              <a:t> </a:t>
            </a:r>
            <a:r>
              <a:rPr sz="2450" spc="-35" dirty="0">
                <a:latin typeface="Times New Roman"/>
                <a:cs typeface="Times New Roman"/>
              </a:rPr>
              <a:t>Rakelle’s.</a:t>
            </a:r>
            <a:endParaRPr sz="2450">
              <a:latin typeface="Times New Roman"/>
              <a:cs typeface="Times New Roman"/>
            </a:endParaRPr>
          </a:p>
          <a:p>
            <a:pPr marL="394970" indent="-359410">
              <a:lnSpc>
                <a:spcPct val="100000"/>
              </a:lnSpc>
              <a:spcBef>
                <a:spcPts val="1045"/>
              </a:spcBef>
              <a:buAutoNum type="alphaUcPeriod"/>
              <a:tabLst>
                <a:tab pos="395605" algn="l"/>
              </a:tabLst>
            </a:pPr>
            <a:r>
              <a:rPr sz="2450" dirty="0">
                <a:latin typeface="Times New Roman"/>
                <a:cs typeface="Times New Roman"/>
              </a:rPr>
              <a:t>Johnny’s</a:t>
            </a:r>
            <a:r>
              <a:rPr sz="2450" spc="65" dirty="0">
                <a:latin typeface="Times New Roman"/>
                <a:cs typeface="Times New Roman"/>
              </a:rPr>
              <a:t> </a:t>
            </a:r>
            <a:r>
              <a:rPr sz="2450" dirty="0">
                <a:latin typeface="Times New Roman"/>
                <a:cs typeface="Times New Roman"/>
              </a:rPr>
              <a:t>watch</a:t>
            </a:r>
            <a:r>
              <a:rPr sz="2450" spc="60" dirty="0">
                <a:latin typeface="Times New Roman"/>
                <a:cs typeface="Times New Roman"/>
              </a:rPr>
              <a:t> </a:t>
            </a:r>
            <a:r>
              <a:rPr sz="2450" spc="-30" dirty="0">
                <a:latin typeface="Times New Roman"/>
                <a:cs typeface="Times New Roman"/>
              </a:rPr>
              <a:t>will</a:t>
            </a:r>
            <a:r>
              <a:rPr sz="2450" spc="65" dirty="0">
                <a:latin typeface="Times New Roman"/>
                <a:cs typeface="Times New Roman"/>
              </a:rPr>
              <a:t> </a:t>
            </a:r>
            <a:r>
              <a:rPr sz="2450" dirty="0">
                <a:latin typeface="Times New Roman"/>
                <a:cs typeface="Times New Roman"/>
              </a:rPr>
              <a:t>be</a:t>
            </a:r>
            <a:r>
              <a:rPr sz="2450" spc="60" dirty="0">
                <a:latin typeface="Times New Roman"/>
                <a:cs typeface="Times New Roman"/>
              </a:rPr>
              <a:t> </a:t>
            </a:r>
            <a:r>
              <a:rPr sz="2450" dirty="0">
                <a:latin typeface="Times New Roman"/>
                <a:cs typeface="Times New Roman"/>
              </a:rPr>
              <a:t>behind</a:t>
            </a:r>
            <a:r>
              <a:rPr sz="2450" spc="60" dirty="0">
                <a:latin typeface="Times New Roman"/>
                <a:cs typeface="Times New Roman"/>
              </a:rPr>
              <a:t> </a:t>
            </a:r>
            <a:r>
              <a:rPr sz="2450" spc="-10" dirty="0">
                <a:latin typeface="Times New Roman"/>
                <a:cs typeface="Times New Roman"/>
              </a:rPr>
              <a:t>Rakelle’s.</a:t>
            </a:r>
            <a:endParaRPr sz="2450">
              <a:latin typeface="Times New Roman"/>
              <a:cs typeface="Times New Roman"/>
            </a:endParaRPr>
          </a:p>
          <a:p>
            <a:pPr marL="394970" indent="-363855">
              <a:lnSpc>
                <a:spcPct val="100000"/>
              </a:lnSpc>
              <a:spcBef>
                <a:spcPts val="1045"/>
              </a:spcBef>
              <a:buAutoNum type="alphaUcPeriod"/>
              <a:tabLst>
                <a:tab pos="395605" algn="l"/>
              </a:tabLst>
            </a:pPr>
            <a:r>
              <a:rPr sz="2450" dirty="0">
                <a:latin typeface="Times New Roman"/>
                <a:cs typeface="Times New Roman"/>
              </a:rPr>
              <a:t>They</a:t>
            </a:r>
            <a:r>
              <a:rPr sz="2450" spc="65" dirty="0">
                <a:latin typeface="Times New Roman"/>
                <a:cs typeface="Times New Roman"/>
              </a:rPr>
              <a:t> </a:t>
            </a:r>
            <a:r>
              <a:rPr sz="2450" spc="-30" dirty="0">
                <a:latin typeface="Times New Roman"/>
                <a:cs typeface="Times New Roman"/>
              </a:rPr>
              <a:t>will</a:t>
            </a:r>
            <a:r>
              <a:rPr sz="2450" spc="80" dirty="0">
                <a:latin typeface="Times New Roman"/>
                <a:cs typeface="Times New Roman"/>
              </a:rPr>
              <a:t> </a:t>
            </a:r>
            <a:r>
              <a:rPr sz="2450" dirty="0">
                <a:latin typeface="Times New Roman"/>
                <a:cs typeface="Times New Roman"/>
              </a:rPr>
              <a:t>still</a:t>
            </a:r>
            <a:r>
              <a:rPr sz="2450" spc="75" dirty="0">
                <a:latin typeface="Times New Roman"/>
                <a:cs typeface="Times New Roman"/>
              </a:rPr>
              <a:t> </a:t>
            </a:r>
            <a:r>
              <a:rPr sz="2450" dirty="0">
                <a:latin typeface="Times New Roman"/>
                <a:cs typeface="Times New Roman"/>
              </a:rPr>
              <a:t>be</a:t>
            </a:r>
            <a:r>
              <a:rPr sz="2450" spc="80" dirty="0">
                <a:latin typeface="Times New Roman"/>
                <a:cs typeface="Times New Roman"/>
              </a:rPr>
              <a:t> </a:t>
            </a:r>
            <a:r>
              <a:rPr sz="2450" spc="-10" dirty="0">
                <a:latin typeface="Times New Roman"/>
                <a:cs typeface="Times New Roman"/>
              </a:rPr>
              <a:t>synchronized.</a:t>
            </a:r>
            <a:endParaRPr sz="2450">
              <a:latin typeface="Times New Roman"/>
              <a:cs typeface="Times New Roman"/>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366895"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1.2.</a:t>
            </a:r>
            <a:r>
              <a:rPr sz="1200" spc="270" dirty="0">
                <a:latin typeface="Times New Roman"/>
                <a:cs typeface="Times New Roman"/>
              </a:rPr>
              <a:t>  </a:t>
            </a:r>
            <a:r>
              <a:rPr sz="1200" dirty="0">
                <a:latin typeface="Times New Roman"/>
                <a:cs typeface="Times New Roman"/>
              </a:rPr>
              <a:t>EINSTEIN’S</a:t>
            </a:r>
            <a:r>
              <a:rPr sz="1200" spc="20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90"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285"/>
            <a:ext cx="8255634" cy="782955"/>
          </a:xfrm>
          <a:prstGeom prst="rect">
            <a:avLst/>
          </a:prstGeom>
        </p:spPr>
        <p:txBody>
          <a:bodyPr vert="horz" wrap="square" lIns="0" tIns="9525" rIns="0" bIns="0" rtlCol="0">
            <a:spAutoFit/>
          </a:bodyPr>
          <a:lstStyle/>
          <a:p>
            <a:pPr marL="12700" marR="5080">
              <a:lnSpc>
                <a:spcPct val="101699"/>
              </a:lnSpc>
              <a:spcBef>
                <a:spcPts val="75"/>
              </a:spcBef>
            </a:pPr>
            <a:r>
              <a:rPr dirty="0"/>
              <a:t>If</a:t>
            </a:r>
            <a:r>
              <a:rPr spc="-15" dirty="0"/>
              <a:t> </a:t>
            </a:r>
            <a:r>
              <a:rPr dirty="0"/>
              <a:t>a</a:t>
            </a:r>
            <a:r>
              <a:rPr spc="-10" dirty="0"/>
              <a:t> </a:t>
            </a:r>
            <a:r>
              <a:rPr spc="-40" dirty="0"/>
              <a:t>clock</a:t>
            </a:r>
            <a:r>
              <a:rPr spc="-10" dirty="0"/>
              <a:t> zooms</a:t>
            </a:r>
            <a:r>
              <a:rPr spc="-15" dirty="0"/>
              <a:t> </a:t>
            </a:r>
            <a:r>
              <a:rPr dirty="0"/>
              <a:t>by</a:t>
            </a:r>
            <a:r>
              <a:rPr spc="-10" dirty="0"/>
              <a:t> </a:t>
            </a:r>
            <a:r>
              <a:rPr dirty="0"/>
              <a:t>you</a:t>
            </a:r>
            <a:r>
              <a:rPr spc="-10" dirty="0"/>
              <a:t> </a:t>
            </a:r>
            <a:r>
              <a:rPr spc="114" dirty="0"/>
              <a:t>at</a:t>
            </a:r>
            <a:r>
              <a:rPr spc="-15" dirty="0"/>
              <a:t> </a:t>
            </a:r>
            <a:r>
              <a:rPr b="0" i="1" spc="-80" dirty="0">
                <a:latin typeface="Bookman Old Style"/>
                <a:cs typeface="Bookman Old Style"/>
              </a:rPr>
              <a:t>c/</a:t>
            </a:r>
            <a:r>
              <a:rPr spc="-80" dirty="0"/>
              <a:t>2,</a:t>
            </a:r>
            <a:r>
              <a:rPr dirty="0"/>
              <a:t> the</a:t>
            </a:r>
            <a:r>
              <a:rPr spc="-10" dirty="0"/>
              <a:t> </a:t>
            </a:r>
            <a:r>
              <a:rPr spc="-30" dirty="0"/>
              <a:t>clock</a:t>
            </a:r>
            <a:r>
              <a:rPr spc="-10" dirty="0"/>
              <a:t> </a:t>
            </a:r>
            <a:r>
              <a:rPr spc="-30" dirty="0"/>
              <a:t>will</a:t>
            </a:r>
            <a:r>
              <a:rPr spc="-15" dirty="0"/>
              <a:t> </a:t>
            </a:r>
            <a:r>
              <a:rPr dirty="0"/>
              <a:t>look</a:t>
            </a:r>
            <a:r>
              <a:rPr spc="-10" dirty="0"/>
              <a:t> </a:t>
            </a:r>
            <a:r>
              <a:rPr dirty="0"/>
              <a:t>to</a:t>
            </a:r>
            <a:r>
              <a:rPr spc="-15" dirty="0"/>
              <a:t> </a:t>
            </a:r>
            <a:r>
              <a:rPr dirty="0"/>
              <a:t>you</a:t>
            </a:r>
            <a:r>
              <a:rPr spc="-10" dirty="0"/>
              <a:t> </a:t>
            </a:r>
            <a:r>
              <a:rPr spc="-25" dirty="0"/>
              <a:t>like</a:t>
            </a:r>
            <a:r>
              <a:rPr spc="-15" dirty="0"/>
              <a:t> </a:t>
            </a:r>
            <a:r>
              <a:rPr spc="60" dirty="0"/>
              <a:t>it</a:t>
            </a:r>
            <a:r>
              <a:rPr spc="-10" dirty="0"/>
              <a:t> </a:t>
            </a:r>
            <a:r>
              <a:rPr spc="-25" dirty="0"/>
              <a:t>is </a:t>
            </a:r>
            <a:r>
              <a:rPr spc="-20" dirty="0"/>
              <a:t>going</a:t>
            </a:r>
            <a:r>
              <a:rPr spc="-114" dirty="0"/>
              <a:t> </a:t>
            </a:r>
            <a:r>
              <a:rPr dirty="0"/>
              <a:t>too</a:t>
            </a:r>
            <a:r>
              <a:rPr spc="40" dirty="0"/>
              <a:t> </a:t>
            </a:r>
            <a:r>
              <a:rPr spc="-50" dirty="0"/>
              <a:t>slowly</a:t>
            </a:r>
            <a:r>
              <a:rPr spc="45" dirty="0"/>
              <a:t> </a:t>
            </a:r>
            <a:r>
              <a:rPr spc="-25" dirty="0"/>
              <a:t>because.</a:t>
            </a:r>
            <a:r>
              <a:rPr spc="-229" dirty="0"/>
              <a:t> </a:t>
            </a:r>
            <a:r>
              <a:rPr dirty="0"/>
              <a:t>.</a:t>
            </a:r>
            <a:r>
              <a:rPr spc="-225" dirty="0"/>
              <a:t> </a:t>
            </a:r>
            <a:r>
              <a:rPr dirty="0"/>
              <a:t>.</a:t>
            </a:r>
            <a:r>
              <a:rPr spc="-225" dirty="0"/>
              <a:t> </a:t>
            </a:r>
            <a:r>
              <a:rPr dirty="0"/>
              <a:t>(Choose</a:t>
            </a:r>
            <a:r>
              <a:rPr spc="45" dirty="0"/>
              <a:t> </a:t>
            </a:r>
            <a:r>
              <a:rPr spc="-10" dirty="0"/>
              <a:t>one.)</a:t>
            </a:r>
          </a:p>
        </p:txBody>
      </p:sp>
      <p:sp>
        <p:nvSpPr>
          <p:cNvPr id="5" name="object 5"/>
          <p:cNvSpPr txBox="1"/>
          <p:nvPr/>
        </p:nvSpPr>
        <p:spPr>
          <a:xfrm>
            <a:off x="719315" y="2059526"/>
            <a:ext cx="8255000" cy="1923414"/>
          </a:xfrm>
          <a:prstGeom prst="rect">
            <a:avLst/>
          </a:prstGeom>
        </p:spPr>
        <p:txBody>
          <a:bodyPr vert="horz" wrap="square" lIns="0" tIns="144780" rIns="0" bIns="0" rtlCol="0">
            <a:spAutoFit/>
          </a:bodyPr>
          <a:lstStyle/>
          <a:p>
            <a:pPr marL="383540" indent="-371475">
              <a:lnSpc>
                <a:spcPct val="100000"/>
              </a:lnSpc>
              <a:spcBef>
                <a:spcPts val="1140"/>
              </a:spcBef>
              <a:buAutoNum type="alphaUcPeriod"/>
              <a:tabLst>
                <a:tab pos="384175" algn="l"/>
              </a:tabLst>
            </a:pPr>
            <a:r>
              <a:rPr sz="2450" dirty="0">
                <a:latin typeface="Times New Roman"/>
                <a:cs typeface="Times New Roman"/>
              </a:rPr>
              <a:t>High</a:t>
            </a:r>
            <a:r>
              <a:rPr sz="2450" spc="-20" dirty="0">
                <a:latin typeface="Times New Roman"/>
                <a:cs typeface="Times New Roman"/>
              </a:rPr>
              <a:t> </a:t>
            </a:r>
            <a:r>
              <a:rPr sz="2450" dirty="0">
                <a:latin typeface="Times New Roman"/>
                <a:cs typeface="Times New Roman"/>
              </a:rPr>
              <a:t>speeds</a:t>
            </a:r>
            <a:r>
              <a:rPr sz="2450" spc="-15" dirty="0">
                <a:latin typeface="Times New Roman"/>
                <a:cs typeface="Times New Roman"/>
              </a:rPr>
              <a:t> </a:t>
            </a:r>
            <a:r>
              <a:rPr sz="2450" spc="-10" dirty="0">
                <a:latin typeface="Times New Roman"/>
                <a:cs typeface="Times New Roman"/>
              </a:rPr>
              <a:t>affect</a:t>
            </a:r>
            <a:r>
              <a:rPr sz="2450" spc="-15" dirty="0">
                <a:latin typeface="Times New Roman"/>
                <a:cs typeface="Times New Roman"/>
              </a:rPr>
              <a:t> </a:t>
            </a:r>
            <a:r>
              <a:rPr sz="2450" dirty="0">
                <a:latin typeface="Times New Roman"/>
                <a:cs typeface="Times New Roman"/>
              </a:rPr>
              <a:t>the</a:t>
            </a:r>
            <a:r>
              <a:rPr sz="2450" spc="-15" dirty="0">
                <a:latin typeface="Times New Roman"/>
                <a:cs typeface="Times New Roman"/>
              </a:rPr>
              <a:t> </a:t>
            </a:r>
            <a:r>
              <a:rPr sz="2450" spc="-10" dirty="0">
                <a:latin typeface="Times New Roman"/>
                <a:cs typeface="Times New Roman"/>
              </a:rPr>
              <a:t>mechanisms</a:t>
            </a:r>
            <a:r>
              <a:rPr sz="2450" spc="-15" dirty="0">
                <a:latin typeface="Times New Roman"/>
                <a:cs typeface="Times New Roman"/>
              </a:rPr>
              <a:t> </a:t>
            </a:r>
            <a:r>
              <a:rPr sz="2450" dirty="0">
                <a:latin typeface="Times New Roman"/>
                <a:cs typeface="Times New Roman"/>
              </a:rPr>
              <a:t>of</a:t>
            </a:r>
            <a:r>
              <a:rPr sz="2450" spc="-15" dirty="0">
                <a:latin typeface="Times New Roman"/>
                <a:cs typeface="Times New Roman"/>
              </a:rPr>
              <a:t> </a:t>
            </a:r>
            <a:r>
              <a:rPr sz="2450" spc="-10" dirty="0">
                <a:latin typeface="Times New Roman"/>
                <a:cs typeface="Times New Roman"/>
              </a:rPr>
              <a:t>clocks.</a:t>
            </a:r>
            <a:endParaRPr sz="2450">
              <a:latin typeface="Times New Roman"/>
              <a:cs typeface="Times New Roman"/>
            </a:endParaRPr>
          </a:p>
          <a:p>
            <a:pPr marL="383540" marR="5080" indent="-359410">
              <a:lnSpc>
                <a:spcPct val="101699"/>
              </a:lnSpc>
              <a:spcBef>
                <a:spcPts val="995"/>
              </a:spcBef>
              <a:buAutoNum type="alphaUcPeriod"/>
              <a:tabLst>
                <a:tab pos="384175" algn="l"/>
              </a:tabLst>
            </a:pPr>
            <a:r>
              <a:rPr sz="2450" dirty="0">
                <a:latin typeface="Times New Roman"/>
                <a:cs typeface="Times New Roman"/>
              </a:rPr>
              <a:t>When</a:t>
            </a:r>
            <a:r>
              <a:rPr sz="2450" spc="135" dirty="0">
                <a:latin typeface="Times New Roman"/>
                <a:cs typeface="Times New Roman"/>
              </a:rPr>
              <a:t> </a:t>
            </a:r>
            <a:r>
              <a:rPr sz="2450" dirty="0">
                <a:latin typeface="Times New Roman"/>
                <a:cs typeface="Times New Roman"/>
              </a:rPr>
              <a:t>you</a:t>
            </a:r>
            <a:r>
              <a:rPr sz="2450" spc="135" dirty="0">
                <a:latin typeface="Times New Roman"/>
                <a:cs typeface="Times New Roman"/>
              </a:rPr>
              <a:t> </a:t>
            </a:r>
            <a:r>
              <a:rPr sz="2450" dirty="0">
                <a:latin typeface="Times New Roman"/>
                <a:cs typeface="Times New Roman"/>
              </a:rPr>
              <a:t>look</a:t>
            </a:r>
            <a:r>
              <a:rPr sz="2450" spc="135" dirty="0">
                <a:latin typeface="Times New Roman"/>
                <a:cs typeface="Times New Roman"/>
              </a:rPr>
              <a:t> </a:t>
            </a:r>
            <a:r>
              <a:rPr sz="2450" spc="114" dirty="0">
                <a:latin typeface="Times New Roman"/>
                <a:cs typeface="Times New Roman"/>
              </a:rPr>
              <a:t>at</a:t>
            </a:r>
            <a:r>
              <a:rPr sz="2450" spc="140" dirty="0">
                <a:latin typeface="Times New Roman"/>
                <a:cs typeface="Times New Roman"/>
              </a:rPr>
              <a:t> </a:t>
            </a:r>
            <a:r>
              <a:rPr sz="2450" dirty="0">
                <a:latin typeface="Times New Roman"/>
                <a:cs typeface="Times New Roman"/>
              </a:rPr>
              <a:t>the</a:t>
            </a:r>
            <a:r>
              <a:rPr sz="2450" spc="135" dirty="0">
                <a:latin typeface="Times New Roman"/>
                <a:cs typeface="Times New Roman"/>
              </a:rPr>
              <a:t> </a:t>
            </a:r>
            <a:r>
              <a:rPr sz="2450" spc="-20" dirty="0">
                <a:latin typeface="Times New Roman"/>
                <a:cs typeface="Times New Roman"/>
              </a:rPr>
              <a:t>clock</a:t>
            </a:r>
            <a:r>
              <a:rPr sz="2450" spc="135" dirty="0">
                <a:latin typeface="Times New Roman"/>
                <a:cs typeface="Times New Roman"/>
              </a:rPr>
              <a:t> </a:t>
            </a:r>
            <a:r>
              <a:rPr sz="2450" dirty="0">
                <a:latin typeface="Times New Roman"/>
                <a:cs typeface="Times New Roman"/>
              </a:rPr>
              <a:t>far</a:t>
            </a:r>
            <a:r>
              <a:rPr sz="2450" spc="135" dirty="0">
                <a:latin typeface="Times New Roman"/>
                <a:cs typeface="Times New Roman"/>
              </a:rPr>
              <a:t> </a:t>
            </a:r>
            <a:r>
              <a:rPr sz="2450" spc="-40" dirty="0">
                <a:latin typeface="Times New Roman"/>
                <a:cs typeface="Times New Roman"/>
              </a:rPr>
              <a:t>away,</a:t>
            </a:r>
            <a:r>
              <a:rPr sz="2450" spc="160" dirty="0">
                <a:latin typeface="Times New Roman"/>
                <a:cs typeface="Times New Roman"/>
              </a:rPr>
              <a:t> </a:t>
            </a:r>
            <a:r>
              <a:rPr sz="2450" dirty="0">
                <a:latin typeface="Times New Roman"/>
                <a:cs typeface="Times New Roman"/>
              </a:rPr>
              <a:t>you</a:t>
            </a:r>
            <a:r>
              <a:rPr sz="2450" spc="135" dirty="0">
                <a:latin typeface="Times New Roman"/>
                <a:cs typeface="Times New Roman"/>
              </a:rPr>
              <a:t> </a:t>
            </a:r>
            <a:r>
              <a:rPr sz="2450" dirty="0">
                <a:latin typeface="Times New Roman"/>
                <a:cs typeface="Times New Roman"/>
              </a:rPr>
              <a:t>are</a:t>
            </a:r>
            <a:r>
              <a:rPr sz="2450" spc="135" dirty="0">
                <a:latin typeface="Times New Roman"/>
                <a:cs typeface="Times New Roman"/>
              </a:rPr>
              <a:t> </a:t>
            </a:r>
            <a:r>
              <a:rPr sz="2450" spc="-20" dirty="0">
                <a:latin typeface="Times New Roman"/>
                <a:cs typeface="Times New Roman"/>
              </a:rPr>
              <a:t>seeing</a:t>
            </a:r>
            <a:r>
              <a:rPr sz="2450" spc="135" dirty="0">
                <a:latin typeface="Times New Roman"/>
                <a:cs typeface="Times New Roman"/>
              </a:rPr>
              <a:t> </a:t>
            </a:r>
            <a:r>
              <a:rPr sz="2450" spc="60" dirty="0">
                <a:latin typeface="Times New Roman"/>
                <a:cs typeface="Times New Roman"/>
              </a:rPr>
              <a:t>it</a:t>
            </a:r>
            <a:r>
              <a:rPr sz="2450" spc="135" dirty="0">
                <a:latin typeface="Times New Roman"/>
                <a:cs typeface="Times New Roman"/>
              </a:rPr>
              <a:t> </a:t>
            </a:r>
            <a:r>
              <a:rPr sz="2450" dirty="0">
                <a:latin typeface="Times New Roman"/>
                <a:cs typeface="Times New Roman"/>
              </a:rPr>
              <a:t>in</a:t>
            </a:r>
            <a:r>
              <a:rPr sz="2450" spc="135" dirty="0">
                <a:latin typeface="Times New Roman"/>
                <a:cs typeface="Times New Roman"/>
              </a:rPr>
              <a:t> </a:t>
            </a:r>
            <a:r>
              <a:rPr sz="2450" spc="-25" dirty="0">
                <a:latin typeface="Times New Roman"/>
                <a:cs typeface="Times New Roman"/>
              </a:rPr>
              <a:t>the </a:t>
            </a:r>
            <a:r>
              <a:rPr sz="2450" spc="-10" dirty="0">
                <a:latin typeface="Times New Roman"/>
                <a:cs typeface="Times New Roman"/>
              </a:rPr>
              <a:t>past.</a:t>
            </a:r>
            <a:endParaRPr sz="2450">
              <a:latin typeface="Times New Roman"/>
              <a:cs typeface="Times New Roman"/>
            </a:endParaRPr>
          </a:p>
          <a:p>
            <a:pPr marL="383540" indent="-363855">
              <a:lnSpc>
                <a:spcPct val="100000"/>
              </a:lnSpc>
              <a:spcBef>
                <a:spcPts val="1045"/>
              </a:spcBef>
              <a:buAutoNum type="alphaUcPeriod"/>
              <a:tabLst>
                <a:tab pos="384175" algn="l"/>
              </a:tabLst>
            </a:pPr>
            <a:r>
              <a:rPr sz="2450" dirty="0">
                <a:latin typeface="Times New Roman"/>
                <a:cs typeface="Times New Roman"/>
              </a:rPr>
              <a:t>Time</a:t>
            </a:r>
            <a:r>
              <a:rPr sz="2450" spc="-5" dirty="0">
                <a:latin typeface="Times New Roman"/>
                <a:cs typeface="Times New Roman"/>
              </a:rPr>
              <a:t> </a:t>
            </a:r>
            <a:r>
              <a:rPr sz="2450" dirty="0">
                <a:latin typeface="Times New Roman"/>
                <a:cs typeface="Times New Roman"/>
              </a:rPr>
              <a:t>fundamentally </a:t>
            </a:r>
            <a:r>
              <a:rPr sz="2450" spc="-90" dirty="0">
                <a:latin typeface="Times New Roman"/>
                <a:cs typeface="Times New Roman"/>
              </a:rPr>
              <a:t>flows</a:t>
            </a:r>
            <a:r>
              <a:rPr sz="2450" dirty="0">
                <a:latin typeface="Times New Roman"/>
                <a:cs typeface="Times New Roman"/>
              </a:rPr>
              <a:t> </a:t>
            </a:r>
            <a:r>
              <a:rPr sz="2450" spc="-25" dirty="0">
                <a:latin typeface="Times New Roman"/>
                <a:cs typeface="Times New Roman"/>
              </a:rPr>
              <a:t>differently</a:t>
            </a:r>
            <a:r>
              <a:rPr sz="2450" spc="5" dirty="0">
                <a:latin typeface="Times New Roman"/>
                <a:cs typeface="Times New Roman"/>
              </a:rPr>
              <a:t> </a:t>
            </a:r>
            <a:r>
              <a:rPr sz="2450" dirty="0">
                <a:latin typeface="Times New Roman"/>
                <a:cs typeface="Times New Roman"/>
              </a:rPr>
              <a:t>for</a:t>
            </a:r>
            <a:r>
              <a:rPr sz="2450" spc="5" dirty="0">
                <a:latin typeface="Times New Roman"/>
                <a:cs typeface="Times New Roman"/>
              </a:rPr>
              <a:t> </a:t>
            </a:r>
            <a:r>
              <a:rPr sz="2450" spc="-10" dirty="0">
                <a:latin typeface="Times New Roman"/>
                <a:cs typeface="Times New Roman"/>
              </a:rPr>
              <a:t>different</a:t>
            </a:r>
            <a:r>
              <a:rPr sz="2450" spc="5" dirty="0">
                <a:latin typeface="Times New Roman"/>
                <a:cs typeface="Times New Roman"/>
              </a:rPr>
              <a:t> </a:t>
            </a:r>
            <a:r>
              <a:rPr sz="2450" spc="-10" dirty="0">
                <a:latin typeface="Times New Roman"/>
                <a:cs typeface="Times New Roman"/>
              </a:rPr>
              <a:t>observers.</a:t>
            </a:r>
            <a:endParaRPr sz="2450">
              <a:latin typeface="Times New Roman"/>
              <a:cs typeface="Times New Roman"/>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366895"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1.2.</a:t>
            </a:r>
            <a:r>
              <a:rPr sz="1200" spc="270" dirty="0">
                <a:latin typeface="Times New Roman"/>
                <a:cs typeface="Times New Roman"/>
              </a:rPr>
              <a:t>  </a:t>
            </a:r>
            <a:r>
              <a:rPr sz="1200" dirty="0">
                <a:latin typeface="Times New Roman"/>
                <a:cs typeface="Times New Roman"/>
              </a:rPr>
              <a:t>EINSTEIN’S</a:t>
            </a:r>
            <a:r>
              <a:rPr sz="1200" spc="20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90"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285"/>
            <a:ext cx="8255634" cy="782955"/>
          </a:xfrm>
          <a:prstGeom prst="rect">
            <a:avLst/>
          </a:prstGeom>
        </p:spPr>
        <p:txBody>
          <a:bodyPr vert="horz" wrap="square" lIns="0" tIns="9525" rIns="0" bIns="0" rtlCol="0">
            <a:spAutoFit/>
          </a:bodyPr>
          <a:lstStyle/>
          <a:p>
            <a:pPr marL="12700" marR="5080">
              <a:lnSpc>
                <a:spcPct val="101699"/>
              </a:lnSpc>
              <a:spcBef>
                <a:spcPts val="75"/>
              </a:spcBef>
            </a:pPr>
            <a:r>
              <a:rPr dirty="0"/>
              <a:t>If</a:t>
            </a:r>
            <a:r>
              <a:rPr spc="-15" dirty="0"/>
              <a:t> </a:t>
            </a:r>
            <a:r>
              <a:rPr dirty="0"/>
              <a:t>a</a:t>
            </a:r>
            <a:r>
              <a:rPr spc="-10" dirty="0"/>
              <a:t> </a:t>
            </a:r>
            <a:r>
              <a:rPr spc="-40" dirty="0"/>
              <a:t>clock</a:t>
            </a:r>
            <a:r>
              <a:rPr spc="-10" dirty="0"/>
              <a:t> zooms</a:t>
            </a:r>
            <a:r>
              <a:rPr spc="-15" dirty="0"/>
              <a:t> </a:t>
            </a:r>
            <a:r>
              <a:rPr dirty="0"/>
              <a:t>by</a:t>
            </a:r>
            <a:r>
              <a:rPr spc="-10" dirty="0"/>
              <a:t> </a:t>
            </a:r>
            <a:r>
              <a:rPr dirty="0"/>
              <a:t>you</a:t>
            </a:r>
            <a:r>
              <a:rPr spc="-10" dirty="0"/>
              <a:t> </a:t>
            </a:r>
            <a:r>
              <a:rPr spc="114" dirty="0"/>
              <a:t>at</a:t>
            </a:r>
            <a:r>
              <a:rPr spc="-15" dirty="0"/>
              <a:t> </a:t>
            </a:r>
            <a:r>
              <a:rPr b="0" i="1" spc="-80" dirty="0">
                <a:latin typeface="Bookman Old Style"/>
                <a:cs typeface="Bookman Old Style"/>
              </a:rPr>
              <a:t>c/</a:t>
            </a:r>
            <a:r>
              <a:rPr spc="-80" dirty="0"/>
              <a:t>2,</a:t>
            </a:r>
            <a:r>
              <a:rPr dirty="0"/>
              <a:t> the</a:t>
            </a:r>
            <a:r>
              <a:rPr spc="-10" dirty="0"/>
              <a:t> </a:t>
            </a:r>
            <a:r>
              <a:rPr spc="-30" dirty="0"/>
              <a:t>clock</a:t>
            </a:r>
            <a:r>
              <a:rPr spc="-10" dirty="0"/>
              <a:t> </a:t>
            </a:r>
            <a:r>
              <a:rPr spc="-30" dirty="0"/>
              <a:t>will</a:t>
            </a:r>
            <a:r>
              <a:rPr spc="-15" dirty="0"/>
              <a:t> </a:t>
            </a:r>
            <a:r>
              <a:rPr dirty="0"/>
              <a:t>look</a:t>
            </a:r>
            <a:r>
              <a:rPr spc="-10" dirty="0"/>
              <a:t> </a:t>
            </a:r>
            <a:r>
              <a:rPr dirty="0"/>
              <a:t>to</a:t>
            </a:r>
            <a:r>
              <a:rPr spc="-15" dirty="0"/>
              <a:t> </a:t>
            </a:r>
            <a:r>
              <a:rPr dirty="0"/>
              <a:t>you</a:t>
            </a:r>
            <a:r>
              <a:rPr spc="-10" dirty="0"/>
              <a:t> </a:t>
            </a:r>
            <a:r>
              <a:rPr spc="-25" dirty="0"/>
              <a:t>like</a:t>
            </a:r>
            <a:r>
              <a:rPr spc="-15" dirty="0"/>
              <a:t> </a:t>
            </a:r>
            <a:r>
              <a:rPr spc="60" dirty="0"/>
              <a:t>it</a:t>
            </a:r>
            <a:r>
              <a:rPr spc="-10" dirty="0"/>
              <a:t> </a:t>
            </a:r>
            <a:r>
              <a:rPr spc="-25" dirty="0"/>
              <a:t>is </a:t>
            </a:r>
            <a:r>
              <a:rPr spc="-20" dirty="0"/>
              <a:t>going</a:t>
            </a:r>
            <a:r>
              <a:rPr spc="-114" dirty="0"/>
              <a:t> </a:t>
            </a:r>
            <a:r>
              <a:rPr dirty="0"/>
              <a:t>too</a:t>
            </a:r>
            <a:r>
              <a:rPr spc="40" dirty="0"/>
              <a:t> </a:t>
            </a:r>
            <a:r>
              <a:rPr spc="-50" dirty="0"/>
              <a:t>slowly</a:t>
            </a:r>
            <a:r>
              <a:rPr spc="45" dirty="0"/>
              <a:t> </a:t>
            </a:r>
            <a:r>
              <a:rPr spc="-25" dirty="0"/>
              <a:t>because.</a:t>
            </a:r>
            <a:r>
              <a:rPr spc="-229" dirty="0"/>
              <a:t> </a:t>
            </a:r>
            <a:r>
              <a:rPr dirty="0"/>
              <a:t>.</a:t>
            </a:r>
            <a:r>
              <a:rPr spc="-225" dirty="0"/>
              <a:t> </a:t>
            </a:r>
            <a:r>
              <a:rPr dirty="0"/>
              <a:t>.</a:t>
            </a:r>
            <a:r>
              <a:rPr spc="-225" dirty="0"/>
              <a:t> </a:t>
            </a:r>
            <a:r>
              <a:rPr dirty="0"/>
              <a:t>(Choose</a:t>
            </a:r>
            <a:r>
              <a:rPr spc="45" dirty="0"/>
              <a:t> </a:t>
            </a:r>
            <a:r>
              <a:rPr spc="-10" dirty="0"/>
              <a:t>one.)</a:t>
            </a:r>
          </a:p>
        </p:txBody>
      </p:sp>
      <p:sp>
        <p:nvSpPr>
          <p:cNvPr id="5" name="object 5"/>
          <p:cNvSpPr txBox="1"/>
          <p:nvPr/>
        </p:nvSpPr>
        <p:spPr>
          <a:xfrm>
            <a:off x="707758" y="2059526"/>
            <a:ext cx="8267065" cy="2543810"/>
          </a:xfrm>
          <a:prstGeom prst="rect">
            <a:avLst/>
          </a:prstGeom>
        </p:spPr>
        <p:txBody>
          <a:bodyPr vert="horz" wrap="square" lIns="0" tIns="144780" rIns="0" bIns="0" rtlCol="0">
            <a:spAutoFit/>
          </a:bodyPr>
          <a:lstStyle/>
          <a:p>
            <a:pPr marL="394970" indent="-371475">
              <a:lnSpc>
                <a:spcPct val="100000"/>
              </a:lnSpc>
              <a:spcBef>
                <a:spcPts val="1140"/>
              </a:spcBef>
              <a:buAutoNum type="alphaUcPeriod"/>
              <a:tabLst>
                <a:tab pos="395605" algn="l"/>
              </a:tabLst>
            </a:pPr>
            <a:r>
              <a:rPr sz="2450" dirty="0">
                <a:latin typeface="Times New Roman"/>
                <a:cs typeface="Times New Roman"/>
              </a:rPr>
              <a:t>High</a:t>
            </a:r>
            <a:r>
              <a:rPr sz="2450" spc="-20" dirty="0">
                <a:latin typeface="Times New Roman"/>
                <a:cs typeface="Times New Roman"/>
              </a:rPr>
              <a:t> </a:t>
            </a:r>
            <a:r>
              <a:rPr sz="2450" dirty="0">
                <a:latin typeface="Times New Roman"/>
                <a:cs typeface="Times New Roman"/>
              </a:rPr>
              <a:t>speeds</a:t>
            </a:r>
            <a:r>
              <a:rPr sz="2450" spc="-15" dirty="0">
                <a:latin typeface="Times New Roman"/>
                <a:cs typeface="Times New Roman"/>
              </a:rPr>
              <a:t> </a:t>
            </a:r>
            <a:r>
              <a:rPr sz="2450" spc="-10" dirty="0">
                <a:latin typeface="Times New Roman"/>
                <a:cs typeface="Times New Roman"/>
              </a:rPr>
              <a:t>affect</a:t>
            </a:r>
            <a:r>
              <a:rPr sz="2450" spc="-15" dirty="0">
                <a:latin typeface="Times New Roman"/>
                <a:cs typeface="Times New Roman"/>
              </a:rPr>
              <a:t> </a:t>
            </a:r>
            <a:r>
              <a:rPr sz="2450" dirty="0">
                <a:latin typeface="Times New Roman"/>
                <a:cs typeface="Times New Roman"/>
              </a:rPr>
              <a:t>the</a:t>
            </a:r>
            <a:r>
              <a:rPr sz="2450" spc="-15" dirty="0">
                <a:latin typeface="Times New Roman"/>
                <a:cs typeface="Times New Roman"/>
              </a:rPr>
              <a:t> </a:t>
            </a:r>
            <a:r>
              <a:rPr sz="2450" spc="-10" dirty="0">
                <a:latin typeface="Times New Roman"/>
                <a:cs typeface="Times New Roman"/>
              </a:rPr>
              <a:t>mechanisms</a:t>
            </a:r>
            <a:r>
              <a:rPr sz="2450" spc="-15" dirty="0">
                <a:latin typeface="Times New Roman"/>
                <a:cs typeface="Times New Roman"/>
              </a:rPr>
              <a:t> </a:t>
            </a:r>
            <a:r>
              <a:rPr sz="2450" dirty="0">
                <a:latin typeface="Times New Roman"/>
                <a:cs typeface="Times New Roman"/>
              </a:rPr>
              <a:t>of</a:t>
            </a:r>
            <a:r>
              <a:rPr sz="2450" spc="-15" dirty="0">
                <a:latin typeface="Times New Roman"/>
                <a:cs typeface="Times New Roman"/>
              </a:rPr>
              <a:t> </a:t>
            </a:r>
            <a:r>
              <a:rPr sz="2450" spc="-10" dirty="0">
                <a:latin typeface="Times New Roman"/>
                <a:cs typeface="Times New Roman"/>
              </a:rPr>
              <a:t>clocks.</a:t>
            </a:r>
            <a:endParaRPr sz="2450">
              <a:latin typeface="Times New Roman"/>
              <a:cs typeface="Times New Roman"/>
            </a:endParaRPr>
          </a:p>
          <a:p>
            <a:pPr marL="394970" marR="5080" indent="-359410">
              <a:lnSpc>
                <a:spcPct val="101699"/>
              </a:lnSpc>
              <a:spcBef>
                <a:spcPts val="995"/>
              </a:spcBef>
              <a:buAutoNum type="alphaUcPeriod"/>
              <a:tabLst>
                <a:tab pos="395605" algn="l"/>
              </a:tabLst>
            </a:pPr>
            <a:r>
              <a:rPr sz="2450" dirty="0">
                <a:latin typeface="Times New Roman"/>
                <a:cs typeface="Times New Roman"/>
              </a:rPr>
              <a:t>When</a:t>
            </a:r>
            <a:r>
              <a:rPr sz="2450" spc="135" dirty="0">
                <a:latin typeface="Times New Roman"/>
                <a:cs typeface="Times New Roman"/>
              </a:rPr>
              <a:t> </a:t>
            </a:r>
            <a:r>
              <a:rPr sz="2450" dirty="0">
                <a:latin typeface="Times New Roman"/>
                <a:cs typeface="Times New Roman"/>
              </a:rPr>
              <a:t>you</a:t>
            </a:r>
            <a:r>
              <a:rPr sz="2450" spc="135" dirty="0">
                <a:latin typeface="Times New Roman"/>
                <a:cs typeface="Times New Roman"/>
              </a:rPr>
              <a:t> </a:t>
            </a:r>
            <a:r>
              <a:rPr sz="2450" dirty="0">
                <a:latin typeface="Times New Roman"/>
                <a:cs typeface="Times New Roman"/>
              </a:rPr>
              <a:t>look</a:t>
            </a:r>
            <a:r>
              <a:rPr sz="2450" spc="135" dirty="0">
                <a:latin typeface="Times New Roman"/>
                <a:cs typeface="Times New Roman"/>
              </a:rPr>
              <a:t> </a:t>
            </a:r>
            <a:r>
              <a:rPr sz="2450" spc="114" dirty="0">
                <a:latin typeface="Times New Roman"/>
                <a:cs typeface="Times New Roman"/>
              </a:rPr>
              <a:t>at</a:t>
            </a:r>
            <a:r>
              <a:rPr sz="2450" spc="140" dirty="0">
                <a:latin typeface="Times New Roman"/>
                <a:cs typeface="Times New Roman"/>
              </a:rPr>
              <a:t> </a:t>
            </a:r>
            <a:r>
              <a:rPr sz="2450" dirty="0">
                <a:latin typeface="Times New Roman"/>
                <a:cs typeface="Times New Roman"/>
              </a:rPr>
              <a:t>the</a:t>
            </a:r>
            <a:r>
              <a:rPr sz="2450" spc="135" dirty="0">
                <a:latin typeface="Times New Roman"/>
                <a:cs typeface="Times New Roman"/>
              </a:rPr>
              <a:t> </a:t>
            </a:r>
            <a:r>
              <a:rPr sz="2450" spc="-20" dirty="0">
                <a:latin typeface="Times New Roman"/>
                <a:cs typeface="Times New Roman"/>
              </a:rPr>
              <a:t>clock</a:t>
            </a:r>
            <a:r>
              <a:rPr sz="2450" spc="135" dirty="0">
                <a:latin typeface="Times New Roman"/>
                <a:cs typeface="Times New Roman"/>
              </a:rPr>
              <a:t> </a:t>
            </a:r>
            <a:r>
              <a:rPr sz="2450" dirty="0">
                <a:latin typeface="Times New Roman"/>
                <a:cs typeface="Times New Roman"/>
              </a:rPr>
              <a:t>far</a:t>
            </a:r>
            <a:r>
              <a:rPr sz="2450" spc="135" dirty="0">
                <a:latin typeface="Times New Roman"/>
                <a:cs typeface="Times New Roman"/>
              </a:rPr>
              <a:t> </a:t>
            </a:r>
            <a:r>
              <a:rPr sz="2450" spc="-40" dirty="0">
                <a:latin typeface="Times New Roman"/>
                <a:cs typeface="Times New Roman"/>
              </a:rPr>
              <a:t>away,</a:t>
            </a:r>
            <a:r>
              <a:rPr sz="2450" spc="160" dirty="0">
                <a:latin typeface="Times New Roman"/>
                <a:cs typeface="Times New Roman"/>
              </a:rPr>
              <a:t> </a:t>
            </a:r>
            <a:r>
              <a:rPr sz="2450" dirty="0">
                <a:latin typeface="Times New Roman"/>
                <a:cs typeface="Times New Roman"/>
              </a:rPr>
              <a:t>you</a:t>
            </a:r>
            <a:r>
              <a:rPr sz="2450" spc="135" dirty="0">
                <a:latin typeface="Times New Roman"/>
                <a:cs typeface="Times New Roman"/>
              </a:rPr>
              <a:t> </a:t>
            </a:r>
            <a:r>
              <a:rPr sz="2450" dirty="0">
                <a:latin typeface="Times New Roman"/>
                <a:cs typeface="Times New Roman"/>
              </a:rPr>
              <a:t>are</a:t>
            </a:r>
            <a:r>
              <a:rPr sz="2450" spc="135" dirty="0">
                <a:latin typeface="Times New Roman"/>
                <a:cs typeface="Times New Roman"/>
              </a:rPr>
              <a:t> </a:t>
            </a:r>
            <a:r>
              <a:rPr sz="2450" spc="-20" dirty="0">
                <a:latin typeface="Times New Roman"/>
                <a:cs typeface="Times New Roman"/>
              </a:rPr>
              <a:t>seeing</a:t>
            </a:r>
            <a:r>
              <a:rPr sz="2450" spc="135" dirty="0">
                <a:latin typeface="Times New Roman"/>
                <a:cs typeface="Times New Roman"/>
              </a:rPr>
              <a:t> </a:t>
            </a:r>
            <a:r>
              <a:rPr sz="2450" spc="60" dirty="0">
                <a:latin typeface="Times New Roman"/>
                <a:cs typeface="Times New Roman"/>
              </a:rPr>
              <a:t>it</a:t>
            </a:r>
            <a:r>
              <a:rPr sz="2450" spc="135" dirty="0">
                <a:latin typeface="Times New Roman"/>
                <a:cs typeface="Times New Roman"/>
              </a:rPr>
              <a:t> </a:t>
            </a:r>
            <a:r>
              <a:rPr sz="2450" dirty="0">
                <a:latin typeface="Times New Roman"/>
                <a:cs typeface="Times New Roman"/>
              </a:rPr>
              <a:t>in</a:t>
            </a:r>
            <a:r>
              <a:rPr sz="2450" spc="135" dirty="0">
                <a:latin typeface="Times New Roman"/>
                <a:cs typeface="Times New Roman"/>
              </a:rPr>
              <a:t> </a:t>
            </a:r>
            <a:r>
              <a:rPr sz="2450" spc="-25" dirty="0">
                <a:latin typeface="Times New Roman"/>
                <a:cs typeface="Times New Roman"/>
              </a:rPr>
              <a:t>the </a:t>
            </a:r>
            <a:r>
              <a:rPr sz="2450" spc="-10" dirty="0">
                <a:latin typeface="Times New Roman"/>
                <a:cs typeface="Times New Roman"/>
              </a:rPr>
              <a:t>past.</a:t>
            </a:r>
            <a:endParaRPr sz="2450">
              <a:latin typeface="Times New Roman"/>
              <a:cs typeface="Times New Roman"/>
            </a:endParaRPr>
          </a:p>
          <a:p>
            <a:pPr marL="394970" indent="-363855">
              <a:lnSpc>
                <a:spcPct val="100000"/>
              </a:lnSpc>
              <a:spcBef>
                <a:spcPts val="1045"/>
              </a:spcBef>
              <a:buAutoNum type="alphaUcPeriod"/>
              <a:tabLst>
                <a:tab pos="395605" algn="l"/>
              </a:tabLst>
            </a:pPr>
            <a:r>
              <a:rPr sz="2450" dirty="0">
                <a:latin typeface="Times New Roman"/>
                <a:cs typeface="Times New Roman"/>
              </a:rPr>
              <a:t>Time</a:t>
            </a:r>
            <a:r>
              <a:rPr sz="2450" spc="-5" dirty="0">
                <a:latin typeface="Times New Roman"/>
                <a:cs typeface="Times New Roman"/>
              </a:rPr>
              <a:t> </a:t>
            </a:r>
            <a:r>
              <a:rPr sz="2450" dirty="0">
                <a:latin typeface="Times New Roman"/>
                <a:cs typeface="Times New Roman"/>
              </a:rPr>
              <a:t>fundamentally </a:t>
            </a:r>
            <a:r>
              <a:rPr sz="2450" spc="-90" dirty="0">
                <a:latin typeface="Times New Roman"/>
                <a:cs typeface="Times New Roman"/>
              </a:rPr>
              <a:t>flows</a:t>
            </a:r>
            <a:r>
              <a:rPr sz="2450" dirty="0">
                <a:latin typeface="Times New Roman"/>
                <a:cs typeface="Times New Roman"/>
              </a:rPr>
              <a:t> </a:t>
            </a:r>
            <a:r>
              <a:rPr sz="2450" spc="-25" dirty="0">
                <a:latin typeface="Times New Roman"/>
                <a:cs typeface="Times New Roman"/>
              </a:rPr>
              <a:t>differently</a:t>
            </a:r>
            <a:r>
              <a:rPr sz="2450" spc="5" dirty="0">
                <a:latin typeface="Times New Roman"/>
                <a:cs typeface="Times New Roman"/>
              </a:rPr>
              <a:t> </a:t>
            </a:r>
            <a:r>
              <a:rPr sz="2450" dirty="0">
                <a:latin typeface="Times New Roman"/>
                <a:cs typeface="Times New Roman"/>
              </a:rPr>
              <a:t>for</a:t>
            </a:r>
            <a:r>
              <a:rPr sz="2450" spc="5" dirty="0">
                <a:latin typeface="Times New Roman"/>
                <a:cs typeface="Times New Roman"/>
              </a:rPr>
              <a:t> </a:t>
            </a:r>
            <a:r>
              <a:rPr sz="2450" spc="-10" dirty="0">
                <a:latin typeface="Times New Roman"/>
                <a:cs typeface="Times New Roman"/>
              </a:rPr>
              <a:t>different</a:t>
            </a:r>
            <a:r>
              <a:rPr sz="2450" spc="5" dirty="0">
                <a:latin typeface="Times New Roman"/>
                <a:cs typeface="Times New Roman"/>
              </a:rPr>
              <a:t> </a:t>
            </a:r>
            <a:r>
              <a:rPr sz="2450" spc="-10" dirty="0">
                <a:latin typeface="Times New Roman"/>
                <a:cs typeface="Times New Roman"/>
              </a:rPr>
              <a:t>observers.</a:t>
            </a:r>
            <a:endParaRPr sz="2450">
              <a:latin typeface="Times New Roman"/>
              <a:cs typeface="Times New Roman"/>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366895"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1.2.</a:t>
            </a:r>
            <a:r>
              <a:rPr sz="1200" spc="270" dirty="0">
                <a:latin typeface="Times New Roman"/>
                <a:cs typeface="Times New Roman"/>
              </a:rPr>
              <a:t>  </a:t>
            </a:r>
            <a:r>
              <a:rPr sz="1200" dirty="0">
                <a:latin typeface="Times New Roman"/>
                <a:cs typeface="Times New Roman"/>
              </a:rPr>
              <a:t>EINSTEIN’S</a:t>
            </a:r>
            <a:r>
              <a:rPr sz="1200" spc="20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90"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5634" cy="782955"/>
          </a:xfrm>
          <a:prstGeom prst="rect">
            <a:avLst/>
          </a:prstGeom>
        </p:spPr>
        <p:txBody>
          <a:bodyPr vert="horz" wrap="square" lIns="0" tIns="9525" rIns="0" bIns="0" rtlCol="0">
            <a:spAutoFit/>
          </a:bodyPr>
          <a:lstStyle/>
          <a:p>
            <a:pPr marL="12700" marR="5080">
              <a:lnSpc>
                <a:spcPct val="101699"/>
              </a:lnSpc>
              <a:spcBef>
                <a:spcPts val="75"/>
              </a:spcBef>
            </a:pPr>
            <a:r>
              <a:rPr dirty="0"/>
              <a:t>We</a:t>
            </a:r>
            <a:r>
              <a:rPr spc="80" dirty="0"/>
              <a:t> </a:t>
            </a:r>
            <a:r>
              <a:rPr spc="-20" dirty="0"/>
              <a:t>believe</a:t>
            </a:r>
            <a:r>
              <a:rPr spc="170" dirty="0"/>
              <a:t> </a:t>
            </a:r>
            <a:r>
              <a:rPr spc="110" dirty="0"/>
              <a:t>that</a:t>
            </a:r>
            <a:r>
              <a:rPr spc="175" dirty="0"/>
              <a:t> </a:t>
            </a:r>
            <a:r>
              <a:rPr dirty="0"/>
              <a:t>time</a:t>
            </a:r>
            <a:r>
              <a:rPr spc="170" dirty="0"/>
              <a:t> </a:t>
            </a:r>
            <a:r>
              <a:rPr dirty="0"/>
              <a:t>dilation</a:t>
            </a:r>
            <a:r>
              <a:rPr spc="170" dirty="0"/>
              <a:t> </a:t>
            </a:r>
            <a:r>
              <a:rPr dirty="0"/>
              <a:t>actually</a:t>
            </a:r>
            <a:r>
              <a:rPr spc="170" dirty="0"/>
              <a:t> </a:t>
            </a:r>
            <a:r>
              <a:rPr dirty="0"/>
              <a:t>occurs</a:t>
            </a:r>
            <a:r>
              <a:rPr spc="170" dirty="0"/>
              <a:t> </a:t>
            </a:r>
            <a:r>
              <a:rPr spc="-25" dirty="0"/>
              <a:t>because.</a:t>
            </a:r>
            <a:r>
              <a:rPr spc="-225" dirty="0"/>
              <a:t> </a:t>
            </a:r>
            <a:r>
              <a:rPr dirty="0"/>
              <a:t>.</a:t>
            </a:r>
            <a:r>
              <a:rPr spc="-225" dirty="0"/>
              <a:t> </a:t>
            </a:r>
            <a:r>
              <a:rPr dirty="0"/>
              <a:t>.</a:t>
            </a:r>
            <a:r>
              <a:rPr spc="-225" dirty="0"/>
              <a:t> </a:t>
            </a:r>
            <a:r>
              <a:rPr spc="-10" dirty="0"/>
              <a:t>(Choose </a:t>
            </a:r>
            <a:r>
              <a:rPr dirty="0"/>
              <a:t>all</a:t>
            </a:r>
            <a:r>
              <a:rPr spc="90" dirty="0"/>
              <a:t> </a:t>
            </a:r>
            <a:r>
              <a:rPr spc="110" dirty="0"/>
              <a:t>that</a:t>
            </a:r>
            <a:r>
              <a:rPr spc="90" dirty="0"/>
              <a:t> </a:t>
            </a:r>
            <a:r>
              <a:rPr spc="-10" dirty="0"/>
              <a:t>apply.)</a:t>
            </a:r>
          </a:p>
        </p:txBody>
      </p:sp>
      <p:sp>
        <p:nvSpPr>
          <p:cNvPr id="5" name="object 5"/>
          <p:cNvSpPr txBox="1"/>
          <p:nvPr/>
        </p:nvSpPr>
        <p:spPr>
          <a:xfrm>
            <a:off x="719315" y="2187599"/>
            <a:ext cx="8255000" cy="2174875"/>
          </a:xfrm>
          <a:prstGeom prst="rect">
            <a:avLst/>
          </a:prstGeom>
        </p:spPr>
        <p:txBody>
          <a:bodyPr vert="horz" wrap="square" lIns="0" tIns="9525" rIns="0" bIns="0" rtlCol="0">
            <a:spAutoFit/>
          </a:bodyPr>
          <a:lstStyle/>
          <a:p>
            <a:pPr marL="383540" marR="5080" indent="-371475">
              <a:lnSpc>
                <a:spcPct val="101699"/>
              </a:lnSpc>
              <a:spcBef>
                <a:spcPts val="75"/>
              </a:spcBef>
              <a:buAutoNum type="alphaUcPeriod"/>
              <a:tabLst>
                <a:tab pos="384175" algn="l"/>
                <a:tab pos="1185545" algn="l"/>
                <a:tab pos="2286000" algn="l"/>
                <a:tab pos="2620010" algn="l"/>
                <a:tab pos="3194685" algn="l"/>
                <a:tab pos="3568065" algn="l"/>
                <a:tab pos="4110354" algn="l"/>
                <a:tab pos="5228590" algn="l"/>
                <a:tab pos="6247130" algn="l"/>
                <a:tab pos="6694805" algn="l"/>
                <a:tab pos="7566025" algn="l"/>
                <a:tab pos="8009890" algn="l"/>
              </a:tabLst>
            </a:pPr>
            <a:r>
              <a:rPr sz="2450" spc="-20" dirty="0">
                <a:latin typeface="Times New Roman"/>
                <a:cs typeface="Times New Roman"/>
              </a:rPr>
              <a:t>Time</a:t>
            </a:r>
            <a:r>
              <a:rPr sz="2450" dirty="0">
                <a:latin typeface="Times New Roman"/>
                <a:cs typeface="Times New Roman"/>
              </a:rPr>
              <a:t>	</a:t>
            </a:r>
            <a:r>
              <a:rPr sz="2450" spc="-10" dirty="0">
                <a:latin typeface="Times New Roman"/>
                <a:cs typeface="Times New Roman"/>
              </a:rPr>
              <a:t>dilation</a:t>
            </a:r>
            <a:r>
              <a:rPr sz="2450" dirty="0">
                <a:latin typeface="Times New Roman"/>
                <a:cs typeface="Times New Roman"/>
              </a:rPr>
              <a:t>	</a:t>
            </a:r>
            <a:r>
              <a:rPr sz="2450" spc="-25" dirty="0">
                <a:latin typeface="Times New Roman"/>
                <a:cs typeface="Times New Roman"/>
              </a:rPr>
              <a:t>is</a:t>
            </a:r>
            <a:r>
              <a:rPr sz="2450" dirty="0">
                <a:latin typeface="Times New Roman"/>
                <a:cs typeface="Times New Roman"/>
              </a:rPr>
              <a:t>	</a:t>
            </a:r>
            <a:r>
              <a:rPr sz="2450" spc="-25" dirty="0">
                <a:latin typeface="Times New Roman"/>
                <a:cs typeface="Times New Roman"/>
              </a:rPr>
              <a:t>one</a:t>
            </a:r>
            <a:r>
              <a:rPr sz="2450" dirty="0">
                <a:latin typeface="Times New Roman"/>
                <a:cs typeface="Times New Roman"/>
              </a:rPr>
              <a:t>	</a:t>
            </a:r>
            <a:r>
              <a:rPr sz="2450" spc="-25" dirty="0">
                <a:latin typeface="Times New Roman"/>
                <a:cs typeface="Times New Roman"/>
              </a:rPr>
              <a:t>of</a:t>
            </a:r>
            <a:r>
              <a:rPr sz="2450" dirty="0">
                <a:latin typeface="Times New Roman"/>
                <a:cs typeface="Times New Roman"/>
              </a:rPr>
              <a:t>	</a:t>
            </a:r>
            <a:r>
              <a:rPr sz="2450" spc="-25" dirty="0">
                <a:latin typeface="Times New Roman"/>
                <a:cs typeface="Times New Roman"/>
              </a:rPr>
              <a:t>the</a:t>
            </a:r>
            <a:r>
              <a:rPr sz="2450" dirty="0">
                <a:latin typeface="Times New Roman"/>
                <a:cs typeface="Times New Roman"/>
              </a:rPr>
              <a:t>	</a:t>
            </a:r>
            <a:r>
              <a:rPr sz="2450" spc="-10" dirty="0">
                <a:latin typeface="Times New Roman"/>
                <a:cs typeface="Times New Roman"/>
              </a:rPr>
              <a:t>starting</a:t>
            </a:r>
            <a:r>
              <a:rPr sz="2450" dirty="0">
                <a:latin typeface="Times New Roman"/>
                <a:cs typeface="Times New Roman"/>
              </a:rPr>
              <a:t>	</a:t>
            </a:r>
            <a:r>
              <a:rPr sz="2450" spc="-10" dirty="0">
                <a:latin typeface="Times New Roman"/>
                <a:cs typeface="Times New Roman"/>
              </a:rPr>
              <a:t>axioms</a:t>
            </a:r>
            <a:r>
              <a:rPr sz="2450" dirty="0">
                <a:latin typeface="Times New Roman"/>
                <a:cs typeface="Times New Roman"/>
              </a:rPr>
              <a:t>	</a:t>
            </a:r>
            <a:r>
              <a:rPr sz="2450" spc="-25" dirty="0">
                <a:latin typeface="Times New Roman"/>
                <a:cs typeface="Times New Roman"/>
              </a:rPr>
              <a:t>on</a:t>
            </a:r>
            <a:r>
              <a:rPr sz="2450" dirty="0">
                <a:latin typeface="Times New Roman"/>
                <a:cs typeface="Times New Roman"/>
              </a:rPr>
              <a:t>	</a:t>
            </a:r>
            <a:r>
              <a:rPr sz="2450" spc="-10" dirty="0">
                <a:latin typeface="Times New Roman"/>
                <a:cs typeface="Times New Roman"/>
              </a:rPr>
              <a:t>which</a:t>
            </a:r>
            <a:r>
              <a:rPr sz="2450" dirty="0">
                <a:latin typeface="Times New Roman"/>
                <a:cs typeface="Times New Roman"/>
              </a:rPr>
              <a:t>	</a:t>
            </a:r>
            <a:r>
              <a:rPr sz="2450" spc="-25" dirty="0">
                <a:latin typeface="Times New Roman"/>
                <a:cs typeface="Times New Roman"/>
              </a:rPr>
              <a:t>all</a:t>
            </a:r>
            <a:r>
              <a:rPr sz="2450" dirty="0">
                <a:latin typeface="Times New Roman"/>
                <a:cs typeface="Times New Roman"/>
              </a:rPr>
              <a:t>	</a:t>
            </a:r>
            <a:r>
              <a:rPr sz="2450" spc="-135" dirty="0">
                <a:latin typeface="Times New Roman"/>
                <a:cs typeface="Times New Roman"/>
              </a:rPr>
              <a:t>of </a:t>
            </a:r>
            <a:r>
              <a:rPr sz="2450" dirty="0">
                <a:latin typeface="Times New Roman"/>
                <a:cs typeface="Times New Roman"/>
              </a:rPr>
              <a:t>Einstein’s</a:t>
            </a:r>
            <a:r>
              <a:rPr sz="2450" spc="40" dirty="0">
                <a:latin typeface="Times New Roman"/>
                <a:cs typeface="Times New Roman"/>
              </a:rPr>
              <a:t> </a:t>
            </a:r>
            <a:r>
              <a:rPr sz="2450" dirty="0">
                <a:latin typeface="Times New Roman"/>
                <a:cs typeface="Times New Roman"/>
              </a:rPr>
              <a:t>theory</a:t>
            </a:r>
            <a:r>
              <a:rPr sz="2450" spc="35" dirty="0">
                <a:latin typeface="Times New Roman"/>
                <a:cs typeface="Times New Roman"/>
              </a:rPr>
              <a:t> </a:t>
            </a:r>
            <a:r>
              <a:rPr sz="2450" dirty="0">
                <a:latin typeface="Times New Roman"/>
                <a:cs typeface="Times New Roman"/>
              </a:rPr>
              <a:t>of</a:t>
            </a:r>
            <a:r>
              <a:rPr sz="2450" spc="40" dirty="0">
                <a:latin typeface="Times New Roman"/>
                <a:cs typeface="Times New Roman"/>
              </a:rPr>
              <a:t> </a:t>
            </a:r>
            <a:r>
              <a:rPr sz="2450" dirty="0">
                <a:latin typeface="Times New Roman"/>
                <a:cs typeface="Times New Roman"/>
              </a:rPr>
              <a:t>relativity</a:t>
            </a:r>
            <a:r>
              <a:rPr sz="2450" spc="40" dirty="0">
                <a:latin typeface="Times New Roman"/>
                <a:cs typeface="Times New Roman"/>
              </a:rPr>
              <a:t> </a:t>
            </a:r>
            <a:r>
              <a:rPr sz="2450" dirty="0">
                <a:latin typeface="Times New Roman"/>
                <a:cs typeface="Times New Roman"/>
              </a:rPr>
              <a:t>is</a:t>
            </a:r>
            <a:r>
              <a:rPr sz="2450" spc="35" dirty="0">
                <a:latin typeface="Times New Roman"/>
                <a:cs typeface="Times New Roman"/>
              </a:rPr>
              <a:t> </a:t>
            </a:r>
            <a:r>
              <a:rPr sz="2450" spc="-10" dirty="0">
                <a:latin typeface="Times New Roman"/>
                <a:cs typeface="Times New Roman"/>
              </a:rPr>
              <a:t>based.</a:t>
            </a:r>
            <a:endParaRPr sz="2450">
              <a:latin typeface="Times New Roman"/>
              <a:cs typeface="Times New Roman"/>
            </a:endParaRPr>
          </a:p>
          <a:p>
            <a:pPr marL="383540" marR="5080" indent="-359410">
              <a:lnSpc>
                <a:spcPct val="101699"/>
              </a:lnSpc>
              <a:spcBef>
                <a:spcPts val="994"/>
              </a:spcBef>
              <a:buAutoNum type="alphaUcPeriod"/>
              <a:tabLst>
                <a:tab pos="384175" algn="l"/>
              </a:tabLst>
            </a:pPr>
            <a:r>
              <a:rPr sz="2450" dirty="0">
                <a:latin typeface="Times New Roman"/>
                <a:cs typeface="Times New Roman"/>
              </a:rPr>
              <a:t>Time</a:t>
            </a:r>
            <a:r>
              <a:rPr sz="2450" spc="100" dirty="0">
                <a:latin typeface="Times New Roman"/>
                <a:cs typeface="Times New Roman"/>
              </a:rPr>
              <a:t> </a:t>
            </a:r>
            <a:r>
              <a:rPr sz="2450" dirty="0">
                <a:latin typeface="Times New Roman"/>
                <a:cs typeface="Times New Roman"/>
              </a:rPr>
              <a:t>dilation</a:t>
            </a:r>
            <a:r>
              <a:rPr sz="2450" spc="120" dirty="0">
                <a:latin typeface="Times New Roman"/>
                <a:cs typeface="Times New Roman"/>
              </a:rPr>
              <a:t> </a:t>
            </a:r>
            <a:r>
              <a:rPr sz="2450" dirty="0">
                <a:latin typeface="Times New Roman"/>
                <a:cs typeface="Times New Roman"/>
              </a:rPr>
              <a:t>is</a:t>
            </a:r>
            <a:r>
              <a:rPr sz="2450" spc="110" dirty="0">
                <a:latin typeface="Times New Roman"/>
                <a:cs typeface="Times New Roman"/>
              </a:rPr>
              <a:t> </a:t>
            </a:r>
            <a:r>
              <a:rPr sz="2450" dirty="0">
                <a:latin typeface="Times New Roman"/>
                <a:cs typeface="Times New Roman"/>
              </a:rPr>
              <a:t>an</a:t>
            </a:r>
            <a:r>
              <a:rPr sz="2450" spc="120" dirty="0">
                <a:latin typeface="Times New Roman"/>
                <a:cs typeface="Times New Roman"/>
              </a:rPr>
              <a:t> </a:t>
            </a:r>
            <a:r>
              <a:rPr sz="2450" spc="-10" dirty="0">
                <a:latin typeface="Times New Roman"/>
                <a:cs typeface="Times New Roman"/>
              </a:rPr>
              <a:t>unavoidable</a:t>
            </a:r>
            <a:r>
              <a:rPr sz="2450" spc="110" dirty="0">
                <a:latin typeface="Times New Roman"/>
                <a:cs typeface="Times New Roman"/>
              </a:rPr>
              <a:t> </a:t>
            </a:r>
            <a:r>
              <a:rPr sz="2450" dirty="0">
                <a:latin typeface="Times New Roman"/>
                <a:cs typeface="Times New Roman"/>
              </a:rPr>
              <a:t>result</a:t>
            </a:r>
            <a:r>
              <a:rPr sz="2450" spc="114" dirty="0">
                <a:latin typeface="Times New Roman"/>
                <a:cs typeface="Times New Roman"/>
              </a:rPr>
              <a:t> </a:t>
            </a:r>
            <a:r>
              <a:rPr sz="2450" dirty="0">
                <a:latin typeface="Times New Roman"/>
                <a:cs typeface="Times New Roman"/>
              </a:rPr>
              <a:t>of</a:t>
            </a:r>
            <a:r>
              <a:rPr sz="2450" spc="120" dirty="0">
                <a:latin typeface="Times New Roman"/>
                <a:cs typeface="Times New Roman"/>
              </a:rPr>
              <a:t> </a:t>
            </a:r>
            <a:r>
              <a:rPr sz="2450" dirty="0">
                <a:latin typeface="Times New Roman"/>
                <a:cs typeface="Times New Roman"/>
              </a:rPr>
              <a:t>the</a:t>
            </a:r>
            <a:r>
              <a:rPr sz="2450" spc="110" dirty="0">
                <a:latin typeface="Times New Roman"/>
                <a:cs typeface="Times New Roman"/>
              </a:rPr>
              <a:t> </a:t>
            </a:r>
            <a:r>
              <a:rPr sz="2450" spc="-10" dirty="0">
                <a:latin typeface="Times New Roman"/>
                <a:cs typeface="Times New Roman"/>
              </a:rPr>
              <a:t>invariance</a:t>
            </a:r>
            <a:r>
              <a:rPr sz="2450" spc="114" dirty="0">
                <a:latin typeface="Times New Roman"/>
                <a:cs typeface="Times New Roman"/>
              </a:rPr>
              <a:t> </a:t>
            </a:r>
            <a:r>
              <a:rPr sz="2450" dirty="0">
                <a:latin typeface="Times New Roman"/>
                <a:cs typeface="Times New Roman"/>
              </a:rPr>
              <a:t>of</a:t>
            </a:r>
            <a:r>
              <a:rPr sz="2450" spc="114" dirty="0">
                <a:latin typeface="Times New Roman"/>
                <a:cs typeface="Times New Roman"/>
              </a:rPr>
              <a:t> </a:t>
            </a:r>
            <a:r>
              <a:rPr sz="2450" spc="-25" dirty="0">
                <a:latin typeface="Times New Roman"/>
                <a:cs typeface="Times New Roman"/>
              </a:rPr>
              <a:t>the </a:t>
            </a:r>
            <a:r>
              <a:rPr sz="2450" dirty="0">
                <a:latin typeface="Times New Roman"/>
                <a:cs typeface="Times New Roman"/>
              </a:rPr>
              <a:t>speed</a:t>
            </a:r>
            <a:r>
              <a:rPr sz="2450" spc="-30" dirty="0">
                <a:latin typeface="Times New Roman"/>
                <a:cs typeface="Times New Roman"/>
              </a:rPr>
              <a:t> </a:t>
            </a:r>
            <a:r>
              <a:rPr sz="2450" dirty="0">
                <a:latin typeface="Times New Roman"/>
                <a:cs typeface="Times New Roman"/>
              </a:rPr>
              <a:t>of</a:t>
            </a:r>
            <a:r>
              <a:rPr sz="2450" spc="-30" dirty="0">
                <a:latin typeface="Times New Roman"/>
                <a:cs typeface="Times New Roman"/>
              </a:rPr>
              <a:t> </a:t>
            </a:r>
            <a:r>
              <a:rPr sz="2450" spc="-10" dirty="0">
                <a:latin typeface="Times New Roman"/>
                <a:cs typeface="Times New Roman"/>
              </a:rPr>
              <a:t>light.</a:t>
            </a:r>
            <a:endParaRPr sz="2450">
              <a:latin typeface="Times New Roman"/>
              <a:cs typeface="Times New Roman"/>
            </a:endParaRPr>
          </a:p>
          <a:p>
            <a:pPr marL="383540" indent="-363855">
              <a:lnSpc>
                <a:spcPct val="100000"/>
              </a:lnSpc>
              <a:spcBef>
                <a:spcPts val="1045"/>
              </a:spcBef>
              <a:buAutoNum type="alphaUcPeriod"/>
              <a:tabLst>
                <a:tab pos="384175" algn="l"/>
              </a:tabLst>
            </a:pPr>
            <a:r>
              <a:rPr sz="2450" dirty="0">
                <a:latin typeface="Times New Roman"/>
                <a:cs typeface="Times New Roman"/>
              </a:rPr>
              <a:t>There</a:t>
            </a:r>
            <a:r>
              <a:rPr sz="2450" spc="70" dirty="0">
                <a:latin typeface="Times New Roman"/>
                <a:cs typeface="Times New Roman"/>
              </a:rPr>
              <a:t> </a:t>
            </a:r>
            <a:r>
              <a:rPr sz="2450" dirty="0">
                <a:latin typeface="Times New Roman"/>
                <a:cs typeface="Times New Roman"/>
              </a:rPr>
              <a:t>is</a:t>
            </a:r>
            <a:r>
              <a:rPr sz="2450" spc="70" dirty="0">
                <a:latin typeface="Times New Roman"/>
                <a:cs typeface="Times New Roman"/>
              </a:rPr>
              <a:t> </a:t>
            </a:r>
            <a:r>
              <a:rPr sz="2450" dirty="0">
                <a:latin typeface="Times New Roman"/>
                <a:cs typeface="Times New Roman"/>
              </a:rPr>
              <a:t>direct</a:t>
            </a:r>
            <a:r>
              <a:rPr sz="2450" spc="70" dirty="0">
                <a:latin typeface="Times New Roman"/>
                <a:cs typeface="Times New Roman"/>
              </a:rPr>
              <a:t> </a:t>
            </a:r>
            <a:r>
              <a:rPr sz="2450" dirty="0">
                <a:latin typeface="Times New Roman"/>
                <a:cs typeface="Times New Roman"/>
              </a:rPr>
              <a:t>experimental</a:t>
            </a:r>
            <a:r>
              <a:rPr sz="2450" spc="70" dirty="0">
                <a:latin typeface="Times New Roman"/>
                <a:cs typeface="Times New Roman"/>
              </a:rPr>
              <a:t> </a:t>
            </a:r>
            <a:r>
              <a:rPr sz="2450" spc="-20" dirty="0">
                <a:latin typeface="Times New Roman"/>
                <a:cs typeface="Times New Roman"/>
              </a:rPr>
              <a:t>evidence</a:t>
            </a:r>
            <a:r>
              <a:rPr sz="2450" spc="65" dirty="0">
                <a:latin typeface="Times New Roman"/>
                <a:cs typeface="Times New Roman"/>
              </a:rPr>
              <a:t> </a:t>
            </a:r>
            <a:r>
              <a:rPr sz="2450" dirty="0">
                <a:latin typeface="Times New Roman"/>
                <a:cs typeface="Times New Roman"/>
              </a:rPr>
              <a:t>of</a:t>
            </a:r>
            <a:r>
              <a:rPr sz="2450" spc="70" dirty="0">
                <a:latin typeface="Times New Roman"/>
                <a:cs typeface="Times New Roman"/>
              </a:rPr>
              <a:t> </a:t>
            </a:r>
            <a:r>
              <a:rPr sz="2450" dirty="0">
                <a:latin typeface="Times New Roman"/>
                <a:cs typeface="Times New Roman"/>
              </a:rPr>
              <a:t>time</a:t>
            </a:r>
            <a:r>
              <a:rPr sz="2450" spc="70" dirty="0">
                <a:latin typeface="Times New Roman"/>
                <a:cs typeface="Times New Roman"/>
              </a:rPr>
              <a:t> </a:t>
            </a:r>
            <a:r>
              <a:rPr sz="2450" spc="-10" dirty="0">
                <a:latin typeface="Times New Roman"/>
                <a:cs typeface="Times New Roman"/>
              </a:rPr>
              <a:t>dilation.</a:t>
            </a:r>
            <a:endParaRPr sz="2450">
              <a:latin typeface="Times New Roman"/>
              <a:cs typeface="Times New Roman"/>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366895"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1.2.</a:t>
            </a:r>
            <a:r>
              <a:rPr sz="1200" spc="270" dirty="0">
                <a:latin typeface="Times New Roman"/>
                <a:cs typeface="Times New Roman"/>
              </a:rPr>
              <a:t>  </a:t>
            </a:r>
            <a:r>
              <a:rPr sz="1200" dirty="0">
                <a:latin typeface="Times New Roman"/>
                <a:cs typeface="Times New Roman"/>
              </a:rPr>
              <a:t>EINSTEIN’S</a:t>
            </a:r>
            <a:r>
              <a:rPr sz="1200" spc="20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90"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5634" cy="782955"/>
          </a:xfrm>
          <a:prstGeom prst="rect">
            <a:avLst/>
          </a:prstGeom>
        </p:spPr>
        <p:txBody>
          <a:bodyPr vert="horz" wrap="square" lIns="0" tIns="9525" rIns="0" bIns="0" rtlCol="0">
            <a:spAutoFit/>
          </a:bodyPr>
          <a:lstStyle/>
          <a:p>
            <a:pPr marL="12700" marR="5080">
              <a:lnSpc>
                <a:spcPct val="101699"/>
              </a:lnSpc>
              <a:spcBef>
                <a:spcPts val="75"/>
              </a:spcBef>
            </a:pPr>
            <a:r>
              <a:rPr dirty="0"/>
              <a:t>We</a:t>
            </a:r>
            <a:r>
              <a:rPr spc="80" dirty="0"/>
              <a:t> </a:t>
            </a:r>
            <a:r>
              <a:rPr spc="-20" dirty="0"/>
              <a:t>believe</a:t>
            </a:r>
            <a:r>
              <a:rPr spc="170" dirty="0"/>
              <a:t> </a:t>
            </a:r>
            <a:r>
              <a:rPr spc="110" dirty="0"/>
              <a:t>that</a:t>
            </a:r>
            <a:r>
              <a:rPr spc="175" dirty="0"/>
              <a:t> </a:t>
            </a:r>
            <a:r>
              <a:rPr dirty="0"/>
              <a:t>time</a:t>
            </a:r>
            <a:r>
              <a:rPr spc="170" dirty="0"/>
              <a:t> </a:t>
            </a:r>
            <a:r>
              <a:rPr dirty="0"/>
              <a:t>dilation</a:t>
            </a:r>
            <a:r>
              <a:rPr spc="170" dirty="0"/>
              <a:t> </a:t>
            </a:r>
            <a:r>
              <a:rPr dirty="0"/>
              <a:t>actually</a:t>
            </a:r>
            <a:r>
              <a:rPr spc="170" dirty="0"/>
              <a:t> </a:t>
            </a:r>
            <a:r>
              <a:rPr dirty="0"/>
              <a:t>occurs</a:t>
            </a:r>
            <a:r>
              <a:rPr spc="170" dirty="0"/>
              <a:t> </a:t>
            </a:r>
            <a:r>
              <a:rPr spc="-25" dirty="0"/>
              <a:t>because.</a:t>
            </a:r>
            <a:r>
              <a:rPr spc="-225" dirty="0"/>
              <a:t> </a:t>
            </a:r>
            <a:r>
              <a:rPr dirty="0"/>
              <a:t>.</a:t>
            </a:r>
            <a:r>
              <a:rPr spc="-225" dirty="0"/>
              <a:t> </a:t>
            </a:r>
            <a:r>
              <a:rPr dirty="0"/>
              <a:t>.</a:t>
            </a:r>
            <a:r>
              <a:rPr spc="-225" dirty="0"/>
              <a:t> </a:t>
            </a:r>
            <a:r>
              <a:rPr spc="-10" dirty="0"/>
              <a:t>(Choose </a:t>
            </a:r>
            <a:r>
              <a:rPr dirty="0"/>
              <a:t>all</a:t>
            </a:r>
            <a:r>
              <a:rPr spc="90" dirty="0"/>
              <a:t> </a:t>
            </a:r>
            <a:r>
              <a:rPr spc="110" dirty="0"/>
              <a:t>that</a:t>
            </a:r>
            <a:r>
              <a:rPr spc="90" dirty="0"/>
              <a:t> </a:t>
            </a:r>
            <a:r>
              <a:rPr spc="-10" dirty="0"/>
              <a:t>apply.)</a:t>
            </a:r>
          </a:p>
        </p:txBody>
      </p:sp>
      <p:sp>
        <p:nvSpPr>
          <p:cNvPr id="5" name="object 5"/>
          <p:cNvSpPr txBox="1"/>
          <p:nvPr/>
        </p:nvSpPr>
        <p:spPr>
          <a:xfrm>
            <a:off x="707758" y="2187599"/>
            <a:ext cx="8266430" cy="2794635"/>
          </a:xfrm>
          <a:prstGeom prst="rect">
            <a:avLst/>
          </a:prstGeom>
        </p:spPr>
        <p:txBody>
          <a:bodyPr vert="horz" wrap="square" lIns="0" tIns="9525" rIns="0" bIns="0" rtlCol="0">
            <a:spAutoFit/>
          </a:bodyPr>
          <a:lstStyle/>
          <a:p>
            <a:pPr marL="394970" marR="5080" indent="-371475">
              <a:lnSpc>
                <a:spcPct val="101699"/>
              </a:lnSpc>
              <a:spcBef>
                <a:spcPts val="75"/>
              </a:spcBef>
              <a:buAutoNum type="alphaUcPeriod"/>
              <a:tabLst>
                <a:tab pos="395605" algn="l"/>
                <a:tab pos="1196975" algn="l"/>
                <a:tab pos="2297430" algn="l"/>
                <a:tab pos="2631440" algn="l"/>
                <a:tab pos="3206750" algn="l"/>
                <a:tab pos="3579495" algn="l"/>
                <a:tab pos="4122420" algn="l"/>
                <a:tab pos="5240020" algn="l"/>
                <a:tab pos="6258560" algn="l"/>
                <a:tab pos="6706234" algn="l"/>
                <a:tab pos="7578090" algn="l"/>
                <a:tab pos="8021955" algn="l"/>
              </a:tabLst>
            </a:pPr>
            <a:r>
              <a:rPr sz="2450" spc="-20" dirty="0">
                <a:latin typeface="Times New Roman"/>
                <a:cs typeface="Times New Roman"/>
              </a:rPr>
              <a:t>Time</a:t>
            </a:r>
            <a:r>
              <a:rPr sz="2450" dirty="0">
                <a:latin typeface="Times New Roman"/>
                <a:cs typeface="Times New Roman"/>
              </a:rPr>
              <a:t>	</a:t>
            </a:r>
            <a:r>
              <a:rPr sz="2450" spc="-10" dirty="0">
                <a:latin typeface="Times New Roman"/>
                <a:cs typeface="Times New Roman"/>
              </a:rPr>
              <a:t>dilation</a:t>
            </a:r>
            <a:r>
              <a:rPr sz="2450" dirty="0">
                <a:latin typeface="Times New Roman"/>
                <a:cs typeface="Times New Roman"/>
              </a:rPr>
              <a:t>	</a:t>
            </a:r>
            <a:r>
              <a:rPr sz="2450" spc="-25" dirty="0">
                <a:latin typeface="Times New Roman"/>
                <a:cs typeface="Times New Roman"/>
              </a:rPr>
              <a:t>is</a:t>
            </a:r>
            <a:r>
              <a:rPr sz="2450" dirty="0">
                <a:latin typeface="Times New Roman"/>
                <a:cs typeface="Times New Roman"/>
              </a:rPr>
              <a:t>	</a:t>
            </a:r>
            <a:r>
              <a:rPr sz="2450" spc="-25" dirty="0">
                <a:latin typeface="Times New Roman"/>
                <a:cs typeface="Times New Roman"/>
              </a:rPr>
              <a:t>one</a:t>
            </a:r>
            <a:r>
              <a:rPr sz="2450" dirty="0">
                <a:latin typeface="Times New Roman"/>
                <a:cs typeface="Times New Roman"/>
              </a:rPr>
              <a:t>	</a:t>
            </a:r>
            <a:r>
              <a:rPr sz="2450" spc="-25" dirty="0">
                <a:latin typeface="Times New Roman"/>
                <a:cs typeface="Times New Roman"/>
              </a:rPr>
              <a:t>of</a:t>
            </a:r>
            <a:r>
              <a:rPr sz="2450" dirty="0">
                <a:latin typeface="Times New Roman"/>
                <a:cs typeface="Times New Roman"/>
              </a:rPr>
              <a:t>	</a:t>
            </a:r>
            <a:r>
              <a:rPr sz="2450" spc="-25" dirty="0">
                <a:latin typeface="Times New Roman"/>
                <a:cs typeface="Times New Roman"/>
              </a:rPr>
              <a:t>the</a:t>
            </a:r>
            <a:r>
              <a:rPr sz="2450" dirty="0">
                <a:latin typeface="Times New Roman"/>
                <a:cs typeface="Times New Roman"/>
              </a:rPr>
              <a:t>	</a:t>
            </a:r>
            <a:r>
              <a:rPr sz="2450" spc="-10" dirty="0">
                <a:latin typeface="Times New Roman"/>
                <a:cs typeface="Times New Roman"/>
              </a:rPr>
              <a:t>starting</a:t>
            </a:r>
            <a:r>
              <a:rPr sz="2450" dirty="0">
                <a:latin typeface="Times New Roman"/>
                <a:cs typeface="Times New Roman"/>
              </a:rPr>
              <a:t>	</a:t>
            </a:r>
            <a:r>
              <a:rPr sz="2450" spc="-10" dirty="0">
                <a:latin typeface="Times New Roman"/>
                <a:cs typeface="Times New Roman"/>
              </a:rPr>
              <a:t>axioms</a:t>
            </a:r>
            <a:r>
              <a:rPr sz="2450" dirty="0">
                <a:latin typeface="Times New Roman"/>
                <a:cs typeface="Times New Roman"/>
              </a:rPr>
              <a:t>	</a:t>
            </a:r>
            <a:r>
              <a:rPr sz="2450" spc="-25" dirty="0">
                <a:latin typeface="Times New Roman"/>
                <a:cs typeface="Times New Roman"/>
              </a:rPr>
              <a:t>on</a:t>
            </a:r>
            <a:r>
              <a:rPr sz="2450" dirty="0">
                <a:latin typeface="Times New Roman"/>
                <a:cs typeface="Times New Roman"/>
              </a:rPr>
              <a:t>	</a:t>
            </a:r>
            <a:r>
              <a:rPr sz="2450" spc="-10" dirty="0">
                <a:latin typeface="Times New Roman"/>
                <a:cs typeface="Times New Roman"/>
              </a:rPr>
              <a:t>which</a:t>
            </a:r>
            <a:r>
              <a:rPr sz="2450" dirty="0">
                <a:latin typeface="Times New Roman"/>
                <a:cs typeface="Times New Roman"/>
              </a:rPr>
              <a:t>	</a:t>
            </a:r>
            <a:r>
              <a:rPr sz="2450" spc="-25" dirty="0">
                <a:latin typeface="Times New Roman"/>
                <a:cs typeface="Times New Roman"/>
              </a:rPr>
              <a:t>all</a:t>
            </a:r>
            <a:r>
              <a:rPr sz="2450" dirty="0">
                <a:latin typeface="Times New Roman"/>
                <a:cs typeface="Times New Roman"/>
              </a:rPr>
              <a:t>	</a:t>
            </a:r>
            <a:r>
              <a:rPr sz="2450" spc="-135" dirty="0">
                <a:latin typeface="Times New Roman"/>
                <a:cs typeface="Times New Roman"/>
              </a:rPr>
              <a:t>of </a:t>
            </a:r>
            <a:r>
              <a:rPr sz="2450" dirty="0">
                <a:latin typeface="Times New Roman"/>
                <a:cs typeface="Times New Roman"/>
              </a:rPr>
              <a:t>Einstein’s</a:t>
            </a:r>
            <a:r>
              <a:rPr sz="2450" spc="40" dirty="0">
                <a:latin typeface="Times New Roman"/>
                <a:cs typeface="Times New Roman"/>
              </a:rPr>
              <a:t> </a:t>
            </a:r>
            <a:r>
              <a:rPr sz="2450" dirty="0">
                <a:latin typeface="Times New Roman"/>
                <a:cs typeface="Times New Roman"/>
              </a:rPr>
              <a:t>theory</a:t>
            </a:r>
            <a:r>
              <a:rPr sz="2450" spc="35" dirty="0">
                <a:latin typeface="Times New Roman"/>
                <a:cs typeface="Times New Roman"/>
              </a:rPr>
              <a:t> </a:t>
            </a:r>
            <a:r>
              <a:rPr sz="2450" dirty="0">
                <a:latin typeface="Times New Roman"/>
                <a:cs typeface="Times New Roman"/>
              </a:rPr>
              <a:t>of</a:t>
            </a:r>
            <a:r>
              <a:rPr sz="2450" spc="40" dirty="0">
                <a:latin typeface="Times New Roman"/>
                <a:cs typeface="Times New Roman"/>
              </a:rPr>
              <a:t> </a:t>
            </a:r>
            <a:r>
              <a:rPr sz="2450" dirty="0">
                <a:latin typeface="Times New Roman"/>
                <a:cs typeface="Times New Roman"/>
              </a:rPr>
              <a:t>relativity</a:t>
            </a:r>
            <a:r>
              <a:rPr sz="2450" spc="40" dirty="0">
                <a:latin typeface="Times New Roman"/>
                <a:cs typeface="Times New Roman"/>
              </a:rPr>
              <a:t> </a:t>
            </a:r>
            <a:r>
              <a:rPr sz="2450" dirty="0">
                <a:latin typeface="Times New Roman"/>
                <a:cs typeface="Times New Roman"/>
              </a:rPr>
              <a:t>is</a:t>
            </a:r>
            <a:r>
              <a:rPr sz="2450" spc="35" dirty="0">
                <a:latin typeface="Times New Roman"/>
                <a:cs typeface="Times New Roman"/>
              </a:rPr>
              <a:t> </a:t>
            </a:r>
            <a:r>
              <a:rPr sz="2450" spc="-10" dirty="0">
                <a:latin typeface="Times New Roman"/>
                <a:cs typeface="Times New Roman"/>
              </a:rPr>
              <a:t>based.</a:t>
            </a:r>
            <a:endParaRPr sz="2450">
              <a:latin typeface="Times New Roman"/>
              <a:cs typeface="Times New Roman"/>
            </a:endParaRPr>
          </a:p>
          <a:p>
            <a:pPr marL="394970" marR="5080" indent="-359410">
              <a:lnSpc>
                <a:spcPct val="101699"/>
              </a:lnSpc>
              <a:spcBef>
                <a:spcPts val="994"/>
              </a:spcBef>
              <a:buAutoNum type="alphaUcPeriod"/>
              <a:tabLst>
                <a:tab pos="395605" algn="l"/>
              </a:tabLst>
            </a:pPr>
            <a:r>
              <a:rPr sz="2450" dirty="0">
                <a:latin typeface="Times New Roman"/>
                <a:cs typeface="Times New Roman"/>
              </a:rPr>
              <a:t>Time</a:t>
            </a:r>
            <a:r>
              <a:rPr sz="2450" spc="100" dirty="0">
                <a:latin typeface="Times New Roman"/>
                <a:cs typeface="Times New Roman"/>
              </a:rPr>
              <a:t> </a:t>
            </a:r>
            <a:r>
              <a:rPr sz="2450" dirty="0">
                <a:latin typeface="Times New Roman"/>
                <a:cs typeface="Times New Roman"/>
              </a:rPr>
              <a:t>dilation</a:t>
            </a:r>
            <a:r>
              <a:rPr sz="2450" spc="120" dirty="0">
                <a:latin typeface="Times New Roman"/>
                <a:cs typeface="Times New Roman"/>
              </a:rPr>
              <a:t> </a:t>
            </a:r>
            <a:r>
              <a:rPr sz="2450" dirty="0">
                <a:latin typeface="Times New Roman"/>
                <a:cs typeface="Times New Roman"/>
              </a:rPr>
              <a:t>is</a:t>
            </a:r>
            <a:r>
              <a:rPr sz="2450" spc="110" dirty="0">
                <a:latin typeface="Times New Roman"/>
                <a:cs typeface="Times New Roman"/>
              </a:rPr>
              <a:t> </a:t>
            </a:r>
            <a:r>
              <a:rPr sz="2450" dirty="0">
                <a:latin typeface="Times New Roman"/>
                <a:cs typeface="Times New Roman"/>
              </a:rPr>
              <a:t>an</a:t>
            </a:r>
            <a:r>
              <a:rPr sz="2450" spc="120" dirty="0">
                <a:latin typeface="Times New Roman"/>
                <a:cs typeface="Times New Roman"/>
              </a:rPr>
              <a:t> </a:t>
            </a:r>
            <a:r>
              <a:rPr sz="2450" spc="-10" dirty="0">
                <a:latin typeface="Times New Roman"/>
                <a:cs typeface="Times New Roman"/>
              </a:rPr>
              <a:t>unavoidable</a:t>
            </a:r>
            <a:r>
              <a:rPr sz="2450" spc="110" dirty="0">
                <a:latin typeface="Times New Roman"/>
                <a:cs typeface="Times New Roman"/>
              </a:rPr>
              <a:t> </a:t>
            </a:r>
            <a:r>
              <a:rPr sz="2450" dirty="0">
                <a:latin typeface="Times New Roman"/>
                <a:cs typeface="Times New Roman"/>
              </a:rPr>
              <a:t>result</a:t>
            </a:r>
            <a:r>
              <a:rPr sz="2450" spc="114" dirty="0">
                <a:latin typeface="Times New Roman"/>
                <a:cs typeface="Times New Roman"/>
              </a:rPr>
              <a:t> </a:t>
            </a:r>
            <a:r>
              <a:rPr sz="2450" dirty="0">
                <a:latin typeface="Times New Roman"/>
                <a:cs typeface="Times New Roman"/>
              </a:rPr>
              <a:t>of</a:t>
            </a:r>
            <a:r>
              <a:rPr sz="2450" spc="120" dirty="0">
                <a:latin typeface="Times New Roman"/>
                <a:cs typeface="Times New Roman"/>
              </a:rPr>
              <a:t> </a:t>
            </a:r>
            <a:r>
              <a:rPr sz="2450" dirty="0">
                <a:latin typeface="Times New Roman"/>
                <a:cs typeface="Times New Roman"/>
              </a:rPr>
              <a:t>the</a:t>
            </a:r>
            <a:r>
              <a:rPr sz="2450" spc="110" dirty="0">
                <a:latin typeface="Times New Roman"/>
                <a:cs typeface="Times New Roman"/>
              </a:rPr>
              <a:t> </a:t>
            </a:r>
            <a:r>
              <a:rPr sz="2450" spc="-10" dirty="0">
                <a:latin typeface="Times New Roman"/>
                <a:cs typeface="Times New Roman"/>
              </a:rPr>
              <a:t>invariance</a:t>
            </a:r>
            <a:r>
              <a:rPr sz="2450" spc="114" dirty="0">
                <a:latin typeface="Times New Roman"/>
                <a:cs typeface="Times New Roman"/>
              </a:rPr>
              <a:t> </a:t>
            </a:r>
            <a:r>
              <a:rPr sz="2450" dirty="0">
                <a:latin typeface="Times New Roman"/>
                <a:cs typeface="Times New Roman"/>
              </a:rPr>
              <a:t>of</a:t>
            </a:r>
            <a:r>
              <a:rPr sz="2450" spc="114" dirty="0">
                <a:latin typeface="Times New Roman"/>
                <a:cs typeface="Times New Roman"/>
              </a:rPr>
              <a:t> </a:t>
            </a:r>
            <a:r>
              <a:rPr sz="2450" spc="-25" dirty="0">
                <a:latin typeface="Times New Roman"/>
                <a:cs typeface="Times New Roman"/>
              </a:rPr>
              <a:t>the </a:t>
            </a:r>
            <a:r>
              <a:rPr sz="2450" dirty="0">
                <a:latin typeface="Times New Roman"/>
                <a:cs typeface="Times New Roman"/>
              </a:rPr>
              <a:t>speed</a:t>
            </a:r>
            <a:r>
              <a:rPr sz="2450" spc="-30" dirty="0">
                <a:latin typeface="Times New Roman"/>
                <a:cs typeface="Times New Roman"/>
              </a:rPr>
              <a:t> </a:t>
            </a:r>
            <a:r>
              <a:rPr sz="2450" dirty="0">
                <a:latin typeface="Times New Roman"/>
                <a:cs typeface="Times New Roman"/>
              </a:rPr>
              <a:t>of</a:t>
            </a:r>
            <a:r>
              <a:rPr sz="2450" spc="-30" dirty="0">
                <a:latin typeface="Times New Roman"/>
                <a:cs typeface="Times New Roman"/>
              </a:rPr>
              <a:t> </a:t>
            </a:r>
            <a:r>
              <a:rPr sz="2450" spc="-10" dirty="0">
                <a:latin typeface="Times New Roman"/>
                <a:cs typeface="Times New Roman"/>
              </a:rPr>
              <a:t>light.</a:t>
            </a:r>
            <a:endParaRPr sz="2450">
              <a:latin typeface="Times New Roman"/>
              <a:cs typeface="Times New Roman"/>
            </a:endParaRPr>
          </a:p>
          <a:p>
            <a:pPr marL="394970" indent="-363855">
              <a:lnSpc>
                <a:spcPct val="100000"/>
              </a:lnSpc>
              <a:spcBef>
                <a:spcPts val="1045"/>
              </a:spcBef>
              <a:buAutoNum type="alphaUcPeriod"/>
              <a:tabLst>
                <a:tab pos="395605" algn="l"/>
              </a:tabLst>
            </a:pPr>
            <a:r>
              <a:rPr sz="2450" dirty="0">
                <a:latin typeface="Times New Roman"/>
                <a:cs typeface="Times New Roman"/>
              </a:rPr>
              <a:t>There</a:t>
            </a:r>
            <a:r>
              <a:rPr sz="2450" spc="70" dirty="0">
                <a:latin typeface="Times New Roman"/>
                <a:cs typeface="Times New Roman"/>
              </a:rPr>
              <a:t> </a:t>
            </a:r>
            <a:r>
              <a:rPr sz="2450" dirty="0">
                <a:latin typeface="Times New Roman"/>
                <a:cs typeface="Times New Roman"/>
              </a:rPr>
              <a:t>is</a:t>
            </a:r>
            <a:r>
              <a:rPr sz="2450" spc="70" dirty="0">
                <a:latin typeface="Times New Roman"/>
                <a:cs typeface="Times New Roman"/>
              </a:rPr>
              <a:t> </a:t>
            </a:r>
            <a:r>
              <a:rPr sz="2450" dirty="0">
                <a:latin typeface="Times New Roman"/>
                <a:cs typeface="Times New Roman"/>
              </a:rPr>
              <a:t>direct</a:t>
            </a:r>
            <a:r>
              <a:rPr sz="2450" spc="70" dirty="0">
                <a:latin typeface="Times New Roman"/>
                <a:cs typeface="Times New Roman"/>
              </a:rPr>
              <a:t> </a:t>
            </a:r>
            <a:r>
              <a:rPr sz="2450" dirty="0">
                <a:latin typeface="Times New Roman"/>
                <a:cs typeface="Times New Roman"/>
              </a:rPr>
              <a:t>experimental</a:t>
            </a:r>
            <a:r>
              <a:rPr sz="2450" spc="70" dirty="0">
                <a:latin typeface="Times New Roman"/>
                <a:cs typeface="Times New Roman"/>
              </a:rPr>
              <a:t> </a:t>
            </a:r>
            <a:r>
              <a:rPr sz="2450" spc="-20" dirty="0">
                <a:latin typeface="Times New Roman"/>
                <a:cs typeface="Times New Roman"/>
              </a:rPr>
              <a:t>evidence</a:t>
            </a:r>
            <a:r>
              <a:rPr sz="2450" spc="65" dirty="0">
                <a:latin typeface="Times New Roman"/>
                <a:cs typeface="Times New Roman"/>
              </a:rPr>
              <a:t> </a:t>
            </a:r>
            <a:r>
              <a:rPr sz="2450" dirty="0">
                <a:latin typeface="Times New Roman"/>
                <a:cs typeface="Times New Roman"/>
              </a:rPr>
              <a:t>of</a:t>
            </a:r>
            <a:r>
              <a:rPr sz="2450" spc="70" dirty="0">
                <a:latin typeface="Times New Roman"/>
                <a:cs typeface="Times New Roman"/>
              </a:rPr>
              <a:t> </a:t>
            </a:r>
            <a:r>
              <a:rPr sz="2450" dirty="0">
                <a:latin typeface="Times New Roman"/>
                <a:cs typeface="Times New Roman"/>
              </a:rPr>
              <a:t>time</a:t>
            </a:r>
            <a:r>
              <a:rPr sz="2450" spc="70" dirty="0">
                <a:latin typeface="Times New Roman"/>
                <a:cs typeface="Times New Roman"/>
              </a:rPr>
              <a:t> </a:t>
            </a:r>
            <a:r>
              <a:rPr sz="2450" spc="-10" dirty="0">
                <a:latin typeface="Times New Roman"/>
                <a:cs typeface="Times New Roman"/>
              </a:rPr>
              <a:t>dilation.</a:t>
            </a:r>
            <a:endParaRPr sz="2450">
              <a:latin typeface="Times New Roman"/>
              <a:cs typeface="Times New Roman"/>
            </a:endParaRPr>
          </a:p>
          <a:p>
            <a:pPr marL="12700">
              <a:lnSpc>
                <a:spcPct val="100000"/>
              </a:lnSpc>
              <a:spcBef>
                <a:spcPts val="1945"/>
              </a:spcBef>
              <a:tabLst>
                <a:tab pos="1621155" algn="l"/>
              </a:tabLst>
            </a:pPr>
            <a:r>
              <a:rPr sz="2450" b="1" spc="45" dirty="0">
                <a:latin typeface="Book Antiqua"/>
                <a:cs typeface="Book Antiqua"/>
              </a:rPr>
              <a:t>Solution:</a:t>
            </a:r>
            <a:r>
              <a:rPr sz="2450" b="1" dirty="0">
                <a:latin typeface="Book Antiqua"/>
                <a:cs typeface="Book Antiqua"/>
              </a:rPr>
              <a:t>	</a:t>
            </a:r>
            <a:r>
              <a:rPr sz="2450" dirty="0">
                <a:latin typeface="Times New Roman"/>
                <a:cs typeface="Times New Roman"/>
              </a:rPr>
              <a:t>B</a:t>
            </a:r>
            <a:r>
              <a:rPr sz="2450" spc="170" dirty="0">
                <a:latin typeface="Times New Roman"/>
                <a:cs typeface="Times New Roman"/>
              </a:rPr>
              <a:t> </a:t>
            </a:r>
            <a:r>
              <a:rPr sz="2450" dirty="0">
                <a:latin typeface="Times New Roman"/>
                <a:cs typeface="Times New Roman"/>
              </a:rPr>
              <a:t>and</a:t>
            </a:r>
            <a:r>
              <a:rPr sz="2450" spc="180" dirty="0">
                <a:latin typeface="Times New Roman"/>
                <a:cs typeface="Times New Roman"/>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366895"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1.2.</a:t>
            </a:r>
            <a:r>
              <a:rPr sz="1200" spc="270" dirty="0">
                <a:latin typeface="Times New Roman"/>
                <a:cs typeface="Times New Roman"/>
              </a:rPr>
              <a:t>  </a:t>
            </a:r>
            <a:r>
              <a:rPr sz="1200" dirty="0">
                <a:latin typeface="Times New Roman"/>
                <a:cs typeface="Times New Roman"/>
              </a:rPr>
              <a:t>EINSTEIN’S</a:t>
            </a:r>
            <a:r>
              <a:rPr sz="1200" spc="20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90"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5634" cy="1542415"/>
          </a:xfrm>
          <a:prstGeom prst="rect">
            <a:avLst/>
          </a:prstGeom>
        </p:spPr>
        <p:txBody>
          <a:bodyPr vert="horz" wrap="square" lIns="0" tIns="9525" rIns="0" bIns="0" rtlCol="0">
            <a:spAutoFit/>
          </a:bodyPr>
          <a:lstStyle/>
          <a:p>
            <a:pPr marL="12700" marR="5080" algn="just">
              <a:lnSpc>
                <a:spcPct val="101699"/>
              </a:lnSpc>
              <a:spcBef>
                <a:spcPts val="75"/>
              </a:spcBef>
            </a:pPr>
            <a:r>
              <a:rPr spc="-50" dirty="0"/>
              <a:t>We</a:t>
            </a:r>
            <a:r>
              <a:rPr spc="-40" dirty="0"/>
              <a:t> </a:t>
            </a:r>
            <a:r>
              <a:rPr spc="-25" dirty="0"/>
              <a:t>discussed</a:t>
            </a:r>
            <a:r>
              <a:rPr spc="-30" dirty="0"/>
              <a:t> </a:t>
            </a:r>
            <a:r>
              <a:rPr dirty="0"/>
              <a:t>a</a:t>
            </a:r>
            <a:r>
              <a:rPr spc="-30" dirty="0"/>
              <a:t> </a:t>
            </a:r>
            <a:r>
              <a:rPr spc="-20" dirty="0"/>
              <a:t>scenario</a:t>
            </a:r>
            <a:r>
              <a:rPr spc="-30" dirty="0"/>
              <a:t> </a:t>
            </a:r>
            <a:r>
              <a:rPr dirty="0"/>
              <a:t>in</a:t>
            </a:r>
            <a:r>
              <a:rPr spc="-30" dirty="0"/>
              <a:t> </a:t>
            </a:r>
            <a:r>
              <a:rPr spc="-20" dirty="0"/>
              <a:t>which</a:t>
            </a:r>
            <a:r>
              <a:rPr spc="-25" dirty="0"/>
              <a:t> </a:t>
            </a:r>
            <a:r>
              <a:rPr dirty="0"/>
              <a:t>a</a:t>
            </a:r>
            <a:r>
              <a:rPr spc="-30" dirty="0"/>
              <a:t> </a:t>
            </a:r>
            <a:r>
              <a:rPr dirty="0"/>
              <a:t>plane</a:t>
            </a:r>
            <a:r>
              <a:rPr spc="-30" dirty="0"/>
              <a:t> </a:t>
            </a:r>
            <a:r>
              <a:rPr spc="-10" dirty="0"/>
              <a:t>passes</a:t>
            </a:r>
            <a:r>
              <a:rPr spc="-30" dirty="0"/>
              <a:t> </a:t>
            </a:r>
            <a:r>
              <a:rPr dirty="0"/>
              <a:t>Mountain</a:t>
            </a:r>
            <a:r>
              <a:rPr spc="-30" dirty="0"/>
              <a:t> </a:t>
            </a:r>
            <a:r>
              <a:rPr dirty="0"/>
              <a:t>A</a:t>
            </a:r>
            <a:r>
              <a:rPr spc="-25" dirty="0"/>
              <a:t> </a:t>
            </a:r>
            <a:r>
              <a:rPr spc="-10" dirty="0"/>
              <a:t>(first </a:t>
            </a:r>
            <a:r>
              <a:rPr dirty="0"/>
              <a:t>event)</a:t>
            </a:r>
            <a:r>
              <a:rPr spc="65" dirty="0"/>
              <a:t> </a:t>
            </a:r>
            <a:r>
              <a:rPr dirty="0"/>
              <a:t>and</a:t>
            </a:r>
            <a:r>
              <a:rPr spc="70" dirty="0"/>
              <a:t> </a:t>
            </a:r>
            <a:r>
              <a:rPr dirty="0"/>
              <a:t>then</a:t>
            </a:r>
            <a:r>
              <a:rPr spc="70" dirty="0"/>
              <a:t> </a:t>
            </a:r>
            <a:r>
              <a:rPr dirty="0"/>
              <a:t>passes</a:t>
            </a:r>
            <a:r>
              <a:rPr spc="70" dirty="0"/>
              <a:t> </a:t>
            </a:r>
            <a:r>
              <a:rPr dirty="0"/>
              <a:t>Mountain</a:t>
            </a:r>
            <a:r>
              <a:rPr spc="70" dirty="0"/>
              <a:t> </a:t>
            </a:r>
            <a:r>
              <a:rPr dirty="0"/>
              <a:t>B</a:t>
            </a:r>
            <a:r>
              <a:rPr spc="65" dirty="0"/>
              <a:t> </a:t>
            </a:r>
            <a:r>
              <a:rPr dirty="0"/>
              <a:t>(second</a:t>
            </a:r>
            <a:r>
              <a:rPr spc="70" dirty="0"/>
              <a:t> </a:t>
            </a:r>
            <a:r>
              <a:rPr dirty="0"/>
              <a:t>event).</a:t>
            </a:r>
            <a:r>
              <a:rPr spc="310" dirty="0"/>
              <a:t> </a:t>
            </a:r>
            <a:r>
              <a:rPr dirty="0"/>
              <a:t>Which</a:t>
            </a:r>
            <a:r>
              <a:rPr spc="70" dirty="0"/>
              <a:t> </a:t>
            </a:r>
            <a:r>
              <a:rPr dirty="0"/>
              <a:t>of</a:t>
            </a:r>
            <a:r>
              <a:rPr spc="70" dirty="0"/>
              <a:t> </a:t>
            </a:r>
            <a:r>
              <a:rPr spc="-25" dirty="0"/>
              <a:t>the </a:t>
            </a:r>
            <a:r>
              <a:rPr spc="-60" dirty="0"/>
              <a:t>following</a:t>
            </a:r>
            <a:r>
              <a:rPr spc="85" dirty="0"/>
              <a:t> </a:t>
            </a:r>
            <a:r>
              <a:rPr dirty="0"/>
              <a:t>represents</a:t>
            </a:r>
            <a:r>
              <a:rPr spc="85" dirty="0"/>
              <a:t> </a:t>
            </a:r>
            <a:r>
              <a:rPr dirty="0"/>
              <a:t>a</a:t>
            </a:r>
            <a:r>
              <a:rPr spc="90" dirty="0"/>
              <a:t> </a:t>
            </a:r>
            <a:r>
              <a:rPr dirty="0"/>
              <a:t>proper</a:t>
            </a:r>
            <a:r>
              <a:rPr spc="85" dirty="0"/>
              <a:t> </a:t>
            </a:r>
            <a:r>
              <a:rPr dirty="0"/>
              <a:t>time</a:t>
            </a:r>
            <a:r>
              <a:rPr spc="80" dirty="0"/>
              <a:t> </a:t>
            </a:r>
            <a:r>
              <a:rPr spc="265" dirty="0"/>
              <a:t>∆</a:t>
            </a:r>
            <a:r>
              <a:rPr b="0" i="1" spc="265" dirty="0">
                <a:latin typeface="Bookman Old Style"/>
                <a:cs typeface="Bookman Old Style"/>
              </a:rPr>
              <a:t>τ</a:t>
            </a:r>
            <a:r>
              <a:rPr b="0" i="1" spc="215" dirty="0">
                <a:latin typeface="Bookman Old Style"/>
                <a:cs typeface="Bookman Old Style"/>
              </a:rPr>
              <a:t> </a:t>
            </a:r>
            <a:r>
              <a:rPr dirty="0"/>
              <a:t>between</a:t>
            </a:r>
            <a:r>
              <a:rPr spc="90" dirty="0"/>
              <a:t> </a:t>
            </a:r>
            <a:r>
              <a:rPr dirty="0"/>
              <a:t>those</a:t>
            </a:r>
            <a:r>
              <a:rPr spc="85" dirty="0"/>
              <a:t> </a:t>
            </a:r>
            <a:r>
              <a:rPr dirty="0"/>
              <a:t>two</a:t>
            </a:r>
            <a:r>
              <a:rPr spc="85" dirty="0"/>
              <a:t> </a:t>
            </a:r>
            <a:r>
              <a:rPr spc="-10" dirty="0"/>
              <a:t>events? </a:t>
            </a:r>
            <a:r>
              <a:rPr dirty="0"/>
              <a:t>(Choose</a:t>
            </a:r>
            <a:r>
              <a:rPr spc="-45" dirty="0"/>
              <a:t> </a:t>
            </a:r>
            <a:r>
              <a:rPr spc="-20" dirty="0"/>
              <a:t>one.)</a:t>
            </a:r>
          </a:p>
        </p:txBody>
      </p:sp>
      <p:sp>
        <p:nvSpPr>
          <p:cNvPr id="5" name="object 5"/>
          <p:cNvSpPr txBox="1"/>
          <p:nvPr/>
        </p:nvSpPr>
        <p:spPr>
          <a:xfrm>
            <a:off x="715137" y="2818414"/>
            <a:ext cx="5769610" cy="2050414"/>
          </a:xfrm>
          <a:prstGeom prst="rect">
            <a:avLst/>
          </a:prstGeom>
        </p:spPr>
        <p:txBody>
          <a:bodyPr vert="horz" wrap="square" lIns="0" tIns="144780" rIns="0" bIns="0" rtlCol="0">
            <a:spAutoFit/>
          </a:bodyPr>
          <a:lstStyle/>
          <a:p>
            <a:pPr marL="387985" indent="-372110">
              <a:lnSpc>
                <a:spcPct val="100000"/>
              </a:lnSpc>
              <a:spcBef>
                <a:spcPts val="1140"/>
              </a:spcBef>
              <a:buAutoNum type="alphaUcPeriod"/>
              <a:tabLst>
                <a:tab pos="388620" algn="l"/>
              </a:tabLst>
            </a:pPr>
            <a:r>
              <a:rPr sz="2450" dirty="0">
                <a:latin typeface="Times New Roman"/>
                <a:cs typeface="Times New Roman"/>
              </a:rPr>
              <a:t>The</a:t>
            </a:r>
            <a:r>
              <a:rPr sz="2450" spc="145" dirty="0">
                <a:latin typeface="Times New Roman"/>
                <a:cs typeface="Times New Roman"/>
              </a:rPr>
              <a:t> </a:t>
            </a:r>
            <a:r>
              <a:rPr sz="2450" dirty="0">
                <a:latin typeface="Times New Roman"/>
                <a:cs typeface="Times New Roman"/>
              </a:rPr>
              <a:t>time</a:t>
            </a:r>
            <a:r>
              <a:rPr sz="2450" spc="155" dirty="0">
                <a:latin typeface="Times New Roman"/>
                <a:cs typeface="Times New Roman"/>
              </a:rPr>
              <a:t> </a:t>
            </a:r>
            <a:r>
              <a:rPr sz="2450" dirty="0">
                <a:latin typeface="Times New Roman"/>
                <a:cs typeface="Times New Roman"/>
              </a:rPr>
              <a:t>measured</a:t>
            </a:r>
            <a:r>
              <a:rPr sz="2450" spc="150" dirty="0">
                <a:latin typeface="Times New Roman"/>
                <a:cs typeface="Times New Roman"/>
              </a:rPr>
              <a:t> </a:t>
            </a:r>
            <a:r>
              <a:rPr sz="2450" dirty="0">
                <a:latin typeface="Times New Roman"/>
                <a:cs typeface="Times New Roman"/>
              </a:rPr>
              <a:t>in</a:t>
            </a:r>
            <a:r>
              <a:rPr sz="2450" spc="155" dirty="0">
                <a:latin typeface="Times New Roman"/>
                <a:cs typeface="Times New Roman"/>
              </a:rPr>
              <a:t> </a:t>
            </a:r>
            <a:r>
              <a:rPr sz="2450" dirty="0">
                <a:latin typeface="Times New Roman"/>
                <a:cs typeface="Times New Roman"/>
              </a:rPr>
              <a:t>the</a:t>
            </a:r>
            <a:r>
              <a:rPr sz="2450" spc="150" dirty="0">
                <a:latin typeface="Times New Roman"/>
                <a:cs typeface="Times New Roman"/>
              </a:rPr>
              <a:t> </a:t>
            </a:r>
            <a:r>
              <a:rPr sz="2450" dirty="0">
                <a:latin typeface="Times New Roman"/>
                <a:cs typeface="Times New Roman"/>
              </a:rPr>
              <a:t>plane</a:t>
            </a:r>
            <a:r>
              <a:rPr sz="2450" spc="155" dirty="0">
                <a:latin typeface="Times New Roman"/>
                <a:cs typeface="Times New Roman"/>
              </a:rPr>
              <a:t> </a:t>
            </a:r>
            <a:r>
              <a:rPr sz="2450" spc="-10" dirty="0">
                <a:latin typeface="Times New Roman"/>
                <a:cs typeface="Times New Roman"/>
              </a:rPr>
              <a:t>frame</a:t>
            </a:r>
            <a:endParaRPr sz="2450">
              <a:latin typeface="Times New Roman"/>
              <a:cs typeface="Times New Roman"/>
            </a:endParaRPr>
          </a:p>
          <a:p>
            <a:pPr marL="387985" indent="-360045">
              <a:lnSpc>
                <a:spcPct val="100000"/>
              </a:lnSpc>
              <a:spcBef>
                <a:spcPts val="1045"/>
              </a:spcBef>
              <a:buAutoNum type="alphaUcPeriod"/>
              <a:tabLst>
                <a:tab pos="388620" algn="l"/>
              </a:tabLst>
            </a:pPr>
            <a:r>
              <a:rPr sz="2450" dirty="0">
                <a:latin typeface="Times New Roman"/>
                <a:cs typeface="Times New Roman"/>
              </a:rPr>
              <a:t>The</a:t>
            </a:r>
            <a:r>
              <a:rPr sz="2450" spc="175" dirty="0">
                <a:latin typeface="Times New Roman"/>
                <a:cs typeface="Times New Roman"/>
              </a:rPr>
              <a:t> </a:t>
            </a:r>
            <a:r>
              <a:rPr sz="2450" dirty="0">
                <a:latin typeface="Times New Roman"/>
                <a:cs typeface="Times New Roman"/>
              </a:rPr>
              <a:t>time</a:t>
            </a:r>
            <a:r>
              <a:rPr sz="2450" spc="175" dirty="0">
                <a:latin typeface="Times New Roman"/>
                <a:cs typeface="Times New Roman"/>
              </a:rPr>
              <a:t> </a:t>
            </a:r>
            <a:r>
              <a:rPr sz="2450" dirty="0">
                <a:latin typeface="Times New Roman"/>
                <a:cs typeface="Times New Roman"/>
              </a:rPr>
              <a:t>measured</a:t>
            </a:r>
            <a:r>
              <a:rPr sz="2450" spc="180" dirty="0">
                <a:latin typeface="Times New Roman"/>
                <a:cs typeface="Times New Roman"/>
              </a:rPr>
              <a:t> </a:t>
            </a:r>
            <a:r>
              <a:rPr sz="2450" dirty="0">
                <a:latin typeface="Times New Roman"/>
                <a:cs typeface="Times New Roman"/>
              </a:rPr>
              <a:t>in</a:t>
            </a:r>
            <a:r>
              <a:rPr sz="2450" spc="175" dirty="0">
                <a:latin typeface="Times New Roman"/>
                <a:cs typeface="Times New Roman"/>
              </a:rPr>
              <a:t> </a:t>
            </a:r>
            <a:r>
              <a:rPr sz="2450" dirty="0">
                <a:latin typeface="Times New Roman"/>
                <a:cs typeface="Times New Roman"/>
              </a:rPr>
              <a:t>the</a:t>
            </a:r>
            <a:r>
              <a:rPr sz="2450" spc="170" dirty="0">
                <a:latin typeface="Times New Roman"/>
                <a:cs typeface="Times New Roman"/>
              </a:rPr>
              <a:t> </a:t>
            </a:r>
            <a:r>
              <a:rPr sz="2450" dirty="0">
                <a:latin typeface="Times New Roman"/>
                <a:cs typeface="Times New Roman"/>
              </a:rPr>
              <a:t>mountain</a:t>
            </a:r>
            <a:r>
              <a:rPr sz="2450" spc="175" dirty="0">
                <a:latin typeface="Times New Roman"/>
                <a:cs typeface="Times New Roman"/>
              </a:rPr>
              <a:t> </a:t>
            </a:r>
            <a:r>
              <a:rPr sz="2450" spc="-10" dirty="0">
                <a:latin typeface="Times New Roman"/>
                <a:cs typeface="Times New Roman"/>
              </a:rPr>
              <a:t>frame</a:t>
            </a:r>
            <a:endParaRPr sz="2450">
              <a:latin typeface="Times New Roman"/>
              <a:cs typeface="Times New Roman"/>
            </a:endParaRPr>
          </a:p>
          <a:p>
            <a:pPr marL="387985" indent="-363855">
              <a:lnSpc>
                <a:spcPct val="100000"/>
              </a:lnSpc>
              <a:spcBef>
                <a:spcPts val="1045"/>
              </a:spcBef>
              <a:buAutoNum type="alphaUcPeriod"/>
              <a:tabLst>
                <a:tab pos="388620" algn="l"/>
              </a:tabLst>
            </a:pPr>
            <a:r>
              <a:rPr sz="2450" dirty="0">
                <a:latin typeface="Times New Roman"/>
                <a:cs typeface="Times New Roman"/>
              </a:rPr>
              <a:t>Neither</a:t>
            </a:r>
            <a:r>
              <a:rPr sz="2450" spc="10" dirty="0">
                <a:latin typeface="Times New Roman"/>
                <a:cs typeface="Times New Roman"/>
              </a:rPr>
              <a:t> </a:t>
            </a:r>
            <a:r>
              <a:rPr sz="2450" dirty="0">
                <a:latin typeface="Times New Roman"/>
                <a:cs typeface="Times New Roman"/>
              </a:rPr>
              <a:t>of</a:t>
            </a:r>
            <a:r>
              <a:rPr sz="2450" spc="25" dirty="0">
                <a:latin typeface="Times New Roman"/>
                <a:cs typeface="Times New Roman"/>
              </a:rPr>
              <a:t> </a:t>
            </a:r>
            <a:r>
              <a:rPr sz="2450" spc="-10" dirty="0">
                <a:latin typeface="Times New Roman"/>
                <a:cs typeface="Times New Roman"/>
              </a:rPr>
              <a:t>those</a:t>
            </a:r>
            <a:endParaRPr sz="2450">
              <a:latin typeface="Times New Roman"/>
              <a:cs typeface="Times New Roman"/>
            </a:endParaRPr>
          </a:p>
          <a:p>
            <a:pPr marL="387985" indent="-375920">
              <a:lnSpc>
                <a:spcPct val="100000"/>
              </a:lnSpc>
              <a:spcBef>
                <a:spcPts val="1045"/>
              </a:spcBef>
              <a:buAutoNum type="alphaUcPeriod"/>
              <a:tabLst>
                <a:tab pos="388620" algn="l"/>
              </a:tabLst>
            </a:pPr>
            <a:r>
              <a:rPr sz="2450" dirty="0">
                <a:latin typeface="Times New Roman"/>
                <a:cs typeface="Times New Roman"/>
              </a:rPr>
              <a:t>Both</a:t>
            </a:r>
            <a:r>
              <a:rPr sz="2450" spc="65" dirty="0">
                <a:latin typeface="Times New Roman"/>
                <a:cs typeface="Times New Roman"/>
              </a:rPr>
              <a:t> </a:t>
            </a:r>
            <a:r>
              <a:rPr sz="2450" dirty="0">
                <a:latin typeface="Times New Roman"/>
                <a:cs typeface="Times New Roman"/>
              </a:rPr>
              <a:t>of</a:t>
            </a:r>
            <a:r>
              <a:rPr sz="2450" spc="80" dirty="0">
                <a:latin typeface="Times New Roman"/>
                <a:cs typeface="Times New Roman"/>
              </a:rPr>
              <a:t> </a:t>
            </a:r>
            <a:r>
              <a:rPr sz="2450" spc="-10" dirty="0">
                <a:latin typeface="Times New Roman"/>
                <a:cs typeface="Times New Roman"/>
              </a:rPr>
              <a:t>those</a:t>
            </a:r>
            <a:endParaRPr sz="2450">
              <a:latin typeface="Times New Roman"/>
              <a:cs typeface="Times New Roman"/>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366895"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1.2.</a:t>
            </a:r>
            <a:r>
              <a:rPr sz="1200" spc="270" dirty="0">
                <a:latin typeface="Times New Roman"/>
                <a:cs typeface="Times New Roman"/>
              </a:rPr>
              <a:t>  </a:t>
            </a:r>
            <a:r>
              <a:rPr sz="1200" dirty="0">
                <a:latin typeface="Times New Roman"/>
                <a:cs typeface="Times New Roman"/>
              </a:rPr>
              <a:t>EINSTEIN’S</a:t>
            </a:r>
            <a:r>
              <a:rPr sz="1200" spc="20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90"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5634" cy="1542415"/>
          </a:xfrm>
          <a:prstGeom prst="rect">
            <a:avLst/>
          </a:prstGeom>
        </p:spPr>
        <p:txBody>
          <a:bodyPr vert="horz" wrap="square" lIns="0" tIns="9525" rIns="0" bIns="0" rtlCol="0">
            <a:spAutoFit/>
          </a:bodyPr>
          <a:lstStyle/>
          <a:p>
            <a:pPr marL="12700" marR="5080" algn="just">
              <a:lnSpc>
                <a:spcPct val="101699"/>
              </a:lnSpc>
              <a:spcBef>
                <a:spcPts val="75"/>
              </a:spcBef>
            </a:pPr>
            <a:r>
              <a:rPr spc="-50" dirty="0"/>
              <a:t>We</a:t>
            </a:r>
            <a:r>
              <a:rPr spc="-40" dirty="0"/>
              <a:t> </a:t>
            </a:r>
            <a:r>
              <a:rPr spc="-25" dirty="0"/>
              <a:t>discussed</a:t>
            </a:r>
            <a:r>
              <a:rPr spc="-30" dirty="0"/>
              <a:t> </a:t>
            </a:r>
            <a:r>
              <a:rPr dirty="0"/>
              <a:t>a</a:t>
            </a:r>
            <a:r>
              <a:rPr spc="-30" dirty="0"/>
              <a:t> </a:t>
            </a:r>
            <a:r>
              <a:rPr spc="-20" dirty="0"/>
              <a:t>scenario</a:t>
            </a:r>
            <a:r>
              <a:rPr spc="-30" dirty="0"/>
              <a:t> </a:t>
            </a:r>
            <a:r>
              <a:rPr dirty="0"/>
              <a:t>in</a:t>
            </a:r>
            <a:r>
              <a:rPr spc="-30" dirty="0"/>
              <a:t> </a:t>
            </a:r>
            <a:r>
              <a:rPr spc="-20" dirty="0"/>
              <a:t>which</a:t>
            </a:r>
            <a:r>
              <a:rPr spc="-25" dirty="0"/>
              <a:t> </a:t>
            </a:r>
            <a:r>
              <a:rPr dirty="0"/>
              <a:t>a</a:t>
            </a:r>
            <a:r>
              <a:rPr spc="-30" dirty="0"/>
              <a:t> </a:t>
            </a:r>
            <a:r>
              <a:rPr dirty="0"/>
              <a:t>plane</a:t>
            </a:r>
            <a:r>
              <a:rPr spc="-30" dirty="0"/>
              <a:t> </a:t>
            </a:r>
            <a:r>
              <a:rPr spc="-10" dirty="0"/>
              <a:t>passes</a:t>
            </a:r>
            <a:r>
              <a:rPr spc="-30" dirty="0"/>
              <a:t> </a:t>
            </a:r>
            <a:r>
              <a:rPr dirty="0"/>
              <a:t>Mountain</a:t>
            </a:r>
            <a:r>
              <a:rPr spc="-30" dirty="0"/>
              <a:t> </a:t>
            </a:r>
            <a:r>
              <a:rPr dirty="0"/>
              <a:t>A</a:t>
            </a:r>
            <a:r>
              <a:rPr spc="-25" dirty="0"/>
              <a:t> </a:t>
            </a:r>
            <a:r>
              <a:rPr spc="-10" dirty="0"/>
              <a:t>(first </a:t>
            </a:r>
            <a:r>
              <a:rPr dirty="0"/>
              <a:t>event)</a:t>
            </a:r>
            <a:r>
              <a:rPr spc="65" dirty="0"/>
              <a:t> </a:t>
            </a:r>
            <a:r>
              <a:rPr dirty="0"/>
              <a:t>and</a:t>
            </a:r>
            <a:r>
              <a:rPr spc="70" dirty="0"/>
              <a:t> </a:t>
            </a:r>
            <a:r>
              <a:rPr dirty="0"/>
              <a:t>then</a:t>
            </a:r>
            <a:r>
              <a:rPr spc="70" dirty="0"/>
              <a:t> </a:t>
            </a:r>
            <a:r>
              <a:rPr dirty="0"/>
              <a:t>passes</a:t>
            </a:r>
            <a:r>
              <a:rPr spc="70" dirty="0"/>
              <a:t> </a:t>
            </a:r>
            <a:r>
              <a:rPr dirty="0"/>
              <a:t>Mountain</a:t>
            </a:r>
            <a:r>
              <a:rPr spc="70" dirty="0"/>
              <a:t> </a:t>
            </a:r>
            <a:r>
              <a:rPr dirty="0"/>
              <a:t>B</a:t>
            </a:r>
            <a:r>
              <a:rPr spc="65" dirty="0"/>
              <a:t> </a:t>
            </a:r>
            <a:r>
              <a:rPr dirty="0"/>
              <a:t>(second</a:t>
            </a:r>
            <a:r>
              <a:rPr spc="70" dirty="0"/>
              <a:t> </a:t>
            </a:r>
            <a:r>
              <a:rPr dirty="0"/>
              <a:t>event).</a:t>
            </a:r>
            <a:r>
              <a:rPr spc="310" dirty="0"/>
              <a:t> </a:t>
            </a:r>
            <a:r>
              <a:rPr dirty="0"/>
              <a:t>Which</a:t>
            </a:r>
            <a:r>
              <a:rPr spc="70" dirty="0"/>
              <a:t> </a:t>
            </a:r>
            <a:r>
              <a:rPr dirty="0"/>
              <a:t>of</a:t>
            </a:r>
            <a:r>
              <a:rPr spc="70" dirty="0"/>
              <a:t> </a:t>
            </a:r>
            <a:r>
              <a:rPr spc="-25" dirty="0"/>
              <a:t>the </a:t>
            </a:r>
            <a:r>
              <a:rPr spc="-60" dirty="0"/>
              <a:t>following</a:t>
            </a:r>
            <a:r>
              <a:rPr spc="85" dirty="0"/>
              <a:t> </a:t>
            </a:r>
            <a:r>
              <a:rPr dirty="0"/>
              <a:t>represents</a:t>
            </a:r>
            <a:r>
              <a:rPr spc="85" dirty="0"/>
              <a:t> </a:t>
            </a:r>
            <a:r>
              <a:rPr dirty="0"/>
              <a:t>a</a:t>
            </a:r>
            <a:r>
              <a:rPr spc="90" dirty="0"/>
              <a:t> </a:t>
            </a:r>
            <a:r>
              <a:rPr dirty="0"/>
              <a:t>proper</a:t>
            </a:r>
            <a:r>
              <a:rPr spc="85" dirty="0"/>
              <a:t> </a:t>
            </a:r>
            <a:r>
              <a:rPr dirty="0"/>
              <a:t>time</a:t>
            </a:r>
            <a:r>
              <a:rPr spc="80" dirty="0"/>
              <a:t> </a:t>
            </a:r>
            <a:r>
              <a:rPr spc="265" dirty="0"/>
              <a:t>∆</a:t>
            </a:r>
            <a:r>
              <a:rPr b="0" i="1" spc="265" dirty="0">
                <a:latin typeface="Bookman Old Style"/>
                <a:cs typeface="Bookman Old Style"/>
              </a:rPr>
              <a:t>τ</a:t>
            </a:r>
            <a:r>
              <a:rPr b="0" i="1" spc="215" dirty="0">
                <a:latin typeface="Bookman Old Style"/>
                <a:cs typeface="Bookman Old Style"/>
              </a:rPr>
              <a:t> </a:t>
            </a:r>
            <a:r>
              <a:rPr dirty="0"/>
              <a:t>between</a:t>
            </a:r>
            <a:r>
              <a:rPr spc="90" dirty="0"/>
              <a:t> </a:t>
            </a:r>
            <a:r>
              <a:rPr dirty="0"/>
              <a:t>those</a:t>
            </a:r>
            <a:r>
              <a:rPr spc="85" dirty="0"/>
              <a:t> </a:t>
            </a:r>
            <a:r>
              <a:rPr dirty="0"/>
              <a:t>two</a:t>
            </a:r>
            <a:r>
              <a:rPr spc="85" dirty="0"/>
              <a:t> </a:t>
            </a:r>
            <a:r>
              <a:rPr spc="-10" dirty="0"/>
              <a:t>events? </a:t>
            </a:r>
            <a:r>
              <a:rPr dirty="0"/>
              <a:t>(Choose</a:t>
            </a:r>
            <a:r>
              <a:rPr spc="-45" dirty="0"/>
              <a:t> </a:t>
            </a:r>
            <a:r>
              <a:rPr spc="-20" dirty="0"/>
              <a:t>one.)</a:t>
            </a:r>
          </a:p>
        </p:txBody>
      </p:sp>
      <p:sp>
        <p:nvSpPr>
          <p:cNvPr id="5" name="object 5"/>
          <p:cNvSpPr txBox="1"/>
          <p:nvPr/>
        </p:nvSpPr>
        <p:spPr>
          <a:xfrm>
            <a:off x="707758" y="2818414"/>
            <a:ext cx="5777230" cy="2670175"/>
          </a:xfrm>
          <a:prstGeom prst="rect">
            <a:avLst/>
          </a:prstGeom>
        </p:spPr>
        <p:txBody>
          <a:bodyPr vert="horz" wrap="square" lIns="0" tIns="144780" rIns="0" bIns="0" rtlCol="0">
            <a:spAutoFit/>
          </a:bodyPr>
          <a:lstStyle/>
          <a:p>
            <a:pPr marL="394970" indent="-371475">
              <a:lnSpc>
                <a:spcPct val="100000"/>
              </a:lnSpc>
              <a:spcBef>
                <a:spcPts val="1140"/>
              </a:spcBef>
              <a:buAutoNum type="alphaUcPeriod"/>
              <a:tabLst>
                <a:tab pos="395605" algn="l"/>
              </a:tabLst>
            </a:pPr>
            <a:r>
              <a:rPr sz="2450" dirty="0">
                <a:latin typeface="Times New Roman"/>
                <a:cs typeface="Times New Roman"/>
              </a:rPr>
              <a:t>The</a:t>
            </a:r>
            <a:r>
              <a:rPr sz="2450" spc="145" dirty="0">
                <a:latin typeface="Times New Roman"/>
                <a:cs typeface="Times New Roman"/>
              </a:rPr>
              <a:t> </a:t>
            </a:r>
            <a:r>
              <a:rPr sz="2450" dirty="0">
                <a:latin typeface="Times New Roman"/>
                <a:cs typeface="Times New Roman"/>
              </a:rPr>
              <a:t>time</a:t>
            </a:r>
            <a:r>
              <a:rPr sz="2450" spc="155" dirty="0">
                <a:latin typeface="Times New Roman"/>
                <a:cs typeface="Times New Roman"/>
              </a:rPr>
              <a:t> </a:t>
            </a:r>
            <a:r>
              <a:rPr sz="2450" dirty="0">
                <a:latin typeface="Times New Roman"/>
                <a:cs typeface="Times New Roman"/>
              </a:rPr>
              <a:t>measured</a:t>
            </a:r>
            <a:r>
              <a:rPr sz="2450" spc="150" dirty="0">
                <a:latin typeface="Times New Roman"/>
                <a:cs typeface="Times New Roman"/>
              </a:rPr>
              <a:t> </a:t>
            </a:r>
            <a:r>
              <a:rPr sz="2450" dirty="0">
                <a:latin typeface="Times New Roman"/>
                <a:cs typeface="Times New Roman"/>
              </a:rPr>
              <a:t>in</a:t>
            </a:r>
            <a:r>
              <a:rPr sz="2450" spc="155" dirty="0">
                <a:latin typeface="Times New Roman"/>
                <a:cs typeface="Times New Roman"/>
              </a:rPr>
              <a:t> </a:t>
            </a:r>
            <a:r>
              <a:rPr sz="2450" dirty="0">
                <a:latin typeface="Times New Roman"/>
                <a:cs typeface="Times New Roman"/>
              </a:rPr>
              <a:t>the</a:t>
            </a:r>
            <a:r>
              <a:rPr sz="2450" spc="150" dirty="0">
                <a:latin typeface="Times New Roman"/>
                <a:cs typeface="Times New Roman"/>
              </a:rPr>
              <a:t> </a:t>
            </a:r>
            <a:r>
              <a:rPr sz="2450" dirty="0">
                <a:latin typeface="Times New Roman"/>
                <a:cs typeface="Times New Roman"/>
              </a:rPr>
              <a:t>plane</a:t>
            </a:r>
            <a:r>
              <a:rPr sz="2450" spc="155" dirty="0">
                <a:latin typeface="Times New Roman"/>
                <a:cs typeface="Times New Roman"/>
              </a:rPr>
              <a:t> </a:t>
            </a:r>
            <a:r>
              <a:rPr sz="2450" spc="-10" dirty="0">
                <a:latin typeface="Times New Roman"/>
                <a:cs typeface="Times New Roman"/>
              </a:rPr>
              <a:t>frame</a:t>
            </a:r>
            <a:endParaRPr sz="2450">
              <a:latin typeface="Times New Roman"/>
              <a:cs typeface="Times New Roman"/>
            </a:endParaRPr>
          </a:p>
          <a:p>
            <a:pPr marL="394970" indent="-359410">
              <a:lnSpc>
                <a:spcPct val="100000"/>
              </a:lnSpc>
              <a:spcBef>
                <a:spcPts val="1045"/>
              </a:spcBef>
              <a:buAutoNum type="alphaUcPeriod"/>
              <a:tabLst>
                <a:tab pos="395605" algn="l"/>
              </a:tabLst>
            </a:pPr>
            <a:r>
              <a:rPr sz="2450" dirty="0">
                <a:latin typeface="Times New Roman"/>
                <a:cs typeface="Times New Roman"/>
              </a:rPr>
              <a:t>The</a:t>
            </a:r>
            <a:r>
              <a:rPr sz="2450" spc="175" dirty="0">
                <a:latin typeface="Times New Roman"/>
                <a:cs typeface="Times New Roman"/>
              </a:rPr>
              <a:t> </a:t>
            </a:r>
            <a:r>
              <a:rPr sz="2450" dirty="0">
                <a:latin typeface="Times New Roman"/>
                <a:cs typeface="Times New Roman"/>
              </a:rPr>
              <a:t>time</a:t>
            </a:r>
            <a:r>
              <a:rPr sz="2450" spc="175" dirty="0">
                <a:latin typeface="Times New Roman"/>
                <a:cs typeface="Times New Roman"/>
              </a:rPr>
              <a:t> </a:t>
            </a:r>
            <a:r>
              <a:rPr sz="2450" dirty="0">
                <a:latin typeface="Times New Roman"/>
                <a:cs typeface="Times New Roman"/>
              </a:rPr>
              <a:t>measured</a:t>
            </a:r>
            <a:r>
              <a:rPr sz="2450" spc="180" dirty="0">
                <a:latin typeface="Times New Roman"/>
                <a:cs typeface="Times New Roman"/>
              </a:rPr>
              <a:t> </a:t>
            </a:r>
            <a:r>
              <a:rPr sz="2450" dirty="0">
                <a:latin typeface="Times New Roman"/>
                <a:cs typeface="Times New Roman"/>
              </a:rPr>
              <a:t>in</a:t>
            </a:r>
            <a:r>
              <a:rPr sz="2450" spc="175" dirty="0">
                <a:latin typeface="Times New Roman"/>
                <a:cs typeface="Times New Roman"/>
              </a:rPr>
              <a:t> </a:t>
            </a:r>
            <a:r>
              <a:rPr sz="2450" dirty="0">
                <a:latin typeface="Times New Roman"/>
                <a:cs typeface="Times New Roman"/>
              </a:rPr>
              <a:t>the</a:t>
            </a:r>
            <a:r>
              <a:rPr sz="2450" spc="170" dirty="0">
                <a:latin typeface="Times New Roman"/>
                <a:cs typeface="Times New Roman"/>
              </a:rPr>
              <a:t> </a:t>
            </a:r>
            <a:r>
              <a:rPr sz="2450" dirty="0">
                <a:latin typeface="Times New Roman"/>
                <a:cs typeface="Times New Roman"/>
              </a:rPr>
              <a:t>mountain</a:t>
            </a:r>
            <a:r>
              <a:rPr sz="2450" spc="175" dirty="0">
                <a:latin typeface="Times New Roman"/>
                <a:cs typeface="Times New Roman"/>
              </a:rPr>
              <a:t> </a:t>
            </a:r>
            <a:r>
              <a:rPr sz="2450" spc="-10" dirty="0">
                <a:latin typeface="Times New Roman"/>
                <a:cs typeface="Times New Roman"/>
              </a:rPr>
              <a:t>frame</a:t>
            </a:r>
            <a:endParaRPr sz="2450">
              <a:latin typeface="Times New Roman"/>
              <a:cs typeface="Times New Roman"/>
            </a:endParaRPr>
          </a:p>
          <a:p>
            <a:pPr marL="394970" indent="-363855">
              <a:lnSpc>
                <a:spcPct val="100000"/>
              </a:lnSpc>
              <a:spcBef>
                <a:spcPts val="1045"/>
              </a:spcBef>
              <a:buAutoNum type="alphaUcPeriod"/>
              <a:tabLst>
                <a:tab pos="395605" algn="l"/>
              </a:tabLst>
            </a:pPr>
            <a:r>
              <a:rPr sz="2450" dirty="0">
                <a:latin typeface="Times New Roman"/>
                <a:cs typeface="Times New Roman"/>
              </a:rPr>
              <a:t>Neither</a:t>
            </a:r>
            <a:r>
              <a:rPr sz="2450" spc="10" dirty="0">
                <a:latin typeface="Times New Roman"/>
                <a:cs typeface="Times New Roman"/>
              </a:rPr>
              <a:t> </a:t>
            </a:r>
            <a:r>
              <a:rPr sz="2450" dirty="0">
                <a:latin typeface="Times New Roman"/>
                <a:cs typeface="Times New Roman"/>
              </a:rPr>
              <a:t>of</a:t>
            </a:r>
            <a:r>
              <a:rPr sz="2450" spc="25" dirty="0">
                <a:latin typeface="Times New Roman"/>
                <a:cs typeface="Times New Roman"/>
              </a:rPr>
              <a:t> </a:t>
            </a:r>
            <a:r>
              <a:rPr sz="2450" spc="-10" dirty="0">
                <a:latin typeface="Times New Roman"/>
                <a:cs typeface="Times New Roman"/>
              </a:rPr>
              <a:t>those</a:t>
            </a:r>
            <a:endParaRPr sz="2450">
              <a:latin typeface="Times New Roman"/>
              <a:cs typeface="Times New Roman"/>
            </a:endParaRPr>
          </a:p>
          <a:p>
            <a:pPr marL="394970" indent="-375920">
              <a:lnSpc>
                <a:spcPct val="100000"/>
              </a:lnSpc>
              <a:spcBef>
                <a:spcPts val="1045"/>
              </a:spcBef>
              <a:buAutoNum type="alphaUcPeriod"/>
              <a:tabLst>
                <a:tab pos="395605" algn="l"/>
              </a:tabLst>
            </a:pPr>
            <a:r>
              <a:rPr sz="2450" dirty="0">
                <a:latin typeface="Times New Roman"/>
                <a:cs typeface="Times New Roman"/>
              </a:rPr>
              <a:t>Both</a:t>
            </a:r>
            <a:r>
              <a:rPr sz="2450" spc="65" dirty="0">
                <a:latin typeface="Times New Roman"/>
                <a:cs typeface="Times New Roman"/>
              </a:rPr>
              <a:t> </a:t>
            </a:r>
            <a:r>
              <a:rPr sz="2450" dirty="0">
                <a:latin typeface="Times New Roman"/>
                <a:cs typeface="Times New Roman"/>
              </a:rPr>
              <a:t>of</a:t>
            </a:r>
            <a:r>
              <a:rPr sz="2450" spc="80" dirty="0">
                <a:latin typeface="Times New Roman"/>
                <a:cs typeface="Times New Roman"/>
              </a:rPr>
              <a:t> </a:t>
            </a:r>
            <a:r>
              <a:rPr sz="2450" spc="-10" dirty="0">
                <a:latin typeface="Times New Roman"/>
                <a:cs typeface="Times New Roman"/>
              </a:rPr>
              <a:t>those</a:t>
            </a:r>
            <a:endParaRPr sz="2450">
              <a:latin typeface="Times New Roman"/>
              <a:cs typeface="Times New Roman"/>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366895" algn="l"/>
              </a:tabLst>
            </a:pPr>
            <a:r>
              <a:rPr sz="1200" spc="-10" dirty="0">
                <a:latin typeface="Times New Roman"/>
                <a:cs typeface="Times New Roman"/>
              </a:rPr>
              <a:t>ConcepTest</a:t>
            </a:r>
            <a:r>
              <a:rPr sz="1200" dirty="0">
                <a:latin typeface="Times New Roman"/>
                <a:cs typeface="Times New Roman"/>
              </a:rPr>
              <a:t>	1.2.</a:t>
            </a:r>
            <a:r>
              <a:rPr sz="1200" spc="275" dirty="0">
                <a:latin typeface="Times New Roman"/>
                <a:cs typeface="Times New Roman"/>
              </a:rPr>
              <a:t>  </a:t>
            </a:r>
            <a:r>
              <a:rPr sz="1200" dirty="0">
                <a:latin typeface="Times New Roman"/>
                <a:cs typeface="Times New Roman"/>
              </a:rPr>
              <a:t>EINSTEIN’S</a:t>
            </a:r>
            <a:r>
              <a:rPr sz="1200" spc="19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85"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spc="-10" dirty="0"/>
              <a:t>Galilean</a:t>
            </a:r>
            <a:r>
              <a:rPr dirty="0"/>
              <a:t> relativity</a:t>
            </a:r>
            <a:r>
              <a:rPr spc="15" dirty="0"/>
              <a:t> </a:t>
            </a:r>
            <a:r>
              <a:rPr dirty="0"/>
              <a:t>postulates</a:t>
            </a:r>
            <a:r>
              <a:rPr spc="10" dirty="0"/>
              <a:t> </a:t>
            </a:r>
            <a:r>
              <a:rPr spc="110" dirty="0"/>
              <a:t>that</a:t>
            </a:r>
            <a:r>
              <a:rPr spc="10" dirty="0"/>
              <a:t> </a:t>
            </a:r>
            <a:r>
              <a:rPr dirty="0"/>
              <a:t>the</a:t>
            </a:r>
            <a:r>
              <a:rPr spc="15" dirty="0"/>
              <a:t> </a:t>
            </a:r>
            <a:r>
              <a:rPr spc="-50" dirty="0"/>
              <a:t>laws</a:t>
            </a:r>
            <a:r>
              <a:rPr spc="10" dirty="0"/>
              <a:t> </a:t>
            </a:r>
            <a:r>
              <a:rPr spc="-90" dirty="0"/>
              <a:t>of</a:t>
            </a:r>
            <a:r>
              <a:rPr spc="15" dirty="0"/>
              <a:t> </a:t>
            </a:r>
            <a:r>
              <a:rPr spc="-35" dirty="0"/>
              <a:t>physics</a:t>
            </a:r>
            <a:r>
              <a:rPr spc="10" dirty="0"/>
              <a:t> </a:t>
            </a:r>
            <a:r>
              <a:rPr dirty="0"/>
              <a:t>are</a:t>
            </a:r>
            <a:r>
              <a:rPr spc="10" dirty="0"/>
              <a:t> </a:t>
            </a:r>
            <a:r>
              <a:rPr dirty="0"/>
              <a:t>the</a:t>
            </a:r>
            <a:r>
              <a:rPr spc="15" dirty="0"/>
              <a:t> </a:t>
            </a:r>
            <a:r>
              <a:rPr spc="-20" dirty="0"/>
              <a:t>same </a:t>
            </a:r>
            <a:r>
              <a:rPr dirty="0"/>
              <a:t>in</a:t>
            </a:r>
            <a:r>
              <a:rPr spc="-15" dirty="0"/>
              <a:t> </a:t>
            </a:r>
            <a:r>
              <a:rPr dirty="0"/>
              <a:t>any</a:t>
            </a:r>
            <a:r>
              <a:rPr spc="-15" dirty="0"/>
              <a:t> </a:t>
            </a:r>
            <a:r>
              <a:rPr spc="-20" dirty="0"/>
              <a:t>non-</a:t>
            </a:r>
            <a:r>
              <a:rPr dirty="0"/>
              <a:t>accelerating</a:t>
            </a:r>
            <a:r>
              <a:rPr spc="-15" dirty="0"/>
              <a:t> </a:t>
            </a:r>
            <a:r>
              <a:rPr spc="-25" dirty="0"/>
              <a:t>reference</a:t>
            </a:r>
            <a:r>
              <a:rPr spc="-20" dirty="0"/>
              <a:t> </a:t>
            </a:r>
            <a:r>
              <a:rPr dirty="0"/>
              <a:t>frame.</a:t>
            </a:r>
            <a:r>
              <a:rPr spc="210" dirty="0"/>
              <a:t> </a:t>
            </a:r>
            <a:r>
              <a:rPr dirty="0"/>
              <a:t>Einstein’s</a:t>
            </a:r>
            <a:r>
              <a:rPr spc="-20" dirty="0"/>
              <a:t> </a:t>
            </a:r>
            <a:r>
              <a:rPr dirty="0"/>
              <a:t>theory</a:t>
            </a:r>
            <a:r>
              <a:rPr spc="-15" dirty="0"/>
              <a:t> </a:t>
            </a:r>
            <a:r>
              <a:rPr dirty="0"/>
              <a:t>of</a:t>
            </a:r>
            <a:r>
              <a:rPr spc="-15" dirty="0"/>
              <a:t> </a:t>
            </a:r>
            <a:r>
              <a:rPr spc="-10" dirty="0"/>
              <a:t>rela- </a:t>
            </a:r>
            <a:r>
              <a:rPr spc="-20" dirty="0"/>
              <a:t>tivity.</a:t>
            </a:r>
            <a:r>
              <a:rPr spc="-235" dirty="0"/>
              <a:t> </a:t>
            </a:r>
            <a:r>
              <a:rPr dirty="0"/>
              <a:t>.</a:t>
            </a:r>
            <a:r>
              <a:rPr spc="-225" dirty="0"/>
              <a:t> </a:t>
            </a:r>
            <a:r>
              <a:rPr dirty="0"/>
              <a:t>.</a:t>
            </a:r>
            <a:r>
              <a:rPr spc="-225" dirty="0"/>
              <a:t> </a:t>
            </a:r>
            <a:r>
              <a:rPr dirty="0"/>
              <a:t>(Choose</a:t>
            </a:r>
            <a:r>
              <a:rPr spc="25" dirty="0"/>
              <a:t> </a:t>
            </a:r>
            <a:r>
              <a:rPr spc="-10" dirty="0"/>
              <a:t>one.)</a:t>
            </a:r>
          </a:p>
        </p:txBody>
      </p:sp>
      <p:sp>
        <p:nvSpPr>
          <p:cNvPr id="5" name="object 5"/>
          <p:cNvSpPr txBox="1"/>
          <p:nvPr/>
        </p:nvSpPr>
        <p:spPr>
          <a:xfrm>
            <a:off x="719315" y="2421615"/>
            <a:ext cx="7185025" cy="1544320"/>
          </a:xfrm>
          <a:prstGeom prst="rect">
            <a:avLst/>
          </a:prstGeom>
        </p:spPr>
        <p:txBody>
          <a:bodyPr vert="horz" wrap="square" lIns="0" tIns="144780" rIns="0" bIns="0" rtlCol="0">
            <a:spAutoFit/>
          </a:bodyPr>
          <a:lstStyle/>
          <a:p>
            <a:pPr marL="383540" indent="-371475">
              <a:lnSpc>
                <a:spcPct val="100000"/>
              </a:lnSpc>
              <a:spcBef>
                <a:spcPts val="1140"/>
              </a:spcBef>
              <a:buAutoNum type="alphaUcPeriod"/>
              <a:tabLst>
                <a:tab pos="384175" algn="l"/>
              </a:tabLst>
            </a:pPr>
            <a:r>
              <a:rPr sz="2450" dirty="0">
                <a:latin typeface="Times New Roman"/>
                <a:cs typeface="Times New Roman"/>
              </a:rPr>
              <a:t>Completely</a:t>
            </a:r>
            <a:r>
              <a:rPr sz="2450" spc="55" dirty="0">
                <a:latin typeface="Times New Roman"/>
                <a:cs typeface="Times New Roman"/>
              </a:rPr>
              <a:t> </a:t>
            </a:r>
            <a:r>
              <a:rPr sz="2450" dirty="0">
                <a:latin typeface="Times New Roman"/>
                <a:cs typeface="Times New Roman"/>
              </a:rPr>
              <a:t>rejects</a:t>
            </a:r>
            <a:r>
              <a:rPr sz="2450" spc="65" dirty="0">
                <a:latin typeface="Times New Roman"/>
                <a:cs typeface="Times New Roman"/>
              </a:rPr>
              <a:t> </a:t>
            </a:r>
            <a:r>
              <a:rPr sz="2450" dirty="0">
                <a:latin typeface="Times New Roman"/>
                <a:cs typeface="Times New Roman"/>
              </a:rPr>
              <a:t>this</a:t>
            </a:r>
            <a:r>
              <a:rPr sz="2450" spc="65" dirty="0">
                <a:latin typeface="Times New Roman"/>
                <a:cs typeface="Times New Roman"/>
              </a:rPr>
              <a:t> </a:t>
            </a:r>
            <a:r>
              <a:rPr sz="2450" spc="-10" dirty="0">
                <a:latin typeface="Times New Roman"/>
                <a:cs typeface="Times New Roman"/>
              </a:rPr>
              <a:t>postulate.</a:t>
            </a:r>
            <a:endParaRPr sz="2450">
              <a:latin typeface="Times New Roman"/>
              <a:cs typeface="Times New Roman"/>
            </a:endParaRPr>
          </a:p>
          <a:p>
            <a:pPr marL="383540" indent="-359410">
              <a:lnSpc>
                <a:spcPct val="100000"/>
              </a:lnSpc>
              <a:spcBef>
                <a:spcPts val="1045"/>
              </a:spcBef>
              <a:buAutoNum type="alphaUcPeriod"/>
              <a:tabLst>
                <a:tab pos="384175" algn="l"/>
              </a:tabLst>
            </a:pPr>
            <a:r>
              <a:rPr sz="2450" dirty="0">
                <a:latin typeface="Times New Roman"/>
                <a:cs typeface="Times New Roman"/>
              </a:rPr>
              <a:t>Accepts</a:t>
            </a:r>
            <a:r>
              <a:rPr sz="2450" spc="60" dirty="0">
                <a:latin typeface="Times New Roman"/>
                <a:cs typeface="Times New Roman"/>
              </a:rPr>
              <a:t> </a:t>
            </a:r>
            <a:r>
              <a:rPr sz="2450" spc="85" dirty="0">
                <a:latin typeface="Times New Roman"/>
                <a:cs typeface="Times New Roman"/>
              </a:rPr>
              <a:t>but</a:t>
            </a:r>
            <a:r>
              <a:rPr sz="2450" spc="70" dirty="0">
                <a:latin typeface="Times New Roman"/>
                <a:cs typeface="Times New Roman"/>
              </a:rPr>
              <a:t> </a:t>
            </a:r>
            <a:r>
              <a:rPr sz="2450" spc="-35" dirty="0">
                <a:latin typeface="Times New Roman"/>
                <a:cs typeface="Times New Roman"/>
              </a:rPr>
              <a:t>modifies</a:t>
            </a:r>
            <a:r>
              <a:rPr sz="2450" spc="75" dirty="0">
                <a:latin typeface="Times New Roman"/>
                <a:cs typeface="Times New Roman"/>
              </a:rPr>
              <a:t> </a:t>
            </a:r>
            <a:r>
              <a:rPr sz="2450" dirty="0">
                <a:latin typeface="Times New Roman"/>
                <a:cs typeface="Times New Roman"/>
              </a:rPr>
              <a:t>this</a:t>
            </a:r>
            <a:r>
              <a:rPr sz="2450" spc="70" dirty="0">
                <a:latin typeface="Times New Roman"/>
                <a:cs typeface="Times New Roman"/>
              </a:rPr>
              <a:t> </a:t>
            </a:r>
            <a:r>
              <a:rPr sz="2450" spc="-10" dirty="0">
                <a:latin typeface="Times New Roman"/>
                <a:cs typeface="Times New Roman"/>
              </a:rPr>
              <a:t>postulate.</a:t>
            </a:r>
            <a:endParaRPr sz="2450">
              <a:latin typeface="Times New Roman"/>
              <a:cs typeface="Times New Roman"/>
            </a:endParaRPr>
          </a:p>
          <a:p>
            <a:pPr marL="383540" indent="-363855">
              <a:lnSpc>
                <a:spcPct val="100000"/>
              </a:lnSpc>
              <a:spcBef>
                <a:spcPts val="1045"/>
              </a:spcBef>
              <a:buAutoNum type="alphaUcPeriod"/>
              <a:tabLst>
                <a:tab pos="384175" algn="l"/>
              </a:tabLst>
            </a:pPr>
            <a:r>
              <a:rPr sz="2450" dirty="0">
                <a:latin typeface="Times New Roman"/>
                <a:cs typeface="Times New Roman"/>
              </a:rPr>
              <a:t>Completely</a:t>
            </a:r>
            <a:r>
              <a:rPr sz="2450" spc="110" dirty="0">
                <a:latin typeface="Times New Roman"/>
                <a:cs typeface="Times New Roman"/>
              </a:rPr>
              <a:t> </a:t>
            </a:r>
            <a:r>
              <a:rPr sz="2450" dirty="0">
                <a:latin typeface="Times New Roman"/>
                <a:cs typeface="Times New Roman"/>
              </a:rPr>
              <a:t>accepts</a:t>
            </a:r>
            <a:r>
              <a:rPr sz="2450" spc="120" dirty="0">
                <a:latin typeface="Times New Roman"/>
                <a:cs typeface="Times New Roman"/>
              </a:rPr>
              <a:t> </a:t>
            </a:r>
            <a:r>
              <a:rPr sz="2450" dirty="0">
                <a:latin typeface="Times New Roman"/>
                <a:cs typeface="Times New Roman"/>
              </a:rPr>
              <a:t>this</a:t>
            </a:r>
            <a:r>
              <a:rPr sz="2450" spc="120" dirty="0">
                <a:latin typeface="Times New Roman"/>
                <a:cs typeface="Times New Roman"/>
              </a:rPr>
              <a:t> </a:t>
            </a:r>
            <a:r>
              <a:rPr sz="2450" dirty="0">
                <a:latin typeface="Times New Roman"/>
                <a:cs typeface="Times New Roman"/>
              </a:rPr>
              <a:t>postulate</a:t>
            </a:r>
            <a:r>
              <a:rPr sz="2450" spc="120" dirty="0">
                <a:latin typeface="Times New Roman"/>
                <a:cs typeface="Times New Roman"/>
              </a:rPr>
              <a:t> </a:t>
            </a:r>
            <a:r>
              <a:rPr sz="2450" dirty="0">
                <a:latin typeface="Times New Roman"/>
                <a:cs typeface="Times New Roman"/>
              </a:rPr>
              <a:t>in</a:t>
            </a:r>
            <a:r>
              <a:rPr sz="2450" spc="120" dirty="0">
                <a:latin typeface="Times New Roman"/>
                <a:cs typeface="Times New Roman"/>
              </a:rPr>
              <a:t> </a:t>
            </a:r>
            <a:r>
              <a:rPr sz="2450" dirty="0">
                <a:latin typeface="Times New Roman"/>
                <a:cs typeface="Times New Roman"/>
              </a:rPr>
              <a:t>its</a:t>
            </a:r>
            <a:r>
              <a:rPr sz="2450" spc="120" dirty="0">
                <a:latin typeface="Times New Roman"/>
                <a:cs typeface="Times New Roman"/>
              </a:rPr>
              <a:t> </a:t>
            </a:r>
            <a:r>
              <a:rPr sz="2450" spc="-10" dirty="0">
                <a:latin typeface="Times New Roman"/>
                <a:cs typeface="Times New Roman"/>
              </a:rPr>
              <a:t>original</a:t>
            </a:r>
            <a:r>
              <a:rPr sz="2450" spc="120" dirty="0">
                <a:latin typeface="Times New Roman"/>
                <a:cs typeface="Times New Roman"/>
              </a:rPr>
              <a:t> </a:t>
            </a:r>
            <a:r>
              <a:rPr sz="2450" spc="-10" dirty="0">
                <a:latin typeface="Times New Roman"/>
                <a:cs typeface="Times New Roman"/>
              </a:rPr>
              <a:t>form.</a:t>
            </a:r>
            <a:endParaRPr sz="2450">
              <a:latin typeface="Times New Roman"/>
              <a:cs typeface="Times New Roman"/>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366895" algn="l"/>
              </a:tabLst>
            </a:pPr>
            <a:r>
              <a:rPr sz="1200" spc="-10" dirty="0">
                <a:latin typeface="Times New Roman"/>
                <a:cs typeface="Times New Roman"/>
              </a:rPr>
              <a:t>ConcepTest</a:t>
            </a:r>
            <a:r>
              <a:rPr sz="1200" dirty="0">
                <a:latin typeface="Times New Roman"/>
                <a:cs typeface="Times New Roman"/>
              </a:rPr>
              <a:t>	1.2.</a:t>
            </a:r>
            <a:r>
              <a:rPr sz="1200" spc="275" dirty="0">
                <a:latin typeface="Times New Roman"/>
                <a:cs typeface="Times New Roman"/>
              </a:rPr>
              <a:t>  </a:t>
            </a:r>
            <a:r>
              <a:rPr sz="1200" dirty="0">
                <a:latin typeface="Times New Roman"/>
                <a:cs typeface="Times New Roman"/>
              </a:rPr>
              <a:t>EINSTEIN’S</a:t>
            </a:r>
            <a:r>
              <a:rPr sz="1200" spc="19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85"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spc="-10" dirty="0"/>
              <a:t>Galilean</a:t>
            </a:r>
            <a:r>
              <a:rPr dirty="0"/>
              <a:t> relativity</a:t>
            </a:r>
            <a:r>
              <a:rPr spc="15" dirty="0"/>
              <a:t> </a:t>
            </a:r>
            <a:r>
              <a:rPr dirty="0"/>
              <a:t>postulates</a:t>
            </a:r>
            <a:r>
              <a:rPr spc="10" dirty="0"/>
              <a:t> </a:t>
            </a:r>
            <a:r>
              <a:rPr spc="110" dirty="0"/>
              <a:t>that</a:t>
            </a:r>
            <a:r>
              <a:rPr spc="10" dirty="0"/>
              <a:t> </a:t>
            </a:r>
            <a:r>
              <a:rPr dirty="0"/>
              <a:t>the</a:t>
            </a:r>
            <a:r>
              <a:rPr spc="15" dirty="0"/>
              <a:t> </a:t>
            </a:r>
            <a:r>
              <a:rPr spc="-50" dirty="0"/>
              <a:t>laws</a:t>
            </a:r>
            <a:r>
              <a:rPr spc="10" dirty="0"/>
              <a:t> </a:t>
            </a:r>
            <a:r>
              <a:rPr spc="-90" dirty="0"/>
              <a:t>of</a:t>
            </a:r>
            <a:r>
              <a:rPr spc="15" dirty="0"/>
              <a:t> </a:t>
            </a:r>
            <a:r>
              <a:rPr spc="-35" dirty="0"/>
              <a:t>physics</a:t>
            </a:r>
            <a:r>
              <a:rPr spc="10" dirty="0"/>
              <a:t> </a:t>
            </a:r>
            <a:r>
              <a:rPr dirty="0"/>
              <a:t>are</a:t>
            </a:r>
            <a:r>
              <a:rPr spc="10" dirty="0"/>
              <a:t> </a:t>
            </a:r>
            <a:r>
              <a:rPr dirty="0"/>
              <a:t>the</a:t>
            </a:r>
            <a:r>
              <a:rPr spc="15" dirty="0"/>
              <a:t> </a:t>
            </a:r>
            <a:r>
              <a:rPr spc="-20" dirty="0"/>
              <a:t>same </a:t>
            </a:r>
            <a:r>
              <a:rPr dirty="0"/>
              <a:t>in</a:t>
            </a:r>
            <a:r>
              <a:rPr spc="-15" dirty="0"/>
              <a:t> </a:t>
            </a:r>
            <a:r>
              <a:rPr dirty="0"/>
              <a:t>any</a:t>
            </a:r>
            <a:r>
              <a:rPr spc="-15" dirty="0"/>
              <a:t> </a:t>
            </a:r>
            <a:r>
              <a:rPr spc="-20" dirty="0"/>
              <a:t>non-</a:t>
            </a:r>
            <a:r>
              <a:rPr dirty="0"/>
              <a:t>accelerating</a:t>
            </a:r>
            <a:r>
              <a:rPr spc="-15" dirty="0"/>
              <a:t> </a:t>
            </a:r>
            <a:r>
              <a:rPr spc="-25" dirty="0"/>
              <a:t>reference</a:t>
            </a:r>
            <a:r>
              <a:rPr spc="-20" dirty="0"/>
              <a:t> </a:t>
            </a:r>
            <a:r>
              <a:rPr dirty="0"/>
              <a:t>frame.</a:t>
            </a:r>
            <a:r>
              <a:rPr spc="210" dirty="0"/>
              <a:t> </a:t>
            </a:r>
            <a:r>
              <a:rPr dirty="0"/>
              <a:t>Einstein’s</a:t>
            </a:r>
            <a:r>
              <a:rPr spc="-20" dirty="0"/>
              <a:t> </a:t>
            </a:r>
            <a:r>
              <a:rPr dirty="0"/>
              <a:t>theory</a:t>
            </a:r>
            <a:r>
              <a:rPr spc="-15" dirty="0"/>
              <a:t> </a:t>
            </a:r>
            <a:r>
              <a:rPr dirty="0"/>
              <a:t>of</a:t>
            </a:r>
            <a:r>
              <a:rPr spc="-15" dirty="0"/>
              <a:t> </a:t>
            </a:r>
            <a:r>
              <a:rPr spc="-10" dirty="0"/>
              <a:t>rela- </a:t>
            </a:r>
            <a:r>
              <a:rPr spc="-20" dirty="0"/>
              <a:t>tivity.</a:t>
            </a:r>
            <a:r>
              <a:rPr spc="-235" dirty="0"/>
              <a:t> </a:t>
            </a:r>
            <a:r>
              <a:rPr dirty="0"/>
              <a:t>.</a:t>
            </a:r>
            <a:r>
              <a:rPr spc="-225" dirty="0"/>
              <a:t> </a:t>
            </a:r>
            <a:r>
              <a:rPr dirty="0"/>
              <a:t>.</a:t>
            </a:r>
            <a:r>
              <a:rPr spc="-225" dirty="0"/>
              <a:t> </a:t>
            </a:r>
            <a:r>
              <a:rPr dirty="0"/>
              <a:t>(Choose</a:t>
            </a:r>
            <a:r>
              <a:rPr spc="25" dirty="0"/>
              <a:t> </a:t>
            </a:r>
            <a:r>
              <a:rPr spc="-10" dirty="0"/>
              <a:t>one.)</a:t>
            </a:r>
          </a:p>
        </p:txBody>
      </p:sp>
      <p:sp>
        <p:nvSpPr>
          <p:cNvPr id="5" name="object 5"/>
          <p:cNvSpPr txBox="1"/>
          <p:nvPr/>
        </p:nvSpPr>
        <p:spPr>
          <a:xfrm>
            <a:off x="707758" y="2421615"/>
            <a:ext cx="7196455" cy="2164080"/>
          </a:xfrm>
          <a:prstGeom prst="rect">
            <a:avLst/>
          </a:prstGeom>
        </p:spPr>
        <p:txBody>
          <a:bodyPr vert="horz" wrap="square" lIns="0" tIns="144780" rIns="0" bIns="0" rtlCol="0">
            <a:spAutoFit/>
          </a:bodyPr>
          <a:lstStyle/>
          <a:p>
            <a:pPr marL="394970" indent="-371475">
              <a:lnSpc>
                <a:spcPct val="100000"/>
              </a:lnSpc>
              <a:spcBef>
                <a:spcPts val="1140"/>
              </a:spcBef>
              <a:buAutoNum type="alphaUcPeriod"/>
              <a:tabLst>
                <a:tab pos="395605" algn="l"/>
              </a:tabLst>
            </a:pPr>
            <a:r>
              <a:rPr sz="2450" dirty="0">
                <a:latin typeface="Times New Roman"/>
                <a:cs typeface="Times New Roman"/>
              </a:rPr>
              <a:t>Completely</a:t>
            </a:r>
            <a:r>
              <a:rPr sz="2450" spc="55" dirty="0">
                <a:latin typeface="Times New Roman"/>
                <a:cs typeface="Times New Roman"/>
              </a:rPr>
              <a:t> </a:t>
            </a:r>
            <a:r>
              <a:rPr sz="2450" dirty="0">
                <a:latin typeface="Times New Roman"/>
                <a:cs typeface="Times New Roman"/>
              </a:rPr>
              <a:t>rejects</a:t>
            </a:r>
            <a:r>
              <a:rPr sz="2450" spc="65" dirty="0">
                <a:latin typeface="Times New Roman"/>
                <a:cs typeface="Times New Roman"/>
              </a:rPr>
              <a:t> </a:t>
            </a:r>
            <a:r>
              <a:rPr sz="2450" dirty="0">
                <a:latin typeface="Times New Roman"/>
                <a:cs typeface="Times New Roman"/>
              </a:rPr>
              <a:t>this</a:t>
            </a:r>
            <a:r>
              <a:rPr sz="2450" spc="65" dirty="0">
                <a:latin typeface="Times New Roman"/>
                <a:cs typeface="Times New Roman"/>
              </a:rPr>
              <a:t> </a:t>
            </a:r>
            <a:r>
              <a:rPr sz="2450" spc="-10" dirty="0">
                <a:latin typeface="Times New Roman"/>
                <a:cs typeface="Times New Roman"/>
              </a:rPr>
              <a:t>postulate.</a:t>
            </a:r>
            <a:endParaRPr sz="2450">
              <a:latin typeface="Times New Roman"/>
              <a:cs typeface="Times New Roman"/>
            </a:endParaRPr>
          </a:p>
          <a:p>
            <a:pPr marL="394970" indent="-359410">
              <a:lnSpc>
                <a:spcPct val="100000"/>
              </a:lnSpc>
              <a:spcBef>
                <a:spcPts val="1045"/>
              </a:spcBef>
              <a:buAutoNum type="alphaUcPeriod"/>
              <a:tabLst>
                <a:tab pos="395605" algn="l"/>
              </a:tabLst>
            </a:pPr>
            <a:r>
              <a:rPr sz="2450" dirty="0">
                <a:latin typeface="Times New Roman"/>
                <a:cs typeface="Times New Roman"/>
              </a:rPr>
              <a:t>Accepts</a:t>
            </a:r>
            <a:r>
              <a:rPr sz="2450" spc="60" dirty="0">
                <a:latin typeface="Times New Roman"/>
                <a:cs typeface="Times New Roman"/>
              </a:rPr>
              <a:t> </a:t>
            </a:r>
            <a:r>
              <a:rPr sz="2450" spc="85" dirty="0">
                <a:latin typeface="Times New Roman"/>
                <a:cs typeface="Times New Roman"/>
              </a:rPr>
              <a:t>but</a:t>
            </a:r>
            <a:r>
              <a:rPr sz="2450" spc="70" dirty="0">
                <a:latin typeface="Times New Roman"/>
                <a:cs typeface="Times New Roman"/>
              </a:rPr>
              <a:t> </a:t>
            </a:r>
            <a:r>
              <a:rPr sz="2450" spc="-35" dirty="0">
                <a:latin typeface="Times New Roman"/>
                <a:cs typeface="Times New Roman"/>
              </a:rPr>
              <a:t>modifies</a:t>
            </a:r>
            <a:r>
              <a:rPr sz="2450" spc="75" dirty="0">
                <a:latin typeface="Times New Roman"/>
                <a:cs typeface="Times New Roman"/>
              </a:rPr>
              <a:t> </a:t>
            </a:r>
            <a:r>
              <a:rPr sz="2450" dirty="0">
                <a:latin typeface="Times New Roman"/>
                <a:cs typeface="Times New Roman"/>
              </a:rPr>
              <a:t>this</a:t>
            </a:r>
            <a:r>
              <a:rPr sz="2450" spc="70" dirty="0">
                <a:latin typeface="Times New Roman"/>
                <a:cs typeface="Times New Roman"/>
              </a:rPr>
              <a:t> </a:t>
            </a:r>
            <a:r>
              <a:rPr sz="2450" spc="-10" dirty="0">
                <a:latin typeface="Times New Roman"/>
                <a:cs typeface="Times New Roman"/>
              </a:rPr>
              <a:t>postulate.</a:t>
            </a:r>
            <a:endParaRPr sz="2450">
              <a:latin typeface="Times New Roman"/>
              <a:cs typeface="Times New Roman"/>
            </a:endParaRPr>
          </a:p>
          <a:p>
            <a:pPr marL="394970" indent="-363855">
              <a:lnSpc>
                <a:spcPct val="100000"/>
              </a:lnSpc>
              <a:spcBef>
                <a:spcPts val="1045"/>
              </a:spcBef>
              <a:buAutoNum type="alphaUcPeriod"/>
              <a:tabLst>
                <a:tab pos="395605" algn="l"/>
              </a:tabLst>
            </a:pPr>
            <a:r>
              <a:rPr sz="2450" dirty="0">
                <a:latin typeface="Times New Roman"/>
                <a:cs typeface="Times New Roman"/>
              </a:rPr>
              <a:t>Completely</a:t>
            </a:r>
            <a:r>
              <a:rPr sz="2450" spc="110" dirty="0">
                <a:latin typeface="Times New Roman"/>
                <a:cs typeface="Times New Roman"/>
              </a:rPr>
              <a:t> </a:t>
            </a:r>
            <a:r>
              <a:rPr sz="2450" dirty="0">
                <a:latin typeface="Times New Roman"/>
                <a:cs typeface="Times New Roman"/>
              </a:rPr>
              <a:t>accepts</a:t>
            </a:r>
            <a:r>
              <a:rPr sz="2450" spc="120" dirty="0">
                <a:latin typeface="Times New Roman"/>
                <a:cs typeface="Times New Roman"/>
              </a:rPr>
              <a:t> </a:t>
            </a:r>
            <a:r>
              <a:rPr sz="2450" dirty="0">
                <a:latin typeface="Times New Roman"/>
                <a:cs typeface="Times New Roman"/>
              </a:rPr>
              <a:t>this</a:t>
            </a:r>
            <a:r>
              <a:rPr sz="2450" spc="120" dirty="0">
                <a:latin typeface="Times New Roman"/>
                <a:cs typeface="Times New Roman"/>
              </a:rPr>
              <a:t> </a:t>
            </a:r>
            <a:r>
              <a:rPr sz="2450" dirty="0">
                <a:latin typeface="Times New Roman"/>
                <a:cs typeface="Times New Roman"/>
              </a:rPr>
              <a:t>postulate</a:t>
            </a:r>
            <a:r>
              <a:rPr sz="2450" spc="120" dirty="0">
                <a:latin typeface="Times New Roman"/>
                <a:cs typeface="Times New Roman"/>
              </a:rPr>
              <a:t> </a:t>
            </a:r>
            <a:r>
              <a:rPr sz="2450" dirty="0">
                <a:latin typeface="Times New Roman"/>
                <a:cs typeface="Times New Roman"/>
              </a:rPr>
              <a:t>in</a:t>
            </a:r>
            <a:r>
              <a:rPr sz="2450" spc="120" dirty="0">
                <a:latin typeface="Times New Roman"/>
                <a:cs typeface="Times New Roman"/>
              </a:rPr>
              <a:t> </a:t>
            </a:r>
            <a:r>
              <a:rPr sz="2450" dirty="0">
                <a:latin typeface="Times New Roman"/>
                <a:cs typeface="Times New Roman"/>
              </a:rPr>
              <a:t>its</a:t>
            </a:r>
            <a:r>
              <a:rPr sz="2450" spc="120" dirty="0">
                <a:latin typeface="Times New Roman"/>
                <a:cs typeface="Times New Roman"/>
              </a:rPr>
              <a:t> </a:t>
            </a:r>
            <a:r>
              <a:rPr sz="2450" spc="-10" dirty="0">
                <a:latin typeface="Times New Roman"/>
                <a:cs typeface="Times New Roman"/>
              </a:rPr>
              <a:t>original</a:t>
            </a:r>
            <a:r>
              <a:rPr sz="2450" spc="120" dirty="0">
                <a:latin typeface="Times New Roman"/>
                <a:cs typeface="Times New Roman"/>
              </a:rPr>
              <a:t> </a:t>
            </a:r>
            <a:r>
              <a:rPr sz="2450" spc="-10" dirty="0">
                <a:latin typeface="Times New Roman"/>
                <a:cs typeface="Times New Roman"/>
              </a:rPr>
              <a:t>form.</a:t>
            </a:r>
            <a:endParaRPr sz="2450">
              <a:latin typeface="Times New Roman"/>
              <a:cs typeface="Times New Roman"/>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05A619F6-55EF-B9BE-8212-E2780D9435B9}"/>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E1C0AC43-5A5F-7D53-0A97-C9DD3CD67D32}"/>
              </a:ext>
            </a:extLst>
          </p:cNvPr>
          <p:cNvPicPr>
            <a:picLocks noChangeAspect="1"/>
          </p:cNvPicPr>
          <p:nvPr/>
        </p:nvPicPr>
        <p:blipFill>
          <a:blip r:embed="rId2"/>
          <a:srcRect t="3731" r="2330" b="3731"/>
          <a:stretch/>
        </p:blipFill>
        <p:spPr>
          <a:xfrm>
            <a:off x="0" y="0"/>
            <a:ext cx="10058400" cy="3445004"/>
          </a:xfrm>
          <a:prstGeom prst="rect">
            <a:avLst/>
          </a:prstGeom>
        </p:spPr>
      </p:pic>
    </p:spTree>
    <p:extLst>
      <p:ext uri="{BB962C8B-B14F-4D97-AF65-F5344CB8AC3E}">
        <p14:creationId xmlns:p14="http://schemas.microsoft.com/office/powerpoint/2010/main" val="28781102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366895" algn="l"/>
              </a:tabLst>
            </a:pPr>
            <a:r>
              <a:rPr sz="1200" spc="-10" dirty="0">
                <a:latin typeface="Times New Roman"/>
                <a:cs typeface="Times New Roman"/>
              </a:rPr>
              <a:t>ConcepTest</a:t>
            </a:r>
            <a:r>
              <a:rPr sz="1200" dirty="0">
                <a:latin typeface="Times New Roman"/>
                <a:cs typeface="Times New Roman"/>
              </a:rPr>
              <a:t>	1.2.</a:t>
            </a:r>
            <a:r>
              <a:rPr sz="1200" spc="275" dirty="0">
                <a:latin typeface="Times New Roman"/>
                <a:cs typeface="Times New Roman"/>
              </a:rPr>
              <a:t>  </a:t>
            </a:r>
            <a:r>
              <a:rPr sz="1200" dirty="0">
                <a:latin typeface="Times New Roman"/>
                <a:cs typeface="Times New Roman"/>
              </a:rPr>
              <a:t>EINSTEIN’S</a:t>
            </a:r>
            <a:r>
              <a:rPr sz="1200" spc="19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85"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6104255" cy="403225"/>
          </a:xfrm>
          <a:prstGeom prst="rect">
            <a:avLst/>
          </a:prstGeom>
        </p:spPr>
        <p:txBody>
          <a:bodyPr vert="horz" wrap="square" lIns="0" tIns="15875" rIns="0" bIns="0" rtlCol="0">
            <a:spAutoFit/>
          </a:bodyPr>
          <a:lstStyle/>
          <a:p>
            <a:pPr marL="12700">
              <a:lnSpc>
                <a:spcPct val="100000"/>
              </a:lnSpc>
              <a:spcBef>
                <a:spcPts val="125"/>
              </a:spcBef>
            </a:pPr>
            <a:r>
              <a:rPr dirty="0"/>
              <a:t>Does</a:t>
            </a:r>
            <a:r>
              <a:rPr spc="-130" dirty="0"/>
              <a:t> </a:t>
            </a:r>
            <a:r>
              <a:rPr dirty="0"/>
              <a:t>Einstein’s</a:t>
            </a:r>
            <a:r>
              <a:rPr spc="15" dirty="0"/>
              <a:t> </a:t>
            </a:r>
            <a:r>
              <a:rPr dirty="0"/>
              <a:t>theory</a:t>
            </a:r>
            <a:r>
              <a:rPr spc="25" dirty="0"/>
              <a:t> </a:t>
            </a:r>
            <a:r>
              <a:rPr dirty="0"/>
              <a:t>say</a:t>
            </a:r>
            <a:r>
              <a:rPr spc="25" dirty="0"/>
              <a:t> </a:t>
            </a:r>
            <a:r>
              <a:rPr spc="90" dirty="0"/>
              <a:t>that.</a:t>
            </a:r>
            <a:r>
              <a:rPr spc="-225" dirty="0"/>
              <a:t> </a:t>
            </a:r>
            <a:r>
              <a:rPr dirty="0"/>
              <a:t>.</a:t>
            </a:r>
            <a:r>
              <a:rPr spc="-225" dirty="0"/>
              <a:t> </a:t>
            </a:r>
            <a:r>
              <a:rPr dirty="0"/>
              <a:t>.</a:t>
            </a:r>
            <a:r>
              <a:rPr spc="-225" dirty="0"/>
              <a:t> </a:t>
            </a:r>
            <a:r>
              <a:rPr dirty="0"/>
              <a:t>(Choose</a:t>
            </a:r>
            <a:r>
              <a:rPr spc="30" dirty="0"/>
              <a:t> </a:t>
            </a:r>
            <a:r>
              <a:rPr spc="-10" dirty="0"/>
              <a:t>one.)</a:t>
            </a:r>
          </a:p>
        </p:txBody>
      </p:sp>
      <p:sp>
        <p:nvSpPr>
          <p:cNvPr id="5" name="object 5"/>
          <p:cNvSpPr txBox="1"/>
          <p:nvPr/>
        </p:nvSpPr>
        <p:spPr>
          <a:xfrm>
            <a:off x="719315" y="1679681"/>
            <a:ext cx="6624320" cy="1037590"/>
          </a:xfrm>
          <a:prstGeom prst="rect">
            <a:avLst/>
          </a:prstGeom>
        </p:spPr>
        <p:txBody>
          <a:bodyPr vert="horz" wrap="square" lIns="0" tIns="144780" rIns="0" bIns="0" rtlCol="0">
            <a:spAutoFit/>
          </a:bodyPr>
          <a:lstStyle/>
          <a:p>
            <a:pPr marL="383540" indent="-371475">
              <a:lnSpc>
                <a:spcPct val="100000"/>
              </a:lnSpc>
              <a:spcBef>
                <a:spcPts val="1140"/>
              </a:spcBef>
              <a:buAutoNum type="alphaUcPeriod"/>
              <a:tabLst>
                <a:tab pos="384175" algn="l"/>
              </a:tabLst>
            </a:pPr>
            <a:r>
              <a:rPr sz="2450" dirty="0">
                <a:latin typeface="Times New Roman"/>
                <a:cs typeface="Times New Roman"/>
              </a:rPr>
              <a:t>the</a:t>
            </a:r>
            <a:r>
              <a:rPr sz="2450" spc="75" dirty="0">
                <a:latin typeface="Times New Roman"/>
                <a:cs typeface="Times New Roman"/>
              </a:rPr>
              <a:t> </a:t>
            </a:r>
            <a:r>
              <a:rPr sz="2450" b="0" i="1" spc="-345" dirty="0">
                <a:latin typeface="Bookman Old Style"/>
                <a:cs typeface="Bookman Old Style"/>
              </a:rPr>
              <a:t>speed</a:t>
            </a:r>
            <a:r>
              <a:rPr sz="2450" b="0" i="1" spc="200" dirty="0">
                <a:latin typeface="Bookman Old Style"/>
                <a:cs typeface="Bookman Old Style"/>
              </a:rPr>
              <a:t> </a:t>
            </a:r>
            <a:r>
              <a:rPr sz="2450" dirty="0">
                <a:latin typeface="Times New Roman"/>
                <a:cs typeface="Times New Roman"/>
              </a:rPr>
              <a:t>of</a:t>
            </a:r>
            <a:r>
              <a:rPr sz="2450" spc="80" dirty="0">
                <a:latin typeface="Times New Roman"/>
                <a:cs typeface="Times New Roman"/>
              </a:rPr>
              <a:t> </a:t>
            </a:r>
            <a:r>
              <a:rPr sz="2450" dirty="0">
                <a:latin typeface="Times New Roman"/>
                <a:cs typeface="Times New Roman"/>
              </a:rPr>
              <a:t>light</a:t>
            </a:r>
            <a:r>
              <a:rPr sz="2450" spc="85" dirty="0">
                <a:latin typeface="Times New Roman"/>
                <a:cs typeface="Times New Roman"/>
              </a:rPr>
              <a:t> </a:t>
            </a:r>
            <a:r>
              <a:rPr sz="2450" dirty="0">
                <a:latin typeface="Times New Roman"/>
                <a:cs typeface="Times New Roman"/>
              </a:rPr>
              <a:t>is</a:t>
            </a:r>
            <a:r>
              <a:rPr sz="2450" spc="80" dirty="0">
                <a:latin typeface="Times New Roman"/>
                <a:cs typeface="Times New Roman"/>
              </a:rPr>
              <a:t> </a:t>
            </a:r>
            <a:r>
              <a:rPr sz="2450" dirty="0">
                <a:latin typeface="Times New Roman"/>
                <a:cs typeface="Times New Roman"/>
              </a:rPr>
              <a:t>the</a:t>
            </a:r>
            <a:r>
              <a:rPr sz="2450" spc="80" dirty="0">
                <a:latin typeface="Times New Roman"/>
                <a:cs typeface="Times New Roman"/>
              </a:rPr>
              <a:t> </a:t>
            </a:r>
            <a:r>
              <a:rPr sz="2450" dirty="0">
                <a:latin typeface="Times New Roman"/>
                <a:cs typeface="Times New Roman"/>
              </a:rPr>
              <a:t>same</a:t>
            </a:r>
            <a:r>
              <a:rPr sz="2450" spc="80" dirty="0">
                <a:latin typeface="Times New Roman"/>
                <a:cs typeface="Times New Roman"/>
              </a:rPr>
              <a:t> </a:t>
            </a:r>
            <a:r>
              <a:rPr sz="2450" dirty="0">
                <a:latin typeface="Times New Roman"/>
                <a:cs typeface="Times New Roman"/>
              </a:rPr>
              <a:t>for</a:t>
            </a:r>
            <a:r>
              <a:rPr sz="2450" spc="85" dirty="0">
                <a:latin typeface="Times New Roman"/>
                <a:cs typeface="Times New Roman"/>
              </a:rPr>
              <a:t> </a:t>
            </a:r>
            <a:r>
              <a:rPr sz="2450" dirty="0">
                <a:latin typeface="Times New Roman"/>
                <a:cs typeface="Times New Roman"/>
              </a:rPr>
              <a:t>all</a:t>
            </a:r>
            <a:r>
              <a:rPr sz="2450" spc="85" dirty="0">
                <a:latin typeface="Times New Roman"/>
                <a:cs typeface="Times New Roman"/>
              </a:rPr>
              <a:t> </a:t>
            </a:r>
            <a:r>
              <a:rPr sz="2450" spc="-10" dirty="0">
                <a:latin typeface="Times New Roman"/>
                <a:cs typeface="Times New Roman"/>
              </a:rPr>
              <a:t>observers.</a:t>
            </a:r>
            <a:endParaRPr sz="2450">
              <a:latin typeface="Times New Roman"/>
              <a:cs typeface="Times New Roman"/>
            </a:endParaRPr>
          </a:p>
          <a:p>
            <a:pPr marL="383540" indent="-359410">
              <a:lnSpc>
                <a:spcPct val="100000"/>
              </a:lnSpc>
              <a:spcBef>
                <a:spcPts val="1045"/>
              </a:spcBef>
              <a:buAutoNum type="alphaUcPeriod"/>
              <a:tabLst>
                <a:tab pos="384175" algn="l"/>
              </a:tabLst>
            </a:pPr>
            <a:r>
              <a:rPr sz="2450" dirty="0">
                <a:latin typeface="Times New Roman"/>
                <a:cs typeface="Times New Roman"/>
              </a:rPr>
              <a:t>the</a:t>
            </a:r>
            <a:r>
              <a:rPr sz="2450" spc="40" dirty="0">
                <a:latin typeface="Times New Roman"/>
                <a:cs typeface="Times New Roman"/>
              </a:rPr>
              <a:t> </a:t>
            </a:r>
            <a:r>
              <a:rPr sz="2450" b="0" i="1" spc="-95" dirty="0">
                <a:latin typeface="Bookman Old Style"/>
                <a:cs typeface="Bookman Old Style"/>
              </a:rPr>
              <a:t>velocity</a:t>
            </a:r>
            <a:r>
              <a:rPr sz="2450" b="0" i="1" spc="120" dirty="0">
                <a:latin typeface="Bookman Old Style"/>
                <a:cs typeface="Bookman Old Style"/>
              </a:rPr>
              <a:t> </a:t>
            </a:r>
            <a:r>
              <a:rPr sz="2450" dirty="0">
                <a:latin typeface="Times New Roman"/>
                <a:cs typeface="Times New Roman"/>
              </a:rPr>
              <a:t>of</a:t>
            </a:r>
            <a:r>
              <a:rPr sz="2450" spc="50" dirty="0">
                <a:latin typeface="Times New Roman"/>
                <a:cs typeface="Times New Roman"/>
              </a:rPr>
              <a:t> </a:t>
            </a:r>
            <a:r>
              <a:rPr sz="2450" dirty="0">
                <a:latin typeface="Times New Roman"/>
                <a:cs typeface="Times New Roman"/>
              </a:rPr>
              <a:t>light</a:t>
            </a:r>
            <a:r>
              <a:rPr sz="2450" spc="45" dirty="0">
                <a:latin typeface="Times New Roman"/>
                <a:cs typeface="Times New Roman"/>
              </a:rPr>
              <a:t> </a:t>
            </a:r>
            <a:r>
              <a:rPr sz="2450" dirty="0">
                <a:latin typeface="Times New Roman"/>
                <a:cs typeface="Times New Roman"/>
              </a:rPr>
              <a:t>is</a:t>
            </a:r>
            <a:r>
              <a:rPr sz="2450" spc="50" dirty="0">
                <a:latin typeface="Times New Roman"/>
                <a:cs typeface="Times New Roman"/>
              </a:rPr>
              <a:t> </a:t>
            </a:r>
            <a:r>
              <a:rPr sz="2450" dirty="0">
                <a:latin typeface="Times New Roman"/>
                <a:cs typeface="Times New Roman"/>
              </a:rPr>
              <a:t>the</a:t>
            </a:r>
            <a:r>
              <a:rPr sz="2450" spc="45" dirty="0">
                <a:latin typeface="Times New Roman"/>
                <a:cs typeface="Times New Roman"/>
              </a:rPr>
              <a:t> </a:t>
            </a:r>
            <a:r>
              <a:rPr sz="2450" dirty="0">
                <a:latin typeface="Times New Roman"/>
                <a:cs typeface="Times New Roman"/>
              </a:rPr>
              <a:t>same</a:t>
            </a:r>
            <a:r>
              <a:rPr sz="2450" spc="50" dirty="0">
                <a:latin typeface="Times New Roman"/>
                <a:cs typeface="Times New Roman"/>
              </a:rPr>
              <a:t> </a:t>
            </a:r>
            <a:r>
              <a:rPr sz="2450" dirty="0">
                <a:latin typeface="Times New Roman"/>
                <a:cs typeface="Times New Roman"/>
              </a:rPr>
              <a:t>for</a:t>
            </a:r>
            <a:r>
              <a:rPr sz="2450" spc="50" dirty="0">
                <a:latin typeface="Times New Roman"/>
                <a:cs typeface="Times New Roman"/>
              </a:rPr>
              <a:t> </a:t>
            </a:r>
            <a:r>
              <a:rPr sz="2450" dirty="0">
                <a:latin typeface="Times New Roman"/>
                <a:cs typeface="Times New Roman"/>
              </a:rPr>
              <a:t>all</a:t>
            </a:r>
            <a:r>
              <a:rPr sz="2450" spc="50" dirty="0">
                <a:latin typeface="Times New Roman"/>
                <a:cs typeface="Times New Roman"/>
              </a:rPr>
              <a:t> </a:t>
            </a:r>
            <a:r>
              <a:rPr sz="2450" spc="-10" dirty="0">
                <a:latin typeface="Times New Roman"/>
                <a:cs typeface="Times New Roman"/>
              </a:rPr>
              <a:t>observers?</a:t>
            </a:r>
            <a:endParaRPr sz="2450">
              <a:latin typeface="Times New Roman"/>
              <a:cs typeface="Times New Roman"/>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366895" algn="l"/>
              </a:tabLst>
            </a:pPr>
            <a:r>
              <a:rPr sz="1200" spc="-10" dirty="0">
                <a:latin typeface="Times New Roman"/>
                <a:cs typeface="Times New Roman"/>
              </a:rPr>
              <a:t>ConcepTest</a:t>
            </a:r>
            <a:r>
              <a:rPr sz="1200" dirty="0">
                <a:latin typeface="Times New Roman"/>
                <a:cs typeface="Times New Roman"/>
              </a:rPr>
              <a:t>	1.2.</a:t>
            </a:r>
            <a:r>
              <a:rPr sz="1200" spc="275" dirty="0">
                <a:latin typeface="Times New Roman"/>
                <a:cs typeface="Times New Roman"/>
              </a:rPr>
              <a:t>  </a:t>
            </a:r>
            <a:r>
              <a:rPr sz="1200" dirty="0">
                <a:latin typeface="Times New Roman"/>
                <a:cs typeface="Times New Roman"/>
              </a:rPr>
              <a:t>EINSTEIN’S</a:t>
            </a:r>
            <a:r>
              <a:rPr sz="1200" spc="19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85"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6104255" cy="403225"/>
          </a:xfrm>
          <a:prstGeom prst="rect">
            <a:avLst/>
          </a:prstGeom>
        </p:spPr>
        <p:txBody>
          <a:bodyPr vert="horz" wrap="square" lIns="0" tIns="15875" rIns="0" bIns="0" rtlCol="0">
            <a:spAutoFit/>
          </a:bodyPr>
          <a:lstStyle/>
          <a:p>
            <a:pPr marL="12700">
              <a:lnSpc>
                <a:spcPct val="100000"/>
              </a:lnSpc>
              <a:spcBef>
                <a:spcPts val="125"/>
              </a:spcBef>
            </a:pPr>
            <a:r>
              <a:rPr dirty="0"/>
              <a:t>Does</a:t>
            </a:r>
            <a:r>
              <a:rPr spc="-130" dirty="0"/>
              <a:t> </a:t>
            </a:r>
            <a:r>
              <a:rPr dirty="0"/>
              <a:t>Einstein’s</a:t>
            </a:r>
            <a:r>
              <a:rPr spc="15" dirty="0"/>
              <a:t> </a:t>
            </a:r>
            <a:r>
              <a:rPr dirty="0"/>
              <a:t>theory</a:t>
            </a:r>
            <a:r>
              <a:rPr spc="25" dirty="0"/>
              <a:t> </a:t>
            </a:r>
            <a:r>
              <a:rPr dirty="0"/>
              <a:t>say</a:t>
            </a:r>
            <a:r>
              <a:rPr spc="25" dirty="0"/>
              <a:t> </a:t>
            </a:r>
            <a:r>
              <a:rPr spc="90" dirty="0"/>
              <a:t>that.</a:t>
            </a:r>
            <a:r>
              <a:rPr spc="-225" dirty="0"/>
              <a:t> </a:t>
            </a:r>
            <a:r>
              <a:rPr dirty="0"/>
              <a:t>.</a:t>
            </a:r>
            <a:r>
              <a:rPr spc="-225" dirty="0"/>
              <a:t> </a:t>
            </a:r>
            <a:r>
              <a:rPr dirty="0"/>
              <a:t>.</a:t>
            </a:r>
            <a:r>
              <a:rPr spc="-225" dirty="0"/>
              <a:t> </a:t>
            </a:r>
            <a:r>
              <a:rPr dirty="0"/>
              <a:t>(Choose</a:t>
            </a:r>
            <a:r>
              <a:rPr spc="30" dirty="0"/>
              <a:t> </a:t>
            </a:r>
            <a:r>
              <a:rPr spc="-10" dirty="0"/>
              <a:t>one.)</a:t>
            </a:r>
          </a:p>
        </p:txBody>
      </p:sp>
      <p:sp>
        <p:nvSpPr>
          <p:cNvPr id="5" name="object 5"/>
          <p:cNvSpPr txBox="1"/>
          <p:nvPr/>
        </p:nvSpPr>
        <p:spPr>
          <a:xfrm>
            <a:off x="707745" y="1679681"/>
            <a:ext cx="6635750" cy="1657985"/>
          </a:xfrm>
          <a:prstGeom prst="rect">
            <a:avLst/>
          </a:prstGeom>
        </p:spPr>
        <p:txBody>
          <a:bodyPr vert="horz" wrap="square" lIns="0" tIns="144780" rIns="0" bIns="0" rtlCol="0">
            <a:spAutoFit/>
          </a:bodyPr>
          <a:lstStyle/>
          <a:p>
            <a:pPr marL="394970" indent="-371475">
              <a:lnSpc>
                <a:spcPct val="100000"/>
              </a:lnSpc>
              <a:spcBef>
                <a:spcPts val="1140"/>
              </a:spcBef>
              <a:buAutoNum type="alphaUcPeriod"/>
              <a:tabLst>
                <a:tab pos="395605" algn="l"/>
              </a:tabLst>
            </a:pPr>
            <a:r>
              <a:rPr sz="2450" dirty="0">
                <a:latin typeface="Times New Roman"/>
                <a:cs typeface="Times New Roman"/>
              </a:rPr>
              <a:t>the</a:t>
            </a:r>
            <a:r>
              <a:rPr sz="2450" spc="75" dirty="0">
                <a:latin typeface="Times New Roman"/>
                <a:cs typeface="Times New Roman"/>
              </a:rPr>
              <a:t> </a:t>
            </a:r>
            <a:r>
              <a:rPr sz="2450" b="0" i="1" spc="-345" dirty="0">
                <a:latin typeface="Bookman Old Style"/>
                <a:cs typeface="Bookman Old Style"/>
              </a:rPr>
              <a:t>speed</a:t>
            </a:r>
            <a:r>
              <a:rPr sz="2450" b="0" i="1" spc="200" dirty="0">
                <a:latin typeface="Bookman Old Style"/>
                <a:cs typeface="Bookman Old Style"/>
              </a:rPr>
              <a:t> </a:t>
            </a:r>
            <a:r>
              <a:rPr sz="2450" dirty="0">
                <a:latin typeface="Times New Roman"/>
                <a:cs typeface="Times New Roman"/>
              </a:rPr>
              <a:t>of</a:t>
            </a:r>
            <a:r>
              <a:rPr sz="2450" spc="80" dirty="0">
                <a:latin typeface="Times New Roman"/>
                <a:cs typeface="Times New Roman"/>
              </a:rPr>
              <a:t> </a:t>
            </a:r>
            <a:r>
              <a:rPr sz="2450" dirty="0">
                <a:latin typeface="Times New Roman"/>
                <a:cs typeface="Times New Roman"/>
              </a:rPr>
              <a:t>light</a:t>
            </a:r>
            <a:r>
              <a:rPr sz="2450" spc="85" dirty="0">
                <a:latin typeface="Times New Roman"/>
                <a:cs typeface="Times New Roman"/>
              </a:rPr>
              <a:t> </a:t>
            </a:r>
            <a:r>
              <a:rPr sz="2450" dirty="0">
                <a:latin typeface="Times New Roman"/>
                <a:cs typeface="Times New Roman"/>
              </a:rPr>
              <a:t>is</a:t>
            </a:r>
            <a:r>
              <a:rPr sz="2450" spc="80" dirty="0">
                <a:latin typeface="Times New Roman"/>
                <a:cs typeface="Times New Roman"/>
              </a:rPr>
              <a:t> </a:t>
            </a:r>
            <a:r>
              <a:rPr sz="2450" dirty="0">
                <a:latin typeface="Times New Roman"/>
                <a:cs typeface="Times New Roman"/>
              </a:rPr>
              <a:t>the</a:t>
            </a:r>
            <a:r>
              <a:rPr sz="2450" spc="80" dirty="0">
                <a:latin typeface="Times New Roman"/>
                <a:cs typeface="Times New Roman"/>
              </a:rPr>
              <a:t> </a:t>
            </a:r>
            <a:r>
              <a:rPr sz="2450" dirty="0">
                <a:latin typeface="Times New Roman"/>
                <a:cs typeface="Times New Roman"/>
              </a:rPr>
              <a:t>same</a:t>
            </a:r>
            <a:r>
              <a:rPr sz="2450" spc="80" dirty="0">
                <a:latin typeface="Times New Roman"/>
                <a:cs typeface="Times New Roman"/>
              </a:rPr>
              <a:t> </a:t>
            </a:r>
            <a:r>
              <a:rPr sz="2450" dirty="0">
                <a:latin typeface="Times New Roman"/>
                <a:cs typeface="Times New Roman"/>
              </a:rPr>
              <a:t>for</a:t>
            </a:r>
            <a:r>
              <a:rPr sz="2450" spc="85" dirty="0">
                <a:latin typeface="Times New Roman"/>
                <a:cs typeface="Times New Roman"/>
              </a:rPr>
              <a:t> </a:t>
            </a:r>
            <a:r>
              <a:rPr sz="2450" dirty="0">
                <a:latin typeface="Times New Roman"/>
                <a:cs typeface="Times New Roman"/>
              </a:rPr>
              <a:t>all</a:t>
            </a:r>
            <a:r>
              <a:rPr sz="2450" spc="85" dirty="0">
                <a:latin typeface="Times New Roman"/>
                <a:cs typeface="Times New Roman"/>
              </a:rPr>
              <a:t> </a:t>
            </a:r>
            <a:r>
              <a:rPr sz="2450" spc="-10" dirty="0">
                <a:latin typeface="Times New Roman"/>
                <a:cs typeface="Times New Roman"/>
              </a:rPr>
              <a:t>observers.</a:t>
            </a:r>
            <a:endParaRPr sz="2450">
              <a:latin typeface="Times New Roman"/>
              <a:cs typeface="Times New Roman"/>
            </a:endParaRPr>
          </a:p>
          <a:p>
            <a:pPr marL="394970" indent="-359410">
              <a:lnSpc>
                <a:spcPct val="100000"/>
              </a:lnSpc>
              <a:spcBef>
                <a:spcPts val="1045"/>
              </a:spcBef>
              <a:buAutoNum type="alphaUcPeriod"/>
              <a:tabLst>
                <a:tab pos="395605" algn="l"/>
              </a:tabLst>
            </a:pPr>
            <a:r>
              <a:rPr sz="2450" dirty="0">
                <a:latin typeface="Times New Roman"/>
                <a:cs typeface="Times New Roman"/>
              </a:rPr>
              <a:t>the</a:t>
            </a:r>
            <a:r>
              <a:rPr sz="2450" spc="40" dirty="0">
                <a:latin typeface="Times New Roman"/>
                <a:cs typeface="Times New Roman"/>
              </a:rPr>
              <a:t> </a:t>
            </a:r>
            <a:r>
              <a:rPr sz="2450" b="0" i="1" spc="-95" dirty="0">
                <a:latin typeface="Bookman Old Style"/>
                <a:cs typeface="Bookman Old Style"/>
              </a:rPr>
              <a:t>velocity</a:t>
            </a:r>
            <a:r>
              <a:rPr sz="2450" b="0" i="1" spc="120" dirty="0">
                <a:latin typeface="Bookman Old Style"/>
                <a:cs typeface="Bookman Old Style"/>
              </a:rPr>
              <a:t> </a:t>
            </a:r>
            <a:r>
              <a:rPr sz="2450" dirty="0">
                <a:latin typeface="Times New Roman"/>
                <a:cs typeface="Times New Roman"/>
              </a:rPr>
              <a:t>of</a:t>
            </a:r>
            <a:r>
              <a:rPr sz="2450" spc="50" dirty="0">
                <a:latin typeface="Times New Roman"/>
                <a:cs typeface="Times New Roman"/>
              </a:rPr>
              <a:t> </a:t>
            </a:r>
            <a:r>
              <a:rPr sz="2450" dirty="0">
                <a:latin typeface="Times New Roman"/>
                <a:cs typeface="Times New Roman"/>
              </a:rPr>
              <a:t>light</a:t>
            </a:r>
            <a:r>
              <a:rPr sz="2450" spc="45" dirty="0">
                <a:latin typeface="Times New Roman"/>
                <a:cs typeface="Times New Roman"/>
              </a:rPr>
              <a:t> </a:t>
            </a:r>
            <a:r>
              <a:rPr sz="2450" dirty="0">
                <a:latin typeface="Times New Roman"/>
                <a:cs typeface="Times New Roman"/>
              </a:rPr>
              <a:t>is</a:t>
            </a:r>
            <a:r>
              <a:rPr sz="2450" spc="50" dirty="0">
                <a:latin typeface="Times New Roman"/>
                <a:cs typeface="Times New Roman"/>
              </a:rPr>
              <a:t> </a:t>
            </a:r>
            <a:r>
              <a:rPr sz="2450" dirty="0">
                <a:latin typeface="Times New Roman"/>
                <a:cs typeface="Times New Roman"/>
              </a:rPr>
              <a:t>the</a:t>
            </a:r>
            <a:r>
              <a:rPr sz="2450" spc="45" dirty="0">
                <a:latin typeface="Times New Roman"/>
                <a:cs typeface="Times New Roman"/>
              </a:rPr>
              <a:t> </a:t>
            </a:r>
            <a:r>
              <a:rPr sz="2450" dirty="0">
                <a:latin typeface="Times New Roman"/>
                <a:cs typeface="Times New Roman"/>
              </a:rPr>
              <a:t>same</a:t>
            </a:r>
            <a:r>
              <a:rPr sz="2450" spc="50" dirty="0">
                <a:latin typeface="Times New Roman"/>
                <a:cs typeface="Times New Roman"/>
              </a:rPr>
              <a:t> </a:t>
            </a:r>
            <a:r>
              <a:rPr sz="2450" dirty="0">
                <a:latin typeface="Times New Roman"/>
                <a:cs typeface="Times New Roman"/>
              </a:rPr>
              <a:t>for</a:t>
            </a:r>
            <a:r>
              <a:rPr sz="2450" spc="50" dirty="0">
                <a:latin typeface="Times New Roman"/>
                <a:cs typeface="Times New Roman"/>
              </a:rPr>
              <a:t> </a:t>
            </a:r>
            <a:r>
              <a:rPr sz="2450" dirty="0">
                <a:latin typeface="Times New Roman"/>
                <a:cs typeface="Times New Roman"/>
              </a:rPr>
              <a:t>all</a:t>
            </a:r>
            <a:r>
              <a:rPr sz="2450" spc="50" dirty="0">
                <a:latin typeface="Times New Roman"/>
                <a:cs typeface="Times New Roman"/>
              </a:rPr>
              <a:t> </a:t>
            </a:r>
            <a:r>
              <a:rPr sz="2450" spc="-10" dirty="0">
                <a:latin typeface="Times New Roman"/>
                <a:cs typeface="Times New Roman"/>
              </a:rPr>
              <a:t>observers?</a:t>
            </a:r>
            <a:endParaRPr sz="2450">
              <a:latin typeface="Times New Roman"/>
              <a:cs typeface="Times New Roman"/>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366895" algn="l"/>
              </a:tabLst>
            </a:pPr>
            <a:r>
              <a:rPr sz="1200" spc="-10" dirty="0">
                <a:latin typeface="Times New Roman"/>
                <a:cs typeface="Times New Roman"/>
              </a:rPr>
              <a:t>ConcepTest</a:t>
            </a:r>
            <a:r>
              <a:rPr sz="1200" dirty="0">
                <a:latin typeface="Times New Roman"/>
                <a:cs typeface="Times New Roman"/>
              </a:rPr>
              <a:t>	1.2.</a:t>
            </a:r>
            <a:r>
              <a:rPr sz="1200" spc="275" dirty="0">
                <a:latin typeface="Times New Roman"/>
                <a:cs typeface="Times New Roman"/>
              </a:rPr>
              <a:t>  </a:t>
            </a:r>
            <a:r>
              <a:rPr sz="1200" dirty="0">
                <a:latin typeface="Times New Roman"/>
                <a:cs typeface="Times New Roman"/>
              </a:rPr>
              <a:t>EINSTEIN’S</a:t>
            </a:r>
            <a:r>
              <a:rPr sz="1200" spc="19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85"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195" dirty="0"/>
              <a:t> </a:t>
            </a:r>
            <a:r>
              <a:rPr dirty="0"/>
              <a:t>very</a:t>
            </a:r>
            <a:r>
              <a:rPr spc="195" dirty="0"/>
              <a:t> </a:t>
            </a:r>
            <a:r>
              <a:rPr dirty="0"/>
              <a:t>long</a:t>
            </a:r>
            <a:r>
              <a:rPr spc="195" dirty="0"/>
              <a:t> </a:t>
            </a:r>
            <a:r>
              <a:rPr spc="50" dirty="0"/>
              <a:t>train</a:t>
            </a:r>
            <a:r>
              <a:rPr spc="195" dirty="0"/>
              <a:t> </a:t>
            </a:r>
            <a:r>
              <a:rPr dirty="0"/>
              <a:t>zooms</a:t>
            </a:r>
            <a:r>
              <a:rPr spc="195" dirty="0"/>
              <a:t> </a:t>
            </a:r>
            <a:r>
              <a:rPr spc="50" dirty="0"/>
              <a:t>past</a:t>
            </a:r>
            <a:r>
              <a:rPr spc="195" dirty="0"/>
              <a:t> </a:t>
            </a:r>
            <a:r>
              <a:rPr dirty="0"/>
              <a:t>a</a:t>
            </a:r>
            <a:r>
              <a:rPr spc="195" dirty="0"/>
              <a:t> </a:t>
            </a:r>
            <a:r>
              <a:rPr dirty="0"/>
              <a:t>station</a:t>
            </a:r>
            <a:r>
              <a:rPr spc="195" dirty="0"/>
              <a:t> </a:t>
            </a:r>
            <a:r>
              <a:rPr spc="114" dirty="0"/>
              <a:t>at</a:t>
            </a:r>
            <a:r>
              <a:rPr spc="195" dirty="0"/>
              <a:t> </a:t>
            </a:r>
            <a:r>
              <a:rPr dirty="0"/>
              <a:t>speed</a:t>
            </a:r>
            <a:r>
              <a:rPr spc="195" dirty="0"/>
              <a:t> </a:t>
            </a:r>
            <a:r>
              <a:rPr b="0" i="1" dirty="0">
                <a:latin typeface="Bookman Old Style"/>
                <a:cs typeface="Bookman Old Style"/>
              </a:rPr>
              <a:t>c/</a:t>
            </a:r>
            <a:r>
              <a:rPr dirty="0"/>
              <a:t>2.</a:t>
            </a:r>
            <a:r>
              <a:rPr spc="40" dirty="0"/>
              <a:t>  </a:t>
            </a:r>
            <a:r>
              <a:rPr spc="-10" dirty="0"/>
              <a:t>Observers </a:t>
            </a:r>
            <a:r>
              <a:rPr dirty="0"/>
              <a:t>on</a:t>
            </a:r>
            <a:r>
              <a:rPr spc="90" dirty="0"/>
              <a:t> </a:t>
            </a:r>
            <a:r>
              <a:rPr dirty="0"/>
              <a:t>the</a:t>
            </a:r>
            <a:r>
              <a:rPr spc="90" dirty="0"/>
              <a:t> </a:t>
            </a:r>
            <a:r>
              <a:rPr spc="50" dirty="0"/>
              <a:t>train</a:t>
            </a:r>
            <a:r>
              <a:rPr spc="90" dirty="0"/>
              <a:t> </a:t>
            </a:r>
            <a:r>
              <a:rPr dirty="0"/>
              <a:t>and</a:t>
            </a:r>
            <a:r>
              <a:rPr spc="85" dirty="0"/>
              <a:t> </a:t>
            </a:r>
            <a:r>
              <a:rPr dirty="0"/>
              <a:t>ground</a:t>
            </a:r>
            <a:r>
              <a:rPr spc="90" dirty="0"/>
              <a:t> </a:t>
            </a:r>
            <a:r>
              <a:rPr dirty="0"/>
              <a:t>measure</a:t>
            </a:r>
            <a:r>
              <a:rPr spc="85" dirty="0"/>
              <a:t> </a:t>
            </a:r>
            <a:r>
              <a:rPr dirty="0"/>
              <a:t>the</a:t>
            </a:r>
            <a:r>
              <a:rPr spc="90" dirty="0"/>
              <a:t> </a:t>
            </a:r>
            <a:r>
              <a:rPr dirty="0"/>
              <a:t>time</a:t>
            </a:r>
            <a:r>
              <a:rPr spc="85" dirty="0"/>
              <a:t> </a:t>
            </a:r>
            <a:r>
              <a:rPr spc="60" dirty="0"/>
              <a:t>it</a:t>
            </a:r>
            <a:r>
              <a:rPr spc="85" dirty="0"/>
              <a:t> </a:t>
            </a:r>
            <a:r>
              <a:rPr dirty="0"/>
              <a:t>takes</a:t>
            </a:r>
            <a:r>
              <a:rPr spc="90" dirty="0"/>
              <a:t> </a:t>
            </a:r>
            <a:r>
              <a:rPr dirty="0"/>
              <a:t>for</a:t>
            </a:r>
            <a:r>
              <a:rPr spc="85" dirty="0"/>
              <a:t> </a:t>
            </a:r>
            <a:r>
              <a:rPr dirty="0"/>
              <a:t>the</a:t>
            </a:r>
            <a:r>
              <a:rPr spc="90" dirty="0"/>
              <a:t> </a:t>
            </a:r>
            <a:r>
              <a:rPr spc="50" dirty="0"/>
              <a:t>train</a:t>
            </a:r>
            <a:r>
              <a:rPr spc="90" dirty="0"/>
              <a:t> </a:t>
            </a:r>
            <a:r>
              <a:rPr spc="-25" dirty="0"/>
              <a:t>to </a:t>
            </a:r>
            <a:r>
              <a:rPr dirty="0"/>
              <a:t>pass</a:t>
            </a:r>
            <a:r>
              <a:rPr spc="170" dirty="0"/>
              <a:t> </a:t>
            </a:r>
            <a:r>
              <a:rPr dirty="0"/>
              <a:t>the</a:t>
            </a:r>
            <a:r>
              <a:rPr spc="165" dirty="0"/>
              <a:t> </a:t>
            </a:r>
            <a:r>
              <a:rPr dirty="0"/>
              <a:t>station.</a:t>
            </a:r>
            <a:r>
              <a:rPr spc="434" dirty="0"/>
              <a:t> </a:t>
            </a:r>
            <a:r>
              <a:rPr dirty="0"/>
              <a:t>(Choose</a:t>
            </a:r>
            <a:r>
              <a:rPr spc="170" dirty="0"/>
              <a:t> </a:t>
            </a:r>
            <a:r>
              <a:rPr spc="-10" dirty="0"/>
              <a:t>one.)</a:t>
            </a:r>
          </a:p>
        </p:txBody>
      </p:sp>
      <p:sp>
        <p:nvSpPr>
          <p:cNvPr id="5" name="object 5"/>
          <p:cNvSpPr txBox="1"/>
          <p:nvPr/>
        </p:nvSpPr>
        <p:spPr>
          <a:xfrm>
            <a:off x="719315" y="2567456"/>
            <a:ext cx="8255000" cy="2174875"/>
          </a:xfrm>
          <a:prstGeom prst="rect">
            <a:avLst/>
          </a:prstGeom>
        </p:spPr>
        <p:txBody>
          <a:bodyPr vert="horz" wrap="square" lIns="0" tIns="9525" rIns="0" bIns="0" rtlCol="0">
            <a:spAutoFit/>
          </a:bodyPr>
          <a:lstStyle/>
          <a:p>
            <a:pPr marL="383540" marR="5080" indent="-371475">
              <a:lnSpc>
                <a:spcPct val="101699"/>
              </a:lnSpc>
              <a:spcBef>
                <a:spcPts val="75"/>
              </a:spcBef>
              <a:buAutoNum type="alphaUcPeriod"/>
              <a:tabLst>
                <a:tab pos="384175" algn="l"/>
              </a:tabLst>
            </a:pPr>
            <a:r>
              <a:rPr sz="2450" dirty="0">
                <a:latin typeface="Times New Roman"/>
                <a:cs typeface="Times New Roman"/>
              </a:rPr>
              <a:t>The</a:t>
            </a:r>
            <a:r>
              <a:rPr sz="2450" spc="285" dirty="0">
                <a:latin typeface="Times New Roman"/>
                <a:cs typeface="Times New Roman"/>
              </a:rPr>
              <a:t> </a:t>
            </a:r>
            <a:r>
              <a:rPr sz="2450" dirty="0">
                <a:latin typeface="Times New Roman"/>
                <a:cs typeface="Times New Roman"/>
              </a:rPr>
              <a:t>time</a:t>
            </a:r>
            <a:r>
              <a:rPr sz="2450" spc="285" dirty="0">
                <a:latin typeface="Times New Roman"/>
                <a:cs typeface="Times New Roman"/>
              </a:rPr>
              <a:t> </a:t>
            </a:r>
            <a:r>
              <a:rPr sz="2450" dirty="0">
                <a:latin typeface="Times New Roman"/>
                <a:cs typeface="Times New Roman"/>
              </a:rPr>
              <a:t>elapsed</a:t>
            </a:r>
            <a:r>
              <a:rPr sz="2450" spc="285" dirty="0">
                <a:latin typeface="Times New Roman"/>
                <a:cs typeface="Times New Roman"/>
              </a:rPr>
              <a:t> </a:t>
            </a:r>
            <a:r>
              <a:rPr sz="2450" dirty="0">
                <a:latin typeface="Times New Roman"/>
                <a:cs typeface="Times New Roman"/>
              </a:rPr>
              <a:t>on</a:t>
            </a:r>
            <a:r>
              <a:rPr sz="2450" spc="290" dirty="0">
                <a:latin typeface="Times New Roman"/>
                <a:cs typeface="Times New Roman"/>
              </a:rPr>
              <a:t> </a:t>
            </a:r>
            <a:r>
              <a:rPr sz="2450" dirty="0">
                <a:latin typeface="Times New Roman"/>
                <a:cs typeface="Times New Roman"/>
              </a:rPr>
              <a:t>the</a:t>
            </a:r>
            <a:r>
              <a:rPr sz="2450" spc="285" dirty="0">
                <a:latin typeface="Times New Roman"/>
                <a:cs typeface="Times New Roman"/>
              </a:rPr>
              <a:t> </a:t>
            </a:r>
            <a:r>
              <a:rPr sz="2450" spc="50" dirty="0">
                <a:latin typeface="Times New Roman"/>
                <a:cs typeface="Times New Roman"/>
              </a:rPr>
              <a:t>train</a:t>
            </a:r>
            <a:r>
              <a:rPr sz="2450" spc="285" dirty="0">
                <a:latin typeface="Times New Roman"/>
                <a:cs typeface="Times New Roman"/>
              </a:rPr>
              <a:t> </a:t>
            </a:r>
            <a:r>
              <a:rPr sz="2450" spc="-20" dirty="0">
                <a:latin typeface="Times New Roman"/>
                <a:cs typeface="Times New Roman"/>
              </a:rPr>
              <a:t>clocks,</a:t>
            </a:r>
            <a:r>
              <a:rPr sz="2450" spc="330" dirty="0">
                <a:latin typeface="Times New Roman"/>
                <a:cs typeface="Times New Roman"/>
              </a:rPr>
              <a:t> </a:t>
            </a:r>
            <a:r>
              <a:rPr sz="2450" dirty="0">
                <a:latin typeface="Times New Roman"/>
                <a:cs typeface="Times New Roman"/>
              </a:rPr>
              <a:t>as</a:t>
            </a:r>
            <a:r>
              <a:rPr sz="2450" spc="285" dirty="0">
                <a:latin typeface="Times New Roman"/>
                <a:cs typeface="Times New Roman"/>
              </a:rPr>
              <a:t> </a:t>
            </a:r>
            <a:r>
              <a:rPr sz="2450" dirty="0">
                <a:latin typeface="Times New Roman"/>
                <a:cs typeface="Times New Roman"/>
              </a:rPr>
              <a:t>the</a:t>
            </a:r>
            <a:r>
              <a:rPr sz="2450" spc="285" dirty="0">
                <a:latin typeface="Times New Roman"/>
                <a:cs typeface="Times New Roman"/>
              </a:rPr>
              <a:t> </a:t>
            </a:r>
            <a:r>
              <a:rPr sz="2450" spc="50" dirty="0">
                <a:latin typeface="Times New Roman"/>
                <a:cs typeface="Times New Roman"/>
              </a:rPr>
              <a:t>train</a:t>
            </a:r>
            <a:r>
              <a:rPr sz="2450" spc="285" dirty="0">
                <a:latin typeface="Times New Roman"/>
                <a:cs typeface="Times New Roman"/>
              </a:rPr>
              <a:t> </a:t>
            </a:r>
            <a:r>
              <a:rPr sz="2450" dirty="0">
                <a:latin typeface="Times New Roman"/>
                <a:cs typeface="Times New Roman"/>
              </a:rPr>
              <a:t>passes</a:t>
            </a:r>
            <a:r>
              <a:rPr sz="2450" spc="285" dirty="0">
                <a:latin typeface="Times New Roman"/>
                <a:cs typeface="Times New Roman"/>
              </a:rPr>
              <a:t> </a:t>
            </a:r>
            <a:r>
              <a:rPr sz="2450" spc="-25" dirty="0">
                <a:latin typeface="Times New Roman"/>
                <a:cs typeface="Times New Roman"/>
              </a:rPr>
              <a:t>the </a:t>
            </a:r>
            <a:r>
              <a:rPr sz="2450" dirty="0">
                <a:latin typeface="Times New Roman"/>
                <a:cs typeface="Times New Roman"/>
              </a:rPr>
              <a:t>station,</a:t>
            </a:r>
            <a:r>
              <a:rPr sz="2450" spc="145" dirty="0">
                <a:latin typeface="Times New Roman"/>
                <a:cs typeface="Times New Roman"/>
              </a:rPr>
              <a:t> </a:t>
            </a:r>
            <a:r>
              <a:rPr sz="2450" dirty="0">
                <a:latin typeface="Times New Roman"/>
                <a:cs typeface="Times New Roman"/>
              </a:rPr>
              <a:t>is</a:t>
            </a:r>
            <a:r>
              <a:rPr sz="2450" spc="145" dirty="0">
                <a:latin typeface="Times New Roman"/>
                <a:cs typeface="Times New Roman"/>
              </a:rPr>
              <a:t> </a:t>
            </a:r>
            <a:r>
              <a:rPr sz="2450" b="0" i="1" spc="-75" dirty="0">
                <a:latin typeface="Bookman Old Style"/>
                <a:cs typeface="Bookman Old Style"/>
              </a:rPr>
              <a:t>longer</a:t>
            </a:r>
            <a:r>
              <a:rPr sz="2450" b="0" i="1" spc="295" dirty="0">
                <a:latin typeface="Bookman Old Style"/>
                <a:cs typeface="Bookman Old Style"/>
              </a:rPr>
              <a:t> </a:t>
            </a:r>
            <a:r>
              <a:rPr sz="2450" spc="70" dirty="0">
                <a:latin typeface="Times New Roman"/>
                <a:cs typeface="Times New Roman"/>
              </a:rPr>
              <a:t>than</a:t>
            </a:r>
            <a:r>
              <a:rPr sz="2450" spc="140" dirty="0">
                <a:latin typeface="Times New Roman"/>
                <a:cs typeface="Times New Roman"/>
              </a:rPr>
              <a:t> </a:t>
            </a:r>
            <a:r>
              <a:rPr sz="2450" dirty="0">
                <a:latin typeface="Times New Roman"/>
                <a:cs typeface="Times New Roman"/>
              </a:rPr>
              <a:t>the</a:t>
            </a:r>
            <a:r>
              <a:rPr sz="2450" spc="145" dirty="0">
                <a:latin typeface="Times New Roman"/>
                <a:cs typeface="Times New Roman"/>
              </a:rPr>
              <a:t> </a:t>
            </a:r>
            <a:r>
              <a:rPr sz="2450" dirty="0">
                <a:latin typeface="Times New Roman"/>
                <a:cs typeface="Times New Roman"/>
              </a:rPr>
              <a:t>time</a:t>
            </a:r>
            <a:r>
              <a:rPr sz="2450" spc="145" dirty="0">
                <a:latin typeface="Times New Roman"/>
                <a:cs typeface="Times New Roman"/>
              </a:rPr>
              <a:t> </a:t>
            </a:r>
            <a:r>
              <a:rPr sz="2450" dirty="0">
                <a:latin typeface="Times New Roman"/>
                <a:cs typeface="Times New Roman"/>
              </a:rPr>
              <a:t>elapsed</a:t>
            </a:r>
            <a:r>
              <a:rPr sz="2450" spc="145" dirty="0">
                <a:latin typeface="Times New Roman"/>
                <a:cs typeface="Times New Roman"/>
              </a:rPr>
              <a:t> </a:t>
            </a:r>
            <a:r>
              <a:rPr sz="2450" dirty="0">
                <a:latin typeface="Times New Roman"/>
                <a:cs typeface="Times New Roman"/>
              </a:rPr>
              <a:t>on</a:t>
            </a:r>
            <a:r>
              <a:rPr sz="2450" spc="145" dirty="0">
                <a:latin typeface="Times New Roman"/>
                <a:cs typeface="Times New Roman"/>
              </a:rPr>
              <a:t> </a:t>
            </a:r>
            <a:r>
              <a:rPr sz="2450" dirty="0">
                <a:latin typeface="Times New Roman"/>
                <a:cs typeface="Times New Roman"/>
              </a:rPr>
              <a:t>the</a:t>
            </a:r>
            <a:r>
              <a:rPr sz="2450" spc="145" dirty="0">
                <a:latin typeface="Times New Roman"/>
                <a:cs typeface="Times New Roman"/>
              </a:rPr>
              <a:t> </a:t>
            </a:r>
            <a:r>
              <a:rPr sz="2450" dirty="0">
                <a:latin typeface="Times New Roman"/>
                <a:cs typeface="Times New Roman"/>
              </a:rPr>
              <a:t>station</a:t>
            </a:r>
            <a:r>
              <a:rPr sz="2450" spc="145" dirty="0">
                <a:latin typeface="Times New Roman"/>
                <a:cs typeface="Times New Roman"/>
              </a:rPr>
              <a:t> </a:t>
            </a:r>
            <a:r>
              <a:rPr sz="2450" spc="-10" dirty="0">
                <a:latin typeface="Times New Roman"/>
                <a:cs typeface="Times New Roman"/>
              </a:rPr>
              <a:t>clock.</a:t>
            </a:r>
            <a:endParaRPr sz="2450">
              <a:latin typeface="Times New Roman"/>
              <a:cs typeface="Times New Roman"/>
            </a:endParaRPr>
          </a:p>
          <a:p>
            <a:pPr marL="383540" marR="5080" indent="-359410">
              <a:lnSpc>
                <a:spcPct val="101699"/>
              </a:lnSpc>
              <a:spcBef>
                <a:spcPts val="994"/>
              </a:spcBef>
              <a:buAutoNum type="alphaUcPeriod"/>
              <a:tabLst>
                <a:tab pos="384175" algn="l"/>
              </a:tabLst>
            </a:pPr>
            <a:r>
              <a:rPr sz="2450" dirty="0">
                <a:latin typeface="Times New Roman"/>
                <a:cs typeface="Times New Roman"/>
              </a:rPr>
              <a:t>The</a:t>
            </a:r>
            <a:r>
              <a:rPr sz="2450" spc="275" dirty="0">
                <a:latin typeface="Times New Roman"/>
                <a:cs typeface="Times New Roman"/>
              </a:rPr>
              <a:t> </a:t>
            </a:r>
            <a:r>
              <a:rPr sz="2450" dirty="0">
                <a:latin typeface="Times New Roman"/>
                <a:cs typeface="Times New Roman"/>
              </a:rPr>
              <a:t>time</a:t>
            </a:r>
            <a:r>
              <a:rPr sz="2450" spc="290" dirty="0">
                <a:latin typeface="Times New Roman"/>
                <a:cs typeface="Times New Roman"/>
              </a:rPr>
              <a:t> </a:t>
            </a:r>
            <a:r>
              <a:rPr sz="2450" dirty="0">
                <a:latin typeface="Times New Roman"/>
                <a:cs typeface="Times New Roman"/>
              </a:rPr>
              <a:t>elapsed</a:t>
            </a:r>
            <a:r>
              <a:rPr sz="2450" spc="285" dirty="0">
                <a:latin typeface="Times New Roman"/>
                <a:cs typeface="Times New Roman"/>
              </a:rPr>
              <a:t> </a:t>
            </a:r>
            <a:r>
              <a:rPr sz="2450" dirty="0">
                <a:latin typeface="Times New Roman"/>
                <a:cs typeface="Times New Roman"/>
              </a:rPr>
              <a:t>on</a:t>
            </a:r>
            <a:r>
              <a:rPr sz="2450" spc="290" dirty="0">
                <a:latin typeface="Times New Roman"/>
                <a:cs typeface="Times New Roman"/>
              </a:rPr>
              <a:t> </a:t>
            </a:r>
            <a:r>
              <a:rPr sz="2450" dirty="0">
                <a:latin typeface="Times New Roman"/>
                <a:cs typeface="Times New Roman"/>
              </a:rPr>
              <a:t>the</a:t>
            </a:r>
            <a:r>
              <a:rPr sz="2450" spc="285" dirty="0">
                <a:latin typeface="Times New Roman"/>
                <a:cs typeface="Times New Roman"/>
              </a:rPr>
              <a:t> </a:t>
            </a:r>
            <a:r>
              <a:rPr sz="2450" spc="50" dirty="0">
                <a:latin typeface="Times New Roman"/>
                <a:cs typeface="Times New Roman"/>
              </a:rPr>
              <a:t>train</a:t>
            </a:r>
            <a:r>
              <a:rPr sz="2450" spc="290" dirty="0">
                <a:latin typeface="Times New Roman"/>
                <a:cs typeface="Times New Roman"/>
              </a:rPr>
              <a:t> </a:t>
            </a:r>
            <a:r>
              <a:rPr sz="2450" spc="-20" dirty="0">
                <a:latin typeface="Times New Roman"/>
                <a:cs typeface="Times New Roman"/>
              </a:rPr>
              <a:t>clocks,</a:t>
            </a:r>
            <a:r>
              <a:rPr sz="2450" spc="330" dirty="0">
                <a:latin typeface="Times New Roman"/>
                <a:cs typeface="Times New Roman"/>
              </a:rPr>
              <a:t> </a:t>
            </a:r>
            <a:r>
              <a:rPr sz="2450" dirty="0">
                <a:latin typeface="Times New Roman"/>
                <a:cs typeface="Times New Roman"/>
              </a:rPr>
              <a:t>as</a:t>
            </a:r>
            <a:r>
              <a:rPr sz="2450" spc="285" dirty="0">
                <a:latin typeface="Times New Roman"/>
                <a:cs typeface="Times New Roman"/>
              </a:rPr>
              <a:t> </a:t>
            </a:r>
            <a:r>
              <a:rPr sz="2450" dirty="0">
                <a:latin typeface="Times New Roman"/>
                <a:cs typeface="Times New Roman"/>
              </a:rPr>
              <a:t>the</a:t>
            </a:r>
            <a:r>
              <a:rPr sz="2450" spc="290" dirty="0">
                <a:latin typeface="Times New Roman"/>
                <a:cs typeface="Times New Roman"/>
              </a:rPr>
              <a:t> </a:t>
            </a:r>
            <a:r>
              <a:rPr sz="2450" spc="50" dirty="0">
                <a:latin typeface="Times New Roman"/>
                <a:cs typeface="Times New Roman"/>
              </a:rPr>
              <a:t>train</a:t>
            </a:r>
            <a:r>
              <a:rPr sz="2450" spc="285" dirty="0">
                <a:latin typeface="Times New Roman"/>
                <a:cs typeface="Times New Roman"/>
              </a:rPr>
              <a:t> </a:t>
            </a:r>
            <a:r>
              <a:rPr sz="2450" dirty="0">
                <a:latin typeface="Times New Roman"/>
                <a:cs typeface="Times New Roman"/>
              </a:rPr>
              <a:t>passes</a:t>
            </a:r>
            <a:r>
              <a:rPr sz="2450" spc="290" dirty="0">
                <a:latin typeface="Times New Roman"/>
                <a:cs typeface="Times New Roman"/>
              </a:rPr>
              <a:t> </a:t>
            </a:r>
            <a:r>
              <a:rPr sz="2450" spc="-25" dirty="0">
                <a:latin typeface="Times New Roman"/>
                <a:cs typeface="Times New Roman"/>
              </a:rPr>
              <a:t>the </a:t>
            </a:r>
            <a:r>
              <a:rPr sz="2450" dirty="0">
                <a:latin typeface="Times New Roman"/>
                <a:cs typeface="Times New Roman"/>
              </a:rPr>
              <a:t>station,</a:t>
            </a:r>
            <a:r>
              <a:rPr sz="2450" spc="135" dirty="0">
                <a:latin typeface="Times New Roman"/>
                <a:cs typeface="Times New Roman"/>
              </a:rPr>
              <a:t> </a:t>
            </a:r>
            <a:r>
              <a:rPr sz="2450" dirty="0">
                <a:latin typeface="Times New Roman"/>
                <a:cs typeface="Times New Roman"/>
              </a:rPr>
              <a:t>is</a:t>
            </a:r>
            <a:r>
              <a:rPr sz="2450" spc="145" dirty="0">
                <a:latin typeface="Times New Roman"/>
                <a:cs typeface="Times New Roman"/>
              </a:rPr>
              <a:t> </a:t>
            </a:r>
            <a:r>
              <a:rPr sz="2450" b="0" i="1" spc="-80" dirty="0">
                <a:latin typeface="Bookman Old Style"/>
                <a:cs typeface="Bookman Old Style"/>
              </a:rPr>
              <a:t>shorter</a:t>
            </a:r>
            <a:r>
              <a:rPr sz="2450" b="0" i="1" spc="295" dirty="0">
                <a:latin typeface="Bookman Old Style"/>
                <a:cs typeface="Bookman Old Style"/>
              </a:rPr>
              <a:t> </a:t>
            </a:r>
            <a:r>
              <a:rPr sz="2450" spc="70" dirty="0">
                <a:latin typeface="Times New Roman"/>
                <a:cs typeface="Times New Roman"/>
              </a:rPr>
              <a:t>than</a:t>
            </a:r>
            <a:r>
              <a:rPr sz="2450" spc="150" dirty="0">
                <a:latin typeface="Times New Roman"/>
                <a:cs typeface="Times New Roman"/>
              </a:rPr>
              <a:t> </a:t>
            </a:r>
            <a:r>
              <a:rPr sz="2450" dirty="0">
                <a:latin typeface="Times New Roman"/>
                <a:cs typeface="Times New Roman"/>
              </a:rPr>
              <a:t>the</a:t>
            </a:r>
            <a:r>
              <a:rPr sz="2450" spc="145" dirty="0">
                <a:latin typeface="Times New Roman"/>
                <a:cs typeface="Times New Roman"/>
              </a:rPr>
              <a:t> </a:t>
            </a:r>
            <a:r>
              <a:rPr sz="2450" dirty="0">
                <a:latin typeface="Times New Roman"/>
                <a:cs typeface="Times New Roman"/>
              </a:rPr>
              <a:t>time</a:t>
            </a:r>
            <a:r>
              <a:rPr sz="2450" spc="145" dirty="0">
                <a:latin typeface="Times New Roman"/>
                <a:cs typeface="Times New Roman"/>
              </a:rPr>
              <a:t> </a:t>
            </a:r>
            <a:r>
              <a:rPr sz="2450" dirty="0">
                <a:latin typeface="Times New Roman"/>
                <a:cs typeface="Times New Roman"/>
              </a:rPr>
              <a:t>elapsed</a:t>
            </a:r>
            <a:r>
              <a:rPr sz="2450" spc="145" dirty="0">
                <a:latin typeface="Times New Roman"/>
                <a:cs typeface="Times New Roman"/>
              </a:rPr>
              <a:t> </a:t>
            </a:r>
            <a:r>
              <a:rPr sz="2450" dirty="0">
                <a:latin typeface="Times New Roman"/>
                <a:cs typeface="Times New Roman"/>
              </a:rPr>
              <a:t>on</a:t>
            </a:r>
            <a:r>
              <a:rPr sz="2450" spc="145" dirty="0">
                <a:latin typeface="Times New Roman"/>
                <a:cs typeface="Times New Roman"/>
              </a:rPr>
              <a:t> </a:t>
            </a:r>
            <a:r>
              <a:rPr sz="2450" dirty="0">
                <a:latin typeface="Times New Roman"/>
                <a:cs typeface="Times New Roman"/>
              </a:rPr>
              <a:t>the</a:t>
            </a:r>
            <a:r>
              <a:rPr sz="2450" spc="145" dirty="0">
                <a:latin typeface="Times New Roman"/>
                <a:cs typeface="Times New Roman"/>
              </a:rPr>
              <a:t> </a:t>
            </a:r>
            <a:r>
              <a:rPr sz="2450" dirty="0">
                <a:latin typeface="Times New Roman"/>
                <a:cs typeface="Times New Roman"/>
              </a:rPr>
              <a:t>station</a:t>
            </a:r>
            <a:r>
              <a:rPr sz="2450" spc="150" dirty="0">
                <a:latin typeface="Times New Roman"/>
                <a:cs typeface="Times New Roman"/>
              </a:rPr>
              <a:t> </a:t>
            </a:r>
            <a:r>
              <a:rPr sz="2450" spc="-10" dirty="0">
                <a:latin typeface="Times New Roman"/>
                <a:cs typeface="Times New Roman"/>
              </a:rPr>
              <a:t>clock.</a:t>
            </a:r>
            <a:endParaRPr sz="2450">
              <a:latin typeface="Times New Roman"/>
              <a:cs typeface="Times New Roman"/>
            </a:endParaRPr>
          </a:p>
          <a:p>
            <a:pPr marL="383540" indent="-363855">
              <a:lnSpc>
                <a:spcPct val="100000"/>
              </a:lnSpc>
              <a:spcBef>
                <a:spcPts val="1045"/>
              </a:spcBef>
              <a:buAutoNum type="alphaUcPeriod"/>
              <a:tabLst>
                <a:tab pos="384175" algn="l"/>
              </a:tabLst>
            </a:pPr>
            <a:r>
              <a:rPr sz="2450" dirty="0">
                <a:latin typeface="Times New Roman"/>
                <a:cs typeface="Times New Roman"/>
              </a:rPr>
              <a:t>The</a:t>
            </a:r>
            <a:r>
              <a:rPr sz="2450" spc="140" dirty="0">
                <a:latin typeface="Times New Roman"/>
                <a:cs typeface="Times New Roman"/>
              </a:rPr>
              <a:t> </a:t>
            </a:r>
            <a:r>
              <a:rPr sz="2450" dirty="0">
                <a:latin typeface="Times New Roman"/>
                <a:cs typeface="Times New Roman"/>
              </a:rPr>
              <a:t>two</a:t>
            </a:r>
            <a:r>
              <a:rPr sz="2450" spc="145" dirty="0">
                <a:latin typeface="Times New Roman"/>
                <a:cs typeface="Times New Roman"/>
              </a:rPr>
              <a:t> </a:t>
            </a:r>
            <a:r>
              <a:rPr sz="2450" dirty="0">
                <a:latin typeface="Times New Roman"/>
                <a:cs typeface="Times New Roman"/>
              </a:rPr>
              <a:t>times</a:t>
            </a:r>
            <a:r>
              <a:rPr sz="2450" spc="150" dirty="0">
                <a:latin typeface="Times New Roman"/>
                <a:cs typeface="Times New Roman"/>
              </a:rPr>
              <a:t> </a:t>
            </a:r>
            <a:r>
              <a:rPr sz="2450" dirty="0">
                <a:latin typeface="Times New Roman"/>
                <a:cs typeface="Times New Roman"/>
              </a:rPr>
              <a:t>are</a:t>
            </a:r>
            <a:r>
              <a:rPr sz="2450" spc="140" dirty="0">
                <a:latin typeface="Times New Roman"/>
                <a:cs typeface="Times New Roman"/>
              </a:rPr>
              <a:t> </a:t>
            </a:r>
            <a:r>
              <a:rPr sz="2450" dirty="0">
                <a:latin typeface="Times New Roman"/>
                <a:cs typeface="Times New Roman"/>
              </a:rPr>
              <a:t>the</a:t>
            </a:r>
            <a:r>
              <a:rPr sz="2450" spc="150" dirty="0">
                <a:latin typeface="Times New Roman"/>
                <a:cs typeface="Times New Roman"/>
              </a:rPr>
              <a:t> </a:t>
            </a:r>
            <a:r>
              <a:rPr sz="2450" spc="-10" dirty="0">
                <a:latin typeface="Times New Roman"/>
                <a:cs typeface="Times New Roman"/>
              </a:rPr>
              <a:t>same.</a:t>
            </a:r>
            <a:endParaRPr sz="2450">
              <a:latin typeface="Times New Roman"/>
              <a:cs typeface="Times New Roman"/>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366895" algn="l"/>
              </a:tabLst>
            </a:pPr>
            <a:r>
              <a:rPr sz="1200" spc="-10" dirty="0">
                <a:latin typeface="Times New Roman"/>
                <a:cs typeface="Times New Roman"/>
              </a:rPr>
              <a:t>ConcepTest</a:t>
            </a:r>
            <a:r>
              <a:rPr sz="1200" dirty="0">
                <a:latin typeface="Times New Roman"/>
                <a:cs typeface="Times New Roman"/>
              </a:rPr>
              <a:t>	1.2.</a:t>
            </a:r>
            <a:r>
              <a:rPr sz="1200" spc="275" dirty="0">
                <a:latin typeface="Times New Roman"/>
                <a:cs typeface="Times New Roman"/>
              </a:rPr>
              <a:t>  </a:t>
            </a:r>
            <a:r>
              <a:rPr sz="1200" dirty="0">
                <a:latin typeface="Times New Roman"/>
                <a:cs typeface="Times New Roman"/>
              </a:rPr>
              <a:t>EINSTEIN’S</a:t>
            </a:r>
            <a:r>
              <a:rPr sz="1200" spc="19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85"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195" dirty="0"/>
              <a:t> </a:t>
            </a:r>
            <a:r>
              <a:rPr dirty="0"/>
              <a:t>very</a:t>
            </a:r>
            <a:r>
              <a:rPr spc="195" dirty="0"/>
              <a:t> </a:t>
            </a:r>
            <a:r>
              <a:rPr dirty="0"/>
              <a:t>long</a:t>
            </a:r>
            <a:r>
              <a:rPr spc="195" dirty="0"/>
              <a:t> </a:t>
            </a:r>
            <a:r>
              <a:rPr spc="50" dirty="0"/>
              <a:t>train</a:t>
            </a:r>
            <a:r>
              <a:rPr spc="195" dirty="0"/>
              <a:t> </a:t>
            </a:r>
            <a:r>
              <a:rPr dirty="0"/>
              <a:t>zooms</a:t>
            </a:r>
            <a:r>
              <a:rPr spc="195" dirty="0"/>
              <a:t> </a:t>
            </a:r>
            <a:r>
              <a:rPr spc="50" dirty="0"/>
              <a:t>past</a:t>
            </a:r>
            <a:r>
              <a:rPr spc="195" dirty="0"/>
              <a:t> </a:t>
            </a:r>
            <a:r>
              <a:rPr dirty="0"/>
              <a:t>a</a:t>
            </a:r>
            <a:r>
              <a:rPr spc="195" dirty="0"/>
              <a:t> </a:t>
            </a:r>
            <a:r>
              <a:rPr dirty="0"/>
              <a:t>station</a:t>
            </a:r>
            <a:r>
              <a:rPr spc="195" dirty="0"/>
              <a:t> </a:t>
            </a:r>
            <a:r>
              <a:rPr spc="114" dirty="0"/>
              <a:t>at</a:t>
            </a:r>
            <a:r>
              <a:rPr spc="195" dirty="0"/>
              <a:t> </a:t>
            </a:r>
            <a:r>
              <a:rPr dirty="0"/>
              <a:t>speed</a:t>
            </a:r>
            <a:r>
              <a:rPr spc="195" dirty="0"/>
              <a:t> </a:t>
            </a:r>
            <a:r>
              <a:rPr b="0" i="1" dirty="0">
                <a:latin typeface="Bookman Old Style"/>
                <a:cs typeface="Bookman Old Style"/>
              </a:rPr>
              <a:t>c/</a:t>
            </a:r>
            <a:r>
              <a:rPr dirty="0"/>
              <a:t>2.</a:t>
            </a:r>
            <a:r>
              <a:rPr spc="40" dirty="0"/>
              <a:t>  </a:t>
            </a:r>
            <a:r>
              <a:rPr spc="-10" dirty="0"/>
              <a:t>Observers </a:t>
            </a:r>
            <a:r>
              <a:rPr dirty="0"/>
              <a:t>on</a:t>
            </a:r>
            <a:r>
              <a:rPr spc="90" dirty="0"/>
              <a:t> </a:t>
            </a:r>
            <a:r>
              <a:rPr dirty="0"/>
              <a:t>the</a:t>
            </a:r>
            <a:r>
              <a:rPr spc="90" dirty="0"/>
              <a:t> </a:t>
            </a:r>
            <a:r>
              <a:rPr spc="50" dirty="0"/>
              <a:t>train</a:t>
            </a:r>
            <a:r>
              <a:rPr spc="90" dirty="0"/>
              <a:t> </a:t>
            </a:r>
            <a:r>
              <a:rPr dirty="0"/>
              <a:t>and</a:t>
            </a:r>
            <a:r>
              <a:rPr spc="85" dirty="0"/>
              <a:t> </a:t>
            </a:r>
            <a:r>
              <a:rPr dirty="0"/>
              <a:t>ground</a:t>
            </a:r>
            <a:r>
              <a:rPr spc="90" dirty="0"/>
              <a:t> </a:t>
            </a:r>
            <a:r>
              <a:rPr dirty="0"/>
              <a:t>measure</a:t>
            </a:r>
            <a:r>
              <a:rPr spc="85" dirty="0"/>
              <a:t> </a:t>
            </a:r>
            <a:r>
              <a:rPr dirty="0"/>
              <a:t>the</a:t>
            </a:r>
            <a:r>
              <a:rPr spc="90" dirty="0"/>
              <a:t> </a:t>
            </a:r>
            <a:r>
              <a:rPr dirty="0"/>
              <a:t>time</a:t>
            </a:r>
            <a:r>
              <a:rPr spc="85" dirty="0"/>
              <a:t> </a:t>
            </a:r>
            <a:r>
              <a:rPr spc="60" dirty="0"/>
              <a:t>it</a:t>
            </a:r>
            <a:r>
              <a:rPr spc="85" dirty="0"/>
              <a:t> </a:t>
            </a:r>
            <a:r>
              <a:rPr dirty="0"/>
              <a:t>takes</a:t>
            </a:r>
            <a:r>
              <a:rPr spc="90" dirty="0"/>
              <a:t> </a:t>
            </a:r>
            <a:r>
              <a:rPr dirty="0"/>
              <a:t>for</a:t>
            </a:r>
            <a:r>
              <a:rPr spc="85" dirty="0"/>
              <a:t> </a:t>
            </a:r>
            <a:r>
              <a:rPr dirty="0"/>
              <a:t>the</a:t>
            </a:r>
            <a:r>
              <a:rPr spc="90" dirty="0"/>
              <a:t> </a:t>
            </a:r>
            <a:r>
              <a:rPr spc="50" dirty="0"/>
              <a:t>train</a:t>
            </a:r>
            <a:r>
              <a:rPr spc="90" dirty="0"/>
              <a:t> </a:t>
            </a:r>
            <a:r>
              <a:rPr spc="-25" dirty="0"/>
              <a:t>to </a:t>
            </a:r>
            <a:r>
              <a:rPr dirty="0"/>
              <a:t>pass</a:t>
            </a:r>
            <a:r>
              <a:rPr spc="170" dirty="0"/>
              <a:t> </a:t>
            </a:r>
            <a:r>
              <a:rPr dirty="0"/>
              <a:t>the</a:t>
            </a:r>
            <a:r>
              <a:rPr spc="165" dirty="0"/>
              <a:t> </a:t>
            </a:r>
            <a:r>
              <a:rPr dirty="0"/>
              <a:t>station.</a:t>
            </a:r>
            <a:r>
              <a:rPr spc="434" dirty="0"/>
              <a:t> </a:t>
            </a:r>
            <a:r>
              <a:rPr dirty="0"/>
              <a:t>(Choose</a:t>
            </a:r>
            <a:r>
              <a:rPr spc="170" dirty="0"/>
              <a:t> </a:t>
            </a:r>
            <a:r>
              <a:rPr spc="-10" dirty="0"/>
              <a:t>one.)</a:t>
            </a:r>
          </a:p>
        </p:txBody>
      </p:sp>
      <p:sp>
        <p:nvSpPr>
          <p:cNvPr id="5" name="object 5"/>
          <p:cNvSpPr txBox="1"/>
          <p:nvPr/>
        </p:nvSpPr>
        <p:spPr>
          <a:xfrm>
            <a:off x="707745" y="2567456"/>
            <a:ext cx="8266430" cy="2794635"/>
          </a:xfrm>
          <a:prstGeom prst="rect">
            <a:avLst/>
          </a:prstGeom>
        </p:spPr>
        <p:txBody>
          <a:bodyPr vert="horz" wrap="square" lIns="0" tIns="9525" rIns="0" bIns="0" rtlCol="0">
            <a:spAutoFit/>
          </a:bodyPr>
          <a:lstStyle/>
          <a:p>
            <a:pPr marL="394970" marR="5080" indent="-371475">
              <a:lnSpc>
                <a:spcPct val="101699"/>
              </a:lnSpc>
              <a:spcBef>
                <a:spcPts val="75"/>
              </a:spcBef>
              <a:buAutoNum type="alphaUcPeriod"/>
              <a:tabLst>
                <a:tab pos="395605" algn="l"/>
              </a:tabLst>
            </a:pPr>
            <a:r>
              <a:rPr sz="2450" dirty="0">
                <a:latin typeface="Times New Roman"/>
                <a:cs typeface="Times New Roman"/>
              </a:rPr>
              <a:t>The</a:t>
            </a:r>
            <a:r>
              <a:rPr sz="2450" spc="285" dirty="0">
                <a:latin typeface="Times New Roman"/>
                <a:cs typeface="Times New Roman"/>
              </a:rPr>
              <a:t> </a:t>
            </a:r>
            <a:r>
              <a:rPr sz="2450" dirty="0">
                <a:latin typeface="Times New Roman"/>
                <a:cs typeface="Times New Roman"/>
              </a:rPr>
              <a:t>time</a:t>
            </a:r>
            <a:r>
              <a:rPr sz="2450" spc="285" dirty="0">
                <a:latin typeface="Times New Roman"/>
                <a:cs typeface="Times New Roman"/>
              </a:rPr>
              <a:t> </a:t>
            </a:r>
            <a:r>
              <a:rPr sz="2450" dirty="0">
                <a:latin typeface="Times New Roman"/>
                <a:cs typeface="Times New Roman"/>
              </a:rPr>
              <a:t>elapsed</a:t>
            </a:r>
            <a:r>
              <a:rPr sz="2450" spc="285" dirty="0">
                <a:latin typeface="Times New Roman"/>
                <a:cs typeface="Times New Roman"/>
              </a:rPr>
              <a:t> </a:t>
            </a:r>
            <a:r>
              <a:rPr sz="2450" dirty="0">
                <a:latin typeface="Times New Roman"/>
                <a:cs typeface="Times New Roman"/>
              </a:rPr>
              <a:t>on</a:t>
            </a:r>
            <a:r>
              <a:rPr sz="2450" spc="290" dirty="0">
                <a:latin typeface="Times New Roman"/>
                <a:cs typeface="Times New Roman"/>
              </a:rPr>
              <a:t> </a:t>
            </a:r>
            <a:r>
              <a:rPr sz="2450" dirty="0">
                <a:latin typeface="Times New Roman"/>
                <a:cs typeface="Times New Roman"/>
              </a:rPr>
              <a:t>the</a:t>
            </a:r>
            <a:r>
              <a:rPr sz="2450" spc="285" dirty="0">
                <a:latin typeface="Times New Roman"/>
                <a:cs typeface="Times New Roman"/>
              </a:rPr>
              <a:t> </a:t>
            </a:r>
            <a:r>
              <a:rPr sz="2450" spc="50" dirty="0">
                <a:latin typeface="Times New Roman"/>
                <a:cs typeface="Times New Roman"/>
              </a:rPr>
              <a:t>train</a:t>
            </a:r>
            <a:r>
              <a:rPr sz="2450" spc="285" dirty="0">
                <a:latin typeface="Times New Roman"/>
                <a:cs typeface="Times New Roman"/>
              </a:rPr>
              <a:t> </a:t>
            </a:r>
            <a:r>
              <a:rPr sz="2450" spc="-20" dirty="0">
                <a:latin typeface="Times New Roman"/>
                <a:cs typeface="Times New Roman"/>
              </a:rPr>
              <a:t>clocks,</a:t>
            </a:r>
            <a:r>
              <a:rPr sz="2450" spc="330" dirty="0">
                <a:latin typeface="Times New Roman"/>
                <a:cs typeface="Times New Roman"/>
              </a:rPr>
              <a:t> </a:t>
            </a:r>
            <a:r>
              <a:rPr sz="2450" dirty="0">
                <a:latin typeface="Times New Roman"/>
                <a:cs typeface="Times New Roman"/>
              </a:rPr>
              <a:t>as</a:t>
            </a:r>
            <a:r>
              <a:rPr sz="2450" spc="285" dirty="0">
                <a:latin typeface="Times New Roman"/>
                <a:cs typeface="Times New Roman"/>
              </a:rPr>
              <a:t> </a:t>
            </a:r>
            <a:r>
              <a:rPr sz="2450" dirty="0">
                <a:latin typeface="Times New Roman"/>
                <a:cs typeface="Times New Roman"/>
              </a:rPr>
              <a:t>the</a:t>
            </a:r>
            <a:r>
              <a:rPr sz="2450" spc="285" dirty="0">
                <a:latin typeface="Times New Roman"/>
                <a:cs typeface="Times New Roman"/>
              </a:rPr>
              <a:t> </a:t>
            </a:r>
            <a:r>
              <a:rPr sz="2450" spc="50" dirty="0">
                <a:latin typeface="Times New Roman"/>
                <a:cs typeface="Times New Roman"/>
              </a:rPr>
              <a:t>train</a:t>
            </a:r>
            <a:r>
              <a:rPr sz="2450" spc="285" dirty="0">
                <a:latin typeface="Times New Roman"/>
                <a:cs typeface="Times New Roman"/>
              </a:rPr>
              <a:t> </a:t>
            </a:r>
            <a:r>
              <a:rPr sz="2450" dirty="0">
                <a:latin typeface="Times New Roman"/>
                <a:cs typeface="Times New Roman"/>
              </a:rPr>
              <a:t>passes</a:t>
            </a:r>
            <a:r>
              <a:rPr sz="2450" spc="285" dirty="0">
                <a:latin typeface="Times New Roman"/>
                <a:cs typeface="Times New Roman"/>
              </a:rPr>
              <a:t> </a:t>
            </a:r>
            <a:r>
              <a:rPr sz="2450" spc="-25" dirty="0">
                <a:latin typeface="Times New Roman"/>
                <a:cs typeface="Times New Roman"/>
              </a:rPr>
              <a:t>the </a:t>
            </a:r>
            <a:r>
              <a:rPr sz="2450" dirty="0">
                <a:latin typeface="Times New Roman"/>
                <a:cs typeface="Times New Roman"/>
              </a:rPr>
              <a:t>station,</a:t>
            </a:r>
            <a:r>
              <a:rPr sz="2450" spc="145" dirty="0">
                <a:latin typeface="Times New Roman"/>
                <a:cs typeface="Times New Roman"/>
              </a:rPr>
              <a:t> </a:t>
            </a:r>
            <a:r>
              <a:rPr sz="2450" dirty="0">
                <a:latin typeface="Times New Roman"/>
                <a:cs typeface="Times New Roman"/>
              </a:rPr>
              <a:t>is</a:t>
            </a:r>
            <a:r>
              <a:rPr sz="2450" spc="145" dirty="0">
                <a:latin typeface="Times New Roman"/>
                <a:cs typeface="Times New Roman"/>
              </a:rPr>
              <a:t> </a:t>
            </a:r>
            <a:r>
              <a:rPr sz="2450" b="0" i="1" spc="-75" dirty="0">
                <a:latin typeface="Bookman Old Style"/>
                <a:cs typeface="Bookman Old Style"/>
              </a:rPr>
              <a:t>longer</a:t>
            </a:r>
            <a:r>
              <a:rPr sz="2450" b="0" i="1" spc="295" dirty="0">
                <a:latin typeface="Bookman Old Style"/>
                <a:cs typeface="Bookman Old Style"/>
              </a:rPr>
              <a:t> </a:t>
            </a:r>
            <a:r>
              <a:rPr sz="2450" spc="70" dirty="0">
                <a:latin typeface="Times New Roman"/>
                <a:cs typeface="Times New Roman"/>
              </a:rPr>
              <a:t>than</a:t>
            </a:r>
            <a:r>
              <a:rPr sz="2450" spc="140" dirty="0">
                <a:latin typeface="Times New Roman"/>
                <a:cs typeface="Times New Roman"/>
              </a:rPr>
              <a:t> </a:t>
            </a:r>
            <a:r>
              <a:rPr sz="2450" dirty="0">
                <a:latin typeface="Times New Roman"/>
                <a:cs typeface="Times New Roman"/>
              </a:rPr>
              <a:t>the</a:t>
            </a:r>
            <a:r>
              <a:rPr sz="2450" spc="145" dirty="0">
                <a:latin typeface="Times New Roman"/>
                <a:cs typeface="Times New Roman"/>
              </a:rPr>
              <a:t> </a:t>
            </a:r>
            <a:r>
              <a:rPr sz="2450" dirty="0">
                <a:latin typeface="Times New Roman"/>
                <a:cs typeface="Times New Roman"/>
              </a:rPr>
              <a:t>time</a:t>
            </a:r>
            <a:r>
              <a:rPr sz="2450" spc="145" dirty="0">
                <a:latin typeface="Times New Roman"/>
                <a:cs typeface="Times New Roman"/>
              </a:rPr>
              <a:t> </a:t>
            </a:r>
            <a:r>
              <a:rPr sz="2450" dirty="0">
                <a:latin typeface="Times New Roman"/>
                <a:cs typeface="Times New Roman"/>
              </a:rPr>
              <a:t>elapsed</a:t>
            </a:r>
            <a:r>
              <a:rPr sz="2450" spc="145" dirty="0">
                <a:latin typeface="Times New Roman"/>
                <a:cs typeface="Times New Roman"/>
              </a:rPr>
              <a:t> </a:t>
            </a:r>
            <a:r>
              <a:rPr sz="2450" dirty="0">
                <a:latin typeface="Times New Roman"/>
                <a:cs typeface="Times New Roman"/>
              </a:rPr>
              <a:t>on</a:t>
            </a:r>
            <a:r>
              <a:rPr sz="2450" spc="145" dirty="0">
                <a:latin typeface="Times New Roman"/>
                <a:cs typeface="Times New Roman"/>
              </a:rPr>
              <a:t> </a:t>
            </a:r>
            <a:r>
              <a:rPr sz="2450" dirty="0">
                <a:latin typeface="Times New Roman"/>
                <a:cs typeface="Times New Roman"/>
              </a:rPr>
              <a:t>the</a:t>
            </a:r>
            <a:r>
              <a:rPr sz="2450" spc="145" dirty="0">
                <a:latin typeface="Times New Roman"/>
                <a:cs typeface="Times New Roman"/>
              </a:rPr>
              <a:t> </a:t>
            </a:r>
            <a:r>
              <a:rPr sz="2450" dirty="0">
                <a:latin typeface="Times New Roman"/>
                <a:cs typeface="Times New Roman"/>
              </a:rPr>
              <a:t>station</a:t>
            </a:r>
            <a:r>
              <a:rPr sz="2450" spc="145" dirty="0">
                <a:latin typeface="Times New Roman"/>
                <a:cs typeface="Times New Roman"/>
              </a:rPr>
              <a:t> </a:t>
            </a:r>
            <a:r>
              <a:rPr sz="2450" spc="-10" dirty="0">
                <a:latin typeface="Times New Roman"/>
                <a:cs typeface="Times New Roman"/>
              </a:rPr>
              <a:t>clock.</a:t>
            </a:r>
            <a:endParaRPr sz="2450">
              <a:latin typeface="Times New Roman"/>
              <a:cs typeface="Times New Roman"/>
            </a:endParaRPr>
          </a:p>
          <a:p>
            <a:pPr marL="394970" marR="5080" indent="-359410">
              <a:lnSpc>
                <a:spcPct val="101699"/>
              </a:lnSpc>
              <a:spcBef>
                <a:spcPts val="994"/>
              </a:spcBef>
              <a:buAutoNum type="alphaUcPeriod"/>
              <a:tabLst>
                <a:tab pos="395605" algn="l"/>
              </a:tabLst>
            </a:pPr>
            <a:r>
              <a:rPr sz="2450" dirty="0">
                <a:latin typeface="Times New Roman"/>
                <a:cs typeface="Times New Roman"/>
              </a:rPr>
              <a:t>The</a:t>
            </a:r>
            <a:r>
              <a:rPr sz="2450" spc="275" dirty="0">
                <a:latin typeface="Times New Roman"/>
                <a:cs typeface="Times New Roman"/>
              </a:rPr>
              <a:t> </a:t>
            </a:r>
            <a:r>
              <a:rPr sz="2450" dirty="0">
                <a:latin typeface="Times New Roman"/>
                <a:cs typeface="Times New Roman"/>
              </a:rPr>
              <a:t>time</a:t>
            </a:r>
            <a:r>
              <a:rPr sz="2450" spc="290" dirty="0">
                <a:latin typeface="Times New Roman"/>
                <a:cs typeface="Times New Roman"/>
              </a:rPr>
              <a:t> </a:t>
            </a:r>
            <a:r>
              <a:rPr sz="2450" dirty="0">
                <a:latin typeface="Times New Roman"/>
                <a:cs typeface="Times New Roman"/>
              </a:rPr>
              <a:t>elapsed</a:t>
            </a:r>
            <a:r>
              <a:rPr sz="2450" spc="285" dirty="0">
                <a:latin typeface="Times New Roman"/>
                <a:cs typeface="Times New Roman"/>
              </a:rPr>
              <a:t> </a:t>
            </a:r>
            <a:r>
              <a:rPr sz="2450" dirty="0">
                <a:latin typeface="Times New Roman"/>
                <a:cs typeface="Times New Roman"/>
              </a:rPr>
              <a:t>on</a:t>
            </a:r>
            <a:r>
              <a:rPr sz="2450" spc="290" dirty="0">
                <a:latin typeface="Times New Roman"/>
                <a:cs typeface="Times New Roman"/>
              </a:rPr>
              <a:t> </a:t>
            </a:r>
            <a:r>
              <a:rPr sz="2450" dirty="0">
                <a:latin typeface="Times New Roman"/>
                <a:cs typeface="Times New Roman"/>
              </a:rPr>
              <a:t>the</a:t>
            </a:r>
            <a:r>
              <a:rPr sz="2450" spc="285" dirty="0">
                <a:latin typeface="Times New Roman"/>
                <a:cs typeface="Times New Roman"/>
              </a:rPr>
              <a:t> </a:t>
            </a:r>
            <a:r>
              <a:rPr sz="2450" spc="50" dirty="0">
                <a:latin typeface="Times New Roman"/>
                <a:cs typeface="Times New Roman"/>
              </a:rPr>
              <a:t>train</a:t>
            </a:r>
            <a:r>
              <a:rPr sz="2450" spc="290" dirty="0">
                <a:latin typeface="Times New Roman"/>
                <a:cs typeface="Times New Roman"/>
              </a:rPr>
              <a:t> </a:t>
            </a:r>
            <a:r>
              <a:rPr sz="2450" spc="-20" dirty="0">
                <a:latin typeface="Times New Roman"/>
                <a:cs typeface="Times New Roman"/>
              </a:rPr>
              <a:t>clocks,</a:t>
            </a:r>
            <a:r>
              <a:rPr sz="2450" spc="330" dirty="0">
                <a:latin typeface="Times New Roman"/>
                <a:cs typeface="Times New Roman"/>
              </a:rPr>
              <a:t> </a:t>
            </a:r>
            <a:r>
              <a:rPr sz="2450" dirty="0">
                <a:latin typeface="Times New Roman"/>
                <a:cs typeface="Times New Roman"/>
              </a:rPr>
              <a:t>as</a:t>
            </a:r>
            <a:r>
              <a:rPr sz="2450" spc="285" dirty="0">
                <a:latin typeface="Times New Roman"/>
                <a:cs typeface="Times New Roman"/>
              </a:rPr>
              <a:t> </a:t>
            </a:r>
            <a:r>
              <a:rPr sz="2450" dirty="0">
                <a:latin typeface="Times New Roman"/>
                <a:cs typeface="Times New Roman"/>
              </a:rPr>
              <a:t>the</a:t>
            </a:r>
            <a:r>
              <a:rPr sz="2450" spc="290" dirty="0">
                <a:latin typeface="Times New Roman"/>
                <a:cs typeface="Times New Roman"/>
              </a:rPr>
              <a:t> </a:t>
            </a:r>
            <a:r>
              <a:rPr sz="2450" spc="50" dirty="0">
                <a:latin typeface="Times New Roman"/>
                <a:cs typeface="Times New Roman"/>
              </a:rPr>
              <a:t>train</a:t>
            </a:r>
            <a:r>
              <a:rPr sz="2450" spc="285" dirty="0">
                <a:latin typeface="Times New Roman"/>
                <a:cs typeface="Times New Roman"/>
              </a:rPr>
              <a:t> </a:t>
            </a:r>
            <a:r>
              <a:rPr sz="2450" dirty="0">
                <a:latin typeface="Times New Roman"/>
                <a:cs typeface="Times New Roman"/>
              </a:rPr>
              <a:t>passes</a:t>
            </a:r>
            <a:r>
              <a:rPr sz="2450" spc="290" dirty="0">
                <a:latin typeface="Times New Roman"/>
                <a:cs typeface="Times New Roman"/>
              </a:rPr>
              <a:t> </a:t>
            </a:r>
            <a:r>
              <a:rPr sz="2450" spc="-25" dirty="0">
                <a:latin typeface="Times New Roman"/>
                <a:cs typeface="Times New Roman"/>
              </a:rPr>
              <a:t>the </a:t>
            </a:r>
            <a:r>
              <a:rPr sz="2450" dirty="0">
                <a:latin typeface="Times New Roman"/>
                <a:cs typeface="Times New Roman"/>
              </a:rPr>
              <a:t>station,</a:t>
            </a:r>
            <a:r>
              <a:rPr sz="2450" spc="135" dirty="0">
                <a:latin typeface="Times New Roman"/>
                <a:cs typeface="Times New Roman"/>
              </a:rPr>
              <a:t> </a:t>
            </a:r>
            <a:r>
              <a:rPr sz="2450" dirty="0">
                <a:latin typeface="Times New Roman"/>
                <a:cs typeface="Times New Roman"/>
              </a:rPr>
              <a:t>is</a:t>
            </a:r>
            <a:r>
              <a:rPr sz="2450" spc="145" dirty="0">
                <a:latin typeface="Times New Roman"/>
                <a:cs typeface="Times New Roman"/>
              </a:rPr>
              <a:t> </a:t>
            </a:r>
            <a:r>
              <a:rPr sz="2450" b="0" i="1" spc="-80" dirty="0">
                <a:latin typeface="Bookman Old Style"/>
                <a:cs typeface="Bookman Old Style"/>
              </a:rPr>
              <a:t>shorter</a:t>
            </a:r>
            <a:r>
              <a:rPr sz="2450" b="0" i="1" spc="295" dirty="0">
                <a:latin typeface="Bookman Old Style"/>
                <a:cs typeface="Bookman Old Style"/>
              </a:rPr>
              <a:t> </a:t>
            </a:r>
            <a:r>
              <a:rPr sz="2450" spc="70" dirty="0">
                <a:latin typeface="Times New Roman"/>
                <a:cs typeface="Times New Roman"/>
              </a:rPr>
              <a:t>than</a:t>
            </a:r>
            <a:r>
              <a:rPr sz="2450" spc="150" dirty="0">
                <a:latin typeface="Times New Roman"/>
                <a:cs typeface="Times New Roman"/>
              </a:rPr>
              <a:t> </a:t>
            </a:r>
            <a:r>
              <a:rPr sz="2450" dirty="0">
                <a:latin typeface="Times New Roman"/>
                <a:cs typeface="Times New Roman"/>
              </a:rPr>
              <a:t>the</a:t>
            </a:r>
            <a:r>
              <a:rPr sz="2450" spc="145" dirty="0">
                <a:latin typeface="Times New Roman"/>
                <a:cs typeface="Times New Roman"/>
              </a:rPr>
              <a:t> </a:t>
            </a:r>
            <a:r>
              <a:rPr sz="2450" dirty="0">
                <a:latin typeface="Times New Roman"/>
                <a:cs typeface="Times New Roman"/>
              </a:rPr>
              <a:t>time</a:t>
            </a:r>
            <a:r>
              <a:rPr sz="2450" spc="145" dirty="0">
                <a:latin typeface="Times New Roman"/>
                <a:cs typeface="Times New Roman"/>
              </a:rPr>
              <a:t> </a:t>
            </a:r>
            <a:r>
              <a:rPr sz="2450" dirty="0">
                <a:latin typeface="Times New Roman"/>
                <a:cs typeface="Times New Roman"/>
              </a:rPr>
              <a:t>elapsed</a:t>
            </a:r>
            <a:r>
              <a:rPr sz="2450" spc="145" dirty="0">
                <a:latin typeface="Times New Roman"/>
                <a:cs typeface="Times New Roman"/>
              </a:rPr>
              <a:t> </a:t>
            </a:r>
            <a:r>
              <a:rPr sz="2450" dirty="0">
                <a:latin typeface="Times New Roman"/>
                <a:cs typeface="Times New Roman"/>
              </a:rPr>
              <a:t>on</a:t>
            </a:r>
            <a:r>
              <a:rPr sz="2450" spc="145" dirty="0">
                <a:latin typeface="Times New Roman"/>
                <a:cs typeface="Times New Roman"/>
              </a:rPr>
              <a:t> </a:t>
            </a:r>
            <a:r>
              <a:rPr sz="2450" dirty="0">
                <a:latin typeface="Times New Roman"/>
                <a:cs typeface="Times New Roman"/>
              </a:rPr>
              <a:t>the</a:t>
            </a:r>
            <a:r>
              <a:rPr sz="2450" spc="145" dirty="0">
                <a:latin typeface="Times New Roman"/>
                <a:cs typeface="Times New Roman"/>
              </a:rPr>
              <a:t> </a:t>
            </a:r>
            <a:r>
              <a:rPr sz="2450" dirty="0">
                <a:latin typeface="Times New Roman"/>
                <a:cs typeface="Times New Roman"/>
              </a:rPr>
              <a:t>station</a:t>
            </a:r>
            <a:r>
              <a:rPr sz="2450" spc="150" dirty="0">
                <a:latin typeface="Times New Roman"/>
                <a:cs typeface="Times New Roman"/>
              </a:rPr>
              <a:t> </a:t>
            </a:r>
            <a:r>
              <a:rPr sz="2450" spc="-10" dirty="0">
                <a:latin typeface="Times New Roman"/>
                <a:cs typeface="Times New Roman"/>
              </a:rPr>
              <a:t>clock.</a:t>
            </a:r>
            <a:endParaRPr sz="2450">
              <a:latin typeface="Times New Roman"/>
              <a:cs typeface="Times New Roman"/>
            </a:endParaRPr>
          </a:p>
          <a:p>
            <a:pPr marL="394970" indent="-363855">
              <a:lnSpc>
                <a:spcPct val="100000"/>
              </a:lnSpc>
              <a:spcBef>
                <a:spcPts val="1045"/>
              </a:spcBef>
              <a:buAutoNum type="alphaUcPeriod"/>
              <a:tabLst>
                <a:tab pos="395605" algn="l"/>
              </a:tabLst>
            </a:pPr>
            <a:r>
              <a:rPr sz="2450" dirty="0">
                <a:latin typeface="Times New Roman"/>
                <a:cs typeface="Times New Roman"/>
              </a:rPr>
              <a:t>The</a:t>
            </a:r>
            <a:r>
              <a:rPr sz="2450" spc="140" dirty="0">
                <a:latin typeface="Times New Roman"/>
                <a:cs typeface="Times New Roman"/>
              </a:rPr>
              <a:t> </a:t>
            </a:r>
            <a:r>
              <a:rPr sz="2450" dirty="0">
                <a:latin typeface="Times New Roman"/>
                <a:cs typeface="Times New Roman"/>
              </a:rPr>
              <a:t>two</a:t>
            </a:r>
            <a:r>
              <a:rPr sz="2450" spc="145" dirty="0">
                <a:latin typeface="Times New Roman"/>
                <a:cs typeface="Times New Roman"/>
              </a:rPr>
              <a:t> </a:t>
            </a:r>
            <a:r>
              <a:rPr sz="2450" dirty="0">
                <a:latin typeface="Times New Roman"/>
                <a:cs typeface="Times New Roman"/>
              </a:rPr>
              <a:t>times</a:t>
            </a:r>
            <a:r>
              <a:rPr sz="2450" spc="150" dirty="0">
                <a:latin typeface="Times New Roman"/>
                <a:cs typeface="Times New Roman"/>
              </a:rPr>
              <a:t> </a:t>
            </a:r>
            <a:r>
              <a:rPr sz="2450" dirty="0">
                <a:latin typeface="Times New Roman"/>
                <a:cs typeface="Times New Roman"/>
              </a:rPr>
              <a:t>are</a:t>
            </a:r>
            <a:r>
              <a:rPr sz="2450" spc="140" dirty="0">
                <a:latin typeface="Times New Roman"/>
                <a:cs typeface="Times New Roman"/>
              </a:rPr>
              <a:t> </a:t>
            </a:r>
            <a:r>
              <a:rPr sz="2450" dirty="0">
                <a:latin typeface="Times New Roman"/>
                <a:cs typeface="Times New Roman"/>
              </a:rPr>
              <a:t>the</a:t>
            </a:r>
            <a:r>
              <a:rPr sz="2450" spc="150" dirty="0">
                <a:latin typeface="Times New Roman"/>
                <a:cs typeface="Times New Roman"/>
              </a:rPr>
              <a:t> </a:t>
            </a:r>
            <a:r>
              <a:rPr sz="2450" spc="-10" dirty="0">
                <a:latin typeface="Times New Roman"/>
                <a:cs typeface="Times New Roman"/>
              </a:rPr>
              <a:t>same.</a:t>
            </a:r>
            <a:endParaRPr sz="2450">
              <a:latin typeface="Times New Roman"/>
              <a:cs typeface="Times New Roman"/>
            </a:endParaRPr>
          </a:p>
          <a:p>
            <a:pPr marL="12700">
              <a:lnSpc>
                <a:spcPct val="100000"/>
              </a:lnSpc>
              <a:spcBef>
                <a:spcPts val="1945"/>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5137" y="806759"/>
            <a:ext cx="8259445" cy="5183505"/>
          </a:xfrm>
          <a:prstGeom prst="rect">
            <a:avLst/>
          </a:prstGeom>
        </p:spPr>
        <p:txBody>
          <a:bodyPr vert="horz" wrap="square" lIns="0" tIns="83185" rIns="0" bIns="0" rtlCol="0">
            <a:spAutoFit/>
          </a:bodyPr>
          <a:lstStyle/>
          <a:p>
            <a:pPr marL="15875" algn="just">
              <a:lnSpc>
                <a:spcPct val="100000"/>
              </a:lnSpc>
              <a:spcBef>
                <a:spcPts val="655"/>
              </a:spcBef>
              <a:tabLst>
                <a:tab pos="4370705" algn="l"/>
              </a:tabLst>
            </a:pPr>
            <a:r>
              <a:rPr sz="1200" spc="-10" dirty="0">
                <a:latin typeface="Times New Roman"/>
                <a:cs typeface="Times New Roman"/>
              </a:rPr>
              <a:t>ConcepTest</a:t>
            </a:r>
            <a:r>
              <a:rPr sz="1200" dirty="0">
                <a:latin typeface="Times New Roman"/>
                <a:cs typeface="Times New Roman"/>
              </a:rPr>
              <a:t>	1.2.</a:t>
            </a:r>
            <a:r>
              <a:rPr sz="1200" spc="275" dirty="0">
                <a:latin typeface="Times New Roman"/>
                <a:cs typeface="Times New Roman"/>
              </a:rPr>
              <a:t>  </a:t>
            </a:r>
            <a:r>
              <a:rPr sz="1200" dirty="0">
                <a:latin typeface="Times New Roman"/>
                <a:cs typeface="Times New Roman"/>
              </a:rPr>
              <a:t>EINSTEIN’S</a:t>
            </a:r>
            <a:r>
              <a:rPr sz="1200" spc="19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85"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a:p>
            <a:pPr>
              <a:lnSpc>
                <a:spcPct val="100000"/>
              </a:lnSpc>
              <a:spcBef>
                <a:spcPts val="55"/>
              </a:spcBef>
            </a:pPr>
            <a:endParaRPr sz="950">
              <a:latin typeface="Times New Roman"/>
              <a:cs typeface="Times New Roman"/>
            </a:endParaRPr>
          </a:p>
          <a:p>
            <a:pPr marL="15875" marR="5080" algn="just">
              <a:lnSpc>
                <a:spcPct val="101699"/>
              </a:lnSpc>
            </a:pPr>
            <a:r>
              <a:rPr sz="2450" dirty="0">
                <a:latin typeface="Times New Roman"/>
                <a:cs typeface="Times New Roman"/>
              </a:rPr>
              <a:t>The</a:t>
            </a:r>
            <a:r>
              <a:rPr sz="2450" spc="210" dirty="0">
                <a:latin typeface="Times New Roman"/>
                <a:cs typeface="Times New Roman"/>
              </a:rPr>
              <a:t> </a:t>
            </a:r>
            <a:r>
              <a:rPr sz="2450" dirty="0">
                <a:latin typeface="Times New Roman"/>
                <a:cs typeface="Times New Roman"/>
              </a:rPr>
              <a:t>solution</a:t>
            </a:r>
            <a:r>
              <a:rPr sz="2450" spc="225" dirty="0">
                <a:latin typeface="Times New Roman"/>
                <a:cs typeface="Times New Roman"/>
              </a:rPr>
              <a:t> </a:t>
            </a:r>
            <a:r>
              <a:rPr sz="2450" dirty="0">
                <a:latin typeface="Times New Roman"/>
                <a:cs typeface="Times New Roman"/>
              </a:rPr>
              <a:t>to</a:t>
            </a:r>
            <a:r>
              <a:rPr sz="2450" spc="220" dirty="0">
                <a:latin typeface="Times New Roman"/>
                <a:cs typeface="Times New Roman"/>
              </a:rPr>
              <a:t> </a:t>
            </a:r>
            <a:r>
              <a:rPr sz="2450" dirty="0">
                <a:latin typeface="Times New Roman"/>
                <a:cs typeface="Times New Roman"/>
              </a:rPr>
              <a:t>the</a:t>
            </a:r>
            <a:r>
              <a:rPr sz="2450" spc="220" dirty="0">
                <a:latin typeface="Times New Roman"/>
                <a:cs typeface="Times New Roman"/>
              </a:rPr>
              <a:t> </a:t>
            </a:r>
            <a:r>
              <a:rPr sz="2450" dirty="0">
                <a:latin typeface="Times New Roman"/>
                <a:cs typeface="Times New Roman"/>
              </a:rPr>
              <a:t>famous</a:t>
            </a:r>
            <a:r>
              <a:rPr sz="2450" spc="220" dirty="0">
                <a:latin typeface="Times New Roman"/>
                <a:cs typeface="Times New Roman"/>
              </a:rPr>
              <a:t> </a:t>
            </a:r>
            <a:r>
              <a:rPr sz="2450" dirty="0">
                <a:latin typeface="Times New Roman"/>
                <a:cs typeface="Times New Roman"/>
              </a:rPr>
              <a:t>“paradox</a:t>
            </a:r>
            <a:r>
              <a:rPr sz="2450" spc="220" dirty="0">
                <a:latin typeface="Times New Roman"/>
                <a:cs typeface="Times New Roman"/>
              </a:rPr>
              <a:t> </a:t>
            </a:r>
            <a:r>
              <a:rPr sz="2450" dirty="0">
                <a:latin typeface="Times New Roman"/>
                <a:cs typeface="Times New Roman"/>
              </a:rPr>
              <a:t>of</a:t>
            </a:r>
            <a:r>
              <a:rPr sz="2450" spc="225" dirty="0">
                <a:latin typeface="Times New Roman"/>
                <a:cs typeface="Times New Roman"/>
              </a:rPr>
              <a:t> </a:t>
            </a:r>
            <a:r>
              <a:rPr sz="2450" dirty="0">
                <a:latin typeface="Times New Roman"/>
                <a:cs typeface="Times New Roman"/>
              </a:rPr>
              <a:t>the</a:t>
            </a:r>
            <a:r>
              <a:rPr sz="2450" spc="220" dirty="0">
                <a:latin typeface="Times New Roman"/>
                <a:cs typeface="Times New Roman"/>
              </a:rPr>
              <a:t> </a:t>
            </a:r>
            <a:r>
              <a:rPr sz="2450" dirty="0">
                <a:latin typeface="Times New Roman"/>
                <a:cs typeface="Times New Roman"/>
              </a:rPr>
              <a:t>twin”</a:t>
            </a:r>
            <a:r>
              <a:rPr sz="2450" spc="220" dirty="0">
                <a:latin typeface="Times New Roman"/>
                <a:cs typeface="Times New Roman"/>
              </a:rPr>
              <a:t> </a:t>
            </a:r>
            <a:r>
              <a:rPr sz="2450" dirty="0">
                <a:latin typeface="Times New Roman"/>
                <a:cs typeface="Times New Roman"/>
              </a:rPr>
              <a:t>hinges</a:t>
            </a:r>
            <a:r>
              <a:rPr sz="2450" spc="220" dirty="0">
                <a:latin typeface="Times New Roman"/>
                <a:cs typeface="Times New Roman"/>
              </a:rPr>
              <a:t> </a:t>
            </a:r>
            <a:r>
              <a:rPr sz="2450" dirty="0">
                <a:latin typeface="Times New Roman"/>
                <a:cs typeface="Times New Roman"/>
              </a:rPr>
              <a:t>on</a:t>
            </a:r>
            <a:r>
              <a:rPr sz="2450" spc="225" dirty="0">
                <a:latin typeface="Times New Roman"/>
                <a:cs typeface="Times New Roman"/>
              </a:rPr>
              <a:t> </a:t>
            </a:r>
            <a:r>
              <a:rPr sz="2450" spc="-25" dirty="0">
                <a:latin typeface="Times New Roman"/>
                <a:cs typeface="Times New Roman"/>
              </a:rPr>
              <a:t>the </a:t>
            </a:r>
            <a:r>
              <a:rPr sz="2450" dirty="0">
                <a:latin typeface="Times New Roman"/>
                <a:cs typeface="Times New Roman"/>
              </a:rPr>
              <a:t>time</a:t>
            </a:r>
            <a:r>
              <a:rPr sz="2450" spc="235" dirty="0">
                <a:latin typeface="Times New Roman"/>
                <a:cs typeface="Times New Roman"/>
              </a:rPr>
              <a:t> </a:t>
            </a:r>
            <a:r>
              <a:rPr sz="2450" dirty="0">
                <a:latin typeface="Times New Roman"/>
                <a:cs typeface="Times New Roman"/>
              </a:rPr>
              <a:t>period</a:t>
            </a:r>
            <a:r>
              <a:rPr sz="2450" spc="250" dirty="0">
                <a:latin typeface="Times New Roman"/>
                <a:cs typeface="Times New Roman"/>
              </a:rPr>
              <a:t> </a:t>
            </a:r>
            <a:r>
              <a:rPr sz="2450" dirty="0">
                <a:latin typeface="Times New Roman"/>
                <a:cs typeface="Times New Roman"/>
              </a:rPr>
              <a:t>when</a:t>
            </a:r>
            <a:r>
              <a:rPr sz="2450" spc="245" dirty="0">
                <a:latin typeface="Times New Roman"/>
                <a:cs typeface="Times New Roman"/>
              </a:rPr>
              <a:t> </a:t>
            </a:r>
            <a:r>
              <a:rPr sz="2450" dirty="0">
                <a:latin typeface="Times New Roman"/>
                <a:cs typeface="Times New Roman"/>
              </a:rPr>
              <a:t>Emma</a:t>
            </a:r>
            <a:r>
              <a:rPr sz="2450" spc="254" dirty="0">
                <a:latin typeface="Times New Roman"/>
                <a:cs typeface="Times New Roman"/>
              </a:rPr>
              <a:t> </a:t>
            </a:r>
            <a:r>
              <a:rPr sz="2450" dirty="0">
                <a:latin typeface="Times New Roman"/>
                <a:cs typeface="Times New Roman"/>
              </a:rPr>
              <a:t>reverses</a:t>
            </a:r>
            <a:r>
              <a:rPr sz="2450" spc="250" dirty="0">
                <a:latin typeface="Times New Roman"/>
                <a:cs typeface="Times New Roman"/>
              </a:rPr>
              <a:t> </a:t>
            </a:r>
            <a:r>
              <a:rPr sz="2450" spc="-30" dirty="0">
                <a:latin typeface="Times New Roman"/>
                <a:cs typeface="Times New Roman"/>
              </a:rPr>
              <a:t>direction—</a:t>
            </a:r>
            <a:r>
              <a:rPr sz="2450" dirty="0">
                <a:latin typeface="Times New Roman"/>
                <a:cs typeface="Times New Roman"/>
              </a:rPr>
              <a:t>thus</a:t>
            </a:r>
            <a:r>
              <a:rPr sz="2450" spc="254" dirty="0">
                <a:latin typeface="Times New Roman"/>
                <a:cs typeface="Times New Roman"/>
              </a:rPr>
              <a:t> </a:t>
            </a:r>
            <a:r>
              <a:rPr sz="2450" spc="-10" dirty="0">
                <a:latin typeface="Times New Roman"/>
                <a:cs typeface="Times New Roman"/>
              </a:rPr>
              <a:t>accelerating— </a:t>
            </a:r>
            <a:r>
              <a:rPr sz="2450" dirty="0">
                <a:latin typeface="Times New Roman"/>
                <a:cs typeface="Times New Roman"/>
              </a:rPr>
              <a:t>to</a:t>
            </a:r>
            <a:r>
              <a:rPr sz="2450" spc="180" dirty="0">
                <a:latin typeface="Times New Roman"/>
                <a:cs typeface="Times New Roman"/>
              </a:rPr>
              <a:t> </a:t>
            </a:r>
            <a:r>
              <a:rPr sz="2450" dirty="0">
                <a:latin typeface="Times New Roman"/>
                <a:cs typeface="Times New Roman"/>
              </a:rPr>
              <a:t>come</a:t>
            </a:r>
            <a:r>
              <a:rPr sz="2450" spc="185" dirty="0">
                <a:latin typeface="Times New Roman"/>
                <a:cs typeface="Times New Roman"/>
              </a:rPr>
              <a:t> </a:t>
            </a:r>
            <a:r>
              <a:rPr sz="2450" dirty="0">
                <a:latin typeface="Times New Roman"/>
                <a:cs typeface="Times New Roman"/>
              </a:rPr>
              <a:t>home.</a:t>
            </a:r>
            <a:r>
              <a:rPr sz="2450" spc="30" dirty="0">
                <a:latin typeface="Times New Roman"/>
                <a:cs typeface="Times New Roman"/>
              </a:rPr>
              <a:t>  </a:t>
            </a:r>
            <a:r>
              <a:rPr sz="2450" dirty="0">
                <a:latin typeface="Times New Roman"/>
                <a:cs typeface="Times New Roman"/>
              </a:rPr>
              <a:t>Now</a:t>
            </a:r>
            <a:r>
              <a:rPr sz="2450" spc="180" dirty="0">
                <a:latin typeface="Times New Roman"/>
                <a:cs typeface="Times New Roman"/>
              </a:rPr>
              <a:t> </a:t>
            </a:r>
            <a:r>
              <a:rPr sz="2450" dirty="0">
                <a:latin typeface="Times New Roman"/>
                <a:cs typeface="Times New Roman"/>
              </a:rPr>
              <a:t>suppose</a:t>
            </a:r>
            <a:r>
              <a:rPr sz="2450" spc="180" dirty="0">
                <a:latin typeface="Times New Roman"/>
                <a:cs typeface="Times New Roman"/>
              </a:rPr>
              <a:t> </a:t>
            </a:r>
            <a:r>
              <a:rPr sz="2450" spc="110" dirty="0">
                <a:latin typeface="Times New Roman"/>
                <a:cs typeface="Times New Roman"/>
              </a:rPr>
              <a:t>that</a:t>
            </a:r>
            <a:r>
              <a:rPr sz="2450" spc="185" dirty="0">
                <a:latin typeface="Times New Roman"/>
                <a:cs typeface="Times New Roman"/>
              </a:rPr>
              <a:t> </a:t>
            </a:r>
            <a:r>
              <a:rPr sz="2450" dirty="0">
                <a:latin typeface="Times New Roman"/>
                <a:cs typeface="Times New Roman"/>
              </a:rPr>
              <a:t>Asher</a:t>
            </a:r>
            <a:r>
              <a:rPr sz="2450" spc="180" dirty="0">
                <a:latin typeface="Times New Roman"/>
                <a:cs typeface="Times New Roman"/>
              </a:rPr>
              <a:t> </a:t>
            </a:r>
            <a:r>
              <a:rPr sz="2450" dirty="0">
                <a:latin typeface="Times New Roman"/>
                <a:cs typeface="Times New Roman"/>
              </a:rPr>
              <a:t>stays</a:t>
            </a:r>
            <a:r>
              <a:rPr sz="2450" spc="180" dirty="0">
                <a:latin typeface="Times New Roman"/>
                <a:cs typeface="Times New Roman"/>
              </a:rPr>
              <a:t> </a:t>
            </a:r>
            <a:r>
              <a:rPr sz="2450" dirty="0">
                <a:latin typeface="Times New Roman"/>
                <a:cs typeface="Times New Roman"/>
              </a:rPr>
              <a:t>home</a:t>
            </a:r>
            <a:r>
              <a:rPr sz="2450" spc="185" dirty="0">
                <a:latin typeface="Times New Roman"/>
                <a:cs typeface="Times New Roman"/>
              </a:rPr>
              <a:t> </a:t>
            </a:r>
            <a:r>
              <a:rPr sz="2450" dirty="0">
                <a:latin typeface="Times New Roman"/>
                <a:cs typeface="Times New Roman"/>
              </a:rPr>
              <a:t>(as</a:t>
            </a:r>
            <a:r>
              <a:rPr sz="2450" spc="180" dirty="0">
                <a:latin typeface="Times New Roman"/>
                <a:cs typeface="Times New Roman"/>
              </a:rPr>
              <a:t> </a:t>
            </a:r>
            <a:r>
              <a:rPr sz="2450" spc="-10" dirty="0">
                <a:latin typeface="Times New Roman"/>
                <a:cs typeface="Times New Roman"/>
              </a:rPr>
              <a:t>before) </a:t>
            </a:r>
            <a:r>
              <a:rPr sz="2450" spc="85" dirty="0">
                <a:latin typeface="Times New Roman"/>
                <a:cs typeface="Times New Roman"/>
              </a:rPr>
              <a:t>but</a:t>
            </a:r>
            <a:r>
              <a:rPr sz="2450" spc="105" dirty="0">
                <a:latin typeface="Times New Roman"/>
                <a:cs typeface="Times New Roman"/>
              </a:rPr>
              <a:t> </a:t>
            </a:r>
            <a:r>
              <a:rPr sz="2450" dirty="0">
                <a:latin typeface="Times New Roman"/>
                <a:cs typeface="Times New Roman"/>
              </a:rPr>
              <a:t>Emma</a:t>
            </a:r>
            <a:r>
              <a:rPr sz="2450" spc="105" dirty="0">
                <a:latin typeface="Times New Roman"/>
                <a:cs typeface="Times New Roman"/>
              </a:rPr>
              <a:t> </a:t>
            </a:r>
            <a:r>
              <a:rPr sz="2450" dirty="0">
                <a:latin typeface="Times New Roman"/>
                <a:cs typeface="Times New Roman"/>
              </a:rPr>
              <a:t>never</a:t>
            </a:r>
            <a:r>
              <a:rPr sz="2450" spc="105" dirty="0">
                <a:latin typeface="Times New Roman"/>
                <a:cs typeface="Times New Roman"/>
              </a:rPr>
              <a:t> </a:t>
            </a:r>
            <a:r>
              <a:rPr sz="2450" spc="-45" dirty="0">
                <a:latin typeface="Times New Roman"/>
                <a:cs typeface="Times New Roman"/>
              </a:rPr>
              <a:t>slows</a:t>
            </a:r>
            <a:r>
              <a:rPr sz="2450" spc="105" dirty="0">
                <a:latin typeface="Times New Roman"/>
                <a:cs typeface="Times New Roman"/>
              </a:rPr>
              <a:t> </a:t>
            </a:r>
            <a:r>
              <a:rPr sz="2450" dirty="0">
                <a:latin typeface="Times New Roman"/>
                <a:cs typeface="Times New Roman"/>
              </a:rPr>
              <a:t>down</a:t>
            </a:r>
            <a:r>
              <a:rPr sz="2450" spc="110" dirty="0">
                <a:latin typeface="Times New Roman"/>
                <a:cs typeface="Times New Roman"/>
              </a:rPr>
              <a:t> </a:t>
            </a:r>
            <a:r>
              <a:rPr sz="2450" dirty="0">
                <a:latin typeface="Times New Roman"/>
                <a:cs typeface="Times New Roman"/>
              </a:rPr>
              <a:t>or</a:t>
            </a:r>
            <a:r>
              <a:rPr sz="2450" spc="100" dirty="0">
                <a:latin typeface="Times New Roman"/>
                <a:cs typeface="Times New Roman"/>
              </a:rPr>
              <a:t> </a:t>
            </a:r>
            <a:r>
              <a:rPr sz="2450" dirty="0">
                <a:latin typeface="Times New Roman"/>
                <a:cs typeface="Times New Roman"/>
              </a:rPr>
              <a:t>speeds</a:t>
            </a:r>
            <a:r>
              <a:rPr sz="2450" spc="110" dirty="0">
                <a:latin typeface="Times New Roman"/>
                <a:cs typeface="Times New Roman"/>
              </a:rPr>
              <a:t> </a:t>
            </a:r>
            <a:r>
              <a:rPr sz="2450" dirty="0">
                <a:latin typeface="Times New Roman"/>
                <a:cs typeface="Times New Roman"/>
              </a:rPr>
              <a:t>up;</a:t>
            </a:r>
            <a:r>
              <a:rPr sz="2450" spc="130" dirty="0">
                <a:latin typeface="Times New Roman"/>
                <a:cs typeface="Times New Roman"/>
              </a:rPr>
              <a:t> </a:t>
            </a:r>
            <a:r>
              <a:rPr sz="2450" dirty="0">
                <a:latin typeface="Times New Roman"/>
                <a:cs typeface="Times New Roman"/>
              </a:rPr>
              <a:t>instead</a:t>
            </a:r>
            <a:r>
              <a:rPr sz="2450" spc="110" dirty="0">
                <a:latin typeface="Times New Roman"/>
                <a:cs typeface="Times New Roman"/>
              </a:rPr>
              <a:t> </a:t>
            </a:r>
            <a:r>
              <a:rPr sz="2450" dirty="0">
                <a:latin typeface="Times New Roman"/>
                <a:cs typeface="Times New Roman"/>
              </a:rPr>
              <a:t>she</a:t>
            </a:r>
            <a:r>
              <a:rPr sz="2450" spc="110" dirty="0">
                <a:latin typeface="Times New Roman"/>
                <a:cs typeface="Times New Roman"/>
              </a:rPr>
              <a:t> </a:t>
            </a:r>
            <a:r>
              <a:rPr sz="2450" dirty="0">
                <a:latin typeface="Times New Roman"/>
                <a:cs typeface="Times New Roman"/>
              </a:rPr>
              <a:t>travels</a:t>
            </a:r>
            <a:r>
              <a:rPr sz="2450" spc="105" dirty="0">
                <a:latin typeface="Times New Roman"/>
                <a:cs typeface="Times New Roman"/>
              </a:rPr>
              <a:t> </a:t>
            </a:r>
            <a:r>
              <a:rPr sz="2450" spc="90" dirty="0">
                <a:latin typeface="Times New Roman"/>
                <a:cs typeface="Times New Roman"/>
              </a:rPr>
              <a:t>at </a:t>
            </a:r>
            <a:r>
              <a:rPr sz="2450" dirty="0">
                <a:latin typeface="Times New Roman"/>
                <a:cs typeface="Times New Roman"/>
              </a:rPr>
              <a:t>constant</a:t>
            </a:r>
            <a:r>
              <a:rPr sz="2450" spc="-85" dirty="0">
                <a:latin typeface="Times New Roman"/>
                <a:cs typeface="Times New Roman"/>
              </a:rPr>
              <a:t> </a:t>
            </a:r>
            <a:r>
              <a:rPr sz="2450" dirty="0">
                <a:latin typeface="Times New Roman"/>
                <a:cs typeface="Times New Roman"/>
              </a:rPr>
              <a:t>speed</a:t>
            </a:r>
            <a:r>
              <a:rPr sz="2450" spc="-80" dirty="0">
                <a:latin typeface="Times New Roman"/>
                <a:cs typeface="Times New Roman"/>
              </a:rPr>
              <a:t> </a:t>
            </a:r>
            <a:r>
              <a:rPr sz="2450" dirty="0">
                <a:latin typeface="Times New Roman"/>
                <a:cs typeface="Times New Roman"/>
              </a:rPr>
              <a:t>in</a:t>
            </a:r>
            <a:r>
              <a:rPr sz="2450" spc="-85" dirty="0">
                <a:latin typeface="Times New Roman"/>
                <a:cs typeface="Times New Roman"/>
              </a:rPr>
              <a:t> </a:t>
            </a:r>
            <a:r>
              <a:rPr sz="2450" dirty="0">
                <a:latin typeface="Times New Roman"/>
                <a:cs typeface="Times New Roman"/>
              </a:rPr>
              <a:t>a</a:t>
            </a:r>
            <a:r>
              <a:rPr sz="2450" spc="-80" dirty="0">
                <a:latin typeface="Times New Roman"/>
                <a:cs typeface="Times New Roman"/>
              </a:rPr>
              <a:t> </a:t>
            </a:r>
            <a:r>
              <a:rPr sz="2450" dirty="0">
                <a:latin typeface="Times New Roman"/>
                <a:cs typeface="Times New Roman"/>
              </a:rPr>
              <a:t>big</a:t>
            </a:r>
            <a:r>
              <a:rPr sz="2450" spc="-80" dirty="0">
                <a:latin typeface="Times New Roman"/>
                <a:cs typeface="Times New Roman"/>
              </a:rPr>
              <a:t> </a:t>
            </a:r>
            <a:r>
              <a:rPr sz="2450" spc="-35" dirty="0">
                <a:latin typeface="Times New Roman"/>
                <a:cs typeface="Times New Roman"/>
              </a:rPr>
              <a:t>circle,</a:t>
            </a:r>
            <a:r>
              <a:rPr sz="2450" spc="-60" dirty="0">
                <a:latin typeface="Times New Roman"/>
                <a:cs typeface="Times New Roman"/>
              </a:rPr>
              <a:t> </a:t>
            </a:r>
            <a:r>
              <a:rPr sz="2450" dirty="0">
                <a:latin typeface="Times New Roman"/>
                <a:cs typeface="Times New Roman"/>
              </a:rPr>
              <a:t>ending</a:t>
            </a:r>
            <a:r>
              <a:rPr sz="2450" spc="-85" dirty="0">
                <a:latin typeface="Times New Roman"/>
                <a:cs typeface="Times New Roman"/>
              </a:rPr>
              <a:t> </a:t>
            </a:r>
            <a:r>
              <a:rPr sz="2450" dirty="0">
                <a:latin typeface="Times New Roman"/>
                <a:cs typeface="Times New Roman"/>
              </a:rPr>
              <a:t>back</a:t>
            </a:r>
            <a:r>
              <a:rPr sz="2450" spc="-80" dirty="0">
                <a:latin typeface="Times New Roman"/>
                <a:cs typeface="Times New Roman"/>
              </a:rPr>
              <a:t> </a:t>
            </a:r>
            <a:r>
              <a:rPr sz="2450" spc="114" dirty="0">
                <a:latin typeface="Times New Roman"/>
                <a:cs typeface="Times New Roman"/>
              </a:rPr>
              <a:t>at</a:t>
            </a:r>
            <a:r>
              <a:rPr sz="2450" spc="-85" dirty="0">
                <a:latin typeface="Times New Roman"/>
                <a:cs typeface="Times New Roman"/>
              </a:rPr>
              <a:t> </a:t>
            </a:r>
            <a:r>
              <a:rPr sz="2450" spc="-10" dirty="0">
                <a:latin typeface="Times New Roman"/>
                <a:cs typeface="Times New Roman"/>
              </a:rPr>
              <a:t>home</a:t>
            </a:r>
            <a:r>
              <a:rPr sz="2450" spc="-80" dirty="0">
                <a:latin typeface="Times New Roman"/>
                <a:cs typeface="Times New Roman"/>
              </a:rPr>
              <a:t> </a:t>
            </a:r>
            <a:r>
              <a:rPr sz="2450" dirty="0">
                <a:latin typeface="Times New Roman"/>
                <a:cs typeface="Times New Roman"/>
              </a:rPr>
              <a:t>anyway.</a:t>
            </a:r>
            <a:r>
              <a:rPr sz="2450" spc="215" dirty="0">
                <a:latin typeface="Times New Roman"/>
                <a:cs typeface="Times New Roman"/>
              </a:rPr>
              <a:t> </a:t>
            </a:r>
            <a:r>
              <a:rPr sz="2450" spc="55" dirty="0">
                <a:latin typeface="Times New Roman"/>
                <a:cs typeface="Times New Roman"/>
              </a:rPr>
              <a:t>What </a:t>
            </a:r>
            <a:r>
              <a:rPr sz="2450" dirty="0">
                <a:latin typeface="Times New Roman"/>
                <a:cs typeface="Times New Roman"/>
              </a:rPr>
              <a:t>do</a:t>
            </a:r>
            <a:r>
              <a:rPr sz="2450" spc="80" dirty="0">
                <a:latin typeface="Times New Roman"/>
                <a:cs typeface="Times New Roman"/>
              </a:rPr>
              <a:t> </a:t>
            </a:r>
            <a:r>
              <a:rPr sz="2450" dirty="0">
                <a:latin typeface="Times New Roman"/>
                <a:cs typeface="Times New Roman"/>
              </a:rPr>
              <a:t>they</a:t>
            </a:r>
            <a:r>
              <a:rPr sz="2450" spc="90" dirty="0">
                <a:latin typeface="Times New Roman"/>
                <a:cs typeface="Times New Roman"/>
              </a:rPr>
              <a:t> </a:t>
            </a:r>
            <a:r>
              <a:rPr sz="2450" dirty="0">
                <a:latin typeface="Times New Roman"/>
                <a:cs typeface="Times New Roman"/>
              </a:rPr>
              <a:t>find</a:t>
            </a:r>
            <a:r>
              <a:rPr sz="2450" spc="90" dirty="0">
                <a:latin typeface="Times New Roman"/>
                <a:cs typeface="Times New Roman"/>
              </a:rPr>
              <a:t> </a:t>
            </a:r>
            <a:r>
              <a:rPr sz="2450" dirty="0">
                <a:latin typeface="Times New Roman"/>
                <a:cs typeface="Times New Roman"/>
              </a:rPr>
              <a:t>when</a:t>
            </a:r>
            <a:r>
              <a:rPr sz="2450" spc="85" dirty="0">
                <a:latin typeface="Times New Roman"/>
                <a:cs typeface="Times New Roman"/>
              </a:rPr>
              <a:t> </a:t>
            </a:r>
            <a:r>
              <a:rPr sz="2450" dirty="0">
                <a:latin typeface="Times New Roman"/>
                <a:cs typeface="Times New Roman"/>
              </a:rPr>
              <a:t>Emma</a:t>
            </a:r>
            <a:r>
              <a:rPr sz="2450" spc="90" dirty="0">
                <a:latin typeface="Times New Roman"/>
                <a:cs typeface="Times New Roman"/>
              </a:rPr>
              <a:t> </a:t>
            </a:r>
            <a:r>
              <a:rPr sz="2450" dirty="0">
                <a:latin typeface="Times New Roman"/>
                <a:cs typeface="Times New Roman"/>
              </a:rPr>
              <a:t>returns</a:t>
            </a:r>
            <a:r>
              <a:rPr sz="2450" spc="90" dirty="0">
                <a:latin typeface="Times New Roman"/>
                <a:cs typeface="Times New Roman"/>
              </a:rPr>
              <a:t> </a:t>
            </a:r>
            <a:r>
              <a:rPr sz="2450" dirty="0">
                <a:latin typeface="Times New Roman"/>
                <a:cs typeface="Times New Roman"/>
              </a:rPr>
              <a:t>home?</a:t>
            </a:r>
            <a:r>
              <a:rPr sz="2450" spc="330" dirty="0">
                <a:latin typeface="Times New Roman"/>
                <a:cs typeface="Times New Roman"/>
              </a:rPr>
              <a:t> </a:t>
            </a:r>
            <a:r>
              <a:rPr sz="2450" dirty="0">
                <a:latin typeface="Times New Roman"/>
                <a:cs typeface="Times New Roman"/>
              </a:rPr>
              <a:t>(Choose</a:t>
            </a:r>
            <a:r>
              <a:rPr sz="2450" spc="90" dirty="0">
                <a:latin typeface="Times New Roman"/>
                <a:cs typeface="Times New Roman"/>
              </a:rPr>
              <a:t> </a:t>
            </a:r>
            <a:r>
              <a:rPr sz="2450" spc="-10" dirty="0">
                <a:latin typeface="Times New Roman"/>
                <a:cs typeface="Times New Roman"/>
              </a:rPr>
              <a:t>one.)</a:t>
            </a:r>
            <a:endParaRPr sz="2450">
              <a:latin typeface="Times New Roman"/>
              <a:cs typeface="Times New Roman"/>
            </a:endParaRPr>
          </a:p>
          <a:p>
            <a:pPr marL="387985" marR="5080" indent="-371475">
              <a:lnSpc>
                <a:spcPct val="101699"/>
              </a:lnSpc>
              <a:spcBef>
                <a:spcPts val="1595"/>
              </a:spcBef>
              <a:buAutoNum type="alphaUcPeriod"/>
              <a:tabLst>
                <a:tab pos="388620" algn="l"/>
              </a:tabLst>
            </a:pPr>
            <a:r>
              <a:rPr sz="2450" dirty="0">
                <a:latin typeface="Times New Roman"/>
                <a:cs typeface="Times New Roman"/>
              </a:rPr>
              <a:t>Emma</a:t>
            </a:r>
            <a:r>
              <a:rPr sz="2450" spc="229" dirty="0">
                <a:latin typeface="Times New Roman"/>
                <a:cs typeface="Times New Roman"/>
              </a:rPr>
              <a:t> </a:t>
            </a:r>
            <a:r>
              <a:rPr sz="2450" dirty="0">
                <a:latin typeface="Times New Roman"/>
                <a:cs typeface="Times New Roman"/>
              </a:rPr>
              <a:t>is</a:t>
            </a:r>
            <a:r>
              <a:rPr sz="2450" spc="235" dirty="0">
                <a:latin typeface="Times New Roman"/>
                <a:cs typeface="Times New Roman"/>
              </a:rPr>
              <a:t> </a:t>
            </a:r>
            <a:r>
              <a:rPr sz="2450" dirty="0">
                <a:latin typeface="Times New Roman"/>
                <a:cs typeface="Times New Roman"/>
              </a:rPr>
              <a:t>younger</a:t>
            </a:r>
            <a:r>
              <a:rPr sz="2450" spc="235" dirty="0">
                <a:latin typeface="Times New Roman"/>
                <a:cs typeface="Times New Roman"/>
              </a:rPr>
              <a:t> </a:t>
            </a:r>
            <a:r>
              <a:rPr sz="2450" spc="70" dirty="0">
                <a:latin typeface="Times New Roman"/>
                <a:cs typeface="Times New Roman"/>
              </a:rPr>
              <a:t>than</a:t>
            </a:r>
            <a:r>
              <a:rPr sz="2450" spc="240" dirty="0">
                <a:latin typeface="Times New Roman"/>
                <a:cs typeface="Times New Roman"/>
              </a:rPr>
              <a:t> </a:t>
            </a:r>
            <a:r>
              <a:rPr sz="2450" dirty="0">
                <a:latin typeface="Times New Roman"/>
                <a:cs typeface="Times New Roman"/>
              </a:rPr>
              <a:t>Asher</a:t>
            </a:r>
            <a:r>
              <a:rPr sz="2450" spc="235" dirty="0">
                <a:latin typeface="Times New Roman"/>
                <a:cs typeface="Times New Roman"/>
              </a:rPr>
              <a:t> </a:t>
            </a:r>
            <a:r>
              <a:rPr sz="2450" dirty="0">
                <a:latin typeface="Times New Roman"/>
                <a:cs typeface="Times New Roman"/>
              </a:rPr>
              <a:t>(just</a:t>
            </a:r>
            <a:r>
              <a:rPr sz="2450" spc="235" dirty="0">
                <a:latin typeface="Times New Roman"/>
                <a:cs typeface="Times New Roman"/>
              </a:rPr>
              <a:t> </a:t>
            </a:r>
            <a:r>
              <a:rPr sz="2450" dirty="0">
                <a:latin typeface="Times New Roman"/>
                <a:cs typeface="Times New Roman"/>
              </a:rPr>
              <a:t>as</a:t>
            </a:r>
            <a:r>
              <a:rPr sz="2450" spc="240" dirty="0">
                <a:latin typeface="Times New Roman"/>
                <a:cs typeface="Times New Roman"/>
              </a:rPr>
              <a:t> </a:t>
            </a:r>
            <a:r>
              <a:rPr sz="2450" dirty="0">
                <a:latin typeface="Times New Roman"/>
                <a:cs typeface="Times New Roman"/>
              </a:rPr>
              <a:t>she</a:t>
            </a:r>
            <a:r>
              <a:rPr sz="2450" spc="235" dirty="0">
                <a:latin typeface="Times New Roman"/>
                <a:cs typeface="Times New Roman"/>
              </a:rPr>
              <a:t> </a:t>
            </a:r>
            <a:r>
              <a:rPr sz="2450" dirty="0">
                <a:latin typeface="Times New Roman"/>
                <a:cs typeface="Times New Roman"/>
              </a:rPr>
              <a:t>was</a:t>
            </a:r>
            <a:r>
              <a:rPr sz="2450" spc="235" dirty="0">
                <a:latin typeface="Times New Roman"/>
                <a:cs typeface="Times New Roman"/>
              </a:rPr>
              <a:t> </a:t>
            </a:r>
            <a:r>
              <a:rPr sz="2450" dirty="0">
                <a:latin typeface="Times New Roman"/>
                <a:cs typeface="Times New Roman"/>
              </a:rPr>
              <a:t>in</a:t>
            </a:r>
            <a:r>
              <a:rPr sz="2450" spc="240" dirty="0">
                <a:latin typeface="Times New Roman"/>
                <a:cs typeface="Times New Roman"/>
              </a:rPr>
              <a:t> </a:t>
            </a:r>
            <a:r>
              <a:rPr sz="2450" dirty="0">
                <a:latin typeface="Times New Roman"/>
                <a:cs typeface="Times New Roman"/>
              </a:rPr>
              <a:t>the</a:t>
            </a:r>
            <a:r>
              <a:rPr sz="2450" spc="235" dirty="0">
                <a:latin typeface="Times New Roman"/>
                <a:cs typeface="Times New Roman"/>
              </a:rPr>
              <a:t> </a:t>
            </a:r>
            <a:r>
              <a:rPr sz="2450" spc="-10" dirty="0">
                <a:latin typeface="Times New Roman"/>
                <a:cs typeface="Times New Roman"/>
              </a:rPr>
              <a:t>original </a:t>
            </a:r>
            <a:r>
              <a:rPr sz="2450" dirty="0">
                <a:latin typeface="Times New Roman"/>
                <a:cs typeface="Times New Roman"/>
              </a:rPr>
              <a:t>twin</a:t>
            </a:r>
            <a:r>
              <a:rPr sz="2450" spc="105" dirty="0">
                <a:latin typeface="Times New Roman"/>
                <a:cs typeface="Times New Roman"/>
              </a:rPr>
              <a:t> </a:t>
            </a:r>
            <a:r>
              <a:rPr sz="2450" spc="-10" dirty="0">
                <a:latin typeface="Times New Roman"/>
                <a:cs typeface="Times New Roman"/>
              </a:rPr>
              <a:t>paradox).</a:t>
            </a:r>
            <a:endParaRPr sz="2450">
              <a:latin typeface="Times New Roman"/>
              <a:cs typeface="Times New Roman"/>
            </a:endParaRPr>
          </a:p>
          <a:p>
            <a:pPr marL="387985" indent="-360045">
              <a:lnSpc>
                <a:spcPct val="100000"/>
              </a:lnSpc>
              <a:spcBef>
                <a:spcPts val="1045"/>
              </a:spcBef>
              <a:buAutoNum type="alphaUcPeriod"/>
              <a:tabLst>
                <a:tab pos="388620" algn="l"/>
              </a:tabLst>
            </a:pPr>
            <a:r>
              <a:rPr sz="2450" dirty="0">
                <a:latin typeface="Times New Roman"/>
                <a:cs typeface="Times New Roman"/>
              </a:rPr>
              <a:t>Asher</a:t>
            </a:r>
            <a:r>
              <a:rPr sz="2450" spc="20" dirty="0">
                <a:latin typeface="Times New Roman"/>
                <a:cs typeface="Times New Roman"/>
              </a:rPr>
              <a:t> </a:t>
            </a:r>
            <a:r>
              <a:rPr sz="2450" dirty="0">
                <a:latin typeface="Times New Roman"/>
                <a:cs typeface="Times New Roman"/>
              </a:rPr>
              <a:t>is</a:t>
            </a:r>
            <a:r>
              <a:rPr sz="2450" spc="15" dirty="0">
                <a:latin typeface="Times New Roman"/>
                <a:cs typeface="Times New Roman"/>
              </a:rPr>
              <a:t> </a:t>
            </a:r>
            <a:r>
              <a:rPr sz="2450" spc="-10" dirty="0">
                <a:latin typeface="Times New Roman"/>
                <a:cs typeface="Times New Roman"/>
              </a:rPr>
              <a:t>younger</a:t>
            </a:r>
            <a:r>
              <a:rPr sz="2450" spc="20" dirty="0">
                <a:latin typeface="Times New Roman"/>
                <a:cs typeface="Times New Roman"/>
              </a:rPr>
              <a:t> </a:t>
            </a:r>
            <a:r>
              <a:rPr sz="2450" spc="70" dirty="0">
                <a:latin typeface="Times New Roman"/>
                <a:cs typeface="Times New Roman"/>
              </a:rPr>
              <a:t>than</a:t>
            </a:r>
            <a:r>
              <a:rPr sz="2450" spc="15" dirty="0">
                <a:latin typeface="Times New Roman"/>
                <a:cs typeface="Times New Roman"/>
              </a:rPr>
              <a:t> </a:t>
            </a:r>
            <a:r>
              <a:rPr sz="2450" spc="-10" dirty="0">
                <a:latin typeface="Times New Roman"/>
                <a:cs typeface="Times New Roman"/>
              </a:rPr>
              <a:t>Emma.</a:t>
            </a:r>
            <a:endParaRPr sz="2450">
              <a:latin typeface="Times New Roman"/>
              <a:cs typeface="Times New Roman"/>
            </a:endParaRPr>
          </a:p>
          <a:p>
            <a:pPr marL="387985" indent="-363855">
              <a:lnSpc>
                <a:spcPct val="100000"/>
              </a:lnSpc>
              <a:spcBef>
                <a:spcPts val="1045"/>
              </a:spcBef>
              <a:buAutoNum type="alphaUcPeriod"/>
              <a:tabLst>
                <a:tab pos="388620" algn="l"/>
              </a:tabLst>
            </a:pPr>
            <a:r>
              <a:rPr sz="2450" dirty="0">
                <a:latin typeface="Times New Roman"/>
                <a:cs typeface="Times New Roman"/>
              </a:rPr>
              <a:t>They</a:t>
            </a:r>
            <a:r>
              <a:rPr sz="2450" spc="15" dirty="0">
                <a:latin typeface="Times New Roman"/>
                <a:cs typeface="Times New Roman"/>
              </a:rPr>
              <a:t> </a:t>
            </a:r>
            <a:r>
              <a:rPr sz="2450" spc="-10" dirty="0">
                <a:latin typeface="Times New Roman"/>
                <a:cs typeface="Times New Roman"/>
              </a:rPr>
              <a:t>disagree</a:t>
            </a:r>
            <a:r>
              <a:rPr sz="2450" spc="25" dirty="0">
                <a:latin typeface="Times New Roman"/>
                <a:cs typeface="Times New Roman"/>
              </a:rPr>
              <a:t> </a:t>
            </a:r>
            <a:r>
              <a:rPr sz="2450" spc="50" dirty="0">
                <a:latin typeface="Times New Roman"/>
                <a:cs typeface="Times New Roman"/>
              </a:rPr>
              <a:t>about</a:t>
            </a:r>
            <a:r>
              <a:rPr sz="2450" spc="30" dirty="0">
                <a:latin typeface="Times New Roman"/>
                <a:cs typeface="Times New Roman"/>
              </a:rPr>
              <a:t> </a:t>
            </a:r>
            <a:r>
              <a:rPr sz="2450" spc="-10" dirty="0">
                <a:latin typeface="Times New Roman"/>
                <a:cs typeface="Times New Roman"/>
              </a:rPr>
              <a:t>which</a:t>
            </a:r>
            <a:r>
              <a:rPr sz="2450" spc="30" dirty="0">
                <a:latin typeface="Times New Roman"/>
                <a:cs typeface="Times New Roman"/>
              </a:rPr>
              <a:t> </a:t>
            </a:r>
            <a:r>
              <a:rPr sz="2450" dirty="0">
                <a:latin typeface="Times New Roman"/>
                <a:cs typeface="Times New Roman"/>
              </a:rPr>
              <a:t>one</a:t>
            </a:r>
            <a:r>
              <a:rPr sz="2450" spc="25" dirty="0">
                <a:latin typeface="Times New Roman"/>
                <a:cs typeface="Times New Roman"/>
              </a:rPr>
              <a:t> </a:t>
            </a:r>
            <a:r>
              <a:rPr sz="2450" dirty="0">
                <a:latin typeface="Times New Roman"/>
                <a:cs typeface="Times New Roman"/>
              </a:rPr>
              <a:t>is</a:t>
            </a:r>
            <a:r>
              <a:rPr sz="2450" spc="25" dirty="0">
                <a:latin typeface="Times New Roman"/>
                <a:cs typeface="Times New Roman"/>
              </a:rPr>
              <a:t> </a:t>
            </a:r>
            <a:r>
              <a:rPr sz="2450" spc="-10" dirty="0">
                <a:latin typeface="Times New Roman"/>
                <a:cs typeface="Times New Roman"/>
              </a:rPr>
              <a:t>younger.</a:t>
            </a:r>
            <a:endParaRPr sz="2450">
              <a:latin typeface="Times New Roman"/>
              <a:cs typeface="Times New Roman"/>
            </a:endParaRPr>
          </a:p>
          <a:p>
            <a:pPr marL="387985" indent="-375920">
              <a:lnSpc>
                <a:spcPct val="100000"/>
              </a:lnSpc>
              <a:spcBef>
                <a:spcPts val="1045"/>
              </a:spcBef>
              <a:buAutoNum type="alphaUcPeriod"/>
              <a:tabLst>
                <a:tab pos="388620" algn="l"/>
              </a:tabLst>
            </a:pPr>
            <a:r>
              <a:rPr sz="2450" dirty="0">
                <a:latin typeface="Times New Roman"/>
                <a:cs typeface="Times New Roman"/>
              </a:rPr>
              <a:t>They</a:t>
            </a:r>
            <a:r>
              <a:rPr sz="2450" spc="160" dirty="0">
                <a:latin typeface="Times New Roman"/>
                <a:cs typeface="Times New Roman"/>
              </a:rPr>
              <a:t> </a:t>
            </a:r>
            <a:r>
              <a:rPr sz="2450" dirty="0">
                <a:latin typeface="Times New Roman"/>
                <a:cs typeface="Times New Roman"/>
              </a:rPr>
              <a:t>are</a:t>
            </a:r>
            <a:r>
              <a:rPr sz="2450" spc="160" dirty="0">
                <a:latin typeface="Times New Roman"/>
                <a:cs typeface="Times New Roman"/>
              </a:rPr>
              <a:t> </a:t>
            </a:r>
            <a:r>
              <a:rPr sz="2450" dirty="0">
                <a:latin typeface="Times New Roman"/>
                <a:cs typeface="Times New Roman"/>
              </a:rPr>
              <a:t>the</a:t>
            </a:r>
            <a:r>
              <a:rPr sz="2450" spc="155" dirty="0">
                <a:latin typeface="Times New Roman"/>
                <a:cs typeface="Times New Roman"/>
              </a:rPr>
              <a:t> </a:t>
            </a:r>
            <a:r>
              <a:rPr sz="2450" dirty="0">
                <a:latin typeface="Times New Roman"/>
                <a:cs typeface="Times New Roman"/>
              </a:rPr>
              <a:t>same</a:t>
            </a:r>
            <a:r>
              <a:rPr sz="2450" spc="160" dirty="0">
                <a:latin typeface="Times New Roman"/>
                <a:cs typeface="Times New Roman"/>
              </a:rPr>
              <a:t> </a:t>
            </a:r>
            <a:r>
              <a:rPr sz="2450" spc="-20" dirty="0">
                <a:latin typeface="Times New Roman"/>
                <a:cs typeface="Times New Roman"/>
              </a:rPr>
              <a:t>age.</a:t>
            </a:r>
            <a:endParaRPr sz="2450">
              <a:latin typeface="Times New Roman"/>
              <a:cs typeface="Times New Roman"/>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07758" y="806759"/>
            <a:ext cx="8267065" cy="5803265"/>
          </a:xfrm>
          <a:prstGeom prst="rect">
            <a:avLst/>
          </a:prstGeom>
        </p:spPr>
        <p:txBody>
          <a:bodyPr vert="horz" wrap="square" lIns="0" tIns="83185" rIns="0" bIns="0" rtlCol="0">
            <a:spAutoFit/>
          </a:bodyPr>
          <a:lstStyle/>
          <a:p>
            <a:pPr marL="23495" algn="just">
              <a:lnSpc>
                <a:spcPct val="100000"/>
              </a:lnSpc>
              <a:spcBef>
                <a:spcPts val="655"/>
              </a:spcBef>
              <a:tabLst>
                <a:tab pos="4377690" algn="l"/>
              </a:tabLst>
            </a:pPr>
            <a:r>
              <a:rPr sz="1200" spc="-10" dirty="0">
                <a:latin typeface="Times New Roman"/>
                <a:cs typeface="Times New Roman"/>
              </a:rPr>
              <a:t>ConcepTest</a:t>
            </a:r>
            <a:r>
              <a:rPr sz="1200" dirty="0">
                <a:latin typeface="Times New Roman"/>
                <a:cs typeface="Times New Roman"/>
              </a:rPr>
              <a:t>	1.2.</a:t>
            </a:r>
            <a:r>
              <a:rPr sz="1200" spc="275" dirty="0">
                <a:latin typeface="Times New Roman"/>
                <a:cs typeface="Times New Roman"/>
              </a:rPr>
              <a:t>  </a:t>
            </a:r>
            <a:r>
              <a:rPr sz="1200" dirty="0">
                <a:latin typeface="Times New Roman"/>
                <a:cs typeface="Times New Roman"/>
              </a:rPr>
              <a:t>EINSTEIN’S</a:t>
            </a:r>
            <a:r>
              <a:rPr sz="1200" spc="19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85"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a:p>
            <a:pPr>
              <a:lnSpc>
                <a:spcPct val="100000"/>
              </a:lnSpc>
              <a:spcBef>
                <a:spcPts val="55"/>
              </a:spcBef>
            </a:pPr>
            <a:endParaRPr sz="950">
              <a:latin typeface="Times New Roman"/>
              <a:cs typeface="Times New Roman"/>
            </a:endParaRPr>
          </a:p>
          <a:p>
            <a:pPr marL="23495" marR="5080" algn="just">
              <a:lnSpc>
                <a:spcPct val="101699"/>
              </a:lnSpc>
            </a:pPr>
            <a:r>
              <a:rPr sz="2450" dirty="0">
                <a:latin typeface="Times New Roman"/>
                <a:cs typeface="Times New Roman"/>
              </a:rPr>
              <a:t>The</a:t>
            </a:r>
            <a:r>
              <a:rPr sz="2450" spc="210" dirty="0">
                <a:latin typeface="Times New Roman"/>
                <a:cs typeface="Times New Roman"/>
              </a:rPr>
              <a:t> </a:t>
            </a:r>
            <a:r>
              <a:rPr sz="2450" dirty="0">
                <a:latin typeface="Times New Roman"/>
                <a:cs typeface="Times New Roman"/>
              </a:rPr>
              <a:t>solution</a:t>
            </a:r>
            <a:r>
              <a:rPr sz="2450" spc="225" dirty="0">
                <a:latin typeface="Times New Roman"/>
                <a:cs typeface="Times New Roman"/>
              </a:rPr>
              <a:t> </a:t>
            </a:r>
            <a:r>
              <a:rPr sz="2450" dirty="0">
                <a:latin typeface="Times New Roman"/>
                <a:cs typeface="Times New Roman"/>
              </a:rPr>
              <a:t>to</a:t>
            </a:r>
            <a:r>
              <a:rPr sz="2450" spc="220" dirty="0">
                <a:latin typeface="Times New Roman"/>
                <a:cs typeface="Times New Roman"/>
              </a:rPr>
              <a:t> </a:t>
            </a:r>
            <a:r>
              <a:rPr sz="2450" dirty="0">
                <a:latin typeface="Times New Roman"/>
                <a:cs typeface="Times New Roman"/>
              </a:rPr>
              <a:t>the</a:t>
            </a:r>
            <a:r>
              <a:rPr sz="2450" spc="220" dirty="0">
                <a:latin typeface="Times New Roman"/>
                <a:cs typeface="Times New Roman"/>
              </a:rPr>
              <a:t> </a:t>
            </a:r>
            <a:r>
              <a:rPr sz="2450" dirty="0">
                <a:latin typeface="Times New Roman"/>
                <a:cs typeface="Times New Roman"/>
              </a:rPr>
              <a:t>famous</a:t>
            </a:r>
            <a:r>
              <a:rPr sz="2450" spc="220" dirty="0">
                <a:latin typeface="Times New Roman"/>
                <a:cs typeface="Times New Roman"/>
              </a:rPr>
              <a:t> </a:t>
            </a:r>
            <a:r>
              <a:rPr sz="2450" dirty="0">
                <a:latin typeface="Times New Roman"/>
                <a:cs typeface="Times New Roman"/>
              </a:rPr>
              <a:t>“paradox</a:t>
            </a:r>
            <a:r>
              <a:rPr sz="2450" spc="220" dirty="0">
                <a:latin typeface="Times New Roman"/>
                <a:cs typeface="Times New Roman"/>
              </a:rPr>
              <a:t> </a:t>
            </a:r>
            <a:r>
              <a:rPr sz="2450" dirty="0">
                <a:latin typeface="Times New Roman"/>
                <a:cs typeface="Times New Roman"/>
              </a:rPr>
              <a:t>of</a:t>
            </a:r>
            <a:r>
              <a:rPr sz="2450" spc="225" dirty="0">
                <a:latin typeface="Times New Roman"/>
                <a:cs typeface="Times New Roman"/>
              </a:rPr>
              <a:t> </a:t>
            </a:r>
            <a:r>
              <a:rPr sz="2450" dirty="0">
                <a:latin typeface="Times New Roman"/>
                <a:cs typeface="Times New Roman"/>
              </a:rPr>
              <a:t>the</a:t>
            </a:r>
            <a:r>
              <a:rPr sz="2450" spc="220" dirty="0">
                <a:latin typeface="Times New Roman"/>
                <a:cs typeface="Times New Roman"/>
              </a:rPr>
              <a:t> </a:t>
            </a:r>
            <a:r>
              <a:rPr sz="2450" dirty="0">
                <a:latin typeface="Times New Roman"/>
                <a:cs typeface="Times New Roman"/>
              </a:rPr>
              <a:t>twin”</a:t>
            </a:r>
            <a:r>
              <a:rPr sz="2450" spc="220" dirty="0">
                <a:latin typeface="Times New Roman"/>
                <a:cs typeface="Times New Roman"/>
              </a:rPr>
              <a:t> </a:t>
            </a:r>
            <a:r>
              <a:rPr sz="2450" dirty="0">
                <a:latin typeface="Times New Roman"/>
                <a:cs typeface="Times New Roman"/>
              </a:rPr>
              <a:t>hinges</a:t>
            </a:r>
            <a:r>
              <a:rPr sz="2450" spc="220" dirty="0">
                <a:latin typeface="Times New Roman"/>
                <a:cs typeface="Times New Roman"/>
              </a:rPr>
              <a:t> </a:t>
            </a:r>
            <a:r>
              <a:rPr sz="2450" dirty="0">
                <a:latin typeface="Times New Roman"/>
                <a:cs typeface="Times New Roman"/>
              </a:rPr>
              <a:t>on</a:t>
            </a:r>
            <a:r>
              <a:rPr sz="2450" spc="225" dirty="0">
                <a:latin typeface="Times New Roman"/>
                <a:cs typeface="Times New Roman"/>
              </a:rPr>
              <a:t> </a:t>
            </a:r>
            <a:r>
              <a:rPr sz="2450" spc="-25" dirty="0">
                <a:latin typeface="Times New Roman"/>
                <a:cs typeface="Times New Roman"/>
              </a:rPr>
              <a:t>the </a:t>
            </a:r>
            <a:r>
              <a:rPr sz="2450" dirty="0">
                <a:latin typeface="Times New Roman"/>
                <a:cs typeface="Times New Roman"/>
              </a:rPr>
              <a:t>time</a:t>
            </a:r>
            <a:r>
              <a:rPr sz="2450" spc="235" dirty="0">
                <a:latin typeface="Times New Roman"/>
                <a:cs typeface="Times New Roman"/>
              </a:rPr>
              <a:t> </a:t>
            </a:r>
            <a:r>
              <a:rPr sz="2450" dirty="0">
                <a:latin typeface="Times New Roman"/>
                <a:cs typeface="Times New Roman"/>
              </a:rPr>
              <a:t>period</a:t>
            </a:r>
            <a:r>
              <a:rPr sz="2450" spc="250" dirty="0">
                <a:latin typeface="Times New Roman"/>
                <a:cs typeface="Times New Roman"/>
              </a:rPr>
              <a:t> </a:t>
            </a:r>
            <a:r>
              <a:rPr sz="2450" dirty="0">
                <a:latin typeface="Times New Roman"/>
                <a:cs typeface="Times New Roman"/>
              </a:rPr>
              <a:t>when</a:t>
            </a:r>
            <a:r>
              <a:rPr sz="2450" spc="245" dirty="0">
                <a:latin typeface="Times New Roman"/>
                <a:cs typeface="Times New Roman"/>
              </a:rPr>
              <a:t> </a:t>
            </a:r>
            <a:r>
              <a:rPr sz="2450" dirty="0">
                <a:latin typeface="Times New Roman"/>
                <a:cs typeface="Times New Roman"/>
              </a:rPr>
              <a:t>Emma</a:t>
            </a:r>
            <a:r>
              <a:rPr sz="2450" spc="254" dirty="0">
                <a:latin typeface="Times New Roman"/>
                <a:cs typeface="Times New Roman"/>
              </a:rPr>
              <a:t> </a:t>
            </a:r>
            <a:r>
              <a:rPr sz="2450" dirty="0">
                <a:latin typeface="Times New Roman"/>
                <a:cs typeface="Times New Roman"/>
              </a:rPr>
              <a:t>reverses</a:t>
            </a:r>
            <a:r>
              <a:rPr sz="2450" spc="250" dirty="0">
                <a:latin typeface="Times New Roman"/>
                <a:cs typeface="Times New Roman"/>
              </a:rPr>
              <a:t> </a:t>
            </a:r>
            <a:r>
              <a:rPr sz="2450" spc="-30" dirty="0">
                <a:latin typeface="Times New Roman"/>
                <a:cs typeface="Times New Roman"/>
              </a:rPr>
              <a:t>direction—</a:t>
            </a:r>
            <a:r>
              <a:rPr sz="2450" dirty="0">
                <a:latin typeface="Times New Roman"/>
                <a:cs typeface="Times New Roman"/>
              </a:rPr>
              <a:t>thus</a:t>
            </a:r>
            <a:r>
              <a:rPr sz="2450" spc="254" dirty="0">
                <a:latin typeface="Times New Roman"/>
                <a:cs typeface="Times New Roman"/>
              </a:rPr>
              <a:t> </a:t>
            </a:r>
            <a:r>
              <a:rPr sz="2450" spc="-10" dirty="0">
                <a:latin typeface="Times New Roman"/>
                <a:cs typeface="Times New Roman"/>
              </a:rPr>
              <a:t>accelerating— </a:t>
            </a:r>
            <a:r>
              <a:rPr sz="2450" dirty="0">
                <a:latin typeface="Times New Roman"/>
                <a:cs typeface="Times New Roman"/>
              </a:rPr>
              <a:t>to</a:t>
            </a:r>
            <a:r>
              <a:rPr sz="2450" spc="180" dirty="0">
                <a:latin typeface="Times New Roman"/>
                <a:cs typeface="Times New Roman"/>
              </a:rPr>
              <a:t> </a:t>
            </a:r>
            <a:r>
              <a:rPr sz="2450" dirty="0">
                <a:latin typeface="Times New Roman"/>
                <a:cs typeface="Times New Roman"/>
              </a:rPr>
              <a:t>come</a:t>
            </a:r>
            <a:r>
              <a:rPr sz="2450" spc="185" dirty="0">
                <a:latin typeface="Times New Roman"/>
                <a:cs typeface="Times New Roman"/>
              </a:rPr>
              <a:t> </a:t>
            </a:r>
            <a:r>
              <a:rPr sz="2450" dirty="0">
                <a:latin typeface="Times New Roman"/>
                <a:cs typeface="Times New Roman"/>
              </a:rPr>
              <a:t>home.</a:t>
            </a:r>
            <a:r>
              <a:rPr sz="2450" spc="30" dirty="0">
                <a:latin typeface="Times New Roman"/>
                <a:cs typeface="Times New Roman"/>
              </a:rPr>
              <a:t>  </a:t>
            </a:r>
            <a:r>
              <a:rPr sz="2450" dirty="0">
                <a:latin typeface="Times New Roman"/>
                <a:cs typeface="Times New Roman"/>
              </a:rPr>
              <a:t>Now</a:t>
            </a:r>
            <a:r>
              <a:rPr sz="2450" spc="180" dirty="0">
                <a:latin typeface="Times New Roman"/>
                <a:cs typeface="Times New Roman"/>
              </a:rPr>
              <a:t> </a:t>
            </a:r>
            <a:r>
              <a:rPr sz="2450" dirty="0">
                <a:latin typeface="Times New Roman"/>
                <a:cs typeface="Times New Roman"/>
              </a:rPr>
              <a:t>suppose</a:t>
            </a:r>
            <a:r>
              <a:rPr sz="2450" spc="180" dirty="0">
                <a:latin typeface="Times New Roman"/>
                <a:cs typeface="Times New Roman"/>
              </a:rPr>
              <a:t> </a:t>
            </a:r>
            <a:r>
              <a:rPr sz="2450" spc="110" dirty="0">
                <a:latin typeface="Times New Roman"/>
                <a:cs typeface="Times New Roman"/>
              </a:rPr>
              <a:t>that</a:t>
            </a:r>
            <a:r>
              <a:rPr sz="2450" spc="185" dirty="0">
                <a:latin typeface="Times New Roman"/>
                <a:cs typeface="Times New Roman"/>
              </a:rPr>
              <a:t> </a:t>
            </a:r>
            <a:r>
              <a:rPr sz="2450" dirty="0">
                <a:latin typeface="Times New Roman"/>
                <a:cs typeface="Times New Roman"/>
              </a:rPr>
              <a:t>Asher</a:t>
            </a:r>
            <a:r>
              <a:rPr sz="2450" spc="180" dirty="0">
                <a:latin typeface="Times New Roman"/>
                <a:cs typeface="Times New Roman"/>
              </a:rPr>
              <a:t> </a:t>
            </a:r>
            <a:r>
              <a:rPr sz="2450" dirty="0">
                <a:latin typeface="Times New Roman"/>
                <a:cs typeface="Times New Roman"/>
              </a:rPr>
              <a:t>stays</a:t>
            </a:r>
            <a:r>
              <a:rPr sz="2450" spc="180" dirty="0">
                <a:latin typeface="Times New Roman"/>
                <a:cs typeface="Times New Roman"/>
              </a:rPr>
              <a:t> </a:t>
            </a:r>
            <a:r>
              <a:rPr sz="2450" dirty="0">
                <a:latin typeface="Times New Roman"/>
                <a:cs typeface="Times New Roman"/>
              </a:rPr>
              <a:t>home</a:t>
            </a:r>
            <a:r>
              <a:rPr sz="2450" spc="185" dirty="0">
                <a:latin typeface="Times New Roman"/>
                <a:cs typeface="Times New Roman"/>
              </a:rPr>
              <a:t> </a:t>
            </a:r>
            <a:r>
              <a:rPr sz="2450" dirty="0">
                <a:latin typeface="Times New Roman"/>
                <a:cs typeface="Times New Roman"/>
              </a:rPr>
              <a:t>(as</a:t>
            </a:r>
            <a:r>
              <a:rPr sz="2450" spc="180" dirty="0">
                <a:latin typeface="Times New Roman"/>
                <a:cs typeface="Times New Roman"/>
              </a:rPr>
              <a:t> </a:t>
            </a:r>
            <a:r>
              <a:rPr sz="2450" spc="-10" dirty="0">
                <a:latin typeface="Times New Roman"/>
                <a:cs typeface="Times New Roman"/>
              </a:rPr>
              <a:t>before) </a:t>
            </a:r>
            <a:r>
              <a:rPr sz="2450" spc="85" dirty="0">
                <a:latin typeface="Times New Roman"/>
                <a:cs typeface="Times New Roman"/>
              </a:rPr>
              <a:t>but</a:t>
            </a:r>
            <a:r>
              <a:rPr sz="2450" spc="105" dirty="0">
                <a:latin typeface="Times New Roman"/>
                <a:cs typeface="Times New Roman"/>
              </a:rPr>
              <a:t> </a:t>
            </a:r>
            <a:r>
              <a:rPr sz="2450" dirty="0">
                <a:latin typeface="Times New Roman"/>
                <a:cs typeface="Times New Roman"/>
              </a:rPr>
              <a:t>Emma</a:t>
            </a:r>
            <a:r>
              <a:rPr sz="2450" spc="105" dirty="0">
                <a:latin typeface="Times New Roman"/>
                <a:cs typeface="Times New Roman"/>
              </a:rPr>
              <a:t> </a:t>
            </a:r>
            <a:r>
              <a:rPr sz="2450" dirty="0">
                <a:latin typeface="Times New Roman"/>
                <a:cs typeface="Times New Roman"/>
              </a:rPr>
              <a:t>never</a:t>
            </a:r>
            <a:r>
              <a:rPr sz="2450" spc="105" dirty="0">
                <a:latin typeface="Times New Roman"/>
                <a:cs typeface="Times New Roman"/>
              </a:rPr>
              <a:t> </a:t>
            </a:r>
            <a:r>
              <a:rPr sz="2450" spc="-45" dirty="0">
                <a:latin typeface="Times New Roman"/>
                <a:cs typeface="Times New Roman"/>
              </a:rPr>
              <a:t>slows</a:t>
            </a:r>
            <a:r>
              <a:rPr sz="2450" spc="105" dirty="0">
                <a:latin typeface="Times New Roman"/>
                <a:cs typeface="Times New Roman"/>
              </a:rPr>
              <a:t> </a:t>
            </a:r>
            <a:r>
              <a:rPr sz="2450" dirty="0">
                <a:latin typeface="Times New Roman"/>
                <a:cs typeface="Times New Roman"/>
              </a:rPr>
              <a:t>down</a:t>
            </a:r>
            <a:r>
              <a:rPr sz="2450" spc="110" dirty="0">
                <a:latin typeface="Times New Roman"/>
                <a:cs typeface="Times New Roman"/>
              </a:rPr>
              <a:t> </a:t>
            </a:r>
            <a:r>
              <a:rPr sz="2450" dirty="0">
                <a:latin typeface="Times New Roman"/>
                <a:cs typeface="Times New Roman"/>
              </a:rPr>
              <a:t>or</a:t>
            </a:r>
            <a:r>
              <a:rPr sz="2450" spc="100" dirty="0">
                <a:latin typeface="Times New Roman"/>
                <a:cs typeface="Times New Roman"/>
              </a:rPr>
              <a:t> </a:t>
            </a:r>
            <a:r>
              <a:rPr sz="2450" dirty="0">
                <a:latin typeface="Times New Roman"/>
                <a:cs typeface="Times New Roman"/>
              </a:rPr>
              <a:t>speeds</a:t>
            </a:r>
            <a:r>
              <a:rPr sz="2450" spc="110" dirty="0">
                <a:latin typeface="Times New Roman"/>
                <a:cs typeface="Times New Roman"/>
              </a:rPr>
              <a:t> </a:t>
            </a:r>
            <a:r>
              <a:rPr sz="2450" dirty="0">
                <a:latin typeface="Times New Roman"/>
                <a:cs typeface="Times New Roman"/>
              </a:rPr>
              <a:t>up;</a:t>
            </a:r>
            <a:r>
              <a:rPr sz="2450" spc="130" dirty="0">
                <a:latin typeface="Times New Roman"/>
                <a:cs typeface="Times New Roman"/>
              </a:rPr>
              <a:t> </a:t>
            </a:r>
            <a:r>
              <a:rPr sz="2450" dirty="0">
                <a:latin typeface="Times New Roman"/>
                <a:cs typeface="Times New Roman"/>
              </a:rPr>
              <a:t>instead</a:t>
            </a:r>
            <a:r>
              <a:rPr sz="2450" spc="110" dirty="0">
                <a:latin typeface="Times New Roman"/>
                <a:cs typeface="Times New Roman"/>
              </a:rPr>
              <a:t> </a:t>
            </a:r>
            <a:r>
              <a:rPr sz="2450" dirty="0">
                <a:latin typeface="Times New Roman"/>
                <a:cs typeface="Times New Roman"/>
              </a:rPr>
              <a:t>she</a:t>
            </a:r>
            <a:r>
              <a:rPr sz="2450" spc="110" dirty="0">
                <a:latin typeface="Times New Roman"/>
                <a:cs typeface="Times New Roman"/>
              </a:rPr>
              <a:t> </a:t>
            </a:r>
            <a:r>
              <a:rPr sz="2450" dirty="0">
                <a:latin typeface="Times New Roman"/>
                <a:cs typeface="Times New Roman"/>
              </a:rPr>
              <a:t>travels</a:t>
            </a:r>
            <a:r>
              <a:rPr sz="2450" spc="105" dirty="0">
                <a:latin typeface="Times New Roman"/>
                <a:cs typeface="Times New Roman"/>
              </a:rPr>
              <a:t> </a:t>
            </a:r>
            <a:r>
              <a:rPr sz="2450" spc="90" dirty="0">
                <a:latin typeface="Times New Roman"/>
                <a:cs typeface="Times New Roman"/>
              </a:rPr>
              <a:t>at </a:t>
            </a:r>
            <a:r>
              <a:rPr sz="2450" dirty="0">
                <a:latin typeface="Times New Roman"/>
                <a:cs typeface="Times New Roman"/>
              </a:rPr>
              <a:t>constant</a:t>
            </a:r>
            <a:r>
              <a:rPr sz="2450" spc="-85" dirty="0">
                <a:latin typeface="Times New Roman"/>
                <a:cs typeface="Times New Roman"/>
              </a:rPr>
              <a:t> </a:t>
            </a:r>
            <a:r>
              <a:rPr sz="2450" dirty="0">
                <a:latin typeface="Times New Roman"/>
                <a:cs typeface="Times New Roman"/>
              </a:rPr>
              <a:t>speed</a:t>
            </a:r>
            <a:r>
              <a:rPr sz="2450" spc="-80" dirty="0">
                <a:latin typeface="Times New Roman"/>
                <a:cs typeface="Times New Roman"/>
              </a:rPr>
              <a:t> </a:t>
            </a:r>
            <a:r>
              <a:rPr sz="2450" dirty="0">
                <a:latin typeface="Times New Roman"/>
                <a:cs typeface="Times New Roman"/>
              </a:rPr>
              <a:t>in</a:t>
            </a:r>
            <a:r>
              <a:rPr sz="2450" spc="-85" dirty="0">
                <a:latin typeface="Times New Roman"/>
                <a:cs typeface="Times New Roman"/>
              </a:rPr>
              <a:t> </a:t>
            </a:r>
            <a:r>
              <a:rPr sz="2450" dirty="0">
                <a:latin typeface="Times New Roman"/>
                <a:cs typeface="Times New Roman"/>
              </a:rPr>
              <a:t>a</a:t>
            </a:r>
            <a:r>
              <a:rPr sz="2450" spc="-80" dirty="0">
                <a:latin typeface="Times New Roman"/>
                <a:cs typeface="Times New Roman"/>
              </a:rPr>
              <a:t> </a:t>
            </a:r>
            <a:r>
              <a:rPr sz="2450" dirty="0">
                <a:latin typeface="Times New Roman"/>
                <a:cs typeface="Times New Roman"/>
              </a:rPr>
              <a:t>big</a:t>
            </a:r>
            <a:r>
              <a:rPr sz="2450" spc="-80" dirty="0">
                <a:latin typeface="Times New Roman"/>
                <a:cs typeface="Times New Roman"/>
              </a:rPr>
              <a:t> </a:t>
            </a:r>
            <a:r>
              <a:rPr sz="2450" spc="-35" dirty="0">
                <a:latin typeface="Times New Roman"/>
                <a:cs typeface="Times New Roman"/>
              </a:rPr>
              <a:t>circle,</a:t>
            </a:r>
            <a:r>
              <a:rPr sz="2450" spc="-60" dirty="0">
                <a:latin typeface="Times New Roman"/>
                <a:cs typeface="Times New Roman"/>
              </a:rPr>
              <a:t> </a:t>
            </a:r>
            <a:r>
              <a:rPr sz="2450" dirty="0">
                <a:latin typeface="Times New Roman"/>
                <a:cs typeface="Times New Roman"/>
              </a:rPr>
              <a:t>ending</a:t>
            </a:r>
            <a:r>
              <a:rPr sz="2450" spc="-85" dirty="0">
                <a:latin typeface="Times New Roman"/>
                <a:cs typeface="Times New Roman"/>
              </a:rPr>
              <a:t> </a:t>
            </a:r>
            <a:r>
              <a:rPr sz="2450" dirty="0">
                <a:latin typeface="Times New Roman"/>
                <a:cs typeface="Times New Roman"/>
              </a:rPr>
              <a:t>back</a:t>
            </a:r>
            <a:r>
              <a:rPr sz="2450" spc="-80" dirty="0">
                <a:latin typeface="Times New Roman"/>
                <a:cs typeface="Times New Roman"/>
              </a:rPr>
              <a:t> </a:t>
            </a:r>
            <a:r>
              <a:rPr sz="2450" spc="114" dirty="0">
                <a:latin typeface="Times New Roman"/>
                <a:cs typeface="Times New Roman"/>
              </a:rPr>
              <a:t>at</a:t>
            </a:r>
            <a:r>
              <a:rPr sz="2450" spc="-85" dirty="0">
                <a:latin typeface="Times New Roman"/>
                <a:cs typeface="Times New Roman"/>
              </a:rPr>
              <a:t> </a:t>
            </a:r>
            <a:r>
              <a:rPr sz="2450" spc="-10" dirty="0">
                <a:latin typeface="Times New Roman"/>
                <a:cs typeface="Times New Roman"/>
              </a:rPr>
              <a:t>home</a:t>
            </a:r>
            <a:r>
              <a:rPr sz="2450" spc="-80" dirty="0">
                <a:latin typeface="Times New Roman"/>
                <a:cs typeface="Times New Roman"/>
              </a:rPr>
              <a:t> </a:t>
            </a:r>
            <a:r>
              <a:rPr sz="2450" dirty="0">
                <a:latin typeface="Times New Roman"/>
                <a:cs typeface="Times New Roman"/>
              </a:rPr>
              <a:t>anyway.</a:t>
            </a:r>
            <a:r>
              <a:rPr sz="2450" spc="215" dirty="0">
                <a:latin typeface="Times New Roman"/>
                <a:cs typeface="Times New Roman"/>
              </a:rPr>
              <a:t> </a:t>
            </a:r>
            <a:r>
              <a:rPr sz="2450" spc="55" dirty="0">
                <a:latin typeface="Times New Roman"/>
                <a:cs typeface="Times New Roman"/>
              </a:rPr>
              <a:t>What </a:t>
            </a:r>
            <a:r>
              <a:rPr sz="2450" dirty="0">
                <a:latin typeface="Times New Roman"/>
                <a:cs typeface="Times New Roman"/>
              </a:rPr>
              <a:t>do</a:t>
            </a:r>
            <a:r>
              <a:rPr sz="2450" spc="80" dirty="0">
                <a:latin typeface="Times New Roman"/>
                <a:cs typeface="Times New Roman"/>
              </a:rPr>
              <a:t> </a:t>
            </a:r>
            <a:r>
              <a:rPr sz="2450" dirty="0">
                <a:latin typeface="Times New Roman"/>
                <a:cs typeface="Times New Roman"/>
              </a:rPr>
              <a:t>they</a:t>
            </a:r>
            <a:r>
              <a:rPr sz="2450" spc="90" dirty="0">
                <a:latin typeface="Times New Roman"/>
                <a:cs typeface="Times New Roman"/>
              </a:rPr>
              <a:t> </a:t>
            </a:r>
            <a:r>
              <a:rPr sz="2450" dirty="0">
                <a:latin typeface="Times New Roman"/>
                <a:cs typeface="Times New Roman"/>
              </a:rPr>
              <a:t>find</a:t>
            </a:r>
            <a:r>
              <a:rPr sz="2450" spc="90" dirty="0">
                <a:latin typeface="Times New Roman"/>
                <a:cs typeface="Times New Roman"/>
              </a:rPr>
              <a:t> </a:t>
            </a:r>
            <a:r>
              <a:rPr sz="2450" dirty="0">
                <a:latin typeface="Times New Roman"/>
                <a:cs typeface="Times New Roman"/>
              </a:rPr>
              <a:t>when</a:t>
            </a:r>
            <a:r>
              <a:rPr sz="2450" spc="85" dirty="0">
                <a:latin typeface="Times New Roman"/>
                <a:cs typeface="Times New Roman"/>
              </a:rPr>
              <a:t> </a:t>
            </a:r>
            <a:r>
              <a:rPr sz="2450" dirty="0">
                <a:latin typeface="Times New Roman"/>
                <a:cs typeface="Times New Roman"/>
              </a:rPr>
              <a:t>Emma</a:t>
            </a:r>
            <a:r>
              <a:rPr sz="2450" spc="90" dirty="0">
                <a:latin typeface="Times New Roman"/>
                <a:cs typeface="Times New Roman"/>
              </a:rPr>
              <a:t> </a:t>
            </a:r>
            <a:r>
              <a:rPr sz="2450" dirty="0">
                <a:latin typeface="Times New Roman"/>
                <a:cs typeface="Times New Roman"/>
              </a:rPr>
              <a:t>returns</a:t>
            </a:r>
            <a:r>
              <a:rPr sz="2450" spc="90" dirty="0">
                <a:latin typeface="Times New Roman"/>
                <a:cs typeface="Times New Roman"/>
              </a:rPr>
              <a:t> </a:t>
            </a:r>
            <a:r>
              <a:rPr sz="2450" dirty="0">
                <a:latin typeface="Times New Roman"/>
                <a:cs typeface="Times New Roman"/>
              </a:rPr>
              <a:t>home?</a:t>
            </a:r>
            <a:r>
              <a:rPr sz="2450" spc="330" dirty="0">
                <a:latin typeface="Times New Roman"/>
                <a:cs typeface="Times New Roman"/>
              </a:rPr>
              <a:t> </a:t>
            </a:r>
            <a:r>
              <a:rPr sz="2450" dirty="0">
                <a:latin typeface="Times New Roman"/>
                <a:cs typeface="Times New Roman"/>
              </a:rPr>
              <a:t>(Choose</a:t>
            </a:r>
            <a:r>
              <a:rPr sz="2450" spc="90" dirty="0">
                <a:latin typeface="Times New Roman"/>
                <a:cs typeface="Times New Roman"/>
              </a:rPr>
              <a:t> </a:t>
            </a:r>
            <a:r>
              <a:rPr sz="2450" spc="-10" dirty="0">
                <a:latin typeface="Times New Roman"/>
                <a:cs typeface="Times New Roman"/>
              </a:rPr>
              <a:t>one.)</a:t>
            </a:r>
            <a:endParaRPr sz="2450">
              <a:latin typeface="Times New Roman"/>
              <a:cs typeface="Times New Roman"/>
            </a:endParaRPr>
          </a:p>
          <a:p>
            <a:pPr marL="394970" marR="5080" indent="-371475">
              <a:lnSpc>
                <a:spcPct val="101699"/>
              </a:lnSpc>
              <a:spcBef>
                <a:spcPts val="1595"/>
              </a:spcBef>
              <a:buAutoNum type="alphaUcPeriod"/>
              <a:tabLst>
                <a:tab pos="395605" algn="l"/>
              </a:tabLst>
            </a:pPr>
            <a:r>
              <a:rPr sz="2450" dirty="0">
                <a:latin typeface="Times New Roman"/>
                <a:cs typeface="Times New Roman"/>
              </a:rPr>
              <a:t>Emma</a:t>
            </a:r>
            <a:r>
              <a:rPr sz="2450" spc="229" dirty="0">
                <a:latin typeface="Times New Roman"/>
                <a:cs typeface="Times New Roman"/>
              </a:rPr>
              <a:t> </a:t>
            </a:r>
            <a:r>
              <a:rPr sz="2450" dirty="0">
                <a:latin typeface="Times New Roman"/>
                <a:cs typeface="Times New Roman"/>
              </a:rPr>
              <a:t>is</a:t>
            </a:r>
            <a:r>
              <a:rPr sz="2450" spc="235" dirty="0">
                <a:latin typeface="Times New Roman"/>
                <a:cs typeface="Times New Roman"/>
              </a:rPr>
              <a:t> </a:t>
            </a:r>
            <a:r>
              <a:rPr sz="2450" dirty="0">
                <a:latin typeface="Times New Roman"/>
                <a:cs typeface="Times New Roman"/>
              </a:rPr>
              <a:t>younger</a:t>
            </a:r>
            <a:r>
              <a:rPr sz="2450" spc="235" dirty="0">
                <a:latin typeface="Times New Roman"/>
                <a:cs typeface="Times New Roman"/>
              </a:rPr>
              <a:t> </a:t>
            </a:r>
            <a:r>
              <a:rPr sz="2450" spc="70" dirty="0">
                <a:latin typeface="Times New Roman"/>
                <a:cs typeface="Times New Roman"/>
              </a:rPr>
              <a:t>than</a:t>
            </a:r>
            <a:r>
              <a:rPr sz="2450" spc="240" dirty="0">
                <a:latin typeface="Times New Roman"/>
                <a:cs typeface="Times New Roman"/>
              </a:rPr>
              <a:t> </a:t>
            </a:r>
            <a:r>
              <a:rPr sz="2450" dirty="0">
                <a:latin typeface="Times New Roman"/>
                <a:cs typeface="Times New Roman"/>
              </a:rPr>
              <a:t>Asher</a:t>
            </a:r>
            <a:r>
              <a:rPr sz="2450" spc="235" dirty="0">
                <a:latin typeface="Times New Roman"/>
                <a:cs typeface="Times New Roman"/>
              </a:rPr>
              <a:t> </a:t>
            </a:r>
            <a:r>
              <a:rPr sz="2450" dirty="0">
                <a:latin typeface="Times New Roman"/>
                <a:cs typeface="Times New Roman"/>
              </a:rPr>
              <a:t>(just</a:t>
            </a:r>
            <a:r>
              <a:rPr sz="2450" spc="235" dirty="0">
                <a:latin typeface="Times New Roman"/>
                <a:cs typeface="Times New Roman"/>
              </a:rPr>
              <a:t> </a:t>
            </a:r>
            <a:r>
              <a:rPr sz="2450" dirty="0">
                <a:latin typeface="Times New Roman"/>
                <a:cs typeface="Times New Roman"/>
              </a:rPr>
              <a:t>as</a:t>
            </a:r>
            <a:r>
              <a:rPr sz="2450" spc="240" dirty="0">
                <a:latin typeface="Times New Roman"/>
                <a:cs typeface="Times New Roman"/>
              </a:rPr>
              <a:t> </a:t>
            </a:r>
            <a:r>
              <a:rPr sz="2450" dirty="0">
                <a:latin typeface="Times New Roman"/>
                <a:cs typeface="Times New Roman"/>
              </a:rPr>
              <a:t>she</a:t>
            </a:r>
            <a:r>
              <a:rPr sz="2450" spc="235" dirty="0">
                <a:latin typeface="Times New Roman"/>
                <a:cs typeface="Times New Roman"/>
              </a:rPr>
              <a:t> </a:t>
            </a:r>
            <a:r>
              <a:rPr sz="2450" dirty="0">
                <a:latin typeface="Times New Roman"/>
                <a:cs typeface="Times New Roman"/>
              </a:rPr>
              <a:t>was</a:t>
            </a:r>
            <a:r>
              <a:rPr sz="2450" spc="235" dirty="0">
                <a:latin typeface="Times New Roman"/>
                <a:cs typeface="Times New Roman"/>
              </a:rPr>
              <a:t> </a:t>
            </a:r>
            <a:r>
              <a:rPr sz="2450" dirty="0">
                <a:latin typeface="Times New Roman"/>
                <a:cs typeface="Times New Roman"/>
              </a:rPr>
              <a:t>in</a:t>
            </a:r>
            <a:r>
              <a:rPr sz="2450" spc="240" dirty="0">
                <a:latin typeface="Times New Roman"/>
                <a:cs typeface="Times New Roman"/>
              </a:rPr>
              <a:t> </a:t>
            </a:r>
            <a:r>
              <a:rPr sz="2450" dirty="0">
                <a:latin typeface="Times New Roman"/>
                <a:cs typeface="Times New Roman"/>
              </a:rPr>
              <a:t>the</a:t>
            </a:r>
            <a:r>
              <a:rPr sz="2450" spc="235" dirty="0">
                <a:latin typeface="Times New Roman"/>
                <a:cs typeface="Times New Roman"/>
              </a:rPr>
              <a:t> </a:t>
            </a:r>
            <a:r>
              <a:rPr sz="2450" spc="-10" dirty="0">
                <a:latin typeface="Times New Roman"/>
                <a:cs typeface="Times New Roman"/>
              </a:rPr>
              <a:t>original </a:t>
            </a:r>
            <a:r>
              <a:rPr sz="2450" dirty="0">
                <a:latin typeface="Times New Roman"/>
                <a:cs typeface="Times New Roman"/>
              </a:rPr>
              <a:t>twin</a:t>
            </a:r>
            <a:r>
              <a:rPr sz="2450" spc="105" dirty="0">
                <a:latin typeface="Times New Roman"/>
                <a:cs typeface="Times New Roman"/>
              </a:rPr>
              <a:t> </a:t>
            </a:r>
            <a:r>
              <a:rPr sz="2450" spc="-10" dirty="0">
                <a:latin typeface="Times New Roman"/>
                <a:cs typeface="Times New Roman"/>
              </a:rPr>
              <a:t>paradox).</a:t>
            </a:r>
            <a:endParaRPr sz="2450">
              <a:latin typeface="Times New Roman"/>
              <a:cs typeface="Times New Roman"/>
            </a:endParaRPr>
          </a:p>
          <a:p>
            <a:pPr marL="394970" indent="-359410">
              <a:lnSpc>
                <a:spcPct val="100000"/>
              </a:lnSpc>
              <a:spcBef>
                <a:spcPts val="1045"/>
              </a:spcBef>
              <a:buAutoNum type="alphaUcPeriod"/>
              <a:tabLst>
                <a:tab pos="395605" algn="l"/>
              </a:tabLst>
            </a:pPr>
            <a:r>
              <a:rPr sz="2450" dirty="0">
                <a:latin typeface="Times New Roman"/>
                <a:cs typeface="Times New Roman"/>
              </a:rPr>
              <a:t>Asher</a:t>
            </a:r>
            <a:r>
              <a:rPr sz="2450" spc="20" dirty="0">
                <a:latin typeface="Times New Roman"/>
                <a:cs typeface="Times New Roman"/>
              </a:rPr>
              <a:t> </a:t>
            </a:r>
            <a:r>
              <a:rPr sz="2450" dirty="0">
                <a:latin typeface="Times New Roman"/>
                <a:cs typeface="Times New Roman"/>
              </a:rPr>
              <a:t>is</a:t>
            </a:r>
            <a:r>
              <a:rPr sz="2450" spc="15" dirty="0">
                <a:latin typeface="Times New Roman"/>
                <a:cs typeface="Times New Roman"/>
              </a:rPr>
              <a:t> </a:t>
            </a:r>
            <a:r>
              <a:rPr sz="2450" spc="-10" dirty="0">
                <a:latin typeface="Times New Roman"/>
                <a:cs typeface="Times New Roman"/>
              </a:rPr>
              <a:t>younger</a:t>
            </a:r>
            <a:r>
              <a:rPr sz="2450" spc="20" dirty="0">
                <a:latin typeface="Times New Roman"/>
                <a:cs typeface="Times New Roman"/>
              </a:rPr>
              <a:t> </a:t>
            </a:r>
            <a:r>
              <a:rPr sz="2450" spc="70" dirty="0">
                <a:latin typeface="Times New Roman"/>
                <a:cs typeface="Times New Roman"/>
              </a:rPr>
              <a:t>than</a:t>
            </a:r>
            <a:r>
              <a:rPr sz="2450" spc="15" dirty="0">
                <a:latin typeface="Times New Roman"/>
                <a:cs typeface="Times New Roman"/>
              </a:rPr>
              <a:t> </a:t>
            </a:r>
            <a:r>
              <a:rPr sz="2450" spc="-10" dirty="0">
                <a:latin typeface="Times New Roman"/>
                <a:cs typeface="Times New Roman"/>
              </a:rPr>
              <a:t>Emma.</a:t>
            </a:r>
            <a:endParaRPr sz="2450">
              <a:latin typeface="Times New Roman"/>
              <a:cs typeface="Times New Roman"/>
            </a:endParaRPr>
          </a:p>
          <a:p>
            <a:pPr marL="394970" indent="-363855">
              <a:lnSpc>
                <a:spcPct val="100000"/>
              </a:lnSpc>
              <a:spcBef>
                <a:spcPts val="1045"/>
              </a:spcBef>
              <a:buAutoNum type="alphaUcPeriod"/>
              <a:tabLst>
                <a:tab pos="395605" algn="l"/>
              </a:tabLst>
            </a:pPr>
            <a:r>
              <a:rPr sz="2450" dirty="0">
                <a:latin typeface="Times New Roman"/>
                <a:cs typeface="Times New Roman"/>
              </a:rPr>
              <a:t>They</a:t>
            </a:r>
            <a:r>
              <a:rPr sz="2450" spc="15" dirty="0">
                <a:latin typeface="Times New Roman"/>
                <a:cs typeface="Times New Roman"/>
              </a:rPr>
              <a:t> </a:t>
            </a:r>
            <a:r>
              <a:rPr sz="2450" spc="-10" dirty="0">
                <a:latin typeface="Times New Roman"/>
                <a:cs typeface="Times New Roman"/>
              </a:rPr>
              <a:t>disagree</a:t>
            </a:r>
            <a:r>
              <a:rPr sz="2450" spc="25" dirty="0">
                <a:latin typeface="Times New Roman"/>
                <a:cs typeface="Times New Roman"/>
              </a:rPr>
              <a:t> </a:t>
            </a:r>
            <a:r>
              <a:rPr sz="2450" spc="50" dirty="0">
                <a:latin typeface="Times New Roman"/>
                <a:cs typeface="Times New Roman"/>
              </a:rPr>
              <a:t>about</a:t>
            </a:r>
            <a:r>
              <a:rPr sz="2450" spc="30" dirty="0">
                <a:latin typeface="Times New Roman"/>
                <a:cs typeface="Times New Roman"/>
              </a:rPr>
              <a:t> </a:t>
            </a:r>
            <a:r>
              <a:rPr sz="2450" spc="-10" dirty="0">
                <a:latin typeface="Times New Roman"/>
                <a:cs typeface="Times New Roman"/>
              </a:rPr>
              <a:t>which</a:t>
            </a:r>
            <a:r>
              <a:rPr sz="2450" spc="30" dirty="0">
                <a:latin typeface="Times New Roman"/>
                <a:cs typeface="Times New Roman"/>
              </a:rPr>
              <a:t> </a:t>
            </a:r>
            <a:r>
              <a:rPr sz="2450" dirty="0">
                <a:latin typeface="Times New Roman"/>
                <a:cs typeface="Times New Roman"/>
              </a:rPr>
              <a:t>one</a:t>
            </a:r>
            <a:r>
              <a:rPr sz="2450" spc="25" dirty="0">
                <a:latin typeface="Times New Roman"/>
                <a:cs typeface="Times New Roman"/>
              </a:rPr>
              <a:t> </a:t>
            </a:r>
            <a:r>
              <a:rPr sz="2450" dirty="0">
                <a:latin typeface="Times New Roman"/>
                <a:cs typeface="Times New Roman"/>
              </a:rPr>
              <a:t>is</a:t>
            </a:r>
            <a:r>
              <a:rPr sz="2450" spc="25" dirty="0">
                <a:latin typeface="Times New Roman"/>
                <a:cs typeface="Times New Roman"/>
              </a:rPr>
              <a:t> </a:t>
            </a:r>
            <a:r>
              <a:rPr sz="2450" spc="-10" dirty="0">
                <a:latin typeface="Times New Roman"/>
                <a:cs typeface="Times New Roman"/>
              </a:rPr>
              <a:t>younger.</a:t>
            </a:r>
            <a:endParaRPr sz="2450">
              <a:latin typeface="Times New Roman"/>
              <a:cs typeface="Times New Roman"/>
            </a:endParaRPr>
          </a:p>
          <a:p>
            <a:pPr marL="394970" indent="-375920">
              <a:lnSpc>
                <a:spcPct val="100000"/>
              </a:lnSpc>
              <a:spcBef>
                <a:spcPts val="1045"/>
              </a:spcBef>
              <a:buAutoNum type="alphaUcPeriod"/>
              <a:tabLst>
                <a:tab pos="395605" algn="l"/>
              </a:tabLst>
            </a:pPr>
            <a:r>
              <a:rPr sz="2450" dirty="0">
                <a:latin typeface="Times New Roman"/>
                <a:cs typeface="Times New Roman"/>
              </a:rPr>
              <a:t>They</a:t>
            </a:r>
            <a:r>
              <a:rPr sz="2450" spc="160" dirty="0">
                <a:latin typeface="Times New Roman"/>
                <a:cs typeface="Times New Roman"/>
              </a:rPr>
              <a:t> </a:t>
            </a:r>
            <a:r>
              <a:rPr sz="2450" dirty="0">
                <a:latin typeface="Times New Roman"/>
                <a:cs typeface="Times New Roman"/>
              </a:rPr>
              <a:t>are</a:t>
            </a:r>
            <a:r>
              <a:rPr sz="2450" spc="160" dirty="0">
                <a:latin typeface="Times New Roman"/>
                <a:cs typeface="Times New Roman"/>
              </a:rPr>
              <a:t> </a:t>
            </a:r>
            <a:r>
              <a:rPr sz="2450" dirty="0">
                <a:latin typeface="Times New Roman"/>
                <a:cs typeface="Times New Roman"/>
              </a:rPr>
              <a:t>the</a:t>
            </a:r>
            <a:r>
              <a:rPr sz="2450" spc="155" dirty="0">
                <a:latin typeface="Times New Roman"/>
                <a:cs typeface="Times New Roman"/>
              </a:rPr>
              <a:t> </a:t>
            </a:r>
            <a:r>
              <a:rPr sz="2450" dirty="0">
                <a:latin typeface="Times New Roman"/>
                <a:cs typeface="Times New Roman"/>
              </a:rPr>
              <a:t>same</a:t>
            </a:r>
            <a:r>
              <a:rPr sz="2450" spc="160" dirty="0">
                <a:latin typeface="Times New Roman"/>
                <a:cs typeface="Times New Roman"/>
              </a:rPr>
              <a:t> </a:t>
            </a:r>
            <a:r>
              <a:rPr sz="2450" spc="-20" dirty="0">
                <a:latin typeface="Times New Roman"/>
                <a:cs typeface="Times New Roman"/>
              </a:rPr>
              <a:t>age.</a:t>
            </a:r>
            <a:endParaRPr sz="2450">
              <a:latin typeface="Times New Roman"/>
              <a:cs typeface="Times New Roman"/>
            </a:endParaRPr>
          </a:p>
          <a:p>
            <a:pPr marL="12700" algn="just">
              <a:lnSpc>
                <a:spcPct val="100000"/>
              </a:lnSpc>
              <a:spcBef>
                <a:spcPts val="1939"/>
              </a:spcBef>
            </a:pPr>
            <a:r>
              <a:rPr sz="2450" b="1" spc="55" dirty="0">
                <a:latin typeface="Book Antiqua"/>
                <a:cs typeface="Book Antiqua"/>
              </a:rPr>
              <a:t>Solution:</a:t>
            </a:r>
            <a:r>
              <a:rPr sz="2450" b="1" spc="305" dirty="0">
                <a:latin typeface="Book Antiqua"/>
                <a:cs typeface="Book Antiqu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366895" algn="l"/>
              </a:tabLst>
            </a:pPr>
            <a:r>
              <a:rPr sz="1200" spc="-10" dirty="0">
                <a:latin typeface="Times New Roman"/>
                <a:cs typeface="Times New Roman"/>
              </a:rPr>
              <a:t>ConcepTest</a:t>
            </a:r>
            <a:r>
              <a:rPr sz="1200" dirty="0">
                <a:latin typeface="Times New Roman"/>
                <a:cs typeface="Times New Roman"/>
              </a:rPr>
              <a:t>	1.2.</a:t>
            </a:r>
            <a:r>
              <a:rPr sz="1200" spc="275" dirty="0">
                <a:latin typeface="Times New Roman"/>
                <a:cs typeface="Times New Roman"/>
              </a:rPr>
              <a:t>  </a:t>
            </a:r>
            <a:r>
              <a:rPr sz="1200" dirty="0">
                <a:latin typeface="Times New Roman"/>
                <a:cs typeface="Times New Roman"/>
              </a:rPr>
              <a:t>EINSTEIN’S</a:t>
            </a:r>
            <a:r>
              <a:rPr sz="1200" spc="19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85"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000" cy="782955"/>
          </a:xfrm>
          <a:prstGeom prst="rect">
            <a:avLst/>
          </a:prstGeom>
        </p:spPr>
        <p:txBody>
          <a:bodyPr vert="horz" wrap="square" lIns="0" tIns="9525" rIns="0" bIns="0" rtlCol="0">
            <a:spAutoFit/>
          </a:bodyPr>
          <a:lstStyle/>
          <a:p>
            <a:pPr marL="12700" marR="5080">
              <a:lnSpc>
                <a:spcPct val="101699"/>
              </a:lnSpc>
              <a:spcBef>
                <a:spcPts val="75"/>
              </a:spcBef>
              <a:tabLst>
                <a:tab pos="7742555" algn="l"/>
              </a:tabLst>
            </a:pPr>
            <a:r>
              <a:rPr spc="-25" dirty="0"/>
              <a:t>You</a:t>
            </a:r>
            <a:r>
              <a:rPr spc="-5" dirty="0"/>
              <a:t> </a:t>
            </a:r>
            <a:r>
              <a:rPr dirty="0"/>
              <a:t>are</a:t>
            </a:r>
            <a:r>
              <a:rPr spc="5" dirty="0"/>
              <a:t> </a:t>
            </a:r>
            <a:r>
              <a:rPr dirty="0"/>
              <a:t>inside</a:t>
            </a:r>
            <a:r>
              <a:rPr spc="-10" dirty="0"/>
              <a:t> </a:t>
            </a:r>
            <a:r>
              <a:rPr dirty="0"/>
              <a:t>a spaceship in</a:t>
            </a:r>
            <a:r>
              <a:rPr spc="-5" dirty="0"/>
              <a:t> </a:t>
            </a:r>
            <a:r>
              <a:rPr spc="-10" dirty="0"/>
              <a:t>which</a:t>
            </a:r>
            <a:r>
              <a:rPr spc="5" dirty="0"/>
              <a:t> </a:t>
            </a:r>
            <a:r>
              <a:rPr dirty="0"/>
              <a:t>you</a:t>
            </a:r>
            <a:r>
              <a:rPr spc="-5" dirty="0"/>
              <a:t> </a:t>
            </a:r>
            <a:r>
              <a:rPr spc="-35" dirty="0"/>
              <a:t>feel</a:t>
            </a:r>
            <a:r>
              <a:rPr dirty="0"/>
              <a:t> no </a:t>
            </a:r>
            <a:r>
              <a:rPr spc="-10" dirty="0"/>
              <a:t>acceleration.</a:t>
            </a:r>
            <a:r>
              <a:rPr dirty="0"/>
              <a:t>	</a:t>
            </a:r>
            <a:r>
              <a:rPr spc="-114" dirty="0"/>
              <a:t>You </a:t>
            </a:r>
            <a:r>
              <a:rPr spc="-10" dirty="0"/>
              <a:t>sleep</a:t>
            </a:r>
            <a:r>
              <a:rPr dirty="0"/>
              <a:t> for</a:t>
            </a:r>
            <a:r>
              <a:rPr spc="15" dirty="0"/>
              <a:t> </a:t>
            </a:r>
            <a:r>
              <a:rPr dirty="0"/>
              <a:t>your</a:t>
            </a:r>
            <a:r>
              <a:rPr spc="10" dirty="0"/>
              <a:t> </a:t>
            </a:r>
            <a:r>
              <a:rPr dirty="0"/>
              <a:t>usual</a:t>
            </a:r>
            <a:r>
              <a:rPr spc="15" dirty="0"/>
              <a:t> </a:t>
            </a:r>
            <a:r>
              <a:rPr dirty="0"/>
              <a:t>eight</a:t>
            </a:r>
            <a:r>
              <a:rPr spc="10" dirty="0"/>
              <a:t> </a:t>
            </a:r>
            <a:r>
              <a:rPr spc="-10" dirty="0"/>
              <a:t>hours.</a:t>
            </a:r>
          </a:p>
        </p:txBody>
      </p:sp>
      <p:sp>
        <p:nvSpPr>
          <p:cNvPr id="5" name="object 5"/>
          <p:cNvSpPr txBox="1"/>
          <p:nvPr/>
        </p:nvSpPr>
        <p:spPr>
          <a:xfrm>
            <a:off x="793191" y="2170390"/>
            <a:ext cx="8180705" cy="2554605"/>
          </a:xfrm>
          <a:prstGeom prst="rect">
            <a:avLst/>
          </a:prstGeom>
        </p:spPr>
        <p:txBody>
          <a:bodyPr vert="horz" wrap="square" lIns="0" tIns="9525" rIns="0" bIns="0" rtlCol="0">
            <a:spAutoFit/>
          </a:bodyPr>
          <a:lstStyle/>
          <a:p>
            <a:pPr marL="309880" marR="5715" indent="-297815">
              <a:lnSpc>
                <a:spcPct val="101699"/>
              </a:lnSpc>
              <a:spcBef>
                <a:spcPts val="75"/>
              </a:spcBef>
              <a:buAutoNum type="arabicPeriod"/>
              <a:tabLst>
                <a:tab pos="310515" algn="l"/>
              </a:tabLst>
            </a:pPr>
            <a:r>
              <a:rPr sz="2450" dirty="0">
                <a:latin typeface="Times New Roman"/>
                <a:cs typeface="Times New Roman"/>
              </a:rPr>
              <a:t>Is</a:t>
            </a:r>
            <a:r>
              <a:rPr sz="2450" spc="-15" dirty="0">
                <a:latin typeface="Times New Roman"/>
                <a:cs typeface="Times New Roman"/>
              </a:rPr>
              <a:t> </a:t>
            </a:r>
            <a:r>
              <a:rPr sz="2450" dirty="0">
                <a:latin typeface="Times New Roman"/>
                <a:cs typeface="Times New Roman"/>
              </a:rPr>
              <a:t>there</a:t>
            </a:r>
            <a:r>
              <a:rPr sz="2450" spc="-10" dirty="0">
                <a:latin typeface="Times New Roman"/>
                <a:cs typeface="Times New Roman"/>
              </a:rPr>
              <a:t> </a:t>
            </a:r>
            <a:r>
              <a:rPr sz="2450" dirty="0">
                <a:latin typeface="Times New Roman"/>
                <a:cs typeface="Times New Roman"/>
              </a:rPr>
              <a:t>any inertial</a:t>
            </a:r>
            <a:r>
              <a:rPr sz="2450" spc="-5" dirty="0">
                <a:latin typeface="Times New Roman"/>
                <a:cs typeface="Times New Roman"/>
              </a:rPr>
              <a:t> </a:t>
            </a:r>
            <a:r>
              <a:rPr sz="2450" spc="-35" dirty="0">
                <a:latin typeface="Times New Roman"/>
                <a:cs typeface="Times New Roman"/>
              </a:rPr>
              <a:t>reference</a:t>
            </a:r>
            <a:r>
              <a:rPr sz="2450" spc="-10" dirty="0">
                <a:latin typeface="Times New Roman"/>
                <a:cs typeface="Times New Roman"/>
              </a:rPr>
              <a:t> </a:t>
            </a:r>
            <a:r>
              <a:rPr sz="2450" dirty="0">
                <a:latin typeface="Times New Roman"/>
                <a:cs typeface="Times New Roman"/>
              </a:rPr>
              <a:t>frame</a:t>
            </a:r>
            <a:r>
              <a:rPr sz="2450" spc="-5" dirty="0">
                <a:latin typeface="Times New Roman"/>
                <a:cs typeface="Times New Roman"/>
              </a:rPr>
              <a:t> </a:t>
            </a:r>
            <a:r>
              <a:rPr sz="2450" dirty="0">
                <a:latin typeface="Times New Roman"/>
                <a:cs typeface="Times New Roman"/>
              </a:rPr>
              <a:t>in</a:t>
            </a:r>
            <a:r>
              <a:rPr sz="2450" spc="-5" dirty="0">
                <a:latin typeface="Times New Roman"/>
                <a:cs typeface="Times New Roman"/>
              </a:rPr>
              <a:t> </a:t>
            </a:r>
            <a:r>
              <a:rPr sz="2450" spc="-20" dirty="0">
                <a:latin typeface="Times New Roman"/>
                <a:cs typeface="Times New Roman"/>
              </a:rPr>
              <a:t>which</a:t>
            </a:r>
            <a:r>
              <a:rPr sz="2450" spc="-10" dirty="0">
                <a:latin typeface="Times New Roman"/>
                <a:cs typeface="Times New Roman"/>
              </a:rPr>
              <a:t> </a:t>
            </a:r>
            <a:r>
              <a:rPr sz="2450" dirty="0">
                <a:latin typeface="Times New Roman"/>
                <a:cs typeface="Times New Roman"/>
              </a:rPr>
              <a:t>your</a:t>
            </a:r>
            <a:r>
              <a:rPr sz="2450" spc="-5" dirty="0">
                <a:latin typeface="Times New Roman"/>
                <a:cs typeface="Times New Roman"/>
              </a:rPr>
              <a:t> </a:t>
            </a:r>
            <a:r>
              <a:rPr sz="2450" spc="-10" dirty="0">
                <a:latin typeface="Times New Roman"/>
                <a:cs typeface="Times New Roman"/>
              </a:rPr>
              <a:t>night’s</a:t>
            </a:r>
            <a:r>
              <a:rPr sz="2450" spc="-5" dirty="0">
                <a:latin typeface="Times New Roman"/>
                <a:cs typeface="Times New Roman"/>
              </a:rPr>
              <a:t> </a:t>
            </a:r>
            <a:r>
              <a:rPr sz="2450" spc="-10" dirty="0">
                <a:latin typeface="Times New Roman"/>
                <a:cs typeface="Times New Roman"/>
              </a:rPr>
              <a:t>sleep </a:t>
            </a:r>
            <a:r>
              <a:rPr sz="2450" dirty="0">
                <a:latin typeface="Times New Roman"/>
                <a:cs typeface="Times New Roman"/>
              </a:rPr>
              <a:t>lasted</a:t>
            </a:r>
            <a:r>
              <a:rPr sz="2450" spc="85" dirty="0">
                <a:latin typeface="Times New Roman"/>
                <a:cs typeface="Times New Roman"/>
              </a:rPr>
              <a:t> </a:t>
            </a:r>
            <a:r>
              <a:rPr sz="2450" spc="-10" dirty="0">
                <a:latin typeface="Times New Roman"/>
                <a:cs typeface="Times New Roman"/>
              </a:rPr>
              <a:t>longer</a:t>
            </a:r>
            <a:r>
              <a:rPr sz="2450" spc="80" dirty="0">
                <a:latin typeface="Times New Roman"/>
                <a:cs typeface="Times New Roman"/>
              </a:rPr>
              <a:t> </a:t>
            </a:r>
            <a:r>
              <a:rPr sz="2450" spc="70" dirty="0">
                <a:latin typeface="Times New Roman"/>
                <a:cs typeface="Times New Roman"/>
              </a:rPr>
              <a:t>than</a:t>
            </a:r>
            <a:r>
              <a:rPr sz="2450" spc="85" dirty="0">
                <a:latin typeface="Times New Roman"/>
                <a:cs typeface="Times New Roman"/>
              </a:rPr>
              <a:t> </a:t>
            </a:r>
            <a:r>
              <a:rPr sz="2450" dirty="0">
                <a:latin typeface="Times New Roman"/>
                <a:cs typeface="Times New Roman"/>
              </a:rPr>
              <a:t>eight</a:t>
            </a:r>
            <a:r>
              <a:rPr sz="2450" spc="75" dirty="0">
                <a:latin typeface="Times New Roman"/>
                <a:cs typeface="Times New Roman"/>
              </a:rPr>
              <a:t> </a:t>
            </a:r>
            <a:r>
              <a:rPr sz="2450" spc="-10" dirty="0">
                <a:latin typeface="Times New Roman"/>
                <a:cs typeface="Times New Roman"/>
              </a:rPr>
              <a:t>hours?</a:t>
            </a:r>
            <a:endParaRPr sz="2450">
              <a:latin typeface="Times New Roman"/>
              <a:cs typeface="Times New Roman"/>
            </a:endParaRPr>
          </a:p>
          <a:p>
            <a:pPr marL="309880" marR="5080" indent="-297815">
              <a:lnSpc>
                <a:spcPct val="101699"/>
              </a:lnSpc>
              <a:spcBef>
                <a:spcPts val="994"/>
              </a:spcBef>
              <a:buAutoNum type="arabicPeriod"/>
              <a:tabLst>
                <a:tab pos="310515" algn="l"/>
              </a:tabLst>
            </a:pPr>
            <a:r>
              <a:rPr sz="2450" dirty="0">
                <a:latin typeface="Times New Roman"/>
                <a:cs typeface="Times New Roman"/>
              </a:rPr>
              <a:t>Is</a:t>
            </a:r>
            <a:r>
              <a:rPr sz="2450" spc="135" dirty="0">
                <a:latin typeface="Times New Roman"/>
                <a:cs typeface="Times New Roman"/>
              </a:rPr>
              <a:t> </a:t>
            </a:r>
            <a:r>
              <a:rPr sz="2450" dirty="0">
                <a:latin typeface="Times New Roman"/>
                <a:cs typeface="Times New Roman"/>
              </a:rPr>
              <a:t>there</a:t>
            </a:r>
            <a:r>
              <a:rPr sz="2450" spc="135" dirty="0">
                <a:latin typeface="Times New Roman"/>
                <a:cs typeface="Times New Roman"/>
              </a:rPr>
              <a:t> </a:t>
            </a:r>
            <a:r>
              <a:rPr sz="2450" dirty="0">
                <a:latin typeface="Times New Roman"/>
                <a:cs typeface="Times New Roman"/>
              </a:rPr>
              <a:t>any</a:t>
            </a:r>
            <a:r>
              <a:rPr sz="2450" spc="135" dirty="0">
                <a:latin typeface="Times New Roman"/>
                <a:cs typeface="Times New Roman"/>
              </a:rPr>
              <a:t> </a:t>
            </a:r>
            <a:r>
              <a:rPr sz="2450" dirty="0">
                <a:latin typeface="Times New Roman"/>
                <a:cs typeface="Times New Roman"/>
              </a:rPr>
              <a:t>inertial</a:t>
            </a:r>
            <a:r>
              <a:rPr sz="2450" spc="135" dirty="0">
                <a:latin typeface="Times New Roman"/>
                <a:cs typeface="Times New Roman"/>
              </a:rPr>
              <a:t> </a:t>
            </a:r>
            <a:r>
              <a:rPr sz="2450" spc="-20" dirty="0">
                <a:latin typeface="Times New Roman"/>
                <a:cs typeface="Times New Roman"/>
              </a:rPr>
              <a:t>reference</a:t>
            </a:r>
            <a:r>
              <a:rPr sz="2450" spc="140" dirty="0">
                <a:latin typeface="Times New Roman"/>
                <a:cs typeface="Times New Roman"/>
              </a:rPr>
              <a:t> </a:t>
            </a:r>
            <a:r>
              <a:rPr sz="2450" dirty="0">
                <a:latin typeface="Times New Roman"/>
                <a:cs typeface="Times New Roman"/>
              </a:rPr>
              <a:t>frame</a:t>
            </a:r>
            <a:r>
              <a:rPr sz="2450" spc="135" dirty="0">
                <a:latin typeface="Times New Roman"/>
                <a:cs typeface="Times New Roman"/>
              </a:rPr>
              <a:t> </a:t>
            </a:r>
            <a:r>
              <a:rPr sz="2450" b="0" i="1" spc="-50" dirty="0">
                <a:latin typeface="Bookman Old Style"/>
                <a:cs typeface="Bookman Old Style"/>
              </a:rPr>
              <a:t>other</a:t>
            </a:r>
            <a:r>
              <a:rPr sz="2450" b="0" i="1" spc="105" dirty="0">
                <a:latin typeface="Bookman Old Style"/>
                <a:cs typeface="Bookman Old Style"/>
              </a:rPr>
              <a:t> </a:t>
            </a:r>
            <a:r>
              <a:rPr sz="2450" b="0" i="1" spc="-105" dirty="0">
                <a:latin typeface="Bookman Old Style"/>
                <a:cs typeface="Bookman Old Style"/>
              </a:rPr>
              <a:t>than</a:t>
            </a:r>
            <a:r>
              <a:rPr sz="2450" b="0" i="1" spc="105" dirty="0">
                <a:latin typeface="Bookman Old Style"/>
                <a:cs typeface="Bookman Old Style"/>
              </a:rPr>
              <a:t> </a:t>
            </a:r>
            <a:r>
              <a:rPr sz="2450" b="0" i="1" spc="-70" dirty="0">
                <a:latin typeface="Bookman Old Style"/>
                <a:cs typeface="Bookman Old Style"/>
              </a:rPr>
              <a:t>the</a:t>
            </a:r>
            <a:r>
              <a:rPr sz="2450" b="0" i="1" spc="105" dirty="0">
                <a:latin typeface="Bookman Old Style"/>
                <a:cs typeface="Bookman Old Style"/>
              </a:rPr>
              <a:t> </a:t>
            </a:r>
            <a:r>
              <a:rPr sz="2450" b="0" i="1" spc="-40" dirty="0">
                <a:latin typeface="Bookman Old Style"/>
                <a:cs typeface="Bookman Old Style"/>
              </a:rPr>
              <a:t>one</a:t>
            </a:r>
            <a:r>
              <a:rPr sz="2450" b="0" i="1" spc="105" dirty="0">
                <a:latin typeface="Bookman Old Style"/>
                <a:cs typeface="Bookman Old Style"/>
              </a:rPr>
              <a:t> </a:t>
            </a:r>
            <a:r>
              <a:rPr sz="2450" b="0" i="1" spc="-114" dirty="0">
                <a:latin typeface="Bookman Old Style"/>
                <a:cs typeface="Bookman Old Style"/>
              </a:rPr>
              <a:t>you </a:t>
            </a:r>
            <a:r>
              <a:rPr sz="2450" b="0" i="1" spc="-140" dirty="0">
                <a:latin typeface="Bookman Old Style"/>
                <a:cs typeface="Bookman Old Style"/>
              </a:rPr>
              <a:t>are</a:t>
            </a:r>
            <a:r>
              <a:rPr sz="2450" b="0" i="1" spc="-15" dirty="0">
                <a:latin typeface="Bookman Old Style"/>
                <a:cs typeface="Bookman Old Style"/>
              </a:rPr>
              <a:t> </a:t>
            </a:r>
            <a:r>
              <a:rPr sz="2450" b="0" i="1" dirty="0">
                <a:latin typeface="Bookman Old Style"/>
                <a:cs typeface="Bookman Old Style"/>
              </a:rPr>
              <a:t>in</a:t>
            </a:r>
            <a:r>
              <a:rPr sz="2450" b="0" i="1" spc="55" dirty="0">
                <a:latin typeface="Bookman Old Style"/>
                <a:cs typeface="Bookman Old Style"/>
              </a:rPr>
              <a:t> </a:t>
            </a:r>
            <a:r>
              <a:rPr sz="2450" dirty="0">
                <a:latin typeface="Times New Roman"/>
                <a:cs typeface="Times New Roman"/>
              </a:rPr>
              <a:t>in</a:t>
            </a:r>
            <a:r>
              <a:rPr sz="2450" spc="20" dirty="0">
                <a:latin typeface="Times New Roman"/>
                <a:cs typeface="Times New Roman"/>
              </a:rPr>
              <a:t> </a:t>
            </a:r>
            <a:r>
              <a:rPr sz="2450" spc="-10" dirty="0">
                <a:latin typeface="Times New Roman"/>
                <a:cs typeface="Times New Roman"/>
              </a:rPr>
              <a:t>which</a:t>
            </a:r>
            <a:r>
              <a:rPr sz="2450" spc="25" dirty="0">
                <a:latin typeface="Times New Roman"/>
                <a:cs typeface="Times New Roman"/>
              </a:rPr>
              <a:t> </a:t>
            </a:r>
            <a:r>
              <a:rPr sz="2450" dirty="0">
                <a:latin typeface="Times New Roman"/>
                <a:cs typeface="Times New Roman"/>
              </a:rPr>
              <a:t>your</a:t>
            </a:r>
            <a:r>
              <a:rPr sz="2450" spc="20" dirty="0">
                <a:latin typeface="Times New Roman"/>
                <a:cs typeface="Times New Roman"/>
              </a:rPr>
              <a:t> </a:t>
            </a:r>
            <a:r>
              <a:rPr sz="2450" dirty="0">
                <a:latin typeface="Times New Roman"/>
                <a:cs typeface="Times New Roman"/>
              </a:rPr>
              <a:t>night’s</a:t>
            </a:r>
            <a:r>
              <a:rPr sz="2450" spc="20" dirty="0">
                <a:latin typeface="Times New Roman"/>
                <a:cs typeface="Times New Roman"/>
              </a:rPr>
              <a:t> </a:t>
            </a:r>
            <a:r>
              <a:rPr sz="2450" spc="-10" dirty="0">
                <a:latin typeface="Times New Roman"/>
                <a:cs typeface="Times New Roman"/>
              </a:rPr>
              <a:t>sleep</a:t>
            </a:r>
            <a:r>
              <a:rPr sz="2450" spc="20" dirty="0">
                <a:latin typeface="Times New Roman"/>
                <a:cs typeface="Times New Roman"/>
              </a:rPr>
              <a:t> </a:t>
            </a:r>
            <a:r>
              <a:rPr sz="2450" dirty="0">
                <a:latin typeface="Times New Roman"/>
                <a:cs typeface="Times New Roman"/>
              </a:rPr>
              <a:t>lasted</a:t>
            </a:r>
            <a:r>
              <a:rPr sz="2450" spc="20" dirty="0">
                <a:latin typeface="Times New Roman"/>
                <a:cs typeface="Times New Roman"/>
              </a:rPr>
              <a:t> </a:t>
            </a:r>
            <a:r>
              <a:rPr sz="2450" dirty="0">
                <a:latin typeface="Times New Roman"/>
                <a:cs typeface="Times New Roman"/>
              </a:rPr>
              <a:t>exactly</a:t>
            </a:r>
            <a:r>
              <a:rPr sz="2450" spc="25" dirty="0">
                <a:latin typeface="Times New Roman"/>
                <a:cs typeface="Times New Roman"/>
              </a:rPr>
              <a:t> </a:t>
            </a:r>
            <a:r>
              <a:rPr sz="2450" dirty="0">
                <a:latin typeface="Times New Roman"/>
                <a:cs typeface="Times New Roman"/>
              </a:rPr>
              <a:t>eight</a:t>
            </a:r>
            <a:r>
              <a:rPr sz="2450" spc="20" dirty="0">
                <a:latin typeface="Times New Roman"/>
                <a:cs typeface="Times New Roman"/>
              </a:rPr>
              <a:t> </a:t>
            </a:r>
            <a:r>
              <a:rPr sz="2450" spc="-10" dirty="0">
                <a:latin typeface="Times New Roman"/>
                <a:cs typeface="Times New Roman"/>
              </a:rPr>
              <a:t>hours?</a:t>
            </a:r>
            <a:endParaRPr sz="2450">
              <a:latin typeface="Times New Roman"/>
              <a:cs typeface="Times New Roman"/>
            </a:endParaRPr>
          </a:p>
          <a:p>
            <a:pPr marL="309880" marR="5715" indent="-297815">
              <a:lnSpc>
                <a:spcPct val="101699"/>
              </a:lnSpc>
              <a:spcBef>
                <a:spcPts val="994"/>
              </a:spcBef>
              <a:buAutoNum type="arabicPeriod"/>
              <a:tabLst>
                <a:tab pos="310515" algn="l"/>
              </a:tabLst>
            </a:pPr>
            <a:r>
              <a:rPr sz="2450" dirty="0">
                <a:latin typeface="Times New Roman"/>
                <a:cs typeface="Times New Roman"/>
              </a:rPr>
              <a:t>Is</a:t>
            </a:r>
            <a:r>
              <a:rPr sz="2450" spc="-15" dirty="0">
                <a:latin typeface="Times New Roman"/>
                <a:cs typeface="Times New Roman"/>
              </a:rPr>
              <a:t> </a:t>
            </a:r>
            <a:r>
              <a:rPr sz="2450" dirty="0">
                <a:latin typeface="Times New Roman"/>
                <a:cs typeface="Times New Roman"/>
              </a:rPr>
              <a:t>there</a:t>
            </a:r>
            <a:r>
              <a:rPr sz="2450" spc="-10" dirty="0">
                <a:latin typeface="Times New Roman"/>
                <a:cs typeface="Times New Roman"/>
              </a:rPr>
              <a:t> </a:t>
            </a:r>
            <a:r>
              <a:rPr sz="2450" dirty="0">
                <a:latin typeface="Times New Roman"/>
                <a:cs typeface="Times New Roman"/>
              </a:rPr>
              <a:t>any inertial</a:t>
            </a:r>
            <a:r>
              <a:rPr sz="2450" spc="-5" dirty="0">
                <a:latin typeface="Times New Roman"/>
                <a:cs typeface="Times New Roman"/>
              </a:rPr>
              <a:t> </a:t>
            </a:r>
            <a:r>
              <a:rPr sz="2450" spc="-35" dirty="0">
                <a:latin typeface="Times New Roman"/>
                <a:cs typeface="Times New Roman"/>
              </a:rPr>
              <a:t>reference</a:t>
            </a:r>
            <a:r>
              <a:rPr sz="2450" spc="-10" dirty="0">
                <a:latin typeface="Times New Roman"/>
                <a:cs typeface="Times New Roman"/>
              </a:rPr>
              <a:t> </a:t>
            </a:r>
            <a:r>
              <a:rPr sz="2450" dirty="0">
                <a:latin typeface="Times New Roman"/>
                <a:cs typeface="Times New Roman"/>
              </a:rPr>
              <a:t>frame</a:t>
            </a:r>
            <a:r>
              <a:rPr sz="2450" spc="-5" dirty="0">
                <a:latin typeface="Times New Roman"/>
                <a:cs typeface="Times New Roman"/>
              </a:rPr>
              <a:t> </a:t>
            </a:r>
            <a:r>
              <a:rPr sz="2450" dirty="0">
                <a:latin typeface="Times New Roman"/>
                <a:cs typeface="Times New Roman"/>
              </a:rPr>
              <a:t>in</a:t>
            </a:r>
            <a:r>
              <a:rPr sz="2450" spc="-5" dirty="0">
                <a:latin typeface="Times New Roman"/>
                <a:cs typeface="Times New Roman"/>
              </a:rPr>
              <a:t> </a:t>
            </a:r>
            <a:r>
              <a:rPr sz="2450" spc="-20" dirty="0">
                <a:latin typeface="Times New Roman"/>
                <a:cs typeface="Times New Roman"/>
              </a:rPr>
              <a:t>which</a:t>
            </a:r>
            <a:r>
              <a:rPr sz="2450" spc="-10" dirty="0">
                <a:latin typeface="Times New Roman"/>
                <a:cs typeface="Times New Roman"/>
              </a:rPr>
              <a:t> </a:t>
            </a:r>
            <a:r>
              <a:rPr sz="2450" dirty="0">
                <a:latin typeface="Times New Roman"/>
                <a:cs typeface="Times New Roman"/>
              </a:rPr>
              <a:t>your</a:t>
            </a:r>
            <a:r>
              <a:rPr sz="2450" spc="-5" dirty="0">
                <a:latin typeface="Times New Roman"/>
                <a:cs typeface="Times New Roman"/>
              </a:rPr>
              <a:t> </a:t>
            </a:r>
            <a:r>
              <a:rPr sz="2450" spc="-10" dirty="0">
                <a:latin typeface="Times New Roman"/>
                <a:cs typeface="Times New Roman"/>
              </a:rPr>
              <a:t>night’s</a:t>
            </a:r>
            <a:r>
              <a:rPr sz="2450" spc="-5" dirty="0">
                <a:latin typeface="Times New Roman"/>
                <a:cs typeface="Times New Roman"/>
              </a:rPr>
              <a:t> </a:t>
            </a:r>
            <a:r>
              <a:rPr sz="2450" spc="-10" dirty="0">
                <a:latin typeface="Times New Roman"/>
                <a:cs typeface="Times New Roman"/>
              </a:rPr>
              <a:t>sleep </a:t>
            </a:r>
            <a:r>
              <a:rPr sz="2450" dirty="0">
                <a:latin typeface="Times New Roman"/>
                <a:cs typeface="Times New Roman"/>
              </a:rPr>
              <a:t>lasted</a:t>
            </a:r>
            <a:r>
              <a:rPr sz="2450" spc="70" dirty="0">
                <a:latin typeface="Times New Roman"/>
                <a:cs typeface="Times New Roman"/>
              </a:rPr>
              <a:t> </a:t>
            </a:r>
            <a:r>
              <a:rPr sz="2450" spc="-10" dirty="0">
                <a:latin typeface="Times New Roman"/>
                <a:cs typeface="Times New Roman"/>
              </a:rPr>
              <a:t>less</a:t>
            </a:r>
            <a:r>
              <a:rPr sz="2450" spc="75" dirty="0">
                <a:latin typeface="Times New Roman"/>
                <a:cs typeface="Times New Roman"/>
              </a:rPr>
              <a:t> </a:t>
            </a:r>
            <a:r>
              <a:rPr sz="2450" spc="70" dirty="0">
                <a:latin typeface="Times New Roman"/>
                <a:cs typeface="Times New Roman"/>
              </a:rPr>
              <a:t>than </a:t>
            </a:r>
            <a:r>
              <a:rPr sz="2450" dirty="0">
                <a:latin typeface="Times New Roman"/>
                <a:cs typeface="Times New Roman"/>
              </a:rPr>
              <a:t>eight</a:t>
            </a:r>
            <a:r>
              <a:rPr sz="2450" spc="70" dirty="0">
                <a:latin typeface="Times New Roman"/>
                <a:cs typeface="Times New Roman"/>
              </a:rPr>
              <a:t> </a:t>
            </a:r>
            <a:r>
              <a:rPr sz="2450" spc="-10" dirty="0">
                <a:latin typeface="Times New Roman"/>
                <a:cs typeface="Times New Roman"/>
              </a:rPr>
              <a:t>hours?</a:t>
            </a:r>
            <a:endParaRPr sz="2450">
              <a:latin typeface="Times New Roman"/>
              <a:cs typeface="Times New Roman"/>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366895" algn="l"/>
              </a:tabLst>
            </a:pPr>
            <a:r>
              <a:rPr sz="1200" spc="-10" dirty="0">
                <a:latin typeface="Times New Roman"/>
                <a:cs typeface="Times New Roman"/>
              </a:rPr>
              <a:t>ConcepTest</a:t>
            </a:r>
            <a:r>
              <a:rPr sz="1200" dirty="0">
                <a:latin typeface="Times New Roman"/>
                <a:cs typeface="Times New Roman"/>
              </a:rPr>
              <a:t>	1.2.</a:t>
            </a:r>
            <a:r>
              <a:rPr sz="1200" spc="275" dirty="0">
                <a:latin typeface="Times New Roman"/>
                <a:cs typeface="Times New Roman"/>
              </a:rPr>
              <a:t>  </a:t>
            </a:r>
            <a:r>
              <a:rPr sz="1200" dirty="0">
                <a:latin typeface="Times New Roman"/>
                <a:cs typeface="Times New Roman"/>
              </a:rPr>
              <a:t>EINSTEIN’S</a:t>
            </a:r>
            <a:r>
              <a:rPr sz="1200" spc="19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85"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000" cy="782955"/>
          </a:xfrm>
          <a:prstGeom prst="rect">
            <a:avLst/>
          </a:prstGeom>
        </p:spPr>
        <p:txBody>
          <a:bodyPr vert="horz" wrap="square" lIns="0" tIns="9525" rIns="0" bIns="0" rtlCol="0">
            <a:spAutoFit/>
          </a:bodyPr>
          <a:lstStyle/>
          <a:p>
            <a:pPr marL="12700" marR="5080">
              <a:lnSpc>
                <a:spcPct val="101699"/>
              </a:lnSpc>
              <a:spcBef>
                <a:spcPts val="75"/>
              </a:spcBef>
              <a:tabLst>
                <a:tab pos="7742555" algn="l"/>
              </a:tabLst>
            </a:pPr>
            <a:r>
              <a:rPr spc="-25" dirty="0"/>
              <a:t>You</a:t>
            </a:r>
            <a:r>
              <a:rPr spc="-5" dirty="0"/>
              <a:t> </a:t>
            </a:r>
            <a:r>
              <a:rPr dirty="0"/>
              <a:t>are</a:t>
            </a:r>
            <a:r>
              <a:rPr spc="5" dirty="0"/>
              <a:t> </a:t>
            </a:r>
            <a:r>
              <a:rPr dirty="0"/>
              <a:t>inside</a:t>
            </a:r>
            <a:r>
              <a:rPr spc="-10" dirty="0"/>
              <a:t> </a:t>
            </a:r>
            <a:r>
              <a:rPr dirty="0"/>
              <a:t>a spaceship in</a:t>
            </a:r>
            <a:r>
              <a:rPr spc="-5" dirty="0"/>
              <a:t> </a:t>
            </a:r>
            <a:r>
              <a:rPr spc="-10" dirty="0"/>
              <a:t>which</a:t>
            </a:r>
            <a:r>
              <a:rPr spc="5" dirty="0"/>
              <a:t> </a:t>
            </a:r>
            <a:r>
              <a:rPr dirty="0"/>
              <a:t>you</a:t>
            </a:r>
            <a:r>
              <a:rPr spc="-5" dirty="0"/>
              <a:t> </a:t>
            </a:r>
            <a:r>
              <a:rPr spc="-35" dirty="0"/>
              <a:t>feel</a:t>
            </a:r>
            <a:r>
              <a:rPr dirty="0"/>
              <a:t> no </a:t>
            </a:r>
            <a:r>
              <a:rPr spc="-10" dirty="0"/>
              <a:t>acceleration.</a:t>
            </a:r>
            <a:r>
              <a:rPr dirty="0"/>
              <a:t>	</a:t>
            </a:r>
            <a:r>
              <a:rPr spc="-114" dirty="0"/>
              <a:t>You </a:t>
            </a:r>
            <a:r>
              <a:rPr spc="-10" dirty="0"/>
              <a:t>sleep</a:t>
            </a:r>
            <a:r>
              <a:rPr dirty="0"/>
              <a:t> for</a:t>
            </a:r>
            <a:r>
              <a:rPr spc="15" dirty="0"/>
              <a:t> </a:t>
            </a:r>
            <a:r>
              <a:rPr dirty="0"/>
              <a:t>your</a:t>
            </a:r>
            <a:r>
              <a:rPr spc="10" dirty="0"/>
              <a:t> </a:t>
            </a:r>
            <a:r>
              <a:rPr dirty="0"/>
              <a:t>usual</a:t>
            </a:r>
            <a:r>
              <a:rPr spc="15" dirty="0"/>
              <a:t> </a:t>
            </a:r>
            <a:r>
              <a:rPr dirty="0"/>
              <a:t>eight</a:t>
            </a:r>
            <a:r>
              <a:rPr spc="10" dirty="0"/>
              <a:t> </a:t>
            </a:r>
            <a:r>
              <a:rPr spc="-10" dirty="0"/>
              <a:t>hours.</a:t>
            </a:r>
          </a:p>
        </p:txBody>
      </p:sp>
      <p:sp>
        <p:nvSpPr>
          <p:cNvPr id="5" name="object 5"/>
          <p:cNvSpPr txBox="1"/>
          <p:nvPr/>
        </p:nvSpPr>
        <p:spPr>
          <a:xfrm>
            <a:off x="793191" y="2170390"/>
            <a:ext cx="8180705" cy="4389120"/>
          </a:xfrm>
          <a:prstGeom prst="rect">
            <a:avLst/>
          </a:prstGeom>
        </p:spPr>
        <p:txBody>
          <a:bodyPr vert="horz" wrap="square" lIns="0" tIns="9525" rIns="0" bIns="0" rtlCol="0">
            <a:spAutoFit/>
          </a:bodyPr>
          <a:lstStyle/>
          <a:p>
            <a:pPr marL="309880" marR="5715" indent="-297815">
              <a:lnSpc>
                <a:spcPct val="101699"/>
              </a:lnSpc>
              <a:spcBef>
                <a:spcPts val="75"/>
              </a:spcBef>
              <a:buAutoNum type="arabicPeriod"/>
              <a:tabLst>
                <a:tab pos="310515" algn="l"/>
              </a:tabLst>
            </a:pPr>
            <a:r>
              <a:rPr sz="2450" dirty="0">
                <a:latin typeface="Times New Roman"/>
                <a:cs typeface="Times New Roman"/>
              </a:rPr>
              <a:t>Is</a:t>
            </a:r>
            <a:r>
              <a:rPr sz="2450" spc="-15" dirty="0">
                <a:latin typeface="Times New Roman"/>
                <a:cs typeface="Times New Roman"/>
              </a:rPr>
              <a:t> </a:t>
            </a:r>
            <a:r>
              <a:rPr sz="2450" dirty="0">
                <a:latin typeface="Times New Roman"/>
                <a:cs typeface="Times New Roman"/>
              </a:rPr>
              <a:t>there</a:t>
            </a:r>
            <a:r>
              <a:rPr sz="2450" spc="-10" dirty="0">
                <a:latin typeface="Times New Roman"/>
                <a:cs typeface="Times New Roman"/>
              </a:rPr>
              <a:t> </a:t>
            </a:r>
            <a:r>
              <a:rPr sz="2450" dirty="0">
                <a:latin typeface="Times New Roman"/>
                <a:cs typeface="Times New Roman"/>
              </a:rPr>
              <a:t>any inertial</a:t>
            </a:r>
            <a:r>
              <a:rPr sz="2450" spc="-5" dirty="0">
                <a:latin typeface="Times New Roman"/>
                <a:cs typeface="Times New Roman"/>
              </a:rPr>
              <a:t> </a:t>
            </a:r>
            <a:r>
              <a:rPr sz="2450" spc="-35" dirty="0">
                <a:latin typeface="Times New Roman"/>
                <a:cs typeface="Times New Roman"/>
              </a:rPr>
              <a:t>reference</a:t>
            </a:r>
            <a:r>
              <a:rPr sz="2450" spc="-10" dirty="0">
                <a:latin typeface="Times New Roman"/>
                <a:cs typeface="Times New Roman"/>
              </a:rPr>
              <a:t> </a:t>
            </a:r>
            <a:r>
              <a:rPr sz="2450" dirty="0">
                <a:latin typeface="Times New Roman"/>
                <a:cs typeface="Times New Roman"/>
              </a:rPr>
              <a:t>frame</a:t>
            </a:r>
            <a:r>
              <a:rPr sz="2450" spc="-5" dirty="0">
                <a:latin typeface="Times New Roman"/>
                <a:cs typeface="Times New Roman"/>
              </a:rPr>
              <a:t> </a:t>
            </a:r>
            <a:r>
              <a:rPr sz="2450" dirty="0">
                <a:latin typeface="Times New Roman"/>
                <a:cs typeface="Times New Roman"/>
              </a:rPr>
              <a:t>in</a:t>
            </a:r>
            <a:r>
              <a:rPr sz="2450" spc="-5" dirty="0">
                <a:latin typeface="Times New Roman"/>
                <a:cs typeface="Times New Roman"/>
              </a:rPr>
              <a:t> </a:t>
            </a:r>
            <a:r>
              <a:rPr sz="2450" spc="-20" dirty="0">
                <a:latin typeface="Times New Roman"/>
                <a:cs typeface="Times New Roman"/>
              </a:rPr>
              <a:t>which</a:t>
            </a:r>
            <a:r>
              <a:rPr sz="2450" spc="-10" dirty="0">
                <a:latin typeface="Times New Roman"/>
                <a:cs typeface="Times New Roman"/>
              </a:rPr>
              <a:t> </a:t>
            </a:r>
            <a:r>
              <a:rPr sz="2450" dirty="0">
                <a:latin typeface="Times New Roman"/>
                <a:cs typeface="Times New Roman"/>
              </a:rPr>
              <a:t>your</a:t>
            </a:r>
            <a:r>
              <a:rPr sz="2450" spc="-5" dirty="0">
                <a:latin typeface="Times New Roman"/>
                <a:cs typeface="Times New Roman"/>
              </a:rPr>
              <a:t> </a:t>
            </a:r>
            <a:r>
              <a:rPr sz="2450" spc="-10" dirty="0">
                <a:latin typeface="Times New Roman"/>
                <a:cs typeface="Times New Roman"/>
              </a:rPr>
              <a:t>night’s</a:t>
            </a:r>
            <a:r>
              <a:rPr sz="2450" spc="-5" dirty="0">
                <a:latin typeface="Times New Roman"/>
                <a:cs typeface="Times New Roman"/>
              </a:rPr>
              <a:t> </a:t>
            </a:r>
            <a:r>
              <a:rPr sz="2450" spc="-10" dirty="0">
                <a:latin typeface="Times New Roman"/>
                <a:cs typeface="Times New Roman"/>
              </a:rPr>
              <a:t>sleep </a:t>
            </a:r>
            <a:r>
              <a:rPr sz="2450" dirty="0">
                <a:latin typeface="Times New Roman"/>
                <a:cs typeface="Times New Roman"/>
              </a:rPr>
              <a:t>lasted</a:t>
            </a:r>
            <a:r>
              <a:rPr sz="2450" spc="85" dirty="0">
                <a:latin typeface="Times New Roman"/>
                <a:cs typeface="Times New Roman"/>
              </a:rPr>
              <a:t> </a:t>
            </a:r>
            <a:r>
              <a:rPr sz="2450" spc="-10" dirty="0">
                <a:latin typeface="Times New Roman"/>
                <a:cs typeface="Times New Roman"/>
              </a:rPr>
              <a:t>longer</a:t>
            </a:r>
            <a:r>
              <a:rPr sz="2450" spc="80" dirty="0">
                <a:latin typeface="Times New Roman"/>
                <a:cs typeface="Times New Roman"/>
              </a:rPr>
              <a:t> </a:t>
            </a:r>
            <a:r>
              <a:rPr sz="2450" spc="70" dirty="0">
                <a:latin typeface="Times New Roman"/>
                <a:cs typeface="Times New Roman"/>
              </a:rPr>
              <a:t>than</a:t>
            </a:r>
            <a:r>
              <a:rPr sz="2450" spc="85" dirty="0">
                <a:latin typeface="Times New Roman"/>
                <a:cs typeface="Times New Roman"/>
              </a:rPr>
              <a:t> </a:t>
            </a:r>
            <a:r>
              <a:rPr sz="2450" dirty="0">
                <a:latin typeface="Times New Roman"/>
                <a:cs typeface="Times New Roman"/>
              </a:rPr>
              <a:t>eight</a:t>
            </a:r>
            <a:r>
              <a:rPr sz="2450" spc="75" dirty="0">
                <a:latin typeface="Times New Roman"/>
                <a:cs typeface="Times New Roman"/>
              </a:rPr>
              <a:t> </a:t>
            </a:r>
            <a:r>
              <a:rPr sz="2450" spc="-10" dirty="0">
                <a:latin typeface="Times New Roman"/>
                <a:cs typeface="Times New Roman"/>
              </a:rPr>
              <a:t>hours?</a:t>
            </a:r>
            <a:endParaRPr sz="2450">
              <a:latin typeface="Times New Roman"/>
              <a:cs typeface="Times New Roman"/>
            </a:endParaRPr>
          </a:p>
          <a:p>
            <a:pPr marL="298450">
              <a:lnSpc>
                <a:spcPct val="100000"/>
              </a:lnSpc>
              <a:spcBef>
                <a:spcPts val="1545"/>
              </a:spcBef>
              <a:tabLst>
                <a:tab pos="1907539" algn="l"/>
              </a:tabLst>
            </a:pPr>
            <a:r>
              <a:rPr sz="2450" b="1" spc="45" dirty="0">
                <a:latin typeface="Book Antiqua"/>
                <a:cs typeface="Book Antiqua"/>
              </a:rPr>
              <a:t>Solution:</a:t>
            </a:r>
            <a:r>
              <a:rPr sz="2450" b="1" dirty="0">
                <a:latin typeface="Book Antiqua"/>
                <a:cs typeface="Book Antiqua"/>
              </a:rPr>
              <a:t>	</a:t>
            </a:r>
            <a:r>
              <a:rPr sz="2450" spc="-25" dirty="0">
                <a:latin typeface="Times New Roman"/>
                <a:cs typeface="Times New Roman"/>
              </a:rPr>
              <a:t>Yes</a:t>
            </a:r>
            <a:endParaRPr sz="2450">
              <a:latin typeface="Times New Roman"/>
              <a:cs typeface="Times New Roman"/>
            </a:endParaRPr>
          </a:p>
          <a:p>
            <a:pPr marL="309880" marR="5080" indent="-297815">
              <a:lnSpc>
                <a:spcPct val="101699"/>
              </a:lnSpc>
              <a:spcBef>
                <a:spcPts val="1495"/>
              </a:spcBef>
              <a:buAutoNum type="arabicPeriod" startAt="2"/>
              <a:tabLst>
                <a:tab pos="310515" algn="l"/>
              </a:tabLst>
            </a:pPr>
            <a:r>
              <a:rPr sz="2450" dirty="0">
                <a:latin typeface="Times New Roman"/>
                <a:cs typeface="Times New Roman"/>
              </a:rPr>
              <a:t>Is</a:t>
            </a:r>
            <a:r>
              <a:rPr sz="2450" spc="135" dirty="0">
                <a:latin typeface="Times New Roman"/>
                <a:cs typeface="Times New Roman"/>
              </a:rPr>
              <a:t> </a:t>
            </a:r>
            <a:r>
              <a:rPr sz="2450" dirty="0">
                <a:latin typeface="Times New Roman"/>
                <a:cs typeface="Times New Roman"/>
              </a:rPr>
              <a:t>there</a:t>
            </a:r>
            <a:r>
              <a:rPr sz="2450" spc="135" dirty="0">
                <a:latin typeface="Times New Roman"/>
                <a:cs typeface="Times New Roman"/>
              </a:rPr>
              <a:t> </a:t>
            </a:r>
            <a:r>
              <a:rPr sz="2450" dirty="0">
                <a:latin typeface="Times New Roman"/>
                <a:cs typeface="Times New Roman"/>
              </a:rPr>
              <a:t>any</a:t>
            </a:r>
            <a:r>
              <a:rPr sz="2450" spc="135" dirty="0">
                <a:latin typeface="Times New Roman"/>
                <a:cs typeface="Times New Roman"/>
              </a:rPr>
              <a:t> </a:t>
            </a:r>
            <a:r>
              <a:rPr sz="2450" dirty="0">
                <a:latin typeface="Times New Roman"/>
                <a:cs typeface="Times New Roman"/>
              </a:rPr>
              <a:t>inertial</a:t>
            </a:r>
            <a:r>
              <a:rPr sz="2450" spc="135" dirty="0">
                <a:latin typeface="Times New Roman"/>
                <a:cs typeface="Times New Roman"/>
              </a:rPr>
              <a:t> </a:t>
            </a:r>
            <a:r>
              <a:rPr sz="2450" spc="-20" dirty="0">
                <a:latin typeface="Times New Roman"/>
                <a:cs typeface="Times New Roman"/>
              </a:rPr>
              <a:t>reference</a:t>
            </a:r>
            <a:r>
              <a:rPr sz="2450" spc="140" dirty="0">
                <a:latin typeface="Times New Roman"/>
                <a:cs typeface="Times New Roman"/>
              </a:rPr>
              <a:t> </a:t>
            </a:r>
            <a:r>
              <a:rPr sz="2450" dirty="0">
                <a:latin typeface="Times New Roman"/>
                <a:cs typeface="Times New Roman"/>
              </a:rPr>
              <a:t>frame</a:t>
            </a:r>
            <a:r>
              <a:rPr sz="2450" spc="135" dirty="0">
                <a:latin typeface="Times New Roman"/>
                <a:cs typeface="Times New Roman"/>
              </a:rPr>
              <a:t> </a:t>
            </a:r>
            <a:r>
              <a:rPr sz="2450" b="0" i="1" spc="-50" dirty="0">
                <a:latin typeface="Bookman Old Style"/>
                <a:cs typeface="Bookman Old Style"/>
              </a:rPr>
              <a:t>other</a:t>
            </a:r>
            <a:r>
              <a:rPr sz="2450" b="0" i="1" spc="105" dirty="0">
                <a:latin typeface="Bookman Old Style"/>
                <a:cs typeface="Bookman Old Style"/>
              </a:rPr>
              <a:t> </a:t>
            </a:r>
            <a:r>
              <a:rPr sz="2450" b="0" i="1" spc="-105" dirty="0">
                <a:latin typeface="Bookman Old Style"/>
                <a:cs typeface="Bookman Old Style"/>
              </a:rPr>
              <a:t>than</a:t>
            </a:r>
            <a:r>
              <a:rPr sz="2450" b="0" i="1" spc="105" dirty="0">
                <a:latin typeface="Bookman Old Style"/>
                <a:cs typeface="Bookman Old Style"/>
              </a:rPr>
              <a:t> </a:t>
            </a:r>
            <a:r>
              <a:rPr sz="2450" b="0" i="1" spc="-70" dirty="0">
                <a:latin typeface="Bookman Old Style"/>
                <a:cs typeface="Bookman Old Style"/>
              </a:rPr>
              <a:t>the</a:t>
            </a:r>
            <a:r>
              <a:rPr sz="2450" b="0" i="1" spc="105" dirty="0">
                <a:latin typeface="Bookman Old Style"/>
                <a:cs typeface="Bookman Old Style"/>
              </a:rPr>
              <a:t> </a:t>
            </a:r>
            <a:r>
              <a:rPr sz="2450" b="0" i="1" spc="-40" dirty="0">
                <a:latin typeface="Bookman Old Style"/>
                <a:cs typeface="Bookman Old Style"/>
              </a:rPr>
              <a:t>one</a:t>
            </a:r>
            <a:r>
              <a:rPr sz="2450" b="0" i="1" spc="105" dirty="0">
                <a:latin typeface="Bookman Old Style"/>
                <a:cs typeface="Bookman Old Style"/>
              </a:rPr>
              <a:t> </a:t>
            </a:r>
            <a:r>
              <a:rPr sz="2450" b="0" i="1" spc="-114" dirty="0">
                <a:latin typeface="Bookman Old Style"/>
                <a:cs typeface="Bookman Old Style"/>
              </a:rPr>
              <a:t>you </a:t>
            </a:r>
            <a:r>
              <a:rPr sz="2450" b="0" i="1" spc="-140" dirty="0">
                <a:latin typeface="Bookman Old Style"/>
                <a:cs typeface="Bookman Old Style"/>
              </a:rPr>
              <a:t>are</a:t>
            </a:r>
            <a:r>
              <a:rPr sz="2450" b="0" i="1" spc="-15" dirty="0">
                <a:latin typeface="Bookman Old Style"/>
                <a:cs typeface="Bookman Old Style"/>
              </a:rPr>
              <a:t> </a:t>
            </a:r>
            <a:r>
              <a:rPr sz="2450" b="0" i="1" dirty="0">
                <a:latin typeface="Bookman Old Style"/>
                <a:cs typeface="Bookman Old Style"/>
              </a:rPr>
              <a:t>in</a:t>
            </a:r>
            <a:r>
              <a:rPr sz="2450" b="0" i="1" spc="55" dirty="0">
                <a:latin typeface="Bookman Old Style"/>
                <a:cs typeface="Bookman Old Style"/>
              </a:rPr>
              <a:t> </a:t>
            </a:r>
            <a:r>
              <a:rPr sz="2450" dirty="0">
                <a:latin typeface="Times New Roman"/>
                <a:cs typeface="Times New Roman"/>
              </a:rPr>
              <a:t>in</a:t>
            </a:r>
            <a:r>
              <a:rPr sz="2450" spc="20" dirty="0">
                <a:latin typeface="Times New Roman"/>
                <a:cs typeface="Times New Roman"/>
              </a:rPr>
              <a:t> </a:t>
            </a:r>
            <a:r>
              <a:rPr sz="2450" spc="-10" dirty="0">
                <a:latin typeface="Times New Roman"/>
                <a:cs typeface="Times New Roman"/>
              </a:rPr>
              <a:t>which</a:t>
            </a:r>
            <a:r>
              <a:rPr sz="2450" spc="25" dirty="0">
                <a:latin typeface="Times New Roman"/>
                <a:cs typeface="Times New Roman"/>
              </a:rPr>
              <a:t> </a:t>
            </a:r>
            <a:r>
              <a:rPr sz="2450" dirty="0">
                <a:latin typeface="Times New Roman"/>
                <a:cs typeface="Times New Roman"/>
              </a:rPr>
              <a:t>your</a:t>
            </a:r>
            <a:r>
              <a:rPr sz="2450" spc="20" dirty="0">
                <a:latin typeface="Times New Roman"/>
                <a:cs typeface="Times New Roman"/>
              </a:rPr>
              <a:t> </a:t>
            </a:r>
            <a:r>
              <a:rPr sz="2450" dirty="0">
                <a:latin typeface="Times New Roman"/>
                <a:cs typeface="Times New Roman"/>
              </a:rPr>
              <a:t>night’s</a:t>
            </a:r>
            <a:r>
              <a:rPr sz="2450" spc="20" dirty="0">
                <a:latin typeface="Times New Roman"/>
                <a:cs typeface="Times New Roman"/>
              </a:rPr>
              <a:t> </a:t>
            </a:r>
            <a:r>
              <a:rPr sz="2450" spc="-10" dirty="0">
                <a:latin typeface="Times New Roman"/>
                <a:cs typeface="Times New Roman"/>
              </a:rPr>
              <a:t>sleep</a:t>
            </a:r>
            <a:r>
              <a:rPr sz="2450" spc="20" dirty="0">
                <a:latin typeface="Times New Roman"/>
                <a:cs typeface="Times New Roman"/>
              </a:rPr>
              <a:t> </a:t>
            </a:r>
            <a:r>
              <a:rPr sz="2450" dirty="0">
                <a:latin typeface="Times New Roman"/>
                <a:cs typeface="Times New Roman"/>
              </a:rPr>
              <a:t>lasted</a:t>
            </a:r>
            <a:r>
              <a:rPr sz="2450" spc="20" dirty="0">
                <a:latin typeface="Times New Roman"/>
                <a:cs typeface="Times New Roman"/>
              </a:rPr>
              <a:t> </a:t>
            </a:r>
            <a:r>
              <a:rPr sz="2450" dirty="0">
                <a:latin typeface="Times New Roman"/>
                <a:cs typeface="Times New Roman"/>
              </a:rPr>
              <a:t>exactly</a:t>
            </a:r>
            <a:r>
              <a:rPr sz="2450" spc="25" dirty="0">
                <a:latin typeface="Times New Roman"/>
                <a:cs typeface="Times New Roman"/>
              </a:rPr>
              <a:t> </a:t>
            </a:r>
            <a:r>
              <a:rPr sz="2450" dirty="0">
                <a:latin typeface="Times New Roman"/>
                <a:cs typeface="Times New Roman"/>
              </a:rPr>
              <a:t>eight</a:t>
            </a:r>
            <a:r>
              <a:rPr sz="2450" spc="20" dirty="0">
                <a:latin typeface="Times New Roman"/>
                <a:cs typeface="Times New Roman"/>
              </a:rPr>
              <a:t> </a:t>
            </a:r>
            <a:r>
              <a:rPr sz="2450" spc="-10" dirty="0">
                <a:latin typeface="Times New Roman"/>
                <a:cs typeface="Times New Roman"/>
              </a:rPr>
              <a:t>hours?</a:t>
            </a:r>
            <a:endParaRPr sz="2450">
              <a:latin typeface="Times New Roman"/>
              <a:cs typeface="Times New Roman"/>
            </a:endParaRPr>
          </a:p>
          <a:p>
            <a:pPr marL="298450">
              <a:lnSpc>
                <a:spcPct val="100000"/>
              </a:lnSpc>
              <a:spcBef>
                <a:spcPts val="1540"/>
              </a:spcBef>
              <a:tabLst>
                <a:tab pos="1907539" algn="l"/>
              </a:tabLst>
            </a:pPr>
            <a:r>
              <a:rPr sz="2450" b="1" spc="45" dirty="0">
                <a:latin typeface="Book Antiqua"/>
                <a:cs typeface="Book Antiqua"/>
              </a:rPr>
              <a:t>Solution:</a:t>
            </a:r>
            <a:r>
              <a:rPr sz="2450" b="1" dirty="0">
                <a:latin typeface="Book Antiqua"/>
                <a:cs typeface="Book Antiqua"/>
              </a:rPr>
              <a:t>	</a:t>
            </a:r>
            <a:r>
              <a:rPr sz="2450" spc="-25" dirty="0">
                <a:latin typeface="Times New Roman"/>
                <a:cs typeface="Times New Roman"/>
              </a:rPr>
              <a:t>No</a:t>
            </a:r>
            <a:endParaRPr sz="2450">
              <a:latin typeface="Times New Roman"/>
              <a:cs typeface="Times New Roman"/>
            </a:endParaRPr>
          </a:p>
          <a:p>
            <a:pPr marL="309880" marR="5715" indent="-297815">
              <a:lnSpc>
                <a:spcPct val="101699"/>
              </a:lnSpc>
              <a:spcBef>
                <a:spcPts val="1495"/>
              </a:spcBef>
              <a:buAutoNum type="arabicPeriod" startAt="3"/>
              <a:tabLst>
                <a:tab pos="310515" algn="l"/>
              </a:tabLst>
            </a:pPr>
            <a:r>
              <a:rPr sz="2450" dirty="0">
                <a:latin typeface="Times New Roman"/>
                <a:cs typeface="Times New Roman"/>
              </a:rPr>
              <a:t>Is</a:t>
            </a:r>
            <a:r>
              <a:rPr sz="2450" spc="-15" dirty="0">
                <a:latin typeface="Times New Roman"/>
                <a:cs typeface="Times New Roman"/>
              </a:rPr>
              <a:t> </a:t>
            </a:r>
            <a:r>
              <a:rPr sz="2450" dirty="0">
                <a:latin typeface="Times New Roman"/>
                <a:cs typeface="Times New Roman"/>
              </a:rPr>
              <a:t>there</a:t>
            </a:r>
            <a:r>
              <a:rPr sz="2450" spc="-10" dirty="0">
                <a:latin typeface="Times New Roman"/>
                <a:cs typeface="Times New Roman"/>
              </a:rPr>
              <a:t> </a:t>
            </a:r>
            <a:r>
              <a:rPr sz="2450" dirty="0">
                <a:latin typeface="Times New Roman"/>
                <a:cs typeface="Times New Roman"/>
              </a:rPr>
              <a:t>any inertial</a:t>
            </a:r>
            <a:r>
              <a:rPr sz="2450" spc="-5" dirty="0">
                <a:latin typeface="Times New Roman"/>
                <a:cs typeface="Times New Roman"/>
              </a:rPr>
              <a:t> </a:t>
            </a:r>
            <a:r>
              <a:rPr sz="2450" spc="-35" dirty="0">
                <a:latin typeface="Times New Roman"/>
                <a:cs typeface="Times New Roman"/>
              </a:rPr>
              <a:t>reference</a:t>
            </a:r>
            <a:r>
              <a:rPr sz="2450" spc="-10" dirty="0">
                <a:latin typeface="Times New Roman"/>
                <a:cs typeface="Times New Roman"/>
              </a:rPr>
              <a:t> </a:t>
            </a:r>
            <a:r>
              <a:rPr sz="2450" dirty="0">
                <a:latin typeface="Times New Roman"/>
                <a:cs typeface="Times New Roman"/>
              </a:rPr>
              <a:t>frame</a:t>
            </a:r>
            <a:r>
              <a:rPr sz="2450" spc="-5" dirty="0">
                <a:latin typeface="Times New Roman"/>
                <a:cs typeface="Times New Roman"/>
              </a:rPr>
              <a:t> </a:t>
            </a:r>
            <a:r>
              <a:rPr sz="2450" dirty="0">
                <a:latin typeface="Times New Roman"/>
                <a:cs typeface="Times New Roman"/>
              </a:rPr>
              <a:t>in</a:t>
            </a:r>
            <a:r>
              <a:rPr sz="2450" spc="-5" dirty="0">
                <a:latin typeface="Times New Roman"/>
                <a:cs typeface="Times New Roman"/>
              </a:rPr>
              <a:t> </a:t>
            </a:r>
            <a:r>
              <a:rPr sz="2450" spc="-20" dirty="0">
                <a:latin typeface="Times New Roman"/>
                <a:cs typeface="Times New Roman"/>
              </a:rPr>
              <a:t>which</a:t>
            </a:r>
            <a:r>
              <a:rPr sz="2450" spc="-10" dirty="0">
                <a:latin typeface="Times New Roman"/>
                <a:cs typeface="Times New Roman"/>
              </a:rPr>
              <a:t> </a:t>
            </a:r>
            <a:r>
              <a:rPr sz="2450" dirty="0">
                <a:latin typeface="Times New Roman"/>
                <a:cs typeface="Times New Roman"/>
              </a:rPr>
              <a:t>your</a:t>
            </a:r>
            <a:r>
              <a:rPr sz="2450" spc="-5" dirty="0">
                <a:latin typeface="Times New Roman"/>
                <a:cs typeface="Times New Roman"/>
              </a:rPr>
              <a:t> </a:t>
            </a:r>
            <a:r>
              <a:rPr sz="2450" spc="-10" dirty="0">
                <a:latin typeface="Times New Roman"/>
                <a:cs typeface="Times New Roman"/>
              </a:rPr>
              <a:t>night’s</a:t>
            </a:r>
            <a:r>
              <a:rPr sz="2450" spc="-5" dirty="0">
                <a:latin typeface="Times New Roman"/>
                <a:cs typeface="Times New Roman"/>
              </a:rPr>
              <a:t> </a:t>
            </a:r>
            <a:r>
              <a:rPr sz="2450" spc="-10" dirty="0">
                <a:latin typeface="Times New Roman"/>
                <a:cs typeface="Times New Roman"/>
              </a:rPr>
              <a:t>sleep </a:t>
            </a:r>
            <a:r>
              <a:rPr sz="2450" dirty="0">
                <a:latin typeface="Times New Roman"/>
                <a:cs typeface="Times New Roman"/>
              </a:rPr>
              <a:t>lasted</a:t>
            </a:r>
            <a:r>
              <a:rPr sz="2450" spc="70" dirty="0">
                <a:latin typeface="Times New Roman"/>
                <a:cs typeface="Times New Roman"/>
              </a:rPr>
              <a:t> </a:t>
            </a:r>
            <a:r>
              <a:rPr sz="2450" spc="-10" dirty="0">
                <a:latin typeface="Times New Roman"/>
                <a:cs typeface="Times New Roman"/>
              </a:rPr>
              <a:t>less</a:t>
            </a:r>
            <a:r>
              <a:rPr sz="2450" spc="75" dirty="0">
                <a:latin typeface="Times New Roman"/>
                <a:cs typeface="Times New Roman"/>
              </a:rPr>
              <a:t> </a:t>
            </a:r>
            <a:r>
              <a:rPr sz="2450" spc="70" dirty="0">
                <a:latin typeface="Times New Roman"/>
                <a:cs typeface="Times New Roman"/>
              </a:rPr>
              <a:t>than </a:t>
            </a:r>
            <a:r>
              <a:rPr sz="2450" dirty="0">
                <a:latin typeface="Times New Roman"/>
                <a:cs typeface="Times New Roman"/>
              </a:rPr>
              <a:t>eight</a:t>
            </a:r>
            <a:r>
              <a:rPr sz="2450" spc="70" dirty="0">
                <a:latin typeface="Times New Roman"/>
                <a:cs typeface="Times New Roman"/>
              </a:rPr>
              <a:t> </a:t>
            </a:r>
            <a:r>
              <a:rPr sz="2450" spc="-10" dirty="0">
                <a:latin typeface="Times New Roman"/>
                <a:cs typeface="Times New Roman"/>
              </a:rPr>
              <a:t>hours?</a:t>
            </a:r>
            <a:endParaRPr sz="2450">
              <a:latin typeface="Times New Roman"/>
              <a:cs typeface="Times New Roman"/>
            </a:endParaRPr>
          </a:p>
          <a:p>
            <a:pPr marL="298450">
              <a:lnSpc>
                <a:spcPct val="100000"/>
              </a:lnSpc>
              <a:spcBef>
                <a:spcPts val="1545"/>
              </a:spcBef>
              <a:tabLst>
                <a:tab pos="1907539" algn="l"/>
              </a:tabLst>
            </a:pPr>
            <a:r>
              <a:rPr sz="2450" b="1" spc="45" dirty="0">
                <a:latin typeface="Book Antiqua"/>
                <a:cs typeface="Book Antiqua"/>
              </a:rPr>
              <a:t>Solution:</a:t>
            </a:r>
            <a:r>
              <a:rPr sz="2450" b="1" dirty="0">
                <a:latin typeface="Book Antiqua"/>
                <a:cs typeface="Book Antiqua"/>
              </a:rPr>
              <a:t>	</a:t>
            </a:r>
            <a:r>
              <a:rPr sz="2450" spc="-25" dirty="0">
                <a:latin typeface="Times New Roman"/>
                <a:cs typeface="Times New Roman"/>
              </a:rPr>
              <a:t>No</a:t>
            </a:r>
            <a:endParaRPr sz="2450">
              <a:latin typeface="Times New Roman"/>
              <a:cs typeface="Times New Roman"/>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366895" algn="l"/>
              </a:tabLst>
            </a:pPr>
            <a:r>
              <a:rPr sz="1200" spc="-10" dirty="0">
                <a:latin typeface="Times New Roman"/>
                <a:cs typeface="Times New Roman"/>
              </a:rPr>
              <a:t>ConcepTest</a:t>
            </a:r>
            <a:r>
              <a:rPr sz="1200" dirty="0">
                <a:latin typeface="Times New Roman"/>
                <a:cs typeface="Times New Roman"/>
              </a:rPr>
              <a:t>	1.2.</a:t>
            </a:r>
            <a:r>
              <a:rPr sz="1200" spc="275" dirty="0">
                <a:latin typeface="Times New Roman"/>
                <a:cs typeface="Times New Roman"/>
              </a:rPr>
              <a:t>  </a:t>
            </a:r>
            <a:r>
              <a:rPr sz="1200" dirty="0">
                <a:latin typeface="Times New Roman"/>
                <a:cs typeface="Times New Roman"/>
              </a:rPr>
              <a:t>EINSTEIN’S</a:t>
            </a:r>
            <a:r>
              <a:rPr sz="1200" spc="19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85"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5000" cy="782955"/>
          </a:xfrm>
          <a:prstGeom prst="rect">
            <a:avLst/>
          </a:prstGeom>
        </p:spPr>
        <p:txBody>
          <a:bodyPr vert="horz" wrap="square" lIns="0" tIns="9525" rIns="0" bIns="0" rtlCol="0">
            <a:spAutoFit/>
          </a:bodyPr>
          <a:lstStyle/>
          <a:p>
            <a:pPr marL="12700" marR="5080">
              <a:lnSpc>
                <a:spcPct val="101699"/>
              </a:lnSpc>
              <a:spcBef>
                <a:spcPts val="75"/>
              </a:spcBef>
              <a:tabLst>
                <a:tab pos="361950" algn="l"/>
                <a:tab pos="1124585" algn="l"/>
                <a:tab pos="2054225" algn="l"/>
                <a:tab pos="2441575" algn="l"/>
                <a:tab pos="3036570" algn="l"/>
                <a:tab pos="3472815" algn="l"/>
                <a:tab pos="4330065" algn="l"/>
                <a:tab pos="5302885" algn="l"/>
                <a:tab pos="5763895" algn="l"/>
                <a:tab pos="6423660" algn="l"/>
                <a:tab pos="6810375" algn="l"/>
                <a:tab pos="7239000" algn="l"/>
              </a:tabLst>
            </a:pPr>
            <a:r>
              <a:rPr spc="-50" dirty="0"/>
              <a:t>A</a:t>
            </a:r>
            <a:r>
              <a:rPr dirty="0"/>
              <a:t>	</a:t>
            </a:r>
            <a:r>
              <a:rPr spc="-10" dirty="0"/>
              <a:t>clock</a:t>
            </a:r>
            <a:r>
              <a:rPr dirty="0"/>
              <a:t>	</a:t>
            </a:r>
            <a:r>
              <a:rPr spc="-10" dirty="0"/>
              <a:t>sitting</a:t>
            </a:r>
            <a:r>
              <a:rPr dirty="0"/>
              <a:t>	</a:t>
            </a:r>
            <a:r>
              <a:rPr spc="90" dirty="0"/>
              <a:t>at</a:t>
            </a:r>
            <a:r>
              <a:rPr dirty="0"/>
              <a:t>	</a:t>
            </a:r>
            <a:r>
              <a:rPr spc="-20" dirty="0"/>
              <a:t>rest</a:t>
            </a:r>
            <a:r>
              <a:rPr dirty="0"/>
              <a:t>	</a:t>
            </a:r>
            <a:r>
              <a:rPr spc="-25" dirty="0"/>
              <a:t>on</a:t>
            </a:r>
            <a:r>
              <a:rPr dirty="0"/>
              <a:t>	</a:t>
            </a:r>
            <a:r>
              <a:rPr spc="60" dirty="0"/>
              <a:t>Earth</a:t>
            </a:r>
            <a:r>
              <a:rPr dirty="0"/>
              <a:t>	</a:t>
            </a:r>
            <a:r>
              <a:rPr spc="-10" dirty="0"/>
              <a:t>(which</a:t>
            </a:r>
            <a:r>
              <a:rPr dirty="0"/>
              <a:t>	</a:t>
            </a:r>
            <a:r>
              <a:rPr spc="-25" dirty="0"/>
              <a:t>we</a:t>
            </a:r>
            <a:r>
              <a:rPr dirty="0"/>
              <a:t>	</a:t>
            </a:r>
            <a:r>
              <a:rPr spc="-20" dirty="0"/>
              <a:t>take</a:t>
            </a:r>
            <a:r>
              <a:rPr dirty="0"/>
              <a:t>	</a:t>
            </a:r>
            <a:r>
              <a:rPr spc="-25" dirty="0"/>
              <a:t>to</a:t>
            </a:r>
            <a:r>
              <a:rPr dirty="0"/>
              <a:t>	</a:t>
            </a:r>
            <a:r>
              <a:rPr spc="-25" dirty="0"/>
              <a:t>be</a:t>
            </a:r>
            <a:r>
              <a:rPr dirty="0"/>
              <a:t>	</a:t>
            </a:r>
            <a:r>
              <a:rPr spc="-10" dirty="0"/>
              <a:t>inertial) </a:t>
            </a:r>
            <a:r>
              <a:rPr dirty="0"/>
              <a:t>measures</a:t>
            </a:r>
            <a:r>
              <a:rPr spc="45" dirty="0"/>
              <a:t> </a:t>
            </a:r>
            <a:r>
              <a:rPr spc="110" dirty="0"/>
              <a:t>that</a:t>
            </a:r>
            <a:r>
              <a:rPr spc="45" dirty="0"/>
              <a:t> </a:t>
            </a:r>
            <a:r>
              <a:rPr dirty="0"/>
              <a:t>an</a:t>
            </a:r>
            <a:r>
              <a:rPr spc="45" dirty="0"/>
              <a:t> </a:t>
            </a:r>
            <a:r>
              <a:rPr dirty="0"/>
              <a:t>hour</a:t>
            </a:r>
            <a:r>
              <a:rPr spc="45" dirty="0"/>
              <a:t> </a:t>
            </a:r>
            <a:r>
              <a:rPr dirty="0"/>
              <a:t>passes</a:t>
            </a:r>
            <a:r>
              <a:rPr spc="45" dirty="0"/>
              <a:t> </a:t>
            </a:r>
            <a:r>
              <a:rPr dirty="0"/>
              <a:t>between</a:t>
            </a:r>
            <a:r>
              <a:rPr spc="45" dirty="0"/>
              <a:t> </a:t>
            </a:r>
            <a:r>
              <a:rPr dirty="0"/>
              <a:t>two</a:t>
            </a:r>
            <a:r>
              <a:rPr spc="45" dirty="0"/>
              <a:t> </a:t>
            </a:r>
            <a:r>
              <a:rPr spc="-10" dirty="0"/>
              <a:t>events.</a:t>
            </a:r>
          </a:p>
        </p:txBody>
      </p:sp>
      <p:sp>
        <p:nvSpPr>
          <p:cNvPr id="5" name="object 5"/>
          <p:cNvSpPr txBox="1"/>
          <p:nvPr/>
        </p:nvSpPr>
        <p:spPr>
          <a:xfrm>
            <a:off x="793191" y="2187599"/>
            <a:ext cx="8181975" cy="2048510"/>
          </a:xfrm>
          <a:prstGeom prst="rect">
            <a:avLst/>
          </a:prstGeom>
        </p:spPr>
        <p:txBody>
          <a:bodyPr vert="horz" wrap="square" lIns="0" tIns="9525" rIns="0" bIns="0" rtlCol="0">
            <a:spAutoFit/>
          </a:bodyPr>
          <a:lstStyle/>
          <a:p>
            <a:pPr marL="309880" marR="5715" indent="-297815" algn="just">
              <a:lnSpc>
                <a:spcPct val="101699"/>
              </a:lnSpc>
              <a:spcBef>
                <a:spcPts val="75"/>
              </a:spcBef>
              <a:buAutoNum type="arabicPeriod"/>
              <a:tabLst>
                <a:tab pos="310515" algn="l"/>
              </a:tabLst>
            </a:pPr>
            <a:r>
              <a:rPr sz="2450" dirty="0">
                <a:latin typeface="Times New Roman"/>
                <a:cs typeface="Times New Roman"/>
              </a:rPr>
              <a:t>Can</a:t>
            </a:r>
            <a:r>
              <a:rPr sz="2450" spc="380" dirty="0">
                <a:latin typeface="Times New Roman"/>
                <a:cs typeface="Times New Roman"/>
              </a:rPr>
              <a:t> </a:t>
            </a:r>
            <a:r>
              <a:rPr sz="2450" dirty="0">
                <a:latin typeface="Times New Roman"/>
                <a:cs typeface="Times New Roman"/>
              </a:rPr>
              <a:t>any</a:t>
            </a:r>
            <a:r>
              <a:rPr sz="2450" spc="395" dirty="0">
                <a:latin typeface="Times New Roman"/>
                <a:cs typeface="Times New Roman"/>
              </a:rPr>
              <a:t> </a:t>
            </a:r>
            <a:r>
              <a:rPr sz="2450" dirty="0">
                <a:latin typeface="Times New Roman"/>
                <a:cs typeface="Times New Roman"/>
              </a:rPr>
              <a:t>inertial</a:t>
            </a:r>
            <a:r>
              <a:rPr sz="2450" spc="385" dirty="0">
                <a:latin typeface="Times New Roman"/>
                <a:cs typeface="Times New Roman"/>
              </a:rPr>
              <a:t> </a:t>
            </a:r>
            <a:r>
              <a:rPr sz="2450" dirty="0">
                <a:latin typeface="Times New Roman"/>
                <a:cs typeface="Times New Roman"/>
              </a:rPr>
              <a:t>reference</a:t>
            </a:r>
            <a:r>
              <a:rPr sz="2450" spc="390" dirty="0">
                <a:latin typeface="Times New Roman"/>
                <a:cs typeface="Times New Roman"/>
              </a:rPr>
              <a:t> </a:t>
            </a:r>
            <a:r>
              <a:rPr sz="2450" dirty="0">
                <a:latin typeface="Times New Roman"/>
                <a:cs typeface="Times New Roman"/>
              </a:rPr>
              <a:t>frame</a:t>
            </a:r>
            <a:r>
              <a:rPr sz="2450" spc="385" dirty="0">
                <a:latin typeface="Times New Roman"/>
                <a:cs typeface="Times New Roman"/>
              </a:rPr>
              <a:t> </a:t>
            </a:r>
            <a:r>
              <a:rPr sz="2450" dirty="0">
                <a:latin typeface="Times New Roman"/>
                <a:cs typeface="Times New Roman"/>
              </a:rPr>
              <a:t>measure</a:t>
            </a:r>
            <a:r>
              <a:rPr sz="2450" spc="390" dirty="0">
                <a:latin typeface="Times New Roman"/>
                <a:cs typeface="Times New Roman"/>
              </a:rPr>
              <a:t> </a:t>
            </a:r>
            <a:r>
              <a:rPr sz="2450" dirty="0">
                <a:latin typeface="Times New Roman"/>
                <a:cs typeface="Times New Roman"/>
              </a:rPr>
              <a:t>less</a:t>
            </a:r>
            <a:r>
              <a:rPr sz="2450" spc="385" dirty="0">
                <a:latin typeface="Times New Roman"/>
                <a:cs typeface="Times New Roman"/>
              </a:rPr>
              <a:t> </a:t>
            </a:r>
            <a:r>
              <a:rPr sz="2450" spc="75" dirty="0">
                <a:latin typeface="Times New Roman"/>
                <a:cs typeface="Times New Roman"/>
              </a:rPr>
              <a:t>than</a:t>
            </a:r>
            <a:r>
              <a:rPr sz="2450" spc="390" dirty="0">
                <a:latin typeface="Times New Roman"/>
                <a:cs typeface="Times New Roman"/>
              </a:rPr>
              <a:t> </a:t>
            </a:r>
            <a:r>
              <a:rPr sz="2450" dirty="0">
                <a:latin typeface="Times New Roman"/>
                <a:cs typeface="Times New Roman"/>
              </a:rPr>
              <a:t>an</a:t>
            </a:r>
            <a:r>
              <a:rPr sz="2450" spc="395" dirty="0">
                <a:latin typeface="Times New Roman"/>
                <a:cs typeface="Times New Roman"/>
              </a:rPr>
              <a:t> </a:t>
            </a:r>
            <a:r>
              <a:rPr sz="2450" spc="-20" dirty="0">
                <a:latin typeface="Times New Roman"/>
                <a:cs typeface="Times New Roman"/>
              </a:rPr>
              <a:t>hour </a:t>
            </a:r>
            <a:r>
              <a:rPr sz="2450" dirty="0">
                <a:latin typeface="Times New Roman"/>
                <a:cs typeface="Times New Roman"/>
              </a:rPr>
              <a:t>between</a:t>
            </a:r>
            <a:r>
              <a:rPr sz="2450" spc="-5" dirty="0">
                <a:latin typeface="Times New Roman"/>
                <a:cs typeface="Times New Roman"/>
              </a:rPr>
              <a:t> </a:t>
            </a:r>
            <a:r>
              <a:rPr sz="2450" dirty="0">
                <a:latin typeface="Times New Roman"/>
                <a:cs typeface="Times New Roman"/>
              </a:rPr>
              <a:t>those</a:t>
            </a:r>
            <a:r>
              <a:rPr sz="2450" spc="-5" dirty="0">
                <a:latin typeface="Times New Roman"/>
                <a:cs typeface="Times New Roman"/>
              </a:rPr>
              <a:t> </a:t>
            </a:r>
            <a:r>
              <a:rPr sz="2450" dirty="0">
                <a:latin typeface="Times New Roman"/>
                <a:cs typeface="Times New Roman"/>
              </a:rPr>
              <a:t>two</a:t>
            </a:r>
            <a:r>
              <a:rPr sz="2450" spc="10" dirty="0">
                <a:latin typeface="Times New Roman"/>
                <a:cs typeface="Times New Roman"/>
              </a:rPr>
              <a:t> </a:t>
            </a:r>
            <a:r>
              <a:rPr sz="2450" spc="-10" dirty="0">
                <a:latin typeface="Times New Roman"/>
                <a:cs typeface="Times New Roman"/>
              </a:rPr>
              <a:t>events?</a:t>
            </a:r>
            <a:endParaRPr sz="2450">
              <a:latin typeface="Times New Roman"/>
              <a:cs typeface="Times New Roman"/>
            </a:endParaRPr>
          </a:p>
          <a:p>
            <a:pPr marL="309880" marR="5080" indent="-297815" algn="just">
              <a:lnSpc>
                <a:spcPct val="101699"/>
              </a:lnSpc>
              <a:spcBef>
                <a:spcPts val="994"/>
              </a:spcBef>
              <a:buAutoNum type="arabicPeriod"/>
              <a:tabLst>
                <a:tab pos="310515" algn="l"/>
              </a:tabLst>
            </a:pPr>
            <a:r>
              <a:rPr sz="2450" dirty="0">
                <a:latin typeface="Times New Roman"/>
                <a:cs typeface="Times New Roman"/>
              </a:rPr>
              <a:t>Can</a:t>
            </a:r>
            <a:r>
              <a:rPr sz="2450" spc="15" dirty="0">
                <a:latin typeface="Times New Roman"/>
                <a:cs typeface="Times New Roman"/>
              </a:rPr>
              <a:t> </a:t>
            </a:r>
            <a:r>
              <a:rPr sz="2450" dirty="0">
                <a:latin typeface="Times New Roman"/>
                <a:cs typeface="Times New Roman"/>
              </a:rPr>
              <a:t>any</a:t>
            </a:r>
            <a:r>
              <a:rPr sz="2450" spc="10" dirty="0">
                <a:latin typeface="Times New Roman"/>
                <a:cs typeface="Times New Roman"/>
              </a:rPr>
              <a:t> </a:t>
            </a:r>
            <a:r>
              <a:rPr sz="2450" spc="-10" dirty="0">
                <a:latin typeface="Times New Roman"/>
                <a:cs typeface="Times New Roman"/>
              </a:rPr>
              <a:t>accelerating</a:t>
            </a:r>
            <a:r>
              <a:rPr sz="2450" spc="15" dirty="0">
                <a:latin typeface="Times New Roman"/>
                <a:cs typeface="Times New Roman"/>
              </a:rPr>
              <a:t> </a:t>
            </a:r>
            <a:r>
              <a:rPr sz="2450" dirty="0">
                <a:latin typeface="Times New Roman"/>
                <a:cs typeface="Times New Roman"/>
              </a:rPr>
              <a:t>object</a:t>
            </a:r>
            <a:r>
              <a:rPr sz="2450" spc="10" dirty="0">
                <a:latin typeface="Times New Roman"/>
                <a:cs typeface="Times New Roman"/>
              </a:rPr>
              <a:t> </a:t>
            </a:r>
            <a:r>
              <a:rPr sz="2450" dirty="0">
                <a:latin typeface="Times New Roman"/>
                <a:cs typeface="Times New Roman"/>
              </a:rPr>
              <a:t>measure</a:t>
            </a:r>
            <a:r>
              <a:rPr sz="2450" spc="15" dirty="0">
                <a:latin typeface="Times New Roman"/>
                <a:cs typeface="Times New Roman"/>
              </a:rPr>
              <a:t> </a:t>
            </a:r>
            <a:r>
              <a:rPr sz="2450" dirty="0">
                <a:latin typeface="Times New Roman"/>
                <a:cs typeface="Times New Roman"/>
              </a:rPr>
              <a:t>a</a:t>
            </a:r>
            <a:r>
              <a:rPr sz="2450" spc="10" dirty="0">
                <a:latin typeface="Times New Roman"/>
                <a:cs typeface="Times New Roman"/>
              </a:rPr>
              <a:t> </a:t>
            </a:r>
            <a:r>
              <a:rPr sz="2450" dirty="0">
                <a:latin typeface="Times New Roman"/>
                <a:cs typeface="Times New Roman"/>
              </a:rPr>
              <a:t>proper</a:t>
            </a:r>
            <a:r>
              <a:rPr sz="2450" spc="15" dirty="0">
                <a:latin typeface="Times New Roman"/>
                <a:cs typeface="Times New Roman"/>
              </a:rPr>
              <a:t> </a:t>
            </a:r>
            <a:r>
              <a:rPr sz="2450" dirty="0">
                <a:latin typeface="Times New Roman"/>
                <a:cs typeface="Times New Roman"/>
              </a:rPr>
              <a:t>time</a:t>
            </a:r>
            <a:r>
              <a:rPr sz="2450" spc="15" dirty="0">
                <a:latin typeface="Times New Roman"/>
                <a:cs typeface="Times New Roman"/>
              </a:rPr>
              <a:t> </a:t>
            </a:r>
            <a:r>
              <a:rPr sz="2450" spc="-35" dirty="0">
                <a:latin typeface="Times New Roman"/>
                <a:cs typeface="Times New Roman"/>
              </a:rPr>
              <a:t>of</a:t>
            </a:r>
            <a:r>
              <a:rPr sz="2450" spc="10" dirty="0">
                <a:latin typeface="Times New Roman"/>
                <a:cs typeface="Times New Roman"/>
              </a:rPr>
              <a:t> </a:t>
            </a:r>
            <a:r>
              <a:rPr sz="2450" spc="-35" dirty="0">
                <a:latin typeface="Times New Roman"/>
                <a:cs typeface="Times New Roman"/>
              </a:rPr>
              <a:t>less</a:t>
            </a:r>
            <a:r>
              <a:rPr sz="2450" spc="10" dirty="0">
                <a:latin typeface="Times New Roman"/>
                <a:cs typeface="Times New Roman"/>
              </a:rPr>
              <a:t> </a:t>
            </a:r>
            <a:r>
              <a:rPr sz="2450" spc="50" dirty="0">
                <a:latin typeface="Times New Roman"/>
                <a:cs typeface="Times New Roman"/>
              </a:rPr>
              <a:t>than </a:t>
            </a:r>
            <a:r>
              <a:rPr sz="2450" dirty="0">
                <a:latin typeface="Times New Roman"/>
                <a:cs typeface="Times New Roman"/>
              </a:rPr>
              <a:t>an</a:t>
            </a:r>
            <a:r>
              <a:rPr sz="2450" spc="375" dirty="0">
                <a:latin typeface="Times New Roman"/>
                <a:cs typeface="Times New Roman"/>
              </a:rPr>
              <a:t> </a:t>
            </a:r>
            <a:r>
              <a:rPr sz="2450" dirty="0">
                <a:latin typeface="Times New Roman"/>
                <a:cs typeface="Times New Roman"/>
              </a:rPr>
              <a:t>hour</a:t>
            </a:r>
            <a:r>
              <a:rPr sz="2450" spc="385" dirty="0">
                <a:latin typeface="Times New Roman"/>
                <a:cs typeface="Times New Roman"/>
              </a:rPr>
              <a:t> </a:t>
            </a:r>
            <a:r>
              <a:rPr sz="2450" dirty="0">
                <a:latin typeface="Times New Roman"/>
                <a:cs typeface="Times New Roman"/>
              </a:rPr>
              <a:t>between</a:t>
            </a:r>
            <a:r>
              <a:rPr sz="2450" spc="390" dirty="0">
                <a:latin typeface="Times New Roman"/>
                <a:cs typeface="Times New Roman"/>
              </a:rPr>
              <a:t> </a:t>
            </a:r>
            <a:r>
              <a:rPr sz="2450" dirty="0">
                <a:latin typeface="Times New Roman"/>
                <a:cs typeface="Times New Roman"/>
              </a:rPr>
              <a:t>those</a:t>
            </a:r>
            <a:r>
              <a:rPr sz="2450" spc="385" dirty="0">
                <a:latin typeface="Times New Roman"/>
                <a:cs typeface="Times New Roman"/>
              </a:rPr>
              <a:t> </a:t>
            </a:r>
            <a:r>
              <a:rPr sz="2450" dirty="0">
                <a:latin typeface="Times New Roman"/>
                <a:cs typeface="Times New Roman"/>
              </a:rPr>
              <a:t>two</a:t>
            </a:r>
            <a:r>
              <a:rPr sz="2450" spc="385" dirty="0">
                <a:latin typeface="Times New Roman"/>
                <a:cs typeface="Times New Roman"/>
              </a:rPr>
              <a:t> </a:t>
            </a:r>
            <a:r>
              <a:rPr sz="2450" dirty="0">
                <a:latin typeface="Times New Roman"/>
                <a:cs typeface="Times New Roman"/>
              </a:rPr>
              <a:t>events?</a:t>
            </a:r>
            <a:r>
              <a:rPr sz="2450" spc="315" dirty="0">
                <a:latin typeface="Times New Roman"/>
                <a:cs typeface="Times New Roman"/>
              </a:rPr>
              <a:t>  </a:t>
            </a:r>
            <a:r>
              <a:rPr sz="2450" dirty="0">
                <a:latin typeface="Times New Roman"/>
                <a:cs typeface="Times New Roman"/>
              </a:rPr>
              <a:t>Explain.</a:t>
            </a:r>
            <a:r>
              <a:rPr sz="2450" spc="315" dirty="0">
                <a:latin typeface="Times New Roman"/>
                <a:cs typeface="Times New Roman"/>
              </a:rPr>
              <a:t>  </a:t>
            </a:r>
            <a:r>
              <a:rPr sz="2450" b="0" i="1" dirty="0">
                <a:latin typeface="Bookman Old Style"/>
                <a:cs typeface="Bookman Old Style"/>
              </a:rPr>
              <a:t>Hint:</a:t>
            </a:r>
            <a:r>
              <a:rPr sz="2450" b="0" i="1" spc="105" dirty="0">
                <a:latin typeface="Bookman Old Style"/>
                <a:cs typeface="Bookman Old Style"/>
              </a:rPr>
              <a:t>  </a:t>
            </a:r>
            <a:r>
              <a:rPr sz="2450" spc="-10" dirty="0">
                <a:latin typeface="Times New Roman"/>
                <a:cs typeface="Times New Roman"/>
              </a:rPr>
              <a:t>Think </a:t>
            </a:r>
            <a:r>
              <a:rPr sz="2450" spc="50" dirty="0">
                <a:latin typeface="Times New Roman"/>
                <a:cs typeface="Times New Roman"/>
              </a:rPr>
              <a:t>about</a:t>
            </a:r>
            <a:r>
              <a:rPr sz="2450" spc="175" dirty="0">
                <a:latin typeface="Times New Roman"/>
                <a:cs typeface="Times New Roman"/>
              </a:rPr>
              <a:t> </a:t>
            </a:r>
            <a:r>
              <a:rPr sz="2450" dirty="0">
                <a:latin typeface="Times New Roman"/>
                <a:cs typeface="Times New Roman"/>
              </a:rPr>
              <a:t>the</a:t>
            </a:r>
            <a:r>
              <a:rPr sz="2450" spc="175" dirty="0">
                <a:latin typeface="Times New Roman"/>
                <a:cs typeface="Times New Roman"/>
              </a:rPr>
              <a:t> </a:t>
            </a:r>
            <a:r>
              <a:rPr sz="2450" dirty="0">
                <a:latin typeface="Times New Roman"/>
                <a:cs typeface="Times New Roman"/>
              </a:rPr>
              <a:t>twin</a:t>
            </a:r>
            <a:r>
              <a:rPr sz="2450" spc="175" dirty="0">
                <a:latin typeface="Times New Roman"/>
                <a:cs typeface="Times New Roman"/>
              </a:rPr>
              <a:t> </a:t>
            </a:r>
            <a:r>
              <a:rPr sz="2450" spc="-10" dirty="0">
                <a:latin typeface="Times New Roman"/>
                <a:cs typeface="Times New Roman"/>
              </a:rPr>
              <a:t>paradox.</a:t>
            </a:r>
            <a:endParaRPr sz="2450">
              <a:latin typeface="Times New Roman"/>
              <a:cs typeface="Times New Roman"/>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366895" algn="l"/>
              </a:tabLst>
            </a:pPr>
            <a:r>
              <a:rPr sz="1200" spc="-10" dirty="0">
                <a:latin typeface="Times New Roman"/>
                <a:cs typeface="Times New Roman"/>
              </a:rPr>
              <a:t>ConcepTest</a:t>
            </a:r>
            <a:r>
              <a:rPr sz="1200" dirty="0">
                <a:latin typeface="Times New Roman"/>
                <a:cs typeface="Times New Roman"/>
              </a:rPr>
              <a:t>	1.2.</a:t>
            </a:r>
            <a:r>
              <a:rPr sz="1200" spc="275" dirty="0">
                <a:latin typeface="Times New Roman"/>
                <a:cs typeface="Times New Roman"/>
              </a:rPr>
              <a:t>  </a:t>
            </a:r>
            <a:r>
              <a:rPr sz="1200" dirty="0">
                <a:latin typeface="Times New Roman"/>
                <a:cs typeface="Times New Roman"/>
              </a:rPr>
              <a:t>EINSTEIN’S</a:t>
            </a:r>
            <a:r>
              <a:rPr sz="1200" spc="19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85"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5000" cy="782955"/>
          </a:xfrm>
          <a:prstGeom prst="rect">
            <a:avLst/>
          </a:prstGeom>
        </p:spPr>
        <p:txBody>
          <a:bodyPr vert="horz" wrap="square" lIns="0" tIns="9525" rIns="0" bIns="0" rtlCol="0">
            <a:spAutoFit/>
          </a:bodyPr>
          <a:lstStyle/>
          <a:p>
            <a:pPr marL="12700" marR="5080">
              <a:lnSpc>
                <a:spcPct val="101699"/>
              </a:lnSpc>
              <a:spcBef>
                <a:spcPts val="75"/>
              </a:spcBef>
              <a:tabLst>
                <a:tab pos="361950" algn="l"/>
                <a:tab pos="1124585" algn="l"/>
                <a:tab pos="2054225" algn="l"/>
                <a:tab pos="2441575" algn="l"/>
                <a:tab pos="3036570" algn="l"/>
                <a:tab pos="3472815" algn="l"/>
                <a:tab pos="4330065" algn="l"/>
                <a:tab pos="5302885" algn="l"/>
                <a:tab pos="5763895" algn="l"/>
                <a:tab pos="6423660" algn="l"/>
                <a:tab pos="6810375" algn="l"/>
                <a:tab pos="7239000" algn="l"/>
              </a:tabLst>
            </a:pPr>
            <a:r>
              <a:rPr spc="-50" dirty="0"/>
              <a:t>A</a:t>
            </a:r>
            <a:r>
              <a:rPr dirty="0"/>
              <a:t>	</a:t>
            </a:r>
            <a:r>
              <a:rPr spc="-10" dirty="0"/>
              <a:t>clock</a:t>
            </a:r>
            <a:r>
              <a:rPr dirty="0"/>
              <a:t>	</a:t>
            </a:r>
            <a:r>
              <a:rPr spc="-10" dirty="0"/>
              <a:t>sitting</a:t>
            </a:r>
            <a:r>
              <a:rPr dirty="0"/>
              <a:t>	</a:t>
            </a:r>
            <a:r>
              <a:rPr spc="90" dirty="0"/>
              <a:t>at</a:t>
            </a:r>
            <a:r>
              <a:rPr dirty="0"/>
              <a:t>	</a:t>
            </a:r>
            <a:r>
              <a:rPr spc="-20" dirty="0"/>
              <a:t>rest</a:t>
            </a:r>
            <a:r>
              <a:rPr dirty="0"/>
              <a:t>	</a:t>
            </a:r>
            <a:r>
              <a:rPr spc="-25" dirty="0"/>
              <a:t>on</a:t>
            </a:r>
            <a:r>
              <a:rPr dirty="0"/>
              <a:t>	</a:t>
            </a:r>
            <a:r>
              <a:rPr spc="60" dirty="0"/>
              <a:t>Earth</a:t>
            </a:r>
            <a:r>
              <a:rPr dirty="0"/>
              <a:t>	</a:t>
            </a:r>
            <a:r>
              <a:rPr spc="-10" dirty="0"/>
              <a:t>(which</a:t>
            </a:r>
            <a:r>
              <a:rPr dirty="0"/>
              <a:t>	</a:t>
            </a:r>
            <a:r>
              <a:rPr spc="-25" dirty="0"/>
              <a:t>we</a:t>
            </a:r>
            <a:r>
              <a:rPr dirty="0"/>
              <a:t>	</a:t>
            </a:r>
            <a:r>
              <a:rPr spc="-20" dirty="0"/>
              <a:t>take</a:t>
            </a:r>
            <a:r>
              <a:rPr dirty="0"/>
              <a:t>	</a:t>
            </a:r>
            <a:r>
              <a:rPr spc="-25" dirty="0"/>
              <a:t>to</a:t>
            </a:r>
            <a:r>
              <a:rPr dirty="0"/>
              <a:t>	</a:t>
            </a:r>
            <a:r>
              <a:rPr spc="-25" dirty="0"/>
              <a:t>be</a:t>
            </a:r>
            <a:r>
              <a:rPr dirty="0"/>
              <a:t>	</a:t>
            </a:r>
            <a:r>
              <a:rPr spc="-10" dirty="0"/>
              <a:t>inertial) </a:t>
            </a:r>
            <a:r>
              <a:rPr dirty="0"/>
              <a:t>measures</a:t>
            </a:r>
            <a:r>
              <a:rPr spc="45" dirty="0"/>
              <a:t> </a:t>
            </a:r>
            <a:r>
              <a:rPr spc="110" dirty="0"/>
              <a:t>that</a:t>
            </a:r>
            <a:r>
              <a:rPr spc="45" dirty="0"/>
              <a:t> </a:t>
            </a:r>
            <a:r>
              <a:rPr dirty="0"/>
              <a:t>an</a:t>
            </a:r>
            <a:r>
              <a:rPr spc="45" dirty="0"/>
              <a:t> </a:t>
            </a:r>
            <a:r>
              <a:rPr dirty="0"/>
              <a:t>hour</a:t>
            </a:r>
            <a:r>
              <a:rPr spc="45" dirty="0"/>
              <a:t> </a:t>
            </a:r>
            <a:r>
              <a:rPr dirty="0"/>
              <a:t>passes</a:t>
            </a:r>
            <a:r>
              <a:rPr spc="45" dirty="0"/>
              <a:t> </a:t>
            </a:r>
            <a:r>
              <a:rPr dirty="0"/>
              <a:t>between</a:t>
            </a:r>
            <a:r>
              <a:rPr spc="45" dirty="0"/>
              <a:t> </a:t>
            </a:r>
            <a:r>
              <a:rPr dirty="0"/>
              <a:t>two</a:t>
            </a:r>
            <a:r>
              <a:rPr spc="45" dirty="0"/>
              <a:t> </a:t>
            </a:r>
            <a:r>
              <a:rPr spc="-10" dirty="0"/>
              <a:t>events.</a:t>
            </a:r>
          </a:p>
        </p:txBody>
      </p:sp>
      <p:sp>
        <p:nvSpPr>
          <p:cNvPr id="5" name="object 5"/>
          <p:cNvSpPr txBox="1"/>
          <p:nvPr/>
        </p:nvSpPr>
        <p:spPr>
          <a:xfrm>
            <a:off x="793191" y="2187599"/>
            <a:ext cx="8181975" cy="3250565"/>
          </a:xfrm>
          <a:prstGeom prst="rect">
            <a:avLst/>
          </a:prstGeom>
        </p:spPr>
        <p:txBody>
          <a:bodyPr vert="horz" wrap="square" lIns="0" tIns="9525" rIns="0" bIns="0" rtlCol="0">
            <a:spAutoFit/>
          </a:bodyPr>
          <a:lstStyle/>
          <a:p>
            <a:pPr marL="309880" marR="5715" indent="-297815" algn="just">
              <a:lnSpc>
                <a:spcPct val="101699"/>
              </a:lnSpc>
              <a:spcBef>
                <a:spcPts val="75"/>
              </a:spcBef>
              <a:buAutoNum type="arabicPeriod"/>
              <a:tabLst>
                <a:tab pos="310515" algn="l"/>
              </a:tabLst>
            </a:pPr>
            <a:r>
              <a:rPr sz="2450" dirty="0">
                <a:latin typeface="Times New Roman"/>
                <a:cs typeface="Times New Roman"/>
              </a:rPr>
              <a:t>Can</a:t>
            </a:r>
            <a:r>
              <a:rPr sz="2450" spc="380" dirty="0">
                <a:latin typeface="Times New Roman"/>
                <a:cs typeface="Times New Roman"/>
              </a:rPr>
              <a:t> </a:t>
            </a:r>
            <a:r>
              <a:rPr sz="2450" dirty="0">
                <a:latin typeface="Times New Roman"/>
                <a:cs typeface="Times New Roman"/>
              </a:rPr>
              <a:t>any</a:t>
            </a:r>
            <a:r>
              <a:rPr sz="2450" spc="395" dirty="0">
                <a:latin typeface="Times New Roman"/>
                <a:cs typeface="Times New Roman"/>
              </a:rPr>
              <a:t> </a:t>
            </a:r>
            <a:r>
              <a:rPr sz="2450" dirty="0">
                <a:latin typeface="Times New Roman"/>
                <a:cs typeface="Times New Roman"/>
              </a:rPr>
              <a:t>inertial</a:t>
            </a:r>
            <a:r>
              <a:rPr sz="2450" spc="385" dirty="0">
                <a:latin typeface="Times New Roman"/>
                <a:cs typeface="Times New Roman"/>
              </a:rPr>
              <a:t> </a:t>
            </a:r>
            <a:r>
              <a:rPr sz="2450" dirty="0">
                <a:latin typeface="Times New Roman"/>
                <a:cs typeface="Times New Roman"/>
              </a:rPr>
              <a:t>reference</a:t>
            </a:r>
            <a:r>
              <a:rPr sz="2450" spc="390" dirty="0">
                <a:latin typeface="Times New Roman"/>
                <a:cs typeface="Times New Roman"/>
              </a:rPr>
              <a:t> </a:t>
            </a:r>
            <a:r>
              <a:rPr sz="2450" dirty="0">
                <a:latin typeface="Times New Roman"/>
                <a:cs typeface="Times New Roman"/>
              </a:rPr>
              <a:t>frame</a:t>
            </a:r>
            <a:r>
              <a:rPr sz="2450" spc="385" dirty="0">
                <a:latin typeface="Times New Roman"/>
                <a:cs typeface="Times New Roman"/>
              </a:rPr>
              <a:t> </a:t>
            </a:r>
            <a:r>
              <a:rPr sz="2450" dirty="0">
                <a:latin typeface="Times New Roman"/>
                <a:cs typeface="Times New Roman"/>
              </a:rPr>
              <a:t>measure</a:t>
            </a:r>
            <a:r>
              <a:rPr sz="2450" spc="390" dirty="0">
                <a:latin typeface="Times New Roman"/>
                <a:cs typeface="Times New Roman"/>
              </a:rPr>
              <a:t> </a:t>
            </a:r>
            <a:r>
              <a:rPr sz="2450" dirty="0">
                <a:latin typeface="Times New Roman"/>
                <a:cs typeface="Times New Roman"/>
              </a:rPr>
              <a:t>less</a:t>
            </a:r>
            <a:r>
              <a:rPr sz="2450" spc="385" dirty="0">
                <a:latin typeface="Times New Roman"/>
                <a:cs typeface="Times New Roman"/>
              </a:rPr>
              <a:t> </a:t>
            </a:r>
            <a:r>
              <a:rPr sz="2450" spc="75" dirty="0">
                <a:latin typeface="Times New Roman"/>
                <a:cs typeface="Times New Roman"/>
              </a:rPr>
              <a:t>than</a:t>
            </a:r>
            <a:r>
              <a:rPr sz="2450" spc="390" dirty="0">
                <a:latin typeface="Times New Roman"/>
                <a:cs typeface="Times New Roman"/>
              </a:rPr>
              <a:t> </a:t>
            </a:r>
            <a:r>
              <a:rPr sz="2450" dirty="0">
                <a:latin typeface="Times New Roman"/>
                <a:cs typeface="Times New Roman"/>
              </a:rPr>
              <a:t>an</a:t>
            </a:r>
            <a:r>
              <a:rPr sz="2450" spc="395" dirty="0">
                <a:latin typeface="Times New Roman"/>
                <a:cs typeface="Times New Roman"/>
              </a:rPr>
              <a:t> </a:t>
            </a:r>
            <a:r>
              <a:rPr sz="2450" spc="-20" dirty="0">
                <a:latin typeface="Times New Roman"/>
                <a:cs typeface="Times New Roman"/>
              </a:rPr>
              <a:t>hour </a:t>
            </a:r>
            <a:r>
              <a:rPr sz="2450" dirty="0">
                <a:latin typeface="Times New Roman"/>
                <a:cs typeface="Times New Roman"/>
              </a:rPr>
              <a:t>between</a:t>
            </a:r>
            <a:r>
              <a:rPr sz="2450" spc="-5" dirty="0">
                <a:latin typeface="Times New Roman"/>
                <a:cs typeface="Times New Roman"/>
              </a:rPr>
              <a:t> </a:t>
            </a:r>
            <a:r>
              <a:rPr sz="2450" dirty="0">
                <a:latin typeface="Times New Roman"/>
                <a:cs typeface="Times New Roman"/>
              </a:rPr>
              <a:t>those</a:t>
            </a:r>
            <a:r>
              <a:rPr sz="2450" spc="-5" dirty="0">
                <a:latin typeface="Times New Roman"/>
                <a:cs typeface="Times New Roman"/>
              </a:rPr>
              <a:t> </a:t>
            </a:r>
            <a:r>
              <a:rPr sz="2450" dirty="0">
                <a:latin typeface="Times New Roman"/>
                <a:cs typeface="Times New Roman"/>
              </a:rPr>
              <a:t>two</a:t>
            </a:r>
            <a:r>
              <a:rPr sz="2450" spc="10" dirty="0">
                <a:latin typeface="Times New Roman"/>
                <a:cs typeface="Times New Roman"/>
              </a:rPr>
              <a:t> </a:t>
            </a:r>
            <a:r>
              <a:rPr sz="2450" spc="-10" dirty="0">
                <a:latin typeface="Times New Roman"/>
                <a:cs typeface="Times New Roman"/>
              </a:rPr>
              <a:t>events?</a:t>
            </a:r>
            <a:endParaRPr sz="2450">
              <a:latin typeface="Times New Roman"/>
              <a:cs typeface="Times New Roman"/>
            </a:endParaRPr>
          </a:p>
          <a:p>
            <a:pPr marL="298450">
              <a:lnSpc>
                <a:spcPct val="100000"/>
              </a:lnSpc>
              <a:spcBef>
                <a:spcPts val="1545"/>
              </a:spcBef>
              <a:tabLst>
                <a:tab pos="1907539" algn="l"/>
              </a:tabLst>
            </a:pPr>
            <a:r>
              <a:rPr sz="2450" b="1" spc="45" dirty="0">
                <a:latin typeface="Book Antiqua"/>
                <a:cs typeface="Book Antiqua"/>
              </a:rPr>
              <a:t>Solution:</a:t>
            </a:r>
            <a:r>
              <a:rPr sz="2450" b="1" dirty="0">
                <a:latin typeface="Book Antiqua"/>
                <a:cs typeface="Book Antiqua"/>
              </a:rPr>
              <a:t>	</a:t>
            </a:r>
            <a:r>
              <a:rPr sz="2450" spc="-25" dirty="0">
                <a:latin typeface="Times New Roman"/>
                <a:cs typeface="Times New Roman"/>
              </a:rPr>
              <a:t>No</a:t>
            </a:r>
            <a:endParaRPr sz="2450">
              <a:latin typeface="Times New Roman"/>
              <a:cs typeface="Times New Roman"/>
            </a:endParaRPr>
          </a:p>
          <a:p>
            <a:pPr marL="309880" marR="5080" indent="-297815" algn="just">
              <a:lnSpc>
                <a:spcPct val="101699"/>
              </a:lnSpc>
              <a:spcBef>
                <a:spcPts val="1495"/>
              </a:spcBef>
              <a:buAutoNum type="arabicPeriod" startAt="2"/>
              <a:tabLst>
                <a:tab pos="310515" algn="l"/>
              </a:tabLst>
            </a:pPr>
            <a:r>
              <a:rPr sz="2450" dirty="0">
                <a:latin typeface="Times New Roman"/>
                <a:cs typeface="Times New Roman"/>
              </a:rPr>
              <a:t>Can</a:t>
            </a:r>
            <a:r>
              <a:rPr sz="2450" spc="15" dirty="0">
                <a:latin typeface="Times New Roman"/>
                <a:cs typeface="Times New Roman"/>
              </a:rPr>
              <a:t> </a:t>
            </a:r>
            <a:r>
              <a:rPr sz="2450" dirty="0">
                <a:latin typeface="Times New Roman"/>
                <a:cs typeface="Times New Roman"/>
              </a:rPr>
              <a:t>any</a:t>
            </a:r>
            <a:r>
              <a:rPr sz="2450" spc="10" dirty="0">
                <a:latin typeface="Times New Roman"/>
                <a:cs typeface="Times New Roman"/>
              </a:rPr>
              <a:t> </a:t>
            </a:r>
            <a:r>
              <a:rPr sz="2450" spc="-10" dirty="0">
                <a:latin typeface="Times New Roman"/>
                <a:cs typeface="Times New Roman"/>
              </a:rPr>
              <a:t>accelerating</a:t>
            </a:r>
            <a:r>
              <a:rPr sz="2450" spc="15" dirty="0">
                <a:latin typeface="Times New Roman"/>
                <a:cs typeface="Times New Roman"/>
              </a:rPr>
              <a:t> </a:t>
            </a:r>
            <a:r>
              <a:rPr sz="2450" dirty="0">
                <a:latin typeface="Times New Roman"/>
                <a:cs typeface="Times New Roman"/>
              </a:rPr>
              <a:t>object</a:t>
            </a:r>
            <a:r>
              <a:rPr sz="2450" spc="10" dirty="0">
                <a:latin typeface="Times New Roman"/>
                <a:cs typeface="Times New Roman"/>
              </a:rPr>
              <a:t> </a:t>
            </a:r>
            <a:r>
              <a:rPr sz="2450" dirty="0">
                <a:latin typeface="Times New Roman"/>
                <a:cs typeface="Times New Roman"/>
              </a:rPr>
              <a:t>measure</a:t>
            </a:r>
            <a:r>
              <a:rPr sz="2450" spc="15" dirty="0">
                <a:latin typeface="Times New Roman"/>
                <a:cs typeface="Times New Roman"/>
              </a:rPr>
              <a:t> </a:t>
            </a:r>
            <a:r>
              <a:rPr sz="2450" dirty="0">
                <a:latin typeface="Times New Roman"/>
                <a:cs typeface="Times New Roman"/>
              </a:rPr>
              <a:t>a</a:t>
            </a:r>
            <a:r>
              <a:rPr sz="2450" spc="10" dirty="0">
                <a:latin typeface="Times New Roman"/>
                <a:cs typeface="Times New Roman"/>
              </a:rPr>
              <a:t> </a:t>
            </a:r>
            <a:r>
              <a:rPr sz="2450" dirty="0">
                <a:latin typeface="Times New Roman"/>
                <a:cs typeface="Times New Roman"/>
              </a:rPr>
              <a:t>proper</a:t>
            </a:r>
            <a:r>
              <a:rPr sz="2450" spc="15" dirty="0">
                <a:latin typeface="Times New Roman"/>
                <a:cs typeface="Times New Roman"/>
              </a:rPr>
              <a:t> </a:t>
            </a:r>
            <a:r>
              <a:rPr sz="2450" dirty="0">
                <a:latin typeface="Times New Roman"/>
                <a:cs typeface="Times New Roman"/>
              </a:rPr>
              <a:t>time</a:t>
            </a:r>
            <a:r>
              <a:rPr sz="2450" spc="15" dirty="0">
                <a:latin typeface="Times New Roman"/>
                <a:cs typeface="Times New Roman"/>
              </a:rPr>
              <a:t> </a:t>
            </a:r>
            <a:r>
              <a:rPr sz="2450" spc="-35" dirty="0">
                <a:latin typeface="Times New Roman"/>
                <a:cs typeface="Times New Roman"/>
              </a:rPr>
              <a:t>of</a:t>
            </a:r>
            <a:r>
              <a:rPr sz="2450" spc="10" dirty="0">
                <a:latin typeface="Times New Roman"/>
                <a:cs typeface="Times New Roman"/>
              </a:rPr>
              <a:t> </a:t>
            </a:r>
            <a:r>
              <a:rPr sz="2450" spc="-35" dirty="0">
                <a:latin typeface="Times New Roman"/>
                <a:cs typeface="Times New Roman"/>
              </a:rPr>
              <a:t>less</a:t>
            </a:r>
            <a:r>
              <a:rPr sz="2450" spc="10" dirty="0">
                <a:latin typeface="Times New Roman"/>
                <a:cs typeface="Times New Roman"/>
              </a:rPr>
              <a:t> </a:t>
            </a:r>
            <a:r>
              <a:rPr sz="2450" spc="50" dirty="0">
                <a:latin typeface="Times New Roman"/>
                <a:cs typeface="Times New Roman"/>
              </a:rPr>
              <a:t>than </a:t>
            </a:r>
            <a:r>
              <a:rPr sz="2450" dirty="0">
                <a:latin typeface="Times New Roman"/>
                <a:cs typeface="Times New Roman"/>
              </a:rPr>
              <a:t>an</a:t>
            </a:r>
            <a:r>
              <a:rPr sz="2450" spc="375" dirty="0">
                <a:latin typeface="Times New Roman"/>
                <a:cs typeface="Times New Roman"/>
              </a:rPr>
              <a:t> </a:t>
            </a:r>
            <a:r>
              <a:rPr sz="2450" dirty="0">
                <a:latin typeface="Times New Roman"/>
                <a:cs typeface="Times New Roman"/>
              </a:rPr>
              <a:t>hour</a:t>
            </a:r>
            <a:r>
              <a:rPr sz="2450" spc="385" dirty="0">
                <a:latin typeface="Times New Roman"/>
                <a:cs typeface="Times New Roman"/>
              </a:rPr>
              <a:t> </a:t>
            </a:r>
            <a:r>
              <a:rPr sz="2450" dirty="0">
                <a:latin typeface="Times New Roman"/>
                <a:cs typeface="Times New Roman"/>
              </a:rPr>
              <a:t>between</a:t>
            </a:r>
            <a:r>
              <a:rPr sz="2450" spc="390" dirty="0">
                <a:latin typeface="Times New Roman"/>
                <a:cs typeface="Times New Roman"/>
              </a:rPr>
              <a:t> </a:t>
            </a:r>
            <a:r>
              <a:rPr sz="2450" dirty="0">
                <a:latin typeface="Times New Roman"/>
                <a:cs typeface="Times New Roman"/>
              </a:rPr>
              <a:t>those</a:t>
            </a:r>
            <a:r>
              <a:rPr sz="2450" spc="385" dirty="0">
                <a:latin typeface="Times New Roman"/>
                <a:cs typeface="Times New Roman"/>
              </a:rPr>
              <a:t> </a:t>
            </a:r>
            <a:r>
              <a:rPr sz="2450" dirty="0">
                <a:latin typeface="Times New Roman"/>
                <a:cs typeface="Times New Roman"/>
              </a:rPr>
              <a:t>two</a:t>
            </a:r>
            <a:r>
              <a:rPr sz="2450" spc="385" dirty="0">
                <a:latin typeface="Times New Roman"/>
                <a:cs typeface="Times New Roman"/>
              </a:rPr>
              <a:t> </a:t>
            </a:r>
            <a:r>
              <a:rPr sz="2450" dirty="0">
                <a:latin typeface="Times New Roman"/>
                <a:cs typeface="Times New Roman"/>
              </a:rPr>
              <a:t>events?</a:t>
            </a:r>
            <a:r>
              <a:rPr sz="2450" spc="315" dirty="0">
                <a:latin typeface="Times New Roman"/>
                <a:cs typeface="Times New Roman"/>
              </a:rPr>
              <a:t>  </a:t>
            </a:r>
            <a:r>
              <a:rPr sz="2450" dirty="0">
                <a:latin typeface="Times New Roman"/>
                <a:cs typeface="Times New Roman"/>
              </a:rPr>
              <a:t>Explain.</a:t>
            </a:r>
            <a:r>
              <a:rPr sz="2450" spc="315" dirty="0">
                <a:latin typeface="Times New Roman"/>
                <a:cs typeface="Times New Roman"/>
              </a:rPr>
              <a:t>  </a:t>
            </a:r>
            <a:r>
              <a:rPr sz="2450" b="0" i="1" dirty="0">
                <a:latin typeface="Bookman Old Style"/>
                <a:cs typeface="Bookman Old Style"/>
              </a:rPr>
              <a:t>Hint:</a:t>
            </a:r>
            <a:r>
              <a:rPr sz="2450" b="0" i="1" spc="105" dirty="0">
                <a:latin typeface="Bookman Old Style"/>
                <a:cs typeface="Bookman Old Style"/>
              </a:rPr>
              <a:t>  </a:t>
            </a:r>
            <a:r>
              <a:rPr sz="2450" spc="-10" dirty="0">
                <a:latin typeface="Times New Roman"/>
                <a:cs typeface="Times New Roman"/>
              </a:rPr>
              <a:t>Think </a:t>
            </a:r>
            <a:r>
              <a:rPr sz="2450" spc="50" dirty="0">
                <a:latin typeface="Times New Roman"/>
                <a:cs typeface="Times New Roman"/>
              </a:rPr>
              <a:t>about</a:t>
            </a:r>
            <a:r>
              <a:rPr sz="2450" spc="175" dirty="0">
                <a:latin typeface="Times New Roman"/>
                <a:cs typeface="Times New Roman"/>
              </a:rPr>
              <a:t> </a:t>
            </a:r>
            <a:r>
              <a:rPr sz="2450" dirty="0">
                <a:latin typeface="Times New Roman"/>
                <a:cs typeface="Times New Roman"/>
              </a:rPr>
              <a:t>the</a:t>
            </a:r>
            <a:r>
              <a:rPr sz="2450" spc="175" dirty="0">
                <a:latin typeface="Times New Roman"/>
                <a:cs typeface="Times New Roman"/>
              </a:rPr>
              <a:t> </a:t>
            </a:r>
            <a:r>
              <a:rPr sz="2450" dirty="0">
                <a:latin typeface="Times New Roman"/>
                <a:cs typeface="Times New Roman"/>
              </a:rPr>
              <a:t>twin</a:t>
            </a:r>
            <a:r>
              <a:rPr sz="2450" spc="175" dirty="0">
                <a:latin typeface="Times New Roman"/>
                <a:cs typeface="Times New Roman"/>
              </a:rPr>
              <a:t> </a:t>
            </a:r>
            <a:r>
              <a:rPr sz="2450" spc="-10" dirty="0">
                <a:latin typeface="Times New Roman"/>
                <a:cs typeface="Times New Roman"/>
              </a:rPr>
              <a:t>paradox.</a:t>
            </a:r>
            <a:endParaRPr sz="2450">
              <a:latin typeface="Times New Roman"/>
              <a:cs typeface="Times New Roman"/>
            </a:endParaRPr>
          </a:p>
          <a:p>
            <a:pPr marL="298450">
              <a:lnSpc>
                <a:spcPct val="100000"/>
              </a:lnSpc>
              <a:spcBef>
                <a:spcPts val="1540"/>
              </a:spcBef>
              <a:tabLst>
                <a:tab pos="1907539" algn="l"/>
              </a:tabLst>
            </a:pPr>
            <a:r>
              <a:rPr sz="2450" b="1" spc="45" dirty="0">
                <a:latin typeface="Book Antiqua"/>
                <a:cs typeface="Book Antiqua"/>
              </a:rPr>
              <a:t>Solution:</a:t>
            </a:r>
            <a:r>
              <a:rPr sz="2450" b="1" dirty="0">
                <a:latin typeface="Book Antiqua"/>
                <a:cs typeface="Book Antiqua"/>
              </a:rPr>
              <a:t>	</a:t>
            </a:r>
            <a:r>
              <a:rPr sz="2450" spc="-25" dirty="0">
                <a:latin typeface="Times New Roman"/>
                <a:cs typeface="Times New Roman"/>
              </a:rPr>
              <a:t>Yes</a:t>
            </a:r>
            <a:endParaRPr sz="2450">
              <a:latin typeface="Times New Roman"/>
              <a:cs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813029" y="878291"/>
            <a:ext cx="216154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1.1.</a:t>
            </a:r>
            <a:r>
              <a:rPr sz="1200" spc="195" dirty="0">
                <a:latin typeface="Times New Roman"/>
                <a:cs typeface="Times New Roman"/>
              </a:rPr>
              <a:t>  </a:t>
            </a:r>
            <a:r>
              <a:rPr sz="1200" dirty="0">
                <a:latin typeface="Times New Roman"/>
                <a:cs typeface="Times New Roman"/>
              </a:rPr>
              <a:t>GALILEAN</a:t>
            </a:r>
            <a:r>
              <a:rPr sz="1200" spc="130" dirty="0">
                <a:latin typeface="Times New Roman"/>
                <a:cs typeface="Times New Roman"/>
              </a:rPr>
              <a:t> </a:t>
            </a:r>
            <a:r>
              <a:rPr sz="1200" spc="-10" dirty="0">
                <a:latin typeface="Times New Roman"/>
                <a:cs typeface="Times New Roman"/>
              </a:rPr>
              <a:t>RELATIVITY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1238181"/>
            <a:ext cx="2618740" cy="288290"/>
          </a:xfrm>
          <a:prstGeom prst="rect">
            <a:avLst/>
          </a:prstGeom>
        </p:spPr>
        <p:txBody>
          <a:bodyPr vert="horz" wrap="square" lIns="0" tIns="15240" rIns="0" bIns="0" rtlCol="0">
            <a:spAutoFit/>
          </a:bodyPr>
          <a:lstStyle/>
          <a:p>
            <a:pPr marL="12700">
              <a:lnSpc>
                <a:spcPct val="100000"/>
              </a:lnSpc>
              <a:spcBef>
                <a:spcPts val="120"/>
              </a:spcBef>
              <a:tabLst>
                <a:tab pos="572770" algn="l"/>
              </a:tabLst>
            </a:pPr>
            <a:r>
              <a:rPr sz="1700" b="1" spc="85" dirty="0">
                <a:latin typeface="Book Antiqua"/>
                <a:cs typeface="Book Antiqua"/>
              </a:rPr>
              <a:t>1.1</a:t>
            </a:r>
            <a:r>
              <a:rPr sz="1700" b="1" dirty="0">
                <a:latin typeface="Book Antiqua"/>
                <a:cs typeface="Book Antiqua"/>
              </a:rPr>
              <a:t>	Galilean</a:t>
            </a:r>
            <a:r>
              <a:rPr sz="1700" b="1" spc="459" dirty="0">
                <a:latin typeface="Book Antiqua"/>
                <a:cs typeface="Book Antiqua"/>
              </a:rPr>
              <a:t> </a:t>
            </a:r>
            <a:r>
              <a:rPr sz="1700" b="1" spc="55" dirty="0">
                <a:latin typeface="Book Antiqua"/>
                <a:cs typeface="Book Antiqua"/>
              </a:rPr>
              <a:t>Relativity</a:t>
            </a:r>
            <a:endParaRPr sz="1700">
              <a:latin typeface="Book Antiqua"/>
              <a:cs typeface="Book Antiqua"/>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366895" algn="l"/>
              </a:tabLst>
            </a:pPr>
            <a:r>
              <a:rPr sz="1200" spc="-10" dirty="0">
                <a:latin typeface="Times New Roman"/>
                <a:cs typeface="Times New Roman"/>
              </a:rPr>
              <a:t>ConcepTest</a:t>
            </a:r>
            <a:r>
              <a:rPr sz="1200" dirty="0">
                <a:latin typeface="Times New Roman"/>
                <a:cs typeface="Times New Roman"/>
              </a:rPr>
              <a:t>	1.2.</a:t>
            </a:r>
            <a:r>
              <a:rPr sz="1200" spc="275" dirty="0">
                <a:latin typeface="Times New Roman"/>
                <a:cs typeface="Times New Roman"/>
              </a:rPr>
              <a:t>  </a:t>
            </a:r>
            <a:r>
              <a:rPr sz="1200" dirty="0">
                <a:latin typeface="Times New Roman"/>
                <a:cs typeface="Times New Roman"/>
              </a:rPr>
              <a:t>EINSTEIN’S</a:t>
            </a:r>
            <a:r>
              <a:rPr sz="1200" spc="19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85"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body" idx="1"/>
          </p:nvPr>
        </p:nvSpPr>
        <p:spPr>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95" dirty="0"/>
              <a:t> </a:t>
            </a:r>
            <a:r>
              <a:rPr dirty="0"/>
              <a:t>rocket</a:t>
            </a:r>
            <a:r>
              <a:rPr spc="105" dirty="0"/>
              <a:t> </a:t>
            </a:r>
            <a:r>
              <a:rPr spc="-55" dirty="0"/>
              <a:t>flies</a:t>
            </a:r>
            <a:r>
              <a:rPr spc="105" dirty="0"/>
              <a:t> </a:t>
            </a:r>
            <a:r>
              <a:rPr dirty="0"/>
              <a:t>by</a:t>
            </a:r>
            <a:r>
              <a:rPr spc="105" dirty="0"/>
              <a:t> </a:t>
            </a:r>
            <a:r>
              <a:rPr dirty="0"/>
              <a:t>a</a:t>
            </a:r>
            <a:r>
              <a:rPr spc="105" dirty="0"/>
              <a:t> </a:t>
            </a:r>
            <a:r>
              <a:rPr dirty="0"/>
              <a:t>planet</a:t>
            </a:r>
            <a:r>
              <a:rPr spc="100" dirty="0"/>
              <a:t> </a:t>
            </a:r>
            <a:r>
              <a:rPr spc="114" dirty="0"/>
              <a:t>at</a:t>
            </a:r>
            <a:r>
              <a:rPr spc="105" dirty="0"/>
              <a:t> </a:t>
            </a:r>
            <a:r>
              <a:rPr dirty="0"/>
              <a:t>speed</a:t>
            </a:r>
            <a:r>
              <a:rPr spc="110" dirty="0"/>
              <a:t> </a:t>
            </a:r>
            <a:r>
              <a:rPr dirty="0"/>
              <a:t>0</a:t>
            </a:r>
            <a:r>
              <a:rPr b="0" i="1" dirty="0">
                <a:latin typeface="Bookman Old Style"/>
                <a:cs typeface="Bookman Old Style"/>
              </a:rPr>
              <a:t>.</a:t>
            </a:r>
            <a:r>
              <a:rPr dirty="0"/>
              <a:t>9</a:t>
            </a:r>
            <a:r>
              <a:rPr spc="105" dirty="0"/>
              <a:t> </a:t>
            </a:r>
            <a:r>
              <a:rPr b="0" i="1" dirty="0">
                <a:latin typeface="Bookman Old Style"/>
                <a:cs typeface="Bookman Old Style"/>
              </a:rPr>
              <a:t>c</a:t>
            </a:r>
            <a:r>
              <a:rPr dirty="0"/>
              <a:t>.</a:t>
            </a:r>
            <a:r>
              <a:rPr spc="405" dirty="0"/>
              <a:t> </a:t>
            </a:r>
            <a:r>
              <a:rPr dirty="0"/>
              <a:t>Isabella</a:t>
            </a:r>
            <a:r>
              <a:rPr spc="105" dirty="0"/>
              <a:t> </a:t>
            </a:r>
            <a:r>
              <a:rPr dirty="0"/>
              <a:t>is</a:t>
            </a:r>
            <a:r>
              <a:rPr spc="105" dirty="0"/>
              <a:t> </a:t>
            </a:r>
            <a:r>
              <a:rPr dirty="0"/>
              <a:t>in</a:t>
            </a:r>
            <a:r>
              <a:rPr spc="105" dirty="0"/>
              <a:t> </a:t>
            </a:r>
            <a:r>
              <a:rPr dirty="0"/>
              <a:t>the</a:t>
            </a:r>
            <a:r>
              <a:rPr spc="105" dirty="0"/>
              <a:t> </a:t>
            </a:r>
            <a:r>
              <a:rPr spc="-10" dirty="0"/>
              <a:t>rocket </a:t>
            </a:r>
            <a:r>
              <a:rPr dirty="0"/>
              <a:t>and</a:t>
            </a:r>
            <a:r>
              <a:rPr spc="20" dirty="0"/>
              <a:t> </a:t>
            </a:r>
            <a:r>
              <a:rPr dirty="0"/>
              <a:t>throws</a:t>
            </a:r>
            <a:r>
              <a:rPr spc="20" dirty="0"/>
              <a:t> </a:t>
            </a:r>
            <a:r>
              <a:rPr dirty="0"/>
              <a:t>a</a:t>
            </a:r>
            <a:r>
              <a:rPr spc="15" dirty="0"/>
              <a:t> </a:t>
            </a:r>
            <a:r>
              <a:rPr dirty="0"/>
              <a:t>ball</a:t>
            </a:r>
            <a:r>
              <a:rPr spc="20" dirty="0"/>
              <a:t> </a:t>
            </a:r>
            <a:r>
              <a:rPr spc="-10" dirty="0"/>
              <a:t>forward</a:t>
            </a:r>
            <a:r>
              <a:rPr spc="20" dirty="0"/>
              <a:t> </a:t>
            </a:r>
            <a:r>
              <a:rPr dirty="0"/>
              <a:t>(in</a:t>
            </a:r>
            <a:r>
              <a:rPr spc="20" dirty="0"/>
              <a:t> </a:t>
            </a:r>
            <a:r>
              <a:rPr dirty="0"/>
              <a:t>the</a:t>
            </a:r>
            <a:r>
              <a:rPr spc="20" dirty="0"/>
              <a:t> </a:t>
            </a:r>
            <a:r>
              <a:rPr dirty="0"/>
              <a:t>direction</a:t>
            </a:r>
            <a:r>
              <a:rPr spc="20" dirty="0"/>
              <a:t> </a:t>
            </a:r>
            <a:r>
              <a:rPr spc="-35" dirty="0"/>
              <a:t>of</a:t>
            </a:r>
            <a:r>
              <a:rPr spc="15" dirty="0"/>
              <a:t> </a:t>
            </a:r>
            <a:r>
              <a:rPr dirty="0"/>
              <a:t>the</a:t>
            </a:r>
            <a:r>
              <a:rPr spc="20" dirty="0"/>
              <a:t> </a:t>
            </a:r>
            <a:r>
              <a:rPr spc="-35" dirty="0"/>
              <a:t>rocket’s</a:t>
            </a:r>
            <a:r>
              <a:rPr spc="20" dirty="0"/>
              <a:t> </a:t>
            </a:r>
            <a:r>
              <a:rPr spc="-10" dirty="0"/>
              <a:t>motion) </a:t>
            </a:r>
            <a:r>
              <a:rPr spc="114" dirty="0"/>
              <a:t>at</a:t>
            </a:r>
            <a:r>
              <a:rPr spc="-40" dirty="0"/>
              <a:t> </a:t>
            </a:r>
            <a:r>
              <a:rPr spc="-85" dirty="0"/>
              <a:t>20</a:t>
            </a:r>
            <a:r>
              <a:rPr spc="-35" dirty="0"/>
              <a:t> </a:t>
            </a:r>
            <a:r>
              <a:rPr spc="125" dirty="0"/>
              <a:t>m/s</a:t>
            </a:r>
            <a:r>
              <a:rPr spc="-35" dirty="0"/>
              <a:t> </a:t>
            </a:r>
            <a:r>
              <a:rPr dirty="0"/>
              <a:t>(relative</a:t>
            </a:r>
            <a:r>
              <a:rPr spc="-35" dirty="0"/>
              <a:t> </a:t>
            </a:r>
            <a:r>
              <a:rPr dirty="0"/>
              <a:t>to</a:t>
            </a:r>
            <a:r>
              <a:rPr spc="-40" dirty="0"/>
              <a:t> </a:t>
            </a:r>
            <a:r>
              <a:rPr dirty="0"/>
              <a:t>the</a:t>
            </a:r>
            <a:r>
              <a:rPr spc="-35" dirty="0"/>
              <a:t> </a:t>
            </a:r>
            <a:r>
              <a:rPr dirty="0"/>
              <a:t>rocket,</a:t>
            </a:r>
            <a:r>
              <a:rPr spc="5" dirty="0"/>
              <a:t> </a:t>
            </a:r>
            <a:r>
              <a:rPr dirty="0"/>
              <a:t>as</a:t>
            </a:r>
            <a:r>
              <a:rPr spc="-40" dirty="0"/>
              <a:t> </a:t>
            </a:r>
            <a:r>
              <a:rPr dirty="0"/>
              <a:t>measured</a:t>
            </a:r>
            <a:r>
              <a:rPr spc="-35" dirty="0"/>
              <a:t> </a:t>
            </a:r>
            <a:r>
              <a:rPr dirty="0"/>
              <a:t>in</a:t>
            </a:r>
            <a:r>
              <a:rPr spc="-40" dirty="0"/>
              <a:t> </a:t>
            </a:r>
            <a:r>
              <a:rPr dirty="0"/>
              <a:t>the</a:t>
            </a:r>
            <a:r>
              <a:rPr spc="-35" dirty="0"/>
              <a:t> </a:t>
            </a:r>
            <a:r>
              <a:rPr spc="-10" dirty="0"/>
              <a:t>rocket</a:t>
            </a:r>
            <a:r>
              <a:rPr spc="-35" dirty="0"/>
              <a:t> </a:t>
            </a:r>
            <a:r>
              <a:rPr spc="-10" dirty="0"/>
              <a:t>frame). </a:t>
            </a:r>
            <a:r>
              <a:rPr dirty="0"/>
              <a:t>Which</a:t>
            </a:r>
            <a:r>
              <a:rPr spc="-10" dirty="0"/>
              <a:t> </a:t>
            </a:r>
            <a:r>
              <a:rPr spc="-50" dirty="0"/>
              <a:t>of</a:t>
            </a:r>
            <a:r>
              <a:rPr spc="-10" dirty="0"/>
              <a:t> </a:t>
            </a:r>
            <a:r>
              <a:rPr dirty="0"/>
              <a:t>the</a:t>
            </a:r>
            <a:r>
              <a:rPr spc="-5" dirty="0"/>
              <a:t> </a:t>
            </a:r>
            <a:r>
              <a:rPr spc="-85" dirty="0"/>
              <a:t>following</a:t>
            </a:r>
            <a:r>
              <a:rPr spc="-10" dirty="0"/>
              <a:t> describes </a:t>
            </a:r>
            <a:r>
              <a:rPr dirty="0"/>
              <a:t>the</a:t>
            </a:r>
            <a:r>
              <a:rPr spc="-5" dirty="0"/>
              <a:t> </a:t>
            </a:r>
            <a:r>
              <a:rPr dirty="0"/>
              <a:t>speed</a:t>
            </a:r>
            <a:r>
              <a:rPr spc="-10" dirty="0"/>
              <a:t> </a:t>
            </a:r>
            <a:r>
              <a:rPr spc="-50" dirty="0"/>
              <a:t>of</a:t>
            </a:r>
            <a:r>
              <a:rPr spc="-10" dirty="0"/>
              <a:t> </a:t>
            </a:r>
            <a:r>
              <a:rPr dirty="0"/>
              <a:t>the</a:t>
            </a:r>
            <a:r>
              <a:rPr spc="-5" dirty="0"/>
              <a:t> </a:t>
            </a:r>
            <a:r>
              <a:rPr dirty="0"/>
              <a:t>ball</a:t>
            </a:r>
            <a:r>
              <a:rPr spc="-10" dirty="0"/>
              <a:t> </a:t>
            </a:r>
            <a:r>
              <a:rPr dirty="0"/>
              <a:t>as</a:t>
            </a:r>
            <a:r>
              <a:rPr spc="-10" dirty="0"/>
              <a:t> measured </a:t>
            </a:r>
            <a:r>
              <a:rPr dirty="0"/>
              <a:t>in</a:t>
            </a:r>
            <a:r>
              <a:rPr spc="110" dirty="0"/>
              <a:t> </a:t>
            </a:r>
            <a:r>
              <a:rPr dirty="0"/>
              <a:t>the</a:t>
            </a:r>
            <a:r>
              <a:rPr spc="114" dirty="0"/>
              <a:t> </a:t>
            </a:r>
            <a:r>
              <a:rPr dirty="0"/>
              <a:t>planet</a:t>
            </a:r>
            <a:r>
              <a:rPr spc="120" dirty="0"/>
              <a:t> </a:t>
            </a:r>
            <a:r>
              <a:rPr dirty="0"/>
              <a:t>frame?</a:t>
            </a:r>
            <a:r>
              <a:rPr spc="365" dirty="0"/>
              <a:t> </a:t>
            </a:r>
            <a:r>
              <a:rPr dirty="0"/>
              <a:t>(Choose</a:t>
            </a:r>
            <a:r>
              <a:rPr spc="120" dirty="0"/>
              <a:t> </a:t>
            </a:r>
            <a:r>
              <a:rPr spc="-10" dirty="0"/>
              <a:t>one.)</a:t>
            </a:r>
          </a:p>
        </p:txBody>
      </p:sp>
      <p:sp>
        <p:nvSpPr>
          <p:cNvPr id="5" name="object 5"/>
          <p:cNvSpPr txBox="1"/>
          <p:nvPr/>
        </p:nvSpPr>
        <p:spPr>
          <a:xfrm>
            <a:off x="693915" y="3180783"/>
            <a:ext cx="2979420" cy="1544320"/>
          </a:xfrm>
          <a:prstGeom prst="rect">
            <a:avLst/>
          </a:prstGeom>
        </p:spPr>
        <p:txBody>
          <a:bodyPr vert="horz" wrap="square" lIns="0" tIns="144780" rIns="0" bIns="0" rtlCol="0">
            <a:spAutoFit/>
          </a:bodyPr>
          <a:lstStyle/>
          <a:p>
            <a:pPr marL="408940" indent="-371475">
              <a:lnSpc>
                <a:spcPct val="100000"/>
              </a:lnSpc>
              <a:spcBef>
                <a:spcPts val="1140"/>
              </a:spcBef>
              <a:buFont typeface="Times New Roman"/>
              <a:buAutoNum type="alphaUcPeriod"/>
              <a:tabLst>
                <a:tab pos="409575" algn="l"/>
              </a:tabLst>
            </a:pPr>
            <a:r>
              <a:rPr sz="2450" b="0" i="1" spc="-275" dirty="0">
                <a:latin typeface="Bookman Old Style"/>
                <a:cs typeface="Bookman Old Style"/>
              </a:rPr>
              <a:t>v</a:t>
            </a:r>
            <a:r>
              <a:rPr sz="3075" b="0" i="1" spc="-412" baseline="-16260" dirty="0">
                <a:latin typeface="Bookman Old Style"/>
                <a:cs typeface="Bookman Old Style"/>
              </a:rPr>
              <a:t>b</a:t>
            </a:r>
            <a:r>
              <a:rPr sz="3075" b="0" i="1" spc="179" baseline="-16260" dirty="0">
                <a:latin typeface="Bookman Old Style"/>
                <a:cs typeface="Bookman Old Style"/>
              </a:rPr>
              <a:t> </a:t>
            </a:r>
            <a:r>
              <a:rPr sz="2450" b="0" i="1" spc="409" dirty="0">
                <a:latin typeface="Bookman Old Style"/>
                <a:cs typeface="Bookman Old Style"/>
              </a:rPr>
              <a:t>&lt;</a:t>
            </a:r>
            <a:r>
              <a:rPr sz="2450" b="0" i="1" spc="-185" dirty="0">
                <a:latin typeface="Bookman Old Style"/>
                <a:cs typeface="Bookman Old Style"/>
              </a:rPr>
              <a:t> </a:t>
            </a:r>
            <a:r>
              <a:rPr sz="2450" dirty="0">
                <a:latin typeface="Times New Roman"/>
                <a:cs typeface="Times New Roman"/>
              </a:rPr>
              <a:t>20</a:t>
            </a:r>
            <a:r>
              <a:rPr sz="2450" spc="50" dirty="0">
                <a:latin typeface="Times New Roman"/>
                <a:cs typeface="Times New Roman"/>
              </a:rPr>
              <a:t> </a:t>
            </a:r>
            <a:r>
              <a:rPr sz="2450" spc="125" dirty="0">
                <a:latin typeface="Times New Roman"/>
                <a:cs typeface="Times New Roman"/>
              </a:rPr>
              <a:t>m/s</a:t>
            </a:r>
            <a:r>
              <a:rPr sz="2450" spc="-125" dirty="0">
                <a:latin typeface="Times New Roman"/>
                <a:cs typeface="Times New Roman"/>
              </a:rPr>
              <a:t> </a:t>
            </a:r>
            <a:r>
              <a:rPr sz="2450" spc="385" dirty="0">
                <a:latin typeface="Times New Roman"/>
                <a:cs typeface="Times New Roman"/>
              </a:rPr>
              <a:t>+</a:t>
            </a:r>
            <a:r>
              <a:rPr sz="2450" spc="-120" dirty="0">
                <a:latin typeface="Times New Roman"/>
                <a:cs typeface="Times New Roman"/>
              </a:rPr>
              <a:t> </a:t>
            </a:r>
            <a:r>
              <a:rPr sz="2450" spc="-10" dirty="0">
                <a:latin typeface="Times New Roman"/>
                <a:cs typeface="Times New Roman"/>
              </a:rPr>
              <a:t>0</a:t>
            </a:r>
            <a:r>
              <a:rPr sz="2450" b="0" i="1" spc="-10" dirty="0">
                <a:latin typeface="Bookman Old Style"/>
                <a:cs typeface="Bookman Old Style"/>
              </a:rPr>
              <a:t>.</a:t>
            </a:r>
            <a:r>
              <a:rPr sz="2450" spc="-10" dirty="0">
                <a:latin typeface="Times New Roman"/>
                <a:cs typeface="Times New Roman"/>
              </a:rPr>
              <a:t>9</a:t>
            </a:r>
            <a:r>
              <a:rPr sz="2450" spc="60" dirty="0">
                <a:latin typeface="Times New Roman"/>
                <a:cs typeface="Times New Roman"/>
              </a:rPr>
              <a:t> </a:t>
            </a:r>
            <a:r>
              <a:rPr sz="2450" b="0" i="1" spc="-50" dirty="0">
                <a:latin typeface="Bookman Old Style"/>
                <a:cs typeface="Bookman Old Style"/>
              </a:rPr>
              <a:t>c</a:t>
            </a:r>
            <a:endParaRPr sz="2450">
              <a:latin typeface="Bookman Old Style"/>
              <a:cs typeface="Bookman Old Style"/>
            </a:endParaRPr>
          </a:p>
          <a:p>
            <a:pPr marL="408940" indent="-359410">
              <a:lnSpc>
                <a:spcPct val="100000"/>
              </a:lnSpc>
              <a:spcBef>
                <a:spcPts val="1045"/>
              </a:spcBef>
              <a:buFont typeface="Times New Roman"/>
              <a:buAutoNum type="alphaUcPeriod"/>
              <a:tabLst>
                <a:tab pos="409575" algn="l"/>
              </a:tabLst>
            </a:pPr>
            <a:r>
              <a:rPr sz="2450" b="0" i="1" spc="-275" dirty="0">
                <a:latin typeface="Bookman Old Style"/>
                <a:cs typeface="Bookman Old Style"/>
              </a:rPr>
              <a:t>v</a:t>
            </a:r>
            <a:r>
              <a:rPr sz="3075" b="0" i="1" spc="-412" baseline="-16260" dirty="0">
                <a:latin typeface="Bookman Old Style"/>
                <a:cs typeface="Bookman Old Style"/>
              </a:rPr>
              <a:t>b</a:t>
            </a:r>
            <a:r>
              <a:rPr sz="3075" b="0" i="1" spc="179" baseline="-16260" dirty="0">
                <a:latin typeface="Bookman Old Style"/>
                <a:cs typeface="Bookman Old Style"/>
              </a:rPr>
              <a:t> </a:t>
            </a:r>
            <a:r>
              <a:rPr sz="2450" spc="385" dirty="0">
                <a:latin typeface="Times New Roman"/>
                <a:cs typeface="Times New Roman"/>
              </a:rPr>
              <a:t>=</a:t>
            </a:r>
            <a:r>
              <a:rPr sz="2450" spc="-75" dirty="0">
                <a:latin typeface="Times New Roman"/>
                <a:cs typeface="Times New Roman"/>
              </a:rPr>
              <a:t> </a:t>
            </a:r>
            <a:r>
              <a:rPr sz="2450" dirty="0">
                <a:latin typeface="Times New Roman"/>
                <a:cs typeface="Times New Roman"/>
              </a:rPr>
              <a:t>20</a:t>
            </a:r>
            <a:r>
              <a:rPr sz="2450" spc="60" dirty="0">
                <a:latin typeface="Times New Roman"/>
                <a:cs typeface="Times New Roman"/>
              </a:rPr>
              <a:t> </a:t>
            </a:r>
            <a:r>
              <a:rPr sz="2450" spc="125" dirty="0">
                <a:latin typeface="Times New Roman"/>
                <a:cs typeface="Times New Roman"/>
              </a:rPr>
              <a:t>m/s</a:t>
            </a:r>
            <a:r>
              <a:rPr sz="2450" spc="-125" dirty="0">
                <a:latin typeface="Times New Roman"/>
                <a:cs typeface="Times New Roman"/>
              </a:rPr>
              <a:t> </a:t>
            </a:r>
            <a:r>
              <a:rPr sz="2450" spc="385" dirty="0">
                <a:latin typeface="Times New Roman"/>
                <a:cs typeface="Times New Roman"/>
              </a:rPr>
              <a:t>+</a:t>
            </a:r>
            <a:r>
              <a:rPr sz="2450" spc="-120" dirty="0">
                <a:latin typeface="Times New Roman"/>
                <a:cs typeface="Times New Roman"/>
              </a:rPr>
              <a:t> </a:t>
            </a:r>
            <a:r>
              <a:rPr sz="2450" spc="-10" dirty="0">
                <a:latin typeface="Times New Roman"/>
                <a:cs typeface="Times New Roman"/>
              </a:rPr>
              <a:t>0</a:t>
            </a:r>
            <a:r>
              <a:rPr sz="2450" b="0" i="1" spc="-10" dirty="0">
                <a:latin typeface="Bookman Old Style"/>
                <a:cs typeface="Bookman Old Style"/>
              </a:rPr>
              <a:t>.</a:t>
            </a:r>
            <a:r>
              <a:rPr sz="2450" spc="-10" dirty="0">
                <a:latin typeface="Times New Roman"/>
                <a:cs typeface="Times New Roman"/>
              </a:rPr>
              <a:t>9</a:t>
            </a:r>
            <a:r>
              <a:rPr sz="2450" spc="60" dirty="0">
                <a:latin typeface="Times New Roman"/>
                <a:cs typeface="Times New Roman"/>
              </a:rPr>
              <a:t> </a:t>
            </a:r>
            <a:r>
              <a:rPr sz="2450" b="0" i="1" spc="-50" dirty="0">
                <a:latin typeface="Bookman Old Style"/>
                <a:cs typeface="Bookman Old Style"/>
              </a:rPr>
              <a:t>c</a:t>
            </a:r>
            <a:endParaRPr sz="2450">
              <a:latin typeface="Bookman Old Style"/>
              <a:cs typeface="Bookman Old Style"/>
            </a:endParaRPr>
          </a:p>
          <a:p>
            <a:pPr marL="408940" indent="-363855">
              <a:lnSpc>
                <a:spcPct val="100000"/>
              </a:lnSpc>
              <a:spcBef>
                <a:spcPts val="1045"/>
              </a:spcBef>
              <a:buFont typeface="Times New Roman"/>
              <a:buAutoNum type="alphaUcPeriod"/>
              <a:tabLst>
                <a:tab pos="409575" algn="l"/>
              </a:tabLst>
            </a:pPr>
            <a:r>
              <a:rPr sz="2450" b="0" i="1" spc="-275" dirty="0">
                <a:latin typeface="Bookman Old Style"/>
                <a:cs typeface="Bookman Old Style"/>
              </a:rPr>
              <a:t>v</a:t>
            </a:r>
            <a:r>
              <a:rPr sz="3075" b="0" i="1" spc="-412" baseline="-16260" dirty="0">
                <a:latin typeface="Bookman Old Style"/>
                <a:cs typeface="Bookman Old Style"/>
              </a:rPr>
              <a:t>b</a:t>
            </a:r>
            <a:r>
              <a:rPr sz="3075" b="0" i="1" spc="179" baseline="-16260" dirty="0">
                <a:latin typeface="Bookman Old Style"/>
                <a:cs typeface="Bookman Old Style"/>
              </a:rPr>
              <a:t> </a:t>
            </a:r>
            <a:r>
              <a:rPr sz="2450" b="0" i="1" spc="409" dirty="0">
                <a:latin typeface="Bookman Old Style"/>
                <a:cs typeface="Bookman Old Style"/>
              </a:rPr>
              <a:t>&gt;</a:t>
            </a:r>
            <a:r>
              <a:rPr sz="2450" b="0" i="1" spc="-185" dirty="0">
                <a:latin typeface="Bookman Old Style"/>
                <a:cs typeface="Bookman Old Style"/>
              </a:rPr>
              <a:t> </a:t>
            </a:r>
            <a:r>
              <a:rPr sz="2450" dirty="0">
                <a:latin typeface="Times New Roman"/>
                <a:cs typeface="Times New Roman"/>
              </a:rPr>
              <a:t>20</a:t>
            </a:r>
            <a:r>
              <a:rPr sz="2450" spc="50" dirty="0">
                <a:latin typeface="Times New Roman"/>
                <a:cs typeface="Times New Roman"/>
              </a:rPr>
              <a:t> </a:t>
            </a:r>
            <a:r>
              <a:rPr sz="2450" spc="125" dirty="0">
                <a:latin typeface="Times New Roman"/>
                <a:cs typeface="Times New Roman"/>
              </a:rPr>
              <a:t>m/s</a:t>
            </a:r>
            <a:r>
              <a:rPr sz="2450" spc="-125" dirty="0">
                <a:latin typeface="Times New Roman"/>
                <a:cs typeface="Times New Roman"/>
              </a:rPr>
              <a:t> </a:t>
            </a:r>
            <a:r>
              <a:rPr sz="2450" spc="385" dirty="0">
                <a:latin typeface="Times New Roman"/>
                <a:cs typeface="Times New Roman"/>
              </a:rPr>
              <a:t>+</a:t>
            </a:r>
            <a:r>
              <a:rPr sz="2450" spc="-120" dirty="0">
                <a:latin typeface="Times New Roman"/>
                <a:cs typeface="Times New Roman"/>
              </a:rPr>
              <a:t> </a:t>
            </a:r>
            <a:r>
              <a:rPr sz="2450" spc="-10" dirty="0">
                <a:latin typeface="Times New Roman"/>
                <a:cs typeface="Times New Roman"/>
              </a:rPr>
              <a:t>0</a:t>
            </a:r>
            <a:r>
              <a:rPr sz="2450" b="0" i="1" spc="-10" dirty="0">
                <a:latin typeface="Bookman Old Style"/>
                <a:cs typeface="Bookman Old Style"/>
              </a:rPr>
              <a:t>.</a:t>
            </a:r>
            <a:r>
              <a:rPr sz="2450" spc="-10" dirty="0">
                <a:latin typeface="Times New Roman"/>
                <a:cs typeface="Times New Roman"/>
              </a:rPr>
              <a:t>9</a:t>
            </a:r>
            <a:r>
              <a:rPr sz="2450" spc="60" dirty="0">
                <a:latin typeface="Times New Roman"/>
                <a:cs typeface="Times New Roman"/>
              </a:rPr>
              <a:t> </a:t>
            </a:r>
            <a:r>
              <a:rPr sz="2450" b="0" i="1" spc="-50" dirty="0">
                <a:latin typeface="Bookman Old Style"/>
                <a:cs typeface="Bookman Old Style"/>
              </a:rPr>
              <a:t>c</a:t>
            </a:r>
            <a:endParaRPr sz="2450">
              <a:latin typeface="Bookman Old Style"/>
              <a:cs typeface="Bookman Old Style"/>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366895" algn="l"/>
              </a:tabLst>
            </a:pPr>
            <a:r>
              <a:rPr sz="1200" spc="-10" dirty="0">
                <a:latin typeface="Times New Roman"/>
                <a:cs typeface="Times New Roman"/>
              </a:rPr>
              <a:t>ConcepTest</a:t>
            </a:r>
            <a:r>
              <a:rPr sz="1200" dirty="0">
                <a:latin typeface="Times New Roman"/>
                <a:cs typeface="Times New Roman"/>
              </a:rPr>
              <a:t>	1.2.</a:t>
            </a:r>
            <a:r>
              <a:rPr sz="1200" spc="275" dirty="0">
                <a:latin typeface="Times New Roman"/>
                <a:cs typeface="Times New Roman"/>
              </a:rPr>
              <a:t>  </a:t>
            </a:r>
            <a:r>
              <a:rPr sz="1200" dirty="0">
                <a:latin typeface="Times New Roman"/>
                <a:cs typeface="Times New Roman"/>
              </a:rPr>
              <a:t>EINSTEIN’S</a:t>
            </a:r>
            <a:r>
              <a:rPr sz="1200" spc="19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85"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body" idx="1"/>
          </p:nvPr>
        </p:nvSpPr>
        <p:spPr>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95" dirty="0"/>
              <a:t> </a:t>
            </a:r>
            <a:r>
              <a:rPr dirty="0"/>
              <a:t>rocket</a:t>
            </a:r>
            <a:r>
              <a:rPr spc="105" dirty="0"/>
              <a:t> </a:t>
            </a:r>
            <a:r>
              <a:rPr spc="-55" dirty="0"/>
              <a:t>flies</a:t>
            </a:r>
            <a:r>
              <a:rPr spc="105" dirty="0"/>
              <a:t> </a:t>
            </a:r>
            <a:r>
              <a:rPr dirty="0"/>
              <a:t>by</a:t>
            </a:r>
            <a:r>
              <a:rPr spc="105" dirty="0"/>
              <a:t> </a:t>
            </a:r>
            <a:r>
              <a:rPr dirty="0"/>
              <a:t>a</a:t>
            </a:r>
            <a:r>
              <a:rPr spc="105" dirty="0"/>
              <a:t> </a:t>
            </a:r>
            <a:r>
              <a:rPr dirty="0"/>
              <a:t>planet</a:t>
            </a:r>
            <a:r>
              <a:rPr spc="100" dirty="0"/>
              <a:t> </a:t>
            </a:r>
            <a:r>
              <a:rPr spc="114" dirty="0"/>
              <a:t>at</a:t>
            </a:r>
            <a:r>
              <a:rPr spc="105" dirty="0"/>
              <a:t> </a:t>
            </a:r>
            <a:r>
              <a:rPr dirty="0"/>
              <a:t>speed</a:t>
            </a:r>
            <a:r>
              <a:rPr spc="110" dirty="0"/>
              <a:t> </a:t>
            </a:r>
            <a:r>
              <a:rPr dirty="0"/>
              <a:t>0</a:t>
            </a:r>
            <a:r>
              <a:rPr b="0" i="1" dirty="0">
                <a:latin typeface="Bookman Old Style"/>
                <a:cs typeface="Bookman Old Style"/>
              </a:rPr>
              <a:t>.</a:t>
            </a:r>
            <a:r>
              <a:rPr dirty="0"/>
              <a:t>9</a:t>
            </a:r>
            <a:r>
              <a:rPr spc="105" dirty="0"/>
              <a:t> </a:t>
            </a:r>
            <a:r>
              <a:rPr b="0" i="1" dirty="0">
                <a:latin typeface="Bookman Old Style"/>
                <a:cs typeface="Bookman Old Style"/>
              </a:rPr>
              <a:t>c</a:t>
            </a:r>
            <a:r>
              <a:rPr dirty="0"/>
              <a:t>.</a:t>
            </a:r>
            <a:r>
              <a:rPr spc="405" dirty="0"/>
              <a:t> </a:t>
            </a:r>
            <a:r>
              <a:rPr dirty="0"/>
              <a:t>Isabella</a:t>
            </a:r>
            <a:r>
              <a:rPr spc="105" dirty="0"/>
              <a:t> </a:t>
            </a:r>
            <a:r>
              <a:rPr dirty="0"/>
              <a:t>is</a:t>
            </a:r>
            <a:r>
              <a:rPr spc="105" dirty="0"/>
              <a:t> </a:t>
            </a:r>
            <a:r>
              <a:rPr dirty="0"/>
              <a:t>in</a:t>
            </a:r>
            <a:r>
              <a:rPr spc="105" dirty="0"/>
              <a:t> </a:t>
            </a:r>
            <a:r>
              <a:rPr dirty="0"/>
              <a:t>the</a:t>
            </a:r>
            <a:r>
              <a:rPr spc="105" dirty="0"/>
              <a:t> </a:t>
            </a:r>
            <a:r>
              <a:rPr spc="-10" dirty="0"/>
              <a:t>rocket </a:t>
            </a:r>
            <a:r>
              <a:rPr dirty="0"/>
              <a:t>and</a:t>
            </a:r>
            <a:r>
              <a:rPr spc="20" dirty="0"/>
              <a:t> </a:t>
            </a:r>
            <a:r>
              <a:rPr dirty="0"/>
              <a:t>throws</a:t>
            </a:r>
            <a:r>
              <a:rPr spc="20" dirty="0"/>
              <a:t> </a:t>
            </a:r>
            <a:r>
              <a:rPr dirty="0"/>
              <a:t>a</a:t>
            </a:r>
            <a:r>
              <a:rPr spc="15" dirty="0"/>
              <a:t> </a:t>
            </a:r>
            <a:r>
              <a:rPr dirty="0"/>
              <a:t>ball</a:t>
            </a:r>
            <a:r>
              <a:rPr spc="20" dirty="0"/>
              <a:t> </a:t>
            </a:r>
            <a:r>
              <a:rPr spc="-10" dirty="0"/>
              <a:t>forward</a:t>
            </a:r>
            <a:r>
              <a:rPr spc="20" dirty="0"/>
              <a:t> </a:t>
            </a:r>
            <a:r>
              <a:rPr dirty="0"/>
              <a:t>(in</a:t>
            </a:r>
            <a:r>
              <a:rPr spc="20" dirty="0"/>
              <a:t> </a:t>
            </a:r>
            <a:r>
              <a:rPr dirty="0"/>
              <a:t>the</a:t>
            </a:r>
            <a:r>
              <a:rPr spc="20" dirty="0"/>
              <a:t> </a:t>
            </a:r>
            <a:r>
              <a:rPr dirty="0"/>
              <a:t>direction</a:t>
            </a:r>
            <a:r>
              <a:rPr spc="20" dirty="0"/>
              <a:t> </a:t>
            </a:r>
            <a:r>
              <a:rPr spc="-35" dirty="0"/>
              <a:t>of</a:t>
            </a:r>
            <a:r>
              <a:rPr spc="15" dirty="0"/>
              <a:t> </a:t>
            </a:r>
            <a:r>
              <a:rPr dirty="0"/>
              <a:t>the</a:t>
            </a:r>
            <a:r>
              <a:rPr spc="20" dirty="0"/>
              <a:t> </a:t>
            </a:r>
            <a:r>
              <a:rPr spc="-35" dirty="0"/>
              <a:t>rocket’s</a:t>
            </a:r>
            <a:r>
              <a:rPr spc="20" dirty="0"/>
              <a:t> </a:t>
            </a:r>
            <a:r>
              <a:rPr spc="-10" dirty="0"/>
              <a:t>motion) </a:t>
            </a:r>
            <a:r>
              <a:rPr spc="114" dirty="0"/>
              <a:t>at</a:t>
            </a:r>
            <a:r>
              <a:rPr spc="-40" dirty="0"/>
              <a:t> </a:t>
            </a:r>
            <a:r>
              <a:rPr spc="-85" dirty="0"/>
              <a:t>20</a:t>
            </a:r>
            <a:r>
              <a:rPr spc="-35" dirty="0"/>
              <a:t> </a:t>
            </a:r>
            <a:r>
              <a:rPr spc="125" dirty="0"/>
              <a:t>m/s</a:t>
            </a:r>
            <a:r>
              <a:rPr spc="-35" dirty="0"/>
              <a:t> </a:t>
            </a:r>
            <a:r>
              <a:rPr dirty="0"/>
              <a:t>(relative</a:t>
            </a:r>
            <a:r>
              <a:rPr spc="-35" dirty="0"/>
              <a:t> </a:t>
            </a:r>
            <a:r>
              <a:rPr dirty="0"/>
              <a:t>to</a:t>
            </a:r>
            <a:r>
              <a:rPr spc="-40" dirty="0"/>
              <a:t> </a:t>
            </a:r>
            <a:r>
              <a:rPr dirty="0"/>
              <a:t>the</a:t>
            </a:r>
            <a:r>
              <a:rPr spc="-35" dirty="0"/>
              <a:t> </a:t>
            </a:r>
            <a:r>
              <a:rPr dirty="0"/>
              <a:t>rocket,</a:t>
            </a:r>
            <a:r>
              <a:rPr spc="5" dirty="0"/>
              <a:t> </a:t>
            </a:r>
            <a:r>
              <a:rPr dirty="0"/>
              <a:t>as</a:t>
            </a:r>
            <a:r>
              <a:rPr spc="-40" dirty="0"/>
              <a:t> </a:t>
            </a:r>
            <a:r>
              <a:rPr dirty="0"/>
              <a:t>measured</a:t>
            </a:r>
            <a:r>
              <a:rPr spc="-35" dirty="0"/>
              <a:t> </a:t>
            </a:r>
            <a:r>
              <a:rPr dirty="0"/>
              <a:t>in</a:t>
            </a:r>
            <a:r>
              <a:rPr spc="-40" dirty="0"/>
              <a:t> </a:t>
            </a:r>
            <a:r>
              <a:rPr dirty="0"/>
              <a:t>the</a:t>
            </a:r>
            <a:r>
              <a:rPr spc="-35" dirty="0"/>
              <a:t> </a:t>
            </a:r>
            <a:r>
              <a:rPr spc="-10" dirty="0"/>
              <a:t>rocket</a:t>
            </a:r>
            <a:r>
              <a:rPr spc="-35" dirty="0"/>
              <a:t> </a:t>
            </a:r>
            <a:r>
              <a:rPr spc="-10" dirty="0"/>
              <a:t>frame). </a:t>
            </a:r>
            <a:r>
              <a:rPr dirty="0"/>
              <a:t>Which</a:t>
            </a:r>
            <a:r>
              <a:rPr spc="-10" dirty="0"/>
              <a:t> </a:t>
            </a:r>
            <a:r>
              <a:rPr spc="-50" dirty="0"/>
              <a:t>of</a:t>
            </a:r>
            <a:r>
              <a:rPr spc="-10" dirty="0"/>
              <a:t> </a:t>
            </a:r>
            <a:r>
              <a:rPr dirty="0"/>
              <a:t>the</a:t>
            </a:r>
            <a:r>
              <a:rPr spc="-5" dirty="0"/>
              <a:t> </a:t>
            </a:r>
            <a:r>
              <a:rPr spc="-85" dirty="0"/>
              <a:t>following</a:t>
            </a:r>
            <a:r>
              <a:rPr spc="-10" dirty="0"/>
              <a:t> describes </a:t>
            </a:r>
            <a:r>
              <a:rPr dirty="0"/>
              <a:t>the</a:t>
            </a:r>
            <a:r>
              <a:rPr spc="-5" dirty="0"/>
              <a:t> </a:t>
            </a:r>
            <a:r>
              <a:rPr dirty="0"/>
              <a:t>speed</a:t>
            </a:r>
            <a:r>
              <a:rPr spc="-10" dirty="0"/>
              <a:t> </a:t>
            </a:r>
            <a:r>
              <a:rPr spc="-50" dirty="0"/>
              <a:t>of</a:t>
            </a:r>
            <a:r>
              <a:rPr spc="-10" dirty="0"/>
              <a:t> </a:t>
            </a:r>
            <a:r>
              <a:rPr dirty="0"/>
              <a:t>the</a:t>
            </a:r>
            <a:r>
              <a:rPr spc="-5" dirty="0"/>
              <a:t> </a:t>
            </a:r>
            <a:r>
              <a:rPr dirty="0"/>
              <a:t>ball</a:t>
            </a:r>
            <a:r>
              <a:rPr spc="-10" dirty="0"/>
              <a:t> </a:t>
            </a:r>
            <a:r>
              <a:rPr dirty="0"/>
              <a:t>as</a:t>
            </a:r>
            <a:r>
              <a:rPr spc="-10" dirty="0"/>
              <a:t> measured </a:t>
            </a:r>
            <a:r>
              <a:rPr dirty="0"/>
              <a:t>in</a:t>
            </a:r>
            <a:r>
              <a:rPr spc="110" dirty="0"/>
              <a:t> </a:t>
            </a:r>
            <a:r>
              <a:rPr dirty="0"/>
              <a:t>the</a:t>
            </a:r>
            <a:r>
              <a:rPr spc="114" dirty="0"/>
              <a:t> </a:t>
            </a:r>
            <a:r>
              <a:rPr dirty="0"/>
              <a:t>planet</a:t>
            </a:r>
            <a:r>
              <a:rPr spc="120" dirty="0"/>
              <a:t> </a:t>
            </a:r>
            <a:r>
              <a:rPr dirty="0"/>
              <a:t>frame?</a:t>
            </a:r>
            <a:r>
              <a:rPr spc="365" dirty="0"/>
              <a:t> </a:t>
            </a:r>
            <a:r>
              <a:rPr dirty="0"/>
              <a:t>(Choose</a:t>
            </a:r>
            <a:r>
              <a:rPr spc="120" dirty="0"/>
              <a:t> </a:t>
            </a:r>
            <a:r>
              <a:rPr spc="-10" dirty="0"/>
              <a:t>one.)</a:t>
            </a:r>
          </a:p>
        </p:txBody>
      </p:sp>
      <p:sp>
        <p:nvSpPr>
          <p:cNvPr id="5" name="object 5"/>
          <p:cNvSpPr txBox="1"/>
          <p:nvPr/>
        </p:nvSpPr>
        <p:spPr>
          <a:xfrm>
            <a:off x="681215" y="3180783"/>
            <a:ext cx="3004820" cy="2164080"/>
          </a:xfrm>
          <a:prstGeom prst="rect">
            <a:avLst/>
          </a:prstGeom>
        </p:spPr>
        <p:txBody>
          <a:bodyPr vert="horz" wrap="square" lIns="0" tIns="144780" rIns="0" bIns="0" rtlCol="0">
            <a:spAutoFit/>
          </a:bodyPr>
          <a:lstStyle/>
          <a:p>
            <a:pPr marL="421640" indent="-371475">
              <a:lnSpc>
                <a:spcPct val="100000"/>
              </a:lnSpc>
              <a:spcBef>
                <a:spcPts val="1140"/>
              </a:spcBef>
              <a:buFont typeface="Times New Roman"/>
              <a:buAutoNum type="alphaUcPeriod"/>
              <a:tabLst>
                <a:tab pos="422275" algn="l"/>
              </a:tabLst>
            </a:pPr>
            <a:r>
              <a:rPr sz="2450" b="0" i="1" spc="-275" dirty="0">
                <a:latin typeface="Bookman Old Style"/>
                <a:cs typeface="Bookman Old Style"/>
              </a:rPr>
              <a:t>v</a:t>
            </a:r>
            <a:r>
              <a:rPr sz="3075" b="0" i="1" spc="-412" baseline="-16260" dirty="0">
                <a:latin typeface="Bookman Old Style"/>
                <a:cs typeface="Bookman Old Style"/>
              </a:rPr>
              <a:t>b</a:t>
            </a:r>
            <a:r>
              <a:rPr sz="3075" b="0" i="1" spc="179" baseline="-16260" dirty="0">
                <a:latin typeface="Bookman Old Style"/>
                <a:cs typeface="Bookman Old Style"/>
              </a:rPr>
              <a:t> </a:t>
            </a:r>
            <a:r>
              <a:rPr sz="2450" b="0" i="1" spc="409" dirty="0">
                <a:latin typeface="Bookman Old Style"/>
                <a:cs typeface="Bookman Old Style"/>
              </a:rPr>
              <a:t>&lt;</a:t>
            </a:r>
            <a:r>
              <a:rPr sz="2450" b="0" i="1" spc="-185" dirty="0">
                <a:latin typeface="Bookman Old Style"/>
                <a:cs typeface="Bookman Old Style"/>
              </a:rPr>
              <a:t> </a:t>
            </a:r>
            <a:r>
              <a:rPr sz="2450" dirty="0">
                <a:latin typeface="Times New Roman"/>
                <a:cs typeface="Times New Roman"/>
              </a:rPr>
              <a:t>20</a:t>
            </a:r>
            <a:r>
              <a:rPr sz="2450" spc="50" dirty="0">
                <a:latin typeface="Times New Roman"/>
                <a:cs typeface="Times New Roman"/>
              </a:rPr>
              <a:t> </a:t>
            </a:r>
            <a:r>
              <a:rPr sz="2450" spc="125" dirty="0">
                <a:latin typeface="Times New Roman"/>
                <a:cs typeface="Times New Roman"/>
              </a:rPr>
              <a:t>m/s</a:t>
            </a:r>
            <a:r>
              <a:rPr sz="2450" spc="-125" dirty="0">
                <a:latin typeface="Times New Roman"/>
                <a:cs typeface="Times New Roman"/>
              </a:rPr>
              <a:t> </a:t>
            </a:r>
            <a:r>
              <a:rPr sz="2450" spc="385" dirty="0">
                <a:latin typeface="Times New Roman"/>
                <a:cs typeface="Times New Roman"/>
              </a:rPr>
              <a:t>+</a:t>
            </a:r>
            <a:r>
              <a:rPr sz="2450" spc="-120" dirty="0">
                <a:latin typeface="Times New Roman"/>
                <a:cs typeface="Times New Roman"/>
              </a:rPr>
              <a:t> </a:t>
            </a:r>
            <a:r>
              <a:rPr sz="2450" spc="-10" dirty="0">
                <a:latin typeface="Times New Roman"/>
                <a:cs typeface="Times New Roman"/>
              </a:rPr>
              <a:t>0</a:t>
            </a:r>
            <a:r>
              <a:rPr sz="2450" b="0" i="1" spc="-10" dirty="0">
                <a:latin typeface="Bookman Old Style"/>
                <a:cs typeface="Bookman Old Style"/>
              </a:rPr>
              <a:t>.</a:t>
            </a:r>
            <a:r>
              <a:rPr sz="2450" spc="-10" dirty="0">
                <a:latin typeface="Times New Roman"/>
                <a:cs typeface="Times New Roman"/>
              </a:rPr>
              <a:t>9</a:t>
            </a:r>
            <a:r>
              <a:rPr sz="2450" spc="60" dirty="0">
                <a:latin typeface="Times New Roman"/>
                <a:cs typeface="Times New Roman"/>
              </a:rPr>
              <a:t> </a:t>
            </a:r>
            <a:r>
              <a:rPr sz="2450" b="0" i="1" spc="-50" dirty="0">
                <a:latin typeface="Bookman Old Style"/>
                <a:cs typeface="Bookman Old Style"/>
              </a:rPr>
              <a:t>c</a:t>
            </a:r>
            <a:endParaRPr sz="2450">
              <a:latin typeface="Bookman Old Style"/>
              <a:cs typeface="Bookman Old Style"/>
            </a:endParaRPr>
          </a:p>
          <a:p>
            <a:pPr marL="421640" indent="-359410">
              <a:lnSpc>
                <a:spcPct val="100000"/>
              </a:lnSpc>
              <a:spcBef>
                <a:spcPts val="1045"/>
              </a:spcBef>
              <a:buFont typeface="Times New Roman"/>
              <a:buAutoNum type="alphaUcPeriod"/>
              <a:tabLst>
                <a:tab pos="422275" algn="l"/>
              </a:tabLst>
            </a:pPr>
            <a:r>
              <a:rPr sz="2450" b="0" i="1" spc="-275" dirty="0">
                <a:latin typeface="Bookman Old Style"/>
                <a:cs typeface="Bookman Old Style"/>
              </a:rPr>
              <a:t>v</a:t>
            </a:r>
            <a:r>
              <a:rPr sz="3075" b="0" i="1" spc="-412" baseline="-16260" dirty="0">
                <a:latin typeface="Bookman Old Style"/>
                <a:cs typeface="Bookman Old Style"/>
              </a:rPr>
              <a:t>b</a:t>
            </a:r>
            <a:r>
              <a:rPr sz="3075" b="0" i="1" spc="179" baseline="-16260" dirty="0">
                <a:latin typeface="Bookman Old Style"/>
                <a:cs typeface="Bookman Old Style"/>
              </a:rPr>
              <a:t> </a:t>
            </a:r>
            <a:r>
              <a:rPr sz="2450" spc="385" dirty="0">
                <a:latin typeface="Times New Roman"/>
                <a:cs typeface="Times New Roman"/>
              </a:rPr>
              <a:t>=</a:t>
            </a:r>
            <a:r>
              <a:rPr sz="2450" spc="-75" dirty="0">
                <a:latin typeface="Times New Roman"/>
                <a:cs typeface="Times New Roman"/>
              </a:rPr>
              <a:t> </a:t>
            </a:r>
            <a:r>
              <a:rPr sz="2450" dirty="0">
                <a:latin typeface="Times New Roman"/>
                <a:cs typeface="Times New Roman"/>
              </a:rPr>
              <a:t>20</a:t>
            </a:r>
            <a:r>
              <a:rPr sz="2450" spc="60" dirty="0">
                <a:latin typeface="Times New Roman"/>
                <a:cs typeface="Times New Roman"/>
              </a:rPr>
              <a:t> </a:t>
            </a:r>
            <a:r>
              <a:rPr sz="2450" spc="125" dirty="0">
                <a:latin typeface="Times New Roman"/>
                <a:cs typeface="Times New Roman"/>
              </a:rPr>
              <a:t>m/s</a:t>
            </a:r>
            <a:r>
              <a:rPr sz="2450" spc="-125" dirty="0">
                <a:latin typeface="Times New Roman"/>
                <a:cs typeface="Times New Roman"/>
              </a:rPr>
              <a:t> </a:t>
            </a:r>
            <a:r>
              <a:rPr sz="2450" spc="385" dirty="0">
                <a:latin typeface="Times New Roman"/>
                <a:cs typeface="Times New Roman"/>
              </a:rPr>
              <a:t>+</a:t>
            </a:r>
            <a:r>
              <a:rPr sz="2450" spc="-120" dirty="0">
                <a:latin typeface="Times New Roman"/>
                <a:cs typeface="Times New Roman"/>
              </a:rPr>
              <a:t> </a:t>
            </a:r>
            <a:r>
              <a:rPr sz="2450" spc="-10" dirty="0">
                <a:latin typeface="Times New Roman"/>
                <a:cs typeface="Times New Roman"/>
              </a:rPr>
              <a:t>0</a:t>
            </a:r>
            <a:r>
              <a:rPr sz="2450" b="0" i="1" spc="-10" dirty="0">
                <a:latin typeface="Bookman Old Style"/>
                <a:cs typeface="Bookman Old Style"/>
              </a:rPr>
              <a:t>.</a:t>
            </a:r>
            <a:r>
              <a:rPr sz="2450" spc="-10" dirty="0">
                <a:latin typeface="Times New Roman"/>
                <a:cs typeface="Times New Roman"/>
              </a:rPr>
              <a:t>9</a:t>
            </a:r>
            <a:r>
              <a:rPr sz="2450" spc="60" dirty="0">
                <a:latin typeface="Times New Roman"/>
                <a:cs typeface="Times New Roman"/>
              </a:rPr>
              <a:t> </a:t>
            </a:r>
            <a:r>
              <a:rPr sz="2450" b="0" i="1" spc="-50" dirty="0">
                <a:latin typeface="Bookman Old Style"/>
                <a:cs typeface="Bookman Old Style"/>
              </a:rPr>
              <a:t>c</a:t>
            </a:r>
            <a:endParaRPr sz="2450">
              <a:latin typeface="Bookman Old Style"/>
              <a:cs typeface="Bookman Old Style"/>
            </a:endParaRPr>
          </a:p>
          <a:p>
            <a:pPr marL="421640" indent="-363855">
              <a:lnSpc>
                <a:spcPct val="100000"/>
              </a:lnSpc>
              <a:spcBef>
                <a:spcPts val="1045"/>
              </a:spcBef>
              <a:buFont typeface="Times New Roman"/>
              <a:buAutoNum type="alphaUcPeriod"/>
              <a:tabLst>
                <a:tab pos="422275" algn="l"/>
              </a:tabLst>
            </a:pPr>
            <a:r>
              <a:rPr sz="2450" b="0" i="1" spc="-275" dirty="0">
                <a:latin typeface="Bookman Old Style"/>
                <a:cs typeface="Bookman Old Style"/>
              </a:rPr>
              <a:t>v</a:t>
            </a:r>
            <a:r>
              <a:rPr sz="3075" b="0" i="1" spc="-412" baseline="-16260" dirty="0">
                <a:latin typeface="Bookman Old Style"/>
                <a:cs typeface="Bookman Old Style"/>
              </a:rPr>
              <a:t>b</a:t>
            </a:r>
            <a:r>
              <a:rPr sz="3075" b="0" i="1" spc="179" baseline="-16260" dirty="0">
                <a:latin typeface="Bookman Old Style"/>
                <a:cs typeface="Bookman Old Style"/>
              </a:rPr>
              <a:t> </a:t>
            </a:r>
            <a:r>
              <a:rPr sz="2450" b="0" i="1" spc="409" dirty="0">
                <a:latin typeface="Bookman Old Style"/>
                <a:cs typeface="Bookman Old Style"/>
              </a:rPr>
              <a:t>&gt;</a:t>
            </a:r>
            <a:r>
              <a:rPr sz="2450" b="0" i="1" spc="-185" dirty="0">
                <a:latin typeface="Bookman Old Style"/>
                <a:cs typeface="Bookman Old Style"/>
              </a:rPr>
              <a:t> </a:t>
            </a:r>
            <a:r>
              <a:rPr sz="2450" dirty="0">
                <a:latin typeface="Times New Roman"/>
                <a:cs typeface="Times New Roman"/>
              </a:rPr>
              <a:t>20</a:t>
            </a:r>
            <a:r>
              <a:rPr sz="2450" spc="50" dirty="0">
                <a:latin typeface="Times New Roman"/>
                <a:cs typeface="Times New Roman"/>
              </a:rPr>
              <a:t> </a:t>
            </a:r>
            <a:r>
              <a:rPr sz="2450" spc="125" dirty="0">
                <a:latin typeface="Times New Roman"/>
                <a:cs typeface="Times New Roman"/>
              </a:rPr>
              <a:t>m/s</a:t>
            </a:r>
            <a:r>
              <a:rPr sz="2450" spc="-125" dirty="0">
                <a:latin typeface="Times New Roman"/>
                <a:cs typeface="Times New Roman"/>
              </a:rPr>
              <a:t> </a:t>
            </a:r>
            <a:r>
              <a:rPr sz="2450" spc="385" dirty="0">
                <a:latin typeface="Times New Roman"/>
                <a:cs typeface="Times New Roman"/>
              </a:rPr>
              <a:t>+</a:t>
            </a:r>
            <a:r>
              <a:rPr sz="2450" spc="-120" dirty="0">
                <a:latin typeface="Times New Roman"/>
                <a:cs typeface="Times New Roman"/>
              </a:rPr>
              <a:t> </a:t>
            </a:r>
            <a:r>
              <a:rPr sz="2450" spc="-10" dirty="0">
                <a:latin typeface="Times New Roman"/>
                <a:cs typeface="Times New Roman"/>
              </a:rPr>
              <a:t>0</a:t>
            </a:r>
            <a:r>
              <a:rPr sz="2450" b="0" i="1" spc="-10" dirty="0">
                <a:latin typeface="Bookman Old Style"/>
                <a:cs typeface="Bookman Old Style"/>
              </a:rPr>
              <a:t>.</a:t>
            </a:r>
            <a:r>
              <a:rPr sz="2450" spc="-10" dirty="0">
                <a:latin typeface="Times New Roman"/>
                <a:cs typeface="Times New Roman"/>
              </a:rPr>
              <a:t>9</a:t>
            </a:r>
            <a:r>
              <a:rPr sz="2450" spc="60" dirty="0">
                <a:latin typeface="Times New Roman"/>
                <a:cs typeface="Times New Roman"/>
              </a:rPr>
              <a:t> </a:t>
            </a:r>
            <a:r>
              <a:rPr sz="2450" b="0" i="1" spc="-50" dirty="0">
                <a:latin typeface="Bookman Old Style"/>
                <a:cs typeface="Bookman Old Style"/>
              </a:rPr>
              <a:t>c</a:t>
            </a:r>
            <a:endParaRPr sz="2450">
              <a:latin typeface="Bookman Old Style"/>
              <a:cs typeface="Bookman Old Style"/>
            </a:endParaRPr>
          </a:p>
          <a:p>
            <a:pPr marL="38735">
              <a:lnSpc>
                <a:spcPct val="100000"/>
              </a:lnSpc>
              <a:spcBef>
                <a:spcPts val="1939"/>
              </a:spcBef>
              <a:tabLst>
                <a:tab pos="1647825"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06759"/>
            <a:ext cx="8256270" cy="4221480"/>
          </a:xfrm>
          <a:prstGeom prst="rect">
            <a:avLst/>
          </a:prstGeom>
        </p:spPr>
        <p:txBody>
          <a:bodyPr vert="horz" wrap="square" lIns="0" tIns="83185" rIns="0" bIns="0" rtlCol="0">
            <a:spAutoFit/>
          </a:bodyPr>
          <a:lstStyle/>
          <a:p>
            <a:pPr marL="12700" algn="just">
              <a:lnSpc>
                <a:spcPct val="100000"/>
              </a:lnSpc>
              <a:spcBef>
                <a:spcPts val="655"/>
              </a:spcBef>
              <a:tabLst>
                <a:tab pos="4366895" algn="l"/>
              </a:tabLst>
            </a:pPr>
            <a:r>
              <a:rPr sz="1200" spc="-10" dirty="0">
                <a:latin typeface="Times New Roman"/>
                <a:cs typeface="Times New Roman"/>
              </a:rPr>
              <a:t>ConcepTest</a:t>
            </a:r>
            <a:r>
              <a:rPr sz="1200" dirty="0">
                <a:latin typeface="Times New Roman"/>
                <a:cs typeface="Times New Roman"/>
              </a:rPr>
              <a:t>	1.2.</a:t>
            </a:r>
            <a:r>
              <a:rPr sz="1200" spc="275" dirty="0">
                <a:latin typeface="Times New Roman"/>
                <a:cs typeface="Times New Roman"/>
              </a:rPr>
              <a:t>  </a:t>
            </a:r>
            <a:r>
              <a:rPr sz="1200" dirty="0">
                <a:latin typeface="Times New Roman"/>
                <a:cs typeface="Times New Roman"/>
              </a:rPr>
              <a:t>EINSTEIN’S</a:t>
            </a:r>
            <a:r>
              <a:rPr sz="1200" spc="19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85"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a:p>
            <a:pPr>
              <a:lnSpc>
                <a:spcPct val="100000"/>
              </a:lnSpc>
              <a:spcBef>
                <a:spcPts val="55"/>
              </a:spcBef>
            </a:pPr>
            <a:endParaRPr sz="950">
              <a:latin typeface="Times New Roman"/>
              <a:cs typeface="Times New Roman"/>
            </a:endParaRPr>
          </a:p>
          <a:p>
            <a:pPr marL="12700" marR="5080" algn="just">
              <a:lnSpc>
                <a:spcPct val="101699"/>
              </a:lnSpc>
            </a:pPr>
            <a:r>
              <a:rPr sz="2450" dirty="0">
                <a:latin typeface="Times New Roman"/>
                <a:cs typeface="Times New Roman"/>
              </a:rPr>
              <a:t>Much</a:t>
            </a:r>
            <a:r>
              <a:rPr sz="2450" spc="25" dirty="0">
                <a:latin typeface="Times New Roman"/>
                <a:cs typeface="Times New Roman"/>
              </a:rPr>
              <a:t> </a:t>
            </a:r>
            <a:r>
              <a:rPr sz="2450" dirty="0">
                <a:latin typeface="Times New Roman"/>
                <a:cs typeface="Times New Roman"/>
              </a:rPr>
              <a:t>of</a:t>
            </a:r>
            <a:r>
              <a:rPr sz="2450" spc="25" dirty="0">
                <a:latin typeface="Times New Roman"/>
                <a:cs typeface="Times New Roman"/>
              </a:rPr>
              <a:t> </a:t>
            </a:r>
            <a:r>
              <a:rPr sz="2450" dirty="0">
                <a:latin typeface="Times New Roman"/>
                <a:cs typeface="Times New Roman"/>
              </a:rPr>
              <a:t>Einstein’s</a:t>
            </a:r>
            <a:r>
              <a:rPr sz="2450" spc="20" dirty="0">
                <a:latin typeface="Times New Roman"/>
                <a:cs typeface="Times New Roman"/>
              </a:rPr>
              <a:t> </a:t>
            </a:r>
            <a:r>
              <a:rPr sz="2450" dirty="0">
                <a:latin typeface="Times New Roman"/>
                <a:cs typeface="Times New Roman"/>
              </a:rPr>
              <a:t>original</a:t>
            </a:r>
            <a:r>
              <a:rPr sz="2450" spc="20" dirty="0">
                <a:latin typeface="Times New Roman"/>
                <a:cs typeface="Times New Roman"/>
              </a:rPr>
              <a:t> </a:t>
            </a:r>
            <a:r>
              <a:rPr sz="2450" dirty="0">
                <a:latin typeface="Times New Roman"/>
                <a:cs typeface="Times New Roman"/>
              </a:rPr>
              <a:t>motivation</a:t>
            </a:r>
            <a:r>
              <a:rPr sz="2450" spc="25" dirty="0">
                <a:latin typeface="Times New Roman"/>
                <a:cs typeface="Times New Roman"/>
              </a:rPr>
              <a:t> </a:t>
            </a:r>
            <a:r>
              <a:rPr sz="2450" dirty="0">
                <a:latin typeface="Times New Roman"/>
                <a:cs typeface="Times New Roman"/>
              </a:rPr>
              <a:t>for</a:t>
            </a:r>
            <a:r>
              <a:rPr sz="2450" spc="20" dirty="0">
                <a:latin typeface="Times New Roman"/>
                <a:cs typeface="Times New Roman"/>
              </a:rPr>
              <a:t> </a:t>
            </a:r>
            <a:r>
              <a:rPr sz="2450" dirty="0">
                <a:latin typeface="Times New Roman"/>
                <a:cs typeface="Times New Roman"/>
              </a:rPr>
              <a:t>special</a:t>
            </a:r>
            <a:r>
              <a:rPr sz="2450" spc="25" dirty="0">
                <a:latin typeface="Times New Roman"/>
                <a:cs typeface="Times New Roman"/>
              </a:rPr>
              <a:t> </a:t>
            </a:r>
            <a:r>
              <a:rPr sz="2450" dirty="0">
                <a:latin typeface="Times New Roman"/>
                <a:cs typeface="Times New Roman"/>
              </a:rPr>
              <a:t>relativity</a:t>
            </a:r>
            <a:r>
              <a:rPr sz="2450" spc="20" dirty="0">
                <a:latin typeface="Times New Roman"/>
                <a:cs typeface="Times New Roman"/>
              </a:rPr>
              <a:t> </a:t>
            </a:r>
            <a:r>
              <a:rPr sz="2450" spc="-20" dirty="0">
                <a:latin typeface="Times New Roman"/>
                <a:cs typeface="Times New Roman"/>
              </a:rPr>
              <a:t>came </a:t>
            </a:r>
            <a:r>
              <a:rPr sz="2450" dirty="0">
                <a:latin typeface="Times New Roman"/>
                <a:cs typeface="Times New Roman"/>
              </a:rPr>
              <a:t>from</a:t>
            </a:r>
            <a:r>
              <a:rPr sz="2450" spc="270" dirty="0">
                <a:latin typeface="Times New Roman"/>
                <a:cs typeface="Times New Roman"/>
              </a:rPr>
              <a:t> </a:t>
            </a:r>
            <a:r>
              <a:rPr sz="2450" dirty="0">
                <a:latin typeface="Times New Roman"/>
                <a:cs typeface="Times New Roman"/>
              </a:rPr>
              <a:t>electromagnetic</a:t>
            </a:r>
            <a:r>
              <a:rPr sz="2450" spc="275" dirty="0">
                <a:latin typeface="Times New Roman"/>
                <a:cs typeface="Times New Roman"/>
              </a:rPr>
              <a:t> </a:t>
            </a:r>
            <a:r>
              <a:rPr sz="2450" dirty="0">
                <a:latin typeface="Times New Roman"/>
                <a:cs typeface="Times New Roman"/>
              </a:rPr>
              <a:t>theory.</a:t>
            </a:r>
            <a:r>
              <a:rPr sz="2450" spc="204" dirty="0">
                <a:latin typeface="Times New Roman"/>
                <a:cs typeface="Times New Roman"/>
              </a:rPr>
              <a:t>  </a:t>
            </a:r>
            <a:r>
              <a:rPr sz="2450" dirty="0">
                <a:latin typeface="Times New Roman"/>
                <a:cs typeface="Times New Roman"/>
              </a:rPr>
              <a:t>Consider</a:t>
            </a:r>
            <a:r>
              <a:rPr sz="2450" spc="275" dirty="0">
                <a:latin typeface="Times New Roman"/>
                <a:cs typeface="Times New Roman"/>
              </a:rPr>
              <a:t> </a:t>
            </a:r>
            <a:r>
              <a:rPr sz="2450" dirty="0">
                <a:latin typeface="Times New Roman"/>
                <a:cs typeface="Times New Roman"/>
              </a:rPr>
              <a:t>two</a:t>
            </a:r>
            <a:r>
              <a:rPr sz="2450" spc="280" dirty="0">
                <a:latin typeface="Times New Roman"/>
                <a:cs typeface="Times New Roman"/>
              </a:rPr>
              <a:t> </a:t>
            </a:r>
            <a:r>
              <a:rPr sz="2450" dirty="0">
                <a:latin typeface="Times New Roman"/>
                <a:cs typeface="Times New Roman"/>
              </a:rPr>
              <a:t>parallel</a:t>
            </a:r>
            <a:r>
              <a:rPr sz="2450" spc="275" dirty="0">
                <a:latin typeface="Times New Roman"/>
                <a:cs typeface="Times New Roman"/>
              </a:rPr>
              <a:t> </a:t>
            </a:r>
            <a:r>
              <a:rPr sz="2450" dirty="0">
                <a:latin typeface="Times New Roman"/>
                <a:cs typeface="Times New Roman"/>
              </a:rPr>
              <a:t>wires,</a:t>
            </a:r>
            <a:r>
              <a:rPr sz="2450" spc="345" dirty="0">
                <a:latin typeface="Times New Roman"/>
                <a:cs typeface="Times New Roman"/>
              </a:rPr>
              <a:t> </a:t>
            </a:r>
            <a:r>
              <a:rPr sz="2450" spc="-20" dirty="0">
                <a:latin typeface="Times New Roman"/>
                <a:cs typeface="Times New Roman"/>
              </a:rPr>
              <a:t>each </a:t>
            </a:r>
            <a:r>
              <a:rPr sz="2450" dirty="0">
                <a:latin typeface="Times New Roman"/>
                <a:cs typeface="Times New Roman"/>
              </a:rPr>
              <a:t>carrying</a:t>
            </a:r>
            <a:r>
              <a:rPr sz="2450" spc="350" dirty="0">
                <a:latin typeface="Times New Roman"/>
                <a:cs typeface="Times New Roman"/>
              </a:rPr>
              <a:t> </a:t>
            </a:r>
            <a:r>
              <a:rPr sz="2450" dirty="0">
                <a:latin typeface="Times New Roman"/>
                <a:cs typeface="Times New Roman"/>
              </a:rPr>
              <a:t>identical</a:t>
            </a:r>
            <a:r>
              <a:rPr sz="2450" spc="360" dirty="0">
                <a:latin typeface="Times New Roman"/>
                <a:cs typeface="Times New Roman"/>
              </a:rPr>
              <a:t> </a:t>
            </a:r>
            <a:r>
              <a:rPr sz="2450" dirty="0">
                <a:latin typeface="Times New Roman"/>
                <a:cs typeface="Times New Roman"/>
              </a:rPr>
              <a:t>current</a:t>
            </a:r>
            <a:r>
              <a:rPr sz="2450" spc="355" dirty="0">
                <a:latin typeface="Times New Roman"/>
                <a:cs typeface="Times New Roman"/>
              </a:rPr>
              <a:t> </a:t>
            </a:r>
            <a:r>
              <a:rPr sz="2450" b="0" i="1" spc="280" dirty="0">
                <a:latin typeface="Bookman Old Style"/>
                <a:cs typeface="Bookman Old Style"/>
              </a:rPr>
              <a:t>I</a:t>
            </a:r>
            <a:r>
              <a:rPr sz="2450" b="0" i="1" spc="434" dirty="0">
                <a:latin typeface="Bookman Old Style"/>
                <a:cs typeface="Bookman Old Style"/>
              </a:rPr>
              <a:t> </a:t>
            </a:r>
            <a:r>
              <a:rPr sz="2450" dirty="0">
                <a:latin typeface="Times New Roman"/>
                <a:cs typeface="Times New Roman"/>
              </a:rPr>
              <a:t>in</a:t>
            </a:r>
            <a:r>
              <a:rPr sz="2450" spc="360" dirty="0">
                <a:latin typeface="Times New Roman"/>
                <a:cs typeface="Times New Roman"/>
              </a:rPr>
              <a:t> </a:t>
            </a:r>
            <a:r>
              <a:rPr sz="2450" dirty="0">
                <a:latin typeface="Times New Roman"/>
                <a:cs typeface="Times New Roman"/>
              </a:rPr>
              <a:t>the</a:t>
            </a:r>
            <a:r>
              <a:rPr sz="2450" spc="355" dirty="0">
                <a:latin typeface="Times New Roman"/>
                <a:cs typeface="Times New Roman"/>
              </a:rPr>
              <a:t> </a:t>
            </a:r>
            <a:r>
              <a:rPr sz="2450" dirty="0">
                <a:latin typeface="Times New Roman"/>
                <a:cs typeface="Times New Roman"/>
              </a:rPr>
              <a:t>same</a:t>
            </a:r>
            <a:r>
              <a:rPr sz="2450" spc="365" dirty="0">
                <a:latin typeface="Times New Roman"/>
                <a:cs typeface="Times New Roman"/>
              </a:rPr>
              <a:t> </a:t>
            </a:r>
            <a:r>
              <a:rPr sz="2450" dirty="0">
                <a:latin typeface="Times New Roman"/>
                <a:cs typeface="Times New Roman"/>
              </a:rPr>
              <a:t>direction.</a:t>
            </a:r>
            <a:r>
              <a:rPr sz="2450" spc="235" dirty="0">
                <a:latin typeface="Times New Roman"/>
                <a:cs typeface="Times New Roman"/>
              </a:rPr>
              <a:t>  </a:t>
            </a:r>
            <a:r>
              <a:rPr sz="2450" dirty="0">
                <a:latin typeface="Times New Roman"/>
                <a:cs typeface="Times New Roman"/>
              </a:rPr>
              <a:t>The</a:t>
            </a:r>
            <a:r>
              <a:rPr sz="2450" spc="360" dirty="0">
                <a:latin typeface="Times New Roman"/>
                <a:cs typeface="Times New Roman"/>
              </a:rPr>
              <a:t> </a:t>
            </a:r>
            <a:r>
              <a:rPr sz="2450" spc="-10" dirty="0">
                <a:latin typeface="Times New Roman"/>
                <a:cs typeface="Times New Roman"/>
              </a:rPr>
              <a:t>moving charges</a:t>
            </a:r>
            <a:r>
              <a:rPr sz="2450" spc="40" dirty="0">
                <a:latin typeface="Times New Roman"/>
                <a:cs typeface="Times New Roman"/>
              </a:rPr>
              <a:t> </a:t>
            </a:r>
            <a:r>
              <a:rPr sz="2450" dirty="0">
                <a:latin typeface="Times New Roman"/>
                <a:cs typeface="Times New Roman"/>
              </a:rPr>
              <a:t>create</a:t>
            </a:r>
            <a:r>
              <a:rPr sz="2450" spc="50" dirty="0">
                <a:latin typeface="Times New Roman"/>
                <a:cs typeface="Times New Roman"/>
              </a:rPr>
              <a:t> </a:t>
            </a:r>
            <a:r>
              <a:rPr sz="2450" dirty="0">
                <a:latin typeface="Times New Roman"/>
                <a:cs typeface="Times New Roman"/>
              </a:rPr>
              <a:t>magnetic</a:t>
            </a:r>
            <a:r>
              <a:rPr sz="2450" spc="50" dirty="0">
                <a:latin typeface="Times New Roman"/>
                <a:cs typeface="Times New Roman"/>
              </a:rPr>
              <a:t> </a:t>
            </a:r>
            <a:r>
              <a:rPr sz="2450" spc="-35" dirty="0">
                <a:latin typeface="Times New Roman"/>
                <a:cs typeface="Times New Roman"/>
              </a:rPr>
              <a:t>fields,</a:t>
            </a:r>
            <a:r>
              <a:rPr sz="2450" spc="60" dirty="0">
                <a:latin typeface="Times New Roman"/>
                <a:cs typeface="Times New Roman"/>
              </a:rPr>
              <a:t> </a:t>
            </a:r>
            <a:r>
              <a:rPr sz="2450" dirty="0">
                <a:latin typeface="Times New Roman"/>
                <a:cs typeface="Times New Roman"/>
              </a:rPr>
              <a:t>and</a:t>
            </a:r>
            <a:r>
              <a:rPr sz="2450" spc="50" dirty="0">
                <a:latin typeface="Times New Roman"/>
                <a:cs typeface="Times New Roman"/>
              </a:rPr>
              <a:t> </a:t>
            </a:r>
            <a:r>
              <a:rPr sz="2450" dirty="0">
                <a:latin typeface="Times New Roman"/>
                <a:cs typeface="Times New Roman"/>
              </a:rPr>
              <a:t>react</a:t>
            </a:r>
            <a:r>
              <a:rPr sz="2450" spc="55" dirty="0">
                <a:latin typeface="Times New Roman"/>
                <a:cs typeface="Times New Roman"/>
              </a:rPr>
              <a:t> </a:t>
            </a:r>
            <a:r>
              <a:rPr sz="2450" dirty="0">
                <a:latin typeface="Times New Roman"/>
                <a:cs typeface="Times New Roman"/>
              </a:rPr>
              <a:t>to</a:t>
            </a:r>
            <a:r>
              <a:rPr sz="2450" spc="50" dirty="0">
                <a:latin typeface="Times New Roman"/>
                <a:cs typeface="Times New Roman"/>
              </a:rPr>
              <a:t> </a:t>
            </a:r>
            <a:r>
              <a:rPr sz="2450" dirty="0">
                <a:latin typeface="Times New Roman"/>
                <a:cs typeface="Times New Roman"/>
              </a:rPr>
              <a:t>each</a:t>
            </a:r>
            <a:r>
              <a:rPr sz="2450" spc="50" dirty="0">
                <a:latin typeface="Times New Roman"/>
                <a:cs typeface="Times New Roman"/>
              </a:rPr>
              <a:t> </a:t>
            </a:r>
            <a:r>
              <a:rPr sz="2450" dirty="0">
                <a:latin typeface="Times New Roman"/>
                <a:cs typeface="Times New Roman"/>
              </a:rPr>
              <a:t>other’s</a:t>
            </a:r>
            <a:r>
              <a:rPr sz="2450" spc="50" dirty="0">
                <a:latin typeface="Times New Roman"/>
                <a:cs typeface="Times New Roman"/>
              </a:rPr>
              <a:t> </a:t>
            </a:r>
            <a:r>
              <a:rPr sz="2450" spc="-10" dirty="0">
                <a:latin typeface="Times New Roman"/>
                <a:cs typeface="Times New Roman"/>
              </a:rPr>
              <a:t>magnetic </a:t>
            </a:r>
            <a:r>
              <a:rPr sz="2450" dirty="0">
                <a:latin typeface="Times New Roman"/>
                <a:cs typeface="Times New Roman"/>
              </a:rPr>
              <a:t>fields,</a:t>
            </a:r>
            <a:r>
              <a:rPr sz="2450" spc="229" dirty="0">
                <a:latin typeface="Times New Roman"/>
                <a:cs typeface="Times New Roman"/>
              </a:rPr>
              <a:t> </a:t>
            </a:r>
            <a:r>
              <a:rPr sz="2450" dirty="0">
                <a:latin typeface="Times New Roman"/>
                <a:cs typeface="Times New Roman"/>
              </a:rPr>
              <a:t>causing</a:t>
            </a:r>
            <a:r>
              <a:rPr sz="2450" spc="210" dirty="0">
                <a:latin typeface="Times New Roman"/>
                <a:cs typeface="Times New Roman"/>
              </a:rPr>
              <a:t> </a:t>
            </a:r>
            <a:r>
              <a:rPr sz="2450" dirty="0">
                <a:latin typeface="Times New Roman"/>
                <a:cs typeface="Times New Roman"/>
              </a:rPr>
              <a:t>the</a:t>
            </a:r>
            <a:r>
              <a:rPr sz="2450" spc="210" dirty="0">
                <a:latin typeface="Times New Roman"/>
                <a:cs typeface="Times New Roman"/>
              </a:rPr>
              <a:t> </a:t>
            </a:r>
            <a:r>
              <a:rPr sz="2450" dirty="0">
                <a:latin typeface="Times New Roman"/>
                <a:cs typeface="Times New Roman"/>
              </a:rPr>
              <a:t>wires</a:t>
            </a:r>
            <a:r>
              <a:rPr sz="2450" spc="210" dirty="0">
                <a:latin typeface="Times New Roman"/>
                <a:cs typeface="Times New Roman"/>
              </a:rPr>
              <a:t> </a:t>
            </a:r>
            <a:r>
              <a:rPr sz="2450" dirty="0">
                <a:latin typeface="Times New Roman"/>
                <a:cs typeface="Times New Roman"/>
              </a:rPr>
              <a:t>to</a:t>
            </a:r>
            <a:r>
              <a:rPr sz="2450" spc="210" dirty="0">
                <a:latin typeface="Times New Roman"/>
                <a:cs typeface="Times New Roman"/>
              </a:rPr>
              <a:t> </a:t>
            </a:r>
            <a:r>
              <a:rPr sz="2450" spc="85" dirty="0">
                <a:latin typeface="Times New Roman"/>
                <a:cs typeface="Times New Roman"/>
              </a:rPr>
              <a:t>attract</a:t>
            </a:r>
            <a:r>
              <a:rPr sz="2450" spc="210" dirty="0">
                <a:latin typeface="Times New Roman"/>
                <a:cs typeface="Times New Roman"/>
              </a:rPr>
              <a:t> </a:t>
            </a:r>
            <a:r>
              <a:rPr sz="2450" dirty="0">
                <a:latin typeface="Times New Roman"/>
                <a:cs typeface="Times New Roman"/>
              </a:rPr>
              <a:t>each</a:t>
            </a:r>
            <a:r>
              <a:rPr sz="2450" spc="210" dirty="0">
                <a:latin typeface="Times New Roman"/>
                <a:cs typeface="Times New Roman"/>
              </a:rPr>
              <a:t> </a:t>
            </a:r>
            <a:r>
              <a:rPr sz="2450" dirty="0">
                <a:latin typeface="Times New Roman"/>
                <a:cs typeface="Times New Roman"/>
              </a:rPr>
              <a:t>other.</a:t>
            </a:r>
            <a:r>
              <a:rPr sz="2450" spc="50" dirty="0">
                <a:latin typeface="Times New Roman"/>
                <a:cs typeface="Times New Roman"/>
              </a:rPr>
              <a:t>  </a:t>
            </a:r>
            <a:r>
              <a:rPr sz="2450" dirty="0">
                <a:latin typeface="Times New Roman"/>
                <a:cs typeface="Times New Roman"/>
              </a:rPr>
              <a:t>(Curl</a:t>
            </a:r>
            <a:r>
              <a:rPr sz="2450" spc="210" dirty="0">
                <a:latin typeface="Times New Roman"/>
                <a:cs typeface="Times New Roman"/>
              </a:rPr>
              <a:t> </a:t>
            </a:r>
            <a:r>
              <a:rPr sz="2450" dirty="0">
                <a:latin typeface="Times New Roman"/>
                <a:cs typeface="Times New Roman"/>
              </a:rPr>
              <a:t>your</a:t>
            </a:r>
            <a:r>
              <a:rPr sz="2450" spc="210" dirty="0">
                <a:latin typeface="Times New Roman"/>
                <a:cs typeface="Times New Roman"/>
              </a:rPr>
              <a:t> </a:t>
            </a:r>
            <a:r>
              <a:rPr sz="2450" spc="-10" dirty="0">
                <a:latin typeface="Times New Roman"/>
                <a:cs typeface="Times New Roman"/>
              </a:rPr>
              <a:t>right- </a:t>
            </a:r>
            <a:r>
              <a:rPr sz="2450" dirty="0">
                <a:latin typeface="Times New Roman"/>
                <a:cs typeface="Times New Roman"/>
              </a:rPr>
              <a:t>hand </a:t>
            </a:r>
            <a:r>
              <a:rPr sz="2450" spc="-60" dirty="0">
                <a:latin typeface="Times New Roman"/>
                <a:cs typeface="Times New Roman"/>
              </a:rPr>
              <a:t>fingers</a:t>
            </a:r>
            <a:r>
              <a:rPr sz="2450" spc="5" dirty="0">
                <a:latin typeface="Times New Roman"/>
                <a:cs typeface="Times New Roman"/>
              </a:rPr>
              <a:t> </a:t>
            </a:r>
            <a:r>
              <a:rPr sz="2450" dirty="0">
                <a:latin typeface="Times New Roman"/>
                <a:cs typeface="Times New Roman"/>
              </a:rPr>
              <a:t>and</a:t>
            </a:r>
            <a:r>
              <a:rPr sz="2450" spc="10" dirty="0">
                <a:latin typeface="Times New Roman"/>
                <a:cs typeface="Times New Roman"/>
              </a:rPr>
              <a:t> </a:t>
            </a:r>
            <a:r>
              <a:rPr sz="2450" dirty="0">
                <a:latin typeface="Times New Roman"/>
                <a:cs typeface="Times New Roman"/>
              </a:rPr>
              <a:t>thumb</a:t>
            </a:r>
            <a:r>
              <a:rPr sz="2450" spc="10" dirty="0">
                <a:latin typeface="Times New Roman"/>
                <a:cs typeface="Times New Roman"/>
              </a:rPr>
              <a:t> </a:t>
            </a:r>
            <a:r>
              <a:rPr sz="2450" dirty="0">
                <a:latin typeface="Times New Roman"/>
                <a:cs typeface="Times New Roman"/>
              </a:rPr>
              <a:t>around</a:t>
            </a:r>
            <a:r>
              <a:rPr sz="2450" spc="15" dirty="0">
                <a:latin typeface="Times New Roman"/>
                <a:cs typeface="Times New Roman"/>
              </a:rPr>
              <a:t> </a:t>
            </a:r>
            <a:r>
              <a:rPr sz="2450" dirty="0">
                <a:latin typeface="Times New Roman"/>
                <a:cs typeface="Times New Roman"/>
              </a:rPr>
              <a:t>until</a:t>
            </a:r>
            <a:r>
              <a:rPr sz="2450" spc="5" dirty="0">
                <a:latin typeface="Times New Roman"/>
                <a:cs typeface="Times New Roman"/>
              </a:rPr>
              <a:t> </a:t>
            </a:r>
            <a:r>
              <a:rPr sz="2450" spc="-70" dirty="0">
                <a:latin typeface="Times New Roman"/>
                <a:cs typeface="Times New Roman"/>
              </a:rPr>
              <a:t>you’re</a:t>
            </a:r>
            <a:r>
              <a:rPr sz="2450" spc="10" dirty="0">
                <a:latin typeface="Times New Roman"/>
                <a:cs typeface="Times New Roman"/>
              </a:rPr>
              <a:t> </a:t>
            </a:r>
            <a:r>
              <a:rPr sz="2450" spc="-45" dirty="0">
                <a:latin typeface="Times New Roman"/>
                <a:cs typeface="Times New Roman"/>
              </a:rPr>
              <a:t>convinced</a:t>
            </a:r>
            <a:r>
              <a:rPr sz="2450" spc="10" dirty="0">
                <a:latin typeface="Times New Roman"/>
                <a:cs typeface="Times New Roman"/>
              </a:rPr>
              <a:t> </a:t>
            </a:r>
            <a:r>
              <a:rPr sz="2450" dirty="0">
                <a:latin typeface="Times New Roman"/>
                <a:cs typeface="Times New Roman"/>
              </a:rPr>
              <a:t>that’s</a:t>
            </a:r>
            <a:r>
              <a:rPr sz="2450" spc="5" dirty="0">
                <a:latin typeface="Times New Roman"/>
                <a:cs typeface="Times New Roman"/>
              </a:rPr>
              <a:t> </a:t>
            </a:r>
            <a:r>
              <a:rPr sz="2450" spc="-10" dirty="0">
                <a:latin typeface="Times New Roman"/>
                <a:cs typeface="Times New Roman"/>
              </a:rPr>
              <a:t>true.) </a:t>
            </a:r>
            <a:r>
              <a:rPr sz="2450" spc="70" dirty="0">
                <a:latin typeface="Times New Roman"/>
                <a:cs typeface="Times New Roman"/>
              </a:rPr>
              <a:t>But</a:t>
            </a:r>
            <a:r>
              <a:rPr sz="2450" spc="155" dirty="0">
                <a:latin typeface="Times New Roman"/>
                <a:cs typeface="Times New Roman"/>
              </a:rPr>
              <a:t> </a:t>
            </a:r>
            <a:r>
              <a:rPr sz="2450" dirty="0">
                <a:latin typeface="Times New Roman"/>
                <a:cs typeface="Times New Roman"/>
              </a:rPr>
              <a:t>now</a:t>
            </a:r>
            <a:r>
              <a:rPr sz="2450" spc="150" dirty="0">
                <a:latin typeface="Times New Roman"/>
                <a:cs typeface="Times New Roman"/>
              </a:rPr>
              <a:t> </a:t>
            </a:r>
            <a:r>
              <a:rPr sz="2450" dirty="0">
                <a:latin typeface="Times New Roman"/>
                <a:cs typeface="Times New Roman"/>
              </a:rPr>
              <a:t>consider</a:t>
            </a:r>
            <a:r>
              <a:rPr sz="2450" spc="155" dirty="0">
                <a:latin typeface="Times New Roman"/>
                <a:cs typeface="Times New Roman"/>
              </a:rPr>
              <a:t> </a:t>
            </a:r>
            <a:r>
              <a:rPr sz="2450" dirty="0">
                <a:latin typeface="Times New Roman"/>
                <a:cs typeface="Times New Roman"/>
              </a:rPr>
              <a:t>the</a:t>
            </a:r>
            <a:r>
              <a:rPr sz="2450" spc="145" dirty="0">
                <a:latin typeface="Times New Roman"/>
                <a:cs typeface="Times New Roman"/>
              </a:rPr>
              <a:t> </a:t>
            </a:r>
            <a:r>
              <a:rPr sz="2450" dirty="0">
                <a:latin typeface="Times New Roman"/>
                <a:cs typeface="Times New Roman"/>
              </a:rPr>
              <a:t>same</a:t>
            </a:r>
            <a:r>
              <a:rPr sz="2450" spc="155" dirty="0">
                <a:latin typeface="Times New Roman"/>
                <a:cs typeface="Times New Roman"/>
              </a:rPr>
              <a:t> </a:t>
            </a:r>
            <a:r>
              <a:rPr sz="2450" dirty="0">
                <a:latin typeface="Times New Roman"/>
                <a:cs typeface="Times New Roman"/>
              </a:rPr>
              <a:t>scene</a:t>
            </a:r>
            <a:r>
              <a:rPr sz="2450" spc="150" dirty="0">
                <a:latin typeface="Times New Roman"/>
                <a:cs typeface="Times New Roman"/>
              </a:rPr>
              <a:t> </a:t>
            </a:r>
            <a:r>
              <a:rPr sz="2450" dirty="0">
                <a:latin typeface="Times New Roman"/>
                <a:cs typeface="Times New Roman"/>
              </a:rPr>
              <a:t>from</a:t>
            </a:r>
            <a:r>
              <a:rPr sz="2450" spc="155" dirty="0">
                <a:latin typeface="Times New Roman"/>
                <a:cs typeface="Times New Roman"/>
              </a:rPr>
              <a:t> </a:t>
            </a:r>
            <a:r>
              <a:rPr sz="2450" dirty="0">
                <a:latin typeface="Times New Roman"/>
                <a:cs typeface="Times New Roman"/>
              </a:rPr>
              <a:t>a</a:t>
            </a:r>
            <a:r>
              <a:rPr sz="2450" spc="150" dirty="0">
                <a:latin typeface="Times New Roman"/>
                <a:cs typeface="Times New Roman"/>
              </a:rPr>
              <a:t> </a:t>
            </a:r>
            <a:r>
              <a:rPr sz="2450" dirty="0">
                <a:latin typeface="Times New Roman"/>
                <a:cs typeface="Times New Roman"/>
              </a:rPr>
              <a:t>reference</a:t>
            </a:r>
            <a:r>
              <a:rPr sz="2450" spc="150" dirty="0">
                <a:latin typeface="Times New Roman"/>
                <a:cs typeface="Times New Roman"/>
              </a:rPr>
              <a:t> </a:t>
            </a:r>
            <a:r>
              <a:rPr sz="2450" dirty="0">
                <a:latin typeface="Times New Roman"/>
                <a:cs typeface="Times New Roman"/>
              </a:rPr>
              <a:t>frame</a:t>
            </a:r>
            <a:r>
              <a:rPr sz="2450" spc="150" dirty="0">
                <a:latin typeface="Times New Roman"/>
                <a:cs typeface="Times New Roman"/>
              </a:rPr>
              <a:t> </a:t>
            </a:r>
            <a:r>
              <a:rPr sz="2450" spc="110" dirty="0">
                <a:latin typeface="Times New Roman"/>
                <a:cs typeface="Times New Roman"/>
              </a:rPr>
              <a:t>that</a:t>
            </a:r>
            <a:r>
              <a:rPr sz="2450" spc="150" dirty="0">
                <a:latin typeface="Times New Roman"/>
                <a:cs typeface="Times New Roman"/>
              </a:rPr>
              <a:t> </a:t>
            </a:r>
            <a:r>
              <a:rPr sz="2450" spc="-25" dirty="0">
                <a:latin typeface="Times New Roman"/>
                <a:cs typeface="Times New Roman"/>
              </a:rPr>
              <a:t>is </a:t>
            </a:r>
            <a:r>
              <a:rPr sz="2450" dirty="0">
                <a:latin typeface="Times New Roman"/>
                <a:cs typeface="Times New Roman"/>
              </a:rPr>
              <a:t>moving</a:t>
            </a:r>
            <a:r>
              <a:rPr sz="2450" spc="490" dirty="0">
                <a:latin typeface="Times New Roman"/>
                <a:cs typeface="Times New Roman"/>
              </a:rPr>
              <a:t> </a:t>
            </a:r>
            <a:r>
              <a:rPr sz="2450" dirty="0">
                <a:latin typeface="Times New Roman"/>
                <a:cs typeface="Times New Roman"/>
              </a:rPr>
              <a:t>with</a:t>
            </a:r>
            <a:r>
              <a:rPr sz="2450" spc="490" dirty="0">
                <a:latin typeface="Times New Roman"/>
                <a:cs typeface="Times New Roman"/>
              </a:rPr>
              <a:t> </a:t>
            </a:r>
            <a:r>
              <a:rPr sz="2450" dirty="0">
                <a:latin typeface="Times New Roman"/>
                <a:cs typeface="Times New Roman"/>
              </a:rPr>
              <a:t>the</a:t>
            </a:r>
            <a:r>
              <a:rPr sz="2450" spc="495" dirty="0">
                <a:latin typeface="Times New Roman"/>
                <a:cs typeface="Times New Roman"/>
              </a:rPr>
              <a:t> </a:t>
            </a:r>
            <a:r>
              <a:rPr sz="2450" dirty="0">
                <a:latin typeface="Times New Roman"/>
                <a:cs typeface="Times New Roman"/>
              </a:rPr>
              <a:t>current.</a:t>
            </a:r>
            <a:r>
              <a:rPr sz="2450" spc="440" dirty="0">
                <a:latin typeface="Times New Roman"/>
                <a:cs typeface="Times New Roman"/>
              </a:rPr>
              <a:t>  </a:t>
            </a:r>
            <a:r>
              <a:rPr sz="2450" dirty="0">
                <a:latin typeface="Times New Roman"/>
                <a:cs typeface="Times New Roman"/>
              </a:rPr>
              <a:t>In</a:t>
            </a:r>
            <a:r>
              <a:rPr sz="2450" spc="490" dirty="0">
                <a:latin typeface="Times New Roman"/>
                <a:cs typeface="Times New Roman"/>
              </a:rPr>
              <a:t> </a:t>
            </a:r>
            <a:r>
              <a:rPr sz="2450" spc="110" dirty="0">
                <a:latin typeface="Times New Roman"/>
                <a:cs typeface="Times New Roman"/>
              </a:rPr>
              <a:t>that</a:t>
            </a:r>
            <a:r>
              <a:rPr sz="2450" spc="490" dirty="0">
                <a:latin typeface="Times New Roman"/>
                <a:cs typeface="Times New Roman"/>
              </a:rPr>
              <a:t> </a:t>
            </a:r>
            <a:r>
              <a:rPr sz="2450" dirty="0">
                <a:latin typeface="Times New Roman"/>
                <a:cs typeface="Times New Roman"/>
              </a:rPr>
              <a:t>frame</a:t>
            </a:r>
            <a:r>
              <a:rPr sz="2450" spc="490" dirty="0">
                <a:latin typeface="Times New Roman"/>
                <a:cs typeface="Times New Roman"/>
              </a:rPr>
              <a:t> </a:t>
            </a:r>
            <a:r>
              <a:rPr sz="2450" dirty="0">
                <a:latin typeface="Times New Roman"/>
                <a:cs typeface="Times New Roman"/>
              </a:rPr>
              <a:t>the</a:t>
            </a:r>
            <a:r>
              <a:rPr sz="2450" spc="495" dirty="0">
                <a:latin typeface="Times New Roman"/>
                <a:cs typeface="Times New Roman"/>
              </a:rPr>
              <a:t> </a:t>
            </a:r>
            <a:r>
              <a:rPr sz="2450" dirty="0">
                <a:latin typeface="Times New Roman"/>
                <a:cs typeface="Times New Roman"/>
              </a:rPr>
              <a:t>electrons</a:t>
            </a:r>
            <a:r>
              <a:rPr sz="2450" spc="490" dirty="0">
                <a:latin typeface="Times New Roman"/>
                <a:cs typeface="Times New Roman"/>
              </a:rPr>
              <a:t> </a:t>
            </a:r>
            <a:r>
              <a:rPr sz="2450" dirty="0">
                <a:latin typeface="Times New Roman"/>
                <a:cs typeface="Times New Roman"/>
              </a:rPr>
              <a:t>are</a:t>
            </a:r>
            <a:r>
              <a:rPr sz="2450" spc="490" dirty="0">
                <a:latin typeface="Times New Roman"/>
                <a:cs typeface="Times New Roman"/>
              </a:rPr>
              <a:t> </a:t>
            </a:r>
            <a:r>
              <a:rPr sz="2450" spc="-25" dirty="0">
                <a:latin typeface="Times New Roman"/>
                <a:cs typeface="Times New Roman"/>
              </a:rPr>
              <a:t>(on </a:t>
            </a:r>
            <a:r>
              <a:rPr sz="2450" dirty="0">
                <a:latin typeface="Times New Roman"/>
                <a:cs typeface="Times New Roman"/>
              </a:rPr>
              <a:t>average)</a:t>
            </a:r>
            <a:r>
              <a:rPr sz="2450" spc="60" dirty="0">
                <a:latin typeface="Times New Roman"/>
                <a:cs typeface="Times New Roman"/>
              </a:rPr>
              <a:t> </a:t>
            </a:r>
            <a:r>
              <a:rPr sz="2450" dirty="0">
                <a:latin typeface="Times New Roman"/>
                <a:cs typeface="Times New Roman"/>
              </a:rPr>
              <a:t>not</a:t>
            </a:r>
            <a:r>
              <a:rPr sz="2450" spc="70" dirty="0">
                <a:latin typeface="Times New Roman"/>
                <a:cs typeface="Times New Roman"/>
              </a:rPr>
              <a:t> </a:t>
            </a:r>
            <a:r>
              <a:rPr sz="2450" dirty="0">
                <a:latin typeface="Times New Roman"/>
                <a:cs typeface="Times New Roman"/>
              </a:rPr>
              <a:t>moving,</a:t>
            </a:r>
            <a:r>
              <a:rPr sz="2450" spc="75" dirty="0">
                <a:latin typeface="Times New Roman"/>
                <a:cs typeface="Times New Roman"/>
              </a:rPr>
              <a:t> </a:t>
            </a:r>
            <a:r>
              <a:rPr sz="2450" dirty="0">
                <a:latin typeface="Times New Roman"/>
                <a:cs typeface="Times New Roman"/>
              </a:rPr>
              <a:t>so</a:t>
            </a:r>
            <a:r>
              <a:rPr sz="2450" spc="70" dirty="0">
                <a:latin typeface="Times New Roman"/>
                <a:cs typeface="Times New Roman"/>
              </a:rPr>
              <a:t> </a:t>
            </a:r>
            <a:r>
              <a:rPr sz="2450" dirty="0">
                <a:latin typeface="Times New Roman"/>
                <a:cs typeface="Times New Roman"/>
              </a:rPr>
              <a:t>they</a:t>
            </a:r>
            <a:r>
              <a:rPr sz="2450" spc="70" dirty="0">
                <a:latin typeface="Times New Roman"/>
                <a:cs typeface="Times New Roman"/>
              </a:rPr>
              <a:t> </a:t>
            </a:r>
            <a:r>
              <a:rPr sz="2450" dirty="0">
                <a:latin typeface="Times New Roman"/>
                <a:cs typeface="Times New Roman"/>
              </a:rPr>
              <a:t>exert</a:t>
            </a:r>
            <a:r>
              <a:rPr sz="2450" spc="70" dirty="0">
                <a:latin typeface="Times New Roman"/>
                <a:cs typeface="Times New Roman"/>
              </a:rPr>
              <a:t> </a:t>
            </a:r>
            <a:r>
              <a:rPr sz="2450" dirty="0">
                <a:latin typeface="Times New Roman"/>
                <a:cs typeface="Times New Roman"/>
              </a:rPr>
              <a:t>no</a:t>
            </a:r>
            <a:r>
              <a:rPr sz="2450" spc="70" dirty="0">
                <a:latin typeface="Times New Roman"/>
                <a:cs typeface="Times New Roman"/>
              </a:rPr>
              <a:t> </a:t>
            </a:r>
            <a:r>
              <a:rPr sz="2450" dirty="0">
                <a:latin typeface="Times New Roman"/>
                <a:cs typeface="Times New Roman"/>
              </a:rPr>
              <a:t>net</a:t>
            </a:r>
            <a:r>
              <a:rPr sz="2450" spc="70" dirty="0">
                <a:latin typeface="Times New Roman"/>
                <a:cs typeface="Times New Roman"/>
              </a:rPr>
              <a:t> </a:t>
            </a:r>
            <a:r>
              <a:rPr sz="2450" dirty="0">
                <a:latin typeface="Times New Roman"/>
                <a:cs typeface="Times New Roman"/>
              </a:rPr>
              <a:t>magnetic</a:t>
            </a:r>
            <a:r>
              <a:rPr sz="2450" spc="70" dirty="0">
                <a:latin typeface="Times New Roman"/>
                <a:cs typeface="Times New Roman"/>
              </a:rPr>
              <a:t> </a:t>
            </a:r>
            <a:r>
              <a:rPr sz="2450" dirty="0">
                <a:latin typeface="Times New Roman"/>
                <a:cs typeface="Times New Roman"/>
              </a:rPr>
              <a:t>field.</a:t>
            </a:r>
            <a:r>
              <a:rPr sz="2450" spc="335" dirty="0">
                <a:latin typeface="Times New Roman"/>
                <a:cs typeface="Times New Roman"/>
              </a:rPr>
              <a:t> </a:t>
            </a:r>
            <a:r>
              <a:rPr sz="2450" dirty="0">
                <a:latin typeface="Times New Roman"/>
                <a:cs typeface="Times New Roman"/>
              </a:rPr>
              <a:t>Do</a:t>
            </a:r>
            <a:r>
              <a:rPr sz="2450" spc="70" dirty="0">
                <a:latin typeface="Times New Roman"/>
                <a:cs typeface="Times New Roman"/>
              </a:rPr>
              <a:t> </a:t>
            </a:r>
            <a:r>
              <a:rPr sz="2450" spc="-25" dirty="0">
                <a:latin typeface="Times New Roman"/>
                <a:cs typeface="Times New Roman"/>
              </a:rPr>
              <a:t>the </a:t>
            </a:r>
            <a:r>
              <a:rPr sz="2450" spc="-10" dirty="0">
                <a:latin typeface="Times New Roman"/>
                <a:cs typeface="Times New Roman"/>
              </a:rPr>
              <a:t>wires </a:t>
            </a:r>
            <a:r>
              <a:rPr sz="2450" dirty="0">
                <a:latin typeface="Times New Roman"/>
                <a:cs typeface="Times New Roman"/>
              </a:rPr>
              <a:t>still</a:t>
            </a:r>
            <a:r>
              <a:rPr sz="2450" spc="-10" dirty="0">
                <a:latin typeface="Times New Roman"/>
                <a:cs typeface="Times New Roman"/>
              </a:rPr>
              <a:t> </a:t>
            </a:r>
            <a:r>
              <a:rPr sz="2450" spc="-30" dirty="0">
                <a:latin typeface="Times New Roman"/>
                <a:cs typeface="Times New Roman"/>
              </a:rPr>
              <a:t>move</a:t>
            </a:r>
            <a:r>
              <a:rPr sz="2450" spc="-10" dirty="0">
                <a:latin typeface="Times New Roman"/>
                <a:cs typeface="Times New Roman"/>
              </a:rPr>
              <a:t> </a:t>
            </a:r>
            <a:r>
              <a:rPr sz="2450" dirty="0">
                <a:latin typeface="Times New Roman"/>
                <a:cs typeface="Times New Roman"/>
              </a:rPr>
              <a:t>toward</a:t>
            </a:r>
            <a:r>
              <a:rPr sz="2450" spc="-10" dirty="0">
                <a:latin typeface="Times New Roman"/>
                <a:cs typeface="Times New Roman"/>
              </a:rPr>
              <a:t> </a:t>
            </a:r>
            <a:r>
              <a:rPr sz="2450" dirty="0">
                <a:latin typeface="Times New Roman"/>
                <a:cs typeface="Times New Roman"/>
              </a:rPr>
              <a:t>each</a:t>
            </a:r>
            <a:r>
              <a:rPr sz="2450" spc="-10" dirty="0">
                <a:latin typeface="Times New Roman"/>
                <a:cs typeface="Times New Roman"/>
              </a:rPr>
              <a:t> other?</a:t>
            </a:r>
            <a:endParaRPr sz="2450">
              <a:latin typeface="Times New Roman"/>
              <a:cs typeface="Times New Roman"/>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07758" y="806759"/>
            <a:ext cx="8267065" cy="4803775"/>
          </a:xfrm>
          <a:prstGeom prst="rect">
            <a:avLst/>
          </a:prstGeom>
        </p:spPr>
        <p:txBody>
          <a:bodyPr vert="horz" wrap="square" lIns="0" tIns="83185" rIns="0" bIns="0" rtlCol="0">
            <a:spAutoFit/>
          </a:bodyPr>
          <a:lstStyle/>
          <a:p>
            <a:pPr marL="23495" algn="just">
              <a:lnSpc>
                <a:spcPct val="100000"/>
              </a:lnSpc>
              <a:spcBef>
                <a:spcPts val="655"/>
              </a:spcBef>
              <a:tabLst>
                <a:tab pos="4377690" algn="l"/>
              </a:tabLst>
            </a:pPr>
            <a:r>
              <a:rPr sz="1200" spc="-10" dirty="0">
                <a:latin typeface="Times New Roman"/>
                <a:cs typeface="Times New Roman"/>
              </a:rPr>
              <a:t>ConcepTest</a:t>
            </a:r>
            <a:r>
              <a:rPr sz="1200" dirty="0">
                <a:latin typeface="Times New Roman"/>
                <a:cs typeface="Times New Roman"/>
              </a:rPr>
              <a:t>	1.2.</a:t>
            </a:r>
            <a:r>
              <a:rPr sz="1200" spc="275" dirty="0">
                <a:latin typeface="Times New Roman"/>
                <a:cs typeface="Times New Roman"/>
              </a:rPr>
              <a:t>  </a:t>
            </a:r>
            <a:r>
              <a:rPr sz="1200" dirty="0">
                <a:latin typeface="Times New Roman"/>
                <a:cs typeface="Times New Roman"/>
              </a:rPr>
              <a:t>EINSTEIN’S</a:t>
            </a:r>
            <a:r>
              <a:rPr sz="1200" spc="190" dirty="0">
                <a:latin typeface="Times New Roman"/>
                <a:cs typeface="Times New Roman"/>
              </a:rPr>
              <a:t> </a:t>
            </a:r>
            <a:r>
              <a:rPr sz="1200" dirty="0">
                <a:latin typeface="Times New Roman"/>
                <a:cs typeface="Times New Roman"/>
              </a:rPr>
              <a:t>POSTULATES</a:t>
            </a:r>
            <a:r>
              <a:rPr sz="1200" spc="195" dirty="0">
                <a:latin typeface="Times New Roman"/>
                <a:cs typeface="Times New Roman"/>
              </a:rPr>
              <a:t> </a:t>
            </a:r>
            <a:r>
              <a:rPr sz="1200" dirty="0">
                <a:latin typeface="Times New Roman"/>
                <a:cs typeface="Times New Roman"/>
              </a:rPr>
              <a:t>AND</a:t>
            </a:r>
            <a:r>
              <a:rPr sz="1200" spc="185" dirty="0">
                <a:latin typeface="Times New Roman"/>
                <a:cs typeface="Times New Roman"/>
              </a:rPr>
              <a:t> </a:t>
            </a:r>
            <a:r>
              <a:rPr sz="1200" dirty="0">
                <a:latin typeface="Times New Roman"/>
                <a:cs typeface="Times New Roman"/>
              </a:rPr>
              <a:t>TIME</a:t>
            </a:r>
            <a:r>
              <a:rPr sz="1200" spc="195" dirty="0">
                <a:latin typeface="Times New Roman"/>
                <a:cs typeface="Times New Roman"/>
              </a:rPr>
              <a:t> </a:t>
            </a:r>
            <a:r>
              <a:rPr sz="1200" spc="-10" dirty="0">
                <a:latin typeface="Times New Roman"/>
                <a:cs typeface="Times New Roman"/>
              </a:rPr>
              <a:t>DILATION</a:t>
            </a:r>
            <a:endParaRPr sz="1200">
              <a:latin typeface="Times New Roman"/>
              <a:cs typeface="Times New Roman"/>
            </a:endParaRPr>
          </a:p>
          <a:p>
            <a:pPr>
              <a:lnSpc>
                <a:spcPct val="100000"/>
              </a:lnSpc>
              <a:spcBef>
                <a:spcPts val="55"/>
              </a:spcBef>
            </a:pPr>
            <a:endParaRPr sz="950">
              <a:latin typeface="Times New Roman"/>
              <a:cs typeface="Times New Roman"/>
            </a:endParaRPr>
          </a:p>
          <a:p>
            <a:pPr marL="23495" marR="5080" algn="just">
              <a:lnSpc>
                <a:spcPct val="101699"/>
              </a:lnSpc>
            </a:pPr>
            <a:r>
              <a:rPr sz="2450" dirty="0">
                <a:latin typeface="Times New Roman"/>
                <a:cs typeface="Times New Roman"/>
              </a:rPr>
              <a:t>Much</a:t>
            </a:r>
            <a:r>
              <a:rPr sz="2450" spc="25" dirty="0">
                <a:latin typeface="Times New Roman"/>
                <a:cs typeface="Times New Roman"/>
              </a:rPr>
              <a:t> </a:t>
            </a:r>
            <a:r>
              <a:rPr sz="2450" dirty="0">
                <a:latin typeface="Times New Roman"/>
                <a:cs typeface="Times New Roman"/>
              </a:rPr>
              <a:t>of</a:t>
            </a:r>
            <a:r>
              <a:rPr sz="2450" spc="25" dirty="0">
                <a:latin typeface="Times New Roman"/>
                <a:cs typeface="Times New Roman"/>
              </a:rPr>
              <a:t> </a:t>
            </a:r>
            <a:r>
              <a:rPr sz="2450" dirty="0">
                <a:latin typeface="Times New Roman"/>
                <a:cs typeface="Times New Roman"/>
              </a:rPr>
              <a:t>Einstein’s</a:t>
            </a:r>
            <a:r>
              <a:rPr sz="2450" spc="20" dirty="0">
                <a:latin typeface="Times New Roman"/>
                <a:cs typeface="Times New Roman"/>
              </a:rPr>
              <a:t> </a:t>
            </a:r>
            <a:r>
              <a:rPr sz="2450" dirty="0">
                <a:latin typeface="Times New Roman"/>
                <a:cs typeface="Times New Roman"/>
              </a:rPr>
              <a:t>original</a:t>
            </a:r>
            <a:r>
              <a:rPr sz="2450" spc="20" dirty="0">
                <a:latin typeface="Times New Roman"/>
                <a:cs typeface="Times New Roman"/>
              </a:rPr>
              <a:t> </a:t>
            </a:r>
            <a:r>
              <a:rPr sz="2450" dirty="0">
                <a:latin typeface="Times New Roman"/>
                <a:cs typeface="Times New Roman"/>
              </a:rPr>
              <a:t>motivation</a:t>
            </a:r>
            <a:r>
              <a:rPr sz="2450" spc="25" dirty="0">
                <a:latin typeface="Times New Roman"/>
                <a:cs typeface="Times New Roman"/>
              </a:rPr>
              <a:t> </a:t>
            </a:r>
            <a:r>
              <a:rPr sz="2450" dirty="0">
                <a:latin typeface="Times New Roman"/>
                <a:cs typeface="Times New Roman"/>
              </a:rPr>
              <a:t>for</a:t>
            </a:r>
            <a:r>
              <a:rPr sz="2450" spc="20" dirty="0">
                <a:latin typeface="Times New Roman"/>
                <a:cs typeface="Times New Roman"/>
              </a:rPr>
              <a:t> </a:t>
            </a:r>
            <a:r>
              <a:rPr sz="2450" dirty="0">
                <a:latin typeface="Times New Roman"/>
                <a:cs typeface="Times New Roman"/>
              </a:rPr>
              <a:t>special</a:t>
            </a:r>
            <a:r>
              <a:rPr sz="2450" spc="25" dirty="0">
                <a:latin typeface="Times New Roman"/>
                <a:cs typeface="Times New Roman"/>
              </a:rPr>
              <a:t> </a:t>
            </a:r>
            <a:r>
              <a:rPr sz="2450" dirty="0">
                <a:latin typeface="Times New Roman"/>
                <a:cs typeface="Times New Roman"/>
              </a:rPr>
              <a:t>relativity</a:t>
            </a:r>
            <a:r>
              <a:rPr sz="2450" spc="20" dirty="0">
                <a:latin typeface="Times New Roman"/>
                <a:cs typeface="Times New Roman"/>
              </a:rPr>
              <a:t> </a:t>
            </a:r>
            <a:r>
              <a:rPr sz="2450" spc="-20" dirty="0">
                <a:latin typeface="Times New Roman"/>
                <a:cs typeface="Times New Roman"/>
              </a:rPr>
              <a:t>came </a:t>
            </a:r>
            <a:r>
              <a:rPr sz="2450" dirty="0">
                <a:latin typeface="Times New Roman"/>
                <a:cs typeface="Times New Roman"/>
              </a:rPr>
              <a:t>from</a:t>
            </a:r>
            <a:r>
              <a:rPr sz="2450" spc="270" dirty="0">
                <a:latin typeface="Times New Roman"/>
                <a:cs typeface="Times New Roman"/>
              </a:rPr>
              <a:t> </a:t>
            </a:r>
            <a:r>
              <a:rPr sz="2450" dirty="0">
                <a:latin typeface="Times New Roman"/>
                <a:cs typeface="Times New Roman"/>
              </a:rPr>
              <a:t>electromagnetic</a:t>
            </a:r>
            <a:r>
              <a:rPr sz="2450" spc="275" dirty="0">
                <a:latin typeface="Times New Roman"/>
                <a:cs typeface="Times New Roman"/>
              </a:rPr>
              <a:t> </a:t>
            </a:r>
            <a:r>
              <a:rPr sz="2450" dirty="0">
                <a:latin typeface="Times New Roman"/>
                <a:cs typeface="Times New Roman"/>
              </a:rPr>
              <a:t>theory.</a:t>
            </a:r>
            <a:r>
              <a:rPr sz="2450" spc="204" dirty="0">
                <a:latin typeface="Times New Roman"/>
                <a:cs typeface="Times New Roman"/>
              </a:rPr>
              <a:t>  </a:t>
            </a:r>
            <a:r>
              <a:rPr sz="2450" dirty="0">
                <a:latin typeface="Times New Roman"/>
                <a:cs typeface="Times New Roman"/>
              </a:rPr>
              <a:t>Consider</a:t>
            </a:r>
            <a:r>
              <a:rPr sz="2450" spc="275" dirty="0">
                <a:latin typeface="Times New Roman"/>
                <a:cs typeface="Times New Roman"/>
              </a:rPr>
              <a:t> </a:t>
            </a:r>
            <a:r>
              <a:rPr sz="2450" dirty="0">
                <a:latin typeface="Times New Roman"/>
                <a:cs typeface="Times New Roman"/>
              </a:rPr>
              <a:t>two</a:t>
            </a:r>
            <a:r>
              <a:rPr sz="2450" spc="280" dirty="0">
                <a:latin typeface="Times New Roman"/>
                <a:cs typeface="Times New Roman"/>
              </a:rPr>
              <a:t> </a:t>
            </a:r>
            <a:r>
              <a:rPr sz="2450" dirty="0">
                <a:latin typeface="Times New Roman"/>
                <a:cs typeface="Times New Roman"/>
              </a:rPr>
              <a:t>parallel</a:t>
            </a:r>
            <a:r>
              <a:rPr sz="2450" spc="275" dirty="0">
                <a:latin typeface="Times New Roman"/>
                <a:cs typeface="Times New Roman"/>
              </a:rPr>
              <a:t> </a:t>
            </a:r>
            <a:r>
              <a:rPr sz="2450" dirty="0">
                <a:latin typeface="Times New Roman"/>
                <a:cs typeface="Times New Roman"/>
              </a:rPr>
              <a:t>wires,</a:t>
            </a:r>
            <a:r>
              <a:rPr sz="2450" spc="345" dirty="0">
                <a:latin typeface="Times New Roman"/>
                <a:cs typeface="Times New Roman"/>
              </a:rPr>
              <a:t> </a:t>
            </a:r>
            <a:r>
              <a:rPr sz="2450" spc="-20" dirty="0">
                <a:latin typeface="Times New Roman"/>
                <a:cs typeface="Times New Roman"/>
              </a:rPr>
              <a:t>each </a:t>
            </a:r>
            <a:r>
              <a:rPr sz="2450" dirty="0">
                <a:latin typeface="Times New Roman"/>
                <a:cs typeface="Times New Roman"/>
              </a:rPr>
              <a:t>carrying</a:t>
            </a:r>
            <a:r>
              <a:rPr sz="2450" spc="350" dirty="0">
                <a:latin typeface="Times New Roman"/>
                <a:cs typeface="Times New Roman"/>
              </a:rPr>
              <a:t> </a:t>
            </a:r>
            <a:r>
              <a:rPr sz="2450" dirty="0">
                <a:latin typeface="Times New Roman"/>
                <a:cs typeface="Times New Roman"/>
              </a:rPr>
              <a:t>identical</a:t>
            </a:r>
            <a:r>
              <a:rPr sz="2450" spc="360" dirty="0">
                <a:latin typeface="Times New Roman"/>
                <a:cs typeface="Times New Roman"/>
              </a:rPr>
              <a:t> </a:t>
            </a:r>
            <a:r>
              <a:rPr sz="2450" dirty="0">
                <a:latin typeface="Times New Roman"/>
                <a:cs typeface="Times New Roman"/>
              </a:rPr>
              <a:t>current</a:t>
            </a:r>
            <a:r>
              <a:rPr sz="2450" spc="355" dirty="0">
                <a:latin typeface="Times New Roman"/>
                <a:cs typeface="Times New Roman"/>
              </a:rPr>
              <a:t> </a:t>
            </a:r>
            <a:r>
              <a:rPr sz="2450" b="0" i="1" spc="280" dirty="0">
                <a:latin typeface="Bookman Old Style"/>
                <a:cs typeface="Bookman Old Style"/>
              </a:rPr>
              <a:t>I</a:t>
            </a:r>
            <a:r>
              <a:rPr sz="2450" b="0" i="1" spc="434" dirty="0">
                <a:latin typeface="Bookman Old Style"/>
                <a:cs typeface="Bookman Old Style"/>
              </a:rPr>
              <a:t> </a:t>
            </a:r>
            <a:r>
              <a:rPr sz="2450" dirty="0">
                <a:latin typeface="Times New Roman"/>
                <a:cs typeface="Times New Roman"/>
              </a:rPr>
              <a:t>in</a:t>
            </a:r>
            <a:r>
              <a:rPr sz="2450" spc="360" dirty="0">
                <a:latin typeface="Times New Roman"/>
                <a:cs typeface="Times New Roman"/>
              </a:rPr>
              <a:t> </a:t>
            </a:r>
            <a:r>
              <a:rPr sz="2450" dirty="0">
                <a:latin typeface="Times New Roman"/>
                <a:cs typeface="Times New Roman"/>
              </a:rPr>
              <a:t>the</a:t>
            </a:r>
            <a:r>
              <a:rPr sz="2450" spc="355" dirty="0">
                <a:latin typeface="Times New Roman"/>
                <a:cs typeface="Times New Roman"/>
              </a:rPr>
              <a:t> </a:t>
            </a:r>
            <a:r>
              <a:rPr sz="2450" dirty="0">
                <a:latin typeface="Times New Roman"/>
                <a:cs typeface="Times New Roman"/>
              </a:rPr>
              <a:t>same</a:t>
            </a:r>
            <a:r>
              <a:rPr sz="2450" spc="365" dirty="0">
                <a:latin typeface="Times New Roman"/>
                <a:cs typeface="Times New Roman"/>
              </a:rPr>
              <a:t> </a:t>
            </a:r>
            <a:r>
              <a:rPr sz="2450" dirty="0">
                <a:latin typeface="Times New Roman"/>
                <a:cs typeface="Times New Roman"/>
              </a:rPr>
              <a:t>direction.</a:t>
            </a:r>
            <a:r>
              <a:rPr sz="2450" spc="235" dirty="0">
                <a:latin typeface="Times New Roman"/>
                <a:cs typeface="Times New Roman"/>
              </a:rPr>
              <a:t>  </a:t>
            </a:r>
            <a:r>
              <a:rPr sz="2450" dirty="0">
                <a:latin typeface="Times New Roman"/>
                <a:cs typeface="Times New Roman"/>
              </a:rPr>
              <a:t>The</a:t>
            </a:r>
            <a:r>
              <a:rPr sz="2450" spc="360" dirty="0">
                <a:latin typeface="Times New Roman"/>
                <a:cs typeface="Times New Roman"/>
              </a:rPr>
              <a:t> </a:t>
            </a:r>
            <a:r>
              <a:rPr sz="2450" spc="-10" dirty="0">
                <a:latin typeface="Times New Roman"/>
                <a:cs typeface="Times New Roman"/>
              </a:rPr>
              <a:t>moving charges</a:t>
            </a:r>
            <a:r>
              <a:rPr sz="2450" spc="40" dirty="0">
                <a:latin typeface="Times New Roman"/>
                <a:cs typeface="Times New Roman"/>
              </a:rPr>
              <a:t> </a:t>
            </a:r>
            <a:r>
              <a:rPr sz="2450" dirty="0">
                <a:latin typeface="Times New Roman"/>
                <a:cs typeface="Times New Roman"/>
              </a:rPr>
              <a:t>create</a:t>
            </a:r>
            <a:r>
              <a:rPr sz="2450" spc="50" dirty="0">
                <a:latin typeface="Times New Roman"/>
                <a:cs typeface="Times New Roman"/>
              </a:rPr>
              <a:t> </a:t>
            </a:r>
            <a:r>
              <a:rPr sz="2450" dirty="0">
                <a:latin typeface="Times New Roman"/>
                <a:cs typeface="Times New Roman"/>
              </a:rPr>
              <a:t>magnetic</a:t>
            </a:r>
            <a:r>
              <a:rPr sz="2450" spc="50" dirty="0">
                <a:latin typeface="Times New Roman"/>
                <a:cs typeface="Times New Roman"/>
              </a:rPr>
              <a:t> </a:t>
            </a:r>
            <a:r>
              <a:rPr sz="2450" spc="-35" dirty="0">
                <a:latin typeface="Times New Roman"/>
                <a:cs typeface="Times New Roman"/>
              </a:rPr>
              <a:t>fields,</a:t>
            </a:r>
            <a:r>
              <a:rPr sz="2450" spc="60" dirty="0">
                <a:latin typeface="Times New Roman"/>
                <a:cs typeface="Times New Roman"/>
              </a:rPr>
              <a:t> </a:t>
            </a:r>
            <a:r>
              <a:rPr sz="2450" dirty="0">
                <a:latin typeface="Times New Roman"/>
                <a:cs typeface="Times New Roman"/>
              </a:rPr>
              <a:t>and</a:t>
            </a:r>
            <a:r>
              <a:rPr sz="2450" spc="50" dirty="0">
                <a:latin typeface="Times New Roman"/>
                <a:cs typeface="Times New Roman"/>
              </a:rPr>
              <a:t> </a:t>
            </a:r>
            <a:r>
              <a:rPr sz="2450" dirty="0">
                <a:latin typeface="Times New Roman"/>
                <a:cs typeface="Times New Roman"/>
              </a:rPr>
              <a:t>react</a:t>
            </a:r>
            <a:r>
              <a:rPr sz="2450" spc="55" dirty="0">
                <a:latin typeface="Times New Roman"/>
                <a:cs typeface="Times New Roman"/>
              </a:rPr>
              <a:t> </a:t>
            </a:r>
            <a:r>
              <a:rPr sz="2450" dirty="0">
                <a:latin typeface="Times New Roman"/>
                <a:cs typeface="Times New Roman"/>
              </a:rPr>
              <a:t>to</a:t>
            </a:r>
            <a:r>
              <a:rPr sz="2450" spc="50" dirty="0">
                <a:latin typeface="Times New Roman"/>
                <a:cs typeface="Times New Roman"/>
              </a:rPr>
              <a:t> </a:t>
            </a:r>
            <a:r>
              <a:rPr sz="2450" dirty="0">
                <a:latin typeface="Times New Roman"/>
                <a:cs typeface="Times New Roman"/>
              </a:rPr>
              <a:t>each</a:t>
            </a:r>
            <a:r>
              <a:rPr sz="2450" spc="50" dirty="0">
                <a:latin typeface="Times New Roman"/>
                <a:cs typeface="Times New Roman"/>
              </a:rPr>
              <a:t> </a:t>
            </a:r>
            <a:r>
              <a:rPr sz="2450" dirty="0">
                <a:latin typeface="Times New Roman"/>
                <a:cs typeface="Times New Roman"/>
              </a:rPr>
              <a:t>other’s</a:t>
            </a:r>
            <a:r>
              <a:rPr sz="2450" spc="50" dirty="0">
                <a:latin typeface="Times New Roman"/>
                <a:cs typeface="Times New Roman"/>
              </a:rPr>
              <a:t> </a:t>
            </a:r>
            <a:r>
              <a:rPr sz="2450" spc="-10" dirty="0">
                <a:latin typeface="Times New Roman"/>
                <a:cs typeface="Times New Roman"/>
              </a:rPr>
              <a:t>magnetic </a:t>
            </a:r>
            <a:r>
              <a:rPr sz="2450" dirty="0">
                <a:latin typeface="Times New Roman"/>
                <a:cs typeface="Times New Roman"/>
              </a:rPr>
              <a:t>fields,</a:t>
            </a:r>
            <a:r>
              <a:rPr sz="2450" spc="229" dirty="0">
                <a:latin typeface="Times New Roman"/>
                <a:cs typeface="Times New Roman"/>
              </a:rPr>
              <a:t> </a:t>
            </a:r>
            <a:r>
              <a:rPr sz="2450" dirty="0">
                <a:latin typeface="Times New Roman"/>
                <a:cs typeface="Times New Roman"/>
              </a:rPr>
              <a:t>causing</a:t>
            </a:r>
            <a:r>
              <a:rPr sz="2450" spc="210" dirty="0">
                <a:latin typeface="Times New Roman"/>
                <a:cs typeface="Times New Roman"/>
              </a:rPr>
              <a:t> </a:t>
            </a:r>
            <a:r>
              <a:rPr sz="2450" dirty="0">
                <a:latin typeface="Times New Roman"/>
                <a:cs typeface="Times New Roman"/>
              </a:rPr>
              <a:t>the</a:t>
            </a:r>
            <a:r>
              <a:rPr sz="2450" spc="210" dirty="0">
                <a:latin typeface="Times New Roman"/>
                <a:cs typeface="Times New Roman"/>
              </a:rPr>
              <a:t> </a:t>
            </a:r>
            <a:r>
              <a:rPr sz="2450" dirty="0">
                <a:latin typeface="Times New Roman"/>
                <a:cs typeface="Times New Roman"/>
              </a:rPr>
              <a:t>wires</a:t>
            </a:r>
            <a:r>
              <a:rPr sz="2450" spc="210" dirty="0">
                <a:latin typeface="Times New Roman"/>
                <a:cs typeface="Times New Roman"/>
              </a:rPr>
              <a:t> </a:t>
            </a:r>
            <a:r>
              <a:rPr sz="2450" dirty="0">
                <a:latin typeface="Times New Roman"/>
                <a:cs typeface="Times New Roman"/>
              </a:rPr>
              <a:t>to</a:t>
            </a:r>
            <a:r>
              <a:rPr sz="2450" spc="210" dirty="0">
                <a:latin typeface="Times New Roman"/>
                <a:cs typeface="Times New Roman"/>
              </a:rPr>
              <a:t> </a:t>
            </a:r>
            <a:r>
              <a:rPr sz="2450" spc="85" dirty="0">
                <a:latin typeface="Times New Roman"/>
                <a:cs typeface="Times New Roman"/>
              </a:rPr>
              <a:t>attract</a:t>
            </a:r>
            <a:r>
              <a:rPr sz="2450" spc="210" dirty="0">
                <a:latin typeface="Times New Roman"/>
                <a:cs typeface="Times New Roman"/>
              </a:rPr>
              <a:t> </a:t>
            </a:r>
            <a:r>
              <a:rPr sz="2450" dirty="0">
                <a:latin typeface="Times New Roman"/>
                <a:cs typeface="Times New Roman"/>
              </a:rPr>
              <a:t>each</a:t>
            </a:r>
            <a:r>
              <a:rPr sz="2450" spc="210" dirty="0">
                <a:latin typeface="Times New Roman"/>
                <a:cs typeface="Times New Roman"/>
              </a:rPr>
              <a:t> </a:t>
            </a:r>
            <a:r>
              <a:rPr sz="2450" dirty="0">
                <a:latin typeface="Times New Roman"/>
                <a:cs typeface="Times New Roman"/>
              </a:rPr>
              <a:t>other.</a:t>
            </a:r>
            <a:r>
              <a:rPr sz="2450" spc="50" dirty="0">
                <a:latin typeface="Times New Roman"/>
                <a:cs typeface="Times New Roman"/>
              </a:rPr>
              <a:t>  </a:t>
            </a:r>
            <a:r>
              <a:rPr sz="2450" dirty="0">
                <a:latin typeface="Times New Roman"/>
                <a:cs typeface="Times New Roman"/>
              </a:rPr>
              <a:t>(Curl</a:t>
            </a:r>
            <a:r>
              <a:rPr sz="2450" spc="210" dirty="0">
                <a:latin typeface="Times New Roman"/>
                <a:cs typeface="Times New Roman"/>
              </a:rPr>
              <a:t> </a:t>
            </a:r>
            <a:r>
              <a:rPr sz="2450" dirty="0">
                <a:latin typeface="Times New Roman"/>
                <a:cs typeface="Times New Roman"/>
              </a:rPr>
              <a:t>your</a:t>
            </a:r>
            <a:r>
              <a:rPr sz="2450" spc="210" dirty="0">
                <a:latin typeface="Times New Roman"/>
                <a:cs typeface="Times New Roman"/>
              </a:rPr>
              <a:t> </a:t>
            </a:r>
            <a:r>
              <a:rPr sz="2450" spc="-10" dirty="0">
                <a:latin typeface="Times New Roman"/>
                <a:cs typeface="Times New Roman"/>
              </a:rPr>
              <a:t>right- </a:t>
            </a:r>
            <a:r>
              <a:rPr sz="2450" dirty="0">
                <a:latin typeface="Times New Roman"/>
                <a:cs typeface="Times New Roman"/>
              </a:rPr>
              <a:t>hand </a:t>
            </a:r>
            <a:r>
              <a:rPr sz="2450" spc="-60" dirty="0">
                <a:latin typeface="Times New Roman"/>
                <a:cs typeface="Times New Roman"/>
              </a:rPr>
              <a:t>fingers</a:t>
            </a:r>
            <a:r>
              <a:rPr sz="2450" spc="5" dirty="0">
                <a:latin typeface="Times New Roman"/>
                <a:cs typeface="Times New Roman"/>
              </a:rPr>
              <a:t> </a:t>
            </a:r>
            <a:r>
              <a:rPr sz="2450" dirty="0">
                <a:latin typeface="Times New Roman"/>
                <a:cs typeface="Times New Roman"/>
              </a:rPr>
              <a:t>and</a:t>
            </a:r>
            <a:r>
              <a:rPr sz="2450" spc="10" dirty="0">
                <a:latin typeface="Times New Roman"/>
                <a:cs typeface="Times New Roman"/>
              </a:rPr>
              <a:t> </a:t>
            </a:r>
            <a:r>
              <a:rPr sz="2450" dirty="0">
                <a:latin typeface="Times New Roman"/>
                <a:cs typeface="Times New Roman"/>
              </a:rPr>
              <a:t>thumb</a:t>
            </a:r>
            <a:r>
              <a:rPr sz="2450" spc="10" dirty="0">
                <a:latin typeface="Times New Roman"/>
                <a:cs typeface="Times New Roman"/>
              </a:rPr>
              <a:t> </a:t>
            </a:r>
            <a:r>
              <a:rPr sz="2450" dirty="0">
                <a:latin typeface="Times New Roman"/>
                <a:cs typeface="Times New Roman"/>
              </a:rPr>
              <a:t>around</a:t>
            </a:r>
            <a:r>
              <a:rPr sz="2450" spc="15" dirty="0">
                <a:latin typeface="Times New Roman"/>
                <a:cs typeface="Times New Roman"/>
              </a:rPr>
              <a:t> </a:t>
            </a:r>
            <a:r>
              <a:rPr sz="2450" dirty="0">
                <a:latin typeface="Times New Roman"/>
                <a:cs typeface="Times New Roman"/>
              </a:rPr>
              <a:t>until</a:t>
            </a:r>
            <a:r>
              <a:rPr sz="2450" spc="5" dirty="0">
                <a:latin typeface="Times New Roman"/>
                <a:cs typeface="Times New Roman"/>
              </a:rPr>
              <a:t> </a:t>
            </a:r>
            <a:r>
              <a:rPr sz="2450" spc="-70" dirty="0">
                <a:latin typeface="Times New Roman"/>
                <a:cs typeface="Times New Roman"/>
              </a:rPr>
              <a:t>you’re</a:t>
            </a:r>
            <a:r>
              <a:rPr sz="2450" spc="10" dirty="0">
                <a:latin typeface="Times New Roman"/>
                <a:cs typeface="Times New Roman"/>
              </a:rPr>
              <a:t> </a:t>
            </a:r>
            <a:r>
              <a:rPr sz="2450" spc="-45" dirty="0">
                <a:latin typeface="Times New Roman"/>
                <a:cs typeface="Times New Roman"/>
              </a:rPr>
              <a:t>convinced</a:t>
            </a:r>
            <a:r>
              <a:rPr sz="2450" spc="10" dirty="0">
                <a:latin typeface="Times New Roman"/>
                <a:cs typeface="Times New Roman"/>
              </a:rPr>
              <a:t> </a:t>
            </a:r>
            <a:r>
              <a:rPr sz="2450" dirty="0">
                <a:latin typeface="Times New Roman"/>
                <a:cs typeface="Times New Roman"/>
              </a:rPr>
              <a:t>that’s</a:t>
            </a:r>
            <a:r>
              <a:rPr sz="2450" spc="5" dirty="0">
                <a:latin typeface="Times New Roman"/>
                <a:cs typeface="Times New Roman"/>
              </a:rPr>
              <a:t> </a:t>
            </a:r>
            <a:r>
              <a:rPr sz="2450" spc="-10" dirty="0">
                <a:latin typeface="Times New Roman"/>
                <a:cs typeface="Times New Roman"/>
              </a:rPr>
              <a:t>true.) </a:t>
            </a:r>
            <a:r>
              <a:rPr sz="2450" spc="70" dirty="0">
                <a:latin typeface="Times New Roman"/>
                <a:cs typeface="Times New Roman"/>
              </a:rPr>
              <a:t>But</a:t>
            </a:r>
            <a:r>
              <a:rPr sz="2450" spc="155" dirty="0">
                <a:latin typeface="Times New Roman"/>
                <a:cs typeface="Times New Roman"/>
              </a:rPr>
              <a:t> </a:t>
            </a:r>
            <a:r>
              <a:rPr sz="2450" dirty="0">
                <a:latin typeface="Times New Roman"/>
                <a:cs typeface="Times New Roman"/>
              </a:rPr>
              <a:t>now</a:t>
            </a:r>
            <a:r>
              <a:rPr sz="2450" spc="150" dirty="0">
                <a:latin typeface="Times New Roman"/>
                <a:cs typeface="Times New Roman"/>
              </a:rPr>
              <a:t> </a:t>
            </a:r>
            <a:r>
              <a:rPr sz="2450" dirty="0">
                <a:latin typeface="Times New Roman"/>
                <a:cs typeface="Times New Roman"/>
              </a:rPr>
              <a:t>consider</a:t>
            </a:r>
            <a:r>
              <a:rPr sz="2450" spc="155" dirty="0">
                <a:latin typeface="Times New Roman"/>
                <a:cs typeface="Times New Roman"/>
              </a:rPr>
              <a:t> </a:t>
            </a:r>
            <a:r>
              <a:rPr sz="2450" dirty="0">
                <a:latin typeface="Times New Roman"/>
                <a:cs typeface="Times New Roman"/>
              </a:rPr>
              <a:t>the</a:t>
            </a:r>
            <a:r>
              <a:rPr sz="2450" spc="145" dirty="0">
                <a:latin typeface="Times New Roman"/>
                <a:cs typeface="Times New Roman"/>
              </a:rPr>
              <a:t> </a:t>
            </a:r>
            <a:r>
              <a:rPr sz="2450" dirty="0">
                <a:latin typeface="Times New Roman"/>
                <a:cs typeface="Times New Roman"/>
              </a:rPr>
              <a:t>same</a:t>
            </a:r>
            <a:r>
              <a:rPr sz="2450" spc="155" dirty="0">
                <a:latin typeface="Times New Roman"/>
                <a:cs typeface="Times New Roman"/>
              </a:rPr>
              <a:t> </a:t>
            </a:r>
            <a:r>
              <a:rPr sz="2450" dirty="0">
                <a:latin typeface="Times New Roman"/>
                <a:cs typeface="Times New Roman"/>
              </a:rPr>
              <a:t>scene</a:t>
            </a:r>
            <a:r>
              <a:rPr sz="2450" spc="150" dirty="0">
                <a:latin typeface="Times New Roman"/>
                <a:cs typeface="Times New Roman"/>
              </a:rPr>
              <a:t> </a:t>
            </a:r>
            <a:r>
              <a:rPr sz="2450" dirty="0">
                <a:latin typeface="Times New Roman"/>
                <a:cs typeface="Times New Roman"/>
              </a:rPr>
              <a:t>from</a:t>
            </a:r>
            <a:r>
              <a:rPr sz="2450" spc="155" dirty="0">
                <a:latin typeface="Times New Roman"/>
                <a:cs typeface="Times New Roman"/>
              </a:rPr>
              <a:t> </a:t>
            </a:r>
            <a:r>
              <a:rPr sz="2450" dirty="0">
                <a:latin typeface="Times New Roman"/>
                <a:cs typeface="Times New Roman"/>
              </a:rPr>
              <a:t>a</a:t>
            </a:r>
            <a:r>
              <a:rPr sz="2450" spc="150" dirty="0">
                <a:latin typeface="Times New Roman"/>
                <a:cs typeface="Times New Roman"/>
              </a:rPr>
              <a:t> </a:t>
            </a:r>
            <a:r>
              <a:rPr sz="2450" dirty="0">
                <a:latin typeface="Times New Roman"/>
                <a:cs typeface="Times New Roman"/>
              </a:rPr>
              <a:t>reference</a:t>
            </a:r>
            <a:r>
              <a:rPr sz="2450" spc="150" dirty="0">
                <a:latin typeface="Times New Roman"/>
                <a:cs typeface="Times New Roman"/>
              </a:rPr>
              <a:t> </a:t>
            </a:r>
            <a:r>
              <a:rPr sz="2450" dirty="0">
                <a:latin typeface="Times New Roman"/>
                <a:cs typeface="Times New Roman"/>
              </a:rPr>
              <a:t>frame</a:t>
            </a:r>
            <a:r>
              <a:rPr sz="2450" spc="150" dirty="0">
                <a:latin typeface="Times New Roman"/>
                <a:cs typeface="Times New Roman"/>
              </a:rPr>
              <a:t> </a:t>
            </a:r>
            <a:r>
              <a:rPr sz="2450" spc="110" dirty="0">
                <a:latin typeface="Times New Roman"/>
                <a:cs typeface="Times New Roman"/>
              </a:rPr>
              <a:t>that</a:t>
            </a:r>
            <a:r>
              <a:rPr sz="2450" spc="150" dirty="0">
                <a:latin typeface="Times New Roman"/>
                <a:cs typeface="Times New Roman"/>
              </a:rPr>
              <a:t> </a:t>
            </a:r>
            <a:r>
              <a:rPr sz="2450" spc="-25" dirty="0">
                <a:latin typeface="Times New Roman"/>
                <a:cs typeface="Times New Roman"/>
              </a:rPr>
              <a:t>is </a:t>
            </a:r>
            <a:r>
              <a:rPr sz="2450" dirty="0">
                <a:latin typeface="Times New Roman"/>
                <a:cs typeface="Times New Roman"/>
              </a:rPr>
              <a:t>moving</a:t>
            </a:r>
            <a:r>
              <a:rPr sz="2450" spc="490" dirty="0">
                <a:latin typeface="Times New Roman"/>
                <a:cs typeface="Times New Roman"/>
              </a:rPr>
              <a:t> </a:t>
            </a:r>
            <a:r>
              <a:rPr sz="2450" dirty="0">
                <a:latin typeface="Times New Roman"/>
                <a:cs typeface="Times New Roman"/>
              </a:rPr>
              <a:t>with</a:t>
            </a:r>
            <a:r>
              <a:rPr sz="2450" spc="490" dirty="0">
                <a:latin typeface="Times New Roman"/>
                <a:cs typeface="Times New Roman"/>
              </a:rPr>
              <a:t> </a:t>
            </a:r>
            <a:r>
              <a:rPr sz="2450" dirty="0">
                <a:latin typeface="Times New Roman"/>
                <a:cs typeface="Times New Roman"/>
              </a:rPr>
              <a:t>the</a:t>
            </a:r>
            <a:r>
              <a:rPr sz="2450" spc="495" dirty="0">
                <a:latin typeface="Times New Roman"/>
                <a:cs typeface="Times New Roman"/>
              </a:rPr>
              <a:t> </a:t>
            </a:r>
            <a:r>
              <a:rPr sz="2450" dirty="0">
                <a:latin typeface="Times New Roman"/>
                <a:cs typeface="Times New Roman"/>
              </a:rPr>
              <a:t>current.</a:t>
            </a:r>
            <a:r>
              <a:rPr sz="2450" spc="440" dirty="0">
                <a:latin typeface="Times New Roman"/>
                <a:cs typeface="Times New Roman"/>
              </a:rPr>
              <a:t>  </a:t>
            </a:r>
            <a:r>
              <a:rPr sz="2450" dirty="0">
                <a:latin typeface="Times New Roman"/>
                <a:cs typeface="Times New Roman"/>
              </a:rPr>
              <a:t>In</a:t>
            </a:r>
            <a:r>
              <a:rPr sz="2450" spc="490" dirty="0">
                <a:latin typeface="Times New Roman"/>
                <a:cs typeface="Times New Roman"/>
              </a:rPr>
              <a:t> </a:t>
            </a:r>
            <a:r>
              <a:rPr sz="2450" spc="110" dirty="0">
                <a:latin typeface="Times New Roman"/>
                <a:cs typeface="Times New Roman"/>
              </a:rPr>
              <a:t>that</a:t>
            </a:r>
            <a:r>
              <a:rPr sz="2450" spc="490" dirty="0">
                <a:latin typeface="Times New Roman"/>
                <a:cs typeface="Times New Roman"/>
              </a:rPr>
              <a:t> </a:t>
            </a:r>
            <a:r>
              <a:rPr sz="2450" dirty="0">
                <a:latin typeface="Times New Roman"/>
                <a:cs typeface="Times New Roman"/>
              </a:rPr>
              <a:t>frame</a:t>
            </a:r>
            <a:r>
              <a:rPr sz="2450" spc="490" dirty="0">
                <a:latin typeface="Times New Roman"/>
                <a:cs typeface="Times New Roman"/>
              </a:rPr>
              <a:t> </a:t>
            </a:r>
            <a:r>
              <a:rPr sz="2450" dirty="0">
                <a:latin typeface="Times New Roman"/>
                <a:cs typeface="Times New Roman"/>
              </a:rPr>
              <a:t>the</a:t>
            </a:r>
            <a:r>
              <a:rPr sz="2450" spc="495" dirty="0">
                <a:latin typeface="Times New Roman"/>
                <a:cs typeface="Times New Roman"/>
              </a:rPr>
              <a:t> </a:t>
            </a:r>
            <a:r>
              <a:rPr sz="2450" dirty="0">
                <a:latin typeface="Times New Roman"/>
                <a:cs typeface="Times New Roman"/>
              </a:rPr>
              <a:t>electrons</a:t>
            </a:r>
            <a:r>
              <a:rPr sz="2450" spc="490" dirty="0">
                <a:latin typeface="Times New Roman"/>
                <a:cs typeface="Times New Roman"/>
              </a:rPr>
              <a:t> </a:t>
            </a:r>
            <a:r>
              <a:rPr sz="2450" dirty="0">
                <a:latin typeface="Times New Roman"/>
                <a:cs typeface="Times New Roman"/>
              </a:rPr>
              <a:t>are</a:t>
            </a:r>
            <a:r>
              <a:rPr sz="2450" spc="490" dirty="0">
                <a:latin typeface="Times New Roman"/>
                <a:cs typeface="Times New Roman"/>
              </a:rPr>
              <a:t> </a:t>
            </a:r>
            <a:r>
              <a:rPr sz="2450" spc="-25" dirty="0">
                <a:latin typeface="Times New Roman"/>
                <a:cs typeface="Times New Roman"/>
              </a:rPr>
              <a:t>(on </a:t>
            </a:r>
            <a:r>
              <a:rPr sz="2450" dirty="0">
                <a:latin typeface="Times New Roman"/>
                <a:cs typeface="Times New Roman"/>
              </a:rPr>
              <a:t>average)</a:t>
            </a:r>
            <a:r>
              <a:rPr sz="2450" spc="60" dirty="0">
                <a:latin typeface="Times New Roman"/>
                <a:cs typeface="Times New Roman"/>
              </a:rPr>
              <a:t> </a:t>
            </a:r>
            <a:r>
              <a:rPr sz="2450" dirty="0">
                <a:latin typeface="Times New Roman"/>
                <a:cs typeface="Times New Roman"/>
              </a:rPr>
              <a:t>not</a:t>
            </a:r>
            <a:r>
              <a:rPr sz="2450" spc="70" dirty="0">
                <a:latin typeface="Times New Roman"/>
                <a:cs typeface="Times New Roman"/>
              </a:rPr>
              <a:t> </a:t>
            </a:r>
            <a:r>
              <a:rPr sz="2450" dirty="0">
                <a:latin typeface="Times New Roman"/>
                <a:cs typeface="Times New Roman"/>
              </a:rPr>
              <a:t>moving,</a:t>
            </a:r>
            <a:r>
              <a:rPr sz="2450" spc="75" dirty="0">
                <a:latin typeface="Times New Roman"/>
                <a:cs typeface="Times New Roman"/>
              </a:rPr>
              <a:t> </a:t>
            </a:r>
            <a:r>
              <a:rPr sz="2450" dirty="0">
                <a:latin typeface="Times New Roman"/>
                <a:cs typeface="Times New Roman"/>
              </a:rPr>
              <a:t>so</a:t>
            </a:r>
            <a:r>
              <a:rPr sz="2450" spc="70" dirty="0">
                <a:latin typeface="Times New Roman"/>
                <a:cs typeface="Times New Roman"/>
              </a:rPr>
              <a:t> </a:t>
            </a:r>
            <a:r>
              <a:rPr sz="2450" dirty="0">
                <a:latin typeface="Times New Roman"/>
                <a:cs typeface="Times New Roman"/>
              </a:rPr>
              <a:t>they</a:t>
            </a:r>
            <a:r>
              <a:rPr sz="2450" spc="70" dirty="0">
                <a:latin typeface="Times New Roman"/>
                <a:cs typeface="Times New Roman"/>
              </a:rPr>
              <a:t> </a:t>
            </a:r>
            <a:r>
              <a:rPr sz="2450" dirty="0">
                <a:latin typeface="Times New Roman"/>
                <a:cs typeface="Times New Roman"/>
              </a:rPr>
              <a:t>exert</a:t>
            </a:r>
            <a:r>
              <a:rPr sz="2450" spc="70" dirty="0">
                <a:latin typeface="Times New Roman"/>
                <a:cs typeface="Times New Roman"/>
              </a:rPr>
              <a:t> </a:t>
            </a:r>
            <a:r>
              <a:rPr sz="2450" dirty="0">
                <a:latin typeface="Times New Roman"/>
                <a:cs typeface="Times New Roman"/>
              </a:rPr>
              <a:t>no</a:t>
            </a:r>
            <a:r>
              <a:rPr sz="2450" spc="70" dirty="0">
                <a:latin typeface="Times New Roman"/>
                <a:cs typeface="Times New Roman"/>
              </a:rPr>
              <a:t> </a:t>
            </a:r>
            <a:r>
              <a:rPr sz="2450" dirty="0">
                <a:latin typeface="Times New Roman"/>
                <a:cs typeface="Times New Roman"/>
              </a:rPr>
              <a:t>net</a:t>
            </a:r>
            <a:r>
              <a:rPr sz="2450" spc="70" dirty="0">
                <a:latin typeface="Times New Roman"/>
                <a:cs typeface="Times New Roman"/>
              </a:rPr>
              <a:t> </a:t>
            </a:r>
            <a:r>
              <a:rPr sz="2450" dirty="0">
                <a:latin typeface="Times New Roman"/>
                <a:cs typeface="Times New Roman"/>
              </a:rPr>
              <a:t>magnetic</a:t>
            </a:r>
            <a:r>
              <a:rPr sz="2450" spc="70" dirty="0">
                <a:latin typeface="Times New Roman"/>
                <a:cs typeface="Times New Roman"/>
              </a:rPr>
              <a:t> </a:t>
            </a:r>
            <a:r>
              <a:rPr sz="2450" dirty="0">
                <a:latin typeface="Times New Roman"/>
                <a:cs typeface="Times New Roman"/>
              </a:rPr>
              <a:t>field.</a:t>
            </a:r>
            <a:r>
              <a:rPr sz="2450" spc="335" dirty="0">
                <a:latin typeface="Times New Roman"/>
                <a:cs typeface="Times New Roman"/>
              </a:rPr>
              <a:t> </a:t>
            </a:r>
            <a:r>
              <a:rPr sz="2450" dirty="0">
                <a:latin typeface="Times New Roman"/>
                <a:cs typeface="Times New Roman"/>
              </a:rPr>
              <a:t>Do</a:t>
            </a:r>
            <a:r>
              <a:rPr sz="2450" spc="70" dirty="0">
                <a:latin typeface="Times New Roman"/>
                <a:cs typeface="Times New Roman"/>
              </a:rPr>
              <a:t> </a:t>
            </a:r>
            <a:r>
              <a:rPr sz="2450" spc="-25" dirty="0">
                <a:latin typeface="Times New Roman"/>
                <a:cs typeface="Times New Roman"/>
              </a:rPr>
              <a:t>the </a:t>
            </a:r>
            <a:r>
              <a:rPr sz="2450" spc="-10" dirty="0">
                <a:latin typeface="Times New Roman"/>
                <a:cs typeface="Times New Roman"/>
              </a:rPr>
              <a:t>wires </a:t>
            </a:r>
            <a:r>
              <a:rPr sz="2450" dirty="0">
                <a:latin typeface="Times New Roman"/>
                <a:cs typeface="Times New Roman"/>
              </a:rPr>
              <a:t>still</a:t>
            </a:r>
            <a:r>
              <a:rPr sz="2450" spc="-10" dirty="0">
                <a:latin typeface="Times New Roman"/>
                <a:cs typeface="Times New Roman"/>
              </a:rPr>
              <a:t> </a:t>
            </a:r>
            <a:r>
              <a:rPr sz="2450" spc="-30" dirty="0">
                <a:latin typeface="Times New Roman"/>
                <a:cs typeface="Times New Roman"/>
              </a:rPr>
              <a:t>move</a:t>
            </a:r>
            <a:r>
              <a:rPr sz="2450" spc="-10" dirty="0">
                <a:latin typeface="Times New Roman"/>
                <a:cs typeface="Times New Roman"/>
              </a:rPr>
              <a:t> </a:t>
            </a:r>
            <a:r>
              <a:rPr sz="2450" dirty="0">
                <a:latin typeface="Times New Roman"/>
                <a:cs typeface="Times New Roman"/>
              </a:rPr>
              <a:t>toward</a:t>
            </a:r>
            <a:r>
              <a:rPr sz="2450" spc="-10" dirty="0">
                <a:latin typeface="Times New Roman"/>
                <a:cs typeface="Times New Roman"/>
              </a:rPr>
              <a:t> </a:t>
            </a:r>
            <a:r>
              <a:rPr sz="2450" dirty="0">
                <a:latin typeface="Times New Roman"/>
                <a:cs typeface="Times New Roman"/>
              </a:rPr>
              <a:t>each</a:t>
            </a:r>
            <a:r>
              <a:rPr sz="2450" spc="-10" dirty="0">
                <a:latin typeface="Times New Roman"/>
                <a:cs typeface="Times New Roman"/>
              </a:rPr>
              <a:t> other?</a:t>
            </a:r>
            <a:endParaRPr sz="2450">
              <a:latin typeface="Times New Roman"/>
              <a:cs typeface="Times New Roman"/>
            </a:endParaRPr>
          </a:p>
          <a:p>
            <a:pPr marL="12700" algn="just">
              <a:lnSpc>
                <a:spcPct val="100000"/>
              </a:lnSpc>
              <a:spcBef>
                <a:spcPts val="1645"/>
              </a:spcBef>
            </a:pPr>
            <a:r>
              <a:rPr sz="2450" b="1" spc="55" dirty="0">
                <a:latin typeface="Book Antiqua"/>
                <a:cs typeface="Book Antiqua"/>
              </a:rPr>
              <a:t>Solution:</a:t>
            </a:r>
            <a:r>
              <a:rPr sz="2450" b="1" spc="305" dirty="0">
                <a:latin typeface="Book Antiqua"/>
                <a:cs typeface="Book Antiqua"/>
              </a:rPr>
              <a:t>  </a:t>
            </a:r>
            <a:r>
              <a:rPr sz="2450" spc="-25" dirty="0">
                <a:latin typeface="Times New Roman"/>
                <a:cs typeface="Times New Roman"/>
              </a:rPr>
              <a:t>Yes</a:t>
            </a:r>
            <a:endParaRPr sz="2450">
              <a:latin typeface="Times New Roman"/>
              <a:cs typeface="Times New Roman"/>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5634" cy="647700"/>
          </a:xfrm>
          <a:prstGeom prst="rect">
            <a:avLst/>
          </a:prstGeom>
        </p:spPr>
        <p:txBody>
          <a:bodyPr vert="horz" wrap="square" lIns="0" tIns="12065" rIns="0" bIns="0" rtlCol="0">
            <a:spAutoFit/>
          </a:bodyPr>
          <a:lstStyle/>
          <a:p>
            <a:pPr marL="4458970">
              <a:lnSpc>
                <a:spcPct val="100000"/>
              </a:lnSpc>
              <a:spcBef>
                <a:spcPts val="95"/>
              </a:spcBef>
            </a:pPr>
            <a:r>
              <a:rPr sz="1200" dirty="0">
                <a:latin typeface="Times New Roman"/>
                <a:cs typeface="Times New Roman"/>
              </a:rPr>
              <a:t>1.3.</a:t>
            </a:r>
            <a:r>
              <a:rPr sz="1200" spc="295" dirty="0">
                <a:latin typeface="Times New Roman"/>
                <a:cs typeface="Times New Roman"/>
              </a:rPr>
              <a:t>  </a:t>
            </a:r>
            <a:r>
              <a:rPr sz="1200" dirty="0">
                <a:latin typeface="Times New Roman"/>
                <a:cs typeface="Times New Roman"/>
              </a:rPr>
              <a:t>LENGTH</a:t>
            </a:r>
            <a:r>
              <a:rPr sz="1200" spc="220" dirty="0">
                <a:latin typeface="Times New Roman"/>
                <a:cs typeface="Times New Roman"/>
              </a:rPr>
              <a:t> </a:t>
            </a:r>
            <a:r>
              <a:rPr sz="1200" dirty="0">
                <a:latin typeface="Times New Roman"/>
                <a:cs typeface="Times New Roman"/>
              </a:rPr>
              <a:t>CONTRACTION</a:t>
            </a:r>
            <a:r>
              <a:rPr sz="1200" spc="215" dirty="0">
                <a:latin typeface="Times New Roman"/>
                <a:cs typeface="Times New Roman"/>
              </a:rPr>
              <a:t> </a:t>
            </a:r>
            <a:r>
              <a:rPr sz="1200" dirty="0">
                <a:latin typeface="Times New Roman"/>
                <a:cs typeface="Times New Roman"/>
              </a:rPr>
              <a:t>AND</a:t>
            </a:r>
            <a:r>
              <a:rPr sz="1200" spc="204" dirty="0">
                <a:latin typeface="Times New Roman"/>
                <a:cs typeface="Times New Roman"/>
              </a:rPr>
              <a:t> </a:t>
            </a:r>
            <a:r>
              <a:rPr sz="1200" spc="-10" dirty="0">
                <a:latin typeface="Times New Roman"/>
                <a:cs typeface="Times New Roman"/>
              </a:rPr>
              <a:t>SIMULTANEITY</a:t>
            </a:r>
            <a:endParaRPr sz="1200">
              <a:latin typeface="Times New Roman"/>
              <a:cs typeface="Times New Roman"/>
            </a:endParaRPr>
          </a:p>
          <a:p>
            <a:pPr>
              <a:lnSpc>
                <a:spcPct val="100000"/>
              </a:lnSpc>
              <a:spcBef>
                <a:spcPts val="40"/>
              </a:spcBef>
            </a:pPr>
            <a:endParaRPr sz="1200">
              <a:latin typeface="Times New Roman"/>
              <a:cs typeface="Times New Roman"/>
            </a:endParaRPr>
          </a:p>
          <a:p>
            <a:pPr marL="12700">
              <a:lnSpc>
                <a:spcPct val="100000"/>
              </a:lnSpc>
              <a:tabLst>
                <a:tab pos="572770" algn="l"/>
              </a:tabLst>
            </a:pPr>
            <a:r>
              <a:rPr sz="1700" b="1" spc="85" dirty="0">
                <a:latin typeface="Book Antiqua"/>
                <a:cs typeface="Book Antiqua"/>
              </a:rPr>
              <a:t>1.3</a:t>
            </a:r>
            <a:r>
              <a:rPr sz="1700" b="1" dirty="0">
                <a:latin typeface="Book Antiqua"/>
                <a:cs typeface="Book Antiqua"/>
              </a:rPr>
              <a:t>	</a:t>
            </a:r>
            <a:r>
              <a:rPr sz="1700" b="1" spc="70" dirty="0">
                <a:latin typeface="Book Antiqua"/>
                <a:cs typeface="Book Antiqua"/>
              </a:rPr>
              <a:t>Length</a:t>
            </a:r>
            <a:r>
              <a:rPr sz="1700" b="1" spc="270" dirty="0">
                <a:latin typeface="Book Antiqua"/>
                <a:cs typeface="Book Antiqua"/>
              </a:rPr>
              <a:t> </a:t>
            </a:r>
            <a:r>
              <a:rPr sz="1700" b="1" spc="80" dirty="0">
                <a:latin typeface="Book Antiqua"/>
                <a:cs typeface="Book Antiqua"/>
              </a:rPr>
              <a:t>Contraction</a:t>
            </a:r>
            <a:r>
              <a:rPr sz="1700" b="1" spc="270" dirty="0">
                <a:latin typeface="Book Antiqua"/>
                <a:cs typeface="Book Antiqua"/>
              </a:rPr>
              <a:t> </a:t>
            </a:r>
            <a:r>
              <a:rPr sz="1700" b="1" dirty="0">
                <a:latin typeface="Book Antiqua"/>
                <a:cs typeface="Book Antiqua"/>
              </a:rPr>
              <a:t>and</a:t>
            </a:r>
            <a:r>
              <a:rPr sz="1700" b="1" spc="275" dirty="0">
                <a:latin typeface="Book Antiqua"/>
                <a:cs typeface="Book Antiqua"/>
              </a:rPr>
              <a:t> </a:t>
            </a:r>
            <a:r>
              <a:rPr sz="1700" b="1" spc="-10" dirty="0">
                <a:latin typeface="Book Antiqua"/>
                <a:cs typeface="Book Antiqua"/>
              </a:rPr>
              <a:t>Simultaneity</a:t>
            </a:r>
            <a:endParaRPr sz="1700">
              <a:latin typeface="Book Antiqua"/>
              <a:cs typeface="Book Antiqua"/>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58970"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1.3.</a:t>
            </a:r>
            <a:r>
              <a:rPr sz="1200" spc="305" dirty="0">
                <a:latin typeface="Times New Roman"/>
                <a:cs typeface="Times New Roman"/>
              </a:rPr>
              <a:t>  </a:t>
            </a:r>
            <a:r>
              <a:rPr sz="1200" dirty="0">
                <a:latin typeface="Times New Roman"/>
                <a:cs typeface="Times New Roman"/>
              </a:rPr>
              <a:t>LENGTH</a:t>
            </a:r>
            <a:r>
              <a:rPr sz="1200" spc="225" dirty="0">
                <a:latin typeface="Times New Roman"/>
                <a:cs typeface="Times New Roman"/>
              </a:rPr>
              <a:t> </a:t>
            </a:r>
            <a:r>
              <a:rPr sz="1200" dirty="0">
                <a:latin typeface="Times New Roman"/>
                <a:cs typeface="Times New Roman"/>
              </a:rPr>
              <a:t>CONTRACTION</a:t>
            </a:r>
            <a:r>
              <a:rPr sz="1200" spc="220" dirty="0">
                <a:latin typeface="Times New Roman"/>
                <a:cs typeface="Times New Roman"/>
              </a:rPr>
              <a:t> </a:t>
            </a:r>
            <a:r>
              <a:rPr sz="1200" dirty="0">
                <a:latin typeface="Times New Roman"/>
                <a:cs typeface="Times New Roman"/>
              </a:rPr>
              <a:t>AND</a:t>
            </a:r>
            <a:r>
              <a:rPr sz="1200" spc="215" dirty="0">
                <a:latin typeface="Times New Roman"/>
                <a:cs typeface="Times New Roman"/>
              </a:rPr>
              <a:t> </a:t>
            </a:r>
            <a:r>
              <a:rPr sz="1200" spc="-10" dirty="0">
                <a:latin typeface="Times New Roman"/>
                <a:cs typeface="Times New Roman"/>
              </a:rPr>
              <a:t>SIMULTANEITY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25" dirty="0"/>
              <a:t> </a:t>
            </a:r>
            <a:r>
              <a:rPr dirty="0"/>
              <a:t>ruler</a:t>
            </a:r>
            <a:r>
              <a:rPr spc="35" dirty="0"/>
              <a:t> </a:t>
            </a:r>
            <a:r>
              <a:rPr dirty="0"/>
              <a:t>has</a:t>
            </a:r>
            <a:r>
              <a:rPr spc="30" dirty="0"/>
              <a:t> </a:t>
            </a:r>
            <a:r>
              <a:rPr dirty="0"/>
              <a:t>“proper</a:t>
            </a:r>
            <a:r>
              <a:rPr spc="35" dirty="0"/>
              <a:t> </a:t>
            </a:r>
            <a:r>
              <a:rPr dirty="0"/>
              <a:t>length”</a:t>
            </a:r>
            <a:r>
              <a:rPr spc="40" dirty="0"/>
              <a:t> </a:t>
            </a:r>
            <a:r>
              <a:rPr dirty="0"/>
              <a:t>12</a:t>
            </a:r>
            <a:r>
              <a:rPr spc="35" dirty="0"/>
              <a:t> </a:t>
            </a:r>
            <a:r>
              <a:rPr dirty="0"/>
              <a:t>inches.</a:t>
            </a:r>
            <a:r>
              <a:rPr spc="290" dirty="0"/>
              <a:t> </a:t>
            </a:r>
            <a:r>
              <a:rPr dirty="0"/>
              <a:t>If</a:t>
            </a:r>
            <a:r>
              <a:rPr spc="40" dirty="0"/>
              <a:t> </a:t>
            </a:r>
            <a:r>
              <a:rPr dirty="0"/>
              <a:t>the</a:t>
            </a:r>
            <a:r>
              <a:rPr spc="30" dirty="0"/>
              <a:t> </a:t>
            </a:r>
            <a:r>
              <a:rPr dirty="0"/>
              <a:t>ruler</a:t>
            </a:r>
            <a:r>
              <a:rPr spc="35" dirty="0"/>
              <a:t> </a:t>
            </a:r>
            <a:r>
              <a:rPr dirty="0"/>
              <a:t>is</a:t>
            </a:r>
            <a:r>
              <a:rPr spc="40" dirty="0"/>
              <a:t> </a:t>
            </a:r>
            <a:r>
              <a:rPr spc="-20" dirty="0"/>
              <a:t>moving</a:t>
            </a:r>
            <a:r>
              <a:rPr spc="40" dirty="0"/>
              <a:t> </a:t>
            </a:r>
            <a:r>
              <a:rPr spc="-20" dirty="0"/>
              <a:t>with </a:t>
            </a:r>
            <a:r>
              <a:rPr dirty="0"/>
              <a:t>respect</a:t>
            </a:r>
            <a:r>
              <a:rPr spc="30" dirty="0"/>
              <a:t> </a:t>
            </a:r>
            <a:r>
              <a:rPr dirty="0"/>
              <a:t>to</a:t>
            </a:r>
            <a:r>
              <a:rPr spc="35" dirty="0"/>
              <a:t> </a:t>
            </a:r>
            <a:r>
              <a:rPr dirty="0"/>
              <a:t>you</a:t>
            </a:r>
            <a:r>
              <a:rPr spc="30" dirty="0"/>
              <a:t> </a:t>
            </a:r>
            <a:r>
              <a:rPr dirty="0"/>
              <a:t>(along</a:t>
            </a:r>
            <a:r>
              <a:rPr spc="30" dirty="0"/>
              <a:t> </a:t>
            </a:r>
            <a:r>
              <a:rPr dirty="0"/>
              <a:t>the</a:t>
            </a:r>
            <a:r>
              <a:rPr spc="30" dirty="0"/>
              <a:t> </a:t>
            </a:r>
            <a:r>
              <a:rPr dirty="0"/>
              <a:t>same</a:t>
            </a:r>
            <a:r>
              <a:rPr spc="30" dirty="0"/>
              <a:t> </a:t>
            </a:r>
            <a:r>
              <a:rPr dirty="0"/>
              <a:t>axis</a:t>
            </a:r>
            <a:r>
              <a:rPr spc="30" dirty="0"/>
              <a:t> </a:t>
            </a:r>
            <a:r>
              <a:rPr dirty="0"/>
              <a:t>as</a:t>
            </a:r>
            <a:r>
              <a:rPr spc="30" dirty="0"/>
              <a:t> </a:t>
            </a:r>
            <a:r>
              <a:rPr dirty="0"/>
              <a:t>the</a:t>
            </a:r>
            <a:r>
              <a:rPr spc="30" dirty="0"/>
              <a:t> </a:t>
            </a:r>
            <a:r>
              <a:rPr spc="-20" dirty="0"/>
              <a:t>ruler’s</a:t>
            </a:r>
            <a:r>
              <a:rPr spc="30" dirty="0"/>
              <a:t> </a:t>
            </a:r>
            <a:r>
              <a:rPr dirty="0"/>
              <a:t>length),</a:t>
            </a:r>
            <a:r>
              <a:rPr spc="45" dirty="0"/>
              <a:t> </a:t>
            </a:r>
            <a:r>
              <a:rPr dirty="0"/>
              <a:t>you</a:t>
            </a:r>
            <a:r>
              <a:rPr spc="30" dirty="0"/>
              <a:t> </a:t>
            </a:r>
            <a:r>
              <a:rPr spc="-20" dirty="0"/>
              <a:t>will </a:t>
            </a:r>
            <a:r>
              <a:rPr dirty="0"/>
              <a:t>measure</a:t>
            </a:r>
            <a:r>
              <a:rPr spc="20" dirty="0"/>
              <a:t> </a:t>
            </a:r>
            <a:r>
              <a:rPr dirty="0"/>
              <a:t>its</a:t>
            </a:r>
            <a:r>
              <a:rPr spc="95" dirty="0"/>
              <a:t> </a:t>
            </a:r>
            <a:r>
              <a:rPr dirty="0"/>
              <a:t>length</a:t>
            </a:r>
            <a:r>
              <a:rPr spc="95" dirty="0"/>
              <a:t> </a:t>
            </a:r>
            <a:r>
              <a:rPr spc="-10" dirty="0"/>
              <a:t>as.</a:t>
            </a:r>
            <a:r>
              <a:rPr spc="-225" dirty="0"/>
              <a:t> </a:t>
            </a:r>
            <a:r>
              <a:rPr dirty="0"/>
              <a:t>.</a:t>
            </a:r>
            <a:r>
              <a:rPr spc="-225" dirty="0"/>
              <a:t> </a:t>
            </a:r>
            <a:r>
              <a:rPr dirty="0"/>
              <a:t>.</a:t>
            </a:r>
            <a:r>
              <a:rPr spc="-225" dirty="0"/>
              <a:t> </a:t>
            </a:r>
            <a:r>
              <a:rPr dirty="0"/>
              <a:t>(Choose</a:t>
            </a:r>
            <a:r>
              <a:rPr spc="95" dirty="0"/>
              <a:t> </a:t>
            </a:r>
            <a:r>
              <a:rPr spc="-10" dirty="0"/>
              <a:t>one.)</a:t>
            </a:r>
          </a:p>
        </p:txBody>
      </p:sp>
      <p:sp>
        <p:nvSpPr>
          <p:cNvPr id="5" name="object 5"/>
          <p:cNvSpPr txBox="1"/>
          <p:nvPr/>
        </p:nvSpPr>
        <p:spPr>
          <a:xfrm>
            <a:off x="719315" y="2421615"/>
            <a:ext cx="3014345" cy="1544320"/>
          </a:xfrm>
          <a:prstGeom prst="rect">
            <a:avLst/>
          </a:prstGeom>
        </p:spPr>
        <p:txBody>
          <a:bodyPr vert="horz" wrap="square" lIns="0" tIns="144780" rIns="0" bIns="0" rtlCol="0">
            <a:spAutoFit/>
          </a:bodyPr>
          <a:lstStyle/>
          <a:p>
            <a:pPr marL="383540" indent="-371475">
              <a:lnSpc>
                <a:spcPct val="100000"/>
              </a:lnSpc>
              <a:spcBef>
                <a:spcPts val="1140"/>
              </a:spcBef>
              <a:buAutoNum type="alphaUcPeriod"/>
              <a:tabLst>
                <a:tab pos="384175" algn="l"/>
              </a:tabLst>
            </a:pPr>
            <a:r>
              <a:rPr sz="2450" spc="-10" dirty="0">
                <a:latin typeface="Times New Roman"/>
                <a:cs typeface="Times New Roman"/>
              </a:rPr>
              <a:t>less </a:t>
            </a:r>
            <a:r>
              <a:rPr sz="2450" spc="70" dirty="0">
                <a:latin typeface="Times New Roman"/>
                <a:cs typeface="Times New Roman"/>
              </a:rPr>
              <a:t>than</a:t>
            </a:r>
            <a:r>
              <a:rPr sz="2450" spc="-10" dirty="0">
                <a:latin typeface="Times New Roman"/>
                <a:cs typeface="Times New Roman"/>
              </a:rPr>
              <a:t> </a:t>
            </a:r>
            <a:r>
              <a:rPr sz="2450" dirty="0">
                <a:latin typeface="Times New Roman"/>
                <a:cs typeface="Times New Roman"/>
              </a:rPr>
              <a:t>12</a:t>
            </a:r>
            <a:r>
              <a:rPr sz="2450" spc="-10" dirty="0">
                <a:latin typeface="Times New Roman"/>
                <a:cs typeface="Times New Roman"/>
              </a:rPr>
              <a:t> inches.</a:t>
            </a:r>
            <a:endParaRPr sz="2450">
              <a:latin typeface="Times New Roman"/>
              <a:cs typeface="Times New Roman"/>
            </a:endParaRPr>
          </a:p>
          <a:p>
            <a:pPr marL="383540" indent="-359410">
              <a:lnSpc>
                <a:spcPct val="100000"/>
              </a:lnSpc>
              <a:spcBef>
                <a:spcPts val="1045"/>
              </a:spcBef>
              <a:buAutoNum type="alphaUcPeriod"/>
              <a:tabLst>
                <a:tab pos="384175" algn="l"/>
              </a:tabLst>
            </a:pPr>
            <a:r>
              <a:rPr sz="2450" dirty="0">
                <a:latin typeface="Times New Roman"/>
                <a:cs typeface="Times New Roman"/>
              </a:rPr>
              <a:t>exactly</a:t>
            </a:r>
            <a:r>
              <a:rPr sz="2450" spc="-10" dirty="0">
                <a:latin typeface="Times New Roman"/>
                <a:cs typeface="Times New Roman"/>
              </a:rPr>
              <a:t> </a:t>
            </a:r>
            <a:r>
              <a:rPr sz="2450" dirty="0">
                <a:latin typeface="Times New Roman"/>
                <a:cs typeface="Times New Roman"/>
              </a:rPr>
              <a:t>12</a:t>
            </a:r>
            <a:r>
              <a:rPr sz="2450" spc="5" dirty="0">
                <a:latin typeface="Times New Roman"/>
                <a:cs typeface="Times New Roman"/>
              </a:rPr>
              <a:t> </a:t>
            </a:r>
            <a:r>
              <a:rPr sz="2450" spc="-10" dirty="0">
                <a:latin typeface="Times New Roman"/>
                <a:cs typeface="Times New Roman"/>
              </a:rPr>
              <a:t>inches.</a:t>
            </a:r>
            <a:endParaRPr sz="2450">
              <a:latin typeface="Times New Roman"/>
              <a:cs typeface="Times New Roman"/>
            </a:endParaRPr>
          </a:p>
          <a:p>
            <a:pPr marL="383540" indent="-363855">
              <a:lnSpc>
                <a:spcPct val="100000"/>
              </a:lnSpc>
              <a:spcBef>
                <a:spcPts val="1045"/>
              </a:spcBef>
              <a:buAutoNum type="alphaUcPeriod"/>
              <a:tabLst>
                <a:tab pos="384175" algn="l"/>
              </a:tabLst>
            </a:pPr>
            <a:r>
              <a:rPr sz="2450" dirty="0">
                <a:latin typeface="Times New Roman"/>
                <a:cs typeface="Times New Roman"/>
              </a:rPr>
              <a:t>more</a:t>
            </a:r>
            <a:r>
              <a:rPr sz="2450" spc="15" dirty="0">
                <a:latin typeface="Times New Roman"/>
                <a:cs typeface="Times New Roman"/>
              </a:rPr>
              <a:t> </a:t>
            </a:r>
            <a:r>
              <a:rPr sz="2450" spc="70" dirty="0">
                <a:latin typeface="Times New Roman"/>
                <a:cs typeface="Times New Roman"/>
              </a:rPr>
              <a:t>than</a:t>
            </a:r>
            <a:r>
              <a:rPr sz="2450" spc="30" dirty="0">
                <a:latin typeface="Times New Roman"/>
                <a:cs typeface="Times New Roman"/>
              </a:rPr>
              <a:t> </a:t>
            </a:r>
            <a:r>
              <a:rPr sz="2450" dirty="0">
                <a:latin typeface="Times New Roman"/>
                <a:cs typeface="Times New Roman"/>
              </a:rPr>
              <a:t>12</a:t>
            </a:r>
            <a:r>
              <a:rPr sz="2450" spc="35" dirty="0">
                <a:latin typeface="Times New Roman"/>
                <a:cs typeface="Times New Roman"/>
              </a:rPr>
              <a:t> </a:t>
            </a:r>
            <a:r>
              <a:rPr sz="2450" spc="-25" dirty="0">
                <a:latin typeface="Times New Roman"/>
                <a:cs typeface="Times New Roman"/>
              </a:rPr>
              <a:t>inches.</a:t>
            </a:r>
            <a:endParaRPr sz="2450">
              <a:latin typeface="Times New Roman"/>
              <a:cs typeface="Times New Roman"/>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58970"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1.3.</a:t>
            </a:r>
            <a:r>
              <a:rPr sz="1200" spc="305" dirty="0">
                <a:latin typeface="Times New Roman"/>
                <a:cs typeface="Times New Roman"/>
              </a:rPr>
              <a:t>  </a:t>
            </a:r>
            <a:r>
              <a:rPr sz="1200" dirty="0">
                <a:latin typeface="Times New Roman"/>
                <a:cs typeface="Times New Roman"/>
              </a:rPr>
              <a:t>LENGTH</a:t>
            </a:r>
            <a:r>
              <a:rPr sz="1200" spc="225" dirty="0">
                <a:latin typeface="Times New Roman"/>
                <a:cs typeface="Times New Roman"/>
              </a:rPr>
              <a:t> </a:t>
            </a:r>
            <a:r>
              <a:rPr sz="1200" dirty="0">
                <a:latin typeface="Times New Roman"/>
                <a:cs typeface="Times New Roman"/>
              </a:rPr>
              <a:t>CONTRACTION</a:t>
            </a:r>
            <a:r>
              <a:rPr sz="1200" spc="220" dirty="0">
                <a:latin typeface="Times New Roman"/>
                <a:cs typeface="Times New Roman"/>
              </a:rPr>
              <a:t> </a:t>
            </a:r>
            <a:r>
              <a:rPr sz="1200" dirty="0">
                <a:latin typeface="Times New Roman"/>
                <a:cs typeface="Times New Roman"/>
              </a:rPr>
              <a:t>AND</a:t>
            </a:r>
            <a:r>
              <a:rPr sz="1200" spc="215" dirty="0">
                <a:latin typeface="Times New Roman"/>
                <a:cs typeface="Times New Roman"/>
              </a:rPr>
              <a:t> </a:t>
            </a:r>
            <a:r>
              <a:rPr sz="1200" spc="-10" dirty="0">
                <a:latin typeface="Times New Roman"/>
                <a:cs typeface="Times New Roman"/>
              </a:rPr>
              <a:t>SIMULTANEITY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25" dirty="0"/>
              <a:t> </a:t>
            </a:r>
            <a:r>
              <a:rPr dirty="0"/>
              <a:t>ruler</a:t>
            </a:r>
            <a:r>
              <a:rPr spc="35" dirty="0"/>
              <a:t> </a:t>
            </a:r>
            <a:r>
              <a:rPr dirty="0"/>
              <a:t>has</a:t>
            </a:r>
            <a:r>
              <a:rPr spc="30" dirty="0"/>
              <a:t> </a:t>
            </a:r>
            <a:r>
              <a:rPr dirty="0"/>
              <a:t>“proper</a:t>
            </a:r>
            <a:r>
              <a:rPr spc="35" dirty="0"/>
              <a:t> </a:t>
            </a:r>
            <a:r>
              <a:rPr dirty="0"/>
              <a:t>length”</a:t>
            </a:r>
            <a:r>
              <a:rPr spc="40" dirty="0"/>
              <a:t> </a:t>
            </a:r>
            <a:r>
              <a:rPr dirty="0"/>
              <a:t>12</a:t>
            </a:r>
            <a:r>
              <a:rPr spc="35" dirty="0"/>
              <a:t> </a:t>
            </a:r>
            <a:r>
              <a:rPr dirty="0"/>
              <a:t>inches.</a:t>
            </a:r>
            <a:r>
              <a:rPr spc="290" dirty="0"/>
              <a:t> </a:t>
            </a:r>
            <a:r>
              <a:rPr dirty="0"/>
              <a:t>If</a:t>
            </a:r>
            <a:r>
              <a:rPr spc="40" dirty="0"/>
              <a:t> </a:t>
            </a:r>
            <a:r>
              <a:rPr dirty="0"/>
              <a:t>the</a:t>
            </a:r>
            <a:r>
              <a:rPr spc="30" dirty="0"/>
              <a:t> </a:t>
            </a:r>
            <a:r>
              <a:rPr dirty="0"/>
              <a:t>ruler</a:t>
            </a:r>
            <a:r>
              <a:rPr spc="35" dirty="0"/>
              <a:t> </a:t>
            </a:r>
            <a:r>
              <a:rPr dirty="0"/>
              <a:t>is</a:t>
            </a:r>
            <a:r>
              <a:rPr spc="40" dirty="0"/>
              <a:t> </a:t>
            </a:r>
            <a:r>
              <a:rPr spc="-20" dirty="0"/>
              <a:t>moving</a:t>
            </a:r>
            <a:r>
              <a:rPr spc="40" dirty="0"/>
              <a:t> </a:t>
            </a:r>
            <a:r>
              <a:rPr spc="-20" dirty="0"/>
              <a:t>with </a:t>
            </a:r>
            <a:r>
              <a:rPr dirty="0"/>
              <a:t>respect</a:t>
            </a:r>
            <a:r>
              <a:rPr spc="30" dirty="0"/>
              <a:t> </a:t>
            </a:r>
            <a:r>
              <a:rPr dirty="0"/>
              <a:t>to</a:t>
            </a:r>
            <a:r>
              <a:rPr spc="35" dirty="0"/>
              <a:t> </a:t>
            </a:r>
            <a:r>
              <a:rPr dirty="0"/>
              <a:t>you</a:t>
            </a:r>
            <a:r>
              <a:rPr spc="30" dirty="0"/>
              <a:t> </a:t>
            </a:r>
            <a:r>
              <a:rPr dirty="0"/>
              <a:t>(along</a:t>
            </a:r>
            <a:r>
              <a:rPr spc="30" dirty="0"/>
              <a:t> </a:t>
            </a:r>
            <a:r>
              <a:rPr dirty="0"/>
              <a:t>the</a:t>
            </a:r>
            <a:r>
              <a:rPr spc="30" dirty="0"/>
              <a:t> </a:t>
            </a:r>
            <a:r>
              <a:rPr dirty="0"/>
              <a:t>same</a:t>
            </a:r>
            <a:r>
              <a:rPr spc="30" dirty="0"/>
              <a:t> </a:t>
            </a:r>
            <a:r>
              <a:rPr dirty="0"/>
              <a:t>axis</a:t>
            </a:r>
            <a:r>
              <a:rPr spc="30" dirty="0"/>
              <a:t> </a:t>
            </a:r>
            <a:r>
              <a:rPr dirty="0"/>
              <a:t>as</a:t>
            </a:r>
            <a:r>
              <a:rPr spc="30" dirty="0"/>
              <a:t> </a:t>
            </a:r>
            <a:r>
              <a:rPr dirty="0"/>
              <a:t>the</a:t>
            </a:r>
            <a:r>
              <a:rPr spc="30" dirty="0"/>
              <a:t> </a:t>
            </a:r>
            <a:r>
              <a:rPr spc="-20" dirty="0"/>
              <a:t>ruler’s</a:t>
            </a:r>
            <a:r>
              <a:rPr spc="30" dirty="0"/>
              <a:t> </a:t>
            </a:r>
            <a:r>
              <a:rPr dirty="0"/>
              <a:t>length),</a:t>
            </a:r>
            <a:r>
              <a:rPr spc="45" dirty="0"/>
              <a:t> </a:t>
            </a:r>
            <a:r>
              <a:rPr dirty="0"/>
              <a:t>you</a:t>
            </a:r>
            <a:r>
              <a:rPr spc="30" dirty="0"/>
              <a:t> </a:t>
            </a:r>
            <a:r>
              <a:rPr spc="-20" dirty="0"/>
              <a:t>will </a:t>
            </a:r>
            <a:r>
              <a:rPr dirty="0"/>
              <a:t>measure</a:t>
            </a:r>
            <a:r>
              <a:rPr spc="20" dirty="0"/>
              <a:t> </a:t>
            </a:r>
            <a:r>
              <a:rPr dirty="0"/>
              <a:t>its</a:t>
            </a:r>
            <a:r>
              <a:rPr spc="95" dirty="0"/>
              <a:t> </a:t>
            </a:r>
            <a:r>
              <a:rPr dirty="0"/>
              <a:t>length</a:t>
            </a:r>
            <a:r>
              <a:rPr spc="95" dirty="0"/>
              <a:t> </a:t>
            </a:r>
            <a:r>
              <a:rPr spc="-10" dirty="0"/>
              <a:t>as.</a:t>
            </a:r>
            <a:r>
              <a:rPr spc="-225" dirty="0"/>
              <a:t> </a:t>
            </a:r>
            <a:r>
              <a:rPr dirty="0"/>
              <a:t>.</a:t>
            </a:r>
            <a:r>
              <a:rPr spc="-225" dirty="0"/>
              <a:t> </a:t>
            </a:r>
            <a:r>
              <a:rPr dirty="0"/>
              <a:t>.</a:t>
            </a:r>
            <a:r>
              <a:rPr spc="-225" dirty="0"/>
              <a:t> </a:t>
            </a:r>
            <a:r>
              <a:rPr dirty="0"/>
              <a:t>(Choose</a:t>
            </a:r>
            <a:r>
              <a:rPr spc="95" dirty="0"/>
              <a:t> </a:t>
            </a:r>
            <a:r>
              <a:rPr spc="-10" dirty="0"/>
              <a:t>one.)</a:t>
            </a:r>
          </a:p>
        </p:txBody>
      </p:sp>
      <p:sp>
        <p:nvSpPr>
          <p:cNvPr id="5" name="object 5"/>
          <p:cNvSpPr txBox="1"/>
          <p:nvPr/>
        </p:nvSpPr>
        <p:spPr>
          <a:xfrm>
            <a:off x="707758" y="2421615"/>
            <a:ext cx="3026410" cy="2164080"/>
          </a:xfrm>
          <a:prstGeom prst="rect">
            <a:avLst/>
          </a:prstGeom>
        </p:spPr>
        <p:txBody>
          <a:bodyPr vert="horz" wrap="square" lIns="0" tIns="144780" rIns="0" bIns="0" rtlCol="0">
            <a:spAutoFit/>
          </a:bodyPr>
          <a:lstStyle/>
          <a:p>
            <a:pPr marL="394970" indent="-371475">
              <a:lnSpc>
                <a:spcPct val="100000"/>
              </a:lnSpc>
              <a:spcBef>
                <a:spcPts val="1140"/>
              </a:spcBef>
              <a:buAutoNum type="alphaUcPeriod"/>
              <a:tabLst>
                <a:tab pos="395605" algn="l"/>
              </a:tabLst>
            </a:pPr>
            <a:r>
              <a:rPr sz="2450" spc="-10" dirty="0">
                <a:latin typeface="Times New Roman"/>
                <a:cs typeface="Times New Roman"/>
              </a:rPr>
              <a:t>less </a:t>
            </a:r>
            <a:r>
              <a:rPr sz="2450" spc="70" dirty="0">
                <a:latin typeface="Times New Roman"/>
                <a:cs typeface="Times New Roman"/>
              </a:rPr>
              <a:t>than</a:t>
            </a:r>
            <a:r>
              <a:rPr sz="2450" spc="-10" dirty="0">
                <a:latin typeface="Times New Roman"/>
                <a:cs typeface="Times New Roman"/>
              </a:rPr>
              <a:t> </a:t>
            </a:r>
            <a:r>
              <a:rPr sz="2450" dirty="0">
                <a:latin typeface="Times New Roman"/>
                <a:cs typeface="Times New Roman"/>
              </a:rPr>
              <a:t>12</a:t>
            </a:r>
            <a:r>
              <a:rPr sz="2450" spc="-10" dirty="0">
                <a:latin typeface="Times New Roman"/>
                <a:cs typeface="Times New Roman"/>
              </a:rPr>
              <a:t> inches.</a:t>
            </a:r>
            <a:endParaRPr sz="2450">
              <a:latin typeface="Times New Roman"/>
              <a:cs typeface="Times New Roman"/>
            </a:endParaRPr>
          </a:p>
          <a:p>
            <a:pPr marL="394970" indent="-359410">
              <a:lnSpc>
                <a:spcPct val="100000"/>
              </a:lnSpc>
              <a:spcBef>
                <a:spcPts val="1045"/>
              </a:spcBef>
              <a:buAutoNum type="alphaUcPeriod"/>
              <a:tabLst>
                <a:tab pos="395605" algn="l"/>
              </a:tabLst>
            </a:pPr>
            <a:r>
              <a:rPr sz="2450" dirty="0">
                <a:latin typeface="Times New Roman"/>
                <a:cs typeface="Times New Roman"/>
              </a:rPr>
              <a:t>exactly</a:t>
            </a:r>
            <a:r>
              <a:rPr sz="2450" spc="-10" dirty="0">
                <a:latin typeface="Times New Roman"/>
                <a:cs typeface="Times New Roman"/>
              </a:rPr>
              <a:t> </a:t>
            </a:r>
            <a:r>
              <a:rPr sz="2450" dirty="0">
                <a:latin typeface="Times New Roman"/>
                <a:cs typeface="Times New Roman"/>
              </a:rPr>
              <a:t>12</a:t>
            </a:r>
            <a:r>
              <a:rPr sz="2450" spc="5" dirty="0">
                <a:latin typeface="Times New Roman"/>
                <a:cs typeface="Times New Roman"/>
              </a:rPr>
              <a:t> </a:t>
            </a:r>
            <a:r>
              <a:rPr sz="2450" spc="-10" dirty="0">
                <a:latin typeface="Times New Roman"/>
                <a:cs typeface="Times New Roman"/>
              </a:rPr>
              <a:t>inches.</a:t>
            </a:r>
            <a:endParaRPr sz="2450">
              <a:latin typeface="Times New Roman"/>
              <a:cs typeface="Times New Roman"/>
            </a:endParaRPr>
          </a:p>
          <a:p>
            <a:pPr marL="394970" indent="-363855">
              <a:lnSpc>
                <a:spcPct val="100000"/>
              </a:lnSpc>
              <a:spcBef>
                <a:spcPts val="1045"/>
              </a:spcBef>
              <a:buAutoNum type="alphaUcPeriod"/>
              <a:tabLst>
                <a:tab pos="395605" algn="l"/>
              </a:tabLst>
            </a:pPr>
            <a:r>
              <a:rPr sz="2450" dirty="0">
                <a:latin typeface="Times New Roman"/>
                <a:cs typeface="Times New Roman"/>
              </a:rPr>
              <a:t>more</a:t>
            </a:r>
            <a:r>
              <a:rPr sz="2450" spc="15" dirty="0">
                <a:latin typeface="Times New Roman"/>
                <a:cs typeface="Times New Roman"/>
              </a:rPr>
              <a:t> </a:t>
            </a:r>
            <a:r>
              <a:rPr sz="2450" spc="70" dirty="0">
                <a:latin typeface="Times New Roman"/>
                <a:cs typeface="Times New Roman"/>
              </a:rPr>
              <a:t>than</a:t>
            </a:r>
            <a:r>
              <a:rPr sz="2450" spc="30" dirty="0">
                <a:latin typeface="Times New Roman"/>
                <a:cs typeface="Times New Roman"/>
              </a:rPr>
              <a:t> </a:t>
            </a:r>
            <a:r>
              <a:rPr sz="2450" dirty="0">
                <a:latin typeface="Times New Roman"/>
                <a:cs typeface="Times New Roman"/>
              </a:rPr>
              <a:t>12</a:t>
            </a:r>
            <a:r>
              <a:rPr sz="2450" spc="35" dirty="0">
                <a:latin typeface="Times New Roman"/>
                <a:cs typeface="Times New Roman"/>
              </a:rPr>
              <a:t> </a:t>
            </a:r>
            <a:r>
              <a:rPr sz="2450" spc="-25" dirty="0">
                <a:latin typeface="Times New Roman"/>
                <a:cs typeface="Times New Roman"/>
              </a:rPr>
              <a:t>inches.</a:t>
            </a:r>
            <a:endParaRPr sz="2450">
              <a:latin typeface="Times New Roman"/>
              <a:cs typeface="Times New Roman"/>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58970"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1.3.</a:t>
            </a:r>
            <a:r>
              <a:rPr sz="1200" spc="305" dirty="0">
                <a:latin typeface="Times New Roman"/>
                <a:cs typeface="Times New Roman"/>
              </a:rPr>
              <a:t>  </a:t>
            </a:r>
            <a:r>
              <a:rPr sz="1200" dirty="0">
                <a:latin typeface="Times New Roman"/>
                <a:cs typeface="Times New Roman"/>
              </a:rPr>
              <a:t>LENGTH</a:t>
            </a:r>
            <a:r>
              <a:rPr sz="1200" spc="225" dirty="0">
                <a:latin typeface="Times New Roman"/>
                <a:cs typeface="Times New Roman"/>
              </a:rPr>
              <a:t> </a:t>
            </a:r>
            <a:r>
              <a:rPr sz="1200" dirty="0">
                <a:latin typeface="Times New Roman"/>
                <a:cs typeface="Times New Roman"/>
              </a:rPr>
              <a:t>CONTRACTION</a:t>
            </a:r>
            <a:r>
              <a:rPr sz="1200" spc="220" dirty="0">
                <a:latin typeface="Times New Roman"/>
                <a:cs typeface="Times New Roman"/>
              </a:rPr>
              <a:t> </a:t>
            </a:r>
            <a:r>
              <a:rPr sz="1200" dirty="0">
                <a:latin typeface="Times New Roman"/>
                <a:cs typeface="Times New Roman"/>
              </a:rPr>
              <a:t>AND</a:t>
            </a:r>
            <a:r>
              <a:rPr sz="1200" spc="215" dirty="0">
                <a:latin typeface="Times New Roman"/>
                <a:cs typeface="Times New Roman"/>
              </a:rPr>
              <a:t> </a:t>
            </a:r>
            <a:r>
              <a:rPr sz="1200" spc="-10" dirty="0">
                <a:latin typeface="Times New Roman"/>
                <a:cs typeface="Times New Roman"/>
              </a:rPr>
              <a:t>SIMULTANEITY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5634" cy="1921510"/>
          </a:xfrm>
          <a:prstGeom prst="rect">
            <a:avLst/>
          </a:prstGeom>
        </p:spPr>
        <p:txBody>
          <a:bodyPr vert="horz" wrap="square" lIns="0" tIns="9525" rIns="0" bIns="0" rtlCol="0">
            <a:spAutoFit/>
          </a:bodyPr>
          <a:lstStyle/>
          <a:p>
            <a:pPr marL="12700" marR="5080" algn="just">
              <a:lnSpc>
                <a:spcPct val="101699"/>
              </a:lnSpc>
              <a:spcBef>
                <a:spcPts val="75"/>
              </a:spcBef>
            </a:pPr>
            <a:r>
              <a:rPr spc="-100" dirty="0"/>
              <a:t>You</a:t>
            </a:r>
            <a:r>
              <a:rPr spc="-55" dirty="0"/>
              <a:t> </a:t>
            </a:r>
            <a:r>
              <a:rPr dirty="0"/>
              <a:t>hold</a:t>
            </a:r>
            <a:r>
              <a:rPr spc="-90" dirty="0"/>
              <a:t> </a:t>
            </a:r>
            <a:r>
              <a:rPr dirty="0"/>
              <a:t>up</a:t>
            </a:r>
            <a:r>
              <a:rPr spc="-65" dirty="0"/>
              <a:t> </a:t>
            </a:r>
            <a:r>
              <a:rPr dirty="0"/>
              <a:t>a</a:t>
            </a:r>
            <a:r>
              <a:rPr spc="-65" dirty="0"/>
              <a:t> </a:t>
            </a:r>
            <a:r>
              <a:rPr spc="-75" dirty="0"/>
              <a:t>12-</a:t>
            </a:r>
            <a:r>
              <a:rPr spc="-25" dirty="0"/>
              <a:t>inch</a:t>
            </a:r>
            <a:r>
              <a:rPr spc="-65" dirty="0"/>
              <a:t> </a:t>
            </a:r>
            <a:r>
              <a:rPr dirty="0"/>
              <a:t>ruler.</a:t>
            </a:r>
            <a:r>
              <a:rPr spc="275" dirty="0"/>
              <a:t> </a:t>
            </a:r>
            <a:r>
              <a:rPr dirty="0"/>
              <a:t>A</a:t>
            </a:r>
            <a:r>
              <a:rPr spc="-70" dirty="0"/>
              <a:t> </a:t>
            </a:r>
            <a:r>
              <a:rPr spc="-10" dirty="0"/>
              <a:t>friend</a:t>
            </a:r>
            <a:r>
              <a:rPr spc="-60" dirty="0"/>
              <a:t> </a:t>
            </a:r>
            <a:r>
              <a:rPr spc="-105" dirty="0"/>
              <a:t>of</a:t>
            </a:r>
            <a:r>
              <a:rPr spc="-50" dirty="0"/>
              <a:t> </a:t>
            </a:r>
            <a:r>
              <a:rPr spc="-20" dirty="0"/>
              <a:t>yours</a:t>
            </a:r>
            <a:r>
              <a:rPr spc="-65" dirty="0"/>
              <a:t> </a:t>
            </a:r>
            <a:r>
              <a:rPr spc="-45" dirty="0"/>
              <a:t>zooms</a:t>
            </a:r>
            <a:r>
              <a:rPr spc="-65" dirty="0"/>
              <a:t> </a:t>
            </a:r>
            <a:r>
              <a:rPr dirty="0"/>
              <a:t>by</a:t>
            </a:r>
            <a:r>
              <a:rPr spc="-65" dirty="0"/>
              <a:t> </a:t>
            </a:r>
            <a:r>
              <a:rPr dirty="0"/>
              <a:t>(along</a:t>
            </a:r>
            <a:r>
              <a:rPr spc="-60" dirty="0"/>
              <a:t> </a:t>
            </a:r>
            <a:r>
              <a:rPr spc="-25" dirty="0"/>
              <a:t>the </a:t>
            </a:r>
            <a:r>
              <a:rPr spc="-10" dirty="0"/>
              <a:t>same</a:t>
            </a:r>
            <a:r>
              <a:rPr spc="-55" dirty="0"/>
              <a:t> </a:t>
            </a:r>
            <a:r>
              <a:rPr spc="-20" dirty="0"/>
              <a:t>axis</a:t>
            </a:r>
            <a:r>
              <a:rPr spc="-50" dirty="0"/>
              <a:t> </a:t>
            </a:r>
            <a:r>
              <a:rPr dirty="0"/>
              <a:t>as</a:t>
            </a:r>
            <a:r>
              <a:rPr spc="-50" dirty="0"/>
              <a:t> </a:t>
            </a:r>
            <a:r>
              <a:rPr dirty="0"/>
              <a:t>the</a:t>
            </a:r>
            <a:r>
              <a:rPr spc="-50" dirty="0"/>
              <a:t> </a:t>
            </a:r>
            <a:r>
              <a:rPr spc="-35" dirty="0"/>
              <a:t>ruler’s</a:t>
            </a:r>
            <a:r>
              <a:rPr spc="-50" dirty="0"/>
              <a:t> </a:t>
            </a:r>
            <a:r>
              <a:rPr dirty="0"/>
              <a:t>length)</a:t>
            </a:r>
            <a:r>
              <a:rPr spc="-55" dirty="0"/>
              <a:t> </a:t>
            </a:r>
            <a:r>
              <a:rPr spc="-25" dirty="0"/>
              <a:t>holding</a:t>
            </a:r>
            <a:r>
              <a:rPr spc="-50" dirty="0"/>
              <a:t> </a:t>
            </a:r>
            <a:r>
              <a:rPr dirty="0"/>
              <a:t>up</a:t>
            </a:r>
            <a:r>
              <a:rPr spc="-50" dirty="0"/>
              <a:t> </a:t>
            </a:r>
            <a:r>
              <a:rPr dirty="0"/>
              <a:t>a</a:t>
            </a:r>
            <a:r>
              <a:rPr spc="-50" dirty="0"/>
              <a:t> </a:t>
            </a:r>
            <a:r>
              <a:rPr spc="-35" dirty="0"/>
              <a:t>different</a:t>
            </a:r>
            <a:r>
              <a:rPr spc="-50" dirty="0"/>
              <a:t> </a:t>
            </a:r>
            <a:r>
              <a:rPr spc="-75" dirty="0"/>
              <a:t>12-</a:t>
            </a:r>
            <a:r>
              <a:rPr spc="-45" dirty="0"/>
              <a:t>inch </a:t>
            </a:r>
            <a:r>
              <a:rPr spc="-10" dirty="0"/>
              <a:t>ruler, </a:t>
            </a:r>
            <a:r>
              <a:rPr spc="-25" dirty="0"/>
              <a:t>which</a:t>
            </a:r>
            <a:r>
              <a:rPr spc="-75" dirty="0"/>
              <a:t> </a:t>
            </a:r>
            <a:r>
              <a:rPr spc="-35" dirty="0"/>
              <a:t>briefly</a:t>
            </a:r>
            <a:r>
              <a:rPr spc="-75" dirty="0"/>
              <a:t> </a:t>
            </a:r>
            <a:r>
              <a:rPr spc="-25" dirty="0"/>
              <a:t>overlaps</a:t>
            </a:r>
            <a:r>
              <a:rPr spc="-70" dirty="0"/>
              <a:t> </a:t>
            </a:r>
            <a:r>
              <a:rPr dirty="0"/>
              <a:t>with</a:t>
            </a:r>
            <a:r>
              <a:rPr spc="-75" dirty="0"/>
              <a:t> </a:t>
            </a:r>
            <a:r>
              <a:rPr dirty="0"/>
              <a:t>yours.</a:t>
            </a:r>
            <a:r>
              <a:rPr spc="200" dirty="0"/>
              <a:t> </a:t>
            </a:r>
            <a:r>
              <a:rPr spc="-75" dirty="0"/>
              <a:t>You </a:t>
            </a:r>
            <a:r>
              <a:rPr dirty="0"/>
              <a:t>measure</a:t>
            </a:r>
            <a:r>
              <a:rPr spc="-70" dirty="0"/>
              <a:t> </a:t>
            </a:r>
            <a:r>
              <a:rPr dirty="0"/>
              <a:t>your</a:t>
            </a:r>
            <a:r>
              <a:rPr spc="-75" dirty="0"/>
              <a:t> </a:t>
            </a:r>
            <a:r>
              <a:rPr spc="-40" dirty="0"/>
              <a:t>friend’s</a:t>
            </a:r>
            <a:r>
              <a:rPr spc="-70" dirty="0"/>
              <a:t> </a:t>
            </a:r>
            <a:r>
              <a:rPr spc="-10" dirty="0"/>
              <a:t>ruler </a:t>
            </a:r>
            <a:r>
              <a:rPr dirty="0"/>
              <a:t>to</a:t>
            </a:r>
            <a:r>
              <a:rPr spc="50" dirty="0"/>
              <a:t> </a:t>
            </a:r>
            <a:r>
              <a:rPr dirty="0"/>
              <a:t>be</a:t>
            </a:r>
            <a:r>
              <a:rPr spc="45" dirty="0"/>
              <a:t> </a:t>
            </a:r>
            <a:r>
              <a:rPr dirty="0"/>
              <a:t>shorter</a:t>
            </a:r>
            <a:r>
              <a:rPr spc="45" dirty="0"/>
              <a:t> </a:t>
            </a:r>
            <a:r>
              <a:rPr spc="70" dirty="0"/>
              <a:t>than</a:t>
            </a:r>
            <a:r>
              <a:rPr spc="50" dirty="0"/>
              <a:t> </a:t>
            </a:r>
            <a:r>
              <a:rPr dirty="0"/>
              <a:t>12</a:t>
            </a:r>
            <a:r>
              <a:rPr spc="50" dirty="0"/>
              <a:t> </a:t>
            </a:r>
            <a:r>
              <a:rPr dirty="0"/>
              <a:t>inches.</a:t>
            </a:r>
            <a:r>
              <a:rPr spc="320" dirty="0"/>
              <a:t> </a:t>
            </a:r>
            <a:r>
              <a:rPr dirty="0"/>
              <a:t>Your</a:t>
            </a:r>
            <a:r>
              <a:rPr spc="45" dirty="0"/>
              <a:t> </a:t>
            </a:r>
            <a:r>
              <a:rPr dirty="0"/>
              <a:t>friend</a:t>
            </a:r>
            <a:r>
              <a:rPr spc="50" dirty="0"/>
              <a:t> </a:t>
            </a:r>
            <a:r>
              <a:rPr dirty="0"/>
              <a:t>measures</a:t>
            </a:r>
            <a:r>
              <a:rPr spc="45" dirty="0"/>
              <a:t> </a:t>
            </a:r>
            <a:r>
              <a:rPr b="0" i="1" spc="-25" dirty="0">
                <a:latin typeface="Bookman Old Style"/>
                <a:cs typeface="Bookman Old Style"/>
              </a:rPr>
              <a:t>your</a:t>
            </a:r>
            <a:r>
              <a:rPr b="0" i="1" spc="155" dirty="0">
                <a:latin typeface="Bookman Old Style"/>
                <a:cs typeface="Bookman Old Style"/>
              </a:rPr>
              <a:t> </a:t>
            </a:r>
            <a:r>
              <a:rPr dirty="0"/>
              <a:t>ruler</a:t>
            </a:r>
            <a:r>
              <a:rPr spc="45" dirty="0"/>
              <a:t> </a:t>
            </a:r>
            <a:r>
              <a:rPr spc="-25" dirty="0"/>
              <a:t>to </a:t>
            </a:r>
            <a:r>
              <a:rPr dirty="0"/>
              <a:t>be.</a:t>
            </a:r>
            <a:r>
              <a:rPr spc="-225" dirty="0"/>
              <a:t> </a:t>
            </a:r>
            <a:r>
              <a:rPr dirty="0"/>
              <a:t>.</a:t>
            </a:r>
            <a:r>
              <a:rPr spc="-225" dirty="0"/>
              <a:t> </a:t>
            </a:r>
            <a:r>
              <a:rPr dirty="0"/>
              <a:t>.</a:t>
            </a:r>
            <a:r>
              <a:rPr spc="-225" dirty="0"/>
              <a:t> </a:t>
            </a:r>
            <a:r>
              <a:rPr dirty="0"/>
              <a:t>(Choose</a:t>
            </a:r>
            <a:r>
              <a:rPr spc="-35" dirty="0"/>
              <a:t> </a:t>
            </a:r>
            <a:r>
              <a:rPr spc="-10" dirty="0"/>
              <a:t>one.)</a:t>
            </a:r>
          </a:p>
        </p:txBody>
      </p:sp>
      <p:sp>
        <p:nvSpPr>
          <p:cNvPr id="5" name="object 5"/>
          <p:cNvSpPr txBox="1"/>
          <p:nvPr/>
        </p:nvSpPr>
        <p:spPr>
          <a:xfrm>
            <a:off x="719315" y="3197966"/>
            <a:ext cx="3014345" cy="1544320"/>
          </a:xfrm>
          <a:prstGeom prst="rect">
            <a:avLst/>
          </a:prstGeom>
        </p:spPr>
        <p:txBody>
          <a:bodyPr vert="horz" wrap="square" lIns="0" tIns="144780" rIns="0" bIns="0" rtlCol="0">
            <a:spAutoFit/>
          </a:bodyPr>
          <a:lstStyle/>
          <a:p>
            <a:pPr marL="383540" indent="-371475">
              <a:lnSpc>
                <a:spcPct val="100000"/>
              </a:lnSpc>
              <a:spcBef>
                <a:spcPts val="1140"/>
              </a:spcBef>
              <a:buAutoNum type="alphaUcPeriod"/>
              <a:tabLst>
                <a:tab pos="384175" algn="l"/>
              </a:tabLst>
            </a:pPr>
            <a:r>
              <a:rPr sz="2450" spc="-10" dirty="0">
                <a:latin typeface="Times New Roman"/>
                <a:cs typeface="Times New Roman"/>
              </a:rPr>
              <a:t>less </a:t>
            </a:r>
            <a:r>
              <a:rPr sz="2450" spc="70" dirty="0">
                <a:latin typeface="Times New Roman"/>
                <a:cs typeface="Times New Roman"/>
              </a:rPr>
              <a:t>than</a:t>
            </a:r>
            <a:r>
              <a:rPr sz="2450" spc="-10" dirty="0">
                <a:latin typeface="Times New Roman"/>
                <a:cs typeface="Times New Roman"/>
              </a:rPr>
              <a:t> </a:t>
            </a:r>
            <a:r>
              <a:rPr sz="2450" dirty="0">
                <a:latin typeface="Times New Roman"/>
                <a:cs typeface="Times New Roman"/>
              </a:rPr>
              <a:t>12</a:t>
            </a:r>
            <a:r>
              <a:rPr sz="2450" spc="-10" dirty="0">
                <a:latin typeface="Times New Roman"/>
                <a:cs typeface="Times New Roman"/>
              </a:rPr>
              <a:t> inches.</a:t>
            </a:r>
            <a:endParaRPr sz="2450">
              <a:latin typeface="Times New Roman"/>
              <a:cs typeface="Times New Roman"/>
            </a:endParaRPr>
          </a:p>
          <a:p>
            <a:pPr marL="383540" indent="-359410">
              <a:lnSpc>
                <a:spcPct val="100000"/>
              </a:lnSpc>
              <a:spcBef>
                <a:spcPts val="1045"/>
              </a:spcBef>
              <a:buAutoNum type="alphaUcPeriod"/>
              <a:tabLst>
                <a:tab pos="384175" algn="l"/>
              </a:tabLst>
            </a:pPr>
            <a:r>
              <a:rPr sz="2450" dirty="0">
                <a:latin typeface="Times New Roman"/>
                <a:cs typeface="Times New Roman"/>
              </a:rPr>
              <a:t>exactly</a:t>
            </a:r>
            <a:r>
              <a:rPr sz="2450" spc="-10" dirty="0">
                <a:latin typeface="Times New Roman"/>
                <a:cs typeface="Times New Roman"/>
              </a:rPr>
              <a:t> </a:t>
            </a:r>
            <a:r>
              <a:rPr sz="2450" dirty="0">
                <a:latin typeface="Times New Roman"/>
                <a:cs typeface="Times New Roman"/>
              </a:rPr>
              <a:t>12</a:t>
            </a:r>
            <a:r>
              <a:rPr sz="2450" spc="5" dirty="0">
                <a:latin typeface="Times New Roman"/>
                <a:cs typeface="Times New Roman"/>
              </a:rPr>
              <a:t> </a:t>
            </a:r>
            <a:r>
              <a:rPr sz="2450" spc="-10" dirty="0">
                <a:latin typeface="Times New Roman"/>
                <a:cs typeface="Times New Roman"/>
              </a:rPr>
              <a:t>inches.</a:t>
            </a:r>
            <a:endParaRPr sz="2450">
              <a:latin typeface="Times New Roman"/>
              <a:cs typeface="Times New Roman"/>
            </a:endParaRPr>
          </a:p>
          <a:p>
            <a:pPr marL="383540" indent="-363855">
              <a:lnSpc>
                <a:spcPct val="100000"/>
              </a:lnSpc>
              <a:spcBef>
                <a:spcPts val="1045"/>
              </a:spcBef>
              <a:buAutoNum type="alphaUcPeriod"/>
              <a:tabLst>
                <a:tab pos="384175" algn="l"/>
              </a:tabLst>
            </a:pPr>
            <a:r>
              <a:rPr sz="2450" dirty="0">
                <a:latin typeface="Times New Roman"/>
                <a:cs typeface="Times New Roman"/>
              </a:rPr>
              <a:t>more</a:t>
            </a:r>
            <a:r>
              <a:rPr sz="2450" spc="15" dirty="0">
                <a:latin typeface="Times New Roman"/>
                <a:cs typeface="Times New Roman"/>
              </a:rPr>
              <a:t> </a:t>
            </a:r>
            <a:r>
              <a:rPr sz="2450" spc="70" dirty="0">
                <a:latin typeface="Times New Roman"/>
                <a:cs typeface="Times New Roman"/>
              </a:rPr>
              <a:t>than</a:t>
            </a:r>
            <a:r>
              <a:rPr sz="2450" spc="30" dirty="0">
                <a:latin typeface="Times New Roman"/>
                <a:cs typeface="Times New Roman"/>
              </a:rPr>
              <a:t> </a:t>
            </a:r>
            <a:r>
              <a:rPr sz="2450" dirty="0">
                <a:latin typeface="Times New Roman"/>
                <a:cs typeface="Times New Roman"/>
              </a:rPr>
              <a:t>12</a:t>
            </a:r>
            <a:r>
              <a:rPr sz="2450" spc="35" dirty="0">
                <a:latin typeface="Times New Roman"/>
                <a:cs typeface="Times New Roman"/>
              </a:rPr>
              <a:t> </a:t>
            </a:r>
            <a:r>
              <a:rPr sz="2450" spc="-25" dirty="0">
                <a:latin typeface="Times New Roman"/>
                <a:cs typeface="Times New Roman"/>
              </a:rPr>
              <a:t>inches.</a:t>
            </a:r>
            <a:endParaRPr sz="2450">
              <a:latin typeface="Times New Roman"/>
              <a:cs typeface="Times New Roman"/>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58970"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1.3.</a:t>
            </a:r>
            <a:r>
              <a:rPr sz="1200" spc="305" dirty="0">
                <a:latin typeface="Times New Roman"/>
                <a:cs typeface="Times New Roman"/>
              </a:rPr>
              <a:t>  </a:t>
            </a:r>
            <a:r>
              <a:rPr sz="1200" dirty="0">
                <a:latin typeface="Times New Roman"/>
                <a:cs typeface="Times New Roman"/>
              </a:rPr>
              <a:t>LENGTH</a:t>
            </a:r>
            <a:r>
              <a:rPr sz="1200" spc="225" dirty="0">
                <a:latin typeface="Times New Roman"/>
                <a:cs typeface="Times New Roman"/>
              </a:rPr>
              <a:t> </a:t>
            </a:r>
            <a:r>
              <a:rPr sz="1200" dirty="0">
                <a:latin typeface="Times New Roman"/>
                <a:cs typeface="Times New Roman"/>
              </a:rPr>
              <a:t>CONTRACTION</a:t>
            </a:r>
            <a:r>
              <a:rPr sz="1200" spc="220" dirty="0">
                <a:latin typeface="Times New Roman"/>
                <a:cs typeface="Times New Roman"/>
              </a:rPr>
              <a:t> </a:t>
            </a:r>
            <a:r>
              <a:rPr sz="1200" dirty="0">
                <a:latin typeface="Times New Roman"/>
                <a:cs typeface="Times New Roman"/>
              </a:rPr>
              <a:t>AND</a:t>
            </a:r>
            <a:r>
              <a:rPr sz="1200" spc="215" dirty="0">
                <a:latin typeface="Times New Roman"/>
                <a:cs typeface="Times New Roman"/>
              </a:rPr>
              <a:t> </a:t>
            </a:r>
            <a:r>
              <a:rPr sz="1200" spc="-10" dirty="0">
                <a:latin typeface="Times New Roman"/>
                <a:cs typeface="Times New Roman"/>
              </a:rPr>
              <a:t>SIMULTANEITY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5634" cy="1921510"/>
          </a:xfrm>
          <a:prstGeom prst="rect">
            <a:avLst/>
          </a:prstGeom>
        </p:spPr>
        <p:txBody>
          <a:bodyPr vert="horz" wrap="square" lIns="0" tIns="9525" rIns="0" bIns="0" rtlCol="0">
            <a:spAutoFit/>
          </a:bodyPr>
          <a:lstStyle/>
          <a:p>
            <a:pPr marL="12700" marR="5080" algn="just">
              <a:lnSpc>
                <a:spcPct val="101699"/>
              </a:lnSpc>
              <a:spcBef>
                <a:spcPts val="75"/>
              </a:spcBef>
            </a:pPr>
            <a:r>
              <a:rPr spc="-100" dirty="0"/>
              <a:t>You</a:t>
            </a:r>
            <a:r>
              <a:rPr spc="-55" dirty="0"/>
              <a:t> </a:t>
            </a:r>
            <a:r>
              <a:rPr dirty="0"/>
              <a:t>hold</a:t>
            </a:r>
            <a:r>
              <a:rPr spc="-90" dirty="0"/>
              <a:t> </a:t>
            </a:r>
            <a:r>
              <a:rPr dirty="0"/>
              <a:t>up</a:t>
            </a:r>
            <a:r>
              <a:rPr spc="-65" dirty="0"/>
              <a:t> </a:t>
            </a:r>
            <a:r>
              <a:rPr dirty="0"/>
              <a:t>a</a:t>
            </a:r>
            <a:r>
              <a:rPr spc="-65" dirty="0"/>
              <a:t> </a:t>
            </a:r>
            <a:r>
              <a:rPr spc="-75" dirty="0"/>
              <a:t>12-</a:t>
            </a:r>
            <a:r>
              <a:rPr spc="-25" dirty="0"/>
              <a:t>inch</a:t>
            </a:r>
            <a:r>
              <a:rPr spc="-65" dirty="0"/>
              <a:t> </a:t>
            </a:r>
            <a:r>
              <a:rPr dirty="0"/>
              <a:t>ruler.</a:t>
            </a:r>
            <a:r>
              <a:rPr spc="275" dirty="0"/>
              <a:t> </a:t>
            </a:r>
            <a:r>
              <a:rPr dirty="0"/>
              <a:t>A</a:t>
            </a:r>
            <a:r>
              <a:rPr spc="-70" dirty="0"/>
              <a:t> </a:t>
            </a:r>
            <a:r>
              <a:rPr spc="-10" dirty="0"/>
              <a:t>friend</a:t>
            </a:r>
            <a:r>
              <a:rPr spc="-60" dirty="0"/>
              <a:t> </a:t>
            </a:r>
            <a:r>
              <a:rPr spc="-105" dirty="0"/>
              <a:t>of</a:t>
            </a:r>
            <a:r>
              <a:rPr spc="-50" dirty="0"/>
              <a:t> </a:t>
            </a:r>
            <a:r>
              <a:rPr spc="-20" dirty="0"/>
              <a:t>yours</a:t>
            </a:r>
            <a:r>
              <a:rPr spc="-65" dirty="0"/>
              <a:t> </a:t>
            </a:r>
            <a:r>
              <a:rPr spc="-45" dirty="0"/>
              <a:t>zooms</a:t>
            </a:r>
            <a:r>
              <a:rPr spc="-65" dirty="0"/>
              <a:t> </a:t>
            </a:r>
            <a:r>
              <a:rPr dirty="0"/>
              <a:t>by</a:t>
            </a:r>
            <a:r>
              <a:rPr spc="-65" dirty="0"/>
              <a:t> </a:t>
            </a:r>
            <a:r>
              <a:rPr dirty="0"/>
              <a:t>(along</a:t>
            </a:r>
            <a:r>
              <a:rPr spc="-60" dirty="0"/>
              <a:t> </a:t>
            </a:r>
            <a:r>
              <a:rPr spc="-25" dirty="0"/>
              <a:t>the </a:t>
            </a:r>
            <a:r>
              <a:rPr spc="-10" dirty="0"/>
              <a:t>same</a:t>
            </a:r>
            <a:r>
              <a:rPr spc="-55" dirty="0"/>
              <a:t> </a:t>
            </a:r>
            <a:r>
              <a:rPr spc="-20" dirty="0"/>
              <a:t>axis</a:t>
            </a:r>
            <a:r>
              <a:rPr spc="-50" dirty="0"/>
              <a:t> </a:t>
            </a:r>
            <a:r>
              <a:rPr dirty="0"/>
              <a:t>as</a:t>
            </a:r>
            <a:r>
              <a:rPr spc="-50" dirty="0"/>
              <a:t> </a:t>
            </a:r>
            <a:r>
              <a:rPr dirty="0"/>
              <a:t>the</a:t>
            </a:r>
            <a:r>
              <a:rPr spc="-50" dirty="0"/>
              <a:t> </a:t>
            </a:r>
            <a:r>
              <a:rPr spc="-35" dirty="0"/>
              <a:t>ruler’s</a:t>
            </a:r>
            <a:r>
              <a:rPr spc="-50" dirty="0"/>
              <a:t> </a:t>
            </a:r>
            <a:r>
              <a:rPr dirty="0"/>
              <a:t>length)</a:t>
            </a:r>
            <a:r>
              <a:rPr spc="-55" dirty="0"/>
              <a:t> </a:t>
            </a:r>
            <a:r>
              <a:rPr spc="-25" dirty="0"/>
              <a:t>holding</a:t>
            </a:r>
            <a:r>
              <a:rPr spc="-50" dirty="0"/>
              <a:t> </a:t>
            </a:r>
            <a:r>
              <a:rPr dirty="0"/>
              <a:t>up</a:t>
            </a:r>
            <a:r>
              <a:rPr spc="-50" dirty="0"/>
              <a:t> </a:t>
            </a:r>
            <a:r>
              <a:rPr dirty="0"/>
              <a:t>a</a:t>
            </a:r>
            <a:r>
              <a:rPr spc="-50" dirty="0"/>
              <a:t> </a:t>
            </a:r>
            <a:r>
              <a:rPr spc="-35" dirty="0"/>
              <a:t>different</a:t>
            </a:r>
            <a:r>
              <a:rPr spc="-50" dirty="0"/>
              <a:t> </a:t>
            </a:r>
            <a:r>
              <a:rPr spc="-75" dirty="0"/>
              <a:t>12-</a:t>
            </a:r>
            <a:r>
              <a:rPr spc="-45" dirty="0"/>
              <a:t>inch </a:t>
            </a:r>
            <a:r>
              <a:rPr spc="-10" dirty="0"/>
              <a:t>ruler, </a:t>
            </a:r>
            <a:r>
              <a:rPr spc="-25" dirty="0"/>
              <a:t>which</a:t>
            </a:r>
            <a:r>
              <a:rPr spc="-75" dirty="0"/>
              <a:t> </a:t>
            </a:r>
            <a:r>
              <a:rPr spc="-35" dirty="0"/>
              <a:t>briefly</a:t>
            </a:r>
            <a:r>
              <a:rPr spc="-75" dirty="0"/>
              <a:t> </a:t>
            </a:r>
            <a:r>
              <a:rPr spc="-25" dirty="0"/>
              <a:t>overlaps</a:t>
            </a:r>
            <a:r>
              <a:rPr spc="-70" dirty="0"/>
              <a:t> </a:t>
            </a:r>
            <a:r>
              <a:rPr dirty="0"/>
              <a:t>with</a:t>
            </a:r>
            <a:r>
              <a:rPr spc="-75" dirty="0"/>
              <a:t> </a:t>
            </a:r>
            <a:r>
              <a:rPr dirty="0"/>
              <a:t>yours.</a:t>
            </a:r>
            <a:r>
              <a:rPr spc="200" dirty="0"/>
              <a:t> </a:t>
            </a:r>
            <a:r>
              <a:rPr spc="-75" dirty="0"/>
              <a:t>You </a:t>
            </a:r>
            <a:r>
              <a:rPr dirty="0"/>
              <a:t>measure</a:t>
            </a:r>
            <a:r>
              <a:rPr spc="-70" dirty="0"/>
              <a:t> </a:t>
            </a:r>
            <a:r>
              <a:rPr dirty="0"/>
              <a:t>your</a:t>
            </a:r>
            <a:r>
              <a:rPr spc="-75" dirty="0"/>
              <a:t> </a:t>
            </a:r>
            <a:r>
              <a:rPr spc="-40" dirty="0"/>
              <a:t>friend’s</a:t>
            </a:r>
            <a:r>
              <a:rPr spc="-70" dirty="0"/>
              <a:t> </a:t>
            </a:r>
            <a:r>
              <a:rPr spc="-10" dirty="0"/>
              <a:t>ruler </a:t>
            </a:r>
            <a:r>
              <a:rPr dirty="0"/>
              <a:t>to</a:t>
            </a:r>
            <a:r>
              <a:rPr spc="50" dirty="0"/>
              <a:t> </a:t>
            </a:r>
            <a:r>
              <a:rPr dirty="0"/>
              <a:t>be</a:t>
            </a:r>
            <a:r>
              <a:rPr spc="45" dirty="0"/>
              <a:t> </a:t>
            </a:r>
            <a:r>
              <a:rPr dirty="0"/>
              <a:t>shorter</a:t>
            </a:r>
            <a:r>
              <a:rPr spc="45" dirty="0"/>
              <a:t> </a:t>
            </a:r>
            <a:r>
              <a:rPr spc="70" dirty="0"/>
              <a:t>than</a:t>
            </a:r>
            <a:r>
              <a:rPr spc="50" dirty="0"/>
              <a:t> </a:t>
            </a:r>
            <a:r>
              <a:rPr dirty="0"/>
              <a:t>12</a:t>
            </a:r>
            <a:r>
              <a:rPr spc="50" dirty="0"/>
              <a:t> </a:t>
            </a:r>
            <a:r>
              <a:rPr dirty="0"/>
              <a:t>inches.</a:t>
            </a:r>
            <a:r>
              <a:rPr spc="320" dirty="0"/>
              <a:t> </a:t>
            </a:r>
            <a:r>
              <a:rPr dirty="0"/>
              <a:t>Your</a:t>
            </a:r>
            <a:r>
              <a:rPr spc="45" dirty="0"/>
              <a:t> </a:t>
            </a:r>
            <a:r>
              <a:rPr dirty="0"/>
              <a:t>friend</a:t>
            </a:r>
            <a:r>
              <a:rPr spc="50" dirty="0"/>
              <a:t> </a:t>
            </a:r>
            <a:r>
              <a:rPr dirty="0"/>
              <a:t>measures</a:t>
            </a:r>
            <a:r>
              <a:rPr spc="45" dirty="0"/>
              <a:t> </a:t>
            </a:r>
            <a:r>
              <a:rPr b="0" i="1" spc="-25" dirty="0">
                <a:latin typeface="Bookman Old Style"/>
                <a:cs typeface="Bookman Old Style"/>
              </a:rPr>
              <a:t>your</a:t>
            </a:r>
            <a:r>
              <a:rPr b="0" i="1" spc="155" dirty="0">
                <a:latin typeface="Bookman Old Style"/>
                <a:cs typeface="Bookman Old Style"/>
              </a:rPr>
              <a:t> </a:t>
            </a:r>
            <a:r>
              <a:rPr dirty="0"/>
              <a:t>ruler</a:t>
            </a:r>
            <a:r>
              <a:rPr spc="45" dirty="0"/>
              <a:t> </a:t>
            </a:r>
            <a:r>
              <a:rPr spc="-25" dirty="0"/>
              <a:t>to </a:t>
            </a:r>
            <a:r>
              <a:rPr dirty="0"/>
              <a:t>be.</a:t>
            </a:r>
            <a:r>
              <a:rPr spc="-225" dirty="0"/>
              <a:t> </a:t>
            </a:r>
            <a:r>
              <a:rPr dirty="0"/>
              <a:t>.</a:t>
            </a:r>
            <a:r>
              <a:rPr spc="-225" dirty="0"/>
              <a:t> </a:t>
            </a:r>
            <a:r>
              <a:rPr dirty="0"/>
              <a:t>.</a:t>
            </a:r>
            <a:r>
              <a:rPr spc="-225" dirty="0"/>
              <a:t> </a:t>
            </a:r>
            <a:r>
              <a:rPr dirty="0"/>
              <a:t>(Choose</a:t>
            </a:r>
            <a:r>
              <a:rPr spc="-35" dirty="0"/>
              <a:t> </a:t>
            </a:r>
            <a:r>
              <a:rPr spc="-10" dirty="0"/>
              <a:t>one.)</a:t>
            </a:r>
          </a:p>
        </p:txBody>
      </p:sp>
      <p:sp>
        <p:nvSpPr>
          <p:cNvPr id="5" name="object 5"/>
          <p:cNvSpPr txBox="1"/>
          <p:nvPr/>
        </p:nvSpPr>
        <p:spPr>
          <a:xfrm>
            <a:off x="707758" y="3197966"/>
            <a:ext cx="3026410" cy="2164080"/>
          </a:xfrm>
          <a:prstGeom prst="rect">
            <a:avLst/>
          </a:prstGeom>
        </p:spPr>
        <p:txBody>
          <a:bodyPr vert="horz" wrap="square" lIns="0" tIns="144780" rIns="0" bIns="0" rtlCol="0">
            <a:spAutoFit/>
          </a:bodyPr>
          <a:lstStyle/>
          <a:p>
            <a:pPr marL="394970" indent="-371475">
              <a:lnSpc>
                <a:spcPct val="100000"/>
              </a:lnSpc>
              <a:spcBef>
                <a:spcPts val="1140"/>
              </a:spcBef>
              <a:buAutoNum type="alphaUcPeriod"/>
              <a:tabLst>
                <a:tab pos="395605" algn="l"/>
              </a:tabLst>
            </a:pPr>
            <a:r>
              <a:rPr sz="2450" spc="-10" dirty="0">
                <a:latin typeface="Times New Roman"/>
                <a:cs typeface="Times New Roman"/>
              </a:rPr>
              <a:t>less </a:t>
            </a:r>
            <a:r>
              <a:rPr sz="2450" spc="70" dirty="0">
                <a:latin typeface="Times New Roman"/>
                <a:cs typeface="Times New Roman"/>
              </a:rPr>
              <a:t>than</a:t>
            </a:r>
            <a:r>
              <a:rPr sz="2450" spc="-10" dirty="0">
                <a:latin typeface="Times New Roman"/>
                <a:cs typeface="Times New Roman"/>
              </a:rPr>
              <a:t> </a:t>
            </a:r>
            <a:r>
              <a:rPr sz="2450" dirty="0">
                <a:latin typeface="Times New Roman"/>
                <a:cs typeface="Times New Roman"/>
              </a:rPr>
              <a:t>12</a:t>
            </a:r>
            <a:r>
              <a:rPr sz="2450" spc="-10" dirty="0">
                <a:latin typeface="Times New Roman"/>
                <a:cs typeface="Times New Roman"/>
              </a:rPr>
              <a:t> inches.</a:t>
            </a:r>
            <a:endParaRPr sz="2450">
              <a:latin typeface="Times New Roman"/>
              <a:cs typeface="Times New Roman"/>
            </a:endParaRPr>
          </a:p>
          <a:p>
            <a:pPr marL="394970" indent="-359410">
              <a:lnSpc>
                <a:spcPct val="100000"/>
              </a:lnSpc>
              <a:spcBef>
                <a:spcPts val="1045"/>
              </a:spcBef>
              <a:buAutoNum type="alphaUcPeriod"/>
              <a:tabLst>
                <a:tab pos="395605" algn="l"/>
              </a:tabLst>
            </a:pPr>
            <a:r>
              <a:rPr sz="2450" dirty="0">
                <a:latin typeface="Times New Roman"/>
                <a:cs typeface="Times New Roman"/>
              </a:rPr>
              <a:t>exactly</a:t>
            </a:r>
            <a:r>
              <a:rPr sz="2450" spc="-10" dirty="0">
                <a:latin typeface="Times New Roman"/>
                <a:cs typeface="Times New Roman"/>
              </a:rPr>
              <a:t> </a:t>
            </a:r>
            <a:r>
              <a:rPr sz="2450" dirty="0">
                <a:latin typeface="Times New Roman"/>
                <a:cs typeface="Times New Roman"/>
              </a:rPr>
              <a:t>12</a:t>
            </a:r>
            <a:r>
              <a:rPr sz="2450" spc="5" dirty="0">
                <a:latin typeface="Times New Roman"/>
                <a:cs typeface="Times New Roman"/>
              </a:rPr>
              <a:t> </a:t>
            </a:r>
            <a:r>
              <a:rPr sz="2450" spc="-10" dirty="0">
                <a:latin typeface="Times New Roman"/>
                <a:cs typeface="Times New Roman"/>
              </a:rPr>
              <a:t>inches.</a:t>
            </a:r>
            <a:endParaRPr sz="2450">
              <a:latin typeface="Times New Roman"/>
              <a:cs typeface="Times New Roman"/>
            </a:endParaRPr>
          </a:p>
          <a:p>
            <a:pPr marL="394970" indent="-363855">
              <a:lnSpc>
                <a:spcPct val="100000"/>
              </a:lnSpc>
              <a:spcBef>
                <a:spcPts val="1045"/>
              </a:spcBef>
              <a:buAutoNum type="alphaUcPeriod"/>
              <a:tabLst>
                <a:tab pos="395605" algn="l"/>
              </a:tabLst>
            </a:pPr>
            <a:r>
              <a:rPr sz="2450" dirty="0">
                <a:latin typeface="Times New Roman"/>
                <a:cs typeface="Times New Roman"/>
              </a:rPr>
              <a:t>more</a:t>
            </a:r>
            <a:r>
              <a:rPr sz="2450" spc="15" dirty="0">
                <a:latin typeface="Times New Roman"/>
                <a:cs typeface="Times New Roman"/>
              </a:rPr>
              <a:t> </a:t>
            </a:r>
            <a:r>
              <a:rPr sz="2450" spc="70" dirty="0">
                <a:latin typeface="Times New Roman"/>
                <a:cs typeface="Times New Roman"/>
              </a:rPr>
              <a:t>than</a:t>
            </a:r>
            <a:r>
              <a:rPr sz="2450" spc="30" dirty="0">
                <a:latin typeface="Times New Roman"/>
                <a:cs typeface="Times New Roman"/>
              </a:rPr>
              <a:t> </a:t>
            </a:r>
            <a:r>
              <a:rPr sz="2450" dirty="0">
                <a:latin typeface="Times New Roman"/>
                <a:cs typeface="Times New Roman"/>
              </a:rPr>
              <a:t>12</a:t>
            </a:r>
            <a:r>
              <a:rPr sz="2450" spc="35" dirty="0">
                <a:latin typeface="Times New Roman"/>
                <a:cs typeface="Times New Roman"/>
              </a:rPr>
              <a:t> </a:t>
            </a:r>
            <a:r>
              <a:rPr sz="2450" spc="-25" dirty="0">
                <a:latin typeface="Times New Roman"/>
                <a:cs typeface="Times New Roman"/>
              </a:rPr>
              <a:t>inches.</a:t>
            </a:r>
            <a:endParaRPr sz="2450">
              <a:latin typeface="Times New Roman"/>
              <a:cs typeface="Times New Roman"/>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58970"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1.3.</a:t>
            </a:r>
            <a:r>
              <a:rPr sz="1200" spc="305" dirty="0">
                <a:latin typeface="Times New Roman"/>
                <a:cs typeface="Times New Roman"/>
              </a:rPr>
              <a:t>  </a:t>
            </a:r>
            <a:r>
              <a:rPr sz="1200" dirty="0">
                <a:latin typeface="Times New Roman"/>
                <a:cs typeface="Times New Roman"/>
              </a:rPr>
              <a:t>LENGTH</a:t>
            </a:r>
            <a:r>
              <a:rPr sz="1200" spc="225" dirty="0">
                <a:latin typeface="Times New Roman"/>
                <a:cs typeface="Times New Roman"/>
              </a:rPr>
              <a:t> </a:t>
            </a:r>
            <a:r>
              <a:rPr sz="1200" dirty="0">
                <a:latin typeface="Times New Roman"/>
                <a:cs typeface="Times New Roman"/>
              </a:rPr>
              <a:t>CONTRACTION</a:t>
            </a:r>
            <a:r>
              <a:rPr sz="1200" spc="220" dirty="0">
                <a:latin typeface="Times New Roman"/>
                <a:cs typeface="Times New Roman"/>
              </a:rPr>
              <a:t> </a:t>
            </a:r>
            <a:r>
              <a:rPr sz="1200" dirty="0">
                <a:latin typeface="Times New Roman"/>
                <a:cs typeface="Times New Roman"/>
              </a:rPr>
              <a:t>AND</a:t>
            </a:r>
            <a:r>
              <a:rPr sz="1200" spc="215" dirty="0">
                <a:latin typeface="Times New Roman"/>
                <a:cs typeface="Times New Roman"/>
              </a:rPr>
              <a:t> </a:t>
            </a:r>
            <a:r>
              <a:rPr sz="1200" spc="-10" dirty="0">
                <a:latin typeface="Times New Roman"/>
                <a:cs typeface="Times New Roman"/>
              </a:rPr>
              <a:t>SIMULTANEITY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155" dirty="0"/>
              <a:t> </a:t>
            </a:r>
            <a:r>
              <a:rPr dirty="0"/>
              <a:t>square</a:t>
            </a:r>
            <a:r>
              <a:rPr spc="165" dirty="0"/>
              <a:t> </a:t>
            </a:r>
            <a:r>
              <a:rPr dirty="0"/>
              <a:t>in</a:t>
            </a:r>
            <a:r>
              <a:rPr spc="170" dirty="0"/>
              <a:t> </a:t>
            </a:r>
            <a:r>
              <a:rPr dirty="0"/>
              <a:t>the</a:t>
            </a:r>
            <a:r>
              <a:rPr spc="165" dirty="0"/>
              <a:t> </a:t>
            </a:r>
            <a:r>
              <a:rPr b="0" i="1" dirty="0">
                <a:latin typeface="Bookman Old Style"/>
                <a:cs typeface="Bookman Old Style"/>
              </a:rPr>
              <a:t>xz</a:t>
            </a:r>
            <a:r>
              <a:rPr b="0" i="1" spc="145" dirty="0">
                <a:latin typeface="Bookman Old Style"/>
                <a:cs typeface="Bookman Old Style"/>
              </a:rPr>
              <a:t> </a:t>
            </a:r>
            <a:r>
              <a:rPr dirty="0"/>
              <a:t>plane</a:t>
            </a:r>
            <a:r>
              <a:rPr spc="160" dirty="0"/>
              <a:t> </a:t>
            </a:r>
            <a:r>
              <a:rPr dirty="0"/>
              <a:t>is</a:t>
            </a:r>
            <a:r>
              <a:rPr spc="170" dirty="0"/>
              <a:t> </a:t>
            </a:r>
            <a:r>
              <a:rPr spc="114" dirty="0"/>
              <a:t>at</a:t>
            </a:r>
            <a:r>
              <a:rPr spc="165" dirty="0"/>
              <a:t> </a:t>
            </a:r>
            <a:r>
              <a:rPr dirty="0"/>
              <a:t>rest</a:t>
            </a:r>
            <a:r>
              <a:rPr spc="160" dirty="0"/>
              <a:t> </a:t>
            </a:r>
            <a:r>
              <a:rPr dirty="0"/>
              <a:t>in</a:t>
            </a:r>
            <a:r>
              <a:rPr spc="170" dirty="0"/>
              <a:t> </a:t>
            </a:r>
            <a:r>
              <a:rPr dirty="0"/>
              <a:t>your</a:t>
            </a:r>
            <a:r>
              <a:rPr spc="165" dirty="0"/>
              <a:t> </a:t>
            </a:r>
            <a:r>
              <a:rPr spc="-10" dirty="0"/>
              <a:t>reference</a:t>
            </a:r>
            <a:r>
              <a:rPr spc="160" dirty="0"/>
              <a:t> </a:t>
            </a:r>
            <a:r>
              <a:rPr dirty="0"/>
              <a:t>frame.</a:t>
            </a:r>
            <a:r>
              <a:rPr spc="585" dirty="0"/>
              <a:t> </a:t>
            </a:r>
            <a:r>
              <a:rPr dirty="0"/>
              <a:t>If</a:t>
            </a:r>
            <a:r>
              <a:rPr spc="165" dirty="0"/>
              <a:t> </a:t>
            </a:r>
            <a:r>
              <a:rPr spc="35" dirty="0"/>
              <a:t>it </a:t>
            </a:r>
            <a:r>
              <a:rPr spc="60" dirty="0"/>
              <a:t>starts</a:t>
            </a:r>
            <a:r>
              <a:rPr spc="245" dirty="0"/>
              <a:t> </a:t>
            </a:r>
            <a:r>
              <a:rPr dirty="0"/>
              <a:t>moving</a:t>
            </a:r>
            <a:r>
              <a:rPr spc="250" dirty="0"/>
              <a:t> </a:t>
            </a:r>
            <a:r>
              <a:rPr dirty="0"/>
              <a:t>in</a:t>
            </a:r>
            <a:r>
              <a:rPr spc="245" dirty="0"/>
              <a:t> </a:t>
            </a:r>
            <a:r>
              <a:rPr dirty="0"/>
              <a:t>the</a:t>
            </a:r>
            <a:r>
              <a:rPr spc="250" dirty="0"/>
              <a:t> </a:t>
            </a:r>
            <a:r>
              <a:rPr b="0" i="1" dirty="0">
                <a:latin typeface="Bookman Old Style"/>
                <a:cs typeface="Bookman Old Style"/>
              </a:rPr>
              <a:t>z</a:t>
            </a:r>
            <a:r>
              <a:rPr b="0" i="1" spc="225" dirty="0">
                <a:latin typeface="Bookman Old Style"/>
                <a:cs typeface="Bookman Old Style"/>
              </a:rPr>
              <a:t> </a:t>
            </a:r>
            <a:r>
              <a:rPr dirty="0"/>
              <a:t>direction</a:t>
            </a:r>
            <a:r>
              <a:rPr spc="250" dirty="0"/>
              <a:t> </a:t>
            </a:r>
            <a:r>
              <a:rPr dirty="0"/>
              <a:t>then</a:t>
            </a:r>
            <a:r>
              <a:rPr spc="245" dirty="0"/>
              <a:t> </a:t>
            </a:r>
            <a:r>
              <a:rPr dirty="0"/>
              <a:t>in</a:t>
            </a:r>
            <a:r>
              <a:rPr spc="250" dirty="0"/>
              <a:t> </a:t>
            </a:r>
            <a:r>
              <a:rPr dirty="0"/>
              <a:t>your</a:t>
            </a:r>
            <a:r>
              <a:rPr spc="245" dirty="0"/>
              <a:t> </a:t>
            </a:r>
            <a:r>
              <a:rPr dirty="0"/>
              <a:t>reference</a:t>
            </a:r>
            <a:r>
              <a:rPr spc="250" dirty="0"/>
              <a:t> </a:t>
            </a:r>
            <a:r>
              <a:rPr dirty="0"/>
              <a:t>frame</a:t>
            </a:r>
            <a:r>
              <a:rPr spc="240" dirty="0"/>
              <a:t> </a:t>
            </a:r>
            <a:r>
              <a:rPr spc="35" dirty="0"/>
              <a:t>it </a:t>
            </a:r>
            <a:r>
              <a:rPr spc="-30" dirty="0"/>
              <a:t>will</a:t>
            </a:r>
            <a:r>
              <a:rPr spc="-125" dirty="0"/>
              <a:t> </a:t>
            </a:r>
            <a:r>
              <a:rPr spc="-10" dirty="0"/>
              <a:t>now</a:t>
            </a:r>
            <a:r>
              <a:rPr spc="-90" dirty="0"/>
              <a:t> </a:t>
            </a:r>
            <a:r>
              <a:rPr dirty="0"/>
              <a:t>be.</a:t>
            </a:r>
            <a:r>
              <a:rPr spc="-225" dirty="0"/>
              <a:t> </a:t>
            </a:r>
            <a:r>
              <a:rPr dirty="0"/>
              <a:t>.</a:t>
            </a:r>
            <a:r>
              <a:rPr spc="-225" dirty="0"/>
              <a:t> </a:t>
            </a:r>
            <a:r>
              <a:rPr dirty="0"/>
              <a:t>.</a:t>
            </a:r>
            <a:r>
              <a:rPr spc="-225" dirty="0"/>
              <a:t> </a:t>
            </a:r>
            <a:r>
              <a:rPr dirty="0"/>
              <a:t>(Choose </a:t>
            </a:r>
            <a:r>
              <a:rPr spc="-10" dirty="0"/>
              <a:t>one.)</a:t>
            </a:r>
          </a:p>
        </p:txBody>
      </p:sp>
      <p:sp>
        <p:nvSpPr>
          <p:cNvPr id="5" name="object 5"/>
          <p:cNvSpPr txBox="1"/>
          <p:nvPr/>
        </p:nvSpPr>
        <p:spPr>
          <a:xfrm>
            <a:off x="715137" y="2421615"/>
            <a:ext cx="7150734" cy="2050414"/>
          </a:xfrm>
          <a:prstGeom prst="rect">
            <a:avLst/>
          </a:prstGeom>
        </p:spPr>
        <p:txBody>
          <a:bodyPr vert="horz" wrap="square" lIns="0" tIns="144780" rIns="0" bIns="0" rtlCol="0">
            <a:spAutoFit/>
          </a:bodyPr>
          <a:lstStyle/>
          <a:p>
            <a:pPr marL="387985" indent="-372110">
              <a:lnSpc>
                <a:spcPct val="100000"/>
              </a:lnSpc>
              <a:spcBef>
                <a:spcPts val="1140"/>
              </a:spcBef>
              <a:buAutoNum type="alphaUcPeriod"/>
              <a:tabLst>
                <a:tab pos="388620" algn="l"/>
              </a:tabLst>
            </a:pPr>
            <a:r>
              <a:rPr sz="2450" dirty="0">
                <a:latin typeface="Times New Roman"/>
                <a:cs typeface="Times New Roman"/>
              </a:rPr>
              <a:t>a</a:t>
            </a:r>
            <a:r>
              <a:rPr sz="2450" spc="110" dirty="0">
                <a:latin typeface="Times New Roman"/>
                <a:cs typeface="Times New Roman"/>
              </a:rPr>
              <a:t> </a:t>
            </a:r>
            <a:r>
              <a:rPr sz="2450" dirty="0">
                <a:latin typeface="Times New Roman"/>
                <a:cs typeface="Times New Roman"/>
              </a:rPr>
              <a:t>rectangle,</a:t>
            </a:r>
            <a:r>
              <a:rPr sz="2450" spc="114" dirty="0">
                <a:latin typeface="Times New Roman"/>
                <a:cs typeface="Times New Roman"/>
              </a:rPr>
              <a:t> </a:t>
            </a:r>
            <a:r>
              <a:rPr sz="2450" dirty="0">
                <a:latin typeface="Times New Roman"/>
                <a:cs typeface="Times New Roman"/>
              </a:rPr>
              <a:t>taller</a:t>
            </a:r>
            <a:r>
              <a:rPr sz="2450" spc="120" dirty="0">
                <a:latin typeface="Times New Roman"/>
                <a:cs typeface="Times New Roman"/>
              </a:rPr>
              <a:t> </a:t>
            </a:r>
            <a:r>
              <a:rPr sz="2450" spc="70" dirty="0">
                <a:latin typeface="Times New Roman"/>
                <a:cs typeface="Times New Roman"/>
              </a:rPr>
              <a:t>than</a:t>
            </a:r>
            <a:r>
              <a:rPr sz="2450" spc="120" dirty="0">
                <a:latin typeface="Times New Roman"/>
                <a:cs typeface="Times New Roman"/>
              </a:rPr>
              <a:t> </a:t>
            </a:r>
            <a:r>
              <a:rPr sz="2450" spc="60" dirty="0">
                <a:latin typeface="Times New Roman"/>
                <a:cs typeface="Times New Roman"/>
              </a:rPr>
              <a:t>it</a:t>
            </a:r>
            <a:r>
              <a:rPr sz="2450" spc="114" dirty="0">
                <a:latin typeface="Times New Roman"/>
                <a:cs typeface="Times New Roman"/>
              </a:rPr>
              <a:t> </a:t>
            </a:r>
            <a:r>
              <a:rPr sz="2450" dirty="0">
                <a:latin typeface="Times New Roman"/>
                <a:cs typeface="Times New Roman"/>
              </a:rPr>
              <a:t>is</a:t>
            </a:r>
            <a:r>
              <a:rPr sz="2450" spc="120" dirty="0">
                <a:latin typeface="Times New Roman"/>
                <a:cs typeface="Times New Roman"/>
              </a:rPr>
              <a:t> </a:t>
            </a:r>
            <a:r>
              <a:rPr sz="2450" spc="-10" dirty="0">
                <a:latin typeface="Times New Roman"/>
                <a:cs typeface="Times New Roman"/>
              </a:rPr>
              <a:t>wide.</a:t>
            </a:r>
            <a:endParaRPr sz="2450">
              <a:latin typeface="Times New Roman"/>
              <a:cs typeface="Times New Roman"/>
            </a:endParaRPr>
          </a:p>
          <a:p>
            <a:pPr marL="387985" indent="-360045">
              <a:lnSpc>
                <a:spcPct val="100000"/>
              </a:lnSpc>
              <a:spcBef>
                <a:spcPts val="1045"/>
              </a:spcBef>
              <a:buAutoNum type="alphaUcPeriod"/>
              <a:tabLst>
                <a:tab pos="388620" algn="l"/>
              </a:tabLst>
            </a:pPr>
            <a:r>
              <a:rPr sz="2450" dirty="0">
                <a:latin typeface="Times New Roman"/>
                <a:cs typeface="Times New Roman"/>
              </a:rPr>
              <a:t>still</a:t>
            </a:r>
            <a:r>
              <a:rPr sz="2450" spc="110" dirty="0">
                <a:latin typeface="Times New Roman"/>
                <a:cs typeface="Times New Roman"/>
              </a:rPr>
              <a:t> </a:t>
            </a:r>
            <a:r>
              <a:rPr sz="2450" dirty="0">
                <a:latin typeface="Times New Roman"/>
                <a:cs typeface="Times New Roman"/>
              </a:rPr>
              <a:t>a</a:t>
            </a:r>
            <a:r>
              <a:rPr sz="2450" spc="114" dirty="0">
                <a:latin typeface="Times New Roman"/>
                <a:cs typeface="Times New Roman"/>
              </a:rPr>
              <a:t> </a:t>
            </a:r>
            <a:r>
              <a:rPr sz="2450" dirty="0">
                <a:latin typeface="Times New Roman"/>
                <a:cs typeface="Times New Roman"/>
              </a:rPr>
              <a:t>square,</a:t>
            </a:r>
            <a:r>
              <a:rPr sz="2450" spc="110" dirty="0">
                <a:latin typeface="Times New Roman"/>
                <a:cs typeface="Times New Roman"/>
              </a:rPr>
              <a:t> </a:t>
            </a:r>
            <a:r>
              <a:rPr sz="2450" spc="85" dirty="0">
                <a:latin typeface="Times New Roman"/>
                <a:cs typeface="Times New Roman"/>
              </a:rPr>
              <a:t>but</a:t>
            </a:r>
            <a:r>
              <a:rPr sz="2450" spc="110" dirty="0">
                <a:latin typeface="Times New Roman"/>
                <a:cs typeface="Times New Roman"/>
              </a:rPr>
              <a:t> </a:t>
            </a:r>
            <a:r>
              <a:rPr sz="2450" dirty="0">
                <a:latin typeface="Times New Roman"/>
                <a:cs typeface="Times New Roman"/>
              </a:rPr>
              <a:t>smaller</a:t>
            </a:r>
            <a:r>
              <a:rPr sz="2450" spc="110" dirty="0">
                <a:latin typeface="Times New Roman"/>
                <a:cs typeface="Times New Roman"/>
              </a:rPr>
              <a:t> </a:t>
            </a:r>
            <a:r>
              <a:rPr sz="2450" spc="70" dirty="0">
                <a:latin typeface="Times New Roman"/>
                <a:cs typeface="Times New Roman"/>
              </a:rPr>
              <a:t>than</a:t>
            </a:r>
            <a:r>
              <a:rPr sz="2450" spc="114" dirty="0">
                <a:latin typeface="Times New Roman"/>
                <a:cs typeface="Times New Roman"/>
              </a:rPr>
              <a:t> </a:t>
            </a:r>
            <a:r>
              <a:rPr sz="2450" dirty="0">
                <a:latin typeface="Times New Roman"/>
                <a:cs typeface="Times New Roman"/>
              </a:rPr>
              <a:t>its</a:t>
            </a:r>
            <a:r>
              <a:rPr sz="2450" spc="110" dirty="0">
                <a:latin typeface="Times New Roman"/>
                <a:cs typeface="Times New Roman"/>
              </a:rPr>
              <a:t> </a:t>
            </a:r>
            <a:r>
              <a:rPr sz="2450" dirty="0">
                <a:latin typeface="Times New Roman"/>
                <a:cs typeface="Times New Roman"/>
              </a:rPr>
              <a:t>proper</a:t>
            </a:r>
            <a:r>
              <a:rPr sz="2450" spc="110" dirty="0">
                <a:latin typeface="Times New Roman"/>
                <a:cs typeface="Times New Roman"/>
              </a:rPr>
              <a:t> </a:t>
            </a:r>
            <a:r>
              <a:rPr sz="2450" spc="-10" dirty="0">
                <a:latin typeface="Times New Roman"/>
                <a:cs typeface="Times New Roman"/>
              </a:rPr>
              <a:t>dimensions.</a:t>
            </a:r>
            <a:endParaRPr sz="2450">
              <a:latin typeface="Times New Roman"/>
              <a:cs typeface="Times New Roman"/>
            </a:endParaRPr>
          </a:p>
          <a:p>
            <a:pPr marL="387985" indent="-363855">
              <a:lnSpc>
                <a:spcPct val="100000"/>
              </a:lnSpc>
              <a:spcBef>
                <a:spcPts val="1045"/>
              </a:spcBef>
              <a:buAutoNum type="alphaUcPeriod"/>
              <a:tabLst>
                <a:tab pos="388620" algn="l"/>
              </a:tabLst>
            </a:pPr>
            <a:r>
              <a:rPr sz="2450" dirty="0">
                <a:latin typeface="Times New Roman"/>
                <a:cs typeface="Times New Roman"/>
              </a:rPr>
              <a:t>a</a:t>
            </a:r>
            <a:r>
              <a:rPr sz="2450" spc="75" dirty="0">
                <a:latin typeface="Times New Roman"/>
                <a:cs typeface="Times New Roman"/>
              </a:rPr>
              <a:t> </a:t>
            </a:r>
            <a:r>
              <a:rPr sz="2450" dirty="0">
                <a:latin typeface="Times New Roman"/>
                <a:cs typeface="Times New Roman"/>
              </a:rPr>
              <a:t>rectangle,</a:t>
            </a:r>
            <a:r>
              <a:rPr sz="2450" spc="75" dirty="0">
                <a:latin typeface="Times New Roman"/>
                <a:cs typeface="Times New Roman"/>
              </a:rPr>
              <a:t> </a:t>
            </a:r>
            <a:r>
              <a:rPr sz="2450" dirty="0">
                <a:latin typeface="Times New Roman"/>
                <a:cs typeface="Times New Roman"/>
              </a:rPr>
              <a:t>wider</a:t>
            </a:r>
            <a:r>
              <a:rPr sz="2450" spc="80" dirty="0">
                <a:latin typeface="Times New Roman"/>
                <a:cs typeface="Times New Roman"/>
              </a:rPr>
              <a:t> </a:t>
            </a:r>
            <a:r>
              <a:rPr sz="2450" spc="70" dirty="0">
                <a:latin typeface="Times New Roman"/>
                <a:cs typeface="Times New Roman"/>
              </a:rPr>
              <a:t>than</a:t>
            </a:r>
            <a:r>
              <a:rPr sz="2450" spc="75" dirty="0">
                <a:latin typeface="Times New Roman"/>
                <a:cs typeface="Times New Roman"/>
              </a:rPr>
              <a:t> </a:t>
            </a:r>
            <a:r>
              <a:rPr sz="2450" spc="60" dirty="0">
                <a:latin typeface="Times New Roman"/>
                <a:cs typeface="Times New Roman"/>
              </a:rPr>
              <a:t>it</a:t>
            </a:r>
            <a:r>
              <a:rPr sz="2450" spc="75" dirty="0">
                <a:latin typeface="Times New Roman"/>
                <a:cs typeface="Times New Roman"/>
              </a:rPr>
              <a:t> </a:t>
            </a:r>
            <a:r>
              <a:rPr sz="2450" dirty="0">
                <a:latin typeface="Times New Roman"/>
                <a:cs typeface="Times New Roman"/>
              </a:rPr>
              <a:t>is</a:t>
            </a:r>
            <a:r>
              <a:rPr sz="2450" spc="75" dirty="0">
                <a:latin typeface="Times New Roman"/>
                <a:cs typeface="Times New Roman"/>
              </a:rPr>
              <a:t> </a:t>
            </a:r>
            <a:r>
              <a:rPr sz="2450" spc="-10" dirty="0">
                <a:latin typeface="Times New Roman"/>
                <a:cs typeface="Times New Roman"/>
              </a:rPr>
              <a:t>tall.</a:t>
            </a:r>
            <a:endParaRPr sz="2450">
              <a:latin typeface="Times New Roman"/>
              <a:cs typeface="Times New Roman"/>
            </a:endParaRPr>
          </a:p>
          <a:p>
            <a:pPr marL="387985" indent="-375920">
              <a:lnSpc>
                <a:spcPct val="100000"/>
              </a:lnSpc>
              <a:spcBef>
                <a:spcPts val="1045"/>
              </a:spcBef>
              <a:buAutoNum type="alphaUcPeriod"/>
              <a:tabLst>
                <a:tab pos="388620" algn="l"/>
              </a:tabLst>
            </a:pPr>
            <a:r>
              <a:rPr sz="2450" spc="-10" dirty="0">
                <a:latin typeface="Times New Roman"/>
                <a:cs typeface="Times New Roman"/>
              </a:rPr>
              <a:t>unchanged</a:t>
            </a:r>
            <a:endParaRPr sz="2450">
              <a:latin typeface="Times New Roman"/>
              <a:cs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106795"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1.1.</a:t>
            </a:r>
            <a:r>
              <a:rPr sz="1200" spc="195" dirty="0">
                <a:latin typeface="Times New Roman"/>
                <a:cs typeface="Times New Roman"/>
              </a:rPr>
              <a:t>  </a:t>
            </a:r>
            <a:r>
              <a:rPr sz="1200" dirty="0">
                <a:latin typeface="Times New Roman"/>
                <a:cs typeface="Times New Roman"/>
              </a:rPr>
              <a:t>GALILEAN</a:t>
            </a:r>
            <a:r>
              <a:rPr sz="1200" spc="130" dirty="0">
                <a:latin typeface="Times New Roman"/>
                <a:cs typeface="Times New Roman"/>
              </a:rPr>
              <a:t> </a:t>
            </a:r>
            <a:r>
              <a:rPr sz="1200" spc="-10" dirty="0">
                <a:latin typeface="Times New Roman"/>
                <a:cs typeface="Times New Roman"/>
              </a:rPr>
              <a:t>RELATIVITY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000" cy="1162685"/>
          </a:xfrm>
          <a:prstGeom prst="rect">
            <a:avLst/>
          </a:prstGeom>
        </p:spPr>
        <p:txBody>
          <a:bodyPr vert="horz" wrap="square" lIns="0" tIns="9525" rIns="0" bIns="0" rtlCol="0">
            <a:spAutoFit/>
          </a:bodyPr>
          <a:lstStyle/>
          <a:p>
            <a:pPr marL="12700" marR="5080" algn="just">
              <a:lnSpc>
                <a:spcPct val="101699"/>
              </a:lnSpc>
              <a:spcBef>
                <a:spcPts val="75"/>
              </a:spcBef>
            </a:pPr>
            <a:r>
              <a:rPr spc="-35" dirty="0"/>
              <a:t>You</a:t>
            </a:r>
            <a:r>
              <a:rPr spc="70" dirty="0"/>
              <a:t> </a:t>
            </a:r>
            <a:r>
              <a:rPr dirty="0"/>
              <a:t>are</a:t>
            </a:r>
            <a:r>
              <a:rPr spc="60" dirty="0"/>
              <a:t> </a:t>
            </a:r>
            <a:r>
              <a:rPr dirty="0"/>
              <a:t>inside</a:t>
            </a:r>
            <a:r>
              <a:rPr spc="65" dirty="0"/>
              <a:t> </a:t>
            </a:r>
            <a:r>
              <a:rPr dirty="0"/>
              <a:t>a</a:t>
            </a:r>
            <a:r>
              <a:rPr spc="70" dirty="0"/>
              <a:t> </a:t>
            </a:r>
            <a:r>
              <a:rPr dirty="0"/>
              <a:t>train.</a:t>
            </a:r>
            <a:r>
              <a:rPr spc="320" dirty="0"/>
              <a:t> </a:t>
            </a:r>
            <a:r>
              <a:rPr spc="-35" dirty="0"/>
              <a:t>You</a:t>
            </a:r>
            <a:r>
              <a:rPr spc="70" dirty="0"/>
              <a:t> </a:t>
            </a:r>
            <a:r>
              <a:rPr dirty="0"/>
              <a:t>cannot</a:t>
            </a:r>
            <a:r>
              <a:rPr spc="60" dirty="0"/>
              <a:t> </a:t>
            </a:r>
            <a:r>
              <a:rPr dirty="0"/>
              <a:t>look</a:t>
            </a:r>
            <a:r>
              <a:rPr spc="70" dirty="0"/>
              <a:t> </a:t>
            </a:r>
            <a:r>
              <a:rPr dirty="0"/>
              <a:t>out</a:t>
            </a:r>
            <a:r>
              <a:rPr spc="65" dirty="0"/>
              <a:t> </a:t>
            </a:r>
            <a:r>
              <a:rPr dirty="0"/>
              <a:t>a</a:t>
            </a:r>
            <a:r>
              <a:rPr spc="70" dirty="0"/>
              <a:t> </a:t>
            </a:r>
            <a:r>
              <a:rPr spc="-35" dirty="0"/>
              <a:t>window</a:t>
            </a:r>
            <a:r>
              <a:rPr spc="65" dirty="0"/>
              <a:t> </a:t>
            </a:r>
            <a:r>
              <a:rPr dirty="0"/>
              <a:t>or</a:t>
            </a:r>
            <a:r>
              <a:rPr spc="65" dirty="0"/>
              <a:t> </a:t>
            </a:r>
            <a:r>
              <a:rPr spc="-10" dirty="0"/>
              <a:t>commu- </a:t>
            </a:r>
            <a:r>
              <a:rPr dirty="0"/>
              <a:t>nicate</a:t>
            </a:r>
            <a:r>
              <a:rPr spc="85" dirty="0"/>
              <a:t> </a:t>
            </a:r>
            <a:r>
              <a:rPr dirty="0"/>
              <a:t>with</a:t>
            </a:r>
            <a:r>
              <a:rPr spc="85" dirty="0"/>
              <a:t> </a:t>
            </a:r>
            <a:r>
              <a:rPr dirty="0"/>
              <a:t>the</a:t>
            </a:r>
            <a:r>
              <a:rPr spc="85" dirty="0"/>
              <a:t> </a:t>
            </a:r>
            <a:r>
              <a:rPr dirty="0"/>
              <a:t>outside</a:t>
            </a:r>
            <a:r>
              <a:rPr spc="80" dirty="0"/>
              <a:t> </a:t>
            </a:r>
            <a:r>
              <a:rPr dirty="0"/>
              <a:t>world</a:t>
            </a:r>
            <a:r>
              <a:rPr spc="90" dirty="0"/>
              <a:t> </a:t>
            </a:r>
            <a:r>
              <a:rPr dirty="0"/>
              <a:t>in</a:t>
            </a:r>
            <a:r>
              <a:rPr spc="85" dirty="0"/>
              <a:t> </a:t>
            </a:r>
            <a:r>
              <a:rPr dirty="0"/>
              <a:t>any</a:t>
            </a:r>
            <a:r>
              <a:rPr spc="85" dirty="0"/>
              <a:t> </a:t>
            </a:r>
            <a:r>
              <a:rPr dirty="0"/>
              <a:t>way.</a:t>
            </a:r>
            <a:r>
              <a:rPr spc="360" dirty="0"/>
              <a:t> </a:t>
            </a:r>
            <a:r>
              <a:rPr dirty="0"/>
              <a:t>Which</a:t>
            </a:r>
            <a:r>
              <a:rPr spc="85" dirty="0"/>
              <a:t> </a:t>
            </a:r>
            <a:r>
              <a:rPr dirty="0"/>
              <a:t>of</a:t>
            </a:r>
            <a:r>
              <a:rPr spc="85" dirty="0"/>
              <a:t> </a:t>
            </a:r>
            <a:r>
              <a:rPr dirty="0"/>
              <a:t>the</a:t>
            </a:r>
            <a:r>
              <a:rPr spc="85" dirty="0"/>
              <a:t> </a:t>
            </a:r>
            <a:r>
              <a:rPr spc="-55" dirty="0"/>
              <a:t>following </a:t>
            </a:r>
            <a:r>
              <a:rPr dirty="0"/>
              <a:t>could</a:t>
            </a:r>
            <a:r>
              <a:rPr spc="60" dirty="0"/>
              <a:t> </a:t>
            </a:r>
            <a:r>
              <a:rPr dirty="0"/>
              <a:t>you</a:t>
            </a:r>
            <a:r>
              <a:rPr spc="60" dirty="0"/>
              <a:t> </a:t>
            </a:r>
            <a:r>
              <a:rPr dirty="0"/>
              <a:t>detect?</a:t>
            </a:r>
            <a:r>
              <a:rPr spc="290" dirty="0"/>
              <a:t> </a:t>
            </a:r>
            <a:r>
              <a:rPr dirty="0"/>
              <a:t>(Choose</a:t>
            </a:r>
            <a:r>
              <a:rPr spc="60" dirty="0"/>
              <a:t> </a:t>
            </a:r>
            <a:r>
              <a:rPr dirty="0"/>
              <a:t>all</a:t>
            </a:r>
            <a:r>
              <a:rPr spc="55" dirty="0"/>
              <a:t> </a:t>
            </a:r>
            <a:r>
              <a:rPr spc="110" dirty="0"/>
              <a:t>that</a:t>
            </a:r>
            <a:r>
              <a:rPr spc="60" dirty="0"/>
              <a:t> </a:t>
            </a:r>
            <a:r>
              <a:rPr spc="-10" dirty="0"/>
              <a:t>apply.)</a:t>
            </a:r>
          </a:p>
        </p:txBody>
      </p:sp>
      <p:sp>
        <p:nvSpPr>
          <p:cNvPr id="5" name="object 5"/>
          <p:cNvSpPr txBox="1"/>
          <p:nvPr/>
        </p:nvSpPr>
        <p:spPr>
          <a:xfrm>
            <a:off x="715137" y="2421615"/>
            <a:ext cx="5807075" cy="3062605"/>
          </a:xfrm>
          <a:prstGeom prst="rect">
            <a:avLst/>
          </a:prstGeom>
        </p:spPr>
        <p:txBody>
          <a:bodyPr vert="horz" wrap="square" lIns="0" tIns="144780" rIns="0" bIns="0" rtlCol="0">
            <a:spAutoFit/>
          </a:bodyPr>
          <a:lstStyle/>
          <a:p>
            <a:pPr marL="387985" indent="-372110">
              <a:lnSpc>
                <a:spcPct val="100000"/>
              </a:lnSpc>
              <a:spcBef>
                <a:spcPts val="1140"/>
              </a:spcBef>
              <a:buAutoNum type="alphaUcPeriod"/>
              <a:tabLst>
                <a:tab pos="388620" algn="l"/>
              </a:tabLst>
            </a:pPr>
            <a:r>
              <a:rPr sz="2450" dirty="0">
                <a:latin typeface="Times New Roman"/>
                <a:cs typeface="Times New Roman"/>
              </a:rPr>
              <a:t>The</a:t>
            </a:r>
            <a:r>
              <a:rPr sz="2450" spc="85" dirty="0">
                <a:latin typeface="Times New Roman"/>
                <a:cs typeface="Times New Roman"/>
              </a:rPr>
              <a:t> </a:t>
            </a:r>
            <a:r>
              <a:rPr sz="2450" spc="-10" dirty="0">
                <a:latin typeface="Times New Roman"/>
                <a:cs typeface="Times New Roman"/>
              </a:rPr>
              <a:t>engineer</a:t>
            </a:r>
            <a:r>
              <a:rPr sz="2450" spc="95" dirty="0">
                <a:latin typeface="Times New Roman"/>
                <a:cs typeface="Times New Roman"/>
              </a:rPr>
              <a:t> </a:t>
            </a:r>
            <a:r>
              <a:rPr sz="2450" dirty="0">
                <a:latin typeface="Times New Roman"/>
                <a:cs typeface="Times New Roman"/>
              </a:rPr>
              <a:t>slams</a:t>
            </a:r>
            <a:r>
              <a:rPr sz="2450" spc="95" dirty="0">
                <a:latin typeface="Times New Roman"/>
                <a:cs typeface="Times New Roman"/>
              </a:rPr>
              <a:t> </a:t>
            </a:r>
            <a:r>
              <a:rPr sz="2450" dirty="0">
                <a:latin typeface="Times New Roman"/>
                <a:cs typeface="Times New Roman"/>
              </a:rPr>
              <a:t>on</a:t>
            </a:r>
            <a:r>
              <a:rPr sz="2450" spc="95" dirty="0">
                <a:latin typeface="Times New Roman"/>
                <a:cs typeface="Times New Roman"/>
              </a:rPr>
              <a:t> </a:t>
            </a:r>
            <a:r>
              <a:rPr sz="2450" dirty="0">
                <a:latin typeface="Times New Roman"/>
                <a:cs typeface="Times New Roman"/>
              </a:rPr>
              <a:t>the</a:t>
            </a:r>
            <a:r>
              <a:rPr sz="2450" spc="90" dirty="0">
                <a:latin typeface="Times New Roman"/>
                <a:cs typeface="Times New Roman"/>
              </a:rPr>
              <a:t> </a:t>
            </a:r>
            <a:r>
              <a:rPr sz="2450" spc="-10" dirty="0">
                <a:latin typeface="Times New Roman"/>
                <a:cs typeface="Times New Roman"/>
              </a:rPr>
              <a:t>brakes.</a:t>
            </a:r>
            <a:endParaRPr sz="2450">
              <a:latin typeface="Times New Roman"/>
              <a:cs typeface="Times New Roman"/>
            </a:endParaRPr>
          </a:p>
          <a:p>
            <a:pPr marL="387985" indent="-360045">
              <a:lnSpc>
                <a:spcPct val="100000"/>
              </a:lnSpc>
              <a:spcBef>
                <a:spcPts val="1045"/>
              </a:spcBef>
              <a:buAutoNum type="alphaUcPeriod"/>
              <a:tabLst>
                <a:tab pos="388620" algn="l"/>
              </a:tabLst>
            </a:pPr>
            <a:r>
              <a:rPr sz="2450" dirty="0">
                <a:latin typeface="Times New Roman"/>
                <a:cs typeface="Times New Roman"/>
              </a:rPr>
              <a:t>The</a:t>
            </a:r>
            <a:r>
              <a:rPr sz="2450" spc="130" dirty="0">
                <a:latin typeface="Times New Roman"/>
                <a:cs typeface="Times New Roman"/>
              </a:rPr>
              <a:t> </a:t>
            </a:r>
            <a:r>
              <a:rPr sz="2450" spc="50" dirty="0">
                <a:latin typeface="Times New Roman"/>
                <a:cs typeface="Times New Roman"/>
              </a:rPr>
              <a:t>train</a:t>
            </a:r>
            <a:r>
              <a:rPr sz="2450" spc="140" dirty="0">
                <a:latin typeface="Times New Roman"/>
                <a:cs typeface="Times New Roman"/>
              </a:rPr>
              <a:t> </a:t>
            </a:r>
            <a:r>
              <a:rPr sz="2450" dirty="0">
                <a:latin typeface="Times New Roman"/>
                <a:cs typeface="Times New Roman"/>
              </a:rPr>
              <a:t>is</a:t>
            </a:r>
            <a:r>
              <a:rPr sz="2450" spc="140" dirty="0">
                <a:latin typeface="Times New Roman"/>
                <a:cs typeface="Times New Roman"/>
              </a:rPr>
              <a:t> </a:t>
            </a:r>
            <a:r>
              <a:rPr sz="2450" dirty="0">
                <a:latin typeface="Times New Roman"/>
                <a:cs typeface="Times New Roman"/>
              </a:rPr>
              <a:t>bouncing</a:t>
            </a:r>
            <a:r>
              <a:rPr sz="2450" spc="140" dirty="0">
                <a:latin typeface="Times New Roman"/>
                <a:cs typeface="Times New Roman"/>
              </a:rPr>
              <a:t> </a:t>
            </a:r>
            <a:r>
              <a:rPr sz="2450" dirty="0">
                <a:latin typeface="Times New Roman"/>
                <a:cs typeface="Times New Roman"/>
              </a:rPr>
              <a:t>up</a:t>
            </a:r>
            <a:r>
              <a:rPr sz="2450" spc="140" dirty="0">
                <a:latin typeface="Times New Roman"/>
                <a:cs typeface="Times New Roman"/>
              </a:rPr>
              <a:t> </a:t>
            </a:r>
            <a:r>
              <a:rPr sz="2450" dirty="0">
                <a:latin typeface="Times New Roman"/>
                <a:cs typeface="Times New Roman"/>
              </a:rPr>
              <a:t>and</a:t>
            </a:r>
            <a:r>
              <a:rPr sz="2450" spc="145" dirty="0">
                <a:latin typeface="Times New Roman"/>
                <a:cs typeface="Times New Roman"/>
              </a:rPr>
              <a:t> </a:t>
            </a:r>
            <a:r>
              <a:rPr sz="2450" spc="-10" dirty="0">
                <a:latin typeface="Times New Roman"/>
                <a:cs typeface="Times New Roman"/>
              </a:rPr>
              <a:t>down.</a:t>
            </a:r>
            <a:endParaRPr sz="2450">
              <a:latin typeface="Times New Roman"/>
              <a:cs typeface="Times New Roman"/>
            </a:endParaRPr>
          </a:p>
          <a:p>
            <a:pPr marL="387985" indent="-363855">
              <a:lnSpc>
                <a:spcPct val="100000"/>
              </a:lnSpc>
              <a:spcBef>
                <a:spcPts val="1045"/>
              </a:spcBef>
              <a:buAutoNum type="alphaUcPeriod"/>
              <a:tabLst>
                <a:tab pos="388620" algn="l"/>
              </a:tabLst>
            </a:pPr>
            <a:r>
              <a:rPr sz="2450" dirty="0">
                <a:latin typeface="Times New Roman"/>
                <a:cs typeface="Times New Roman"/>
              </a:rPr>
              <a:t>The</a:t>
            </a:r>
            <a:r>
              <a:rPr sz="2450" spc="35" dirty="0">
                <a:latin typeface="Times New Roman"/>
                <a:cs typeface="Times New Roman"/>
              </a:rPr>
              <a:t> </a:t>
            </a:r>
            <a:r>
              <a:rPr sz="2450" spc="50" dirty="0">
                <a:latin typeface="Times New Roman"/>
                <a:cs typeface="Times New Roman"/>
              </a:rPr>
              <a:t>train</a:t>
            </a:r>
            <a:r>
              <a:rPr sz="2450" spc="40" dirty="0">
                <a:latin typeface="Times New Roman"/>
                <a:cs typeface="Times New Roman"/>
              </a:rPr>
              <a:t> </a:t>
            </a:r>
            <a:r>
              <a:rPr sz="2450" dirty="0">
                <a:latin typeface="Times New Roman"/>
                <a:cs typeface="Times New Roman"/>
              </a:rPr>
              <a:t>is</a:t>
            </a:r>
            <a:r>
              <a:rPr sz="2450" spc="40" dirty="0">
                <a:latin typeface="Times New Roman"/>
                <a:cs typeface="Times New Roman"/>
              </a:rPr>
              <a:t> </a:t>
            </a:r>
            <a:r>
              <a:rPr sz="2450" spc="-20" dirty="0">
                <a:latin typeface="Times New Roman"/>
                <a:cs typeface="Times New Roman"/>
              </a:rPr>
              <a:t>moving</a:t>
            </a:r>
            <a:r>
              <a:rPr sz="2450" spc="40" dirty="0">
                <a:latin typeface="Times New Roman"/>
                <a:cs typeface="Times New Roman"/>
              </a:rPr>
              <a:t> </a:t>
            </a:r>
            <a:r>
              <a:rPr sz="2450" dirty="0">
                <a:latin typeface="Times New Roman"/>
                <a:cs typeface="Times New Roman"/>
              </a:rPr>
              <a:t>forward</a:t>
            </a:r>
            <a:r>
              <a:rPr sz="2450" spc="35" dirty="0">
                <a:latin typeface="Times New Roman"/>
                <a:cs typeface="Times New Roman"/>
              </a:rPr>
              <a:t> </a:t>
            </a:r>
            <a:r>
              <a:rPr sz="2450" spc="114" dirty="0">
                <a:latin typeface="Times New Roman"/>
                <a:cs typeface="Times New Roman"/>
              </a:rPr>
              <a:t>at</a:t>
            </a:r>
            <a:r>
              <a:rPr sz="2450" spc="35" dirty="0">
                <a:latin typeface="Times New Roman"/>
                <a:cs typeface="Times New Roman"/>
              </a:rPr>
              <a:t> </a:t>
            </a:r>
            <a:r>
              <a:rPr sz="2450" spc="-20" dirty="0">
                <a:latin typeface="Times New Roman"/>
                <a:cs typeface="Times New Roman"/>
              </a:rPr>
              <a:t>200</a:t>
            </a:r>
            <a:r>
              <a:rPr sz="2450" spc="40" dirty="0">
                <a:latin typeface="Times New Roman"/>
                <a:cs typeface="Times New Roman"/>
              </a:rPr>
              <a:t> </a:t>
            </a:r>
            <a:r>
              <a:rPr sz="2450" spc="-20" dirty="0">
                <a:latin typeface="Times New Roman"/>
                <a:cs typeface="Times New Roman"/>
              </a:rPr>
              <a:t>mph.</a:t>
            </a:r>
            <a:endParaRPr sz="2450">
              <a:latin typeface="Times New Roman"/>
              <a:cs typeface="Times New Roman"/>
            </a:endParaRPr>
          </a:p>
          <a:p>
            <a:pPr marL="387985" indent="-375920">
              <a:lnSpc>
                <a:spcPct val="100000"/>
              </a:lnSpc>
              <a:spcBef>
                <a:spcPts val="1045"/>
              </a:spcBef>
              <a:buAutoNum type="alphaUcPeriod"/>
              <a:tabLst>
                <a:tab pos="388620" algn="l"/>
              </a:tabLst>
            </a:pPr>
            <a:r>
              <a:rPr sz="2450" dirty="0">
                <a:latin typeface="Times New Roman"/>
                <a:cs typeface="Times New Roman"/>
              </a:rPr>
              <a:t>The</a:t>
            </a:r>
            <a:r>
              <a:rPr sz="2450" spc="30" dirty="0">
                <a:latin typeface="Times New Roman"/>
                <a:cs typeface="Times New Roman"/>
              </a:rPr>
              <a:t> </a:t>
            </a:r>
            <a:r>
              <a:rPr sz="2450" spc="50" dirty="0">
                <a:latin typeface="Times New Roman"/>
                <a:cs typeface="Times New Roman"/>
              </a:rPr>
              <a:t>train</a:t>
            </a:r>
            <a:r>
              <a:rPr sz="2450" spc="45" dirty="0">
                <a:latin typeface="Times New Roman"/>
                <a:cs typeface="Times New Roman"/>
              </a:rPr>
              <a:t> </a:t>
            </a:r>
            <a:r>
              <a:rPr sz="2450" dirty="0">
                <a:latin typeface="Times New Roman"/>
                <a:cs typeface="Times New Roman"/>
              </a:rPr>
              <a:t>is</a:t>
            </a:r>
            <a:r>
              <a:rPr sz="2450" spc="45" dirty="0">
                <a:latin typeface="Times New Roman"/>
                <a:cs typeface="Times New Roman"/>
              </a:rPr>
              <a:t> </a:t>
            </a:r>
            <a:r>
              <a:rPr sz="2450" spc="-20" dirty="0">
                <a:latin typeface="Times New Roman"/>
                <a:cs typeface="Times New Roman"/>
              </a:rPr>
              <a:t>moving</a:t>
            </a:r>
            <a:r>
              <a:rPr sz="2450" spc="45" dirty="0">
                <a:latin typeface="Times New Roman"/>
                <a:cs typeface="Times New Roman"/>
              </a:rPr>
              <a:t> </a:t>
            </a:r>
            <a:r>
              <a:rPr sz="2450" dirty="0">
                <a:latin typeface="Times New Roman"/>
                <a:cs typeface="Times New Roman"/>
              </a:rPr>
              <a:t>backward</a:t>
            </a:r>
            <a:r>
              <a:rPr sz="2450" spc="40" dirty="0">
                <a:latin typeface="Times New Roman"/>
                <a:cs typeface="Times New Roman"/>
              </a:rPr>
              <a:t> </a:t>
            </a:r>
            <a:r>
              <a:rPr sz="2450" spc="114" dirty="0">
                <a:latin typeface="Times New Roman"/>
                <a:cs typeface="Times New Roman"/>
              </a:rPr>
              <a:t>at</a:t>
            </a:r>
            <a:r>
              <a:rPr sz="2450" spc="45" dirty="0">
                <a:latin typeface="Times New Roman"/>
                <a:cs typeface="Times New Roman"/>
              </a:rPr>
              <a:t> </a:t>
            </a:r>
            <a:r>
              <a:rPr sz="2450" spc="-20" dirty="0">
                <a:latin typeface="Times New Roman"/>
                <a:cs typeface="Times New Roman"/>
              </a:rPr>
              <a:t>200</a:t>
            </a:r>
            <a:r>
              <a:rPr sz="2450" spc="45" dirty="0">
                <a:latin typeface="Times New Roman"/>
                <a:cs typeface="Times New Roman"/>
              </a:rPr>
              <a:t> </a:t>
            </a:r>
            <a:r>
              <a:rPr sz="2450" spc="-20" dirty="0">
                <a:latin typeface="Times New Roman"/>
                <a:cs typeface="Times New Roman"/>
              </a:rPr>
              <a:t>mph.</a:t>
            </a:r>
            <a:endParaRPr sz="2450">
              <a:latin typeface="Times New Roman"/>
              <a:cs typeface="Times New Roman"/>
            </a:endParaRPr>
          </a:p>
          <a:p>
            <a:pPr marL="387985" indent="-351790">
              <a:lnSpc>
                <a:spcPct val="100000"/>
              </a:lnSpc>
              <a:spcBef>
                <a:spcPts val="1045"/>
              </a:spcBef>
              <a:buAutoNum type="alphaUcPeriod"/>
              <a:tabLst>
                <a:tab pos="388620" algn="l"/>
              </a:tabLst>
            </a:pPr>
            <a:r>
              <a:rPr sz="2450" dirty="0">
                <a:latin typeface="Times New Roman"/>
                <a:cs typeface="Times New Roman"/>
              </a:rPr>
              <a:t>The</a:t>
            </a:r>
            <a:r>
              <a:rPr sz="2450" spc="170" dirty="0">
                <a:latin typeface="Times New Roman"/>
                <a:cs typeface="Times New Roman"/>
              </a:rPr>
              <a:t> </a:t>
            </a:r>
            <a:r>
              <a:rPr sz="2450" dirty="0">
                <a:latin typeface="Times New Roman"/>
                <a:cs typeface="Times New Roman"/>
              </a:rPr>
              <a:t>track</a:t>
            </a:r>
            <a:r>
              <a:rPr sz="2450" spc="180" dirty="0">
                <a:latin typeface="Times New Roman"/>
                <a:cs typeface="Times New Roman"/>
              </a:rPr>
              <a:t> </a:t>
            </a:r>
            <a:r>
              <a:rPr sz="2450" dirty="0">
                <a:latin typeface="Times New Roman"/>
                <a:cs typeface="Times New Roman"/>
              </a:rPr>
              <a:t>is</a:t>
            </a:r>
            <a:r>
              <a:rPr sz="2450" spc="180" dirty="0">
                <a:latin typeface="Times New Roman"/>
                <a:cs typeface="Times New Roman"/>
              </a:rPr>
              <a:t> </a:t>
            </a:r>
            <a:r>
              <a:rPr sz="2450" dirty="0">
                <a:latin typeface="Times New Roman"/>
                <a:cs typeface="Times New Roman"/>
              </a:rPr>
              <a:t>circular</a:t>
            </a:r>
            <a:r>
              <a:rPr sz="2450" spc="180" dirty="0">
                <a:latin typeface="Times New Roman"/>
                <a:cs typeface="Times New Roman"/>
              </a:rPr>
              <a:t> </a:t>
            </a:r>
            <a:r>
              <a:rPr sz="2450" dirty="0">
                <a:latin typeface="Times New Roman"/>
                <a:cs typeface="Times New Roman"/>
              </a:rPr>
              <a:t>rather</a:t>
            </a:r>
            <a:r>
              <a:rPr sz="2450" spc="180" dirty="0">
                <a:latin typeface="Times New Roman"/>
                <a:cs typeface="Times New Roman"/>
              </a:rPr>
              <a:t> </a:t>
            </a:r>
            <a:r>
              <a:rPr sz="2450" spc="70" dirty="0">
                <a:latin typeface="Times New Roman"/>
                <a:cs typeface="Times New Roman"/>
              </a:rPr>
              <a:t>than</a:t>
            </a:r>
            <a:r>
              <a:rPr sz="2450" spc="185" dirty="0">
                <a:latin typeface="Times New Roman"/>
                <a:cs typeface="Times New Roman"/>
              </a:rPr>
              <a:t> </a:t>
            </a:r>
            <a:r>
              <a:rPr sz="2450" spc="-10" dirty="0">
                <a:latin typeface="Times New Roman"/>
                <a:cs typeface="Times New Roman"/>
              </a:rPr>
              <a:t>straight.</a:t>
            </a:r>
            <a:endParaRPr sz="2450">
              <a:latin typeface="Times New Roman"/>
              <a:cs typeface="Times New Roman"/>
            </a:endParaRPr>
          </a:p>
          <a:p>
            <a:pPr marL="387985" indent="-343535">
              <a:lnSpc>
                <a:spcPct val="100000"/>
              </a:lnSpc>
              <a:spcBef>
                <a:spcPts val="1045"/>
              </a:spcBef>
              <a:buAutoNum type="alphaUcPeriod"/>
              <a:tabLst>
                <a:tab pos="388620" algn="l"/>
              </a:tabLst>
            </a:pPr>
            <a:r>
              <a:rPr sz="2450" dirty="0">
                <a:latin typeface="Times New Roman"/>
                <a:cs typeface="Times New Roman"/>
              </a:rPr>
              <a:t>The</a:t>
            </a:r>
            <a:r>
              <a:rPr sz="2450" spc="80" dirty="0">
                <a:latin typeface="Times New Roman"/>
                <a:cs typeface="Times New Roman"/>
              </a:rPr>
              <a:t> </a:t>
            </a:r>
            <a:r>
              <a:rPr sz="2450" spc="50" dirty="0">
                <a:latin typeface="Times New Roman"/>
                <a:cs typeface="Times New Roman"/>
              </a:rPr>
              <a:t>train</a:t>
            </a:r>
            <a:r>
              <a:rPr sz="2450" spc="75" dirty="0">
                <a:latin typeface="Times New Roman"/>
                <a:cs typeface="Times New Roman"/>
              </a:rPr>
              <a:t> </a:t>
            </a:r>
            <a:r>
              <a:rPr sz="2450" dirty="0">
                <a:latin typeface="Times New Roman"/>
                <a:cs typeface="Times New Roman"/>
              </a:rPr>
              <a:t>is</a:t>
            </a:r>
            <a:r>
              <a:rPr sz="2450" spc="80" dirty="0">
                <a:latin typeface="Times New Roman"/>
                <a:cs typeface="Times New Roman"/>
              </a:rPr>
              <a:t> </a:t>
            </a:r>
            <a:r>
              <a:rPr sz="2450" spc="-20" dirty="0">
                <a:latin typeface="Times New Roman"/>
                <a:cs typeface="Times New Roman"/>
              </a:rPr>
              <a:t>moving</a:t>
            </a:r>
            <a:r>
              <a:rPr sz="2450" spc="75" dirty="0">
                <a:latin typeface="Times New Roman"/>
                <a:cs typeface="Times New Roman"/>
              </a:rPr>
              <a:t> </a:t>
            </a:r>
            <a:r>
              <a:rPr sz="2450" spc="-10" dirty="0">
                <a:latin typeface="Times New Roman"/>
                <a:cs typeface="Times New Roman"/>
              </a:rPr>
              <a:t>downhill.</a:t>
            </a:r>
            <a:endParaRPr sz="2450">
              <a:latin typeface="Times New Roman"/>
              <a:cs typeface="Times New Roman"/>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58970"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1.3.</a:t>
            </a:r>
            <a:r>
              <a:rPr sz="1200" spc="305" dirty="0">
                <a:latin typeface="Times New Roman"/>
                <a:cs typeface="Times New Roman"/>
              </a:rPr>
              <a:t>  </a:t>
            </a:r>
            <a:r>
              <a:rPr sz="1200" dirty="0">
                <a:latin typeface="Times New Roman"/>
                <a:cs typeface="Times New Roman"/>
              </a:rPr>
              <a:t>LENGTH</a:t>
            </a:r>
            <a:r>
              <a:rPr sz="1200" spc="225" dirty="0">
                <a:latin typeface="Times New Roman"/>
                <a:cs typeface="Times New Roman"/>
              </a:rPr>
              <a:t> </a:t>
            </a:r>
            <a:r>
              <a:rPr sz="1200" dirty="0">
                <a:latin typeface="Times New Roman"/>
                <a:cs typeface="Times New Roman"/>
              </a:rPr>
              <a:t>CONTRACTION</a:t>
            </a:r>
            <a:r>
              <a:rPr sz="1200" spc="220" dirty="0">
                <a:latin typeface="Times New Roman"/>
                <a:cs typeface="Times New Roman"/>
              </a:rPr>
              <a:t> </a:t>
            </a:r>
            <a:r>
              <a:rPr sz="1200" dirty="0">
                <a:latin typeface="Times New Roman"/>
                <a:cs typeface="Times New Roman"/>
              </a:rPr>
              <a:t>AND</a:t>
            </a:r>
            <a:r>
              <a:rPr sz="1200" spc="215" dirty="0">
                <a:latin typeface="Times New Roman"/>
                <a:cs typeface="Times New Roman"/>
              </a:rPr>
              <a:t> </a:t>
            </a:r>
            <a:r>
              <a:rPr sz="1200" spc="-10" dirty="0">
                <a:latin typeface="Times New Roman"/>
                <a:cs typeface="Times New Roman"/>
              </a:rPr>
              <a:t>SIMULTANEITY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155" dirty="0"/>
              <a:t> </a:t>
            </a:r>
            <a:r>
              <a:rPr dirty="0"/>
              <a:t>square</a:t>
            </a:r>
            <a:r>
              <a:rPr spc="165" dirty="0"/>
              <a:t> </a:t>
            </a:r>
            <a:r>
              <a:rPr dirty="0"/>
              <a:t>in</a:t>
            </a:r>
            <a:r>
              <a:rPr spc="170" dirty="0"/>
              <a:t> </a:t>
            </a:r>
            <a:r>
              <a:rPr dirty="0"/>
              <a:t>the</a:t>
            </a:r>
            <a:r>
              <a:rPr spc="165" dirty="0"/>
              <a:t> </a:t>
            </a:r>
            <a:r>
              <a:rPr b="0" i="1" dirty="0">
                <a:latin typeface="Bookman Old Style"/>
                <a:cs typeface="Bookman Old Style"/>
              </a:rPr>
              <a:t>xz</a:t>
            </a:r>
            <a:r>
              <a:rPr b="0" i="1" spc="145" dirty="0">
                <a:latin typeface="Bookman Old Style"/>
                <a:cs typeface="Bookman Old Style"/>
              </a:rPr>
              <a:t> </a:t>
            </a:r>
            <a:r>
              <a:rPr dirty="0"/>
              <a:t>plane</a:t>
            </a:r>
            <a:r>
              <a:rPr spc="160" dirty="0"/>
              <a:t> </a:t>
            </a:r>
            <a:r>
              <a:rPr dirty="0"/>
              <a:t>is</a:t>
            </a:r>
            <a:r>
              <a:rPr spc="170" dirty="0"/>
              <a:t> </a:t>
            </a:r>
            <a:r>
              <a:rPr spc="114" dirty="0"/>
              <a:t>at</a:t>
            </a:r>
            <a:r>
              <a:rPr spc="165" dirty="0"/>
              <a:t> </a:t>
            </a:r>
            <a:r>
              <a:rPr dirty="0"/>
              <a:t>rest</a:t>
            </a:r>
            <a:r>
              <a:rPr spc="160" dirty="0"/>
              <a:t> </a:t>
            </a:r>
            <a:r>
              <a:rPr dirty="0"/>
              <a:t>in</a:t>
            </a:r>
            <a:r>
              <a:rPr spc="170" dirty="0"/>
              <a:t> </a:t>
            </a:r>
            <a:r>
              <a:rPr dirty="0"/>
              <a:t>your</a:t>
            </a:r>
            <a:r>
              <a:rPr spc="165" dirty="0"/>
              <a:t> </a:t>
            </a:r>
            <a:r>
              <a:rPr spc="-10" dirty="0"/>
              <a:t>reference</a:t>
            </a:r>
            <a:r>
              <a:rPr spc="160" dirty="0"/>
              <a:t> </a:t>
            </a:r>
            <a:r>
              <a:rPr dirty="0"/>
              <a:t>frame.</a:t>
            </a:r>
            <a:r>
              <a:rPr spc="585" dirty="0"/>
              <a:t> </a:t>
            </a:r>
            <a:r>
              <a:rPr dirty="0"/>
              <a:t>If</a:t>
            </a:r>
            <a:r>
              <a:rPr spc="165" dirty="0"/>
              <a:t> </a:t>
            </a:r>
            <a:r>
              <a:rPr spc="35" dirty="0"/>
              <a:t>it </a:t>
            </a:r>
            <a:r>
              <a:rPr spc="60" dirty="0"/>
              <a:t>starts</a:t>
            </a:r>
            <a:r>
              <a:rPr spc="245" dirty="0"/>
              <a:t> </a:t>
            </a:r>
            <a:r>
              <a:rPr dirty="0"/>
              <a:t>moving</a:t>
            </a:r>
            <a:r>
              <a:rPr spc="250" dirty="0"/>
              <a:t> </a:t>
            </a:r>
            <a:r>
              <a:rPr dirty="0"/>
              <a:t>in</a:t>
            </a:r>
            <a:r>
              <a:rPr spc="245" dirty="0"/>
              <a:t> </a:t>
            </a:r>
            <a:r>
              <a:rPr dirty="0"/>
              <a:t>the</a:t>
            </a:r>
            <a:r>
              <a:rPr spc="250" dirty="0"/>
              <a:t> </a:t>
            </a:r>
            <a:r>
              <a:rPr b="0" i="1" dirty="0">
                <a:latin typeface="Bookman Old Style"/>
                <a:cs typeface="Bookman Old Style"/>
              </a:rPr>
              <a:t>z</a:t>
            </a:r>
            <a:r>
              <a:rPr b="0" i="1" spc="225" dirty="0">
                <a:latin typeface="Bookman Old Style"/>
                <a:cs typeface="Bookman Old Style"/>
              </a:rPr>
              <a:t> </a:t>
            </a:r>
            <a:r>
              <a:rPr dirty="0"/>
              <a:t>direction</a:t>
            </a:r>
            <a:r>
              <a:rPr spc="250" dirty="0"/>
              <a:t> </a:t>
            </a:r>
            <a:r>
              <a:rPr dirty="0"/>
              <a:t>then</a:t>
            </a:r>
            <a:r>
              <a:rPr spc="245" dirty="0"/>
              <a:t> </a:t>
            </a:r>
            <a:r>
              <a:rPr dirty="0"/>
              <a:t>in</a:t>
            </a:r>
            <a:r>
              <a:rPr spc="250" dirty="0"/>
              <a:t> </a:t>
            </a:r>
            <a:r>
              <a:rPr dirty="0"/>
              <a:t>your</a:t>
            </a:r>
            <a:r>
              <a:rPr spc="245" dirty="0"/>
              <a:t> </a:t>
            </a:r>
            <a:r>
              <a:rPr dirty="0"/>
              <a:t>reference</a:t>
            </a:r>
            <a:r>
              <a:rPr spc="250" dirty="0"/>
              <a:t> </a:t>
            </a:r>
            <a:r>
              <a:rPr dirty="0"/>
              <a:t>frame</a:t>
            </a:r>
            <a:r>
              <a:rPr spc="240" dirty="0"/>
              <a:t> </a:t>
            </a:r>
            <a:r>
              <a:rPr spc="35" dirty="0"/>
              <a:t>it </a:t>
            </a:r>
            <a:r>
              <a:rPr spc="-30" dirty="0"/>
              <a:t>will</a:t>
            </a:r>
            <a:r>
              <a:rPr spc="-125" dirty="0"/>
              <a:t> </a:t>
            </a:r>
            <a:r>
              <a:rPr spc="-10" dirty="0"/>
              <a:t>now</a:t>
            </a:r>
            <a:r>
              <a:rPr spc="-90" dirty="0"/>
              <a:t> </a:t>
            </a:r>
            <a:r>
              <a:rPr dirty="0"/>
              <a:t>be.</a:t>
            </a:r>
            <a:r>
              <a:rPr spc="-225" dirty="0"/>
              <a:t> </a:t>
            </a:r>
            <a:r>
              <a:rPr dirty="0"/>
              <a:t>.</a:t>
            </a:r>
            <a:r>
              <a:rPr spc="-225" dirty="0"/>
              <a:t> </a:t>
            </a:r>
            <a:r>
              <a:rPr dirty="0"/>
              <a:t>.</a:t>
            </a:r>
            <a:r>
              <a:rPr spc="-225" dirty="0"/>
              <a:t> </a:t>
            </a:r>
            <a:r>
              <a:rPr dirty="0"/>
              <a:t>(Choose </a:t>
            </a:r>
            <a:r>
              <a:rPr spc="-10" dirty="0"/>
              <a:t>one.)</a:t>
            </a:r>
          </a:p>
        </p:txBody>
      </p:sp>
      <p:sp>
        <p:nvSpPr>
          <p:cNvPr id="5" name="object 5"/>
          <p:cNvSpPr txBox="1"/>
          <p:nvPr/>
        </p:nvSpPr>
        <p:spPr>
          <a:xfrm>
            <a:off x="707745" y="2421615"/>
            <a:ext cx="7158355" cy="2670175"/>
          </a:xfrm>
          <a:prstGeom prst="rect">
            <a:avLst/>
          </a:prstGeom>
        </p:spPr>
        <p:txBody>
          <a:bodyPr vert="horz" wrap="square" lIns="0" tIns="144780" rIns="0" bIns="0" rtlCol="0">
            <a:spAutoFit/>
          </a:bodyPr>
          <a:lstStyle/>
          <a:p>
            <a:pPr marL="394970" indent="-371475">
              <a:lnSpc>
                <a:spcPct val="100000"/>
              </a:lnSpc>
              <a:spcBef>
                <a:spcPts val="1140"/>
              </a:spcBef>
              <a:buAutoNum type="alphaUcPeriod"/>
              <a:tabLst>
                <a:tab pos="395605" algn="l"/>
              </a:tabLst>
            </a:pPr>
            <a:r>
              <a:rPr sz="2450" dirty="0">
                <a:latin typeface="Times New Roman"/>
                <a:cs typeface="Times New Roman"/>
              </a:rPr>
              <a:t>a</a:t>
            </a:r>
            <a:r>
              <a:rPr sz="2450" spc="110" dirty="0">
                <a:latin typeface="Times New Roman"/>
                <a:cs typeface="Times New Roman"/>
              </a:rPr>
              <a:t> </a:t>
            </a:r>
            <a:r>
              <a:rPr sz="2450" dirty="0">
                <a:latin typeface="Times New Roman"/>
                <a:cs typeface="Times New Roman"/>
              </a:rPr>
              <a:t>rectangle,</a:t>
            </a:r>
            <a:r>
              <a:rPr sz="2450" spc="114" dirty="0">
                <a:latin typeface="Times New Roman"/>
                <a:cs typeface="Times New Roman"/>
              </a:rPr>
              <a:t> </a:t>
            </a:r>
            <a:r>
              <a:rPr sz="2450" dirty="0">
                <a:latin typeface="Times New Roman"/>
                <a:cs typeface="Times New Roman"/>
              </a:rPr>
              <a:t>taller</a:t>
            </a:r>
            <a:r>
              <a:rPr sz="2450" spc="120" dirty="0">
                <a:latin typeface="Times New Roman"/>
                <a:cs typeface="Times New Roman"/>
              </a:rPr>
              <a:t> </a:t>
            </a:r>
            <a:r>
              <a:rPr sz="2450" spc="70" dirty="0">
                <a:latin typeface="Times New Roman"/>
                <a:cs typeface="Times New Roman"/>
              </a:rPr>
              <a:t>than</a:t>
            </a:r>
            <a:r>
              <a:rPr sz="2450" spc="120" dirty="0">
                <a:latin typeface="Times New Roman"/>
                <a:cs typeface="Times New Roman"/>
              </a:rPr>
              <a:t> </a:t>
            </a:r>
            <a:r>
              <a:rPr sz="2450" spc="60" dirty="0">
                <a:latin typeface="Times New Roman"/>
                <a:cs typeface="Times New Roman"/>
              </a:rPr>
              <a:t>it</a:t>
            </a:r>
            <a:r>
              <a:rPr sz="2450" spc="114" dirty="0">
                <a:latin typeface="Times New Roman"/>
                <a:cs typeface="Times New Roman"/>
              </a:rPr>
              <a:t> </a:t>
            </a:r>
            <a:r>
              <a:rPr sz="2450" dirty="0">
                <a:latin typeface="Times New Roman"/>
                <a:cs typeface="Times New Roman"/>
              </a:rPr>
              <a:t>is</a:t>
            </a:r>
            <a:r>
              <a:rPr sz="2450" spc="120" dirty="0">
                <a:latin typeface="Times New Roman"/>
                <a:cs typeface="Times New Roman"/>
              </a:rPr>
              <a:t> </a:t>
            </a:r>
            <a:r>
              <a:rPr sz="2450" spc="-10" dirty="0">
                <a:latin typeface="Times New Roman"/>
                <a:cs typeface="Times New Roman"/>
              </a:rPr>
              <a:t>wide.</a:t>
            </a:r>
            <a:endParaRPr sz="2450">
              <a:latin typeface="Times New Roman"/>
              <a:cs typeface="Times New Roman"/>
            </a:endParaRPr>
          </a:p>
          <a:p>
            <a:pPr marL="394970" indent="-359410">
              <a:lnSpc>
                <a:spcPct val="100000"/>
              </a:lnSpc>
              <a:spcBef>
                <a:spcPts val="1045"/>
              </a:spcBef>
              <a:buAutoNum type="alphaUcPeriod"/>
              <a:tabLst>
                <a:tab pos="395605" algn="l"/>
              </a:tabLst>
            </a:pPr>
            <a:r>
              <a:rPr sz="2450" dirty="0">
                <a:latin typeface="Times New Roman"/>
                <a:cs typeface="Times New Roman"/>
              </a:rPr>
              <a:t>still</a:t>
            </a:r>
            <a:r>
              <a:rPr sz="2450" spc="110" dirty="0">
                <a:latin typeface="Times New Roman"/>
                <a:cs typeface="Times New Roman"/>
              </a:rPr>
              <a:t> </a:t>
            </a:r>
            <a:r>
              <a:rPr sz="2450" dirty="0">
                <a:latin typeface="Times New Roman"/>
                <a:cs typeface="Times New Roman"/>
              </a:rPr>
              <a:t>a</a:t>
            </a:r>
            <a:r>
              <a:rPr sz="2450" spc="114" dirty="0">
                <a:latin typeface="Times New Roman"/>
                <a:cs typeface="Times New Roman"/>
              </a:rPr>
              <a:t> </a:t>
            </a:r>
            <a:r>
              <a:rPr sz="2450" dirty="0">
                <a:latin typeface="Times New Roman"/>
                <a:cs typeface="Times New Roman"/>
              </a:rPr>
              <a:t>square,</a:t>
            </a:r>
            <a:r>
              <a:rPr sz="2450" spc="110" dirty="0">
                <a:latin typeface="Times New Roman"/>
                <a:cs typeface="Times New Roman"/>
              </a:rPr>
              <a:t> </a:t>
            </a:r>
            <a:r>
              <a:rPr sz="2450" spc="85" dirty="0">
                <a:latin typeface="Times New Roman"/>
                <a:cs typeface="Times New Roman"/>
              </a:rPr>
              <a:t>but</a:t>
            </a:r>
            <a:r>
              <a:rPr sz="2450" spc="110" dirty="0">
                <a:latin typeface="Times New Roman"/>
                <a:cs typeface="Times New Roman"/>
              </a:rPr>
              <a:t> </a:t>
            </a:r>
            <a:r>
              <a:rPr sz="2450" dirty="0">
                <a:latin typeface="Times New Roman"/>
                <a:cs typeface="Times New Roman"/>
              </a:rPr>
              <a:t>smaller</a:t>
            </a:r>
            <a:r>
              <a:rPr sz="2450" spc="110" dirty="0">
                <a:latin typeface="Times New Roman"/>
                <a:cs typeface="Times New Roman"/>
              </a:rPr>
              <a:t> </a:t>
            </a:r>
            <a:r>
              <a:rPr sz="2450" spc="70" dirty="0">
                <a:latin typeface="Times New Roman"/>
                <a:cs typeface="Times New Roman"/>
              </a:rPr>
              <a:t>than</a:t>
            </a:r>
            <a:r>
              <a:rPr sz="2450" spc="114" dirty="0">
                <a:latin typeface="Times New Roman"/>
                <a:cs typeface="Times New Roman"/>
              </a:rPr>
              <a:t> </a:t>
            </a:r>
            <a:r>
              <a:rPr sz="2450" dirty="0">
                <a:latin typeface="Times New Roman"/>
                <a:cs typeface="Times New Roman"/>
              </a:rPr>
              <a:t>its</a:t>
            </a:r>
            <a:r>
              <a:rPr sz="2450" spc="110" dirty="0">
                <a:latin typeface="Times New Roman"/>
                <a:cs typeface="Times New Roman"/>
              </a:rPr>
              <a:t> </a:t>
            </a:r>
            <a:r>
              <a:rPr sz="2450" dirty="0">
                <a:latin typeface="Times New Roman"/>
                <a:cs typeface="Times New Roman"/>
              </a:rPr>
              <a:t>proper</a:t>
            </a:r>
            <a:r>
              <a:rPr sz="2450" spc="110" dirty="0">
                <a:latin typeface="Times New Roman"/>
                <a:cs typeface="Times New Roman"/>
              </a:rPr>
              <a:t> </a:t>
            </a:r>
            <a:r>
              <a:rPr sz="2450" spc="-10" dirty="0">
                <a:latin typeface="Times New Roman"/>
                <a:cs typeface="Times New Roman"/>
              </a:rPr>
              <a:t>dimensions.</a:t>
            </a:r>
            <a:endParaRPr sz="2450">
              <a:latin typeface="Times New Roman"/>
              <a:cs typeface="Times New Roman"/>
            </a:endParaRPr>
          </a:p>
          <a:p>
            <a:pPr marL="394970" indent="-363855">
              <a:lnSpc>
                <a:spcPct val="100000"/>
              </a:lnSpc>
              <a:spcBef>
                <a:spcPts val="1045"/>
              </a:spcBef>
              <a:buAutoNum type="alphaUcPeriod"/>
              <a:tabLst>
                <a:tab pos="395605" algn="l"/>
              </a:tabLst>
            </a:pPr>
            <a:r>
              <a:rPr sz="2450" dirty="0">
                <a:latin typeface="Times New Roman"/>
                <a:cs typeface="Times New Roman"/>
              </a:rPr>
              <a:t>a</a:t>
            </a:r>
            <a:r>
              <a:rPr sz="2450" spc="75" dirty="0">
                <a:latin typeface="Times New Roman"/>
                <a:cs typeface="Times New Roman"/>
              </a:rPr>
              <a:t> </a:t>
            </a:r>
            <a:r>
              <a:rPr sz="2450" dirty="0">
                <a:latin typeface="Times New Roman"/>
                <a:cs typeface="Times New Roman"/>
              </a:rPr>
              <a:t>rectangle,</a:t>
            </a:r>
            <a:r>
              <a:rPr sz="2450" spc="75" dirty="0">
                <a:latin typeface="Times New Roman"/>
                <a:cs typeface="Times New Roman"/>
              </a:rPr>
              <a:t> </a:t>
            </a:r>
            <a:r>
              <a:rPr sz="2450" dirty="0">
                <a:latin typeface="Times New Roman"/>
                <a:cs typeface="Times New Roman"/>
              </a:rPr>
              <a:t>wider</a:t>
            </a:r>
            <a:r>
              <a:rPr sz="2450" spc="80" dirty="0">
                <a:latin typeface="Times New Roman"/>
                <a:cs typeface="Times New Roman"/>
              </a:rPr>
              <a:t> </a:t>
            </a:r>
            <a:r>
              <a:rPr sz="2450" spc="70" dirty="0">
                <a:latin typeface="Times New Roman"/>
                <a:cs typeface="Times New Roman"/>
              </a:rPr>
              <a:t>than</a:t>
            </a:r>
            <a:r>
              <a:rPr sz="2450" spc="75" dirty="0">
                <a:latin typeface="Times New Roman"/>
                <a:cs typeface="Times New Roman"/>
              </a:rPr>
              <a:t> </a:t>
            </a:r>
            <a:r>
              <a:rPr sz="2450" spc="60" dirty="0">
                <a:latin typeface="Times New Roman"/>
                <a:cs typeface="Times New Roman"/>
              </a:rPr>
              <a:t>it</a:t>
            </a:r>
            <a:r>
              <a:rPr sz="2450" spc="75" dirty="0">
                <a:latin typeface="Times New Roman"/>
                <a:cs typeface="Times New Roman"/>
              </a:rPr>
              <a:t> </a:t>
            </a:r>
            <a:r>
              <a:rPr sz="2450" dirty="0">
                <a:latin typeface="Times New Roman"/>
                <a:cs typeface="Times New Roman"/>
              </a:rPr>
              <a:t>is</a:t>
            </a:r>
            <a:r>
              <a:rPr sz="2450" spc="75" dirty="0">
                <a:latin typeface="Times New Roman"/>
                <a:cs typeface="Times New Roman"/>
              </a:rPr>
              <a:t> </a:t>
            </a:r>
            <a:r>
              <a:rPr sz="2450" spc="-10" dirty="0">
                <a:latin typeface="Times New Roman"/>
                <a:cs typeface="Times New Roman"/>
              </a:rPr>
              <a:t>tall.</a:t>
            </a:r>
            <a:endParaRPr sz="2450">
              <a:latin typeface="Times New Roman"/>
              <a:cs typeface="Times New Roman"/>
            </a:endParaRPr>
          </a:p>
          <a:p>
            <a:pPr marL="394970" indent="-375920">
              <a:lnSpc>
                <a:spcPct val="100000"/>
              </a:lnSpc>
              <a:spcBef>
                <a:spcPts val="1045"/>
              </a:spcBef>
              <a:buAutoNum type="alphaUcPeriod"/>
              <a:tabLst>
                <a:tab pos="395605" algn="l"/>
              </a:tabLst>
            </a:pPr>
            <a:r>
              <a:rPr sz="2450" spc="-10" dirty="0">
                <a:latin typeface="Times New Roman"/>
                <a:cs typeface="Times New Roman"/>
              </a:rPr>
              <a:t>unchanged</a:t>
            </a:r>
            <a:endParaRPr sz="2450">
              <a:latin typeface="Times New Roman"/>
              <a:cs typeface="Times New Roman"/>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58970"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1.3.</a:t>
            </a:r>
            <a:r>
              <a:rPr sz="1200" spc="305" dirty="0">
                <a:latin typeface="Times New Roman"/>
                <a:cs typeface="Times New Roman"/>
              </a:rPr>
              <a:t>  </a:t>
            </a:r>
            <a:r>
              <a:rPr sz="1200" dirty="0">
                <a:latin typeface="Times New Roman"/>
                <a:cs typeface="Times New Roman"/>
              </a:rPr>
              <a:t>LENGTH</a:t>
            </a:r>
            <a:r>
              <a:rPr sz="1200" spc="225" dirty="0">
                <a:latin typeface="Times New Roman"/>
                <a:cs typeface="Times New Roman"/>
              </a:rPr>
              <a:t> </a:t>
            </a:r>
            <a:r>
              <a:rPr sz="1200" dirty="0">
                <a:latin typeface="Times New Roman"/>
                <a:cs typeface="Times New Roman"/>
              </a:rPr>
              <a:t>CONTRACTION</a:t>
            </a:r>
            <a:r>
              <a:rPr sz="1200" spc="220" dirty="0">
                <a:latin typeface="Times New Roman"/>
                <a:cs typeface="Times New Roman"/>
              </a:rPr>
              <a:t> </a:t>
            </a:r>
            <a:r>
              <a:rPr sz="1200" dirty="0">
                <a:latin typeface="Times New Roman"/>
                <a:cs typeface="Times New Roman"/>
              </a:rPr>
              <a:t>AND</a:t>
            </a:r>
            <a:r>
              <a:rPr sz="1200" spc="215" dirty="0">
                <a:latin typeface="Times New Roman"/>
                <a:cs typeface="Times New Roman"/>
              </a:rPr>
              <a:t> </a:t>
            </a:r>
            <a:r>
              <a:rPr sz="1200" spc="-10" dirty="0">
                <a:latin typeface="Times New Roman"/>
                <a:cs typeface="Times New Roman"/>
              </a:rPr>
              <a:t>SIMULTANEITY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155" dirty="0"/>
              <a:t> </a:t>
            </a:r>
            <a:r>
              <a:rPr dirty="0"/>
              <a:t>square</a:t>
            </a:r>
            <a:r>
              <a:rPr spc="150" dirty="0"/>
              <a:t> </a:t>
            </a:r>
            <a:r>
              <a:rPr dirty="0"/>
              <a:t>in</a:t>
            </a:r>
            <a:r>
              <a:rPr spc="155" dirty="0"/>
              <a:t> </a:t>
            </a:r>
            <a:r>
              <a:rPr dirty="0"/>
              <a:t>the</a:t>
            </a:r>
            <a:r>
              <a:rPr spc="150" dirty="0"/>
              <a:t> </a:t>
            </a:r>
            <a:r>
              <a:rPr b="0" i="1" dirty="0">
                <a:latin typeface="Bookman Old Style"/>
                <a:cs typeface="Bookman Old Style"/>
              </a:rPr>
              <a:t>xy</a:t>
            </a:r>
            <a:r>
              <a:rPr b="0" i="1" spc="110" dirty="0">
                <a:latin typeface="Bookman Old Style"/>
                <a:cs typeface="Bookman Old Style"/>
              </a:rPr>
              <a:t> </a:t>
            </a:r>
            <a:r>
              <a:rPr dirty="0"/>
              <a:t>plane</a:t>
            </a:r>
            <a:r>
              <a:rPr spc="155" dirty="0"/>
              <a:t> </a:t>
            </a:r>
            <a:r>
              <a:rPr dirty="0"/>
              <a:t>is</a:t>
            </a:r>
            <a:r>
              <a:rPr spc="155" dirty="0"/>
              <a:t> </a:t>
            </a:r>
            <a:r>
              <a:rPr spc="114" dirty="0"/>
              <a:t>at</a:t>
            </a:r>
            <a:r>
              <a:rPr spc="150" dirty="0"/>
              <a:t> </a:t>
            </a:r>
            <a:r>
              <a:rPr dirty="0"/>
              <a:t>rest</a:t>
            </a:r>
            <a:r>
              <a:rPr spc="155" dirty="0"/>
              <a:t> </a:t>
            </a:r>
            <a:r>
              <a:rPr dirty="0"/>
              <a:t>in</a:t>
            </a:r>
            <a:r>
              <a:rPr spc="150" dirty="0"/>
              <a:t> </a:t>
            </a:r>
            <a:r>
              <a:rPr dirty="0"/>
              <a:t>your</a:t>
            </a:r>
            <a:r>
              <a:rPr spc="155" dirty="0"/>
              <a:t> </a:t>
            </a:r>
            <a:r>
              <a:rPr spc="-10" dirty="0"/>
              <a:t>reference</a:t>
            </a:r>
            <a:r>
              <a:rPr spc="150" dirty="0"/>
              <a:t> </a:t>
            </a:r>
            <a:r>
              <a:rPr dirty="0"/>
              <a:t>frame.</a:t>
            </a:r>
            <a:r>
              <a:rPr spc="565" dirty="0"/>
              <a:t> </a:t>
            </a:r>
            <a:r>
              <a:rPr dirty="0"/>
              <a:t>If</a:t>
            </a:r>
            <a:r>
              <a:rPr spc="150" dirty="0"/>
              <a:t> </a:t>
            </a:r>
            <a:r>
              <a:rPr spc="35" dirty="0"/>
              <a:t>it </a:t>
            </a:r>
            <a:r>
              <a:rPr spc="60" dirty="0"/>
              <a:t>starts</a:t>
            </a:r>
            <a:r>
              <a:rPr spc="245" dirty="0"/>
              <a:t> </a:t>
            </a:r>
            <a:r>
              <a:rPr dirty="0"/>
              <a:t>moving</a:t>
            </a:r>
            <a:r>
              <a:rPr spc="250" dirty="0"/>
              <a:t> </a:t>
            </a:r>
            <a:r>
              <a:rPr dirty="0"/>
              <a:t>in</a:t>
            </a:r>
            <a:r>
              <a:rPr spc="245" dirty="0"/>
              <a:t> </a:t>
            </a:r>
            <a:r>
              <a:rPr dirty="0"/>
              <a:t>the</a:t>
            </a:r>
            <a:r>
              <a:rPr spc="250" dirty="0"/>
              <a:t> </a:t>
            </a:r>
            <a:r>
              <a:rPr b="0" i="1" dirty="0">
                <a:latin typeface="Bookman Old Style"/>
                <a:cs typeface="Bookman Old Style"/>
              </a:rPr>
              <a:t>z</a:t>
            </a:r>
            <a:r>
              <a:rPr b="0" i="1" spc="225" dirty="0">
                <a:latin typeface="Bookman Old Style"/>
                <a:cs typeface="Bookman Old Style"/>
              </a:rPr>
              <a:t> </a:t>
            </a:r>
            <a:r>
              <a:rPr dirty="0"/>
              <a:t>direction</a:t>
            </a:r>
            <a:r>
              <a:rPr spc="250" dirty="0"/>
              <a:t> </a:t>
            </a:r>
            <a:r>
              <a:rPr dirty="0"/>
              <a:t>then</a:t>
            </a:r>
            <a:r>
              <a:rPr spc="245" dirty="0"/>
              <a:t> </a:t>
            </a:r>
            <a:r>
              <a:rPr dirty="0"/>
              <a:t>in</a:t>
            </a:r>
            <a:r>
              <a:rPr spc="250" dirty="0"/>
              <a:t> </a:t>
            </a:r>
            <a:r>
              <a:rPr dirty="0"/>
              <a:t>your</a:t>
            </a:r>
            <a:r>
              <a:rPr spc="245" dirty="0"/>
              <a:t> </a:t>
            </a:r>
            <a:r>
              <a:rPr dirty="0"/>
              <a:t>reference</a:t>
            </a:r>
            <a:r>
              <a:rPr spc="250" dirty="0"/>
              <a:t> </a:t>
            </a:r>
            <a:r>
              <a:rPr dirty="0"/>
              <a:t>frame</a:t>
            </a:r>
            <a:r>
              <a:rPr spc="240" dirty="0"/>
              <a:t> </a:t>
            </a:r>
            <a:r>
              <a:rPr spc="35" dirty="0"/>
              <a:t>it </a:t>
            </a:r>
            <a:r>
              <a:rPr spc="-30" dirty="0"/>
              <a:t>will</a:t>
            </a:r>
            <a:r>
              <a:rPr spc="-125" dirty="0"/>
              <a:t> </a:t>
            </a:r>
            <a:r>
              <a:rPr spc="-10" dirty="0"/>
              <a:t>now</a:t>
            </a:r>
            <a:r>
              <a:rPr spc="-90" dirty="0"/>
              <a:t> </a:t>
            </a:r>
            <a:r>
              <a:rPr dirty="0"/>
              <a:t>be.</a:t>
            </a:r>
            <a:r>
              <a:rPr spc="-225" dirty="0"/>
              <a:t> </a:t>
            </a:r>
            <a:r>
              <a:rPr dirty="0"/>
              <a:t>.</a:t>
            </a:r>
            <a:r>
              <a:rPr spc="-225" dirty="0"/>
              <a:t> </a:t>
            </a:r>
            <a:r>
              <a:rPr dirty="0"/>
              <a:t>.</a:t>
            </a:r>
            <a:r>
              <a:rPr spc="-225" dirty="0"/>
              <a:t> </a:t>
            </a:r>
            <a:r>
              <a:rPr dirty="0"/>
              <a:t>(Choose </a:t>
            </a:r>
            <a:r>
              <a:rPr spc="-10" dirty="0"/>
              <a:t>one.)</a:t>
            </a:r>
          </a:p>
        </p:txBody>
      </p:sp>
      <p:sp>
        <p:nvSpPr>
          <p:cNvPr id="5" name="object 5"/>
          <p:cNvSpPr txBox="1"/>
          <p:nvPr/>
        </p:nvSpPr>
        <p:spPr>
          <a:xfrm>
            <a:off x="715137" y="2421615"/>
            <a:ext cx="7150734" cy="2050414"/>
          </a:xfrm>
          <a:prstGeom prst="rect">
            <a:avLst/>
          </a:prstGeom>
        </p:spPr>
        <p:txBody>
          <a:bodyPr vert="horz" wrap="square" lIns="0" tIns="144780" rIns="0" bIns="0" rtlCol="0">
            <a:spAutoFit/>
          </a:bodyPr>
          <a:lstStyle/>
          <a:p>
            <a:pPr marL="387985" indent="-372110">
              <a:lnSpc>
                <a:spcPct val="100000"/>
              </a:lnSpc>
              <a:spcBef>
                <a:spcPts val="1140"/>
              </a:spcBef>
              <a:buAutoNum type="alphaUcPeriod"/>
              <a:tabLst>
                <a:tab pos="388620" algn="l"/>
              </a:tabLst>
            </a:pPr>
            <a:r>
              <a:rPr sz="2450" dirty="0">
                <a:latin typeface="Times New Roman"/>
                <a:cs typeface="Times New Roman"/>
              </a:rPr>
              <a:t>a</a:t>
            </a:r>
            <a:r>
              <a:rPr sz="2450" spc="110" dirty="0">
                <a:latin typeface="Times New Roman"/>
                <a:cs typeface="Times New Roman"/>
              </a:rPr>
              <a:t> </a:t>
            </a:r>
            <a:r>
              <a:rPr sz="2450" dirty="0">
                <a:latin typeface="Times New Roman"/>
                <a:cs typeface="Times New Roman"/>
              </a:rPr>
              <a:t>rectangle,</a:t>
            </a:r>
            <a:r>
              <a:rPr sz="2450" spc="114" dirty="0">
                <a:latin typeface="Times New Roman"/>
                <a:cs typeface="Times New Roman"/>
              </a:rPr>
              <a:t> </a:t>
            </a:r>
            <a:r>
              <a:rPr sz="2450" dirty="0">
                <a:latin typeface="Times New Roman"/>
                <a:cs typeface="Times New Roman"/>
              </a:rPr>
              <a:t>taller</a:t>
            </a:r>
            <a:r>
              <a:rPr sz="2450" spc="120" dirty="0">
                <a:latin typeface="Times New Roman"/>
                <a:cs typeface="Times New Roman"/>
              </a:rPr>
              <a:t> </a:t>
            </a:r>
            <a:r>
              <a:rPr sz="2450" spc="70" dirty="0">
                <a:latin typeface="Times New Roman"/>
                <a:cs typeface="Times New Roman"/>
              </a:rPr>
              <a:t>than</a:t>
            </a:r>
            <a:r>
              <a:rPr sz="2450" spc="120" dirty="0">
                <a:latin typeface="Times New Roman"/>
                <a:cs typeface="Times New Roman"/>
              </a:rPr>
              <a:t> </a:t>
            </a:r>
            <a:r>
              <a:rPr sz="2450" spc="60" dirty="0">
                <a:latin typeface="Times New Roman"/>
                <a:cs typeface="Times New Roman"/>
              </a:rPr>
              <a:t>it</a:t>
            </a:r>
            <a:r>
              <a:rPr sz="2450" spc="114" dirty="0">
                <a:latin typeface="Times New Roman"/>
                <a:cs typeface="Times New Roman"/>
              </a:rPr>
              <a:t> </a:t>
            </a:r>
            <a:r>
              <a:rPr sz="2450" dirty="0">
                <a:latin typeface="Times New Roman"/>
                <a:cs typeface="Times New Roman"/>
              </a:rPr>
              <a:t>is</a:t>
            </a:r>
            <a:r>
              <a:rPr sz="2450" spc="120" dirty="0">
                <a:latin typeface="Times New Roman"/>
                <a:cs typeface="Times New Roman"/>
              </a:rPr>
              <a:t> </a:t>
            </a:r>
            <a:r>
              <a:rPr sz="2450" spc="-10" dirty="0">
                <a:latin typeface="Times New Roman"/>
                <a:cs typeface="Times New Roman"/>
              </a:rPr>
              <a:t>wide.</a:t>
            </a:r>
            <a:endParaRPr sz="2450">
              <a:latin typeface="Times New Roman"/>
              <a:cs typeface="Times New Roman"/>
            </a:endParaRPr>
          </a:p>
          <a:p>
            <a:pPr marL="387985" indent="-360045">
              <a:lnSpc>
                <a:spcPct val="100000"/>
              </a:lnSpc>
              <a:spcBef>
                <a:spcPts val="1045"/>
              </a:spcBef>
              <a:buAutoNum type="alphaUcPeriod"/>
              <a:tabLst>
                <a:tab pos="388620" algn="l"/>
              </a:tabLst>
            </a:pPr>
            <a:r>
              <a:rPr sz="2450" dirty="0">
                <a:latin typeface="Times New Roman"/>
                <a:cs typeface="Times New Roman"/>
              </a:rPr>
              <a:t>still</a:t>
            </a:r>
            <a:r>
              <a:rPr sz="2450" spc="110" dirty="0">
                <a:latin typeface="Times New Roman"/>
                <a:cs typeface="Times New Roman"/>
              </a:rPr>
              <a:t> </a:t>
            </a:r>
            <a:r>
              <a:rPr sz="2450" dirty="0">
                <a:latin typeface="Times New Roman"/>
                <a:cs typeface="Times New Roman"/>
              </a:rPr>
              <a:t>a</a:t>
            </a:r>
            <a:r>
              <a:rPr sz="2450" spc="114" dirty="0">
                <a:latin typeface="Times New Roman"/>
                <a:cs typeface="Times New Roman"/>
              </a:rPr>
              <a:t> </a:t>
            </a:r>
            <a:r>
              <a:rPr sz="2450" dirty="0">
                <a:latin typeface="Times New Roman"/>
                <a:cs typeface="Times New Roman"/>
              </a:rPr>
              <a:t>square,</a:t>
            </a:r>
            <a:r>
              <a:rPr sz="2450" spc="110" dirty="0">
                <a:latin typeface="Times New Roman"/>
                <a:cs typeface="Times New Roman"/>
              </a:rPr>
              <a:t> </a:t>
            </a:r>
            <a:r>
              <a:rPr sz="2450" spc="85" dirty="0">
                <a:latin typeface="Times New Roman"/>
                <a:cs typeface="Times New Roman"/>
              </a:rPr>
              <a:t>but</a:t>
            </a:r>
            <a:r>
              <a:rPr sz="2450" spc="110" dirty="0">
                <a:latin typeface="Times New Roman"/>
                <a:cs typeface="Times New Roman"/>
              </a:rPr>
              <a:t> </a:t>
            </a:r>
            <a:r>
              <a:rPr sz="2450" dirty="0">
                <a:latin typeface="Times New Roman"/>
                <a:cs typeface="Times New Roman"/>
              </a:rPr>
              <a:t>smaller</a:t>
            </a:r>
            <a:r>
              <a:rPr sz="2450" spc="110" dirty="0">
                <a:latin typeface="Times New Roman"/>
                <a:cs typeface="Times New Roman"/>
              </a:rPr>
              <a:t> </a:t>
            </a:r>
            <a:r>
              <a:rPr sz="2450" spc="70" dirty="0">
                <a:latin typeface="Times New Roman"/>
                <a:cs typeface="Times New Roman"/>
              </a:rPr>
              <a:t>than</a:t>
            </a:r>
            <a:r>
              <a:rPr sz="2450" spc="114" dirty="0">
                <a:latin typeface="Times New Roman"/>
                <a:cs typeface="Times New Roman"/>
              </a:rPr>
              <a:t> </a:t>
            </a:r>
            <a:r>
              <a:rPr sz="2450" dirty="0">
                <a:latin typeface="Times New Roman"/>
                <a:cs typeface="Times New Roman"/>
              </a:rPr>
              <a:t>its</a:t>
            </a:r>
            <a:r>
              <a:rPr sz="2450" spc="110" dirty="0">
                <a:latin typeface="Times New Roman"/>
                <a:cs typeface="Times New Roman"/>
              </a:rPr>
              <a:t> </a:t>
            </a:r>
            <a:r>
              <a:rPr sz="2450" dirty="0">
                <a:latin typeface="Times New Roman"/>
                <a:cs typeface="Times New Roman"/>
              </a:rPr>
              <a:t>proper</a:t>
            </a:r>
            <a:r>
              <a:rPr sz="2450" spc="110" dirty="0">
                <a:latin typeface="Times New Roman"/>
                <a:cs typeface="Times New Roman"/>
              </a:rPr>
              <a:t> </a:t>
            </a:r>
            <a:r>
              <a:rPr sz="2450" spc="-10" dirty="0">
                <a:latin typeface="Times New Roman"/>
                <a:cs typeface="Times New Roman"/>
              </a:rPr>
              <a:t>dimensions.</a:t>
            </a:r>
            <a:endParaRPr sz="2450">
              <a:latin typeface="Times New Roman"/>
              <a:cs typeface="Times New Roman"/>
            </a:endParaRPr>
          </a:p>
          <a:p>
            <a:pPr marL="387985" indent="-363855">
              <a:lnSpc>
                <a:spcPct val="100000"/>
              </a:lnSpc>
              <a:spcBef>
                <a:spcPts val="1045"/>
              </a:spcBef>
              <a:buAutoNum type="alphaUcPeriod"/>
              <a:tabLst>
                <a:tab pos="388620" algn="l"/>
              </a:tabLst>
            </a:pPr>
            <a:r>
              <a:rPr sz="2450" dirty="0">
                <a:latin typeface="Times New Roman"/>
                <a:cs typeface="Times New Roman"/>
              </a:rPr>
              <a:t>a</a:t>
            </a:r>
            <a:r>
              <a:rPr sz="2450" spc="75" dirty="0">
                <a:latin typeface="Times New Roman"/>
                <a:cs typeface="Times New Roman"/>
              </a:rPr>
              <a:t> </a:t>
            </a:r>
            <a:r>
              <a:rPr sz="2450" dirty="0">
                <a:latin typeface="Times New Roman"/>
                <a:cs typeface="Times New Roman"/>
              </a:rPr>
              <a:t>rectangle,</a:t>
            </a:r>
            <a:r>
              <a:rPr sz="2450" spc="75" dirty="0">
                <a:latin typeface="Times New Roman"/>
                <a:cs typeface="Times New Roman"/>
              </a:rPr>
              <a:t> </a:t>
            </a:r>
            <a:r>
              <a:rPr sz="2450" dirty="0">
                <a:latin typeface="Times New Roman"/>
                <a:cs typeface="Times New Roman"/>
              </a:rPr>
              <a:t>wider</a:t>
            </a:r>
            <a:r>
              <a:rPr sz="2450" spc="80" dirty="0">
                <a:latin typeface="Times New Roman"/>
                <a:cs typeface="Times New Roman"/>
              </a:rPr>
              <a:t> </a:t>
            </a:r>
            <a:r>
              <a:rPr sz="2450" spc="70" dirty="0">
                <a:latin typeface="Times New Roman"/>
                <a:cs typeface="Times New Roman"/>
              </a:rPr>
              <a:t>than</a:t>
            </a:r>
            <a:r>
              <a:rPr sz="2450" spc="75" dirty="0">
                <a:latin typeface="Times New Roman"/>
                <a:cs typeface="Times New Roman"/>
              </a:rPr>
              <a:t> </a:t>
            </a:r>
            <a:r>
              <a:rPr sz="2450" spc="60" dirty="0">
                <a:latin typeface="Times New Roman"/>
                <a:cs typeface="Times New Roman"/>
              </a:rPr>
              <a:t>it</a:t>
            </a:r>
            <a:r>
              <a:rPr sz="2450" spc="75" dirty="0">
                <a:latin typeface="Times New Roman"/>
                <a:cs typeface="Times New Roman"/>
              </a:rPr>
              <a:t> </a:t>
            </a:r>
            <a:r>
              <a:rPr sz="2450" dirty="0">
                <a:latin typeface="Times New Roman"/>
                <a:cs typeface="Times New Roman"/>
              </a:rPr>
              <a:t>is</a:t>
            </a:r>
            <a:r>
              <a:rPr sz="2450" spc="75" dirty="0">
                <a:latin typeface="Times New Roman"/>
                <a:cs typeface="Times New Roman"/>
              </a:rPr>
              <a:t> </a:t>
            </a:r>
            <a:r>
              <a:rPr sz="2450" spc="-10" dirty="0">
                <a:latin typeface="Times New Roman"/>
                <a:cs typeface="Times New Roman"/>
              </a:rPr>
              <a:t>tall.</a:t>
            </a:r>
            <a:endParaRPr sz="2450">
              <a:latin typeface="Times New Roman"/>
              <a:cs typeface="Times New Roman"/>
            </a:endParaRPr>
          </a:p>
          <a:p>
            <a:pPr marL="387985" indent="-375920">
              <a:lnSpc>
                <a:spcPct val="100000"/>
              </a:lnSpc>
              <a:spcBef>
                <a:spcPts val="1045"/>
              </a:spcBef>
              <a:buAutoNum type="alphaUcPeriod"/>
              <a:tabLst>
                <a:tab pos="388620" algn="l"/>
              </a:tabLst>
            </a:pPr>
            <a:r>
              <a:rPr sz="2450" spc="-10" dirty="0">
                <a:latin typeface="Times New Roman"/>
                <a:cs typeface="Times New Roman"/>
              </a:rPr>
              <a:t>unchanged</a:t>
            </a:r>
            <a:endParaRPr sz="2450">
              <a:latin typeface="Times New Roman"/>
              <a:cs typeface="Times New Roman"/>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58970"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1.3.</a:t>
            </a:r>
            <a:r>
              <a:rPr sz="1200" spc="305" dirty="0">
                <a:latin typeface="Times New Roman"/>
                <a:cs typeface="Times New Roman"/>
              </a:rPr>
              <a:t>  </a:t>
            </a:r>
            <a:r>
              <a:rPr sz="1200" dirty="0">
                <a:latin typeface="Times New Roman"/>
                <a:cs typeface="Times New Roman"/>
              </a:rPr>
              <a:t>LENGTH</a:t>
            </a:r>
            <a:r>
              <a:rPr sz="1200" spc="225" dirty="0">
                <a:latin typeface="Times New Roman"/>
                <a:cs typeface="Times New Roman"/>
              </a:rPr>
              <a:t> </a:t>
            </a:r>
            <a:r>
              <a:rPr sz="1200" dirty="0">
                <a:latin typeface="Times New Roman"/>
                <a:cs typeface="Times New Roman"/>
              </a:rPr>
              <a:t>CONTRACTION</a:t>
            </a:r>
            <a:r>
              <a:rPr sz="1200" spc="220" dirty="0">
                <a:latin typeface="Times New Roman"/>
                <a:cs typeface="Times New Roman"/>
              </a:rPr>
              <a:t> </a:t>
            </a:r>
            <a:r>
              <a:rPr sz="1200" dirty="0">
                <a:latin typeface="Times New Roman"/>
                <a:cs typeface="Times New Roman"/>
              </a:rPr>
              <a:t>AND</a:t>
            </a:r>
            <a:r>
              <a:rPr sz="1200" spc="215" dirty="0">
                <a:latin typeface="Times New Roman"/>
                <a:cs typeface="Times New Roman"/>
              </a:rPr>
              <a:t> </a:t>
            </a:r>
            <a:r>
              <a:rPr sz="1200" spc="-10" dirty="0">
                <a:latin typeface="Times New Roman"/>
                <a:cs typeface="Times New Roman"/>
              </a:rPr>
              <a:t>SIMULTANEITY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155" dirty="0"/>
              <a:t> </a:t>
            </a:r>
            <a:r>
              <a:rPr dirty="0"/>
              <a:t>square</a:t>
            </a:r>
            <a:r>
              <a:rPr spc="150" dirty="0"/>
              <a:t> </a:t>
            </a:r>
            <a:r>
              <a:rPr dirty="0"/>
              <a:t>in</a:t>
            </a:r>
            <a:r>
              <a:rPr spc="155" dirty="0"/>
              <a:t> </a:t>
            </a:r>
            <a:r>
              <a:rPr dirty="0"/>
              <a:t>the</a:t>
            </a:r>
            <a:r>
              <a:rPr spc="150" dirty="0"/>
              <a:t> </a:t>
            </a:r>
            <a:r>
              <a:rPr b="0" i="1" dirty="0">
                <a:latin typeface="Bookman Old Style"/>
                <a:cs typeface="Bookman Old Style"/>
              </a:rPr>
              <a:t>xy</a:t>
            </a:r>
            <a:r>
              <a:rPr b="0" i="1" spc="110" dirty="0">
                <a:latin typeface="Bookman Old Style"/>
                <a:cs typeface="Bookman Old Style"/>
              </a:rPr>
              <a:t> </a:t>
            </a:r>
            <a:r>
              <a:rPr dirty="0"/>
              <a:t>plane</a:t>
            </a:r>
            <a:r>
              <a:rPr spc="155" dirty="0"/>
              <a:t> </a:t>
            </a:r>
            <a:r>
              <a:rPr dirty="0"/>
              <a:t>is</a:t>
            </a:r>
            <a:r>
              <a:rPr spc="155" dirty="0"/>
              <a:t> </a:t>
            </a:r>
            <a:r>
              <a:rPr spc="114" dirty="0"/>
              <a:t>at</a:t>
            </a:r>
            <a:r>
              <a:rPr spc="150" dirty="0"/>
              <a:t> </a:t>
            </a:r>
            <a:r>
              <a:rPr dirty="0"/>
              <a:t>rest</a:t>
            </a:r>
            <a:r>
              <a:rPr spc="155" dirty="0"/>
              <a:t> </a:t>
            </a:r>
            <a:r>
              <a:rPr dirty="0"/>
              <a:t>in</a:t>
            </a:r>
            <a:r>
              <a:rPr spc="150" dirty="0"/>
              <a:t> </a:t>
            </a:r>
            <a:r>
              <a:rPr dirty="0"/>
              <a:t>your</a:t>
            </a:r>
            <a:r>
              <a:rPr spc="155" dirty="0"/>
              <a:t> </a:t>
            </a:r>
            <a:r>
              <a:rPr spc="-10" dirty="0"/>
              <a:t>reference</a:t>
            </a:r>
            <a:r>
              <a:rPr spc="150" dirty="0"/>
              <a:t> </a:t>
            </a:r>
            <a:r>
              <a:rPr dirty="0"/>
              <a:t>frame.</a:t>
            </a:r>
            <a:r>
              <a:rPr spc="565" dirty="0"/>
              <a:t> </a:t>
            </a:r>
            <a:r>
              <a:rPr dirty="0"/>
              <a:t>If</a:t>
            </a:r>
            <a:r>
              <a:rPr spc="150" dirty="0"/>
              <a:t> </a:t>
            </a:r>
            <a:r>
              <a:rPr spc="35" dirty="0"/>
              <a:t>it </a:t>
            </a:r>
            <a:r>
              <a:rPr spc="60" dirty="0"/>
              <a:t>starts</a:t>
            </a:r>
            <a:r>
              <a:rPr spc="245" dirty="0"/>
              <a:t> </a:t>
            </a:r>
            <a:r>
              <a:rPr dirty="0"/>
              <a:t>moving</a:t>
            </a:r>
            <a:r>
              <a:rPr spc="250" dirty="0"/>
              <a:t> </a:t>
            </a:r>
            <a:r>
              <a:rPr dirty="0"/>
              <a:t>in</a:t>
            </a:r>
            <a:r>
              <a:rPr spc="245" dirty="0"/>
              <a:t> </a:t>
            </a:r>
            <a:r>
              <a:rPr dirty="0"/>
              <a:t>the</a:t>
            </a:r>
            <a:r>
              <a:rPr spc="250" dirty="0"/>
              <a:t> </a:t>
            </a:r>
            <a:r>
              <a:rPr b="0" i="1" dirty="0">
                <a:latin typeface="Bookman Old Style"/>
                <a:cs typeface="Bookman Old Style"/>
              </a:rPr>
              <a:t>z</a:t>
            </a:r>
            <a:r>
              <a:rPr b="0" i="1" spc="225" dirty="0">
                <a:latin typeface="Bookman Old Style"/>
                <a:cs typeface="Bookman Old Style"/>
              </a:rPr>
              <a:t> </a:t>
            </a:r>
            <a:r>
              <a:rPr dirty="0"/>
              <a:t>direction</a:t>
            </a:r>
            <a:r>
              <a:rPr spc="250" dirty="0"/>
              <a:t> </a:t>
            </a:r>
            <a:r>
              <a:rPr dirty="0"/>
              <a:t>then</a:t>
            </a:r>
            <a:r>
              <a:rPr spc="245" dirty="0"/>
              <a:t> </a:t>
            </a:r>
            <a:r>
              <a:rPr dirty="0"/>
              <a:t>in</a:t>
            </a:r>
            <a:r>
              <a:rPr spc="250" dirty="0"/>
              <a:t> </a:t>
            </a:r>
            <a:r>
              <a:rPr dirty="0"/>
              <a:t>your</a:t>
            </a:r>
            <a:r>
              <a:rPr spc="245" dirty="0"/>
              <a:t> </a:t>
            </a:r>
            <a:r>
              <a:rPr dirty="0"/>
              <a:t>reference</a:t>
            </a:r>
            <a:r>
              <a:rPr spc="250" dirty="0"/>
              <a:t> </a:t>
            </a:r>
            <a:r>
              <a:rPr dirty="0"/>
              <a:t>frame</a:t>
            </a:r>
            <a:r>
              <a:rPr spc="240" dirty="0"/>
              <a:t> </a:t>
            </a:r>
            <a:r>
              <a:rPr spc="35" dirty="0"/>
              <a:t>it </a:t>
            </a:r>
            <a:r>
              <a:rPr spc="-30" dirty="0"/>
              <a:t>will</a:t>
            </a:r>
            <a:r>
              <a:rPr spc="-125" dirty="0"/>
              <a:t> </a:t>
            </a:r>
            <a:r>
              <a:rPr spc="-10" dirty="0"/>
              <a:t>now</a:t>
            </a:r>
            <a:r>
              <a:rPr spc="-90" dirty="0"/>
              <a:t> </a:t>
            </a:r>
            <a:r>
              <a:rPr dirty="0"/>
              <a:t>be.</a:t>
            </a:r>
            <a:r>
              <a:rPr spc="-225" dirty="0"/>
              <a:t> </a:t>
            </a:r>
            <a:r>
              <a:rPr dirty="0"/>
              <a:t>.</a:t>
            </a:r>
            <a:r>
              <a:rPr spc="-225" dirty="0"/>
              <a:t> </a:t>
            </a:r>
            <a:r>
              <a:rPr dirty="0"/>
              <a:t>.</a:t>
            </a:r>
            <a:r>
              <a:rPr spc="-225" dirty="0"/>
              <a:t> </a:t>
            </a:r>
            <a:r>
              <a:rPr dirty="0"/>
              <a:t>(Choose </a:t>
            </a:r>
            <a:r>
              <a:rPr spc="-10" dirty="0"/>
              <a:t>one.)</a:t>
            </a:r>
          </a:p>
        </p:txBody>
      </p:sp>
      <p:sp>
        <p:nvSpPr>
          <p:cNvPr id="5" name="object 5"/>
          <p:cNvSpPr txBox="1"/>
          <p:nvPr/>
        </p:nvSpPr>
        <p:spPr>
          <a:xfrm>
            <a:off x="707745" y="2421615"/>
            <a:ext cx="7158355" cy="2670175"/>
          </a:xfrm>
          <a:prstGeom prst="rect">
            <a:avLst/>
          </a:prstGeom>
        </p:spPr>
        <p:txBody>
          <a:bodyPr vert="horz" wrap="square" lIns="0" tIns="144780" rIns="0" bIns="0" rtlCol="0">
            <a:spAutoFit/>
          </a:bodyPr>
          <a:lstStyle/>
          <a:p>
            <a:pPr marL="394970" indent="-371475">
              <a:lnSpc>
                <a:spcPct val="100000"/>
              </a:lnSpc>
              <a:spcBef>
                <a:spcPts val="1140"/>
              </a:spcBef>
              <a:buAutoNum type="alphaUcPeriod"/>
              <a:tabLst>
                <a:tab pos="395605" algn="l"/>
              </a:tabLst>
            </a:pPr>
            <a:r>
              <a:rPr sz="2450" dirty="0">
                <a:latin typeface="Times New Roman"/>
                <a:cs typeface="Times New Roman"/>
              </a:rPr>
              <a:t>a</a:t>
            </a:r>
            <a:r>
              <a:rPr sz="2450" spc="110" dirty="0">
                <a:latin typeface="Times New Roman"/>
                <a:cs typeface="Times New Roman"/>
              </a:rPr>
              <a:t> </a:t>
            </a:r>
            <a:r>
              <a:rPr sz="2450" dirty="0">
                <a:latin typeface="Times New Roman"/>
                <a:cs typeface="Times New Roman"/>
              </a:rPr>
              <a:t>rectangle,</a:t>
            </a:r>
            <a:r>
              <a:rPr sz="2450" spc="114" dirty="0">
                <a:latin typeface="Times New Roman"/>
                <a:cs typeface="Times New Roman"/>
              </a:rPr>
              <a:t> </a:t>
            </a:r>
            <a:r>
              <a:rPr sz="2450" dirty="0">
                <a:latin typeface="Times New Roman"/>
                <a:cs typeface="Times New Roman"/>
              </a:rPr>
              <a:t>taller</a:t>
            </a:r>
            <a:r>
              <a:rPr sz="2450" spc="120" dirty="0">
                <a:latin typeface="Times New Roman"/>
                <a:cs typeface="Times New Roman"/>
              </a:rPr>
              <a:t> </a:t>
            </a:r>
            <a:r>
              <a:rPr sz="2450" spc="70" dirty="0">
                <a:latin typeface="Times New Roman"/>
                <a:cs typeface="Times New Roman"/>
              </a:rPr>
              <a:t>than</a:t>
            </a:r>
            <a:r>
              <a:rPr sz="2450" spc="120" dirty="0">
                <a:latin typeface="Times New Roman"/>
                <a:cs typeface="Times New Roman"/>
              </a:rPr>
              <a:t> </a:t>
            </a:r>
            <a:r>
              <a:rPr sz="2450" spc="60" dirty="0">
                <a:latin typeface="Times New Roman"/>
                <a:cs typeface="Times New Roman"/>
              </a:rPr>
              <a:t>it</a:t>
            </a:r>
            <a:r>
              <a:rPr sz="2450" spc="114" dirty="0">
                <a:latin typeface="Times New Roman"/>
                <a:cs typeface="Times New Roman"/>
              </a:rPr>
              <a:t> </a:t>
            </a:r>
            <a:r>
              <a:rPr sz="2450" dirty="0">
                <a:latin typeface="Times New Roman"/>
                <a:cs typeface="Times New Roman"/>
              </a:rPr>
              <a:t>is</a:t>
            </a:r>
            <a:r>
              <a:rPr sz="2450" spc="120" dirty="0">
                <a:latin typeface="Times New Roman"/>
                <a:cs typeface="Times New Roman"/>
              </a:rPr>
              <a:t> </a:t>
            </a:r>
            <a:r>
              <a:rPr sz="2450" spc="-10" dirty="0">
                <a:latin typeface="Times New Roman"/>
                <a:cs typeface="Times New Roman"/>
              </a:rPr>
              <a:t>wide.</a:t>
            </a:r>
            <a:endParaRPr sz="2450">
              <a:latin typeface="Times New Roman"/>
              <a:cs typeface="Times New Roman"/>
            </a:endParaRPr>
          </a:p>
          <a:p>
            <a:pPr marL="394970" indent="-359410">
              <a:lnSpc>
                <a:spcPct val="100000"/>
              </a:lnSpc>
              <a:spcBef>
                <a:spcPts val="1045"/>
              </a:spcBef>
              <a:buAutoNum type="alphaUcPeriod"/>
              <a:tabLst>
                <a:tab pos="395605" algn="l"/>
              </a:tabLst>
            </a:pPr>
            <a:r>
              <a:rPr sz="2450" dirty="0">
                <a:latin typeface="Times New Roman"/>
                <a:cs typeface="Times New Roman"/>
              </a:rPr>
              <a:t>still</a:t>
            </a:r>
            <a:r>
              <a:rPr sz="2450" spc="110" dirty="0">
                <a:latin typeface="Times New Roman"/>
                <a:cs typeface="Times New Roman"/>
              </a:rPr>
              <a:t> </a:t>
            </a:r>
            <a:r>
              <a:rPr sz="2450" dirty="0">
                <a:latin typeface="Times New Roman"/>
                <a:cs typeface="Times New Roman"/>
              </a:rPr>
              <a:t>a</a:t>
            </a:r>
            <a:r>
              <a:rPr sz="2450" spc="114" dirty="0">
                <a:latin typeface="Times New Roman"/>
                <a:cs typeface="Times New Roman"/>
              </a:rPr>
              <a:t> </a:t>
            </a:r>
            <a:r>
              <a:rPr sz="2450" dirty="0">
                <a:latin typeface="Times New Roman"/>
                <a:cs typeface="Times New Roman"/>
              </a:rPr>
              <a:t>square,</a:t>
            </a:r>
            <a:r>
              <a:rPr sz="2450" spc="110" dirty="0">
                <a:latin typeface="Times New Roman"/>
                <a:cs typeface="Times New Roman"/>
              </a:rPr>
              <a:t> </a:t>
            </a:r>
            <a:r>
              <a:rPr sz="2450" spc="85" dirty="0">
                <a:latin typeface="Times New Roman"/>
                <a:cs typeface="Times New Roman"/>
              </a:rPr>
              <a:t>but</a:t>
            </a:r>
            <a:r>
              <a:rPr sz="2450" spc="110" dirty="0">
                <a:latin typeface="Times New Roman"/>
                <a:cs typeface="Times New Roman"/>
              </a:rPr>
              <a:t> </a:t>
            </a:r>
            <a:r>
              <a:rPr sz="2450" dirty="0">
                <a:latin typeface="Times New Roman"/>
                <a:cs typeface="Times New Roman"/>
              </a:rPr>
              <a:t>smaller</a:t>
            </a:r>
            <a:r>
              <a:rPr sz="2450" spc="110" dirty="0">
                <a:latin typeface="Times New Roman"/>
                <a:cs typeface="Times New Roman"/>
              </a:rPr>
              <a:t> </a:t>
            </a:r>
            <a:r>
              <a:rPr sz="2450" spc="70" dirty="0">
                <a:latin typeface="Times New Roman"/>
                <a:cs typeface="Times New Roman"/>
              </a:rPr>
              <a:t>than</a:t>
            </a:r>
            <a:r>
              <a:rPr sz="2450" spc="114" dirty="0">
                <a:latin typeface="Times New Roman"/>
                <a:cs typeface="Times New Roman"/>
              </a:rPr>
              <a:t> </a:t>
            </a:r>
            <a:r>
              <a:rPr sz="2450" dirty="0">
                <a:latin typeface="Times New Roman"/>
                <a:cs typeface="Times New Roman"/>
              </a:rPr>
              <a:t>its</a:t>
            </a:r>
            <a:r>
              <a:rPr sz="2450" spc="110" dirty="0">
                <a:latin typeface="Times New Roman"/>
                <a:cs typeface="Times New Roman"/>
              </a:rPr>
              <a:t> </a:t>
            </a:r>
            <a:r>
              <a:rPr sz="2450" dirty="0">
                <a:latin typeface="Times New Roman"/>
                <a:cs typeface="Times New Roman"/>
              </a:rPr>
              <a:t>proper</a:t>
            </a:r>
            <a:r>
              <a:rPr sz="2450" spc="110" dirty="0">
                <a:latin typeface="Times New Roman"/>
                <a:cs typeface="Times New Roman"/>
              </a:rPr>
              <a:t> </a:t>
            </a:r>
            <a:r>
              <a:rPr sz="2450" spc="-10" dirty="0">
                <a:latin typeface="Times New Roman"/>
                <a:cs typeface="Times New Roman"/>
              </a:rPr>
              <a:t>dimensions.</a:t>
            </a:r>
            <a:endParaRPr sz="2450">
              <a:latin typeface="Times New Roman"/>
              <a:cs typeface="Times New Roman"/>
            </a:endParaRPr>
          </a:p>
          <a:p>
            <a:pPr marL="394970" indent="-363855">
              <a:lnSpc>
                <a:spcPct val="100000"/>
              </a:lnSpc>
              <a:spcBef>
                <a:spcPts val="1045"/>
              </a:spcBef>
              <a:buAutoNum type="alphaUcPeriod"/>
              <a:tabLst>
                <a:tab pos="395605" algn="l"/>
              </a:tabLst>
            </a:pPr>
            <a:r>
              <a:rPr sz="2450" dirty="0">
                <a:latin typeface="Times New Roman"/>
                <a:cs typeface="Times New Roman"/>
              </a:rPr>
              <a:t>a</a:t>
            </a:r>
            <a:r>
              <a:rPr sz="2450" spc="75" dirty="0">
                <a:latin typeface="Times New Roman"/>
                <a:cs typeface="Times New Roman"/>
              </a:rPr>
              <a:t> </a:t>
            </a:r>
            <a:r>
              <a:rPr sz="2450" dirty="0">
                <a:latin typeface="Times New Roman"/>
                <a:cs typeface="Times New Roman"/>
              </a:rPr>
              <a:t>rectangle,</a:t>
            </a:r>
            <a:r>
              <a:rPr sz="2450" spc="75" dirty="0">
                <a:latin typeface="Times New Roman"/>
                <a:cs typeface="Times New Roman"/>
              </a:rPr>
              <a:t> </a:t>
            </a:r>
            <a:r>
              <a:rPr sz="2450" dirty="0">
                <a:latin typeface="Times New Roman"/>
                <a:cs typeface="Times New Roman"/>
              </a:rPr>
              <a:t>wider</a:t>
            </a:r>
            <a:r>
              <a:rPr sz="2450" spc="80" dirty="0">
                <a:latin typeface="Times New Roman"/>
                <a:cs typeface="Times New Roman"/>
              </a:rPr>
              <a:t> </a:t>
            </a:r>
            <a:r>
              <a:rPr sz="2450" spc="70" dirty="0">
                <a:latin typeface="Times New Roman"/>
                <a:cs typeface="Times New Roman"/>
              </a:rPr>
              <a:t>than</a:t>
            </a:r>
            <a:r>
              <a:rPr sz="2450" spc="75" dirty="0">
                <a:latin typeface="Times New Roman"/>
                <a:cs typeface="Times New Roman"/>
              </a:rPr>
              <a:t> </a:t>
            </a:r>
            <a:r>
              <a:rPr sz="2450" spc="60" dirty="0">
                <a:latin typeface="Times New Roman"/>
                <a:cs typeface="Times New Roman"/>
              </a:rPr>
              <a:t>it</a:t>
            </a:r>
            <a:r>
              <a:rPr sz="2450" spc="75" dirty="0">
                <a:latin typeface="Times New Roman"/>
                <a:cs typeface="Times New Roman"/>
              </a:rPr>
              <a:t> </a:t>
            </a:r>
            <a:r>
              <a:rPr sz="2450" dirty="0">
                <a:latin typeface="Times New Roman"/>
                <a:cs typeface="Times New Roman"/>
              </a:rPr>
              <a:t>is</a:t>
            </a:r>
            <a:r>
              <a:rPr sz="2450" spc="75" dirty="0">
                <a:latin typeface="Times New Roman"/>
                <a:cs typeface="Times New Roman"/>
              </a:rPr>
              <a:t> </a:t>
            </a:r>
            <a:r>
              <a:rPr sz="2450" spc="-10" dirty="0">
                <a:latin typeface="Times New Roman"/>
                <a:cs typeface="Times New Roman"/>
              </a:rPr>
              <a:t>tall.</a:t>
            </a:r>
            <a:endParaRPr sz="2450">
              <a:latin typeface="Times New Roman"/>
              <a:cs typeface="Times New Roman"/>
            </a:endParaRPr>
          </a:p>
          <a:p>
            <a:pPr marL="394970" indent="-375920">
              <a:lnSpc>
                <a:spcPct val="100000"/>
              </a:lnSpc>
              <a:spcBef>
                <a:spcPts val="1045"/>
              </a:spcBef>
              <a:buAutoNum type="alphaUcPeriod"/>
              <a:tabLst>
                <a:tab pos="395605" algn="l"/>
              </a:tabLst>
            </a:pPr>
            <a:r>
              <a:rPr sz="2450" spc="-10" dirty="0">
                <a:latin typeface="Times New Roman"/>
                <a:cs typeface="Times New Roman"/>
              </a:rPr>
              <a:t>unchanged</a:t>
            </a:r>
            <a:endParaRPr sz="2450">
              <a:latin typeface="Times New Roman"/>
              <a:cs typeface="Times New Roman"/>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D</a:t>
            </a:r>
            <a:endParaRPr sz="2450">
              <a:latin typeface="Times New Roman"/>
              <a:cs typeface="Times New Roman"/>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58970"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1.3.</a:t>
            </a:r>
            <a:r>
              <a:rPr sz="1200" spc="305" dirty="0">
                <a:latin typeface="Times New Roman"/>
                <a:cs typeface="Times New Roman"/>
              </a:rPr>
              <a:t>  </a:t>
            </a:r>
            <a:r>
              <a:rPr sz="1200" dirty="0">
                <a:latin typeface="Times New Roman"/>
                <a:cs typeface="Times New Roman"/>
              </a:rPr>
              <a:t>LENGTH</a:t>
            </a:r>
            <a:r>
              <a:rPr sz="1200" spc="225" dirty="0">
                <a:latin typeface="Times New Roman"/>
                <a:cs typeface="Times New Roman"/>
              </a:rPr>
              <a:t> </a:t>
            </a:r>
            <a:r>
              <a:rPr sz="1200" dirty="0">
                <a:latin typeface="Times New Roman"/>
                <a:cs typeface="Times New Roman"/>
              </a:rPr>
              <a:t>CONTRACTION</a:t>
            </a:r>
            <a:r>
              <a:rPr sz="1200" spc="220" dirty="0">
                <a:latin typeface="Times New Roman"/>
                <a:cs typeface="Times New Roman"/>
              </a:rPr>
              <a:t> </a:t>
            </a:r>
            <a:r>
              <a:rPr sz="1200" dirty="0">
                <a:latin typeface="Times New Roman"/>
                <a:cs typeface="Times New Roman"/>
              </a:rPr>
              <a:t>AND</a:t>
            </a:r>
            <a:r>
              <a:rPr sz="1200" spc="215" dirty="0">
                <a:latin typeface="Times New Roman"/>
                <a:cs typeface="Times New Roman"/>
              </a:rPr>
              <a:t> </a:t>
            </a:r>
            <a:r>
              <a:rPr sz="1200" spc="-10" dirty="0">
                <a:latin typeface="Times New Roman"/>
                <a:cs typeface="Times New Roman"/>
              </a:rPr>
              <a:t>SIMULTANEITY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gn="just">
              <a:lnSpc>
                <a:spcPct val="101699"/>
              </a:lnSpc>
              <a:spcBef>
                <a:spcPts val="75"/>
              </a:spcBef>
            </a:pPr>
            <a:r>
              <a:rPr spc="-30" dirty="0"/>
              <a:t>Observers</a:t>
            </a:r>
            <a:r>
              <a:rPr spc="-125" dirty="0"/>
              <a:t> </a:t>
            </a:r>
            <a:r>
              <a:rPr spc="-10" dirty="0"/>
              <a:t>in</a:t>
            </a:r>
            <a:r>
              <a:rPr spc="-85" dirty="0"/>
              <a:t> </a:t>
            </a:r>
            <a:r>
              <a:rPr spc="-65" dirty="0"/>
              <a:t>two</a:t>
            </a:r>
            <a:r>
              <a:rPr spc="-85" dirty="0"/>
              <a:t> </a:t>
            </a:r>
            <a:r>
              <a:rPr spc="-40" dirty="0"/>
              <a:t>different</a:t>
            </a:r>
            <a:r>
              <a:rPr spc="-85" dirty="0"/>
              <a:t> </a:t>
            </a:r>
            <a:r>
              <a:rPr dirty="0"/>
              <a:t>inertial</a:t>
            </a:r>
            <a:r>
              <a:rPr spc="-85" dirty="0"/>
              <a:t> </a:t>
            </a:r>
            <a:r>
              <a:rPr spc="-55" dirty="0"/>
              <a:t>reference</a:t>
            </a:r>
            <a:r>
              <a:rPr spc="-85" dirty="0"/>
              <a:t> </a:t>
            </a:r>
            <a:r>
              <a:rPr spc="-35" dirty="0"/>
              <a:t>frames</a:t>
            </a:r>
            <a:r>
              <a:rPr spc="-85" dirty="0"/>
              <a:t> </a:t>
            </a:r>
            <a:r>
              <a:rPr spc="-110" dirty="0"/>
              <a:t>view</a:t>
            </a:r>
            <a:r>
              <a:rPr spc="-40" dirty="0"/>
              <a:t> </a:t>
            </a:r>
            <a:r>
              <a:rPr spc="-65" dirty="0"/>
              <a:t>two</a:t>
            </a:r>
            <a:r>
              <a:rPr spc="-85" dirty="0"/>
              <a:t> </a:t>
            </a:r>
            <a:r>
              <a:rPr spc="-10" dirty="0"/>
              <a:t>events. </a:t>
            </a:r>
            <a:r>
              <a:rPr dirty="0"/>
              <a:t>Which</a:t>
            </a:r>
            <a:r>
              <a:rPr spc="100" dirty="0"/>
              <a:t> </a:t>
            </a:r>
            <a:r>
              <a:rPr dirty="0"/>
              <a:t>of</a:t>
            </a:r>
            <a:r>
              <a:rPr spc="110" dirty="0"/>
              <a:t> </a:t>
            </a:r>
            <a:r>
              <a:rPr dirty="0"/>
              <a:t>the</a:t>
            </a:r>
            <a:r>
              <a:rPr spc="110" dirty="0"/>
              <a:t> </a:t>
            </a:r>
            <a:r>
              <a:rPr spc="-50" dirty="0"/>
              <a:t>following</a:t>
            </a:r>
            <a:r>
              <a:rPr spc="110" dirty="0"/>
              <a:t> </a:t>
            </a:r>
            <a:r>
              <a:rPr dirty="0"/>
              <a:t>might</a:t>
            </a:r>
            <a:r>
              <a:rPr spc="110" dirty="0"/>
              <a:t> </a:t>
            </a:r>
            <a:r>
              <a:rPr dirty="0"/>
              <a:t>the</a:t>
            </a:r>
            <a:r>
              <a:rPr spc="110" dirty="0"/>
              <a:t> </a:t>
            </a:r>
            <a:r>
              <a:rPr dirty="0"/>
              <a:t>two</a:t>
            </a:r>
            <a:r>
              <a:rPr spc="114" dirty="0"/>
              <a:t> </a:t>
            </a:r>
            <a:r>
              <a:rPr dirty="0"/>
              <a:t>observers</a:t>
            </a:r>
            <a:r>
              <a:rPr spc="110" dirty="0"/>
              <a:t> </a:t>
            </a:r>
            <a:r>
              <a:rPr b="0" i="1" spc="-190" dirty="0">
                <a:latin typeface="Bookman Old Style"/>
                <a:cs typeface="Bookman Old Style"/>
              </a:rPr>
              <a:t>disagree</a:t>
            </a:r>
            <a:r>
              <a:rPr b="0" i="1" spc="145" dirty="0">
                <a:latin typeface="Bookman Old Style"/>
                <a:cs typeface="Bookman Old Style"/>
              </a:rPr>
              <a:t> </a:t>
            </a:r>
            <a:r>
              <a:rPr spc="-10" dirty="0"/>
              <a:t>about? </a:t>
            </a:r>
            <a:r>
              <a:rPr dirty="0"/>
              <a:t>(Choose</a:t>
            </a:r>
            <a:r>
              <a:rPr spc="45" dirty="0"/>
              <a:t> </a:t>
            </a:r>
            <a:r>
              <a:rPr dirty="0"/>
              <a:t>all</a:t>
            </a:r>
            <a:r>
              <a:rPr spc="45" dirty="0"/>
              <a:t> </a:t>
            </a:r>
            <a:r>
              <a:rPr spc="110" dirty="0"/>
              <a:t>that</a:t>
            </a:r>
            <a:r>
              <a:rPr spc="45" dirty="0"/>
              <a:t> </a:t>
            </a:r>
            <a:r>
              <a:rPr spc="-10" dirty="0"/>
              <a:t>apply.)</a:t>
            </a:r>
          </a:p>
        </p:txBody>
      </p:sp>
      <p:sp>
        <p:nvSpPr>
          <p:cNvPr id="5" name="object 5"/>
          <p:cNvSpPr txBox="1"/>
          <p:nvPr/>
        </p:nvSpPr>
        <p:spPr>
          <a:xfrm>
            <a:off x="719315" y="2421615"/>
            <a:ext cx="5120640" cy="1544320"/>
          </a:xfrm>
          <a:prstGeom prst="rect">
            <a:avLst/>
          </a:prstGeom>
        </p:spPr>
        <p:txBody>
          <a:bodyPr vert="horz" wrap="square" lIns="0" tIns="144780" rIns="0" bIns="0" rtlCol="0">
            <a:spAutoFit/>
          </a:bodyPr>
          <a:lstStyle/>
          <a:p>
            <a:pPr marL="383540" indent="-371475">
              <a:lnSpc>
                <a:spcPct val="100000"/>
              </a:lnSpc>
              <a:spcBef>
                <a:spcPts val="1140"/>
              </a:spcBef>
              <a:buAutoNum type="alphaUcPeriod"/>
              <a:tabLst>
                <a:tab pos="384175" algn="l"/>
              </a:tabLst>
            </a:pPr>
            <a:r>
              <a:rPr sz="2450" dirty="0">
                <a:latin typeface="Times New Roman"/>
                <a:cs typeface="Times New Roman"/>
              </a:rPr>
              <a:t>The</a:t>
            </a:r>
            <a:r>
              <a:rPr sz="2450" spc="105" dirty="0">
                <a:latin typeface="Times New Roman"/>
                <a:cs typeface="Times New Roman"/>
              </a:rPr>
              <a:t> </a:t>
            </a:r>
            <a:r>
              <a:rPr sz="2450" dirty="0">
                <a:latin typeface="Times New Roman"/>
                <a:cs typeface="Times New Roman"/>
              </a:rPr>
              <a:t>distance</a:t>
            </a:r>
            <a:r>
              <a:rPr sz="2450" spc="114" dirty="0">
                <a:latin typeface="Times New Roman"/>
                <a:cs typeface="Times New Roman"/>
              </a:rPr>
              <a:t> </a:t>
            </a:r>
            <a:r>
              <a:rPr sz="2450" dirty="0">
                <a:latin typeface="Times New Roman"/>
                <a:cs typeface="Times New Roman"/>
              </a:rPr>
              <a:t>between</a:t>
            </a:r>
            <a:r>
              <a:rPr sz="2450" spc="114"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dirty="0">
                <a:latin typeface="Times New Roman"/>
                <a:cs typeface="Times New Roman"/>
              </a:rPr>
              <a:t>two</a:t>
            </a:r>
            <a:r>
              <a:rPr sz="2450" spc="114" dirty="0">
                <a:latin typeface="Times New Roman"/>
                <a:cs typeface="Times New Roman"/>
              </a:rPr>
              <a:t> </a:t>
            </a:r>
            <a:r>
              <a:rPr sz="2450" spc="-10" dirty="0">
                <a:latin typeface="Times New Roman"/>
                <a:cs typeface="Times New Roman"/>
              </a:rPr>
              <a:t>events.</a:t>
            </a:r>
            <a:endParaRPr sz="2450">
              <a:latin typeface="Times New Roman"/>
              <a:cs typeface="Times New Roman"/>
            </a:endParaRPr>
          </a:p>
          <a:p>
            <a:pPr marL="383540" indent="-359410">
              <a:lnSpc>
                <a:spcPct val="100000"/>
              </a:lnSpc>
              <a:spcBef>
                <a:spcPts val="1045"/>
              </a:spcBef>
              <a:buAutoNum type="alphaUcPeriod"/>
              <a:tabLst>
                <a:tab pos="384175" algn="l"/>
              </a:tabLst>
            </a:pPr>
            <a:r>
              <a:rPr sz="2450" dirty="0">
                <a:latin typeface="Times New Roman"/>
                <a:cs typeface="Times New Roman"/>
              </a:rPr>
              <a:t>The</a:t>
            </a:r>
            <a:r>
              <a:rPr sz="2450" spc="114" dirty="0">
                <a:latin typeface="Times New Roman"/>
                <a:cs typeface="Times New Roman"/>
              </a:rPr>
              <a:t> </a:t>
            </a:r>
            <a:r>
              <a:rPr sz="2450" dirty="0">
                <a:latin typeface="Times New Roman"/>
                <a:cs typeface="Times New Roman"/>
              </a:rPr>
              <a:t>time</a:t>
            </a:r>
            <a:r>
              <a:rPr sz="2450" spc="120" dirty="0">
                <a:latin typeface="Times New Roman"/>
                <a:cs typeface="Times New Roman"/>
              </a:rPr>
              <a:t> </a:t>
            </a:r>
            <a:r>
              <a:rPr sz="2450" dirty="0">
                <a:latin typeface="Times New Roman"/>
                <a:cs typeface="Times New Roman"/>
              </a:rPr>
              <a:t>between</a:t>
            </a:r>
            <a:r>
              <a:rPr sz="2450" spc="125" dirty="0">
                <a:latin typeface="Times New Roman"/>
                <a:cs typeface="Times New Roman"/>
              </a:rPr>
              <a:t> </a:t>
            </a:r>
            <a:r>
              <a:rPr sz="2450" dirty="0">
                <a:latin typeface="Times New Roman"/>
                <a:cs typeface="Times New Roman"/>
              </a:rPr>
              <a:t>the</a:t>
            </a:r>
            <a:r>
              <a:rPr sz="2450" spc="120" dirty="0">
                <a:latin typeface="Times New Roman"/>
                <a:cs typeface="Times New Roman"/>
              </a:rPr>
              <a:t> </a:t>
            </a:r>
            <a:r>
              <a:rPr sz="2450" dirty="0">
                <a:latin typeface="Times New Roman"/>
                <a:cs typeface="Times New Roman"/>
              </a:rPr>
              <a:t>two</a:t>
            </a:r>
            <a:r>
              <a:rPr sz="2450" spc="125" dirty="0">
                <a:latin typeface="Times New Roman"/>
                <a:cs typeface="Times New Roman"/>
              </a:rPr>
              <a:t> </a:t>
            </a:r>
            <a:r>
              <a:rPr sz="2450" spc="-10" dirty="0">
                <a:latin typeface="Times New Roman"/>
                <a:cs typeface="Times New Roman"/>
              </a:rPr>
              <a:t>events.</a:t>
            </a:r>
            <a:endParaRPr sz="2450">
              <a:latin typeface="Times New Roman"/>
              <a:cs typeface="Times New Roman"/>
            </a:endParaRPr>
          </a:p>
          <a:p>
            <a:pPr marL="383540" indent="-363855">
              <a:lnSpc>
                <a:spcPct val="100000"/>
              </a:lnSpc>
              <a:spcBef>
                <a:spcPts val="1045"/>
              </a:spcBef>
              <a:buAutoNum type="alphaUcPeriod"/>
              <a:tabLst>
                <a:tab pos="384175" algn="l"/>
              </a:tabLst>
            </a:pPr>
            <a:r>
              <a:rPr sz="2450" dirty="0">
                <a:latin typeface="Times New Roman"/>
                <a:cs typeface="Times New Roman"/>
              </a:rPr>
              <a:t>Which</a:t>
            </a:r>
            <a:r>
              <a:rPr sz="2450" spc="80" dirty="0">
                <a:latin typeface="Times New Roman"/>
                <a:cs typeface="Times New Roman"/>
              </a:rPr>
              <a:t> </a:t>
            </a:r>
            <a:r>
              <a:rPr sz="2450" dirty="0">
                <a:latin typeface="Times New Roman"/>
                <a:cs typeface="Times New Roman"/>
              </a:rPr>
              <a:t>event</a:t>
            </a:r>
            <a:r>
              <a:rPr sz="2450" spc="85" dirty="0">
                <a:latin typeface="Times New Roman"/>
                <a:cs typeface="Times New Roman"/>
              </a:rPr>
              <a:t> </a:t>
            </a:r>
            <a:r>
              <a:rPr sz="2450" dirty="0">
                <a:latin typeface="Times New Roman"/>
                <a:cs typeface="Times New Roman"/>
              </a:rPr>
              <a:t>happened</a:t>
            </a:r>
            <a:r>
              <a:rPr sz="2450" spc="90" dirty="0">
                <a:latin typeface="Times New Roman"/>
                <a:cs typeface="Times New Roman"/>
              </a:rPr>
              <a:t> </a:t>
            </a:r>
            <a:r>
              <a:rPr sz="2450" spc="-10" dirty="0">
                <a:latin typeface="Times New Roman"/>
                <a:cs typeface="Times New Roman"/>
              </a:rPr>
              <a:t>first.</a:t>
            </a:r>
            <a:endParaRPr sz="2450">
              <a:latin typeface="Times New Roman"/>
              <a:cs typeface="Times New Roman"/>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58970"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1.3.</a:t>
            </a:r>
            <a:r>
              <a:rPr sz="1200" spc="305" dirty="0">
                <a:latin typeface="Times New Roman"/>
                <a:cs typeface="Times New Roman"/>
              </a:rPr>
              <a:t>  </a:t>
            </a:r>
            <a:r>
              <a:rPr sz="1200" dirty="0">
                <a:latin typeface="Times New Roman"/>
                <a:cs typeface="Times New Roman"/>
              </a:rPr>
              <a:t>LENGTH</a:t>
            </a:r>
            <a:r>
              <a:rPr sz="1200" spc="225" dirty="0">
                <a:latin typeface="Times New Roman"/>
                <a:cs typeface="Times New Roman"/>
              </a:rPr>
              <a:t> </a:t>
            </a:r>
            <a:r>
              <a:rPr sz="1200" dirty="0">
                <a:latin typeface="Times New Roman"/>
                <a:cs typeface="Times New Roman"/>
              </a:rPr>
              <a:t>CONTRACTION</a:t>
            </a:r>
            <a:r>
              <a:rPr sz="1200" spc="220" dirty="0">
                <a:latin typeface="Times New Roman"/>
                <a:cs typeface="Times New Roman"/>
              </a:rPr>
              <a:t> </a:t>
            </a:r>
            <a:r>
              <a:rPr sz="1200" dirty="0">
                <a:latin typeface="Times New Roman"/>
                <a:cs typeface="Times New Roman"/>
              </a:rPr>
              <a:t>AND</a:t>
            </a:r>
            <a:r>
              <a:rPr sz="1200" spc="215" dirty="0">
                <a:latin typeface="Times New Roman"/>
                <a:cs typeface="Times New Roman"/>
              </a:rPr>
              <a:t> </a:t>
            </a:r>
            <a:r>
              <a:rPr sz="1200" spc="-10" dirty="0">
                <a:latin typeface="Times New Roman"/>
                <a:cs typeface="Times New Roman"/>
              </a:rPr>
              <a:t>SIMULTANEITY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gn="just">
              <a:lnSpc>
                <a:spcPct val="101699"/>
              </a:lnSpc>
              <a:spcBef>
                <a:spcPts val="75"/>
              </a:spcBef>
            </a:pPr>
            <a:r>
              <a:rPr spc="-30" dirty="0"/>
              <a:t>Observers</a:t>
            </a:r>
            <a:r>
              <a:rPr spc="-125" dirty="0"/>
              <a:t> </a:t>
            </a:r>
            <a:r>
              <a:rPr spc="-10" dirty="0"/>
              <a:t>in</a:t>
            </a:r>
            <a:r>
              <a:rPr spc="-85" dirty="0"/>
              <a:t> </a:t>
            </a:r>
            <a:r>
              <a:rPr spc="-65" dirty="0"/>
              <a:t>two</a:t>
            </a:r>
            <a:r>
              <a:rPr spc="-85" dirty="0"/>
              <a:t> </a:t>
            </a:r>
            <a:r>
              <a:rPr spc="-40" dirty="0"/>
              <a:t>different</a:t>
            </a:r>
            <a:r>
              <a:rPr spc="-85" dirty="0"/>
              <a:t> </a:t>
            </a:r>
            <a:r>
              <a:rPr dirty="0"/>
              <a:t>inertial</a:t>
            </a:r>
            <a:r>
              <a:rPr spc="-85" dirty="0"/>
              <a:t> </a:t>
            </a:r>
            <a:r>
              <a:rPr spc="-55" dirty="0"/>
              <a:t>reference</a:t>
            </a:r>
            <a:r>
              <a:rPr spc="-85" dirty="0"/>
              <a:t> </a:t>
            </a:r>
            <a:r>
              <a:rPr spc="-35" dirty="0"/>
              <a:t>frames</a:t>
            </a:r>
            <a:r>
              <a:rPr spc="-85" dirty="0"/>
              <a:t> </a:t>
            </a:r>
            <a:r>
              <a:rPr spc="-110" dirty="0"/>
              <a:t>view</a:t>
            </a:r>
            <a:r>
              <a:rPr spc="-40" dirty="0"/>
              <a:t> </a:t>
            </a:r>
            <a:r>
              <a:rPr spc="-65" dirty="0"/>
              <a:t>two</a:t>
            </a:r>
            <a:r>
              <a:rPr spc="-85" dirty="0"/>
              <a:t> </a:t>
            </a:r>
            <a:r>
              <a:rPr spc="-10" dirty="0"/>
              <a:t>events. </a:t>
            </a:r>
            <a:r>
              <a:rPr dirty="0"/>
              <a:t>Which</a:t>
            </a:r>
            <a:r>
              <a:rPr spc="100" dirty="0"/>
              <a:t> </a:t>
            </a:r>
            <a:r>
              <a:rPr dirty="0"/>
              <a:t>of</a:t>
            </a:r>
            <a:r>
              <a:rPr spc="110" dirty="0"/>
              <a:t> </a:t>
            </a:r>
            <a:r>
              <a:rPr dirty="0"/>
              <a:t>the</a:t>
            </a:r>
            <a:r>
              <a:rPr spc="110" dirty="0"/>
              <a:t> </a:t>
            </a:r>
            <a:r>
              <a:rPr spc="-50" dirty="0"/>
              <a:t>following</a:t>
            </a:r>
            <a:r>
              <a:rPr spc="110" dirty="0"/>
              <a:t> </a:t>
            </a:r>
            <a:r>
              <a:rPr dirty="0"/>
              <a:t>might</a:t>
            </a:r>
            <a:r>
              <a:rPr spc="110" dirty="0"/>
              <a:t> </a:t>
            </a:r>
            <a:r>
              <a:rPr dirty="0"/>
              <a:t>the</a:t>
            </a:r>
            <a:r>
              <a:rPr spc="110" dirty="0"/>
              <a:t> </a:t>
            </a:r>
            <a:r>
              <a:rPr dirty="0"/>
              <a:t>two</a:t>
            </a:r>
            <a:r>
              <a:rPr spc="114" dirty="0"/>
              <a:t> </a:t>
            </a:r>
            <a:r>
              <a:rPr dirty="0"/>
              <a:t>observers</a:t>
            </a:r>
            <a:r>
              <a:rPr spc="110" dirty="0"/>
              <a:t> </a:t>
            </a:r>
            <a:r>
              <a:rPr b="0" i="1" spc="-190" dirty="0">
                <a:latin typeface="Bookman Old Style"/>
                <a:cs typeface="Bookman Old Style"/>
              </a:rPr>
              <a:t>disagree</a:t>
            </a:r>
            <a:r>
              <a:rPr b="0" i="1" spc="145" dirty="0">
                <a:latin typeface="Bookman Old Style"/>
                <a:cs typeface="Bookman Old Style"/>
              </a:rPr>
              <a:t> </a:t>
            </a:r>
            <a:r>
              <a:rPr spc="-10" dirty="0"/>
              <a:t>about? </a:t>
            </a:r>
            <a:r>
              <a:rPr dirty="0"/>
              <a:t>(Choose</a:t>
            </a:r>
            <a:r>
              <a:rPr spc="45" dirty="0"/>
              <a:t> </a:t>
            </a:r>
            <a:r>
              <a:rPr dirty="0"/>
              <a:t>all</a:t>
            </a:r>
            <a:r>
              <a:rPr spc="45" dirty="0"/>
              <a:t> </a:t>
            </a:r>
            <a:r>
              <a:rPr spc="110" dirty="0"/>
              <a:t>that</a:t>
            </a:r>
            <a:r>
              <a:rPr spc="45" dirty="0"/>
              <a:t> </a:t>
            </a:r>
            <a:r>
              <a:rPr spc="-10" dirty="0"/>
              <a:t>apply.)</a:t>
            </a:r>
          </a:p>
        </p:txBody>
      </p:sp>
      <p:sp>
        <p:nvSpPr>
          <p:cNvPr id="5" name="object 5"/>
          <p:cNvSpPr txBox="1"/>
          <p:nvPr/>
        </p:nvSpPr>
        <p:spPr>
          <a:xfrm>
            <a:off x="707758" y="2421615"/>
            <a:ext cx="5132070" cy="2164080"/>
          </a:xfrm>
          <a:prstGeom prst="rect">
            <a:avLst/>
          </a:prstGeom>
        </p:spPr>
        <p:txBody>
          <a:bodyPr vert="horz" wrap="square" lIns="0" tIns="144780" rIns="0" bIns="0" rtlCol="0">
            <a:spAutoFit/>
          </a:bodyPr>
          <a:lstStyle/>
          <a:p>
            <a:pPr marL="394970" indent="-371475">
              <a:lnSpc>
                <a:spcPct val="100000"/>
              </a:lnSpc>
              <a:spcBef>
                <a:spcPts val="1140"/>
              </a:spcBef>
              <a:buAutoNum type="alphaUcPeriod"/>
              <a:tabLst>
                <a:tab pos="395605" algn="l"/>
              </a:tabLst>
            </a:pPr>
            <a:r>
              <a:rPr sz="2450" dirty="0">
                <a:latin typeface="Times New Roman"/>
                <a:cs typeface="Times New Roman"/>
              </a:rPr>
              <a:t>The</a:t>
            </a:r>
            <a:r>
              <a:rPr sz="2450" spc="105" dirty="0">
                <a:latin typeface="Times New Roman"/>
                <a:cs typeface="Times New Roman"/>
              </a:rPr>
              <a:t> </a:t>
            </a:r>
            <a:r>
              <a:rPr sz="2450" dirty="0">
                <a:latin typeface="Times New Roman"/>
                <a:cs typeface="Times New Roman"/>
              </a:rPr>
              <a:t>distance</a:t>
            </a:r>
            <a:r>
              <a:rPr sz="2450" spc="114" dirty="0">
                <a:latin typeface="Times New Roman"/>
                <a:cs typeface="Times New Roman"/>
              </a:rPr>
              <a:t> </a:t>
            </a:r>
            <a:r>
              <a:rPr sz="2450" dirty="0">
                <a:latin typeface="Times New Roman"/>
                <a:cs typeface="Times New Roman"/>
              </a:rPr>
              <a:t>between</a:t>
            </a:r>
            <a:r>
              <a:rPr sz="2450" spc="114"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dirty="0">
                <a:latin typeface="Times New Roman"/>
                <a:cs typeface="Times New Roman"/>
              </a:rPr>
              <a:t>two</a:t>
            </a:r>
            <a:r>
              <a:rPr sz="2450" spc="114" dirty="0">
                <a:latin typeface="Times New Roman"/>
                <a:cs typeface="Times New Roman"/>
              </a:rPr>
              <a:t> </a:t>
            </a:r>
            <a:r>
              <a:rPr sz="2450" spc="-10" dirty="0">
                <a:latin typeface="Times New Roman"/>
                <a:cs typeface="Times New Roman"/>
              </a:rPr>
              <a:t>events.</a:t>
            </a:r>
            <a:endParaRPr sz="2450">
              <a:latin typeface="Times New Roman"/>
              <a:cs typeface="Times New Roman"/>
            </a:endParaRPr>
          </a:p>
          <a:p>
            <a:pPr marL="394970" indent="-359410">
              <a:lnSpc>
                <a:spcPct val="100000"/>
              </a:lnSpc>
              <a:spcBef>
                <a:spcPts val="1045"/>
              </a:spcBef>
              <a:buAutoNum type="alphaUcPeriod"/>
              <a:tabLst>
                <a:tab pos="395605" algn="l"/>
              </a:tabLst>
            </a:pPr>
            <a:r>
              <a:rPr sz="2450" dirty="0">
                <a:latin typeface="Times New Roman"/>
                <a:cs typeface="Times New Roman"/>
              </a:rPr>
              <a:t>The</a:t>
            </a:r>
            <a:r>
              <a:rPr sz="2450" spc="114" dirty="0">
                <a:latin typeface="Times New Roman"/>
                <a:cs typeface="Times New Roman"/>
              </a:rPr>
              <a:t> </a:t>
            </a:r>
            <a:r>
              <a:rPr sz="2450" dirty="0">
                <a:latin typeface="Times New Roman"/>
                <a:cs typeface="Times New Roman"/>
              </a:rPr>
              <a:t>time</a:t>
            </a:r>
            <a:r>
              <a:rPr sz="2450" spc="120" dirty="0">
                <a:latin typeface="Times New Roman"/>
                <a:cs typeface="Times New Roman"/>
              </a:rPr>
              <a:t> </a:t>
            </a:r>
            <a:r>
              <a:rPr sz="2450" dirty="0">
                <a:latin typeface="Times New Roman"/>
                <a:cs typeface="Times New Roman"/>
              </a:rPr>
              <a:t>between</a:t>
            </a:r>
            <a:r>
              <a:rPr sz="2450" spc="125" dirty="0">
                <a:latin typeface="Times New Roman"/>
                <a:cs typeface="Times New Roman"/>
              </a:rPr>
              <a:t> </a:t>
            </a:r>
            <a:r>
              <a:rPr sz="2450" dirty="0">
                <a:latin typeface="Times New Roman"/>
                <a:cs typeface="Times New Roman"/>
              </a:rPr>
              <a:t>the</a:t>
            </a:r>
            <a:r>
              <a:rPr sz="2450" spc="120" dirty="0">
                <a:latin typeface="Times New Roman"/>
                <a:cs typeface="Times New Roman"/>
              </a:rPr>
              <a:t> </a:t>
            </a:r>
            <a:r>
              <a:rPr sz="2450" dirty="0">
                <a:latin typeface="Times New Roman"/>
                <a:cs typeface="Times New Roman"/>
              </a:rPr>
              <a:t>two</a:t>
            </a:r>
            <a:r>
              <a:rPr sz="2450" spc="125" dirty="0">
                <a:latin typeface="Times New Roman"/>
                <a:cs typeface="Times New Roman"/>
              </a:rPr>
              <a:t> </a:t>
            </a:r>
            <a:r>
              <a:rPr sz="2450" spc="-10" dirty="0">
                <a:latin typeface="Times New Roman"/>
                <a:cs typeface="Times New Roman"/>
              </a:rPr>
              <a:t>events.</a:t>
            </a:r>
            <a:endParaRPr sz="2450">
              <a:latin typeface="Times New Roman"/>
              <a:cs typeface="Times New Roman"/>
            </a:endParaRPr>
          </a:p>
          <a:p>
            <a:pPr marL="394970" indent="-363855">
              <a:lnSpc>
                <a:spcPct val="100000"/>
              </a:lnSpc>
              <a:spcBef>
                <a:spcPts val="1045"/>
              </a:spcBef>
              <a:buAutoNum type="alphaUcPeriod"/>
              <a:tabLst>
                <a:tab pos="395605" algn="l"/>
              </a:tabLst>
            </a:pPr>
            <a:r>
              <a:rPr sz="2450" dirty="0">
                <a:latin typeface="Times New Roman"/>
                <a:cs typeface="Times New Roman"/>
              </a:rPr>
              <a:t>Which</a:t>
            </a:r>
            <a:r>
              <a:rPr sz="2450" spc="80" dirty="0">
                <a:latin typeface="Times New Roman"/>
                <a:cs typeface="Times New Roman"/>
              </a:rPr>
              <a:t> </a:t>
            </a:r>
            <a:r>
              <a:rPr sz="2450" dirty="0">
                <a:latin typeface="Times New Roman"/>
                <a:cs typeface="Times New Roman"/>
              </a:rPr>
              <a:t>event</a:t>
            </a:r>
            <a:r>
              <a:rPr sz="2450" spc="85" dirty="0">
                <a:latin typeface="Times New Roman"/>
                <a:cs typeface="Times New Roman"/>
              </a:rPr>
              <a:t> </a:t>
            </a:r>
            <a:r>
              <a:rPr sz="2450" dirty="0">
                <a:latin typeface="Times New Roman"/>
                <a:cs typeface="Times New Roman"/>
              </a:rPr>
              <a:t>happened</a:t>
            </a:r>
            <a:r>
              <a:rPr sz="2450" spc="90" dirty="0">
                <a:latin typeface="Times New Roman"/>
                <a:cs typeface="Times New Roman"/>
              </a:rPr>
              <a:t> </a:t>
            </a:r>
            <a:r>
              <a:rPr sz="2450" spc="-10" dirty="0">
                <a:latin typeface="Times New Roman"/>
                <a:cs typeface="Times New Roman"/>
              </a:rPr>
              <a:t>first.</a:t>
            </a:r>
            <a:endParaRPr sz="2450">
              <a:latin typeface="Times New Roman"/>
              <a:cs typeface="Times New Roman"/>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dirty="0">
                <a:latin typeface="Times New Roman"/>
                <a:cs typeface="Times New Roman"/>
              </a:rPr>
              <a:t>All</a:t>
            </a:r>
            <a:r>
              <a:rPr sz="2450" spc="-55" dirty="0">
                <a:latin typeface="Times New Roman"/>
                <a:cs typeface="Times New Roman"/>
              </a:rPr>
              <a:t> </a:t>
            </a:r>
            <a:r>
              <a:rPr sz="2450" spc="-20" dirty="0">
                <a:latin typeface="Times New Roman"/>
                <a:cs typeface="Times New Roman"/>
              </a:rPr>
              <a:t>three</a:t>
            </a:r>
            <a:endParaRPr sz="2450">
              <a:latin typeface="Times New Roman"/>
              <a:cs typeface="Times New Roman"/>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58970"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1.3.</a:t>
            </a:r>
            <a:r>
              <a:rPr sz="1200" spc="305" dirty="0">
                <a:latin typeface="Times New Roman"/>
                <a:cs typeface="Times New Roman"/>
              </a:rPr>
              <a:t>  </a:t>
            </a:r>
            <a:r>
              <a:rPr sz="1200" dirty="0">
                <a:latin typeface="Times New Roman"/>
                <a:cs typeface="Times New Roman"/>
              </a:rPr>
              <a:t>LENGTH</a:t>
            </a:r>
            <a:r>
              <a:rPr sz="1200" spc="225" dirty="0">
                <a:latin typeface="Times New Roman"/>
                <a:cs typeface="Times New Roman"/>
              </a:rPr>
              <a:t> </a:t>
            </a:r>
            <a:r>
              <a:rPr sz="1200" dirty="0">
                <a:latin typeface="Times New Roman"/>
                <a:cs typeface="Times New Roman"/>
              </a:rPr>
              <a:t>CONTRACTION</a:t>
            </a:r>
            <a:r>
              <a:rPr sz="1200" spc="220" dirty="0">
                <a:latin typeface="Times New Roman"/>
                <a:cs typeface="Times New Roman"/>
              </a:rPr>
              <a:t> </a:t>
            </a:r>
            <a:r>
              <a:rPr sz="1200" dirty="0">
                <a:latin typeface="Times New Roman"/>
                <a:cs typeface="Times New Roman"/>
              </a:rPr>
              <a:t>AND</a:t>
            </a:r>
            <a:r>
              <a:rPr sz="1200" spc="215" dirty="0">
                <a:latin typeface="Times New Roman"/>
                <a:cs typeface="Times New Roman"/>
              </a:rPr>
              <a:t> </a:t>
            </a:r>
            <a:r>
              <a:rPr sz="1200" spc="-10" dirty="0">
                <a:latin typeface="Times New Roman"/>
                <a:cs typeface="Times New Roman"/>
              </a:rPr>
              <a:t>SIMULTANEITY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Each</a:t>
            </a:r>
            <a:r>
              <a:rPr spc="225" dirty="0"/>
              <a:t> </a:t>
            </a:r>
            <a:r>
              <a:rPr dirty="0"/>
              <a:t>of</a:t>
            </a:r>
            <a:r>
              <a:rPr spc="240" dirty="0"/>
              <a:t> </a:t>
            </a:r>
            <a:r>
              <a:rPr dirty="0"/>
              <a:t>the</a:t>
            </a:r>
            <a:r>
              <a:rPr spc="235" dirty="0"/>
              <a:t> </a:t>
            </a:r>
            <a:r>
              <a:rPr dirty="0"/>
              <a:t>parts</a:t>
            </a:r>
            <a:r>
              <a:rPr spc="229" dirty="0"/>
              <a:t> </a:t>
            </a:r>
            <a:r>
              <a:rPr dirty="0"/>
              <a:t>below</a:t>
            </a:r>
            <a:r>
              <a:rPr spc="240" dirty="0"/>
              <a:t> </a:t>
            </a:r>
            <a:r>
              <a:rPr dirty="0"/>
              <a:t>will</a:t>
            </a:r>
            <a:r>
              <a:rPr spc="235" dirty="0"/>
              <a:t> </a:t>
            </a:r>
            <a:r>
              <a:rPr dirty="0"/>
              <a:t>describe</a:t>
            </a:r>
            <a:r>
              <a:rPr spc="235" dirty="0"/>
              <a:t> </a:t>
            </a:r>
            <a:r>
              <a:rPr dirty="0"/>
              <a:t>two</a:t>
            </a:r>
            <a:r>
              <a:rPr spc="240" dirty="0"/>
              <a:t> </a:t>
            </a:r>
            <a:r>
              <a:rPr dirty="0"/>
              <a:t>events.</a:t>
            </a:r>
            <a:r>
              <a:rPr spc="120" dirty="0"/>
              <a:t>  </a:t>
            </a:r>
            <a:r>
              <a:rPr dirty="0"/>
              <a:t>For</a:t>
            </a:r>
            <a:r>
              <a:rPr spc="229" dirty="0"/>
              <a:t> </a:t>
            </a:r>
            <a:r>
              <a:rPr dirty="0"/>
              <a:t>each</a:t>
            </a:r>
            <a:r>
              <a:rPr spc="240" dirty="0"/>
              <a:t> </a:t>
            </a:r>
            <a:r>
              <a:rPr spc="-25" dirty="0"/>
              <a:t>one </a:t>
            </a:r>
            <a:r>
              <a:rPr spc="-30" dirty="0"/>
              <a:t>specify</a:t>
            </a:r>
            <a:r>
              <a:rPr spc="-20" dirty="0"/>
              <a:t> </a:t>
            </a:r>
            <a:r>
              <a:rPr dirty="0"/>
              <a:t>whether</a:t>
            </a:r>
            <a:r>
              <a:rPr spc="-20" dirty="0"/>
              <a:t> </a:t>
            </a:r>
            <a:r>
              <a:rPr dirty="0"/>
              <a:t>the</a:t>
            </a:r>
            <a:r>
              <a:rPr spc="-20" dirty="0"/>
              <a:t> </a:t>
            </a:r>
            <a:r>
              <a:rPr dirty="0"/>
              <a:t>separation</a:t>
            </a:r>
            <a:r>
              <a:rPr spc="-25" dirty="0"/>
              <a:t> </a:t>
            </a:r>
            <a:r>
              <a:rPr spc="-50" dirty="0"/>
              <a:t>of</a:t>
            </a:r>
            <a:r>
              <a:rPr spc="-20" dirty="0"/>
              <a:t> </a:t>
            </a:r>
            <a:r>
              <a:rPr dirty="0"/>
              <a:t>the</a:t>
            </a:r>
            <a:r>
              <a:rPr spc="-20" dirty="0"/>
              <a:t> </a:t>
            </a:r>
            <a:r>
              <a:rPr dirty="0"/>
              <a:t>two</a:t>
            </a:r>
            <a:r>
              <a:rPr spc="-20" dirty="0"/>
              <a:t> </a:t>
            </a:r>
            <a:r>
              <a:rPr dirty="0"/>
              <a:t>events</a:t>
            </a:r>
            <a:r>
              <a:rPr spc="-20" dirty="0"/>
              <a:t> </a:t>
            </a:r>
            <a:r>
              <a:rPr dirty="0"/>
              <a:t>is</a:t>
            </a:r>
            <a:r>
              <a:rPr spc="-20" dirty="0"/>
              <a:t> </a:t>
            </a:r>
            <a:r>
              <a:rPr dirty="0"/>
              <a:t>A)</a:t>
            </a:r>
            <a:r>
              <a:rPr spc="-20" dirty="0"/>
              <a:t> </a:t>
            </a:r>
            <a:r>
              <a:rPr spc="-10" dirty="0"/>
              <a:t>timelike,</a:t>
            </a:r>
            <a:r>
              <a:rPr dirty="0"/>
              <a:t> </a:t>
            </a:r>
            <a:r>
              <a:rPr spc="-25" dirty="0"/>
              <a:t>B) </a:t>
            </a:r>
            <a:r>
              <a:rPr spc="-30" dirty="0"/>
              <a:t>spacelike,</a:t>
            </a:r>
            <a:r>
              <a:rPr spc="85" dirty="0"/>
              <a:t> </a:t>
            </a:r>
            <a:r>
              <a:rPr dirty="0"/>
              <a:t>or</a:t>
            </a:r>
            <a:r>
              <a:rPr spc="85" dirty="0"/>
              <a:t> </a:t>
            </a:r>
            <a:r>
              <a:rPr dirty="0"/>
              <a:t>C)</a:t>
            </a:r>
            <a:r>
              <a:rPr spc="85" dirty="0"/>
              <a:t> </a:t>
            </a:r>
            <a:r>
              <a:rPr spc="-10" dirty="0"/>
              <a:t>lightlike.</a:t>
            </a:r>
          </a:p>
        </p:txBody>
      </p:sp>
      <p:sp>
        <p:nvSpPr>
          <p:cNvPr id="5" name="object 5"/>
          <p:cNvSpPr txBox="1"/>
          <p:nvPr/>
        </p:nvSpPr>
        <p:spPr>
          <a:xfrm>
            <a:off x="793191" y="2421615"/>
            <a:ext cx="8181340" cy="2809240"/>
          </a:xfrm>
          <a:prstGeom prst="rect">
            <a:avLst/>
          </a:prstGeom>
        </p:spPr>
        <p:txBody>
          <a:bodyPr vert="horz" wrap="square" lIns="0" tIns="144780" rIns="0" bIns="0" rtlCol="0">
            <a:spAutoFit/>
          </a:bodyPr>
          <a:lstStyle/>
          <a:p>
            <a:pPr marL="309880" indent="-297815">
              <a:lnSpc>
                <a:spcPct val="100000"/>
              </a:lnSpc>
              <a:spcBef>
                <a:spcPts val="1140"/>
              </a:spcBef>
              <a:buAutoNum type="arabicPeriod"/>
              <a:tabLst>
                <a:tab pos="310515" algn="l"/>
                <a:tab pos="3364865" algn="l"/>
              </a:tabLst>
            </a:pPr>
            <a:r>
              <a:rPr sz="2450" dirty="0">
                <a:latin typeface="Times New Roman"/>
                <a:cs typeface="Times New Roman"/>
              </a:rPr>
              <a:t>A</a:t>
            </a:r>
            <a:r>
              <a:rPr sz="2450" spc="50" dirty="0">
                <a:latin typeface="Times New Roman"/>
                <a:cs typeface="Times New Roman"/>
              </a:rPr>
              <a:t> train </a:t>
            </a:r>
            <a:r>
              <a:rPr sz="2450" spc="-40" dirty="0">
                <a:latin typeface="Times New Roman"/>
                <a:cs typeface="Times New Roman"/>
              </a:rPr>
              <a:t>leaves</a:t>
            </a:r>
            <a:r>
              <a:rPr sz="2450" spc="50" dirty="0">
                <a:latin typeface="Times New Roman"/>
                <a:cs typeface="Times New Roman"/>
              </a:rPr>
              <a:t> </a:t>
            </a:r>
            <a:r>
              <a:rPr sz="2450" spc="-10" dirty="0">
                <a:latin typeface="Times New Roman"/>
                <a:cs typeface="Times New Roman"/>
              </a:rPr>
              <a:t>Chicago.</a:t>
            </a:r>
            <a:r>
              <a:rPr sz="2450" dirty="0">
                <a:latin typeface="Times New Roman"/>
                <a:cs typeface="Times New Roman"/>
              </a:rPr>
              <a:t>	</a:t>
            </a:r>
            <a:r>
              <a:rPr sz="2450" spc="100" dirty="0">
                <a:latin typeface="Times New Roman"/>
                <a:cs typeface="Times New Roman"/>
              </a:rPr>
              <a:t>That</a:t>
            </a:r>
            <a:r>
              <a:rPr sz="2450" spc="15" dirty="0">
                <a:latin typeface="Times New Roman"/>
                <a:cs typeface="Times New Roman"/>
              </a:rPr>
              <a:t> </a:t>
            </a:r>
            <a:r>
              <a:rPr sz="2450" spc="50" dirty="0">
                <a:latin typeface="Times New Roman"/>
                <a:cs typeface="Times New Roman"/>
              </a:rPr>
              <a:t>train</a:t>
            </a:r>
            <a:r>
              <a:rPr sz="2450" spc="30" dirty="0">
                <a:latin typeface="Times New Roman"/>
                <a:cs typeface="Times New Roman"/>
              </a:rPr>
              <a:t> </a:t>
            </a:r>
            <a:r>
              <a:rPr sz="2450" spc="-10" dirty="0">
                <a:latin typeface="Times New Roman"/>
                <a:cs typeface="Times New Roman"/>
              </a:rPr>
              <a:t>reaches</a:t>
            </a:r>
            <a:r>
              <a:rPr sz="2450" spc="30" dirty="0">
                <a:latin typeface="Times New Roman"/>
                <a:cs typeface="Times New Roman"/>
              </a:rPr>
              <a:t> </a:t>
            </a:r>
            <a:r>
              <a:rPr sz="2450" spc="-10" dirty="0">
                <a:latin typeface="Times New Roman"/>
                <a:cs typeface="Times New Roman"/>
              </a:rPr>
              <a:t>New</a:t>
            </a:r>
            <a:r>
              <a:rPr sz="2450" spc="30" dirty="0">
                <a:latin typeface="Times New Roman"/>
                <a:cs typeface="Times New Roman"/>
              </a:rPr>
              <a:t> </a:t>
            </a:r>
            <a:r>
              <a:rPr sz="2450" spc="-10" dirty="0">
                <a:latin typeface="Times New Roman"/>
                <a:cs typeface="Times New Roman"/>
              </a:rPr>
              <a:t>York.</a:t>
            </a:r>
            <a:endParaRPr sz="2450">
              <a:latin typeface="Times New Roman"/>
              <a:cs typeface="Times New Roman"/>
            </a:endParaRPr>
          </a:p>
          <a:p>
            <a:pPr marL="309880" marR="5080" indent="-297815">
              <a:lnSpc>
                <a:spcPct val="101699"/>
              </a:lnSpc>
              <a:spcBef>
                <a:spcPts val="995"/>
              </a:spcBef>
              <a:buAutoNum type="arabicPeriod"/>
              <a:tabLst>
                <a:tab pos="310515" algn="l"/>
                <a:tab pos="6885940" algn="l"/>
              </a:tabLst>
            </a:pPr>
            <a:r>
              <a:rPr sz="2450" dirty="0">
                <a:latin typeface="Times New Roman"/>
                <a:cs typeface="Times New Roman"/>
              </a:rPr>
              <a:t>An</a:t>
            </a:r>
            <a:r>
              <a:rPr sz="2450" spc="245" dirty="0">
                <a:latin typeface="Times New Roman"/>
                <a:cs typeface="Times New Roman"/>
              </a:rPr>
              <a:t> </a:t>
            </a:r>
            <a:r>
              <a:rPr sz="2450" dirty="0">
                <a:latin typeface="Times New Roman"/>
                <a:cs typeface="Times New Roman"/>
              </a:rPr>
              <a:t>astronaut</a:t>
            </a:r>
            <a:r>
              <a:rPr sz="2450" spc="240" dirty="0">
                <a:latin typeface="Times New Roman"/>
                <a:cs typeface="Times New Roman"/>
              </a:rPr>
              <a:t> </a:t>
            </a:r>
            <a:r>
              <a:rPr sz="2450" dirty="0">
                <a:latin typeface="Times New Roman"/>
                <a:cs typeface="Times New Roman"/>
              </a:rPr>
              <a:t>on</a:t>
            </a:r>
            <a:r>
              <a:rPr sz="2450" spc="245" dirty="0">
                <a:latin typeface="Times New Roman"/>
                <a:cs typeface="Times New Roman"/>
              </a:rPr>
              <a:t> </a:t>
            </a:r>
            <a:r>
              <a:rPr sz="2450" dirty="0">
                <a:latin typeface="Times New Roman"/>
                <a:cs typeface="Times New Roman"/>
              </a:rPr>
              <a:t>a</a:t>
            </a:r>
            <a:r>
              <a:rPr sz="2450" spc="245" dirty="0">
                <a:latin typeface="Times New Roman"/>
                <a:cs typeface="Times New Roman"/>
              </a:rPr>
              <a:t> </a:t>
            </a:r>
            <a:r>
              <a:rPr sz="2450" spc="-25" dirty="0">
                <a:latin typeface="Times New Roman"/>
                <a:cs typeface="Times New Roman"/>
              </a:rPr>
              <a:t>spacewalk</a:t>
            </a:r>
            <a:r>
              <a:rPr sz="2450" spc="240" dirty="0">
                <a:latin typeface="Times New Roman"/>
                <a:cs typeface="Times New Roman"/>
              </a:rPr>
              <a:t> </a:t>
            </a:r>
            <a:r>
              <a:rPr sz="2450" dirty="0">
                <a:latin typeface="Times New Roman"/>
                <a:cs typeface="Times New Roman"/>
              </a:rPr>
              <a:t>sends</a:t>
            </a:r>
            <a:r>
              <a:rPr sz="2450" spc="245" dirty="0">
                <a:latin typeface="Times New Roman"/>
                <a:cs typeface="Times New Roman"/>
              </a:rPr>
              <a:t> </a:t>
            </a:r>
            <a:r>
              <a:rPr sz="2450" dirty="0">
                <a:latin typeface="Times New Roman"/>
                <a:cs typeface="Times New Roman"/>
              </a:rPr>
              <a:t>a</a:t>
            </a:r>
            <a:r>
              <a:rPr sz="2450" spc="240" dirty="0">
                <a:latin typeface="Times New Roman"/>
                <a:cs typeface="Times New Roman"/>
              </a:rPr>
              <a:t> </a:t>
            </a:r>
            <a:r>
              <a:rPr sz="2450" dirty="0">
                <a:latin typeface="Times New Roman"/>
                <a:cs typeface="Times New Roman"/>
              </a:rPr>
              <a:t>radio</a:t>
            </a:r>
            <a:r>
              <a:rPr sz="2450" spc="245" dirty="0">
                <a:latin typeface="Times New Roman"/>
                <a:cs typeface="Times New Roman"/>
              </a:rPr>
              <a:t> </a:t>
            </a:r>
            <a:r>
              <a:rPr sz="2450" spc="-10" dirty="0">
                <a:latin typeface="Times New Roman"/>
                <a:cs typeface="Times New Roman"/>
              </a:rPr>
              <a:t>signal.</a:t>
            </a:r>
            <a:r>
              <a:rPr sz="2450" dirty="0">
                <a:latin typeface="Times New Roman"/>
                <a:cs typeface="Times New Roman"/>
              </a:rPr>
              <a:t>	The</a:t>
            </a:r>
            <a:r>
              <a:rPr sz="2450" spc="345" dirty="0">
                <a:latin typeface="Times New Roman"/>
                <a:cs typeface="Times New Roman"/>
              </a:rPr>
              <a:t> </a:t>
            </a:r>
            <a:r>
              <a:rPr sz="2450" spc="-40" dirty="0">
                <a:latin typeface="Times New Roman"/>
                <a:cs typeface="Times New Roman"/>
              </a:rPr>
              <a:t>space </a:t>
            </a:r>
            <a:r>
              <a:rPr sz="2450" dirty="0">
                <a:latin typeface="Times New Roman"/>
                <a:cs typeface="Times New Roman"/>
              </a:rPr>
              <a:t>station</a:t>
            </a:r>
            <a:r>
              <a:rPr sz="2450" spc="155" dirty="0">
                <a:latin typeface="Times New Roman"/>
                <a:cs typeface="Times New Roman"/>
              </a:rPr>
              <a:t> </a:t>
            </a:r>
            <a:r>
              <a:rPr sz="2450" spc="-40" dirty="0">
                <a:latin typeface="Times New Roman"/>
                <a:cs typeface="Times New Roman"/>
              </a:rPr>
              <a:t>receives</a:t>
            </a:r>
            <a:r>
              <a:rPr sz="2450" spc="155" dirty="0">
                <a:latin typeface="Times New Roman"/>
                <a:cs typeface="Times New Roman"/>
              </a:rPr>
              <a:t> </a:t>
            </a:r>
            <a:r>
              <a:rPr sz="2450" spc="-25" dirty="0">
                <a:latin typeface="Times New Roman"/>
                <a:cs typeface="Times New Roman"/>
              </a:rPr>
              <a:t>it.</a:t>
            </a:r>
            <a:endParaRPr sz="2450">
              <a:latin typeface="Times New Roman"/>
              <a:cs typeface="Times New Roman"/>
            </a:endParaRPr>
          </a:p>
          <a:p>
            <a:pPr marL="309880" indent="-297815">
              <a:lnSpc>
                <a:spcPct val="100000"/>
              </a:lnSpc>
              <a:spcBef>
                <a:spcPts val="1045"/>
              </a:spcBef>
              <a:buAutoNum type="arabicPeriod"/>
              <a:tabLst>
                <a:tab pos="310515" algn="l"/>
              </a:tabLst>
            </a:pPr>
            <a:r>
              <a:rPr sz="2450" spc="-45" dirty="0">
                <a:latin typeface="Times New Roman"/>
                <a:cs typeface="Times New Roman"/>
              </a:rPr>
              <a:t>You</a:t>
            </a:r>
            <a:r>
              <a:rPr sz="2450" spc="-35" dirty="0">
                <a:latin typeface="Times New Roman"/>
                <a:cs typeface="Times New Roman"/>
              </a:rPr>
              <a:t> </a:t>
            </a:r>
            <a:r>
              <a:rPr sz="2450" spc="-10" dirty="0">
                <a:latin typeface="Times New Roman"/>
                <a:cs typeface="Times New Roman"/>
              </a:rPr>
              <a:t>walk</a:t>
            </a:r>
            <a:r>
              <a:rPr sz="2450" spc="-30" dirty="0">
                <a:latin typeface="Times New Roman"/>
                <a:cs typeface="Times New Roman"/>
              </a:rPr>
              <a:t> </a:t>
            </a:r>
            <a:r>
              <a:rPr sz="2450" dirty="0">
                <a:latin typeface="Times New Roman"/>
                <a:cs typeface="Times New Roman"/>
              </a:rPr>
              <a:t>into</a:t>
            </a:r>
            <a:r>
              <a:rPr sz="2450" spc="-30" dirty="0">
                <a:latin typeface="Times New Roman"/>
                <a:cs typeface="Times New Roman"/>
              </a:rPr>
              <a:t> </a:t>
            </a:r>
            <a:r>
              <a:rPr sz="2450" dirty="0">
                <a:latin typeface="Times New Roman"/>
                <a:cs typeface="Times New Roman"/>
              </a:rPr>
              <a:t>class.</a:t>
            </a:r>
            <a:r>
              <a:rPr sz="2450" spc="215" dirty="0">
                <a:latin typeface="Times New Roman"/>
                <a:cs typeface="Times New Roman"/>
              </a:rPr>
              <a:t> </a:t>
            </a:r>
            <a:r>
              <a:rPr sz="2450" dirty="0">
                <a:latin typeface="Times New Roman"/>
                <a:cs typeface="Times New Roman"/>
              </a:rPr>
              <a:t>Ten</a:t>
            </a:r>
            <a:r>
              <a:rPr sz="2450" spc="-35" dirty="0">
                <a:latin typeface="Times New Roman"/>
                <a:cs typeface="Times New Roman"/>
              </a:rPr>
              <a:t> </a:t>
            </a:r>
            <a:r>
              <a:rPr sz="2450" dirty="0">
                <a:latin typeface="Times New Roman"/>
                <a:cs typeface="Times New Roman"/>
              </a:rPr>
              <a:t>minutes</a:t>
            </a:r>
            <a:r>
              <a:rPr sz="2450" spc="-30" dirty="0">
                <a:latin typeface="Times New Roman"/>
                <a:cs typeface="Times New Roman"/>
              </a:rPr>
              <a:t> </a:t>
            </a:r>
            <a:r>
              <a:rPr sz="2450" dirty="0">
                <a:latin typeface="Times New Roman"/>
                <a:cs typeface="Times New Roman"/>
              </a:rPr>
              <a:t>later</a:t>
            </a:r>
            <a:r>
              <a:rPr sz="2450" spc="-35" dirty="0">
                <a:latin typeface="Times New Roman"/>
                <a:cs typeface="Times New Roman"/>
              </a:rPr>
              <a:t> </a:t>
            </a:r>
            <a:r>
              <a:rPr sz="2450" dirty="0">
                <a:latin typeface="Times New Roman"/>
                <a:cs typeface="Times New Roman"/>
              </a:rPr>
              <a:t>your</a:t>
            </a:r>
            <a:r>
              <a:rPr sz="2450" spc="-30" dirty="0">
                <a:latin typeface="Times New Roman"/>
                <a:cs typeface="Times New Roman"/>
              </a:rPr>
              <a:t> </a:t>
            </a:r>
            <a:r>
              <a:rPr sz="2450" spc="-25" dirty="0">
                <a:latin typeface="Times New Roman"/>
                <a:cs typeface="Times New Roman"/>
              </a:rPr>
              <a:t>professor</a:t>
            </a:r>
            <a:r>
              <a:rPr sz="2450" spc="-35" dirty="0">
                <a:latin typeface="Times New Roman"/>
                <a:cs typeface="Times New Roman"/>
              </a:rPr>
              <a:t> </a:t>
            </a:r>
            <a:r>
              <a:rPr sz="2450" spc="-25" dirty="0">
                <a:latin typeface="Times New Roman"/>
                <a:cs typeface="Times New Roman"/>
              </a:rPr>
              <a:t>walks</a:t>
            </a:r>
            <a:r>
              <a:rPr sz="2450" spc="-30" dirty="0">
                <a:latin typeface="Times New Roman"/>
                <a:cs typeface="Times New Roman"/>
              </a:rPr>
              <a:t> </a:t>
            </a:r>
            <a:r>
              <a:rPr sz="2450" spc="-25" dirty="0">
                <a:latin typeface="Times New Roman"/>
                <a:cs typeface="Times New Roman"/>
              </a:rPr>
              <a:t>in.</a:t>
            </a:r>
            <a:endParaRPr sz="2450">
              <a:latin typeface="Times New Roman"/>
              <a:cs typeface="Times New Roman"/>
            </a:endParaRPr>
          </a:p>
          <a:p>
            <a:pPr marL="309880" marR="5080" indent="-297815">
              <a:lnSpc>
                <a:spcPct val="101699"/>
              </a:lnSpc>
              <a:spcBef>
                <a:spcPts val="995"/>
              </a:spcBef>
              <a:buAutoNum type="arabicPeriod"/>
              <a:tabLst>
                <a:tab pos="310515" algn="l"/>
              </a:tabLst>
            </a:pPr>
            <a:r>
              <a:rPr sz="2450" dirty="0">
                <a:latin typeface="Times New Roman"/>
                <a:cs typeface="Times New Roman"/>
              </a:rPr>
              <a:t>A</a:t>
            </a:r>
            <a:r>
              <a:rPr sz="2450" spc="220" dirty="0">
                <a:latin typeface="Times New Roman"/>
                <a:cs typeface="Times New Roman"/>
              </a:rPr>
              <a:t> </a:t>
            </a:r>
            <a:r>
              <a:rPr sz="2450" dirty="0">
                <a:latin typeface="Times New Roman"/>
                <a:cs typeface="Times New Roman"/>
              </a:rPr>
              <a:t>highly</a:t>
            </a:r>
            <a:r>
              <a:rPr sz="2450" spc="235" dirty="0">
                <a:latin typeface="Times New Roman"/>
                <a:cs typeface="Times New Roman"/>
              </a:rPr>
              <a:t> </a:t>
            </a:r>
            <a:r>
              <a:rPr sz="2450" dirty="0">
                <a:latin typeface="Times New Roman"/>
                <a:cs typeface="Times New Roman"/>
              </a:rPr>
              <a:t>accurate</a:t>
            </a:r>
            <a:r>
              <a:rPr sz="2450" spc="229" dirty="0">
                <a:latin typeface="Times New Roman"/>
                <a:cs typeface="Times New Roman"/>
              </a:rPr>
              <a:t> </a:t>
            </a:r>
            <a:r>
              <a:rPr sz="2450" dirty="0">
                <a:latin typeface="Times New Roman"/>
                <a:cs typeface="Times New Roman"/>
              </a:rPr>
              <a:t>atomic</a:t>
            </a:r>
            <a:r>
              <a:rPr sz="2450" spc="235" dirty="0">
                <a:latin typeface="Times New Roman"/>
                <a:cs typeface="Times New Roman"/>
              </a:rPr>
              <a:t> </a:t>
            </a:r>
            <a:r>
              <a:rPr sz="2450" spc="-10" dirty="0">
                <a:latin typeface="Times New Roman"/>
                <a:cs typeface="Times New Roman"/>
              </a:rPr>
              <a:t>clock</a:t>
            </a:r>
            <a:r>
              <a:rPr sz="2450" spc="229" dirty="0">
                <a:latin typeface="Times New Roman"/>
                <a:cs typeface="Times New Roman"/>
              </a:rPr>
              <a:t> </a:t>
            </a:r>
            <a:r>
              <a:rPr sz="2450" dirty="0">
                <a:latin typeface="Times New Roman"/>
                <a:cs typeface="Times New Roman"/>
              </a:rPr>
              <a:t>says</a:t>
            </a:r>
            <a:r>
              <a:rPr sz="2450" spc="235" dirty="0">
                <a:latin typeface="Times New Roman"/>
                <a:cs typeface="Times New Roman"/>
              </a:rPr>
              <a:t> </a:t>
            </a:r>
            <a:r>
              <a:rPr sz="2450" spc="60" dirty="0">
                <a:latin typeface="Times New Roman"/>
                <a:cs typeface="Times New Roman"/>
              </a:rPr>
              <a:t>it</a:t>
            </a:r>
            <a:r>
              <a:rPr sz="2450" spc="225" dirty="0">
                <a:latin typeface="Times New Roman"/>
                <a:cs typeface="Times New Roman"/>
              </a:rPr>
              <a:t> </a:t>
            </a:r>
            <a:r>
              <a:rPr sz="2450" dirty="0">
                <a:latin typeface="Times New Roman"/>
                <a:cs typeface="Times New Roman"/>
              </a:rPr>
              <a:t>is</a:t>
            </a:r>
            <a:r>
              <a:rPr sz="2450" spc="235" dirty="0">
                <a:latin typeface="Times New Roman"/>
                <a:cs typeface="Times New Roman"/>
              </a:rPr>
              <a:t> </a:t>
            </a:r>
            <a:r>
              <a:rPr sz="2450" dirty="0">
                <a:latin typeface="Times New Roman"/>
                <a:cs typeface="Times New Roman"/>
              </a:rPr>
              <a:t>noon</a:t>
            </a:r>
            <a:r>
              <a:rPr sz="2450" spc="229" dirty="0">
                <a:latin typeface="Times New Roman"/>
                <a:cs typeface="Times New Roman"/>
              </a:rPr>
              <a:t> </a:t>
            </a:r>
            <a:r>
              <a:rPr sz="2450" dirty="0">
                <a:latin typeface="Times New Roman"/>
                <a:cs typeface="Times New Roman"/>
              </a:rPr>
              <a:t>in</a:t>
            </a:r>
            <a:r>
              <a:rPr sz="2450" spc="229" dirty="0">
                <a:latin typeface="Times New Roman"/>
                <a:cs typeface="Times New Roman"/>
              </a:rPr>
              <a:t> </a:t>
            </a:r>
            <a:r>
              <a:rPr sz="2450" dirty="0">
                <a:latin typeface="Times New Roman"/>
                <a:cs typeface="Times New Roman"/>
              </a:rPr>
              <a:t>New</a:t>
            </a:r>
            <a:r>
              <a:rPr sz="2450" spc="235" dirty="0">
                <a:latin typeface="Times New Roman"/>
                <a:cs typeface="Times New Roman"/>
              </a:rPr>
              <a:t> </a:t>
            </a:r>
            <a:r>
              <a:rPr sz="2450" spc="-10" dirty="0">
                <a:latin typeface="Times New Roman"/>
                <a:cs typeface="Times New Roman"/>
              </a:rPr>
              <a:t>York. </a:t>
            </a:r>
            <a:r>
              <a:rPr sz="2450" dirty="0">
                <a:latin typeface="Times New Roman"/>
                <a:cs typeface="Times New Roman"/>
              </a:rPr>
              <a:t>Another</a:t>
            </a:r>
            <a:r>
              <a:rPr sz="2450" spc="50" dirty="0">
                <a:latin typeface="Times New Roman"/>
                <a:cs typeface="Times New Roman"/>
              </a:rPr>
              <a:t> </a:t>
            </a:r>
            <a:r>
              <a:rPr sz="2450" dirty="0">
                <a:latin typeface="Times New Roman"/>
                <a:cs typeface="Times New Roman"/>
              </a:rPr>
              <a:t>one</a:t>
            </a:r>
            <a:r>
              <a:rPr sz="2450" spc="60" dirty="0">
                <a:latin typeface="Times New Roman"/>
                <a:cs typeface="Times New Roman"/>
              </a:rPr>
              <a:t> </a:t>
            </a:r>
            <a:r>
              <a:rPr sz="2450" dirty="0">
                <a:latin typeface="Times New Roman"/>
                <a:cs typeface="Times New Roman"/>
              </a:rPr>
              <a:t>says</a:t>
            </a:r>
            <a:r>
              <a:rPr sz="2450" spc="55" dirty="0">
                <a:latin typeface="Times New Roman"/>
                <a:cs typeface="Times New Roman"/>
              </a:rPr>
              <a:t> </a:t>
            </a:r>
            <a:r>
              <a:rPr sz="2450" spc="60" dirty="0">
                <a:latin typeface="Times New Roman"/>
                <a:cs typeface="Times New Roman"/>
              </a:rPr>
              <a:t>it </a:t>
            </a:r>
            <a:r>
              <a:rPr sz="2450" dirty="0">
                <a:latin typeface="Times New Roman"/>
                <a:cs typeface="Times New Roman"/>
              </a:rPr>
              <a:t>is</a:t>
            </a:r>
            <a:r>
              <a:rPr sz="2450" spc="65" dirty="0">
                <a:latin typeface="Times New Roman"/>
                <a:cs typeface="Times New Roman"/>
              </a:rPr>
              <a:t> </a:t>
            </a:r>
            <a:r>
              <a:rPr sz="2450" dirty="0">
                <a:latin typeface="Times New Roman"/>
                <a:cs typeface="Times New Roman"/>
              </a:rPr>
              <a:t>noon</a:t>
            </a:r>
            <a:r>
              <a:rPr sz="2450" spc="60" dirty="0">
                <a:latin typeface="Times New Roman"/>
                <a:cs typeface="Times New Roman"/>
              </a:rPr>
              <a:t> </a:t>
            </a:r>
            <a:r>
              <a:rPr sz="2450" dirty="0">
                <a:latin typeface="Times New Roman"/>
                <a:cs typeface="Times New Roman"/>
              </a:rPr>
              <a:t>in</a:t>
            </a:r>
            <a:r>
              <a:rPr sz="2450" spc="60" dirty="0">
                <a:latin typeface="Times New Roman"/>
                <a:cs typeface="Times New Roman"/>
              </a:rPr>
              <a:t> </a:t>
            </a:r>
            <a:r>
              <a:rPr sz="2450" spc="-10" dirty="0">
                <a:latin typeface="Times New Roman"/>
                <a:cs typeface="Times New Roman"/>
              </a:rPr>
              <a:t>Miami.</a:t>
            </a:r>
            <a:endParaRPr sz="2450">
              <a:latin typeface="Times New Roman"/>
              <a:cs typeface="Times New Roman"/>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458970"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1.3.</a:t>
            </a:r>
            <a:r>
              <a:rPr sz="1200" spc="305" dirty="0">
                <a:latin typeface="Times New Roman"/>
                <a:cs typeface="Times New Roman"/>
              </a:rPr>
              <a:t>  </a:t>
            </a:r>
            <a:r>
              <a:rPr sz="1200" dirty="0">
                <a:latin typeface="Times New Roman"/>
                <a:cs typeface="Times New Roman"/>
              </a:rPr>
              <a:t>LENGTH</a:t>
            </a:r>
            <a:r>
              <a:rPr sz="1200" spc="225" dirty="0">
                <a:latin typeface="Times New Roman"/>
                <a:cs typeface="Times New Roman"/>
              </a:rPr>
              <a:t> </a:t>
            </a:r>
            <a:r>
              <a:rPr sz="1200" dirty="0">
                <a:latin typeface="Times New Roman"/>
                <a:cs typeface="Times New Roman"/>
              </a:rPr>
              <a:t>CONTRACTION</a:t>
            </a:r>
            <a:r>
              <a:rPr sz="1200" spc="220" dirty="0">
                <a:latin typeface="Times New Roman"/>
                <a:cs typeface="Times New Roman"/>
              </a:rPr>
              <a:t> </a:t>
            </a:r>
            <a:r>
              <a:rPr sz="1200" dirty="0">
                <a:latin typeface="Times New Roman"/>
                <a:cs typeface="Times New Roman"/>
              </a:rPr>
              <a:t>AND</a:t>
            </a:r>
            <a:r>
              <a:rPr sz="1200" spc="215" dirty="0">
                <a:latin typeface="Times New Roman"/>
                <a:cs typeface="Times New Roman"/>
              </a:rPr>
              <a:t> </a:t>
            </a:r>
            <a:r>
              <a:rPr sz="1200" spc="-10" dirty="0">
                <a:latin typeface="Times New Roman"/>
                <a:cs typeface="Times New Roman"/>
              </a:rPr>
              <a:t>SIMULTANEITY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Each</a:t>
            </a:r>
            <a:r>
              <a:rPr spc="225" dirty="0"/>
              <a:t> </a:t>
            </a:r>
            <a:r>
              <a:rPr dirty="0"/>
              <a:t>of</a:t>
            </a:r>
            <a:r>
              <a:rPr spc="240" dirty="0"/>
              <a:t> </a:t>
            </a:r>
            <a:r>
              <a:rPr dirty="0"/>
              <a:t>the</a:t>
            </a:r>
            <a:r>
              <a:rPr spc="235" dirty="0"/>
              <a:t> </a:t>
            </a:r>
            <a:r>
              <a:rPr dirty="0"/>
              <a:t>parts</a:t>
            </a:r>
            <a:r>
              <a:rPr spc="229" dirty="0"/>
              <a:t> </a:t>
            </a:r>
            <a:r>
              <a:rPr dirty="0"/>
              <a:t>below</a:t>
            </a:r>
            <a:r>
              <a:rPr spc="240" dirty="0"/>
              <a:t> </a:t>
            </a:r>
            <a:r>
              <a:rPr dirty="0"/>
              <a:t>will</a:t>
            </a:r>
            <a:r>
              <a:rPr spc="235" dirty="0"/>
              <a:t> </a:t>
            </a:r>
            <a:r>
              <a:rPr dirty="0"/>
              <a:t>describe</a:t>
            </a:r>
            <a:r>
              <a:rPr spc="235" dirty="0"/>
              <a:t> </a:t>
            </a:r>
            <a:r>
              <a:rPr dirty="0"/>
              <a:t>two</a:t>
            </a:r>
            <a:r>
              <a:rPr spc="240" dirty="0"/>
              <a:t> </a:t>
            </a:r>
            <a:r>
              <a:rPr dirty="0"/>
              <a:t>events.</a:t>
            </a:r>
            <a:r>
              <a:rPr spc="120" dirty="0"/>
              <a:t>  </a:t>
            </a:r>
            <a:r>
              <a:rPr dirty="0"/>
              <a:t>For</a:t>
            </a:r>
            <a:r>
              <a:rPr spc="229" dirty="0"/>
              <a:t> </a:t>
            </a:r>
            <a:r>
              <a:rPr dirty="0"/>
              <a:t>each</a:t>
            </a:r>
            <a:r>
              <a:rPr spc="240" dirty="0"/>
              <a:t> </a:t>
            </a:r>
            <a:r>
              <a:rPr spc="-25" dirty="0"/>
              <a:t>one </a:t>
            </a:r>
            <a:r>
              <a:rPr spc="-30" dirty="0"/>
              <a:t>specify</a:t>
            </a:r>
            <a:r>
              <a:rPr spc="-20" dirty="0"/>
              <a:t> </a:t>
            </a:r>
            <a:r>
              <a:rPr dirty="0"/>
              <a:t>whether</a:t>
            </a:r>
            <a:r>
              <a:rPr spc="-20" dirty="0"/>
              <a:t> </a:t>
            </a:r>
            <a:r>
              <a:rPr dirty="0"/>
              <a:t>the</a:t>
            </a:r>
            <a:r>
              <a:rPr spc="-20" dirty="0"/>
              <a:t> </a:t>
            </a:r>
            <a:r>
              <a:rPr dirty="0"/>
              <a:t>separation</a:t>
            </a:r>
            <a:r>
              <a:rPr spc="-25" dirty="0"/>
              <a:t> </a:t>
            </a:r>
            <a:r>
              <a:rPr spc="-50" dirty="0"/>
              <a:t>of</a:t>
            </a:r>
            <a:r>
              <a:rPr spc="-20" dirty="0"/>
              <a:t> </a:t>
            </a:r>
            <a:r>
              <a:rPr dirty="0"/>
              <a:t>the</a:t>
            </a:r>
            <a:r>
              <a:rPr spc="-20" dirty="0"/>
              <a:t> </a:t>
            </a:r>
            <a:r>
              <a:rPr dirty="0"/>
              <a:t>two</a:t>
            </a:r>
            <a:r>
              <a:rPr spc="-20" dirty="0"/>
              <a:t> </a:t>
            </a:r>
            <a:r>
              <a:rPr dirty="0"/>
              <a:t>events</a:t>
            </a:r>
            <a:r>
              <a:rPr spc="-20" dirty="0"/>
              <a:t> </a:t>
            </a:r>
            <a:r>
              <a:rPr dirty="0"/>
              <a:t>is</a:t>
            </a:r>
            <a:r>
              <a:rPr spc="-20" dirty="0"/>
              <a:t> </a:t>
            </a:r>
            <a:r>
              <a:rPr dirty="0"/>
              <a:t>A)</a:t>
            </a:r>
            <a:r>
              <a:rPr spc="-20" dirty="0"/>
              <a:t> </a:t>
            </a:r>
            <a:r>
              <a:rPr spc="-10" dirty="0"/>
              <a:t>timelike,</a:t>
            </a:r>
            <a:r>
              <a:rPr dirty="0"/>
              <a:t> </a:t>
            </a:r>
            <a:r>
              <a:rPr spc="-25" dirty="0"/>
              <a:t>B) </a:t>
            </a:r>
            <a:r>
              <a:rPr spc="-30" dirty="0"/>
              <a:t>spacelike,</a:t>
            </a:r>
            <a:r>
              <a:rPr spc="85" dirty="0"/>
              <a:t> </a:t>
            </a:r>
            <a:r>
              <a:rPr dirty="0"/>
              <a:t>or</a:t>
            </a:r>
            <a:r>
              <a:rPr spc="85" dirty="0"/>
              <a:t> </a:t>
            </a:r>
            <a:r>
              <a:rPr dirty="0"/>
              <a:t>C)</a:t>
            </a:r>
            <a:r>
              <a:rPr spc="85" dirty="0"/>
              <a:t> </a:t>
            </a:r>
            <a:r>
              <a:rPr spc="-10" dirty="0"/>
              <a:t>lightlike.</a:t>
            </a:r>
          </a:p>
        </p:txBody>
      </p:sp>
      <p:sp>
        <p:nvSpPr>
          <p:cNvPr id="5" name="object 5"/>
          <p:cNvSpPr txBox="1"/>
          <p:nvPr/>
        </p:nvSpPr>
        <p:spPr>
          <a:xfrm>
            <a:off x="793191" y="2358357"/>
            <a:ext cx="8181340" cy="5339715"/>
          </a:xfrm>
          <a:prstGeom prst="rect">
            <a:avLst/>
          </a:prstGeom>
        </p:spPr>
        <p:txBody>
          <a:bodyPr vert="horz" wrap="square" lIns="0" tIns="207645" rIns="0" bIns="0" rtlCol="0">
            <a:spAutoFit/>
          </a:bodyPr>
          <a:lstStyle/>
          <a:p>
            <a:pPr marL="309880" indent="-297815">
              <a:lnSpc>
                <a:spcPct val="100000"/>
              </a:lnSpc>
              <a:spcBef>
                <a:spcPts val="1635"/>
              </a:spcBef>
              <a:buAutoNum type="arabicPeriod"/>
              <a:tabLst>
                <a:tab pos="310515" algn="l"/>
                <a:tab pos="3364865" algn="l"/>
              </a:tabLst>
            </a:pPr>
            <a:r>
              <a:rPr sz="2450" dirty="0">
                <a:latin typeface="Times New Roman"/>
                <a:cs typeface="Times New Roman"/>
              </a:rPr>
              <a:t>A</a:t>
            </a:r>
            <a:r>
              <a:rPr sz="2450" spc="50" dirty="0">
                <a:latin typeface="Times New Roman"/>
                <a:cs typeface="Times New Roman"/>
              </a:rPr>
              <a:t> train </a:t>
            </a:r>
            <a:r>
              <a:rPr sz="2450" spc="-40" dirty="0">
                <a:latin typeface="Times New Roman"/>
                <a:cs typeface="Times New Roman"/>
              </a:rPr>
              <a:t>leaves</a:t>
            </a:r>
            <a:r>
              <a:rPr sz="2450" spc="50" dirty="0">
                <a:latin typeface="Times New Roman"/>
                <a:cs typeface="Times New Roman"/>
              </a:rPr>
              <a:t> </a:t>
            </a:r>
            <a:r>
              <a:rPr sz="2450" spc="-10" dirty="0">
                <a:latin typeface="Times New Roman"/>
                <a:cs typeface="Times New Roman"/>
              </a:rPr>
              <a:t>Chicago.</a:t>
            </a:r>
            <a:r>
              <a:rPr sz="2450" dirty="0">
                <a:latin typeface="Times New Roman"/>
                <a:cs typeface="Times New Roman"/>
              </a:rPr>
              <a:t>	</a:t>
            </a:r>
            <a:r>
              <a:rPr sz="2450" spc="100" dirty="0">
                <a:latin typeface="Times New Roman"/>
                <a:cs typeface="Times New Roman"/>
              </a:rPr>
              <a:t>That</a:t>
            </a:r>
            <a:r>
              <a:rPr sz="2450" spc="15" dirty="0">
                <a:latin typeface="Times New Roman"/>
                <a:cs typeface="Times New Roman"/>
              </a:rPr>
              <a:t> </a:t>
            </a:r>
            <a:r>
              <a:rPr sz="2450" spc="50" dirty="0">
                <a:latin typeface="Times New Roman"/>
                <a:cs typeface="Times New Roman"/>
              </a:rPr>
              <a:t>train</a:t>
            </a:r>
            <a:r>
              <a:rPr sz="2450" spc="30" dirty="0">
                <a:latin typeface="Times New Roman"/>
                <a:cs typeface="Times New Roman"/>
              </a:rPr>
              <a:t> </a:t>
            </a:r>
            <a:r>
              <a:rPr sz="2450" spc="-10" dirty="0">
                <a:latin typeface="Times New Roman"/>
                <a:cs typeface="Times New Roman"/>
              </a:rPr>
              <a:t>reaches</a:t>
            </a:r>
            <a:r>
              <a:rPr sz="2450" spc="30" dirty="0">
                <a:latin typeface="Times New Roman"/>
                <a:cs typeface="Times New Roman"/>
              </a:rPr>
              <a:t> </a:t>
            </a:r>
            <a:r>
              <a:rPr sz="2450" spc="-10" dirty="0">
                <a:latin typeface="Times New Roman"/>
                <a:cs typeface="Times New Roman"/>
              </a:rPr>
              <a:t>New</a:t>
            </a:r>
            <a:r>
              <a:rPr sz="2450" spc="30" dirty="0">
                <a:latin typeface="Times New Roman"/>
                <a:cs typeface="Times New Roman"/>
              </a:rPr>
              <a:t> </a:t>
            </a:r>
            <a:r>
              <a:rPr sz="2450" spc="-10" dirty="0">
                <a:latin typeface="Times New Roman"/>
                <a:cs typeface="Times New Roman"/>
              </a:rPr>
              <a:t>York.</a:t>
            </a:r>
            <a:endParaRPr sz="2450">
              <a:latin typeface="Times New Roman"/>
              <a:cs typeface="Times New Roman"/>
            </a:endParaRPr>
          </a:p>
          <a:p>
            <a:pPr marL="298450">
              <a:lnSpc>
                <a:spcPct val="100000"/>
              </a:lnSpc>
              <a:spcBef>
                <a:spcPts val="1545"/>
              </a:spcBef>
              <a:tabLst>
                <a:tab pos="1907539" algn="l"/>
              </a:tabLst>
            </a:pPr>
            <a:r>
              <a:rPr sz="2450" b="1" spc="45" dirty="0">
                <a:latin typeface="Book Antiqua"/>
                <a:cs typeface="Book Antiqua"/>
              </a:rPr>
              <a:t>Solution:</a:t>
            </a:r>
            <a:r>
              <a:rPr sz="2450" b="1" dirty="0">
                <a:latin typeface="Book Antiqua"/>
                <a:cs typeface="Book Antiqua"/>
              </a:rPr>
              <a:t>	</a:t>
            </a:r>
            <a:r>
              <a:rPr sz="2450" dirty="0">
                <a:latin typeface="Times New Roman"/>
                <a:cs typeface="Times New Roman"/>
              </a:rPr>
              <a:t>A</a:t>
            </a:r>
            <a:r>
              <a:rPr sz="2450" spc="80" dirty="0">
                <a:latin typeface="Times New Roman"/>
                <a:cs typeface="Times New Roman"/>
              </a:rPr>
              <a:t> </a:t>
            </a:r>
            <a:r>
              <a:rPr sz="2450" spc="-10" dirty="0">
                <a:latin typeface="Times New Roman"/>
                <a:cs typeface="Times New Roman"/>
              </a:rPr>
              <a:t>(timelike)</a:t>
            </a:r>
            <a:endParaRPr sz="2450">
              <a:latin typeface="Times New Roman"/>
              <a:cs typeface="Times New Roman"/>
            </a:endParaRPr>
          </a:p>
          <a:p>
            <a:pPr marL="309880" marR="5080" indent="-297815">
              <a:lnSpc>
                <a:spcPct val="101699"/>
              </a:lnSpc>
              <a:spcBef>
                <a:spcPts val="1490"/>
              </a:spcBef>
              <a:buAutoNum type="arabicPeriod" startAt="2"/>
              <a:tabLst>
                <a:tab pos="310515" algn="l"/>
                <a:tab pos="6885940" algn="l"/>
              </a:tabLst>
            </a:pPr>
            <a:r>
              <a:rPr sz="2450" dirty="0">
                <a:latin typeface="Times New Roman"/>
                <a:cs typeface="Times New Roman"/>
              </a:rPr>
              <a:t>An</a:t>
            </a:r>
            <a:r>
              <a:rPr sz="2450" spc="245" dirty="0">
                <a:latin typeface="Times New Roman"/>
                <a:cs typeface="Times New Roman"/>
              </a:rPr>
              <a:t> </a:t>
            </a:r>
            <a:r>
              <a:rPr sz="2450" dirty="0">
                <a:latin typeface="Times New Roman"/>
                <a:cs typeface="Times New Roman"/>
              </a:rPr>
              <a:t>astronaut</a:t>
            </a:r>
            <a:r>
              <a:rPr sz="2450" spc="240" dirty="0">
                <a:latin typeface="Times New Roman"/>
                <a:cs typeface="Times New Roman"/>
              </a:rPr>
              <a:t> </a:t>
            </a:r>
            <a:r>
              <a:rPr sz="2450" dirty="0">
                <a:latin typeface="Times New Roman"/>
                <a:cs typeface="Times New Roman"/>
              </a:rPr>
              <a:t>on</a:t>
            </a:r>
            <a:r>
              <a:rPr sz="2450" spc="245" dirty="0">
                <a:latin typeface="Times New Roman"/>
                <a:cs typeface="Times New Roman"/>
              </a:rPr>
              <a:t> </a:t>
            </a:r>
            <a:r>
              <a:rPr sz="2450" dirty="0">
                <a:latin typeface="Times New Roman"/>
                <a:cs typeface="Times New Roman"/>
              </a:rPr>
              <a:t>a</a:t>
            </a:r>
            <a:r>
              <a:rPr sz="2450" spc="245" dirty="0">
                <a:latin typeface="Times New Roman"/>
                <a:cs typeface="Times New Roman"/>
              </a:rPr>
              <a:t> </a:t>
            </a:r>
            <a:r>
              <a:rPr sz="2450" spc="-25" dirty="0">
                <a:latin typeface="Times New Roman"/>
                <a:cs typeface="Times New Roman"/>
              </a:rPr>
              <a:t>spacewalk</a:t>
            </a:r>
            <a:r>
              <a:rPr sz="2450" spc="240" dirty="0">
                <a:latin typeface="Times New Roman"/>
                <a:cs typeface="Times New Roman"/>
              </a:rPr>
              <a:t> </a:t>
            </a:r>
            <a:r>
              <a:rPr sz="2450" dirty="0">
                <a:latin typeface="Times New Roman"/>
                <a:cs typeface="Times New Roman"/>
              </a:rPr>
              <a:t>sends</a:t>
            </a:r>
            <a:r>
              <a:rPr sz="2450" spc="245" dirty="0">
                <a:latin typeface="Times New Roman"/>
                <a:cs typeface="Times New Roman"/>
              </a:rPr>
              <a:t> </a:t>
            </a:r>
            <a:r>
              <a:rPr sz="2450" dirty="0">
                <a:latin typeface="Times New Roman"/>
                <a:cs typeface="Times New Roman"/>
              </a:rPr>
              <a:t>a</a:t>
            </a:r>
            <a:r>
              <a:rPr sz="2450" spc="240" dirty="0">
                <a:latin typeface="Times New Roman"/>
                <a:cs typeface="Times New Roman"/>
              </a:rPr>
              <a:t> </a:t>
            </a:r>
            <a:r>
              <a:rPr sz="2450" dirty="0">
                <a:latin typeface="Times New Roman"/>
                <a:cs typeface="Times New Roman"/>
              </a:rPr>
              <a:t>radio</a:t>
            </a:r>
            <a:r>
              <a:rPr sz="2450" spc="245" dirty="0">
                <a:latin typeface="Times New Roman"/>
                <a:cs typeface="Times New Roman"/>
              </a:rPr>
              <a:t> </a:t>
            </a:r>
            <a:r>
              <a:rPr sz="2450" spc="-10" dirty="0">
                <a:latin typeface="Times New Roman"/>
                <a:cs typeface="Times New Roman"/>
              </a:rPr>
              <a:t>signal.</a:t>
            </a:r>
            <a:r>
              <a:rPr sz="2450" dirty="0">
                <a:latin typeface="Times New Roman"/>
                <a:cs typeface="Times New Roman"/>
              </a:rPr>
              <a:t>	The</a:t>
            </a:r>
            <a:r>
              <a:rPr sz="2450" spc="345" dirty="0">
                <a:latin typeface="Times New Roman"/>
                <a:cs typeface="Times New Roman"/>
              </a:rPr>
              <a:t> </a:t>
            </a:r>
            <a:r>
              <a:rPr sz="2450" spc="-40" dirty="0">
                <a:latin typeface="Times New Roman"/>
                <a:cs typeface="Times New Roman"/>
              </a:rPr>
              <a:t>space </a:t>
            </a:r>
            <a:r>
              <a:rPr sz="2450" dirty="0">
                <a:latin typeface="Times New Roman"/>
                <a:cs typeface="Times New Roman"/>
              </a:rPr>
              <a:t>station</a:t>
            </a:r>
            <a:r>
              <a:rPr sz="2450" spc="155" dirty="0">
                <a:latin typeface="Times New Roman"/>
                <a:cs typeface="Times New Roman"/>
              </a:rPr>
              <a:t> </a:t>
            </a:r>
            <a:r>
              <a:rPr sz="2450" spc="-40" dirty="0">
                <a:latin typeface="Times New Roman"/>
                <a:cs typeface="Times New Roman"/>
              </a:rPr>
              <a:t>receives</a:t>
            </a:r>
            <a:r>
              <a:rPr sz="2450" spc="155" dirty="0">
                <a:latin typeface="Times New Roman"/>
                <a:cs typeface="Times New Roman"/>
              </a:rPr>
              <a:t> </a:t>
            </a:r>
            <a:r>
              <a:rPr sz="2450" spc="-25" dirty="0">
                <a:latin typeface="Times New Roman"/>
                <a:cs typeface="Times New Roman"/>
              </a:rPr>
              <a:t>it.</a:t>
            </a:r>
            <a:endParaRPr sz="2450">
              <a:latin typeface="Times New Roman"/>
              <a:cs typeface="Times New Roman"/>
            </a:endParaRPr>
          </a:p>
          <a:p>
            <a:pPr marL="298450">
              <a:lnSpc>
                <a:spcPct val="100000"/>
              </a:lnSpc>
              <a:spcBef>
                <a:spcPts val="1545"/>
              </a:spcBef>
              <a:tabLst>
                <a:tab pos="1907539" algn="l"/>
              </a:tabLst>
            </a:pPr>
            <a:r>
              <a:rPr sz="2450" b="1" spc="45" dirty="0">
                <a:latin typeface="Book Antiqua"/>
                <a:cs typeface="Book Antiqua"/>
              </a:rPr>
              <a:t>Solution:</a:t>
            </a:r>
            <a:r>
              <a:rPr sz="2450" b="1" dirty="0">
                <a:latin typeface="Book Antiqua"/>
                <a:cs typeface="Book Antiqua"/>
              </a:rPr>
              <a:t>	</a:t>
            </a:r>
            <a:r>
              <a:rPr sz="2450" dirty="0">
                <a:latin typeface="Times New Roman"/>
                <a:cs typeface="Times New Roman"/>
              </a:rPr>
              <a:t>C</a:t>
            </a:r>
            <a:r>
              <a:rPr sz="2450" spc="150" dirty="0">
                <a:latin typeface="Times New Roman"/>
                <a:cs typeface="Times New Roman"/>
              </a:rPr>
              <a:t> </a:t>
            </a:r>
            <a:r>
              <a:rPr sz="2450" spc="-10" dirty="0">
                <a:latin typeface="Times New Roman"/>
                <a:cs typeface="Times New Roman"/>
              </a:rPr>
              <a:t>(lightlike)</a:t>
            </a:r>
            <a:endParaRPr sz="2450">
              <a:latin typeface="Times New Roman"/>
              <a:cs typeface="Times New Roman"/>
            </a:endParaRPr>
          </a:p>
          <a:p>
            <a:pPr marL="309880" indent="-297815">
              <a:lnSpc>
                <a:spcPct val="100000"/>
              </a:lnSpc>
              <a:spcBef>
                <a:spcPts val="1545"/>
              </a:spcBef>
              <a:buAutoNum type="arabicPeriod" startAt="3"/>
              <a:tabLst>
                <a:tab pos="310515" algn="l"/>
              </a:tabLst>
            </a:pPr>
            <a:r>
              <a:rPr sz="2450" spc="-45" dirty="0">
                <a:latin typeface="Times New Roman"/>
                <a:cs typeface="Times New Roman"/>
              </a:rPr>
              <a:t>You</a:t>
            </a:r>
            <a:r>
              <a:rPr sz="2450" spc="-35" dirty="0">
                <a:latin typeface="Times New Roman"/>
                <a:cs typeface="Times New Roman"/>
              </a:rPr>
              <a:t> </a:t>
            </a:r>
            <a:r>
              <a:rPr sz="2450" spc="-10" dirty="0">
                <a:latin typeface="Times New Roman"/>
                <a:cs typeface="Times New Roman"/>
              </a:rPr>
              <a:t>walk</a:t>
            </a:r>
            <a:r>
              <a:rPr sz="2450" spc="-30" dirty="0">
                <a:latin typeface="Times New Roman"/>
                <a:cs typeface="Times New Roman"/>
              </a:rPr>
              <a:t> </a:t>
            </a:r>
            <a:r>
              <a:rPr sz="2450" dirty="0">
                <a:latin typeface="Times New Roman"/>
                <a:cs typeface="Times New Roman"/>
              </a:rPr>
              <a:t>into</a:t>
            </a:r>
            <a:r>
              <a:rPr sz="2450" spc="-30" dirty="0">
                <a:latin typeface="Times New Roman"/>
                <a:cs typeface="Times New Roman"/>
              </a:rPr>
              <a:t> </a:t>
            </a:r>
            <a:r>
              <a:rPr sz="2450" dirty="0">
                <a:latin typeface="Times New Roman"/>
                <a:cs typeface="Times New Roman"/>
              </a:rPr>
              <a:t>class.</a:t>
            </a:r>
            <a:r>
              <a:rPr sz="2450" spc="215" dirty="0">
                <a:latin typeface="Times New Roman"/>
                <a:cs typeface="Times New Roman"/>
              </a:rPr>
              <a:t> </a:t>
            </a:r>
            <a:r>
              <a:rPr sz="2450" dirty="0">
                <a:latin typeface="Times New Roman"/>
                <a:cs typeface="Times New Roman"/>
              </a:rPr>
              <a:t>Ten</a:t>
            </a:r>
            <a:r>
              <a:rPr sz="2450" spc="-35" dirty="0">
                <a:latin typeface="Times New Roman"/>
                <a:cs typeface="Times New Roman"/>
              </a:rPr>
              <a:t> </a:t>
            </a:r>
            <a:r>
              <a:rPr sz="2450" dirty="0">
                <a:latin typeface="Times New Roman"/>
                <a:cs typeface="Times New Roman"/>
              </a:rPr>
              <a:t>minutes</a:t>
            </a:r>
            <a:r>
              <a:rPr sz="2450" spc="-30" dirty="0">
                <a:latin typeface="Times New Roman"/>
                <a:cs typeface="Times New Roman"/>
              </a:rPr>
              <a:t> </a:t>
            </a:r>
            <a:r>
              <a:rPr sz="2450" dirty="0">
                <a:latin typeface="Times New Roman"/>
                <a:cs typeface="Times New Roman"/>
              </a:rPr>
              <a:t>later</a:t>
            </a:r>
            <a:r>
              <a:rPr sz="2450" spc="-35" dirty="0">
                <a:latin typeface="Times New Roman"/>
                <a:cs typeface="Times New Roman"/>
              </a:rPr>
              <a:t> </a:t>
            </a:r>
            <a:r>
              <a:rPr sz="2450" dirty="0">
                <a:latin typeface="Times New Roman"/>
                <a:cs typeface="Times New Roman"/>
              </a:rPr>
              <a:t>your</a:t>
            </a:r>
            <a:r>
              <a:rPr sz="2450" spc="-30" dirty="0">
                <a:latin typeface="Times New Roman"/>
                <a:cs typeface="Times New Roman"/>
              </a:rPr>
              <a:t> </a:t>
            </a:r>
            <a:r>
              <a:rPr sz="2450" spc="-25" dirty="0">
                <a:latin typeface="Times New Roman"/>
                <a:cs typeface="Times New Roman"/>
              </a:rPr>
              <a:t>professor</a:t>
            </a:r>
            <a:r>
              <a:rPr sz="2450" spc="-35" dirty="0">
                <a:latin typeface="Times New Roman"/>
                <a:cs typeface="Times New Roman"/>
              </a:rPr>
              <a:t> </a:t>
            </a:r>
            <a:r>
              <a:rPr sz="2450" spc="-25" dirty="0">
                <a:latin typeface="Times New Roman"/>
                <a:cs typeface="Times New Roman"/>
              </a:rPr>
              <a:t>walks</a:t>
            </a:r>
            <a:r>
              <a:rPr sz="2450" spc="-30" dirty="0">
                <a:latin typeface="Times New Roman"/>
                <a:cs typeface="Times New Roman"/>
              </a:rPr>
              <a:t> </a:t>
            </a:r>
            <a:r>
              <a:rPr sz="2450" spc="-25" dirty="0">
                <a:latin typeface="Times New Roman"/>
                <a:cs typeface="Times New Roman"/>
              </a:rPr>
              <a:t>in.</a:t>
            </a:r>
            <a:endParaRPr sz="2450">
              <a:latin typeface="Times New Roman"/>
              <a:cs typeface="Times New Roman"/>
            </a:endParaRPr>
          </a:p>
          <a:p>
            <a:pPr marL="298450">
              <a:lnSpc>
                <a:spcPct val="100000"/>
              </a:lnSpc>
              <a:spcBef>
                <a:spcPts val="1540"/>
              </a:spcBef>
              <a:tabLst>
                <a:tab pos="1907539" algn="l"/>
              </a:tabLst>
            </a:pPr>
            <a:r>
              <a:rPr sz="2450" b="1" spc="45" dirty="0">
                <a:latin typeface="Book Antiqua"/>
                <a:cs typeface="Book Antiqua"/>
              </a:rPr>
              <a:t>Solution:</a:t>
            </a:r>
            <a:r>
              <a:rPr sz="2450" b="1" dirty="0">
                <a:latin typeface="Book Antiqua"/>
                <a:cs typeface="Book Antiqua"/>
              </a:rPr>
              <a:t>	</a:t>
            </a:r>
            <a:r>
              <a:rPr sz="2450" dirty="0">
                <a:latin typeface="Times New Roman"/>
                <a:cs typeface="Times New Roman"/>
              </a:rPr>
              <a:t>A</a:t>
            </a:r>
            <a:r>
              <a:rPr sz="2450" spc="80" dirty="0">
                <a:latin typeface="Times New Roman"/>
                <a:cs typeface="Times New Roman"/>
              </a:rPr>
              <a:t> </a:t>
            </a:r>
            <a:r>
              <a:rPr sz="2450" spc="-10" dirty="0">
                <a:latin typeface="Times New Roman"/>
                <a:cs typeface="Times New Roman"/>
              </a:rPr>
              <a:t>(timelike)</a:t>
            </a:r>
            <a:endParaRPr sz="2450">
              <a:latin typeface="Times New Roman"/>
              <a:cs typeface="Times New Roman"/>
            </a:endParaRPr>
          </a:p>
          <a:p>
            <a:pPr marL="309880" marR="5080" indent="-297815">
              <a:lnSpc>
                <a:spcPct val="101699"/>
              </a:lnSpc>
              <a:spcBef>
                <a:spcPts val="1495"/>
              </a:spcBef>
              <a:buAutoNum type="arabicPeriod" startAt="4"/>
              <a:tabLst>
                <a:tab pos="310515" algn="l"/>
              </a:tabLst>
            </a:pPr>
            <a:r>
              <a:rPr sz="2450" dirty="0">
                <a:latin typeface="Times New Roman"/>
                <a:cs typeface="Times New Roman"/>
              </a:rPr>
              <a:t>A</a:t>
            </a:r>
            <a:r>
              <a:rPr sz="2450" spc="220" dirty="0">
                <a:latin typeface="Times New Roman"/>
                <a:cs typeface="Times New Roman"/>
              </a:rPr>
              <a:t> </a:t>
            </a:r>
            <a:r>
              <a:rPr sz="2450" dirty="0">
                <a:latin typeface="Times New Roman"/>
                <a:cs typeface="Times New Roman"/>
              </a:rPr>
              <a:t>highly</a:t>
            </a:r>
            <a:r>
              <a:rPr sz="2450" spc="235" dirty="0">
                <a:latin typeface="Times New Roman"/>
                <a:cs typeface="Times New Roman"/>
              </a:rPr>
              <a:t> </a:t>
            </a:r>
            <a:r>
              <a:rPr sz="2450" dirty="0">
                <a:latin typeface="Times New Roman"/>
                <a:cs typeface="Times New Roman"/>
              </a:rPr>
              <a:t>accurate</a:t>
            </a:r>
            <a:r>
              <a:rPr sz="2450" spc="229" dirty="0">
                <a:latin typeface="Times New Roman"/>
                <a:cs typeface="Times New Roman"/>
              </a:rPr>
              <a:t> </a:t>
            </a:r>
            <a:r>
              <a:rPr sz="2450" dirty="0">
                <a:latin typeface="Times New Roman"/>
                <a:cs typeface="Times New Roman"/>
              </a:rPr>
              <a:t>atomic</a:t>
            </a:r>
            <a:r>
              <a:rPr sz="2450" spc="235" dirty="0">
                <a:latin typeface="Times New Roman"/>
                <a:cs typeface="Times New Roman"/>
              </a:rPr>
              <a:t> </a:t>
            </a:r>
            <a:r>
              <a:rPr sz="2450" spc="-10" dirty="0">
                <a:latin typeface="Times New Roman"/>
                <a:cs typeface="Times New Roman"/>
              </a:rPr>
              <a:t>clock</a:t>
            </a:r>
            <a:r>
              <a:rPr sz="2450" spc="229" dirty="0">
                <a:latin typeface="Times New Roman"/>
                <a:cs typeface="Times New Roman"/>
              </a:rPr>
              <a:t> </a:t>
            </a:r>
            <a:r>
              <a:rPr sz="2450" dirty="0">
                <a:latin typeface="Times New Roman"/>
                <a:cs typeface="Times New Roman"/>
              </a:rPr>
              <a:t>says</a:t>
            </a:r>
            <a:r>
              <a:rPr sz="2450" spc="235" dirty="0">
                <a:latin typeface="Times New Roman"/>
                <a:cs typeface="Times New Roman"/>
              </a:rPr>
              <a:t> </a:t>
            </a:r>
            <a:r>
              <a:rPr sz="2450" spc="60" dirty="0">
                <a:latin typeface="Times New Roman"/>
                <a:cs typeface="Times New Roman"/>
              </a:rPr>
              <a:t>it</a:t>
            </a:r>
            <a:r>
              <a:rPr sz="2450" spc="225" dirty="0">
                <a:latin typeface="Times New Roman"/>
                <a:cs typeface="Times New Roman"/>
              </a:rPr>
              <a:t> </a:t>
            </a:r>
            <a:r>
              <a:rPr sz="2450" dirty="0">
                <a:latin typeface="Times New Roman"/>
                <a:cs typeface="Times New Roman"/>
              </a:rPr>
              <a:t>is</a:t>
            </a:r>
            <a:r>
              <a:rPr sz="2450" spc="235" dirty="0">
                <a:latin typeface="Times New Roman"/>
                <a:cs typeface="Times New Roman"/>
              </a:rPr>
              <a:t> </a:t>
            </a:r>
            <a:r>
              <a:rPr sz="2450" dirty="0">
                <a:latin typeface="Times New Roman"/>
                <a:cs typeface="Times New Roman"/>
              </a:rPr>
              <a:t>noon</a:t>
            </a:r>
            <a:r>
              <a:rPr sz="2450" spc="229" dirty="0">
                <a:latin typeface="Times New Roman"/>
                <a:cs typeface="Times New Roman"/>
              </a:rPr>
              <a:t> </a:t>
            </a:r>
            <a:r>
              <a:rPr sz="2450" dirty="0">
                <a:latin typeface="Times New Roman"/>
                <a:cs typeface="Times New Roman"/>
              </a:rPr>
              <a:t>in</a:t>
            </a:r>
            <a:r>
              <a:rPr sz="2450" spc="229" dirty="0">
                <a:latin typeface="Times New Roman"/>
                <a:cs typeface="Times New Roman"/>
              </a:rPr>
              <a:t> </a:t>
            </a:r>
            <a:r>
              <a:rPr sz="2450" dirty="0">
                <a:latin typeface="Times New Roman"/>
                <a:cs typeface="Times New Roman"/>
              </a:rPr>
              <a:t>New</a:t>
            </a:r>
            <a:r>
              <a:rPr sz="2450" spc="235" dirty="0">
                <a:latin typeface="Times New Roman"/>
                <a:cs typeface="Times New Roman"/>
              </a:rPr>
              <a:t> </a:t>
            </a:r>
            <a:r>
              <a:rPr sz="2450" spc="-10" dirty="0">
                <a:latin typeface="Times New Roman"/>
                <a:cs typeface="Times New Roman"/>
              </a:rPr>
              <a:t>York. </a:t>
            </a:r>
            <a:r>
              <a:rPr sz="2450" dirty="0">
                <a:latin typeface="Times New Roman"/>
                <a:cs typeface="Times New Roman"/>
              </a:rPr>
              <a:t>Another</a:t>
            </a:r>
            <a:r>
              <a:rPr sz="2450" spc="50" dirty="0">
                <a:latin typeface="Times New Roman"/>
                <a:cs typeface="Times New Roman"/>
              </a:rPr>
              <a:t> </a:t>
            </a:r>
            <a:r>
              <a:rPr sz="2450" dirty="0">
                <a:latin typeface="Times New Roman"/>
                <a:cs typeface="Times New Roman"/>
              </a:rPr>
              <a:t>one</a:t>
            </a:r>
            <a:r>
              <a:rPr sz="2450" spc="60" dirty="0">
                <a:latin typeface="Times New Roman"/>
                <a:cs typeface="Times New Roman"/>
              </a:rPr>
              <a:t> </a:t>
            </a:r>
            <a:r>
              <a:rPr sz="2450" dirty="0">
                <a:latin typeface="Times New Roman"/>
                <a:cs typeface="Times New Roman"/>
              </a:rPr>
              <a:t>says</a:t>
            </a:r>
            <a:r>
              <a:rPr sz="2450" spc="55" dirty="0">
                <a:latin typeface="Times New Roman"/>
                <a:cs typeface="Times New Roman"/>
              </a:rPr>
              <a:t> </a:t>
            </a:r>
            <a:r>
              <a:rPr sz="2450" spc="60" dirty="0">
                <a:latin typeface="Times New Roman"/>
                <a:cs typeface="Times New Roman"/>
              </a:rPr>
              <a:t>it </a:t>
            </a:r>
            <a:r>
              <a:rPr sz="2450" dirty="0">
                <a:latin typeface="Times New Roman"/>
                <a:cs typeface="Times New Roman"/>
              </a:rPr>
              <a:t>is</a:t>
            </a:r>
            <a:r>
              <a:rPr sz="2450" spc="65" dirty="0">
                <a:latin typeface="Times New Roman"/>
                <a:cs typeface="Times New Roman"/>
              </a:rPr>
              <a:t> </a:t>
            </a:r>
            <a:r>
              <a:rPr sz="2450" dirty="0">
                <a:latin typeface="Times New Roman"/>
                <a:cs typeface="Times New Roman"/>
              </a:rPr>
              <a:t>noon</a:t>
            </a:r>
            <a:r>
              <a:rPr sz="2450" spc="60" dirty="0">
                <a:latin typeface="Times New Roman"/>
                <a:cs typeface="Times New Roman"/>
              </a:rPr>
              <a:t> </a:t>
            </a:r>
            <a:r>
              <a:rPr sz="2450" dirty="0">
                <a:latin typeface="Times New Roman"/>
                <a:cs typeface="Times New Roman"/>
              </a:rPr>
              <a:t>in</a:t>
            </a:r>
            <a:r>
              <a:rPr sz="2450" spc="60" dirty="0">
                <a:latin typeface="Times New Roman"/>
                <a:cs typeface="Times New Roman"/>
              </a:rPr>
              <a:t> </a:t>
            </a:r>
            <a:r>
              <a:rPr sz="2450" spc="-10" dirty="0">
                <a:latin typeface="Times New Roman"/>
                <a:cs typeface="Times New Roman"/>
              </a:rPr>
              <a:t>Miami.</a:t>
            </a:r>
            <a:endParaRPr sz="2450">
              <a:latin typeface="Times New Roman"/>
              <a:cs typeface="Times New Roman"/>
            </a:endParaRPr>
          </a:p>
          <a:p>
            <a:pPr marL="298450">
              <a:lnSpc>
                <a:spcPct val="100000"/>
              </a:lnSpc>
              <a:spcBef>
                <a:spcPts val="1545"/>
              </a:spcBef>
              <a:tabLst>
                <a:tab pos="1907539" algn="l"/>
              </a:tabLst>
            </a:pPr>
            <a:r>
              <a:rPr sz="2450" b="1" spc="45" dirty="0">
                <a:latin typeface="Book Antiqua"/>
                <a:cs typeface="Book Antiqua"/>
              </a:rPr>
              <a:t>Solution:</a:t>
            </a:r>
            <a:r>
              <a:rPr sz="2450" b="1" dirty="0">
                <a:latin typeface="Book Antiqua"/>
                <a:cs typeface="Book Antiqua"/>
              </a:rPr>
              <a:t>	</a:t>
            </a:r>
            <a:r>
              <a:rPr sz="2450" dirty="0">
                <a:latin typeface="Times New Roman"/>
                <a:cs typeface="Times New Roman"/>
              </a:rPr>
              <a:t>B</a:t>
            </a:r>
            <a:r>
              <a:rPr sz="2450" spc="110" dirty="0">
                <a:latin typeface="Times New Roman"/>
                <a:cs typeface="Times New Roman"/>
              </a:rPr>
              <a:t> </a:t>
            </a:r>
            <a:r>
              <a:rPr sz="2450" spc="-10" dirty="0">
                <a:latin typeface="Times New Roman"/>
                <a:cs typeface="Times New Roman"/>
              </a:rPr>
              <a:t>(spacelike)</a:t>
            </a:r>
            <a:endParaRPr sz="2450">
              <a:latin typeface="Times New Roman"/>
              <a:cs typeface="Times New Roman"/>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06759"/>
            <a:ext cx="8255634" cy="6574790"/>
          </a:xfrm>
          <a:prstGeom prst="rect">
            <a:avLst/>
          </a:prstGeom>
        </p:spPr>
        <p:txBody>
          <a:bodyPr vert="horz" wrap="square" lIns="0" tIns="83185" rIns="0" bIns="0" rtlCol="0">
            <a:spAutoFit/>
          </a:bodyPr>
          <a:lstStyle/>
          <a:p>
            <a:pPr marL="12700" algn="just">
              <a:lnSpc>
                <a:spcPct val="100000"/>
              </a:lnSpc>
              <a:spcBef>
                <a:spcPts val="655"/>
              </a:spcBef>
              <a:tabLst>
                <a:tab pos="4458970" algn="l"/>
              </a:tabLst>
            </a:pPr>
            <a:r>
              <a:rPr sz="1200" spc="-10" dirty="0">
                <a:latin typeface="Times New Roman"/>
                <a:cs typeface="Times New Roman"/>
              </a:rPr>
              <a:t>ConcepTest</a:t>
            </a:r>
            <a:r>
              <a:rPr sz="1200" dirty="0">
                <a:latin typeface="Times New Roman"/>
                <a:cs typeface="Times New Roman"/>
              </a:rPr>
              <a:t>	1.3.</a:t>
            </a:r>
            <a:r>
              <a:rPr sz="1200" spc="305" dirty="0">
                <a:latin typeface="Times New Roman"/>
                <a:cs typeface="Times New Roman"/>
              </a:rPr>
              <a:t>  </a:t>
            </a:r>
            <a:r>
              <a:rPr sz="1200" dirty="0">
                <a:latin typeface="Times New Roman"/>
                <a:cs typeface="Times New Roman"/>
              </a:rPr>
              <a:t>LENGTH</a:t>
            </a:r>
            <a:r>
              <a:rPr sz="1200" spc="225" dirty="0">
                <a:latin typeface="Times New Roman"/>
                <a:cs typeface="Times New Roman"/>
              </a:rPr>
              <a:t> </a:t>
            </a:r>
            <a:r>
              <a:rPr sz="1200" dirty="0">
                <a:latin typeface="Times New Roman"/>
                <a:cs typeface="Times New Roman"/>
              </a:rPr>
              <a:t>CONTRACTION</a:t>
            </a:r>
            <a:r>
              <a:rPr sz="1200" spc="220" dirty="0">
                <a:latin typeface="Times New Roman"/>
                <a:cs typeface="Times New Roman"/>
              </a:rPr>
              <a:t> </a:t>
            </a:r>
            <a:r>
              <a:rPr sz="1200" dirty="0">
                <a:latin typeface="Times New Roman"/>
                <a:cs typeface="Times New Roman"/>
              </a:rPr>
              <a:t>AND</a:t>
            </a:r>
            <a:r>
              <a:rPr sz="1200" spc="220" dirty="0">
                <a:latin typeface="Times New Roman"/>
                <a:cs typeface="Times New Roman"/>
              </a:rPr>
              <a:t> </a:t>
            </a:r>
            <a:r>
              <a:rPr sz="1200" spc="-10" dirty="0">
                <a:latin typeface="Times New Roman"/>
                <a:cs typeface="Times New Roman"/>
              </a:rPr>
              <a:t>SIMULTANEITY</a:t>
            </a:r>
            <a:endParaRPr sz="1200">
              <a:latin typeface="Times New Roman"/>
              <a:cs typeface="Times New Roman"/>
            </a:endParaRPr>
          </a:p>
          <a:p>
            <a:pPr>
              <a:lnSpc>
                <a:spcPct val="100000"/>
              </a:lnSpc>
              <a:spcBef>
                <a:spcPts val="55"/>
              </a:spcBef>
            </a:pPr>
            <a:endParaRPr sz="950">
              <a:latin typeface="Times New Roman"/>
              <a:cs typeface="Times New Roman"/>
            </a:endParaRPr>
          </a:p>
          <a:p>
            <a:pPr marL="12700" marR="5080" algn="just">
              <a:lnSpc>
                <a:spcPct val="101699"/>
              </a:lnSpc>
            </a:pPr>
            <a:r>
              <a:rPr sz="2450" dirty="0">
                <a:latin typeface="Times New Roman"/>
                <a:cs typeface="Times New Roman"/>
              </a:rPr>
              <a:t>A</a:t>
            </a:r>
            <a:r>
              <a:rPr sz="2450" spc="-20" dirty="0">
                <a:latin typeface="Times New Roman"/>
                <a:cs typeface="Times New Roman"/>
              </a:rPr>
              <a:t> </a:t>
            </a:r>
            <a:r>
              <a:rPr sz="2450" spc="50" dirty="0">
                <a:latin typeface="Times New Roman"/>
                <a:cs typeface="Times New Roman"/>
              </a:rPr>
              <a:t>train</a:t>
            </a:r>
            <a:r>
              <a:rPr sz="2450" spc="-20" dirty="0">
                <a:latin typeface="Times New Roman"/>
                <a:cs typeface="Times New Roman"/>
              </a:rPr>
              <a:t> </a:t>
            </a:r>
            <a:r>
              <a:rPr sz="2450" spc="-100" dirty="0">
                <a:latin typeface="Times New Roman"/>
                <a:cs typeface="Times New Roman"/>
              </a:rPr>
              <a:t>follows</a:t>
            </a:r>
            <a:r>
              <a:rPr sz="2450" spc="-20" dirty="0">
                <a:latin typeface="Times New Roman"/>
                <a:cs typeface="Times New Roman"/>
              </a:rPr>
              <a:t> </a:t>
            </a:r>
            <a:r>
              <a:rPr sz="2450" dirty="0">
                <a:latin typeface="Times New Roman"/>
                <a:cs typeface="Times New Roman"/>
              </a:rPr>
              <a:t>a</a:t>
            </a:r>
            <a:r>
              <a:rPr sz="2450" spc="-20" dirty="0">
                <a:latin typeface="Times New Roman"/>
                <a:cs typeface="Times New Roman"/>
              </a:rPr>
              <a:t> </a:t>
            </a:r>
            <a:r>
              <a:rPr sz="2450" dirty="0">
                <a:latin typeface="Times New Roman"/>
                <a:cs typeface="Times New Roman"/>
              </a:rPr>
              <a:t>straight-</a:t>
            </a:r>
            <a:r>
              <a:rPr sz="2450" spc="-35" dirty="0">
                <a:latin typeface="Times New Roman"/>
                <a:cs typeface="Times New Roman"/>
              </a:rPr>
              <a:t>line</a:t>
            </a:r>
            <a:r>
              <a:rPr sz="2450" spc="-20" dirty="0">
                <a:latin typeface="Times New Roman"/>
                <a:cs typeface="Times New Roman"/>
              </a:rPr>
              <a:t> </a:t>
            </a:r>
            <a:r>
              <a:rPr sz="2450" dirty="0">
                <a:latin typeface="Times New Roman"/>
                <a:cs typeface="Times New Roman"/>
              </a:rPr>
              <a:t>route</a:t>
            </a:r>
            <a:r>
              <a:rPr sz="2450" spc="-15" dirty="0">
                <a:latin typeface="Times New Roman"/>
                <a:cs typeface="Times New Roman"/>
              </a:rPr>
              <a:t> </a:t>
            </a:r>
            <a:r>
              <a:rPr sz="2450" spc="-20" dirty="0">
                <a:latin typeface="Times New Roman"/>
                <a:cs typeface="Times New Roman"/>
              </a:rPr>
              <a:t>from </a:t>
            </a:r>
            <a:r>
              <a:rPr sz="2450" spc="-75" dirty="0">
                <a:latin typeface="Times New Roman"/>
                <a:cs typeface="Times New Roman"/>
              </a:rPr>
              <a:t>New</a:t>
            </a:r>
            <a:r>
              <a:rPr sz="2450" spc="-10" dirty="0">
                <a:latin typeface="Times New Roman"/>
                <a:cs typeface="Times New Roman"/>
              </a:rPr>
              <a:t> </a:t>
            </a:r>
            <a:r>
              <a:rPr sz="2450" spc="-65" dirty="0">
                <a:latin typeface="Times New Roman"/>
                <a:cs typeface="Times New Roman"/>
              </a:rPr>
              <a:t>York</a:t>
            </a:r>
            <a:r>
              <a:rPr sz="2450" spc="-25" dirty="0">
                <a:latin typeface="Times New Roman"/>
                <a:cs typeface="Times New Roman"/>
              </a:rPr>
              <a:t> </a:t>
            </a:r>
            <a:r>
              <a:rPr sz="2450" dirty="0">
                <a:latin typeface="Times New Roman"/>
                <a:cs typeface="Times New Roman"/>
              </a:rPr>
              <a:t>to</a:t>
            </a:r>
            <a:r>
              <a:rPr sz="2450" spc="-20" dirty="0">
                <a:latin typeface="Times New Roman"/>
                <a:cs typeface="Times New Roman"/>
              </a:rPr>
              <a:t> </a:t>
            </a:r>
            <a:r>
              <a:rPr sz="2450" spc="-50" dirty="0">
                <a:latin typeface="Times New Roman"/>
                <a:cs typeface="Times New Roman"/>
              </a:rPr>
              <a:t>Los</a:t>
            </a:r>
            <a:r>
              <a:rPr sz="2450" spc="-15" dirty="0">
                <a:latin typeface="Times New Roman"/>
                <a:cs typeface="Times New Roman"/>
              </a:rPr>
              <a:t> </a:t>
            </a:r>
            <a:r>
              <a:rPr sz="2450" spc="-10" dirty="0">
                <a:latin typeface="Times New Roman"/>
                <a:cs typeface="Times New Roman"/>
              </a:rPr>
              <a:t>Angeles </a:t>
            </a:r>
            <a:r>
              <a:rPr sz="2450" spc="114" dirty="0">
                <a:latin typeface="Times New Roman"/>
                <a:cs typeface="Times New Roman"/>
              </a:rPr>
              <a:t>at</a:t>
            </a:r>
            <a:r>
              <a:rPr sz="2450" spc="100" dirty="0">
                <a:latin typeface="Times New Roman"/>
                <a:cs typeface="Times New Roman"/>
              </a:rPr>
              <a:t> </a:t>
            </a:r>
            <a:r>
              <a:rPr sz="2450" spc="-10" dirty="0">
                <a:latin typeface="Times New Roman"/>
                <a:cs typeface="Times New Roman"/>
              </a:rPr>
              <a:t>near-</a:t>
            </a:r>
            <a:r>
              <a:rPr sz="2450" dirty="0">
                <a:latin typeface="Times New Roman"/>
                <a:cs typeface="Times New Roman"/>
              </a:rPr>
              <a:t>light</a:t>
            </a:r>
            <a:r>
              <a:rPr sz="2450" spc="120" dirty="0">
                <a:latin typeface="Times New Roman"/>
                <a:cs typeface="Times New Roman"/>
              </a:rPr>
              <a:t> </a:t>
            </a:r>
            <a:r>
              <a:rPr sz="2450" dirty="0">
                <a:latin typeface="Times New Roman"/>
                <a:cs typeface="Times New Roman"/>
              </a:rPr>
              <a:t>speed.</a:t>
            </a:r>
            <a:r>
              <a:rPr sz="2450" spc="470" dirty="0">
                <a:latin typeface="Times New Roman"/>
                <a:cs typeface="Times New Roman"/>
              </a:rPr>
              <a:t> </a:t>
            </a:r>
            <a:r>
              <a:rPr sz="2450" dirty="0">
                <a:latin typeface="Times New Roman"/>
                <a:cs typeface="Times New Roman"/>
              </a:rPr>
              <a:t>(Let’s</a:t>
            </a:r>
            <a:r>
              <a:rPr sz="2450" spc="114" dirty="0">
                <a:latin typeface="Times New Roman"/>
                <a:cs typeface="Times New Roman"/>
              </a:rPr>
              <a:t> </a:t>
            </a:r>
            <a:r>
              <a:rPr sz="2450" dirty="0">
                <a:latin typeface="Times New Roman"/>
                <a:cs typeface="Times New Roman"/>
              </a:rPr>
              <a:t>ignore</a:t>
            </a:r>
            <a:r>
              <a:rPr sz="2450" spc="110" dirty="0">
                <a:latin typeface="Times New Roman"/>
                <a:cs typeface="Times New Roman"/>
              </a:rPr>
              <a:t> </a:t>
            </a:r>
            <a:r>
              <a:rPr sz="2450" dirty="0">
                <a:latin typeface="Times New Roman"/>
                <a:cs typeface="Times New Roman"/>
              </a:rPr>
              <a:t>all</a:t>
            </a:r>
            <a:r>
              <a:rPr sz="2450" spc="114"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dirty="0">
                <a:latin typeface="Times New Roman"/>
                <a:cs typeface="Times New Roman"/>
              </a:rPr>
              <a:t>reasons</a:t>
            </a:r>
            <a:r>
              <a:rPr sz="2450" spc="114" dirty="0">
                <a:latin typeface="Times New Roman"/>
                <a:cs typeface="Times New Roman"/>
              </a:rPr>
              <a:t> </a:t>
            </a:r>
            <a:r>
              <a:rPr sz="2450" dirty="0">
                <a:latin typeface="Times New Roman"/>
                <a:cs typeface="Times New Roman"/>
              </a:rPr>
              <a:t>why</a:t>
            </a:r>
            <a:r>
              <a:rPr sz="2450" spc="114" dirty="0">
                <a:latin typeface="Times New Roman"/>
                <a:cs typeface="Times New Roman"/>
              </a:rPr>
              <a:t> </a:t>
            </a:r>
            <a:r>
              <a:rPr sz="2450" spc="110" dirty="0">
                <a:latin typeface="Times New Roman"/>
                <a:cs typeface="Times New Roman"/>
              </a:rPr>
              <a:t>that</a:t>
            </a:r>
            <a:r>
              <a:rPr sz="2450" spc="114" dirty="0">
                <a:latin typeface="Times New Roman"/>
                <a:cs typeface="Times New Roman"/>
              </a:rPr>
              <a:t> </a:t>
            </a:r>
            <a:r>
              <a:rPr sz="2450" spc="-10" dirty="0">
                <a:latin typeface="Times New Roman"/>
                <a:cs typeface="Times New Roman"/>
              </a:rPr>
              <a:t>would </a:t>
            </a:r>
            <a:r>
              <a:rPr sz="2450" dirty="0">
                <a:latin typeface="Times New Roman"/>
                <a:cs typeface="Times New Roman"/>
              </a:rPr>
              <a:t>be</a:t>
            </a:r>
            <a:r>
              <a:rPr sz="2450" spc="390" dirty="0">
                <a:latin typeface="Times New Roman"/>
                <a:cs typeface="Times New Roman"/>
              </a:rPr>
              <a:t> </a:t>
            </a:r>
            <a:r>
              <a:rPr sz="2450" dirty="0">
                <a:latin typeface="Times New Roman"/>
                <a:cs typeface="Times New Roman"/>
              </a:rPr>
              <a:t>a</a:t>
            </a:r>
            <a:r>
              <a:rPr sz="2450" spc="385" dirty="0">
                <a:latin typeface="Times New Roman"/>
                <a:cs typeface="Times New Roman"/>
              </a:rPr>
              <a:t> </a:t>
            </a:r>
            <a:r>
              <a:rPr sz="2450" dirty="0">
                <a:latin typeface="Times New Roman"/>
                <a:cs typeface="Times New Roman"/>
              </a:rPr>
              <a:t>Very</a:t>
            </a:r>
            <a:r>
              <a:rPr sz="2450" spc="395" dirty="0">
                <a:latin typeface="Times New Roman"/>
                <a:cs typeface="Times New Roman"/>
              </a:rPr>
              <a:t> </a:t>
            </a:r>
            <a:r>
              <a:rPr sz="2450" dirty="0">
                <a:latin typeface="Times New Roman"/>
                <a:cs typeface="Times New Roman"/>
              </a:rPr>
              <a:t>Bad</a:t>
            </a:r>
            <a:r>
              <a:rPr sz="2450" spc="385" dirty="0">
                <a:latin typeface="Times New Roman"/>
                <a:cs typeface="Times New Roman"/>
              </a:rPr>
              <a:t> </a:t>
            </a:r>
            <a:r>
              <a:rPr sz="2450" dirty="0">
                <a:latin typeface="Times New Roman"/>
                <a:cs typeface="Times New Roman"/>
              </a:rPr>
              <a:t>Idea.)</a:t>
            </a:r>
            <a:r>
              <a:rPr sz="2450" spc="295" dirty="0">
                <a:latin typeface="Times New Roman"/>
                <a:cs typeface="Times New Roman"/>
              </a:rPr>
              <a:t>  </a:t>
            </a:r>
            <a:r>
              <a:rPr sz="2450" dirty="0">
                <a:latin typeface="Times New Roman"/>
                <a:cs typeface="Times New Roman"/>
              </a:rPr>
              <a:t>The</a:t>
            </a:r>
            <a:r>
              <a:rPr sz="2450" spc="385" dirty="0">
                <a:latin typeface="Times New Roman"/>
                <a:cs typeface="Times New Roman"/>
              </a:rPr>
              <a:t> </a:t>
            </a:r>
            <a:r>
              <a:rPr sz="2450" spc="50" dirty="0">
                <a:latin typeface="Times New Roman"/>
                <a:cs typeface="Times New Roman"/>
              </a:rPr>
              <a:t>train</a:t>
            </a:r>
            <a:r>
              <a:rPr sz="2450" spc="390" dirty="0">
                <a:latin typeface="Times New Roman"/>
                <a:cs typeface="Times New Roman"/>
              </a:rPr>
              <a:t> </a:t>
            </a:r>
            <a:r>
              <a:rPr sz="2450" dirty="0">
                <a:latin typeface="Times New Roman"/>
                <a:cs typeface="Times New Roman"/>
              </a:rPr>
              <a:t>and</a:t>
            </a:r>
            <a:r>
              <a:rPr sz="2450" spc="390" dirty="0">
                <a:latin typeface="Times New Roman"/>
                <a:cs typeface="Times New Roman"/>
              </a:rPr>
              <a:t> </a:t>
            </a:r>
            <a:r>
              <a:rPr sz="2450" dirty="0">
                <a:latin typeface="Times New Roman"/>
                <a:cs typeface="Times New Roman"/>
              </a:rPr>
              <a:t>the</a:t>
            </a:r>
            <a:r>
              <a:rPr sz="2450" spc="390" dirty="0">
                <a:latin typeface="Times New Roman"/>
                <a:cs typeface="Times New Roman"/>
              </a:rPr>
              <a:t> </a:t>
            </a:r>
            <a:r>
              <a:rPr sz="2450" dirty="0">
                <a:latin typeface="Times New Roman"/>
                <a:cs typeface="Times New Roman"/>
              </a:rPr>
              <a:t>ground</a:t>
            </a:r>
            <a:r>
              <a:rPr sz="2450" spc="390" dirty="0">
                <a:latin typeface="Times New Roman"/>
                <a:cs typeface="Times New Roman"/>
              </a:rPr>
              <a:t> </a:t>
            </a:r>
            <a:r>
              <a:rPr sz="2450" dirty="0">
                <a:latin typeface="Times New Roman"/>
                <a:cs typeface="Times New Roman"/>
              </a:rPr>
              <a:t>each</a:t>
            </a:r>
            <a:r>
              <a:rPr sz="2450" spc="395" dirty="0">
                <a:latin typeface="Times New Roman"/>
                <a:cs typeface="Times New Roman"/>
              </a:rPr>
              <a:t> </a:t>
            </a:r>
            <a:r>
              <a:rPr sz="2450" dirty="0">
                <a:latin typeface="Times New Roman"/>
                <a:cs typeface="Times New Roman"/>
              </a:rPr>
              <a:t>define</a:t>
            </a:r>
            <a:r>
              <a:rPr sz="2450" spc="385" dirty="0">
                <a:latin typeface="Times New Roman"/>
                <a:cs typeface="Times New Roman"/>
              </a:rPr>
              <a:t> </a:t>
            </a:r>
            <a:r>
              <a:rPr sz="2450" spc="-50" dirty="0">
                <a:latin typeface="Times New Roman"/>
                <a:cs typeface="Times New Roman"/>
              </a:rPr>
              <a:t>a </a:t>
            </a:r>
            <a:r>
              <a:rPr sz="2450" spc="-20" dirty="0">
                <a:latin typeface="Times New Roman"/>
                <a:cs typeface="Times New Roman"/>
              </a:rPr>
              <a:t>reference</a:t>
            </a:r>
            <a:r>
              <a:rPr sz="2450" spc="55" dirty="0">
                <a:latin typeface="Times New Roman"/>
                <a:cs typeface="Times New Roman"/>
              </a:rPr>
              <a:t> </a:t>
            </a:r>
            <a:r>
              <a:rPr sz="2450" dirty="0">
                <a:latin typeface="Times New Roman"/>
                <a:cs typeface="Times New Roman"/>
              </a:rPr>
              <a:t>frame.</a:t>
            </a:r>
            <a:r>
              <a:rPr sz="2450" spc="375" dirty="0">
                <a:latin typeface="Times New Roman"/>
                <a:cs typeface="Times New Roman"/>
              </a:rPr>
              <a:t> </a:t>
            </a:r>
            <a:r>
              <a:rPr sz="2450" dirty="0">
                <a:latin typeface="Times New Roman"/>
                <a:cs typeface="Times New Roman"/>
              </a:rPr>
              <a:t>Label</a:t>
            </a:r>
            <a:r>
              <a:rPr sz="2450" spc="70" dirty="0">
                <a:latin typeface="Times New Roman"/>
                <a:cs typeface="Times New Roman"/>
              </a:rPr>
              <a:t> </a:t>
            </a:r>
            <a:r>
              <a:rPr sz="2450" dirty="0">
                <a:latin typeface="Times New Roman"/>
                <a:cs typeface="Times New Roman"/>
              </a:rPr>
              <a:t>each</a:t>
            </a:r>
            <a:r>
              <a:rPr sz="2450" spc="70" dirty="0">
                <a:latin typeface="Times New Roman"/>
                <a:cs typeface="Times New Roman"/>
              </a:rPr>
              <a:t> </a:t>
            </a:r>
            <a:r>
              <a:rPr sz="2450" dirty="0">
                <a:latin typeface="Times New Roman"/>
                <a:cs typeface="Times New Roman"/>
              </a:rPr>
              <a:t>of</a:t>
            </a:r>
            <a:r>
              <a:rPr sz="2450" spc="65" dirty="0">
                <a:latin typeface="Times New Roman"/>
                <a:cs typeface="Times New Roman"/>
              </a:rPr>
              <a:t> </a:t>
            </a:r>
            <a:r>
              <a:rPr sz="2450" dirty="0">
                <a:latin typeface="Times New Roman"/>
                <a:cs typeface="Times New Roman"/>
              </a:rPr>
              <a:t>the</a:t>
            </a:r>
            <a:r>
              <a:rPr sz="2450" spc="70" dirty="0">
                <a:latin typeface="Times New Roman"/>
                <a:cs typeface="Times New Roman"/>
              </a:rPr>
              <a:t> </a:t>
            </a:r>
            <a:r>
              <a:rPr sz="2450" spc="-55" dirty="0">
                <a:latin typeface="Times New Roman"/>
                <a:cs typeface="Times New Roman"/>
              </a:rPr>
              <a:t>following</a:t>
            </a:r>
            <a:r>
              <a:rPr sz="2450" spc="65" dirty="0">
                <a:latin typeface="Times New Roman"/>
                <a:cs typeface="Times New Roman"/>
              </a:rPr>
              <a:t> </a:t>
            </a:r>
            <a:r>
              <a:rPr sz="2450" dirty="0">
                <a:latin typeface="Times New Roman"/>
                <a:cs typeface="Times New Roman"/>
              </a:rPr>
              <a:t>measurements</a:t>
            </a:r>
            <a:r>
              <a:rPr sz="2450" spc="70" dirty="0">
                <a:latin typeface="Times New Roman"/>
                <a:cs typeface="Times New Roman"/>
              </a:rPr>
              <a:t> </a:t>
            </a:r>
            <a:r>
              <a:rPr sz="2450" dirty="0">
                <a:latin typeface="Times New Roman"/>
                <a:cs typeface="Times New Roman"/>
              </a:rPr>
              <a:t>as</a:t>
            </a:r>
            <a:r>
              <a:rPr sz="2450" spc="65" dirty="0">
                <a:latin typeface="Times New Roman"/>
                <a:cs typeface="Times New Roman"/>
              </a:rPr>
              <a:t> </a:t>
            </a:r>
            <a:r>
              <a:rPr sz="2450" spc="-25" dirty="0">
                <a:latin typeface="Times New Roman"/>
                <a:cs typeface="Times New Roman"/>
              </a:rPr>
              <a:t>A) </a:t>
            </a:r>
            <a:r>
              <a:rPr sz="2450" spc="50" dirty="0">
                <a:latin typeface="Times New Roman"/>
                <a:cs typeface="Times New Roman"/>
              </a:rPr>
              <a:t>“both</a:t>
            </a:r>
            <a:r>
              <a:rPr sz="2450" spc="270" dirty="0">
                <a:latin typeface="Times New Roman"/>
                <a:cs typeface="Times New Roman"/>
              </a:rPr>
              <a:t> </a:t>
            </a:r>
            <a:r>
              <a:rPr sz="2450" dirty="0">
                <a:latin typeface="Times New Roman"/>
                <a:cs typeface="Times New Roman"/>
              </a:rPr>
              <a:t>reference</a:t>
            </a:r>
            <a:r>
              <a:rPr sz="2450" spc="270" dirty="0">
                <a:latin typeface="Times New Roman"/>
                <a:cs typeface="Times New Roman"/>
              </a:rPr>
              <a:t> </a:t>
            </a:r>
            <a:r>
              <a:rPr sz="2450" dirty="0">
                <a:latin typeface="Times New Roman"/>
                <a:cs typeface="Times New Roman"/>
              </a:rPr>
              <a:t>frames</a:t>
            </a:r>
            <a:r>
              <a:rPr sz="2450" spc="265" dirty="0">
                <a:latin typeface="Times New Roman"/>
                <a:cs typeface="Times New Roman"/>
              </a:rPr>
              <a:t> </a:t>
            </a:r>
            <a:r>
              <a:rPr sz="2450" dirty="0">
                <a:latin typeface="Times New Roman"/>
                <a:cs typeface="Times New Roman"/>
              </a:rPr>
              <a:t>must</a:t>
            </a:r>
            <a:r>
              <a:rPr sz="2450" spc="265" dirty="0">
                <a:latin typeface="Times New Roman"/>
                <a:cs typeface="Times New Roman"/>
              </a:rPr>
              <a:t> </a:t>
            </a:r>
            <a:r>
              <a:rPr sz="2450" dirty="0">
                <a:latin typeface="Times New Roman"/>
                <a:cs typeface="Times New Roman"/>
              </a:rPr>
              <a:t>agree”</a:t>
            </a:r>
            <a:r>
              <a:rPr sz="2450" spc="270" dirty="0">
                <a:latin typeface="Times New Roman"/>
                <a:cs typeface="Times New Roman"/>
              </a:rPr>
              <a:t> </a:t>
            </a:r>
            <a:r>
              <a:rPr sz="2450" dirty="0">
                <a:latin typeface="Times New Roman"/>
                <a:cs typeface="Times New Roman"/>
              </a:rPr>
              <a:t>or</a:t>
            </a:r>
            <a:r>
              <a:rPr sz="2450" spc="270" dirty="0">
                <a:latin typeface="Times New Roman"/>
                <a:cs typeface="Times New Roman"/>
              </a:rPr>
              <a:t> </a:t>
            </a:r>
            <a:r>
              <a:rPr sz="2450" dirty="0">
                <a:latin typeface="Times New Roman"/>
                <a:cs typeface="Times New Roman"/>
              </a:rPr>
              <a:t>as</a:t>
            </a:r>
            <a:r>
              <a:rPr sz="2450" spc="270" dirty="0">
                <a:latin typeface="Times New Roman"/>
                <a:cs typeface="Times New Roman"/>
              </a:rPr>
              <a:t> </a:t>
            </a:r>
            <a:r>
              <a:rPr sz="2450" dirty="0">
                <a:latin typeface="Times New Roman"/>
                <a:cs typeface="Times New Roman"/>
              </a:rPr>
              <a:t>B)</a:t>
            </a:r>
            <a:r>
              <a:rPr sz="2450" spc="270" dirty="0">
                <a:latin typeface="Times New Roman"/>
                <a:cs typeface="Times New Roman"/>
              </a:rPr>
              <a:t> </a:t>
            </a:r>
            <a:r>
              <a:rPr sz="2450" dirty="0">
                <a:latin typeface="Times New Roman"/>
                <a:cs typeface="Times New Roman"/>
              </a:rPr>
              <a:t>“the</a:t>
            </a:r>
            <a:r>
              <a:rPr sz="2450" spc="270" dirty="0">
                <a:latin typeface="Times New Roman"/>
                <a:cs typeface="Times New Roman"/>
              </a:rPr>
              <a:t> </a:t>
            </a:r>
            <a:r>
              <a:rPr sz="2450" dirty="0">
                <a:latin typeface="Times New Roman"/>
                <a:cs typeface="Times New Roman"/>
              </a:rPr>
              <a:t>two</a:t>
            </a:r>
            <a:r>
              <a:rPr sz="2450" spc="265" dirty="0">
                <a:latin typeface="Times New Roman"/>
                <a:cs typeface="Times New Roman"/>
              </a:rPr>
              <a:t> </a:t>
            </a:r>
            <a:r>
              <a:rPr sz="2450" spc="-10" dirty="0">
                <a:latin typeface="Times New Roman"/>
                <a:cs typeface="Times New Roman"/>
              </a:rPr>
              <a:t>reference </a:t>
            </a:r>
            <a:r>
              <a:rPr sz="2450" dirty="0">
                <a:latin typeface="Times New Roman"/>
                <a:cs typeface="Times New Roman"/>
              </a:rPr>
              <a:t>frames</a:t>
            </a:r>
            <a:r>
              <a:rPr sz="2450" spc="25" dirty="0">
                <a:latin typeface="Times New Roman"/>
                <a:cs typeface="Times New Roman"/>
              </a:rPr>
              <a:t> </a:t>
            </a:r>
            <a:r>
              <a:rPr sz="2450" dirty="0">
                <a:latin typeface="Times New Roman"/>
                <a:cs typeface="Times New Roman"/>
              </a:rPr>
              <a:t>might</a:t>
            </a:r>
            <a:r>
              <a:rPr sz="2450" spc="40" dirty="0">
                <a:latin typeface="Times New Roman"/>
                <a:cs typeface="Times New Roman"/>
              </a:rPr>
              <a:t> </a:t>
            </a:r>
            <a:r>
              <a:rPr sz="2450" spc="-10" dirty="0">
                <a:latin typeface="Times New Roman"/>
                <a:cs typeface="Times New Roman"/>
              </a:rPr>
              <a:t>disagree.”</a:t>
            </a:r>
            <a:endParaRPr sz="2450">
              <a:latin typeface="Times New Roman"/>
              <a:cs typeface="Times New Roman"/>
            </a:endParaRPr>
          </a:p>
          <a:p>
            <a:pPr marL="384175" indent="-297815">
              <a:lnSpc>
                <a:spcPct val="100000"/>
              </a:lnSpc>
              <a:spcBef>
                <a:spcPts val="1645"/>
              </a:spcBef>
              <a:buAutoNum type="arabicPeriod"/>
              <a:tabLst>
                <a:tab pos="384810" algn="l"/>
              </a:tabLst>
            </a:pPr>
            <a:r>
              <a:rPr sz="2450" dirty="0">
                <a:latin typeface="Times New Roman"/>
                <a:cs typeface="Times New Roman"/>
              </a:rPr>
              <a:t>The</a:t>
            </a:r>
            <a:r>
              <a:rPr sz="2450" spc="165" dirty="0">
                <a:latin typeface="Times New Roman"/>
                <a:cs typeface="Times New Roman"/>
              </a:rPr>
              <a:t> </a:t>
            </a:r>
            <a:r>
              <a:rPr sz="2450" dirty="0">
                <a:latin typeface="Times New Roman"/>
                <a:cs typeface="Times New Roman"/>
              </a:rPr>
              <a:t>relative</a:t>
            </a:r>
            <a:r>
              <a:rPr sz="2450" spc="175" dirty="0">
                <a:latin typeface="Times New Roman"/>
                <a:cs typeface="Times New Roman"/>
              </a:rPr>
              <a:t> </a:t>
            </a:r>
            <a:r>
              <a:rPr sz="2450" dirty="0">
                <a:latin typeface="Times New Roman"/>
                <a:cs typeface="Times New Roman"/>
              </a:rPr>
              <a:t>speed</a:t>
            </a:r>
            <a:r>
              <a:rPr sz="2450" spc="170" dirty="0">
                <a:latin typeface="Times New Roman"/>
                <a:cs typeface="Times New Roman"/>
              </a:rPr>
              <a:t> </a:t>
            </a:r>
            <a:r>
              <a:rPr sz="2450" dirty="0">
                <a:latin typeface="Times New Roman"/>
                <a:cs typeface="Times New Roman"/>
              </a:rPr>
              <a:t>of</a:t>
            </a:r>
            <a:r>
              <a:rPr sz="2450" spc="175" dirty="0">
                <a:latin typeface="Times New Roman"/>
                <a:cs typeface="Times New Roman"/>
              </a:rPr>
              <a:t> </a:t>
            </a:r>
            <a:r>
              <a:rPr sz="2450" dirty="0">
                <a:latin typeface="Times New Roman"/>
                <a:cs typeface="Times New Roman"/>
              </a:rPr>
              <a:t>the</a:t>
            </a:r>
            <a:r>
              <a:rPr sz="2450" spc="170" dirty="0">
                <a:latin typeface="Times New Roman"/>
                <a:cs typeface="Times New Roman"/>
              </a:rPr>
              <a:t> </a:t>
            </a:r>
            <a:r>
              <a:rPr sz="2450" dirty="0">
                <a:latin typeface="Times New Roman"/>
                <a:cs typeface="Times New Roman"/>
              </a:rPr>
              <a:t>train</a:t>
            </a:r>
            <a:r>
              <a:rPr sz="2450" spc="170" dirty="0">
                <a:latin typeface="Times New Roman"/>
                <a:cs typeface="Times New Roman"/>
              </a:rPr>
              <a:t> </a:t>
            </a:r>
            <a:r>
              <a:rPr sz="2450" dirty="0">
                <a:latin typeface="Times New Roman"/>
                <a:cs typeface="Times New Roman"/>
              </a:rPr>
              <a:t>and</a:t>
            </a:r>
            <a:r>
              <a:rPr sz="2450" spc="175" dirty="0">
                <a:latin typeface="Times New Roman"/>
                <a:cs typeface="Times New Roman"/>
              </a:rPr>
              <a:t> </a:t>
            </a:r>
            <a:r>
              <a:rPr sz="2450" dirty="0">
                <a:latin typeface="Times New Roman"/>
                <a:cs typeface="Times New Roman"/>
              </a:rPr>
              <a:t>the</a:t>
            </a:r>
            <a:r>
              <a:rPr sz="2450" spc="175" dirty="0">
                <a:latin typeface="Times New Roman"/>
                <a:cs typeface="Times New Roman"/>
              </a:rPr>
              <a:t> </a:t>
            </a:r>
            <a:r>
              <a:rPr sz="2450" spc="-10" dirty="0">
                <a:latin typeface="Times New Roman"/>
                <a:cs typeface="Times New Roman"/>
              </a:rPr>
              <a:t>ground.</a:t>
            </a:r>
            <a:endParaRPr sz="2450">
              <a:latin typeface="Times New Roman"/>
              <a:cs typeface="Times New Roman"/>
            </a:endParaRPr>
          </a:p>
          <a:p>
            <a:pPr marL="384175" indent="-297815">
              <a:lnSpc>
                <a:spcPct val="100000"/>
              </a:lnSpc>
              <a:spcBef>
                <a:spcPts val="1045"/>
              </a:spcBef>
              <a:buAutoNum type="arabicPeriod"/>
              <a:tabLst>
                <a:tab pos="384810" algn="l"/>
              </a:tabLst>
            </a:pPr>
            <a:r>
              <a:rPr sz="2450" dirty="0">
                <a:latin typeface="Times New Roman"/>
                <a:cs typeface="Times New Roman"/>
              </a:rPr>
              <a:t>The</a:t>
            </a:r>
            <a:r>
              <a:rPr sz="2450" spc="155" dirty="0">
                <a:latin typeface="Times New Roman"/>
                <a:cs typeface="Times New Roman"/>
              </a:rPr>
              <a:t> </a:t>
            </a:r>
            <a:r>
              <a:rPr sz="2450" dirty="0">
                <a:latin typeface="Times New Roman"/>
                <a:cs typeface="Times New Roman"/>
              </a:rPr>
              <a:t>amount</a:t>
            </a:r>
            <a:r>
              <a:rPr sz="2450" spc="150" dirty="0">
                <a:latin typeface="Times New Roman"/>
                <a:cs typeface="Times New Roman"/>
              </a:rPr>
              <a:t> </a:t>
            </a:r>
            <a:r>
              <a:rPr sz="2450" dirty="0">
                <a:latin typeface="Times New Roman"/>
                <a:cs typeface="Times New Roman"/>
              </a:rPr>
              <a:t>of</a:t>
            </a:r>
            <a:r>
              <a:rPr sz="2450" spc="155" dirty="0">
                <a:latin typeface="Times New Roman"/>
                <a:cs typeface="Times New Roman"/>
              </a:rPr>
              <a:t> </a:t>
            </a:r>
            <a:r>
              <a:rPr sz="2450" dirty="0">
                <a:latin typeface="Times New Roman"/>
                <a:cs typeface="Times New Roman"/>
              </a:rPr>
              <a:t>time</a:t>
            </a:r>
            <a:r>
              <a:rPr sz="2450" spc="155" dirty="0">
                <a:latin typeface="Times New Roman"/>
                <a:cs typeface="Times New Roman"/>
              </a:rPr>
              <a:t> </a:t>
            </a:r>
            <a:r>
              <a:rPr sz="2450" dirty="0">
                <a:latin typeface="Times New Roman"/>
                <a:cs typeface="Times New Roman"/>
              </a:rPr>
              <a:t>the</a:t>
            </a:r>
            <a:r>
              <a:rPr sz="2450" spc="145" dirty="0">
                <a:latin typeface="Times New Roman"/>
                <a:cs typeface="Times New Roman"/>
              </a:rPr>
              <a:t> </a:t>
            </a:r>
            <a:r>
              <a:rPr sz="2450" dirty="0">
                <a:latin typeface="Times New Roman"/>
                <a:cs typeface="Times New Roman"/>
              </a:rPr>
              <a:t>journey</a:t>
            </a:r>
            <a:r>
              <a:rPr sz="2450" spc="155" dirty="0">
                <a:latin typeface="Times New Roman"/>
                <a:cs typeface="Times New Roman"/>
              </a:rPr>
              <a:t> </a:t>
            </a:r>
            <a:r>
              <a:rPr sz="2450" spc="-10" dirty="0">
                <a:latin typeface="Times New Roman"/>
                <a:cs typeface="Times New Roman"/>
              </a:rPr>
              <a:t>takes.</a:t>
            </a:r>
            <a:endParaRPr sz="2450">
              <a:latin typeface="Times New Roman"/>
              <a:cs typeface="Times New Roman"/>
            </a:endParaRPr>
          </a:p>
          <a:p>
            <a:pPr marL="384175" indent="-297815">
              <a:lnSpc>
                <a:spcPct val="100000"/>
              </a:lnSpc>
              <a:spcBef>
                <a:spcPts val="1045"/>
              </a:spcBef>
              <a:buAutoNum type="arabicPeriod"/>
              <a:tabLst>
                <a:tab pos="384810" algn="l"/>
              </a:tabLst>
            </a:pPr>
            <a:r>
              <a:rPr sz="2450" dirty="0">
                <a:latin typeface="Times New Roman"/>
                <a:cs typeface="Times New Roman"/>
              </a:rPr>
              <a:t>The</a:t>
            </a:r>
            <a:r>
              <a:rPr sz="2450" spc="-15" dirty="0">
                <a:latin typeface="Times New Roman"/>
                <a:cs typeface="Times New Roman"/>
              </a:rPr>
              <a:t> </a:t>
            </a:r>
            <a:r>
              <a:rPr sz="2450" dirty="0">
                <a:latin typeface="Times New Roman"/>
                <a:cs typeface="Times New Roman"/>
              </a:rPr>
              <a:t>setting</a:t>
            </a:r>
            <a:r>
              <a:rPr sz="2450" spc="-10" dirty="0">
                <a:latin typeface="Times New Roman"/>
                <a:cs typeface="Times New Roman"/>
              </a:rPr>
              <a:t> </a:t>
            </a:r>
            <a:r>
              <a:rPr sz="2450" spc="-114" dirty="0">
                <a:latin typeface="Times New Roman"/>
                <a:cs typeface="Times New Roman"/>
              </a:rPr>
              <a:t>of</a:t>
            </a:r>
            <a:r>
              <a:rPr sz="2450" spc="-15" dirty="0">
                <a:latin typeface="Times New Roman"/>
                <a:cs typeface="Times New Roman"/>
              </a:rPr>
              <a:t> </a:t>
            </a:r>
            <a:r>
              <a:rPr sz="2450" dirty="0">
                <a:latin typeface="Times New Roman"/>
                <a:cs typeface="Times New Roman"/>
              </a:rPr>
              <a:t>the</a:t>
            </a:r>
            <a:r>
              <a:rPr sz="2450" spc="-10" dirty="0">
                <a:latin typeface="Times New Roman"/>
                <a:cs typeface="Times New Roman"/>
              </a:rPr>
              <a:t> </a:t>
            </a:r>
            <a:r>
              <a:rPr sz="2450" spc="-95" dirty="0">
                <a:latin typeface="Times New Roman"/>
                <a:cs typeface="Times New Roman"/>
              </a:rPr>
              <a:t>New</a:t>
            </a:r>
            <a:r>
              <a:rPr sz="2450" spc="-10" dirty="0">
                <a:latin typeface="Times New Roman"/>
                <a:cs typeface="Times New Roman"/>
              </a:rPr>
              <a:t> </a:t>
            </a:r>
            <a:r>
              <a:rPr sz="2450" spc="-75" dirty="0">
                <a:latin typeface="Times New Roman"/>
                <a:cs typeface="Times New Roman"/>
              </a:rPr>
              <a:t>York</a:t>
            </a:r>
            <a:r>
              <a:rPr sz="2450" spc="-10" dirty="0">
                <a:latin typeface="Times New Roman"/>
                <a:cs typeface="Times New Roman"/>
              </a:rPr>
              <a:t> </a:t>
            </a:r>
            <a:r>
              <a:rPr sz="2450" spc="-70" dirty="0">
                <a:latin typeface="Times New Roman"/>
                <a:cs typeface="Times New Roman"/>
              </a:rPr>
              <a:t>clock</a:t>
            </a:r>
            <a:r>
              <a:rPr sz="2450" spc="-15" dirty="0">
                <a:latin typeface="Times New Roman"/>
                <a:cs typeface="Times New Roman"/>
              </a:rPr>
              <a:t> </a:t>
            </a:r>
            <a:r>
              <a:rPr sz="2450" dirty="0">
                <a:latin typeface="Times New Roman"/>
                <a:cs typeface="Times New Roman"/>
              </a:rPr>
              <a:t>as</a:t>
            </a:r>
            <a:r>
              <a:rPr sz="2450" spc="-15" dirty="0">
                <a:latin typeface="Times New Roman"/>
                <a:cs typeface="Times New Roman"/>
              </a:rPr>
              <a:t> </a:t>
            </a:r>
            <a:r>
              <a:rPr sz="2450" dirty="0">
                <a:latin typeface="Times New Roman"/>
                <a:cs typeface="Times New Roman"/>
              </a:rPr>
              <a:t>the</a:t>
            </a:r>
            <a:r>
              <a:rPr sz="2450" spc="-10" dirty="0">
                <a:latin typeface="Times New Roman"/>
                <a:cs typeface="Times New Roman"/>
              </a:rPr>
              <a:t> </a:t>
            </a:r>
            <a:r>
              <a:rPr sz="2450" spc="50" dirty="0">
                <a:latin typeface="Times New Roman"/>
                <a:cs typeface="Times New Roman"/>
              </a:rPr>
              <a:t>train</a:t>
            </a:r>
            <a:r>
              <a:rPr sz="2450" spc="-10" dirty="0">
                <a:latin typeface="Times New Roman"/>
                <a:cs typeface="Times New Roman"/>
              </a:rPr>
              <a:t> </a:t>
            </a:r>
            <a:r>
              <a:rPr sz="2450" spc="-75" dirty="0">
                <a:latin typeface="Times New Roman"/>
                <a:cs typeface="Times New Roman"/>
              </a:rPr>
              <a:t>leaves</a:t>
            </a:r>
            <a:r>
              <a:rPr sz="2450" spc="-10" dirty="0">
                <a:latin typeface="Times New Roman"/>
                <a:cs typeface="Times New Roman"/>
              </a:rPr>
              <a:t> </a:t>
            </a:r>
            <a:r>
              <a:rPr sz="2450" spc="-95" dirty="0">
                <a:latin typeface="Times New Roman"/>
                <a:cs typeface="Times New Roman"/>
              </a:rPr>
              <a:t>New</a:t>
            </a:r>
            <a:r>
              <a:rPr sz="2450" spc="-15" dirty="0">
                <a:latin typeface="Times New Roman"/>
                <a:cs typeface="Times New Roman"/>
              </a:rPr>
              <a:t> </a:t>
            </a:r>
            <a:r>
              <a:rPr sz="2450" spc="-10" dirty="0">
                <a:latin typeface="Times New Roman"/>
                <a:cs typeface="Times New Roman"/>
              </a:rPr>
              <a:t>York.</a:t>
            </a:r>
            <a:endParaRPr sz="2450">
              <a:latin typeface="Times New Roman"/>
              <a:cs typeface="Times New Roman"/>
            </a:endParaRPr>
          </a:p>
          <a:p>
            <a:pPr marL="384175" indent="-297815">
              <a:lnSpc>
                <a:spcPct val="100000"/>
              </a:lnSpc>
              <a:spcBef>
                <a:spcPts val="1045"/>
              </a:spcBef>
              <a:buAutoNum type="arabicPeriod"/>
              <a:tabLst>
                <a:tab pos="384810" algn="l"/>
              </a:tabLst>
            </a:pP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setting</a:t>
            </a:r>
            <a:r>
              <a:rPr sz="2450" spc="100" dirty="0">
                <a:latin typeface="Times New Roman"/>
                <a:cs typeface="Times New Roman"/>
              </a:rPr>
              <a:t> </a:t>
            </a:r>
            <a:r>
              <a:rPr sz="2450" dirty="0">
                <a:latin typeface="Times New Roman"/>
                <a:cs typeface="Times New Roman"/>
              </a:rPr>
              <a:t>of</a:t>
            </a:r>
            <a:r>
              <a:rPr sz="2450" spc="95"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spc="50" dirty="0">
                <a:latin typeface="Times New Roman"/>
                <a:cs typeface="Times New Roman"/>
              </a:rPr>
              <a:t>train</a:t>
            </a:r>
            <a:r>
              <a:rPr sz="2450" spc="95" dirty="0">
                <a:latin typeface="Times New Roman"/>
                <a:cs typeface="Times New Roman"/>
              </a:rPr>
              <a:t> </a:t>
            </a:r>
            <a:r>
              <a:rPr sz="2450" spc="-30" dirty="0">
                <a:latin typeface="Times New Roman"/>
                <a:cs typeface="Times New Roman"/>
              </a:rPr>
              <a:t>clock</a:t>
            </a:r>
            <a:r>
              <a:rPr sz="2450" spc="100" dirty="0">
                <a:latin typeface="Times New Roman"/>
                <a:cs typeface="Times New Roman"/>
              </a:rPr>
              <a:t> </a:t>
            </a:r>
            <a:r>
              <a:rPr sz="2450" dirty="0">
                <a:latin typeface="Times New Roman"/>
                <a:cs typeface="Times New Roman"/>
              </a:rPr>
              <a:t>as</a:t>
            </a:r>
            <a:r>
              <a:rPr sz="2450" spc="90" dirty="0">
                <a:latin typeface="Times New Roman"/>
                <a:cs typeface="Times New Roman"/>
              </a:rPr>
              <a:t> </a:t>
            </a:r>
            <a:r>
              <a:rPr sz="2450" dirty="0">
                <a:latin typeface="Times New Roman"/>
                <a:cs typeface="Times New Roman"/>
              </a:rPr>
              <a:t>the</a:t>
            </a:r>
            <a:r>
              <a:rPr sz="2450" spc="95" dirty="0">
                <a:latin typeface="Times New Roman"/>
                <a:cs typeface="Times New Roman"/>
              </a:rPr>
              <a:t> </a:t>
            </a:r>
            <a:r>
              <a:rPr sz="2450" spc="50" dirty="0">
                <a:latin typeface="Times New Roman"/>
                <a:cs typeface="Times New Roman"/>
              </a:rPr>
              <a:t>train</a:t>
            </a:r>
            <a:r>
              <a:rPr sz="2450" spc="100" dirty="0">
                <a:latin typeface="Times New Roman"/>
                <a:cs typeface="Times New Roman"/>
              </a:rPr>
              <a:t> </a:t>
            </a:r>
            <a:r>
              <a:rPr sz="2450" spc="-40" dirty="0">
                <a:latin typeface="Times New Roman"/>
                <a:cs typeface="Times New Roman"/>
              </a:rPr>
              <a:t>leaves</a:t>
            </a:r>
            <a:r>
              <a:rPr sz="2450" spc="95" dirty="0">
                <a:latin typeface="Times New Roman"/>
                <a:cs typeface="Times New Roman"/>
              </a:rPr>
              <a:t> </a:t>
            </a:r>
            <a:r>
              <a:rPr sz="2450" spc="-10" dirty="0">
                <a:latin typeface="Times New Roman"/>
                <a:cs typeface="Times New Roman"/>
              </a:rPr>
              <a:t>New</a:t>
            </a:r>
            <a:r>
              <a:rPr sz="2450" spc="100" dirty="0">
                <a:latin typeface="Times New Roman"/>
                <a:cs typeface="Times New Roman"/>
              </a:rPr>
              <a:t> </a:t>
            </a:r>
            <a:r>
              <a:rPr sz="2450" spc="-10" dirty="0">
                <a:latin typeface="Times New Roman"/>
                <a:cs typeface="Times New Roman"/>
              </a:rPr>
              <a:t>York.</a:t>
            </a:r>
            <a:endParaRPr sz="2450">
              <a:latin typeface="Times New Roman"/>
              <a:cs typeface="Times New Roman"/>
            </a:endParaRPr>
          </a:p>
          <a:p>
            <a:pPr marL="384175" marR="5080" indent="-297815">
              <a:lnSpc>
                <a:spcPct val="101699"/>
              </a:lnSpc>
              <a:spcBef>
                <a:spcPts val="995"/>
              </a:spcBef>
              <a:buAutoNum type="arabicPeriod"/>
              <a:tabLst>
                <a:tab pos="384810" algn="l"/>
              </a:tabLst>
            </a:pPr>
            <a:r>
              <a:rPr sz="2450" dirty="0">
                <a:latin typeface="Times New Roman"/>
                <a:cs typeface="Times New Roman"/>
              </a:rPr>
              <a:t>The</a:t>
            </a:r>
            <a:r>
              <a:rPr sz="2450" spc="235" dirty="0">
                <a:latin typeface="Times New Roman"/>
                <a:cs typeface="Times New Roman"/>
              </a:rPr>
              <a:t> </a:t>
            </a:r>
            <a:r>
              <a:rPr sz="2450" dirty="0">
                <a:latin typeface="Times New Roman"/>
                <a:cs typeface="Times New Roman"/>
              </a:rPr>
              <a:t>setting</a:t>
            </a:r>
            <a:r>
              <a:rPr sz="2450" spc="229" dirty="0">
                <a:latin typeface="Times New Roman"/>
                <a:cs typeface="Times New Roman"/>
              </a:rPr>
              <a:t> </a:t>
            </a:r>
            <a:r>
              <a:rPr sz="2450" dirty="0">
                <a:latin typeface="Times New Roman"/>
                <a:cs typeface="Times New Roman"/>
              </a:rPr>
              <a:t>of</a:t>
            </a:r>
            <a:r>
              <a:rPr sz="2450" spc="235" dirty="0">
                <a:latin typeface="Times New Roman"/>
                <a:cs typeface="Times New Roman"/>
              </a:rPr>
              <a:t> </a:t>
            </a:r>
            <a:r>
              <a:rPr sz="2450" dirty="0">
                <a:latin typeface="Times New Roman"/>
                <a:cs typeface="Times New Roman"/>
              </a:rPr>
              <a:t>the</a:t>
            </a:r>
            <a:r>
              <a:rPr sz="2450" spc="229" dirty="0">
                <a:latin typeface="Times New Roman"/>
                <a:cs typeface="Times New Roman"/>
              </a:rPr>
              <a:t> </a:t>
            </a:r>
            <a:r>
              <a:rPr sz="2450" dirty="0">
                <a:latin typeface="Times New Roman"/>
                <a:cs typeface="Times New Roman"/>
              </a:rPr>
              <a:t>Los</a:t>
            </a:r>
            <a:r>
              <a:rPr sz="2450" spc="235" dirty="0">
                <a:latin typeface="Times New Roman"/>
                <a:cs typeface="Times New Roman"/>
              </a:rPr>
              <a:t> </a:t>
            </a:r>
            <a:r>
              <a:rPr sz="2450" spc="-25" dirty="0">
                <a:latin typeface="Times New Roman"/>
                <a:cs typeface="Times New Roman"/>
              </a:rPr>
              <a:t>Angeles</a:t>
            </a:r>
            <a:r>
              <a:rPr sz="2450" spc="235" dirty="0">
                <a:latin typeface="Times New Roman"/>
                <a:cs typeface="Times New Roman"/>
              </a:rPr>
              <a:t> </a:t>
            </a:r>
            <a:r>
              <a:rPr sz="2450" spc="-10" dirty="0">
                <a:latin typeface="Times New Roman"/>
                <a:cs typeface="Times New Roman"/>
              </a:rPr>
              <a:t>clock</a:t>
            </a:r>
            <a:r>
              <a:rPr sz="2450" spc="229" dirty="0">
                <a:latin typeface="Times New Roman"/>
                <a:cs typeface="Times New Roman"/>
              </a:rPr>
              <a:t> </a:t>
            </a:r>
            <a:r>
              <a:rPr sz="2450" dirty="0">
                <a:latin typeface="Times New Roman"/>
                <a:cs typeface="Times New Roman"/>
              </a:rPr>
              <a:t>as</a:t>
            </a:r>
            <a:r>
              <a:rPr sz="2450" spc="235" dirty="0">
                <a:latin typeface="Times New Roman"/>
                <a:cs typeface="Times New Roman"/>
              </a:rPr>
              <a:t> </a:t>
            </a:r>
            <a:r>
              <a:rPr sz="2450" dirty="0">
                <a:latin typeface="Times New Roman"/>
                <a:cs typeface="Times New Roman"/>
              </a:rPr>
              <a:t>the</a:t>
            </a:r>
            <a:r>
              <a:rPr sz="2450" spc="229" dirty="0">
                <a:latin typeface="Times New Roman"/>
                <a:cs typeface="Times New Roman"/>
              </a:rPr>
              <a:t> </a:t>
            </a:r>
            <a:r>
              <a:rPr sz="2450" spc="50" dirty="0">
                <a:latin typeface="Times New Roman"/>
                <a:cs typeface="Times New Roman"/>
              </a:rPr>
              <a:t>train</a:t>
            </a:r>
            <a:r>
              <a:rPr sz="2450" spc="235" dirty="0">
                <a:latin typeface="Times New Roman"/>
                <a:cs typeface="Times New Roman"/>
              </a:rPr>
              <a:t> </a:t>
            </a:r>
            <a:r>
              <a:rPr sz="2450" spc="-30" dirty="0">
                <a:latin typeface="Times New Roman"/>
                <a:cs typeface="Times New Roman"/>
              </a:rPr>
              <a:t>leaves</a:t>
            </a:r>
            <a:r>
              <a:rPr sz="2450" spc="229" dirty="0">
                <a:latin typeface="Times New Roman"/>
                <a:cs typeface="Times New Roman"/>
              </a:rPr>
              <a:t> </a:t>
            </a:r>
            <a:r>
              <a:rPr sz="2450" spc="-25" dirty="0">
                <a:latin typeface="Times New Roman"/>
                <a:cs typeface="Times New Roman"/>
              </a:rPr>
              <a:t>New </a:t>
            </a:r>
            <a:r>
              <a:rPr sz="2450" spc="-10" dirty="0">
                <a:latin typeface="Times New Roman"/>
                <a:cs typeface="Times New Roman"/>
              </a:rPr>
              <a:t>York.</a:t>
            </a:r>
            <a:endParaRPr sz="2450">
              <a:latin typeface="Times New Roman"/>
              <a:cs typeface="Times New Roman"/>
            </a:endParaRPr>
          </a:p>
          <a:p>
            <a:pPr marL="384175" marR="5080" indent="-297815">
              <a:lnSpc>
                <a:spcPct val="101699"/>
              </a:lnSpc>
              <a:spcBef>
                <a:spcPts val="994"/>
              </a:spcBef>
              <a:buAutoNum type="arabicPeriod"/>
              <a:tabLst>
                <a:tab pos="384810" algn="l"/>
              </a:tabLst>
            </a:pPr>
            <a:r>
              <a:rPr sz="2450" dirty="0">
                <a:latin typeface="Times New Roman"/>
                <a:cs typeface="Times New Roman"/>
              </a:rPr>
              <a:t>Whether</a:t>
            </a:r>
            <a:r>
              <a:rPr sz="2450" spc="160" dirty="0">
                <a:latin typeface="Times New Roman"/>
                <a:cs typeface="Times New Roman"/>
              </a:rPr>
              <a:t> </a:t>
            </a:r>
            <a:r>
              <a:rPr sz="2450" dirty="0">
                <a:latin typeface="Times New Roman"/>
                <a:cs typeface="Times New Roman"/>
              </a:rPr>
              <a:t>the</a:t>
            </a:r>
            <a:r>
              <a:rPr sz="2450" spc="165" dirty="0">
                <a:latin typeface="Times New Roman"/>
                <a:cs typeface="Times New Roman"/>
              </a:rPr>
              <a:t> </a:t>
            </a:r>
            <a:r>
              <a:rPr sz="2450" dirty="0">
                <a:latin typeface="Times New Roman"/>
                <a:cs typeface="Times New Roman"/>
              </a:rPr>
              <a:t>gap</a:t>
            </a:r>
            <a:r>
              <a:rPr sz="2450" spc="165" dirty="0">
                <a:latin typeface="Times New Roman"/>
                <a:cs typeface="Times New Roman"/>
              </a:rPr>
              <a:t> </a:t>
            </a:r>
            <a:r>
              <a:rPr sz="2450" dirty="0">
                <a:latin typeface="Times New Roman"/>
                <a:cs typeface="Times New Roman"/>
              </a:rPr>
              <a:t>between</a:t>
            </a:r>
            <a:r>
              <a:rPr sz="2450" spc="170" dirty="0">
                <a:latin typeface="Times New Roman"/>
                <a:cs typeface="Times New Roman"/>
              </a:rPr>
              <a:t> </a:t>
            </a:r>
            <a:r>
              <a:rPr sz="2450" dirty="0">
                <a:latin typeface="Times New Roman"/>
                <a:cs typeface="Times New Roman"/>
              </a:rPr>
              <a:t>the</a:t>
            </a:r>
            <a:r>
              <a:rPr sz="2450" spc="165" dirty="0">
                <a:latin typeface="Times New Roman"/>
                <a:cs typeface="Times New Roman"/>
              </a:rPr>
              <a:t> </a:t>
            </a:r>
            <a:r>
              <a:rPr sz="2450" dirty="0">
                <a:latin typeface="Times New Roman"/>
                <a:cs typeface="Times New Roman"/>
              </a:rPr>
              <a:t>two</a:t>
            </a:r>
            <a:r>
              <a:rPr sz="2450" spc="165" dirty="0">
                <a:latin typeface="Times New Roman"/>
                <a:cs typeface="Times New Roman"/>
              </a:rPr>
              <a:t> </a:t>
            </a:r>
            <a:r>
              <a:rPr sz="2450" dirty="0">
                <a:latin typeface="Times New Roman"/>
                <a:cs typeface="Times New Roman"/>
              </a:rPr>
              <a:t>events</a:t>
            </a:r>
            <a:r>
              <a:rPr sz="2450" spc="160" dirty="0">
                <a:latin typeface="Times New Roman"/>
                <a:cs typeface="Times New Roman"/>
              </a:rPr>
              <a:t> </a:t>
            </a:r>
            <a:r>
              <a:rPr sz="2450" spc="50" dirty="0">
                <a:latin typeface="Times New Roman"/>
                <a:cs typeface="Times New Roman"/>
              </a:rPr>
              <a:t>(“train</a:t>
            </a:r>
            <a:r>
              <a:rPr sz="2450" spc="170" dirty="0">
                <a:latin typeface="Times New Roman"/>
                <a:cs typeface="Times New Roman"/>
              </a:rPr>
              <a:t> </a:t>
            </a:r>
            <a:r>
              <a:rPr sz="2450" spc="-35" dirty="0">
                <a:latin typeface="Times New Roman"/>
                <a:cs typeface="Times New Roman"/>
              </a:rPr>
              <a:t>leaves</a:t>
            </a:r>
            <a:r>
              <a:rPr sz="2450" spc="160" dirty="0">
                <a:latin typeface="Times New Roman"/>
                <a:cs typeface="Times New Roman"/>
              </a:rPr>
              <a:t> </a:t>
            </a:r>
            <a:r>
              <a:rPr sz="2450" spc="-10" dirty="0">
                <a:latin typeface="Times New Roman"/>
                <a:cs typeface="Times New Roman"/>
              </a:rPr>
              <a:t>N.Y.” </a:t>
            </a:r>
            <a:r>
              <a:rPr sz="2450" dirty="0">
                <a:latin typeface="Times New Roman"/>
                <a:cs typeface="Times New Roman"/>
              </a:rPr>
              <a:t>and</a:t>
            </a:r>
            <a:r>
              <a:rPr sz="2450" spc="80" dirty="0">
                <a:latin typeface="Times New Roman"/>
                <a:cs typeface="Times New Roman"/>
              </a:rPr>
              <a:t> </a:t>
            </a:r>
            <a:r>
              <a:rPr sz="2450" dirty="0">
                <a:latin typeface="Times New Roman"/>
                <a:cs typeface="Times New Roman"/>
              </a:rPr>
              <a:t>“train</a:t>
            </a:r>
            <a:r>
              <a:rPr sz="2450" spc="90" dirty="0">
                <a:latin typeface="Times New Roman"/>
                <a:cs typeface="Times New Roman"/>
              </a:rPr>
              <a:t> </a:t>
            </a:r>
            <a:r>
              <a:rPr sz="2450" spc="-10" dirty="0">
                <a:latin typeface="Times New Roman"/>
                <a:cs typeface="Times New Roman"/>
              </a:rPr>
              <a:t>reaches</a:t>
            </a:r>
            <a:r>
              <a:rPr sz="2450" spc="85" dirty="0">
                <a:latin typeface="Times New Roman"/>
                <a:cs typeface="Times New Roman"/>
              </a:rPr>
              <a:t> </a:t>
            </a:r>
            <a:r>
              <a:rPr sz="2450" dirty="0">
                <a:latin typeface="Times New Roman"/>
                <a:cs typeface="Times New Roman"/>
              </a:rPr>
              <a:t>L.A.”)</a:t>
            </a:r>
            <a:r>
              <a:rPr sz="2450" spc="85" dirty="0">
                <a:latin typeface="Times New Roman"/>
                <a:cs typeface="Times New Roman"/>
              </a:rPr>
              <a:t> </a:t>
            </a:r>
            <a:r>
              <a:rPr sz="2450" dirty="0">
                <a:latin typeface="Times New Roman"/>
                <a:cs typeface="Times New Roman"/>
              </a:rPr>
              <a:t>is</a:t>
            </a:r>
            <a:r>
              <a:rPr sz="2450" spc="85" dirty="0">
                <a:latin typeface="Times New Roman"/>
                <a:cs typeface="Times New Roman"/>
              </a:rPr>
              <a:t> </a:t>
            </a:r>
            <a:r>
              <a:rPr sz="2450" spc="-30" dirty="0">
                <a:latin typeface="Times New Roman"/>
                <a:cs typeface="Times New Roman"/>
              </a:rPr>
              <a:t>spacelike,</a:t>
            </a:r>
            <a:r>
              <a:rPr sz="2450" spc="90" dirty="0">
                <a:latin typeface="Times New Roman"/>
                <a:cs typeface="Times New Roman"/>
              </a:rPr>
              <a:t> </a:t>
            </a:r>
            <a:r>
              <a:rPr sz="2450" spc="-10" dirty="0">
                <a:latin typeface="Times New Roman"/>
                <a:cs typeface="Times New Roman"/>
              </a:rPr>
              <a:t>timelike,</a:t>
            </a:r>
            <a:r>
              <a:rPr sz="2450" spc="90" dirty="0">
                <a:latin typeface="Times New Roman"/>
                <a:cs typeface="Times New Roman"/>
              </a:rPr>
              <a:t> </a:t>
            </a:r>
            <a:r>
              <a:rPr sz="2450" dirty="0">
                <a:latin typeface="Times New Roman"/>
                <a:cs typeface="Times New Roman"/>
              </a:rPr>
              <a:t>or</a:t>
            </a:r>
            <a:r>
              <a:rPr sz="2450" spc="90" dirty="0">
                <a:latin typeface="Times New Roman"/>
                <a:cs typeface="Times New Roman"/>
              </a:rPr>
              <a:t> </a:t>
            </a:r>
            <a:r>
              <a:rPr sz="2450" spc="-10" dirty="0">
                <a:latin typeface="Times New Roman"/>
                <a:cs typeface="Times New Roman"/>
              </a:rPr>
              <a:t>lightlike.</a:t>
            </a:r>
            <a:endParaRPr sz="2450">
              <a:latin typeface="Times New Roman"/>
              <a:cs typeface="Times New Roman"/>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5000" cy="6574790"/>
          </a:xfrm>
          <a:prstGeom prst="rect">
            <a:avLst/>
          </a:prstGeom>
        </p:spPr>
        <p:txBody>
          <a:bodyPr vert="horz" wrap="square" lIns="0" tIns="12065" rIns="0" bIns="0" rtlCol="0">
            <a:spAutoFit/>
          </a:bodyPr>
          <a:lstStyle/>
          <a:p>
            <a:pPr marL="12700" algn="just">
              <a:lnSpc>
                <a:spcPct val="100000"/>
              </a:lnSpc>
              <a:spcBef>
                <a:spcPts val="95"/>
              </a:spcBef>
              <a:tabLst>
                <a:tab pos="4458970" algn="l"/>
              </a:tabLst>
            </a:pPr>
            <a:r>
              <a:rPr sz="1200" spc="-10" dirty="0">
                <a:latin typeface="Times New Roman"/>
                <a:cs typeface="Times New Roman"/>
              </a:rPr>
              <a:t>ConcepTest</a:t>
            </a:r>
            <a:r>
              <a:rPr sz="1200" dirty="0">
                <a:latin typeface="Times New Roman"/>
                <a:cs typeface="Times New Roman"/>
              </a:rPr>
              <a:t>	1.3.</a:t>
            </a:r>
            <a:r>
              <a:rPr sz="1200" spc="305" dirty="0">
                <a:latin typeface="Times New Roman"/>
                <a:cs typeface="Times New Roman"/>
              </a:rPr>
              <a:t>  </a:t>
            </a:r>
            <a:r>
              <a:rPr sz="1200" dirty="0">
                <a:latin typeface="Times New Roman"/>
                <a:cs typeface="Times New Roman"/>
              </a:rPr>
              <a:t>LENGTH</a:t>
            </a:r>
            <a:r>
              <a:rPr sz="1200" spc="225" dirty="0">
                <a:latin typeface="Times New Roman"/>
                <a:cs typeface="Times New Roman"/>
              </a:rPr>
              <a:t> </a:t>
            </a:r>
            <a:r>
              <a:rPr sz="1200" dirty="0">
                <a:latin typeface="Times New Roman"/>
                <a:cs typeface="Times New Roman"/>
              </a:rPr>
              <a:t>CONTRACTION</a:t>
            </a:r>
            <a:r>
              <a:rPr sz="1200" spc="220" dirty="0">
                <a:latin typeface="Times New Roman"/>
                <a:cs typeface="Times New Roman"/>
              </a:rPr>
              <a:t> </a:t>
            </a:r>
            <a:r>
              <a:rPr sz="1200" dirty="0">
                <a:latin typeface="Times New Roman"/>
                <a:cs typeface="Times New Roman"/>
              </a:rPr>
              <a:t>AND</a:t>
            </a:r>
            <a:r>
              <a:rPr sz="1200" spc="220" dirty="0">
                <a:latin typeface="Times New Roman"/>
                <a:cs typeface="Times New Roman"/>
              </a:rPr>
              <a:t> </a:t>
            </a:r>
            <a:r>
              <a:rPr sz="1200" spc="-10" dirty="0">
                <a:latin typeface="Times New Roman"/>
                <a:cs typeface="Times New Roman"/>
              </a:rPr>
              <a:t>SIMULTANEITY</a:t>
            </a:r>
            <a:endParaRPr sz="1200">
              <a:latin typeface="Times New Roman"/>
              <a:cs typeface="Times New Roman"/>
            </a:endParaRPr>
          </a:p>
          <a:p>
            <a:pPr>
              <a:lnSpc>
                <a:spcPct val="100000"/>
              </a:lnSpc>
              <a:spcBef>
                <a:spcPts val="55"/>
              </a:spcBef>
            </a:pPr>
            <a:endParaRPr sz="1350">
              <a:latin typeface="Times New Roman"/>
              <a:cs typeface="Times New Roman"/>
            </a:endParaRPr>
          </a:p>
          <a:p>
            <a:pPr marL="12700" marR="5080" algn="just">
              <a:lnSpc>
                <a:spcPct val="106700"/>
              </a:lnSpc>
            </a:pPr>
            <a:r>
              <a:rPr sz="1400" dirty="0">
                <a:latin typeface="Times New Roman"/>
                <a:cs typeface="Times New Roman"/>
              </a:rPr>
              <a:t>A</a:t>
            </a:r>
            <a:r>
              <a:rPr sz="1400" spc="245" dirty="0">
                <a:latin typeface="Times New Roman"/>
                <a:cs typeface="Times New Roman"/>
              </a:rPr>
              <a:t> </a:t>
            </a:r>
            <a:r>
              <a:rPr sz="1400" spc="75" dirty="0">
                <a:latin typeface="Times New Roman"/>
                <a:cs typeface="Times New Roman"/>
              </a:rPr>
              <a:t>train</a:t>
            </a:r>
            <a:r>
              <a:rPr sz="1400" spc="250" dirty="0">
                <a:latin typeface="Times New Roman"/>
                <a:cs typeface="Times New Roman"/>
              </a:rPr>
              <a:t> </a:t>
            </a:r>
            <a:r>
              <a:rPr sz="1400" dirty="0">
                <a:latin typeface="Times New Roman"/>
                <a:cs typeface="Times New Roman"/>
              </a:rPr>
              <a:t>follows</a:t>
            </a:r>
            <a:r>
              <a:rPr sz="1400" spc="250" dirty="0">
                <a:latin typeface="Times New Roman"/>
                <a:cs typeface="Times New Roman"/>
              </a:rPr>
              <a:t> </a:t>
            </a:r>
            <a:r>
              <a:rPr sz="1400" spc="70" dirty="0">
                <a:latin typeface="Times New Roman"/>
                <a:cs typeface="Times New Roman"/>
              </a:rPr>
              <a:t>a</a:t>
            </a:r>
            <a:r>
              <a:rPr sz="1400" spc="250" dirty="0">
                <a:latin typeface="Times New Roman"/>
                <a:cs typeface="Times New Roman"/>
              </a:rPr>
              <a:t> </a:t>
            </a:r>
            <a:r>
              <a:rPr sz="1400" spc="45" dirty="0">
                <a:latin typeface="Times New Roman"/>
                <a:cs typeface="Times New Roman"/>
              </a:rPr>
              <a:t>straight-</a:t>
            </a:r>
            <a:r>
              <a:rPr sz="1400" dirty="0">
                <a:latin typeface="Times New Roman"/>
                <a:cs typeface="Times New Roman"/>
              </a:rPr>
              <a:t>line</a:t>
            </a:r>
            <a:r>
              <a:rPr sz="1400" spc="245" dirty="0">
                <a:latin typeface="Times New Roman"/>
                <a:cs typeface="Times New Roman"/>
              </a:rPr>
              <a:t> </a:t>
            </a:r>
            <a:r>
              <a:rPr sz="1400" spc="60" dirty="0">
                <a:latin typeface="Times New Roman"/>
                <a:cs typeface="Times New Roman"/>
              </a:rPr>
              <a:t>route</a:t>
            </a:r>
            <a:r>
              <a:rPr sz="1400" spc="250" dirty="0">
                <a:latin typeface="Times New Roman"/>
                <a:cs typeface="Times New Roman"/>
              </a:rPr>
              <a:t> </a:t>
            </a:r>
            <a:r>
              <a:rPr sz="1400" dirty="0">
                <a:latin typeface="Times New Roman"/>
                <a:cs typeface="Times New Roman"/>
              </a:rPr>
              <a:t>from</a:t>
            </a:r>
            <a:r>
              <a:rPr sz="1400" spc="250" dirty="0">
                <a:latin typeface="Times New Roman"/>
                <a:cs typeface="Times New Roman"/>
              </a:rPr>
              <a:t> </a:t>
            </a:r>
            <a:r>
              <a:rPr sz="1400" dirty="0">
                <a:latin typeface="Times New Roman"/>
                <a:cs typeface="Times New Roman"/>
              </a:rPr>
              <a:t>New</a:t>
            </a:r>
            <a:r>
              <a:rPr sz="1400" spc="245" dirty="0">
                <a:latin typeface="Times New Roman"/>
                <a:cs typeface="Times New Roman"/>
              </a:rPr>
              <a:t> </a:t>
            </a:r>
            <a:r>
              <a:rPr sz="1400" dirty="0">
                <a:latin typeface="Times New Roman"/>
                <a:cs typeface="Times New Roman"/>
              </a:rPr>
              <a:t>York</a:t>
            </a:r>
            <a:r>
              <a:rPr sz="1400" spc="250" dirty="0">
                <a:latin typeface="Times New Roman"/>
                <a:cs typeface="Times New Roman"/>
              </a:rPr>
              <a:t> </a:t>
            </a:r>
            <a:r>
              <a:rPr sz="1400" spc="75" dirty="0">
                <a:latin typeface="Times New Roman"/>
                <a:cs typeface="Times New Roman"/>
              </a:rPr>
              <a:t>to</a:t>
            </a:r>
            <a:r>
              <a:rPr sz="1400" spc="250" dirty="0">
                <a:latin typeface="Times New Roman"/>
                <a:cs typeface="Times New Roman"/>
              </a:rPr>
              <a:t> </a:t>
            </a:r>
            <a:r>
              <a:rPr sz="1400" dirty="0">
                <a:latin typeface="Times New Roman"/>
                <a:cs typeface="Times New Roman"/>
              </a:rPr>
              <a:t>Los</a:t>
            </a:r>
            <a:r>
              <a:rPr sz="1400" spc="250" dirty="0">
                <a:latin typeface="Times New Roman"/>
                <a:cs typeface="Times New Roman"/>
              </a:rPr>
              <a:t> </a:t>
            </a:r>
            <a:r>
              <a:rPr sz="1400" dirty="0">
                <a:latin typeface="Times New Roman"/>
                <a:cs typeface="Times New Roman"/>
              </a:rPr>
              <a:t>Angeles</a:t>
            </a:r>
            <a:r>
              <a:rPr sz="1400" spc="245" dirty="0">
                <a:latin typeface="Times New Roman"/>
                <a:cs typeface="Times New Roman"/>
              </a:rPr>
              <a:t> </a:t>
            </a:r>
            <a:r>
              <a:rPr sz="1400" spc="114" dirty="0">
                <a:latin typeface="Times New Roman"/>
                <a:cs typeface="Times New Roman"/>
              </a:rPr>
              <a:t>at</a:t>
            </a:r>
            <a:r>
              <a:rPr sz="1400" spc="245" dirty="0">
                <a:latin typeface="Times New Roman"/>
                <a:cs typeface="Times New Roman"/>
              </a:rPr>
              <a:t> </a:t>
            </a:r>
            <a:r>
              <a:rPr sz="1400" dirty="0">
                <a:latin typeface="Times New Roman"/>
                <a:cs typeface="Times New Roman"/>
              </a:rPr>
              <a:t>near-light</a:t>
            </a:r>
            <a:r>
              <a:rPr sz="1400" spc="245" dirty="0">
                <a:latin typeface="Times New Roman"/>
                <a:cs typeface="Times New Roman"/>
              </a:rPr>
              <a:t> </a:t>
            </a:r>
            <a:r>
              <a:rPr sz="1400" dirty="0">
                <a:latin typeface="Times New Roman"/>
                <a:cs typeface="Times New Roman"/>
              </a:rPr>
              <a:t>speed.</a:t>
            </a:r>
            <a:r>
              <a:rPr sz="1400" spc="100" dirty="0">
                <a:latin typeface="Times New Roman"/>
                <a:cs typeface="Times New Roman"/>
              </a:rPr>
              <a:t>  </a:t>
            </a:r>
            <a:r>
              <a:rPr sz="1400" dirty="0">
                <a:latin typeface="Times New Roman"/>
                <a:cs typeface="Times New Roman"/>
              </a:rPr>
              <a:t>(Let’s</a:t>
            </a:r>
            <a:r>
              <a:rPr sz="1400" spc="245" dirty="0">
                <a:latin typeface="Times New Roman"/>
                <a:cs typeface="Times New Roman"/>
              </a:rPr>
              <a:t> </a:t>
            </a:r>
            <a:r>
              <a:rPr sz="1400" dirty="0">
                <a:latin typeface="Times New Roman"/>
                <a:cs typeface="Times New Roman"/>
              </a:rPr>
              <a:t>ignore</a:t>
            </a:r>
            <a:r>
              <a:rPr sz="1400" spc="250" dirty="0">
                <a:latin typeface="Times New Roman"/>
                <a:cs typeface="Times New Roman"/>
              </a:rPr>
              <a:t> </a:t>
            </a:r>
            <a:r>
              <a:rPr sz="1400" spc="-25" dirty="0">
                <a:latin typeface="Times New Roman"/>
                <a:cs typeface="Times New Roman"/>
              </a:rPr>
              <a:t>all </a:t>
            </a:r>
            <a:r>
              <a:rPr sz="1400" spc="70" dirty="0">
                <a:latin typeface="Times New Roman"/>
                <a:cs typeface="Times New Roman"/>
              </a:rPr>
              <a:t>the</a:t>
            </a:r>
            <a:r>
              <a:rPr sz="1400" spc="130" dirty="0">
                <a:latin typeface="Times New Roman"/>
                <a:cs typeface="Times New Roman"/>
              </a:rPr>
              <a:t> </a:t>
            </a:r>
            <a:r>
              <a:rPr sz="1400" dirty="0">
                <a:latin typeface="Times New Roman"/>
                <a:cs typeface="Times New Roman"/>
              </a:rPr>
              <a:t>reasons</a:t>
            </a:r>
            <a:r>
              <a:rPr sz="1400" spc="135" dirty="0">
                <a:latin typeface="Times New Roman"/>
                <a:cs typeface="Times New Roman"/>
              </a:rPr>
              <a:t> </a:t>
            </a:r>
            <a:r>
              <a:rPr sz="1400" dirty="0">
                <a:latin typeface="Times New Roman"/>
                <a:cs typeface="Times New Roman"/>
              </a:rPr>
              <a:t>why</a:t>
            </a:r>
            <a:r>
              <a:rPr sz="1400" spc="140" dirty="0">
                <a:latin typeface="Times New Roman"/>
                <a:cs typeface="Times New Roman"/>
              </a:rPr>
              <a:t> </a:t>
            </a:r>
            <a:r>
              <a:rPr sz="1400" spc="114" dirty="0">
                <a:latin typeface="Times New Roman"/>
                <a:cs typeface="Times New Roman"/>
              </a:rPr>
              <a:t>that</a:t>
            </a:r>
            <a:r>
              <a:rPr sz="1400" spc="135" dirty="0">
                <a:latin typeface="Times New Roman"/>
                <a:cs typeface="Times New Roman"/>
              </a:rPr>
              <a:t> </a:t>
            </a:r>
            <a:r>
              <a:rPr sz="1400" dirty="0">
                <a:latin typeface="Times New Roman"/>
                <a:cs typeface="Times New Roman"/>
              </a:rPr>
              <a:t>would</a:t>
            </a:r>
            <a:r>
              <a:rPr sz="1400" spc="135" dirty="0">
                <a:latin typeface="Times New Roman"/>
                <a:cs typeface="Times New Roman"/>
              </a:rPr>
              <a:t> </a:t>
            </a:r>
            <a:r>
              <a:rPr sz="1400" spc="55" dirty="0">
                <a:latin typeface="Times New Roman"/>
                <a:cs typeface="Times New Roman"/>
              </a:rPr>
              <a:t>be</a:t>
            </a:r>
            <a:r>
              <a:rPr sz="1400" spc="135" dirty="0">
                <a:latin typeface="Times New Roman"/>
                <a:cs typeface="Times New Roman"/>
              </a:rPr>
              <a:t> </a:t>
            </a:r>
            <a:r>
              <a:rPr sz="1400" spc="70" dirty="0">
                <a:latin typeface="Times New Roman"/>
                <a:cs typeface="Times New Roman"/>
              </a:rPr>
              <a:t>a</a:t>
            </a:r>
            <a:r>
              <a:rPr sz="1400" spc="135" dirty="0">
                <a:latin typeface="Times New Roman"/>
                <a:cs typeface="Times New Roman"/>
              </a:rPr>
              <a:t> </a:t>
            </a:r>
            <a:r>
              <a:rPr sz="1400" dirty="0">
                <a:latin typeface="Times New Roman"/>
                <a:cs typeface="Times New Roman"/>
              </a:rPr>
              <a:t>Very</a:t>
            </a:r>
            <a:r>
              <a:rPr sz="1400" spc="140" dirty="0">
                <a:latin typeface="Times New Roman"/>
                <a:cs typeface="Times New Roman"/>
              </a:rPr>
              <a:t> </a:t>
            </a:r>
            <a:r>
              <a:rPr sz="1400" spc="65" dirty="0">
                <a:latin typeface="Times New Roman"/>
                <a:cs typeface="Times New Roman"/>
              </a:rPr>
              <a:t>Bad</a:t>
            </a:r>
            <a:r>
              <a:rPr sz="1400" spc="130" dirty="0">
                <a:latin typeface="Times New Roman"/>
                <a:cs typeface="Times New Roman"/>
              </a:rPr>
              <a:t> </a:t>
            </a:r>
            <a:r>
              <a:rPr sz="1400" spc="50" dirty="0">
                <a:latin typeface="Times New Roman"/>
                <a:cs typeface="Times New Roman"/>
              </a:rPr>
              <a:t>Idea.)</a:t>
            </a:r>
            <a:r>
              <a:rPr sz="1400" spc="335" dirty="0">
                <a:latin typeface="Times New Roman"/>
                <a:cs typeface="Times New Roman"/>
              </a:rPr>
              <a:t> </a:t>
            </a:r>
            <a:r>
              <a:rPr sz="1400" spc="75" dirty="0">
                <a:latin typeface="Times New Roman"/>
                <a:cs typeface="Times New Roman"/>
              </a:rPr>
              <a:t>The</a:t>
            </a:r>
            <a:r>
              <a:rPr sz="1400" spc="135" dirty="0">
                <a:latin typeface="Times New Roman"/>
                <a:cs typeface="Times New Roman"/>
              </a:rPr>
              <a:t> </a:t>
            </a:r>
            <a:r>
              <a:rPr sz="1400" spc="75" dirty="0">
                <a:latin typeface="Times New Roman"/>
                <a:cs typeface="Times New Roman"/>
              </a:rPr>
              <a:t>train</a:t>
            </a:r>
            <a:r>
              <a:rPr sz="1400" spc="140" dirty="0">
                <a:latin typeface="Times New Roman"/>
                <a:cs typeface="Times New Roman"/>
              </a:rPr>
              <a:t> </a:t>
            </a:r>
            <a:r>
              <a:rPr sz="1400" spc="70" dirty="0">
                <a:latin typeface="Times New Roman"/>
                <a:cs typeface="Times New Roman"/>
              </a:rPr>
              <a:t>and</a:t>
            </a:r>
            <a:r>
              <a:rPr sz="1400" spc="140" dirty="0">
                <a:latin typeface="Times New Roman"/>
                <a:cs typeface="Times New Roman"/>
              </a:rPr>
              <a:t> </a:t>
            </a:r>
            <a:r>
              <a:rPr sz="1400" spc="70" dirty="0">
                <a:latin typeface="Times New Roman"/>
                <a:cs typeface="Times New Roman"/>
              </a:rPr>
              <a:t>the</a:t>
            </a:r>
            <a:r>
              <a:rPr sz="1400" spc="135" dirty="0">
                <a:latin typeface="Times New Roman"/>
                <a:cs typeface="Times New Roman"/>
              </a:rPr>
              <a:t> </a:t>
            </a:r>
            <a:r>
              <a:rPr sz="1400" spc="50" dirty="0">
                <a:latin typeface="Times New Roman"/>
                <a:cs typeface="Times New Roman"/>
              </a:rPr>
              <a:t>ground</a:t>
            </a:r>
            <a:r>
              <a:rPr sz="1400" spc="135" dirty="0">
                <a:latin typeface="Times New Roman"/>
                <a:cs typeface="Times New Roman"/>
              </a:rPr>
              <a:t> </a:t>
            </a:r>
            <a:r>
              <a:rPr sz="1400" dirty="0">
                <a:latin typeface="Times New Roman"/>
                <a:cs typeface="Times New Roman"/>
              </a:rPr>
              <a:t>each</a:t>
            </a:r>
            <a:r>
              <a:rPr sz="1400" spc="135" dirty="0">
                <a:latin typeface="Times New Roman"/>
                <a:cs typeface="Times New Roman"/>
              </a:rPr>
              <a:t> </a:t>
            </a:r>
            <a:r>
              <a:rPr sz="1400" dirty="0">
                <a:latin typeface="Times New Roman"/>
                <a:cs typeface="Times New Roman"/>
              </a:rPr>
              <a:t>define</a:t>
            </a:r>
            <a:r>
              <a:rPr sz="1400" spc="130" dirty="0">
                <a:latin typeface="Times New Roman"/>
                <a:cs typeface="Times New Roman"/>
              </a:rPr>
              <a:t> </a:t>
            </a:r>
            <a:r>
              <a:rPr sz="1400" spc="70" dirty="0">
                <a:latin typeface="Times New Roman"/>
                <a:cs typeface="Times New Roman"/>
              </a:rPr>
              <a:t>a</a:t>
            </a:r>
            <a:r>
              <a:rPr sz="1400" spc="135" dirty="0">
                <a:latin typeface="Times New Roman"/>
                <a:cs typeface="Times New Roman"/>
              </a:rPr>
              <a:t> </a:t>
            </a:r>
            <a:r>
              <a:rPr sz="1400" dirty="0">
                <a:latin typeface="Times New Roman"/>
                <a:cs typeface="Times New Roman"/>
              </a:rPr>
              <a:t>reference</a:t>
            </a:r>
            <a:r>
              <a:rPr sz="1400" spc="135" dirty="0">
                <a:latin typeface="Times New Roman"/>
                <a:cs typeface="Times New Roman"/>
              </a:rPr>
              <a:t> </a:t>
            </a:r>
            <a:r>
              <a:rPr sz="1400" spc="-10" dirty="0">
                <a:latin typeface="Times New Roman"/>
                <a:cs typeface="Times New Roman"/>
              </a:rPr>
              <a:t>frame. </a:t>
            </a:r>
            <a:r>
              <a:rPr sz="1400" dirty="0">
                <a:latin typeface="Times New Roman"/>
                <a:cs typeface="Times New Roman"/>
              </a:rPr>
              <a:t>Label</a:t>
            </a:r>
            <a:r>
              <a:rPr sz="1400" spc="300" dirty="0">
                <a:latin typeface="Times New Roman"/>
                <a:cs typeface="Times New Roman"/>
              </a:rPr>
              <a:t> </a:t>
            </a:r>
            <a:r>
              <a:rPr sz="1400" dirty="0">
                <a:latin typeface="Times New Roman"/>
                <a:cs typeface="Times New Roman"/>
              </a:rPr>
              <a:t>each</a:t>
            </a:r>
            <a:r>
              <a:rPr sz="1400" spc="300" dirty="0">
                <a:latin typeface="Times New Roman"/>
                <a:cs typeface="Times New Roman"/>
              </a:rPr>
              <a:t> </a:t>
            </a:r>
            <a:r>
              <a:rPr sz="1400" dirty="0">
                <a:latin typeface="Times New Roman"/>
                <a:cs typeface="Times New Roman"/>
              </a:rPr>
              <a:t>of</a:t>
            </a:r>
            <a:r>
              <a:rPr sz="1400" spc="300" dirty="0">
                <a:latin typeface="Times New Roman"/>
                <a:cs typeface="Times New Roman"/>
              </a:rPr>
              <a:t> </a:t>
            </a:r>
            <a:r>
              <a:rPr sz="1400" spc="70" dirty="0">
                <a:latin typeface="Times New Roman"/>
                <a:cs typeface="Times New Roman"/>
              </a:rPr>
              <a:t>the</a:t>
            </a:r>
            <a:r>
              <a:rPr sz="1400" spc="295" dirty="0">
                <a:latin typeface="Times New Roman"/>
                <a:cs typeface="Times New Roman"/>
              </a:rPr>
              <a:t> </a:t>
            </a:r>
            <a:r>
              <a:rPr sz="1400" dirty="0">
                <a:latin typeface="Times New Roman"/>
                <a:cs typeface="Times New Roman"/>
              </a:rPr>
              <a:t>following</a:t>
            </a:r>
            <a:r>
              <a:rPr sz="1400" spc="305" dirty="0">
                <a:latin typeface="Times New Roman"/>
                <a:cs typeface="Times New Roman"/>
              </a:rPr>
              <a:t> </a:t>
            </a:r>
            <a:r>
              <a:rPr sz="1400" spc="45" dirty="0">
                <a:latin typeface="Times New Roman"/>
                <a:cs typeface="Times New Roman"/>
              </a:rPr>
              <a:t>measurements</a:t>
            </a:r>
            <a:r>
              <a:rPr sz="1400" spc="295" dirty="0">
                <a:latin typeface="Times New Roman"/>
                <a:cs typeface="Times New Roman"/>
              </a:rPr>
              <a:t> </a:t>
            </a:r>
            <a:r>
              <a:rPr sz="1400" dirty="0">
                <a:latin typeface="Times New Roman"/>
                <a:cs typeface="Times New Roman"/>
              </a:rPr>
              <a:t>as</a:t>
            </a:r>
            <a:r>
              <a:rPr sz="1400" spc="300" dirty="0">
                <a:latin typeface="Times New Roman"/>
                <a:cs typeface="Times New Roman"/>
              </a:rPr>
              <a:t> </a:t>
            </a:r>
            <a:r>
              <a:rPr sz="1400" spc="55" dirty="0">
                <a:latin typeface="Times New Roman"/>
                <a:cs typeface="Times New Roman"/>
              </a:rPr>
              <a:t>A)</a:t>
            </a:r>
            <a:r>
              <a:rPr sz="1400" spc="300" dirty="0">
                <a:latin typeface="Times New Roman"/>
                <a:cs typeface="Times New Roman"/>
              </a:rPr>
              <a:t> </a:t>
            </a:r>
            <a:r>
              <a:rPr sz="1400" spc="85" dirty="0">
                <a:latin typeface="Times New Roman"/>
                <a:cs typeface="Times New Roman"/>
              </a:rPr>
              <a:t>“both</a:t>
            </a:r>
            <a:r>
              <a:rPr sz="1400" spc="305" dirty="0">
                <a:latin typeface="Times New Roman"/>
                <a:cs typeface="Times New Roman"/>
              </a:rPr>
              <a:t> </a:t>
            </a:r>
            <a:r>
              <a:rPr sz="1400" dirty="0">
                <a:latin typeface="Times New Roman"/>
                <a:cs typeface="Times New Roman"/>
              </a:rPr>
              <a:t>reference</a:t>
            </a:r>
            <a:r>
              <a:rPr sz="1400" spc="295" dirty="0">
                <a:latin typeface="Times New Roman"/>
                <a:cs typeface="Times New Roman"/>
              </a:rPr>
              <a:t> </a:t>
            </a:r>
            <a:r>
              <a:rPr sz="1400" dirty="0">
                <a:latin typeface="Times New Roman"/>
                <a:cs typeface="Times New Roman"/>
              </a:rPr>
              <a:t>frames</a:t>
            </a:r>
            <a:r>
              <a:rPr sz="1400" spc="295" dirty="0">
                <a:latin typeface="Times New Roman"/>
                <a:cs typeface="Times New Roman"/>
              </a:rPr>
              <a:t> </a:t>
            </a:r>
            <a:r>
              <a:rPr sz="1400" spc="65" dirty="0">
                <a:latin typeface="Times New Roman"/>
                <a:cs typeface="Times New Roman"/>
              </a:rPr>
              <a:t>must</a:t>
            </a:r>
            <a:r>
              <a:rPr sz="1400" spc="300" dirty="0">
                <a:latin typeface="Times New Roman"/>
                <a:cs typeface="Times New Roman"/>
              </a:rPr>
              <a:t> </a:t>
            </a:r>
            <a:r>
              <a:rPr sz="1400" dirty="0">
                <a:latin typeface="Times New Roman"/>
                <a:cs typeface="Times New Roman"/>
              </a:rPr>
              <a:t>agree”</a:t>
            </a:r>
            <a:r>
              <a:rPr sz="1400" spc="300" dirty="0">
                <a:latin typeface="Times New Roman"/>
                <a:cs typeface="Times New Roman"/>
              </a:rPr>
              <a:t> </a:t>
            </a:r>
            <a:r>
              <a:rPr sz="1400" dirty="0">
                <a:latin typeface="Times New Roman"/>
                <a:cs typeface="Times New Roman"/>
              </a:rPr>
              <a:t>or</a:t>
            </a:r>
            <a:r>
              <a:rPr sz="1400" spc="305" dirty="0">
                <a:latin typeface="Times New Roman"/>
                <a:cs typeface="Times New Roman"/>
              </a:rPr>
              <a:t> </a:t>
            </a:r>
            <a:r>
              <a:rPr sz="1400" dirty="0">
                <a:latin typeface="Times New Roman"/>
                <a:cs typeface="Times New Roman"/>
              </a:rPr>
              <a:t>as</a:t>
            </a:r>
            <a:r>
              <a:rPr sz="1400" spc="300" dirty="0">
                <a:latin typeface="Times New Roman"/>
                <a:cs typeface="Times New Roman"/>
              </a:rPr>
              <a:t> </a:t>
            </a:r>
            <a:r>
              <a:rPr sz="1400" spc="60" dirty="0">
                <a:latin typeface="Times New Roman"/>
                <a:cs typeface="Times New Roman"/>
              </a:rPr>
              <a:t>B)</a:t>
            </a:r>
            <a:r>
              <a:rPr sz="1400" spc="300" dirty="0">
                <a:latin typeface="Times New Roman"/>
                <a:cs typeface="Times New Roman"/>
              </a:rPr>
              <a:t> </a:t>
            </a:r>
            <a:r>
              <a:rPr sz="1400" spc="75" dirty="0">
                <a:latin typeface="Times New Roman"/>
                <a:cs typeface="Times New Roman"/>
              </a:rPr>
              <a:t>“the</a:t>
            </a:r>
            <a:r>
              <a:rPr sz="1400" spc="295" dirty="0">
                <a:latin typeface="Times New Roman"/>
                <a:cs typeface="Times New Roman"/>
              </a:rPr>
              <a:t> </a:t>
            </a:r>
            <a:r>
              <a:rPr sz="1400" spc="-25" dirty="0">
                <a:latin typeface="Times New Roman"/>
                <a:cs typeface="Times New Roman"/>
              </a:rPr>
              <a:t>two </a:t>
            </a:r>
            <a:r>
              <a:rPr sz="1400" dirty="0">
                <a:latin typeface="Times New Roman"/>
                <a:cs typeface="Times New Roman"/>
              </a:rPr>
              <a:t>reference</a:t>
            </a:r>
            <a:r>
              <a:rPr sz="1400" spc="250" dirty="0">
                <a:latin typeface="Times New Roman"/>
                <a:cs typeface="Times New Roman"/>
              </a:rPr>
              <a:t> </a:t>
            </a:r>
            <a:r>
              <a:rPr sz="1400" dirty="0">
                <a:latin typeface="Times New Roman"/>
                <a:cs typeface="Times New Roman"/>
              </a:rPr>
              <a:t>frames</a:t>
            </a:r>
            <a:r>
              <a:rPr sz="1400" spc="250" dirty="0">
                <a:latin typeface="Times New Roman"/>
                <a:cs typeface="Times New Roman"/>
              </a:rPr>
              <a:t> </a:t>
            </a:r>
            <a:r>
              <a:rPr sz="1400" spc="50" dirty="0">
                <a:latin typeface="Times New Roman"/>
                <a:cs typeface="Times New Roman"/>
              </a:rPr>
              <a:t>might</a:t>
            </a:r>
            <a:r>
              <a:rPr sz="1400" spc="254" dirty="0">
                <a:latin typeface="Times New Roman"/>
                <a:cs typeface="Times New Roman"/>
              </a:rPr>
              <a:t> </a:t>
            </a:r>
            <a:r>
              <a:rPr sz="1400" spc="-10" dirty="0">
                <a:latin typeface="Times New Roman"/>
                <a:cs typeface="Times New Roman"/>
              </a:rPr>
              <a:t>disagree.”</a:t>
            </a:r>
            <a:endParaRPr sz="1400">
              <a:latin typeface="Times New Roman"/>
              <a:cs typeface="Times New Roman"/>
            </a:endParaRPr>
          </a:p>
          <a:p>
            <a:pPr>
              <a:lnSpc>
                <a:spcPct val="100000"/>
              </a:lnSpc>
              <a:spcBef>
                <a:spcPts val="40"/>
              </a:spcBef>
            </a:pPr>
            <a:endParaRPr sz="1450">
              <a:latin typeface="Times New Roman"/>
              <a:cs typeface="Times New Roman"/>
            </a:endParaRPr>
          </a:p>
          <a:p>
            <a:pPr marL="384175" indent="-213995">
              <a:lnSpc>
                <a:spcPct val="100000"/>
              </a:lnSpc>
              <a:buAutoNum type="arabicPeriod"/>
              <a:tabLst>
                <a:tab pos="384810" algn="l"/>
              </a:tabLst>
            </a:pPr>
            <a:r>
              <a:rPr sz="1400" spc="75" dirty="0">
                <a:latin typeface="Times New Roman"/>
                <a:cs typeface="Times New Roman"/>
              </a:rPr>
              <a:t>The</a:t>
            </a:r>
            <a:r>
              <a:rPr sz="1400" spc="180" dirty="0">
                <a:latin typeface="Times New Roman"/>
                <a:cs typeface="Times New Roman"/>
              </a:rPr>
              <a:t> </a:t>
            </a:r>
            <a:r>
              <a:rPr sz="1400" dirty="0">
                <a:latin typeface="Times New Roman"/>
                <a:cs typeface="Times New Roman"/>
              </a:rPr>
              <a:t>relative</a:t>
            </a:r>
            <a:r>
              <a:rPr sz="1400" spc="180" dirty="0">
                <a:latin typeface="Times New Roman"/>
                <a:cs typeface="Times New Roman"/>
              </a:rPr>
              <a:t> </a:t>
            </a:r>
            <a:r>
              <a:rPr sz="1400" dirty="0">
                <a:latin typeface="Times New Roman"/>
                <a:cs typeface="Times New Roman"/>
              </a:rPr>
              <a:t>speed</a:t>
            </a:r>
            <a:r>
              <a:rPr sz="1400" spc="185" dirty="0">
                <a:latin typeface="Times New Roman"/>
                <a:cs typeface="Times New Roman"/>
              </a:rPr>
              <a:t> </a:t>
            </a:r>
            <a:r>
              <a:rPr sz="1400" dirty="0">
                <a:latin typeface="Times New Roman"/>
                <a:cs typeface="Times New Roman"/>
              </a:rPr>
              <a:t>of</a:t>
            </a:r>
            <a:r>
              <a:rPr sz="1400" spc="180" dirty="0">
                <a:latin typeface="Times New Roman"/>
                <a:cs typeface="Times New Roman"/>
              </a:rPr>
              <a:t> </a:t>
            </a:r>
            <a:r>
              <a:rPr sz="1400" spc="70" dirty="0">
                <a:latin typeface="Times New Roman"/>
                <a:cs typeface="Times New Roman"/>
              </a:rPr>
              <a:t>the</a:t>
            </a:r>
            <a:r>
              <a:rPr sz="1400" spc="180" dirty="0">
                <a:latin typeface="Times New Roman"/>
                <a:cs typeface="Times New Roman"/>
              </a:rPr>
              <a:t> </a:t>
            </a:r>
            <a:r>
              <a:rPr sz="1400" spc="75" dirty="0">
                <a:latin typeface="Times New Roman"/>
                <a:cs typeface="Times New Roman"/>
              </a:rPr>
              <a:t>train</a:t>
            </a:r>
            <a:r>
              <a:rPr sz="1400" spc="185" dirty="0">
                <a:latin typeface="Times New Roman"/>
                <a:cs typeface="Times New Roman"/>
              </a:rPr>
              <a:t> </a:t>
            </a:r>
            <a:r>
              <a:rPr sz="1400" spc="70" dirty="0">
                <a:latin typeface="Times New Roman"/>
                <a:cs typeface="Times New Roman"/>
              </a:rPr>
              <a:t>and</a:t>
            </a:r>
            <a:r>
              <a:rPr sz="1400" spc="180" dirty="0">
                <a:latin typeface="Times New Roman"/>
                <a:cs typeface="Times New Roman"/>
              </a:rPr>
              <a:t> </a:t>
            </a:r>
            <a:r>
              <a:rPr sz="1400" spc="70" dirty="0">
                <a:latin typeface="Times New Roman"/>
                <a:cs typeface="Times New Roman"/>
              </a:rPr>
              <a:t>the</a:t>
            </a:r>
            <a:r>
              <a:rPr sz="1400" spc="180" dirty="0">
                <a:latin typeface="Times New Roman"/>
                <a:cs typeface="Times New Roman"/>
              </a:rPr>
              <a:t> </a:t>
            </a:r>
            <a:r>
              <a:rPr sz="1400" spc="-10" dirty="0">
                <a:latin typeface="Times New Roman"/>
                <a:cs typeface="Times New Roman"/>
              </a:rPr>
              <a:t>ground.</a:t>
            </a:r>
            <a:endParaRPr sz="1400">
              <a:latin typeface="Times New Roman"/>
              <a:cs typeface="Times New Roman"/>
            </a:endParaRPr>
          </a:p>
          <a:p>
            <a:pPr>
              <a:lnSpc>
                <a:spcPct val="100000"/>
              </a:lnSpc>
              <a:spcBef>
                <a:spcPts val="55"/>
              </a:spcBef>
              <a:buFont typeface="Times New Roman"/>
              <a:buAutoNum type="arabicPeriod"/>
            </a:pPr>
            <a:endParaRPr sz="1350">
              <a:latin typeface="Times New Roman"/>
              <a:cs typeface="Times New Roman"/>
            </a:endParaRPr>
          </a:p>
          <a:p>
            <a:pPr marL="372745">
              <a:lnSpc>
                <a:spcPct val="100000"/>
              </a:lnSpc>
              <a:tabLst>
                <a:tab pos="1335405" algn="l"/>
              </a:tabLst>
            </a:pPr>
            <a:r>
              <a:rPr sz="1400" b="1" spc="-10" dirty="0">
                <a:latin typeface="Book Antiqua"/>
                <a:cs typeface="Book Antiqua"/>
              </a:rPr>
              <a:t>Solution:</a:t>
            </a:r>
            <a:r>
              <a:rPr sz="1400" b="1" dirty="0">
                <a:latin typeface="Book Antiqua"/>
                <a:cs typeface="Book Antiqua"/>
              </a:rPr>
              <a:t>	</a:t>
            </a:r>
            <a:r>
              <a:rPr sz="1400" dirty="0">
                <a:latin typeface="Times New Roman"/>
                <a:cs typeface="Times New Roman"/>
              </a:rPr>
              <a:t>A</a:t>
            </a:r>
            <a:r>
              <a:rPr sz="1400" spc="155" dirty="0">
                <a:latin typeface="Times New Roman"/>
                <a:cs typeface="Times New Roman"/>
              </a:rPr>
              <a:t> </a:t>
            </a:r>
            <a:r>
              <a:rPr sz="1400" spc="-10" dirty="0">
                <a:latin typeface="Times New Roman"/>
                <a:cs typeface="Times New Roman"/>
              </a:rPr>
              <a:t>(Agree)</a:t>
            </a:r>
            <a:endParaRPr sz="1400">
              <a:latin typeface="Times New Roman"/>
              <a:cs typeface="Times New Roman"/>
            </a:endParaRPr>
          </a:p>
          <a:p>
            <a:pPr>
              <a:lnSpc>
                <a:spcPct val="100000"/>
              </a:lnSpc>
              <a:spcBef>
                <a:spcPts val="55"/>
              </a:spcBef>
            </a:pPr>
            <a:endParaRPr sz="1350">
              <a:latin typeface="Times New Roman"/>
              <a:cs typeface="Times New Roman"/>
            </a:endParaRPr>
          </a:p>
          <a:p>
            <a:pPr marL="384175" indent="-213995">
              <a:lnSpc>
                <a:spcPct val="100000"/>
              </a:lnSpc>
              <a:buAutoNum type="arabicPeriod" startAt="2"/>
              <a:tabLst>
                <a:tab pos="384810" algn="l"/>
              </a:tabLst>
            </a:pPr>
            <a:r>
              <a:rPr sz="1400" spc="75" dirty="0">
                <a:latin typeface="Times New Roman"/>
                <a:cs typeface="Times New Roman"/>
              </a:rPr>
              <a:t>The</a:t>
            </a:r>
            <a:r>
              <a:rPr sz="1400" spc="160" dirty="0">
                <a:latin typeface="Times New Roman"/>
                <a:cs typeface="Times New Roman"/>
              </a:rPr>
              <a:t> </a:t>
            </a:r>
            <a:r>
              <a:rPr sz="1400" spc="70" dirty="0">
                <a:latin typeface="Times New Roman"/>
                <a:cs typeface="Times New Roman"/>
              </a:rPr>
              <a:t>amount</a:t>
            </a:r>
            <a:r>
              <a:rPr sz="1400" spc="160" dirty="0">
                <a:latin typeface="Times New Roman"/>
                <a:cs typeface="Times New Roman"/>
              </a:rPr>
              <a:t> </a:t>
            </a:r>
            <a:r>
              <a:rPr sz="1400" dirty="0">
                <a:latin typeface="Times New Roman"/>
                <a:cs typeface="Times New Roman"/>
              </a:rPr>
              <a:t>of</a:t>
            </a:r>
            <a:r>
              <a:rPr sz="1400" spc="165" dirty="0">
                <a:latin typeface="Times New Roman"/>
                <a:cs typeface="Times New Roman"/>
              </a:rPr>
              <a:t> </a:t>
            </a:r>
            <a:r>
              <a:rPr sz="1400" spc="55" dirty="0">
                <a:latin typeface="Times New Roman"/>
                <a:cs typeface="Times New Roman"/>
              </a:rPr>
              <a:t>time</a:t>
            </a:r>
            <a:r>
              <a:rPr sz="1400" spc="160" dirty="0">
                <a:latin typeface="Times New Roman"/>
                <a:cs typeface="Times New Roman"/>
              </a:rPr>
              <a:t> </a:t>
            </a:r>
            <a:r>
              <a:rPr sz="1400" spc="70" dirty="0">
                <a:latin typeface="Times New Roman"/>
                <a:cs typeface="Times New Roman"/>
              </a:rPr>
              <a:t>the</a:t>
            </a:r>
            <a:r>
              <a:rPr sz="1400" spc="160" dirty="0">
                <a:latin typeface="Times New Roman"/>
                <a:cs typeface="Times New Roman"/>
              </a:rPr>
              <a:t> </a:t>
            </a:r>
            <a:r>
              <a:rPr sz="1400" dirty="0">
                <a:latin typeface="Times New Roman"/>
                <a:cs typeface="Times New Roman"/>
              </a:rPr>
              <a:t>journey</a:t>
            </a:r>
            <a:r>
              <a:rPr sz="1400" spc="160" dirty="0">
                <a:latin typeface="Times New Roman"/>
                <a:cs typeface="Times New Roman"/>
              </a:rPr>
              <a:t> </a:t>
            </a:r>
            <a:r>
              <a:rPr sz="1400" spc="-10" dirty="0">
                <a:latin typeface="Times New Roman"/>
                <a:cs typeface="Times New Roman"/>
              </a:rPr>
              <a:t>takes.</a:t>
            </a:r>
            <a:endParaRPr sz="1400">
              <a:latin typeface="Times New Roman"/>
              <a:cs typeface="Times New Roman"/>
            </a:endParaRPr>
          </a:p>
          <a:p>
            <a:pPr>
              <a:lnSpc>
                <a:spcPct val="100000"/>
              </a:lnSpc>
              <a:spcBef>
                <a:spcPts val="55"/>
              </a:spcBef>
              <a:buFont typeface="Times New Roman"/>
              <a:buAutoNum type="arabicPeriod" startAt="2"/>
            </a:pPr>
            <a:endParaRPr sz="1350">
              <a:latin typeface="Times New Roman"/>
              <a:cs typeface="Times New Roman"/>
            </a:endParaRPr>
          </a:p>
          <a:p>
            <a:pPr marL="372745">
              <a:lnSpc>
                <a:spcPct val="100000"/>
              </a:lnSpc>
              <a:tabLst>
                <a:tab pos="1335405" algn="l"/>
              </a:tabLst>
            </a:pPr>
            <a:r>
              <a:rPr sz="1400" b="1" spc="-10" dirty="0">
                <a:latin typeface="Book Antiqua"/>
                <a:cs typeface="Book Antiqua"/>
              </a:rPr>
              <a:t>Solution:</a:t>
            </a:r>
            <a:r>
              <a:rPr sz="1400" b="1" dirty="0">
                <a:latin typeface="Book Antiqua"/>
                <a:cs typeface="Book Antiqua"/>
              </a:rPr>
              <a:t>	</a:t>
            </a:r>
            <a:r>
              <a:rPr sz="1400" spc="55" dirty="0">
                <a:latin typeface="Times New Roman"/>
                <a:cs typeface="Times New Roman"/>
              </a:rPr>
              <a:t>B</a:t>
            </a:r>
            <a:r>
              <a:rPr sz="1400" spc="114" dirty="0">
                <a:latin typeface="Times New Roman"/>
                <a:cs typeface="Times New Roman"/>
              </a:rPr>
              <a:t> </a:t>
            </a:r>
            <a:r>
              <a:rPr sz="1400" spc="-10" dirty="0">
                <a:latin typeface="Times New Roman"/>
                <a:cs typeface="Times New Roman"/>
              </a:rPr>
              <a:t>(Disagree)</a:t>
            </a:r>
            <a:endParaRPr sz="1400">
              <a:latin typeface="Times New Roman"/>
              <a:cs typeface="Times New Roman"/>
            </a:endParaRPr>
          </a:p>
          <a:p>
            <a:pPr>
              <a:lnSpc>
                <a:spcPct val="100000"/>
              </a:lnSpc>
              <a:spcBef>
                <a:spcPts val="55"/>
              </a:spcBef>
            </a:pPr>
            <a:endParaRPr sz="1350">
              <a:latin typeface="Times New Roman"/>
              <a:cs typeface="Times New Roman"/>
            </a:endParaRPr>
          </a:p>
          <a:p>
            <a:pPr marL="384175" indent="-213995">
              <a:lnSpc>
                <a:spcPct val="100000"/>
              </a:lnSpc>
              <a:buAutoNum type="arabicPeriod" startAt="3"/>
              <a:tabLst>
                <a:tab pos="384810" algn="l"/>
              </a:tabLst>
            </a:pPr>
            <a:r>
              <a:rPr sz="1400" spc="75" dirty="0">
                <a:latin typeface="Times New Roman"/>
                <a:cs typeface="Times New Roman"/>
              </a:rPr>
              <a:t>The</a:t>
            </a:r>
            <a:r>
              <a:rPr sz="1400" spc="135" dirty="0">
                <a:latin typeface="Times New Roman"/>
                <a:cs typeface="Times New Roman"/>
              </a:rPr>
              <a:t> </a:t>
            </a:r>
            <a:r>
              <a:rPr sz="1400" spc="50" dirty="0">
                <a:latin typeface="Times New Roman"/>
                <a:cs typeface="Times New Roman"/>
              </a:rPr>
              <a:t>setting</a:t>
            </a:r>
            <a:r>
              <a:rPr sz="1400" spc="140" dirty="0">
                <a:latin typeface="Times New Roman"/>
                <a:cs typeface="Times New Roman"/>
              </a:rPr>
              <a:t> </a:t>
            </a:r>
            <a:r>
              <a:rPr sz="1400" dirty="0">
                <a:latin typeface="Times New Roman"/>
                <a:cs typeface="Times New Roman"/>
              </a:rPr>
              <a:t>of</a:t>
            </a:r>
            <a:r>
              <a:rPr sz="1400" spc="135" dirty="0">
                <a:latin typeface="Times New Roman"/>
                <a:cs typeface="Times New Roman"/>
              </a:rPr>
              <a:t> </a:t>
            </a:r>
            <a:r>
              <a:rPr sz="1400" spc="70" dirty="0">
                <a:latin typeface="Times New Roman"/>
                <a:cs typeface="Times New Roman"/>
              </a:rPr>
              <a:t>the</a:t>
            </a:r>
            <a:r>
              <a:rPr sz="1400" spc="140" dirty="0">
                <a:latin typeface="Times New Roman"/>
                <a:cs typeface="Times New Roman"/>
              </a:rPr>
              <a:t> </a:t>
            </a:r>
            <a:r>
              <a:rPr sz="1400" dirty="0">
                <a:latin typeface="Times New Roman"/>
                <a:cs typeface="Times New Roman"/>
              </a:rPr>
              <a:t>New</a:t>
            </a:r>
            <a:r>
              <a:rPr sz="1400" spc="135" dirty="0">
                <a:latin typeface="Times New Roman"/>
                <a:cs typeface="Times New Roman"/>
              </a:rPr>
              <a:t> </a:t>
            </a:r>
            <a:r>
              <a:rPr sz="1400" dirty="0">
                <a:latin typeface="Times New Roman"/>
                <a:cs typeface="Times New Roman"/>
              </a:rPr>
              <a:t>York</a:t>
            </a:r>
            <a:r>
              <a:rPr sz="1400" spc="135" dirty="0">
                <a:latin typeface="Times New Roman"/>
                <a:cs typeface="Times New Roman"/>
              </a:rPr>
              <a:t> </a:t>
            </a:r>
            <a:r>
              <a:rPr sz="1400" dirty="0">
                <a:latin typeface="Times New Roman"/>
                <a:cs typeface="Times New Roman"/>
              </a:rPr>
              <a:t>clock</a:t>
            </a:r>
            <a:r>
              <a:rPr sz="1400" spc="145" dirty="0">
                <a:latin typeface="Times New Roman"/>
                <a:cs typeface="Times New Roman"/>
              </a:rPr>
              <a:t> </a:t>
            </a:r>
            <a:r>
              <a:rPr sz="1400" dirty="0">
                <a:latin typeface="Times New Roman"/>
                <a:cs typeface="Times New Roman"/>
              </a:rPr>
              <a:t>as</a:t>
            </a:r>
            <a:r>
              <a:rPr sz="1400" spc="135" dirty="0">
                <a:latin typeface="Times New Roman"/>
                <a:cs typeface="Times New Roman"/>
              </a:rPr>
              <a:t> </a:t>
            </a:r>
            <a:r>
              <a:rPr sz="1400" spc="70" dirty="0">
                <a:latin typeface="Times New Roman"/>
                <a:cs typeface="Times New Roman"/>
              </a:rPr>
              <a:t>the</a:t>
            </a:r>
            <a:r>
              <a:rPr sz="1400" spc="135" dirty="0">
                <a:latin typeface="Times New Roman"/>
                <a:cs typeface="Times New Roman"/>
              </a:rPr>
              <a:t> </a:t>
            </a:r>
            <a:r>
              <a:rPr sz="1400" spc="75" dirty="0">
                <a:latin typeface="Times New Roman"/>
                <a:cs typeface="Times New Roman"/>
              </a:rPr>
              <a:t>train</a:t>
            </a:r>
            <a:r>
              <a:rPr sz="1400" spc="145" dirty="0">
                <a:latin typeface="Times New Roman"/>
                <a:cs typeface="Times New Roman"/>
              </a:rPr>
              <a:t> </a:t>
            </a:r>
            <a:r>
              <a:rPr sz="1400" dirty="0">
                <a:latin typeface="Times New Roman"/>
                <a:cs typeface="Times New Roman"/>
              </a:rPr>
              <a:t>leaves</a:t>
            </a:r>
            <a:r>
              <a:rPr sz="1400" spc="135" dirty="0">
                <a:latin typeface="Times New Roman"/>
                <a:cs typeface="Times New Roman"/>
              </a:rPr>
              <a:t> </a:t>
            </a:r>
            <a:r>
              <a:rPr sz="1400" dirty="0">
                <a:latin typeface="Times New Roman"/>
                <a:cs typeface="Times New Roman"/>
              </a:rPr>
              <a:t>New</a:t>
            </a:r>
            <a:r>
              <a:rPr sz="1400" spc="135" dirty="0">
                <a:latin typeface="Times New Roman"/>
                <a:cs typeface="Times New Roman"/>
              </a:rPr>
              <a:t> </a:t>
            </a:r>
            <a:r>
              <a:rPr sz="1400" spc="-10" dirty="0">
                <a:latin typeface="Times New Roman"/>
                <a:cs typeface="Times New Roman"/>
              </a:rPr>
              <a:t>York.</a:t>
            </a:r>
            <a:endParaRPr sz="1400">
              <a:latin typeface="Times New Roman"/>
              <a:cs typeface="Times New Roman"/>
            </a:endParaRPr>
          </a:p>
          <a:p>
            <a:pPr>
              <a:lnSpc>
                <a:spcPct val="100000"/>
              </a:lnSpc>
              <a:spcBef>
                <a:spcPts val="55"/>
              </a:spcBef>
              <a:buFont typeface="Times New Roman"/>
              <a:buAutoNum type="arabicPeriod" startAt="3"/>
            </a:pPr>
            <a:endParaRPr sz="1350">
              <a:latin typeface="Times New Roman"/>
              <a:cs typeface="Times New Roman"/>
            </a:endParaRPr>
          </a:p>
          <a:p>
            <a:pPr marL="372745">
              <a:lnSpc>
                <a:spcPct val="100000"/>
              </a:lnSpc>
              <a:tabLst>
                <a:tab pos="1335405" algn="l"/>
              </a:tabLst>
            </a:pPr>
            <a:r>
              <a:rPr sz="1400" b="1" spc="-10" dirty="0">
                <a:latin typeface="Book Antiqua"/>
                <a:cs typeface="Book Antiqua"/>
              </a:rPr>
              <a:t>Solution:</a:t>
            </a:r>
            <a:r>
              <a:rPr sz="1400" b="1" dirty="0">
                <a:latin typeface="Book Antiqua"/>
                <a:cs typeface="Book Antiqua"/>
              </a:rPr>
              <a:t>	</a:t>
            </a:r>
            <a:r>
              <a:rPr sz="1400" dirty="0">
                <a:latin typeface="Times New Roman"/>
                <a:cs typeface="Times New Roman"/>
              </a:rPr>
              <a:t>A</a:t>
            </a:r>
            <a:r>
              <a:rPr sz="1400" spc="155" dirty="0">
                <a:latin typeface="Times New Roman"/>
                <a:cs typeface="Times New Roman"/>
              </a:rPr>
              <a:t> </a:t>
            </a:r>
            <a:r>
              <a:rPr sz="1400" spc="-10" dirty="0">
                <a:latin typeface="Times New Roman"/>
                <a:cs typeface="Times New Roman"/>
              </a:rPr>
              <a:t>(Agree)</a:t>
            </a:r>
            <a:endParaRPr sz="1400">
              <a:latin typeface="Times New Roman"/>
              <a:cs typeface="Times New Roman"/>
            </a:endParaRPr>
          </a:p>
          <a:p>
            <a:pPr>
              <a:lnSpc>
                <a:spcPct val="100000"/>
              </a:lnSpc>
              <a:spcBef>
                <a:spcPts val="55"/>
              </a:spcBef>
            </a:pPr>
            <a:endParaRPr sz="1350">
              <a:latin typeface="Times New Roman"/>
              <a:cs typeface="Times New Roman"/>
            </a:endParaRPr>
          </a:p>
          <a:p>
            <a:pPr marL="384175" indent="-213995">
              <a:lnSpc>
                <a:spcPct val="100000"/>
              </a:lnSpc>
              <a:buAutoNum type="arabicPeriod" startAt="4"/>
              <a:tabLst>
                <a:tab pos="384810" algn="l"/>
              </a:tabLst>
            </a:pPr>
            <a:r>
              <a:rPr sz="1400" spc="75" dirty="0">
                <a:latin typeface="Times New Roman"/>
                <a:cs typeface="Times New Roman"/>
              </a:rPr>
              <a:t>The</a:t>
            </a:r>
            <a:r>
              <a:rPr sz="1400" spc="120" dirty="0">
                <a:latin typeface="Times New Roman"/>
                <a:cs typeface="Times New Roman"/>
              </a:rPr>
              <a:t> </a:t>
            </a:r>
            <a:r>
              <a:rPr sz="1400" spc="50" dirty="0">
                <a:latin typeface="Times New Roman"/>
                <a:cs typeface="Times New Roman"/>
              </a:rPr>
              <a:t>setting</a:t>
            </a:r>
            <a:r>
              <a:rPr sz="1400" spc="140" dirty="0">
                <a:latin typeface="Times New Roman"/>
                <a:cs typeface="Times New Roman"/>
              </a:rPr>
              <a:t> </a:t>
            </a:r>
            <a:r>
              <a:rPr sz="1400" dirty="0">
                <a:latin typeface="Times New Roman"/>
                <a:cs typeface="Times New Roman"/>
              </a:rPr>
              <a:t>of</a:t>
            </a:r>
            <a:r>
              <a:rPr sz="1400" spc="135" dirty="0">
                <a:latin typeface="Times New Roman"/>
                <a:cs typeface="Times New Roman"/>
              </a:rPr>
              <a:t> </a:t>
            </a:r>
            <a:r>
              <a:rPr sz="1400" spc="70" dirty="0">
                <a:latin typeface="Times New Roman"/>
                <a:cs typeface="Times New Roman"/>
              </a:rPr>
              <a:t>the</a:t>
            </a:r>
            <a:r>
              <a:rPr sz="1400" spc="130" dirty="0">
                <a:latin typeface="Times New Roman"/>
                <a:cs typeface="Times New Roman"/>
              </a:rPr>
              <a:t> </a:t>
            </a:r>
            <a:r>
              <a:rPr sz="1400" spc="75" dirty="0">
                <a:latin typeface="Times New Roman"/>
                <a:cs typeface="Times New Roman"/>
              </a:rPr>
              <a:t>train</a:t>
            </a:r>
            <a:r>
              <a:rPr sz="1400" spc="135" dirty="0">
                <a:latin typeface="Times New Roman"/>
                <a:cs typeface="Times New Roman"/>
              </a:rPr>
              <a:t> </a:t>
            </a:r>
            <a:r>
              <a:rPr sz="1400" dirty="0">
                <a:latin typeface="Times New Roman"/>
                <a:cs typeface="Times New Roman"/>
              </a:rPr>
              <a:t>clock</a:t>
            </a:r>
            <a:r>
              <a:rPr sz="1400" spc="140" dirty="0">
                <a:latin typeface="Times New Roman"/>
                <a:cs typeface="Times New Roman"/>
              </a:rPr>
              <a:t> </a:t>
            </a:r>
            <a:r>
              <a:rPr sz="1400" dirty="0">
                <a:latin typeface="Times New Roman"/>
                <a:cs typeface="Times New Roman"/>
              </a:rPr>
              <a:t>as</a:t>
            </a:r>
            <a:r>
              <a:rPr sz="1400" spc="135" dirty="0">
                <a:latin typeface="Times New Roman"/>
                <a:cs typeface="Times New Roman"/>
              </a:rPr>
              <a:t> </a:t>
            </a:r>
            <a:r>
              <a:rPr sz="1400" spc="70" dirty="0">
                <a:latin typeface="Times New Roman"/>
                <a:cs typeface="Times New Roman"/>
              </a:rPr>
              <a:t>the</a:t>
            </a:r>
            <a:r>
              <a:rPr sz="1400" spc="130" dirty="0">
                <a:latin typeface="Times New Roman"/>
                <a:cs typeface="Times New Roman"/>
              </a:rPr>
              <a:t> </a:t>
            </a:r>
            <a:r>
              <a:rPr sz="1400" spc="75" dirty="0">
                <a:latin typeface="Times New Roman"/>
                <a:cs typeface="Times New Roman"/>
              </a:rPr>
              <a:t>train</a:t>
            </a:r>
            <a:r>
              <a:rPr sz="1400" spc="140" dirty="0">
                <a:latin typeface="Times New Roman"/>
                <a:cs typeface="Times New Roman"/>
              </a:rPr>
              <a:t> </a:t>
            </a:r>
            <a:r>
              <a:rPr sz="1400" dirty="0">
                <a:latin typeface="Times New Roman"/>
                <a:cs typeface="Times New Roman"/>
              </a:rPr>
              <a:t>leaves</a:t>
            </a:r>
            <a:r>
              <a:rPr sz="1400" spc="135" dirty="0">
                <a:latin typeface="Times New Roman"/>
                <a:cs typeface="Times New Roman"/>
              </a:rPr>
              <a:t> </a:t>
            </a:r>
            <a:r>
              <a:rPr sz="1400" dirty="0">
                <a:latin typeface="Times New Roman"/>
                <a:cs typeface="Times New Roman"/>
              </a:rPr>
              <a:t>New</a:t>
            </a:r>
            <a:r>
              <a:rPr sz="1400" spc="135" dirty="0">
                <a:latin typeface="Times New Roman"/>
                <a:cs typeface="Times New Roman"/>
              </a:rPr>
              <a:t> </a:t>
            </a:r>
            <a:r>
              <a:rPr sz="1400" spc="-10" dirty="0">
                <a:latin typeface="Times New Roman"/>
                <a:cs typeface="Times New Roman"/>
              </a:rPr>
              <a:t>York.</a:t>
            </a:r>
            <a:endParaRPr sz="1400">
              <a:latin typeface="Times New Roman"/>
              <a:cs typeface="Times New Roman"/>
            </a:endParaRPr>
          </a:p>
          <a:p>
            <a:pPr>
              <a:lnSpc>
                <a:spcPct val="100000"/>
              </a:lnSpc>
              <a:spcBef>
                <a:spcPts val="55"/>
              </a:spcBef>
              <a:buFont typeface="Times New Roman"/>
              <a:buAutoNum type="arabicPeriod" startAt="4"/>
            </a:pPr>
            <a:endParaRPr sz="1350">
              <a:latin typeface="Times New Roman"/>
              <a:cs typeface="Times New Roman"/>
            </a:endParaRPr>
          </a:p>
          <a:p>
            <a:pPr marL="372745">
              <a:lnSpc>
                <a:spcPct val="100000"/>
              </a:lnSpc>
              <a:tabLst>
                <a:tab pos="1335405" algn="l"/>
              </a:tabLst>
            </a:pPr>
            <a:r>
              <a:rPr sz="1400" b="1" spc="-10" dirty="0">
                <a:latin typeface="Book Antiqua"/>
                <a:cs typeface="Book Antiqua"/>
              </a:rPr>
              <a:t>Solution:</a:t>
            </a:r>
            <a:r>
              <a:rPr sz="1400" b="1" dirty="0">
                <a:latin typeface="Book Antiqua"/>
                <a:cs typeface="Book Antiqua"/>
              </a:rPr>
              <a:t>	</a:t>
            </a:r>
            <a:r>
              <a:rPr sz="1400" dirty="0">
                <a:latin typeface="Times New Roman"/>
                <a:cs typeface="Times New Roman"/>
              </a:rPr>
              <a:t>A</a:t>
            </a:r>
            <a:r>
              <a:rPr sz="1400" spc="155" dirty="0">
                <a:latin typeface="Times New Roman"/>
                <a:cs typeface="Times New Roman"/>
              </a:rPr>
              <a:t> </a:t>
            </a:r>
            <a:r>
              <a:rPr sz="1400" spc="-10" dirty="0">
                <a:latin typeface="Times New Roman"/>
                <a:cs typeface="Times New Roman"/>
              </a:rPr>
              <a:t>(Agree)</a:t>
            </a:r>
            <a:endParaRPr sz="1400">
              <a:latin typeface="Times New Roman"/>
              <a:cs typeface="Times New Roman"/>
            </a:endParaRPr>
          </a:p>
          <a:p>
            <a:pPr>
              <a:lnSpc>
                <a:spcPct val="100000"/>
              </a:lnSpc>
            </a:pPr>
            <a:endParaRPr sz="1400">
              <a:latin typeface="Times New Roman"/>
              <a:cs typeface="Times New Roman"/>
            </a:endParaRPr>
          </a:p>
          <a:p>
            <a:pPr marL="384175" indent="-213995">
              <a:lnSpc>
                <a:spcPct val="100000"/>
              </a:lnSpc>
              <a:buAutoNum type="arabicPeriod" startAt="5"/>
              <a:tabLst>
                <a:tab pos="384810" algn="l"/>
              </a:tabLst>
            </a:pPr>
            <a:r>
              <a:rPr sz="1400" spc="75" dirty="0">
                <a:latin typeface="Times New Roman"/>
                <a:cs typeface="Times New Roman"/>
              </a:rPr>
              <a:t>The</a:t>
            </a:r>
            <a:r>
              <a:rPr sz="1400" spc="140" dirty="0">
                <a:latin typeface="Times New Roman"/>
                <a:cs typeface="Times New Roman"/>
              </a:rPr>
              <a:t> </a:t>
            </a:r>
            <a:r>
              <a:rPr sz="1400" spc="50" dirty="0">
                <a:latin typeface="Times New Roman"/>
                <a:cs typeface="Times New Roman"/>
              </a:rPr>
              <a:t>setting</a:t>
            </a:r>
            <a:r>
              <a:rPr sz="1400" spc="145" dirty="0">
                <a:latin typeface="Times New Roman"/>
                <a:cs typeface="Times New Roman"/>
              </a:rPr>
              <a:t> </a:t>
            </a:r>
            <a:r>
              <a:rPr sz="1400" dirty="0">
                <a:latin typeface="Times New Roman"/>
                <a:cs typeface="Times New Roman"/>
              </a:rPr>
              <a:t>of</a:t>
            </a:r>
            <a:r>
              <a:rPr sz="1400" spc="140" dirty="0">
                <a:latin typeface="Times New Roman"/>
                <a:cs typeface="Times New Roman"/>
              </a:rPr>
              <a:t> </a:t>
            </a:r>
            <a:r>
              <a:rPr sz="1400" spc="70" dirty="0">
                <a:latin typeface="Times New Roman"/>
                <a:cs typeface="Times New Roman"/>
              </a:rPr>
              <a:t>the</a:t>
            </a:r>
            <a:r>
              <a:rPr sz="1400" spc="145" dirty="0">
                <a:latin typeface="Times New Roman"/>
                <a:cs typeface="Times New Roman"/>
              </a:rPr>
              <a:t> </a:t>
            </a:r>
            <a:r>
              <a:rPr sz="1400" dirty="0">
                <a:latin typeface="Times New Roman"/>
                <a:cs typeface="Times New Roman"/>
              </a:rPr>
              <a:t>Los</a:t>
            </a:r>
            <a:r>
              <a:rPr sz="1400" spc="140" dirty="0">
                <a:latin typeface="Times New Roman"/>
                <a:cs typeface="Times New Roman"/>
              </a:rPr>
              <a:t> </a:t>
            </a:r>
            <a:r>
              <a:rPr sz="1400" dirty="0">
                <a:latin typeface="Times New Roman"/>
                <a:cs typeface="Times New Roman"/>
              </a:rPr>
              <a:t>Angeles</a:t>
            </a:r>
            <a:r>
              <a:rPr sz="1400" spc="140" dirty="0">
                <a:latin typeface="Times New Roman"/>
                <a:cs typeface="Times New Roman"/>
              </a:rPr>
              <a:t> </a:t>
            </a:r>
            <a:r>
              <a:rPr sz="1400" dirty="0">
                <a:latin typeface="Times New Roman"/>
                <a:cs typeface="Times New Roman"/>
              </a:rPr>
              <a:t>clock</a:t>
            </a:r>
            <a:r>
              <a:rPr sz="1400" spc="145" dirty="0">
                <a:latin typeface="Times New Roman"/>
                <a:cs typeface="Times New Roman"/>
              </a:rPr>
              <a:t> </a:t>
            </a:r>
            <a:r>
              <a:rPr sz="1400" dirty="0">
                <a:latin typeface="Times New Roman"/>
                <a:cs typeface="Times New Roman"/>
              </a:rPr>
              <a:t>as</a:t>
            </a:r>
            <a:r>
              <a:rPr sz="1400" spc="145" dirty="0">
                <a:latin typeface="Times New Roman"/>
                <a:cs typeface="Times New Roman"/>
              </a:rPr>
              <a:t> </a:t>
            </a:r>
            <a:r>
              <a:rPr sz="1400" spc="70" dirty="0">
                <a:latin typeface="Times New Roman"/>
                <a:cs typeface="Times New Roman"/>
              </a:rPr>
              <a:t>the</a:t>
            </a:r>
            <a:r>
              <a:rPr sz="1400" spc="140" dirty="0">
                <a:latin typeface="Times New Roman"/>
                <a:cs typeface="Times New Roman"/>
              </a:rPr>
              <a:t> </a:t>
            </a:r>
            <a:r>
              <a:rPr sz="1400" spc="75" dirty="0">
                <a:latin typeface="Times New Roman"/>
                <a:cs typeface="Times New Roman"/>
              </a:rPr>
              <a:t>train</a:t>
            </a:r>
            <a:r>
              <a:rPr sz="1400" spc="140" dirty="0">
                <a:latin typeface="Times New Roman"/>
                <a:cs typeface="Times New Roman"/>
              </a:rPr>
              <a:t> </a:t>
            </a:r>
            <a:r>
              <a:rPr sz="1400" dirty="0">
                <a:latin typeface="Times New Roman"/>
                <a:cs typeface="Times New Roman"/>
              </a:rPr>
              <a:t>leaves</a:t>
            </a:r>
            <a:r>
              <a:rPr sz="1400" spc="145" dirty="0">
                <a:latin typeface="Times New Roman"/>
                <a:cs typeface="Times New Roman"/>
              </a:rPr>
              <a:t> </a:t>
            </a:r>
            <a:r>
              <a:rPr sz="1400" dirty="0">
                <a:latin typeface="Times New Roman"/>
                <a:cs typeface="Times New Roman"/>
              </a:rPr>
              <a:t>New</a:t>
            </a:r>
            <a:r>
              <a:rPr sz="1400" spc="140" dirty="0">
                <a:latin typeface="Times New Roman"/>
                <a:cs typeface="Times New Roman"/>
              </a:rPr>
              <a:t> </a:t>
            </a:r>
            <a:r>
              <a:rPr sz="1400" spc="-10" dirty="0">
                <a:latin typeface="Times New Roman"/>
                <a:cs typeface="Times New Roman"/>
              </a:rPr>
              <a:t>York.</a:t>
            </a:r>
            <a:endParaRPr sz="1400">
              <a:latin typeface="Times New Roman"/>
              <a:cs typeface="Times New Roman"/>
            </a:endParaRPr>
          </a:p>
          <a:p>
            <a:pPr>
              <a:lnSpc>
                <a:spcPct val="100000"/>
              </a:lnSpc>
              <a:spcBef>
                <a:spcPts val="55"/>
              </a:spcBef>
              <a:buFont typeface="Times New Roman"/>
              <a:buAutoNum type="arabicPeriod" startAt="5"/>
            </a:pPr>
            <a:endParaRPr sz="1350">
              <a:latin typeface="Times New Roman"/>
              <a:cs typeface="Times New Roman"/>
            </a:endParaRPr>
          </a:p>
          <a:p>
            <a:pPr marL="372745">
              <a:lnSpc>
                <a:spcPct val="100000"/>
              </a:lnSpc>
              <a:tabLst>
                <a:tab pos="1335405" algn="l"/>
              </a:tabLst>
            </a:pPr>
            <a:r>
              <a:rPr sz="1400" b="1" spc="-10" dirty="0">
                <a:latin typeface="Book Antiqua"/>
                <a:cs typeface="Book Antiqua"/>
              </a:rPr>
              <a:t>Solution:</a:t>
            </a:r>
            <a:r>
              <a:rPr sz="1400" b="1" dirty="0">
                <a:latin typeface="Book Antiqua"/>
                <a:cs typeface="Book Antiqua"/>
              </a:rPr>
              <a:t>	</a:t>
            </a:r>
            <a:r>
              <a:rPr sz="1400" spc="55" dirty="0">
                <a:latin typeface="Times New Roman"/>
                <a:cs typeface="Times New Roman"/>
              </a:rPr>
              <a:t>B</a:t>
            </a:r>
            <a:r>
              <a:rPr sz="1400" spc="114" dirty="0">
                <a:latin typeface="Times New Roman"/>
                <a:cs typeface="Times New Roman"/>
              </a:rPr>
              <a:t> </a:t>
            </a:r>
            <a:r>
              <a:rPr sz="1400" spc="-10" dirty="0">
                <a:latin typeface="Times New Roman"/>
                <a:cs typeface="Times New Roman"/>
              </a:rPr>
              <a:t>(Disagree)</a:t>
            </a:r>
            <a:endParaRPr sz="1400">
              <a:latin typeface="Times New Roman"/>
              <a:cs typeface="Times New Roman"/>
            </a:endParaRPr>
          </a:p>
          <a:p>
            <a:pPr>
              <a:lnSpc>
                <a:spcPct val="100000"/>
              </a:lnSpc>
            </a:pPr>
            <a:endParaRPr sz="1300">
              <a:latin typeface="Times New Roman"/>
              <a:cs typeface="Times New Roman"/>
            </a:endParaRPr>
          </a:p>
          <a:p>
            <a:pPr marL="384175" marR="5080" indent="-213360">
              <a:lnSpc>
                <a:spcPct val="106700"/>
              </a:lnSpc>
              <a:buAutoNum type="arabicPeriod" startAt="6"/>
              <a:tabLst>
                <a:tab pos="384810" algn="l"/>
              </a:tabLst>
            </a:pPr>
            <a:r>
              <a:rPr sz="1400" spc="70" dirty="0">
                <a:latin typeface="Times New Roman"/>
                <a:cs typeface="Times New Roman"/>
              </a:rPr>
              <a:t>Whether</a:t>
            </a:r>
            <a:r>
              <a:rPr sz="1400" spc="215" dirty="0">
                <a:latin typeface="Times New Roman"/>
                <a:cs typeface="Times New Roman"/>
              </a:rPr>
              <a:t> </a:t>
            </a:r>
            <a:r>
              <a:rPr sz="1400" spc="70" dirty="0">
                <a:latin typeface="Times New Roman"/>
                <a:cs typeface="Times New Roman"/>
              </a:rPr>
              <a:t>the</a:t>
            </a:r>
            <a:r>
              <a:rPr sz="1400" spc="229" dirty="0">
                <a:latin typeface="Times New Roman"/>
                <a:cs typeface="Times New Roman"/>
              </a:rPr>
              <a:t> </a:t>
            </a:r>
            <a:r>
              <a:rPr sz="1400" dirty="0">
                <a:latin typeface="Times New Roman"/>
                <a:cs typeface="Times New Roman"/>
              </a:rPr>
              <a:t>gap</a:t>
            </a:r>
            <a:r>
              <a:rPr sz="1400" spc="220" dirty="0">
                <a:latin typeface="Times New Roman"/>
                <a:cs typeface="Times New Roman"/>
              </a:rPr>
              <a:t> </a:t>
            </a:r>
            <a:r>
              <a:rPr sz="1400" dirty="0">
                <a:latin typeface="Times New Roman"/>
                <a:cs typeface="Times New Roman"/>
              </a:rPr>
              <a:t>between</a:t>
            </a:r>
            <a:r>
              <a:rPr sz="1400" spc="215" dirty="0">
                <a:latin typeface="Times New Roman"/>
                <a:cs typeface="Times New Roman"/>
              </a:rPr>
              <a:t> </a:t>
            </a:r>
            <a:r>
              <a:rPr sz="1400" spc="70" dirty="0">
                <a:latin typeface="Times New Roman"/>
                <a:cs typeface="Times New Roman"/>
              </a:rPr>
              <a:t>the</a:t>
            </a:r>
            <a:r>
              <a:rPr sz="1400" spc="229" dirty="0">
                <a:latin typeface="Times New Roman"/>
                <a:cs typeface="Times New Roman"/>
              </a:rPr>
              <a:t> </a:t>
            </a:r>
            <a:r>
              <a:rPr sz="1400" dirty="0">
                <a:latin typeface="Times New Roman"/>
                <a:cs typeface="Times New Roman"/>
              </a:rPr>
              <a:t>two</a:t>
            </a:r>
            <a:r>
              <a:rPr sz="1400" spc="225" dirty="0">
                <a:latin typeface="Times New Roman"/>
                <a:cs typeface="Times New Roman"/>
              </a:rPr>
              <a:t> </a:t>
            </a:r>
            <a:r>
              <a:rPr sz="1400" dirty="0">
                <a:latin typeface="Times New Roman"/>
                <a:cs typeface="Times New Roman"/>
              </a:rPr>
              <a:t>events</a:t>
            </a:r>
            <a:r>
              <a:rPr sz="1400" spc="225" dirty="0">
                <a:latin typeface="Times New Roman"/>
                <a:cs typeface="Times New Roman"/>
              </a:rPr>
              <a:t> </a:t>
            </a:r>
            <a:r>
              <a:rPr sz="1400" spc="75" dirty="0">
                <a:latin typeface="Times New Roman"/>
                <a:cs typeface="Times New Roman"/>
              </a:rPr>
              <a:t>(“train</a:t>
            </a:r>
            <a:r>
              <a:rPr sz="1400" spc="225" dirty="0">
                <a:latin typeface="Times New Roman"/>
                <a:cs typeface="Times New Roman"/>
              </a:rPr>
              <a:t> </a:t>
            </a:r>
            <a:r>
              <a:rPr sz="1400" dirty="0">
                <a:latin typeface="Times New Roman"/>
                <a:cs typeface="Times New Roman"/>
              </a:rPr>
              <a:t>leaves</a:t>
            </a:r>
            <a:r>
              <a:rPr sz="1400" spc="225" dirty="0">
                <a:latin typeface="Times New Roman"/>
                <a:cs typeface="Times New Roman"/>
              </a:rPr>
              <a:t> </a:t>
            </a:r>
            <a:r>
              <a:rPr sz="1400" dirty="0">
                <a:latin typeface="Times New Roman"/>
                <a:cs typeface="Times New Roman"/>
              </a:rPr>
              <a:t>N.Y.”</a:t>
            </a:r>
            <a:r>
              <a:rPr sz="1400" spc="220" dirty="0">
                <a:latin typeface="Times New Roman"/>
                <a:cs typeface="Times New Roman"/>
              </a:rPr>
              <a:t> </a:t>
            </a:r>
            <a:r>
              <a:rPr sz="1400" spc="70" dirty="0">
                <a:latin typeface="Times New Roman"/>
                <a:cs typeface="Times New Roman"/>
              </a:rPr>
              <a:t>and</a:t>
            </a:r>
            <a:r>
              <a:rPr sz="1400" spc="225" dirty="0">
                <a:latin typeface="Times New Roman"/>
                <a:cs typeface="Times New Roman"/>
              </a:rPr>
              <a:t> </a:t>
            </a:r>
            <a:r>
              <a:rPr sz="1400" spc="70" dirty="0">
                <a:latin typeface="Times New Roman"/>
                <a:cs typeface="Times New Roman"/>
              </a:rPr>
              <a:t>“train</a:t>
            </a:r>
            <a:r>
              <a:rPr sz="1400" spc="220" dirty="0">
                <a:latin typeface="Times New Roman"/>
                <a:cs typeface="Times New Roman"/>
              </a:rPr>
              <a:t> </a:t>
            </a:r>
            <a:r>
              <a:rPr sz="1400" dirty="0">
                <a:latin typeface="Times New Roman"/>
                <a:cs typeface="Times New Roman"/>
              </a:rPr>
              <a:t>reaches</a:t>
            </a:r>
            <a:r>
              <a:rPr sz="1400" spc="220" dirty="0">
                <a:latin typeface="Times New Roman"/>
                <a:cs typeface="Times New Roman"/>
              </a:rPr>
              <a:t> </a:t>
            </a:r>
            <a:r>
              <a:rPr sz="1400" dirty="0">
                <a:latin typeface="Times New Roman"/>
                <a:cs typeface="Times New Roman"/>
              </a:rPr>
              <a:t>L.A.”)</a:t>
            </a:r>
            <a:r>
              <a:rPr sz="1400" spc="225" dirty="0">
                <a:latin typeface="Times New Roman"/>
                <a:cs typeface="Times New Roman"/>
              </a:rPr>
              <a:t> </a:t>
            </a:r>
            <a:r>
              <a:rPr sz="1400" dirty="0">
                <a:latin typeface="Times New Roman"/>
                <a:cs typeface="Times New Roman"/>
              </a:rPr>
              <a:t>is</a:t>
            </a:r>
            <a:r>
              <a:rPr sz="1400" spc="220" dirty="0">
                <a:latin typeface="Times New Roman"/>
                <a:cs typeface="Times New Roman"/>
              </a:rPr>
              <a:t> </a:t>
            </a:r>
            <a:r>
              <a:rPr sz="1400" spc="-10" dirty="0">
                <a:latin typeface="Times New Roman"/>
                <a:cs typeface="Times New Roman"/>
              </a:rPr>
              <a:t>spacelike, </a:t>
            </a:r>
            <a:r>
              <a:rPr sz="1400" dirty="0">
                <a:latin typeface="Times New Roman"/>
                <a:cs typeface="Times New Roman"/>
              </a:rPr>
              <a:t>timelike,</a:t>
            </a:r>
            <a:r>
              <a:rPr sz="1400" spc="285" dirty="0">
                <a:latin typeface="Times New Roman"/>
                <a:cs typeface="Times New Roman"/>
              </a:rPr>
              <a:t> </a:t>
            </a:r>
            <a:r>
              <a:rPr sz="1400" dirty="0">
                <a:latin typeface="Times New Roman"/>
                <a:cs typeface="Times New Roman"/>
              </a:rPr>
              <a:t>or</a:t>
            </a:r>
            <a:r>
              <a:rPr sz="1400" spc="290" dirty="0">
                <a:latin typeface="Times New Roman"/>
                <a:cs typeface="Times New Roman"/>
              </a:rPr>
              <a:t> </a:t>
            </a:r>
            <a:r>
              <a:rPr sz="1400" spc="-10" dirty="0">
                <a:latin typeface="Times New Roman"/>
                <a:cs typeface="Times New Roman"/>
              </a:rPr>
              <a:t>lightlike.</a:t>
            </a:r>
            <a:endParaRPr sz="1400">
              <a:latin typeface="Times New Roman"/>
              <a:cs typeface="Times New Roman"/>
            </a:endParaRPr>
          </a:p>
          <a:p>
            <a:pPr>
              <a:lnSpc>
                <a:spcPct val="100000"/>
              </a:lnSpc>
              <a:spcBef>
                <a:spcPts val="55"/>
              </a:spcBef>
            </a:pPr>
            <a:endParaRPr sz="1350">
              <a:latin typeface="Times New Roman"/>
              <a:cs typeface="Times New Roman"/>
            </a:endParaRPr>
          </a:p>
          <a:p>
            <a:pPr marL="372745">
              <a:lnSpc>
                <a:spcPct val="100000"/>
              </a:lnSpc>
              <a:tabLst>
                <a:tab pos="1335405" algn="l"/>
              </a:tabLst>
            </a:pPr>
            <a:r>
              <a:rPr sz="1400" b="1" spc="-10" dirty="0">
                <a:latin typeface="Book Antiqua"/>
                <a:cs typeface="Book Antiqua"/>
              </a:rPr>
              <a:t>Solution:</a:t>
            </a:r>
            <a:r>
              <a:rPr sz="1400" b="1" dirty="0">
                <a:latin typeface="Book Antiqua"/>
                <a:cs typeface="Book Antiqua"/>
              </a:rPr>
              <a:t>	</a:t>
            </a:r>
            <a:r>
              <a:rPr sz="1400" dirty="0">
                <a:latin typeface="Times New Roman"/>
                <a:cs typeface="Times New Roman"/>
              </a:rPr>
              <a:t>A</a:t>
            </a:r>
            <a:r>
              <a:rPr sz="1400" spc="155" dirty="0">
                <a:latin typeface="Times New Roman"/>
                <a:cs typeface="Times New Roman"/>
              </a:rPr>
              <a:t> </a:t>
            </a:r>
            <a:r>
              <a:rPr sz="1400" spc="-10" dirty="0">
                <a:latin typeface="Times New Roman"/>
                <a:cs typeface="Times New Roman"/>
              </a:rPr>
              <a:t>(Agree)</a:t>
            </a:r>
            <a:endParaRPr sz="1400">
              <a:latin typeface="Times New Roman"/>
              <a:cs typeface="Times New Roman"/>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4458970" algn="l"/>
              </a:tabLst>
            </a:pPr>
            <a:r>
              <a:rPr sz="1200" spc="-10" dirty="0">
                <a:latin typeface="Times New Roman"/>
                <a:cs typeface="Times New Roman"/>
              </a:rPr>
              <a:t>ConcepTest</a:t>
            </a:r>
            <a:r>
              <a:rPr sz="1200" dirty="0">
                <a:latin typeface="Times New Roman"/>
                <a:cs typeface="Times New Roman"/>
              </a:rPr>
              <a:t>	1.3.</a:t>
            </a:r>
            <a:r>
              <a:rPr sz="1200" spc="305" dirty="0">
                <a:latin typeface="Times New Roman"/>
                <a:cs typeface="Times New Roman"/>
              </a:rPr>
              <a:t>  </a:t>
            </a:r>
            <a:r>
              <a:rPr sz="1200" dirty="0">
                <a:latin typeface="Times New Roman"/>
                <a:cs typeface="Times New Roman"/>
              </a:rPr>
              <a:t>LENGTH</a:t>
            </a:r>
            <a:r>
              <a:rPr sz="1200" spc="225" dirty="0">
                <a:latin typeface="Times New Roman"/>
                <a:cs typeface="Times New Roman"/>
              </a:rPr>
              <a:t> </a:t>
            </a:r>
            <a:r>
              <a:rPr sz="1200" dirty="0">
                <a:latin typeface="Times New Roman"/>
                <a:cs typeface="Times New Roman"/>
              </a:rPr>
              <a:t>CONTRACTION</a:t>
            </a:r>
            <a:r>
              <a:rPr sz="1200" spc="220" dirty="0">
                <a:latin typeface="Times New Roman"/>
                <a:cs typeface="Times New Roman"/>
              </a:rPr>
              <a:t> </a:t>
            </a:r>
            <a:r>
              <a:rPr sz="1200" dirty="0">
                <a:latin typeface="Times New Roman"/>
                <a:cs typeface="Times New Roman"/>
              </a:rPr>
              <a:t>AND</a:t>
            </a:r>
            <a:r>
              <a:rPr sz="1200" spc="220" dirty="0">
                <a:latin typeface="Times New Roman"/>
                <a:cs typeface="Times New Roman"/>
              </a:rPr>
              <a:t> </a:t>
            </a:r>
            <a:r>
              <a:rPr sz="1200" spc="-10" dirty="0">
                <a:latin typeface="Times New Roman"/>
                <a:cs typeface="Times New Roman"/>
              </a:rPr>
              <a:t>SIMULTANEITY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body" idx="1"/>
          </p:nvPr>
        </p:nvSpPr>
        <p:spPr>
          <a:prstGeom prst="rect">
            <a:avLst/>
          </a:prstGeom>
        </p:spPr>
        <p:txBody>
          <a:bodyPr vert="horz" wrap="square" lIns="0" tIns="9525" rIns="0" bIns="0" rtlCol="0">
            <a:spAutoFit/>
          </a:bodyPr>
          <a:lstStyle/>
          <a:p>
            <a:pPr marL="12700" marR="5080" algn="just">
              <a:lnSpc>
                <a:spcPct val="101699"/>
              </a:lnSpc>
              <a:spcBef>
                <a:spcPts val="75"/>
              </a:spcBef>
            </a:pPr>
            <a:r>
              <a:rPr spc="-10" dirty="0"/>
              <a:t>Suppose</a:t>
            </a:r>
            <a:r>
              <a:rPr spc="-40" dirty="0"/>
              <a:t> </a:t>
            </a:r>
            <a:r>
              <a:rPr dirty="0"/>
              <a:t>a</a:t>
            </a:r>
            <a:r>
              <a:rPr spc="-40" dirty="0"/>
              <a:t> </a:t>
            </a:r>
            <a:r>
              <a:rPr dirty="0"/>
              <a:t>plane</a:t>
            </a:r>
            <a:r>
              <a:rPr spc="-40" dirty="0"/>
              <a:t> </a:t>
            </a:r>
            <a:r>
              <a:rPr dirty="0"/>
              <a:t>is</a:t>
            </a:r>
            <a:r>
              <a:rPr spc="-40" dirty="0"/>
              <a:t> </a:t>
            </a:r>
            <a:r>
              <a:rPr spc="-65" dirty="0"/>
              <a:t>flying</a:t>
            </a:r>
            <a:r>
              <a:rPr spc="-40" dirty="0"/>
              <a:t> </a:t>
            </a:r>
            <a:r>
              <a:rPr spc="114" dirty="0"/>
              <a:t>at</a:t>
            </a:r>
            <a:r>
              <a:rPr spc="-45" dirty="0"/>
              <a:t> </a:t>
            </a:r>
            <a:r>
              <a:rPr spc="-10" dirty="0"/>
              <a:t>near-</a:t>
            </a:r>
            <a:r>
              <a:rPr dirty="0"/>
              <a:t>light</a:t>
            </a:r>
            <a:r>
              <a:rPr spc="-40" dirty="0"/>
              <a:t> </a:t>
            </a:r>
            <a:r>
              <a:rPr dirty="0"/>
              <a:t>speed</a:t>
            </a:r>
            <a:r>
              <a:rPr spc="-40" dirty="0"/>
              <a:t> </a:t>
            </a:r>
            <a:r>
              <a:rPr spc="50" dirty="0"/>
              <a:t>past</a:t>
            </a:r>
            <a:r>
              <a:rPr spc="-40" dirty="0"/>
              <a:t> </a:t>
            </a:r>
            <a:r>
              <a:rPr dirty="0"/>
              <a:t>a</a:t>
            </a:r>
            <a:r>
              <a:rPr spc="-40" dirty="0"/>
              <a:t> </a:t>
            </a:r>
            <a:r>
              <a:rPr dirty="0"/>
              <a:t>chain</a:t>
            </a:r>
            <a:r>
              <a:rPr spc="-40" dirty="0"/>
              <a:t> </a:t>
            </a:r>
            <a:r>
              <a:rPr spc="-60" dirty="0"/>
              <a:t>of</a:t>
            </a:r>
            <a:r>
              <a:rPr spc="-40" dirty="0"/>
              <a:t> </a:t>
            </a:r>
            <a:r>
              <a:rPr spc="-10" dirty="0"/>
              <a:t>moun- </a:t>
            </a:r>
            <a:r>
              <a:rPr dirty="0"/>
              <a:t>tains.</a:t>
            </a:r>
            <a:r>
              <a:rPr spc="600" dirty="0"/>
              <a:t>  </a:t>
            </a:r>
            <a:r>
              <a:rPr dirty="0"/>
              <a:t>First</a:t>
            </a:r>
            <a:r>
              <a:rPr spc="610" dirty="0"/>
              <a:t> </a:t>
            </a:r>
            <a:r>
              <a:rPr spc="60" dirty="0"/>
              <a:t>it</a:t>
            </a:r>
            <a:r>
              <a:rPr dirty="0"/>
              <a:t>  passes</a:t>
            </a:r>
            <a:r>
              <a:rPr spc="5" dirty="0"/>
              <a:t>  </a:t>
            </a:r>
            <a:r>
              <a:rPr dirty="0"/>
              <a:t>Mountain  A,  then</a:t>
            </a:r>
            <a:r>
              <a:rPr spc="5" dirty="0"/>
              <a:t>  </a:t>
            </a:r>
            <a:r>
              <a:rPr dirty="0"/>
              <a:t>Mountain  B,  and</a:t>
            </a:r>
            <a:r>
              <a:rPr spc="5" dirty="0"/>
              <a:t>  </a:t>
            </a:r>
            <a:r>
              <a:rPr spc="-25" dirty="0"/>
              <a:t>so </a:t>
            </a:r>
            <a:r>
              <a:rPr dirty="0"/>
              <a:t>on.</a:t>
            </a:r>
            <a:r>
              <a:rPr spc="375" dirty="0"/>
              <a:t> </a:t>
            </a:r>
            <a:r>
              <a:rPr dirty="0"/>
              <a:t>The</a:t>
            </a:r>
            <a:r>
              <a:rPr spc="75" dirty="0"/>
              <a:t> </a:t>
            </a:r>
            <a:r>
              <a:rPr dirty="0"/>
              <a:t>mountains</a:t>
            </a:r>
            <a:r>
              <a:rPr spc="75" dirty="0"/>
              <a:t> </a:t>
            </a:r>
            <a:r>
              <a:rPr dirty="0"/>
              <a:t>all</a:t>
            </a:r>
            <a:r>
              <a:rPr spc="75" dirty="0"/>
              <a:t> </a:t>
            </a:r>
            <a:r>
              <a:rPr dirty="0"/>
              <a:t>have</a:t>
            </a:r>
            <a:r>
              <a:rPr spc="75" dirty="0"/>
              <a:t> </a:t>
            </a:r>
            <a:r>
              <a:rPr spc="-10" dirty="0"/>
              <a:t>synchronized</a:t>
            </a:r>
            <a:r>
              <a:rPr spc="75" dirty="0"/>
              <a:t> </a:t>
            </a:r>
            <a:r>
              <a:rPr spc="-25" dirty="0"/>
              <a:t>clocks</a:t>
            </a:r>
            <a:r>
              <a:rPr spc="75" dirty="0"/>
              <a:t> </a:t>
            </a:r>
            <a:r>
              <a:rPr dirty="0"/>
              <a:t>according</a:t>
            </a:r>
            <a:r>
              <a:rPr spc="75" dirty="0"/>
              <a:t> </a:t>
            </a:r>
            <a:r>
              <a:rPr dirty="0"/>
              <a:t>to</a:t>
            </a:r>
            <a:r>
              <a:rPr spc="75" dirty="0"/>
              <a:t> </a:t>
            </a:r>
            <a:r>
              <a:rPr spc="-25" dirty="0"/>
              <a:t>the </a:t>
            </a:r>
            <a:r>
              <a:rPr dirty="0"/>
              <a:t>mountain</a:t>
            </a:r>
            <a:r>
              <a:rPr spc="380" dirty="0"/>
              <a:t> </a:t>
            </a:r>
            <a:r>
              <a:rPr dirty="0"/>
              <a:t>frame.</a:t>
            </a:r>
            <a:r>
              <a:rPr spc="254" dirty="0"/>
              <a:t>  </a:t>
            </a:r>
            <a:r>
              <a:rPr dirty="0"/>
              <a:t>At</a:t>
            </a:r>
            <a:r>
              <a:rPr spc="380" dirty="0"/>
              <a:t> </a:t>
            </a:r>
            <a:r>
              <a:rPr dirty="0"/>
              <a:t>the</a:t>
            </a:r>
            <a:r>
              <a:rPr spc="380" dirty="0"/>
              <a:t> </a:t>
            </a:r>
            <a:r>
              <a:rPr dirty="0"/>
              <a:t>moment</a:t>
            </a:r>
            <a:r>
              <a:rPr spc="370" dirty="0"/>
              <a:t> </a:t>
            </a:r>
            <a:r>
              <a:rPr dirty="0"/>
              <a:t>the</a:t>
            </a:r>
            <a:r>
              <a:rPr spc="380" dirty="0"/>
              <a:t> </a:t>
            </a:r>
            <a:r>
              <a:rPr dirty="0"/>
              <a:t>plane</a:t>
            </a:r>
            <a:r>
              <a:rPr spc="380" dirty="0"/>
              <a:t> </a:t>
            </a:r>
            <a:r>
              <a:rPr dirty="0"/>
              <a:t>passes</a:t>
            </a:r>
            <a:r>
              <a:rPr spc="380" dirty="0"/>
              <a:t> </a:t>
            </a:r>
            <a:r>
              <a:rPr dirty="0"/>
              <a:t>Mountain</a:t>
            </a:r>
            <a:r>
              <a:rPr spc="375" dirty="0"/>
              <a:t> </a:t>
            </a:r>
            <a:r>
              <a:rPr spc="-50" dirty="0"/>
              <a:t>B </a:t>
            </a:r>
            <a:r>
              <a:rPr spc="110" dirty="0"/>
              <a:t>that</a:t>
            </a:r>
            <a:r>
              <a:rPr spc="-15" dirty="0"/>
              <a:t> </a:t>
            </a:r>
            <a:r>
              <a:rPr dirty="0"/>
              <a:t>mountain’s</a:t>
            </a:r>
            <a:r>
              <a:rPr spc="-15" dirty="0"/>
              <a:t> </a:t>
            </a:r>
            <a:r>
              <a:rPr spc="-30" dirty="0"/>
              <a:t>clock</a:t>
            </a:r>
            <a:r>
              <a:rPr spc="-15" dirty="0"/>
              <a:t> </a:t>
            </a:r>
            <a:r>
              <a:rPr dirty="0"/>
              <a:t>says</a:t>
            </a:r>
            <a:r>
              <a:rPr spc="-15" dirty="0"/>
              <a:t> </a:t>
            </a:r>
            <a:r>
              <a:rPr spc="-10" dirty="0"/>
              <a:t>noon.</a:t>
            </a:r>
          </a:p>
        </p:txBody>
      </p:sp>
      <p:sp>
        <p:nvSpPr>
          <p:cNvPr id="5" name="object 5"/>
          <p:cNvSpPr txBox="1"/>
          <p:nvPr/>
        </p:nvSpPr>
        <p:spPr>
          <a:xfrm>
            <a:off x="793191" y="3309123"/>
            <a:ext cx="8181340" cy="2427605"/>
          </a:xfrm>
          <a:prstGeom prst="rect">
            <a:avLst/>
          </a:prstGeom>
        </p:spPr>
        <p:txBody>
          <a:bodyPr vert="horz" wrap="square" lIns="0" tIns="9525" rIns="0" bIns="0" rtlCol="0">
            <a:spAutoFit/>
          </a:bodyPr>
          <a:lstStyle/>
          <a:p>
            <a:pPr marL="309880" marR="5080" indent="-297815" algn="just">
              <a:lnSpc>
                <a:spcPct val="101699"/>
              </a:lnSpc>
              <a:spcBef>
                <a:spcPts val="75"/>
              </a:spcBef>
              <a:buAutoNum type="arabicPeriod"/>
              <a:tabLst>
                <a:tab pos="310515" algn="l"/>
              </a:tabLst>
            </a:pPr>
            <a:r>
              <a:rPr sz="2450" dirty="0">
                <a:latin typeface="Times New Roman"/>
                <a:cs typeface="Times New Roman"/>
              </a:rPr>
              <a:t>According</a:t>
            </a:r>
            <a:r>
              <a:rPr sz="2450" spc="245" dirty="0">
                <a:latin typeface="Times New Roman"/>
                <a:cs typeface="Times New Roman"/>
              </a:rPr>
              <a:t> </a:t>
            </a:r>
            <a:r>
              <a:rPr sz="2450" dirty="0">
                <a:latin typeface="Times New Roman"/>
                <a:cs typeface="Times New Roman"/>
              </a:rPr>
              <a:t>to</a:t>
            </a:r>
            <a:r>
              <a:rPr sz="2450" spc="250" dirty="0">
                <a:latin typeface="Times New Roman"/>
                <a:cs typeface="Times New Roman"/>
              </a:rPr>
              <a:t> </a:t>
            </a:r>
            <a:r>
              <a:rPr sz="2450" dirty="0">
                <a:latin typeface="Times New Roman"/>
                <a:cs typeface="Times New Roman"/>
              </a:rPr>
              <a:t>the</a:t>
            </a:r>
            <a:r>
              <a:rPr sz="2450" spc="245" dirty="0">
                <a:latin typeface="Times New Roman"/>
                <a:cs typeface="Times New Roman"/>
              </a:rPr>
              <a:t> </a:t>
            </a:r>
            <a:r>
              <a:rPr sz="2450" dirty="0">
                <a:latin typeface="Times New Roman"/>
                <a:cs typeface="Times New Roman"/>
              </a:rPr>
              <a:t>plane</a:t>
            </a:r>
            <a:r>
              <a:rPr sz="2450" spc="245" dirty="0">
                <a:latin typeface="Times New Roman"/>
                <a:cs typeface="Times New Roman"/>
              </a:rPr>
              <a:t> </a:t>
            </a:r>
            <a:r>
              <a:rPr sz="2450" dirty="0">
                <a:latin typeface="Times New Roman"/>
                <a:cs typeface="Times New Roman"/>
              </a:rPr>
              <a:t>frame,</a:t>
            </a:r>
            <a:r>
              <a:rPr sz="2450" spc="290" dirty="0">
                <a:latin typeface="Times New Roman"/>
                <a:cs typeface="Times New Roman"/>
              </a:rPr>
              <a:t> </a:t>
            </a:r>
            <a:r>
              <a:rPr sz="2450" dirty="0">
                <a:latin typeface="Times New Roman"/>
                <a:cs typeface="Times New Roman"/>
              </a:rPr>
              <a:t>does</a:t>
            </a:r>
            <a:r>
              <a:rPr sz="2450" spc="250" dirty="0">
                <a:latin typeface="Times New Roman"/>
                <a:cs typeface="Times New Roman"/>
              </a:rPr>
              <a:t> </a:t>
            </a:r>
            <a:r>
              <a:rPr sz="2450" dirty="0">
                <a:latin typeface="Times New Roman"/>
                <a:cs typeface="Times New Roman"/>
              </a:rPr>
              <a:t>the</a:t>
            </a:r>
            <a:r>
              <a:rPr sz="2450" spc="245" dirty="0">
                <a:latin typeface="Times New Roman"/>
                <a:cs typeface="Times New Roman"/>
              </a:rPr>
              <a:t> </a:t>
            </a:r>
            <a:r>
              <a:rPr sz="2450" dirty="0">
                <a:latin typeface="Times New Roman"/>
                <a:cs typeface="Times New Roman"/>
              </a:rPr>
              <a:t>Mountain</a:t>
            </a:r>
            <a:r>
              <a:rPr sz="2450" spc="245" dirty="0">
                <a:latin typeface="Times New Roman"/>
                <a:cs typeface="Times New Roman"/>
              </a:rPr>
              <a:t> </a:t>
            </a:r>
            <a:r>
              <a:rPr sz="2450" dirty="0">
                <a:latin typeface="Times New Roman"/>
                <a:cs typeface="Times New Roman"/>
              </a:rPr>
              <a:t>C</a:t>
            </a:r>
            <a:r>
              <a:rPr sz="2450" spc="245" dirty="0">
                <a:latin typeface="Times New Roman"/>
                <a:cs typeface="Times New Roman"/>
              </a:rPr>
              <a:t> </a:t>
            </a:r>
            <a:r>
              <a:rPr sz="2450" dirty="0">
                <a:latin typeface="Times New Roman"/>
                <a:cs typeface="Times New Roman"/>
              </a:rPr>
              <a:t>clock</a:t>
            </a:r>
            <a:r>
              <a:rPr sz="2450" spc="245" dirty="0">
                <a:latin typeface="Times New Roman"/>
                <a:cs typeface="Times New Roman"/>
              </a:rPr>
              <a:t> </a:t>
            </a:r>
            <a:r>
              <a:rPr sz="2450" spc="90" dirty="0">
                <a:latin typeface="Times New Roman"/>
                <a:cs typeface="Times New Roman"/>
              </a:rPr>
              <a:t>at </a:t>
            </a:r>
            <a:r>
              <a:rPr sz="2450" spc="110" dirty="0">
                <a:latin typeface="Times New Roman"/>
                <a:cs typeface="Times New Roman"/>
              </a:rPr>
              <a:t>that</a:t>
            </a:r>
            <a:r>
              <a:rPr sz="2450" spc="160" dirty="0">
                <a:latin typeface="Times New Roman"/>
                <a:cs typeface="Times New Roman"/>
              </a:rPr>
              <a:t> </a:t>
            </a:r>
            <a:r>
              <a:rPr sz="2450" dirty="0">
                <a:latin typeface="Times New Roman"/>
                <a:cs typeface="Times New Roman"/>
              </a:rPr>
              <a:t>same</a:t>
            </a:r>
            <a:r>
              <a:rPr sz="2450" spc="160" dirty="0">
                <a:latin typeface="Times New Roman"/>
                <a:cs typeface="Times New Roman"/>
              </a:rPr>
              <a:t> </a:t>
            </a:r>
            <a:r>
              <a:rPr sz="2450" dirty="0">
                <a:latin typeface="Times New Roman"/>
                <a:cs typeface="Times New Roman"/>
              </a:rPr>
              <a:t>moment</a:t>
            </a:r>
            <a:r>
              <a:rPr sz="2450" spc="160" dirty="0">
                <a:latin typeface="Times New Roman"/>
                <a:cs typeface="Times New Roman"/>
              </a:rPr>
              <a:t> </a:t>
            </a:r>
            <a:r>
              <a:rPr sz="2450" dirty="0">
                <a:latin typeface="Times New Roman"/>
                <a:cs typeface="Times New Roman"/>
              </a:rPr>
              <a:t>show</a:t>
            </a:r>
            <a:r>
              <a:rPr sz="2450" spc="160" dirty="0">
                <a:latin typeface="Times New Roman"/>
                <a:cs typeface="Times New Roman"/>
              </a:rPr>
              <a:t> </a:t>
            </a:r>
            <a:r>
              <a:rPr sz="2450" dirty="0">
                <a:latin typeface="Times New Roman"/>
                <a:cs typeface="Times New Roman"/>
              </a:rPr>
              <a:t>a</a:t>
            </a:r>
            <a:r>
              <a:rPr sz="2450" spc="155" dirty="0">
                <a:latin typeface="Times New Roman"/>
                <a:cs typeface="Times New Roman"/>
              </a:rPr>
              <a:t> </a:t>
            </a:r>
            <a:r>
              <a:rPr sz="2450" dirty="0">
                <a:latin typeface="Times New Roman"/>
                <a:cs typeface="Times New Roman"/>
              </a:rPr>
              <a:t>time</a:t>
            </a:r>
            <a:r>
              <a:rPr sz="2450" spc="160" dirty="0">
                <a:latin typeface="Times New Roman"/>
                <a:cs typeface="Times New Roman"/>
              </a:rPr>
              <a:t> </a:t>
            </a:r>
            <a:r>
              <a:rPr sz="2450" dirty="0">
                <a:latin typeface="Times New Roman"/>
                <a:cs typeface="Times New Roman"/>
              </a:rPr>
              <a:t>A)</a:t>
            </a:r>
            <a:r>
              <a:rPr sz="2450" spc="160" dirty="0">
                <a:latin typeface="Times New Roman"/>
                <a:cs typeface="Times New Roman"/>
              </a:rPr>
              <a:t> </a:t>
            </a:r>
            <a:r>
              <a:rPr sz="2450" dirty="0">
                <a:latin typeface="Times New Roman"/>
                <a:cs typeface="Times New Roman"/>
              </a:rPr>
              <a:t>before,</a:t>
            </a:r>
            <a:r>
              <a:rPr sz="2450" spc="180" dirty="0">
                <a:latin typeface="Times New Roman"/>
                <a:cs typeface="Times New Roman"/>
              </a:rPr>
              <a:t> </a:t>
            </a:r>
            <a:r>
              <a:rPr sz="2450" dirty="0">
                <a:latin typeface="Times New Roman"/>
                <a:cs typeface="Times New Roman"/>
              </a:rPr>
              <a:t>B)</a:t>
            </a:r>
            <a:r>
              <a:rPr sz="2450" spc="160" dirty="0">
                <a:latin typeface="Times New Roman"/>
                <a:cs typeface="Times New Roman"/>
              </a:rPr>
              <a:t> </a:t>
            </a:r>
            <a:r>
              <a:rPr sz="2450" dirty="0">
                <a:latin typeface="Times New Roman"/>
                <a:cs typeface="Times New Roman"/>
              </a:rPr>
              <a:t>after,</a:t>
            </a:r>
            <a:r>
              <a:rPr sz="2450" spc="175" dirty="0">
                <a:latin typeface="Times New Roman"/>
                <a:cs typeface="Times New Roman"/>
              </a:rPr>
              <a:t> </a:t>
            </a:r>
            <a:r>
              <a:rPr sz="2450" dirty="0">
                <a:latin typeface="Times New Roman"/>
                <a:cs typeface="Times New Roman"/>
              </a:rPr>
              <a:t>or</a:t>
            </a:r>
            <a:r>
              <a:rPr sz="2450" spc="160" dirty="0">
                <a:latin typeface="Times New Roman"/>
                <a:cs typeface="Times New Roman"/>
              </a:rPr>
              <a:t> </a:t>
            </a:r>
            <a:r>
              <a:rPr sz="2450" dirty="0">
                <a:latin typeface="Times New Roman"/>
                <a:cs typeface="Times New Roman"/>
              </a:rPr>
              <a:t>C)</a:t>
            </a:r>
            <a:r>
              <a:rPr sz="2450" spc="155" dirty="0">
                <a:latin typeface="Times New Roman"/>
                <a:cs typeface="Times New Roman"/>
              </a:rPr>
              <a:t> </a:t>
            </a:r>
            <a:r>
              <a:rPr sz="2450" spc="-25" dirty="0">
                <a:latin typeface="Times New Roman"/>
                <a:cs typeface="Times New Roman"/>
              </a:rPr>
              <a:t>ex- </a:t>
            </a:r>
            <a:r>
              <a:rPr sz="2450" dirty="0">
                <a:latin typeface="Times New Roman"/>
                <a:cs typeface="Times New Roman"/>
              </a:rPr>
              <a:t>actly</a:t>
            </a:r>
            <a:r>
              <a:rPr sz="2450" spc="165" dirty="0">
                <a:latin typeface="Times New Roman"/>
                <a:cs typeface="Times New Roman"/>
              </a:rPr>
              <a:t> </a:t>
            </a:r>
            <a:r>
              <a:rPr sz="2450" spc="114" dirty="0">
                <a:latin typeface="Times New Roman"/>
                <a:cs typeface="Times New Roman"/>
              </a:rPr>
              <a:t>at</a:t>
            </a:r>
            <a:r>
              <a:rPr sz="2450" spc="160" dirty="0">
                <a:latin typeface="Times New Roman"/>
                <a:cs typeface="Times New Roman"/>
              </a:rPr>
              <a:t> </a:t>
            </a:r>
            <a:r>
              <a:rPr sz="2450" spc="-10" dirty="0">
                <a:latin typeface="Times New Roman"/>
                <a:cs typeface="Times New Roman"/>
              </a:rPr>
              <a:t>noon?</a:t>
            </a:r>
            <a:endParaRPr sz="2450">
              <a:latin typeface="Times New Roman"/>
              <a:cs typeface="Times New Roman"/>
            </a:endParaRPr>
          </a:p>
          <a:p>
            <a:pPr marL="309880" marR="5080" indent="-297815" algn="just">
              <a:lnSpc>
                <a:spcPct val="101699"/>
              </a:lnSpc>
              <a:spcBef>
                <a:spcPts val="994"/>
              </a:spcBef>
              <a:buAutoNum type="arabicPeriod"/>
              <a:tabLst>
                <a:tab pos="310515" algn="l"/>
              </a:tabLst>
            </a:pPr>
            <a:r>
              <a:rPr sz="2450" dirty="0">
                <a:latin typeface="Times New Roman"/>
                <a:cs typeface="Times New Roman"/>
              </a:rPr>
              <a:t>According</a:t>
            </a:r>
            <a:r>
              <a:rPr sz="2450" spc="220" dirty="0">
                <a:latin typeface="Times New Roman"/>
                <a:cs typeface="Times New Roman"/>
              </a:rPr>
              <a:t> </a:t>
            </a:r>
            <a:r>
              <a:rPr sz="2450" dirty="0">
                <a:latin typeface="Times New Roman"/>
                <a:cs typeface="Times New Roman"/>
              </a:rPr>
              <a:t>to</a:t>
            </a:r>
            <a:r>
              <a:rPr sz="2450" spc="235" dirty="0">
                <a:latin typeface="Times New Roman"/>
                <a:cs typeface="Times New Roman"/>
              </a:rPr>
              <a:t> </a:t>
            </a:r>
            <a:r>
              <a:rPr sz="2450" dirty="0">
                <a:latin typeface="Times New Roman"/>
                <a:cs typeface="Times New Roman"/>
              </a:rPr>
              <a:t>the</a:t>
            </a:r>
            <a:r>
              <a:rPr sz="2450" spc="229" dirty="0">
                <a:latin typeface="Times New Roman"/>
                <a:cs typeface="Times New Roman"/>
              </a:rPr>
              <a:t> </a:t>
            </a:r>
            <a:r>
              <a:rPr sz="2450" dirty="0">
                <a:latin typeface="Times New Roman"/>
                <a:cs typeface="Times New Roman"/>
              </a:rPr>
              <a:t>plane</a:t>
            </a:r>
            <a:r>
              <a:rPr sz="2450" spc="235" dirty="0">
                <a:latin typeface="Times New Roman"/>
                <a:cs typeface="Times New Roman"/>
              </a:rPr>
              <a:t> </a:t>
            </a:r>
            <a:r>
              <a:rPr sz="2450" dirty="0">
                <a:latin typeface="Times New Roman"/>
                <a:cs typeface="Times New Roman"/>
              </a:rPr>
              <a:t>frame,</a:t>
            </a:r>
            <a:r>
              <a:rPr sz="2450" spc="270" dirty="0">
                <a:latin typeface="Times New Roman"/>
                <a:cs typeface="Times New Roman"/>
              </a:rPr>
              <a:t> </a:t>
            </a:r>
            <a:r>
              <a:rPr sz="2450" dirty="0">
                <a:latin typeface="Times New Roman"/>
                <a:cs typeface="Times New Roman"/>
              </a:rPr>
              <a:t>does</a:t>
            </a:r>
            <a:r>
              <a:rPr sz="2450" spc="235" dirty="0">
                <a:latin typeface="Times New Roman"/>
                <a:cs typeface="Times New Roman"/>
              </a:rPr>
              <a:t> </a:t>
            </a:r>
            <a:r>
              <a:rPr sz="2450" dirty="0">
                <a:latin typeface="Times New Roman"/>
                <a:cs typeface="Times New Roman"/>
              </a:rPr>
              <a:t>the</a:t>
            </a:r>
            <a:r>
              <a:rPr sz="2450" spc="229" dirty="0">
                <a:latin typeface="Times New Roman"/>
                <a:cs typeface="Times New Roman"/>
              </a:rPr>
              <a:t> </a:t>
            </a:r>
            <a:r>
              <a:rPr sz="2450" dirty="0">
                <a:latin typeface="Times New Roman"/>
                <a:cs typeface="Times New Roman"/>
              </a:rPr>
              <a:t>Mountain</a:t>
            </a:r>
            <a:r>
              <a:rPr sz="2450" spc="235" dirty="0">
                <a:latin typeface="Times New Roman"/>
                <a:cs typeface="Times New Roman"/>
              </a:rPr>
              <a:t> </a:t>
            </a:r>
            <a:r>
              <a:rPr sz="2450" dirty="0">
                <a:latin typeface="Times New Roman"/>
                <a:cs typeface="Times New Roman"/>
              </a:rPr>
              <a:t>A</a:t>
            </a:r>
            <a:r>
              <a:rPr sz="2450" spc="229" dirty="0">
                <a:latin typeface="Times New Roman"/>
                <a:cs typeface="Times New Roman"/>
              </a:rPr>
              <a:t> </a:t>
            </a:r>
            <a:r>
              <a:rPr sz="2450" dirty="0">
                <a:latin typeface="Times New Roman"/>
                <a:cs typeface="Times New Roman"/>
              </a:rPr>
              <a:t>clock</a:t>
            </a:r>
            <a:r>
              <a:rPr sz="2450" spc="235" dirty="0">
                <a:latin typeface="Times New Roman"/>
                <a:cs typeface="Times New Roman"/>
              </a:rPr>
              <a:t> </a:t>
            </a:r>
            <a:r>
              <a:rPr sz="2450" spc="90" dirty="0">
                <a:latin typeface="Times New Roman"/>
                <a:cs typeface="Times New Roman"/>
              </a:rPr>
              <a:t>at </a:t>
            </a:r>
            <a:r>
              <a:rPr sz="2450" spc="110" dirty="0">
                <a:latin typeface="Times New Roman"/>
                <a:cs typeface="Times New Roman"/>
              </a:rPr>
              <a:t>that</a:t>
            </a:r>
            <a:r>
              <a:rPr sz="2450" spc="160" dirty="0">
                <a:latin typeface="Times New Roman"/>
                <a:cs typeface="Times New Roman"/>
              </a:rPr>
              <a:t> </a:t>
            </a:r>
            <a:r>
              <a:rPr sz="2450" dirty="0">
                <a:latin typeface="Times New Roman"/>
                <a:cs typeface="Times New Roman"/>
              </a:rPr>
              <a:t>same</a:t>
            </a:r>
            <a:r>
              <a:rPr sz="2450" spc="160" dirty="0">
                <a:latin typeface="Times New Roman"/>
                <a:cs typeface="Times New Roman"/>
              </a:rPr>
              <a:t> </a:t>
            </a:r>
            <a:r>
              <a:rPr sz="2450" dirty="0">
                <a:latin typeface="Times New Roman"/>
                <a:cs typeface="Times New Roman"/>
              </a:rPr>
              <a:t>moment</a:t>
            </a:r>
            <a:r>
              <a:rPr sz="2450" spc="160" dirty="0">
                <a:latin typeface="Times New Roman"/>
                <a:cs typeface="Times New Roman"/>
              </a:rPr>
              <a:t> </a:t>
            </a:r>
            <a:r>
              <a:rPr sz="2450" dirty="0">
                <a:latin typeface="Times New Roman"/>
                <a:cs typeface="Times New Roman"/>
              </a:rPr>
              <a:t>show</a:t>
            </a:r>
            <a:r>
              <a:rPr sz="2450" spc="160" dirty="0">
                <a:latin typeface="Times New Roman"/>
                <a:cs typeface="Times New Roman"/>
              </a:rPr>
              <a:t> </a:t>
            </a:r>
            <a:r>
              <a:rPr sz="2450" dirty="0">
                <a:latin typeface="Times New Roman"/>
                <a:cs typeface="Times New Roman"/>
              </a:rPr>
              <a:t>a</a:t>
            </a:r>
            <a:r>
              <a:rPr sz="2450" spc="155" dirty="0">
                <a:latin typeface="Times New Roman"/>
                <a:cs typeface="Times New Roman"/>
              </a:rPr>
              <a:t> </a:t>
            </a:r>
            <a:r>
              <a:rPr sz="2450" dirty="0">
                <a:latin typeface="Times New Roman"/>
                <a:cs typeface="Times New Roman"/>
              </a:rPr>
              <a:t>time</a:t>
            </a:r>
            <a:r>
              <a:rPr sz="2450" spc="160" dirty="0">
                <a:latin typeface="Times New Roman"/>
                <a:cs typeface="Times New Roman"/>
              </a:rPr>
              <a:t> </a:t>
            </a:r>
            <a:r>
              <a:rPr sz="2450" dirty="0">
                <a:latin typeface="Times New Roman"/>
                <a:cs typeface="Times New Roman"/>
              </a:rPr>
              <a:t>A)</a:t>
            </a:r>
            <a:r>
              <a:rPr sz="2450" spc="160" dirty="0">
                <a:latin typeface="Times New Roman"/>
                <a:cs typeface="Times New Roman"/>
              </a:rPr>
              <a:t> </a:t>
            </a:r>
            <a:r>
              <a:rPr sz="2450" dirty="0">
                <a:latin typeface="Times New Roman"/>
                <a:cs typeface="Times New Roman"/>
              </a:rPr>
              <a:t>before,</a:t>
            </a:r>
            <a:r>
              <a:rPr sz="2450" spc="180" dirty="0">
                <a:latin typeface="Times New Roman"/>
                <a:cs typeface="Times New Roman"/>
              </a:rPr>
              <a:t> </a:t>
            </a:r>
            <a:r>
              <a:rPr sz="2450" dirty="0">
                <a:latin typeface="Times New Roman"/>
                <a:cs typeface="Times New Roman"/>
              </a:rPr>
              <a:t>B)</a:t>
            </a:r>
            <a:r>
              <a:rPr sz="2450" spc="160" dirty="0">
                <a:latin typeface="Times New Roman"/>
                <a:cs typeface="Times New Roman"/>
              </a:rPr>
              <a:t> </a:t>
            </a:r>
            <a:r>
              <a:rPr sz="2450" dirty="0">
                <a:latin typeface="Times New Roman"/>
                <a:cs typeface="Times New Roman"/>
              </a:rPr>
              <a:t>after,</a:t>
            </a:r>
            <a:r>
              <a:rPr sz="2450" spc="175" dirty="0">
                <a:latin typeface="Times New Roman"/>
                <a:cs typeface="Times New Roman"/>
              </a:rPr>
              <a:t> </a:t>
            </a:r>
            <a:r>
              <a:rPr sz="2450" dirty="0">
                <a:latin typeface="Times New Roman"/>
                <a:cs typeface="Times New Roman"/>
              </a:rPr>
              <a:t>or</a:t>
            </a:r>
            <a:r>
              <a:rPr sz="2450" spc="160" dirty="0">
                <a:latin typeface="Times New Roman"/>
                <a:cs typeface="Times New Roman"/>
              </a:rPr>
              <a:t> </a:t>
            </a:r>
            <a:r>
              <a:rPr sz="2450" dirty="0">
                <a:latin typeface="Times New Roman"/>
                <a:cs typeface="Times New Roman"/>
              </a:rPr>
              <a:t>C)</a:t>
            </a:r>
            <a:r>
              <a:rPr sz="2450" spc="155" dirty="0">
                <a:latin typeface="Times New Roman"/>
                <a:cs typeface="Times New Roman"/>
              </a:rPr>
              <a:t> </a:t>
            </a:r>
            <a:r>
              <a:rPr sz="2450" spc="-25" dirty="0">
                <a:latin typeface="Times New Roman"/>
                <a:cs typeface="Times New Roman"/>
              </a:rPr>
              <a:t>ex- </a:t>
            </a:r>
            <a:r>
              <a:rPr sz="2450" dirty="0">
                <a:latin typeface="Times New Roman"/>
                <a:cs typeface="Times New Roman"/>
              </a:rPr>
              <a:t>actly</a:t>
            </a:r>
            <a:r>
              <a:rPr sz="2450" spc="165" dirty="0">
                <a:latin typeface="Times New Roman"/>
                <a:cs typeface="Times New Roman"/>
              </a:rPr>
              <a:t> </a:t>
            </a:r>
            <a:r>
              <a:rPr sz="2450" spc="114" dirty="0">
                <a:latin typeface="Times New Roman"/>
                <a:cs typeface="Times New Roman"/>
              </a:rPr>
              <a:t>at</a:t>
            </a:r>
            <a:r>
              <a:rPr sz="2450" spc="160" dirty="0">
                <a:latin typeface="Times New Roman"/>
                <a:cs typeface="Times New Roman"/>
              </a:rPr>
              <a:t> </a:t>
            </a:r>
            <a:r>
              <a:rPr sz="2450" spc="-10" dirty="0">
                <a:latin typeface="Times New Roman"/>
                <a:cs typeface="Times New Roman"/>
              </a:rPr>
              <a:t>noon?</a:t>
            </a:r>
            <a:endParaRPr sz="2450">
              <a:latin typeface="Times New Roman"/>
              <a:cs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106795"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1.1.</a:t>
            </a:r>
            <a:r>
              <a:rPr sz="1200" spc="195" dirty="0">
                <a:latin typeface="Times New Roman"/>
                <a:cs typeface="Times New Roman"/>
              </a:rPr>
              <a:t>  </a:t>
            </a:r>
            <a:r>
              <a:rPr sz="1200" dirty="0">
                <a:latin typeface="Times New Roman"/>
                <a:cs typeface="Times New Roman"/>
              </a:rPr>
              <a:t>GALILEAN</a:t>
            </a:r>
            <a:r>
              <a:rPr sz="1200" spc="130" dirty="0">
                <a:latin typeface="Times New Roman"/>
                <a:cs typeface="Times New Roman"/>
              </a:rPr>
              <a:t> </a:t>
            </a:r>
            <a:r>
              <a:rPr sz="1200" spc="-10" dirty="0">
                <a:latin typeface="Times New Roman"/>
                <a:cs typeface="Times New Roman"/>
              </a:rPr>
              <a:t>RELATIVITY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000" cy="1162685"/>
          </a:xfrm>
          <a:prstGeom prst="rect">
            <a:avLst/>
          </a:prstGeom>
        </p:spPr>
        <p:txBody>
          <a:bodyPr vert="horz" wrap="square" lIns="0" tIns="9525" rIns="0" bIns="0" rtlCol="0">
            <a:spAutoFit/>
          </a:bodyPr>
          <a:lstStyle/>
          <a:p>
            <a:pPr marL="12700" marR="5080" algn="just">
              <a:lnSpc>
                <a:spcPct val="101699"/>
              </a:lnSpc>
              <a:spcBef>
                <a:spcPts val="75"/>
              </a:spcBef>
            </a:pPr>
            <a:r>
              <a:rPr spc="-35" dirty="0"/>
              <a:t>You</a:t>
            </a:r>
            <a:r>
              <a:rPr spc="70" dirty="0"/>
              <a:t> </a:t>
            </a:r>
            <a:r>
              <a:rPr dirty="0"/>
              <a:t>are</a:t>
            </a:r>
            <a:r>
              <a:rPr spc="60" dirty="0"/>
              <a:t> </a:t>
            </a:r>
            <a:r>
              <a:rPr dirty="0"/>
              <a:t>inside</a:t>
            </a:r>
            <a:r>
              <a:rPr spc="65" dirty="0"/>
              <a:t> </a:t>
            </a:r>
            <a:r>
              <a:rPr dirty="0"/>
              <a:t>a</a:t>
            </a:r>
            <a:r>
              <a:rPr spc="70" dirty="0"/>
              <a:t> </a:t>
            </a:r>
            <a:r>
              <a:rPr dirty="0"/>
              <a:t>train.</a:t>
            </a:r>
            <a:r>
              <a:rPr spc="320" dirty="0"/>
              <a:t> </a:t>
            </a:r>
            <a:r>
              <a:rPr spc="-35" dirty="0"/>
              <a:t>You</a:t>
            </a:r>
            <a:r>
              <a:rPr spc="70" dirty="0"/>
              <a:t> </a:t>
            </a:r>
            <a:r>
              <a:rPr dirty="0"/>
              <a:t>cannot</a:t>
            </a:r>
            <a:r>
              <a:rPr spc="60" dirty="0"/>
              <a:t> </a:t>
            </a:r>
            <a:r>
              <a:rPr dirty="0"/>
              <a:t>look</a:t>
            </a:r>
            <a:r>
              <a:rPr spc="70" dirty="0"/>
              <a:t> </a:t>
            </a:r>
            <a:r>
              <a:rPr dirty="0"/>
              <a:t>out</a:t>
            </a:r>
            <a:r>
              <a:rPr spc="65" dirty="0"/>
              <a:t> </a:t>
            </a:r>
            <a:r>
              <a:rPr dirty="0"/>
              <a:t>a</a:t>
            </a:r>
            <a:r>
              <a:rPr spc="70" dirty="0"/>
              <a:t> </a:t>
            </a:r>
            <a:r>
              <a:rPr spc="-35" dirty="0"/>
              <a:t>window</a:t>
            </a:r>
            <a:r>
              <a:rPr spc="65" dirty="0"/>
              <a:t> </a:t>
            </a:r>
            <a:r>
              <a:rPr dirty="0"/>
              <a:t>or</a:t>
            </a:r>
            <a:r>
              <a:rPr spc="65" dirty="0"/>
              <a:t> </a:t>
            </a:r>
            <a:r>
              <a:rPr spc="-10" dirty="0"/>
              <a:t>commu- </a:t>
            </a:r>
            <a:r>
              <a:rPr dirty="0"/>
              <a:t>nicate</a:t>
            </a:r>
            <a:r>
              <a:rPr spc="85" dirty="0"/>
              <a:t> </a:t>
            </a:r>
            <a:r>
              <a:rPr dirty="0"/>
              <a:t>with</a:t>
            </a:r>
            <a:r>
              <a:rPr spc="85" dirty="0"/>
              <a:t> </a:t>
            </a:r>
            <a:r>
              <a:rPr dirty="0"/>
              <a:t>the</a:t>
            </a:r>
            <a:r>
              <a:rPr spc="85" dirty="0"/>
              <a:t> </a:t>
            </a:r>
            <a:r>
              <a:rPr dirty="0"/>
              <a:t>outside</a:t>
            </a:r>
            <a:r>
              <a:rPr spc="80" dirty="0"/>
              <a:t> </a:t>
            </a:r>
            <a:r>
              <a:rPr dirty="0"/>
              <a:t>world</a:t>
            </a:r>
            <a:r>
              <a:rPr spc="90" dirty="0"/>
              <a:t> </a:t>
            </a:r>
            <a:r>
              <a:rPr dirty="0"/>
              <a:t>in</a:t>
            </a:r>
            <a:r>
              <a:rPr spc="85" dirty="0"/>
              <a:t> </a:t>
            </a:r>
            <a:r>
              <a:rPr dirty="0"/>
              <a:t>any</a:t>
            </a:r>
            <a:r>
              <a:rPr spc="85" dirty="0"/>
              <a:t> </a:t>
            </a:r>
            <a:r>
              <a:rPr dirty="0"/>
              <a:t>way.</a:t>
            </a:r>
            <a:r>
              <a:rPr spc="360" dirty="0"/>
              <a:t> </a:t>
            </a:r>
            <a:r>
              <a:rPr dirty="0"/>
              <a:t>Which</a:t>
            </a:r>
            <a:r>
              <a:rPr spc="85" dirty="0"/>
              <a:t> </a:t>
            </a:r>
            <a:r>
              <a:rPr dirty="0"/>
              <a:t>of</a:t>
            </a:r>
            <a:r>
              <a:rPr spc="85" dirty="0"/>
              <a:t> </a:t>
            </a:r>
            <a:r>
              <a:rPr dirty="0"/>
              <a:t>the</a:t>
            </a:r>
            <a:r>
              <a:rPr spc="85" dirty="0"/>
              <a:t> </a:t>
            </a:r>
            <a:r>
              <a:rPr spc="-55" dirty="0"/>
              <a:t>following </a:t>
            </a:r>
            <a:r>
              <a:rPr dirty="0"/>
              <a:t>could</a:t>
            </a:r>
            <a:r>
              <a:rPr spc="60" dirty="0"/>
              <a:t> </a:t>
            </a:r>
            <a:r>
              <a:rPr dirty="0"/>
              <a:t>you</a:t>
            </a:r>
            <a:r>
              <a:rPr spc="60" dirty="0"/>
              <a:t> </a:t>
            </a:r>
            <a:r>
              <a:rPr dirty="0"/>
              <a:t>detect?</a:t>
            </a:r>
            <a:r>
              <a:rPr spc="290" dirty="0"/>
              <a:t> </a:t>
            </a:r>
            <a:r>
              <a:rPr dirty="0"/>
              <a:t>(Choose</a:t>
            </a:r>
            <a:r>
              <a:rPr spc="60" dirty="0"/>
              <a:t> </a:t>
            </a:r>
            <a:r>
              <a:rPr dirty="0"/>
              <a:t>all</a:t>
            </a:r>
            <a:r>
              <a:rPr spc="55" dirty="0"/>
              <a:t> </a:t>
            </a:r>
            <a:r>
              <a:rPr spc="110" dirty="0"/>
              <a:t>that</a:t>
            </a:r>
            <a:r>
              <a:rPr spc="60" dirty="0"/>
              <a:t> </a:t>
            </a:r>
            <a:r>
              <a:rPr spc="-10" dirty="0"/>
              <a:t>apply.)</a:t>
            </a:r>
          </a:p>
        </p:txBody>
      </p:sp>
      <p:sp>
        <p:nvSpPr>
          <p:cNvPr id="5" name="object 5"/>
          <p:cNvSpPr txBox="1"/>
          <p:nvPr/>
        </p:nvSpPr>
        <p:spPr>
          <a:xfrm>
            <a:off x="707758" y="2421615"/>
            <a:ext cx="5814695" cy="3682365"/>
          </a:xfrm>
          <a:prstGeom prst="rect">
            <a:avLst/>
          </a:prstGeom>
        </p:spPr>
        <p:txBody>
          <a:bodyPr vert="horz" wrap="square" lIns="0" tIns="144780" rIns="0" bIns="0" rtlCol="0">
            <a:spAutoFit/>
          </a:bodyPr>
          <a:lstStyle/>
          <a:p>
            <a:pPr marL="394970" indent="-371475">
              <a:lnSpc>
                <a:spcPct val="100000"/>
              </a:lnSpc>
              <a:spcBef>
                <a:spcPts val="1140"/>
              </a:spcBef>
              <a:buAutoNum type="alphaUcPeriod"/>
              <a:tabLst>
                <a:tab pos="395605" algn="l"/>
              </a:tabLst>
            </a:pPr>
            <a:r>
              <a:rPr sz="2450" dirty="0">
                <a:latin typeface="Times New Roman"/>
                <a:cs typeface="Times New Roman"/>
              </a:rPr>
              <a:t>The</a:t>
            </a:r>
            <a:r>
              <a:rPr sz="2450" spc="85" dirty="0">
                <a:latin typeface="Times New Roman"/>
                <a:cs typeface="Times New Roman"/>
              </a:rPr>
              <a:t> </a:t>
            </a:r>
            <a:r>
              <a:rPr sz="2450" spc="-10" dirty="0">
                <a:latin typeface="Times New Roman"/>
                <a:cs typeface="Times New Roman"/>
              </a:rPr>
              <a:t>engineer</a:t>
            </a:r>
            <a:r>
              <a:rPr sz="2450" spc="95" dirty="0">
                <a:latin typeface="Times New Roman"/>
                <a:cs typeface="Times New Roman"/>
              </a:rPr>
              <a:t> </a:t>
            </a:r>
            <a:r>
              <a:rPr sz="2450" dirty="0">
                <a:latin typeface="Times New Roman"/>
                <a:cs typeface="Times New Roman"/>
              </a:rPr>
              <a:t>slams</a:t>
            </a:r>
            <a:r>
              <a:rPr sz="2450" spc="95" dirty="0">
                <a:latin typeface="Times New Roman"/>
                <a:cs typeface="Times New Roman"/>
              </a:rPr>
              <a:t> </a:t>
            </a:r>
            <a:r>
              <a:rPr sz="2450" dirty="0">
                <a:latin typeface="Times New Roman"/>
                <a:cs typeface="Times New Roman"/>
              </a:rPr>
              <a:t>on</a:t>
            </a:r>
            <a:r>
              <a:rPr sz="2450" spc="95" dirty="0">
                <a:latin typeface="Times New Roman"/>
                <a:cs typeface="Times New Roman"/>
              </a:rPr>
              <a:t> </a:t>
            </a:r>
            <a:r>
              <a:rPr sz="2450" dirty="0">
                <a:latin typeface="Times New Roman"/>
                <a:cs typeface="Times New Roman"/>
              </a:rPr>
              <a:t>the</a:t>
            </a:r>
            <a:r>
              <a:rPr sz="2450" spc="90" dirty="0">
                <a:latin typeface="Times New Roman"/>
                <a:cs typeface="Times New Roman"/>
              </a:rPr>
              <a:t> </a:t>
            </a:r>
            <a:r>
              <a:rPr sz="2450" spc="-10" dirty="0">
                <a:latin typeface="Times New Roman"/>
                <a:cs typeface="Times New Roman"/>
              </a:rPr>
              <a:t>brakes.</a:t>
            </a:r>
            <a:endParaRPr sz="2450">
              <a:latin typeface="Times New Roman"/>
              <a:cs typeface="Times New Roman"/>
            </a:endParaRPr>
          </a:p>
          <a:p>
            <a:pPr marL="394970" indent="-359410">
              <a:lnSpc>
                <a:spcPct val="100000"/>
              </a:lnSpc>
              <a:spcBef>
                <a:spcPts val="1045"/>
              </a:spcBef>
              <a:buAutoNum type="alphaUcPeriod"/>
              <a:tabLst>
                <a:tab pos="395605" algn="l"/>
              </a:tabLst>
            </a:pPr>
            <a:r>
              <a:rPr sz="2450" dirty="0">
                <a:latin typeface="Times New Roman"/>
                <a:cs typeface="Times New Roman"/>
              </a:rPr>
              <a:t>The</a:t>
            </a:r>
            <a:r>
              <a:rPr sz="2450" spc="130" dirty="0">
                <a:latin typeface="Times New Roman"/>
                <a:cs typeface="Times New Roman"/>
              </a:rPr>
              <a:t> </a:t>
            </a:r>
            <a:r>
              <a:rPr sz="2450" spc="50" dirty="0">
                <a:latin typeface="Times New Roman"/>
                <a:cs typeface="Times New Roman"/>
              </a:rPr>
              <a:t>train</a:t>
            </a:r>
            <a:r>
              <a:rPr sz="2450" spc="140" dirty="0">
                <a:latin typeface="Times New Roman"/>
                <a:cs typeface="Times New Roman"/>
              </a:rPr>
              <a:t> </a:t>
            </a:r>
            <a:r>
              <a:rPr sz="2450" dirty="0">
                <a:latin typeface="Times New Roman"/>
                <a:cs typeface="Times New Roman"/>
              </a:rPr>
              <a:t>is</a:t>
            </a:r>
            <a:r>
              <a:rPr sz="2450" spc="140" dirty="0">
                <a:latin typeface="Times New Roman"/>
                <a:cs typeface="Times New Roman"/>
              </a:rPr>
              <a:t> </a:t>
            </a:r>
            <a:r>
              <a:rPr sz="2450" dirty="0">
                <a:latin typeface="Times New Roman"/>
                <a:cs typeface="Times New Roman"/>
              </a:rPr>
              <a:t>bouncing</a:t>
            </a:r>
            <a:r>
              <a:rPr sz="2450" spc="140" dirty="0">
                <a:latin typeface="Times New Roman"/>
                <a:cs typeface="Times New Roman"/>
              </a:rPr>
              <a:t> </a:t>
            </a:r>
            <a:r>
              <a:rPr sz="2450" dirty="0">
                <a:latin typeface="Times New Roman"/>
                <a:cs typeface="Times New Roman"/>
              </a:rPr>
              <a:t>up</a:t>
            </a:r>
            <a:r>
              <a:rPr sz="2450" spc="140" dirty="0">
                <a:latin typeface="Times New Roman"/>
                <a:cs typeface="Times New Roman"/>
              </a:rPr>
              <a:t> </a:t>
            </a:r>
            <a:r>
              <a:rPr sz="2450" dirty="0">
                <a:latin typeface="Times New Roman"/>
                <a:cs typeface="Times New Roman"/>
              </a:rPr>
              <a:t>and</a:t>
            </a:r>
            <a:r>
              <a:rPr sz="2450" spc="145" dirty="0">
                <a:latin typeface="Times New Roman"/>
                <a:cs typeface="Times New Roman"/>
              </a:rPr>
              <a:t> </a:t>
            </a:r>
            <a:r>
              <a:rPr sz="2450" spc="-10" dirty="0">
                <a:latin typeface="Times New Roman"/>
                <a:cs typeface="Times New Roman"/>
              </a:rPr>
              <a:t>down.</a:t>
            </a:r>
            <a:endParaRPr sz="2450">
              <a:latin typeface="Times New Roman"/>
              <a:cs typeface="Times New Roman"/>
            </a:endParaRPr>
          </a:p>
          <a:p>
            <a:pPr marL="394970" indent="-363855">
              <a:lnSpc>
                <a:spcPct val="100000"/>
              </a:lnSpc>
              <a:spcBef>
                <a:spcPts val="1045"/>
              </a:spcBef>
              <a:buAutoNum type="alphaUcPeriod"/>
              <a:tabLst>
                <a:tab pos="395605" algn="l"/>
              </a:tabLst>
            </a:pPr>
            <a:r>
              <a:rPr sz="2450" dirty="0">
                <a:latin typeface="Times New Roman"/>
                <a:cs typeface="Times New Roman"/>
              </a:rPr>
              <a:t>The</a:t>
            </a:r>
            <a:r>
              <a:rPr sz="2450" spc="35" dirty="0">
                <a:latin typeface="Times New Roman"/>
                <a:cs typeface="Times New Roman"/>
              </a:rPr>
              <a:t> </a:t>
            </a:r>
            <a:r>
              <a:rPr sz="2450" spc="50" dirty="0">
                <a:latin typeface="Times New Roman"/>
                <a:cs typeface="Times New Roman"/>
              </a:rPr>
              <a:t>train</a:t>
            </a:r>
            <a:r>
              <a:rPr sz="2450" spc="40" dirty="0">
                <a:latin typeface="Times New Roman"/>
                <a:cs typeface="Times New Roman"/>
              </a:rPr>
              <a:t> </a:t>
            </a:r>
            <a:r>
              <a:rPr sz="2450" dirty="0">
                <a:latin typeface="Times New Roman"/>
                <a:cs typeface="Times New Roman"/>
              </a:rPr>
              <a:t>is</a:t>
            </a:r>
            <a:r>
              <a:rPr sz="2450" spc="40" dirty="0">
                <a:latin typeface="Times New Roman"/>
                <a:cs typeface="Times New Roman"/>
              </a:rPr>
              <a:t> </a:t>
            </a:r>
            <a:r>
              <a:rPr sz="2450" spc="-20" dirty="0">
                <a:latin typeface="Times New Roman"/>
                <a:cs typeface="Times New Roman"/>
              </a:rPr>
              <a:t>moving</a:t>
            </a:r>
            <a:r>
              <a:rPr sz="2450" spc="40" dirty="0">
                <a:latin typeface="Times New Roman"/>
                <a:cs typeface="Times New Roman"/>
              </a:rPr>
              <a:t> </a:t>
            </a:r>
            <a:r>
              <a:rPr sz="2450" dirty="0">
                <a:latin typeface="Times New Roman"/>
                <a:cs typeface="Times New Roman"/>
              </a:rPr>
              <a:t>forward</a:t>
            </a:r>
            <a:r>
              <a:rPr sz="2450" spc="35" dirty="0">
                <a:latin typeface="Times New Roman"/>
                <a:cs typeface="Times New Roman"/>
              </a:rPr>
              <a:t> </a:t>
            </a:r>
            <a:r>
              <a:rPr sz="2450" spc="114" dirty="0">
                <a:latin typeface="Times New Roman"/>
                <a:cs typeface="Times New Roman"/>
              </a:rPr>
              <a:t>at</a:t>
            </a:r>
            <a:r>
              <a:rPr sz="2450" spc="35" dirty="0">
                <a:latin typeface="Times New Roman"/>
                <a:cs typeface="Times New Roman"/>
              </a:rPr>
              <a:t> </a:t>
            </a:r>
            <a:r>
              <a:rPr sz="2450" spc="-20" dirty="0">
                <a:latin typeface="Times New Roman"/>
                <a:cs typeface="Times New Roman"/>
              </a:rPr>
              <a:t>200</a:t>
            </a:r>
            <a:r>
              <a:rPr sz="2450" spc="40" dirty="0">
                <a:latin typeface="Times New Roman"/>
                <a:cs typeface="Times New Roman"/>
              </a:rPr>
              <a:t> </a:t>
            </a:r>
            <a:r>
              <a:rPr sz="2450" spc="-20" dirty="0">
                <a:latin typeface="Times New Roman"/>
                <a:cs typeface="Times New Roman"/>
              </a:rPr>
              <a:t>mph.</a:t>
            </a:r>
            <a:endParaRPr sz="2450">
              <a:latin typeface="Times New Roman"/>
              <a:cs typeface="Times New Roman"/>
            </a:endParaRPr>
          </a:p>
          <a:p>
            <a:pPr marL="394970" indent="-375920">
              <a:lnSpc>
                <a:spcPct val="100000"/>
              </a:lnSpc>
              <a:spcBef>
                <a:spcPts val="1045"/>
              </a:spcBef>
              <a:buAutoNum type="alphaUcPeriod"/>
              <a:tabLst>
                <a:tab pos="395605" algn="l"/>
              </a:tabLst>
            </a:pPr>
            <a:r>
              <a:rPr sz="2450" dirty="0">
                <a:latin typeface="Times New Roman"/>
                <a:cs typeface="Times New Roman"/>
              </a:rPr>
              <a:t>The</a:t>
            </a:r>
            <a:r>
              <a:rPr sz="2450" spc="30" dirty="0">
                <a:latin typeface="Times New Roman"/>
                <a:cs typeface="Times New Roman"/>
              </a:rPr>
              <a:t> </a:t>
            </a:r>
            <a:r>
              <a:rPr sz="2450" spc="50" dirty="0">
                <a:latin typeface="Times New Roman"/>
                <a:cs typeface="Times New Roman"/>
              </a:rPr>
              <a:t>train</a:t>
            </a:r>
            <a:r>
              <a:rPr sz="2450" spc="45" dirty="0">
                <a:latin typeface="Times New Roman"/>
                <a:cs typeface="Times New Roman"/>
              </a:rPr>
              <a:t> </a:t>
            </a:r>
            <a:r>
              <a:rPr sz="2450" dirty="0">
                <a:latin typeface="Times New Roman"/>
                <a:cs typeface="Times New Roman"/>
              </a:rPr>
              <a:t>is</a:t>
            </a:r>
            <a:r>
              <a:rPr sz="2450" spc="45" dirty="0">
                <a:latin typeface="Times New Roman"/>
                <a:cs typeface="Times New Roman"/>
              </a:rPr>
              <a:t> </a:t>
            </a:r>
            <a:r>
              <a:rPr sz="2450" spc="-20" dirty="0">
                <a:latin typeface="Times New Roman"/>
                <a:cs typeface="Times New Roman"/>
              </a:rPr>
              <a:t>moving</a:t>
            </a:r>
            <a:r>
              <a:rPr sz="2450" spc="45" dirty="0">
                <a:latin typeface="Times New Roman"/>
                <a:cs typeface="Times New Roman"/>
              </a:rPr>
              <a:t> </a:t>
            </a:r>
            <a:r>
              <a:rPr sz="2450" dirty="0">
                <a:latin typeface="Times New Roman"/>
                <a:cs typeface="Times New Roman"/>
              </a:rPr>
              <a:t>backward</a:t>
            </a:r>
            <a:r>
              <a:rPr sz="2450" spc="40" dirty="0">
                <a:latin typeface="Times New Roman"/>
                <a:cs typeface="Times New Roman"/>
              </a:rPr>
              <a:t> </a:t>
            </a:r>
            <a:r>
              <a:rPr sz="2450" spc="114" dirty="0">
                <a:latin typeface="Times New Roman"/>
                <a:cs typeface="Times New Roman"/>
              </a:rPr>
              <a:t>at</a:t>
            </a:r>
            <a:r>
              <a:rPr sz="2450" spc="45" dirty="0">
                <a:latin typeface="Times New Roman"/>
                <a:cs typeface="Times New Roman"/>
              </a:rPr>
              <a:t> </a:t>
            </a:r>
            <a:r>
              <a:rPr sz="2450" spc="-20" dirty="0">
                <a:latin typeface="Times New Roman"/>
                <a:cs typeface="Times New Roman"/>
              </a:rPr>
              <a:t>200</a:t>
            </a:r>
            <a:r>
              <a:rPr sz="2450" spc="45" dirty="0">
                <a:latin typeface="Times New Roman"/>
                <a:cs typeface="Times New Roman"/>
              </a:rPr>
              <a:t> </a:t>
            </a:r>
            <a:r>
              <a:rPr sz="2450" spc="-20" dirty="0">
                <a:latin typeface="Times New Roman"/>
                <a:cs typeface="Times New Roman"/>
              </a:rPr>
              <a:t>mph.</a:t>
            </a:r>
            <a:endParaRPr sz="2450">
              <a:latin typeface="Times New Roman"/>
              <a:cs typeface="Times New Roman"/>
            </a:endParaRPr>
          </a:p>
          <a:p>
            <a:pPr marL="394970" indent="-351155">
              <a:lnSpc>
                <a:spcPct val="100000"/>
              </a:lnSpc>
              <a:spcBef>
                <a:spcPts val="1045"/>
              </a:spcBef>
              <a:buAutoNum type="alphaUcPeriod"/>
              <a:tabLst>
                <a:tab pos="395605" algn="l"/>
              </a:tabLst>
            </a:pPr>
            <a:r>
              <a:rPr sz="2450" dirty="0">
                <a:latin typeface="Times New Roman"/>
                <a:cs typeface="Times New Roman"/>
              </a:rPr>
              <a:t>The</a:t>
            </a:r>
            <a:r>
              <a:rPr sz="2450" spc="170" dirty="0">
                <a:latin typeface="Times New Roman"/>
                <a:cs typeface="Times New Roman"/>
              </a:rPr>
              <a:t> </a:t>
            </a:r>
            <a:r>
              <a:rPr sz="2450" dirty="0">
                <a:latin typeface="Times New Roman"/>
                <a:cs typeface="Times New Roman"/>
              </a:rPr>
              <a:t>track</a:t>
            </a:r>
            <a:r>
              <a:rPr sz="2450" spc="180" dirty="0">
                <a:latin typeface="Times New Roman"/>
                <a:cs typeface="Times New Roman"/>
              </a:rPr>
              <a:t> </a:t>
            </a:r>
            <a:r>
              <a:rPr sz="2450" dirty="0">
                <a:latin typeface="Times New Roman"/>
                <a:cs typeface="Times New Roman"/>
              </a:rPr>
              <a:t>is</a:t>
            </a:r>
            <a:r>
              <a:rPr sz="2450" spc="180" dirty="0">
                <a:latin typeface="Times New Roman"/>
                <a:cs typeface="Times New Roman"/>
              </a:rPr>
              <a:t> </a:t>
            </a:r>
            <a:r>
              <a:rPr sz="2450" dirty="0">
                <a:latin typeface="Times New Roman"/>
                <a:cs typeface="Times New Roman"/>
              </a:rPr>
              <a:t>circular</a:t>
            </a:r>
            <a:r>
              <a:rPr sz="2450" spc="180" dirty="0">
                <a:latin typeface="Times New Roman"/>
                <a:cs typeface="Times New Roman"/>
              </a:rPr>
              <a:t> </a:t>
            </a:r>
            <a:r>
              <a:rPr sz="2450" dirty="0">
                <a:latin typeface="Times New Roman"/>
                <a:cs typeface="Times New Roman"/>
              </a:rPr>
              <a:t>rather</a:t>
            </a:r>
            <a:r>
              <a:rPr sz="2450" spc="180" dirty="0">
                <a:latin typeface="Times New Roman"/>
                <a:cs typeface="Times New Roman"/>
              </a:rPr>
              <a:t> </a:t>
            </a:r>
            <a:r>
              <a:rPr sz="2450" spc="70" dirty="0">
                <a:latin typeface="Times New Roman"/>
                <a:cs typeface="Times New Roman"/>
              </a:rPr>
              <a:t>than</a:t>
            </a:r>
            <a:r>
              <a:rPr sz="2450" spc="185" dirty="0">
                <a:latin typeface="Times New Roman"/>
                <a:cs typeface="Times New Roman"/>
              </a:rPr>
              <a:t> </a:t>
            </a:r>
            <a:r>
              <a:rPr sz="2450" spc="-10" dirty="0">
                <a:latin typeface="Times New Roman"/>
                <a:cs typeface="Times New Roman"/>
              </a:rPr>
              <a:t>straight.</a:t>
            </a:r>
            <a:endParaRPr sz="2450">
              <a:latin typeface="Times New Roman"/>
              <a:cs typeface="Times New Roman"/>
            </a:endParaRPr>
          </a:p>
          <a:p>
            <a:pPr marL="394970" indent="-342900">
              <a:lnSpc>
                <a:spcPct val="100000"/>
              </a:lnSpc>
              <a:spcBef>
                <a:spcPts val="1045"/>
              </a:spcBef>
              <a:buAutoNum type="alphaUcPeriod"/>
              <a:tabLst>
                <a:tab pos="395605" algn="l"/>
              </a:tabLst>
            </a:pPr>
            <a:r>
              <a:rPr sz="2450" dirty="0">
                <a:latin typeface="Times New Roman"/>
                <a:cs typeface="Times New Roman"/>
              </a:rPr>
              <a:t>The</a:t>
            </a:r>
            <a:r>
              <a:rPr sz="2450" spc="80" dirty="0">
                <a:latin typeface="Times New Roman"/>
                <a:cs typeface="Times New Roman"/>
              </a:rPr>
              <a:t> </a:t>
            </a:r>
            <a:r>
              <a:rPr sz="2450" spc="50" dirty="0">
                <a:latin typeface="Times New Roman"/>
                <a:cs typeface="Times New Roman"/>
              </a:rPr>
              <a:t>train</a:t>
            </a:r>
            <a:r>
              <a:rPr sz="2450" spc="75" dirty="0">
                <a:latin typeface="Times New Roman"/>
                <a:cs typeface="Times New Roman"/>
              </a:rPr>
              <a:t> </a:t>
            </a:r>
            <a:r>
              <a:rPr sz="2450" dirty="0">
                <a:latin typeface="Times New Roman"/>
                <a:cs typeface="Times New Roman"/>
              </a:rPr>
              <a:t>is</a:t>
            </a:r>
            <a:r>
              <a:rPr sz="2450" spc="80" dirty="0">
                <a:latin typeface="Times New Roman"/>
                <a:cs typeface="Times New Roman"/>
              </a:rPr>
              <a:t> </a:t>
            </a:r>
            <a:r>
              <a:rPr sz="2450" spc="-20" dirty="0">
                <a:latin typeface="Times New Roman"/>
                <a:cs typeface="Times New Roman"/>
              </a:rPr>
              <a:t>moving</a:t>
            </a:r>
            <a:r>
              <a:rPr sz="2450" spc="75" dirty="0">
                <a:latin typeface="Times New Roman"/>
                <a:cs typeface="Times New Roman"/>
              </a:rPr>
              <a:t> </a:t>
            </a:r>
            <a:r>
              <a:rPr sz="2450" spc="-10" dirty="0">
                <a:latin typeface="Times New Roman"/>
                <a:cs typeface="Times New Roman"/>
              </a:rPr>
              <a:t>downhill.</a:t>
            </a:r>
            <a:endParaRPr sz="2450">
              <a:latin typeface="Times New Roman"/>
              <a:cs typeface="Times New Roman"/>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dirty="0">
                <a:latin typeface="Times New Roman"/>
                <a:cs typeface="Times New Roman"/>
              </a:rPr>
              <a:t>A,</a:t>
            </a:r>
            <a:r>
              <a:rPr sz="2450" spc="150" dirty="0">
                <a:latin typeface="Times New Roman"/>
                <a:cs typeface="Times New Roman"/>
              </a:rPr>
              <a:t> </a:t>
            </a:r>
            <a:r>
              <a:rPr sz="2450" dirty="0">
                <a:latin typeface="Times New Roman"/>
                <a:cs typeface="Times New Roman"/>
              </a:rPr>
              <a:t>B,</a:t>
            </a:r>
            <a:r>
              <a:rPr sz="2450" spc="160" dirty="0">
                <a:latin typeface="Times New Roman"/>
                <a:cs typeface="Times New Roman"/>
              </a:rPr>
              <a:t> </a:t>
            </a:r>
            <a:r>
              <a:rPr sz="2450" dirty="0">
                <a:latin typeface="Times New Roman"/>
                <a:cs typeface="Times New Roman"/>
              </a:rPr>
              <a:t>E,</a:t>
            </a:r>
            <a:r>
              <a:rPr sz="2450" spc="160" dirty="0">
                <a:latin typeface="Times New Roman"/>
                <a:cs typeface="Times New Roman"/>
              </a:rPr>
              <a:t> </a:t>
            </a:r>
            <a:r>
              <a:rPr sz="2450" dirty="0">
                <a:latin typeface="Times New Roman"/>
                <a:cs typeface="Times New Roman"/>
              </a:rPr>
              <a:t>and</a:t>
            </a:r>
            <a:r>
              <a:rPr sz="2450" spc="160" dirty="0">
                <a:latin typeface="Times New Roman"/>
                <a:cs typeface="Times New Roman"/>
              </a:rPr>
              <a:t> </a:t>
            </a:r>
            <a:r>
              <a:rPr sz="2450" spc="70" dirty="0">
                <a:latin typeface="Times New Roman"/>
                <a:cs typeface="Times New Roman"/>
              </a:rPr>
              <a:t>F</a:t>
            </a:r>
            <a:endParaRPr sz="2450">
              <a:latin typeface="Times New Roman"/>
              <a:cs typeface="Times New Roman"/>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4458970" algn="l"/>
              </a:tabLst>
            </a:pPr>
            <a:r>
              <a:rPr sz="1200" spc="-10" dirty="0">
                <a:latin typeface="Times New Roman"/>
                <a:cs typeface="Times New Roman"/>
              </a:rPr>
              <a:t>ConcepTest</a:t>
            </a:r>
            <a:r>
              <a:rPr sz="1200" dirty="0">
                <a:latin typeface="Times New Roman"/>
                <a:cs typeface="Times New Roman"/>
              </a:rPr>
              <a:t>	1.3.</a:t>
            </a:r>
            <a:r>
              <a:rPr sz="1200" spc="305" dirty="0">
                <a:latin typeface="Times New Roman"/>
                <a:cs typeface="Times New Roman"/>
              </a:rPr>
              <a:t>  </a:t>
            </a:r>
            <a:r>
              <a:rPr sz="1200" dirty="0">
                <a:latin typeface="Times New Roman"/>
                <a:cs typeface="Times New Roman"/>
              </a:rPr>
              <a:t>LENGTH</a:t>
            </a:r>
            <a:r>
              <a:rPr sz="1200" spc="225" dirty="0">
                <a:latin typeface="Times New Roman"/>
                <a:cs typeface="Times New Roman"/>
              </a:rPr>
              <a:t> </a:t>
            </a:r>
            <a:r>
              <a:rPr sz="1200" dirty="0">
                <a:latin typeface="Times New Roman"/>
                <a:cs typeface="Times New Roman"/>
              </a:rPr>
              <a:t>CONTRACTION</a:t>
            </a:r>
            <a:r>
              <a:rPr sz="1200" spc="220" dirty="0">
                <a:latin typeface="Times New Roman"/>
                <a:cs typeface="Times New Roman"/>
              </a:rPr>
              <a:t> </a:t>
            </a:r>
            <a:r>
              <a:rPr sz="1200" dirty="0">
                <a:latin typeface="Times New Roman"/>
                <a:cs typeface="Times New Roman"/>
              </a:rPr>
              <a:t>AND</a:t>
            </a:r>
            <a:r>
              <a:rPr sz="1200" spc="220" dirty="0">
                <a:latin typeface="Times New Roman"/>
                <a:cs typeface="Times New Roman"/>
              </a:rPr>
              <a:t> </a:t>
            </a:r>
            <a:r>
              <a:rPr sz="1200" spc="-10" dirty="0">
                <a:latin typeface="Times New Roman"/>
                <a:cs typeface="Times New Roman"/>
              </a:rPr>
              <a:t>SIMULTANEITY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body" idx="1"/>
          </p:nvPr>
        </p:nvSpPr>
        <p:spPr>
          <a:prstGeom prst="rect">
            <a:avLst/>
          </a:prstGeom>
        </p:spPr>
        <p:txBody>
          <a:bodyPr vert="horz" wrap="square" lIns="0" tIns="9525" rIns="0" bIns="0" rtlCol="0">
            <a:spAutoFit/>
          </a:bodyPr>
          <a:lstStyle/>
          <a:p>
            <a:pPr marL="12700" marR="5080" algn="just">
              <a:lnSpc>
                <a:spcPct val="101699"/>
              </a:lnSpc>
              <a:spcBef>
                <a:spcPts val="75"/>
              </a:spcBef>
            </a:pPr>
            <a:r>
              <a:rPr spc="-10" dirty="0"/>
              <a:t>Suppose</a:t>
            </a:r>
            <a:r>
              <a:rPr spc="-40" dirty="0"/>
              <a:t> </a:t>
            </a:r>
            <a:r>
              <a:rPr dirty="0"/>
              <a:t>a</a:t>
            </a:r>
            <a:r>
              <a:rPr spc="-40" dirty="0"/>
              <a:t> </a:t>
            </a:r>
            <a:r>
              <a:rPr dirty="0"/>
              <a:t>plane</a:t>
            </a:r>
            <a:r>
              <a:rPr spc="-40" dirty="0"/>
              <a:t> </a:t>
            </a:r>
            <a:r>
              <a:rPr dirty="0"/>
              <a:t>is</a:t>
            </a:r>
            <a:r>
              <a:rPr spc="-40" dirty="0"/>
              <a:t> </a:t>
            </a:r>
            <a:r>
              <a:rPr spc="-65" dirty="0"/>
              <a:t>flying</a:t>
            </a:r>
            <a:r>
              <a:rPr spc="-40" dirty="0"/>
              <a:t> </a:t>
            </a:r>
            <a:r>
              <a:rPr spc="114" dirty="0"/>
              <a:t>at</a:t>
            </a:r>
            <a:r>
              <a:rPr spc="-45" dirty="0"/>
              <a:t> </a:t>
            </a:r>
            <a:r>
              <a:rPr spc="-10" dirty="0"/>
              <a:t>near-</a:t>
            </a:r>
            <a:r>
              <a:rPr dirty="0"/>
              <a:t>light</a:t>
            </a:r>
            <a:r>
              <a:rPr spc="-40" dirty="0"/>
              <a:t> </a:t>
            </a:r>
            <a:r>
              <a:rPr dirty="0"/>
              <a:t>speed</a:t>
            </a:r>
            <a:r>
              <a:rPr spc="-40" dirty="0"/>
              <a:t> </a:t>
            </a:r>
            <a:r>
              <a:rPr spc="50" dirty="0"/>
              <a:t>past</a:t>
            </a:r>
            <a:r>
              <a:rPr spc="-40" dirty="0"/>
              <a:t> </a:t>
            </a:r>
            <a:r>
              <a:rPr dirty="0"/>
              <a:t>a</a:t>
            </a:r>
            <a:r>
              <a:rPr spc="-40" dirty="0"/>
              <a:t> </a:t>
            </a:r>
            <a:r>
              <a:rPr dirty="0"/>
              <a:t>chain</a:t>
            </a:r>
            <a:r>
              <a:rPr spc="-40" dirty="0"/>
              <a:t> </a:t>
            </a:r>
            <a:r>
              <a:rPr spc="-60" dirty="0"/>
              <a:t>of</a:t>
            </a:r>
            <a:r>
              <a:rPr spc="-40" dirty="0"/>
              <a:t> </a:t>
            </a:r>
            <a:r>
              <a:rPr spc="-10" dirty="0"/>
              <a:t>moun- </a:t>
            </a:r>
            <a:r>
              <a:rPr dirty="0"/>
              <a:t>tains.</a:t>
            </a:r>
            <a:r>
              <a:rPr spc="600" dirty="0"/>
              <a:t>  </a:t>
            </a:r>
            <a:r>
              <a:rPr dirty="0"/>
              <a:t>First</a:t>
            </a:r>
            <a:r>
              <a:rPr spc="610" dirty="0"/>
              <a:t> </a:t>
            </a:r>
            <a:r>
              <a:rPr spc="60" dirty="0"/>
              <a:t>it</a:t>
            </a:r>
            <a:r>
              <a:rPr dirty="0"/>
              <a:t>  passes</a:t>
            </a:r>
            <a:r>
              <a:rPr spc="5" dirty="0"/>
              <a:t>  </a:t>
            </a:r>
            <a:r>
              <a:rPr dirty="0"/>
              <a:t>Mountain  A,  then</a:t>
            </a:r>
            <a:r>
              <a:rPr spc="5" dirty="0"/>
              <a:t>  </a:t>
            </a:r>
            <a:r>
              <a:rPr dirty="0"/>
              <a:t>Mountain  B,  and</a:t>
            </a:r>
            <a:r>
              <a:rPr spc="5" dirty="0"/>
              <a:t>  </a:t>
            </a:r>
            <a:r>
              <a:rPr spc="-25" dirty="0"/>
              <a:t>so </a:t>
            </a:r>
            <a:r>
              <a:rPr dirty="0"/>
              <a:t>on.</a:t>
            </a:r>
            <a:r>
              <a:rPr spc="375" dirty="0"/>
              <a:t> </a:t>
            </a:r>
            <a:r>
              <a:rPr dirty="0"/>
              <a:t>The</a:t>
            </a:r>
            <a:r>
              <a:rPr spc="75" dirty="0"/>
              <a:t> </a:t>
            </a:r>
            <a:r>
              <a:rPr dirty="0"/>
              <a:t>mountains</a:t>
            </a:r>
            <a:r>
              <a:rPr spc="75" dirty="0"/>
              <a:t> </a:t>
            </a:r>
            <a:r>
              <a:rPr dirty="0"/>
              <a:t>all</a:t>
            </a:r>
            <a:r>
              <a:rPr spc="75" dirty="0"/>
              <a:t> </a:t>
            </a:r>
            <a:r>
              <a:rPr dirty="0"/>
              <a:t>have</a:t>
            </a:r>
            <a:r>
              <a:rPr spc="75" dirty="0"/>
              <a:t> </a:t>
            </a:r>
            <a:r>
              <a:rPr spc="-10" dirty="0"/>
              <a:t>synchronized</a:t>
            </a:r>
            <a:r>
              <a:rPr spc="75" dirty="0"/>
              <a:t> </a:t>
            </a:r>
            <a:r>
              <a:rPr spc="-25" dirty="0"/>
              <a:t>clocks</a:t>
            </a:r>
            <a:r>
              <a:rPr spc="75" dirty="0"/>
              <a:t> </a:t>
            </a:r>
            <a:r>
              <a:rPr dirty="0"/>
              <a:t>according</a:t>
            </a:r>
            <a:r>
              <a:rPr spc="75" dirty="0"/>
              <a:t> </a:t>
            </a:r>
            <a:r>
              <a:rPr dirty="0"/>
              <a:t>to</a:t>
            </a:r>
            <a:r>
              <a:rPr spc="75" dirty="0"/>
              <a:t> </a:t>
            </a:r>
            <a:r>
              <a:rPr spc="-25" dirty="0"/>
              <a:t>the </a:t>
            </a:r>
            <a:r>
              <a:rPr dirty="0"/>
              <a:t>mountain</a:t>
            </a:r>
            <a:r>
              <a:rPr spc="380" dirty="0"/>
              <a:t> </a:t>
            </a:r>
            <a:r>
              <a:rPr dirty="0"/>
              <a:t>frame.</a:t>
            </a:r>
            <a:r>
              <a:rPr spc="254" dirty="0"/>
              <a:t>  </a:t>
            </a:r>
            <a:r>
              <a:rPr dirty="0"/>
              <a:t>At</a:t>
            </a:r>
            <a:r>
              <a:rPr spc="380" dirty="0"/>
              <a:t> </a:t>
            </a:r>
            <a:r>
              <a:rPr dirty="0"/>
              <a:t>the</a:t>
            </a:r>
            <a:r>
              <a:rPr spc="380" dirty="0"/>
              <a:t> </a:t>
            </a:r>
            <a:r>
              <a:rPr dirty="0"/>
              <a:t>moment</a:t>
            </a:r>
            <a:r>
              <a:rPr spc="370" dirty="0"/>
              <a:t> </a:t>
            </a:r>
            <a:r>
              <a:rPr dirty="0"/>
              <a:t>the</a:t>
            </a:r>
            <a:r>
              <a:rPr spc="380" dirty="0"/>
              <a:t> </a:t>
            </a:r>
            <a:r>
              <a:rPr dirty="0"/>
              <a:t>plane</a:t>
            </a:r>
            <a:r>
              <a:rPr spc="380" dirty="0"/>
              <a:t> </a:t>
            </a:r>
            <a:r>
              <a:rPr dirty="0"/>
              <a:t>passes</a:t>
            </a:r>
            <a:r>
              <a:rPr spc="380" dirty="0"/>
              <a:t> </a:t>
            </a:r>
            <a:r>
              <a:rPr dirty="0"/>
              <a:t>Mountain</a:t>
            </a:r>
            <a:r>
              <a:rPr spc="375" dirty="0"/>
              <a:t> </a:t>
            </a:r>
            <a:r>
              <a:rPr spc="-50" dirty="0"/>
              <a:t>B </a:t>
            </a:r>
            <a:r>
              <a:rPr spc="110" dirty="0"/>
              <a:t>that</a:t>
            </a:r>
            <a:r>
              <a:rPr spc="-15" dirty="0"/>
              <a:t> </a:t>
            </a:r>
            <a:r>
              <a:rPr dirty="0"/>
              <a:t>mountain’s</a:t>
            </a:r>
            <a:r>
              <a:rPr spc="-15" dirty="0"/>
              <a:t> </a:t>
            </a:r>
            <a:r>
              <a:rPr spc="-30" dirty="0"/>
              <a:t>clock</a:t>
            </a:r>
            <a:r>
              <a:rPr spc="-15" dirty="0"/>
              <a:t> </a:t>
            </a:r>
            <a:r>
              <a:rPr dirty="0"/>
              <a:t>says</a:t>
            </a:r>
            <a:r>
              <a:rPr spc="-15" dirty="0"/>
              <a:t> </a:t>
            </a:r>
            <a:r>
              <a:rPr spc="-10" dirty="0"/>
              <a:t>noon.</a:t>
            </a:r>
          </a:p>
        </p:txBody>
      </p:sp>
      <p:sp>
        <p:nvSpPr>
          <p:cNvPr id="5" name="object 5"/>
          <p:cNvSpPr txBox="1"/>
          <p:nvPr/>
        </p:nvSpPr>
        <p:spPr>
          <a:xfrm>
            <a:off x="793191" y="3309123"/>
            <a:ext cx="8181340" cy="3629660"/>
          </a:xfrm>
          <a:prstGeom prst="rect">
            <a:avLst/>
          </a:prstGeom>
        </p:spPr>
        <p:txBody>
          <a:bodyPr vert="horz" wrap="square" lIns="0" tIns="9525" rIns="0" bIns="0" rtlCol="0">
            <a:spAutoFit/>
          </a:bodyPr>
          <a:lstStyle/>
          <a:p>
            <a:pPr marL="309880" marR="5080" indent="-297815" algn="just">
              <a:lnSpc>
                <a:spcPct val="101699"/>
              </a:lnSpc>
              <a:spcBef>
                <a:spcPts val="75"/>
              </a:spcBef>
              <a:buAutoNum type="arabicPeriod"/>
              <a:tabLst>
                <a:tab pos="310515" algn="l"/>
              </a:tabLst>
            </a:pPr>
            <a:r>
              <a:rPr sz="2450" dirty="0">
                <a:latin typeface="Times New Roman"/>
                <a:cs typeface="Times New Roman"/>
              </a:rPr>
              <a:t>According</a:t>
            </a:r>
            <a:r>
              <a:rPr sz="2450" spc="245" dirty="0">
                <a:latin typeface="Times New Roman"/>
                <a:cs typeface="Times New Roman"/>
              </a:rPr>
              <a:t> </a:t>
            </a:r>
            <a:r>
              <a:rPr sz="2450" dirty="0">
                <a:latin typeface="Times New Roman"/>
                <a:cs typeface="Times New Roman"/>
              </a:rPr>
              <a:t>to</a:t>
            </a:r>
            <a:r>
              <a:rPr sz="2450" spc="250" dirty="0">
                <a:latin typeface="Times New Roman"/>
                <a:cs typeface="Times New Roman"/>
              </a:rPr>
              <a:t> </a:t>
            </a:r>
            <a:r>
              <a:rPr sz="2450" dirty="0">
                <a:latin typeface="Times New Roman"/>
                <a:cs typeface="Times New Roman"/>
              </a:rPr>
              <a:t>the</a:t>
            </a:r>
            <a:r>
              <a:rPr sz="2450" spc="245" dirty="0">
                <a:latin typeface="Times New Roman"/>
                <a:cs typeface="Times New Roman"/>
              </a:rPr>
              <a:t> </a:t>
            </a:r>
            <a:r>
              <a:rPr sz="2450" dirty="0">
                <a:latin typeface="Times New Roman"/>
                <a:cs typeface="Times New Roman"/>
              </a:rPr>
              <a:t>plane</a:t>
            </a:r>
            <a:r>
              <a:rPr sz="2450" spc="245" dirty="0">
                <a:latin typeface="Times New Roman"/>
                <a:cs typeface="Times New Roman"/>
              </a:rPr>
              <a:t> </a:t>
            </a:r>
            <a:r>
              <a:rPr sz="2450" dirty="0">
                <a:latin typeface="Times New Roman"/>
                <a:cs typeface="Times New Roman"/>
              </a:rPr>
              <a:t>frame,</a:t>
            </a:r>
            <a:r>
              <a:rPr sz="2450" spc="290" dirty="0">
                <a:latin typeface="Times New Roman"/>
                <a:cs typeface="Times New Roman"/>
              </a:rPr>
              <a:t> </a:t>
            </a:r>
            <a:r>
              <a:rPr sz="2450" dirty="0">
                <a:latin typeface="Times New Roman"/>
                <a:cs typeface="Times New Roman"/>
              </a:rPr>
              <a:t>does</a:t>
            </a:r>
            <a:r>
              <a:rPr sz="2450" spc="250" dirty="0">
                <a:latin typeface="Times New Roman"/>
                <a:cs typeface="Times New Roman"/>
              </a:rPr>
              <a:t> </a:t>
            </a:r>
            <a:r>
              <a:rPr sz="2450" dirty="0">
                <a:latin typeface="Times New Roman"/>
                <a:cs typeface="Times New Roman"/>
              </a:rPr>
              <a:t>the</a:t>
            </a:r>
            <a:r>
              <a:rPr sz="2450" spc="245" dirty="0">
                <a:latin typeface="Times New Roman"/>
                <a:cs typeface="Times New Roman"/>
              </a:rPr>
              <a:t> </a:t>
            </a:r>
            <a:r>
              <a:rPr sz="2450" dirty="0">
                <a:latin typeface="Times New Roman"/>
                <a:cs typeface="Times New Roman"/>
              </a:rPr>
              <a:t>Mountain</a:t>
            </a:r>
            <a:r>
              <a:rPr sz="2450" spc="245" dirty="0">
                <a:latin typeface="Times New Roman"/>
                <a:cs typeface="Times New Roman"/>
              </a:rPr>
              <a:t> </a:t>
            </a:r>
            <a:r>
              <a:rPr sz="2450" dirty="0">
                <a:latin typeface="Times New Roman"/>
                <a:cs typeface="Times New Roman"/>
              </a:rPr>
              <a:t>C</a:t>
            </a:r>
            <a:r>
              <a:rPr sz="2450" spc="245" dirty="0">
                <a:latin typeface="Times New Roman"/>
                <a:cs typeface="Times New Roman"/>
              </a:rPr>
              <a:t> </a:t>
            </a:r>
            <a:r>
              <a:rPr sz="2450" dirty="0">
                <a:latin typeface="Times New Roman"/>
                <a:cs typeface="Times New Roman"/>
              </a:rPr>
              <a:t>clock</a:t>
            </a:r>
            <a:r>
              <a:rPr sz="2450" spc="245" dirty="0">
                <a:latin typeface="Times New Roman"/>
                <a:cs typeface="Times New Roman"/>
              </a:rPr>
              <a:t> </a:t>
            </a:r>
            <a:r>
              <a:rPr sz="2450" spc="90" dirty="0">
                <a:latin typeface="Times New Roman"/>
                <a:cs typeface="Times New Roman"/>
              </a:rPr>
              <a:t>at </a:t>
            </a:r>
            <a:r>
              <a:rPr sz="2450" spc="110" dirty="0">
                <a:latin typeface="Times New Roman"/>
                <a:cs typeface="Times New Roman"/>
              </a:rPr>
              <a:t>that</a:t>
            </a:r>
            <a:r>
              <a:rPr sz="2450" spc="160" dirty="0">
                <a:latin typeface="Times New Roman"/>
                <a:cs typeface="Times New Roman"/>
              </a:rPr>
              <a:t> </a:t>
            </a:r>
            <a:r>
              <a:rPr sz="2450" dirty="0">
                <a:latin typeface="Times New Roman"/>
                <a:cs typeface="Times New Roman"/>
              </a:rPr>
              <a:t>same</a:t>
            </a:r>
            <a:r>
              <a:rPr sz="2450" spc="160" dirty="0">
                <a:latin typeface="Times New Roman"/>
                <a:cs typeface="Times New Roman"/>
              </a:rPr>
              <a:t> </a:t>
            </a:r>
            <a:r>
              <a:rPr sz="2450" dirty="0">
                <a:latin typeface="Times New Roman"/>
                <a:cs typeface="Times New Roman"/>
              </a:rPr>
              <a:t>moment</a:t>
            </a:r>
            <a:r>
              <a:rPr sz="2450" spc="160" dirty="0">
                <a:latin typeface="Times New Roman"/>
                <a:cs typeface="Times New Roman"/>
              </a:rPr>
              <a:t> </a:t>
            </a:r>
            <a:r>
              <a:rPr sz="2450" dirty="0">
                <a:latin typeface="Times New Roman"/>
                <a:cs typeface="Times New Roman"/>
              </a:rPr>
              <a:t>show</a:t>
            </a:r>
            <a:r>
              <a:rPr sz="2450" spc="160" dirty="0">
                <a:latin typeface="Times New Roman"/>
                <a:cs typeface="Times New Roman"/>
              </a:rPr>
              <a:t> </a:t>
            </a:r>
            <a:r>
              <a:rPr sz="2450" dirty="0">
                <a:latin typeface="Times New Roman"/>
                <a:cs typeface="Times New Roman"/>
              </a:rPr>
              <a:t>a</a:t>
            </a:r>
            <a:r>
              <a:rPr sz="2450" spc="155" dirty="0">
                <a:latin typeface="Times New Roman"/>
                <a:cs typeface="Times New Roman"/>
              </a:rPr>
              <a:t> </a:t>
            </a:r>
            <a:r>
              <a:rPr sz="2450" dirty="0">
                <a:latin typeface="Times New Roman"/>
                <a:cs typeface="Times New Roman"/>
              </a:rPr>
              <a:t>time</a:t>
            </a:r>
            <a:r>
              <a:rPr sz="2450" spc="160" dirty="0">
                <a:latin typeface="Times New Roman"/>
                <a:cs typeface="Times New Roman"/>
              </a:rPr>
              <a:t> </a:t>
            </a:r>
            <a:r>
              <a:rPr sz="2450" dirty="0">
                <a:latin typeface="Times New Roman"/>
                <a:cs typeface="Times New Roman"/>
              </a:rPr>
              <a:t>A)</a:t>
            </a:r>
            <a:r>
              <a:rPr sz="2450" spc="160" dirty="0">
                <a:latin typeface="Times New Roman"/>
                <a:cs typeface="Times New Roman"/>
              </a:rPr>
              <a:t> </a:t>
            </a:r>
            <a:r>
              <a:rPr sz="2450" dirty="0">
                <a:latin typeface="Times New Roman"/>
                <a:cs typeface="Times New Roman"/>
              </a:rPr>
              <a:t>before,</a:t>
            </a:r>
            <a:r>
              <a:rPr sz="2450" spc="180" dirty="0">
                <a:latin typeface="Times New Roman"/>
                <a:cs typeface="Times New Roman"/>
              </a:rPr>
              <a:t> </a:t>
            </a:r>
            <a:r>
              <a:rPr sz="2450" dirty="0">
                <a:latin typeface="Times New Roman"/>
                <a:cs typeface="Times New Roman"/>
              </a:rPr>
              <a:t>B)</a:t>
            </a:r>
            <a:r>
              <a:rPr sz="2450" spc="160" dirty="0">
                <a:latin typeface="Times New Roman"/>
                <a:cs typeface="Times New Roman"/>
              </a:rPr>
              <a:t> </a:t>
            </a:r>
            <a:r>
              <a:rPr sz="2450" dirty="0">
                <a:latin typeface="Times New Roman"/>
                <a:cs typeface="Times New Roman"/>
              </a:rPr>
              <a:t>after,</a:t>
            </a:r>
            <a:r>
              <a:rPr sz="2450" spc="175" dirty="0">
                <a:latin typeface="Times New Roman"/>
                <a:cs typeface="Times New Roman"/>
              </a:rPr>
              <a:t> </a:t>
            </a:r>
            <a:r>
              <a:rPr sz="2450" dirty="0">
                <a:latin typeface="Times New Roman"/>
                <a:cs typeface="Times New Roman"/>
              </a:rPr>
              <a:t>or</a:t>
            </a:r>
            <a:r>
              <a:rPr sz="2450" spc="160" dirty="0">
                <a:latin typeface="Times New Roman"/>
                <a:cs typeface="Times New Roman"/>
              </a:rPr>
              <a:t> </a:t>
            </a:r>
            <a:r>
              <a:rPr sz="2450" dirty="0">
                <a:latin typeface="Times New Roman"/>
                <a:cs typeface="Times New Roman"/>
              </a:rPr>
              <a:t>C)</a:t>
            </a:r>
            <a:r>
              <a:rPr sz="2450" spc="155" dirty="0">
                <a:latin typeface="Times New Roman"/>
                <a:cs typeface="Times New Roman"/>
              </a:rPr>
              <a:t> </a:t>
            </a:r>
            <a:r>
              <a:rPr sz="2450" spc="-25" dirty="0">
                <a:latin typeface="Times New Roman"/>
                <a:cs typeface="Times New Roman"/>
              </a:rPr>
              <a:t>ex- </a:t>
            </a:r>
            <a:r>
              <a:rPr sz="2450" dirty="0">
                <a:latin typeface="Times New Roman"/>
                <a:cs typeface="Times New Roman"/>
              </a:rPr>
              <a:t>actly</a:t>
            </a:r>
            <a:r>
              <a:rPr sz="2450" spc="165" dirty="0">
                <a:latin typeface="Times New Roman"/>
                <a:cs typeface="Times New Roman"/>
              </a:rPr>
              <a:t> </a:t>
            </a:r>
            <a:r>
              <a:rPr sz="2450" spc="114" dirty="0">
                <a:latin typeface="Times New Roman"/>
                <a:cs typeface="Times New Roman"/>
              </a:rPr>
              <a:t>at</a:t>
            </a:r>
            <a:r>
              <a:rPr sz="2450" spc="160" dirty="0">
                <a:latin typeface="Times New Roman"/>
                <a:cs typeface="Times New Roman"/>
              </a:rPr>
              <a:t> </a:t>
            </a:r>
            <a:r>
              <a:rPr sz="2450" spc="-10" dirty="0">
                <a:latin typeface="Times New Roman"/>
                <a:cs typeface="Times New Roman"/>
              </a:rPr>
              <a:t>noon?</a:t>
            </a:r>
            <a:endParaRPr sz="2450">
              <a:latin typeface="Times New Roman"/>
              <a:cs typeface="Times New Roman"/>
            </a:endParaRPr>
          </a:p>
          <a:p>
            <a:pPr marL="298450">
              <a:lnSpc>
                <a:spcPct val="100000"/>
              </a:lnSpc>
              <a:spcBef>
                <a:spcPts val="1545"/>
              </a:spcBef>
              <a:tabLst>
                <a:tab pos="1907539"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B</a:t>
            </a:r>
            <a:endParaRPr sz="2450">
              <a:latin typeface="Times New Roman"/>
              <a:cs typeface="Times New Roman"/>
            </a:endParaRPr>
          </a:p>
          <a:p>
            <a:pPr marL="309880" marR="5080" indent="-297815" algn="just">
              <a:lnSpc>
                <a:spcPct val="101699"/>
              </a:lnSpc>
              <a:spcBef>
                <a:spcPts val="1495"/>
              </a:spcBef>
              <a:buAutoNum type="arabicPeriod" startAt="2"/>
              <a:tabLst>
                <a:tab pos="310515" algn="l"/>
              </a:tabLst>
            </a:pPr>
            <a:r>
              <a:rPr sz="2450" dirty="0">
                <a:latin typeface="Times New Roman"/>
                <a:cs typeface="Times New Roman"/>
              </a:rPr>
              <a:t>According</a:t>
            </a:r>
            <a:r>
              <a:rPr sz="2450" spc="220" dirty="0">
                <a:latin typeface="Times New Roman"/>
                <a:cs typeface="Times New Roman"/>
              </a:rPr>
              <a:t> </a:t>
            </a:r>
            <a:r>
              <a:rPr sz="2450" dirty="0">
                <a:latin typeface="Times New Roman"/>
                <a:cs typeface="Times New Roman"/>
              </a:rPr>
              <a:t>to</a:t>
            </a:r>
            <a:r>
              <a:rPr sz="2450" spc="235" dirty="0">
                <a:latin typeface="Times New Roman"/>
                <a:cs typeface="Times New Roman"/>
              </a:rPr>
              <a:t> </a:t>
            </a:r>
            <a:r>
              <a:rPr sz="2450" dirty="0">
                <a:latin typeface="Times New Roman"/>
                <a:cs typeface="Times New Roman"/>
              </a:rPr>
              <a:t>the</a:t>
            </a:r>
            <a:r>
              <a:rPr sz="2450" spc="229" dirty="0">
                <a:latin typeface="Times New Roman"/>
                <a:cs typeface="Times New Roman"/>
              </a:rPr>
              <a:t> </a:t>
            </a:r>
            <a:r>
              <a:rPr sz="2450" dirty="0">
                <a:latin typeface="Times New Roman"/>
                <a:cs typeface="Times New Roman"/>
              </a:rPr>
              <a:t>plane</a:t>
            </a:r>
            <a:r>
              <a:rPr sz="2450" spc="235" dirty="0">
                <a:latin typeface="Times New Roman"/>
                <a:cs typeface="Times New Roman"/>
              </a:rPr>
              <a:t> </a:t>
            </a:r>
            <a:r>
              <a:rPr sz="2450" dirty="0">
                <a:latin typeface="Times New Roman"/>
                <a:cs typeface="Times New Roman"/>
              </a:rPr>
              <a:t>frame,</a:t>
            </a:r>
            <a:r>
              <a:rPr sz="2450" spc="270" dirty="0">
                <a:latin typeface="Times New Roman"/>
                <a:cs typeface="Times New Roman"/>
              </a:rPr>
              <a:t> </a:t>
            </a:r>
            <a:r>
              <a:rPr sz="2450" dirty="0">
                <a:latin typeface="Times New Roman"/>
                <a:cs typeface="Times New Roman"/>
              </a:rPr>
              <a:t>does</a:t>
            </a:r>
            <a:r>
              <a:rPr sz="2450" spc="235" dirty="0">
                <a:latin typeface="Times New Roman"/>
                <a:cs typeface="Times New Roman"/>
              </a:rPr>
              <a:t> </a:t>
            </a:r>
            <a:r>
              <a:rPr sz="2450" dirty="0">
                <a:latin typeface="Times New Roman"/>
                <a:cs typeface="Times New Roman"/>
              </a:rPr>
              <a:t>the</a:t>
            </a:r>
            <a:r>
              <a:rPr sz="2450" spc="229" dirty="0">
                <a:latin typeface="Times New Roman"/>
                <a:cs typeface="Times New Roman"/>
              </a:rPr>
              <a:t> </a:t>
            </a:r>
            <a:r>
              <a:rPr sz="2450" dirty="0">
                <a:latin typeface="Times New Roman"/>
                <a:cs typeface="Times New Roman"/>
              </a:rPr>
              <a:t>Mountain</a:t>
            </a:r>
            <a:r>
              <a:rPr sz="2450" spc="235" dirty="0">
                <a:latin typeface="Times New Roman"/>
                <a:cs typeface="Times New Roman"/>
              </a:rPr>
              <a:t> </a:t>
            </a:r>
            <a:r>
              <a:rPr sz="2450" dirty="0">
                <a:latin typeface="Times New Roman"/>
                <a:cs typeface="Times New Roman"/>
              </a:rPr>
              <a:t>A</a:t>
            </a:r>
            <a:r>
              <a:rPr sz="2450" spc="229" dirty="0">
                <a:latin typeface="Times New Roman"/>
                <a:cs typeface="Times New Roman"/>
              </a:rPr>
              <a:t> </a:t>
            </a:r>
            <a:r>
              <a:rPr sz="2450" dirty="0">
                <a:latin typeface="Times New Roman"/>
                <a:cs typeface="Times New Roman"/>
              </a:rPr>
              <a:t>clock</a:t>
            </a:r>
            <a:r>
              <a:rPr sz="2450" spc="235" dirty="0">
                <a:latin typeface="Times New Roman"/>
                <a:cs typeface="Times New Roman"/>
              </a:rPr>
              <a:t> </a:t>
            </a:r>
            <a:r>
              <a:rPr sz="2450" spc="90" dirty="0">
                <a:latin typeface="Times New Roman"/>
                <a:cs typeface="Times New Roman"/>
              </a:rPr>
              <a:t>at </a:t>
            </a:r>
            <a:r>
              <a:rPr sz="2450" spc="110" dirty="0">
                <a:latin typeface="Times New Roman"/>
                <a:cs typeface="Times New Roman"/>
              </a:rPr>
              <a:t>that</a:t>
            </a:r>
            <a:r>
              <a:rPr sz="2450" spc="160" dirty="0">
                <a:latin typeface="Times New Roman"/>
                <a:cs typeface="Times New Roman"/>
              </a:rPr>
              <a:t> </a:t>
            </a:r>
            <a:r>
              <a:rPr sz="2450" dirty="0">
                <a:latin typeface="Times New Roman"/>
                <a:cs typeface="Times New Roman"/>
              </a:rPr>
              <a:t>same</a:t>
            </a:r>
            <a:r>
              <a:rPr sz="2450" spc="160" dirty="0">
                <a:latin typeface="Times New Roman"/>
                <a:cs typeface="Times New Roman"/>
              </a:rPr>
              <a:t> </a:t>
            </a:r>
            <a:r>
              <a:rPr sz="2450" dirty="0">
                <a:latin typeface="Times New Roman"/>
                <a:cs typeface="Times New Roman"/>
              </a:rPr>
              <a:t>moment</a:t>
            </a:r>
            <a:r>
              <a:rPr sz="2450" spc="160" dirty="0">
                <a:latin typeface="Times New Roman"/>
                <a:cs typeface="Times New Roman"/>
              </a:rPr>
              <a:t> </a:t>
            </a:r>
            <a:r>
              <a:rPr sz="2450" dirty="0">
                <a:latin typeface="Times New Roman"/>
                <a:cs typeface="Times New Roman"/>
              </a:rPr>
              <a:t>show</a:t>
            </a:r>
            <a:r>
              <a:rPr sz="2450" spc="160" dirty="0">
                <a:latin typeface="Times New Roman"/>
                <a:cs typeface="Times New Roman"/>
              </a:rPr>
              <a:t> </a:t>
            </a:r>
            <a:r>
              <a:rPr sz="2450" dirty="0">
                <a:latin typeface="Times New Roman"/>
                <a:cs typeface="Times New Roman"/>
              </a:rPr>
              <a:t>a</a:t>
            </a:r>
            <a:r>
              <a:rPr sz="2450" spc="155" dirty="0">
                <a:latin typeface="Times New Roman"/>
                <a:cs typeface="Times New Roman"/>
              </a:rPr>
              <a:t> </a:t>
            </a:r>
            <a:r>
              <a:rPr sz="2450" dirty="0">
                <a:latin typeface="Times New Roman"/>
                <a:cs typeface="Times New Roman"/>
              </a:rPr>
              <a:t>time</a:t>
            </a:r>
            <a:r>
              <a:rPr sz="2450" spc="160" dirty="0">
                <a:latin typeface="Times New Roman"/>
                <a:cs typeface="Times New Roman"/>
              </a:rPr>
              <a:t> </a:t>
            </a:r>
            <a:r>
              <a:rPr sz="2450" dirty="0">
                <a:latin typeface="Times New Roman"/>
                <a:cs typeface="Times New Roman"/>
              </a:rPr>
              <a:t>A)</a:t>
            </a:r>
            <a:r>
              <a:rPr sz="2450" spc="160" dirty="0">
                <a:latin typeface="Times New Roman"/>
                <a:cs typeface="Times New Roman"/>
              </a:rPr>
              <a:t> </a:t>
            </a:r>
            <a:r>
              <a:rPr sz="2450" dirty="0">
                <a:latin typeface="Times New Roman"/>
                <a:cs typeface="Times New Roman"/>
              </a:rPr>
              <a:t>before,</a:t>
            </a:r>
            <a:r>
              <a:rPr sz="2450" spc="180" dirty="0">
                <a:latin typeface="Times New Roman"/>
                <a:cs typeface="Times New Roman"/>
              </a:rPr>
              <a:t> </a:t>
            </a:r>
            <a:r>
              <a:rPr sz="2450" dirty="0">
                <a:latin typeface="Times New Roman"/>
                <a:cs typeface="Times New Roman"/>
              </a:rPr>
              <a:t>B)</a:t>
            </a:r>
            <a:r>
              <a:rPr sz="2450" spc="160" dirty="0">
                <a:latin typeface="Times New Roman"/>
                <a:cs typeface="Times New Roman"/>
              </a:rPr>
              <a:t> </a:t>
            </a:r>
            <a:r>
              <a:rPr sz="2450" dirty="0">
                <a:latin typeface="Times New Roman"/>
                <a:cs typeface="Times New Roman"/>
              </a:rPr>
              <a:t>after,</a:t>
            </a:r>
            <a:r>
              <a:rPr sz="2450" spc="175" dirty="0">
                <a:latin typeface="Times New Roman"/>
                <a:cs typeface="Times New Roman"/>
              </a:rPr>
              <a:t> </a:t>
            </a:r>
            <a:r>
              <a:rPr sz="2450" dirty="0">
                <a:latin typeface="Times New Roman"/>
                <a:cs typeface="Times New Roman"/>
              </a:rPr>
              <a:t>or</a:t>
            </a:r>
            <a:r>
              <a:rPr sz="2450" spc="160" dirty="0">
                <a:latin typeface="Times New Roman"/>
                <a:cs typeface="Times New Roman"/>
              </a:rPr>
              <a:t> </a:t>
            </a:r>
            <a:r>
              <a:rPr sz="2450" dirty="0">
                <a:latin typeface="Times New Roman"/>
                <a:cs typeface="Times New Roman"/>
              </a:rPr>
              <a:t>C)</a:t>
            </a:r>
            <a:r>
              <a:rPr sz="2450" spc="155" dirty="0">
                <a:latin typeface="Times New Roman"/>
                <a:cs typeface="Times New Roman"/>
              </a:rPr>
              <a:t> </a:t>
            </a:r>
            <a:r>
              <a:rPr sz="2450" spc="-25" dirty="0">
                <a:latin typeface="Times New Roman"/>
                <a:cs typeface="Times New Roman"/>
              </a:rPr>
              <a:t>ex- </a:t>
            </a:r>
            <a:r>
              <a:rPr sz="2450" dirty="0">
                <a:latin typeface="Times New Roman"/>
                <a:cs typeface="Times New Roman"/>
              </a:rPr>
              <a:t>actly</a:t>
            </a:r>
            <a:r>
              <a:rPr sz="2450" spc="165" dirty="0">
                <a:latin typeface="Times New Roman"/>
                <a:cs typeface="Times New Roman"/>
              </a:rPr>
              <a:t> </a:t>
            </a:r>
            <a:r>
              <a:rPr sz="2450" spc="114" dirty="0">
                <a:latin typeface="Times New Roman"/>
                <a:cs typeface="Times New Roman"/>
              </a:rPr>
              <a:t>at</a:t>
            </a:r>
            <a:r>
              <a:rPr sz="2450" spc="160" dirty="0">
                <a:latin typeface="Times New Roman"/>
                <a:cs typeface="Times New Roman"/>
              </a:rPr>
              <a:t> </a:t>
            </a:r>
            <a:r>
              <a:rPr sz="2450" spc="-10" dirty="0">
                <a:latin typeface="Times New Roman"/>
                <a:cs typeface="Times New Roman"/>
              </a:rPr>
              <a:t>noon?</a:t>
            </a:r>
            <a:endParaRPr sz="2450">
              <a:latin typeface="Times New Roman"/>
              <a:cs typeface="Times New Roman"/>
            </a:endParaRPr>
          </a:p>
          <a:p>
            <a:pPr marL="298450">
              <a:lnSpc>
                <a:spcPct val="100000"/>
              </a:lnSpc>
              <a:spcBef>
                <a:spcPts val="1540"/>
              </a:spcBef>
              <a:tabLst>
                <a:tab pos="1907539"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4458970" algn="l"/>
              </a:tabLst>
            </a:pPr>
            <a:r>
              <a:rPr sz="1200" spc="-10" dirty="0">
                <a:latin typeface="Times New Roman"/>
                <a:cs typeface="Times New Roman"/>
              </a:rPr>
              <a:t>ConcepTest</a:t>
            </a:r>
            <a:r>
              <a:rPr sz="1200" dirty="0">
                <a:latin typeface="Times New Roman"/>
                <a:cs typeface="Times New Roman"/>
              </a:rPr>
              <a:t>	1.3.</a:t>
            </a:r>
            <a:r>
              <a:rPr sz="1200" spc="305" dirty="0">
                <a:latin typeface="Times New Roman"/>
                <a:cs typeface="Times New Roman"/>
              </a:rPr>
              <a:t>  </a:t>
            </a:r>
            <a:r>
              <a:rPr sz="1200" dirty="0">
                <a:latin typeface="Times New Roman"/>
                <a:cs typeface="Times New Roman"/>
              </a:rPr>
              <a:t>LENGTH</a:t>
            </a:r>
            <a:r>
              <a:rPr sz="1200" spc="225" dirty="0">
                <a:latin typeface="Times New Roman"/>
                <a:cs typeface="Times New Roman"/>
              </a:rPr>
              <a:t> </a:t>
            </a:r>
            <a:r>
              <a:rPr sz="1200" dirty="0">
                <a:latin typeface="Times New Roman"/>
                <a:cs typeface="Times New Roman"/>
              </a:rPr>
              <a:t>CONTRACTION</a:t>
            </a:r>
            <a:r>
              <a:rPr sz="1200" spc="220" dirty="0">
                <a:latin typeface="Times New Roman"/>
                <a:cs typeface="Times New Roman"/>
              </a:rPr>
              <a:t> </a:t>
            </a:r>
            <a:r>
              <a:rPr sz="1200" dirty="0">
                <a:latin typeface="Times New Roman"/>
                <a:cs typeface="Times New Roman"/>
              </a:rPr>
              <a:t>AND</a:t>
            </a:r>
            <a:r>
              <a:rPr sz="1200" spc="220" dirty="0">
                <a:latin typeface="Times New Roman"/>
                <a:cs typeface="Times New Roman"/>
              </a:rPr>
              <a:t> </a:t>
            </a:r>
            <a:r>
              <a:rPr sz="1200" spc="-10" dirty="0">
                <a:latin typeface="Times New Roman"/>
                <a:cs typeface="Times New Roman"/>
              </a:rPr>
              <a:t>SIMULTANEITY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782955"/>
          </a:xfrm>
          <a:prstGeom prst="rect">
            <a:avLst/>
          </a:prstGeom>
        </p:spPr>
        <p:txBody>
          <a:bodyPr vert="horz" wrap="square" lIns="0" tIns="9525" rIns="0" bIns="0" rtlCol="0">
            <a:spAutoFit/>
          </a:bodyPr>
          <a:lstStyle/>
          <a:p>
            <a:pPr marL="12700" marR="5080">
              <a:lnSpc>
                <a:spcPct val="101699"/>
              </a:lnSpc>
              <a:spcBef>
                <a:spcPts val="75"/>
              </a:spcBef>
              <a:tabLst>
                <a:tab pos="1178560" algn="l"/>
                <a:tab pos="1451610" algn="l"/>
                <a:tab pos="2245360" algn="l"/>
                <a:tab pos="2605405" algn="l"/>
                <a:tab pos="3242945" algn="l"/>
                <a:tab pos="3629660" algn="l"/>
                <a:tab pos="4593590" algn="l"/>
                <a:tab pos="5508625" algn="l"/>
                <a:tab pos="5829300" algn="l"/>
                <a:tab pos="6440170" algn="l"/>
                <a:tab pos="6651625" algn="l"/>
                <a:tab pos="7036434" algn="l"/>
              </a:tabLst>
            </a:pPr>
            <a:r>
              <a:rPr spc="-10" dirty="0"/>
              <a:t>Suppose</a:t>
            </a:r>
            <a:r>
              <a:rPr dirty="0"/>
              <a:t>	</a:t>
            </a:r>
            <a:r>
              <a:rPr spc="-50" dirty="0"/>
              <a:t>a</a:t>
            </a:r>
            <a:r>
              <a:rPr dirty="0"/>
              <a:t>	</a:t>
            </a:r>
            <a:r>
              <a:rPr spc="-10" dirty="0"/>
              <a:t>chain</a:t>
            </a:r>
            <a:r>
              <a:rPr dirty="0"/>
              <a:t>	</a:t>
            </a:r>
            <a:r>
              <a:rPr spc="-25" dirty="0"/>
              <a:t>of</a:t>
            </a:r>
            <a:r>
              <a:rPr dirty="0"/>
              <a:t>	</a:t>
            </a:r>
            <a:r>
              <a:rPr spc="-10" dirty="0"/>
              <a:t>equally</a:t>
            </a:r>
            <a:r>
              <a:rPr dirty="0"/>
              <a:t>	</a:t>
            </a:r>
            <a:r>
              <a:rPr spc="-10" dirty="0"/>
              <a:t>spaced</a:t>
            </a:r>
            <a:r>
              <a:rPr dirty="0"/>
              <a:t>	</a:t>
            </a:r>
            <a:r>
              <a:rPr spc="-10" dirty="0"/>
              <a:t>planes</a:t>
            </a:r>
            <a:r>
              <a:rPr dirty="0"/>
              <a:t>	</a:t>
            </a:r>
            <a:r>
              <a:rPr spc="-25" dirty="0"/>
              <a:t>is</a:t>
            </a:r>
            <a:r>
              <a:rPr dirty="0"/>
              <a:t>	</a:t>
            </a:r>
            <a:r>
              <a:rPr spc="-10" dirty="0"/>
              <a:t>flying</a:t>
            </a:r>
            <a:r>
              <a:rPr dirty="0"/>
              <a:t>	</a:t>
            </a:r>
            <a:r>
              <a:rPr spc="90" dirty="0"/>
              <a:t>at</a:t>
            </a:r>
            <a:r>
              <a:rPr dirty="0"/>
              <a:t>	</a:t>
            </a:r>
            <a:r>
              <a:rPr spc="-10" dirty="0"/>
              <a:t>near-</a:t>
            </a:r>
            <a:r>
              <a:rPr spc="-20" dirty="0"/>
              <a:t>light </a:t>
            </a:r>
            <a:r>
              <a:rPr dirty="0"/>
              <a:t>speed</a:t>
            </a:r>
            <a:r>
              <a:rPr spc="335" dirty="0"/>
              <a:t> </a:t>
            </a:r>
            <a:r>
              <a:rPr spc="50" dirty="0"/>
              <a:t>past</a:t>
            </a:r>
            <a:r>
              <a:rPr spc="335" dirty="0"/>
              <a:t> </a:t>
            </a:r>
            <a:r>
              <a:rPr dirty="0"/>
              <a:t>a</a:t>
            </a:r>
            <a:r>
              <a:rPr spc="335" dirty="0"/>
              <a:t> </a:t>
            </a:r>
            <a:r>
              <a:rPr spc="-10" dirty="0"/>
              <a:t>mountain.</a:t>
            </a:r>
            <a:r>
              <a:rPr dirty="0"/>
              <a:t>	First</a:t>
            </a:r>
            <a:r>
              <a:rPr spc="375" dirty="0"/>
              <a:t> </a:t>
            </a:r>
            <a:r>
              <a:rPr dirty="0"/>
              <a:t>Plane</a:t>
            </a:r>
            <a:r>
              <a:rPr spc="370" dirty="0"/>
              <a:t> </a:t>
            </a:r>
            <a:r>
              <a:rPr dirty="0"/>
              <a:t>A</a:t>
            </a:r>
            <a:r>
              <a:rPr spc="375" dirty="0"/>
              <a:t> </a:t>
            </a:r>
            <a:r>
              <a:rPr dirty="0"/>
              <a:t>passes</a:t>
            </a:r>
            <a:r>
              <a:rPr spc="370" dirty="0"/>
              <a:t> </a:t>
            </a:r>
            <a:r>
              <a:rPr spc="-25" dirty="0"/>
              <a:t>it,</a:t>
            </a:r>
            <a:r>
              <a:rPr dirty="0"/>
              <a:t>	then</a:t>
            </a:r>
            <a:r>
              <a:rPr spc="484" dirty="0"/>
              <a:t> </a:t>
            </a:r>
            <a:r>
              <a:rPr dirty="0"/>
              <a:t>Plane</a:t>
            </a:r>
            <a:r>
              <a:rPr spc="500" dirty="0"/>
              <a:t> </a:t>
            </a:r>
            <a:r>
              <a:rPr spc="-25" dirty="0"/>
              <a:t>B,</a:t>
            </a:r>
          </a:p>
        </p:txBody>
      </p:sp>
      <p:sp>
        <p:nvSpPr>
          <p:cNvPr id="5" name="object 5"/>
          <p:cNvSpPr txBox="1"/>
          <p:nvPr/>
        </p:nvSpPr>
        <p:spPr>
          <a:xfrm>
            <a:off x="718819" y="1967952"/>
            <a:ext cx="8255634" cy="3769360"/>
          </a:xfrm>
          <a:prstGeom prst="rect">
            <a:avLst/>
          </a:prstGeom>
        </p:spPr>
        <p:txBody>
          <a:bodyPr vert="horz" wrap="square" lIns="0" tIns="9525" rIns="0" bIns="0" rtlCol="0">
            <a:spAutoFit/>
          </a:bodyPr>
          <a:lstStyle/>
          <a:p>
            <a:pPr marL="12700" marR="5080" algn="just">
              <a:lnSpc>
                <a:spcPct val="101699"/>
              </a:lnSpc>
              <a:spcBef>
                <a:spcPts val="75"/>
              </a:spcBef>
            </a:pPr>
            <a:r>
              <a:rPr sz="2450" dirty="0">
                <a:latin typeface="Times New Roman"/>
                <a:cs typeface="Times New Roman"/>
              </a:rPr>
              <a:t>and</a:t>
            </a:r>
            <a:r>
              <a:rPr sz="2450" spc="105" dirty="0">
                <a:latin typeface="Times New Roman"/>
                <a:cs typeface="Times New Roman"/>
              </a:rPr>
              <a:t> </a:t>
            </a:r>
            <a:r>
              <a:rPr sz="2450" dirty="0">
                <a:latin typeface="Times New Roman"/>
                <a:cs typeface="Times New Roman"/>
              </a:rPr>
              <a:t>so</a:t>
            </a:r>
            <a:r>
              <a:rPr sz="2450" spc="100" dirty="0">
                <a:latin typeface="Times New Roman"/>
                <a:cs typeface="Times New Roman"/>
              </a:rPr>
              <a:t> </a:t>
            </a:r>
            <a:r>
              <a:rPr sz="2450" dirty="0">
                <a:latin typeface="Times New Roman"/>
                <a:cs typeface="Times New Roman"/>
              </a:rPr>
              <a:t>on.</a:t>
            </a:r>
            <a:r>
              <a:rPr sz="2450" spc="505"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dirty="0">
                <a:latin typeface="Times New Roman"/>
                <a:cs typeface="Times New Roman"/>
              </a:rPr>
              <a:t>planes</a:t>
            </a:r>
            <a:r>
              <a:rPr sz="2450" spc="105" dirty="0">
                <a:latin typeface="Times New Roman"/>
                <a:cs typeface="Times New Roman"/>
              </a:rPr>
              <a:t> </a:t>
            </a:r>
            <a:r>
              <a:rPr sz="2450" dirty="0">
                <a:latin typeface="Times New Roman"/>
                <a:cs typeface="Times New Roman"/>
              </a:rPr>
              <a:t>all</a:t>
            </a:r>
            <a:r>
              <a:rPr sz="2450" spc="105" dirty="0">
                <a:latin typeface="Times New Roman"/>
                <a:cs typeface="Times New Roman"/>
              </a:rPr>
              <a:t> </a:t>
            </a:r>
            <a:r>
              <a:rPr sz="2450" dirty="0">
                <a:latin typeface="Times New Roman"/>
                <a:cs typeface="Times New Roman"/>
              </a:rPr>
              <a:t>have</a:t>
            </a:r>
            <a:r>
              <a:rPr sz="2450" spc="100" dirty="0">
                <a:latin typeface="Times New Roman"/>
                <a:cs typeface="Times New Roman"/>
              </a:rPr>
              <a:t> </a:t>
            </a:r>
            <a:r>
              <a:rPr sz="2450" dirty="0">
                <a:latin typeface="Times New Roman"/>
                <a:cs typeface="Times New Roman"/>
              </a:rPr>
              <a:t>synchronized</a:t>
            </a:r>
            <a:r>
              <a:rPr sz="2450" spc="105" dirty="0">
                <a:latin typeface="Times New Roman"/>
                <a:cs typeface="Times New Roman"/>
              </a:rPr>
              <a:t> </a:t>
            </a:r>
            <a:r>
              <a:rPr sz="2450" spc="-10" dirty="0">
                <a:latin typeface="Times New Roman"/>
                <a:cs typeface="Times New Roman"/>
              </a:rPr>
              <a:t>clocks</a:t>
            </a:r>
            <a:r>
              <a:rPr sz="2450" spc="105" dirty="0">
                <a:latin typeface="Times New Roman"/>
                <a:cs typeface="Times New Roman"/>
              </a:rPr>
              <a:t> </a:t>
            </a:r>
            <a:r>
              <a:rPr sz="2450" dirty="0">
                <a:latin typeface="Times New Roman"/>
                <a:cs typeface="Times New Roman"/>
              </a:rPr>
              <a:t>according</a:t>
            </a:r>
            <a:r>
              <a:rPr sz="2450" spc="105" dirty="0">
                <a:latin typeface="Times New Roman"/>
                <a:cs typeface="Times New Roman"/>
              </a:rPr>
              <a:t> </a:t>
            </a:r>
            <a:r>
              <a:rPr sz="2450" spc="-25" dirty="0">
                <a:latin typeface="Times New Roman"/>
                <a:cs typeface="Times New Roman"/>
              </a:rPr>
              <a:t>to </a:t>
            </a:r>
            <a:r>
              <a:rPr sz="2450" dirty="0">
                <a:latin typeface="Times New Roman"/>
                <a:cs typeface="Times New Roman"/>
              </a:rPr>
              <a:t>the</a:t>
            </a:r>
            <a:r>
              <a:rPr sz="2450" spc="380" dirty="0">
                <a:latin typeface="Times New Roman"/>
                <a:cs typeface="Times New Roman"/>
              </a:rPr>
              <a:t> </a:t>
            </a:r>
            <a:r>
              <a:rPr sz="2450" dirty="0">
                <a:latin typeface="Times New Roman"/>
                <a:cs typeface="Times New Roman"/>
              </a:rPr>
              <a:t>plane</a:t>
            </a:r>
            <a:r>
              <a:rPr sz="2450" spc="385" dirty="0">
                <a:latin typeface="Times New Roman"/>
                <a:cs typeface="Times New Roman"/>
              </a:rPr>
              <a:t> </a:t>
            </a:r>
            <a:r>
              <a:rPr sz="2450" dirty="0">
                <a:latin typeface="Times New Roman"/>
                <a:cs typeface="Times New Roman"/>
              </a:rPr>
              <a:t>frame.</a:t>
            </a:r>
            <a:r>
              <a:rPr sz="2450" spc="250" dirty="0">
                <a:latin typeface="Times New Roman"/>
                <a:cs typeface="Times New Roman"/>
              </a:rPr>
              <a:t>  </a:t>
            </a:r>
            <a:r>
              <a:rPr sz="2450" dirty="0">
                <a:latin typeface="Times New Roman"/>
                <a:cs typeface="Times New Roman"/>
              </a:rPr>
              <a:t>At</a:t>
            </a:r>
            <a:r>
              <a:rPr sz="2450" spc="380" dirty="0">
                <a:latin typeface="Times New Roman"/>
                <a:cs typeface="Times New Roman"/>
              </a:rPr>
              <a:t> </a:t>
            </a:r>
            <a:r>
              <a:rPr sz="2450" dirty="0">
                <a:latin typeface="Times New Roman"/>
                <a:cs typeface="Times New Roman"/>
              </a:rPr>
              <a:t>the</a:t>
            </a:r>
            <a:r>
              <a:rPr sz="2450" spc="385" dirty="0">
                <a:latin typeface="Times New Roman"/>
                <a:cs typeface="Times New Roman"/>
              </a:rPr>
              <a:t> </a:t>
            </a:r>
            <a:r>
              <a:rPr sz="2450" dirty="0">
                <a:latin typeface="Times New Roman"/>
                <a:cs typeface="Times New Roman"/>
              </a:rPr>
              <a:t>moment</a:t>
            </a:r>
            <a:r>
              <a:rPr sz="2450" spc="375" dirty="0">
                <a:latin typeface="Times New Roman"/>
                <a:cs typeface="Times New Roman"/>
              </a:rPr>
              <a:t> </a:t>
            </a:r>
            <a:r>
              <a:rPr sz="2450" dirty="0">
                <a:latin typeface="Times New Roman"/>
                <a:cs typeface="Times New Roman"/>
              </a:rPr>
              <a:t>Plane</a:t>
            </a:r>
            <a:r>
              <a:rPr sz="2450" spc="380" dirty="0">
                <a:latin typeface="Times New Roman"/>
                <a:cs typeface="Times New Roman"/>
              </a:rPr>
              <a:t> </a:t>
            </a:r>
            <a:r>
              <a:rPr sz="2450" dirty="0">
                <a:latin typeface="Times New Roman"/>
                <a:cs typeface="Times New Roman"/>
              </a:rPr>
              <a:t>B</a:t>
            </a:r>
            <a:r>
              <a:rPr sz="2450" spc="385" dirty="0">
                <a:latin typeface="Times New Roman"/>
                <a:cs typeface="Times New Roman"/>
              </a:rPr>
              <a:t> </a:t>
            </a:r>
            <a:r>
              <a:rPr sz="2450" dirty="0">
                <a:latin typeface="Times New Roman"/>
                <a:cs typeface="Times New Roman"/>
              </a:rPr>
              <a:t>passes</a:t>
            </a:r>
            <a:r>
              <a:rPr sz="2450" spc="380" dirty="0">
                <a:latin typeface="Times New Roman"/>
                <a:cs typeface="Times New Roman"/>
              </a:rPr>
              <a:t> </a:t>
            </a:r>
            <a:r>
              <a:rPr sz="2450" dirty="0">
                <a:latin typeface="Times New Roman"/>
                <a:cs typeface="Times New Roman"/>
              </a:rPr>
              <a:t>the</a:t>
            </a:r>
            <a:r>
              <a:rPr sz="2450" spc="380" dirty="0">
                <a:latin typeface="Times New Roman"/>
                <a:cs typeface="Times New Roman"/>
              </a:rPr>
              <a:t> </a:t>
            </a:r>
            <a:r>
              <a:rPr sz="2450" spc="-10" dirty="0">
                <a:latin typeface="Times New Roman"/>
                <a:cs typeface="Times New Roman"/>
              </a:rPr>
              <a:t>mountain </a:t>
            </a:r>
            <a:r>
              <a:rPr sz="2450" spc="110" dirty="0">
                <a:latin typeface="Times New Roman"/>
                <a:cs typeface="Times New Roman"/>
              </a:rPr>
              <a:t>that</a:t>
            </a:r>
            <a:r>
              <a:rPr sz="2450" spc="-30" dirty="0">
                <a:latin typeface="Times New Roman"/>
                <a:cs typeface="Times New Roman"/>
              </a:rPr>
              <a:t> </a:t>
            </a:r>
            <a:r>
              <a:rPr sz="2450" spc="-10" dirty="0">
                <a:latin typeface="Times New Roman"/>
                <a:cs typeface="Times New Roman"/>
              </a:rPr>
              <a:t>plane’s</a:t>
            </a:r>
            <a:r>
              <a:rPr sz="2450" spc="-30" dirty="0">
                <a:latin typeface="Times New Roman"/>
                <a:cs typeface="Times New Roman"/>
              </a:rPr>
              <a:t> clock </a:t>
            </a:r>
            <a:r>
              <a:rPr sz="2450" dirty="0">
                <a:latin typeface="Times New Roman"/>
                <a:cs typeface="Times New Roman"/>
              </a:rPr>
              <a:t>says</a:t>
            </a:r>
            <a:r>
              <a:rPr sz="2450" spc="-35" dirty="0">
                <a:latin typeface="Times New Roman"/>
                <a:cs typeface="Times New Roman"/>
              </a:rPr>
              <a:t> </a:t>
            </a:r>
            <a:r>
              <a:rPr sz="2450" spc="-10" dirty="0">
                <a:latin typeface="Times New Roman"/>
                <a:cs typeface="Times New Roman"/>
              </a:rPr>
              <a:t>noon.</a:t>
            </a:r>
            <a:endParaRPr sz="2450">
              <a:latin typeface="Times New Roman"/>
              <a:cs typeface="Times New Roman"/>
            </a:endParaRPr>
          </a:p>
          <a:p>
            <a:pPr marL="384175" marR="5080" indent="-297815" algn="just">
              <a:lnSpc>
                <a:spcPct val="101699"/>
              </a:lnSpc>
              <a:spcBef>
                <a:spcPts val="1595"/>
              </a:spcBef>
              <a:buAutoNum type="arabicPeriod"/>
              <a:tabLst>
                <a:tab pos="384810" algn="l"/>
              </a:tabLst>
            </a:pPr>
            <a:r>
              <a:rPr sz="2450" dirty="0">
                <a:latin typeface="Times New Roman"/>
                <a:cs typeface="Times New Roman"/>
              </a:rPr>
              <a:t>According</a:t>
            </a:r>
            <a:r>
              <a:rPr sz="2450" spc="260" dirty="0">
                <a:latin typeface="Times New Roman"/>
                <a:cs typeface="Times New Roman"/>
              </a:rPr>
              <a:t> </a:t>
            </a:r>
            <a:r>
              <a:rPr sz="2450" dirty="0">
                <a:latin typeface="Times New Roman"/>
                <a:cs typeface="Times New Roman"/>
              </a:rPr>
              <a:t>to</a:t>
            </a:r>
            <a:r>
              <a:rPr sz="2450" spc="260" dirty="0">
                <a:latin typeface="Times New Roman"/>
                <a:cs typeface="Times New Roman"/>
              </a:rPr>
              <a:t> </a:t>
            </a:r>
            <a:r>
              <a:rPr sz="2450" dirty="0">
                <a:latin typeface="Times New Roman"/>
                <a:cs typeface="Times New Roman"/>
              </a:rPr>
              <a:t>the</a:t>
            </a:r>
            <a:r>
              <a:rPr sz="2450" spc="254" dirty="0">
                <a:latin typeface="Times New Roman"/>
                <a:cs typeface="Times New Roman"/>
              </a:rPr>
              <a:t> </a:t>
            </a:r>
            <a:r>
              <a:rPr sz="2450" dirty="0">
                <a:latin typeface="Times New Roman"/>
                <a:cs typeface="Times New Roman"/>
              </a:rPr>
              <a:t>mountain</a:t>
            </a:r>
            <a:r>
              <a:rPr sz="2450" spc="260" dirty="0">
                <a:latin typeface="Times New Roman"/>
                <a:cs typeface="Times New Roman"/>
              </a:rPr>
              <a:t> </a:t>
            </a:r>
            <a:r>
              <a:rPr sz="2450" dirty="0">
                <a:latin typeface="Times New Roman"/>
                <a:cs typeface="Times New Roman"/>
              </a:rPr>
              <a:t>frame,</a:t>
            </a:r>
            <a:r>
              <a:rPr sz="2450" spc="300" dirty="0">
                <a:latin typeface="Times New Roman"/>
                <a:cs typeface="Times New Roman"/>
              </a:rPr>
              <a:t> </a:t>
            </a:r>
            <a:r>
              <a:rPr sz="2450" dirty="0">
                <a:latin typeface="Times New Roman"/>
                <a:cs typeface="Times New Roman"/>
              </a:rPr>
              <a:t>does</a:t>
            </a:r>
            <a:r>
              <a:rPr sz="2450" spc="260" dirty="0">
                <a:latin typeface="Times New Roman"/>
                <a:cs typeface="Times New Roman"/>
              </a:rPr>
              <a:t> </a:t>
            </a:r>
            <a:r>
              <a:rPr sz="2450" dirty="0">
                <a:latin typeface="Times New Roman"/>
                <a:cs typeface="Times New Roman"/>
              </a:rPr>
              <a:t>the</a:t>
            </a:r>
            <a:r>
              <a:rPr sz="2450" spc="265" dirty="0">
                <a:latin typeface="Times New Roman"/>
                <a:cs typeface="Times New Roman"/>
              </a:rPr>
              <a:t> </a:t>
            </a:r>
            <a:r>
              <a:rPr sz="2450" dirty="0">
                <a:latin typeface="Times New Roman"/>
                <a:cs typeface="Times New Roman"/>
              </a:rPr>
              <a:t>Plane</a:t>
            </a:r>
            <a:r>
              <a:rPr sz="2450" spc="260" dirty="0">
                <a:latin typeface="Times New Roman"/>
                <a:cs typeface="Times New Roman"/>
              </a:rPr>
              <a:t> </a:t>
            </a:r>
            <a:r>
              <a:rPr sz="2450" dirty="0">
                <a:latin typeface="Times New Roman"/>
                <a:cs typeface="Times New Roman"/>
              </a:rPr>
              <a:t>C</a:t>
            </a:r>
            <a:r>
              <a:rPr sz="2450" spc="254" dirty="0">
                <a:latin typeface="Times New Roman"/>
                <a:cs typeface="Times New Roman"/>
              </a:rPr>
              <a:t> </a:t>
            </a:r>
            <a:r>
              <a:rPr sz="2450" dirty="0">
                <a:latin typeface="Times New Roman"/>
                <a:cs typeface="Times New Roman"/>
              </a:rPr>
              <a:t>clock</a:t>
            </a:r>
            <a:r>
              <a:rPr sz="2450" spc="265" dirty="0">
                <a:latin typeface="Times New Roman"/>
                <a:cs typeface="Times New Roman"/>
              </a:rPr>
              <a:t> </a:t>
            </a:r>
            <a:r>
              <a:rPr sz="2450" spc="90" dirty="0">
                <a:latin typeface="Times New Roman"/>
                <a:cs typeface="Times New Roman"/>
              </a:rPr>
              <a:t>at </a:t>
            </a:r>
            <a:r>
              <a:rPr sz="2450" spc="110" dirty="0">
                <a:latin typeface="Times New Roman"/>
                <a:cs typeface="Times New Roman"/>
              </a:rPr>
              <a:t>that</a:t>
            </a:r>
            <a:r>
              <a:rPr sz="2450" spc="160" dirty="0">
                <a:latin typeface="Times New Roman"/>
                <a:cs typeface="Times New Roman"/>
              </a:rPr>
              <a:t> </a:t>
            </a:r>
            <a:r>
              <a:rPr sz="2450" dirty="0">
                <a:latin typeface="Times New Roman"/>
                <a:cs typeface="Times New Roman"/>
              </a:rPr>
              <a:t>same</a:t>
            </a:r>
            <a:r>
              <a:rPr sz="2450" spc="160" dirty="0">
                <a:latin typeface="Times New Roman"/>
                <a:cs typeface="Times New Roman"/>
              </a:rPr>
              <a:t> </a:t>
            </a:r>
            <a:r>
              <a:rPr sz="2450" dirty="0">
                <a:latin typeface="Times New Roman"/>
                <a:cs typeface="Times New Roman"/>
              </a:rPr>
              <a:t>moment</a:t>
            </a:r>
            <a:r>
              <a:rPr sz="2450" spc="160" dirty="0">
                <a:latin typeface="Times New Roman"/>
                <a:cs typeface="Times New Roman"/>
              </a:rPr>
              <a:t> </a:t>
            </a:r>
            <a:r>
              <a:rPr sz="2450" dirty="0">
                <a:latin typeface="Times New Roman"/>
                <a:cs typeface="Times New Roman"/>
              </a:rPr>
              <a:t>show</a:t>
            </a:r>
            <a:r>
              <a:rPr sz="2450" spc="160" dirty="0">
                <a:latin typeface="Times New Roman"/>
                <a:cs typeface="Times New Roman"/>
              </a:rPr>
              <a:t> </a:t>
            </a:r>
            <a:r>
              <a:rPr sz="2450" dirty="0">
                <a:latin typeface="Times New Roman"/>
                <a:cs typeface="Times New Roman"/>
              </a:rPr>
              <a:t>a</a:t>
            </a:r>
            <a:r>
              <a:rPr sz="2450" spc="155" dirty="0">
                <a:latin typeface="Times New Roman"/>
                <a:cs typeface="Times New Roman"/>
              </a:rPr>
              <a:t> </a:t>
            </a:r>
            <a:r>
              <a:rPr sz="2450" dirty="0">
                <a:latin typeface="Times New Roman"/>
                <a:cs typeface="Times New Roman"/>
              </a:rPr>
              <a:t>time</a:t>
            </a:r>
            <a:r>
              <a:rPr sz="2450" spc="160" dirty="0">
                <a:latin typeface="Times New Roman"/>
                <a:cs typeface="Times New Roman"/>
              </a:rPr>
              <a:t> </a:t>
            </a:r>
            <a:r>
              <a:rPr sz="2450" dirty="0">
                <a:latin typeface="Times New Roman"/>
                <a:cs typeface="Times New Roman"/>
              </a:rPr>
              <a:t>A)</a:t>
            </a:r>
            <a:r>
              <a:rPr sz="2450" spc="160" dirty="0">
                <a:latin typeface="Times New Roman"/>
                <a:cs typeface="Times New Roman"/>
              </a:rPr>
              <a:t> </a:t>
            </a:r>
            <a:r>
              <a:rPr sz="2450" dirty="0">
                <a:latin typeface="Times New Roman"/>
                <a:cs typeface="Times New Roman"/>
              </a:rPr>
              <a:t>before,</a:t>
            </a:r>
            <a:r>
              <a:rPr sz="2450" spc="180" dirty="0">
                <a:latin typeface="Times New Roman"/>
                <a:cs typeface="Times New Roman"/>
              </a:rPr>
              <a:t> </a:t>
            </a:r>
            <a:r>
              <a:rPr sz="2450" dirty="0">
                <a:latin typeface="Times New Roman"/>
                <a:cs typeface="Times New Roman"/>
              </a:rPr>
              <a:t>B)</a:t>
            </a:r>
            <a:r>
              <a:rPr sz="2450" spc="160" dirty="0">
                <a:latin typeface="Times New Roman"/>
                <a:cs typeface="Times New Roman"/>
              </a:rPr>
              <a:t> </a:t>
            </a:r>
            <a:r>
              <a:rPr sz="2450" dirty="0">
                <a:latin typeface="Times New Roman"/>
                <a:cs typeface="Times New Roman"/>
              </a:rPr>
              <a:t>after,</a:t>
            </a:r>
            <a:r>
              <a:rPr sz="2450" spc="175" dirty="0">
                <a:latin typeface="Times New Roman"/>
                <a:cs typeface="Times New Roman"/>
              </a:rPr>
              <a:t> </a:t>
            </a:r>
            <a:r>
              <a:rPr sz="2450" dirty="0">
                <a:latin typeface="Times New Roman"/>
                <a:cs typeface="Times New Roman"/>
              </a:rPr>
              <a:t>or</a:t>
            </a:r>
            <a:r>
              <a:rPr sz="2450" spc="160" dirty="0">
                <a:latin typeface="Times New Roman"/>
                <a:cs typeface="Times New Roman"/>
              </a:rPr>
              <a:t> </a:t>
            </a:r>
            <a:r>
              <a:rPr sz="2450" dirty="0">
                <a:latin typeface="Times New Roman"/>
                <a:cs typeface="Times New Roman"/>
              </a:rPr>
              <a:t>C)</a:t>
            </a:r>
            <a:r>
              <a:rPr sz="2450" spc="155" dirty="0">
                <a:latin typeface="Times New Roman"/>
                <a:cs typeface="Times New Roman"/>
              </a:rPr>
              <a:t> </a:t>
            </a:r>
            <a:r>
              <a:rPr sz="2450" spc="-25" dirty="0">
                <a:latin typeface="Times New Roman"/>
                <a:cs typeface="Times New Roman"/>
              </a:rPr>
              <a:t>ex- </a:t>
            </a:r>
            <a:r>
              <a:rPr sz="2450" dirty="0">
                <a:latin typeface="Times New Roman"/>
                <a:cs typeface="Times New Roman"/>
              </a:rPr>
              <a:t>actly</a:t>
            </a:r>
            <a:r>
              <a:rPr sz="2450" spc="165" dirty="0">
                <a:latin typeface="Times New Roman"/>
                <a:cs typeface="Times New Roman"/>
              </a:rPr>
              <a:t> </a:t>
            </a:r>
            <a:r>
              <a:rPr sz="2450" spc="114" dirty="0">
                <a:latin typeface="Times New Roman"/>
                <a:cs typeface="Times New Roman"/>
              </a:rPr>
              <a:t>at</a:t>
            </a:r>
            <a:r>
              <a:rPr sz="2450" spc="160" dirty="0">
                <a:latin typeface="Times New Roman"/>
                <a:cs typeface="Times New Roman"/>
              </a:rPr>
              <a:t> </a:t>
            </a:r>
            <a:r>
              <a:rPr sz="2450" spc="-10" dirty="0">
                <a:latin typeface="Times New Roman"/>
                <a:cs typeface="Times New Roman"/>
              </a:rPr>
              <a:t>noon?</a:t>
            </a:r>
            <a:endParaRPr sz="2450">
              <a:latin typeface="Times New Roman"/>
              <a:cs typeface="Times New Roman"/>
            </a:endParaRPr>
          </a:p>
          <a:p>
            <a:pPr marL="384175" marR="5080" indent="-297815" algn="just">
              <a:lnSpc>
                <a:spcPct val="101699"/>
              </a:lnSpc>
              <a:spcBef>
                <a:spcPts val="994"/>
              </a:spcBef>
              <a:buAutoNum type="arabicPeriod"/>
              <a:tabLst>
                <a:tab pos="384810" algn="l"/>
              </a:tabLst>
            </a:pPr>
            <a:r>
              <a:rPr sz="2450" dirty="0">
                <a:latin typeface="Times New Roman"/>
                <a:cs typeface="Times New Roman"/>
              </a:rPr>
              <a:t>According</a:t>
            </a:r>
            <a:r>
              <a:rPr sz="2450" spc="240" dirty="0">
                <a:latin typeface="Times New Roman"/>
                <a:cs typeface="Times New Roman"/>
              </a:rPr>
              <a:t> </a:t>
            </a:r>
            <a:r>
              <a:rPr sz="2450" dirty="0">
                <a:latin typeface="Times New Roman"/>
                <a:cs typeface="Times New Roman"/>
              </a:rPr>
              <a:t>to</a:t>
            </a:r>
            <a:r>
              <a:rPr sz="2450" spc="254" dirty="0">
                <a:latin typeface="Times New Roman"/>
                <a:cs typeface="Times New Roman"/>
              </a:rPr>
              <a:t> </a:t>
            </a:r>
            <a:r>
              <a:rPr sz="2450" dirty="0">
                <a:latin typeface="Times New Roman"/>
                <a:cs typeface="Times New Roman"/>
              </a:rPr>
              <a:t>the</a:t>
            </a:r>
            <a:r>
              <a:rPr sz="2450" spc="250" dirty="0">
                <a:latin typeface="Times New Roman"/>
                <a:cs typeface="Times New Roman"/>
              </a:rPr>
              <a:t> </a:t>
            </a:r>
            <a:r>
              <a:rPr sz="2450" dirty="0">
                <a:latin typeface="Times New Roman"/>
                <a:cs typeface="Times New Roman"/>
              </a:rPr>
              <a:t>mountain</a:t>
            </a:r>
            <a:r>
              <a:rPr sz="2450" spc="250" dirty="0">
                <a:latin typeface="Times New Roman"/>
                <a:cs typeface="Times New Roman"/>
              </a:rPr>
              <a:t> </a:t>
            </a:r>
            <a:r>
              <a:rPr sz="2450" dirty="0">
                <a:latin typeface="Times New Roman"/>
                <a:cs typeface="Times New Roman"/>
              </a:rPr>
              <a:t>frame,</a:t>
            </a:r>
            <a:r>
              <a:rPr sz="2450" spc="290" dirty="0">
                <a:latin typeface="Times New Roman"/>
                <a:cs typeface="Times New Roman"/>
              </a:rPr>
              <a:t> </a:t>
            </a:r>
            <a:r>
              <a:rPr sz="2450" dirty="0">
                <a:latin typeface="Times New Roman"/>
                <a:cs typeface="Times New Roman"/>
              </a:rPr>
              <a:t>does</a:t>
            </a:r>
            <a:r>
              <a:rPr sz="2450" spc="250" dirty="0">
                <a:latin typeface="Times New Roman"/>
                <a:cs typeface="Times New Roman"/>
              </a:rPr>
              <a:t> </a:t>
            </a:r>
            <a:r>
              <a:rPr sz="2450" dirty="0">
                <a:latin typeface="Times New Roman"/>
                <a:cs typeface="Times New Roman"/>
              </a:rPr>
              <a:t>the</a:t>
            </a:r>
            <a:r>
              <a:rPr sz="2450" spc="245" dirty="0">
                <a:latin typeface="Times New Roman"/>
                <a:cs typeface="Times New Roman"/>
              </a:rPr>
              <a:t> </a:t>
            </a:r>
            <a:r>
              <a:rPr sz="2450" dirty="0">
                <a:latin typeface="Times New Roman"/>
                <a:cs typeface="Times New Roman"/>
              </a:rPr>
              <a:t>Plane</a:t>
            </a:r>
            <a:r>
              <a:rPr sz="2450" spc="250" dirty="0">
                <a:latin typeface="Times New Roman"/>
                <a:cs typeface="Times New Roman"/>
              </a:rPr>
              <a:t> </a:t>
            </a:r>
            <a:r>
              <a:rPr sz="2450" dirty="0">
                <a:latin typeface="Times New Roman"/>
                <a:cs typeface="Times New Roman"/>
              </a:rPr>
              <a:t>A</a:t>
            </a:r>
            <a:r>
              <a:rPr sz="2450" spc="250" dirty="0">
                <a:latin typeface="Times New Roman"/>
                <a:cs typeface="Times New Roman"/>
              </a:rPr>
              <a:t> </a:t>
            </a:r>
            <a:r>
              <a:rPr sz="2450" dirty="0">
                <a:latin typeface="Times New Roman"/>
                <a:cs typeface="Times New Roman"/>
              </a:rPr>
              <a:t>clock</a:t>
            </a:r>
            <a:r>
              <a:rPr sz="2450" spc="250" dirty="0">
                <a:latin typeface="Times New Roman"/>
                <a:cs typeface="Times New Roman"/>
              </a:rPr>
              <a:t> </a:t>
            </a:r>
            <a:r>
              <a:rPr sz="2450" spc="90" dirty="0">
                <a:latin typeface="Times New Roman"/>
                <a:cs typeface="Times New Roman"/>
              </a:rPr>
              <a:t>at </a:t>
            </a:r>
            <a:r>
              <a:rPr sz="2450" spc="110" dirty="0">
                <a:latin typeface="Times New Roman"/>
                <a:cs typeface="Times New Roman"/>
              </a:rPr>
              <a:t>that</a:t>
            </a:r>
            <a:r>
              <a:rPr sz="2450" spc="160" dirty="0">
                <a:latin typeface="Times New Roman"/>
                <a:cs typeface="Times New Roman"/>
              </a:rPr>
              <a:t> </a:t>
            </a:r>
            <a:r>
              <a:rPr sz="2450" dirty="0">
                <a:latin typeface="Times New Roman"/>
                <a:cs typeface="Times New Roman"/>
              </a:rPr>
              <a:t>same</a:t>
            </a:r>
            <a:r>
              <a:rPr sz="2450" spc="160" dirty="0">
                <a:latin typeface="Times New Roman"/>
                <a:cs typeface="Times New Roman"/>
              </a:rPr>
              <a:t> </a:t>
            </a:r>
            <a:r>
              <a:rPr sz="2450" dirty="0">
                <a:latin typeface="Times New Roman"/>
                <a:cs typeface="Times New Roman"/>
              </a:rPr>
              <a:t>moment</a:t>
            </a:r>
            <a:r>
              <a:rPr sz="2450" spc="160" dirty="0">
                <a:latin typeface="Times New Roman"/>
                <a:cs typeface="Times New Roman"/>
              </a:rPr>
              <a:t> </a:t>
            </a:r>
            <a:r>
              <a:rPr sz="2450" dirty="0">
                <a:latin typeface="Times New Roman"/>
                <a:cs typeface="Times New Roman"/>
              </a:rPr>
              <a:t>show</a:t>
            </a:r>
            <a:r>
              <a:rPr sz="2450" spc="160" dirty="0">
                <a:latin typeface="Times New Roman"/>
                <a:cs typeface="Times New Roman"/>
              </a:rPr>
              <a:t> </a:t>
            </a:r>
            <a:r>
              <a:rPr sz="2450" dirty="0">
                <a:latin typeface="Times New Roman"/>
                <a:cs typeface="Times New Roman"/>
              </a:rPr>
              <a:t>a</a:t>
            </a:r>
            <a:r>
              <a:rPr sz="2450" spc="155" dirty="0">
                <a:latin typeface="Times New Roman"/>
                <a:cs typeface="Times New Roman"/>
              </a:rPr>
              <a:t> </a:t>
            </a:r>
            <a:r>
              <a:rPr sz="2450" dirty="0">
                <a:latin typeface="Times New Roman"/>
                <a:cs typeface="Times New Roman"/>
              </a:rPr>
              <a:t>time</a:t>
            </a:r>
            <a:r>
              <a:rPr sz="2450" spc="160" dirty="0">
                <a:latin typeface="Times New Roman"/>
                <a:cs typeface="Times New Roman"/>
              </a:rPr>
              <a:t> </a:t>
            </a:r>
            <a:r>
              <a:rPr sz="2450" dirty="0">
                <a:latin typeface="Times New Roman"/>
                <a:cs typeface="Times New Roman"/>
              </a:rPr>
              <a:t>A)</a:t>
            </a:r>
            <a:r>
              <a:rPr sz="2450" spc="160" dirty="0">
                <a:latin typeface="Times New Roman"/>
                <a:cs typeface="Times New Roman"/>
              </a:rPr>
              <a:t> </a:t>
            </a:r>
            <a:r>
              <a:rPr sz="2450" dirty="0">
                <a:latin typeface="Times New Roman"/>
                <a:cs typeface="Times New Roman"/>
              </a:rPr>
              <a:t>before,</a:t>
            </a:r>
            <a:r>
              <a:rPr sz="2450" spc="180" dirty="0">
                <a:latin typeface="Times New Roman"/>
                <a:cs typeface="Times New Roman"/>
              </a:rPr>
              <a:t> </a:t>
            </a:r>
            <a:r>
              <a:rPr sz="2450" dirty="0">
                <a:latin typeface="Times New Roman"/>
                <a:cs typeface="Times New Roman"/>
              </a:rPr>
              <a:t>B)</a:t>
            </a:r>
            <a:r>
              <a:rPr sz="2450" spc="160" dirty="0">
                <a:latin typeface="Times New Roman"/>
                <a:cs typeface="Times New Roman"/>
              </a:rPr>
              <a:t> </a:t>
            </a:r>
            <a:r>
              <a:rPr sz="2450" dirty="0">
                <a:latin typeface="Times New Roman"/>
                <a:cs typeface="Times New Roman"/>
              </a:rPr>
              <a:t>after,</a:t>
            </a:r>
            <a:r>
              <a:rPr sz="2450" spc="175" dirty="0">
                <a:latin typeface="Times New Roman"/>
                <a:cs typeface="Times New Roman"/>
              </a:rPr>
              <a:t> </a:t>
            </a:r>
            <a:r>
              <a:rPr sz="2450" dirty="0">
                <a:latin typeface="Times New Roman"/>
                <a:cs typeface="Times New Roman"/>
              </a:rPr>
              <a:t>or</a:t>
            </a:r>
            <a:r>
              <a:rPr sz="2450" spc="160" dirty="0">
                <a:latin typeface="Times New Roman"/>
                <a:cs typeface="Times New Roman"/>
              </a:rPr>
              <a:t> </a:t>
            </a:r>
            <a:r>
              <a:rPr sz="2450" dirty="0">
                <a:latin typeface="Times New Roman"/>
                <a:cs typeface="Times New Roman"/>
              </a:rPr>
              <a:t>C)</a:t>
            </a:r>
            <a:r>
              <a:rPr sz="2450" spc="155" dirty="0">
                <a:latin typeface="Times New Roman"/>
                <a:cs typeface="Times New Roman"/>
              </a:rPr>
              <a:t> </a:t>
            </a:r>
            <a:r>
              <a:rPr sz="2450" spc="-25" dirty="0">
                <a:latin typeface="Times New Roman"/>
                <a:cs typeface="Times New Roman"/>
              </a:rPr>
              <a:t>ex- </a:t>
            </a:r>
            <a:r>
              <a:rPr sz="2450" dirty="0">
                <a:latin typeface="Times New Roman"/>
                <a:cs typeface="Times New Roman"/>
              </a:rPr>
              <a:t>actly</a:t>
            </a:r>
            <a:r>
              <a:rPr sz="2450" spc="165" dirty="0">
                <a:latin typeface="Times New Roman"/>
                <a:cs typeface="Times New Roman"/>
              </a:rPr>
              <a:t> </a:t>
            </a:r>
            <a:r>
              <a:rPr sz="2450" spc="114" dirty="0">
                <a:latin typeface="Times New Roman"/>
                <a:cs typeface="Times New Roman"/>
              </a:rPr>
              <a:t>at</a:t>
            </a:r>
            <a:r>
              <a:rPr sz="2450" spc="160" dirty="0">
                <a:latin typeface="Times New Roman"/>
                <a:cs typeface="Times New Roman"/>
              </a:rPr>
              <a:t> </a:t>
            </a:r>
            <a:r>
              <a:rPr sz="2450" spc="-10" dirty="0">
                <a:latin typeface="Times New Roman"/>
                <a:cs typeface="Times New Roman"/>
              </a:rPr>
              <a:t>noon?</a:t>
            </a:r>
            <a:endParaRPr sz="2450">
              <a:latin typeface="Times New Roman"/>
              <a:cs typeface="Times New Roman"/>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4458970" algn="l"/>
              </a:tabLst>
            </a:pPr>
            <a:r>
              <a:rPr sz="1200" spc="-10" dirty="0">
                <a:latin typeface="Times New Roman"/>
                <a:cs typeface="Times New Roman"/>
              </a:rPr>
              <a:t>ConcepTest</a:t>
            </a:r>
            <a:r>
              <a:rPr sz="1200" dirty="0">
                <a:latin typeface="Times New Roman"/>
                <a:cs typeface="Times New Roman"/>
              </a:rPr>
              <a:t>	1.3.</a:t>
            </a:r>
            <a:r>
              <a:rPr sz="1200" spc="305" dirty="0">
                <a:latin typeface="Times New Roman"/>
                <a:cs typeface="Times New Roman"/>
              </a:rPr>
              <a:t>  </a:t>
            </a:r>
            <a:r>
              <a:rPr sz="1200" dirty="0">
                <a:latin typeface="Times New Roman"/>
                <a:cs typeface="Times New Roman"/>
              </a:rPr>
              <a:t>LENGTH</a:t>
            </a:r>
            <a:r>
              <a:rPr sz="1200" spc="225" dirty="0">
                <a:latin typeface="Times New Roman"/>
                <a:cs typeface="Times New Roman"/>
              </a:rPr>
              <a:t> </a:t>
            </a:r>
            <a:r>
              <a:rPr sz="1200" dirty="0">
                <a:latin typeface="Times New Roman"/>
                <a:cs typeface="Times New Roman"/>
              </a:rPr>
              <a:t>CONTRACTION</a:t>
            </a:r>
            <a:r>
              <a:rPr sz="1200" spc="220" dirty="0">
                <a:latin typeface="Times New Roman"/>
                <a:cs typeface="Times New Roman"/>
              </a:rPr>
              <a:t> </a:t>
            </a:r>
            <a:r>
              <a:rPr sz="1200" dirty="0">
                <a:latin typeface="Times New Roman"/>
                <a:cs typeface="Times New Roman"/>
              </a:rPr>
              <a:t>AND</a:t>
            </a:r>
            <a:r>
              <a:rPr sz="1200" spc="220" dirty="0">
                <a:latin typeface="Times New Roman"/>
                <a:cs typeface="Times New Roman"/>
              </a:rPr>
              <a:t> </a:t>
            </a:r>
            <a:r>
              <a:rPr sz="1200" spc="-10" dirty="0">
                <a:latin typeface="Times New Roman"/>
                <a:cs typeface="Times New Roman"/>
              </a:rPr>
              <a:t>SIMULTANEITY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782955"/>
          </a:xfrm>
          <a:prstGeom prst="rect">
            <a:avLst/>
          </a:prstGeom>
        </p:spPr>
        <p:txBody>
          <a:bodyPr vert="horz" wrap="square" lIns="0" tIns="9525" rIns="0" bIns="0" rtlCol="0">
            <a:spAutoFit/>
          </a:bodyPr>
          <a:lstStyle/>
          <a:p>
            <a:pPr marL="12700" marR="5080">
              <a:lnSpc>
                <a:spcPct val="101699"/>
              </a:lnSpc>
              <a:spcBef>
                <a:spcPts val="75"/>
              </a:spcBef>
              <a:tabLst>
                <a:tab pos="1178560" algn="l"/>
                <a:tab pos="1451610" algn="l"/>
                <a:tab pos="2245360" algn="l"/>
                <a:tab pos="2605405" algn="l"/>
                <a:tab pos="3242945" algn="l"/>
                <a:tab pos="3629660" algn="l"/>
                <a:tab pos="4593590" algn="l"/>
                <a:tab pos="5508625" algn="l"/>
                <a:tab pos="5829300" algn="l"/>
                <a:tab pos="6440170" algn="l"/>
                <a:tab pos="6651625" algn="l"/>
                <a:tab pos="7036434" algn="l"/>
              </a:tabLst>
            </a:pPr>
            <a:r>
              <a:rPr spc="-10" dirty="0"/>
              <a:t>Suppose</a:t>
            </a:r>
            <a:r>
              <a:rPr dirty="0"/>
              <a:t>	</a:t>
            </a:r>
            <a:r>
              <a:rPr spc="-50" dirty="0"/>
              <a:t>a</a:t>
            </a:r>
            <a:r>
              <a:rPr dirty="0"/>
              <a:t>	</a:t>
            </a:r>
            <a:r>
              <a:rPr spc="-10" dirty="0"/>
              <a:t>chain</a:t>
            </a:r>
            <a:r>
              <a:rPr dirty="0"/>
              <a:t>	</a:t>
            </a:r>
            <a:r>
              <a:rPr spc="-25" dirty="0"/>
              <a:t>of</a:t>
            </a:r>
            <a:r>
              <a:rPr dirty="0"/>
              <a:t>	</a:t>
            </a:r>
            <a:r>
              <a:rPr spc="-10" dirty="0"/>
              <a:t>equally</a:t>
            </a:r>
            <a:r>
              <a:rPr dirty="0"/>
              <a:t>	</a:t>
            </a:r>
            <a:r>
              <a:rPr spc="-10" dirty="0"/>
              <a:t>spaced</a:t>
            </a:r>
            <a:r>
              <a:rPr dirty="0"/>
              <a:t>	</a:t>
            </a:r>
            <a:r>
              <a:rPr spc="-10" dirty="0"/>
              <a:t>planes</a:t>
            </a:r>
            <a:r>
              <a:rPr dirty="0"/>
              <a:t>	</a:t>
            </a:r>
            <a:r>
              <a:rPr spc="-25" dirty="0"/>
              <a:t>is</a:t>
            </a:r>
            <a:r>
              <a:rPr dirty="0"/>
              <a:t>	</a:t>
            </a:r>
            <a:r>
              <a:rPr spc="-10" dirty="0"/>
              <a:t>flying</a:t>
            </a:r>
            <a:r>
              <a:rPr dirty="0"/>
              <a:t>	</a:t>
            </a:r>
            <a:r>
              <a:rPr spc="90" dirty="0"/>
              <a:t>at</a:t>
            </a:r>
            <a:r>
              <a:rPr dirty="0"/>
              <a:t>	</a:t>
            </a:r>
            <a:r>
              <a:rPr spc="-10" dirty="0"/>
              <a:t>near-</a:t>
            </a:r>
            <a:r>
              <a:rPr spc="-20" dirty="0"/>
              <a:t>light </a:t>
            </a:r>
            <a:r>
              <a:rPr dirty="0"/>
              <a:t>speed</a:t>
            </a:r>
            <a:r>
              <a:rPr spc="335" dirty="0"/>
              <a:t> </a:t>
            </a:r>
            <a:r>
              <a:rPr spc="50" dirty="0"/>
              <a:t>past</a:t>
            </a:r>
            <a:r>
              <a:rPr spc="335" dirty="0"/>
              <a:t> </a:t>
            </a:r>
            <a:r>
              <a:rPr dirty="0"/>
              <a:t>a</a:t>
            </a:r>
            <a:r>
              <a:rPr spc="335" dirty="0"/>
              <a:t> </a:t>
            </a:r>
            <a:r>
              <a:rPr spc="-10" dirty="0"/>
              <a:t>mountain.</a:t>
            </a:r>
            <a:r>
              <a:rPr dirty="0"/>
              <a:t>	First</a:t>
            </a:r>
            <a:r>
              <a:rPr spc="375" dirty="0"/>
              <a:t> </a:t>
            </a:r>
            <a:r>
              <a:rPr dirty="0"/>
              <a:t>Plane</a:t>
            </a:r>
            <a:r>
              <a:rPr spc="370" dirty="0"/>
              <a:t> </a:t>
            </a:r>
            <a:r>
              <a:rPr dirty="0"/>
              <a:t>A</a:t>
            </a:r>
            <a:r>
              <a:rPr spc="375" dirty="0"/>
              <a:t> </a:t>
            </a:r>
            <a:r>
              <a:rPr dirty="0"/>
              <a:t>passes</a:t>
            </a:r>
            <a:r>
              <a:rPr spc="370" dirty="0"/>
              <a:t> </a:t>
            </a:r>
            <a:r>
              <a:rPr spc="-25" dirty="0"/>
              <a:t>it,</a:t>
            </a:r>
            <a:r>
              <a:rPr dirty="0"/>
              <a:t>	then</a:t>
            </a:r>
            <a:r>
              <a:rPr spc="484" dirty="0"/>
              <a:t> </a:t>
            </a:r>
            <a:r>
              <a:rPr dirty="0"/>
              <a:t>Plane</a:t>
            </a:r>
            <a:r>
              <a:rPr spc="500" dirty="0"/>
              <a:t> </a:t>
            </a:r>
            <a:r>
              <a:rPr spc="-25" dirty="0"/>
              <a:t>B,</a:t>
            </a:r>
          </a:p>
        </p:txBody>
      </p:sp>
      <p:sp>
        <p:nvSpPr>
          <p:cNvPr id="5" name="object 5"/>
          <p:cNvSpPr txBox="1"/>
          <p:nvPr/>
        </p:nvSpPr>
        <p:spPr>
          <a:xfrm>
            <a:off x="718819" y="1967952"/>
            <a:ext cx="8255634" cy="4970780"/>
          </a:xfrm>
          <a:prstGeom prst="rect">
            <a:avLst/>
          </a:prstGeom>
        </p:spPr>
        <p:txBody>
          <a:bodyPr vert="horz" wrap="square" lIns="0" tIns="9525" rIns="0" bIns="0" rtlCol="0">
            <a:spAutoFit/>
          </a:bodyPr>
          <a:lstStyle/>
          <a:p>
            <a:pPr marL="12700" marR="5080" algn="just">
              <a:lnSpc>
                <a:spcPct val="101699"/>
              </a:lnSpc>
              <a:spcBef>
                <a:spcPts val="75"/>
              </a:spcBef>
            </a:pPr>
            <a:r>
              <a:rPr sz="2450" dirty="0">
                <a:latin typeface="Times New Roman"/>
                <a:cs typeface="Times New Roman"/>
              </a:rPr>
              <a:t>and</a:t>
            </a:r>
            <a:r>
              <a:rPr sz="2450" spc="105" dirty="0">
                <a:latin typeface="Times New Roman"/>
                <a:cs typeface="Times New Roman"/>
              </a:rPr>
              <a:t> </a:t>
            </a:r>
            <a:r>
              <a:rPr sz="2450" dirty="0">
                <a:latin typeface="Times New Roman"/>
                <a:cs typeface="Times New Roman"/>
              </a:rPr>
              <a:t>so</a:t>
            </a:r>
            <a:r>
              <a:rPr sz="2450" spc="100" dirty="0">
                <a:latin typeface="Times New Roman"/>
                <a:cs typeface="Times New Roman"/>
              </a:rPr>
              <a:t> </a:t>
            </a:r>
            <a:r>
              <a:rPr sz="2450" dirty="0">
                <a:latin typeface="Times New Roman"/>
                <a:cs typeface="Times New Roman"/>
              </a:rPr>
              <a:t>on.</a:t>
            </a:r>
            <a:r>
              <a:rPr sz="2450" spc="505"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dirty="0">
                <a:latin typeface="Times New Roman"/>
                <a:cs typeface="Times New Roman"/>
              </a:rPr>
              <a:t>planes</a:t>
            </a:r>
            <a:r>
              <a:rPr sz="2450" spc="105" dirty="0">
                <a:latin typeface="Times New Roman"/>
                <a:cs typeface="Times New Roman"/>
              </a:rPr>
              <a:t> </a:t>
            </a:r>
            <a:r>
              <a:rPr sz="2450" dirty="0">
                <a:latin typeface="Times New Roman"/>
                <a:cs typeface="Times New Roman"/>
              </a:rPr>
              <a:t>all</a:t>
            </a:r>
            <a:r>
              <a:rPr sz="2450" spc="105" dirty="0">
                <a:latin typeface="Times New Roman"/>
                <a:cs typeface="Times New Roman"/>
              </a:rPr>
              <a:t> </a:t>
            </a:r>
            <a:r>
              <a:rPr sz="2450" dirty="0">
                <a:latin typeface="Times New Roman"/>
                <a:cs typeface="Times New Roman"/>
              </a:rPr>
              <a:t>have</a:t>
            </a:r>
            <a:r>
              <a:rPr sz="2450" spc="100" dirty="0">
                <a:latin typeface="Times New Roman"/>
                <a:cs typeface="Times New Roman"/>
              </a:rPr>
              <a:t> </a:t>
            </a:r>
            <a:r>
              <a:rPr sz="2450" dirty="0">
                <a:latin typeface="Times New Roman"/>
                <a:cs typeface="Times New Roman"/>
              </a:rPr>
              <a:t>synchronized</a:t>
            </a:r>
            <a:r>
              <a:rPr sz="2450" spc="105" dirty="0">
                <a:latin typeface="Times New Roman"/>
                <a:cs typeface="Times New Roman"/>
              </a:rPr>
              <a:t> </a:t>
            </a:r>
            <a:r>
              <a:rPr sz="2450" spc="-10" dirty="0">
                <a:latin typeface="Times New Roman"/>
                <a:cs typeface="Times New Roman"/>
              </a:rPr>
              <a:t>clocks</a:t>
            </a:r>
            <a:r>
              <a:rPr sz="2450" spc="105" dirty="0">
                <a:latin typeface="Times New Roman"/>
                <a:cs typeface="Times New Roman"/>
              </a:rPr>
              <a:t> </a:t>
            </a:r>
            <a:r>
              <a:rPr sz="2450" dirty="0">
                <a:latin typeface="Times New Roman"/>
                <a:cs typeface="Times New Roman"/>
              </a:rPr>
              <a:t>according</a:t>
            </a:r>
            <a:r>
              <a:rPr sz="2450" spc="105" dirty="0">
                <a:latin typeface="Times New Roman"/>
                <a:cs typeface="Times New Roman"/>
              </a:rPr>
              <a:t> </a:t>
            </a:r>
            <a:r>
              <a:rPr sz="2450" spc="-25" dirty="0">
                <a:latin typeface="Times New Roman"/>
                <a:cs typeface="Times New Roman"/>
              </a:rPr>
              <a:t>to </a:t>
            </a:r>
            <a:r>
              <a:rPr sz="2450" dirty="0">
                <a:latin typeface="Times New Roman"/>
                <a:cs typeface="Times New Roman"/>
              </a:rPr>
              <a:t>the</a:t>
            </a:r>
            <a:r>
              <a:rPr sz="2450" spc="380" dirty="0">
                <a:latin typeface="Times New Roman"/>
                <a:cs typeface="Times New Roman"/>
              </a:rPr>
              <a:t> </a:t>
            </a:r>
            <a:r>
              <a:rPr sz="2450" dirty="0">
                <a:latin typeface="Times New Roman"/>
                <a:cs typeface="Times New Roman"/>
              </a:rPr>
              <a:t>plane</a:t>
            </a:r>
            <a:r>
              <a:rPr sz="2450" spc="385" dirty="0">
                <a:latin typeface="Times New Roman"/>
                <a:cs typeface="Times New Roman"/>
              </a:rPr>
              <a:t> </a:t>
            </a:r>
            <a:r>
              <a:rPr sz="2450" dirty="0">
                <a:latin typeface="Times New Roman"/>
                <a:cs typeface="Times New Roman"/>
              </a:rPr>
              <a:t>frame.</a:t>
            </a:r>
            <a:r>
              <a:rPr sz="2450" spc="250" dirty="0">
                <a:latin typeface="Times New Roman"/>
                <a:cs typeface="Times New Roman"/>
              </a:rPr>
              <a:t>  </a:t>
            </a:r>
            <a:r>
              <a:rPr sz="2450" dirty="0">
                <a:latin typeface="Times New Roman"/>
                <a:cs typeface="Times New Roman"/>
              </a:rPr>
              <a:t>At</a:t>
            </a:r>
            <a:r>
              <a:rPr sz="2450" spc="380" dirty="0">
                <a:latin typeface="Times New Roman"/>
                <a:cs typeface="Times New Roman"/>
              </a:rPr>
              <a:t> </a:t>
            </a:r>
            <a:r>
              <a:rPr sz="2450" dirty="0">
                <a:latin typeface="Times New Roman"/>
                <a:cs typeface="Times New Roman"/>
              </a:rPr>
              <a:t>the</a:t>
            </a:r>
            <a:r>
              <a:rPr sz="2450" spc="385" dirty="0">
                <a:latin typeface="Times New Roman"/>
                <a:cs typeface="Times New Roman"/>
              </a:rPr>
              <a:t> </a:t>
            </a:r>
            <a:r>
              <a:rPr sz="2450" dirty="0">
                <a:latin typeface="Times New Roman"/>
                <a:cs typeface="Times New Roman"/>
              </a:rPr>
              <a:t>moment</a:t>
            </a:r>
            <a:r>
              <a:rPr sz="2450" spc="375" dirty="0">
                <a:latin typeface="Times New Roman"/>
                <a:cs typeface="Times New Roman"/>
              </a:rPr>
              <a:t> </a:t>
            </a:r>
            <a:r>
              <a:rPr sz="2450" dirty="0">
                <a:latin typeface="Times New Roman"/>
                <a:cs typeface="Times New Roman"/>
              </a:rPr>
              <a:t>Plane</a:t>
            </a:r>
            <a:r>
              <a:rPr sz="2450" spc="380" dirty="0">
                <a:latin typeface="Times New Roman"/>
                <a:cs typeface="Times New Roman"/>
              </a:rPr>
              <a:t> </a:t>
            </a:r>
            <a:r>
              <a:rPr sz="2450" dirty="0">
                <a:latin typeface="Times New Roman"/>
                <a:cs typeface="Times New Roman"/>
              </a:rPr>
              <a:t>B</a:t>
            </a:r>
            <a:r>
              <a:rPr sz="2450" spc="385" dirty="0">
                <a:latin typeface="Times New Roman"/>
                <a:cs typeface="Times New Roman"/>
              </a:rPr>
              <a:t> </a:t>
            </a:r>
            <a:r>
              <a:rPr sz="2450" dirty="0">
                <a:latin typeface="Times New Roman"/>
                <a:cs typeface="Times New Roman"/>
              </a:rPr>
              <a:t>passes</a:t>
            </a:r>
            <a:r>
              <a:rPr sz="2450" spc="380" dirty="0">
                <a:latin typeface="Times New Roman"/>
                <a:cs typeface="Times New Roman"/>
              </a:rPr>
              <a:t> </a:t>
            </a:r>
            <a:r>
              <a:rPr sz="2450" dirty="0">
                <a:latin typeface="Times New Roman"/>
                <a:cs typeface="Times New Roman"/>
              </a:rPr>
              <a:t>the</a:t>
            </a:r>
            <a:r>
              <a:rPr sz="2450" spc="380" dirty="0">
                <a:latin typeface="Times New Roman"/>
                <a:cs typeface="Times New Roman"/>
              </a:rPr>
              <a:t> </a:t>
            </a:r>
            <a:r>
              <a:rPr sz="2450" spc="-10" dirty="0">
                <a:latin typeface="Times New Roman"/>
                <a:cs typeface="Times New Roman"/>
              </a:rPr>
              <a:t>mountain </a:t>
            </a:r>
            <a:r>
              <a:rPr sz="2450" spc="110" dirty="0">
                <a:latin typeface="Times New Roman"/>
                <a:cs typeface="Times New Roman"/>
              </a:rPr>
              <a:t>that</a:t>
            </a:r>
            <a:r>
              <a:rPr sz="2450" spc="-30" dirty="0">
                <a:latin typeface="Times New Roman"/>
                <a:cs typeface="Times New Roman"/>
              </a:rPr>
              <a:t> </a:t>
            </a:r>
            <a:r>
              <a:rPr sz="2450" spc="-10" dirty="0">
                <a:latin typeface="Times New Roman"/>
                <a:cs typeface="Times New Roman"/>
              </a:rPr>
              <a:t>plane’s</a:t>
            </a:r>
            <a:r>
              <a:rPr sz="2450" spc="-30" dirty="0">
                <a:latin typeface="Times New Roman"/>
                <a:cs typeface="Times New Roman"/>
              </a:rPr>
              <a:t> clock </a:t>
            </a:r>
            <a:r>
              <a:rPr sz="2450" dirty="0">
                <a:latin typeface="Times New Roman"/>
                <a:cs typeface="Times New Roman"/>
              </a:rPr>
              <a:t>says</a:t>
            </a:r>
            <a:r>
              <a:rPr sz="2450" spc="-35" dirty="0">
                <a:latin typeface="Times New Roman"/>
                <a:cs typeface="Times New Roman"/>
              </a:rPr>
              <a:t> </a:t>
            </a:r>
            <a:r>
              <a:rPr sz="2450" spc="-10" dirty="0">
                <a:latin typeface="Times New Roman"/>
                <a:cs typeface="Times New Roman"/>
              </a:rPr>
              <a:t>noon.</a:t>
            </a:r>
            <a:endParaRPr sz="2450">
              <a:latin typeface="Times New Roman"/>
              <a:cs typeface="Times New Roman"/>
            </a:endParaRPr>
          </a:p>
          <a:p>
            <a:pPr marL="384175" marR="5080" indent="-297815" algn="just">
              <a:lnSpc>
                <a:spcPct val="101699"/>
              </a:lnSpc>
              <a:spcBef>
                <a:spcPts val="1595"/>
              </a:spcBef>
              <a:buAutoNum type="arabicPeriod"/>
              <a:tabLst>
                <a:tab pos="384810" algn="l"/>
              </a:tabLst>
            </a:pPr>
            <a:r>
              <a:rPr sz="2450" dirty="0">
                <a:latin typeface="Times New Roman"/>
                <a:cs typeface="Times New Roman"/>
              </a:rPr>
              <a:t>According</a:t>
            </a:r>
            <a:r>
              <a:rPr sz="2450" spc="260" dirty="0">
                <a:latin typeface="Times New Roman"/>
                <a:cs typeface="Times New Roman"/>
              </a:rPr>
              <a:t> </a:t>
            </a:r>
            <a:r>
              <a:rPr sz="2450" dirty="0">
                <a:latin typeface="Times New Roman"/>
                <a:cs typeface="Times New Roman"/>
              </a:rPr>
              <a:t>to</a:t>
            </a:r>
            <a:r>
              <a:rPr sz="2450" spc="260" dirty="0">
                <a:latin typeface="Times New Roman"/>
                <a:cs typeface="Times New Roman"/>
              </a:rPr>
              <a:t> </a:t>
            </a:r>
            <a:r>
              <a:rPr sz="2450" dirty="0">
                <a:latin typeface="Times New Roman"/>
                <a:cs typeface="Times New Roman"/>
              </a:rPr>
              <a:t>the</a:t>
            </a:r>
            <a:r>
              <a:rPr sz="2450" spc="254" dirty="0">
                <a:latin typeface="Times New Roman"/>
                <a:cs typeface="Times New Roman"/>
              </a:rPr>
              <a:t> </a:t>
            </a:r>
            <a:r>
              <a:rPr sz="2450" dirty="0">
                <a:latin typeface="Times New Roman"/>
                <a:cs typeface="Times New Roman"/>
              </a:rPr>
              <a:t>mountain</a:t>
            </a:r>
            <a:r>
              <a:rPr sz="2450" spc="260" dirty="0">
                <a:latin typeface="Times New Roman"/>
                <a:cs typeface="Times New Roman"/>
              </a:rPr>
              <a:t> </a:t>
            </a:r>
            <a:r>
              <a:rPr sz="2450" dirty="0">
                <a:latin typeface="Times New Roman"/>
                <a:cs typeface="Times New Roman"/>
              </a:rPr>
              <a:t>frame,</a:t>
            </a:r>
            <a:r>
              <a:rPr sz="2450" spc="300" dirty="0">
                <a:latin typeface="Times New Roman"/>
                <a:cs typeface="Times New Roman"/>
              </a:rPr>
              <a:t> </a:t>
            </a:r>
            <a:r>
              <a:rPr sz="2450" dirty="0">
                <a:latin typeface="Times New Roman"/>
                <a:cs typeface="Times New Roman"/>
              </a:rPr>
              <a:t>does</a:t>
            </a:r>
            <a:r>
              <a:rPr sz="2450" spc="260" dirty="0">
                <a:latin typeface="Times New Roman"/>
                <a:cs typeface="Times New Roman"/>
              </a:rPr>
              <a:t> </a:t>
            </a:r>
            <a:r>
              <a:rPr sz="2450" dirty="0">
                <a:latin typeface="Times New Roman"/>
                <a:cs typeface="Times New Roman"/>
              </a:rPr>
              <a:t>the</a:t>
            </a:r>
            <a:r>
              <a:rPr sz="2450" spc="265" dirty="0">
                <a:latin typeface="Times New Roman"/>
                <a:cs typeface="Times New Roman"/>
              </a:rPr>
              <a:t> </a:t>
            </a:r>
            <a:r>
              <a:rPr sz="2450" dirty="0">
                <a:latin typeface="Times New Roman"/>
                <a:cs typeface="Times New Roman"/>
              </a:rPr>
              <a:t>Plane</a:t>
            </a:r>
            <a:r>
              <a:rPr sz="2450" spc="260" dirty="0">
                <a:latin typeface="Times New Roman"/>
                <a:cs typeface="Times New Roman"/>
              </a:rPr>
              <a:t> </a:t>
            </a:r>
            <a:r>
              <a:rPr sz="2450" dirty="0">
                <a:latin typeface="Times New Roman"/>
                <a:cs typeface="Times New Roman"/>
              </a:rPr>
              <a:t>C</a:t>
            </a:r>
            <a:r>
              <a:rPr sz="2450" spc="254" dirty="0">
                <a:latin typeface="Times New Roman"/>
                <a:cs typeface="Times New Roman"/>
              </a:rPr>
              <a:t> </a:t>
            </a:r>
            <a:r>
              <a:rPr sz="2450" dirty="0">
                <a:latin typeface="Times New Roman"/>
                <a:cs typeface="Times New Roman"/>
              </a:rPr>
              <a:t>clock</a:t>
            </a:r>
            <a:r>
              <a:rPr sz="2450" spc="265" dirty="0">
                <a:latin typeface="Times New Roman"/>
                <a:cs typeface="Times New Roman"/>
              </a:rPr>
              <a:t> </a:t>
            </a:r>
            <a:r>
              <a:rPr sz="2450" spc="90" dirty="0">
                <a:latin typeface="Times New Roman"/>
                <a:cs typeface="Times New Roman"/>
              </a:rPr>
              <a:t>at </a:t>
            </a:r>
            <a:r>
              <a:rPr sz="2450" spc="110" dirty="0">
                <a:latin typeface="Times New Roman"/>
                <a:cs typeface="Times New Roman"/>
              </a:rPr>
              <a:t>that</a:t>
            </a:r>
            <a:r>
              <a:rPr sz="2450" spc="160" dirty="0">
                <a:latin typeface="Times New Roman"/>
                <a:cs typeface="Times New Roman"/>
              </a:rPr>
              <a:t> </a:t>
            </a:r>
            <a:r>
              <a:rPr sz="2450" dirty="0">
                <a:latin typeface="Times New Roman"/>
                <a:cs typeface="Times New Roman"/>
              </a:rPr>
              <a:t>same</a:t>
            </a:r>
            <a:r>
              <a:rPr sz="2450" spc="160" dirty="0">
                <a:latin typeface="Times New Roman"/>
                <a:cs typeface="Times New Roman"/>
              </a:rPr>
              <a:t> </a:t>
            </a:r>
            <a:r>
              <a:rPr sz="2450" dirty="0">
                <a:latin typeface="Times New Roman"/>
                <a:cs typeface="Times New Roman"/>
              </a:rPr>
              <a:t>moment</a:t>
            </a:r>
            <a:r>
              <a:rPr sz="2450" spc="160" dirty="0">
                <a:latin typeface="Times New Roman"/>
                <a:cs typeface="Times New Roman"/>
              </a:rPr>
              <a:t> </a:t>
            </a:r>
            <a:r>
              <a:rPr sz="2450" dirty="0">
                <a:latin typeface="Times New Roman"/>
                <a:cs typeface="Times New Roman"/>
              </a:rPr>
              <a:t>show</a:t>
            </a:r>
            <a:r>
              <a:rPr sz="2450" spc="160" dirty="0">
                <a:latin typeface="Times New Roman"/>
                <a:cs typeface="Times New Roman"/>
              </a:rPr>
              <a:t> </a:t>
            </a:r>
            <a:r>
              <a:rPr sz="2450" dirty="0">
                <a:latin typeface="Times New Roman"/>
                <a:cs typeface="Times New Roman"/>
              </a:rPr>
              <a:t>a</a:t>
            </a:r>
            <a:r>
              <a:rPr sz="2450" spc="155" dirty="0">
                <a:latin typeface="Times New Roman"/>
                <a:cs typeface="Times New Roman"/>
              </a:rPr>
              <a:t> </a:t>
            </a:r>
            <a:r>
              <a:rPr sz="2450" dirty="0">
                <a:latin typeface="Times New Roman"/>
                <a:cs typeface="Times New Roman"/>
              </a:rPr>
              <a:t>time</a:t>
            </a:r>
            <a:r>
              <a:rPr sz="2450" spc="160" dirty="0">
                <a:latin typeface="Times New Roman"/>
                <a:cs typeface="Times New Roman"/>
              </a:rPr>
              <a:t> </a:t>
            </a:r>
            <a:r>
              <a:rPr sz="2450" dirty="0">
                <a:latin typeface="Times New Roman"/>
                <a:cs typeface="Times New Roman"/>
              </a:rPr>
              <a:t>A)</a:t>
            </a:r>
            <a:r>
              <a:rPr sz="2450" spc="160" dirty="0">
                <a:latin typeface="Times New Roman"/>
                <a:cs typeface="Times New Roman"/>
              </a:rPr>
              <a:t> </a:t>
            </a:r>
            <a:r>
              <a:rPr sz="2450" dirty="0">
                <a:latin typeface="Times New Roman"/>
                <a:cs typeface="Times New Roman"/>
              </a:rPr>
              <a:t>before,</a:t>
            </a:r>
            <a:r>
              <a:rPr sz="2450" spc="180" dirty="0">
                <a:latin typeface="Times New Roman"/>
                <a:cs typeface="Times New Roman"/>
              </a:rPr>
              <a:t> </a:t>
            </a:r>
            <a:r>
              <a:rPr sz="2450" dirty="0">
                <a:latin typeface="Times New Roman"/>
                <a:cs typeface="Times New Roman"/>
              </a:rPr>
              <a:t>B)</a:t>
            </a:r>
            <a:r>
              <a:rPr sz="2450" spc="160" dirty="0">
                <a:latin typeface="Times New Roman"/>
                <a:cs typeface="Times New Roman"/>
              </a:rPr>
              <a:t> </a:t>
            </a:r>
            <a:r>
              <a:rPr sz="2450" dirty="0">
                <a:latin typeface="Times New Roman"/>
                <a:cs typeface="Times New Roman"/>
              </a:rPr>
              <a:t>after,</a:t>
            </a:r>
            <a:r>
              <a:rPr sz="2450" spc="175" dirty="0">
                <a:latin typeface="Times New Roman"/>
                <a:cs typeface="Times New Roman"/>
              </a:rPr>
              <a:t> </a:t>
            </a:r>
            <a:r>
              <a:rPr sz="2450" dirty="0">
                <a:latin typeface="Times New Roman"/>
                <a:cs typeface="Times New Roman"/>
              </a:rPr>
              <a:t>or</a:t>
            </a:r>
            <a:r>
              <a:rPr sz="2450" spc="160" dirty="0">
                <a:latin typeface="Times New Roman"/>
                <a:cs typeface="Times New Roman"/>
              </a:rPr>
              <a:t> </a:t>
            </a:r>
            <a:r>
              <a:rPr sz="2450" dirty="0">
                <a:latin typeface="Times New Roman"/>
                <a:cs typeface="Times New Roman"/>
              </a:rPr>
              <a:t>C)</a:t>
            </a:r>
            <a:r>
              <a:rPr sz="2450" spc="155" dirty="0">
                <a:latin typeface="Times New Roman"/>
                <a:cs typeface="Times New Roman"/>
              </a:rPr>
              <a:t> </a:t>
            </a:r>
            <a:r>
              <a:rPr sz="2450" spc="-25" dirty="0">
                <a:latin typeface="Times New Roman"/>
                <a:cs typeface="Times New Roman"/>
              </a:rPr>
              <a:t>ex- </a:t>
            </a:r>
            <a:r>
              <a:rPr sz="2450" dirty="0">
                <a:latin typeface="Times New Roman"/>
                <a:cs typeface="Times New Roman"/>
              </a:rPr>
              <a:t>actly</a:t>
            </a:r>
            <a:r>
              <a:rPr sz="2450" spc="165" dirty="0">
                <a:latin typeface="Times New Roman"/>
                <a:cs typeface="Times New Roman"/>
              </a:rPr>
              <a:t> </a:t>
            </a:r>
            <a:r>
              <a:rPr sz="2450" spc="114" dirty="0">
                <a:latin typeface="Times New Roman"/>
                <a:cs typeface="Times New Roman"/>
              </a:rPr>
              <a:t>at</a:t>
            </a:r>
            <a:r>
              <a:rPr sz="2450" spc="160" dirty="0">
                <a:latin typeface="Times New Roman"/>
                <a:cs typeface="Times New Roman"/>
              </a:rPr>
              <a:t> </a:t>
            </a:r>
            <a:r>
              <a:rPr sz="2450" spc="-10" dirty="0">
                <a:latin typeface="Times New Roman"/>
                <a:cs typeface="Times New Roman"/>
              </a:rPr>
              <a:t>noon?</a:t>
            </a:r>
            <a:endParaRPr sz="2450">
              <a:latin typeface="Times New Roman"/>
              <a:cs typeface="Times New Roman"/>
            </a:endParaRPr>
          </a:p>
          <a:p>
            <a:pPr marL="372745">
              <a:lnSpc>
                <a:spcPct val="100000"/>
              </a:lnSpc>
              <a:spcBef>
                <a:spcPts val="1545"/>
              </a:spcBef>
              <a:tabLst>
                <a:tab pos="1981835"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B</a:t>
            </a:r>
            <a:endParaRPr sz="2450">
              <a:latin typeface="Times New Roman"/>
              <a:cs typeface="Times New Roman"/>
            </a:endParaRPr>
          </a:p>
          <a:p>
            <a:pPr marL="384175" marR="5080" indent="-297815" algn="just">
              <a:lnSpc>
                <a:spcPct val="101699"/>
              </a:lnSpc>
              <a:spcBef>
                <a:spcPts val="1490"/>
              </a:spcBef>
              <a:buAutoNum type="arabicPeriod" startAt="2"/>
              <a:tabLst>
                <a:tab pos="384810" algn="l"/>
              </a:tabLst>
            </a:pPr>
            <a:r>
              <a:rPr sz="2450" dirty="0">
                <a:latin typeface="Times New Roman"/>
                <a:cs typeface="Times New Roman"/>
              </a:rPr>
              <a:t>According</a:t>
            </a:r>
            <a:r>
              <a:rPr sz="2450" spc="240" dirty="0">
                <a:latin typeface="Times New Roman"/>
                <a:cs typeface="Times New Roman"/>
              </a:rPr>
              <a:t> </a:t>
            </a:r>
            <a:r>
              <a:rPr sz="2450" dirty="0">
                <a:latin typeface="Times New Roman"/>
                <a:cs typeface="Times New Roman"/>
              </a:rPr>
              <a:t>to</a:t>
            </a:r>
            <a:r>
              <a:rPr sz="2450" spc="254" dirty="0">
                <a:latin typeface="Times New Roman"/>
                <a:cs typeface="Times New Roman"/>
              </a:rPr>
              <a:t> </a:t>
            </a:r>
            <a:r>
              <a:rPr sz="2450" dirty="0">
                <a:latin typeface="Times New Roman"/>
                <a:cs typeface="Times New Roman"/>
              </a:rPr>
              <a:t>the</a:t>
            </a:r>
            <a:r>
              <a:rPr sz="2450" spc="250" dirty="0">
                <a:latin typeface="Times New Roman"/>
                <a:cs typeface="Times New Roman"/>
              </a:rPr>
              <a:t> </a:t>
            </a:r>
            <a:r>
              <a:rPr sz="2450" dirty="0">
                <a:latin typeface="Times New Roman"/>
                <a:cs typeface="Times New Roman"/>
              </a:rPr>
              <a:t>mountain</a:t>
            </a:r>
            <a:r>
              <a:rPr sz="2450" spc="250" dirty="0">
                <a:latin typeface="Times New Roman"/>
                <a:cs typeface="Times New Roman"/>
              </a:rPr>
              <a:t> </a:t>
            </a:r>
            <a:r>
              <a:rPr sz="2450" dirty="0">
                <a:latin typeface="Times New Roman"/>
                <a:cs typeface="Times New Roman"/>
              </a:rPr>
              <a:t>frame,</a:t>
            </a:r>
            <a:r>
              <a:rPr sz="2450" spc="290" dirty="0">
                <a:latin typeface="Times New Roman"/>
                <a:cs typeface="Times New Roman"/>
              </a:rPr>
              <a:t> </a:t>
            </a:r>
            <a:r>
              <a:rPr sz="2450" dirty="0">
                <a:latin typeface="Times New Roman"/>
                <a:cs typeface="Times New Roman"/>
              </a:rPr>
              <a:t>does</a:t>
            </a:r>
            <a:r>
              <a:rPr sz="2450" spc="250" dirty="0">
                <a:latin typeface="Times New Roman"/>
                <a:cs typeface="Times New Roman"/>
              </a:rPr>
              <a:t> </a:t>
            </a:r>
            <a:r>
              <a:rPr sz="2450" dirty="0">
                <a:latin typeface="Times New Roman"/>
                <a:cs typeface="Times New Roman"/>
              </a:rPr>
              <a:t>the</a:t>
            </a:r>
            <a:r>
              <a:rPr sz="2450" spc="245" dirty="0">
                <a:latin typeface="Times New Roman"/>
                <a:cs typeface="Times New Roman"/>
              </a:rPr>
              <a:t> </a:t>
            </a:r>
            <a:r>
              <a:rPr sz="2450" dirty="0">
                <a:latin typeface="Times New Roman"/>
                <a:cs typeface="Times New Roman"/>
              </a:rPr>
              <a:t>Plane</a:t>
            </a:r>
            <a:r>
              <a:rPr sz="2450" spc="250" dirty="0">
                <a:latin typeface="Times New Roman"/>
                <a:cs typeface="Times New Roman"/>
              </a:rPr>
              <a:t> </a:t>
            </a:r>
            <a:r>
              <a:rPr sz="2450" dirty="0">
                <a:latin typeface="Times New Roman"/>
                <a:cs typeface="Times New Roman"/>
              </a:rPr>
              <a:t>A</a:t>
            </a:r>
            <a:r>
              <a:rPr sz="2450" spc="250" dirty="0">
                <a:latin typeface="Times New Roman"/>
                <a:cs typeface="Times New Roman"/>
              </a:rPr>
              <a:t> </a:t>
            </a:r>
            <a:r>
              <a:rPr sz="2450" dirty="0">
                <a:latin typeface="Times New Roman"/>
                <a:cs typeface="Times New Roman"/>
              </a:rPr>
              <a:t>clock</a:t>
            </a:r>
            <a:r>
              <a:rPr sz="2450" spc="250" dirty="0">
                <a:latin typeface="Times New Roman"/>
                <a:cs typeface="Times New Roman"/>
              </a:rPr>
              <a:t> </a:t>
            </a:r>
            <a:r>
              <a:rPr sz="2450" spc="90" dirty="0">
                <a:latin typeface="Times New Roman"/>
                <a:cs typeface="Times New Roman"/>
              </a:rPr>
              <a:t>at </a:t>
            </a:r>
            <a:r>
              <a:rPr sz="2450" spc="110" dirty="0">
                <a:latin typeface="Times New Roman"/>
                <a:cs typeface="Times New Roman"/>
              </a:rPr>
              <a:t>that</a:t>
            </a:r>
            <a:r>
              <a:rPr sz="2450" spc="160" dirty="0">
                <a:latin typeface="Times New Roman"/>
                <a:cs typeface="Times New Roman"/>
              </a:rPr>
              <a:t> </a:t>
            </a:r>
            <a:r>
              <a:rPr sz="2450" dirty="0">
                <a:latin typeface="Times New Roman"/>
                <a:cs typeface="Times New Roman"/>
              </a:rPr>
              <a:t>same</a:t>
            </a:r>
            <a:r>
              <a:rPr sz="2450" spc="160" dirty="0">
                <a:latin typeface="Times New Roman"/>
                <a:cs typeface="Times New Roman"/>
              </a:rPr>
              <a:t> </a:t>
            </a:r>
            <a:r>
              <a:rPr sz="2450" dirty="0">
                <a:latin typeface="Times New Roman"/>
                <a:cs typeface="Times New Roman"/>
              </a:rPr>
              <a:t>moment</a:t>
            </a:r>
            <a:r>
              <a:rPr sz="2450" spc="160" dirty="0">
                <a:latin typeface="Times New Roman"/>
                <a:cs typeface="Times New Roman"/>
              </a:rPr>
              <a:t> </a:t>
            </a:r>
            <a:r>
              <a:rPr sz="2450" dirty="0">
                <a:latin typeface="Times New Roman"/>
                <a:cs typeface="Times New Roman"/>
              </a:rPr>
              <a:t>show</a:t>
            </a:r>
            <a:r>
              <a:rPr sz="2450" spc="160" dirty="0">
                <a:latin typeface="Times New Roman"/>
                <a:cs typeface="Times New Roman"/>
              </a:rPr>
              <a:t> </a:t>
            </a:r>
            <a:r>
              <a:rPr sz="2450" dirty="0">
                <a:latin typeface="Times New Roman"/>
                <a:cs typeface="Times New Roman"/>
              </a:rPr>
              <a:t>a</a:t>
            </a:r>
            <a:r>
              <a:rPr sz="2450" spc="155" dirty="0">
                <a:latin typeface="Times New Roman"/>
                <a:cs typeface="Times New Roman"/>
              </a:rPr>
              <a:t> </a:t>
            </a:r>
            <a:r>
              <a:rPr sz="2450" dirty="0">
                <a:latin typeface="Times New Roman"/>
                <a:cs typeface="Times New Roman"/>
              </a:rPr>
              <a:t>time</a:t>
            </a:r>
            <a:r>
              <a:rPr sz="2450" spc="160" dirty="0">
                <a:latin typeface="Times New Roman"/>
                <a:cs typeface="Times New Roman"/>
              </a:rPr>
              <a:t> </a:t>
            </a:r>
            <a:r>
              <a:rPr sz="2450" dirty="0">
                <a:latin typeface="Times New Roman"/>
                <a:cs typeface="Times New Roman"/>
              </a:rPr>
              <a:t>A)</a:t>
            </a:r>
            <a:r>
              <a:rPr sz="2450" spc="160" dirty="0">
                <a:latin typeface="Times New Roman"/>
                <a:cs typeface="Times New Roman"/>
              </a:rPr>
              <a:t> </a:t>
            </a:r>
            <a:r>
              <a:rPr sz="2450" dirty="0">
                <a:latin typeface="Times New Roman"/>
                <a:cs typeface="Times New Roman"/>
              </a:rPr>
              <a:t>before,</a:t>
            </a:r>
            <a:r>
              <a:rPr sz="2450" spc="180" dirty="0">
                <a:latin typeface="Times New Roman"/>
                <a:cs typeface="Times New Roman"/>
              </a:rPr>
              <a:t> </a:t>
            </a:r>
            <a:r>
              <a:rPr sz="2450" dirty="0">
                <a:latin typeface="Times New Roman"/>
                <a:cs typeface="Times New Roman"/>
              </a:rPr>
              <a:t>B)</a:t>
            </a:r>
            <a:r>
              <a:rPr sz="2450" spc="160" dirty="0">
                <a:latin typeface="Times New Roman"/>
                <a:cs typeface="Times New Roman"/>
              </a:rPr>
              <a:t> </a:t>
            </a:r>
            <a:r>
              <a:rPr sz="2450" dirty="0">
                <a:latin typeface="Times New Roman"/>
                <a:cs typeface="Times New Roman"/>
              </a:rPr>
              <a:t>after,</a:t>
            </a:r>
            <a:r>
              <a:rPr sz="2450" spc="175" dirty="0">
                <a:latin typeface="Times New Roman"/>
                <a:cs typeface="Times New Roman"/>
              </a:rPr>
              <a:t> </a:t>
            </a:r>
            <a:r>
              <a:rPr sz="2450" dirty="0">
                <a:latin typeface="Times New Roman"/>
                <a:cs typeface="Times New Roman"/>
              </a:rPr>
              <a:t>or</a:t>
            </a:r>
            <a:r>
              <a:rPr sz="2450" spc="160" dirty="0">
                <a:latin typeface="Times New Roman"/>
                <a:cs typeface="Times New Roman"/>
              </a:rPr>
              <a:t> </a:t>
            </a:r>
            <a:r>
              <a:rPr sz="2450" dirty="0">
                <a:latin typeface="Times New Roman"/>
                <a:cs typeface="Times New Roman"/>
              </a:rPr>
              <a:t>C)</a:t>
            </a:r>
            <a:r>
              <a:rPr sz="2450" spc="155" dirty="0">
                <a:latin typeface="Times New Roman"/>
                <a:cs typeface="Times New Roman"/>
              </a:rPr>
              <a:t> </a:t>
            </a:r>
            <a:r>
              <a:rPr sz="2450" spc="-25" dirty="0">
                <a:latin typeface="Times New Roman"/>
                <a:cs typeface="Times New Roman"/>
              </a:rPr>
              <a:t>ex- </a:t>
            </a:r>
            <a:r>
              <a:rPr sz="2450" dirty="0">
                <a:latin typeface="Times New Roman"/>
                <a:cs typeface="Times New Roman"/>
              </a:rPr>
              <a:t>actly</a:t>
            </a:r>
            <a:r>
              <a:rPr sz="2450" spc="165" dirty="0">
                <a:latin typeface="Times New Roman"/>
                <a:cs typeface="Times New Roman"/>
              </a:rPr>
              <a:t> </a:t>
            </a:r>
            <a:r>
              <a:rPr sz="2450" spc="114" dirty="0">
                <a:latin typeface="Times New Roman"/>
                <a:cs typeface="Times New Roman"/>
              </a:rPr>
              <a:t>at</a:t>
            </a:r>
            <a:r>
              <a:rPr sz="2450" spc="160" dirty="0">
                <a:latin typeface="Times New Roman"/>
                <a:cs typeface="Times New Roman"/>
              </a:rPr>
              <a:t> </a:t>
            </a:r>
            <a:r>
              <a:rPr sz="2450" spc="-10" dirty="0">
                <a:latin typeface="Times New Roman"/>
                <a:cs typeface="Times New Roman"/>
              </a:rPr>
              <a:t>noon?</a:t>
            </a:r>
            <a:endParaRPr sz="2450">
              <a:latin typeface="Times New Roman"/>
              <a:cs typeface="Times New Roman"/>
            </a:endParaRPr>
          </a:p>
          <a:p>
            <a:pPr marL="372745">
              <a:lnSpc>
                <a:spcPct val="100000"/>
              </a:lnSpc>
              <a:spcBef>
                <a:spcPts val="1545"/>
              </a:spcBef>
              <a:tabLst>
                <a:tab pos="1981835"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06759"/>
            <a:ext cx="8255634" cy="4221480"/>
          </a:xfrm>
          <a:prstGeom prst="rect">
            <a:avLst/>
          </a:prstGeom>
        </p:spPr>
        <p:txBody>
          <a:bodyPr vert="horz" wrap="square" lIns="0" tIns="83185" rIns="0" bIns="0" rtlCol="0">
            <a:spAutoFit/>
          </a:bodyPr>
          <a:lstStyle/>
          <a:p>
            <a:pPr marL="12700" algn="just">
              <a:lnSpc>
                <a:spcPct val="100000"/>
              </a:lnSpc>
              <a:spcBef>
                <a:spcPts val="655"/>
              </a:spcBef>
              <a:tabLst>
                <a:tab pos="4458970" algn="l"/>
              </a:tabLst>
            </a:pPr>
            <a:r>
              <a:rPr sz="1200" spc="-10" dirty="0">
                <a:latin typeface="Times New Roman"/>
                <a:cs typeface="Times New Roman"/>
              </a:rPr>
              <a:t>ConcepTest</a:t>
            </a:r>
            <a:r>
              <a:rPr sz="1200" dirty="0">
                <a:latin typeface="Times New Roman"/>
                <a:cs typeface="Times New Roman"/>
              </a:rPr>
              <a:t>	1.3.</a:t>
            </a:r>
            <a:r>
              <a:rPr sz="1200" spc="305" dirty="0">
                <a:latin typeface="Times New Roman"/>
                <a:cs typeface="Times New Roman"/>
              </a:rPr>
              <a:t>  </a:t>
            </a:r>
            <a:r>
              <a:rPr sz="1200" dirty="0">
                <a:latin typeface="Times New Roman"/>
                <a:cs typeface="Times New Roman"/>
              </a:rPr>
              <a:t>LENGTH</a:t>
            </a:r>
            <a:r>
              <a:rPr sz="1200" spc="225" dirty="0">
                <a:latin typeface="Times New Roman"/>
                <a:cs typeface="Times New Roman"/>
              </a:rPr>
              <a:t> </a:t>
            </a:r>
            <a:r>
              <a:rPr sz="1200" dirty="0">
                <a:latin typeface="Times New Roman"/>
                <a:cs typeface="Times New Roman"/>
              </a:rPr>
              <a:t>CONTRACTION</a:t>
            </a:r>
            <a:r>
              <a:rPr sz="1200" spc="220" dirty="0">
                <a:latin typeface="Times New Roman"/>
                <a:cs typeface="Times New Roman"/>
              </a:rPr>
              <a:t> </a:t>
            </a:r>
            <a:r>
              <a:rPr sz="1200" dirty="0">
                <a:latin typeface="Times New Roman"/>
                <a:cs typeface="Times New Roman"/>
              </a:rPr>
              <a:t>AND</a:t>
            </a:r>
            <a:r>
              <a:rPr sz="1200" spc="220" dirty="0">
                <a:latin typeface="Times New Roman"/>
                <a:cs typeface="Times New Roman"/>
              </a:rPr>
              <a:t> </a:t>
            </a:r>
            <a:r>
              <a:rPr sz="1200" spc="-10" dirty="0">
                <a:latin typeface="Times New Roman"/>
                <a:cs typeface="Times New Roman"/>
              </a:rPr>
              <a:t>SIMULTANEITY</a:t>
            </a:r>
            <a:endParaRPr sz="1200">
              <a:latin typeface="Times New Roman"/>
              <a:cs typeface="Times New Roman"/>
            </a:endParaRPr>
          </a:p>
          <a:p>
            <a:pPr>
              <a:lnSpc>
                <a:spcPct val="100000"/>
              </a:lnSpc>
              <a:spcBef>
                <a:spcPts val="55"/>
              </a:spcBef>
            </a:pPr>
            <a:endParaRPr sz="950">
              <a:latin typeface="Times New Roman"/>
              <a:cs typeface="Times New Roman"/>
            </a:endParaRPr>
          </a:p>
          <a:p>
            <a:pPr marL="12700" marR="5080" algn="just">
              <a:lnSpc>
                <a:spcPct val="101699"/>
              </a:lnSpc>
            </a:pPr>
            <a:r>
              <a:rPr sz="2450" dirty="0">
                <a:latin typeface="Times New Roman"/>
                <a:cs typeface="Times New Roman"/>
              </a:rPr>
              <a:t>One</a:t>
            </a:r>
            <a:r>
              <a:rPr sz="2450" spc="95" dirty="0">
                <a:latin typeface="Times New Roman"/>
                <a:cs typeface="Times New Roman"/>
              </a:rPr>
              <a:t> </a:t>
            </a:r>
            <a:r>
              <a:rPr sz="2450" dirty="0">
                <a:latin typeface="Times New Roman"/>
                <a:cs typeface="Times New Roman"/>
              </a:rPr>
              <a:t>of</a:t>
            </a:r>
            <a:r>
              <a:rPr sz="2450" spc="105" dirty="0">
                <a:latin typeface="Times New Roman"/>
                <a:cs typeface="Times New Roman"/>
              </a:rPr>
              <a:t> </a:t>
            </a:r>
            <a:r>
              <a:rPr sz="2450" dirty="0">
                <a:latin typeface="Times New Roman"/>
                <a:cs typeface="Times New Roman"/>
              </a:rPr>
              <a:t>the</a:t>
            </a:r>
            <a:r>
              <a:rPr sz="2450" spc="110" dirty="0">
                <a:latin typeface="Times New Roman"/>
                <a:cs typeface="Times New Roman"/>
              </a:rPr>
              <a:t> </a:t>
            </a:r>
            <a:r>
              <a:rPr sz="2450" dirty="0">
                <a:latin typeface="Times New Roman"/>
                <a:cs typeface="Times New Roman"/>
              </a:rPr>
              <a:t>most</a:t>
            </a:r>
            <a:r>
              <a:rPr sz="2450" spc="105" dirty="0">
                <a:latin typeface="Times New Roman"/>
                <a:cs typeface="Times New Roman"/>
              </a:rPr>
              <a:t> </a:t>
            </a:r>
            <a:r>
              <a:rPr sz="2450" dirty="0">
                <a:latin typeface="Times New Roman"/>
                <a:cs typeface="Times New Roman"/>
              </a:rPr>
              <a:t>famous</a:t>
            </a:r>
            <a:r>
              <a:rPr sz="2450" spc="105" dirty="0">
                <a:latin typeface="Times New Roman"/>
                <a:cs typeface="Times New Roman"/>
              </a:rPr>
              <a:t> </a:t>
            </a:r>
            <a:r>
              <a:rPr sz="2450" dirty="0">
                <a:latin typeface="Times New Roman"/>
                <a:cs typeface="Times New Roman"/>
              </a:rPr>
              <a:t>apparent</a:t>
            </a:r>
            <a:r>
              <a:rPr sz="2450" spc="105" dirty="0">
                <a:latin typeface="Times New Roman"/>
                <a:cs typeface="Times New Roman"/>
              </a:rPr>
              <a:t> </a:t>
            </a:r>
            <a:r>
              <a:rPr sz="2450" dirty="0">
                <a:latin typeface="Times New Roman"/>
                <a:cs typeface="Times New Roman"/>
              </a:rPr>
              <a:t>paradoxes</a:t>
            </a:r>
            <a:r>
              <a:rPr sz="2450" spc="105" dirty="0">
                <a:latin typeface="Times New Roman"/>
                <a:cs typeface="Times New Roman"/>
              </a:rPr>
              <a:t> </a:t>
            </a:r>
            <a:r>
              <a:rPr sz="2450" dirty="0">
                <a:latin typeface="Times New Roman"/>
                <a:cs typeface="Times New Roman"/>
              </a:rPr>
              <a:t>in</a:t>
            </a:r>
            <a:r>
              <a:rPr sz="2450" spc="110" dirty="0">
                <a:latin typeface="Times New Roman"/>
                <a:cs typeface="Times New Roman"/>
              </a:rPr>
              <a:t> </a:t>
            </a:r>
            <a:r>
              <a:rPr sz="2450" dirty="0">
                <a:latin typeface="Times New Roman"/>
                <a:cs typeface="Times New Roman"/>
              </a:rPr>
              <a:t>relativity</a:t>
            </a:r>
            <a:r>
              <a:rPr sz="2450" spc="105" dirty="0">
                <a:latin typeface="Times New Roman"/>
                <a:cs typeface="Times New Roman"/>
              </a:rPr>
              <a:t> </a:t>
            </a:r>
            <a:r>
              <a:rPr sz="2450" spc="-35" dirty="0">
                <a:latin typeface="Times New Roman"/>
                <a:cs typeface="Times New Roman"/>
              </a:rPr>
              <a:t>involves </a:t>
            </a:r>
            <a:r>
              <a:rPr sz="2450" dirty="0">
                <a:latin typeface="Times New Roman"/>
                <a:cs typeface="Times New Roman"/>
              </a:rPr>
              <a:t>two</a:t>
            </a:r>
            <a:r>
              <a:rPr sz="2450" spc="515" dirty="0">
                <a:latin typeface="Times New Roman"/>
                <a:cs typeface="Times New Roman"/>
              </a:rPr>
              <a:t> </a:t>
            </a:r>
            <a:r>
              <a:rPr sz="2450" dirty="0">
                <a:latin typeface="Times New Roman"/>
                <a:cs typeface="Times New Roman"/>
              </a:rPr>
              <a:t>farmers</a:t>
            </a:r>
            <a:r>
              <a:rPr sz="2450" spc="509" dirty="0">
                <a:latin typeface="Times New Roman"/>
                <a:cs typeface="Times New Roman"/>
              </a:rPr>
              <a:t> </a:t>
            </a:r>
            <a:r>
              <a:rPr sz="2450" dirty="0">
                <a:latin typeface="Times New Roman"/>
                <a:cs typeface="Times New Roman"/>
              </a:rPr>
              <a:t>trying</a:t>
            </a:r>
            <a:r>
              <a:rPr sz="2450" spc="520" dirty="0">
                <a:latin typeface="Times New Roman"/>
                <a:cs typeface="Times New Roman"/>
              </a:rPr>
              <a:t> </a:t>
            </a:r>
            <a:r>
              <a:rPr sz="2450" dirty="0">
                <a:latin typeface="Times New Roman"/>
                <a:cs typeface="Times New Roman"/>
              </a:rPr>
              <a:t>to</a:t>
            </a:r>
            <a:r>
              <a:rPr sz="2450" spc="515" dirty="0">
                <a:latin typeface="Times New Roman"/>
                <a:cs typeface="Times New Roman"/>
              </a:rPr>
              <a:t> </a:t>
            </a:r>
            <a:r>
              <a:rPr sz="2450" dirty="0">
                <a:latin typeface="Times New Roman"/>
                <a:cs typeface="Times New Roman"/>
              </a:rPr>
              <a:t>fit</a:t>
            </a:r>
            <a:r>
              <a:rPr sz="2450" spc="515" dirty="0">
                <a:latin typeface="Times New Roman"/>
                <a:cs typeface="Times New Roman"/>
              </a:rPr>
              <a:t> </a:t>
            </a:r>
            <a:r>
              <a:rPr sz="2450" dirty="0">
                <a:latin typeface="Times New Roman"/>
                <a:cs typeface="Times New Roman"/>
              </a:rPr>
              <a:t>a</a:t>
            </a:r>
            <a:r>
              <a:rPr sz="2450" spc="515" dirty="0">
                <a:latin typeface="Times New Roman"/>
                <a:cs typeface="Times New Roman"/>
              </a:rPr>
              <a:t> </a:t>
            </a:r>
            <a:r>
              <a:rPr sz="2450" dirty="0">
                <a:latin typeface="Times New Roman"/>
                <a:cs typeface="Times New Roman"/>
              </a:rPr>
              <a:t>long</a:t>
            </a:r>
            <a:r>
              <a:rPr sz="2450" spc="515" dirty="0">
                <a:latin typeface="Times New Roman"/>
                <a:cs typeface="Times New Roman"/>
              </a:rPr>
              <a:t> </a:t>
            </a:r>
            <a:r>
              <a:rPr sz="2450" dirty="0">
                <a:latin typeface="Times New Roman"/>
                <a:cs typeface="Times New Roman"/>
              </a:rPr>
              <a:t>beam</a:t>
            </a:r>
            <a:r>
              <a:rPr sz="2450" spc="509" dirty="0">
                <a:latin typeface="Times New Roman"/>
                <a:cs typeface="Times New Roman"/>
              </a:rPr>
              <a:t> </a:t>
            </a:r>
            <a:r>
              <a:rPr sz="2450" dirty="0">
                <a:latin typeface="Times New Roman"/>
                <a:cs typeface="Times New Roman"/>
              </a:rPr>
              <a:t>into</a:t>
            </a:r>
            <a:r>
              <a:rPr sz="2450" spc="520" dirty="0">
                <a:latin typeface="Times New Roman"/>
                <a:cs typeface="Times New Roman"/>
              </a:rPr>
              <a:t> </a:t>
            </a:r>
            <a:r>
              <a:rPr sz="2450" dirty="0">
                <a:latin typeface="Times New Roman"/>
                <a:cs typeface="Times New Roman"/>
              </a:rPr>
              <a:t>a</a:t>
            </a:r>
            <a:r>
              <a:rPr sz="2450" spc="515" dirty="0">
                <a:latin typeface="Times New Roman"/>
                <a:cs typeface="Times New Roman"/>
              </a:rPr>
              <a:t> </a:t>
            </a:r>
            <a:r>
              <a:rPr sz="2450" dirty="0">
                <a:latin typeface="Times New Roman"/>
                <a:cs typeface="Times New Roman"/>
              </a:rPr>
              <a:t>short</a:t>
            </a:r>
            <a:r>
              <a:rPr sz="2450" spc="515" dirty="0">
                <a:latin typeface="Times New Roman"/>
                <a:cs typeface="Times New Roman"/>
              </a:rPr>
              <a:t> </a:t>
            </a:r>
            <a:r>
              <a:rPr sz="2450" dirty="0">
                <a:latin typeface="Times New Roman"/>
                <a:cs typeface="Times New Roman"/>
              </a:rPr>
              <a:t>barn.</a:t>
            </a:r>
            <a:r>
              <a:rPr sz="2450" spc="459" dirty="0">
                <a:latin typeface="Times New Roman"/>
                <a:cs typeface="Times New Roman"/>
              </a:rPr>
              <a:t>  </a:t>
            </a:r>
            <a:r>
              <a:rPr sz="2450" spc="-25" dirty="0">
                <a:latin typeface="Times New Roman"/>
                <a:cs typeface="Times New Roman"/>
              </a:rPr>
              <a:t>For </a:t>
            </a:r>
            <a:r>
              <a:rPr sz="2450" spc="-20" dirty="0">
                <a:latin typeface="Times New Roman"/>
                <a:cs typeface="Times New Roman"/>
              </a:rPr>
              <a:t>definiteness</a:t>
            </a:r>
            <a:r>
              <a:rPr sz="2450" spc="80" dirty="0">
                <a:latin typeface="Times New Roman"/>
                <a:cs typeface="Times New Roman"/>
              </a:rPr>
              <a:t> </a:t>
            </a:r>
            <a:r>
              <a:rPr sz="2450" dirty="0">
                <a:latin typeface="Times New Roman"/>
                <a:cs typeface="Times New Roman"/>
              </a:rPr>
              <a:t>let’s</a:t>
            </a:r>
            <a:r>
              <a:rPr sz="2450" spc="85" dirty="0">
                <a:latin typeface="Times New Roman"/>
                <a:cs typeface="Times New Roman"/>
              </a:rPr>
              <a:t> </a:t>
            </a:r>
            <a:r>
              <a:rPr sz="2450" dirty="0">
                <a:latin typeface="Times New Roman"/>
                <a:cs typeface="Times New Roman"/>
              </a:rPr>
              <a:t>say</a:t>
            </a:r>
            <a:r>
              <a:rPr sz="2450" spc="95" dirty="0">
                <a:latin typeface="Times New Roman"/>
                <a:cs typeface="Times New Roman"/>
              </a:rPr>
              <a:t> </a:t>
            </a: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beam</a:t>
            </a:r>
            <a:r>
              <a:rPr sz="2450" spc="95" dirty="0">
                <a:latin typeface="Times New Roman"/>
                <a:cs typeface="Times New Roman"/>
              </a:rPr>
              <a:t> </a:t>
            </a:r>
            <a:r>
              <a:rPr sz="2450" dirty="0">
                <a:latin typeface="Times New Roman"/>
                <a:cs typeface="Times New Roman"/>
              </a:rPr>
              <a:t>is</a:t>
            </a:r>
            <a:r>
              <a:rPr sz="2450" spc="90" dirty="0">
                <a:latin typeface="Times New Roman"/>
                <a:cs typeface="Times New Roman"/>
              </a:rPr>
              <a:t> </a:t>
            </a:r>
            <a:r>
              <a:rPr sz="2450" dirty="0">
                <a:latin typeface="Times New Roman"/>
                <a:cs typeface="Times New Roman"/>
              </a:rPr>
              <a:t>twice</a:t>
            </a:r>
            <a:r>
              <a:rPr sz="2450" spc="95" dirty="0">
                <a:latin typeface="Times New Roman"/>
                <a:cs typeface="Times New Roman"/>
              </a:rPr>
              <a:t> </a:t>
            </a:r>
            <a:r>
              <a:rPr sz="2450" dirty="0">
                <a:latin typeface="Times New Roman"/>
                <a:cs typeface="Times New Roman"/>
              </a:rPr>
              <a:t>as</a:t>
            </a:r>
            <a:r>
              <a:rPr sz="2450" spc="90" dirty="0">
                <a:latin typeface="Times New Roman"/>
                <a:cs typeface="Times New Roman"/>
              </a:rPr>
              <a:t> </a:t>
            </a:r>
            <a:r>
              <a:rPr sz="2450" dirty="0">
                <a:latin typeface="Times New Roman"/>
                <a:cs typeface="Times New Roman"/>
              </a:rPr>
              <a:t>long</a:t>
            </a:r>
            <a:r>
              <a:rPr sz="2450" spc="95" dirty="0">
                <a:latin typeface="Times New Roman"/>
                <a:cs typeface="Times New Roman"/>
              </a:rPr>
              <a:t> </a:t>
            </a:r>
            <a:r>
              <a:rPr sz="2450" dirty="0">
                <a:latin typeface="Times New Roman"/>
                <a:cs typeface="Times New Roman"/>
              </a:rPr>
              <a:t>as</a:t>
            </a:r>
            <a:r>
              <a:rPr sz="2450" spc="90" dirty="0">
                <a:latin typeface="Times New Roman"/>
                <a:cs typeface="Times New Roman"/>
              </a:rPr>
              <a:t> </a:t>
            </a:r>
            <a:r>
              <a:rPr sz="2450" dirty="0">
                <a:latin typeface="Times New Roman"/>
                <a:cs typeface="Times New Roman"/>
              </a:rPr>
              <a:t>the</a:t>
            </a:r>
            <a:r>
              <a:rPr sz="2450" spc="95" dirty="0">
                <a:latin typeface="Times New Roman"/>
                <a:cs typeface="Times New Roman"/>
              </a:rPr>
              <a:t> </a:t>
            </a:r>
            <a:r>
              <a:rPr sz="2450" dirty="0">
                <a:latin typeface="Times New Roman"/>
                <a:cs typeface="Times New Roman"/>
              </a:rPr>
              <a:t>barn</a:t>
            </a:r>
            <a:r>
              <a:rPr sz="2450" spc="90" dirty="0">
                <a:latin typeface="Times New Roman"/>
                <a:cs typeface="Times New Roman"/>
              </a:rPr>
              <a:t> </a:t>
            </a:r>
            <a:r>
              <a:rPr sz="2450" spc="-10" dirty="0">
                <a:latin typeface="Times New Roman"/>
                <a:cs typeface="Times New Roman"/>
              </a:rPr>
              <a:t>(when </a:t>
            </a:r>
            <a:r>
              <a:rPr sz="2450" dirty="0">
                <a:latin typeface="Times New Roman"/>
                <a:cs typeface="Times New Roman"/>
              </a:rPr>
              <a:t>they</a:t>
            </a:r>
            <a:r>
              <a:rPr sz="2450" spc="240" dirty="0">
                <a:latin typeface="Times New Roman"/>
                <a:cs typeface="Times New Roman"/>
              </a:rPr>
              <a:t> </a:t>
            </a:r>
            <a:r>
              <a:rPr sz="2450" dirty="0">
                <a:latin typeface="Times New Roman"/>
                <a:cs typeface="Times New Roman"/>
              </a:rPr>
              <a:t>are</a:t>
            </a:r>
            <a:r>
              <a:rPr sz="2450" spc="254" dirty="0">
                <a:latin typeface="Times New Roman"/>
                <a:cs typeface="Times New Roman"/>
              </a:rPr>
              <a:t> </a:t>
            </a:r>
            <a:r>
              <a:rPr sz="2450" spc="55" dirty="0">
                <a:latin typeface="Times New Roman"/>
                <a:cs typeface="Times New Roman"/>
              </a:rPr>
              <a:t>both</a:t>
            </a:r>
            <a:r>
              <a:rPr sz="2450" spc="250" dirty="0">
                <a:latin typeface="Times New Roman"/>
                <a:cs typeface="Times New Roman"/>
              </a:rPr>
              <a:t> </a:t>
            </a:r>
            <a:r>
              <a:rPr sz="2450" spc="114" dirty="0">
                <a:latin typeface="Times New Roman"/>
                <a:cs typeface="Times New Roman"/>
              </a:rPr>
              <a:t>at</a:t>
            </a:r>
            <a:r>
              <a:rPr sz="2450" spc="250" dirty="0">
                <a:latin typeface="Times New Roman"/>
                <a:cs typeface="Times New Roman"/>
              </a:rPr>
              <a:t> </a:t>
            </a:r>
            <a:r>
              <a:rPr sz="2450" dirty="0">
                <a:latin typeface="Times New Roman"/>
                <a:cs typeface="Times New Roman"/>
              </a:rPr>
              <a:t>rest).</a:t>
            </a:r>
            <a:r>
              <a:rPr sz="2450" spc="45" dirty="0">
                <a:latin typeface="Times New Roman"/>
                <a:cs typeface="Times New Roman"/>
              </a:rPr>
              <a:t>  </a:t>
            </a:r>
            <a:r>
              <a:rPr sz="2450" dirty="0">
                <a:latin typeface="Times New Roman"/>
                <a:cs typeface="Times New Roman"/>
              </a:rPr>
              <a:t>Farmer</a:t>
            </a:r>
            <a:r>
              <a:rPr sz="2450" spc="250" dirty="0">
                <a:latin typeface="Times New Roman"/>
                <a:cs typeface="Times New Roman"/>
              </a:rPr>
              <a:t> </a:t>
            </a:r>
            <a:r>
              <a:rPr sz="2450" dirty="0">
                <a:latin typeface="Times New Roman"/>
                <a:cs typeface="Times New Roman"/>
              </a:rPr>
              <a:t>Ben</a:t>
            </a:r>
            <a:r>
              <a:rPr sz="2450" spc="250" dirty="0">
                <a:latin typeface="Times New Roman"/>
                <a:cs typeface="Times New Roman"/>
              </a:rPr>
              <a:t> </a:t>
            </a:r>
            <a:r>
              <a:rPr sz="2450" dirty="0">
                <a:latin typeface="Times New Roman"/>
                <a:cs typeface="Times New Roman"/>
              </a:rPr>
              <a:t>has</a:t>
            </a:r>
            <a:r>
              <a:rPr sz="2450" spc="250" dirty="0">
                <a:latin typeface="Times New Roman"/>
                <a:cs typeface="Times New Roman"/>
              </a:rPr>
              <a:t> </a:t>
            </a:r>
            <a:r>
              <a:rPr sz="2450" dirty="0">
                <a:latin typeface="Times New Roman"/>
                <a:cs typeface="Times New Roman"/>
              </a:rPr>
              <a:t>been</a:t>
            </a:r>
            <a:r>
              <a:rPr sz="2450" spc="254" dirty="0">
                <a:latin typeface="Times New Roman"/>
                <a:cs typeface="Times New Roman"/>
              </a:rPr>
              <a:t> </a:t>
            </a:r>
            <a:r>
              <a:rPr sz="2450" dirty="0">
                <a:latin typeface="Times New Roman"/>
                <a:cs typeface="Times New Roman"/>
              </a:rPr>
              <a:t>studying</a:t>
            </a:r>
            <a:r>
              <a:rPr sz="2450" spc="250" dirty="0">
                <a:latin typeface="Times New Roman"/>
                <a:cs typeface="Times New Roman"/>
              </a:rPr>
              <a:t> </a:t>
            </a:r>
            <a:r>
              <a:rPr sz="2450" spc="-10" dirty="0">
                <a:latin typeface="Times New Roman"/>
                <a:cs typeface="Times New Roman"/>
              </a:rPr>
              <a:t>relativity, </a:t>
            </a:r>
            <a:r>
              <a:rPr sz="2450" dirty="0">
                <a:latin typeface="Times New Roman"/>
                <a:cs typeface="Times New Roman"/>
              </a:rPr>
              <a:t>so</a:t>
            </a:r>
            <a:r>
              <a:rPr sz="2450" spc="275" dirty="0">
                <a:latin typeface="Times New Roman"/>
                <a:cs typeface="Times New Roman"/>
              </a:rPr>
              <a:t> </a:t>
            </a:r>
            <a:r>
              <a:rPr sz="2450" dirty="0">
                <a:latin typeface="Times New Roman"/>
                <a:cs typeface="Times New Roman"/>
              </a:rPr>
              <a:t>he</a:t>
            </a:r>
            <a:r>
              <a:rPr sz="2450" spc="275" dirty="0">
                <a:latin typeface="Times New Roman"/>
                <a:cs typeface="Times New Roman"/>
              </a:rPr>
              <a:t> </a:t>
            </a:r>
            <a:r>
              <a:rPr sz="2450" dirty="0">
                <a:latin typeface="Times New Roman"/>
                <a:cs typeface="Times New Roman"/>
              </a:rPr>
              <a:t>decides</a:t>
            </a:r>
            <a:r>
              <a:rPr sz="2450" spc="275" dirty="0">
                <a:latin typeface="Times New Roman"/>
                <a:cs typeface="Times New Roman"/>
              </a:rPr>
              <a:t> </a:t>
            </a:r>
            <a:r>
              <a:rPr sz="2450" spc="110" dirty="0">
                <a:latin typeface="Times New Roman"/>
                <a:cs typeface="Times New Roman"/>
              </a:rPr>
              <a:t>that</a:t>
            </a:r>
            <a:r>
              <a:rPr sz="2450" spc="275" dirty="0">
                <a:latin typeface="Times New Roman"/>
                <a:cs typeface="Times New Roman"/>
              </a:rPr>
              <a:t> </a:t>
            </a:r>
            <a:r>
              <a:rPr sz="2450" dirty="0">
                <a:latin typeface="Times New Roman"/>
                <a:cs typeface="Times New Roman"/>
              </a:rPr>
              <a:t>he</a:t>
            </a:r>
            <a:r>
              <a:rPr sz="2450" spc="275" dirty="0">
                <a:latin typeface="Times New Roman"/>
                <a:cs typeface="Times New Roman"/>
              </a:rPr>
              <a:t> </a:t>
            </a:r>
            <a:r>
              <a:rPr sz="2450" dirty="0">
                <a:latin typeface="Times New Roman"/>
                <a:cs typeface="Times New Roman"/>
              </a:rPr>
              <a:t>will</a:t>
            </a:r>
            <a:r>
              <a:rPr sz="2450" spc="275" dirty="0">
                <a:latin typeface="Times New Roman"/>
                <a:cs typeface="Times New Roman"/>
              </a:rPr>
              <a:t> </a:t>
            </a:r>
            <a:r>
              <a:rPr sz="2450" dirty="0">
                <a:latin typeface="Times New Roman"/>
                <a:cs typeface="Times New Roman"/>
              </a:rPr>
              <a:t>carry</a:t>
            </a:r>
            <a:r>
              <a:rPr sz="2450" spc="275" dirty="0">
                <a:latin typeface="Times New Roman"/>
                <a:cs typeface="Times New Roman"/>
              </a:rPr>
              <a:t> </a:t>
            </a:r>
            <a:r>
              <a:rPr sz="2450" dirty="0">
                <a:latin typeface="Times New Roman"/>
                <a:cs typeface="Times New Roman"/>
              </a:rPr>
              <a:t>the</a:t>
            </a:r>
            <a:r>
              <a:rPr sz="2450" spc="275" dirty="0">
                <a:latin typeface="Times New Roman"/>
                <a:cs typeface="Times New Roman"/>
              </a:rPr>
              <a:t> </a:t>
            </a:r>
            <a:r>
              <a:rPr sz="2450" dirty="0">
                <a:latin typeface="Times New Roman"/>
                <a:cs typeface="Times New Roman"/>
              </a:rPr>
              <a:t>beam</a:t>
            </a:r>
            <a:r>
              <a:rPr sz="2450" spc="270" dirty="0">
                <a:latin typeface="Times New Roman"/>
                <a:cs typeface="Times New Roman"/>
              </a:rPr>
              <a:t> </a:t>
            </a:r>
            <a:r>
              <a:rPr sz="2450" dirty="0">
                <a:latin typeface="Times New Roman"/>
                <a:cs typeface="Times New Roman"/>
              </a:rPr>
              <a:t>into</a:t>
            </a:r>
            <a:r>
              <a:rPr sz="2450" spc="275" dirty="0">
                <a:latin typeface="Times New Roman"/>
                <a:cs typeface="Times New Roman"/>
              </a:rPr>
              <a:t> </a:t>
            </a:r>
            <a:r>
              <a:rPr sz="2450" dirty="0">
                <a:latin typeface="Times New Roman"/>
                <a:cs typeface="Times New Roman"/>
              </a:rPr>
              <a:t>the</a:t>
            </a:r>
            <a:r>
              <a:rPr sz="2450" spc="275" dirty="0">
                <a:latin typeface="Times New Roman"/>
                <a:cs typeface="Times New Roman"/>
              </a:rPr>
              <a:t> </a:t>
            </a:r>
            <a:r>
              <a:rPr sz="2450" dirty="0">
                <a:latin typeface="Times New Roman"/>
                <a:cs typeface="Times New Roman"/>
              </a:rPr>
              <a:t>barn</a:t>
            </a:r>
            <a:r>
              <a:rPr sz="2450" spc="275" dirty="0">
                <a:latin typeface="Times New Roman"/>
                <a:cs typeface="Times New Roman"/>
              </a:rPr>
              <a:t> </a:t>
            </a:r>
            <a:r>
              <a:rPr sz="2450" spc="-10" dirty="0">
                <a:latin typeface="Times New Roman"/>
                <a:cs typeface="Times New Roman"/>
              </a:rPr>
              <a:t>moving </a:t>
            </a:r>
            <a:r>
              <a:rPr sz="2450" dirty="0">
                <a:latin typeface="Times New Roman"/>
                <a:cs typeface="Times New Roman"/>
              </a:rPr>
              <a:t>so</a:t>
            </a:r>
            <a:r>
              <a:rPr sz="2450" spc="254" dirty="0">
                <a:latin typeface="Times New Roman"/>
                <a:cs typeface="Times New Roman"/>
              </a:rPr>
              <a:t> </a:t>
            </a:r>
            <a:r>
              <a:rPr sz="2450" dirty="0">
                <a:latin typeface="Times New Roman"/>
                <a:cs typeface="Times New Roman"/>
              </a:rPr>
              <a:t>fast</a:t>
            </a:r>
            <a:r>
              <a:rPr sz="2450" spc="265" dirty="0">
                <a:latin typeface="Times New Roman"/>
                <a:cs typeface="Times New Roman"/>
              </a:rPr>
              <a:t> </a:t>
            </a:r>
            <a:r>
              <a:rPr sz="2450" spc="110" dirty="0">
                <a:latin typeface="Times New Roman"/>
                <a:cs typeface="Times New Roman"/>
              </a:rPr>
              <a:t>that</a:t>
            </a:r>
            <a:r>
              <a:rPr sz="2450" spc="270" dirty="0">
                <a:latin typeface="Times New Roman"/>
                <a:cs typeface="Times New Roman"/>
              </a:rPr>
              <a:t> </a:t>
            </a:r>
            <a:r>
              <a:rPr sz="2450" dirty="0">
                <a:latin typeface="Times New Roman"/>
                <a:cs typeface="Times New Roman"/>
              </a:rPr>
              <a:t>in</a:t>
            </a:r>
            <a:r>
              <a:rPr sz="2450" spc="265" dirty="0">
                <a:latin typeface="Times New Roman"/>
                <a:cs typeface="Times New Roman"/>
              </a:rPr>
              <a:t> </a:t>
            </a:r>
            <a:r>
              <a:rPr sz="2450" dirty="0">
                <a:latin typeface="Times New Roman"/>
                <a:cs typeface="Times New Roman"/>
              </a:rPr>
              <a:t>the</a:t>
            </a:r>
            <a:r>
              <a:rPr sz="2450" spc="265" dirty="0">
                <a:latin typeface="Times New Roman"/>
                <a:cs typeface="Times New Roman"/>
              </a:rPr>
              <a:t> </a:t>
            </a:r>
            <a:r>
              <a:rPr sz="2450" dirty="0">
                <a:latin typeface="Times New Roman"/>
                <a:cs typeface="Times New Roman"/>
              </a:rPr>
              <a:t>barn</a:t>
            </a:r>
            <a:r>
              <a:rPr sz="2450" spc="265" dirty="0">
                <a:latin typeface="Times New Roman"/>
                <a:cs typeface="Times New Roman"/>
              </a:rPr>
              <a:t> </a:t>
            </a:r>
            <a:r>
              <a:rPr sz="2450" dirty="0">
                <a:latin typeface="Times New Roman"/>
                <a:cs typeface="Times New Roman"/>
              </a:rPr>
              <a:t>frame</a:t>
            </a:r>
            <a:r>
              <a:rPr sz="2450" spc="265" dirty="0">
                <a:latin typeface="Times New Roman"/>
                <a:cs typeface="Times New Roman"/>
              </a:rPr>
              <a:t> </a:t>
            </a:r>
            <a:r>
              <a:rPr sz="2450" dirty="0">
                <a:latin typeface="Times New Roman"/>
                <a:cs typeface="Times New Roman"/>
              </a:rPr>
              <a:t>the</a:t>
            </a:r>
            <a:r>
              <a:rPr sz="2450" spc="270" dirty="0">
                <a:latin typeface="Times New Roman"/>
                <a:cs typeface="Times New Roman"/>
              </a:rPr>
              <a:t> </a:t>
            </a:r>
            <a:r>
              <a:rPr sz="2450" dirty="0">
                <a:latin typeface="Times New Roman"/>
                <a:cs typeface="Times New Roman"/>
              </a:rPr>
              <a:t>beam</a:t>
            </a:r>
            <a:r>
              <a:rPr sz="2450" spc="265" dirty="0">
                <a:latin typeface="Times New Roman"/>
                <a:cs typeface="Times New Roman"/>
              </a:rPr>
              <a:t> </a:t>
            </a:r>
            <a:r>
              <a:rPr sz="2450" dirty="0">
                <a:latin typeface="Times New Roman"/>
                <a:cs typeface="Times New Roman"/>
              </a:rPr>
              <a:t>will</a:t>
            </a:r>
            <a:r>
              <a:rPr sz="2450" spc="265" dirty="0">
                <a:latin typeface="Times New Roman"/>
                <a:cs typeface="Times New Roman"/>
              </a:rPr>
              <a:t> </a:t>
            </a:r>
            <a:r>
              <a:rPr sz="2450" dirty="0">
                <a:latin typeface="Times New Roman"/>
                <a:cs typeface="Times New Roman"/>
              </a:rPr>
              <a:t>be</a:t>
            </a:r>
            <a:r>
              <a:rPr sz="2450" spc="265" dirty="0">
                <a:latin typeface="Times New Roman"/>
                <a:cs typeface="Times New Roman"/>
              </a:rPr>
              <a:t> </a:t>
            </a:r>
            <a:r>
              <a:rPr sz="2450" dirty="0">
                <a:latin typeface="Times New Roman"/>
                <a:cs typeface="Times New Roman"/>
              </a:rPr>
              <a:t>contracted</a:t>
            </a:r>
            <a:r>
              <a:rPr sz="2450" spc="265" dirty="0">
                <a:latin typeface="Times New Roman"/>
                <a:cs typeface="Times New Roman"/>
              </a:rPr>
              <a:t> </a:t>
            </a:r>
            <a:r>
              <a:rPr sz="2450" dirty="0">
                <a:latin typeface="Times New Roman"/>
                <a:cs typeface="Times New Roman"/>
              </a:rPr>
              <a:t>by</a:t>
            </a:r>
            <a:r>
              <a:rPr sz="2450" spc="270" dirty="0">
                <a:latin typeface="Times New Roman"/>
                <a:cs typeface="Times New Roman"/>
              </a:rPr>
              <a:t> </a:t>
            </a:r>
            <a:r>
              <a:rPr sz="2450" spc="-50" dirty="0">
                <a:latin typeface="Times New Roman"/>
                <a:cs typeface="Times New Roman"/>
              </a:rPr>
              <a:t>a </a:t>
            </a:r>
            <a:r>
              <a:rPr sz="2450" dirty="0">
                <a:latin typeface="Times New Roman"/>
                <a:cs typeface="Times New Roman"/>
              </a:rPr>
              <a:t>factor</a:t>
            </a:r>
            <a:r>
              <a:rPr sz="2450" spc="90" dirty="0">
                <a:latin typeface="Times New Roman"/>
                <a:cs typeface="Times New Roman"/>
              </a:rPr>
              <a:t> </a:t>
            </a:r>
            <a:r>
              <a:rPr sz="2450" dirty="0">
                <a:latin typeface="Times New Roman"/>
                <a:cs typeface="Times New Roman"/>
              </a:rPr>
              <a:t>of</a:t>
            </a:r>
            <a:r>
              <a:rPr sz="2450" spc="105" dirty="0">
                <a:latin typeface="Times New Roman"/>
                <a:cs typeface="Times New Roman"/>
              </a:rPr>
              <a:t> </a:t>
            </a:r>
            <a:r>
              <a:rPr sz="2450" dirty="0">
                <a:latin typeface="Times New Roman"/>
                <a:cs typeface="Times New Roman"/>
              </a:rPr>
              <a:t>3,</a:t>
            </a:r>
            <a:r>
              <a:rPr sz="2450" spc="110" dirty="0">
                <a:latin typeface="Times New Roman"/>
                <a:cs typeface="Times New Roman"/>
              </a:rPr>
              <a:t> </a:t>
            </a:r>
            <a:r>
              <a:rPr sz="2450" dirty="0">
                <a:latin typeface="Times New Roman"/>
                <a:cs typeface="Times New Roman"/>
              </a:rPr>
              <a:t>so</a:t>
            </a:r>
            <a:r>
              <a:rPr sz="2450" spc="100" dirty="0">
                <a:latin typeface="Times New Roman"/>
                <a:cs typeface="Times New Roman"/>
              </a:rPr>
              <a:t> </a:t>
            </a:r>
            <a:r>
              <a:rPr sz="2450" spc="60" dirty="0">
                <a:latin typeface="Times New Roman"/>
                <a:cs typeface="Times New Roman"/>
              </a:rPr>
              <a:t>it</a:t>
            </a:r>
            <a:r>
              <a:rPr sz="2450" spc="100" dirty="0">
                <a:latin typeface="Times New Roman"/>
                <a:cs typeface="Times New Roman"/>
              </a:rPr>
              <a:t> </a:t>
            </a:r>
            <a:r>
              <a:rPr sz="2450" spc="-10" dirty="0">
                <a:latin typeface="Times New Roman"/>
                <a:cs typeface="Times New Roman"/>
              </a:rPr>
              <a:t>will</a:t>
            </a:r>
            <a:r>
              <a:rPr sz="2450" spc="105" dirty="0">
                <a:latin typeface="Times New Roman"/>
                <a:cs typeface="Times New Roman"/>
              </a:rPr>
              <a:t> </a:t>
            </a:r>
            <a:r>
              <a:rPr sz="2450" dirty="0">
                <a:latin typeface="Times New Roman"/>
                <a:cs typeface="Times New Roman"/>
              </a:rPr>
              <a:t>easily</a:t>
            </a:r>
            <a:r>
              <a:rPr sz="2450" spc="95" dirty="0">
                <a:latin typeface="Times New Roman"/>
                <a:cs typeface="Times New Roman"/>
              </a:rPr>
              <a:t> </a:t>
            </a:r>
            <a:r>
              <a:rPr sz="2450" dirty="0">
                <a:latin typeface="Times New Roman"/>
                <a:cs typeface="Times New Roman"/>
              </a:rPr>
              <a:t>fit.</a:t>
            </a:r>
            <a:r>
              <a:rPr sz="2450" spc="420" dirty="0">
                <a:latin typeface="Times New Roman"/>
                <a:cs typeface="Times New Roman"/>
              </a:rPr>
              <a:t> </a:t>
            </a:r>
            <a:r>
              <a:rPr sz="2450" dirty="0">
                <a:latin typeface="Times New Roman"/>
                <a:cs typeface="Times New Roman"/>
              </a:rPr>
              <a:t>He</a:t>
            </a:r>
            <a:r>
              <a:rPr sz="2450" spc="100" dirty="0">
                <a:latin typeface="Times New Roman"/>
                <a:cs typeface="Times New Roman"/>
              </a:rPr>
              <a:t> </a:t>
            </a:r>
            <a:r>
              <a:rPr sz="2450" dirty="0">
                <a:latin typeface="Times New Roman"/>
                <a:cs typeface="Times New Roman"/>
              </a:rPr>
              <a:t>tells</a:t>
            </a:r>
            <a:r>
              <a:rPr sz="2450" spc="100" dirty="0">
                <a:latin typeface="Times New Roman"/>
                <a:cs typeface="Times New Roman"/>
              </a:rPr>
              <a:t> </a:t>
            </a:r>
            <a:r>
              <a:rPr sz="2450" dirty="0">
                <a:latin typeface="Times New Roman"/>
                <a:cs typeface="Times New Roman"/>
              </a:rPr>
              <a:t>his</a:t>
            </a:r>
            <a:r>
              <a:rPr sz="2450" spc="100" dirty="0">
                <a:latin typeface="Times New Roman"/>
                <a:cs typeface="Times New Roman"/>
              </a:rPr>
              <a:t> </a:t>
            </a:r>
            <a:r>
              <a:rPr sz="2450" dirty="0">
                <a:latin typeface="Times New Roman"/>
                <a:cs typeface="Times New Roman"/>
              </a:rPr>
              <a:t>brother</a:t>
            </a:r>
            <a:r>
              <a:rPr sz="2450" spc="100" dirty="0">
                <a:latin typeface="Times New Roman"/>
                <a:cs typeface="Times New Roman"/>
              </a:rPr>
              <a:t> </a:t>
            </a:r>
            <a:r>
              <a:rPr sz="2450" dirty="0">
                <a:latin typeface="Times New Roman"/>
                <a:cs typeface="Times New Roman"/>
              </a:rPr>
              <a:t>Jack</a:t>
            </a:r>
            <a:r>
              <a:rPr sz="2450" spc="100" dirty="0">
                <a:latin typeface="Times New Roman"/>
                <a:cs typeface="Times New Roman"/>
              </a:rPr>
              <a:t> </a:t>
            </a:r>
            <a:r>
              <a:rPr sz="2450" dirty="0">
                <a:latin typeface="Times New Roman"/>
                <a:cs typeface="Times New Roman"/>
              </a:rPr>
              <a:t>to</a:t>
            </a:r>
            <a:r>
              <a:rPr sz="2450" spc="105" dirty="0">
                <a:latin typeface="Times New Roman"/>
                <a:cs typeface="Times New Roman"/>
              </a:rPr>
              <a:t> </a:t>
            </a:r>
            <a:r>
              <a:rPr sz="2450" spc="-10" dirty="0">
                <a:latin typeface="Times New Roman"/>
                <a:cs typeface="Times New Roman"/>
              </a:rPr>
              <a:t>stand </a:t>
            </a:r>
            <a:r>
              <a:rPr sz="2450" spc="114" dirty="0">
                <a:latin typeface="Times New Roman"/>
                <a:cs typeface="Times New Roman"/>
              </a:rPr>
              <a:t>at</a:t>
            </a:r>
            <a:r>
              <a:rPr sz="2450" spc="235" dirty="0">
                <a:latin typeface="Times New Roman"/>
                <a:cs typeface="Times New Roman"/>
              </a:rPr>
              <a:t> </a:t>
            </a:r>
            <a:r>
              <a:rPr sz="2450" dirty="0">
                <a:latin typeface="Times New Roman"/>
                <a:cs typeface="Times New Roman"/>
              </a:rPr>
              <a:t>the</a:t>
            </a:r>
            <a:r>
              <a:rPr sz="2450" spc="250" dirty="0">
                <a:latin typeface="Times New Roman"/>
                <a:cs typeface="Times New Roman"/>
              </a:rPr>
              <a:t> </a:t>
            </a:r>
            <a:r>
              <a:rPr sz="2450" dirty="0">
                <a:latin typeface="Times New Roman"/>
                <a:cs typeface="Times New Roman"/>
              </a:rPr>
              <a:t>barn</a:t>
            </a:r>
            <a:r>
              <a:rPr sz="2450" spc="250" dirty="0">
                <a:latin typeface="Times New Roman"/>
                <a:cs typeface="Times New Roman"/>
              </a:rPr>
              <a:t> </a:t>
            </a:r>
            <a:r>
              <a:rPr sz="2450" dirty="0">
                <a:latin typeface="Times New Roman"/>
                <a:cs typeface="Times New Roman"/>
              </a:rPr>
              <a:t>door</a:t>
            </a:r>
            <a:r>
              <a:rPr sz="2450" spc="250" dirty="0">
                <a:latin typeface="Times New Roman"/>
                <a:cs typeface="Times New Roman"/>
              </a:rPr>
              <a:t> </a:t>
            </a:r>
            <a:r>
              <a:rPr sz="2450" dirty="0">
                <a:latin typeface="Times New Roman"/>
                <a:cs typeface="Times New Roman"/>
              </a:rPr>
              <a:t>and</a:t>
            </a:r>
            <a:r>
              <a:rPr sz="2450" spc="250" dirty="0">
                <a:latin typeface="Times New Roman"/>
                <a:cs typeface="Times New Roman"/>
              </a:rPr>
              <a:t> </a:t>
            </a:r>
            <a:r>
              <a:rPr sz="2450" dirty="0">
                <a:latin typeface="Times New Roman"/>
                <a:cs typeface="Times New Roman"/>
              </a:rPr>
              <a:t>slam</a:t>
            </a:r>
            <a:r>
              <a:rPr sz="2450" spc="245" dirty="0">
                <a:latin typeface="Times New Roman"/>
                <a:cs typeface="Times New Roman"/>
              </a:rPr>
              <a:t> </a:t>
            </a:r>
            <a:r>
              <a:rPr sz="2450" dirty="0">
                <a:latin typeface="Times New Roman"/>
                <a:cs typeface="Times New Roman"/>
              </a:rPr>
              <a:t>the</a:t>
            </a:r>
            <a:r>
              <a:rPr sz="2450" spc="250" dirty="0">
                <a:latin typeface="Times New Roman"/>
                <a:cs typeface="Times New Roman"/>
              </a:rPr>
              <a:t> </a:t>
            </a:r>
            <a:r>
              <a:rPr sz="2450" dirty="0">
                <a:latin typeface="Times New Roman"/>
                <a:cs typeface="Times New Roman"/>
              </a:rPr>
              <a:t>door</a:t>
            </a:r>
            <a:r>
              <a:rPr sz="2450" spc="245" dirty="0">
                <a:latin typeface="Times New Roman"/>
                <a:cs typeface="Times New Roman"/>
              </a:rPr>
              <a:t> </a:t>
            </a:r>
            <a:r>
              <a:rPr sz="2450" dirty="0">
                <a:latin typeface="Times New Roman"/>
                <a:cs typeface="Times New Roman"/>
              </a:rPr>
              <a:t>behind</a:t>
            </a:r>
            <a:r>
              <a:rPr sz="2450" spc="250" dirty="0">
                <a:latin typeface="Times New Roman"/>
                <a:cs typeface="Times New Roman"/>
              </a:rPr>
              <a:t> </a:t>
            </a:r>
            <a:r>
              <a:rPr sz="2450" dirty="0">
                <a:latin typeface="Times New Roman"/>
                <a:cs typeface="Times New Roman"/>
              </a:rPr>
              <a:t>him</a:t>
            </a:r>
            <a:r>
              <a:rPr sz="2450" spc="245" dirty="0">
                <a:latin typeface="Times New Roman"/>
                <a:cs typeface="Times New Roman"/>
              </a:rPr>
              <a:t> </a:t>
            </a:r>
            <a:r>
              <a:rPr sz="2450" dirty="0">
                <a:latin typeface="Times New Roman"/>
                <a:cs typeface="Times New Roman"/>
              </a:rPr>
              <a:t>the</a:t>
            </a:r>
            <a:r>
              <a:rPr sz="2450" spc="245" dirty="0">
                <a:latin typeface="Times New Roman"/>
                <a:cs typeface="Times New Roman"/>
              </a:rPr>
              <a:t> </a:t>
            </a:r>
            <a:r>
              <a:rPr sz="2450" dirty="0">
                <a:latin typeface="Times New Roman"/>
                <a:cs typeface="Times New Roman"/>
              </a:rPr>
              <a:t>moment</a:t>
            </a:r>
            <a:r>
              <a:rPr sz="2450" spc="250" dirty="0">
                <a:latin typeface="Times New Roman"/>
                <a:cs typeface="Times New Roman"/>
              </a:rPr>
              <a:t> </a:t>
            </a:r>
            <a:r>
              <a:rPr sz="2450" spc="-25" dirty="0">
                <a:latin typeface="Times New Roman"/>
                <a:cs typeface="Times New Roman"/>
              </a:rPr>
              <a:t>the </a:t>
            </a:r>
            <a:r>
              <a:rPr sz="2450" dirty="0">
                <a:latin typeface="Times New Roman"/>
                <a:cs typeface="Times New Roman"/>
              </a:rPr>
              <a:t>beam</a:t>
            </a:r>
            <a:r>
              <a:rPr sz="2450" spc="120" dirty="0">
                <a:latin typeface="Times New Roman"/>
                <a:cs typeface="Times New Roman"/>
              </a:rPr>
              <a:t> </a:t>
            </a:r>
            <a:r>
              <a:rPr sz="2450" dirty="0">
                <a:latin typeface="Times New Roman"/>
                <a:cs typeface="Times New Roman"/>
              </a:rPr>
              <a:t>is</a:t>
            </a:r>
            <a:r>
              <a:rPr sz="2450" spc="114" dirty="0">
                <a:latin typeface="Times New Roman"/>
                <a:cs typeface="Times New Roman"/>
              </a:rPr>
              <a:t> </a:t>
            </a:r>
            <a:r>
              <a:rPr sz="2450" dirty="0">
                <a:latin typeface="Times New Roman"/>
                <a:cs typeface="Times New Roman"/>
              </a:rPr>
              <a:t>entirely</a:t>
            </a:r>
            <a:r>
              <a:rPr sz="2450" spc="125" dirty="0">
                <a:latin typeface="Times New Roman"/>
                <a:cs typeface="Times New Roman"/>
              </a:rPr>
              <a:t> </a:t>
            </a:r>
            <a:r>
              <a:rPr sz="2450" dirty="0">
                <a:latin typeface="Times New Roman"/>
                <a:cs typeface="Times New Roman"/>
              </a:rPr>
              <a:t>in</a:t>
            </a:r>
            <a:r>
              <a:rPr sz="2450" spc="120" dirty="0">
                <a:latin typeface="Times New Roman"/>
                <a:cs typeface="Times New Roman"/>
              </a:rPr>
              <a:t> </a:t>
            </a:r>
            <a:r>
              <a:rPr sz="2450" dirty="0">
                <a:latin typeface="Times New Roman"/>
                <a:cs typeface="Times New Roman"/>
              </a:rPr>
              <a:t>the</a:t>
            </a:r>
            <a:r>
              <a:rPr sz="2450" spc="120" dirty="0">
                <a:latin typeface="Times New Roman"/>
                <a:cs typeface="Times New Roman"/>
              </a:rPr>
              <a:t> </a:t>
            </a:r>
            <a:r>
              <a:rPr sz="2450" dirty="0">
                <a:latin typeface="Times New Roman"/>
                <a:cs typeface="Times New Roman"/>
              </a:rPr>
              <a:t>barn.</a:t>
            </a:r>
            <a:r>
              <a:rPr sz="2450" spc="385" dirty="0">
                <a:latin typeface="Times New Roman"/>
                <a:cs typeface="Times New Roman"/>
              </a:rPr>
              <a:t> </a:t>
            </a:r>
            <a:r>
              <a:rPr sz="2450" dirty="0">
                <a:latin typeface="Times New Roman"/>
                <a:cs typeface="Times New Roman"/>
              </a:rPr>
              <a:t>Does</a:t>
            </a:r>
            <a:r>
              <a:rPr sz="2450" spc="120" dirty="0">
                <a:latin typeface="Times New Roman"/>
                <a:cs typeface="Times New Roman"/>
              </a:rPr>
              <a:t> </a:t>
            </a:r>
            <a:r>
              <a:rPr sz="2450" dirty="0">
                <a:latin typeface="Times New Roman"/>
                <a:cs typeface="Times New Roman"/>
              </a:rPr>
              <a:t>the</a:t>
            </a:r>
            <a:r>
              <a:rPr sz="2450" spc="120" dirty="0">
                <a:latin typeface="Times New Roman"/>
                <a:cs typeface="Times New Roman"/>
              </a:rPr>
              <a:t> </a:t>
            </a:r>
            <a:r>
              <a:rPr sz="2450" dirty="0">
                <a:latin typeface="Times New Roman"/>
                <a:cs typeface="Times New Roman"/>
              </a:rPr>
              <a:t>beam</a:t>
            </a:r>
            <a:r>
              <a:rPr sz="2450" spc="114" dirty="0">
                <a:latin typeface="Times New Roman"/>
                <a:cs typeface="Times New Roman"/>
              </a:rPr>
              <a:t> </a:t>
            </a:r>
            <a:r>
              <a:rPr sz="2450" dirty="0">
                <a:latin typeface="Times New Roman"/>
                <a:cs typeface="Times New Roman"/>
              </a:rPr>
              <a:t>end</a:t>
            </a:r>
            <a:r>
              <a:rPr sz="2450" spc="125" dirty="0">
                <a:latin typeface="Times New Roman"/>
                <a:cs typeface="Times New Roman"/>
              </a:rPr>
              <a:t> </a:t>
            </a:r>
            <a:r>
              <a:rPr sz="2450" dirty="0">
                <a:latin typeface="Times New Roman"/>
                <a:cs typeface="Times New Roman"/>
              </a:rPr>
              <a:t>up</a:t>
            </a:r>
            <a:r>
              <a:rPr sz="2450" spc="120" dirty="0">
                <a:latin typeface="Times New Roman"/>
                <a:cs typeface="Times New Roman"/>
              </a:rPr>
              <a:t> </a:t>
            </a:r>
            <a:r>
              <a:rPr sz="2450" dirty="0">
                <a:latin typeface="Times New Roman"/>
                <a:cs typeface="Times New Roman"/>
              </a:rPr>
              <a:t>fitting</a:t>
            </a:r>
            <a:r>
              <a:rPr sz="2450" spc="125" dirty="0">
                <a:latin typeface="Times New Roman"/>
                <a:cs typeface="Times New Roman"/>
              </a:rPr>
              <a:t> </a:t>
            </a:r>
            <a:r>
              <a:rPr sz="2450" dirty="0">
                <a:latin typeface="Times New Roman"/>
                <a:cs typeface="Times New Roman"/>
              </a:rPr>
              <a:t>in</a:t>
            </a:r>
            <a:r>
              <a:rPr sz="2450" spc="120" dirty="0">
                <a:latin typeface="Times New Roman"/>
                <a:cs typeface="Times New Roman"/>
              </a:rPr>
              <a:t> </a:t>
            </a:r>
            <a:r>
              <a:rPr sz="2450" spc="-25" dirty="0">
                <a:latin typeface="Times New Roman"/>
                <a:cs typeface="Times New Roman"/>
              </a:rPr>
              <a:t>the </a:t>
            </a:r>
            <a:r>
              <a:rPr sz="2450" spc="-10" dirty="0">
                <a:latin typeface="Times New Roman"/>
                <a:cs typeface="Times New Roman"/>
              </a:rPr>
              <a:t>barn?</a:t>
            </a:r>
            <a:endParaRPr sz="2450">
              <a:latin typeface="Times New Roman"/>
              <a:cs typeface="Times New Roman"/>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07758" y="806759"/>
            <a:ext cx="8266430" cy="4803775"/>
          </a:xfrm>
          <a:prstGeom prst="rect">
            <a:avLst/>
          </a:prstGeom>
        </p:spPr>
        <p:txBody>
          <a:bodyPr vert="horz" wrap="square" lIns="0" tIns="83185" rIns="0" bIns="0" rtlCol="0">
            <a:spAutoFit/>
          </a:bodyPr>
          <a:lstStyle/>
          <a:p>
            <a:pPr marL="23495" algn="just">
              <a:lnSpc>
                <a:spcPct val="100000"/>
              </a:lnSpc>
              <a:spcBef>
                <a:spcPts val="655"/>
              </a:spcBef>
              <a:tabLst>
                <a:tab pos="4469765" algn="l"/>
              </a:tabLst>
            </a:pPr>
            <a:r>
              <a:rPr sz="1200" spc="-10" dirty="0">
                <a:latin typeface="Times New Roman"/>
                <a:cs typeface="Times New Roman"/>
              </a:rPr>
              <a:t>ConcepTest</a:t>
            </a:r>
            <a:r>
              <a:rPr sz="1200" dirty="0">
                <a:latin typeface="Times New Roman"/>
                <a:cs typeface="Times New Roman"/>
              </a:rPr>
              <a:t>	1.3.</a:t>
            </a:r>
            <a:r>
              <a:rPr sz="1200" spc="305" dirty="0">
                <a:latin typeface="Times New Roman"/>
                <a:cs typeface="Times New Roman"/>
              </a:rPr>
              <a:t>  </a:t>
            </a:r>
            <a:r>
              <a:rPr sz="1200" dirty="0">
                <a:latin typeface="Times New Roman"/>
                <a:cs typeface="Times New Roman"/>
              </a:rPr>
              <a:t>LENGTH</a:t>
            </a:r>
            <a:r>
              <a:rPr sz="1200" spc="225" dirty="0">
                <a:latin typeface="Times New Roman"/>
                <a:cs typeface="Times New Roman"/>
              </a:rPr>
              <a:t> </a:t>
            </a:r>
            <a:r>
              <a:rPr sz="1200" dirty="0">
                <a:latin typeface="Times New Roman"/>
                <a:cs typeface="Times New Roman"/>
              </a:rPr>
              <a:t>CONTRACTION</a:t>
            </a:r>
            <a:r>
              <a:rPr sz="1200" spc="220" dirty="0">
                <a:latin typeface="Times New Roman"/>
                <a:cs typeface="Times New Roman"/>
              </a:rPr>
              <a:t> </a:t>
            </a:r>
            <a:r>
              <a:rPr sz="1200" dirty="0">
                <a:latin typeface="Times New Roman"/>
                <a:cs typeface="Times New Roman"/>
              </a:rPr>
              <a:t>AND</a:t>
            </a:r>
            <a:r>
              <a:rPr sz="1200" spc="220" dirty="0">
                <a:latin typeface="Times New Roman"/>
                <a:cs typeface="Times New Roman"/>
              </a:rPr>
              <a:t> </a:t>
            </a:r>
            <a:r>
              <a:rPr sz="1200" spc="-10" dirty="0">
                <a:latin typeface="Times New Roman"/>
                <a:cs typeface="Times New Roman"/>
              </a:rPr>
              <a:t>SIMULTANEITY</a:t>
            </a:r>
            <a:endParaRPr sz="1200">
              <a:latin typeface="Times New Roman"/>
              <a:cs typeface="Times New Roman"/>
            </a:endParaRPr>
          </a:p>
          <a:p>
            <a:pPr>
              <a:lnSpc>
                <a:spcPct val="100000"/>
              </a:lnSpc>
              <a:spcBef>
                <a:spcPts val="55"/>
              </a:spcBef>
            </a:pPr>
            <a:endParaRPr sz="950">
              <a:latin typeface="Times New Roman"/>
              <a:cs typeface="Times New Roman"/>
            </a:endParaRPr>
          </a:p>
          <a:p>
            <a:pPr marL="23495" marR="5080" algn="just">
              <a:lnSpc>
                <a:spcPct val="101699"/>
              </a:lnSpc>
            </a:pPr>
            <a:r>
              <a:rPr sz="2450" dirty="0">
                <a:latin typeface="Times New Roman"/>
                <a:cs typeface="Times New Roman"/>
              </a:rPr>
              <a:t>One</a:t>
            </a:r>
            <a:r>
              <a:rPr sz="2450" spc="95" dirty="0">
                <a:latin typeface="Times New Roman"/>
                <a:cs typeface="Times New Roman"/>
              </a:rPr>
              <a:t> </a:t>
            </a:r>
            <a:r>
              <a:rPr sz="2450" dirty="0">
                <a:latin typeface="Times New Roman"/>
                <a:cs typeface="Times New Roman"/>
              </a:rPr>
              <a:t>of</a:t>
            </a:r>
            <a:r>
              <a:rPr sz="2450" spc="105" dirty="0">
                <a:latin typeface="Times New Roman"/>
                <a:cs typeface="Times New Roman"/>
              </a:rPr>
              <a:t> </a:t>
            </a:r>
            <a:r>
              <a:rPr sz="2450" dirty="0">
                <a:latin typeface="Times New Roman"/>
                <a:cs typeface="Times New Roman"/>
              </a:rPr>
              <a:t>the</a:t>
            </a:r>
            <a:r>
              <a:rPr sz="2450" spc="110" dirty="0">
                <a:latin typeface="Times New Roman"/>
                <a:cs typeface="Times New Roman"/>
              </a:rPr>
              <a:t> </a:t>
            </a:r>
            <a:r>
              <a:rPr sz="2450" dirty="0">
                <a:latin typeface="Times New Roman"/>
                <a:cs typeface="Times New Roman"/>
              </a:rPr>
              <a:t>most</a:t>
            </a:r>
            <a:r>
              <a:rPr sz="2450" spc="105" dirty="0">
                <a:latin typeface="Times New Roman"/>
                <a:cs typeface="Times New Roman"/>
              </a:rPr>
              <a:t> </a:t>
            </a:r>
            <a:r>
              <a:rPr sz="2450" dirty="0">
                <a:latin typeface="Times New Roman"/>
                <a:cs typeface="Times New Roman"/>
              </a:rPr>
              <a:t>famous</a:t>
            </a:r>
            <a:r>
              <a:rPr sz="2450" spc="105" dirty="0">
                <a:latin typeface="Times New Roman"/>
                <a:cs typeface="Times New Roman"/>
              </a:rPr>
              <a:t> </a:t>
            </a:r>
            <a:r>
              <a:rPr sz="2450" dirty="0">
                <a:latin typeface="Times New Roman"/>
                <a:cs typeface="Times New Roman"/>
              </a:rPr>
              <a:t>apparent</a:t>
            </a:r>
            <a:r>
              <a:rPr sz="2450" spc="105" dirty="0">
                <a:latin typeface="Times New Roman"/>
                <a:cs typeface="Times New Roman"/>
              </a:rPr>
              <a:t> </a:t>
            </a:r>
            <a:r>
              <a:rPr sz="2450" dirty="0">
                <a:latin typeface="Times New Roman"/>
                <a:cs typeface="Times New Roman"/>
              </a:rPr>
              <a:t>paradoxes</a:t>
            </a:r>
            <a:r>
              <a:rPr sz="2450" spc="105" dirty="0">
                <a:latin typeface="Times New Roman"/>
                <a:cs typeface="Times New Roman"/>
              </a:rPr>
              <a:t> </a:t>
            </a:r>
            <a:r>
              <a:rPr sz="2450" dirty="0">
                <a:latin typeface="Times New Roman"/>
                <a:cs typeface="Times New Roman"/>
              </a:rPr>
              <a:t>in</a:t>
            </a:r>
            <a:r>
              <a:rPr sz="2450" spc="110" dirty="0">
                <a:latin typeface="Times New Roman"/>
                <a:cs typeface="Times New Roman"/>
              </a:rPr>
              <a:t> </a:t>
            </a:r>
            <a:r>
              <a:rPr sz="2450" dirty="0">
                <a:latin typeface="Times New Roman"/>
                <a:cs typeface="Times New Roman"/>
              </a:rPr>
              <a:t>relativity</a:t>
            </a:r>
            <a:r>
              <a:rPr sz="2450" spc="105" dirty="0">
                <a:latin typeface="Times New Roman"/>
                <a:cs typeface="Times New Roman"/>
              </a:rPr>
              <a:t> </a:t>
            </a:r>
            <a:r>
              <a:rPr sz="2450" spc="-35" dirty="0">
                <a:latin typeface="Times New Roman"/>
                <a:cs typeface="Times New Roman"/>
              </a:rPr>
              <a:t>involves </a:t>
            </a:r>
            <a:r>
              <a:rPr sz="2450" dirty="0">
                <a:latin typeface="Times New Roman"/>
                <a:cs typeface="Times New Roman"/>
              </a:rPr>
              <a:t>two</a:t>
            </a:r>
            <a:r>
              <a:rPr sz="2450" spc="515" dirty="0">
                <a:latin typeface="Times New Roman"/>
                <a:cs typeface="Times New Roman"/>
              </a:rPr>
              <a:t> </a:t>
            </a:r>
            <a:r>
              <a:rPr sz="2450" dirty="0">
                <a:latin typeface="Times New Roman"/>
                <a:cs typeface="Times New Roman"/>
              </a:rPr>
              <a:t>farmers</a:t>
            </a:r>
            <a:r>
              <a:rPr sz="2450" spc="509" dirty="0">
                <a:latin typeface="Times New Roman"/>
                <a:cs typeface="Times New Roman"/>
              </a:rPr>
              <a:t> </a:t>
            </a:r>
            <a:r>
              <a:rPr sz="2450" dirty="0">
                <a:latin typeface="Times New Roman"/>
                <a:cs typeface="Times New Roman"/>
              </a:rPr>
              <a:t>trying</a:t>
            </a:r>
            <a:r>
              <a:rPr sz="2450" spc="520" dirty="0">
                <a:latin typeface="Times New Roman"/>
                <a:cs typeface="Times New Roman"/>
              </a:rPr>
              <a:t> </a:t>
            </a:r>
            <a:r>
              <a:rPr sz="2450" dirty="0">
                <a:latin typeface="Times New Roman"/>
                <a:cs typeface="Times New Roman"/>
              </a:rPr>
              <a:t>to</a:t>
            </a:r>
            <a:r>
              <a:rPr sz="2450" spc="515" dirty="0">
                <a:latin typeface="Times New Roman"/>
                <a:cs typeface="Times New Roman"/>
              </a:rPr>
              <a:t> </a:t>
            </a:r>
            <a:r>
              <a:rPr sz="2450" dirty="0">
                <a:latin typeface="Times New Roman"/>
                <a:cs typeface="Times New Roman"/>
              </a:rPr>
              <a:t>fit</a:t>
            </a:r>
            <a:r>
              <a:rPr sz="2450" spc="515" dirty="0">
                <a:latin typeface="Times New Roman"/>
                <a:cs typeface="Times New Roman"/>
              </a:rPr>
              <a:t> </a:t>
            </a:r>
            <a:r>
              <a:rPr sz="2450" dirty="0">
                <a:latin typeface="Times New Roman"/>
                <a:cs typeface="Times New Roman"/>
              </a:rPr>
              <a:t>a</a:t>
            </a:r>
            <a:r>
              <a:rPr sz="2450" spc="515" dirty="0">
                <a:latin typeface="Times New Roman"/>
                <a:cs typeface="Times New Roman"/>
              </a:rPr>
              <a:t> </a:t>
            </a:r>
            <a:r>
              <a:rPr sz="2450" dirty="0">
                <a:latin typeface="Times New Roman"/>
                <a:cs typeface="Times New Roman"/>
              </a:rPr>
              <a:t>long</a:t>
            </a:r>
            <a:r>
              <a:rPr sz="2450" spc="515" dirty="0">
                <a:latin typeface="Times New Roman"/>
                <a:cs typeface="Times New Roman"/>
              </a:rPr>
              <a:t> </a:t>
            </a:r>
            <a:r>
              <a:rPr sz="2450" dirty="0">
                <a:latin typeface="Times New Roman"/>
                <a:cs typeface="Times New Roman"/>
              </a:rPr>
              <a:t>beam</a:t>
            </a:r>
            <a:r>
              <a:rPr sz="2450" spc="509" dirty="0">
                <a:latin typeface="Times New Roman"/>
                <a:cs typeface="Times New Roman"/>
              </a:rPr>
              <a:t> </a:t>
            </a:r>
            <a:r>
              <a:rPr sz="2450" dirty="0">
                <a:latin typeface="Times New Roman"/>
                <a:cs typeface="Times New Roman"/>
              </a:rPr>
              <a:t>into</a:t>
            </a:r>
            <a:r>
              <a:rPr sz="2450" spc="520" dirty="0">
                <a:latin typeface="Times New Roman"/>
                <a:cs typeface="Times New Roman"/>
              </a:rPr>
              <a:t> </a:t>
            </a:r>
            <a:r>
              <a:rPr sz="2450" dirty="0">
                <a:latin typeface="Times New Roman"/>
                <a:cs typeface="Times New Roman"/>
              </a:rPr>
              <a:t>a</a:t>
            </a:r>
            <a:r>
              <a:rPr sz="2450" spc="515" dirty="0">
                <a:latin typeface="Times New Roman"/>
                <a:cs typeface="Times New Roman"/>
              </a:rPr>
              <a:t> </a:t>
            </a:r>
            <a:r>
              <a:rPr sz="2450" dirty="0">
                <a:latin typeface="Times New Roman"/>
                <a:cs typeface="Times New Roman"/>
              </a:rPr>
              <a:t>short</a:t>
            </a:r>
            <a:r>
              <a:rPr sz="2450" spc="515" dirty="0">
                <a:latin typeface="Times New Roman"/>
                <a:cs typeface="Times New Roman"/>
              </a:rPr>
              <a:t> </a:t>
            </a:r>
            <a:r>
              <a:rPr sz="2450" dirty="0">
                <a:latin typeface="Times New Roman"/>
                <a:cs typeface="Times New Roman"/>
              </a:rPr>
              <a:t>barn.</a:t>
            </a:r>
            <a:r>
              <a:rPr sz="2450" spc="459" dirty="0">
                <a:latin typeface="Times New Roman"/>
                <a:cs typeface="Times New Roman"/>
              </a:rPr>
              <a:t>  </a:t>
            </a:r>
            <a:r>
              <a:rPr sz="2450" spc="-25" dirty="0">
                <a:latin typeface="Times New Roman"/>
                <a:cs typeface="Times New Roman"/>
              </a:rPr>
              <a:t>For </a:t>
            </a:r>
            <a:r>
              <a:rPr sz="2450" spc="-20" dirty="0">
                <a:latin typeface="Times New Roman"/>
                <a:cs typeface="Times New Roman"/>
              </a:rPr>
              <a:t>definiteness</a:t>
            </a:r>
            <a:r>
              <a:rPr sz="2450" spc="80" dirty="0">
                <a:latin typeface="Times New Roman"/>
                <a:cs typeface="Times New Roman"/>
              </a:rPr>
              <a:t> </a:t>
            </a:r>
            <a:r>
              <a:rPr sz="2450" dirty="0">
                <a:latin typeface="Times New Roman"/>
                <a:cs typeface="Times New Roman"/>
              </a:rPr>
              <a:t>let’s</a:t>
            </a:r>
            <a:r>
              <a:rPr sz="2450" spc="85" dirty="0">
                <a:latin typeface="Times New Roman"/>
                <a:cs typeface="Times New Roman"/>
              </a:rPr>
              <a:t> </a:t>
            </a:r>
            <a:r>
              <a:rPr sz="2450" dirty="0">
                <a:latin typeface="Times New Roman"/>
                <a:cs typeface="Times New Roman"/>
              </a:rPr>
              <a:t>say</a:t>
            </a:r>
            <a:r>
              <a:rPr sz="2450" spc="95" dirty="0">
                <a:latin typeface="Times New Roman"/>
                <a:cs typeface="Times New Roman"/>
              </a:rPr>
              <a:t> </a:t>
            </a: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beam</a:t>
            </a:r>
            <a:r>
              <a:rPr sz="2450" spc="95" dirty="0">
                <a:latin typeface="Times New Roman"/>
                <a:cs typeface="Times New Roman"/>
              </a:rPr>
              <a:t> </a:t>
            </a:r>
            <a:r>
              <a:rPr sz="2450" dirty="0">
                <a:latin typeface="Times New Roman"/>
                <a:cs typeface="Times New Roman"/>
              </a:rPr>
              <a:t>is</a:t>
            </a:r>
            <a:r>
              <a:rPr sz="2450" spc="90" dirty="0">
                <a:latin typeface="Times New Roman"/>
                <a:cs typeface="Times New Roman"/>
              </a:rPr>
              <a:t> </a:t>
            </a:r>
            <a:r>
              <a:rPr sz="2450" dirty="0">
                <a:latin typeface="Times New Roman"/>
                <a:cs typeface="Times New Roman"/>
              </a:rPr>
              <a:t>twice</a:t>
            </a:r>
            <a:r>
              <a:rPr sz="2450" spc="95" dirty="0">
                <a:latin typeface="Times New Roman"/>
                <a:cs typeface="Times New Roman"/>
              </a:rPr>
              <a:t> </a:t>
            </a:r>
            <a:r>
              <a:rPr sz="2450" dirty="0">
                <a:latin typeface="Times New Roman"/>
                <a:cs typeface="Times New Roman"/>
              </a:rPr>
              <a:t>as</a:t>
            </a:r>
            <a:r>
              <a:rPr sz="2450" spc="90" dirty="0">
                <a:latin typeface="Times New Roman"/>
                <a:cs typeface="Times New Roman"/>
              </a:rPr>
              <a:t> </a:t>
            </a:r>
            <a:r>
              <a:rPr sz="2450" dirty="0">
                <a:latin typeface="Times New Roman"/>
                <a:cs typeface="Times New Roman"/>
              </a:rPr>
              <a:t>long</a:t>
            </a:r>
            <a:r>
              <a:rPr sz="2450" spc="95" dirty="0">
                <a:latin typeface="Times New Roman"/>
                <a:cs typeface="Times New Roman"/>
              </a:rPr>
              <a:t> </a:t>
            </a:r>
            <a:r>
              <a:rPr sz="2450" dirty="0">
                <a:latin typeface="Times New Roman"/>
                <a:cs typeface="Times New Roman"/>
              </a:rPr>
              <a:t>as</a:t>
            </a:r>
            <a:r>
              <a:rPr sz="2450" spc="90" dirty="0">
                <a:latin typeface="Times New Roman"/>
                <a:cs typeface="Times New Roman"/>
              </a:rPr>
              <a:t> </a:t>
            </a:r>
            <a:r>
              <a:rPr sz="2450" dirty="0">
                <a:latin typeface="Times New Roman"/>
                <a:cs typeface="Times New Roman"/>
              </a:rPr>
              <a:t>the</a:t>
            </a:r>
            <a:r>
              <a:rPr sz="2450" spc="95" dirty="0">
                <a:latin typeface="Times New Roman"/>
                <a:cs typeface="Times New Roman"/>
              </a:rPr>
              <a:t> </a:t>
            </a:r>
            <a:r>
              <a:rPr sz="2450" dirty="0">
                <a:latin typeface="Times New Roman"/>
                <a:cs typeface="Times New Roman"/>
              </a:rPr>
              <a:t>barn</a:t>
            </a:r>
            <a:r>
              <a:rPr sz="2450" spc="90" dirty="0">
                <a:latin typeface="Times New Roman"/>
                <a:cs typeface="Times New Roman"/>
              </a:rPr>
              <a:t> </a:t>
            </a:r>
            <a:r>
              <a:rPr sz="2450" spc="-10" dirty="0">
                <a:latin typeface="Times New Roman"/>
                <a:cs typeface="Times New Roman"/>
              </a:rPr>
              <a:t>(when </a:t>
            </a:r>
            <a:r>
              <a:rPr sz="2450" dirty="0">
                <a:latin typeface="Times New Roman"/>
                <a:cs typeface="Times New Roman"/>
              </a:rPr>
              <a:t>they</a:t>
            </a:r>
            <a:r>
              <a:rPr sz="2450" spc="240" dirty="0">
                <a:latin typeface="Times New Roman"/>
                <a:cs typeface="Times New Roman"/>
              </a:rPr>
              <a:t> </a:t>
            </a:r>
            <a:r>
              <a:rPr sz="2450" dirty="0">
                <a:latin typeface="Times New Roman"/>
                <a:cs typeface="Times New Roman"/>
              </a:rPr>
              <a:t>are</a:t>
            </a:r>
            <a:r>
              <a:rPr sz="2450" spc="254" dirty="0">
                <a:latin typeface="Times New Roman"/>
                <a:cs typeface="Times New Roman"/>
              </a:rPr>
              <a:t> </a:t>
            </a:r>
            <a:r>
              <a:rPr sz="2450" spc="55" dirty="0">
                <a:latin typeface="Times New Roman"/>
                <a:cs typeface="Times New Roman"/>
              </a:rPr>
              <a:t>both</a:t>
            </a:r>
            <a:r>
              <a:rPr sz="2450" spc="250" dirty="0">
                <a:latin typeface="Times New Roman"/>
                <a:cs typeface="Times New Roman"/>
              </a:rPr>
              <a:t> </a:t>
            </a:r>
            <a:r>
              <a:rPr sz="2450" spc="114" dirty="0">
                <a:latin typeface="Times New Roman"/>
                <a:cs typeface="Times New Roman"/>
              </a:rPr>
              <a:t>at</a:t>
            </a:r>
            <a:r>
              <a:rPr sz="2450" spc="250" dirty="0">
                <a:latin typeface="Times New Roman"/>
                <a:cs typeface="Times New Roman"/>
              </a:rPr>
              <a:t> </a:t>
            </a:r>
            <a:r>
              <a:rPr sz="2450" dirty="0">
                <a:latin typeface="Times New Roman"/>
                <a:cs typeface="Times New Roman"/>
              </a:rPr>
              <a:t>rest).</a:t>
            </a:r>
            <a:r>
              <a:rPr sz="2450" spc="45" dirty="0">
                <a:latin typeface="Times New Roman"/>
                <a:cs typeface="Times New Roman"/>
              </a:rPr>
              <a:t>  </a:t>
            </a:r>
            <a:r>
              <a:rPr sz="2450" dirty="0">
                <a:latin typeface="Times New Roman"/>
                <a:cs typeface="Times New Roman"/>
              </a:rPr>
              <a:t>Farmer</a:t>
            </a:r>
            <a:r>
              <a:rPr sz="2450" spc="250" dirty="0">
                <a:latin typeface="Times New Roman"/>
                <a:cs typeface="Times New Roman"/>
              </a:rPr>
              <a:t> </a:t>
            </a:r>
            <a:r>
              <a:rPr sz="2450" dirty="0">
                <a:latin typeface="Times New Roman"/>
                <a:cs typeface="Times New Roman"/>
              </a:rPr>
              <a:t>Ben</a:t>
            </a:r>
            <a:r>
              <a:rPr sz="2450" spc="250" dirty="0">
                <a:latin typeface="Times New Roman"/>
                <a:cs typeface="Times New Roman"/>
              </a:rPr>
              <a:t> </a:t>
            </a:r>
            <a:r>
              <a:rPr sz="2450" dirty="0">
                <a:latin typeface="Times New Roman"/>
                <a:cs typeface="Times New Roman"/>
              </a:rPr>
              <a:t>has</a:t>
            </a:r>
            <a:r>
              <a:rPr sz="2450" spc="250" dirty="0">
                <a:latin typeface="Times New Roman"/>
                <a:cs typeface="Times New Roman"/>
              </a:rPr>
              <a:t> </a:t>
            </a:r>
            <a:r>
              <a:rPr sz="2450" dirty="0">
                <a:latin typeface="Times New Roman"/>
                <a:cs typeface="Times New Roman"/>
              </a:rPr>
              <a:t>been</a:t>
            </a:r>
            <a:r>
              <a:rPr sz="2450" spc="254" dirty="0">
                <a:latin typeface="Times New Roman"/>
                <a:cs typeface="Times New Roman"/>
              </a:rPr>
              <a:t> </a:t>
            </a:r>
            <a:r>
              <a:rPr sz="2450" dirty="0">
                <a:latin typeface="Times New Roman"/>
                <a:cs typeface="Times New Roman"/>
              </a:rPr>
              <a:t>studying</a:t>
            </a:r>
            <a:r>
              <a:rPr sz="2450" spc="250" dirty="0">
                <a:latin typeface="Times New Roman"/>
                <a:cs typeface="Times New Roman"/>
              </a:rPr>
              <a:t> </a:t>
            </a:r>
            <a:r>
              <a:rPr sz="2450" spc="-10" dirty="0">
                <a:latin typeface="Times New Roman"/>
                <a:cs typeface="Times New Roman"/>
              </a:rPr>
              <a:t>relativity, </a:t>
            </a:r>
            <a:r>
              <a:rPr sz="2450" dirty="0">
                <a:latin typeface="Times New Roman"/>
                <a:cs typeface="Times New Roman"/>
              </a:rPr>
              <a:t>so</a:t>
            </a:r>
            <a:r>
              <a:rPr sz="2450" spc="275" dirty="0">
                <a:latin typeface="Times New Roman"/>
                <a:cs typeface="Times New Roman"/>
              </a:rPr>
              <a:t> </a:t>
            </a:r>
            <a:r>
              <a:rPr sz="2450" dirty="0">
                <a:latin typeface="Times New Roman"/>
                <a:cs typeface="Times New Roman"/>
              </a:rPr>
              <a:t>he</a:t>
            </a:r>
            <a:r>
              <a:rPr sz="2450" spc="275" dirty="0">
                <a:latin typeface="Times New Roman"/>
                <a:cs typeface="Times New Roman"/>
              </a:rPr>
              <a:t> </a:t>
            </a:r>
            <a:r>
              <a:rPr sz="2450" dirty="0">
                <a:latin typeface="Times New Roman"/>
                <a:cs typeface="Times New Roman"/>
              </a:rPr>
              <a:t>decides</a:t>
            </a:r>
            <a:r>
              <a:rPr sz="2450" spc="275" dirty="0">
                <a:latin typeface="Times New Roman"/>
                <a:cs typeface="Times New Roman"/>
              </a:rPr>
              <a:t> </a:t>
            </a:r>
            <a:r>
              <a:rPr sz="2450" spc="110" dirty="0">
                <a:latin typeface="Times New Roman"/>
                <a:cs typeface="Times New Roman"/>
              </a:rPr>
              <a:t>that</a:t>
            </a:r>
            <a:r>
              <a:rPr sz="2450" spc="275" dirty="0">
                <a:latin typeface="Times New Roman"/>
                <a:cs typeface="Times New Roman"/>
              </a:rPr>
              <a:t> </a:t>
            </a:r>
            <a:r>
              <a:rPr sz="2450" dirty="0">
                <a:latin typeface="Times New Roman"/>
                <a:cs typeface="Times New Roman"/>
              </a:rPr>
              <a:t>he</a:t>
            </a:r>
            <a:r>
              <a:rPr sz="2450" spc="275" dirty="0">
                <a:latin typeface="Times New Roman"/>
                <a:cs typeface="Times New Roman"/>
              </a:rPr>
              <a:t> </a:t>
            </a:r>
            <a:r>
              <a:rPr sz="2450" dirty="0">
                <a:latin typeface="Times New Roman"/>
                <a:cs typeface="Times New Roman"/>
              </a:rPr>
              <a:t>will</a:t>
            </a:r>
            <a:r>
              <a:rPr sz="2450" spc="275" dirty="0">
                <a:latin typeface="Times New Roman"/>
                <a:cs typeface="Times New Roman"/>
              </a:rPr>
              <a:t> </a:t>
            </a:r>
            <a:r>
              <a:rPr sz="2450" dirty="0">
                <a:latin typeface="Times New Roman"/>
                <a:cs typeface="Times New Roman"/>
              </a:rPr>
              <a:t>carry</a:t>
            </a:r>
            <a:r>
              <a:rPr sz="2450" spc="275" dirty="0">
                <a:latin typeface="Times New Roman"/>
                <a:cs typeface="Times New Roman"/>
              </a:rPr>
              <a:t> </a:t>
            </a:r>
            <a:r>
              <a:rPr sz="2450" dirty="0">
                <a:latin typeface="Times New Roman"/>
                <a:cs typeface="Times New Roman"/>
              </a:rPr>
              <a:t>the</a:t>
            </a:r>
            <a:r>
              <a:rPr sz="2450" spc="275" dirty="0">
                <a:latin typeface="Times New Roman"/>
                <a:cs typeface="Times New Roman"/>
              </a:rPr>
              <a:t> </a:t>
            </a:r>
            <a:r>
              <a:rPr sz="2450" dirty="0">
                <a:latin typeface="Times New Roman"/>
                <a:cs typeface="Times New Roman"/>
              </a:rPr>
              <a:t>beam</a:t>
            </a:r>
            <a:r>
              <a:rPr sz="2450" spc="270" dirty="0">
                <a:latin typeface="Times New Roman"/>
                <a:cs typeface="Times New Roman"/>
              </a:rPr>
              <a:t> </a:t>
            </a:r>
            <a:r>
              <a:rPr sz="2450" dirty="0">
                <a:latin typeface="Times New Roman"/>
                <a:cs typeface="Times New Roman"/>
              </a:rPr>
              <a:t>into</a:t>
            </a:r>
            <a:r>
              <a:rPr sz="2450" spc="275" dirty="0">
                <a:latin typeface="Times New Roman"/>
                <a:cs typeface="Times New Roman"/>
              </a:rPr>
              <a:t> </a:t>
            </a:r>
            <a:r>
              <a:rPr sz="2450" dirty="0">
                <a:latin typeface="Times New Roman"/>
                <a:cs typeface="Times New Roman"/>
              </a:rPr>
              <a:t>the</a:t>
            </a:r>
            <a:r>
              <a:rPr sz="2450" spc="275" dirty="0">
                <a:latin typeface="Times New Roman"/>
                <a:cs typeface="Times New Roman"/>
              </a:rPr>
              <a:t> </a:t>
            </a:r>
            <a:r>
              <a:rPr sz="2450" dirty="0">
                <a:latin typeface="Times New Roman"/>
                <a:cs typeface="Times New Roman"/>
              </a:rPr>
              <a:t>barn</a:t>
            </a:r>
            <a:r>
              <a:rPr sz="2450" spc="275" dirty="0">
                <a:latin typeface="Times New Roman"/>
                <a:cs typeface="Times New Roman"/>
              </a:rPr>
              <a:t> </a:t>
            </a:r>
            <a:r>
              <a:rPr sz="2450" spc="-10" dirty="0">
                <a:latin typeface="Times New Roman"/>
                <a:cs typeface="Times New Roman"/>
              </a:rPr>
              <a:t>moving </a:t>
            </a:r>
            <a:r>
              <a:rPr sz="2450" dirty="0">
                <a:latin typeface="Times New Roman"/>
                <a:cs typeface="Times New Roman"/>
              </a:rPr>
              <a:t>so</a:t>
            </a:r>
            <a:r>
              <a:rPr sz="2450" spc="254" dirty="0">
                <a:latin typeface="Times New Roman"/>
                <a:cs typeface="Times New Roman"/>
              </a:rPr>
              <a:t> </a:t>
            </a:r>
            <a:r>
              <a:rPr sz="2450" dirty="0">
                <a:latin typeface="Times New Roman"/>
                <a:cs typeface="Times New Roman"/>
              </a:rPr>
              <a:t>fast</a:t>
            </a:r>
            <a:r>
              <a:rPr sz="2450" spc="265" dirty="0">
                <a:latin typeface="Times New Roman"/>
                <a:cs typeface="Times New Roman"/>
              </a:rPr>
              <a:t> </a:t>
            </a:r>
            <a:r>
              <a:rPr sz="2450" spc="110" dirty="0">
                <a:latin typeface="Times New Roman"/>
                <a:cs typeface="Times New Roman"/>
              </a:rPr>
              <a:t>that</a:t>
            </a:r>
            <a:r>
              <a:rPr sz="2450" spc="270" dirty="0">
                <a:latin typeface="Times New Roman"/>
                <a:cs typeface="Times New Roman"/>
              </a:rPr>
              <a:t> </a:t>
            </a:r>
            <a:r>
              <a:rPr sz="2450" dirty="0">
                <a:latin typeface="Times New Roman"/>
                <a:cs typeface="Times New Roman"/>
              </a:rPr>
              <a:t>in</a:t>
            </a:r>
            <a:r>
              <a:rPr sz="2450" spc="265" dirty="0">
                <a:latin typeface="Times New Roman"/>
                <a:cs typeface="Times New Roman"/>
              </a:rPr>
              <a:t> </a:t>
            </a:r>
            <a:r>
              <a:rPr sz="2450" dirty="0">
                <a:latin typeface="Times New Roman"/>
                <a:cs typeface="Times New Roman"/>
              </a:rPr>
              <a:t>the</a:t>
            </a:r>
            <a:r>
              <a:rPr sz="2450" spc="265" dirty="0">
                <a:latin typeface="Times New Roman"/>
                <a:cs typeface="Times New Roman"/>
              </a:rPr>
              <a:t> </a:t>
            </a:r>
            <a:r>
              <a:rPr sz="2450" dirty="0">
                <a:latin typeface="Times New Roman"/>
                <a:cs typeface="Times New Roman"/>
              </a:rPr>
              <a:t>barn</a:t>
            </a:r>
            <a:r>
              <a:rPr sz="2450" spc="265" dirty="0">
                <a:latin typeface="Times New Roman"/>
                <a:cs typeface="Times New Roman"/>
              </a:rPr>
              <a:t> </a:t>
            </a:r>
            <a:r>
              <a:rPr sz="2450" dirty="0">
                <a:latin typeface="Times New Roman"/>
                <a:cs typeface="Times New Roman"/>
              </a:rPr>
              <a:t>frame</a:t>
            </a:r>
            <a:r>
              <a:rPr sz="2450" spc="265" dirty="0">
                <a:latin typeface="Times New Roman"/>
                <a:cs typeface="Times New Roman"/>
              </a:rPr>
              <a:t> </a:t>
            </a:r>
            <a:r>
              <a:rPr sz="2450" dirty="0">
                <a:latin typeface="Times New Roman"/>
                <a:cs typeface="Times New Roman"/>
              </a:rPr>
              <a:t>the</a:t>
            </a:r>
            <a:r>
              <a:rPr sz="2450" spc="270" dirty="0">
                <a:latin typeface="Times New Roman"/>
                <a:cs typeface="Times New Roman"/>
              </a:rPr>
              <a:t> </a:t>
            </a:r>
            <a:r>
              <a:rPr sz="2450" dirty="0">
                <a:latin typeface="Times New Roman"/>
                <a:cs typeface="Times New Roman"/>
              </a:rPr>
              <a:t>beam</a:t>
            </a:r>
            <a:r>
              <a:rPr sz="2450" spc="265" dirty="0">
                <a:latin typeface="Times New Roman"/>
                <a:cs typeface="Times New Roman"/>
              </a:rPr>
              <a:t> </a:t>
            </a:r>
            <a:r>
              <a:rPr sz="2450" dirty="0">
                <a:latin typeface="Times New Roman"/>
                <a:cs typeface="Times New Roman"/>
              </a:rPr>
              <a:t>will</a:t>
            </a:r>
            <a:r>
              <a:rPr sz="2450" spc="265" dirty="0">
                <a:latin typeface="Times New Roman"/>
                <a:cs typeface="Times New Roman"/>
              </a:rPr>
              <a:t> </a:t>
            </a:r>
            <a:r>
              <a:rPr sz="2450" dirty="0">
                <a:latin typeface="Times New Roman"/>
                <a:cs typeface="Times New Roman"/>
              </a:rPr>
              <a:t>be</a:t>
            </a:r>
            <a:r>
              <a:rPr sz="2450" spc="265" dirty="0">
                <a:latin typeface="Times New Roman"/>
                <a:cs typeface="Times New Roman"/>
              </a:rPr>
              <a:t> </a:t>
            </a:r>
            <a:r>
              <a:rPr sz="2450" dirty="0">
                <a:latin typeface="Times New Roman"/>
                <a:cs typeface="Times New Roman"/>
              </a:rPr>
              <a:t>contracted</a:t>
            </a:r>
            <a:r>
              <a:rPr sz="2450" spc="265" dirty="0">
                <a:latin typeface="Times New Roman"/>
                <a:cs typeface="Times New Roman"/>
              </a:rPr>
              <a:t> </a:t>
            </a:r>
            <a:r>
              <a:rPr sz="2450" dirty="0">
                <a:latin typeface="Times New Roman"/>
                <a:cs typeface="Times New Roman"/>
              </a:rPr>
              <a:t>by</a:t>
            </a:r>
            <a:r>
              <a:rPr sz="2450" spc="270" dirty="0">
                <a:latin typeface="Times New Roman"/>
                <a:cs typeface="Times New Roman"/>
              </a:rPr>
              <a:t> </a:t>
            </a:r>
            <a:r>
              <a:rPr sz="2450" spc="-50" dirty="0">
                <a:latin typeface="Times New Roman"/>
                <a:cs typeface="Times New Roman"/>
              </a:rPr>
              <a:t>a </a:t>
            </a:r>
            <a:r>
              <a:rPr sz="2450" dirty="0">
                <a:latin typeface="Times New Roman"/>
                <a:cs typeface="Times New Roman"/>
              </a:rPr>
              <a:t>factor</a:t>
            </a:r>
            <a:r>
              <a:rPr sz="2450" spc="90" dirty="0">
                <a:latin typeface="Times New Roman"/>
                <a:cs typeface="Times New Roman"/>
              </a:rPr>
              <a:t> </a:t>
            </a:r>
            <a:r>
              <a:rPr sz="2450" dirty="0">
                <a:latin typeface="Times New Roman"/>
                <a:cs typeface="Times New Roman"/>
              </a:rPr>
              <a:t>of</a:t>
            </a:r>
            <a:r>
              <a:rPr sz="2450" spc="105" dirty="0">
                <a:latin typeface="Times New Roman"/>
                <a:cs typeface="Times New Roman"/>
              </a:rPr>
              <a:t> </a:t>
            </a:r>
            <a:r>
              <a:rPr sz="2450" dirty="0">
                <a:latin typeface="Times New Roman"/>
                <a:cs typeface="Times New Roman"/>
              </a:rPr>
              <a:t>3,</a:t>
            </a:r>
            <a:r>
              <a:rPr sz="2450" spc="110" dirty="0">
                <a:latin typeface="Times New Roman"/>
                <a:cs typeface="Times New Roman"/>
              </a:rPr>
              <a:t> </a:t>
            </a:r>
            <a:r>
              <a:rPr sz="2450" dirty="0">
                <a:latin typeface="Times New Roman"/>
                <a:cs typeface="Times New Roman"/>
              </a:rPr>
              <a:t>so</a:t>
            </a:r>
            <a:r>
              <a:rPr sz="2450" spc="100" dirty="0">
                <a:latin typeface="Times New Roman"/>
                <a:cs typeface="Times New Roman"/>
              </a:rPr>
              <a:t> </a:t>
            </a:r>
            <a:r>
              <a:rPr sz="2450" spc="60" dirty="0">
                <a:latin typeface="Times New Roman"/>
                <a:cs typeface="Times New Roman"/>
              </a:rPr>
              <a:t>it</a:t>
            </a:r>
            <a:r>
              <a:rPr sz="2450" spc="100" dirty="0">
                <a:latin typeface="Times New Roman"/>
                <a:cs typeface="Times New Roman"/>
              </a:rPr>
              <a:t> </a:t>
            </a:r>
            <a:r>
              <a:rPr sz="2450" spc="-10" dirty="0">
                <a:latin typeface="Times New Roman"/>
                <a:cs typeface="Times New Roman"/>
              </a:rPr>
              <a:t>will</a:t>
            </a:r>
            <a:r>
              <a:rPr sz="2450" spc="105" dirty="0">
                <a:latin typeface="Times New Roman"/>
                <a:cs typeface="Times New Roman"/>
              </a:rPr>
              <a:t> </a:t>
            </a:r>
            <a:r>
              <a:rPr sz="2450" dirty="0">
                <a:latin typeface="Times New Roman"/>
                <a:cs typeface="Times New Roman"/>
              </a:rPr>
              <a:t>easily</a:t>
            </a:r>
            <a:r>
              <a:rPr sz="2450" spc="95" dirty="0">
                <a:latin typeface="Times New Roman"/>
                <a:cs typeface="Times New Roman"/>
              </a:rPr>
              <a:t> </a:t>
            </a:r>
            <a:r>
              <a:rPr sz="2450" dirty="0">
                <a:latin typeface="Times New Roman"/>
                <a:cs typeface="Times New Roman"/>
              </a:rPr>
              <a:t>fit.</a:t>
            </a:r>
            <a:r>
              <a:rPr sz="2450" spc="420" dirty="0">
                <a:latin typeface="Times New Roman"/>
                <a:cs typeface="Times New Roman"/>
              </a:rPr>
              <a:t> </a:t>
            </a:r>
            <a:r>
              <a:rPr sz="2450" dirty="0">
                <a:latin typeface="Times New Roman"/>
                <a:cs typeface="Times New Roman"/>
              </a:rPr>
              <a:t>He</a:t>
            </a:r>
            <a:r>
              <a:rPr sz="2450" spc="100" dirty="0">
                <a:latin typeface="Times New Roman"/>
                <a:cs typeface="Times New Roman"/>
              </a:rPr>
              <a:t> </a:t>
            </a:r>
            <a:r>
              <a:rPr sz="2450" dirty="0">
                <a:latin typeface="Times New Roman"/>
                <a:cs typeface="Times New Roman"/>
              </a:rPr>
              <a:t>tells</a:t>
            </a:r>
            <a:r>
              <a:rPr sz="2450" spc="100" dirty="0">
                <a:latin typeface="Times New Roman"/>
                <a:cs typeface="Times New Roman"/>
              </a:rPr>
              <a:t> </a:t>
            </a:r>
            <a:r>
              <a:rPr sz="2450" dirty="0">
                <a:latin typeface="Times New Roman"/>
                <a:cs typeface="Times New Roman"/>
              </a:rPr>
              <a:t>his</a:t>
            </a:r>
            <a:r>
              <a:rPr sz="2450" spc="100" dirty="0">
                <a:latin typeface="Times New Roman"/>
                <a:cs typeface="Times New Roman"/>
              </a:rPr>
              <a:t> </a:t>
            </a:r>
            <a:r>
              <a:rPr sz="2450" dirty="0">
                <a:latin typeface="Times New Roman"/>
                <a:cs typeface="Times New Roman"/>
              </a:rPr>
              <a:t>brother</a:t>
            </a:r>
            <a:r>
              <a:rPr sz="2450" spc="100" dirty="0">
                <a:latin typeface="Times New Roman"/>
                <a:cs typeface="Times New Roman"/>
              </a:rPr>
              <a:t> </a:t>
            </a:r>
            <a:r>
              <a:rPr sz="2450" dirty="0">
                <a:latin typeface="Times New Roman"/>
                <a:cs typeface="Times New Roman"/>
              </a:rPr>
              <a:t>Jack</a:t>
            </a:r>
            <a:r>
              <a:rPr sz="2450" spc="100" dirty="0">
                <a:latin typeface="Times New Roman"/>
                <a:cs typeface="Times New Roman"/>
              </a:rPr>
              <a:t> </a:t>
            </a:r>
            <a:r>
              <a:rPr sz="2450" dirty="0">
                <a:latin typeface="Times New Roman"/>
                <a:cs typeface="Times New Roman"/>
              </a:rPr>
              <a:t>to</a:t>
            </a:r>
            <a:r>
              <a:rPr sz="2450" spc="105" dirty="0">
                <a:latin typeface="Times New Roman"/>
                <a:cs typeface="Times New Roman"/>
              </a:rPr>
              <a:t> </a:t>
            </a:r>
            <a:r>
              <a:rPr sz="2450" spc="-10" dirty="0">
                <a:latin typeface="Times New Roman"/>
                <a:cs typeface="Times New Roman"/>
              </a:rPr>
              <a:t>stand </a:t>
            </a:r>
            <a:r>
              <a:rPr sz="2450" spc="114" dirty="0">
                <a:latin typeface="Times New Roman"/>
                <a:cs typeface="Times New Roman"/>
              </a:rPr>
              <a:t>at</a:t>
            </a:r>
            <a:r>
              <a:rPr sz="2450" spc="235" dirty="0">
                <a:latin typeface="Times New Roman"/>
                <a:cs typeface="Times New Roman"/>
              </a:rPr>
              <a:t> </a:t>
            </a:r>
            <a:r>
              <a:rPr sz="2450" dirty="0">
                <a:latin typeface="Times New Roman"/>
                <a:cs typeface="Times New Roman"/>
              </a:rPr>
              <a:t>the</a:t>
            </a:r>
            <a:r>
              <a:rPr sz="2450" spc="250" dirty="0">
                <a:latin typeface="Times New Roman"/>
                <a:cs typeface="Times New Roman"/>
              </a:rPr>
              <a:t> </a:t>
            </a:r>
            <a:r>
              <a:rPr sz="2450" dirty="0">
                <a:latin typeface="Times New Roman"/>
                <a:cs typeface="Times New Roman"/>
              </a:rPr>
              <a:t>barn</a:t>
            </a:r>
            <a:r>
              <a:rPr sz="2450" spc="250" dirty="0">
                <a:latin typeface="Times New Roman"/>
                <a:cs typeface="Times New Roman"/>
              </a:rPr>
              <a:t> </a:t>
            </a:r>
            <a:r>
              <a:rPr sz="2450" dirty="0">
                <a:latin typeface="Times New Roman"/>
                <a:cs typeface="Times New Roman"/>
              </a:rPr>
              <a:t>door</a:t>
            </a:r>
            <a:r>
              <a:rPr sz="2450" spc="250" dirty="0">
                <a:latin typeface="Times New Roman"/>
                <a:cs typeface="Times New Roman"/>
              </a:rPr>
              <a:t> </a:t>
            </a:r>
            <a:r>
              <a:rPr sz="2450" dirty="0">
                <a:latin typeface="Times New Roman"/>
                <a:cs typeface="Times New Roman"/>
              </a:rPr>
              <a:t>and</a:t>
            </a:r>
            <a:r>
              <a:rPr sz="2450" spc="250" dirty="0">
                <a:latin typeface="Times New Roman"/>
                <a:cs typeface="Times New Roman"/>
              </a:rPr>
              <a:t> </a:t>
            </a:r>
            <a:r>
              <a:rPr sz="2450" dirty="0">
                <a:latin typeface="Times New Roman"/>
                <a:cs typeface="Times New Roman"/>
              </a:rPr>
              <a:t>slam</a:t>
            </a:r>
            <a:r>
              <a:rPr sz="2450" spc="245" dirty="0">
                <a:latin typeface="Times New Roman"/>
                <a:cs typeface="Times New Roman"/>
              </a:rPr>
              <a:t> </a:t>
            </a:r>
            <a:r>
              <a:rPr sz="2450" dirty="0">
                <a:latin typeface="Times New Roman"/>
                <a:cs typeface="Times New Roman"/>
              </a:rPr>
              <a:t>the</a:t>
            </a:r>
            <a:r>
              <a:rPr sz="2450" spc="250" dirty="0">
                <a:latin typeface="Times New Roman"/>
                <a:cs typeface="Times New Roman"/>
              </a:rPr>
              <a:t> </a:t>
            </a:r>
            <a:r>
              <a:rPr sz="2450" dirty="0">
                <a:latin typeface="Times New Roman"/>
                <a:cs typeface="Times New Roman"/>
              </a:rPr>
              <a:t>door</a:t>
            </a:r>
            <a:r>
              <a:rPr sz="2450" spc="245" dirty="0">
                <a:latin typeface="Times New Roman"/>
                <a:cs typeface="Times New Roman"/>
              </a:rPr>
              <a:t> </a:t>
            </a:r>
            <a:r>
              <a:rPr sz="2450" dirty="0">
                <a:latin typeface="Times New Roman"/>
                <a:cs typeface="Times New Roman"/>
              </a:rPr>
              <a:t>behind</a:t>
            </a:r>
            <a:r>
              <a:rPr sz="2450" spc="250" dirty="0">
                <a:latin typeface="Times New Roman"/>
                <a:cs typeface="Times New Roman"/>
              </a:rPr>
              <a:t> </a:t>
            </a:r>
            <a:r>
              <a:rPr sz="2450" dirty="0">
                <a:latin typeface="Times New Roman"/>
                <a:cs typeface="Times New Roman"/>
              </a:rPr>
              <a:t>him</a:t>
            </a:r>
            <a:r>
              <a:rPr sz="2450" spc="245" dirty="0">
                <a:latin typeface="Times New Roman"/>
                <a:cs typeface="Times New Roman"/>
              </a:rPr>
              <a:t> </a:t>
            </a:r>
            <a:r>
              <a:rPr sz="2450" dirty="0">
                <a:latin typeface="Times New Roman"/>
                <a:cs typeface="Times New Roman"/>
              </a:rPr>
              <a:t>the</a:t>
            </a:r>
            <a:r>
              <a:rPr sz="2450" spc="245" dirty="0">
                <a:latin typeface="Times New Roman"/>
                <a:cs typeface="Times New Roman"/>
              </a:rPr>
              <a:t> </a:t>
            </a:r>
            <a:r>
              <a:rPr sz="2450" dirty="0">
                <a:latin typeface="Times New Roman"/>
                <a:cs typeface="Times New Roman"/>
              </a:rPr>
              <a:t>moment</a:t>
            </a:r>
            <a:r>
              <a:rPr sz="2450" spc="250" dirty="0">
                <a:latin typeface="Times New Roman"/>
                <a:cs typeface="Times New Roman"/>
              </a:rPr>
              <a:t> </a:t>
            </a:r>
            <a:r>
              <a:rPr sz="2450" spc="-25" dirty="0">
                <a:latin typeface="Times New Roman"/>
                <a:cs typeface="Times New Roman"/>
              </a:rPr>
              <a:t>the </a:t>
            </a:r>
            <a:r>
              <a:rPr sz="2450" dirty="0">
                <a:latin typeface="Times New Roman"/>
                <a:cs typeface="Times New Roman"/>
              </a:rPr>
              <a:t>beam</a:t>
            </a:r>
            <a:r>
              <a:rPr sz="2450" spc="120" dirty="0">
                <a:latin typeface="Times New Roman"/>
                <a:cs typeface="Times New Roman"/>
              </a:rPr>
              <a:t> </a:t>
            </a:r>
            <a:r>
              <a:rPr sz="2450" dirty="0">
                <a:latin typeface="Times New Roman"/>
                <a:cs typeface="Times New Roman"/>
              </a:rPr>
              <a:t>is</a:t>
            </a:r>
            <a:r>
              <a:rPr sz="2450" spc="114" dirty="0">
                <a:latin typeface="Times New Roman"/>
                <a:cs typeface="Times New Roman"/>
              </a:rPr>
              <a:t> </a:t>
            </a:r>
            <a:r>
              <a:rPr sz="2450" dirty="0">
                <a:latin typeface="Times New Roman"/>
                <a:cs typeface="Times New Roman"/>
              </a:rPr>
              <a:t>entirely</a:t>
            </a:r>
            <a:r>
              <a:rPr sz="2450" spc="125" dirty="0">
                <a:latin typeface="Times New Roman"/>
                <a:cs typeface="Times New Roman"/>
              </a:rPr>
              <a:t> </a:t>
            </a:r>
            <a:r>
              <a:rPr sz="2450" dirty="0">
                <a:latin typeface="Times New Roman"/>
                <a:cs typeface="Times New Roman"/>
              </a:rPr>
              <a:t>in</a:t>
            </a:r>
            <a:r>
              <a:rPr sz="2450" spc="120" dirty="0">
                <a:latin typeface="Times New Roman"/>
                <a:cs typeface="Times New Roman"/>
              </a:rPr>
              <a:t> </a:t>
            </a:r>
            <a:r>
              <a:rPr sz="2450" dirty="0">
                <a:latin typeface="Times New Roman"/>
                <a:cs typeface="Times New Roman"/>
              </a:rPr>
              <a:t>the</a:t>
            </a:r>
            <a:r>
              <a:rPr sz="2450" spc="120" dirty="0">
                <a:latin typeface="Times New Roman"/>
                <a:cs typeface="Times New Roman"/>
              </a:rPr>
              <a:t> </a:t>
            </a:r>
            <a:r>
              <a:rPr sz="2450" dirty="0">
                <a:latin typeface="Times New Roman"/>
                <a:cs typeface="Times New Roman"/>
              </a:rPr>
              <a:t>barn.</a:t>
            </a:r>
            <a:r>
              <a:rPr sz="2450" spc="385" dirty="0">
                <a:latin typeface="Times New Roman"/>
                <a:cs typeface="Times New Roman"/>
              </a:rPr>
              <a:t> </a:t>
            </a:r>
            <a:r>
              <a:rPr sz="2450" dirty="0">
                <a:latin typeface="Times New Roman"/>
                <a:cs typeface="Times New Roman"/>
              </a:rPr>
              <a:t>Does</a:t>
            </a:r>
            <a:r>
              <a:rPr sz="2450" spc="120" dirty="0">
                <a:latin typeface="Times New Roman"/>
                <a:cs typeface="Times New Roman"/>
              </a:rPr>
              <a:t> </a:t>
            </a:r>
            <a:r>
              <a:rPr sz="2450" dirty="0">
                <a:latin typeface="Times New Roman"/>
                <a:cs typeface="Times New Roman"/>
              </a:rPr>
              <a:t>the</a:t>
            </a:r>
            <a:r>
              <a:rPr sz="2450" spc="120" dirty="0">
                <a:latin typeface="Times New Roman"/>
                <a:cs typeface="Times New Roman"/>
              </a:rPr>
              <a:t> </a:t>
            </a:r>
            <a:r>
              <a:rPr sz="2450" dirty="0">
                <a:latin typeface="Times New Roman"/>
                <a:cs typeface="Times New Roman"/>
              </a:rPr>
              <a:t>beam</a:t>
            </a:r>
            <a:r>
              <a:rPr sz="2450" spc="114" dirty="0">
                <a:latin typeface="Times New Roman"/>
                <a:cs typeface="Times New Roman"/>
              </a:rPr>
              <a:t> </a:t>
            </a:r>
            <a:r>
              <a:rPr sz="2450" dirty="0">
                <a:latin typeface="Times New Roman"/>
                <a:cs typeface="Times New Roman"/>
              </a:rPr>
              <a:t>end</a:t>
            </a:r>
            <a:r>
              <a:rPr sz="2450" spc="125" dirty="0">
                <a:latin typeface="Times New Roman"/>
                <a:cs typeface="Times New Roman"/>
              </a:rPr>
              <a:t> </a:t>
            </a:r>
            <a:r>
              <a:rPr sz="2450" dirty="0">
                <a:latin typeface="Times New Roman"/>
                <a:cs typeface="Times New Roman"/>
              </a:rPr>
              <a:t>up</a:t>
            </a:r>
            <a:r>
              <a:rPr sz="2450" spc="120" dirty="0">
                <a:latin typeface="Times New Roman"/>
                <a:cs typeface="Times New Roman"/>
              </a:rPr>
              <a:t> </a:t>
            </a:r>
            <a:r>
              <a:rPr sz="2450" dirty="0">
                <a:latin typeface="Times New Roman"/>
                <a:cs typeface="Times New Roman"/>
              </a:rPr>
              <a:t>fitting</a:t>
            </a:r>
            <a:r>
              <a:rPr sz="2450" spc="125" dirty="0">
                <a:latin typeface="Times New Roman"/>
                <a:cs typeface="Times New Roman"/>
              </a:rPr>
              <a:t> </a:t>
            </a:r>
            <a:r>
              <a:rPr sz="2450" dirty="0">
                <a:latin typeface="Times New Roman"/>
                <a:cs typeface="Times New Roman"/>
              </a:rPr>
              <a:t>in</a:t>
            </a:r>
            <a:r>
              <a:rPr sz="2450" spc="120" dirty="0">
                <a:latin typeface="Times New Roman"/>
                <a:cs typeface="Times New Roman"/>
              </a:rPr>
              <a:t> </a:t>
            </a:r>
            <a:r>
              <a:rPr sz="2450" spc="-25" dirty="0">
                <a:latin typeface="Times New Roman"/>
                <a:cs typeface="Times New Roman"/>
              </a:rPr>
              <a:t>the </a:t>
            </a:r>
            <a:r>
              <a:rPr sz="2450" spc="-10" dirty="0">
                <a:latin typeface="Times New Roman"/>
                <a:cs typeface="Times New Roman"/>
              </a:rPr>
              <a:t>barn?</a:t>
            </a:r>
            <a:endParaRPr sz="2450">
              <a:latin typeface="Times New Roman"/>
              <a:cs typeface="Times New Roman"/>
            </a:endParaRPr>
          </a:p>
          <a:p>
            <a:pPr marL="12700" algn="just">
              <a:lnSpc>
                <a:spcPct val="100000"/>
              </a:lnSpc>
              <a:spcBef>
                <a:spcPts val="1645"/>
              </a:spcBef>
            </a:pPr>
            <a:r>
              <a:rPr sz="2450" b="1" spc="55" dirty="0">
                <a:latin typeface="Book Antiqua"/>
                <a:cs typeface="Book Antiqua"/>
              </a:rPr>
              <a:t>Solution:</a:t>
            </a:r>
            <a:r>
              <a:rPr sz="2450" b="1" spc="305" dirty="0">
                <a:latin typeface="Book Antiqua"/>
                <a:cs typeface="Book Antiqua"/>
              </a:rPr>
              <a:t>  </a:t>
            </a:r>
            <a:r>
              <a:rPr sz="2450" spc="-25" dirty="0">
                <a:latin typeface="Times New Roman"/>
                <a:cs typeface="Times New Roman"/>
              </a:rPr>
              <a:t>No</a:t>
            </a:r>
            <a:endParaRPr sz="2450">
              <a:latin typeface="Times New Roman"/>
              <a:cs typeface="Times New Roman"/>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5907570" y="878291"/>
            <a:ext cx="306768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1.4.</a:t>
            </a:r>
            <a:r>
              <a:rPr sz="1200" spc="215" dirty="0">
                <a:latin typeface="Times New Roman"/>
                <a:cs typeface="Times New Roman"/>
              </a:rPr>
              <a:t>  </a:t>
            </a:r>
            <a:r>
              <a:rPr sz="1200" spc="50" dirty="0">
                <a:latin typeface="Times New Roman"/>
                <a:cs typeface="Times New Roman"/>
              </a:rPr>
              <a:t>THE</a:t>
            </a:r>
            <a:r>
              <a:rPr sz="1200" spc="145" dirty="0">
                <a:latin typeface="Times New Roman"/>
                <a:cs typeface="Times New Roman"/>
              </a:rPr>
              <a:t> </a:t>
            </a:r>
            <a:r>
              <a:rPr sz="1200" dirty="0">
                <a:latin typeface="Times New Roman"/>
                <a:cs typeface="Times New Roman"/>
              </a:rPr>
              <a:t>LORENTZ</a:t>
            </a:r>
            <a:r>
              <a:rPr sz="1200" spc="145" dirty="0">
                <a:latin typeface="Times New Roman"/>
                <a:cs typeface="Times New Roman"/>
              </a:rPr>
              <a:t> </a:t>
            </a:r>
            <a:r>
              <a:rPr sz="1200" spc="-10" dirty="0">
                <a:latin typeface="Times New Roman"/>
                <a:cs typeface="Times New Roman"/>
              </a:rPr>
              <a:t>TRANSFORMATIONS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1238181"/>
            <a:ext cx="3737610" cy="288290"/>
          </a:xfrm>
          <a:prstGeom prst="rect">
            <a:avLst/>
          </a:prstGeom>
        </p:spPr>
        <p:txBody>
          <a:bodyPr vert="horz" wrap="square" lIns="0" tIns="15240" rIns="0" bIns="0" rtlCol="0">
            <a:spAutoFit/>
          </a:bodyPr>
          <a:lstStyle/>
          <a:p>
            <a:pPr marL="12700">
              <a:lnSpc>
                <a:spcPct val="100000"/>
              </a:lnSpc>
              <a:spcBef>
                <a:spcPts val="120"/>
              </a:spcBef>
              <a:tabLst>
                <a:tab pos="572770" algn="l"/>
              </a:tabLst>
            </a:pPr>
            <a:r>
              <a:rPr sz="1700" b="1" spc="85" dirty="0">
                <a:latin typeface="Book Antiqua"/>
                <a:cs typeface="Book Antiqua"/>
              </a:rPr>
              <a:t>1.4</a:t>
            </a:r>
            <a:r>
              <a:rPr sz="1700" b="1" dirty="0">
                <a:latin typeface="Book Antiqua"/>
                <a:cs typeface="Book Antiqua"/>
              </a:rPr>
              <a:t>	</a:t>
            </a:r>
            <a:r>
              <a:rPr sz="1700" b="1" spc="90" dirty="0">
                <a:latin typeface="Book Antiqua"/>
                <a:cs typeface="Book Antiqua"/>
              </a:rPr>
              <a:t>The</a:t>
            </a:r>
            <a:r>
              <a:rPr sz="1700" b="1" spc="235" dirty="0">
                <a:latin typeface="Book Antiqua"/>
                <a:cs typeface="Book Antiqua"/>
              </a:rPr>
              <a:t> </a:t>
            </a:r>
            <a:r>
              <a:rPr sz="1700" b="1" spc="60" dirty="0">
                <a:latin typeface="Book Antiqua"/>
                <a:cs typeface="Book Antiqua"/>
              </a:rPr>
              <a:t>Lorentz</a:t>
            </a:r>
            <a:r>
              <a:rPr sz="1700" b="1" spc="240" dirty="0">
                <a:latin typeface="Book Antiqua"/>
                <a:cs typeface="Book Antiqua"/>
              </a:rPr>
              <a:t> </a:t>
            </a:r>
            <a:r>
              <a:rPr sz="1700" b="1" spc="-10" dirty="0">
                <a:latin typeface="Book Antiqua"/>
                <a:cs typeface="Book Antiqua"/>
              </a:rPr>
              <a:t>Transformations</a:t>
            </a:r>
            <a:endParaRPr sz="1700">
              <a:latin typeface="Book Antiqua"/>
              <a:cs typeface="Book Antiqua"/>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5201285"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1.4.</a:t>
            </a:r>
            <a:r>
              <a:rPr sz="1200" spc="215" dirty="0">
                <a:latin typeface="Times New Roman"/>
                <a:cs typeface="Times New Roman"/>
              </a:rPr>
              <a:t>  </a:t>
            </a:r>
            <a:r>
              <a:rPr sz="1200" spc="50" dirty="0">
                <a:latin typeface="Times New Roman"/>
                <a:cs typeface="Times New Roman"/>
              </a:rPr>
              <a:t>THE</a:t>
            </a:r>
            <a:r>
              <a:rPr sz="1200" spc="145" dirty="0">
                <a:latin typeface="Times New Roman"/>
                <a:cs typeface="Times New Roman"/>
              </a:rPr>
              <a:t> </a:t>
            </a:r>
            <a:r>
              <a:rPr sz="1200" dirty="0">
                <a:latin typeface="Times New Roman"/>
                <a:cs typeface="Times New Roman"/>
              </a:rPr>
              <a:t>LORENTZ</a:t>
            </a:r>
            <a:r>
              <a:rPr sz="1200" spc="145" dirty="0">
                <a:latin typeface="Times New Roman"/>
                <a:cs typeface="Times New Roman"/>
              </a:rPr>
              <a:t> </a:t>
            </a:r>
            <a:r>
              <a:rPr sz="1200" spc="-10" dirty="0">
                <a:latin typeface="Times New Roman"/>
                <a:cs typeface="Times New Roman"/>
              </a:rPr>
              <a:t>TRANSFORMATIONS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4365" cy="782955"/>
          </a:xfrm>
          <a:prstGeom prst="rect">
            <a:avLst/>
          </a:prstGeom>
        </p:spPr>
        <p:txBody>
          <a:bodyPr vert="horz" wrap="square" lIns="0" tIns="9525" rIns="0" bIns="0" rtlCol="0">
            <a:spAutoFit/>
          </a:bodyPr>
          <a:lstStyle/>
          <a:p>
            <a:pPr marL="12700" marR="5080">
              <a:lnSpc>
                <a:spcPct val="101699"/>
              </a:lnSpc>
              <a:spcBef>
                <a:spcPts val="75"/>
              </a:spcBef>
              <a:tabLst>
                <a:tab pos="3041015" algn="l"/>
              </a:tabLst>
            </a:pPr>
            <a:r>
              <a:rPr dirty="0"/>
              <a:t>The</a:t>
            </a:r>
            <a:r>
              <a:rPr spc="-55" dirty="0"/>
              <a:t> </a:t>
            </a:r>
            <a:r>
              <a:rPr spc="-20" dirty="0"/>
              <a:t>Lorentz</a:t>
            </a:r>
            <a:r>
              <a:rPr spc="-45" dirty="0"/>
              <a:t> </a:t>
            </a:r>
            <a:r>
              <a:rPr dirty="0"/>
              <a:t>transformations,</a:t>
            </a:r>
            <a:r>
              <a:rPr spc="20" dirty="0"/>
              <a:t> </a:t>
            </a:r>
            <a:r>
              <a:rPr dirty="0"/>
              <a:t>as</a:t>
            </a:r>
            <a:r>
              <a:rPr spc="-50" dirty="0"/>
              <a:t> </a:t>
            </a:r>
            <a:r>
              <a:rPr spc="-35" dirty="0"/>
              <a:t>expressed</a:t>
            </a:r>
            <a:r>
              <a:rPr spc="-40" dirty="0"/>
              <a:t> </a:t>
            </a:r>
            <a:r>
              <a:rPr dirty="0"/>
              <a:t>in</a:t>
            </a:r>
            <a:r>
              <a:rPr spc="-45" dirty="0"/>
              <a:t> </a:t>
            </a:r>
            <a:r>
              <a:rPr dirty="0"/>
              <a:t>the</a:t>
            </a:r>
            <a:r>
              <a:rPr spc="-40" dirty="0"/>
              <a:t> </a:t>
            </a:r>
            <a:r>
              <a:rPr dirty="0"/>
              <a:t>textbook,</a:t>
            </a:r>
            <a:r>
              <a:rPr spc="15" dirty="0"/>
              <a:t> </a:t>
            </a:r>
            <a:r>
              <a:rPr spc="-10" dirty="0"/>
              <a:t>assume which</a:t>
            </a:r>
            <a:r>
              <a:rPr spc="25" dirty="0"/>
              <a:t> </a:t>
            </a:r>
            <a:r>
              <a:rPr dirty="0"/>
              <a:t>of</a:t>
            </a:r>
            <a:r>
              <a:rPr spc="35" dirty="0"/>
              <a:t> </a:t>
            </a:r>
            <a:r>
              <a:rPr dirty="0"/>
              <a:t>the</a:t>
            </a:r>
            <a:r>
              <a:rPr spc="30" dirty="0"/>
              <a:t> </a:t>
            </a:r>
            <a:r>
              <a:rPr spc="-10" dirty="0"/>
              <a:t>following?</a:t>
            </a:r>
            <a:r>
              <a:rPr dirty="0"/>
              <a:t>	(Choose</a:t>
            </a:r>
            <a:r>
              <a:rPr spc="45" dirty="0"/>
              <a:t> </a:t>
            </a:r>
            <a:r>
              <a:rPr dirty="0"/>
              <a:t>all</a:t>
            </a:r>
            <a:r>
              <a:rPr spc="45" dirty="0"/>
              <a:t> </a:t>
            </a:r>
            <a:r>
              <a:rPr spc="110" dirty="0"/>
              <a:t>that</a:t>
            </a:r>
            <a:r>
              <a:rPr spc="45" dirty="0"/>
              <a:t> </a:t>
            </a:r>
            <a:r>
              <a:rPr spc="-10" dirty="0"/>
              <a:t>apply.)</a:t>
            </a:r>
          </a:p>
        </p:txBody>
      </p:sp>
      <p:sp>
        <p:nvSpPr>
          <p:cNvPr id="5" name="object 5"/>
          <p:cNvSpPr txBox="1"/>
          <p:nvPr/>
        </p:nvSpPr>
        <p:spPr>
          <a:xfrm>
            <a:off x="689737" y="2170390"/>
            <a:ext cx="8310245" cy="3819525"/>
          </a:xfrm>
          <a:prstGeom prst="rect">
            <a:avLst/>
          </a:prstGeom>
        </p:spPr>
        <p:txBody>
          <a:bodyPr vert="horz" wrap="square" lIns="0" tIns="9525" rIns="0" bIns="0" rtlCol="0">
            <a:spAutoFit/>
          </a:bodyPr>
          <a:lstStyle/>
          <a:p>
            <a:pPr marL="413384" marR="30480" indent="-371475" algn="just">
              <a:lnSpc>
                <a:spcPct val="101699"/>
              </a:lnSpc>
              <a:spcBef>
                <a:spcPts val="75"/>
              </a:spcBef>
              <a:buAutoNum type="alphaUcPeriod"/>
              <a:tabLst>
                <a:tab pos="414020" algn="l"/>
              </a:tabLst>
            </a:pPr>
            <a:r>
              <a:rPr sz="2450" dirty="0">
                <a:latin typeface="Times New Roman"/>
                <a:cs typeface="Times New Roman"/>
              </a:rPr>
              <a:t>If</a:t>
            </a:r>
            <a:r>
              <a:rPr sz="2450" spc="195" dirty="0">
                <a:latin typeface="Times New Roman"/>
                <a:cs typeface="Times New Roman"/>
              </a:rPr>
              <a:t> </a:t>
            </a:r>
            <a:r>
              <a:rPr sz="2450" dirty="0">
                <a:latin typeface="Times New Roman"/>
                <a:cs typeface="Times New Roman"/>
              </a:rPr>
              <a:t>two</a:t>
            </a:r>
            <a:r>
              <a:rPr sz="2450" spc="204" dirty="0">
                <a:latin typeface="Times New Roman"/>
                <a:cs typeface="Times New Roman"/>
              </a:rPr>
              <a:t> </a:t>
            </a:r>
            <a:r>
              <a:rPr sz="2450" dirty="0">
                <a:latin typeface="Times New Roman"/>
                <a:cs typeface="Times New Roman"/>
              </a:rPr>
              <a:t>events</a:t>
            </a:r>
            <a:r>
              <a:rPr sz="2450" spc="204" dirty="0">
                <a:latin typeface="Times New Roman"/>
                <a:cs typeface="Times New Roman"/>
              </a:rPr>
              <a:t> </a:t>
            </a:r>
            <a:r>
              <a:rPr sz="2450" dirty="0">
                <a:latin typeface="Times New Roman"/>
                <a:cs typeface="Times New Roman"/>
              </a:rPr>
              <a:t>are</a:t>
            </a:r>
            <a:r>
              <a:rPr sz="2450" spc="204" dirty="0">
                <a:latin typeface="Times New Roman"/>
                <a:cs typeface="Times New Roman"/>
              </a:rPr>
              <a:t> </a:t>
            </a:r>
            <a:r>
              <a:rPr sz="2450" dirty="0">
                <a:latin typeface="Times New Roman"/>
                <a:cs typeface="Times New Roman"/>
              </a:rPr>
              <a:t>simultaneous</a:t>
            </a:r>
            <a:r>
              <a:rPr sz="2450" spc="204" dirty="0">
                <a:latin typeface="Times New Roman"/>
                <a:cs typeface="Times New Roman"/>
              </a:rPr>
              <a:t> </a:t>
            </a:r>
            <a:r>
              <a:rPr sz="2450" dirty="0">
                <a:latin typeface="Times New Roman"/>
                <a:cs typeface="Times New Roman"/>
              </a:rPr>
              <a:t>in</a:t>
            </a:r>
            <a:r>
              <a:rPr sz="2450" spc="204" dirty="0">
                <a:latin typeface="Times New Roman"/>
                <a:cs typeface="Times New Roman"/>
              </a:rPr>
              <a:t> </a:t>
            </a:r>
            <a:r>
              <a:rPr sz="2450" dirty="0">
                <a:latin typeface="Times New Roman"/>
                <a:cs typeface="Times New Roman"/>
              </a:rPr>
              <a:t>frame</a:t>
            </a:r>
            <a:r>
              <a:rPr sz="2450" spc="204" dirty="0">
                <a:latin typeface="Times New Roman"/>
                <a:cs typeface="Times New Roman"/>
              </a:rPr>
              <a:t> </a:t>
            </a:r>
            <a:r>
              <a:rPr sz="2450" dirty="0">
                <a:latin typeface="Times New Roman"/>
                <a:cs typeface="Times New Roman"/>
              </a:rPr>
              <a:t>R,</a:t>
            </a:r>
            <a:r>
              <a:rPr sz="2450" spc="204" dirty="0">
                <a:latin typeface="Times New Roman"/>
                <a:cs typeface="Times New Roman"/>
              </a:rPr>
              <a:t> </a:t>
            </a:r>
            <a:r>
              <a:rPr sz="2450" dirty="0">
                <a:latin typeface="Times New Roman"/>
                <a:cs typeface="Times New Roman"/>
              </a:rPr>
              <a:t>then</a:t>
            </a:r>
            <a:r>
              <a:rPr sz="2450" spc="204" dirty="0">
                <a:latin typeface="Times New Roman"/>
                <a:cs typeface="Times New Roman"/>
              </a:rPr>
              <a:t> </a:t>
            </a:r>
            <a:r>
              <a:rPr sz="2450" dirty="0">
                <a:latin typeface="Times New Roman"/>
                <a:cs typeface="Times New Roman"/>
              </a:rPr>
              <a:t>they</a:t>
            </a:r>
            <a:r>
              <a:rPr sz="2450" spc="210" dirty="0">
                <a:latin typeface="Times New Roman"/>
                <a:cs typeface="Times New Roman"/>
              </a:rPr>
              <a:t> </a:t>
            </a:r>
            <a:r>
              <a:rPr sz="2450" dirty="0">
                <a:latin typeface="Times New Roman"/>
                <a:cs typeface="Times New Roman"/>
              </a:rPr>
              <a:t>are</a:t>
            </a:r>
            <a:r>
              <a:rPr sz="2450" spc="204" dirty="0">
                <a:latin typeface="Times New Roman"/>
                <a:cs typeface="Times New Roman"/>
              </a:rPr>
              <a:t> </a:t>
            </a:r>
            <a:r>
              <a:rPr sz="2450" spc="-20" dirty="0">
                <a:latin typeface="Times New Roman"/>
                <a:cs typeface="Times New Roman"/>
              </a:rPr>
              <a:t>also </a:t>
            </a:r>
            <a:r>
              <a:rPr sz="2450" dirty="0">
                <a:latin typeface="Times New Roman"/>
                <a:cs typeface="Times New Roman"/>
              </a:rPr>
              <a:t>simultaneous</a:t>
            </a:r>
            <a:r>
              <a:rPr sz="2450" spc="15" dirty="0">
                <a:latin typeface="Times New Roman"/>
                <a:cs typeface="Times New Roman"/>
              </a:rPr>
              <a:t> </a:t>
            </a:r>
            <a:r>
              <a:rPr sz="2450" dirty="0">
                <a:latin typeface="Times New Roman"/>
                <a:cs typeface="Times New Roman"/>
              </a:rPr>
              <a:t>in</a:t>
            </a:r>
            <a:r>
              <a:rPr sz="2450" spc="15" dirty="0">
                <a:latin typeface="Times New Roman"/>
                <a:cs typeface="Times New Roman"/>
              </a:rPr>
              <a:t> </a:t>
            </a:r>
            <a:r>
              <a:rPr sz="2450" dirty="0">
                <a:latin typeface="Times New Roman"/>
                <a:cs typeface="Times New Roman"/>
              </a:rPr>
              <a:t>frame</a:t>
            </a:r>
            <a:r>
              <a:rPr sz="2450" spc="10" dirty="0">
                <a:latin typeface="Times New Roman"/>
                <a:cs typeface="Times New Roman"/>
              </a:rPr>
              <a:t> </a:t>
            </a:r>
            <a:r>
              <a:rPr sz="2450" spc="45" dirty="0">
                <a:latin typeface="Times New Roman"/>
                <a:cs typeface="Times New Roman"/>
              </a:rPr>
              <a:t>R</a:t>
            </a:r>
            <a:r>
              <a:rPr sz="3075" i="1" spc="67" baseline="24390" dirty="0">
                <a:latin typeface="Times New Roman"/>
                <a:cs typeface="Times New Roman"/>
              </a:rPr>
              <a:t>′</a:t>
            </a:r>
            <a:r>
              <a:rPr sz="2450" spc="45" dirty="0">
                <a:latin typeface="Times New Roman"/>
                <a:cs typeface="Times New Roman"/>
              </a:rPr>
              <a:t>.</a:t>
            </a:r>
            <a:endParaRPr sz="2450">
              <a:latin typeface="Times New Roman"/>
              <a:cs typeface="Times New Roman"/>
            </a:endParaRPr>
          </a:p>
          <a:p>
            <a:pPr marL="413384" marR="30480" indent="-359410" algn="just">
              <a:lnSpc>
                <a:spcPct val="101699"/>
              </a:lnSpc>
              <a:spcBef>
                <a:spcPts val="994"/>
              </a:spcBef>
              <a:buAutoNum type="alphaUcPeriod"/>
              <a:tabLst>
                <a:tab pos="414020" algn="l"/>
              </a:tabLst>
            </a:pPr>
            <a:r>
              <a:rPr sz="2450" spc="-10" dirty="0">
                <a:latin typeface="Times New Roman"/>
                <a:cs typeface="Times New Roman"/>
              </a:rPr>
              <a:t>If</a:t>
            </a:r>
            <a:r>
              <a:rPr sz="2450" spc="-40" dirty="0">
                <a:latin typeface="Times New Roman"/>
                <a:cs typeface="Times New Roman"/>
              </a:rPr>
              <a:t> </a:t>
            </a:r>
            <a:r>
              <a:rPr sz="2450" spc="-20" dirty="0">
                <a:latin typeface="Times New Roman"/>
                <a:cs typeface="Times New Roman"/>
              </a:rPr>
              <a:t>two</a:t>
            </a:r>
            <a:r>
              <a:rPr sz="2450" spc="-40" dirty="0">
                <a:latin typeface="Times New Roman"/>
                <a:cs typeface="Times New Roman"/>
              </a:rPr>
              <a:t> </a:t>
            </a:r>
            <a:r>
              <a:rPr sz="2450" spc="-10" dirty="0">
                <a:latin typeface="Times New Roman"/>
                <a:cs typeface="Times New Roman"/>
              </a:rPr>
              <a:t>events</a:t>
            </a:r>
            <a:r>
              <a:rPr sz="2450" spc="-35" dirty="0">
                <a:latin typeface="Times New Roman"/>
                <a:cs typeface="Times New Roman"/>
              </a:rPr>
              <a:t> </a:t>
            </a:r>
            <a:r>
              <a:rPr sz="2450" dirty="0">
                <a:latin typeface="Times New Roman"/>
                <a:cs typeface="Times New Roman"/>
              </a:rPr>
              <a:t>occur</a:t>
            </a:r>
            <a:r>
              <a:rPr sz="2450" spc="-40" dirty="0">
                <a:latin typeface="Times New Roman"/>
                <a:cs typeface="Times New Roman"/>
              </a:rPr>
              <a:t> </a:t>
            </a:r>
            <a:r>
              <a:rPr sz="2450" spc="114" dirty="0">
                <a:latin typeface="Times New Roman"/>
                <a:cs typeface="Times New Roman"/>
              </a:rPr>
              <a:t>at</a:t>
            </a:r>
            <a:r>
              <a:rPr sz="2450" spc="-35" dirty="0">
                <a:latin typeface="Times New Roman"/>
                <a:cs typeface="Times New Roman"/>
              </a:rPr>
              <a:t> </a:t>
            </a:r>
            <a:r>
              <a:rPr sz="2450" dirty="0">
                <a:latin typeface="Times New Roman"/>
                <a:cs typeface="Times New Roman"/>
              </a:rPr>
              <a:t>the</a:t>
            </a:r>
            <a:r>
              <a:rPr sz="2450" spc="-40" dirty="0">
                <a:latin typeface="Times New Roman"/>
                <a:cs typeface="Times New Roman"/>
              </a:rPr>
              <a:t> </a:t>
            </a:r>
            <a:r>
              <a:rPr sz="2450" dirty="0">
                <a:latin typeface="Times New Roman"/>
                <a:cs typeface="Times New Roman"/>
              </a:rPr>
              <a:t>same</a:t>
            </a:r>
            <a:r>
              <a:rPr sz="2450" spc="-40" dirty="0">
                <a:latin typeface="Times New Roman"/>
                <a:cs typeface="Times New Roman"/>
              </a:rPr>
              <a:t> </a:t>
            </a:r>
            <a:r>
              <a:rPr sz="2450" spc="-10" dirty="0">
                <a:latin typeface="Times New Roman"/>
                <a:cs typeface="Times New Roman"/>
              </a:rPr>
              <a:t>place</a:t>
            </a:r>
            <a:r>
              <a:rPr sz="2450" spc="-35" dirty="0">
                <a:latin typeface="Times New Roman"/>
                <a:cs typeface="Times New Roman"/>
              </a:rPr>
              <a:t> </a:t>
            </a:r>
            <a:r>
              <a:rPr sz="2450" dirty="0">
                <a:latin typeface="Times New Roman"/>
                <a:cs typeface="Times New Roman"/>
              </a:rPr>
              <a:t>in</a:t>
            </a:r>
            <a:r>
              <a:rPr sz="2450" spc="-40" dirty="0">
                <a:latin typeface="Times New Roman"/>
                <a:cs typeface="Times New Roman"/>
              </a:rPr>
              <a:t> </a:t>
            </a:r>
            <a:r>
              <a:rPr sz="2450" dirty="0">
                <a:latin typeface="Times New Roman"/>
                <a:cs typeface="Times New Roman"/>
              </a:rPr>
              <a:t>frame</a:t>
            </a:r>
            <a:r>
              <a:rPr sz="2450" spc="-35" dirty="0">
                <a:latin typeface="Times New Roman"/>
                <a:cs typeface="Times New Roman"/>
              </a:rPr>
              <a:t> </a:t>
            </a:r>
            <a:r>
              <a:rPr sz="2450" dirty="0">
                <a:latin typeface="Times New Roman"/>
                <a:cs typeface="Times New Roman"/>
              </a:rPr>
              <a:t>R,</a:t>
            </a:r>
            <a:r>
              <a:rPr sz="2450" spc="-40" dirty="0">
                <a:latin typeface="Times New Roman"/>
                <a:cs typeface="Times New Roman"/>
              </a:rPr>
              <a:t> </a:t>
            </a:r>
            <a:r>
              <a:rPr sz="2450" dirty="0">
                <a:latin typeface="Times New Roman"/>
                <a:cs typeface="Times New Roman"/>
              </a:rPr>
              <a:t>then</a:t>
            </a:r>
            <a:r>
              <a:rPr sz="2450" spc="-40" dirty="0">
                <a:latin typeface="Times New Roman"/>
                <a:cs typeface="Times New Roman"/>
              </a:rPr>
              <a:t> </a:t>
            </a:r>
            <a:r>
              <a:rPr sz="2450" dirty="0">
                <a:latin typeface="Times New Roman"/>
                <a:cs typeface="Times New Roman"/>
              </a:rPr>
              <a:t>they</a:t>
            </a:r>
            <a:r>
              <a:rPr sz="2450" spc="-35" dirty="0">
                <a:latin typeface="Times New Roman"/>
                <a:cs typeface="Times New Roman"/>
              </a:rPr>
              <a:t> </a:t>
            </a:r>
            <a:r>
              <a:rPr sz="2450" spc="-20" dirty="0">
                <a:latin typeface="Times New Roman"/>
                <a:cs typeface="Times New Roman"/>
              </a:rPr>
              <a:t>also </a:t>
            </a:r>
            <a:r>
              <a:rPr sz="2450" dirty="0">
                <a:latin typeface="Times New Roman"/>
                <a:cs typeface="Times New Roman"/>
              </a:rPr>
              <a:t>occur</a:t>
            </a:r>
            <a:r>
              <a:rPr sz="2450" spc="75" dirty="0">
                <a:latin typeface="Times New Roman"/>
                <a:cs typeface="Times New Roman"/>
              </a:rPr>
              <a:t> </a:t>
            </a:r>
            <a:r>
              <a:rPr sz="2450" spc="114" dirty="0">
                <a:latin typeface="Times New Roman"/>
                <a:cs typeface="Times New Roman"/>
              </a:rPr>
              <a:t>at</a:t>
            </a:r>
            <a:r>
              <a:rPr sz="2450" spc="75" dirty="0">
                <a:latin typeface="Times New Roman"/>
                <a:cs typeface="Times New Roman"/>
              </a:rPr>
              <a:t> </a:t>
            </a:r>
            <a:r>
              <a:rPr sz="2450" dirty="0">
                <a:latin typeface="Times New Roman"/>
                <a:cs typeface="Times New Roman"/>
              </a:rPr>
              <a:t>the</a:t>
            </a:r>
            <a:r>
              <a:rPr sz="2450" spc="80" dirty="0">
                <a:latin typeface="Times New Roman"/>
                <a:cs typeface="Times New Roman"/>
              </a:rPr>
              <a:t> </a:t>
            </a:r>
            <a:r>
              <a:rPr sz="2450" dirty="0">
                <a:latin typeface="Times New Roman"/>
                <a:cs typeface="Times New Roman"/>
              </a:rPr>
              <a:t>same</a:t>
            </a:r>
            <a:r>
              <a:rPr sz="2450" spc="75" dirty="0">
                <a:latin typeface="Times New Roman"/>
                <a:cs typeface="Times New Roman"/>
              </a:rPr>
              <a:t> </a:t>
            </a:r>
            <a:r>
              <a:rPr sz="2450" dirty="0">
                <a:latin typeface="Times New Roman"/>
                <a:cs typeface="Times New Roman"/>
              </a:rPr>
              <a:t>place</a:t>
            </a:r>
            <a:r>
              <a:rPr sz="2450" spc="75" dirty="0">
                <a:latin typeface="Times New Roman"/>
                <a:cs typeface="Times New Roman"/>
              </a:rPr>
              <a:t> </a:t>
            </a:r>
            <a:r>
              <a:rPr sz="2450" dirty="0">
                <a:latin typeface="Times New Roman"/>
                <a:cs typeface="Times New Roman"/>
              </a:rPr>
              <a:t>in</a:t>
            </a:r>
            <a:r>
              <a:rPr sz="2450" spc="75" dirty="0">
                <a:latin typeface="Times New Roman"/>
                <a:cs typeface="Times New Roman"/>
              </a:rPr>
              <a:t> </a:t>
            </a:r>
            <a:r>
              <a:rPr sz="2450" dirty="0">
                <a:latin typeface="Times New Roman"/>
                <a:cs typeface="Times New Roman"/>
              </a:rPr>
              <a:t>frame</a:t>
            </a:r>
            <a:r>
              <a:rPr sz="2450" spc="75" dirty="0">
                <a:latin typeface="Times New Roman"/>
                <a:cs typeface="Times New Roman"/>
              </a:rPr>
              <a:t> </a:t>
            </a:r>
            <a:r>
              <a:rPr sz="2450" spc="40" dirty="0">
                <a:latin typeface="Times New Roman"/>
                <a:cs typeface="Times New Roman"/>
              </a:rPr>
              <a:t>R</a:t>
            </a:r>
            <a:r>
              <a:rPr sz="3075" i="1" spc="60" baseline="24390" dirty="0">
                <a:latin typeface="Times New Roman"/>
                <a:cs typeface="Times New Roman"/>
              </a:rPr>
              <a:t>′</a:t>
            </a:r>
            <a:r>
              <a:rPr sz="2450" spc="40" dirty="0">
                <a:latin typeface="Times New Roman"/>
                <a:cs typeface="Times New Roman"/>
              </a:rPr>
              <a:t>.</a:t>
            </a:r>
            <a:endParaRPr sz="2450">
              <a:latin typeface="Times New Roman"/>
              <a:cs typeface="Times New Roman"/>
            </a:endParaRPr>
          </a:p>
          <a:p>
            <a:pPr marL="413384" marR="30480" indent="-363220" algn="just">
              <a:lnSpc>
                <a:spcPct val="101699"/>
              </a:lnSpc>
              <a:spcBef>
                <a:spcPts val="994"/>
              </a:spcBef>
              <a:buAutoNum type="alphaUcPeriod"/>
              <a:tabLst>
                <a:tab pos="414020" algn="l"/>
              </a:tabLst>
            </a:pPr>
            <a:r>
              <a:rPr sz="2450" dirty="0">
                <a:latin typeface="Times New Roman"/>
                <a:cs typeface="Times New Roman"/>
              </a:rPr>
              <a:t>The</a:t>
            </a:r>
            <a:r>
              <a:rPr sz="2450" spc="25" dirty="0">
                <a:latin typeface="Times New Roman"/>
                <a:cs typeface="Times New Roman"/>
              </a:rPr>
              <a:t> </a:t>
            </a:r>
            <a:r>
              <a:rPr sz="2450" dirty="0">
                <a:latin typeface="Times New Roman"/>
                <a:cs typeface="Times New Roman"/>
              </a:rPr>
              <a:t>two</a:t>
            </a:r>
            <a:r>
              <a:rPr sz="2450" spc="30" dirty="0">
                <a:latin typeface="Times New Roman"/>
                <a:cs typeface="Times New Roman"/>
              </a:rPr>
              <a:t> </a:t>
            </a:r>
            <a:r>
              <a:rPr sz="2450" spc="-30" dirty="0">
                <a:latin typeface="Times New Roman"/>
                <a:cs typeface="Times New Roman"/>
              </a:rPr>
              <a:t>reference</a:t>
            </a:r>
            <a:r>
              <a:rPr sz="2450" spc="25" dirty="0">
                <a:latin typeface="Times New Roman"/>
                <a:cs typeface="Times New Roman"/>
              </a:rPr>
              <a:t> </a:t>
            </a:r>
            <a:r>
              <a:rPr sz="2450" dirty="0">
                <a:latin typeface="Times New Roman"/>
                <a:cs typeface="Times New Roman"/>
              </a:rPr>
              <a:t>frames</a:t>
            </a:r>
            <a:r>
              <a:rPr sz="2450" spc="25" dirty="0">
                <a:latin typeface="Times New Roman"/>
                <a:cs typeface="Times New Roman"/>
              </a:rPr>
              <a:t> </a:t>
            </a:r>
            <a:r>
              <a:rPr sz="2450" dirty="0">
                <a:latin typeface="Times New Roman"/>
                <a:cs typeface="Times New Roman"/>
              </a:rPr>
              <a:t>agree</a:t>
            </a:r>
            <a:r>
              <a:rPr sz="2450" spc="25" dirty="0">
                <a:latin typeface="Times New Roman"/>
                <a:cs typeface="Times New Roman"/>
              </a:rPr>
              <a:t> </a:t>
            </a:r>
            <a:r>
              <a:rPr sz="2450" spc="50" dirty="0">
                <a:latin typeface="Times New Roman"/>
                <a:cs typeface="Times New Roman"/>
              </a:rPr>
              <a:t>about</a:t>
            </a:r>
            <a:r>
              <a:rPr sz="2450" spc="25" dirty="0">
                <a:latin typeface="Times New Roman"/>
                <a:cs typeface="Times New Roman"/>
              </a:rPr>
              <a:t> </a:t>
            </a:r>
            <a:r>
              <a:rPr sz="2450" dirty="0">
                <a:latin typeface="Times New Roman"/>
                <a:cs typeface="Times New Roman"/>
              </a:rPr>
              <a:t>one</a:t>
            </a:r>
            <a:r>
              <a:rPr sz="2450" spc="25" dirty="0">
                <a:latin typeface="Times New Roman"/>
                <a:cs typeface="Times New Roman"/>
              </a:rPr>
              <a:t> </a:t>
            </a:r>
            <a:r>
              <a:rPr sz="2450" dirty="0">
                <a:latin typeface="Times New Roman"/>
                <a:cs typeface="Times New Roman"/>
              </a:rPr>
              <a:t>particular</a:t>
            </a:r>
            <a:r>
              <a:rPr sz="2450" spc="25" dirty="0">
                <a:latin typeface="Times New Roman"/>
                <a:cs typeface="Times New Roman"/>
              </a:rPr>
              <a:t> </a:t>
            </a:r>
            <a:r>
              <a:rPr sz="2450" dirty="0">
                <a:latin typeface="Times New Roman"/>
                <a:cs typeface="Times New Roman"/>
              </a:rPr>
              <a:t>place</a:t>
            </a:r>
            <a:r>
              <a:rPr sz="2450" spc="25" dirty="0">
                <a:latin typeface="Times New Roman"/>
                <a:cs typeface="Times New Roman"/>
              </a:rPr>
              <a:t> </a:t>
            </a:r>
            <a:r>
              <a:rPr sz="2450" spc="-25" dirty="0">
                <a:latin typeface="Times New Roman"/>
                <a:cs typeface="Times New Roman"/>
              </a:rPr>
              <a:t>and </a:t>
            </a:r>
            <a:r>
              <a:rPr sz="2450" dirty="0">
                <a:latin typeface="Times New Roman"/>
                <a:cs typeface="Times New Roman"/>
              </a:rPr>
              <a:t>time</a:t>
            </a:r>
            <a:r>
              <a:rPr sz="2450" spc="335" dirty="0">
                <a:latin typeface="Times New Roman"/>
                <a:cs typeface="Times New Roman"/>
              </a:rPr>
              <a:t> </a:t>
            </a:r>
            <a:r>
              <a:rPr sz="2450" dirty="0">
                <a:latin typeface="Times New Roman"/>
                <a:cs typeface="Times New Roman"/>
              </a:rPr>
              <a:t>labeled</a:t>
            </a:r>
            <a:r>
              <a:rPr sz="2450" spc="335" dirty="0">
                <a:latin typeface="Times New Roman"/>
                <a:cs typeface="Times New Roman"/>
              </a:rPr>
              <a:t> </a:t>
            </a:r>
            <a:r>
              <a:rPr sz="2450" dirty="0">
                <a:latin typeface="Times New Roman"/>
                <a:cs typeface="Times New Roman"/>
              </a:rPr>
              <a:t>as</a:t>
            </a:r>
            <a:r>
              <a:rPr sz="2450" spc="335" dirty="0">
                <a:latin typeface="Times New Roman"/>
                <a:cs typeface="Times New Roman"/>
              </a:rPr>
              <a:t> </a:t>
            </a:r>
            <a:r>
              <a:rPr sz="2450" b="0" i="1" spc="50" dirty="0">
                <a:latin typeface="Bookman Old Style"/>
                <a:cs typeface="Bookman Old Style"/>
              </a:rPr>
              <a:t>x</a:t>
            </a:r>
            <a:r>
              <a:rPr sz="2450" b="0" i="1" spc="330" dirty="0">
                <a:latin typeface="Bookman Old Style"/>
                <a:cs typeface="Bookman Old Style"/>
              </a:rPr>
              <a:t> </a:t>
            </a:r>
            <a:r>
              <a:rPr sz="2450" spc="385" dirty="0">
                <a:latin typeface="Times New Roman"/>
                <a:cs typeface="Times New Roman"/>
              </a:rPr>
              <a:t>=</a:t>
            </a:r>
            <a:r>
              <a:rPr sz="2450" spc="450" dirty="0">
                <a:latin typeface="Times New Roman"/>
                <a:cs typeface="Times New Roman"/>
              </a:rPr>
              <a:t> </a:t>
            </a:r>
            <a:r>
              <a:rPr sz="2450" b="0" i="1" spc="80" dirty="0">
                <a:latin typeface="Bookman Old Style"/>
                <a:cs typeface="Bookman Old Style"/>
              </a:rPr>
              <a:t>x</a:t>
            </a:r>
            <a:r>
              <a:rPr sz="3075" i="1" spc="120" baseline="24390" dirty="0">
                <a:latin typeface="Times New Roman"/>
                <a:cs typeface="Times New Roman"/>
              </a:rPr>
              <a:t>′</a:t>
            </a:r>
            <a:r>
              <a:rPr sz="3075" i="1" spc="60" baseline="24390" dirty="0">
                <a:latin typeface="Times New Roman"/>
                <a:cs typeface="Times New Roman"/>
              </a:rPr>
              <a:t>  </a:t>
            </a:r>
            <a:r>
              <a:rPr sz="2450" spc="385" dirty="0">
                <a:latin typeface="Times New Roman"/>
                <a:cs typeface="Times New Roman"/>
              </a:rPr>
              <a:t>=</a:t>
            </a:r>
            <a:r>
              <a:rPr sz="2450" spc="450" dirty="0">
                <a:latin typeface="Times New Roman"/>
                <a:cs typeface="Times New Roman"/>
              </a:rPr>
              <a:t> </a:t>
            </a:r>
            <a:r>
              <a:rPr sz="2450" dirty="0">
                <a:latin typeface="Times New Roman"/>
                <a:cs typeface="Times New Roman"/>
              </a:rPr>
              <a:t>0,</a:t>
            </a:r>
            <a:r>
              <a:rPr sz="2450" spc="395" dirty="0">
                <a:latin typeface="Times New Roman"/>
                <a:cs typeface="Times New Roman"/>
              </a:rPr>
              <a:t> </a:t>
            </a:r>
            <a:r>
              <a:rPr sz="2450" b="0" i="1" spc="-295" dirty="0">
                <a:latin typeface="Bookman Old Style"/>
                <a:cs typeface="Bookman Old Style"/>
              </a:rPr>
              <a:t>y</a:t>
            </a:r>
            <a:r>
              <a:rPr sz="2450" b="0" i="1" spc="409" dirty="0">
                <a:latin typeface="Bookman Old Style"/>
                <a:cs typeface="Bookman Old Style"/>
              </a:rPr>
              <a:t> </a:t>
            </a:r>
            <a:r>
              <a:rPr sz="2450" spc="385" dirty="0">
                <a:latin typeface="Times New Roman"/>
                <a:cs typeface="Times New Roman"/>
              </a:rPr>
              <a:t>=</a:t>
            </a:r>
            <a:r>
              <a:rPr sz="2450" spc="450" dirty="0">
                <a:latin typeface="Times New Roman"/>
                <a:cs typeface="Times New Roman"/>
              </a:rPr>
              <a:t> </a:t>
            </a:r>
            <a:r>
              <a:rPr sz="2450" b="0" i="1" dirty="0">
                <a:latin typeface="Bookman Old Style"/>
                <a:cs typeface="Bookman Old Style"/>
              </a:rPr>
              <a:t>y</a:t>
            </a:r>
            <a:r>
              <a:rPr sz="3075" i="1" baseline="24390" dirty="0">
                <a:latin typeface="Times New Roman"/>
                <a:cs typeface="Times New Roman"/>
              </a:rPr>
              <a:t>′</a:t>
            </a:r>
            <a:r>
              <a:rPr sz="3075" i="1" spc="60" baseline="24390" dirty="0">
                <a:latin typeface="Times New Roman"/>
                <a:cs typeface="Times New Roman"/>
              </a:rPr>
              <a:t>  </a:t>
            </a:r>
            <a:r>
              <a:rPr sz="2450" spc="385" dirty="0">
                <a:latin typeface="Times New Roman"/>
                <a:cs typeface="Times New Roman"/>
              </a:rPr>
              <a:t>=</a:t>
            </a:r>
            <a:r>
              <a:rPr sz="2450" spc="455" dirty="0">
                <a:latin typeface="Times New Roman"/>
                <a:cs typeface="Times New Roman"/>
              </a:rPr>
              <a:t> </a:t>
            </a:r>
            <a:r>
              <a:rPr sz="2450" dirty="0">
                <a:latin typeface="Times New Roman"/>
                <a:cs typeface="Times New Roman"/>
              </a:rPr>
              <a:t>0,</a:t>
            </a:r>
            <a:r>
              <a:rPr sz="2450" spc="390" dirty="0">
                <a:latin typeface="Times New Roman"/>
                <a:cs typeface="Times New Roman"/>
              </a:rPr>
              <a:t> </a:t>
            </a:r>
            <a:r>
              <a:rPr sz="2450" b="0" i="1" dirty="0">
                <a:latin typeface="Bookman Old Style"/>
                <a:cs typeface="Bookman Old Style"/>
              </a:rPr>
              <a:t>z</a:t>
            </a:r>
            <a:r>
              <a:rPr sz="2450" b="0" i="1" spc="430" dirty="0">
                <a:latin typeface="Bookman Old Style"/>
                <a:cs typeface="Bookman Old Style"/>
              </a:rPr>
              <a:t> </a:t>
            </a:r>
            <a:r>
              <a:rPr sz="2450" spc="385" dirty="0">
                <a:latin typeface="Times New Roman"/>
                <a:cs typeface="Times New Roman"/>
              </a:rPr>
              <a:t>=</a:t>
            </a:r>
            <a:r>
              <a:rPr sz="2450" spc="450" dirty="0">
                <a:latin typeface="Times New Roman"/>
                <a:cs typeface="Times New Roman"/>
              </a:rPr>
              <a:t> </a:t>
            </a:r>
            <a:r>
              <a:rPr sz="2450" b="0" i="1" dirty="0">
                <a:latin typeface="Bookman Old Style"/>
                <a:cs typeface="Bookman Old Style"/>
              </a:rPr>
              <a:t>z</a:t>
            </a:r>
            <a:r>
              <a:rPr sz="3075" i="1" baseline="24390" dirty="0">
                <a:latin typeface="Times New Roman"/>
                <a:cs typeface="Times New Roman"/>
              </a:rPr>
              <a:t>′</a:t>
            </a:r>
            <a:r>
              <a:rPr sz="3075" i="1" spc="60" baseline="24390" dirty="0">
                <a:latin typeface="Times New Roman"/>
                <a:cs typeface="Times New Roman"/>
              </a:rPr>
              <a:t>  </a:t>
            </a:r>
            <a:r>
              <a:rPr sz="2450" spc="385" dirty="0">
                <a:latin typeface="Times New Roman"/>
                <a:cs typeface="Times New Roman"/>
              </a:rPr>
              <a:t>=</a:t>
            </a:r>
            <a:r>
              <a:rPr sz="2450" spc="455" dirty="0">
                <a:latin typeface="Times New Roman"/>
                <a:cs typeface="Times New Roman"/>
              </a:rPr>
              <a:t> </a:t>
            </a:r>
            <a:r>
              <a:rPr sz="2450" dirty="0">
                <a:latin typeface="Times New Roman"/>
                <a:cs typeface="Times New Roman"/>
              </a:rPr>
              <a:t>0,</a:t>
            </a:r>
            <a:r>
              <a:rPr sz="2450" spc="390" dirty="0">
                <a:latin typeface="Times New Roman"/>
                <a:cs typeface="Times New Roman"/>
              </a:rPr>
              <a:t> </a:t>
            </a:r>
            <a:r>
              <a:rPr sz="2450" spc="-25" dirty="0">
                <a:latin typeface="Times New Roman"/>
                <a:cs typeface="Times New Roman"/>
              </a:rPr>
              <a:t>and </a:t>
            </a:r>
            <a:r>
              <a:rPr sz="2450" b="0" i="1" dirty="0">
                <a:latin typeface="Bookman Old Style"/>
                <a:cs typeface="Bookman Old Style"/>
              </a:rPr>
              <a:t>t</a:t>
            </a:r>
            <a:r>
              <a:rPr sz="2450" b="0" i="1" spc="-35" dirty="0">
                <a:latin typeface="Bookman Old Style"/>
                <a:cs typeface="Bookman Old Style"/>
              </a:rPr>
              <a:t> </a:t>
            </a:r>
            <a:r>
              <a:rPr sz="2450" spc="385" dirty="0">
                <a:latin typeface="Times New Roman"/>
                <a:cs typeface="Times New Roman"/>
              </a:rPr>
              <a:t>=</a:t>
            </a:r>
            <a:r>
              <a:rPr sz="2450" spc="90" dirty="0">
                <a:latin typeface="Times New Roman"/>
                <a:cs typeface="Times New Roman"/>
              </a:rPr>
              <a:t> </a:t>
            </a:r>
            <a:r>
              <a:rPr sz="2450" b="0" i="1" spc="75" dirty="0">
                <a:latin typeface="Bookman Old Style"/>
                <a:cs typeface="Bookman Old Style"/>
              </a:rPr>
              <a:t>t</a:t>
            </a:r>
            <a:r>
              <a:rPr sz="3075" i="1" spc="112" baseline="24390" dirty="0">
                <a:latin typeface="Times New Roman"/>
                <a:cs typeface="Times New Roman"/>
              </a:rPr>
              <a:t>′</a:t>
            </a:r>
            <a:r>
              <a:rPr sz="3075" i="1" spc="359" baseline="24390" dirty="0">
                <a:latin typeface="Times New Roman"/>
                <a:cs typeface="Times New Roman"/>
              </a:rPr>
              <a:t> </a:t>
            </a:r>
            <a:r>
              <a:rPr sz="2450" spc="385" dirty="0">
                <a:latin typeface="Times New Roman"/>
                <a:cs typeface="Times New Roman"/>
              </a:rPr>
              <a:t>=</a:t>
            </a:r>
            <a:r>
              <a:rPr sz="2450" spc="85" dirty="0">
                <a:latin typeface="Times New Roman"/>
                <a:cs typeface="Times New Roman"/>
              </a:rPr>
              <a:t> </a:t>
            </a:r>
            <a:r>
              <a:rPr sz="2450" spc="-25" dirty="0">
                <a:latin typeface="Times New Roman"/>
                <a:cs typeface="Times New Roman"/>
              </a:rPr>
              <a:t>0.</a:t>
            </a:r>
            <a:endParaRPr sz="2450">
              <a:latin typeface="Times New Roman"/>
              <a:cs typeface="Times New Roman"/>
            </a:endParaRPr>
          </a:p>
          <a:p>
            <a:pPr marL="413384" marR="30480" indent="-375920" algn="just">
              <a:lnSpc>
                <a:spcPct val="101699"/>
              </a:lnSpc>
              <a:spcBef>
                <a:spcPts val="994"/>
              </a:spcBef>
              <a:buAutoNum type="alphaUcPeriod"/>
              <a:tabLst>
                <a:tab pos="414020" algn="l"/>
              </a:tabLst>
            </a:pPr>
            <a:r>
              <a:rPr sz="2450" dirty="0">
                <a:latin typeface="Times New Roman"/>
                <a:cs typeface="Times New Roman"/>
              </a:rPr>
              <a:t>The </a:t>
            </a:r>
            <a:r>
              <a:rPr sz="2450" b="0" i="1" dirty="0">
                <a:latin typeface="Bookman Old Style"/>
                <a:cs typeface="Bookman Old Style"/>
              </a:rPr>
              <a:t>x</a:t>
            </a:r>
            <a:r>
              <a:rPr sz="2450" dirty="0">
                <a:latin typeface="Times New Roman"/>
                <a:cs typeface="Times New Roman"/>
              </a:rPr>
              <a:t>-</a:t>
            </a:r>
            <a:r>
              <a:rPr sz="2450" spc="-10" dirty="0">
                <a:latin typeface="Times New Roman"/>
                <a:cs typeface="Times New Roman"/>
              </a:rPr>
              <a:t>axis</a:t>
            </a:r>
            <a:r>
              <a:rPr sz="2450" spc="-5" dirty="0">
                <a:latin typeface="Times New Roman"/>
                <a:cs typeface="Times New Roman"/>
              </a:rPr>
              <a:t> </a:t>
            </a:r>
            <a:r>
              <a:rPr sz="2450" dirty="0">
                <a:latin typeface="Times New Roman"/>
                <a:cs typeface="Times New Roman"/>
              </a:rPr>
              <a:t>has</a:t>
            </a:r>
            <a:r>
              <a:rPr sz="2450" spc="5" dirty="0">
                <a:latin typeface="Times New Roman"/>
                <a:cs typeface="Times New Roman"/>
              </a:rPr>
              <a:t> </a:t>
            </a:r>
            <a:r>
              <a:rPr sz="2450" dirty="0">
                <a:latin typeface="Times New Roman"/>
                <a:cs typeface="Times New Roman"/>
              </a:rPr>
              <a:t>been</a:t>
            </a:r>
            <a:r>
              <a:rPr sz="2450" spc="-5" dirty="0">
                <a:latin typeface="Times New Roman"/>
                <a:cs typeface="Times New Roman"/>
              </a:rPr>
              <a:t> </a:t>
            </a:r>
            <a:r>
              <a:rPr sz="2450" spc="-50" dirty="0">
                <a:latin typeface="Times New Roman"/>
                <a:cs typeface="Times New Roman"/>
              </a:rPr>
              <a:t>chosen</a:t>
            </a:r>
            <a:r>
              <a:rPr sz="2450" spc="-5" dirty="0">
                <a:latin typeface="Times New Roman"/>
                <a:cs typeface="Times New Roman"/>
              </a:rPr>
              <a:t> </a:t>
            </a:r>
            <a:r>
              <a:rPr sz="2450" dirty="0">
                <a:latin typeface="Times New Roman"/>
                <a:cs typeface="Times New Roman"/>
              </a:rPr>
              <a:t>to</a:t>
            </a:r>
            <a:r>
              <a:rPr sz="2450" spc="5" dirty="0">
                <a:latin typeface="Times New Roman"/>
                <a:cs typeface="Times New Roman"/>
              </a:rPr>
              <a:t> </a:t>
            </a:r>
            <a:r>
              <a:rPr sz="2450" spc="-40" dirty="0">
                <a:latin typeface="Times New Roman"/>
                <a:cs typeface="Times New Roman"/>
              </a:rPr>
              <a:t>lie</a:t>
            </a:r>
            <a:r>
              <a:rPr sz="2450" spc="-10" dirty="0">
                <a:latin typeface="Times New Roman"/>
                <a:cs typeface="Times New Roman"/>
              </a:rPr>
              <a:t> </a:t>
            </a:r>
            <a:r>
              <a:rPr sz="2450" dirty="0">
                <a:latin typeface="Times New Roman"/>
                <a:cs typeface="Times New Roman"/>
              </a:rPr>
              <a:t>in the</a:t>
            </a:r>
            <a:r>
              <a:rPr sz="2450" spc="5" dirty="0">
                <a:latin typeface="Times New Roman"/>
                <a:cs typeface="Times New Roman"/>
              </a:rPr>
              <a:t> </a:t>
            </a:r>
            <a:r>
              <a:rPr sz="2450" dirty="0">
                <a:latin typeface="Times New Roman"/>
                <a:cs typeface="Times New Roman"/>
              </a:rPr>
              <a:t>direction</a:t>
            </a:r>
            <a:r>
              <a:rPr sz="2450" spc="-10" dirty="0">
                <a:latin typeface="Times New Roman"/>
                <a:cs typeface="Times New Roman"/>
              </a:rPr>
              <a:t> </a:t>
            </a:r>
            <a:r>
              <a:rPr sz="2450" spc="-80" dirty="0">
                <a:latin typeface="Times New Roman"/>
                <a:cs typeface="Times New Roman"/>
              </a:rPr>
              <a:t>of</a:t>
            </a:r>
            <a:r>
              <a:rPr sz="2450" spc="5" dirty="0">
                <a:latin typeface="Times New Roman"/>
                <a:cs typeface="Times New Roman"/>
              </a:rPr>
              <a:t> </a:t>
            </a:r>
            <a:r>
              <a:rPr sz="2450" dirty="0">
                <a:latin typeface="Times New Roman"/>
                <a:cs typeface="Times New Roman"/>
              </a:rPr>
              <a:t>the</a:t>
            </a:r>
            <a:r>
              <a:rPr sz="2450" spc="-5" dirty="0">
                <a:latin typeface="Times New Roman"/>
                <a:cs typeface="Times New Roman"/>
              </a:rPr>
              <a:t> </a:t>
            </a:r>
            <a:r>
              <a:rPr sz="2450" spc="-10" dirty="0">
                <a:latin typeface="Times New Roman"/>
                <a:cs typeface="Times New Roman"/>
              </a:rPr>
              <a:t>relative </a:t>
            </a:r>
            <a:r>
              <a:rPr sz="2450" dirty="0">
                <a:latin typeface="Times New Roman"/>
                <a:cs typeface="Times New Roman"/>
              </a:rPr>
              <a:t>motion</a:t>
            </a:r>
            <a:r>
              <a:rPr sz="2450" spc="45" dirty="0">
                <a:latin typeface="Times New Roman"/>
                <a:cs typeface="Times New Roman"/>
              </a:rPr>
              <a:t> </a:t>
            </a:r>
            <a:r>
              <a:rPr sz="2450" dirty="0">
                <a:latin typeface="Times New Roman"/>
                <a:cs typeface="Times New Roman"/>
              </a:rPr>
              <a:t>of</a:t>
            </a:r>
            <a:r>
              <a:rPr sz="2450" spc="45" dirty="0">
                <a:latin typeface="Times New Roman"/>
                <a:cs typeface="Times New Roman"/>
              </a:rPr>
              <a:t> </a:t>
            </a:r>
            <a:r>
              <a:rPr sz="2450" dirty="0">
                <a:latin typeface="Times New Roman"/>
                <a:cs typeface="Times New Roman"/>
              </a:rPr>
              <a:t>the</a:t>
            </a:r>
            <a:r>
              <a:rPr sz="2450" spc="40" dirty="0">
                <a:latin typeface="Times New Roman"/>
                <a:cs typeface="Times New Roman"/>
              </a:rPr>
              <a:t> </a:t>
            </a:r>
            <a:r>
              <a:rPr sz="2450" dirty="0">
                <a:latin typeface="Times New Roman"/>
                <a:cs typeface="Times New Roman"/>
              </a:rPr>
              <a:t>two</a:t>
            </a:r>
            <a:r>
              <a:rPr sz="2450" spc="45" dirty="0">
                <a:latin typeface="Times New Roman"/>
                <a:cs typeface="Times New Roman"/>
              </a:rPr>
              <a:t> </a:t>
            </a:r>
            <a:r>
              <a:rPr sz="2450" spc="-30" dirty="0">
                <a:latin typeface="Times New Roman"/>
                <a:cs typeface="Times New Roman"/>
              </a:rPr>
              <a:t>reference</a:t>
            </a:r>
            <a:r>
              <a:rPr sz="2450" spc="45" dirty="0">
                <a:latin typeface="Times New Roman"/>
                <a:cs typeface="Times New Roman"/>
              </a:rPr>
              <a:t> </a:t>
            </a:r>
            <a:r>
              <a:rPr sz="2450" spc="-10" dirty="0">
                <a:latin typeface="Times New Roman"/>
                <a:cs typeface="Times New Roman"/>
              </a:rPr>
              <a:t>frames.</a:t>
            </a:r>
            <a:endParaRPr sz="2450">
              <a:latin typeface="Times New Roman"/>
              <a:cs typeface="Times New Roman"/>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5201285"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1.4.</a:t>
            </a:r>
            <a:r>
              <a:rPr sz="1200" spc="215" dirty="0">
                <a:latin typeface="Times New Roman"/>
                <a:cs typeface="Times New Roman"/>
              </a:rPr>
              <a:t>  </a:t>
            </a:r>
            <a:r>
              <a:rPr sz="1200" spc="50" dirty="0">
                <a:latin typeface="Times New Roman"/>
                <a:cs typeface="Times New Roman"/>
              </a:rPr>
              <a:t>THE</a:t>
            </a:r>
            <a:r>
              <a:rPr sz="1200" spc="145" dirty="0">
                <a:latin typeface="Times New Roman"/>
                <a:cs typeface="Times New Roman"/>
              </a:rPr>
              <a:t> </a:t>
            </a:r>
            <a:r>
              <a:rPr sz="1200" dirty="0">
                <a:latin typeface="Times New Roman"/>
                <a:cs typeface="Times New Roman"/>
              </a:rPr>
              <a:t>LORENTZ</a:t>
            </a:r>
            <a:r>
              <a:rPr sz="1200" spc="145" dirty="0">
                <a:latin typeface="Times New Roman"/>
                <a:cs typeface="Times New Roman"/>
              </a:rPr>
              <a:t> </a:t>
            </a:r>
            <a:r>
              <a:rPr sz="1200" spc="-10" dirty="0">
                <a:latin typeface="Times New Roman"/>
                <a:cs typeface="Times New Roman"/>
              </a:rPr>
              <a:t>TRANSFORMATIONS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4365" cy="782955"/>
          </a:xfrm>
          <a:prstGeom prst="rect">
            <a:avLst/>
          </a:prstGeom>
        </p:spPr>
        <p:txBody>
          <a:bodyPr vert="horz" wrap="square" lIns="0" tIns="9525" rIns="0" bIns="0" rtlCol="0">
            <a:spAutoFit/>
          </a:bodyPr>
          <a:lstStyle/>
          <a:p>
            <a:pPr marL="12700" marR="5080">
              <a:lnSpc>
                <a:spcPct val="101699"/>
              </a:lnSpc>
              <a:spcBef>
                <a:spcPts val="75"/>
              </a:spcBef>
              <a:tabLst>
                <a:tab pos="3041015" algn="l"/>
              </a:tabLst>
            </a:pPr>
            <a:r>
              <a:rPr dirty="0"/>
              <a:t>The</a:t>
            </a:r>
            <a:r>
              <a:rPr spc="-55" dirty="0"/>
              <a:t> </a:t>
            </a:r>
            <a:r>
              <a:rPr spc="-20" dirty="0"/>
              <a:t>Lorentz</a:t>
            </a:r>
            <a:r>
              <a:rPr spc="-45" dirty="0"/>
              <a:t> </a:t>
            </a:r>
            <a:r>
              <a:rPr dirty="0"/>
              <a:t>transformations,</a:t>
            </a:r>
            <a:r>
              <a:rPr spc="20" dirty="0"/>
              <a:t> </a:t>
            </a:r>
            <a:r>
              <a:rPr dirty="0"/>
              <a:t>as</a:t>
            </a:r>
            <a:r>
              <a:rPr spc="-50" dirty="0"/>
              <a:t> </a:t>
            </a:r>
            <a:r>
              <a:rPr spc="-35" dirty="0"/>
              <a:t>expressed</a:t>
            </a:r>
            <a:r>
              <a:rPr spc="-40" dirty="0"/>
              <a:t> </a:t>
            </a:r>
            <a:r>
              <a:rPr dirty="0"/>
              <a:t>in</a:t>
            </a:r>
            <a:r>
              <a:rPr spc="-45" dirty="0"/>
              <a:t> </a:t>
            </a:r>
            <a:r>
              <a:rPr dirty="0"/>
              <a:t>the</a:t>
            </a:r>
            <a:r>
              <a:rPr spc="-40" dirty="0"/>
              <a:t> </a:t>
            </a:r>
            <a:r>
              <a:rPr dirty="0"/>
              <a:t>textbook,</a:t>
            </a:r>
            <a:r>
              <a:rPr spc="15" dirty="0"/>
              <a:t> </a:t>
            </a:r>
            <a:r>
              <a:rPr spc="-10" dirty="0"/>
              <a:t>assume which</a:t>
            </a:r>
            <a:r>
              <a:rPr spc="25" dirty="0"/>
              <a:t> </a:t>
            </a:r>
            <a:r>
              <a:rPr dirty="0"/>
              <a:t>of</a:t>
            </a:r>
            <a:r>
              <a:rPr spc="35" dirty="0"/>
              <a:t> </a:t>
            </a:r>
            <a:r>
              <a:rPr dirty="0"/>
              <a:t>the</a:t>
            </a:r>
            <a:r>
              <a:rPr spc="30" dirty="0"/>
              <a:t> </a:t>
            </a:r>
            <a:r>
              <a:rPr spc="-10" dirty="0"/>
              <a:t>following?</a:t>
            </a:r>
            <a:r>
              <a:rPr dirty="0"/>
              <a:t>	(Choose</a:t>
            </a:r>
            <a:r>
              <a:rPr spc="45" dirty="0"/>
              <a:t> </a:t>
            </a:r>
            <a:r>
              <a:rPr dirty="0"/>
              <a:t>all</a:t>
            </a:r>
            <a:r>
              <a:rPr spc="45" dirty="0"/>
              <a:t> </a:t>
            </a:r>
            <a:r>
              <a:rPr spc="110" dirty="0"/>
              <a:t>that</a:t>
            </a:r>
            <a:r>
              <a:rPr spc="45" dirty="0"/>
              <a:t> </a:t>
            </a:r>
            <a:r>
              <a:rPr spc="-10" dirty="0"/>
              <a:t>apply.)</a:t>
            </a:r>
          </a:p>
        </p:txBody>
      </p:sp>
      <p:sp>
        <p:nvSpPr>
          <p:cNvPr id="5" name="object 5"/>
          <p:cNvSpPr txBox="1"/>
          <p:nvPr/>
        </p:nvSpPr>
        <p:spPr>
          <a:xfrm>
            <a:off x="677037" y="2170390"/>
            <a:ext cx="8335645" cy="4439920"/>
          </a:xfrm>
          <a:prstGeom prst="rect">
            <a:avLst/>
          </a:prstGeom>
        </p:spPr>
        <p:txBody>
          <a:bodyPr vert="horz" wrap="square" lIns="0" tIns="9525" rIns="0" bIns="0" rtlCol="0">
            <a:spAutoFit/>
          </a:bodyPr>
          <a:lstStyle/>
          <a:p>
            <a:pPr marL="426084" marR="43180" indent="-371475" algn="just">
              <a:lnSpc>
                <a:spcPct val="101699"/>
              </a:lnSpc>
              <a:spcBef>
                <a:spcPts val="75"/>
              </a:spcBef>
              <a:buAutoNum type="alphaUcPeriod"/>
              <a:tabLst>
                <a:tab pos="426720" algn="l"/>
              </a:tabLst>
            </a:pPr>
            <a:r>
              <a:rPr sz="2450" dirty="0">
                <a:latin typeface="Times New Roman"/>
                <a:cs typeface="Times New Roman"/>
              </a:rPr>
              <a:t>If</a:t>
            </a:r>
            <a:r>
              <a:rPr sz="2450" spc="195" dirty="0">
                <a:latin typeface="Times New Roman"/>
                <a:cs typeface="Times New Roman"/>
              </a:rPr>
              <a:t> </a:t>
            </a:r>
            <a:r>
              <a:rPr sz="2450" dirty="0">
                <a:latin typeface="Times New Roman"/>
                <a:cs typeface="Times New Roman"/>
              </a:rPr>
              <a:t>two</a:t>
            </a:r>
            <a:r>
              <a:rPr sz="2450" spc="204" dirty="0">
                <a:latin typeface="Times New Roman"/>
                <a:cs typeface="Times New Roman"/>
              </a:rPr>
              <a:t> </a:t>
            </a:r>
            <a:r>
              <a:rPr sz="2450" dirty="0">
                <a:latin typeface="Times New Roman"/>
                <a:cs typeface="Times New Roman"/>
              </a:rPr>
              <a:t>events</a:t>
            </a:r>
            <a:r>
              <a:rPr sz="2450" spc="204" dirty="0">
                <a:latin typeface="Times New Roman"/>
                <a:cs typeface="Times New Roman"/>
              </a:rPr>
              <a:t> </a:t>
            </a:r>
            <a:r>
              <a:rPr sz="2450" dirty="0">
                <a:latin typeface="Times New Roman"/>
                <a:cs typeface="Times New Roman"/>
              </a:rPr>
              <a:t>are</a:t>
            </a:r>
            <a:r>
              <a:rPr sz="2450" spc="204" dirty="0">
                <a:latin typeface="Times New Roman"/>
                <a:cs typeface="Times New Roman"/>
              </a:rPr>
              <a:t> </a:t>
            </a:r>
            <a:r>
              <a:rPr sz="2450" dirty="0">
                <a:latin typeface="Times New Roman"/>
                <a:cs typeface="Times New Roman"/>
              </a:rPr>
              <a:t>simultaneous</a:t>
            </a:r>
            <a:r>
              <a:rPr sz="2450" spc="204" dirty="0">
                <a:latin typeface="Times New Roman"/>
                <a:cs typeface="Times New Roman"/>
              </a:rPr>
              <a:t> </a:t>
            </a:r>
            <a:r>
              <a:rPr sz="2450" dirty="0">
                <a:latin typeface="Times New Roman"/>
                <a:cs typeface="Times New Roman"/>
              </a:rPr>
              <a:t>in</a:t>
            </a:r>
            <a:r>
              <a:rPr sz="2450" spc="204" dirty="0">
                <a:latin typeface="Times New Roman"/>
                <a:cs typeface="Times New Roman"/>
              </a:rPr>
              <a:t> </a:t>
            </a:r>
            <a:r>
              <a:rPr sz="2450" dirty="0">
                <a:latin typeface="Times New Roman"/>
                <a:cs typeface="Times New Roman"/>
              </a:rPr>
              <a:t>frame</a:t>
            </a:r>
            <a:r>
              <a:rPr sz="2450" spc="204" dirty="0">
                <a:latin typeface="Times New Roman"/>
                <a:cs typeface="Times New Roman"/>
              </a:rPr>
              <a:t> </a:t>
            </a:r>
            <a:r>
              <a:rPr sz="2450" dirty="0">
                <a:latin typeface="Times New Roman"/>
                <a:cs typeface="Times New Roman"/>
              </a:rPr>
              <a:t>R,</a:t>
            </a:r>
            <a:r>
              <a:rPr sz="2450" spc="204" dirty="0">
                <a:latin typeface="Times New Roman"/>
                <a:cs typeface="Times New Roman"/>
              </a:rPr>
              <a:t> </a:t>
            </a:r>
            <a:r>
              <a:rPr sz="2450" dirty="0">
                <a:latin typeface="Times New Roman"/>
                <a:cs typeface="Times New Roman"/>
              </a:rPr>
              <a:t>then</a:t>
            </a:r>
            <a:r>
              <a:rPr sz="2450" spc="204" dirty="0">
                <a:latin typeface="Times New Roman"/>
                <a:cs typeface="Times New Roman"/>
              </a:rPr>
              <a:t> </a:t>
            </a:r>
            <a:r>
              <a:rPr sz="2450" dirty="0">
                <a:latin typeface="Times New Roman"/>
                <a:cs typeface="Times New Roman"/>
              </a:rPr>
              <a:t>they</a:t>
            </a:r>
            <a:r>
              <a:rPr sz="2450" spc="210" dirty="0">
                <a:latin typeface="Times New Roman"/>
                <a:cs typeface="Times New Roman"/>
              </a:rPr>
              <a:t> </a:t>
            </a:r>
            <a:r>
              <a:rPr sz="2450" dirty="0">
                <a:latin typeface="Times New Roman"/>
                <a:cs typeface="Times New Roman"/>
              </a:rPr>
              <a:t>are</a:t>
            </a:r>
            <a:r>
              <a:rPr sz="2450" spc="204" dirty="0">
                <a:latin typeface="Times New Roman"/>
                <a:cs typeface="Times New Roman"/>
              </a:rPr>
              <a:t> </a:t>
            </a:r>
            <a:r>
              <a:rPr sz="2450" spc="-20" dirty="0">
                <a:latin typeface="Times New Roman"/>
                <a:cs typeface="Times New Roman"/>
              </a:rPr>
              <a:t>also </a:t>
            </a:r>
            <a:r>
              <a:rPr sz="2450" dirty="0">
                <a:latin typeface="Times New Roman"/>
                <a:cs typeface="Times New Roman"/>
              </a:rPr>
              <a:t>simultaneous</a:t>
            </a:r>
            <a:r>
              <a:rPr sz="2450" spc="15" dirty="0">
                <a:latin typeface="Times New Roman"/>
                <a:cs typeface="Times New Roman"/>
              </a:rPr>
              <a:t> </a:t>
            </a:r>
            <a:r>
              <a:rPr sz="2450" dirty="0">
                <a:latin typeface="Times New Roman"/>
                <a:cs typeface="Times New Roman"/>
              </a:rPr>
              <a:t>in</a:t>
            </a:r>
            <a:r>
              <a:rPr sz="2450" spc="15" dirty="0">
                <a:latin typeface="Times New Roman"/>
                <a:cs typeface="Times New Roman"/>
              </a:rPr>
              <a:t> </a:t>
            </a:r>
            <a:r>
              <a:rPr sz="2450" dirty="0">
                <a:latin typeface="Times New Roman"/>
                <a:cs typeface="Times New Roman"/>
              </a:rPr>
              <a:t>frame</a:t>
            </a:r>
            <a:r>
              <a:rPr sz="2450" spc="10" dirty="0">
                <a:latin typeface="Times New Roman"/>
                <a:cs typeface="Times New Roman"/>
              </a:rPr>
              <a:t> </a:t>
            </a:r>
            <a:r>
              <a:rPr sz="2450" spc="45" dirty="0">
                <a:latin typeface="Times New Roman"/>
                <a:cs typeface="Times New Roman"/>
              </a:rPr>
              <a:t>R</a:t>
            </a:r>
            <a:r>
              <a:rPr sz="3075" i="1" spc="67" baseline="24390" dirty="0">
                <a:latin typeface="Times New Roman"/>
                <a:cs typeface="Times New Roman"/>
              </a:rPr>
              <a:t>′</a:t>
            </a:r>
            <a:r>
              <a:rPr sz="2450" spc="45" dirty="0">
                <a:latin typeface="Times New Roman"/>
                <a:cs typeface="Times New Roman"/>
              </a:rPr>
              <a:t>.</a:t>
            </a:r>
            <a:endParaRPr sz="2450">
              <a:latin typeface="Times New Roman"/>
              <a:cs typeface="Times New Roman"/>
            </a:endParaRPr>
          </a:p>
          <a:p>
            <a:pPr marL="426084" marR="43180" indent="-359410" algn="just">
              <a:lnSpc>
                <a:spcPct val="101699"/>
              </a:lnSpc>
              <a:spcBef>
                <a:spcPts val="994"/>
              </a:spcBef>
              <a:buAutoNum type="alphaUcPeriod"/>
              <a:tabLst>
                <a:tab pos="426720" algn="l"/>
              </a:tabLst>
            </a:pPr>
            <a:r>
              <a:rPr sz="2450" spc="-10" dirty="0">
                <a:latin typeface="Times New Roman"/>
                <a:cs typeface="Times New Roman"/>
              </a:rPr>
              <a:t>If</a:t>
            </a:r>
            <a:r>
              <a:rPr sz="2450" spc="-40" dirty="0">
                <a:latin typeface="Times New Roman"/>
                <a:cs typeface="Times New Roman"/>
              </a:rPr>
              <a:t> </a:t>
            </a:r>
            <a:r>
              <a:rPr sz="2450" spc="-20" dirty="0">
                <a:latin typeface="Times New Roman"/>
                <a:cs typeface="Times New Roman"/>
              </a:rPr>
              <a:t>two</a:t>
            </a:r>
            <a:r>
              <a:rPr sz="2450" spc="-40" dirty="0">
                <a:latin typeface="Times New Roman"/>
                <a:cs typeface="Times New Roman"/>
              </a:rPr>
              <a:t> </a:t>
            </a:r>
            <a:r>
              <a:rPr sz="2450" spc="-10" dirty="0">
                <a:latin typeface="Times New Roman"/>
                <a:cs typeface="Times New Roman"/>
              </a:rPr>
              <a:t>events</a:t>
            </a:r>
            <a:r>
              <a:rPr sz="2450" spc="-35" dirty="0">
                <a:latin typeface="Times New Roman"/>
                <a:cs typeface="Times New Roman"/>
              </a:rPr>
              <a:t> </a:t>
            </a:r>
            <a:r>
              <a:rPr sz="2450" dirty="0">
                <a:latin typeface="Times New Roman"/>
                <a:cs typeface="Times New Roman"/>
              </a:rPr>
              <a:t>occur</a:t>
            </a:r>
            <a:r>
              <a:rPr sz="2450" spc="-40" dirty="0">
                <a:latin typeface="Times New Roman"/>
                <a:cs typeface="Times New Roman"/>
              </a:rPr>
              <a:t> </a:t>
            </a:r>
            <a:r>
              <a:rPr sz="2450" spc="114" dirty="0">
                <a:latin typeface="Times New Roman"/>
                <a:cs typeface="Times New Roman"/>
              </a:rPr>
              <a:t>at</a:t>
            </a:r>
            <a:r>
              <a:rPr sz="2450" spc="-35" dirty="0">
                <a:latin typeface="Times New Roman"/>
                <a:cs typeface="Times New Roman"/>
              </a:rPr>
              <a:t> </a:t>
            </a:r>
            <a:r>
              <a:rPr sz="2450" dirty="0">
                <a:latin typeface="Times New Roman"/>
                <a:cs typeface="Times New Roman"/>
              </a:rPr>
              <a:t>the</a:t>
            </a:r>
            <a:r>
              <a:rPr sz="2450" spc="-40" dirty="0">
                <a:latin typeface="Times New Roman"/>
                <a:cs typeface="Times New Roman"/>
              </a:rPr>
              <a:t> </a:t>
            </a:r>
            <a:r>
              <a:rPr sz="2450" dirty="0">
                <a:latin typeface="Times New Roman"/>
                <a:cs typeface="Times New Roman"/>
              </a:rPr>
              <a:t>same</a:t>
            </a:r>
            <a:r>
              <a:rPr sz="2450" spc="-40" dirty="0">
                <a:latin typeface="Times New Roman"/>
                <a:cs typeface="Times New Roman"/>
              </a:rPr>
              <a:t> </a:t>
            </a:r>
            <a:r>
              <a:rPr sz="2450" spc="-10" dirty="0">
                <a:latin typeface="Times New Roman"/>
                <a:cs typeface="Times New Roman"/>
              </a:rPr>
              <a:t>place</a:t>
            </a:r>
            <a:r>
              <a:rPr sz="2450" spc="-35" dirty="0">
                <a:latin typeface="Times New Roman"/>
                <a:cs typeface="Times New Roman"/>
              </a:rPr>
              <a:t> </a:t>
            </a:r>
            <a:r>
              <a:rPr sz="2450" dirty="0">
                <a:latin typeface="Times New Roman"/>
                <a:cs typeface="Times New Roman"/>
              </a:rPr>
              <a:t>in</a:t>
            </a:r>
            <a:r>
              <a:rPr sz="2450" spc="-40" dirty="0">
                <a:latin typeface="Times New Roman"/>
                <a:cs typeface="Times New Roman"/>
              </a:rPr>
              <a:t> </a:t>
            </a:r>
            <a:r>
              <a:rPr sz="2450" dirty="0">
                <a:latin typeface="Times New Roman"/>
                <a:cs typeface="Times New Roman"/>
              </a:rPr>
              <a:t>frame</a:t>
            </a:r>
            <a:r>
              <a:rPr sz="2450" spc="-35" dirty="0">
                <a:latin typeface="Times New Roman"/>
                <a:cs typeface="Times New Roman"/>
              </a:rPr>
              <a:t> </a:t>
            </a:r>
            <a:r>
              <a:rPr sz="2450" dirty="0">
                <a:latin typeface="Times New Roman"/>
                <a:cs typeface="Times New Roman"/>
              </a:rPr>
              <a:t>R,</a:t>
            </a:r>
            <a:r>
              <a:rPr sz="2450" spc="-40" dirty="0">
                <a:latin typeface="Times New Roman"/>
                <a:cs typeface="Times New Roman"/>
              </a:rPr>
              <a:t> </a:t>
            </a:r>
            <a:r>
              <a:rPr sz="2450" dirty="0">
                <a:latin typeface="Times New Roman"/>
                <a:cs typeface="Times New Roman"/>
              </a:rPr>
              <a:t>then</a:t>
            </a:r>
            <a:r>
              <a:rPr sz="2450" spc="-40" dirty="0">
                <a:latin typeface="Times New Roman"/>
                <a:cs typeface="Times New Roman"/>
              </a:rPr>
              <a:t> </a:t>
            </a:r>
            <a:r>
              <a:rPr sz="2450" dirty="0">
                <a:latin typeface="Times New Roman"/>
                <a:cs typeface="Times New Roman"/>
              </a:rPr>
              <a:t>they</a:t>
            </a:r>
            <a:r>
              <a:rPr sz="2450" spc="-35" dirty="0">
                <a:latin typeface="Times New Roman"/>
                <a:cs typeface="Times New Roman"/>
              </a:rPr>
              <a:t> </a:t>
            </a:r>
            <a:r>
              <a:rPr sz="2450" spc="-20" dirty="0">
                <a:latin typeface="Times New Roman"/>
                <a:cs typeface="Times New Roman"/>
              </a:rPr>
              <a:t>also </a:t>
            </a:r>
            <a:r>
              <a:rPr sz="2450" dirty="0">
                <a:latin typeface="Times New Roman"/>
                <a:cs typeface="Times New Roman"/>
              </a:rPr>
              <a:t>occur</a:t>
            </a:r>
            <a:r>
              <a:rPr sz="2450" spc="75" dirty="0">
                <a:latin typeface="Times New Roman"/>
                <a:cs typeface="Times New Roman"/>
              </a:rPr>
              <a:t> </a:t>
            </a:r>
            <a:r>
              <a:rPr sz="2450" spc="114" dirty="0">
                <a:latin typeface="Times New Roman"/>
                <a:cs typeface="Times New Roman"/>
              </a:rPr>
              <a:t>at</a:t>
            </a:r>
            <a:r>
              <a:rPr sz="2450" spc="75" dirty="0">
                <a:latin typeface="Times New Roman"/>
                <a:cs typeface="Times New Roman"/>
              </a:rPr>
              <a:t> </a:t>
            </a:r>
            <a:r>
              <a:rPr sz="2450" dirty="0">
                <a:latin typeface="Times New Roman"/>
                <a:cs typeface="Times New Roman"/>
              </a:rPr>
              <a:t>the</a:t>
            </a:r>
            <a:r>
              <a:rPr sz="2450" spc="80" dirty="0">
                <a:latin typeface="Times New Roman"/>
                <a:cs typeface="Times New Roman"/>
              </a:rPr>
              <a:t> </a:t>
            </a:r>
            <a:r>
              <a:rPr sz="2450" dirty="0">
                <a:latin typeface="Times New Roman"/>
                <a:cs typeface="Times New Roman"/>
              </a:rPr>
              <a:t>same</a:t>
            </a:r>
            <a:r>
              <a:rPr sz="2450" spc="75" dirty="0">
                <a:latin typeface="Times New Roman"/>
                <a:cs typeface="Times New Roman"/>
              </a:rPr>
              <a:t> </a:t>
            </a:r>
            <a:r>
              <a:rPr sz="2450" dirty="0">
                <a:latin typeface="Times New Roman"/>
                <a:cs typeface="Times New Roman"/>
              </a:rPr>
              <a:t>place</a:t>
            </a:r>
            <a:r>
              <a:rPr sz="2450" spc="75" dirty="0">
                <a:latin typeface="Times New Roman"/>
                <a:cs typeface="Times New Roman"/>
              </a:rPr>
              <a:t> </a:t>
            </a:r>
            <a:r>
              <a:rPr sz="2450" dirty="0">
                <a:latin typeface="Times New Roman"/>
                <a:cs typeface="Times New Roman"/>
              </a:rPr>
              <a:t>in</a:t>
            </a:r>
            <a:r>
              <a:rPr sz="2450" spc="75" dirty="0">
                <a:latin typeface="Times New Roman"/>
                <a:cs typeface="Times New Roman"/>
              </a:rPr>
              <a:t> </a:t>
            </a:r>
            <a:r>
              <a:rPr sz="2450" dirty="0">
                <a:latin typeface="Times New Roman"/>
                <a:cs typeface="Times New Roman"/>
              </a:rPr>
              <a:t>frame</a:t>
            </a:r>
            <a:r>
              <a:rPr sz="2450" spc="75" dirty="0">
                <a:latin typeface="Times New Roman"/>
                <a:cs typeface="Times New Roman"/>
              </a:rPr>
              <a:t> </a:t>
            </a:r>
            <a:r>
              <a:rPr sz="2450" spc="40" dirty="0">
                <a:latin typeface="Times New Roman"/>
                <a:cs typeface="Times New Roman"/>
              </a:rPr>
              <a:t>R</a:t>
            </a:r>
            <a:r>
              <a:rPr sz="3075" i="1" spc="60" baseline="24390" dirty="0">
                <a:latin typeface="Times New Roman"/>
                <a:cs typeface="Times New Roman"/>
              </a:rPr>
              <a:t>′</a:t>
            </a:r>
            <a:r>
              <a:rPr sz="2450" spc="40" dirty="0">
                <a:latin typeface="Times New Roman"/>
                <a:cs typeface="Times New Roman"/>
              </a:rPr>
              <a:t>.</a:t>
            </a:r>
            <a:endParaRPr sz="2450">
              <a:latin typeface="Times New Roman"/>
              <a:cs typeface="Times New Roman"/>
            </a:endParaRPr>
          </a:p>
          <a:p>
            <a:pPr marL="426084" marR="43180" indent="-363220" algn="just">
              <a:lnSpc>
                <a:spcPct val="101699"/>
              </a:lnSpc>
              <a:spcBef>
                <a:spcPts val="994"/>
              </a:spcBef>
              <a:buAutoNum type="alphaUcPeriod"/>
              <a:tabLst>
                <a:tab pos="426720" algn="l"/>
              </a:tabLst>
            </a:pPr>
            <a:r>
              <a:rPr sz="2450" dirty="0">
                <a:latin typeface="Times New Roman"/>
                <a:cs typeface="Times New Roman"/>
              </a:rPr>
              <a:t>The</a:t>
            </a:r>
            <a:r>
              <a:rPr sz="2450" spc="25" dirty="0">
                <a:latin typeface="Times New Roman"/>
                <a:cs typeface="Times New Roman"/>
              </a:rPr>
              <a:t> </a:t>
            </a:r>
            <a:r>
              <a:rPr sz="2450" dirty="0">
                <a:latin typeface="Times New Roman"/>
                <a:cs typeface="Times New Roman"/>
              </a:rPr>
              <a:t>two</a:t>
            </a:r>
            <a:r>
              <a:rPr sz="2450" spc="30" dirty="0">
                <a:latin typeface="Times New Roman"/>
                <a:cs typeface="Times New Roman"/>
              </a:rPr>
              <a:t> </a:t>
            </a:r>
            <a:r>
              <a:rPr sz="2450" spc="-30" dirty="0">
                <a:latin typeface="Times New Roman"/>
                <a:cs typeface="Times New Roman"/>
              </a:rPr>
              <a:t>reference</a:t>
            </a:r>
            <a:r>
              <a:rPr sz="2450" spc="25" dirty="0">
                <a:latin typeface="Times New Roman"/>
                <a:cs typeface="Times New Roman"/>
              </a:rPr>
              <a:t> </a:t>
            </a:r>
            <a:r>
              <a:rPr sz="2450" dirty="0">
                <a:latin typeface="Times New Roman"/>
                <a:cs typeface="Times New Roman"/>
              </a:rPr>
              <a:t>frames</a:t>
            </a:r>
            <a:r>
              <a:rPr sz="2450" spc="25" dirty="0">
                <a:latin typeface="Times New Roman"/>
                <a:cs typeface="Times New Roman"/>
              </a:rPr>
              <a:t> </a:t>
            </a:r>
            <a:r>
              <a:rPr sz="2450" dirty="0">
                <a:latin typeface="Times New Roman"/>
                <a:cs typeface="Times New Roman"/>
              </a:rPr>
              <a:t>agree</a:t>
            </a:r>
            <a:r>
              <a:rPr sz="2450" spc="25" dirty="0">
                <a:latin typeface="Times New Roman"/>
                <a:cs typeface="Times New Roman"/>
              </a:rPr>
              <a:t> </a:t>
            </a:r>
            <a:r>
              <a:rPr sz="2450" spc="50" dirty="0">
                <a:latin typeface="Times New Roman"/>
                <a:cs typeface="Times New Roman"/>
              </a:rPr>
              <a:t>about</a:t>
            </a:r>
            <a:r>
              <a:rPr sz="2450" spc="25" dirty="0">
                <a:latin typeface="Times New Roman"/>
                <a:cs typeface="Times New Roman"/>
              </a:rPr>
              <a:t> </a:t>
            </a:r>
            <a:r>
              <a:rPr sz="2450" dirty="0">
                <a:latin typeface="Times New Roman"/>
                <a:cs typeface="Times New Roman"/>
              </a:rPr>
              <a:t>one</a:t>
            </a:r>
            <a:r>
              <a:rPr sz="2450" spc="25" dirty="0">
                <a:latin typeface="Times New Roman"/>
                <a:cs typeface="Times New Roman"/>
              </a:rPr>
              <a:t> </a:t>
            </a:r>
            <a:r>
              <a:rPr sz="2450" dirty="0">
                <a:latin typeface="Times New Roman"/>
                <a:cs typeface="Times New Roman"/>
              </a:rPr>
              <a:t>particular</a:t>
            </a:r>
            <a:r>
              <a:rPr sz="2450" spc="25" dirty="0">
                <a:latin typeface="Times New Roman"/>
                <a:cs typeface="Times New Roman"/>
              </a:rPr>
              <a:t> </a:t>
            </a:r>
            <a:r>
              <a:rPr sz="2450" dirty="0">
                <a:latin typeface="Times New Roman"/>
                <a:cs typeface="Times New Roman"/>
              </a:rPr>
              <a:t>place</a:t>
            </a:r>
            <a:r>
              <a:rPr sz="2450" spc="25" dirty="0">
                <a:latin typeface="Times New Roman"/>
                <a:cs typeface="Times New Roman"/>
              </a:rPr>
              <a:t> </a:t>
            </a:r>
            <a:r>
              <a:rPr sz="2450" spc="-25" dirty="0">
                <a:latin typeface="Times New Roman"/>
                <a:cs typeface="Times New Roman"/>
              </a:rPr>
              <a:t>and </a:t>
            </a:r>
            <a:r>
              <a:rPr sz="2450" dirty="0">
                <a:latin typeface="Times New Roman"/>
                <a:cs typeface="Times New Roman"/>
              </a:rPr>
              <a:t>time</a:t>
            </a:r>
            <a:r>
              <a:rPr sz="2450" spc="335" dirty="0">
                <a:latin typeface="Times New Roman"/>
                <a:cs typeface="Times New Roman"/>
              </a:rPr>
              <a:t> </a:t>
            </a:r>
            <a:r>
              <a:rPr sz="2450" dirty="0">
                <a:latin typeface="Times New Roman"/>
                <a:cs typeface="Times New Roman"/>
              </a:rPr>
              <a:t>labeled</a:t>
            </a:r>
            <a:r>
              <a:rPr sz="2450" spc="335" dirty="0">
                <a:latin typeface="Times New Roman"/>
                <a:cs typeface="Times New Roman"/>
              </a:rPr>
              <a:t> </a:t>
            </a:r>
            <a:r>
              <a:rPr sz="2450" dirty="0">
                <a:latin typeface="Times New Roman"/>
                <a:cs typeface="Times New Roman"/>
              </a:rPr>
              <a:t>as</a:t>
            </a:r>
            <a:r>
              <a:rPr sz="2450" spc="335" dirty="0">
                <a:latin typeface="Times New Roman"/>
                <a:cs typeface="Times New Roman"/>
              </a:rPr>
              <a:t> </a:t>
            </a:r>
            <a:r>
              <a:rPr sz="2450" b="0" i="1" spc="50" dirty="0">
                <a:latin typeface="Bookman Old Style"/>
                <a:cs typeface="Bookman Old Style"/>
              </a:rPr>
              <a:t>x</a:t>
            </a:r>
            <a:r>
              <a:rPr sz="2450" b="0" i="1" spc="330" dirty="0">
                <a:latin typeface="Bookman Old Style"/>
                <a:cs typeface="Bookman Old Style"/>
              </a:rPr>
              <a:t> </a:t>
            </a:r>
            <a:r>
              <a:rPr sz="2450" spc="385" dirty="0">
                <a:latin typeface="Times New Roman"/>
                <a:cs typeface="Times New Roman"/>
              </a:rPr>
              <a:t>=</a:t>
            </a:r>
            <a:r>
              <a:rPr sz="2450" spc="450" dirty="0">
                <a:latin typeface="Times New Roman"/>
                <a:cs typeface="Times New Roman"/>
              </a:rPr>
              <a:t> </a:t>
            </a:r>
            <a:r>
              <a:rPr sz="2450" b="0" i="1" spc="80" dirty="0">
                <a:latin typeface="Bookman Old Style"/>
                <a:cs typeface="Bookman Old Style"/>
              </a:rPr>
              <a:t>x</a:t>
            </a:r>
            <a:r>
              <a:rPr sz="3075" i="1" spc="120" baseline="24390" dirty="0">
                <a:latin typeface="Times New Roman"/>
                <a:cs typeface="Times New Roman"/>
              </a:rPr>
              <a:t>′</a:t>
            </a:r>
            <a:r>
              <a:rPr sz="3075" i="1" spc="60" baseline="24390" dirty="0">
                <a:latin typeface="Times New Roman"/>
                <a:cs typeface="Times New Roman"/>
              </a:rPr>
              <a:t>  </a:t>
            </a:r>
            <a:r>
              <a:rPr sz="2450" spc="385" dirty="0">
                <a:latin typeface="Times New Roman"/>
                <a:cs typeface="Times New Roman"/>
              </a:rPr>
              <a:t>=</a:t>
            </a:r>
            <a:r>
              <a:rPr sz="2450" spc="450" dirty="0">
                <a:latin typeface="Times New Roman"/>
                <a:cs typeface="Times New Roman"/>
              </a:rPr>
              <a:t> </a:t>
            </a:r>
            <a:r>
              <a:rPr sz="2450" dirty="0">
                <a:latin typeface="Times New Roman"/>
                <a:cs typeface="Times New Roman"/>
              </a:rPr>
              <a:t>0,</a:t>
            </a:r>
            <a:r>
              <a:rPr sz="2450" spc="395" dirty="0">
                <a:latin typeface="Times New Roman"/>
                <a:cs typeface="Times New Roman"/>
              </a:rPr>
              <a:t> </a:t>
            </a:r>
            <a:r>
              <a:rPr sz="2450" b="0" i="1" spc="-295" dirty="0">
                <a:latin typeface="Bookman Old Style"/>
                <a:cs typeface="Bookman Old Style"/>
              </a:rPr>
              <a:t>y</a:t>
            </a:r>
            <a:r>
              <a:rPr sz="2450" b="0" i="1" spc="409" dirty="0">
                <a:latin typeface="Bookman Old Style"/>
                <a:cs typeface="Bookman Old Style"/>
              </a:rPr>
              <a:t> </a:t>
            </a:r>
            <a:r>
              <a:rPr sz="2450" spc="385" dirty="0">
                <a:latin typeface="Times New Roman"/>
                <a:cs typeface="Times New Roman"/>
              </a:rPr>
              <a:t>=</a:t>
            </a:r>
            <a:r>
              <a:rPr sz="2450" spc="450" dirty="0">
                <a:latin typeface="Times New Roman"/>
                <a:cs typeface="Times New Roman"/>
              </a:rPr>
              <a:t> </a:t>
            </a:r>
            <a:r>
              <a:rPr sz="2450" b="0" i="1" dirty="0">
                <a:latin typeface="Bookman Old Style"/>
                <a:cs typeface="Bookman Old Style"/>
              </a:rPr>
              <a:t>y</a:t>
            </a:r>
            <a:r>
              <a:rPr sz="3075" i="1" baseline="24390" dirty="0">
                <a:latin typeface="Times New Roman"/>
                <a:cs typeface="Times New Roman"/>
              </a:rPr>
              <a:t>′</a:t>
            </a:r>
            <a:r>
              <a:rPr sz="3075" i="1" spc="60" baseline="24390" dirty="0">
                <a:latin typeface="Times New Roman"/>
                <a:cs typeface="Times New Roman"/>
              </a:rPr>
              <a:t>  </a:t>
            </a:r>
            <a:r>
              <a:rPr sz="2450" spc="385" dirty="0">
                <a:latin typeface="Times New Roman"/>
                <a:cs typeface="Times New Roman"/>
              </a:rPr>
              <a:t>=</a:t>
            </a:r>
            <a:r>
              <a:rPr sz="2450" spc="455" dirty="0">
                <a:latin typeface="Times New Roman"/>
                <a:cs typeface="Times New Roman"/>
              </a:rPr>
              <a:t> </a:t>
            </a:r>
            <a:r>
              <a:rPr sz="2450" dirty="0">
                <a:latin typeface="Times New Roman"/>
                <a:cs typeface="Times New Roman"/>
              </a:rPr>
              <a:t>0,</a:t>
            </a:r>
            <a:r>
              <a:rPr sz="2450" spc="390" dirty="0">
                <a:latin typeface="Times New Roman"/>
                <a:cs typeface="Times New Roman"/>
              </a:rPr>
              <a:t> </a:t>
            </a:r>
            <a:r>
              <a:rPr sz="2450" b="0" i="1" dirty="0">
                <a:latin typeface="Bookman Old Style"/>
                <a:cs typeface="Bookman Old Style"/>
              </a:rPr>
              <a:t>z</a:t>
            </a:r>
            <a:r>
              <a:rPr sz="2450" b="0" i="1" spc="430" dirty="0">
                <a:latin typeface="Bookman Old Style"/>
                <a:cs typeface="Bookman Old Style"/>
              </a:rPr>
              <a:t> </a:t>
            </a:r>
            <a:r>
              <a:rPr sz="2450" spc="385" dirty="0">
                <a:latin typeface="Times New Roman"/>
                <a:cs typeface="Times New Roman"/>
              </a:rPr>
              <a:t>=</a:t>
            </a:r>
            <a:r>
              <a:rPr sz="2450" spc="450" dirty="0">
                <a:latin typeface="Times New Roman"/>
                <a:cs typeface="Times New Roman"/>
              </a:rPr>
              <a:t> </a:t>
            </a:r>
            <a:r>
              <a:rPr sz="2450" b="0" i="1" dirty="0">
                <a:latin typeface="Bookman Old Style"/>
                <a:cs typeface="Bookman Old Style"/>
              </a:rPr>
              <a:t>z</a:t>
            </a:r>
            <a:r>
              <a:rPr sz="3075" i="1" baseline="24390" dirty="0">
                <a:latin typeface="Times New Roman"/>
                <a:cs typeface="Times New Roman"/>
              </a:rPr>
              <a:t>′</a:t>
            </a:r>
            <a:r>
              <a:rPr sz="3075" i="1" spc="60" baseline="24390" dirty="0">
                <a:latin typeface="Times New Roman"/>
                <a:cs typeface="Times New Roman"/>
              </a:rPr>
              <a:t>  </a:t>
            </a:r>
            <a:r>
              <a:rPr sz="2450" spc="385" dirty="0">
                <a:latin typeface="Times New Roman"/>
                <a:cs typeface="Times New Roman"/>
              </a:rPr>
              <a:t>=</a:t>
            </a:r>
            <a:r>
              <a:rPr sz="2450" spc="455" dirty="0">
                <a:latin typeface="Times New Roman"/>
                <a:cs typeface="Times New Roman"/>
              </a:rPr>
              <a:t> </a:t>
            </a:r>
            <a:r>
              <a:rPr sz="2450" dirty="0">
                <a:latin typeface="Times New Roman"/>
                <a:cs typeface="Times New Roman"/>
              </a:rPr>
              <a:t>0,</a:t>
            </a:r>
            <a:r>
              <a:rPr sz="2450" spc="390" dirty="0">
                <a:latin typeface="Times New Roman"/>
                <a:cs typeface="Times New Roman"/>
              </a:rPr>
              <a:t> </a:t>
            </a:r>
            <a:r>
              <a:rPr sz="2450" spc="-25" dirty="0">
                <a:latin typeface="Times New Roman"/>
                <a:cs typeface="Times New Roman"/>
              </a:rPr>
              <a:t>and </a:t>
            </a:r>
            <a:r>
              <a:rPr sz="2450" b="0" i="1" dirty="0">
                <a:latin typeface="Bookman Old Style"/>
                <a:cs typeface="Bookman Old Style"/>
              </a:rPr>
              <a:t>t</a:t>
            </a:r>
            <a:r>
              <a:rPr sz="2450" b="0" i="1" spc="-35" dirty="0">
                <a:latin typeface="Bookman Old Style"/>
                <a:cs typeface="Bookman Old Style"/>
              </a:rPr>
              <a:t> </a:t>
            </a:r>
            <a:r>
              <a:rPr sz="2450" spc="385" dirty="0">
                <a:latin typeface="Times New Roman"/>
                <a:cs typeface="Times New Roman"/>
              </a:rPr>
              <a:t>=</a:t>
            </a:r>
            <a:r>
              <a:rPr sz="2450" spc="90" dirty="0">
                <a:latin typeface="Times New Roman"/>
                <a:cs typeface="Times New Roman"/>
              </a:rPr>
              <a:t> </a:t>
            </a:r>
            <a:r>
              <a:rPr sz="2450" b="0" i="1" spc="75" dirty="0">
                <a:latin typeface="Bookman Old Style"/>
                <a:cs typeface="Bookman Old Style"/>
              </a:rPr>
              <a:t>t</a:t>
            </a:r>
            <a:r>
              <a:rPr sz="3075" i="1" spc="112" baseline="24390" dirty="0">
                <a:latin typeface="Times New Roman"/>
                <a:cs typeface="Times New Roman"/>
              </a:rPr>
              <a:t>′</a:t>
            </a:r>
            <a:r>
              <a:rPr sz="3075" i="1" spc="359" baseline="24390" dirty="0">
                <a:latin typeface="Times New Roman"/>
                <a:cs typeface="Times New Roman"/>
              </a:rPr>
              <a:t> </a:t>
            </a:r>
            <a:r>
              <a:rPr sz="2450" spc="385" dirty="0">
                <a:latin typeface="Times New Roman"/>
                <a:cs typeface="Times New Roman"/>
              </a:rPr>
              <a:t>=</a:t>
            </a:r>
            <a:r>
              <a:rPr sz="2450" spc="85" dirty="0">
                <a:latin typeface="Times New Roman"/>
                <a:cs typeface="Times New Roman"/>
              </a:rPr>
              <a:t> </a:t>
            </a:r>
            <a:r>
              <a:rPr sz="2450" spc="-25" dirty="0">
                <a:latin typeface="Times New Roman"/>
                <a:cs typeface="Times New Roman"/>
              </a:rPr>
              <a:t>0.</a:t>
            </a:r>
            <a:endParaRPr sz="2450">
              <a:latin typeface="Times New Roman"/>
              <a:cs typeface="Times New Roman"/>
            </a:endParaRPr>
          </a:p>
          <a:p>
            <a:pPr marL="426084" marR="43180" indent="-375920" algn="just">
              <a:lnSpc>
                <a:spcPct val="101699"/>
              </a:lnSpc>
              <a:spcBef>
                <a:spcPts val="994"/>
              </a:spcBef>
              <a:buAutoNum type="alphaUcPeriod"/>
              <a:tabLst>
                <a:tab pos="426720" algn="l"/>
              </a:tabLst>
            </a:pPr>
            <a:r>
              <a:rPr sz="2450" dirty="0">
                <a:latin typeface="Times New Roman"/>
                <a:cs typeface="Times New Roman"/>
              </a:rPr>
              <a:t>The </a:t>
            </a:r>
            <a:r>
              <a:rPr sz="2450" b="0" i="1" dirty="0">
                <a:latin typeface="Bookman Old Style"/>
                <a:cs typeface="Bookman Old Style"/>
              </a:rPr>
              <a:t>x</a:t>
            </a:r>
            <a:r>
              <a:rPr sz="2450" dirty="0">
                <a:latin typeface="Times New Roman"/>
                <a:cs typeface="Times New Roman"/>
              </a:rPr>
              <a:t>-</a:t>
            </a:r>
            <a:r>
              <a:rPr sz="2450" spc="-10" dirty="0">
                <a:latin typeface="Times New Roman"/>
                <a:cs typeface="Times New Roman"/>
              </a:rPr>
              <a:t>axis</a:t>
            </a:r>
            <a:r>
              <a:rPr sz="2450" spc="-5" dirty="0">
                <a:latin typeface="Times New Roman"/>
                <a:cs typeface="Times New Roman"/>
              </a:rPr>
              <a:t> </a:t>
            </a:r>
            <a:r>
              <a:rPr sz="2450" dirty="0">
                <a:latin typeface="Times New Roman"/>
                <a:cs typeface="Times New Roman"/>
              </a:rPr>
              <a:t>has</a:t>
            </a:r>
            <a:r>
              <a:rPr sz="2450" spc="5" dirty="0">
                <a:latin typeface="Times New Roman"/>
                <a:cs typeface="Times New Roman"/>
              </a:rPr>
              <a:t> </a:t>
            </a:r>
            <a:r>
              <a:rPr sz="2450" dirty="0">
                <a:latin typeface="Times New Roman"/>
                <a:cs typeface="Times New Roman"/>
              </a:rPr>
              <a:t>been</a:t>
            </a:r>
            <a:r>
              <a:rPr sz="2450" spc="-5" dirty="0">
                <a:latin typeface="Times New Roman"/>
                <a:cs typeface="Times New Roman"/>
              </a:rPr>
              <a:t> </a:t>
            </a:r>
            <a:r>
              <a:rPr sz="2450" spc="-50" dirty="0">
                <a:latin typeface="Times New Roman"/>
                <a:cs typeface="Times New Roman"/>
              </a:rPr>
              <a:t>chosen</a:t>
            </a:r>
            <a:r>
              <a:rPr sz="2450" spc="-5" dirty="0">
                <a:latin typeface="Times New Roman"/>
                <a:cs typeface="Times New Roman"/>
              </a:rPr>
              <a:t> </a:t>
            </a:r>
            <a:r>
              <a:rPr sz="2450" dirty="0">
                <a:latin typeface="Times New Roman"/>
                <a:cs typeface="Times New Roman"/>
              </a:rPr>
              <a:t>to</a:t>
            </a:r>
            <a:r>
              <a:rPr sz="2450" spc="5" dirty="0">
                <a:latin typeface="Times New Roman"/>
                <a:cs typeface="Times New Roman"/>
              </a:rPr>
              <a:t> </a:t>
            </a:r>
            <a:r>
              <a:rPr sz="2450" spc="-40" dirty="0">
                <a:latin typeface="Times New Roman"/>
                <a:cs typeface="Times New Roman"/>
              </a:rPr>
              <a:t>lie</a:t>
            </a:r>
            <a:r>
              <a:rPr sz="2450" spc="-10" dirty="0">
                <a:latin typeface="Times New Roman"/>
                <a:cs typeface="Times New Roman"/>
              </a:rPr>
              <a:t> </a:t>
            </a:r>
            <a:r>
              <a:rPr sz="2450" dirty="0">
                <a:latin typeface="Times New Roman"/>
                <a:cs typeface="Times New Roman"/>
              </a:rPr>
              <a:t>in the</a:t>
            </a:r>
            <a:r>
              <a:rPr sz="2450" spc="5" dirty="0">
                <a:latin typeface="Times New Roman"/>
                <a:cs typeface="Times New Roman"/>
              </a:rPr>
              <a:t> </a:t>
            </a:r>
            <a:r>
              <a:rPr sz="2450" dirty="0">
                <a:latin typeface="Times New Roman"/>
                <a:cs typeface="Times New Roman"/>
              </a:rPr>
              <a:t>direction</a:t>
            </a:r>
            <a:r>
              <a:rPr sz="2450" spc="-10" dirty="0">
                <a:latin typeface="Times New Roman"/>
                <a:cs typeface="Times New Roman"/>
              </a:rPr>
              <a:t> </a:t>
            </a:r>
            <a:r>
              <a:rPr sz="2450" spc="-80" dirty="0">
                <a:latin typeface="Times New Roman"/>
                <a:cs typeface="Times New Roman"/>
              </a:rPr>
              <a:t>of</a:t>
            </a:r>
            <a:r>
              <a:rPr sz="2450" spc="5" dirty="0">
                <a:latin typeface="Times New Roman"/>
                <a:cs typeface="Times New Roman"/>
              </a:rPr>
              <a:t> </a:t>
            </a:r>
            <a:r>
              <a:rPr sz="2450" dirty="0">
                <a:latin typeface="Times New Roman"/>
                <a:cs typeface="Times New Roman"/>
              </a:rPr>
              <a:t>the</a:t>
            </a:r>
            <a:r>
              <a:rPr sz="2450" spc="-5" dirty="0">
                <a:latin typeface="Times New Roman"/>
                <a:cs typeface="Times New Roman"/>
              </a:rPr>
              <a:t> </a:t>
            </a:r>
            <a:r>
              <a:rPr sz="2450" spc="-10" dirty="0">
                <a:latin typeface="Times New Roman"/>
                <a:cs typeface="Times New Roman"/>
              </a:rPr>
              <a:t>relative </a:t>
            </a:r>
            <a:r>
              <a:rPr sz="2450" dirty="0">
                <a:latin typeface="Times New Roman"/>
                <a:cs typeface="Times New Roman"/>
              </a:rPr>
              <a:t>motion</a:t>
            </a:r>
            <a:r>
              <a:rPr sz="2450" spc="45" dirty="0">
                <a:latin typeface="Times New Roman"/>
                <a:cs typeface="Times New Roman"/>
              </a:rPr>
              <a:t> </a:t>
            </a:r>
            <a:r>
              <a:rPr sz="2450" dirty="0">
                <a:latin typeface="Times New Roman"/>
                <a:cs typeface="Times New Roman"/>
              </a:rPr>
              <a:t>of</a:t>
            </a:r>
            <a:r>
              <a:rPr sz="2450" spc="45" dirty="0">
                <a:latin typeface="Times New Roman"/>
                <a:cs typeface="Times New Roman"/>
              </a:rPr>
              <a:t> </a:t>
            </a:r>
            <a:r>
              <a:rPr sz="2450" dirty="0">
                <a:latin typeface="Times New Roman"/>
                <a:cs typeface="Times New Roman"/>
              </a:rPr>
              <a:t>the</a:t>
            </a:r>
            <a:r>
              <a:rPr sz="2450" spc="40" dirty="0">
                <a:latin typeface="Times New Roman"/>
                <a:cs typeface="Times New Roman"/>
              </a:rPr>
              <a:t> </a:t>
            </a:r>
            <a:r>
              <a:rPr sz="2450" dirty="0">
                <a:latin typeface="Times New Roman"/>
                <a:cs typeface="Times New Roman"/>
              </a:rPr>
              <a:t>two</a:t>
            </a:r>
            <a:r>
              <a:rPr sz="2450" spc="45" dirty="0">
                <a:latin typeface="Times New Roman"/>
                <a:cs typeface="Times New Roman"/>
              </a:rPr>
              <a:t> </a:t>
            </a:r>
            <a:r>
              <a:rPr sz="2450" spc="-30" dirty="0">
                <a:latin typeface="Times New Roman"/>
                <a:cs typeface="Times New Roman"/>
              </a:rPr>
              <a:t>reference</a:t>
            </a:r>
            <a:r>
              <a:rPr sz="2450" spc="45" dirty="0">
                <a:latin typeface="Times New Roman"/>
                <a:cs typeface="Times New Roman"/>
              </a:rPr>
              <a:t> </a:t>
            </a:r>
            <a:r>
              <a:rPr sz="2450" spc="-10" dirty="0">
                <a:latin typeface="Times New Roman"/>
                <a:cs typeface="Times New Roman"/>
              </a:rPr>
              <a:t>frames.</a:t>
            </a:r>
            <a:endParaRPr sz="2450">
              <a:latin typeface="Times New Roman"/>
              <a:cs typeface="Times New Roman"/>
            </a:endParaRPr>
          </a:p>
          <a:p>
            <a:pPr marL="43180">
              <a:lnSpc>
                <a:spcPct val="100000"/>
              </a:lnSpc>
              <a:spcBef>
                <a:spcPts val="1945"/>
              </a:spcBef>
              <a:tabLst>
                <a:tab pos="1652270" algn="l"/>
              </a:tabLst>
            </a:pPr>
            <a:r>
              <a:rPr sz="2450" b="1" spc="45" dirty="0">
                <a:latin typeface="Book Antiqua"/>
                <a:cs typeface="Book Antiqua"/>
              </a:rPr>
              <a:t>Solution:</a:t>
            </a:r>
            <a:r>
              <a:rPr sz="2450" b="1" dirty="0">
                <a:latin typeface="Book Antiqua"/>
                <a:cs typeface="Book Antiqua"/>
              </a:rPr>
              <a:t>	</a:t>
            </a:r>
            <a:r>
              <a:rPr sz="2450" dirty="0">
                <a:latin typeface="Times New Roman"/>
                <a:cs typeface="Times New Roman"/>
              </a:rPr>
              <a:t>C</a:t>
            </a:r>
            <a:r>
              <a:rPr sz="2450" spc="185" dirty="0">
                <a:latin typeface="Times New Roman"/>
                <a:cs typeface="Times New Roman"/>
              </a:rPr>
              <a:t> </a:t>
            </a:r>
            <a:r>
              <a:rPr sz="2450" dirty="0">
                <a:latin typeface="Times New Roman"/>
                <a:cs typeface="Times New Roman"/>
              </a:rPr>
              <a:t>and</a:t>
            </a:r>
            <a:r>
              <a:rPr sz="2450" spc="200" dirty="0">
                <a:latin typeface="Times New Roman"/>
                <a:cs typeface="Times New Roman"/>
              </a:rPr>
              <a:t> </a:t>
            </a:r>
            <a:r>
              <a:rPr sz="2450" spc="-50" dirty="0">
                <a:latin typeface="Times New Roman"/>
                <a:cs typeface="Times New Roman"/>
              </a:rPr>
              <a:t>D</a:t>
            </a:r>
            <a:endParaRPr sz="2450">
              <a:latin typeface="Times New Roman"/>
              <a:cs typeface="Times New Roman"/>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5201285"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1.4.</a:t>
            </a:r>
            <a:r>
              <a:rPr sz="1200" spc="215" dirty="0">
                <a:latin typeface="Times New Roman"/>
                <a:cs typeface="Times New Roman"/>
              </a:rPr>
              <a:t>  </a:t>
            </a:r>
            <a:r>
              <a:rPr sz="1200" spc="50" dirty="0">
                <a:latin typeface="Times New Roman"/>
                <a:cs typeface="Times New Roman"/>
              </a:rPr>
              <a:t>THE</a:t>
            </a:r>
            <a:r>
              <a:rPr sz="1200" spc="145" dirty="0">
                <a:latin typeface="Times New Roman"/>
                <a:cs typeface="Times New Roman"/>
              </a:rPr>
              <a:t> </a:t>
            </a:r>
            <a:r>
              <a:rPr sz="1200" dirty="0">
                <a:latin typeface="Times New Roman"/>
                <a:cs typeface="Times New Roman"/>
              </a:rPr>
              <a:t>LORENTZ</a:t>
            </a:r>
            <a:r>
              <a:rPr sz="1200" spc="145" dirty="0">
                <a:latin typeface="Times New Roman"/>
                <a:cs typeface="Times New Roman"/>
              </a:rPr>
              <a:t> </a:t>
            </a:r>
            <a:r>
              <a:rPr sz="1200" spc="-10" dirty="0">
                <a:latin typeface="Times New Roman"/>
                <a:cs typeface="Times New Roman"/>
              </a:rPr>
              <a:t>TRANSFORMATIONS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50212"/>
            <a:ext cx="8281034" cy="1162685"/>
          </a:xfrm>
          <a:prstGeom prst="rect">
            <a:avLst/>
          </a:prstGeom>
        </p:spPr>
        <p:txBody>
          <a:bodyPr vert="horz" wrap="square" lIns="0" tIns="9525" rIns="0" bIns="0" rtlCol="0">
            <a:spAutoFit/>
          </a:bodyPr>
          <a:lstStyle/>
          <a:p>
            <a:pPr marL="25400" marR="17780" algn="just">
              <a:lnSpc>
                <a:spcPct val="101699"/>
              </a:lnSpc>
              <a:spcBef>
                <a:spcPts val="75"/>
              </a:spcBef>
            </a:pPr>
            <a:r>
              <a:rPr dirty="0"/>
              <a:t>If</a:t>
            </a:r>
            <a:r>
              <a:rPr spc="160" dirty="0"/>
              <a:t> </a:t>
            </a:r>
            <a:r>
              <a:rPr dirty="0"/>
              <a:t>frame</a:t>
            </a:r>
            <a:r>
              <a:rPr spc="170" dirty="0"/>
              <a:t> </a:t>
            </a:r>
            <a:r>
              <a:rPr spc="80" dirty="0"/>
              <a:t>R</a:t>
            </a:r>
            <a:r>
              <a:rPr sz="3075" i="1" spc="120" baseline="24390" dirty="0">
                <a:latin typeface="Times New Roman"/>
                <a:cs typeface="Times New Roman"/>
              </a:rPr>
              <a:t>′</a:t>
            </a:r>
            <a:r>
              <a:rPr sz="3075" i="1" spc="457" baseline="24390" dirty="0">
                <a:latin typeface="Times New Roman"/>
                <a:cs typeface="Times New Roman"/>
              </a:rPr>
              <a:t> </a:t>
            </a:r>
            <a:r>
              <a:rPr sz="2450" dirty="0"/>
              <a:t>is</a:t>
            </a:r>
            <a:r>
              <a:rPr sz="2450" spc="165" dirty="0"/>
              <a:t> </a:t>
            </a:r>
            <a:r>
              <a:rPr sz="2450" dirty="0"/>
              <a:t>moving</a:t>
            </a:r>
            <a:r>
              <a:rPr sz="2450" spc="165" dirty="0"/>
              <a:t> </a:t>
            </a:r>
            <a:r>
              <a:rPr sz="2450" dirty="0"/>
              <a:t>with</a:t>
            </a:r>
            <a:r>
              <a:rPr sz="2450" spc="160" dirty="0"/>
              <a:t> </a:t>
            </a:r>
            <a:r>
              <a:rPr sz="2450" dirty="0"/>
              <a:t>velocity</a:t>
            </a:r>
            <a:r>
              <a:rPr sz="2450" spc="170" dirty="0"/>
              <a:t> </a:t>
            </a:r>
            <a:r>
              <a:rPr sz="2450" b="0" i="1" dirty="0">
                <a:latin typeface="Bookman Old Style"/>
                <a:cs typeface="Bookman Old Style"/>
              </a:rPr>
              <a:t>u</a:t>
            </a:r>
            <a:r>
              <a:rPr sz="2450" b="0" i="1" spc="40" dirty="0">
                <a:latin typeface="Bookman Old Style"/>
                <a:cs typeface="Bookman Old Style"/>
              </a:rPr>
              <a:t> </a:t>
            </a:r>
            <a:r>
              <a:rPr sz="2450" dirty="0"/>
              <a:t>in</a:t>
            </a:r>
            <a:r>
              <a:rPr sz="2450" spc="165" dirty="0"/>
              <a:t> </a:t>
            </a:r>
            <a:r>
              <a:rPr sz="2450" dirty="0"/>
              <a:t>the</a:t>
            </a:r>
            <a:r>
              <a:rPr sz="2450" spc="165" dirty="0"/>
              <a:t> </a:t>
            </a:r>
            <a:r>
              <a:rPr sz="2450" dirty="0"/>
              <a:t>positive</a:t>
            </a:r>
            <a:r>
              <a:rPr sz="2450" spc="160" dirty="0"/>
              <a:t> </a:t>
            </a:r>
            <a:r>
              <a:rPr sz="2450" b="0" i="1" dirty="0">
                <a:latin typeface="Bookman Old Style"/>
                <a:cs typeface="Bookman Old Style"/>
              </a:rPr>
              <a:t>x</a:t>
            </a:r>
            <a:r>
              <a:rPr sz="2450" dirty="0"/>
              <a:t>-</a:t>
            </a:r>
            <a:r>
              <a:rPr sz="2450" spc="-10" dirty="0"/>
              <a:t>direction </a:t>
            </a:r>
            <a:r>
              <a:rPr sz="2450" dirty="0"/>
              <a:t>relative</a:t>
            </a:r>
            <a:r>
              <a:rPr sz="2450" spc="315" dirty="0"/>
              <a:t> </a:t>
            </a:r>
            <a:r>
              <a:rPr sz="2450" dirty="0"/>
              <a:t>to</a:t>
            </a:r>
            <a:r>
              <a:rPr sz="2450" spc="315" dirty="0"/>
              <a:t> </a:t>
            </a:r>
            <a:r>
              <a:rPr sz="2450" dirty="0"/>
              <a:t>frame</a:t>
            </a:r>
            <a:r>
              <a:rPr sz="2450" spc="320" dirty="0"/>
              <a:t> </a:t>
            </a:r>
            <a:r>
              <a:rPr sz="2450" dirty="0"/>
              <a:t>R,</a:t>
            </a:r>
            <a:r>
              <a:rPr sz="2450" spc="325" dirty="0"/>
              <a:t> </a:t>
            </a:r>
            <a:r>
              <a:rPr sz="2450" dirty="0"/>
              <a:t>then</a:t>
            </a:r>
            <a:r>
              <a:rPr sz="2450" spc="320" dirty="0"/>
              <a:t> </a:t>
            </a:r>
            <a:r>
              <a:rPr sz="2450" dirty="0"/>
              <a:t>the</a:t>
            </a:r>
            <a:r>
              <a:rPr sz="2450" spc="320" dirty="0"/>
              <a:t> </a:t>
            </a:r>
            <a:r>
              <a:rPr sz="2450" dirty="0"/>
              <a:t>velocity</a:t>
            </a:r>
            <a:r>
              <a:rPr sz="2450" spc="325" dirty="0"/>
              <a:t> </a:t>
            </a:r>
            <a:r>
              <a:rPr sz="2450" dirty="0"/>
              <a:t>of</a:t>
            </a:r>
            <a:r>
              <a:rPr sz="2450" spc="320" dirty="0"/>
              <a:t> </a:t>
            </a:r>
            <a:r>
              <a:rPr sz="2450" dirty="0"/>
              <a:t>frame</a:t>
            </a:r>
            <a:r>
              <a:rPr sz="2450" spc="315" dirty="0"/>
              <a:t> </a:t>
            </a:r>
            <a:r>
              <a:rPr sz="2450" dirty="0"/>
              <a:t>R</a:t>
            </a:r>
            <a:r>
              <a:rPr sz="2450" spc="320" dirty="0"/>
              <a:t> </a:t>
            </a:r>
            <a:r>
              <a:rPr sz="2450" dirty="0"/>
              <a:t>relative</a:t>
            </a:r>
            <a:r>
              <a:rPr sz="2450" spc="325" dirty="0"/>
              <a:t> </a:t>
            </a:r>
            <a:r>
              <a:rPr sz="2450" dirty="0"/>
              <a:t>to</a:t>
            </a:r>
            <a:r>
              <a:rPr sz="2450" spc="325" dirty="0"/>
              <a:t> </a:t>
            </a:r>
            <a:r>
              <a:rPr sz="2450" spc="55" dirty="0"/>
              <a:t>R</a:t>
            </a:r>
            <a:r>
              <a:rPr sz="3075" i="1" spc="82" baseline="24390" dirty="0">
                <a:latin typeface="Times New Roman"/>
                <a:cs typeface="Times New Roman"/>
              </a:rPr>
              <a:t>′ </a:t>
            </a:r>
            <a:r>
              <a:rPr sz="2450" spc="-50" dirty="0"/>
              <a:t>is.</a:t>
            </a:r>
            <a:r>
              <a:rPr sz="2450" spc="-225" dirty="0"/>
              <a:t> </a:t>
            </a:r>
            <a:r>
              <a:rPr sz="2450" dirty="0"/>
              <a:t>.</a:t>
            </a:r>
            <a:r>
              <a:rPr sz="2450" spc="-225" dirty="0"/>
              <a:t> </a:t>
            </a:r>
            <a:r>
              <a:rPr sz="2450" dirty="0"/>
              <a:t>.</a:t>
            </a:r>
            <a:r>
              <a:rPr sz="2450" spc="-225" dirty="0"/>
              <a:t> </a:t>
            </a:r>
            <a:r>
              <a:rPr sz="2450" dirty="0"/>
              <a:t>(Choose</a:t>
            </a:r>
            <a:r>
              <a:rPr sz="2450" spc="-30" dirty="0"/>
              <a:t> </a:t>
            </a:r>
            <a:r>
              <a:rPr sz="2450" spc="-10" dirty="0"/>
              <a:t>one.)</a:t>
            </a:r>
            <a:endParaRPr sz="2450">
              <a:latin typeface="Times New Roman"/>
              <a:cs typeface="Times New Roman"/>
            </a:endParaRPr>
          </a:p>
        </p:txBody>
      </p:sp>
      <p:sp>
        <p:nvSpPr>
          <p:cNvPr id="5" name="object 5"/>
          <p:cNvSpPr txBox="1"/>
          <p:nvPr/>
        </p:nvSpPr>
        <p:spPr>
          <a:xfrm>
            <a:off x="715137" y="2463043"/>
            <a:ext cx="1731010" cy="2050414"/>
          </a:xfrm>
          <a:prstGeom prst="rect">
            <a:avLst/>
          </a:prstGeom>
        </p:spPr>
        <p:txBody>
          <a:bodyPr vert="horz" wrap="square" lIns="0" tIns="144780" rIns="0" bIns="0" rtlCol="0">
            <a:spAutoFit/>
          </a:bodyPr>
          <a:lstStyle/>
          <a:p>
            <a:pPr marL="387985" indent="-372110">
              <a:lnSpc>
                <a:spcPct val="100000"/>
              </a:lnSpc>
              <a:spcBef>
                <a:spcPts val="1140"/>
              </a:spcBef>
              <a:buFont typeface="Times New Roman"/>
              <a:buAutoNum type="alphaUcPeriod"/>
              <a:tabLst>
                <a:tab pos="388620" algn="l"/>
              </a:tabLst>
            </a:pPr>
            <a:r>
              <a:rPr sz="2450" b="0" i="1" spc="-140" dirty="0">
                <a:latin typeface="Bookman Old Style"/>
                <a:cs typeface="Bookman Old Style"/>
              </a:rPr>
              <a:t>u</a:t>
            </a:r>
            <a:endParaRPr sz="2450">
              <a:latin typeface="Bookman Old Style"/>
              <a:cs typeface="Bookman Old Style"/>
            </a:endParaRPr>
          </a:p>
          <a:p>
            <a:pPr marL="387985" indent="-360045">
              <a:lnSpc>
                <a:spcPct val="100000"/>
              </a:lnSpc>
              <a:spcBef>
                <a:spcPts val="1045"/>
              </a:spcBef>
              <a:buFont typeface="Times New Roman"/>
              <a:buAutoNum type="alphaUcPeriod"/>
              <a:tabLst>
                <a:tab pos="388620" algn="l"/>
              </a:tabLst>
            </a:pPr>
            <a:r>
              <a:rPr sz="2450" i="1" spc="30" dirty="0">
                <a:latin typeface="Times New Roman"/>
                <a:cs typeface="Times New Roman"/>
              </a:rPr>
              <a:t>−</a:t>
            </a:r>
            <a:r>
              <a:rPr sz="2450" b="0" i="1" spc="30" dirty="0">
                <a:latin typeface="Bookman Old Style"/>
                <a:cs typeface="Bookman Old Style"/>
              </a:rPr>
              <a:t>u</a:t>
            </a:r>
            <a:endParaRPr sz="2450">
              <a:latin typeface="Bookman Old Style"/>
              <a:cs typeface="Bookman Old Style"/>
            </a:endParaRPr>
          </a:p>
          <a:p>
            <a:pPr marL="387985" indent="-363855">
              <a:lnSpc>
                <a:spcPct val="100000"/>
              </a:lnSpc>
              <a:spcBef>
                <a:spcPts val="1045"/>
              </a:spcBef>
              <a:buAutoNum type="alphaUcPeriod"/>
              <a:tabLst>
                <a:tab pos="388620" algn="l"/>
              </a:tabLst>
            </a:pPr>
            <a:r>
              <a:rPr sz="2450" spc="-10" dirty="0">
                <a:latin typeface="Times New Roman"/>
                <a:cs typeface="Times New Roman"/>
              </a:rPr>
              <a:t>Neither</a:t>
            </a:r>
            <a:endParaRPr sz="2450">
              <a:latin typeface="Times New Roman"/>
              <a:cs typeface="Times New Roman"/>
            </a:endParaRPr>
          </a:p>
          <a:p>
            <a:pPr marL="387985" indent="-375920">
              <a:lnSpc>
                <a:spcPct val="100000"/>
              </a:lnSpc>
              <a:spcBef>
                <a:spcPts val="1045"/>
              </a:spcBef>
              <a:buAutoNum type="alphaUcPeriod"/>
              <a:tabLst>
                <a:tab pos="388620" algn="l"/>
              </a:tabLst>
            </a:pPr>
            <a:r>
              <a:rPr sz="2450" spc="90" dirty="0">
                <a:latin typeface="Times New Roman"/>
                <a:cs typeface="Times New Roman"/>
              </a:rPr>
              <a:t>It</a:t>
            </a:r>
            <a:r>
              <a:rPr sz="2450" spc="135" dirty="0">
                <a:latin typeface="Times New Roman"/>
                <a:cs typeface="Times New Roman"/>
              </a:rPr>
              <a:t> </a:t>
            </a:r>
            <a:r>
              <a:rPr sz="2450" spc="-10" dirty="0">
                <a:latin typeface="Times New Roman"/>
                <a:cs typeface="Times New Roman"/>
              </a:rPr>
              <a:t>depends</a:t>
            </a:r>
            <a:endParaRPr sz="2450">
              <a:latin typeface="Times New Roman"/>
              <a:cs typeface="Times New Roman"/>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5201285"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1.4.</a:t>
            </a:r>
            <a:r>
              <a:rPr sz="1200" spc="215" dirty="0">
                <a:latin typeface="Times New Roman"/>
                <a:cs typeface="Times New Roman"/>
              </a:rPr>
              <a:t>  </a:t>
            </a:r>
            <a:r>
              <a:rPr sz="1200" spc="50" dirty="0">
                <a:latin typeface="Times New Roman"/>
                <a:cs typeface="Times New Roman"/>
              </a:rPr>
              <a:t>THE</a:t>
            </a:r>
            <a:r>
              <a:rPr sz="1200" spc="145" dirty="0">
                <a:latin typeface="Times New Roman"/>
                <a:cs typeface="Times New Roman"/>
              </a:rPr>
              <a:t> </a:t>
            </a:r>
            <a:r>
              <a:rPr sz="1200" dirty="0">
                <a:latin typeface="Times New Roman"/>
                <a:cs typeface="Times New Roman"/>
              </a:rPr>
              <a:t>LORENTZ</a:t>
            </a:r>
            <a:r>
              <a:rPr sz="1200" spc="145" dirty="0">
                <a:latin typeface="Times New Roman"/>
                <a:cs typeface="Times New Roman"/>
              </a:rPr>
              <a:t> </a:t>
            </a:r>
            <a:r>
              <a:rPr sz="1200" spc="-10" dirty="0">
                <a:latin typeface="Times New Roman"/>
                <a:cs typeface="Times New Roman"/>
              </a:rPr>
              <a:t>TRANSFORMATIONS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50212"/>
            <a:ext cx="8281034" cy="1162685"/>
          </a:xfrm>
          <a:prstGeom prst="rect">
            <a:avLst/>
          </a:prstGeom>
        </p:spPr>
        <p:txBody>
          <a:bodyPr vert="horz" wrap="square" lIns="0" tIns="9525" rIns="0" bIns="0" rtlCol="0">
            <a:spAutoFit/>
          </a:bodyPr>
          <a:lstStyle/>
          <a:p>
            <a:pPr marL="25400" marR="17780" algn="just">
              <a:lnSpc>
                <a:spcPct val="101699"/>
              </a:lnSpc>
              <a:spcBef>
                <a:spcPts val="75"/>
              </a:spcBef>
            </a:pPr>
            <a:r>
              <a:rPr dirty="0"/>
              <a:t>If</a:t>
            </a:r>
            <a:r>
              <a:rPr spc="160" dirty="0"/>
              <a:t> </a:t>
            </a:r>
            <a:r>
              <a:rPr dirty="0"/>
              <a:t>frame</a:t>
            </a:r>
            <a:r>
              <a:rPr spc="170" dirty="0"/>
              <a:t> </a:t>
            </a:r>
            <a:r>
              <a:rPr spc="80" dirty="0"/>
              <a:t>R</a:t>
            </a:r>
            <a:r>
              <a:rPr sz="3075" i="1" spc="120" baseline="24390" dirty="0">
                <a:latin typeface="Times New Roman"/>
                <a:cs typeface="Times New Roman"/>
              </a:rPr>
              <a:t>′</a:t>
            </a:r>
            <a:r>
              <a:rPr sz="3075" i="1" spc="457" baseline="24390" dirty="0">
                <a:latin typeface="Times New Roman"/>
                <a:cs typeface="Times New Roman"/>
              </a:rPr>
              <a:t> </a:t>
            </a:r>
            <a:r>
              <a:rPr sz="2450" dirty="0"/>
              <a:t>is</a:t>
            </a:r>
            <a:r>
              <a:rPr sz="2450" spc="165" dirty="0"/>
              <a:t> </a:t>
            </a:r>
            <a:r>
              <a:rPr sz="2450" dirty="0"/>
              <a:t>moving</a:t>
            </a:r>
            <a:r>
              <a:rPr sz="2450" spc="165" dirty="0"/>
              <a:t> </a:t>
            </a:r>
            <a:r>
              <a:rPr sz="2450" dirty="0"/>
              <a:t>with</a:t>
            </a:r>
            <a:r>
              <a:rPr sz="2450" spc="160" dirty="0"/>
              <a:t> </a:t>
            </a:r>
            <a:r>
              <a:rPr sz="2450" dirty="0"/>
              <a:t>velocity</a:t>
            </a:r>
            <a:r>
              <a:rPr sz="2450" spc="170" dirty="0"/>
              <a:t> </a:t>
            </a:r>
            <a:r>
              <a:rPr sz="2450" b="0" i="1" dirty="0">
                <a:latin typeface="Bookman Old Style"/>
                <a:cs typeface="Bookman Old Style"/>
              </a:rPr>
              <a:t>u</a:t>
            </a:r>
            <a:r>
              <a:rPr sz="2450" b="0" i="1" spc="40" dirty="0">
                <a:latin typeface="Bookman Old Style"/>
                <a:cs typeface="Bookman Old Style"/>
              </a:rPr>
              <a:t> </a:t>
            </a:r>
            <a:r>
              <a:rPr sz="2450" dirty="0"/>
              <a:t>in</a:t>
            </a:r>
            <a:r>
              <a:rPr sz="2450" spc="165" dirty="0"/>
              <a:t> </a:t>
            </a:r>
            <a:r>
              <a:rPr sz="2450" dirty="0"/>
              <a:t>the</a:t>
            </a:r>
            <a:r>
              <a:rPr sz="2450" spc="165" dirty="0"/>
              <a:t> </a:t>
            </a:r>
            <a:r>
              <a:rPr sz="2450" dirty="0"/>
              <a:t>positive</a:t>
            </a:r>
            <a:r>
              <a:rPr sz="2450" spc="160" dirty="0"/>
              <a:t> </a:t>
            </a:r>
            <a:r>
              <a:rPr sz="2450" b="0" i="1" dirty="0">
                <a:latin typeface="Bookman Old Style"/>
                <a:cs typeface="Bookman Old Style"/>
              </a:rPr>
              <a:t>x</a:t>
            </a:r>
            <a:r>
              <a:rPr sz="2450" dirty="0"/>
              <a:t>-</a:t>
            </a:r>
            <a:r>
              <a:rPr sz="2450" spc="-10" dirty="0"/>
              <a:t>direction </a:t>
            </a:r>
            <a:r>
              <a:rPr sz="2450" dirty="0"/>
              <a:t>relative</a:t>
            </a:r>
            <a:r>
              <a:rPr sz="2450" spc="315" dirty="0"/>
              <a:t> </a:t>
            </a:r>
            <a:r>
              <a:rPr sz="2450" dirty="0"/>
              <a:t>to</a:t>
            </a:r>
            <a:r>
              <a:rPr sz="2450" spc="315" dirty="0"/>
              <a:t> </a:t>
            </a:r>
            <a:r>
              <a:rPr sz="2450" dirty="0"/>
              <a:t>frame</a:t>
            </a:r>
            <a:r>
              <a:rPr sz="2450" spc="320" dirty="0"/>
              <a:t> </a:t>
            </a:r>
            <a:r>
              <a:rPr sz="2450" dirty="0"/>
              <a:t>R,</a:t>
            </a:r>
            <a:r>
              <a:rPr sz="2450" spc="325" dirty="0"/>
              <a:t> </a:t>
            </a:r>
            <a:r>
              <a:rPr sz="2450" dirty="0"/>
              <a:t>then</a:t>
            </a:r>
            <a:r>
              <a:rPr sz="2450" spc="320" dirty="0"/>
              <a:t> </a:t>
            </a:r>
            <a:r>
              <a:rPr sz="2450" dirty="0"/>
              <a:t>the</a:t>
            </a:r>
            <a:r>
              <a:rPr sz="2450" spc="320" dirty="0"/>
              <a:t> </a:t>
            </a:r>
            <a:r>
              <a:rPr sz="2450" dirty="0"/>
              <a:t>velocity</a:t>
            </a:r>
            <a:r>
              <a:rPr sz="2450" spc="325" dirty="0"/>
              <a:t> </a:t>
            </a:r>
            <a:r>
              <a:rPr sz="2450" dirty="0"/>
              <a:t>of</a:t>
            </a:r>
            <a:r>
              <a:rPr sz="2450" spc="320" dirty="0"/>
              <a:t> </a:t>
            </a:r>
            <a:r>
              <a:rPr sz="2450" dirty="0"/>
              <a:t>frame</a:t>
            </a:r>
            <a:r>
              <a:rPr sz="2450" spc="315" dirty="0"/>
              <a:t> </a:t>
            </a:r>
            <a:r>
              <a:rPr sz="2450" dirty="0"/>
              <a:t>R</a:t>
            </a:r>
            <a:r>
              <a:rPr sz="2450" spc="320" dirty="0"/>
              <a:t> </a:t>
            </a:r>
            <a:r>
              <a:rPr sz="2450" dirty="0"/>
              <a:t>relative</a:t>
            </a:r>
            <a:r>
              <a:rPr sz="2450" spc="325" dirty="0"/>
              <a:t> </a:t>
            </a:r>
            <a:r>
              <a:rPr sz="2450" dirty="0"/>
              <a:t>to</a:t>
            </a:r>
            <a:r>
              <a:rPr sz="2450" spc="325" dirty="0"/>
              <a:t> </a:t>
            </a:r>
            <a:r>
              <a:rPr sz="2450" spc="55" dirty="0"/>
              <a:t>R</a:t>
            </a:r>
            <a:r>
              <a:rPr sz="3075" i="1" spc="82" baseline="24390" dirty="0">
                <a:latin typeface="Times New Roman"/>
                <a:cs typeface="Times New Roman"/>
              </a:rPr>
              <a:t>′ </a:t>
            </a:r>
            <a:r>
              <a:rPr sz="2450" spc="-50" dirty="0"/>
              <a:t>is.</a:t>
            </a:r>
            <a:r>
              <a:rPr sz="2450" spc="-225" dirty="0"/>
              <a:t> </a:t>
            </a:r>
            <a:r>
              <a:rPr sz="2450" dirty="0"/>
              <a:t>.</a:t>
            </a:r>
            <a:r>
              <a:rPr sz="2450" spc="-225" dirty="0"/>
              <a:t> </a:t>
            </a:r>
            <a:r>
              <a:rPr sz="2450" dirty="0"/>
              <a:t>.</a:t>
            </a:r>
            <a:r>
              <a:rPr sz="2450" spc="-225" dirty="0"/>
              <a:t> </a:t>
            </a:r>
            <a:r>
              <a:rPr sz="2450" dirty="0"/>
              <a:t>(Choose</a:t>
            </a:r>
            <a:r>
              <a:rPr sz="2450" spc="-30" dirty="0"/>
              <a:t> </a:t>
            </a:r>
            <a:r>
              <a:rPr sz="2450" spc="-10" dirty="0"/>
              <a:t>one.)</a:t>
            </a:r>
            <a:endParaRPr sz="2450">
              <a:latin typeface="Times New Roman"/>
              <a:cs typeface="Times New Roman"/>
            </a:endParaRPr>
          </a:p>
        </p:txBody>
      </p:sp>
      <p:sp>
        <p:nvSpPr>
          <p:cNvPr id="5" name="object 5"/>
          <p:cNvSpPr txBox="1"/>
          <p:nvPr/>
        </p:nvSpPr>
        <p:spPr>
          <a:xfrm>
            <a:off x="707758" y="2463043"/>
            <a:ext cx="1840230" cy="2670175"/>
          </a:xfrm>
          <a:prstGeom prst="rect">
            <a:avLst/>
          </a:prstGeom>
        </p:spPr>
        <p:txBody>
          <a:bodyPr vert="horz" wrap="square" lIns="0" tIns="144780" rIns="0" bIns="0" rtlCol="0">
            <a:spAutoFit/>
          </a:bodyPr>
          <a:lstStyle/>
          <a:p>
            <a:pPr marL="394970" indent="-371475">
              <a:lnSpc>
                <a:spcPct val="100000"/>
              </a:lnSpc>
              <a:spcBef>
                <a:spcPts val="1140"/>
              </a:spcBef>
              <a:buFont typeface="Times New Roman"/>
              <a:buAutoNum type="alphaUcPeriod"/>
              <a:tabLst>
                <a:tab pos="395605" algn="l"/>
              </a:tabLst>
            </a:pPr>
            <a:r>
              <a:rPr sz="2450" b="0" i="1" spc="-140" dirty="0">
                <a:latin typeface="Bookman Old Style"/>
                <a:cs typeface="Bookman Old Style"/>
              </a:rPr>
              <a:t>u</a:t>
            </a:r>
            <a:endParaRPr sz="2450">
              <a:latin typeface="Bookman Old Style"/>
              <a:cs typeface="Bookman Old Style"/>
            </a:endParaRPr>
          </a:p>
          <a:p>
            <a:pPr marL="394970" indent="-359410">
              <a:lnSpc>
                <a:spcPct val="100000"/>
              </a:lnSpc>
              <a:spcBef>
                <a:spcPts val="1045"/>
              </a:spcBef>
              <a:buFont typeface="Times New Roman"/>
              <a:buAutoNum type="alphaUcPeriod"/>
              <a:tabLst>
                <a:tab pos="395605" algn="l"/>
              </a:tabLst>
            </a:pPr>
            <a:r>
              <a:rPr sz="2450" i="1" spc="30" dirty="0">
                <a:latin typeface="Times New Roman"/>
                <a:cs typeface="Times New Roman"/>
              </a:rPr>
              <a:t>−</a:t>
            </a:r>
            <a:r>
              <a:rPr sz="2450" b="0" i="1" spc="30" dirty="0">
                <a:latin typeface="Bookman Old Style"/>
                <a:cs typeface="Bookman Old Style"/>
              </a:rPr>
              <a:t>u</a:t>
            </a:r>
            <a:endParaRPr sz="2450">
              <a:latin typeface="Bookman Old Style"/>
              <a:cs typeface="Bookman Old Style"/>
            </a:endParaRPr>
          </a:p>
          <a:p>
            <a:pPr marL="394970" indent="-363855">
              <a:lnSpc>
                <a:spcPct val="100000"/>
              </a:lnSpc>
              <a:spcBef>
                <a:spcPts val="1045"/>
              </a:spcBef>
              <a:buAutoNum type="alphaUcPeriod"/>
              <a:tabLst>
                <a:tab pos="395605" algn="l"/>
              </a:tabLst>
            </a:pPr>
            <a:r>
              <a:rPr sz="2450" spc="-10" dirty="0">
                <a:latin typeface="Times New Roman"/>
                <a:cs typeface="Times New Roman"/>
              </a:rPr>
              <a:t>Neither</a:t>
            </a:r>
            <a:endParaRPr sz="2450">
              <a:latin typeface="Times New Roman"/>
              <a:cs typeface="Times New Roman"/>
            </a:endParaRPr>
          </a:p>
          <a:p>
            <a:pPr marL="394970" indent="-375920">
              <a:lnSpc>
                <a:spcPct val="100000"/>
              </a:lnSpc>
              <a:spcBef>
                <a:spcPts val="1045"/>
              </a:spcBef>
              <a:buAutoNum type="alphaUcPeriod"/>
              <a:tabLst>
                <a:tab pos="395605" algn="l"/>
              </a:tabLst>
            </a:pPr>
            <a:r>
              <a:rPr sz="2450" spc="90" dirty="0">
                <a:latin typeface="Times New Roman"/>
                <a:cs typeface="Times New Roman"/>
              </a:rPr>
              <a:t>It</a:t>
            </a:r>
            <a:r>
              <a:rPr sz="2450" spc="135" dirty="0">
                <a:latin typeface="Times New Roman"/>
                <a:cs typeface="Times New Roman"/>
              </a:rPr>
              <a:t> </a:t>
            </a:r>
            <a:r>
              <a:rPr sz="2450" spc="-10" dirty="0">
                <a:latin typeface="Times New Roman"/>
                <a:cs typeface="Times New Roman"/>
              </a:rPr>
              <a:t>depends</a:t>
            </a:r>
            <a:endParaRPr sz="2450">
              <a:latin typeface="Times New Roman"/>
              <a:cs typeface="Times New Roman"/>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106795"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1.1.</a:t>
            </a:r>
            <a:r>
              <a:rPr sz="1200" spc="195" dirty="0">
                <a:latin typeface="Times New Roman"/>
                <a:cs typeface="Times New Roman"/>
              </a:rPr>
              <a:t>  </a:t>
            </a:r>
            <a:r>
              <a:rPr sz="1200" dirty="0">
                <a:latin typeface="Times New Roman"/>
                <a:cs typeface="Times New Roman"/>
              </a:rPr>
              <a:t>GALILEAN</a:t>
            </a:r>
            <a:r>
              <a:rPr sz="1200" spc="130" dirty="0">
                <a:latin typeface="Times New Roman"/>
                <a:cs typeface="Times New Roman"/>
              </a:rPr>
              <a:t> </a:t>
            </a:r>
            <a:r>
              <a:rPr sz="1200" spc="-10" dirty="0">
                <a:latin typeface="Times New Roman"/>
                <a:cs typeface="Times New Roman"/>
              </a:rPr>
              <a:t>RELATIVITY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gn="just">
              <a:lnSpc>
                <a:spcPct val="101699"/>
              </a:lnSpc>
              <a:spcBef>
                <a:spcPts val="75"/>
              </a:spcBef>
            </a:pPr>
            <a:r>
              <a:rPr spc="-20" dirty="0"/>
              <a:t>You</a:t>
            </a:r>
            <a:r>
              <a:rPr spc="85" dirty="0"/>
              <a:t> </a:t>
            </a:r>
            <a:r>
              <a:rPr dirty="0"/>
              <a:t>are</a:t>
            </a:r>
            <a:r>
              <a:rPr spc="100" dirty="0"/>
              <a:t> </a:t>
            </a:r>
            <a:r>
              <a:rPr dirty="0"/>
              <a:t>running</a:t>
            </a:r>
            <a:r>
              <a:rPr spc="90" dirty="0"/>
              <a:t> </a:t>
            </a:r>
            <a:r>
              <a:rPr spc="114" dirty="0"/>
              <a:t>at</a:t>
            </a:r>
            <a:r>
              <a:rPr spc="100" dirty="0"/>
              <a:t> </a:t>
            </a:r>
            <a:r>
              <a:rPr dirty="0"/>
              <a:t>4</a:t>
            </a:r>
            <a:r>
              <a:rPr spc="95" dirty="0"/>
              <a:t> </a:t>
            </a:r>
            <a:r>
              <a:rPr dirty="0"/>
              <a:t>mph</a:t>
            </a:r>
            <a:r>
              <a:rPr spc="105" dirty="0"/>
              <a:t> </a:t>
            </a:r>
            <a:r>
              <a:rPr dirty="0"/>
              <a:t>when</a:t>
            </a:r>
            <a:r>
              <a:rPr spc="95" dirty="0"/>
              <a:t> </a:t>
            </a:r>
            <a:r>
              <a:rPr dirty="0"/>
              <a:t>a</a:t>
            </a:r>
            <a:r>
              <a:rPr spc="100" dirty="0"/>
              <a:t> </a:t>
            </a:r>
            <a:r>
              <a:rPr dirty="0"/>
              <a:t>football</a:t>
            </a:r>
            <a:r>
              <a:rPr spc="100" dirty="0"/>
              <a:t> </a:t>
            </a:r>
            <a:r>
              <a:rPr dirty="0"/>
              <a:t>slams</a:t>
            </a:r>
            <a:r>
              <a:rPr spc="100" dirty="0"/>
              <a:t> </a:t>
            </a:r>
            <a:r>
              <a:rPr dirty="0"/>
              <a:t>into</a:t>
            </a:r>
            <a:r>
              <a:rPr spc="100" dirty="0"/>
              <a:t> </a:t>
            </a:r>
            <a:r>
              <a:rPr dirty="0"/>
              <a:t>the</a:t>
            </a:r>
            <a:r>
              <a:rPr spc="95" dirty="0"/>
              <a:t> </a:t>
            </a:r>
            <a:r>
              <a:rPr dirty="0"/>
              <a:t>back</a:t>
            </a:r>
            <a:r>
              <a:rPr spc="105" dirty="0"/>
              <a:t> </a:t>
            </a:r>
            <a:r>
              <a:rPr spc="-25" dirty="0"/>
              <a:t>of </a:t>
            </a:r>
            <a:r>
              <a:rPr dirty="0"/>
              <a:t>your</a:t>
            </a:r>
            <a:r>
              <a:rPr spc="-25" dirty="0"/>
              <a:t> </a:t>
            </a:r>
            <a:r>
              <a:rPr dirty="0"/>
              <a:t>head.</a:t>
            </a:r>
            <a:r>
              <a:rPr spc="295" dirty="0"/>
              <a:t> </a:t>
            </a:r>
            <a:r>
              <a:rPr dirty="0"/>
              <a:t>The</a:t>
            </a:r>
            <a:r>
              <a:rPr spc="-30" dirty="0"/>
              <a:t> </a:t>
            </a:r>
            <a:r>
              <a:rPr dirty="0"/>
              <a:t>football</a:t>
            </a:r>
            <a:r>
              <a:rPr spc="-20" dirty="0"/>
              <a:t> </a:t>
            </a:r>
            <a:r>
              <a:rPr dirty="0"/>
              <a:t>is</a:t>
            </a:r>
            <a:r>
              <a:rPr spc="-25" dirty="0"/>
              <a:t> </a:t>
            </a:r>
            <a:r>
              <a:rPr spc="-50" dirty="0"/>
              <a:t>going</a:t>
            </a:r>
            <a:r>
              <a:rPr spc="-20" dirty="0"/>
              <a:t> </a:t>
            </a:r>
            <a:r>
              <a:rPr spc="-30" dirty="0"/>
              <a:t>20</a:t>
            </a:r>
            <a:r>
              <a:rPr spc="-25" dirty="0"/>
              <a:t> </a:t>
            </a:r>
            <a:r>
              <a:rPr dirty="0"/>
              <a:t>mph</a:t>
            </a:r>
            <a:r>
              <a:rPr spc="-25" dirty="0"/>
              <a:t> </a:t>
            </a:r>
            <a:r>
              <a:rPr dirty="0"/>
              <a:t>in</a:t>
            </a:r>
            <a:r>
              <a:rPr spc="-25" dirty="0"/>
              <a:t> </a:t>
            </a:r>
            <a:r>
              <a:rPr dirty="0"/>
              <a:t>the</a:t>
            </a:r>
            <a:r>
              <a:rPr spc="-20" dirty="0"/>
              <a:t> </a:t>
            </a:r>
            <a:r>
              <a:rPr dirty="0"/>
              <a:t>same</a:t>
            </a:r>
            <a:r>
              <a:rPr spc="-25" dirty="0"/>
              <a:t> </a:t>
            </a:r>
            <a:r>
              <a:rPr dirty="0"/>
              <a:t>direction</a:t>
            </a:r>
            <a:r>
              <a:rPr spc="-25" dirty="0"/>
              <a:t> you </a:t>
            </a:r>
            <a:r>
              <a:rPr dirty="0"/>
              <a:t>are.</a:t>
            </a:r>
            <a:r>
              <a:rPr spc="265" dirty="0"/>
              <a:t> </a:t>
            </a:r>
            <a:r>
              <a:rPr spc="-35" dirty="0"/>
              <a:t>How</a:t>
            </a:r>
            <a:r>
              <a:rPr spc="55" dirty="0"/>
              <a:t> </a:t>
            </a:r>
            <a:r>
              <a:rPr dirty="0"/>
              <a:t>much</a:t>
            </a:r>
            <a:r>
              <a:rPr spc="50" dirty="0"/>
              <a:t> </a:t>
            </a:r>
            <a:r>
              <a:rPr spc="-30" dirty="0"/>
              <a:t>will</a:t>
            </a:r>
            <a:r>
              <a:rPr spc="50" dirty="0"/>
              <a:t> </a:t>
            </a:r>
            <a:r>
              <a:rPr dirty="0"/>
              <a:t>the</a:t>
            </a:r>
            <a:r>
              <a:rPr spc="50" dirty="0"/>
              <a:t> </a:t>
            </a:r>
            <a:r>
              <a:rPr dirty="0"/>
              <a:t>football</a:t>
            </a:r>
            <a:r>
              <a:rPr spc="50" dirty="0"/>
              <a:t> </a:t>
            </a:r>
            <a:r>
              <a:rPr spc="65" dirty="0"/>
              <a:t>hurt</a:t>
            </a:r>
            <a:r>
              <a:rPr spc="45" dirty="0"/>
              <a:t> </a:t>
            </a:r>
            <a:r>
              <a:rPr dirty="0"/>
              <a:t>your</a:t>
            </a:r>
            <a:r>
              <a:rPr spc="55" dirty="0"/>
              <a:t> </a:t>
            </a:r>
            <a:r>
              <a:rPr dirty="0"/>
              <a:t>head?</a:t>
            </a:r>
            <a:r>
              <a:rPr spc="280" dirty="0"/>
              <a:t> </a:t>
            </a:r>
            <a:r>
              <a:rPr dirty="0"/>
              <a:t>(Choose</a:t>
            </a:r>
            <a:r>
              <a:rPr spc="50" dirty="0"/>
              <a:t> </a:t>
            </a:r>
            <a:r>
              <a:rPr spc="-10" dirty="0"/>
              <a:t>one.)</a:t>
            </a:r>
          </a:p>
        </p:txBody>
      </p:sp>
      <p:sp>
        <p:nvSpPr>
          <p:cNvPr id="5" name="object 5"/>
          <p:cNvSpPr txBox="1"/>
          <p:nvPr/>
        </p:nvSpPr>
        <p:spPr>
          <a:xfrm>
            <a:off x="715137" y="2549968"/>
            <a:ext cx="8259445" cy="3060700"/>
          </a:xfrm>
          <a:prstGeom prst="rect">
            <a:avLst/>
          </a:prstGeom>
        </p:spPr>
        <p:txBody>
          <a:bodyPr vert="horz" wrap="square" lIns="0" tIns="9525" rIns="0" bIns="0" rtlCol="0">
            <a:spAutoFit/>
          </a:bodyPr>
          <a:lstStyle/>
          <a:p>
            <a:pPr marL="387985" marR="5080" indent="-371475">
              <a:lnSpc>
                <a:spcPct val="101699"/>
              </a:lnSpc>
              <a:spcBef>
                <a:spcPts val="75"/>
              </a:spcBef>
              <a:buAutoNum type="alphaUcPeriod"/>
              <a:tabLst>
                <a:tab pos="388620" algn="l"/>
              </a:tabLst>
            </a:pPr>
            <a:r>
              <a:rPr sz="2450" spc="90" dirty="0">
                <a:latin typeface="Times New Roman"/>
                <a:cs typeface="Times New Roman"/>
              </a:rPr>
              <a:t>It</a:t>
            </a:r>
            <a:r>
              <a:rPr sz="2450" spc="215" dirty="0">
                <a:latin typeface="Times New Roman"/>
                <a:cs typeface="Times New Roman"/>
              </a:rPr>
              <a:t> </a:t>
            </a:r>
            <a:r>
              <a:rPr sz="2450" spc="-10" dirty="0">
                <a:latin typeface="Times New Roman"/>
                <a:cs typeface="Times New Roman"/>
              </a:rPr>
              <a:t>will</a:t>
            </a:r>
            <a:r>
              <a:rPr sz="2450" spc="210" dirty="0">
                <a:latin typeface="Times New Roman"/>
                <a:cs typeface="Times New Roman"/>
              </a:rPr>
              <a:t> </a:t>
            </a:r>
            <a:r>
              <a:rPr sz="2450" dirty="0">
                <a:latin typeface="Times New Roman"/>
                <a:cs typeface="Times New Roman"/>
              </a:rPr>
              <a:t>cause</a:t>
            </a:r>
            <a:r>
              <a:rPr sz="2450" spc="215" dirty="0">
                <a:latin typeface="Times New Roman"/>
                <a:cs typeface="Times New Roman"/>
              </a:rPr>
              <a:t> </a:t>
            </a:r>
            <a:r>
              <a:rPr sz="2450" dirty="0">
                <a:latin typeface="Times New Roman"/>
                <a:cs typeface="Times New Roman"/>
              </a:rPr>
              <a:t>the</a:t>
            </a:r>
            <a:r>
              <a:rPr sz="2450" spc="210" dirty="0">
                <a:latin typeface="Times New Roman"/>
                <a:cs typeface="Times New Roman"/>
              </a:rPr>
              <a:t> </a:t>
            </a:r>
            <a:r>
              <a:rPr sz="2450" dirty="0">
                <a:latin typeface="Times New Roman"/>
                <a:cs typeface="Times New Roman"/>
              </a:rPr>
              <a:t>same</a:t>
            </a:r>
            <a:r>
              <a:rPr sz="2450" spc="215" dirty="0">
                <a:latin typeface="Times New Roman"/>
                <a:cs typeface="Times New Roman"/>
              </a:rPr>
              <a:t> </a:t>
            </a:r>
            <a:r>
              <a:rPr sz="2450" dirty="0">
                <a:latin typeface="Times New Roman"/>
                <a:cs typeface="Times New Roman"/>
              </a:rPr>
              <a:t>injury</a:t>
            </a:r>
            <a:r>
              <a:rPr sz="2450" spc="210" dirty="0">
                <a:latin typeface="Times New Roman"/>
                <a:cs typeface="Times New Roman"/>
              </a:rPr>
              <a:t> </a:t>
            </a:r>
            <a:r>
              <a:rPr sz="2450" spc="110" dirty="0">
                <a:latin typeface="Times New Roman"/>
                <a:cs typeface="Times New Roman"/>
              </a:rPr>
              <a:t>that</a:t>
            </a:r>
            <a:r>
              <a:rPr sz="2450" spc="215" dirty="0">
                <a:latin typeface="Times New Roman"/>
                <a:cs typeface="Times New Roman"/>
              </a:rPr>
              <a:t> </a:t>
            </a:r>
            <a:r>
              <a:rPr sz="2450" spc="60" dirty="0">
                <a:latin typeface="Times New Roman"/>
                <a:cs typeface="Times New Roman"/>
              </a:rPr>
              <a:t>it</a:t>
            </a:r>
            <a:r>
              <a:rPr sz="2450" spc="210" dirty="0">
                <a:latin typeface="Times New Roman"/>
                <a:cs typeface="Times New Roman"/>
              </a:rPr>
              <a:t> </a:t>
            </a:r>
            <a:r>
              <a:rPr sz="2450" dirty="0">
                <a:latin typeface="Times New Roman"/>
                <a:cs typeface="Times New Roman"/>
              </a:rPr>
              <a:t>would</a:t>
            </a:r>
            <a:r>
              <a:rPr sz="2450" spc="215" dirty="0">
                <a:latin typeface="Times New Roman"/>
                <a:cs typeface="Times New Roman"/>
              </a:rPr>
              <a:t> </a:t>
            </a:r>
            <a:r>
              <a:rPr sz="2450" dirty="0">
                <a:latin typeface="Times New Roman"/>
                <a:cs typeface="Times New Roman"/>
              </a:rPr>
              <a:t>cause</a:t>
            </a:r>
            <a:r>
              <a:rPr sz="2450" spc="210" dirty="0">
                <a:latin typeface="Times New Roman"/>
                <a:cs typeface="Times New Roman"/>
              </a:rPr>
              <a:t> </a:t>
            </a:r>
            <a:r>
              <a:rPr sz="2450" dirty="0">
                <a:latin typeface="Times New Roman"/>
                <a:cs typeface="Times New Roman"/>
              </a:rPr>
              <a:t>if</a:t>
            </a:r>
            <a:r>
              <a:rPr sz="2450" spc="215" dirty="0">
                <a:latin typeface="Times New Roman"/>
                <a:cs typeface="Times New Roman"/>
              </a:rPr>
              <a:t> </a:t>
            </a:r>
            <a:r>
              <a:rPr sz="2450" dirty="0">
                <a:latin typeface="Times New Roman"/>
                <a:cs typeface="Times New Roman"/>
              </a:rPr>
              <a:t>you</a:t>
            </a:r>
            <a:r>
              <a:rPr sz="2450" spc="210" dirty="0">
                <a:latin typeface="Times New Roman"/>
                <a:cs typeface="Times New Roman"/>
              </a:rPr>
              <a:t> </a:t>
            </a:r>
            <a:r>
              <a:rPr sz="2450" spc="-20" dirty="0">
                <a:latin typeface="Times New Roman"/>
                <a:cs typeface="Times New Roman"/>
              </a:rPr>
              <a:t>were </a:t>
            </a:r>
            <a:r>
              <a:rPr sz="2450" dirty="0">
                <a:latin typeface="Times New Roman"/>
                <a:cs typeface="Times New Roman"/>
              </a:rPr>
              <a:t>not</a:t>
            </a:r>
            <a:r>
              <a:rPr sz="2450" spc="250" dirty="0">
                <a:latin typeface="Times New Roman"/>
                <a:cs typeface="Times New Roman"/>
              </a:rPr>
              <a:t> </a:t>
            </a:r>
            <a:r>
              <a:rPr sz="2450" spc="-10" dirty="0">
                <a:latin typeface="Times New Roman"/>
                <a:cs typeface="Times New Roman"/>
              </a:rPr>
              <a:t>running.</a:t>
            </a:r>
            <a:endParaRPr sz="2450">
              <a:latin typeface="Times New Roman"/>
              <a:cs typeface="Times New Roman"/>
            </a:endParaRPr>
          </a:p>
          <a:p>
            <a:pPr marL="387985" marR="5080" indent="-359410">
              <a:lnSpc>
                <a:spcPct val="101699"/>
              </a:lnSpc>
              <a:spcBef>
                <a:spcPts val="994"/>
              </a:spcBef>
              <a:buAutoNum type="alphaUcPeriod"/>
              <a:tabLst>
                <a:tab pos="388620" algn="l"/>
              </a:tabLst>
            </a:pPr>
            <a:r>
              <a:rPr sz="2450" spc="90" dirty="0">
                <a:latin typeface="Times New Roman"/>
                <a:cs typeface="Times New Roman"/>
              </a:rPr>
              <a:t>It</a:t>
            </a:r>
            <a:r>
              <a:rPr sz="2450" spc="-55" dirty="0">
                <a:latin typeface="Times New Roman"/>
                <a:cs typeface="Times New Roman"/>
              </a:rPr>
              <a:t> </a:t>
            </a:r>
            <a:r>
              <a:rPr sz="2450" spc="-85" dirty="0">
                <a:latin typeface="Times New Roman"/>
                <a:cs typeface="Times New Roman"/>
              </a:rPr>
              <a:t>will</a:t>
            </a:r>
            <a:r>
              <a:rPr sz="2450" spc="-50" dirty="0">
                <a:latin typeface="Times New Roman"/>
                <a:cs typeface="Times New Roman"/>
              </a:rPr>
              <a:t> </a:t>
            </a:r>
            <a:r>
              <a:rPr sz="2450" spc="-25" dirty="0">
                <a:latin typeface="Times New Roman"/>
                <a:cs typeface="Times New Roman"/>
              </a:rPr>
              <a:t>cause</a:t>
            </a:r>
            <a:r>
              <a:rPr sz="2450" spc="-55" dirty="0">
                <a:latin typeface="Times New Roman"/>
                <a:cs typeface="Times New Roman"/>
              </a:rPr>
              <a:t> </a:t>
            </a:r>
            <a:r>
              <a:rPr sz="2450" dirty="0">
                <a:latin typeface="Times New Roman"/>
                <a:cs typeface="Times New Roman"/>
              </a:rPr>
              <a:t>the</a:t>
            </a:r>
            <a:r>
              <a:rPr sz="2450" spc="-55" dirty="0">
                <a:latin typeface="Times New Roman"/>
                <a:cs typeface="Times New Roman"/>
              </a:rPr>
              <a:t> </a:t>
            </a:r>
            <a:r>
              <a:rPr sz="2450" spc="-10" dirty="0">
                <a:latin typeface="Times New Roman"/>
                <a:cs typeface="Times New Roman"/>
              </a:rPr>
              <a:t>same</a:t>
            </a:r>
            <a:r>
              <a:rPr sz="2450" spc="-50" dirty="0">
                <a:latin typeface="Times New Roman"/>
                <a:cs typeface="Times New Roman"/>
              </a:rPr>
              <a:t> </a:t>
            </a:r>
            <a:r>
              <a:rPr sz="2450" dirty="0">
                <a:latin typeface="Times New Roman"/>
                <a:cs typeface="Times New Roman"/>
              </a:rPr>
              <a:t>injury</a:t>
            </a:r>
            <a:r>
              <a:rPr sz="2450" spc="-55" dirty="0">
                <a:latin typeface="Times New Roman"/>
                <a:cs typeface="Times New Roman"/>
              </a:rPr>
              <a:t> </a:t>
            </a:r>
            <a:r>
              <a:rPr sz="2450" spc="110" dirty="0">
                <a:latin typeface="Times New Roman"/>
                <a:cs typeface="Times New Roman"/>
              </a:rPr>
              <a:t>that</a:t>
            </a:r>
            <a:r>
              <a:rPr sz="2450" spc="-55" dirty="0">
                <a:latin typeface="Times New Roman"/>
                <a:cs typeface="Times New Roman"/>
              </a:rPr>
              <a:t> </a:t>
            </a:r>
            <a:r>
              <a:rPr sz="2450" dirty="0">
                <a:latin typeface="Times New Roman"/>
                <a:cs typeface="Times New Roman"/>
              </a:rPr>
              <a:t>a</a:t>
            </a:r>
            <a:r>
              <a:rPr sz="2450" spc="-55" dirty="0">
                <a:latin typeface="Times New Roman"/>
                <a:cs typeface="Times New Roman"/>
              </a:rPr>
              <a:t> </a:t>
            </a:r>
            <a:r>
              <a:rPr sz="2450" spc="-105" dirty="0">
                <a:latin typeface="Times New Roman"/>
                <a:cs typeface="Times New Roman"/>
              </a:rPr>
              <a:t>16</a:t>
            </a:r>
            <a:r>
              <a:rPr sz="2450" spc="-45" dirty="0">
                <a:latin typeface="Times New Roman"/>
                <a:cs typeface="Times New Roman"/>
              </a:rPr>
              <a:t> </a:t>
            </a:r>
            <a:r>
              <a:rPr sz="2450" dirty="0">
                <a:latin typeface="Times New Roman"/>
                <a:cs typeface="Times New Roman"/>
              </a:rPr>
              <a:t>mph</a:t>
            </a:r>
            <a:r>
              <a:rPr sz="2450" spc="-50" dirty="0">
                <a:latin typeface="Times New Roman"/>
                <a:cs typeface="Times New Roman"/>
              </a:rPr>
              <a:t> </a:t>
            </a:r>
            <a:r>
              <a:rPr sz="2450" spc="-10" dirty="0">
                <a:latin typeface="Times New Roman"/>
                <a:cs typeface="Times New Roman"/>
              </a:rPr>
              <a:t>football</a:t>
            </a:r>
            <a:r>
              <a:rPr sz="2450" spc="-55" dirty="0">
                <a:latin typeface="Times New Roman"/>
                <a:cs typeface="Times New Roman"/>
              </a:rPr>
              <a:t> would</a:t>
            </a:r>
            <a:r>
              <a:rPr sz="2450" spc="-50" dirty="0">
                <a:latin typeface="Times New Roman"/>
                <a:cs typeface="Times New Roman"/>
              </a:rPr>
              <a:t> </a:t>
            </a:r>
            <a:r>
              <a:rPr sz="2450" spc="-10" dirty="0">
                <a:latin typeface="Times New Roman"/>
                <a:cs typeface="Times New Roman"/>
              </a:rPr>
              <a:t>cause </a:t>
            </a:r>
            <a:r>
              <a:rPr sz="2450" dirty="0">
                <a:latin typeface="Times New Roman"/>
                <a:cs typeface="Times New Roman"/>
              </a:rPr>
              <a:t>if you</a:t>
            </a:r>
            <a:r>
              <a:rPr sz="2450" spc="10" dirty="0">
                <a:latin typeface="Times New Roman"/>
                <a:cs typeface="Times New Roman"/>
              </a:rPr>
              <a:t> </a:t>
            </a:r>
            <a:r>
              <a:rPr sz="2450" spc="-20" dirty="0">
                <a:latin typeface="Times New Roman"/>
                <a:cs typeface="Times New Roman"/>
              </a:rPr>
              <a:t>were</a:t>
            </a:r>
            <a:r>
              <a:rPr sz="2450" spc="10" dirty="0">
                <a:latin typeface="Times New Roman"/>
                <a:cs typeface="Times New Roman"/>
              </a:rPr>
              <a:t> </a:t>
            </a:r>
            <a:r>
              <a:rPr sz="2450" dirty="0">
                <a:latin typeface="Times New Roman"/>
                <a:cs typeface="Times New Roman"/>
              </a:rPr>
              <a:t>not</a:t>
            </a:r>
            <a:r>
              <a:rPr sz="2450" spc="10" dirty="0">
                <a:latin typeface="Times New Roman"/>
                <a:cs typeface="Times New Roman"/>
              </a:rPr>
              <a:t> </a:t>
            </a:r>
            <a:r>
              <a:rPr sz="2450" spc="-10" dirty="0">
                <a:latin typeface="Times New Roman"/>
                <a:cs typeface="Times New Roman"/>
              </a:rPr>
              <a:t>running.</a:t>
            </a:r>
            <a:endParaRPr sz="2450">
              <a:latin typeface="Times New Roman"/>
              <a:cs typeface="Times New Roman"/>
            </a:endParaRPr>
          </a:p>
          <a:p>
            <a:pPr marL="387985" marR="5080" indent="-363220">
              <a:lnSpc>
                <a:spcPct val="101699"/>
              </a:lnSpc>
              <a:spcBef>
                <a:spcPts val="994"/>
              </a:spcBef>
              <a:buAutoNum type="alphaUcPeriod"/>
              <a:tabLst>
                <a:tab pos="388620" algn="l"/>
              </a:tabLst>
            </a:pPr>
            <a:r>
              <a:rPr sz="2450" spc="90" dirty="0">
                <a:latin typeface="Times New Roman"/>
                <a:cs typeface="Times New Roman"/>
              </a:rPr>
              <a:t>It</a:t>
            </a:r>
            <a:r>
              <a:rPr sz="2450" spc="-55" dirty="0">
                <a:latin typeface="Times New Roman"/>
                <a:cs typeface="Times New Roman"/>
              </a:rPr>
              <a:t> </a:t>
            </a:r>
            <a:r>
              <a:rPr sz="2450" spc="-85" dirty="0">
                <a:latin typeface="Times New Roman"/>
                <a:cs typeface="Times New Roman"/>
              </a:rPr>
              <a:t>will</a:t>
            </a:r>
            <a:r>
              <a:rPr sz="2450" spc="-50" dirty="0">
                <a:latin typeface="Times New Roman"/>
                <a:cs typeface="Times New Roman"/>
              </a:rPr>
              <a:t> </a:t>
            </a:r>
            <a:r>
              <a:rPr sz="2450" spc="-25" dirty="0">
                <a:latin typeface="Times New Roman"/>
                <a:cs typeface="Times New Roman"/>
              </a:rPr>
              <a:t>cause</a:t>
            </a:r>
            <a:r>
              <a:rPr sz="2450" spc="-55" dirty="0">
                <a:latin typeface="Times New Roman"/>
                <a:cs typeface="Times New Roman"/>
              </a:rPr>
              <a:t> </a:t>
            </a:r>
            <a:r>
              <a:rPr sz="2450" dirty="0">
                <a:latin typeface="Times New Roman"/>
                <a:cs typeface="Times New Roman"/>
              </a:rPr>
              <a:t>the</a:t>
            </a:r>
            <a:r>
              <a:rPr sz="2450" spc="-55" dirty="0">
                <a:latin typeface="Times New Roman"/>
                <a:cs typeface="Times New Roman"/>
              </a:rPr>
              <a:t> </a:t>
            </a:r>
            <a:r>
              <a:rPr sz="2450" spc="-10" dirty="0">
                <a:latin typeface="Times New Roman"/>
                <a:cs typeface="Times New Roman"/>
              </a:rPr>
              <a:t>same</a:t>
            </a:r>
            <a:r>
              <a:rPr sz="2450" spc="-50" dirty="0">
                <a:latin typeface="Times New Roman"/>
                <a:cs typeface="Times New Roman"/>
              </a:rPr>
              <a:t> </a:t>
            </a:r>
            <a:r>
              <a:rPr sz="2450" dirty="0">
                <a:latin typeface="Times New Roman"/>
                <a:cs typeface="Times New Roman"/>
              </a:rPr>
              <a:t>injury</a:t>
            </a:r>
            <a:r>
              <a:rPr sz="2450" spc="-55" dirty="0">
                <a:latin typeface="Times New Roman"/>
                <a:cs typeface="Times New Roman"/>
              </a:rPr>
              <a:t> </a:t>
            </a:r>
            <a:r>
              <a:rPr sz="2450" spc="110" dirty="0">
                <a:latin typeface="Times New Roman"/>
                <a:cs typeface="Times New Roman"/>
              </a:rPr>
              <a:t>that</a:t>
            </a:r>
            <a:r>
              <a:rPr sz="2450" spc="-55" dirty="0">
                <a:latin typeface="Times New Roman"/>
                <a:cs typeface="Times New Roman"/>
              </a:rPr>
              <a:t> </a:t>
            </a:r>
            <a:r>
              <a:rPr sz="2450" dirty="0">
                <a:latin typeface="Times New Roman"/>
                <a:cs typeface="Times New Roman"/>
              </a:rPr>
              <a:t>a</a:t>
            </a:r>
            <a:r>
              <a:rPr sz="2450" spc="-55" dirty="0">
                <a:latin typeface="Times New Roman"/>
                <a:cs typeface="Times New Roman"/>
              </a:rPr>
              <a:t> </a:t>
            </a:r>
            <a:r>
              <a:rPr sz="2450" spc="-105" dirty="0">
                <a:latin typeface="Times New Roman"/>
                <a:cs typeface="Times New Roman"/>
              </a:rPr>
              <a:t>24</a:t>
            </a:r>
            <a:r>
              <a:rPr sz="2450" spc="-45" dirty="0">
                <a:latin typeface="Times New Roman"/>
                <a:cs typeface="Times New Roman"/>
              </a:rPr>
              <a:t> </a:t>
            </a:r>
            <a:r>
              <a:rPr sz="2450" dirty="0">
                <a:latin typeface="Times New Roman"/>
                <a:cs typeface="Times New Roman"/>
              </a:rPr>
              <a:t>mph</a:t>
            </a:r>
            <a:r>
              <a:rPr sz="2450" spc="-50" dirty="0">
                <a:latin typeface="Times New Roman"/>
                <a:cs typeface="Times New Roman"/>
              </a:rPr>
              <a:t> </a:t>
            </a:r>
            <a:r>
              <a:rPr sz="2450" spc="-10" dirty="0">
                <a:latin typeface="Times New Roman"/>
                <a:cs typeface="Times New Roman"/>
              </a:rPr>
              <a:t>football</a:t>
            </a:r>
            <a:r>
              <a:rPr sz="2450" spc="-55" dirty="0">
                <a:latin typeface="Times New Roman"/>
                <a:cs typeface="Times New Roman"/>
              </a:rPr>
              <a:t> would</a:t>
            </a:r>
            <a:r>
              <a:rPr sz="2450" spc="-50" dirty="0">
                <a:latin typeface="Times New Roman"/>
                <a:cs typeface="Times New Roman"/>
              </a:rPr>
              <a:t> </a:t>
            </a:r>
            <a:r>
              <a:rPr sz="2450" spc="-10" dirty="0">
                <a:latin typeface="Times New Roman"/>
                <a:cs typeface="Times New Roman"/>
              </a:rPr>
              <a:t>cause </a:t>
            </a:r>
            <a:r>
              <a:rPr sz="2450" dirty="0">
                <a:latin typeface="Times New Roman"/>
                <a:cs typeface="Times New Roman"/>
              </a:rPr>
              <a:t>if you</a:t>
            </a:r>
            <a:r>
              <a:rPr sz="2450" spc="10" dirty="0">
                <a:latin typeface="Times New Roman"/>
                <a:cs typeface="Times New Roman"/>
              </a:rPr>
              <a:t> </a:t>
            </a:r>
            <a:r>
              <a:rPr sz="2450" spc="-20" dirty="0">
                <a:latin typeface="Times New Roman"/>
                <a:cs typeface="Times New Roman"/>
              </a:rPr>
              <a:t>were</a:t>
            </a:r>
            <a:r>
              <a:rPr sz="2450" spc="10" dirty="0">
                <a:latin typeface="Times New Roman"/>
                <a:cs typeface="Times New Roman"/>
              </a:rPr>
              <a:t> </a:t>
            </a:r>
            <a:r>
              <a:rPr sz="2450" dirty="0">
                <a:latin typeface="Times New Roman"/>
                <a:cs typeface="Times New Roman"/>
              </a:rPr>
              <a:t>not</a:t>
            </a:r>
            <a:r>
              <a:rPr sz="2450" spc="10" dirty="0">
                <a:latin typeface="Times New Roman"/>
                <a:cs typeface="Times New Roman"/>
              </a:rPr>
              <a:t> </a:t>
            </a:r>
            <a:r>
              <a:rPr sz="2450" spc="-10" dirty="0">
                <a:latin typeface="Times New Roman"/>
                <a:cs typeface="Times New Roman"/>
              </a:rPr>
              <a:t>running.</a:t>
            </a:r>
            <a:endParaRPr sz="2450">
              <a:latin typeface="Times New Roman"/>
              <a:cs typeface="Times New Roman"/>
            </a:endParaRPr>
          </a:p>
          <a:p>
            <a:pPr marL="387985" indent="-375920">
              <a:lnSpc>
                <a:spcPct val="100000"/>
              </a:lnSpc>
              <a:spcBef>
                <a:spcPts val="1045"/>
              </a:spcBef>
              <a:buAutoNum type="alphaUcPeriod"/>
              <a:tabLst>
                <a:tab pos="388620" algn="l"/>
              </a:tabLst>
            </a:pPr>
            <a:r>
              <a:rPr sz="2450" dirty="0">
                <a:latin typeface="Times New Roman"/>
                <a:cs typeface="Times New Roman"/>
              </a:rPr>
              <a:t>None</a:t>
            </a:r>
            <a:r>
              <a:rPr sz="2450" spc="40" dirty="0">
                <a:latin typeface="Times New Roman"/>
                <a:cs typeface="Times New Roman"/>
              </a:rPr>
              <a:t> </a:t>
            </a:r>
            <a:r>
              <a:rPr sz="2450" dirty="0">
                <a:latin typeface="Times New Roman"/>
                <a:cs typeface="Times New Roman"/>
              </a:rPr>
              <a:t>of</a:t>
            </a:r>
            <a:r>
              <a:rPr sz="2450" spc="40" dirty="0">
                <a:latin typeface="Times New Roman"/>
                <a:cs typeface="Times New Roman"/>
              </a:rPr>
              <a:t> </a:t>
            </a:r>
            <a:r>
              <a:rPr sz="2450" dirty="0">
                <a:latin typeface="Times New Roman"/>
                <a:cs typeface="Times New Roman"/>
              </a:rPr>
              <a:t>the</a:t>
            </a:r>
            <a:r>
              <a:rPr sz="2450" spc="40" dirty="0">
                <a:latin typeface="Times New Roman"/>
                <a:cs typeface="Times New Roman"/>
              </a:rPr>
              <a:t> </a:t>
            </a:r>
            <a:r>
              <a:rPr sz="2450" spc="-20" dirty="0">
                <a:latin typeface="Times New Roman"/>
                <a:cs typeface="Times New Roman"/>
              </a:rPr>
              <a:t>above</a:t>
            </a:r>
            <a:endParaRPr sz="2450">
              <a:latin typeface="Times New Roman"/>
              <a:cs typeface="Times New Roman"/>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5201285"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1.4.</a:t>
            </a:r>
            <a:r>
              <a:rPr sz="1200" spc="215" dirty="0">
                <a:latin typeface="Times New Roman"/>
                <a:cs typeface="Times New Roman"/>
              </a:rPr>
              <a:t>  </a:t>
            </a:r>
            <a:r>
              <a:rPr sz="1200" spc="50" dirty="0">
                <a:latin typeface="Times New Roman"/>
                <a:cs typeface="Times New Roman"/>
              </a:rPr>
              <a:t>THE</a:t>
            </a:r>
            <a:r>
              <a:rPr sz="1200" spc="145" dirty="0">
                <a:latin typeface="Times New Roman"/>
                <a:cs typeface="Times New Roman"/>
              </a:rPr>
              <a:t> </a:t>
            </a:r>
            <a:r>
              <a:rPr sz="1200" dirty="0">
                <a:latin typeface="Times New Roman"/>
                <a:cs typeface="Times New Roman"/>
              </a:rPr>
              <a:t>LORENTZ</a:t>
            </a:r>
            <a:r>
              <a:rPr sz="1200" spc="145" dirty="0">
                <a:latin typeface="Times New Roman"/>
                <a:cs typeface="Times New Roman"/>
              </a:rPr>
              <a:t> </a:t>
            </a:r>
            <a:r>
              <a:rPr sz="1200" spc="-10" dirty="0">
                <a:latin typeface="Times New Roman"/>
                <a:cs typeface="Times New Roman"/>
              </a:rPr>
              <a:t>TRANSFORMATIONS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000" cy="1542415"/>
          </a:xfrm>
          <a:prstGeom prst="rect">
            <a:avLst/>
          </a:prstGeom>
        </p:spPr>
        <p:txBody>
          <a:bodyPr vert="horz" wrap="square" lIns="0" tIns="9525" rIns="0" bIns="0" rtlCol="0">
            <a:spAutoFit/>
          </a:bodyPr>
          <a:lstStyle/>
          <a:p>
            <a:pPr marL="12700" marR="5080" algn="just">
              <a:lnSpc>
                <a:spcPct val="101699"/>
              </a:lnSpc>
              <a:spcBef>
                <a:spcPts val="75"/>
              </a:spcBef>
            </a:pPr>
            <a:r>
              <a:rPr dirty="0"/>
              <a:t>Two</a:t>
            </a:r>
            <a:r>
              <a:rPr spc="5" dirty="0"/>
              <a:t> </a:t>
            </a:r>
            <a:r>
              <a:rPr dirty="0"/>
              <a:t>events</a:t>
            </a:r>
            <a:r>
              <a:rPr spc="5" dirty="0"/>
              <a:t> </a:t>
            </a:r>
            <a:r>
              <a:rPr dirty="0"/>
              <a:t>occur</a:t>
            </a:r>
            <a:r>
              <a:rPr spc="5" dirty="0"/>
              <a:t> </a:t>
            </a:r>
            <a:r>
              <a:rPr spc="114" dirty="0"/>
              <a:t>at</a:t>
            </a:r>
            <a:r>
              <a:rPr spc="5" dirty="0"/>
              <a:t> </a:t>
            </a:r>
            <a:r>
              <a:rPr dirty="0"/>
              <a:t>the</a:t>
            </a:r>
            <a:r>
              <a:rPr spc="15" dirty="0"/>
              <a:t> </a:t>
            </a:r>
            <a:r>
              <a:rPr dirty="0"/>
              <a:t>same</a:t>
            </a:r>
            <a:r>
              <a:rPr spc="5" dirty="0"/>
              <a:t> </a:t>
            </a:r>
            <a:r>
              <a:rPr dirty="0"/>
              <a:t>place</a:t>
            </a:r>
            <a:r>
              <a:rPr spc="5" dirty="0"/>
              <a:t> </a:t>
            </a:r>
            <a:r>
              <a:rPr dirty="0"/>
              <a:t>in</a:t>
            </a:r>
            <a:r>
              <a:rPr spc="5" dirty="0"/>
              <a:t> </a:t>
            </a:r>
            <a:r>
              <a:rPr dirty="0"/>
              <a:t>the</a:t>
            </a:r>
            <a:r>
              <a:rPr spc="5" dirty="0"/>
              <a:t> </a:t>
            </a:r>
            <a:r>
              <a:rPr dirty="0"/>
              <a:t>inertial</a:t>
            </a:r>
            <a:r>
              <a:rPr spc="5" dirty="0"/>
              <a:t> </a:t>
            </a:r>
            <a:r>
              <a:rPr spc="-35" dirty="0"/>
              <a:t>reference</a:t>
            </a:r>
            <a:r>
              <a:rPr spc="5" dirty="0"/>
              <a:t> </a:t>
            </a:r>
            <a:r>
              <a:rPr spc="-10" dirty="0"/>
              <a:t>frame </a:t>
            </a:r>
            <a:r>
              <a:rPr dirty="0"/>
              <a:t>R,</a:t>
            </a:r>
            <a:r>
              <a:rPr spc="180" dirty="0"/>
              <a:t> </a:t>
            </a:r>
            <a:r>
              <a:rPr dirty="0"/>
              <a:t>and</a:t>
            </a:r>
            <a:r>
              <a:rPr spc="180" dirty="0"/>
              <a:t> </a:t>
            </a:r>
            <a:r>
              <a:rPr dirty="0"/>
              <a:t>observers</a:t>
            </a:r>
            <a:r>
              <a:rPr spc="180" dirty="0"/>
              <a:t> </a:t>
            </a:r>
            <a:r>
              <a:rPr dirty="0"/>
              <a:t>in</a:t>
            </a:r>
            <a:r>
              <a:rPr spc="180" dirty="0"/>
              <a:t> </a:t>
            </a:r>
            <a:r>
              <a:rPr dirty="0"/>
              <a:t>Frame</a:t>
            </a:r>
            <a:r>
              <a:rPr spc="180" dirty="0"/>
              <a:t> </a:t>
            </a:r>
            <a:r>
              <a:rPr dirty="0"/>
              <a:t>R</a:t>
            </a:r>
            <a:r>
              <a:rPr spc="180" dirty="0"/>
              <a:t> </a:t>
            </a:r>
            <a:r>
              <a:rPr dirty="0"/>
              <a:t>measure</a:t>
            </a:r>
            <a:r>
              <a:rPr spc="175" dirty="0"/>
              <a:t> </a:t>
            </a:r>
            <a:r>
              <a:rPr dirty="0"/>
              <a:t>the</a:t>
            </a:r>
            <a:r>
              <a:rPr spc="180" dirty="0"/>
              <a:t> </a:t>
            </a:r>
            <a:r>
              <a:rPr dirty="0"/>
              <a:t>spacetime</a:t>
            </a:r>
            <a:r>
              <a:rPr spc="180" dirty="0"/>
              <a:t> </a:t>
            </a:r>
            <a:r>
              <a:rPr dirty="0"/>
              <a:t>interval</a:t>
            </a:r>
            <a:r>
              <a:rPr spc="175" dirty="0"/>
              <a:t> </a:t>
            </a:r>
            <a:r>
              <a:rPr spc="-25" dirty="0"/>
              <a:t>be- </a:t>
            </a:r>
            <a:r>
              <a:rPr dirty="0"/>
              <a:t>tween</a:t>
            </a:r>
            <a:r>
              <a:rPr spc="130" dirty="0"/>
              <a:t> </a:t>
            </a:r>
            <a:r>
              <a:rPr dirty="0"/>
              <a:t>the</a:t>
            </a:r>
            <a:r>
              <a:rPr spc="140" dirty="0"/>
              <a:t> </a:t>
            </a:r>
            <a:r>
              <a:rPr dirty="0"/>
              <a:t>events.</a:t>
            </a:r>
            <a:r>
              <a:rPr spc="470" dirty="0"/>
              <a:t> </a:t>
            </a:r>
            <a:r>
              <a:rPr dirty="0"/>
              <a:t>Which</a:t>
            </a:r>
            <a:r>
              <a:rPr spc="140" dirty="0"/>
              <a:t> </a:t>
            </a:r>
            <a:r>
              <a:rPr dirty="0"/>
              <a:t>of</a:t>
            </a:r>
            <a:r>
              <a:rPr spc="140" dirty="0"/>
              <a:t> </a:t>
            </a:r>
            <a:r>
              <a:rPr dirty="0"/>
              <a:t>the</a:t>
            </a:r>
            <a:r>
              <a:rPr spc="140" dirty="0"/>
              <a:t> </a:t>
            </a:r>
            <a:r>
              <a:rPr spc="-55" dirty="0"/>
              <a:t>following</a:t>
            </a:r>
            <a:r>
              <a:rPr spc="140" dirty="0"/>
              <a:t> </a:t>
            </a:r>
            <a:r>
              <a:rPr dirty="0"/>
              <a:t>must</a:t>
            </a:r>
            <a:r>
              <a:rPr spc="140" dirty="0"/>
              <a:t> </a:t>
            </a:r>
            <a:r>
              <a:rPr dirty="0"/>
              <a:t>be</a:t>
            </a:r>
            <a:r>
              <a:rPr spc="140" dirty="0"/>
              <a:t> </a:t>
            </a:r>
            <a:r>
              <a:rPr dirty="0"/>
              <a:t>true?</a:t>
            </a:r>
            <a:r>
              <a:rPr spc="470" dirty="0"/>
              <a:t> </a:t>
            </a:r>
            <a:r>
              <a:rPr spc="-10" dirty="0"/>
              <a:t>(Choose one.)</a:t>
            </a:r>
          </a:p>
        </p:txBody>
      </p:sp>
      <p:sp>
        <p:nvSpPr>
          <p:cNvPr id="5" name="object 5"/>
          <p:cNvSpPr txBox="1"/>
          <p:nvPr/>
        </p:nvSpPr>
        <p:spPr>
          <a:xfrm>
            <a:off x="719315" y="2929545"/>
            <a:ext cx="8255000" cy="2554605"/>
          </a:xfrm>
          <a:prstGeom prst="rect">
            <a:avLst/>
          </a:prstGeom>
        </p:spPr>
        <p:txBody>
          <a:bodyPr vert="horz" wrap="square" lIns="0" tIns="9525" rIns="0" bIns="0" rtlCol="0">
            <a:spAutoFit/>
          </a:bodyPr>
          <a:lstStyle/>
          <a:p>
            <a:pPr marL="383540" marR="5715" indent="-371475">
              <a:lnSpc>
                <a:spcPct val="101699"/>
              </a:lnSpc>
              <a:spcBef>
                <a:spcPts val="75"/>
              </a:spcBef>
              <a:buAutoNum type="alphaUcPeriod"/>
              <a:tabLst>
                <a:tab pos="384175" algn="l"/>
              </a:tabLst>
            </a:pPr>
            <a:r>
              <a:rPr sz="2450" dirty="0">
                <a:latin typeface="Times New Roman"/>
                <a:cs typeface="Times New Roman"/>
              </a:rPr>
              <a:t>All</a:t>
            </a:r>
            <a:r>
              <a:rPr sz="2450" spc="50" dirty="0">
                <a:latin typeface="Times New Roman"/>
                <a:cs typeface="Times New Roman"/>
              </a:rPr>
              <a:t> </a:t>
            </a:r>
            <a:r>
              <a:rPr sz="2450" dirty="0">
                <a:latin typeface="Times New Roman"/>
                <a:cs typeface="Times New Roman"/>
              </a:rPr>
              <a:t>other</a:t>
            </a:r>
            <a:r>
              <a:rPr sz="2450" spc="40" dirty="0">
                <a:latin typeface="Times New Roman"/>
                <a:cs typeface="Times New Roman"/>
              </a:rPr>
              <a:t> </a:t>
            </a:r>
            <a:r>
              <a:rPr sz="2450" dirty="0">
                <a:latin typeface="Times New Roman"/>
                <a:cs typeface="Times New Roman"/>
              </a:rPr>
              <a:t>inertial</a:t>
            </a:r>
            <a:r>
              <a:rPr sz="2450" spc="50" dirty="0">
                <a:latin typeface="Times New Roman"/>
                <a:cs typeface="Times New Roman"/>
              </a:rPr>
              <a:t> </a:t>
            </a:r>
            <a:r>
              <a:rPr sz="2450" spc="-30" dirty="0">
                <a:latin typeface="Times New Roman"/>
                <a:cs typeface="Times New Roman"/>
              </a:rPr>
              <a:t>reference</a:t>
            </a:r>
            <a:r>
              <a:rPr sz="2450" spc="40" dirty="0">
                <a:latin typeface="Times New Roman"/>
                <a:cs typeface="Times New Roman"/>
              </a:rPr>
              <a:t> </a:t>
            </a:r>
            <a:r>
              <a:rPr sz="2450" dirty="0">
                <a:latin typeface="Times New Roman"/>
                <a:cs typeface="Times New Roman"/>
              </a:rPr>
              <a:t>frames</a:t>
            </a:r>
            <a:r>
              <a:rPr sz="2450" spc="45" dirty="0">
                <a:latin typeface="Times New Roman"/>
                <a:cs typeface="Times New Roman"/>
              </a:rPr>
              <a:t> </a:t>
            </a:r>
            <a:r>
              <a:rPr sz="2450" spc="-30" dirty="0">
                <a:latin typeface="Times New Roman"/>
                <a:cs typeface="Times New Roman"/>
              </a:rPr>
              <a:t>will</a:t>
            </a:r>
            <a:r>
              <a:rPr sz="2450" spc="45" dirty="0">
                <a:latin typeface="Times New Roman"/>
                <a:cs typeface="Times New Roman"/>
              </a:rPr>
              <a:t> </a:t>
            </a:r>
            <a:r>
              <a:rPr sz="2450" dirty="0">
                <a:latin typeface="Times New Roman"/>
                <a:cs typeface="Times New Roman"/>
              </a:rPr>
              <a:t>measure</a:t>
            </a:r>
            <a:r>
              <a:rPr sz="2450" spc="45" dirty="0">
                <a:latin typeface="Times New Roman"/>
                <a:cs typeface="Times New Roman"/>
              </a:rPr>
              <a:t> </a:t>
            </a:r>
            <a:r>
              <a:rPr sz="2450" dirty="0">
                <a:latin typeface="Times New Roman"/>
                <a:cs typeface="Times New Roman"/>
              </a:rPr>
              <a:t>the</a:t>
            </a:r>
            <a:r>
              <a:rPr sz="2450" spc="45" dirty="0">
                <a:latin typeface="Times New Roman"/>
                <a:cs typeface="Times New Roman"/>
              </a:rPr>
              <a:t> </a:t>
            </a:r>
            <a:r>
              <a:rPr sz="2450" dirty="0">
                <a:latin typeface="Times New Roman"/>
                <a:cs typeface="Times New Roman"/>
              </a:rPr>
              <a:t>same</a:t>
            </a:r>
            <a:r>
              <a:rPr sz="2450" spc="40" dirty="0">
                <a:latin typeface="Times New Roman"/>
                <a:cs typeface="Times New Roman"/>
              </a:rPr>
              <a:t> </a:t>
            </a:r>
            <a:r>
              <a:rPr sz="2450" spc="-10" dirty="0">
                <a:latin typeface="Times New Roman"/>
                <a:cs typeface="Times New Roman"/>
              </a:rPr>
              <a:t>value </a:t>
            </a:r>
            <a:r>
              <a:rPr sz="2450" dirty="0">
                <a:latin typeface="Times New Roman"/>
                <a:cs typeface="Times New Roman"/>
              </a:rPr>
              <a:t>of</a:t>
            </a:r>
            <a:r>
              <a:rPr sz="2450" spc="-30" dirty="0">
                <a:latin typeface="Times New Roman"/>
                <a:cs typeface="Times New Roman"/>
              </a:rPr>
              <a:t> </a:t>
            </a:r>
            <a:r>
              <a:rPr sz="2450" b="0" i="1" dirty="0">
                <a:latin typeface="Bookman Old Style"/>
                <a:cs typeface="Bookman Old Style"/>
              </a:rPr>
              <a:t>s</a:t>
            </a:r>
            <a:r>
              <a:rPr sz="2450" b="0" i="1" spc="-150" dirty="0">
                <a:latin typeface="Bookman Old Style"/>
                <a:cs typeface="Bookman Old Style"/>
              </a:rPr>
              <a:t> </a:t>
            </a:r>
            <a:r>
              <a:rPr sz="2450" dirty="0">
                <a:latin typeface="Times New Roman"/>
                <a:cs typeface="Times New Roman"/>
              </a:rPr>
              <a:t>between</a:t>
            </a:r>
            <a:r>
              <a:rPr sz="2450" spc="-25" dirty="0">
                <a:latin typeface="Times New Roman"/>
                <a:cs typeface="Times New Roman"/>
              </a:rPr>
              <a:t> </a:t>
            </a:r>
            <a:r>
              <a:rPr sz="2450" dirty="0">
                <a:latin typeface="Times New Roman"/>
                <a:cs typeface="Times New Roman"/>
              </a:rPr>
              <a:t>those</a:t>
            </a:r>
            <a:r>
              <a:rPr sz="2450" spc="-25" dirty="0">
                <a:latin typeface="Times New Roman"/>
                <a:cs typeface="Times New Roman"/>
              </a:rPr>
              <a:t> </a:t>
            </a:r>
            <a:r>
              <a:rPr sz="2450" dirty="0">
                <a:latin typeface="Times New Roman"/>
                <a:cs typeface="Times New Roman"/>
              </a:rPr>
              <a:t>two</a:t>
            </a:r>
            <a:r>
              <a:rPr sz="2450" spc="-30" dirty="0">
                <a:latin typeface="Times New Roman"/>
                <a:cs typeface="Times New Roman"/>
              </a:rPr>
              <a:t> </a:t>
            </a:r>
            <a:r>
              <a:rPr sz="2450" spc="-10" dirty="0">
                <a:latin typeface="Times New Roman"/>
                <a:cs typeface="Times New Roman"/>
              </a:rPr>
              <a:t>events.</a:t>
            </a:r>
            <a:endParaRPr sz="2450">
              <a:latin typeface="Times New Roman"/>
              <a:cs typeface="Times New Roman"/>
            </a:endParaRPr>
          </a:p>
          <a:p>
            <a:pPr marL="383540" marR="5080" indent="-359410">
              <a:lnSpc>
                <a:spcPct val="101699"/>
              </a:lnSpc>
              <a:spcBef>
                <a:spcPts val="994"/>
              </a:spcBef>
              <a:buAutoNum type="alphaUcPeriod"/>
              <a:tabLst>
                <a:tab pos="384175" algn="l"/>
              </a:tabLst>
            </a:pPr>
            <a:r>
              <a:rPr sz="2450" dirty="0">
                <a:latin typeface="Times New Roman"/>
                <a:cs typeface="Times New Roman"/>
              </a:rPr>
              <a:t>If</a:t>
            </a:r>
            <a:r>
              <a:rPr sz="2450" spc="-10" dirty="0">
                <a:latin typeface="Times New Roman"/>
                <a:cs typeface="Times New Roman"/>
              </a:rPr>
              <a:t> </a:t>
            </a:r>
            <a:r>
              <a:rPr sz="2450" dirty="0">
                <a:latin typeface="Times New Roman"/>
                <a:cs typeface="Times New Roman"/>
              </a:rPr>
              <a:t>the</a:t>
            </a:r>
            <a:r>
              <a:rPr sz="2450" spc="-10" dirty="0">
                <a:latin typeface="Times New Roman"/>
                <a:cs typeface="Times New Roman"/>
              </a:rPr>
              <a:t> </a:t>
            </a:r>
            <a:r>
              <a:rPr sz="2450" dirty="0">
                <a:latin typeface="Times New Roman"/>
                <a:cs typeface="Times New Roman"/>
              </a:rPr>
              <a:t>two</a:t>
            </a:r>
            <a:r>
              <a:rPr sz="2450" spc="-5" dirty="0">
                <a:latin typeface="Times New Roman"/>
                <a:cs typeface="Times New Roman"/>
              </a:rPr>
              <a:t> </a:t>
            </a:r>
            <a:r>
              <a:rPr sz="2450" dirty="0">
                <a:latin typeface="Times New Roman"/>
                <a:cs typeface="Times New Roman"/>
              </a:rPr>
              <a:t>events</a:t>
            </a:r>
            <a:r>
              <a:rPr sz="2450" spc="-10" dirty="0">
                <a:latin typeface="Times New Roman"/>
                <a:cs typeface="Times New Roman"/>
              </a:rPr>
              <a:t> </a:t>
            </a:r>
            <a:r>
              <a:rPr sz="2450" dirty="0">
                <a:latin typeface="Times New Roman"/>
                <a:cs typeface="Times New Roman"/>
              </a:rPr>
              <a:t>occurred</a:t>
            </a:r>
            <a:r>
              <a:rPr sz="2450" spc="-5" dirty="0">
                <a:latin typeface="Times New Roman"/>
                <a:cs typeface="Times New Roman"/>
              </a:rPr>
              <a:t> </a:t>
            </a:r>
            <a:r>
              <a:rPr sz="2450" spc="114" dirty="0">
                <a:latin typeface="Times New Roman"/>
                <a:cs typeface="Times New Roman"/>
              </a:rPr>
              <a:t>at</a:t>
            </a:r>
            <a:r>
              <a:rPr sz="2450" spc="-10" dirty="0">
                <a:latin typeface="Times New Roman"/>
                <a:cs typeface="Times New Roman"/>
              </a:rPr>
              <a:t> </a:t>
            </a:r>
            <a:r>
              <a:rPr sz="2450" dirty="0">
                <a:latin typeface="Times New Roman"/>
                <a:cs typeface="Times New Roman"/>
              </a:rPr>
              <a:t>the</a:t>
            </a:r>
            <a:r>
              <a:rPr sz="2450" spc="-10" dirty="0">
                <a:latin typeface="Times New Roman"/>
                <a:cs typeface="Times New Roman"/>
              </a:rPr>
              <a:t> </a:t>
            </a:r>
            <a:r>
              <a:rPr sz="2450" dirty="0">
                <a:latin typeface="Times New Roman"/>
                <a:cs typeface="Times New Roman"/>
              </a:rPr>
              <a:t>same</a:t>
            </a:r>
            <a:r>
              <a:rPr sz="2450" spc="-5" dirty="0">
                <a:latin typeface="Times New Roman"/>
                <a:cs typeface="Times New Roman"/>
              </a:rPr>
              <a:t> </a:t>
            </a:r>
            <a:r>
              <a:rPr sz="2450" dirty="0">
                <a:latin typeface="Times New Roman"/>
                <a:cs typeface="Times New Roman"/>
              </a:rPr>
              <a:t>place</a:t>
            </a:r>
            <a:r>
              <a:rPr sz="2450" spc="-10" dirty="0">
                <a:latin typeface="Times New Roman"/>
                <a:cs typeface="Times New Roman"/>
              </a:rPr>
              <a:t> </a:t>
            </a:r>
            <a:r>
              <a:rPr sz="2450" dirty="0">
                <a:latin typeface="Times New Roman"/>
                <a:cs typeface="Times New Roman"/>
              </a:rPr>
              <a:t>in</a:t>
            </a:r>
            <a:r>
              <a:rPr sz="2450" spc="-5" dirty="0">
                <a:latin typeface="Times New Roman"/>
                <a:cs typeface="Times New Roman"/>
              </a:rPr>
              <a:t> </a:t>
            </a:r>
            <a:r>
              <a:rPr sz="2450" dirty="0">
                <a:latin typeface="Times New Roman"/>
                <a:cs typeface="Times New Roman"/>
              </a:rPr>
              <a:t>R</a:t>
            </a:r>
            <a:r>
              <a:rPr sz="2450" spc="-10" dirty="0">
                <a:latin typeface="Times New Roman"/>
                <a:cs typeface="Times New Roman"/>
              </a:rPr>
              <a:t> </a:t>
            </a:r>
            <a:r>
              <a:rPr sz="2450" dirty="0">
                <a:latin typeface="Times New Roman"/>
                <a:cs typeface="Times New Roman"/>
              </a:rPr>
              <a:t>then</a:t>
            </a:r>
            <a:r>
              <a:rPr sz="2450" spc="-5" dirty="0">
                <a:latin typeface="Times New Roman"/>
                <a:cs typeface="Times New Roman"/>
              </a:rPr>
              <a:t> </a:t>
            </a:r>
            <a:r>
              <a:rPr sz="2450" dirty="0">
                <a:latin typeface="Times New Roman"/>
                <a:cs typeface="Times New Roman"/>
              </a:rPr>
              <a:t>all</a:t>
            </a:r>
            <a:r>
              <a:rPr sz="2450" spc="-10" dirty="0">
                <a:latin typeface="Times New Roman"/>
                <a:cs typeface="Times New Roman"/>
              </a:rPr>
              <a:t> other </a:t>
            </a:r>
            <a:r>
              <a:rPr sz="2450" dirty="0">
                <a:latin typeface="Times New Roman"/>
                <a:cs typeface="Times New Roman"/>
              </a:rPr>
              <a:t>inertial</a:t>
            </a:r>
            <a:r>
              <a:rPr sz="2450" spc="5" dirty="0">
                <a:latin typeface="Times New Roman"/>
                <a:cs typeface="Times New Roman"/>
              </a:rPr>
              <a:t> </a:t>
            </a:r>
            <a:r>
              <a:rPr sz="2450" dirty="0">
                <a:latin typeface="Times New Roman"/>
                <a:cs typeface="Times New Roman"/>
              </a:rPr>
              <a:t>frames</a:t>
            </a:r>
            <a:r>
              <a:rPr sz="2450" spc="10" dirty="0">
                <a:latin typeface="Times New Roman"/>
                <a:cs typeface="Times New Roman"/>
              </a:rPr>
              <a:t> </a:t>
            </a:r>
            <a:r>
              <a:rPr sz="2450" spc="-30" dirty="0">
                <a:latin typeface="Times New Roman"/>
                <a:cs typeface="Times New Roman"/>
              </a:rPr>
              <a:t>will</a:t>
            </a:r>
            <a:r>
              <a:rPr sz="2450" spc="5" dirty="0">
                <a:latin typeface="Times New Roman"/>
                <a:cs typeface="Times New Roman"/>
              </a:rPr>
              <a:t> </a:t>
            </a:r>
            <a:r>
              <a:rPr sz="2450" dirty="0">
                <a:latin typeface="Times New Roman"/>
                <a:cs typeface="Times New Roman"/>
              </a:rPr>
              <a:t>measure</a:t>
            </a:r>
            <a:r>
              <a:rPr sz="2450" spc="5" dirty="0">
                <a:latin typeface="Times New Roman"/>
                <a:cs typeface="Times New Roman"/>
              </a:rPr>
              <a:t> </a:t>
            </a:r>
            <a:r>
              <a:rPr sz="2450" dirty="0">
                <a:latin typeface="Times New Roman"/>
                <a:cs typeface="Times New Roman"/>
              </a:rPr>
              <a:t>a</a:t>
            </a:r>
            <a:r>
              <a:rPr sz="2450" spc="10" dirty="0">
                <a:latin typeface="Times New Roman"/>
                <a:cs typeface="Times New Roman"/>
              </a:rPr>
              <a:t> </a:t>
            </a:r>
            <a:r>
              <a:rPr sz="2450" dirty="0">
                <a:latin typeface="Times New Roman"/>
                <a:cs typeface="Times New Roman"/>
              </a:rPr>
              <a:t>larger</a:t>
            </a:r>
            <a:r>
              <a:rPr sz="2450" spc="5" dirty="0">
                <a:latin typeface="Times New Roman"/>
                <a:cs typeface="Times New Roman"/>
              </a:rPr>
              <a:t> </a:t>
            </a:r>
            <a:r>
              <a:rPr sz="2450" dirty="0">
                <a:latin typeface="Times New Roman"/>
                <a:cs typeface="Times New Roman"/>
              </a:rPr>
              <a:t>value</a:t>
            </a:r>
            <a:r>
              <a:rPr sz="2450" spc="5" dirty="0">
                <a:latin typeface="Times New Roman"/>
                <a:cs typeface="Times New Roman"/>
              </a:rPr>
              <a:t> </a:t>
            </a:r>
            <a:r>
              <a:rPr sz="2450" dirty="0">
                <a:latin typeface="Times New Roman"/>
                <a:cs typeface="Times New Roman"/>
              </a:rPr>
              <a:t>of</a:t>
            </a:r>
            <a:r>
              <a:rPr sz="2450" spc="10" dirty="0">
                <a:latin typeface="Times New Roman"/>
                <a:cs typeface="Times New Roman"/>
              </a:rPr>
              <a:t> </a:t>
            </a:r>
            <a:r>
              <a:rPr sz="2450" b="0" i="1" spc="-25" dirty="0">
                <a:latin typeface="Bookman Old Style"/>
                <a:cs typeface="Bookman Old Style"/>
              </a:rPr>
              <a:t>s</a:t>
            </a:r>
            <a:r>
              <a:rPr sz="2450" spc="-25" dirty="0">
                <a:latin typeface="Times New Roman"/>
                <a:cs typeface="Times New Roman"/>
              </a:rPr>
              <a:t>.</a:t>
            </a:r>
            <a:endParaRPr sz="2450">
              <a:latin typeface="Times New Roman"/>
              <a:cs typeface="Times New Roman"/>
            </a:endParaRPr>
          </a:p>
          <a:p>
            <a:pPr marL="383540" marR="5080" indent="-363220">
              <a:lnSpc>
                <a:spcPct val="101699"/>
              </a:lnSpc>
              <a:spcBef>
                <a:spcPts val="994"/>
              </a:spcBef>
              <a:buAutoNum type="alphaUcPeriod"/>
              <a:tabLst>
                <a:tab pos="384175" algn="l"/>
              </a:tabLst>
            </a:pPr>
            <a:r>
              <a:rPr sz="2450" dirty="0">
                <a:latin typeface="Times New Roman"/>
                <a:cs typeface="Times New Roman"/>
              </a:rPr>
              <a:t>If</a:t>
            </a:r>
            <a:r>
              <a:rPr sz="2450" spc="-10" dirty="0">
                <a:latin typeface="Times New Roman"/>
                <a:cs typeface="Times New Roman"/>
              </a:rPr>
              <a:t> </a:t>
            </a:r>
            <a:r>
              <a:rPr sz="2450" dirty="0">
                <a:latin typeface="Times New Roman"/>
                <a:cs typeface="Times New Roman"/>
              </a:rPr>
              <a:t>the</a:t>
            </a:r>
            <a:r>
              <a:rPr sz="2450" spc="-5" dirty="0">
                <a:latin typeface="Times New Roman"/>
                <a:cs typeface="Times New Roman"/>
              </a:rPr>
              <a:t> </a:t>
            </a:r>
            <a:r>
              <a:rPr sz="2450" dirty="0">
                <a:latin typeface="Times New Roman"/>
                <a:cs typeface="Times New Roman"/>
              </a:rPr>
              <a:t>two</a:t>
            </a:r>
            <a:r>
              <a:rPr sz="2450" spc="-10" dirty="0">
                <a:latin typeface="Times New Roman"/>
                <a:cs typeface="Times New Roman"/>
              </a:rPr>
              <a:t> </a:t>
            </a:r>
            <a:r>
              <a:rPr sz="2450" dirty="0">
                <a:latin typeface="Times New Roman"/>
                <a:cs typeface="Times New Roman"/>
              </a:rPr>
              <a:t>events</a:t>
            </a:r>
            <a:r>
              <a:rPr sz="2450" spc="-5" dirty="0">
                <a:latin typeface="Times New Roman"/>
                <a:cs typeface="Times New Roman"/>
              </a:rPr>
              <a:t> </a:t>
            </a:r>
            <a:r>
              <a:rPr sz="2450" dirty="0">
                <a:latin typeface="Times New Roman"/>
                <a:cs typeface="Times New Roman"/>
              </a:rPr>
              <a:t>occurred</a:t>
            </a:r>
            <a:r>
              <a:rPr sz="2450" spc="-5" dirty="0">
                <a:latin typeface="Times New Roman"/>
                <a:cs typeface="Times New Roman"/>
              </a:rPr>
              <a:t> </a:t>
            </a:r>
            <a:r>
              <a:rPr sz="2450" spc="114" dirty="0">
                <a:latin typeface="Times New Roman"/>
                <a:cs typeface="Times New Roman"/>
              </a:rPr>
              <a:t>at</a:t>
            </a:r>
            <a:r>
              <a:rPr sz="2450" spc="-10" dirty="0">
                <a:latin typeface="Times New Roman"/>
                <a:cs typeface="Times New Roman"/>
              </a:rPr>
              <a:t> </a:t>
            </a:r>
            <a:r>
              <a:rPr sz="2450" dirty="0">
                <a:latin typeface="Times New Roman"/>
                <a:cs typeface="Times New Roman"/>
              </a:rPr>
              <a:t>the</a:t>
            </a:r>
            <a:r>
              <a:rPr sz="2450" spc="-5" dirty="0">
                <a:latin typeface="Times New Roman"/>
                <a:cs typeface="Times New Roman"/>
              </a:rPr>
              <a:t> </a:t>
            </a:r>
            <a:r>
              <a:rPr sz="2450" dirty="0">
                <a:latin typeface="Times New Roman"/>
                <a:cs typeface="Times New Roman"/>
              </a:rPr>
              <a:t>same</a:t>
            </a:r>
            <a:r>
              <a:rPr sz="2450" spc="-5" dirty="0">
                <a:latin typeface="Times New Roman"/>
                <a:cs typeface="Times New Roman"/>
              </a:rPr>
              <a:t> </a:t>
            </a:r>
            <a:r>
              <a:rPr sz="2450" dirty="0">
                <a:latin typeface="Times New Roman"/>
                <a:cs typeface="Times New Roman"/>
              </a:rPr>
              <a:t>place</a:t>
            </a:r>
            <a:r>
              <a:rPr sz="2450" spc="-10" dirty="0">
                <a:latin typeface="Times New Roman"/>
                <a:cs typeface="Times New Roman"/>
              </a:rPr>
              <a:t> </a:t>
            </a:r>
            <a:r>
              <a:rPr sz="2450" dirty="0">
                <a:latin typeface="Times New Roman"/>
                <a:cs typeface="Times New Roman"/>
              </a:rPr>
              <a:t>in</a:t>
            </a:r>
            <a:r>
              <a:rPr sz="2450" spc="-5" dirty="0">
                <a:latin typeface="Times New Roman"/>
                <a:cs typeface="Times New Roman"/>
              </a:rPr>
              <a:t> </a:t>
            </a:r>
            <a:r>
              <a:rPr sz="2450" dirty="0">
                <a:latin typeface="Times New Roman"/>
                <a:cs typeface="Times New Roman"/>
              </a:rPr>
              <a:t>R</a:t>
            </a:r>
            <a:r>
              <a:rPr sz="2450" spc="-10" dirty="0">
                <a:latin typeface="Times New Roman"/>
                <a:cs typeface="Times New Roman"/>
              </a:rPr>
              <a:t> </a:t>
            </a:r>
            <a:r>
              <a:rPr sz="2450" dirty="0">
                <a:latin typeface="Times New Roman"/>
                <a:cs typeface="Times New Roman"/>
              </a:rPr>
              <a:t>then</a:t>
            </a:r>
            <a:r>
              <a:rPr sz="2450" spc="-5" dirty="0">
                <a:latin typeface="Times New Roman"/>
                <a:cs typeface="Times New Roman"/>
              </a:rPr>
              <a:t> </a:t>
            </a:r>
            <a:r>
              <a:rPr sz="2450" dirty="0">
                <a:latin typeface="Times New Roman"/>
                <a:cs typeface="Times New Roman"/>
              </a:rPr>
              <a:t>all</a:t>
            </a:r>
            <a:r>
              <a:rPr sz="2450" spc="-5" dirty="0">
                <a:latin typeface="Times New Roman"/>
                <a:cs typeface="Times New Roman"/>
              </a:rPr>
              <a:t> </a:t>
            </a:r>
            <a:r>
              <a:rPr sz="2450" spc="-10" dirty="0">
                <a:latin typeface="Times New Roman"/>
                <a:cs typeface="Times New Roman"/>
              </a:rPr>
              <a:t>other </a:t>
            </a:r>
            <a:r>
              <a:rPr sz="2450" dirty="0">
                <a:latin typeface="Times New Roman"/>
                <a:cs typeface="Times New Roman"/>
              </a:rPr>
              <a:t>inertial</a:t>
            </a:r>
            <a:r>
              <a:rPr sz="2450" spc="-10" dirty="0">
                <a:latin typeface="Times New Roman"/>
                <a:cs typeface="Times New Roman"/>
              </a:rPr>
              <a:t> </a:t>
            </a:r>
            <a:r>
              <a:rPr sz="2450" dirty="0">
                <a:latin typeface="Times New Roman"/>
                <a:cs typeface="Times New Roman"/>
              </a:rPr>
              <a:t>frames</a:t>
            </a:r>
            <a:r>
              <a:rPr sz="2450" spc="-5" dirty="0">
                <a:latin typeface="Times New Roman"/>
                <a:cs typeface="Times New Roman"/>
              </a:rPr>
              <a:t> </a:t>
            </a:r>
            <a:r>
              <a:rPr sz="2450" spc="-30" dirty="0">
                <a:latin typeface="Times New Roman"/>
                <a:cs typeface="Times New Roman"/>
              </a:rPr>
              <a:t>will</a:t>
            </a:r>
            <a:r>
              <a:rPr sz="2450" spc="-5" dirty="0">
                <a:latin typeface="Times New Roman"/>
                <a:cs typeface="Times New Roman"/>
              </a:rPr>
              <a:t> </a:t>
            </a:r>
            <a:r>
              <a:rPr sz="2450" dirty="0">
                <a:latin typeface="Times New Roman"/>
                <a:cs typeface="Times New Roman"/>
              </a:rPr>
              <a:t>measure</a:t>
            </a:r>
            <a:r>
              <a:rPr sz="2450" spc="-10" dirty="0">
                <a:latin typeface="Times New Roman"/>
                <a:cs typeface="Times New Roman"/>
              </a:rPr>
              <a:t> </a:t>
            </a:r>
            <a:r>
              <a:rPr sz="2450" dirty="0">
                <a:latin typeface="Times New Roman"/>
                <a:cs typeface="Times New Roman"/>
              </a:rPr>
              <a:t>a</a:t>
            </a:r>
            <a:r>
              <a:rPr sz="2450" spc="-5" dirty="0">
                <a:latin typeface="Times New Roman"/>
                <a:cs typeface="Times New Roman"/>
              </a:rPr>
              <a:t> </a:t>
            </a:r>
            <a:r>
              <a:rPr sz="2450" dirty="0">
                <a:latin typeface="Times New Roman"/>
                <a:cs typeface="Times New Roman"/>
              </a:rPr>
              <a:t>smaller</a:t>
            </a:r>
            <a:r>
              <a:rPr sz="2450" spc="-10" dirty="0">
                <a:latin typeface="Times New Roman"/>
                <a:cs typeface="Times New Roman"/>
              </a:rPr>
              <a:t> </a:t>
            </a:r>
            <a:r>
              <a:rPr sz="2450" dirty="0">
                <a:latin typeface="Times New Roman"/>
                <a:cs typeface="Times New Roman"/>
              </a:rPr>
              <a:t>value</a:t>
            </a:r>
            <a:r>
              <a:rPr sz="2450" spc="-5" dirty="0">
                <a:latin typeface="Times New Roman"/>
                <a:cs typeface="Times New Roman"/>
              </a:rPr>
              <a:t> </a:t>
            </a:r>
            <a:r>
              <a:rPr sz="2450" dirty="0">
                <a:latin typeface="Times New Roman"/>
                <a:cs typeface="Times New Roman"/>
              </a:rPr>
              <a:t>of</a:t>
            </a:r>
            <a:r>
              <a:rPr sz="2450" spc="-5" dirty="0">
                <a:latin typeface="Times New Roman"/>
                <a:cs typeface="Times New Roman"/>
              </a:rPr>
              <a:t> </a:t>
            </a:r>
            <a:r>
              <a:rPr sz="2450" b="0" i="1" spc="-25" dirty="0">
                <a:latin typeface="Bookman Old Style"/>
                <a:cs typeface="Bookman Old Style"/>
              </a:rPr>
              <a:t>s</a:t>
            </a:r>
            <a:r>
              <a:rPr sz="2450" spc="-25" dirty="0">
                <a:latin typeface="Times New Roman"/>
                <a:cs typeface="Times New Roman"/>
              </a:rPr>
              <a:t>.</a:t>
            </a:r>
            <a:endParaRPr sz="2450">
              <a:latin typeface="Times New Roman"/>
              <a:cs typeface="Times New Roman"/>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5201285"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1.4.</a:t>
            </a:r>
            <a:r>
              <a:rPr sz="1200" spc="215" dirty="0">
                <a:latin typeface="Times New Roman"/>
                <a:cs typeface="Times New Roman"/>
              </a:rPr>
              <a:t>  </a:t>
            </a:r>
            <a:r>
              <a:rPr sz="1200" spc="50" dirty="0">
                <a:latin typeface="Times New Roman"/>
                <a:cs typeface="Times New Roman"/>
              </a:rPr>
              <a:t>THE</a:t>
            </a:r>
            <a:r>
              <a:rPr sz="1200" spc="145" dirty="0">
                <a:latin typeface="Times New Roman"/>
                <a:cs typeface="Times New Roman"/>
              </a:rPr>
              <a:t> </a:t>
            </a:r>
            <a:r>
              <a:rPr sz="1200" dirty="0">
                <a:latin typeface="Times New Roman"/>
                <a:cs typeface="Times New Roman"/>
              </a:rPr>
              <a:t>LORENTZ</a:t>
            </a:r>
            <a:r>
              <a:rPr sz="1200" spc="145" dirty="0">
                <a:latin typeface="Times New Roman"/>
                <a:cs typeface="Times New Roman"/>
              </a:rPr>
              <a:t> </a:t>
            </a:r>
            <a:r>
              <a:rPr sz="1200" spc="-10" dirty="0">
                <a:latin typeface="Times New Roman"/>
                <a:cs typeface="Times New Roman"/>
              </a:rPr>
              <a:t>TRANSFORMATIONS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000" cy="1542415"/>
          </a:xfrm>
          <a:prstGeom prst="rect">
            <a:avLst/>
          </a:prstGeom>
        </p:spPr>
        <p:txBody>
          <a:bodyPr vert="horz" wrap="square" lIns="0" tIns="9525" rIns="0" bIns="0" rtlCol="0">
            <a:spAutoFit/>
          </a:bodyPr>
          <a:lstStyle/>
          <a:p>
            <a:pPr marL="12700" marR="5080" algn="just">
              <a:lnSpc>
                <a:spcPct val="101699"/>
              </a:lnSpc>
              <a:spcBef>
                <a:spcPts val="75"/>
              </a:spcBef>
            </a:pPr>
            <a:r>
              <a:rPr dirty="0"/>
              <a:t>Two</a:t>
            </a:r>
            <a:r>
              <a:rPr spc="5" dirty="0"/>
              <a:t> </a:t>
            </a:r>
            <a:r>
              <a:rPr dirty="0"/>
              <a:t>events</a:t>
            </a:r>
            <a:r>
              <a:rPr spc="5" dirty="0"/>
              <a:t> </a:t>
            </a:r>
            <a:r>
              <a:rPr dirty="0"/>
              <a:t>occur</a:t>
            </a:r>
            <a:r>
              <a:rPr spc="5" dirty="0"/>
              <a:t> </a:t>
            </a:r>
            <a:r>
              <a:rPr spc="114" dirty="0"/>
              <a:t>at</a:t>
            </a:r>
            <a:r>
              <a:rPr spc="5" dirty="0"/>
              <a:t> </a:t>
            </a:r>
            <a:r>
              <a:rPr dirty="0"/>
              <a:t>the</a:t>
            </a:r>
            <a:r>
              <a:rPr spc="15" dirty="0"/>
              <a:t> </a:t>
            </a:r>
            <a:r>
              <a:rPr dirty="0"/>
              <a:t>same</a:t>
            </a:r>
            <a:r>
              <a:rPr spc="5" dirty="0"/>
              <a:t> </a:t>
            </a:r>
            <a:r>
              <a:rPr dirty="0"/>
              <a:t>place</a:t>
            </a:r>
            <a:r>
              <a:rPr spc="5" dirty="0"/>
              <a:t> </a:t>
            </a:r>
            <a:r>
              <a:rPr dirty="0"/>
              <a:t>in</a:t>
            </a:r>
            <a:r>
              <a:rPr spc="5" dirty="0"/>
              <a:t> </a:t>
            </a:r>
            <a:r>
              <a:rPr dirty="0"/>
              <a:t>the</a:t>
            </a:r>
            <a:r>
              <a:rPr spc="5" dirty="0"/>
              <a:t> </a:t>
            </a:r>
            <a:r>
              <a:rPr dirty="0"/>
              <a:t>inertial</a:t>
            </a:r>
            <a:r>
              <a:rPr spc="5" dirty="0"/>
              <a:t> </a:t>
            </a:r>
            <a:r>
              <a:rPr spc="-35" dirty="0"/>
              <a:t>reference</a:t>
            </a:r>
            <a:r>
              <a:rPr spc="5" dirty="0"/>
              <a:t> </a:t>
            </a:r>
            <a:r>
              <a:rPr spc="-10" dirty="0"/>
              <a:t>frame </a:t>
            </a:r>
            <a:r>
              <a:rPr dirty="0"/>
              <a:t>R,</a:t>
            </a:r>
            <a:r>
              <a:rPr spc="180" dirty="0"/>
              <a:t> </a:t>
            </a:r>
            <a:r>
              <a:rPr dirty="0"/>
              <a:t>and</a:t>
            </a:r>
            <a:r>
              <a:rPr spc="180" dirty="0"/>
              <a:t> </a:t>
            </a:r>
            <a:r>
              <a:rPr dirty="0"/>
              <a:t>observers</a:t>
            </a:r>
            <a:r>
              <a:rPr spc="180" dirty="0"/>
              <a:t> </a:t>
            </a:r>
            <a:r>
              <a:rPr dirty="0"/>
              <a:t>in</a:t>
            </a:r>
            <a:r>
              <a:rPr spc="180" dirty="0"/>
              <a:t> </a:t>
            </a:r>
            <a:r>
              <a:rPr dirty="0"/>
              <a:t>Frame</a:t>
            </a:r>
            <a:r>
              <a:rPr spc="180" dirty="0"/>
              <a:t> </a:t>
            </a:r>
            <a:r>
              <a:rPr dirty="0"/>
              <a:t>R</a:t>
            </a:r>
            <a:r>
              <a:rPr spc="180" dirty="0"/>
              <a:t> </a:t>
            </a:r>
            <a:r>
              <a:rPr dirty="0"/>
              <a:t>measure</a:t>
            </a:r>
            <a:r>
              <a:rPr spc="175" dirty="0"/>
              <a:t> </a:t>
            </a:r>
            <a:r>
              <a:rPr dirty="0"/>
              <a:t>the</a:t>
            </a:r>
            <a:r>
              <a:rPr spc="180" dirty="0"/>
              <a:t> </a:t>
            </a:r>
            <a:r>
              <a:rPr dirty="0"/>
              <a:t>spacetime</a:t>
            </a:r>
            <a:r>
              <a:rPr spc="180" dirty="0"/>
              <a:t> </a:t>
            </a:r>
            <a:r>
              <a:rPr dirty="0"/>
              <a:t>interval</a:t>
            </a:r>
            <a:r>
              <a:rPr spc="175" dirty="0"/>
              <a:t> </a:t>
            </a:r>
            <a:r>
              <a:rPr spc="-25" dirty="0"/>
              <a:t>be- </a:t>
            </a:r>
            <a:r>
              <a:rPr dirty="0"/>
              <a:t>tween</a:t>
            </a:r>
            <a:r>
              <a:rPr spc="130" dirty="0"/>
              <a:t> </a:t>
            </a:r>
            <a:r>
              <a:rPr dirty="0"/>
              <a:t>the</a:t>
            </a:r>
            <a:r>
              <a:rPr spc="140" dirty="0"/>
              <a:t> </a:t>
            </a:r>
            <a:r>
              <a:rPr dirty="0"/>
              <a:t>events.</a:t>
            </a:r>
            <a:r>
              <a:rPr spc="470" dirty="0"/>
              <a:t> </a:t>
            </a:r>
            <a:r>
              <a:rPr dirty="0"/>
              <a:t>Which</a:t>
            </a:r>
            <a:r>
              <a:rPr spc="140" dirty="0"/>
              <a:t> </a:t>
            </a:r>
            <a:r>
              <a:rPr dirty="0"/>
              <a:t>of</a:t>
            </a:r>
            <a:r>
              <a:rPr spc="140" dirty="0"/>
              <a:t> </a:t>
            </a:r>
            <a:r>
              <a:rPr dirty="0"/>
              <a:t>the</a:t>
            </a:r>
            <a:r>
              <a:rPr spc="140" dirty="0"/>
              <a:t> </a:t>
            </a:r>
            <a:r>
              <a:rPr spc="-55" dirty="0"/>
              <a:t>following</a:t>
            </a:r>
            <a:r>
              <a:rPr spc="140" dirty="0"/>
              <a:t> </a:t>
            </a:r>
            <a:r>
              <a:rPr dirty="0"/>
              <a:t>must</a:t>
            </a:r>
            <a:r>
              <a:rPr spc="140" dirty="0"/>
              <a:t> </a:t>
            </a:r>
            <a:r>
              <a:rPr dirty="0"/>
              <a:t>be</a:t>
            </a:r>
            <a:r>
              <a:rPr spc="140" dirty="0"/>
              <a:t> </a:t>
            </a:r>
            <a:r>
              <a:rPr dirty="0"/>
              <a:t>true?</a:t>
            </a:r>
            <a:r>
              <a:rPr spc="470" dirty="0"/>
              <a:t> </a:t>
            </a:r>
            <a:r>
              <a:rPr spc="-10" dirty="0"/>
              <a:t>(Choose one.)</a:t>
            </a:r>
          </a:p>
        </p:txBody>
      </p:sp>
      <p:sp>
        <p:nvSpPr>
          <p:cNvPr id="5" name="object 5"/>
          <p:cNvSpPr txBox="1"/>
          <p:nvPr/>
        </p:nvSpPr>
        <p:spPr>
          <a:xfrm>
            <a:off x="707745" y="2929545"/>
            <a:ext cx="8267065" cy="3174365"/>
          </a:xfrm>
          <a:prstGeom prst="rect">
            <a:avLst/>
          </a:prstGeom>
        </p:spPr>
        <p:txBody>
          <a:bodyPr vert="horz" wrap="square" lIns="0" tIns="9525" rIns="0" bIns="0" rtlCol="0">
            <a:spAutoFit/>
          </a:bodyPr>
          <a:lstStyle/>
          <a:p>
            <a:pPr marL="394970" marR="5715" indent="-371475">
              <a:lnSpc>
                <a:spcPct val="101699"/>
              </a:lnSpc>
              <a:spcBef>
                <a:spcPts val="75"/>
              </a:spcBef>
              <a:buAutoNum type="alphaUcPeriod"/>
              <a:tabLst>
                <a:tab pos="395605" algn="l"/>
              </a:tabLst>
            </a:pPr>
            <a:r>
              <a:rPr sz="2450" dirty="0">
                <a:latin typeface="Times New Roman"/>
                <a:cs typeface="Times New Roman"/>
              </a:rPr>
              <a:t>All</a:t>
            </a:r>
            <a:r>
              <a:rPr sz="2450" spc="50" dirty="0">
                <a:latin typeface="Times New Roman"/>
                <a:cs typeface="Times New Roman"/>
              </a:rPr>
              <a:t> </a:t>
            </a:r>
            <a:r>
              <a:rPr sz="2450" dirty="0">
                <a:latin typeface="Times New Roman"/>
                <a:cs typeface="Times New Roman"/>
              </a:rPr>
              <a:t>other</a:t>
            </a:r>
            <a:r>
              <a:rPr sz="2450" spc="40" dirty="0">
                <a:latin typeface="Times New Roman"/>
                <a:cs typeface="Times New Roman"/>
              </a:rPr>
              <a:t> </a:t>
            </a:r>
            <a:r>
              <a:rPr sz="2450" dirty="0">
                <a:latin typeface="Times New Roman"/>
                <a:cs typeface="Times New Roman"/>
              </a:rPr>
              <a:t>inertial</a:t>
            </a:r>
            <a:r>
              <a:rPr sz="2450" spc="50" dirty="0">
                <a:latin typeface="Times New Roman"/>
                <a:cs typeface="Times New Roman"/>
              </a:rPr>
              <a:t> </a:t>
            </a:r>
            <a:r>
              <a:rPr sz="2450" spc="-30" dirty="0">
                <a:latin typeface="Times New Roman"/>
                <a:cs typeface="Times New Roman"/>
              </a:rPr>
              <a:t>reference</a:t>
            </a:r>
            <a:r>
              <a:rPr sz="2450" spc="40" dirty="0">
                <a:latin typeface="Times New Roman"/>
                <a:cs typeface="Times New Roman"/>
              </a:rPr>
              <a:t> </a:t>
            </a:r>
            <a:r>
              <a:rPr sz="2450" dirty="0">
                <a:latin typeface="Times New Roman"/>
                <a:cs typeface="Times New Roman"/>
              </a:rPr>
              <a:t>frames</a:t>
            </a:r>
            <a:r>
              <a:rPr sz="2450" spc="45" dirty="0">
                <a:latin typeface="Times New Roman"/>
                <a:cs typeface="Times New Roman"/>
              </a:rPr>
              <a:t> </a:t>
            </a:r>
            <a:r>
              <a:rPr sz="2450" spc="-30" dirty="0">
                <a:latin typeface="Times New Roman"/>
                <a:cs typeface="Times New Roman"/>
              </a:rPr>
              <a:t>will</a:t>
            </a:r>
            <a:r>
              <a:rPr sz="2450" spc="45" dirty="0">
                <a:latin typeface="Times New Roman"/>
                <a:cs typeface="Times New Roman"/>
              </a:rPr>
              <a:t> </a:t>
            </a:r>
            <a:r>
              <a:rPr sz="2450" dirty="0">
                <a:latin typeface="Times New Roman"/>
                <a:cs typeface="Times New Roman"/>
              </a:rPr>
              <a:t>measure</a:t>
            </a:r>
            <a:r>
              <a:rPr sz="2450" spc="45" dirty="0">
                <a:latin typeface="Times New Roman"/>
                <a:cs typeface="Times New Roman"/>
              </a:rPr>
              <a:t> </a:t>
            </a:r>
            <a:r>
              <a:rPr sz="2450" dirty="0">
                <a:latin typeface="Times New Roman"/>
                <a:cs typeface="Times New Roman"/>
              </a:rPr>
              <a:t>the</a:t>
            </a:r>
            <a:r>
              <a:rPr sz="2450" spc="45" dirty="0">
                <a:latin typeface="Times New Roman"/>
                <a:cs typeface="Times New Roman"/>
              </a:rPr>
              <a:t> </a:t>
            </a:r>
            <a:r>
              <a:rPr sz="2450" dirty="0">
                <a:latin typeface="Times New Roman"/>
                <a:cs typeface="Times New Roman"/>
              </a:rPr>
              <a:t>same</a:t>
            </a:r>
            <a:r>
              <a:rPr sz="2450" spc="40" dirty="0">
                <a:latin typeface="Times New Roman"/>
                <a:cs typeface="Times New Roman"/>
              </a:rPr>
              <a:t> </a:t>
            </a:r>
            <a:r>
              <a:rPr sz="2450" spc="-10" dirty="0">
                <a:latin typeface="Times New Roman"/>
                <a:cs typeface="Times New Roman"/>
              </a:rPr>
              <a:t>value </a:t>
            </a:r>
            <a:r>
              <a:rPr sz="2450" dirty="0">
                <a:latin typeface="Times New Roman"/>
                <a:cs typeface="Times New Roman"/>
              </a:rPr>
              <a:t>of</a:t>
            </a:r>
            <a:r>
              <a:rPr sz="2450" spc="-30" dirty="0">
                <a:latin typeface="Times New Roman"/>
                <a:cs typeface="Times New Roman"/>
              </a:rPr>
              <a:t> </a:t>
            </a:r>
            <a:r>
              <a:rPr sz="2450" b="0" i="1" dirty="0">
                <a:latin typeface="Bookman Old Style"/>
                <a:cs typeface="Bookman Old Style"/>
              </a:rPr>
              <a:t>s</a:t>
            </a:r>
            <a:r>
              <a:rPr sz="2450" b="0" i="1" spc="-150" dirty="0">
                <a:latin typeface="Bookman Old Style"/>
                <a:cs typeface="Bookman Old Style"/>
              </a:rPr>
              <a:t> </a:t>
            </a:r>
            <a:r>
              <a:rPr sz="2450" dirty="0">
                <a:latin typeface="Times New Roman"/>
                <a:cs typeface="Times New Roman"/>
              </a:rPr>
              <a:t>between</a:t>
            </a:r>
            <a:r>
              <a:rPr sz="2450" spc="-25" dirty="0">
                <a:latin typeface="Times New Roman"/>
                <a:cs typeface="Times New Roman"/>
              </a:rPr>
              <a:t> </a:t>
            </a:r>
            <a:r>
              <a:rPr sz="2450" dirty="0">
                <a:latin typeface="Times New Roman"/>
                <a:cs typeface="Times New Roman"/>
              </a:rPr>
              <a:t>those</a:t>
            </a:r>
            <a:r>
              <a:rPr sz="2450" spc="-25" dirty="0">
                <a:latin typeface="Times New Roman"/>
                <a:cs typeface="Times New Roman"/>
              </a:rPr>
              <a:t> </a:t>
            </a:r>
            <a:r>
              <a:rPr sz="2450" dirty="0">
                <a:latin typeface="Times New Roman"/>
                <a:cs typeface="Times New Roman"/>
              </a:rPr>
              <a:t>two</a:t>
            </a:r>
            <a:r>
              <a:rPr sz="2450" spc="-30" dirty="0">
                <a:latin typeface="Times New Roman"/>
                <a:cs typeface="Times New Roman"/>
              </a:rPr>
              <a:t> </a:t>
            </a:r>
            <a:r>
              <a:rPr sz="2450" spc="-10" dirty="0">
                <a:latin typeface="Times New Roman"/>
                <a:cs typeface="Times New Roman"/>
              </a:rPr>
              <a:t>events.</a:t>
            </a:r>
            <a:endParaRPr sz="2450">
              <a:latin typeface="Times New Roman"/>
              <a:cs typeface="Times New Roman"/>
            </a:endParaRPr>
          </a:p>
          <a:p>
            <a:pPr marL="394970" marR="5080" indent="-359410">
              <a:lnSpc>
                <a:spcPct val="101699"/>
              </a:lnSpc>
              <a:spcBef>
                <a:spcPts val="994"/>
              </a:spcBef>
              <a:buAutoNum type="alphaUcPeriod"/>
              <a:tabLst>
                <a:tab pos="395605" algn="l"/>
              </a:tabLst>
            </a:pPr>
            <a:r>
              <a:rPr sz="2450" dirty="0">
                <a:latin typeface="Times New Roman"/>
                <a:cs typeface="Times New Roman"/>
              </a:rPr>
              <a:t>If</a:t>
            </a:r>
            <a:r>
              <a:rPr sz="2450" spc="-10" dirty="0">
                <a:latin typeface="Times New Roman"/>
                <a:cs typeface="Times New Roman"/>
              </a:rPr>
              <a:t> </a:t>
            </a:r>
            <a:r>
              <a:rPr sz="2450" dirty="0">
                <a:latin typeface="Times New Roman"/>
                <a:cs typeface="Times New Roman"/>
              </a:rPr>
              <a:t>the</a:t>
            </a:r>
            <a:r>
              <a:rPr sz="2450" spc="-10" dirty="0">
                <a:latin typeface="Times New Roman"/>
                <a:cs typeface="Times New Roman"/>
              </a:rPr>
              <a:t> </a:t>
            </a:r>
            <a:r>
              <a:rPr sz="2450" dirty="0">
                <a:latin typeface="Times New Roman"/>
                <a:cs typeface="Times New Roman"/>
              </a:rPr>
              <a:t>two</a:t>
            </a:r>
            <a:r>
              <a:rPr sz="2450" spc="-5" dirty="0">
                <a:latin typeface="Times New Roman"/>
                <a:cs typeface="Times New Roman"/>
              </a:rPr>
              <a:t> </a:t>
            </a:r>
            <a:r>
              <a:rPr sz="2450" dirty="0">
                <a:latin typeface="Times New Roman"/>
                <a:cs typeface="Times New Roman"/>
              </a:rPr>
              <a:t>events</a:t>
            </a:r>
            <a:r>
              <a:rPr sz="2450" spc="-10" dirty="0">
                <a:latin typeface="Times New Roman"/>
                <a:cs typeface="Times New Roman"/>
              </a:rPr>
              <a:t> </a:t>
            </a:r>
            <a:r>
              <a:rPr sz="2450" dirty="0">
                <a:latin typeface="Times New Roman"/>
                <a:cs typeface="Times New Roman"/>
              </a:rPr>
              <a:t>occurred</a:t>
            </a:r>
            <a:r>
              <a:rPr sz="2450" spc="-5" dirty="0">
                <a:latin typeface="Times New Roman"/>
                <a:cs typeface="Times New Roman"/>
              </a:rPr>
              <a:t> </a:t>
            </a:r>
            <a:r>
              <a:rPr sz="2450" spc="114" dirty="0">
                <a:latin typeface="Times New Roman"/>
                <a:cs typeface="Times New Roman"/>
              </a:rPr>
              <a:t>at</a:t>
            </a:r>
            <a:r>
              <a:rPr sz="2450" spc="-10" dirty="0">
                <a:latin typeface="Times New Roman"/>
                <a:cs typeface="Times New Roman"/>
              </a:rPr>
              <a:t> </a:t>
            </a:r>
            <a:r>
              <a:rPr sz="2450" dirty="0">
                <a:latin typeface="Times New Roman"/>
                <a:cs typeface="Times New Roman"/>
              </a:rPr>
              <a:t>the</a:t>
            </a:r>
            <a:r>
              <a:rPr sz="2450" spc="-10" dirty="0">
                <a:latin typeface="Times New Roman"/>
                <a:cs typeface="Times New Roman"/>
              </a:rPr>
              <a:t> </a:t>
            </a:r>
            <a:r>
              <a:rPr sz="2450" dirty="0">
                <a:latin typeface="Times New Roman"/>
                <a:cs typeface="Times New Roman"/>
              </a:rPr>
              <a:t>same</a:t>
            </a:r>
            <a:r>
              <a:rPr sz="2450" spc="-5" dirty="0">
                <a:latin typeface="Times New Roman"/>
                <a:cs typeface="Times New Roman"/>
              </a:rPr>
              <a:t> </a:t>
            </a:r>
            <a:r>
              <a:rPr sz="2450" dirty="0">
                <a:latin typeface="Times New Roman"/>
                <a:cs typeface="Times New Roman"/>
              </a:rPr>
              <a:t>place</a:t>
            </a:r>
            <a:r>
              <a:rPr sz="2450" spc="-10" dirty="0">
                <a:latin typeface="Times New Roman"/>
                <a:cs typeface="Times New Roman"/>
              </a:rPr>
              <a:t> </a:t>
            </a:r>
            <a:r>
              <a:rPr sz="2450" dirty="0">
                <a:latin typeface="Times New Roman"/>
                <a:cs typeface="Times New Roman"/>
              </a:rPr>
              <a:t>in</a:t>
            </a:r>
            <a:r>
              <a:rPr sz="2450" spc="-5" dirty="0">
                <a:latin typeface="Times New Roman"/>
                <a:cs typeface="Times New Roman"/>
              </a:rPr>
              <a:t> </a:t>
            </a:r>
            <a:r>
              <a:rPr sz="2450" dirty="0">
                <a:latin typeface="Times New Roman"/>
                <a:cs typeface="Times New Roman"/>
              </a:rPr>
              <a:t>R</a:t>
            </a:r>
            <a:r>
              <a:rPr sz="2450" spc="-10" dirty="0">
                <a:latin typeface="Times New Roman"/>
                <a:cs typeface="Times New Roman"/>
              </a:rPr>
              <a:t> </a:t>
            </a:r>
            <a:r>
              <a:rPr sz="2450" dirty="0">
                <a:latin typeface="Times New Roman"/>
                <a:cs typeface="Times New Roman"/>
              </a:rPr>
              <a:t>then</a:t>
            </a:r>
            <a:r>
              <a:rPr sz="2450" spc="-5" dirty="0">
                <a:latin typeface="Times New Roman"/>
                <a:cs typeface="Times New Roman"/>
              </a:rPr>
              <a:t> </a:t>
            </a:r>
            <a:r>
              <a:rPr sz="2450" dirty="0">
                <a:latin typeface="Times New Roman"/>
                <a:cs typeface="Times New Roman"/>
              </a:rPr>
              <a:t>all</a:t>
            </a:r>
            <a:r>
              <a:rPr sz="2450" spc="-10" dirty="0">
                <a:latin typeface="Times New Roman"/>
                <a:cs typeface="Times New Roman"/>
              </a:rPr>
              <a:t> other </a:t>
            </a:r>
            <a:r>
              <a:rPr sz="2450" dirty="0">
                <a:latin typeface="Times New Roman"/>
                <a:cs typeface="Times New Roman"/>
              </a:rPr>
              <a:t>inertial</a:t>
            </a:r>
            <a:r>
              <a:rPr sz="2450" spc="5" dirty="0">
                <a:latin typeface="Times New Roman"/>
                <a:cs typeface="Times New Roman"/>
              </a:rPr>
              <a:t> </a:t>
            </a:r>
            <a:r>
              <a:rPr sz="2450" dirty="0">
                <a:latin typeface="Times New Roman"/>
                <a:cs typeface="Times New Roman"/>
              </a:rPr>
              <a:t>frames</a:t>
            </a:r>
            <a:r>
              <a:rPr sz="2450" spc="10" dirty="0">
                <a:latin typeface="Times New Roman"/>
                <a:cs typeface="Times New Roman"/>
              </a:rPr>
              <a:t> </a:t>
            </a:r>
            <a:r>
              <a:rPr sz="2450" spc="-30" dirty="0">
                <a:latin typeface="Times New Roman"/>
                <a:cs typeface="Times New Roman"/>
              </a:rPr>
              <a:t>will</a:t>
            </a:r>
            <a:r>
              <a:rPr sz="2450" spc="5" dirty="0">
                <a:latin typeface="Times New Roman"/>
                <a:cs typeface="Times New Roman"/>
              </a:rPr>
              <a:t> </a:t>
            </a:r>
            <a:r>
              <a:rPr sz="2450" dirty="0">
                <a:latin typeface="Times New Roman"/>
                <a:cs typeface="Times New Roman"/>
              </a:rPr>
              <a:t>measure</a:t>
            </a:r>
            <a:r>
              <a:rPr sz="2450" spc="5" dirty="0">
                <a:latin typeface="Times New Roman"/>
                <a:cs typeface="Times New Roman"/>
              </a:rPr>
              <a:t> </a:t>
            </a:r>
            <a:r>
              <a:rPr sz="2450" dirty="0">
                <a:latin typeface="Times New Roman"/>
                <a:cs typeface="Times New Roman"/>
              </a:rPr>
              <a:t>a</a:t>
            </a:r>
            <a:r>
              <a:rPr sz="2450" spc="10" dirty="0">
                <a:latin typeface="Times New Roman"/>
                <a:cs typeface="Times New Roman"/>
              </a:rPr>
              <a:t> </a:t>
            </a:r>
            <a:r>
              <a:rPr sz="2450" dirty="0">
                <a:latin typeface="Times New Roman"/>
                <a:cs typeface="Times New Roman"/>
              </a:rPr>
              <a:t>larger</a:t>
            </a:r>
            <a:r>
              <a:rPr sz="2450" spc="5" dirty="0">
                <a:latin typeface="Times New Roman"/>
                <a:cs typeface="Times New Roman"/>
              </a:rPr>
              <a:t> </a:t>
            </a:r>
            <a:r>
              <a:rPr sz="2450" dirty="0">
                <a:latin typeface="Times New Roman"/>
                <a:cs typeface="Times New Roman"/>
              </a:rPr>
              <a:t>value</a:t>
            </a:r>
            <a:r>
              <a:rPr sz="2450" spc="5" dirty="0">
                <a:latin typeface="Times New Roman"/>
                <a:cs typeface="Times New Roman"/>
              </a:rPr>
              <a:t> </a:t>
            </a:r>
            <a:r>
              <a:rPr sz="2450" dirty="0">
                <a:latin typeface="Times New Roman"/>
                <a:cs typeface="Times New Roman"/>
              </a:rPr>
              <a:t>of</a:t>
            </a:r>
            <a:r>
              <a:rPr sz="2450" spc="10" dirty="0">
                <a:latin typeface="Times New Roman"/>
                <a:cs typeface="Times New Roman"/>
              </a:rPr>
              <a:t> </a:t>
            </a:r>
            <a:r>
              <a:rPr sz="2450" b="0" i="1" spc="-25" dirty="0">
                <a:latin typeface="Bookman Old Style"/>
                <a:cs typeface="Bookman Old Style"/>
              </a:rPr>
              <a:t>s</a:t>
            </a:r>
            <a:r>
              <a:rPr sz="2450" spc="-25" dirty="0">
                <a:latin typeface="Times New Roman"/>
                <a:cs typeface="Times New Roman"/>
              </a:rPr>
              <a:t>.</a:t>
            </a:r>
            <a:endParaRPr sz="2450">
              <a:latin typeface="Times New Roman"/>
              <a:cs typeface="Times New Roman"/>
            </a:endParaRPr>
          </a:p>
          <a:p>
            <a:pPr marL="394970" marR="5080" indent="-363220">
              <a:lnSpc>
                <a:spcPct val="101699"/>
              </a:lnSpc>
              <a:spcBef>
                <a:spcPts val="994"/>
              </a:spcBef>
              <a:buAutoNum type="alphaUcPeriod"/>
              <a:tabLst>
                <a:tab pos="395605" algn="l"/>
              </a:tabLst>
            </a:pPr>
            <a:r>
              <a:rPr sz="2450" dirty="0">
                <a:latin typeface="Times New Roman"/>
                <a:cs typeface="Times New Roman"/>
              </a:rPr>
              <a:t>If</a:t>
            </a:r>
            <a:r>
              <a:rPr sz="2450" spc="-10" dirty="0">
                <a:latin typeface="Times New Roman"/>
                <a:cs typeface="Times New Roman"/>
              </a:rPr>
              <a:t> </a:t>
            </a:r>
            <a:r>
              <a:rPr sz="2450" dirty="0">
                <a:latin typeface="Times New Roman"/>
                <a:cs typeface="Times New Roman"/>
              </a:rPr>
              <a:t>the</a:t>
            </a:r>
            <a:r>
              <a:rPr sz="2450" spc="-5" dirty="0">
                <a:latin typeface="Times New Roman"/>
                <a:cs typeface="Times New Roman"/>
              </a:rPr>
              <a:t> </a:t>
            </a:r>
            <a:r>
              <a:rPr sz="2450" dirty="0">
                <a:latin typeface="Times New Roman"/>
                <a:cs typeface="Times New Roman"/>
              </a:rPr>
              <a:t>two</a:t>
            </a:r>
            <a:r>
              <a:rPr sz="2450" spc="-10" dirty="0">
                <a:latin typeface="Times New Roman"/>
                <a:cs typeface="Times New Roman"/>
              </a:rPr>
              <a:t> </a:t>
            </a:r>
            <a:r>
              <a:rPr sz="2450" dirty="0">
                <a:latin typeface="Times New Roman"/>
                <a:cs typeface="Times New Roman"/>
              </a:rPr>
              <a:t>events</a:t>
            </a:r>
            <a:r>
              <a:rPr sz="2450" spc="-5" dirty="0">
                <a:latin typeface="Times New Roman"/>
                <a:cs typeface="Times New Roman"/>
              </a:rPr>
              <a:t> </a:t>
            </a:r>
            <a:r>
              <a:rPr sz="2450" dirty="0">
                <a:latin typeface="Times New Roman"/>
                <a:cs typeface="Times New Roman"/>
              </a:rPr>
              <a:t>occurred</a:t>
            </a:r>
            <a:r>
              <a:rPr sz="2450" spc="-5" dirty="0">
                <a:latin typeface="Times New Roman"/>
                <a:cs typeface="Times New Roman"/>
              </a:rPr>
              <a:t> </a:t>
            </a:r>
            <a:r>
              <a:rPr sz="2450" spc="114" dirty="0">
                <a:latin typeface="Times New Roman"/>
                <a:cs typeface="Times New Roman"/>
              </a:rPr>
              <a:t>at</a:t>
            </a:r>
            <a:r>
              <a:rPr sz="2450" spc="-10" dirty="0">
                <a:latin typeface="Times New Roman"/>
                <a:cs typeface="Times New Roman"/>
              </a:rPr>
              <a:t> </a:t>
            </a:r>
            <a:r>
              <a:rPr sz="2450" dirty="0">
                <a:latin typeface="Times New Roman"/>
                <a:cs typeface="Times New Roman"/>
              </a:rPr>
              <a:t>the</a:t>
            </a:r>
            <a:r>
              <a:rPr sz="2450" spc="-5" dirty="0">
                <a:latin typeface="Times New Roman"/>
                <a:cs typeface="Times New Roman"/>
              </a:rPr>
              <a:t> </a:t>
            </a:r>
            <a:r>
              <a:rPr sz="2450" dirty="0">
                <a:latin typeface="Times New Roman"/>
                <a:cs typeface="Times New Roman"/>
              </a:rPr>
              <a:t>same</a:t>
            </a:r>
            <a:r>
              <a:rPr sz="2450" spc="-5" dirty="0">
                <a:latin typeface="Times New Roman"/>
                <a:cs typeface="Times New Roman"/>
              </a:rPr>
              <a:t> </a:t>
            </a:r>
            <a:r>
              <a:rPr sz="2450" dirty="0">
                <a:latin typeface="Times New Roman"/>
                <a:cs typeface="Times New Roman"/>
              </a:rPr>
              <a:t>place</a:t>
            </a:r>
            <a:r>
              <a:rPr sz="2450" spc="-10" dirty="0">
                <a:latin typeface="Times New Roman"/>
                <a:cs typeface="Times New Roman"/>
              </a:rPr>
              <a:t> </a:t>
            </a:r>
            <a:r>
              <a:rPr sz="2450" dirty="0">
                <a:latin typeface="Times New Roman"/>
                <a:cs typeface="Times New Roman"/>
              </a:rPr>
              <a:t>in</a:t>
            </a:r>
            <a:r>
              <a:rPr sz="2450" spc="-5" dirty="0">
                <a:latin typeface="Times New Roman"/>
                <a:cs typeface="Times New Roman"/>
              </a:rPr>
              <a:t> </a:t>
            </a:r>
            <a:r>
              <a:rPr sz="2450" dirty="0">
                <a:latin typeface="Times New Roman"/>
                <a:cs typeface="Times New Roman"/>
              </a:rPr>
              <a:t>R</a:t>
            </a:r>
            <a:r>
              <a:rPr sz="2450" spc="-10" dirty="0">
                <a:latin typeface="Times New Roman"/>
                <a:cs typeface="Times New Roman"/>
              </a:rPr>
              <a:t> </a:t>
            </a:r>
            <a:r>
              <a:rPr sz="2450" dirty="0">
                <a:latin typeface="Times New Roman"/>
                <a:cs typeface="Times New Roman"/>
              </a:rPr>
              <a:t>then</a:t>
            </a:r>
            <a:r>
              <a:rPr sz="2450" spc="-5" dirty="0">
                <a:latin typeface="Times New Roman"/>
                <a:cs typeface="Times New Roman"/>
              </a:rPr>
              <a:t> </a:t>
            </a:r>
            <a:r>
              <a:rPr sz="2450" dirty="0">
                <a:latin typeface="Times New Roman"/>
                <a:cs typeface="Times New Roman"/>
              </a:rPr>
              <a:t>all</a:t>
            </a:r>
            <a:r>
              <a:rPr sz="2450" spc="-5" dirty="0">
                <a:latin typeface="Times New Roman"/>
                <a:cs typeface="Times New Roman"/>
              </a:rPr>
              <a:t> </a:t>
            </a:r>
            <a:r>
              <a:rPr sz="2450" spc="-10" dirty="0">
                <a:latin typeface="Times New Roman"/>
                <a:cs typeface="Times New Roman"/>
              </a:rPr>
              <a:t>other </a:t>
            </a:r>
            <a:r>
              <a:rPr sz="2450" dirty="0">
                <a:latin typeface="Times New Roman"/>
                <a:cs typeface="Times New Roman"/>
              </a:rPr>
              <a:t>inertial</a:t>
            </a:r>
            <a:r>
              <a:rPr sz="2450" spc="-10" dirty="0">
                <a:latin typeface="Times New Roman"/>
                <a:cs typeface="Times New Roman"/>
              </a:rPr>
              <a:t> </a:t>
            </a:r>
            <a:r>
              <a:rPr sz="2450" dirty="0">
                <a:latin typeface="Times New Roman"/>
                <a:cs typeface="Times New Roman"/>
              </a:rPr>
              <a:t>frames</a:t>
            </a:r>
            <a:r>
              <a:rPr sz="2450" spc="-5" dirty="0">
                <a:latin typeface="Times New Roman"/>
                <a:cs typeface="Times New Roman"/>
              </a:rPr>
              <a:t> </a:t>
            </a:r>
            <a:r>
              <a:rPr sz="2450" spc="-30" dirty="0">
                <a:latin typeface="Times New Roman"/>
                <a:cs typeface="Times New Roman"/>
              </a:rPr>
              <a:t>will</a:t>
            </a:r>
            <a:r>
              <a:rPr sz="2450" spc="-5" dirty="0">
                <a:latin typeface="Times New Roman"/>
                <a:cs typeface="Times New Roman"/>
              </a:rPr>
              <a:t> </a:t>
            </a:r>
            <a:r>
              <a:rPr sz="2450" dirty="0">
                <a:latin typeface="Times New Roman"/>
                <a:cs typeface="Times New Roman"/>
              </a:rPr>
              <a:t>measure</a:t>
            </a:r>
            <a:r>
              <a:rPr sz="2450" spc="-10" dirty="0">
                <a:latin typeface="Times New Roman"/>
                <a:cs typeface="Times New Roman"/>
              </a:rPr>
              <a:t> </a:t>
            </a:r>
            <a:r>
              <a:rPr sz="2450" dirty="0">
                <a:latin typeface="Times New Roman"/>
                <a:cs typeface="Times New Roman"/>
              </a:rPr>
              <a:t>a</a:t>
            </a:r>
            <a:r>
              <a:rPr sz="2450" spc="-5" dirty="0">
                <a:latin typeface="Times New Roman"/>
                <a:cs typeface="Times New Roman"/>
              </a:rPr>
              <a:t> </a:t>
            </a:r>
            <a:r>
              <a:rPr sz="2450" dirty="0">
                <a:latin typeface="Times New Roman"/>
                <a:cs typeface="Times New Roman"/>
              </a:rPr>
              <a:t>smaller</a:t>
            </a:r>
            <a:r>
              <a:rPr sz="2450" spc="-10" dirty="0">
                <a:latin typeface="Times New Roman"/>
                <a:cs typeface="Times New Roman"/>
              </a:rPr>
              <a:t> </a:t>
            </a:r>
            <a:r>
              <a:rPr sz="2450" dirty="0">
                <a:latin typeface="Times New Roman"/>
                <a:cs typeface="Times New Roman"/>
              </a:rPr>
              <a:t>value</a:t>
            </a:r>
            <a:r>
              <a:rPr sz="2450" spc="-5" dirty="0">
                <a:latin typeface="Times New Roman"/>
                <a:cs typeface="Times New Roman"/>
              </a:rPr>
              <a:t> </a:t>
            </a:r>
            <a:r>
              <a:rPr sz="2450" dirty="0">
                <a:latin typeface="Times New Roman"/>
                <a:cs typeface="Times New Roman"/>
              </a:rPr>
              <a:t>of</a:t>
            </a:r>
            <a:r>
              <a:rPr sz="2450" spc="-5" dirty="0">
                <a:latin typeface="Times New Roman"/>
                <a:cs typeface="Times New Roman"/>
              </a:rPr>
              <a:t> </a:t>
            </a:r>
            <a:r>
              <a:rPr sz="2450" b="0" i="1" spc="-25" dirty="0">
                <a:latin typeface="Bookman Old Style"/>
                <a:cs typeface="Bookman Old Style"/>
              </a:rPr>
              <a:t>s</a:t>
            </a:r>
            <a:r>
              <a:rPr sz="2450" spc="-25" dirty="0">
                <a:latin typeface="Times New Roman"/>
                <a:cs typeface="Times New Roman"/>
              </a:rPr>
              <a:t>.</a:t>
            </a:r>
            <a:endParaRPr sz="2450">
              <a:latin typeface="Times New Roman"/>
              <a:cs typeface="Times New Roman"/>
            </a:endParaRPr>
          </a:p>
          <a:p>
            <a:pPr marL="12700">
              <a:lnSpc>
                <a:spcPct val="100000"/>
              </a:lnSpc>
              <a:spcBef>
                <a:spcPts val="1945"/>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5200650" algn="l"/>
              </a:tabLst>
            </a:pPr>
            <a:r>
              <a:rPr sz="1200" spc="-10" dirty="0">
                <a:latin typeface="Times New Roman"/>
                <a:cs typeface="Times New Roman"/>
              </a:rPr>
              <a:t>ConcepTest</a:t>
            </a:r>
            <a:r>
              <a:rPr sz="1200" dirty="0">
                <a:latin typeface="Times New Roman"/>
                <a:cs typeface="Times New Roman"/>
              </a:rPr>
              <a:t>	1.4.</a:t>
            </a:r>
            <a:r>
              <a:rPr sz="1200" spc="215" dirty="0">
                <a:latin typeface="Times New Roman"/>
                <a:cs typeface="Times New Roman"/>
              </a:rPr>
              <a:t>  </a:t>
            </a:r>
            <a:r>
              <a:rPr sz="1200" spc="50" dirty="0">
                <a:latin typeface="Times New Roman"/>
                <a:cs typeface="Times New Roman"/>
              </a:rPr>
              <a:t>THE</a:t>
            </a:r>
            <a:r>
              <a:rPr sz="1200" spc="145" dirty="0">
                <a:latin typeface="Times New Roman"/>
                <a:cs typeface="Times New Roman"/>
              </a:rPr>
              <a:t> </a:t>
            </a:r>
            <a:r>
              <a:rPr sz="1200" dirty="0">
                <a:latin typeface="Times New Roman"/>
                <a:cs typeface="Times New Roman"/>
              </a:rPr>
              <a:t>LORENTZ</a:t>
            </a:r>
            <a:r>
              <a:rPr sz="1200" spc="145" dirty="0">
                <a:latin typeface="Times New Roman"/>
                <a:cs typeface="Times New Roman"/>
              </a:rPr>
              <a:t> </a:t>
            </a:r>
            <a:r>
              <a:rPr sz="1200" spc="-10" dirty="0">
                <a:latin typeface="Times New Roman"/>
                <a:cs typeface="Times New Roman"/>
              </a:rPr>
              <a:t>TRANSFORMATIONS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gn="just">
              <a:lnSpc>
                <a:spcPct val="101699"/>
              </a:lnSpc>
              <a:spcBef>
                <a:spcPts val="75"/>
              </a:spcBef>
            </a:pPr>
            <a:r>
              <a:rPr dirty="0"/>
              <a:t>James and</a:t>
            </a:r>
            <a:r>
              <a:rPr spc="-5" dirty="0"/>
              <a:t> </a:t>
            </a:r>
            <a:r>
              <a:rPr spc="-35" dirty="0"/>
              <a:t>Cecelia</a:t>
            </a:r>
            <a:r>
              <a:rPr dirty="0"/>
              <a:t> </a:t>
            </a:r>
            <a:r>
              <a:rPr spc="55" dirty="0"/>
              <a:t>both</a:t>
            </a:r>
            <a:r>
              <a:rPr dirty="0"/>
              <a:t> </a:t>
            </a:r>
            <a:r>
              <a:rPr spc="-10" dirty="0"/>
              <a:t>have</a:t>
            </a:r>
            <a:r>
              <a:rPr spc="-5" dirty="0"/>
              <a:t> </a:t>
            </a:r>
            <a:r>
              <a:rPr spc="-20" dirty="0"/>
              <a:t>watches</a:t>
            </a:r>
            <a:r>
              <a:rPr dirty="0"/>
              <a:t> on</a:t>
            </a:r>
            <a:r>
              <a:rPr spc="-5" dirty="0"/>
              <a:t> </a:t>
            </a:r>
            <a:r>
              <a:rPr dirty="0"/>
              <a:t>their</a:t>
            </a:r>
            <a:r>
              <a:rPr spc="5" dirty="0"/>
              <a:t> </a:t>
            </a:r>
            <a:r>
              <a:rPr dirty="0"/>
              <a:t>wrists.</a:t>
            </a:r>
            <a:r>
              <a:rPr spc="325" dirty="0"/>
              <a:t> </a:t>
            </a:r>
            <a:r>
              <a:rPr dirty="0"/>
              <a:t>Under </a:t>
            </a:r>
            <a:r>
              <a:rPr spc="-20" dirty="0"/>
              <a:t>what </a:t>
            </a:r>
            <a:r>
              <a:rPr spc="-10" dirty="0"/>
              <a:t>circumstances</a:t>
            </a:r>
            <a:r>
              <a:rPr spc="-15" dirty="0"/>
              <a:t> </a:t>
            </a:r>
            <a:r>
              <a:rPr spc="-65" dirty="0"/>
              <a:t>will</a:t>
            </a:r>
            <a:r>
              <a:rPr spc="-10" dirty="0"/>
              <a:t> </a:t>
            </a:r>
            <a:r>
              <a:rPr dirty="0"/>
              <a:t>they</a:t>
            </a:r>
            <a:r>
              <a:rPr spc="-10" dirty="0"/>
              <a:t> </a:t>
            </a:r>
            <a:r>
              <a:rPr spc="55" dirty="0"/>
              <a:t>both</a:t>
            </a:r>
            <a:r>
              <a:rPr spc="-10" dirty="0"/>
              <a:t> agree</a:t>
            </a:r>
            <a:r>
              <a:rPr spc="-15" dirty="0"/>
              <a:t> </a:t>
            </a:r>
            <a:r>
              <a:rPr spc="110" dirty="0"/>
              <a:t>that</a:t>
            </a:r>
            <a:r>
              <a:rPr spc="-10" dirty="0"/>
              <a:t> </a:t>
            </a:r>
            <a:r>
              <a:rPr dirty="0"/>
              <a:t>their</a:t>
            </a:r>
            <a:r>
              <a:rPr spc="-10" dirty="0"/>
              <a:t> </a:t>
            </a:r>
            <a:r>
              <a:rPr spc="-20" dirty="0"/>
              <a:t>watches</a:t>
            </a:r>
            <a:r>
              <a:rPr spc="-10" dirty="0"/>
              <a:t> </a:t>
            </a:r>
            <a:r>
              <a:rPr dirty="0"/>
              <a:t>are</a:t>
            </a:r>
            <a:r>
              <a:rPr spc="-15" dirty="0"/>
              <a:t> </a:t>
            </a:r>
            <a:r>
              <a:rPr spc="-10" dirty="0"/>
              <a:t>synchro- </a:t>
            </a:r>
            <a:r>
              <a:rPr dirty="0"/>
              <a:t>nized?</a:t>
            </a:r>
            <a:r>
              <a:rPr spc="290" dirty="0"/>
              <a:t> </a:t>
            </a:r>
            <a:r>
              <a:rPr dirty="0"/>
              <a:t>(Read</a:t>
            </a:r>
            <a:r>
              <a:rPr spc="65" dirty="0"/>
              <a:t> </a:t>
            </a:r>
            <a:r>
              <a:rPr dirty="0"/>
              <a:t>all</a:t>
            </a:r>
            <a:r>
              <a:rPr spc="70" dirty="0"/>
              <a:t> </a:t>
            </a:r>
            <a:r>
              <a:rPr dirty="0"/>
              <a:t>the</a:t>
            </a:r>
            <a:r>
              <a:rPr spc="65" dirty="0"/>
              <a:t> </a:t>
            </a:r>
            <a:r>
              <a:rPr dirty="0"/>
              <a:t>answers</a:t>
            </a:r>
            <a:r>
              <a:rPr spc="65" dirty="0"/>
              <a:t> </a:t>
            </a:r>
            <a:r>
              <a:rPr spc="-35" dirty="0"/>
              <a:t>carefully,</a:t>
            </a:r>
            <a:r>
              <a:rPr spc="70" dirty="0"/>
              <a:t> </a:t>
            </a:r>
            <a:r>
              <a:rPr dirty="0"/>
              <a:t>then</a:t>
            </a:r>
            <a:r>
              <a:rPr spc="65" dirty="0"/>
              <a:t> </a:t>
            </a:r>
            <a:r>
              <a:rPr spc="-35" dirty="0"/>
              <a:t>choose</a:t>
            </a:r>
            <a:r>
              <a:rPr spc="70" dirty="0"/>
              <a:t> </a:t>
            </a:r>
            <a:r>
              <a:rPr spc="-10" dirty="0"/>
              <a:t>one.)</a:t>
            </a:r>
          </a:p>
        </p:txBody>
      </p:sp>
      <p:sp>
        <p:nvSpPr>
          <p:cNvPr id="5" name="object 5"/>
          <p:cNvSpPr txBox="1"/>
          <p:nvPr/>
        </p:nvSpPr>
        <p:spPr>
          <a:xfrm>
            <a:off x="715137" y="2549968"/>
            <a:ext cx="8259445" cy="3819525"/>
          </a:xfrm>
          <a:prstGeom prst="rect">
            <a:avLst/>
          </a:prstGeom>
        </p:spPr>
        <p:txBody>
          <a:bodyPr vert="horz" wrap="square" lIns="0" tIns="9525" rIns="0" bIns="0" rtlCol="0">
            <a:spAutoFit/>
          </a:bodyPr>
          <a:lstStyle/>
          <a:p>
            <a:pPr marL="387985" marR="5080" indent="-371475" algn="just">
              <a:lnSpc>
                <a:spcPct val="101699"/>
              </a:lnSpc>
              <a:spcBef>
                <a:spcPts val="75"/>
              </a:spcBef>
              <a:buAutoNum type="alphaUcPeriod"/>
              <a:tabLst>
                <a:tab pos="388620" algn="l"/>
              </a:tabLst>
            </a:pPr>
            <a:r>
              <a:rPr sz="2450" dirty="0">
                <a:latin typeface="Times New Roman"/>
                <a:cs typeface="Times New Roman"/>
              </a:rPr>
              <a:t>They</a:t>
            </a:r>
            <a:r>
              <a:rPr sz="2450" spc="-20" dirty="0">
                <a:latin typeface="Times New Roman"/>
                <a:cs typeface="Times New Roman"/>
              </a:rPr>
              <a:t> </a:t>
            </a:r>
            <a:r>
              <a:rPr sz="2450" dirty="0">
                <a:latin typeface="Times New Roman"/>
                <a:cs typeface="Times New Roman"/>
              </a:rPr>
              <a:t>can</a:t>
            </a:r>
            <a:r>
              <a:rPr sz="2450" spc="-20" dirty="0">
                <a:latin typeface="Times New Roman"/>
                <a:cs typeface="Times New Roman"/>
              </a:rPr>
              <a:t> </a:t>
            </a:r>
            <a:r>
              <a:rPr sz="2450" spc="-40" dirty="0">
                <a:latin typeface="Times New Roman"/>
                <a:cs typeface="Times New Roman"/>
              </a:rPr>
              <a:t>synchronize</a:t>
            </a:r>
            <a:r>
              <a:rPr sz="2450" spc="-20" dirty="0">
                <a:latin typeface="Times New Roman"/>
                <a:cs typeface="Times New Roman"/>
              </a:rPr>
              <a:t> </a:t>
            </a:r>
            <a:r>
              <a:rPr sz="2450" dirty="0">
                <a:latin typeface="Times New Roman"/>
                <a:cs typeface="Times New Roman"/>
              </a:rPr>
              <a:t>their</a:t>
            </a:r>
            <a:r>
              <a:rPr sz="2450" spc="-15" dirty="0">
                <a:latin typeface="Times New Roman"/>
                <a:cs typeface="Times New Roman"/>
              </a:rPr>
              <a:t> </a:t>
            </a:r>
            <a:r>
              <a:rPr sz="2450" spc="-25" dirty="0">
                <a:latin typeface="Times New Roman"/>
                <a:cs typeface="Times New Roman"/>
              </a:rPr>
              <a:t>watches</a:t>
            </a:r>
            <a:r>
              <a:rPr sz="2450" spc="-20" dirty="0">
                <a:latin typeface="Times New Roman"/>
                <a:cs typeface="Times New Roman"/>
              </a:rPr>
              <a:t> </a:t>
            </a:r>
            <a:r>
              <a:rPr sz="2450" spc="-110" dirty="0">
                <a:latin typeface="Times New Roman"/>
                <a:cs typeface="Times New Roman"/>
              </a:rPr>
              <a:t>if</a:t>
            </a:r>
            <a:r>
              <a:rPr sz="2450" spc="-20" dirty="0">
                <a:latin typeface="Times New Roman"/>
                <a:cs typeface="Times New Roman"/>
              </a:rPr>
              <a:t> </a:t>
            </a:r>
            <a:r>
              <a:rPr sz="2450" dirty="0">
                <a:latin typeface="Times New Roman"/>
                <a:cs typeface="Times New Roman"/>
              </a:rPr>
              <a:t>they</a:t>
            </a:r>
            <a:r>
              <a:rPr sz="2450" spc="-20" dirty="0">
                <a:latin typeface="Times New Roman"/>
                <a:cs typeface="Times New Roman"/>
              </a:rPr>
              <a:t> </a:t>
            </a:r>
            <a:r>
              <a:rPr sz="2450" dirty="0">
                <a:latin typeface="Times New Roman"/>
                <a:cs typeface="Times New Roman"/>
              </a:rPr>
              <a:t>are</a:t>
            </a:r>
            <a:r>
              <a:rPr sz="2450" spc="-15" dirty="0">
                <a:latin typeface="Times New Roman"/>
                <a:cs typeface="Times New Roman"/>
              </a:rPr>
              <a:t> </a:t>
            </a:r>
            <a:r>
              <a:rPr sz="2450" spc="55" dirty="0">
                <a:latin typeface="Times New Roman"/>
                <a:cs typeface="Times New Roman"/>
              </a:rPr>
              <a:t>both</a:t>
            </a:r>
            <a:r>
              <a:rPr sz="2450" spc="-20" dirty="0">
                <a:latin typeface="Times New Roman"/>
                <a:cs typeface="Times New Roman"/>
              </a:rPr>
              <a:t> </a:t>
            </a:r>
            <a:r>
              <a:rPr sz="2450" dirty="0">
                <a:latin typeface="Times New Roman"/>
                <a:cs typeface="Times New Roman"/>
              </a:rPr>
              <a:t>in</a:t>
            </a:r>
            <a:r>
              <a:rPr sz="2450" spc="-20" dirty="0">
                <a:latin typeface="Times New Roman"/>
                <a:cs typeface="Times New Roman"/>
              </a:rPr>
              <a:t> </a:t>
            </a:r>
            <a:r>
              <a:rPr sz="2450" dirty="0">
                <a:latin typeface="Times New Roman"/>
                <a:cs typeface="Times New Roman"/>
              </a:rPr>
              <a:t>the</a:t>
            </a:r>
            <a:r>
              <a:rPr sz="2450" spc="-20" dirty="0">
                <a:latin typeface="Times New Roman"/>
                <a:cs typeface="Times New Roman"/>
              </a:rPr>
              <a:t> same </a:t>
            </a:r>
            <a:r>
              <a:rPr sz="2450" spc="-30" dirty="0">
                <a:latin typeface="Times New Roman"/>
                <a:cs typeface="Times New Roman"/>
              </a:rPr>
              <a:t>reference</a:t>
            </a:r>
            <a:r>
              <a:rPr sz="2450" spc="-40" dirty="0">
                <a:latin typeface="Times New Roman"/>
                <a:cs typeface="Times New Roman"/>
              </a:rPr>
              <a:t> </a:t>
            </a:r>
            <a:r>
              <a:rPr sz="2450" spc="-10" dirty="0">
                <a:latin typeface="Times New Roman"/>
                <a:cs typeface="Times New Roman"/>
              </a:rPr>
              <a:t>frame.</a:t>
            </a:r>
            <a:endParaRPr sz="2450">
              <a:latin typeface="Times New Roman"/>
              <a:cs typeface="Times New Roman"/>
            </a:endParaRPr>
          </a:p>
          <a:p>
            <a:pPr marL="387985" marR="5080" indent="-359410" algn="just">
              <a:lnSpc>
                <a:spcPct val="101699"/>
              </a:lnSpc>
              <a:spcBef>
                <a:spcPts val="994"/>
              </a:spcBef>
              <a:buAutoNum type="alphaUcPeriod"/>
              <a:tabLst>
                <a:tab pos="388620" algn="l"/>
              </a:tabLst>
            </a:pPr>
            <a:r>
              <a:rPr sz="2450" dirty="0">
                <a:latin typeface="Times New Roman"/>
                <a:cs typeface="Times New Roman"/>
              </a:rPr>
              <a:t>They</a:t>
            </a:r>
            <a:r>
              <a:rPr sz="2450" spc="55" dirty="0">
                <a:latin typeface="Times New Roman"/>
                <a:cs typeface="Times New Roman"/>
              </a:rPr>
              <a:t> </a:t>
            </a:r>
            <a:r>
              <a:rPr sz="2450" dirty="0">
                <a:latin typeface="Times New Roman"/>
                <a:cs typeface="Times New Roman"/>
              </a:rPr>
              <a:t>can</a:t>
            </a:r>
            <a:r>
              <a:rPr sz="2450" spc="55" dirty="0">
                <a:latin typeface="Times New Roman"/>
                <a:cs typeface="Times New Roman"/>
              </a:rPr>
              <a:t> </a:t>
            </a:r>
            <a:r>
              <a:rPr sz="2450" dirty="0">
                <a:latin typeface="Times New Roman"/>
                <a:cs typeface="Times New Roman"/>
              </a:rPr>
              <a:t>momentarily</a:t>
            </a:r>
            <a:r>
              <a:rPr sz="2450" spc="55" dirty="0">
                <a:latin typeface="Times New Roman"/>
                <a:cs typeface="Times New Roman"/>
              </a:rPr>
              <a:t> </a:t>
            </a:r>
            <a:r>
              <a:rPr sz="2450" spc="-25" dirty="0">
                <a:latin typeface="Times New Roman"/>
                <a:cs typeface="Times New Roman"/>
              </a:rPr>
              <a:t>synchronize</a:t>
            </a:r>
            <a:r>
              <a:rPr sz="2450" spc="55" dirty="0">
                <a:latin typeface="Times New Roman"/>
                <a:cs typeface="Times New Roman"/>
              </a:rPr>
              <a:t> </a:t>
            </a:r>
            <a:r>
              <a:rPr sz="2450" dirty="0">
                <a:latin typeface="Times New Roman"/>
                <a:cs typeface="Times New Roman"/>
              </a:rPr>
              <a:t>their</a:t>
            </a:r>
            <a:r>
              <a:rPr sz="2450" spc="55" dirty="0">
                <a:latin typeface="Times New Roman"/>
                <a:cs typeface="Times New Roman"/>
              </a:rPr>
              <a:t> </a:t>
            </a:r>
            <a:r>
              <a:rPr sz="2450" dirty="0">
                <a:latin typeface="Times New Roman"/>
                <a:cs typeface="Times New Roman"/>
              </a:rPr>
              <a:t>watches</a:t>
            </a:r>
            <a:r>
              <a:rPr sz="2450" spc="50" dirty="0">
                <a:latin typeface="Times New Roman"/>
                <a:cs typeface="Times New Roman"/>
              </a:rPr>
              <a:t> </a:t>
            </a:r>
            <a:r>
              <a:rPr sz="2450" dirty="0">
                <a:latin typeface="Times New Roman"/>
                <a:cs typeface="Times New Roman"/>
              </a:rPr>
              <a:t>if</a:t>
            </a:r>
            <a:r>
              <a:rPr sz="2450" spc="55" dirty="0">
                <a:latin typeface="Times New Roman"/>
                <a:cs typeface="Times New Roman"/>
              </a:rPr>
              <a:t> </a:t>
            </a:r>
            <a:r>
              <a:rPr sz="2450" dirty="0">
                <a:latin typeface="Times New Roman"/>
                <a:cs typeface="Times New Roman"/>
              </a:rPr>
              <a:t>they</a:t>
            </a:r>
            <a:r>
              <a:rPr sz="2450" spc="55" dirty="0">
                <a:latin typeface="Times New Roman"/>
                <a:cs typeface="Times New Roman"/>
              </a:rPr>
              <a:t> </a:t>
            </a:r>
            <a:r>
              <a:rPr sz="2450" dirty="0">
                <a:latin typeface="Times New Roman"/>
                <a:cs typeface="Times New Roman"/>
              </a:rPr>
              <a:t>are</a:t>
            </a:r>
            <a:r>
              <a:rPr sz="2450" spc="55" dirty="0">
                <a:latin typeface="Times New Roman"/>
                <a:cs typeface="Times New Roman"/>
              </a:rPr>
              <a:t> </a:t>
            </a:r>
            <a:r>
              <a:rPr sz="2450" spc="-25" dirty="0">
                <a:latin typeface="Times New Roman"/>
                <a:cs typeface="Times New Roman"/>
              </a:rPr>
              <a:t>in </a:t>
            </a:r>
            <a:r>
              <a:rPr sz="2450" dirty="0">
                <a:latin typeface="Times New Roman"/>
                <a:cs typeface="Times New Roman"/>
              </a:rPr>
              <a:t>the</a:t>
            </a:r>
            <a:r>
              <a:rPr sz="2450" spc="145" dirty="0">
                <a:latin typeface="Times New Roman"/>
                <a:cs typeface="Times New Roman"/>
              </a:rPr>
              <a:t> </a:t>
            </a:r>
            <a:r>
              <a:rPr sz="2450" dirty="0">
                <a:latin typeface="Times New Roman"/>
                <a:cs typeface="Times New Roman"/>
              </a:rPr>
              <a:t>same</a:t>
            </a:r>
            <a:r>
              <a:rPr sz="2450" spc="155" dirty="0">
                <a:latin typeface="Times New Roman"/>
                <a:cs typeface="Times New Roman"/>
              </a:rPr>
              <a:t> </a:t>
            </a:r>
            <a:r>
              <a:rPr sz="2450" spc="-10" dirty="0">
                <a:latin typeface="Times New Roman"/>
                <a:cs typeface="Times New Roman"/>
              </a:rPr>
              <a:t>place.</a:t>
            </a:r>
            <a:endParaRPr sz="2450">
              <a:latin typeface="Times New Roman"/>
              <a:cs typeface="Times New Roman"/>
            </a:endParaRPr>
          </a:p>
          <a:p>
            <a:pPr marL="387985" marR="5080" indent="-363220" algn="just">
              <a:lnSpc>
                <a:spcPct val="101699"/>
              </a:lnSpc>
              <a:spcBef>
                <a:spcPts val="994"/>
              </a:spcBef>
              <a:buAutoNum type="alphaUcPeriod"/>
              <a:tabLst>
                <a:tab pos="388620" algn="l"/>
              </a:tabLst>
            </a:pPr>
            <a:r>
              <a:rPr sz="2450" dirty="0">
                <a:latin typeface="Times New Roman"/>
                <a:cs typeface="Times New Roman"/>
              </a:rPr>
              <a:t>A</a:t>
            </a:r>
            <a:r>
              <a:rPr sz="2450" spc="240" dirty="0">
                <a:latin typeface="Times New Roman"/>
                <a:cs typeface="Times New Roman"/>
              </a:rPr>
              <a:t> </a:t>
            </a:r>
            <a:r>
              <a:rPr sz="2450" dirty="0">
                <a:latin typeface="Times New Roman"/>
                <a:cs typeface="Times New Roman"/>
              </a:rPr>
              <a:t>and</a:t>
            </a:r>
            <a:r>
              <a:rPr sz="2450" spc="240" dirty="0">
                <a:latin typeface="Times New Roman"/>
                <a:cs typeface="Times New Roman"/>
              </a:rPr>
              <a:t> </a:t>
            </a:r>
            <a:r>
              <a:rPr sz="2450" dirty="0">
                <a:latin typeface="Times New Roman"/>
                <a:cs typeface="Times New Roman"/>
              </a:rPr>
              <a:t>B.</a:t>
            </a:r>
            <a:r>
              <a:rPr sz="2450" spc="245" dirty="0">
                <a:latin typeface="Times New Roman"/>
                <a:cs typeface="Times New Roman"/>
              </a:rPr>
              <a:t> </a:t>
            </a:r>
            <a:r>
              <a:rPr sz="2450" spc="100" dirty="0">
                <a:latin typeface="Times New Roman"/>
                <a:cs typeface="Times New Roman"/>
              </a:rPr>
              <a:t>That</a:t>
            </a:r>
            <a:r>
              <a:rPr sz="2450" spc="245" dirty="0">
                <a:latin typeface="Times New Roman"/>
                <a:cs typeface="Times New Roman"/>
              </a:rPr>
              <a:t> </a:t>
            </a:r>
            <a:r>
              <a:rPr sz="2450" dirty="0">
                <a:latin typeface="Times New Roman"/>
                <a:cs typeface="Times New Roman"/>
              </a:rPr>
              <a:t>is,</a:t>
            </a:r>
            <a:r>
              <a:rPr sz="2450" spc="275" dirty="0">
                <a:latin typeface="Times New Roman"/>
                <a:cs typeface="Times New Roman"/>
              </a:rPr>
              <a:t> </a:t>
            </a:r>
            <a:r>
              <a:rPr sz="2450" dirty="0">
                <a:latin typeface="Times New Roman"/>
                <a:cs typeface="Times New Roman"/>
              </a:rPr>
              <a:t>they</a:t>
            </a:r>
            <a:r>
              <a:rPr sz="2450" spc="240" dirty="0">
                <a:latin typeface="Times New Roman"/>
                <a:cs typeface="Times New Roman"/>
              </a:rPr>
              <a:t> </a:t>
            </a:r>
            <a:r>
              <a:rPr sz="2450" dirty="0">
                <a:latin typeface="Times New Roman"/>
                <a:cs typeface="Times New Roman"/>
              </a:rPr>
              <a:t>can</a:t>
            </a:r>
            <a:r>
              <a:rPr sz="2450" spc="245" dirty="0">
                <a:latin typeface="Times New Roman"/>
                <a:cs typeface="Times New Roman"/>
              </a:rPr>
              <a:t> </a:t>
            </a:r>
            <a:r>
              <a:rPr sz="2450" dirty="0">
                <a:latin typeface="Times New Roman"/>
                <a:cs typeface="Times New Roman"/>
              </a:rPr>
              <a:t>only</a:t>
            </a:r>
            <a:r>
              <a:rPr sz="2450" spc="245" dirty="0">
                <a:latin typeface="Times New Roman"/>
                <a:cs typeface="Times New Roman"/>
              </a:rPr>
              <a:t> </a:t>
            </a:r>
            <a:r>
              <a:rPr sz="2450" spc="-10" dirty="0">
                <a:latin typeface="Times New Roman"/>
                <a:cs typeface="Times New Roman"/>
              </a:rPr>
              <a:t>synchronize</a:t>
            </a:r>
            <a:r>
              <a:rPr sz="2450" spc="240" dirty="0">
                <a:latin typeface="Times New Roman"/>
                <a:cs typeface="Times New Roman"/>
              </a:rPr>
              <a:t> </a:t>
            </a:r>
            <a:r>
              <a:rPr sz="2450" dirty="0">
                <a:latin typeface="Times New Roman"/>
                <a:cs typeface="Times New Roman"/>
              </a:rPr>
              <a:t>their</a:t>
            </a:r>
            <a:r>
              <a:rPr sz="2450" spc="240" dirty="0">
                <a:latin typeface="Times New Roman"/>
                <a:cs typeface="Times New Roman"/>
              </a:rPr>
              <a:t> </a:t>
            </a:r>
            <a:r>
              <a:rPr sz="2450" dirty="0">
                <a:latin typeface="Times New Roman"/>
                <a:cs typeface="Times New Roman"/>
              </a:rPr>
              <a:t>watches</a:t>
            </a:r>
            <a:r>
              <a:rPr sz="2450" spc="240" dirty="0">
                <a:latin typeface="Times New Roman"/>
                <a:cs typeface="Times New Roman"/>
              </a:rPr>
              <a:t> </a:t>
            </a:r>
            <a:r>
              <a:rPr sz="2450" spc="-25" dirty="0">
                <a:latin typeface="Times New Roman"/>
                <a:cs typeface="Times New Roman"/>
              </a:rPr>
              <a:t>if </a:t>
            </a:r>
            <a:r>
              <a:rPr sz="2450" dirty="0">
                <a:latin typeface="Times New Roman"/>
                <a:cs typeface="Times New Roman"/>
              </a:rPr>
              <a:t>they</a:t>
            </a:r>
            <a:r>
              <a:rPr sz="2450" spc="100" dirty="0">
                <a:latin typeface="Times New Roman"/>
                <a:cs typeface="Times New Roman"/>
              </a:rPr>
              <a:t> </a:t>
            </a:r>
            <a:r>
              <a:rPr sz="2450" dirty="0">
                <a:latin typeface="Times New Roman"/>
                <a:cs typeface="Times New Roman"/>
              </a:rPr>
              <a:t>are</a:t>
            </a:r>
            <a:r>
              <a:rPr sz="2450" spc="105" dirty="0">
                <a:latin typeface="Times New Roman"/>
                <a:cs typeface="Times New Roman"/>
              </a:rPr>
              <a:t> </a:t>
            </a:r>
            <a:r>
              <a:rPr sz="2450" dirty="0">
                <a:latin typeface="Times New Roman"/>
                <a:cs typeface="Times New Roman"/>
              </a:rPr>
              <a:t>in</a:t>
            </a:r>
            <a:r>
              <a:rPr sz="2450" spc="100"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dirty="0">
                <a:latin typeface="Times New Roman"/>
                <a:cs typeface="Times New Roman"/>
              </a:rPr>
              <a:t>same</a:t>
            </a:r>
            <a:r>
              <a:rPr sz="2450" spc="100" dirty="0">
                <a:latin typeface="Times New Roman"/>
                <a:cs typeface="Times New Roman"/>
              </a:rPr>
              <a:t> </a:t>
            </a:r>
            <a:r>
              <a:rPr sz="2450" spc="-30" dirty="0">
                <a:latin typeface="Times New Roman"/>
                <a:cs typeface="Times New Roman"/>
              </a:rPr>
              <a:t>reference</a:t>
            </a:r>
            <a:r>
              <a:rPr sz="2450" spc="105" dirty="0">
                <a:latin typeface="Times New Roman"/>
                <a:cs typeface="Times New Roman"/>
              </a:rPr>
              <a:t> </a:t>
            </a:r>
            <a:r>
              <a:rPr sz="2450" dirty="0">
                <a:latin typeface="Times New Roman"/>
                <a:cs typeface="Times New Roman"/>
              </a:rPr>
              <a:t>frame</a:t>
            </a:r>
            <a:r>
              <a:rPr sz="2450" spc="100" dirty="0">
                <a:latin typeface="Times New Roman"/>
                <a:cs typeface="Times New Roman"/>
              </a:rPr>
              <a:t> </a:t>
            </a:r>
            <a:r>
              <a:rPr sz="2450" dirty="0">
                <a:latin typeface="Times New Roman"/>
                <a:cs typeface="Times New Roman"/>
              </a:rPr>
              <a:t>AND</a:t>
            </a:r>
            <a:r>
              <a:rPr sz="2450" spc="100" dirty="0">
                <a:latin typeface="Times New Roman"/>
                <a:cs typeface="Times New Roman"/>
              </a:rPr>
              <a:t> </a:t>
            </a:r>
            <a:r>
              <a:rPr sz="2450" dirty="0">
                <a:latin typeface="Times New Roman"/>
                <a:cs typeface="Times New Roman"/>
              </a:rPr>
              <a:t>in</a:t>
            </a:r>
            <a:r>
              <a:rPr sz="2450" spc="105"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dirty="0">
                <a:latin typeface="Times New Roman"/>
                <a:cs typeface="Times New Roman"/>
              </a:rPr>
              <a:t>same</a:t>
            </a:r>
            <a:r>
              <a:rPr sz="2450" spc="95" dirty="0">
                <a:latin typeface="Times New Roman"/>
                <a:cs typeface="Times New Roman"/>
              </a:rPr>
              <a:t> </a:t>
            </a:r>
            <a:r>
              <a:rPr sz="2450" spc="-10" dirty="0">
                <a:latin typeface="Times New Roman"/>
                <a:cs typeface="Times New Roman"/>
              </a:rPr>
              <a:t>place.</a:t>
            </a:r>
            <a:endParaRPr sz="2450">
              <a:latin typeface="Times New Roman"/>
              <a:cs typeface="Times New Roman"/>
            </a:endParaRPr>
          </a:p>
          <a:p>
            <a:pPr marL="387985" marR="5080" indent="-375920" algn="just">
              <a:lnSpc>
                <a:spcPct val="101699"/>
              </a:lnSpc>
              <a:spcBef>
                <a:spcPts val="994"/>
              </a:spcBef>
              <a:buAutoNum type="alphaUcPeriod"/>
              <a:tabLst>
                <a:tab pos="388620" algn="l"/>
              </a:tabLst>
            </a:pPr>
            <a:r>
              <a:rPr sz="2450" dirty="0">
                <a:latin typeface="Times New Roman"/>
                <a:cs typeface="Times New Roman"/>
              </a:rPr>
              <a:t>A</a:t>
            </a:r>
            <a:r>
              <a:rPr sz="2450" spc="45" dirty="0">
                <a:latin typeface="Times New Roman"/>
                <a:cs typeface="Times New Roman"/>
              </a:rPr>
              <a:t> </a:t>
            </a:r>
            <a:r>
              <a:rPr sz="2450" dirty="0">
                <a:latin typeface="Times New Roman"/>
                <a:cs typeface="Times New Roman"/>
              </a:rPr>
              <a:t>or</a:t>
            </a:r>
            <a:r>
              <a:rPr sz="2450" spc="55" dirty="0">
                <a:latin typeface="Times New Roman"/>
                <a:cs typeface="Times New Roman"/>
              </a:rPr>
              <a:t> </a:t>
            </a:r>
            <a:r>
              <a:rPr sz="2450" dirty="0">
                <a:latin typeface="Times New Roman"/>
                <a:cs typeface="Times New Roman"/>
              </a:rPr>
              <a:t>B.</a:t>
            </a:r>
            <a:r>
              <a:rPr sz="2450" spc="55" dirty="0">
                <a:latin typeface="Times New Roman"/>
                <a:cs typeface="Times New Roman"/>
              </a:rPr>
              <a:t> </a:t>
            </a:r>
            <a:r>
              <a:rPr sz="2450" spc="100" dirty="0">
                <a:latin typeface="Times New Roman"/>
                <a:cs typeface="Times New Roman"/>
              </a:rPr>
              <a:t>That</a:t>
            </a:r>
            <a:r>
              <a:rPr sz="2450" spc="55" dirty="0">
                <a:latin typeface="Times New Roman"/>
                <a:cs typeface="Times New Roman"/>
              </a:rPr>
              <a:t> </a:t>
            </a:r>
            <a:r>
              <a:rPr sz="2450" dirty="0">
                <a:latin typeface="Times New Roman"/>
                <a:cs typeface="Times New Roman"/>
              </a:rPr>
              <a:t>is,</a:t>
            </a:r>
            <a:r>
              <a:rPr sz="2450" spc="65" dirty="0">
                <a:latin typeface="Times New Roman"/>
                <a:cs typeface="Times New Roman"/>
              </a:rPr>
              <a:t> </a:t>
            </a:r>
            <a:r>
              <a:rPr sz="2450" dirty="0">
                <a:latin typeface="Times New Roman"/>
                <a:cs typeface="Times New Roman"/>
              </a:rPr>
              <a:t>they</a:t>
            </a:r>
            <a:r>
              <a:rPr sz="2450" spc="60" dirty="0">
                <a:latin typeface="Times New Roman"/>
                <a:cs typeface="Times New Roman"/>
              </a:rPr>
              <a:t> </a:t>
            </a:r>
            <a:r>
              <a:rPr sz="2450" dirty="0">
                <a:latin typeface="Times New Roman"/>
                <a:cs typeface="Times New Roman"/>
              </a:rPr>
              <a:t>can</a:t>
            </a:r>
            <a:r>
              <a:rPr sz="2450" spc="55" dirty="0">
                <a:latin typeface="Times New Roman"/>
                <a:cs typeface="Times New Roman"/>
              </a:rPr>
              <a:t> </a:t>
            </a:r>
            <a:r>
              <a:rPr sz="2450" spc="-25" dirty="0">
                <a:latin typeface="Times New Roman"/>
                <a:cs typeface="Times New Roman"/>
              </a:rPr>
              <a:t>synchronize</a:t>
            </a:r>
            <a:r>
              <a:rPr sz="2450" spc="55" dirty="0">
                <a:latin typeface="Times New Roman"/>
                <a:cs typeface="Times New Roman"/>
              </a:rPr>
              <a:t> </a:t>
            </a:r>
            <a:r>
              <a:rPr sz="2450" dirty="0">
                <a:latin typeface="Times New Roman"/>
                <a:cs typeface="Times New Roman"/>
              </a:rPr>
              <a:t>their</a:t>
            </a:r>
            <a:r>
              <a:rPr sz="2450" spc="50" dirty="0">
                <a:latin typeface="Times New Roman"/>
                <a:cs typeface="Times New Roman"/>
              </a:rPr>
              <a:t> </a:t>
            </a:r>
            <a:r>
              <a:rPr sz="2450" dirty="0">
                <a:latin typeface="Times New Roman"/>
                <a:cs typeface="Times New Roman"/>
              </a:rPr>
              <a:t>watches</a:t>
            </a:r>
            <a:r>
              <a:rPr sz="2450" spc="55" dirty="0">
                <a:latin typeface="Times New Roman"/>
                <a:cs typeface="Times New Roman"/>
              </a:rPr>
              <a:t> </a:t>
            </a:r>
            <a:r>
              <a:rPr sz="2450" dirty="0">
                <a:latin typeface="Times New Roman"/>
                <a:cs typeface="Times New Roman"/>
              </a:rPr>
              <a:t>if</a:t>
            </a:r>
            <a:r>
              <a:rPr sz="2450" spc="55" dirty="0">
                <a:latin typeface="Times New Roman"/>
                <a:cs typeface="Times New Roman"/>
              </a:rPr>
              <a:t> </a:t>
            </a:r>
            <a:r>
              <a:rPr sz="2450" dirty="0">
                <a:latin typeface="Times New Roman"/>
                <a:cs typeface="Times New Roman"/>
              </a:rPr>
              <a:t>they</a:t>
            </a:r>
            <a:r>
              <a:rPr sz="2450" spc="60" dirty="0">
                <a:latin typeface="Times New Roman"/>
                <a:cs typeface="Times New Roman"/>
              </a:rPr>
              <a:t> </a:t>
            </a:r>
            <a:r>
              <a:rPr sz="2450" spc="-25" dirty="0">
                <a:latin typeface="Times New Roman"/>
                <a:cs typeface="Times New Roman"/>
              </a:rPr>
              <a:t>are </a:t>
            </a:r>
            <a:r>
              <a:rPr sz="2450" dirty="0">
                <a:latin typeface="Times New Roman"/>
                <a:cs typeface="Times New Roman"/>
              </a:rPr>
              <a:t>in</a:t>
            </a:r>
            <a:r>
              <a:rPr sz="2450" spc="155" dirty="0">
                <a:latin typeface="Times New Roman"/>
                <a:cs typeface="Times New Roman"/>
              </a:rPr>
              <a:t> </a:t>
            </a:r>
            <a:r>
              <a:rPr sz="2450" dirty="0">
                <a:latin typeface="Times New Roman"/>
                <a:cs typeface="Times New Roman"/>
              </a:rPr>
              <a:t>the</a:t>
            </a:r>
            <a:r>
              <a:rPr sz="2450" spc="155" dirty="0">
                <a:latin typeface="Times New Roman"/>
                <a:cs typeface="Times New Roman"/>
              </a:rPr>
              <a:t> </a:t>
            </a:r>
            <a:r>
              <a:rPr sz="2450" dirty="0">
                <a:latin typeface="Times New Roman"/>
                <a:cs typeface="Times New Roman"/>
              </a:rPr>
              <a:t>same</a:t>
            </a:r>
            <a:r>
              <a:rPr sz="2450" spc="160" dirty="0">
                <a:latin typeface="Times New Roman"/>
                <a:cs typeface="Times New Roman"/>
              </a:rPr>
              <a:t> </a:t>
            </a:r>
            <a:r>
              <a:rPr sz="2450" spc="-20" dirty="0">
                <a:latin typeface="Times New Roman"/>
                <a:cs typeface="Times New Roman"/>
              </a:rPr>
              <a:t>reference</a:t>
            </a:r>
            <a:r>
              <a:rPr sz="2450" spc="160" dirty="0">
                <a:latin typeface="Times New Roman"/>
                <a:cs typeface="Times New Roman"/>
              </a:rPr>
              <a:t> </a:t>
            </a:r>
            <a:r>
              <a:rPr sz="2450" dirty="0">
                <a:latin typeface="Times New Roman"/>
                <a:cs typeface="Times New Roman"/>
              </a:rPr>
              <a:t>frame,</a:t>
            </a:r>
            <a:r>
              <a:rPr sz="2450" spc="175" dirty="0">
                <a:latin typeface="Times New Roman"/>
                <a:cs typeface="Times New Roman"/>
              </a:rPr>
              <a:t> </a:t>
            </a:r>
            <a:r>
              <a:rPr sz="2450" dirty="0">
                <a:latin typeface="Times New Roman"/>
                <a:cs typeface="Times New Roman"/>
              </a:rPr>
              <a:t>OR</a:t>
            </a:r>
            <a:r>
              <a:rPr sz="2450" spc="160" dirty="0">
                <a:latin typeface="Times New Roman"/>
                <a:cs typeface="Times New Roman"/>
              </a:rPr>
              <a:t> </a:t>
            </a:r>
            <a:r>
              <a:rPr sz="2450" dirty="0">
                <a:latin typeface="Times New Roman"/>
                <a:cs typeface="Times New Roman"/>
              </a:rPr>
              <a:t>if</a:t>
            </a:r>
            <a:r>
              <a:rPr sz="2450" spc="155" dirty="0">
                <a:latin typeface="Times New Roman"/>
                <a:cs typeface="Times New Roman"/>
              </a:rPr>
              <a:t> </a:t>
            </a:r>
            <a:r>
              <a:rPr sz="2450" dirty="0">
                <a:latin typeface="Times New Roman"/>
                <a:cs typeface="Times New Roman"/>
              </a:rPr>
              <a:t>they</a:t>
            </a:r>
            <a:r>
              <a:rPr sz="2450" spc="160" dirty="0">
                <a:latin typeface="Times New Roman"/>
                <a:cs typeface="Times New Roman"/>
              </a:rPr>
              <a:t> </a:t>
            </a:r>
            <a:r>
              <a:rPr sz="2450" dirty="0">
                <a:latin typeface="Times New Roman"/>
                <a:cs typeface="Times New Roman"/>
              </a:rPr>
              <a:t>are</a:t>
            </a:r>
            <a:r>
              <a:rPr sz="2450" spc="160" dirty="0">
                <a:latin typeface="Times New Roman"/>
                <a:cs typeface="Times New Roman"/>
              </a:rPr>
              <a:t> </a:t>
            </a:r>
            <a:r>
              <a:rPr sz="2450" dirty="0">
                <a:latin typeface="Times New Roman"/>
                <a:cs typeface="Times New Roman"/>
              </a:rPr>
              <a:t>in</a:t>
            </a:r>
            <a:r>
              <a:rPr sz="2450" spc="160" dirty="0">
                <a:latin typeface="Times New Roman"/>
                <a:cs typeface="Times New Roman"/>
              </a:rPr>
              <a:t> </a:t>
            </a:r>
            <a:r>
              <a:rPr sz="2450" dirty="0">
                <a:latin typeface="Times New Roman"/>
                <a:cs typeface="Times New Roman"/>
              </a:rPr>
              <a:t>the</a:t>
            </a:r>
            <a:r>
              <a:rPr sz="2450" spc="160" dirty="0">
                <a:latin typeface="Times New Roman"/>
                <a:cs typeface="Times New Roman"/>
              </a:rPr>
              <a:t> </a:t>
            </a:r>
            <a:r>
              <a:rPr sz="2450" dirty="0">
                <a:latin typeface="Times New Roman"/>
                <a:cs typeface="Times New Roman"/>
              </a:rPr>
              <a:t>same</a:t>
            </a:r>
            <a:r>
              <a:rPr sz="2450" spc="160" dirty="0">
                <a:latin typeface="Times New Roman"/>
                <a:cs typeface="Times New Roman"/>
              </a:rPr>
              <a:t> </a:t>
            </a:r>
            <a:r>
              <a:rPr sz="2450" spc="-10" dirty="0">
                <a:latin typeface="Times New Roman"/>
                <a:cs typeface="Times New Roman"/>
              </a:rPr>
              <a:t>place </a:t>
            </a:r>
            <a:r>
              <a:rPr sz="2450" dirty="0">
                <a:latin typeface="Times New Roman"/>
                <a:cs typeface="Times New Roman"/>
              </a:rPr>
              <a:t>for</a:t>
            </a:r>
            <a:r>
              <a:rPr sz="2450" spc="85" dirty="0">
                <a:latin typeface="Times New Roman"/>
                <a:cs typeface="Times New Roman"/>
              </a:rPr>
              <a:t> </a:t>
            </a:r>
            <a:r>
              <a:rPr sz="2450" dirty="0">
                <a:latin typeface="Times New Roman"/>
                <a:cs typeface="Times New Roman"/>
              </a:rPr>
              <a:t>an</a:t>
            </a:r>
            <a:r>
              <a:rPr sz="2450" spc="85" dirty="0">
                <a:latin typeface="Times New Roman"/>
                <a:cs typeface="Times New Roman"/>
              </a:rPr>
              <a:t> </a:t>
            </a:r>
            <a:r>
              <a:rPr sz="2450" spc="-10" dirty="0">
                <a:latin typeface="Times New Roman"/>
                <a:cs typeface="Times New Roman"/>
              </a:rPr>
              <a:t>instant.</a:t>
            </a:r>
            <a:endParaRPr sz="2450">
              <a:latin typeface="Times New Roman"/>
              <a:cs typeface="Times New Roman"/>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5200650" algn="l"/>
              </a:tabLst>
            </a:pPr>
            <a:r>
              <a:rPr sz="1200" spc="-10" dirty="0">
                <a:latin typeface="Times New Roman"/>
                <a:cs typeface="Times New Roman"/>
              </a:rPr>
              <a:t>ConcepTest</a:t>
            </a:r>
            <a:r>
              <a:rPr sz="1200" dirty="0">
                <a:latin typeface="Times New Roman"/>
                <a:cs typeface="Times New Roman"/>
              </a:rPr>
              <a:t>	1.4.</a:t>
            </a:r>
            <a:r>
              <a:rPr sz="1200" spc="215" dirty="0">
                <a:latin typeface="Times New Roman"/>
                <a:cs typeface="Times New Roman"/>
              </a:rPr>
              <a:t>  </a:t>
            </a:r>
            <a:r>
              <a:rPr sz="1200" spc="50" dirty="0">
                <a:latin typeface="Times New Roman"/>
                <a:cs typeface="Times New Roman"/>
              </a:rPr>
              <a:t>THE</a:t>
            </a:r>
            <a:r>
              <a:rPr sz="1200" spc="145" dirty="0">
                <a:latin typeface="Times New Roman"/>
                <a:cs typeface="Times New Roman"/>
              </a:rPr>
              <a:t> </a:t>
            </a:r>
            <a:r>
              <a:rPr sz="1200" dirty="0">
                <a:latin typeface="Times New Roman"/>
                <a:cs typeface="Times New Roman"/>
              </a:rPr>
              <a:t>LORENTZ</a:t>
            </a:r>
            <a:r>
              <a:rPr sz="1200" spc="145" dirty="0">
                <a:latin typeface="Times New Roman"/>
                <a:cs typeface="Times New Roman"/>
              </a:rPr>
              <a:t> </a:t>
            </a:r>
            <a:r>
              <a:rPr sz="1200" spc="-10" dirty="0">
                <a:latin typeface="Times New Roman"/>
                <a:cs typeface="Times New Roman"/>
              </a:rPr>
              <a:t>TRANSFORMATIONS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gn="just">
              <a:lnSpc>
                <a:spcPct val="101699"/>
              </a:lnSpc>
              <a:spcBef>
                <a:spcPts val="75"/>
              </a:spcBef>
            </a:pPr>
            <a:r>
              <a:rPr dirty="0"/>
              <a:t>James and</a:t>
            </a:r>
            <a:r>
              <a:rPr spc="-5" dirty="0"/>
              <a:t> </a:t>
            </a:r>
            <a:r>
              <a:rPr spc="-35" dirty="0"/>
              <a:t>Cecelia</a:t>
            </a:r>
            <a:r>
              <a:rPr dirty="0"/>
              <a:t> </a:t>
            </a:r>
            <a:r>
              <a:rPr spc="55" dirty="0"/>
              <a:t>both</a:t>
            </a:r>
            <a:r>
              <a:rPr dirty="0"/>
              <a:t> </a:t>
            </a:r>
            <a:r>
              <a:rPr spc="-10" dirty="0"/>
              <a:t>have</a:t>
            </a:r>
            <a:r>
              <a:rPr spc="-5" dirty="0"/>
              <a:t> </a:t>
            </a:r>
            <a:r>
              <a:rPr spc="-20" dirty="0"/>
              <a:t>watches</a:t>
            </a:r>
            <a:r>
              <a:rPr dirty="0"/>
              <a:t> on</a:t>
            </a:r>
            <a:r>
              <a:rPr spc="-5" dirty="0"/>
              <a:t> </a:t>
            </a:r>
            <a:r>
              <a:rPr dirty="0"/>
              <a:t>their</a:t>
            </a:r>
            <a:r>
              <a:rPr spc="5" dirty="0"/>
              <a:t> </a:t>
            </a:r>
            <a:r>
              <a:rPr dirty="0"/>
              <a:t>wrists.</a:t>
            </a:r>
            <a:r>
              <a:rPr spc="325" dirty="0"/>
              <a:t> </a:t>
            </a:r>
            <a:r>
              <a:rPr dirty="0"/>
              <a:t>Under </a:t>
            </a:r>
            <a:r>
              <a:rPr spc="-20" dirty="0"/>
              <a:t>what </a:t>
            </a:r>
            <a:r>
              <a:rPr spc="-10" dirty="0"/>
              <a:t>circumstances</a:t>
            </a:r>
            <a:r>
              <a:rPr spc="-15" dirty="0"/>
              <a:t> </a:t>
            </a:r>
            <a:r>
              <a:rPr spc="-65" dirty="0"/>
              <a:t>will</a:t>
            </a:r>
            <a:r>
              <a:rPr spc="-10" dirty="0"/>
              <a:t> </a:t>
            </a:r>
            <a:r>
              <a:rPr dirty="0"/>
              <a:t>they</a:t>
            </a:r>
            <a:r>
              <a:rPr spc="-10" dirty="0"/>
              <a:t> </a:t>
            </a:r>
            <a:r>
              <a:rPr spc="55" dirty="0"/>
              <a:t>both</a:t>
            </a:r>
            <a:r>
              <a:rPr spc="-10" dirty="0"/>
              <a:t> agree</a:t>
            </a:r>
            <a:r>
              <a:rPr spc="-15" dirty="0"/>
              <a:t> </a:t>
            </a:r>
            <a:r>
              <a:rPr spc="110" dirty="0"/>
              <a:t>that</a:t>
            </a:r>
            <a:r>
              <a:rPr spc="-10" dirty="0"/>
              <a:t> </a:t>
            </a:r>
            <a:r>
              <a:rPr dirty="0"/>
              <a:t>their</a:t>
            </a:r>
            <a:r>
              <a:rPr spc="-10" dirty="0"/>
              <a:t> </a:t>
            </a:r>
            <a:r>
              <a:rPr spc="-20" dirty="0"/>
              <a:t>watches</a:t>
            </a:r>
            <a:r>
              <a:rPr spc="-10" dirty="0"/>
              <a:t> </a:t>
            </a:r>
            <a:r>
              <a:rPr dirty="0"/>
              <a:t>are</a:t>
            </a:r>
            <a:r>
              <a:rPr spc="-15" dirty="0"/>
              <a:t> </a:t>
            </a:r>
            <a:r>
              <a:rPr spc="-10" dirty="0"/>
              <a:t>synchro- </a:t>
            </a:r>
            <a:r>
              <a:rPr dirty="0"/>
              <a:t>nized?</a:t>
            </a:r>
            <a:r>
              <a:rPr spc="290" dirty="0"/>
              <a:t> </a:t>
            </a:r>
            <a:r>
              <a:rPr dirty="0"/>
              <a:t>(Read</a:t>
            </a:r>
            <a:r>
              <a:rPr spc="65" dirty="0"/>
              <a:t> </a:t>
            </a:r>
            <a:r>
              <a:rPr dirty="0"/>
              <a:t>all</a:t>
            </a:r>
            <a:r>
              <a:rPr spc="70" dirty="0"/>
              <a:t> </a:t>
            </a:r>
            <a:r>
              <a:rPr dirty="0"/>
              <a:t>the</a:t>
            </a:r>
            <a:r>
              <a:rPr spc="65" dirty="0"/>
              <a:t> </a:t>
            </a:r>
            <a:r>
              <a:rPr dirty="0"/>
              <a:t>answers</a:t>
            </a:r>
            <a:r>
              <a:rPr spc="65" dirty="0"/>
              <a:t> </a:t>
            </a:r>
            <a:r>
              <a:rPr spc="-35" dirty="0"/>
              <a:t>carefully,</a:t>
            </a:r>
            <a:r>
              <a:rPr spc="70" dirty="0"/>
              <a:t> </a:t>
            </a:r>
            <a:r>
              <a:rPr dirty="0"/>
              <a:t>then</a:t>
            </a:r>
            <a:r>
              <a:rPr spc="65" dirty="0"/>
              <a:t> </a:t>
            </a:r>
            <a:r>
              <a:rPr spc="-35" dirty="0"/>
              <a:t>choose</a:t>
            </a:r>
            <a:r>
              <a:rPr spc="70" dirty="0"/>
              <a:t> </a:t>
            </a:r>
            <a:r>
              <a:rPr spc="-10" dirty="0"/>
              <a:t>one.)</a:t>
            </a:r>
          </a:p>
        </p:txBody>
      </p:sp>
      <p:sp>
        <p:nvSpPr>
          <p:cNvPr id="5" name="object 5"/>
          <p:cNvSpPr txBox="1"/>
          <p:nvPr/>
        </p:nvSpPr>
        <p:spPr>
          <a:xfrm>
            <a:off x="707758" y="2549968"/>
            <a:ext cx="8266430" cy="4439920"/>
          </a:xfrm>
          <a:prstGeom prst="rect">
            <a:avLst/>
          </a:prstGeom>
        </p:spPr>
        <p:txBody>
          <a:bodyPr vert="horz" wrap="square" lIns="0" tIns="9525" rIns="0" bIns="0" rtlCol="0">
            <a:spAutoFit/>
          </a:bodyPr>
          <a:lstStyle/>
          <a:p>
            <a:pPr marL="394970" marR="5080" indent="-371475" algn="just">
              <a:lnSpc>
                <a:spcPct val="101699"/>
              </a:lnSpc>
              <a:spcBef>
                <a:spcPts val="75"/>
              </a:spcBef>
              <a:buAutoNum type="alphaUcPeriod"/>
              <a:tabLst>
                <a:tab pos="395605" algn="l"/>
              </a:tabLst>
            </a:pPr>
            <a:r>
              <a:rPr sz="2450" dirty="0">
                <a:latin typeface="Times New Roman"/>
                <a:cs typeface="Times New Roman"/>
              </a:rPr>
              <a:t>They</a:t>
            </a:r>
            <a:r>
              <a:rPr sz="2450" spc="-20" dirty="0">
                <a:latin typeface="Times New Roman"/>
                <a:cs typeface="Times New Roman"/>
              </a:rPr>
              <a:t> </a:t>
            </a:r>
            <a:r>
              <a:rPr sz="2450" dirty="0">
                <a:latin typeface="Times New Roman"/>
                <a:cs typeface="Times New Roman"/>
              </a:rPr>
              <a:t>can</a:t>
            </a:r>
            <a:r>
              <a:rPr sz="2450" spc="-20" dirty="0">
                <a:latin typeface="Times New Roman"/>
                <a:cs typeface="Times New Roman"/>
              </a:rPr>
              <a:t> </a:t>
            </a:r>
            <a:r>
              <a:rPr sz="2450" spc="-40" dirty="0">
                <a:latin typeface="Times New Roman"/>
                <a:cs typeface="Times New Roman"/>
              </a:rPr>
              <a:t>synchronize</a:t>
            </a:r>
            <a:r>
              <a:rPr sz="2450" spc="-20" dirty="0">
                <a:latin typeface="Times New Roman"/>
                <a:cs typeface="Times New Roman"/>
              </a:rPr>
              <a:t> </a:t>
            </a:r>
            <a:r>
              <a:rPr sz="2450" dirty="0">
                <a:latin typeface="Times New Roman"/>
                <a:cs typeface="Times New Roman"/>
              </a:rPr>
              <a:t>their</a:t>
            </a:r>
            <a:r>
              <a:rPr sz="2450" spc="-15" dirty="0">
                <a:latin typeface="Times New Roman"/>
                <a:cs typeface="Times New Roman"/>
              </a:rPr>
              <a:t> </a:t>
            </a:r>
            <a:r>
              <a:rPr sz="2450" spc="-25" dirty="0">
                <a:latin typeface="Times New Roman"/>
                <a:cs typeface="Times New Roman"/>
              </a:rPr>
              <a:t>watches</a:t>
            </a:r>
            <a:r>
              <a:rPr sz="2450" spc="-20" dirty="0">
                <a:latin typeface="Times New Roman"/>
                <a:cs typeface="Times New Roman"/>
              </a:rPr>
              <a:t> </a:t>
            </a:r>
            <a:r>
              <a:rPr sz="2450" spc="-110" dirty="0">
                <a:latin typeface="Times New Roman"/>
                <a:cs typeface="Times New Roman"/>
              </a:rPr>
              <a:t>if</a:t>
            </a:r>
            <a:r>
              <a:rPr sz="2450" spc="-20" dirty="0">
                <a:latin typeface="Times New Roman"/>
                <a:cs typeface="Times New Roman"/>
              </a:rPr>
              <a:t> </a:t>
            </a:r>
            <a:r>
              <a:rPr sz="2450" dirty="0">
                <a:latin typeface="Times New Roman"/>
                <a:cs typeface="Times New Roman"/>
              </a:rPr>
              <a:t>they</a:t>
            </a:r>
            <a:r>
              <a:rPr sz="2450" spc="-20" dirty="0">
                <a:latin typeface="Times New Roman"/>
                <a:cs typeface="Times New Roman"/>
              </a:rPr>
              <a:t> </a:t>
            </a:r>
            <a:r>
              <a:rPr sz="2450" dirty="0">
                <a:latin typeface="Times New Roman"/>
                <a:cs typeface="Times New Roman"/>
              </a:rPr>
              <a:t>are</a:t>
            </a:r>
            <a:r>
              <a:rPr sz="2450" spc="-15" dirty="0">
                <a:latin typeface="Times New Roman"/>
                <a:cs typeface="Times New Roman"/>
              </a:rPr>
              <a:t> </a:t>
            </a:r>
            <a:r>
              <a:rPr sz="2450" spc="55" dirty="0">
                <a:latin typeface="Times New Roman"/>
                <a:cs typeface="Times New Roman"/>
              </a:rPr>
              <a:t>both</a:t>
            </a:r>
            <a:r>
              <a:rPr sz="2450" spc="-20" dirty="0">
                <a:latin typeface="Times New Roman"/>
                <a:cs typeface="Times New Roman"/>
              </a:rPr>
              <a:t> </a:t>
            </a:r>
            <a:r>
              <a:rPr sz="2450" dirty="0">
                <a:latin typeface="Times New Roman"/>
                <a:cs typeface="Times New Roman"/>
              </a:rPr>
              <a:t>in</a:t>
            </a:r>
            <a:r>
              <a:rPr sz="2450" spc="-20" dirty="0">
                <a:latin typeface="Times New Roman"/>
                <a:cs typeface="Times New Roman"/>
              </a:rPr>
              <a:t> </a:t>
            </a:r>
            <a:r>
              <a:rPr sz="2450" dirty="0">
                <a:latin typeface="Times New Roman"/>
                <a:cs typeface="Times New Roman"/>
              </a:rPr>
              <a:t>the</a:t>
            </a:r>
            <a:r>
              <a:rPr sz="2450" spc="-20" dirty="0">
                <a:latin typeface="Times New Roman"/>
                <a:cs typeface="Times New Roman"/>
              </a:rPr>
              <a:t> same </a:t>
            </a:r>
            <a:r>
              <a:rPr sz="2450" spc="-30" dirty="0">
                <a:latin typeface="Times New Roman"/>
                <a:cs typeface="Times New Roman"/>
              </a:rPr>
              <a:t>reference</a:t>
            </a:r>
            <a:r>
              <a:rPr sz="2450" spc="-40" dirty="0">
                <a:latin typeface="Times New Roman"/>
                <a:cs typeface="Times New Roman"/>
              </a:rPr>
              <a:t> </a:t>
            </a:r>
            <a:r>
              <a:rPr sz="2450" spc="-10" dirty="0">
                <a:latin typeface="Times New Roman"/>
                <a:cs typeface="Times New Roman"/>
              </a:rPr>
              <a:t>frame.</a:t>
            </a:r>
            <a:endParaRPr sz="2450">
              <a:latin typeface="Times New Roman"/>
              <a:cs typeface="Times New Roman"/>
            </a:endParaRPr>
          </a:p>
          <a:p>
            <a:pPr marL="394970" marR="5080" indent="-359410" algn="just">
              <a:lnSpc>
                <a:spcPct val="101699"/>
              </a:lnSpc>
              <a:spcBef>
                <a:spcPts val="994"/>
              </a:spcBef>
              <a:buAutoNum type="alphaUcPeriod"/>
              <a:tabLst>
                <a:tab pos="395605" algn="l"/>
              </a:tabLst>
            </a:pPr>
            <a:r>
              <a:rPr sz="2450" dirty="0">
                <a:latin typeface="Times New Roman"/>
                <a:cs typeface="Times New Roman"/>
              </a:rPr>
              <a:t>They</a:t>
            </a:r>
            <a:r>
              <a:rPr sz="2450" spc="55" dirty="0">
                <a:latin typeface="Times New Roman"/>
                <a:cs typeface="Times New Roman"/>
              </a:rPr>
              <a:t> </a:t>
            </a:r>
            <a:r>
              <a:rPr sz="2450" dirty="0">
                <a:latin typeface="Times New Roman"/>
                <a:cs typeface="Times New Roman"/>
              </a:rPr>
              <a:t>can</a:t>
            </a:r>
            <a:r>
              <a:rPr sz="2450" spc="55" dirty="0">
                <a:latin typeface="Times New Roman"/>
                <a:cs typeface="Times New Roman"/>
              </a:rPr>
              <a:t> </a:t>
            </a:r>
            <a:r>
              <a:rPr sz="2450" dirty="0">
                <a:latin typeface="Times New Roman"/>
                <a:cs typeface="Times New Roman"/>
              </a:rPr>
              <a:t>momentarily</a:t>
            </a:r>
            <a:r>
              <a:rPr sz="2450" spc="55" dirty="0">
                <a:latin typeface="Times New Roman"/>
                <a:cs typeface="Times New Roman"/>
              </a:rPr>
              <a:t> </a:t>
            </a:r>
            <a:r>
              <a:rPr sz="2450" spc="-25" dirty="0">
                <a:latin typeface="Times New Roman"/>
                <a:cs typeface="Times New Roman"/>
              </a:rPr>
              <a:t>synchronize</a:t>
            </a:r>
            <a:r>
              <a:rPr sz="2450" spc="55" dirty="0">
                <a:latin typeface="Times New Roman"/>
                <a:cs typeface="Times New Roman"/>
              </a:rPr>
              <a:t> </a:t>
            </a:r>
            <a:r>
              <a:rPr sz="2450" dirty="0">
                <a:latin typeface="Times New Roman"/>
                <a:cs typeface="Times New Roman"/>
              </a:rPr>
              <a:t>their</a:t>
            </a:r>
            <a:r>
              <a:rPr sz="2450" spc="55" dirty="0">
                <a:latin typeface="Times New Roman"/>
                <a:cs typeface="Times New Roman"/>
              </a:rPr>
              <a:t> </a:t>
            </a:r>
            <a:r>
              <a:rPr sz="2450" dirty="0">
                <a:latin typeface="Times New Roman"/>
                <a:cs typeface="Times New Roman"/>
              </a:rPr>
              <a:t>watches</a:t>
            </a:r>
            <a:r>
              <a:rPr sz="2450" spc="50" dirty="0">
                <a:latin typeface="Times New Roman"/>
                <a:cs typeface="Times New Roman"/>
              </a:rPr>
              <a:t> </a:t>
            </a:r>
            <a:r>
              <a:rPr sz="2450" dirty="0">
                <a:latin typeface="Times New Roman"/>
                <a:cs typeface="Times New Roman"/>
              </a:rPr>
              <a:t>if</a:t>
            </a:r>
            <a:r>
              <a:rPr sz="2450" spc="55" dirty="0">
                <a:latin typeface="Times New Roman"/>
                <a:cs typeface="Times New Roman"/>
              </a:rPr>
              <a:t> </a:t>
            </a:r>
            <a:r>
              <a:rPr sz="2450" dirty="0">
                <a:latin typeface="Times New Roman"/>
                <a:cs typeface="Times New Roman"/>
              </a:rPr>
              <a:t>they</a:t>
            </a:r>
            <a:r>
              <a:rPr sz="2450" spc="55" dirty="0">
                <a:latin typeface="Times New Roman"/>
                <a:cs typeface="Times New Roman"/>
              </a:rPr>
              <a:t> </a:t>
            </a:r>
            <a:r>
              <a:rPr sz="2450" dirty="0">
                <a:latin typeface="Times New Roman"/>
                <a:cs typeface="Times New Roman"/>
              </a:rPr>
              <a:t>are</a:t>
            </a:r>
            <a:r>
              <a:rPr sz="2450" spc="55" dirty="0">
                <a:latin typeface="Times New Roman"/>
                <a:cs typeface="Times New Roman"/>
              </a:rPr>
              <a:t> </a:t>
            </a:r>
            <a:r>
              <a:rPr sz="2450" spc="-25" dirty="0">
                <a:latin typeface="Times New Roman"/>
                <a:cs typeface="Times New Roman"/>
              </a:rPr>
              <a:t>in </a:t>
            </a:r>
            <a:r>
              <a:rPr sz="2450" dirty="0">
                <a:latin typeface="Times New Roman"/>
                <a:cs typeface="Times New Roman"/>
              </a:rPr>
              <a:t>the</a:t>
            </a:r>
            <a:r>
              <a:rPr sz="2450" spc="145" dirty="0">
                <a:latin typeface="Times New Roman"/>
                <a:cs typeface="Times New Roman"/>
              </a:rPr>
              <a:t> </a:t>
            </a:r>
            <a:r>
              <a:rPr sz="2450" dirty="0">
                <a:latin typeface="Times New Roman"/>
                <a:cs typeface="Times New Roman"/>
              </a:rPr>
              <a:t>same</a:t>
            </a:r>
            <a:r>
              <a:rPr sz="2450" spc="155" dirty="0">
                <a:latin typeface="Times New Roman"/>
                <a:cs typeface="Times New Roman"/>
              </a:rPr>
              <a:t> </a:t>
            </a:r>
            <a:r>
              <a:rPr sz="2450" spc="-10" dirty="0">
                <a:latin typeface="Times New Roman"/>
                <a:cs typeface="Times New Roman"/>
              </a:rPr>
              <a:t>place.</a:t>
            </a:r>
            <a:endParaRPr sz="2450">
              <a:latin typeface="Times New Roman"/>
              <a:cs typeface="Times New Roman"/>
            </a:endParaRPr>
          </a:p>
          <a:p>
            <a:pPr marL="394970" marR="5080" indent="-363220" algn="just">
              <a:lnSpc>
                <a:spcPct val="101699"/>
              </a:lnSpc>
              <a:spcBef>
                <a:spcPts val="994"/>
              </a:spcBef>
              <a:buAutoNum type="alphaUcPeriod"/>
              <a:tabLst>
                <a:tab pos="395605" algn="l"/>
              </a:tabLst>
            </a:pPr>
            <a:r>
              <a:rPr sz="2450" dirty="0">
                <a:latin typeface="Times New Roman"/>
                <a:cs typeface="Times New Roman"/>
              </a:rPr>
              <a:t>A</a:t>
            </a:r>
            <a:r>
              <a:rPr sz="2450" spc="240" dirty="0">
                <a:latin typeface="Times New Roman"/>
                <a:cs typeface="Times New Roman"/>
              </a:rPr>
              <a:t> </a:t>
            </a:r>
            <a:r>
              <a:rPr sz="2450" dirty="0">
                <a:latin typeface="Times New Roman"/>
                <a:cs typeface="Times New Roman"/>
              </a:rPr>
              <a:t>and</a:t>
            </a:r>
            <a:r>
              <a:rPr sz="2450" spc="240" dirty="0">
                <a:latin typeface="Times New Roman"/>
                <a:cs typeface="Times New Roman"/>
              </a:rPr>
              <a:t> </a:t>
            </a:r>
            <a:r>
              <a:rPr sz="2450" dirty="0">
                <a:latin typeface="Times New Roman"/>
                <a:cs typeface="Times New Roman"/>
              </a:rPr>
              <a:t>B.</a:t>
            </a:r>
            <a:r>
              <a:rPr sz="2450" spc="245" dirty="0">
                <a:latin typeface="Times New Roman"/>
                <a:cs typeface="Times New Roman"/>
              </a:rPr>
              <a:t> </a:t>
            </a:r>
            <a:r>
              <a:rPr sz="2450" spc="100" dirty="0">
                <a:latin typeface="Times New Roman"/>
                <a:cs typeface="Times New Roman"/>
              </a:rPr>
              <a:t>That</a:t>
            </a:r>
            <a:r>
              <a:rPr sz="2450" spc="245" dirty="0">
                <a:latin typeface="Times New Roman"/>
                <a:cs typeface="Times New Roman"/>
              </a:rPr>
              <a:t> </a:t>
            </a:r>
            <a:r>
              <a:rPr sz="2450" dirty="0">
                <a:latin typeface="Times New Roman"/>
                <a:cs typeface="Times New Roman"/>
              </a:rPr>
              <a:t>is,</a:t>
            </a:r>
            <a:r>
              <a:rPr sz="2450" spc="275" dirty="0">
                <a:latin typeface="Times New Roman"/>
                <a:cs typeface="Times New Roman"/>
              </a:rPr>
              <a:t> </a:t>
            </a:r>
            <a:r>
              <a:rPr sz="2450" dirty="0">
                <a:latin typeface="Times New Roman"/>
                <a:cs typeface="Times New Roman"/>
              </a:rPr>
              <a:t>they</a:t>
            </a:r>
            <a:r>
              <a:rPr sz="2450" spc="240" dirty="0">
                <a:latin typeface="Times New Roman"/>
                <a:cs typeface="Times New Roman"/>
              </a:rPr>
              <a:t> </a:t>
            </a:r>
            <a:r>
              <a:rPr sz="2450" dirty="0">
                <a:latin typeface="Times New Roman"/>
                <a:cs typeface="Times New Roman"/>
              </a:rPr>
              <a:t>can</a:t>
            </a:r>
            <a:r>
              <a:rPr sz="2450" spc="245" dirty="0">
                <a:latin typeface="Times New Roman"/>
                <a:cs typeface="Times New Roman"/>
              </a:rPr>
              <a:t> </a:t>
            </a:r>
            <a:r>
              <a:rPr sz="2450" dirty="0">
                <a:latin typeface="Times New Roman"/>
                <a:cs typeface="Times New Roman"/>
              </a:rPr>
              <a:t>only</a:t>
            </a:r>
            <a:r>
              <a:rPr sz="2450" spc="245" dirty="0">
                <a:latin typeface="Times New Roman"/>
                <a:cs typeface="Times New Roman"/>
              </a:rPr>
              <a:t> </a:t>
            </a:r>
            <a:r>
              <a:rPr sz="2450" spc="-10" dirty="0">
                <a:latin typeface="Times New Roman"/>
                <a:cs typeface="Times New Roman"/>
              </a:rPr>
              <a:t>synchronize</a:t>
            </a:r>
            <a:r>
              <a:rPr sz="2450" spc="240" dirty="0">
                <a:latin typeface="Times New Roman"/>
                <a:cs typeface="Times New Roman"/>
              </a:rPr>
              <a:t> </a:t>
            </a:r>
            <a:r>
              <a:rPr sz="2450" dirty="0">
                <a:latin typeface="Times New Roman"/>
                <a:cs typeface="Times New Roman"/>
              </a:rPr>
              <a:t>their</a:t>
            </a:r>
            <a:r>
              <a:rPr sz="2450" spc="240" dirty="0">
                <a:latin typeface="Times New Roman"/>
                <a:cs typeface="Times New Roman"/>
              </a:rPr>
              <a:t> </a:t>
            </a:r>
            <a:r>
              <a:rPr sz="2450" dirty="0">
                <a:latin typeface="Times New Roman"/>
                <a:cs typeface="Times New Roman"/>
              </a:rPr>
              <a:t>watches</a:t>
            </a:r>
            <a:r>
              <a:rPr sz="2450" spc="240" dirty="0">
                <a:latin typeface="Times New Roman"/>
                <a:cs typeface="Times New Roman"/>
              </a:rPr>
              <a:t> </a:t>
            </a:r>
            <a:r>
              <a:rPr sz="2450" spc="-25" dirty="0">
                <a:latin typeface="Times New Roman"/>
                <a:cs typeface="Times New Roman"/>
              </a:rPr>
              <a:t>if </a:t>
            </a:r>
            <a:r>
              <a:rPr sz="2450" dirty="0">
                <a:latin typeface="Times New Roman"/>
                <a:cs typeface="Times New Roman"/>
              </a:rPr>
              <a:t>they</a:t>
            </a:r>
            <a:r>
              <a:rPr sz="2450" spc="100" dirty="0">
                <a:latin typeface="Times New Roman"/>
                <a:cs typeface="Times New Roman"/>
              </a:rPr>
              <a:t> </a:t>
            </a:r>
            <a:r>
              <a:rPr sz="2450" dirty="0">
                <a:latin typeface="Times New Roman"/>
                <a:cs typeface="Times New Roman"/>
              </a:rPr>
              <a:t>are</a:t>
            </a:r>
            <a:r>
              <a:rPr sz="2450" spc="105" dirty="0">
                <a:latin typeface="Times New Roman"/>
                <a:cs typeface="Times New Roman"/>
              </a:rPr>
              <a:t> </a:t>
            </a:r>
            <a:r>
              <a:rPr sz="2450" dirty="0">
                <a:latin typeface="Times New Roman"/>
                <a:cs typeface="Times New Roman"/>
              </a:rPr>
              <a:t>in</a:t>
            </a:r>
            <a:r>
              <a:rPr sz="2450" spc="100"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dirty="0">
                <a:latin typeface="Times New Roman"/>
                <a:cs typeface="Times New Roman"/>
              </a:rPr>
              <a:t>same</a:t>
            </a:r>
            <a:r>
              <a:rPr sz="2450" spc="100" dirty="0">
                <a:latin typeface="Times New Roman"/>
                <a:cs typeface="Times New Roman"/>
              </a:rPr>
              <a:t> </a:t>
            </a:r>
            <a:r>
              <a:rPr sz="2450" spc="-30" dirty="0">
                <a:latin typeface="Times New Roman"/>
                <a:cs typeface="Times New Roman"/>
              </a:rPr>
              <a:t>reference</a:t>
            </a:r>
            <a:r>
              <a:rPr sz="2450" spc="105" dirty="0">
                <a:latin typeface="Times New Roman"/>
                <a:cs typeface="Times New Roman"/>
              </a:rPr>
              <a:t> </a:t>
            </a:r>
            <a:r>
              <a:rPr sz="2450" dirty="0">
                <a:latin typeface="Times New Roman"/>
                <a:cs typeface="Times New Roman"/>
              </a:rPr>
              <a:t>frame</a:t>
            </a:r>
            <a:r>
              <a:rPr sz="2450" spc="100" dirty="0">
                <a:latin typeface="Times New Roman"/>
                <a:cs typeface="Times New Roman"/>
              </a:rPr>
              <a:t> </a:t>
            </a:r>
            <a:r>
              <a:rPr sz="2450" dirty="0">
                <a:latin typeface="Times New Roman"/>
                <a:cs typeface="Times New Roman"/>
              </a:rPr>
              <a:t>AND</a:t>
            </a:r>
            <a:r>
              <a:rPr sz="2450" spc="100" dirty="0">
                <a:latin typeface="Times New Roman"/>
                <a:cs typeface="Times New Roman"/>
              </a:rPr>
              <a:t> </a:t>
            </a:r>
            <a:r>
              <a:rPr sz="2450" dirty="0">
                <a:latin typeface="Times New Roman"/>
                <a:cs typeface="Times New Roman"/>
              </a:rPr>
              <a:t>in</a:t>
            </a:r>
            <a:r>
              <a:rPr sz="2450" spc="105"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dirty="0">
                <a:latin typeface="Times New Roman"/>
                <a:cs typeface="Times New Roman"/>
              </a:rPr>
              <a:t>same</a:t>
            </a:r>
            <a:r>
              <a:rPr sz="2450" spc="95" dirty="0">
                <a:latin typeface="Times New Roman"/>
                <a:cs typeface="Times New Roman"/>
              </a:rPr>
              <a:t> </a:t>
            </a:r>
            <a:r>
              <a:rPr sz="2450" spc="-10" dirty="0">
                <a:latin typeface="Times New Roman"/>
                <a:cs typeface="Times New Roman"/>
              </a:rPr>
              <a:t>place.</a:t>
            </a:r>
            <a:endParaRPr sz="2450">
              <a:latin typeface="Times New Roman"/>
              <a:cs typeface="Times New Roman"/>
            </a:endParaRPr>
          </a:p>
          <a:p>
            <a:pPr marL="394970" marR="5080" indent="-375920" algn="just">
              <a:lnSpc>
                <a:spcPct val="101699"/>
              </a:lnSpc>
              <a:spcBef>
                <a:spcPts val="994"/>
              </a:spcBef>
              <a:buAutoNum type="alphaUcPeriod"/>
              <a:tabLst>
                <a:tab pos="395605" algn="l"/>
              </a:tabLst>
            </a:pPr>
            <a:r>
              <a:rPr sz="2450" dirty="0">
                <a:latin typeface="Times New Roman"/>
                <a:cs typeface="Times New Roman"/>
              </a:rPr>
              <a:t>A</a:t>
            </a:r>
            <a:r>
              <a:rPr sz="2450" spc="45" dirty="0">
                <a:latin typeface="Times New Roman"/>
                <a:cs typeface="Times New Roman"/>
              </a:rPr>
              <a:t> </a:t>
            </a:r>
            <a:r>
              <a:rPr sz="2450" dirty="0">
                <a:latin typeface="Times New Roman"/>
                <a:cs typeface="Times New Roman"/>
              </a:rPr>
              <a:t>or</a:t>
            </a:r>
            <a:r>
              <a:rPr sz="2450" spc="55" dirty="0">
                <a:latin typeface="Times New Roman"/>
                <a:cs typeface="Times New Roman"/>
              </a:rPr>
              <a:t> </a:t>
            </a:r>
            <a:r>
              <a:rPr sz="2450" dirty="0">
                <a:latin typeface="Times New Roman"/>
                <a:cs typeface="Times New Roman"/>
              </a:rPr>
              <a:t>B.</a:t>
            </a:r>
            <a:r>
              <a:rPr sz="2450" spc="55" dirty="0">
                <a:latin typeface="Times New Roman"/>
                <a:cs typeface="Times New Roman"/>
              </a:rPr>
              <a:t> </a:t>
            </a:r>
            <a:r>
              <a:rPr sz="2450" spc="100" dirty="0">
                <a:latin typeface="Times New Roman"/>
                <a:cs typeface="Times New Roman"/>
              </a:rPr>
              <a:t>That</a:t>
            </a:r>
            <a:r>
              <a:rPr sz="2450" spc="55" dirty="0">
                <a:latin typeface="Times New Roman"/>
                <a:cs typeface="Times New Roman"/>
              </a:rPr>
              <a:t> </a:t>
            </a:r>
            <a:r>
              <a:rPr sz="2450" dirty="0">
                <a:latin typeface="Times New Roman"/>
                <a:cs typeface="Times New Roman"/>
              </a:rPr>
              <a:t>is,</a:t>
            </a:r>
            <a:r>
              <a:rPr sz="2450" spc="65" dirty="0">
                <a:latin typeface="Times New Roman"/>
                <a:cs typeface="Times New Roman"/>
              </a:rPr>
              <a:t> </a:t>
            </a:r>
            <a:r>
              <a:rPr sz="2450" dirty="0">
                <a:latin typeface="Times New Roman"/>
                <a:cs typeface="Times New Roman"/>
              </a:rPr>
              <a:t>they</a:t>
            </a:r>
            <a:r>
              <a:rPr sz="2450" spc="60" dirty="0">
                <a:latin typeface="Times New Roman"/>
                <a:cs typeface="Times New Roman"/>
              </a:rPr>
              <a:t> </a:t>
            </a:r>
            <a:r>
              <a:rPr sz="2450" dirty="0">
                <a:latin typeface="Times New Roman"/>
                <a:cs typeface="Times New Roman"/>
              </a:rPr>
              <a:t>can</a:t>
            </a:r>
            <a:r>
              <a:rPr sz="2450" spc="55" dirty="0">
                <a:latin typeface="Times New Roman"/>
                <a:cs typeface="Times New Roman"/>
              </a:rPr>
              <a:t> </a:t>
            </a:r>
            <a:r>
              <a:rPr sz="2450" spc="-25" dirty="0">
                <a:latin typeface="Times New Roman"/>
                <a:cs typeface="Times New Roman"/>
              </a:rPr>
              <a:t>synchronize</a:t>
            </a:r>
            <a:r>
              <a:rPr sz="2450" spc="55" dirty="0">
                <a:latin typeface="Times New Roman"/>
                <a:cs typeface="Times New Roman"/>
              </a:rPr>
              <a:t> </a:t>
            </a:r>
            <a:r>
              <a:rPr sz="2450" dirty="0">
                <a:latin typeface="Times New Roman"/>
                <a:cs typeface="Times New Roman"/>
              </a:rPr>
              <a:t>their</a:t>
            </a:r>
            <a:r>
              <a:rPr sz="2450" spc="50" dirty="0">
                <a:latin typeface="Times New Roman"/>
                <a:cs typeface="Times New Roman"/>
              </a:rPr>
              <a:t> </a:t>
            </a:r>
            <a:r>
              <a:rPr sz="2450" dirty="0">
                <a:latin typeface="Times New Roman"/>
                <a:cs typeface="Times New Roman"/>
              </a:rPr>
              <a:t>watches</a:t>
            </a:r>
            <a:r>
              <a:rPr sz="2450" spc="55" dirty="0">
                <a:latin typeface="Times New Roman"/>
                <a:cs typeface="Times New Roman"/>
              </a:rPr>
              <a:t> </a:t>
            </a:r>
            <a:r>
              <a:rPr sz="2450" dirty="0">
                <a:latin typeface="Times New Roman"/>
                <a:cs typeface="Times New Roman"/>
              </a:rPr>
              <a:t>if</a:t>
            </a:r>
            <a:r>
              <a:rPr sz="2450" spc="55" dirty="0">
                <a:latin typeface="Times New Roman"/>
                <a:cs typeface="Times New Roman"/>
              </a:rPr>
              <a:t> </a:t>
            </a:r>
            <a:r>
              <a:rPr sz="2450" dirty="0">
                <a:latin typeface="Times New Roman"/>
                <a:cs typeface="Times New Roman"/>
              </a:rPr>
              <a:t>they</a:t>
            </a:r>
            <a:r>
              <a:rPr sz="2450" spc="60" dirty="0">
                <a:latin typeface="Times New Roman"/>
                <a:cs typeface="Times New Roman"/>
              </a:rPr>
              <a:t> </a:t>
            </a:r>
            <a:r>
              <a:rPr sz="2450" spc="-25" dirty="0">
                <a:latin typeface="Times New Roman"/>
                <a:cs typeface="Times New Roman"/>
              </a:rPr>
              <a:t>are </a:t>
            </a:r>
            <a:r>
              <a:rPr sz="2450" dirty="0">
                <a:latin typeface="Times New Roman"/>
                <a:cs typeface="Times New Roman"/>
              </a:rPr>
              <a:t>in</a:t>
            </a:r>
            <a:r>
              <a:rPr sz="2450" spc="155" dirty="0">
                <a:latin typeface="Times New Roman"/>
                <a:cs typeface="Times New Roman"/>
              </a:rPr>
              <a:t> </a:t>
            </a:r>
            <a:r>
              <a:rPr sz="2450" dirty="0">
                <a:latin typeface="Times New Roman"/>
                <a:cs typeface="Times New Roman"/>
              </a:rPr>
              <a:t>the</a:t>
            </a:r>
            <a:r>
              <a:rPr sz="2450" spc="155" dirty="0">
                <a:latin typeface="Times New Roman"/>
                <a:cs typeface="Times New Roman"/>
              </a:rPr>
              <a:t> </a:t>
            </a:r>
            <a:r>
              <a:rPr sz="2450" dirty="0">
                <a:latin typeface="Times New Roman"/>
                <a:cs typeface="Times New Roman"/>
              </a:rPr>
              <a:t>same</a:t>
            </a:r>
            <a:r>
              <a:rPr sz="2450" spc="160" dirty="0">
                <a:latin typeface="Times New Roman"/>
                <a:cs typeface="Times New Roman"/>
              </a:rPr>
              <a:t> </a:t>
            </a:r>
            <a:r>
              <a:rPr sz="2450" spc="-20" dirty="0">
                <a:latin typeface="Times New Roman"/>
                <a:cs typeface="Times New Roman"/>
              </a:rPr>
              <a:t>reference</a:t>
            </a:r>
            <a:r>
              <a:rPr sz="2450" spc="160" dirty="0">
                <a:latin typeface="Times New Roman"/>
                <a:cs typeface="Times New Roman"/>
              </a:rPr>
              <a:t> </a:t>
            </a:r>
            <a:r>
              <a:rPr sz="2450" dirty="0">
                <a:latin typeface="Times New Roman"/>
                <a:cs typeface="Times New Roman"/>
              </a:rPr>
              <a:t>frame,</a:t>
            </a:r>
            <a:r>
              <a:rPr sz="2450" spc="175" dirty="0">
                <a:latin typeface="Times New Roman"/>
                <a:cs typeface="Times New Roman"/>
              </a:rPr>
              <a:t> </a:t>
            </a:r>
            <a:r>
              <a:rPr sz="2450" dirty="0">
                <a:latin typeface="Times New Roman"/>
                <a:cs typeface="Times New Roman"/>
              </a:rPr>
              <a:t>OR</a:t>
            </a:r>
            <a:r>
              <a:rPr sz="2450" spc="160" dirty="0">
                <a:latin typeface="Times New Roman"/>
                <a:cs typeface="Times New Roman"/>
              </a:rPr>
              <a:t> </a:t>
            </a:r>
            <a:r>
              <a:rPr sz="2450" dirty="0">
                <a:latin typeface="Times New Roman"/>
                <a:cs typeface="Times New Roman"/>
              </a:rPr>
              <a:t>if</a:t>
            </a:r>
            <a:r>
              <a:rPr sz="2450" spc="155" dirty="0">
                <a:latin typeface="Times New Roman"/>
                <a:cs typeface="Times New Roman"/>
              </a:rPr>
              <a:t> </a:t>
            </a:r>
            <a:r>
              <a:rPr sz="2450" dirty="0">
                <a:latin typeface="Times New Roman"/>
                <a:cs typeface="Times New Roman"/>
              </a:rPr>
              <a:t>they</a:t>
            </a:r>
            <a:r>
              <a:rPr sz="2450" spc="160" dirty="0">
                <a:latin typeface="Times New Roman"/>
                <a:cs typeface="Times New Roman"/>
              </a:rPr>
              <a:t> </a:t>
            </a:r>
            <a:r>
              <a:rPr sz="2450" dirty="0">
                <a:latin typeface="Times New Roman"/>
                <a:cs typeface="Times New Roman"/>
              </a:rPr>
              <a:t>are</a:t>
            </a:r>
            <a:r>
              <a:rPr sz="2450" spc="160" dirty="0">
                <a:latin typeface="Times New Roman"/>
                <a:cs typeface="Times New Roman"/>
              </a:rPr>
              <a:t> </a:t>
            </a:r>
            <a:r>
              <a:rPr sz="2450" dirty="0">
                <a:latin typeface="Times New Roman"/>
                <a:cs typeface="Times New Roman"/>
              </a:rPr>
              <a:t>in</a:t>
            </a:r>
            <a:r>
              <a:rPr sz="2450" spc="160" dirty="0">
                <a:latin typeface="Times New Roman"/>
                <a:cs typeface="Times New Roman"/>
              </a:rPr>
              <a:t> </a:t>
            </a:r>
            <a:r>
              <a:rPr sz="2450" dirty="0">
                <a:latin typeface="Times New Roman"/>
                <a:cs typeface="Times New Roman"/>
              </a:rPr>
              <a:t>the</a:t>
            </a:r>
            <a:r>
              <a:rPr sz="2450" spc="160" dirty="0">
                <a:latin typeface="Times New Roman"/>
                <a:cs typeface="Times New Roman"/>
              </a:rPr>
              <a:t> </a:t>
            </a:r>
            <a:r>
              <a:rPr sz="2450" dirty="0">
                <a:latin typeface="Times New Roman"/>
                <a:cs typeface="Times New Roman"/>
              </a:rPr>
              <a:t>same</a:t>
            </a:r>
            <a:r>
              <a:rPr sz="2450" spc="160" dirty="0">
                <a:latin typeface="Times New Roman"/>
                <a:cs typeface="Times New Roman"/>
              </a:rPr>
              <a:t> </a:t>
            </a:r>
            <a:r>
              <a:rPr sz="2450" spc="-10" dirty="0">
                <a:latin typeface="Times New Roman"/>
                <a:cs typeface="Times New Roman"/>
              </a:rPr>
              <a:t>place </a:t>
            </a:r>
            <a:r>
              <a:rPr sz="2450" dirty="0">
                <a:latin typeface="Times New Roman"/>
                <a:cs typeface="Times New Roman"/>
              </a:rPr>
              <a:t>for</a:t>
            </a:r>
            <a:r>
              <a:rPr sz="2450" spc="85" dirty="0">
                <a:latin typeface="Times New Roman"/>
                <a:cs typeface="Times New Roman"/>
              </a:rPr>
              <a:t> </a:t>
            </a:r>
            <a:r>
              <a:rPr sz="2450" dirty="0">
                <a:latin typeface="Times New Roman"/>
                <a:cs typeface="Times New Roman"/>
              </a:rPr>
              <a:t>an</a:t>
            </a:r>
            <a:r>
              <a:rPr sz="2450" spc="85" dirty="0">
                <a:latin typeface="Times New Roman"/>
                <a:cs typeface="Times New Roman"/>
              </a:rPr>
              <a:t> </a:t>
            </a:r>
            <a:r>
              <a:rPr sz="2450" spc="-10" dirty="0">
                <a:latin typeface="Times New Roman"/>
                <a:cs typeface="Times New Roman"/>
              </a:rPr>
              <a:t>instant.</a:t>
            </a:r>
            <a:endParaRPr sz="2450">
              <a:latin typeface="Times New Roman"/>
              <a:cs typeface="Times New Roman"/>
            </a:endParaRPr>
          </a:p>
          <a:p>
            <a:pPr marL="12700">
              <a:lnSpc>
                <a:spcPct val="100000"/>
              </a:lnSpc>
              <a:spcBef>
                <a:spcPts val="1945"/>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D</a:t>
            </a:r>
            <a:endParaRPr sz="2450">
              <a:latin typeface="Times New Roman"/>
              <a:cs typeface="Times New Roman"/>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5634" cy="647700"/>
          </a:xfrm>
          <a:prstGeom prst="rect">
            <a:avLst/>
          </a:prstGeom>
        </p:spPr>
        <p:txBody>
          <a:bodyPr vert="horz" wrap="square" lIns="0" tIns="12065" rIns="0" bIns="0" rtlCol="0">
            <a:spAutoFit/>
          </a:bodyPr>
          <a:lstStyle/>
          <a:p>
            <a:pPr marL="3297554">
              <a:lnSpc>
                <a:spcPct val="100000"/>
              </a:lnSpc>
              <a:spcBef>
                <a:spcPts val="95"/>
              </a:spcBef>
            </a:pPr>
            <a:r>
              <a:rPr sz="1200" dirty="0">
                <a:latin typeface="Times New Roman"/>
                <a:cs typeface="Times New Roman"/>
              </a:rPr>
              <a:t>1.5.</a:t>
            </a:r>
            <a:r>
              <a:rPr sz="1200" spc="260" dirty="0">
                <a:latin typeface="Times New Roman"/>
                <a:cs typeface="Times New Roman"/>
              </a:rPr>
              <a:t>  </a:t>
            </a:r>
            <a:r>
              <a:rPr sz="1200" dirty="0">
                <a:latin typeface="Times New Roman"/>
                <a:cs typeface="Times New Roman"/>
              </a:rPr>
              <a:t>VELOCITY</a:t>
            </a:r>
            <a:r>
              <a:rPr sz="1200" spc="190" dirty="0">
                <a:latin typeface="Times New Roman"/>
                <a:cs typeface="Times New Roman"/>
              </a:rPr>
              <a:t> </a:t>
            </a:r>
            <a:r>
              <a:rPr sz="1200" dirty="0">
                <a:latin typeface="Times New Roman"/>
                <a:cs typeface="Times New Roman"/>
              </a:rPr>
              <a:t>TRANSFORMATIONS</a:t>
            </a:r>
            <a:r>
              <a:rPr sz="1200" spc="185" dirty="0">
                <a:latin typeface="Times New Roman"/>
                <a:cs typeface="Times New Roman"/>
              </a:rPr>
              <a:t> </a:t>
            </a:r>
            <a:r>
              <a:rPr sz="1200" dirty="0">
                <a:latin typeface="Times New Roman"/>
                <a:cs typeface="Times New Roman"/>
              </a:rPr>
              <a:t>AND</a:t>
            </a:r>
            <a:r>
              <a:rPr sz="1200" spc="18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spc="60" dirty="0">
                <a:latin typeface="Times New Roman"/>
                <a:cs typeface="Times New Roman"/>
              </a:rPr>
              <a:t>DOPPLER</a:t>
            </a:r>
            <a:r>
              <a:rPr sz="1200" spc="185"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a:p>
            <a:pPr>
              <a:lnSpc>
                <a:spcPct val="100000"/>
              </a:lnSpc>
              <a:spcBef>
                <a:spcPts val="40"/>
              </a:spcBef>
            </a:pPr>
            <a:endParaRPr sz="1200">
              <a:latin typeface="Times New Roman"/>
              <a:cs typeface="Times New Roman"/>
            </a:endParaRPr>
          </a:p>
          <a:p>
            <a:pPr marL="12700">
              <a:lnSpc>
                <a:spcPct val="100000"/>
              </a:lnSpc>
              <a:tabLst>
                <a:tab pos="572770" algn="l"/>
              </a:tabLst>
            </a:pPr>
            <a:r>
              <a:rPr sz="1700" b="1" spc="85" dirty="0">
                <a:latin typeface="Book Antiqua"/>
                <a:cs typeface="Book Antiqua"/>
              </a:rPr>
              <a:t>1.5</a:t>
            </a:r>
            <a:r>
              <a:rPr sz="1700" b="1" dirty="0">
                <a:latin typeface="Book Antiqua"/>
                <a:cs typeface="Book Antiqua"/>
              </a:rPr>
              <a:t>	Velocity</a:t>
            </a:r>
            <a:r>
              <a:rPr sz="1700" b="1" spc="365" dirty="0">
                <a:latin typeface="Book Antiqua"/>
                <a:cs typeface="Book Antiqua"/>
              </a:rPr>
              <a:t> </a:t>
            </a:r>
            <a:r>
              <a:rPr sz="1700" b="1" spc="50" dirty="0">
                <a:latin typeface="Book Antiqua"/>
                <a:cs typeface="Book Antiqua"/>
              </a:rPr>
              <a:t>Transformations</a:t>
            </a:r>
            <a:r>
              <a:rPr sz="1700" b="1" spc="365" dirty="0">
                <a:latin typeface="Book Antiqua"/>
                <a:cs typeface="Book Antiqua"/>
              </a:rPr>
              <a:t> </a:t>
            </a:r>
            <a:r>
              <a:rPr sz="1700" b="1" dirty="0">
                <a:latin typeface="Book Antiqua"/>
                <a:cs typeface="Book Antiqua"/>
              </a:rPr>
              <a:t>and</a:t>
            </a:r>
            <a:r>
              <a:rPr sz="1700" b="1" spc="365" dirty="0">
                <a:latin typeface="Book Antiqua"/>
                <a:cs typeface="Book Antiqua"/>
              </a:rPr>
              <a:t> </a:t>
            </a:r>
            <a:r>
              <a:rPr sz="1700" b="1" spc="80" dirty="0">
                <a:latin typeface="Book Antiqua"/>
                <a:cs typeface="Book Antiqua"/>
              </a:rPr>
              <a:t>the</a:t>
            </a:r>
            <a:r>
              <a:rPr sz="1700" b="1" spc="365" dirty="0">
                <a:latin typeface="Book Antiqua"/>
                <a:cs typeface="Book Antiqua"/>
              </a:rPr>
              <a:t> </a:t>
            </a:r>
            <a:r>
              <a:rPr sz="1700" b="1" dirty="0">
                <a:latin typeface="Book Antiqua"/>
                <a:cs typeface="Book Antiqua"/>
              </a:rPr>
              <a:t>Doppler</a:t>
            </a:r>
            <a:r>
              <a:rPr sz="1700" b="1" spc="365" dirty="0">
                <a:latin typeface="Book Antiqua"/>
                <a:cs typeface="Book Antiqua"/>
              </a:rPr>
              <a:t> </a:t>
            </a:r>
            <a:r>
              <a:rPr sz="1700" b="1" spc="50" dirty="0">
                <a:latin typeface="Book Antiqua"/>
                <a:cs typeface="Book Antiqua"/>
              </a:rPr>
              <a:t>Effect</a:t>
            </a:r>
            <a:endParaRPr sz="1700">
              <a:latin typeface="Book Antiqua"/>
              <a:cs typeface="Book Antiqua"/>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3297554"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1.5.</a:t>
            </a:r>
            <a:r>
              <a:rPr sz="1200" spc="254" dirty="0">
                <a:latin typeface="Times New Roman"/>
                <a:cs typeface="Times New Roman"/>
              </a:rPr>
              <a:t>  </a:t>
            </a:r>
            <a:r>
              <a:rPr sz="1200" dirty="0">
                <a:latin typeface="Times New Roman"/>
                <a:cs typeface="Times New Roman"/>
              </a:rPr>
              <a:t>VELOCITY</a:t>
            </a:r>
            <a:r>
              <a:rPr sz="1200" spc="185" dirty="0">
                <a:latin typeface="Times New Roman"/>
                <a:cs typeface="Times New Roman"/>
              </a:rPr>
              <a:t> </a:t>
            </a:r>
            <a:r>
              <a:rPr sz="1200" dirty="0">
                <a:latin typeface="Times New Roman"/>
                <a:cs typeface="Times New Roman"/>
              </a:rPr>
              <a:t>TRANSFORMATIONS</a:t>
            </a:r>
            <a:r>
              <a:rPr sz="1200" spc="175" dirty="0">
                <a:latin typeface="Times New Roman"/>
                <a:cs typeface="Times New Roman"/>
              </a:rPr>
              <a:t> </a:t>
            </a:r>
            <a:r>
              <a:rPr sz="1200" dirty="0">
                <a:latin typeface="Times New Roman"/>
                <a:cs typeface="Times New Roman"/>
              </a:rPr>
              <a:t>AND</a:t>
            </a:r>
            <a:r>
              <a:rPr sz="1200" spc="180" dirty="0">
                <a:latin typeface="Times New Roman"/>
                <a:cs typeface="Times New Roman"/>
              </a:rPr>
              <a:t> </a:t>
            </a:r>
            <a:r>
              <a:rPr sz="1200" spc="50" dirty="0">
                <a:latin typeface="Times New Roman"/>
                <a:cs typeface="Times New Roman"/>
              </a:rPr>
              <a:t>THE</a:t>
            </a:r>
            <a:r>
              <a:rPr sz="1200" spc="180" dirty="0">
                <a:latin typeface="Times New Roman"/>
                <a:cs typeface="Times New Roman"/>
              </a:rPr>
              <a:t> </a:t>
            </a:r>
            <a:r>
              <a:rPr sz="1200" spc="60" dirty="0">
                <a:latin typeface="Times New Roman"/>
                <a:cs typeface="Times New Roman"/>
              </a:rPr>
              <a:t>DOPPLER</a:t>
            </a:r>
            <a:r>
              <a:rPr sz="1200" spc="175"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693419" y="1250212"/>
            <a:ext cx="8305800" cy="403225"/>
          </a:xfrm>
          <a:prstGeom prst="rect">
            <a:avLst/>
          </a:prstGeom>
        </p:spPr>
        <p:txBody>
          <a:bodyPr vert="horz" wrap="square" lIns="0" tIns="15875" rIns="0" bIns="0" rtlCol="0">
            <a:spAutoFit/>
          </a:bodyPr>
          <a:lstStyle/>
          <a:p>
            <a:pPr marL="38100">
              <a:lnSpc>
                <a:spcPct val="100000"/>
              </a:lnSpc>
              <a:spcBef>
                <a:spcPts val="125"/>
              </a:spcBef>
              <a:tabLst>
                <a:tab pos="5424170" algn="l"/>
              </a:tabLst>
            </a:pPr>
            <a:r>
              <a:rPr dirty="0"/>
              <a:t>The</a:t>
            </a:r>
            <a:r>
              <a:rPr spc="60" dirty="0"/>
              <a:t> </a:t>
            </a:r>
            <a:r>
              <a:rPr dirty="0"/>
              <a:t>Lorentz</a:t>
            </a:r>
            <a:r>
              <a:rPr spc="70" dirty="0"/>
              <a:t> </a:t>
            </a:r>
            <a:r>
              <a:rPr dirty="0"/>
              <a:t>transformation</a:t>
            </a:r>
            <a:r>
              <a:rPr spc="75" dirty="0"/>
              <a:t> </a:t>
            </a:r>
            <a:r>
              <a:rPr dirty="0"/>
              <a:t>for</a:t>
            </a:r>
            <a:r>
              <a:rPr spc="70" dirty="0"/>
              <a:t> </a:t>
            </a:r>
            <a:r>
              <a:rPr spc="-10" dirty="0"/>
              <a:t>finding</a:t>
            </a:r>
            <a:r>
              <a:rPr spc="75" dirty="0"/>
              <a:t> </a:t>
            </a:r>
            <a:r>
              <a:rPr b="0" i="1" spc="-25" dirty="0">
                <a:latin typeface="Bookman Old Style"/>
                <a:cs typeface="Bookman Old Style"/>
              </a:rPr>
              <a:t>v</a:t>
            </a:r>
            <a:r>
              <a:rPr sz="3075" i="1" spc="-37" baseline="24390" dirty="0">
                <a:latin typeface="Times New Roman"/>
                <a:cs typeface="Times New Roman"/>
              </a:rPr>
              <a:t>′</a:t>
            </a:r>
            <a:r>
              <a:rPr sz="3075" i="1" baseline="24390" dirty="0">
                <a:latin typeface="Times New Roman"/>
                <a:cs typeface="Times New Roman"/>
              </a:rPr>
              <a:t>	</a:t>
            </a:r>
            <a:r>
              <a:rPr sz="2450" dirty="0"/>
              <a:t>has</a:t>
            </a:r>
            <a:r>
              <a:rPr sz="2450" spc="5" dirty="0"/>
              <a:t> </a:t>
            </a:r>
            <a:r>
              <a:rPr sz="2450" dirty="0"/>
              <a:t>two</a:t>
            </a:r>
            <a:r>
              <a:rPr sz="2450" spc="20" dirty="0"/>
              <a:t> </a:t>
            </a:r>
            <a:r>
              <a:rPr sz="2450" spc="-10" dirty="0"/>
              <a:t>variables</a:t>
            </a:r>
            <a:r>
              <a:rPr sz="2450" spc="15" dirty="0"/>
              <a:t> </a:t>
            </a:r>
            <a:r>
              <a:rPr sz="2450" dirty="0"/>
              <a:t>in</a:t>
            </a:r>
            <a:r>
              <a:rPr sz="2450" spc="20" dirty="0"/>
              <a:t> </a:t>
            </a:r>
            <a:r>
              <a:rPr sz="2450" spc="-25" dirty="0"/>
              <a:t>it,</a:t>
            </a:r>
            <a:endParaRPr sz="2450">
              <a:latin typeface="Times New Roman"/>
              <a:cs typeface="Times New Roman"/>
            </a:endParaRPr>
          </a:p>
        </p:txBody>
      </p:sp>
      <p:sp>
        <p:nvSpPr>
          <p:cNvPr id="5" name="object 5"/>
          <p:cNvSpPr txBox="1"/>
          <p:nvPr/>
        </p:nvSpPr>
        <p:spPr>
          <a:xfrm>
            <a:off x="689737" y="1380420"/>
            <a:ext cx="8308975" cy="3132455"/>
          </a:xfrm>
          <a:prstGeom prst="rect">
            <a:avLst/>
          </a:prstGeom>
        </p:spPr>
        <p:txBody>
          <a:bodyPr vert="horz" wrap="square" lIns="0" tIns="14604" rIns="0" bIns="0" rtlCol="0">
            <a:spAutoFit/>
          </a:bodyPr>
          <a:lstStyle/>
          <a:p>
            <a:pPr marL="2203450" algn="ctr">
              <a:lnSpc>
                <a:spcPts val="2220"/>
              </a:lnSpc>
              <a:spcBef>
                <a:spcPts val="114"/>
              </a:spcBef>
            </a:pPr>
            <a:r>
              <a:rPr sz="2050" b="0" i="1" spc="40" dirty="0">
                <a:latin typeface="Bookman Old Style"/>
                <a:cs typeface="Bookman Old Style"/>
              </a:rPr>
              <a:t>x</a:t>
            </a:r>
            <a:endParaRPr sz="2050">
              <a:latin typeface="Bookman Old Style"/>
              <a:cs typeface="Bookman Old Style"/>
            </a:endParaRPr>
          </a:p>
          <a:p>
            <a:pPr marL="41275">
              <a:lnSpc>
                <a:spcPts val="2700"/>
              </a:lnSpc>
              <a:tabLst>
                <a:tab pos="1376680" algn="l"/>
                <a:tab pos="7268845" algn="l"/>
              </a:tabLst>
            </a:pPr>
            <a:r>
              <a:rPr sz="2450" b="0" i="1" dirty="0">
                <a:latin typeface="Bookman Old Style"/>
                <a:cs typeface="Bookman Old Style"/>
              </a:rPr>
              <a:t>v</a:t>
            </a:r>
            <a:r>
              <a:rPr sz="3075" b="0" i="1" baseline="-9485" dirty="0">
                <a:latin typeface="Bookman Old Style"/>
                <a:cs typeface="Bookman Old Style"/>
              </a:rPr>
              <a:t>x</a:t>
            </a:r>
            <a:r>
              <a:rPr sz="3075" b="0" i="1" spc="240" baseline="-9485" dirty="0">
                <a:latin typeface="Bookman Old Style"/>
                <a:cs typeface="Bookman Old Style"/>
              </a:rPr>
              <a:t> </a:t>
            </a:r>
            <a:r>
              <a:rPr sz="2450" dirty="0">
                <a:latin typeface="Times New Roman"/>
                <a:cs typeface="Times New Roman"/>
              </a:rPr>
              <a:t>and</a:t>
            </a:r>
            <a:r>
              <a:rPr sz="2450" spc="110" dirty="0">
                <a:latin typeface="Times New Roman"/>
                <a:cs typeface="Times New Roman"/>
              </a:rPr>
              <a:t> </a:t>
            </a:r>
            <a:r>
              <a:rPr sz="2450" b="0" i="1" spc="-25" dirty="0">
                <a:latin typeface="Bookman Old Style"/>
                <a:cs typeface="Bookman Old Style"/>
              </a:rPr>
              <a:t>u</a:t>
            </a:r>
            <a:r>
              <a:rPr sz="2450" spc="-25" dirty="0">
                <a:latin typeface="Times New Roman"/>
                <a:cs typeface="Times New Roman"/>
              </a:rPr>
              <a:t>.</a:t>
            </a:r>
            <a:r>
              <a:rPr sz="2450" dirty="0">
                <a:latin typeface="Times New Roman"/>
                <a:cs typeface="Times New Roman"/>
              </a:rPr>
              <a:t>	Both</a:t>
            </a:r>
            <a:r>
              <a:rPr sz="2450" spc="114" dirty="0">
                <a:latin typeface="Times New Roman"/>
                <a:cs typeface="Times New Roman"/>
              </a:rPr>
              <a:t> </a:t>
            </a:r>
            <a:r>
              <a:rPr sz="2450" dirty="0">
                <a:latin typeface="Times New Roman"/>
                <a:cs typeface="Times New Roman"/>
              </a:rPr>
              <a:t>of</a:t>
            </a:r>
            <a:r>
              <a:rPr sz="2450" spc="114" dirty="0">
                <a:latin typeface="Times New Roman"/>
                <a:cs typeface="Times New Roman"/>
              </a:rPr>
              <a:t> </a:t>
            </a:r>
            <a:r>
              <a:rPr sz="2450" dirty="0">
                <a:latin typeface="Times New Roman"/>
                <a:cs typeface="Times New Roman"/>
              </a:rPr>
              <a:t>them</a:t>
            </a:r>
            <a:r>
              <a:rPr sz="2450" spc="120" dirty="0">
                <a:latin typeface="Times New Roman"/>
                <a:cs typeface="Times New Roman"/>
              </a:rPr>
              <a:t> </a:t>
            </a:r>
            <a:r>
              <a:rPr sz="2450" dirty="0">
                <a:latin typeface="Times New Roman"/>
                <a:cs typeface="Times New Roman"/>
              </a:rPr>
              <a:t>are</a:t>
            </a:r>
            <a:r>
              <a:rPr sz="2450" spc="114" dirty="0">
                <a:latin typeface="Times New Roman"/>
                <a:cs typeface="Times New Roman"/>
              </a:rPr>
              <a:t> </a:t>
            </a:r>
            <a:r>
              <a:rPr sz="2450" spc="-30" dirty="0">
                <a:latin typeface="Times New Roman"/>
                <a:cs typeface="Times New Roman"/>
              </a:rPr>
              <a:t>velocities</a:t>
            </a:r>
            <a:r>
              <a:rPr sz="2450" spc="114" dirty="0">
                <a:latin typeface="Times New Roman"/>
                <a:cs typeface="Times New Roman"/>
              </a:rPr>
              <a:t> </a:t>
            </a:r>
            <a:r>
              <a:rPr sz="2450" dirty="0">
                <a:latin typeface="Times New Roman"/>
                <a:cs typeface="Times New Roman"/>
              </a:rPr>
              <a:t>in</a:t>
            </a:r>
            <a:r>
              <a:rPr sz="2450" spc="114"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b="0" i="1" dirty="0">
                <a:latin typeface="Bookman Old Style"/>
                <a:cs typeface="Bookman Old Style"/>
              </a:rPr>
              <a:t>x</a:t>
            </a:r>
            <a:r>
              <a:rPr sz="2450" dirty="0">
                <a:latin typeface="Times New Roman"/>
                <a:cs typeface="Times New Roman"/>
              </a:rPr>
              <a:t>-</a:t>
            </a:r>
            <a:r>
              <a:rPr sz="2450" spc="-10" dirty="0">
                <a:latin typeface="Times New Roman"/>
                <a:cs typeface="Times New Roman"/>
              </a:rPr>
              <a:t>direction.</a:t>
            </a:r>
            <a:r>
              <a:rPr sz="2450" dirty="0">
                <a:latin typeface="Times New Roman"/>
                <a:cs typeface="Times New Roman"/>
              </a:rPr>
              <a:t>	</a:t>
            </a:r>
            <a:r>
              <a:rPr sz="2450" spc="75" dirty="0">
                <a:latin typeface="Times New Roman"/>
                <a:cs typeface="Times New Roman"/>
              </a:rPr>
              <a:t>What</a:t>
            </a:r>
            <a:r>
              <a:rPr sz="2450" spc="130" dirty="0">
                <a:latin typeface="Times New Roman"/>
                <a:cs typeface="Times New Roman"/>
              </a:rPr>
              <a:t> </a:t>
            </a:r>
            <a:r>
              <a:rPr sz="2450" spc="-25" dirty="0">
                <a:latin typeface="Times New Roman"/>
                <a:cs typeface="Times New Roman"/>
              </a:rPr>
              <a:t>is</a:t>
            </a:r>
            <a:endParaRPr sz="2450">
              <a:latin typeface="Times New Roman"/>
              <a:cs typeface="Times New Roman"/>
            </a:endParaRPr>
          </a:p>
          <a:p>
            <a:pPr marL="41275">
              <a:lnSpc>
                <a:spcPct val="100000"/>
              </a:lnSpc>
              <a:spcBef>
                <a:spcPts val="50"/>
              </a:spcBef>
              <a:tabLst>
                <a:tab pos="4124325" algn="l"/>
              </a:tabLst>
            </a:pPr>
            <a:r>
              <a:rPr sz="2450" dirty="0">
                <a:latin typeface="Times New Roman"/>
                <a:cs typeface="Times New Roman"/>
              </a:rPr>
              <a:t>the</a:t>
            </a:r>
            <a:r>
              <a:rPr sz="2450" spc="95" dirty="0">
                <a:latin typeface="Times New Roman"/>
                <a:cs typeface="Times New Roman"/>
              </a:rPr>
              <a:t> </a:t>
            </a:r>
            <a:r>
              <a:rPr sz="2450" dirty="0">
                <a:latin typeface="Times New Roman"/>
                <a:cs typeface="Times New Roman"/>
              </a:rPr>
              <a:t>relationship</a:t>
            </a:r>
            <a:r>
              <a:rPr sz="2450" spc="90" dirty="0">
                <a:latin typeface="Times New Roman"/>
                <a:cs typeface="Times New Roman"/>
              </a:rPr>
              <a:t> </a:t>
            </a:r>
            <a:r>
              <a:rPr sz="2450" dirty="0">
                <a:latin typeface="Times New Roman"/>
                <a:cs typeface="Times New Roman"/>
              </a:rPr>
              <a:t>between</a:t>
            </a:r>
            <a:r>
              <a:rPr sz="2450" spc="95" dirty="0">
                <a:latin typeface="Times New Roman"/>
                <a:cs typeface="Times New Roman"/>
              </a:rPr>
              <a:t> </a:t>
            </a:r>
            <a:r>
              <a:rPr sz="2450" spc="-10" dirty="0">
                <a:latin typeface="Times New Roman"/>
                <a:cs typeface="Times New Roman"/>
              </a:rPr>
              <a:t>them?</a:t>
            </a:r>
            <a:r>
              <a:rPr sz="2450" dirty="0">
                <a:latin typeface="Times New Roman"/>
                <a:cs typeface="Times New Roman"/>
              </a:rPr>
              <a:t>	(Choose</a:t>
            </a:r>
            <a:r>
              <a:rPr sz="2450" spc="-55" dirty="0">
                <a:latin typeface="Times New Roman"/>
                <a:cs typeface="Times New Roman"/>
              </a:rPr>
              <a:t> </a:t>
            </a:r>
            <a:r>
              <a:rPr sz="2450" spc="-10" dirty="0">
                <a:latin typeface="Times New Roman"/>
                <a:cs typeface="Times New Roman"/>
              </a:rPr>
              <a:t>one.)</a:t>
            </a:r>
            <a:endParaRPr sz="2450">
              <a:latin typeface="Times New Roman"/>
              <a:cs typeface="Times New Roman"/>
            </a:endParaRPr>
          </a:p>
          <a:p>
            <a:pPr marL="413384" indent="-372110">
              <a:lnSpc>
                <a:spcPct val="100000"/>
              </a:lnSpc>
              <a:spcBef>
                <a:spcPts val="1639"/>
              </a:spcBef>
              <a:buAutoNum type="alphaUcPeriod"/>
              <a:tabLst>
                <a:tab pos="414020" algn="l"/>
              </a:tabLst>
            </a:pPr>
            <a:r>
              <a:rPr sz="2450" dirty="0">
                <a:latin typeface="Times New Roman"/>
                <a:cs typeface="Times New Roman"/>
              </a:rPr>
              <a:t>They</a:t>
            </a:r>
            <a:r>
              <a:rPr sz="2450" spc="200" dirty="0">
                <a:latin typeface="Times New Roman"/>
                <a:cs typeface="Times New Roman"/>
              </a:rPr>
              <a:t> </a:t>
            </a:r>
            <a:r>
              <a:rPr sz="2450" dirty="0">
                <a:latin typeface="Times New Roman"/>
                <a:cs typeface="Times New Roman"/>
              </a:rPr>
              <a:t>are</a:t>
            </a:r>
            <a:r>
              <a:rPr sz="2450" spc="200" dirty="0">
                <a:latin typeface="Times New Roman"/>
                <a:cs typeface="Times New Roman"/>
              </a:rPr>
              <a:t> </a:t>
            </a:r>
            <a:r>
              <a:rPr sz="2450" dirty="0">
                <a:latin typeface="Times New Roman"/>
                <a:cs typeface="Times New Roman"/>
              </a:rPr>
              <a:t>the</a:t>
            </a:r>
            <a:r>
              <a:rPr sz="2450" spc="200" dirty="0">
                <a:latin typeface="Times New Roman"/>
                <a:cs typeface="Times New Roman"/>
              </a:rPr>
              <a:t> </a:t>
            </a:r>
            <a:r>
              <a:rPr sz="2450" spc="-10" dirty="0">
                <a:latin typeface="Times New Roman"/>
                <a:cs typeface="Times New Roman"/>
              </a:rPr>
              <a:t>same.</a:t>
            </a:r>
            <a:endParaRPr sz="2450">
              <a:latin typeface="Times New Roman"/>
              <a:cs typeface="Times New Roman"/>
            </a:endParaRPr>
          </a:p>
          <a:p>
            <a:pPr marL="413384" indent="-360045">
              <a:lnSpc>
                <a:spcPct val="100000"/>
              </a:lnSpc>
              <a:spcBef>
                <a:spcPts val="1045"/>
              </a:spcBef>
              <a:buFont typeface="Times New Roman"/>
              <a:buAutoNum type="alphaUcPeriod"/>
              <a:tabLst>
                <a:tab pos="414020" algn="l"/>
              </a:tabLst>
            </a:pPr>
            <a:r>
              <a:rPr sz="2450" b="0" i="1" dirty="0">
                <a:latin typeface="Bookman Old Style"/>
                <a:cs typeface="Bookman Old Style"/>
              </a:rPr>
              <a:t>v</a:t>
            </a:r>
            <a:r>
              <a:rPr sz="3075" b="0" i="1" baseline="-9485" dirty="0">
                <a:latin typeface="Bookman Old Style"/>
                <a:cs typeface="Bookman Old Style"/>
              </a:rPr>
              <a:t>x</a:t>
            </a:r>
            <a:r>
              <a:rPr sz="3075" b="0" i="1" spc="142" baseline="-9485" dirty="0">
                <a:latin typeface="Bookman Old Style"/>
                <a:cs typeface="Bookman Old Style"/>
              </a:rPr>
              <a:t> </a:t>
            </a:r>
            <a:r>
              <a:rPr sz="2450" dirty="0">
                <a:latin typeface="Times New Roman"/>
                <a:cs typeface="Times New Roman"/>
              </a:rPr>
              <a:t>is</a:t>
            </a:r>
            <a:r>
              <a:rPr sz="2450" spc="60" dirty="0">
                <a:latin typeface="Times New Roman"/>
                <a:cs typeface="Times New Roman"/>
              </a:rPr>
              <a:t> </a:t>
            </a:r>
            <a:r>
              <a:rPr sz="2450" spc="-20" dirty="0">
                <a:latin typeface="Times New Roman"/>
                <a:cs typeface="Times New Roman"/>
              </a:rPr>
              <a:t>always</a:t>
            </a:r>
            <a:r>
              <a:rPr sz="2450" spc="55" dirty="0">
                <a:latin typeface="Times New Roman"/>
                <a:cs typeface="Times New Roman"/>
              </a:rPr>
              <a:t> </a:t>
            </a:r>
            <a:r>
              <a:rPr sz="2450" dirty="0">
                <a:latin typeface="Times New Roman"/>
                <a:cs typeface="Times New Roman"/>
              </a:rPr>
              <a:t>greater</a:t>
            </a:r>
            <a:r>
              <a:rPr sz="2450" spc="55" dirty="0">
                <a:latin typeface="Times New Roman"/>
                <a:cs typeface="Times New Roman"/>
              </a:rPr>
              <a:t> </a:t>
            </a:r>
            <a:r>
              <a:rPr sz="2450" spc="70" dirty="0">
                <a:latin typeface="Times New Roman"/>
                <a:cs typeface="Times New Roman"/>
              </a:rPr>
              <a:t>than</a:t>
            </a:r>
            <a:r>
              <a:rPr sz="2450" spc="60" dirty="0">
                <a:latin typeface="Times New Roman"/>
                <a:cs typeface="Times New Roman"/>
              </a:rPr>
              <a:t> </a:t>
            </a:r>
            <a:r>
              <a:rPr sz="2450" b="0" i="1" spc="-25" dirty="0">
                <a:latin typeface="Bookman Old Style"/>
                <a:cs typeface="Bookman Old Style"/>
              </a:rPr>
              <a:t>u</a:t>
            </a:r>
            <a:r>
              <a:rPr sz="2450" spc="-25" dirty="0">
                <a:latin typeface="Times New Roman"/>
                <a:cs typeface="Times New Roman"/>
              </a:rPr>
              <a:t>.</a:t>
            </a:r>
            <a:endParaRPr sz="2450">
              <a:latin typeface="Times New Roman"/>
              <a:cs typeface="Times New Roman"/>
            </a:endParaRPr>
          </a:p>
          <a:p>
            <a:pPr marL="413384" indent="-363855">
              <a:lnSpc>
                <a:spcPct val="100000"/>
              </a:lnSpc>
              <a:spcBef>
                <a:spcPts val="1045"/>
              </a:spcBef>
              <a:buFont typeface="Times New Roman"/>
              <a:buAutoNum type="alphaUcPeriod"/>
              <a:tabLst>
                <a:tab pos="414020" algn="l"/>
              </a:tabLst>
            </a:pPr>
            <a:r>
              <a:rPr sz="2450" b="0" i="1" dirty="0">
                <a:latin typeface="Bookman Old Style"/>
                <a:cs typeface="Bookman Old Style"/>
              </a:rPr>
              <a:t>v</a:t>
            </a:r>
            <a:r>
              <a:rPr sz="3075" b="0" i="1" baseline="-9485" dirty="0">
                <a:latin typeface="Bookman Old Style"/>
                <a:cs typeface="Bookman Old Style"/>
              </a:rPr>
              <a:t>x</a:t>
            </a:r>
            <a:r>
              <a:rPr sz="3075" b="0" i="1" spc="44" baseline="-9485" dirty="0">
                <a:latin typeface="Bookman Old Style"/>
                <a:cs typeface="Bookman Old Style"/>
              </a:rPr>
              <a:t> </a:t>
            </a:r>
            <a:r>
              <a:rPr sz="2450" dirty="0">
                <a:latin typeface="Times New Roman"/>
                <a:cs typeface="Times New Roman"/>
              </a:rPr>
              <a:t>is</a:t>
            </a:r>
            <a:r>
              <a:rPr sz="2450" spc="-5" dirty="0">
                <a:latin typeface="Times New Roman"/>
                <a:cs typeface="Times New Roman"/>
              </a:rPr>
              <a:t> </a:t>
            </a:r>
            <a:r>
              <a:rPr sz="2450" spc="-20" dirty="0">
                <a:latin typeface="Times New Roman"/>
                <a:cs typeface="Times New Roman"/>
              </a:rPr>
              <a:t>always</a:t>
            </a:r>
            <a:r>
              <a:rPr sz="2450" spc="-5" dirty="0">
                <a:latin typeface="Times New Roman"/>
                <a:cs typeface="Times New Roman"/>
              </a:rPr>
              <a:t> </a:t>
            </a:r>
            <a:r>
              <a:rPr sz="2450" spc="-10" dirty="0">
                <a:latin typeface="Times New Roman"/>
                <a:cs typeface="Times New Roman"/>
              </a:rPr>
              <a:t>less </a:t>
            </a:r>
            <a:r>
              <a:rPr sz="2450" spc="70" dirty="0">
                <a:latin typeface="Times New Roman"/>
                <a:cs typeface="Times New Roman"/>
              </a:rPr>
              <a:t>than</a:t>
            </a:r>
            <a:r>
              <a:rPr sz="2450" spc="-10" dirty="0">
                <a:latin typeface="Times New Roman"/>
                <a:cs typeface="Times New Roman"/>
              </a:rPr>
              <a:t> </a:t>
            </a:r>
            <a:r>
              <a:rPr sz="2450" b="0" i="1" spc="-25" dirty="0">
                <a:latin typeface="Bookman Old Style"/>
                <a:cs typeface="Bookman Old Style"/>
              </a:rPr>
              <a:t>u</a:t>
            </a:r>
            <a:r>
              <a:rPr sz="2450" spc="-25" dirty="0">
                <a:latin typeface="Times New Roman"/>
                <a:cs typeface="Times New Roman"/>
              </a:rPr>
              <a:t>.</a:t>
            </a:r>
            <a:endParaRPr sz="2450">
              <a:latin typeface="Times New Roman"/>
              <a:cs typeface="Times New Roman"/>
            </a:endParaRPr>
          </a:p>
          <a:p>
            <a:pPr marL="413384" indent="-375920">
              <a:lnSpc>
                <a:spcPct val="100000"/>
              </a:lnSpc>
              <a:spcBef>
                <a:spcPts val="1045"/>
              </a:spcBef>
              <a:buAutoNum type="alphaUcPeriod"/>
              <a:tabLst>
                <a:tab pos="414020" algn="l"/>
              </a:tabLst>
            </a:pPr>
            <a:r>
              <a:rPr sz="2450" dirty="0">
                <a:latin typeface="Times New Roman"/>
                <a:cs typeface="Times New Roman"/>
              </a:rPr>
              <a:t>They</a:t>
            </a:r>
            <a:r>
              <a:rPr sz="2450" spc="50" dirty="0">
                <a:latin typeface="Times New Roman"/>
                <a:cs typeface="Times New Roman"/>
              </a:rPr>
              <a:t> </a:t>
            </a:r>
            <a:r>
              <a:rPr sz="2450" dirty="0">
                <a:latin typeface="Times New Roman"/>
                <a:cs typeface="Times New Roman"/>
              </a:rPr>
              <a:t>are</a:t>
            </a:r>
            <a:r>
              <a:rPr sz="2450" spc="60" dirty="0">
                <a:latin typeface="Times New Roman"/>
                <a:cs typeface="Times New Roman"/>
              </a:rPr>
              <a:t> </a:t>
            </a:r>
            <a:r>
              <a:rPr sz="2450" spc="-10" dirty="0">
                <a:latin typeface="Times New Roman"/>
                <a:cs typeface="Times New Roman"/>
              </a:rPr>
              <a:t>completely</a:t>
            </a:r>
            <a:r>
              <a:rPr sz="2450" spc="55" dirty="0">
                <a:latin typeface="Times New Roman"/>
                <a:cs typeface="Times New Roman"/>
              </a:rPr>
              <a:t> </a:t>
            </a:r>
            <a:r>
              <a:rPr sz="2450" dirty="0">
                <a:latin typeface="Times New Roman"/>
                <a:cs typeface="Times New Roman"/>
              </a:rPr>
              <a:t>independent</a:t>
            </a:r>
            <a:r>
              <a:rPr sz="2450" spc="55" dirty="0">
                <a:latin typeface="Times New Roman"/>
                <a:cs typeface="Times New Roman"/>
              </a:rPr>
              <a:t> </a:t>
            </a:r>
            <a:r>
              <a:rPr sz="2450" dirty="0">
                <a:latin typeface="Times New Roman"/>
                <a:cs typeface="Times New Roman"/>
              </a:rPr>
              <a:t>of</a:t>
            </a:r>
            <a:r>
              <a:rPr sz="2450" spc="60" dirty="0">
                <a:latin typeface="Times New Roman"/>
                <a:cs typeface="Times New Roman"/>
              </a:rPr>
              <a:t> </a:t>
            </a:r>
            <a:r>
              <a:rPr sz="2450" dirty="0">
                <a:latin typeface="Times New Roman"/>
                <a:cs typeface="Times New Roman"/>
              </a:rPr>
              <a:t>each</a:t>
            </a:r>
            <a:r>
              <a:rPr sz="2450" spc="60" dirty="0">
                <a:latin typeface="Times New Roman"/>
                <a:cs typeface="Times New Roman"/>
              </a:rPr>
              <a:t> </a:t>
            </a:r>
            <a:r>
              <a:rPr sz="2450" spc="-10" dirty="0">
                <a:latin typeface="Times New Roman"/>
                <a:cs typeface="Times New Roman"/>
              </a:rPr>
              <a:t>other.</a:t>
            </a:r>
            <a:endParaRPr sz="2450">
              <a:latin typeface="Times New Roman"/>
              <a:cs typeface="Times New Roman"/>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3297554"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1.5.</a:t>
            </a:r>
            <a:r>
              <a:rPr sz="1200" spc="254" dirty="0">
                <a:latin typeface="Times New Roman"/>
                <a:cs typeface="Times New Roman"/>
              </a:rPr>
              <a:t>  </a:t>
            </a:r>
            <a:r>
              <a:rPr sz="1200" dirty="0">
                <a:latin typeface="Times New Roman"/>
                <a:cs typeface="Times New Roman"/>
              </a:rPr>
              <a:t>VELOCITY</a:t>
            </a:r>
            <a:r>
              <a:rPr sz="1200" spc="185" dirty="0">
                <a:latin typeface="Times New Roman"/>
                <a:cs typeface="Times New Roman"/>
              </a:rPr>
              <a:t> </a:t>
            </a:r>
            <a:r>
              <a:rPr sz="1200" dirty="0">
                <a:latin typeface="Times New Roman"/>
                <a:cs typeface="Times New Roman"/>
              </a:rPr>
              <a:t>TRANSFORMATIONS</a:t>
            </a:r>
            <a:r>
              <a:rPr sz="1200" spc="175" dirty="0">
                <a:latin typeface="Times New Roman"/>
                <a:cs typeface="Times New Roman"/>
              </a:rPr>
              <a:t> </a:t>
            </a:r>
            <a:r>
              <a:rPr sz="1200" dirty="0">
                <a:latin typeface="Times New Roman"/>
                <a:cs typeface="Times New Roman"/>
              </a:rPr>
              <a:t>AND</a:t>
            </a:r>
            <a:r>
              <a:rPr sz="1200" spc="180" dirty="0">
                <a:latin typeface="Times New Roman"/>
                <a:cs typeface="Times New Roman"/>
              </a:rPr>
              <a:t> </a:t>
            </a:r>
            <a:r>
              <a:rPr sz="1200" spc="50" dirty="0">
                <a:latin typeface="Times New Roman"/>
                <a:cs typeface="Times New Roman"/>
              </a:rPr>
              <a:t>THE</a:t>
            </a:r>
            <a:r>
              <a:rPr sz="1200" spc="180" dirty="0">
                <a:latin typeface="Times New Roman"/>
                <a:cs typeface="Times New Roman"/>
              </a:rPr>
              <a:t> </a:t>
            </a:r>
            <a:r>
              <a:rPr sz="1200" spc="60" dirty="0">
                <a:latin typeface="Times New Roman"/>
                <a:cs typeface="Times New Roman"/>
              </a:rPr>
              <a:t>DOPPLER</a:t>
            </a:r>
            <a:r>
              <a:rPr sz="1200" spc="175"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693419" y="1250212"/>
            <a:ext cx="8305800" cy="403225"/>
          </a:xfrm>
          <a:prstGeom prst="rect">
            <a:avLst/>
          </a:prstGeom>
        </p:spPr>
        <p:txBody>
          <a:bodyPr vert="horz" wrap="square" lIns="0" tIns="15875" rIns="0" bIns="0" rtlCol="0">
            <a:spAutoFit/>
          </a:bodyPr>
          <a:lstStyle/>
          <a:p>
            <a:pPr marL="38100">
              <a:lnSpc>
                <a:spcPct val="100000"/>
              </a:lnSpc>
              <a:spcBef>
                <a:spcPts val="125"/>
              </a:spcBef>
              <a:tabLst>
                <a:tab pos="5424170" algn="l"/>
              </a:tabLst>
            </a:pPr>
            <a:r>
              <a:rPr dirty="0"/>
              <a:t>The</a:t>
            </a:r>
            <a:r>
              <a:rPr spc="60" dirty="0"/>
              <a:t> </a:t>
            </a:r>
            <a:r>
              <a:rPr dirty="0"/>
              <a:t>Lorentz</a:t>
            </a:r>
            <a:r>
              <a:rPr spc="70" dirty="0"/>
              <a:t> </a:t>
            </a:r>
            <a:r>
              <a:rPr dirty="0"/>
              <a:t>transformation</a:t>
            </a:r>
            <a:r>
              <a:rPr spc="75" dirty="0"/>
              <a:t> </a:t>
            </a:r>
            <a:r>
              <a:rPr dirty="0"/>
              <a:t>for</a:t>
            </a:r>
            <a:r>
              <a:rPr spc="70" dirty="0"/>
              <a:t> </a:t>
            </a:r>
            <a:r>
              <a:rPr spc="-10" dirty="0"/>
              <a:t>finding</a:t>
            </a:r>
            <a:r>
              <a:rPr spc="75" dirty="0"/>
              <a:t> </a:t>
            </a:r>
            <a:r>
              <a:rPr b="0" i="1" spc="-25" dirty="0">
                <a:latin typeface="Bookman Old Style"/>
                <a:cs typeface="Bookman Old Style"/>
              </a:rPr>
              <a:t>v</a:t>
            </a:r>
            <a:r>
              <a:rPr sz="3075" i="1" spc="-37" baseline="24390" dirty="0">
                <a:latin typeface="Times New Roman"/>
                <a:cs typeface="Times New Roman"/>
              </a:rPr>
              <a:t>′</a:t>
            </a:r>
            <a:r>
              <a:rPr sz="3075" i="1" baseline="24390" dirty="0">
                <a:latin typeface="Times New Roman"/>
                <a:cs typeface="Times New Roman"/>
              </a:rPr>
              <a:t>	</a:t>
            </a:r>
            <a:r>
              <a:rPr sz="2450" dirty="0"/>
              <a:t>has</a:t>
            </a:r>
            <a:r>
              <a:rPr sz="2450" spc="5" dirty="0"/>
              <a:t> </a:t>
            </a:r>
            <a:r>
              <a:rPr sz="2450" dirty="0"/>
              <a:t>two</a:t>
            </a:r>
            <a:r>
              <a:rPr sz="2450" spc="20" dirty="0"/>
              <a:t> </a:t>
            </a:r>
            <a:r>
              <a:rPr sz="2450" spc="-10" dirty="0"/>
              <a:t>variables</a:t>
            </a:r>
            <a:r>
              <a:rPr sz="2450" spc="15" dirty="0"/>
              <a:t> </a:t>
            </a:r>
            <a:r>
              <a:rPr sz="2450" dirty="0"/>
              <a:t>in</a:t>
            </a:r>
            <a:r>
              <a:rPr sz="2450" spc="20" dirty="0"/>
              <a:t> </a:t>
            </a:r>
            <a:r>
              <a:rPr sz="2450" spc="-25" dirty="0"/>
              <a:t>it,</a:t>
            </a:r>
            <a:endParaRPr sz="2450">
              <a:latin typeface="Times New Roman"/>
              <a:cs typeface="Times New Roman"/>
            </a:endParaRPr>
          </a:p>
        </p:txBody>
      </p:sp>
      <p:sp>
        <p:nvSpPr>
          <p:cNvPr id="5" name="object 5"/>
          <p:cNvSpPr txBox="1"/>
          <p:nvPr/>
        </p:nvSpPr>
        <p:spPr>
          <a:xfrm>
            <a:off x="677037" y="1380420"/>
            <a:ext cx="8334375" cy="3752850"/>
          </a:xfrm>
          <a:prstGeom prst="rect">
            <a:avLst/>
          </a:prstGeom>
        </p:spPr>
        <p:txBody>
          <a:bodyPr vert="horz" wrap="square" lIns="0" tIns="14604" rIns="0" bIns="0" rtlCol="0">
            <a:spAutoFit/>
          </a:bodyPr>
          <a:lstStyle/>
          <a:p>
            <a:pPr marL="2203450" algn="ctr">
              <a:lnSpc>
                <a:spcPts val="2220"/>
              </a:lnSpc>
              <a:spcBef>
                <a:spcPts val="114"/>
              </a:spcBef>
            </a:pPr>
            <a:r>
              <a:rPr sz="2050" b="0" i="1" spc="40" dirty="0">
                <a:latin typeface="Bookman Old Style"/>
                <a:cs typeface="Bookman Old Style"/>
              </a:rPr>
              <a:t>x</a:t>
            </a:r>
            <a:endParaRPr sz="2050">
              <a:latin typeface="Bookman Old Style"/>
              <a:cs typeface="Bookman Old Style"/>
            </a:endParaRPr>
          </a:p>
          <a:p>
            <a:pPr marL="53975">
              <a:lnSpc>
                <a:spcPts val="2700"/>
              </a:lnSpc>
              <a:tabLst>
                <a:tab pos="1389380" algn="l"/>
                <a:tab pos="7281545" algn="l"/>
              </a:tabLst>
            </a:pPr>
            <a:r>
              <a:rPr sz="2450" b="0" i="1" dirty="0">
                <a:latin typeface="Bookman Old Style"/>
                <a:cs typeface="Bookman Old Style"/>
              </a:rPr>
              <a:t>v</a:t>
            </a:r>
            <a:r>
              <a:rPr sz="3075" b="0" i="1" baseline="-9485" dirty="0">
                <a:latin typeface="Bookman Old Style"/>
                <a:cs typeface="Bookman Old Style"/>
              </a:rPr>
              <a:t>x</a:t>
            </a:r>
            <a:r>
              <a:rPr sz="3075" b="0" i="1" spc="240" baseline="-9485" dirty="0">
                <a:latin typeface="Bookman Old Style"/>
                <a:cs typeface="Bookman Old Style"/>
              </a:rPr>
              <a:t> </a:t>
            </a:r>
            <a:r>
              <a:rPr sz="2450" dirty="0">
                <a:latin typeface="Times New Roman"/>
                <a:cs typeface="Times New Roman"/>
              </a:rPr>
              <a:t>and</a:t>
            </a:r>
            <a:r>
              <a:rPr sz="2450" spc="110" dirty="0">
                <a:latin typeface="Times New Roman"/>
                <a:cs typeface="Times New Roman"/>
              </a:rPr>
              <a:t> </a:t>
            </a:r>
            <a:r>
              <a:rPr sz="2450" b="0" i="1" spc="-25" dirty="0">
                <a:latin typeface="Bookman Old Style"/>
                <a:cs typeface="Bookman Old Style"/>
              </a:rPr>
              <a:t>u</a:t>
            </a:r>
            <a:r>
              <a:rPr sz="2450" spc="-25" dirty="0">
                <a:latin typeface="Times New Roman"/>
                <a:cs typeface="Times New Roman"/>
              </a:rPr>
              <a:t>.</a:t>
            </a:r>
            <a:r>
              <a:rPr sz="2450" dirty="0">
                <a:latin typeface="Times New Roman"/>
                <a:cs typeface="Times New Roman"/>
              </a:rPr>
              <a:t>	Both</a:t>
            </a:r>
            <a:r>
              <a:rPr sz="2450" spc="114" dirty="0">
                <a:latin typeface="Times New Roman"/>
                <a:cs typeface="Times New Roman"/>
              </a:rPr>
              <a:t> </a:t>
            </a:r>
            <a:r>
              <a:rPr sz="2450" dirty="0">
                <a:latin typeface="Times New Roman"/>
                <a:cs typeface="Times New Roman"/>
              </a:rPr>
              <a:t>of</a:t>
            </a:r>
            <a:r>
              <a:rPr sz="2450" spc="114" dirty="0">
                <a:latin typeface="Times New Roman"/>
                <a:cs typeface="Times New Roman"/>
              </a:rPr>
              <a:t> </a:t>
            </a:r>
            <a:r>
              <a:rPr sz="2450" dirty="0">
                <a:latin typeface="Times New Roman"/>
                <a:cs typeface="Times New Roman"/>
              </a:rPr>
              <a:t>them</a:t>
            </a:r>
            <a:r>
              <a:rPr sz="2450" spc="120" dirty="0">
                <a:latin typeface="Times New Roman"/>
                <a:cs typeface="Times New Roman"/>
              </a:rPr>
              <a:t> </a:t>
            </a:r>
            <a:r>
              <a:rPr sz="2450" dirty="0">
                <a:latin typeface="Times New Roman"/>
                <a:cs typeface="Times New Roman"/>
              </a:rPr>
              <a:t>are</a:t>
            </a:r>
            <a:r>
              <a:rPr sz="2450" spc="114" dirty="0">
                <a:latin typeface="Times New Roman"/>
                <a:cs typeface="Times New Roman"/>
              </a:rPr>
              <a:t> </a:t>
            </a:r>
            <a:r>
              <a:rPr sz="2450" spc="-30" dirty="0">
                <a:latin typeface="Times New Roman"/>
                <a:cs typeface="Times New Roman"/>
              </a:rPr>
              <a:t>velocities</a:t>
            </a:r>
            <a:r>
              <a:rPr sz="2450" spc="114" dirty="0">
                <a:latin typeface="Times New Roman"/>
                <a:cs typeface="Times New Roman"/>
              </a:rPr>
              <a:t> </a:t>
            </a:r>
            <a:r>
              <a:rPr sz="2450" dirty="0">
                <a:latin typeface="Times New Roman"/>
                <a:cs typeface="Times New Roman"/>
              </a:rPr>
              <a:t>in</a:t>
            </a:r>
            <a:r>
              <a:rPr sz="2450" spc="114"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b="0" i="1" dirty="0">
                <a:latin typeface="Bookman Old Style"/>
                <a:cs typeface="Bookman Old Style"/>
              </a:rPr>
              <a:t>x</a:t>
            </a:r>
            <a:r>
              <a:rPr sz="2450" dirty="0">
                <a:latin typeface="Times New Roman"/>
                <a:cs typeface="Times New Roman"/>
              </a:rPr>
              <a:t>-</a:t>
            </a:r>
            <a:r>
              <a:rPr sz="2450" spc="-10" dirty="0">
                <a:latin typeface="Times New Roman"/>
                <a:cs typeface="Times New Roman"/>
              </a:rPr>
              <a:t>direction.</a:t>
            </a:r>
            <a:r>
              <a:rPr sz="2450" dirty="0">
                <a:latin typeface="Times New Roman"/>
                <a:cs typeface="Times New Roman"/>
              </a:rPr>
              <a:t>	</a:t>
            </a:r>
            <a:r>
              <a:rPr sz="2450" spc="75" dirty="0">
                <a:latin typeface="Times New Roman"/>
                <a:cs typeface="Times New Roman"/>
              </a:rPr>
              <a:t>What</a:t>
            </a:r>
            <a:r>
              <a:rPr sz="2450" spc="130" dirty="0">
                <a:latin typeface="Times New Roman"/>
                <a:cs typeface="Times New Roman"/>
              </a:rPr>
              <a:t> </a:t>
            </a:r>
            <a:r>
              <a:rPr sz="2450" spc="-25" dirty="0">
                <a:latin typeface="Times New Roman"/>
                <a:cs typeface="Times New Roman"/>
              </a:rPr>
              <a:t>is</a:t>
            </a:r>
            <a:endParaRPr sz="2450">
              <a:latin typeface="Times New Roman"/>
              <a:cs typeface="Times New Roman"/>
            </a:endParaRPr>
          </a:p>
          <a:p>
            <a:pPr marL="53975">
              <a:lnSpc>
                <a:spcPct val="100000"/>
              </a:lnSpc>
              <a:spcBef>
                <a:spcPts val="50"/>
              </a:spcBef>
              <a:tabLst>
                <a:tab pos="4137025" algn="l"/>
              </a:tabLst>
            </a:pPr>
            <a:r>
              <a:rPr sz="2450" dirty="0">
                <a:latin typeface="Times New Roman"/>
                <a:cs typeface="Times New Roman"/>
              </a:rPr>
              <a:t>the</a:t>
            </a:r>
            <a:r>
              <a:rPr sz="2450" spc="95" dirty="0">
                <a:latin typeface="Times New Roman"/>
                <a:cs typeface="Times New Roman"/>
              </a:rPr>
              <a:t> </a:t>
            </a:r>
            <a:r>
              <a:rPr sz="2450" dirty="0">
                <a:latin typeface="Times New Roman"/>
                <a:cs typeface="Times New Roman"/>
              </a:rPr>
              <a:t>relationship</a:t>
            </a:r>
            <a:r>
              <a:rPr sz="2450" spc="90" dirty="0">
                <a:latin typeface="Times New Roman"/>
                <a:cs typeface="Times New Roman"/>
              </a:rPr>
              <a:t> </a:t>
            </a:r>
            <a:r>
              <a:rPr sz="2450" dirty="0">
                <a:latin typeface="Times New Roman"/>
                <a:cs typeface="Times New Roman"/>
              </a:rPr>
              <a:t>between</a:t>
            </a:r>
            <a:r>
              <a:rPr sz="2450" spc="95" dirty="0">
                <a:latin typeface="Times New Roman"/>
                <a:cs typeface="Times New Roman"/>
              </a:rPr>
              <a:t> </a:t>
            </a:r>
            <a:r>
              <a:rPr sz="2450" spc="-10" dirty="0">
                <a:latin typeface="Times New Roman"/>
                <a:cs typeface="Times New Roman"/>
              </a:rPr>
              <a:t>them?</a:t>
            </a:r>
            <a:r>
              <a:rPr sz="2450" dirty="0">
                <a:latin typeface="Times New Roman"/>
                <a:cs typeface="Times New Roman"/>
              </a:rPr>
              <a:t>	(Choose</a:t>
            </a:r>
            <a:r>
              <a:rPr sz="2450" spc="-55" dirty="0">
                <a:latin typeface="Times New Roman"/>
                <a:cs typeface="Times New Roman"/>
              </a:rPr>
              <a:t> </a:t>
            </a:r>
            <a:r>
              <a:rPr sz="2450" spc="-10" dirty="0">
                <a:latin typeface="Times New Roman"/>
                <a:cs typeface="Times New Roman"/>
              </a:rPr>
              <a:t>one.)</a:t>
            </a:r>
            <a:endParaRPr sz="2450">
              <a:latin typeface="Times New Roman"/>
              <a:cs typeface="Times New Roman"/>
            </a:endParaRPr>
          </a:p>
          <a:p>
            <a:pPr marL="426084" indent="-372110">
              <a:lnSpc>
                <a:spcPct val="100000"/>
              </a:lnSpc>
              <a:spcBef>
                <a:spcPts val="1639"/>
              </a:spcBef>
              <a:buAutoNum type="alphaUcPeriod"/>
              <a:tabLst>
                <a:tab pos="426720" algn="l"/>
              </a:tabLst>
            </a:pPr>
            <a:r>
              <a:rPr sz="2450" dirty="0">
                <a:latin typeface="Times New Roman"/>
                <a:cs typeface="Times New Roman"/>
              </a:rPr>
              <a:t>They</a:t>
            </a:r>
            <a:r>
              <a:rPr sz="2450" spc="200" dirty="0">
                <a:latin typeface="Times New Roman"/>
                <a:cs typeface="Times New Roman"/>
              </a:rPr>
              <a:t> </a:t>
            </a:r>
            <a:r>
              <a:rPr sz="2450" dirty="0">
                <a:latin typeface="Times New Roman"/>
                <a:cs typeface="Times New Roman"/>
              </a:rPr>
              <a:t>are</a:t>
            </a:r>
            <a:r>
              <a:rPr sz="2450" spc="200" dirty="0">
                <a:latin typeface="Times New Roman"/>
                <a:cs typeface="Times New Roman"/>
              </a:rPr>
              <a:t> </a:t>
            </a:r>
            <a:r>
              <a:rPr sz="2450" dirty="0">
                <a:latin typeface="Times New Roman"/>
                <a:cs typeface="Times New Roman"/>
              </a:rPr>
              <a:t>the</a:t>
            </a:r>
            <a:r>
              <a:rPr sz="2450" spc="200" dirty="0">
                <a:latin typeface="Times New Roman"/>
                <a:cs typeface="Times New Roman"/>
              </a:rPr>
              <a:t> </a:t>
            </a:r>
            <a:r>
              <a:rPr sz="2450" spc="-10" dirty="0">
                <a:latin typeface="Times New Roman"/>
                <a:cs typeface="Times New Roman"/>
              </a:rPr>
              <a:t>same.</a:t>
            </a:r>
            <a:endParaRPr sz="2450">
              <a:latin typeface="Times New Roman"/>
              <a:cs typeface="Times New Roman"/>
            </a:endParaRPr>
          </a:p>
          <a:p>
            <a:pPr marL="426084" indent="-360045">
              <a:lnSpc>
                <a:spcPct val="100000"/>
              </a:lnSpc>
              <a:spcBef>
                <a:spcPts val="1045"/>
              </a:spcBef>
              <a:buFont typeface="Times New Roman"/>
              <a:buAutoNum type="alphaUcPeriod"/>
              <a:tabLst>
                <a:tab pos="426720" algn="l"/>
              </a:tabLst>
            </a:pPr>
            <a:r>
              <a:rPr sz="2450" b="0" i="1" dirty="0">
                <a:latin typeface="Bookman Old Style"/>
                <a:cs typeface="Bookman Old Style"/>
              </a:rPr>
              <a:t>v</a:t>
            </a:r>
            <a:r>
              <a:rPr sz="3075" b="0" i="1" baseline="-9485" dirty="0">
                <a:latin typeface="Bookman Old Style"/>
                <a:cs typeface="Bookman Old Style"/>
              </a:rPr>
              <a:t>x</a:t>
            </a:r>
            <a:r>
              <a:rPr sz="3075" b="0" i="1" spc="142" baseline="-9485" dirty="0">
                <a:latin typeface="Bookman Old Style"/>
                <a:cs typeface="Bookman Old Style"/>
              </a:rPr>
              <a:t> </a:t>
            </a:r>
            <a:r>
              <a:rPr sz="2450" dirty="0">
                <a:latin typeface="Times New Roman"/>
                <a:cs typeface="Times New Roman"/>
              </a:rPr>
              <a:t>is</a:t>
            </a:r>
            <a:r>
              <a:rPr sz="2450" spc="60" dirty="0">
                <a:latin typeface="Times New Roman"/>
                <a:cs typeface="Times New Roman"/>
              </a:rPr>
              <a:t> </a:t>
            </a:r>
            <a:r>
              <a:rPr sz="2450" spc="-20" dirty="0">
                <a:latin typeface="Times New Roman"/>
                <a:cs typeface="Times New Roman"/>
              </a:rPr>
              <a:t>always</a:t>
            </a:r>
            <a:r>
              <a:rPr sz="2450" spc="55" dirty="0">
                <a:latin typeface="Times New Roman"/>
                <a:cs typeface="Times New Roman"/>
              </a:rPr>
              <a:t> </a:t>
            </a:r>
            <a:r>
              <a:rPr sz="2450" dirty="0">
                <a:latin typeface="Times New Roman"/>
                <a:cs typeface="Times New Roman"/>
              </a:rPr>
              <a:t>greater</a:t>
            </a:r>
            <a:r>
              <a:rPr sz="2450" spc="55" dirty="0">
                <a:latin typeface="Times New Roman"/>
                <a:cs typeface="Times New Roman"/>
              </a:rPr>
              <a:t> </a:t>
            </a:r>
            <a:r>
              <a:rPr sz="2450" spc="70" dirty="0">
                <a:latin typeface="Times New Roman"/>
                <a:cs typeface="Times New Roman"/>
              </a:rPr>
              <a:t>than</a:t>
            </a:r>
            <a:r>
              <a:rPr sz="2450" spc="60" dirty="0">
                <a:latin typeface="Times New Roman"/>
                <a:cs typeface="Times New Roman"/>
              </a:rPr>
              <a:t> </a:t>
            </a:r>
            <a:r>
              <a:rPr sz="2450" b="0" i="1" spc="-25" dirty="0">
                <a:latin typeface="Bookman Old Style"/>
                <a:cs typeface="Bookman Old Style"/>
              </a:rPr>
              <a:t>u</a:t>
            </a:r>
            <a:r>
              <a:rPr sz="2450" spc="-25" dirty="0">
                <a:latin typeface="Times New Roman"/>
                <a:cs typeface="Times New Roman"/>
              </a:rPr>
              <a:t>.</a:t>
            </a:r>
            <a:endParaRPr sz="2450">
              <a:latin typeface="Times New Roman"/>
              <a:cs typeface="Times New Roman"/>
            </a:endParaRPr>
          </a:p>
          <a:p>
            <a:pPr marL="426084" indent="-363855">
              <a:lnSpc>
                <a:spcPct val="100000"/>
              </a:lnSpc>
              <a:spcBef>
                <a:spcPts val="1045"/>
              </a:spcBef>
              <a:buFont typeface="Times New Roman"/>
              <a:buAutoNum type="alphaUcPeriod"/>
              <a:tabLst>
                <a:tab pos="426720" algn="l"/>
              </a:tabLst>
            </a:pPr>
            <a:r>
              <a:rPr sz="2450" b="0" i="1" dirty="0">
                <a:latin typeface="Bookman Old Style"/>
                <a:cs typeface="Bookman Old Style"/>
              </a:rPr>
              <a:t>v</a:t>
            </a:r>
            <a:r>
              <a:rPr sz="3075" b="0" i="1" baseline="-9485" dirty="0">
                <a:latin typeface="Bookman Old Style"/>
                <a:cs typeface="Bookman Old Style"/>
              </a:rPr>
              <a:t>x</a:t>
            </a:r>
            <a:r>
              <a:rPr sz="3075" b="0" i="1" spc="44" baseline="-9485" dirty="0">
                <a:latin typeface="Bookman Old Style"/>
                <a:cs typeface="Bookman Old Style"/>
              </a:rPr>
              <a:t> </a:t>
            </a:r>
            <a:r>
              <a:rPr sz="2450" dirty="0">
                <a:latin typeface="Times New Roman"/>
                <a:cs typeface="Times New Roman"/>
              </a:rPr>
              <a:t>is</a:t>
            </a:r>
            <a:r>
              <a:rPr sz="2450" spc="-5" dirty="0">
                <a:latin typeface="Times New Roman"/>
                <a:cs typeface="Times New Roman"/>
              </a:rPr>
              <a:t> </a:t>
            </a:r>
            <a:r>
              <a:rPr sz="2450" spc="-20" dirty="0">
                <a:latin typeface="Times New Roman"/>
                <a:cs typeface="Times New Roman"/>
              </a:rPr>
              <a:t>always</a:t>
            </a:r>
            <a:r>
              <a:rPr sz="2450" spc="-5" dirty="0">
                <a:latin typeface="Times New Roman"/>
                <a:cs typeface="Times New Roman"/>
              </a:rPr>
              <a:t> </a:t>
            </a:r>
            <a:r>
              <a:rPr sz="2450" spc="-10" dirty="0">
                <a:latin typeface="Times New Roman"/>
                <a:cs typeface="Times New Roman"/>
              </a:rPr>
              <a:t>less </a:t>
            </a:r>
            <a:r>
              <a:rPr sz="2450" spc="70" dirty="0">
                <a:latin typeface="Times New Roman"/>
                <a:cs typeface="Times New Roman"/>
              </a:rPr>
              <a:t>than</a:t>
            </a:r>
            <a:r>
              <a:rPr sz="2450" spc="-10" dirty="0">
                <a:latin typeface="Times New Roman"/>
                <a:cs typeface="Times New Roman"/>
              </a:rPr>
              <a:t> </a:t>
            </a:r>
            <a:r>
              <a:rPr sz="2450" b="0" i="1" spc="-25" dirty="0">
                <a:latin typeface="Bookman Old Style"/>
                <a:cs typeface="Bookman Old Style"/>
              </a:rPr>
              <a:t>u</a:t>
            </a:r>
            <a:r>
              <a:rPr sz="2450" spc="-25" dirty="0">
                <a:latin typeface="Times New Roman"/>
                <a:cs typeface="Times New Roman"/>
              </a:rPr>
              <a:t>.</a:t>
            </a:r>
            <a:endParaRPr sz="2450">
              <a:latin typeface="Times New Roman"/>
              <a:cs typeface="Times New Roman"/>
            </a:endParaRPr>
          </a:p>
          <a:p>
            <a:pPr marL="426084" indent="-375920">
              <a:lnSpc>
                <a:spcPct val="100000"/>
              </a:lnSpc>
              <a:spcBef>
                <a:spcPts val="1045"/>
              </a:spcBef>
              <a:buAutoNum type="alphaUcPeriod"/>
              <a:tabLst>
                <a:tab pos="426720" algn="l"/>
              </a:tabLst>
            </a:pPr>
            <a:r>
              <a:rPr sz="2450" dirty="0">
                <a:latin typeface="Times New Roman"/>
                <a:cs typeface="Times New Roman"/>
              </a:rPr>
              <a:t>They</a:t>
            </a:r>
            <a:r>
              <a:rPr sz="2450" spc="50" dirty="0">
                <a:latin typeface="Times New Roman"/>
                <a:cs typeface="Times New Roman"/>
              </a:rPr>
              <a:t> </a:t>
            </a:r>
            <a:r>
              <a:rPr sz="2450" dirty="0">
                <a:latin typeface="Times New Roman"/>
                <a:cs typeface="Times New Roman"/>
              </a:rPr>
              <a:t>are</a:t>
            </a:r>
            <a:r>
              <a:rPr sz="2450" spc="60" dirty="0">
                <a:latin typeface="Times New Roman"/>
                <a:cs typeface="Times New Roman"/>
              </a:rPr>
              <a:t> </a:t>
            </a:r>
            <a:r>
              <a:rPr sz="2450" spc="-10" dirty="0">
                <a:latin typeface="Times New Roman"/>
                <a:cs typeface="Times New Roman"/>
              </a:rPr>
              <a:t>completely</a:t>
            </a:r>
            <a:r>
              <a:rPr sz="2450" spc="55" dirty="0">
                <a:latin typeface="Times New Roman"/>
                <a:cs typeface="Times New Roman"/>
              </a:rPr>
              <a:t> </a:t>
            </a:r>
            <a:r>
              <a:rPr sz="2450" dirty="0">
                <a:latin typeface="Times New Roman"/>
                <a:cs typeface="Times New Roman"/>
              </a:rPr>
              <a:t>independent</a:t>
            </a:r>
            <a:r>
              <a:rPr sz="2450" spc="55" dirty="0">
                <a:latin typeface="Times New Roman"/>
                <a:cs typeface="Times New Roman"/>
              </a:rPr>
              <a:t> </a:t>
            </a:r>
            <a:r>
              <a:rPr sz="2450" dirty="0">
                <a:latin typeface="Times New Roman"/>
                <a:cs typeface="Times New Roman"/>
              </a:rPr>
              <a:t>of</a:t>
            </a:r>
            <a:r>
              <a:rPr sz="2450" spc="60" dirty="0">
                <a:latin typeface="Times New Roman"/>
                <a:cs typeface="Times New Roman"/>
              </a:rPr>
              <a:t> </a:t>
            </a:r>
            <a:r>
              <a:rPr sz="2450" dirty="0">
                <a:latin typeface="Times New Roman"/>
                <a:cs typeface="Times New Roman"/>
              </a:rPr>
              <a:t>each</a:t>
            </a:r>
            <a:r>
              <a:rPr sz="2450" spc="60" dirty="0">
                <a:latin typeface="Times New Roman"/>
                <a:cs typeface="Times New Roman"/>
              </a:rPr>
              <a:t> </a:t>
            </a:r>
            <a:r>
              <a:rPr sz="2450" spc="-10" dirty="0">
                <a:latin typeface="Times New Roman"/>
                <a:cs typeface="Times New Roman"/>
              </a:rPr>
              <a:t>other.</a:t>
            </a:r>
            <a:endParaRPr sz="2450">
              <a:latin typeface="Times New Roman"/>
              <a:cs typeface="Times New Roman"/>
            </a:endParaRPr>
          </a:p>
          <a:p>
            <a:pPr marL="43180">
              <a:lnSpc>
                <a:spcPct val="100000"/>
              </a:lnSpc>
              <a:spcBef>
                <a:spcPts val="1945"/>
              </a:spcBef>
              <a:tabLst>
                <a:tab pos="1652270"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D</a:t>
            </a:r>
            <a:endParaRPr sz="2450">
              <a:latin typeface="Times New Roman"/>
              <a:cs typeface="Times New Roman"/>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3297554"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1.5.</a:t>
            </a:r>
            <a:r>
              <a:rPr sz="1200" spc="254" dirty="0">
                <a:latin typeface="Times New Roman"/>
                <a:cs typeface="Times New Roman"/>
              </a:rPr>
              <a:t>  </a:t>
            </a:r>
            <a:r>
              <a:rPr sz="1200" dirty="0">
                <a:latin typeface="Times New Roman"/>
                <a:cs typeface="Times New Roman"/>
              </a:rPr>
              <a:t>VELOCITY</a:t>
            </a:r>
            <a:r>
              <a:rPr sz="1200" spc="185" dirty="0">
                <a:latin typeface="Times New Roman"/>
                <a:cs typeface="Times New Roman"/>
              </a:rPr>
              <a:t> </a:t>
            </a:r>
            <a:r>
              <a:rPr sz="1200" dirty="0">
                <a:latin typeface="Times New Roman"/>
                <a:cs typeface="Times New Roman"/>
              </a:rPr>
              <a:t>TRANSFORMATIONS</a:t>
            </a:r>
            <a:r>
              <a:rPr sz="1200" spc="175" dirty="0">
                <a:latin typeface="Times New Roman"/>
                <a:cs typeface="Times New Roman"/>
              </a:rPr>
              <a:t> </a:t>
            </a:r>
            <a:r>
              <a:rPr sz="1200" dirty="0">
                <a:latin typeface="Times New Roman"/>
                <a:cs typeface="Times New Roman"/>
              </a:rPr>
              <a:t>AND</a:t>
            </a:r>
            <a:r>
              <a:rPr sz="1200" spc="180" dirty="0">
                <a:latin typeface="Times New Roman"/>
                <a:cs typeface="Times New Roman"/>
              </a:rPr>
              <a:t> </a:t>
            </a:r>
            <a:r>
              <a:rPr sz="1200" spc="50" dirty="0">
                <a:latin typeface="Times New Roman"/>
                <a:cs typeface="Times New Roman"/>
              </a:rPr>
              <a:t>THE</a:t>
            </a:r>
            <a:r>
              <a:rPr sz="1200" spc="180" dirty="0">
                <a:latin typeface="Times New Roman"/>
                <a:cs typeface="Times New Roman"/>
              </a:rPr>
              <a:t> </a:t>
            </a:r>
            <a:r>
              <a:rPr sz="1200" spc="60" dirty="0">
                <a:latin typeface="Times New Roman"/>
                <a:cs typeface="Times New Roman"/>
              </a:rPr>
              <a:t>DOPPLER</a:t>
            </a:r>
            <a:r>
              <a:rPr sz="1200" spc="175"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542415"/>
          </a:xfrm>
          <a:prstGeom prst="rect">
            <a:avLst/>
          </a:prstGeom>
        </p:spPr>
        <p:txBody>
          <a:bodyPr vert="horz" wrap="square" lIns="0" tIns="9525" rIns="0" bIns="0" rtlCol="0">
            <a:spAutoFit/>
          </a:bodyPr>
          <a:lstStyle/>
          <a:p>
            <a:pPr marL="12700" marR="5080" algn="just">
              <a:lnSpc>
                <a:spcPct val="101699"/>
              </a:lnSpc>
              <a:spcBef>
                <a:spcPts val="75"/>
              </a:spcBef>
            </a:pPr>
            <a:r>
              <a:rPr dirty="0"/>
              <a:t>Two</a:t>
            </a:r>
            <a:r>
              <a:rPr spc="405" dirty="0"/>
              <a:t> </a:t>
            </a:r>
            <a:r>
              <a:rPr dirty="0"/>
              <a:t>observers</a:t>
            </a:r>
            <a:r>
              <a:rPr spc="405" dirty="0"/>
              <a:t> </a:t>
            </a:r>
            <a:r>
              <a:rPr dirty="0"/>
              <a:t>are</a:t>
            </a:r>
            <a:r>
              <a:rPr spc="405" dirty="0"/>
              <a:t> </a:t>
            </a:r>
            <a:r>
              <a:rPr dirty="0"/>
              <a:t>moving</a:t>
            </a:r>
            <a:r>
              <a:rPr spc="400" dirty="0"/>
              <a:t> </a:t>
            </a:r>
            <a:r>
              <a:rPr dirty="0"/>
              <a:t>with</a:t>
            </a:r>
            <a:r>
              <a:rPr spc="405" dirty="0"/>
              <a:t> </a:t>
            </a:r>
            <a:r>
              <a:rPr dirty="0"/>
              <a:t>respect</a:t>
            </a:r>
            <a:r>
              <a:rPr spc="405" dirty="0"/>
              <a:t> </a:t>
            </a:r>
            <a:r>
              <a:rPr dirty="0"/>
              <a:t>to</a:t>
            </a:r>
            <a:r>
              <a:rPr spc="405" dirty="0"/>
              <a:t> </a:t>
            </a:r>
            <a:r>
              <a:rPr dirty="0"/>
              <a:t>each</a:t>
            </a:r>
            <a:r>
              <a:rPr spc="405" dirty="0"/>
              <a:t> </a:t>
            </a:r>
            <a:r>
              <a:rPr dirty="0"/>
              <a:t>other</a:t>
            </a:r>
            <a:r>
              <a:rPr spc="405" dirty="0"/>
              <a:t> </a:t>
            </a:r>
            <a:r>
              <a:rPr dirty="0"/>
              <a:t>in</a:t>
            </a:r>
            <a:r>
              <a:rPr spc="400" dirty="0"/>
              <a:t> </a:t>
            </a:r>
            <a:r>
              <a:rPr dirty="0"/>
              <a:t>the</a:t>
            </a:r>
            <a:r>
              <a:rPr spc="405" dirty="0"/>
              <a:t> </a:t>
            </a:r>
            <a:r>
              <a:rPr b="0" i="1" spc="-345" dirty="0">
                <a:latin typeface="Bookman Old Style"/>
                <a:cs typeface="Bookman Old Style"/>
              </a:rPr>
              <a:t>y </a:t>
            </a:r>
            <a:r>
              <a:rPr dirty="0"/>
              <a:t>direction</a:t>
            </a:r>
            <a:r>
              <a:rPr spc="135" dirty="0"/>
              <a:t> </a:t>
            </a:r>
            <a:r>
              <a:rPr dirty="0"/>
              <a:t>only.</a:t>
            </a:r>
            <a:r>
              <a:rPr spc="420" dirty="0"/>
              <a:t> </a:t>
            </a:r>
            <a:r>
              <a:rPr dirty="0"/>
              <a:t>Both</a:t>
            </a:r>
            <a:r>
              <a:rPr spc="140" dirty="0"/>
              <a:t> </a:t>
            </a:r>
            <a:r>
              <a:rPr dirty="0"/>
              <a:t>of</a:t>
            </a:r>
            <a:r>
              <a:rPr spc="135" dirty="0"/>
              <a:t> </a:t>
            </a:r>
            <a:r>
              <a:rPr dirty="0"/>
              <a:t>them</a:t>
            </a:r>
            <a:r>
              <a:rPr spc="140" dirty="0"/>
              <a:t> </a:t>
            </a:r>
            <a:r>
              <a:rPr dirty="0"/>
              <a:t>are</a:t>
            </a:r>
            <a:r>
              <a:rPr spc="130" dirty="0"/>
              <a:t> </a:t>
            </a:r>
            <a:r>
              <a:rPr dirty="0"/>
              <a:t>measuring</a:t>
            </a:r>
            <a:r>
              <a:rPr spc="130" dirty="0"/>
              <a:t> </a:t>
            </a:r>
            <a:r>
              <a:rPr dirty="0"/>
              <a:t>a</a:t>
            </a:r>
            <a:r>
              <a:rPr spc="140" dirty="0"/>
              <a:t> </a:t>
            </a:r>
            <a:r>
              <a:rPr dirty="0"/>
              <a:t>third</a:t>
            </a:r>
            <a:r>
              <a:rPr spc="135" dirty="0"/>
              <a:t> </a:t>
            </a:r>
            <a:r>
              <a:rPr dirty="0"/>
              <a:t>object</a:t>
            </a:r>
            <a:r>
              <a:rPr spc="140" dirty="0"/>
              <a:t> </a:t>
            </a:r>
            <a:r>
              <a:rPr spc="110" dirty="0"/>
              <a:t>that</a:t>
            </a:r>
            <a:r>
              <a:rPr spc="130" dirty="0"/>
              <a:t> </a:t>
            </a:r>
            <a:r>
              <a:rPr spc="-25" dirty="0"/>
              <a:t>is </a:t>
            </a:r>
            <a:r>
              <a:rPr spc="-20" dirty="0"/>
              <a:t>moving</a:t>
            </a:r>
            <a:r>
              <a:rPr spc="45" dirty="0"/>
              <a:t> </a:t>
            </a:r>
            <a:r>
              <a:rPr dirty="0"/>
              <a:t>independent</a:t>
            </a:r>
            <a:r>
              <a:rPr spc="40" dirty="0"/>
              <a:t> </a:t>
            </a:r>
            <a:r>
              <a:rPr dirty="0"/>
              <a:t>of</a:t>
            </a:r>
            <a:r>
              <a:rPr spc="45" dirty="0"/>
              <a:t> </a:t>
            </a:r>
            <a:r>
              <a:rPr dirty="0"/>
              <a:t>them.</a:t>
            </a:r>
            <a:r>
              <a:rPr spc="290" dirty="0"/>
              <a:t> </a:t>
            </a:r>
            <a:r>
              <a:rPr dirty="0"/>
              <a:t>Which</a:t>
            </a:r>
            <a:r>
              <a:rPr spc="45" dirty="0"/>
              <a:t> </a:t>
            </a:r>
            <a:r>
              <a:rPr dirty="0"/>
              <a:t>of</a:t>
            </a:r>
            <a:r>
              <a:rPr spc="40" dirty="0"/>
              <a:t> </a:t>
            </a:r>
            <a:r>
              <a:rPr dirty="0"/>
              <a:t>the</a:t>
            </a:r>
            <a:r>
              <a:rPr spc="40" dirty="0"/>
              <a:t> </a:t>
            </a:r>
            <a:r>
              <a:rPr spc="-65" dirty="0"/>
              <a:t>following</a:t>
            </a:r>
            <a:r>
              <a:rPr spc="40" dirty="0"/>
              <a:t> </a:t>
            </a:r>
            <a:r>
              <a:rPr spc="-25" dirty="0"/>
              <a:t>will</a:t>
            </a:r>
            <a:r>
              <a:rPr spc="45" dirty="0"/>
              <a:t> </a:t>
            </a:r>
            <a:r>
              <a:rPr dirty="0"/>
              <a:t>the</a:t>
            </a:r>
            <a:r>
              <a:rPr spc="40" dirty="0"/>
              <a:t> </a:t>
            </a:r>
            <a:r>
              <a:rPr spc="-25" dirty="0"/>
              <a:t>two </a:t>
            </a:r>
            <a:r>
              <a:rPr spc="-20" dirty="0"/>
              <a:t>observers</a:t>
            </a:r>
            <a:r>
              <a:rPr spc="15" dirty="0"/>
              <a:t> </a:t>
            </a:r>
            <a:r>
              <a:rPr spc="-20" dirty="0"/>
              <a:t>always</a:t>
            </a:r>
            <a:r>
              <a:rPr spc="5" dirty="0"/>
              <a:t> </a:t>
            </a:r>
            <a:r>
              <a:rPr dirty="0"/>
              <a:t>agree</a:t>
            </a:r>
            <a:r>
              <a:rPr spc="15" dirty="0"/>
              <a:t> </a:t>
            </a:r>
            <a:r>
              <a:rPr dirty="0"/>
              <a:t>on?</a:t>
            </a:r>
            <a:r>
              <a:rPr spc="229" dirty="0"/>
              <a:t> </a:t>
            </a:r>
            <a:r>
              <a:rPr dirty="0"/>
              <a:t>(Choose</a:t>
            </a:r>
            <a:r>
              <a:rPr spc="15" dirty="0"/>
              <a:t> </a:t>
            </a:r>
            <a:r>
              <a:rPr dirty="0"/>
              <a:t>all</a:t>
            </a:r>
            <a:r>
              <a:rPr spc="10" dirty="0"/>
              <a:t> </a:t>
            </a:r>
            <a:r>
              <a:rPr spc="110" dirty="0"/>
              <a:t>that</a:t>
            </a:r>
            <a:r>
              <a:rPr spc="10" dirty="0"/>
              <a:t> </a:t>
            </a:r>
            <a:r>
              <a:rPr spc="-10" dirty="0"/>
              <a:t>apply.)</a:t>
            </a:r>
          </a:p>
        </p:txBody>
      </p:sp>
      <p:sp>
        <p:nvSpPr>
          <p:cNvPr id="5" name="object 5"/>
          <p:cNvSpPr txBox="1"/>
          <p:nvPr/>
        </p:nvSpPr>
        <p:spPr>
          <a:xfrm>
            <a:off x="708939" y="2801205"/>
            <a:ext cx="8265795" cy="3947795"/>
          </a:xfrm>
          <a:prstGeom prst="rect">
            <a:avLst/>
          </a:prstGeom>
        </p:spPr>
        <p:txBody>
          <a:bodyPr vert="horz" wrap="square" lIns="0" tIns="144780" rIns="0" bIns="0" rtlCol="0">
            <a:spAutoFit/>
          </a:bodyPr>
          <a:lstStyle/>
          <a:p>
            <a:pPr marL="393700" indent="-371475">
              <a:lnSpc>
                <a:spcPct val="100000"/>
              </a:lnSpc>
              <a:spcBef>
                <a:spcPts val="1140"/>
              </a:spcBef>
              <a:buAutoNum type="alphaUcPeriod"/>
              <a:tabLst>
                <a:tab pos="394335" algn="l"/>
              </a:tabLst>
            </a:pPr>
            <a:r>
              <a:rPr sz="2450" dirty="0">
                <a:latin typeface="Times New Roman"/>
                <a:cs typeface="Times New Roman"/>
              </a:rPr>
              <a:t>The</a:t>
            </a:r>
            <a:r>
              <a:rPr sz="2450" spc="90" dirty="0">
                <a:latin typeface="Times New Roman"/>
                <a:cs typeface="Times New Roman"/>
              </a:rPr>
              <a:t> </a:t>
            </a:r>
            <a:r>
              <a:rPr sz="2450" b="0" i="1" dirty="0">
                <a:latin typeface="Bookman Old Style"/>
                <a:cs typeface="Bookman Old Style"/>
              </a:rPr>
              <a:t>x</a:t>
            </a:r>
            <a:r>
              <a:rPr sz="2450" dirty="0">
                <a:latin typeface="Times New Roman"/>
                <a:cs typeface="Times New Roman"/>
              </a:rPr>
              <a:t>-position</a:t>
            </a:r>
            <a:r>
              <a:rPr sz="2450" spc="85" dirty="0">
                <a:latin typeface="Times New Roman"/>
                <a:cs typeface="Times New Roman"/>
              </a:rPr>
              <a:t> </a:t>
            </a:r>
            <a:r>
              <a:rPr sz="2450" dirty="0">
                <a:latin typeface="Times New Roman"/>
                <a:cs typeface="Times New Roman"/>
              </a:rPr>
              <a:t>of</a:t>
            </a:r>
            <a:r>
              <a:rPr sz="2450" spc="90" dirty="0">
                <a:latin typeface="Times New Roman"/>
                <a:cs typeface="Times New Roman"/>
              </a:rPr>
              <a:t> </a:t>
            </a:r>
            <a:r>
              <a:rPr sz="2450" spc="110" dirty="0">
                <a:latin typeface="Times New Roman"/>
                <a:cs typeface="Times New Roman"/>
              </a:rPr>
              <a:t>that</a:t>
            </a:r>
            <a:r>
              <a:rPr sz="2450" spc="85" dirty="0">
                <a:latin typeface="Times New Roman"/>
                <a:cs typeface="Times New Roman"/>
              </a:rPr>
              <a:t> </a:t>
            </a:r>
            <a:r>
              <a:rPr sz="2450" spc="-10" dirty="0">
                <a:latin typeface="Times New Roman"/>
                <a:cs typeface="Times New Roman"/>
              </a:rPr>
              <a:t>object.</a:t>
            </a:r>
            <a:endParaRPr sz="2450">
              <a:latin typeface="Times New Roman"/>
              <a:cs typeface="Times New Roman"/>
            </a:endParaRPr>
          </a:p>
          <a:p>
            <a:pPr marL="393700" indent="-359410">
              <a:lnSpc>
                <a:spcPct val="100000"/>
              </a:lnSpc>
              <a:spcBef>
                <a:spcPts val="1045"/>
              </a:spcBef>
              <a:buAutoNum type="alphaUcPeriod"/>
              <a:tabLst>
                <a:tab pos="394335" algn="l"/>
              </a:tabLst>
            </a:pPr>
            <a:r>
              <a:rPr sz="2450" dirty="0">
                <a:latin typeface="Times New Roman"/>
                <a:cs typeface="Times New Roman"/>
              </a:rPr>
              <a:t>The</a:t>
            </a:r>
            <a:r>
              <a:rPr sz="2450" spc="85" dirty="0">
                <a:latin typeface="Times New Roman"/>
                <a:cs typeface="Times New Roman"/>
              </a:rPr>
              <a:t> </a:t>
            </a:r>
            <a:r>
              <a:rPr sz="2450" b="0" i="1" spc="-120" dirty="0">
                <a:latin typeface="Bookman Old Style"/>
                <a:cs typeface="Bookman Old Style"/>
              </a:rPr>
              <a:t>y</a:t>
            </a:r>
            <a:r>
              <a:rPr sz="2450" spc="-120" dirty="0">
                <a:latin typeface="Times New Roman"/>
                <a:cs typeface="Times New Roman"/>
              </a:rPr>
              <a:t>-</a:t>
            </a:r>
            <a:r>
              <a:rPr sz="2450" dirty="0">
                <a:latin typeface="Times New Roman"/>
                <a:cs typeface="Times New Roman"/>
              </a:rPr>
              <a:t>position</a:t>
            </a:r>
            <a:r>
              <a:rPr sz="2450" spc="85" dirty="0">
                <a:latin typeface="Times New Roman"/>
                <a:cs typeface="Times New Roman"/>
              </a:rPr>
              <a:t> </a:t>
            </a:r>
            <a:r>
              <a:rPr sz="2450" dirty="0">
                <a:latin typeface="Times New Roman"/>
                <a:cs typeface="Times New Roman"/>
              </a:rPr>
              <a:t>of</a:t>
            </a:r>
            <a:r>
              <a:rPr sz="2450" spc="80" dirty="0">
                <a:latin typeface="Times New Roman"/>
                <a:cs typeface="Times New Roman"/>
              </a:rPr>
              <a:t> </a:t>
            </a:r>
            <a:r>
              <a:rPr sz="2450" spc="110" dirty="0">
                <a:latin typeface="Times New Roman"/>
                <a:cs typeface="Times New Roman"/>
              </a:rPr>
              <a:t>that</a:t>
            </a:r>
            <a:r>
              <a:rPr sz="2450" spc="85" dirty="0">
                <a:latin typeface="Times New Roman"/>
                <a:cs typeface="Times New Roman"/>
              </a:rPr>
              <a:t> </a:t>
            </a:r>
            <a:r>
              <a:rPr sz="2450" spc="-10" dirty="0">
                <a:latin typeface="Times New Roman"/>
                <a:cs typeface="Times New Roman"/>
              </a:rPr>
              <a:t>object.</a:t>
            </a:r>
            <a:endParaRPr sz="2450">
              <a:latin typeface="Times New Roman"/>
              <a:cs typeface="Times New Roman"/>
            </a:endParaRPr>
          </a:p>
          <a:p>
            <a:pPr marL="393700" marR="5080" indent="-363220">
              <a:lnSpc>
                <a:spcPct val="101699"/>
              </a:lnSpc>
              <a:spcBef>
                <a:spcPts val="995"/>
              </a:spcBef>
              <a:buAutoNum type="alphaUcPeriod"/>
              <a:tabLst>
                <a:tab pos="394335" algn="l"/>
              </a:tabLst>
            </a:pPr>
            <a:r>
              <a:rPr sz="2450" dirty="0">
                <a:latin typeface="Times New Roman"/>
                <a:cs typeface="Times New Roman"/>
              </a:rPr>
              <a:t>The</a:t>
            </a:r>
            <a:r>
              <a:rPr sz="2450" spc="180" dirty="0">
                <a:latin typeface="Times New Roman"/>
                <a:cs typeface="Times New Roman"/>
              </a:rPr>
              <a:t> </a:t>
            </a:r>
            <a:r>
              <a:rPr sz="2450" dirty="0">
                <a:latin typeface="Times New Roman"/>
                <a:cs typeface="Times New Roman"/>
              </a:rPr>
              <a:t>time</a:t>
            </a:r>
            <a:r>
              <a:rPr sz="2450" spc="195" dirty="0">
                <a:latin typeface="Times New Roman"/>
                <a:cs typeface="Times New Roman"/>
              </a:rPr>
              <a:t> </a:t>
            </a:r>
            <a:r>
              <a:rPr sz="2450" spc="110" dirty="0">
                <a:latin typeface="Times New Roman"/>
                <a:cs typeface="Times New Roman"/>
              </a:rPr>
              <a:t>that</a:t>
            </a:r>
            <a:r>
              <a:rPr sz="2450" spc="190" dirty="0">
                <a:latin typeface="Times New Roman"/>
                <a:cs typeface="Times New Roman"/>
              </a:rPr>
              <a:t> </a:t>
            </a:r>
            <a:r>
              <a:rPr sz="2450" dirty="0">
                <a:latin typeface="Times New Roman"/>
                <a:cs typeface="Times New Roman"/>
              </a:rPr>
              <a:t>passes</a:t>
            </a:r>
            <a:r>
              <a:rPr sz="2450" spc="190" dirty="0">
                <a:latin typeface="Times New Roman"/>
                <a:cs typeface="Times New Roman"/>
              </a:rPr>
              <a:t> </a:t>
            </a:r>
            <a:r>
              <a:rPr sz="2450" dirty="0">
                <a:latin typeface="Times New Roman"/>
                <a:cs typeface="Times New Roman"/>
              </a:rPr>
              <a:t>between</a:t>
            </a:r>
            <a:r>
              <a:rPr sz="2450" spc="195" dirty="0">
                <a:latin typeface="Times New Roman"/>
                <a:cs typeface="Times New Roman"/>
              </a:rPr>
              <a:t> </a:t>
            </a:r>
            <a:r>
              <a:rPr sz="2450" dirty="0">
                <a:latin typeface="Times New Roman"/>
                <a:cs typeface="Times New Roman"/>
              </a:rPr>
              <a:t>the</a:t>
            </a:r>
            <a:r>
              <a:rPr sz="2450" spc="195" dirty="0">
                <a:latin typeface="Times New Roman"/>
                <a:cs typeface="Times New Roman"/>
              </a:rPr>
              <a:t> </a:t>
            </a:r>
            <a:r>
              <a:rPr sz="2450" spc="50" dirty="0">
                <a:latin typeface="Times New Roman"/>
                <a:cs typeface="Times New Roman"/>
              </a:rPr>
              <a:t>birth</a:t>
            </a:r>
            <a:r>
              <a:rPr sz="2450" spc="190" dirty="0">
                <a:latin typeface="Times New Roman"/>
                <a:cs typeface="Times New Roman"/>
              </a:rPr>
              <a:t> </a:t>
            </a:r>
            <a:r>
              <a:rPr sz="2450" dirty="0">
                <a:latin typeface="Times New Roman"/>
                <a:cs typeface="Times New Roman"/>
              </a:rPr>
              <a:t>and</a:t>
            </a:r>
            <a:r>
              <a:rPr sz="2450" spc="195" dirty="0">
                <a:latin typeface="Times New Roman"/>
                <a:cs typeface="Times New Roman"/>
              </a:rPr>
              <a:t> </a:t>
            </a:r>
            <a:r>
              <a:rPr sz="2450" dirty="0">
                <a:latin typeface="Times New Roman"/>
                <a:cs typeface="Times New Roman"/>
              </a:rPr>
              <a:t>death</a:t>
            </a:r>
            <a:r>
              <a:rPr sz="2450" spc="190" dirty="0">
                <a:latin typeface="Times New Roman"/>
                <a:cs typeface="Times New Roman"/>
              </a:rPr>
              <a:t> </a:t>
            </a:r>
            <a:r>
              <a:rPr sz="2450" dirty="0">
                <a:latin typeface="Times New Roman"/>
                <a:cs typeface="Times New Roman"/>
              </a:rPr>
              <a:t>of</a:t>
            </a:r>
            <a:r>
              <a:rPr sz="2450" spc="200" dirty="0">
                <a:latin typeface="Times New Roman"/>
                <a:cs typeface="Times New Roman"/>
              </a:rPr>
              <a:t> </a:t>
            </a:r>
            <a:r>
              <a:rPr sz="2450" spc="110" dirty="0">
                <a:latin typeface="Times New Roman"/>
                <a:cs typeface="Times New Roman"/>
              </a:rPr>
              <a:t>that</a:t>
            </a:r>
            <a:r>
              <a:rPr sz="2450" spc="190" dirty="0">
                <a:latin typeface="Times New Roman"/>
                <a:cs typeface="Times New Roman"/>
              </a:rPr>
              <a:t> </a:t>
            </a:r>
            <a:r>
              <a:rPr sz="2450" spc="-25" dirty="0">
                <a:latin typeface="Times New Roman"/>
                <a:cs typeface="Times New Roman"/>
              </a:rPr>
              <a:t>ob- </a:t>
            </a:r>
            <a:r>
              <a:rPr sz="2450" spc="-10" dirty="0">
                <a:latin typeface="Times New Roman"/>
                <a:cs typeface="Times New Roman"/>
              </a:rPr>
              <a:t>ject.</a:t>
            </a:r>
            <a:endParaRPr sz="2450">
              <a:latin typeface="Times New Roman"/>
              <a:cs typeface="Times New Roman"/>
            </a:endParaRPr>
          </a:p>
          <a:p>
            <a:pPr marL="393700" indent="-375920">
              <a:lnSpc>
                <a:spcPct val="100000"/>
              </a:lnSpc>
              <a:spcBef>
                <a:spcPts val="1045"/>
              </a:spcBef>
              <a:buAutoNum type="alphaUcPeriod"/>
              <a:tabLst>
                <a:tab pos="394335" algn="l"/>
              </a:tabLst>
            </a:pPr>
            <a:r>
              <a:rPr sz="2450" dirty="0">
                <a:latin typeface="Times New Roman"/>
                <a:cs typeface="Times New Roman"/>
              </a:rPr>
              <a:t>The</a:t>
            </a:r>
            <a:r>
              <a:rPr sz="2450" spc="55" dirty="0">
                <a:latin typeface="Times New Roman"/>
                <a:cs typeface="Times New Roman"/>
              </a:rPr>
              <a:t> </a:t>
            </a:r>
            <a:r>
              <a:rPr sz="2450" dirty="0">
                <a:latin typeface="Times New Roman"/>
                <a:cs typeface="Times New Roman"/>
              </a:rPr>
              <a:t>horizontal</a:t>
            </a:r>
            <a:r>
              <a:rPr sz="2450" spc="60" dirty="0">
                <a:latin typeface="Times New Roman"/>
                <a:cs typeface="Times New Roman"/>
              </a:rPr>
              <a:t> </a:t>
            </a:r>
            <a:r>
              <a:rPr sz="2450" dirty="0">
                <a:latin typeface="Times New Roman"/>
                <a:cs typeface="Times New Roman"/>
              </a:rPr>
              <a:t>(</a:t>
            </a:r>
            <a:r>
              <a:rPr sz="2450" b="0" i="1" dirty="0">
                <a:latin typeface="Bookman Old Style"/>
                <a:cs typeface="Bookman Old Style"/>
              </a:rPr>
              <a:t>x</a:t>
            </a:r>
            <a:r>
              <a:rPr sz="2450" dirty="0">
                <a:latin typeface="Times New Roman"/>
                <a:cs typeface="Times New Roman"/>
              </a:rPr>
              <a:t>-direction)</a:t>
            </a:r>
            <a:r>
              <a:rPr sz="2450" spc="55" dirty="0">
                <a:latin typeface="Times New Roman"/>
                <a:cs typeface="Times New Roman"/>
              </a:rPr>
              <a:t> </a:t>
            </a:r>
            <a:r>
              <a:rPr sz="2450" spc="-10" dirty="0">
                <a:latin typeface="Times New Roman"/>
                <a:cs typeface="Times New Roman"/>
              </a:rPr>
              <a:t>velocity</a:t>
            </a:r>
            <a:r>
              <a:rPr sz="2450" spc="60" dirty="0">
                <a:latin typeface="Times New Roman"/>
                <a:cs typeface="Times New Roman"/>
              </a:rPr>
              <a:t> </a:t>
            </a:r>
            <a:r>
              <a:rPr sz="2450" dirty="0">
                <a:latin typeface="Times New Roman"/>
                <a:cs typeface="Times New Roman"/>
              </a:rPr>
              <a:t>of</a:t>
            </a:r>
            <a:r>
              <a:rPr sz="2450" spc="55" dirty="0">
                <a:latin typeface="Times New Roman"/>
                <a:cs typeface="Times New Roman"/>
              </a:rPr>
              <a:t> </a:t>
            </a:r>
            <a:r>
              <a:rPr sz="2450" spc="110" dirty="0">
                <a:latin typeface="Times New Roman"/>
                <a:cs typeface="Times New Roman"/>
              </a:rPr>
              <a:t>that</a:t>
            </a:r>
            <a:r>
              <a:rPr sz="2450" spc="55" dirty="0">
                <a:latin typeface="Times New Roman"/>
                <a:cs typeface="Times New Roman"/>
              </a:rPr>
              <a:t> </a:t>
            </a:r>
            <a:r>
              <a:rPr sz="2450" spc="-10" dirty="0">
                <a:latin typeface="Times New Roman"/>
                <a:cs typeface="Times New Roman"/>
              </a:rPr>
              <a:t>object.</a:t>
            </a:r>
            <a:endParaRPr sz="2450">
              <a:latin typeface="Times New Roman"/>
              <a:cs typeface="Times New Roman"/>
            </a:endParaRPr>
          </a:p>
          <a:p>
            <a:pPr marL="393700" indent="-351155">
              <a:lnSpc>
                <a:spcPct val="100000"/>
              </a:lnSpc>
              <a:spcBef>
                <a:spcPts val="1045"/>
              </a:spcBef>
              <a:buAutoNum type="alphaUcPeriod"/>
              <a:tabLst>
                <a:tab pos="394335" algn="l"/>
              </a:tabLst>
            </a:pPr>
            <a:r>
              <a:rPr sz="2450" dirty="0">
                <a:latin typeface="Times New Roman"/>
                <a:cs typeface="Times New Roman"/>
              </a:rPr>
              <a:t>The</a:t>
            </a:r>
            <a:r>
              <a:rPr sz="2450" spc="50" dirty="0">
                <a:latin typeface="Times New Roman"/>
                <a:cs typeface="Times New Roman"/>
              </a:rPr>
              <a:t> </a:t>
            </a:r>
            <a:r>
              <a:rPr sz="2450" dirty="0">
                <a:latin typeface="Times New Roman"/>
                <a:cs typeface="Times New Roman"/>
              </a:rPr>
              <a:t>vertical</a:t>
            </a:r>
            <a:r>
              <a:rPr sz="2450" spc="55" dirty="0">
                <a:latin typeface="Times New Roman"/>
                <a:cs typeface="Times New Roman"/>
              </a:rPr>
              <a:t> </a:t>
            </a:r>
            <a:r>
              <a:rPr sz="2450" spc="-70" dirty="0">
                <a:latin typeface="Times New Roman"/>
                <a:cs typeface="Times New Roman"/>
              </a:rPr>
              <a:t>(</a:t>
            </a:r>
            <a:r>
              <a:rPr sz="2450" b="0" i="1" spc="-70" dirty="0">
                <a:latin typeface="Bookman Old Style"/>
                <a:cs typeface="Bookman Old Style"/>
              </a:rPr>
              <a:t>y</a:t>
            </a:r>
            <a:r>
              <a:rPr sz="2450" spc="-70" dirty="0">
                <a:latin typeface="Times New Roman"/>
                <a:cs typeface="Times New Roman"/>
              </a:rPr>
              <a:t>-</a:t>
            </a:r>
            <a:r>
              <a:rPr sz="2450" dirty="0">
                <a:latin typeface="Times New Roman"/>
                <a:cs typeface="Times New Roman"/>
              </a:rPr>
              <a:t>direction)</a:t>
            </a:r>
            <a:r>
              <a:rPr sz="2450" spc="50" dirty="0">
                <a:latin typeface="Times New Roman"/>
                <a:cs typeface="Times New Roman"/>
              </a:rPr>
              <a:t> </a:t>
            </a:r>
            <a:r>
              <a:rPr sz="2450" spc="-10" dirty="0">
                <a:latin typeface="Times New Roman"/>
                <a:cs typeface="Times New Roman"/>
              </a:rPr>
              <a:t>velocity</a:t>
            </a:r>
            <a:r>
              <a:rPr sz="2450" spc="55" dirty="0">
                <a:latin typeface="Times New Roman"/>
                <a:cs typeface="Times New Roman"/>
              </a:rPr>
              <a:t> </a:t>
            </a:r>
            <a:r>
              <a:rPr sz="2450" dirty="0">
                <a:latin typeface="Times New Roman"/>
                <a:cs typeface="Times New Roman"/>
              </a:rPr>
              <a:t>of</a:t>
            </a:r>
            <a:r>
              <a:rPr sz="2450" spc="50" dirty="0">
                <a:latin typeface="Times New Roman"/>
                <a:cs typeface="Times New Roman"/>
              </a:rPr>
              <a:t> </a:t>
            </a:r>
            <a:r>
              <a:rPr sz="2450" spc="110" dirty="0">
                <a:latin typeface="Times New Roman"/>
                <a:cs typeface="Times New Roman"/>
              </a:rPr>
              <a:t>that</a:t>
            </a:r>
            <a:r>
              <a:rPr sz="2450" spc="50" dirty="0">
                <a:latin typeface="Times New Roman"/>
                <a:cs typeface="Times New Roman"/>
              </a:rPr>
              <a:t> </a:t>
            </a:r>
            <a:r>
              <a:rPr sz="2450" spc="-10" dirty="0">
                <a:latin typeface="Times New Roman"/>
                <a:cs typeface="Times New Roman"/>
              </a:rPr>
              <a:t>object.</a:t>
            </a:r>
            <a:endParaRPr sz="2450">
              <a:latin typeface="Times New Roman"/>
              <a:cs typeface="Times New Roman"/>
            </a:endParaRPr>
          </a:p>
          <a:p>
            <a:pPr marL="393700" indent="-342900">
              <a:lnSpc>
                <a:spcPct val="100000"/>
              </a:lnSpc>
              <a:spcBef>
                <a:spcPts val="1045"/>
              </a:spcBef>
              <a:buAutoNum type="alphaUcPeriod"/>
              <a:tabLst>
                <a:tab pos="394335" algn="l"/>
              </a:tabLst>
            </a:pP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speed</a:t>
            </a:r>
            <a:r>
              <a:rPr sz="2450" spc="85" dirty="0">
                <a:latin typeface="Times New Roman"/>
                <a:cs typeface="Times New Roman"/>
              </a:rPr>
              <a:t> </a:t>
            </a:r>
            <a:r>
              <a:rPr sz="2450" dirty="0">
                <a:latin typeface="Times New Roman"/>
                <a:cs typeface="Times New Roman"/>
              </a:rPr>
              <a:t>of</a:t>
            </a:r>
            <a:r>
              <a:rPr sz="2450" spc="80" dirty="0">
                <a:latin typeface="Times New Roman"/>
                <a:cs typeface="Times New Roman"/>
              </a:rPr>
              <a:t> </a:t>
            </a:r>
            <a:r>
              <a:rPr sz="2450" spc="110" dirty="0">
                <a:latin typeface="Times New Roman"/>
                <a:cs typeface="Times New Roman"/>
              </a:rPr>
              <a:t>that</a:t>
            </a:r>
            <a:r>
              <a:rPr sz="2450" spc="85" dirty="0">
                <a:latin typeface="Times New Roman"/>
                <a:cs typeface="Times New Roman"/>
              </a:rPr>
              <a:t> </a:t>
            </a:r>
            <a:r>
              <a:rPr sz="2450" spc="-10" dirty="0">
                <a:latin typeface="Times New Roman"/>
                <a:cs typeface="Times New Roman"/>
              </a:rPr>
              <a:t>object.</a:t>
            </a:r>
            <a:endParaRPr sz="2450">
              <a:latin typeface="Times New Roman"/>
              <a:cs typeface="Times New Roman"/>
            </a:endParaRPr>
          </a:p>
          <a:p>
            <a:pPr marL="393700" indent="-381635">
              <a:lnSpc>
                <a:spcPct val="100000"/>
              </a:lnSpc>
              <a:spcBef>
                <a:spcPts val="1045"/>
              </a:spcBef>
              <a:buAutoNum type="alphaUcPeriod"/>
              <a:tabLst>
                <a:tab pos="394335" algn="l"/>
              </a:tabLst>
            </a:pPr>
            <a:r>
              <a:rPr sz="2450" dirty="0">
                <a:latin typeface="Times New Roman"/>
                <a:cs typeface="Times New Roman"/>
              </a:rPr>
              <a:t>The</a:t>
            </a:r>
            <a:r>
              <a:rPr sz="2450" spc="45" dirty="0">
                <a:latin typeface="Times New Roman"/>
                <a:cs typeface="Times New Roman"/>
              </a:rPr>
              <a:t> </a:t>
            </a:r>
            <a:r>
              <a:rPr sz="2450" spc="-10" dirty="0">
                <a:latin typeface="Times New Roman"/>
                <a:cs typeface="Times New Roman"/>
              </a:rPr>
              <a:t>color</a:t>
            </a:r>
            <a:r>
              <a:rPr sz="2450" spc="50" dirty="0">
                <a:latin typeface="Times New Roman"/>
                <a:cs typeface="Times New Roman"/>
              </a:rPr>
              <a:t> </a:t>
            </a:r>
            <a:r>
              <a:rPr sz="2450" dirty="0">
                <a:latin typeface="Times New Roman"/>
                <a:cs typeface="Times New Roman"/>
              </a:rPr>
              <a:t>of</a:t>
            </a:r>
            <a:r>
              <a:rPr sz="2450" spc="45" dirty="0">
                <a:latin typeface="Times New Roman"/>
                <a:cs typeface="Times New Roman"/>
              </a:rPr>
              <a:t> </a:t>
            </a:r>
            <a:r>
              <a:rPr sz="2450" spc="110" dirty="0">
                <a:latin typeface="Times New Roman"/>
                <a:cs typeface="Times New Roman"/>
              </a:rPr>
              <a:t>that</a:t>
            </a:r>
            <a:r>
              <a:rPr sz="2450" spc="45" dirty="0">
                <a:latin typeface="Times New Roman"/>
                <a:cs typeface="Times New Roman"/>
              </a:rPr>
              <a:t> </a:t>
            </a:r>
            <a:r>
              <a:rPr sz="2450" spc="-10" dirty="0">
                <a:latin typeface="Times New Roman"/>
                <a:cs typeface="Times New Roman"/>
              </a:rPr>
              <a:t>object.</a:t>
            </a:r>
            <a:endParaRPr sz="2450">
              <a:latin typeface="Times New Roman"/>
              <a:cs typeface="Times New Roman"/>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3297554"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1.5.</a:t>
            </a:r>
            <a:r>
              <a:rPr sz="1200" spc="254" dirty="0">
                <a:latin typeface="Times New Roman"/>
                <a:cs typeface="Times New Roman"/>
              </a:rPr>
              <a:t>  </a:t>
            </a:r>
            <a:r>
              <a:rPr sz="1200" dirty="0">
                <a:latin typeface="Times New Roman"/>
                <a:cs typeface="Times New Roman"/>
              </a:rPr>
              <a:t>VELOCITY</a:t>
            </a:r>
            <a:r>
              <a:rPr sz="1200" spc="185" dirty="0">
                <a:latin typeface="Times New Roman"/>
                <a:cs typeface="Times New Roman"/>
              </a:rPr>
              <a:t> </a:t>
            </a:r>
            <a:r>
              <a:rPr sz="1200" dirty="0">
                <a:latin typeface="Times New Roman"/>
                <a:cs typeface="Times New Roman"/>
              </a:rPr>
              <a:t>TRANSFORMATIONS</a:t>
            </a:r>
            <a:r>
              <a:rPr sz="1200" spc="175" dirty="0">
                <a:latin typeface="Times New Roman"/>
                <a:cs typeface="Times New Roman"/>
              </a:rPr>
              <a:t> </a:t>
            </a:r>
            <a:r>
              <a:rPr sz="1200" dirty="0">
                <a:latin typeface="Times New Roman"/>
                <a:cs typeface="Times New Roman"/>
              </a:rPr>
              <a:t>AND</a:t>
            </a:r>
            <a:r>
              <a:rPr sz="1200" spc="180" dirty="0">
                <a:latin typeface="Times New Roman"/>
                <a:cs typeface="Times New Roman"/>
              </a:rPr>
              <a:t> </a:t>
            </a:r>
            <a:r>
              <a:rPr sz="1200" spc="50" dirty="0">
                <a:latin typeface="Times New Roman"/>
                <a:cs typeface="Times New Roman"/>
              </a:rPr>
              <a:t>THE</a:t>
            </a:r>
            <a:r>
              <a:rPr sz="1200" spc="180" dirty="0">
                <a:latin typeface="Times New Roman"/>
                <a:cs typeface="Times New Roman"/>
              </a:rPr>
              <a:t> </a:t>
            </a:r>
            <a:r>
              <a:rPr sz="1200" spc="60" dirty="0">
                <a:latin typeface="Times New Roman"/>
                <a:cs typeface="Times New Roman"/>
              </a:rPr>
              <a:t>DOPPLER</a:t>
            </a:r>
            <a:r>
              <a:rPr sz="1200" spc="175"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542415"/>
          </a:xfrm>
          <a:prstGeom prst="rect">
            <a:avLst/>
          </a:prstGeom>
        </p:spPr>
        <p:txBody>
          <a:bodyPr vert="horz" wrap="square" lIns="0" tIns="9525" rIns="0" bIns="0" rtlCol="0">
            <a:spAutoFit/>
          </a:bodyPr>
          <a:lstStyle/>
          <a:p>
            <a:pPr marL="12700" marR="5080" algn="just">
              <a:lnSpc>
                <a:spcPct val="101699"/>
              </a:lnSpc>
              <a:spcBef>
                <a:spcPts val="75"/>
              </a:spcBef>
            </a:pPr>
            <a:r>
              <a:rPr dirty="0"/>
              <a:t>Two</a:t>
            </a:r>
            <a:r>
              <a:rPr spc="405" dirty="0"/>
              <a:t> </a:t>
            </a:r>
            <a:r>
              <a:rPr dirty="0"/>
              <a:t>observers</a:t>
            </a:r>
            <a:r>
              <a:rPr spc="405" dirty="0"/>
              <a:t> </a:t>
            </a:r>
            <a:r>
              <a:rPr dirty="0"/>
              <a:t>are</a:t>
            </a:r>
            <a:r>
              <a:rPr spc="405" dirty="0"/>
              <a:t> </a:t>
            </a:r>
            <a:r>
              <a:rPr dirty="0"/>
              <a:t>moving</a:t>
            </a:r>
            <a:r>
              <a:rPr spc="400" dirty="0"/>
              <a:t> </a:t>
            </a:r>
            <a:r>
              <a:rPr dirty="0"/>
              <a:t>with</a:t>
            </a:r>
            <a:r>
              <a:rPr spc="405" dirty="0"/>
              <a:t> </a:t>
            </a:r>
            <a:r>
              <a:rPr dirty="0"/>
              <a:t>respect</a:t>
            </a:r>
            <a:r>
              <a:rPr spc="405" dirty="0"/>
              <a:t> </a:t>
            </a:r>
            <a:r>
              <a:rPr dirty="0"/>
              <a:t>to</a:t>
            </a:r>
            <a:r>
              <a:rPr spc="405" dirty="0"/>
              <a:t> </a:t>
            </a:r>
            <a:r>
              <a:rPr dirty="0"/>
              <a:t>each</a:t>
            </a:r>
            <a:r>
              <a:rPr spc="405" dirty="0"/>
              <a:t> </a:t>
            </a:r>
            <a:r>
              <a:rPr dirty="0"/>
              <a:t>other</a:t>
            </a:r>
            <a:r>
              <a:rPr spc="405" dirty="0"/>
              <a:t> </a:t>
            </a:r>
            <a:r>
              <a:rPr dirty="0"/>
              <a:t>in</a:t>
            </a:r>
            <a:r>
              <a:rPr spc="400" dirty="0"/>
              <a:t> </a:t>
            </a:r>
            <a:r>
              <a:rPr dirty="0"/>
              <a:t>the</a:t>
            </a:r>
            <a:r>
              <a:rPr spc="405" dirty="0"/>
              <a:t> </a:t>
            </a:r>
            <a:r>
              <a:rPr b="0" i="1" spc="-345" dirty="0">
                <a:latin typeface="Bookman Old Style"/>
                <a:cs typeface="Bookman Old Style"/>
              </a:rPr>
              <a:t>y </a:t>
            </a:r>
            <a:r>
              <a:rPr dirty="0"/>
              <a:t>direction</a:t>
            </a:r>
            <a:r>
              <a:rPr spc="135" dirty="0"/>
              <a:t> </a:t>
            </a:r>
            <a:r>
              <a:rPr dirty="0"/>
              <a:t>only.</a:t>
            </a:r>
            <a:r>
              <a:rPr spc="420" dirty="0"/>
              <a:t> </a:t>
            </a:r>
            <a:r>
              <a:rPr dirty="0"/>
              <a:t>Both</a:t>
            </a:r>
            <a:r>
              <a:rPr spc="140" dirty="0"/>
              <a:t> </a:t>
            </a:r>
            <a:r>
              <a:rPr dirty="0"/>
              <a:t>of</a:t>
            </a:r>
            <a:r>
              <a:rPr spc="135" dirty="0"/>
              <a:t> </a:t>
            </a:r>
            <a:r>
              <a:rPr dirty="0"/>
              <a:t>them</a:t>
            </a:r>
            <a:r>
              <a:rPr spc="140" dirty="0"/>
              <a:t> </a:t>
            </a:r>
            <a:r>
              <a:rPr dirty="0"/>
              <a:t>are</a:t>
            </a:r>
            <a:r>
              <a:rPr spc="130" dirty="0"/>
              <a:t> </a:t>
            </a:r>
            <a:r>
              <a:rPr dirty="0"/>
              <a:t>measuring</a:t>
            </a:r>
            <a:r>
              <a:rPr spc="130" dirty="0"/>
              <a:t> </a:t>
            </a:r>
            <a:r>
              <a:rPr dirty="0"/>
              <a:t>a</a:t>
            </a:r>
            <a:r>
              <a:rPr spc="140" dirty="0"/>
              <a:t> </a:t>
            </a:r>
            <a:r>
              <a:rPr dirty="0"/>
              <a:t>third</a:t>
            </a:r>
            <a:r>
              <a:rPr spc="135" dirty="0"/>
              <a:t> </a:t>
            </a:r>
            <a:r>
              <a:rPr dirty="0"/>
              <a:t>object</a:t>
            </a:r>
            <a:r>
              <a:rPr spc="140" dirty="0"/>
              <a:t> </a:t>
            </a:r>
            <a:r>
              <a:rPr spc="110" dirty="0"/>
              <a:t>that</a:t>
            </a:r>
            <a:r>
              <a:rPr spc="130" dirty="0"/>
              <a:t> </a:t>
            </a:r>
            <a:r>
              <a:rPr spc="-25" dirty="0"/>
              <a:t>is </a:t>
            </a:r>
            <a:r>
              <a:rPr spc="-20" dirty="0"/>
              <a:t>moving</a:t>
            </a:r>
            <a:r>
              <a:rPr spc="45" dirty="0"/>
              <a:t> </a:t>
            </a:r>
            <a:r>
              <a:rPr dirty="0"/>
              <a:t>independent</a:t>
            </a:r>
            <a:r>
              <a:rPr spc="40" dirty="0"/>
              <a:t> </a:t>
            </a:r>
            <a:r>
              <a:rPr dirty="0"/>
              <a:t>of</a:t>
            </a:r>
            <a:r>
              <a:rPr spc="45" dirty="0"/>
              <a:t> </a:t>
            </a:r>
            <a:r>
              <a:rPr dirty="0"/>
              <a:t>them.</a:t>
            </a:r>
            <a:r>
              <a:rPr spc="290" dirty="0"/>
              <a:t> </a:t>
            </a:r>
            <a:r>
              <a:rPr dirty="0"/>
              <a:t>Which</a:t>
            </a:r>
            <a:r>
              <a:rPr spc="45" dirty="0"/>
              <a:t> </a:t>
            </a:r>
            <a:r>
              <a:rPr dirty="0"/>
              <a:t>of</a:t>
            </a:r>
            <a:r>
              <a:rPr spc="40" dirty="0"/>
              <a:t> </a:t>
            </a:r>
            <a:r>
              <a:rPr dirty="0"/>
              <a:t>the</a:t>
            </a:r>
            <a:r>
              <a:rPr spc="40" dirty="0"/>
              <a:t> </a:t>
            </a:r>
            <a:r>
              <a:rPr spc="-65" dirty="0"/>
              <a:t>following</a:t>
            </a:r>
            <a:r>
              <a:rPr spc="40" dirty="0"/>
              <a:t> </a:t>
            </a:r>
            <a:r>
              <a:rPr spc="-25" dirty="0"/>
              <a:t>will</a:t>
            </a:r>
            <a:r>
              <a:rPr spc="45" dirty="0"/>
              <a:t> </a:t>
            </a:r>
            <a:r>
              <a:rPr dirty="0"/>
              <a:t>the</a:t>
            </a:r>
            <a:r>
              <a:rPr spc="40" dirty="0"/>
              <a:t> </a:t>
            </a:r>
            <a:r>
              <a:rPr spc="-25" dirty="0"/>
              <a:t>two </a:t>
            </a:r>
            <a:r>
              <a:rPr spc="-20" dirty="0"/>
              <a:t>observers</a:t>
            </a:r>
            <a:r>
              <a:rPr spc="15" dirty="0"/>
              <a:t> </a:t>
            </a:r>
            <a:r>
              <a:rPr spc="-20" dirty="0"/>
              <a:t>always</a:t>
            </a:r>
            <a:r>
              <a:rPr spc="5" dirty="0"/>
              <a:t> </a:t>
            </a:r>
            <a:r>
              <a:rPr dirty="0"/>
              <a:t>agree</a:t>
            </a:r>
            <a:r>
              <a:rPr spc="15" dirty="0"/>
              <a:t> </a:t>
            </a:r>
            <a:r>
              <a:rPr dirty="0"/>
              <a:t>on?</a:t>
            </a:r>
            <a:r>
              <a:rPr spc="229" dirty="0"/>
              <a:t> </a:t>
            </a:r>
            <a:r>
              <a:rPr dirty="0"/>
              <a:t>(Choose</a:t>
            </a:r>
            <a:r>
              <a:rPr spc="15" dirty="0"/>
              <a:t> </a:t>
            </a:r>
            <a:r>
              <a:rPr dirty="0"/>
              <a:t>all</a:t>
            </a:r>
            <a:r>
              <a:rPr spc="10" dirty="0"/>
              <a:t> </a:t>
            </a:r>
            <a:r>
              <a:rPr spc="110" dirty="0"/>
              <a:t>that</a:t>
            </a:r>
            <a:r>
              <a:rPr spc="10" dirty="0"/>
              <a:t> </a:t>
            </a:r>
            <a:r>
              <a:rPr spc="-10" dirty="0"/>
              <a:t>apply.)</a:t>
            </a:r>
          </a:p>
        </p:txBody>
      </p:sp>
      <p:sp>
        <p:nvSpPr>
          <p:cNvPr id="5" name="object 5"/>
          <p:cNvSpPr txBox="1"/>
          <p:nvPr/>
        </p:nvSpPr>
        <p:spPr>
          <a:xfrm>
            <a:off x="707745" y="2801205"/>
            <a:ext cx="8267065" cy="4568190"/>
          </a:xfrm>
          <a:prstGeom prst="rect">
            <a:avLst/>
          </a:prstGeom>
        </p:spPr>
        <p:txBody>
          <a:bodyPr vert="horz" wrap="square" lIns="0" tIns="144780" rIns="0" bIns="0" rtlCol="0">
            <a:spAutoFit/>
          </a:bodyPr>
          <a:lstStyle/>
          <a:p>
            <a:pPr marL="394970" indent="-371475">
              <a:lnSpc>
                <a:spcPct val="100000"/>
              </a:lnSpc>
              <a:spcBef>
                <a:spcPts val="1140"/>
              </a:spcBef>
              <a:buAutoNum type="alphaUcPeriod"/>
              <a:tabLst>
                <a:tab pos="395605" algn="l"/>
              </a:tabLst>
            </a:pPr>
            <a:r>
              <a:rPr sz="2450" dirty="0">
                <a:latin typeface="Times New Roman"/>
                <a:cs typeface="Times New Roman"/>
              </a:rPr>
              <a:t>The</a:t>
            </a:r>
            <a:r>
              <a:rPr sz="2450" spc="90" dirty="0">
                <a:latin typeface="Times New Roman"/>
                <a:cs typeface="Times New Roman"/>
              </a:rPr>
              <a:t> </a:t>
            </a:r>
            <a:r>
              <a:rPr sz="2450" b="0" i="1" dirty="0">
                <a:latin typeface="Bookman Old Style"/>
                <a:cs typeface="Bookman Old Style"/>
              </a:rPr>
              <a:t>x</a:t>
            </a:r>
            <a:r>
              <a:rPr sz="2450" dirty="0">
                <a:latin typeface="Times New Roman"/>
                <a:cs typeface="Times New Roman"/>
              </a:rPr>
              <a:t>-position</a:t>
            </a:r>
            <a:r>
              <a:rPr sz="2450" spc="85" dirty="0">
                <a:latin typeface="Times New Roman"/>
                <a:cs typeface="Times New Roman"/>
              </a:rPr>
              <a:t> </a:t>
            </a:r>
            <a:r>
              <a:rPr sz="2450" dirty="0">
                <a:latin typeface="Times New Roman"/>
                <a:cs typeface="Times New Roman"/>
              </a:rPr>
              <a:t>of</a:t>
            </a:r>
            <a:r>
              <a:rPr sz="2450" spc="90" dirty="0">
                <a:latin typeface="Times New Roman"/>
                <a:cs typeface="Times New Roman"/>
              </a:rPr>
              <a:t> </a:t>
            </a:r>
            <a:r>
              <a:rPr sz="2450" spc="110" dirty="0">
                <a:latin typeface="Times New Roman"/>
                <a:cs typeface="Times New Roman"/>
              </a:rPr>
              <a:t>that</a:t>
            </a:r>
            <a:r>
              <a:rPr sz="2450" spc="85" dirty="0">
                <a:latin typeface="Times New Roman"/>
                <a:cs typeface="Times New Roman"/>
              </a:rPr>
              <a:t> </a:t>
            </a:r>
            <a:r>
              <a:rPr sz="2450" spc="-10" dirty="0">
                <a:latin typeface="Times New Roman"/>
                <a:cs typeface="Times New Roman"/>
              </a:rPr>
              <a:t>object.</a:t>
            </a:r>
            <a:endParaRPr sz="2450">
              <a:latin typeface="Times New Roman"/>
              <a:cs typeface="Times New Roman"/>
            </a:endParaRPr>
          </a:p>
          <a:p>
            <a:pPr marL="394970" indent="-359410">
              <a:lnSpc>
                <a:spcPct val="100000"/>
              </a:lnSpc>
              <a:spcBef>
                <a:spcPts val="1045"/>
              </a:spcBef>
              <a:buAutoNum type="alphaUcPeriod"/>
              <a:tabLst>
                <a:tab pos="395605" algn="l"/>
              </a:tabLst>
            </a:pPr>
            <a:r>
              <a:rPr sz="2450" dirty="0">
                <a:latin typeface="Times New Roman"/>
                <a:cs typeface="Times New Roman"/>
              </a:rPr>
              <a:t>The</a:t>
            </a:r>
            <a:r>
              <a:rPr sz="2450" spc="85" dirty="0">
                <a:latin typeface="Times New Roman"/>
                <a:cs typeface="Times New Roman"/>
              </a:rPr>
              <a:t> </a:t>
            </a:r>
            <a:r>
              <a:rPr sz="2450" b="0" i="1" spc="-120" dirty="0">
                <a:latin typeface="Bookman Old Style"/>
                <a:cs typeface="Bookman Old Style"/>
              </a:rPr>
              <a:t>y</a:t>
            </a:r>
            <a:r>
              <a:rPr sz="2450" spc="-120" dirty="0">
                <a:latin typeface="Times New Roman"/>
                <a:cs typeface="Times New Roman"/>
              </a:rPr>
              <a:t>-</a:t>
            </a:r>
            <a:r>
              <a:rPr sz="2450" dirty="0">
                <a:latin typeface="Times New Roman"/>
                <a:cs typeface="Times New Roman"/>
              </a:rPr>
              <a:t>position</a:t>
            </a:r>
            <a:r>
              <a:rPr sz="2450" spc="85" dirty="0">
                <a:latin typeface="Times New Roman"/>
                <a:cs typeface="Times New Roman"/>
              </a:rPr>
              <a:t> </a:t>
            </a:r>
            <a:r>
              <a:rPr sz="2450" dirty="0">
                <a:latin typeface="Times New Roman"/>
                <a:cs typeface="Times New Roman"/>
              </a:rPr>
              <a:t>of</a:t>
            </a:r>
            <a:r>
              <a:rPr sz="2450" spc="80" dirty="0">
                <a:latin typeface="Times New Roman"/>
                <a:cs typeface="Times New Roman"/>
              </a:rPr>
              <a:t> </a:t>
            </a:r>
            <a:r>
              <a:rPr sz="2450" spc="110" dirty="0">
                <a:latin typeface="Times New Roman"/>
                <a:cs typeface="Times New Roman"/>
              </a:rPr>
              <a:t>that</a:t>
            </a:r>
            <a:r>
              <a:rPr sz="2450" spc="85" dirty="0">
                <a:latin typeface="Times New Roman"/>
                <a:cs typeface="Times New Roman"/>
              </a:rPr>
              <a:t> </a:t>
            </a:r>
            <a:r>
              <a:rPr sz="2450" spc="-10" dirty="0">
                <a:latin typeface="Times New Roman"/>
                <a:cs typeface="Times New Roman"/>
              </a:rPr>
              <a:t>object.</a:t>
            </a:r>
            <a:endParaRPr sz="2450">
              <a:latin typeface="Times New Roman"/>
              <a:cs typeface="Times New Roman"/>
            </a:endParaRPr>
          </a:p>
          <a:p>
            <a:pPr marL="394970" marR="5080" indent="-363220">
              <a:lnSpc>
                <a:spcPct val="101699"/>
              </a:lnSpc>
              <a:spcBef>
                <a:spcPts val="995"/>
              </a:spcBef>
              <a:buAutoNum type="alphaUcPeriod"/>
              <a:tabLst>
                <a:tab pos="395605" algn="l"/>
              </a:tabLst>
            </a:pPr>
            <a:r>
              <a:rPr sz="2450" dirty="0">
                <a:latin typeface="Times New Roman"/>
                <a:cs typeface="Times New Roman"/>
              </a:rPr>
              <a:t>The</a:t>
            </a:r>
            <a:r>
              <a:rPr sz="2450" spc="180" dirty="0">
                <a:latin typeface="Times New Roman"/>
                <a:cs typeface="Times New Roman"/>
              </a:rPr>
              <a:t> </a:t>
            </a:r>
            <a:r>
              <a:rPr sz="2450" dirty="0">
                <a:latin typeface="Times New Roman"/>
                <a:cs typeface="Times New Roman"/>
              </a:rPr>
              <a:t>time</a:t>
            </a:r>
            <a:r>
              <a:rPr sz="2450" spc="195" dirty="0">
                <a:latin typeface="Times New Roman"/>
                <a:cs typeface="Times New Roman"/>
              </a:rPr>
              <a:t> </a:t>
            </a:r>
            <a:r>
              <a:rPr sz="2450" spc="110" dirty="0">
                <a:latin typeface="Times New Roman"/>
                <a:cs typeface="Times New Roman"/>
              </a:rPr>
              <a:t>that</a:t>
            </a:r>
            <a:r>
              <a:rPr sz="2450" spc="190" dirty="0">
                <a:latin typeface="Times New Roman"/>
                <a:cs typeface="Times New Roman"/>
              </a:rPr>
              <a:t> </a:t>
            </a:r>
            <a:r>
              <a:rPr sz="2450" dirty="0">
                <a:latin typeface="Times New Roman"/>
                <a:cs typeface="Times New Roman"/>
              </a:rPr>
              <a:t>passes</a:t>
            </a:r>
            <a:r>
              <a:rPr sz="2450" spc="190" dirty="0">
                <a:latin typeface="Times New Roman"/>
                <a:cs typeface="Times New Roman"/>
              </a:rPr>
              <a:t> </a:t>
            </a:r>
            <a:r>
              <a:rPr sz="2450" dirty="0">
                <a:latin typeface="Times New Roman"/>
                <a:cs typeface="Times New Roman"/>
              </a:rPr>
              <a:t>between</a:t>
            </a:r>
            <a:r>
              <a:rPr sz="2450" spc="195" dirty="0">
                <a:latin typeface="Times New Roman"/>
                <a:cs typeface="Times New Roman"/>
              </a:rPr>
              <a:t> </a:t>
            </a:r>
            <a:r>
              <a:rPr sz="2450" dirty="0">
                <a:latin typeface="Times New Roman"/>
                <a:cs typeface="Times New Roman"/>
              </a:rPr>
              <a:t>the</a:t>
            </a:r>
            <a:r>
              <a:rPr sz="2450" spc="195" dirty="0">
                <a:latin typeface="Times New Roman"/>
                <a:cs typeface="Times New Roman"/>
              </a:rPr>
              <a:t> </a:t>
            </a:r>
            <a:r>
              <a:rPr sz="2450" spc="50" dirty="0">
                <a:latin typeface="Times New Roman"/>
                <a:cs typeface="Times New Roman"/>
              </a:rPr>
              <a:t>birth</a:t>
            </a:r>
            <a:r>
              <a:rPr sz="2450" spc="190" dirty="0">
                <a:latin typeface="Times New Roman"/>
                <a:cs typeface="Times New Roman"/>
              </a:rPr>
              <a:t> </a:t>
            </a:r>
            <a:r>
              <a:rPr sz="2450" dirty="0">
                <a:latin typeface="Times New Roman"/>
                <a:cs typeface="Times New Roman"/>
              </a:rPr>
              <a:t>and</a:t>
            </a:r>
            <a:r>
              <a:rPr sz="2450" spc="195" dirty="0">
                <a:latin typeface="Times New Roman"/>
                <a:cs typeface="Times New Roman"/>
              </a:rPr>
              <a:t> </a:t>
            </a:r>
            <a:r>
              <a:rPr sz="2450" dirty="0">
                <a:latin typeface="Times New Roman"/>
                <a:cs typeface="Times New Roman"/>
              </a:rPr>
              <a:t>death</a:t>
            </a:r>
            <a:r>
              <a:rPr sz="2450" spc="190" dirty="0">
                <a:latin typeface="Times New Roman"/>
                <a:cs typeface="Times New Roman"/>
              </a:rPr>
              <a:t> </a:t>
            </a:r>
            <a:r>
              <a:rPr sz="2450" dirty="0">
                <a:latin typeface="Times New Roman"/>
                <a:cs typeface="Times New Roman"/>
              </a:rPr>
              <a:t>of</a:t>
            </a:r>
            <a:r>
              <a:rPr sz="2450" spc="200" dirty="0">
                <a:latin typeface="Times New Roman"/>
                <a:cs typeface="Times New Roman"/>
              </a:rPr>
              <a:t> </a:t>
            </a:r>
            <a:r>
              <a:rPr sz="2450" spc="110" dirty="0">
                <a:latin typeface="Times New Roman"/>
                <a:cs typeface="Times New Roman"/>
              </a:rPr>
              <a:t>that</a:t>
            </a:r>
            <a:r>
              <a:rPr sz="2450" spc="190" dirty="0">
                <a:latin typeface="Times New Roman"/>
                <a:cs typeface="Times New Roman"/>
              </a:rPr>
              <a:t> </a:t>
            </a:r>
            <a:r>
              <a:rPr sz="2450" spc="-25" dirty="0">
                <a:latin typeface="Times New Roman"/>
                <a:cs typeface="Times New Roman"/>
              </a:rPr>
              <a:t>ob- </a:t>
            </a:r>
            <a:r>
              <a:rPr sz="2450" spc="-10" dirty="0">
                <a:latin typeface="Times New Roman"/>
                <a:cs typeface="Times New Roman"/>
              </a:rPr>
              <a:t>ject.</a:t>
            </a:r>
            <a:endParaRPr sz="2450">
              <a:latin typeface="Times New Roman"/>
              <a:cs typeface="Times New Roman"/>
            </a:endParaRPr>
          </a:p>
          <a:p>
            <a:pPr marL="394970" indent="-375920">
              <a:lnSpc>
                <a:spcPct val="100000"/>
              </a:lnSpc>
              <a:spcBef>
                <a:spcPts val="1045"/>
              </a:spcBef>
              <a:buAutoNum type="alphaUcPeriod"/>
              <a:tabLst>
                <a:tab pos="395605" algn="l"/>
              </a:tabLst>
            </a:pPr>
            <a:r>
              <a:rPr sz="2450" dirty="0">
                <a:latin typeface="Times New Roman"/>
                <a:cs typeface="Times New Roman"/>
              </a:rPr>
              <a:t>The</a:t>
            </a:r>
            <a:r>
              <a:rPr sz="2450" spc="55" dirty="0">
                <a:latin typeface="Times New Roman"/>
                <a:cs typeface="Times New Roman"/>
              </a:rPr>
              <a:t> </a:t>
            </a:r>
            <a:r>
              <a:rPr sz="2450" dirty="0">
                <a:latin typeface="Times New Roman"/>
                <a:cs typeface="Times New Roman"/>
              </a:rPr>
              <a:t>horizontal</a:t>
            </a:r>
            <a:r>
              <a:rPr sz="2450" spc="60" dirty="0">
                <a:latin typeface="Times New Roman"/>
                <a:cs typeface="Times New Roman"/>
              </a:rPr>
              <a:t> </a:t>
            </a:r>
            <a:r>
              <a:rPr sz="2450" dirty="0">
                <a:latin typeface="Times New Roman"/>
                <a:cs typeface="Times New Roman"/>
              </a:rPr>
              <a:t>(</a:t>
            </a:r>
            <a:r>
              <a:rPr sz="2450" b="0" i="1" dirty="0">
                <a:latin typeface="Bookman Old Style"/>
                <a:cs typeface="Bookman Old Style"/>
              </a:rPr>
              <a:t>x</a:t>
            </a:r>
            <a:r>
              <a:rPr sz="2450" dirty="0">
                <a:latin typeface="Times New Roman"/>
                <a:cs typeface="Times New Roman"/>
              </a:rPr>
              <a:t>-direction)</a:t>
            </a:r>
            <a:r>
              <a:rPr sz="2450" spc="55" dirty="0">
                <a:latin typeface="Times New Roman"/>
                <a:cs typeface="Times New Roman"/>
              </a:rPr>
              <a:t> </a:t>
            </a:r>
            <a:r>
              <a:rPr sz="2450" spc="-10" dirty="0">
                <a:latin typeface="Times New Roman"/>
                <a:cs typeface="Times New Roman"/>
              </a:rPr>
              <a:t>velocity</a:t>
            </a:r>
            <a:r>
              <a:rPr sz="2450" spc="60" dirty="0">
                <a:latin typeface="Times New Roman"/>
                <a:cs typeface="Times New Roman"/>
              </a:rPr>
              <a:t> </a:t>
            </a:r>
            <a:r>
              <a:rPr sz="2450" dirty="0">
                <a:latin typeface="Times New Roman"/>
                <a:cs typeface="Times New Roman"/>
              </a:rPr>
              <a:t>of</a:t>
            </a:r>
            <a:r>
              <a:rPr sz="2450" spc="55" dirty="0">
                <a:latin typeface="Times New Roman"/>
                <a:cs typeface="Times New Roman"/>
              </a:rPr>
              <a:t> </a:t>
            </a:r>
            <a:r>
              <a:rPr sz="2450" spc="110" dirty="0">
                <a:latin typeface="Times New Roman"/>
                <a:cs typeface="Times New Roman"/>
              </a:rPr>
              <a:t>that</a:t>
            </a:r>
            <a:r>
              <a:rPr sz="2450" spc="55" dirty="0">
                <a:latin typeface="Times New Roman"/>
                <a:cs typeface="Times New Roman"/>
              </a:rPr>
              <a:t> </a:t>
            </a:r>
            <a:r>
              <a:rPr sz="2450" spc="-10" dirty="0">
                <a:latin typeface="Times New Roman"/>
                <a:cs typeface="Times New Roman"/>
              </a:rPr>
              <a:t>object.</a:t>
            </a:r>
            <a:endParaRPr sz="2450">
              <a:latin typeface="Times New Roman"/>
              <a:cs typeface="Times New Roman"/>
            </a:endParaRPr>
          </a:p>
          <a:p>
            <a:pPr marL="394970" indent="-351155">
              <a:lnSpc>
                <a:spcPct val="100000"/>
              </a:lnSpc>
              <a:spcBef>
                <a:spcPts val="1045"/>
              </a:spcBef>
              <a:buAutoNum type="alphaUcPeriod"/>
              <a:tabLst>
                <a:tab pos="395605" algn="l"/>
              </a:tabLst>
            </a:pPr>
            <a:r>
              <a:rPr sz="2450" dirty="0">
                <a:latin typeface="Times New Roman"/>
                <a:cs typeface="Times New Roman"/>
              </a:rPr>
              <a:t>The</a:t>
            </a:r>
            <a:r>
              <a:rPr sz="2450" spc="50" dirty="0">
                <a:latin typeface="Times New Roman"/>
                <a:cs typeface="Times New Roman"/>
              </a:rPr>
              <a:t> </a:t>
            </a:r>
            <a:r>
              <a:rPr sz="2450" dirty="0">
                <a:latin typeface="Times New Roman"/>
                <a:cs typeface="Times New Roman"/>
              </a:rPr>
              <a:t>vertical</a:t>
            </a:r>
            <a:r>
              <a:rPr sz="2450" spc="55" dirty="0">
                <a:latin typeface="Times New Roman"/>
                <a:cs typeface="Times New Roman"/>
              </a:rPr>
              <a:t> </a:t>
            </a:r>
            <a:r>
              <a:rPr sz="2450" spc="-70" dirty="0">
                <a:latin typeface="Times New Roman"/>
                <a:cs typeface="Times New Roman"/>
              </a:rPr>
              <a:t>(</a:t>
            </a:r>
            <a:r>
              <a:rPr sz="2450" b="0" i="1" spc="-70" dirty="0">
                <a:latin typeface="Bookman Old Style"/>
                <a:cs typeface="Bookman Old Style"/>
              </a:rPr>
              <a:t>y</a:t>
            </a:r>
            <a:r>
              <a:rPr sz="2450" spc="-70" dirty="0">
                <a:latin typeface="Times New Roman"/>
                <a:cs typeface="Times New Roman"/>
              </a:rPr>
              <a:t>-</a:t>
            </a:r>
            <a:r>
              <a:rPr sz="2450" dirty="0">
                <a:latin typeface="Times New Roman"/>
                <a:cs typeface="Times New Roman"/>
              </a:rPr>
              <a:t>direction)</a:t>
            </a:r>
            <a:r>
              <a:rPr sz="2450" spc="50" dirty="0">
                <a:latin typeface="Times New Roman"/>
                <a:cs typeface="Times New Roman"/>
              </a:rPr>
              <a:t> </a:t>
            </a:r>
            <a:r>
              <a:rPr sz="2450" spc="-10" dirty="0">
                <a:latin typeface="Times New Roman"/>
                <a:cs typeface="Times New Roman"/>
              </a:rPr>
              <a:t>velocity</a:t>
            </a:r>
            <a:r>
              <a:rPr sz="2450" spc="55" dirty="0">
                <a:latin typeface="Times New Roman"/>
                <a:cs typeface="Times New Roman"/>
              </a:rPr>
              <a:t> </a:t>
            </a:r>
            <a:r>
              <a:rPr sz="2450" dirty="0">
                <a:latin typeface="Times New Roman"/>
                <a:cs typeface="Times New Roman"/>
              </a:rPr>
              <a:t>of</a:t>
            </a:r>
            <a:r>
              <a:rPr sz="2450" spc="50" dirty="0">
                <a:latin typeface="Times New Roman"/>
                <a:cs typeface="Times New Roman"/>
              </a:rPr>
              <a:t> </a:t>
            </a:r>
            <a:r>
              <a:rPr sz="2450" spc="110" dirty="0">
                <a:latin typeface="Times New Roman"/>
                <a:cs typeface="Times New Roman"/>
              </a:rPr>
              <a:t>that</a:t>
            </a:r>
            <a:r>
              <a:rPr sz="2450" spc="50" dirty="0">
                <a:latin typeface="Times New Roman"/>
                <a:cs typeface="Times New Roman"/>
              </a:rPr>
              <a:t> </a:t>
            </a:r>
            <a:r>
              <a:rPr sz="2450" spc="-10" dirty="0">
                <a:latin typeface="Times New Roman"/>
                <a:cs typeface="Times New Roman"/>
              </a:rPr>
              <a:t>object.</a:t>
            </a:r>
            <a:endParaRPr sz="2450">
              <a:latin typeface="Times New Roman"/>
              <a:cs typeface="Times New Roman"/>
            </a:endParaRPr>
          </a:p>
          <a:p>
            <a:pPr marL="394970" indent="-342900">
              <a:lnSpc>
                <a:spcPct val="100000"/>
              </a:lnSpc>
              <a:spcBef>
                <a:spcPts val="1045"/>
              </a:spcBef>
              <a:buAutoNum type="alphaUcPeriod"/>
              <a:tabLst>
                <a:tab pos="395605" algn="l"/>
              </a:tabLst>
            </a:pP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speed</a:t>
            </a:r>
            <a:r>
              <a:rPr sz="2450" spc="85" dirty="0">
                <a:latin typeface="Times New Roman"/>
                <a:cs typeface="Times New Roman"/>
              </a:rPr>
              <a:t> </a:t>
            </a:r>
            <a:r>
              <a:rPr sz="2450" dirty="0">
                <a:latin typeface="Times New Roman"/>
                <a:cs typeface="Times New Roman"/>
              </a:rPr>
              <a:t>of</a:t>
            </a:r>
            <a:r>
              <a:rPr sz="2450" spc="80" dirty="0">
                <a:latin typeface="Times New Roman"/>
                <a:cs typeface="Times New Roman"/>
              </a:rPr>
              <a:t> </a:t>
            </a:r>
            <a:r>
              <a:rPr sz="2450" spc="110" dirty="0">
                <a:latin typeface="Times New Roman"/>
                <a:cs typeface="Times New Roman"/>
              </a:rPr>
              <a:t>that</a:t>
            </a:r>
            <a:r>
              <a:rPr sz="2450" spc="85" dirty="0">
                <a:latin typeface="Times New Roman"/>
                <a:cs typeface="Times New Roman"/>
              </a:rPr>
              <a:t> </a:t>
            </a:r>
            <a:r>
              <a:rPr sz="2450" spc="-10" dirty="0">
                <a:latin typeface="Times New Roman"/>
                <a:cs typeface="Times New Roman"/>
              </a:rPr>
              <a:t>object.</a:t>
            </a:r>
            <a:endParaRPr sz="2450">
              <a:latin typeface="Times New Roman"/>
              <a:cs typeface="Times New Roman"/>
            </a:endParaRPr>
          </a:p>
          <a:p>
            <a:pPr marL="394970" indent="-382270">
              <a:lnSpc>
                <a:spcPct val="100000"/>
              </a:lnSpc>
              <a:spcBef>
                <a:spcPts val="1045"/>
              </a:spcBef>
              <a:buAutoNum type="alphaUcPeriod"/>
              <a:tabLst>
                <a:tab pos="395605" algn="l"/>
              </a:tabLst>
            </a:pPr>
            <a:r>
              <a:rPr sz="2450" dirty="0">
                <a:latin typeface="Times New Roman"/>
                <a:cs typeface="Times New Roman"/>
              </a:rPr>
              <a:t>The</a:t>
            </a:r>
            <a:r>
              <a:rPr sz="2450" spc="45" dirty="0">
                <a:latin typeface="Times New Roman"/>
                <a:cs typeface="Times New Roman"/>
              </a:rPr>
              <a:t> </a:t>
            </a:r>
            <a:r>
              <a:rPr sz="2450" spc="-10" dirty="0">
                <a:latin typeface="Times New Roman"/>
                <a:cs typeface="Times New Roman"/>
              </a:rPr>
              <a:t>color</a:t>
            </a:r>
            <a:r>
              <a:rPr sz="2450" spc="50" dirty="0">
                <a:latin typeface="Times New Roman"/>
                <a:cs typeface="Times New Roman"/>
              </a:rPr>
              <a:t> </a:t>
            </a:r>
            <a:r>
              <a:rPr sz="2450" dirty="0">
                <a:latin typeface="Times New Roman"/>
                <a:cs typeface="Times New Roman"/>
              </a:rPr>
              <a:t>of</a:t>
            </a:r>
            <a:r>
              <a:rPr sz="2450" spc="45" dirty="0">
                <a:latin typeface="Times New Roman"/>
                <a:cs typeface="Times New Roman"/>
              </a:rPr>
              <a:t> </a:t>
            </a:r>
            <a:r>
              <a:rPr sz="2450" spc="110" dirty="0">
                <a:latin typeface="Times New Roman"/>
                <a:cs typeface="Times New Roman"/>
              </a:rPr>
              <a:t>that</a:t>
            </a:r>
            <a:r>
              <a:rPr sz="2450" spc="45" dirty="0">
                <a:latin typeface="Times New Roman"/>
                <a:cs typeface="Times New Roman"/>
              </a:rPr>
              <a:t> </a:t>
            </a:r>
            <a:r>
              <a:rPr sz="2450" spc="-10" dirty="0">
                <a:latin typeface="Times New Roman"/>
                <a:cs typeface="Times New Roman"/>
              </a:rPr>
              <a:t>object.</a:t>
            </a:r>
            <a:endParaRPr sz="2450">
              <a:latin typeface="Times New Roman"/>
              <a:cs typeface="Times New Roman"/>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dirty="0">
                <a:latin typeface="Times New Roman"/>
                <a:cs typeface="Times New Roman"/>
              </a:rPr>
              <a:t>Only</a:t>
            </a:r>
            <a:r>
              <a:rPr sz="2450" spc="85" dirty="0">
                <a:latin typeface="Times New Roman"/>
                <a:cs typeface="Times New Roman"/>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3297554"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1.5.</a:t>
            </a:r>
            <a:r>
              <a:rPr sz="1200" spc="254" dirty="0">
                <a:latin typeface="Times New Roman"/>
                <a:cs typeface="Times New Roman"/>
              </a:rPr>
              <a:t>  </a:t>
            </a:r>
            <a:r>
              <a:rPr sz="1200" dirty="0">
                <a:latin typeface="Times New Roman"/>
                <a:cs typeface="Times New Roman"/>
              </a:rPr>
              <a:t>VELOCITY</a:t>
            </a:r>
            <a:r>
              <a:rPr sz="1200" spc="185" dirty="0">
                <a:latin typeface="Times New Roman"/>
                <a:cs typeface="Times New Roman"/>
              </a:rPr>
              <a:t> </a:t>
            </a:r>
            <a:r>
              <a:rPr sz="1200" dirty="0">
                <a:latin typeface="Times New Roman"/>
                <a:cs typeface="Times New Roman"/>
              </a:rPr>
              <a:t>TRANSFORMATIONS</a:t>
            </a:r>
            <a:r>
              <a:rPr sz="1200" spc="175" dirty="0">
                <a:latin typeface="Times New Roman"/>
                <a:cs typeface="Times New Roman"/>
              </a:rPr>
              <a:t> </a:t>
            </a:r>
            <a:r>
              <a:rPr sz="1200" dirty="0">
                <a:latin typeface="Times New Roman"/>
                <a:cs typeface="Times New Roman"/>
              </a:rPr>
              <a:t>AND</a:t>
            </a:r>
            <a:r>
              <a:rPr sz="1200" spc="180" dirty="0">
                <a:latin typeface="Times New Roman"/>
                <a:cs typeface="Times New Roman"/>
              </a:rPr>
              <a:t> </a:t>
            </a:r>
            <a:r>
              <a:rPr sz="1200" spc="50" dirty="0">
                <a:latin typeface="Times New Roman"/>
                <a:cs typeface="Times New Roman"/>
              </a:rPr>
              <a:t>THE</a:t>
            </a:r>
            <a:r>
              <a:rPr sz="1200" spc="180" dirty="0">
                <a:latin typeface="Times New Roman"/>
                <a:cs typeface="Times New Roman"/>
              </a:rPr>
              <a:t> </a:t>
            </a:r>
            <a:r>
              <a:rPr sz="1200" spc="60" dirty="0">
                <a:latin typeface="Times New Roman"/>
                <a:cs typeface="Times New Roman"/>
              </a:rPr>
              <a:t>DOPPLER</a:t>
            </a:r>
            <a:r>
              <a:rPr sz="1200" spc="175"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000" cy="782955"/>
          </a:xfrm>
          <a:prstGeom prst="rect">
            <a:avLst/>
          </a:prstGeom>
        </p:spPr>
        <p:txBody>
          <a:bodyPr vert="horz" wrap="square" lIns="0" tIns="9525" rIns="0" bIns="0" rtlCol="0">
            <a:spAutoFit/>
          </a:bodyPr>
          <a:lstStyle/>
          <a:p>
            <a:pPr marL="12700" marR="5080">
              <a:lnSpc>
                <a:spcPct val="101699"/>
              </a:lnSpc>
              <a:spcBef>
                <a:spcPts val="75"/>
              </a:spcBef>
            </a:pPr>
            <a:r>
              <a:rPr dirty="0"/>
              <a:t>An</a:t>
            </a:r>
            <a:r>
              <a:rPr spc="175" dirty="0"/>
              <a:t> </a:t>
            </a:r>
            <a:r>
              <a:rPr dirty="0"/>
              <a:t>object</a:t>
            </a:r>
            <a:r>
              <a:rPr spc="190" dirty="0"/>
              <a:t> </a:t>
            </a:r>
            <a:r>
              <a:rPr spc="-10" dirty="0"/>
              <a:t>moving</a:t>
            </a:r>
            <a:r>
              <a:rPr spc="185" dirty="0"/>
              <a:t> </a:t>
            </a:r>
            <a:r>
              <a:rPr dirty="0"/>
              <a:t>toward</a:t>
            </a:r>
            <a:r>
              <a:rPr spc="185" dirty="0"/>
              <a:t> </a:t>
            </a:r>
            <a:r>
              <a:rPr dirty="0"/>
              <a:t>you</a:t>
            </a:r>
            <a:r>
              <a:rPr spc="190" dirty="0"/>
              <a:t> </a:t>
            </a:r>
            <a:r>
              <a:rPr dirty="0"/>
              <a:t>is</a:t>
            </a:r>
            <a:r>
              <a:rPr spc="185" dirty="0"/>
              <a:t> </a:t>
            </a:r>
            <a:r>
              <a:rPr dirty="0"/>
              <a:t>emitting</a:t>
            </a:r>
            <a:r>
              <a:rPr spc="190" dirty="0"/>
              <a:t> </a:t>
            </a:r>
            <a:r>
              <a:rPr dirty="0"/>
              <a:t>light</a:t>
            </a:r>
            <a:r>
              <a:rPr spc="185" dirty="0"/>
              <a:t> </a:t>
            </a:r>
            <a:r>
              <a:rPr dirty="0"/>
              <a:t>of</a:t>
            </a:r>
            <a:r>
              <a:rPr spc="185" dirty="0"/>
              <a:t> </a:t>
            </a:r>
            <a:r>
              <a:rPr spc="-10" dirty="0"/>
              <a:t>wavelength</a:t>
            </a:r>
            <a:r>
              <a:rPr spc="185" dirty="0"/>
              <a:t> </a:t>
            </a:r>
            <a:r>
              <a:rPr b="0" i="1" spc="35" dirty="0">
                <a:latin typeface="Bookman Old Style"/>
                <a:cs typeface="Bookman Old Style"/>
              </a:rPr>
              <a:t>λ</a:t>
            </a:r>
            <a:r>
              <a:rPr spc="35" dirty="0"/>
              <a:t>. </a:t>
            </a:r>
            <a:r>
              <a:rPr dirty="0"/>
              <a:t>The</a:t>
            </a:r>
            <a:r>
              <a:rPr spc="-130" dirty="0"/>
              <a:t> </a:t>
            </a:r>
            <a:r>
              <a:rPr spc="-20" dirty="0"/>
              <a:t>wavelength</a:t>
            </a:r>
            <a:r>
              <a:rPr spc="-30" dirty="0"/>
              <a:t> </a:t>
            </a:r>
            <a:r>
              <a:rPr dirty="0"/>
              <a:t>you</a:t>
            </a:r>
            <a:r>
              <a:rPr spc="15" dirty="0"/>
              <a:t> </a:t>
            </a:r>
            <a:r>
              <a:rPr spc="-30" dirty="0"/>
              <a:t>will</a:t>
            </a:r>
            <a:r>
              <a:rPr spc="15" dirty="0"/>
              <a:t> </a:t>
            </a:r>
            <a:r>
              <a:rPr dirty="0"/>
              <a:t>see</a:t>
            </a:r>
            <a:r>
              <a:rPr spc="15" dirty="0"/>
              <a:t> </a:t>
            </a:r>
            <a:r>
              <a:rPr spc="-50" dirty="0"/>
              <a:t>is.</a:t>
            </a:r>
            <a:r>
              <a:rPr spc="-225" dirty="0"/>
              <a:t> </a:t>
            </a:r>
            <a:r>
              <a:rPr dirty="0"/>
              <a:t>.</a:t>
            </a:r>
            <a:r>
              <a:rPr spc="-225" dirty="0"/>
              <a:t> </a:t>
            </a:r>
            <a:r>
              <a:rPr dirty="0"/>
              <a:t>.</a:t>
            </a:r>
            <a:r>
              <a:rPr spc="-225" dirty="0"/>
              <a:t> </a:t>
            </a:r>
            <a:r>
              <a:rPr dirty="0"/>
              <a:t>(Choose</a:t>
            </a:r>
            <a:r>
              <a:rPr spc="15" dirty="0"/>
              <a:t> </a:t>
            </a:r>
            <a:r>
              <a:rPr spc="-10" dirty="0"/>
              <a:t>one.)</a:t>
            </a:r>
          </a:p>
        </p:txBody>
      </p:sp>
      <p:sp>
        <p:nvSpPr>
          <p:cNvPr id="5" name="object 5"/>
          <p:cNvSpPr txBox="1"/>
          <p:nvPr/>
        </p:nvSpPr>
        <p:spPr>
          <a:xfrm>
            <a:off x="719315" y="2042037"/>
            <a:ext cx="2223135" cy="1544320"/>
          </a:xfrm>
          <a:prstGeom prst="rect">
            <a:avLst/>
          </a:prstGeom>
        </p:spPr>
        <p:txBody>
          <a:bodyPr vert="horz" wrap="square" lIns="0" tIns="144780" rIns="0" bIns="0" rtlCol="0">
            <a:spAutoFit/>
          </a:bodyPr>
          <a:lstStyle/>
          <a:p>
            <a:pPr marL="383540" indent="-371475">
              <a:lnSpc>
                <a:spcPct val="100000"/>
              </a:lnSpc>
              <a:spcBef>
                <a:spcPts val="1140"/>
              </a:spcBef>
              <a:buAutoNum type="alphaUcPeriod"/>
              <a:tabLst>
                <a:tab pos="384175" algn="l"/>
              </a:tabLst>
            </a:pPr>
            <a:r>
              <a:rPr sz="2450" spc="-10" dirty="0">
                <a:latin typeface="Times New Roman"/>
                <a:cs typeface="Times New Roman"/>
              </a:rPr>
              <a:t>less</a:t>
            </a:r>
            <a:r>
              <a:rPr sz="2450" spc="15" dirty="0">
                <a:latin typeface="Times New Roman"/>
                <a:cs typeface="Times New Roman"/>
              </a:rPr>
              <a:t> </a:t>
            </a:r>
            <a:r>
              <a:rPr sz="2450" spc="70" dirty="0">
                <a:latin typeface="Times New Roman"/>
                <a:cs typeface="Times New Roman"/>
              </a:rPr>
              <a:t>than</a:t>
            </a:r>
            <a:r>
              <a:rPr sz="2450" spc="15" dirty="0">
                <a:latin typeface="Times New Roman"/>
                <a:cs typeface="Times New Roman"/>
              </a:rPr>
              <a:t> </a:t>
            </a:r>
            <a:r>
              <a:rPr sz="2450" b="0" i="1" spc="75" dirty="0">
                <a:latin typeface="Bookman Old Style"/>
                <a:cs typeface="Bookman Old Style"/>
              </a:rPr>
              <a:t>λ</a:t>
            </a:r>
            <a:endParaRPr sz="2450">
              <a:latin typeface="Bookman Old Style"/>
              <a:cs typeface="Bookman Old Style"/>
            </a:endParaRPr>
          </a:p>
          <a:p>
            <a:pPr marL="383540" indent="-359410">
              <a:lnSpc>
                <a:spcPct val="100000"/>
              </a:lnSpc>
              <a:spcBef>
                <a:spcPts val="1045"/>
              </a:spcBef>
              <a:buAutoNum type="alphaUcPeriod"/>
              <a:tabLst>
                <a:tab pos="384175" algn="l"/>
              </a:tabLst>
            </a:pPr>
            <a:r>
              <a:rPr sz="2450" dirty="0">
                <a:latin typeface="Times New Roman"/>
                <a:cs typeface="Times New Roman"/>
              </a:rPr>
              <a:t>exactly</a:t>
            </a:r>
            <a:r>
              <a:rPr sz="2450" spc="55" dirty="0">
                <a:latin typeface="Times New Roman"/>
                <a:cs typeface="Times New Roman"/>
              </a:rPr>
              <a:t> </a:t>
            </a:r>
            <a:r>
              <a:rPr sz="2450" b="0" i="1" spc="75" dirty="0">
                <a:latin typeface="Bookman Old Style"/>
                <a:cs typeface="Bookman Old Style"/>
              </a:rPr>
              <a:t>λ</a:t>
            </a:r>
            <a:endParaRPr sz="2450">
              <a:latin typeface="Bookman Old Style"/>
              <a:cs typeface="Bookman Old Style"/>
            </a:endParaRPr>
          </a:p>
          <a:p>
            <a:pPr marL="383540" indent="-363855">
              <a:lnSpc>
                <a:spcPct val="100000"/>
              </a:lnSpc>
              <a:spcBef>
                <a:spcPts val="1045"/>
              </a:spcBef>
              <a:buAutoNum type="alphaUcPeriod"/>
              <a:tabLst>
                <a:tab pos="384175" algn="l"/>
              </a:tabLst>
            </a:pPr>
            <a:r>
              <a:rPr sz="2450" dirty="0">
                <a:latin typeface="Times New Roman"/>
                <a:cs typeface="Times New Roman"/>
              </a:rPr>
              <a:t>greater</a:t>
            </a:r>
            <a:r>
              <a:rPr sz="2450" spc="165" dirty="0">
                <a:latin typeface="Times New Roman"/>
                <a:cs typeface="Times New Roman"/>
              </a:rPr>
              <a:t> </a:t>
            </a:r>
            <a:r>
              <a:rPr sz="2450" spc="70" dirty="0">
                <a:latin typeface="Times New Roman"/>
                <a:cs typeface="Times New Roman"/>
              </a:rPr>
              <a:t>than</a:t>
            </a:r>
            <a:r>
              <a:rPr sz="2450" spc="175" dirty="0">
                <a:latin typeface="Times New Roman"/>
                <a:cs typeface="Times New Roman"/>
              </a:rPr>
              <a:t> </a:t>
            </a:r>
            <a:r>
              <a:rPr sz="2450" b="0" i="1" spc="75" dirty="0">
                <a:latin typeface="Bookman Old Style"/>
                <a:cs typeface="Bookman Old Style"/>
              </a:rPr>
              <a:t>λ</a:t>
            </a:r>
            <a:endParaRPr sz="2450">
              <a:latin typeface="Bookman Old Style"/>
              <a:cs typeface="Bookman Old Style"/>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106795"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1.1.</a:t>
            </a:r>
            <a:r>
              <a:rPr sz="1200" spc="195" dirty="0">
                <a:latin typeface="Times New Roman"/>
                <a:cs typeface="Times New Roman"/>
              </a:rPr>
              <a:t>  </a:t>
            </a:r>
            <a:r>
              <a:rPr sz="1200" dirty="0">
                <a:latin typeface="Times New Roman"/>
                <a:cs typeface="Times New Roman"/>
              </a:rPr>
              <a:t>GALILEAN</a:t>
            </a:r>
            <a:r>
              <a:rPr sz="1200" spc="130" dirty="0">
                <a:latin typeface="Times New Roman"/>
                <a:cs typeface="Times New Roman"/>
              </a:rPr>
              <a:t> </a:t>
            </a:r>
            <a:r>
              <a:rPr sz="1200" spc="-10" dirty="0">
                <a:latin typeface="Times New Roman"/>
                <a:cs typeface="Times New Roman"/>
              </a:rPr>
              <a:t>RELATIVITY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gn="just">
              <a:lnSpc>
                <a:spcPct val="101699"/>
              </a:lnSpc>
              <a:spcBef>
                <a:spcPts val="75"/>
              </a:spcBef>
            </a:pPr>
            <a:r>
              <a:rPr spc="-20" dirty="0"/>
              <a:t>You</a:t>
            </a:r>
            <a:r>
              <a:rPr spc="85" dirty="0"/>
              <a:t> </a:t>
            </a:r>
            <a:r>
              <a:rPr dirty="0"/>
              <a:t>are</a:t>
            </a:r>
            <a:r>
              <a:rPr spc="100" dirty="0"/>
              <a:t> </a:t>
            </a:r>
            <a:r>
              <a:rPr dirty="0"/>
              <a:t>running</a:t>
            </a:r>
            <a:r>
              <a:rPr spc="90" dirty="0"/>
              <a:t> </a:t>
            </a:r>
            <a:r>
              <a:rPr spc="114" dirty="0"/>
              <a:t>at</a:t>
            </a:r>
            <a:r>
              <a:rPr spc="100" dirty="0"/>
              <a:t> </a:t>
            </a:r>
            <a:r>
              <a:rPr dirty="0"/>
              <a:t>4</a:t>
            </a:r>
            <a:r>
              <a:rPr spc="95" dirty="0"/>
              <a:t> </a:t>
            </a:r>
            <a:r>
              <a:rPr dirty="0"/>
              <a:t>mph</a:t>
            </a:r>
            <a:r>
              <a:rPr spc="105" dirty="0"/>
              <a:t> </a:t>
            </a:r>
            <a:r>
              <a:rPr dirty="0"/>
              <a:t>when</a:t>
            </a:r>
            <a:r>
              <a:rPr spc="95" dirty="0"/>
              <a:t> </a:t>
            </a:r>
            <a:r>
              <a:rPr dirty="0"/>
              <a:t>a</a:t>
            </a:r>
            <a:r>
              <a:rPr spc="100" dirty="0"/>
              <a:t> </a:t>
            </a:r>
            <a:r>
              <a:rPr dirty="0"/>
              <a:t>football</a:t>
            </a:r>
            <a:r>
              <a:rPr spc="100" dirty="0"/>
              <a:t> </a:t>
            </a:r>
            <a:r>
              <a:rPr dirty="0"/>
              <a:t>slams</a:t>
            </a:r>
            <a:r>
              <a:rPr spc="100" dirty="0"/>
              <a:t> </a:t>
            </a:r>
            <a:r>
              <a:rPr dirty="0"/>
              <a:t>into</a:t>
            </a:r>
            <a:r>
              <a:rPr spc="100" dirty="0"/>
              <a:t> </a:t>
            </a:r>
            <a:r>
              <a:rPr dirty="0"/>
              <a:t>the</a:t>
            </a:r>
            <a:r>
              <a:rPr spc="95" dirty="0"/>
              <a:t> </a:t>
            </a:r>
            <a:r>
              <a:rPr dirty="0"/>
              <a:t>back</a:t>
            </a:r>
            <a:r>
              <a:rPr spc="105" dirty="0"/>
              <a:t> </a:t>
            </a:r>
            <a:r>
              <a:rPr spc="-25" dirty="0"/>
              <a:t>of </a:t>
            </a:r>
            <a:r>
              <a:rPr dirty="0"/>
              <a:t>your</a:t>
            </a:r>
            <a:r>
              <a:rPr spc="-25" dirty="0"/>
              <a:t> </a:t>
            </a:r>
            <a:r>
              <a:rPr dirty="0"/>
              <a:t>head.</a:t>
            </a:r>
            <a:r>
              <a:rPr spc="295" dirty="0"/>
              <a:t> </a:t>
            </a:r>
            <a:r>
              <a:rPr dirty="0"/>
              <a:t>The</a:t>
            </a:r>
            <a:r>
              <a:rPr spc="-30" dirty="0"/>
              <a:t> </a:t>
            </a:r>
            <a:r>
              <a:rPr dirty="0"/>
              <a:t>football</a:t>
            </a:r>
            <a:r>
              <a:rPr spc="-20" dirty="0"/>
              <a:t> </a:t>
            </a:r>
            <a:r>
              <a:rPr dirty="0"/>
              <a:t>is</a:t>
            </a:r>
            <a:r>
              <a:rPr spc="-25" dirty="0"/>
              <a:t> </a:t>
            </a:r>
            <a:r>
              <a:rPr spc="-50" dirty="0"/>
              <a:t>going</a:t>
            </a:r>
            <a:r>
              <a:rPr spc="-20" dirty="0"/>
              <a:t> </a:t>
            </a:r>
            <a:r>
              <a:rPr spc="-30" dirty="0"/>
              <a:t>20</a:t>
            </a:r>
            <a:r>
              <a:rPr spc="-25" dirty="0"/>
              <a:t> </a:t>
            </a:r>
            <a:r>
              <a:rPr dirty="0"/>
              <a:t>mph</a:t>
            </a:r>
            <a:r>
              <a:rPr spc="-25" dirty="0"/>
              <a:t> </a:t>
            </a:r>
            <a:r>
              <a:rPr dirty="0"/>
              <a:t>in</a:t>
            </a:r>
            <a:r>
              <a:rPr spc="-25" dirty="0"/>
              <a:t> </a:t>
            </a:r>
            <a:r>
              <a:rPr dirty="0"/>
              <a:t>the</a:t>
            </a:r>
            <a:r>
              <a:rPr spc="-20" dirty="0"/>
              <a:t> </a:t>
            </a:r>
            <a:r>
              <a:rPr dirty="0"/>
              <a:t>same</a:t>
            </a:r>
            <a:r>
              <a:rPr spc="-25" dirty="0"/>
              <a:t> </a:t>
            </a:r>
            <a:r>
              <a:rPr dirty="0"/>
              <a:t>direction</a:t>
            </a:r>
            <a:r>
              <a:rPr spc="-25" dirty="0"/>
              <a:t> you </a:t>
            </a:r>
            <a:r>
              <a:rPr dirty="0"/>
              <a:t>are.</a:t>
            </a:r>
            <a:r>
              <a:rPr spc="265" dirty="0"/>
              <a:t> </a:t>
            </a:r>
            <a:r>
              <a:rPr spc="-35" dirty="0"/>
              <a:t>How</a:t>
            </a:r>
            <a:r>
              <a:rPr spc="55" dirty="0"/>
              <a:t> </a:t>
            </a:r>
            <a:r>
              <a:rPr dirty="0"/>
              <a:t>much</a:t>
            </a:r>
            <a:r>
              <a:rPr spc="50" dirty="0"/>
              <a:t> </a:t>
            </a:r>
            <a:r>
              <a:rPr spc="-30" dirty="0"/>
              <a:t>will</a:t>
            </a:r>
            <a:r>
              <a:rPr spc="50" dirty="0"/>
              <a:t> </a:t>
            </a:r>
            <a:r>
              <a:rPr dirty="0"/>
              <a:t>the</a:t>
            </a:r>
            <a:r>
              <a:rPr spc="50" dirty="0"/>
              <a:t> </a:t>
            </a:r>
            <a:r>
              <a:rPr dirty="0"/>
              <a:t>football</a:t>
            </a:r>
            <a:r>
              <a:rPr spc="50" dirty="0"/>
              <a:t> </a:t>
            </a:r>
            <a:r>
              <a:rPr spc="65" dirty="0"/>
              <a:t>hurt</a:t>
            </a:r>
            <a:r>
              <a:rPr spc="45" dirty="0"/>
              <a:t> </a:t>
            </a:r>
            <a:r>
              <a:rPr dirty="0"/>
              <a:t>your</a:t>
            </a:r>
            <a:r>
              <a:rPr spc="55" dirty="0"/>
              <a:t> </a:t>
            </a:r>
            <a:r>
              <a:rPr dirty="0"/>
              <a:t>head?</a:t>
            </a:r>
            <a:r>
              <a:rPr spc="280" dirty="0"/>
              <a:t> </a:t>
            </a:r>
            <a:r>
              <a:rPr dirty="0"/>
              <a:t>(Choose</a:t>
            </a:r>
            <a:r>
              <a:rPr spc="50" dirty="0"/>
              <a:t> </a:t>
            </a:r>
            <a:r>
              <a:rPr spc="-10" dirty="0"/>
              <a:t>one.)</a:t>
            </a:r>
          </a:p>
        </p:txBody>
      </p:sp>
      <p:sp>
        <p:nvSpPr>
          <p:cNvPr id="5" name="object 5"/>
          <p:cNvSpPr txBox="1"/>
          <p:nvPr/>
        </p:nvSpPr>
        <p:spPr>
          <a:xfrm>
            <a:off x="707758" y="2549968"/>
            <a:ext cx="8267065" cy="3680460"/>
          </a:xfrm>
          <a:prstGeom prst="rect">
            <a:avLst/>
          </a:prstGeom>
        </p:spPr>
        <p:txBody>
          <a:bodyPr vert="horz" wrap="square" lIns="0" tIns="9525" rIns="0" bIns="0" rtlCol="0">
            <a:spAutoFit/>
          </a:bodyPr>
          <a:lstStyle/>
          <a:p>
            <a:pPr marL="394970" marR="5080" indent="-371475">
              <a:lnSpc>
                <a:spcPct val="101699"/>
              </a:lnSpc>
              <a:spcBef>
                <a:spcPts val="75"/>
              </a:spcBef>
              <a:buAutoNum type="alphaUcPeriod"/>
              <a:tabLst>
                <a:tab pos="395605" algn="l"/>
              </a:tabLst>
            </a:pPr>
            <a:r>
              <a:rPr sz="2450" spc="90" dirty="0">
                <a:latin typeface="Times New Roman"/>
                <a:cs typeface="Times New Roman"/>
              </a:rPr>
              <a:t>It</a:t>
            </a:r>
            <a:r>
              <a:rPr sz="2450" spc="215" dirty="0">
                <a:latin typeface="Times New Roman"/>
                <a:cs typeface="Times New Roman"/>
              </a:rPr>
              <a:t> </a:t>
            </a:r>
            <a:r>
              <a:rPr sz="2450" spc="-10" dirty="0">
                <a:latin typeface="Times New Roman"/>
                <a:cs typeface="Times New Roman"/>
              </a:rPr>
              <a:t>will</a:t>
            </a:r>
            <a:r>
              <a:rPr sz="2450" spc="210" dirty="0">
                <a:latin typeface="Times New Roman"/>
                <a:cs typeface="Times New Roman"/>
              </a:rPr>
              <a:t> </a:t>
            </a:r>
            <a:r>
              <a:rPr sz="2450" dirty="0">
                <a:latin typeface="Times New Roman"/>
                <a:cs typeface="Times New Roman"/>
              </a:rPr>
              <a:t>cause</a:t>
            </a:r>
            <a:r>
              <a:rPr sz="2450" spc="215" dirty="0">
                <a:latin typeface="Times New Roman"/>
                <a:cs typeface="Times New Roman"/>
              </a:rPr>
              <a:t> </a:t>
            </a:r>
            <a:r>
              <a:rPr sz="2450" dirty="0">
                <a:latin typeface="Times New Roman"/>
                <a:cs typeface="Times New Roman"/>
              </a:rPr>
              <a:t>the</a:t>
            </a:r>
            <a:r>
              <a:rPr sz="2450" spc="210" dirty="0">
                <a:latin typeface="Times New Roman"/>
                <a:cs typeface="Times New Roman"/>
              </a:rPr>
              <a:t> </a:t>
            </a:r>
            <a:r>
              <a:rPr sz="2450" dirty="0">
                <a:latin typeface="Times New Roman"/>
                <a:cs typeface="Times New Roman"/>
              </a:rPr>
              <a:t>same</a:t>
            </a:r>
            <a:r>
              <a:rPr sz="2450" spc="215" dirty="0">
                <a:latin typeface="Times New Roman"/>
                <a:cs typeface="Times New Roman"/>
              </a:rPr>
              <a:t> </a:t>
            </a:r>
            <a:r>
              <a:rPr sz="2450" dirty="0">
                <a:latin typeface="Times New Roman"/>
                <a:cs typeface="Times New Roman"/>
              </a:rPr>
              <a:t>injury</a:t>
            </a:r>
            <a:r>
              <a:rPr sz="2450" spc="210" dirty="0">
                <a:latin typeface="Times New Roman"/>
                <a:cs typeface="Times New Roman"/>
              </a:rPr>
              <a:t> </a:t>
            </a:r>
            <a:r>
              <a:rPr sz="2450" spc="110" dirty="0">
                <a:latin typeface="Times New Roman"/>
                <a:cs typeface="Times New Roman"/>
              </a:rPr>
              <a:t>that</a:t>
            </a:r>
            <a:r>
              <a:rPr sz="2450" spc="215" dirty="0">
                <a:latin typeface="Times New Roman"/>
                <a:cs typeface="Times New Roman"/>
              </a:rPr>
              <a:t> </a:t>
            </a:r>
            <a:r>
              <a:rPr sz="2450" spc="60" dirty="0">
                <a:latin typeface="Times New Roman"/>
                <a:cs typeface="Times New Roman"/>
              </a:rPr>
              <a:t>it</a:t>
            </a:r>
            <a:r>
              <a:rPr sz="2450" spc="210" dirty="0">
                <a:latin typeface="Times New Roman"/>
                <a:cs typeface="Times New Roman"/>
              </a:rPr>
              <a:t> </a:t>
            </a:r>
            <a:r>
              <a:rPr sz="2450" dirty="0">
                <a:latin typeface="Times New Roman"/>
                <a:cs typeface="Times New Roman"/>
              </a:rPr>
              <a:t>would</a:t>
            </a:r>
            <a:r>
              <a:rPr sz="2450" spc="215" dirty="0">
                <a:latin typeface="Times New Roman"/>
                <a:cs typeface="Times New Roman"/>
              </a:rPr>
              <a:t> </a:t>
            </a:r>
            <a:r>
              <a:rPr sz="2450" dirty="0">
                <a:latin typeface="Times New Roman"/>
                <a:cs typeface="Times New Roman"/>
              </a:rPr>
              <a:t>cause</a:t>
            </a:r>
            <a:r>
              <a:rPr sz="2450" spc="210" dirty="0">
                <a:latin typeface="Times New Roman"/>
                <a:cs typeface="Times New Roman"/>
              </a:rPr>
              <a:t> </a:t>
            </a:r>
            <a:r>
              <a:rPr sz="2450" dirty="0">
                <a:latin typeface="Times New Roman"/>
                <a:cs typeface="Times New Roman"/>
              </a:rPr>
              <a:t>if</a:t>
            </a:r>
            <a:r>
              <a:rPr sz="2450" spc="215" dirty="0">
                <a:latin typeface="Times New Roman"/>
                <a:cs typeface="Times New Roman"/>
              </a:rPr>
              <a:t> </a:t>
            </a:r>
            <a:r>
              <a:rPr sz="2450" dirty="0">
                <a:latin typeface="Times New Roman"/>
                <a:cs typeface="Times New Roman"/>
              </a:rPr>
              <a:t>you</a:t>
            </a:r>
            <a:r>
              <a:rPr sz="2450" spc="210" dirty="0">
                <a:latin typeface="Times New Roman"/>
                <a:cs typeface="Times New Roman"/>
              </a:rPr>
              <a:t> </a:t>
            </a:r>
            <a:r>
              <a:rPr sz="2450" spc="-20" dirty="0">
                <a:latin typeface="Times New Roman"/>
                <a:cs typeface="Times New Roman"/>
              </a:rPr>
              <a:t>were </a:t>
            </a:r>
            <a:r>
              <a:rPr sz="2450" dirty="0">
                <a:latin typeface="Times New Roman"/>
                <a:cs typeface="Times New Roman"/>
              </a:rPr>
              <a:t>not</a:t>
            </a:r>
            <a:r>
              <a:rPr sz="2450" spc="250" dirty="0">
                <a:latin typeface="Times New Roman"/>
                <a:cs typeface="Times New Roman"/>
              </a:rPr>
              <a:t> </a:t>
            </a:r>
            <a:r>
              <a:rPr sz="2450" spc="-10" dirty="0">
                <a:latin typeface="Times New Roman"/>
                <a:cs typeface="Times New Roman"/>
              </a:rPr>
              <a:t>running.</a:t>
            </a:r>
            <a:endParaRPr sz="2450">
              <a:latin typeface="Times New Roman"/>
              <a:cs typeface="Times New Roman"/>
            </a:endParaRPr>
          </a:p>
          <a:p>
            <a:pPr marL="394970" marR="5080" indent="-359410">
              <a:lnSpc>
                <a:spcPct val="101699"/>
              </a:lnSpc>
              <a:spcBef>
                <a:spcPts val="994"/>
              </a:spcBef>
              <a:buAutoNum type="alphaUcPeriod"/>
              <a:tabLst>
                <a:tab pos="395605" algn="l"/>
              </a:tabLst>
            </a:pPr>
            <a:r>
              <a:rPr sz="2450" spc="90" dirty="0">
                <a:latin typeface="Times New Roman"/>
                <a:cs typeface="Times New Roman"/>
              </a:rPr>
              <a:t>It</a:t>
            </a:r>
            <a:r>
              <a:rPr sz="2450" spc="-55" dirty="0">
                <a:latin typeface="Times New Roman"/>
                <a:cs typeface="Times New Roman"/>
              </a:rPr>
              <a:t> </a:t>
            </a:r>
            <a:r>
              <a:rPr sz="2450" spc="-85" dirty="0">
                <a:latin typeface="Times New Roman"/>
                <a:cs typeface="Times New Roman"/>
              </a:rPr>
              <a:t>will</a:t>
            </a:r>
            <a:r>
              <a:rPr sz="2450" spc="-50" dirty="0">
                <a:latin typeface="Times New Roman"/>
                <a:cs typeface="Times New Roman"/>
              </a:rPr>
              <a:t> </a:t>
            </a:r>
            <a:r>
              <a:rPr sz="2450" spc="-25" dirty="0">
                <a:latin typeface="Times New Roman"/>
                <a:cs typeface="Times New Roman"/>
              </a:rPr>
              <a:t>cause</a:t>
            </a:r>
            <a:r>
              <a:rPr sz="2450" spc="-55" dirty="0">
                <a:latin typeface="Times New Roman"/>
                <a:cs typeface="Times New Roman"/>
              </a:rPr>
              <a:t> </a:t>
            </a:r>
            <a:r>
              <a:rPr sz="2450" dirty="0">
                <a:latin typeface="Times New Roman"/>
                <a:cs typeface="Times New Roman"/>
              </a:rPr>
              <a:t>the</a:t>
            </a:r>
            <a:r>
              <a:rPr sz="2450" spc="-55" dirty="0">
                <a:latin typeface="Times New Roman"/>
                <a:cs typeface="Times New Roman"/>
              </a:rPr>
              <a:t> </a:t>
            </a:r>
            <a:r>
              <a:rPr sz="2450" spc="-10" dirty="0">
                <a:latin typeface="Times New Roman"/>
                <a:cs typeface="Times New Roman"/>
              </a:rPr>
              <a:t>same</a:t>
            </a:r>
            <a:r>
              <a:rPr sz="2450" spc="-50" dirty="0">
                <a:latin typeface="Times New Roman"/>
                <a:cs typeface="Times New Roman"/>
              </a:rPr>
              <a:t> </a:t>
            </a:r>
            <a:r>
              <a:rPr sz="2450" dirty="0">
                <a:latin typeface="Times New Roman"/>
                <a:cs typeface="Times New Roman"/>
              </a:rPr>
              <a:t>injury</a:t>
            </a:r>
            <a:r>
              <a:rPr sz="2450" spc="-55" dirty="0">
                <a:latin typeface="Times New Roman"/>
                <a:cs typeface="Times New Roman"/>
              </a:rPr>
              <a:t> </a:t>
            </a:r>
            <a:r>
              <a:rPr sz="2450" spc="110" dirty="0">
                <a:latin typeface="Times New Roman"/>
                <a:cs typeface="Times New Roman"/>
              </a:rPr>
              <a:t>that</a:t>
            </a:r>
            <a:r>
              <a:rPr sz="2450" spc="-55" dirty="0">
                <a:latin typeface="Times New Roman"/>
                <a:cs typeface="Times New Roman"/>
              </a:rPr>
              <a:t> </a:t>
            </a:r>
            <a:r>
              <a:rPr sz="2450" dirty="0">
                <a:latin typeface="Times New Roman"/>
                <a:cs typeface="Times New Roman"/>
              </a:rPr>
              <a:t>a</a:t>
            </a:r>
            <a:r>
              <a:rPr sz="2450" spc="-55" dirty="0">
                <a:latin typeface="Times New Roman"/>
                <a:cs typeface="Times New Roman"/>
              </a:rPr>
              <a:t> </a:t>
            </a:r>
            <a:r>
              <a:rPr sz="2450" spc="-105" dirty="0">
                <a:latin typeface="Times New Roman"/>
                <a:cs typeface="Times New Roman"/>
              </a:rPr>
              <a:t>16</a:t>
            </a:r>
            <a:r>
              <a:rPr sz="2450" spc="-45" dirty="0">
                <a:latin typeface="Times New Roman"/>
                <a:cs typeface="Times New Roman"/>
              </a:rPr>
              <a:t> </a:t>
            </a:r>
            <a:r>
              <a:rPr sz="2450" dirty="0">
                <a:latin typeface="Times New Roman"/>
                <a:cs typeface="Times New Roman"/>
              </a:rPr>
              <a:t>mph</a:t>
            </a:r>
            <a:r>
              <a:rPr sz="2450" spc="-50" dirty="0">
                <a:latin typeface="Times New Roman"/>
                <a:cs typeface="Times New Roman"/>
              </a:rPr>
              <a:t> </a:t>
            </a:r>
            <a:r>
              <a:rPr sz="2450" spc="-10" dirty="0">
                <a:latin typeface="Times New Roman"/>
                <a:cs typeface="Times New Roman"/>
              </a:rPr>
              <a:t>football</a:t>
            </a:r>
            <a:r>
              <a:rPr sz="2450" spc="-55" dirty="0">
                <a:latin typeface="Times New Roman"/>
                <a:cs typeface="Times New Roman"/>
              </a:rPr>
              <a:t> would</a:t>
            </a:r>
            <a:r>
              <a:rPr sz="2450" spc="-50" dirty="0">
                <a:latin typeface="Times New Roman"/>
                <a:cs typeface="Times New Roman"/>
              </a:rPr>
              <a:t> </a:t>
            </a:r>
            <a:r>
              <a:rPr sz="2450" spc="-10" dirty="0">
                <a:latin typeface="Times New Roman"/>
                <a:cs typeface="Times New Roman"/>
              </a:rPr>
              <a:t>cause </a:t>
            </a:r>
            <a:r>
              <a:rPr sz="2450" dirty="0">
                <a:latin typeface="Times New Roman"/>
                <a:cs typeface="Times New Roman"/>
              </a:rPr>
              <a:t>if you</a:t>
            </a:r>
            <a:r>
              <a:rPr sz="2450" spc="10" dirty="0">
                <a:latin typeface="Times New Roman"/>
                <a:cs typeface="Times New Roman"/>
              </a:rPr>
              <a:t> </a:t>
            </a:r>
            <a:r>
              <a:rPr sz="2450" spc="-20" dirty="0">
                <a:latin typeface="Times New Roman"/>
                <a:cs typeface="Times New Roman"/>
              </a:rPr>
              <a:t>were</a:t>
            </a:r>
            <a:r>
              <a:rPr sz="2450" spc="10" dirty="0">
                <a:latin typeface="Times New Roman"/>
                <a:cs typeface="Times New Roman"/>
              </a:rPr>
              <a:t> </a:t>
            </a:r>
            <a:r>
              <a:rPr sz="2450" dirty="0">
                <a:latin typeface="Times New Roman"/>
                <a:cs typeface="Times New Roman"/>
              </a:rPr>
              <a:t>not</a:t>
            </a:r>
            <a:r>
              <a:rPr sz="2450" spc="10" dirty="0">
                <a:latin typeface="Times New Roman"/>
                <a:cs typeface="Times New Roman"/>
              </a:rPr>
              <a:t> </a:t>
            </a:r>
            <a:r>
              <a:rPr sz="2450" spc="-10" dirty="0">
                <a:latin typeface="Times New Roman"/>
                <a:cs typeface="Times New Roman"/>
              </a:rPr>
              <a:t>running.</a:t>
            </a:r>
            <a:endParaRPr sz="2450">
              <a:latin typeface="Times New Roman"/>
              <a:cs typeface="Times New Roman"/>
            </a:endParaRPr>
          </a:p>
          <a:p>
            <a:pPr marL="394970" marR="5080" indent="-363220">
              <a:lnSpc>
                <a:spcPct val="101699"/>
              </a:lnSpc>
              <a:spcBef>
                <a:spcPts val="994"/>
              </a:spcBef>
              <a:buAutoNum type="alphaUcPeriod"/>
              <a:tabLst>
                <a:tab pos="395605" algn="l"/>
              </a:tabLst>
            </a:pPr>
            <a:r>
              <a:rPr sz="2450" spc="90" dirty="0">
                <a:latin typeface="Times New Roman"/>
                <a:cs typeface="Times New Roman"/>
              </a:rPr>
              <a:t>It</a:t>
            </a:r>
            <a:r>
              <a:rPr sz="2450" spc="-55" dirty="0">
                <a:latin typeface="Times New Roman"/>
                <a:cs typeface="Times New Roman"/>
              </a:rPr>
              <a:t> </a:t>
            </a:r>
            <a:r>
              <a:rPr sz="2450" spc="-85" dirty="0">
                <a:latin typeface="Times New Roman"/>
                <a:cs typeface="Times New Roman"/>
              </a:rPr>
              <a:t>will</a:t>
            </a:r>
            <a:r>
              <a:rPr sz="2450" spc="-50" dirty="0">
                <a:latin typeface="Times New Roman"/>
                <a:cs typeface="Times New Roman"/>
              </a:rPr>
              <a:t> </a:t>
            </a:r>
            <a:r>
              <a:rPr sz="2450" spc="-25" dirty="0">
                <a:latin typeface="Times New Roman"/>
                <a:cs typeface="Times New Roman"/>
              </a:rPr>
              <a:t>cause</a:t>
            </a:r>
            <a:r>
              <a:rPr sz="2450" spc="-55" dirty="0">
                <a:latin typeface="Times New Roman"/>
                <a:cs typeface="Times New Roman"/>
              </a:rPr>
              <a:t> </a:t>
            </a:r>
            <a:r>
              <a:rPr sz="2450" dirty="0">
                <a:latin typeface="Times New Roman"/>
                <a:cs typeface="Times New Roman"/>
              </a:rPr>
              <a:t>the</a:t>
            </a:r>
            <a:r>
              <a:rPr sz="2450" spc="-55" dirty="0">
                <a:latin typeface="Times New Roman"/>
                <a:cs typeface="Times New Roman"/>
              </a:rPr>
              <a:t> </a:t>
            </a:r>
            <a:r>
              <a:rPr sz="2450" spc="-10" dirty="0">
                <a:latin typeface="Times New Roman"/>
                <a:cs typeface="Times New Roman"/>
              </a:rPr>
              <a:t>same</a:t>
            </a:r>
            <a:r>
              <a:rPr sz="2450" spc="-50" dirty="0">
                <a:latin typeface="Times New Roman"/>
                <a:cs typeface="Times New Roman"/>
              </a:rPr>
              <a:t> </a:t>
            </a:r>
            <a:r>
              <a:rPr sz="2450" dirty="0">
                <a:latin typeface="Times New Roman"/>
                <a:cs typeface="Times New Roman"/>
              </a:rPr>
              <a:t>injury</a:t>
            </a:r>
            <a:r>
              <a:rPr sz="2450" spc="-55" dirty="0">
                <a:latin typeface="Times New Roman"/>
                <a:cs typeface="Times New Roman"/>
              </a:rPr>
              <a:t> </a:t>
            </a:r>
            <a:r>
              <a:rPr sz="2450" spc="110" dirty="0">
                <a:latin typeface="Times New Roman"/>
                <a:cs typeface="Times New Roman"/>
              </a:rPr>
              <a:t>that</a:t>
            </a:r>
            <a:r>
              <a:rPr sz="2450" spc="-55" dirty="0">
                <a:latin typeface="Times New Roman"/>
                <a:cs typeface="Times New Roman"/>
              </a:rPr>
              <a:t> </a:t>
            </a:r>
            <a:r>
              <a:rPr sz="2450" dirty="0">
                <a:latin typeface="Times New Roman"/>
                <a:cs typeface="Times New Roman"/>
              </a:rPr>
              <a:t>a</a:t>
            </a:r>
            <a:r>
              <a:rPr sz="2450" spc="-55" dirty="0">
                <a:latin typeface="Times New Roman"/>
                <a:cs typeface="Times New Roman"/>
              </a:rPr>
              <a:t> </a:t>
            </a:r>
            <a:r>
              <a:rPr sz="2450" spc="-105" dirty="0">
                <a:latin typeface="Times New Roman"/>
                <a:cs typeface="Times New Roman"/>
              </a:rPr>
              <a:t>24</a:t>
            </a:r>
            <a:r>
              <a:rPr sz="2450" spc="-45" dirty="0">
                <a:latin typeface="Times New Roman"/>
                <a:cs typeface="Times New Roman"/>
              </a:rPr>
              <a:t> </a:t>
            </a:r>
            <a:r>
              <a:rPr sz="2450" dirty="0">
                <a:latin typeface="Times New Roman"/>
                <a:cs typeface="Times New Roman"/>
              </a:rPr>
              <a:t>mph</a:t>
            </a:r>
            <a:r>
              <a:rPr sz="2450" spc="-50" dirty="0">
                <a:latin typeface="Times New Roman"/>
                <a:cs typeface="Times New Roman"/>
              </a:rPr>
              <a:t> </a:t>
            </a:r>
            <a:r>
              <a:rPr sz="2450" spc="-10" dirty="0">
                <a:latin typeface="Times New Roman"/>
                <a:cs typeface="Times New Roman"/>
              </a:rPr>
              <a:t>football</a:t>
            </a:r>
            <a:r>
              <a:rPr sz="2450" spc="-55" dirty="0">
                <a:latin typeface="Times New Roman"/>
                <a:cs typeface="Times New Roman"/>
              </a:rPr>
              <a:t> would</a:t>
            </a:r>
            <a:r>
              <a:rPr sz="2450" spc="-50" dirty="0">
                <a:latin typeface="Times New Roman"/>
                <a:cs typeface="Times New Roman"/>
              </a:rPr>
              <a:t> </a:t>
            </a:r>
            <a:r>
              <a:rPr sz="2450" spc="-10" dirty="0">
                <a:latin typeface="Times New Roman"/>
                <a:cs typeface="Times New Roman"/>
              </a:rPr>
              <a:t>cause </a:t>
            </a:r>
            <a:r>
              <a:rPr sz="2450" dirty="0">
                <a:latin typeface="Times New Roman"/>
                <a:cs typeface="Times New Roman"/>
              </a:rPr>
              <a:t>if you</a:t>
            </a:r>
            <a:r>
              <a:rPr sz="2450" spc="10" dirty="0">
                <a:latin typeface="Times New Roman"/>
                <a:cs typeface="Times New Roman"/>
              </a:rPr>
              <a:t> </a:t>
            </a:r>
            <a:r>
              <a:rPr sz="2450" spc="-20" dirty="0">
                <a:latin typeface="Times New Roman"/>
                <a:cs typeface="Times New Roman"/>
              </a:rPr>
              <a:t>were</a:t>
            </a:r>
            <a:r>
              <a:rPr sz="2450" spc="10" dirty="0">
                <a:latin typeface="Times New Roman"/>
                <a:cs typeface="Times New Roman"/>
              </a:rPr>
              <a:t> </a:t>
            </a:r>
            <a:r>
              <a:rPr sz="2450" dirty="0">
                <a:latin typeface="Times New Roman"/>
                <a:cs typeface="Times New Roman"/>
              </a:rPr>
              <a:t>not</a:t>
            </a:r>
            <a:r>
              <a:rPr sz="2450" spc="10" dirty="0">
                <a:latin typeface="Times New Roman"/>
                <a:cs typeface="Times New Roman"/>
              </a:rPr>
              <a:t> </a:t>
            </a:r>
            <a:r>
              <a:rPr sz="2450" spc="-10" dirty="0">
                <a:latin typeface="Times New Roman"/>
                <a:cs typeface="Times New Roman"/>
              </a:rPr>
              <a:t>running.</a:t>
            </a:r>
            <a:endParaRPr sz="2450">
              <a:latin typeface="Times New Roman"/>
              <a:cs typeface="Times New Roman"/>
            </a:endParaRPr>
          </a:p>
          <a:p>
            <a:pPr marL="394970" indent="-375920">
              <a:lnSpc>
                <a:spcPct val="100000"/>
              </a:lnSpc>
              <a:spcBef>
                <a:spcPts val="1045"/>
              </a:spcBef>
              <a:buAutoNum type="alphaUcPeriod"/>
              <a:tabLst>
                <a:tab pos="395605" algn="l"/>
              </a:tabLst>
            </a:pPr>
            <a:r>
              <a:rPr sz="2450" dirty="0">
                <a:latin typeface="Times New Roman"/>
                <a:cs typeface="Times New Roman"/>
              </a:rPr>
              <a:t>None</a:t>
            </a:r>
            <a:r>
              <a:rPr sz="2450" spc="40" dirty="0">
                <a:latin typeface="Times New Roman"/>
                <a:cs typeface="Times New Roman"/>
              </a:rPr>
              <a:t> </a:t>
            </a:r>
            <a:r>
              <a:rPr sz="2450" dirty="0">
                <a:latin typeface="Times New Roman"/>
                <a:cs typeface="Times New Roman"/>
              </a:rPr>
              <a:t>of</a:t>
            </a:r>
            <a:r>
              <a:rPr sz="2450" spc="40" dirty="0">
                <a:latin typeface="Times New Roman"/>
                <a:cs typeface="Times New Roman"/>
              </a:rPr>
              <a:t> </a:t>
            </a:r>
            <a:r>
              <a:rPr sz="2450" dirty="0">
                <a:latin typeface="Times New Roman"/>
                <a:cs typeface="Times New Roman"/>
              </a:rPr>
              <a:t>the</a:t>
            </a:r>
            <a:r>
              <a:rPr sz="2450" spc="40" dirty="0">
                <a:latin typeface="Times New Roman"/>
                <a:cs typeface="Times New Roman"/>
              </a:rPr>
              <a:t> </a:t>
            </a:r>
            <a:r>
              <a:rPr sz="2450" spc="-20" dirty="0">
                <a:latin typeface="Times New Roman"/>
                <a:cs typeface="Times New Roman"/>
              </a:rPr>
              <a:t>above</a:t>
            </a:r>
            <a:endParaRPr sz="2450">
              <a:latin typeface="Times New Roman"/>
              <a:cs typeface="Times New Roman"/>
            </a:endParaRPr>
          </a:p>
          <a:p>
            <a:pPr marL="12700">
              <a:lnSpc>
                <a:spcPct val="100000"/>
              </a:lnSpc>
              <a:spcBef>
                <a:spcPts val="1945"/>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3297554"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1.5.</a:t>
            </a:r>
            <a:r>
              <a:rPr sz="1200" spc="254" dirty="0">
                <a:latin typeface="Times New Roman"/>
                <a:cs typeface="Times New Roman"/>
              </a:rPr>
              <a:t>  </a:t>
            </a:r>
            <a:r>
              <a:rPr sz="1200" dirty="0">
                <a:latin typeface="Times New Roman"/>
                <a:cs typeface="Times New Roman"/>
              </a:rPr>
              <a:t>VELOCITY</a:t>
            </a:r>
            <a:r>
              <a:rPr sz="1200" spc="185" dirty="0">
                <a:latin typeface="Times New Roman"/>
                <a:cs typeface="Times New Roman"/>
              </a:rPr>
              <a:t> </a:t>
            </a:r>
            <a:r>
              <a:rPr sz="1200" dirty="0">
                <a:latin typeface="Times New Roman"/>
                <a:cs typeface="Times New Roman"/>
              </a:rPr>
              <a:t>TRANSFORMATIONS</a:t>
            </a:r>
            <a:r>
              <a:rPr sz="1200" spc="175" dirty="0">
                <a:latin typeface="Times New Roman"/>
                <a:cs typeface="Times New Roman"/>
              </a:rPr>
              <a:t> </a:t>
            </a:r>
            <a:r>
              <a:rPr sz="1200" dirty="0">
                <a:latin typeface="Times New Roman"/>
                <a:cs typeface="Times New Roman"/>
              </a:rPr>
              <a:t>AND</a:t>
            </a:r>
            <a:r>
              <a:rPr sz="1200" spc="180" dirty="0">
                <a:latin typeface="Times New Roman"/>
                <a:cs typeface="Times New Roman"/>
              </a:rPr>
              <a:t> </a:t>
            </a:r>
            <a:r>
              <a:rPr sz="1200" spc="50" dirty="0">
                <a:latin typeface="Times New Roman"/>
                <a:cs typeface="Times New Roman"/>
              </a:rPr>
              <a:t>THE</a:t>
            </a:r>
            <a:r>
              <a:rPr sz="1200" spc="180" dirty="0">
                <a:latin typeface="Times New Roman"/>
                <a:cs typeface="Times New Roman"/>
              </a:rPr>
              <a:t> </a:t>
            </a:r>
            <a:r>
              <a:rPr sz="1200" spc="60" dirty="0">
                <a:latin typeface="Times New Roman"/>
                <a:cs typeface="Times New Roman"/>
              </a:rPr>
              <a:t>DOPPLER</a:t>
            </a:r>
            <a:r>
              <a:rPr sz="1200" spc="175"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000" cy="782955"/>
          </a:xfrm>
          <a:prstGeom prst="rect">
            <a:avLst/>
          </a:prstGeom>
        </p:spPr>
        <p:txBody>
          <a:bodyPr vert="horz" wrap="square" lIns="0" tIns="9525" rIns="0" bIns="0" rtlCol="0">
            <a:spAutoFit/>
          </a:bodyPr>
          <a:lstStyle/>
          <a:p>
            <a:pPr marL="12700" marR="5080">
              <a:lnSpc>
                <a:spcPct val="101699"/>
              </a:lnSpc>
              <a:spcBef>
                <a:spcPts val="75"/>
              </a:spcBef>
            </a:pPr>
            <a:r>
              <a:rPr dirty="0"/>
              <a:t>An</a:t>
            </a:r>
            <a:r>
              <a:rPr spc="175" dirty="0"/>
              <a:t> </a:t>
            </a:r>
            <a:r>
              <a:rPr dirty="0"/>
              <a:t>object</a:t>
            </a:r>
            <a:r>
              <a:rPr spc="190" dirty="0"/>
              <a:t> </a:t>
            </a:r>
            <a:r>
              <a:rPr spc="-10" dirty="0"/>
              <a:t>moving</a:t>
            </a:r>
            <a:r>
              <a:rPr spc="185" dirty="0"/>
              <a:t> </a:t>
            </a:r>
            <a:r>
              <a:rPr dirty="0"/>
              <a:t>toward</a:t>
            </a:r>
            <a:r>
              <a:rPr spc="185" dirty="0"/>
              <a:t> </a:t>
            </a:r>
            <a:r>
              <a:rPr dirty="0"/>
              <a:t>you</a:t>
            </a:r>
            <a:r>
              <a:rPr spc="190" dirty="0"/>
              <a:t> </a:t>
            </a:r>
            <a:r>
              <a:rPr dirty="0"/>
              <a:t>is</a:t>
            </a:r>
            <a:r>
              <a:rPr spc="185" dirty="0"/>
              <a:t> </a:t>
            </a:r>
            <a:r>
              <a:rPr dirty="0"/>
              <a:t>emitting</a:t>
            </a:r>
            <a:r>
              <a:rPr spc="190" dirty="0"/>
              <a:t> </a:t>
            </a:r>
            <a:r>
              <a:rPr dirty="0"/>
              <a:t>light</a:t>
            </a:r>
            <a:r>
              <a:rPr spc="185" dirty="0"/>
              <a:t> </a:t>
            </a:r>
            <a:r>
              <a:rPr dirty="0"/>
              <a:t>of</a:t>
            </a:r>
            <a:r>
              <a:rPr spc="185" dirty="0"/>
              <a:t> </a:t>
            </a:r>
            <a:r>
              <a:rPr spc="-10" dirty="0"/>
              <a:t>wavelength</a:t>
            </a:r>
            <a:r>
              <a:rPr spc="185" dirty="0"/>
              <a:t> </a:t>
            </a:r>
            <a:r>
              <a:rPr b="0" i="1" spc="35" dirty="0">
                <a:latin typeface="Bookman Old Style"/>
                <a:cs typeface="Bookman Old Style"/>
              </a:rPr>
              <a:t>λ</a:t>
            </a:r>
            <a:r>
              <a:rPr spc="35" dirty="0"/>
              <a:t>. </a:t>
            </a:r>
            <a:r>
              <a:rPr dirty="0"/>
              <a:t>The</a:t>
            </a:r>
            <a:r>
              <a:rPr spc="-130" dirty="0"/>
              <a:t> </a:t>
            </a:r>
            <a:r>
              <a:rPr spc="-20" dirty="0"/>
              <a:t>wavelength</a:t>
            </a:r>
            <a:r>
              <a:rPr spc="-30" dirty="0"/>
              <a:t> </a:t>
            </a:r>
            <a:r>
              <a:rPr dirty="0"/>
              <a:t>you</a:t>
            </a:r>
            <a:r>
              <a:rPr spc="15" dirty="0"/>
              <a:t> </a:t>
            </a:r>
            <a:r>
              <a:rPr spc="-30" dirty="0"/>
              <a:t>will</a:t>
            </a:r>
            <a:r>
              <a:rPr spc="15" dirty="0"/>
              <a:t> </a:t>
            </a:r>
            <a:r>
              <a:rPr dirty="0"/>
              <a:t>see</a:t>
            </a:r>
            <a:r>
              <a:rPr spc="15" dirty="0"/>
              <a:t> </a:t>
            </a:r>
            <a:r>
              <a:rPr spc="-50" dirty="0"/>
              <a:t>is.</a:t>
            </a:r>
            <a:r>
              <a:rPr spc="-225" dirty="0"/>
              <a:t> </a:t>
            </a:r>
            <a:r>
              <a:rPr dirty="0"/>
              <a:t>.</a:t>
            </a:r>
            <a:r>
              <a:rPr spc="-225" dirty="0"/>
              <a:t> </a:t>
            </a:r>
            <a:r>
              <a:rPr dirty="0"/>
              <a:t>.</a:t>
            </a:r>
            <a:r>
              <a:rPr spc="-225" dirty="0"/>
              <a:t> </a:t>
            </a:r>
            <a:r>
              <a:rPr dirty="0"/>
              <a:t>(Choose</a:t>
            </a:r>
            <a:r>
              <a:rPr spc="15" dirty="0"/>
              <a:t> </a:t>
            </a:r>
            <a:r>
              <a:rPr spc="-10" dirty="0"/>
              <a:t>one.)</a:t>
            </a:r>
          </a:p>
        </p:txBody>
      </p:sp>
      <p:sp>
        <p:nvSpPr>
          <p:cNvPr id="5" name="object 5"/>
          <p:cNvSpPr txBox="1"/>
          <p:nvPr/>
        </p:nvSpPr>
        <p:spPr>
          <a:xfrm>
            <a:off x="707758" y="2042037"/>
            <a:ext cx="2234565" cy="2164080"/>
          </a:xfrm>
          <a:prstGeom prst="rect">
            <a:avLst/>
          </a:prstGeom>
        </p:spPr>
        <p:txBody>
          <a:bodyPr vert="horz" wrap="square" lIns="0" tIns="144780" rIns="0" bIns="0" rtlCol="0">
            <a:spAutoFit/>
          </a:bodyPr>
          <a:lstStyle/>
          <a:p>
            <a:pPr marL="394970" indent="-371475">
              <a:lnSpc>
                <a:spcPct val="100000"/>
              </a:lnSpc>
              <a:spcBef>
                <a:spcPts val="1140"/>
              </a:spcBef>
              <a:buAutoNum type="alphaUcPeriod"/>
              <a:tabLst>
                <a:tab pos="395605" algn="l"/>
              </a:tabLst>
            </a:pPr>
            <a:r>
              <a:rPr sz="2450" spc="-10" dirty="0">
                <a:latin typeface="Times New Roman"/>
                <a:cs typeface="Times New Roman"/>
              </a:rPr>
              <a:t>less</a:t>
            </a:r>
            <a:r>
              <a:rPr sz="2450" spc="15" dirty="0">
                <a:latin typeface="Times New Roman"/>
                <a:cs typeface="Times New Roman"/>
              </a:rPr>
              <a:t> </a:t>
            </a:r>
            <a:r>
              <a:rPr sz="2450" spc="70" dirty="0">
                <a:latin typeface="Times New Roman"/>
                <a:cs typeface="Times New Roman"/>
              </a:rPr>
              <a:t>than</a:t>
            </a:r>
            <a:r>
              <a:rPr sz="2450" spc="15" dirty="0">
                <a:latin typeface="Times New Roman"/>
                <a:cs typeface="Times New Roman"/>
              </a:rPr>
              <a:t> </a:t>
            </a:r>
            <a:r>
              <a:rPr sz="2450" b="0" i="1" spc="75" dirty="0">
                <a:latin typeface="Bookman Old Style"/>
                <a:cs typeface="Bookman Old Style"/>
              </a:rPr>
              <a:t>λ</a:t>
            </a:r>
            <a:endParaRPr sz="2450">
              <a:latin typeface="Bookman Old Style"/>
              <a:cs typeface="Bookman Old Style"/>
            </a:endParaRPr>
          </a:p>
          <a:p>
            <a:pPr marL="394970" indent="-359410">
              <a:lnSpc>
                <a:spcPct val="100000"/>
              </a:lnSpc>
              <a:spcBef>
                <a:spcPts val="1045"/>
              </a:spcBef>
              <a:buAutoNum type="alphaUcPeriod"/>
              <a:tabLst>
                <a:tab pos="395605" algn="l"/>
              </a:tabLst>
            </a:pPr>
            <a:r>
              <a:rPr sz="2450" dirty="0">
                <a:latin typeface="Times New Roman"/>
                <a:cs typeface="Times New Roman"/>
              </a:rPr>
              <a:t>exactly</a:t>
            </a:r>
            <a:r>
              <a:rPr sz="2450" spc="55" dirty="0">
                <a:latin typeface="Times New Roman"/>
                <a:cs typeface="Times New Roman"/>
              </a:rPr>
              <a:t> </a:t>
            </a:r>
            <a:r>
              <a:rPr sz="2450" b="0" i="1" spc="75" dirty="0">
                <a:latin typeface="Bookman Old Style"/>
                <a:cs typeface="Bookman Old Style"/>
              </a:rPr>
              <a:t>λ</a:t>
            </a:r>
            <a:endParaRPr sz="2450">
              <a:latin typeface="Bookman Old Style"/>
              <a:cs typeface="Bookman Old Style"/>
            </a:endParaRPr>
          </a:p>
          <a:p>
            <a:pPr marL="394970" indent="-363855">
              <a:lnSpc>
                <a:spcPct val="100000"/>
              </a:lnSpc>
              <a:spcBef>
                <a:spcPts val="1045"/>
              </a:spcBef>
              <a:buAutoNum type="alphaUcPeriod"/>
              <a:tabLst>
                <a:tab pos="395605" algn="l"/>
              </a:tabLst>
            </a:pPr>
            <a:r>
              <a:rPr sz="2450" dirty="0">
                <a:latin typeface="Times New Roman"/>
                <a:cs typeface="Times New Roman"/>
              </a:rPr>
              <a:t>greater</a:t>
            </a:r>
            <a:r>
              <a:rPr sz="2450" spc="165" dirty="0">
                <a:latin typeface="Times New Roman"/>
                <a:cs typeface="Times New Roman"/>
              </a:rPr>
              <a:t> </a:t>
            </a:r>
            <a:r>
              <a:rPr sz="2450" spc="70" dirty="0">
                <a:latin typeface="Times New Roman"/>
                <a:cs typeface="Times New Roman"/>
              </a:rPr>
              <a:t>than</a:t>
            </a:r>
            <a:r>
              <a:rPr sz="2450" spc="175" dirty="0">
                <a:latin typeface="Times New Roman"/>
                <a:cs typeface="Times New Roman"/>
              </a:rPr>
              <a:t> </a:t>
            </a:r>
            <a:r>
              <a:rPr sz="2450" b="0" i="1" spc="75" dirty="0">
                <a:latin typeface="Bookman Old Style"/>
                <a:cs typeface="Bookman Old Style"/>
              </a:rPr>
              <a:t>λ</a:t>
            </a:r>
            <a:endParaRPr sz="2450">
              <a:latin typeface="Bookman Old Style"/>
              <a:cs typeface="Bookman Old Style"/>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5137" y="806759"/>
            <a:ext cx="8260080" cy="5562600"/>
          </a:xfrm>
          <a:prstGeom prst="rect">
            <a:avLst/>
          </a:prstGeom>
        </p:spPr>
        <p:txBody>
          <a:bodyPr vert="horz" wrap="square" lIns="0" tIns="83185" rIns="0" bIns="0" rtlCol="0">
            <a:spAutoFit/>
          </a:bodyPr>
          <a:lstStyle/>
          <a:p>
            <a:pPr marL="15875" algn="just">
              <a:lnSpc>
                <a:spcPct val="100000"/>
              </a:lnSpc>
              <a:spcBef>
                <a:spcPts val="655"/>
              </a:spcBef>
              <a:tabLst>
                <a:tab pos="3300729" algn="l"/>
              </a:tabLst>
            </a:pPr>
            <a:r>
              <a:rPr sz="1200" spc="-10" dirty="0">
                <a:latin typeface="Times New Roman"/>
                <a:cs typeface="Times New Roman"/>
              </a:rPr>
              <a:t>ConcepTest</a:t>
            </a:r>
            <a:r>
              <a:rPr sz="1200" dirty="0">
                <a:latin typeface="Times New Roman"/>
                <a:cs typeface="Times New Roman"/>
              </a:rPr>
              <a:t>	1.5.</a:t>
            </a:r>
            <a:r>
              <a:rPr sz="1200" spc="260" dirty="0">
                <a:latin typeface="Times New Roman"/>
                <a:cs typeface="Times New Roman"/>
              </a:rPr>
              <a:t>  </a:t>
            </a:r>
            <a:r>
              <a:rPr sz="1200" dirty="0">
                <a:latin typeface="Times New Roman"/>
                <a:cs typeface="Times New Roman"/>
              </a:rPr>
              <a:t>VELOCITY</a:t>
            </a:r>
            <a:r>
              <a:rPr sz="1200" spc="185" dirty="0">
                <a:latin typeface="Times New Roman"/>
                <a:cs typeface="Times New Roman"/>
              </a:rPr>
              <a:t> </a:t>
            </a:r>
            <a:r>
              <a:rPr sz="1200" dirty="0">
                <a:latin typeface="Times New Roman"/>
                <a:cs typeface="Times New Roman"/>
              </a:rPr>
              <a:t>TRANSFORMATIONS</a:t>
            </a:r>
            <a:r>
              <a:rPr sz="1200" spc="185" dirty="0">
                <a:latin typeface="Times New Roman"/>
                <a:cs typeface="Times New Roman"/>
              </a:rPr>
              <a:t> </a:t>
            </a:r>
            <a:r>
              <a:rPr sz="1200" dirty="0">
                <a:latin typeface="Times New Roman"/>
                <a:cs typeface="Times New Roman"/>
              </a:rPr>
              <a:t>AND</a:t>
            </a:r>
            <a:r>
              <a:rPr sz="1200" spc="17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spc="60" dirty="0">
                <a:latin typeface="Times New Roman"/>
                <a:cs typeface="Times New Roman"/>
              </a:rPr>
              <a:t>DOPPLER</a:t>
            </a:r>
            <a:r>
              <a:rPr sz="1200" spc="185"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a:p>
            <a:pPr>
              <a:lnSpc>
                <a:spcPct val="100000"/>
              </a:lnSpc>
              <a:spcBef>
                <a:spcPts val="55"/>
              </a:spcBef>
            </a:pPr>
            <a:endParaRPr sz="950">
              <a:latin typeface="Times New Roman"/>
              <a:cs typeface="Times New Roman"/>
            </a:endParaRPr>
          </a:p>
          <a:p>
            <a:pPr marL="15875" marR="5080" algn="just">
              <a:lnSpc>
                <a:spcPct val="101699"/>
              </a:lnSpc>
            </a:pPr>
            <a:r>
              <a:rPr sz="2450" dirty="0">
                <a:latin typeface="Times New Roman"/>
                <a:cs typeface="Times New Roman"/>
              </a:rPr>
              <a:t>We</a:t>
            </a:r>
            <a:r>
              <a:rPr sz="2450" spc="320" dirty="0">
                <a:latin typeface="Times New Roman"/>
                <a:cs typeface="Times New Roman"/>
              </a:rPr>
              <a:t> </a:t>
            </a:r>
            <a:r>
              <a:rPr sz="2450" dirty="0">
                <a:latin typeface="Times New Roman"/>
                <a:cs typeface="Times New Roman"/>
              </a:rPr>
              <a:t>often</a:t>
            </a:r>
            <a:r>
              <a:rPr sz="2450" spc="330" dirty="0">
                <a:latin typeface="Times New Roman"/>
                <a:cs typeface="Times New Roman"/>
              </a:rPr>
              <a:t> </a:t>
            </a:r>
            <a:r>
              <a:rPr sz="2450" dirty="0">
                <a:latin typeface="Times New Roman"/>
                <a:cs typeface="Times New Roman"/>
              </a:rPr>
              <a:t>say</a:t>
            </a:r>
            <a:r>
              <a:rPr sz="2450" spc="330" dirty="0">
                <a:latin typeface="Times New Roman"/>
                <a:cs typeface="Times New Roman"/>
              </a:rPr>
              <a:t> </a:t>
            </a:r>
            <a:r>
              <a:rPr sz="2450" spc="110" dirty="0">
                <a:latin typeface="Times New Roman"/>
                <a:cs typeface="Times New Roman"/>
              </a:rPr>
              <a:t>that</a:t>
            </a:r>
            <a:r>
              <a:rPr sz="2450" spc="330" dirty="0">
                <a:latin typeface="Times New Roman"/>
                <a:cs typeface="Times New Roman"/>
              </a:rPr>
              <a:t> </a:t>
            </a:r>
            <a:r>
              <a:rPr sz="2450" b="0" i="1" dirty="0">
                <a:latin typeface="Bookman Old Style"/>
                <a:cs typeface="Bookman Old Style"/>
              </a:rPr>
              <a:t>c</a:t>
            </a:r>
            <a:r>
              <a:rPr sz="2450" b="0" i="1" spc="210" dirty="0">
                <a:latin typeface="Bookman Old Style"/>
                <a:cs typeface="Bookman Old Style"/>
              </a:rPr>
              <a:t> </a:t>
            </a:r>
            <a:r>
              <a:rPr sz="2450" dirty="0">
                <a:latin typeface="Times New Roman"/>
                <a:cs typeface="Times New Roman"/>
              </a:rPr>
              <a:t>is</a:t>
            </a:r>
            <a:r>
              <a:rPr sz="2450" spc="330" dirty="0">
                <a:latin typeface="Times New Roman"/>
                <a:cs typeface="Times New Roman"/>
              </a:rPr>
              <a:t> </a:t>
            </a:r>
            <a:r>
              <a:rPr sz="2450" dirty="0">
                <a:latin typeface="Times New Roman"/>
                <a:cs typeface="Times New Roman"/>
              </a:rPr>
              <a:t>“the</a:t>
            </a:r>
            <a:r>
              <a:rPr sz="2450" spc="330" dirty="0">
                <a:latin typeface="Times New Roman"/>
                <a:cs typeface="Times New Roman"/>
              </a:rPr>
              <a:t> </a:t>
            </a:r>
            <a:r>
              <a:rPr sz="2450" dirty="0">
                <a:latin typeface="Times New Roman"/>
                <a:cs typeface="Times New Roman"/>
              </a:rPr>
              <a:t>speed</a:t>
            </a:r>
            <a:r>
              <a:rPr sz="2450" spc="335" dirty="0">
                <a:latin typeface="Times New Roman"/>
                <a:cs typeface="Times New Roman"/>
              </a:rPr>
              <a:t> </a:t>
            </a:r>
            <a:r>
              <a:rPr sz="2450" dirty="0">
                <a:latin typeface="Times New Roman"/>
                <a:cs typeface="Times New Roman"/>
              </a:rPr>
              <a:t>of</a:t>
            </a:r>
            <a:r>
              <a:rPr sz="2450" spc="330" dirty="0">
                <a:latin typeface="Times New Roman"/>
                <a:cs typeface="Times New Roman"/>
              </a:rPr>
              <a:t> </a:t>
            </a:r>
            <a:r>
              <a:rPr sz="2450" dirty="0">
                <a:latin typeface="Times New Roman"/>
                <a:cs typeface="Times New Roman"/>
              </a:rPr>
              <a:t>light”</a:t>
            </a:r>
            <a:r>
              <a:rPr sz="2450" spc="330" dirty="0">
                <a:latin typeface="Times New Roman"/>
                <a:cs typeface="Times New Roman"/>
              </a:rPr>
              <a:t> </a:t>
            </a:r>
            <a:r>
              <a:rPr sz="2450" spc="85" dirty="0">
                <a:latin typeface="Times New Roman"/>
                <a:cs typeface="Times New Roman"/>
              </a:rPr>
              <a:t>but</a:t>
            </a:r>
            <a:r>
              <a:rPr sz="2450" spc="330" dirty="0">
                <a:latin typeface="Times New Roman"/>
                <a:cs typeface="Times New Roman"/>
              </a:rPr>
              <a:t> </a:t>
            </a:r>
            <a:r>
              <a:rPr sz="2450" spc="60" dirty="0">
                <a:latin typeface="Times New Roman"/>
                <a:cs typeface="Times New Roman"/>
              </a:rPr>
              <a:t>it</a:t>
            </a:r>
            <a:r>
              <a:rPr sz="2450" spc="330" dirty="0">
                <a:latin typeface="Times New Roman"/>
                <a:cs typeface="Times New Roman"/>
              </a:rPr>
              <a:t> </a:t>
            </a:r>
            <a:r>
              <a:rPr sz="2450" dirty="0">
                <a:latin typeface="Times New Roman"/>
                <a:cs typeface="Times New Roman"/>
              </a:rPr>
              <a:t>should</a:t>
            </a:r>
            <a:r>
              <a:rPr sz="2450" spc="335" dirty="0">
                <a:latin typeface="Times New Roman"/>
                <a:cs typeface="Times New Roman"/>
              </a:rPr>
              <a:t> </a:t>
            </a:r>
            <a:r>
              <a:rPr sz="2450" spc="-20" dirty="0">
                <a:latin typeface="Times New Roman"/>
                <a:cs typeface="Times New Roman"/>
              </a:rPr>
              <a:t>more </a:t>
            </a:r>
            <a:r>
              <a:rPr sz="2450" dirty="0">
                <a:latin typeface="Times New Roman"/>
                <a:cs typeface="Times New Roman"/>
              </a:rPr>
              <a:t>properly</a:t>
            </a:r>
            <a:r>
              <a:rPr sz="2450" spc="-85" dirty="0">
                <a:latin typeface="Times New Roman"/>
                <a:cs typeface="Times New Roman"/>
              </a:rPr>
              <a:t> </a:t>
            </a:r>
            <a:r>
              <a:rPr sz="2450" dirty="0">
                <a:latin typeface="Times New Roman"/>
                <a:cs typeface="Times New Roman"/>
              </a:rPr>
              <a:t>be</a:t>
            </a:r>
            <a:r>
              <a:rPr sz="2450" spc="25" dirty="0">
                <a:latin typeface="Times New Roman"/>
                <a:cs typeface="Times New Roman"/>
              </a:rPr>
              <a:t> </a:t>
            </a:r>
            <a:r>
              <a:rPr sz="2450" dirty="0">
                <a:latin typeface="Times New Roman"/>
                <a:cs typeface="Times New Roman"/>
              </a:rPr>
              <a:t>called</a:t>
            </a:r>
            <a:r>
              <a:rPr sz="2450" spc="25" dirty="0">
                <a:latin typeface="Times New Roman"/>
                <a:cs typeface="Times New Roman"/>
              </a:rPr>
              <a:t> </a:t>
            </a:r>
            <a:r>
              <a:rPr sz="2450" dirty="0">
                <a:latin typeface="Times New Roman"/>
                <a:cs typeface="Times New Roman"/>
              </a:rPr>
              <a:t>“the</a:t>
            </a:r>
            <a:r>
              <a:rPr sz="2450" spc="20" dirty="0">
                <a:latin typeface="Times New Roman"/>
                <a:cs typeface="Times New Roman"/>
              </a:rPr>
              <a:t> </a:t>
            </a:r>
            <a:r>
              <a:rPr sz="2450" dirty="0">
                <a:latin typeface="Times New Roman"/>
                <a:cs typeface="Times New Roman"/>
              </a:rPr>
              <a:t>speed</a:t>
            </a:r>
            <a:r>
              <a:rPr sz="2450" spc="30" dirty="0">
                <a:latin typeface="Times New Roman"/>
                <a:cs typeface="Times New Roman"/>
              </a:rPr>
              <a:t> </a:t>
            </a:r>
            <a:r>
              <a:rPr sz="2450" dirty="0">
                <a:latin typeface="Times New Roman"/>
                <a:cs typeface="Times New Roman"/>
              </a:rPr>
              <a:t>of</a:t>
            </a:r>
            <a:r>
              <a:rPr sz="2450" spc="25" dirty="0">
                <a:latin typeface="Times New Roman"/>
                <a:cs typeface="Times New Roman"/>
              </a:rPr>
              <a:t> </a:t>
            </a:r>
            <a:r>
              <a:rPr sz="2450" dirty="0">
                <a:latin typeface="Times New Roman"/>
                <a:cs typeface="Times New Roman"/>
              </a:rPr>
              <a:t>light</a:t>
            </a:r>
            <a:r>
              <a:rPr sz="2450" spc="20" dirty="0">
                <a:latin typeface="Times New Roman"/>
                <a:cs typeface="Times New Roman"/>
              </a:rPr>
              <a:t> </a:t>
            </a:r>
            <a:r>
              <a:rPr sz="2450" b="0" i="1" dirty="0">
                <a:latin typeface="Bookman Old Style"/>
                <a:cs typeface="Bookman Old Style"/>
              </a:rPr>
              <a:t>in</a:t>
            </a:r>
            <a:r>
              <a:rPr sz="2450" b="0" i="1" spc="5" dirty="0">
                <a:latin typeface="Bookman Old Style"/>
                <a:cs typeface="Bookman Old Style"/>
              </a:rPr>
              <a:t> </a:t>
            </a:r>
            <a:r>
              <a:rPr sz="2450" b="0" i="1" spc="-290" dirty="0">
                <a:latin typeface="Bookman Old Style"/>
                <a:cs typeface="Bookman Old Style"/>
              </a:rPr>
              <a:t>a</a:t>
            </a:r>
            <a:r>
              <a:rPr sz="2450" b="0" i="1" spc="105" dirty="0">
                <a:latin typeface="Bookman Old Style"/>
                <a:cs typeface="Bookman Old Style"/>
              </a:rPr>
              <a:t> </a:t>
            </a:r>
            <a:r>
              <a:rPr sz="2450" b="0" i="1" spc="-95" dirty="0">
                <a:latin typeface="Bookman Old Style"/>
                <a:cs typeface="Bookman Old Style"/>
              </a:rPr>
              <a:t>vacuum.</a:t>
            </a:r>
            <a:r>
              <a:rPr sz="2450" spc="-95" dirty="0">
                <a:latin typeface="Times New Roman"/>
                <a:cs typeface="Times New Roman"/>
              </a:rPr>
              <a:t>”</a:t>
            </a:r>
            <a:r>
              <a:rPr sz="2450" spc="254" dirty="0">
                <a:latin typeface="Times New Roman"/>
                <a:cs typeface="Times New Roman"/>
              </a:rPr>
              <a:t> </a:t>
            </a:r>
            <a:r>
              <a:rPr sz="2450" dirty="0">
                <a:latin typeface="Times New Roman"/>
                <a:cs typeface="Times New Roman"/>
              </a:rPr>
              <a:t>Inside</a:t>
            </a:r>
            <a:r>
              <a:rPr sz="2450" spc="25" dirty="0">
                <a:latin typeface="Times New Roman"/>
                <a:cs typeface="Times New Roman"/>
              </a:rPr>
              <a:t> </a:t>
            </a:r>
            <a:r>
              <a:rPr sz="2450" spc="-20" dirty="0">
                <a:latin typeface="Times New Roman"/>
                <a:cs typeface="Times New Roman"/>
              </a:rPr>
              <a:t>mat- </a:t>
            </a:r>
            <a:r>
              <a:rPr sz="2450" dirty="0">
                <a:latin typeface="Times New Roman"/>
                <a:cs typeface="Times New Roman"/>
              </a:rPr>
              <a:t>ter,</a:t>
            </a:r>
            <a:r>
              <a:rPr sz="2450" spc="60" dirty="0">
                <a:latin typeface="Times New Roman"/>
                <a:cs typeface="Times New Roman"/>
              </a:rPr>
              <a:t> </a:t>
            </a:r>
            <a:r>
              <a:rPr sz="2450" dirty="0">
                <a:latin typeface="Times New Roman"/>
                <a:cs typeface="Times New Roman"/>
              </a:rPr>
              <a:t>light</a:t>
            </a:r>
            <a:r>
              <a:rPr sz="2450" spc="60" dirty="0">
                <a:latin typeface="Times New Roman"/>
                <a:cs typeface="Times New Roman"/>
              </a:rPr>
              <a:t> </a:t>
            </a:r>
            <a:r>
              <a:rPr sz="2450" spc="-30" dirty="0">
                <a:latin typeface="Times New Roman"/>
                <a:cs typeface="Times New Roman"/>
              </a:rPr>
              <a:t>moves</a:t>
            </a:r>
            <a:r>
              <a:rPr sz="2450" spc="60" dirty="0">
                <a:latin typeface="Times New Roman"/>
                <a:cs typeface="Times New Roman"/>
              </a:rPr>
              <a:t> </a:t>
            </a:r>
            <a:r>
              <a:rPr sz="2450" spc="-40" dirty="0">
                <a:latin typeface="Times New Roman"/>
                <a:cs typeface="Times New Roman"/>
              </a:rPr>
              <a:t>slower</a:t>
            </a:r>
            <a:r>
              <a:rPr sz="2450" spc="50" dirty="0">
                <a:latin typeface="Times New Roman"/>
                <a:cs typeface="Times New Roman"/>
              </a:rPr>
              <a:t> </a:t>
            </a:r>
            <a:r>
              <a:rPr sz="2450" spc="70" dirty="0">
                <a:latin typeface="Times New Roman"/>
                <a:cs typeface="Times New Roman"/>
              </a:rPr>
              <a:t>than</a:t>
            </a:r>
            <a:r>
              <a:rPr sz="2450" spc="60" dirty="0">
                <a:latin typeface="Times New Roman"/>
                <a:cs typeface="Times New Roman"/>
              </a:rPr>
              <a:t> </a:t>
            </a:r>
            <a:r>
              <a:rPr sz="2450" b="0" i="1" dirty="0">
                <a:latin typeface="Bookman Old Style"/>
                <a:cs typeface="Bookman Old Style"/>
              </a:rPr>
              <a:t>c</a:t>
            </a:r>
            <a:r>
              <a:rPr sz="2450" dirty="0">
                <a:latin typeface="Times New Roman"/>
                <a:cs typeface="Times New Roman"/>
              </a:rPr>
              <a:t>.</a:t>
            </a:r>
            <a:r>
              <a:rPr sz="2450" spc="355" dirty="0">
                <a:latin typeface="Times New Roman"/>
                <a:cs typeface="Times New Roman"/>
              </a:rPr>
              <a:t> </a:t>
            </a:r>
            <a:r>
              <a:rPr sz="2450" dirty="0">
                <a:latin typeface="Times New Roman"/>
                <a:cs typeface="Times New Roman"/>
              </a:rPr>
              <a:t>For</a:t>
            </a:r>
            <a:r>
              <a:rPr sz="2450" spc="65" dirty="0">
                <a:latin typeface="Times New Roman"/>
                <a:cs typeface="Times New Roman"/>
              </a:rPr>
              <a:t> </a:t>
            </a:r>
            <a:r>
              <a:rPr sz="2450" dirty="0">
                <a:latin typeface="Times New Roman"/>
                <a:cs typeface="Times New Roman"/>
              </a:rPr>
              <a:t>example,</a:t>
            </a:r>
            <a:r>
              <a:rPr sz="2450" spc="65" dirty="0">
                <a:latin typeface="Times New Roman"/>
                <a:cs typeface="Times New Roman"/>
              </a:rPr>
              <a:t> </a:t>
            </a:r>
            <a:r>
              <a:rPr sz="2450" dirty="0">
                <a:latin typeface="Times New Roman"/>
                <a:cs typeface="Times New Roman"/>
              </a:rPr>
              <a:t>light</a:t>
            </a:r>
            <a:r>
              <a:rPr sz="2450" spc="65" dirty="0">
                <a:latin typeface="Times New Roman"/>
                <a:cs typeface="Times New Roman"/>
              </a:rPr>
              <a:t> </a:t>
            </a:r>
            <a:r>
              <a:rPr sz="2450" spc="-30" dirty="0">
                <a:latin typeface="Times New Roman"/>
                <a:cs typeface="Times New Roman"/>
              </a:rPr>
              <a:t>moves</a:t>
            </a:r>
            <a:r>
              <a:rPr sz="2450" spc="60" dirty="0">
                <a:latin typeface="Times New Roman"/>
                <a:cs typeface="Times New Roman"/>
              </a:rPr>
              <a:t> </a:t>
            </a:r>
            <a:r>
              <a:rPr sz="2450" spc="-10" dirty="0">
                <a:latin typeface="Times New Roman"/>
                <a:cs typeface="Times New Roman"/>
              </a:rPr>
              <a:t>through </a:t>
            </a:r>
            <a:r>
              <a:rPr sz="2450" dirty="0">
                <a:latin typeface="Times New Roman"/>
                <a:cs typeface="Times New Roman"/>
              </a:rPr>
              <a:t>water</a:t>
            </a:r>
            <a:r>
              <a:rPr sz="2450" spc="-55" dirty="0">
                <a:latin typeface="Times New Roman"/>
                <a:cs typeface="Times New Roman"/>
              </a:rPr>
              <a:t> </a:t>
            </a:r>
            <a:r>
              <a:rPr sz="2450" spc="114" dirty="0">
                <a:latin typeface="Times New Roman"/>
                <a:cs typeface="Times New Roman"/>
              </a:rPr>
              <a:t>at</a:t>
            </a:r>
            <a:r>
              <a:rPr sz="2450" spc="-55" dirty="0">
                <a:latin typeface="Times New Roman"/>
                <a:cs typeface="Times New Roman"/>
              </a:rPr>
              <a:t> </a:t>
            </a:r>
            <a:r>
              <a:rPr sz="2450" spc="-65" dirty="0">
                <a:latin typeface="Times New Roman"/>
                <a:cs typeface="Times New Roman"/>
              </a:rPr>
              <a:t>0</a:t>
            </a:r>
            <a:r>
              <a:rPr sz="2450" b="0" i="1" spc="-65" dirty="0">
                <a:latin typeface="Bookman Old Style"/>
                <a:cs typeface="Bookman Old Style"/>
              </a:rPr>
              <a:t>.</a:t>
            </a:r>
            <a:r>
              <a:rPr sz="2450" spc="-65" dirty="0">
                <a:latin typeface="Times New Roman"/>
                <a:cs typeface="Times New Roman"/>
              </a:rPr>
              <a:t>77</a:t>
            </a:r>
            <a:r>
              <a:rPr sz="2450" spc="-50" dirty="0">
                <a:latin typeface="Times New Roman"/>
                <a:cs typeface="Times New Roman"/>
              </a:rPr>
              <a:t> </a:t>
            </a:r>
            <a:r>
              <a:rPr sz="2450" b="0" i="1" dirty="0">
                <a:latin typeface="Bookman Old Style"/>
                <a:cs typeface="Bookman Old Style"/>
              </a:rPr>
              <a:t>c</a:t>
            </a:r>
            <a:r>
              <a:rPr sz="2450" dirty="0">
                <a:latin typeface="Times New Roman"/>
                <a:cs typeface="Times New Roman"/>
              </a:rPr>
              <a:t>.</a:t>
            </a:r>
            <a:r>
              <a:rPr sz="2450" spc="254" dirty="0">
                <a:latin typeface="Times New Roman"/>
                <a:cs typeface="Times New Roman"/>
              </a:rPr>
              <a:t> </a:t>
            </a:r>
            <a:r>
              <a:rPr sz="2450" spc="-55" dirty="0">
                <a:latin typeface="Times New Roman"/>
                <a:cs typeface="Times New Roman"/>
              </a:rPr>
              <a:t>Now,</a:t>
            </a:r>
            <a:r>
              <a:rPr sz="2450" spc="-35" dirty="0">
                <a:latin typeface="Times New Roman"/>
                <a:cs typeface="Times New Roman"/>
              </a:rPr>
              <a:t> </a:t>
            </a:r>
            <a:r>
              <a:rPr sz="2450" dirty="0">
                <a:latin typeface="Times New Roman"/>
                <a:cs typeface="Times New Roman"/>
              </a:rPr>
              <a:t>suppose</a:t>
            </a:r>
            <a:r>
              <a:rPr sz="2450" spc="-50" dirty="0">
                <a:latin typeface="Times New Roman"/>
                <a:cs typeface="Times New Roman"/>
              </a:rPr>
              <a:t> </a:t>
            </a:r>
            <a:r>
              <a:rPr sz="2450" dirty="0">
                <a:latin typeface="Times New Roman"/>
                <a:cs typeface="Times New Roman"/>
              </a:rPr>
              <a:t>a</a:t>
            </a:r>
            <a:r>
              <a:rPr sz="2450" spc="-45" dirty="0">
                <a:latin typeface="Times New Roman"/>
                <a:cs typeface="Times New Roman"/>
              </a:rPr>
              <a:t> </a:t>
            </a:r>
            <a:r>
              <a:rPr sz="2450" dirty="0">
                <a:latin typeface="Times New Roman"/>
                <a:cs typeface="Times New Roman"/>
              </a:rPr>
              <a:t>beam</a:t>
            </a:r>
            <a:r>
              <a:rPr sz="2450" spc="-50" dirty="0">
                <a:latin typeface="Times New Roman"/>
                <a:cs typeface="Times New Roman"/>
              </a:rPr>
              <a:t> </a:t>
            </a:r>
            <a:r>
              <a:rPr sz="2450" spc="-55" dirty="0">
                <a:latin typeface="Times New Roman"/>
                <a:cs typeface="Times New Roman"/>
              </a:rPr>
              <a:t>of</a:t>
            </a:r>
            <a:r>
              <a:rPr sz="2450" spc="-50" dirty="0">
                <a:latin typeface="Times New Roman"/>
                <a:cs typeface="Times New Roman"/>
              </a:rPr>
              <a:t> </a:t>
            </a:r>
            <a:r>
              <a:rPr sz="2450" dirty="0">
                <a:latin typeface="Times New Roman"/>
                <a:cs typeface="Times New Roman"/>
              </a:rPr>
              <a:t>light</a:t>
            </a:r>
            <a:r>
              <a:rPr sz="2450" spc="-50" dirty="0">
                <a:latin typeface="Times New Roman"/>
                <a:cs typeface="Times New Roman"/>
              </a:rPr>
              <a:t> </a:t>
            </a:r>
            <a:r>
              <a:rPr sz="2450" dirty="0">
                <a:latin typeface="Times New Roman"/>
                <a:cs typeface="Times New Roman"/>
              </a:rPr>
              <a:t>is</a:t>
            </a:r>
            <a:r>
              <a:rPr sz="2450" spc="-50" dirty="0">
                <a:latin typeface="Times New Roman"/>
                <a:cs typeface="Times New Roman"/>
              </a:rPr>
              <a:t> </a:t>
            </a:r>
            <a:r>
              <a:rPr sz="2450" dirty="0">
                <a:latin typeface="Times New Roman"/>
                <a:cs typeface="Times New Roman"/>
              </a:rPr>
              <a:t>traveling</a:t>
            </a:r>
            <a:r>
              <a:rPr sz="2450" spc="-50" dirty="0">
                <a:latin typeface="Times New Roman"/>
                <a:cs typeface="Times New Roman"/>
              </a:rPr>
              <a:t> </a:t>
            </a:r>
            <a:r>
              <a:rPr sz="2450" spc="-10" dirty="0">
                <a:latin typeface="Times New Roman"/>
                <a:cs typeface="Times New Roman"/>
              </a:rPr>
              <a:t>through </a:t>
            </a: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Atlantic</a:t>
            </a:r>
            <a:r>
              <a:rPr sz="2450" spc="95" dirty="0">
                <a:latin typeface="Times New Roman"/>
                <a:cs typeface="Times New Roman"/>
              </a:rPr>
              <a:t> </a:t>
            </a:r>
            <a:r>
              <a:rPr sz="2450" dirty="0">
                <a:latin typeface="Times New Roman"/>
                <a:cs typeface="Times New Roman"/>
              </a:rPr>
              <a:t>ocean</a:t>
            </a:r>
            <a:r>
              <a:rPr sz="2450" spc="95" dirty="0">
                <a:latin typeface="Times New Roman"/>
                <a:cs typeface="Times New Roman"/>
              </a:rPr>
              <a:t> </a:t>
            </a:r>
            <a:r>
              <a:rPr sz="2450" dirty="0">
                <a:latin typeface="Times New Roman"/>
                <a:cs typeface="Times New Roman"/>
              </a:rPr>
              <a:t>from</a:t>
            </a:r>
            <a:r>
              <a:rPr sz="2450" spc="95" dirty="0">
                <a:latin typeface="Times New Roman"/>
                <a:cs typeface="Times New Roman"/>
              </a:rPr>
              <a:t> </a:t>
            </a:r>
            <a:r>
              <a:rPr sz="2450" dirty="0">
                <a:latin typeface="Times New Roman"/>
                <a:cs typeface="Times New Roman"/>
              </a:rPr>
              <a:t>England</a:t>
            </a:r>
            <a:r>
              <a:rPr sz="2450" spc="95" dirty="0">
                <a:latin typeface="Times New Roman"/>
                <a:cs typeface="Times New Roman"/>
              </a:rPr>
              <a:t> </a:t>
            </a:r>
            <a:r>
              <a:rPr sz="2450" dirty="0">
                <a:latin typeface="Times New Roman"/>
                <a:cs typeface="Times New Roman"/>
              </a:rPr>
              <a:t>to</a:t>
            </a:r>
            <a:r>
              <a:rPr sz="2450" spc="95" dirty="0">
                <a:latin typeface="Times New Roman"/>
                <a:cs typeface="Times New Roman"/>
              </a:rPr>
              <a:t> </a:t>
            </a:r>
            <a:r>
              <a:rPr sz="2450" dirty="0">
                <a:latin typeface="Times New Roman"/>
                <a:cs typeface="Times New Roman"/>
              </a:rPr>
              <a:t>America.</a:t>
            </a:r>
            <a:r>
              <a:rPr sz="2450" spc="340" dirty="0">
                <a:latin typeface="Times New Roman"/>
                <a:cs typeface="Times New Roman"/>
              </a:rPr>
              <a:t> </a:t>
            </a:r>
            <a:r>
              <a:rPr sz="2450" dirty="0">
                <a:latin typeface="Times New Roman"/>
                <a:cs typeface="Times New Roman"/>
              </a:rPr>
              <a:t>An</a:t>
            </a:r>
            <a:r>
              <a:rPr sz="2450" spc="95" dirty="0">
                <a:latin typeface="Times New Roman"/>
                <a:cs typeface="Times New Roman"/>
              </a:rPr>
              <a:t> </a:t>
            </a:r>
            <a:r>
              <a:rPr sz="2450" spc="-10" dirty="0">
                <a:latin typeface="Times New Roman"/>
                <a:cs typeface="Times New Roman"/>
              </a:rPr>
              <a:t>observer,</a:t>
            </a:r>
            <a:r>
              <a:rPr sz="2450" spc="95" dirty="0">
                <a:latin typeface="Times New Roman"/>
                <a:cs typeface="Times New Roman"/>
              </a:rPr>
              <a:t> </a:t>
            </a:r>
            <a:r>
              <a:rPr sz="2450" spc="-25" dirty="0">
                <a:latin typeface="Times New Roman"/>
                <a:cs typeface="Times New Roman"/>
              </a:rPr>
              <a:t>flying </a:t>
            </a:r>
            <a:r>
              <a:rPr sz="2450" dirty="0">
                <a:latin typeface="Times New Roman"/>
                <a:cs typeface="Times New Roman"/>
              </a:rPr>
              <a:t>over</a:t>
            </a:r>
            <a:r>
              <a:rPr sz="2450" spc="245" dirty="0">
                <a:latin typeface="Times New Roman"/>
                <a:cs typeface="Times New Roman"/>
              </a:rPr>
              <a:t> </a:t>
            </a:r>
            <a:r>
              <a:rPr sz="2450" dirty="0">
                <a:latin typeface="Times New Roman"/>
                <a:cs typeface="Times New Roman"/>
              </a:rPr>
              <a:t>the</a:t>
            </a:r>
            <a:r>
              <a:rPr sz="2450" spc="254" dirty="0">
                <a:latin typeface="Times New Roman"/>
                <a:cs typeface="Times New Roman"/>
              </a:rPr>
              <a:t> </a:t>
            </a:r>
            <a:r>
              <a:rPr sz="2450" dirty="0">
                <a:latin typeface="Times New Roman"/>
                <a:cs typeface="Times New Roman"/>
              </a:rPr>
              <a:t>ocean</a:t>
            </a:r>
            <a:r>
              <a:rPr sz="2450" spc="260" dirty="0">
                <a:latin typeface="Times New Roman"/>
                <a:cs typeface="Times New Roman"/>
              </a:rPr>
              <a:t> </a:t>
            </a:r>
            <a:r>
              <a:rPr sz="2450" dirty="0">
                <a:latin typeface="Times New Roman"/>
                <a:cs typeface="Times New Roman"/>
              </a:rPr>
              <a:t>in</a:t>
            </a:r>
            <a:r>
              <a:rPr sz="2450" spc="260" dirty="0">
                <a:latin typeface="Times New Roman"/>
                <a:cs typeface="Times New Roman"/>
              </a:rPr>
              <a:t> </a:t>
            </a:r>
            <a:r>
              <a:rPr sz="2450" dirty="0">
                <a:latin typeface="Times New Roman"/>
                <a:cs typeface="Times New Roman"/>
              </a:rPr>
              <a:t>a</a:t>
            </a:r>
            <a:r>
              <a:rPr sz="2450" spc="250" dirty="0">
                <a:latin typeface="Times New Roman"/>
                <a:cs typeface="Times New Roman"/>
              </a:rPr>
              <a:t> </a:t>
            </a:r>
            <a:r>
              <a:rPr sz="2450" dirty="0">
                <a:latin typeface="Times New Roman"/>
                <a:cs typeface="Times New Roman"/>
              </a:rPr>
              <a:t>rocket,</a:t>
            </a:r>
            <a:r>
              <a:rPr sz="2450" spc="305" dirty="0">
                <a:latin typeface="Times New Roman"/>
                <a:cs typeface="Times New Roman"/>
              </a:rPr>
              <a:t> </a:t>
            </a:r>
            <a:r>
              <a:rPr sz="2450" dirty="0">
                <a:latin typeface="Times New Roman"/>
                <a:cs typeface="Times New Roman"/>
              </a:rPr>
              <a:t>will</a:t>
            </a:r>
            <a:r>
              <a:rPr sz="2450" spc="254" dirty="0">
                <a:latin typeface="Times New Roman"/>
                <a:cs typeface="Times New Roman"/>
              </a:rPr>
              <a:t> </a:t>
            </a:r>
            <a:r>
              <a:rPr sz="2450" dirty="0">
                <a:latin typeface="Times New Roman"/>
                <a:cs typeface="Times New Roman"/>
              </a:rPr>
              <a:t>measure</a:t>
            </a:r>
            <a:r>
              <a:rPr sz="2450" spc="254" dirty="0">
                <a:latin typeface="Times New Roman"/>
                <a:cs typeface="Times New Roman"/>
              </a:rPr>
              <a:t> </a:t>
            </a:r>
            <a:r>
              <a:rPr sz="2450" dirty="0">
                <a:latin typeface="Times New Roman"/>
                <a:cs typeface="Times New Roman"/>
              </a:rPr>
              <a:t>the</a:t>
            </a:r>
            <a:r>
              <a:rPr sz="2450" spc="260" dirty="0">
                <a:latin typeface="Times New Roman"/>
                <a:cs typeface="Times New Roman"/>
              </a:rPr>
              <a:t> </a:t>
            </a:r>
            <a:r>
              <a:rPr sz="2450" dirty="0">
                <a:latin typeface="Times New Roman"/>
                <a:cs typeface="Times New Roman"/>
              </a:rPr>
              <a:t>speed</a:t>
            </a:r>
            <a:r>
              <a:rPr sz="2450" spc="254" dirty="0">
                <a:latin typeface="Times New Roman"/>
                <a:cs typeface="Times New Roman"/>
              </a:rPr>
              <a:t> </a:t>
            </a:r>
            <a:r>
              <a:rPr sz="2450" dirty="0">
                <a:latin typeface="Times New Roman"/>
                <a:cs typeface="Times New Roman"/>
              </a:rPr>
              <a:t>of</a:t>
            </a:r>
            <a:r>
              <a:rPr sz="2450" spc="254" dirty="0">
                <a:latin typeface="Times New Roman"/>
                <a:cs typeface="Times New Roman"/>
              </a:rPr>
              <a:t> </a:t>
            </a:r>
            <a:r>
              <a:rPr sz="2450" spc="110" dirty="0">
                <a:latin typeface="Times New Roman"/>
                <a:cs typeface="Times New Roman"/>
              </a:rPr>
              <a:t>that</a:t>
            </a:r>
            <a:r>
              <a:rPr sz="2450" spc="254" dirty="0">
                <a:latin typeface="Times New Roman"/>
                <a:cs typeface="Times New Roman"/>
              </a:rPr>
              <a:t> </a:t>
            </a:r>
            <a:r>
              <a:rPr sz="2450" spc="-10" dirty="0">
                <a:latin typeface="Times New Roman"/>
                <a:cs typeface="Times New Roman"/>
              </a:rPr>
              <a:t>light </a:t>
            </a:r>
            <a:r>
              <a:rPr sz="2450" dirty="0">
                <a:latin typeface="Times New Roman"/>
                <a:cs typeface="Times New Roman"/>
              </a:rPr>
              <a:t>beam.</a:t>
            </a:r>
            <a:r>
              <a:rPr sz="2450" spc="-235" dirty="0">
                <a:latin typeface="Times New Roman"/>
                <a:cs typeface="Times New Roman"/>
              </a:rPr>
              <a:t> </a:t>
            </a:r>
            <a:r>
              <a:rPr sz="2450" dirty="0">
                <a:latin typeface="Times New Roman"/>
                <a:cs typeface="Times New Roman"/>
              </a:rPr>
              <a:t>.</a:t>
            </a:r>
            <a:r>
              <a:rPr sz="2450" spc="-225" dirty="0">
                <a:latin typeface="Times New Roman"/>
                <a:cs typeface="Times New Roman"/>
              </a:rPr>
              <a:t> </a:t>
            </a:r>
            <a:r>
              <a:rPr sz="2450" dirty="0">
                <a:latin typeface="Times New Roman"/>
                <a:cs typeface="Times New Roman"/>
              </a:rPr>
              <a:t>.</a:t>
            </a:r>
            <a:r>
              <a:rPr sz="2450" spc="-225" dirty="0">
                <a:latin typeface="Times New Roman"/>
                <a:cs typeface="Times New Roman"/>
              </a:rPr>
              <a:t> </a:t>
            </a:r>
            <a:r>
              <a:rPr sz="2450" dirty="0">
                <a:latin typeface="Times New Roman"/>
                <a:cs typeface="Times New Roman"/>
              </a:rPr>
              <a:t>(Choose</a:t>
            </a:r>
            <a:r>
              <a:rPr sz="2450" spc="15" dirty="0">
                <a:latin typeface="Times New Roman"/>
                <a:cs typeface="Times New Roman"/>
              </a:rPr>
              <a:t> </a:t>
            </a:r>
            <a:r>
              <a:rPr sz="2450" spc="-10" dirty="0">
                <a:latin typeface="Times New Roman"/>
                <a:cs typeface="Times New Roman"/>
              </a:rPr>
              <a:t>one.)</a:t>
            </a:r>
            <a:endParaRPr sz="2450">
              <a:latin typeface="Times New Roman"/>
              <a:cs typeface="Times New Roman"/>
            </a:endParaRPr>
          </a:p>
          <a:p>
            <a:pPr marL="387985" indent="-372110">
              <a:lnSpc>
                <a:spcPct val="100000"/>
              </a:lnSpc>
              <a:spcBef>
                <a:spcPts val="1645"/>
              </a:spcBef>
              <a:buAutoNum type="alphaUcPeriod"/>
              <a:tabLst>
                <a:tab pos="388620" algn="l"/>
              </a:tabLst>
            </a:pPr>
            <a:r>
              <a:rPr sz="2450" dirty="0">
                <a:latin typeface="Times New Roman"/>
                <a:cs typeface="Times New Roman"/>
              </a:rPr>
              <a:t>faster</a:t>
            </a:r>
            <a:r>
              <a:rPr sz="2450" spc="60" dirty="0">
                <a:latin typeface="Times New Roman"/>
                <a:cs typeface="Times New Roman"/>
              </a:rPr>
              <a:t> </a:t>
            </a:r>
            <a:r>
              <a:rPr sz="2450" spc="70" dirty="0">
                <a:latin typeface="Times New Roman"/>
                <a:cs typeface="Times New Roman"/>
              </a:rPr>
              <a:t>than</a:t>
            </a:r>
            <a:r>
              <a:rPr sz="2450" spc="60" dirty="0">
                <a:latin typeface="Times New Roman"/>
                <a:cs typeface="Times New Roman"/>
              </a:rPr>
              <a:t> </a:t>
            </a:r>
            <a:r>
              <a:rPr sz="2450" spc="-35" dirty="0">
                <a:latin typeface="Times New Roman"/>
                <a:cs typeface="Times New Roman"/>
              </a:rPr>
              <a:t>0</a:t>
            </a:r>
            <a:r>
              <a:rPr sz="2450" b="0" i="1" spc="-35" dirty="0">
                <a:latin typeface="Bookman Old Style"/>
                <a:cs typeface="Bookman Old Style"/>
              </a:rPr>
              <a:t>.</a:t>
            </a:r>
            <a:r>
              <a:rPr sz="2450" spc="-35" dirty="0">
                <a:latin typeface="Times New Roman"/>
                <a:cs typeface="Times New Roman"/>
              </a:rPr>
              <a:t>77</a:t>
            </a:r>
            <a:r>
              <a:rPr sz="2450" spc="60" dirty="0">
                <a:latin typeface="Times New Roman"/>
                <a:cs typeface="Times New Roman"/>
              </a:rPr>
              <a:t> </a:t>
            </a:r>
            <a:r>
              <a:rPr sz="2450" spc="-25" dirty="0">
                <a:latin typeface="Times New Roman"/>
                <a:cs typeface="Times New Roman"/>
              </a:rPr>
              <a:t>c.</a:t>
            </a:r>
            <a:endParaRPr sz="2450">
              <a:latin typeface="Times New Roman"/>
              <a:cs typeface="Times New Roman"/>
            </a:endParaRPr>
          </a:p>
          <a:p>
            <a:pPr marL="387985" indent="-360045">
              <a:lnSpc>
                <a:spcPct val="100000"/>
              </a:lnSpc>
              <a:spcBef>
                <a:spcPts val="1045"/>
              </a:spcBef>
              <a:buAutoNum type="alphaUcPeriod"/>
              <a:tabLst>
                <a:tab pos="388620" algn="l"/>
              </a:tabLst>
            </a:pPr>
            <a:r>
              <a:rPr sz="2450" spc="-50" dirty="0">
                <a:latin typeface="Times New Roman"/>
                <a:cs typeface="Times New Roman"/>
              </a:rPr>
              <a:t>slower</a:t>
            </a:r>
            <a:r>
              <a:rPr sz="2450" spc="-10" dirty="0">
                <a:latin typeface="Times New Roman"/>
                <a:cs typeface="Times New Roman"/>
              </a:rPr>
              <a:t> </a:t>
            </a:r>
            <a:r>
              <a:rPr sz="2450" spc="70" dirty="0">
                <a:latin typeface="Times New Roman"/>
                <a:cs typeface="Times New Roman"/>
              </a:rPr>
              <a:t>than</a:t>
            </a:r>
            <a:r>
              <a:rPr sz="2450" spc="-10" dirty="0">
                <a:latin typeface="Times New Roman"/>
                <a:cs typeface="Times New Roman"/>
              </a:rPr>
              <a:t> </a:t>
            </a:r>
            <a:r>
              <a:rPr sz="2450" spc="-35" dirty="0">
                <a:latin typeface="Times New Roman"/>
                <a:cs typeface="Times New Roman"/>
              </a:rPr>
              <a:t>0</a:t>
            </a:r>
            <a:r>
              <a:rPr sz="2450" b="0" i="1" spc="-35" dirty="0">
                <a:latin typeface="Bookman Old Style"/>
                <a:cs typeface="Bookman Old Style"/>
              </a:rPr>
              <a:t>.</a:t>
            </a:r>
            <a:r>
              <a:rPr sz="2450" spc="-35" dirty="0">
                <a:latin typeface="Times New Roman"/>
                <a:cs typeface="Times New Roman"/>
              </a:rPr>
              <a:t>77</a:t>
            </a:r>
            <a:r>
              <a:rPr sz="2450" spc="-5" dirty="0">
                <a:latin typeface="Times New Roman"/>
                <a:cs typeface="Times New Roman"/>
              </a:rPr>
              <a:t> </a:t>
            </a:r>
            <a:r>
              <a:rPr sz="2450" spc="-25" dirty="0">
                <a:latin typeface="Times New Roman"/>
                <a:cs typeface="Times New Roman"/>
              </a:rPr>
              <a:t>c.</a:t>
            </a:r>
            <a:endParaRPr sz="2450">
              <a:latin typeface="Times New Roman"/>
              <a:cs typeface="Times New Roman"/>
            </a:endParaRPr>
          </a:p>
          <a:p>
            <a:pPr marL="387985" indent="-363855">
              <a:lnSpc>
                <a:spcPct val="100000"/>
              </a:lnSpc>
              <a:spcBef>
                <a:spcPts val="1045"/>
              </a:spcBef>
              <a:buAutoNum type="alphaUcPeriod"/>
              <a:tabLst>
                <a:tab pos="388620" algn="l"/>
              </a:tabLst>
            </a:pPr>
            <a:r>
              <a:rPr sz="2450" dirty="0">
                <a:latin typeface="Times New Roman"/>
                <a:cs typeface="Times New Roman"/>
              </a:rPr>
              <a:t>exactly</a:t>
            </a:r>
            <a:r>
              <a:rPr sz="2450" spc="-25" dirty="0">
                <a:latin typeface="Times New Roman"/>
                <a:cs typeface="Times New Roman"/>
              </a:rPr>
              <a:t> </a:t>
            </a:r>
            <a:r>
              <a:rPr sz="2450" spc="-35" dirty="0">
                <a:latin typeface="Times New Roman"/>
                <a:cs typeface="Times New Roman"/>
              </a:rPr>
              <a:t>0</a:t>
            </a:r>
            <a:r>
              <a:rPr sz="2450" b="0" i="1" spc="-35" dirty="0">
                <a:latin typeface="Bookman Old Style"/>
                <a:cs typeface="Bookman Old Style"/>
              </a:rPr>
              <a:t>.</a:t>
            </a:r>
            <a:r>
              <a:rPr sz="2450" spc="-35" dirty="0">
                <a:latin typeface="Times New Roman"/>
                <a:cs typeface="Times New Roman"/>
              </a:rPr>
              <a:t>77</a:t>
            </a:r>
            <a:r>
              <a:rPr sz="2450" spc="-10" dirty="0">
                <a:latin typeface="Times New Roman"/>
                <a:cs typeface="Times New Roman"/>
              </a:rPr>
              <a:t> </a:t>
            </a:r>
            <a:r>
              <a:rPr sz="2450" spc="-25" dirty="0">
                <a:latin typeface="Times New Roman"/>
                <a:cs typeface="Times New Roman"/>
              </a:rPr>
              <a:t>c.</a:t>
            </a:r>
            <a:endParaRPr sz="2450">
              <a:latin typeface="Times New Roman"/>
              <a:cs typeface="Times New Roman"/>
            </a:endParaRPr>
          </a:p>
          <a:p>
            <a:pPr marL="387985" marR="5080" indent="-375920">
              <a:lnSpc>
                <a:spcPct val="101699"/>
              </a:lnSpc>
              <a:spcBef>
                <a:spcPts val="995"/>
              </a:spcBef>
              <a:buAutoNum type="alphaUcPeriod"/>
              <a:tabLst>
                <a:tab pos="388620" algn="l"/>
              </a:tabLst>
            </a:pPr>
            <a:r>
              <a:rPr sz="2450" spc="90" dirty="0">
                <a:latin typeface="Times New Roman"/>
                <a:cs typeface="Times New Roman"/>
              </a:rPr>
              <a:t>It</a:t>
            </a:r>
            <a:r>
              <a:rPr sz="2450" spc="-5" dirty="0">
                <a:latin typeface="Times New Roman"/>
                <a:cs typeface="Times New Roman"/>
              </a:rPr>
              <a:t> </a:t>
            </a:r>
            <a:r>
              <a:rPr sz="2450" dirty="0">
                <a:latin typeface="Times New Roman"/>
                <a:cs typeface="Times New Roman"/>
              </a:rPr>
              <a:t>depends</a:t>
            </a:r>
            <a:r>
              <a:rPr sz="2450" spc="10" dirty="0">
                <a:latin typeface="Times New Roman"/>
                <a:cs typeface="Times New Roman"/>
              </a:rPr>
              <a:t> </a:t>
            </a:r>
            <a:r>
              <a:rPr sz="2450" dirty="0">
                <a:latin typeface="Times New Roman"/>
                <a:cs typeface="Times New Roman"/>
              </a:rPr>
              <a:t>on</a:t>
            </a:r>
            <a:r>
              <a:rPr sz="2450" spc="5" dirty="0">
                <a:latin typeface="Times New Roman"/>
                <a:cs typeface="Times New Roman"/>
              </a:rPr>
              <a:t> </a:t>
            </a:r>
            <a:r>
              <a:rPr sz="2450" dirty="0">
                <a:latin typeface="Times New Roman"/>
                <a:cs typeface="Times New Roman"/>
              </a:rPr>
              <a:t>whether</a:t>
            </a:r>
            <a:r>
              <a:rPr sz="2450" spc="10" dirty="0">
                <a:latin typeface="Times New Roman"/>
                <a:cs typeface="Times New Roman"/>
              </a:rPr>
              <a:t> </a:t>
            </a:r>
            <a:r>
              <a:rPr sz="2450" dirty="0">
                <a:latin typeface="Times New Roman"/>
                <a:cs typeface="Times New Roman"/>
              </a:rPr>
              <a:t>the</a:t>
            </a:r>
            <a:r>
              <a:rPr sz="2450" spc="5" dirty="0">
                <a:latin typeface="Times New Roman"/>
                <a:cs typeface="Times New Roman"/>
              </a:rPr>
              <a:t> </a:t>
            </a:r>
            <a:r>
              <a:rPr sz="2450" dirty="0">
                <a:latin typeface="Times New Roman"/>
                <a:cs typeface="Times New Roman"/>
              </a:rPr>
              <a:t>rocket</a:t>
            </a:r>
            <a:r>
              <a:rPr sz="2450" spc="10" dirty="0">
                <a:latin typeface="Times New Roman"/>
                <a:cs typeface="Times New Roman"/>
              </a:rPr>
              <a:t> </a:t>
            </a:r>
            <a:r>
              <a:rPr sz="2450" dirty="0">
                <a:latin typeface="Times New Roman"/>
                <a:cs typeface="Times New Roman"/>
              </a:rPr>
              <a:t>is</a:t>
            </a:r>
            <a:r>
              <a:rPr sz="2450" spc="5" dirty="0">
                <a:latin typeface="Times New Roman"/>
                <a:cs typeface="Times New Roman"/>
              </a:rPr>
              <a:t> </a:t>
            </a:r>
            <a:r>
              <a:rPr sz="2450" spc="-45" dirty="0">
                <a:latin typeface="Times New Roman"/>
                <a:cs typeface="Times New Roman"/>
              </a:rPr>
              <a:t>going</a:t>
            </a:r>
            <a:r>
              <a:rPr sz="2450" spc="10" dirty="0">
                <a:latin typeface="Times New Roman"/>
                <a:cs typeface="Times New Roman"/>
              </a:rPr>
              <a:t> </a:t>
            </a:r>
            <a:r>
              <a:rPr sz="2450" dirty="0">
                <a:latin typeface="Times New Roman"/>
                <a:cs typeface="Times New Roman"/>
              </a:rPr>
              <a:t>in</a:t>
            </a:r>
            <a:r>
              <a:rPr sz="2450" spc="5" dirty="0">
                <a:latin typeface="Times New Roman"/>
                <a:cs typeface="Times New Roman"/>
              </a:rPr>
              <a:t> </a:t>
            </a:r>
            <a:r>
              <a:rPr sz="2450" dirty="0">
                <a:latin typeface="Times New Roman"/>
                <a:cs typeface="Times New Roman"/>
              </a:rPr>
              <a:t>the</a:t>
            </a:r>
            <a:r>
              <a:rPr sz="2450" spc="5" dirty="0">
                <a:latin typeface="Times New Roman"/>
                <a:cs typeface="Times New Roman"/>
              </a:rPr>
              <a:t> </a:t>
            </a:r>
            <a:r>
              <a:rPr sz="2450" dirty="0">
                <a:latin typeface="Times New Roman"/>
                <a:cs typeface="Times New Roman"/>
              </a:rPr>
              <a:t>same</a:t>
            </a:r>
            <a:r>
              <a:rPr sz="2450" spc="10" dirty="0">
                <a:latin typeface="Times New Roman"/>
                <a:cs typeface="Times New Roman"/>
              </a:rPr>
              <a:t> </a:t>
            </a:r>
            <a:r>
              <a:rPr sz="2450" spc="-10" dirty="0">
                <a:latin typeface="Times New Roman"/>
                <a:cs typeface="Times New Roman"/>
              </a:rPr>
              <a:t>direction </a:t>
            </a:r>
            <a:r>
              <a:rPr sz="2450" dirty="0">
                <a:latin typeface="Times New Roman"/>
                <a:cs typeface="Times New Roman"/>
              </a:rPr>
              <a:t>as</a:t>
            </a:r>
            <a:r>
              <a:rPr sz="2450" spc="160" dirty="0">
                <a:latin typeface="Times New Roman"/>
                <a:cs typeface="Times New Roman"/>
              </a:rPr>
              <a:t> </a:t>
            </a:r>
            <a:r>
              <a:rPr sz="2450" dirty="0">
                <a:latin typeface="Times New Roman"/>
                <a:cs typeface="Times New Roman"/>
              </a:rPr>
              <a:t>the</a:t>
            </a:r>
            <a:r>
              <a:rPr sz="2450" spc="170" dirty="0">
                <a:latin typeface="Times New Roman"/>
                <a:cs typeface="Times New Roman"/>
              </a:rPr>
              <a:t> </a:t>
            </a:r>
            <a:r>
              <a:rPr sz="2450" dirty="0">
                <a:latin typeface="Times New Roman"/>
                <a:cs typeface="Times New Roman"/>
              </a:rPr>
              <a:t>light</a:t>
            </a:r>
            <a:r>
              <a:rPr sz="2450" spc="165" dirty="0">
                <a:latin typeface="Times New Roman"/>
                <a:cs typeface="Times New Roman"/>
              </a:rPr>
              <a:t> </a:t>
            </a:r>
            <a:r>
              <a:rPr sz="2450" dirty="0">
                <a:latin typeface="Times New Roman"/>
                <a:cs typeface="Times New Roman"/>
              </a:rPr>
              <a:t>beam,</a:t>
            </a:r>
            <a:r>
              <a:rPr sz="2450" spc="170" dirty="0">
                <a:latin typeface="Times New Roman"/>
                <a:cs typeface="Times New Roman"/>
              </a:rPr>
              <a:t> </a:t>
            </a:r>
            <a:r>
              <a:rPr sz="2450" dirty="0">
                <a:latin typeface="Times New Roman"/>
                <a:cs typeface="Times New Roman"/>
              </a:rPr>
              <a:t>or</a:t>
            </a:r>
            <a:r>
              <a:rPr sz="2450" spc="165" dirty="0">
                <a:latin typeface="Times New Roman"/>
                <a:cs typeface="Times New Roman"/>
              </a:rPr>
              <a:t> </a:t>
            </a:r>
            <a:r>
              <a:rPr sz="2450" dirty="0">
                <a:latin typeface="Times New Roman"/>
                <a:cs typeface="Times New Roman"/>
              </a:rPr>
              <a:t>the</a:t>
            </a:r>
            <a:r>
              <a:rPr sz="2450" spc="170" dirty="0">
                <a:latin typeface="Times New Roman"/>
                <a:cs typeface="Times New Roman"/>
              </a:rPr>
              <a:t> </a:t>
            </a:r>
            <a:r>
              <a:rPr sz="2450" spc="-10" dirty="0">
                <a:latin typeface="Times New Roman"/>
                <a:cs typeface="Times New Roman"/>
              </a:rPr>
              <a:t>opposite.</a:t>
            </a:r>
            <a:endParaRPr sz="2450">
              <a:latin typeface="Times New Roman"/>
              <a:cs typeface="Times New Roman"/>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07758" y="806759"/>
            <a:ext cx="8267065" cy="6182995"/>
          </a:xfrm>
          <a:prstGeom prst="rect">
            <a:avLst/>
          </a:prstGeom>
        </p:spPr>
        <p:txBody>
          <a:bodyPr vert="horz" wrap="square" lIns="0" tIns="83185" rIns="0" bIns="0" rtlCol="0">
            <a:spAutoFit/>
          </a:bodyPr>
          <a:lstStyle/>
          <a:p>
            <a:pPr marL="23495" algn="just">
              <a:lnSpc>
                <a:spcPct val="100000"/>
              </a:lnSpc>
              <a:spcBef>
                <a:spcPts val="655"/>
              </a:spcBef>
              <a:tabLst>
                <a:tab pos="3308350" algn="l"/>
              </a:tabLst>
            </a:pPr>
            <a:r>
              <a:rPr sz="1200" spc="-10" dirty="0">
                <a:latin typeface="Times New Roman"/>
                <a:cs typeface="Times New Roman"/>
              </a:rPr>
              <a:t>ConcepTest</a:t>
            </a:r>
            <a:r>
              <a:rPr sz="1200" dirty="0">
                <a:latin typeface="Times New Roman"/>
                <a:cs typeface="Times New Roman"/>
              </a:rPr>
              <a:t>	1.5.</a:t>
            </a:r>
            <a:r>
              <a:rPr sz="1200" spc="260" dirty="0">
                <a:latin typeface="Times New Roman"/>
                <a:cs typeface="Times New Roman"/>
              </a:rPr>
              <a:t>  </a:t>
            </a:r>
            <a:r>
              <a:rPr sz="1200" dirty="0">
                <a:latin typeface="Times New Roman"/>
                <a:cs typeface="Times New Roman"/>
              </a:rPr>
              <a:t>VELOCITY</a:t>
            </a:r>
            <a:r>
              <a:rPr sz="1200" spc="185" dirty="0">
                <a:latin typeface="Times New Roman"/>
                <a:cs typeface="Times New Roman"/>
              </a:rPr>
              <a:t> </a:t>
            </a:r>
            <a:r>
              <a:rPr sz="1200" dirty="0">
                <a:latin typeface="Times New Roman"/>
                <a:cs typeface="Times New Roman"/>
              </a:rPr>
              <a:t>TRANSFORMATIONS</a:t>
            </a:r>
            <a:r>
              <a:rPr sz="1200" spc="185" dirty="0">
                <a:latin typeface="Times New Roman"/>
                <a:cs typeface="Times New Roman"/>
              </a:rPr>
              <a:t> </a:t>
            </a:r>
            <a:r>
              <a:rPr sz="1200" dirty="0">
                <a:latin typeface="Times New Roman"/>
                <a:cs typeface="Times New Roman"/>
              </a:rPr>
              <a:t>AND</a:t>
            </a:r>
            <a:r>
              <a:rPr sz="1200" spc="17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spc="60" dirty="0">
                <a:latin typeface="Times New Roman"/>
                <a:cs typeface="Times New Roman"/>
              </a:rPr>
              <a:t>DOPPLER</a:t>
            </a:r>
            <a:r>
              <a:rPr sz="1200" spc="185"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a:p>
            <a:pPr>
              <a:lnSpc>
                <a:spcPct val="100000"/>
              </a:lnSpc>
              <a:spcBef>
                <a:spcPts val="55"/>
              </a:spcBef>
            </a:pPr>
            <a:endParaRPr sz="950">
              <a:latin typeface="Times New Roman"/>
              <a:cs typeface="Times New Roman"/>
            </a:endParaRPr>
          </a:p>
          <a:p>
            <a:pPr marL="23495" marR="5080" algn="just">
              <a:lnSpc>
                <a:spcPct val="101699"/>
              </a:lnSpc>
            </a:pPr>
            <a:r>
              <a:rPr sz="2450" dirty="0">
                <a:latin typeface="Times New Roman"/>
                <a:cs typeface="Times New Roman"/>
              </a:rPr>
              <a:t>We</a:t>
            </a:r>
            <a:r>
              <a:rPr sz="2450" spc="320" dirty="0">
                <a:latin typeface="Times New Roman"/>
                <a:cs typeface="Times New Roman"/>
              </a:rPr>
              <a:t> </a:t>
            </a:r>
            <a:r>
              <a:rPr sz="2450" dirty="0">
                <a:latin typeface="Times New Roman"/>
                <a:cs typeface="Times New Roman"/>
              </a:rPr>
              <a:t>often</a:t>
            </a:r>
            <a:r>
              <a:rPr sz="2450" spc="330" dirty="0">
                <a:latin typeface="Times New Roman"/>
                <a:cs typeface="Times New Roman"/>
              </a:rPr>
              <a:t> </a:t>
            </a:r>
            <a:r>
              <a:rPr sz="2450" dirty="0">
                <a:latin typeface="Times New Roman"/>
                <a:cs typeface="Times New Roman"/>
              </a:rPr>
              <a:t>say</a:t>
            </a:r>
            <a:r>
              <a:rPr sz="2450" spc="330" dirty="0">
                <a:latin typeface="Times New Roman"/>
                <a:cs typeface="Times New Roman"/>
              </a:rPr>
              <a:t> </a:t>
            </a:r>
            <a:r>
              <a:rPr sz="2450" spc="110" dirty="0">
                <a:latin typeface="Times New Roman"/>
                <a:cs typeface="Times New Roman"/>
              </a:rPr>
              <a:t>that</a:t>
            </a:r>
            <a:r>
              <a:rPr sz="2450" spc="330" dirty="0">
                <a:latin typeface="Times New Roman"/>
                <a:cs typeface="Times New Roman"/>
              </a:rPr>
              <a:t> </a:t>
            </a:r>
            <a:r>
              <a:rPr sz="2450" b="0" i="1" dirty="0">
                <a:latin typeface="Bookman Old Style"/>
                <a:cs typeface="Bookman Old Style"/>
              </a:rPr>
              <a:t>c</a:t>
            </a:r>
            <a:r>
              <a:rPr sz="2450" b="0" i="1" spc="210" dirty="0">
                <a:latin typeface="Bookman Old Style"/>
                <a:cs typeface="Bookman Old Style"/>
              </a:rPr>
              <a:t> </a:t>
            </a:r>
            <a:r>
              <a:rPr sz="2450" dirty="0">
                <a:latin typeface="Times New Roman"/>
                <a:cs typeface="Times New Roman"/>
              </a:rPr>
              <a:t>is</a:t>
            </a:r>
            <a:r>
              <a:rPr sz="2450" spc="330" dirty="0">
                <a:latin typeface="Times New Roman"/>
                <a:cs typeface="Times New Roman"/>
              </a:rPr>
              <a:t> </a:t>
            </a:r>
            <a:r>
              <a:rPr sz="2450" dirty="0">
                <a:latin typeface="Times New Roman"/>
                <a:cs typeface="Times New Roman"/>
              </a:rPr>
              <a:t>“the</a:t>
            </a:r>
            <a:r>
              <a:rPr sz="2450" spc="330" dirty="0">
                <a:latin typeface="Times New Roman"/>
                <a:cs typeface="Times New Roman"/>
              </a:rPr>
              <a:t> </a:t>
            </a:r>
            <a:r>
              <a:rPr sz="2450" dirty="0">
                <a:latin typeface="Times New Roman"/>
                <a:cs typeface="Times New Roman"/>
              </a:rPr>
              <a:t>speed</a:t>
            </a:r>
            <a:r>
              <a:rPr sz="2450" spc="335" dirty="0">
                <a:latin typeface="Times New Roman"/>
                <a:cs typeface="Times New Roman"/>
              </a:rPr>
              <a:t> </a:t>
            </a:r>
            <a:r>
              <a:rPr sz="2450" dirty="0">
                <a:latin typeface="Times New Roman"/>
                <a:cs typeface="Times New Roman"/>
              </a:rPr>
              <a:t>of</a:t>
            </a:r>
            <a:r>
              <a:rPr sz="2450" spc="330" dirty="0">
                <a:latin typeface="Times New Roman"/>
                <a:cs typeface="Times New Roman"/>
              </a:rPr>
              <a:t> </a:t>
            </a:r>
            <a:r>
              <a:rPr sz="2450" dirty="0">
                <a:latin typeface="Times New Roman"/>
                <a:cs typeface="Times New Roman"/>
              </a:rPr>
              <a:t>light”</a:t>
            </a:r>
            <a:r>
              <a:rPr sz="2450" spc="330" dirty="0">
                <a:latin typeface="Times New Roman"/>
                <a:cs typeface="Times New Roman"/>
              </a:rPr>
              <a:t> </a:t>
            </a:r>
            <a:r>
              <a:rPr sz="2450" spc="85" dirty="0">
                <a:latin typeface="Times New Roman"/>
                <a:cs typeface="Times New Roman"/>
              </a:rPr>
              <a:t>but</a:t>
            </a:r>
            <a:r>
              <a:rPr sz="2450" spc="330" dirty="0">
                <a:latin typeface="Times New Roman"/>
                <a:cs typeface="Times New Roman"/>
              </a:rPr>
              <a:t> </a:t>
            </a:r>
            <a:r>
              <a:rPr sz="2450" spc="60" dirty="0">
                <a:latin typeface="Times New Roman"/>
                <a:cs typeface="Times New Roman"/>
              </a:rPr>
              <a:t>it</a:t>
            </a:r>
            <a:r>
              <a:rPr sz="2450" spc="330" dirty="0">
                <a:latin typeface="Times New Roman"/>
                <a:cs typeface="Times New Roman"/>
              </a:rPr>
              <a:t> </a:t>
            </a:r>
            <a:r>
              <a:rPr sz="2450" dirty="0">
                <a:latin typeface="Times New Roman"/>
                <a:cs typeface="Times New Roman"/>
              </a:rPr>
              <a:t>should</a:t>
            </a:r>
            <a:r>
              <a:rPr sz="2450" spc="335" dirty="0">
                <a:latin typeface="Times New Roman"/>
                <a:cs typeface="Times New Roman"/>
              </a:rPr>
              <a:t> </a:t>
            </a:r>
            <a:r>
              <a:rPr sz="2450" spc="-20" dirty="0">
                <a:latin typeface="Times New Roman"/>
                <a:cs typeface="Times New Roman"/>
              </a:rPr>
              <a:t>more </a:t>
            </a:r>
            <a:r>
              <a:rPr sz="2450" dirty="0">
                <a:latin typeface="Times New Roman"/>
                <a:cs typeface="Times New Roman"/>
              </a:rPr>
              <a:t>properly</a:t>
            </a:r>
            <a:r>
              <a:rPr sz="2450" spc="-85" dirty="0">
                <a:latin typeface="Times New Roman"/>
                <a:cs typeface="Times New Roman"/>
              </a:rPr>
              <a:t> </a:t>
            </a:r>
            <a:r>
              <a:rPr sz="2450" dirty="0">
                <a:latin typeface="Times New Roman"/>
                <a:cs typeface="Times New Roman"/>
              </a:rPr>
              <a:t>be</a:t>
            </a:r>
            <a:r>
              <a:rPr sz="2450" spc="25" dirty="0">
                <a:latin typeface="Times New Roman"/>
                <a:cs typeface="Times New Roman"/>
              </a:rPr>
              <a:t> </a:t>
            </a:r>
            <a:r>
              <a:rPr sz="2450" dirty="0">
                <a:latin typeface="Times New Roman"/>
                <a:cs typeface="Times New Roman"/>
              </a:rPr>
              <a:t>called</a:t>
            </a:r>
            <a:r>
              <a:rPr sz="2450" spc="25" dirty="0">
                <a:latin typeface="Times New Roman"/>
                <a:cs typeface="Times New Roman"/>
              </a:rPr>
              <a:t> </a:t>
            </a:r>
            <a:r>
              <a:rPr sz="2450" dirty="0">
                <a:latin typeface="Times New Roman"/>
                <a:cs typeface="Times New Roman"/>
              </a:rPr>
              <a:t>“the</a:t>
            </a:r>
            <a:r>
              <a:rPr sz="2450" spc="20" dirty="0">
                <a:latin typeface="Times New Roman"/>
                <a:cs typeface="Times New Roman"/>
              </a:rPr>
              <a:t> </a:t>
            </a:r>
            <a:r>
              <a:rPr sz="2450" dirty="0">
                <a:latin typeface="Times New Roman"/>
                <a:cs typeface="Times New Roman"/>
              </a:rPr>
              <a:t>speed</a:t>
            </a:r>
            <a:r>
              <a:rPr sz="2450" spc="30" dirty="0">
                <a:latin typeface="Times New Roman"/>
                <a:cs typeface="Times New Roman"/>
              </a:rPr>
              <a:t> </a:t>
            </a:r>
            <a:r>
              <a:rPr sz="2450" dirty="0">
                <a:latin typeface="Times New Roman"/>
                <a:cs typeface="Times New Roman"/>
              </a:rPr>
              <a:t>of</a:t>
            </a:r>
            <a:r>
              <a:rPr sz="2450" spc="25" dirty="0">
                <a:latin typeface="Times New Roman"/>
                <a:cs typeface="Times New Roman"/>
              </a:rPr>
              <a:t> </a:t>
            </a:r>
            <a:r>
              <a:rPr sz="2450" dirty="0">
                <a:latin typeface="Times New Roman"/>
                <a:cs typeface="Times New Roman"/>
              </a:rPr>
              <a:t>light</a:t>
            </a:r>
            <a:r>
              <a:rPr sz="2450" spc="20" dirty="0">
                <a:latin typeface="Times New Roman"/>
                <a:cs typeface="Times New Roman"/>
              </a:rPr>
              <a:t> </a:t>
            </a:r>
            <a:r>
              <a:rPr sz="2450" b="0" i="1" dirty="0">
                <a:latin typeface="Bookman Old Style"/>
                <a:cs typeface="Bookman Old Style"/>
              </a:rPr>
              <a:t>in</a:t>
            </a:r>
            <a:r>
              <a:rPr sz="2450" b="0" i="1" spc="5" dirty="0">
                <a:latin typeface="Bookman Old Style"/>
                <a:cs typeface="Bookman Old Style"/>
              </a:rPr>
              <a:t> </a:t>
            </a:r>
            <a:r>
              <a:rPr sz="2450" b="0" i="1" spc="-290" dirty="0">
                <a:latin typeface="Bookman Old Style"/>
                <a:cs typeface="Bookman Old Style"/>
              </a:rPr>
              <a:t>a</a:t>
            </a:r>
            <a:r>
              <a:rPr sz="2450" b="0" i="1" spc="105" dirty="0">
                <a:latin typeface="Bookman Old Style"/>
                <a:cs typeface="Bookman Old Style"/>
              </a:rPr>
              <a:t> </a:t>
            </a:r>
            <a:r>
              <a:rPr sz="2450" b="0" i="1" spc="-95" dirty="0">
                <a:latin typeface="Bookman Old Style"/>
                <a:cs typeface="Bookman Old Style"/>
              </a:rPr>
              <a:t>vacuum.</a:t>
            </a:r>
            <a:r>
              <a:rPr sz="2450" spc="-95" dirty="0">
                <a:latin typeface="Times New Roman"/>
                <a:cs typeface="Times New Roman"/>
              </a:rPr>
              <a:t>”</a:t>
            </a:r>
            <a:r>
              <a:rPr sz="2450" spc="254" dirty="0">
                <a:latin typeface="Times New Roman"/>
                <a:cs typeface="Times New Roman"/>
              </a:rPr>
              <a:t> </a:t>
            </a:r>
            <a:r>
              <a:rPr sz="2450" dirty="0">
                <a:latin typeface="Times New Roman"/>
                <a:cs typeface="Times New Roman"/>
              </a:rPr>
              <a:t>Inside</a:t>
            </a:r>
            <a:r>
              <a:rPr sz="2450" spc="25" dirty="0">
                <a:latin typeface="Times New Roman"/>
                <a:cs typeface="Times New Roman"/>
              </a:rPr>
              <a:t> </a:t>
            </a:r>
            <a:r>
              <a:rPr sz="2450" spc="-20" dirty="0">
                <a:latin typeface="Times New Roman"/>
                <a:cs typeface="Times New Roman"/>
              </a:rPr>
              <a:t>mat- </a:t>
            </a:r>
            <a:r>
              <a:rPr sz="2450" dirty="0">
                <a:latin typeface="Times New Roman"/>
                <a:cs typeface="Times New Roman"/>
              </a:rPr>
              <a:t>ter,</a:t>
            </a:r>
            <a:r>
              <a:rPr sz="2450" spc="60" dirty="0">
                <a:latin typeface="Times New Roman"/>
                <a:cs typeface="Times New Roman"/>
              </a:rPr>
              <a:t> </a:t>
            </a:r>
            <a:r>
              <a:rPr sz="2450" dirty="0">
                <a:latin typeface="Times New Roman"/>
                <a:cs typeface="Times New Roman"/>
              </a:rPr>
              <a:t>light</a:t>
            </a:r>
            <a:r>
              <a:rPr sz="2450" spc="60" dirty="0">
                <a:latin typeface="Times New Roman"/>
                <a:cs typeface="Times New Roman"/>
              </a:rPr>
              <a:t> </a:t>
            </a:r>
            <a:r>
              <a:rPr sz="2450" spc="-30" dirty="0">
                <a:latin typeface="Times New Roman"/>
                <a:cs typeface="Times New Roman"/>
              </a:rPr>
              <a:t>moves</a:t>
            </a:r>
            <a:r>
              <a:rPr sz="2450" spc="60" dirty="0">
                <a:latin typeface="Times New Roman"/>
                <a:cs typeface="Times New Roman"/>
              </a:rPr>
              <a:t> </a:t>
            </a:r>
            <a:r>
              <a:rPr sz="2450" spc="-40" dirty="0">
                <a:latin typeface="Times New Roman"/>
                <a:cs typeface="Times New Roman"/>
              </a:rPr>
              <a:t>slower</a:t>
            </a:r>
            <a:r>
              <a:rPr sz="2450" spc="50" dirty="0">
                <a:latin typeface="Times New Roman"/>
                <a:cs typeface="Times New Roman"/>
              </a:rPr>
              <a:t> </a:t>
            </a:r>
            <a:r>
              <a:rPr sz="2450" spc="70" dirty="0">
                <a:latin typeface="Times New Roman"/>
                <a:cs typeface="Times New Roman"/>
              </a:rPr>
              <a:t>than</a:t>
            </a:r>
            <a:r>
              <a:rPr sz="2450" spc="60" dirty="0">
                <a:latin typeface="Times New Roman"/>
                <a:cs typeface="Times New Roman"/>
              </a:rPr>
              <a:t> </a:t>
            </a:r>
            <a:r>
              <a:rPr sz="2450" b="0" i="1" dirty="0">
                <a:latin typeface="Bookman Old Style"/>
                <a:cs typeface="Bookman Old Style"/>
              </a:rPr>
              <a:t>c</a:t>
            </a:r>
            <a:r>
              <a:rPr sz="2450" dirty="0">
                <a:latin typeface="Times New Roman"/>
                <a:cs typeface="Times New Roman"/>
              </a:rPr>
              <a:t>.</a:t>
            </a:r>
            <a:r>
              <a:rPr sz="2450" spc="355" dirty="0">
                <a:latin typeface="Times New Roman"/>
                <a:cs typeface="Times New Roman"/>
              </a:rPr>
              <a:t> </a:t>
            </a:r>
            <a:r>
              <a:rPr sz="2450" dirty="0">
                <a:latin typeface="Times New Roman"/>
                <a:cs typeface="Times New Roman"/>
              </a:rPr>
              <a:t>For</a:t>
            </a:r>
            <a:r>
              <a:rPr sz="2450" spc="65" dirty="0">
                <a:latin typeface="Times New Roman"/>
                <a:cs typeface="Times New Roman"/>
              </a:rPr>
              <a:t> </a:t>
            </a:r>
            <a:r>
              <a:rPr sz="2450" dirty="0">
                <a:latin typeface="Times New Roman"/>
                <a:cs typeface="Times New Roman"/>
              </a:rPr>
              <a:t>example,</a:t>
            </a:r>
            <a:r>
              <a:rPr sz="2450" spc="65" dirty="0">
                <a:latin typeface="Times New Roman"/>
                <a:cs typeface="Times New Roman"/>
              </a:rPr>
              <a:t> </a:t>
            </a:r>
            <a:r>
              <a:rPr sz="2450" dirty="0">
                <a:latin typeface="Times New Roman"/>
                <a:cs typeface="Times New Roman"/>
              </a:rPr>
              <a:t>light</a:t>
            </a:r>
            <a:r>
              <a:rPr sz="2450" spc="65" dirty="0">
                <a:latin typeface="Times New Roman"/>
                <a:cs typeface="Times New Roman"/>
              </a:rPr>
              <a:t> </a:t>
            </a:r>
            <a:r>
              <a:rPr sz="2450" spc="-30" dirty="0">
                <a:latin typeface="Times New Roman"/>
                <a:cs typeface="Times New Roman"/>
              </a:rPr>
              <a:t>moves</a:t>
            </a:r>
            <a:r>
              <a:rPr sz="2450" spc="60" dirty="0">
                <a:latin typeface="Times New Roman"/>
                <a:cs typeface="Times New Roman"/>
              </a:rPr>
              <a:t> </a:t>
            </a:r>
            <a:r>
              <a:rPr sz="2450" spc="-10" dirty="0">
                <a:latin typeface="Times New Roman"/>
                <a:cs typeface="Times New Roman"/>
              </a:rPr>
              <a:t>through </a:t>
            </a:r>
            <a:r>
              <a:rPr sz="2450" dirty="0">
                <a:latin typeface="Times New Roman"/>
                <a:cs typeface="Times New Roman"/>
              </a:rPr>
              <a:t>water</a:t>
            </a:r>
            <a:r>
              <a:rPr sz="2450" spc="-55" dirty="0">
                <a:latin typeface="Times New Roman"/>
                <a:cs typeface="Times New Roman"/>
              </a:rPr>
              <a:t> </a:t>
            </a:r>
            <a:r>
              <a:rPr sz="2450" spc="114" dirty="0">
                <a:latin typeface="Times New Roman"/>
                <a:cs typeface="Times New Roman"/>
              </a:rPr>
              <a:t>at</a:t>
            </a:r>
            <a:r>
              <a:rPr sz="2450" spc="-55" dirty="0">
                <a:latin typeface="Times New Roman"/>
                <a:cs typeface="Times New Roman"/>
              </a:rPr>
              <a:t> </a:t>
            </a:r>
            <a:r>
              <a:rPr sz="2450" spc="-65" dirty="0">
                <a:latin typeface="Times New Roman"/>
                <a:cs typeface="Times New Roman"/>
              </a:rPr>
              <a:t>0</a:t>
            </a:r>
            <a:r>
              <a:rPr sz="2450" b="0" i="1" spc="-65" dirty="0">
                <a:latin typeface="Bookman Old Style"/>
                <a:cs typeface="Bookman Old Style"/>
              </a:rPr>
              <a:t>.</a:t>
            </a:r>
            <a:r>
              <a:rPr sz="2450" spc="-65" dirty="0">
                <a:latin typeface="Times New Roman"/>
                <a:cs typeface="Times New Roman"/>
              </a:rPr>
              <a:t>77</a:t>
            </a:r>
            <a:r>
              <a:rPr sz="2450" spc="-50" dirty="0">
                <a:latin typeface="Times New Roman"/>
                <a:cs typeface="Times New Roman"/>
              </a:rPr>
              <a:t> </a:t>
            </a:r>
            <a:r>
              <a:rPr sz="2450" b="0" i="1" dirty="0">
                <a:latin typeface="Bookman Old Style"/>
                <a:cs typeface="Bookman Old Style"/>
              </a:rPr>
              <a:t>c</a:t>
            </a:r>
            <a:r>
              <a:rPr sz="2450" dirty="0">
                <a:latin typeface="Times New Roman"/>
                <a:cs typeface="Times New Roman"/>
              </a:rPr>
              <a:t>.</a:t>
            </a:r>
            <a:r>
              <a:rPr sz="2450" spc="254" dirty="0">
                <a:latin typeface="Times New Roman"/>
                <a:cs typeface="Times New Roman"/>
              </a:rPr>
              <a:t> </a:t>
            </a:r>
            <a:r>
              <a:rPr sz="2450" spc="-55" dirty="0">
                <a:latin typeface="Times New Roman"/>
                <a:cs typeface="Times New Roman"/>
              </a:rPr>
              <a:t>Now,</a:t>
            </a:r>
            <a:r>
              <a:rPr sz="2450" spc="-35" dirty="0">
                <a:latin typeface="Times New Roman"/>
                <a:cs typeface="Times New Roman"/>
              </a:rPr>
              <a:t> </a:t>
            </a:r>
            <a:r>
              <a:rPr sz="2450" dirty="0">
                <a:latin typeface="Times New Roman"/>
                <a:cs typeface="Times New Roman"/>
              </a:rPr>
              <a:t>suppose</a:t>
            </a:r>
            <a:r>
              <a:rPr sz="2450" spc="-50" dirty="0">
                <a:latin typeface="Times New Roman"/>
                <a:cs typeface="Times New Roman"/>
              </a:rPr>
              <a:t> </a:t>
            </a:r>
            <a:r>
              <a:rPr sz="2450" dirty="0">
                <a:latin typeface="Times New Roman"/>
                <a:cs typeface="Times New Roman"/>
              </a:rPr>
              <a:t>a</a:t>
            </a:r>
            <a:r>
              <a:rPr sz="2450" spc="-45" dirty="0">
                <a:latin typeface="Times New Roman"/>
                <a:cs typeface="Times New Roman"/>
              </a:rPr>
              <a:t> </a:t>
            </a:r>
            <a:r>
              <a:rPr sz="2450" dirty="0">
                <a:latin typeface="Times New Roman"/>
                <a:cs typeface="Times New Roman"/>
              </a:rPr>
              <a:t>beam</a:t>
            </a:r>
            <a:r>
              <a:rPr sz="2450" spc="-50" dirty="0">
                <a:latin typeface="Times New Roman"/>
                <a:cs typeface="Times New Roman"/>
              </a:rPr>
              <a:t> </a:t>
            </a:r>
            <a:r>
              <a:rPr sz="2450" spc="-55" dirty="0">
                <a:latin typeface="Times New Roman"/>
                <a:cs typeface="Times New Roman"/>
              </a:rPr>
              <a:t>of</a:t>
            </a:r>
            <a:r>
              <a:rPr sz="2450" spc="-50" dirty="0">
                <a:latin typeface="Times New Roman"/>
                <a:cs typeface="Times New Roman"/>
              </a:rPr>
              <a:t> </a:t>
            </a:r>
            <a:r>
              <a:rPr sz="2450" dirty="0">
                <a:latin typeface="Times New Roman"/>
                <a:cs typeface="Times New Roman"/>
              </a:rPr>
              <a:t>light</a:t>
            </a:r>
            <a:r>
              <a:rPr sz="2450" spc="-50" dirty="0">
                <a:latin typeface="Times New Roman"/>
                <a:cs typeface="Times New Roman"/>
              </a:rPr>
              <a:t> </a:t>
            </a:r>
            <a:r>
              <a:rPr sz="2450" dirty="0">
                <a:latin typeface="Times New Roman"/>
                <a:cs typeface="Times New Roman"/>
              </a:rPr>
              <a:t>is</a:t>
            </a:r>
            <a:r>
              <a:rPr sz="2450" spc="-50" dirty="0">
                <a:latin typeface="Times New Roman"/>
                <a:cs typeface="Times New Roman"/>
              </a:rPr>
              <a:t> </a:t>
            </a:r>
            <a:r>
              <a:rPr sz="2450" dirty="0">
                <a:latin typeface="Times New Roman"/>
                <a:cs typeface="Times New Roman"/>
              </a:rPr>
              <a:t>traveling</a:t>
            </a:r>
            <a:r>
              <a:rPr sz="2450" spc="-50" dirty="0">
                <a:latin typeface="Times New Roman"/>
                <a:cs typeface="Times New Roman"/>
              </a:rPr>
              <a:t> </a:t>
            </a:r>
            <a:r>
              <a:rPr sz="2450" spc="-10" dirty="0">
                <a:latin typeface="Times New Roman"/>
                <a:cs typeface="Times New Roman"/>
              </a:rPr>
              <a:t>through </a:t>
            </a: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Atlantic</a:t>
            </a:r>
            <a:r>
              <a:rPr sz="2450" spc="95" dirty="0">
                <a:latin typeface="Times New Roman"/>
                <a:cs typeface="Times New Roman"/>
              </a:rPr>
              <a:t> </a:t>
            </a:r>
            <a:r>
              <a:rPr sz="2450" dirty="0">
                <a:latin typeface="Times New Roman"/>
                <a:cs typeface="Times New Roman"/>
              </a:rPr>
              <a:t>ocean</a:t>
            </a:r>
            <a:r>
              <a:rPr sz="2450" spc="95" dirty="0">
                <a:latin typeface="Times New Roman"/>
                <a:cs typeface="Times New Roman"/>
              </a:rPr>
              <a:t> </a:t>
            </a:r>
            <a:r>
              <a:rPr sz="2450" dirty="0">
                <a:latin typeface="Times New Roman"/>
                <a:cs typeface="Times New Roman"/>
              </a:rPr>
              <a:t>from</a:t>
            </a:r>
            <a:r>
              <a:rPr sz="2450" spc="95" dirty="0">
                <a:latin typeface="Times New Roman"/>
                <a:cs typeface="Times New Roman"/>
              </a:rPr>
              <a:t> </a:t>
            </a:r>
            <a:r>
              <a:rPr sz="2450" dirty="0">
                <a:latin typeface="Times New Roman"/>
                <a:cs typeface="Times New Roman"/>
              </a:rPr>
              <a:t>England</a:t>
            </a:r>
            <a:r>
              <a:rPr sz="2450" spc="95" dirty="0">
                <a:latin typeface="Times New Roman"/>
                <a:cs typeface="Times New Roman"/>
              </a:rPr>
              <a:t> </a:t>
            </a:r>
            <a:r>
              <a:rPr sz="2450" dirty="0">
                <a:latin typeface="Times New Roman"/>
                <a:cs typeface="Times New Roman"/>
              </a:rPr>
              <a:t>to</a:t>
            </a:r>
            <a:r>
              <a:rPr sz="2450" spc="95" dirty="0">
                <a:latin typeface="Times New Roman"/>
                <a:cs typeface="Times New Roman"/>
              </a:rPr>
              <a:t> </a:t>
            </a:r>
            <a:r>
              <a:rPr sz="2450" dirty="0">
                <a:latin typeface="Times New Roman"/>
                <a:cs typeface="Times New Roman"/>
              </a:rPr>
              <a:t>America.</a:t>
            </a:r>
            <a:r>
              <a:rPr sz="2450" spc="340" dirty="0">
                <a:latin typeface="Times New Roman"/>
                <a:cs typeface="Times New Roman"/>
              </a:rPr>
              <a:t> </a:t>
            </a:r>
            <a:r>
              <a:rPr sz="2450" dirty="0">
                <a:latin typeface="Times New Roman"/>
                <a:cs typeface="Times New Roman"/>
              </a:rPr>
              <a:t>An</a:t>
            </a:r>
            <a:r>
              <a:rPr sz="2450" spc="95" dirty="0">
                <a:latin typeface="Times New Roman"/>
                <a:cs typeface="Times New Roman"/>
              </a:rPr>
              <a:t> </a:t>
            </a:r>
            <a:r>
              <a:rPr sz="2450" spc="-10" dirty="0">
                <a:latin typeface="Times New Roman"/>
                <a:cs typeface="Times New Roman"/>
              </a:rPr>
              <a:t>observer,</a:t>
            </a:r>
            <a:r>
              <a:rPr sz="2450" spc="95" dirty="0">
                <a:latin typeface="Times New Roman"/>
                <a:cs typeface="Times New Roman"/>
              </a:rPr>
              <a:t> </a:t>
            </a:r>
            <a:r>
              <a:rPr sz="2450" spc="-30" dirty="0">
                <a:latin typeface="Times New Roman"/>
                <a:cs typeface="Times New Roman"/>
              </a:rPr>
              <a:t>flying </a:t>
            </a:r>
            <a:r>
              <a:rPr sz="2450" dirty="0">
                <a:latin typeface="Times New Roman"/>
                <a:cs typeface="Times New Roman"/>
              </a:rPr>
              <a:t>over</a:t>
            </a:r>
            <a:r>
              <a:rPr sz="2450" spc="245" dirty="0">
                <a:latin typeface="Times New Roman"/>
                <a:cs typeface="Times New Roman"/>
              </a:rPr>
              <a:t> </a:t>
            </a:r>
            <a:r>
              <a:rPr sz="2450" dirty="0">
                <a:latin typeface="Times New Roman"/>
                <a:cs typeface="Times New Roman"/>
              </a:rPr>
              <a:t>the</a:t>
            </a:r>
            <a:r>
              <a:rPr sz="2450" spc="254" dirty="0">
                <a:latin typeface="Times New Roman"/>
                <a:cs typeface="Times New Roman"/>
              </a:rPr>
              <a:t> </a:t>
            </a:r>
            <a:r>
              <a:rPr sz="2450" dirty="0">
                <a:latin typeface="Times New Roman"/>
                <a:cs typeface="Times New Roman"/>
              </a:rPr>
              <a:t>ocean</a:t>
            </a:r>
            <a:r>
              <a:rPr sz="2450" spc="260" dirty="0">
                <a:latin typeface="Times New Roman"/>
                <a:cs typeface="Times New Roman"/>
              </a:rPr>
              <a:t> </a:t>
            </a:r>
            <a:r>
              <a:rPr sz="2450" dirty="0">
                <a:latin typeface="Times New Roman"/>
                <a:cs typeface="Times New Roman"/>
              </a:rPr>
              <a:t>in</a:t>
            </a:r>
            <a:r>
              <a:rPr sz="2450" spc="260" dirty="0">
                <a:latin typeface="Times New Roman"/>
                <a:cs typeface="Times New Roman"/>
              </a:rPr>
              <a:t> </a:t>
            </a:r>
            <a:r>
              <a:rPr sz="2450" dirty="0">
                <a:latin typeface="Times New Roman"/>
                <a:cs typeface="Times New Roman"/>
              </a:rPr>
              <a:t>a</a:t>
            </a:r>
            <a:r>
              <a:rPr sz="2450" spc="250" dirty="0">
                <a:latin typeface="Times New Roman"/>
                <a:cs typeface="Times New Roman"/>
              </a:rPr>
              <a:t> </a:t>
            </a:r>
            <a:r>
              <a:rPr sz="2450" dirty="0">
                <a:latin typeface="Times New Roman"/>
                <a:cs typeface="Times New Roman"/>
              </a:rPr>
              <a:t>rocket,</a:t>
            </a:r>
            <a:r>
              <a:rPr sz="2450" spc="305" dirty="0">
                <a:latin typeface="Times New Roman"/>
                <a:cs typeface="Times New Roman"/>
              </a:rPr>
              <a:t> </a:t>
            </a:r>
            <a:r>
              <a:rPr sz="2450" dirty="0">
                <a:latin typeface="Times New Roman"/>
                <a:cs typeface="Times New Roman"/>
              </a:rPr>
              <a:t>will</a:t>
            </a:r>
            <a:r>
              <a:rPr sz="2450" spc="254" dirty="0">
                <a:latin typeface="Times New Roman"/>
                <a:cs typeface="Times New Roman"/>
              </a:rPr>
              <a:t> </a:t>
            </a:r>
            <a:r>
              <a:rPr sz="2450" dirty="0">
                <a:latin typeface="Times New Roman"/>
                <a:cs typeface="Times New Roman"/>
              </a:rPr>
              <a:t>measure</a:t>
            </a:r>
            <a:r>
              <a:rPr sz="2450" spc="254" dirty="0">
                <a:latin typeface="Times New Roman"/>
                <a:cs typeface="Times New Roman"/>
              </a:rPr>
              <a:t> </a:t>
            </a:r>
            <a:r>
              <a:rPr sz="2450" dirty="0">
                <a:latin typeface="Times New Roman"/>
                <a:cs typeface="Times New Roman"/>
              </a:rPr>
              <a:t>the</a:t>
            </a:r>
            <a:r>
              <a:rPr sz="2450" spc="260" dirty="0">
                <a:latin typeface="Times New Roman"/>
                <a:cs typeface="Times New Roman"/>
              </a:rPr>
              <a:t> </a:t>
            </a:r>
            <a:r>
              <a:rPr sz="2450" dirty="0">
                <a:latin typeface="Times New Roman"/>
                <a:cs typeface="Times New Roman"/>
              </a:rPr>
              <a:t>speed</a:t>
            </a:r>
            <a:r>
              <a:rPr sz="2450" spc="254" dirty="0">
                <a:latin typeface="Times New Roman"/>
                <a:cs typeface="Times New Roman"/>
              </a:rPr>
              <a:t> </a:t>
            </a:r>
            <a:r>
              <a:rPr sz="2450" dirty="0">
                <a:latin typeface="Times New Roman"/>
                <a:cs typeface="Times New Roman"/>
              </a:rPr>
              <a:t>of</a:t>
            </a:r>
            <a:r>
              <a:rPr sz="2450" spc="254" dirty="0">
                <a:latin typeface="Times New Roman"/>
                <a:cs typeface="Times New Roman"/>
              </a:rPr>
              <a:t> </a:t>
            </a:r>
            <a:r>
              <a:rPr sz="2450" spc="110" dirty="0">
                <a:latin typeface="Times New Roman"/>
                <a:cs typeface="Times New Roman"/>
              </a:rPr>
              <a:t>that</a:t>
            </a:r>
            <a:r>
              <a:rPr sz="2450" spc="254" dirty="0">
                <a:latin typeface="Times New Roman"/>
                <a:cs typeface="Times New Roman"/>
              </a:rPr>
              <a:t> </a:t>
            </a:r>
            <a:r>
              <a:rPr sz="2450" spc="-10" dirty="0">
                <a:latin typeface="Times New Roman"/>
                <a:cs typeface="Times New Roman"/>
              </a:rPr>
              <a:t>light </a:t>
            </a:r>
            <a:r>
              <a:rPr sz="2450" dirty="0">
                <a:latin typeface="Times New Roman"/>
                <a:cs typeface="Times New Roman"/>
              </a:rPr>
              <a:t>beam.</a:t>
            </a:r>
            <a:r>
              <a:rPr sz="2450" spc="-235" dirty="0">
                <a:latin typeface="Times New Roman"/>
                <a:cs typeface="Times New Roman"/>
              </a:rPr>
              <a:t> </a:t>
            </a:r>
            <a:r>
              <a:rPr sz="2450" dirty="0">
                <a:latin typeface="Times New Roman"/>
                <a:cs typeface="Times New Roman"/>
              </a:rPr>
              <a:t>.</a:t>
            </a:r>
            <a:r>
              <a:rPr sz="2450" spc="-225" dirty="0">
                <a:latin typeface="Times New Roman"/>
                <a:cs typeface="Times New Roman"/>
              </a:rPr>
              <a:t> </a:t>
            </a:r>
            <a:r>
              <a:rPr sz="2450" dirty="0">
                <a:latin typeface="Times New Roman"/>
                <a:cs typeface="Times New Roman"/>
              </a:rPr>
              <a:t>.</a:t>
            </a:r>
            <a:r>
              <a:rPr sz="2450" spc="-225" dirty="0">
                <a:latin typeface="Times New Roman"/>
                <a:cs typeface="Times New Roman"/>
              </a:rPr>
              <a:t> </a:t>
            </a:r>
            <a:r>
              <a:rPr sz="2450" dirty="0">
                <a:latin typeface="Times New Roman"/>
                <a:cs typeface="Times New Roman"/>
              </a:rPr>
              <a:t>(Choose</a:t>
            </a:r>
            <a:r>
              <a:rPr sz="2450" spc="15" dirty="0">
                <a:latin typeface="Times New Roman"/>
                <a:cs typeface="Times New Roman"/>
              </a:rPr>
              <a:t> </a:t>
            </a:r>
            <a:r>
              <a:rPr sz="2450" spc="-10" dirty="0">
                <a:latin typeface="Times New Roman"/>
                <a:cs typeface="Times New Roman"/>
              </a:rPr>
              <a:t>one.)</a:t>
            </a:r>
            <a:endParaRPr sz="2450">
              <a:latin typeface="Times New Roman"/>
              <a:cs typeface="Times New Roman"/>
            </a:endParaRPr>
          </a:p>
          <a:p>
            <a:pPr marL="394970" indent="-371475">
              <a:lnSpc>
                <a:spcPct val="100000"/>
              </a:lnSpc>
              <a:spcBef>
                <a:spcPts val="1645"/>
              </a:spcBef>
              <a:buAutoNum type="alphaUcPeriod"/>
              <a:tabLst>
                <a:tab pos="395605" algn="l"/>
              </a:tabLst>
            </a:pPr>
            <a:r>
              <a:rPr sz="2450" dirty="0">
                <a:latin typeface="Times New Roman"/>
                <a:cs typeface="Times New Roman"/>
              </a:rPr>
              <a:t>faster</a:t>
            </a:r>
            <a:r>
              <a:rPr sz="2450" spc="60" dirty="0">
                <a:latin typeface="Times New Roman"/>
                <a:cs typeface="Times New Roman"/>
              </a:rPr>
              <a:t> </a:t>
            </a:r>
            <a:r>
              <a:rPr sz="2450" spc="70" dirty="0">
                <a:latin typeface="Times New Roman"/>
                <a:cs typeface="Times New Roman"/>
              </a:rPr>
              <a:t>than</a:t>
            </a:r>
            <a:r>
              <a:rPr sz="2450" spc="60" dirty="0">
                <a:latin typeface="Times New Roman"/>
                <a:cs typeface="Times New Roman"/>
              </a:rPr>
              <a:t> </a:t>
            </a:r>
            <a:r>
              <a:rPr sz="2450" spc="-35" dirty="0">
                <a:latin typeface="Times New Roman"/>
                <a:cs typeface="Times New Roman"/>
              </a:rPr>
              <a:t>0</a:t>
            </a:r>
            <a:r>
              <a:rPr sz="2450" b="0" i="1" spc="-35" dirty="0">
                <a:latin typeface="Bookman Old Style"/>
                <a:cs typeface="Bookman Old Style"/>
              </a:rPr>
              <a:t>.</a:t>
            </a:r>
            <a:r>
              <a:rPr sz="2450" spc="-35" dirty="0">
                <a:latin typeface="Times New Roman"/>
                <a:cs typeface="Times New Roman"/>
              </a:rPr>
              <a:t>77</a:t>
            </a:r>
            <a:r>
              <a:rPr sz="2450" spc="60" dirty="0">
                <a:latin typeface="Times New Roman"/>
                <a:cs typeface="Times New Roman"/>
              </a:rPr>
              <a:t> </a:t>
            </a:r>
            <a:r>
              <a:rPr sz="2450" spc="-25" dirty="0">
                <a:latin typeface="Times New Roman"/>
                <a:cs typeface="Times New Roman"/>
              </a:rPr>
              <a:t>c.</a:t>
            </a:r>
            <a:endParaRPr sz="2450">
              <a:latin typeface="Times New Roman"/>
              <a:cs typeface="Times New Roman"/>
            </a:endParaRPr>
          </a:p>
          <a:p>
            <a:pPr marL="394970" indent="-359410">
              <a:lnSpc>
                <a:spcPct val="100000"/>
              </a:lnSpc>
              <a:spcBef>
                <a:spcPts val="1045"/>
              </a:spcBef>
              <a:buAutoNum type="alphaUcPeriod"/>
              <a:tabLst>
                <a:tab pos="395605" algn="l"/>
              </a:tabLst>
            </a:pPr>
            <a:r>
              <a:rPr sz="2450" spc="-50" dirty="0">
                <a:latin typeface="Times New Roman"/>
                <a:cs typeface="Times New Roman"/>
              </a:rPr>
              <a:t>slower</a:t>
            </a:r>
            <a:r>
              <a:rPr sz="2450" spc="-10" dirty="0">
                <a:latin typeface="Times New Roman"/>
                <a:cs typeface="Times New Roman"/>
              </a:rPr>
              <a:t> </a:t>
            </a:r>
            <a:r>
              <a:rPr sz="2450" spc="70" dirty="0">
                <a:latin typeface="Times New Roman"/>
                <a:cs typeface="Times New Roman"/>
              </a:rPr>
              <a:t>than</a:t>
            </a:r>
            <a:r>
              <a:rPr sz="2450" spc="-10" dirty="0">
                <a:latin typeface="Times New Roman"/>
                <a:cs typeface="Times New Roman"/>
              </a:rPr>
              <a:t> </a:t>
            </a:r>
            <a:r>
              <a:rPr sz="2450" spc="-35" dirty="0">
                <a:latin typeface="Times New Roman"/>
                <a:cs typeface="Times New Roman"/>
              </a:rPr>
              <a:t>0</a:t>
            </a:r>
            <a:r>
              <a:rPr sz="2450" b="0" i="1" spc="-35" dirty="0">
                <a:latin typeface="Bookman Old Style"/>
                <a:cs typeface="Bookman Old Style"/>
              </a:rPr>
              <a:t>.</a:t>
            </a:r>
            <a:r>
              <a:rPr sz="2450" spc="-35" dirty="0">
                <a:latin typeface="Times New Roman"/>
                <a:cs typeface="Times New Roman"/>
              </a:rPr>
              <a:t>77</a:t>
            </a:r>
            <a:r>
              <a:rPr sz="2450" spc="-5" dirty="0">
                <a:latin typeface="Times New Roman"/>
                <a:cs typeface="Times New Roman"/>
              </a:rPr>
              <a:t> </a:t>
            </a:r>
            <a:r>
              <a:rPr sz="2450" spc="-25" dirty="0">
                <a:latin typeface="Times New Roman"/>
                <a:cs typeface="Times New Roman"/>
              </a:rPr>
              <a:t>c.</a:t>
            </a:r>
            <a:endParaRPr sz="2450">
              <a:latin typeface="Times New Roman"/>
              <a:cs typeface="Times New Roman"/>
            </a:endParaRPr>
          </a:p>
          <a:p>
            <a:pPr marL="394970" indent="-363855">
              <a:lnSpc>
                <a:spcPct val="100000"/>
              </a:lnSpc>
              <a:spcBef>
                <a:spcPts val="1045"/>
              </a:spcBef>
              <a:buAutoNum type="alphaUcPeriod"/>
              <a:tabLst>
                <a:tab pos="395605" algn="l"/>
              </a:tabLst>
            </a:pPr>
            <a:r>
              <a:rPr sz="2450" dirty="0">
                <a:latin typeface="Times New Roman"/>
                <a:cs typeface="Times New Roman"/>
              </a:rPr>
              <a:t>exactly</a:t>
            </a:r>
            <a:r>
              <a:rPr sz="2450" spc="-25" dirty="0">
                <a:latin typeface="Times New Roman"/>
                <a:cs typeface="Times New Roman"/>
              </a:rPr>
              <a:t> </a:t>
            </a:r>
            <a:r>
              <a:rPr sz="2450" spc="-35" dirty="0">
                <a:latin typeface="Times New Roman"/>
                <a:cs typeface="Times New Roman"/>
              </a:rPr>
              <a:t>0</a:t>
            </a:r>
            <a:r>
              <a:rPr sz="2450" b="0" i="1" spc="-35" dirty="0">
                <a:latin typeface="Bookman Old Style"/>
                <a:cs typeface="Bookman Old Style"/>
              </a:rPr>
              <a:t>.</a:t>
            </a:r>
            <a:r>
              <a:rPr sz="2450" spc="-35" dirty="0">
                <a:latin typeface="Times New Roman"/>
                <a:cs typeface="Times New Roman"/>
              </a:rPr>
              <a:t>77</a:t>
            </a:r>
            <a:r>
              <a:rPr sz="2450" spc="-10" dirty="0">
                <a:latin typeface="Times New Roman"/>
                <a:cs typeface="Times New Roman"/>
              </a:rPr>
              <a:t> </a:t>
            </a:r>
            <a:r>
              <a:rPr sz="2450" spc="-25" dirty="0">
                <a:latin typeface="Times New Roman"/>
                <a:cs typeface="Times New Roman"/>
              </a:rPr>
              <a:t>c.</a:t>
            </a:r>
            <a:endParaRPr sz="2450">
              <a:latin typeface="Times New Roman"/>
              <a:cs typeface="Times New Roman"/>
            </a:endParaRPr>
          </a:p>
          <a:p>
            <a:pPr marL="394970" marR="5080" indent="-375920">
              <a:lnSpc>
                <a:spcPct val="101699"/>
              </a:lnSpc>
              <a:spcBef>
                <a:spcPts val="995"/>
              </a:spcBef>
              <a:buAutoNum type="alphaUcPeriod"/>
              <a:tabLst>
                <a:tab pos="395605" algn="l"/>
              </a:tabLst>
            </a:pPr>
            <a:r>
              <a:rPr sz="2450" spc="90" dirty="0">
                <a:latin typeface="Times New Roman"/>
                <a:cs typeface="Times New Roman"/>
              </a:rPr>
              <a:t>It</a:t>
            </a:r>
            <a:r>
              <a:rPr sz="2450" spc="-5" dirty="0">
                <a:latin typeface="Times New Roman"/>
                <a:cs typeface="Times New Roman"/>
              </a:rPr>
              <a:t> </a:t>
            </a:r>
            <a:r>
              <a:rPr sz="2450" dirty="0">
                <a:latin typeface="Times New Roman"/>
                <a:cs typeface="Times New Roman"/>
              </a:rPr>
              <a:t>depends</a:t>
            </a:r>
            <a:r>
              <a:rPr sz="2450" spc="10" dirty="0">
                <a:latin typeface="Times New Roman"/>
                <a:cs typeface="Times New Roman"/>
              </a:rPr>
              <a:t> </a:t>
            </a:r>
            <a:r>
              <a:rPr sz="2450" dirty="0">
                <a:latin typeface="Times New Roman"/>
                <a:cs typeface="Times New Roman"/>
              </a:rPr>
              <a:t>on</a:t>
            </a:r>
            <a:r>
              <a:rPr sz="2450" spc="5" dirty="0">
                <a:latin typeface="Times New Roman"/>
                <a:cs typeface="Times New Roman"/>
              </a:rPr>
              <a:t> </a:t>
            </a:r>
            <a:r>
              <a:rPr sz="2450" dirty="0">
                <a:latin typeface="Times New Roman"/>
                <a:cs typeface="Times New Roman"/>
              </a:rPr>
              <a:t>whether</a:t>
            </a:r>
            <a:r>
              <a:rPr sz="2450" spc="10" dirty="0">
                <a:latin typeface="Times New Roman"/>
                <a:cs typeface="Times New Roman"/>
              </a:rPr>
              <a:t> </a:t>
            </a:r>
            <a:r>
              <a:rPr sz="2450" dirty="0">
                <a:latin typeface="Times New Roman"/>
                <a:cs typeface="Times New Roman"/>
              </a:rPr>
              <a:t>the</a:t>
            </a:r>
            <a:r>
              <a:rPr sz="2450" spc="5" dirty="0">
                <a:latin typeface="Times New Roman"/>
                <a:cs typeface="Times New Roman"/>
              </a:rPr>
              <a:t> </a:t>
            </a:r>
            <a:r>
              <a:rPr sz="2450" dirty="0">
                <a:latin typeface="Times New Roman"/>
                <a:cs typeface="Times New Roman"/>
              </a:rPr>
              <a:t>rocket</a:t>
            </a:r>
            <a:r>
              <a:rPr sz="2450" spc="10" dirty="0">
                <a:latin typeface="Times New Roman"/>
                <a:cs typeface="Times New Roman"/>
              </a:rPr>
              <a:t> </a:t>
            </a:r>
            <a:r>
              <a:rPr sz="2450" dirty="0">
                <a:latin typeface="Times New Roman"/>
                <a:cs typeface="Times New Roman"/>
              </a:rPr>
              <a:t>is</a:t>
            </a:r>
            <a:r>
              <a:rPr sz="2450" spc="5" dirty="0">
                <a:latin typeface="Times New Roman"/>
                <a:cs typeface="Times New Roman"/>
              </a:rPr>
              <a:t> </a:t>
            </a:r>
            <a:r>
              <a:rPr sz="2450" spc="-45" dirty="0">
                <a:latin typeface="Times New Roman"/>
                <a:cs typeface="Times New Roman"/>
              </a:rPr>
              <a:t>going</a:t>
            </a:r>
            <a:r>
              <a:rPr sz="2450" spc="10" dirty="0">
                <a:latin typeface="Times New Roman"/>
                <a:cs typeface="Times New Roman"/>
              </a:rPr>
              <a:t> </a:t>
            </a:r>
            <a:r>
              <a:rPr sz="2450" dirty="0">
                <a:latin typeface="Times New Roman"/>
                <a:cs typeface="Times New Roman"/>
              </a:rPr>
              <a:t>in</a:t>
            </a:r>
            <a:r>
              <a:rPr sz="2450" spc="5" dirty="0">
                <a:latin typeface="Times New Roman"/>
                <a:cs typeface="Times New Roman"/>
              </a:rPr>
              <a:t> </a:t>
            </a:r>
            <a:r>
              <a:rPr sz="2450" dirty="0">
                <a:latin typeface="Times New Roman"/>
                <a:cs typeface="Times New Roman"/>
              </a:rPr>
              <a:t>the</a:t>
            </a:r>
            <a:r>
              <a:rPr sz="2450" spc="5" dirty="0">
                <a:latin typeface="Times New Roman"/>
                <a:cs typeface="Times New Roman"/>
              </a:rPr>
              <a:t> </a:t>
            </a:r>
            <a:r>
              <a:rPr sz="2450" dirty="0">
                <a:latin typeface="Times New Roman"/>
                <a:cs typeface="Times New Roman"/>
              </a:rPr>
              <a:t>same</a:t>
            </a:r>
            <a:r>
              <a:rPr sz="2450" spc="10" dirty="0">
                <a:latin typeface="Times New Roman"/>
                <a:cs typeface="Times New Roman"/>
              </a:rPr>
              <a:t> </a:t>
            </a:r>
            <a:r>
              <a:rPr sz="2450" spc="-10" dirty="0">
                <a:latin typeface="Times New Roman"/>
                <a:cs typeface="Times New Roman"/>
              </a:rPr>
              <a:t>direction </a:t>
            </a:r>
            <a:r>
              <a:rPr sz="2450" dirty="0">
                <a:latin typeface="Times New Roman"/>
                <a:cs typeface="Times New Roman"/>
              </a:rPr>
              <a:t>as</a:t>
            </a:r>
            <a:r>
              <a:rPr sz="2450" spc="160" dirty="0">
                <a:latin typeface="Times New Roman"/>
                <a:cs typeface="Times New Roman"/>
              </a:rPr>
              <a:t> </a:t>
            </a:r>
            <a:r>
              <a:rPr sz="2450" dirty="0">
                <a:latin typeface="Times New Roman"/>
                <a:cs typeface="Times New Roman"/>
              </a:rPr>
              <a:t>the</a:t>
            </a:r>
            <a:r>
              <a:rPr sz="2450" spc="170" dirty="0">
                <a:latin typeface="Times New Roman"/>
                <a:cs typeface="Times New Roman"/>
              </a:rPr>
              <a:t> </a:t>
            </a:r>
            <a:r>
              <a:rPr sz="2450" dirty="0">
                <a:latin typeface="Times New Roman"/>
                <a:cs typeface="Times New Roman"/>
              </a:rPr>
              <a:t>light</a:t>
            </a:r>
            <a:r>
              <a:rPr sz="2450" spc="165" dirty="0">
                <a:latin typeface="Times New Roman"/>
                <a:cs typeface="Times New Roman"/>
              </a:rPr>
              <a:t> </a:t>
            </a:r>
            <a:r>
              <a:rPr sz="2450" dirty="0">
                <a:latin typeface="Times New Roman"/>
                <a:cs typeface="Times New Roman"/>
              </a:rPr>
              <a:t>beam,</a:t>
            </a:r>
            <a:r>
              <a:rPr sz="2450" spc="170" dirty="0">
                <a:latin typeface="Times New Roman"/>
                <a:cs typeface="Times New Roman"/>
              </a:rPr>
              <a:t> </a:t>
            </a:r>
            <a:r>
              <a:rPr sz="2450" dirty="0">
                <a:latin typeface="Times New Roman"/>
                <a:cs typeface="Times New Roman"/>
              </a:rPr>
              <a:t>or</a:t>
            </a:r>
            <a:r>
              <a:rPr sz="2450" spc="165" dirty="0">
                <a:latin typeface="Times New Roman"/>
                <a:cs typeface="Times New Roman"/>
              </a:rPr>
              <a:t> </a:t>
            </a:r>
            <a:r>
              <a:rPr sz="2450" dirty="0">
                <a:latin typeface="Times New Roman"/>
                <a:cs typeface="Times New Roman"/>
              </a:rPr>
              <a:t>the</a:t>
            </a:r>
            <a:r>
              <a:rPr sz="2450" spc="170" dirty="0">
                <a:latin typeface="Times New Roman"/>
                <a:cs typeface="Times New Roman"/>
              </a:rPr>
              <a:t> </a:t>
            </a:r>
            <a:r>
              <a:rPr sz="2450" spc="-10" dirty="0">
                <a:latin typeface="Times New Roman"/>
                <a:cs typeface="Times New Roman"/>
              </a:rPr>
              <a:t>opposite.</a:t>
            </a:r>
            <a:endParaRPr sz="2450">
              <a:latin typeface="Times New Roman"/>
              <a:cs typeface="Times New Roman"/>
            </a:endParaRPr>
          </a:p>
          <a:p>
            <a:pPr marL="12700" algn="just">
              <a:lnSpc>
                <a:spcPct val="100000"/>
              </a:lnSpc>
              <a:spcBef>
                <a:spcPts val="1939"/>
              </a:spcBef>
            </a:pPr>
            <a:r>
              <a:rPr sz="2450" b="1" spc="55" dirty="0">
                <a:latin typeface="Book Antiqua"/>
                <a:cs typeface="Book Antiqua"/>
              </a:rPr>
              <a:t>Solution:</a:t>
            </a:r>
            <a:r>
              <a:rPr sz="2450" b="1" spc="305" dirty="0">
                <a:latin typeface="Book Antiqua"/>
                <a:cs typeface="Book Antiqua"/>
              </a:rPr>
              <a:t>  </a:t>
            </a:r>
            <a:r>
              <a:rPr sz="2450" spc="-50" dirty="0">
                <a:latin typeface="Times New Roman"/>
                <a:cs typeface="Times New Roman"/>
              </a:rPr>
              <a:t>D</a:t>
            </a:r>
            <a:endParaRPr sz="2450">
              <a:latin typeface="Times New Roman"/>
              <a:cs typeface="Times New Roman"/>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3297554" algn="l"/>
              </a:tabLst>
            </a:pPr>
            <a:r>
              <a:rPr sz="1200" spc="-10" dirty="0">
                <a:latin typeface="Times New Roman"/>
                <a:cs typeface="Times New Roman"/>
              </a:rPr>
              <a:t>ConcepTest</a:t>
            </a:r>
            <a:r>
              <a:rPr sz="1200" dirty="0">
                <a:latin typeface="Times New Roman"/>
                <a:cs typeface="Times New Roman"/>
              </a:rPr>
              <a:t>	1.5.</a:t>
            </a:r>
            <a:r>
              <a:rPr sz="1200" spc="260" dirty="0">
                <a:latin typeface="Times New Roman"/>
                <a:cs typeface="Times New Roman"/>
              </a:rPr>
              <a:t>  </a:t>
            </a:r>
            <a:r>
              <a:rPr sz="1200" dirty="0">
                <a:latin typeface="Times New Roman"/>
                <a:cs typeface="Times New Roman"/>
              </a:rPr>
              <a:t>VELOCITY</a:t>
            </a:r>
            <a:r>
              <a:rPr sz="1200" spc="185" dirty="0">
                <a:latin typeface="Times New Roman"/>
                <a:cs typeface="Times New Roman"/>
              </a:rPr>
              <a:t> </a:t>
            </a:r>
            <a:r>
              <a:rPr sz="1200" dirty="0">
                <a:latin typeface="Times New Roman"/>
                <a:cs typeface="Times New Roman"/>
              </a:rPr>
              <a:t>TRANSFORMATIONS</a:t>
            </a:r>
            <a:r>
              <a:rPr sz="1200" spc="185" dirty="0">
                <a:latin typeface="Times New Roman"/>
                <a:cs typeface="Times New Roman"/>
              </a:rPr>
              <a:t> </a:t>
            </a:r>
            <a:r>
              <a:rPr sz="1200" dirty="0">
                <a:latin typeface="Times New Roman"/>
                <a:cs typeface="Times New Roman"/>
              </a:rPr>
              <a:t>AND</a:t>
            </a:r>
            <a:r>
              <a:rPr sz="1200" spc="17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spc="60" dirty="0">
                <a:latin typeface="Times New Roman"/>
                <a:cs typeface="Times New Roman"/>
              </a:rPr>
              <a:t>DOPPLER</a:t>
            </a:r>
            <a:r>
              <a:rPr sz="1200" spc="185"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body" idx="1"/>
          </p:nvPr>
        </p:nvSpPr>
        <p:spPr>
          <a:prstGeom prst="rect">
            <a:avLst/>
          </a:prstGeom>
        </p:spPr>
        <p:txBody>
          <a:bodyPr vert="horz" wrap="square" lIns="0" tIns="9525" rIns="0" bIns="0" rtlCol="0">
            <a:spAutoFit/>
          </a:bodyPr>
          <a:lstStyle/>
          <a:p>
            <a:pPr marL="12700" marR="5080" algn="just">
              <a:lnSpc>
                <a:spcPct val="101699"/>
              </a:lnSpc>
              <a:spcBef>
                <a:spcPts val="75"/>
              </a:spcBef>
            </a:pPr>
            <a:r>
              <a:rPr dirty="0"/>
              <a:t>You</a:t>
            </a:r>
            <a:r>
              <a:rPr spc="330" dirty="0"/>
              <a:t> </a:t>
            </a:r>
            <a:r>
              <a:rPr dirty="0"/>
              <a:t>are</a:t>
            </a:r>
            <a:r>
              <a:rPr spc="340" dirty="0"/>
              <a:t> </a:t>
            </a:r>
            <a:r>
              <a:rPr dirty="0"/>
              <a:t>standing</a:t>
            </a:r>
            <a:r>
              <a:rPr spc="335" dirty="0"/>
              <a:t> </a:t>
            </a:r>
            <a:r>
              <a:rPr spc="114" dirty="0"/>
              <a:t>at</a:t>
            </a:r>
            <a:r>
              <a:rPr spc="335" dirty="0"/>
              <a:t> </a:t>
            </a:r>
            <a:r>
              <a:rPr dirty="0"/>
              <a:t>rest</a:t>
            </a:r>
            <a:r>
              <a:rPr spc="340" dirty="0"/>
              <a:t> </a:t>
            </a:r>
            <a:r>
              <a:rPr dirty="0"/>
              <a:t>on</a:t>
            </a:r>
            <a:r>
              <a:rPr spc="340" dirty="0"/>
              <a:t> </a:t>
            </a:r>
            <a:r>
              <a:rPr dirty="0"/>
              <a:t>the</a:t>
            </a:r>
            <a:r>
              <a:rPr spc="335" dirty="0"/>
              <a:t> </a:t>
            </a:r>
            <a:r>
              <a:rPr dirty="0"/>
              <a:t>ground.</a:t>
            </a:r>
            <a:r>
              <a:rPr spc="215" dirty="0"/>
              <a:t>  </a:t>
            </a:r>
            <a:r>
              <a:rPr dirty="0"/>
              <a:t>Object</a:t>
            </a:r>
            <a:r>
              <a:rPr spc="330" dirty="0"/>
              <a:t> </a:t>
            </a:r>
            <a:r>
              <a:rPr dirty="0"/>
              <a:t>A</a:t>
            </a:r>
            <a:r>
              <a:rPr spc="340" dirty="0"/>
              <a:t> </a:t>
            </a:r>
            <a:r>
              <a:rPr dirty="0"/>
              <a:t>is</a:t>
            </a:r>
            <a:r>
              <a:rPr spc="340" dirty="0"/>
              <a:t> </a:t>
            </a:r>
            <a:r>
              <a:rPr dirty="0"/>
              <a:t>shining</a:t>
            </a:r>
            <a:r>
              <a:rPr spc="340" dirty="0"/>
              <a:t> </a:t>
            </a:r>
            <a:r>
              <a:rPr spc="-50" dirty="0"/>
              <a:t>a </a:t>
            </a:r>
            <a:r>
              <a:rPr dirty="0"/>
              <a:t>light</a:t>
            </a:r>
            <a:r>
              <a:rPr spc="40" dirty="0"/>
              <a:t> </a:t>
            </a:r>
            <a:r>
              <a:rPr spc="-10" dirty="0"/>
              <a:t>while</a:t>
            </a:r>
            <a:r>
              <a:rPr spc="40" dirty="0"/>
              <a:t> </a:t>
            </a:r>
            <a:r>
              <a:rPr spc="-10" dirty="0"/>
              <a:t>moving</a:t>
            </a:r>
            <a:r>
              <a:rPr spc="40" dirty="0"/>
              <a:t> </a:t>
            </a:r>
            <a:r>
              <a:rPr dirty="0"/>
              <a:t>towards</a:t>
            </a:r>
            <a:r>
              <a:rPr spc="40" dirty="0"/>
              <a:t> </a:t>
            </a:r>
            <a:r>
              <a:rPr dirty="0"/>
              <a:t>you</a:t>
            </a:r>
            <a:r>
              <a:rPr spc="35" dirty="0"/>
              <a:t> </a:t>
            </a:r>
            <a:r>
              <a:rPr spc="114" dirty="0"/>
              <a:t>at</a:t>
            </a:r>
            <a:r>
              <a:rPr spc="40" dirty="0"/>
              <a:t> </a:t>
            </a:r>
            <a:r>
              <a:rPr dirty="0"/>
              <a:t>half</a:t>
            </a:r>
            <a:r>
              <a:rPr spc="40" dirty="0"/>
              <a:t> </a:t>
            </a:r>
            <a:r>
              <a:rPr dirty="0"/>
              <a:t>the</a:t>
            </a:r>
            <a:r>
              <a:rPr spc="40" dirty="0"/>
              <a:t> </a:t>
            </a:r>
            <a:r>
              <a:rPr dirty="0"/>
              <a:t>speed</a:t>
            </a:r>
            <a:r>
              <a:rPr spc="40" dirty="0"/>
              <a:t> </a:t>
            </a:r>
            <a:r>
              <a:rPr dirty="0"/>
              <a:t>of</a:t>
            </a:r>
            <a:r>
              <a:rPr spc="45" dirty="0"/>
              <a:t> </a:t>
            </a:r>
            <a:r>
              <a:rPr dirty="0"/>
              <a:t>light.</a:t>
            </a:r>
            <a:r>
              <a:rPr spc="280" dirty="0"/>
              <a:t> </a:t>
            </a:r>
            <a:r>
              <a:rPr spc="-10" dirty="0"/>
              <a:t>Object </a:t>
            </a:r>
            <a:r>
              <a:rPr dirty="0"/>
              <a:t>B</a:t>
            </a:r>
            <a:r>
              <a:rPr spc="-65" dirty="0"/>
              <a:t> </a:t>
            </a:r>
            <a:r>
              <a:rPr dirty="0"/>
              <a:t>is</a:t>
            </a:r>
            <a:r>
              <a:rPr spc="-65" dirty="0"/>
              <a:t> </a:t>
            </a:r>
            <a:r>
              <a:rPr spc="-25" dirty="0"/>
              <a:t>playing</a:t>
            </a:r>
            <a:r>
              <a:rPr spc="-65" dirty="0"/>
              <a:t> </a:t>
            </a:r>
            <a:r>
              <a:rPr dirty="0"/>
              <a:t>a</a:t>
            </a:r>
            <a:r>
              <a:rPr spc="-60" dirty="0"/>
              <a:t> </a:t>
            </a:r>
            <a:r>
              <a:rPr dirty="0"/>
              <a:t>sound</a:t>
            </a:r>
            <a:r>
              <a:rPr spc="-65" dirty="0"/>
              <a:t> </a:t>
            </a:r>
            <a:r>
              <a:rPr spc="-55" dirty="0"/>
              <a:t>while</a:t>
            </a:r>
            <a:r>
              <a:rPr spc="-65" dirty="0"/>
              <a:t> </a:t>
            </a:r>
            <a:r>
              <a:rPr spc="-50" dirty="0"/>
              <a:t>moving</a:t>
            </a:r>
            <a:r>
              <a:rPr spc="-65" dirty="0"/>
              <a:t> </a:t>
            </a:r>
            <a:r>
              <a:rPr dirty="0"/>
              <a:t>towards</a:t>
            </a:r>
            <a:r>
              <a:rPr spc="-60" dirty="0"/>
              <a:t> </a:t>
            </a:r>
            <a:r>
              <a:rPr spc="-30" dirty="0"/>
              <a:t>you</a:t>
            </a:r>
            <a:r>
              <a:rPr spc="-65" dirty="0"/>
              <a:t> </a:t>
            </a:r>
            <a:r>
              <a:rPr spc="114" dirty="0"/>
              <a:t>at</a:t>
            </a:r>
            <a:r>
              <a:rPr spc="-65" dirty="0"/>
              <a:t> </a:t>
            </a:r>
            <a:r>
              <a:rPr dirty="0"/>
              <a:t>half</a:t>
            </a:r>
            <a:r>
              <a:rPr spc="-65" dirty="0"/>
              <a:t> </a:t>
            </a:r>
            <a:r>
              <a:rPr dirty="0"/>
              <a:t>the</a:t>
            </a:r>
            <a:r>
              <a:rPr spc="-60" dirty="0"/>
              <a:t> </a:t>
            </a:r>
            <a:r>
              <a:rPr dirty="0"/>
              <a:t>speed</a:t>
            </a:r>
            <a:r>
              <a:rPr spc="-65" dirty="0"/>
              <a:t> </a:t>
            </a:r>
            <a:r>
              <a:rPr spc="-25" dirty="0"/>
              <a:t>of </a:t>
            </a:r>
            <a:r>
              <a:rPr dirty="0"/>
              <a:t>sound.</a:t>
            </a:r>
            <a:r>
              <a:rPr spc="400" dirty="0"/>
              <a:t> </a:t>
            </a:r>
            <a:r>
              <a:rPr dirty="0"/>
              <a:t>Which</a:t>
            </a:r>
            <a:r>
              <a:rPr spc="90" dirty="0"/>
              <a:t> </a:t>
            </a:r>
            <a:r>
              <a:rPr dirty="0"/>
              <a:t>one</a:t>
            </a:r>
            <a:r>
              <a:rPr spc="90" dirty="0"/>
              <a:t> </a:t>
            </a:r>
            <a:r>
              <a:rPr spc="-10" dirty="0"/>
              <a:t>experiences</a:t>
            </a:r>
            <a:r>
              <a:rPr spc="90" dirty="0"/>
              <a:t> </a:t>
            </a:r>
            <a:r>
              <a:rPr dirty="0"/>
              <a:t>a</a:t>
            </a:r>
            <a:r>
              <a:rPr spc="85" dirty="0"/>
              <a:t> </a:t>
            </a:r>
            <a:r>
              <a:rPr dirty="0"/>
              <a:t>greater</a:t>
            </a:r>
            <a:r>
              <a:rPr spc="90" dirty="0"/>
              <a:t> </a:t>
            </a:r>
            <a:r>
              <a:rPr dirty="0"/>
              <a:t>Doppler</a:t>
            </a:r>
            <a:r>
              <a:rPr spc="90" dirty="0"/>
              <a:t> </a:t>
            </a:r>
            <a:r>
              <a:rPr dirty="0"/>
              <a:t>shift</a:t>
            </a:r>
            <a:r>
              <a:rPr spc="90" dirty="0"/>
              <a:t> </a:t>
            </a:r>
            <a:r>
              <a:rPr spc="-10" dirty="0"/>
              <a:t>(fractional </a:t>
            </a:r>
            <a:r>
              <a:rPr dirty="0"/>
              <a:t>shift</a:t>
            </a:r>
            <a:r>
              <a:rPr spc="95" dirty="0"/>
              <a:t> </a:t>
            </a:r>
            <a:r>
              <a:rPr dirty="0"/>
              <a:t>in</a:t>
            </a:r>
            <a:r>
              <a:rPr spc="95" dirty="0"/>
              <a:t> </a:t>
            </a:r>
            <a:r>
              <a:rPr spc="-10" dirty="0"/>
              <a:t>frequency)?</a:t>
            </a:r>
          </a:p>
        </p:txBody>
      </p:sp>
      <p:sp>
        <p:nvSpPr>
          <p:cNvPr id="5" name="object 5"/>
          <p:cNvSpPr txBox="1"/>
          <p:nvPr/>
        </p:nvSpPr>
        <p:spPr>
          <a:xfrm>
            <a:off x="719315" y="3180783"/>
            <a:ext cx="1767839" cy="1037590"/>
          </a:xfrm>
          <a:prstGeom prst="rect">
            <a:avLst/>
          </a:prstGeom>
        </p:spPr>
        <p:txBody>
          <a:bodyPr vert="horz" wrap="square" lIns="0" tIns="144780" rIns="0" bIns="0" rtlCol="0">
            <a:spAutoFit/>
          </a:bodyPr>
          <a:lstStyle/>
          <a:p>
            <a:pPr marL="383540" indent="-371475">
              <a:lnSpc>
                <a:spcPct val="100000"/>
              </a:lnSpc>
              <a:spcBef>
                <a:spcPts val="1140"/>
              </a:spcBef>
              <a:buAutoNum type="alphaUcPeriod"/>
              <a:tabLst>
                <a:tab pos="384175" algn="l"/>
              </a:tabLst>
            </a:pPr>
            <a:r>
              <a:rPr sz="2450" dirty="0">
                <a:latin typeface="Times New Roman"/>
                <a:cs typeface="Times New Roman"/>
              </a:rPr>
              <a:t>the</a:t>
            </a:r>
            <a:r>
              <a:rPr sz="2450" spc="275" dirty="0">
                <a:latin typeface="Times New Roman"/>
                <a:cs typeface="Times New Roman"/>
              </a:rPr>
              <a:t> </a:t>
            </a:r>
            <a:r>
              <a:rPr sz="2450" spc="-10" dirty="0">
                <a:latin typeface="Times New Roman"/>
                <a:cs typeface="Times New Roman"/>
              </a:rPr>
              <a:t>light</a:t>
            </a:r>
            <a:endParaRPr sz="2450">
              <a:latin typeface="Times New Roman"/>
              <a:cs typeface="Times New Roman"/>
            </a:endParaRPr>
          </a:p>
          <a:p>
            <a:pPr marL="383540" indent="-359410">
              <a:lnSpc>
                <a:spcPct val="100000"/>
              </a:lnSpc>
              <a:spcBef>
                <a:spcPts val="1045"/>
              </a:spcBef>
              <a:buAutoNum type="alphaUcPeriod"/>
              <a:tabLst>
                <a:tab pos="384175" algn="l"/>
              </a:tabLst>
            </a:pPr>
            <a:r>
              <a:rPr sz="2450" dirty="0">
                <a:latin typeface="Times New Roman"/>
                <a:cs typeface="Times New Roman"/>
              </a:rPr>
              <a:t>the</a:t>
            </a:r>
            <a:r>
              <a:rPr sz="2450" spc="275" dirty="0">
                <a:latin typeface="Times New Roman"/>
                <a:cs typeface="Times New Roman"/>
              </a:rPr>
              <a:t> </a:t>
            </a:r>
            <a:r>
              <a:rPr sz="2450" spc="-10" dirty="0">
                <a:latin typeface="Times New Roman"/>
                <a:cs typeface="Times New Roman"/>
              </a:rPr>
              <a:t>sound?</a:t>
            </a:r>
            <a:endParaRPr sz="2450">
              <a:latin typeface="Times New Roman"/>
              <a:cs typeface="Times New Roman"/>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3297554" algn="l"/>
              </a:tabLst>
            </a:pPr>
            <a:r>
              <a:rPr sz="1200" spc="-10" dirty="0">
                <a:latin typeface="Times New Roman"/>
                <a:cs typeface="Times New Roman"/>
              </a:rPr>
              <a:t>ConcepTest</a:t>
            </a:r>
            <a:r>
              <a:rPr sz="1200" dirty="0">
                <a:latin typeface="Times New Roman"/>
                <a:cs typeface="Times New Roman"/>
              </a:rPr>
              <a:t>	1.5.</a:t>
            </a:r>
            <a:r>
              <a:rPr sz="1200" spc="260" dirty="0">
                <a:latin typeface="Times New Roman"/>
                <a:cs typeface="Times New Roman"/>
              </a:rPr>
              <a:t>  </a:t>
            </a:r>
            <a:r>
              <a:rPr sz="1200" dirty="0">
                <a:latin typeface="Times New Roman"/>
                <a:cs typeface="Times New Roman"/>
              </a:rPr>
              <a:t>VELOCITY</a:t>
            </a:r>
            <a:r>
              <a:rPr sz="1200" spc="185" dirty="0">
                <a:latin typeface="Times New Roman"/>
                <a:cs typeface="Times New Roman"/>
              </a:rPr>
              <a:t> </a:t>
            </a:r>
            <a:r>
              <a:rPr sz="1200" dirty="0">
                <a:latin typeface="Times New Roman"/>
                <a:cs typeface="Times New Roman"/>
              </a:rPr>
              <a:t>TRANSFORMATIONS</a:t>
            </a:r>
            <a:r>
              <a:rPr sz="1200" spc="185" dirty="0">
                <a:latin typeface="Times New Roman"/>
                <a:cs typeface="Times New Roman"/>
              </a:rPr>
              <a:t> </a:t>
            </a:r>
            <a:r>
              <a:rPr sz="1200" dirty="0">
                <a:latin typeface="Times New Roman"/>
                <a:cs typeface="Times New Roman"/>
              </a:rPr>
              <a:t>AND</a:t>
            </a:r>
            <a:r>
              <a:rPr sz="1200" spc="175" dirty="0">
                <a:latin typeface="Times New Roman"/>
                <a:cs typeface="Times New Roman"/>
              </a:rPr>
              <a:t> </a:t>
            </a:r>
            <a:r>
              <a:rPr sz="1200" spc="50" dirty="0">
                <a:latin typeface="Times New Roman"/>
                <a:cs typeface="Times New Roman"/>
              </a:rPr>
              <a:t>THE</a:t>
            </a:r>
            <a:r>
              <a:rPr sz="1200" spc="185" dirty="0">
                <a:latin typeface="Times New Roman"/>
                <a:cs typeface="Times New Roman"/>
              </a:rPr>
              <a:t> </a:t>
            </a:r>
            <a:r>
              <a:rPr sz="1200" spc="60" dirty="0">
                <a:latin typeface="Times New Roman"/>
                <a:cs typeface="Times New Roman"/>
              </a:rPr>
              <a:t>DOPPLER</a:t>
            </a:r>
            <a:r>
              <a:rPr sz="1200" spc="185" dirty="0">
                <a:latin typeface="Times New Roman"/>
                <a:cs typeface="Times New Roman"/>
              </a:rPr>
              <a:t> </a:t>
            </a:r>
            <a:r>
              <a:rPr sz="1200" spc="60" dirty="0">
                <a:latin typeface="Times New Roman"/>
                <a:cs typeface="Times New Roman"/>
              </a:rPr>
              <a:t>EFFECT</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body" idx="1"/>
          </p:nvPr>
        </p:nvSpPr>
        <p:spPr>
          <a:prstGeom prst="rect">
            <a:avLst/>
          </a:prstGeom>
        </p:spPr>
        <p:txBody>
          <a:bodyPr vert="horz" wrap="square" lIns="0" tIns="9525" rIns="0" bIns="0" rtlCol="0">
            <a:spAutoFit/>
          </a:bodyPr>
          <a:lstStyle/>
          <a:p>
            <a:pPr marL="12700" marR="5080" algn="just">
              <a:lnSpc>
                <a:spcPct val="101699"/>
              </a:lnSpc>
              <a:spcBef>
                <a:spcPts val="75"/>
              </a:spcBef>
            </a:pPr>
            <a:r>
              <a:rPr dirty="0"/>
              <a:t>You</a:t>
            </a:r>
            <a:r>
              <a:rPr spc="330" dirty="0"/>
              <a:t> </a:t>
            </a:r>
            <a:r>
              <a:rPr dirty="0"/>
              <a:t>are</a:t>
            </a:r>
            <a:r>
              <a:rPr spc="340" dirty="0"/>
              <a:t> </a:t>
            </a:r>
            <a:r>
              <a:rPr dirty="0"/>
              <a:t>standing</a:t>
            </a:r>
            <a:r>
              <a:rPr spc="335" dirty="0"/>
              <a:t> </a:t>
            </a:r>
            <a:r>
              <a:rPr spc="114" dirty="0"/>
              <a:t>at</a:t>
            </a:r>
            <a:r>
              <a:rPr spc="335" dirty="0"/>
              <a:t> </a:t>
            </a:r>
            <a:r>
              <a:rPr dirty="0"/>
              <a:t>rest</a:t>
            </a:r>
            <a:r>
              <a:rPr spc="340" dirty="0"/>
              <a:t> </a:t>
            </a:r>
            <a:r>
              <a:rPr dirty="0"/>
              <a:t>on</a:t>
            </a:r>
            <a:r>
              <a:rPr spc="340" dirty="0"/>
              <a:t> </a:t>
            </a:r>
            <a:r>
              <a:rPr dirty="0"/>
              <a:t>the</a:t>
            </a:r>
            <a:r>
              <a:rPr spc="335" dirty="0"/>
              <a:t> </a:t>
            </a:r>
            <a:r>
              <a:rPr dirty="0"/>
              <a:t>ground.</a:t>
            </a:r>
            <a:r>
              <a:rPr spc="215" dirty="0"/>
              <a:t>  </a:t>
            </a:r>
            <a:r>
              <a:rPr dirty="0"/>
              <a:t>Object</a:t>
            </a:r>
            <a:r>
              <a:rPr spc="330" dirty="0"/>
              <a:t> </a:t>
            </a:r>
            <a:r>
              <a:rPr dirty="0"/>
              <a:t>A</a:t>
            </a:r>
            <a:r>
              <a:rPr spc="340" dirty="0"/>
              <a:t> </a:t>
            </a:r>
            <a:r>
              <a:rPr dirty="0"/>
              <a:t>is</a:t>
            </a:r>
            <a:r>
              <a:rPr spc="340" dirty="0"/>
              <a:t> </a:t>
            </a:r>
            <a:r>
              <a:rPr dirty="0"/>
              <a:t>shining</a:t>
            </a:r>
            <a:r>
              <a:rPr spc="340" dirty="0"/>
              <a:t> </a:t>
            </a:r>
            <a:r>
              <a:rPr spc="-50" dirty="0"/>
              <a:t>a </a:t>
            </a:r>
            <a:r>
              <a:rPr dirty="0"/>
              <a:t>light</a:t>
            </a:r>
            <a:r>
              <a:rPr spc="40" dirty="0"/>
              <a:t> </a:t>
            </a:r>
            <a:r>
              <a:rPr spc="-10" dirty="0"/>
              <a:t>while</a:t>
            </a:r>
            <a:r>
              <a:rPr spc="40" dirty="0"/>
              <a:t> </a:t>
            </a:r>
            <a:r>
              <a:rPr spc="-10" dirty="0"/>
              <a:t>moving</a:t>
            </a:r>
            <a:r>
              <a:rPr spc="40" dirty="0"/>
              <a:t> </a:t>
            </a:r>
            <a:r>
              <a:rPr dirty="0"/>
              <a:t>towards</a:t>
            </a:r>
            <a:r>
              <a:rPr spc="40" dirty="0"/>
              <a:t> </a:t>
            </a:r>
            <a:r>
              <a:rPr dirty="0"/>
              <a:t>you</a:t>
            </a:r>
            <a:r>
              <a:rPr spc="35" dirty="0"/>
              <a:t> </a:t>
            </a:r>
            <a:r>
              <a:rPr spc="114" dirty="0"/>
              <a:t>at</a:t>
            </a:r>
            <a:r>
              <a:rPr spc="40" dirty="0"/>
              <a:t> </a:t>
            </a:r>
            <a:r>
              <a:rPr dirty="0"/>
              <a:t>half</a:t>
            </a:r>
            <a:r>
              <a:rPr spc="40" dirty="0"/>
              <a:t> </a:t>
            </a:r>
            <a:r>
              <a:rPr dirty="0"/>
              <a:t>the</a:t>
            </a:r>
            <a:r>
              <a:rPr spc="40" dirty="0"/>
              <a:t> </a:t>
            </a:r>
            <a:r>
              <a:rPr dirty="0"/>
              <a:t>speed</a:t>
            </a:r>
            <a:r>
              <a:rPr spc="40" dirty="0"/>
              <a:t> </a:t>
            </a:r>
            <a:r>
              <a:rPr dirty="0"/>
              <a:t>of</a:t>
            </a:r>
            <a:r>
              <a:rPr spc="45" dirty="0"/>
              <a:t> </a:t>
            </a:r>
            <a:r>
              <a:rPr dirty="0"/>
              <a:t>light.</a:t>
            </a:r>
            <a:r>
              <a:rPr spc="280" dirty="0"/>
              <a:t> </a:t>
            </a:r>
            <a:r>
              <a:rPr spc="-10" dirty="0"/>
              <a:t>Object </a:t>
            </a:r>
            <a:r>
              <a:rPr dirty="0"/>
              <a:t>B</a:t>
            </a:r>
            <a:r>
              <a:rPr spc="-65" dirty="0"/>
              <a:t> </a:t>
            </a:r>
            <a:r>
              <a:rPr dirty="0"/>
              <a:t>is</a:t>
            </a:r>
            <a:r>
              <a:rPr spc="-65" dirty="0"/>
              <a:t> </a:t>
            </a:r>
            <a:r>
              <a:rPr spc="-25" dirty="0"/>
              <a:t>playing</a:t>
            </a:r>
            <a:r>
              <a:rPr spc="-65" dirty="0"/>
              <a:t> </a:t>
            </a:r>
            <a:r>
              <a:rPr dirty="0"/>
              <a:t>a</a:t>
            </a:r>
            <a:r>
              <a:rPr spc="-60" dirty="0"/>
              <a:t> </a:t>
            </a:r>
            <a:r>
              <a:rPr dirty="0"/>
              <a:t>sound</a:t>
            </a:r>
            <a:r>
              <a:rPr spc="-65" dirty="0"/>
              <a:t> </a:t>
            </a:r>
            <a:r>
              <a:rPr spc="-55" dirty="0"/>
              <a:t>while</a:t>
            </a:r>
            <a:r>
              <a:rPr spc="-65" dirty="0"/>
              <a:t> </a:t>
            </a:r>
            <a:r>
              <a:rPr spc="-50" dirty="0"/>
              <a:t>moving</a:t>
            </a:r>
            <a:r>
              <a:rPr spc="-65" dirty="0"/>
              <a:t> </a:t>
            </a:r>
            <a:r>
              <a:rPr dirty="0"/>
              <a:t>towards</a:t>
            </a:r>
            <a:r>
              <a:rPr spc="-60" dirty="0"/>
              <a:t> </a:t>
            </a:r>
            <a:r>
              <a:rPr spc="-30" dirty="0"/>
              <a:t>you</a:t>
            </a:r>
            <a:r>
              <a:rPr spc="-65" dirty="0"/>
              <a:t> </a:t>
            </a:r>
            <a:r>
              <a:rPr spc="114" dirty="0"/>
              <a:t>at</a:t>
            </a:r>
            <a:r>
              <a:rPr spc="-65" dirty="0"/>
              <a:t> </a:t>
            </a:r>
            <a:r>
              <a:rPr dirty="0"/>
              <a:t>half</a:t>
            </a:r>
            <a:r>
              <a:rPr spc="-65" dirty="0"/>
              <a:t> </a:t>
            </a:r>
            <a:r>
              <a:rPr dirty="0"/>
              <a:t>the</a:t>
            </a:r>
            <a:r>
              <a:rPr spc="-60" dirty="0"/>
              <a:t> </a:t>
            </a:r>
            <a:r>
              <a:rPr dirty="0"/>
              <a:t>speed</a:t>
            </a:r>
            <a:r>
              <a:rPr spc="-65" dirty="0"/>
              <a:t> </a:t>
            </a:r>
            <a:r>
              <a:rPr spc="-25" dirty="0"/>
              <a:t>of </a:t>
            </a:r>
            <a:r>
              <a:rPr dirty="0"/>
              <a:t>sound.</a:t>
            </a:r>
            <a:r>
              <a:rPr spc="400" dirty="0"/>
              <a:t> </a:t>
            </a:r>
            <a:r>
              <a:rPr dirty="0"/>
              <a:t>Which</a:t>
            </a:r>
            <a:r>
              <a:rPr spc="90" dirty="0"/>
              <a:t> </a:t>
            </a:r>
            <a:r>
              <a:rPr dirty="0"/>
              <a:t>one</a:t>
            </a:r>
            <a:r>
              <a:rPr spc="90" dirty="0"/>
              <a:t> </a:t>
            </a:r>
            <a:r>
              <a:rPr spc="-10" dirty="0"/>
              <a:t>experiences</a:t>
            </a:r>
            <a:r>
              <a:rPr spc="90" dirty="0"/>
              <a:t> </a:t>
            </a:r>
            <a:r>
              <a:rPr dirty="0"/>
              <a:t>a</a:t>
            </a:r>
            <a:r>
              <a:rPr spc="85" dirty="0"/>
              <a:t> </a:t>
            </a:r>
            <a:r>
              <a:rPr dirty="0"/>
              <a:t>greater</a:t>
            </a:r>
            <a:r>
              <a:rPr spc="90" dirty="0"/>
              <a:t> </a:t>
            </a:r>
            <a:r>
              <a:rPr dirty="0"/>
              <a:t>Doppler</a:t>
            </a:r>
            <a:r>
              <a:rPr spc="90" dirty="0"/>
              <a:t> </a:t>
            </a:r>
            <a:r>
              <a:rPr dirty="0"/>
              <a:t>shift</a:t>
            </a:r>
            <a:r>
              <a:rPr spc="90" dirty="0"/>
              <a:t> </a:t>
            </a:r>
            <a:r>
              <a:rPr spc="-10" dirty="0"/>
              <a:t>(fractional </a:t>
            </a:r>
            <a:r>
              <a:rPr dirty="0"/>
              <a:t>shift</a:t>
            </a:r>
            <a:r>
              <a:rPr spc="95" dirty="0"/>
              <a:t> </a:t>
            </a:r>
            <a:r>
              <a:rPr dirty="0"/>
              <a:t>in</a:t>
            </a:r>
            <a:r>
              <a:rPr spc="95" dirty="0"/>
              <a:t> </a:t>
            </a:r>
            <a:r>
              <a:rPr spc="-10" dirty="0"/>
              <a:t>frequency)?</a:t>
            </a:r>
          </a:p>
        </p:txBody>
      </p:sp>
      <p:sp>
        <p:nvSpPr>
          <p:cNvPr id="5" name="object 5"/>
          <p:cNvSpPr txBox="1"/>
          <p:nvPr/>
        </p:nvSpPr>
        <p:spPr>
          <a:xfrm>
            <a:off x="707758" y="3180783"/>
            <a:ext cx="1840230" cy="1657985"/>
          </a:xfrm>
          <a:prstGeom prst="rect">
            <a:avLst/>
          </a:prstGeom>
        </p:spPr>
        <p:txBody>
          <a:bodyPr vert="horz" wrap="square" lIns="0" tIns="144780" rIns="0" bIns="0" rtlCol="0">
            <a:spAutoFit/>
          </a:bodyPr>
          <a:lstStyle/>
          <a:p>
            <a:pPr marL="394970" indent="-371475">
              <a:lnSpc>
                <a:spcPct val="100000"/>
              </a:lnSpc>
              <a:spcBef>
                <a:spcPts val="1140"/>
              </a:spcBef>
              <a:buAutoNum type="alphaUcPeriod"/>
              <a:tabLst>
                <a:tab pos="395605" algn="l"/>
              </a:tabLst>
            </a:pPr>
            <a:r>
              <a:rPr sz="2450" dirty="0">
                <a:latin typeface="Times New Roman"/>
                <a:cs typeface="Times New Roman"/>
              </a:rPr>
              <a:t>the</a:t>
            </a:r>
            <a:r>
              <a:rPr sz="2450" spc="275" dirty="0">
                <a:latin typeface="Times New Roman"/>
                <a:cs typeface="Times New Roman"/>
              </a:rPr>
              <a:t> </a:t>
            </a:r>
            <a:r>
              <a:rPr sz="2450" spc="-10" dirty="0">
                <a:latin typeface="Times New Roman"/>
                <a:cs typeface="Times New Roman"/>
              </a:rPr>
              <a:t>light</a:t>
            </a:r>
            <a:endParaRPr sz="2450">
              <a:latin typeface="Times New Roman"/>
              <a:cs typeface="Times New Roman"/>
            </a:endParaRPr>
          </a:p>
          <a:p>
            <a:pPr marL="394970" indent="-359410">
              <a:lnSpc>
                <a:spcPct val="100000"/>
              </a:lnSpc>
              <a:spcBef>
                <a:spcPts val="1045"/>
              </a:spcBef>
              <a:buAutoNum type="alphaUcPeriod"/>
              <a:tabLst>
                <a:tab pos="395605" algn="l"/>
              </a:tabLst>
            </a:pPr>
            <a:r>
              <a:rPr sz="2450" dirty="0">
                <a:latin typeface="Times New Roman"/>
                <a:cs typeface="Times New Roman"/>
              </a:rPr>
              <a:t>the</a:t>
            </a:r>
            <a:r>
              <a:rPr sz="2450" spc="275" dirty="0">
                <a:latin typeface="Times New Roman"/>
                <a:cs typeface="Times New Roman"/>
              </a:rPr>
              <a:t> </a:t>
            </a:r>
            <a:r>
              <a:rPr sz="2450" spc="-10" dirty="0">
                <a:latin typeface="Times New Roman"/>
                <a:cs typeface="Times New Roman"/>
              </a:rPr>
              <a:t>sound?</a:t>
            </a:r>
            <a:endParaRPr sz="2450">
              <a:latin typeface="Times New Roman"/>
              <a:cs typeface="Times New Roman"/>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106795" algn="l"/>
              </a:tabLst>
            </a:pPr>
            <a:r>
              <a:rPr sz="1200" dirty="0">
                <a:latin typeface="Times New Roman"/>
                <a:cs typeface="Times New Roman"/>
              </a:rPr>
              <a:t>Quick</a:t>
            </a:r>
            <a:r>
              <a:rPr sz="1200" spc="135" dirty="0">
                <a:latin typeface="Times New Roman"/>
                <a:cs typeface="Times New Roman"/>
              </a:rPr>
              <a:t> </a:t>
            </a:r>
            <a:r>
              <a:rPr sz="1200" spc="-10" dirty="0">
                <a:latin typeface="Times New Roman"/>
                <a:cs typeface="Times New Roman"/>
              </a:rPr>
              <a:t>Check</a:t>
            </a:r>
            <a:r>
              <a:rPr sz="1200" dirty="0">
                <a:latin typeface="Times New Roman"/>
                <a:cs typeface="Times New Roman"/>
              </a:rPr>
              <a:t>	1.1.</a:t>
            </a:r>
            <a:r>
              <a:rPr sz="1200" spc="195" dirty="0">
                <a:latin typeface="Times New Roman"/>
                <a:cs typeface="Times New Roman"/>
              </a:rPr>
              <a:t>  </a:t>
            </a:r>
            <a:r>
              <a:rPr sz="1200" dirty="0">
                <a:latin typeface="Times New Roman"/>
                <a:cs typeface="Times New Roman"/>
              </a:rPr>
              <a:t>GALILEAN</a:t>
            </a:r>
            <a:r>
              <a:rPr sz="1200" spc="130" dirty="0">
                <a:latin typeface="Times New Roman"/>
                <a:cs typeface="Times New Roman"/>
              </a:rPr>
              <a:t> </a:t>
            </a:r>
            <a:r>
              <a:rPr sz="1200" spc="-10" dirty="0">
                <a:latin typeface="Times New Roman"/>
                <a:cs typeface="Times New Roman"/>
              </a:rPr>
              <a:t>RELATIVITY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7851775" cy="403225"/>
          </a:xfrm>
          <a:prstGeom prst="rect">
            <a:avLst/>
          </a:prstGeom>
        </p:spPr>
        <p:txBody>
          <a:bodyPr vert="horz" wrap="square" lIns="0" tIns="15875" rIns="0" bIns="0" rtlCol="0">
            <a:spAutoFit/>
          </a:bodyPr>
          <a:lstStyle/>
          <a:p>
            <a:pPr marL="12700">
              <a:lnSpc>
                <a:spcPct val="100000"/>
              </a:lnSpc>
              <a:spcBef>
                <a:spcPts val="125"/>
              </a:spcBef>
            </a:pPr>
            <a:r>
              <a:rPr dirty="0"/>
              <a:t>An</a:t>
            </a:r>
            <a:r>
              <a:rPr spc="-40" dirty="0"/>
              <a:t> </a:t>
            </a:r>
            <a:r>
              <a:rPr dirty="0"/>
              <a:t>“inertial”</a:t>
            </a:r>
            <a:r>
              <a:rPr spc="70" dirty="0"/>
              <a:t> </a:t>
            </a:r>
            <a:r>
              <a:rPr spc="-30" dirty="0"/>
              <a:t>reference</a:t>
            </a:r>
            <a:r>
              <a:rPr spc="65" dirty="0"/>
              <a:t> </a:t>
            </a:r>
            <a:r>
              <a:rPr dirty="0"/>
              <a:t>frame</a:t>
            </a:r>
            <a:r>
              <a:rPr spc="65" dirty="0"/>
              <a:t> </a:t>
            </a:r>
            <a:r>
              <a:rPr dirty="0"/>
              <a:t>means</a:t>
            </a:r>
            <a:r>
              <a:rPr spc="70" dirty="0"/>
              <a:t> </a:t>
            </a:r>
            <a:r>
              <a:rPr dirty="0"/>
              <a:t>one</a:t>
            </a:r>
            <a:r>
              <a:rPr spc="60" dirty="0"/>
              <a:t> </a:t>
            </a:r>
            <a:r>
              <a:rPr spc="90" dirty="0"/>
              <a:t>that.</a:t>
            </a:r>
            <a:r>
              <a:rPr spc="-225" dirty="0"/>
              <a:t> </a:t>
            </a:r>
            <a:r>
              <a:rPr dirty="0"/>
              <a:t>.</a:t>
            </a:r>
            <a:r>
              <a:rPr spc="-225" dirty="0"/>
              <a:t> </a:t>
            </a:r>
            <a:r>
              <a:rPr dirty="0"/>
              <a:t>.</a:t>
            </a:r>
            <a:r>
              <a:rPr spc="-225" dirty="0"/>
              <a:t> </a:t>
            </a:r>
            <a:r>
              <a:rPr dirty="0"/>
              <a:t>(Choose</a:t>
            </a:r>
            <a:r>
              <a:rPr spc="65" dirty="0"/>
              <a:t> </a:t>
            </a:r>
            <a:r>
              <a:rPr spc="-10" dirty="0"/>
              <a:t>one.)</a:t>
            </a:r>
          </a:p>
        </p:txBody>
      </p:sp>
      <p:sp>
        <p:nvSpPr>
          <p:cNvPr id="5" name="object 5"/>
          <p:cNvSpPr txBox="1"/>
          <p:nvPr/>
        </p:nvSpPr>
        <p:spPr>
          <a:xfrm>
            <a:off x="715137" y="1679681"/>
            <a:ext cx="2800985" cy="2556510"/>
          </a:xfrm>
          <a:prstGeom prst="rect">
            <a:avLst/>
          </a:prstGeom>
        </p:spPr>
        <p:txBody>
          <a:bodyPr vert="horz" wrap="square" lIns="0" tIns="144780" rIns="0" bIns="0" rtlCol="0">
            <a:spAutoFit/>
          </a:bodyPr>
          <a:lstStyle/>
          <a:p>
            <a:pPr marL="387985" indent="-372110">
              <a:lnSpc>
                <a:spcPct val="100000"/>
              </a:lnSpc>
              <a:spcBef>
                <a:spcPts val="1140"/>
              </a:spcBef>
              <a:buAutoNum type="alphaUcPeriod"/>
              <a:tabLst>
                <a:tab pos="388620" algn="l"/>
              </a:tabLst>
            </a:pPr>
            <a:r>
              <a:rPr sz="2450" dirty="0">
                <a:latin typeface="Times New Roman"/>
                <a:cs typeface="Times New Roman"/>
              </a:rPr>
              <a:t>is</a:t>
            </a:r>
            <a:r>
              <a:rPr sz="2450" spc="-5" dirty="0">
                <a:latin typeface="Times New Roman"/>
                <a:cs typeface="Times New Roman"/>
              </a:rPr>
              <a:t> </a:t>
            </a:r>
            <a:r>
              <a:rPr sz="2450" spc="-10" dirty="0">
                <a:latin typeface="Times New Roman"/>
                <a:cs typeface="Times New Roman"/>
              </a:rPr>
              <a:t>massless</a:t>
            </a:r>
            <a:endParaRPr sz="2450">
              <a:latin typeface="Times New Roman"/>
              <a:cs typeface="Times New Roman"/>
            </a:endParaRPr>
          </a:p>
          <a:p>
            <a:pPr marL="387985" indent="-360045">
              <a:lnSpc>
                <a:spcPct val="100000"/>
              </a:lnSpc>
              <a:spcBef>
                <a:spcPts val="1045"/>
              </a:spcBef>
              <a:buAutoNum type="alphaUcPeriod"/>
              <a:tabLst>
                <a:tab pos="388620" algn="l"/>
              </a:tabLst>
            </a:pPr>
            <a:r>
              <a:rPr sz="2450" dirty="0">
                <a:latin typeface="Times New Roman"/>
                <a:cs typeface="Times New Roman"/>
              </a:rPr>
              <a:t>has</a:t>
            </a:r>
            <a:r>
              <a:rPr sz="2450" spc="130" dirty="0">
                <a:latin typeface="Times New Roman"/>
                <a:cs typeface="Times New Roman"/>
              </a:rPr>
              <a:t> </a:t>
            </a:r>
            <a:r>
              <a:rPr sz="2450" spc="-20" dirty="0">
                <a:latin typeface="Times New Roman"/>
                <a:cs typeface="Times New Roman"/>
              </a:rPr>
              <a:t>mass</a:t>
            </a:r>
            <a:endParaRPr sz="2450">
              <a:latin typeface="Times New Roman"/>
              <a:cs typeface="Times New Roman"/>
            </a:endParaRPr>
          </a:p>
          <a:p>
            <a:pPr marL="387985" indent="-363855">
              <a:lnSpc>
                <a:spcPct val="100000"/>
              </a:lnSpc>
              <a:spcBef>
                <a:spcPts val="1045"/>
              </a:spcBef>
              <a:buAutoNum type="alphaUcPeriod"/>
              <a:tabLst>
                <a:tab pos="388620" algn="l"/>
              </a:tabLst>
            </a:pPr>
            <a:r>
              <a:rPr sz="2450" dirty="0">
                <a:latin typeface="Times New Roman"/>
                <a:cs typeface="Times New Roman"/>
              </a:rPr>
              <a:t>has</a:t>
            </a:r>
            <a:r>
              <a:rPr sz="2450" spc="130" dirty="0">
                <a:latin typeface="Times New Roman"/>
                <a:cs typeface="Times New Roman"/>
              </a:rPr>
              <a:t> </a:t>
            </a:r>
            <a:r>
              <a:rPr sz="2450" spc="-10" dirty="0">
                <a:latin typeface="Times New Roman"/>
                <a:cs typeface="Times New Roman"/>
              </a:rPr>
              <a:t>momentum</a:t>
            </a:r>
            <a:endParaRPr sz="2450">
              <a:latin typeface="Times New Roman"/>
              <a:cs typeface="Times New Roman"/>
            </a:endParaRPr>
          </a:p>
          <a:p>
            <a:pPr marL="387985" indent="-375920">
              <a:lnSpc>
                <a:spcPct val="100000"/>
              </a:lnSpc>
              <a:spcBef>
                <a:spcPts val="1045"/>
              </a:spcBef>
              <a:buAutoNum type="alphaUcPeriod"/>
              <a:tabLst>
                <a:tab pos="388620" algn="l"/>
              </a:tabLst>
            </a:pPr>
            <a:r>
              <a:rPr sz="2450" dirty="0">
                <a:latin typeface="Times New Roman"/>
                <a:cs typeface="Times New Roman"/>
              </a:rPr>
              <a:t>has</a:t>
            </a:r>
            <a:r>
              <a:rPr sz="2450" spc="90" dirty="0">
                <a:latin typeface="Times New Roman"/>
                <a:cs typeface="Times New Roman"/>
              </a:rPr>
              <a:t> </a:t>
            </a:r>
            <a:r>
              <a:rPr sz="2450" dirty="0">
                <a:latin typeface="Times New Roman"/>
                <a:cs typeface="Times New Roman"/>
              </a:rPr>
              <a:t>no</a:t>
            </a:r>
            <a:r>
              <a:rPr sz="2450" spc="100" dirty="0">
                <a:latin typeface="Times New Roman"/>
                <a:cs typeface="Times New Roman"/>
              </a:rPr>
              <a:t> </a:t>
            </a:r>
            <a:r>
              <a:rPr sz="2450" spc="-10" dirty="0">
                <a:latin typeface="Times New Roman"/>
                <a:cs typeface="Times New Roman"/>
              </a:rPr>
              <a:t>velocity</a:t>
            </a:r>
            <a:endParaRPr sz="2450">
              <a:latin typeface="Times New Roman"/>
              <a:cs typeface="Times New Roman"/>
            </a:endParaRPr>
          </a:p>
          <a:p>
            <a:pPr marL="387985" indent="-351790">
              <a:lnSpc>
                <a:spcPct val="100000"/>
              </a:lnSpc>
              <a:spcBef>
                <a:spcPts val="1045"/>
              </a:spcBef>
              <a:buAutoNum type="alphaUcPeriod"/>
              <a:tabLst>
                <a:tab pos="388620" algn="l"/>
              </a:tabLst>
            </a:pPr>
            <a:r>
              <a:rPr sz="2450" dirty="0">
                <a:latin typeface="Times New Roman"/>
                <a:cs typeface="Times New Roman"/>
              </a:rPr>
              <a:t>has</a:t>
            </a:r>
            <a:r>
              <a:rPr sz="2450" spc="90" dirty="0">
                <a:latin typeface="Times New Roman"/>
                <a:cs typeface="Times New Roman"/>
              </a:rPr>
              <a:t> </a:t>
            </a:r>
            <a:r>
              <a:rPr sz="2450" dirty="0">
                <a:latin typeface="Times New Roman"/>
                <a:cs typeface="Times New Roman"/>
              </a:rPr>
              <a:t>no</a:t>
            </a:r>
            <a:r>
              <a:rPr sz="2450" spc="100" dirty="0">
                <a:latin typeface="Times New Roman"/>
                <a:cs typeface="Times New Roman"/>
              </a:rPr>
              <a:t> </a:t>
            </a:r>
            <a:r>
              <a:rPr sz="2450" spc="-10" dirty="0">
                <a:latin typeface="Times New Roman"/>
                <a:cs typeface="Times New Roman"/>
              </a:rPr>
              <a:t>acceleration</a:t>
            </a:r>
            <a:endParaRPr sz="2450">
              <a:latin typeface="Times New Roman"/>
              <a:cs typeface="Times New Roman"/>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TotalTime>
  <Words>8082</Words>
  <Application>Microsoft Office PowerPoint</Application>
  <PresentationFormat>Custom</PresentationFormat>
  <Paragraphs>554</Paragraphs>
  <Slides>84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84</vt:i4>
      </vt:variant>
    </vt:vector>
  </HeadingPairs>
  <TitlesOfParts>
    <vt:vector size="88" baseType="lpstr">
      <vt:lpstr>Book Antiqua</vt:lpstr>
      <vt:lpstr>Bookman Old Style</vt:lpstr>
      <vt:lpstr>Times New Roman</vt:lpstr>
      <vt:lpstr>Office Theme</vt:lpstr>
      <vt:lpstr>PowerPoint Presentation</vt:lpstr>
      <vt:lpstr>Instructions</vt:lpstr>
      <vt:lpstr>PowerPoint Presentation</vt:lpstr>
      <vt:lpstr>PowerPoint Presentation</vt:lpstr>
      <vt:lpstr>You are inside a train. You cannot look out a window or commu- nicate with the outside world in any way. Which of the following could you detect? (Choose all that apply.)</vt:lpstr>
      <vt:lpstr>You are inside a train. You cannot look out a window or commu- nicate with the outside world in any way. Which of the following could you detect? (Choose all that apply.)</vt:lpstr>
      <vt:lpstr>You are running at 4 mph when a football slams into the back of your head. The football is going 20 mph in the same direction you are. How much will the football hurt your head? (Choose one.)</vt:lpstr>
      <vt:lpstr>You are running at 4 mph when a football slams into the back of your head. The football is going 20 mph in the same direction you are. How much will the football hurt your head? (Choose one.)</vt:lpstr>
      <vt:lpstr>An “inertial” reference frame means one that. . . (Choose one.)</vt:lpstr>
      <vt:lpstr>An “inertial” reference frame means one that. . . (Choose one.)</vt:lpstr>
      <vt:lpstr>PowerPoint Presentation</vt:lpstr>
      <vt:lpstr>PowerPoint Presentation</vt:lpstr>
      <vt:lpstr>PowerPoint Presentation</vt:lpstr>
      <vt:lpstr>PowerPoint Presentation</vt:lpstr>
      <vt:lpstr>You are biking at 20 mph when a frisbee moving perpendicular to you at 10 mph slams into the side of your head. How much will the frisbee hurt your head?  Explain your answer.  (This might involve a bit of math.) (Choose one.)</vt:lpstr>
      <vt:lpstr>You are biking at 20 mph when a frisbee moving perpendicular to you at 10 mph slams into the side of your head. How much will the frisbee hurt your head?  Explain your answer.  (This might involve a bit of math.) (Choose one.)</vt:lpstr>
      <vt:lpstr>PowerPoint Presentation</vt:lpstr>
      <vt:lpstr>You are standing on your tiny asteroid as a ship approaches you moving at c/2. You send a radio signal (which is a form of light) welcoming them.  From your point of view the radio signal is moving from you to them at speed c.  From their point of view how fast is it moving? (Choose one.)</vt:lpstr>
      <vt:lpstr>You are standing on your tiny asteroid as a ship approaches you moving at c/2. You send a radio signal (which is a form of light) welcoming them.  From your point of view the radio signal is moving from you to them at speed c.  From their point of view how fast is it moving? (Choose one.)</vt:lpstr>
      <vt:lpstr>Johnny and Rakelle live on opposite sides of the solar system, and they have perfectly synchronized watches.  If Johnny flies over to visit Rakelle, what will their watches show when they arrive? (Choose one.)</vt:lpstr>
      <vt:lpstr>Johnny and Rakelle live on opposite sides of the solar system, and they have perfectly synchronized watches.  If Johnny flies over to visit Rakelle, what will their watches show when they arrive? (Choose one.)</vt:lpstr>
      <vt:lpstr>If a clock zooms by you at c/2, the clock will look to you like it is going too slowly because. . . (Choose one.)</vt:lpstr>
      <vt:lpstr>If a clock zooms by you at c/2, the clock will look to you like it is going too slowly because. . . (Choose one.)</vt:lpstr>
      <vt:lpstr>We believe that time dilation actually occurs because. . . (Choose all that apply.)</vt:lpstr>
      <vt:lpstr>We believe that time dilation actually occurs because. . . (Choose all that apply.)</vt:lpstr>
      <vt:lpstr>We discussed a scenario in which a plane passes Mountain A (first event) and then passes Mountain B (second event). Which of the following represents a proper time ∆τ between those two events? (Choose one.)</vt:lpstr>
      <vt:lpstr>We discussed a scenario in which a plane passes Mountain A (first event) and then passes Mountain B (second event). Which of the following represents a proper time ∆τ between those two events? (Choose one.)</vt:lpstr>
      <vt:lpstr>Galilean relativity postulates that the laws of physics are the same in any non-accelerating reference frame. Einstein’s theory of rela- tivity. . . (Choose one.)</vt:lpstr>
      <vt:lpstr>Galilean relativity postulates that the laws of physics are the same in any non-accelerating reference frame. Einstein’s theory of rela- tivity. . . (Choose one.)</vt:lpstr>
      <vt:lpstr>Does Einstein’s theory say that. . . (Choose one.)</vt:lpstr>
      <vt:lpstr>Does Einstein’s theory say that. . . (Choose one.)</vt:lpstr>
      <vt:lpstr>A very long train zooms past a station at speed c/2.  Observers on the train and ground measure the time it takes for the train to pass the station. (Choose one.)</vt:lpstr>
      <vt:lpstr>A very long train zooms past a station at speed c/2.  Observers on the train and ground measure the time it takes for the train to pass the station. (Choose one.)</vt:lpstr>
      <vt:lpstr>PowerPoint Presentation</vt:lpstr>
      <vt:lpstr>PowerPoint Presentation</vt:lpstr>
      <vt:lpstr>You are inside a spaceship in which you feel no acceleration. You sleep for your usual eight hours.</vt:lpstr>
      <vt:lpstr>You are inside a spaceship in which you feel no acceleration. You sleep for your usual eight hours.</vt:lpstr>
      <vt:lpstr>A clock sitting at rest on Earth (which we take to be inertial) measures that an hour passes between two events.</vt:lpstr>
      <vt:lpstr>A clock sitting at rest on Earth (which we take to be inertial) measures that an hour passes between two events.</vt:lpstr>
      <vt:lpstr>PowerPoint Presentation</vt:lpstr>
      <vt:lpstr>PowerPoint Presentation</vt:lpstr>
      <vt:lpstr>PowerPoint Presentation</vt:lpstr>
      <vt:lpstr>PowerPoint Presentation</vt:lpstr>
      <vt:lpstr>PowerPoint Presentation</vt:lpstr>
      <vt:lpstr>A ruler has “proper length” 12 inches. If the ruler is moving with respect to you (along the same axis as the ruler’s length), you will measure its length as. . . (Choose one.)</vt:lpstr>
      <vt:lpstr>A ruler has “proper length” 12 inches. If the ruler is moving with respect to you (along the same axis as the ruler’s length), you will measure its length as. . . (Choose one.)</vt:lpstr>
      <vt:lpstr>You hold up a 12-inch ruler. A friend of yours zooms by (along the same axis as the ruler’s length) holding up a different 12-inch ruler, which briefly overlaps with yours. You measure your friend’s ruler to be shorter than 12 inches. Your friend measures your ruler to be. . . (Choose one.)</vt:lpstr>
      <vt:lpstr>You hold up a 12-inch ruler. A friend of yours zooms by (along the same axis as the ruler’s length) holding up a different 12-inch ruler, which briefly overlaps with yours. You measure your friend’s ruler to be shorter than 12 inches. Your friend measures your ruler to be. . . (Choose one.)</vt:lpstr>
      <vt:lpstr>A square in the xz plane is at rest in your reference frame. If it starts moving in the z direction then in your reference frame it will now be. . . (Choose one.)</vt:lpstr>
      <vt:lpstr>A square in the xz plane is at rest in your reference frame. If it starts moving in the z direction then in your reference frame it will now be. . . (Choose one.)</vt:lpstr>
      <vt:lpstr>A square in the xy plane is at rest in your reference frame. If it starts moving in the z direction then in your reference frame it will now be. . . (Choose one.)</vt:lpstr>
      <vt:lpstr>A square in the xy plane is at rest in your reference frame. If it starts moving in the z direction then in your reference frame it will now be. . . (Choose one.)</vt:lpstr>
      <vt:lpstr>Observers in two different inertial reference frames view two events. Which of the following might the two observers disagree about? (Choose all that apply.)</vt:lpstr>
      <vt:lpstr>Observers in two different inertial reference frames view two events. Which of the following might the two observers disagree about? (Choose all that apply.)</vt:lpstr>
      <vt:lpstr>Each of the parts below will describe two events.  For each one specify whether the separation of the two events is A) timelike, B) spacelike, or C) lightlike.</vt:lpstr>
      <vt:lpstr>Each of the parts below will describe two events.  For each one specify whether the separation of the two events is A) timelike, B) spacelike, or C) lightlike.</vt:lpstr>
      <vt:lpstr>PowerPoint Presentation</vt:lpstr>
      <vt:lpstr>PowerPoint Presentation</vt:lpstr>
      <vt:lpstr>PowerPoint Presentation</vt:lpstr>
      <vt:lpstr>PowerPoint Presentation</vt:lpstr>
      <vt:lpstr>Suppose a chain of equally spaced planes is flying at near-light speed past a mountain. First Plane A passes it, then Plane B,</vt:lpstr>
      <vt:lpstr>Suppose a chain of equally spaced planes is flying at near-light speed past a mountain. First Plane A passes it, then Plane B,</vt:lpstr>
      <vt:lpstr>PowerPoint Presentation</vt:lpstr>
      <vt:lpstr>PowerPoint Presentation</vt:lpstr>
      <vt:lpstr>PowerPoint Presentation</vt:lpstr>
      <vt:lpstr>The Lorentz transformations, as expressed in the textbook, assume which of the following? (Choose all that apply.)</vt:lpstr>
      <vt:lpstr>The Lorentz transformations, as expressed in the textbook, assume which of the following? (Choose all that apply.)</vt:lpstr>
      <vt:lpstr>If frame R′ is moving with velocity u in the positive x-direction relative to frame R, then the velocity of frame R relative to R′ is. . . (Choose one.)</vt:lpstr>
      <vt:lpstr>If frame R′ is moving with velocity u in the positive x-direction relative to frame R, then the velocity of frame R relative to R′ is. . . (Choose one.)</vt:lpstr>
      <vt:lpstr>Two events occur at the same place in the inertial reference frame R, and observers in Frame R measure the spacetime interval be- tween the events. Which of the following must be true? (Choose one.)</vt:lpstr>
      <vt:lpstr>Two events occur at the same place in the inertial reference frame R, and observers in Frame R measure the spacetime interval be- tween the events. Which of the following must be true? (Choose one.)</vt:lpstr>
      <vt:lpstr>James and Cecelia both have watches on their wrists. Under what circumstances will they both agree that their watches are synchro- nized? (Read all the answers carefully, then choose one.)</vt:lpstr>
      <vt:lpstr>James and Cecelia both have watches on their wrists. Under what circumstances will they both agree that their watches are synchro- nized? (Read all the answers carefully, then choose one.)</vt:lpstr>
      <vt:lpstr>PowerPoint Presentation</vt:lpstr>
      <vt:lpstr>The Lorentz transformation for finding v′ has two variables in it,</vt:lpstr>
      <vt:lpstr>The Lorentz transformation for finding v′ has two variables in it,</vt:lpstr>
      <vt:lpstr>Two observers are moving with respect to each other in the y direction only. Both of them are measuring a third object that is moving independent of them. Which of the following will the two observers always agree on? (Choose all that apply.)</vt:lpstr>
      <vt:lpstr>Two observers are moving with respect to each other in the y direction only. Both of them are measuring a third object that is moving independent of them. Which of the following will the two observers always agree on? (Choose all that apply.)</vt:lpstr>
      <vt:lpstr>An object moving toward you is emitting light of wavelength λ. The wavelength you will see is. . . (Choose one.)</vt:lpstr>
      <vt:lpstr>An object moving toward you is emitting light of wavelength λ. The wavelength you will see is. . . (Choose one.)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Melissa Shivers</dc:creator>
  <cp:lastModifiedBy>Melissa Shivers</cp:lastModifiedBy>
  <cp:revision>4</cp:revision>
  <dcterms:created xsi:type="dcterms:W3CDTF">2023-06-15T15:44:44Z</dcterms:created>
  <dcterms:modified xsi:type="dcterms:W3CDTF">2025-06-11T14:18:28Z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2023-06-15T00:00:00Z</vt:filetime>
  </property>
  <property fmtid="{D5CDD505-2E9C-101B-9397-08002B2CF9AE}" pid="3" name="Creator">
    <vt:lpwstr>TeX</vt:lpwstr>
  </property>
  <property fmtid="{D5CDD505-2E9C-101B-9397-08002B2CF9AE}" pid="4" name="LastSaved">
    <vt:filetime>2023-06-15T00:00:00Z</vt:filetime>
  </property>
  <property fmtid="{D5CDD505-2E9C-101B-9397-08002B2CF9AE}" pid="5" name="PTEX.Fullbanner">
    <vt:lpwstr>This is MiKTeX-pdfTeX 4.12.0 (1.40.24)</vt:lpwstr>
  </property>
  <property fmtid="{D5CDD505-2E9C-101B-9397-08002B2CF9AE}" pid="6" name="Producer">
    <vt:lpwstr>MiKTeX pdfTeX-1.40.24</vt:lpwstr>
  </property>
</Properties>
</file>