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sldIdLst>
    <p:sldId id="356" r:id="rId3"/>
    <p:sldId id="357" r:id="rId4"/>
    <p:sldId id="358"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825" y="9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07" Type="http://schemas.openxmlformats.org/officeDocument/2006/relationships/tableStyles" Target="tableStyles.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18819" y="1208797"/>
            <a:ext cx="8257540" cy="78295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subTitle" idx="4"/>
          </p:nvPr>
        </p:nvSpPr>
        <p:spPr>
          <a:xfrm>
            <a:off x="707758" y="4992076"/>
            <a:ext cx="3451225" cy="782954"/>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Fel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1DC42-07BD-E11E-4C59-4735215445F0}"/>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6FECA04C-9DFA-EF01-0BF6-5E0CAA33A398}"/>
              </a:ext>
            </a:extLst>
          </p:cNvPr>
          <p:cNvSpPr>
            <a:spLocks noGrp="1"/>
          </p:cNvSpPr>
          <p:nvPr>
            <p:ph type="ftr" sz="quarter" idx="10"/>
          </p:nvPr>
        </p:nvSpPr>
        <p:spPr/>
        <p:txBody>
          <a:bodyPr/>
          <a:lstStyle/>
          <a:p>
            <a:endParaRPr lang="en-GB"/>
          </a:p>
        </p:txBody>
      </p:sp>
      <p:sp>
        <p:nvSpPr>
          <p:cNvPr id="4" name="Date Placeholder 3">
            <a:extLst>
              <a:ext uri="{FF2B5EF4-FFF2-40B4-BE49-F238E27FC236}">
                <a16:creationId xmlns:a16="http://schemas.microsoft.com/office/drawing/2014/main" id="{6F006023-812C-54DC-C55F-EE2C4C18CF2A}"/>
              </a:ext>
            </a:extLst>
          </p:cNvPr>
          <p:cNvSpPr>
            <a:spLocks noGrp="1"/>
          </p:cNvSpPr>
          <p:nvPr>
            <p:ph type="dt" sz="half" idx="11"/>
          </p:nvPr>
        </p:nvSpPr>
        <p:spPr/>
        <p:txBody>
          <a:bodyPr/>
          <a:lstStyle/>
          <a:p>
            <a:fld id="{1D8BD707-D9CF-40AE-B4C6-C98DA3205C09}" type="datetimeFigureOut">
              <a:rPr lang="en-US" smtClean="0"/>
              <a:t>8/22/2025</a:t>
            </a:fld>
            <a:endParaRPr lang="en-US"/>
          </a:p>
        </p:txBody>
      </p:sp>
      <p:sp>
        <p:nvSpPr>
          <p:cNvPr id="5" name="Slide Number Placeholder 4">
            <a:extLst>
              <a:ext uri="{FF2B5EF4-FFF2-40B4-BE49-F238E27FC236}">
                <a16:creationId xmlns:a16="http://schemas.microsoft.com/office/drawing/2014/main" id="{B7A1F666-BF43-1031-0682-777B5A685281}"/>
              </a:ext>
            </a:extLst>
          </p:cNvPr>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72236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4365" cy="78295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07758" y="2042037"/>
            <a:ext cx="8267065" cy="3808729"/>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562AE"/>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116268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pic>
        <p:nvPicPr>
          <p:cNvPr id="9" name="Picture 8" descr="A yellow paper plane and a rocket&#10;&#10;AI-generated content may be incorrect.">
            <a:extLst>
              <a:ext uri="{FF2B5EF4-FFF2-40B4-BE49-F238E27FC236}">
                <a16:creationId xmlns:a16="http://schemas.microsoft.com/office/drawing/2014/main" id="{F7A73385-4428-A088-86F9-970767D77A20}"/>
              </a:ext>
            </a:extLst>
          </p:cNvPr>
          <p:cNvPicPr>
            <a:picLocks noChangeAspect="1"/>
          </p:cNvPicPr>
          <p:nvPr userDrawn="1"/>
        </p:nvPicPr>
        <p:blipFill>
          <a:blip r:embed="rId4" cstate="print">
            <a:alphaModFix amt="50000"/>
            <a:extLst>
              <a:ext uri="{BEBA8EAE-BF5A-486C-A8C5-ECC9F3942E4B}">
                <a14:imgProps xmlns:a14="http://schemas.microsoft.com/office/drawing/2010/main">
                  <a14:imgLayer r:embed="rId5">
                    <a14:imgEffect>
                      <a14:backgroundRemoval t="7290" b="65606" l="20605" r="70303">
                        <a14:backgroundMark x1="62767" y1="19669" x2="37869" y2="32472"/>
                        <a14:backgroundMark x1="37869" y1="32472" x2="35734" y2="43659"/>
                        <a14:backgroundMark x1="35734" y1="43659" x2="46751" y2="50363"/>
                        <a14:backgroundMark x1="46751" y1="50363" x2="57269" y2="43013"/>
                        <a14:backgroundMark x1="57269" y1="43013" x2="67833" y2="27383"/>
                        <a14:backgroundMark x1="67833" y1="27383" x2="64244" y2="21365"/>
                        <a14:backgroundMark x1="64244" y1="21365" x2="61472" y2="19588"/>
                      </a14:backgroundRemoval>
                    </a14:imgEffect>
                  </a14:imgLayer>
                </a14:imgProps>
              </a:ext>
              <a:ext uri="{28A0092B-C50C-407E-A947-70E740481C1C}">
                <a14:useLocalDpi xmlns:a14="http://schemas.microsoft.com/office/drawing/2010/main" val="0"/>
              </a:ext>
            </a:extLst>
          </a:blip>
          <a:srcRect l="19393" t="5556" r="45000" b="56734"/>
          <a:stretch/>
        </p:blipFill>
        <p:spPr>
          <a:xfrm rot="385384">
            <a:off x="91290" y="3823712"/>
            <a:ext cx="5257297" cy="3132000"/>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6"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59D697B8-20CB-225A-3B9F-BFE8A915FD9A}"/>
              </a:ext>
            </a:extLst>
          </p:cNvPr>
          <p:cNvSpPr txBox="1">
            <a:spLocks/>
          </p:cNvSpPr>
          <p:nvPr/>
        </p:nvSpPr>
        <p:spPr>
          <a:xfrm>
            <a:off x="3184461" y="228600"/>
            <a:ext cx="3689479" cy="507189"/>
          </a:xfrm>
          <a:prstGeom prst="rect">
            <a:avLst/>
          </a:prstGeom>
        </p:spPr>
        <p:txBody>
          <a:bodyPr vert="horz" wrap="square" lIns="0" tIns="14604" rIns="0" bIns="0" rtlCol="0">
            <a:spAutoFit/>
          </a:bodyPr>
          <a:lstStyle>
            <a:lvl1pPr>
              <a:defRPr sz="2450" b="0" i="0">
                <a:solidFill>
                  <a:schemeClr val="tx1"/>
                </a:solidFill>
                <a:latin typeface="Times New Roman"/>
                <a:ea typeface="+mj-ea"/>
                <a:cs typeface="Times New Roman"/>
              </a:defRPr>
            </a:lvl1pPr>
          </a:lstStyle>
          <a:p>
            <a:pPr marL="12700">
              <a:spcBef>
                <a:spcPts val="114"/>
              </a:spcBef>
            </a:pPr>
            <a:r>
              <a:rPr lang="en-GB" sz="3200" b="1" dirty="0">
                <a:solidFill>
                  <a:schemeClr val="bg1"/>
                </a:solidFill>
                <a:latin typeface="Book Antiqua"/>
                <a:cs typeface="Book Antiqua"/>
              </a:rPr>
              <a:t>Clicker</a:t>
            </a:r>
            <a:r>
              <a:rPr lang="en-GB" sz="3200" b="1" spc="505" dirty="0">
                <a:solidFill>
                  <a:schemeClr val="bg1"/>
                </a:solidFill>
                <a:latin typeface="Book Antiqua"/>
                <a:cs typeface="Book Antiqua"/>
              </a:rPr>
              <a:t> </a:t>
            </a:r>
            <a:r>
              <a:rPr lang="en-GB" sz="3200" b="1" spc="-10" dirty="0">
                <a:solidFill>
                  <a:schemeClr val="bg1"/>
                </a:solidFill>
                <a:latin typeface="Book Antiqua"/>
                <a:cs typeface="Book Antiqua"/>
              </a:rPr>
              <a:t>Questions</a:t>
            </a:r>
            <a:endParaRPr lang="en-GB" sz="3200" dirty="0">
              <a:solidFill>
                <a:schemeClr val="bg1"/>
              </a:solidFill>
              <a:latin typeface="Book Antiqua"/>
              <a:cs typeface="Book Antiqua"/>
            </a:endParaRPr>
          </a:p>
        </p:txBody>
      </p:sp>
      <p:sp>
        <p:nvSpPr>
          <p:cNvPr id="5" name="object 3">
            <a:extLst>
              <a:ext uri="{FF2B5EF4-FFF2-40B4-BE49-F238E27FC236}">
                <a16:creationId xmlns:a16="http://schemas.microsoft.com/office/drawing/2014/main" id="{FF7DE158-BA84-8546-63B0-82EC96D0B7F7}"/>
              </a:ext>
            </a:extLst>
          </p:cNvPr>
          <p:cNvSpPr txBox="1"/>
          <p:nvPr/>
        </p:nvSpPr>
        <p:spPr>
          <a:xfrm>
            <a:off x="876300" y="2209800"/>
            <a:ext cx="8305800" cy="5429691"/>
          </a:xfrm>
          <a:prstGeom prst="rect">
            <a:avLst/>
          </a:prstGeom>
        </p:spPr>
        <p:txBody>
          <a:bodyPr vert="horz" wrap="square" lIns="0" tIns="14604" rIns="0" bIns="0" rtlCol="0">
            <a:spAutoFit/>
          </a:bodyPr>
          <a:lstStyle/>
          <a:p>
            <a:pPr marR="13335" algn="ctr">
              <a:lnSpc>
                <a:spcPct val="100000"/>
              </a:lnSpc>
              <a:spcBef>
                <a:spcPts val="114"/>
              </a:spcBef>
            </a:pPr>
            <a:r>
              <a:rPr lang="en-GB" sz="4000" b="0" i="1" spc="-95" dirty="0">
                <a:solidFill>
                  <a:srgbClr val="68C4E2"/>
                </a:solidFill>
                <a:latin typeface="Bookman Old Style"/>
                <a:cs typeface="Bookman Old Style"/>
              </a:rPr>
              <a:t>Modern</a:t>
            </a:r>
            <a:r>
              <a:rPr lang="en-GB" sz="4000" b="0" i="1" spc="-50" dirty="0">
                <a:solidFill>
                  <a:srgbClr val="68C4E2"/>
                </a:solidFill>
                <a:latin typeface="Bookman Old Style"/>
                <a:cs typeface="Bookman Old Style"/>
              </a:rPr>
              <a:t> </a:t>
            </a:r>
            <a:r>
              <a:rPr lang="en-GB" sz="4000" b="0" i="1" spc="-10" dirty="0">
                <a:solidFill>
                  <a:srgbClr val="68C4E2"/>
                </a:solidFill>
                <a:latin typeface="Bookman Old Style"/>
                <a:cs typeface="Bookman Old Style"/>
              </a:rPr>
              <a:t>Physics</a:t>
            </a:r>
          </a:p>
          <a:p>
            <a:pPr marL="0" marR="0" lvl="0" indent="0" algn="ctr" defTabSz="914400" eaLnBrk="1" fontAlgn="auto" latinLnBrk="0" hangingPunct="1">
              <a:lnSpc>
                <a:spcPct val="100000"/>
              </a:lnSpc>
              <a:spcBef>
                <a:spcPts val="1795"/>
              </a:spcBef>
              <a:spcAft>
                <a:spcPts val="0"/>
              </a:spcAft>
              <a:buClrTx/>
              <a:buSzTx/>
              <a:buFontTx/>
              <a:buNone/>
              <a:tabLst/>
              <a:defRPr/>
            </a:pPr>
            <a:r>
              <a:rPr kumimoji="0" lang="en-GB" sz="2800" b="0" i="0" u="none" strike="noStrike" kern="0" cap="none" spc="0" normalizeH="0" baseline="0" noProof="0" dirty="0">
                <a:ln>
                  <a:noFill/>
                </a:ln>
                <a:solidFill>
                  <a:schemeClr val="bg1"/>
                </a:solidFill>
                <a:effectLst/>
                <a:uLnTx/>
                <a:uFillTx/>
                <a:latin typeface="Times New Roman"/>
                <a:cs typeface="Times New Roman"/>
              </a:rPr>
              <a:t>by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Gary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Felder</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and</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Kenny</a:t>
            </a:r>
            <a:r>
              <a:rPr kumimoji="0" lang="en-GB" sz="2800" b="0" i="0" u="none" strike="noStrike" kern="0" cap="none" spc="215" normalizeH="0" baseline="0" noProof="0" dirty="0">
                <a:ln>
                  <a:noFill/>
                </a:ln>
                <a:solidFill>
                  <a:schemeClr val="bg1"/>
                </a:solidFill>
                <a:effectLst/>
                <a:uLnTx/>
                <a:uFillTx/>
                <a:latin typeface="Times New Roman"/>
                <a:cs typeface="Times New Roman"/>
              </a:rPr>
              <a:t> </a:t>
            </a:r>
            <a:r>
              <a:rPr kumimoji="0" lang="en-GB" sz="2800" b="0" i="0" u="none" strike="noStrike" kern="0" cap="none" spc="-10" normalizeH="0" baseline="0" noProof="0" dirty="0">
                <a:ln>
                  <a:noFill/>
                </a:ln>
                <a:solidFill>
                  <a:schemeClr val="bg1"/>
                </a:solidFill>
                <a:effectLst/>
                <a:uLnTx/>
                <a:uFillTx/>
                <a:latin typeface="Times New Roman"/>
                <a:cs typeface="Times New Roman"/>
              </a:rPr>
              <a:t>Felder</a:t>
            </a:r>
            <a:endParaRPr kumimoji="0" lang="en-GB" sz="2800" b="0" i="0" u="none" strike="noStrike" kern="0" cap="none" spc="0" normalizeH="0" baseline="0" noProof="0" dirty="0">
              <a:ln>
                <a:noFill/>
              </a:ln>
              <a:solidFill>
                <a:schemeClr val="bg1"/>
              </a:solidFill>
              <a:effectLst/>
              <a:uLnTx/>
              <a:uFillTx/>
              <a:latin typeface="Times New Roman"/>
              <a:cs typeface="Times New Roman"/>
            </a:endParaRPr>
          </a:p>
          <a:p>
            <a:pPr marR="13335" algn="ctr">
              <a:lnSpc>
                <a:spcPct val="100000"/>
              </a:lnSpc>
              <a:spcBef>
                <a:spcPts val="114"/>
              </a:spcBef>
            </a:pPr>
            <a:endParaRPr lang="en-GB" sz="2050" dirty="0">
              <a:solidFill>
                <a:schemeClr val="bg1"/>
              </a:solidFill>
              <a:latin typeface="Bookman Old Style"/>
              <a:cs typeface="Bookman Old Style"/>
            </a:endParaRPr>
          </a:p>
          <a:p>
            <a:pPr algn="ctr">
              <a:lnSpc>
                <a:spcPct val="100000"/>
              </a:lnSpc>
              <a:spcBef>
                <a:spcPts val="30"/>
              </a:spcBef>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r>
              <a:rPr lang="en-GB" sz="2050" dirty="0">
                <a:solidFill>
                  <a:schemeClr val="bg1"/>
                </a:solidFill>
                <a:latin typeface="Times New Roman"/>
                <a:cs typeface="Times New Roman"/>
              </a:rPr>
              <a:t>Cambridge</a:t>
            </a:r>
            <a:r>
              <a:rPr lang="en-GB" sz="2050" spc="-35" dirty="0">
                <a:solidFill>
                  <a:schemeClr val="bg1"/>
                </a:solidFill>
                <a:latin typeface="Times New Roman"/>
                <a:cs typeface="Times New Roman"/>
              </a:rPr>
              <a:t> </a:t>
            </a:r>
            <a:r>
              <a:rPr lang="en-GB" sz="2050" spc="-10" dirty="0">
                <a:solidFill>
                  <a:schemeClr val="bg1"/>
                </a:solidFill>
                <a:latin typeface="Times New Roman"/>
                <a:cs typeface="Times New Roman"/>
              </a:rPr>
              <a:t>University</a:t>
            </a:r>
            <a:r>
              <a:rPr lang="en-GB" sz="2050" spc="-25" dirty="0">
                <a:solidFill>
                  <a:schemeClr val="bg1"/>
                </a:solidFill>
                <a:latin typeface="Times New Roman"/>
                <a:cs typeface="Times New Roman"/>
              </a:rPr>
              <a:t> </a:t>
            </a:r>
            <a:r>
              <a:rPr lang="en-GB" sz="2050" spc="-10" dirty="0">
                <a:solidFill>
                  <a:schemeClr val="bg1"/>
                </a:solidFill>
                <a:latin typeface="Times New Roman"/>
                <a:cs typeface="Times New Roman"/>
              </a:rPr>
              <a:t>Press</a:t>
            </a:r>
          </a:p>
          <a:p>
            <a:pPr marL="1286510" marR="1279525" algn="ctr">
              <a:lnSpc>
                <a:spcPct val="101200"/>
              </a:lnSpc>
            </a:pPr>
            <a:r>
              <a:rPr lang="en-GB" sz="2050" spc="-10" dirty="0">
                <a:solidFill>
                  <a:srgbClr val="68C4E2"/>
                </a:solidFill>
                <a:latin typeface="Times New Roman"/>
                <a:cs typeface="Times New Roman"/>
              </a:rPr>
              <a:t>cambridge.org/core/resources/</a:t>
            </a:r>
            <a:r>
              <a:rPr lang="en-GB" sz="2050" spc="-10" dirty="0" err="1">
                <a:solidFill>
                  <a:srgbClr val="68C4E2"/>
                </a:solidFill>
                <a:latin typeface="Times New Roman"/>
                <a:cs typeface="Times New Roman"/>
              </a:rPr>
              <a:t>felder-modernphysics</a:t>
            </a:r>
            <a:r>
              <a:rPr lang="en-GB" sz="2050" spc="-10" dirty="0">
                <a:solidFill>
                  <a:srgbClr val="68C4E2"/>
                </a:solidFill>
                <a:latin typeface="Times New Roman"/>
                <a:cs typeface="Times New Roman"/>
              </a:rPr>
              <a:t>/ </a:t>
            </a:r>
            <a:r>
              <a:rPr lang="en-GB" sz="2050" spc="-10" dirty="0">
                <a:solidFill>
                  <a:schemeClr val="bg1"/>
                </a:solidFill>
                <a:latin typeface="Times New Roman"/>
                <a:cs typeface="Times New Roman"/>
              </a:rPr>
              <a:t>felderbooks.com</a:t>
            </a:r>
          </a:p>
          <a:p>
            <a:pPr marL="1286510" marR="1279525" algn="ctr">
              <a:lnSpc>
                <a:spcPct val="101200"/>
              </a:lnSpc>
            </a:pPr>
            <a:endParaRPr lang="en-GB" sz="2050" dirty="0">
              <a:solidFill>
                <a:schemeClr val="bg1"/>
              </a:solidFill>
              <a:latin typeface="Times New Roman"/>
              <a:cs typeface="Times New Roman"/>
            </a:endParaRPr>
          </a:p>
          <a:p>
            <a:pPr>
              <a:lnSpc>
                <a:spcPct val="100000"/>
              </a:lnSpc>
            </a:pPr>
            <a:endParaRPr lang="en-GB" sz="2000" dirty="0">
              <a:solidFill>
                <a:schemeClr val="bg1"/>
              </a:solidFill>
              <a:latin typeface="Times New Roman"/>
              <a:cs typeface="Times New Roman"/>
            </a:endParaRPr>
          </a:p>
        </p:txBody>
      </p:sp>
    </p:spTree>
    <p:extLst>
      <p:ext uri="{BB962C8B-B14F-4D97-AF65-F5344CB8AC3E}">
        <p14:creationId xmlns:p14="http://schemas.microsoft.com/office/powerpoint/2010/main" val="3344878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400" dirty="0"/>
              <a:t> </a:t>
            </a:r>
            <a:r>
              <a:rPr dirty="0"/>
              <a:t>points</a:t>
            </a:r>
            <a:r>
              <a:rPr spc="409" dirty="0"/>
              <a:t> </a:t>
            </a:r>
            <a:r>
              <a:rPr dirty="0"/>
              <a:t>on</a:t>
            </a:r>
            <a:r>
              <a:rPr spc="409" dirty="0"/>
              <a:t> </a:t>
            </a:r>
            <a:r>
              <a:rPr dirty="0"/>
              <a:t>the</a:t>
            </a:r>
            <a:r>
              <a:rPr spc="415" dirty="0"/>
              <a:t> </a:t>
            </a:r>
            <a:r>
              <a:rPr dirty="0"/>
              <a:t>surface</a:t>
            </a:r>
            <a:r>
              <a:rPr spc="409" dirty="0"/>
              <a:t> </a:t>
            </a:r>
            <a:r>
              <a:rPr dirty="0"/>
              <a:t>of</a:t>
            </a:r>
            <a:r>
              <a:rPr spc="415" dirty="0"/>
              <a:t> </a:t>
            </a:r>
            <a:r>
              <a:rPr dirty="0"/>
              <a:t>a</a:t>
            </a:r>
            <a:r>
              <a:rPr spc="409" dirty="0"/>
              <a:t> </a:t>
            </a:r>
            <a:r>
              <a:rPr dirty="0"/>
              <a:t>lake</a:t>
            </a:r>
            <a:r>
              <a:rPr spc="409" dirty="0"/>
              <a:t> </a:t>
            </a:r>
            <a:r>
              <a:rPr spc="55" dirty="0"/>
              <a:t>both</a:t>
            </a:r>
            <a:r>
              <a:rPr spc="409" dirty="0"/>
              <a:t> </a:t>
            </a:r>
            <a:r>
              <a:rPr dirty="0"/>
              <a:t>emit</a:t>
            </a:r>
            <a:r>
              <a:rPr spc="415" dirty="0"/>
              <a:t> </a:t>
            </a:r>
            <a:r>
              <a:rPr dirty="0"/>
              <a:t>identical</a:t>
            </a:r>
            <a:r>
              <a:rPr spc="409" dirty="0"/>
              <a:t> </a:t>
            </a:r>
            <a:r>
              <a:rPr spc="-30" dirty="0"/>
              <a:t>waves </a:t>
            </a:r>
            <a:r>
              <a:rPr dirty="0"/>
              <a:t>(ripples</a:t>
            </a:r>
            <a:r>
              <a:rPr spc="425" dirty="0"/>
              <a:t> </a:t>
            </a:r>
            <a:r>
              <a:rPr dirty="0"/>
              <a:t>up</a:t>
            </a:r>
            <a:r>
              <a:rPr spc="440" dirty="0"/>
              <a:t> </a:t>
            </a:r>
            <a:r>
              <a:rPr dirty="0"/>
              <a:t>and</a:t>
            </a:r>
            <a:r>
              <a:rPr spc="434" dirty="0"/>
              <a:t> </a:t>
            </a:r>
            <a:r>
              <a:rPr dirty="0"/>
              <a:t>down,</a:t>
            </a:r>
            <a:r>
              <a:rPr spc="520" dirty="0"/>
              <a:t> </a:t>
            </a:r>
            <a:r>
              <a:rPr dirty="0"/>
              <a:t>radiating</a:t>
            </a:r>
            <a:r>
              <a:rPr spc="440" dirty="0"/>
              <a:t> </a:t>
            </a:r>
            <a:r>
              <a:rPr dirty="0"/>
              <a:t>outward).</a:t>
            </a:r>
            <a:r>
              <a:rPr spc="365" dirty="0"/>
              <a:t>  </a:t>
            </a:r>
            <a:r>
              <a:rPr dirty="0"/>
              <a:t>Looking</a:t>
            </a:r>
            <a:r>
              <a:rPr spc="434" dirty="0"/>
              <a:t> </a:t>
            </a:r>
            <a:r>
              <a:rPr spc="120" dirty="0"/>
              <a:t>at</a:t>
            </a:r>
            <a:r>
              <a:rPr spc="434" dirty="0"/>
              <a:t> </a:t>
            </a:r>
            <a:r>
              <a:rPr dirty="0"/>
              <a:t>a</a:t>
            </a:r>
            <a:r>
              <a:rPr spc="434" dirty="0"/>
              <a:t> </a:t>
            </a:r>
            <a:r>
              <a:rPr spc="45" dirty="0"/>
              <a:t>third </a:t>
            </a:r>
            <a:r>
              <a:rPr dirty="0"/>
              <a:t>point</a:t>
            </a:r>
            <a:r>
              <a:rPr spc="204" dirty="0"/>
              <a:t> </a:t>
            </a:r>
            <a:r>
              <a:rPr dirty="0"/>
              <a:t>on</a:t>
            </a:r>
            <a:r>
              <a:rPr spc="204" dirty="0"/>
              <a:t> </a:t>
            </a:r>
            <a:r>
              <a:rPr dirty="0"/>
              <a:t>the</a:t>
            </a:r>
            <a:r>
              <a:rPr spc="215" dirty="0"/>
              <a:t> </a:t>
            </a:r>
            <a:r>
              <a:rPr dirty="0"/>
              <a:t>lake,</a:t>
            </a:r>
            <a:r>
              <a:rPr spc="240" dirty="0"/>
              <a:t> </a:t>
            </a:r>
            <a:r>
              <a:rPr dirty="0"/>
              <a:t>you</a:t>
            </a:r>
            <a:r>
              <a:rPr spc="215" dirty="0"/>
              <a:t> </a:t>
            </a:r>
            <a:r>
              <a:rPr dirty="0"/>
              <a:t>notice</a:t>
            </a:r>
            <a:r>
              <a:rPr spc="215" dirty="0"/>
              <a:t> </a:t>
            </a:r>
            <a:r>
              <a:rPr spc="114" dirty="0"/>
              <a:t>that</a:t>
            </a:r>
            <a:r>
              <a:rPr spc="210" dirty="0"/>
              <a:t> </a:t>
            </a:r>
            <a:r>
              <a:rPr spc="65" dirty="0"/>
              <a:t>it</a:t>
            </a:r>
            <a:r>
              <a:rPr spc="210" dirty="0"/>
              <a:t> </a:t>
            </a:r>
            <a:r>
              <a:rPr dirty="0"/>
              <a:t>isn’t</a:t>
            </a:r>
            <a:r>
              <a:rPr spc="215" dirty="0"/>
              <a:t> </a:t>
            </a:r>
            <a:r>
              <a:rPr dirty="0"/>
              <a:t>moving</a:t>
            </a:r>
            <a:r>
              <a:rPr spc="215" dirty="0"/>
              <a:t> </a:t>
            </a:r>
            <a:r>
              <a:rPr spc="120" dirty="0"/>
              <a:t>at</a:t>
            </a:r>
            <a:r>
              <a:rPr spc="210" dirty="0"/>
              <a:t> </a:t>
            </a:r>
            <a:r>
              <a:rPr dirty="0"/>
              <a:t>all.</a:t>
            </a:r>
            <a:r>
              <a:rPr spc="45" dirty="0"/>
              <a:t>  </a:t>
            </a:r>
            <a:r>
              <a:rPr dirty="0"/>
              <a:t>This</a:t>
            </a:r>
            <a:r>
              <a:rPr spc="210" dirty="0"/>
              <a:t> </a:t>
            </a:r>
            <a:r>
              <a:rPr spc="-25" dirty="0"/>
              <a:t>is </a:t>
            </a:r>
            <a:r>
              <a:rPr spc="-20" dirty="0"/>
              <a:t>because.</a:t>
            </a:r>
            <a:r>
              <a:rPr spc="-225" dirty="0"/>
              <a:t> </a:t>
            </a:r>
            <a:r>
              <a:rPr dirty="0"/>
              <a:t>.</a:t>
            </a:r>
            <a:r>
              <a:rPr spc="-225" dirty="0"/>
              <a:t> </a:t>
            </a:r>
            <a:r>
              <a:rPr dirty="0"/>
              <a:t>.</a:t>
            </a:r>
            <a:r>
              <a:rPr spc="-225" dirty="0"/>
              <a:t> </a:t>
            </a:r>
            <a:r>
              <a:rPr dirty="0"/>
              <a:t>(Choose</a:t>
            </a:r>
            <a:r>
              <a:rPr spc="-15" dirty="0"/>
              <a:t> </a:t>
            </a:r>
            <a:r>
              <a:rPr spc="-10" dirty="0"/>
              <a:t>one.)</a:t>
            </a:r>
          </a:p>
        </p:txBody>
      </p:sp>
      <p:sp>
        <p:nvSpPr>
          <p:cNvPr id="5" name="object 5"/>
          <p:cNvSpPr txBox="1"/>
          <p:nvPr/>
        </p:nvSpPr>
        <p:spPr>
          <a:xfrm>
            <a:off x="707758" y="2929545"/>
            <a:ext cx="8268334" cy="3174365"/>
          </a:xfrm>
          <a:prstGeom prst="rect">
            <a:avLst/>
          </a:prstGeom>
        </p:spPr>
        <p:txBody>
          <a:bodyPr vert="horz" wrap="square" lIns="0" tIns="9525" rIns="0" bIns="0" rtlCol="0">
            <a:spAutoFit/>
          </a:bodyPr>
          <a:lstStyle/>
          <a:p>
            <a:pPr marL="393700" marR="6350" indent="-370205">
              <a:lnSpc>
                <a:spcPct val="101699"/>
              </a:lnSpc>
              <a:spcBef>
                <a:spcPts val="75"/>
              </a:spcBef>
              <a:buAutoNum type="alphaUcPeriod"/>
              <a:tabLst>
                <a:tab pos="394970" algn="l"/>
              </a:tabLst>
            </a:pP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only</a:t>
            </a:r>
            <a:r>
              <a:rPr sz="2450" spc="-5" dirty="0">
                <a:latin typeface="Times New Roman"/>
                <a:cs typeface="Times New Roman"/>
              </a:rPr>
              <a:t> </a:t>
            </a:r>
            <a:r>
              <a:rPr sz="2450" spc="-20" dirty="0">
                <a:latin typeface="Times New Roman"/>
                <a:cs typeface="Times New Roman"/>
              </a:rPr>
              <a:t>possible</a:t>
            </a:r>
            <a:r>
              <a:rPr sz="2450" spc="5" dirty="0">
                <a:latin typeface="Times New Roman"/>
                <a:cs typeface="Times New Roman"/>
              </a:rPr>
              <a:t> </a:t>
            </a:r>
            <a:r>
              <a:rPr sz="2450" dirty="0">
                <a:latin typeface="Times New Roman"/>
                <a:cs typeface="Times New Roman"/>
              </a:rPr>
              <a:t>explanation</a:t>
            </a:r>
            <a:r>
              <a:rPr sz="2450" spc="-5"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spc="114" dirty="0">
                <a:latin typeface="Times New Roman"/>
                <a:cs typeface="Times New Roman"/>
              </a:rPr>
              <a:t>that</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spc="55" dirty="0">
                <a:latin typeface="Times New Roman"/>
                <a:cs typeface="Times New Roman"/>
              </a:rPr>
              <a:t>third</a:t>
            </a:r>
            <a:r>
              <a:rPr sz="2450" spc="-5" dirty="0">
                <a:latin typeface="Times New Roman"/>
                <a:cs typeface="Times New Roman"/>
              </a:rPr>
              <a:t> </a:t>
            </a:r>
            <a:r>
              <a:rPr sz="2450" dirty="0">
                <a:latin typeface="Times New Roman"/>
                <a:cs typeface="Times New Roman"/>
              </a:rPr>
              <a:t>point</a:t>
            </a:r>
            <a:r>
              <a:rPr sz="2450" spc="-5"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dirty="0">
                <a:latin typeface="Times New Roman"/>
                <a:cs typeface="Times New Roman"/>
              </a:rPr>
              <a:t>very</a:t>
            </a:r>
            <a:r>
              <a:rPr sz="2450" spc="-5" dirty="0">
                <a:latin typeface="Times New Roman"/>
                <a:cs typeface="Times New Roman"/>
              </a:rPr>
              <a:t> </a:t>
            </a:r>
            <a:r>
              <a:rPr sz="2450" spc="-25" dirty="0">
                <a:latin typeface="Times New Roman"/>
                <a:cs typeface="Times New Roman"/>
              </a:rPr>
              <a:t>far 	</a:t>
            </a:r>
            <a:r>
              <a:rPr sz="2450" spc="-10" dirty="0">
                <a:latin typeface="Times New Roman"/>
                <a:cs typeface="Times New Roman"/>
              </a:rPr>
              <a:t>away</a:t>
            </a:r>
            <a:r>
              <a:rPr sz="2450" spc="10" dirty="0">
                <a:latin typeface="Times New Roman"/>
                <a:cs typeface="Times New Roman"/>
              </a:rPr>
              <a:t> </a:t>
            </a:r>
            <a:r>
              <a:rPr sz="2450" dirty="0">
                <a:latin typeface="Times New Roman"/>
                <a:cs typeface="Times New Roman"/>
              </a:rPr>
              <a:t>from</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two</a:t>
            </a:r>
            <a:r>
              <a:rPr sz="2450" spc="10" dirty="0">
                <a:latin typeface="Times New Roman"/>
                <a:cs typeface="Times New Roman"/>
              </a:rPr>
              <a:t> </a:t>
            </a:r>
            <a:r>
              <a:rPr sz="2450" spc="-40" dirty="0">
                <a:latin typeface="Times New Roman"/>
                <a:cs typeface="Times New Roman"/>
              </a:rPr>
              <a:t>wave</a:t>
            </a:r>
            <a:r>
              <a:rPr sz="2450" spc="10" dirty="0">
                <a:latin typeface="Times New Roman"/>
                <a:cs typeface="Times New Roman"/>
              </a:rPr>
              <a:t> </a:t>
            </a:r>
            <a:r>
              <a:rPr sz="2450" spc="-10" dirty="0">
                <a:latin typeface="Times New Roman"/>
                <a:cs typeface="Times New Roman"/>
              </a:rPr>
              <a:t>sources.</a:t>
            </a:r>
            <a:endParaRPr sz="2450">
              <a:latin typeface="Times New Roman"/>
              <a:cs typeface="Times New Roman"/>
            </a:endParaRPr>
          </a:p>
          <a:p>
            <a:pPr marL="393700" marR="5080" indent="-358140">
              <a:lnSpc>
                <a:spcPct val="101699"/>
              </a:lnSpc>
              <a:spcBef>
                <a:spcPts val="994"/>
              </a:spcBef>
              <a:buAutoNum type="alphaUcPeriod"/>
              <a:tabLst>
                <a:tab pos="394970" algn="l"/>
                <a:tab pos="1546860" algn="l"/>
                <a:tab pos="1922780" algn="l"/>
                <a:tab pos="2466340" algn="l"/>
                <a:tab pos="3775075" algn="l"/>
                <a:tab pos="4150360" algn="l"/>
                <a:tab pos="4801235" algn="l"/>
                <a:tab pos="5776595" algn="l"/>
                <a:tab pos="6739890" algn="l"/>
                <a:tab pos="7391400" algn="l"/>
              </a:tabLst>
            </a:pPr>
            <a:r>
              <a:rPr sz="2450" spc="-10" dirty="0">
                <a:latin typeface="Times New Roman"/>
                <a:cs typeface="Times New Roman"/>
              </a:rPr>
              <a:t>Because</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geometry</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25" dirty="0">
                <a:latin typeface="Times New Roman"/>
                <a:cs typeface="Times New Roman"/>
              </a:rPr>
              <a:t>how</a:t>
            </a:r>
            <a:r>
              <a:rPr sz="2450" dirty="0">
                <a:latin typeface="Times New Roman"/>
                <a:cs typeface="Times New Roman"/>
              </a:rPr>
              <a:t>	</a:t>
            </a:r>
            <a:r>
              <a:rPr sz="2450" spc="-10" dirty="0">
                <a:latin typeface="Times New Roman"/>
                <a:cs typeface="Times New Roman"/>
              </a:rPr>
              <a:t>ripples</a:t>
            </a:r>
            <a:r>
              <a:rPr sz="2450" dirty="0">
                <a:latin typeface="Times New Roman"/>
                <a:cs typeface="Times New Roman"/>
              </a:rPr>
              <a:t>	</a:t>
            </a:r>
            <a:r>
              <a:rPr sz="2450" spc="-10" dirty="0">
                <a:latin typeface="Times New Roman"/>
                <a:cs typeface="Times New Roman"/>
              </a:rPr>
              <a:t>spread</a:t>
            </a:r>
            <a:r>
              <a:rPr sz="2450" dirty="0">
                <a:latin typeface="Times New Roman"/>
                <a:cs typeface="Times New Roman"/>
              </a:rPr>
              <a:t>	</a:t>
            </a:r>
            <a:r>
              <a:rPr sz="2450" spc="-20" dirty="0">
                <a:latin typeface="Times New Roman"/>
                <a:cs typeface="Times New Roman"/>
              </a:rPr>
              <a:t>out,</a:t>
            </a:r>
            <a:r>
              <a:rPr sz="2450" dirty="0">
                <a:latin typeface="Times New Roman"/>
                <a:cs typeface="Times New Roman"/>
              </a:rPr>
              <a:t>	</a:t>
            </a:r>
            <a:r>
              <a:rPr sz="2450" spc="-10" dirty="0">
                <a:latin typeface="Times New Roman"/>
                <a:cs typeface="Times New Roman"/>
              </a:rPr>
              <a:t>certain 	</a:t>
            </a:r>
            <a:r>
              <a:rPr sz="2450" dirty="0">
                <a:latin typeface="Times New Roman"/>
                <a:cs typeface="Times New Roman"/>
              </a:rPr>
              <a:t>points</a:t>
            </a:r>
            <a:r>
              <a:rPr sz="2450" spc="75" dirty="0">
                <a:latin typeface="Times New Roman"/>
                <a:cs typeface="Times New Roman"/>
              </a:rPr>
              <a:t> </a:t>
            </a:r>
            <a:r>
              <a:rPr sz="2450" spc="-20" dirty="0">
                <a:latin typeface="Times New Roman"/>
                <a:cs typeface="Times New Roman"/>
              </a:rPr>
              <a:t>will</a:t>
            </a:r>
            <a:r>
              <a:rPr sz="2450" spc="80" dirty="0">
                <a:latin typeface="Times New Roman"/>
                <a:cs typeface="Times New Roman"/>
              </a:rPr>
              <a:t> </a:t>
            </a:r>
            <a:r>
              <a:rPr sz="2450" dirty="0">
                <a:latin typeface="Times New Roman"/>
                <a:cs typeface="Times New Roman"/>
              </a:rPr>
              <a:t>never</a:t>
            </a:r>
            <a:r>
              <a:rPr sz="2450" spc="75" dirty="0">
                <a:latin typeface="Times New Roman"/>
                <a:cs typeface="Times New Roman"/>
              </a:rPr>
              <a:t> </a:t>
            </a:r>
            <a:r>
              <a:rPr sz="2450" dirty="0">
                <a:latin typeface="Times New Roman"/>
                <a:cs typeface="Times New Roman"/>
              </a:rPr>
              <a:t>be</a:t>
            </a:r>
            <a:r>
              <a:rPr sz="2450" spc="75" dirty="0">
                <a:latin typeface="Times New Roman"/>
                <a:cs typeface="Times New Roman"/>
              </a:rPr>
              <a:t> </a:t>
            </a:r>
            <a:r>
              <a:rPr sz="2450" dirty="0">
                <a:latin typeface="Times New Roman"/>
                <a:cs typeface="Times New Roman"/>
              </a:rPr>
              <a:t>touched</a:t>
            </a:r>
            <a:r>
              <a:rPr sz="2450" spc="75" dirty="0">
                <a:latin typeface="Times New Roman"/>
                <a:cs typeface="Times New Roman"/>
              </a:rPr>
              <a:t> </a:t>
            </a:r>
            <a:r>
              <a:rPr sz="2450" dirty="0">
                <a:latin typeface="Times New Roman"/>
                <a:cs typeface="Times New Roman"/>
              </a:rPr>
              <a:t>by</a:t>
            </a:r>
            <a:r>
              <a:rPr sz="2450" spc="80" dirty="0">
                <a:latin typeface="Times New Roman"/>
                <a:cs typeface="Times New Roman"/>
              </a:rPr>
              <a:t> </a:t>
            </a:r>
            <a:r>
              <a:rPr sz="2450" dirty="0">
                <a:latin typeface="Times New Roman"/>
                <a:cs typeface="Times New Roman"/>
              </a:rPr>
              <a:t>either</a:t>
            </a:r>
            <a:r>
              <a:rPr sz="2450" spc="75" dirty="0">
                <a:latin typeface="Times New Roman"/>
                <a:cs typeface="Times New Roman"/>
              </a:rPr>
              <a:t> </a:t>
            </a:r>
            <a:r>
              <a:rPr sz="2450" dirty="0">
                <a:latin typeface="Times New Roman"/>
                <a:cs typeface="Times New Roman"/>
              </a:rPr>
              <a:t>circular</a:t>
            </a:r>
            <a:r>
              <a:rPr sz="2450" spc="75" dirty="0">
                <a:latin typeface="Times New Roman"/>
                <a:cs typeface="Times New Roman"/>
              </a:rPr>
              <a:t> </a:t>
            </a:r>
            <a:r>
              <a:rPr sz="2450" spc="-10" dirty="0">
                <a:latin typeface="Times New Roman"/>
                <a:cs typeface="Times New Roman"/>
              </a:rPr>
              <a:t>wave.</a:t>
            </a:r>
            <a:endParaRPr sz="2450">
              <a:latin typeface="Times New Roman"/>
              <a:cs typeface="Times New Roman"/>
            </a:endParaRPr>
          </a:p>
          <a:p>
            <a:pPr marL="393700" marR="7620" indent="-361950">
              <a:lnSpc>
                <a:spcPct val="101699"/>
              </a:lnSpc>
              <a:spcBef>
                <a:spcPts val="994"/>
              </a:spcBef>
              <a:buAutoNum type="alphaUcPeriod"/>
              <a:tabLst>
                <a:tab pos="394970" algn="l"/>
              </a:tabLst>
            </a:pPr>
            <a:r>
              <a:rPr sz="2450" dirty="0">
                <a:latin typeface="Times New Roman"/>
                <a:cs typeface="Times New Roman"/>
              </a:rPr>
              <a:t>When</a:t>
            </a:r>
            <a:r>
              <a:rPr sz="2450" spc="50" dirty="0">
                <a:latin typeface="Times New Roman"/>
                <a:cs typeface="Times New Roman"/>
              </a:rPr>
              <a:t> </a:t>
            </a:r>
            <a:r>
              <a:rPr sz="2450" spc="55" dirty="0">
                <a:latin typeface="Times New Roman"/>
                <a:cs typeface="Times New Roman"/>
              </a:rPr>
              <a:t>both </a:t>
            </a:r>
            <a:r>
              <a:rPr sz="2450" dirty="0">
                <a:latin typeface="Times New Roman"/>
                <a:cs typeface="Times New Roman"/>
              </a:rPr>
              <a:t>circular</a:t>
            </a:r>
            <a:r>
              <a:rPr sz="2450" spc="60" dirty="0">
                <a:latin typeface="Times New Roman"/>
                <a:cs typeface="Times New Roman"/>
              </a:rPr>
              <a:t> </a:t>
            </a:r>
            <a:r>
              <a:rPr sz="2450" spc="-60" dirty="0">
                <a:latin typeface="Times New Roman"/>
                <a:cs typeface="Times New Roman"/>
              </a:rPr>
              <a:t>waves</a:t>
            </a:r>
            <a:r>
              <a:rPr sz="2450" spc="55" dirty="0">
                <a:latin typeface="Times New Roman"/>
                <a:cs typeface="Times New Roman"/>
              </a:rPr>
              <a:t> </a:t>
            </a:r>
            <a:r>
              <a:rPr sz="2450" dirty="0">
                <a:latin typeface="Times New Roman"/>
                <a:cs typeface="Times New Roman"/>
              </a:rPr>
              <a:t>reach</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dirty="0">
                <a:latin typeface="Times New Roman"/>
                <a:cs typeface="Times New Roman"/>
              </a:rPr>
              <a:t>point,</a:t>
            </a:r>
            <a:r>
              <a:rPr sz="2450" spc="70" dirty="0">
                <a:latin typeface="Times New Roman"/>
                <a:cs typeface="Times New Roman"/>
              </a:rPr>
              <a:t> </a:t>
            </a:r>
            <a:r>
              <a:rPr sz="2450" dirty="0">
                <a:latin typeface="Times New Roman"/>
                <a:cs typeface="Times New Roman"/>
              </a:rPr>
              <a:t>their</a:t>
            </a:r>
            <a:r>
              <a:rPr sz="2450" spc="55" dirty="0">
                <a:latin typeface="Times New Roman"/>
                <a:cs typeface="Times New Roman"/>
              </a:rPr>
              <a:t> </a:t>
            </a:r>
            <a:r>
              <a:rPr sz="2450" spc="-40" dirty="0">
                <a:latin typeface="Times New Roman"/>
                <a:cs typeface="Times New Roman"/>
              </a:rPr>
              <a:t>effects</a:t>
            </a:r>
            <a:r>
              <a:rPr sz="2450" spc="60" dirty="0">
                <a:latin typeface="Times New Roman"/>
                <a:cs typeface="Times New Roman"/>
              </a:rPr>
              <a:t> </a:t>
            </a:r>
            <a:r>
              <a:rPr sz="2450" spc="-10" dirty="0">
                <a:latin typeface="Times New Roman"/>
                <a:cs typeface="Times New Roman"/>
              </a:rPr>
              <a:t>cancel 	</a:t>
            </a:r>
            <a:r>
              <a:rPr sz="2450" spc="-20" dirty="0">
                <a:latin typeface="Times New Roman"/>
                <a:cs typeface="Times New Roman"/>
              </a:rPr>
              <a:t>out.</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spc="-10" dirty="0">
                <a:latin typeface="Times New Roman"/>
                <a:cs typeface="Times New Roman"/>
              </a:rPr>
              <a:t>ConcepTest</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5" dirty="0">
                <a:latin typeface="Times New Roman"/>
                <a:cs typeface="Times New Roman"/>
              </a:rPr>
              <a:t> </a:t>
            </a:r>
            <a:r>
              <a:rPr sz="1200" spc="55" dirty="0">
                <a:latin typeface="Times New Roman"/>
                <a:cs typeface="Times New Roman"/>
              </a:rPr>
              <a:t>PHOTON</a:t>
            </a:r>
            <a:r>
              <a:rPr sz="1200" spc="15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21053"/>
            <a:ext cx="8282305" cy="1921510"/>
          </a:xfrm>
          <a:prstGeom prst="rect">
            <a:avLst/>
          </a:prstGeom>
        </p:spPr>
        <p:txBody>
          <a:bodyPr vert="horz" wrap="square" lIns="0" tIns="9525" rIns="0" bIns="0" rtlCol="0">
            <a:spAutoFit/>
          </a:bodyPr>
          <a:lstStyle/>
          <a:p>
            <a:pPr marL="25400" marR="17780" algn="just">
              <a:lnSpc>
                <a:spcPct val="101699"/>
              </a:lnSpc>
              <a:spcBef>
                <a:spcPts val="75"/>
              </a:spcBef>
            </a:pPr>
            <a:r>
              <a:rPr spc="10" dirty="0"/>
              <a:t>In</a:t>
            </a:r>
            <a:r>
              <a:rPr spc="90" dirty="0"/>
              <a:t> </a:t>
            </a:r>
            <a:r>
              <a:rPr spc="45" dirty="0"/>
              <a:t>the</a:t>
            </a:r>
            <a:r>
              <a:rPr spc="90" dirty="0"/>
              <a:t> </a:t>
            </a:r>
            <a:r>
              <a:rPr spc="-60" dirty="0"/>
              <a:t>figure</a:t>
            </a:r>
            <a:r>
              <a:rPr spc="90" dirty="0"/>
              <a:t> </a:t>
            </a:r>
            <a:r>
              <a:rPr spc="-55" dirty="0"/>
              <a:t>below,</a:t>
            </a:r>
            <a:r>
              <a:rPr spc="100" dirty="0"/>
              <a:t> </a:t>
            </a:r>
            <a:r>
              <a:rPr spc="45" dirty="0"/>
              <a:t>the</a:t>
            </a:r>
            <a:r>
              <a:rPr spc="90" dirty="0"/>
              <a:t> </a:t>
            </a:r>
            <a:r>
              <a:rPr spc="-15" dirty="0"/>
              <a:t>panel</a:t>
            </a:r>
            <a:r>
              <a:rPr spc="90" dirty="0"/>
              <a:t> </a:t>
            </a:r>
            <a:r>
              <a:rPr spc="-65" dirty="0"/>
              <a:t>showing</a:t>
            </a:r>
            <a:r>
              <a:rPr spc="90" dirty="0"/>
              <a:t> </a:t>
            </a:r>
            <a:r>
              <a:rPr b="0" i="1" spc="-320" dirty="0">
                <a:latin typeface="Bookman Old Style"/>
                <a:cs typeface="Bookman Old Style"/>
              </a:rPr>
              <a:t>θ</a:t>
            </a:r>
            <a:r>
              <a:rPr b="0" i="1" spc="20" dirty="0">
                <a:latin typeface="Bookman Old Style"/>
                <a:cs typeface="Bookman Old Style"/>
              </a:rPr>
              <a:t> </a:t>
            </a:r>
            <a:r>
              <a:rPr spc="385" dirty="0"/>
              <a:t>=</a:t>
            </a:r>
            <a:r>
              <a:rPr spc="75" dirty="0"/>
              <a:t> </a:t>
            </a:r>
            <a:r>
              <a:rPr dirty="0"/>
              <a:t>135</a:t>
            </a:r>
            <a:r>
              <a:rPr sz="3075" i="1" baseline="24390" dirty="0">
                <a:latin typeface="Arial"/>
                <a:cs typeface="Arial"/>
              </a:rPr>
              <a:t>◦</a:t>
            </a:r>
            <a:r>
              <a:rPr sz="3075" i="1" spc="270" baseline="24390" dirty="0">
                <a:latin typeface="Arial"/>
                <a:cs typeface="Arial"/>
              </a:rPr>
              <a:t> </a:t>
            </a:r>
            <a:r>
              <a:rPr sz="2450" spc="-80" dirty="0"/>
              <a:t>shows</a:t>
            </a:r>
            <a:r>
              <a:rPr sz="2450" spc="90" dirty="0"/>
              <a:t> </a:t>
            </a:r>
            <a:r>
              <a:rPr sz="2450" spc="-55" dirty="0"/>
              <a:t>two</a:t>
            </a:r>
            <a:r>
              <a:rPr sz="2450" spc="90" dirty="0"/>
              <a:t> </a:t>
            </a:r>
            <a:r>
              <a:rPr sz="2450" spc="-10" dirty="0"/>
              <a:t>peaks,</a:t>
            </a:r>
            <a:r>
              <a:rPr sz="2450" spc="-20" dirty="0"/>
              <a:t> </a:t>
            </a:r>
            <a:r>
              <a:rPr sz="2450" spc="45" dirty="0"/>
              <a:t>the</a:t>
            </a:r>
            <a:r>
              <a:rPr sz="2450" spc="365" dirty="0"/>
              <a:t> </a:t>
            </a:r>
            <a:r>
              <a:rPr sz="2450" spc="10" dirty="0"/>
              <a:t>right</a:t>
            </a:r>
            <a:r>
              <a:rPr sz="2450" spc="365" dirty="0"/>
              <a:t> </a:t>
            </a:r>
            <a:r>
              <a:rPr sz="2450" spc="-50" dirty="0"/>
              <a:t>one</a:t>
            </a:r>
            <a:r>
              <a:rPr sz="2450" spc="370" dirty="0"/>
              <a:t> </a:t>
            </a:r>
            <a:r>
              <a:rPr sz="2450" spc="-25" dirty="0"/>
              <a:t>slightly</a:t>
            </a:r>
            <a:r>
              <a:rPr sz="2450" spc="365" dirty="0"/>
              <a:t> </a:t>
            </a:r>
            <a:r>
              <a:rPr sz="2450" spc="-25" dirty="0"/>
              <a:t>higher</a:t>
            </a:r>
            <a:r>
              <a:rPr sz="2450" spc="365" dirty="0"/>
              <a:t> </a:t>
            </a:r>
            <a:r>
              <a:rPr sz="2450" spc="80" dirty="0"/>
              <a:t>but</a:t>
            </a:r>
            <a:r>
              <a:rPr sz="2450" spc="365" dirty="0"/>
              <a:t> </a:t>
            </a:r>
            <a:r>
              <a:rPr sz="2450" spc="-15" dirty="0"/>
              <a:t>comparable</a:t>
            </a:r>
            <a:r>
              <a:rPr sz="2450" spc="370" dirty="0"/>
              <a:t> </a:t>
            </a:r>
            <a:r>
              <a:rPr sz="2450" spc="45" dirty="0"/>
              <a:t>to</a:t>
            </a:r>
            <a:r>
              <a:rPr sz="2450" spc="365" dirty="0"/>
              <a:t> </a:t>
            </a:r>
            <a:r>
              <a:rPr sz="2450" spc="45" dirty="0"/>
              <a:t>the</a:t>
            </a:r>
            <a:r>
              <a:rPr sz="2450" spc="365" dirty="0"/>
              <a:t> </a:t>
            </a:r>
            <a:r>
              <a:rPr sz="2450" spc="-25" dirty="0"/>
              <a:t>left</a:t>
            </a:r>
            <a:r>
              <a:rPr sz="2450" spc="365" dirty="0"/>
              <a:t> </a:t>
            </a:r>
            <a:r>
              <a:rPr sz="2450" spc="-40" dirty="0"/>
              <a:t>one.</a:t>
            </a:r>
            <a:r>
              <a:rPr sz="2450" spc="1095" dirty="0"/>
              <a:t> </a:t>
            </a:r>
            <a:r>
              <a:rPr sz="2450" spc="-75" dirty="0"/>
              <a:t>If</a:t>
            </a:r>
            <a:r>
              <a:rPr sz="2450" spc="-60" dirty="0"/>
              <a:t> </a:t>
            </a:r>
            <a:r>
              <a:rPr sz="2450" spc="10" dirty="0"/>
              <a:t>Compton</a:t>
            </a:r>
            <a:r>
              <a:rPr sz="2450" spc="545" dirty="0"/>
              <a:t> </a:t>
            </a:r>
            <a:r>
              <a:rPr sz="2450" spc="35" dirty="0"/>
              <a:t>had</a:t>
            </a:r>
            <a:r>
              <a:rPr sz="2450" spc="545" dirty="0"/>
              <a:t> </a:t>
            </a:r>
            <a:r>
              <a:rPr sz="2450" spc="-25" dirty="0"/>
              <a:t>used</a:t>
            </a:r>
            <a:r>
              <a:rPr sz="2450" spc="545" dirty="0"/>
              <a:t> </a:t>
            </a:r>
            <a:r>
              <a:rPr sz="2450" spc="-35" dirty="0"/>
              <a:t>much</a:t>
            </a:r>
            <a:r>
              <a:rPr sz="2450" spc="545" dirty="0"/>
              <a:t> </a:t>
            </a:r>
            <a:r>
              <a:rPr sz="2450" spc="-85" dirty="0"/>
              <a:t>lower</a:t>
            </a:r>
            <a:r>
              <a:rPr sz="2450" spc="545" dirty="0"/>
              <a:t> </a:t>
            </a:r>
            <a:r>
              <a:rPr sz="2450" spc="-35" dirty="0"/>
              <a:t>frequency</a:t>
            </a:r>
            <a:r>
              <a:rPr sz="2450" spc="550" dirty="0"/>
              <a:t> </a:t>
            </a:r>
            <a:r>
              <a:rPr sz="2450" spc="-50" dirty="0"/>
              <a:t>incoming</a:t>
            </a:r>
            <a:r>
              <a:rPr sz="2450" spc="545" dirty="0"/>
              <a:t> </a:t>
            </a:r>
            <a:r>
              <a:rPr sz="2450" spc="-10" dirty="0"/>
              <a:t>light,</a:t>
            </a:r>
            <a:r>
              <a:rPr sz="2450" spc="650" dirty="0"/>
              <a:t> </a:t>
            </a:r>
            <a:r>
              <a:rPr sz="2450" spc="-90" dirty="0"/>
              <a:t>how</a:t>
            </a:r>
            <a:r>
              <a:rPr sz="2450" spc="-45" dirty="0"/>
              <a:t> </a:t>
            </a:r>
            <a:r>
              <a:rPr sz="2450" spc="-60" dirty="0"/>
              <a:t>would</a:t>
            </a:r>
            <a:r>
              <a:rPr sz="2450" spc="195" dirty="0"/>
              <a:t> </a:t>
            </a:r>
            <a:r>
              <a:rPr sz="2450" spc="114" dirty="0"/>
              <a:t>that</a:t>
            </a:r>
            <a:r>
              <a:rPr sz="2450" spc="195" dirty="0"/>
              <a:t> </a:t>
            </a:r>
            <a:r>
              <a:rPr sz="2450" spc="-50" dirty="0"/>
              <a:t>have</a:t>
            </a:r>
            <a:r>
              <a:rPr sz="2450" spc="195" dirty="0"/>
              <a:t> </a:t>
            </a:r>
            <a:r>
              <a:rPr sz="2450" spc="-45" dirty="0"/>
              <a:t>affected</a:t>
            </a:r>
            <a:r>
              <a:rPr sz="2450" spc="195" dirty="0"/>
              <a:t> </a:t>
            </a:r>
            <a:r>
              <a:rPr sz="2450" spc="45" dirty="0"/>
              <a:t>the</a:t>
            </a:r>
            <a:r>
              <a:rPr sz="2450" spc="195" dirty="0"/>
              <a:t> </a:t>
            </a:r>
            <a:r>
              <a:rPr sz="2450" spc="-15" dirty="0"/>
              <a:t>relative</a:t>
            </a:r>
            <a:r>
              <a:rPr sz="2450" spc="190" dirty="0"/>
              <a:t> </a:t>
            </a:r>
            <a:r>
              <a:rPr sz="2450" spc="-15" dirty="0"/>
              <a:t>heights</a:t>
            </a:r>
            <a:r>
              <a:rPr sz="2450" spc="190" dirty="0"/>
              <a:t> </a:t>
            </a:r>
            <a:r>
              <a:rPr sz="2450" spc="-114" dirty="0"/>
              <a:t>of</a:t>
            </a:r>
            <a:r>
              <a:rPr sz="2450" spc="195" dirty="0"/>
              <a:t> </a:t>
            </a:r>
            <a:r>
              <a:rPr sz="2450" dirty="0"/>
              <a:t>those</a:t>
            </a:r>
            <a:r>
              <a:rPr sz="2450" spc="190" dirty="0"/>
              <a:t> </a:t>
            </a:r>
            <a:r>
              <a:rPr sz="2450" spc="-55" dirty="0"/>
              <a:t>two</a:t>
            </a:r>
            <a:r>
              <a:rPr sz="2450" spc="190" dirty="0"/>
              <a:t> </a:t>
            </a:r>
            <a:r>
              <a:rPr sz="2450" spc="-15" dirty="0"/>
              <a:t>peaks?</a:t>
            </a:r>
            <a:r>
              <a:rPr sz="2450" spc="-20" dirty="0"/>
              <a:t> </a:t>
            </a:r>
            <a:r>
              <a:rPr sz="2450" spc="-30" dirty="0"/>
              <a:t>(Choose</a:t>
            </a:r>
            <a:r>
              <a:rPr sz="2450" spc="135" dirty="0"/>
              <a:t> </a:t>
            </a:r>
            <a:r>
              <a:rPr sz="2450" spc="-20" dirty="0"/>
              <a:t>one.)</a:t>
            </a:r>
            <a:endParaRPr sz="2450">
              <a:latin typeface="Arial"/>
              <a:cs typeface="Arial"/>
            </a:endParaRPr>
          </a:p>
        </p:txBody>
      </p:sp>
      <p:pic>
        <p:nvPicPr>
          <p:cNvPr id="5" name="object 5"/>
          <p:cNvPicPr/>
          <p:nvPr/>
        </p:nvPicPr>
        <p:blipFill>
          <a:blip r:embed="rId2" cstate="print"/>
          <a:stretch>
            <a:fillRect/>
          </a:stretch>
        </p:blipFill>
        <p:spPr>
          <a:xfrm>
            <a:off x="731519" y="3157930"/>
            <a:ext cx="4114820" cy="1456013"/>
          </a:xfrm>
          <a:prstGeom prst="rect">
            <a:avLst/>
          </a:prstGeom>
        </p:spPr>
      </p:pic>
      <p:sp>
        <p:nvSpPr>
          <p:cNvPr id="6" name="object 6"/>
          <p:cNvSpPr txBox="1"/>
          <p:nvPr/>
        </p:nvSpPr>
        <p:spPr>
          <a:xfrm>
            <a:off x="719315" y="4900116"/>
            <a:ext cx="8256905" cy="2174875"/>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left-hand</a:t>
            </a:r>
            <a:r>
              <a:rPr sz="2450" spc="160" dirty="0">
                <a:latin typeface="Times New Roman"/>
                <a:cs typeface="Times New Roman"/>
              </a:rPr>
              <a:t> </a:t>
            </a:r>
            <a:r>
              <a:rPr sz="2450" dirty="0">
                <a:latin typeface="Times New Roman"/>
                <a:cs typeface="Times New Roman"/>
              </a:rPr>
              <a:t>peak</a:t>
            </a:r>
            <a:r>
              <a:rPr sz="2450" spc="160" dirty="0">
                <a:latin typeface="Times New Roman"/>
                <a:cs typeface="Times New Roman"/>
              </a:rPr>
              <a:t> </a:t>
            </a:r>
            <a:r>
              <a:rPr sz="2450" dirty="0">
                <a:latin typeface="Times New Roman"/>
                <a:cs typeface="Times New Roman"/>
              </a:rPr>
              <a:t>would</a:t>
            </a:r>
            <a:r>
              <a:rPr sz="2450" spc="160" dirty="0">
                <a:latin typeface="Times New Roman"/>
                <a:cs typeface="Times New Roman"/>
              </a:rPr>
              <a:t> </a:t>
            </a:r>
            <a:r>
              <a:rPr sz="2450" dirty="0">
                <a:latin typeface="Times New Roman"/>
                <a:cs typeface="Times New Roman"/>
              </a:rPr>
              <a:t>have</a:t>
            </a:r>
            <a:r>
              <a:rPr sz="2450" spc="160" dirty="0">
                <a:latin typeface="Times New Roman"/>
                <a:cs typeface="Times New Roman"/>
              </a:rPr>
              <a:t> </a:t>
            </a:r>
            <a:r>
              <a:rPr sz="2450" dirty="0">
                <a:latin typeface="Times New Roman"/>
                <a:cs typeface="Times New Roman"/>
              </a:rPr>
              <a:t>been</a:t>
            </a:r>
            <a:r>
              <a:rPr sz="2450" spc="160" dirty="0">
                <a:latin typeface="Times New Roman"/>
                <a:cs typeface="Times New Roman"/>
              </a:rPr>
              <a:t> </a:t>
            </a:r>
            <a:r>
              <a:rPr sz="2450" spc="-20" dirty="0">
                <a:latin typeface="Times New Roman"/>
                <a:cs typeface="Times New Roman"/>
              </a:rPr>
              <a:t>significantly</a:t>
            </a:r>
            <a:r>
              <a:rPr sz="2450" spc="160" dirty="0">
                <a:latin typeface="Times New Roman"/>
                <a:cs typeface="Times New Roman"/>
              </a:rPr>
              <a:t> </a:t>
            </a:r>
            <a:r>
              <a:rPr sz="2450" dirty="0">
                <a:latin typeface="Times New Roman"/>
                <a:cs typeface="Times New Roman"/>
              </a:rPr>
              <a:t>higher</a:t>
            </a:r>
            <a:r>
              <a:rPr sz="2450" spc="160" dirty="0">
                <a:latin typeface="Times New Roman"/>
                <a:cs typeface="Times New Roman"/>
              </a:rPr>
              <a:t> </a:t>
            </a:r>
            <a:r>
              <a:rPr sz="2450" spc="50" dirty="0">
                <a:latin typeface="Times New Roman"/>
                <a:cs typeface="Times New Roman"/>
              </a:rPr>
              <a:t>than 	</a:t>
            </a:r>
            <a:r>
              <a:rPr sz="2450" dirty="0">
                <a:latin typeface="Times New Roman"/>
                <a:cs typeface="Times New Roman"/>
              </a:rPr>
              <a:t>the</a:t>
            </a:r>
            <a:r>
              <a:rPr sz="2450" spc="325" dirty="0">
                <a:latin typeface="Times New Roman"/>
                <a:cs typeface="Times New Roman"/>
              </a:rPr>
              <a:t> </a:t>
            </a:r>
            <a:r>
              <a:rPr sz="2450" spc="-20" dirty="0">
                <a:latin typeface="Times New Roman"/>
                <a:cs typeface="Times New Roman"/>
              </a:rPr>
              <a:t>right-</a:t>
            </a:r>
            <a:r>
              <a:rPr sz="2450" dirty="0">
                <a:latin typeface="Times New Roman"/>
                <a:cs typeface="Times New Roman"/>
              </a:rPr>
              <a:t>hand</a:t>
            </a:r>
            <a:r>
              <a:rPr sz="2450" spc="320" dirty="0">
                <a:latin typeface="Times New Roman"/>
                <a:cs typeface="Times New Roman"/>
              </a:rPr>
              <a:t> </a:t>
            </a:r>
            <a:r>
              <a:rPr sz="2450" spc="-10" dirty="0">
                <a:latin typeface="Times New Roman"/>
                <a:cs typeface="Times New Roman"/>
              </a:rPr>
              <a:t>peak.</a:t>
            </a:r>
            <a:endParaRPr sz="2450">
              <a:latin typeface="Times New Roman"/>
              <a:cs typeface="Times New Roman"/>
            </a:endParaRPr>
          </a:p>
          <a:p>
            <a:pPr marL="382270" marR="5080" indent="-358140">
              <a:lnSpc>
                <a:spcPct val="101699"/>
              </a:lnSpc>
              <a:spcBef>
                <a:spcPts val="994"/>
              </a:spcBef>
              <a:buAutoNum type="alphaUcPeriod"/>
              <a:tabLst>
                <a:tab pos="383540" algn="l"/>
              </a:tabLst>
            </a:pPr>
            <a:r>
              <a:rPr sz="2450" dirty="0">
                <a:latin typeface="Times New Roman"/>
                <a:cs typeface="Times New Roman"/>
              </a:rPr>
              <a:t>The</a:t>
            </a:r>
            <a:r>
              <a:rPr sz="2450" spc="260" dirty="0">
                <a:latin typeface="Times New Roman"/>
                <a:cs typeface="Times New Roman"/>
              </a:rPr>
              <a:t> </a:t>
            </a:r>
            <a:r>
              <a:rPr sz="2450" spc="-45" dirty="0">
                <a:latin typeface="Times New Roman"/>
                <a:cs typeface="Times New Roman"/>
              </a:rPr>
              <a:t>left-</a:t>
            </a:r>
            <a:r>
              <a:rPr sz="2450" dirty="0">
                <a:latin typeface="Times New Roman"/>
                <a:cs typeface="Times New Roman"/>
              </a:rPr>
              <a:t>hand</a:t>
            </a:r>
            <a:r>
              <a:rPr sz="2450" spc="270" dirty="0">
                <a:latin typeface="Times New Roman"/>
                <a:cs typeface="Times New Roman"/>
              </a:rPr>
              <a:t> </a:t>
            </a:r>
            <a:r>
              <a:rPr sz="2450" dirty="0">
                <a:latin typeface="Times New Roman"/>
                <a:cs typeface="Times New Roman"/>
              </a:rPr>
              <a:t>peak</a:t>
            </a:r>
            <a:r>
              <a:rPr sz="2450" spc="270" dirty="0">
                <a:latin typeface="Times New Roman"/>
                <a:cs typeface="Times New Roman"/>
              </a:rPr>
              <a:t> </a:t>
            </a:r>
            <a:r>
              <a:rPr sz="2450" dirty="0">
                <a:latin typeface="Times New Roman"/>
                <a:cs typeface="Times New Roman"/>
              </a:rPr>
              <a:t>would</a:t>
            </a:r>
            <a:r>
              <a:rPr sz="2450" spc="265" dirty="0">
                <a:latin typeface="Times New Roman"/>
                <a:cs typeface="Times New Roman"/>
              </a:rPr>
              <a:t> </a:t>
            </a:r>
            <a:r>
              <a:rPr sz="2450" dirty="0">
                <a:latin typeface="Times New Roman"/>
                <a:cs typeface="Times New Roman"/>
              </a:rPr>
              <a:t>have</a:t>
            </a:r>
            <a:r>
              <a:rPr sz="2450" spc="275" dirty="0">
                <a:latin typeface="Times New Roman"/>
                <a:cs typeface="Times New Roman"/>
              </a:rPr>
              <a:t> </a:t>
            </a:r>
            <a:r>
              <a:rPr sz="2450" dirty="0">
                <a:latin typeface="Times New Roman"/>
                <a:cs typeface="Times New Roman"/>
              </a:rPr>
              <a:t>been</a:t>
            </a:r>
            <a:r>
              <a:rPr sz="2450" spc="270" dirty="0">
                <a:latin typeface="Times New Roman"/>
                <a:cs typeface="Times New Roman"/>
              </a:rPr>
              <a:t> </a:t>
            </a:r>
            <a:r>
              <a:rPr sz="2450" spc="-10" dirty="0">
                <a:latin typeface="Times New Roman"/>
                <a:cs typeface="Times New Roman"/>
              </a:rPr>
              <a:t>significantly</a:t>
            </a:r>
            <a:r>
              <a:rPr sz="2450" spc="265" dirty="0">
                <a:latin typeface="Times New Roman"/>
                <a:cs typeface="Times New Roman"/>
              </a:rPr>
              <a:t> </a:t>
            </a:r>
            <a:r>
              <a:rPr sz="2450" spc="-25" dirty="0">
                <a:latin typeface="Times New Roman"/>
                <a:cs typeface="Times New Roman"/>
              </a:rPr>
              <a:t>lower</a:t>
            </a:r>
            <a:r>
              <a:rPr sz="2450" spc="270" dirty="0">
                <a:latin typeface="Times New Roman"/>
                <a:cs typeface="Times New Roman"/>
              </a:rPr>
              <a:t> </a:t>
            </a:r>
            <a:r>
              <a:rPr sz="2450" spc="50" dirty="0">
                <a:latin typeface="Times New Roman"/>
                <a:cs typeface="Times New Roman"/>
              </a:rPr>
              <a:t>than 	</a:t>
            </a:r>
            <a:r>
              <a:rPr sz="2450" dirty="0">
                <a:latin typeface="Times New Roman"/>
                <a:cs typeface="Times New Roman"/>
              </a:rPr>
              <a:t>the</a:t>
            </a:r>
            <a:r>
              <a:rPr sz="2450" spc="325" dirty="0">
                <a:latin typeface="Times New Roman"/>
                <a:cs typeface="Times New Roman"/>
              </a:rPr>
              <a:t> </a:t>
            </a:r>
            <a:r>
              <a:rPr sz="2450" spc="-20" dirty="0">
                <a:latin typeface="Times New Roman"/>
                <a:cs typeface="Times New Roman"/>
              </a:rPr>
              <a:t>right-</a:t>
            </a:r>
            <a:r>
              <a:rPr sz="2450" dirty="0">
                <a:latin typeface="Times New Roman"/>
                <a:cs typeface="Times New Roman"/>
              </a:rPr>
              <a:t>hand</a:t>
            </a:r>
            <a:r>
              <a:rPr sz="2450" spc="320" dirty="0">
                <a:latin typeface="Times New Roman"/>
                <a:cs typeface="Times New Roman"/>
              </a:rPr>
              <a:t> </a:t>
            </a:r>
            <a:r>
              <a:rPr sz="2450" spc="-10" dirty="0">
                <a:latin typeface="Times New Roman"/>
                <a:cs typeface="Times New Roman"/>
              </a:rPr>
              <a:t>peak.</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30" dirty="0">
                <a:latin typeface="Times New Roman"/>
                <a:cs typeface="Times New Roman"/>
              </a:rPr>
              <a:t> </a:t>
            </a:r>
            <a:r>
              <a:rPr sz="2450" dirty="0">
                <a:latin typeface="Times New Roman"/>
                <a:cs typeface="Times New Roman"/>
              </a:rPr>
              <a:t>two</a:t>
            </a:r>
            <a:r>
              <a:rPr sz="2450" spc="35" dirty="0">
                <a:latin typeface="Times New Roman"/>
                <a:cs typeface="Times New Roman"/>
              </a:rPr>
              <a:t> </a:t>
            </a:r>
            <a:r>
              <a:rPr sz="2450" dirty="0">
                <a:latin typeface="Times New Roman"/>
                <a:cs typeface="Times New Roman"/>
              </a:rPr>
              <a:t>peaks</a:t>
            </a:r>
            <a:r>
              <a:rPr sz="2450" spc="40" dirty="0">
                <a:latin typeface="Times New Roman"/>
                <a:cs typeface="Times New Roman"/>
              </a:rPr>
              <a:t> </a:t>
            </a:r>
            <a:r>
              <a:rPr sz="2450" spc="-10" dirty="0">
                <a:latin typeface="Times New Roman"/>
                <a:cs typeface="Times New Roman"/>
              </a:rPr>
              <a:t>would</a:t>
            </a:r>
            <a:r>
              <a:rPr sz="2450" spc="40" dirty="0">
                <a:latin typeface="Times New Roman"/>
                <a:cs typeface="Times New Roman"/>
              </a:rPr>
              <a:t> </a:t>
            </a:r>
            <a:r>
              <a:rPr sz="2450" dirty="0">
                <a:latin typeface="Times New Roman"/>
                <a:cs typeface="Times New Roman"/>
              </a:rPr>
              <a:t>still</a:t>
            </a:r>
            <a:r>
              <a:rPr sz="2450" spc="40" dirty="0">
                <a:latin typeface="Times New Roman"/>
                <a:cs typeface="Times New Roman"/>
              </a:rPr>
              <a:t> </a:t>
            </a:r>
            <a:r>
              <a:rPr sz="2450" dirty="0">
                <a:latin typeface="Times New Roman"/>
                <a:cs typeface="Times New Roman"/>
              </a:rPr>
              <a:t>have</a:t>
            </a:r>
            <a:r>
              <a:rPr sz="2450" spc="35" dirty="0">
                <a:latin typeface="Times New Roman"/>
                <a:cs typeface="Times New Roman"/>
              </a:rPr>
              <a:t> </a:t>
            </a:r>
            <a:r>
              <a:rPr sz="2450" dirty="0">
                <a:latin typeface="Times New Roman"/>
                <a:cs typeface="Times New Roman"/>
              </a:rPr>
              <a:t>comparable</a:t>
            </a:r>
            <a:r>
              <a:rPr sz="2450" spc="40" dirty="0">
                <a:latin typeface="Times New Roman"/>
                <a:cs typeface="Times New Roman"/>
              </a:rPr>
              <a:t> </a:t>
            </a:r>
            <a:r>
              <a:rPr sz="2450" spc="-10" dirty="0">
                <a:latin typeface="Times New Roman"/>
                <a:cs typeface="Times New Roman"/>
              </a:rPr>
              <a:t>heights.</a:t>
            </a:r>
            <a:endParaRPr sz="2450">
              <a:latin typeface="Times New Roman"/>
              <a:cs typeface="Times New Roman"/>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0719" y="878291"/>
            <a:ext cx="8331834" cy="1096010"/>
          </a:xfrm>
          <a:prstGeom prst="rect">
            <a:avLst/>
          </a:prstGeom>
        </p:spPr>
        <p:txBody>
          <a:bodyPr vert="horz" wrap="square" lIns="0" tIns="12065" rIns="0" bIns="0" rtlCol="0">
            <a:spAutoFit/>
          </a:bodyPr>
          <a:lstStyle/>
          <a:p>
            <a:pPr marL="50800" algn="just">
              <a:lnSpc>
                <a:spcPct val="100000"/>
              </a:lnSpc>
              <a:spcBef>
                <a:spcPts val="95"/>
              </a:spcBef>
              <a:tabLst>
                <a:tab pos="54349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50800" marR="43180" algn="just">
              <a:lnSpc>
                <a:spcPct val="106700"/>
              </a:lnSpc>
            </a:pPr>
            <a:r>
              <a:rPr sz="1400" spc="55" dirty="0">
                <a:latin typeface="Times New Roman"/>
                <a:cs typeface="Times New Roman"/>
              </a:rPr>
              <a:t>In</a:t>
            </a:r>
            <a:r>
              <a:rPr sz="1400" spc="415" dirty="0">
                <a:latin typeface="Times New Roman"/>
                <a:cs typeface="Times New Roman"/>
              </a:rPr>
              <a:t> </a:t>
            </a:r>
            <a:r>
              <a:rPr sz="1400" spc="70" dirty="0">
                <a:latin typeface="Times New Roman"/>
                <a:cs typeface="Times New Roman"/>
              </a:rPr>
              <a:t>the</a:t>
            </a:r>
            <a:r>
              <a:rPr sz="1400" spc="415" dirty="0">
                <a:latin typeface="Times New Roman"/>
                <a:cs typeface="Times New Roman"/>
              </a:rPr>
              <a:t> </a:t>
            </a:r>
            <a:r>
              <a:rPr sz="1400" dirty="0">
                <a:latin typeface="Times New Roman"/>
                <a:cs typeface="Times New Roman"/>
              </a:rPr>
              <a:t>figure</a:t>
            </a:r>
            <a:r>
              <a:rPr sz="1400" spc="415" dirty="0">
                <a:latin typeface="Times New Roman"/>
                <a:cs typeface="Times New Roman"/>
              </a:rPr>
              <a:t> </a:t>
            </a:r>
            <a:r>
              <a:rPr sz="1400" dirty="0">
                <a:latin typeface="Times New Roman"/>
                <a:cs typeface="Times New Roman"/>
              </a:rPr>
              <a:t>below,</a:t>
            </a:r>
            <a:r>
              <a:rPr sz="1400" spc="480" dirty="0">
                <a:latin typeface="Times New Roman"/>
                <a:cs typeface="Times New Roman"/>
              </a:rPr>
              <a:t> </a:t>
            </a:r>
            <a:r>
              <a:rPr sz="1400" spc="70" dirty="0">
                <a:latin typeface="Times New Roman"/>
                <a:cs typeface="Times New Roman"/>
              </a:rPr>
              <a:t>the</a:t>
            </a:r>
            <a:r>
              <a:rPr sz="1400" spc="415" dirty="0">
                <a:latin typeface="Times New Roman"/>
                <a:cs typeface="Times New Roman"/>
              </a:rPr>
              <a:t> </a:t>
            </a:r>
            <a:r>
              <a:rPr sz="1400" dirty="0">
                <a:latin typeface="Times New Roman"/>
                <a:cs typeface="Times New Roman"/>
              </a:rPr>
              <a:t>panel</a:t>
            </a:r>
            <a:r>
              <a:rPr sz="1400" spc="415" dirty="0">
                <a:latin typeface="Times New Roman"/>
                <a:cs typeface="Times New Roman"/>
              </a:rPr>
              <a:t> </a:t>
            </a:r>
            <a:r>
              <a:rPr sz="1400" dirty="0">
                <a:latin typeface="Times New Roman"/>
                <a:cs typeface="Times New Roman"/>
              </a:rPr>
              <a:t>showing</a:t>
            </a:r>
            <a:r>
              <a:rPr sz="1400" spc="425" dirty="0">
                <a:latin typeface="Times New Roman"/>
                <a:cs typeface="Times New Roman"/>
              </a:rPr>
              <a:t> </a:t>
            </a:r>
            <a:r>
              <a:rPr sz="1400" b="0" i="1" dirty="0">
                <a:latin typeface="Bookman Old Style"/>
                <a:cs typeface="Bookman Old Style"/>
              </a:rPr>
              <a:t>θ</a:t>
            </a:r>
            <a:r>
              <a:rPr sz="1400" b="0" i="1" spc="490" dirty="0">
                <a:latin typeface="Bookman Old Style"/>
                <a:cs typeface="Bookman Old Style"/>
              </a:rPr>
              <a:t> </a:t>
            </a:r>
            <a:r>
              <a:rPr sz="1400" spc="295" dirty="0">
                <a:latin typeface="Times New Roman"/>
                <a:cs typeface="Times New Roman"/>
              </a:rPr>
              <a:t>=</a:t>
            </a:r>
            <a:r>
              <a:rPr sz="1400" spc="80" dirty="0">
                <a:latin typeface="Times New Roman"/>
                <a:cs typeface="Times New Roman"/>
              </a:rPr>
              <a:t>  </a:t>
            </a:r>
            <a:r>
              <a:rPr sz="1400" dirty="0">
                <a:latin typeface="Times New Roman"/>
                <a:cs typeface="Times New Roman"/>
              </a:rPr>
              <a:t>135</a:t>
            </a:r>
            <a:r>
              <a:rPr sz="1500" i="1" baseline="27777" dirty="0">
                <a:latin typeface="Arial"/>
                <a:cs typeface="Arial"/>
              </a:rPr>
              <a:t>◦</a:t>
            </a:r>
            <a:r>
              <a:rPr sz="1500" i="1" spc="195" baseline="27777" dirty="0">
                <a:latin typeface="Arial"/>
                <a:cs typeface="Arial"/>
              </a:rPr>
              <a:t>  </a:t>
            </a:r>
            <a:r>
              <a:rPr sz="1400" dirty="0">
                <a:latin typeface="Times New Roman"/>
                <a:cs typeface="Times New Roman"/>
              </a:rPr>
              <a:t>shows</a:t>
            </a:r>
            <a:r>
              <a:rPr sz="1400" spc="415" dirty="0">
                <a:latin typeface="Times New Roman"/>
                <a:cs typeface="Times New Roman"/>
              </a:rPr>
              <a:t> </a:t>
            </a:r>
            <a:r>
              <a:rPr sz="1400" dirty="0">
                <a:latin typeface="Times New Roman"/>
                <a:cs typeface="Times New Roman"/>
              </a:rPr>
              <a:t>two</a:t>
            </a:r>
            <a:r>
              <a:rPr sz="1400" spc="420" dirty="0">
                <a:latin typeface="Times New Roman"/>
                <a:cs typeface="Times New Roman"/>
              </a:rPr>
              <a:t> </a:t>
            </a:r>
            <a:r>
              <a:rPr sz="1400" dirty="0">
                <a:latin typeface="Times New Roman"/>
                <a:cs typeface="Times New Roman"/>
              </a:rPr>
              <a:t>peaks,</a:t>
            </a:r>
            <a:r>
              <a:rPr sz="1400" spc="475" dirty="0">
                <a:latin typeface="Times New Roman"/>
                <a:cs typeface="Times New Roman"/>
              </a:rPr>
              <a:t> </a:t>
            </a:r>
            <a:r>
              <a:rPr sz="1400" spc="70" dirty="0">
                <a:latin typeface="Times New Roman"/>
                <a:cs typeface="Times New Roman"/>
              </a:rPr>
              <a:t>the</a:t>
            </a:r>
            <a:r>
              <a:rPr sz="1400" spc="415" dirty="0">
                <a:latin typeface="Times New Roman"/>
                <a:cs typeface="Times New Roman"/>
              </a:rPr>
              <a:t> </a:t>
            </a:r>
            <a:r>
              <a:rPr sz="1400" spc="50" dirty="0">
                <a:latin typeface="Times New Roman"/>
                <a:cs typeface="Times New Roman"/>
              </a:rPr>
              <a:t>right</a:t>
            </a:r>
            <a:r>
              <a:rPr sz="1400" spc="415" dirty="0">
                <a:latin typeface="Times New Roman"/>
                <a:cs typeface="Times New Roman"/>
              </a:rPr>
              <a:t> </a:t>
            </a:r>
            <a:r>
              <a:rPr sz="1400" dirty="0">
                <a:latin typeface="Times New Roman"/>
                <a:cs typeface="Times New Roman"/>
              </a:rPr>
              <a:t>one</a:t>
            </a:r>
            <a:r>
              <a:rPr sz="1400" spc="420" dirty="0">
                <a:latin typeface="Times New Roman"/>
                <a:cs typeface="Times New Roman"/>
              </a:rPr>
              <a:t> </a:t>
            </a:r>
            <a:r>
              <a:rPr sz="1400" dirty="0">
                <a:latin typeface="Times New Roman"/>
                <a:cs typeface="Times New Roman"/>
              </a:rPr>
              <a:t>slightly</a:t>
            </a:r>
            <a:r>
              <a:rPr sz="1400" spc="415" dirty="0">
                <a:latin typeface="Times New Roman"/>
                <a:cs typeface="Times New Roman"/>
              </a:rPr>
              <a:t> </a:t>
            </a:r>
            <a:r>
              <a:rPr sz="1400" dirty="0">
                <a:latin typeface="Times New Roman"/>
                <a:cs typeface="Times New Roman"/>
              </a:rPr>
              <a:t>higher</a:t>
            </a:r>
            <a:r>
              <a:rPr sz="1400" spc="415" dirty="0">
                <a:latin typeface="Times New Roman"/>
                <a:cs typeface="Times New Roman"/>
              </a:rPr>
              <a:t> </a:t>
            </a:r>
            <a:r>
              <a:rPr sz="1400" spc="75" dirty="0">
                <a:latin typeface="Times New Roman"/>
                <a:cs typeface="Times New Roman"/>
              </a:rPr>
              <a:t>but </a:t>
            </a:r>
            <a:r>
              <a:rPr sz="1400" dirty="0">
                <a:latin typeface="Times New Roman"/>
                <a:cs typeface="Times New Roman"/>
              </a:rPr>
              <a:t>comparable</a:t>
            </a:r>
            <a:r>
              <a:rPr sz="1400" spc="285" dirty="0">
                <a:latin typeface="Times New Roman"/>
                <a:cs typeface="Times New Roman"/>
              </a:rPr>
              <a:t> </a:t>
            </a:r>
            <a:r>
              <a:rPr sz="1400" spc="75" dirty="0">
                <a:latin typeface="Times New Roman"/>
                <a:cs typeface="Times New Roman"/>
              </a:rPr>
              <a:t>to</a:t>
            </a:r>
            <a:r>
              <a:rPr sz="1400" spc="285" dirty="0">
                <a:latin typeface="Times New Roman"/>
                <a:cs typeface="Times New Roman"/>
              </a:rPr>
              <a:t> </a:t>
            </a:r>
            <a:r>
              <a:rPr sz="1400" spc="70" dirty="0">
                <a:latin typeface="Times New Roman"/>
                <a:cs typeface="Times New Roman"/>
              </a:rPr>
              <a:t>the</a:t>
            </a:r>
            <a:r>
              <a:rPr sz="1400" spc="290" dirty="0">
                <a:latin typeface="Times New Roman"/>
                <a:cs typeface="Times New Roman"/>
              </a:rPr>
              <a:t> </a:t>
            </a:r>
            <a:r>
              <a:rPr sz="1400" dirty="0">
                <a:latin typeface="Times New Roman"/>
                <a:cs typeface="Times New Roman"/>
              </a:rPr>
              <a:t>left</a:t>
            </a:r>
            <a:r>
              <a:rPr sz="1400" spc="285" dirty="0">
                <a:latin typeface="Times New Roman"/>
                <a:cs typeface="Times New Roman"/>
              </a:rPr>
              <a:t> </a:t>
            </a:r>
            <a:r>
              <a:rPr sz="1400" dirty="0">
                <a:latin typeface="Times New Roman"/>
                <a:cs typeface="Times New Roman"/>
              </a:rPr>
              <a:t>one.</a:t>
            </a:r>
            <a:r>
              <a:rPr sz="1400" spc="135" dirty="0">
                <a:latin typeface="Times New Roman"/>
                <a:cs typeface="Times New Roman"/>
              </a:rPr>
              <a:t>  </a:t>
            </a:r>
            <a:r>
              <a:rPr sz="1400" dirty="0">
                <a:latin typeface="Times New Roman"/>
                <a:cs typeface="Times New Roman"/>
              </a:rPr>
              <a:t>If</a:t>
            </a:r>
            <a:r>
              <a:rPr sz="1400" spc="290" dirty="0">
                <a:latin typeface="Times New Roman"/>
                <a:cs typeface="Times New Roman"/>
              </a:rPr>
              <a:t> </a:t>
            </a:r>
            <a:r>
              <a:rPr sz="1400" spc="60" dirty="0">
                <a:latin typeface="Times New Roman"/>
                <a:cs typeface="Times New Roman"/>
              </a:rPr>
              <a:t>Compton</a:t>
            </a:r>
            <a:r>
              <a:rPr sz="1400" spc="285" dirty="0">
                <a:latin typeface="Times New Roman"/>
                <a:cs typeface="Times New Roman"/>
              </a:rPr>
              <a:t> </a:t>
            </a:r>
            <a:r>
              <a:rPr sz="1400" spc="70" dirty="0">
                <a:latin typeface="Times New Roman"/>
                <a:cs typeface="Times New Roman"/>
              </a:rPr>
              <a:t>had</a:t>
            </a:r>
            <a:r>
              <a:rPr sz="1400" spc="290" dirty="0">
                <a:latin typeface="Times New Roman"/>
                <a:cs typeface="Times New Roman"/>
              </a:rPr>
              <a:t> </a:t>
            </a:r>
            <a:r>
              <a:rPr sz="1400" dirty="0">
                <a:latin typeface="Times New Roman"/>
                <a:cs typeface="Times New Roman"/>
              </a:rPr>
              <a:t>used</a:t>
            </a:r>
            <a:r>
              <a:rPr sz="1400" spc="285" dirty="0">
                <a:latin typeface="Times New Roman"/>
                <a:cs typeface="Times New Roman"/>
              </a:rPr>
              <a:t> </a:t>
            </a:r>
            <a:r>
              <a:rPr sz="1400" dirty="0">
                <a:latin typeface="Times New Roman"/>
                <a:cs typeface="Times New Roman"/>
              </a:rPr>
              <a:t>much</a:t>
            </a:r>
            <a:r>
              <a:rPr sz="1400" spc="290" dirty="0">
                <a:latin typeface="Times New Roman"/>
                <a:cs typeface="Times New Roman"/>
              </a:rPr>
              <a:t> </a:t>
            </a:r>
            <a:r>
              <a:rPr sz="1400" dirty="0">
                <a:latin typeface="Times New Roman"/>
                <a:cs typeface="Times New Roman"/>
              </a:rPr>
              <a:t>lower</a:t>
            </a:r>
            <a:r>
              <a:rPr sz="1400" spc="285" dirty="0">
                <a:latin typeface="Times New Roman"/>
                <a:cs typeface="Times New Roman"/>
              </a:rPr>
              <a:t> </a:t>
            </a:r>
            <a:r>
              <a:rPr sz="1400" dirty="0">
                <a:latin typeface="Times New Roman"/>
                <a:cs typeface="Times New Roman"/>
              </a:rPr>
              <a:t>frequency</a:t>
            </a:r>
            <a:r>
              <a:rPr sz="1400" spc="290" dirty="0">
                <a:latin typeface="Times New Roman"/>
                <a:cs typeface="Times New Roman"/>
              </a:rPr>
              <a:t> </a:t>
            </a:r>
            <a:r>
              <a:rPr sz="1400" dirty="0">
                <a:latin typeface="Times New Roman"/>
                <a:cs typeface="Times New Roman"/>
              </a:rPr>
              <a:t>incoming</a:t>
            </a:r>
            <a:r>
              <a:rPr sz="1400" spc="285" dirty="0">
                <a:latin typeface="Times New Roman"/>
                <a:cs typeface="Times New Roman"/>
              </a:rPr>
              <a:t> </a:t>
            </a:r>
            <a:r>
              <a:rPr sz="1400" dirty="0">
                <a:latin typeface="Times New Roman"/>
                <a:cs typeface="Times New Roman"/>
              </a:rPr>
              <a:t>light,</a:t>
            </a:r>
            <a:r>
              <a:rPr sz="1400" spc="305" dirty="0">
                <a:latin typeface="Times New Roman"/>
                <a:cs typeface="Times New Roman"/>
              </a:rPr>
              <a:t> </a:t>
            </a:r>
            <a:r>
              <a:rPr sz="1400" dirty="0">
                <a:latin typeface="Times New Roman"/>
                <a:cs typeface="Times New Roman"/>
              </a:rPr>
              <a:t>how</a:t>
            </a:r>
            <a:r>
              <a:rPr sz="1400" spc="290" dirty="0">
                <a:latin typeface="Times New Roman"/>
                <a:cs typeface="Times New Roman"/>
              </a:rPr>
              <a:t> </a:t>
            </a:r>
            <a:r>
              <a:rPr sz="1400" dirty="0">
                <a:latin typeface="Times New Roman"/>
                <a:cs typeface="Times New Roman"/>
              </a:rPr>
              <a:t>would</a:t>
            </a:r>
            <a:r>
              <a:rPr sz="1400" spc="285" dirty="0">
                <a:latin typeface="Times New Roman"/>
                <a:cs typeface="Times New Roman"/>
              </a:rPr>
              <a:t> </a:t>
            </a:r>
            <a:r>
              <a:rPr sz="1400" spc="95" dirty="0">
                <a:latin typeface="Times New Roman"/>
                <a:cs typeface="Times New Roman"/>
              </a:rPr>
              <a:t>that </a:t>
            </a:r>
            <a:r>
              <a:rPr sz="1400" dirty="0">
                <a:latin typeface="Times New Roman"/>
                <a:cs typeface="Times New Roman"/>
              </a:rPr>
              <a:t>have</a:t>
            </a:r>
            <a:r>
              <a:rPr sz="1400" spc="275" dirty="0">
                <a:latin typeface="Times New Roman"/>
                <a:cs typeface="Times New Roman"/>
              </a:rPr>
              <a:t> </a:t>
            </a:r>
            <a:r>
              <a:rPr sz="1400" dirty="0">
                <a:latin typeface="Times New Roman"/>
                <a:cs typeface="Times New Roman"/>
              </a:rPr>
              <a:t>affected</a:t>
            </a:r>
            <a:r>
              <a:rPr sz="1400" spc="275" dirty="0">
                <a:latin typeface="Times New Roman"/>
                <a:cs typeface="Times New Roman"/>
              </a:rPr>
              <a:t> </a:t>
            </a:r>
            <a:r>
              <a:rPr sz="1400" spc="70" dirty="0">
                <a:latin typeface="Times New Roman"/>
                <a:cs typeface="Times New Roman"/>
              </a:rPr>
              <a:t>the</a:t>
            </a:r>
            <a:r>
              <a:rPr sz="1400" spc="280" dirty="0">
                <a:latin typeface="Times New Roman"/>
                <a:cs typeface="Times New Roman"/>
              </a:rPr>
              <a:t> </a:t>
            </a:r>
            <a:r>
              <a:rPr sz="1400" dirty="0">
                <a:latin typeface="Times New Roman"/>
                <a:cs typeface="Times New Roman"/>
              </a:rPr>
              <a:t>relative</a:t>
            </a:r>
            <a:r>
              <a:rPr sz="1400" spc="275" dirty="0">
                <a:latin typeface="Times New Roman"/>
                <a:cs typeface="Times New Roman"/>
              </a:rPr>
              <a:t> </a:t>
            </a:r>
            <a:r>
              <a:rPr sz="1400" dirty="0">
                <a:latin typeface="Times New Roman"/>
                <a:cs typeface="Times New Roman"/>
              </a:rPr>
              <a:t>heights</a:t>
            </a:r>
            <a:r>
              <a:rPr sz="1400" spc="275" dirty="0">
                <a:latin typeface="Times New Roman"/>
                <a:cs typeface="Times New Roman"/>
              </a:rPr>
              <a:t> </a:t>
            </a:r>
            <a:r>
              <a:rPr sz="1400" dirty="0">
                <a:latin typeface="Times New Roman"/>
                <a:cs typeface="Times New Roman"/>
              </a:rPr>
              <a:t>of</a:t>
            </a:r>
            <a:r>
              <a:rPr sz="1400" spc="280" dirty="0">
                <a:latin typeface="Times New Roman"/>
                <a:cs typeface="Times New Roman"/>
              </a:rPr>
              <a:t> </a:t>
            </a:r>
            <a:r>
              <a:rPr sz="1400" dirty="0">
                <a:latin typeface="Times New Roman"/>
                <a:cs typeface="Times New Roman"/>
              </a:rPr>
              <a:t>those</a:t>
            </a:r>
            <a:r>
              <a:rPr sz="1400" spc="275" dirty="0">
                <a:latin typeface="Times New Roman"/>
                <a:cs typeface="Times New Roman"/>
              </a:rPr>
              <a:t> </a:t>
            </a:r>
            <a:r>
              <a:rPr sz="1400" dirty="0">
                <a:latin typeface="Times New Roman"/>
                <a:cs typeface="Times New Roman"/>
              </a:rPr>
              <a:t>two</a:t>
            </a:r>
            <a:r>
              <a:rPr sz="1400" spc="280" dirty="0">
                <a:latin typeface="Times New Roman"/>
                <a:cs typeface="Times New Roman"/>
              </a:rPr>
              <a:t> </a:t>
            </a:r>
            <a:r>
              <a:rPr sz="1400" dirty="0">
                <a:latin typeface="Times New Roman"/>
                <a:cs typeface="Times New Roman"/>
              </a:rPr>
              <a:t>peaks?</a:t>
            </a:r>
            <a:r>
              <a:rPr sz="1400" spc="484" dirty="0">
                <a:latin typeface="Times New Roman"/>
                <a:cs typeface="Times New Roman"/>
              </a:rPr>
              <a:t> </a:t>
            </a:r>
            <a:r>
              <a:rPr sz="1400" dirty="0">
                <a:latin typeface="Times New Roman"/>
                <a:cs typeface="Times New Roman"/>
              </a:rPr>
              <a:t>(Choose</a:t>
            </a:r>
            <a:r>
              <a:rPr sz="1400" spc="275" dirty="0">
                <a:latin typeface="Times New Roman"/>
                <a:cs typeface="Times New Roman"/>
              </a:rPr>
              <a:t> </a:t>
            </a:r>
            <a:r>
              <a:rPr sz="1400" spc="-10" dirty="0">
                <a:latin typeface="Times New Roman"/>
                <a:cs typeface="Times New Roman"/>
              </a:rPr>
              <a:t>one.)</a:t>
            </a:r>
            <a:endParaRPr sz="1400">
              <a:latin typeface="Times New Roman"/>
              <a:cs typeface="Times New Roman"/>
            </a:endParaRPr>
          </a:p>
        </p:txBody>
      </p:sp>
      <p:pic>
        <p:nvPicPr>
          <p:cNvPr id="3" name="object 3"/>
          <p:cNvPicPr/>
          <p:nvPr/>
        </p:nvPicPr>
        <p:blipFill>
          <a:blip r:embed="rId2" cstate="print"/>
          <a:stretch>
            <a:fillRect/>
          </a:stretch>
        </p:blipFill>
        <p:spPr>
          <a:xfrm>
            <a:off x="731519" y="1983193"/>
            <a:ext cx="4114820" cy="1456013"/>
          </a:xfrm>
          <a:prstGeom prst="rect">
            <a:avLst/>
          </a:prstGeom>
        </p:spPr>
      </p:pic>
      <p:sp>
        <p:nvSpPr>
          <p:cNvPr id="4" name="object 4"/>
          <p:cNvSpPr txBox="1"/>
          <p:nvPr/>
        </p:nvSpPr>
        <p:spPr>
          <a:xfrm>
            <a:off x="707758" y="3706149"/>
            <a:ext cx="8267700" cy="2104390"/>
          </a:xfrm>
          <a:prstGeom prst="rect">
            <a:avLst/>
          </a:prstGeom>
        </p:spPr>
        <p:txBody>
          <a:bodyPr vert="horz" wrap="square" lIns="0" tIns="17145" rIns="0" bIns="0" rtlCol="0">
            <a:spAutoFit/>
          </a:bodyPr>
          <a:lstStyle/>
          <a:p>
            <a:pPr marL="394970" indent="-257175">
              <a:lnSpc>
                <a:spcPct val="100000"/>
              </a:lnSpc>
              <a:spcBef>
                <a:spcPts val="135"/>
              </a:spcBef>
              <a:buAutoNum type="alphaUcPeriod"/>
              <a:tabLst>
                <a:tab pos="394970" algn="l"/>
              </a:tabLst>
            </a:pPr>
            <a:r>
              <a:rPr sz="1400" spc="75" dirty="0">
                <a:latin typeface="Times New Roman"/>
                <a:cs typeface="Times New Roman"/>
              </a:rPr>
              <a:t>The</a:t>
            </a:r>
            <a:r>
              <a:rPr sz="1400" spc="240" dirty="0">
                <a:latin typeface="Times New Roman"/>
                <a:cs typeface="Times New Roman"/>
              </a:rPr>
              <a:t> </a:t>
            </a:r>
            <a:r>
              <a:rPr sz="1400" dirty="0">
                <a:latin typeface="Times New Roman"/>
                <a:cs typeface="Times New Roman"/>
              </a:rPr>
              <a:t>left-</a:t>
            </a:r>
            <a:r>
              <a:rPr sz="1400" spc="50" dirty="0">
                <a:latin typeface="Times New Roman"/>
                <a:cs typeface="Times New Roman"/>
              </a:rPr>
              <a:t>hand</a:t>
            </a:r>
            <a:r>
              <a:rPr sz="1400" spc="240" dirty="0">
                <a:latin typeface="Times New Roman"/>
                <a:cs typeface="Times New Roman"/>
              </a:rPr>
              <a:t> </a:t>
            </a:r>
            <a:r>
              <a:rPr sz="1400" spc="50" dirty="0">
                <a:latin typeface="Times New Roman"/>
                <a:cs typeface="Times New Roman"/>
              </a:rPr>
              <a:t>peak</a:t>
            </a:r>
            <a:r>
              <a:rPr sz="1400" spc="240" dirty="0">
                <a:latin typeface="Times New Roman"/>
                <a:cs typeface="Times New Roman"/>
              </a:rPr>
              <a:t> </a:t>
            </a:r>
            <a:r>
              <a:rPr sz="1400" dirty="0">
                <a:latin typeface="Times New Roman"/>
                <a:cs typeface="Times New Roman"/>
              </a:rPr>
              <a:t>would</a:t>
            </a:r>
            <a:r>
              <a:rPr sz="1400" spc="240" dirty="0">
                <a:latin typeface="Times New Roman"/>
                <a:cs typeface="Times New Roman"/>
              </a:rPr>
              <a:t> </a:t>
            </a:r>
            <a:r>
              <a:rPr sz="1400" dirty="0">
                <a:latin typeface="Times New Roman"/>
                <a:cs typeface="Times New Roman"/>
              </a:rPr>
              <a:t>have</a:t>
            </a:r>
            <a:r>
              <a:rPr sz="1400" spc="240" dirty="0">
                <a:latin typeface="Times New Roman"/>
                <a:cs typeface="Times New Roman"/>
              </a:rPr>
              <a:t> </a:t>
            </a:r>
            <a:r>
              <a:rPr sz="1400" dirty="0">
                <a:latin typeface="Times New Roman"/>
                <a:cs typeface="Times New Roman"/>
              </a:rPr>
              <a:t>been</a:t>
            </a:r>
            <a:r>
              <a:rPr sz="1400" spc="240" dirty="0">
                <a:latin typeface="Times New Roman"/>
                <a:cs typeface="Times New Roman"/>
              </a:rPr>
              <a:t> </a:t>
            </a:r>
            <a:r>
              <a:rPr sz="1400" dirty="0">
                <a:latin typeface="Times New Roman"/>
                <a:cs typeface="Times New Roman"/>
              </a:rPr>
              <a:t>significantly</a:t>
            </a:r>
            <a:r>
              <a:rPr sz="1400" spc="240" dirty="0">
                <a:latin typeface="Times New Roman"/>
                <a:cs typeface="Times New Roman"/>
              </a:rPr>
              <a:t> </a:t>
            </a:r>
            <a:r>
              <a:rPr sz="1400" dirty="0">
                <a:latin typeface="Times New Roman"/>
                <a:cs typeface="Times New Roman"/>
              </a:rPr>
              <a:t>higher</a:t>
            </a:r>
            <a:r>
              <a:rPr sz="1400" spc="245" dirty="0">
                <a:latin typeface="Times New Roman"/>
                <a:cs typeface="Times New Roman"/>
              </a:rPr>
              <a:t> </a:t>
            </a:r>
            <a:r>
              <a:rPr sz="1400" spc="95" dirty="0">
                <a:latin typeface="Times New Roman"/>
                <a:cs typeface="Times New Roman"/>
              </a:rPr>
              <a:t>than</a:t>
            </a:r>
            <a:r>
              <a:rPr sz="1400" spc="245" dirty="0">
                <a:latin typeface="Times New Roman"/>
                <a:cs typeface="Times New Roman"/>
              </a:rPr>
              <a:t> </a:t>
            </a:r>
            <a:r>
              <a:rPr sz="1400" spc="70" dirty="0">
                <a:latin typeface="Times New Roman"/>
                <a:cs typeface="Times New Roman"/>
              </a:rPr>
              <a:t>the</a:t>
            </a:r>
            <a:r>
              <a:rPr sz="1400" spc="240" dirty="0">
                <a:latin typeface="Times New Roman"/>
                <a:cs typeface="Times New Roman"/>
              </a:rPr>
              <a:t> </a:t>
            </a:r>
            <a:r>
              <a:rPr sz="1400" dirty="0">
                <a:latin typeface="Times New Roman"/>
                <a:cs typeface="Times New Roman"/>
              </a:rPr>
              <a:t>right-</a:t>
            </a:r>
            <a:r>
              <a:rPr sz="1400" spc="85" dirty="0">
                <a:latin typeface="Times New Roman"/>
                <a:cs typeface="Times New Roman"/>
              </a:rPr>
              <a:t>hand</a:t>
            </a:r>
            <a:r>
              <a:rPr sz="1400" spc="240" dirty="0">
                <a:latin typeface="Times New Roman"/>
                <a:cs typeface="Times New Roman"/>
              </a:rPr>
              <a:t> </a:t>
            </a:r>
            <a:r>
              <a:rPr sz="1400" spc="40" dirty="0">
                <a:latin typeface="Times New Roman"/>
                <a:cs typeface="Times New Roman"/>
              </a:rPr>
              <a:t>peak.</a:t>
            </a:r>
            <a:endParaRPr sz="1400">
              <a:latin typeface="Times New Roman"/>
              <a:cs typeface="Times New Roman"/>
            </a:endParaRPr>
          </a:p>
          <a:p>
            <a:pPr marL="394335" indent="-249554">
              <a:lnSpc>
                <a:spcPct val="100000"/>
              </a:lnSpc>
              <a:spcBef>
                <a:spcPts val="1110"/>
              </a:spcBef>
              <a:buAutoNum type="alphaUcPeriod"/>
              <a:tabLst>
                <a:tab pos="394335" algn="l"/>
              </a:tabLst>
            </a:pPr>
            <a:r>
              <a:rPr sz="1400" spc="75" dirty="0">
                <a:latin typeface="Times New Roman"/>
                <a:cs typeface="Times New Roman"/>
              </a:rPr>
              <a:t>The</a:t>
            </a:r>
            <a:r>
              <a:rPr sz="1400" spc="220" dirty="0">
                <a:latin typeface="Times New Roman"/>
                <a:cs typeface="Times New Roman"/>
              </a:rPr>
              <a:t> </a:t>
            </a:r>
            <a:r>
              <a:rPr sz="1400" dirty="0">
                <a:latin typeface="Times New Roman"/>
                <a:cs typeface="Times New Roman"/>
              </a:rPr>
              <a:t>left-</a:t>
            </a:r>
            <a:r>
              <a:rPr sz="1400" spc="50" dirty="0">
                <a:latin typeface="Times New Roman"/>
                <a:cs typeface="Times New Roman"/>
              </a:rPr>
              <a:t>hand</a:t>
            </a:r>
            <a:r>
              <a:rPr sz="1400" spc="220" dirty="0">
                <a:latin typeface="Times New Roman"/>
                <a:cs typeface="Times New Roman"/>
              </a:rPr>
              <a:t> </a:t>
            </a:r>
            <a:r>
              <a:rPr sz="1400" spc="50" dirty="0">
                <a:latin typeface="Times New Roman"/>
                <a:cs typeface="Times New Roman"/>
              </a:rPr>
              <a:t>peak</a:t>
            </a:r>
            <a:r>
              <a:rPr sz="1400" spc="220" dirty="0">
                <a:latin typeface="Times New Roman"/>
                <a:cs typeface="Times New Roman"/>
              </a:rPr>
              <a:t> </a:t>
            </a:r>
            <a:r>
              <a:rPr sz="1400" dirty="0">
                <a:latin typeface="Times New Roman"/>
                <a:cs typeface="Times New Roman"/>
              </a:rPr>
              <a:t>would</a:t>
            </a:r>
            <a:r>
              <a:rPr sz="1400" spc="220" dirty="0">
                <a:latin typeface="Times New Roman"/>
                <a:cs typeface="Times New Roman"/>
              </a:rPr>
              <a:t> </a:t>
            </a:r>
            <a:r>
              <a:rPr sz="1400" dirty="0">
                <a:latin typeface="Times New Roman"/>
                <a:cs typeface="Times New Roman"/>
              </a:rPr>
              <a:t>have</a:t>
            </a:r>
            <a:r>
              <a:rPr sz="1400" spc="220" dirty="0">
                <a:latin typeface="Times New Roman"/>
                <a:cs typeface="Times New Roman"/>
              </a:rPr>
              <a:t> </a:t>
            </a:r>
            <a:r>
              <a:rPr sz="1400" dirty="0">
                <a:latin typeface="Times New Roman"/>
                <a:cs typeface="Times New Roman"/>
              </a:rPr>
              <a:t>been</a:t>
            </a:r>
            <a:r>
              <a:rPr sz="1400" spc="220" dirty="0">
                <a:latin typeface="Times New Roman"/>
                <a:cs typeface="Times New Roman"/>
              </a:rPr>
              <a:t> </a:t>
            </a:r>
            <a:r>
              <a:rPr sz="1400" dirty="0">
                <a:latin typeface="Times New Roman"/>
                <a:cs typeface="Times New Roman"/>
              </a:rPr>
              <a:t>significantly</a:t>
            </a:r>
            <a:r>
              <a:rPr sz="1400" spc="220" dirty="0">
                <a:latin typeface="Times New Roman"/>
                <a:cs typeface="Times New Roman"/>
              </a:rPr>
              <a:t> </a:t>
            </a:r>
            <a:r>
              <a:rPr sz="1400" dirty="0">
                <a:latin typeface="Times New Roman"/>
                <a:cs typeface="Times New Roman"/>
              </a:rPr>
              <a:t>lower</a:t>
            </a:r>
            <a:r>
              <a:rPr sz="1400" spc="220" dirty="0">
                <a:latin typeface="Times New Roman"/>
                <a:cs typeface="Times New Roman"/>
              </a:rPr>
              <a:t> </a:t>
            </a:r>
            <a:r>
              <a:rPr sz="1400" spc="95" dirty="0">
                <a:latin typeface="Times New Roman"/>
                <a:cs typeface="Times New Roman"/>
              </a:rPr>
              <a:t>than</a:t>
            </a:r>
            <a:r>
              <a:rPr sz="1400" spc="229"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right-</a:t>
            </a:r>
            <a:r>
              <a:rPr sz="1400" spc="85" dirty="0">
                <a:latin typeface="Times New Roman"/>
                <a:cs typeface="Times New Roman"/>
              </a:rPr>
              <a:t>hand</a:t>
            </a:r>
            <a:r>
              <a:rPr sz="1400" spc="220" dirty="0">
                <a:latin typeface="Times New Roman"/>
                <a:cs typeface="Times New Roman"/>
              </a:rPr>
              <a:t> </a:t>
            </a:r>
            <a:r>
              <a:rPr sz="1400" spc="40" dirty="0">
                <a:latin typeface="Times New Roman"/>
                <a:cs typeface="Times New Roman"/>
              </a:rPr>
              <a:t>peak.</a:t>
            </a:r>
            <a:endParaRPr sz="1400">
              <a:latin typeface="Times New Roman"/>
              <a:cs typeface="Times New Roman"/>
            </a:endParaRPr>
          </a:p>
          <a:p>
            <a:pPr marL="394335" indent="-252095">
              <a:lnSpc>
                <a:spcPct val="100000"/>
              </a:lnSpc>
              <a:spcBef>
                <a:spcPts val="1105"/>
              </a:spcBef>
              <a:buAutoNum type="alphaUcPeriod"/>
              <a:tabLst>
                <a:tab pos="394335" algn="l"/>
              </a:tabLst>
            </a:pPr>
            <a:r>
              <a:rPr sz="1400" spc="75" dirty="0">
                <a:latin typeface="Times New Roman"/>
                <a:cs typeface="Times New Roman"/>
              </a:rPr>
              <a:t>The</a:t>
            </a:r>
            <a:r>
              <a:rPr sz="1400" spc="270" dirty="0">
                <a:latin typeface="Times New Roman"/>
                <a:cs typeface="Times New Roman"/>
              </a:rPr>
              <a:t> </a:t>
            </a:r>
            <a:r>
              <a:rPr sz="1400" dirty="0">
                <a:latin typeface="Times New Roman"/>
                <a:cs typeface="Times New Roman"/>
              </a:rPr>
              <a:t>two</a:t>
            </a:r>
            <a:r>
              <a:rPr sz="1400" spc="275" dirty="0">
                <a:latin typeface="Times New Roman"/>
                <a:cs typeface="Times New Roman"/>
              </a:rPr>
              <a:t> </a:t>
            </a:r>
            <a:r>
              <a:rPr sz="1400" dirty="0">
                <a:latin typeface="Times New Roman"/>
                <a:cs typeface="Times New Roman"/>
              </a:rPr>
              <a:t>peaks</a:t>
            </a:r>
            <a:r>
              <a:rPr sz="1400" spc="275" dirty="0">
                <a:latin typeface="Times New Roman"/>
                <a:cs typeface="Times New Roman"/>
              </a:rPr>
              <a:t> </a:t>
            </a:r>
            <a:r>
              <a:rPr sz="1400" dirty="0">
                <a:latin typeface="Times New Roman"/>
                <a:cs typeface="Times New Roman"/>
              </a:rPr>
              <a:t>would</a:t>
            </a:r>
            <a:r>
              <a:rPr sz="1400" spc="280" dirty="0">
                <a:latin typeface="Times New Roman"/>
                <a:cs typeface="Times New Roman"/>
              </a:rPr>
              <a:t> </a:t>
            </a:r>
            <a:r>
              <a:rPr sz="1400" dirty="0">
                <a:latin typeface="Times New Roman"/>
                <a:cs typeface="Times New Roman"/>
              </a:rPr>
              <a:t>still</a:t>
            </a:r>
            <a:r>
              <a:rPr sz="1400" spc="275" dirty="0">
                <a:latin typeface="Times New Roman"/>
                <a:cs typeface="Times New Roman"/>
              </a:rPr>
              <a:t> </a:t>
            </a:r>
            <a:r>
              <a:rPr sz="1400" dirty="0">
                <a:latin typeface="Times New Roman"/>
                <a:cs typeface="Times New Roman"/>
              </a:rPr>
              <a:t>have</a:t>
            </a:r>
            <a:r>
              <a:rPr sz="1400" spc="275" dirty="0">
                <a:latin typeface="Times New Roman"/>
                <a:cs typeface="Times New Roman"/>
              </a:rPr>
              <a:t> </a:t>
            </a:r>
            <a:r>
              <a:rPr sz="1400" dirty="0">
                <a:latin typeface="Times New Roman"/>
                <a:cs typeface="Times New Roman"/>
              </a:rPr>
              <a:t>comparable</a:t>
            </a:r>
            <a:r>
              <a:rPr sz="1400" spc="270" dirty="0">
                <a:latin typeface="Times New Roman"/>
                <a:cs typeface="Times New Roman"/>
              </a:rPr>
              <a:t> </a:t>
            </a:r>
            <a:r>
              <a:rPr sz="1400" spc="-10" dirty="0">
                <a:latin typeface="Times New Roman"/>
                <a:cs typeface="Times New Roman"/>
              </a:rPr>
              <a:t>heights.</a:t>
            </a:r>
            <a:endParaRPr sz="1400">
              <a:latin typeface="Times New Roman"/>
              <a:cs typeface="Times New Roman"/>
            </a:endParaRPr>
          </a:p>
          <a:p>
            <a:pPr>
              <a:lnSpc>
                <a:spcPct val="100000"/>
              </a:lnSpc>
              <a:spcBef>
                <a:spcPts val="285"/>
              </a:spcBef>
            </a:pPr>
            <a:endParaRPr sz="1400">
              <a:latin typeface="Times New Roman"/>
              <a:cs typeface="Times New Roman"/>
            </a:endParaRPr>
          </a:p>
          <a:p>
            <a:pPr marL="23495" marR="5080" indent="-11430" algn="just">
              <a:lnSpc>
                <a:spcPct val="106700"/>
              </a:lnSpc>
            </a:pPr>
            <a:r>
              <a:rPr sz="1400" b="1" dirty="0">
                <a:latin typeface="Georgia"/>
                <a:cs typeface="Georgia"/>
              </a:rPr>
              <a:t>Solution:</a:t>
            </a:r>
            <a:r>
              <a:rPr sz="1400" b="1" spc="395" dirty="0">
                <a:latin typeface="Georgia"/>
                <a:cs typeface="Georgia"/>
              </a:rPr>
              <a:t>  </a:t>
            </a:r>
            <a:r>
              <a:rPr sz="1400" dirty="0">
                <a:latin typeface="Times New Roman"/>
                <a:cs typeface="Times New Roman"/>
              </a:rPr>
              <a:t>A.</a:t>
            </a:r>
            <a:r>
              <a:rPr sz="1400" spc="300" dirty="0">
                <a:latin typeface="Times New Roman"/>
                <a:cs typeface="Times New Roman"/>
              </a:rPr>
              <a:t> </a:t>
            </a:r>
            <a:r>
              <a:rPr sz="1400" spc="75" dirty="0">
                <a:latin typeface="Times New Roman"/>
                <a:cs typeface="Times New Roman"/>
              </a:rPr>
              <a:t>The</a:t>
            </a:r>
            <a:r>
              <a:rPr sz="1400" spc="290" dirty="0">
                <a:latin typeface="Times New Roman"/>
                <a:cs typeface="Times New Roman"/>
              </a:rPr>
              <a:t> </a:t>
            </a:r>
            <a:r>
              <a:rPr sz="1400" dirty="0">
                <a:latin typeface="Times New Roman"/>
                <a:cs typeface="Times New Roman"/>
              </a:rPr>
              <a:t>left-</a:t>
            </a:r>
            <a:r>
              <a:rPr sz="1400" spc="50" dirty="0">
                <a:latin typeface="Times New Roman"/>
                <a:cs typeface="Times New Roman"/>
              </a:rPr>
              <a:t>hand</a:t>
            </a:r>
            <a:r>
              <a:rPr sz="1400" spc="295" dirty="0">
                <a:latin typeface="Times New Roman"/>
                <a:cs typeface="Times New Roman"/>
              </a:rPr>
              <a:t> </a:t>
            </a:r>
            <a:r>
              <a:rPr sz="1400" dirty="0">
                <a:latin typeface="Times New Roman"/>
                <a:cs typeface="Times New Roman"/>
              </a:rPr>
              <a:t>frequency</a:t>
            </a:r>
            <a:r>
              <a:rPr sz="1400" spc="300" dirty="0">
                <a:latin typeface="Times New Roman"/>
                <a:cs typeface="Times New Roman"/>
              </a:rPr>
              <a:t> </a:t>
            </a:r>
            <a:r>
              <a:rPr sz="1400" dirty="0">
                <a:latin typeface="Times New Roman"/>
                <a:cs typeface="Times New Roman"/>
              </a:rPr>
              <a:t>represents</a:t>
            </a:r>
            <a:r>
              <a:rPr sz="1400" spc="290" dirty="0">
                <a:latin typeface="Times New Roman"/>
                <a:cs typeface="Times New Roman"/>
              </a:rPr>
              <a:t> </a:t>
            </a:r>
            <a:r>
              <a:rPr sz="1400" dirty="0">
                <a:latin typeface="Times New Roman"/>
                <a:cs typeface="Times New Roman"/>
              </a:rPr>
              <a:t>Rayleigh</a:t>
            </a:r>
            <a:r>
              <a:rPr sz="1400" spc="295" dirty="0">
                <a:latin typeface="Times New Roman"/>
                <a:cs typeface="Times New Roman"/>
              </a:rPr>
              <a:t> </a:t>
            </a:r>
            <a:r>
              <a:rPr sz="1400" spc="50" dirty="0">
                <a:latin typeface="Times New Roman"/>
                <a:cs typeface="Times New Roman"/>
              </a:rPr>
              <a:t>scattering,</a:t>
            </a:r>
            <a:r>
              <a:rPr sz="1400" spc="320" dirty="0">
                <a:latin typeface="Times New Roman"/>
                <a:cs typeface="Times New Roman"/>
              </a:rPr>
              <a:t> </a:t>
            </a:r>
            <a:r>
              <a:rPr sz="1400" dirty="0">
                <a:latin typeface="Times New Roman"/>
                <a:cs typeface="Times New Roman"/>
              </a:rPr>
              <a:t>which</a:t>
            </a:r>
            <a:r>
              <a:rPr sz="1400" spc="290" dirty="0">
                <a:latin typeface="Times New Roman"/>
                <a:cs typeface="Times New Roman"/>
              </a:rPr>
              <a:t> </a:t>
            </a:r>
            <a:r>
              <a:rPr sz="1400" dirty="0">
                <a:latin typeface="Times New Roman"/>
                <a:cs typeface="Times New Roman"/>
              </a:rPr>
              <a:t>occurs</a:t>
            </a:r>
            <a:r>
              <a:rPr sz="1400" spc="290" dirty="0">
                <a:latin typeface="Times New Roman"/>
                <a:cs typeface="Times New Roman"/>
              </a:rPr>
              <a:t> </a:t>
            </a:r>
            <a:r>
              <a:rPr sz="1400" dirty="0">
                <a:latin typeface="Times New Roman"/>
                <a:cs typeface="Times New Roman"/>
              </a:rPr>
              <a:t>when</a:t>
            </a:r>
            <a:r>
              <a:rPr sz="1400" spc="295" dirty="0">
                <a:latin typeface="Times New Roman"/>
                <a:cs typeface="Times New Roman"/>
              </a:rPr>
              <a:t> </a:t>
            </a:r>
            <a:r>
              <a:rPr sz="1400" spc="70" dirty="0">
                <a:latin typeface="Times New Roman"/>
                <a:cs typeface="Times New Roman"/>
              </a:rPr>
              <a:t>the</a:t>
            </a:r>
            <a:r>
              <a:rPr sz="1400" spc="290" dirty="0">
                <a:latin typeface="Times New Roman"/>
                <a:cs typeface="Times New Roman"/>
              </a:rPr>
              <a:t> </a:t>
            </a:r>
            <a:r>
              <a:rPr sz="1400" spc="-10" dirty="0">
                <a:latin typeface="Times New Roman"/>
                <a:cs typeface="Times New Roman"/>
              </a:rPr>
              <a:t>incoming </a:t>
            </a:r>
            <a:r>
              <a:rPr sz="1400" dirty="0">
                <a:latin typeface="Times New Roman"/>
                <a:cs typeface="Times New Roman"/>
              </a:rPr>
              <a:t>light</a:t>
            </a:r>
            <a:r>
              <a:rPr sz="1400" spc="210" dirty="0">
                <a:latin typeface="Times New Roman"/>
                <a:cs typeface="Times New Roman"/>
              </a:rPr>
              <a:t> </a:t>
            </a:r>
            <a:r>
              <a:rPr sz="1400" dirty="0">
                <a:latin typeface="Times New Roman"/>
                <a:cs typeface="Times New Roman"/>
              </a:rPr>
              <a:t>collides</a:t>
            </a:r>
            <a:r>
              <a:rPr sz="1400" spc="220" dirty="0">
                <a:latin typeface="Times New Roman"/>
                <a:cs typeface="Times New Roman"/>
              </a:rPr>
              <a:t> </a:t>
            </a:r>
            <a:r>
              <a:rPr sz="1400" spc="55" dirty="0">
                <a:latin typeface="Times New Roman"/>
                <a:cs typeface="Times New Roman"/>
              </a:rPr>
              <a:t>with</a:t>
            </a:r>
            <a:r>
              <a:rPr sz="1400" spc="220" dirty="0">
                <a:latin typeface="Times New Roman"/>
                <a:cs typeface="Times New Roman"/>
              </a:rPr>
              <a:t> </a:t>
            </a:r>
            <a:r>
              <a:rPr sz="1400" spc="75" dirty="0">
                <a:latin typeface="Times New Roman"/>
                <a:cs typeface="Times New Roman"/>
              </a:rPr>
              <a:t>a</a:t>
            </a:r>
            <a:r>
              <a:rPr sz="1400" spc="225" dirty="0">
                <a:latin typeface="Times New Roman"/>
                <a:cs typeface="Times New Roman"/>
              </a:rPr>
              <a:t> </a:t>
            </a:r>
            <a:r>
              <a:rPr sz="1400" spc="65" dirty="0">
                <a:latin typeface="Times New Roman"/>
                <a:cs typeface="Times New Roman"/>
              </a:rPr>
              <a:t>bound</a:t>
            </a:r>
            <a:r>
              <a:rPr sz="1400" spc="220" dirty="0">
                <a:latin typeface="Times New Roman"/>
                <a:cs typeface="Times New Roman"/>
              </a:rPr>
              <a:t> </a:t>
            </a:r>
            <a:r>
              <a:rPr sz="1400" dirty="0">
                <a:latin typeface="Times New Roman"/>
                <a:cs typeface="Times New Roman"/>
              </a:rPr>
              <a:t>electron</a:t>
            </a:r>
            <a:r>
              <a:rPr sz="1400" spc="220" dirty="0">
                <a:latin typeface="Times New Roman"/>
                <a:cs typeface="Times New Roman"/>
              </a:rPr>
              <a:t> </a:t>
            </a:r>
            <a:r>
              <a:rPr sz="1400" spc="114" dirty="0">
                <a:latin typeface="Times New Roman"/>
                <a:cs typeface="Times New Roman"/>
              </a:rPr>
              <a:t>that</a:t>
            </a:r>
            <a:r>
              <a:rPr sz="1400" spc="225" dirty="0">
                <a:latin typeface="Times New Roman"/>
                <a:cs typeface="Times New Roman"/>
              </a:rPr>
              <a:t> </a:t>
            </a:r>
            <a:r>
              <a:rPr sz="1400" dirty="0">
                <a:latin typeface="Times New Roman"/>
                <a:cs typeface="Times New Roman"/>
              </a:rPr>
              <a:t>remains</a:t>
            </a:r>
            <a:r>
              <a:rPr sz="1400" spc="220" dirty="0">
                <a:latin typeface="Times New Roman"/>
                <a:cs typeface="Times New Roman"/>
              </a:rPr>
              <a:t> </a:t>
            </a:r>
            <a:r>
              <a:rPr sz="1400" spc="65" dirty="0">
                <a:latin typeface="Times New Roman"/>
                <a:cs typeface="Times New Roman"/>
              </a:rPr>
              <a:t>attached</a:t>
            </a:r>
            <a:r>
              <a:rPr sz="1400" spc="220" dirty="0">
                <a:latin typeface="Times New Roman"/>
                <a:cs typeface="Times New Roman"/>
              </a:rPr>
              <a:t> </a:t>
            </a:r>
            <a:r>
              <a:rPr sz="1400" spc="75" dirty="0">
                <a:latin typeface="Times New Roman"/>
                <a:cs typeface="Times New Roman"/>
              </a:rPr>
              <a:t>to</a:t>
            </a:r>
            <a:r>
              <a:rPr sz="1400" spc="220" dirty="0">
                <a:latin typeface="Times New Roman"/>
                <a:cs typeface="Times New Roman"/>
              </a:rPr>
              <a:t> </a:t>
            </a:r>
            <a:r>
              <a:rPr sz="1400" spc="50" dirty="0">
                <a:latin typeface="Times New Roman"/>
                <a:cs typeface="Times New Roman"/>
              </a:rPr>
              <a:t>its</a:t>
            </a:r>
            <a:r>
              <a:rPr sz="1400" spc="225" dirty="0">
                <a:latin typeface="Times New Roman"/>
                <a:cs typeface="Times New Roman"/>
              </a:rPr>
              <a:t> </a:t>
            </a:r>
            <a:r>
              <a:rPr sz="1400" spc="65" dirty="0">
                <a:latin typeface="Times New Roman"/>
                <a:cs typeface="Times New Roman"/>
              </a:rPr>
              <a:t>atom.</a:t>
            </a:r>
            <a:r>
              <a:rPr sz="1400" spc="465"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higher</a:t>
            </a:r>
            <a:r>
              <a:rPr sz="1400" spc="225"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frequency</a:t>
            </a:r>
            <a:r>
              <a:rPr sz="1400" spc="220" dirty="0">
                <a:latin typeface="Times New Roman"/>
                <a:cs typeface="Times New Roman"/>
              </a:rPr>
              <a:t> </a:t>
            </a:r>
            <a:r>
              <a:rPr sz="1400" dirty="0">
                <a:latin typeface="Times New Roman"/>
                <a:cs typeface="Times New Roman"/>
              </a:rPr>
              <a:t>of</a:t>
            </a:r>
            <a:r>
              <a:rPr sz="1400" spc="225" dirty="0">
                <a:latin typeface="Times New Roman"/>
                <a:cs typeface="Times New Roman"/>
              </a:rPr>
              <a:t> </a:t>
            </a:r>
            <a:r>
              <a:rPr sz="1400" spc="-10" dirty="0">
                <a:latin typeface="Times New Roman"/>
                <a:cs typeface="Times New Roman"/>
              </a:rPr>
              <a:t>light </a:t>
            </a:r>
            <a:r>
              <a:rPr sz="1400" spc="70" dirty="0">
                <a:latin typeface="Times New Roman"/>
                <a:cs typeface="Times New Roman"/>
              </a:rPr>
              <a:t>the</a:t>
            </a:r>
            <a:r>
              <a:rPr sz="1400" spc="170" dirty="0">
                <a:latin typeface="Times New Roman"/>
                <a:cs typeface="Times New Roman"/>
              </a:rPr>
              <a:t> </a:t>
            </a:r>
            <a:r>
              <a:rPr sz="1400" dirty="0">
                <a:latin typeface="Times New Roman"/>
                <a:cs typeface="Times New Roman"/>
              </a:rPr>
              <a:t>more</a:t>
            </a:r>
            <a:r>
              <a:rPr sz="1400" spc="185" dirty="0">
                <a:latin typeface="Times New Roman"/>
                <a:cs typeface="Times New Roman"/>
              </a:rPr>
              <a:t> </a:t>
            </a:r>
            <a:r>
              <a:rPr sz="1400" dirty="0">
                <a:latin typeface="Times New Roman"/>
                <a:cs typeface="Times New Roman"/>
              </a:rPr>
              <a:t>likely</a:t>
            </a:r>
            <a:r>
              <a:rPr sz="1400" spc="185" dirty="0">
                <a:latin typeface="Times New Roman"/>
                <a:cs typeface="Times New Roman"/>
              </a:rPr>
              <a:t> </a:t>
            </a:r>
            <a:r>
              <a:rPr sz="1400" spc="75" dirty="0">
                <a:latin typeface="Times New Roman"/>
                <a:cs typeface="Times New Roman"/>
              </a:rPr>
              <a:t>it</a:t>
            </a:r>
            <a:r>
              <a:rPr sz="1400" spc="185" dirty="0">
                <a:latin typeface="Times New Roman"/>
                <a:cs typeface="Times New Roman"/>
              </a:rPr>
              <a:t> </a:t>
            </a:r>
            <a:r>
              <a:rPr sz="1400" dirty="0">
                <a:latin typeface="Times New Roman"/>
                <a:cs typeface="Times New Roman"/>
              </a:rPr>
              <a:t>is</a:t>
            </a:r>
            <a:r>
              <a:rPr sz="1400" spc="185" dirty="0">
                <a:latin typeface="Times New Roman"/>
                <a:cs typeface="Times New Roman"/>
              </a:rPr>
              <a:t> </a:t>
            </a:r>
            <a:r>
              <a:rPr sz="1400" spc="114" dirty="0">
                <a:latin typeface="Times New Roman"/>
                <a:cs typeface="Times New Roman"/>
              </a:rPr>
              <a:t>that</a:t>
            </a:r>
            <a:r>
              <a:rPr sz="1400" spc="180" dirty="0">
                <a:latin typeface="Times New Roman"/>
                <a:cs typeface="Times New Roman"/>
              </a:rPr>
              <a:t> </a:t>
            </a:r>
            <a:r>
              <a:rPr sz="1400" spc="75" dirty="0">
                <a:latin typeface="Times New Roman"/>
                <a:cs typeface="Times New Roman"/>
              </a:rPr>
              <a:t>it</a:t>
            </a:r>
            <a:r>
              <a:rPr sz="1400" spc="185" dirty="0">
                <a:latin typeface="Times New Roman"/>
                <a:cs typeface="Times New Roman"/>
              </a:rPr>
              <a:t> </a:t>
            </a:r>
            <a:r>
              <a:rPr sz="1400" dirty="0">
                <a:latin typeface="Times New Roman"/>
                <a:cs typeface="Times New Roman"/>
              </a:rPr>
              <a:t>can</a:t>
            </a:r>
            <a:r>
              <a:rPr sz="1400" spc="185" dirty="0">
                <a:latin typeface="Times New Roman"/>
                <a:cs typeface="Times New Roman"/>
              </a:rPr>
              <a:t> </a:t>
            </a:r>
            <a:r>
              <a:rPr sz="1400" dirty="0">
                <a:latin typeface="Times New Roman"/>
                <a:cs typeface="Times New Roman"/>
              </a:rPr>
              <a:t>knock</a:t>
            </a:r>
            <a:r>
              <a:rPr sz="1400" spc="185" dirty="0">
                <a:latin typeface="Times New Roman"/>
                <a:cs typeface="Times New Roman"/>
              </a:rPr>
              <a:t> </a:t>
            </a:r>
            <a:r>
              <a:rPr sz="1400" spc="70" dirty="0">
                <a:latin typeface="Times New Roman"/>
                <a:cs typeface="Times New Roman"/>
              </a:rPr>
              <a:t>an</a:t>
            </a:r>
            <a:r>
              <a:rPr sz="1400" spc="185" dirty="0">
                <a:latin typeface="Times New Roman"/>
                <a:cs typeface="Times New Roman"/>
              </a:rPr>
              <a:t> </a:t>
            </a:r>
            <a:r>
              <a:rPr sz="1400" dirty="0">
                <a:latin typeface="Times New Roman"/>
                <a:cs typeface="Times New Roman"/>
              </a:rPr>
              <a:t>electron</a:t>
            </a:r>
            <a:r>
              <a:rPr sz="1400" spc="180" dirty="0">
                <a:latin typeface="Times New Roman"/>
                <a:cs typeface="Times New Roman"/>
              </a:rPr>
              <a:t> </a:t>
            </a:r>
            <a:r>
              <a:rPr sz="1400" dirty="0">
                <a:latin typeface="Times New Roman"/>
                <a:cs typeface="Times New Roman"/>
              </a:rPr>
              <a:t>free,</a:t>
            </a:r>
            <a:r>
              <a:rPr sz="1400" spc="190" dirty="0">
                <a:latin typeface="Times New Roman"/>
                <a:cs typeface="Times New Roman"/>
              </a:rPr>
              <a:t> </a:t>
            </a:r>
            <a:r>
              <a:rPr sz="1400" dirty="0">
                <a:latin typeface="Times New Roman"/>
                <a:cs typeface="Times New Roman"/>
              </a:rPr>
              <a:t>so</a:t>
            </a:r>
            <a:r>
              <a:rPr sz="1400" spc="185" dirty="0">
                <a:latin typeface="Times New Roman"/>
                <a:cs typeface="Times New Roman"/>
              </a:rPr>
              <a:t> </a:t>
            </a:r>
            <a:r>
              <a:rPr sz="1400" spc="55" dirty="0">
                <a:latin typeface="Times New Roman"/>
                <a:cs typeface="Times New Roman"/>
              </a:rPr>
              <a:t>with</a:t>
            </a:r>
            <a:r>
              <a:rPr sz="1400" spc="185" dirty="0">
                <a:latin typeface="Times New Roman"/>
                <a:cs typeface="Times New Roman"/>
              </a:rPr>
              <a:t> </a:t>
            </a:r>
            <a:r>
              <a:rPr sz="1400" dirty="0">
                <a:latin typeface="Times New Roman"/>
                <a:cs typeface="Times New Roman"/>
              </a:rPr>
              <a:t>lower</a:t>
            </a:r>
            <a:r>
              <a:rPr sz="1400" spc="185" dirty="0">
                <a:latin typeface="Times New Roman"/>
                <a:cs typeface="Times New Roman"/>
              </a:rPr>
              <a:t> </a:t>
            </a:r>
            <a:r>
              <a:rPr sz="1400" dirty="0">
                <a:latin typeface="Times New Roman"/>
                <a:cs typeface="Times New Roman"/>
              </a:rPr>
              <a:t>frequency</a:t>
            </a:r>
            <a:r>
              <a:rPr sz="1400" spc="185" dirty="0">
                <a:latin typeface="Times New Roman"/>
                <a:cs typeface="Times New Roman"/>
              </a:rPr>
              <a:t> </a:t>
            </a:r>
            <a:r>
              <a:rPr sz="1400" dirty="0">
                <a:latin typeface="Times New Roman"/>
                <a:cs typeface="Times New Roman"/>
              </a:rPr>
              <a:t>light</a:t>
            </a:r>
            <a:r>
              <a:rPr sz="1400" spc="180" dirty="0">
                <a:latin typeface="Times New Roman"/>
                <a:cs typeface="Times New Roman"/>
              </a:rPr>
              <a:t> </a:t>
            </a:r>
            <a:r>
              <a:rPr sz="1400" dirty="0">
                <a:latin typeface="Times New Roman"/>
                <a:cs typeface="Times New Roman"/>
              </a:rPr>
              <a:t>he</a:t>
            </a:r>
            <a:r>
              <a:rPr sz="1400" spc="185" dirty="0">
                <a:latin typeface="Times New Roman"/>
                <a:cs typeface="Times New Roman"/>
              </a:rPr>
              <a:t> </a:t>
            </a:r>
            <a:r>
              <a:rPr sz="1400" dirty="0">
                <a:latin typeface="Times New Roman"/>
                <a:cs typeface="Times New Roman"/>
              </a:rPr>
              <a:t>would</a:t>
            </a:r>
            <a:r>
              <a:rPr sz="1400" spc="185" dirty="0">
                <a:latin typeface="Times New Roman"/>
                <a:cs typeface="Times New Roman"/>
              </a:rPr>
              <a:t> </a:t>
            </a:r>
            <a:r>
              <a:rPr sz="1400" dirty="0">
                <a:latin typeface="Times New Roman"/>
                <a:cs typeface="Times New Roman"/>
              </a:rPr>
              <a:t>have</a:t>
            </a:r>
            <a:r>
              <a:rPr sz="1400" spc="185" dirty="0">
                <a:latin typeface="Times New Roman"/>
                <a:cs typeface="Times New Roman"/>
              </a:rPr>
              <a:t> </a:t>
            </a:r>
            <a:r>
              <a:rPr sz="1400" dirty="0">
                <a:latin typeface="Times New Roman"/>
                <a:cs typeface="Times New Roman"/>
              </a:rPr>
              <a:t>seen</a:t>
            </a:r>
            <a:r>
              <a:rPr sz="1400" spc="185" dirty="0">
                <a:latin typeface="Times New Roman"/>
                <a:cs typeface="Times New Roman"/>
              </a:rPr>
              <a:t> </a:t>
            </a:r>
            <a:r>
              <a:rPr sz="1400" spc="25" dirty="0">
                <a:latin typeface="Times New Roman"/>
                <a:cs typeface="Times New Roman"/>
              </a:rPr>
              <a:t>a </a:t>
            </a:r>
            <a:r>
              <a:rPr sz="1400" dirty="0">
                <a:latin typeface="Times New Roman"/>
                <a:cs typeface="Times New Roman"/>
              </a:rPr>
              <a:t>higher</a:t>
            </a:r>
            <a:r>
              <a:rPr sz="1400" spc="165" dirty="0">
                <a:latin typeface="Times New Roman"/>
                <a:cs typeface="Times New Roman"/>
              </a:rPr>
              <a:t> </a:t>
            </a:r>
            <a:r>
              <a:rPr sz="1400" dirty="0">
                <a:latin typeface="Times New Roman"/>
                <a:cs typeface="Times New Roman"/>
              </a:rPr>
              <a:t>left</a:t>
            </a:r>
            <a:r>
              <a:rPr sz="1400" spc="175" dirty="0">
                <a:latin typeface="Times New Roman"/>
                <a:cs typeface="Times New Roman"/>
              </a:rPr>
              <a:t> </a:t>
            </a:r>
            <a:r>
              <a:rPr sz="1400" spc="50" dirty="0">
                <a:latin typeface="Times New Roman"/>
                <a:cs typeface="Times New Roman"/>
              </a:rPr>
              <a:t>peak</a:t>
            </a:r>
            <a:r>
              <a:rPr sz="1400" spc="165" dirty="0">
                <a:latin typeface="Times New Roman"/>
                <a:cs typeface="Times New Roman"/>
              </a:rPr>
              <a:t> </a:t>
            </a:r>
            <a:r>
              <a:rPr sz="1400" spc="70" dirty="0">
                <a:latin typeface="Times New Roman"/>
                <a:cs typeface="Times New Roman"/>
              </a:rPr>
              <a:t>and</a:t>
            </a:r>
            <a:r>
              <a:rPr sz="1400" spc="170" dirty="0">
                <a:latin typeface="Times New Roman"/>
                <a:cs typeface="Times New Roman"/>
              </a:rPr>
              <a:t> </a:t>
            </a:r>
            <a:r>
              <a:rPr sz="1400" spc="75" dirty="0">
                <a:latin typeface="Times New Roman"/>
                <a:cs typeface="Times New Roman"/>
              </a:rPr>
              <a:t>a</a:t>
            </a:r>
            <a:r>
              <a:rPr sz="1400" spc="175" dirty="0">
                <a:latin typeface="Times New Roman"/>
                <a:cs typeface="Times New Roman"/>
              </a:rPr>
              <a:t> </a:t>
            </a:r>
            <a:r>
              <a:rPr sz="1400" dirty="0">
                <a:latin typeface="Times New Roman"/>
                <a:cs typeface="Times New Roman"/>
              </a:rPr>
              <a:t>lower</a:t>
            </a:r>
            <a:r>
              <a:rPr sz="1400" spc="170" dirty="0">
                <a:latin typeface="Times New Roman"/>
                <a:cs typeface="Times New Roman"/>
              </a:rPr>
              <a:t> </a:t>
            </a:r>
            <a:r>
              <a:rPr sz="1400" spc="50" dirty="0">
                <a:latin typeface="Times New Roman"/>
                <a:cs typeface="Times New Roman"/>
              </a:rPr>
              <a:t>right</a:t>
            </a:r>
            <a:r>
              <a:rPr sz="1400" spc="175" dirty="0">
                <a:latin typeface="Times New Roman"/>
                <a:cs typeface="Times New Roman"/>
              </a:rPr>
              <a:t> </a:t>
            </a:r>
            <a:r>
              <a:rPr sz="1400" spc="40" dirty="0">
                <a:latin typeface="Times New Roman"/>
                <a:cs typeface="Times New Roman"/>
              </a:rPr>
              <a:t>peak.</a:t>
            </a:r>
            <a:endParaRPr sz="140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526665" algn="l"/>
              </a:tabLst>
            </a:pPr>
            <a:r>
              <a:rPr dirty="0"/>
              <a:t>If</a:t>
            </a:r>
            <a:r>
              <a:rPr spc="15" dirty="0"/>
              <a:t> </a:t>
            </a:r>
            <a:r>
              <a:rPr dirty="0"/>
              <a:t>you</a:t>
            </a:r>
            <a:r>
              <a:rPr spc="25" dirty="0"/>
              <a:t> </a:t>
            </a:r>
            <a:r>
              <a:rPr dirty="0"/>
              <a:t>increase</a:t>
            </a:r>
            <a:r>
              <a:rPr spc="25" dirty="0"/>
              <a:t> </a:t>
            </a:r>
            <a:r>
              <a:rPr dirty="0"/>
              <a:t>the</a:t>
            </a:r>
            <a:r>
              <a:rPr spc="20" dirty="0"/>
              <a:t> </a:t>
            </a:r>
            <a:r>
              <a:rPr spc="-10" dirty="0"/>
              <a:t>frequency</a:t>
            </a:r>
            <a:r>
              <a:rPr spc="25" dirty="0"/>
              <a:t> </a:t>
            </a:r>
            <a:r>
              <a:rPr dirty="0"/>
              <a:t>of</a:t>
            </a:r>
            <a:r>
              <a:rPr spc="25" dirty="0"/>
              <a:t> </a:t>
            </a:r>
            <a:r>
              <a:rPr dirty="0"/>
              <a:t>a</a:t>
            </a:r>
            <a:r>
              <a:rPr spc="25" dirty="0"/>
              <a:t> </a:t>
            </a:r>
            <a:r>
              <a:rPr dirty="0"/>
              <a:t>regular</a:t>
            </a:r>
            <a:r>
              <a:rPr spc="25" dirty="0"/>
              <a:t> </a:t>
            </a:r>
            <a:r>
              <a:rPr dirty="0"/>
              <a:t>sine</a:t>
            </a:r>
            <a:r>
              <a:rPr spc="25" dirty="0"/>
              <a:t> </a:t>
            </a:r>
            <a:r>
              <a:rPr spc="-30" dirty="0"/>
              <a:t>wave,</a:t>
            </a:r>
            <a:r>
              <a:rPr spc="30" dirty="0"/>
              <a:t> </a:t>
            </a:r>
            <a:r>
              <a:rPr dirty="0"/>
              <a:t>which</a:t>
            </a:r>
            <a:r>
              <a:rPr spc="30" dirty="0"/>
              <a:t> </a:t>
            </a:r>
            <a:r>
              <a:rPr dirty="0"/>
              <a:t>of</a:t>
            </a:r>
            <a:r>
              <a:rPr spc="25" dirty="0"/>
              <a:t> </a:t>
            </a:r>
            <a:r>
              <a:rPr spc="-25" dirty="0"/>
              <a:t>the </a:t>
            </a:r>
            <a:r>
              <a:rPr spc="-65" dirty="0"/>
              <a:t>following</a:t>
            </a:r>
            <a:r>
              <a:rPr spc="-55" dirty="0"/>
              <a:t> </a:t>
            </a:r>
            <a:r>
              <a:rPr spc="-10" dirty="0"/>
              <a:t>happens?</a:t>
            </a:r>
            <a:r>
              <a:rPr dirty="0"/>
              <a:t>	(Choose</a:t>
            </a:r>
            <a:r>
              <a:rPr spc="-65" dirty="0"/>
              <a:t> </a:t>
            </a:r>
            <a:r>
              <a:rPr spc="-10" dirty="0"/>
              <a:t>one.)</a:t>
            </a:r>
          </a:p>
        </p:txBody>
      </p:sp>
      <p:sp>
        <p:nvSpPr>
          <p:cNvPr id="5" name="object 5"/>
          <p:cNvSpPr txBox="1"/>
          <p:nvPr/>
        </p:nvSpPr>
        <p:spPr>
          <a:xfrm>
            <a:off x="715137" y="2042037"/>
            <a:ext cx="3589654"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period</a:t>
            </a:r>
            <a:r>
              <a:rPr sz="2450" spc="180" dirty="0">
                <a:latin typeface="Times New Roman"/>
                <a:cs typeface="Times New Roman"/>
              </a:rPr>
              <a:t> </a:t>
            </a:r>
            <a:r>
              <a:rPr sz="2450" spc="-10" dirty="0">
                <a:latin typeface="Times New Roman"/>
                <a:cs typeface="Times New Roman"/>
              </a:rPr>
              <a:t>increases.</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period</a:t>
            </a:r>
            <a:r>
              <a:rPr sz="2450" spc="180" dirty="0">
                <a:latin typeface="Times New Roman"/>
                <a:cs typeface="Times New Roman"/>
              </a:rPr>
              <a:t> </a:t>
            </a:r>
            <a:r>
              <a:rPr sz="2450" spc="-10" dirty="0">
                <a:latin typeface="Times New Roman"/>
                <a:cs typeface="Times New Roman"/>
              </a:rPr>
              <a:t>decreases.</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amplitude</a:t>
            </a:r>
            <a:r>
              <a:rPr sz="2450" spc="225" dirty="0">
                <a:latin typeface="Times New Roman"/>
                <a:cs typeface="Times New Roman"/>
              </a:rPr>
              <a:t> </a:t>
            </a:r>
            <a:r>
              <a:rPr sz="2450" spc="-10" dirty="0">
                <a:latin typeface="Times New Roman"/>
                <a:cs typeface="Times New Roman"/>
              </a:rPr>
              <a:t>increases.</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amplitude</a:t>
            </a:r>
            <a:r>
              <a:rPr sz="2450" spc="225" dirty="0">
                <a:latin typeface="Times New Roman"/>
                <a:cs typeface="Times New Roman"/>
              </a:rPr>
              <a:t> </a:t>
            </a:r>
            <a:r>
              <a:rPr sz="2450" spc="-10" dirty="0">
                <a:latin typeface="Times New Roman"/>
                <a:cs typeface="Times New Roman"/>
              </a:rPr>
              <a:t>decreases.</a:t>
            </a:r>
            <a:endParaRPr sz="245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526665" algn="l"/>
              </a:tabLst>
            </a:pPr>
            <a:r>
              <a:rPr dirty="0"/>
              <a:t>If</a:t>
            </a:r>
            <a:r>
              <a:rPr spc="15" dirty="0"/>
              <a:t> </a:t>
            </a:r>
            <a:r>
              <a:rPr dirty="0"/>
              <a:t>you</a:t>
            </a:r>
            <a:r>
              <a:rPr spc="25" dirty="0"/>
              <a:t> </a:t>
            </a:r>
            <a:r>
              <a:rPr dirty="0"/>
              <a:t>increase</a:t>
            </a:r>
            <a:r>
              <a:rPr spc="25" dirty="0"/>
              <a:t> </a:t>
            </a:r>
            <a:r>
              <a:rPr dirty="0"/>
              <a:t>the</a:t>
            </a:r>
            <a:r>
              <a:rPr spc="20" dirty="0"/>
              <a:t> </a:t>
            </a:r>
            <a:r>
              <a:rPr spc="-10" dirty="0"/>
              <a:t>frequency</a:t>
            </a:r>
            <a:r>
              <a:rPr spc="25" dirty="0"/>
              <a:t> </a:t>
            </a:r>
            <a:r>
              <a:rPr dirty="0"/>
              <a:t>of</a:t>
            </a:r>
            <a:r>
              <a:rPr spc="25" dirty="0"/>
              <a:t> </a:t>
            </a:r>
            <a:r>
              <a:rPr dirty="0"/>
              <a:t>a</a:t>
            </a:r>
            <a:r>
              <a:rPr spc="25" dirty="0"/>
              <a:t> </a:t>
            </a:r>
            <a:r>
              <a:rPr dirty="0"/>
              <a:t>regular</a:t>
            </a:r>
            <a:r>
              <a:rPr spc="25" dirty="0"/>
              <a:t> </a:t>
            </a:r>
            <a:r>
              <a:rPr dirty="0"/>
              <a:t>sine</a:t>
            </a:r>
            <a:r>
              <a:rPr spc="25" dirty="0"/>
              <a:t> </a:t>
            </a:r>
            <a:r>
              <a:rPr spc="-30" dirty="0"/>
              <a:t>wave,</a:t>
            </a:r>
            <a:r>
              <a:rPr spc="30" dirty="0"/>
              <a:t> </a:t>
            </a:r>
            <a:r>
              <a:rPr dirty="0"/>
              <a:t>which</a:t>
            </a:r>
            <a:r>
              <a:rPr spc="30" dirty="0"/>
              <a:t> </a:t>
            </a:r>
            <a:r>
              <a:rPr dirty="0"/>
              <a:t>of</a:t>
            </a:r>
            <a:r>
              <a:rPr spc="25" dirty="0"/>
              <a:t> </a:t>
            </a:r>
            <a:r>
              <a:rPr spc="-25" dirty="0"/>
              <a:t>the </a:t>
            </a:r>
            <a:r>
              <a:rPr spc="-65" dirty="0"/>
              <a:t>following</a:t>
            </a:r>
            <a:r>
              <a:rPr spc="-55" dirty="0"/>
              <a:t> </a:t>
            </a:r>
            <a:r>
              <a:rPr spc="-10" dirty="0"/>
              <a:t>happens?</a:t>
            </a:r>
            <a:r>
              <a:rPr dirty="0"/>
              <a:t>	(Choose</a:t>
            </a:r>
            <a:r>
              <a:rPr spc="-65" dirty="0"/>
              <a:t> </a:t>
            </a:r>
            <a:r>
              <a:rPr spc="-10" dirty="0"/>
              <a:t>one.)</a:t>
            </a:r>
          </a:p>
        </p:txBody>
      </p:sp>
      <p:sp>
        <p:nvSpPr>
          <p:cNvPr id="5" name="object 5"/>
          <p:cNvSpPr txBox="1"/>
          <p:nvPr/>
        </p:nvSpPr>
        <p:spPr>
          <a:xfrm>
            <a:off x="707758" y="2042037"/>
            <a:ext cx="359664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period</a:t>
            </a:r>
            <a:r>
              <a:rPr sz="2450" spc="180" dirty="0">
                <a:latin typeface="Times New Roman"/>
                <a:cs typeface="Times New Roman"/>
              </a:rPr>
              <a:t> </a:t>
            </a:r>
            <a:r>
              <a:rPr sz="2450" spc="-10" dirty="0">
                <a:latin typeface="Times New Roman"/>
                <a:cs typeface="Times New Roman"/>
              </a:rPr>
              <a:t>increases.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period</a:t>
            </a:r>
            <a:r>
              <a:rPr sz="2450" spc="180" dirty="0">
                <a:latin typeface="Times New Roman"/>
                <a:cs typeface="Times New Roman"/>
              </a:rPr>
              <a:t> </a:t>
            </a:r>
            <a:r>
              <a:rPr sz="2450" spc="-10" dirty="0">
                <a:latin typeface="Times New Roman"/>
                <a:cs typeface="Times New Roman"/>
              </a:rPr>
              <a:t>decreases.</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amplitude</a:t>
            </a:r>
            <a:r>
              <a:rPr sz="2450" spc="225" dirty="0">
                <a:latin typeface="Times New Roman"/>
                <a:cs typeface="Times New Roman"/>
              </a:rPr>
              <a:t> </a:t>
            </a:r>
            <a:r>
              <a:rPr sz="2450" spc="-10" dirty="0">
                <a:latin typeface="Times New Roman"/>
                <a:cs typeface="Times New Roman"/>
              </a:rPr>
              <a:t>increases.</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amplitude</a:t>
            </a:r>
            <a:r>
              <a:rPr sz="2450" spc="225" dirty="0">
                <a:latin typeface="Times New Roman"/>
                <a:cs typeface="Times New Roman"/>
              </a:rPr>
              <a:t> </a:t>
            </a:r>
            <a:r>
              <a:rPr sz="2450" spc="-10" dirty="0">
                <a:latin typeface="Times New Roman"/>
                <a:cs typeface="Times New Roman"/>
              </a:rPr>
              <a:t>decreases.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5892948" y="878291"/>
            <a:ext cx="30816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385" dirty="0"/>
              <a:t> </a:t>
            </a:r>
            <a:r>
              <a:rPr dirty="0"/>
              <a:t>strings</a:t>
            </a:r>
            <a:r>
              <a:rPr spc="400" dirty="0"/>
              <a:t> </a:t>
            </a:r>
            <a:r>
              <a:rPr dirty="0"/>
              <a:t>are</a:t>
            </a:r>
            <a:r>
              <a:rPr spc="395" dirty="0"/>
              <a:t> </a:t>
            </a:r>
            <a:r>
              <a:rPr spc="55" dirty="0"/>
              <a:t>both</a:t>
            </a:r>
            <a:r>
              <a:rPr spc="400" dirty="0"/>
              <a:t> </a:t>
            </a:r>
            <a:r>
              <a:rPr dirty="0"/>
              <a:t>oscillating.</a:t>
            </a:r>
            <a:r>
              <a:rPr spc="330" dirty="0"/>
              <a:t>  </a:t>
            </a:r>
            <a:r>
              <a:rPr dirty="0"/>
              <a:t>At</a:t>
            </a:r>
            <a:r>
              <a:rPr spc="395" dirty="0"/>
              <a:t> </a:t>
            </a:r>
            <a:r>
              <a:rPr dirty="0"/>
              <a:t>each</a:t>
            </a:r>
            <a:r>
              <a:rPr spc="400" dirty="0"/>
              <a:t> </a:t>
            </a:r>
            <a:r>
              <a:rPr dirty="0"/>
              <a:t>moment</a:t>
            </a:r>
            <a:r>
              <a:rPr spc="400" dirty="0"/>
              <a:t> </a:t>
            </a:r>
            <a:r>
              <a:rPr dirty="0"/>
              <a:t>each</a:t>
            </a:r>
            <a:r>
              <a:rPr spc="400" dirty="0"/>
              <a:t> </a:t>
            </a:r>
            <a:r>
              <a:rPr spc="-10" dirty="0"/>
              <a:t>string </a:t>
            </a:r>
            <a:r>
              <a:rPr dirty="0"/>
              <a:t>looks</a:t>
            </a:r>
            <a:r>
              <a:rPr spc="75" dirty="0"/>
              <a:t> </a:t>
            </a:r>
            <a:r>
              <a:rPr dirty="0"/>
              <a:t>like</a:t>
            </a:r>
            <a:r>
              <a:rPr spc="75" dirty="0"/>
              <a:t> </a:t>
            </a:r>
            <a:r>
              <a:rPr dirty="0"/>
              <a:t>a</a:t>
            </a:r>
            <a:r>
              <a:rPr spc="70" dirty="0"/>
              <a:t> </a:t>
            </a:r>
            <a:r>
              <a:rPr dirty="0"/>
              <a:t>sine</a:t>
            </a:r>
            <a:r>
              <a:rPr spc="75" dirty="0"/>
              <a:t> </a:t>
            </a:r>
            <a:r>
              <a:rPr dirty="0"/>
              <a:t>wave.</a:t>
            </a:r>
            <a:r>
              <a:rPr spc="420" dirty="0"/>
              <a:t> </a:t>
            </a:r>
            <a:r>
              <a:rPr dirty="0"/>
              <a:t>The</a:t>
            </a:r>
            <a:r>
              <a:rPr spc="70" dirty="0"/>
              <a:t> </a:t>
            </a:r>
            <a:r>
              <a:rPr dirty="0"/>
              <a:t>two</a:t>
            </a:r>
            <a:r>
              <a:rPr spc="75" dirty="0"/>
              <a:t> </a:t>
            </a:r>
            <a:r>
              <a:rPr dirty="0"/>
              <a:t>oscillating</a:t>
            </a:r>
            <a:r>
              <a:rPr spc="75" dirty="0"/>
              <a:t> </a:t>
            </a:r>
            <a:r>
              <a:rPr dirty="0"/>
              <a:t>strings</a:t>
            </a:r>
            <a:r>
              <a:rPr spc="75" dirty="0"/>
              <a:t> </a:t>
            </a:r>
            <a:r>
              <a:rPr dirty="0"/>
              <a:t>have</a:t>
            </a:r>
            <a:r>
              <a:rPr spc="75" dirty="0"/>
              <a:t> </a:t>
            </a:r>
            <a:r>
              <a:rPr dirty="0"/>
              <a:t>the</a:t>
            </a:r>
            <a:r>
              <a:rPr spc="70" dirty="0"/>
              <a:t> </a:t>
            </a:r>
            <a:r>
              <a:rPr spc="-20" dirty="0"/>
              <a:t>same </a:t>
            </a:r>
            <a:r>
              <a:rPr dirty="0"/>
              <a:t>wavelength,</a:t>
            </a:r>
            <a:r>
              <a:rPr spc="250" dirty="0"/>
              <a:t> </a:t>
            </a:r>
            <a:r>
              <a:rPr spc="80" dirty="0"/>
              <a:t>but</a:t>
            </a:r>
            <a:r>
              <a:rPr spc="220" dirty="0"/>
              <a:t> </a:t>
            </a:r>
            <a:r>
              <a:rPr dirty="0"/>
              <a:t>String</a:t>
            </a:r>
            <a:r>
              <a:rPr spc="220" dirty="0"/>
              <a:t> </a:t>
            </a:r>
            <a:r>
              <a:rPr dirty="0"/>
              <a:t>A</a:t>
            </a:r>
            <a:r>
              <a:rPr spc="220" dirty="0"/>
              <a:t> </a:t>
            </a:r>
            <a:r>
              <a:rPr dirty="0"/>
              <a:t>has</a:t>
            </a:r>
            <a:r>
              <a:rPr spc="215" dirty="0"/>
              <a:t> </a:t>
            </a:r>
            <a:r>
              <a:rPr dirty="0"/>
              <a:t>a</a:t>
            </a:r>
            <a:r>
              <a:rPr spc="220" dirty="0"/>
              <a:t> </a:t>
            </a:r>
            <a:r>
              <a:rPr dirty="0"/>
              <a:t>higher</a:t>
            </a:r>
            <a:r>
              <a:rPr spc="220" dirty="0"/>
              <a:t> </a:t>
            </a:r>
            <a:r>
              <a:rPr dirty="0"/>
              <a:t>frequency</a:t>
            </a:r>
            <a:r>
              <a:rPr spc="220" dirty="0"/>
              <a:t> </a:t>
            </a:r>
            <a:r>
              <a:rPr spc="70" dirty="0"/>
              <a:t>than</a:t>
            </a:r>
            <a:r>
              <a:rPr spc="220" dirty="0"/>
              <a:t> </a:t>
            </a:r>
            <a:r>
              <a:rPr dirty="0"/>
              <a:t>String</a:t>
            </a:r>
            <a:r>
              <a:rPr spc="215" dirty="0"/>
              <a:t> </a:t>
            </a:r>
            <a:r>
              <a:rPr spc="-25" dirty="0"/>
              <a:t>B. </a:t>
            </a:r>
            <a:r>
              <a:rPr spc="75" dirty="0"/>
              <a:t>What</a:t>
            </a:r>
            <a:r>
              <a:rPr spc="150" dirty="0"/>
              <a:t> </a:t>
            </a:r>
            <a:r>
              <a:rPr dirty="0"/>
              <a:t>does</a:t>
            </a:r>
            <a:r>
              <a:rPr spc="165" dirty="0"/>
              <a:t> </a:t>
            </a:r>
            <a:r>
              <a:rPr spc="114" dirty="0"/>
              <a:t>that</a:t>
            </a:r>
            <a:r>
              <a:rPr spc="160" dirty="0"/>
              <a:t> </a:t>
            </a:r>
            <a:r>
              <a:rPr dirty="0"/>
              <a:t>imply</a:t>
            </a:r>
            <a:r>
              <a:rPr spc="165" dirty="0"/>
              <a:t> </a:t>
            </a:r>
            <a:r>
              <a:rPr spc="50" dirty="0"/>
              <a:t>about</a:t>
            </a:r>
            <a:r>
              <a:rPr spc="160" dirty="0"/>
              <a:t> </a:t>
            </a:r>
            <a:r>
              <a:rPr dirty="0"/>
              <a:t>their</a:t>
            </a:r>
            <a:r>
              <a:rPr spc="165" dirty="0"/>
              <a:t> </a:t>
            </a:r>
            <a:r>
              <a:rPr dirty="0"/>
              <a:t>oscillations?</a:t>
            </a:r>
            <a:r>
              <a:rPr spc="585" dirty="0"/>
              <a:t> </a:t>
            </a:r>
            <a:r>
              <a:rPr dirty="0"/>
              <a:t>(Choose</a:t>
            </a:r>
            <a:r>
              <a:rPr spc="160" dirty="0"/>
              <a:t> </a:t>
            </a:r>
            <a:r>
              <a:rPr dirty="0"/>
              <a:t>all</a:t>
            </a:r>
            <a:r>
              <a:rPr spc="165" dirty="0"/>
              <a:t> </a:t>
            </a:r>
            <a:r>
              <a:rPr spc="95" dirty="0"/>
              <a:t>that </a:t>
            </a:r>
            <a:r>
              <a:rPr spc="-10" dirty="0"/>
              <a:t>apply.)</a:t>
            </a:r>
          </a:p>
        </p:txBody>
      </p:sp>
      <p:sp>
        <p:nvSpPr>
          <p:cNvPr id="6" name="object 6"/>
          <p:cNvSpPr txBox="1"/>
          <p:nvPr/>
        </p:nvSpPr>
        <p:spPr>
          <a:xfrm>
            <a:off x="715137" y="3309123"/>
            <a:ext cx="8259445" cy="3439795"/>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Lst>
            </a:pPr>
            <a:r>
              <a:rPr sz="2450" dirty="0">
                <a:latin typeface="Times New Roman"/>
                <a:cs typeface="Times New Roman"/>
              </a:rPr>
              <a:t>If</a:t>
            </a:r>
            <a:r>
              <a:rPr sz="2450" spc="185" dirty="0">
                <a:latin typeface="Times New Roman"/>
                <a:cs typeface="Times New Roman"/>
              </a:rPr>
              <a:t> </a:t>
            </a:r>
            <a:r>
              <a:rPr sz="2450" dirty="0">
                <a:latin typeface="Times New Roman"/>
                <a:cs typeface="Times New Roman"/>
              </a:rPr>
              <a:t>you</a:t>
            </a:r>
            <a:r>
              <a:rPr sz="2450" spc="200" dirty="0">
                <a:latin typeface="Times New Roman"/>
                <a:cs typeface="Times New Roman"/>
              </a:rPr>
              <a:t> </a:t>
            </a:r>
            <a:r>
              <a:rPr sz="2450" dirty="0">
                <a:latin typeface="Times New Roman"/>
                <a:cs typeface="Times New Roman"/>
              </a:rPr>
              <a:t>look</a:t>
            </a:r>
            <a:r>
              <a:rPr sz="2450" spc="195" dirty="0">
                <a:latin typeface="Times New Roman"/>
                <a:cs typeface="Times New Roman"/>
              </a:rPr>
              <a:t> </a:t>
            </a:r>
            <a:r>
              <a:rPr sz="2450" spc="114" dirty="0">
                <a:latin typeface="Times New Roman"/>
                <a:cs typeface="Times New Roman"/>
              </a:rPr>
              <a:t>at</a:t>
            </a:r>
            <a:r>
              <a:rPr sz="2450" spc="195" dirty="0">
                <a:latin typeface="Times New Roman"/>
                <a:cs typeface="Times New Roman"/>
              </a:rPr>
              <a:t> </a:t>
            </a:r>
            <a:r>
              <a:rPr sz="2450" dirty="0">
                <a:latin typeface="Times New Roman"/>
                <a:cs typeface="Times New Roman"/>
              </a:rPr>
              <a:t>a</a:t>
            </a:r>
            <a:r>
              <a:rPr sz="2450" spc="195" dirty="0">
                <a:latin typeface="Times New Roman"/>
                <a:cs typeface="Times New Roman"/>
              </a:rPr>
              <a:t> </a:t>
            </a:r>
            <a:r>
              <a:rPr sz="2450" dirty="0">
                <a:latin typeface="Times New Roman"/>
                <a:cs typeface="Times New Roman"/>
              </a:rPr>
              <a:t>particular</a:t>
            </a:r>
            <a:r>
              <a:rPr sz="2450" spc="195" dirty="0">
                <a:latin typeface="Times New Roman"/>
                <a:cs typeface="Times New Roman"/>
              </a:rPr>
              <a:t> </a:t>
            </a:r>
            <a:r>
              <a:rPr sz="2450" dirty="0">
                <a:latin typeface="Times New Roman"/>
                <a:cs typeface="Times New Roman"/>
              </a:rPr>
              <a:t>moment</a:t>
            </a:r>
            <a:r>
              <a:rPr sz="2450" spc="195" dirty="0">
                <a:latin typeface="Times New Roman"/>
                <a:cs typeface="Times New Roman"/>
              </a:rPr>
              <a:t> </a:t>
            </a:r>
            <a:r>
              <a:rPr sz="2450" dirty="0">
                <a:latin typeface="Times New Roman"/>
                <a:cs typeface="Times New Roman"/>
              </a:rPr>
              <a:t>the</a:t>
            </a:r>
            <a:r>
              <a:rPr sz="2450" spc="195" dirty="0">
                <a:latin typeface="Times New Roman"/>
                <a:cs typeface="Times New Roman"/>
              </a:rPr>
              <a:t> </a:t>
            </a:r>
            <a:r>
              <a:rPr sz="2450" dirty="0">
                <a:latin typeface="Times New Roman"/>
                <a:cs typeface="Times New Roman"/>
              </a:rPr>
              <a:t>peaks</a:t>
            </a:r>
            <a:r>
              <a:rPr sz="2450" spc="195" dirty="0">
                <a:latin typeface="Times New Roman"/>
                <a:cs typeface="Times New Roman"/>
              </a:rPr>
              <a:t> </a:t>
            </a:r>
            <a:r>
              <a:rPr sz="2450" dirty="0">
                <a:latin typeface="Times New Roman"/>
                <a:cs typeface="Times New Roman"/>
              </a:rPr>
              <a:t>on</a:t>
            </a:r>
            <a:r>
              <a:rPr sz="2450" spc="195" dirty="0">
                <a:latin typeface="Times New Roman"/>
                <a:cs typeface="Times New Roman"/>
              </a:rPr>
              <a:t> </a:t>
            </a:r>
            <a:r>
              <a:rPr sz="2450" dirty="0">
                <a:latin typeface="Times New Roman"/>
                <a:cs typeface="Times New Roman"/>
              </a:rPr>
              <a:t>String</a:t>
            </a:r>
            <a:r>
              <a:rPr sz="2450" spc="195" dirty="0">
                <a:latin typeface="Times New Roman"/>
                <a:cs typeface="Times New Roman"/>
              </a:rPr>
              <a:t> </a:t>
            </a:r>
            <a:r>
              <a:rPr sz="2450" dirty="0">
                <a:latin typeface="Times New Roman"/>
                <a:cs typeface="Times New Roman"/>
              </a:rPr>
              <a:t>A</a:t>
            </a:r>
            <a:r>
              <a:rPr sz="2450" spc="195" dirty="0">
                <a:latin typeface="Times New Roman"/>
                <a:cs typeface="Times New Roman"/>
              </a:rPr>
              <a:t> </a:t>
            </a:r>
            <a:r>
              <a:rPr sz="2450" spc="-25" dirty="0">
                <a:latin typeface="Times New Roman"/>
                <a:cs typeface="Times New Roman"/>
              </a:rPr>
              <a:t>are 	</a:t>
            </a:r>
            <a:r>
              <a:rPr sz="2450" spc="-20" dirty="0">
                <a:latin typeface="Times New Roman"/>
                <a:cs typeface="Times New Roman"/>
              </a:rPr>
              <a:t>closer</a:t>
            </a:r>
            <a:r>
              <a:rPr sz="2450" spc="105" dirty="0">
                <a:latin typeface="Times New Roman"/>
                <a:cs typeface="Times New Roman"/>
              </a:rPr>
              <a:t> </a:t>
            </a:r>
            <a:r>
              <a:rPr sz="2450" dirty="0">
                <a:latin typeface="Times New Roman"/>
                <a:cs typeface="Times New Roman"/>
              </a:rPr>
              <a:t>together</a:t>
            </a:r>
            <a:r>
              <a:rPr sz="2450" spc="114"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ones</a:t>
            </a:r>
            <a:r>
              <a:rPr sz="2450" spc="114" dirty="0">
                <a:latin typeface="Times New Roman"/>
                <a:cs typeface="Times New Roman"/>
              </a:rPr>
              <a:t> </a:t>
            </a:r>
            <a:r>
              <a:rPr sz="2450" dirty="0">
                <a:latin typeface="Times New Roman"/>
                <a:cs typeface="Times New Roman"/>
              </a:rPr>
              <a:t>on</a:t>
            </a:r>
            <a:r>
              <a:rPr sz="2450" spc="114" dirty="0">
                <a:latin typeface="Times New Roman"/>
                <a:cs typeface="Times New Roman"/>
              </a:rPr>
              <a:t> </a:t>
            </a:r>
            <a:r>
              <a:rPr sz="2450" dirty="0">
                <a:latin typeface="Times New Roman"/>
                <a:cs typeface="Times New Roman"/>
              </a:rPr>
              <a:t>String</a:t>
            </a:r>
            <a:r>
              <a:rPr sz="2450" spc="114" dirty="0">
                <a:latin typeface="Times New Roman"/>
                <a:cs typeface="Times New Roman"/>
              </a:rPr>
              <a:t> </a:t>
            </a:r>
            <a:r>
              <a:rPr sz="2450" spc="-25" dirty="0">
                <a:latin typeface="Times New Roman"/>
                <a:cs typeface="Times New Roman"/>
              </a:rPr>
              <a:t>B.</a:t>
            </a:r>
            <a:endParaRPr sz="2450">
              <a:latin typeface="Times New Roman"/>
              <a:cs typeface="Times New Roman"/>
            </a:endParaRPr>
          </a:p>
          <a:p>
            <a:pPr marL="386715" marR="5715" indent="-358140">
              <a:lnSpc>
                <a:spcPct val="101699"/>
              </a:lnSpc>
              <a:spcBef>
                <a:spcPts val="994"/>
              </a:spcBef>
              <a:buAutoNum type="alphaUcPeriod"/>
              <a:tabLst>
                <a:tab pos="387985" algn="l"/>
              </a:tabLst>
            </a:pPr>
            <a:r>
              <a:rPr sz="2450" dirty="0">
                <a:latin typeface="Times New Roman"/>
                <a:cs typeface="Times New Roman"/>
              </a:rPr>
              <a:t>If</a:t>
            </a:r>
            <a:r>
              <a:rPr sz="2450" spc="200" dirty="0">
                <a:latin typeface="Times New Roman"/>
                <a:cs typeface="Times New Roman"/>
              </a:rPr>
              <a:t> </a:t>
            </a:r>
            <a:r>
              <a:rPr sz="2450" dirty="0">
                <a:latin typeface="Times New Roman"/>
                <a:cs typeface="Times New Roman"/>
              </a:rPr>
              <a:t>you</a:t>
            </a:r>
            <a:r>
              <a:rPr sz="2450" spc="204" dirty="0">
                <a:latin typeface="Times New Roman"/>
                <a:cs typeface="Times New Roman"/>
              </a:rPr>
              <a:t> </a:t>
            </a:r>
            <a:r>
              <a:rPr sz="2450" dirty="0">
                <a:latin typeface="Times New Roman"/>
                <a:cs typeface="Times New Roman"/>
              </a:rPr>
              <a:t>look</a:t>
            </a:r>
            <a:r>
              <a:rPr sz="2450" spc="204" dirty="0">
                <a:latin typeface="Times New Roman"/>
                <a:cs typeface="Times New Roman"/>
              </a:rPr>
              <a:t> </a:t>
            </a:r>
            <a:r>
              <a:rPr sz="2450" spc="120" dirty="0">
                <a:latin typeface="Times New Roman"/>
                <a:cs typeface="Times New Roman"/>
              </a:rPr>
              <a:t>at</a:t>
            </a:r>
            <a:r>
              <a:rPr sz="2450" spc="210" dirty="0">
                <a:latin typeface="Times New Roman"/>
                <a:cs typeface="Times New Roman"/>
              </a:rPr>
              <a:t> </a:t>
            </a:r>
            <a:r>
              <a:rPr sz="2450" dirty="0">
                <a:latin typeface="Times New Roman"/>
                <a:cs typeface="Times New Roman"/>
              </a:rPr>
              <a:t>a</a:t>
            </a:r>
            <a:r>
              <a:rPr sz="2450" spc="204" dirty="0">
                <a:latin typeface="Times New Roman"/>
                <a:cs typeface="Times New Roman"/>
              </a:rPr>
              <a:t> </a:t>
            </a:r>
            <a:r>
              <a:rPr sz="2450" dirty="0">
                <a:latin typeface="Times New Roman"/>
                <a:cs typeface="Times New Roman"/>
              </a:rPr>
              <a:t>particular</a:t>
            </a:r>
            <a:r>
              <a:rPr sz="2450" spc="204" dirty="0">
                <a:latin typeface="Times New Roman"/>
                <a:cs typeface="Times New Roman"/>
              </a:rPr>
              <a:t> </a:t>
            </a:r>
            <a:r>
              <a:rPr sz="2450" dirty="0">
                <a:latin typeface="Times New Roman"/>
                <a:cs typeface="Times New Roman"/>
              </a:rPr>
              <a:t>moment</a:t>
            </a:r>
            <a:r>
              <a:rPr sz="2450" spc="204" dirty="0">
                <a:latin typeface="Times New Roman"/>
                <a:cs typeface="Times New Roman"/>
              </a:rPr>
              <a:t> </a:t>
            </a:r>
            <a:r>
              <a:rPr sz="2450" dirty="0">
                <a:latin typeface="Times New Roman"/>
                <a:cs typeface="Times New Roman"/>
              </a:rPr>
              <a:t>the</a:t>
            </a:r>
            <a:r>
              <a:rPr sz="2450" spc="204" dirty="0">
                <a:latin typeface="Times New Roman"/>
                <a:cs typeface="Times New Roman"/>
              </a:rPr>
              <a:t> </a:t>
            </a:r>
            <a:r>
              <a:rPr sz="2450" dirty="0">
                <a:latin typeface="Times New Roman"/>
                <a:cs typeface="Times New Roman"/>
              </a:rPr>
              <a:t>peaks</a:t>
            </a:r>
            <a:r>
              <a:rPr sz="2450" spc="204" dirty="0">
                <a:latin typeface="Times New Roman"/>
                <a:cs typeface="Times New Roman"/>
              </a:rPr>
              <a:t> </a:t>
            </a:r>
            <a:r>
              <a:rPr sz="2450" dirty="0">
                <a:latin typeface="Times New Roman"/>
                <a:cs typeface="Times New Roman"/>
              </a:rPr>
              <a:t>on</a:t>
            </a:r>
            <a:r>
              <a:rPr sz="2450" spc="204" dirty="0">
                <a:latin typeface="Times New Roman"/>
                <a:cs typeface="Times New Roman"/>
              </a:rPr>
              <a:t> </a:t>
            </a:r>
            <a:r>
              <a:rPr sz="2450" dirty="0">
                <a:latin typeface="Times New Roman"/>
                <a:cs typeface="Times New Roman"/>
              </a:rPr>
              <a:t>String</a:t>
            </a:r>
            <a:r>
              <a:rPr sz="2450" spc="210" dirty="0">
                <a:latin typeface="Times New Roman"/>
                <a:cs typeface="Times New Roman"/>
              </a:rPr>
              <a:t> </a:t>
            </a:r>
            <a:r>
              <a:rPr sz="2450" dirty="0">
                <a:latin typeface="Times New Roman"/>
                <a:cs typeface="Times New Roman"/>
              </a:rPr>
              <a:t>B</a:t>
            </a:r>
            <a:r>
              <a:rPr sz="2450" spc="204" dirty="0">
                <a:latin typeface="Times New Roman"/>
                <a:cs typeface="Times New Roman"/>
              </a:rPr>
              <a:t> </a:t>
            </a:r>
            <a:r>
              <a:rPr sz="2450" spc="-25" dirty="0">
                <a:latin typeface="Times New Roman"/>
                <a:cs typeface="Times New Roman"/>
              </a:rPr>
              <a:t>are 	</a:t>
            </a:r>
            <a:r>
              <a:rPr sz="2450" spc="-20" dirty="0">
                <a:latin typeface="Times New Roman"/>
                <a:cs typeface="Times New Roman"/>
              </a:rPr>
              <a:t>closer</a:t>
            </a:r>
            <a:r>
              <a:rPr sz="2450" spc="105" dirty="0">
                <a:latin typeface="Times New Roman"/>
                <a:cs typeface="Times New Roman"/>
              </a:rPr>
              <a:t> </a:t>
            </a:r>
            <a:r>
              <a:rPr sz="2450" dirty="0">
                <a:latin typeface="Times New Roman"/>
                <a:cs typeface="Times New Roman"/>
              </a:rPr>
              <a:t>together</a:t>
            </a:r>
            <a:r>
              <a:rPr sz="2450" spc="114"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ones</a:t>
            </a:r>
            <a:r>
              <a:rPr sz="2450" spc="114" dirty="0">
                <a:latin typeface="Times New Roman"/>
                <a:cs typeface="Times New Roman"/>
              </a:rPr>
              <a:t> </a:t>
            </a:r>
            <a:r>
              <a:rPr sz="2450" dirty="0">
                <a:latin typeface="Times New Roman"/>
                <a:cs typeface="Times New Roman"/>
              </a:rPr>
              <a:t>on</a:t>
            </a:r>
            <a:r>
              <a:rPr sz="2450" spc="114" dirty="0">
                <a:latin typeface="Times New Roman"/>
                <a:cs typeface="Times New Roman"/>
              </a:rPr>
              <a:t> </a:t>
            </a:r>
            <a:r>
              <a:rPr sz="2450" dirty="0">
                <a:latin typeface="Times New Roman"/>
                <a:cs typeface="Times New Roman"/>
              </a:rPr>
              <a:t>String</a:t>
            </a:r>
            <a:r>
              <a:rPr sz="2450" spc="114" dirty="0">
                <a:latin typeface="Times New Roman"/>
                <a:cs typeface="Times New Roman"/>
              </a:rPr>
              <a:t> </a:t>
            </a:r>
            <a:r>
              <a:rPr sz="2450" spc="-25" dirty="0">
                <a:latin typeface="Times New Roman"/>
                <a:cs typeface="Times New Roman"/>
              </a:rPr>
              <a:t>A.</a:t>
            </a:r>
            <a:endParaRPr sz="2450">
              <a:latin typeface="Times New Roman"/>
              <a:cs typeface="Times New Roman"/>
            </a:endParaRPr>
          </a:p>
          <a:p>
            <a:pPr marL="386715" marR="5715" indent="-361950">
              <a:lnSpc>
                <a:spcPct val="101699"/>
              </a:lnSpc>
              <a:spcBef>
                <a:spcPts val="994"/>
              </a:spcBef>
              <a:buAutoNum type="alphaUcPeriod"/>
              <a:tabLst>
                <a:tab pos="387985" algn="l"/>
              </a:tabLst>
            </a:pPr>
            <a:r>
              <a:rPr sz="2450" dirty="0">
                <a:latin typeface="Times New Roman"/>
                <a:cs typeface="Times New Roman"/>
              </a:rPr>
              <a:t>If</a:t>
            </a:r>
            <a:r>
              <a:rPr sz="2450" spc="5" dirty="0">
                <a:latin typeface="Times New Roman"/>
                <a:cs typeface="Times New Roman"/>
              </a:rPr>
              <a:t> </a:t>
            </a:r>
            <a:r>
              <a:rPr sz="2450" dirty="0">
                <a:latin typeface="Times New Roman"/>
                <a:cs typeface="Times New Roman"/>
              </a:rPr>
              <a:t>you</a:t>
            </a:r>
            <a:r>
              <a:rPr sz="2450" spc="5" dirty="0">
                <a:latin typeface="Times New Roman"/>
                <a:cs typeface="Times New Roman"/>
              </a:rPr>
              <a:t> </a:t>
            </a:r>
            <a:r>
              <a:rPr sz="2450" dirty="0">
                <a:latin typeface="Times New Roman"/>
                <a:cs typeface="Times New Roman"/>
              </a:rPr>
              <a:t>watch</a:t>
            </a:r>
            <a:r>
              <a:rPr sz="2450" spc="5" dirty="0">
                <a:latin typeface="Times New Roman"/>
                <a:cs typeface="Times New Roman"/>
              </a:rPr>
              <a:t> </a:t>
            </a:r>
            <a:r>
              <a:rPr sz="2450" spc="-20" dirty="0">
                <a:latin typeface="Times New Roman"/>
                <a:cs typeface="Times New Roman"/>
              </a:rPr>
              <a:t>over</a:t>
            </a:r>
            <a:r>
              <a:rPr sz="2450" spc="-5" dirty="0">
                <a:latin typeface="Times New Roman"/>
                <a:cs typeface="Times New Roman"/>
              </a:rPr>
              <a:t> </a:t>
            </a:r>
            <a:r>
              <a:rPr sz="2450" dirty="0">
                <a:latin typeface="Times New Roman"/>
                <a:cs typeface="Times New Roman"/>
              </a:rPr>
              <a:t>time,</a:t>
            </a:r>
            <a:r>
              <a:rPr sz="2450" spc="15" dirty="0">
                <a:latin typeface="Times New Roman"/>
                <a:cs typeface="Times New Roman"/>
              </a:rPr>
              <a:t> </a:t>
            </a:r>
            <a:r>
              <a:rPr sz="2450" dirty="0">
                <a:latin typeface="Times New Roman"/>
                <a:cs typeface="Times New Roman"/>
              </a:rPr>
              <a:t>String A</a:t>
            </a:r>
            <a:r>
              <a:rPr sz="2450" spc="5" dirty="0">
                <a:latin typeface="Times New Roman"/>
                <a:cs typeface="Times New Roman"/>
              </a:rPr>
              <a:t> </a:t>
            </a:r>
            <a:r>
              <a:rPr sz="2450" dirty="0">
                <a:latin typeface="Times New Roman"/>
                <a:cs typeface="Times New Roman"/>
              </a:rPr>
              <a:t>completes a</a:t>
            </a:r>
            <a:r>
              <a:rPr sz="2450" spc="5" dirty="0">
                <a:latin typeface="Times New Roman"/>
                <a:cs typeface="Times New Roman"/>
              </a:rPr>
              <a:t> </a:t>
            </a:r>
            <a:r>
              <a:rPr sz="2450" dirty="0">
                <a:latin typeface="Times New Roman"/>
                <a:cs typeface="Times New Roman"/>
              </a:rPr>
              <a:t>full</a:t>
            </a:r>
            <a:r>
              <a:rPr sz="2450" spc="5" dirty="0">
                <a:latin typeface="Times New Roman"/>
                <a:cs typeface="Times New Roman"/>
              </a:rPr>
              <a:t> </a:t>
            </a:r>
            <a:r>
              <a:rPr sz="2450" dirty="0">
                <a:latin typeface="Times New Roman"/>
                <a:cs typeface="Times New Roman"/>
              </a:rPr>
              <a:t>up-and-</a:t>
            </a:r>
            <a:r>
              <a:rPr sz="2450" spc="-20" dirty="0">
                <a:latin typeface="Times New Roman"/>
                <a:cs typeface="Times New Roman"/>
              </a:rPr>
              <a:t>down 	</a:t>
            </a:r>
            <a:r>
              <a:rPr sz="2450" spc="-25" dirty="0">
                <a:latin typeface="Times New Roman"/>
                <a:cs typeface="Times New Roman"/>
              </a:rPr>
              <a:t>cycle</a:t>
            </a:r>
            <a:r>
              <a:rPr sz="2450" spc="85" dirty="0">
                <a:latin typeface="Times New Roman"/>
                <a:cs typeface="Times New Roman"/>
              </a:rPr>
              <a:t> </a:t>
            </a:r>
            <a:r>
              <a:rPr sz="2450" dirty="0">
                <a:latin typeface="Times New Roman"/>
                <a:cs typeface="Times New Roman"/>
              </a:rPr>
              <a:t>faster</a:t>
            </a:r>
            <a:r>
              <a:rPr sz="2450" spc="95" dirty="0">
                <a:latin typeface="Times New Roman"/>
                <a:cs typeface="Times New Roman"/>
              </a:rPr>
              <a:t> </a:t>
            </a:r>
            <a:r>
              <a:rPr sz="2450" spc="70" dirty="0">
                <a:latin typeface="Times New Roman"/>
                <a:cs typeface="Times New Roman"/>
              </a:rPr>
              <a:t>than</a:t>
            </a:r>
            <a:r>
              <a:rPr sz="2450" spc="95" dirty="0">
                <a:latin typeface="Times New Roman"/>
                <a:cs typeface="Times New Roman"/>
              </a:rPr>
              <a:t> </a:t>
            </a:r>
            <a:r>
              <a:rPr sz="2450" dirty="0">
                <a:latin typeface="Times New Roman"/>
                <a:cs typeface="Times New Roman"/>
              </a:rPr>
              <a:t>String</a:t>
            </a:r>
            <a:r>
              <a:rPr sz="2450" spc="95" dirty="0">
                <a:latin typeface="Times New Roman"/>
                <a:cs typeface="Times New Roman"/>
              </a:rPr>
              <a:t> </a:t>
            </a:r>
            <a:r>
              <a:rPr sz="2450" spc="-35" dirty="0">
                <a:latin typeface="Times New Roman"/>
                <a:cs typeface="Times New Roman"/>
              </a:rPr>
              <a:t>B.</a:t>
            </a:r>
            <a:endParaRPr sz="2450">
              <a:latin typeface="Times New Roman"/>
              <a:cs typeface="Times New Roman"/>
            </a:endParaRPr>
          </a:p>
          <a:p>
            <a:pPr marL="386080" marR="5080" indent="-374015">
              <a:lnSpc>
                <a:spcPct val="101699"/>
              </a:lnSpc>
              <a:spcBef>
                <a:spcPts val="994"/>
              </a:spcBef>
              <a:buAutoNum type="alphaUcPeriod"/>
              <a:tabLst>
                <a:tab pos="387985" algn="l"/>
              </a:tabLst>
            </a:pPr>
            <a:r>
              <a:rPr sz="2450" dirty="0">
                <a:latin typeface="Times New Roman"/>
                <a:cs typeface="Times New Roman"/>
              </a:rPr>
              <a:t>If</a:t>
            </a:r>
            <a:r>
              <a:rPr sz="2450" spc="15" dirty="0">
                <a:latin typeface="Times New Roman"/>
                <a:cs typeface="Times New Roman"/>
              </a:rPr>
              <a:t> </a:t>
            </a:r>
            <a:r>
              <a:rPr sz="2450" dirty="0">
                <a:latin typeface="Times New Roman"/>
                <a:cs typeface="Times New Roman"/>
              </a:rPr>
              <a:t>you</a:t>
            </a:r>
            <a:r>
              <a:rPr sz="2450" spc="20" dirty="0">
                <a:latin typeface="Times New Roman"/>
                <a:cs typeface="Times New Roman"/>
              </a:rPr>
              <a:t> </a:t>
            </a:r>
            <a:r>
              <a:rPr sz="2450" dirty="0">
                <a:latin typeface="Times New Roman"/>
                <a:cs typeface="Times New Roman"/>
              </a:rPr>
              <a:t>watch</a:t>
            </a:r>
            <a:r>
              <a:rPr sz="2450" spc="15" dirty="0">
                <a:latin typeface="Times New Roman"/>
                <a:cs typeface="Times New Roman"/>
              </a:rPr>
              <a:t> </a:t>
            </a:r>
            <a:r>
              <a:rPr sz="2450" spc="-10" dirty="0">
                <a:latin typeface="Times New Roman"/>
                <a:cs typeface="Times New Roman"/>
              </a:rPr>
              <a:t>over</a:t>
            </a:r>
            <a:r>
              <a:rPr sz="2450" spc="10" dirty="0">
                <a:latin typeface="Times New Roman"/>
                <a:cs typeface="Times New Roman"/>
              </a:rPr>
              <a:t> </a:t>
            </a:r>
            <a:r>
              <a:rPr sz="2450" dirty="0">
                <a:latin typeface="Times New Roman"/>
                <a:cs typeface="Times New Roman"/>
              </a:rPr>
              <a:t>time,</a:t>
            </a:r>
            <a:r>
              <a:rPr sz="2450" spc="25" dirty="0">
                <a:latin typeface="Times New Roman"/>
                <a:cs typeface="Times New Roman"/>
              </a:rPr>
              <a:t> </a:t>
            </a:r>
            <a:r>
              <a:rPr sz="2450" dirty="0">
                <a:latin typeface="Times New Roman"/>
                <a:cs typeface="Times New Roman"/>
              </a:rPr>
              <a:t>String</a:t>
            </a:r>
            <a:r>
              <a:rPr sz="2450" spc="15" dirty="0">
                <a:latin typeface="Times New Roman"/>
                <a:cs typeface="Times New Roman"/>
              </a:rPr>
              <a:t> </a:t>
            </a:r>
            <a:r>
              <a:rPr sz="2450" dirty="0">
                <a:latin typeface="Times New Roman"/>
                <a:cs typeface="Times New Roman"/>
              </a:rPr>
              <a:t>B</a:t>
            </a:r>
            <a:r>
              <a:rPr sz="2450" spc="15" dirty="0">
                <a:latin typeface="Times New Roman"/>
                <a:cs typeface="Times New Roman"/>
              </a:rPr>
              <a:t> </a:t>
            </a:r>
            <a:r>
              <a:rPr sz="2450" spc="-10" dirty="0">
                <a:latin typeface="Times New Roman"/>
                <a:cs typeface="Times New Roman"/>
              </a:rPr>
              <a:t>completes</a:t>
            </a:r>
            <a:r>
              <a:rPr sz="2450" spc="15" dirty="0">
                <a:latin typeface="Times New Roman"/>
                <a:cs typeface="Times New Roman"/>
              </a:rPr>
              <a:t> </a:t>
            </a:r>
            <a:r>
              <a:rPr sz="2450" dirty="0">
                <a:latin typeface="Times New Roman"/>
                <a:cs typeface="Times New Roman"/>
              </a:rPr>
              <a:t>a</a:t>
            </a:r>
            <a:r>
              <a:rPr sz="2450" spc="15" dirty="0">
                <a:latin typeface="Times New Roman"/>
                <a:cs typeface="Times New Roman"/>
              </a:rPr>
              <a:t> </a:t>
            </a:r>
            <a:r>
              <a:rPr sz="2450" dirty="0">
                <a:latin typeface="Times New Roman"/>
                <a:cs typeface="Times New Roman"/>
              </a:rPr>
              <a:t>full</a:t>
            </a:r>
            <a:r>
              <a:rPr sz="2450" spc="15" dirty="0">
                <a:latin typeface="Times New Roman"/>
                <a:cs typeface="Times New Roman"/>
              </a:rPr>
              <a:t> </a:t>
            </a:r>
            <a:r>
              <a:rPr sz="2450" dirty="0">
                <a:latin typeface="Times New Roman"/>
                <a:cs typeface="Times New Roman"/>
              </a:rPr>
              <a:t>up-and-</a:t>
            </a:r>
            <a:r>
              <a:rPr sz="2450" spc="-20" dirty="0">
                <a:latin typeface="Times New Roman"/>
                <a:cs typeface="Times New Roman"/>
              </a:rPr>
              <a:t>down 	</a:t>
            </a:r>
            <a:r>
              <a:rPr sz="2450" spc="-25" dirty="0">
                <a:latin typeface="Times New Roman"/>
                <a:cs typeface="Times New Roman"/>
              </a:rPr>
              <a:t>cycle</a:t>
            </a:r>
            <a:r>
              <a:rPr sz="2450" spc="85" dirty="0">
                <a:latin typeface="Times New Roman"/>
                <a:cs typeface="Times New Roman"/>
              </a:rPr>
              <a:t> </a:t>
            </a:r>
            <a:r>
              <a:rPr sz="2450" dirty="0">
                <a:latin typeface="Times New Roman"/>
                <a:cs typeface="Times New Roman"/>
              </a:rPr>
              <a:t>faster</a:t>
            </a:r>
            <a:r>
              <a:rPr sz="2450" spc="95" dirty="0">
                <a:latin typeface="Times New Roman"/>
                <a:cs typeface="Times New Roman"/>
              </a:rPr>
              <a:t> </a:t>
            </a:r>
            <a:r>
              <a:rPr sz="2450" spc="70" dirty="0">
                <a:latin typeface="Times New Roman"/>
                <a:cs typeface="Times New Roman"/>
              </a:rPr>
              <a:t>than</a:t>
            </a:r>
            <a:r>
              <a:rPr sz="2450" spc="95" dirty="0">
                <a:latin typeface="Times New Roman"/>
                <a:cs typeface="Times New Roman"/>
              </a:rPr>
              <a:t> </a:t>
            </a:r>
            <a:r>
              <a:rPr sz="2450" dirty="0">
                <a:latin typeface="Times New Roman"/>
                <a:cs typeface="Times New Roman"/>
              </a:rPr>
              <a:t>String</a:t>
            </a:r>
            <a:r>
              <a:rPr sz="2450" spc="95" dirty="0">
                <a:latin typeface="Times New Roman"/>
                <a:cs typeface="Times New Roman"/>
              </a:rPr>
              <a:t> </a:t>
            </a:r>
            <a:r>
              <a:rPr sz="2450" spc="-25" dirty="0">
                <a:latin typeface="Times New Roman"/>
                <a:cs typeface="Times New Roman"/>
              </a:rPr>
              <a:t>A.</a:t>
            </a:r>
            <a:endParaRPr sz="2450">
              <a:latin typeface="Times New Roman"/>
              <a:cs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5892948" y="878291"/>
            <a:ext cx="30816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385" dirty="0"/>
              <a:t> </a:t>
            </a:r>
            <a:r>
              <a:rPr dirty="0"/>
              <a:t>strings</a:t>
            </a:r>
            <a:r>
              <a:rPr spc="400" dirty="0"/>
              <a:t> </a:t>
            </a:r>
            <a:r>
              <a:rPr dirty="0"/>
              <a:t>are</a:t>
            </a:r>
            <a:r>
              <a:rPr spc="395" dirty="0"/>
              <a:t> </a:t>
            </a:r>
            <a:r>
              <a:rPr spc="55" dirty="0"/>
              <a:t>both</a:t>
            </a:r>
            <a:r>
              <a:rPr spc="400" dirty="0"/>
              <a:t> </a:t>
            </a:r>
            <a:r>
              <a:rPr dirty="0"/>
              <a:t>oscillating.</a:t>
            </a:r>
            <a:r>
              <a:rPr spc="330" dirty="0"/>
              <a:t>  </a:t>
            </a:r>
            <a:r>
              <a:rPr dirty="0"/>
              <a:t>At</a:t>
            </a:r>
            <a:r>
              <a:rPr spc="395" dirty="0"/>
              <a:t> </a:t>
            </a:r>
            <a:r>
              <a:rPr dirty="0"/>
              <a:t>each</a:t>
            </a:r>
            <a:r>
              <a:rPr spc="400" dirty="0"/>
              <a:t> </a:t>
            </a:r>
            <a:r>
              <a:rPr dirty="0"/>
              <a:t>moment</a:t>
            </a:r>
            <a:r>
              <a:rPr spc="400" dirty="0"/>
              <a:t> </a:t>
            </a:r>
            <a:r>
              <a:rPr dirty="0"/>
              <a:t>each</a:t>
            </a:r>
            <a:r>
              <a:rPr spc="400" dirty="0"/>
              <a:t> </a:t>
            </a:r>
            <a:r>
              <a:rPr spc="-10" dirty="0"/>
              <a:t>string </a:t>
            </a:r>
            <a:r>
              <a:rPr dirty="0"/>
              <a:t>looks</a:t>
            </a:r>
            <a:r>
              <a:rPr spc="75" dirty="0"/>
              <a:t> </a:t>
            </a:r>
            <a:r>
              <a:rPr dirty="0"/>
              <a:t>like</a:t>
            </a:r>
            <a:r>
              <a:rPr spc="75" dirty="0"/>
              <a:t> </a:t>
            </a:r>
            <a:r>
              <a:rPr dirty="0"/>
              <a:t>a</a:t>
            </a:r>
            <a:r>
              <a:rPr spc="70" dirty="0"/>
              <a:t> </a:t>
            </a:r>
            <a:r>
              <a:rPr dirty="0"/>
              <a:t>sine</a:t>
            </a:r>
            <a:r>
              <a:rPr spc="75" dirty="0"/>
              <a:t> </a:t>
            </a:r>
            <a:r>
              <a:rPr dirty="0"/>
              <a:t>wave.</a:t>
            </a:r>
            <a:r>
              <a:rPr spc="420" dirty="0"/>
              <a:t> </a:t>
            </a:r>
            <a:r>
              <a:rPr dirty="0"/>
              <a:t>The</a:t>
            </a:r>
            <a:r>
              <a:rPr spc="70" dirty="0"/>
              <a:t> </a:t>
            </a:r>
            <a:r>
              <a:rPr dirty="0"/>
              <a:t>two</a:t>
            </a:r>
            <a:r>
              <a:rPr spc="75" dirty="0"/>
              <a:t> </a:t>
            </a:r>
            <a:r>
              <a:rPr dirty="0"/>
              <a:t>oscillating</a:t>
            </a:r>
            <a:r>
              <a:rPr spc="75" dirty="0"/>
              <a:t> </a:t>
            </a:r>
            <a:r>
              <a:rPr dirty="0"/>
              <a:t>strings</a:t>
            </a:r>
            <a:r>
              <a:rPr spc="75" dirty="0"/>
              <a:t> </a:t>
            </a:r>
            <a:r>
              <a:rPr dirty="0"/>
              <a:t>have</a:t>
            </a:r>
            <a:r>
              <a:rPr spc="75" dirty="0"/>
              <a:t> </a:t>
            </a:r>
            <a:r>
              <a:rPr dirty="0"/>
              <a:t>the</a:t>
            </a:r>
            <a:r>
              <a:rPr spc="70" dirty="0"/>
              <a:t> </a:t>
            </a:r>
            <a:r>
              <a:rPr spc="-20" dirty="0"/>
              <a:t>same </a:t>
            </a:r>
            <a:r>
              <a:rPr dirty="0"/>
              <a:t>wavelength,</a:t>
            </a:r>
            <a:r>
              <a:rPr spc="250" dirty="0"/>
              <a:t> </a:t>
            </a:r>
            <a:r>
              <a:rPr spc="80" dirty="0"/>
              <a:t>but</a:t>
            </a:r>
            <a:r>
              <a:rPr spc="220" dirty="0"/>
              <a:t> </a:t>
            </a:r>
            <a:r>
              <a:rPr dirty="0"/>
              <a:t>String</a:t>
            </a:r>
            <a:r>
              <a:rPr spc="220" dirty="0"/>
              <a:t> </a:t>
            </a:r>
            <a:r>
              <a:rPr dirty="0"/>
              <a:t>A</a:t>
            </a:r>
            <a:r>
              <a:rPr spc="220" dirty="0"/>
              <a:t> </a:t>
            </a:r>
            <a:r>
              <a:rPr dirty="0"/>
              <a:t>has</a:t>
            </a:r>
            <a:r>
              <a:rPr spc="215" dirty="0"/>
              <a:t> </a:t>
            </a:r>
            <a:r>
              <a:rPr dirty="0"/>
              <a:t>a</a:t>
            </a:r>
            <a:r>
              <a:rPr spc="220" dirty="0"/>
              <a:t> </a:t>
            </a:r>
            <a:r>
              <a:rPr dirty="0"/>
              <a:t>higher</a:t>
            </a:r>
            <a:r>
              <a:rPr spc="220" dirty="0"/>
              <a:t> </a:t>
            </a:r>
            <a:r>
              <a:rPr dirty="0"/>
              <a:t>frequency</a:t>
            </a:r>
            <a:r>
              <a:rPr spc="220" dirty="0"/>
              <a:t> </a:t>
            </a:r>
            <a:r>
              <a:rPr spc="70" dirty="0"/>
              <a:t>than</a:t>
            </a:r>
            <a:r>
              <a:rPr spc="220" dirty="0"/>
              <a:t> </a:t>
            </a:r>
            <a:r>
              <a:rPr dirty="0"/>
              <a:t>String</a:t>
            </a:r>
            <a:r>
              <a:rPr spc="215" dirty="0"/>
              <a:t> </a:t>
            </a:r>
            <a:r>
              <a:rPr spc="-25" dirty="0"/>
              <a:t>B. </a:t>
            </a:r>
            <a:r>
              <a:rPr spc="75" dirty="0"/>
              <a:t>What</a:t>
            </a:r>
            <a:r>
              <a:rPr spc="150" dirty="0"/>
              <a:t> </a:t>
            </a:r>
            <a:r>
              <a:rPr dirty="0"/>
              <a:t>does</a:t>
            </a:r>
            <a:r>
              <a:rPr spc="165" dirty="0"/>
              <a:t> </a:t>
            </a:r>
            <a:r>
              <a:rPr spc="114" dirty="0"/>
              <a:t>that</a:t>
            </a:r>
            <a:r>
              <a:rPr spc="160" dirty="0"/>
              <a:t> </a:t>
            </a:r>
            <a:r>
              <a:rPr dirty="0"/>
              <a:t>imply</a:t>
            </a:r>
            <a:r>
              <a:rPr spc="165" dirty="0"/>
              <a:t> </a:t>
            </a:r>
            <a:r>
              <a:rPr spc="50" dirty="0"/>
              <a:t>about</a:t>
            </a:r>
            <a:r>
              <a:rPr spc="160" dirty="0"/>
              <a:t> </a:t>
            </a:r>
            <a:r>
              <a:rPr dirty="0"/>
              <a:t>their</a:t>
            </a:r>
            <a:r>
              <a:rPr spc="165" dirty="0"/>
              <a:t> </a:t>
            </a:r>
            <a:r>
              <a:rPr dirty="0"/>
              <a:t>oscillations?</a:t>
            </a:r>
            <a:r>
              <a:rPr spc="585" dirty="0"/>
              <a:t> </a:t>
            </a:r>
            <a:r>
              <a:rPr dirty="0"/>
              <a:t>(Choose</a:t>
            </a:r>
            <a:r>
              <a:rPr spc="160" dirty="0"/>
              <a:t> </a:t>
            </a:r>
            <a:r>
              <a:rPr dirty="0"/>
              <a:t>all</a:t>
            </a:r>
            <a:r>
              <a:rPr spc="165" dirty="0"/>
              <a:t> </a:t>
            </a:r>
            <a:r>
              <a:rPr spc="95" dirty="0"/>
              <a:t>that </a:t>
            </a:r>
            <a:r>
              <a:rPr spc="-10" dirty="0"/>
              <a:t>apply.)</a:t>
            </a:r>
          </a:p>
        </p:txBody>
      </p:sp>
      <p:sp>
        <p:nvSpPr>
          <p:cNvPr id="6" name="object 6"/>
          <p:cNvSpPr txBox="1"/>
          <p:nvPr/>
        </p:nvSpPr>
        <p:spPr>
          <a:xfrm>
            <a:off x="707758" y="3309123"/>
            <a:ext cx="8266430" cy="406019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Times New Roman"/>
                <a:cs typeface="Times New Roman"/>
              </a:rPr>
              <a:t>If</a:t>
            </a:r>
            <a:r>
              <a:rPr sz="2450" spc="185" dirty="0">
                <a:latin typeface="Times New Roman"/>
                <a:cs typeface="Times New Roman"/>
              </a:rPr>
              <a:t> </a:t>
            </a:r>
            <a:r>
              <a:rPr sz="2450" dirty="0">
                <a:latin typeface="Times New Roman"/>
                <a:cs typeface="Times New Roman"/>
              </a:rPr>
              <a:t>you</a:t>
            </a:r>
            <a:r>
              <a:rPr sz="2450" spc="200" dirty="0">
                <a:latin typeface="Times New Roman"/>
                <a:cs typeface="Times New Roman"/>
              </a:rPr>
              <a:t> </a:t>
            </a:r>
            <a:r>
              <a:rPr sz="2450" dirty="0">
                <a:latin typeface="Times New Roman"/>
                <a:cs typeface="Times New Roman"/>
              </a:rPr>
              <a:t>look</a:t>
            </a:r>
            <a:r>
              <a:rPr sz="2450" spc="195" dirty="0">
                <a:latin typeface="Times New Roman"/>
                <a:cs typeface="Times New Roman"/>
              </a:rPr>
              <a:t> </a:t>
            </a:r>
            <a:r>
              <a:rPr sz="2450" spc="114" dirty="0">
                <a:latin typeface="Times New Roman"/>
                <a:cs typeface="Times New Roman"/>
              </a:rPr>
              <a:t>at</a:t>
            </a:r>
            <a:r>
              <a:rPr sz="2450" spc="195" dirty="0">
                <a:latin typeface="Times New Roman"/>
                <a:cs typeface="Times New Roman"/>
              </a:rPr>
              <a:t> </a:t>
            </a:r>
            <a:r>
              <a:rPr sz="2450" dirty="0">
                <a:latin typeface="Times New Roman"/>
                <a:cs typeface="Times New Roman"/>
              </a:rPr>
              <a:t>a</a:t>
            </a:r>
            <a:r>
              <a:rPr sz="2450" spc="195" dirty="0">
                <a:latin typeface="Times New Roman"/>
                <a:cs typeface="Times New Roman"/>
              </a:rPr>
              <a:t> </a:t>
            </a:r>
            <a:r>
              <a:rPr sz="2450" dirty="0">
                <a:latin typeface="Times New Roman"/>
                <a:cs typeface="Times New Roman"/>
              </a:rPr>
              <a:t>particular</a:t>
            </a:r>
            <a:r>
              <a:rPr sz="2450" spc="195" dirty="0">
                <a:latin typeface="Times New Roman"/>
                <a:cs typeface="Times New Roman"/>
              </a:rPr>
              <a:t> </a:t>
            </a:r>
            <a:r>
              <a:rPr sz="2450" dirty="0">
                <a:latin typeface="Times New Roman"/>
                <a:cs typeface="Times New Roman"/>
              </a:rPr>
              <a:t>moment</a:t>
            </a:r>
            <a:r>
              <a:rPr sz="2450" spc="195" dirty="0">
                <a:latin typeface="Times New Roman"/>
                <a:cs typeface="Times New Roman"/>
              </a:rPr>
              <a:t> </a:t>
            </a:r>
            <a:r>
              <a:rPr sz="2450" dirty="0">
                <a:latin typeface="Times New Roman"/>
                <a:cs typeface="Times New Roman"/>
              </a:rPr>
              <a:t>the</a:t>
            </a:r>
            <a:r>
              <a:rPr sz="2450" spc="195" dirty="0">
                <a:latin typeface="Times New Roman"/>
                <a:cs typeface="Times New Roman"/>
              </a:rPr>
              <a:t> </a:t>
            </a:r>
            <a:r>
              <a:rPr sz="2450" dirty="0">
                <a:latin typeface="Times New Roman"/>
                <a:cs typeface="Times New Roman"/>
              </a:rPr>
              <a:t>peaks</a:t>
            </a:r>
            <a:r>
              <a:rPr sz="2450" spc="195" dirty="0">
                <a:latin typeface="Times New Roman"/>
                <a:cs typeface="Times New Roman"/>
              </a:rPr>
              <a:t> </a:t>
            </a:r>
            <a:r>
              <a:rPr sz="2450" dirty="0">
                <a:latin typeface="Times New Roman"/>
                <a:cs typeface="Times New Roman"/>
              </a:rPr>
              <a:t>on</a:t>
            </a:r>
            <a:r>
              <a:rPr sz="2450" spc="195" dirty="0">
                <a:latin typeface="Times New Roman"/>
                <a:cs typeface="Times New Roman"/>
              </a:rPr>
              <a:t> </a:t>
            </a:r>
            <a:r>
              <a:rPr sz="2450" dirty="0">
                <a:latin typeface="Times New Roman"/>
                <a:cs typeface="Times New Roman"/>
              </a:rPr>
              <a:t>String</a:t>
            </a:r>
            <a:r>
              <a:rPr sz="2450" spc="195" dirty="0">
                <a:latin typeface="Times New Roman"/>
                <a:cs typeface="Times New Roman"/>
              </a:rPr>
              <a:t> </a:t>
            </a:r>
            <a:r>
              <a:rPr sz="2450" dirty="0">
                <a:latin typeface="Times New Roman"/>
                <a:cs typeface="Times New Roman"/>
              </a:rPr>
              <a:t>A</a:t>
            </a:r>
            <a:r>
              <a:rPr sz="2450" spc="195" dirty="0">
                <a:latin typeface="Times New Roman"/>
                <a:cs typeface="Times New Roman"/>
              </a:rPr>
              <a:t> </a:t>
            </a:r>
            <a:r>
              <a:rPr sz="2450" spc="-25" dirty="0">
                <a:latin typeface="Times New Roman"/>
                <a:cs typeface="Times New Roman"/>
              </a:rPr>
              <a:t>are 	</a:t>
            </a:r>
            <a:r>
              <a:rPr sz="2450" spc="-20" dirty="0">
                <a:latin typeface="Times New Roman"/>
                <a:cs typeface="Times New Roman"/>
              </a:rPr>
              <a:t>closer</a:t>
            </a:r>
            <a:r>
              <a:rPr sz="2450" spc="105" dirty="0">
                <a:latin typeface="Times New Roman"/>
                <a:cs typeface="Times New Roman"/>
              </a:rPr>
              <a:t> </a:t>
            </a:r>
            <a:r>
              <a:rPr sz="2450" dirty="0">
                <a:latin typeface="Times New Roman"/>
                <a:cs typeface="Times New Roman"/>
              </a:rPr>
              <a:t>together</a:t>
            </a:r>
            <a:r>
              <a:rPr sz="2450" spc="114"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ones</a:t>
            </a:r>
            <a:r>
              <a:rPr sz="2450" spc="114" dirty="0">
                <a:latin typeface="Times New Roman"/>
                <a:cs typeface="Times New Roman"/>
              </a:rPr>
              <a:t> </a:t>
            </a:r>
            <a:r>
              <a:rPr sz="2450" dirty="0">
                <a:latin typeface="Times New Roman"/>
                <a:cs typeface="Times New Roman"/>
              </a:rPr>
              <a:t>on</a:t>
            </a:r>
            <a:r>
              <a:rPr sz="2450" spc="114" dirty="0">
                <a:latin typeface="Times New Roman"/>
                <a:cs typeface="Times New Roman"/>
              </a:rPr>
              <a:t> </a:t>
            </a:r>
            <a:r>
              <a:rPr sz="2450" dirty="0">
                <a:latin typeface="Times New Roman"/>
                <a:cs typeface="Times New Roman"/>
              </a:rPr>
              <a:t>String</a:t>
            </a:r>
            <a:r>
              <a:rPr sz="2450" spc="114" dirty="0">
                <a:latin typeface="Times New Roman"/>
                <a:cs typeface="Times New Roman"/>
              </a:rPr>
              <a:t> </a:t>
            </a:r>
            <a:r>
              <a:rPr sz="2450" spc="-25" dirty="0">
                <a:latin typeface="Times New Roman"/>
                <a:cs typeface="Times New Roman"/>
              </a:rPr>
              <a:t>B.</a:t>
            </a:r>
            <a:endParaRPr sz="2450">
              <a:latin typeface="Times New Roman"/>
              <a:cs typeface="Times New Roman"/>
            </a:endParaRPr>
          </a:p>
          <a:p>
            <a:pPr marL="393700" marR="5715" indent="-358140">
              <a:lnSpc>
                <a:spcPct val="101699"/>
              </a:lnSpc>
              <a:spcBef>
                <a:spcPts val="994"/>
              </a:spcBef>
              <a:buAutoNum type="alphaUcPeriod"/>
              <a:tabLst>
                <a:tab pos="394970" algn="l"/>
              </a:tabLst>
            </a:pPr>
            <a:r>
              <a:rPr sz="2450" dirty="0">
                <a:latin typeface="Times New Roman"/>
                <a:cs typeface="Times New Roman"/>
              </a:rPr>
              <a:t>If</a:t>
            </a:r>
            <a:r>
              <a:rPr sz="2450" spc="200" dirty="0">
                <a:latin typeface="Times New Roman"/>
                <a:cs typeface="Times New Roman"/>
              </a:rPr>
              <a:t> </a:t>
            </a:r>
            <a:r>
              <a:rPr sz="2450" dirty="0">
                <a:latin typeface="Times New Roman"/>
                <a:cs typeface="Times New Roman"/>
              </a:rPr>
              <a:t>you</a:t>
            </a:r>
            <a:r>
              <a:rPr sz="2450" spc="204" dirty="0">
                <a:latin typeface="Times New Roman"/>
                <a:cs typeface="Times New Roman"/>
              </a:rPr>
              <a:t> </a:t>
            </a:r>
            <a:r>
              <a:rPr sz="2450" dirty="0">
                <a:latin typeface="Times New Roman"/>
                <a:cs typeface="Times New Roman"/>
              </a:rPr>
              <a:t>look</a:t>
            </a:r>
            <a:r>
              <a:rPr sz="2450" spc="204" dirty="0">
                <a:latin typeface="Times New Roman"/>
                <a:cs typeface="Times New Roman"/>
              </a:rPr>
              <a:t> </a:t>
            </a:r>
            <a:r>
              <a:rPr sz="2450" spc="120" dirty="0">
                <a:latin typeface="Times New Roman"/>
                <a:cs typeface="Times New Roman"/>
              </a:rPr>
              <a:t>at</a:t>
            </a:r>
            <a:r>
              <a:rPr sz="2450" spc="210" dirty="0">
                <a:latin typeface="Times New Roman"/>
                <a:cs typeface="Times New Roman"/>
              </a:rPr>
              <a:t> </a:t>
            </a:r>
            <a:r>
              <a:rPr sz="2450" dirty="0">
                <a:latin typeface="Times New Roman"/>
                <a:cs typeface="Times New Roman"/>
              </a:rPr>
              <a:t>a</a:t>
            </a:r>
            <a:r>
              <a:rPr sz="2450" spc="204" dirty="0">
                <a:latin typeface="Times New Roman"/>
                <a:cs typeface="Times New Roman"/>
              </a:rPr>
              <a:t> </a:t>
            </a:r>
            <a:r>
              <a:rPr sz="2450" dirty="0">
                <a:latin typeface="Times New Roman"/>
                <a:cs typeface="Times New Roman"/>
              </a:rPr>
              <a:t>particular</a:t>
            </a:r>
            <a:r>
              <a:rPr sz="2450" spc="204" dirty="0">
                <a:latin typeface="Times New Roman"/>
                <a:cs typeface="Times New Roman"/>
              </a:rPr>
              <a:t> </a:t>
            </a:r>
            <a:r>
              <a:rPr sz="2450" dirty="0">
                <a:latin typeface="Times New Roman"/>
                <a:cs typeface="Times New Roman"/>
              </a:rPr>
              <a:t>moment</a:t>
            </a:r>
            <a:r>
              <a:rPr sz="2450" spc="204" dirty="0">
                <a:latin typeface="Times New Roman"/>
                <a:cs typeface="Times New Roman"/>
              </a:rPr>
              <a:t> </a:t>
            </a:r>
            <a:r>
              <a:rPr sz="2450" dirty="0">
                <a:latin typeface="Times New Roman"/>
                <a:cs typeface="Times New Roman"/>
              </a:rPr>
              <a:t>the</a:t>
            </a:r>
            <a:r>
              <a:rPr sz="2450" spc="204" dirty="0">
                <a:latin typeface="Times New Roman"/>
                <a:cs typeface="Times New Roman"/>
              </a:rPr>
              <a:t> </a:t>
            </a:r>
            <a:r>
              <a:rPr sz="2450" dirty="0">
                <a:latin typeface="Times New Roman"/>
                <a:cs typeface="Times New Roman"/>
              </a:rPr>
              <a:t>peaks</a:t>
            </a:r>
            <a:r>
              <a:rPr sz="2450" spc="204" dirty="0">
                <a:latin typeface="Times New Roman"/>
                <a:cs typeface="Times New Roman"/>
              </a:rPr>
              <a:t> </a:t>
            </a:r>
            <a:r>
              <a:rPr sz="2450" dirty="0">
                <a:latin typeface="Times New Roman"/>
                <a:cs typeface="Times New Roman"/>
              </a:rPr>
              <a:t>on</a:t>
            </a:r>
            <a:r>
              <a:rPr sz="2450" spc="204" dirty="0">
                <a:latin typeface="Times New Roman"/>
                <a:cs typeface="Times New Roman"/>
              </a:rPr>
              <a:t> </a:t>
            </a:r>
            <a:r>
              <a:rPr sz="2450" dirty="0">
                <a:latin typeface="Times New Roman"/>
                <a:cs typeface="Times New Roman"/>
              </a:rPr>
              <a:t>String</a:t>
            </a:r>
            <a:r>
              <a:rPr sz="2450" spc="210" dirty="0">
                <a:latin typeface="Times New Roman"/>
                <a:cs typeface="Times New Roman"/>
              </a:rPr>
              <a:t> </a:t>
            </a:r>
            <a:r>
              <a:rPr sz="2450" dirty="0">
                <a:latin typeface="Times New Roman"/>
                <a:cs typeface="Times New Roman"/>
              </a:rPr>
              <a:t>B</a:t>
            </a:r>
            <a:r>
              <a:rPr sz="2450" spc="204" dirty="0">
                <a:latin typeface="Times New Roman"/>
                <a:cs typeface="Times New Roman"/>
              </a:rPr>
              <a:t> </a:t>
            </a:r>
            <a:r>
              <a:rPr sz="2450" spc="-25" dirty="0">
                <a:latin typeface="Times New Roman"/>
                <a:cs typeface="Times New Roman"/>
              </a:rPr>
              <a:t>are 	</a:t>
            </a:r>
            <a:r>
              <a:rPr sz="2450" spc="-20" dirty="0">
                <a:latin typeface="Times New Roman"/>
                <a:cs typeface="Times New Roman"/>
              </a:rPr>
              <a:t>closer</a:t>
            </a:r>
            <a:r>
              <a:rPr sz="2450" spc="105" dirty="0">
                <a:latin typeface="Times New Roman"/>
                <a:cs typeface="Times New Roman"/>
              </a:rPr>
              <a:t> </a:t>
            </a:r>
            <a:r>
              <a:rPr sz="2450" dirty="0">
                <a:latin typeface="Times New Roman"/>
                <a:cs typeface="Times New Roman"/>
              </a:rPr>
              <a:t>together</a:t>
            </a:r>
            <a:r>
              <a:rPr sz="2450" spc="114"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ones</a:t>
            </a:r>
            <a:r>
              <a:rPr sz="2450" spc="114" dirty="0">
                <a:latin typeface="Times New Roman"/>
                <a:cs typeface="Times New Roman"/>
              </a:rPr>
              <a:t> </a:t>
            </a:r>
            <a:r>
              <a:rPr sz="2450" dirty="0">
                <a:latin typeface="Times New Roman"/>
                <a:cs typeface="Times New Roman"/>
              </a:rPr>
              <a:t>on</a:t>
            </a:r>
            <a:r>
              <a:rPr sz="2450" spc="114" dirty="0">
                <a:latin typeface="Times New Roman"/>
                <a:cs typeface="Times New Roman"/>
              </a:rPr>
              <a:t> </a:t>
            </a:r>
            <a:r>
              <a:rPr sz="2450" dirty="0">
                <a:latin typeface="Times New Roman"/>
                <a:cs typeface="Times New Roman"/>
              </a:rPr>
              <a:t>String</a:t>
            </a:r>
            <a:r>
              <a:rPr sz="2450" spc="114" dirty="0">
                <a:latin typeface="Times New Roman"/>
                <a:cs typeface="Times New Roman"/>
              </a:rPr>
              <a:t> </a:t>
            </a:r>
            <a:r>
              <a:rPr sz="2450" spc="-25" dirty="0">
                <a:latin typeface="Times New Roman"/>
                <a:cs typeface="Times New Roman"/>
              </a:rPr>
              <a:t>A.</a:t>
            </a:r>
            <a:endParaRPr sz="2450">
              <a:latin typeface="Times New Roman"/>
              <a:cs typeface="Times New Roman"/>
            </a:endParaRPr>
          </a:p>
          <a:p>
            <a:pPr marL="393700" marR="5715" indent="-361950">
              <a:lnSpc>
                <a:spcPct val="101699"/>
              </a:lnSpc>
              <a:spcBef>
                <a:spcPts val="994"/>
              </a:spcBef>
              <a:buAutoNum type="alphaUcPeriod"/>
              <a:tabLst>
                <a:tab pos="394970" algn="l"/>
              </a:tabLst>
            </a:pPr>
            <a:r>
              <a:rPr sz="2450" dirty="0">
                <a:latin typeface="Times New Roman"/>
                <a:cs typeface="Times New Roman"/>
              </a:rPr>
              <a:t>If</a:t>
            </a:r>
            <a:r>
              <a:rPr sz="2450" spc="5" dirty="0">
                <a:latin typeface="Times New Roman"/>
                <a:cs typeface="Times New Roman"/>
              </a:rPr>
              <a:t> </a:t>
            </a:r>
            <a:r>
              <a:rPr sz="2450" dirty="0">
                <a:latin typeface="Times New Roman"/>
                <a:cs typeface="Times New Roman"/>
              </a:rPr>
              <a:t>you</a:t>
            </a:r>
            <a:r>
              <a:rPr sz="2450" spc="5" dirty="0">
                <a:latin typeface="Times New Roman"/>
                <a:cs typeface="Times New Roman"/>
              </a:rPr>
              <a:t> </a:t>
            </a:r>
            <a:r>
              <a:rPr sz="2450" dirty="0">
                <a:latin typeface="Times New Roman"/>
                <a:cs typeface="Times New Roman"/>
              </a:rPr>
              <a:t>watch</a:t>
            </a:r>
            <a:r>
              <a:rPr sz="2450" spc="5" dirty="0">
                <a:latin typeface="Times New Roman"/>
                <a:cs typeface="Times New Roman"/>
              </a:rPr>
              <a:t> </a:t>
            </a:r>
            <a:r>
              <a:rPr sz="2450" spc="-20" dirty="0">
                <a:latin typeface="Times New Roman"/>
                <a:cs typeface="Times New Roman"/>
              </a:rPr>
              <a:t>over</a:t>
            </a:r>
            <a:r>
              <a:rPr sz="2450" spc="-5" dirty="0">
                <a:latin typeface="Times New Roman"/>
                <a:cs typeface="Times New Roman"/>
              </a:rPr>
              <a:t> </a:t>
            </a:r>
            <a:r>
              <a:rPr sz="2450" dirty="0">
                <a:latin typeface="Times New Roman"/>
                <a:cs typeface="Times New Roman"/>
              </a:rPr>
              <a:t>time,</a:t>
            </a:r>
            <a:r>
              <a:rPr sz="2450" spc="15" dirty="0">
                <a:latin typeface="Times New Roman"/>
                <a:cs typeface="Times New Roman"/>
              </a:rPr>
              <a:t> </a:t>
            </a:r>
            <a:r>
              <a:rPr sz="2450" dirty="0">
                <a:latin typeface="Times New Roman"/>
                <a:cs typeface="Times New Roman"/>
              </a:rPr>
              <a:t>String A</a:t>
            </a:r>
            <a:r>
              <a:rPr sz="2450" spc="5" dirty="0">
                <a:latin typeface="Times New Roman"/>
                <a:cs typeface="Times New Roman"/>
              </a:rPr>
              <a:t> </a:t>
            </a:r>
            <a:r>
              <a:rPr sz="2450" dirty="0">
                <a:latin typeface="Times New Roman"/>
                <a:cs typeface="Times New Roman"/>
              </a:rPr>
              <a:t>completes a</a:t>
            </a:r>
            <a:r>
              <a:rPr sz="2450" spc="5" dirty="0">
                <a:latin typeface="Times New Roman"/>
                <a:cs typeface="Times New Roman"/>
              </a:rPr>
              <a:t> </a:t>
            </a:r>
            <a:r>
              <a:rPr sz="2450" dirty="0">
                <a:latin typeface="Times New Roman"/>
                <a:cs typeface="Times New Roman"/>
              </a:rPr>
              <a:t>full</a:t>
            </a:r>
            <a:r>
              <a:rPr sz="2450" spc="5" dirty="0">
                <a:latin typeface="Times New Roman"/>
                <a:cs typeface="Times New Roman"/>
              </a:rPr>
              <a:t> </a:t>
            </a:r>
            <a:r>
              <a:rPr sz="2450" dirty="0">
                <a:latin typeface="Times New Roman"/>
                <a:cs typeface="Times New Roman"/>
              </a:rPr>
              <a:t>up-and-</a:t>
            </a:r>
            <a:r>
              <a:rPr sz="2450" spc="-20" dirty="0">
                <a:latin typeface="Times New Roman"/>
                <a:cs typeface="Times New Roman"/>
              </a:rPr>
              <a:t>down 	</a:t>
            </a:r>
            <a:r>
              <a:rPr sz="2450" spc="-25" dirty="0">
                <a:latin typeface="Times New Roman"/>
                <a:cs typeface="Times New Roman"/>
              </a:rPr>
              <a:t>cycle</a:t>
            </a:r>
            <a:r>
              <a:rPr sz="2450" spc="85" dirty="0">
                <a:latin typeface="Times New Roman"/>
                <a:cs typeface="Times New Roman"/>
              </a:rPr>
              <a:t> </a:t>
            </a:r>
            <a:r>
              <a:rPr sz="2450" dirty="0">
                <a:latin typeface="Times New Roman"/>
                <a:cs typeface="Times New Roman"/>
              </a:rPr>
              <a:t>faster</a:t>
            </a:r>
            <a:r>
              <a:rPr sz="2450" spc="95" dirty="0">
                <a:latin typeface="Times New Roman"/>
                <a:cs typeface="Times New Roman"/>
              </a:rPr>
              <a:t> </a:t>
            </a:r>
            <a:r>
              <a:rPr sz="2450" spc="70" dirty="0">
                <a:latin typeface="Times New Roman"/>
                <a:cs typeface="Times New Roman"/>
              </a:rPr>
              <a:t>than</a:t>
            </a:r>
            <a:r>
              <a:rPr sz="2450" spc="95" dirty="0">
                <a:latin typeface="Times New Roman"/>
                <a:cs typeface="Times New Roman"/>
              </a:rPr>
              <a:t> </a:t>
            </a:r>
            <a:r>
              <a:rPr sz="2450" dirty="0">
                <a:latin typeface="Times New Roman"/>
                <a:cs typeface="Times New Roman"/>
              </a:rPr>
              <a:t>String</a:t>
            </a:r>
            <a:r>
              <a:rPr sz="2450" spc="95" dirty="0">
                <a:latin typeface="Times New Roman"/>
                <a:cs typeface="Times New Roman"/>
              </a:rPr>
              <a:t> </a:t>
            </a:r>
            <a:r>
              <a:rPr sz="2450" spc="-35" dirty="0">
                <a:latin typeface="Times New Roman"/>
                <a:cs typeface="Times New Roman"/>
              </a:rPr>
              <a:t>B.</a:t>
            </a:r>
            <a:endParaRPr sz="2450">
              <a:latin typeface="Times New Roman"/>
              <a:cs typeface="Times New Roman"/>
            </a:endParaRPr>
          </a:p>
          <a:p>
            <a:pPr marL="393065" marR="5080" indent="-374015">
              <a:lnSpc>
                <a:spcPct val="101699"/>
              </a:lnSpc>
              <a:spcBef>
                <a:spcPts val="994"/>
              </a:spcBef>
              <a:buAutoNum type="alphaUcPeriod"/>
              <a:tabLst>
                <a:tab pos="394970" algn="l"/>
              </a:tabLst>
            </a:pPr>
            <a:r>
              <a:rPr sz="2450" dirty="0">
                <a:latin typeface="Times New Roman"/>
                <a:cs typeface="Times New Roman"/>
              </a:rPr>
              <a:t>If</a:t>
            </a:r>
            <a:r>
              <a:rPr sz="2450" spc="15" dirty="0">
                <a:latin typeface="Times New Roman"/>
                <a:cs typeface="Times New Roman"/>
              </a:rPr>
              <a:t> </a:t>
            </a:r>
            <a:r>
              <a:rPr sz="2450" dirty="0">
                <a:latin typeface="Times New Roman"/>
                <a:cs typeface="Times New Roman"/>
              </a:rPr>
              <a:t>you</a:t>
            </a:r>
            <a:r>
              <a:rPr sz="2450" spc="20" dirty="0">
                <a:latin typeface="Times New Roman"/>
                <a:cs typeface="Times New Roman"/>
              </a:rPr>
              <a:t> </a:t>
            </a:r>
            <a:r>
              <a:rPr sz="2450" dirty="0">
                <a:latin typeface="Times New Roman"/>
                <a:cs typeface="Times New Roman"/>
              </a:rPr>
              <a:t>watch</a:t>
            </a:r>
            <a:r>
              <a:rPr sz="2450" spc="15" dirty="0">
                <a:latin typeface="Times New Roman"/>
                <a:cs typeface="Times New Roman"/>
              </a:rPr>
              <a:t> </a:t>
            </a:r>
            <a:r>
              <a:rPr sz="2450" spc="-10" dirty="0">
                <a:latin typeface="Times New Roman"/>
                <a:cs typeface="Times New Roman"/>
              </a:rPr>
              <a:t>over</a:t>
            </a:r>
            <a:r>
              <a:rPr sz="2450" spc="10" dirty="0">
                <a:latin typeface="Times New Roman"/>
                <a:cs typeface="Times New Roman"/>
              </a:rPr>
              <a:t> </a:t>
            </a:r>
            <a:r>
              <a:rPr sz="2450" dirty="0">
                <a:latin typeface="Times New Roman"/>
                <a:cs typeface="Times New Roman"/>
              </a:rPr>
              <a:t>time,</a:t>
            </a:r>
            <a:r>
              <a:rPr sz="2450" spc="25" dirty="0">
                <a:latin typeface="Times New Roman"/>
                <a:cs typeface="Times New Roman"/>
              </a:rPr>
              <a:t> </a:t>
            </a:r>
            <a:r>
              <a:rPr sz="2450" dirty="0">
                <a:latin typeface="Times New Roman"/>
                <a:cs typeface="Times New Roman"/>
              </a:rPr>
              <a:t>String</a:t>
            </a:r>
            <a:r>
              <a:rPr sz="2450" spc="15" dirty="0">
                <a:latin typeface="Times New Roman"/>
                <a:cs typeface="Times New Roman"/>
              </a:rPr>
              <a:t> </a:t>
            </a:r>
            <a:r>
              <a:rPr sz="2450" dirty="0">
                <a:latin typeface="Times New Roman"/>
                <a:cs typeface="Times New Roman"/>
              </a:rPr>
              <a:t>B</a:t>
            </a:r>
            <a:r>
              <a:rPr sz="2450" spc="15" dirty="0">
                <a:latin typeface="Times New Roman"/>
                <a:cs typeface="Times New Roman"/>
              </a:rPr>
              <a:t> </a:t>
            </a:r>
            <a:r>
              <a:rPr sz="2450" spc="-10" dirty="0">
                <a:latin typeface="Times New Roman"/>
                <a:cs typeface="Times New Roman"/>
              </a:rPr>
              <a:t>completes</a:t>
            </a:r>
            <a:r>
              <a:rPr sz="2450" spc="15" dirty="0">
                <a:latin typeface="Times New Roman"/>
                <a:cs typeface="Times New Roman"/>
              </a:rPr>
              <a:t> </a:t>
            </a:r>
            <a:r>
              <a:rPr sz="2450" dirty="0">
                <a:latin typeface="Times New Roman"/>
                <a:cs typeface="Times New Roman"/>
              </a:rPr>
              <a:t>a</a:t>
            </a:r>
            <a:r>
              <a:rPr sz="2450" spc="15" dirty="0">
                <a:latin typeface="Times New Roman"/>
                <a:cs typeface="Times New Roman"/>
              </a:rPr>
              <a:t> </a:t>
            </a:r>
            <a:r>
              <a:rPr sz="2450" dirty="0">
                <a:latin typeface="Times New Roman"/>
                <a:cs typeface="Times New Roman"/>
              </a:rPr>
              <a:t>full</a:t>
            </a:r>
            <a:r>
              <a:rPr sz="2450" spc="15" dirty="0">
                <a:latin typeface="Times New Roman"/>
                <a:cs typeface="Times New Roman"/>
              </a:rPr>
              <a:t> </a:t>
            </a:r>
            <a:r>
              <a:rPr sz="2450" dirty="0">
                <a:latin typeface="Times New Roman"/>
                <a:cs typeface="Times New Roman"/>
              </a:rPr>
              <a:t>up-and-</a:t>
            </a:r>
            <a:r>
              <a:rPr sz="2450" spc="-20" dirty="0">
                <a:latin typeface="Times New Roman"/>
                <a:cs typeface="Times New Roman"/>
              </a:rPr>
              <a:t>down 	</a:t>
            </a:r>
            <a:r>
              <a:rPr sz="2450" spc="-25" dirty="0">
                <a:latin typeface="Times New Roman"/>
                <a:cs typeface="Times New Roman"/>
              </a:rPr>
              <a:t>cycle</a:t>
            </a:r>
            <a:r>
              <a:rPr sz="2450" spc="85" dirty="0">
                <a:latin typeface="Times New Roman"/>
                <a:cs typeface="Times New Roman"/>
              </a:rPr>
              <a:t> </a:t>
            </a:r>
            <a:r>
              <a:rPr sz="2450" dirty="0">
                <a:latin typeface="Times New Roman"/>
                <a:cs typeface="Times New Roman"/>
              </a:rPr>
              <a:t>faster</a:t>
            </a:r>
            <a:r>
              <a:rPr sz="2450" spc="95" dirty="0">
                <a:latin typeface="Times New Roman"/>
                <a:cs typeface="Times New Roman"/>
              </a:rPr>
              <a:t> </a:t>
            </a:r>
            <a:r>
              <a:rPr sz="2450" spc="70" dirty="0">
                <a:latin typeface="Times New Roman"/>
                <a:cs typeface="Times New Roman"/>
              </a:rPr>
              <a:t>than</a:t>
            </a:r>
            <a:r>
              <a:rPr sz="2450" spc="95" dirty="0">
                <a:latin typeface="Times New Roman"/>
                <a:cs typeface="Times New Roman"/>
              </a:rPr>
              <a:t> </a:t>
            </a:r>
            <a:r>
              <a:rPr sz="2450" dirty="0">
                <a:latin typeface="Times New Roman"/>
                <a:cs typeface="Times New Roman"/>
              </a:rPr>
              <a:t>String</a:t>
            </a:r>
            <a:r>
              <a:rPr sz="2450" spc="95" dirty="0">
                <a:latin typeface="Times New Roman"/>
                <a:cs typeface="Times New Roman"/>
              </a:rPr>
              <a:t> </a:t>
            </a:r>
            <a:r>
              <a:rPr sz="2450" spc="-25" dirty="0">
                <a:latin typeface="Times New Roman"/>
                <a:cs typeface="Times New Roman"/>
              </a:rPr>
              <a:t>A.</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921510"/>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95" dirty="0"/>
              <a:t> </a:t>
            </a:r>
            <a:r>
              <a:rPr dirty="0"/>
              <a:t>sources</a:t>
            </a:r>
            <a:r>
              <a:rPr spc="100" dirty="0"/>
              <a:t> </a:t>
            </a:r>
            <a:r>
              <a:rPr dirty="0"/>
              <a:t>emit</a:t>
            </a:r>
            <a:r>
              <a:rPr spc="95" dirty="0"/>
              <a:t> </a:t>
            </a:r>
            <a:r>
              <a:rPr dirty="0"/>
              <a:t>sine</a:t>
            </a:r>
            <a:r>
              <a:rPr spc="95" dirty="0"/>
              <a:t> </a:t>
            </a:r>
            <a:r>
              <a:rPr dirty="0"/>
              <a:t>waves.</a:t>
            </a:r>
            <a:r>
              <a:rPr spc="495" dirty="0"/>
              <a:t> </a:t>
            </a:r>
            <a:r>
              <a:rPr dirty="0"/>
              <a:t>You</a:t>
            </a:r>
            <a:r>
              <a:rPr spc="100" dirty="0"/>
              <a:t> </a:t>
            </a:r>
            <a:r>
              <a:rPr dirty="0"/>
              <a:t>have</a:t>
            </a:r>
            <a:r>
              <a:rPr spc="95" dirty="0"/>
              <a:t> </a:t>
            </a:r>
            <a:r>
              <a:rPr dirty="0"/>
              <a:t>found</a:t>
            </a:r>
            <a:r>
              <a:rPr spc="95" dirty="0"/>
              <a:t> </a:t>
            </a:r>
            <a:r>
              <a:rPr dirty="0"/>
              <a:t>a</a:t>
            </a:r>
            <a:r>
              <a:rPr spc="100" dirty="0"/>
              <a:t> </a:t>
            </a:r>
            <a:r>
              <a:rPr dirty="0"/>
              <a:t>perfect</a:t>
            </a:r>
            <a:r>
              <a:rPr spc="95" dirty="0"/>
              <a:t> </a:t>
            </a:r>
            <a:r>
              <a:rPr dirty="0"/>
              <a:t>node:</a:t>
            </a:r>
            <a:r>
              <a:rPr spc="405" dirty="0"/>
              <a:t> </a:t>
            </a:r>
            <a:r>
              <a:rPr spc="-50" dirty="0"/>
              <a:t>a </a:t>
            </a:r>
            <a:r>
              <a:rPr dirty="0"/>
              <a:t>place</a:t>
            </a:r>
            <a:r>
              <a:rPr spc="60" dirty="0"/>
              <a:t> </a:t>
            </a:r>
            <a:r>
              <a:rPr dirty="0"/>
              <a:t>where</a:t>
            </a:r>
            <a:r>
              <a:rPr spc="60" dirty="0"/>
              <a:t> </a:t>
            </a:r>
            <a:r>
              <a:rPr dirty="0"/>
              <a:t>these</a:t>
            </a:r>
            <a:r>
              <a:rPr spc="55" dirty="0"/>
              <a:t> </a:t>
            </a:r>
            <a:r>
              <a:rPr dirty="0"/>
              <a:t>two</a:t>
            </a:r>
            <a:r>
              <a:rPr spc="60" dirty="0"/>
              <a:t> </a:t>
            </a:r>
            <a:r>
              <a:rPr spc="-30" dirty="0"/>
              <a:t>waves</a:t>
            </a:r>
            <a:r>
              <a:rPr spc="60" dirty="0"/>
              <a:t> </a:t>
            </a:r>
            <a:r>
              <a:rPr dirty="0"/>
              <a:t>cancel</a:t>
            </a:r>
            <a:r>
              <a:rPr spc="60" dirty="0"/>
              <a:t> </a:t>
            </a:r>
            <a:r>
              <a:rPr dirty="0"/>
              <a:t>perfectly,</a:t>
            </a:r>
            <a:r>
              <a:rPr spc="75" dirty="0"/>
              <a:t> </a:t>
            </a:r>
            <a:r>
              <a:rPr dirty="0"/>
              <a:t>so</a:t>
            </a:r>
            <a:r>
              <a:rPr spc="55" dirty="0"/>
              <a:t> </a:t>
            </a:r>
            <a:r>
              <a:rPr dirty="0"/>
              <a:t>the</a:t>
            </a:r>
            <a:r>
              <a:rPr spc="60" dirty="0"/>
              <a:t> </a:t>
            </a:r>
            <a:r>
              <a:rPr dirty="0"/>
              <a:t>net</a:t>
            </a:r>
            <a:r>
              <a:rPr spc="60" dirty="0"/>
              <a:t> </a:t>
            </a:r>
            <a:r>
              <a:rPr spc="-10" dirty="0"/>
              <a:t>effect</a:t>
            </a:r>
            <a:r>
              <a:rPr spc="55" dirty="0"/>
              <a:t> </a:t>
            </a:r>
            <a:r>
              <a:rPr spc="95" dirty="0"/>
              <a:t>at </a:t>
            </a:r>
            <a:r>
              <a:rPr dirty="0"/>
              <a:t>your</a:t>
            </a:r>
            <a:r>
              <a:rPr spc="-55" dirty="0"/>
              <a:t> </a:t>
            </a:r>
            <a:r>
              <a:rPr dirty="0"/>
              <a:t>spot</a:t>
            </a:r>
            <a:r>
              <a:rPr spc="-50" dirty="0"/>
              <a:t> </a:t>
            </a:r>
            <a:r>
              <a:rPr dirty="0"/>
              <a:t>is</a:t>
            </a:r>
            <a:r>
              <a:rPr spc="-50" dirty="0"/>
              <a:t> </a:t>
            </a:r>
            <a:r>
              <a:rPr dirty="0"/>
              <a:t>nothing</a:t>
            </a:r>
            <a:r>
              <a:rPr spc="-50" dirty="0"/>
              <a:t> </a:t>
            </a:r>
            <a:r>
              <a:rPr spc="120" dirty="0"/>
              <a:t>at</a:t>
            </a:r>
            <a:r>
              <a:rPr spc="-50" dirty="0"/>
              <a:t> </a:t>
            </a:r>
            <a:r>
              <a:rPr dirty="0"/>
              <a:t>all,</a:t>
            </a:r>
            <a:r>
              <a:rPr spc="-25" dirty="0"/>
              <a:t> </a:t>
            </a:r>
            <a:r>
              <a:rPr dirty="0"/>
              <a:t>no</a:t>
            </a:r>
            <a:r>
              <a:rPr spc="-50" dirty="0"/>
              <a:t> </a:t>
            </a:r>
            <a:r>
              <a:rPr spc="70" dirty="0"/>
              <a:t>matter</a:t>
            </a:r>
            <a:r>
              <a:rPr spc="-50" dirty="0"/>
              <a:t> </a:t>
            </a:r>
            <a:r>
              <a:rPr spc="-55" dirty="0"/>
              <a:t>how</a:t>
            </a:r>
            <a:r>
              <a:rPr spc="-50" dirty="0"/>
              <a:t> </a:t>
            </a:r>
            <a:r>
              <a:rPr spc="-25" dirty="0"/>
              <a:t>long</a:t>
            </a:r>
            <a:r>
              <a:rPr spc="-50" dirty="0"/>
              <a:t> </a:t>
            </a:r>
            <a:r>
              <a:rPr spc="-20" dirty="0"/>
              <a:t>you</a:t>
            </a:r>
            <a:r>
              <a:rPr spc="-50" dirty="0"/>
              <a:t> </a:t>
            </a:r>
            <a:r>
              <a:rPr spc="-30" dirty="0"/>
              <a:t>keep</a:t>
            </a:r>
            <a:r>
              <a:rPr spc="-50" dirty="0"/>
              <a:t> </a:t>
            </a:r>
            <a:r>
              <a:rPr spc="-10" dirty="0"/>
              <a:t>watching. </a:t>
            </a:r>
            <a:r>
              <a:rPr dirty="0"/>
              <a:t>Which</a:t>
            </a:r>
            <a:r>
              <a:rPr spc="15" dirty="0"/>
              <a:t> </a:t>
            </a:r>
            <a:r>
              <a:rPr dirty="0"/>
              <a:t>of</a:t>
            </a:r>
            <a:r>
              <a:rPr spc="20" dirty="0"/>
              <a:t> </a:t>
            </a:r>
            <a:r>
              <a:rPr dirty="0"/>
              <a:t>the</a:t>
            </a:r>
            <a:r>
              <a:rPr spc="20" dirty="0"/>
              <a:t> </a:t>
            </a:r>
            <a:r>
              <a:rPr spc="-70" dirty="0"/>
              <a:t>following</a:t>
            </a:r>
            <a:r>
              <a:rPr spc="20" dirty="0"/>
              <a:t> </a:t>
            </a:r>
            <a:r>
              <a:rPr dirty="0"/>
              <a:t>can</a:t>
            </a:r>
            <a:r>
              <a:rPr spc="25" dirty="0"/>
              <a:t> </a:t>
            </a:r>
            <a:r>
              <a:rPr dirty="0"/>
              <a:t>you</a:t>
            </a:r>
            <a:r>
              <a:rPr spc="25" dirty="0"/>
              <a:t> </a:t>
            </a:r>
            <a:r>
              <a:rPr dirty="0"/>
              <a:t>reasonably</a:t>
            </a:r>
            <a:r>
              <a:rPr spc="20" dirty="0"/>
              <a:t> </a:t>
            </a:r>
            <a:r>
              <a:rPr dirty="0"/>
              <a:t>conclude?</a:t>
            </a:r>
            <a:r>
              <a:rPr spc="245" dirty="0"/>
              <a:t> </a:t>
            </a:r>
            <a:r>
              <a:rPr dirty="0"/>
              <a:t>(Choose</a:t>
            </a:r>
            <a:r>
              <a:rPr spc="25" dirty="0"/>
              <a:t> </a:t>
            </a:r>
            <a:r>
              <a:rPr spc="-25" dirty="0"/>
              <a:t>all </a:t>
            </a:r>
            <a:r>
              <a:rPr spc="114" dirty="0"/>
              <a:t>that</a:t>
            </a:r>
            <a:r>
              <a:rPr spc="150" dirty="0"/>
              <a:t> </a:t>
            </a:r>
            <a:r>
              <a:rPr spc="-10" dirty="0"/>
              <a:t>apply.)</a:t>
            </a:r>
          </a:p>
        </p:txBody>
      </p:sp>
      <p:sp>
        <p:nvSpPr>
          <p:cNvPr id="5" name="object 5"/>
          <p:cNvSpPr txBox="1"/>
          <p:nvPr/>
        </p:nvSpPr>
        <p:spPr>
          <a:xfrm>
            <a:off x="719315" y="3180783"/>
            <a:ext cx="770255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0" dirty="0">
                <a:latin typeface="Times New Roman"/>
                <a:cs typeface="Times New Roman"/>
              </a:rPr>
              <a:t> </a:t>
            </a:r>
            <a:r>
              <a:rPr sz="2450" spc="-10" dirty="0">
                <a:latin typeface="Times New Roman"/>
                <a:cs typeface="Times New Roman"/>
              </a:rPr>
              <a:t>sources</a:t>
            </a:r>
            <a:r>
              <a:rPr sz="2450" spc="130" dirty="0">
                <a:latin typeface="Times New Roman"/>
                <a:cs typeface="Times New Roman"/>
              </a:rPr>
              <a:t> </a:t>
            </a:r>
            <a:r>
              <a:rPr sz="2450" dirty="0">
                <a:latin typeface="Times New Roman"/>
                <a:cs typeface="Times New Roman"/>
              </a:rPr>
              <a:t>must</a:t>
            </a:r>
            <a:r>
              <a:rPr sz="2450" spc="140" dirty="0">
                <a:latin typeface="Times New Roman"/>
                <a:cs typeface="Times New Roman"/>
              </a:rPr>
              <a:t> </a:t>
            </a:r>
            <a:r>
              <a:rPr sz="2450" dirty="0">
                <a:latin typeface="Times New Roman"/>
                <a:cs typeface="Times New Roman"/>
              </a:rPr>
              <a:t>be</a:t>
            </a:r>
            <a:r>
              <a:rPr sz="2450" spc="140" dirty="0">
                <a:latin typeface="Times New Roman"/>
                <a:cs typeface="Times New Roman"/>
              </a:rPr>
              <a:t> </a:t>
            </a:r>
            <a:r>
              <a:rPr sz="2450" dirty="0">
                <a:latin typeface="Times New Roman"/>
                <a:cs typeface="Times New Roman"/>
              </a:rPr>
              <a:t>emitting</a:t>
            </a:r>
            <a:r>
              <a:rPr sz="2450" spc="140" dirty="0">
                <a:latin typeface="Times New Roman"/>
                <a:cs typeface="Times New Roman"/>
              </a:rPr>
              <a:t> </a:t>
            </a:r>
            <a:r>
              <a:rPr sz="2450" spc="120"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same</a:t>
            </a:r>
            <a:r>
              <a:rPr sz="2450" spc="140" dirty="0">
                <a:latin typeface="Times New Roman"/>
                <a:cs typeface="Times New Roman"/>
              </a:rPr>
              <a:t> </a:t>
            </a:r>
            <a:r>
              <a:rPr sz="2450" spc="-10" dirty="0">
                <a:latin typeface="Times New Roman"/>
                <a:cs typeface="Times New Roman"/>
              </a:rPr>
              <a:t>frequency.</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0" dirty="0">
                <a:latin typeface="Times New Roman"/>
                <a:cs typeface="Times New Roman"/>
              </a:rPr>
              <a:t> </a:t>
            </a:r>
            <a:r>
              <a:rPr sz="2450" spc="-10" dirty="0">
                <a:latin typeface="Times New Roman"/>
                <a:cs typeface="Times New Roman"/>
              </a:rPr>
              <a:t>sources</a:t>
            </a:r>
            <a:r>
              <a:rPr sz="2450" spc="130" dirty="0">
                <a:latin typeface="Times New Roman"/>
                <a:cs typeface="Times New Roman"/>
              </a:rPr>
              <a:t> </a:t>
            </a:r>
            <a:r>
              <a:rPr sz="2450" dirty="0">
                <a:latin typeface="Times New Roman"/>
                <a:cs typeface="Times New Roman"/>
              </a:rPr>
              <a:t>must</a:t>
            </a:r>
            <a:r>
              <a:rPr sz="2450" spc="140" dirty="0">
                <a:latin typeface="Times New Roman"/>
                <a:cs typeface="Times New Roman"/>
              </a:rPr>
              <a:t> </a:t>
            </a:r>
            <a:r>
              <a:rPr sz="2450" dirty="0">
                <a:latin typeface="Times New Roman"/>
                <a:cs typeface="Times New Roman"/>
              </a:rPr>
              <a:t>be</a:t>
            </a:r>
            <a:r>
              <a:rPr sz="2450" spc="140" dirty="0">
                <a:latin typeface="Times New Roman"/>
                <a:cs typeface="Times New Roman"/>
              </a:rPr>
              <a:t> </a:t>
            </a:r>
            <a:r>
              <a:rPr sz="2450" dirty="0">
                <a:latin typeface="Times New Roman"/>
                <a:cs typeface="Times New Roman"/>
              </a:rPr>
              <a:t>emitting</a:t>
            </a:r>
            <a:r>
              <a:rPr sz="2450" spc="140" dirty="0">
                <a:latin typeface="Times New Roman"/>
                <a:cs typeface="Times New Roman"/>
              </a:rPr>
              <a:t> </a:t>
            </a:r>
            <a:r>
              <a:rPr sz="2450" spc="120"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same</a:t>
            </a:r>
            <a:r>
              <a:rPr sz="2450" spc="140" dirty="0">
                <a:latin typeface="Times New Roman"/>
                <a:cs typeface="Times New Roman"/>
              </a:rPr>
              <a:t> </a:t>
            </a:r>
            <a:r>
              <a:rPr sz="2450" spc="-10" dirty="0">
                <a:latin typeface="Times New Roman"/>
                <a:cs typeface="Times New Roman"/>
              </a:rPr>
              <a:t>amplitude.</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0" dirty="0">
                <a:latin typeface="Times New Roman"/>
                <a:cs typeface="Times New Roman"/>
              </a:rPr>
              <a:t> </a:t>
            </a:r>
            <a:r>
              <a:rPr sz="2450" spc="-10" dirty="0">
                <a:latin typeface="Times New Roman"/>
                <a:cs typeface="Times New Roman"/>
              </a:rPr>
              <a:t>sources</a:t>
            </a:r>
            <a:r>
              <a:rPr sz="2450" spc="130" dirty="0">
                <a:latin typeface="Times New Roman"/>
                <a:cs typeface="Times New Roman"/>
              </a:rPr>
              <a:t> </a:t>
            </a:r>
            <a:r>
              <a:rPr sz="2450" dirty="0">
                <a:latin typeface="Times New Roman"/>
                <a:cs typeface="Times New Roman"/>
              </a:rPr>
              <a:t>must</a:t>
            </a:r>
            <a:r>
              <a:rPr sz="2450" spc="140" dirty="0">
                <a:latin typeface="Times New Roman"/>
                <a:cs typeface="Times New Roman"/>
              </a:rPr>
              <a:t> </a:t>
            </a:r>
            <a:r>
              <a:rPr sz="2450" dirty="0">
                <a:latin typeface="Times New Roman"/>
                <a:cs typeface="Times New Roman"/>
              </a:rPr>
              <a:t>be</a:t>
            </a:r>
            <a:r>
              <a:rPr sz="2450" spc="140" dirty="0">
                <a:latin typeface="Times New Roman"/>
                <a:cs typeface="Times New Roman"/>
              </a:rPr>
              <a:t> </a:t>
            </a:r>
            <a:r>
              <a:rPr sz="2450" dirty="0">
                <a:latin typeface="Times New Roman"/>
                <a:cs typeface="Times New Roman"/>
              </a:rPr>
              <a:t>emitting</a:t>
            </a:r>
            <a:r>
              <a:rPr sz="2450" spc="140" dirty="0">
                <a:latin typeface="Times New Roman"/>
                <a:cs typeface="Times New Roman"/>
              </a:rPr>
              <a:t> </a:t>
            </a:r>
            <a:r>
              <a:rPr sz="2450" spc="120"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same</a:t>
            </a:r>
            <a:r>
              <a:rPr sz="2450" spc="140" dirty="0">
                <a:latin typeface="Times New Roman"/>
                <a:cs typeface="Times New Roman"/>
              </a:rPr>
              <a:t> </a:t>
            </a:r>
            <a:r>
              <a:rPr sz="2450" spc="-10" dirty="0">
                <a:latin typeface="Times New Roman"/>
                <a:cs typeface="Times New Roman"/>
              </a:rPr>
              <a:t>phase.</a:t>
            </a:r>
            <a:endParaRPr sz="2450">
              <a:latin typeface="Times New Roman"/>
              <a:cs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921510"/>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95" dirty="0"/>
              <a:t> </a:t>
            </a:r>
            <a:r>
              <a:rPr dirty="0"/>
              <a:t>sources</a:t>
            </a:r>
            <a:r>
              <a:rPr spc="100" dirty="0"/>
              <a:t> </a:t>
            </a:r>
            <a:r>
              <a:rPr dirty="0"/>
              <a:t>emit</a:t>
            </a:r>
            <a:r>
              <a:rPr spc="95" dirty="0"/>
              <a:t> </a:t>
            </a:r>
            <a:r>
              <a:rPr dirty="0"/>
              <a:t>sine</a:t>
            </a:r>
            <a:r>
              <a:rPr spc="95" dirty="0"/>
              <a:t> </a:t>
            </a:r>
            <a:r>
              <a:rPr dirty="0"/>
              <a:t>waves.</a:t>
            </a:r>
            <a:r>
              <a:rPr spc="495" dirty="0"/>
              <a:t> </a:t>
            </a:r>
            <a:r>
              <a:rPr dirty="0"/>
              <a:t>You</a:t>
            </a:r>
            <a:r>
              <a:rPr spc="100" dirty="0"/>
              <a:t> </a:t>
            </a:r>
            <a:r>
              <a:rPr dirty="0"/>
              <a:t>have</a:t>
            </a:r>
            <a:r>
              <a:rPr spc="95" dirty="0"/>
              <a:t> </a:t>
            </a:r>
            <a:r>
              <a:rPr dirty="0"/>
              <a:t>found</a:t>
            </a:r>
            <a:r>
              <a:rPr spc="95" dirty="0"/>
              <a:t> </a:t>
            </a:r>
            <a:r>
              <a:rPr dirty="0"/>
              <a:t>a</a:t>
            </a:r>
            <a:r>
              <a:rPr spc="100" dirty="0"/>
              <a:t> </a:t>
            </a:r>
            <a:r>
              <a:rPr dirty="0"/>
              <a:t>perfect</a:t>
            </a:r>
            <a:r>
              <a:rPr spc="95" dirty="0"/>
              <a:t> </a:t>
            </a:r>
            <a:r>
              <a:rPr dirty="0"/>
              <a:t>node:</a:t>
            </a:r>
            <a:r>
              <a:rPr spc="405" dirty="0"/>
              <a:t> </a:t>
            </a:r>
            <a:r>
              <a:rPr spc="-50" dirty="0"/>
              <a:t>a </a:t>
            </a:r>
            <a:r>
              <a:rPr dirty="0"/>
              <a:t>place</a:t>
            </a:r>
            <a:r>
              <a:rPr spc="60" dirty="0"/>
              <a:t> </a:t>
            </a:r>
            <a:r>
              <a:rPr dirty="0"/>
              <a:t>where</a:t>
            </a:r>
            <a:r>
              <a:rPr spc="60" dirty="0"/>
              <a:t> </a:t>
            </a:r>
            <a:r>
              <a:rPr dirty="0"/>
              <a:t>these</a:t>
            </a:r>
            <a:r>
              <a:rPr spc="55" dirty="0"/>
              <a:t> </a:t>
            </a:r>
            <a:r>
              <a:rPr dirty="0"/>
              <a:t>two</a:t>
            </a:r>
            <a:r>
              <a:rPr spc="60" dirty="0"/>
              <a:t> </a:t>
            </a:r>
            <a:r>
              <a:rPr spc="-30" dirty="0"/>
              <a:t>waves</a:t>
            </a:r>
            <a:r>
              <a:rPr spc="60" dirty="0"/>
              <a:t> </a:t>
            </a:r>
            <a:r>
              <a:rPr dirty="0"/>
              <a:t>cancel</a:t>
            </a:r>
            <a:r>
              <a:rPr spc="60" dirty="0"/>
              <a:t> </a:t>
            </a:r>
            <a:r>
              <a:rPr dirty="0"/>
              <a:t>perfectly,</a:t>
            </a:r>
            <a:r>
              <a:rPr spc="75" dirty="0"/>
              <a:t> </a:t>
            </a:r>
            <a:r>
              <a:rPr dirty="0"/>
              <a:t>so</a:t>
            </a:r>
            <a:r>
              <a:rPr spc="55" dirty="0"/>
              <a:t> </a:t>
            </a:r>
            <a:r>
              <a:rPr dirty="0"/>
              <a:t>the</a:t>
            </a:r>
            <a:r>
              <a:rPr spc="60" dirty="0"/>
              <a:t> </a:t>
            </a:r>
            <a:r>
              <a:rPr dirty="0"/>
              <a:t>net</a:t>
            </a:r>
            <a:r>
              <a:rPr spc="60" dirty="0"/>
              <a:t> </a:t>
            </a:r>
            <a:r>
              <a:rPr spc="-10" dirty="0"/>
              <a:t>effect</a:t>
            </a:r>
            <a:r>
              <a:rPr spc="55" dirty="0"/>
              <a:t> </a:t>
            </a:r>
            <a:r>
              <a:rPr spc="95" dirty="0"/>
              <a:t>at </a:t>
            </a:r>
            <a:r>
              <a:rPr dirty="0"/>
              <a:t>your</a:t>
            </a:r>
            <a:r>
              <a:rPr spc="-55" dirty="0"/>
              <a:t> </a:t>
            </a:r>
            <a:r>
              <a:rPr dirty="0"/>
              <a:t>spot</a:t>
            </a:r>
            <a:r>
              <a:rPr spc="-50" dirty="0"/>
              <a:t> </a:t>
            </a:r>
            <a:r>
              <a:rPr dirty="0"/>
              <a:t>is</a:t>
            </a:r>
            <a:r>
              <a:rPr spc="-50" dirty="0"/>
              <a:t> </a:t>
            </a:r>
            <a:r>
              <a:rPr dirty="0"/>
              <a:t>nothing</a:t>
            </a:r>
            <a:r>
              <a:rPr spc="-50" dirty="0"/>
              <a:t> </a:t>
            </a:r>
            <a:r>
              <a:rPr spc="120" dirty="0"/>
              <a:t>at</a:t>
            </a:r>
            <a:r>
              <a:rPr spc="-50" dirty="0"/>
              <a:t> </a:t>
            </a:r>
            <a:r>
              <a:rPr dirty="0"/>
              <a:t>all,</a:t>
            </a:r>
            <a:r>
              <a:rPr spc="-25" dirty="0"/>
              <a:t> </a:t>
            </a:r>
            <a:r>
              <a:rPr dirty="0"/>
              <a:t>no</a:t>
            </a:r>
            <a:r>
              <a:rPr spc="-50" dirty="0"/>
              <a:t> </a:t>
            </a:r>
            <a:r>
              <a:rPr spc="70" dirty="0"/>
              <a:t>matter</a:t>
            </a:r>
            <a:r>
              <a:rPr spc="-50" dirty="0"/>
              <a:t> </a:t>
            </a:r>
            <a:r>
              <a:rPr spc="-55" dirty="0"/>
              <a:t>how</a:t>
            </a:r>
            <a:r>
              <a:rPr spc="-50" dirty="0"/>
              <a:t> </a:t>
            </a:r>
            <a:r>
              <a:rPr spc="-25" dirty="0"/>
              <a:t>long</a:t>
            </a:r>
            <a:r>
              <a:rPr spc="-50" dirty="0"/>
              <a:t> </a:t>
            </a:r>
            <a:r>
              <a:rPr spc="-20" dirty="0"/>
              <a:t>you</a:t>
            </a:r>
            <a:r>
              <a:rPr spc="-50" dirty="0"/>
              <a:t> </a:t>
            </a:r>
            <a:r>
              <a:rPr spc="-30" dirty="0"/>
              <a:t>keep</a:t>
            </a:r>
            <a:r>
              <a:rPr spc="-50" dirty="0"/>
              <a:t> </a:t>
            </a:r>
            <a:r>
              <a:rPr spc="-10" dirty="0"/>
              <a:t>watching. </a:t>
            </a:r>
            <a:r>
              <a:rPr dirty="0"/>
              <a:t>Which</a:t>
            </a:r>
            <a:r>
              <a:rPr spc="15" dirty="0"/>
              <a:t> </a:t>
            </a:r>
            <a:r>
              <a:rPr dirty="0"/>
              <a:t>of</a:t>
            </a:r>
            <a:r>
              <a:rPr spc="20" dirty="0"/>
              <a:t> </a:t>
            </a:r>
            <a:r>
              <a:rPr dirty="0"/>
              <a:t>the</a:t>
            </a:r>
            <a:r>
              <a:rPr spc="20" dirty="0"/>
              <a:t> </a:t>
            </a:r>
            <a:r>
              <a:rPr spc="-70" dirty="0"/>
              <a:t>following</a:t>
            </a:r>
            <a:r>
              <a:rPr spc="20" dirty="0"/>
              <a:t> </a:t>
            </a:r>
            <a:r>
              <a:rPr dirty="0"/>
              <a:t>can</a:t>
            </a:r>
            <a:r>
              <a:rPr spc="25" dirty="0"/>
              <a:t> </a:t>
            </a:r>
            <a:r>
              <a:rPr dirty="0"/>
              <a:t>you</a:t>
            </a:r>
            <a:r>
              <a:rPr spc="25" dirty="0"/>
              <a:t> </a:t>
            </a:r>
            <a:r>
              <a:rPr dirty="0"/>
              <a:t>reasonably</a:t>
            </a:r>
            <a:r>
              <a:rPr spc="20" dirty="0"/>
              <a:t> </a:t>
            </a:r>
            <a:r>
              <a:rPr dirty="0"/>
              <a:t>conclude?</a:t>
            </a:r>
            <a:r>
              <a:rPr spc="245" dirty="0"/>
              <a:t> </a:t>
            </a:r>
            <a:r>
              <a:rPr dirty="0"/>
              <a:t>(Choose</a:t>
            </a:r>
            <a:r>
              <a:rPr spc="25" dirty="0"/>
              <a:t> </a:t>
            </a:r>
            <a:r>
              <a:rPr spc="-25" dirty="0"/>
              <a:t>all </a:t>
            </a:r>
            <a:r>
              <a:rPr spc="114" dirty="0"/>
              <a:t>that</a:t>
            </a:r>
            <a:r>
              <a:rPr spc="150" dirty="0"/>
              <a:t> </a:t>
            </a:r>
            <a:r>
              <a:rPr spc="-10" dirty="0"/>
              <a:t>apply.)</a:t>
            </a:r>
          </a:p>
        </p:txBody>
      </p:sp>
      <p:sp>
        <p:nvSpPr>
          <p:cNvPr id="5" name="object 5"/>
          <p:cNvSpPr txBox="1"/>
          <p:nvPr/>
        </p:nvSpPr>
        <p:spPr>
          <a:xfrm>
            <a:off x="707758" y="3180783"/>
            <a:ext cx="771398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0" dirty="0">
                <a:latin typeface="Times New Roman"/>
                <a:cs typeface="Times New Roman"/>
              </a:rPr>
              <a:t> </a:t>
            </a:r>
            <a:r>
              <a:rPr sz="2450" spc="-10" dirty="0">
                <a:latin typeface="Times New Roman"/>
                <a:cs typeface="Times New Roman"/>
              </a:rPr>
              <a:t>sources</a:t>
            </a:r>
            <a:r>
              <a:rPr sz="2450" spc="130" dirty="0">
                <a:latin typeface="Times New Roman"/>
                <a:cs typeface="Times New Roman"/>
              </a:rPr>
              <a:t> </a:t>
            </a:r>
            <a:r>
              <a:rPr sz="2450" dirty="0">
                <a:latin typeface="Times New Roman"/>
                <a:cs typeface="Times New Roman"/>
              </a:rPr>
              <a:t>must</a:t>
            </a:r>
            <a:r>
              <a:rPr sz="2450" spc="140" dirty="0">
                <a:latin typeface="Times New Roman"/>
                <a:cs typeface="Times New Roman"/>
              </a:rPr>
              <a:t> </a:t>
            </a:r>
            <a:r>
              <a:rPr sz="2450" dirty="0">
                <a:latin typeface="Times New Roman"/>
                <a:cs typeface="Times New Roman"/>
              </a:rPr>
              <a:t>be</a:t>
            </a:r>
            <a:r>
              <a:rPr sz="2450" spc="140" dirty="0">
                <a:latin typeface="Times New Roman"/>
                <a:cs typeface="Times New Roman"/>
              </a:rPr>
              <a:t> </a:t>
            </a:r>
            <a:r>
              <a:rPr sz="2450" dirty="0">
                <a:latin typeface="Times New Roman"/>
                <a:cs typeface="Times New Roman"/>
              </a:rPr>
              <a:t>emitting</a:t>
            </a:r>
            <a:r>
              <a:rPr sz="2450" spc="140" dirty="0">
                <a:latin typeface="Times New Roman"/>
                <a:cs typeface="Times New Roman"/>
              </a:rPr>
              <a:t> </a:t>
            </a:r>
            <a:r>
              <a:rPr sz="2450" spc="120"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same</a:t>
            </a:r>
            <a:r>
              <a:rPr sz="2450" spc="140" dirty="0">
                <a:latin typeface="Times New Roman"/>
                <a:cs typeface="Times New Roman"/>
              </a:rPr>
              <a:t> </a:t>
            </a:r>
            <a:r>
              <a:rPr sz="2450" spc="-10" dirty="0">
                <a:latin typeface="Times New Roman"/>
                <a:cs typeface="Times New Roman"/>
              </a:rPr>
              <a:t>frequency.</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0" dirty="0">
                <a:latin typeface="Times New Roman"/>
                <a:cs typeface="Times New Roman"/>
              </a:rPr>
              <a:t> </a:t>
            </a:r>
            <a:r>
              <a:rPr sz="2450" spc="-10" dirty="0">
                <a:latin typeface="Times New Roman"/>
                <a:cs typeface="Times New Roman"/>
              </a:rPr>
              <a:t>sources</a:t>
            </a:r>
            <a:r>
              <a:rPr sz="2450" spc="130" dirty="0">
                <a:latin typeface="Times New Roman"/>
                <a:cs typeface="Times New Roman"/>
              </a:rPr>
              <a:t> </a:t>
            </a:r>
            <a:r>
              <a:rPr sz="2450" dirty="0">
                <a:latin typeface="Times New Roman"/>
                <a:cs typeface="Times New Roman"/>
              </a:rPr>
              <a:t>must</a:t>
            </a:r>
            <a:r>
              <a:rPr sz="2450" spc="140" dirty="0">
                <a:latin typeface="Times New Roman"/>
                <a:cs typeface="Times New Roman"/>
              </a:rPr>
              <a:t> </a:t>
            </a:r>
            <a:r>
              <a:rPr sz="2450" dirty="0">
                <a:latin typeface="Times New Roman"/>
                <a:cs typeface="Times New Roman"/>
              </a:rPr>
              <a:t>be</a:t>
            </a:r>
            <a:r>
              <a:rPr sz="2450" spc="140" dirty="0">
                <a:latin typeface="Times New Roman"/>
                <a:cs typeface="Times New Roman"/>
              </a:rPr>
              <a:t> </a:t>
            </a:r>
            <a:r>
              <a:rPr sz="2450" dirty="0">
                <a:latin typeface="Times New Roman"/>
                <a:cs typeface="Times New Roman"/>
              </a:rPr>
              <a:t>emitting</a:t>
            </a:r>
            <a:r>
              <a:rPr sz="2450" spc="140" dirty="0">
                <a:latin typeface="Times New Roman"/>
                <a:cs typeface="Times New Roman"/>
              </a:rPr>
              <a:t> </a:t>
            </a:r>
            <a:r>
              <a:rPr sz="2450" spc="120"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same</a:t>
            </a:r>
            <a:r>
              <a:rPr sz="2450" spc="140" dirty="0">
                <a:latin typeface="Times New Roman"/>
                <a:cs typeface="Times New Roman"/>
              </a:rPr>
              <a:t> </a:t>
            </a:r>
            <a:r>
              <a:rPr sz="2450" spc="-10" dirty="0">
                <a:latin typeface="Times New Roman"/>
                <a:cs typeface="Times New Roman"/>
              </a:rPr>
              <a:t>amplitude.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0" dirty="0">
                <a:latin typeface="Times New Roman"/>
                <a:cs typeface="Times New Roman"/>
              </a:rPr>
              <a:t> </a:t>
            </a:r>
            <a:r>
              <a:rPr sz="2450" spc="-10" dirty="0">
                <a:latin typeface="Times New Roman"/>
                <a:cs typeface="Times New Roman"/>
              </a:rPr>
              <a:t>sources</a:t>
            </a:r>
            <a:r>
              <a:rPr sz="2450" spc="130" dirty="0">
                <a:latin typeface="Times New Roman"/>
                <a:cs typeface="Times New Roman"/>
              </a:rPr>
              <a:t> </a:t>
            </a:r>
            <a:r>
              <a:rPr sz="2450" dirty="0">
                <a:latin typeface="Times New Roman"/>
                <a:cs typeface="Times New Roman"/>
              </a:rPr>
              <a:t>must</a:t>
            </a:r>
            <a:r>
              <a:rPr sz="2450" spc="140" dirty="0">
                <a:latin typeface="Times New Roman"/>
                <a:cs typeface="Times New Roman"/>
              </a:rPr>
              <a:t> </a:t>
            </a:r>
            <a:r>
              <a:rPr sz="2450" dirty="0">
                <a:latin typeface="Times New Roman"/>
                <a:cs typeface="Times New Roman"/>
              </a:rPr>
              <a:t>be</a:t>
            </a:r>
            <a:r>
              <a:rPr sz="2450" spc="140" dirty="0">
                <a:latin typeface="Times New Roman"/>
                <a:cs typeface="Times New Roman"/>
              </a:rPr>
              <a:t> </a:t>
            </a:r>
            <a:r>
              <a:rPr sz="2450" dirty="0">
                <a:latin typeface="Times New Roman"/>
                <a:cs typeface="Times New Roman"/>
              </a:rPr>
              <a:t>emitting</a:t>
            </a:r>
            <a:r>
              <a:rPr sz="2450" spc="140" dirty="0">
                <a:latin typeface="Times New Roman"/>
                <a:cs typeface="Times New Roman"/>
              </a:rPr>
              <a:t> </a:t>
            </a:r>
            <a:r>
              <a:rPr sz="2450" spc="120"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same</a:t>
            </a:r>
            <a:r>
              <a:rPr sz="2450" spc="140" dirty="0">
                <a:latin typeface="Times New Roman"/>
                <a:cs typeface="Times New Roman"/>
              </a:rPr>
              <a:t> </a:t>
            </a:r>
            <a:r>
              <a:rPr sz="2450" spc="-10" dirty="0">
                <a:latin typeface="Times New Roman"/>
                <a:cs typeface="Times New Roman"/>
              </a:rPr>
              <a:t>phase.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and</a:t>
            </a:r>
            <a:r>
              <a:rPr sz="2450" spc="150" dirty="0">
                <a:latin typeface="Times New Roman"/>
                <a:cs typeface="Times New Roman"/>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tabLst>
                <a:tab pos="1082675" algn="l"/>
                <a:tab pos="1466215" algn="l"/>
                <a:tab pos="2628265" algn="l"/>
                <a:tab pos="3534410" algn="l"/>
                <a:tab pos="4295140" algn="l"/>
                <a:tab pos="5082540" algn="l"/>
                <a:tab pos="5472430" algn="l"/>
                <a:tab pos="5745480" algn="l"/>
                <a:tab pos="6483985" algn="l"/>
                <a:tab pos="6870065" algn="l"/>
                <a:tab pos="8023859" algn="l"/>
              </a:tabLst>
            </a:pPr>
            <a:r>
              <a:rPr spc="-10" dirty="0"/>
              <a:t>Crowds</a:t>
            </a:r>
            <a:r>
              <a:rPr dirty="0"/>
              <a:t>	</a:t>
            </a:r>
            <a:r>
              <a:rPr spc="95" dirty="0"/>
              <a:t>at</a:t>
            </a:r>
            <a:r>
              <a:rPr dirty="0"/>
              <a:t>	</a:t>
            </a:r>
            <a:r>
              <a:rPr spc="-10" dirty="0"/>
              <a:t>sporting</a:t>
            </a:r>
            <a:r>
              <a:rPr dirty="0"/>
              <a:t>	</a:t>
            </a:r>
            <a:r>
              <a:rPr spc="-10" dirty="0"/>
              <a:t>events</a:t>
            </a:r>
            <a:r>
              <a:rPr dirty="0"/>
              <a:t>	</a:t>
            </a:r>
            <a:r>
              <a:rPr spc="-10" dirty="0"/>
              <a:t>often</a:t>
            </a:r>
            <a:r>
              <a:rPr dirty="0"/>
              <a:t>	</a:t>
            </a:r>
            <a:r>
              <a:rPr spc="-10" dirty="0"/>
              <a:t>simulate</a:t>
            </a:r>
            <a:r>
              <a:rPr dirty="0"/>
              <a:t>	</a:t>
            </a:r>
            <a:r>
              <a:rPr spc="-50" dirty="0"/>
              <a:t>a</a:t>
            </a:r>
            <a:r>
              <a:rPr dirty="0"/>
              <a:t>	</a:t>
            </a:r>
            <a:r>
              <a:rPr spc="-20" dirty="0"/>
              <a:t>wave</a:t>
            </a:r>
            <a:r>
              <a:rPr dirty="0"/>
              <a:t>	</a:t>
            </a:r>
            <a:r>
              <a:rPr spc="-25" dirty="0"/>
              <a:t>as</a:t>
            </a:r>
            <a:r>
              <a:rPr dirty="0"/>
              <a:t>	</a:t>
            </a:r>
            <a:r>
              <a:rPr spc="-10" dirty="0"/>
              <a:t>follows.</a:t>
            </a:r>
            <a:r>
              <a:rPr dirty="0"/>
              <a:t>	</a:t>
            </a:r>
            <a:r>
              <a:rPr spc="-90" dirty="0"/>
              <a:t>A </a:t>
            </a:r>
            <a:r>
              <a:rPr spc="-10" dirty="0"/>
              <a:t>few</a:t>
            </a:r>
            <a:r>
              <a:rPr spc="220" dirty="0"/>
              <a:t> </a:t>
            </a:r>
            <a:r>
              <a:rPr dirty="0"/>
              <a:t>fans</a:t>
            </a:r>
            <a:r>
              <a:rPr spc="229" dirty="0"/>
              <a:t> </a:t>
            </a:r>
            <a:r>
              <a:rPr spc="50" dirty="0"/>
              <a:t>stand</a:t>
            </a:r>
            <a:r>
              <a:rPr spc="229" dirty="0"/>
              <a:t> </a:t>
            </a:r>
            <a:r>
              <a:rPr spc="-25" dirty="0"/>
              <a:t>up.</a:t>
            </a:r>
            <a:r>
              <a:rPr dirty="0"/>
              <a:t>	</a:t>
            </a:r>
            <a:r>
              <a:rPr spc="-575" dirty="0"/>
              <a:t> </a:t>
            </a:r>
            <a:r>
              <a:rPr dirty="0"/>
              <a:t>As</a:t>
            </a:r>
            <a:r>
              <a:rPr spc="400" dirty="0"/>
              <a:t> </a:t>
            </a:r>
            <a:r>
              <a:rPr dirty="0"/>
              <a:t>they</a:t>
            </a:r>
            <a:r>
              <a:rPr spc="395" dirty="0"/>
              <a:t> </a:t>
            </a:r>
            <a:r>
              <a:rPr dirty="0"/>
              <a:t>sit</a:t>
            </a:r>
            <a:r>
              <a:rPr spc="395" dirty="0"/>
              <a:t> </a:t>
            </a:r>
            <a:r>
              <a:rPr spc="-10" dirty="0"/>
              <a:t>down,</a:t>
            </a:r>
            <a:r>
              <a:rPr dirty="0"/>
              <a:t>	the</a:t>
            </a:r>
            <a:r>
              <a:rPr spc="420" dirty="0"/>
              <a:t> </a:t>
            </a:r>
            <a:r>
              <a:rPr dirty="0"/>
              <a:t>people</a:t>
            </a:r>
            <a:r>
              <a:rPr spc="420" dirty="0"/>
              <a:t> </a:t>
            </a:r>
            <a:r>
              <a:rPr dirty="0"/>
              <a:t>to</a:t>
            </a:r>
            <a:r>
              <a:rPr spc="420" dirty="0"/>
              <a:t> </a:t>
            </a:r>
            <a:r>
              <a:rPr dirty="0"/>
              <a:t>their</a:t>
            </a:r>
            <a:r>
              <a:rPr spc="420" dirty="0"/>
              <a:t> </a:t>
            </a:r>
            <a:r>
              <a:rPr spc="-10" dirty="0"/>
              <a:t>right</a:t>
            </a:r>
          </a:p>
        </p:txBody>
      </p:sp>
      <p:sp>
        <p:nvSpPr>
          <p:cNvPr id="5" name="object 5"/>
          <p:cNvSpPr txBox="1"/>
          <p:nvPr/>
        </p:nvSpPr>
        <p:spPr>
          <a:xfrm>
            <a:off x="718819" y="1967952"/>
            <a:ext cx="8255634" cy="2680970"/>
          </a:xfrm>
          <a:prstGeom prst="rect">
            <a:avLst/>
          </a:prstGeom>
        </p:spPr>
        <p:txBody>
          <a:bodyPr vert="horz" wrap="square" lIns="0" tIns="9525" rIns="0" bIns="0" rtlCol="0">
            <a:spAutoFit/>
          </a:bodyPr>
          <a:lstStyle/>
          <a:p>
            <a:pPr marL="12700" marR="5080" algn="just">
              <a:lnSpc>
                <a:spcPct val="101699"/>
              </a:lnSpc>
              <a:spcBef>
                <a:spcPts val="75"/>
              </a:spcBef>
            </a:pPr>
            <a:r>
              <a:rPr sz="2450" spc="50" dirty="0">
                <a:latin typeface="Times New Roman"/>
                <a:cs typeface="Times New Roman"/>
              </a:rPr>
              <a:t>stand</a:t>
            </a:r>
            <a:r>
              <a:rPr sz="2450" spc="35" dirty="0">
                <a:latin typeface="Times New Roman"/>
                <a:cs typeface="Times New Roman"/>
              </a:rPr>
              <a:t> </a:t>
            </a:r>
            <a:r>
              <a:rPr sz="2450" dirty="0">
                <a:latin typeface="Times New Roman"/>
                <a:cs typeface="Times New Roman"/>
              </a:rPr>
              <a:t>up.</a:t>
            </a:r>
            <a:r>
              <a:rPr sz="2450" spc="360" dirty="0">
                <a:latin typeface="Times New Roman"/>
                <a:cs typeface="Times New Roman"/>
              </a:rPr>
              <a:t> </a:t>
            </a:r>
            <a:r>
              <a:rPr sz="2450" dirty="0">
                <a:latin typeface="Times New Roman"/>
                <a:cs typeface="Times New Roman"/>
              </a:rPr>
              <a:t>As</a:t>
            </a:r>
            <a:r>
              <a:rPr sz="2450" spc="45" dirty="0">
                <a:latin typeface="Times New Roman"/>
                <a:cs typeface="Times New Roman"/>
              </a:rPr>
              <a:t> </a:t>
            </a:r>
            <a:r>
              <a:rPr sz="2450" spc="114" dirty="0">
                <a:latin typeface="Times New Roman"/>
                <a:cs typeface="Times New Roman"/>
              </a:rPr>
              <a:t>that</a:t>
            </a:r>
            <a:r>
              <a:rPr sz="2450" spc="40" dirty="0">
                <a:latin typeface="Times New Roman"/>
                <a:cs typeface="Times New Roman"/>
              </a:rPr>
              <a:t> </a:t>
            </a:r>
            <a:r>
              <a:rPr sz="2450" dirty="0">
                <a:latin typeface="Times New Roman"/>
                <a:cs typeface="Times New Roman"/>
              </a:rPr>
              <a:t>group</a:t>
            </a:r>
            <a:r>
              <a:rPr sz="2450" spc="50" dirty="0">
                <a:latin typeface="Times New Roman"/>
                <a:cs typeface="Times New Roman"/>
              </a:rPr>
              <a:t> </a:t>
            </a:r>
            <a:r>
              <a:rPr sz="2450" dirty="0">
                <a:latin typeface="Times New Roman"/>
                <a:cs typeface="Times New Roman"/>
              </a:rPr>
              <a:t>sits</a:t>
            </a:r>
            <a:r>
              <a:rPr sz="2450" spc="50" dirty="0">
                <a:latin typeface="Times New Roman"/>
                <a:cs typeface="Times New Roman"/>
              </a:rPr>
              <a:t> </a:t>
            </a:r>
            <a:r>
              <a:rPr sz="2450" spc="-10" dirty="0">
                <a:latin typeface="Times New Roman"/>
                <a:cs typeface="Times New Roman"/>
              </a:rPr>
              <a:t>down,</a:t>
            </a:r>
            <a:r>
              <a:rPr sz="2450" spc="60"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spc="-10" dirty="0">
                <a:latin typeface="Times New Roman"/>
                <a:cs typeface="Times New Roman"/>
              </a:rPr>
              <a:t>people</a:t>
            </a:r>
            <a:r>
              <a:rPr sz="2450" spc="4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their</a:t>
            </a:r>
            <a:r>
              <a:rPr sz="2450" spc="40" dirty="0">
                <a:latin typeface="Times New Roman"/>
                <a:cs typeface="Times New Roman"/>
              </a:rPr>
              <a:t> </a:t>
            </a:r>
            <a:r>
              <a:rPr sz="2450" dirty="0">
                <a:latin typeface="Times New Roman"/>
                <a:cs typeface="Times New Roman"/>
              </a:rPr>
              <a:t>right</a:t>
            </a:r>
            <a:r>
              <a:rPr sz="2450" spc="45" dirty="0">
                <a:latin typeface="Times New Roman"/>
                <a:cs typeface="Times New Roman"/>
              </a:rPr>
              <a:t> </a:t>
            </a:r>
            <a:r>
              <a:rPr sz="2450" spc="40" dirty="0">
                <a:latin typeface="Times New Roman"/>
                <a:cs typeface="Times New Roman"/>
              </a:rPr>
              <a:t>stand </a:t>
            </a:r>
            <a:r>
              <a:rPr sz="2450" dirty="0">
                <a:latin typeface="Times New Roman"/>
                <a:cs typeface="Times New Roman"/>
              </a:rPr>
              <a:t>up,</a:t>
            </a:r>
            <a:r>
              <a:rPr sz="2450" spc="355" dirty="0">
                <a:latin typeface="Times New Roman"/>
                <a:cs typeface="Times New Roman"/>
              </a:rPr>
              <a:t> </a:t>
            </a:r>
            <a:r>
              <a:rPr sz="2450" dirty="0">
                <a:latin typeface="Times New Roman"/>
                <a:cs typeface="Times New Roman"/>
              </a:rPr>
              <a:t>and</a:t>
            </a:r>
            <a:r>
              <a:rPr sz="2450" spc="305" dirty="0">
                <a:latin typeface="Times New Roman"/>
                <a:cs typeface="Times New Roman"/>
              </a:rPr>
              <a:t> </a:t>
            </a:r>
            <a:r>
              <a:rPr sz="2450" dirty="0">
                <a:latin typeface="Times New Roman"/>
                <a:cs typeface="Times New Roman"/>
              </a:rPr>
              <a:t>so</a:t>
            </a:r>
            <a:r>
              <a:rPr sz="2450" spc="310" dirty="0">
                <a:latin typeface="Times New Roman"/>
                <a:cs typeface="Times New Roman"/>
              </a:rPr>
              <a:t> </a:t>
            </a:r>
            <a:r>
              <a:rPr sz="2450" dirty="0">
                <a:latin typeface="Times New Roman"/>
                <a:cs typeface="Times New Roman"/>
              </a:rPr>
              <a:t>on.</a:t>
            </a:r>
            <a:r>
              <a:rPr sz="2450" spc="190" dirty="0">
                <a:latin typeface="Times New Roman"/>
                <a:cs typeface="Times New Roman"/>
              </a:rPr>
              <a:t>  </a:t>
            </a:r>
            <a:r>
              <a:rPr sz="2450" dirty="0">
                <a:latin typeface="Times New Roman"/>
                <a:cs typeface="Times New Roman"/>
              </a:rPr>
              <a:t>The</a:t>
            </a:r>
            <a:r>
              <a:rPr sz="2450" spc="310" dirty="0">
                <a:latin typeface="Times New Roman"/>
                <a:cs typeface="Times New Roman"/>
              </a:rPr>
              <a:t> </a:t>
            </a:r>
            <a:r>
              <a:rPr sz="2450" dirty="0">
                <a:latin typeface="Times New Roman"/>
                <a:cs typeface="Times New Roman"/>
              </a:rPr>
              <a:t>visual</a:t>
            </a:r>
            <a:r>
              <a:rPr sz="2450" spc="305" dirty="0">
                <a:latin typeface="Times New Roman"/>
                <a:cs typeface="Times New Roman"/>
              </a:rPr>
              <a:t> </a:t>
            </a:r>
            <a:r>
              <a:rPr sz="2450" dirty="0">
                <a:latin typeface="Times New Roman"/>
                <a:cs typeface="Times New Roman"/>
              </a:rPr>
              <a:t>effect,</a:t>
            </a:r>
            <a:r>
              <a:rPr sz="2450" spc="365" dirty="0">
                <a:latin typeface="Times New Roman"/>
                <a:cs typeface="Times New Roman"/>
              </a:rPr>
              <a:t> </a:t>
            </a:r>
            <a:r>
              <a:rPr sz="2450" dirty="0">
                <a:latin typeface="Times New Roman"/>
                <a:cs typeface="Times New Roman"/>
              </a:rPr>
              <a:t>from</a:t>
            </a:r>
            <a:r>
              <a:rPr sz="2450" spc="305" dirty="0">
                <a:latin typeface="Times New Roman"/>
                <a:cs typeface="Times New Roman"/>
              </a:rPr>
              <a:t> </a:t>
            </a:r>
            <a:r>
              <a:rPr sz="2450" dirty="0">
                <a:latin typeface="Times New Roman"/>
                <a:cs typeface="Times New Roman"/>
              </a:rPr>
              <a:t>a</a:t>
            </a:r>
            <a:r>
              <a:rPr sz="2450" spc="310" dirty="0">
                <a:latin typeface="Times New Roman"/>
                <a:cs typeface="Times New Roman"/>
              </a:rPr>
              <a:t> </a:t>
            </a:r>
            <a:r>
              <a:rPr sz="2450" dirty="0">
                <a:latin typeface="Times New Roman"/>
                <a:cs typeface="Times New Roman"/>
              </a:rPr>
              <a:t>distance,</a:t>
            </a:r>
            <a:r>
              <a:rPr sz="2450" spc="360" dirty="0">
                <a:latin typeface="Times New Roman"/>
                <a:cs typeface="Times New Roman"/>
              </a:rPr>
              <a:t> </a:t>
            </a:r>
            <a:r>
              <a:rPr sz="2450" dirty="0">
                <a:latin typeface="Times New Roman"/>
                <a:cs typeface="Times New Roman"/>
              </a:rPr>
              <a:t>is</a:t>
            </a:r>
            <a:r>
              <a:rPr sz="2450" spc="310" dirty="0">
                <a:latin typeface="Times New Roman"/>
                <a:cs typeface="Times New Roman"/>
              </a:rPr>
              <a:t> </a:t>
            </a:r>
            <a:r>
              <a:rPr sz="2450" dirty="0">
                <a:latin typeface="Times New Roman"/>
                <a:cs typeface="Times New Roman"/>
              </a:rPr>
              <a:t>of</a:t>
            </a:r>
            <a:r>
              <a:rPr sz="2450" spc="305" dirty="0">
                <a:latin typeface="Times New Roman"/>
                <a:cs typeface="Times New Roman"/>
              </a:rPr>
              <a:t> </a:t>
            </a:r>
            <a:r>
              <a:rPr sz="2450" dirty="0">
                <a:latin typeface="Times New Roman"/>
                <a:cs typeface="Times New Roman"/>
              </a:rPr>
              <a:t>a</a:t>
            </a:r>
            <a:r>
              <a:rPr sz="2450" spc="310" dirty="0">
                <a:latin typeface="Times New Roman"/>
                <a:cs typeface="Times New Roman"/>
              </a:rPr>
              <a:t> </a:t>
            </a:r>
            <a:r>
              <a:rPr sz="2450" spc="-30" dirty="0">
                <a:latin typeface="Times New Roman"/>
                <a:cs typeface="Times New Roman"/>
              </a:rPr>
              <a:t>wave </a:t>
            </a:r>
            <a:r>
              <a:rPr sz="2450" dirty="0">
                <a:latin typeface="Times New Roman"/>
                <a:cs typeface="Times New Roman"/>
              </a:rPr>
              <a:t>rippling</a:t>
            </a:r>
            <a:r>
              <a:rPr sz="2450" spc="120" dirty="0">
                <a:latin typeface="Times New Roman"/>
                <a:cs typeface="Times New Roman"/>
              </a:rPr>
              <a:t> </a:t>
            </a:r>
            <a:r>
              <a:rPr sz="2450" dirty="0">
                <a:latin typeface="Times New Roman"/>
                <a:cs typeface="Times New Roman"/>
              </a:rPr>
              <a:t>through</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crowd.</a:t>
            </a:r>
            <a:r>
              <a:rPr sz="2450" spc="425" dirty="0">
                <a:latin typeface="Times New Roman"/>
                <a:cs typeface="Times New Roman"/>
              </a:rPr>
              <a:t> </a:t>
            </a:r>
            <a:r>
              <a:rPr sz="2450" spc="-10" dirty="0">
                <a:latin typeface="Times New Roman"/>
                <a:cs typeface="Times New Roman"/>
              </a:rPr>
              <a:t>Now,</a:t>
            </a:r>
            <a:r>
              <a:rPr sz="2450" spc="125" dirty="0">
                <a:latin typeface="Times New Roman"/>
                <a:cs typeface="Times New Roman"/>
              </a:rPr>
              <a:t> </a:t>
            </a:r>
            <a:r>
              <a:rPr sz="2450" dirty="0">
                <a:latin typeface="Times New Roman"/>
                <a:cs typeface="Times New Roman"/>
              </a:rPr>
              <a:t>suppose</a:t>
            </a:r>
            <a:r>
              <a:rPr sz="2450" spc="12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fan</a:t>
            </a:r>
            <a:r>
              <a:rPr sz="2450" spc="125" dirty="0">
                <a:latin typeface="Times New Roman"/>
                <a:cs typeface="Times New Roman"/>
              </a:rPr>
              <a:t> </a:t>
            </a:r>
            <a:r>
              <a:rPr sz="2450" spc="120" dirty="0">
                <a:latin typeface="Times New Roman"/>
                <a:cs typeface="Times New Roman"/>
              </a:rPr>
              <a:t>at</a:t>
            </a:r>
            <a:r>
              <a:rPr sz="2450" spc="114"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far</a:t>
            </a:r>
            <a:r>
              <a:rPr sz="2450" spc="120" dirty="0">
                <a:latin typeface="Times New Roman"/>
                <a:cs typeface="Times New Roman"/>
              </a:rPr>
              <a:t> </a:t>
            </a:r>
            <a:r>
              <a:rPr sz="2450" dirty="0">
                <a:latin typeface="Times New Roman"/>
                <a:cs typeface="Times New Roman"/>
              </a:rPr>
              <a:t>left</a:t>
            </a:r>
            <a:r>
              <a:rPr sz="2450" spc="114" dirty="0">
                <a:latin typeface="Times New Roman"/>
                <a:cs typeface="Times New Roman"/>
              </a:rPr>
              <a:t> </a:t>
            </a:r>
            <a:r>
              <a:rPr sz="2450" spc="-25" dirty="0">
                <a:latin typeface="Times New Roman"/>
                <a:cs typeface="Times New Roman"/>
              </a:rPr>
              <a:t>of </a:t>
            </a:r>
            <a:r>
              <a:rPr sz="2450" dirty="0">
                <a:latin typeface="Times New Roman"/>
                <a:cs typeface="Times New Roman"/>
              </a:rPr>
              <a:t>the</a:t>
            </a:r>
            <a:r>
              <a:rPr sz="2450" spc="45" dirty="0">
                <a:latin typeface="Times New Roman"/>
                <a:cs typeface="Times New Roman"/>
              </a:rPr>
              <a:t> </a:t>
            </a:r>
            <a:r>
              <a:rPr sz="2450" dirty="0">
                <a:latin typeface="Times New Roman"/>
                <a:cs typeface="Times New Roman"/>
              </a:rPr>
              <a:t>stadium</a:t>
            </a:r>
            <a:r>
              <a:rPr sz="2450" spc="55" dirty="0">
                <a:latin typeface="Times New Roman"/>
                <a:cs typeface="Times New Roman"/>
              </a:rPr>
              <a:t> </a:t>
            </a:r>
            <a:r>
              <a:rPr sz="2450" spc="60" dirty="0">
                <a:latin typeface="Times New Roman"/>
                <a:cs typeface="Times New Roman"/>
              </a:rPr>
              <a:t>starts </a:t>
            </a:r>
            <a:r>
              <a:rPr sz="2450" dirty="0">
                <a:latin typeface="Times New Roman"/>
                <a:cs typeface="Times New Roman"/>
              </a:rPr>
              <a:t>a</a:t>
            </a:r>
            <a:r>
              <a:rPr sz="2450" spc="55" dirty="0">
                <a:latin typeface="Times New Roman"/>
                <a:cs typeface="Times New Roman"/>
              </a:rPr>
              <a:t> </a:t>
            </a:r>
            <a:r>
              <a:rPr sz="2450" spc="-85" dirty="0">
                <a:latin typeface="Times New Roman"/>
                <a:cs typeface="Times New Roman"/>
              </a:rPr>
              <a:t>wave</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dirty="0">
                <a:latin typeface="Times New Roman"/>
                <a:cs typeface="Times New Roman"/>
              </a:rPr>
              <a:t>propagates</a:t>
            </a:r>
            <a:r>
              <a:rPr sz="2450" spc="60" dirty="0">
                <a:latin typeface="Times New Roman"/>
                <a:cs typeface="Times New Roman"/>
              </a:rPr>
              <a:t> </a:t>
            </a:r>
            <a:r>
              <a:rPr sz="2450" dirty="0">
                <a:latin typeface="Times New Roman"/>
                <a:cs typeface="Times New Roman"/>
              </a:rPr>
              <a:t>to</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right,</a:t>
            </a:r>
            <a:r>
              <a:rPr sz="2450" spc="90" dirty="0">
                <a:latin typeface="Times New Roman"/>
                <a:cs typeface="Times New Roman"/>
              </a:rPr>
              <a:t> </a:t>
            </a:r>
            <a:r>
              <a:rPr sz="2450" spc="-50" dirty="0">
                <a:latin typeface="Times New Roman"/>
                <a:cs typeface="Times New Roman"/>
              </a:rPr>
              <a:t>while</a:t>
            </a:r>
            <a:r>
              <a:rPr sz="2450" spc="60"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25" dirty="0">
                <a:latin typeface="Times New Roman"/>
                <a:cs typeface="Times New Roman"/>
              </a:rPr>
              <a:t>fan </a:t>
            </a:r>
            <a:r>
              <a:rPr sz="2450" spc="120" dirty="0">
                <a:latin typeface="Times New Roman"/>
                <a:cs typeface="Times New Roman"/>
              </a:rPr>
              <a:t>at</a:t>
            </a:r>
            <a:r>
              <a:rPr sz="2450" spc="270" dirty="0">
                <a:latin typeface="Times New Roman"/>
                <a:cs typeface="Times New Roman"/>
              </a:rPr>
              <a:t> </a:t>
            </a:r>
            <a:r>
              <a:rPr sz="2450" dirty="0">
                <a:latin typeface="Times New Roman"/>
                <a:cs typeface="Times New Roman"/>
              </a:rPr>
              <a:t>the</a:t>
            </a:r>
            <a:r>
              <a:rPr sz="2450" spc="265" dirty="0">
                <a:latin typeface="Times New Roman"/>
                <a:cs typeface="Times New Roman"/>
              </a:rPr>
              <a:t> </a:t>
            </a:r>
            <a:r>
              <a:rPr sz="2450" dirty="0">
                <a:latin typeface="Times New Roman"/>
                <a:cs typeface="Times New Roman"/>
              </a:rPr>
              <a:t>far</a:t>
            </a:r>
            <a:r>
              <a:rPr sz="2450" spc="265" dirty="0">
                <a:latin typeface="Times New Roman"/>
                <a:cs typeface="Times New Roman"/>
              </a:rPr>
              <a:t> </a:t>
            </a:r>
            <a:r>
              <a:rPr sz="2450" dirty="0">
                <a:latin typeface="Times New Roman"/>
                <a:cs typeface="Times New Roman"/>
              </a:rPr>
              <a:t>right</a:t>
            </a:r>
            <a:r>
              <a:rPr sz="2450" spc="270" dirty="0">
                <a:latin typeface="Times New Roman"/>
                <a:cs typeface="Times New Roman"/>
              </a:rPr>
              <a:t> </a:t>
            </a:r>
            <a:r>
              <a:rPr sz="2450" spc="60" dirty="0">
                <a:latin typeface="Times New Roman"/>
                <a:cs typeface="Times New Roman"/>
              </a:rPr>
              <a:t>starts</a:t>
            </a:r>
            <a:r>
              <a:rPr sz="2450" spc="265" dirty="0">
                <a:latin typeface="Times New Roman"/>
                <a:cs typeface="Times New Roman"/>
              </a:rPr>
              <a:t> </a:t>
            </a:r>
            <a:r>
              <a:rPr sz="2450" dirty="0">
                <a:latin typeface="Times New Roman"/>
                <a:cs typeface="Times New Roman"/>
              </a:rPr>
              <a:t>a</a:t>
            </a:r>
            <a:r>
              <a:rPr sz="2450" spc="265" dirty="0">
                <a:latin typeface="Times New Roman"/>
                <a:cs typeface="Times New Roman"/>
              </a:rPr>
              <a:t> </a:t>
            </a:r>
            <a:r>
              <a:rPr sz="2450" dirty="0">
                <a:latin typeface="Times New Roman"/>
                <a:cs typeface="Times New Roman"/>
              </a:rPr>
              <a:t>wave</a:t>
            </a:r>
            <a:r>
              <a:rPr sz="2450" spc="265" dirty="0">
                <a:latin typeface="Times New Roman"/>
                <a:cs typeface="Times New Roman"/>
              </a:rPr>
              <a:t> </a:t>
            </a:r>
            <a:r>
              <a:rPr sz="2450" spc="114" dirty="0">
                <a:latin typeface="Times New Roman"/>
                <a:cs typeface="Times New Roman"/>
              </a:rPr>
              <a:t>that</a:t>
            </a:r>
            <a:r>
              <a:rPr sz="2450" spc="265" dirty="0">
                <a:latin typeface="Times New Roman"/>
                <a:cs typeface="Times New Roman"/>
              </a:rPr>
              <a:t> </a:t>
            </a:r>
            <a:r>
              <a:rPr sz="2450" dirty="0">
                <a:latin typeface="Times New Roman"/>
                <a:cs typeface="Times New Roman"/>
              </a:rPr>
              <a:t>propagates</a:t>
            </a:r>
            <a:r>
              <a:rPr sz="2450" spc="270" dirty="0">
                <a:latin typeface="Times New Roman"/>
                <a:cs typeface="Times New Roman"/>
              </a:rPr>
              <a:t> </a:t>
            </a:r>
            <a:r>
              <a:rPr sz="2450" dirty="0">
                <a:latin typeface="Times New Roman"/>
                <a:cs typeface="Times New Roman"/>
              </a:rPr>
              <a:t>to</a:t>
            </a:r>
            <a:r>
              <a:rPr sz="2450" spc="265" dirty="0">
                <a:latin typeface="Times New Roman"/>
                <a:cs typeface="Times New Roman"/>
              </a:rPr>
              <a:t> </a:t>
            </a:r>
            <a:r>
              <a:rPr sz="2450" dirty="0">
                <a:latin typeface="Times New Roman"/>
                <a:cs typeface="Times New Roman"/>
              </a:rPr>
              <a:t>the</a:t>
            </a:r>
            <a:r>
              <a:rPr sz="2450" spc="270" dirty="0">
                <a:latin typeface="Times New Roman"/>
                <a:cs typeface="Times New Roman"/>
              </a:rPr>
              <a:t> </a:t>
            </a:r>
            <a:r>
              <a:rPr sz="2450" dirty="0">
                <a:latin typeface="Times New Roman"/>
                <a:cs typeface="Times New Roman"/>
              </a:rPr>
              <a:t>left.</a:t>
            </a:r>
            <a:r>
              <a:rPr sz="2450" spc="80" dirty="0">
                <a:latin typeface="Times New Roman"/>
                <a:cs typeface="Times New Roman"/>
              </a:rPr>
              <a:t>  </a:t>
            </a:r>
            <a:r>
              <a:rPr sz="2450" spc="-20" dirty="0">
                <a:latin typeface="Times New Roman"/>
                <a:cs typeface="Times New Roman"/>
              </a:rPr>
              <a:t>When </a:t>
            </a: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two</a:t>
            </a:r>
            <a:r>
              <a:rPr sz="2450" spc="25" dirty="0">
                <a:latin typeface="Times New Roman"/>
                <a:cs typeface="Times New Roman"/>
              </a:rPr>
              <a:t> </a:t>
            </a:r>
            <a:r>
              <a:rPr sz="2450" spc="-65" dirty="0">
                <a:latin typeface="Times New Roman"/>
                <a:cs typeface="Times New Roman"/>
              </a:rPr>
              <a:t>waves</a:t>
            </a:r>
            <a:r>
              <a:rPr sz="2450" spc="25" dirty="0">
                <a:latin typeface="Times New Roman"/>
                <a:cs typeface="Times New Roman"/>
              </a:rPr>
              <a:t> </a:t>
            </a:r>
            <a:r>
              <a:rPr sz="2450" dirty="0">
                <a:latin typeface="Times New Roman"/>
                <a:cs typeface="Times New Roman"/>
              </a:rPr>
              <a:t>meet</a:t>
            </a:r>
            <a:r>
              <a:rPr sz="2450" spc="20" dirty="0">
                <a:latin typeface="Times New Roman"/>
                <a:cs typeface="Times New Roman"/>
              </a:rPr>
              <a:t> </a:t>
            </a:r>
            <a:r>
              <a:rPr sz="2450" dirty="0">
                <a:latin typeface="Times New Roman"/>
                <a:cs typeface="Times New Roman"/>
              </a:rPr>
              <a:t>in</a:t>
            </a:r>
            <a:r>
              <a:rPr sz="2450" spc="25" dirty="0">
                <a:latin typeface="Times New Roman"/>
                <a:cs typeface="Times New Roman"/>
              </a:rPr>
              <a:t> </a:t>
            </a: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middle,</a:t>
            </a:r>
            <a:r>
              <a:rPr sz="2450" spc="40" dirty="0">
                <a:latin typeface="Times New Roman"/>
                <a:cs typeface="Times New Roman"/>
              </a:rPr>
              <a:t> </a:t>
            </a:r>
            <a:r>
              <a:rPr sz="2450" spc="-30" dirty="0">
                <a:latin typeface="Times New Roman"/>
                <a:cs typeface="Times New Roman"/>
              </a:rPr>
              <a:t>will</a:t>
            </a:r>
            <a:r>
              <a:rPr sz="2450" spc="25" dirty="0">
                <a:latin typeface="Times New Roman"/>
                <a:cs typeface="Times New Roman"/>
              </a:rPr>
              <a:t> </a:t>
            </a:r>
            <a:r>
              <a:rPr sz="2450" dirty="0">
                <a:latin typeface="Times New Roman"/>
                <a:cs typeface="Times New Roman"/>
              </a:rPr>
              <a:t>they</a:t>
            </a:r>
            <a:r>
              <a:rPr sz="2450" spc="25" dirty="0">
                <a:latin typeface="Times New Roman"/>
                <a:cs typeface="Times New Roman"/>
              </a:rPr>
              <a:t> </a:t>
            </a:r>
            <a:r>
              <a:rPr sz="2450" dirty="0">
                <a:latin typeface="Times New Roman"/>
                <a:cs typeface="Times New Roman"/>
              </a:rPr>
              <a:t>obey</a:t>
            </a:r>
            <a:r>
              <a:rPr sz="2450" spc="30" dirty="0">
                <a:latin typeface="Times New Roman"/>
                <a:cs typeface="Times New Roman"/>
              </a:rPr>
              <a:t> </a:t>
            </a: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law</a:t>
            </a:r>
            <a:r>
              <a:rPr sz="2450" spc="25" dirty="0">
                <a:latin typeface="Times New Roman"/>
                <a:cs typeface="Times New Roman"/>
              </a:rPr>
              <a:t> </a:t>
            </a:r>
            <a:r>
              <a:rPr sz="2450" spc="-10" dirty="0">
                <a:latin typeface="Times New Roman"/>
                <a:cs typeface="Times New Roman"/>
              </a:rPr>
              <a:t>of</a:t>
            </a:r>
            <a:r>
              <a:rPr sz="2450" spc="25" dirty="0">
                <a:latin typeface="Times New Roman"/>
                <a:cs typeface="Times New Roman"/>
              </a:rPr>
              <a:t> </a:t>
            </a:r>
            <a:r>
              <a:rPr sz="2450" spc="-10" dirty="0">
                <a:latin typeface="Times New Roman"/>
                <a:cs typeface="Times New Roman"/>
              </a:rPr>
              <a:t>linear </a:t>
            </a:r>
            <a:r>
              <a:rPr sz="2450" dirty="0">
                <a:latin typeface="Times New Roman"/>
                <a:cs typeface="Times New Roman"/>
              </a:rPr>
              <a:t>superposition</a:t>
            </a:r>
            <a:r>
              <a:rPr sz="2450" spc="105" dirty="0">
                <a:latin typeface="Times New Roman"/>
                <a:cs typeface="Times New Roman"/>
              </a:rPr>
              <a:t> </a:t>
            </a:r>
            <a:r>
              <a:rPr sz="2450" dirty="0">
                <a:latin typeface="Times New Roman"/>
                <a:cs typeface="Times New Roman"/>
              </a:rPr>
              <a:t>A)</a:t>
            </a:r>
            <a:r>
              <a:rPr sz="2450" spc="105" dirty="0">
                <a:latin typeface="Times New Roman"/>
                <a:cs typeface="Times New Roman"/>
              </a:rPr>
              <a:t> </a:t>
            </a:r>
            <a:r>
              <a:rPr sz="2450" dirty="0">
                <a:latin typeface="Times New Roman"/>
                <a:cs typeface="Times New Roman"/>
              </a:rPr>
              <a:t>exactly,</a:t>
            </a:r>
            <a:r>
              <a:rPr sz="2450" spc="100" dirty="0">
                <a:latin typeface="Times New Roman"/>
                <a:cs typeface="Times New Roman"/>
              </a:rPr>
              <a:t> </a:t>
            </a:r>
            <a:r>
              <a:rPr sz="2450" dirty="0">
                <a:latin typeface="Times New Roman"/>
                <a:cs typeface="Times New Roman"/>
              </a:rPr>
              <a:t>B)</a:t>
            </a:r>
            <a:r>
              <a:rPr sz="2450" spc="105" dirty="0">
                <a:latin typeface="Times New Roman"/>
                <a:cs typeface="Times New Roman"/>
              </a:rPr>
              <a:t> </a:t>
            </a:r>
            <a:r>
              <a:rPr sz="2450" dirty="0">
                <a:latin typeface="Times New Roman"/>
                <a:cs typeface="Times New Roman"/>
              </a:rPr>
              <a:t>approximately,</a:t>
            </a:r>
            <a:r>
              <a:rPr sz="2450" spc="105" dirty="0">
                <a:latin typeface="Times New Roman"/>
                <a:cs typeface="Times New Roman"/>
              </a:rPr>
              <a:t> </a:t>
            </a:r>
            <a:r>
              <a:rPr sz="2450" dirty="0">
                <a:latin typeface="Times New Roman"/>
                <a:cs typeface="Times New Roman"/>
              </a:rPr>
              <a:t>or</a:t>
            </a:r>
            <a:r>
              <a:rPr sz="2450" spc="105" dirty="0">
                <a:latin typeface="Times New Roman"/>
                <a:cs typeface="Times New Roman"/>
              </a:rPr>
              <a:t> </a:t>
            </a:r>
            <a:r>
              <a:rPr sz="2450" dirty="0">
                <a:latin typeface="Times New Roman"/>
                <a:cs typeface="Times New Roman"/>
              </a:rPr>
              <a:t>C)</a:t>
            </a:r>
            <a:r>
              <a:rPr sz="2450" spc="105" dirty="0">
                <a:latin typeface="Times New Roman"/>
                <a:cs typeface="Times New Roman"/>
              </a:rPr>
              <a:t> </a:t>
            </a:r>
            <a:r>
              <a:rPr sz="2450" dirty="0">
                <a:latin typeface="Times New Roman"/>
                <a:cs typeface="Times New Roman"/>
              </a:rPr>
              <a:t>not</a:t>
            </a:r>
            <a:r>
              <a:rPr sz="2450" spc="100" dirty="0">
                <a:latin typeface="Times New Roman"/>
                <a:cs typeface="Times New Roman"/>
              </a:rPr>
              <a:t> </a:t>
            </a:r>
            <a:r>
              <a:rPr sz="2450" spc="120" dirty="0">
                <a:latin typeface="Times New Roman"/>
                <a:cs typeface="Times New Roman"/>
              </a:rPr>
              <a:t>at</a:t>
            </a:r>
            <a:r>
              <a:rPr sz="2450" spc="105" dirty="0">
                <a:latin typeface="Times New Roman"/>
                <a:cs typeface="Times New Roman"/>
              </a:rPr>
              <a:t> </a:t>
            </a:r>
            <a:r>
              <a:rPr sz="2450" spc="-20" dirty="0">
                <a:latin typeface="Times New Roman"/>
                <a:cs typeface="Times New Roman"/>
              </a:rPr>
              <a:t>all?</a:t>
            </a:r>
            <a:endParaRPr sz="2450">
              <a:latin typeface="Times New Roman"/>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tabLst>
                <a:tab pos="1082675" algn="l"/>
                <a:tab pos="1466215" algn="l"/>
                <a:tab pos="2628265" algn="l"/>
                <a:tab pos="3534410" algn="l"/>
                <a:tab pos="4295140" algn="l"/>
                <a:tab pos="5082540" algn="l"/>
                <a:tab pos="5472430" algn="l"/>
                <a:tab pos="5745480" algn="l"/>
                <a:tab pos="6483985" algn="l"/>
                <a:tab pos="6870065" algn="l"/>
                <a:tab pos="8023859" algn="l"/>
              </a:tabLst>
            </a:pPr>
            <a:r>
              <a:rPr spc="-10" dirty="0"/>
              <a:t>Crowds</a:t>
            </a:r>
            <a:r>
              <a:rPr dirty="0"/>
              <a:t>	</a:t>
            </a:r>
            <a:r>
              <a:rPr spc="95" dirty="0"/>
              <a:t>at</a:t>
            </a:r>
            <a:r>
              <a:rPr dirty="0"/>
              <a:t>	</a:t>
            </a:r>
            <a:r>
              <a:rPr spc="-10" dirty="0"/>
              <a:t>sporting</a:t>
            </a:r>
            <a:r>
              <a:rPr dirty="0"/>
              <a:t>	</a:t>
            </a:r>
            <a:r>
              <a:rPr spc="-10" dirty="0"/>
              <a:t>events</a:t>
            </a:r>
            <a:r>
              <a:rPr dirty="0"/>
              <a:t>	</a:t>
            </a:r>
            <a:r>
              <a:rPr spc="-10" dirty="0"/>
              <a:t>often</a:t>
            </a:r>
            <a:r>
              <a:rPr dirty="0"/>
              <a:t>	</a:t>
            </a:r>
            <a:r>
              <a:rPr spc="-10" dirty="0"/>
              <a:t>simulate</a:t>
            </a:r>
            <a:r>
              <a:rPr dirty="0"/>
              <a:t>	</a:t>
            </a:r>
            <a:r>
              <a:rPr spc="-50" dirty="0"/>
              <a:t>a</a:t>
            </a:r>
            <a:r>
              <a:rPr dirty="0"/>
              <a:t>	</a:t>
            </a:r>
            <a:r>
              <a:rPr spc="-20" dirty="0"/>
              <a:t>wave</a:t>
            </a:r>
            <a:r>
              <a:rPr dirty="0"/>
              <a:t>	</a:t>
            </a:r>
            <a:r>
              <a:rPr spc="-25" dirty="0"/>
              <a:t>as</a:t>
            </a:r>
            <a:r>
              <a:rPr dirty="0"/>
              <a:t>	</a:t>
            </a:r>
            <a:r>
              <a:rPr spc="-10" dirty="0"/>
              <a:t>follows.</a:t>
            </a:r>
            <a:r>
              <a:rPr dirty="0"/>
              <a:t>	</a:t>
            </a:r>
            <a:r>
              <a:rPr spc="-90" dirty="0"/>
              <a:t>A </a:t>
            </a:r>
            <a:r>
              <a:rPr spc="-10" dirty="0"/>
              <a:t>few</a:t>
            </a:r>
            <a:r>
              <a:rPr spc="220" dirty="0"/>
              <a:t> </a:t>
            </a:r>
            <a:r>
              <a:rPr dirty="0"/>
              <a:t>fans</a:t>
            </a:r>
            <a:r>
              <a:rPr spc="229" dirty="0"/>
              <a:t> </a:t>
            </a:r>
            <a:r>
              <a:rPr spc="50" dirty="0"/>
              <a:t>stand</a:t>
            </a:r>
            <a:r>
              <a:rPr spc="229" dirty="0"/>
              <a:t> </a:t>
            </a:r>
            <a:r>
              <a:rPr spc="-25" dirty="0"/>
              <a:t>up.</a:t>
            </a:r>
            <a:r>
              <a:rPr dirty="0"/>
              <a:t>	</a:t>
            </a:r>
            <a:r>
              <a:rPr spc="-575" dirty="0"/>
              <a:t> </a:t>
            </a:r>
            <a:r>
              <a:rPr dirty="0"/>
              <a:t>As</a:t>
            </a:r>
            <a:r>
              <a:rPr spc="400" dirty="0"/>
              <a:t> </a:t>
            </a:r>
            <a:r>
              <a:rPr dirty="0"/>
              <a:t>they</a:t>
            </a:r>
            <a:r>
              <a:rPr spc="395" dirty="0"/>
              <a:t> </a:t>
            </a:r>
            <a:r>
              <a:rPr dirty="0"/>
              <a:t>sit</a:t>
            </a:r>
            <a:r>
              <a:rPr spc="395" dirty="0"/>
              <a:t> </a:t>
            </a:r>
            <a:r>
              <a:rPr spc="-10" dirty="0"/>
              <a:t>down,</a:t>
            </a:r>
            <a:r>
              <a:rPr dirty="0"/>
              <a:t>	the</a:t>
            </a:r>
            <a:r>
              <a:rPr spc="420" dirty="0"/>
              <a:t> </a:t>
            </a:r>
            <a:r>
              <a:rPr dirty="0"/>
              <a:t>people</a:t>
            </a:r>
            <a:r>
              <a:rPr spc="420" dirty="0"/>
              <a:t> </a:t>
            </a:r>
            <a:r>
              <a:rPr dirty="0"/>
              <a:t>to</a:t>
            </a:r>
            <a:r>
              <a:rPr spc="420" dirty="0"/>
              <a:t> </a:t>
            </a:r>
            <a:r>
              <a:rPr dirty="0"/>
              <a:t>their</a:t>
            </a:r>
            <a:r>
              <a:rPr spc="420" dirty="0"/>
              <a:t> </a:t>
            </a:r>
            <a:r>
              <a:rPr spc="-10" dirty="0"/>
              <a:t>right</a:t>
            </a:r>
          </a:p>
        </p:txBody>
      </p:sp>
      <p:sp>
        <p:nvSpPr>
          <p:cNvPr id="5" name="object 5"/>
          <p:cNvSpPr txBox="1"/>
          <p:nvPr/>
        </p:nvSpPr>
        <p:spPr>
          <a:xfrm>
            <a:off x="707758" y="1967952"/>
            <a:ext cx="8267700" cy="4401820"/>
          </a:xfrm>
          <a:prstGeom prst="rect">
            <a:avLst/>
          </a:prstGeom>
        </p:spPr>
        <p:txBody>
          <a:bodyPr vert="horz" wrap="square" lIns="0" tIns="9525" rIns="0" bIns="0" rtlCol="0">
            <a:spAutoFit/>
          </a:bodyPr>
          <a:lstStyle/>
          <a:p>
            <a:pPr marL="23495" marR="5080" algn="just">
              <a:lnSpc>
                <a:spcPct val="101699"/>
              </a:lnSpc>
              <a:spcBef>
                <a:spcPts val="75"/>
              </a:spcBef>
            </a:pPr>
            <a:r>
              <a:rPr sz="2450" spc="50" dirty="0">
                <a:latin typeface="Times New Roman"/>
                <a:cs typeface="Times New Roman"/>
              </a:rPr>
              <a:t>stand</a:t>
            </a:r>
            <a:r>
              <a:rPr sz="2450" spc="35" dirty="0">
                <a:latin typeface="Times New Roman"/>
                <a:cs typeface="Times New Roman"/>
              </a:rPr>
              <a:t> </a:t>
            </a:r>
            <a:r>
              <a:rPr sz="2450" dirty="0">
                <a:latin typeface="Times New Roman"/>
                <a:cs typeface="Times New Roman"/>
              </a:rPr>
              <a:t>up.</a:t>
            </a:r>
            <a:r>
              <a:rPr sz="2450" spc="360" dirty="0">
                <a:latin typeface="Times New Roman"/>
                <a:cs typeface="Times New Roman"/>
              </a:rPr>
              <a:t> </a:t>
            </a:r>
            <a:r>
              <a:rPr sz="2450" dirty="0">
                <a:latin typeface="Times New Roman"/>
                <a:cs typeface="Times New Roman"/>
              </a:rPr>
              <a:t>As</a:t>
            </a:r>
            <a:r>
              <a:rPr sz="2450" spc="45" dirty="0">
                <a:latin typeface="Times New Roman"/>
                <a:cs typeface="Times New Roman"/>
              </a:rPr>
              <a:t> </a:t>
            </a:r>
            <a:r>
              <a:rPr sz="2450" spc="114" dirty="0">
                <a:latin typeface="Times New Roman"/>
                <a:cs typeface="Times New Roman"/>
              </a:rPr>
              <a:t>that</a:t>
            </a:r>
            <a:r>
              <a:rPr sz="2450" spc="40" dirty="0">
                <a:latin typeface="Times New Roman"/>
                <a:cs typeface="Times New Roman"/>
              </a:rPr>
              <a:t> </a:t>
            </a:r>
            <a:r>
              <a:rPr sz="2450" dirty="0">
                <a:latin typeface="Times New Roman"/>
                <a:cs typeface="Times New Roman"/>
              </a:rPr>
              <a:t>group</a:t>
            </a:r>
            <a:r>
              <a:rPr sz="2450" spc="50" dirty="0">
                <a:latin typeface="Times New Roman"/>
                <a:cs typeface="Times New Roman"/>
              </a:rPr>
              <a:t> </a:t>
            </a:r>
            <a:r>
              <a:rPr sz="2450" dirty="0">
                <a:latin typeface="Times New Roman"/>
                <a:cs typeface="Times New Roman"/>
              </a:rPr>
              <a:t>sits</a:t>
            </a:r>
            <a:r>
              <a:rPr sz="2450" spc="50" dirty="0">
                <a:latin typeface="Times New Roman"/>
                <a:cs typeface="Times New Roman"/>
              </a:rPr>
              <a:t> </a:t>
            </a:r>
            <a:r>
              <a:rPr sz="2450" spc="-10" dirty="0">
                <a:latin typeface="Times New Roman"/>
                <a:cs typeface="Times New Roman"/>
              </a:rPr>
              <a:t>down,</a:t>
            </a:r>
            <a:r>
              <a:rPr sz="2450" spc="60"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spc="-10" dirty="0">
                <a:latin typeface="Times New Roman"/>
                <a:cs typeface="Times New Roman"/>
              </a:rPr>
              <a:t>people</a:t>
            </a:r>
            <a:r>
              <a:rPr sz="2450" spc="4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their</a:t>
            </a:r>
            <a:r>
              <a:rPr sz="2450" spc="40" dirty="0">
                <a:latin typeface="Times New Roman"/>
                <a:cs typeface="Times New Roman"/>
              </a:rPr>
              <a:t> </a:t>
            </a:r>
            <a:r>
              <a:rPr sz="2450" dirty="0">
                <a:latin typeface="Times New Roman"/>
                <a:cs typeface="Times New Roman"/>
              </a:rPr>
              <a:t>right</a:t>
            </a:r>
            <a:r>
              <a:rPr sz="2450" spc="45" dirty="0">
                <a:latin typeface="Times New Roman"/>
                <a:cs typeface="Times New Roman"/>
              </a:rPr>
              <a:t> </a:t>
            </a:r>
            <a:r>
              <a:rPr sz="2450" spc="40" dirty="0">
                <a:latin typeface="Times New Roman"/>
                <a:cs typeface="Times New Roman"/>
              </a:rPr>
              <a:t>stand </a:t>
            </a:r>
            <a:r>
              <a:rPr sz="2450" dirty="0">
                <a:latin typeface="Times New Roman"/>
                <a:cs typeface="Times New Roman"/>
              </a:rPr>
              <a:t>up,</a:t>
            </a:r>
            <a:r>
              <a:rPr sz="2450" spc="355" dirty="0">
                <a:latin typeface="Times New Roman"/>
                <a:cs typeface="Times New Roman"/>
              </a:rPr>
              <a:t> </a:t>
            </a:r>
            <a:r>
              <a:rPr sz="2450" dirty="0">
                <a:latin typeface="Times New Roman"/>
                <a:cs typeface="Times New Roman"/>
              </a:rPr>
              <a:t>and</a:t>
            </a:r>
            <a:r>
              <a:rPr sz="2450" spc="305" dirty="0">
                <a:latin typeface="Times New Roman"/>
                <a:cs typeface="Times New Roman"/>
              </a:rPr>
              <a:t> </a:t>
            </a:r>
            <a:r>
              <a:rPr sz="2450" dirty="0">
                <a:latin typeface="Times New Roman"/>
                <a:cs typeface="Times New Roman"/>
              </a:rPr>
              <a:t>so</a:t>
            </a:r>
            <a:r>
              <a:rPr sz="2450" spc="310" dirty="0">
                <a:latin typeface="Times New Roman"/>
                <a:cs typeface="Times New Roman"/>
              </a:rPr>
              <a:t> </a:t>
            </a:r>
            <a:r>
              <a:rPr sz="2450" dirty="0">
                <a:latin typeface="Times New Roman"/>
                <a:cs typeface="Times New Roman"/>
              </a:rPr>
              <a:t>on.</a:t>
            </a:r>
            <a:r>
              <a:rPr sz="2450" spc="190" dirty="0">
                <a:latin typeface="Times New Roman"/>
                <a:cs typeface="Times New Roman"/>
              </a:rPr>
              <a:t>  </a:t>
            </a:r>
            <a:r>
              <a:rPr sz="2450" dirty="0">
                <a:latin typeface="Times New Roman"/>
                <a:cs typeface="Times New Roman"/>
              </a:rPr>
              <a:t>The</a:t>
            </a:r>
            <a:r>
              <a:rPr sz="2450" spc="310" dirty="0">
                <a:latin typeface="Times New Roman"/>
                <a:cs typeface="Times New Roman"/>
              </a:rPr>
              <a:t> </a:t>
            </a:r>
            <a:r>
              <a:rPr sz="2450" dirty="0">
                <a:latin typeface="Times New Roman"/>
                <a:cs typeface="Times New Roman"/>
              </a:rPr>
              <a:t>visual</a:t>
            </a:r>
            <a:r>
              <a:rPr sz="2450" spc="305" dirty="0">
                <a:latin typeface="Times New Roman"/>
                <a:cs typeface="Times New Roman"/>
              </a:rPr>
              <a:t> </a:t>
            </a:r>
            <a:r>
              <a:rPr sz="2450" dirty="0">
                <a:latin typeface="Times New Roman"/>
                <a:cs typeface="Times New Roman"/>
              </a:rPr>
              <a:t>effect,</a:t>
            </a:r>
            <a:r>
              <a:rPr sz="2450" spc="365" dirty="0">
                <a:latin typeface="Times New Roman"/>
                <a:cs typeface="Times New Roman"/>
              </a:rPr>
              <a:t> </a:t>
            </a:r>
            <a:r>
              <a:rPr sz="2450" dirty="0">
                <a:latin typeface="Times New Roman"/>
                <a:cs typeface="Times New Roman"/>
              </a:rPr>
              <a:t>from</a:t>
            </a:r>
            <a:r>
              <a:rPr sz="2450" spc="305" dirty="0">
                <a:latin typeface="Times New Roman"/>
                <a:cs typeface="Times New Roman"/>
              </a:rPr>
              <a:t> </a:t>
            </a:r>
            <a:r>
              <a:rPr sz="2450" dirty="0">
                <a:latin typeface="Times New Roman"/>
                <a:cs typeface="Times New Roman"/>
              </a:rPr>
              <a:t>a</a:t>
            </a:r>
            <a:r>
              <a:rPr sz="2450" spc="310" dirty="0">
                <a:latin typeface="Times New Roman"/>
                <a:cs typeface="Times New Roman"/>
              </a:rPr>
              <a:t> </a:t>
            </a:r>
            <a:r>
              <a:rPr sz="2450" dirty="0">
                <a:latin typeface="Times New Roman"/>
                <a:cs typeface="Times New Roman"/>
              </a:rPr>
              <a:t>distance,</a:t>
            </a:r>
            <a:r>
              <a:rPr sz="2450" spc="360" dirty="0">
                <a:latin typeface="Times New Roman"/>
                <a:cs typeface="Times New Roman"/>
              </a:rPr>
              <a:t> </a:t>
            </a:r>
            <a:r>
              <a:rPr sz="2450" dirty="0">
                <a:latin typeface="Times New Roman"/>
                <a:cs typeface="Times New Roman"/>
              </a:rPr>
              <a:t>is</a:t>
            </a:r>
            <a:r>
              <a:rPr sz="2450" spc="310" dirty="0">
                <a:latin typeface="Times New Roman"/>
                <a:cs typeface="Times New Roman"/>
              </a:rPr>
              <a:t> </a:t>
            </a:r>
            <a:r>
              <a:rPr sz="2450" dirty="0">
                <a:latin typeface="Times New Roman"/>
                <a:cs typeface="Times New Roman"/>
              </a:rPr>
              <a:t>of</a:t>
            </a:r>
            <a:r>
              <a:rPr sz="2450" spc="305" dirty="0">
                <a:latin typeface="Times New Roman"/>
                <a:cs typeface="Times New Roman"/>
              </a:rPr>
              <a:t> </a:t>
            </a:r>
            <a:r>
              <a:rPr sz="2450" dirty="0">
                <a:latin typeface="Times New Roman"/>
                <a:cs typeface="Times New Roman"/>
              </a:rPr>
              <a:t>a</a:t>
            </a:r>
            <a:r>
              <a:rPr sz="2450" spc="310" dirty="0">
                <a:latin typeface="Times New Roman"/>
                <a:cs typeface="Times New Roman"/>
              </a:rPr>
              <a:t> </a:t>
            </a:r>
            <a:r>
              <a:rPr sz="2450" spc="-30" dirty="0">
                <a:latin typeface="Times New Roman"/>
                <a:cs typeface="Times New Roman"/>
              </a:rPr>
              <a:t>wave </a:t>
            </a:r>
            <a:r>
              <a:rPr sz="2450" dirty="0">
                <a:latin typeface="Times New Roman"/>
                <a:cs typeface="Times New Roman"/>
              </a:rPr>
              <a:t>rippling</a:t>
            </a:r>
            <a:r>
              <a:rPr sz="2450" spc="120" dirty="0">
                <a:latin typeface="Times New Roman"/>
                <a:cs typeface="Times New Roman"/>
              </a:rPr>
              <a:t> </a:t>
            </a:r>
            <a:r>
              <a:rPr sz="2450" dirty="0">
                <a:latin typeface="Times New Roman"/>
                <a:cs typeface="Times New Roman"/>
              </a:rPr>
              <a:t>through</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crowd.</a:t>
            </a:r>
            <a:r>
              <a:rPr sz="2450" spc="425" dirty="0">
                <a:latin typeface="Times New Roman"/>
                <a:cs typeface="Times New Roman"/>
              </a:rPr>
              <a:t> </a:t>
            </a:r>
            <a:r>
              <a:rPr sz="2450" spc="-10" dirty="0">
                <a:latin typeface="Times New Roman"/>
                <a:cs typeface="Times New Roman"/>
              </a:rPr>
              <a:t>Now,</a:t>
            </a:r>
            <a:r>
              <a:rPr sz="2450" spc="125" dirty="0">
                <a:latin typeface="Times New Roman"/>
                <a:cs typeface="Times New Roman"/>
              </a:rPr>
              <a:t> </a:t>
            </a:r>
            <a:r>
              <a:rPr sz="2450" dirty="0">
                <a:latin typeface="Times New Roman"/>
                <a:cs typeface="Times New Roman"/>
              </a:rPr>
              <a:t>suppose</a:t>
            </a:r>
            <a:r>
              <a:rPr sz="2450" spc="12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fan</a:t>
            </a:r>
            <a:r>
              <a:rPr sz="2450" spc="125" dirty="0">
                <a:latin typeface="Times New Roman"/>
                <a:cs typeface="Times New Roman"/>
              </a:rPr>
              <a:t> </a:t>
            </a:r>
            <a:r>
              <a:rPr sz="2450" spc="120" dirty="0">
                <a:latin typeface="Times New Roman"/>
                <a:cs typeface="Times New Roman"/>
              </a:rPr>
              <a:t>at</a:t>
            </a:r>
            <a:r>
              <a:rPr sz="2450" spc="114"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far</a:t>
            </a:r>
            <a:r>
              <a:rPr sz="2450" spc="120" dirty="0">
                <a:latin typeface="Times New Roman"/>
                <a:cs typeface="Times New Roman"/>
              </a:rPr>
              <a:t> </a:t>
            </a:r>
            <a:r>
              <a:rPr sz="2450" dirty="0">
                <a:latin typeface="Times New Roman"/>
                <a:cs typeface="Times New Roman"/>
              </a:rPr>
              <a:t>left</a:t>
            </a:r>
            <a:r>
              <a:rPr sz="2450" spc="114" dirty="0">
                <a:latin typeface="Times New Roman"/>
                <a:cs typeface="Times New Roman"/>
              </a:rPr>
              <a:t> </a:t>
            </a:r>
            <a:r>
              <a:rPr sz="2450" spc="-25" dirty="0">
                <a:latin typeface="Times New Roman"/>
                <a:cs typeface="Times New Roman"/>
              </a:rPr>
              <a:t>of </a:t>
            </a:r>
            <a:r>
              <a:rPr sz="2450" dirty="0">
                <a:latin typeface="Times New Roman"/>
                <a:cs typeface="Times New Roman"/>
              </a:rPr>
              <a:t>the</a:t>
            </a:r>
            <a:r>
              <a:rPr sz="2450" spc="45" dirty="0">
                <a:latin typeface="Times New Roman"/>
                <a:cs typeface="Times New Roman"/>
              </a:rPr>
              <a:t> </a:t>
            </a:r>
            <a:r>
              <a:rPr sz="2450" dirty="0">
                <a:latin typeface="Times New Roman"/>
                <a:cs typeface="Times New Roman"/>
              </a:rPr>
              <a:t>stadium</a:t>
            </a:r>
            <a:r>
              <a:rPr sz="2450" spc="55" dirty="0">
                <a:latin typeface="Times New Roman"/>
                <a:cs typeface="Times New Roman"/>
              </a:rPr>
              <a:t> </a:t>
            </a:r>
            <a:r>
              <a:rPr sz="2450" spc="60" dirty="0">
                <a:latin typeface="Times New Roman"/>
                <a:cs typeface="Times New Roman"/>
              </a:rPr>
              <a:t>starts </a:t>
            </a:r>
            <a:r>
              <a:rPr sz="2450" dirty="0">
                <a:latin typeface="Times New Roman"/>
                <a:cs typeface="Times New Roman"/>
              </a:rPr>
              <a:t>a</a:t>
            </a:r>
            <a:r>
              <a:rPr sz="2450" spc="55" dirty="0">
                <a:latin typeface="Times New Roman"/>
                <a:cs typeface="Times New Roman"/>
              </a:rPr>
              <a:t> </a:t>
            </a:r>
            <a:r>
              <a:rPr sz="2450" spc="-85" dirty="0">
                <a:latin typeface="Times New Roman"/>
                <a:cs typeface="Times New Roman"/>
              </a:rPr>
              <a:t>wave</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dirty="0">
                <a:latin typeface="Times New Roman"/>
                <a:cs typeface="Times New Roman"/>
              </a:rPr>
              <a:t>propagates</a:t>
            </a:r>
            <a:r>
              <a:rPr sz="2450" spc="60" dirty="0">
                <a:latin typeface="Times New Roman"/>
                <a:cs typeface="Times New Roman"/>
              </a:rPr>
              <a:t> </a:t>
            </a:r>
            <a:r>
              <a:rPr sz="2450" dirty="0">
                <a:latin typeface="Times New Roman"/>
                <a:cs typeface="Times New Roman"/>
              </a:rPr>
              <a:t>to</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right,</a:t>
            </a:r>
            <a:r>
              <a:rPr sz="2450" spc="90" dirty="0">
                <a:latin typeface="Times New Roman"/>
                <a:cs typeface="Times New Roman"/>
              </a:rPr>
              <a:t> </a:t>
            </a:r>
            <a:r>
              <a:rPr sz="2450" spc="-50" dirty="0">
                <a:latin typeface="Times New Roman"/>
                <a:cs typeface="Times New Roman"/>
              </a:rPr>
              <a:t>while</a:t>
            </a:r>
            <a:r>
              <a:rPr sz="2450" spc="60"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25" dirty="0">
                <a:latin typeface="Times New Roman"/>
                <a:cs typeface="Times New Roman"/>
              </a:rPr>
              <a:t>fan </a:t>
            </a:r>
            <a:r>
              <a:rPr sz="2450" spc="120" dirty="0">
                <a:latin typeface="Times New Roman"/>
                <a:cs typeface="Times New Roman"/>
              </a:rPr>
              <a:t>at</a:t>
            </a:r>
            <a:r>
              <a:rPr sz="2450" spc="270" dirty="0">
                <a:latin typeface="Times New Roman"/>
                <a:cs typeface="Times New Roman"/>
              </a:rPr>
              <a:t> </a:t>
            </a:r>
            <a:r>
              <a:rPr sz="2450" dirty="0">
                <a:latin typeface="Times New Roman"/>
                <a:cs typeface="Times New Roman"/>
              </a:rPr>
              <a:t>the</a:t>
            </a:r>
            <a:r>
              <a:rPr sz="2450" spc="265" dirty="0">
                <a:latin typeface="Times New Roman"/>
                <a:cs typeface="Times New Roman"/>
              </a:rPr>
              <a:t> </a:t>
            </a:r>
            <a:r>
              <a:rPr sz="2450" dirty="0">
                <a:latin typeface="Times New Roman"/>
                <a:cs typeface="Times New Roman"/>
              </a:rPr>
              <a:t>far</a:t>
            </a:r>
            <a:r>
              <a:rPr sz="2450" spc="265" dirty="0">
                <a:latin typeface="Times New Roman"/>
                <a:cs typeface="Times New Roman"/>
              </a:rPr>
              <a:t> </a:t>
            </a:r>
            <a:r>
              <a:rPr sz="2450" dirty="0">
                <a:latin typeface="Times New Roman"/>
                <a:cs typeface="Times New Roman"/>
              </a:rPr>
              <a:t>right</a:t>
            </a:r>
            <a:r>
              <a:rPr sz="2450" spc="270" dirty="0">
                <a:latin typeface="Times New Roman"/>
                <a:cs typeface="Times New Roman"/>
              </a:rPr>
              <a:t> </a:t>
            </a:r>
            <a:r>
              <a:rPr sz="2450" spc="60" dirty="0">
                <a:latin typeface="Times New Roman"/>
                <a:cs typeface="Times New Roman"/>
              </a:rPr>
              <a:t>starts</a:t>
            </a:r>
            <a:r>
              <a:rPr sz="2450" spc="265" dirty="0">
                <a:latin typeface="Times New Roman"/>
                <a:cs typeface="Times New Roman"/>
              </a:rPr>
              <a:t> </a:t>
            </a:r>
            <a:r>
              <a:rPr sz="2450" dirty="0">
                <a:latin typeface="Times New Roman"/>
                <a:cs typeface="Times New Roman"/>
              </a:rPr>
              <a:t>a</a:t>
            </a:r>
            <a:r>
              <a:rPr sz="2450" spc="265" dirty="0">
                <a:latin typeface="Times New Roman"/>
                <a:cs typeface="Times New Roman"/>
              </a:rPr>
              <a:t> </a:t>
            </a:r>
            <a:r>
              <a:rPr sz="2450" dirty="0">
                <a:latin typeface="Times New Roman"/>
                <a:cs typeface="Times New Roman"/>
              </a:rPr>
              <a:t>wave</a:t>
            </a:r>
            <a:r>
              <a:rPr sz="2450" spc="265" dirty="0">
                <a:latin typeface="Times New Roman"/>
                <a:cs typeface="Times New Roman"/>
              </a:rPr>
              <a:t> </a:t>
            </a:r>
            <a:r>
              <a:rPr sz="2450" spc="114" dirty="0">
                <a:latin typeface="Times New Roman"/>
                <a:cs typeface="Times New Roman"/>
              </a:rPr>
              <a:t>that</a:t>
            </a:r>
            <a:r>
              <a:rPr sz="2450" spc="265" dirty="0">
                <a:latin typeface="Times New Roman"/>
                <a:cs typeface="Times New Roman"/>
              </a:rPr>
              <a:t> </a:t>
            </a:r>
            <a:r>
              <a:rPr sz="2450" dirty="0">
                <a:latin typeface="Times New Roman"/>
                <a:cs typeface="Times New Roman"/>
              </a:rPr>
              <a:t>propagates</a:t>
            </a:r>
            <a:r>
              <a:rPr sz="2450" spc="270" dirty="0">
                <a:latin typeface="Times New Roman"/>
                <a:cs typeface="Times New Roman"/>
              </a:rPr>
              <a:t> </a:t>
            </a:r>
            <a:r>
              <a:rPr sz="2450" dirty="0">
                <a:latin typeface="Times New Roman"/>
                <a:cs typeface="Times New Roman"/>
              </a:rPr>
              <a:t>to</a:t>
            </a:r>
            <a:r>
              <a:rPr sz="2450" spc="265" dirty="0">
                <a:latin typeface="Times New Roman"/>
                <a:cs typeface="Times New Roman"/>
              </a:rPr>
              <a:t> </a:t>
            </a:r>
            <a:r>
              <a:rPr sz="2450" dirty="0">
                <a:latin typeface="Times New Roman"/>
                <a:cs typeface="Times New Roman"/>
              </a:rPr>
              <a:t>the</a:t>
            </a:r>
            <a:r>
              <a:rPr sz="2450" spc="270" dirty="0">
                <a:latin typeface="Times New Roman"/>
                <a:cs typeface="Times New Roman"/>
              </a:rPr>
              <a:t> </a:t>
            </a:r>
            <a:r>
              <a:rPr sz="2450" dirty="0">
                <a:latin typeface="Times New Roman"/>
                <a:cs typeface="Times New Roman"/>
              </a:rPr>
              <a:t>left.</a:t>
            </a:r>
            <a:r>
              <a:rPr sz="2450" spc="80" dirty="0">
                <a:latin typeface="Times New Roman"/>
                <a:cs typeface="Times New Roman"/>
              </a:rPr>
              <a:t>  </a:t>
            </a:r>
            <a:r>
              <a:rPr sz="2450" spc="-20" dirty="0">
                <a:latin typeface="Times New Roman"/>
                <a:cs typeface="Times New Roman"/>
              </a:rPr>
              <a:t>When </a:t>
            </a: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two</a:t>
            </a:r>
            <a:r>
              <a:rPr sz="2450" spc="25" dirty="0">
                <a:latin typeface="Times New Roman"/>
                <a:cs typeface="Times New Roman"/>
              </a:rPr>
              <a:t> </a:t>
            </a:r>
            <a:r>
              <a:rPr sz="2450" spc="-65" dirty="0">
                <a:latin typeface="Times New Roman"/>
                <a:cs typeface="Times New Roman"/>
              </a:rPr>
              <a:t>waves</a:t>
            </a:r>
            <a:r>
              <a:rPr sz="2450" spc="25" dirty="0">
                <a:latin typeface="Times New Roman"/>
                <a:cs typeface="Times New Roman"/>
              </a:rPr>
              <a:t> </a:t>
            </a:r>
            <a:r>
              <a:rPr sz="2450" dirty="0">
                <a:latin typeface="Times New Roman"/>
                <a:cs typeface="Times New Roman"/>
              </a:rPr>
              <a:t>meet</a:t>
            </a:r>
            <a:r>
              <a:rPr sz="2450" spc="20" dirty="0">
                <a:latin typeface="Times New Roman"/>
                <a:cs typeface="Times New Roman"/>
              </a:rPr>
              <a:t> </a:t>
            </a:r>
            <a:r>
              <a:rPr sz="2450" dirty="0">
                <a:latin typeface="Times New Roman"/>
                <a:cs typeface="Times New Roman"/>
              </a:rPr>
              <a:t>in</a:t>
            </a:r>
            <a:r>
              <a:rPr sz="2450" spc="25" dirty="0">
                <a:latin typeface="Times New Roman"/>
                <a:cs typeface="Times New Roman"/>
              </a:rPr>
              <a:t> </a:t>
            </a: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middle,</a:t>
            </a:r>
            <a:r>
              <a:rPr sz="2450" spc="40" dirty="0">
                <a:latin typeface="Times New Roman"/>
                <a:cs typeface="Times New Roman"/>
              </a:rPr>
              <a:t> </a:t>
            </a:r>
            <a:r>
              <a:rPr sz="2450" spc="-30" dirty="0">
                <a:latin typeface="Times New Roman"/>
                <a:cs typeface="Times New Roman"/>
              </a:rPr>
              <a:t>will</a:t>
            </a:r>
            <a:r>
              <a:rPr sz="2450" spc="25" dirty="0">
                <a:latin typeface="Times New Roman"/>
                <a:cs typeface="Times New Roman"/>
              </a:rPr>
              <a:t> </a:t>
            </a:r>
            <a:r>
              <a:rPr sz="2450" dirty="0">
                <a:latin typeface="Times New Roman"/>
                <a:cs typeface="Times New Roman"/>
              </a:rPr>
              <a:t>they</a:t>
            </a:r>
            <a:r>
              <a:rPr sz="2450" spc="25" dirty="0">
                <a:latin typeface="Times New Roman"/>
                <a:cs typeface="Times New Roman"/>
              </a:rPr>
              <a:t> </a:t>
            </a:r>
            <a:r>
              <a:rPr sz="2450" dirty="0">
                <a:latin typeface="Times New Roman"/>
                <a:cs typeface="Times New Roman"/>
              </a:rPr>
              <a:t>obey</a:t>
            </a:r>
            <a:r>
              <a:rPr sz="2450" spc="30" dirty="0">
                <a:latin typeface="Times New Roman"/>
                <a:cs typeface="Times New Roman"/>
              </a:rPr>
              <a:t> </a:t>
            </a: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law</a:t>
            </a:r>
            <a:r>
              <a:rPr sz="2450" spc="25" dirty="0">
                <a:latin typeface="Times New Roman"/>
                <a:cs typeface="Times New Roman"/>
              </a:rPr>
              <a:t> </a:t>
            </a:r>
            <a:r>
              <a:rPr sz="2450" spc="-10" dirty="0">
                <a:latin typeface="Times New Roman"/>
                <a:cs typeface="Times New Roman"/>
              </a:rPr>
              <a:t>of</a:t>
            </a:r>
            <a:r>
              <a:rPr sz="2450" spc="25" dirty="0">
                <a:latin typeface="Times New Roman"/>
                <a:cs typeface="Times New Roman"/>
              </a:rPr>
              <a:t> </a:t>
            </a:r>
            <a:r>
              <a:rPr sz="2450" spc="-10" dirty="0">
                <a:latin typeface="Times New Roman"/>
                <a:cs typeface="Times New Roman"/>
              </a:rPr>
              <a:t>linear </a:t>
            </a:r>
            <a:r>
              <a:rPr sz="2450" dirty="0">
                <a:latin typeface="Times New Roman"/>
                <a:cs typeface="Times New Roman"/>
              </a:rPr>
              <a:t>superposition</a:t>
            </a:r>
            <a:r>
              <a:rPr sz="2450" spc="105" dirty="0">
                <a:latin typeface="Times New Roman"/>
                <a:cs typeface="Times New Roman"/>
              </a:rPr>
              <a:t> </a:t>
            </a:r>
            <a:r>
              <a:rPr sz="2450" dirty="0">
                <a:latin typeface="Times New Roman"/>
                <a:cs typeface="Times New Roman"/>
              </a:rPr>
              <a:t>A)</a:t>
            </a:r>
            <a:r>
              <a:rPr sz="2450" spc="105" dirty="0">
                <a:latin typeface="Times New Roman"/>
                <a:cs typeface="Times New Roman"/>
              </a:rPr>
              <a:t> </a:t>
            </a:r>
            <a:r>
              <a:rPr sz="2450" dirty="0">
                <a:latin typeface="Times New Roman"/>
                <a:cs typeface="Times New Roman"/>
              </a:rPr>
              <a:t>exactly,</a:t>
            </a:r>
            <a:r>
              <a:rPr sz="2450" spc="100" dirty="0">
                <a:latin typeface="Times New Roman"/>
                <a:cs typeface="Times New Roman"/>
              </a:rPr>
              <a:t> </a:t>
            </a:r>
            <a:r>
              <a:rPr sz="2450" dirty="0">
                <a:latin typeface="Times New Roman"/>
                <a:cs typeface="Times New Roman"/>
              </a:rPr>
              <a:t>B)</a:t>
            </a:r>
            <a:r>
              <a:rPr sz="2450" spc="105" dirty="0">
                <a:latin typeface="Times New Roman"/>
                <a:cs typeface="Times New Roman"/>
              </a:rPr>
              <a:t> </a:t>
            </a:r>
            <a:r>
              <a:rPr sz="2450" dirty="0">
                <a:latin typeface="Times New Roman"/>
                <a:cs typeface="Times New Roman"/>
              </a:rPr>
              <a:t>approximately,</a:t>
            </a:r>
            <a:r>
              <a:rPr sz="2450" spc="105" dirty="0">
                <a:latin typeface="Times New Roman"/>
                <a:cs typeface="Times New Roman"/>
              </a:rPr>
              <a:t> </a:t>
            </a:r>
            <a:r>
              <a:rPr sz="2450" dirty="0">
                <a:latin typeface="Times New Roman"/>
                <a:cs typeface="Times New Roman"/>
              </a:rPr>
              <a:t>or</a:t>
            </a:r>
            <a:r>
              <a:rPr sz="2450" spc="105" dirty="0">
                <a:latin typeface="Times New Roman"/>
                <a:cs typeface="Times New Roman"/>
              </a:rPr>
              <a:t> </a:t>
            </a:r>
            <a:r>
              <a:rPr sz="2450" dirty="0">
                <a:latin typeface="Times New Roman"/>
                <a:cs typeface="Times New Roman"/>
              </a:rPr>
              <a:t>C)</a:t>
            </a:r>
            <a:r>
              <a:rPr sz="2450" spc="105" dirty="0">
                <a:latin typeface="Times New Roman"/>
                <a:cs typeface="Times New Roman"/>
              </a:rPr>
              <a:t> </a:t>
            </a:r>
            <a:r>
              <a:rPr sz="2450" dirty="0">
                <a:latin typeface="Times New Roman"/>
                <a:cs typeface="Times New Roman"/>
              </a:rPr>
              <a:t>not</a:t>
            </a:r>
            <a:r>
              <a:rPr sz="2450" spc="100" dirty="0">
                <a:latin typeface="Times New Roman"/>
                <a:cs typeface="Times New Roman"/>
              </a:rPr>
              <a:t> </a:t>
            </a:r>
            <a:r>
              <a:rPr sz="2450" spc="120" dirty="0">
                <a:latin typeface="Times New Roman"/>
                <a:cs typeface="Times New Roman"/>
              </a:rPr>
              <a:t>at</a:t>
            </a:r>
            <a:r>
              <a:rPr sz="2450" spc="105" dirty="0">
                <a:latin typeface="Times New Roman"/>
                <a:cs typeface="Times New Roman"/>
              </a:rPr>
              <a:t> </a:t>
            </a:r>
            <a:r>
              <a:rPr sz="2450" spc="-20" dirty="0">
                <a:latin typeface="Times New Roman"/>
                <a:cs typeface="Times New Roman"/>
              </a:rPr>
              <a:t>all?</a:t>
            </a:r>
            <a:endParaRPr sz="2450">
              <a:latin typeface="Times New Roman"/>
              <a:cs typeface="Times New Roman"/>
            </a:endParaRPr>
          </a:p>
          <a:p>
            <a:pPr marL="23495" marR="5080" indent="-11430" algn="just">
              <a:lnSpc>
                <a:spcPct val="101699"/>
              </a:lnSpc>
              <a:spcBef>
                <a:spcPts val="1595"/>
              </a:spcBef>
            </a:pPr>
            <a:r>
              <a:rPr sz="2450" b="1" dirty="0">
                <a:latin typeface="Georgia"/>
                <a:cs typeface="Georgia"/>
              </a:rPr>
              <a:t>Solution:</a:t>
            </a:r>
            <a:r>
              <a:rPr sz="2450" b="1" spc="135" dirty="0">
                <a:latin typeface="Georgia"/>
                <a:cs typeface="Georgia"/>
              </a:rPr>
              <a:t>  </a:t>
            </a:r>
            <a:r>
              <a:rPr sz="2450" dirty="0">
                <a:latin typeface="Times New Roman"/>
                <a:cs typeface="Times New Roman"/>
              </a:rPr>
              <a:t>C.</a:t>
            </a:r>
            <a:r>
              <a:rPr sz="2450" spc="45" dirty="0">
                <a:latin typeface="Times New Roman"/>
                <a:cs typeface="Times New Roman"/>
              </a:rPr>
              <a:t> </a:t>
            </a:r>
            <a:r>
              <a:rPr sz="2450" dirty="0">
                <a:latin typeface="Times New Roman"/>
                <a:cs typeface="Times New Roman"/>
              </a:rPr>
              <a:t>They</a:t>
            </a:r>
            <a:r>
              <a:rPr sz="2450" spc="45" dirty="0">
                <a:latin typeface="Times New Roman"/>
                <a:cs typeface="Times New Roman"/>
              </a:rPr>
              <a:t> </a:t>
            </a:r>
            <a:r>
              <a:rPr sz="2450" dirty="0">
                <a:latin typeface="Times New Roman"/>
                <a:cs typeface="Times New Roman"/>
              </a:rPr>
              <a:t>will</a:t>
            </a:r>
            <a:r>
              <a:rPr sz="2450" spc="45" dirty="0">
                <a:latin typeface="Times New Roman"/>
                <a:cs typeface="Times New Roman"/>
              </a:rPr>
              <a:t> </a:t>
            </a:r>
            <a:r>
              <a:rPr sz="2450" dirty="0">
                <a:latin typeface="Times New Roman"/>
                <a:cs typeface="Times New Roman"/>
              </a:rPr>
              <a:t>not</a:t>
            </a:r>
            <a:r>
              <a:rPr sz="2450" spc="40" dirty="0">
                <a:latin typeface="Times New Roman"/>
                <a:cs typeface="Times New Roman"/>
              </a:rPr>
              <a:t> </a:t>
            </a:r>
            <a:r>
              <a:rPr sz="2450" dirty="0">
                <a:latin typeface="Times New Roman"/>
                <a:cs typeface="Times New Roman"/>
              </a:rPr>
              <a:t>even</a:t>
            </a:r>
            <a:r>
              <a:rPr sz="2450" spc="40" dirty="0">
                <a:latin typeface="Times New Roman"/>
                <a:cs typeface="Times New Roman"/>
              </a:rPr>
              <a:t> </a:t>
            </a:r>
            <a:r>
              <a:rPr sz="2450" dirty="0">
                <a:latin typeface="Times New Roman"/>
                <a:cs typeface="Times New Roman"/>
              </a:rPr>
              <a:t>approximately</a:t>
            </a:r>
            <a:r>
              <a:rPr sz="2450" spc="45" dirty="0">
                <a:latin typeface="Times New Roman"/>
                <a:cs typeface="Times New Roman"/>
              </a:rPr>
              <a:t> </a:t>
            </a:r>
            <a:r>
              <a:rPr sz="2450" dirty="0">
                <a:latin typeface="Times New Roman"/>
                <a:cs typeface="Times New Roman"/>
              </a:rPr>
              <a:t>obey</a:t>
            </a:r>
            <a:r>
              <a:rPr sz="2450" spc="45" dirty="0">
                <a:latin typeface="Times New Roman"/>
                <a:cs typeface="Times New Roman"/>
              </a:rPr>
              <a:t> </a:t>
            </a:r>
            <a:r>
              <a:rPr sz="2450" dirty="0">
                <a:latin typeface="Times New Roman"/>
                <a:cs typeface="Times New Roman"/>
              </a:rPr>
              <a:t>linear</a:t>
            </a:r>
            <a:r>
              <a:rPr sz="2450" spc="40" dirty="0">
                <a:latin typeface="Times New Roman"/>
                <a:cs typeface="Times New Roman"/>
              </a:rPr>
              <a:t> </a:t>
            </a:r>
            <a:r>
              <a:rPr sz="2450" spc="-25" dirty="0">
                <a:latin typeface="Times New Roman"/>
                <a:cs typeface="Times New Roman"/>
              </a:rPr>
              <a:t>su- </a:t>
            </a:r>
            <a:r>
              <a:rPr sz="2450" dirty="0">
                <a:latin typeface="Times New Roman"/>
                <a:cs typeface="Times New Roman"/>
              </a:rPr>
              <a:t>perposition</a:t>
            </a:r>
            <a:r>
              <a:rPr sz="2450" spc="210" dirty="0">
                <a:latin typeface="Times New Roman"/>
                <a:cs typeface="Times New Roman"/>
              </a:rPr>
              <a:t> </a:t>
            </a:r>
            <a:r>
              <a:rPr sz="2450" dirty="0">
                <a:latin typeface="Times New Roman"/>
                <a:cs typeface="Times New Roman"/>
              </a:rPr>
              <a:t>because</a:t>
            </a:r>
            <a:r>
              <a:rPr sz="2450" spc="210" dirty="0">
                <a:latin typeface="Times New Roman"/>
                <a:cs typeface="Times New Roman"/>
              </a:rPr>
              <a:t> </a:t>
            </a:r>
            <a:r>
              <a:rPr sz="2450" dirty="0">
                <a:latin typeface="Times New Roman"/>
                <a:cs typeface="Times New Roman"/>
              </a:rPr>
              <a:t>nobody</a:t>
            </a:r>
            <a:r>
              <a:rPr sz="2450" spc="215" dirty="0">
                <a:latin typeface="Times New Roman"/>
                <a:cs typeface="Times New Roman"/>
              </a:rPr>
              <a:t> </a:t>
            </a:r>
            <a:r>
              <a:rPr sz="2450" dirty="0">
                <a:latin typeface="Times New Roman"/>
                <a:cs typeface="Times New Roman"/>
              </a:rPr>
              <a:t>is</a:t>
            </a:r>
            <a:r>
              <a:rPr sz="2450" spc="210" dirty="0">
                <a:latin typeface="Times New Roman"/>
                <a:cs typeface="Times New Roman"/>
              </a:rPr>
              <a:t> </a:t>
            </a:r>
            <a:r>
              <a:rPr sz="2450" dirty="0">
                <a:latin typeface="Times New Roman"/>
                <a:cs typeface="Times New Roman"/>
              </a:rPr>
              <a:t>going</a:t>
            </a:r>
            <a:r>
              <a:rPr sz="2450" spc="210" dirty="0">
                <a:latin typeface="Times New Roman"/>
                <a:cs typeface="Times New Roman"/>
              </a:rPr>
              <a:t> </a:t>
            </a:r>
            <a:r>
              <a:rPr sz="2450" dirty="0">
                <a:latin typeface="Times New Roman"/>
                <a:cs typeface="Times New Roman"/>
              </a:rPr>
              <a:t>to</a:t>
            </a:r>
            <a:r>
              <a:rPr sz="2450" spc="210" dirty="0">
                <a:latin typeface="Times New Roman"/>
                <a:cs typeface="Times New Roman"/>
              </a:rPr>
              <a:t> </a:t>
            </a:r>
            <a:r>
              <a:rPr sz="2450" dirty="0">
                <a:latin typeface="Times New Roman"/>
                <a:cs typeface="Times New Roman"/>
              </a:rPr>
              <a:t>get</a:t>
            </a:r>
            <a:r>
              <a:rPr sz="2450" spc="215" dirty="0">
                <a:latin typeface="Times New Roman"/>
                <a:cs typeface="Times New Roman"/>
              </a:rPr>
              <a:t> </a:t>
            </a:r>
            <a:r>
              <a:rPr sz="2450" dirty="0">
                <a:latin typeface="Times New Roman"/>
                <a:cs typeface="Times New Roman"/>
              </a:rPr>
              <a:t>any</a:t>
            </a:r>
            <a:r>
              <a:rPr sz="2450" spc="210" dirty="0">
                <a:latin typeface="Times New Roman"/>
                <a:cs typeface="Times New Roman"/>
              </a:rPr>
              <a:t> </a:t>
            </a:r>
            <a:r>
              <a:rPr sz="2450" dirty="0">
                <a:latin typeface="Times New Roman"/>
                <a:cs typeface="Times New Roman"/>
              </a:rPr>
              <a:t>higher</a:t>
            </a:r>
            <a:r>
              <a:rPr sz="2450" spc="210" dirty="0">
                <a:latin typeface="Times New Roman"/>
                <a:cs typeface="Times New Roman"/>
              </a:rPr>
              <a:t> </a:t>
            </a:r>
            <a:r>
              <a:rPr sz="2450" spc="70" dirty="0">
                <a:latin typeface="Times New Roman"/>
                <a:cs typeface="Times New Roman"/>
              </a:rPr>
              <a:t>than</a:t>
            </a:r>
            <a:r>
              <a:rPr sz="2450" spc="210" dirty="0">
                <a:latin typeface="Times New Roman"/>
                <a:cs typeface="Times New Roman"/>
              </a:rPr>
              <a:t> </a:t>
            </a:r>
            <a:r>
              <a:rPr sz="2450" spc="-20" dirty="0">
                <a:latin typeface="Times New Roman"/>
                <a:cs typeface="Times New Roman"/>
              </a:rPr>
              <a:t>just </a:t>
            </a:r>
            <a:r>
              <a:rPr sz="2450" dirty="0">
                <a:latin typeface="Times New Roman"/>
                <a:cs typeface="Times New Roman"/>
              </a:rPr>
              <a:t>standing,</a:t>
            </a:r>
            <a:r>
              <a:rPr sz="2450" spc="185" dirty="0">
                <a:latin typeface="Times New Roman"/>
                <a:cs typeface="Times New Roman"/>
              </a:rPr>
              <a:t> </a:t>
            </a:r>
            <a:r>
              <a:rPr sz="2450" dirty="0">
                <a:latin typeface="Times New Roman"/>
                <a:cs typeface="Times New Roman"/>
              </a:rPr>
              <a:t>so</a:t>
            </a:r>
            <a:r>
              <a:rPr sz="2450" spc="180" dirty="0">
                <a:latin typeface="Times New Roman"/>
                <a:cs typeface="Times New Roman"/>
              </a:rPr>
              <a:t> </a:t>
            </a:r>
            <a:r>
              <a:rPr sz="2450" dirty="0">
                <a:latin typeface="Times New Roman"/>
                <a:cs typeface="Times New Roman"/>
              </a:rPr>
              <a:t>if</a:t>
            </a:r>
            <a:r>
              <a:rPr sz="2450" spc="175" dirty="0">
                <a:latin typeface="Times New Roman"/>
                <a:cs typeface="Times New Roman"/>
              </a:rPr>
              <a:t> </a:t>
            </a:r>
            <a:r>
              <a:rPr sz="2450" dirty="0">
                <a:latin typeface="Times New Roman"/>
                <a:cs typeface="Times New Roman"/>
              </a:rPr>
              <a:t>each</a:t>
            </a:r>
            <a:r>
              <a:rPr sz="2450" spc="180" dirty="0">
                <a:latin typeface="Times New Roman"/>
                <a:cs typeface="Times New Roman"/>
              </a:rPr>
              <a:t> </a:t>
            </a:r>
            <a:r>
              <a:rPr sz="2450" spc="-20" dirty="0">
                <a:latin typeface="Times New Roman"/>
                <a:cs typeface="Times New Roman"/>
              </a:rPr>
              <a:t>wave</a:t>
            </a:r>
            <a:r>
              <a:rPr sz="2450" spc="175" dirty="0">
                <a:latin typeface="Times New Roman"/>
                <a:cs typeface="Times New Roman"/>
              </a:rPr>
              <a:t> </a:t>
            </a:r>
            <a:r>
              <a:rPr sz="2450" dirty="0">
                <a:latin typeface="Times New Roman"/>
                <a:cs typeface="Times New Roman"/>
              </a:rPr>
              <a:t>results</a:t>
            </a:r>
            <a:r>
              <a:rPr sz="2450" spc="180"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“standing”</a:t>
            </a:r>
            <a:r>
              <a:rPr sz="2450" spc="175" dirty="0">
                <a:latin typeface="Times New Roman"/>
                <a:cs typeface="Times New Roman"/>
              </a:rPr>
              <a:t> </a:t>
            </a:r>
            <a:r>
              <a:rPr sz="2450" spc="120" dirty="0">
                <a:latin typeface="Times New Roman"/>
                <a:cs typeface="Times New Roman"/>
              </a:rPr>
              <a:t>at</a:t>
            </a:r>
            <a:r>
              <a:rPr sz="2450" spc="180" dirty="0">
                <a:latin typeface="Times New Roman"/>
                <a:cs typeface="Times New Roman"/>
              </a:rPr>
              <a:t> </a:t>
            </a:r>
            <a:r>
              <a:rPr sz="2450" dirty="0">
                <a:latin typeface="Times New Roman"/>
                <a:cs typeface="Times New Roman"/>
              </a:rPr>
              <a:t>a</a:t>
            </a:r>
            <a:r>
              <a:rPr sz="2450" spc="175" dirty="0">
                <a:latin typeface="Times New Roman"/>
                <a:cs typeface="Times New Roman"/>
              </a:rPr>
              <a:t> </a:t>
            </a:r>
            <a:r>
              <a:rPr sz="2450" dirty="0">
                <a:latin typeface="Times New Roman"/>
                <a:cs typeface="Times New Roman"/>
              </a:rPr>
              <a:t>certain</a:t>
            </a:r>
            <a:r>
              <a:rPr sz="2450" spc="180" dirty="0">
                <a:latin typeface="Times New Roman"/>
                <a:cs typeface="Times New Roman"/>
              </a:rPr>
              <a:t> </a:t>
            </a:r>
            <a:r>
              <a:rPr sz="2450" spc="-10" dirty="0">
                <a:latin typeface="Times New Roman"/>
                <a:cs typeface="Times New Roman"/>
              </a:rPr>
              <a:t>point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result</a:t>
            </a:r>
            <a:r>
              <a:rPr sz="2450" spc="175" dirty="0">
                <a:latin typeface="Times New Roman"/>
                <a:cs typeface="Times New Roman"/>
              </a:rPr>
              <a:t> </a:t>
            </a:r>
            <a:r>
              <a:rPr sz="2450" spc="-20" dirty="0">
                <a:latin typeface="Times New Roman"/>
                <a:cs typeface="Times New Roman"/>
              </a:rPr>
              <a:t>will</a:t>
            </a:r>
            <a:r>
              <a:rPr sz="2450" spc="170" dirty="0">
                <a:latin typeface="Times New Roman"/>
                <a:cs typeface="Times New Roman"/>
              </a:rPr>
              <a:t> </a:t>
            </a:r>
            <a:r>
              <a:rPr sz="2450" dirty="0">
                <a:latin typeface="Times New Roman"/>
                <a:cs typeface="Times New Roman"/>
              </a:rPr>
              <a:t>just</a:t>
            </a:r>
            <a:r>
              <a:rPr sz="2450" spc="170" dirty="0">
                <a:latin typeface="Times New Roman"/>
                <a:cs typeface="Times New Roman"/>
              </a:rPr>
              <a:t> </a:t>
            </a:r>
            <a:r>
              <a:rPr sz="2450" dirty="0">
                <a:latin typeface="Times New Roman"/>
                <a:cs typeface="Times New Roman"/>
              </a:rPr>
              <a:t>be</a:t>
            </a:r>
            <a:r>
              <a:rPr sz="2450" spc="170" dirty="0">
                <a:latin typeface="Times New Roman"/>
                <a:cs typeface="Times New Roman"/>
              </a:rPr>
              <a:t> </a:t>
            </a:r>
            <a:r>
              <a:rPr sz="2450" dirty="0">
                <a:latin typeface="Times New Roman"/>
                <a:cs typeface="Times New Roman"/>
              </a:rPr>
              <a:t>“standing,”</a:t>
            </a:r>
            <a:r>
              <a:rPr sz="2450" spc="170" dirty="0">
                <a:latin typeface="Times New Roman"/>
                <a:cs typeface="Times New Roman"/>
              </a:rPr>
              <a:t> </a:t>
            </a:r>
            <a:r>
              <a:rPr sz="2450" dirty="0">
                <a:latin typeface="Times New Roman"/>
                <a:cs typeface="Times New Roman"/>
              </a:rPr>
              <a:t>not</a:t>
            </a:r>
            <a:r>
              <a:rPr sz="2450" spc="170" dirty="0">
                <a:latin typeface="Times New Roman"/>
                <a:cs typeface="Times New Roman"/>
              </a:rPr>
              <a:t> </a:t>
            </a:r>
            <a:r>
              <a:rPr sz="2450" dirty="0">
                <a:latin typeface="Times New Roman"/>
                <a:cs typeface="Times New Roman"/>
              </a:rPr>
              <a:t>two</a:t>
            </a:r>
            <a:r>
              <a:rPr sz="2450" spc="175" dirty="0">
                <a:latin typeface="Times New Roman"/>
                <a:cs typeface="Times New Roman"/>
              </a:rPr>
              <a:t> </a:t>
            </a:r>
            <a:r>
              <a:rPr sz="2450" dirty="0">
                <a:latin typeface="Times New Roman"/>
                <a:cs typeface="Times New Roman"/>
              </a:rPr>
              <a:t>times</a:t>
            </a:r>
            <a:r>
              <a:rPr sz="2450" spc="170" dirty="0">
                <a:latin typeface="Times New Roman"/>
                <a:cs typeface="Times New Roman"/>
              </a:rPr>
              <a:t> </a:t>
            </a:r>
            <a:r>
              <a:rPr sz="2450" spc="-10" dirty="0">
                <a:latin typeface="Times New Roman"/>
                <a:cs typeface="Times New Roman"/>
              </a:rPr>
              <a:t>standing.</a:t>
            </a:r>
            <a:endParaRPr sz="245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tabLst>
                <a:tab pos="551815" algn="l"/>
                <a:tab pos="654050" algn="l"/>
                <a:tab pos="1320165" algn="l"/>
                <a:tab pos="1534795" algn="l"/>
                <a:tab pos="2399665" algn="l"/>
                <a:tab pos="2854325" algn="l"/>
                <a:tab pos="3275329" algn="l"/>
                <a:tab pos="3778885" algn="l"/>
                <a:tab pos="3867785" algn="l"/>
                <a:tab pos="4319270" algn="l"/>
                <a:tab pos="5062220" algn="l"/>
                <a:tab pos="5086985" algn="l"/>
                <a:tab pos="5958205" algn="l"/>
                <a:tab pos="6261735" algn="l"/>
                <a:tab pos="7005320" algn="l"/>
                <a:tab pos="7144384" algn="l"/>
                <a:tab pos="7564755" algn="l"/>
                <a:tab pos="8010525" algn="l"/>
              </a:tabLst>
            </a:pPr>
            <a:r>
              <a:rPr spc="-25" dirty="0"/>
              <a:t>The</a:t>
            </a:r>
            <a:r>
              <a:rPr dirty="0"/>
              <a:t>		</a:t>
            </a:r>
            <a:r>
              <a:rPr spc="-10" dirty="0"/>
              <a:t>image</a:t>
            </a:r>
            <a:r>
              <a:rPr dirty="0"/>
              <a:t>	</a:t>
            </a:r>
            <a:r>
              <a:rPr spc="-20" dirty="0"/>
              <a:t>below</a:t>
            </a:r>
            <a:r>
              <a:rPr dirty="0"/>
              <a:t>	</a:t>
            </a:r>
            <a:r>
              <a:rPr spc="-10" dirty="0"/>
              <a:t>shows</a:t>
            </a:r>
            <a:r>
              <a:rPr dirty="0"/>
              <a:t>	</a:t>
            </a:r>
            <a:r>
              <a:rPr spc="-25" dirty="0"/>
              <a:t>two</a:t>
            </a:r>
            <a:r>
              <a:rPr dirty="0"/>
              <a:t>		</a:t>
            </a:r>
            <a:r>
              <a:rPr spc="-10" dirty="0"/>
              <a:t>speakers</a:t>
            </a:r>
            <a:r>
              <a:rPr dirty="0"/>
              <a:t>	</a:t>
            </a:r>
            <a:r>
              <a:rPr spc="-10" dirty="0"/>
              <a:t>emitting</a:t>
            </a:r>
            <a:r>
              <a:rPr dirty="0"/>
              <a:t>	</a:t>
            </a:r>
            <a:r>
              <a:rPr spc="-10" dirty="0"/>
              <a:t>sound</a:t>
            </a:r>
            <a:r>
              <a:rPr dirty="0"/>
              <a:t>		</a:t>
            </a:r>
            <a:r>
              <a:rPr spc="-10" dirty="0"/>
              <a:t>waves</a:t>
            </a:r>
            <a:r>
              <a:rPr dirty="0"/>
              <a:t>	</a:t>
            </a:r>
            <a:r>
              <a:rPr spc="-130" dirty="0"/>
              <a:t>of </a:t>
            </a:r>
            <a:r>
              <a:rPr spc="-25" dirty="0"/>
              <a:t>the</a:t>
            </a:r>
            <a:r>
              <a:rPr dirty="0"/>
              <a:t>	</a:t>
            </a:r>
            <a:r>
              <a:rPr spc="-20" dirty="0"/>
              <a:t>same</a:t>
            </a:r>
            <a:r>
              <a:rPr dirty="0"/>
              <a:t>	</a:t>
            </a:r>
            <a:r>
              <a:rPr spc="-10" dirty="0"/>
              <a:t>wavelength</a:t>
            </a:r>
            <a:r>
              <a:rPr dirty="0"/>
              <a:t>	</a:t>
            </a:r>
            <a:r>
              <a:rPr b="0" i="1" spc="114" dirty="0">
                <a:latin typeface="Bookman Old Style"/>
                <a:cs typeface="Bookman Old Style"/>
              </a:rPr>
              <a:t>λ</a:t>
            </a:r>
            <a:r>
              <a:rPr b="0" i="1" spc="365" dirty="0">
                <a:latin typeface="Bookman Old Style"/>
                <a:cs typeface="Bookman Old Style"/>
              </a:rPr>
              <a:t> </a:t>
            </a:r>
            <a:r>
              <a:rPr spc="-25" dirty="0"/>
              <a:t>and</a:t>
            </a:r>
            <a:r>
              <a:rPr dirty="0"/>
              <a:t>	</a:t>
            </a:r>
            <a:r>
              <a:rPr spc="-25" dirty="0"/>
              <a:t>the</a:t>
            </a:r>
            <a:r>
              <a:rPr dirty="0"/>
              <a:t>	</a:t>
            </a:r>
            <a:r>
              <a:rPr spc="-20" dirty="0"/>
              <a:t>same</a:t>
            </a:r>
            <a:r>
              <a:rPr dirty="0"/>
              <a:t>		</a:t>
            </a:r>
            <a:r>
              <a:rPr spc="-10" dirty="0"/>
              <a:t>initial</a:t>
            </a:r>
            <a:r>
              <a:rPr dirty="0"/>
              <a:t>	</a:t>
            </a:r>
            <a:r>
              <a:rPr spc="-10" dirty="0"/>
              <a:t>phase.</a:t>
            </a:r>
            <a:r>
              <a:rPr dirty="0"/>
              <a:t>	</a:t>
            </a:r>
            <a:r>
              <a:rPr spc="-25" dirty="0"/>
              <a:t>Let</a:t>
            </a:r>
            <a:r>
              <a:rPr dirty="0"/>
              <a:t>	</a:t>
            </a:r>
            <a:r>
              <a:rPr spc="-10" dirty="0"/>
              <a:t>Point</a:t>
            </a:r>
          </a:p>
        </p:txBody>
      </p:sp>
      <p:sp>
        <p:nvSpPr>
          <p:cNvPr id="5" name="object 5"/>
          <p:cNvSpPr txBox="1"/>
          <p:nvPr/>
        </p:nvSpPr>
        <p:spPr>
          <a:xfrm>
            <a:off x="680719" y="1967952"/>
            <a:ext cx="8330565" cy="1542415"/>
          </a:xfrm>
          <a:prstGeom prst="rect">
            <a:avLst/>
          </a:prstGeom>
        </p:spPr>
        <p:txBody>
          <a:bodyPr vert="horz" wrap="square" lIns="0" tIns="15875" rIns="0" bIns="0" rtlCol="0">
            <a:spAutoFit/>
          </a:bodyPr>
          <a:lstStyle/>
          <a:p>
            <a:pPr marL="50800" algn="just">
              <a:lnSpc>
                <a:spcPct val="100000"/>
              </a:lnSpc>
              <a:spcBef>
                <a:spcPts val="125"/>
              </a:spcBef>
            </a:pPr>
            <a:r>
              <a:rPr sz="2450" dirty="0">
                <a:latin typeface="Times New Roman"/>
                <a:cs typeface="Times New Roman"/>
              </a:rPr>
              <a:t>A</a:t>
            </a:r>
            <a:r>
              <a:rPr sz="2450" spc="235" dirty="0">
                <a:latin typeface="Times New Roman"/>
                <a:cs typeface="Times New Roman"/>
              </a:rPr>
              <a:t> </a:t>
            </a:r>
            <a:r>
              <a:rPr sz="2450" dirty="0">
                <a:latin typeface="Times New Roman"/>
                <a:cs typeface="Times New Roman"/>
              </a:rPr>
              <a:t>be</a:t>
            </a:r>
            <a:r>
              <a:rPr sz="2450" spc="245" dirty="0">
                <a:latin typeface="Times New Roman"/>
                <a:cs typeface="Times New Roman"/>
              </a:rPr>
              <a:t> </a:t>
            </a:r>
            <a:r>
              <a:rPr sz="2450" dirty="0">
                <a:latin typeface="Times New Roman"/>
                <a:cs typeface="Times New Roman"/>
              </a:rPr>
              <a:t>the</a:t>
            </a:r>
            <a:r>
              <a:rPr sz="2450" spc="240" dirty="0">
                <a:latin typeface="Times New Roman"/>
                <a:cs typeface="Times New Roman"/>
              </a:rPr>
              <a:t> </a:t>
            </a:r>
            <a:r>
              <a:rPr sz="2450" dirty="0">
                <a:latin typeface="Times New Roman"/>
                <a:cs typeface="Times New Roman"/>
              </a:rPr>
              <a:t>point</a:t>
            </a:r>
            <a:r>
              <a:rPr sz="2450" spc="245" dirty="0">
                <a:latin typeface="Times New Roman"/>
                <a:cs typeface="Times New Roman"/>
              </a:rPr>
              <a:t> </a:t>
            </a:r>
            <a:r>
              <a:rPr sz="2450" spc="-20" dirty="0">
                <a:latin typeface="Times New Roman"/>
                <a:cs typeface="Times New Roman"/>
              </a:rPr>
              <a:t>halfway</a:t>
            </a:r>
            <a:r>
              <a:rPr sz="2450" spc="245" dirty="0">
                <a:latin typeface="Times New Roman"/>
                <a:cs typeface="Times New Roman"/>
              </a:rPr>
              <a:t> </a:t>
            </a:r>
            <a:r>
              <a:rPr sz="2450" dirty="0">
                <a:latin typeface="Times New Roman"/>
                <a:cs typeface="Times New Roman"/>
              </a:rPr>
              <a:t>between</a:t>
            </a:r>
            <a:r>
              <a:rPr sz="2450" spc="24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two</a:t>
            </a:r>
            <a:r>
              <a:rPr sz="2450" spc="245" dirty="0">
                <a:latin typeface="Times New Roman"/>
                <a:cs typeface="Times New Roman"/>
              </a:rPr>
              <a:t> </a:t>
            </a:r>
            <a:r>
              <a:rPr sz="2450" dirty="0">
                <a:latin typeface="Times New Roman"/>
                <a:cs typeface="Times New Roman"/>
              </a:rPr>
              <a:t>speakers,</a:t>
            </a:r>
            <a:r>
              <a:rPr sz="2450" spc="280" dirty="0">
                <a:latin typeface="Times New Roman"/>
                <a:cs typeface="Times New Roman"/>
              </a:rPr>
              <a:t> </a:t>
            </a:r>
            <a:r>
              <a:rPr sz="2450" dirty="0">
                <a:latin typeface="Times New Roman"/>
                <a:cs typeface="Times New Roman"/>
              </a:rPr>
              <a:t>and</a:t>
            </a:r>
            <a:r>
              <a:rPr sz="2450" spc="240" dirty="0">
                <a:latin typeface="Times New Roman"/>
                <a:cs typeface="Times New Roman"/>
              </a:rPr>
              <a:t> </a:t>
            </a:r>
            <a:r>
              <a:rPr sz="2450" dirty="0">
                <a:latin typeface="Times New Roman"/>
                <a:cs typeface="Times New Roman"/>
              </a:rPr>
              <a:t>let</a:t>
            </a:r>
            <a:r>
              <a:rPr sz="2450" spc="245" dirty="0">
                <a:latin typeface="Times New Roman"/>
                <a:cs typeface="Times New Roman"/>
              </a:rPr>
              <a:t> </a:t>
            </a:r>
            <a:r>
              <a:rPr sz="2450" spc="-10" dirty="0">
                <a:latin typeface="Times New Roman"/>
                <a:cs typeface="Times New Roman"/>
              </a:rPr>
              <a:t>Point</a:t>
            </a:r>
            <a:endParaRPr sz="2450">
              <a:latin typeface="Times New Roman"/>
              <a:cs typeface="Times New Roman"/>
            </a:endParaRPr>
          </a:p>
          <a:p>
            <a:pPr marL="50800" marR="42545" algn="just">
              <a:lnSpc>
                <a:spcPts val="2990"/>
              </a:lnSpc>
              <a:spcBef>
                <a:spcPts val="105"/>
              </a:spcBef>
            </a:pPr>
            <a:r>
              <a:rPr sz="2450" dirty="0">
                <a:latin typeface="Times New Roman"/>
                <a:cs typeface="Times New Roman"/>
              </a:rPr>
              <a:t>B</a:t>
            </a:r>
            <a:r>
              <a:rPr sz="2450" spc="400" dirty="0">
                <a:latin typeface="Times New Roman"/>
                <a:cs typeface="Times New Roman"/>
              </a:rPr>
              <a:t> </a:t>
            </a:r>
            <a:r>
              <a:rPr sz="2450" dirty="0">
                <a:latin typeface="Times New Roman"/>
                <a:cs typeface="Times New Roman"/>
              </a:rPr>
              <a:t>be</a:t>
            </a:r>
            <a:r>
              <a:rPr sz="2450" spc="405" dirty="0">
                <a:latin typeface="Times New Roman"/>
                <a:cs typeface="Times New Roman"/>
              </a:rPr>
              <a:t> </a:t>
            </a:r>
            <a:r>
              <a:rPr sz="2450" dirty="0">
                <a:latin typeface="Times New Roman"/>
                <a:cs typeface="Times New Roman"/>
              </a:rPr>
              <a:t>the</a:t>
            </a:r>
            <a:r>
              <a:rPr sz="2450" spc="409" dirty="0">
                <a:latin typeface="Times New Roman"/>
                <a:cs typeface="Times New Roman"/>
              </a:rPr>
              <a:t> </a:t>
            </a:r>
            <a:r>
              <a:rPr sz="2450" dirty="0">
                <a:latin typeface="Times New Roman"/>
                <a:cs typeface="Times New Roman"/>
              </a:rPr>
              <a:t>point</a:t>
            </a:r>
            <a:r>
              <a:rPr sz="2450" spc="409" dirty="0">
                <a:latin typeface="Times New Roman"/>
                <a:cs typeface="Times New Roman"/>
              </a:rPr>
              <a:t> </a:t>
            </a:r>
            <a:r>
              <a:rPr sz="2450" dirty="0">
                <a:latin typeface="Times New Roman"/>
                <a:cs typeface="Times New Roman"/>
              </a:rPr>
              <a:t>opposite</a:t>
            </a:r>
            <a:r>
              <a:rPr sz="2450" spc="405" dirty="0">
                <a:latin typeface="Times New Roman"/>
                <a:cs typeface="Times New Roman"/>
              </a:rPr>
              <a:t> </a:t>
            </a:r>
            <a:r>
              <a:rPr sz="2450" dirty="0">
                <a:latin typeface="Times New Roman"/>
                <a:cs typeface="Times New Roman"/>
              </a:rPr>
              <a:t>Point</a:t>
            </a:r>
            <a:r>
              <a:rPr sz="2450" spc="409" dirty="0">
                <a:latin typeface="Times New Roman"/>
                <a:cs typeface="Times New Roman"/>
              </a:rPr>
              <a:t> </a:t>
            </a:r>
            <a:r>
              <a:rPr sz="2450" dirty="0">
                <a:latin typeface="Times New Roman"/>
                <a:cs typeface="Times New Roman"/>
              </a:rPr>
              <a:t>A</a:t>
            </a:r>
            <a:r>
              <a:rPr sz="2450" spc="409" dirty="0">
                <a:latin typeface="Times New Roman"/>
                <a:cs typeface="Times New Roman"/>
              </a:rPr>
              <a:t> </a:t>
            </a:r>
            <a:r>
              <a:rPr sz="2450" dirty="0">
                <a:latin typeface="Times New Roman"/>
                <a:cs typeface="Times New Roman"/>
              </a:rPr>
              <a:t>on</a:t>
            </a:r>
            <a:r>
              <a:rPr sz="2450" spc="405" dirty="0">
                <a:latin typeface="Times New Roman"/>
                <a:cs typeface="Times New Roman"/>
              </a:rPr>
              <a:t> </a:t>
            </a:r>
            <a:r>
              <a:rPr sz="2450" dirty="0">
                <a:latin typeface="Times New Roman"/>
                <a:cs typeface="Times New Roman"/>
              </a:rPr>
              <a:t>the</a:t>
            </a:r>
            <a:r>
              <a:rPr sz="2450" spc="409" dirty="0">
                <a:latin typeface="Times New Roman"/>
                <a:cs typeface="Times New Roman"/>
              </a:rPr>
              <a:t> </a:t>
            </a:r>
            <a:r>
              <a:rPr sz="2450" dirty="0">
                <a:latin typeface="Times New Roman"/>
                <a:cs typeface="Times New Roman"/>
              </a:rPr>
              <a:t>far</a:t>
            </a:r>
            <a:r>
              <a:rPr sz="2450" spc="409" dirty="0">
                <a:latin typeface="Times New Roman"/>
                <a:cs typeface="Times New Roman"/>
              </a:rPr>
              <a:t> </a:t>
            </a:r>
            <a:r>
              <a:rPr sz="2450" dirty="0">
                <a:latin typeface="Times New Roman"/>
                <a:cs typeface="Times New Roman"/>
              </a:rPr>
              <a:t>wall.</a:t>
            </a:r>
            <a:r>
              <a:rPr sz="2450" spc="305" dirty="0">
                <a:latin typeface="Times New Roman"/>
                <a:cs typeface="Times New Roman"/>
              </a:rPr>
              <a:t>  </a:t>
            </a:r>
            <a:r>
              <a:rPr sz="2450" dirty="0">
                <a:latin typeface="Times New Roman"/>
                <a:cs typeface="Times New Roman"/>
              </a:rPr>
              <a:t>Is</a:t>
            </a:r>
            <a:r>
              <a:rPr sz="2450" spc="405" dirty="0">
                <a:latin typeface="Times New Roman"/>
                <a:cs typeface="Times New Roman"/>
              </a:rPr>
              <a:t> </a:t>
            </a:r>
            <a:r>
              <a:rPr sz="2450" dirty="0">
                <a:latin typeface="Times New Roman"/>
                <a:cs typeface="Times New Roman"/>
              </a:rPr>
              <a:t>there</a:t>
            </a:r>
            <a:r>
              <a:rPr sz="2450" spc="409" dirty="0">
                <a:latin typeface="Times New Roman"/>
                <a:cs typeface="Times New Roman"/>
              </a:rPr>
              <a:t> </a:t>
            </a:r>
            <a:r>
              <a:rPr sz="2450" spc="-25" dirty="0">
                <a:latin typeface="Times New Roman"/>
                <a:cs typeface="Times New Roman"/>
              </a:rPr>
              <a:t>any </a:t>
            </a:r>
            <a:r>
              <a:rPr sz="2450" dirty="0">
                <a:latin typeface="Times New Roman"/>
                <a:cs typeface="Times New Roman"/>
              </a:rPr>
              <a:t>combination</a:t>
            </a:r>
            <a:r>
              <a:rPr sz="2450" spc="350" dirty="0">
                <a:latin typeface="Times New Roman"/>
                <a:cs typeface="Times New Roman"/>
              </a:rPr>
              <a:t> </a:t>
            </a:r>
            <a:r>
              <a:rPr sz="2450" dirty="0">
                <a:latin typeface="Times New Roman"/>
                <a:cs typeface="Times New Roman"/>
              </a:rPr>
              <a:t>of</a:t>
            </a:r>
            <a:r>
              <a:rPr sz="2450" spc="355" dirty="0">
                <a:latin typeface="Times New Roman"/>
                <a:cs typeface="Times New Roman"/>
              </a:rPr>
              <a:t> </a:t>
            </a:r>
            <a:r>
              <a:rPr sz="2450" b="0" i="1" dirty="0">
                <a:latin typeface="Bookman Old Style"/>
                <a:cs typeface="Bookman Old Style"/>
              </a:rPr>
              <a:t>D</a:t>
            </a:r>
            <a:r>
              <a:rPr sz="3075" b="0" i="1" baseline="-9485" dirty="0">
                <a:latin typeface="Bookman Old Style"/>
                <a:cs typeface="Bookman Old Style"/>
              </a:rPr>
              <a:t>sp</a:t>
            </a:r>
            <a:r>
              <a:rPr sz="2450" dirty="0">
                <a:latin typeface="Times New Roman"/>
                <a:cs typeface="Times New Roman"/>
              </a:rPr>
              <a:t>,</a:t>
            </a:r>
            <a:r>
              <a:rPr sz="2450" spc="434" dirty="0">
                <a:latin typeface="Times New Roman"/>
                <a:cs typeface="Times New Roman"/>
              </a:rPr>
              <a:t> </a:t>
            </a:r>
            <a:r>
              <a:rPr sz="2450" b="0" i="1" spc="105" dirty="0">
                <a:latin typeface="Bookman Old Style"/>
                <a:cs typeface="Bookman Old Style"/>
              </a:rPr>
              <a:t>L</a:t>
            </a:r>
            <a:r>
              <a:rPr sz="2450" spc="105" dirty="0">
                <a:latin typeface="Times New Roman"/>
                <a:cs typeface="Times New Roman"/>
              </a:rPr>
              <a:t>,</a:t>
            </a:r>
            <a:r>
              <a:rPr sz="2450" spc="430" dirty="0">
                <a:latin typeface="Times New Roman"/>
                <a:cs typeface="Times New Roman"/>
              </a:rPr>
              <a:t> </a:t>
            </a:r>
            <a:r>
              <a:rPr sz="2450" dirty="0">
                <a:latin typeface="Times New Roman"/>
                <a:cs typeface="Times New Roman"/>
              </a:rPr>
              <a:t>and</a:t>
            </a:r>
            <a:r>
              <a:rPr sz="2450" spc="360" dirty="0">
                <a:latin typeface="Times New Roman"/>
                <a:cs typeface="Times New Roman"/>
              </a:rPr>
              <a:t> </a:t>
            </a:r>
            <a:r>
              <a:rPr sz="2450" b="0" i="1" spc="114" dirty="0">
                <a:latin typeface="Bookman Old Style"/>
                <a:cs typeface="Bookman Old Style"/>
              </a:rPr>
              <a:t>λ</a:t>
            </a:r>
            <a:r>
              <a:rPr sz="2450" b="0" i="1" spc="235" dirty="0">
                <a:latin typeface="Bookman Old Style"/>
                <a:cs typeface="Bookman Old Style"/>
              </a:rPr>
              <a:t> </a:t>
            </a:r>
            <a:r>
              <a:rPr sz="2450" dirty="0">
                <a:latin typeface="Times New Roman"/>
                <a:cs typeface="Times New Roman"/>
              </a:rPr>
              <a:t>for</a:t>
            </a:r>
            <a:r>
              <a:rPr sz="2450" spc="355" dirty="0">
                <a:latin typeface="Times New Roman"/>
                <a:cs typeface="Times New Roman"/>
              </a:rPr>
              <a:t> </a:t>
            </a:r>
            <a:r>
              <a:rPr sz="2450" dirty="0">
                <a:latin typeface="Times New Roman"/>
                <a:cs typeface="Times New Roman"/>
              </a:rPr>
              <a:t>which</a:t>
            </a:r>
            <a:r>
              <a:rPr sz="2450" spc="360" dirty="0">
                <a:latin typeface="Times New Roman"/>
                <a:cs typeface="Times New Roman"/>
              </a:rPr>
              <a:t> </a:t>
            </a:r>
            <a:r>
              <a:rPr sz="2450" dirty="0">
                <a:latin typeface="Times New Roman"/>
                <a:cs typeface="Times New Roman"/>
              </a:rPr>
              <a:t>the</a:t>
            </a:r>
            <a:r>
              <a:rPr sz="2450" spc="355" dirty="0">
                <a:latin typeface="Times New Roman"/>
                <a:cs typeface="Times New Roman"/>
              </a:rPr>
              <a:t> </a:t>
            </a:r>
            <a:r>
              <a:rPr sz="2450" dirty="0">
                <a:latin typeface="Times New Roman"/>
                <a:cs typeface="Times New Roman"/>
              </a:rPr>
              <a:t>two</a:t>
            </a:r>
            <a:r>
              <a:rPr sz="2450" spc="360" dirty="0">
                <a:latin typeface="Times New Roman"/>
                <a:cs typeface="Times New Roman"/>
              </a:rPr>
              <a:t> </a:t>
            </a:r>
            <a:r>
              <a:rPr sz="2450" dirty="0">
                <a:latin typeface="Times New Roman"/>
                <a:cs typeface="Times New Roman"/>
              </a:rPr>
              <a:t>waves</a:t>
            </a:r>
            <a:r>
              <a:rPr sz="2450" spc="355" dirty="0">
                <a:latin typeface="Times New Roman"/>
                <a:cs typeface="Times New Roman"/>
              </a:rPr>
              <a:t> </a:t>
            </a:r>
            <a:r>
              <a:rPr sz="2450" spc="-10" dirty="0">
                <a:latin typeface="Times New Roman"/>
                <a:cs typeface="Times New Roman"/>
              </a:rPr>
              <a:t>would </a:t>
            </a:r>
            <a:r>
              <a:rPr sz="2450" dirty="0">
                <a:latin typeface="Times New Roman"/>
                <a:cs typeface="Times New Roman"/>
              </a:rPr>
              <a:t>interfere</a:t>
            </a:r>
            <a:r>
              <a:rPr sz="2450" spc="110" dirty="0">
                <a:latin typeface="Times New Roman"/>
                <a:cs typeface="Times New Roman"/>
              </a:rPr>
              <a:t> </a:t>
            </a:r>
            <a:r>
              <a:rPr sz="2450" dirty="0">
                <a:latin typeface="Times New Roman"/>
                <a:cs typeface="Times New Roman"/>
              </a:rPr>
              <a:t>destructively</a:t>
            </a:r>
            <a:r>
              <a:rPr sz="2450" spc="114" dirty="0">
                <a:latin typeface="Times New Roman"/>
                <a:cs typeface="Times New Roman"/>
              </a:rPr>
              <a:t> </a:t>
            </a:r>
            <a:r>
              <a:rPr sz="2450" spc="120" dirty="0">
                <a:latin typeface="Times New Roman"/>
                <a:cs typeface="Times New Roman"/>
              </a:rPr>
              <a:t>at</a:t>
            </a:r>
            <a:r>
              <a:rPr sz="2450" spc="114" dirty="0">
                <a:latin typeface="Times New Roman"/>
                <a:cs typeface="Times New Roman"/>
              </a:rPr>
              <a:t> </a:t>
            </a:r>
            <a:r>
              <a:rPr sz="2450" dirty="0">
                <a:latin typeface="Times New Roman"/>
                <a:cs typeface="Times New Roman"/>
              </a:rPr>
              <a:t>Point</a:t>
            </a:r>
            <a:r>
              <a:rPr sz="2450" spc="125" dirty="0">
                <a:latin typeface="Times New Roman"/>
                <a:cs typeface="Times New Roman"/>
              </a:rPr>
              <a:t> </a:t>
            </a:r>
            <a:r>
              <a:rPr sz="2450" spc="-25" dirty="0">
                <a:latin typeface="Times New Roman"/>
                <a:cs typeface="Times New Roman"/>
              </a:rPr>
              <a:t>B?</a:t>
            </a:r>
            <a:endParaRPr sz="2450">
              <a:latin typeface="Times New Roman"/>
              <a:cs typeface="Times New Roman"/>
            </a:endParaRPr>
          </a:p>
        </p:txBody>
      </p:sp>
      <p:pic>
        <p:nvPicPr>
          <p:cNvPr id="6" name="object 6"/>
          <p:cNvPicPr/>
          <p:nvPr/>
        </p:nvPicPr>
        <p:blipFill>
          <a:blip r:embed="rId2" cstate="print"/>
          <a:stretch>
            <a:fillRect/>
          </a:stretch>
        </p:blipFill>
        <p:spPr>
          <a:xfrm>
            <a:off x="731519" y="3508057"/>
            <a:ext cx="4041648" cy="289559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1447800"/>
            <a:ext cx="1880235" cy="403225"/>
          </a:xfrm>
          <a:prstGeom prst="rect">
            <a:avLst/>
          </a:prstGeom>
        </p:spPr>
        <p:txBody>
          <a:bodyPr vert="horz" wrap="square" lIns="0" tIns="15875" rIns="0" bIns="0" rtlCol="0">
            <a:spAutoFit/>
          </a:bodyPr>
          <a:lstStyle/>
          <a:p>
            <a:pPr marL="12700">
              <a:lnSpc>
                <a:spcPct val="100000"/>
              </a:lnSpc>
              <a:spcBef>
                <a:spcPts val="125"/>
              </a:spcBef>
            </a:pPr>
            <a:r>
              <a:rPr b="1" spc="75" dirty="0">
                <a:latin typeface="Book Antiqua"/>
                <a:cs typeface="Book Antiqua"/>
              </a:rPr>
              <a:t>Instructions</a:t>
            </a:r>
          </a:p>
        </p:txBody>
      </p:sp>
      <p:sp>
        <p:nvSpPr>
          <p:cNvPr id="3" name="object 3"/>
          <p:cNvSpPr txBox="1"/>
          <p:nvPr/>
        </p:nvSpPr>
        <p:spPr>
          <a:xfrm>
            <a:off x="985025" y="2363582"/>
            <a:ext cx="8033384" cy="4091940"/>
          </a:xfrm>
          <a:prstGeom prst="rect">
            <a:avLst/>
          </a:prstGeom>
        </p:spPr>
        <p:txBody>
          <a:bodyPr vert="horz" wrap="square" lIns="0" tIns="12065" rIns="0" bIns="0" rtlCol="0">
            <a:spAutoFit/>
          </a:bodyPr>
          <a:lstStyle/>
          <a:p>
            <a:pPr marL="161290" marR="5080" indent="-149225" algn="just">
              <a:lnSpc>
                <a:spcPct val="100000"/>
              </a:lnSpc>
              <a:spcBef>
                <a:spcPts val="95"/>
              </a:spcBef>
              <a:buSzPct val="37500"/>
              <a:buChar char="•"/>
              <a:tabLst>
                <a:tab pos="161925" algn="l"/>
              </a:tabLst>
            </a:pPr>
            <a:r>
              <a:rPr sz="1200" dirty="0">
                <a:latin typeface="Times New Roman"/>
                <a:cs typeface="Times New Roman"/>
              </a:rPr>
              <a:t>These</a:t>
            </a:r>
            <a:r>
              <a:rPr sz="1200" spc="170" dirty="0">
                <a:latin typeface="Times New Roman"/>
                <a:cs typeface="Times New Roman"/>
              </a:rPr>
              <a:t> </a:t>
            </a:r>
            <a:r>
              <a:rPr sz="1200" dirty="0">
                <a:latin typeface="Times New Roman"/>
                <a:cs typeface="Times New Roman"/>
              </a:rPr>
              <a:t>questions</a:t>
            </a:r>
            <a:r>
              <a:rPr sz="1200" spc="175" dirty="0">
                <a:latin typeface="Times New Roman"/>
                <a:cs typeface="Times New Roman"/>
              </a:rPr>
              <a:t> </a:t>
            </a:r>
            <a:r>
              <a:rPr sz="1200" dirty="0">
                <a:latin typeface="Times New Roman"/>
                <a:cs typeface="Times New Roman"/>
              </a:rPr>
              <a:t>are</a:t>
            </a:r>
            <a:r>
              <a:rPr sz="1200" spc="170" dirty="0">
                <a:latin typeface="Times New Roman"/>
                <a:cs typeface="Times New Roman"/>
              </a:rPr>
              <a:t> </a:t>
            </a:r>
            <a:r>
              <a:rPr sz="1200" dirty="0">
                <a:latin typeface="Times New Roman"/>
                <a:cs typeface="Times New Roman"/>
              </a:rPr>
              <a:t>offered</a:t>
            </a:r>
            <a:r>
              <a:rPr sz="1200" spc="170" dirty="0">
                <a:latin typeface="Times New Roman"/>
                <a:cs typeface="Times New Roman"/>
              </a:rPr>
              <a:t> </a:t>
            </a:r>
            <a:r>
              <a:rPr sz="1200" dirty="0">
                <a:latin typeface="Times New Roman"/>
                <a:cs typeface="Times New Roman"/>
              </a:rPr>
              <a:t>in</a:t>
            </a:r>
            <a:r>
              <a:rPr sz="1200" spc="175" dirty="0">
                <a:latin typeface="Times New Roman"/>
                <a:cs typeface="Times New Roman"/>
              </a:rPr>
              <a:t> </a:t>
            </a:r>
            <a:r>
              <a:rPr sz="1200" dirty="0">
                <a:latin typeface="Times New Roman"/>
                <a:cs typeface="Times New Roman"/>
              </a:rPr>
              <a:t>two</a:t>
            </a:r>
            <a:r>
              <a:rPr sz="1200" spc="175" dirty="0">
                <a:latin typeface="Times New Roman"/>
                <a:cs typeface="Times New Roman"/>
              </a:rPr>
              <a:t> </a:t>
            </a:r>
            <a:r>
              <a:rPr sz="1200" dirty="0">
                <a:latin typeface="Times New Roman"/>
                <a:cs typeface="Times New Roman"/>
              </a:rPr>
              <a:t>formats:</a:t>
            </a:r>
            <a:r>
              <a:rPr sz="1200" spc="35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dirty="0">
                <a:latin typeface="Times New Roman"/>
                <a:cs typeface="Times New Roman"/>
              </a:rPr>
              <a:t>deck</a:t>
            </a:r>
            <a:r>
              <a:rPr sz="1200" spc="170" dirty="0">
                <a:latin typeface="Times New Roman"/>
                <a:cs typeface="Times New Roman"/>
              </a:rPr>
              <a:t> </a:t>
            </a:r>
            <a:r>
              <a:rPr sz="1200" dirty="0">
                <a:latin typeface="Times New Roman"/>
                <a:cs typeface="Times New Roman"/>
              </a:rPr>
              <a:t>of</a:t>
            </a:r>
            <a:r>
              <a:rPr sz="1200" spc="180" dirty="0">
                <a:latin typeface="Times New Roman"/>
                <a:cs typeface="Times New Roman"/>
              </a:rPr>
              <a:t> </a:t>
            </a:r>
            <a:r>
              <a:rPr sz="1200" dirty="0">
                <a:latin typeface="Times New Roman"/>
                <a:cs typeface="Times New Roman"/>
              </a:rPr>
              <a:t>PowerPoint</a:t>
            </a:r>
            <a:r>
              <a:rPr sz="1200" spc="175" dirty="0">
                <a:latin typeface="Times New Roman"/>
                <a:cs typeface="Times New Roman"/>
              </a:rPr>
              <a:t> </a:t>
            </a:r>
            <a:r>
              <a:rPr sz="1200" dirty="0">
                <a:latin typeface="Times New Roman"/>
                <a:cs typeface="Times New Roman"/>
              </a:rPr>
              <a:t>slides,</a:t>
            </a:r>
            <a:r>
              <a:rPr sz="1200" spc="180"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spc="80" dirty="0">
                <a:latin typeface="Times New Roman"/>
                <a:cs typeface="Times New Roman"/>
              </a:rPr>
              <a:t>PDF</a:t>
            </a:r>
            <a:r>
              <a:rPr sz="1200" spc="175" dirty="0">
                <a:latin typeface="Times New Roman"/>
                <a:cs typeface="Times New Roman"/>
              </a:rPr>
              <a:t> </a:t>
            </a:r>
            <a:r>
              <a:rPr sz="1200" dirty="0">
                <a:latin typeface="Times New Roman"/>
                <a:cs typeface="Times New Roman"/>
              </a:rPr>
              <a:t>file.</a:t>
            </a:r>
            <a:r>
              <a:rPr sz="1200" spc="390"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80" dirty="0">
                <a:latin typeface="Times New Roman"/>
                <a:cs typeface="Times New Roman"/>
              </a:rPr>
              <a:t> </a:t>
            </a:r>
            <a:r>
              <a:rPr sz="1200" dirty="0">
                <a:latin typeface="Times New Roman"/>
                <a:cs typeface="Times New Roman"/>
              </a:rPr>
              <a:t>files</a:t>
            </a:r>
            <a:r>
              <a:rPr sz="1200" spc="170" dirty="0">
                <a:latin typeface="Times New Roman"/>
                <a:cs typeface="Times New Roman"/>
              </a:rPr>
              <a:t> </a:t>
            </a:r>
            <a:r>
              <a:rPr sz="1200" dirty="0">
                <a:latin typeface="Times New Roman"/>
                <a:cs typeface="Times New Roman"/>
              </a:rPr>
              <a:t>contain</a:t>
            </a:r>
            <a:r>
              <a:rPr sz="1200" spc="170" dirty="0">
                <a:latin typeface="Times New Roman"/>
                <a:cs typeface="Times New Roman"/>
              </a:rPr>
              <a:t> </a:t>
            </a:r>
            <a:r>
              <a:rPr sz="1200" spc="-10" dirty="0">
                <a:latin typeface="Times New Roman"/>
                <a:cs typeface="Times New Roman"/>
              </a:rPr>
              <a:t>identical </a:t>
            </a:r>
            <a:r>
              <a:rPr sz="1200" dirty="0">
                <a:latin typeface="Times New Roman"/>
                <a:cs typeface="Times New Roman"/>
              </a:rPr>
              <a:t>contents.</a:t>
            </a:r>
            <a:r>
              <a:rPr sz="1200" spc="285" dirty="0">
                <a:latin typeface="Times New Roman"/>
                <a:cs typeface="Times New Roman"/>
              </a:rPr>
              <a:t> </a:t>
            </a:r>
            <a:r>
              <a:rPr sz="1200" dirty="0">
                <a:latin typeface="Times New Roman"/>
                <a:cs typeface="Times New Roman"/>
              </a:rPr>
              <a:t>There</a:t>
            </a:r>
            <a:r>
              <a:rPr sz="1200" spc="140" dirty="0">
                <a:latin typeface="Times New Roman"/>
                <a:cs typeface="Times New Roman"/>
              </a:rPr>
              <a:t> </a:t>
            </a:r>
            <a:r>
              <a:rPr sz="1200" dirty="0">
                <a:latin typeface="Times New Roman"/>
                <a:cs typeface="Times New Roman"/>
              </a:rPr>
              <a:t>are</a:t>
            </a:r>
            <a:r>
              <a:rPr sz="1200" spc="145" dirty="0">
                <a:latin typeface="Times New Roman"/>
                <a:cs typeface="Times New Roman"/>
              </a:rPr>
              <a:t> </a:t>
            </a:r>
            <a:r>
              <a:rPr sz="1200" dirty="0">
                <a:latin typeface="Times New Roman"/>
                <a:cs typeface="Times New Roman"/>
              </a:rPr>
              <a:t>similar</a:t>
            </a:r>
            <a:r>
              <a:rPr sz="1200" spc="140" dirty="0">
                <a:latin typeface="Times New Roman"/>
                <a:cs typeface="Times New Roman"/>
              </a:rPr>
              <a:t> </a:t>
            </a:r>
            <a:r>
              <a:rPr sz="1200" dirty="0">
                <a:latin typeface="Times New Roman"/>
                <a:cs typeface="Times New Roman"/>
              </a:rPr>
              <a:t>files</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each</a:t>
            </a:r>
            <a:r>
              <a:rPr sz="1200" spc="140"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14</a:t>
            </a:r>
            <a:r>
              <a:rPr sz="1200" spc="140" dirty="0">
                <a:latin typeface="Times New Roman"/>
                <a:cs typeface="Times New Roman"/>
              </a:rPr>
              <a:t> </a:t>
            </a:r>
            <a:r>
              <a:rPr sz="1200" dirty="0">
                <a:latin typeface="Times New Roman"/>
                <a:cs typeface="Times New Roman"/>
              </a:rPr>
              <a:t>chapters</a:t>
            </a:r>
            <a:r>
              <a:rPr sz="1200" spc="140" dirty="0">
                <a:latin typeface="Times New Roman"/>
                <a:cs typeface="Times New Roman"/>
              </a:rPr>
              <a:t> </a:t>
            </a:r>
            <a:r>
              <a:rPr sz="1200" dirty="0">
                <a:latin typeface="Times New Roman"/>
                <a:cs typeface="Times New Roman"/>
              </a:rPr>
              <a:t>in</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book,</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spc="50" dirty="0">
                <a:latin typeface="Times New Roman"/>
                <a:cs typeface="Times New Roman"/>
              </a:rPr>
              <a:t>total</a:t>
            </a:r>
            <a:r>
              <a:rPr sz="1200" spc="140" dirty="0">
                <a:latin typeface="Times New Roman"/>
                <a:cs typeface="Times New Roman"/>
              </a:rPr>
              <a:t> </a:t>
            </a:r>
            <a:r>
              <a:rPr sz="1200" dirty="0">
                <a:latin typeface="Times New Roman"/>
                <a:cs typeface="Times New Roman"/>
              </a:rPr>
              <a:t>of</a:t>
            </a:r>
            <a:r>
              <a:rPr sz="1200" spc="140" dirty="0">
                <a:latin typeface="Times New Roman"/>
                <a:cs typeface="Times New Roman"/>
              </a:rPr>
              <a:t> </a:t>
            </a:r>
            <a:r>
              <a:rPr sz="1200" dirty="0">
                <a:latin typeface="Times New Roman"/>
                <a:cs typeface="Times New Roman"/>
              </a:rPr>
              <a:t>28</a:t>
            </a:r>
            <a:r>
              <a:rPr sz="1200" spc="140" dirty="0">
                <a:latin typeface="Times New Roman"/>
                <a:cs typeface="Times New Roman"/>
              </a:rPr>
              <a:t> </a:t>
            </a:r>
            <a:r>
              <a:rPr sz="1200" spc="-10" dirty="0">
                <a:latin typeface="Times New Roman"/>
                <a:cs typeface="Times New Roman"/>
              </a:rPr>
              <a:t>files.</a:t>
            </a:r>
            <a:endParaRPr sz="1200" dirty="0">
              <a:latin typeface="Times New Roman"/>
              <a:cs typeface="Times New Roman"/>
            </a:endParaRPr>
          </a:p>
          <a:p>
            <a:pPr marL="161290" indent="-149225">
              <a:lnSpc>
                <a:spcPct val="100000"/>
              </a:lnSpc>
              <a:spcBef>
                <a:spcPts val="1005"/>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65"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marked</a:t>
            </a:r>
            <a:r>
              <a:rPr sz="1200" spc="170" dirty="0">
                <a:latin typeface="Times New Roman"/>
                <a:cs typeface="Times New Roman"/>
              </a:rPr>
              <a:t> </a:t>
            </a:r>
            <a:r>
              <a:rPr sz="1200" dirty="0">
                <a:latin typeface="Times New Roman"/>
                <a:cs typeface="Times New Roman"/>
              </a:rPr>
              <a:t>as</a:t>
            </a:r>
            <a:r>
              <a:rPr sz="1200" spc="165" dirty="0">
                <a:latin typeface="Times New Roman"/>
                <a:cs typeface="Times New Roman"/>
              </a:rPr>
              <a:t> </a:t>
            </a:r>
            <a:r>
              <a:rPr sz="1200" dirty="0">
                <a:latin typeface="Times New Roman"/>
                <a:cs typeface="Times New Roman"/>
              </a:rPr>
              <a:t>a</a:t>
            </a:r>
            <a:r>
              <a:rPr sz="1200" spc="165" dirty="0">
                <a:latin typeface="Times New Roman"/>
                <a:cs typeface="Times New Roman"/>
              </a:rPr>
              <a:t> </a:t>
            </a:r>
            <a:r>
              <a:rPr sz="1200" dirty="0">
                <a:latin typeface="Times New Roman"/>
                <a:cs typeface="Times New Roman"/>
              </a:rPr>
              <a:t>“Quick</a:t>
            </a:r>
            <a:r>
              <a:rPr sz="1200" spc="165" dirty="0">
                <a:latin typeface="Times New Roman"/>
                <a:cs typeface="Times New Roman"/>
              </a:rPr>
              <a:t> </a:t>
            </a:r>
            <a:r>
              <a:rPr sz="1200" dirty="0">
                <a:latin typeface="Times New Roman"/>
                <a:cs typeface="Times New Roman"/>
              </a:rPr>
              <a:t>Check”</a:t>
            </a:r>
            <a:r>
              <a:rPr sz="1200" spc="170" dirty="0">
                <a:latin typeface="Times New Roman"/>
                <a:cs typeface="Times New Roman"/>
              </a:rPr>
              <a:t> </a:t>
            </a:r>
            <a:r>
              <a:rPr sz="1200" dirty="0">
                <a:latin typeface="Times New Roman"/>
                <a:cs typeface="Times New Roman"/>
              </a:rPr>
              <a:t>or</a:t>
            </a:r>
            <a:r>
              <a:rPr sz="1200" spc="165" dirty="0">
                <a:latin typeface="Times New Roman"/>
                <a:cs typeface="Times New Roman"/>
              </a:rPr>
              <a:t> </a:t>
            </a:r>
            <a:r>
              <a:rPr sz="1200" spc="-10" dirty="0">
                <a:latin typeface="Times New Roman"/>
                <a:cs typeface="Times New Roman"/>
              </a:rPr>
              <a:t>“ConcepTest.”</a:t>
            </a:r>
            <a:endParaRPr sz="1200" dirty="0">
              <a:latin typeface="Times New Roman"/>
              <a:cs typeface="Times New Roman"/>
            </a:endParaRPr>
          </a:p>
          <a:p>
            <a:pPr marL="488315" marR="6350" lvl="1" indent="-160020">
              <a:lnSpc>
                <a:spcPct val="100000"/>
              </a:lnSpc>
              <a:spcBef>
                <a:spcPts val="1000"/>
              </a:spcBef>
              <a:buFont typeface="Book Antiqua"/>
              <a:buChar char="–"/>
              <a:tabLst>
                <a:tab pos="488950" algn="l"/>
              </a:tabLst>
            </a:pPr>
            <a:r>
              <a:rPr sz="1200" dirty="0">
                <a:latin typeface="Times New Roman"/>
                <a:cs typeface="Times New Roman"/>
              </a:rPr>
              <a:t>Quick</a:t>
            </a:r>
            <a:r>
              <a:rPr sz="1200" spc="200" dirty="0">
                <a:latin typeface="Times New Roman"/>
                <a:cs typeface="Times New Roman"/>
              </a:rPr>
              <a:t> </a:t>
            </a:r>
            <a:r>
              <a:rPr sz="1200" dirty="0">
                <a:latin typeface="Times New Roman"/>
                <a:cs typeface="Times New Roman"/>
              </a:rPr>
              <a:t>Checks</a:t>
            </a:r>
            <a:r>
              <a:rPr sz="1200" spc="20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dirty="0">
                <a:latin typeface="Times New Roman"/>
                <a:cs typeface="Times New Roman"/>
              </a:rPr>
              <a:t>questions</a:t>
            </a:r>
            <a:r>
              <a:rPr sz="1200" spc="200" dirty="0">
                <a:latin typeface="Times New Roman"/>
                <a:cs typeface="Times New Roman"/>
              </a:rPr>
              <a:t> </a:t>
            </a:r>
            <a:r>
              <a:rPr sz="1200" spc="85" dirty="0">
                <a:latin typeface="Times New Roman"/>
                <a:cs typeface="Times New Roman"/>
              </a:rPr>
              <a:t>that</a:t>
            </a:r>
            <a:r>
              <a:rPr sz="1200" spc="204" dirty="0">
                <a:latin typeface="Times New Roman"/>
                <a:cs typeface="Times New Roman"/>
              </a:rPr>
              <a:t> </a:t>
            </a:r>
            <a:r>
              <a:rPr sz="1200" dirty="0">
                <a:latin typeface="Times New Roman"/>
                <a:cs typeface="Times New Roman"/>
              </a:rPr>
              <a:t>most</a:t>
            </a:r>
            <a:r>
              <a:rPr sz="1200" spc="204" dirty="0">
                <a:latin typeface="Times New Roman"/>
                <a:cs typeface="Times New Roman"/>
              </a:rPr>
              <a:t> </a:t>
            </a:r>
            <a:r>
              <a:rPr sz="1200" dirty="0">
                <a:latin typeface="Times New Roman"/>
                <a:cs typeface="Times New Roman"/>
              </a:rPr>
              <a:t>students</a:t>
            </a:r>
            <a:r>
              <a:rPr sz="1200" spc="200" dirty="0">
                <a:latin typeface="Times New Roman"/>
                <a:cs typeface="Times New Roman"/>
              </a:rPr>
              <a:t> </a:t>
            </a:r>
            <a:r>
              <a:rPr sz="1200" dirty="0">
                <a:latin typeface="Times New Roman"/>
                <a:cs typeface="Times New Roman"/>
              </a:rPr>
              <a:t>should</a:t>
            </a:r>
            <a:r>
              <a:rPr sz="1200" spc="200" dirty="0">
                <a:latin typeface="Times New Roman"/>
                <a:cs typeface="Times New Roman"/>
              </a:rPr>
              <a:t> </a:t>
            </a:r>
            <a:r>
              <a:rPr sz="1200" dirty="0">
                <a:latin typeface="Times New Roman"/>
                <a:cs typeface="Times New Roman"/>
              </a:rPr>
              <a:t>be</a:t>
            </a:r>
            <a:r>
              <a:rPr sz="1200" spc="200" dirty="0">
                <a:latin typeface="Times New Roman"/>
                <a:cs typeface="Times New Roman"/>
              </a:rPr>
              <a:t> </a:t>
            </a:r>
            <a:r>
              <a:rPr sz="1200" dirty="0">
                <a:latin typeface="Times New Roman"/>
                <a:cs typeface="Times New Roman"/>
              </a:rPr>
              <a:t>able</a:t>
            </a:r>
            <a:r>
              <a:rPr sz="1200" spc="204" dirty="0">
                <a:latin typeface="Times New Roman"/>
                <a:cs typeface="Times New Roman"/>
              </a:rPr>
              <a:t> </a:t>
            </a:r>
            <a:r>
              <a:rPr sz="1200" spc="50" dirty="0">
                <a:latin typeface="Times New Roman"/>
                <a:cs typeface="Times New Roman"/>
              </a:rPr>
              <a:t>to</a:t>
            </a:r>
            <a:r>
              <a:rPr sz="1200" spc="204" dirty="0">
                <a:latin typeface="Times New Roman"/>
                <a:cs typeface="Times New Roman"/>
              </a:rPr>
              <a:t> </a:t>
            </a:r>
            <a:r>
              <a:rPr sz="1200" dirty="0">
                <a:latin typeface="Times New Roman"/>
                <a:cs typeface="Times New Roman"/>
              </a:rPr>
              <a:t>answer</a:t>
            </a:r>
            <a:r>
              <a:rPr sz="1200" spc="200" dirty="0">
                <a:latin typeface="Times New Roman"/>
                <a:cs typeface="Times New Roman"/>
              </a:rPr>
              <a:t> </a:t>
            </a:r>
            <a:r>
              <a:rPr sz="1200" dirty="0">
                <a:latin typeface="Times New Roman"/>
                <a:cs typeface="Times New Roman"/>
              </a:rPr>
              <a:t>correctly</a:t>
            </a:r>
            <a:r>
              <a:rPr sz="1200" spc="200" dirty="0">
                <a:latin typeface="Times New Roman"/>
                <a:cs typeface="Times New Roman"/>
              </a:rPr>
              <a:t> </a:t>
            </a:r>
            <a:r>
              <a:rPr sz="1200" dirty="0">
                <a:latin typeface="Times New Roman"/>
                <a:cs typeface="Times New Roman"/>
              </a:rPr>
              <a:t>if</a:t>
            </a:r>
            <a:r>
              <a:rPr sz="1200" spc="210" dirty="0">
                <a:latin typeface="Times New Roman"/>
                <a:cs typeface="Times New Roman"/>
              </a:rPr>
              <a:t> </a:t>
            </a:r>
            <a:r>
              <a:rPr sz="1200" dirty="0">
                <a:latin typeface="Times New Roman"/>
                <a:cs typeface="Times New Roman"/>
              </a:rPr>
              <a:t>they</a:t>
            </a:r>
            <a:r>
              <a:rPr sz="1200" spc="200" dirty="0">
                <a:latin typeface="Times New Roman"/>
                <a:cs typeface="Times New Roman"/>
              </a:rPr>
              <a:t> </a:t>
            </a:r>
            <a:r>
              <a:rPr sz="1200" dirty="0">
                <a:latin typeface="Times New Roman"/>
                <a:cs typeface="Times New Roman"/>
              </a:rPr>
              <a:t>have</a:t>
            </a:r>
            <a:r>
              <a:rPr sz="1200" spc="200" dirty="0">
                <a:latin typeface="Times New Roman"/>
                <a:cs typeface="Times New Roman"/>
              </a:rPr>
              <a:t> </a:t>
            </a:r>
            <a:r>
              <a:rPr sz="1200" dirty="0">
                <a:latin typeface="Times New Roman"/>
                <a:cs typeface="Times New Roman"/>
              </a:rPr>
              <a:t>done</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reading</a:t>
            </a:r>
            <a:r>
              <a:rPr sz="1200" spc="204" dirty="0">
                <a:latin typeface="Times New Roman"/>
                <a:cs typeface="Times New Roman"/>
              </a:rPr>
              <a:t> </a:t>
            </a:r>
            <a:r>
              <a:rPr sz="1200" spc="-25" dirty="0">
                <a:latin typeface="Times New Roman"/>
                <a:cs typeface="Times New Roman"/>
              </a:rPr>
              <a:t>or </a:t>
            </a:r>
            <a:r>
              <a:rPr sz="1200" spc="-10" dirty="0">
                <a:latin typeface="Times New Roman"/>
                <a:cs typeface="Times New Roman"/>
              </a:rPr>
              <a:t>followed</a:t>
            </a:r>
            <a:r>
              <a:rPr sz="1200" spc="160"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lecture.</a:t>
            </a:r>
            <a:r>
              <a:rPr sz="1200" spc="315"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can</a:t>
            </a:r>
            <a:r>
              <a:rPr sz="1200" spc="165" dirty="0">
                <a:latin typeface="Times New Roman"/>
                <a:cs typeface="Times New Roman"/>
              </a:rPr>
              <a:t> </a:t>
            </a:r>
            <a:r>
              <a:rPr sz="1200" dirty="0">
                <a:latin typeface="Times New Roman"/>
                <a:cs typeface="Times New Roman"/>
              </a:rPr>
              <a:t>use</a:t>
            </a:r>
            <a:r>
              <a:rPr sz="1200" spc="160" dirty="0">
                <a:latin typeface="Times New Roman"/>
                <a:cs typeface="Times New Roman"/>
              </a:rPr>
              <a:t> </a:t>
            </a:r>
            <a:r>
              <a:rPr sz="1200" dirty="0">
                <a:latin typeface="Times New Roman"/>
                <a:cs typeface="Times New Roman"/>
              </a:rPr>
              <a:t>them</a:t>
            </a:r>
            <a:r>
              <a:rPr sz="1200" spc="160" dirty="0">
                <a:latin typeface="Times New Roman"/>
                <a:cs typeface="Times New Roman"/>
              </a:rPr>
              <a:t> </a:t>
            </a:r>
            <a:r>
              <a:rPr sz="1200" spc="50" dirty="0">
                <a:latin typeface="Times New Roman"/>
                <a:cs typeface="Times New Roman"/>
              </a:rPr>
              <a:t>to</a:t>
            </a:r>
            <a:r>
              <a:rPr sz="1200" spc="160" dirty="0">
                <a:latin typeface="Times New Roman"/>
                <a:cs typeface="Times New Roman"/>
              </a:rPr>
              <a:t> </a:t>
            </a:r>
            <a:r>
              <a:rPr sz="1200" dirty="0">
                <a:latin typeface="Times New Roman"/>
                <a:cs typeface="Times New Roman"/>
              </a:rPr>
              <a:t>make</a:t>
            </a:r>
            <a:r>
              <a:rPr sz="1200" spc="165" dirty="0">
                <a:latin typeface="Times New Roman"/>
                <a:cs typeface="Times New Roman"/>
              </a:rPr>
              <a:t> </a:t>
            </a:r>
            <a:r>
              <a:rPr sz="1200" dirty="0">
                <a:latin typeface="Times New Roman"/>
                <a:cs typeface="Times New Roman"/>
              </a:rPr>
              <a:t>sure</a:t>
            </a:r>
            <a:r>
              <a:rPr sz="1200" spc="160" dirty="0">
                <a:latin typeface="Times New Roman"/>
                <a:cs typeface="Times New Roman"/>
              </a:rPr>
              <a:t> </a:t>
            </a:r>
            <a:r>
              <a:rPr sz="1200" dirty="0">
                <a:latin typeface="Times New Roman"/>
                <a:cs typeface="Times New Roman"/>
              </a:rPr>
              <a:t>students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where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think</a:t>
            </a:r>
            <a:r>
              <a:rPr sz="1200" spc="160" dirty="0">
                <a:latin typeface="Times New Roman"/>
                <a:cs typeface="Times New Roman"/>
              </a:rPr>
              <a:t> </a:t>
            </a:r>
            <a:r>
              <a:rPr sz="1200" dirty="0">
                <a:latin typeface="Times New Roman"/>
                <a:cs typeface="Times New Roman"/>
              </a:rPr>
              <a:t>they</a:t>
            </a:r>
            <a:r>
              <a:rPr sz="1200" spc="165" dirty="0">
                <a:latin typeface="Times New Roman"/>
                <a:cs typeface="Times New Roman"/>
              </a:rPr>
              <a:t> </a:t>
            </a:r>
            <a:r>
              <a:rPr sz="1200" dirty="0">
                <a:latin typeface="Times New Roman"/>
                <a:cs typeface="Times New Roman"/>
              </a:rPr>
              <a:t>are</a:t>
            </a:r>
            <a:r>
              <a:rPr sz="1200" spc="160" dirty="0">
                <a:latin typeface="Times New Roman"/>
                <a:cs typeface="Times New Roman"/>
              </a:rPr>
              <a:t> </a:t>
            </a:r>
            <a:r>
              <a:rPr sz="1200" dirty="0">
                <a:latin typeface="Times New Roman"/>
                <a:cs typeface="Times New Roman"/>
              </a:rPr>
              <a:t>before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move</a:t>
            </a:r>
            <a:r>
              <a:rPr sz="1200" spc="165" dirty="0">
                <a:latin typeface="Times New Roman"/>
                <a:cs typeface="Times New Roman"/>
              </a:rPr>
              <a:t> </a:t>
            </a:r>
            <a:r>
              <a:rPr sz="1200" spc="-25" dirty="0">
                <a:latin typeface="Times New Roman"/>
                <a:cs typeface="Times New Roman"/>
              </a:rPr>
              <a:t>on.</a:t>
            </a:r>
            <a:endParaRPr sz="1200" dirty="0">
              <a:latin typeface="Times New Roman"/>
              <a:cs typeface="Times New Roman"/>
            </a:endParaRPr>
          </a:p>
          <a:p>
            <a:pPr marL="488315" marR="6350" lvl="1" indent="-160020">
              <a:lnSpc>
                <a:spcPct val="100000"/>
              </a:lnSpc>
              <a:spcBef>
                <a:spcPts val="509"/>
              </a:spcBef>
              <a:buFont typeface="Book Antiqua"/>
              <a:buChar char="–"/>
              <a:tabLst>
                <a:tab pos="488950" algn="l"/>
              </a:tabLst>
            </a:pPr>
            <a:r>
              <a:rPr sz="1200" dirty="0">
                <a:latin typeface="Times New Roman"/>
                <a:cs typeface="Times New Roman"/>
              </a:rPr>
              <a:t>ConcepTests</a:t>
            </a:r>
            <a:r>
              <a:rPr sz="1200" spc="245" dirty="0">
                <a:latin typeface="Times New Roman"/>
                <a:cs typeface="Times New Roman"/>
              </a:rPr>
              <a:t> </a:t>
            </a:r>
            <a:r>
              <a:rPr sz="1200" spc="50" dirty="0">
                <a:latin typeface="Times New Roman"/>
                <a:cs typeface="Times New Roman"/>
              </a:rPr>
              <a:t>(a</a:t>
            </a:r>
            <a:r>
              <a:rPr sz="1200" spc="245" dirty="0">
                <a:latin typeface="Times New Roman"/>
                <a:cs typeface="Times New Roman"/>
              </a:rPr>
              <a:t> </a:t>
            </a:r>
            <a:r>
              <a:rPr sz="1200" dirty="0">
                <a:latin typeface="Times New Roman"/>
                <a:cs typeface="Times New Roman"/>
              </a:rPr>
              <a:t>term</a:t>
            </a:r>
            <a:r>
              <a:rPr sz="1200" spc="250" dirty="0">
                <a:latin typeface="Times New Roman"/>
                <a:cs typeface="Times New Roman"/>
              </a:rPr>
              <a:t> </a:t>
            </a:r>
            <a:r>
              <a:rPr sz="1200" dirty="0">
                <a:latin typeface="Times New Roman"/>
                <a:cs typeface="Times New Roman"/>
              </a:rPr>
              <a:t>coined</a:t>
            </a:r>
            <a:r>
              <a:rPr sz="1200" spc="245" dirty="0">
                <a:latin typeface="Times New Roman"/>
                <a:cs typeface="Times New Roman"/>
              </a:rPr>
              <a:t> </a:t>
            </a:r>
            <a:r>
              <a:rPr sz="1200" dirty="0">
                <a:latin typeface="Times New Roman"/>
                <a:cs typeface="Times New Roman"/>
              </a:rPr>
              <a:t>by</a:t>
            </a:r>
            <a:r>
              <a:rPr sz="1200" spc="245" dirty="0">
                <a:latin typeface="Times New Roman"/>
                <a:cs typeface="Times New Roman"/>
              </a:rPr>
              <a:t> </a:t>
            </a:r>
            <a:r>
              <a:rPr sz="1200" dirty="0">
                <a:latin typeface="Times New Roman"/>
                <a:cs typeface="Times New Roman"/>
              </a:rPr>
              <a:t>Eric</a:t>
            </a:r>
            <a:r>
              <a:rPr sz="1200" spc="250" dirty="0">
                <a:latin typeface="Times New Roman"/>
                <a:cs typeface="Times New Roman"/>
              </a:rPr>
              <a:t> </a:t>
            </a:r>
            <a:r>
              <a:rPr sz="1200" dirty="0">
                <a:latin typeface="Times New Roman"/>
                <a:cs typeface="Times New Roman"/>
              </a:rPr>
              <a:t>Mazur)</a:t>
            </a:r>
            <a:r>
              <a:rPr sz="1200" spc="245" dirty="0">
                <a:latin typeface="Times New Roman"/>
                <a:cs typeface="Times New Roman"/>
              </a:rPr>
              <a:t> </a:t>
            </a:r>
            <a:r>
              <a:rPr sz="1200" dirty="0">
                <a:latin typeface="Times New Roman"/>
                <a:cs typeface="Times New Roman"/>
              </a:rPr>
              <a:t>are</a:t>
            </a:r>
            <a:r>
              <a:rPr sz="1200" spc="245" dirty="0">
                <a:latin typeface="Times New Roman"/>
                <a:cs typeface="Times New Roman"/>
              </a:rPr>
              <a:t> </a:t>
            </a:r>
            <a:r>
              <a:rPr sz="1200" dirty="0">
                <a:latin typeface="Times New Roman"/>
                <a:cs typeface="Times New Roman"/>
              </a:rPr>
              <a:t>intended</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stimulate</a:t>
            </a:r>
            <a:r>
              <a:rPr sz="1200" spc="245" dirty="0">
                <a:latin typeface="Times New Roman"/>
                <a:cs typeface="Times New Roman"/>
              </a:rPr>
              <a:t> </a:t>
            </a:r>
            <a:r>
              <a:rPr sz="1200" dirty="0">
                <a:latin typeface="Times New Roman"/>
                <a:cs typeface="Times New Roman"/>
              </a:rPr>
              <a:t>debate,</a:t>
            </a:r>
            <a:r>
              <a:rPr sz="1200" spc="265" dirty="0">
                <a:latin typeface="Times New Roman"/>
                <a:cs typeface="Times New Roman"/>
              </a:rPr>
              <a:t> </a:t>
            </a:r>
            <a:r>
              <a:rPr sz="1200" dirty="0">
                <a:latin typeface="Times New Roman"/>
                <a:cs typeface="Times New Roman"/>
              </a:rPr>
              <a:t>so</a:t>
            </a:r>
            <a:r>
              <a:rPr sz="1200" spc="250" dirty="0">
                <a:latin typeface="Times New Roman"/>
                <a:cs typeface="Times New Roman"/>
              </a:rPr>
              <a:t> </a:t>
            </a:r>
            <a:r>
              <a:rPr sz="1200" dirty="0">
                <a:latin typeface="Times New Roman"/>
                <a:cs typeface="Times New Roman"/>
              </a:rPr>
              <a:t>you</a:t>
            </a:r>
            <a:r>
              <a:rPr sz="1200" spc="245" dirty="0">
                <a:latin typeface="Times New Roman"/>
                <a:cs typeface="Times New Roman"/>
              </a:rPr>
              <a:t> </a:t>
            </a:r>
            <a:r>
              <a:rPr sz="1200" dirty="0">
                <a:latin typeface="Times New Roman"/>
                <a:cs typeface="Times New Roman"/>
              </a:rPr>
              <a:t>don’t</a:t>
            </a:r>
            <a:r>
              <a:rPr sz="1200" spc="245" dirty="0">
                <a:latin typeface="Times New Roman"/>
                <a:cs typeface="Times New Roman"/>
              </a:rPr>
              <a:t> </a:t>
            </a:r>
            <a:r>
              <a:rPr sz="1200" dirty="0">
                <a:latin typeface="Times New Roman"/>
                <a:cs typeface="Times New Roman"/>
              </a:rPr>
              <a:t>want</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prep</a:t>
            </a:r>
            <a:r>
              <a:rPr sz="1200" spc="245" dirty="0">
                <a:latin typeface="Times New Roman"/>
                <a:cs typeface="Times New Roman"/>
              </a:rPr>
              <a:t> </a:t>
            </a:r>
            <a:r>
              <a:rPr sz="1200" dirty="0">
                <a:latin typeface="Times New Roman"/>
                <a:cs typeface="Times New Roman"/>
              </a:rPr>
              <a:t>the</a:t>
            </a:r>
            <a:r>
              <a:rPr sz="1200" spc="250" dirty="0">
                <a:latin typeface="Times New Roman"/>
                <a:cs typeface="Times New Roman"/>
              </a:rPr>
              <a:t> </a:t>
            </a:r>
            <a:r>
              <a:rPr sz="1200" spc="-10" dirty="0">
                <a:latin typeface="Times New Roman"/>
                <a:cs typeface="Times New Roman"/>
              </a:rPr>
              <a:t>class </a:t>
            </a:r>
            <a:r>
              <a:rPr sz="1200" dirty="0">
                <a:latin typeface="Times New Roman"/>
                <a:cs typeface="Times New Roman"/>
              </a:rPr>
              <a:t>too</a:t>
            </a:r>
            <a:r>
              <a:rPr sz="1200" spc="145" dirty="0">
                <a:latin typeface="Times New Roman"/>
                <a:cs typeface="Times New Roman"/>
              </a:rPr>
              <a:t> </a:t>
            </a:r>
            <a:r>
              <a:rPr sz="1200" dirty="0">
                <a:latin typeface="Times New Roman"/>
                <a:cs typeface="Times New Roman"/>
              </a:rPr>
              <a:t>explicitly</a:t>
            </a:r>
            <a:r>
              <a:rPr sz="1200" spc="150" dirty="0">
                <a:latin typeface="Times New Roman"/>
                <a:cs typeface="Times New Roman"/>
              </a:rPr>
              <a:t> </a:t>
            </a:r>
            <a:r>
              <a:rPr sz="1200" dirty="0">
                <a:latin typeface="Times New Roman"/>
                <a:cs typeface="Times New Roman"/>
              </a:rPr>
              <a:t>before</a:t>
            </a:r>
            <a:r>
              <a:rPr sz="1200" spc="150" dirty="0">
                <a:latin typeface="Times New Roman"/>
                <a:cs typeface="Times New Roman"/>
              </a:rPr>
              <a:t> </a:t>
            </a:r>
            <a:r>
              <a:rPr sz="1200" dirty="0">
                <a:latin typeface="Times New Roman"/>
                <a:cs typeface="Times New Roman"/>
              </a:rPr>
              <a:t>asking</a:t>
            </a:r>
            <a:r>
              <a:rPr sz="1200" spc="150" dirty="0">
                <a:latin typeface="Times New Roman"/>
                <a:cs typeface="Times New Roman"/>
              </a:rPr>
              <a:t> </a:t>
            </a:r>
            <a:r>
              <a:rPr sz="1200" dirty="0">
                <a:latin typeface="Times New Roman"/>
                <a:cs typeface="Times New Roman"/>
              </a:rPr>
              <a:t>them.</a:t>
            </a:r>
            <a:r>
              <a:rPr sz="1200" spc="300" dirty="0">
                <a:latin typeface="Times New Roman"/>
                <a:cs typeface="Times New Roman"/>
              </a:rPr>
              <a:t> </a:t>
            </a:r>
            <a:r>
              <a:rPr sz="1200" dirty="0">
                <a:latin typeface="Times New Roman"/>
                <a:cs typeface="Times New Roman"/>
              </a:rPr>
              <a:t>Ideally</a:t>
            </a:r>
            <a:r>
              <a:rPr sz="1200" spc="150" dirty="0">
                <a:latin typeface="Times New Roman"/>
                <a:cs typeface="Times New Roman"/>
              </a:rPr>
              <a:t> </a:t>
            </a:r>
            <a:r>
              <a:rPr sz="1200" dirty="0">
                <a:latin typeface="Times New Roman"/>
                <a:cs typeface="Times New Roman"/>
              </a:rPr>
              <a:t>you</a:t>
            </a:r>
            <a:r>
              <a:rPr sz="1200" spc="150" dirty="0">
                <a:latin typeface="Times New Roman"/>
                <a:cs typeface="Times New Roman"/>
              </a:rPr>
              <a:t> </a:t>
            </a:r>
            <a:r>
              <a:rPr sz="1200" dirty="0">
                <a:latin typeface="Times New Roman"/>
                <a:cs typeface="Times New Roman"/>
              </a:rPr>
              <a:t>want</a:t>
            </a:r>
            <a:r>
              <a:rPr sz="1200" spc="150" dirty="0">
                <a:latin typeface="Times New Roman"/>
                <a:cs typeface="Times New Roman"/>
              </a:rPr>
              <a:t> </a:t>
            </a:r>
            <a:r>
              <a:rPr sz="1200" dirty="0">
                <a:latin typeface="Times New Roman"/>
                <a:cs typeface="Times New Roman"/>
              </a:rPr>
              <a:t>between</a:t>
            </a:r>
            <a:r>
              <a:rPr sz="1200" spc="150" dirty="0">
                <a:latin typeface="Times New Roman"/>
                <a:cs typeface="Times New Roman"/>
              </a:rPr>
              <a:t> </a:t>
            </a:r>
            <a:r>
              <a:rPr sz="1200" dirty="0">
                <a:latin typeface="Times New Roman"/>
                <a:cs typeface="Times New Roman"/>
              </a:rPr>
              <a:t>30%</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80%</a:t>
            </a:r>
            <a:r>
              <a:rPr sz="1200" spc="150" dirty="0">
                <a:latin typeface="Times New Roman"/>
                <a:cs typeface="Times New Roman"/>
              </a:rPr>
              <a:t> </a:t>
            </a:r>
            <a:r>
              <a:rPr sz="1200" dirty="0">
                <a:latin typeface="Times New Roman"/>
                <a:cs typeface="Times New Roman"/>
              </a:rPr>
              <a:t>of</a:t>
            </a:r>
            <a:r>
              <a:rPr sz="1200" spc="150" dirty="0">
                <a:latin typeface="Times New Roman"/>
                <a:cs typeface="Times New Roman"/>
              </a:rPr>
              <a:t> </a:t>
            </a:r>
            <a:r>
              <a:rPr sz="1200" dirty="0">
                <a:latin typeface="Times New Roman"/>
                <a:cs typeface="Times New Roman"/>
              </a:rPr>
              <a:t>the</a:t>
            </a:r>
            <a:r>
              <a:rPr sz="1200" spc="150" dirty="0">
                <a:latin typeface="Times New Roman"/>
                <a:cs typeface="Times New Roman"/>
              </a:rPr>
              <a:t> </a:t>
            </a:r>
            <a:r>
              <a:rPr sz="1200" dirty="0">
                <a:latin typeface="Times New Roman"/>
                <a:cs typeface="Times New Roman"/>
              </a:rPr>
              <a:t>class</a:t>
            </a:r>
            <a:r>
              <a:rPr sz="1200" spc="150" dirty="0">
                <a:latin typeface="Times New Roman"/>
                <a:cs typeface="Times New Roman"/>
              </a:rPr>
              <a:t> </a:t>
            </a:r>
            <a:r>
              <a:rPr sz="1200" spc="50" dirty="0">
                <a:latin typeface="Times New Roman"/>
                <a:cs typeface="Times New Roman"/>
              </a:rPr>
              <a:t>to</a:t>
            </a:r>
            <a:r>
              <a:rPr sz="1200" spc="150" dirty="0">
                <a:latin typeface="Times New Roman"/>
                <a:cs typeface="Times New Roman"/>
              </a:rPr>
              <a:t> </a:t>
            </a:r>
            <a:r>
              <a:rPr sz="1200" dirty="0">
                <a:latin typeface="Times New Roman"/>
                <a:cs typeface="Times New Roman"/>
              </a:rPr>
              <a:t>answer</a:t>
            </a:r>
            <a:r>
              <a:rPr sz="1200" spc="150" dirty="0">
                <a:latin typeface="Times New Roman"/>
                <a:cs typeface="Times New Roman"/>
              </a:rPr>
              <a:t> </a:t>
            </a:r>
            <a:r>
              <a:rPr sz="1200" spc="-10" dirty="0">
                <a:latin typeface="Times New Roman"/>
                <a:cs typeface="Times New Roman"/>
              </a:rPr>
              <a:t>correctly.</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Either</a:t>
            </a:r>
            <a:r>
              <a:rPr sz="1200" spc="185" dirty="0">
                <a:latin typeface="Times New Roman"/>
                <a:cs typeface="Times New Roman"/>
              </a:rPr>
              <a:t> </a:t>
            </a:r>
            <a:r>
              <a:rPr sz="1200" dirty="0">
                <a:latin typeface="Times New Roman"/>
                <a:cs typeface="Times New Roman"/>
              </a:rPr>
              <a:t>way,</a:t>
            </a:r>
            <a:r>
              <a:rPr sz="1200" spc="190" dirty="0">
                <a:latin typeface="Times New Roman"/>
                <a:cs typeface="Times New Roman"/>
              </a:rPr>
              <a:t> </a:t>
            </a:r>
            <a:r>
              <a:rPr sz="1200" dirty="0">
                <a:latin typeface="Times New Roman"/>
                <a:cs typeface="Times New Roman"/>
              </a:rPr>
              <a:t>if</a:t>
            </a:r>
            <a:r>
              <a:rPr sz="1200" spc="190" dirty="0">
                <a:latin typeface="Times New Roman"/>
                <a:cs typeface="Times New Roman"/>
              </a:rPr>
              <a:t> </a:t>
            </a:r>
            <a:r>
              <a:rPr sz="1200" dirty="0">
                <a:latin typeface="Times New Roman"/>
                <a:cs typeface="Times New Roman"/>
              </a:rPr>
              <a:t>a</a:t>
            </a:r>
            <a:r>
              <a:rPr sz="1200" spc="190" dirty="0">
                <a:latin typeface="Times New Roman"/>
                <a:cs typeface="Times New Roman"/>
              </a:rPr>
              <a:t> </a:t>
            </a:r>
            <a:r>
              <a:rPr sz="1200" dirty="0">
                <a:latin typeface="Times New Roman"/>
                <a:cs typeface="Times New Roman"/>
              </a:rPr>
              <a:t>strong</a:t>
            </a:r>
            <a:r>
              <a:rPr sz="1200" spc="185" dirty="0">
                <a:latin typeface="Times New Roman"/>
                <a:cs typeface="Times New Roman"/>
              </a:rPr>
              <a:t> </a:t>
            </a:r>
            <a:r>
              <a:rPr sz="1200" dirty="0">
                <a:latin typeface="Times New Roman"/>
                <a:cs typeface="Times New Roman"/>
              </a:rPr>
              <a:t>majority</a:t>
            </a:r>
            <a:r>
              <a:rPr sz="1200" spc="185" dirty="0">
                <a:latin typeface="Times New Roman"/>
                <a:cs typeface="Times New Roman"/>
              </a:rPr>
              <a:t> </a:t>
            </a:r>
            <a:r>
              <a:rPr sz="1200" dirty="0">
                <a:latin typeface="Times New Roman"/>
                <a:cs typeface="Times New Roman"/>
              </a:rPr>
              <a:t>answers</a:t>
            </a:r>
            <a:r>
              <a:rPr sz="1200" spc="190" dirty="0">
                <a:latin typeface="Times New Roman"/>
                <a:cs typeface="Times New Roman"/>
              </a:rPr>
              <a:t> </a:t>
            </a:r>
            <a:r>
              <a:rPr sz="1200" dirty="0">
                <a:latin typeface="Times New Roman"/>
                <a:cs typeface="Times New Roman"/>
              </a:rPr>
              <a:t>correctly,</a:t>
            </a:r>
            <a:r>
              <a:rPr sz="1200" spc="195" dirty="0">
                <a:latin typeface="Times New Roman"/>
                <a:cs typeface="Times New Roman"/>
              </a:rPr>
              <a:t> </a:t>
            </a:r>
            <a:r>
              <a:rPr sz="1200" dirty="0">
                <a:latin typeface="Times New Roman"/>
                <a:cs typeface="Times New Roman"/>
              </a:rPr>
              <a:t>you</a:t>
            </a:r>
            <a:r>
              <a:rPr sz="1200" spc="185" dirty="0">
                <a:latin typeface="Times New Roman"/>
                <a:cs typeface="Times New Roman"/>
              </a:rPr>
              <a:t> </a:t>
            </a:r>
            <a:r>
              <a:rPr sz="1200" dirty="0">
                <a:latin typeface="Times New Roman"/>
                <a:cs typeface="Times New Roman"/>
              </a:rPr>
              <a:t>can</a:t>
            </a:r>
            <a:r>
              <a:rPr sz="1200" spc="190" dirty="0">
                <a:latin typeface="Times New Roman"/>
                <a:cs typeface="Times New Roman"/>
              </a:rPr>
              <a:t> </a:t>
            </a:r>
            <a:r>
              <a:rPr sz="1200" dirty="0">
                <a:latin typeface="Times New Roman"/>
                <a:cs typeface="Times New Roman"/>
              </a:rPr>
              <a:t>briefly</a:t>
            </a:r>
            <a:r>
              <a:rPr sz="1200" spc="190" dirty="0">
                <a:latin typeface="Times New Roman"/>
                <a:cs typeface="Times New Roman"/>
              </a:rPr>
              <a:t> </a:t>
            </a:r>
            <a:r>
              <a:rPr sz="1200" dirty="0">
                <a:latin typeface="Times New Roman"/>
                <a:cs typeface="Times New Roman"/>
              </a:rPr>
              <a:t>discuss</a:t>
            </a:r>
            <a:r>
              <a:rPr sz="1200" spc="18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dirty="0">
                <a:latin typeface="Times New Roman"/>
                <a:cs typeface="Times New Roman"/>
              </a:rPr>
              <a:t>answer</a:t>
            </a:r>
            <a:r>
              <a:rPr sz="1200" spc="19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move</a:t>
            </a:r>
            <a:r>
              <a:rPr sz="1200" spc="185" dirty="0">
                <a:latin typeface="Times New Roman"/>
                <a:cs typeface="Times New Roman"/>
              </a:rPr>
              <a:t> </a:t>
            </a:r>
            <a:r>
              <a:rPr sz="1200" dirty="0">
                <a:latin typeface="Times New Roman"/>
                <a:cs typeface="Times New Roman"/>
              </a:rPr>
              <a:t>on.</a:t>
            </a:r>
            <a:r>
              <a:rPr sz="1200" spc="390" dirty="0">
                <a:latin typeface="Times New Roman"/>
                <a:cs typeface="Times New Roman"/>
              </a:rPr>
              <a:t> </a:t>
            </a:r>
            <a:r>
              <a:rPr sz="1200" dirty="0">
                <a:latin typeface="Times New Roman"/>
                <a:cs typeface="Times New Roman"/>
              </a:rPr>
              <a:t>If</a:t>
            </a:r>
            <a:r>
              <a:rPr sz="1200" spc="185" dirty="0">
                <a:latin typeface="Times New Roman"/>
                <a:cs typeface="Times New Roman"/>
              </a:rPr>
              <a:t> </a:t>
            </a:r>
            <a:r>
              <a:rPr sz="1200" dirty="0">
                <a:latin typeface="Times New Roman"/>
                <a:cs typeface="Times New Roman"/>
              </a:rPr>
              <a:t>many</a:t>
            </a:r>
            <a:r>
              <a:rPr sz="1200" spc="190" dirty="0">
                <a:latin typeface="Times New Roman"/>
                <a:cs typeface="Times New Roman"/>
              </a:rPr>
              <a:t> </a:t>
            </a:r>
            <a:r>
              <a:rPr sz="1200" dirty="0">
                <a:latin typeface="Times New Roman"/>
                <a:cs typeface="Times New Roman"/>
              </a:rPr>
              <a:t>students</a:t>
            </a:r>
            <a:r>
              <a:rPr sz="1200" spc="190" dirty="0">
                <a:latin typeface="Times New Roman"/>
                <a:cs typeface="Times New Roman"/>
              </a:rPr>
              <a:t> </a:t>
            </a:r>
            <a:r>
              <a:rPr sz="1200" spc="-25" dirty="0">
                <a:latin typeface="Times New Roman"/>
                <a:cs typeface="Times New Roman"/>
              </a:rPr>
              <a:t>do </a:t>
            </a:r>
            <a:r>
              <a:rPr sz="1200" spc="50" dirty="0">
                <a:latin typeface="Times New Roman"/>
                <a:cs typeface="Times New Roman"/>
              </a:rPr>
              <a:t>not</a:t>
            </a:r>
            <a:r>
              <a:rPr sz="1200" spc="95" dirty="0">
                <a:latin typeface="Times New Roman"/>
                <a:cs typeface="Times New Roman"/>
              </a:rPr>
              <a:t> </a:t>
            </a:r>
            <a:r>
              <a:rPr sz="1200" dirty="0">
                <a:latin typeface="Times New Roman"/>
                <a:cs typeface="Times New Roman"/>
              </a:rPr>
              <a:t>answer</a:t>
            </a:r>
            <a:r>
              <a:rPr sz="1200" spc="95" dirty="0">
                <a:latin typeface="Times New Roman"/>
                <a:cs typeface="Times New Roman"/>
              </a:rPr>
              <a:t> </a:t>
            </a:r>
            <a:r>
              <a:rPr sz="1200" dirty="0">
                <a:latin typeface="Times New Roman"/>
                <a:cs typeface="Times New Roman"/>
              </a:rPr>
              <a:t>correctly,</a:t>
            </a:r>
            <a:r>
              <a:rPr sz="1200" spc="114" dirty="0">
                <a:latin typeface="Times New Roman"/>
                <a:cs typeface="Times New Roman"/>
              </a:rPr>
              <a:t> </a:t>
            </a:r>
            <a:r>
              <a:rPr sz="1200" dirty="0">
                <a:latin typeface="Times New Roman"/>
                <a:cs typeface="Times New Roman"/>
              </a:rPr>
              <a:t>consider</a:t>
            </a:r>
            <a:r>
              <a:rPr sz="1200" spc="100" dirty="0">
                <a:latin typeface="Times New Roman"/>
                <a:cs typeface="Times New Roman"/>
              </a:rPr>
              <a:t> </a:t>
            </a:r>
            <a:r>
              <a:rPr sz="1200" dirty="0">
                <a:latin typeface="Times New Roman"/>
                <a:cs typeface="Times New Roman"/>
              </a:rPr>
              <a:t>having</a:t>
            </a:r>
            <a:r>
              <a:rPr sz="1200" spc="95" dirty="0">
                <a:latin typeface="Times New Roman"/>
                <a:cs typeface="Times New Roman"/>
              </a:rPr>
              <a:t> </a:t>
            </a:r>
            <a:r>
              <a:rPr sz="1200" dirty="0">
                <a:latin typeface="Times New Roman"/>
                <a:cs typeface="Times New Roman"/>
              </a:rPr>
              <a:t>them</a:t>
            </a:r>
            <a:r>
              <a:rPr sz="1200" spc="95" dirty="0">
                <a:latin typeface="Times New Roman"/>
                <a:cs typeface="Times New Roman"/>
              </a:rPr>
              <a:t> </a:t>
            </a:r>
            <a:r>
              <a:rPr sz="1200" dirty="0">
                <a:latin typeface="Times New Roman"/>
                <a:cs typeface="Times New Roman"/>
              </a:rPr>
              <a:t>talk</a:t>
            </a:r>
            <a:r>
              <a:rPr sz="1200" spc="100" dirty="0">
                <a:latin typeface="Times New Roman"/>
                <a:cs typeface="Times New Roman"/>
              </a:rPr>
              <a:t> </a:t>
            </a:r>
            <a:r>
              <a:rPr sz="1200" dirty="0">
                <a:latin typeface="Times New Roman"/>
                <a:cs typeface="Times New Roman"/>
              </a:rPr>
              <a:t>briefly</a:t>
            </a:r>
            <a:r>
              <a:rPr sz="1200" spc="95" dirty="0">
                <a:latin typeface="Times New Roman"/>
                <a:cs typeface="Times New Roman"/>
              </a:rPr>
              <a:t> </a:t>
            </a:r>
            <a:r>
              <a:rPr sz="1200" dirty="0">
                <a:latin typeface="Times New Roman"/>
                <a:cs typeface="Times New Roman"/>
              </a:rPr>
              <a:t>in</a:t>
            </a:r>
            <a:r>
              <a:rPr sz="1200" spc="100" dirty="0">
                <a:latin typeface="Times New Roman"/>
                <a:cs typeface="Times New Roman"/>
              </a:rPr>
              <a:t> </a:t>
            </a:r>
            <a:r>
              <a:rPr sz="1200" dirty="0">
                <a:latin typeface="Times New Roman"/>
                <a:cs typeface="Times New Roman"/>
              </a:rPr>
              <a:t>pairs</a:t>
            </a:r>
            <a:r>
              <a:rPr sz="1200" spc="95" dirty="0">
                <a:latin typeface="Times New Roman"/>
                <a:cs typeface="Times New Roman"/>
              </a:rPr>
              <a:t> </a:t>
            </a:r>
            <a:r>
              <a:rPr sz="1200" dirty="0">
                <a:latin typeface="Times New Roman"/>
                <a:cs typeface="Times New Roman"/>
              </a:rPr>
              <a:t>or</a:t>
            </a:r>
            <a:r>
              <a:rPr sz="1200" spc="95" dirty="0">
                <a:latin typeface="Times New Roman"/>
                <a:cs typeface="Times New Roman"/>
              </a:rPr>
              <a:t> </a:t>
            </a:r>
            <a:r>
              <a:rPr sz="1200" dirty="0">
                <a:latin typeface="Times New Roman"/>
                <a:cs typeface="Times New Roman"/>
              </a:rPr>
              <a:t>small</a:t>
            </a:r>
            <a:r>
              <a:rPr sz="1200" spc="100" dirty="0">
                <a:latin typeface="Times New Roman"/>
                <a:cs typeface="Times New Roman"/>
              </a:rPr>
              <a:t> </a:t>
            </a:r>
            <a:r>
              <a:rPr sz="1200" dirty="0">
                <a:latin typeface="Times New Roman"/>
                <a:cs typeface="Times New Roman"/>
              </a:rPr>
              <a:t>groups</a:t>
            </a:r>
            <a:r>
              <a:rPr sz="1200" spc="95" dirty="0">
                <a:latin typeface="Times New Roman"/>
                <a:cs typeface="Times New Roman"/>
              </a:rPr>
              <a:t> </a:t>
            </a:r>
            <a:r>
              <a:rPr sz="1200" dirty="0">
                <a:latin typeface="Times New Roman"/>
                <a:cs typeface="Times New Roman"/>
              </a:rPr>
              <a:t>and</a:t>
            </a:r>
            <a:r>
              <a:rPr sz="1200" spc="95" dirty="0">
                <a:latin typeface="Times New Roman"/>
                <a:cs typeface="Times New Roman"/>
              </a:rPr>
              <a:t> </a:t>
            </a:r>
            <a:r>
              <a:rPr sz="1200" spc="50" dirty="0">
                <a:latin typeface="Times New Roman"/>
                <a:cs typeface="Times New Roman"/>
              </a:rPr>
              <a:t>then</a:t>
            </a:r>
            <a:r>
              <a:rPr sz="1200" spc="100" dirty="0">
                <a:latin typeface="Times New Roman"/>
                <a:cs typeface="Times New Roman"/>
              </a:rPr>
              <a:t> </a:t>
            </a:r>
            <a:r>
              <a:rPr sz="1200" dirty="0">
                <a:latin typeface="Times New Roman"/>
                <a:cs typeface="Times New Roman"/>
              </a:rPr>
              <a:t>vote</a:t>
            </a:r>
            <a:r>
              <a:rPr sz="1200" spc="95" dirty="0">
                <a:latin typeface="Times New Roman"/>
                <a:cs typeface="Times New Roman"/>
              </a:rPr>
              <a:t> </a:t>
            </a:r>
            <a:r>
              <a:rPr sz="1200" dirty="0">
                <a:latin typeface="Times New Roman"/>
                <a:cs typeface="Times New Roman"/>
              </a:rPr>
              <a:t>again.</a:t>
            </a:r>
            <a:r>
              <a:rPr sz="1200" spc="310" dirty="0">
                <a:latin typeface="Times New Roman"/>
                <a:cs typeface="Times New Roman"/>
              </a:rPr>
              <a:t> </a:t>
            </a:r>
            <a:r>
              <a:rPr sz="1200" dirty="0">
                <a:latin typeface="Times New Roman"/>
                <a:cs typeface="Times New Roman"/>
              </a:rPr>
              <a:t>You</a:t>
            </a:r>
            <a:r>
              <a:rPr sz="1200" spc="100" dirty="0">
                <a:latin typeface="Times New Roman"/>
                <a:cs typeface="Times New Roman"/>
              </a:rPr>
              <a:t> </a:t>
            </a:r>
            <a:r>
              <a:rPr sz="1200" dirty="0">
                <a:latin typeface="Times New Roman"/>
                <a:cs typeface="Times New Roman"/>
              </a:rPr>
              <a:t>may</a:t>
            </a:r>
            <a:r>
              <a:rPr sz="1200" spc="95" dirty="0">
                <a:latin typeface="Times New Roman"/>
                <a:cs typeface="Times New Roman"/>
              </a:rPr>
              <a:t> </a:t>
            </a:r>
            <a:r>
              <a:rPr sz="1200" dirty="0">
                <a:latin typeface="Times New Roman"/>
                <a:cs typeface="Times New Roman"/>
              </a:rPr>
              <a:t>be</a:t>
            </a:r>
            <a:r>
              <a:rPr sz="1200" spc="95" dirty="0">
                <a:latin typeface="Times New Roman"/>
                <a:cs typeface="Times New Roman"/>
              </a:rPr>
              <a:t> </a:t>
            </a:r>
            <a:r>
              <a:rPr sz="1200" spc="-10" dirty="0">
                <a:latin typeface="Times New Roman"/>
                <a:cs typeface="Times New Roman"/>
              </a:rPr>
              <a:t>surprised </a:t>
            </a:r>
            <a:r>
              <a:rPr sz="1200" spc="80" dirty="0">
                <a:latin typeface="Times New Roman"/>
                <a:cs typeface="Times New Roman"/>
              </a:rPr>
              <a:t>at</a:t>
            </a:r>
            <a:r>
              <a:rPr sz="1200" spc="145" dirty="0">
                <a:latin typeface="Times New Roman"/>
                <a:cs typeface="Times New Roman"/>
              </a:rPr>
              <a:t> </a:t>
            </a:r>
            <a:r>
              <a:rPr sz="1200" dirty="0">
                <a:latin typeface="Times New Roman"/>
                <a:cs typeface="Times New Roman"/>
              </a:rPr>
              <a:t>how</a:t>
            </a:r>
            <a:r>
              <a:rPr sz="1200" spc="145" dirty="0">
                <a:latin typeface="Times New Roman"/>
                <a:cs typeface="Times New Roman"/>
              </a:rPr>
              <a:t> </a:t>
            </a:r>
            <a:r>
              <a:rPr sz="1200" dirty="0">
                <a:latin typeface="Times New Roman"/>
                <a:cs typeface="Times New Roman"/>
              </a:rPr>
              <a:t>much</a:t>
            </a:r>
            <a:r>
              <a:rPr sz="1200" spc="145"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dirty="0">
                <a:latin typeface="Times New Roman"/>
                <a:cs typeface="Times New Roman"/>
              </a:rPr>
              <a:t>minute</a:t>
            </a:r>
            <a:r>
              <a:rPr sz="1200" spc="145"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unguided</a:t>
            </a:r>
            <a:r>
              <a:rPr sz="1200" spc="145" dirty="0">
                <a:latin typeface="Times New Roman"/>
                <a:cs typeface="Times New Roman"/>
              </a:rPr>
              <a:t> </a:t>
            </a:r>
            <a:r>
              <a:rPr sz="1200" dirty="0">
                <a:latin typeface="Times New Roman"/>
                <a:cs typeface="Times New Roman"/>
              </a:rPr>
              <a:t>discussion</a:t>
            </a:r>
            <a:r>
              <a:rPr sz="1200" spc="145" dirty="0">
                <a:latin typeface="Times New Roman"/>
                <a:cs typeface="Times New Roman"/>
              </a:rPr>
              <a:t> </a:t>
            </a:r>
            <a:r>
              <a:rPr sz="1200" dirty="0">
                <a:latin typeface="Times New Roman"/>
                <a:cs typeface="Times New Roman"/>
              </a:rPr>
              <a:t>improves</a:t>
            </a:r>
            <a:r>
              <a:rPr sz="1200" spc="145" dirty="0">
                <a:latin typeface="Times New Roman"/>
                <a:cs typeface="Times New Roman"/>
              </a:rPr>
              <a:t> </a:t>
            </a:r>
            <a:r>
              <a:rPr sz="120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hit</a:t>
            </a:r>
            <a:r>
              <a:rPr sz="1200" spc="145" dirty="0">
                <a:latin typeface="Times New Roman"/>
                <a:cs typeface="Times New Roman"/>
              </a:rPr>
              <a:t> </a:t>
            </a:r>
            <a:r>
              <a:rPr sz="1200" spc="-10" dirty="0">
                <a:latin typeface="Times New Roman"/>
                <a:cs typeface="Times New Roman"/>
              </a:rPr>
              <a:t>rate.</a:t>
            </a:r>
            <a:endParaRPr sz="1200" dirty="0">
              <a:latin typeface="Times New Roman"/>
              <a:cs typeface="Times New Roman"/>
            </a:endParaRPr>
          </a:p>
          <a:p>
            <a:pPr marL="161290" indent="-149225">
              <a:lnSpc>
                <a:spcPct val="100000"/>
              </a:lnSpc>
              <a:spcBef>
                <a:spcPts val="1010"/>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shown</a:t>
            </a:r>
            <a:r>
              <a:rPr sz="1200" spc="170" dirty="0">
                <a:latin typeface="Times New Roman"/>
                <a:cs typeface="Times New Roman"/>
              </a:rPr>
              <a:t> </a:t>
            </a:r>
            <a:r>
              <a:rPr sz="1200" dirty="0">
                <a:latin typeface="Times New Roman"/>
                <a:cs typeface="Times New Roman"/>
              </a:rPr>
              <a:t>on</a:t>
            </a:r>
            <a:r>
              <a:rPr sz="1200" spc="170" dirty="0">
                <a:latin typeface="Times New Roman"/>
                <a:cs typeface="Times New Roman"/>
              </a:rPr>
              <a:t> </a:t>
            </a:r>
            <a:r>
              <a:rPr sz="1200" dirty="0">
                <a:latin typeface="Times New Roman"/>
                <a:cs typeface="Times New Roman"/>
              </a:rPr>
              <a:t>two</a:t>
            </a:r>
            <a:r>
              <a:rPr sz="1200" spc="165" dirty="0">
                <a:latin typeface="Times New Roman"/>
                <a:cs typeface="Times New Roman"/>
              </a:rPr>
              <a:t> </a:t>
            </a:r>
            <a:r>
              <a:rPr sz="1200" dirty="0">
                <a:latin typeface="Times New Roman"/>
                <a:cs typeface="Times New Roman"/>
              </a:rPr>
              <a:t>slides:</a:t>
            </a:r>
            <a:r>
              <a:rPr sz="1200" spc="32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first</a:t>
            </a:r>
            <a:r>
              <a:rPr sz="1200" spc="165" dirty="0">
                <a:latin typeface="Times New Roman"/>
                <a:cs typeface="Times New Roman"/>
              </a:rPr>
              <a:t> </a:t>
            </a:r>
            <a:r>
              <a:rPr sz="1200" dirty="0">
                <a:latin typeface="Times New Roman"/>
                <a:cs typeface="Times New Roman"/>
              </a:rPr>
              <a:t>shows</a:t>
            </a:r>
            <a:r>
              <a:rPr sz="1200" spc="170" dirty="0">
                <a:latin typeface="Times New Roman"/>
                <a:cs typeface="Times New Roman"/>
              </a:rPr>
              <a:t> </a:t>
            </a:r>
            <a:r>
              <a:rPr sz="1200" dirty="0">
                <a:latin typeface="Times New Roman"/>
                <a:cs typeface="Times New Roman"/>
              </a:rPr>
              <a:t>only</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second</a:t>
            </a:r>
            <a:r>
              <a:rPr sz="1200" spc="170" dirty="0">
                <a:latin typeface="Times New Roman"/>
                <a:cs typeface="Times New Roman"/>
              </a:rPr>
              <a:t> </a:t>
            </a:r>
            <a:r>
              <a:rPr sz="1200" dirty="0">
                <a:latin typeface="Times New Roman"/>
                <a:cs typeface="Times New Roman"/>
              </a:rPr>
              <a:t>adds</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correct</a:t>
            </a:r>
            <a:r>
              <a:rPr sz="1200" spc="165" dirty="0">
                <a:latin typeface="Times New Roman"/>
                <a:cs typeface="Times New Roman"/>
              </a:rPr>
              <a:t> </a:t>
            </a:r>
            <a:r>
              <a:rPr sz="1200" spc="-10" dirty="0">
                <a:latin typeface="Times New Roman"/>
                <a:cs typeface="Times New Roman"/>
              </a:rPr>
              <a:t>answer.</a:t>
            </a:r>
            <a:endParaRPr sz="1200" dirty="0">
              <a:latin typeface="Times New Roman"/>
              <a:cs typeface="Times New Roman"/>
            </a:endParaRPr>
          </a:p>
          <a:p>
            <a:pPr marL="161290" marR="5715" indent="-149225" algn="just">
              <a:lnSpc>
                <a:spcPct val="100000"/>
              </a:lnSpc>
              <a:spcBef>
                <a:spcPts val="1000"/>
              </a:spcBef>
              <a:buSzPct val="37500"/>
              <a:buChar char="•"/>
              <a:tabLst>
                <a:tab pos="161925" algn="l"/>
              </a:tabLst>
            </a:pPr>
            <a:r>
              <a:rPr sz="1200" dirty="0">
                <a:latin typeface="Times New Roman"/>
                <a:cs typeface="Times New Roman"/>
              </a:rPr>
              <a:t>Some</a:t>
            </a:r>
            <a:r>
              <a:rPr sz="1200" spc="345" dirty="0">
                <a:latin typeface="Times New Roman"/>
                <a:cs typeface="Times New Roman"/>
              </a:rPr>
              <a:t> </a:t>
            </a:r>
            <a:r>
              <a:rPr sz="1200" dirty="0">
                <a:latin typeface="Times New Roman"/>
                <a:cs typeface="Times New Roman"/>
              </a:rPr>
              <a:t>of</a:t>
            </a:r>
            <a:r>
              <a:rPr sz="1200" spc="345" dirty="0">
                <a:latin typeface="Times New Roman"/>
                <a:cs typeface="Times New Roman"/>
              </a:rPr>
              <a:t> </a:t>
            </a:r>
            <a:r>
              <a:rPr sz="1200" dirty="0">
                <a:latin typeface="Times New Roman"/>
                <a:cs typeface="Times New Roman"/>
              </a:rPr>
              <a:t>these</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are</a:t>
            </a:r>
            <a:r>
              <a:rPr sz="1200" spc="345" dirty="0">
                <a:latin typeface="Times New Roman"/>
                <a:cs typeface="Times New Roman"/>
              </a:rPr>
              <a:t> </a:t>
            </a:r>
            <a:r>
              <a:rPr sz="1200" dirty="0">
                <a:latin typeface="Times New Roman"/>
                <a:cs typeface="Times New Roman"/>
              </a:rPr>
              <a:t>also</a:t>
            </a:r>
            <a:r>
              <a:rPr sz="1200" spc="350" dirty="0">
                <a:latin typeface="Times New Roman"/>
                <a:cs typeface="Times New Roman"/>
              </a:rPr>
              <a:t> </a:t>
            </a:r>
            <a:r>
              <a:rPr sz="1200" dirty="0">
                <a:latin typeface="Times New Roman"/>
                <a:cs typeface="Times New Roman"/>
              </a:rPr>
              <a:t>included</a:t>
            </a:r>
            <a:r>
              <a:rPr sz="1200" spc="345" dirty="0">
                <a:latin typeface="Times New Roman"/>
                <a:cs typeface="Times New Roman"/>
              </a:rPr>
              <a:t> </a:t>
            </a:r>
            <a:r>
              <a:rPr sz="1200" dirty="0">
                <a:latin typeface="Times New Roman"/>
                <a:cs typeface="Times New Roman"/>
              </a:rPr>
              <a:t>in</a:t>
            </a:r>
            <a:r>
              <a:rPr sz="1200" spc="350" dirty="0">
                <a:latin typeface="Times New Roman"/>
                <a:cs typeface="Times New Roman"/>
              </a:rPr>
              <a:t> </a:t>
            </a:r>
            <a:r>
              <a:rPr sz="1200" spc="50" dirty="0">
                <a:latin typeface="Times New Roman"/>
                <a:cs typeface="Times New Roman"/>
              </a:rPr>
              <a:t>the</a:t>
            </a:r>
            <a:r>
              <a:rPr sz="1200" spc="345" dirty="0">
                <a:latin typeface="Times New Roman"/>
                <a:cs typeface="Times New Roman"/>
              </a:rPr>
              <a:t> </a:t>
            </a:r>
            <a:r>
              <a:rPr sz="1200" dirty="0">
                <a:latin typeface="Times New Roman"/>
                <a:cs typeface="Times New Roman"/>
              </a:rPr>
              <a:t>book</a:t>
            </a:r>
            <a:r>
              <a:rPr sz="1200" spc="350" dirty="0">
                <a:latin typeface="Times New Roman"/>
                <a:cs typeface="Times New Roman"/>
              </a:rPr>
              <a:t> </a:t>
            </a:r>
            <a:r>
              <a:rPr sz="1200" dirty="0">
                <a:latin typeface="Times New Roman"/>
                <a:cs typeface="Times New Roman"/>
              </a:rPr>
              <a:t>under</a:t>
            </a:r>
            <a:r>
              <a:rPr sz="1200" spc="345" dirty="0">
                <a:latin typeface="Times New Roman"/>
                <a:cs typeface="Times New Roman"/>
              </a:rPr>
              <a:t> </a:t>
            </a:r>
            <a:r>
              <a:rPr sz="1200" dirty="0">
                <a:latin typeface="Times New Roman"/>
                <a:cs typeface="Times New Roman"/>
              </a:rPr>
              <a:t>“Conceptual</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and</a:t>
            </a:r>
            <a:r>
              <a:rPr sz="1200" spc="345" dirty="0">
                <a:latin typeface="Times New Roman"/>
                <a:cs typeface="Times New Roman"/>
              </a:rPr>
              <a:t> </a:t>
            </a:r>
            <a:r>
              <a:rPr sz="1200" dirty="0">
                <a:latin typeface="Times New Roman"/>
                <a:cs typeface="Times New Roman"/>
              </a:rPr>
              <a:t>ConcepTests,”</a:t>
            </a:r>
            <a:r>
              <a:rPr sz="1200" spc="395" dirty="0">
                <a:latin typeface="Times New Roman"/>
                <a:cs typeface="Times New Roman"/>
              </a:rPr>
              <a:t> </a:t>
            </a:r>
            <a:r>
              <a:rPr sz="1200" spc="70" dirty="0">
                <a:latin typeface="Times New Roman"/>
                <a:cs typeface="Times New Roman"/>
              </a:rPr>
              <a:t>but</a:t>
            </a:r>
            <a:r>
              <a:rPr sz="1200" spc="345" dirty="0">
                <a:latin typeface="Times New Roman"/>
                <a:cs typeface="Times New Roman"/>
              </a:rPr>
              <a:t> </a:t>
            </a:r>
            <a:r>
              <a:rPr sz="1200" dirty="0">
                <a:latin typeface="Times New Roman"/>
                <a:cs typeface="Times New Roman"/>
              </a:rPr>
              <a:t>this</a:t>
            </a:r>
            <a:r>
              <a:rPr sz="1200" spc="345" dirty="0">
                <a:latin typeface="Times New Roman"/>
                <a:cs typeface="Times New Roman"/>
              </a:rPr>
              <a:t> </a:t>
            </a:r>
            <a:r>
              <a:rPr sz="1200" spc="-20" dirty="0">
                <a:latin typeface="Times New Roman"/>
                <a:cs typeface="Times New Roman"/>
              </a:rPr>
              <a:t>file </a:t>
            </a:r>
            <a:r>
              <a:rPr sz="1200" dirty="0">
                <a:latin typeface="Times New Roman"/>
                <a:cs typeface="Times New Roman"/>
              </a:rPr>
              <a:t>contains</a:t>
            </a:r>
            <a:r>
              <a:rPr sz="1200" spc="204" dirty="0">
                <a:latin typeface="Times New Roman"/>
                <a:cs typeface="Times New Roman"/>
              </a:rPr>
              <a:t> </a:t>
            </a:r>
            <a:r>
              <a:rPr sz="1200" dirty="0">
                <a:latin typeface="Times New Roman"/>
                <a:cs typeface="Times New Roman"/>
              </a:rPr>
              <a:t>additional</a:t>
            </a:r>
            <a:r>
              <a:rPr sz="1200" spc="210" dirty="0">
                <a:latin typeface="Times New Roman"/>
                <a:cs typeface="Times New Roman"/>
              </a:rPr>
              <a:t> </a:t>
            </a:r>
            <a:r>
              <a:rPr sz="1200" dirty="0">
                <a:latin typeface="Times New Roman"/>
                <a:cs typeface="Times New Roman"/>
              </a:rPr>
              <a:t>questions</a:t>
            </a:r>
            <a:r>
              <a:rPr sz="1200" spc="204" dirty="0">
                <a:latin typeface="Times New Roman"/>
                <a:cs typeface="Times New Roman"/>
              </a:rPr>
              <a:t> </a:t>
            </a:r>
            <a:r>
              <a:rPr sz="1200" spc="80" dirty="0">
                <a:latin typeface="Times New Roman"/>
                <a:cs typeface="Times New Roman"/>
              </a:rPr>
              <a:t>that</a:t>
            </a:r>
            <a:r>
              <a:rPr sz="1200" spc="21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spc="50" dirty="0">
                <a:latin typeface="Times New Roman"/>
                <a:cs typeface="Times New Roman"/>
              </a:rPr>
              <a:t>not</a:t>
            </a:r>
            <a:r>
              <a:rPr sz="1200" spc="210" dirty="0">
                <a:latin typeface="Times New Roman"/>
                <a:cs typeface="Times New Roman"/>
              </a:rPr>
              <a:t> </a:t>
            </a:r>
            <a:r>
              <a:rPr sz="1200" dirty="0">
                <a:latin typeface="Times New Roman"/>
                <a:cs typeface="Times New Roman"/>
              </a:rPr>
              <a:t>in</a:t>
            </a:r>
            <a:r>
              <a:rPr sz="1200" spc="21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spc="-20" dirty="0">
                <a:latin typeface="Times New Roman"/>
                <a:cs typeface="Times New Roman"/>
              </a:rPr>
              <a:t>book.</a:t>
            </a:r>
            <a:endParaRPr sz="1200" dirty="0">
              <a:latin typeface="Times New Roman"/>
              <a:cs typeface="Times New Roman"/>
            </a:endParaRPr>
          </a:p>
          <a:p>
            <a:pPr marL="161290" marR="6350" indent="-149225" algn="just">
              <a:lnSpc>
                <a:spcPct val="100000"/>
              </a:lnSpc>
              <a:spcBef>
                <a:spcPts val="1005"/>
              </a:spcBef>
              <a:buSzPct val="37500"/>
              <a:buChar char="•"/>
              <a:tabLst>
                <a:tab pos="161925" algn="l"/>
              </a:tabLst>
            </a:pPr>
            <a:r>
              <a:rPr sz="1200" dirty="0">
                <a:latin typeface="Times New Roman"/>
                <a:cs typeface="Times New Roman"/>
              </a:rPr>
              <a:t>Some</a:t>
            </a:r>
            <a:r>
              <a:rPr sz="1200" spc="254"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the</a:t>
            </a:r>
            <a:r>
              <a:rPr sz="1200" spc="254" dirty="0">
                <a:latin typeface="Times New Roman"/>
                <a:cs typeface="Times New Roman"/>
              </a:rPr>
              <a:t> </a:t>
            </a:r>
            <a:r>
              <a:rPr sz="1200" dirty="0">
                <a:latin typeface="Times New Roman"/>
                <a:cs typeface="Times New Roman"/>
              </a:rPr>
              <a:t>pages</a:t>
            </a:r>
            <a:r>
              <a:rPr sz="1200" spc="260" dirty="0">
                <a:latin typeface="Times New Roman"/>
                <a:cs typeface="Times New Roman"/>
              </a:rPr>
              <a:t> </a:t>
            </a:r>
            <a:r>
              <a:rPr sz="1200" dirty="0">
                <a:latin typeface="Times New Roman"/>
                <a:cs typeface="Times New Roman"/>
              </a:rPr>
              <a:t>contain</a:t>
            </a:r>
            <a:r>
              <a:rPr sz="1200" spc="260" dirty="0">
                <a:latin typeface="Times New Roman"/>
                <a:cs typeface="Times New Roman"/>
              </a:rPr>
              <a:t> </a:t>
            </a:r>
            <a:r>
              <a:rPr sz="1200" dirty="0">
                <a:latin typeface="Times New Roman"/>
                <a:cs typeface="Times New Roman"/>
              </a:rPr>
              <a:t>multiple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with</a:t>
            </a:r>
            <a:r>
              <a:rPr sz="1200" spc="260" dirty="0">
                <a:latin typeface="Times New Roman"/>
                <a:cs typeface="Times New Roman"/>
              </a:rPr>
              <a:t> </a:t>
            </a:r>
            <a:r>
              <a:rPr sz="1200" dirty="0">
                <a:latin typeface="Times New Roman"/>
                <a:cs typeface="Times New Roman"/>
              </a:rPr>
              <a:t>the</a:t>
            </a:r>
            <a:r>
              <a:rPr sz="1200" spc="265" dirty="0">
                <a:latin typeface="Times New Roman"/>
                <a:cs typeface="Times New Roman"/>
              </a:rPr>
              <a:t> </a:t>
            </a:r>
            <a:r>
              <a:rPr sz="1200" dirty="0">
                <a:latin typeface="Times New Roman"/>
                <a:cs typeface="Times New Roman"/>
              </a:rPr>
              <a:t>same</a:t>
            </a:r>
            <a:r>
              <a:rPr sz="1200" spc="254" dirty="0">
                <a:latin typeface="Times New Roman"/>
                <a:cs typeface="Times New Roman"/>
              </a:rPr>
              <a:t> </a:t>
            </a:r>
            <a:r>
              <a:rPr sz="1200" dirty="0">
                <a:latin typeface="Times New Roman"/>
                <a:cs typeface="Times New Roman"/>
              </a:rPr>
              <a:t>set</a:t>
            </a:r>
            <a:r>
              <a:rPr sz="1200" spc="260"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options.</a:t>
            </a:r>
            <a:r>
              <a:rPr sz="1200" spc="145" dirty="0">
                <a:latin typeface="Times New Roman"/>
                <a:cs typeface="Times New Roman"/>
              </a:rPr>
              <a:t>  </a:t>
            </a:r>
            <a:r>
              <a:rPr sz="1200" dirty="0">
                <a:latin typeface="Times New Roman"/>
                <a:cs typeface="Times New Roman"/>
              </a:rPr>
              <a:t>These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are</a:t>
            </a:r>
            <a:r>
              <a:rPr sz="1200" spc="260" dirty="0">
                <a:latin typeface="Times New Roman"/>
                <a:cs typeface="Times New Roman"/>
              </a:rPr>
              <a:t> </a:t>
            </a:r>
            <a:r>
              <a:rPr sz="1200" dirty="0">
                <a:latin typeface="Times New Roman"/>
                <a:cs typeface="Times New Roman"/>
              </a:rPr>
              <a:t>numbered</a:t>
            </a:r>
            <a:r>
              <a:rPr sz="1200" spc="260" dirty="0">
                <a:latin typeface="Times New Roman"/>
                <a:cs typeface="Times New Roman"/>
              </a:rPr>
              <a:t> </a:t>
            </a:r>
            <a:r>
              <a:rPr sz="1200" dirty="0">
                <a:latin typeface="Times New Roman"/>
                <a:cs typeface="Times New Roman"/>
              </a:rPr>
              <a:t>as</a:t>
            </a:r>
            <a:r>
              <a:rPr sz="1200" spc="265" dirty="0">
                <a:latin typeface="Times New Roman"/>
                <a:cs typeface="Times New Roman"/>
              </a:rPr>
              <a:t> </a:t>
            </a:r>
            <a:r>
              <a:rPr sz="1200" spc="-10" dirty="0">
                <a:latin typeface="Times New Roman"/>
                <a:cs typeface="Times New Roman"/>
              </a:rPr>
              <a:t>separate </a:t>
            </a:r>
            <a:r>
              <a:rPr sz="1200" dirty="0">
                <a:latin typeface="Times New Roman"/>
                <a:cs typeface="Times New Roman"/>
              </a:rPr>
              <a:t>questions</a:t>
            </a:r>
            <a:r>
              <a:rPr sz="1200" spc="204" dirty="0">
                <a:latin typeface="Times New Roman"/>
                <a:cs typeface="Times New Roman"/>
              </a:rPr>
              <a:t> </a:t>
            </a:r>
            <a:r>
              <a:rPr sz="1200" dirty="0">
                <a:latin typeface="Times New Roman"/>
                <a:cs typeface="Times New Roman"/>
              </a:rPr>
              <a:t>on</a:t>
            </a:r>
            <a:r>
              <a:rPr sz="1200" spc="204" dirty="0">
                <a:latin typeface="Times New Roman"/>
                <a:cs typeface="Times New Roman"/>
              </a:rPr>
              <a:t> </a:t>
            </a:r>
            <a:r>
              <a:rPr sz="1200" dirty="0">
                <a:latin typeface="Times New Roman"/>
                <a:cs typeface="Times New Roman"/>
              </a:rPr>
              <a:t>the</a:t>
            </a:r>
            <a:r>
              <a:rPr sz="1200" spc="210" dirty="0">
                <a:latin typeface="Times New Roman"/>
                <a:cs typeface="Times New Roman"/>
              </a:rPr>
              <a:t> </a:t>
            </a:r>
            <a:r>
              <a:rPr sz="1200" spc="-10" dirty="0">
                <a:latin typeface="Times New Roman"/>
                <a:cs typeface="Times New Roman"/>
              </a:rPr>
              <a:t>page.</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Some</a:t>
            </a:r>
            <a:r>
              <a:rPr sz="1200" spc="125" dirty="0">
                <a:latin typeface="Times New Roman"/>
                <a:cs typeface="Times New Roman"/>
              </a:rPr>
              <a:t> </a:t>
            </a:r>
            <a:r>
              <a:rPr sz="1200" dirty="0">
                <a:latin typeface="Times New Roman"/>
                <a:cs typeface="Times New Roman"/>
              </a:rPr>
              <a:t>questions</a:t>
            </a:r>
            <a:r>
              <a:rPr sz="1200" spc="130" dirty="0">
                <a:latin typeface="Times New Roman"/>
                <a:cs typeface="Times New Roman"/>
              </a:rPr>
              <a:t> </a:t>
            </a:r>
            <a:r>
              <a:rPr sz="1200" dirty="0">
                <a:latin typeface="Times New Roman"/>
                <a:cs typeface="Times New Roman"/>
              </a:rPr>
              <a:t>can</a:t>
            </a:r>
            <a:r>
              <a:rPr sz="1200" spc="130" dirty="0">
                <a:latin typeface="Times New Roman"/>
                <a:cs typeface="Times New Roman"/>
              </a:rPr>
              <a:t> </a:t>
            </a:r>
            <a:r>
              <a:rPr sz="1200" dirty="0">
                <a:latin typeface="Times New Roman"/>
                <a:cs typeface="Times New Roman"/>
              </a:rPr>
              <a:t>have</a:t>
            </a:r>
            <a:r>
              <a:rPr sz="1200" spc="130" dirty="0">
                <a:latin typeface="Times New Roman"/>
                <a:cs typeface="Times New Roman"/>
              </a:rPr>
              <a:t> </a:t>
            </a:r>
            <a:r>
              <a:rPr sz="1200" dirty="0">
                <a:latin typeface="Times New Roman"/>
                <a:cs typeface="Times New Roman"/>
              </a:rPr>
              <a:t>multiple</a:t>
            </a:r>
            <a:r>
              <a:rPr sz="1200" spc="130" dirty="0">
                <a:latin typeface="Times New Roman"/>
                <a:cs typeface="Times New Roman"/>
              </a:rPr>
              <a:t> </a:t>
            </a:r>
            <a:r>
              <a:rPr sz="1200" dirty="0">
                <a:latin typeface="Times New Roman"/>
                <a:cs typeface="Times New Roman"/>
              </a:rPr>
              <a:t>answers.</a:t>
            </a:r>
            <a:r>
              <a:rPr sz="1200" spc="325" dirty="0">
                <a:latin typeface="Times New Roman"/>
                <a:cs typeface="Times New Roman"/>
              </a:rPr>
              <a:t> </a:t>
            </a:r>
            <a:r>
              <a:rPr sz="1200" dirty="0">
                <a:latin typeface="Times New Roman"/>
                <a:cs typeface="Times New Roman"/>
              </a:rPr>
              <a:t>(These</a:t>
            </a:r>
            <a:r>
              <a:rPr sz="1200" spc="135" dirty="0">
                <a:latin typeface="Times New Roman"/>
                <a:cs typeface="Times New Roman"/>
              </a:rPr>
              <a:t>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all</a:t>
            </a:r>
            <a:r>
              <a:rPr sz="1200" spc="130" dirty="0">
                <a:latin typeface="Times New Roman"/>
                <a:cs typeface="Times New Roman"/>
              </a:rPr>
              <a:t> </a:t>
            </a:r>
            <a:r>
              <a:rPr sz="1200" dirty="0">
                <a:latin typeface="Times New Roman"/>
                <a:cs typeface="Times New Roman"/>
              </a:rPr>
              <a:t>clearly</a:t>
            </a:r>
            <a:r>
              <a:rPr sz="1200" spc="125" dirty="0">
                <a:latin typeface="Times New Roman"/>
                <a:cs typeface="Times New Roman"/>
              </a:rPr>
              <a:t> </a:t>
            </a:r>
            <a:r>
              <a:rPr sz="1200" dirty="0">
                <a:latin typeface="Times New Roman"/>
                <a:cs typeface="Times New Roman"/>
              </a:rPr>
              <a:t>marked</a:t>
            </a:r>
            <a:r>
              <a:rPr sz="1200" spc="135" dirty="0">
                <a:latin typeface="Times New Roman"/>
                <a:cs typeface="Times New Roman"/>
              </a:rPr>
              <a:t> </a:t>
            </a:r>
            <a:r>
              <a:rPr sz="1200" dirty="0">
                <a:latin typeface="Times New Roman"/>
                <a:cs typeface="Times New Roman"/>
              </a:rPr>
              <a:t>with</a:t>
            </a:r>
            <a:r>
              <a:rPr sz="1200" spc="135" dirty="0">
                <a:latin typeface="Times New Roman"/>
                <a:cs typeface="Times New Roman"/>
              </a:rPr>
              <a:t> </a:t>
            </a:r>
            <a:r>
              <a:rPr sz="1200" dirty="0">
                <a:latin typeface="Times New Roman"/>
                <a:cs typeface="Times New Roman"/>
              </a:rPr>
              <a:t>the</a:t>
            </a:r>
            <a:r>
              <a:rPr sz="1200" spc="125" dirty="0">
                <a:latin typeface="Times New Roman"/>
                <a:cs typeface="Times New Roman"/>
              </a:rPr>
              <a:t> </a:t>
            </a:r>
            <a:r>
              <a:rPr sz="1200" dirty="0">
                <a:latin typeface="Times New Roman"/>
                <a:cs typeface="Times New Roman"/>
              </a:rPr>
              <a:t>phrase</a:t>
            </a:r>
            <a:r>
              <a:rPr sz="1200" spc="130" dirty="0">
                <a:latin typeface="Times New Roman"/>
                <a:cs typeface="Times New Roman"/>
              </a:rPr>
              <a:t> </a:t>
            </a:r>
            <a:r>
              <a:rPr sz="1200" dirty="0">
                <a:latin typeface="Times New Roman"/>
                <a:cs typeface="Times New Roman"/>
              </a:rPr>
              <a:t>“Choose</a:t>
            </a:r>
            <a:r>
              <a:rPr sz="1200" spc="125" dirty="0">
                <a:latin typeface="Times New Roman"/>
                <a:cs typeface="Times New Roman"/>
              </a:rPr>
              <a:t> </a:t>
            </a:r>
            <a:r>
              <a:rPr sz="1200" dirty="0">
                <a:latin typeface="Times New Roman"/>
                <a:cs typeface="Times New Roman"/>
              </a:rPr>
              <a:t>all</a:t>
            </a:r>
            <a:r>
              <a:rPr sz="1200" spc="135" dirty="0">
                <a:latin typeface="Times New Roman"/>
                <a:cs typeface="Times New Roman"/>
              </a:rPr>
              <a:t> </a:t>
            </a:r>
            <a:r>
              <a:rPr sz="1200" spc="85" dirty="0">
                <a:latin typeface="Times New Roman"/>
                <a:cs typeface="Times New Roman"/>
              </a:rPr>
              <a:t>that</a:t>
            </a:r>
            <a:r>
              <a:rPr sz="1200" spc="135" dirty="0">
                <a:latin typeface="Times New Roman"/>
                <a:cs typeface="Times New Roman"/>
              </a:rPr>
              <a:t> </a:t>
            </a:r>
            <a:r>
              <a:rPr sz="1200" dirty="0">
                <a:latin typeface="Times New Roman"/>
                <a:cs typeface="Times New Roman"/>
              </a:rPr>
              <a:t>apply.”)</a:t>
            </a:r>
            <a:r>
              <a:rPr sz="1200" spc="325" dirty="0">
                <a:latin typeface="Times New Roman"/>
                <a:cs typeface="Times New Roman"/>
              </a:rPr>
              <a:t> </a:t>
            </a:r>
            <a:r>
              <a:rPr sz="1200" dirty="0">
                <a:latin typeface="Times New Roman"/>
                <a:cs typeface="Times New Roman"/>
              </a:rPr>
              <a:t>If</a:t>
            </a:r>
            <a:r>
              <a:rPr sz="1200" spc="130" dirty="0">
                <a:latin typeface="Times New Roman"/>
                <a:cs typeface="Times New Roman"/>
              </a:rPr>
              <a:t> </a:t>
            </a:r>
            <a:r>
              <a:rPr sz="1200" spc="-25" dirty="0">
                <a:latin typeface="Times New Roman"/>
                <a:cs typeface="Times New Roman"/>
              </a:rPr>
              <a:t>you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using</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dirty="0">
                <a:latin typeface="Times New Roman"/>
                <a:cs typeface="Times New Roman"/>
              </a:rPr>
              <a:t>clicker</a:t>
            </a:r>
            <a:r>
              <a:rPr sz="1200" spc="125" dirty="0">
                <a:latin typeface="Times New Roman"/>
                <a:cs typeface="Times New Roman"/>
              </a:rPr>
              <a:t> </a:t>
            </a:r>
            <a:r>
              <a:rPr sz="1200" dirty="0">
                <a:latin typeface="Times New Roman"/>
                <a:cs typeface="Times New Roman"/>
              </a:rPr>
              <a:t>system</a:t>
            </a:r>
            <a:r>
              <a:rPr sz="1200" spc="125" dirty="0">
                <a:latin typeface="Times New Roman"/>
                <a:cs typeface="Times New Roman"/>
              </a:rPr>
              <a:t> </a:t>
            </a:r>
            <a:r>
              <a:rPr sz="1200" spc="80" dirty="0">
                <a:latin typeface="Times New Roman"/>
                <a:cs typeface="Times New Roman"/>
              </a:rPr>
              <a:t>that</a:t>
            </a:r>
            <a:r>
              <a:rPr sz="1200" spc="130" dirty="0">
                <a:latin typeface="Times New Roman"/>
                <a:cs typeface="Times New Roman"/>
              </a:rPr>
              <a:t> </a:t>
            </a:r>
            <a:r>
              <a:rPr sz="1200" dirty="0">
                <a:latin typeface="Times New Roman"/>
                <a:cs typeface="Times New Roman"/>
              </a:rPr>
              <a:t>doesn’t</a:t>
            </a:r>
            <a:r>
              <a:rPr sz="1200" spc="125" dirty="0">
                <a:latin typeface="Times New Roman"/>
                <a:cs typeface="Times New Roman"/>
              </a:rPr>
              <a:t> </a:t>
            </a:r>
            <a:r>
              <a:rPr sz="1200" dirty="0">
                <a:latin typeface="Times New Roman"/>
                <a:cs typeface="Times New Roman"/>
              </a:rPr>
              <a:t>allow</a:t>
            </a:r>
            <a:r>
              <a:rPr sz="1200" spc="125" dirty="0">
                <a:latin typeface="Times New Roman"/>
                <a:cs typeface="Times New Roman"/>
              </a:rPr>
              <a:t> </a:t>
            </a:r>
            <a:r>
              <a:rPr sz="1200" dirty="0">
                <a:latin typeface="Times New Roman"/>
                <a:cs typeface="Times New Roman"/>
              </a:rPr>
              <a:t>multiple</a:t>
            </a:r>
            <a:r>
              <a:rPr sz="1200" spc="125" dirty="0">
                <a:latin typeface="Times New Roman"/>
                <a:cs typeface="Times New Roman"/>
              </a:rPr>
              <a:t> </a:t>
            </a:r>
            <a:r>
              <a:rPr sz="1200" dirty="0">
                <a:latin typeface="Times New Roman"/>
                <a:cs typeface="Times New Roman"/>
              </a:rPr>
              <a:t>responses,</a:t>
            </a:r>
            <a:r>
              <a:rPr sz="1200" spc="140" dirty="0">
                <a:latin typeface="Times New Roman"/>
                <a:cs typeface="Times New Roman"/>
              </a:rPr>
              <a:t> </a:t>
            </a:r>
            <a:r>
              <a:rPr sz="1200" dirty="0">
                <a:latin typeface="Times New Roman"/>
                <a:cs typeface="Times New Roman"/>
              </a:rPr>
              <a:t>you</a:t>
            </a:r>
            <a:r>
              <a:rPr sz="1200" spc="125" dirty="0">
                <a:latin typeface="Times New Roman"/>
                <a:cs typeface="Times New Roman"/>
              </a:rPr>
              <a:t> </a:t>
            </a:r>
            <a:r>
              <a:rPr sz="1200" dirty="0">
                <a:latin typeface="Times New Roman"/>
                <a:cs typeface="Times New Roman"/>
              </a:rPr>
              <a:t>can</a:t>
            </a:r>
            <a:r>
              <a:rPr sz="1200" spc="125" dirty="0">
                <a:latin typeface="Times New Roman"/>
                <a:cs typeface="Times New Roman"/>
              </a:rPr>
              <a:t> </a:t>
            </a:r>
            <a:r>
              <a:rPr sz="1200" dirty="0">
                <a:latin typeface="Times New Roman"/>
                <a:cs typeface="Times New Roman"/>
              </a:rPr>
              <a:t>ask</a:t>
            </a:r>
            <a:r>
              <a:rPr sz="1200" spc="125" dirty="0">
                <a:latin typeface="Times New Roman"/>
                <a:cs typeface="Times New Roman"/>
              </a:rPr>
              <a:t> </a:t>
            </a:r>
            <a:r>
              <a:rPr sz="1200" dirty="0">
                <a:latin typeface="Times New Roman"/>
                <a:cs typeface="Times New Roman"/>
              </a:rPr>
              <a:t>each</a:t>
            </a:r>
            <a:r>
              <a:rPr sz="1200" spc="125" dirty="0">
                <a:latin typeface="Times New Roman"/>
                <a:cs typeface="Times New Roman"/>
              </a:rPr>
              <a:t> </a:t>
            </a:r>
            <a:r>
              <a:rPr sz="1200" spc="65" dirty="0">
                <a:latin typeface="Times New Roman"/>
                <a:cs typeface="Times New Roman"/>
              </a:rPr>
              <a:t>part</a:t>
            </a:r>
            <a:r>
              <a:rPr sz="1200" spc="130" dirty="0">
                <a:latin typeface="Times New Roman"/>
                <a:cs typeface="Times New Roman"/>
              </a:rPr>
              <a:t> </a:t>
            </a:r>
            <a:r>
              <a:rPr sz="1200" dirty="0">
                <a:latin typeface="Times New Roman"/>
                <a:cs typeface="Times New Roman"/>
              </a:rPr>
              <a:t>separately</a:t>
            </a:r>
            <a:r>
              <a:rPr sz="1200" spc="125" dirty="0">
                <a:latin typeface="Times New Roman"/>
                <a:cs typeface="Times New Roman"/>
              </a:rPr>
              <a:t> </a:t>
            </a:r>
            <a:r>
              <a:rPr sz="1200" dirty="0">
                <a:latin typeface="Times New Roman"/>
                <a:cs typeface="Times New Roman"/>
              </a:rPr>
              <a:t>as</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spc="-25" dirty="0">
                <a:latin typeface="Times New Roman"/>
                <a:cs typeface="Times New Roman"/>
              </a:rPr>
              <a:t>yes-</a:t>
            </a:r>
            <a:r>
              <a:rPr sz="1200" dirty="0">
                <a:latin typeface="Times New Roman"/>
                <a:cs typeface="Times New Roman"/>
              </a:rPr>
              <a:t>or-no</a:t>
            </a:r>
            <a:r>
              <a:rPr sz="1200" spc="125" dirty="0">
                <a:latin typeface="Times New Roman"/>
                <a:cs typeface="Times New Roman"/>
              </a:rPr>
              <a:t> </a:t>
            </a:r>
            <a:r>
              <a:rPr sz="1200" spc="-10" dirty="0">
                <a:latin typeface="Times New Roman"/>
                <a:cs typeface="Times New Roman"/>
              </a:rPr>
              <a:t>question.</a:t>
            </a:r>
            <a:endParaRPr sz="1200" dirty="0">
              <a:latin typeface="Times New Roman"/>
              <a:cs typeface="Times New Roman"/>
            </a:endParaRPr>
          </a:p>
        </p:txBody>
      </p:sp>
    </p:spTree>
    <p:extLst>
      <p:ext uri="{BB962C8B-B14F-4D97-AF65-F5344CB8AC3E}">
        <p14:creationId xmlns:p14="http://schemas.microsoft.com/office/powerpoint/2010/main" val="3908917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tabLst>
                <a:tab pos="551815" algn="l"/>
                <a:tab pos="654050" algn="l"/>
                <a:tab pos="1320165" algn="l"/>
                <a:tab pos="1534795" algn="l"/>
                <a:tab pos="2399665" algn="l"/>
                <a:tab pos="2854325" algn="l"/>
                <a:tab pos="3275329" algn="l"/>
                <a:tab pos="3778885" algn="l"/>
                <a:tab pos="3867785" algn="l"/>
                <a:tab pos="4319270" algn="l"/>
                <a:tab pos="5062220" algn="l"/>
                <a:tab pos="5086985" algn="l"/>
                <a:tab pos="5958205" algn="l"/>
                <a:tab pos="6261735" algn="l"/>
                <a:tab pos="7005320" algn="l"/>
                <a:tab pos="7144384" algn="l"/>
                <a:tab pos="7564755" algn="l"/>
                <a:tab pos="8010525" algn="l"/>
              </a:tabLst>
            </a:pPr>
            <a:r>
              <a:rPr spc="-25" dirty="0"/>
              <a:t>The</a:t>
            </a:r>
            <a:r>
              <a:rPr dirty="0"/>
              <a:t>		</a:t>
            </a:r>
            <a:r>
              <a:rPr spc="-10" dirty="0"/>
              <a:t>image</a:t>
            </a:r>
            <a:r>
              <a:rPr dirty="0"/>
              <a:t>	</a:t>
            </a:r>
            <a:r>
              <a:rPr spc="-20" dirty="0"/>
              <a:t>below</a:t>
            </a:r>
            <a:r>
              <a:rPr dirty="0"/>
              <a:t>	</a:t>
            </a:r>
            <a:r>
              <a:rPr spc="-10" dirty="0"/>
              <a:t>shows</a:t>
            </a:r>
            <a:r>
              <a:rPr dirty="0"/>
              <a:t>	</a:t>
            </a:r>
            <a:r>
              <a:rPr spc="-25" dirty="0"/>
              <a:t>two</a:t>
            </a:r>
            <a:r>
              <a:rPr dirty="0"/>
              <a:t>		</a:t>
            </a:r>
            <a:r>
              <a:rPr spc="-10" dirty="0"/>
              <a:t>speakers</a:t>
            </a:r>
            <a:r>
              <a:rPr dirty="0"/>
              <a:t>	</a:t>
            </a:r>
            <a:r>
              <a:rPr spc="-10" dirty="0"/>
              <a:t>emitting</a:t>
            </a:r>
            <a:r>
              <a:rPr dirty="0"/>
              <a:t>	</a:t>
            </a:r>
            <a:r>
              <a:rPr spc="-10" dirty="0"/>
              <a:t>sound</a:t>
            </a:r>
            <a:r>
              <a:rPr dirty="0"/>
              <a:t>		</a:t>
            </a:r>
            <a:r>
              <a:rPr spc="-10" dirty="0"/>
              <a:t>waves</a:t>
            </a:r>
            <a:r>
              <a:rPr dirty="0"/>
              <a:t>	</a:t>
            </a:r>
            <a:r>
              <a:rPr spc="-130" dirty="0"/>
              <a:t>of </a:t>
            </a:r>
            <a:r>
              <a:rPr spc="-25" dirty="0"/>
              <a:t>the</a:t>
            </a:r>
            <a:r>
              <a:rPr dirty="0"/>
              <a:t>	</a:t>
            </a:r>
            <a:r>
              <a:rPr spc="-20" dirty="0"/>
              <a:t>same</a:t>
            </a:r>
            <a:r>
              <a:rPr dirty="0"/>
              <a:t>	</a:t>
            </a:r>
            <a:r>
              <a:rPr spc="-10" dirty="0"/>
              <a:t>wavelength</a:t>
            </a:r>
            <a:r>
              <a:rPr dirty="0"/>
              <a:t>	</a:t>
            </a:r>
            <a:r>
              <a:rPr b="0" i="1" spc="114" dirty="0">
                <a:latin typeface="Bookman Old Style"/>
                <a:cs typeface="Bookman Old Style"/>
              </a:rPr>
              <a:t>λ</a:t>
            </a:r>
            <a:r>
              <a:rPr b="0" i="1" spc="365" dirty="0">
                <a:latin typeface="Bookman Old Style"/>
                <a:cs typeface="Bookman Old Style"/>
              </a:rPr>
              <a:t> </a:t>
            </a:r>
            <a:r>
              <a:rPr spc="-25" dirty="0"/>
              <a:t>and</a:t>
            </a:r>
            <a:r>
              <a:rPr dirty="0"/>
              <a:t>	</a:t>
            </a:r>
            <a:r>
              <a:rPr spc="-25" dirty="0"/>
              <a:t>the</a:t>
            </a:r>
            <a:r>
              <a:rPr dirty="0"/>
              <a:t>	</a:t>
            </a:r>
            <a:r>
              <a:rPr spc="-20" dirty="0"/>
              <a:t>same</a:t>
            </a:r>
            <a:r>
              <a:rPr dirty="0"/>
              <a:t>		</a:t>
            </a:r>
            <a:r>
              <a:rPr spc="-10" dirty="0"/>
              <a:t>initial</a:t>
            </a:r>
            <a:r>
              <a:rPr dirty="0"/>
              <a:t>	</a:t>
            </a:r>
            <a:r>
              <a:rPr spc="-10" dirty="0"/>
              <a:t>phase.</a:t>
            </a:r>
            <a:r>
              <a:rPr dirty="0"/>
              <a:t>	</a:t>
            </a:r>
            <a:r>
              <a:rPr spc="-25" dirty="0"/>
              <a:t>Let</a:t>
            </a:r>
            <a:r>
              <a:rPr dirty="0"/>
              <a:t>	</a:t>
            </a:r>
            <a:r>
              <a:rPr spc="-10" dirty="0"/>
              <a:t>Point</a:t>
            </a:r>
          </a:p>
        </p:txBody>
      </p:sp>
      <p:sp>
        <p:nvSpPr>
          <p:cNvPr id="5" name="object 5"/>
          <p:cNvSpPr txBox="1"/>
          <p:nvPr/>
        </p:nvSpPr>
        <p:spPr>
          <a:xfrm>
            <a:off x="680719" y="1967952"/>
            <a:ext cx="8330565" cy="1542415"/>
          </a:xfrm>
          <a:prstGeom prst="rect">
            <a:avLst/>
          </a:prstGeom>
        </p:spPr>
        <p:txBody>
          <a:bodyPr vert="horz" wrap="square" lIns="0" tIns="15875" rIns="0" bIns="0" rtlCol="0">
            <a:spAutoFit/>
          </a:bodyPr>
          <a:lstStyle/>
          <a:p>
            <a:pPr marL="50800" algn="just">
              <a:lnSpc>
                <a:spcPct val="100000"/>
              </a:lnSpc>
              <a:spcBef>
                <a:spcPts val="125"/>
              </a:spcBef>
            </a:pPr>
            <a:r>
              <a:rPr sz="2450" dirty="0">
                <a:latin typeface="Times New Roman"/>
                <a:cs typeface="Times New Roman"/>
              </a:rPr>
              <a:t>A</a:t>
            </a:r>
            <a:r>
              <a:rPr sz="2450" spc="235" dirty="0">
                <a:latin typeface="Times New Roman"/>
                <a:cs typeface="Times New Roman"/>
              </a:rPr>
              <a:t> </a:t>
            </a:r>
            <a:r>
              <a:rPr sz="2450" dirty="0">
                <a:latin typeface="Times New Roman"/>
                <a:cs typeface="Times New Roman"/>
              </a:rPr>
              <a:t>be</a:t>
            </a:r>
            <a:r>
              <a:rPr sz="2450" spc="245" dirty="0">
                <a:latin typeface="Times New Roman"/>
                <a:cs typeface="Times New Roman"/>
              </a:rPr>
              <a:t> </a:t>
            </a:r>
            <a:r>
              <a:rPr sz="2450" dirty="0">
                <a:latin typeface="Times New Roman"/>
                <a:cs typeface="Times New Roman"/>
              </a:rPr>
              <a:t>the</a:t>
            </a:r>
            <a:r>
              <a:rPr sz="2450" spc="240" dirty="0">
                <a:latin typeface="Times New Roman"/>
                <a:cs typeface="Times New Roman"/>
              </a:rPr>
              <a:t> </a:t>
            </a:r>
            <a:r>
              <a:rPr sz="2450" dirty="0">
                <a:latin typeface="Times New Roman"/>
                <a:cs typeface="Times New Roman"/>
              </a:rPr>
              <a:t>point</a:t>
            </a:r>
            <a:r>
              <a:rPr sz="2450" spc="245" dirty="0">
                <a:latin typeface="Times New Roman"/>
                <a:cs typeface="Times New Roman"/>
              </a:rPr>
              <a:t> </a:t>
            </a:r>
            <a:r>
              <a:rPr sz="2450" spc="-20" dirty="0">
                <a:latin typeface="Times New Roman"/>
                <a:cs typeface="Times New Roman"/>
              </a:rPr>
              <a:t>halfway</a:t>
            </a:r>
            <a:r>
              <a:rPr sz="2450" spc="245" dirty="0">
                <a:latin typeface="Times New Roman"/>
                <a:cs typeface="Times New Roman"/>
              </a:rPr>
              <a:t> </a:t>
            </a:r>
            <a:r>
              <a:rPr sz="2450" dirty="0">
                <a:latin typeface="Times New Roman"/>
                <a:cs typeface="Times New Roman"/>
              </a:rPr>
              <a:t>between</a:t>
            </a:r>
            <a:r>
              <a:rPr sz="2450" spc="24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two</a:t>
            </a:r>
            <a:r>
              <a:rPr sz="2450" spc="245" dirty="0">
                <a:latin typeface="Times New Roman"/>
                <a:cs typeface="Times New Roman"/>
              </a:rPr>
              <a:t> </a:t>
            </a:r>
            <a:r>
              <a:rPr sz="2450" dirty="0">
                <a:latin typeface="Times New Roman"/>
                <a:cs typeface="Times New Roman"/>
              </a:rPr>
              <a:t>speakers,</a:t>
            </a:r>
            <a:r>
              <a:rPr sz="2450" spc="280" dirty="0">
                <a:latin typeface="Times New Roman"/>
                <a:cs typeface="Times New Roman"/>
              </a:rPr>
              <a:t> </a:t>
            </a:r>
            <a:r>
              <a:rPr sz="2450" dirty="0">
                <a:latin typeface="Times New Roman"/>
                <a:cs typeface="Times New Roman"/>
              </a:rPr>
              <a:t>and</a:t>
            </a:r>
            <a:r>
              <a:rPr sz="2450" spc="240" dirty="0">
                <a:latin typeface="Times New Roman"/>
                <a:cs typeface="Times New Roman"/>
              </a:rPr>
              <a:t> </a:t>
            </a:r>
            <a:r>
              <a:rPr sz="2450" dirty="0">
                <a:latin typeface="Times New Roman"/>
                <a:cs typeface="Times New Roman"/>
              </a:rPr>
              <a:t>let</a:t>
            </a:r>
            <a:r>
              <a:rPr sz="2450" spc="245" dirty="0">
                <a:latin typeface="Times New Roman"/>
                <a:cs typeface="Times New Roman"/>
              </a:rPr>
              <a:t> </a:t>
            </a:r>
            <a:r>
              <a:rPr sz="2450" spc="-10" dirty="0">
                <a:latin typeface="Times New Roman"/>
                <a:cs typeface="Times New Roman"/>
              </a:rPr>
              <a:t>Point</a:t>
            </a:r>
            <a:endParaRPr sz="2450">
              <a:latin typeface="Times New Roman"/>
              <a:cs typeface="Times New Roman"/>
            </a:endParaRPr>
          </a:p>
          <a:p>
            <a:pPr marL="50800" marR="42545" algn="just">
              <a:lnSpc>
                <a:spcPts val="2990"/>
              </a:lnSpc>
              <a:spcBef>
                <a:spcPts val="105"/>
              </a:spcBef>
            </a:pPr>
            <a:r>
              <a:rPr sz="2450" dirty="0">
                <a:latin typeface="Times New Roman"/>
                <a:cs typeface="Times New Roman"/>
              </a:rPr>
              <a:t>B</a:t>
            </a:r>
            <a:r>
              <a:rPr sz="2450" spc="400" dirty="0">
                <a:latin typeface="Times New Roman"/>
                <a:cs typeface="Times New Roman"/>
              </a:rPr>
              <a:t> </a:t>
            </a:r>
            <a:r>
              <a:rPr sz="2450" dirty="0">
                <a:latin typeface="Times New Roman"/>
                <a:cs typeface="Times New Roman"/>
              </a:rPr>
              <a:t>be</a:t>
            </a:r>
            <a:r>
              <a:rPr sz="2450" spc="405" dirty="0">
                <a:latin typeface="Times New Roman"/>
                <a:cs typeface="Times New Roman"/>
              </a:rPr>
              <a:t> </a:t>
            </a:r>
            <a:r>
              <a:rPr sz="2450" dirty="0">
                <a:latin typeface="Times New Roman"/>
                <a:cs typeface="Times New Roman"/>
              </a:rPr>
              <a:t>the</a:t>
            </a:r>
            <a:r>
              <a:rPr sz="2450" spc="409" dirty="0">
                <a:latin typeface="Times New Roman"/>
                <a:cs typeface="Times New Roman"/>
              </a:rPr>
              <a:t> </a:t>
            </a:r>
            <a:r>
              <a:rPr sz="2450" dirty="0">
                <a:latin typeface="Times New Roman"/>
                <a:cs typeface="Times New Roman"/>
              </a:rPr>
              <a:t>point</a:t>
            </a:r>
            <a:r>
              <a:rPr sz="2450" spc="409" dirty="0">
                <a:latin typeface="Times New Roman"/>
                <a:cs typeface="Times New Roman"/>
              </a:rPr>
              <a:t> </a:t>
            </a:r>
            <a:r>
              <a:rPr sz="2450" dirty="0">
                <a:latin typeface="Times New Roman"/>
                <a:cs typeface="Times New Roman"/>
              </a:rPr>
              <a:t>opposite</a:t>
            </a:r>
            <a:r>
              <a:rPr sz="2450" spc="405" dirty="0">
                <a:latin typeface="Times New Roman"/>
                <a:cs typeface="Times New Roman"/>
              </a:rPr>
              <a:t> </a:t>
            </a:r>
            <a:r>
              <a:rPr sz="2450" dirty="0">
                <a:latin typeface="Times New Roman"/>
                <a:cs typeface="Times New Roman"/>
              </a:rPr>
              <a:t>Point</a:t>
            </a:r>
            <a:r>
              <a:rPr sz="2450" spc="409" dirty="0">
                <a:latin typeface="Times New Roman"/>
                <a:cs typeface="Times New Roman"/>
              </a:rPr>
              <a:t> </a:t>
            </a:r>
            <a:r>
              <a:rPr sz="2450" dirty="0">
                <a:latin typeface="Times New Roman"/>
                <a:cs typeface="Times New Roman"/>
              </a:rPr>
              <a:t>A</a:t>
            </a:r>
            <a:r>
              <a:rPr sz="2450" spc="409" dirty="0">
                <a:latin typeface="Times New Roman"/>
                <a:cs typeface="Times New Roman"/>
              </a:rPr>
              <a:t> </a:t>
            </a:r>
            <a:r>
              <a:rPr sz="2450" dirty="0">
                <a:latin typeface="Times New Roman"/>
                <a:cs typeface="Times New Roman"/>
              </a:rPr>
              <a:t>on</a:t>
            </a:r>
            <a:r>
              <a:rPr sz="2450" spc="405" dirty="0">
                <a:latin typeface="Times New Roman"/>
                <a:cs typeface="Times New Roman"/>
              </a:rPr>
              <a:t> </a:t>
            </a:r>
            <a:r>
              <a:rPr sz="2450" dirty="0">
                <a:latin typeface="Times New Roman"/>
                <a:cs typeface="Times New Roman"/>
              </a:rPr>
              <a:t>the</a:t>
            </a:r>
            <a:r>
              <a:rPr sz="2450" spc="409" dirty="0">
                <a:latin typeface="Times New Roman"/>
                <a:cs typeface="Times New Roman"/>
              </a:rPr>
              <a:t> </a:t>
            </a:r>
            <a:r>
              <a:rPr sz="2450" dirty="0">
                <a:latin typeface="Times New Roman"/>
                <a:cs typeface="Times New Roman"/>
              </a:rPr>
              <a:t>far</a:t>
            </a:r>
            <a:r>
              <a:rPr sz="2450" spc="409" dirty="0">
                <a:latin typeface="Times New Roman"/>
                <a:cs typeface="Times New Roman"/>
              </a:rPr>
              <a:t> </a:t>
            </a:r>
            <a:r>
              <a:rPr sz="2450" dirty="0">
                <a:latin typeface="Times New Roman"/>
                <a:cs typeface="Times New Roman"/>
              </a:rPr>
              <a:t>wall.</a:t>
            </a:r>
            <a:r>
              <a:rPr sz="2450" spc="305" dirty="0">
                <a:latin typeface="Times New Roman"/>
                <a:cs typeface="Times New Roman"/>
              </a:rPr>
              <a:t>  </a:t>
            </a:r>
            <a:r>
              <a:rPr sz="2450" dirty="0">
                <a:latin typeface="Times New Roman"/>
                <a:cs typeface="Times New Roman"/>
              </a:rPr>
              <a:t>Is</a:t>
            </a:r>
            <a:r>
              <a:rPr sz="2450" spc="405" dirty="0">
                <a:latin typeface="Times New Roman"/>
                <a:cs typeface="Times New Roman"/>
              </a:rPr>
              <a:t> </a:t>
            </a:r>
            <a:r>
              <a:rPr sz="2450" dirty="0">
                <a:latin typeface="Times New Roman"/>
                <a:cs typeface="Times New Roman"/>
              </a:rPr>
              <a:t>there</a:t>
            </a:r>
            <a:r>
              <a:rPr sz="2450" spc="409" dirty="0">
                <a:latin typeface="Times New Roman"/>
                <a:cs typeface="Times New Roman"/>
              </a:rPr>
              <a:t> </a:t>
            </a:r>
            <a:r>
              <a:rPr sz="2450" spc="-25" dirty="0">
                <a:latin typeface="Times New Roman"/>
                <a:cs typeface="Times New Roman"/>
              </a:rPr>
              <a:t>any </a:t>
            </a:r>
            <a:r>
              <a:rPr sz="2450" dirty="0">
                <a:latin typeface="Times New Roman"/>
                <a:cs typeface="Times New Roman"/>
              </a:rPr>
              <a:t>combination</a:t>
            </a:r>
            <a:r>
              <a:rPr sz="2450" spc="350" dirty="0">
                <a:latin typeface="Times New Roman"/>
                <a:cs typeface="Times New Roman"/>
              </a:rPr>
              <a:t> </a:t>
            </a:r>
            <a:r>
              <a:rPr sz="2450" dirty="0">
                <a:latin typeface="Times New Roman"/>
                <a:cs typeface="Times New Roman"/>
              </a:rPr>
              <a:t>of</a:t>
            </a:r>
            <a:r>
              <a:rPr sz="2450" spc="355" dirty="0">
                <a:latin typeface="Times New Roman"/>
                <a:cs typeface="Times New Roman"/>
              </a:rPr>
              <a:t> </a:t>
            </a:r>
            <a:r>
              <a:rPr sz="2450" b="0" i="1" dirty="0">
                <a:latin typeface="Bookman Old Style"/>
                <a:cs typeface="Bookman Old Style"/>
              </a:rPr>
              <a:t>D</a:t>
            </a:r>
            <a:r>
              <a:rPr sz="3075" b="0" i="1" baseline="-9485" dirty="0">
                <a:latin typeface="Bookman Old Style"/>
                <a:cs typeface="Bookman Old Style"/>
              </a:rPr>
              <a:t>sp</a:t>
            </a:r>
            <a:r>
              <a:rPr sz="2450" dirty="0">
                <a:latin typeface="Times New Roman"/>
                <a:cs typeface="Times New Roman"/>
              </a:rPr>
              <a:t>,</a:t>
            </a:r>
            <a:r>
              <a:rPr sz="2450" spc="434" dirty="0">
                <a:latin typeface="Times New Roman"/>
                <a:cs typeface="Times New Roman"/>
              </a:rPr>
              <a:t> </a:t>
            </a:r>
            <a:r>
              <a:rPr sz="2450" b="0" i="1" spc="105" dirty="0">
                <a:latin typeface="Bookman Old Style"/>
                <a:cs typeface="Bookman Old Style"/>
              </a:rPr>
              <a:t>L</a:t>
            </a:r>
            <a:r>
              <a:rPr sz="2450" spc="105" dirty="0">
                <a:latin typeface="Times New Roman"/>
                <a:cs typeface="Times New Roman"/>
              </a:rPr>
              <a:t>,</a:t>
            </a:r>
            <a:r>
              <a:rPr sz="2450" spc="430" dirty="0">
                <a:latin typeface="Times New Roman"/>
                <a:cs typeface="Times New Roman"/>
              </a:rPr>
              <a:t> </a:t>
            </a:r>
            <a:r>
              <a:rPr sz="2450" dirty="0">
                <a:latin typeface="Times New Roman"/>
                <a:cs typeface="Times New Roman"/>
              </a:rPr>
              <a:t>and</a:t>
            </a:r>
            <a:r>
              <a:rPr sz="2450" spc="360" dirty="0">
                <a:latin typeface="Times New Roman"/>
                <a:cs typeface="Times New Roman"/>
              </a:rPr>
              <a:t> </a:t>
            </a:r>
            <a:r>
              <a:rPr sz="2450" b="0" i="1" spc="114" dirty="0">
                <a:latin typeface="Bookman Old Style"/>
                <a:cs typeface="Bookman Old Style"/>
              </a:rPr>
              <a:t>λ</a:t>
            </a:r>
            <a:r>
              <a:rPr sz="2450" b="0" i="1" spc="235" dirty="0">
                <a:latin typeface="Bookman Old Style"/>
                <a:cs typeface="Bookman Old Style"/>
              </a:rPr>
              <a:t> </a:t>
            </a:r>
            <a:r>
              <a:rPr sz="2450" dirty="0">
                <a:latin typeface="Times New Roman"/>
                <a:cs typeface="Times New Roman"/>
              </a:rPr>
              <a:t>for</a:t>
            </a:r>
            <a:r>
              <a:rPr sz="2450" spc="355" dirty="0">
                <a:latin typeface="Times New Roman"/>
                <a:cs typeface="Times New Roman"/>
              </a:rPr>
              <a:t> </a:t>
            </a:r>
            <a:r>
              <a:rPr sz="2450" dirty="0">
                <a:latin typeface="Times New Roman"/>
                <a:cs typeface="Times New Roman"/>
              </a:rPr>
              <a:t>which</a:t>
            </a:r>
            <a:r>
              <a:rPr sz="2450" spc="360" dirty="0">
                <a:latin typeface="Times New Roman"/>
                <a:cs typeface="Times New Roman"/>
              </a:rPr>
              <a:t> </a:t>
            </a:r>
            <a:r>
              <a:rPr sz="2450" dirty="0">
                <a:latin typeface="Times New Roman"/>
                <a:cs typeface="Times New Roman"/>
              </a:rPr>
              <a:t>the</a:t>
            </a:r>
            <a:r>
              <a:rPr sz="2450" spc="355" dirty="0">
                <a:latin typeface="Times New Roman"/>
                <a:cs typeface="Times New Roman"/>
              </a:rPr>
              <a:t> </a:t>
            </a:r>
            <a:r>
              <a:rPr sz="2450" dirty="0">
                <a:latin typeface="Times New Roman"/>
                <a:cs typeface="Times New Roman"/>
              </a:rPr>
              <a:t>two</a:t>
            </a:r>
            <a:r>
              <a:rPr sz="2450" spc="360" dirty="0">
                <a:latin typeface="Times New Roman"/>
                <a:cs typeface="Times New Roman"/>
              </a:rPr>
              <a:t> </a:t>
            </a:r>
            <a:r>
              <a:rPr sz="2450" dirty="0">
                <a:latin typeface="Times New Roman"/>
                <a:cs typeface="Times New Roman"/>
              </a:rPr>
              <a:t>waves</a:t>
            </a:r>
            <a:r>
              <a:rPr sz="2450" spc="355" dirty="0">
                <a:latin typeface="Times New Roman"/>
                <a:cs typeface="Times New Roman"/>
              </a:rPr>
              <a:t> </a:t>
            </a:r>
            <a:r>
              <a:rPr sz="2450" spc="-10" dirty="0">
                <a:latin typeface="Times New Roman"/>
                <a:cs typeface="Times New Roman"/>
              </a:rPr>
              <a:t>would </a:t>
            </a:r>
            <a:r>
              <a:rPr sz="2450" dirty="0">
                <a:latin typeface="Times New Roman"/>
                <a:cs typeface="Times New Roman"/>
              </a:rPr>
              <a:t>interfere</a:t>
            </a:r>
            <a:r>
              <a:rPr sz="2450" spc="110" dirty="0">
                <a:latin typeface="Times New Roman"/>
                <a:cs typeface="Times New Roman"/>
              </a:rPr>
              <a:t> </a:t>
            </a:r>
            <a:r>
              <a:rPr sz="2450" dirty="0">
                <a:latin typeface="Times New Roman"/>
                <a:cs typeface="Times New Roman"/>
              </a:rPr>
              <a:t>destructively</a:t>
            </a:r>
            <a:r>
              <a:rPr sz="2450" spc="114" dirty="0">
                <a:latin typeface="Times New Roman"/>
                <a:cs typeface="Times New Roman"/>
              </a:rPr>
              <a:t> </a:t>
            </a:r>
            <a:r>
              <a:rPr sz="2450" spc="120" dirty="0">
                <a:latin typeface="Times New Roman"/>
                <a:cs typeface="Times New Roman"/>
              </a:rPr>
              <a:t>at</a:t>
            </a:r>
            <a:r>
              <a:rPr sz="2450" spc="114" dirty="0">
                <a:latin typeface="Times New Roman"/>
                <a:cs typeface="Times New Roman"/>
              </a:rPr>
              <a:t> </a:t>
            </a:r>
            <a:r>
              <a:rPr sz="2450" dirty="0">
                <a:latin typeface="Times New Roman"/>
                <a:cs typeface="Times New Roman"/>
              </a:rPr>
              <a:t>Point</a:t>
            </a:r>
            <a:r>
              <a:rPr sz="2450" spc="125" dirty="0">
                <a:latin typeface="Times New Roman"/>
                <a:cs typeface="Times New Roman"/>
              </a:rPr>
              <a:t> </a:t>
            </a:r>
            <a:r>
              <a:rPr sz="2450" spc="-25" dirty="0">
                <a:latin typeface="Times New Roman"/>
                <a:cs typeface="Times New Roman"/>
              </a:rPr>
              <a:t>B?</a:t>
            </a:r>
            <a:endParaRPr sz="2450">
              <a:latin typeface="Times New Roman"/>
              <a:cs typeface="Times New Roman"/>
            </a:endParaRPr>
          </a:p>
        </p:txBody>
      </p:sp>
      <p:pic>
        <p:nvPicPr>
          <p:cNvPr id="6" name="object 6"/>
          <p:cNvPicPr/>
          <p:nvPr/>
        </p:nvPicPr>
        <p:blipFill>
          <a:blip r:embed="rId2" cstate="print"/>
          <a:stretch>
            <a:fillRect/>
          </a:stretch>
        </p:blipFill>
        <p:spPr>
          <a:xfrm>
            <a:off x="731519" y="3508057"/>
            <a:ext cx="4041648" cy="2895599"/>
          </a:xfrm>
          <a:prstGeom prst="rect">
            <a:avLst/>
          </a:prstGeom>
        </p:spPr>
      </p:pic>
      <p:sp>
        <p:nvSpPr>
          <p:cNvPr id="7" name="object 7"/>
          <p:cNvSpPr txBox="1"/>
          <p:nvPr/>
        </p:nvSpPr>
        <p:spPr>
          <a:xfrm>
            <a:off x="707758" y="6658177"/>
            <a:ext cx="8266430" cy="1162685"/>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dirty="0">
                <a:latin typeface="Georgia"/>
                <a:cs typeface="Georgia"/>
              </a:rPr>
              <a:t>Solution:</a:t>
            </a:r>
            <a:r>
              <a:rPr sz="2450" b="1" spc="110" dirty="0">
                <a:latin typeface="Georgia"/>
                <a:cs typeface="Georgia"/>
              </a:rPr>
              <a:t>  </a:t>
            </a:r>
            <a:r>
              <a:rPr sz="2450" dirty="0">
                <a:latin typeface="Times New Roman"/>
                <a:cs typeface="Times New Roman"/>
              </a:rPr>
              <a:t>No.</a:t>
            </a:r>
            <a:r>
              <a:rPr sz="2450" spc="390" dirty="0">
                <a:latin typeface="Times New Roman"/>
                <a:cs typeface="Times New Roman"/>
              </a:rPr>
              <a:t> </a:t>
            </a:r>
            <a:r>
              <a:rPr sz="2450" dirty="0">
                <a:latin typeface="Times New Roman"/>
                <a:cs typeface="Times New Roman"/>
              </a:rPr>
              <a:t>For</a:t>
            </a:r>
            <a:r>
              <a:rPr sz="2450" spc="50" dirty="0">
                <a:latin typeface="Times New Roman"/>
                <a:cs typeface="Times New Roman"/>
              </a:rPr>
              <a:t> </a:t>
            </a:r>
            <a:r>
              <a:rPr sz="2450" dirty="0">
                <a:latin typeface="Times New Roman"/>
                <a:cs typeface="Times New Roman"/>
              </a:rPr>
              <a:t>any</a:t>
            </a:r>
            <a:r>
              <a:rPr sz="2450" spc="55" dirty="0">
                <a:latin typeface="Times New Roman"/>
                <a:cs typeface="Times New Roman"/>
              </a:rPr>
              <a:t> </a:t>
            </a:r>
            <a:r>
              <a:rPr sz="2450" spc="-50" dirty="0">
                <a:latin typeface="Times New Roman"/>
                <a:cs typeface="Times New Roman"/>
              </a:rPr>
              <a:t>non-</a:t>
            </a:r>
            <a:r>
              <a:rPr sz="2450" dirty="0">
                <a:latin typeface="Times New Roman"/>
                <a:cs typeface="Times New Roman"/>
              </a:rPr>
              <a:t>zero</a:t>
            </a:r>
            <a:r>
              <a:rPr sz="2450" spc="55" dirty="0">
                <a:latin typeface="Times New Roman"/>
                <a:cs typeface="Times New Roman"/>
              </a:rPr>
              <a:t> </a:t>
            </a:r>
            <a:r>
              <a:rPr sz="2450" dirty="0">
                <a:latin typeface="Times New Roman"/>
                <a:cs typeface="Times New Roman"/>
              </a:rPr>
              <a:t>values</a:t>
            </a:r>
            <a:r>
              <a:rPr sz="2450" spc="55" dirty="0">
                <a:latin typeface="Times New Roman"/>
                <a:cs typeface="Times New Roman"/>
              </a:rPr>
              <a:t> </a:t>
            </a:r>
            <a:r>
              <a:rPr sz="2450" dirty="0">
                <a:latin typeface="Times New Roman"/>
                <a:cs typeface="Times New Roman"/>
              </a:rPr>
              <a:t>of</a:t>
            </a:r>
            <a:r>
              <a:rPr sz="2450" spc="55" dirty="0">
                <a:latin typeface="Times New Roman"/>
                <a:cs typeface="Times New Roman"/>
              </a:rPr>
              <a:t> </a:t>
            </a:r>
            <a:r>
              <a:rPr sz="2450" dirty="0">
                <a:latin typeface="Times New Roman"/>
                <a:cs typeface="Times New Roman"/>
              </a:rPr>
              <a:t>those</a:t>
            </a:r>
            <a:r>
              <a:rPr sz="2450" spc="55" dirty="0">
                <a:latin typeface="Times New Roman"/>
                <a:cs typeface="Times New Roman"/>
              </a:rPr>
              <a:t> </a:t>
            </a:r>
            <a:r>
              <a:rPr sz="2450" dirty="0">
                <a:latin typeface="Times New Roman"/>
                <a:cs typeface="Times New Roman"/>
              </a:rPr>
              <a:t>quantities,</a:t>
            </a:r>
            <a:r>
              <a:rPr sz="2450" spc="70" dirty="0">
                <a:latin typeface="Times New Roman"/>
                <a:cs typeface="Times New Roman"/>
              </a:rPr>
              <a:t> </a:t>
            </a:r>
            <a:r>
              <a:rPr sz="2450" spc="-25" dirty="0">
                <a:latin typeface="Times New Roman"/>
                <a:cs typeface="Times New Roman"/>
              </a:rPr>
              <a:t>the </a:t>
            </a:r>
            <a:r>
              <a:rPr sz="2450" dirty="0">
                <a:latin typeface="Times New Roman"/>
                <a:cs typeface="Times New Roman"/>
              </a:rPr>
              <a:t>two</a:t>
            </a:r>
            <a:r>
              <a:rPr sz="2450" spc="85" dirty="0">
                <a:latin typeface="Times New Roman"/>
                <a:cs typeface="Times New Roman"/>
              </a:rPr>
              <a:t> </a:t>
            </a:r>
            <a:r>
              <a:rPr sz="2450" spc="-40" dirty="0">
                <a:latin typeface="Times New Roman"/>
                <a:cs typeface="Times New Roman"/>
              </a:rPr>
              <a:t>waves</a:t>
            </a:r>
            <a:r>
              <a:rPr sz="2450" spc="75" dirty="0">
                <a:latin typeface="Times New Roman"/>
                <a:cs typeface="Times New Roman"/>
              </a:rPr>
              <a:t> </a:t>
            </a:r>
            <a:r>
              <a:rPr sz="2450" spc="-10" dirty="0">
                <a:latin typeface="Times New Roman"/>
                <a:cs typeface="Times New Roman"/>
              </a:rPr>
              <a:t>will</a:t>
            </a:r>
            <a:r>
              <a:rPr sz="2450" spc="85" dirty="0">
                <a:latin typeface="Times New Roman"/>
                <a:cs typeface="Times New Roman"/>
              </a:rPr>
              <a:t> </a:t>
            </a:r>
            <a:r>
              <a:rPr sz="2450" dirty="0">
                <a:latin typeface="Times New Roman"/>
                <a:cs typeface="Times New Roman"/>
              </a:rPr>
              <a:t>travel</a:t>
            </a:r>
            <a:r>
              <a:rPr sz="2450" spc="85" dirty="0">
                <a:latin typeface="Times New Roman"/>
                <a:cs typeface="Times New Roman"/>
              </a:rPr>
              <a:t> </a:t>
            </a:r>
            <a:r>
              <a:rPr sz="2450" dirty="0">
                <a:latin typeface="Times New Roman"/>
                <a:cs typeface="Times New Roman"/>
              </a:rPr>
              <a:t>exactly</a:t>
            </a:r>
            <a:r>
              <a:rPr sz="2450" spc="80"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same</a:t>
            </a:r>
            <a:r>
              <a:rPr sz="2450" spc="80" dirty="0">
                <a:latin typeface="Times New Roman"/>
                <a:cs typeface="Times New Roman"/>
              </a:rPr>
              <a:t> </a:t>
            </a:r>
            <a:r>
              <a:rPr sz="2450" dirty="0">
                <a:latin typeface="Times New Roman"/>
                <a:cs typeface="Times New Roman"/>
              </a:rPr>
              <a:t>distance</a:t>
            </a:r>
            <a:r>
              <a:rPr sz="2450" spc="75" dirty="0">
                <a:latin typeface="Times New Roman"/>
                <a:cs typeface="Times New Roman"/>
              </a:rPr>
              <a:t> </a:t>
            </a:r>
            <a:r>
              <a:rPr sz="2450" dirty="0">
                <a:latin typeface="Times New Roman"/>
                <a:cs typeface="Times New Roman"/>
              </a:rPr>
              <a:t>as</a:t>
            </a:r>
            <a:r>
              <a:rPr sz="2450" spc="85" dirty="0">
                <a:latin typeface="Times New Roman"/>
                <a:cs typeface="Times New Roman"/>
              </a:rPr>
              <a:t> </a:t>
            </a:r>
            <a:r>
              <a:rPr sz="2450" dirty="0">
                <a:latin typeface="Times New Roman"/>
                <a:cs typeface="Times New Roman"/>
              </a:rPr>
              <a:t>each</a:t>
            </a:r>
            <a:r>
              <a:rPr sz="2450" spc="85" dirty="0">
                <a:latin typeface="Times New Roman"/>
                <a:cs typeface="Times New Roman"/>
              </a:rPr>
              <a:t> </a:t>
            </a:r>
            <a:r>
              <a:rPr sz="2450" dirty="0">
                <a:latin typeface="Times New Roman"/>
                <a:cs typeface="Times New Roman"/>
              </a:rPr>
              <a:t>other.</a:t>
            </a:r>
            <a:r>
              <a:rPr sz="2450" spc="340" dirty="0">
                <a:latin typeface="Times New Roman"/>
                <a:cs typeface="Times New Roman"/>
              </a:rPr>
              <a:t> </a:t>
            </a:r>
            <a:r>
              <a:rPr sz="2450" spc="-25" dirty="0">
                <a:latin typeface="Times New Roman"/>
                <a:cs typeface="Times New Roman"/>
              </a:rPr>
              <a:t>So </a:t>
            </a:r>
            <a:r>
              <a:rPr sz="2450" dirty="0">
                <a:latin typeface="Times New Roman"/>
                <a:cs typeface="Times New Roman"/>
              </a:rPr>
              <a:t>if</a:t>
            </a:r>
            <a:r>
              <a:rPr sz="2450" spc="90"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two</a:t>
            </a:r>
            <a:r>
              <a:rPr sz="2450" spc="90" dirty="0">
                <a:latin typeface="Times New Roman"/>
                <a:cs typeface="Times New Roman"/>
              </a:rPr>
              <a:t> </a:t>
            </a:r>
            <a:r>
              <a:rPr sz="2450" spc="-50" dirty="0">
                <a:latin typeface="Times New Roman"/>
                <a:cs typeface="Times New Roman"/>
              </a:rPr>
              <a:t>waves</a:t>
            </a:r>
            <a:r>
              <a:rPr sz="2450" spc="90" dirty="0">
                <a:latin typeface="Times New Roman"/>
                <a:cs typeface="Times New Roman"/>
              </a:rPr>
              <a:t> </a:t>
            </a:r>
            <a:r>
              <a:rPr sz="2450" spc="80" dirty="0">
                <a:latin typeface="Times New Roman"/>
                <a:cs typeface="Times New Roman"/>
              </a:rPr>
              <a:t>start</a:t>
            </a:r>
            <a:r>
              <a:rPr sz="2450" spc="90" dirty="0">
                <a:latin typeface="Times New Roman"/>
                <a:cs typeface="Times New Roman"/>
              </a:rPr>
              <a:t> </a:t>
            </a:r>
            <a:r>
              <a:rPr sz="2450" dirty="0">
                <a:latin typeface="Times New Roman"/>
                <a:cs typeface="Times New Roman"/>
              </a:rPr>
              <a:t>in</a:t>
            </a:r>
            <a:r>
              <a:rPr sz="2450" spc="90" dirty="0">
                <a:latin typeface="Times New Roman"/>
                <a:cs typeface="Times New Roman"/>
              </a:rPr>
              <a:t> </a:t>
            </a:r>
            <a:r>
              <a:rPr sz="2450" dirty="0">
                <a:latin typeface="Times New Roman"/>
                <a:cs typeface="Times New Roman"/>
              </a:rPr>
              <a:t>phase,</a:t>
            </a:r>
            <a:r>
              <a:rPr sz="2450" spc="9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spc="-20" dirty="0">
                <a:latin typeface="Times New Roman"/>
                <a:cs typeface="Times New Roman"/>
              </a:rPr>
              <a:t>will</a:t>
            </a:r>
            <a:r>
              <a:rPr sz="2450" spc="85" dirty="0">
                <a:latin typeface="Times New Roman"/>
                <a:cs typeface="Times New Roman"/>
              </a:rPr>
              <a:t> </a:t>
            </a:r>
            <a:r>
              <a:rPr sz="2450" dirty="0">
                <a:latin typeface="Times New Roman"/>
                <a:cs typeface="Times New Roman"/>
              </a:rPr>
              <a:t>reach</a:t>
            </a:r>
            <a:r>
              <a:rPr sz="2450" spc="90" dirty="0">
                <a:latin typeface="Times New Roman"/>
                <a:cs typeface="Times New Roman"/>
              </a:rPr>
              <a:t> </a:t>
            </a:r>
            <a:r>
              <a:rPr sz="2450" dirty="0">
                <a:latin typeface="Times New Roman"/>
                <a:cs typeface="Times New Roman"/>
              </a:rPr>
              <a:t>this</a:t>
            </a:r>
            <a:r>
              <a:rPr sz="2450" spc="85" dirty="0">
                <a:latin typeface="Times New Roman"/>
                <a:cs typeface="Times New Roman"/>
              </a:rPr>
              <a:t> </a:t>
            </a:r>
            <a:r>
              <a:rPr sz="2450" dirty="0">
                <a:latin typeface="Times New Roman"/>
                <a:cs typeface="Times New Roman"/>
              </a:rPr>
              <a:t>point</a:t>
            </a:r>
            <a:r>
              <a:rPr sz="2450" spc="90" dirty="0">
                <a:latin typeface="Times New Roman"/>
                <a:cs typeface="Times New Roman"/>
              </a:rPr>
              <a:t> </a:t>
            </a:r>
            <a:r>
              <a:rPr sz="2450" dirty="0">
                <a:latin typeface="Times New Roman"/>
                <a:cs typeface="Times New Roman"/>
              </a:rPr>
              <a:t>in</a:t>
            </a:r>
            <a:r>
              <a:rPr sz="2450" spc="90" dirty="0">
                <a:latin typeface="Times New Roman"/>
                <a:cs typeface="Times New Roman"/>
              </a:rPr>
              <a:t> </a:t>
            </a:r>
            <a:r>
              <a:rPr sz="2450" spc="-10" dirty="0">
                <a:latin typeface="Times New Roman"/>
                <a:cs typeface="Times New Roman"/>
              </a:rPr>
              <a:t>phase.</a:t>
            </a:r>
            <a:endParaRPr sz="2450">
              <a:latin typeface="Times New Roman"/>
              <a:cs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06759"/>
            <a:ext cx="8256270" cy="2703195"/>
          </a:xfrm>
          <a:prstGeom prst="rect">
            <a:avLst/>
          </a:prstGeom>
        </p:spPr>
        <p:txBody>
          <a:bodyPr vert="horz" wrap="square" lIns="0" tIns="83185" rIns="0" bIns="0" rtlCol="0">
            <a:spAutoFit/>
          </a:bodyPr>
          <a:lstStyle/>
          <a:p>
            <a:pPr marL="12700" algn="just">
              <a:lnSpc>
                <a:spcPct val="100000"/>
              </a:lnSpc>
              <a:spcBef>
                <a:spcPts val="65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a:p>
            <a:pPr marL="12700" marR="5080" algn="just">
              <a:lnSpc>
                <a:spcPct val="101699"/>
              </a:lnSpc>
              <a:spcBef>
                <a:spcPts val="1150"/>
              </a:spcBef>
            </a:pPr>
            <a:r>
              <a:rPr sz="2450" dirty="0">
                <a:latin typeface="Times New Roman"/>
                <a:cs typeface="Times New Roman"/>
              </a:rPr>
              <a:t>Alice</a:t>
            </a:r>
            <a:r>
              <a:rPr sz="2450" spc="130" dirty="0">
                <a:latin typeface="Times New Roman"/>
                <a:cs typeface="Times New Roman"/>
              </a:rPr>
              <a:t> </a:t>
            </a:r>
            <a:r>
              <a:rPr sz="2450" dirty="0">
                <a:latin typeface="Times New Roman"/>
                <a:cs typeface="Times New Roman"/>
              </a:rPr>
              <a:t>shakes</a:t>
            </a:r>
            <a:r>
              <a:rPr sz="2450" spc="145" dirty="0">
                <a:latin typeface="Times New Roman"/>
                <a:cs typeface="Times New Roman"/>
              </a:rPr>
              <a:t> </a:t>
            </a:r>
            <a:r>
              <a:rPr sz="2450" dirty="0">
                <a:latin typeface="Times New Roman"/>
                <a:cs typeface="Times New Roman"/>
              </a:rPr>
              <a:t>her</a:t>
            </a:r>
            <a:r>
              <a:rPr sz="2450" spc="140" dirty="0">
                <a:latin typeface="Times New Roman"/>
                <a:cs typeface="Times New Roman"/>
              </a:rPr>
              <a:t> </a:t>
            </a:r>
            <a:r>
              <a:rPr sz="2450" dirty="0">
                <a:latin typeface="Times New Roman"/>
                <a:cs typeface="Times New Roman"/>
              </a:rPr>
              <a:t>end</a:t>
            </a:r>
            <a:r>
              <a:rPr sz="2450" spc="140" dirty="0">
                <a:latin typeface="Times New Roman"/>
                <a:cs typeface="Times New Roman"/>
              </a:rPr>
              <a:t> </a:t>
            </a:r>
            <a:r>
              <a:rPr sz="2450" dirty="0">
                <a:latin typeface="Times New Roman"/>
                <a:cs typeface="Times New Roman"/>
              </a:rPr>
              <a:t>of</a:t>
            </a:r>
            <a:r>
              <a:rPr sz="2450" spc="145"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rope</a:t>
            </a:r>
            <a:r>
              <a:rPr sz="2450" spc="145" dirty="0">
                <a:latin typeface="Times New Roman"/>
                <a:cs typeface="Times New Roman"/>
              </a:rPr>
              <a:t> </a:t>
            </a:r>
            <a:r>
              <a:rPr sz="2450" dirty="0">
                <a:latin typeface="Times New Roman"/>
                <a:cs typeface="Times New Roman"/>
              </a:rPr>
              <a:t>repeatedly,</a:t>
            </a:r>
            <a:r>
              <a:rPr sz="2450" spc="165" dirty="0">
                <a:latin typeface="Times New Roman"/>
                <a:cs typeface="Times New Roman"/>
              </a:rPr>
              <a:t> </a:t>
            </a:r>
            <a:r>
              <a:rPr sz="2450" dirty="0">
                <a:latin typeface="Times New Roman"/>
                <a:cs typeface="Times New Roman"/>
              </a:rPr>
              <a:t>sending</a:t>
            </a:r>
            <a:r>
              <a:rPr sz="2450" spc="140" dirty="0">
                <a:latin typeface="Times New Roman"/>
                <a:cs typeface="Times New Roman"/>
              </a:rPr>
              <a:t> </a:t>
            </a:r>
            <a:r>
              <a:rPr sz="2450" dirty="0">
                <a:latin typeface="Times New Roman"/>
                <a:cs typeface="Times New Roman"/>
              </a:rPr>
              <a:t>a</a:t>
            </a:r>
            <a:r>
              <a:rPr sz="2450" spc="145" dirty="0">
                <a:latin typeface="Times New Roman"/>
                <a:cs typeface="Times New Roman"/>
              </a:rPr>
              <a:t> </a:t>
            </a:r>
            <a:r>
              <a:rPr sz="2450" dirty="0">
                <a:latin typeface="Times New Roman"/>
                <a:cs typeface="Times New Roman"/>
              </a:rPr>
              <a:t>sine</a:t>
            </a:r>
            <a:r>
              <a:rPr sz="2450" spc="140" dirty="0">
                <a:latin typeface="Times New Roman"/>
                <a:cs typeface="Times New Roman"/>
              </a:rPr>
              <a:t> </a:t>
            </a:r>
            <a:r>
              <a:rPr sz="2450" spc="-20" dirty="0">
                <a:latin typeface="Times New Roman"/>
                <a:cs typeface="Times New Roman"/>
              </a:rPr>
              <a:t>wave </a:t>
            </a:r>
            <a:r>
              <a:rPr sz="2450" dirty="0">
                <a:latin typeface="Times New Roman"/>
                <a:cs typeface="Times New Roman"/>
              </a:rPr>
              <a:t>traveling</a:t>
            </a:r>
            <a:r>
              <a:rPr sz="2450" spc="434" dirty="0">
                <a:latin typeface="Times New Roman"/>
                <a:cs typeface="Times New Roman"/>
              </a:rPr>
              <a:t> </a:t>
            </a:r>
            <a:r>
              <a:rPr sz="2450" dirty="0">
                <a:latin typeface="Times New Roman"/>
                <a:cs typeface="Times New Roman"/>
              </a:rPr>
              <a:t>down</a:t>
            </a:r>
            <a:r>
              <a:rPr sz="2450" spc="440" dirty="0">
                <a:latin typeface="Times New Roman"/>
                <a:cs typeface="Times New Roman"/>
              </a:rPr>
              <a:t> </a:t>
            </a:r>
            <a:r>
              <a:rPr sz="2450" dirty="0">
                <a:latin typeface="Times New Roman"/>
                <a:cs typeface="Times New Roman"/>
              </a:rPr>
              <a:t>the</a:t>
            </a:r>
            <a:r>
              <a:rPr sz="2450" spc="434" dirty="0">
                <a:latin typeface="Times New Roman"/>
                <a:cs typeface="Times New Roman"/>
              </a:rPr>
              <a:t> </a:t>
            </a:r>
            <a:r>
              <a:rPr sz="2450" dirty="0">
                <a:latin typeface="Times New Roman"/>
                <a:cs typeface="Times New Roman"/>
              </a:rPr>
              <a:t>rope</a:t>
            </a:r>
            <a:r>
              <a:rPr sz="2450" spc="440" dirty="0">
                <a:latin typeface="Times New Roman"/>
                <a:cs typeface="Times New Roman"/>
              </a:rPr>
              <a:t> </a:t>
            </a:r>
            <a:r>
              <a:rPr sz="2450" dirty="0">
                <a:latin typeface="Times New Roman"/>
                <a:cs typeface="Times New Roman"/>
              </a:rPr>
              <a:t>to</a:t>
            </a:r>
            <a:r>
              <a:rPr sz="2450" spc="434" dirty="0">
                <a:latin typeface="Times New Roman"/>
                <a:cs typeface="Times New Roman"/>
              </a:rPr>
              <a:t> </a:t>
            </a:r>
            <a:r>
              <a:rPr sz="2450" dirty="0">
                <a:latin typeface="Times New Roman"/>
                <a:cs typeface="Times New Roman"/>
              </a:rPr>
              <a:t>the</a:t>
            </a:r>
            <a:r>
              <a:rPr sz="2450" spc="434" dirty="0">
                <a:latin typeface="Times New Roman"/>
                <a:cs typeface="Times New Roman"/>
              </a:rPr>
              <a:t> </a:t>
            </a:r>
            <a:r>
              <a:rPr sz="2450" dirty="0">
                <a:latin typeface="Times New Roman"/>
                <a:cs typeface="Times New Roman"/>
              </a:rPr>
              <a:t>other</a:t>
            </a:r>
            <a:r>
              <a:rPr sz="2450" spc="434" dirty="0">
                <a:latin typeface="Times New Roman"/>
                <a:cs typeface="Times New Roman"/>
              </a:rPr>
              <a:t> </a:t>
            </a:r>
            <a:r>
              <a:rPr sz="2450" dirty="0">
                <a:latin typeface="Times New Roman"/>
                <a:cs typeface="Times New Roman"/>
              </a:rPr>
              <a:t>end.</a:t>
            </a:r>
            <a:r>
              <a:rPr sz="2450" spc="345" dirty="0">
                <a:latin typeface="Times New Roman"/>
                <a:cs typeface="Times New Roman"/>
              </a:rPr>
              <a:t>  </a:t>
            </a:r>
            <a:r>
              <a:rPr sz="2450" dirty="0">
                <a:latin typeface="Times New Roman"/>
                <a:cs typeface="Times New Roman"/>
              </a:rPr>
              <a:t>Bob</a:t>
            </a:r>
            <a:r>
              <a:rPr sz="2450" spc="445" dirty="0">
                <a:latin typeface="Times New Roman"/>
                <a:cs typeface="Times New Roman"/>
              </a:rPr>
              <a:t> </a:t>
            </a:r>
            <a:r>
              <a:rPr sz="2450" dirty="0">
                <a:latin typeface="Times New Roman"/>
                <a:cs typeface="Times New Roman"/>
              </a:rPr>
              <a:t>does</a:t>
            </a:r>
            <a:r>
              <a:rPr sz="2450" spc="434" dirty="0">
                <a:latin typeface="Times New Roman"/>
                <a:cs typeface="Times New Roman"/>
              </a:rPr>
              <a:t> </a:t>
            </a:r>
            <a:r>
              <a:rPr sz="2450" dirty="0">
                <a:latin typeface="Times New Roman"/>
                <a:cs typeface="Times New Roman"/>
              </a:rPr>
              <a:t>the</a:t>
            </a:r>
            <a:r>
              <a:rPr sz="2450" spc="434" dirty="0">
                <a:latin typeface="Times New Roman"/>
                <a:cs typeface="Times New Roman"/>
              </a:rPr>
              <a:t> </a:t>
            </a:r>
            <a:r>
              <a:rPr sz="2450" spc="-20" dirty="0">
                <a:latin typeface="Times New Roman"/>
                <a:cs typeface="Times New Roman"/>
              </a:rPr>
              <a:t>same </a:t>
            </a:r>
            <a:r>
              <a:rPr sz="2450" dirty="0">
                <a:latin typeface="Times New Roman"/>
                <a:cs typeface="Times New Roman"/>
              </a:rPr>
              <a:t>thing</a:t>
            </a:r>
            <a:r>
              <a:rPr sz="2450" spc="20" dirty="0">
                <a:latin typeface="Times New Roman"/>
                <a:cs typeface="Times New Roman"/>
              </a:rPr>
              <a:t> </a:t>
            </a:r>
            <a:r>
              <a:rPr sz="2450" dirty="0">
                <a:latin typeface="Times New Roman"/>
                <a:cs typeface="Times New Roman"/>
              </a:rPr>
              <a:t>on</a:t>
            </a:r>
            <a:r>
              <a:rPr sz="2450" spc="30" dirty="0">
                <a:latin typeface="Times New Roman"/>
                <a:cs typeface="Times New Roman"/>
              </a:rPr>
              <a:t> </a:t>
            </a:r>
            <a:r>
              <a:rPr sz="2450" dirty="0">
                <a:latin typeface="Times New Roman"/>
                <a:cs typeface="Times New Roman"/>
              </a:rPr>
              <a:t>his</a:t>
            </a:r>
            <a:r>
              <a:rPr sz="2450" spc="30" dirty="0">
                <a:latin typeface="Times New Roman"/>
                <a:cs typeface="Times New Roman"/>
              </a:rPr>
              <a:t> </a:t>
            </a:r>
            <a:r>
              <a:rPr sz="2450" dirty="0">
                <a:latin typeface="Times New Roman"/>
                <a:cs typeface="Times New Roman"/>
              </a:rPr>
              <a:t>end,</a:t>
            </a:r>
            <a:r>
              <a:rPr sz="2450" spc="30" dirty="0">
                <a:latin typeface="Times New Roman"/>
                <a:cs typeface="Times New Roman"/>
              </a:rPr>
              <a:t> </a:t>
            </a:r>
            <a:r>
              <a:rPr sz="2450" dirty="0">
                <a:latin typeface="Times New Roman"/>
                <a:cs typeface="Times New Roman"/>
              </a:rPr>
              <a:t>sending</a:t>
            </a:r>
            <a:r>
              <a:rPr sz="2450" spc="30" dirty="0">
                <a:latin typeface="Times New Roman"/>
                <a:cs typeface="Times New Roman"/>
              </a:rPr>
              <a:t> </a:t>
            </a:r>
            <a:r>
              <a:rPr sz="2450" dirty="0">
                <a:latin typeface="Times New Roman"/>
                <a:cs typeface="Times New Roman"/>
              </a:rPr>
              <a:t>a</a:t>
            </a:r>
            <a:r>
              <a:rPr sz="2450" spc="25" dirty="0">
                <a:latin typeface="Times New Roman"/>
                <a:cs typeface="Times New Roman"/>
              </a:rPr>
              <a:t> </a:t>
            </a:r>
            <a:r>
              <a:rPr sz="2450" dirty="0">
                <a:latin typeface="Times New Roman"/>
                <a:cs typeface="Times New Roman"/>
              </a:rPr>
              <a:t>traveling</a:t>
            </a:r>
            <a:r>
              <a:rPr sz="2450" spc="35" dirty="0">
                <a:latin typeface="Times New Roman"/>
                <a:cs typeface="Times New Roman"/>
              </a:rPr>
              <a:t> </a:t>
            </a:r>
            <a:r>
              <a:rPr sz="2450" spc="-50" dirty="0">
                <a:latin typeface="Times New Roman"/>
                <a:cs typeface="Times New Roman"/>
              </a:rPr>
              <a:t>wave</a:t>
            </a:r>
            <a:r>
              <a:rPr sz="2450" spc="25" dirty="0">
                <a:latin typeface="Times New Roman"/>
                <a:cs typeface="Times New Roman"/>
              </a:rPr>
              <a:t> </a:t>
            </a:r>
            <a:r>
              <a:rPr sz="2450" dirty="0">
                <a:latin typeface="Times New Roman"/>
                <a:cs typeface="Times New Roman"/>
              </a:rPr>
              <a:t>towards</a:t>
            </a:r>
            <a:r>
              <a:rPr sz="2450" spc="25" dirty="0">
                <a:latin typeface="Times New Roman"/>
                <a:cs typeface="Times New Roman"/>
              </a:rPr>
              <a:t> </a:t>
            </a:r>
            <a:r>
              <a:rPr sz="2450" dirty="0">
                <a:latin typeface="Times New Roman"/>
                <a:cs typeface="Times New Roman"/>
              </a:rPr>
              <a:t>Alice.</a:t>
            </a:r>
            <a:r>
              <a:rPr sz="2450" spc="265" dirty="0">
                <a:latin typeface="Times New Roman"/>
                <a:cs typeface="Times New Roman"/>
              </a:rPr>
              <a:t> </a:t>
            </a:r>
            <a:r>
              <a:rPr sz="2450" dirty="0">
                <a:latin typeface="Times New Roman"/>
                <a:cs typeface="Times New Roman"/>
              </a:rPr>
              <a:t>True</a:t>
            </a:r>
            <a:r>
              <a:rPr sz="2450" spc="25" dirty="0">
                <a:latin typeface="Times New Roman"/>
                <a:cs typeface="Times New Roman"/>
              </a:rPr>
              <a:t> </a:t>
            </a:r>
            <a:r>
              <a:rPr sz="2450" spc="-25" dirty="0">
                <a:latin typeface="Times New Roman"/>
                <a:cs typeface="Times New Roman"/>
              </a:rPr>
              <a:t>or </a:t>
            </a:r>
            <a:r>
              <a:rPr sz="2450" dirty="0">
                <a:latin typeface="Times New Roman"/>
                <a:cs typeface="Times New Roman"/>
              </a:rPr>
              <a:t>false:</a:t>
            </a:r>
            <a:r>
              <a:rPr sz="2450" spc="340" dirty="0">
                <a:latin typeface="Times New Roman"/>
                <a:cs typeface="Times New Roman"/>
              </a:rPr>
              <a:t> </a:t>
            </a:r>
            <a:r>
              <a:rPr sz="2450" dirty="0">
                <a:latin typeface="Times New Roman"/>
                <a:cs typeface="Times New Roman"/>
              </a:rPr>
              <a:t>If</a:t>
            </a:r>
            <a:r>
              <a:rPr sz="2450" spc="45" dirty="0">
                <a:latin typeface="Times New Roman"/>
                <a:cs typeface="Times New Roman"/>
              </a:rPr>
              <a:t> </a:t>
            </a:r>
            <a:r>
              <a:rPr sz="2450" dirty="0">
                <a:latin typeface="Times New Roman"/>
                <a:cs typeface="Times New Roman"/>
              </a:rPr>
              <a:t>they</a:t>
            </a:r>
            <a:r>
              <a:rPr sz="2450" spc="45" dirty="0">
                <a:latin typeface="Times New Roman"/>
                <a:cs typeface="Times New Roman"/>
              </a:rPr>
              <a:t> </a:t>
            </a:r>
            <a:r>
              <a:rPr sz="2450" dirty="0">
                <a:latin typeface="Times New Roman"/>
                <a:cs typeface="Times New Roman"/>
              </a:rPr>
              <a:t>time</a:t>
            </a:r>
            <a:r>
              <a:rPr sz="2450" spc="50" dirty="0">
                <a:latin typeface="Times New Roman"/>
                <a:cs typeface="Times New Roman"/>
              </a:rPr>
              <a:t> </a:t>
            </a:r>
            <a:r>
              <a:rPr sz="2450" dirty="0">
                <a:latin typeface="Times New Roman"/>
                <a:cs typeface="Times New Roman"/>
              </a:rPr>
              <a:t>their</a:t>
            </a:r>
            <a:r>
              <a:rPr sz="2450" spc="45" dirty="0">
                <a:latin typeface="Times New Roman"/>
                <a:cs typeface="Times New Roman"/>
              </a:rPr>
              <a:t> </a:t>
            </a:r>
            <a:r>
              <a:rPr sz="2450" dirty="0">
                <a:latin typeface="Times New Roman"/>
                <a:cs typeface="Times New Roman"/>
              </a:rPr>
              <a:t>shaking</a:t>
            </a:r>
            <a:r>
              <a:rPr sz="2450" spc="45" dirty="0">
                <a:latin typeface="Times New Roman"/>
                <a:cs typeface="Times New Roman"/>
              </a:rPr>
              <a:t> </a:t>
            </a:r>
            <a:r>
              <a:rPr sz="2450" dirty="0">
                <a:latin typeface="Times New Roman"/>
                <a:cs typeface="Times New Roman"/>
              </a:rPr>
              <a:t>just</a:t>
            </a:r>
            <a:r>
              <a:rPr sz="2450" spc="50" dirty="0">
                <a:latin typeface="Times New Roman"/>
                <a:cs typeface="Times New Roman"/>
              </a:rPr>
              <a:t> </a:t>
            </a:r>
            <a:r>
              <a:rPr sz="2450" dirty="0">
                <a:latin typeface="Times New Roman"/>
                <a:cs typeface="Times New Roman"/>
              </a:rPr>
              <a:t>right</a:t>
            </a:r>
            <a:r>
              <a:rPr sz="2450" spc="40" dirty="0">
                <a:latin typeface="Times New Roman"/>
                <a:cs typeface="Times New Roman"/>
              </a:rPr>
              <a:t> </a:t>
            </a:r>
            <a:r>
              <a:rPr sz="2450" dirty="0">
                <a:latin typeface="Times New Roman"/>
                <a:cs typeface="Times New Roman"/>
              </a:rPr>
              <a:t>they</a:t>
            </a:r>
            <a:r>
              <a:rPr sz="2450" spc="45" dirty="0">
                <a:latin typeface="Times New Roman"/>
                <a:cs typeface="Times New Roman"/>
              </a:rPr>
              <a:t> </a:t>
            </a:r>
            <a:r>
              <a:rPr sz="2450" dirty="0">
                <a:latin typeface="Times New Roman"/>
                <a:cs typeface="Times New Roman"/>
              </a:rPr>
              <a:t>can</a:t>
            </a:r>
            <a:r>
              <a:rPr sz="2450" spc="50" dirty="0">
                <a:latin typeface="Times New Roman"/>
                <a:cs typeface="Times New Roman"/>
              </a:rPr>
              <a:t> </a:t>
            </a:r>
            <a:r>
              <a:rPr sz="2450" dirty="0">
                <a:latin typeface="Times New Roman"/>
                <a:cs typeface="Times New Roman"/>
              </a:rPr>
              <a:t>get</a:t>
            </a:r>
            <a:r>
              <a:rPr sz="2450" spc="40" dirty="0">
                <a:latin typeface="Times New Roman"/>
                <a:cs typeface="Times New Roman"/>
              </a:rPr>
              <a:t> </a:t>
            </a:r>
            <a:r>
              <a:rPr sz="2450" spc="-10" dirty="0">
                <a:latin typeface="Times New Roman"/>
                <a:cs typeface="Times New Roman"/>
              </a:rPr>
              <a:t>completely </a:t>
            </a:r>
            <a:r>
              <a:rPr sz="2450" dirty="0">
                <a:latin typeface="Times New Roman"/>
                <a:cs typeface="Times New Roman"/>
              </a:rPr>
              <a:t>destructive</a:t>
            </a:r>
            <a:r>
              <a:rPr sz="2450" spc="370" dirty="0">
                <a:latin typeface="Times New Roman"/>
                <a:cs typeface="Times New Roman"/>
              </a:rPr>
              <a:t> </a:t>
            </a:r>
            <a:r>
              <a:rPr sz="2450" dirty="0">
                <a:latin typeface="Times New Roman"/>
                <a:cs typeface="Times New Roman"/>
              </a:rPr>
              <a:t>interference</a:t>
            </a:r>
            <a:r>
              <a:rPr sz="2450" spc="385" dirty="0">
                <a:latin typeface="Times New Roman"/>
                <a:cs typeface="Times New Roman"/>
              </a:rPr>
              <a:t> </a:t>
            </a:r>
            <a:r>
              <a:rPr sz="2450" dirty="0">
                <a:latin typeface="Times New Roman"/>
                <a:cs typeface="Times New Roman"/>
              </a:rPr>
              <a:t>so</a:t>
            </a:r>
            <a:r>
              <a:rPr sz="2450" spc="380" dirty="0">
                <a:latin typeface="Times New Roman"/>
                <a:cs typeface="Times New Roman"/>
              </a:rPr>
              <a:t> </a:t>
            </a:r>
            <a:r>
              <a:rPr sz="2450" dirty="0">
                <a:latin typeface="Times New Roman"/>
                <a:cs typeface="Times New Roman"/>
              </a:rPr>
              <a:t>the</a:t>
            </a:r>
            <a:r>
              <a:rPr sz="2450" spc="380" dirty="0">
                <a:latin typeface="Times New Roman"/>
                <a:cs typeface="Times New Roman"/>
              </a:rPr>
              <a:t> </a:t>
            </a:r>
            <a:r>
              <a:rPr sz="2450" dirty="0">
                <a:latin typeface="Times New Roman"/>
                <a:cs typeface="Times New Roman"/>
              </a:rPr>
              <a:t>whole</a:t>
            </a:r>
            <a:r>
              <a:rPr sz="2450" spc="380" dirty="0">
                <a:latin typeface="Times New Roman"/>
                <a:cs typeface="Times New Roman"/>
              </a:rPr>
              <a:t> </a:t>
            </a:r>
            <a:r>
              <a:rPr sz="2450" dirty="0">
                <a:latin typeface="Times New Roman"/>
                <a:cs typeface="Times New Roman"/>
              </a:rPr>
              <a:t>rope</a:t>
            </a:r>
            <a:r>
              <a:rPr sz="2450" spc="385" dirty="0">
                <a:latin typeface="Times New Roman"/>
                <a:cs typeface="Times New Roman"/>
              </a:rPr>
              <a:t> </a:t>
            </a:r>
            <a:r>
              <a:rPr sz="2450" dirty="0">
                <a:latin typeface="Times New Roman"/>
                <a:cs typeface="Times New Roman"/>
              </a:rPr>
              <a:t>just</a:t>
            </a:r>
            <a:r>
              <a:rPr sz="2450" spc="380" dirty="0">
                <a:latin typeface="Times New Roman"/>
                <a:cs typeface="Times New Roman"/>
              </a:rPr>
              <a:t> </a:t>
            </a:r>
            <a:r>
              <a:rPr sz="2450" dirty="0">
                <a:latin typeface="Times New Roman"/>
                <a:cs typeface="Times New Roman"/>
              </a:rPr>
              <a:t>stays</a:t>
            </a:r>
            <a:r>
              <a:rPr sz="2450" spc="380" dirty="0">
                <a:latin typeface="Times New Roman"/>
                <a:cs typeface="Times New Roman"/>
              </a:rPr>
              <a:t> </a:t>
            </a:r>
            <a:r>
              <a:rPr sz="2450" dirty="0">
                <a:latin typeface="Times New Roman"/>
                <a:cs typeface="Times New Roman"/>
              </a:rPr>
              <a:t>flat,</a:t>
            </a:r>
            <a:r>
              <a:rPr sz="2450" spc="455" dirty="0">
                <a:latin typeface="Times New Roman"/>
                <a:cs typeface="Times New Roman"/>
              </a:rPr>
              <a:t> </a:t>
            </a:r>
            <a:r>
              <a:rPr sz="2450" spc="-10" dirty="0">
                <a:latin typeface="Times New Roman"/>
                <a:cs typeface="Times New Roman"/>
              </a:rPr>
              <a:t>never moving.</a:t>
            </a:r>
            <a:endParaRPr sz="2450">
              <a:latin typeface="Times New Roman"/>
              <a:cs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06759"/>
            <a:ext cx="8267065" cy="4879340"/>
          </a:xfrm>
          <a:prstGeom prst="rect">
            <a:avLst/>
          </a:prstGeom>
        </p:spPr>
        <p:txBody>
          <a:bodyPr vert="horz" wrap="square" lIns="0" tIns="83185" rIns="0" bIns="0" rtlCol="0">
            <a:spAutoFit/>
          </a:bodyPr>
          <a:lstStyle/>
          <a:p>
            <a:pPr marL="23495" algn="just">
              <a:lnSpc>
                <a:spcPct val="100000"/>
              </a:lnSpc>
              <a:spcBef>
                <a:spcPts val="655"/>
              </a:spcBef>
              <a:tabLst>
                <a:tab pos="5197475"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a:p>
            <a:pPr marL="23495" marR="5080" algn="just">
              <a:lnSpc>
                <a:spcPct val="101699"/>
              </a:lnSpc>
              <a:spcBef>
                <a:spcPts val="1150"/>
              </a:spcBef>
            </a:pPr>
            <a:r>
              <a:rPr sz="2450" dirty="0">
                <a:latin typeface="Times New Roman"/>
                <a:cs typeface="Times New Roman"/>
              </a:rPr>
              <a:t>Alice</a:t>
            </a:r>
            <a:r>
              <a:rPr sz="2450" spc="130" dirty="0">
                <a:latin typeface="Times New Roman"/>
                <a:cs typeface="Times New Roman"/>
              </a:rPr>
              <a:t> </a:t>
            </a:r>
            <a:r>
              <a:rPr sz="2450" dirty="0">
                <a:latin typeface="Times New Roman"/>
                <a:cs typeface="Times New Roman"/>
              </a:rPr>
              <a:t>shakes</a:t>
            </a:r>
            <a:r>
              <a:rPr sz="2450" spc="145" dirty="0">
                <a:latin typeface="Times New Roman"/>
                <a:cs typeface="Times New Roman"/>
              </a:rPr>
              <a:t> </a:t>
            </a:r>
            <a:r>
              <a:rPr sz="2450" dirty="0">
                <a:latin typeface="Times New Roman"/>
                <a:cs typeface="Times New Roman"/>
              </a:rPr>
              <a:t>her</a:t>
            </a:r>
            <a:r>
              <a:rPr sz="2450" spc="140" dirty="0">
                <a:latin typeface="Times New Roman"/>
                <a:cs typeface="Times New Roman"/>
              </a:rPr>
              <a:t> </a:t>
            </a:r>
            <a:r>
              <a:rPr sz="2450" dirty="0">
                <a:latin typeface="Times New Roman"/>
                <a:cs typeface="Times New Roman"/>
              </a:rPr>
              <a:t>end</a:t>
            </a:r>
            <a:r>
              <a:rPr sz="2450" spc="140" dirty="0">
                <a:latin typeface="Times New Roman"/>
                <a:cs typeface="Times New Roman"/>
              </a:rPr>
              <a:t> </a:t>
            </a:r>
            <a:r>
              <a:rPr sz="2450" dirty="0">
                <a:latin typeface="Times New Roman"/>
                <a:cs typeface="Times New Roman"/>
              </a:rPr>
              <a:t>of</a:t>
            </a:r>
            <a:r>
              <a:rPr sz="2450" spc="145"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rope</a:t>
            </a:r>
            <a:r>
              <a:rPr sz="2450" spc="145" dirty="0">
                <a:latin typeface="Times New Roman"/>
                <a:cs typeface="Times New Roman"/>
              </a:rPr>
              <a:t> </a:t>
            </a:r>
            <a:r>
              <a:rPr sz="2450" dirty="0">
                <a:latin typeface="Times New Roman"/>
                <a:cs typeface="Times New Roman"/>
              </a:rPr>
              <a:t>repeatedly,</a:t>
            </a:r>
            <a:r>
              <a:rPr sz="2450" spc="165" dirty="0">
                <a:latin typeface="Times New Roman"/>
                <a:cs typeface="Times New Roman"/>
              </a:rPr>
              <a:t> </a:t>
            </a:r>
            <a:r>
              <a:rPr sz="2450" dirty="0">
                <a:latin typeface="Times New Roman"/>
                <a:cs typeface="Times New Roman"/>
              </a:rPr>
              <a:t>sending</a:t>
            </a:r>
            <a:r>
              <a:rPr sz="2450" spc="140" dirty="0">
                <a:latin typeface="Times New Roman"/>
                <a:cs typeface="Times New Roman"/>
              </a:rPr>
              <a:t> </a:t>
            </a:r>
            <a:r>
              <a:rPr sz="2450" dirty="0">
                <a:latin typeface="Times New Roman"/>
                <a:cs typeface="Times New Roman"/>
              </a:rPr>
              <a:t>a</a:t>
            </a:r>
            <a:r>
              <a:rPr sz="2450" spc="145" dirty="0">
                <a:latin typeface="Times New Roman"/>
                <a:cs typeface="Times New Roman"/>
              </a:rPr>
              <a:t> </a:t>
            </a:r>
            <a:r>
              <a:rPr sz="2450" dirty="0">
                <a:latin typeface="Times New Roman"/>
                <a:cs typeface="Times New Roman"/>
              </a:rPr>
              <a:t>sine</a:t>
            </a:r>
            <a:r>
              <a:rPr sz="2450" spc="140" dirty="0">
                <a:latin typeface="Times New Roman"/>
                <a:cs typeface="Times New Roman"/>
              </a:rPr>
              <a:t> </a:t>
            </a:r>
            <a:r>
              <a:rPr sz="2450" spc="-20" dirty="0">
                <a:latin typeface="Times New Roman"/>
                <a:cs typeface="Times New Roman"/>
              </a:rPr>
              <a:t>wave </a:t>
            </a:r>
            <a:r>
              <a:rPr sz="2450" dirty="0">
                <a:latin typeface="Times New Roman"/>
                <a:cs typeface="Times New Roman"/>
              </a:rPr>
              <a:t>traveling</a:t>
            </a:r>
            <a:r>
              <a:rPr sz="2450" spc="434" dirty="0">
                <a:latin typeface="Times New Roman"/>
                <a:cs typeface="Times New Roman"/>
              </a:rPr>
              <a:t> </a:t>
            </a:r>
            <a:r>
              <a:rPr sz="2450" dirty="0">
                <a:latin typeface="Times New Roman"/>
                <a:cs typeface="Times New Roman"/>
              </a:rPr>
              <a:t>down</a:t>
            </a:r>
            <a:r>
              <a:rPr sz="2450" spc="440" dirty="0">
                <a:latin typeface="Times New Roman"/>
                <a:cs typeface="Times New Roman"/>
              </a:rPr>
              <a:t> </a:t>
            </a:r>
            <a:r>
              <a:rPr sz="2450" dirty="0">
                <a:latin typeface="Times New Roman"/>
                <a:cs typeface="Times New Roman"/>
              </a:rPr>
              <a:t>the</a:t>
            </a:r>
            <a:r>
              <a:rPr sz="2450" spc="434" dirty="0">
                <a:latin typeface="Times New Roman"/>
                <a:cs typeface="Times New Roman"/>
              </a:rPr>
              <a:t> </a:t>
            </a:r>
            <a:r>
              <a:rPr sz="2450" dirty="0">
                <a:latin typeface="Times New Roman"/>
                <a:cs typeface="Times New Roman"/>
              </a:rPr>
              <a:t>rope</a:t>
            </a:r>
            <a:r>
              <a:rPr sz="2450" spc="440" dirty="0">
                <a:latin typeface="Times New Roman"/>
                <a:cs typeface="Times New Roman"/>
              </a:rPr>
              <a:t> </a:t>
            </a:r>
            <a:r>
              <a:rPr sz="2450" dirty="0">
                <a:latin typeface="Times New Roman"/>
                <a:cs typeface="Times New Roman"/>
              </a:rPr>
              <a:t>to</a:t>
            </a:r>
            <a:r>
              <a:rPr sz="2450" spc="434" dirty="0">
                <a:latin typeface="Times New Roman"/>
                <a:cs typeface="Times New Roman"/>
              </a:rPr>
              <a:t> </a:t>
            </a:r>
            <a:r>
              <a:rPr sz="2450" dirty="0">
                <a:latin typeface="Times New Roman"/>
                <a:cs typeface="Times New Roman"/>
              </a:rPr>
              <a:t>the</a:t>
            </a:r>
            <a:r>
              <a:rPr sz="2450" spc="434" dirty="0">
                <a:latin typeface="Times New Roman"/>
                <a:cs typeface="Times New Roman"/>
              </a:rPr>
              <a:t> </a:t>
            </a:r>
            <a:r>
              <a:rPr sz="2450" dirty="0">
                <a:latin typeface="Times New Roman"/>
                <a:cs typeface="Times New Roman"/>
              </a:rPr>
              <a:t>other</a:t>
            </a:r>
            <a:r>
              <a:rPr sz="2450" spc="434" dirty="0">
                <a:latin typeface="Times New Roman"/>
                <a:cs typeface="Times New Roman"/>
              </a:rPr>
              <a:t> </a:t>
            </a:r>
            <a:r>
              <a:rPr sz="2450" dirty="0">
                <a:latin typeface="Times New Roman"/>
                <a:cs typeface="Times New Roman"/>
              </a:rPr>
              <a:t>end.</a:t>
            </a:r>
            <a:r>
              <a:rPr sz="2450" spc="345" dirty="0">
                <a:latin typeface="Times New Roman"/>
                <a:cs typeface="Times New Roman"/>
              </a:rPr>
              <a:t>  </a:t>
            </a:r>
            <a:r>
              <a:rPr sz="2450" dirty="0">
                <a:latin typeface="Times New Roman"/>
                <a:cs typeface="Times New Roman"/>
              </a:rPr>
              <a:t>Bob</a:t>
            </a:r>
            <a:r>
              <a:rPr sz="2450" spc="445" dirty="0">
                <a:latin typeface="Times New Roman"/>
                <a:cs typeface="Times New Roman"/>
              </a:rPr>
              <a:t> </a:t>
            </a:r>
            <a:r>
              <a:rPr sz="2450" dirty="0">
                <a:latin typeface="Times New Roman"/>
                <a:cs typeface="Times New Roman"/>
              </a:rPr>
              <a:t>does</a:t>
            </a:r>
            <a:r>
              <a:rPr sz="2450" spc="434" dirty="0">
                <a:latin typeface="Times New Roman"/>
                <a:cs typeface="Times New Roman"/>
              </a:rPr>
              <a:t> </a:t>
            </a:r>
            <a:r>
              <a:rPr sz="2450" dirty="0">
                <a:latin typeface="Times New Roman"/>
                <a:cs typeface="Times New Roman"/>
              </a:rPr>
              <a:t>the</a:t>
            </a:r>
            <a:r>
              <a:rPr sz="2450" spc="434" dirty="0">
                <a:latin typeface="Times New Roman"/>
                <a:cs typeface="Times New Roman"/>
              </a:rPr>
              <a:t> </a:t>
            </a:r>
            <a:r>
              <a:rPr sz="2450" spc="-20" dirty="0">
                <a:latin typeface="Times New Roman"/>
                <a:cs typeface="Times New Roman"/>
              </a:rPr>
              <a:t>same </a:t>
            </a:r>
            <a:r>
              <a:rPr sz="2450" dirty="0">
                <a:latin typeface="Times New Roman"/>
                <a:cs typeface="Times New Roman"/>
              </a:rPr>
              <a:t>thing</a:t>
            </a:r>
            <a:r>
              <a:rPr sz="2450" spc="20" dirty="0">
                <a:latin typeface="Times New Roman"/>
                <a:cs typeface="Times New Roman"/>
              </a:rPr>
              <a:t> </a:t>
            </a:r>
            <a:r>
              <a:rPr sz="2450" dirty="0">
                <a:latin typeface="Times New Roman"/>
                <a:cs typeface="Times New Roman"/>
              </a:rPr>
              <a:t>on</a:t>
            </a:r>
            <a:r>
              <a:rPr sz="2450" spc="30" dirty="0">
                <a:latin typeface="Times New Roman"/>
                <a:cs typeface="Times New Roman"/>
              </a:rPr>
              <a:t> </a:t>
            </a:r>
            <a:r>
              <a:rPr sz="2450" dirty="0">
                <a:latin typeface="Times New Roman"/>
                <a:cs typeface="Times New Roman"/>
              </a:rPr>
              <a:t>his</a:t>
            </a:r>
            <a:r>
              <a:rPr sz="2450" spc="30" dirty="0">
                <a:latin typeface="Times New Roman"/>
                <a:cs typeface="Times New Roman"/>
              </a:rPr>
              <a:t> </a:t>
            </a:r>
            <a:r>
              <a:rPr sz="2450" dirty="0">
                <a:latin typeface="Times New Roman"/>
                <a:cs typeface="Times New Roman"/>
              </a:rPr>
              <a:t>end,</a:t>
            </a:r>
            <a:r>
              <a:rPr sz="2450" spc="30" dirty="0">
                <a:latin typeface="Times New Roman"/>
                <a:cs typeface="Times New Roman"/>
              </a:rPr>
              <a:t> </a:t>
            </a:r>
            <a:r>
              <a:rPr sz="2450" dirty="0">
                <a:latin typeface="Times New Roman"/>
                <a:cs typeface="Times New Roman"/>
              </a:rPr>
              <a:t>sending</a:t>
            </a:r>
            <a:r>
              <a:rPr sz="2450" spc="30" dirty="0">
                <a:latin typeface="Times New Roman"/>
                <a:cs typeface="Times New Roman"/>
              </a:rPr>
              <a:t> </a:t>
            </a:r>
            <a:r>
              <a:rPr sz="2450" dirty="0">
                <a:latin typeface="Times New Roman"/>
                <a:cs typeface="Times New Roman"/>
              </a:rPr>
              <a:t>a</a:t>
            </a:r>
            <a:r>
              <a:rPr sz="2450" spc="25" dirty="0">
                <a:latin typeface="Times New Roman"/>
                <a:cs typeface="Times New Roman"/>
              </a:rPr>
              <a:t> </a:t>
            </a:r>
            <a:r>
              <a:rPr sz="2450" dirty="0">
                <a:latin typeface="Times New Roman"/>
                <a:cs typeface="Times New Roman"/>
              </a:rPr>
              <a:t>traveling</a:t>
            </a:r>
            <a:r>
              <a:rPr sz="2450" spc="35" dirty="0">
                <a:latin typeface="Times New Roman"/>
                <a:cs typeface="Times New Roman"/>
              </a:rPr>
              <a:t> </a:t>
            </a:r>
            <a:r>
              <a:rPr sz="2450" spc="-50" dirty="0">
                <a:latin typeface="Times New Roman"/>
                <a:cs typeface="Times New Roman"/>
              </a:rPr>
              <a:t>wave</a:t>
            </a:r>
            <a:r>
              <a:rPr sz="2450" spc="25" dirty="0">
                <a:latin typeface="Times New Roman"/>
                <a:cs typeface="Times New Roman"/>
              </a:rPr>
              <a:t> </a:t>
            </a:r>
            <a:r>
              <a:rPr sz="2450" dirty="0">
                <a:latin typeface="Times New Roman"/>
                <a:cs typeface="Times New Roman"/>
              </a:rPr>
              <a:t>towards</a:t>
            </a:r>
            <a:r>
              <a:rPr sz="2450" spc="25" dirty="0">
                <a:latin typeface="Times New Roman"/>
                <a:cs typeface="Times New Roman"/>
              </a:rPr>
              <a:t> </a:t>
            </a:r>
            <a:r>
              <a:rPr sz="2450" dirty="0">
                <a:latin typeface="Times New Roman"/>
                <a:cs typeface="Times New Roman"/>
              </a:rPr>
              <a:t>Alice.</a:t>
            </a:r>
            <a:r>
              <a:rPr sz="2450" spc="265" dirty="0">
                <a:latin typeface="Times New Roman"/>
                <a:cs typeface="Times New Roman"/>
              </a:rPr>
              <a:t> </a:t>
            </a:r>
            <a:r>
              <a:rPr sz="2450" dirty="0">
                <a:latin typeface="Times New Roman"/>
                <a:cs typeface="Times New Roman"/>
              </a:rPr>
              <a:t>True</a:t>
            </a:r>
            <a:r>
              <a:rPr sz="2450" spc="25" dirty="0">
                <a:latin typeface="Times New Roman"/>
                <a:cs typeface="Times New Roman"/>
              </a:rPr>
              <a:t> </a:t>
            </a:r>
            <a:r>
              <a:rPr sz="2450" spc="-25" dirty="0">
                <a:latin typeface="Times New Roman"/>
                <a:cs typeface="Times New Roman"/>
              </a:rPr>
              <a:t>or </a:t>
            </a:r>
            <a:r>
              <a:rPr sz="2450" dirty="0">
                <a:latin typeface="Times New Roman"/>
                <a:cs typeface="Times New Roman"/>
              </a:rPr>
              <a:t>false:</a:t>
            </a:r>
            <a:r>
              <a:rPr sz="2450" spc="340" dirty="0">
                <a:latin typeface="Times New Roman"/>
                <a:cs typeface="Times New Roman"/>
              </a:rPr>
              <a:t> </a:t>
            </a:r>
            <a:r>
              <a:rPr sz="2450" dirty="0">
                <a:latin typeface="Times New Roman"/>
                <a:cs typeface="Times New Roman"/>
              </a:rPr>
              <a:t>If</a:t>
            </a:r>
            <a:r>
              <a:rPr sz="2450" spc="45" dirty="0">
                <a:latin typeface="Times New Roman"/>
                <a:cs typeface="Times New Roman"/>
              </a:rPr>
              <a:t> </a:t>
            </a:r>
            <a:r>
              <a:rPr sz="2450" dirty="0">
                <a:latin typeface="Times New Roman"/>
                <a:cs typeface="Times New Roman"/>
              </a:rPr>
              <a:t>they</a:t>
            </a:r>
            <a:r>
              <a:rPr sz="2450" spc="45" dirty="0">
                <a:latin typeface="Times New Roman"/>
                <a:cs typeface="Times New Roman"/>
              </a:rPr>
              <a:t> </a:t>
            </a:r>
            <a:r>
              <a:rPr sz="2450" dirty="0">
                <a:latin typeface="Times New Roman"/>
                <a:cs typeface="Times New Roman"/>
              </a:rPr>
              <a:t>time</a:t>
            </a:r>
            <a:r>
              <a:rPr sz="2450" spc="50" dirty="0">
                <a:latin typeface="Times New Roman"/>
                <a:cs typeface="Times New Roman"/>
              </a:rPr>
              <a:t> </a:t>
            </a:r>
            <a:r>
              <a:rPr sz="2450" dirty="0">
                <a:latin typeface="Times New Roman"/>
                <a:cs typeface="Times New Roman"/>
              </a:rPr>
              <a:t>their</a:t>
            </a:r>
            <a:r>
              <a:rPr sz="2450" spc="45" dirty="0">
                <a:latin typeface="Times New Roman"/>
                <a:cs typeface="Times New Roman"/>
              </a:rPr>
              <a:t> </a:t>
            </a:r>
            <a:r>
              <a:rPr sz="2450" dirty="0">
                <a:latin typeface="Times New Roman"/>
                <a:cs typeface="Times New Roman"/>
              </a:rPr>
              <a:t>shaking</a:t>
            </a:r>
            <a:r>
              <a:rPr sz="2450" spc="45" dirty="0">
                <a:latin typeface="Times New Roman"/>
                <a:cs typeface="Times New Roman"/>
              </a:rPr>
              <a:t> </a:t>
            </a:r>
            <a:r>
              <a:rPr sz="2450" dirty="0">
                <a:latin typeface="Times New Roman"/>
                <a:cs typeface="Times New Roman"/>
              </a:rPr>
              <a:t>just</a:t>
            </a:r>
            <a:r>
              <a:rPr sz="2450" spc="50" dirty="0">
                <a:latin typeface="Times New Roman"/>
                <a:cs typeface="Times New Roman"/>
              </a:rPr>
              <a:t> </a:t>
            </a:r>
            <a:r>
              <a:rPr sz="2450" dirty="0">
                <a:latin typeface="Times New Roman"/>
                <a:cs typeface="Times New Roman"/>
              </a:rPr>
              <a:t>right</a:t>
            </a:r>
            <a:r>
              <a:rPr sz="2450" spc="40" dirty="0">
                <a:latin typeface="Times New Roman"/>
                <a:cs typeface="Times New Roman"/>
              </a:rPr>
              <a:t> </a:t>
            </a:r>
            <a:r>
              <a:rPr sz="2450" dirty="0">
                <a:latin typeface="Times New Roman"/>
                <a:cs typeface="Times New Roman"/>
              </a:rPr>
              <a:t>they</a:t>
            </a:r>
            <a:r>
              <a:rPr sz="2450" spc="45" dirty="0">
                <a:latin typeface="Times New Roman"/>
                <a:cs typeface="Times New Roman"/>
              </a:rPr>
              <a:t> </a:t>
            </a:r>
            <a:r>
              <a:rPr sz="2450" dirty="0">
                <a:latin typeface="Times New Roman"/>
                <a:cs typeface="Times New Roman"/>
              </a:rPr>
              <a:t>can</a:t>
            </a:r>
            <a:r>
              <a:rPr sz="2450" spc="50" dirty="0">
                <a:latin typeface="Times New Roman"/>
                <a:cs typeface="Times New Roman"/>
              </a:rPr>
              <a:t> </a:t>
            </a:r>
            <a:r>
              <a:rPr sz="2450" dirty="0">
                <a:latin typeface="Times New Roman"/>
                <a:cs typeface="Times New Roman"/>
              </a:rPr>
              <a:t>get</a:t>
            </a:r>
            <a:r>
              <a:rPr sz="2450" spc="40" dirty="0">
                <a:latin typeface="Times New Roman"/>
                <a:cs typeface="Times New Roman"/>
              </a:rPr>
              <a:t> </a:t>
            </a:r>
            <a:r>
              <a:rPr sz="2450" spc="-10" dirty="0">
                <a:latin typeface="Times New Roman"/>
                <a:cs typeface="Times New Roman"/>
              </a:rPr>
              <a:t>completely </a:t>
            </a:r>
            <a:r>
              <a:rPr sz="2450" dirty="0">
                <a:latin typeface="Times New Roman"/>
                <a:cs typeface="Times New Roman"/>
              </a:rPr>
              <a:t>destructive</a:t>
            </a:r>
            <a:r>
              <a:rPr sz="2450" spc="370" dirty="0">
                <a:latin typeface="Times New Roman"/>
                <a:cs typeface="Times New Roman"/>
              </a:rPr>
              <a:t> </a:t>
            </a:r>
            <a:r>
              <a:rPr sz="2450" dirty="0">
                <a:latin typeface="Times New Roman"/>
                <a:cs typeface="Times New Roman"/>
              </a:rPr>
              <a:t>interference</a:t>
            </a:r>
            <a:r>
              <a:rPr sz="2450" spc="385" dirty="0">
                <a:latin typeface="Times New Roman"/>
                <a:cs typeface="Times New Roman"/>
              </a:rPr>
              <a:t> </a:t>
            </a:r>
            <a:r>
              <a:rPr sz="2450" dirty="0">
                <a:latin typeface="Times New Roman"/>
                <a:cs typeface="Times New Roman"/>
              </a:rPr>
              <a:t>so</a:t>
            </a:r>
            <a:r>
              <a:rPr sz="2450" spc="380" dirty="0">
                <a:latin typeface="Times New Roman"/>
                <a:cs typeface="Times New Roman"/>
              </a:rPr>
              <a:t> </a:t>
            </a:r>
            <a:r>
              <a:rPr sz="2450" dirty="0">
                <a:latin typeface="Times New Roman"/>
                <a:cs typeface="Times New Roman"/>
              </a:rPr>
              <a:t>the</a:t>
            </a:r>
            <a:r>
              <a:rPr sz="2450" spc="380" dirty="0">
                <a:latin typeface="Times New Roman"/>
                <a:cs typeface="Times New Roman"/>
              </a:rPr>
              <a:t> </a:t>
            </a:r>
            <a:r>
              <a:rPr sz="2450" dirty="0">
                <a:latin typeface="Times New Roman"/>
                <a:cs typeface="Times New Roman"/>
              </a:rPr>
              <a:t>whole</a:t>
            </a:r>
            <a:r>
              <a:rPr sz="2450" spc="380" dirty="0">
                <a:latin typeface="Times New Roman"/>
                <a:cs typeface="Times New Roman"/>
              </a:rPr>
              <a:t> </a:t>
            </a:r>
            <a:r>
              <a:rPr sz="2450" dirty="0">
                <a:latin typeface="Times New Roman"/>
                <a:cs typeface="Times New Roman"/>
              </a:rPr>
              <a:t>rope</a:t>
            </a:r>
            <a:r>
              <a:rPr sz="2450" spc="385" dirty="0">
                <a:latin typeface="Times New Roman"/>
                <a:cs typeface="Times New Roman"/>
              </a:rPr>
              <a:t> </a:t>
            </a:r>
            <a:r>
              <a:rPr sz="2450" dirty="0">
                <a:latin typeface="Times New Roman"/>
                <a:cs typeface="Times New Roman"/>
              </a:rPr>
              <a:t>just</a:t>
            </a:r>
            <a:r>
              <a:rPr sz="2450" spc="380" dirty="0">
                <a:latin typeface="Times New Roman"/>
                <a:cs typeface="Times New Roman"/>
              </a:rPr>
              <a:t> </a:t>
            </a:r>
            <a:r>
              <a:rPr sz="2450" dirty="0">
                <a:latin typeface="Times New Roman"/>
                <a:cs typeface="Times New Roman"/>
              </a:rPr>
              <a:t>stays</a:t>
            </a:r>
            <a:r>
              <a:rPr sz="2450" spc="380" dirty="0">
                <a:latin typeface="Times New Roman"/>
                <a:cs typeface="Times New Roman"/>
              </a:rPr>
              <a:t> </a:t>
            </a:r>
            <a:r>
              <a:rPr sz="2450" dirty="0">
                <a:latin typeface="Times New Roman"/>
                <a:cs typeface="Times New Roman"/>
              </a:rPr>
              <a:t>flat,</a:t>
            </a:r>
            <a:r>
              <a:rPr sz="2450" spc="455" dirty="0">
                <a:latin typeface="Times New Roman"/>
                <a:cs typeface="Times New Roman"/>
              </a:rPr>
              <a:t> </a:t>
            </a:r>
            <a:r>
              <a:rPr sz="2450" spc="-10" dirty="0">
                <a:latin typeface="Times New Roman"/>
                <a:cs typeface="Times New Roman"/>
              </a:rPr>
              <a:t>never moving.</a:t>
            </a:r>
            <a:endParaRPr sz="2450">
              <a:latin typeface="Times New Roman"/>
              <a:cs typeface="Times New Roman"/>
            </a:endParaRPr>
          </a:p>
          <a:p>
            <a:pPr marL="12700" algn="just">
              <a:lnSpc>
                <a:spcPct val="100000"/>
              </a:lnSpc>
              <a:spcBef>
                <a:spcPts val="1639"/>
              </a:spcBef>
            </a:pPr>
            <a:r>
              <a:rPr sz="2450" b="1" spc="-25" dirty="0">
                <a:latin typeface="Georgia"/>
                <a:cs typeface="Georgia"/>
              </a:rPr>
              <a:t>Solution:</a:t>
            </a:r>
            <a:r>
              <a:rPr sz="2450" b="1" spc="-5" dirty="0">
                <a:latin typeface="Georgia"/>
                <a:cs typeface="Georgia"/>
              </a:rPr>
              <a:t>  </a:t>
            </a:r>
            <a:r>
              <a:rPr sz="2450" spc="-10" dirty="0">
                <a:latin typeface="Times New Roman"/>
                <a:cs typeface="Times New Roman"/>
              </a:rPr>
              <a:t>False.</a:t>
            </a:r>
            <a:endParaRPr sz="2450">
              <a:latin typeface="Times New Roman"/>
              <a:cs typeface="Times New Roman"/>
            </a:endParaRPr>
          </a:p>
          <a:p>
            <a:pPr marL="23495" marR="5080" algn="just">
              <a:lnSpc>
                <a:spcPct val="101699"/>
              </a:lnSpc>
              <a:spcBef>
                <a:spcPts val="595"/>
              </a:spcBef>
            </a:pPr>
            <a:r>
              <a:rPr sz="2450" spc="-30" dirty="0">
                <a:latin typeface="Times New Roman"/>
                <a:cs typeface="Times New Roman"/>
              </a:rPr>
              <a:t>Alice’s</a:t>
            </a:r>
            <a:r>
              <a:rPr sz="2450" spc="204" dirty="0">
                <a:latin typeface="Times New Roman"/>
                <a:cs typeface="Times New Roman"/>
              </a:rPr>
              <a:t> </a:t>
            </a:r>
            <a:r>
              <a:rPr sz="2450" dirty="0">
                <a:latin typeface="Times New Roman"/>
                <a:cs typeface="Times New Roman"/>
              </a:rPr>
              <a:t>peaks</a:t>
            </a:r>
            <a:r>
              <a:rPr sz="2450" spc="200" dirty="0">
                <a:latin typeface="Times New Roman"/>
                <a:cs typeface="Times New Roman"/>
              </a:rPr>
              <a:t> </a:t>
            </a:r>
            <a:r>
              <a:rPr sz="2450" dirty="0">
                <a:latin typeface="Times New Roman"/>
                <a:cs typeface="Times New Roman"/>
              </a:rPr>
              <a:t>are</a:t>
            </a:r>
            <a:r>
              <a:rPr sz="2450" spc="204" dirty="0">
                <a:latin typeface="Times New Roman"/>
                <a:cs typeface="Times New Roman"/>
              </a:rPr>
              <a:t> </a:t>
            </a:r>
            <a:r>
              <a:rPr sz="2450" dirty="0">
                <a:latin typeface="Times New Roman"/>
                <a:cs typeface="Times New Roman"/>
              </a:rPr>
              <a:t>moving</a:t>
            </a:r>
            <a:r>
              <a:rPr sz="2450" spc="200" dirty="0">
                <a:latin typeface="Times New Roman"/>
                <a:cs typeface="Times New Roman"/>
              </a:rPr>
              <a:t> </a:t>
            </a:r>
            <a:r>
              <a:rPr sz="2450" dirty="0">
                <a:latin typeface="Times New Roman"/>
                <a:cs typeface="Times New Roman"/>
              </a:rPr>
              <a:t>right</a:t>
            </a:r>
            <a:r>
              <a:rPr sz="2450" spc="204" dirty="0">
                <a:latin typeface="Times New Roman"/>
                <a:cs typeface="Times New Roman"/>
              </a:rPr>
              <a:t> </a:t>
            </a:r>
            <a:r>
              <a:rPr sz="2450" dirty="0">
                <a:latin typeface="Times New Roman"/>
                <a:cs typeface="Times New Roman"/>
              </a:rPr>
              <a:t>and</a:t>
            </a:r>
            <a:r>
              <a:rPr sz="2450" spc="204" dirty="0">
                <a:latin typeface="Times New Roman"/>
                <a:cs typeface="Times New Roman"/>
              </a:rPr>
              <a:t> </a:t>
            </a:r>
            <a:r>
              <a:rPr sz="2450" dirty="0">
                <a:latin typeface="Times New Roman"/>
                <a:cs typeface="Times New Roman"/>
              </a:rPr>
              <a:t>Bob’s</a:t>
            </a:r>
            <a:r>
              <a:rPr sz="2450" spc="200" dirty="0">
                <a:latin typeface="Times New Roman"/>
                <a:cs typeface="Times New Roman"/>
              </a:rPr>
              <a:t> </a:t>
            </a:r>
            <a:r>
              <a:rPr sz="2450" dirty="0">
                <a:latin typeface="Times New Roman"/>
                <a:cs typeface="Times New Roman"/>
              </a:rPr>
              <a:t>are</a:t>
            </a:r>
            <a:r>
              <a:rPr sz="2450" spc="204" dirty="0">
                <a:latin typeface="Times New Roman"/>
                <a:cs typeface="Times New Roman"/>
              </a:rPr>
              <a:t> </a:t>
            </a:r>
            <a:r>
              <a:rPr sz="2450" dirty="0">
                <a:latin typeface="Times New Roman"/>
                <a:cs typeface="Times New Roman"/>
              </a:rPr>
              <a:t>moving</a:t>
            </a:r>
            <a:r>
              <a:rPr sz="2450" spc="200" dirty="0">
                <a:latin typeface="Times New Roman"/>
                <a:cs typeface="Times New Roman"/>
              </a:rPr>
              <a:t> </a:t>
            </a:r>
            <a:r>
              <a:rPr sz="2450" dirty="0">
                <a:latin typeface="Times New Roman"/>
                <a:cs typeface="Times New Roman"/>
              </a:rPr>
              <a:t>left.</a:t>
            </a:r>
            <a:r>
              <a:rPr sz="2450" spc="80" dirty="0">
                <a:latin typeface="Times New Roman"/>
                <a:cs typeface="Times New Roman"/>
              </a:rPr>
              <a:t>  </a:t>
            </a:r>
            <a:r>
              <a:rPr sz="2450" dirty="0">
                <a:latin typeface="Times New Roman"/>
                <a:cs typeface="Times New Roman"/>
              </a:rPr>
              <a:t>If</a:t>
            </a:r>
            <a:r>
              <a:rPr sz="2450" spc="200" dirty="0">
                <a:latin typeface="Times New Roman"/>
                <a:cs typeface="Times New Roman"/>
              </a:rPr>
              <a:t> </a:t>
            </a:r>
            <a:r>
              <a:rPr sz="2450" spc="95" dirty="0">
                <a:latin typeface="Times New Roman"/>
                <a:cs typeface="Times New Roman"/>
              </a:rPr>
              <a:t>at </a:t>
            </a:r>
            <a:r>
              <a:rPr sz="2450" dirty="0">
                <a:latin typeface="Times New Roman"/>
                <a:cs typeface="Times New Roman"/>
              </a:rPr>
              <a:t>some</a:t>
            </a:r>
            <a:r>
              <a:rPr sz="2450" spc="245" dirty="0">
                <a:latin typeface="Times New Roman"/>
                <a:cs typeface="Times New Roman"/>
              </a:rPr>
              <a:t> </a:t>
            </a:r>
            <a:r>
              <a:rPr sz="2450" dirty="0">
                <a:latin typeface="Times New Roman"/>
                <a:cs typeface="Times New Roman"/>
              </a:rPr>
              <a:t>moment</a:t>
            </a:r>
            <a:r>
              <a:rPr sz="2450" spc="245" dirty="0">
                <a:latin typeface="Times New Roman"/>
                <a:cs typeface="Times New Roman"/>
              </a:rPr>
              <a:t> </a:t>
            </a:r>
            <a:r>
              <a:rPr sz="2450" dirty="0">
                <a:latin typeface="Times New Roman"/>
                <a:cs typeface="Times New Roman"/>
              </a:rPr>
              <a:t>her</a:t>
            </a:r>
            <a:r>
              <a:rPr sz="2450" spc="245" dirty="0">
                <a:latin typeface="Times New Roman"/>
                <a:cs typeface="Times New Roman"/>
              </a:rPr>
              <a:t> </a:t>
            </a:r>
            <a:r>
              <a:rPr sz="2450" dirty="0">
                <a:latin typeface="Times New Roman"/>
                <a:cs typeface="Times New Roman"/>
              </a:rPr>
              <a:t>peaks</a:t>
            </a:r>
            <a:r>
              <a:rPr sz="2450" spc="240" dirty="0">
                <a:latin typeface="Times New Roman"/>
                <a:cs typeface="Times New Roman"/>
              </a:rPr>
              <a:t> </a:t>
            </a:r>
            <a:r>
              <a:rPr sz="2450" dirty="0">
                <a:latin typeface="Times New Roman"/>
                <a:cs typeface="Times New Roman"/>
              </a:rPr>
              <a:t>line</a:t>
            </a:r>
            <a:r>
              <a:rPr sz="2450" spc="245" dirty="0">
                <a:latin typeface="Times New Roman"/>
                <a:cs typeface="Times New Roman"/>
              </a:rPr>
              <a:t> </a:t>
            </a:r>
            <a:r>
              <a:rPr sz="2450" dirty="0">
                <a:latin typeface="Times New Roman"/>
                <a:cs typeface="Times New Roman"/>
              </a:rPr>
              <a:t>up</a:t>
            </a:r>
            <a:r>
              <a:rPr sz="2450" spc="245" dirty="0">
                <a:latin typeface="Times New Roman"/>
                <a:cs typeface="Times New Roman"/>
              </a:rPr>
              <a:t> </a:t>
            </a:r>
            <a:r>
              <a:rPr sz="2450" dirty="0">
                <a:latin typeface="Times New Roman"/>
                <a:cs typeface="Times New Roman"/>
              </a:rPr>
              <a:t>with</a:t>
            </a:r>
            <a:r>
              <a:rPr sz="2450" spc="245" dirty="0">
                <a:latin typeface="Times New Roman"/>
                <a:cs typeface="Times New Roman"/>
              </a:rPr>
              <a:t> </a:t>
            </a:r>
            <a:r>
              <a:rPr sz="2450" dirty="0">
                <a:latin typeface="Times New Roman"/>
                <a:cs typeface="Times New Roman"/>
              </a:rPr>
              <a:t>his</a:t>
            </a:r>
            <a:r>
              <a:rPr sz="2450" spc="245" dirty="0">
                <a:latin typeface="Times New Roman"/>
                <a:cs typeface="Times New Roman"/>
              </a:rPr>
              <a:t> </a:t>
            </a:r>
            <a:r>
              <a:rPr sz="2450" dirty="0">
                <a:latin typeface="Times New Roman"/>
                <a:cs typeface="Times New Roman"/>
              </a:rPr>
              <a:t>troughs</a:t>
            </a:r>
            <a:r>
              <a:rPr sz="2450" spc="245" dirty="0">
                <a:latin typeface="Times New Roman"/>
                <a:cs typeface="Times New Roman"/>
              </a:rPr>
              <a:t> </a:t>
            </a:r>
            <a:r>
              <a:rPr sz="2450" dirty="0">
                <a:latin typeface="Times New Roman"/>
                <a:cs typeface="Times New Roman"/>
              </a:rPr>
              <a:t>to</a:t>
            </a:r>
            <a:r>
              <a:rPr sz="2450" spc="245" dirty="0">
                <a:latin typeface="Times New Roman"/>
                <a:cs typeface="Times New Roman"/>
              </a:rPr>
              <a:t> </a:t>
            </a:r>
            <a:r>
              <a:rPr sz="2450" dirty="0">
                <a:latin typeface="Times New Roman"/>
                <a:cs typeface="Times New Roman"/>
              </a:rPr>
              <a:t>create</a:t>
            </a:r>
            <a:r>
              <a:rPr sz="2450" spc="240" dirty="0">
                <a:latin typeface="Times New Roman"/>
                <a:cs typeface="Times New Roman"/>
              </a:rPr>
              <a:t> </a:t>
            </a:r>
            <a:r>
              <a:rPr sz="2450" spc="-20" dirty="0">
                <a:latin typeface="Times New Roman"/>
                <a:cs typeface="Times New Roman"/>
              </a:rPr>
              <a:t>com- </a:t>
            </a:r>
            <a:r>
              <a:rPr sz="2450" dirty="0">
                <a:latin typeface="Times New Roman"/>
                <a:cs typeface="Times New Roman"/>
              </a:rPr>
              <a:t>pletely</a:t>
            </a:r>
            <a:r>
              <a:rPr sz="2450" spc="120" dirty="0">
                <a:latin typeface="Times New Roman"/>
                <a:cs typeface="Times New Roman"/>
              </a:rPr>
              <a:t> </a:t>
            </a:r>
            <a:r>
              <a:rPr sz="2450" dirty="0">
                <a:latin typeface="Times New Roman"/>
                <a:cs typeface="Times New Roman"/>
              </a:rPr>
              <a:t>destructive</a:t>
            </a:r>
            <a:r>
              <a:rPr sz="2450" spc="125" dirty="0">
                <a:latin typeface="Times New Roman"/>
                <a:cs typeface="Times New Roman"/>
              </a:rPr>
              <a:t> </a:t>
            </a:r>
            <a:r>
              <a:rPr sz="2450" spc="-10" dirty="0">
                <a:latin typeface="Times New Roman"/>
                <a:cs typeface="Times New Roman"/>
              </a:rPr>
              <a:t>interference</a:t>
            </a:r>
            <a:r>
              <a:rPr sz="2450" spc="125" dirty="0">
                <a:latin typeface="Times New Roman"/>
                <a:cs typeface="Times New Roman"/>
              </a:rPr>
              <a:t> </a:t>
            </a:r>
            <a:r>
              <a:rPr sz="2450" dirty="0">
                <a:latin typeface="Times New Roman"/>
                <a:cs typeface="Times New Roman"/>
              </a:rPr>
              <a:t>then</a:t>
            </a:r>
            <a:r>
              <a:rPr sz="2450" spc="130" dirty="0">
                <a:latin typeface="Times New Roman"/>
                <a:cs typeface="Times New Roman"/>
              </a:rPr>
              <a:t> </a:t>
            </a:r>
            <a:r>
              <a:rPr sz="2450" dirty="0">
                <a:latin typeface="Times New Roman"/>
                <a:cs typeface="Times New Roman"/>
              </a:rPr>
              <a:t>a</a:t>
            </a:r>
            <a:r>
              <a:rPr sz="2450" spc="130" dirty="0">
                <a:latin typeface="Times New Roman"/>
                <a:cs typeface="Times New Roman"/>
              </a:rPr>
              <a:t> </a:t>
            </a:r>
            <a:r>
              <a:rPr sz="2450" dirty="0">
                <a:latin typeface="Times New Roman"/>
                <a:cs typeface="Times New Roman"/>
              </a:rPr>
              <a:t>moment</a:t>
            </a:r>
            <a:r>
              <a:rPr sz="2450" spc="125" dirty="0">
                <a:latin typeface="Times New Roman"/>
                <a:cs typeface="Times New Roman"/>
              </a:rPr>
              <a:t> </a:t>
            </a:r>
            <a:r>
              <a:rPr sz="2450" dirty="0">
                <a:latin typeface="Times New Roman"/>
                <a:cs typeface="Times New Roman"/>
              </a:rPr>
              <a:t>later</a:t>
            </a:r>
            <a:r>
              <a:rPr sz="2450" spc="125" dirty="0">
                <a:latin typeface="Times New Roman"/>
                <a:cs typeface="Times New Roman"/>
              </a:rPr>
              <a:t> </a:t>
            </a:r>
            <a:r>
              <a:rPr sz="2450" dirty="0">
                <a:latin typeface="Times New Roman"/>
                <a:cs typeface="Times New Roman"/>
              </a:rPr>
              <a:t>they</a:t>
            </a:r>
            <a:r>
              <a:rPr sz="2450" spc="130" dirty="0">
                <a:latin typeface="Times New Roman"/>
                <a:cs typeface="Times New Roman"/>
              </a:rPr>
              <a:t> </a:t>
            </a:r>
            <a:r>
              <a:rPr sz="2450" spc="-10" dirty="0">
                <a:latin typeface="Times New Roman"/>
                <a:cs typeface="Times New Roman"/>
              </a:rPr>
              <a:t>will</a:t>
            </a:r>
            <a:r>
              <a:rPr sz="2450" spc="125" dirty="0">
                <a:latin typeface="Times New Roman"/>
                <a:cs typeface="Times New Roman"/>
              </a:rPr>
              <a:t> </a:t>
            </a:r>
            <a:r>
              <a:rPr sz="2450" spc="-25" dirty="0">
                <a:latin typeface="Times New Roman"/>
                <a:cs typeface="Times New Roman"/>
              </a:rPr>
              <a:t>not </a:t>
            </a:r>
            <a:r>
              <a:rPr sz="2450" dirty="0">
                <a:latin typeface="Times New Roman"/>
                <a:cs typeface="Times New Roman"/>
              </a:rPr>
              <a:t>line</a:t>
            </a:r>
            <a:r>
              <a:rPr sz="2450" spc="145" dirty="0">
                <a:latin typeface="Times New Roman"/>
                <a:cs typeface="Times New Roman"/>
              </a:rPr>
              <a:t> </a:t>
            </a:r>
            <a:r>
              <a:rPr sz="2450" dirty="0">
                <a:latin typeface="Times New Roman"/>
                <a:cs typeface="Times New Roman"/>
              </a:rPr>
              <a:t>up,</a:t>
            </a:r>
            <a:r>
              <a:rPr sz="2450" spc="140" dirty="0">
                <a:latin typeface="Times New Roman"/>
                <a:cs typeface="Times New Roman"/>
              </a:rPr>
              <a:t> </a:t>
            </a:r>
            <a:r>
              <a:rPr sz="2450" dirty="0">
                <a:latin typeface="Times New Roman"/>
                <a:cs typeface="Times New Roman"/>
              </a:rPr>
              <a:t>so</a:t>
            </a:r>
            <a:r>
              <a:rPr sz="2450" spc="145"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rope</a:t>
            </a:r>
            <a:r>
              <a:rPr sz="2450" spc="140" dirty="0">
                <a:latin typeface="Times New Roman"/>
                <a:cs typeface="Times New Roman"/>
              </a:rPr>
              <a:t> </a:t>
            </a:r>
            <a:r>
              <a:rPr sz="2450" dirty="0">
                <a:latin typeface="Times New Roman"/>
                <a:cs typeface="Times New Roman"/>
              </a:rPr>
              <a:t>cannot</a:t>
            </a:r>
            <a:r>
              <a:rPr sz="2450" spc="140" dirty="0">
                <a:latin typeface="Times New Roman"/>
                <a:cs typeface="Times New Roman"/>
              </a:rPr>
              <a:t> </a:t>
            </a:r>
            <a:r>
              <a:rPr sz="2450" dirty="0">
                <a:latin typeface="Times New Roman"/>
                <a:cs typeface="Times New Roman"/>
              </a:rPr>
              <a:t>stay</a:t>
            </a:r>
            <a:r>
              <a:rPr sz="2450" spc="145" dirty="0">
                <a:latin typeface="Times New Roman"/>
                <a:cs typeface="Times New Roman"/>
              </a:rPr>
              <a:t> </a:t>
            </a:r>
            <a:r>
              <a:rPr sz="2450" spc="-10" dirty="0">
                <a:latin typeface="Times New Roman"/>
                <a:cs typeface="Times New Roman"/>
              </a:rPr>
              <a:t>flat.</a:t>
            </a:r>
            <a:endParaRPr sz="2450">
              <a:latin typeface="Times New Roman"/>
              <a:cs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spc="-20" dirty="0"/>
              <a:t>Source</a:t>
            </a:r>
            <a:r>
              <a:rPr spc="-30" dirty="0"/>
              <a:t> </a:t>
            </a:r>
            <a:r>
              <a:rPr dirty="0"/>
              <a:t>A</a:t>
            </a:r>
            <a:r>
              <a:rPr spc="-20" dirty="0"/>
              <a:t> </a:t>
            </a:r>
            <a:r>
              <a:rPr dirty="0"/>
              <a:t>emits</a:t>
            </a:r>
            <a:r>
              <a:rPr spc="-20" dirty="0"/>
              <a:t> </a:t>
            </a:r>
            <a:r>
              <a:rPr dirty="0"/>
              <a:t>light</a:t>
            </a:r>
            <a:r>
              <a:rPr spc="-15" dirty="0"/>
              <a:t> </a:t>
            </a:r>
            <a:r>
              <a:rPr spc="-30" dirty="0"/>
              <a:t>of</a:t>
            </a:r>
            <a:r>
              <a:rPr spc="-20" dirty="0"/>
              <a:t> </a:t>
            </a:r>
            <a:r>
              <a:rPr dirty="0"/>
              <a:t>only</a:t>
            </a:r>
            <a:r>
              <a:rPr spc="-20" dirty="0"/>
              <a:t> </a:t>
            </a:r>
            <a:r>
              <a:rPr dirty="0"/>
              <a:t>one</a:t>
            </a:r>
            <a:r>
              <a:rPr spc="-15" dirty="0"/>
              <a:t> </a:t>
            </a:r>
            <a:r>
              <a:rPr spc="-35" dirty="0"/>
              <a:t>frequency,</a:t>
            </a:r>
            <a:r>
              <a:rPr dirty="0"/>
              <a:t> radiating</a:t>
            </a:r>
            <a:r>
              <a:rPr spc="-20" dirty="0"/>
              <a:t> </a:t>
            </a:r>
            <a:r>
              <a:rPr dirty="0"/>
              <a:t>outward</a:t>
            </a:r>
            <a:r>
              <a:rPr spc="-20" dirty="0"/>
              <a:t> </a:t>
            </a:r>
            <a:r>
              <a:rPr dirty="0"/>
              <a:t>in</a:t>
            </a:r>
            <a:r>
              <a:rPr spc="-15" dirty="0"/>
              <a:t> </a:t>
            </a:r>
            <a:r>
              <a:rPr spc="-50" dirty="0"/>
              <a:t>a </a:t>
            </a:r>
            <a:r>
              <a:rPr dirty="0"/>
              <a:t>sphere.</a:t>
            </a:r>
            <a:r>
              <a:rPr spc="220" dirty="0"/>
              <a:t> </a:t>
            </a:r>
            <a:r>
              <a:rPr spc="-30" dirty="0"/>
              <a:t>Source</a:t>
            </a:r>
            <a:r>
              <a:rPr spc="-80" dirty="0"/>
              <a:t> </a:t>
            </a:r>
            <a:r>
              <a:rPr dirty="0"/>
              <a:t>B</a:t>
            </a:r>
            <a:r>
              <a:rPr spc="-80" dirty="0"/>
              <a:t> </a:t>
            </a:r>
            <a:r>
              <a:rPr dirty="0"/>
              <a:t>emits</a:t>
            </a:r>
            <a:r>
              <a:rPr spc="-80" dirty="0"/>
              <a:t> </a:t>
            </a:r>
            <a:r>
              <a:rPr dirty="0"/>
              <a:t>light</a:t>
            </a:r>
            <a:r>
              <a:rPr spc="-80" dirty="0"/>
              <a:t> </a:t>
            </a:r>
            <a:r>
              <a:rPr spc="-95" dirty="0"/>
              <a:t>of</a:t>
            </a:r>
            <a:r>
              <a:rPr spc="-60" dirty="0"/>
              <a:t> </a:t>
            </a:r>
            <a:r>
              <a:rPr spc="114" dirty="0"/>
              <a:t>that</a:t>
            </a:r>
            <a:r>
              <a:rPr spc="-80" dirty="0"/>
              <a:t> </a:t>
            </a:r>
            <a:r>
              <a:rPr dirty="0"/>
              <a:t>same</a:t>
            </a:r>
            <a:r>
              <a:rPr spc="-80" dirty="0"/>
              <a:t> </a:t>
            </a:r>
            <a:r>
              <a:rPr spc="-40" dirty="0"/>
              <a:t>frequency,</a:t>
            </a:r>
            <a:r>
              <a:rPr spc="-50" dirty="0"/>
              <a:t> </a:t>
            </a:r>
            <a:r>
              <a:rPr spc="-25" dirty="0"/>
              <a:t>also</a:t>
            </a:r>
            <a:r>
              <a:rPr spc="-80" dirty="0"/>
              <a:t> </a:t>
            </a:r>
            <a:r>
              <a:rPr spc="-10" dirty="0"/>
              <a:t>radiating </a:t>
            </a:r>
            <a:r>
              <a:rPr dirty="0"/>
              <a:t>out</a:t>
            </a:r>
            <a:r>
              <a:rPr spc="90" dirty="0"/>
              <a:t> </a:t>
            </a:r>
            <a:r>
              <a:rPr dirty="0"/>
              <a:t>from</a:t>
            </a:r>
            <a:r>
              <a:rPr spc="95" dirty="0"/>
              <a:t> </a:t>
            </a:r>
            <a:r>
              <a:rPr dirty="0"/>
              <a:t>itself</a:t>
            </a:r>
            <a:r>
              <a:rPr spc="100" dirty="0"/>
              <a:t> </a:t>
            </a:r>
            <a:r>
              <a:rPr dirty="0"/>
              <a:t>in</a:t>
            </a:r>
            <a:r>
              <a:rPr spc="100" dirty="0"/>
              <a:t> </a:t>
            </a:r>
            <a:r>
              <a:rPr dirty="0"/>
              <a:t>a</a:t>
            </a:r>
            <a:r>
              <a:rPr spc="95" dirty="0"/>
              <a:t> </a:t>
            </a:r>
            <a:r>
              <a:rPr dirty="0"/>
              <a:t>sphere.</a:t>
            </a:r>
            <a:r>
              <a:rPr spc="350" dirty="0"/>
              <a:t> </a:t>
            </a:r>
            <a:r>
              <a:rPr dirty="0"/>
              <a:t>Light</a:t>
            </a:r>
            <a:r>
              <a:rPr spc="100" dirty="0"/>
              <a:t> </a:t>
            </a:r>
            <a:r>
              <a:rPr dirty="0"/>
              <a:t>from</a:t>
            </a:r>
            <a:r>
              <a:rPr spc="100" dirty="0"/>
              <a:t> </a:t>
            </a:r>
            <a:r>
              <a:rPr spc="55" dirty="0"/>
              <a:t>both</a:t>
            </a:r>
            <a:r>
              <a:rPr spc="100" dirty="0"/>
              <a:t> </a:t>
            </a:r>
            <a:r>
              <a:rPr spc="-10" dirty="0"/>
              <a:t>sources</a:t>
            </a:r>
            <a:r>
              <a:rPr spc="95" dirty="0"/>
              <a:t> </a:t>
            </a:r>
            <a:r>
              <a:rPr dirty="0"/>
              <a:t>hits</a:t>
            </a:r>
            <a:r>
              <a:rPr spc="100" dirty="0"/>
              <a:t> </a:t>
            </a:r>
            <a:r>
              <a:rPr dirty="0"/>
              <a:t>the</a:t>
            </a:r>
            <a:r>
              <a:rPr spc="100" dirty="0"/>
              <a:t> </a:t>
            </a:r>
            <a:r>
              <a:rPr spc="-10" dirty="0"/>
              <a:t>wall. </a:t>
            </a:r>
            <a:r>
              <a:rPr dirty="0"/>
              <a:t>Will</a:t>
            </a:r>
            <a:r>
              <a:rPr spc="150" dirty="0"/>
              <a:t> </a:t>
            </a:r>
            <a:r>
              <a:rPr dirty="0"/>
              <a:t>you</a:t>
            </a:r>
            <a:r>
              <a:rPr spc="160" dirty="0"/>
              <a:t> </a:t>
            </a:r>
            <a:r>
              <a:rPr dirty="0"/>
              <a:t>see</a:t>
            </a:r>
            <a:r>
              <a:rPr spc="160" dirty="0"/>
              <a:t> </a:t>
            </a:r>
            <a:r>
              <a:rPr dirty="0"/>
              <a:t>constructive</a:t>
            </a:r>
            <a:r>
              <a:rPr spc="160" dirty="0"/>
              <a:t> </a:t>
            </a:r>
            <a:r>
              <a:rPr dirty="0"/>
              <a:t>or</a:t>
            </a:r>
            <a:r>
              <a:rPr spc="160" dirty="0"/>
              <a:t> </a:t>
            </a:r>
            <a:r>
              <a:rPr dirty="0"/>
              <a:t>destructive</a:t>
            </a:r>
            <a:r>
              <a:rPr spc="160" dirty="0"/>
              <a:t> </a:t>
            </a:r>
            <a:r>
              <a:rPr dirty="0"/>
              <a:t>interference</a:t>
            </a:r>
            <a:r>
              <a:rPr spc="160" dirty="0"/>
              <a:t> </a:t>
            </a:r>
            <a:r>
              <a:rPr dirty="0"/>
              <a:t>on</a:t>
            </a:r>
            <a:r>
              <a:rPr spc="160" dirty="0"/>
              <a:t> </a:t>
            </a:r>
            <a:r>
              <a:rPr dirty="0"/>
              <a:t>the</a:t>
            </a:r>
            <a:r>
              <a:rPr spc="165" dirty="0"/>
              <a:t> </a:t>
            </a:r>
            <a:r>
              <a:rPr spc="-20" dirty="0"/>
              <a:t>back </a:t>
            </a:r>
            <a:r>
              <a:rPr dirty="0"/>
              <a:t>wall?</a:t>
            </a:r>
            <a:r>
              <a:rPr spc="110" dirty="0"/>
              <a:t> </a:t>
            </a:r>
            <a:r>
              <a:rPr dirty="0"/>
              <a:t>(Choose</a:t>
            </a:r>
            <a:r>
              <a:rPr spc="-80" dirty="0"/>
              <a:t> </a:t>
            </a:r>
            <a:r>
              <a:rPr spc="-10" dirty="0"/>
              <a:t>one.)</a:t>
            </a:r>
          </a:p>
        </p:txBody>
      </p:sp>
      <p:pic>
        <p:nvPicPr>
          <p:cNvPr id="5" name="object 5"/>
          <p:cNvPicPr/>
          <p:nvPr/>
        </p:nvPicPr>
        <p:blipFill>
          <a:blip r:embed="rId2" cstate="print"/>
          <a:stretch>
            <a:fillRect/>
          </a:stretch>
        </p:blipFill>
        <p:spPr>
          <a:xfrm>
            <a:off x="731519" y="3160902"/>
            <a:ext cx="1859280" cy="1009650"/>
          </a:xfrm>
          <a:prstGeom prst="rect">
            <a:avLst/>
          </a:prstGeom>
        </p:spPr>
      </p:pic>
      <p:sp>
        <p:nvSpPr>
          <p:cNvPr id="6" name="object 6"/>
          <p:cNvSpPr txBox="1"/>
          <p:nvPr/>
        </p:nvSpPr>
        <p:spPr>
          <a:xfrm>
            <a:off x="715137" y="4304365"/>
            <a:ext cx="8260715" cy="280924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Only</a:t>
            </a:r>
            <a:r>
              <a:rPr sz="2450" spc="110" dirty="0">
                <a:latin typeface="Times New Roman"/>
                <a:cs typeface="Times New Roman"/>
              </a:rPr>
              <a:t> </a:t>
            </a:r>
            <a:r>
              <a:rPr sz="2450" dirty="0">
                <a:latin typeface="Times New Roman"/>
                <a:cs typeface="Times New Roman"/>
              </a:rPr>
              <a:t>constructive</a:t>
            </a:r>
            <a:r>
              <a:rPr sz="2450" spc="120" dirty="0">
                <a:latin typeface="Times New Roman"/>
                <a:cs typeface="Times New Roman"/>
              </a:rPr>
              <a:t> </a:t>
            </a:r>
            <a:r>
              <a:rPr sz="2450" spc="-10" dirty="0">
                <a:latin typeface="Times New Roman"/>
                <a:cs typeface="Times New Roman"/>
              </a:rPr>
              <a:t>interference</a:t>
            </a:r>
            <a:r>
              <a:rPr sz="2450" spc="120" dirty="0">
                <a:latin typeface="Times New Roman"/>
                <a:cs typeface="Times New Roman"/>
              </a:rPr>
              <a:t> </a:t>
            </a:r>
            <a:r>
              <a:rPr sz="2450" dirty="0">
                <a:latin typeface="Times New Roman"/>
                <a:cs typeface="Times New Roman"/>
              </a:rPr>
              <a:t>(bright</a:t>
            </a:r>
            <a:r>
              <a:rPr sz="2450" spc="12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Only</a:t>
            </a:r>
            <a:r>
              <a:rPr sz="2450" spc="85" dirty="0">
                <a:latin typeface="Times New Roman"/>
                <a:cs typeface="Times New Roman"/>
              </a:rPr>
              <a:t> </a:t>
            </a:r>
            <a:r>
              <a:rPr sz="2450" dirty="0">
                <a:latin typeface="Times New Roman"/>
                <a:cs typeface="Times New Roman"/>
              </a:rPr>
              <a:t>destructive</a:t>
            </a:r>
            <a:r>
              <a:rPr sz="2450" spc="95" dirty="0">
                <a:latin typeface="Times New Roman"/>
                <a:cs typeface="Times New Roman"/>
              </a:rPr>
              <a:t> </a:t>
            </a:r>
            <a:r>
              <a:rPr sz="2450" spc="-10" dirty="0">
                <a:latin typeface="Times New Roman"/>
                <a:cs typeface="Times New Roman"/>
              </a:rPr>
              <a:t>interference</a:t>
            </a:r>
            <a:r>
              <a:rPr sz="2450" spc="95" dirty="0">
                <a:latin typeface="Times New Roman"/>
                <a:cs typeface="Times New Roman"/>
              </a:rPr>
              <a:t> </a:t>
            </a:r>
            <a:r>
              <a:rPr sz="2450" dirty="0">
                <a:latin typeface="Times New Roman"/>
                <a:cs typeface="Times New Roman"/>
              </a:rPr>
              <a:t>(dim</a:t>
            </a:r>
            <a:r>
              <a:rPr sz="2450" spc="95" dirty="0">
                <a:latin typeface="Times New Roman"/>
                <a:cs typeface="Times New Roman"/>
              </a:rPr>
              <a:t> </a:t>
            </a:r>
            <a:r>
              <a:rPr sz="2450" dirty="0">
                <a:latin typeface="Times New Roman"/>
                <a:cs typeface="Times New Roman"/>
              </a:rPr>
              <a:t>or</a:t>
            </a:r>
            <a:r>
              <a:rPr sz="2450" spc="95" dirty="0">
                <a:latin typeface="Times New Roman"/>
                <a:cs typeface="Times New Roman"/>
              </a:rPr>
              <a:t> </a:t>
            </a:r>
            <a:r>
              <a:rPr sz="2450" dirty="0">
                <a:latin typeface="Times New Roman"/>
                <a:cs typeface="Times New Roman"/>
              </a:rPr>
              <a:t>no</a:t>
            </a:r>
            <a:r>
              <a:rPr sz="2450" spc="95"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86715" marR="5080" indent="-361950">
              <a:lnSpc>
                <a:spcPct val="101699"/>
              </a:lnSpc>
              <a:spcBef>
                <a:spcPts val="995"/>
              </a:spcBef>
              <a:buAutoNum type="alphaUcPeriod"/>
              <a:tabLst>
                <a:tab pos="387985" algn="l"/>
              </a:tabLst>
            </a:pPr>
            <a:r>
              <a:rPr sz="2450" dirty="0">
                <a:latin typeface="Times New Roman"/>
                <a:cs typeface="Times New Roman"/>
              </a:rPr>
              <a:t>Constructive</a:t>
            </a:r>
            <a:r>
              <a:rPr sz="2450" spc="85" dirty="0">
                <a:latin typeface="Times New Roman"/>
                <a:cs typeface="Times New Roman"/>
              </a:rPr>
              <a:t> </a:t>
            </a:r>
            <a:r>
              <a:rPr sz="2450" dirty="0">
                <a:latin typeface="Times New Roman"/>
                <a:cs typeface="Times New Roman"/>
              </a:rPr>
              <a:t>interference</a:t>
            </a:r>
            <a:r>
              <a:rPr sz="2450" spc="100" dirty="0">
                <a:latin typeface="Times New Roman"/>
                <a:cs typeface="Times New Roman"/>
              </a:rPr>
              <a:t> </a:t>
            </a:r>
            <a:r>
              <a:rPr sz="2450" dirty="0">
                <a:latin typeface="Times New Roman"/>
                <a:cs typeface="Times New Roman"/>
              </a:rPr>
              <a:t>in</a:t>
            </a:r>
            <a:r>
              <a:rPr sz="2450" spc="105" dirty="0">
                <a:latin typeface="Times New Roman"/>
                <a:cs typeface="Times New Roman"/>
              </a:rPr>
              <a:t> </a:t>
            </a:r>
            <a:r>
              <a:rPr sz="2450" dirty="0">
                <a:latin typeface="Times New Roman"/>
                <a:cs typeface="Times New Roman"/>
              </a:rPr>
              <a:t>some</a:t>
            </a:r>
            <a:r>
              <a:rPr sz="2450" spc="95" dirty="0">
                <a:latin typeface="Times New Roman"/>
                <a:cs typeface="Times New Roman"/>
              </a:rPr>
              <a:t> </a:t>
            </a:r>
            <a:r>
              <a:rPr sz="2450" dirty="0">
                <a:latin typeface="Times New Roman"/>
                <a:cs typeface="Times New Roman"/>
              </a:rPr>
              <a:t>places,</a:t>
            </a:r>
            <a:r>
              <a:rPr sz="2450" spc="110" dirty="0">
                <a:latin typeface="Times New Roman"/>
                <a:cs typeface="Times New Roman"/>
              </a:rPr>
              <a:t> </a:t>
            </a:r>
            <a:r>
              <a:rPr sz="2450" dirty="0">
                <a:latin typeface="Times New Roman"/>
                <a:cs typeface="Times New Roman"/>
              </a:rPr>
              <a:t>destructive</a:t>
            </a:r>
            <a:r>
              <a:rPr sz="2450" spc="100"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spc="-10" dirty="0">
                <a:latin typeface="Times New Roman"/>
                <a:cs typeface="Times New Roman"/>
              </a:rPr>
              <a:t>others 	</a:t>
            </a:r>
            <a:r>
              <a:rPr sz="2450" dirty="0">
                <a:latin typeface="Times New Roman"/>
                <a:cs typeface="Times New Roman"/>
              </a:rPr>
              <a:t>(some</a:t>
            </a:r>
            <a:r>
              <a:rPr sz="2450" spc="-20" dirty="0">
                <a:latin typeface="Times New Roman"/>
                <a:cs typeface="Times New Roman"/>
              </a:rPr>
              <a:t> </a:t>
            </a:r>
            <a:r>
              <a:rPr sz="2450" spc="-10" dirty="0">
                <a:latin typeface="Times New Roman"/>
                <a:cs typeface="Times New Roman"/>
              </a:rPr>
              <a:t>regions</a:t>
            </a:r>
            <a:r>
              <a:rPr sz="2450" spc="-15"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dirty="0">
                <a:latin typeface="Times New Roman"/>
                <a:cs typeface="Times New Roman"/>
              </a:rPr>
              <a:t>bright</a:t>
            </a:r>
            <a:r>
              <a:rPr sz="2450" spc="-15" dirty="0">
                <a:latin typeface="Times New Roman"/>
                <a:cs typeface="Times New Roman"/>
              </a:rPr>
              <a:t> </a:t>
            </a:r>
            <a:r>
              <a:rPr sz="2450" dirty="0">
                <a:latin typeface="Times New Roman"/>
                <a:cs typeface="Times New Roman"/>
              </a:rPr>
              <a:t>light,</a:t>
            </a:r>
            <a:r>
              <a:rPr sz="2450" spc="-15" dirty="0">
                <a:latin typeface="Times New Roman"/>
                <a:cs typeface="Times New Roman"/>
              </a:rPr>
              <a:t> </a:t>
            </a:r>
            <a:r>
              <a:rPr sz="2450" dirty="0">
                <a:latin typeface="Times New Roman"/>
                <a:cs typeface="Times New Roman"/>
              </a:rPr>
              <a:t>some</a:t>
            </a:r>
            <a:r>
              <a:rPr sz="2450" spc="-15"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spc="-10" dirty="0">
                <a:latin typeface="Times New Roman"/>
                <a:cs typeface="Times New Roman"/>
              </a:rPr>
              <a:t>dim).</a:t>
            </a:r>
            <a:endParaRPr sz="2450">
              <a:latin typeface="Times New Roman"/>
              <a:cs typeface="Times New Roman"/>
            </a:endParaRPr>
          </a:p>
          <a:p>
            <a:pPr marL="386080" marR="6350" indent="-374015">
              <a:lnSpc>
                <a:spcPct val="101699"/>
              </a:lnSpc>
              <a:spcBef>
                <a:spcPts val="995"/>
              </a:spcBef>
              <a:buAutoNum type="alphaUcPeriod"/>
              <a:tabLst>
                <a:tab pos="387985" algn="l"/>
              </a:tabLst>
            </a:pPr>
            <a:r>
              <a:rPr sz="2450" dirty="0">
                <a:latin typeface="Times New Roman"/>
                <a:cs typeface="Times New Roman"/>
              </a:rPr>
              <a:t>The</a:t>
            </a:r>
            <a:r>
              <a:rPr sz="2450" spc="70" dirty="0">
                <a:latin typeface="Times New Roman"/>
                <a:cs typeface="Times New Roman"/>
              </a:rPr>
              <a:t> </a:t>
            </a:r>
            <a:r>
              <a:rPr sz="2450" dirty="0">
                <a:latin typeface="Times New Roman"/>
                <a:cs typeface="Times New Roman"/>
              </a:rPr>
              <a:t>answer</a:t>
            </a:r>
            <a:r>
              <a:rPr sz="2450" spc="70" dirty="0">
                <a:latin typeface="Times New Roman"/>
                <a:cs typeface="Times New Roman"/>
              </a:rPr>
              <a:t> </a:t>
            </a:r>
            <a:r>
              <a:rPr sz="2450" dirty="0">
                <a:latin typeface="Times New Roman"/>
                <a:cs typeface="Times New Roman"/>
              </a:rPr>
              <a:t>depends</a:t>
            </a:r>
            <a:r>
              <a:rPr sz="2450" spc="65" dirty="0">
                <a:latin typeface="Times New Roman"/>
                <a:cs typeface="Times New Roman"/>
              </a:rPr>
              <a:t> </a:t>
            </a:r>
            <a:r>
              <a:rPr sz="2450" dirty="0">
                <a:latin typeface="Times New Roman"/>
                <a:cs typeface="Times New Roman"/>
              </a:rPr>
              <a:t>on</a:t>
            </a:r>
            <a:r>
              <a:rPr sz="2450" spc="70"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dirty="0">
                <a:latin typeface="Times New Roman"/>
                <a:cs typeface="Times New Roman"/>
              </a:rPr>
              <a:t>placement</a:t>
            </a:r>
            <a:r>
              <a:rPr sz="2450" spc="70" dirty="0">
                <a:latin typeface="Times New Roman"/>
                <a:cs typeface="Times New Roman"/>
              </a:rPr>
              <a:t> </a:t>
            </a:r>
            <a:r>
              <a:rPr sz="2450" dirty="0">
                <a:latin typeface="Times New Roman"/>
                <a:cs typeface="Times New Roman"/>
              </a:rPr>
              <a:t>of</a:t>
            </a:r>
            <a:r>
              <a:rPr sz="2450" spc="70"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spc="-10" dirty="0">
                <a:latin typeface="Times New Roman"/>
                <a:cs typeface="Times New Roman"/>
              </a:rPr>
              <a:t>sources</a:t>
            </a:r>
            <a:r>
              <a:rPr sz="2450" spc="65" dirty="0">
                <a:latin typeface="Times New Roman"/>
                <a:cs typeface="Times New Roman"/>
              </a:rPr>
              <a:t> </a:t>
            </a:r>
            <a:r>
              <a:rPr sz="2450" dirty="0">
                <a:latin typeface="Times New Roman"/>
                <a:cs typeface="Times New Roman"/>
              </a:rPr>
              <a:t>and</a:t>
            </a:r>
            <a:r>
              <a:rPr sz="2450" spc="70" dirty="0">
                <a:latin typeface="Times New Roman"/>
                <a:cs typeface="Times New Roman"/>
              </a:rPr>
              <a:t> </a:t>
            </a:r>
            <a:r>
              <a:rPr sz="2450" spc="-10" dirty="0">
                <a:latin typeface="Times New Roman"/>
                <a:cs typeface="Times New Roman"/>
              </a:rPr>
              <a:t>their 	</a:t>
            </a:r>
            <a:r>
              <a:rPr sz="2450" dirty="0">
                <a:latin typeface="Times New Roman"/>
                <a:cs typeface="Times New Roman"/>
              </a:rPr>
              <a:t>relative</a:t>
            </a:r>
            <a:r>
              <a:rPr sz="2450" spc="45" dirty="0">
                <a:latin typeface="Times New Roman"/>
                <a:cs typeface="Times New Roman"/>
              </a:rPr>
              <a:t> </a:t>
            </a:r>
            <a:r>
              <a:rPr sz="2450" spc="-10" dirty="0">
                <a:latin typeface="Times New Roman"/>
                <a:cs typeface="Times New Roman"/>
              </a:rPr>
              <a:t>phases.</a:t>
            </a:r>
            <a:endParaRPr sz="2450">
              <a:latin typeface="Times New Roman"/>
              <a:cs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spc="-10" dirty="0">
                <a:latin typeface="Times New Roman"/>
                <a:cs typeface="Times New Roman"/>
              </a:rPr>
              <a:t>ConcepTest</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spc="-20" dirty="0"/>
              <a:t>Source</a:t>
            </a:r>
            <a:r>
              <a:rPr spc="-30" dirty="0"/>
              <a:t> </a:t>
            </a:r>
            <a:r>
              <a:rPr dirty="0"/>
              <a:t>A</a:t>
            </a:r>
            <a:r>
              <a:rPr spc="-20" dirty="0"/>
              <a:t> </a:t>
            </a:r>
            <a:r>
              <a:rPr dirty="0"/>
              <a:t>emits</a:t>
            </a:r>
            <a:r>
              <a:rPr spc="-20" dirty="0"/>
              <a:t> </a:t>
            </a:r>
            <a:r>
              <a:rPr dirty="0"/>
              <a:t>light</a:t>
            </a:r>
            <a:r>
              <a:rPr spc="-15" dirty="0"/>
              <a:t> </a:t>
            </a:r>
            <a:r>
              <a:rPr spc="-30" dirty="0"/>
              <a:t>of</a:t>
            </a:r>
            <a:r>
              <a:rPr spc="-20" dirty="0"/>
              <a:t> </a:t>
            </a:r>
            <a:r>
              <a:rPr dirty="0"/>
              <a:t>only</a:t>
            </a:r>
            <a:r>
              <a:rPr spc="-20" dirty="0"/>
              <a:t> </a:t>
            </a:r>
            <a:r>
              <a:rPr dirty="0"/>
              <a:t>one</a:t>
            </a:r>
            <a:r>
              <a:rPr spc="-15" dirty="0"/>
              <a:t> </a:t>
            </a:r>
            <a:r>
              <a:rPr spc="-35" dirty="0"/>
              <a:t>frequency,</a:t>
            </a:r>
            <a:r>
              <a:rPr dirty="0"/>
              <a:t> radiating</a:t>
            </a:r>
            <a:r>
              <a:rPr spc="-20" dirty="0"/>
              <a:t> </a:t>
            </a:r>
            <a:r>
              <a:rPr dirty="0"/>
              <a:t>outward</a:t>
            </a:r>
            <a:r>
              <a:rPr spc="-20" dirty="0"/>
              <a:t> </a:t>
            </a:r>
            <a:r>
              <a:rPr dirty="0"/>
              <a:t>in</a:t>
            </a:r>
            <a:r>
              <a:rPr spc="-15" dirty="0"/>
              <a:t> </a:t>
            </a:r>
            <a:r>
              <a:rPr spc="-50" dirty="0"/>
              <a:t>a </a:t>
            </a:r>
            <a:r>
              <a:rPr dirty="0"/>
              <a:t>sphere.</a:t>
            </a:r>
            <a:r>
              <a:rPr spc="220" dirty="0"/>
              <a:t> </a:t>
            </a:r>
            <a:r>
              <a:rPr spc="-30" dirty="0"/>
              <a:t>Source</a:t>
            </a:r>
            <a:r>
              <a:rPr spc="-80" dirty="0"/>
              <a:t> </a:t>
            </a:r>
            <a:r>
              <a:rPr dirty="0"/>
              <a:t>B</a:t>
            </a:r>
            <a:r>
              <a:rPr spc="-80" dirty="0"/>
              <a:t> </a:t>
            </a:r>
            <a:r>
              <a:rPr dirty="0"/>
              <a:t>emits</a:t>
            </a:r>
            <a:r>
              <a:rPr spc="-80" dirty="0"/>
              <a:t> </a:t>
            </a:r>
            <a:r>
              <a:rPr dirty="0"/>
              <a:t>light</a:t>
            </a:r>
            <a:r>
              <a:rPr spc="-80" dirty="0"/>
              <a:t> </a:t>
            </a:r>
            <a:r>
              <a:rPr spc="-95" dirty="0"/>
              <a:t>of</a:t>
            </a:r>
            <a:r>
              <a:rPr spc="-60" dirty="0"/>
              <a:t> </a:t>
            </a:r>
            <a:r>
              <a:rPr spc="114" dirty="0"/>
              <a:t>that</a:t>
            </a:r>
            <a:r>
              <a:rPr spc="-80" dirty="0"/>
              <a:t> </a:t>
            </a:r>
            <a:r>
              <a:rPr dirty="0"/>
              <a:t>same</a:t>
            </a:r>
            <a:r>
              <a:rPr spc="-80" dirty="0"/>
              <a:t> </a:t>
            </a:r>
            <a:r>
              <a:rPr spc="-40" dirty="0"/>
              <a:t>frequency,</a:t>
            </a:r>
            <a:r>
              <a:rPr spc="-50" dirty="0"/>
              <a:t> </a:t>
            </a:r>
            <a:r>
              <a:rPr spc="-25" dirty="0"/>
              <a:t>also</a:t>
            </a:r>
            <a:r>
              <a:rPr spc="-80" dirty="0"/>
              <a:t> </a:t>
            </a:r>
            <a:r>
              <a:rPr spc="-10" dirty="0"/>
              <a:t>radiating </a:t>
            </a:r>
            <a:r>
              <a:rPr dirty="0"/>
              <a:t>out</a:t>
            </a:r>
            <a:r>
              <a:rPr spc="90" dirty="0"/>
              <a:t> </a:t>
            </a:r>
            <a:r>
              <a:rPr dirty="0"/>
              <a:t>from</a:t>
            </a:r>
            <a:r>
              <a:rPr spc="95" dirty="0"/>
              <a:t> </a:t>
            </a:r>
            <a:r>
              <a:rPr dirty="0"/>
              <a:t>itself</a:t>
            </a:r>
            <a:r>
              <a:rPr spc="100" dirty="0"/>
              <a:t> </a:t>
            </a:r>
            <a:r>
              <a:rPr dirty="0"/>
              <a:t>in</a:t>
            </a:r>
            <a:r>
              <a:rPr spc="100" dirty="0"/>
              <a:t> </a:t>
            </a:r>
            <a:r>
              <a:rPr dirty="0"/>
              <a:t>a</a:t>
            </a:r>
            <a:r>
              <a:rPr spc="95" dirty="0"/>
              <a:t> </a:t>
            </a:r>
            <a:r>
              <a:rPr dirty="0"/>
              <a:t>sphere.</a:t>
            </a:r>
            <a:r>
              <a:rPr spc="350" dirty="0"/>
              <a:t> </a:t>
            </a:r>
            <a:r>
              <a:rPr dirty="0"/>
              <a:t>Light</a:t>
            </a:r>
            <a:r>
              <a:rPr spc="100" dirty="0"/>
              <a:t> </a:t>
            </a:r>
            <a:r>
              <a:rPr dirty="0"/>
              <a:t>from</a:t>
            </a:r>
            <a:r>
              <a:rPr spc="100" dirty="0"/>
              <a:t> </a:t>
            </a:r>
            <a:r>
              <a:rPr spc="55" dirty="0"/>
              <a:t>both</a:t>
            </a:r>
            <a:r>
              <a:rPr spc="100" dirty="0"/>
              <a:t> </a:t>
            </a:r>
            <a:r>
              <a:rPr spc="-10" dirty="0"/>
              <a:t>sources</a:t>
            </a:r>
            <a:r>
              <a:rPr spc="95" dirty="0"/>
              <a:t> </a:t>
            </a:r>
            <a:r>
              <a:rPr dirty="0"/>
              <a:t>hits</a:t>
            </a:r>
            <a:r>
              <a:rPr spc="100" dirty="0"/>
              <a:t> </a:t>
            </a:r>
            <a:r>
              <a:rPr dirty="0"/>
              <a:t>the</a:t>
            </a:r>
            <a:r>
              <a:rPr spc="100" dirty="0"/>
              <a:t> </a:t>
            </a:r>
            <a:r>
              <a:rPr spc="-10" dirty="0"/>
              <a:t>wall. </a:t>
            </a:r>
            <a:r>
              <a:rPr dirty="0"/>
              <a:t>Will</a:t>
            </a:r>
            <a:r>
              <a:rPr spc="150" dirty="0"/>
              <a:t> </a:t>
            </a:r>
            <a:r>
              <a:rPr dirty="0"/>
              <a:t>you</a:t>
            </a:r>
            <a:r>
              <a:rPr spc="160" dirty="0"/>
              <a:t> </a:t>
            </a:r>
            <a:r>
              <a:rPr dirty="0"/>
              <a:t>see</a:t>
            </a:r>
            <a:r>
              <a:rPr spc="160" dirty="0"/>
              <a:t> </a:t>
            </a:r>
            <a:r>
              <a:rPr dirty="0"/>
              <a:t>constructive</a:t>
            </a:r>
            <a:r>
              <a:rPr spc="160" dirty="0"/>
              <a:t> </a:t>
            </a:r>
            <a:r>
              <a:rPr dirty="0"/>
              <a:t>or</a:t>
            </a:r>
            <a:r>
              <a:rPr spc="160" dirty="0"/>
              <a:t> </a:t>
            </a:r>
            <a:r>
              <a:rPr dirty="0"/>
              <a:t>destructive</a:t>
            </a:r>
            <a:r>
              <a:rPr spc="160" dirty="0"/>
              <a:t> </a:t>
            </a:r>
            <a:r>
              <a:rPr dirty="0"/>
              <a:t>interference</a:t>
            </a:r>
            <a:r>
              <a:rPr spc="160" dirty="0"/>
              <a:t> </a:t>
            </a:r>
            <a:r>
              <a:rPr dirty="0"/>
              <a:t>on</a:t>
            </a:r>
            <a:r>
              <a:rPr spc="160" dirty="0"/>
              <a:t> </a:t>
            </a:r>
            <a:r>
              <a:rPr dirty="0"/>
              <a:t>the</a:t>
            </a:r>
            <a:r>
              <a:rPr spc="165" dirty="0"/>
              <a:t> </a:t>
            </a:r>
            <a:r>
              <a:rPr spc="-20" dirty="0"/>
              <a:t>back </a:t>
            </a:r>
            <a:r>
              <a:rPr dirty="0"/>
              <a:t>wall?</a:t>
            </a:r>
            <a:r>
              <a:rPr spc="110" dirty="0"/>
              <a:t> </a:t>
            </a:r>
            <a:r>
              <a:rPr dirty="0"/>
              <a:t>(Choose</a:t>
            </a:r>
            <a:r>
              <a:rPr spc="-80" dirty="0"/>
              <a:t> </a:t>
            </a:r>
            <a:r>
              <a:rPr spc="-10" dirty="0"/>
              <a:t>one.)</a:t>
            </a:r>
          </a:p>
        </p:txBody>
      </p:sp>
      <p:pic>
        <p:nvPicPr>
          <p:cNvPr id="5" name="object 5"/>
          <p:cNvPicPr/>
          <p:nvPr/>
        </p:nvPicPr>
        <p:blipFill>
          <a:blip r:embed="rId2" cstate="print"/>
          <a:stretch>
            <a:fillRect/>
          </a:stretch>
        </p:blipFill>
        <p:spPr>
          <a:xfrm>
            <a:off x="731519" y="3160902"/>
            <a:ext cx="1859280" cy="1009650"/>
          </a:xfrm>
          <a:prstGeom prst="rect">
            <a:avLst/>
          </a:prstGeom>
        </p:spPr>
      </p:pic>
      <p:sp>
        <p:nvSpPr>
          <p:cNvPr id="6" name="object 6"/>
          <p:cNvSpPr txBox="1"/>
          <p:nvPr/>
        </p:nvSpPr>
        <p:spPr>
          <a:xfrm>
            <a:off x="707758" y="4304365"/>
            <a:ext cx="8268334" cy="342900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Only</a:t>
            </a:r>
            <a:r>
              <a:rPr sz="2450" spc="110" dirty="0">
                <a:latin typeface="Times New Roman"/>
                <a:cs typeface="Times New Roman"/>
              </a:rPr>
              <a:t> </a:t>
            </a:r>
            <a:r>
              <a:rPr sz="2450" dirty="0">
                <a:latin typeface="Times New Roman"/>
                <a:cs typeface="Times New Roman"/>
              </a:rPr>
              <a:t>constructive</a:t>
            </a:r>
            <a:r>
              <a:rPr sz="2450" spc="120" dirty="0">
                <a:latin typeface="Times New Roman"/>
                <a:cs typeface="Times New Roman"/>
              </a:rPr>
              <a:t> </a:t>
            </a:r>
            <a:r>
              <a:rPr sz="2450" spc="-10" dirty="0">
                <a:latin typeface="Times New Roman"/>
                <a:cs typeface="Times New Roman"/>
              </a:rPr>
              <a:t>interference</a:t>
            </a:r>
            <a:r>
              <a:rPr sz="2450" spc="120" dirty="0">
                <a:latin typeface="Times New Roman"/>
                <a:cs typeface="Times New Roman"/>
              </a:rPr>
              <a:t> </a:t>
            </a:r>
            <a:r>
              <a:rPr sz="2450" dirty="0">
                <a:latin typeface="Times New Roman"/>
                <a:cs typeface="Times New Roman"/>
              </a:rPr>
              <a:t>(bright</a:t>
            </a:r>
            <a:r>
              <a:rPr sz="2450" spc="12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Only</a:t>
            </a:r>
            <a:r>
              <a:rPr sz="2450" spc="85" dirty="0">
                <a:latin typeface="Times New Roman"/>
                <a:cs typeface="Times New Roman"/>
              </a:rPr>
              <a:t> </a:t>
            </a:r>
            <a:r>
              <a:rPr sz="2450" dirty="0">
                <a:latin typeface="Times New Roman"/>
                <a:cs typeface="Times New Roman"/>
              </a:rPr>
              <a:t>destructive</a:t>
            </a:r>
            <a:r>
              <a:rPr sz="2450" spc="95" dirty="0">
                <a:latin typeface="Times New Roman"/>
                <a:cs typeface="Times New Roman"/>
              </a:rPr>
              <a:t> </a:t>
            </a:r>
            <a:r>
              <a:rPr sz="2450" spc="-10" dirty="0">
                <a:latin typeface="Times New Roman"/>
                <a:cs typeface="Times New Roman"/>
              </a:rPr>
              <a:t>interference</a:t>
            </a:r>
            <a:r>
              <a:rPr sz="2450" spc="95" dirty="0">
                <a:latin typeface="Times New Roman"/>
                <a:cs typeface="Times New Roman"/>
              </a:rPr>
              <a:t> </a:t>
            </a:r>
            <a:r>
              <a:rPr sz="2450" dirty="0">
                <a:latin typeface="Times New Roman"/>
                <a:cs typeface="Times New Roman"/>
              </a:rPr>
              <a:t>(dim</a:t>
            </a:r>
            <a:r>
              <a:rPr sz="2450" spc="95" dirty="0">
                <a:latin typeface="Times New Roman"/>
                <a:cs typeface="Times New Roman"/>
              </a:rPr>
              <a:t> </a:t>
            </a:r>
            <a:r>
              <a:rPr sz="2450" dirty="0">
                <a:latin typeface="Times New Roman"/>
                <a:cs typeface="Times New Roman"/>
              </a:rPr>
              <a:t>or</a:t>
            </a:r>
            <a:r>
              <a:rPr sz="2450" spc="95" dirty="0">
                <a:latin typeface="Times New Roman"/>
                <a:cs typeface="Times New Roman"/>
              </a:rPr>
              <a:t> </a:t>
            </a:r>
            <a:r>
              <a:rPr sz="2450" dirty="0">
                <a:latin typeface="Times New Roman"/>
                <a:cs typeface="Times New Roman"/>
              </a:rPr>
              <a:t>no</a:t>
            </a:r>
            <a:r>
              <a:rPr sz="2450" spc="95"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93700" marR="5080" indent="-361950">
              <a:lnSpc>
                <a:spcPct val="101699"/>
              </a:lnSpc>
              <a:spcBef>
                <a:spcPts val="995"/>
              </a:spcBef>
              <a:buAutoNum type="alphaUcPeriod"/>
              <a:tabLst>
                <a:tab pos="394970" algn="l"/>
              </a:tabLst>
            </a:pPr>
            <a:r>
              <a:rPr sz="2450" dirty="0">
                <a:latin typeface="Times New Roman"/>
                <a:cs typeface="Times New Roman"/>
              </a:rPr>
              <a:t>Constructive</a:t>
            </a:r>
            <a:r>
              <a:rPr sz="2450" spc="85" dirty="0">
                <a:latin typeface="Times New Roman"/>
                <a:cs typeface="Times New Roman"/>
              </a:rPr>
              <a:t> </a:t>
            </a:r>
            <a:r>
              <a:rPr sz="2450" dirty="0">
                <a:latin typeface="Times New Roman"/>
                <a:cs typeface="Times New Roman"/>
              </a:rPr>
              <a:t>interference</a:t>
            </a:r>
            <a:r>
              <a:rPr sz="2450" spc="100" dirty="0">
                <a:latin typeface="Times New Roman"/>
                <a:cs typeface="Times New Roman"/>
              </a:rPr>
              <a:t> </a:t>
            </a:r>
            <a:r>
              <a:rPr sz="2450" dirty="0">
                <a:latin typeface="Times New Roman"/>
                <a:cs typeface="Times New Roman"/>
              </a:rPr>
              <a:t>in</a:t>
            </a:r>
            <a:r>
              <a:rPr sz="2450" spc="105" dirty="0">
                <a:latin typeface="Times New Roman"/>
                <a:cs typeface="Times New Roman"/>
              </a:rPr>
              <a:t> </a:t>
            </a:r>
            <a:r>
              <a:rPr sz="2450" dirty="0">
                <a:latin typeface="Times New Roman"/>
                <a:cs typeface="Times New Roman"/>
              </a:rPr>
              <a:t>some</a:t>
            </a:r>
            <a:r>
              <a:rPr sz="2450" spc="95" dirty="0">
                <a:latin typeface="Times New Roman"/>
                <a:cs typeface="Times New Roman"/>
              </a:rPr>
              <a:t> </a:t>
            </a:r>
            <a:r>
              <a:rPr sz="2450" dirty="0">
                <a:latin typeface="Times New Roman"/>
                <a:cs typeface="Times New Roman"/>
              </a:rPr>
              <a:t>places,</a:t>
            </a:r>
            <a:r>
              <a:rPr sz="2450" spc="110" dirty="0">
                <a:latin typeface="Times New Roman"/>
                <a:cs typeface="Times New Roman"/>
              </a:rPr>
              <a:t> </a:t>
            </a:r>
            <a:r>
              <a:rPr sz="2450" dirty="0">
                <a:latin typeface="Times New Roman"/>
                <a:cs typeface="Times New Roman"/>
              </a:rPr>
              <a:t>destructive</a:t>
            </a:r>
            <a:r>
              <a:rPr sz="2450" spc="100"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spc="-10" dirty="0">
                <a:latin typeface="Times New Roman"/>
                <a:cs typeface="Times New Roman"/>
              </a:rPr>
              <a:t>others 	</a:t>
            </a:r>
            <a:r>
              <a:rPr sz="2450" dirty="0">
                <a:latin typeface="Times New Roman"/>
                <a:cs typeface="Times New Roman"/>
              </a:rPr>
              <a:t>(some</a:t>
            </a:r>
            <a:r>
              <a:rPr sz="2450" spc="-20" dirty="0">
                <a:latin typeface="Times New Roman"/>
                <a:cs typeface="Times New Roman"/>
              </a:rPr>
              <a:t> </a:t>
            </a:r>
            <a:r>
              <a:rPr sz="2450" spc="-10" dirty="0">
                <a:latin typeface="Times New Roman"/>
                <a:cs typeface="Times New Roman"/>
              </a:rPr>
              <a:t>regions</a:t>
            </a:r>
            <a:r>
              <a:rPr sz="2450" spc="-15"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dirty="0">
                <a:latin typeface="Times New Roman"/>
                <a:cs typeface="Times New Roman"/>
              </a:rPr>
              <a:t>bright</a:t>
            </a:r>
            <a:r>
              <a:rPr sz="2450" spc="-15" dirty="0">
                <a:latin typeface="Times New Roman"/>
                <a:cs typeface="Times New Roman"/>
              </a:rPr>
              <a:t> </a:t>
            </a:r>
            <a:r>
              <a:rPr sz="2450" dirty="0">
                <a:latin typeface="Times New Roman"/>
                <a:cs typeface="Times New Roman"/>
              </a:rPr>
              <a:t>light,</a:t>
            </a:r>
            <a:r>
              <a:rPr sz="2450" spc="-15" dirty="0">
                <a:latin typeface="Times New Roman"/>
                <a:cs typeface="Times New Roman"/>
              </a:rPr>
              <a:t> </a:t>
            </a:r>
            <a:r>
              <a:rPr sz="2450" dirty="0">
                <a:latin typeface="Times New Roman"/>
                <a:cs typeface="Times New Roman"/>
              </a:rPr>
              <a:t>some</a:t>
            </a:r>
            <a:r>
              <a:rPr sz="2450" spc="-15"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spc="-10" dirty="0">
                <a:latin typeface="Times New Roman"/>
                <a:cs typeface="Times New Roman"/>
              </a:rPr>
              <a:t>dim).</a:t>
            </a:r>
            <a:endParaRPr sz="2450">
              <a:latin typeface="Times New Roman"/>
              <a:cs typeface="Times New Roman"/>
            </a:endParaRPr>
          </a:p>
          <a:p>
            <a:pPr marL="393065" marR="6350" indent="-374015">
              <a:lnSpc>
                <a:spcPct val="101699"/>
              </a:lnSpc>
              <a:spcBef>
                <a:spcPts val="995"/>
              </a:spcBef>
              <a:buAutoNum type="alphaUcPeriod"/>
              <a:tabLst>
                <a:tab pos="394970" algn="l"/>
              </a:tabLst>
            </a:pPr>
            <a:r>
              <a:rPr sz="2450" dirty="0">
                <a:latin typeface="Times New Roman"/>
                <a:cs typeface="Times New Roman"/>
              </a:rPr>
              <a:t>The</a:t>
            </a:r>
            <a:r>
              <a:rPr sz="2450" spc="70" dirty="0">
                <a:latin typeface="Times New Roman"/>
                <a:cs typeface="Times New Roman"/>
              </a:rPr>
              <a:t> </a:t>
            </a:r>
            <a:r>
              <a:rPr sz="2450" dirty="0">
                <a:latin typeface="Times New Roman"/>
                <a:cs typeface="Times New Roman"/>
              </a:rPr>
              <a:t>answer</a:t>
            </a:r>
            <a:r>
              <a:rPr sz="2450" spc="70" dirty="0">
                <a:latin typeface="Times New Roman"/>
                <a:cs typeface="Times New Roman"/>
              </a:rPr>
              <a:t> </a:t>
            </a:r>
            <a:r>
              <a:rPr sz="2450" dirty="0">
                <a:latin typeface="Times New Roman"/>
                <a:cs typeface="Times New Roman"/>
              </a:rPr>
              <a:t>depends</a:t>
            </a:r>
            <a:r>
              <a:rPr sz="2450" spc="65" dirty="0">
                <a:latin typeface="Times New Roman"/>
                <a:cs typeface="Times New Roman"/>
              </a:rPr>
              <a:t> </a:t>
            </a:r>
            <a:r>
              <a:rPr sz="2450" dirty="0">
                <a:latin typeface="Times New Roman"/>
                <a:cs typeface="Times New Roman"/>
              </a:rPr>
              <a:t>on</a:t>
            </a:r>
            <a:r>
              <a:rPr sz="2450" spc="70"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dirty="0">
                <a:latin typeface="Times New Roman"/>
                <a:cs typeface="Times New Roman"/>
              </a:rPr>
              <a:t>placement</a:t>
            </a:r>
            <a:r>
              <a:rPr sz="2450" spc="70" dirty="0">
                <a:latin typeface="Times New Roman"/>
                <a:cs typeface="Times New Roman"/>
              </a:rPr>
              <a:t> </a:t>
            </a:r>
            <a:r>
              <a:rPr sz="2450" dirty="0">
                <a:latin typeface="Times New Roman"/>
                <a:cs typeface="Times New Roman"/>
              </a:rPr>
              <a:t>of</a:t>
            </a:r>
            <a:r>
              <a:rPr sz="2450" spc="70"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spc="-10" dirty="0">
                <a:latin typeface="Times New Roman"/>
                <a:cs typeface="Times New Roman"/>
              </a:rPr>
              <a:t>sources</a:t>
            </a:r>
            <a:r>
              <a:rPr sz="2450" spc="65" dirty="0">
                <a:latin typeface="Times New Roman"/>
                <a:cs typeface="Times New Roman"/>
              </a:rPr>
              <a:t> </a:t>
            </a:r>
            <a:r>
              <a:rPr sz="2450" dirty="0">
                <a:latin typeface="Times New Roman"/>
                <a:cs typeface="Times New Roman"/>
              </a:rPr>
              <a:t>and</a:t>
            </a:r>
            <a:r>
              <a:rPr sz="2450" spc="70" dirty="0">
                <a:latin typeface="Times New Roman"/>
                <a:cs typeface="Times New Roman"/>
              </a:rPr>
              <a:t> </a:t>
            </a:r>
            <a:r>
              <a:rPr sz="2450" spc="-10" dirty="0">
                <a:latin typeface="Times New Roman"/>
                <a:cs typeface="Times New Roman"/>
              </a:rPr>
              <a:t>their 	</a:t>
            </a:r>
            <a:r>
              <a:rPr sz="2450" dirty="0">
                <a:latin typeface="Times New Roman"/>
                <a:cs typeface="Times New Roman"/>
              </a:rPr>
              <a:t>relative</a:t>
            </a:r>
            <a:r>
              <a:rPr sz="2450" spc="45" dirty="0">
                <a:latin typeface="Times New Roman"/>
                <a:cs typeface="Times New Roman"/>
              </a:rPr>
              <a:t> </a:t>
            </a:r>
            <a:r>
              <a:rPr sz="2450" spc="-10" dirty="0">
                <a:latin typeface="Times New Roman"/>
                <a:cs typeface="Times New Roman"/>
              </a:rPr>
              <a:t>phases.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000" cy="647700"/>
          </a:xfrm>
          <a:prstGeom prst="rect">
            <a:avLst/>
          </a:prstGeom>
        </p:spPr>
        <p:txBody>
          <a:bodyPr vert="horz" wrap="square" lIns="0" tIns="12065" rIns="0" bIns="0" rtlCol="0">
            <a:spAutoFit/>
          </a:bodyPr>
          <a:lstStyle/>
          <a:p>
            <a:pPr marL="4799965">
              <a:lnSpc>
                <a:spcPct val="100000"/>
              </a:lnSpc>
              <a:spcBef>
                <a:spcPts val="95"/>
              </a:spcBef>
            </a:pPr>
            <a:r>
              <a:rPr sz="1200" dirty="0">
                <a:latin typeface="Times New Roman"/>
                <a:cs typeface="Times New Roman"/>
              </a:rPr>
              <a:t>3.2.</a:t>
            </a:r>
            <a:r>
              <a:rPr sz="1200" spc="23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YOUNG</a:t>
            </a:r>
            <a:r>
              <a:rPr sz="1200" spc="165" dirty="0">
                <a:latin typeface="Times New Roman"/>
                <a:cs typeface="Times New Roman"/>
              </a:rPr>
              <a:t> </a:t>
            </a:r>
            <a:r>
              <a:rPr sz="1200" dirty="0">
                <a:latin typeface="Times New Roman"/>
                <a:cs typeface="Times New Roman"/>
              </a:rPr>
              <a:t>DOUBLE-SLIT</a:t>
            </a:r>
            <a:r>
              <a:rPr sz="1200" spc="160"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25" dirty="0">
                <a:latin typeface="Georgia"/>
                <a:cs typeface="Georgia"/>
              </a:rPr>
              <a:t>3.2</a:t>
            </a:r>
            <a:r>
              <a:rPr sz="1700" b="1" dirty="0">
                <a:latin typeface="Georgia"/>
                <a:cs typeface="Georgia"/>
              </a:rPr>
              <a:t>	The</a:t>
            </a:r>
            <a:r>
              <a:rPr sz="1700" b="1" spc="105" dirty="0">
                <a:latin typeface="Georgia"/>
                <a:cs typeface="Georgia"/>
              </a:rPr>
              <a:t> </a:t>
            </a:r>
            <a:r>
              <a:rPr sz="1700" b="1" spc="-10" dirty="0">
                <a:latin typeface="Georgia"/>
                <a:cs typeface="Georgia"/>
              </a:rPr>
              <a:t>Young</a:t>
            </a:r>
            <a:r>
              <a:rPr sz="1700" b="1" spc="110" dirty="0">
                <a:latin typeface="Georgia"/>
                <a:cs typeface="Georgia"/>
              </a:rPr>
              <a:t> </a:t>
            </a:r>
            <a:r>
              <a:rPr sz="1700" b="1" spc="-45" dirty="0">
                <a:latin typeface="Georgia"/>
                <a:cs typeface="Georgia"/>
              </a:rPr>
              <a:t>Double-</a:t>
            </a:r>
            <a:r>
              <a:rPr sz="1700" b="1" dirty="0">
                <a:latin typeface="Georgia"/>
                <a:cs typeface="Georgia"/>
              </a:rPr>
              <a:t>Slit</a:t>
            </a:r>
            <a:r>
              <a:rPr sz="1700" b="1" spc="110" dirty="0">
                <a:latin typeface="Georgia"/>
                <a:cs typeface="Georgia"/>
              </a:rPr>
              <a:t> </a:t>
            </a:r>
            <a:r>
              <a:rPr sz="1700" b="1" spc="-10" dirty="0">
                <a:latin typeface="Georgia"/>
                <a:cs typeface="Georgia"/>
              </a:rPr>
              <a:t>Experiment</a:t>
            </a:r>
            <a:endParaRPr sz="1700">
              <a:latin typeface="Georgia"/>
              <a:cs typeface="Georgi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47993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3.2.</a:t>
            </a:r>
            <a:r>
              <a:rPr sz="1200" spc="235"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0" dirty="0">
                <a:latin typeface="Times New Roman"/>
                <a:cs typeface="Times New Roman"/>
              </a:rPr>
              <a:t> </a:t>
            </a:r>
            <a:r>
              <a:rPr sz="1200" dirty="0">
                <a:latin typeface="Times New Roman"/>
                <a:cs typeface="Times New Roman"/>
              </a:rPr>
              <a:t>DOUBLE-SLIT</a:t>
            </a:r>
            <a:r>
              <a:rPr sz="1200" spc="160"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Running</a:t>
            </a:r>
            <a:r>
              <a:rPr spc="35" dirty="0"/>
              <a:t> </a:t>
            </a:r>
            <a:r>
              <a:rPr dirty="0"/>
              <a:t>the</a:t>
            </a:r>
            <a:r>
              <a:rPr spc="45" dirty="0"/>
              <a:t> </a:t>
            </a:r>
            <a:r>
              <a:rPr spc="-30" dirty="0"/>
              <a:t>double-</a:t>
            </a:r>
            <a:r>
              <a:rPr dirty="0"/>
              <a:t>slit</a:t>
            </a:r>
            <a:r>
              <a:rPr spc="45" dirty="0"/>
              <a:t> </a:t>
            </a:r>
            <a:r>
              <a:rPr dirty="0"/>
              <a:t>experiment</a:t>
            </a:r>
            <a:r>
              <a:rPr spc="45" dirty="0"/>
              <a:t> </a:t>
            </a:r>
            <a:r>
              <a:rPr dirty="0"/>
              <a:t>with</a:t>
            </a:r>
            <a:r>
              <a:rPr spc="45" dirty="0"/>
              <a:t> </a:t>
            </a:r>
            <a:r>
              <a:rPr dirty="0"/>
              <a:t>light,</a:t>
            </a:r>
            <a:r>
              <a:rPr spc="60" dirty="0"/>
              <a:t> </a:t>
            </a:r>
            <a:r>
              <a:rPr dirty="0"/>
              <a:t>you</a:t>
            </a:r>
            <a:r>
              <a:rPr spc="45" dirty="0"/>
              <a:t> </a:t>
            </a:r>
            <a:r>
              <a:rPr dirty="0"/>
              <a:t>identify</a:t>
            </a:r>
            <a:r>
              <a:rPr spc="45" dirty="0"/>
              <a:t> </a:t>
            </a:r>
            <a:r>
              <a:rPr dirty="0"/>
              <a:t>a</a:t>
            </a:r>
            <a:r>
              <a:rPr spc="45" dirty="0"/>
              <a:t> </a:t>
            </a:r>
            <a:r>
              <a:rPr spc="-20" dirty="0"/>
              <a:t>par- </a:t>
            </a:r>
            <a:r>
              <a:rPr dirty="0"/>
              <a:t>ticular</a:t>
            </a:r>
            <a:r>
              <a:rPr spc="150" dirty="0"/>
              <a:t> </a:t>
            </a:r>
            <a:r>
              <a:rPr dirty="0"/>
              <a:t>point</a:t>
            </a:r>
            <a:r>
              <a:rPr spc="160" dirty="0"/>
              <a:t> </a:t>
            </a:r>
            <a:r>
              <a:rPr dirty="0"/>
              <a:t>on</a:t>
            </a:r>
            <a:r>
              <a:rPr spc="160" dirty="0"/>
              <a:t> </a:t>
            </a:r>
            <a:r>
              <a:rPr dirty="0"/>
              <a:t>the</a:t>
            </a:r>
            <a:r>
              <a:rPr spc="160" dirty="0"/>
              <a:t> </a:t>
            </a:r>
            <a:r>
              <a:rPr dirty="0"/>
              <a:t>back</a:t>
            </a:r>
            <a:r>
              <a:rPr spc="155" dirty="0"/>
              <a:t> </a:t>
            </a:r>
            <a:r>
              <a:rPr dirty="0"/>
              <a:t>wall</a:t>
            </a:r>
            <a:r>
              <a:rPr spc="160" dirty="0"/>
              <a:t> </a:t>
            </a:r>
            <a:r>
              <a:rPr dirty="0"/>
              <a:t>as</a:t>
            </a:r>
            <a:r>
              <a:rPr spc="165" dirty="0"/>
              <a:t> </a:t>
            </a:r>
            <a:r>
              <a:rPr dirty="0"/>
              <a:t>a</a:t>
            </a:r>
            <a:r>
              <a:rPr spc="160" dirty="0"/>
              <a:t> </a:t>
            </a:r>
            <a:r>
              <a:rPr dirty="0"/>
              <a:t>local</a:t>
            </a:r>
            <a:r>
              <a:rPr spc="155" dirty="0"/>
              <a:t> </a:t>
            </a:r>
            <a:r>
              <a:rPr dirty="0"/>
              <a:t>maximum</a:t>
            </a:r>
            <a:r>
              <a:rPr spc="160" dirty="0"/>
              <a:t> </a:t>
            </a:r>
            <a:r>
              <a:rPr dirty="0"/>
              <a:t>of</a:t>
            </a:r>
            <a:r>
              <a:rPr spc="160" dirty="0"/>
              <a:t> </a:t>
            </a:r>
            <a:r>
              <a:rPr spc="-10" dirty="0"/>
              <a:t>brightness. </a:t>
            </a:r>
            <a:r>
              <a:rPr spc="75" dirty="0"/>
              <a:t>What</a:t>
            </a:r>
            <a:r>
              <a:rPr spc="-10" dirty="0"/>
              <a:t> </a:t>
            </a:r>
            <a:r>
              <a:rPr dirty="0"/>
              <a:t>do</a:t>
            </a:r>
            <a:r>
              <a:rPr spc="-10" dirty="0"/>
              <a:t> </a:t>
            </a:r>
            <a:r>
              <a:rPr dirty="0"/>
              <a:t>you</a:t>
            </a:r>
            <a:r>
              <a:rPr spc="-10" dirty="0"/>
              <a:t> </a:t>
            </a:r>
            <a:r>
              <a:rPr dirty="0"/>
              <a:t>conclude?</a:t>
            </a:r>
            <a:r>
              <a:rPr spc="200" dirty="0"/>
              <a:t> </a:t>
            </a:r>
            <a:r>
              <a:rPr dirty="0"/>
              <a:t>(Choose</a:t>
            </a:r>
            <a:r>
              <a:rPr spc="-10" dirty="0"/>
              <a:t> one.)</a:t>
            </a:r>
          </a:p>
        </p:txBody>
      </p:sp>
      <p:sp>
        <p:nvSpPr>
          <p:cNvPr id="5" name="object 5"/>
          <p:cNvSpPr txBox="1"/>
          <p:nvPr/>
        </p:nvSpPr>
        <p:spPr>
          <a:xfrm>
            <a:off x="715137" y="2549968"/>
            <a:ext cx="8258809" cy="3439795"/>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Lst>
            </a:pPr>
            <a:r>
              <a:rPr sz="2450" dirty="0">
                <a:latin typeface="Times New Roman"/>
                <a:cs typeface="Times New Roman"/>
              </a:rPr>
              <a:t>The</a:t>
            </a:r>
            <a:r>
              <a:rPr sz="2450" spc="165" dirty="0">
                <a:latin typeface="Times New Roman"/>
                <a:cs typeface="Times New Roman"/>
              </a:rPr>
              <a:t> </a:t>
            </a:r>
            <a:r>
              <a:rPr sz="2450" spc="50" dirty="0">
                <a:latin typeface="Times New Roman"/>
                <a:cs typeface="Times New Roman"/>
              </a:rPr>
              <a:t>paths</a:t>
            </a:r>
            <a:r>
              <a:rPr sz="2450" spc="170" dirty="0">
                <a:latin typeface="Times New Roman"/>
                <a:cs typeface="Times New Roman"/>
              </a:rPr>
              <a:t> </a:t>
            </a:r>
            <a:r>
              <a:rPr sz="2450" dirty="0">
                <a:latin typeface="Times New Roman"/>
                <a:cs typeface="Times New Roman"/>
              </a:rPr>
              <a:t>from</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two</a:t>
            </a:r>
            <a:r>
              <a:rPr sz="2450" spc="175" dirty="0">
                <a:latin typeface="Times New Roman"/>
                <a:cs typeface="Times New Roman"/>
              </a:rPr>
              <a:t> </a:t>
            </a:r>
            <a:r>
              <a:rPr sz="2450" dirty="0">
                <a:latin typeface="Times New Roman"/>
                <a:cs typeface="Times New Roman"/>
              </a:rPr>
              <a:t>slits</a:t>
            </a:r>
            <a:r>
              <a:rPr sz="2450" spc="170" dirty="0">
                <a:latin typeface="Times New Roman"/>
                <a:cs typeface="Times New Roman"/>
              </a:rPr>
              <a:t> </a:t>
            </a:r>
            <a:r>
              <a:rPr sz="2450" dirty="0">
                <a:latin typeface="Times New Roman"/>
                <a:cs typeface="Times New Roman"/>
              </a:rPr>
              <a:t>to</a:t>
            </a:r>
            <a:r>
              <a:rPr sz="2450" spc="175" dirty="0">
                <a:latin typeface="Times New Roman"/>
                <a:cs typeface="Times New Roman"/>
              </a:rPr>
              <a:t> </a:t>
            </a:r>
            <a:r>
              <a:rPr sz="2450" dirty="0">
                <a:latin typeface="Times New Roman"/>
                <a:cs typeface="Times New Roman"/>
              </a:rPr>
              <a:t>this</a:t>
            </a:r>
            <a:r>
              <a:rPr sz="2450" spc="175" dirty="0">
                <a:latin typeface="Times New Roman"/>
                <a:cs typeface="Times New Roman"/>
              </a:rPr>
              <a:t> </a:t>
            </a:r>
            <a:r>
              <a:rPr sz="2450" dirty="0">
                <a:latin typeface="Times New Roman"/>
                <a:cs typeface="Times New Roman"/>
              </a:rPr>
              <a:t>point</a:t>
            </a:r>
            <a:r>
              <a:rPr sz="2450" spc="170" dirty="0">
                <a:latin typeface="Times New Roman"/>
                <a:cs typeface="Times New Roman"/>
              </a:rPr>
              <a:t> </a:t>
            </a:r>
            <a:r>
              <a:rPr sz="2450" dirty="0">
                <a:latin typeface="Times New Roman"/>
                <a:cs typeface="Times New Roman"/>
              </a:rPr>
              <a:t>are</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same</a:t>
            </a:r>
            <a:r>
              <a:rPr sz="2450" spc="175" dirty="0">
                <a:latin typeface="Times New Roman"/>
                <a:cs typeface="Times New Roman"/>
              </a:rPr>
              <a:t> </a:t>
            </a:r>
            <a:r>
              <a:rPr sz="2450" spc="-10" dirty="0">
                <a:latin typeface="Times New Roman"/>
                <a:cs typeface="Times New Roman"/>
              </a:rPr>
              <a:t>length 	</a:t>
            </a:r>
            <a:r>
              <a:rPr sz="2450" dirty="0">
                <a:latin typeface="Times New Roman"/>
                <a:cs typeface="Times New Roman"/>
              </a:rPr>
              <a:t>as</a:t>
            </a:r>
            <a:r>
              <a:rPr sz="2450" spc="45" dirty="0">
                <a:latin typeface="Times New Roman"/>
                <a:cs typeface="Times New Roman"/>
              </a:rPr>
              <a:t> </a:t>
            </a:r>
            <a:r>
              <a:rPr sz="2450" dirty="0">
                <a:latin typeface="Times New Roman"/>
                <a:cs typeface="Times New Roman"/>
              </a:rPr>
              <a:t>each</a:t>
            </a:r>
            <a:r>
              <a:rPr sz="2450" spc="45" dirty="0">
                <a:latin typeface="Times New Roman"/>
                <a:cs typeface="Times New Roman"/>
              </a:rPr>
              <a:t> </a:t>
            </a:r>
            <a:r>
              <a:rPr sz="2450" spc="-10" dirty="0">
                <a:latin typeface="Times New Roman"/>
                <a:cs typeface="Times New Roman"/>
              </a:rPr>
              <a:t>other.</a:t>
            </a:r>
            <a:endParaRPr sz="2450">
              <a:latin typeface="Times New Roman"/>
              <a:cs typeface="Times New Roman"/>
            </a:endParaRPr>
          </a:p>
          <a:p>
            <a:pPr marL="386715" marR="5715" indent="-358140">
              <a:lnSpc>
                <a:spcPct val="101699"/>
              </a:lnSpc>
              <a:spcBef>
                <a:spcPts val="994"/>
              </a:spcBef>
              <a:buAutoNum type="alphaUcPeriod"/>
              <a:tabLst>
                <a:tab pos="387985" algn="l"/>
              </a:tabLst>
            </a:pPr>
            <a:r>
              <a:rPr sz="2450" dirty="0">
                <a:latin typeface="Times New Roman"/>
                <a:cs typeface="Times New Roman"/>
              </a:rPr>
              <a:t>Those</a:t>
            </a:r>
            <a:r>
              <a:rPr sz="2450" spc="60" dirty="0">
                <a:latin typeface="Times New Roman"/>
                <a:cs typeface="Times New Roman"/>
              </a:rPr>
              <a:t> </a:t>
            </a:r>
            <a:r>
              <a:rPr sz="2450" dirty="0">
                <a:latin typeface="Times New Roman"/>
                <a:cs typeface="Times New Roman"/>
              </a:rPr>
              <a:t>two</a:t>
            </a:r>
            <a:r>
              <a:rPr sz="2450" spc="75" dirty="0">
                <a:latin typeface="Times New Roman"/>
                <a:cs typeface="Times New Roman"/>
              </a:rPr>
              <a:t> </a:t>
            </a:r>
            <a:r>
              <a:rPr sz="2450" spc="50" dirty="0">
                <a:latin typeface="Times New Roman"/>
                <a:cs typeface="Times New Roman"/>
              </a:rPr>
              <a:t>paths</a:t>
            </a:r>
            <a:r>
              <a:rPr sz="2450" spc="70" dirty="0">
                <a:latin typeface="Times New Roman"/>
                <a:cs typeface="Times New Roman"/>
              </a:rPr>
              <a:t> </a:t>
            </a:r>
            <a:r>
              <a:rPr sz="2450" dirty="0">
                <a:latin typeface="Times New Roman"/>
                <a:cs typeface="Times New Roman"/>
              </a:rPr>
              <a:t>may</a:t>
            </a:r>
            <a:r>
              <a:rPr sz="2450" spc="75" dirty="0">
                <a:latin typeface="Times New Roman"/>
                <a:cs typeface="Times New Roman"/>
              </a:rPr>
              <a:t> </a:t>
            </a:r>
            <a:r>
              <a:rPr sz="2450" spc="-25" dirty="0">
                <a:latin typeface="Times New Roman"/>
                <a:cs typeface="Times New Roman"/>
              </a:rPr>
              <a:t>differ,</a:t>
            </a:r>
            <a:r>
              <a:rPr sz="2450" spc="70" dirty="0">
                <a:latin typeface="Times New Roman"/>
                <a:cs typeface="Times New Roman"/>
              </a:rPr>
              <a:t> </a:t>
            </a:r>
            <a:r>
              <a:rPr sz="2450" spc="80" dirty="0">
                <a:latin typeface="Times New Roman"/>
                <a:cs typeface="Times New Roman"/>
              </a:rPr>
              <a:t>but</a:t>
            </a:r>
            <a:r>
              <a:rPr sz="2450" spc="70" dirty="0">
                <a:latin typeface="Times New Roman"/>
                <a:cs typeface="Times New Roman"/>
              </a:rPr>
              <a:t> </a:t>
            </a:r>
            <a:r>
              <a:rPr sz="2450" dirty="0">
                <a:latin typeface="Times New Roman"/>
                <a:cs typeface="Times New Roman"/>
              </a:rPr>
              <a:t>they</a:t>
            </a:r>
            <a:r>
              <a:rPr sz="2450" spc="80" dirty="0">
                <a:latin typeface="Times New Roman"/>
                <a:cs typeface="Times New Roman"/>
              </a:rPr>
              <a:t> </a:t>
            </a:r>
            <a:r>
              <a:rPr sz="2450" spc="-20" dirty="0">
                <a:latin typeface="Times New Roman"/>
                <a:cs typeface="Times New Roman"/>
              </a:rPr>
              <a:t>differ</a:t>
            </a:r>
            <a:r>
              <a:rPr sz="2450" spc="70" dirty="0">
                <a:latin typeface="Times New Roman"/>
                <a:cs typeface="Times New Roman"/>
              </a:rPr>
              <a:t> </a:t>
            </a:r>
            <a:r>
              <a:rPr sz="2450" dirty="0">
                <a:latin typeface="Times New Roman"/>
                <a:cs typeface="Times New Roman"/>
              </a:rPr>
              <a:t>by</a:t>
            </a:r>
            <a:r>
              <a:rPr sz="2450" spc="75" dirty="0">
                <a:latin typeface="Times New Roman"/>
                <a:cs typeface="Times New Roman"/>
              </a:rPr>
              <a:t> </a:t>
            </a:r>
            <a:r>
              <a:rPr sz="2450" dirty="0">
                <a:latin typeface="Times New Roman"/>
                <a:cs typeface="Times New Roman"/>
              </a:rPr>
              <a:t>an</a:t>
            </a:r>
            <a:r>
              <a:rPr sz="2450" spc="75" dirty="0">
                <a:latin typeface="Times New Roman"/>
                <a:cs typeface="Times New Roman"/>
              </a:rPr>
              <a:t> </a:t>
            </a:r>
            <a:r>
              <a:rPr sz="2450" dirty="0">
                <a:latin typeface="Times New Roman"/>
                <a:cs typeface="Times New Roman"/>
              </a:rPr>
              <a:t>integer</a:t>
            </a:r>
            <a:r>
              <a:rPr sz="2450" spc="70" dirty="0">
                <a:latin typeface="Times New Roman"/>
                <a:cs typeface="Times New Roman"/>
              </a:rPr>
              <a:t> </a:t>
            </a:r>
            <a:r>
              <a:rPr sz="2450" spc="-20" dirty="0">
                <a:latin typeface="Times New Roman"/>
                <a:cs typeface="Times New Roman"/>
              </a:rPr>
              <a:t>mul- 	</a:t>
            </a:r>
            <a:r>
              <a:rPr sz="2450" dirty="0">
                <a:latin typeface="Times New Roman"/>
                <a:cs typeface="Times New Roman"/>
              </a:rPr>
              <a:t>tiple</a:t>
            </a:r>
            <a:r>
              <a:rPr sz="2450" spc="100"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light</a:t>
            </a:r>
            <a:r>
              <a:rPr sz="2450" spc="114" dirty="0">
                <a:latin typeface="Times New Roman"/>
                <a:cs typeface="Times New Roman"/>
              </a:rPr>
              <a:t> </a:t>
            </a:r>
            <a:r>
              <a:rPr sz="2450" spc="-10" dirty="0">
                <a:latin typeface="Times New Roman"/>
                <a:cs typeface="Times New Roman"/>
              </a:rPr>
              <a:t>wavelength.</a:t>
            </a:r>
            <a:endParaRPr sz="2450">
              <a:latin typeface="Times New Roman"/>
              <a:cs typeface="Times New Roman"/>
            </a:endParaRPr>
          </a:p>
          <a:p>
            <a:pPr marL="386715" marR="5715" indent="-361950">
              <a:lnSpc>
                <a:spcPct val="101699"/>
              </a:lnSpc>
              <a:spcBef>
                <a:spcPts val="994"/>
              </a:spcBef>
              <a:buAutoNum type="alphaUcPeriod"/>
              <a:tabLst>
                <a:tab pos="387985" algn="l"/>
              </a:tabLst>
            </a:pPr>
            <a:r>
              <a:rPr sz="2450" dirty="0">
                <a:latin typeface="Times New Roman"/>
                <a:cs typeface="Times New Roman"/>
              </a:rPr>
              <a:t>Those</a:t>
            </a:r>
            <a:r>
              <a:rPr sz="2450" spc="75" dirty="0">
                <a:latin typeface="Times New Roman"/>
                <a:cs typeface="Times New Roman"/>
              </a:rPr>
              <a:t> </a:t>
            </a:r>
            <a:r>
              <a:rPr sz="2450" dirty="0">
                <a:latin typeface="Times New Roman"/>
                <a:cs typeface="Times New Roman"/>
              </a:rPr>
              <a:t>two</a:t>
            </a:r>
            <a:r>
              <a:rPr sz="2450" spc="85" dirty="0">
                <a:latin typeface="Times New Roman"/>
                <a:cs typeface="Times New Roman"/>
              </a:rPr>
              <a:t> </a:t>
            </a:r>
            <a:r>
              <a:rPr sz="2450" spc="50" dirty="0">
                <a:latin typeface="Times New Roman"/>
                <a:cs typeface="Times New Roman"/>
              </a:rPr>
              <a:t>paths</a:t>
            </a:r>
            <a:r>
              <a:rPr sz="2450" spc="75" dirty="0">
                <a:latin typeface="Times New Roman"/>
                <a:cs typeface="Times New Roman"/>
              </a:rPr>
              <a:t> </a:t>
            </a:r>
            <a:r>
              <a:rPr sz="2450" dirty="0">
                <a:latin typeface="Times New Roman"/>
                <a:cs typeface="Times New Roman"/>
              </a:rPr>
              <a:t>may</a:t>
            </a:r>
            <a:r>
              <a:rPr sz="2450" spc="80" dirty="0">
                <a:latin typeface="Times New Roman"/>
                <a:cs typeface="Times New Roman"/>
              </a:rPr>
              <a:t> </a:t>
            </a:r>
            <a:r>
              <a:rPr sz="2450" spc="-25" dirty="0">
                <a:latin typeface="Times New Roman"/>
                <a:cs typeface="Times New Roman"/>
              </a:rPr>
              <a:t>differ,</a:t>
            </a:r>
            <a:r>
              <a:rPr sz="2450" spc="80" dirty="0">
                <a:latin typeface="Times New Roman"/>
                <a:cs typeface="Times New Roman"/>
              </a:rPr>
              <a:t> but</a:t>
            </a:r>
            <a:r>
              <a:rPr sz="2450" spc="75" dirty="0">
                <a:latin typeface="Times New Roman"/>
                <a:cs typeface="Times New Roman"/>
              </a:rPr>
              <a:t> </a:t>
            </a:r>
            <a:r>
              <a:rPr sz="2450" dirty="0">
                <a:latin typeface="Times New Roman"/>
                <a:cs typeface="Times New Roman"/>
              </a:rPr>
              <a:t>they</a:t>
            </a:r>
            <a:r>
              <a:rPr sz="2450" spc="85" dirty="0">
                <a:latin typeface="Times New Roman"/>
                <a:cs typeface="Times New Roman"/>
              </a:rPr>
              <a:t> </a:t>
            </a:r>
            <a:r>
              <a:rPr sz="2450" spc="-30" dirty="0">
                <a:latin typeface="Times New Roman"/>
                <a:cs typeface="Times New Roman"/>
              </a:rPr>
              <a:t>differ</a:t>
            </a:r>
            <a:r>
              <a:rPr sz="2450" spc="75" dirty="0">
                <a:latin typeface="Times New Roman"/>
                <a:cs typeface="Times New Roman"/>
              </a:rPr>
              <a:t> </a:t>
            </a:r>
            <a:r>
              <a:rPr sz="2450" dirty="0">
                <a:latin typeface="Times New Roman"/>
                <a:cs typeface="Times New Roman"/>
              </a:rPr>
              <a:t>by</a:t>
            </a:r>
            <a:r>
              <a:rPr sz="2450" spc="85" dirty="0">
                <a:latin typeface="Times New Roman"/>
                <a:cs typeface="Times New Roman"/>
              </a:rPr>
              <a:t> </a:t>
            </a:r>
            <a:r>
              <a:rPr sz="2450" dirty="0">
                <a:latin typeface="Times New Roman"/>
                <a:cs typeface="Times New Roman"/>
              </a:rPr>
              <a:t>an</a:t>
            </a:r>
            <a:r>
              <a:rPr sz="2450" spc="80" dirty="0">
                <a:latin typeface="Times New Roman"/>
                <a:cs typeface="Times New Roman"/>
              </a:rPr>
              <a:t> </a:t>
            </a:r>
            <a:r>
              <a:rPr sz="2450" dirty="0">
                <a:latin typeface="Times New Roman"/>
                <a:cs typeface="Times New Roman"/>
              </a:rPr>
              <a:t>integer</a:t>
            </a:r>
            <a:r>
              <a:rPr sz="2450" spc="75" dirty="0">
                <a:latin typeface="Times New Roman"/>
                <a:cs typeface="Times New Roman"/>
              </a:rPr>
              <a:t> </a:t>
            </a:r>
            <a:r>
              <a:rPr sz="2450" spc="-20" dirty="0">
                <a:latin typeface="Times New Roman"/>
                <a:cs typeface="Times New Roman"/>
              </a:rPr>
              <a:t>mul- 	</a:t>
            </a:r>
            <a:r>
              <a:rPr sz="2450" dirty="0">
                <a:latin typeface="Times New Roman"/>
                <a:cs typeface="Times New Roman"/>
              </a:rPr>
              <a:t>tiple</a:t>
            </a:r>
            <a:r>
              <a:rPr sz="2450" spc="75"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light</a:t>
            </a:r>
            <a:r>
              <a:rPr sz="2450" spc="85" dirty="0">
                <a:latin typeface="Times New Roman"/>
                <a:cs typeface="Times New Roman"/>
              </a:rPr>
              <a:t> </a:t>
            </a:r>
            <a:r>
              <a:rPr sz="2450" spc="-20" dirty="0">
                <a:latin typeface="Times New Roman"/>
                <a:cs typeface="Times New Roman"/>
              </a:rPr>
              <a:t>wavelength</a:t>
            </a:r>
            <a:r>
              <a:rPr sz="2450" spc="85" dirty="0">
                <a:latin typeface="Times New Roman"/>
                <a:cs typeface="Times New Roman"/>
              </a:rPr>
              <a:t> </a:t>
            </a:r>
            <a:r>
              <a:rPr sz="2450" dirty="0">
                <a:latin typeface="Times New Roman"/>
                <a:cs typeface="Times New Roman"/>
              </a:rPr>
              <a:t>plus</a:t>
            </a:r>
            <a:r>
              <a:rPr sz="2450" spc="85" dirty="0">
                <a:latin typeface="Times New Roman"/>
                <a:cs typeface="Times New Roman"/>
              </a:rPr>
              <a:t> </a:t>
            </a:r>
            <a:r>
              <a:rPr sz="2450" dirty="0">
                <a:latin typeface="Times New Roman"/>
                <a:cs typeface="Times New Roman"/>
              </a:rPr>
              <a:t>half</a:t>
            </a:r>
            <a:r>
              <a:rPr sz="2450" spc="90"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wavelength.</a:t>
            </a:r>
            <a:endParaRPr sz="2450">
              <a:latin typeface="Times New Roman"/>
              <a:cs typeface="Times New Roman"/>
            </a:endParaRPr>
          </a:p>
          <a:p>
            <a:pPr marL="386080" marR="6350" indent="-374015">
              <a:lnSpc>
                <a:spcPct val="101699"/>
              </a:lnSpc>
              <a:spcBef>
                <a:spcPts val="994"/>
              </a:spcBef>
              <a:buAutoNum type="alphaUcPeriod"/>
              <a:tabLst>
                <a:tab pos="387985" algn="l"/>
                <a:tab pos="1016635" algn="l"/>
                <a:tab pos="2171065" algn="l"/>
                <a:tab pos="2886710" algn="l"/>
                <a:tab pos="3479800" algn="l"/>
                <a:tab pos="4266565" algn="l"/>
                <a:tab pos="4652010" algn="l"/>
                <a:tab pos="5335270" algn="l"/>
                <a:tab pos="5846445" algn="l"/>
                <a:tab pos="6168390" algn="l"/>
                <a:tab pos="6697980" algn="l"/>
                <a:tab pos="7456805" algn="l"/>
                <a:tab pos="7844155"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distance</a:t>
            </a:r>
            <a:r>
              <a:rPr sz="2450" dirty="0">
                <a:latin typeface="Times New Roman"/>
                <a:cs typeface="Times New Roman"/>
              </a:rPr>
              <a:t>	</a:t>
            </a:r>
            <a:r>
              <a:rPr sz="2450" spc="-20" dirty="0">
                <a:latin typeface="Times New Roman"/>
                <a:cs typeface="Times New Roman"/>
              </a:rPr>
              <a:t>from</a:t>
            </a:r>
            <a:r>
              <a:rPr sz="2450" dirty="0">
                <a:latin typeface="Times New Roman"/>
                <a:cs typeface="Times New Roman"/>
              </a:rPr>
              <a:t>	</a:t>
            </a:r>
            <a:r>
              <a:rPr sz="2450" spc="-20" dirty="0">
                <a:latin typeface="Times New Roman"/>
                <a:cs typeface="Times New Roman"/>
              </a:rPr>
              <a:t>this</a:t>
            </a:r>
            <a:r>
              <a:rPr sz="2450" dirty="0">
                <a:latin typeface="Times New Roman"/>
                <a:cs typeface="Times New Roman"/>
              </a:rPr>
              <a:t>	</a:t>
            </a:r>
            <a:r>
              <a:rPr sz="2450" spc="-10" dirty="0">
                <a:latin typeface="Times New Roman"/>
                <a:cs typeface="Times New Roman"/>
              </a:rPr>
              <a:t>point</a:t>
            </a:r>
            <a:r>
              <a:rPr sz="2450" dirty="0">
                <a:latin typeface="Times New Roman"/>
                <a:cs typeface="Times New Roman"/>
              </a:rPr>
              <a:t>	</a:t>
            </a:r>
            <a:r>
              <a:rPr sz="2450" spc="-25" dirty="0">
                <a:latin typeface="Times New Roman"/>
                <a:cs typeface="Times New Roman"/>
              </a:rPr>
              <a:t>to</a:t>
            </a:r>
            <a:r>
              <a:rPr sz="2450" dirty="0">
                <a:latin typeface="Times New Roman"/>
                <a:cs typeface="Times New Roman"/>
              </a:rPr>
              <a:t>	</a:t>
            </a:r>
            <a:r>
              <a:rPr sz="2450" spc="-20" dirty="0">
                <a:latin typeface="Times New Roman"/>
                <a:cs typeface="Times New Roman"/>
              </a:rPr>
              <a:t>each</a:t>
            </a:r>
            <a:r>
              <a:rPr sz="2450" dirty="0">
                <a:latin typeface="Times New Roman"/>
                <a:cs typeface="Times New Roman"/>
              </a:rPr>
              <a:t>	</a:t>
            </a:r>
            <a:r>
              <a:rPr sz="2450" spc="-20" dirty="0">
                <a:latin typeface="Times New Roman"/>
                <a:cs typeface="Times New Roman"/>
              </a:rPr>
              <a:t>slit</a:t>
            </a:r>
            <a:r>
              <a:rPr sz="2450" dirty="0">
                <a:latin typeface="Times New Roman"/>
                <a:cs typeface="Times New Roman"/>
              </a:rPr>
              <a:t>	</a:t>
            </a:r>
            <a:r>
              <a:rPr sz="2450" spc="-25" dirty="0">
                <a:latin typeface="Times New Roman"/>
                <a:cs typeface="Times New Roman"/>
              </a:rPr>
              <a:t>is</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20" dirty="0">
                <a:latin typeface="Times New Roman"/>
                <a:cs typeface="Times New Roman"/>
              </a:rPr>
              <a:t>same</a:t>
            </a:r>
            <a:r>
              <a:rPr sz="2450" dirty="0">
                <a:latin typeface="Times New Roman"/>
                <a:cs typeface="Times New Roman"/>
              </a:rPr>
              <a:t>	</a:t>
            </a:r>
            <a:r>
              <a:rPr sz="2450" spc="-25" dirty="0">
                <a:latin typeface="Times New Roman"/>
                <a:cs typeface="Times New Roman"/>
              </a:rPr>
              <a:t>as</a:t>
            </a:r>
            <a:r>
              <a:rPr sz="245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frequency</a:t>
            </a:r>
            <a:r>
              <a:rPr sz="2450" spc="40" dirty="0">
                <a:latin typeface="Times New Roman"/>
                <a:cs typeface="Times New Roman"/>
              </a:rPr>
              <a:t> </a:t>
            </a:r>
            <a:r>
              <a:rPr sz="2450" dirty="0">
                <a:latin typeface="Times New Roman"/>
                <a:cs typeface="Times New Roman"/>
              </a:rPr>
              <a:t>of</a:t>
            </a:r>
            <a:r>
              <a:rPr sz="2450" spc="4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47993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3.2.</a:t>
            </a:r>
            <a:r>
              <a:rPr sz="1200" spc="235"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0" dirty="0">
                <a:latin typeface="Times New Roman"/>
                <a:cs typeface="Times New Roman"/>
              </a:rPr>
              <a:t> </a:t>
            </a:r>
            <a:r>
              <a:rPr sz="1200" dirty="0">
                <a:latin typeface="Times New Roman"/>
                <a:cs typeface="Times New Roman"/>
              </a:rPr>
              <a:t>DOUBLE-SLIT</a:t>
            </a:r>
            <a:r>
              <a:rPr sz="1200" spc="160"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Running</a:t>
            </a:r>
            <a:r>
              <a:rPr spc="35" dirty="0"/>
              <a:t> </a:t>
            </a:r>
            <a:r>
              <a:rPr dirty="0"/>
              <a:t>the</a:t>
            </a:r>
            <a:r>
              <a:rPr spc="45" dirty="0"/>
              <a:t> </a:t>
            </a:r>
            <a:r>
              <a:rPr spc="-30" dirty="0"/>
              <a:t>double-</a:t>
            </a:r>
            <a:r>
              <a:rPr dirty="0"/>
              <a:t>slit</a:t>
            </a:r>
            <a:r>
              <a:rPr spc="45" dirty="0"/>
              <a:t> </a:t>
            </a:r>
            <a:r>
              <a:rPr dirty="0"/>
              <a:t>experiment</a:t>
            </a:r>
            <a:r>
              <a:rPr spc="45" dirty="0"/>
              <a:t> </a:t>
            </a:r>
            <a:r>
              <a:rPr dirty="0"/>
              <a:t>with</a:t>
            </a:r>
            <a:r>
              <a:rPr spc="45" dirty="0"/>
              <a:t> </a:t>
            </a:r>
            <a:r>
              <a:rPr dirty="0"/>
              <a:t>light,</a:t>
            </a:r>
            <a:r>
              <a:rPr spc="60" dirty="0"/>
              <a:t> </a:t>
            </a:r>
            <a:r>
              <a:rPr dirty="0"/>
              <a:t>you</a:t>
            </a:r>
            <a:r>
              <a:rPr spc="45" dirty="0"/>
              <a:t> </a:t>
            </a:r>
            <a:r>
              <a:rPr dirty="0"/>
              <a:t>identify</a:t>
            </a:r>
            <a:r>
              <a:rPr spc="45" dirty="0"/>
              <a:t> </a:t>
            </a:r>
            <a:r>
              <a:rPr dirty="0"/>
              <a:t>a</a:t>
            </a:r>
            <a:r>
              <a:rPr spc="45" dirty="0"/>
              <a:t> </a:t>
            </a:r>
            <a:r>
              <a:rPr spc="-20" dirty="0"/>
              <a:t>par- </a:t>
            </a:r>
            <a:r>
              <a:rPr dirty="0"/>
              <a:t>ticular</a:t>
            </a:r>
            <a:r>
              <a:rPr spc="150" dirty="0"/>
              <a:t> </a:t>
            </a:r>
            <a:r>
              <a:rPr dirty="0"/>
              <a:t>point</a:t>
            </a:r>
            <a:r>
              <a:rPr spc="160" dirty="0"/>
              <a:t> </a:t>
            </a:r>
            <a:r>
              <a:rPr dirty="0"/>
              <a:t>on</a:t>
            </a:r>
            <a:r>
              <a:rPr spc="160" dirty="0"/>
              <a:t> </a:t>
            </a:r>
            <a:r>
              <a:rPr dirty="0"/>
              <a:t>the</a:t>
            </a:r>
            <a:r>
              <a:rPr spc="160" dirty="0"/>
              <a:t> </a:t>
            </a:r>
            <a:r>
              <a:rPr dirty="0"/>
              <a:t>back</a:t>
            </a:r>
            <a:r>
              <a:rPr spc="155" dirty="0"/>
              <a:t> </a:t>
            </a:r>
            <a:r>
              <a:rPr dirty="0"/>
              <a:t>wall</a:t>
            </a:r>
            <a:r>
              <a:rPr spc="160" dirty="0"/>
              <a:t> </a:t>
            </a:r>
            <a:r>
              <a:rPr dirty="0"/>
              <a:t>as</a:t>
            </a:r>
            <a:r>
              <a:rPr spc="165" dirty="0"/>
              <a:t> </a:t>
            </a:r>
            <a:r>
              <a:rPr dirty="0"/>
              <a:t>a</a:t>
            </a:r>
            <a:r>
              <a:rPr spc="160" dirty="0"/>
              <a:t> </a:t>
            </a:r>
            <a:r>
              <a:rPr dirty="0"/>
              <a:t>local</a:t>
            </a:r>
            <a:r>
              <a:rPr spc="155" dirty="0"/>
              <a:t> </a:t>
            </a:r>
            <a:r>
              <a:rPr dirty="0"/>
              <a:t>maximum</a:t>
            </a:r>
            <a:r>
              <a:rPr spc="160" dirty="0"/>
              <a:t> </a:t>
            </a:r>
            <a:r>
              <a:rPr dirty="0"/>
              <a:t>of</a:t>
            </a:r>
            <a:r>
              <a:rPr spc="160" dirty="0"/>
              <a:t> </a:t>
            </a:r>
            <a:r>
              <a:rPr spc="-10" dirty="0"/>
              <a:t>brightness. </a:t>
            </a:r>
            <a:r>
              <a:rPr spc="75" dirty="0"/>
              <a:t>What</a:t>
            </a:r>
            <a:r>
              <a:rPr spc="-10" dirty="0"/>
              <a:t> </a:t>
            </a:r>
            <a:r>
              <a:rPr dirty="0"/>
              <a:t>do</a:t>
            </a:r>
            <a:r>
              <a:rPr spc="-10" dirty="0"/>
              <a:t> </a:t>
            </a:r>
            <a:r>
              <a:rPr dirty="0"/>
              <a:t>you</a:t>
            </a:r>
            <a:r>
              <a:rPr spc="-10" dirty="0"/>
              <a:t> </a:t>
            </a:r>
            <a:r>
              <a:rPr dirty="0"/>
              <a:t>conclude?</a:t>
            </a:r>
            <a:r>
              <a:rPr spc="200" dirty="0"/>
              <a:t> </a:t>
            </a:r>
            <a:r>
              <a:rPr dirty="0"/>
              <a:t>(Choose</a:t>
            </a:r>
            <a:r>
              <a:rPr spc="-10" dirty="0"/>
              <a:t> one.)</a:t>
            </a:r>
          </a:p>
        </p:txBody>
      </p:sp>
      <p:sp>
        <p:nvSpPr>
          <p:cNvPr id="5" name="object 5"/>
          <p:cNvSpPr txBox="1"/>
          <p:nvPr/>
        </p:nvSpPr>
        <p:spPr>
          <a:xfrm>
            <a:off x="707758" y="2549968"/>
            <a:ext cx="8266430" cy="406019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Times New Roman"/>
                <a:cs typeface="Times New Roman"/>
              </a:rPr>
              <a:t>The</a:t>
            </a:r>
            <a:r>
              <a:rPr sz="2450" spc="165" dirty="0">
                <a:latin typeface="Times New Roman"/>
                <a:cs typeface="Times New Roman"/>
              </a:rPr>
              <a:t> </a:t>
            </a:r>
            <a:r>
              <a:rPr sz="2450" spc="50" dirty="0">
                <a:latin typeface="Times New Roman"/>
                <a:cs typeface="Times New Roman"/>
              </a:rPr>
              <a:t>paths</a:t>
            </a:r>
            <a:r>
              <a:rPr sz="2450" spc="170" dirty="0">
                <a:latin typeface="Times New Roman"/>
                <a:cs typeface="Times New Roman"/>
              </a:rPr>
              <a:t> </a:t>
            </a:r>
            <a:r>
              <a:rPr sz="2450" dirty="0">
                <a:latin typeface="Times New Roman"/>
                <a:cs typeface="Times New Roman"/>
              </a:rPr>
              <a:t>from</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two</a:t>
            </a:r>
            <a:r>
              <a:rPr sz="2450" spc="175" dirty="0">
                <a:latin typeface="Times New Roman"/>
                <a:cs typeface="Times New Roman"/>
              </a:rPr>
              <a:t> </a:t>
            </a:r>
            <a:r>
              <a:rPr sz="2450" dirty="0">
                <a:latin typeface="Times New Roman"/>
                <a:cs typeface="Times New Roman"/>
              </a:rPr>
              <a:t>slits</a:t>
            </a:r>
            <a:r>
              <a:rPr sz="2450" spc="170" dirty="0">
                <a:latin typeface="Times New Roman"/>
                <a:cs typeface="Times New Roman"/>
              </a:rPr>
              <a:t> </a:t>
            </a:r>
            <a:r>
              <a:rPr sz="2450" dirty="0">
                <a:latin typeface="Times New Roman"/>
                <a:cs typeface="Times New Roman"/>
              </a:rPr>
              <a:t>to</a:t>
            </a:r>
            <a:r>
              <a:rPr sz="2450" spc="175" dirty="0">
                <a:latin typeface="Times New Roman"/>
                <a:cs typeface="Times New Roman"/>
              </a:rPr>
              <a:t> </a:t>
            </a:r>
            <a:r>
              <a:rPr sz="2450" dirty="0">
                <a:latin typeface="Times New Roman"/>
                <a:cs typeface="Times New Roman"/>
              </a:rPr>
              <a:t>this</a:t>
            </a:r>
            <a:r>
              <a:rPr sz="2450" spc="175" dirty="0">
                <a:latin typeface="Times New Roman"/>
                <a:cs typeface="Times New Roman"/>
              </a:rPr>
              <a:t> </a:t>
            </a:r>
            <a:r>
              <a:rPr sz="2450" dirty="0">
                <a:latin typeface="Times New Roman"/>
                <a:cs typeface="Times New Roman"/>
              </a:rPr>
              <a:t>point</a:t>
            </a:r>
            <a:r>
              <a:rPr sz="2450" spc="170" dirty="0">
                <a:latin typeface="Times New Roman"/>
                <a:cs typeface="Times New Roman"/>
              </a:rPr>
              <a:t> </a:t>
            </a:r>
            <a:r>
              <a:rPr sz="2450" dirty="0">
                <a:latin typeface="Times New Roman"/>
                <a:cs typeface="Times New Roman"/>
              </a:rPr>
              <a:t>are</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same</a:t>
            </a:r>
            <a:r>
              <a:rPr sz="2450" spc="175" dirty="0">
                <a:latin typeface="Times New Roman"/>
                <a:cs typeface="Times New Roman"/>
              </a:rPr>
              <a:t> </a:t>
            </a:r>
            <a:r>
              <a:rPr sz="2450" spc="-10" dirty="0">
                <a:latin typeface="Times New Roman"/>
                <a:cs typeface="Times New Roman"/>
              </a:rPr>
              <a:t>length 	</a:t>
            </a:r>
            <a:r>
              <a:rPr sz="2450" dirty="0">
                <a:latin typeface="Times New Roman"/>
                <a:cs typeface="Times New Roman"/>
              </a:rPr>
              <a:t>as</a:t>
            </a:r>
            <a:r>
              <a:rPr sz="2450" spc="45" dirty="0">
                <a:latin typeface="Times New Roman"/>
                <a:cs typeface="Times New Roman"/>
              </a:rPr>
              <a:t> </a:t>
            </a:r>
            <a:r>
              <a:rPr sz="2450" dirty="0">
                <a:latin typeface="Times New Roman"/>
                <a:cs typeface="Times New Roman"/>
              </a:rPr>
              <a:t>each</a:t>
            </a:r>
            <a:r>
              <a:rPr sz="2450" spc="45" dirty="0">
                <a:latin typeface="Times New Roman"/>
                <a:cs typeface="Times New Roman"/>
              </a:rPr>
              <a:t> </a:t>
            </a:r>
            <a:r>
              <a:rPr sz="2450" spc="-10" dirty="0">
                <a:latin typeface="Times New Roman"/>
                <a:cs typeface="Times New Roman"/>
              </a:rPr>
              <a:t>other.</a:t>
            </a:r>
            <a:endParaRPr sz="2450">
              <a:latin typeface="Times New Roman"/>
              <a:cs typeface="Times New Roman"/>
            </a:endParaRPr>
          </a:p>
          <a:p>
            <a:pPr marL="393700" marR="5715" indent="-358140">
              <a:lnSpc>
                <a:spcPct val="101699"/>
              </a:lnSpc>
              <a:spcBef>
                <a:spcPts val="994"/>
              </a:spcBef>
              <a:buAutoNum type="alphaUcPeriod"/>
              <a:tabLst>
                <a:tab pos="394970" algn="l"/>
              </a:tabLst>
            </a:pPr>
            <a:r>
              <a:rPr sz="2450" dirty="0">
                <a:latin typeface="Times New Roman"/>
                <a:cs typeface="Times New Roman"/>
              </a:rPr>
              <a:t>Those</a:t>
            </a:r>
            <a:r>
              <a:rPr sz="2450" spc="60" dirty="0">
                <a:latin typeface="Times New Roman"/>
                <a:cs typeface="Times New Roman"/>
              </a:rPr>
              <a:t> </a:t>
            </a:r>
            <a:r>
              <a:rPr sz="2450" dirty="0">
                <a:latin typeface="Times New Roman"/>
                <a:cs typeface="Times New Roman"/>
              </a:rPr>
              <a:t>two</a:t>
            </a:r>
            <a:r>
              <a:rPr sz="2450" spc="75" dirty="0">
                <a:latin typeface="Times New Roman"/>
                <a:cs typeface="Times New Roman"/>
              </a:rPr>
              <a:t> </a:t>
            </a:r>
            <a:r>
              <a:rPr sz="2450" spc="50" dirty="0">
                <a:latin typeface="Times New Roman"/>
                <a:cs typeface="Times New Roman"/>
              </a:rPr>
              <a:t>paths</a:t>
            </a:r>
            <a:r>
              <a:rPr sz="2450" spc="70" dirty="0">
                <a:latin typeface="Times New Roman"/>
                <a:cs typeface="Times New Roman"/>
              </a:rPr>
              <a:t> </a:t>
            </a:r>
            <a:r>
              <a:rPr sz="2450" dirty="0">
                <a:latin typeface="Times New Roman"/>
                <a:cs typeface="Times New Roman"/>
              </a:rPr>
              <a:t>may</a:t>
            </a:r>
            <a:r>
              <a:rPr sz="2450" spc="75" dirty="0">
                <a:latin typeface="Times New Roman"/>
                <a:cs typeface="Times New Roman"/>
              </a:rPr>
              <a:t> </a:t>
            </a:r>
            <a:r>
              <a:rPr sz="2450" spc="-25" dirty="0">
                <a:latin typeface="Times New Roman"/>
                <a:cs typeface="Times New Roman"/>
              </a:rPr>
              <a:t>differ,</a:t>
            </a:r>
            <a:r>
              <a:rPr sz="2450" spc="70" dirty="0">
                <a:latin typeface="Times New Roman"/>
                <a:cs typeface="Times New Roman"/>
              </a:rPr>
              <a:t> </a:t>
            </a:r>
            <a:r>
              <a:rPr sz="2450" spc="80" dirty="0">
                <a:latin typeface="Times New Roman"/>
                <a:cs typeface="Times New Roman"/>
              </a:rPr>
              <a:t>but</a:t>
            </a:r>
            <a:r>
              <a:rPr sz="2450" spc="70" dirty="0">
                <a:latin typeface="Times New Roman"/>
                <a:cs typeface="Times New Roman"/>
              </a:rPr>
              <a:t> </a:t>
            </a:r>
            <a:r>
              <a:rPr sz="2450" dirty="0">
                <a:latin typeface="Times New Roman"/>
                <a:cs typeface="Times New Roman"/>
              </a:rPr>
              <a:t>they</a:t>
            </a:r>
            <a:r>
              <a:rPr sz="2450" spc="80" dirty="0">
                <a:latin typeface="Times New Roman"/>
                <a:cs typeface="Times New Roman"/>
              </a:rPr>
              <a:t> </a:t>
            </a:r>
            <a:r>
              <a:rPr sz="2450" spc="-20" dirty="0">
                <a:latin typeface="Times New Roman"/>
                <a:cs typeface="Times New Roman"/>
              </a:rPr>
              <a:t>differ</a:t>
            </a:r>
            <a:r>
              <a:rPr sz="2450" spc="70" dirty="0">
                <a:latin typeface="Times New Roman"/>
                <a:cs typeface="Times New Roman"/>
              </a:rPr>
              <a:t> </a:t>
            </a:r>
            <a:r>
              <a:rPr sz="2450" dirty="0">
                <a:latin typeface="Times New Roman"/>
                <a:cs typeface="Times New Roman"/>
              </a:rPr>
              <a:t>by</a:t>
            </a:r>
            <a:r>
              <a:rPr sz="2450" spc="75" dirty="0">
                <a:latin typeface="Times New Roman"/>
                <a:cs typeface="Times New Roman"/>
              </a:rPr>
              <a:t> </a:t>
            </a:r>
            <a:r>
              <a:rPr sz="2450" dirty="0">
                <a:latin typeface="Times New Roman"/>
                <a:cs typeface="Times New Roman"/>
              </a:rPr>
              <a:t>an</a:t>
            </a:r>
            <a:r>
              <a:rPr sz="2450" spc="75" dirty="0">
                <a:latin typeface="Times New Roman"/>
                <a:cs typeface="Times New Roman"/>
              </a:rPr>
              <a:t> </a:t>
            </a:r>
            <a:r>
              <a:rPr sz="2450" dirty="0">
                <a:latin typeface="Times New Roman"/>
                <a:cs typeface="Times New Roman"/>
              </a:rPr>
              <a:t>integer</a:t>
            </a:r>
            <a:r>
              <a:rPr sz="2450" spc="70" dirty="0">
                <a:latin typeface="Times New Roman"/>
                <a:cs typeface="Times New Roman"/>
              </a:rPr>
              <a:t> </a:t>
            </a:r>
            <a:r>
              <a:rPr sz="2450" spc="-20" dirty="0">
                <a:latin typeface="Times New Roman"/>
                <a:cs typeface="Times New Roman"/>
              </a:rPr>
              <a:t>mul- 	</a:t>
            </a:r>
            <a:r>
              <a:rPr sz="2450" dirty="0">
                <a:latin typeface="Times New Roman"/>
                <a:cs typeface="Times New Roman"/>
              </a:rPr>
              <a:t>tiple</a:t>
            </a:r>
            <a:r>
              <a:rPr sz="2450" spc="100"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light</a:t>
            </a:r>
            <a:r>
              <a:rPr sz="2450" spc="114" dirty="0">
                <a:latin typeface="Times New Roman"/>
                <a:cs typeface="Times New Roman"/>
              </a:rPr>
              <a:t> </a:t>
            </a:r>
            <a:r>
              <a:rPr sz="2450" spc="-10" dirty="0">
                <a:latin typeface="Times New Roman"/>
                <a:cs typeface="Times New Roman"/>
              </a:rPr>
              <a:t>wavelength.</a:t>
            </a:r>
            <a:endParaRPr sz="2450">
              <a:latin typeface="Times New Roman"/>
              <a:cs typeface="Times New Roman"/>
            </a:endParaRPr>
          </a:p>
          <a:p>
            <a:pPr marL="393700" marR="5715" indent="-361950">
              <a:lnSpc>
                <a:spcPct val="101699"/>
              </a:lnSpc>
              <a:spcBef>
                <a:spcPts val="994"/>
              </a:spcBef>
              <a:buAutoNum type="alphaUcPeriod"/>
              <a:tabLst>
                <a:tab pos="394970" algn="l"/>
              </a:tabLst>
            </a:pPr>
            <a:r>
              <a:rPr sz="2450" dirty="0">
                <a:latin typeface="Times New Roman"/>
                <a:cs typeface="Times New Roman"/>
              </a:rPr>
              <a:t>Those</a:t>
            </a:r>
            <a:r>
              <a:rPr sz="2450" spc="75" dirty="0">
                <a:latin typeface="Times New Roman"/>
                <a:cs typeface="Times New Roman"/>
              </a:rPr>
              <a:t> </a:t>
            </a:r>
            <a:r>
              <a:rPr sz="2450" dirty="0">
                <a:latin typeface="Times New Roman"/>
                <a:cs typeface="Times New Roman"/>
              </a:rPr>
              <a:t>two</a:t>
            </a:r>
            <a:r>
              <a:rPr sz="2450" spc="85" dirty="0">
                <a:latin typeface="Times New Roman"/>
                <a:cs typeface="Times New Roman"/>
              </a:rPr>
              <a:t> </a:t>
            </a:r>
            <a:r>
              <a:rPr sz="2450" spc="50" dirty="0">
                <a:latin typeface="Times New Roman"/>
                <a:cs typeface="Times New Roman"/>
              </a:rPr>
              <a:t>paths</a:t>
            </a:r>
            <a:r>
              <a:rPr sz="2450" spc="75" dirty="0">
                <a:latin typeface="Times New Roman"/>
                <a:cs typeface="Times New Roman"/>
              </a:rPr>
              <a:t> </a:t>
            </a:r>
            <a:r>
              <a:rPr sz="2450" dirty="0">
                <a:latin typeface="Times New Roman"/>
                <a:cs typeface="Times New Roman"/>
              </a:rPr>
              <a:t>may</a:t>
            </a:r>
            <a:r>
              <a:rPr sz="2450" spc="80" dirty="0">
                <a:latin typeface="Times New Roman"/>
                <a:cs typeface="Times New Roman"/>
              </a:rPr>
              <a:t> </a:t>
            </a:r>
            <a:r>
              <a:rPr sz="2450" spc="-25" dirty="0">
                <a:latin typeface="Times New Roman"/>
                <a:cs typeface="Times New Roman"/>
              </a:rPr>
              <a:t>differ,</a:t>
            </a:r>
            <a:r>
              <a:rPr sz="2450" spc="80" dirty="0">
                <a:latin typeface="Times New Roman"/>
                <a:cs typeface="Times New Roman"/>
              </a:rPr>
              <a:t> but</a:t>
            </a:r>
            <a:r>
              <a:rPr sz="2450" spc="75" dirty="0">
                <a:latin typeface="Times New Roman"/>
                <a:cs typeface="Times New Roman"/>
              </a:rPr>
              <a:t> </a:t>
            </a:r>
            <a:r>
              <a:rPr sz="2450" dirty="0">
                <a:latin typeface="Times New Roman"/>
                <a:cs typeface="Times New Roman"/>
              </a:rPr>
              <a:t>they</a:t>
            </a:r>
            <a:r>
              <a:rPr sz="2450" spc="85" dirty="0">
                <a:latin typeface="Times New Roman"/>
                <a:cs typeface="Times New Roman"/>
              </a:rPr>
              <a:t> </a:t>
            </a:r>
            <a:r>
              <a:rPr sz="2450" spc="-30" dirty="0">
                <a:latin typeface="Times New Roman"/>
                <a:cs typeface="Times New Roman"/>
              </a:rPr>
              <a:t>differ</a:t>
            </a:r>
            <a:r>
              <a:rPr sz="2450" spc="75" dirty="0">
                <a:latin typeface="Times New Roman"/>
                <a:cs typeface="Times New Roman"/>
              </a:rPr>
              <a:t> </a:t>
            </a:r>
            <a:r>
              <a:rPr sz="2450" dirty="0">
                <a:latin typeface="Times New Roman"/>
                <a:cs typeface="Times New Roman"/>
              </a:rPr>
              <a:t>by</a:t>
            </a:r>
            <a:r>
              <a:rPr sz="2450" spc="85" dirty="0">
                <a:latin typeface="Times New Roman"/>
                <a:cs typeface="Times New Roman"/>
              </a:rPr>
              <a:t> </a:t>
            </a:r>
            <a:r>
              <a:rPr sz="2450" dirty="0">
                <a:latin typeface="Times New Roman"/>
                <a:cs typeface="Times New Roman"/>
              </a:rPr>
              <a:t>an</a:t>
            </a:r>
            <a:r>
              <a:rPr sz="2450" spc="80" dirty="0">
                <a:latin typeface="Times New Roman"/>
                <a:cs typeface="Times New Roman"/>
              </a:rPr>
              <a:t> </a:t>
            </a:r>
            <a:r>
              <a:rPr sz="2450" dirty="0">
                <a:latin typeface="Times New Roman"/>
                <a:cs typeface="Times New Roman"/>
              </a:rPr>
              <a:t>integer</a:t>
            </a:r>
            <a:r>
              <a:rPr sz="2450" spc="75" dirty="0">
                <a:latin typeface="Times New Roman"/>
                <a:cs typeface="Times New Roman"/>
              </a:rPr>
              <a:t> </a:t>
            </a:r>
            <a:r>
              <a:rPr sz="2450" spc="-20" dirty="0">
                <a:latin typeface="Times New Roman"/>
                <a:cs typeface="Times New Roman"/>
              </a:rPr>
              <a:t>mul- 	</a:t>
            </a:r>
            <a:r>
              <a:rPr sz="2450" dirty="0">
                <a:latin typeface="Times New Roman"/>
                <a:cs typeface="Times New Roman"/>
              </a:rPr>
              <a:t>tiple</a:t>
            </a:r>
            <a:r>
              <a:rPr sz="2450" spc="75"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light</a:t>
            </a:r>
            <a:r>
              <a:rPr sz="2450" spc="85" dirty="0">
                <a:latin typeface="Times New Roman"/>
                <a:cs typeface="Times New Roman"/>
              </a:rPr>
              <a:t> </a:t>
            </a:r>
            <a:r>
              <a:rPr sz="2450" spc="-20" dirty="0">
                <a:latin typeface="Times New Roman"/>
                <a:cs typeface="Times New Roman"/>
              </a:rPr>
              <a:t>wavelength</a:t>
            </a:r>
            <a:r>
              <a:rPr sz="2450" spc="85" dirty="0">
                <a:latin typeface="Times New Roman"/>
                <a:cs typeface="Times New Roman"/>
              </a:rPr>
              <a:t> </a:t>
            </a:r>
            <a:r>
              <a:rPr sz="2450" dirty="0">
                <a:latin typeface="Times New Roman"/>
                <a:cs typeface="Times New Roman"/>
              </a:rPr>
              <a:t>plus</a:t>
            </a:r>
            <a:r>
              <a:rPr sz="2450" spc="85" dirty="0">
                <a:latin typeface="Times New Roman"/>
                <a:cs typeface="Times New Roman"/>
              </a:rPr>
              <a:t> </a:t>
            </a:r>
            <a:r>
              <a:rPr sz="2450" dirty="0">
                <a:latin typeface="Times New Roman"/>
                <a:cs typeface="Times New Roman"/>
              </a:rPr>
              <a:t>half</a:t>
            </a:r>
            <a:r>
              <a:rPr sz="2450" spc="90"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wavelength.</a:t>
            </a:r>
            <a:endParaRPr sz="2450">
              <a:latin typeface="Times New Roman"/>
              <a:cs typeface="Times New Roman"/>
            </a:endParaRPr>
          </a:p>
          <a:p>
            <a:pPr marL="393065" marR="6350" indent="-374015">
              <a:lnSpc>
                <a:spcPct val="101699"/>
              </a:lnSpc>
              <a:spcBef>
                <a:spcPts val="994"/>
              </a:spcBef>
              <a:buAutoNum type="alphaUcPeriod"/>
              <a:tabLst>
                <a:tab pos="394970" algn="l"/>
                <a:tab pos="1023619" algn="l"/>
                <a:tab pos="2178685" algn="l"/>
                <a:tab pos="2893695" algn="l"/>
                <a:tab pos="3487420" algn="l"/>
                <a:tab pos="4273550" algn="l"/>
                <a:tab pos="4659630" algn="l"/>
                <a:tab pos="5342255" algn="l"/>
                <a:tab pos="5854065" algn="l"/>
                <a:tab pos="6175375" algn="l"/>
                <a:tab pos="6705600" algn="l"/>
                <a:tab pos="7463790" algn="l"/>
                <a:tab pos="7851140"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distance</a:t>
            </a:r>
            <a:r>
              <a:rPr sz="2450" dirty="0">
                <a:latin typeface="Times New Roman"/>
                <a:cs typeface="Times New Roman"/>
              </a:rPr>
              <a:t>	</a:t>
            </a:r>
            <a:r>
              <a:rPr sz="2450" spc="-20" dirty="0">
                <a:latin typeface="Times New Roman"/>
                <a:cs typeface="Times New Roman"/>
              </a:rPr>
              <a:t>from</a:t>
            </a:r>
            <a:r>
              <a:rPr sz="2450" dirty="0">
                <a:latin typeface="Times New Roman"/>
                <a:cs typeface="Times New Roman"/>
              </a:rPr>
              <a:t>	</a:t>
            </a:r>
            <a:r>
              <a:rPr sz="2450" spc="-20" dirty="0">
                <a:latin typeface="Times New Roman"/>
                <a:cs typeface="Times New Roman"/>
              </a:rPr>
              <a:t>this</a:t>
            </a:r>
            <a:r>
              <a:rPr sz="2450" dirty="0">
                <a:latin typeface="Times New Roman"/>
                <a:cs typeface="Times New Roman"/>
              </a:rPr>
              <a:t>	</a:t>
            </a:r>
            <a:r>
              <a:rPr sz="2450" spc="-10" dirty="0">
                <a:latin typeface="Times New Roman"/>
                <a:cs typeface="Times New Roman"/>
              </a:rPr>
              <a:t>point</a:t>
            </a:r>
            <a:r>
              <a:rPr sz="2450" dirty="0">
                <a:latin typeface="Times New Roman"/>
                <a:cs typeface="Times New Roman"/>
              </a:rPr>
              <a:t>	</a:t>
            </a:r>
            <a:r>
              <a:rPr sz="2450" spc="-25" dirty="0">
                <a:latin typeface="Times New Roman"/>
                <a:cs typeface="Times New Roman"/>
              </a:rPr>
              <a:t>to</a:t>
            </a:r>
            <a:r>
              <a:rPr sz="2450" dirty="0">
                <a:latin typeface="Times New Roman"/>
                <a:cs typeface="Times New Roman"/>
              </a:rPr>
              <a:t>	</a:t>
            </a:r>
            <a:r>
              <a:rPr sz="2450" spc="-20" dirty="0">
                <a:latin typeface="Times New Roman"/>
                <a:cs typeface="Times New Roman"/>
              </a:rPr>
              <a:t>each</a:t>
            </a:r>
            <a:r>
              <a:rPr sz="2450" dirty="0">
                <a:latin typeface="Times New Roman"/>
                <a:cs typeface="Times New Roman"/>
              </a:rPr>
              <a:t>	</a:t>
            </a:r>
            <a:r>
              <a:rPr sz="2450" spc="-20" dirty="0">
                <a:latin typeface="Times New Roman"/>
                <a:cs typeface="Times New Roman"/>
              </a:rPr>
              <a:t>slit</a:t>
            </a:r>
            <a:r>
              <a:rPr sz="2450" dirty="0">
                <a:latin typeface="Times New Roman"/>
                <a:cs typeface="Times New Roman"/>
              </a:rPr>
              <a:t>	</a:t>
            </a:r>
            <a:r>
              <a:rPr sz="2450" spc="-25" dirty="0">
                <a:latin typeface="Times New Roman"/>
                <a:cs typeface="Times New Roman"/>
              </a:rPr>
              <a:t>is</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20" dirty="0">
                <a:latin typeface="Times New Roman"/>
                <a:cs typeface="Times New Roman"/>
              </a:rPr>
              <a:t>same</a:t>
            </a:r>
            <a:r>
              <a:rPr sz="2450" dirty="0">
                <a:latin typeface="Times New Roman"/>
                <a:cs typeface="Times New Roman"/>
              </a:rPr>
              <a:t>	</a:t>
            </a:r>
            <a:r>
              <a:rPr sz="2450" spc="-25" dirty="0">
                <a:latin typeface="Times New Roman"/>
                <a:cs typeface="Times New Roman"/>
              </a:rPr>
              <a:t>as</a:t>
            </a:r>
            <a:r>
              <a:rPr sz="245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frequency</a:t>
            </a:r>
            <a:r>
              <a:rPr sz="2450" spc="40" dirty="0">
                <a:latin typeface="Times New Roman"/>
                <a:cs typeface="Times New Roman"/>
              </a:rPr>
              <a:t> </a:t>
            </a:r>
            <a:r>
              <a:rPr sz="2450" dirty="0">
                <a:latin typeface="Times New Roman"/>
                <a:cs typeface="Times New Roman"/>
              </a:rPr>
              <a:t>of</a:t>
            </a:r>
            <a:r>
              <a:rPr sz="2450" spc="4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5505779" y="878291"/>
            <a:ext cx="346773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3.2.</a:t>
            </a:r>
            <a:r>
              <a:rPr sz="1200" spc="235"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0" dirty="0">
                <a:latin typeface="Times New Roman"/>
                <a:cs typeface="Times New Roman"/>
              </a:rPr>
              <a:t> </a:t>
            </a:r>
            <a:r>
              <a:rPr sz="1200" dirty="0">
                <a:latin typeface="Times New Roman"/>
                <a:cs typeface="Times New Roman"/>
              </a:rPr>
              <a:t>DOUBLE-SLIT</a:t>
            </a:r>
            <a:r>
              <a:rPr sz="1200" spc="160"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827341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445" dirty="0"/>
              <a:t> </a:t>
            </a:r>
            <a:r>
              <a:rPr dirty="0"/>
              <a:t>evil</a:t>
            </a:r>
            <a:r>
              <a:rPr spc="459" dirty="0"/>
              <a:t> </a:t>
            </a:r>
            <a:r>
              <a:rPr dirty="0"/>
              <a:t>scientist</a:t>
            </a:r>
            <a:r>
              <a:rPr spc="455" dirty="0"/>
              <a:t> </a:t>
            </a:r>
            <a:r>
              <a:rPr dirty="0"/>
              <a:t>Dr.</a:t>
            </a:r>
            <a:r>
              <a:rPr spc="415" dirty="0"/>
              <a:t>  </a:t>
            </a:r>
            <a:r>
              <a:rPr dirty="0"/>
              <a:t>Horrible</a:t>
            </a:r>
            <a:r>
              <a:rPr spc="459" dirty="0"/>
              <a:t> </a:t>
            </a:r>
            <a:r>
              <a:rPr dirty="0"/>
              <a:t>is</a:t>
            </a:r>
            <a:r>
              <a:rPr spc="455" dirty="0"/>
              <a:t> </a:t>
            </a:r>
            <a:r>
              <a:rPr dirty="0"/>
              <a:t>experimenting</a:t>
            </a:r>
            <a:r>
              <a:rPr spc="455" dirty="0"/>
              <a:t> </a:t>
            </a:r>
            <a:r>
              <a:rPr dirty="0"/>
              <a:t>with</a:t>
            </a:r>
            <a:r>
              <a:rPr spc="455" dirty="0"/>
              <a:t> </a:t>
            </a:r>
            <a:r>
              <a:rPr dirty="0"/>
              <a:t>his</a:t>
            </a:r>
            <a:r>
              <a:rPr spc="459" dirty="0"/>
              <a:t> </a:t>
            </a:r>
            <a:r>
              <a:rPr spc="-25" dirty="0"/>
              <a:t>new </a:t>
            </a:r>
            <a:r>
              <a:rPr spc="-50" dirty="0"/>
              <a:t>“Freeze</a:t>
            </a:r>
            <a:r>
              <a:rPr spc="-105" dirty="0"/>
              <a:t> </a:t>
            </a:r>
            <a:r>
              <a:rPr spc="-25" dirty="0"/>
              <a:t>Ray,”</a:t>
            </a:r>
            <a:r>
              <a:rPr spc="-85" dirty="0"/>
              <a:t> </a:t>
            </a:r>
            <a:r>
              <a:rPr dirty="0"/>
              <a:t>the</a:t>
            </a:r>
            <a:r>
              <a:rPr spc="-70" dirty="0"/>
              <a:t> </a:t>
            </a:r>
            <a:r>
              <a:rPr dirty="0"/>
              <a:t>red</a:t>
            </a:r>
            <a:r>
              <a:rPr spc="-60" dirty="0"/>
              <a:t> </a:t>
            </a:r>
            <a:r>
              <a:rPr dirty="0"/>
              <a:t>beam</a:t>
            </a:r>
            <a:r>
              <a:rPr spc="-70" dirty="0"/>
              <a:t> </a:t>
            </a:r>
            <a:r>
              <a:rPr spc="114" dirty="0"/>
              <a:t>that</a:t>
            </a:r>
            <a:r>
              <a:rPr spc="-70" dirty="0"/>
              <a:t> </a:t>
            </a:r>
            <a:r>
              <a:rPr spc="-75" dirty="0"/>
              <a:t>comes</a:t>
            </a:r>
            <a:r>
              <a:rPr spc="-70" dirty="0"/>
              <a:t> </a:t>
            </a:r>
            <a:r>
              <a:rPr dirty="0"/>
              <a:t>out</a:t>
            </a:r>
            <a:r>
              <a:rPr spc="-65" dirty="0"/>
              <a:t> </a:t>
            </a:r>
            <a:r>
              <a:rPr spc="-195" dirty="0"/>
              <a:t>of</a:t>
            </a:r>
            <a:r>
              <a:rPr spc="45" dirty="0"/>
              <a:t> </a:t>
            </a:r>
            <a:r>
              <a:rPr spc="-35" dirty="0"/>
              <a:t>his</a:t>
            </a:r>
            <a:r>
              <a:rPr spc="-75" dirty="0"/>
              <a:t> </a:t>
            </a:r>
            <a:r>
              <a:rPr spc="-35" dirty="0"/>
              <a:t>nefarious</a:t>
            </a:r>
            <a:r>
              <a:rPr spc="-70" dirty="0"/>
              <a:t> </a:t>
            </a:r>
            <a:r>
              <a:rPr spc="-10" dirty="0"/>
              <a:t>weapon. </a:t>
            </a:r>
            <a:r>
              <a:rPr dirty="0"/>
              <a:t>Firing</a:t>
            </a:r>
            <a:r>
              <a:rPr spc="245" dirty="0"/>
              <a:t> </a:t>
            </a:r>
            <a:r>
              <a:rPr dirty="0"/>
              <a:t>the</a:t>
            </a:r>
            <a:r>
              <a:rPr spc="240" dirty="0"/>
              <a:t> </a:t>
            </a:r>
            <a:r>
              <a:rPr dirty="0"/>
              <a:t>Freeze</a:t>
            </a:r>
            <a:r>
              <a:rPr spc="245" dirty="0"/>
              <a:t> </a:t>
            </a:r>
            <a:r>
              <a:rPr dirty="0"/>
              <a:t>Ray</a:t>
            </a:r>
            <a:r>
              <a:rPr spc="240" dirty="0"/>
              <a:t> </a:t>
            </a:r>
            <a:r>
              <a:rPr dirty="0"/>
              <a:t>into</a:t>
            </a:r>
            <a:r>
              <a:rPr spc="245" dirty="0"/>
              <a:t> </a:t>
            </a:r>
            <a:r>
              <a:rPr dirty="0"/>
              <a:t>a</a:t>
            </a:r>
            <a:r>
              <a:rPr spc="240" dirty="0"/>
              <a:t> </a:t>
            </a:r>
            <a:r>
              <a:rPr spc="-30" dirty="0"/>
              <a:t>double-</a:t>
            </a:r>
            <a:r>
              <a:rPr dirty="0"/>
              <a:t>slit</a:t>
            </a:r>
            <a:r>
              <a:rPr spc="245" dirty="0"/>
              <a:t> </a:t>
            </a:r>
            <a:r>
              <a:rPr dirty="0"/>
              <a:t>experiment,</a:t>
            </a:r>
            <a:r>
              <a:rPr spc="275" dirty="0"/>
              <a:t> </a:t>
            </a:r>
            <a:r>
              <a:rPr dirty="0"/>
              <a:t>he</a:t>
            </a:r>
            <a:r>
              <a:rPr spc="245" dirty="0"/>
              <a:t> </a:t>
            </a:r>
            <a:r>
              <a:rPr dirty="0"/>
              <a:t>finds</a:t>
            </a:r>
            <a:r>
              <a:rPr spc="240" dirty="0"/>
              <a:t> </a:t>
            </a:r>
            <a:r>
              <a:rPr spc="-25" dirty="0"/>
              <a:t>al- </a:t>
            </a:r>
            <a:r>
              <a:rPr dirty="0"/>
              <a:t>ternating</a:t>
            </a:r>
            <a:r>
              <a:rPr spc="315" dirty="0"/>
              <a:t> </a:t>
            </a:r>
            <a:r>
              <a:rPr dirty="0"/>
              <a:t>bands</a:t>
            </a:r>
            <a:r>
              <a:rPr spc="315" dirty="0"/>
              <a:t> </a:t>
            </a:r>
            <a:r>
              <a:rPr dirty="0"/>
              <a:t>of</a:t>
            </a:r>
            <a:r>
              <a:rPr spc="315" dirty="0"/>
              <a:t> </a:t>
            </a:r>
            <a:r>
              <a:rPr dirty="0"/>
              <a:t>light</a:t>
            </a:r>
            <a:r>
              <a:rPr spc="320" dirty="0"/>
              <a:t> </a:t>
            </a:r>
            <a:r>
              <a:rPr dirty="0"/>
              <a:t>(red)</a:t>
            </a:r>
            <a:r>
              <a:rPr spc="315" dirty="0"/>
              <a:t> </a:t>
            </a:r>
            <a:r>
              <a:rPr dirty="0"/>
              <a:t>and</a:t>
            </a:r>
            <a:r>
              <a:rPr spc="310" dirty="0"/>
              <a:t> </a:t>
            </a:r>
            <a:r>
              <a:rPr dirty="0"/>
              <a:t>dark</a:t>
            </a:r>
            <a:r>
              <a:rPr spc="315" dirty="0"/>
              <a:t> </a:t>
            </a:r>
            <a:r>
              <a:rPr dirty="0"/>
              <a:t>(no</a:t>
            </a:r>
            <a:r>
              <a:rPr spc="315" dirty="0"/>
              <a:t> </a:t>
            </a:r>
            <a:r>
              <a:rPr dirty="0"/>
              <a:t>red).</a:t>
            </a:r>
            <a:r>
              <a:rPr spc="135" dirty="0"/>
              <a:t>  </a:t>
            </a:r>
            <a:r>
              <a:rPr spc="75" dirty="0"/>
              <a:t>What</a:t>
            </a:r>
            <a:r>
              <a:rPr spc="315" dirty="0"/>
              <a:t> </a:t>
            </a:r>
            <a:r>
              <a:rPr dirty="0"/>
              <a:t>does</a:t>
            </a:r>
            <a:r>
              <a:rPr spc="315" dirty="0"/>
              <a:t> </a:t>
            </a:r>
            <a:r>
              <a:rPr spc="-25" dirty="0"/>
              <a:t>he </a:t>
            </a:r>
            <a:r>
              <a:rPr dirty="0"/>
              <a:t>conclude?</a:t>
            </a:r>
            <a:r>
              <a:rPr spc="105" dirty="0"/>
              <a:t> </a:t>
            </a:r>
            <a:r>
              <a:rPr dirty="0"/>
              <a:t>(Choose</a:t>
            </a:r>
            <a:r>
              <a:rPr spc="-75" dirty="0"/>
              <a:t> </a:t>
            </a:r>
            <a:r>
              <a:rPr spc="-10" dirty="0"/>
              <a:t>one.)</a:t>
            </a:r>
          </a:p>
        </p:txBody>
      </p:sp>
      <p:sp>
        <p:nvSpPr>
          <p:cNvPr id="6" name="object 6"/>
          <p:cNvSpPr txBox="1"/>
          <p:nvPr/>
        </p:nvSpPr>
        <p:spPr>
          <a:xfrm>
            <a:off x="719315" y="3180783"/>
            <a:ext cx="479742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85" dirty="0">
                <a:latin typeface="Times New Roman"/>
                <a:cs typeface="Times New Roman"/>
              </a:rPr>
              <a:t> </a:t>
            </a:r>
            <a:r>
              <a:rPr sz="2450" spc="-25" dirty="0">
                <a:latin typeface="Times New Roman"/>
                <a:cs typeface="Times New Roman"/>
              </a:rPr>
              <a:t>Freeze</a:t>
            </a:r>
            <a:r>
              <a:rPr sz="2450" spc="85" dirty="0">
                <a:latin typeface="Times New Roman"/>
                <a:cs typeface="Times New Roman"/>
              </a:rPr>
              <a:t> </a:t>
            </a:r>
            <a:r>
              <a:rPr sz="2450" dirty="0">
                <a:latin typeface="Times New Roman"/>
                <a:cs typeface="Times New Roman"/>
              </a:rPr>
              <a:t>Ray</a:t>
            </a:r>
            <a:r>
              <a:rPr sz="2450" spc="85" dirty="0">
                <a:latin typeface="Times New Roman"/>
                <a:cs typeface="Times New Roman"/>
              </a:rPr>
              <a:t> </a:t>
            </a:r>
            <a:r>
              <a:rPr sz="2450" dirty="0">
                <a:latin typeface="Times New Roman"/>
                <a:cs typeface="Times New Roman"/>
              </a:rPr>
              <a:t>is</a:t>
            </a:r>
            <a:r>
              <a:rPr sz="2450" spc="8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wave.</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The</a:t>
            </a:r>
            <a:r>
              <a:rPr sz="2450" spc="95" dirty="0">
                <a:latin typeface="Times New Roman"/>
                <a:cs typeface="Times New Roman"/>
              </a:rPr>
              <a:t> </a:t>
            </a:r>
            <a:r>
              <a:rPr sz="2450" spc="-25" dirty="0">
                <a:latin typeface="Times New Roman"/>
                <a:cs typeface="Times New Roman"/>
              </a:rPr>
              <a:t>Freeze</a:t>
            </a:r>
            <a:r>
              <a:rPr sz="2450" spc="105" dirty="0">
                <a:latin typeface="Times New Roman"/>
                <a:cs typeface="Times New Roman"/>
              </a:rPr>
              <a:t> </a:t>
            </a:r>
            <a:r>
              <a:rPr sz="2450" dirty="0">
                <a:latin typeface="Times New Roman"/>
                <a:cs typeface="Times New Roman"/>
              </a:rPr>
              <a:t>Ray</a:t>
            </a:r>
            <a:r>
              <a:rPr sz="2450" spc="105" dirty="0">
                <a:latin typeface="Times New Roman"/>
                <a:cs typeface="Times New Roman"/>
              </a:rPr>
              <a:t> </a:t>
            </a:r>
            <a:r>
              <a:rPr sz="2450" dirty="0">
                <a:latin typeface="Times New Roman"/>
                <a:cs typeface="Times New Roman"/>
              </a:rPr>
              <a:t>is</a:t>
            </a:r>
            <a:r>
              <a:rPr sz="2450" spc="105"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particle</a:t>
            </a:r>
            <a:r>
              <a:rPr sz="2450" spc="105" dirty="0">
                <a:latin typeface="Times New Roman"/>
                <a:cs typeface="Times New Roman"/>
              </a:rPr>
              <a:t> </a:t>
            </a:r>
            <a:r>
              <a:rPr sz="2450" spc="-10" dirty="0">
                <a:latin typeface="Times New Roman"/>
                <a:cs typeface="Times New Roman"/>
              </a:rPr>
              <a:t>beam.</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Crime</a:t>
            </a:r>
            <a:r>
              <a:rPr sz="2450" spc="55" dirty="0">
                <a:latin typeface="Times New Roman"/>
                <a:cs typeface="Times New Roman"/>
              </a:rPr>
              <a:t> </a:t>
            </a:r>
            <a:r>
              <a:rPr sz="2450" dirty="0">
                <a:latin typeface="Times New Roman"/>
                <a:cs typeface="Times New Roman"/>
              </a:rPr>
              <a:t>doesn’t</a:t>
            </a:r>
            <a:r>
              <a:rPr sz="2450" spc="50" dirty="0">
                <a:latin typeface="Times New Roman"/>
                <a:cs typeface="Times New Roman"/>
              </a:rPr>
              <a:t> </a:t>
            </a:r>
            <a:r>
              <a:rPr sz="2450" spc="-20" dirty="0">
                <a:latin typeface="Times New Roman"/>
                <a:cs typeface="Times New Roman"/>
              </a:rPr>
              <a:t>pay.</a:t>
            </a:r>
            <a:endParaRPr sz="2450">
              <a:latin typeface="Times New Roman"/>
              <a:cs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5505779" y="878291"/>
            <a:ext cx="346773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3.2.</a:t>
            </a:r>
            <a:r>
              <a:rPr sz="1200" spc="235"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0" dirty="0">
                <a:latin typeface="Times New Roman"/>
                <a:cs typeface="Times New Roman"/>
              </a:rPr>
              <a:t> </a:t>
            </a:r>
            <a:r>
              <a:rPr sz="1200" dirty="0">
                <a:latin typeface="Times New Roman"/>
                <a:cs typeface="Times New Roman"/>
              </a:rPr>
              <a:t>DOUBLE-SLIT</a:t>
            </a:r>
            <a:r>
              <a:rPr sz="1200" spc="160"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827341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445" dirty="0"/>
              <a:t> </a:t>
            </a:r>
            <a:r>
              <a:rPr dirty="0"/>
              <a:t>evil</a:t>
            </a:r>
            <a:r>
              <a:rPr spc="459" dirty="0"/>
              <a:t> </a:t>
            </a:r>
            <a:r>
              <a:rPr dirty="0"/>
              <a:t>scientist</a:t>
            </a:r>
            <a:r>
              <a:rPr spc="455" dirty="0"/>
              <a:t> </a:t>
            </a:r>
            <a:r>
              <a:rPr dirty="0"/>
              <a:t>Dr.</a:t>
            </a:r>
            <a:r>
              <a:rPr spc="415" dirty="0"/>
              <a:t>  </a:t>
            </a:r>
            <a:r>
              <a:rPr dirty="0"/>
              <a:t>Horrible</a:t>
            </a:r>
            <a:r>
              <a:rPr spc="459" dirty="0"/>
              <a:t> </a:t>
            </a:r>
            <a:r>
              <a:rPr dirty="0"/>
              <a:t>is</a:t>
            </a:r>
            <a:r>
              <a:rPr spc="455" dirty="0"/>
              <a:t> </a:t>
            </a:r>
            <a:r>
              <a:rPr dirty="0"/>
              <a:t>experimenting</a:t>
            </a:r>
            <a:r>
              <a:rPr spc="455" dirty="0"/>
              <a:t> </a:t>
            </a:r>
            <a:r>
              <a:rPr dirty="0"/>
              <a:t>with</a:t>
            </a:r>
            <a:r>
              <a:rPr spc="455" dirty="0"/>
              <a:t> </a:t>
            </a:r>
            <a:r>
              <a:rPr dirty="0"/>
              <a:t>his</a:t>
            </a:r>
            <a:r>
              <a:rPr spc="459" dirty="0"/>
              <a:t> </a:t>
            </a:r>
            <a:r>
              <a:rPr spc="-25" dirty="0"/>
              <a:t>new </a:t>
            </a:r>
            <a:r>
              <a:rPr spc="-50" dirty="0"/>
              <a:t>“Freeze</a:t>
            </a:r>
            <a:r>
              <a:rPr spc="-105" dirty="0"/>
              <a:t> </a:t>
            </a:r>
            <a:r>
              <a:rPr spc="-25" dirty="0"/>
              <a:t>Ray,”</a:t>
            </a:r>
            <a:r>
              <a:rPr spc="-85" dirty="0"/>
              <a:t> </a:t>
            </a:r>
            <a:r>
              <a:rPr dirty="0"/>
              <a:t>the</a:t>
            </a:r>
            <a:r>
              <a:rPr spc="-70" dirty="0"/>
              <a:t> </a:t>
            </a:r>
            <a:r>
              <a:rPr dirty="0"/>
              <a:t>red</a:t>
            </a:r>
            <a:r>
              <a:rPr spc="-60" dirty="0"/>
              <a:t> </a:t>
            </a:r>
            <a:r>
              <a:rPr dirty="0"/>
              <a:t>beam</a:t>
            </a:r>
            <a:r>
              <a:rPr spc="-70" dirty="0"/>
              <a:t> </a:t>
            </a:r>
            <a:r>
              <a:rPr spc="114" dirty="0"/>
              <a:t>that</a:t>
            </a:r>
            <a:r>
              <a:rPr spc="-70" dirty="0"/>
              <a:t> </a:t>
            </a:r>
            <a:r>
              <a:rPr spc="-75" dirty="0"/>
              <a:t>comes</a:t>
            </a:r>
            <a:r>
              <a:rPr spc="-70" dirty="0"/>
              <a:t> </a:t>
            </a:r>
            <a:r>
              <a:rPr dirty="0"/>
              <a:t>out</a:t>
            </a:r>
            <a:r>
              <a:rPr spc="-65" dirty="0"/>
              <a:t> </a:t>
            </a:r>
            <a:r>
              <a:rPr spc="-195" dirty="0"/>
              <a:t>of</a:t>
            </a:r>
            <a:r>
              <a:rPr spc="45" dirty="0"/>
              <a:t> </a:t>
            </a:r>
            <a:r>
              <a:rPr spc="-35" dirty="0"/>
              <a:t>his</a:t>
            </a:r>
            <a:r>
              <a:rPr spc="-75" dirty="0"/>
              <a:t> </a:t>
            </a:r>
            <a:r>
              <a:rPr spc="-35" dirty="0"/>
              <a:t>nefarious</a:t>
            </a:r>
            <a:r>
              <a:rPr spc="-70" dirty="0"/>
              <a:t> </a:t>
            </a:r>
            <a:r>
              <a:rPr spc="-10" dirty="0"/>
              <a:t>weapon. </a:t>
            </a:r>
            <a:r>
              <a:rPr dirty="0"/>
              <a:t>Firing</a:t>
            </a:r>
            <a:r>
              <a:rPr spc="245" dirty="0"/>
              <a:t> </a:t>
            </a:r>
            <a:r>
              <a:rPr dirty="0"/>
              <a:t>the</a:t>
            </a:r>
            <a:r>
              <a:rPr spc="240" dirty="0"/>
              <a:t> </a:t>
            </a:r>
            <a:r>
              <a:rPr dirty="0"/>
              <a:t>Freeze</a:t>
            </a:r>
            <a:r>
              <a:rPr spc="245" dirty="0"/>
              <a:t> </a:t>
            </a:r>
            <a:r>
              <a:rPr dirty="0"/>
              <a:t>Ray</a:t>
            </a:r>
            <a:r>
              <a:rPr spc="240" dirty="0"/>
              <a:t> </a:t>
            </a:r>
            <a:r>
              <a:rPr dirty="0"/>
              <a:t>into</a:t>
            </a:r>
            <a:r>
              <a:rPr spc="245" dirty="0"/>
              <a:t> </a:t>
            </a:r>
            <a:r>
              <a:rPr dirty="0"/>
              <a:t>a</a:t>
            </a:r>
            <a:r>
              <a:rPr spc="240" dirty="0"/>
              <a:t> </a:t>
            </a:r>
            <a:r>
              <a:rPr spc="-30" dirty="0"/>
              <a:t>double-</a:t>
            </a:r>
            <a:r>
              <a:rPr dirty="0"/>
              <a:t>slit</a:t>
            </a:r>
            <a:r>
              <a:rPr spc="245" dirty="0"/>
              <a:t> </a:t>
            </a:r>
            <a:r>
              <a:rPr dirty="0"/>
              <a:t>experiment,</a:t>
            </a:r>
            <a:r>
              <a:rPr spc="275" dirty="0"/>
              <a:t> </a:t>
            </a:r>
            <a:r>
              <a:rPr dirty="0"/>
              <a:t>he</a:t>
            </a:r>
            <a:r>
              <a:rPr spc="245" dirty="0"/>
              <a:t> </a:t>
            </a:r>
            <a:r>
              <a:rPr dirty="0"/>
              <a:t>finds</a:t>
            </a:r>
            <a:r>
              <a:rPr spc="240" dirty="0"/>
              <a:t> </a:t>
            </a:r>
            <a:r>
              <a:rPr spc="-25" dirty="0"/>
              <a:t>al- </a:t>
            </a:r>
            <a:r>
              <a:rPr dirty="0"/>
              <a:t>ternating</a:t>
            </a:r>
            <a:r>
              <a:rPr spc="315" dirty="0"/>
              <a:t> </a:t>
            </a:r>
            <a:r>
              <a:rPr dirty="0"/>
              <a:t>bands</a:t>
            </a:r>
            <a:r>
              <a:rPr spc="315" dirty="0"/>
              <a:t> </a:t>
            </a:r>
            <a:r>
              <a:rPr dirty="0"/>
              <a:t>of</a:t>
            </a:r>
            <a:r>
              <a:rPr spc="315" dirty="0"/>
              <a:t> </a:t>
            </a:r>
            <a:r>
              <a:rPr dirty="0"/>
              <a:t>light</a:t>
            </a:r>
            <a:r>
              <a:rPr spc="320" dirty="0"/>
              <a:t> </a:t>
            </a:r>
            <a:r>
              <a:rPr dirty="0"/>
              <a:t>(red)</a:t>
            </a:r>
            <a:r>
              <a:rPr spc="315" dirty="0"/>
              <a:t> </a:t>
            </a:r>
            <a:r>
              <a:rPr dirty="0"/>
              <a:t>and</a:t>
            </a:r>
            <a:r>
              <a:rPr spc="310" dirty="0"/>
              <a:t> </a:t>
            </a:r>
            <a:r>
              <a:rPr dirty="0"/>
              <a:t>dark</a:t>
            </a:r>
            <a:r>
              <a:rPr spc="315" dirty="0"/>
              <a:t> </a:t>
            </a:r>
            <a:r>
              <a:rPr dirty="0"/>
              <a:t>(no</a:t>
            </a:r>
            <a:r>
              <a:rPr spc="315" dirty="0"/>
              <a:t> </a:t>
            </a:r>
            <a:r>
              <a:rPr dirty="0"/>
              <a:t>red).</a:t>
            </a:r>
            <a:r>
              <a:rPr spc="135" dirty="0"/>
              <a:t>  </a:t>
            </a:r>
            <a:r>
              <a:rPr spc="75" dirty="0"/>
              <a:t>What</a:t>
            </a:r>
            <a:r>
              <a:rPr spc="315" dirty="0"/>
              <a:t> </a:t>
            </a:r>
            <a:r>
              <a:rPr dirty="0"/>
              <a:t>does</a:t>
            </a:r>
            <a:r>
              <a:rPr spc="315" dirty="0"/>
              <a:t> </a:t>
            </a:r>
            <a:r>
              <a:rPr spc="-25" dirty="0"/>
              <a:t>he </a:t>
            </a:r>
            <a:r>
              <a:rPr dirty="0"/>
              <a:t>conclude?</a:t>
            </a:r>
            <a:r>
              <a:rPr spc="105" dirty="0"/>
              <a:t> </a:t>
            </a:r>
            <a:r>
              <a:rPr dirty="0"/>
              <a:t>(Choose</a:t>
            </a:r>
            <a:r>
              <a:rPr spc="-75" dirty="0"/>
              <a:t> </a:t>
            </a:r>
            <a:r>
              <a:rPr spc="-10" dirty="0"/>
              <a:t>one.)</a:t>
            </a:r>
          </a:p>
        </p:txBody>
      </p:sp>
      <p:sp>
        <p:nvSpPr>
          <p:cNvPr id="6" name="object 6"/>
          <p:cNvSpPr txBox="1"/>
          <p:nvPr/>
        </p:nvSpPr>
        <p:spPr>
          <a:xfrm>
            <a:off x="707758" y="3180783"/>
            <a:ext cx="480885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85" dirty="0">
                <a:latin typeface="Times New Roman"/>
                <a:cs typeface="Times New Roman"/>
              </a:rPr>
              <a:t> </a:t>
            </a:r>
            <a:r>
              <a:rPr sz="2450" spc="-25" dirty="0">
                <a:latin typeface="Times New Roman"/>
                <a:cs typeface="Times New Roman"/>
              </a:rPr>
              <a:t>Freeze</a:t>
            </a:r>
            <a:r>
              <a:rPr sz="2450" spc="85" dirty="0">
                <a:latin typeface="Times New Roman"/>
                <a:cs typeface="Times New Roman"/>
              </a:rPr>
              <a:t> </a:t>
            </a:r>
            <a:r>
              <a:rPr sz="2450" dirty="0">
                <a:latin typeface="Times New Roman"/>
                <a:cs typeface="Times New Roman"/>
              </a:rPr>
              <a:t>Ray</a:t>
            </a:r>
            <a:r>
              <a:rPr sz="2450" spc="85" dirty="0">
                <a:latin typeface="Times New Roman"/>
                <a:cs typeface="Times New Roman"/>
              </a:rPr>
              <a:t> </a:t>
            </a:r>
            <a:r>
              <a:rPr sz="2450" dirty="0">
                <a:latin typeface="Times New Roman"/>
                <a:cs typeface="Times New Roman"/>
              </a:rPr>
              <a:t>is</a:t>
            </a:r>
            <a:r>
              <a:rPr sz="2450" spc="8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wave.</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95" dirty="0">
                <a:latin typeface="Times New Roman"/>
                <a:cs typeface="Times New Roman"/>
              </a:rPr>
              <a:t> </a:t>
            </a:r>
            <a:r>
              <a:rPr sz="2450" spc="-25" dirty="0">
                <a:latin typeface="Times New Roman"/>
                <a:cs typeface="Times New Roman"/>
              </a:rPr>
              <a:t>Freeze</a:t>
            </a:r>
            <a:r>
              <a:rPr sz="2450" spc="105" dirty="0">
                <a:latin typeface="Times New Roman"/>
                <a:cs typeface="Times New Roman"/>
              </a:rPr>
              <a:t> </a:t>
            </a:r>
            <a:r>
              <a:rPr sz="2450" dirty="0">
                <a:latin typeface="Times New Roman"/>
                <a:cs typeface="Times New Roman"/>
              </a:rPr>
              <a:t>Ray</a:t>
            </a:r>
            <a:r>
              <a:rPr sz="2450" spc="105" dirty="0">
                <a:latin typeface="Times New Roman"/>
                <a:cs typeface="Times New Roman"/>
              </a:rPr>
              <a:t> </a:t>
            </a:r>
            <a:r>
              <a:rPr sz="2450" dirty="0">
                <a:latin typeface="Times New Roman"/>
                <a:cs typeface="Times New Roman"/>
              </a:rPr>
              <a:t>is</a:t>
            </a:r>
            <a:r>
              <a:rPr sz="2450" spc="105"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particle</a:t>
            </a:r>
            <a:r>
              <a:rPr sz="2450" spc="105" dirty="0">
                <a:latin typeface="Times New Roman"/>
                <a:cs typeface="Times New Roman"/>
              </a:rPr>
              <a:t> </a:t>
            </a:r>
            <a:r>
              <a:rPr sz="2450" spc="-10" dirty="0">
                <a:latin typeface="Times New Roman"/>
                <a:cs typeface="Times New Roman"/>
              </a:rPr>
              <a:t>beam.</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Crime</a:t>
            </a:r>
            <a:r>
              <a:rPr sz="2450" spc="55" dirty="0">
                <a:latin typeface="Times New Roman"/>
                <a:cs typeface="Times New Roman"/>
              </a:rPr>
              <a:t> </a:t>
            </a:r>
            <a:r>
              <a:rPr sz="2450" dirty="0">
                <a:latin typeface="Times New Roman"/>
                <a:cs typeface="Times New Roman"/>
              </a:rPr>
              <a:t>doesn’t</a:t>
            </a:r>
            <a:r>
              <a:rPr sz="2450" spc="50" dirty="0">
                <a:latin typeface="Times New Roman"/>
                <a:cs typeface="Times New Roman"/>
              </a:rPr>
              <a:t> </a:t>
            </a:r>
            <a:r>
              <a:rPr sz="2450" spc="-20" dirty="0">
                <a:latin typeface="Times New Roman"/>
                <a:cs typeface="Times New Roman"/>
              </a:rPr>
              <a:t>pay.</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A619F6-55EF-B9BE-8212-E2780D9435B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176A60E-6890-3162-6C67-AD536EA7260D}"/>
              </a:ext>
            </a:extLst>
          </p:cNvPr>
          <p:cNvPicPr>
            <a:picLocks noChangeAspect="1"/>
          </p:cNvPicPr>
          <p:nvPr/>
        </p:nvPicPr>
        <p:blipFill>
          <a:blip r:embed="rId2"/>
          <a:stretch>
            <a:fillRect/>
          </a:stretch>
        </p:blipFill>
        <p:spPr>
          <a:xfrm>
            <a:off x="0" y="0"/>
            <a:ext cx="10058400" cy="3393195"/>
          </a:xfrm>
          <a:prstGeom prst="rect">
            <a:avLst/>
          </a:prstGeom>
        </p:spPr>
      </p:pic>
    </p:spTree>
    <p:extLst>
      <p:ext uri="{BB962C8B-B14F-4D97-AF65-F5344CB8AC3E}">
        <p14:creationId xmlns:p14="http://schemas.microsoft.com/office/powerpoint/2010/main" val="2878110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47993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3.2.</a:t>
            </a:r>
            <a:r>
              <a:rPr sz="1200" spc="235"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0" dirty="0">
                <a:latin typeface="Times New Roman"/>
                <a:cs typeface="Times New Roman"/>
              </a:rPr>
              <a:t> </a:t>
            </a:r>
            <a:r>
              <a:rPr sz="1200" dirty="0">
                <a:latin typeface="Times New Roman"/>
                <a:cs typeface="Times New Roman"/>
              </a:rPr>
              <a:t>DOUBLE-SLIT</a:t>
            </a:r>
            <a:r>
              <a:rPr sz="1200" spc="160"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120" dirty="0"/>
              <a:t> </a:t>
            </a:r>
            <a:r>
              <a:rPr dirty="0"/>
              <a:t>a</a:t>
            </a:r>
            <a:r>
              <a:rPr spc="130" dirty="0"/>
              <a:t> </a:t>
            </a:r>
            <a:r>
              <a:rPr spc="-30" dirty="0"/>
              <a:t>double-</a:t>
            </a:r>
            <a:r>
              <a:rPr dirty="0"/>
              <a:t>slit</a:t>
            </a:r>
            <a:r>
              <a:rPr spc="130" dirty="0"/>
              <a:t> </a:t>
            </a:r>
            <a:r>
              <a:rPr dirty="0"/>
              <a:t>experiment,</a:t>
            </a:r>
            <a:r>
              <a:rPr spc="140" dirty="0"/>
              <a:t> </a:t>
            </a:r>
            <a:r>
              <a:rPr spc="-30" dirty="0"/>
              <a:t>waves</a:t>
            </a:r>
            <a:r>
              <a:rPr spc="130" dirty="0"/>
              <a:t> </a:t>
            </a:r>
            <a:r>
              <a:rPr dirty="0"/>
              <a:t>(such</a:t>
            </a:r>
            <a:r>
              <a:rPr spc="135" dirty="0"/>
              <a:t> </a:t>
            </a:r>
            <a:r>
              <a:rPr dirty="0"/>
              <a:t>as</a:t>
            </a:r>
            <a:r>
              <a:rPr spc="130" dirty="0"/>
              <a:t> </a:t>
            </a:r>
            <a:r>
              <a:rPr dirty="0"/>
              <a:t>water</a:t>
            </a:r>
            <a:r>
              <a:rPr spc="130" dirty="0"/>
              <a:t> </a:t>
            </a:r>
            <a:r>
              <a:rPr spc="-30" dirty="0"/>
              <a:t>waves</a:t>
            </a:r>
            <a:r>
              <a:rPr spc="130" dirty="0"/>
              <a:t> </a:t>
            </a:r>
            <a:r>
              <a:rPr dirty="0"/>
              <a:t>or</a:t>
            </a:r>
            <a:r>
              <a:rPr spc="130" dirty="0"/>
              <a:t> </a:t>
            </a:r>
            <a:r>
              <a:rPr spc="-10" dirty="0"/>
              <a:t>light) </a:t>
            </a:r>
            <a:r>
              <a:rPr spc="-50" dirty="0"/>
              <a:t>show</a:t>
            </a:r>
            <a:r>
              <a:rPr spc="-5" dirty="0"/>
              <a:t> </a:t>
            </a:r>
            <a:r>
              <a:rPr dirty="0"/>
              <a:t>bright</a:t>
            </a:r>
            <a:r>
              <a:rPr spc="10" dirty="0"/>
              <a:t> </a:t>
            </a:r>
            <a:r>
              <a:rPr dirty="0"/>
              <a:t>and</a:t>
            </a:r>
            <a:r>
              <a:rPr spc="5" dirty="0"/>
              <a:t> </a:t>
            </a:r>
            <a:r>
              <a:rPr dirty="0"/>
              <a:t>dark</a:t>
            </a:r>
            <a:r>
              <a:rPr spc="10" dirty="0"/>
              <a:t> </a:t>
            </a:r>
            <a:r>
              <a:rPr dirty="0"/>
              <a:t>fringes.</a:t>
            </a:r>
            <a:r>
              <a:rPr spc="315" dirty="0"/>
              <a:t> </a:t>
            </a:r>
            <a:r>
              <a:rPr dirty="0"/>
              <a:t>Which</a:t>
            </a:r>
            <a:r>
              <a:rPr spc="10" dirty="0"/>
              <a:t> </a:t>
            </a:r>
            <a:r>
              <a:rPr spc="-45" dirty="0"/>
              <a:t>of</a:t>
            </a:r>
            <a:r>
              <a:rPr spc="5" dirty="0"/>
              <a:t> </a:t>
            </a:r>
            <a:r>
              <a:rPr dirty="0"/>
              <a:t>the</a:t>
            </a:r>
            <a:r>
              <a:rPr spc="10" dirty="0"/>
              <a:t> </a:t>
            </a:r>
            <a:r>
              <a:rPr spc="-80" dirty="0"/>
              <a:t>following</a:t>
            </a:r>
            <a:r>
              <a:rPr spc="5" dirty="0"/>
              <a:t> </a:t>
            </a:r>
            <a:r>
              <a:rPr dirty="0"/>
              <a:t>is</a:t>
            </a:r>
            <a:r>
              <a:rPr spc="5" dirty="0"/>
              <a:t> </a:t>
            </a:r>
            <a:r>
              <a:rPr dirty="0"/>
              <a:t>the</a:t>
            </a:r>
            <a:r>
              <a:rPr spc="10" dirty="0"/>
              <a:t> </a:t>
            </a:r>
            <a:r>
              <a:rPr spc="-10" dirty="0"/>
              <a:t>reason </a:t>
            </a:r>
            <a:r>
              <a:rPr dirty="0"/>
              <a:t>particles</a:t>
            </a:r>
            <a:r>
              <a:rPr spc="10" dirty="0"/>
              <a:t> </a:t>
            </a:r>
            <a:r>
              <a:rPr dirty="0"/>
              <a:t>(like</a:t>
            </a:r>
            <a:r>
              <a:rPr spc="20" dirty="0"/>
              <a:t> </a:t>
            </a:r>
            <a:r>
              <a:rPr dirty="0"/>
              <a:t>bullets)</a:t>
            </a:r>
            <a:r>
              <a:rPr spc="15" dirty="0"/>
              <a:t> </a:t>
            </a:r>
            <a:r>
              <a:rPr dirty="0"/>
              <a:t>don’t</a:t>
            </a:r>
            <a:r>
              <a:rPr spc="20" dirty="0"/>
              <a:t> </a:t>
            </a:r>
            <a:r>
              <a:rPr spc="-25" dirty="0"/>
              <a:t>show</a:t>
            </a:r>
            <a:r>
              <a:rPr spc="20" dirty="0"/>
              <a:t> </a:t>
            </a:r>
            <a:r>
              <a:rPr dirty="0"/>
              <a:t>these</a:t>
            </a:r>
            <a:r>
              <a:rPr spc="20" dirty="0"/>
              <a:t> </a:t>
            </a:r>
            <a:r>
              <a:rPr spc="-10" dirty="0"/>
              <a:t>fringes?</a:t>
            </a:r>
            <a:r>
              <a:rPr spc="235" dirty="0"/>
              <a:t> </a:t>
            </a:r>
            <a:r>
              <a:rPr dirty="0"/>
              <a:t>(Choose</a:t>
            </a:r>
            <a:r>
              <a:rPr spc="20" dirty="0"/>
              <a:t> </a:t>
            </a:r>
            <a:r>
              <a:rPr spc="-10" dirty="0"/>
              <a:t>one.)</a:t>
            </a:r>
          </a:p>
        </p:txBody>
      </p:sp>
      <p:sp>
        <p:nvSpPr>
          <p:cNvPr id="5" name="object 5"/>
          <p:cNvSpPr txBox="1"/>
          <p:nvPr/>
        </p:nvSpPr>
        <p:spPr>
          <a:xfrm>
            <a:off x="715137" y="2567176"/>
            <a:ext cx="8258809" cy="2680970"/>
          </a:xfrm>
          <a:prstGeom prst="rect">
            <a:avLst/>
          </a:prstGeom>
        </p:spPr>
        <p:txBody>
          <a:bodyPr vert="horz" wrap="square" lIns="0" tIns="9525" rIns="0" bIns="0" rtlCol="0">
            <a:spAutoFit/>
          </a:bodyPr>
          <a:lstStyle/>
          <a:p>
            <a:pPr marL="386715" marR="5715" indent="-370205">
              <a:lnSpc>
                <a:spcPct val="101699"/>
              </a:lnSpc>
              <a:spcBef>
                <a:spcPts val="75"/>
              </a:spcBef>
              <a:buAutoNum type="alphaUcPeriod"/>
              <a:tabLst>
                <a:tab pos="387985" algn="l"/>
                <a:tab pos="1027430" algn="l"/>
                <a:tab pos="1998980" algn="l"/>
                <a:tab pos="2936240" algn="l"/>
                <a:tab pos="3637915" algn="l"/>
                <a:tab pos="4331335" algn="l"/>
                <a:tab pos="5127625" algn="l"/>
                <a:tab pos="5734685" algn="l"/>
                <a:tab pos="6402705" algn="l"/>
                <a:tab pos="7381875" algn="l"/>
                <a:tab pos="7844155"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bullets</a:t>
            </a:r>
            <a:r>
              <a:rPr sz="2450" dirty="0">
                <a:latin typeface="Times New Roman"/>
                <a:cs typeface="Times New Roman"/>
              </a:rPr>
              <a:t>	</a:t>
            </a:r>
            <a:r>
              <a:rPr sz="2450" spc="-10" dirty="0">
                <a:latin typeface="Times New Roman"/>
                <a:cs typeface="Times New Roman"/>
              </a:rPr>
              <a:t>collide</a:t>
            </a:r>
            <a:r>
              <a:rPr sz="2450" dirty="0">
                <a:latin typeface="Times New Roman"/>
                <a:cs typeface="Times New Roman"/>
              </a:rPr>
              <a:t>	</a:t>
            </a:r>
            <a:r>
              <a:rPr sz="2450" spc="-20" dirty="0">
                <a:latin typeface="Times New Roman"/>
                <a:cs typeface="Times New Roman"/>
              </a:rPr>
              <a:t>with</a:t>
            </a:r>
            <a:r>
              <a:rPr sz="2450" dirty="0">
                <a:latin typeface="Times New Roman"/>
                <a:cs typeface="Times New Roman"/>
              </a:rPr>
              <a:t>	</a:t>
            </a:r>
            <a:r>
              <a:rPr sz="2450" spc="-20" dirty="0">
                <a:latin typeface="Times New Roman"/>
                <a:cs typeface="Times New Roman"/>
              </a:rPr>
              <a:t>each</a:t>
            </a:r>
            <a:r>
              <a:rPr sz="2450" dirty="0">
                <a:latin typeface="Times New Roman"/>
                <a:cs typeface="Times New Roman"/>
              </a:rPr>
              <a:t>	</a:t>
            </a:r>
            <a:r>
              <a:rPr sz="2450" spc="-10" dirty="0">
                <a:latin typeface="Times New Roman"/>
                <a:cs typeface="Times New Roman"/>
              </a:rPr>
              <a:t>other</a:t>
            </a:r>
            <a:r>
              <a:rPr sz="2450" dirty="0">
                <a:latin typeface="Times New Roman"/>
                <a:cs typeface="Times New Roman"/>
              </a:rPr>
              <a:t>	</a:t>
            </a:r>
            <a:r>
              <a:rPr sz="2450" spc="-25" dirty="0">
                <a:latin typeface="Times New Roman"/>
                <a:cs typeface="Times New Roman"/>
              </a:rPr>
              <a:t>and</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10" dirty="0">
                <a:latin typeface="Times New Roman"/>
                <a:cs typeface="Times New Roman"/>
              </a:rPr>
              <a:t>messes</a:t>
            </a:r>
            <a:r>
              <a:rPr sz="2450" dirty="0">
                <a:latin typeface="Times New Roman"/>
                <a:cs typeface="Times New Roman"/>
              </a:rPr>
              <a:t>	</a:t>
            </a:r>
            <a:r>
              <a:rPr sz="2450" spc="-25" dirty="0">
                <a:latin typeface="Times New Roman"/>
                <a:cs typeface="Times New Roman"/>
              </a:rPr>
              <a:t>up</a:t>
            </a:r>
            <a:r>
              <a:rPr sz="2450" dirty="0">
                <a:latin typeface="Times New Roman"/>
                <a:cs typeface="Times New Roman"/>
              </a:rPr>
              <a:t>	</a:t>
            </a:r>
            <a:r>
              <a:rPr sz="2450" spc="-25" dirty="0">
                <a:latin typeface="Times New Roman"/>
                <a:cs typeface="Times New Roman"/>
              </a:rPr>
              <a:t>the 	</a:t>
            </a:r>
            <a:r>
              <a:rPr sz="2450" spc="50" dirty="0">
                <a:latin typeface="Times New Roman"/>
                <a:cs typeface="Times New Roman"/>
              </a:rPr>
              <a:t>pattern.</a:t>
            </a:r>
            <a:endParaRPr sz="2450">
              <a:latin typeface="Times New Roman"/>
              <a:cs typeface="Times New Roman"/>
            </a:endParaRPr>
          </a:p>
          <a:p>
            <a:pPr marL="386715" marR="5080" indent="-358140">
              <a:lnSpc>
                <a:spcPct val="101699"/>
              </a:lnSpc>
              <a:spcBef>
                <a:spcPts val="994"/>
              </a:spcBef>
              <a:buAutoNum type="alphaUcPeriod"/>
              <a:tabLst>
                <a:tab pos="387985" algn="l"/>
              </a:tabLst>
            </a:pPr>
            <a:r>
              <a:rPr sz="2450" dirty="0">
                <a:latin typeface="Times New Roman"/>
                <a:cs typeface="Times New Roman"/>
              </a:rPr>
              <a:t>When</a:t>
            </a:r>
            <a:r>
              <a:rPr sz="2450" spc="-45" dirty="0">
                <a:latin typeface="Times New Roman"/>
                <a:cs typeface="Times New Roman"/>
              </a:rPr>
              <a:t> </a:t>
            </a:r>
            <a:r>
              <a:rPr sz="2450" spc="-40" dirty="0">
                <a:latin typeface="Times New Roman"/>
                <a:cs typeface="Times New Roman"/>
              </a:rPr>
              <a:t>two</a:t>
            </a:r>
            <a:r>
              <a:rPr sz="2450" spc="-50" dirty="0">
                <a:latin typeface="Times New Roman"/>
                <a:cs typeface="Times New Roman"/>
              </a:rPr>
              <a:t> </a:t>
            </a:r>
            <a:r>
              <a:rPr sz="2450" dirty="0">
                <a:latin typeface="Times New Roman"/>
                <a:cs typeface="Times New Roman"/>
              </a:rPr>
              <a:t>streams</a:t>
            </a:r>
            <a:r>
              <a:rPr sz="2450" spc="-50" dirty="0">
                <a:latin typeface="Times New Roman"/>
                <a:cs typeface="Times New Roman"/>
              </a:rPr>
              <a:t> </a:t>
            </a:r>
            <a:r>
              <a:rPr sz="2450" spc="-120" dirty="0">
                <a:latin typeface="Times New Roman"/>
                <a:cs typeface="Times New Roman"/>
              </a:rPr>
              <a:t>of</a:t>
            </a:r>
            <a:r>
              <a:rPr sz="2450" spc="-45" dirty="0">
                <a:latin typeface="Times New Roman"/>
                <a:cs typeface="Times New Roman"/>
              </a:rPr>
              <a:t> </a:t>
            </a:r>
            <a:r>
              <a:rPr sz="2450" dirty="0">
                <a:latin typeface="Times New Roman"/>
                <a:cs typeface="Times New Roman"/>
              </a:rPr>
              <a:t>bullets</a:t>
            </a:r>
            <a:r>
              <a:rPr sz="2450" spc="-50" dirty="0">
                <a:latin typeface="Times New Roman"/>
                <a:cs typeface="Times New Roman"/>
              </a:rPr>
              <a:t> </a:t>
            </a:r>
            <a:r>
              <a:rPr sz="2450" spc="-20" dirty="0">
                <a:latin typeface="Times New Roman"/>
                <a:cs typeface="Times New Roman"/>
              </a:rPr>
              <a:t>merge,</a:t>
            </a:r>
            <a:r>
              <a:rPr sz="2450" spc="-5"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resulting</a:t>
            </a:r>
            <a:r>
              <a:rPr sz="2450" spc="-50" dirty="0">
                <a:latin typeface="Times New Roman"/>
                <a:cs typeface="Times New Roman"/>
              </a:rPr>
              <a:t> </a:t>
            </a:r>
            <a:r>
              <a:rPr sz="2450" dirty="0">
                <a:latin typeface="Times New Roman"/>
                <a:cs typeface="Times New Roman"/>
              </a:rPr>
              <a:t>stream</a:t>
            </a:r>
            <a:r>
              <a:rPr sz="2450" spc="-45" dirty="0">
                <a:latin typeface="Times New Roman"/>
                <a:cs typeface="Times New Roman"/>
              </a:rPr>
              <a:t> </a:t>
            </a:r>
            <a:r>
              <a:rPr sz="2450" spc="-10" dirty="0">
                <a:latin typeface="Times New Roman"/>
                <a:cs typeface="Times New Roman"/>
              </a:rPr>
              <a:t>always 	</a:t>
            </a:r>
            <a:r>
              <a:rPr sz="2450" dirty="0">
                <a:latin typeface="Times New Roman"/>
                <a:cs typeface="Times New Roman"/>
              </a:rPr>
              <a:t>has</a:t>
            </a:r>
            <a:r>
              <a:rPr sz="2450" spc="95" dirty="0">
                <a:latin typeface="Times New Roman"/>
                <a:cs typeface="Times New Roman"/>
              </a:rPr>
              <a:t> </a:t>
            </a:r>
            <a:r>
              <a:rPr sz="2450" dirty="0">
                <a:latin typeface="Times New Roman"/>
                <a:cs typeface="Times New Roman"/>
              </a:rPr>
              <a:t>more</a:t>
            </a:r>
            <a:r>
              <a:rPr sz="2450" spc="105" dirty="0">
                <a:latin typeface="Times New Roman"/>
                <a:cs typeface="Times New Roman"/>
              </a:rPr>
              <a:t> </a:t>
            </a:r>
            <a:r>
              <a:rPr sz="2450" dirty="0">
                <a:latin typeface="Times New Roman"/>
                <a:cs typeface="Times New Roman"/>
              </a:rPr>
              <a:t>bullets</a:t>
            </a:r>
            <a:r>
              <a:rPr sz="2450" spc="110" dirty="0">
                <a:latin typeface="Times New Roman"/>
                <a:cs typeface="Times New Roman"/>
              </a:rPr>
              <a:t> </a:t>
            </a:r>
            <a:r>
              <a:rPr sz="2450" spc="70" dirty="0">
                <a:latin typeface="Times New Roman"/>
                <a:cs typeface="Times New Roman"/>
              </a:rPr>
              <a:t>than</a:t>
            </a:r>
            <a:r>
              <a:rPr sz="2450" spc="105" dirty="0">
                <a:latin typeface="Times New Roman"/>
                <a:cs typeface="Times New Roman"/>
              </a:rPr>
              <a:t> </a:t>
            </a:r>
            <a:r>
              <a:rPr sz="2450" dirty="0">
                <a:latin typeface="Times New Roman"/>
                <a:cs typeface="Times New Roman"/>
              </a:rPr>
              <a:t>either</a:t>
            </a:r>
            <a:r>
              <a:rPr sz="2450" spc="105" dirty="0">
                <a:latin typeface="Times New Roman"/>
                <a:cs typeface="Times New Roman"/>
              </a:rPr>
              <a:t> </a:t>
            </a:r>
            <a:r>
              <a:rPr sz="2450" dirty="0">
                <a:latin typeface="Times New Roman"/>
                <a:cs typeface="Times New Roman"/>
              </a:rPr>
              <a:t>stream</a:t>
            </a:r>
            <a:r>
              <a:rPr sz="2450" spc="105" dirty="0">
                <a:latin typeface="Times New Roman"/>
                <a:cs typeface="Times New Roman"/>
              </a:rPr>
              <a:t> </a:t>
            </a:r>
            <a:r>
              <a:rPr sz="2450" dirty="0">
                <a:latin typeface="Times New Roman"/>
                <a:cs typeface="Times New Roman"/>
              </a:rPr>
              <a:t>alone,</a:t>
            </a:r>
            <a:r>
              <a:rPr sz="2450" spc="105" dirty="0">
                <a:latin typeface="Times New Roman"/>
                <a:cs typeface="Times New Roman"/>
              </a:rPr>
              <a:t> </a:t>
            </a:r>
            <a:r>
              <a:rPr sz="2450" dirty="0">
                <a:latin typeface="Times New Roman"/>
                <a:cs typeface="Times New Roman"/>
              </a:rPr>
              <a:t>never</a:t>
            </a:r>
            <a:r>
              <a:rPr sz="2450" spc="110" dirty="0">
                <a:latin typeface="Times New Roman"/>
                <a:cs typeface="Times New Roman"/>
              </a:rPr>
              <a:t> </a:t>
            </a:r>
            <a:r>
              <a:rPr sz="2450" spc="-10" dirty="0">
                <a:latin typeface="Times New Roman"/>
                <a:cs typeface="Times New Roman"/>
              </a:rPr>
              <a:t>fewer.</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40" dirty="0">
                <a:latin typeface="Times New Roman"/>
                <a:cs typeface="Times New Roman"/>
              </a:rPr>
              <a:t>Waves</a:t>
            </a:r>
            <a:r>
              <a:rPr sz="2450" spc="65" dirty="0">
                <a:latin typeface="Times New Roman"/>
                <a:cs typeface="Times New Roman"/>
              </a:rPr>
              <a:t> </a:t>
            </a:r>
            <a:r>
              <a:rPr sz="2450" dirty="0">
                <a:latin typeface="Times New Roman"/>
                <a:cs typeface="Times New Roman"/>
              </a:rPr>
              <a:t>spread</a:t>
            </a:r>
            <a:r>
              <a:rPr sz="2450" spc="75" dirty="0">
                <a:latin typeface="Times New Roman"/>
                <a:cs typeface="Times New Roman"/>
              </a:rPr>
              <a:t> </a:t>
            </a:r>
            <a:r>
              <a:rPr sz="2450" dirty="0">
                <a:latin typeface="Times New Roman"/>
                <a:cs typeface="Times New Roman"/>
              </a:rPr>
              <a:t>out</a:t>
            </a:r>
            <a:r>
              <a:rPr sz="2450" spc="70" dirty="0">
                <a:latin typeface="Times New Roman"/>
                <a:cs typeface="Times New Roman"/>
              </a:rPr>
              <a:t> </a:t>
            </a:r>
            <a:r>
              <a:rPr sz="2450" dirty="0">
                <a:latin typeface="Times New Roman"/>
                <a:cs typeface="Times New Roman"/>
              </a:rPr>
              <a:t>more</a:t>
            </a:r>
            <a:r>
              <a:rPr sz="2450" spc="75" dirty="0">
                <a:latin typeface="Times New Roman"/>
                <a:cs typeface="Times New Roman"/>
              </a:rPr>
              <a:t> </a:t>
            </a:r>
            <a:r>
              <a:rPr sz="2450" spc="-10" dirty="0">
                <a:latin typeface="Times New Roman"/>
                <a:cs typeface="Times New Roman"/>
              </a:rPr>
              <a:t>uniformly</a:t>
            </a:r>
            <a:r>
              <a:rPr sz="2450" spc="65" dirty="0">
                <a:latin typeface="Times New Roman"/>
                <a:cs typeface="Times New Roman"/>
              </a:rPr>
              <a:t> </a:t>
            </a:r>
            <a:r>
              <a:rPr sz="2450" spc="70" dirty="0">
                <a:latin typeface="Times New Roman"/>
                <a:cs typeface="Times New Roman"/>
              </a:rPr>
              <a:t>than</a:t>
            </a:r>
            <a:r>
              <a:rPr sz="2450" spc="75" dirty="0">
                <a:latin typeface="Times New Roman"/>
                <a:cs typeface="Times New Roman"/>
              </a:rPr>
              <a:t> </a:t>
            </a:r>
            <a:r>
              <a:rPr sz="2450" spc="-10" dirty="0">
                <a:latin typeface="Times New Roman"/>
                <a:cs typeface="Times New Roman"/>
              </a:rPr>
              <a:t>bullets.</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Bullets</a:t>
            </a:r>
            <a:r>
              <a:rPr sz="2450" spc="100" dirty="0">
                <a:latin typeface="Times New Roman"/>
                <a:cs typeface="Times New Roman"/>
              </a:rPr>
              <a:t> </a:t>
            </a:r>
            <a:r>
              <a:rPr sz="2450" dirty="0">
                <a:latin typeface="Times New Roman"/>
                <a:cs typeface="Times New Roman"/>
              </a:rPr>
              <a:t>actually</a:t>
            </a:r>
            <a:r>
              <a:rPr sz="2450" spc="114" dirty="0">
                <a:latin typeface="Times New Roman"/>
                <a:cs typeface="Times New Roman"/>
              </a:rPr>
              <a:t> </a:t>
            </a:r>
            <a:r>
              <a:rPr sz="2450" dirty="0">
                <a:latin typeface="Times New Roman"/>
                <a:cs typeface="Times New Roman"/>
              </a:rPr>
              <a:t>do</a:t>
            </a:r>
            <a:r>
              <a:rPr sz="2450" spc="110" dirty="0">
                <a:latin typeface="Times New Roman"/>
                <a:cs typeface="Times New Roman"/>
              </a:rPr>
              <a:t> </a:t>
            </a:r>
            <a:r>
              <a:rPr sz="2450" spc="-25" dirty="0">
                <a:latin typeface="Times New Roman"/>
                <a:cs typeface="Times New Roman"/>
              </a:rPr>
              <a:t>show</a:t>
            </a:r>
            <a:r>
              <a:rPr sz="2450" spc="110"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same</a:t>
            </a:r>
            <a:r>
              <a:rPr sz="2450" spc="110" dirty="0">
                <a:latin typeface="Times New Roman"/>
                <a:cs typeface="Times New Roman"/>
              </a:rPr>
              <a:t> </a:t>
            </a:r>
            <a:r>
              <a:rPr sz="2450" spc="65" dirty="0">
                <a:latin typeface="Times New Roman"/>
                <a:cs typeface="Times New Roman"/>
              </a:rPr>
              <a:t>pattern</a:t>
            </a:r>
            <a:r>
              <a:rPr sz="2450" spc="110" dirty="0">
                <a:latin typeface="Times New Roman"/>
                <a:cs typeface="Times New Roman"/>
              </a:rPr>
              <a:t> </a:t>
            </a:r>
            <a:r>
              <a:rPr sz="2450" dirty="0">
                <a:latin typeface="Times New Roman"/>
                <a:cs typeface="Times New Roman"/>
              </a:rPr>
              <a:t>as</a:t>
            </a:r>
            <a:r>
              <a:rPr sz="2450" spc="110" dirty="0">
                <a:latin typeface="Times New Roman"/>
                <a:cs typeface="Times New Roman"/>
              </a:rPr>
              <a:t> </a:t>
            </a:r>
            <a:r>
              <a:rPr sz="2450" dirty="0">
                <a:latin typeface="Times New Roman"/>
                <a:cs typeface="Times New Roman"/>
              </a:rPr>
              <a:t>water</a:t>
            </a:r>
            <a:r>
              <a:rPr sz="2450" spc="114" dirty="0">
                <a:latin typeface="Times New Roman"/>
                <a:cs typeface="Times New Roman"/>
              </a:rPr>
              <a:t> </a:t>
            </a:r>
            <a:r>
              <a:rPr sz="2450" spc="-10" dirty="0">
                <a:latin typeface="Times New Roman"/>
                <a:cs typeface="Times New Roman"/>
              </a:rPr>
              <a:t>waves.</a:t>
            </a:r>
            <a:endParaRPr sz="2450">
              <a:latin typeface="Times New Roman"/>
              <a:cs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47993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3.2.</a:t>
            </a:r>
            <a:r>
              <a:rPr sz="1200" spc="235"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0" dirty="0">
                <a:latin typeface="Times New Roman"/>
                <a:cs typeface="Times New Roman"/>
              </a:rPr>
              <a:t> </a:t>
            </a:r>
            <a:r>
              <a:rPr sz="1200" dirty="0">
                <a:latin typeface="Times New Roman"/>
                <a:cs typeface="Times New Roman"/>
              </a:rPr>
              <a:t>DOUBLE-SLIT</a:t>
            </a:r>
            <a:r>
              <a:rPr sz="1200" spc="160"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120" dirty="0"/>
              <a:t> </a:t>
            </a:r>
            <a:r>
              <a:rPr dirty="0"/>
              <a:t>a</a:t>
            </a:r>
            <a:r>
              <a:rPr spc="130" dirty="0"/>
              <a:t> </a:t>
            </a:r>
            <a:r>
              <a:rPr spc="-30" dirty="0"/>
              <a:t>double-</a:t>
            </a:r>
            <a:r>
              <a:rPr dirty="0"/>
              <a:t>slit</a:t>
            </a:r>
            <a:r>
              <a:rPr spc="130" dirty="0"/>
              <a:t> </a:t>
            </a:r>
            <a:r>
              <a:rPr dirty="0"/>
              <a:t>experiment,</a:t>
            </a:r>
            <a:r>
              <a:rPr spc="140" dirty="0"/>
              <a:t> </a:t>
            </a:r>
            <a:r>
              <a:rPr spc="-30" dirty="0"/>
              <a:t>waves</a:t>
            </a:r>
            <a:r>
              <a:rPr spc="130" dirty="0"/>
              <a:t> </a:t>
            </a:r>
            <a:r>
              <a:rPr dirty="0"/>
              <a:t>(such</a:t>
            </a:r>
            <a:r>
              <a:rPr spc="135" dirty="0"/>
              <a:t> </a:t>
            </a:r>
            <a:r>
              <a:rPr dirty="0"/>
              <a:t>as</a:t>
            </a:r>
            <a:r>
              <a:rPr spc="130" dirty="0"/>
              <a:t> </a:t>
            </a:r>
            <a:r>
              <a:rPr dirty="0"/>
              <a:t>water</a:t>
            </a:r>
            <a:r>
              <a:rPr spc="130" dirty="0"/>
              <a:t> </a:t>
            </a:r>
            <a:r>
              <a:rPr spc="-30" dirty="0"/>
              <a:t>waves</a:t>
            </a:r>
            <a:r>
              <a:rPr spc="130" dirty="0"/>
              <a:t> </a:t>
            </a:r>
            <a:r>
              <a:rPr dirty="0"/>
              <a:t>or</a:t>
            </a:r>
            <a:r>
              <a:rPr spc="130" dirty="0"/>
              <a:t> </a:t>
            </a:r>
            <a:r>
              <a:rPr spc="-10" dirty="0"/>
              <a:t>light) </a:t>
            </a:r>
            <a:r>
              <a:rPr spc="-50" dirty="0"/>
              <a:t>show</a:t>
            </a:r>
            <a:r>
              <a:rPr spc="-5" dirty="0"/>
              <a:t> </a:t>
            </a:r>
            <a:r>
              <a:rPr dirty="0"/>
              <a:t>bright</a:t>
            </a:r>
            <a:r>
              <a:rPr spc="10" dirty="0"/>
              <a:t> </a:t>
            </a:r>
            <a:r>
              <a:rPr dirty="0"/>
              <a:t>and</a:t>
            </a:r>
            <a:r>
              <a:rPr spc="5" dirty="0"/>
              <a:t> </a:t>
            </a:r>
            <a:r>
              <a:rPr dirty="0"/>
              <a:t>dark</a:t>
            </a:r>
            <a:r>
              <a:rPr spc="10" dirty="0"/>
              <a:t> </a:t>
            </a:r>
            <a:r>
              <a:rPr dirty="0"/>
              <a:t>fringes.</a:t>
            </a:r>
            <a:r>
              <a:rPr spc="315" dirty="0"/>
              <a:t> </a:t>
            </a:r>
            <a:r>
              <a:rPr dirty="0"/>
              <a:t>Which</a:t>
            </a:r>
            <a:r>
              <a:rPr spc="10" dirty="0"/>
              <a:t> </a:t>
            </a:r>
            <a:r>
              <a:rPr spc="-45" dirty="0"/>
              <a:t>of</a:t>
            </a:r>
            <a:r>
              <a:rPr spc="5" dirty="0"/>
              <a:t> </a:t>
            </a:r>
            <a:r>
              <a:rPr dirty="0"/>
              <a:t>the</a:t>
            </a:r>
            <a:r>
              <a:rPr spc="10" dirty="0"/>
              <a:t> </a:t>
            </a:r>
            <a:r>
              <a:rPr spc="-80" dirty="0"/>
              <a:t>following</a:t>
            </a:r>
            <a:r>
              <a:rPr spc="5" dirty="0"/>
              <a:t> </a:t>
            </a:r>
            <a:r>
              <a:rPr dirty="0"/>
              <a:t>is</a:t>
            </a:r>
            <a:r>
              <a:rPr spc="5" dirty="0"/>
              <a:t> </a:t>
            </a:r>
            <a:r>
              <a:rPr dirty="0"/>
              <a:t>the</a:t>
            </a:r>
            <a:r>
              <a:rPr spc="10" dirty="0"/>
              <a:t> </a:t>
            </a:r>
            <a:r>
              <a:rPr spc="-10" dirty="0"/>
              <a:t>reason </a:t>
            </a:r>
            <a:r>
              <a:rPr dirty="0"/>
              <a:t>particles</a:t>
            </a:r>
            <a:r>
              <a:rPr spc="10" dirty="0"/>
              <a:t> </a:t>
            </a:r>
            <a:r>
              <a:rPr dirty="0"/>
              <a:t>(like</a:t>
            </a:r>
            <a:r>
              <a:rPr spc="20" dirty="0"/>
              <a:t> </a:t>
            </a:r>
            <a:r>
              <a:rPr dirty="0"/>
              <a:t>bullets)</a:t>
            </a:r>
            <a:r>
              <a:rPr spc="15" dirty="0"/>
              <a:t> </a:t>
            </a:r>
            <a:r>
              <a:rPr dirty="0"/>
              <a:t>don’t</a:t>
            </a:r>
            <a:r>
              <a:rPr spc="20" dirty="0"/>
              <a:t> </a:t>
            </a:r>
            <a:r>
              <a:rPr spc="-25" dirty="0"/>
              <a:t>show</a:t>
            </a:r>
            <a:r>
              <a:rPr spc="20" dirty="0"/>
              <a:t> </a:t>
            </a:r>
            <a:r>
              <a:rPr dirty="0"/>
              <a:t>these</a:t>
            </a:r>
            <a:r>
              <a:rPr spc="20" dirty="0"/>
              <a:t> </a:t>
            </a:r>
            <a:r>
              <a:rPr spc="-10" dirty="0"/>
              <a:t>fringes?</a:t>
            </a:r>
            <a:r>
              <a:rPr spc="235" dirty="0"/>
              <a:t> </a:t>
            </a:r>
            <a:r>
              <a:rPr dirty="0"/>
              <a:t>(Choose</a:t>
            </a:r>
            <a:r>
              <a:rPr spc="20" dirty="0"/>
              <a:t> </a:t>
            </a:r>
            <a:r>
              <a:rPr spc="-10" dirty="0"/>
              <a:t>one.)</a:t>
            </a:r>
          </a:p>
        </p:txBody>
      </p:sp>
      <p:sp>
        <p:nvSpPr>
          <p:cNvPr id="5" name="object 5"/>
          <p:cNvSpPr txBox="1"/>
          <p:nvPr/>
        </p:nvSpPr>
        <p:spPr>
          <a:xfrm>
            <a:off x="707758" y="2567176"/>
            <a:ext cx="8266430" cy="3300729"/>
          </a:xfrm>
          <a:prstGeom prst="rect">
            <a:avLst/>
          </a:prstGeom>
        </p:spPr>
        <p:txBody>
          <a:bodyPr vert="horz" wrap="square" lIns="0" tIns="9525" rIns="0" bIns="0" rtlCol="0">
            <a:spAutoFit/>
          </a:bodyPr>
          <a:lstStyle/>
          <a:p>
            <a:pPr marL="393700" marR="5715" indent="-370205">
              <a:lnSpc>
                <a:spcPct val="101699"/>
              </a:lnSpc>
              <a:spcBef>
                <a:spcPts val="75"/>
              </a:spcBef>
              <a:buAutoNum type="alphaUcPeriod"/>
              <a:tabLst>
                <a:tab pos="394970" algn="l"/>
                <a:tab pos="1034415" algn="l"/>
                <a:tab pos="2005964" algn="l"/>
                <a:tab pos="2943225" algn="l"/>
                <a:tab pos="3645535" algn="l"/>
                <a:tab pos="4338955" algn="l"/>
                <a:tab pos="5135245" algn="l"/>
                <a:tab pos="5741670" algn="l"/>
                <a:tab pos="6410325" algn="l"/>
                <a:tab pos="7389495" algn="l"/>
                <a:tab pos="7851140"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bullets</a:t>
            </a:r>
            <a:r>
              <a:rPr sz="2450" dirty="0">
                <a:latin typeface="Times New Roman"/>
                <a:cs typeface="Times New Roman"/>
              </a:rPr>
              <a:t>	</a:t>
            </a:r>
            <a:r>
              <a:rPr sz="2450" spc="-10" dirty="0">
                <a:latin typeface="Times New Roman"/>
                <a:cs typeface="Times New Roman"/>
              </a:rPr>
              <a:t>collide</a:t>
            </a:r>
            <a:r>
              <a:rPr sz="2450" dirty="0">
                <a:latin typeface="Times New Roman"/>
                <a:cs typeface="Times New Roman"/>
              </a:rPr>
              <a:t>	</a:t>
            </a:r>
            <a:r>
              <a:rPr sz="2450" spc="-20" dirty="0">
                <a:latin typeface="Times New Roman"/>
                <a:cs typeface="Times New Roman"/>
              </a:rPr>
              <a:t>with</a:t>
            </a:r>
            <a:r>
              <a:rPr sz="2450" dirty="0">
                <a:latin typeface="Times New Roman"/>
                <a:cs typeface="Times New Roman"/>
              </a:rPr>
              <a:t>	</a:t>
            </a:r>
            <a:r>
              <a:rPr sz="2450" spc="-20" dirty="0">
                <a:latin typeface="Times New Roman"/>
                <a:cs typeface="Times New Roman"/>
              </a:rPr>
              <a:t>each</a:t>
            </a:r>
            <a:r>
              <a:rPr sz="2450" dirty="0">
                <a:latin typeface="Times New Roman"/>
                <a:cs typeface="Times New Roman"/>
              </a:rPr>
              <a:t>	</a:t>
            </a:r>
            <a:r>
              <a:rPr sz="2450" spc="-10" dirty="0">
                <a:latin typeface="Times New Roman"/>
                <a:cs typeface="Times New Roman"/>
              </a:rPr>
              <a:t>other</a:t>
            </a:r>
            <a:r>
              <a:rPr sz="2450" dirty="0">
                <a:latin typeface="Times New Roman"/>
                <a:cs typeface="Times New Roman"/>
              </a:rPr>
              <a:t>	</a:t>
            </a:r>
            <a:r>
              <a:rPr sz="2450" spc="-25" dirty="0">
                <a:latin typeface="Times New Roman"/>
                <a:cs typeface="Times New Roman"/>
              </a:rPr>
              <a:t>and</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10" dirty="0">
                <a:latin typeface="Times New Roman"/>
                <a:cs typeface="Times New Roman"/>
              </a:rPr>
              <a:t>messes</a:t>
            </a:r>
            <a:r>
              <a:rPr sz="2450" dirty="0">
                <a:latin typeface="Times New Roman"/>
                <a:cs typeface="Times New Roman"/>
              </a:rPr>
              <a:t>	</a:t>
            </a:r>
            <a:r>
              <a:rPr sz="2450" spc="-25" dirty="0">
                <a:latin typeface="Times New Roman"/>
                <a:cs typeface="Times New Roman"/>
              </a:rPr>
              <a:t>up</a:t>
            </a:r>
            <a:r>
              <a:rPr sz="2450" dirty="0">
                <a:latin typeface="Times New Roman"/>
                <a:cs typeface="Times New Roman"/>
              </a:rPr>
              <a:t>	</a:t>
            </a:r>
            <a:r>
              <a:rPr sz="2450" spc="-25" dirty="0">
                <a:latin typeface="Times New Roman"/>
                <a:cs typeface="Times New Roman"/>
              </a:rPr>
              <a:t>the 	</a:t>
            </a:r>
            <a:r>
              <a:rPr sz="2450" spc="50" dirty="0">
                <a:latin typeface="Times New Roman"/>
                <a:cs typeface="Times New Roman"/>
              </a:rPr>
              <a:t>pattern.</a:t>
            </a:r>
            <a:endParaRPr sz="2450">
              <a:latin typeface="Times New Roman"/>
              <a:cs typeface="Times New Roman"/>
            </a:endParaRPr>
          </a:p>
          <a:p>
            <a:pPr marL="393700" marR="5080" indent="-358140">
              <a:lnSpc>
                <a:spcPct val="101699"/>
              </a:lnSpc>
              <a:spcBef>
                <a:spcPts val="994"/>
              </a:spcBef>
              <a:buAutoNum type="alphaUcPeriod"/>
              <a:tabLst>
                <a:tab pos="394970" algn="l"/>
              </a:tabLst>
            </a:pPr>
            <a:r>
              <a:rPr sz="2450" dirty="0">
                <a:latin typeface="Times New Roman"/>
                <a:cs typeface="Times New Roman"/>
              </a:rPr>
              <a:t>When</a:t>
            </a:r>
            <a:r>
              <a:rPr sz="2450" spc="-45" dirty="0">
                <a:latin typeface="Times New Roman"/>
                <a:cs typeface="Times New Roman"/>
              </a:rPr>
              <a:t> </a:t>
            </a:r>
            <a:r>
              <a:rPr sz="2450" spc="-40" dirty="0">
                <a:latin typeface="Times New Roman"/>
                <a:cs typeface="Times New Roman"/>
              </a:rPr>
              <a:t>two</a:t>
            </a:r>
            <a:r>
              <a:rPr sz="2450" spc="-50" dirty="0">
                <a:latin typeface="Times New Roman"/>
                <a:cs typeface="Times New Roman"/>
              </a:rPr>
              <a:t> </a:t>
            </a:r>
            <a:r>
              <a:rPr sz="2450" dirty="0">
                <a:latin typeface="Times New Roman"/>
                <a:cs typeface="Times New Roman"/>
              </a:rPr>
              <a:t>streams</a:t>
            </a:r>
            <a:r>
              <a:rPr sz="2450" spc="-50" dirty="0">
                <a:latin typeface="Times New Roman"/>
                <a:cs typeface="Times New Roman"/>
              </a:rPr>
              <a:t> </a:t>
            </a:r>
            <a:r>
              <a:rPr sz="2450" spc="-120" dirty="0">
                <a:latin typeface="Times New Roman"/>
                <a:cs typeface="Times New Roman"/>
              </a:rPr>
              <a:t>of</a:t>
            </a:r>
            <a:r>
              <a:rPr sz="2450" spc="-45" dirty="0">
                <a:latin typeface="Times New Roman"/>
                <a:cs typeface="Times New Roman"/>
              </a:rPr>
              <a:t> </a:t>
            </a:r>
            <a:r>
              <a:rPr sz="2450" dirty="0">
                <a:latin typeface="Times New Roman"/>
                <a:cs typeface="Times New Roman"/>
              </a:rPr>
              <a:t>bullets</a:t>
            </a:r>
            <a:r>
              <a:rPr sz="2450" spc="-50" dirty="0">
                <a:latin typeface="Times New Roman"/>
                <a:cs typeface="Times New Roman"/>
              </a:rPr>
              <a:t> </a:t>
            </a:r>
            <a:r>
              <a:rPr sz="2450" spc="-20" dirty="0">
                <a:latin typeface="Times New Roman"/>
                <a:cs typeface="Times New Roman"/>
              </a:rPr>
              <a:t>merge,</a:t>
            </a:r>
            <a:r>
              <a:rPr sz="2450" spc="-5"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resulting</a:t>
            </a:r>
            <a:r>
              <a:rPr sz="2450" spc="-50" dirty="0">
                <a:latin typeface="Times New Roman"/>
                <a:cs typeface="Times New Roman"/>
              </a:rPr>
              <a:t> </a:t>
            </a:r>
            <a:r>
              <a:rPr sz="2450" dirty="0">
                <a:latin typeface="Times New Roman"/>
                <a:cs typeface="Times New Roman"/>
              </a:rPr>
              <a:t>stream</a:t>
            </a:r>
            <a:r>
              <a:rPr sz="2450" spc="-45" dirty="0">
                <a:latin typeface="Times New Roman"/>
                <a:cs typeface="Times New Roman"/>
              </a:rPr>
              <a:t> </a:t>
            </a:r>
            <a:r>
              <a:rPr sz="2450" spc="-10" dirty="0">
                <a:latin typeface="Times New Roman"/>
                <a:cs typeface="Times New Roman"/>
              </a:rPr>
              <a:t>always 	</a:t>
            </a:r>
            <a:r>
              <a:rPr sz="2450" dirty="0">
                <a:latin typeface="Times New Roman"/>
                <a:cs typeface="Times New Roman"/>
              </a:rPr>
              <a:t>has</a:t>
            </a:r>
            <a:r>
              <a:rPr sz="2450" spc="95" dirty="0">
                <a:latin typeface="Times New Roman"/>
                <a:cs typeface="Times New Roman"/>
              </a:rPr>
              <a:t> </a:t>
            </a:r>
            <a:r>
              <a:rPr sz="2450" dirty="0">
                <a:latin typeface="Times New Roman"/>
                <a:cs typeface="Times New Roman"/>
              </a:rPr>
              <a:t>more</a:t>
            </a:r>
            <a:r>
              <a:rPr sz="2450" spc="105" dirty="0">
                <a:latin typeface="Times New Roman"/>
                <a:cs typeface="Times New Roman"/>
              </a:rPr>
              <a:t> </a:t>
            </a:r>
            <a:r>
              <a:rPr sz="2450" dirty="0">
                <a:latin typeface="Times New Roman"/>
                <a:cs typeface="Times New Roman"/>
              </a:rPr>
              <a:t>bullets</a:t>
            </a:r>
            <a:r>
              <a:rPr sz="2450" spc="110" dirty="0">
                <a:latin typeface="Times New Roman"/>
                <a:cs typeface="Times New Roman"/>
              </a:rPr>
              <a:t> </a:t>
            </a:r>
            <a:r>
              <a:rPr sz="2450" spc="70" dirty="0">
                <a:latin typeface="Times New Roman"/>
                <a:cs typeface="Times New Roman"/>
              </a:rPr>
              <a:t>than</a:t>
            </a:r>
            <a:r>
              <a:rPr sz="2450" spc="105" dirty="0">
                <a:latin typeface="Times New Roman"/>
                <a:cs typeface="Times New Roman"/>
              </a:rPr>
              <a:t> </a:t>
            </a:r>
            <a:r>
              <a:rPr sz="2450" dirty="0">
                <a:latin typeface="Times New Roman"/>
                <a:cs typeface="Times New Roman"/>
              </a:rPr>
              <a:t>either</a:t>
            </a:r>
            <a:r>
              <a:rPr sz="2450" spc="105" dirty="0">
                <a:latin typeface="Times New Roman"/>
                <a:cs typeface="Times New Roman"/>
              </a:rPr>
              <a:t> </a:t>
            </a:r>
            <a:r>
              <a:rPr sz="2450" dirty="0">
                <a:latin typeface="Times New Roman"/>
                <a:cs typeface="Times New Roman"/>
              </a:rPr>
              <a:t>stream</a:t>
            </a:r>
            <a:r>
              <a:rPr sz="2450" spc="105" dirty="0">
                <a:latin typeface="Times New Roman"/>
                <a:cs typeface="Times New Roman"/>
              </a:rPr>
              <a:t> </a:t>
            </a:r>
            <a:r>
              <a:rPr sz="2450" dirty="0">
                <a:latin typeface="Times New Roman"/>
                <a:cs typeface="Times New Roman"/>
              </a:rPr>
              <a:t>alone,</a:t>
            </a:r>
            <a:r>
              <a:rPr sz="2450" spc="105" dirty="0">
                <a:latin typeface="Times New Roman"/>
                <a:cs typeface="Times New Roman"/>
              </a:rPr>
              <a:t> </a:t>
            </a:r>
            <a:r>
              <a:rPr sz="2450" dirty="0">
                <a:latin typeface="Times New Roman"/>
                <a:cs typeface="Times New Roman"/>
              </a:rPr>
              <a:t>never</a:t>
            </a:r>
            <a:r>
              <a:rPr sz="2450" spc="110" dirty="0">
                <a:latin typeface="Times New Roman"/>
                <a:cs typeface="Times New Roman"/>
              </a:rPr>
              <a:t> </a:t>
            </a:r>
            <a:r>
              <a:rPr sz="2450" spc="-10" dirty="0">
                <a:latin typeface="Times New Roman"/>
                <a:cs typeface="Times New Roman"/>
              </a:rPr>
              <a:t>fewer.</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40" dirty="0">
                <a:latin typeface="Times New Roman"/>
                <a:cs typeface="Times New Roman"/>
              </a:rPr>
              <a:t>Waves</a:t>
            </a:r>
            <a:r>
              <a:rPr sz="2450" spc="65" dirty="0">
                <a:latin typeface="Times New Roman"/>
                <a:cs typeface="Times New Roman"/>
              </a:rPr>
              <a:t> </a:t>
            </a:r>
            <a:r>
              <a:rPr sz="2450" dirty="0">
                <a:latin typeface="Times New Roman"/>
                <a:cs typeface="Times New Roman"/>
              </a:rPr>
              <a:t>spread</a:t>
            </a:r>
            <a:r>
              <a:rPr sz="2450" spc="75" dirty="0">
                <a:latin typeface="Times New Roman"/>
                <a:cs typeface="Times New Roman"/>
              </a:rPr>
              <a:t> </a:t>
            </a:r>
            <a:r>
              <a:rPr sz="2450" dirty="0">
                <a:latin typeface="Times New Roman"/>
                <a:cs typeface="Times New Roman"/>
              </a:rPr>
              <a:t>out</a:t>
            </a:r>
            <a:r>
              <a:rPr sz="2450" spc="70" dirty="0">
                <a:latin typeface="Times New Roman"/>
                <a:cs typeface="Times New Roman"/>
              </a:rPr>
              <a:t> </a:t>
            </a:r>
            <a:r>
              <a:rPr sz="2450" dirty="0">
                <a:latin typeface="Times New Roman"/>
                <a:cs typeface="Times New Roman"/>
              </a:rPr>
              <a:t>more</a:t>
            </a:r>
            <a:r>
              <a:rPr sz="2450" spc="75" dirty="0">
                <a:latin typeface="Times New Roman"/>
                <a:cs typeface="Times New Roman"/>
              </a:rPr>
              <a:t> </a:t>
            </a:r>
            <a:r>
              <a:rPr sz="2450" spc="-10" dirty="0">
                <a:latin typeface="Times New Roman"/>
                <a:cs typeface="Times New Roman"/>
              </a:rPr>
              <a:t>uniformly</a:t>
            </a:r>
            <a:r>
              <a:rPr sz="2450" spc="65" dirty="0">
                <a:latin typeface="Times New Roman"/>
                <a:cs typeface="Times New Roman"/>
              </a:rPr>
              <a:t> </a:t>
            </a:r>
            <a:r>
              <a:rPr sz="2450" spc="70" dirty="0">
                <a:latin typeface="Times New Roman"/>
                <a:cs typeface="Times New Roman"/>
              </a:rPr>
              <a:t>than</a:t>
            </a:r>
            <a:r>
              <a:rPr sz="2450" spc="75" dirty="0">
                <a:latin typeface="Times New Roman"/>
                <a:cs typeface="Times New Roman"/>
              </a:rPr>
              <a:t> </a:t>
            </a:r>
            <a:r>
              <a:rPr sz="2450" spc="-10" dirty="0">
                <a:latin typeface="Times New Roman"/>
                <a:cs typeface="Times New Roman"/>
              </a:rPr>
              <a:t>bullets.</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dirty="0">
                <a:latin typeface="Times New Roman"/>
                <a:cs typeface="Times New Roman"/>
              </a:rPr>
              <a:t>Bullets</a:t>
            </a:r>
            <a:r>
              <a:rPr sz="2450" spc="100" dirty="0">
                <a:latin typeface="Times New Roman"/>
                <a:cs typeface="Times New Roman"/>
              </a:rPr>
              <a:t> </a:t>
            </a:r>
            <a:r>
              <a:rPr sz="2450" dirty="0">
                <a:latin typeface="Times New Roman"/>
                <a:cs typeface="Times New Roman"/>
              </a:rPr>
              <a:t>actually</a:t>
            </a:r>
            <a:r>
              <a:rPr sz="2450" spc="114" dirty="0">
                <a:latin typeface="Times New Roman"/>
                <a:cs typeface="Times New Roman"/>
              </a:rPr>
              <a:t> </a:t>
            </a:r>
            <a:r>
              <a:rPr sz="2450" dirty="0">
                <a:latin typeface="Times New Roman"/>
                <a:cs typeface="Times New Roman"/>
              </a:rPr>
              <a:t>do</a:t>
            </a:r>
            <a:r>
              <a:rPr sz="2450" spc="110" dirty="0">
                <a:latin typeface="Times New Roman"/>
                <a:cs typeface="Times New Roman"/>
              </a:rPr>
              <a:t> </a:t>
            </a:r>
            <a:r>
              <a:rPr sz="2450" spc="-25" dirty="0">
                <a:latin typeface="Times New Roman"/>
                <a:cs typeface="Times New Roman"/>
              </a:rPr>
              <a:t>show</a:t>
            </a:r>
            <a:r>
              <a:rPr sz="2450" spc="110"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same</a:t>
            </a:r>
            <a:r>
              <a:rPr sz="2450" spc="110" dirty="0">
                <a:latin typeface="Times New Roman"/>
                <a:cs typeface="Times New Roman"/>
              </a:rPr>
              <a:t> </a:t>
            </a:r>
            <a:r>
              <a:rPr sz="2450" spc="65" dirty="0">
                <a:latin typeface="Times New Roman"/>
                <a:cs typeface="Times New Roman"/>
              </a:rPr>
              <a:t>pattern</a:t>
            </a:r>
            <a:r>
              <a:rPr sz="2450" spc="110" dirty="0">
                <a:latin typeface="Times New Roman"/>
                <a:cs typeface="Times New Roman"/>
              </a:rPr>
              <a:t> </a:t>
            </a:r>
            <a:r>
              <a:rPr sz="2450" dirty="0">
                <a:latin typeface="Times New Roman"/>
                <a:cs typeface="Times New Roman"/>
              </a:rPr>
              <a:t>as</a:t>
            </a:r>
            <a:r>
              <a:rPr sz="2450" spc="110" dirty="0">
                <a:latin typeface="Times New Roman"/>
                <a:cs typeface="Times New Roman"/>
              </a:rPr>
              <a:t> </a:t>
            </a:r>
            <a:r>
              <a:rPr sz="2450" dirty="0">
                <a:latin typeface="Times New Roman"/>
                <a:cs typeface="Times New Roman"/>
              </a:rPr>
              <a:t>water</a:t>
            </a:r>
            <a:r>
              <a:rPr sz="2450" spc="114" dirty="0">
                <a:latin typeface="Times New Roman"/>
                <a:cs typeface="Times New Roman"/>
              </a:rPr>
              <a:t> </a:t>
            </a:r>
            <a:r>
              <a:rPr sz="2450" spc="-10" dirty="0">
                <a:latin typeface="Times New Roman"/>
                <a:cs typeface="Times New Roman"/>
              </a:rPr>
              <a:t>waves.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799330" algn="l"/>
              </a:tabLst>
            </a:pPr>
            <a:r>
              <a:rPr sz="1200" spc="-10" dirty="0">
                <a:latin typeface="Times New Roman"/>
                <a:cs typeface="Times New Roman"/>
              </a:rPr>
              <a:t>ConcepTest</a:t>
            </a:r>
            <a:r>
              <a:rPr sz="1200" dirty="0">
                <a:latin typeface="Times New Roman"/>
                <a:cs typeface="Times New Roman"/>
              </a:rPr>
              <a:t>	3.2.</a:t>
            </a:r>
            <a:r>
              <a:rPr sz="1200" spc="240"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5" dirty="0">
                <a:latin typeface="Times New Roman"/>
                <a:cs typeface="Times New Roman"/>
              </a:rPr>
              <a:t> </a:t>
            </a:r>
            <a:r>
              <a:rPr sz="1200" dirty="0">
                <a:latin typeface="Times New Roman"/>
                <a:cs typeface="Times New Roman"/>
              </a:rPr>
              <a:t>DOUBLE-SLIT</a:t>
            </a:r>
            <a:r>
              <a:rPr sz="1200" spc="165"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10" dirty="0"/>
              <a:t> </a:t>
            </a:r>
            <a:r>
              <a:rPr dirty="0"/>
              <a:t>you</a:t>
            </a:r>
            <a:r>
              <a:rPr spc="-10" dirty="0"/>
              <a:t> </a:t>
            </a:r>
            <a:r>
              <a:rPr dirty="0"/>
              <a:t>do</a:t>
            </a:r>
            <a:r>
              <a:rPr spc="-5" dirty="0"/>
              <a:t> </a:t>
            </a:r>
            <a:r>
              <a:rPr dirty="0"/>
              <a:t>a</a:t>
            </a:r>
            <a:r>
              <a:rPr spc="-5" dirty="0"/>
              <a:t> </a:t>
            </a:r>
            <a:r>
              <a:rPr spc="-40" dirty="0"/>
              <a:t>double-</a:t>
            </a:r>
            <a:r>
              <a:rPr dirty="0"/>
              <a:t>slit</a:t>
            </a:r>
            <a:r>
              <a:rPr spc="-10" dirty="0"/>
              <a:t> </a:t>
            </a:r>
            <a:r>
              <a:rPr dirty="0"/>
              <a:t>experiment</a:t>
            </a:r>
            <a:r>
              <a:rPr spc="-10" dirty="0"/>
              <a:t> </a:t>
            </a:r>
            <a:r>
              <a:rPr dirty="0"/>
              <a:t>with</a:t>
            </a:r>
            <a:r>
              <a:rPr spc="-5" dirty="0"/>
              <a:t> </a:t>
            </a:r>
            <a:r>
              <a:rPr dirty="0"/>
              <a:t>light</a:t>
            </a:r>
            <a:r>
              <a:rPr spc="-10" dirty="0"/>
              <a:t> </a:t>
            </a:r>
            <a:r>
              <a:rPr dirty="0"/>
              <a:t>you</a:t>
            </a:r>
            <a:r>
              <a:rPr spc="-5" dirty="0"/>
              <a:t> </a:t>
            </a:r>
            <a:r>
              <a:rPr spc="-30" dirty="0"/>
              <a:t>will</a:t>
            </a:r>
            <a:r>
              <a:rPr spc="-5" dirty="0"/>
              <a:t> </a:t>
            </a:r>
            <a:r>
              <a:rPr spc="-20" dirty="0"/>
              <a:t>see</a:t>
            </a:r>
            <a:r>
              <a:rPr spc="-15" dirty="0"/>
              <a:t> </a:t>
            </a:r>
            <a:r>
              <a:rPr spc="-10" dirty="0"/>
              <a:t>alternat- </a:t>
            </a:r>
            <a:r>
              <a:rPr dirty="0"/>
              <a:t>ing</a:t>
            </a:r>
            <a:r>
              <a:rPr spc="155" dirty="0"/>
              <a:t> </a:t>
            </a:r>
            <a:r>
              <a:rPr dirty="0"/>
              <a:t>bright</a:t>
            </a:r>
            <a:r>
              <a:rPr spc="165" dirty="0"/>
              <a:t> </a:t>
            </a:r>
            <a:r>
              <a:rPr dirty="0"/>
              <a:t>and</a:t>
            </a:r>
            <a:r>
              <a:rPr spc="170" dirty="0"/>
              <a:t> </a:t>
            </a:r>
            <a:r>
              <a:rPr dirty="0"/>
              <a:t>dark</a:t>
            </a:r>
            <a:r>
              <a:rPr spc="170" dirty="0"/>
              <a:t> </a:t>
            </a:r>
            <a:r>
              <a:rPr dirty="0"/>
              <a:t>spots.</a:t>
            </a:r>
            <a:r>
              <a:rPr spc="585" dirty="0"/>
              <a:t> </a:t>
            </a:r>
            <a:r>
              <a:rPr dirty="0"/>
              <a:t>True</a:t>
            </a:r>
            <a:r>
              <a:rPr spc="165" dirty="0"/>
              <a:t> </a:t>
            </a:r>
            <a:r>
              <a:rPr dirty="0"/>
              <a:t>or</a:t>
            </a:r>
            <a:r>
              <a:rPr spc="165" dirty="0"/>
              <a:t> </a:t>
            </a:r>
            <a:r>
              <a:rPr dirty="0"/>
              <a:t>False:</a:t>
            </a:r>
            <a:r>
              <a:rPr spc="490" dirty="0"/>
              <a:t> </a:t>
            </a:r>
            <a:r>
              <a:rPr dirty="0"/>
              <a:t>If</a:t>
            </a:r>
            <a:r>
              <a:rPr spc="165" dirty="0"/>
              <a:t> </a:t>
            </a:r>
            <a:r>
              <a:rPr dirty="0"/>
              <a:t>you</a:t>
            </a:r>
            <a:r>
              <a:rPr spc="170" dirty="0"/>
              <a:t> </a:t>
            </a:r>
            <a:r>
              <a:rPr dirty="0"/>
              <a:t>cover</a:t>
            </a:r>
            <a:r>
              <a:rPr spc="165" dirty="0"/>
              <a:t> </a:t>
            </a:r>
            <a:r>
              <a:rPr dirty="0"/>
              <a:t>up</a:t>
            </a:r>
            <a:r>
              <a:rPr spc="170" dirty="0"/>
              <a:t> </a:t>
            </a:r>
            <a:r>
              <a:rPr dirty="0"/>
              <a:t>one</a:t>
            </a:r>
            <a:r>
              <a:rPr spc="165" dirty="0"/>
              <a:t> </a:t>
            </a:r>
            <a:r>
              <a:rPr spc="-25" dirty="0"/>
              <a:t>of </a:t>
            </a:r>
            <a:r>
              <a:rPr dirty="0"/>
              <a:t>the</a:t>
            </a:r>
            <a:r>
              <a:rPr spc="130" dirty="0"/>
              <a:t> </a:t>
            </a:r>
            <a:r>
              <a:rPr dirty="0"/>
              <a:t>slits,</a:t>
            </a:r>
            <a:r>
              <a:rPr spc="130" dirty="0"/>
              <a:t> </a:t>
            </a:r>
            <a:r>
              <a:rPr dirty="0"/>
              <a:t>the</a:t>
            </a:r>
            <a:r>
              <a:rPr spc="130" dirty="0"/>
              <a:t> </a:t>
            </a:r>
            <a:r>
              <a:rPr dirty="0"/>
              <a:t>dark</a:t>
            </a:r>
            <a:r>
              <a:rPr spc="130" dirty="0"/>
              <a:t> </a:t>
            </a:r>
            <a:r>
              <a:rPr dirty="0"/>
              <a:t>spots</a:t>
            </a:r>
            <a:r>
              <a:rPr spc="130" dirty="0"/>
              <a:t> </a:t>
            </a:r>
            <a:r>
              <a:rPr spc="-20" dirty="0"/>
              <a:t>will</a:t>
            </a:r>
            <a:r>
              <a:rPr spc="130" dirty="0"/>
              <a:t> </a:t>
            </a:r>
            <a:r>
              <a:rPr spc="-10" dirty="0"/>
              <a:t>become</a:t>
            </a:r>
            <a:r>
              <a:rPr spc="125" dirty="0"/>
              <a:t> </a:t>
            </a:r>
            <a:r>
              <a:rPr spc="-10" dirty="0"/>
              <a:t>brighter.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799330" algn="l"/>
              </a:tabLst>
            </a:pPr>
            <a:r>
              <a:rPr sz="1200" spc="-10" dirty="0">
                <a:latin typeface="Times New Roman"/>
                <a:cs typeface="Times New Roman"/>
              </a:rPr>
              <a:t>ConcepTest</a:t>
            </a:r>
            <a:r>
              <a:rPr sz="1200" dirty="0">
                <a:latin typeface="Times New Roman"/>
                <a:cs typeface="Times New Roman"/>
              </a:rPr>
              <a:t>	3.2.</a:t>
            </a:r>
            <a:r>
              <a:rPr sz="1200" spc="240"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YOUNG</a:t>
            </a:r>
            <a:r>
              <a:rPr sz="1200" spc="165" dirty="0">
                <a:latin typeface="Times New Roman"/>
                <a:cs typeface="Times New Roman"/>
              </a:rPr>
              <a:t> </a:t>
            </a:r>
            <a:r>
              <a:rPr sz="1200" dirty="0">
                <a:latin typeface="Times New Roman"/>
                <a:cs typeface="Times New Roman"/>
              </a:rPr>
              <a:t>DOUBLE-SLIT</a:t>
            </a:r>
            <a:r>
              <a:rPr sz="1200" spc="165" dirty="0">
                <a:latin typeface="Times New Roman"/>
                <a:cs typeface="Times New Roman"/>
              </a:rPr>
              <a:t> </a:t>
            </a:r>
            <a:r>
              <a:rPr sz="1200" spc="40" dirty="0">
                <a:latin typeface="Times New Roman"/>
                <a:cs typeface="Times New Roman"/>
              </a:rPr>
              <a:t>EXPERIMENT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10" dirty="0"/>
              <a:t> </a:t>
            </a:r>
            <a:r>
              <a:rPr dirty="0"/>
              <a:t>you</a:t>
            </a:r>
            <a:r>
              <a:rPr spc="-10" dirty="0"/>
              <a:t> </a:t>
            </a:r>
            <a:r>
              <a:rPr dirty="0"/>
              <a:t>do</a:t>
            </a:r>
            <a:r>
              <a:rPr spc="-5" dirty="0"/>
              <a:t> </a:t>
            </a:r>
            <a:r>
              <a:rPr dirty="0"/>
              <a:t>a</a:t>
            </a:r>
            <a:r>
              <a:rPr spc="-5" dirty="0"/>
              <a:t> </a:t>
            </a:r>
            <a:r>
              <a:rPr spc="-40" dirty="0"/>
              <a:t>double-</a:t>
            </a:r>
            <a:r>
              <a:rPr dirty="0"/>
              <a:t>slit</a:t>
            </a:r>
            <a:r>
              <a:rPr spc="-10" dirty="0"/>
              <a:t> </a:t>
            </a:r>
            <a:r>
              <a:rPr dirty="0"/>
              <a:t>experiment</a:t>
            </a:r>
            <a:r>
              <a:rPr spc="-10" dirty="0"/>
              <a:t> </a:t>
            </a:r>
            <a:r>
              <a:rPr dirty="0"/>
              <a:t>with</a:t>
            </a:r>
            <a:r>
              <a:rPr spc="-5" dirty="0"/>
              <a:t> </a:t>
            </a:r>
            <a:r>
              <a:rPr dirty="0"/>
              <a:t>light</a:t>
            </a:r>
            <a:r>
              <a:rPr spc="-10" dirty="0"/>
              <a:t> </a:t>
            </a:r>
            <a:r>
              <a:rPr dirty="0"/>
              <a:t>you</a:t>
            </a:r>
            <a:r>
              <a:rPr spc="-5" dirty="0"/>
              <a:t> </a:t>
            </a:r>
            <a:r>
              <a:rPr spc="-30" dirty="0"/>
              <a:t>will</a:t>
            </a:r>
            <a:r>
              <a:rPr spc="-5" dirty="0"/>
              <a:t> </a:t>
            </a:r>
            <a:r>
              <a:rPr spc="-20" dirty="0"/>
              <a:t>see</a:t>
            </a:r>
            <a:r>
              <a:rPr spc="-15" dirty="0"/>
              <a:t> </a:t>
            </a:r>
            <a:r>
              <a:rPr spc="-10" dirty="0"/>
              <a:t>alternat- </a:t>
            </a:r>
            <a:r>
              <a:rPr dirty="0"/>
              <a:t>ing</a:t>
            </a:r>
            <a:r>
              <a:rPr spc="155" dirty="0"/>
              <a:t> </a:t>
            </a:r>
            <a:r>
              <a:rPr dirty="0"/>
              <a:t>bright</a:t>
            </a:r>
            <a:r>
              <a:rPr spc="165" dirty="0"/>
              <a:t> </a:t>
            </a:r>
            <a:r>
              <a:rPr dirty="0"/>
              <a:t>and</a:t>
            </a:r>
            <a:r>
              <a:rPr spc="170" dirty="0"/>
              <a:t> </a:t>
            </a:r>
            <a:r>
              <a:rPr dirty="0"/>
              <a:t>dark</a:t>
            </a:r>
            <a:r>
              <a:rPr spc="170" dirty="0"/>
              <a:t> </a:t>
            </a:r>
            <a:r>
              <a:rPr dirty="0"/>
              <a:t>spots.</a:t>
            </a:r>
            <a:r>
              <a:rPr spc="585" dirty="0"/>
              <a:t> </a:t>
            </a:r>
            <a:r>
              <a:rPr dirty="0"/>
              <a:t>True</a:t>
            </a:r>
            <a:r>
              <a:rPr spc="165" dirty="0"/>
              <a:t> </a:t>
            </a:r>
            <a:r>
              <a:rPr dirty="0"/>
              <a:t>or</a:t>
            </a:r>
            <a:r>
              <a:rPr spc="165" dirty="0"/>
              <a:t> </a:t>
            </a:r>
            <a:r>
              <a:rPr dirty="0"/>
              <a:t>False:</a:t>
            </a:r>
            <a:r>
              <a:rPr spc="490" dirty="0"/>
              <a:t> </a:t>
            </a:r>
            <a:r>
              <a:rPr dirty="0"/>
              <a:t>If</a:t>
            </a:r>
            <a:r>
              <a:rPr spc="165" dirty="0"/>
              <a:t> </a:t>
            </a:r>
            <a:r>
              <a:rPr dirty="0"/>
              <a:t>you</a:t>
            </a:r>
            <a:r>
              <a:rPr spc="170" dirty="0"/>
              <a:t> </a:t>
            </a:r>
            <a:r>
              <a:rPr dirty="0"/>
              <a:t>cover</a:t>
            </a:r>
            <a:r>
              <a:rPr spc="165" dirty="0"/>
              <a:t> </a:t>
            </a:r>
            <a:r>
              <a:rPr dirty="0"/>
              <a:t>up</a:t>
            </a:r>
            <a:r>
              <a:rPr spc="170" dirty="0"/>
              <a:t> </a:t>
            </a:r>
            <a:r>
              <a:rPr dirty="0"/>
              <a:t>one</a:t>
            </a:r>
            <a:r>
              <a:rPr spc="165" dirty="0"/>
              <a:t> </a:t>
            </a:r>
            <a:r>
              <a:rPr spc="-25" dirty="0"/>
              <a:t>of </a:t>
            </a:r>
            <a:r>
              <a:rPr dirty="0"/>
              <a:t>the</a:t>
            </a:r>
            <a:r>
              <a:rPr spc="130" dirty="0"/>
              <a:t> </a:t>
            </a:r>
            <a:r>
              <a:rPr dirty="0"/>
              <a:t>slits,</a:t>
            </a:r>
            <a:r>
              <a:rPr spc="130" dirty="0"/>
              <a:t> </a:t>
            </a:r>
            <a:r>
              <a:rPr dirty="0"/>
              <a:t>the</a:t>
            </a:r>
            <a:r>
              <a:rPr spc="130" dirty="0"/>
              <a:t> </a:t>
            </a:r>
            <a:r>
              <a:rPr dirty="0"/>
              <a:t>dark</a:t>
            </a:r>
            <a:r>
              <a:rPr spc="130" dirty="0"/>
              <a:t> </a:t>
            </a:r>
            <a:r>
              <a:rPr dirty="0"/>
              <a:t>spots</a:t>
            </a:r>
            <a:r>
              <a:rPr spc="130" dirty="0"/>
              <a:t> </a:t>
            </a:r>
            <a:r>
              <a:rPr spc="-20" dirty="0"/>
              <a:t>will</a:t>
            </a:r>
            <a:r>
              <a:rPr spc="130" dirty="0"/>
              <a:t> </a:t>
            </a:r>
            <a:r>
              <a:rPr spc="-10" dirty="0"/>
              <a:t>become</a:t>
            </a:r>
            <a:r>
              <a:rPr spc="125" dirty="0"/>
              <a:t> </a:t>
            </a:r>
            <a:r>
              <a:rPr spc="-10" dirty="0"/>
              <a:t>brighter.</a:t>
            </a:r>
          </a:p>
        </p:txBody>
      </p:sp>
      <p:sp>
        <p:nvSpPr>
          <p:cNvPr id="5" name="object 5"/>
          <p:cNvSpPr txBox="1"/>
          <p:nvPr/>
        </p:nvSpPr>
        <p:spPr>
          <a:xfrm>
            <a:off x="707758" y="2549968"/>
            <a:ext cx="8267065" cy="1542415"/>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dirty="0">
                <a:latin typeface="Georgia"/>
                <a:cs typeface="Georgia"/>
              </a:rPr>
              <a:t>Solution:</a:t>
            </a:r>
            <a:r>
              <a:rPr sz="2450" b="1" spc="100" dirty="0">
                <a:latin typeface="Georgia"/>
                <a:cs typeface="Georgia"/>
              </a:rPr>
              <a:t>  </a:t>
            </a:r>
            <a:r>
              <a:rPr sz="2450" dirty="0">
                <a:latin typeface="Times New Roman"/>
                <a:cs typeface="Times New Roman"/>
              </a:rPr>
              <a:t>True.</a:t>
            </a:r>
            <a:r>
              <a:rPr sz="2450" spc="480" dirty="0">
                <a:latin typeface="Times New Roman"/>
                <a:cs typeface="Times New Roman"/>
              </a:rPr>
              <a:t> </a:t>
            </a:r>
            <a:r>
              <a:rPr sz="2450" dirty="0">
                <a:latin typeface="Times New Roman"/>
                <a:cs typeface="Times New Roman"/>
              </a:rPr>
              <a:t>Such</a:t>
            </a:r>
            <a:r>
              <a:rPr sz="2450" spc="8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dirty="0">
                <a:latin typeface="Times New Roman"/>
                <a:cs typeface="Times New Roman"/>
              </a:rPr>
              <a:t>spot</a:t>
            </a:r>
            <a:r>
              <a:rPr sz="2450" spc="85" dirty="0">
                <a:latin typeface="Times New Roman"/>
                <a:cs typeface="Times New Roman"/>
              </a:rPr>
              <a:t> </a:t>
            </a:r>
            <a:r>
              <a:rPr sz="2450" dirty="0">
                <a:latin typeface="Times New Roman"/>
                <a:cs typeface="Times New Roman"/>
              </a:rPr>
              <a:t>will</a:t>
            </a:r>
            <a:r>
              <a:rPr sz="2450" spc="85" dirty="0">
                <a:latin typeface="Times New Roman"/>
                <a:cs typeface="Times New Roman"/>
              </a:rPr>
              <a:t> </a:t>
            </a:r>
            <a:r>
              <a:rPr sz="2450" dirty="0">
                <a:latin typeface="Times New Roman"/>
                <a:cs typeface="Times New Roman"/>
              </a:rPr>
              <a:t>still</a:t>
            </a:r>
            <a:r>
              <a:rPr sz="2450" spc="80" dirty="0">
                <a:latin typeface="Times New Roman"/>
                <a:cs typeface="Times New Roman"/>
              </a:rPr>
              <a:t> </a:t>
            </a:r>
            <a:r>
              <a:rPr sz="2450" spc="-10" dirty="0">
                <a:latin typeface="Times New Roman"/>
                <a:cs typeface="Times New Roman"/>
              </a:rPr>
              <a:t>receive</a:t>
            </a:r>
            <a:r>
              <a:rPr sz="2450" spc="85" dirty="0">
                <a:latin typeface="Times New Roman"/>
                <a:cs typeface="Times New Roman"/>
              </a:rPr>
              <a:t> </a:t>
            </a:r>
            <a:r>
              <a:rPr sz="2450" dirty="0">
                <a:latin typeface="Times New Roman"/>
                <a:cs typeface="Times New Roman"/>
              </a:rPr>
              <a:t>light</a:t>
            </a:r>
            <a:r>
              <a:rPr sz="2450" spc="85" dirty="0">
                <a:latin typeface="Times New Roman"/>
                <a:cs typeface="Times New Roman"/>
              </a:rPr>
              <a:t> </a:t>
            </a:r>
            <a:r>
              <a:rPr sz="2450" spc="-20" dirty="0">
                <a:latin typeface="Times New Roman"/>
                <a:cs typeface="Times New Roman"/>
              </a:rPr>
              <a:t>waves</a:t>
            </a:r>
            <a:r>
              <a:rPr sz="2450" spc="85" dirty="0">
                <a:latin typeface="Times New Roman"/>
                <a:cs typeface="Times New Roman"/>
              </a:rPr>
              <a:t> </a:t>
            </a:r>
            <a:r>
              <a:rPr sz="2450" spc="-20" dirty="0">
                <a:latin typeface="Times New Roman"/>
                <a:cs typeface="Times New Roman"/>
              </a:rPr>
              <a:t>from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remaining</a:t>
            </a:r>
            <a:r>
              <a:rPr sz="2450" spc="135" dirty="0">
                <a:latin typeface="Times New Roman"/>
                <a:cs typeface="Times New Roman"/>
              </a:rPr>
              <a:t> </a:t>
            </a:r>
            <a:r>
              <a:rPr sz="2450" dirty="0">
                <a:latin typeface="Times New Roman"/>
                <a:cs typeface="Times New Roman"/>
              </a:rPr>
              <a:t>slit,</a:t>
            </a:r>
            <a:r>
              <a:rPr sz="2450" spc="155" dirty="0">
                <a:latin typeface="Times New Roman"/>
                <a:cs typeface="Times New Roman"/>
              </a:rPr>
              <a:t> </a:t>
            </a:r>
            <a:r>
              <a:rPr sz="2450" dirty="0">
                <a:latin typeface="Times New Roman"/>
                <a:cs typeface="Times New Roman"/>
              </a:rPr>
              <a:t>and</a:t>
            </a:r>
            <a:r>
              <a:rPr sz="2450" spc="135" dirty="0">
                <a:latin typeface="Times New Roman"/>
                <a:cs typeface="Times New Roman"/>
              </a:rPr>
              <a:t> </a:t>
            </a:r>
            <a:r>
              <a:rPr sz="2450" dirty="0">
                <a:latin typeface="Times New Roman"/>
                <a:cs typeface="Times New Roman"/>
              </a:rPr>
              <a:t>this</a:t>
            </a:r>
            <a:r>
              <a:rPr sz="2450" spc="135" dirty="0">
                <a:latin typeface="Times New Roman"/>
                <a:cs typeface="Times New Roman"/>
              </a:rPr>
              <a:t> </a:t>
            </a:r>
            <a:r>
              <a:rPr sz="2450" dirty="0">
                <a:latin typeface="Times New Roman"/>
                <a:cs typeface="Times New Roman"/>
              </a:rPr>
              <a:t>light</a:t>
            </a:r>
            <a:r>
              <a:rPr sz="2450" spc="135" dirty="0">
                <a:latin typeface="Times New Roman"/>
                <a:cs typeface="Times New Roman"/>
              </a:rPr>
              <a:t> </a:t>
            </a:r>
            <a:r>
              <a:rPr sz="2450" spc="-20" dirty="0">
                <a:latin typeface="Times New Roman"/>
                <a:cs typeface="Times New Roman"/>
              </a:rPr>
              <a:t>wave</a:t>
            </a:r>
            <a:r>
              <a:rPr sz="2450" spc="135" dirty="0">
                <a:latin typeface="Times New Roman"/>
                <a:cs typeface="Times New Roman"/>
              </a:rPr>
              <a:t> </a:t>
            </a:r>
            <a:r>
              <a:rPr sz="2450" dirty="0">
                <a:latin typeface="Times New Roman"/>
                <a:cs typeface="Times New Roman"/>
              </a:rPr>
              <a:t>will</a:t>
            </a:r>
            <a:r>
              <a:rPr sz="2450" spc="135" dirty="0">
                <a:latin typeface="Times New Roman"/>
                <a:cs typeface="Times New Roman"/>
              </a:rPr>
              <a:t> </a:t>
            </a:r>
            <a:r>
              <a:rPr sz="2450" dirty="0">
                <a:latin typeface="Times New Roman"/>
                <a:cs typeface="Times New Roman"/>
              </a:rPr>
              <a:t>no</a:t>
            </a:r>
            <a:r>
              <a:rPr sz="2450" spc="135" dirty="0">
                <a:latin typeface="Times New Roman"/>
                <a:cs typeface="Times New Roman"/>
              </a:rPr>
              <a:t> </a:t>
            </a:r>
            <a:r>
              <a:rPr sz="2450" dirty="0">
                <a:latin typeface="Times New Roman"/>
                <a:cs typeface="Times New Roman"/>
              </a:rPr>
              <a:t>longer</a:t>
            </a:r>
            <a:r>
              <a:rPr sz="2450" spc="135" dirty="0">
                <a:latin typeface="Times New Roman"/>
                <a:cs typeface="Times New Roman"/>
              </a:rPr>
              <a:t> </a:t>
            </a:r>
            <a:r>
              <a:rPr sz="2450" dirty="0">
                <a:latin typeface="Times New Roman"/>
                <a:cs typeface="Times New Roman"/>
              </a:rPr>
              <a:t>be</a:t>
            </a:r>
            <a:r>
              <a:rPr sz="2450" spc="135" dirty="0">
                <a:latin typeface="Times New Roman"/>
                <a:cs typeface="Times New Roman"/>
              </a:rPr>
              <a:t> </a:t>
            </a:r>
            <a:r>
              <a:rPr sz="2450" spc="-10" dirty="0">
                <a:latin typeface="Times New Roman"/>
                <a:cs typeface="Times New Roman"/>
              </a:rPr>
              <a:t>canceled </a:t>
            </a:r>
            <a:r>
              <a:rPr sz="2450" dirty="0">
                <a:latin typeface="Times New Roman"/>
                <a:cs typeface="Times New Roman"/>
              </a:rPr>
              <a:t>out</a:t>
            </a:r>
            <a:r>
              <a:rPr sz="2450" spc="190" dirty="0">
                <a:latin typeface="Times New Roman"/>
                <a:cs typeface="Times New Roman"/>
              </a:rPr>
              <a:t> </a:t>
            </a:r>
            <a:r>
              <a:rPr sz="2450" dirty="0">
                <a:latin typeface="Times New Roman"/>
                <a:cs typeface="Times New Roman"/>
              </a:rPr>
              <a:t>(destructive</a:t>
            </a:r>
            <a:r>
              <a:rPr sz="2450" spc="190" dirty="0">
                <a:latin typeface="Times New Roman"/>
                <a:cs typeface="Times New Roman"/>
              </a:rPr>
              <a:t> </a:t>
            </a:r>
            <a:r>
              <a:rPr sz="2450" dirty="0">
                <a:latin typeface="Times New Roman"/>
                <a:cs typeface="Times New Roman"/>
              </a:rPr>
              <a:t>interference)</a:t>
            </a:r>
            <a:r>
              <a:rPr sz="2450" spc="190" dirty="0">
                <a:latin typeface="Times New Roman"/>
                <a:cs typeface="Times New Roman"/>
              </a:rPr>
              <a:t> </a:t>
            </a:r>
            <a:r>
              <a:rPr sz="2450" dirty="0">
                <a:latin typeface="Times New Roman"/>
                <a:cs typeface="Times New Roman"/>
              </a:rPr>
              <a:t>by</a:t>
            </a:r>
            <a:r>
              <a:rPr sz="2450" spc="190" dirty="0">
                <a:latin typeface="Times New Roman"/>
                <a:cs typeface="Times New Roman"/>
              </a:rPr>
              <a:t> </a:t>
            </a:r>
            <a:r>
              <a:rPr sz="2450" spc="-10" dirty="0">
                <a:latin typeface="Times New Roman"/>
                <a:cs typeface="Times New Roman"/>
              </a:rPr>
              <a:t>waves</a:t>
            </a:r>
            <a:r>
              <a:rPr sz="2450" spc="190" dirty="0">
                <a:latin typeface="Times New Roman"/>
                <a:cs typeface="Times New Roman"/>
              </a:rPr>
              <a:t> </a:t>
            </a:r>
            <a:r>
              <a:rPr sz="2450" dirty="0">
                <a:latin typeface="Times New Roman"/>
                <a:cs typeface="Times New Roman"/>
              </a:rPr>
              <a:t>coming</a:t>
            </a:r>
            <a:r>
              <a:rPr sz="2450" spc="190" dirty="0">
                <a:latin typeface="Times New Roman"/>
                <a:cs typeface="Times New Roman"/>
              </a:rPr>
              <a:t> </a:t>
            </a:r>
            <a:r>
              <a:rPr sz="2450" dirty="0">
                <a:latin typeface="Times New Roman"/>
                <a:cs typeface="Times New Roman"/>
              </a:rPr>
              <a:t>from</a:t>
            </a:r>
            <a:r>
              <a:rPr sz="2450" spc="190" dirty="0">
                <a:latin typeface="Times New Roman"/>
                <a:cs typeface="Times New Roman"/>
              </a:rPr>
              <a:t> </a:t>
            </a:r>
            <a:r>
              <a:rPr sz="2450" dirty="0">
                <a:latin typeface="Times New Roman"/>
                <a:cs typeface="Times New Roman"/>
              </a:rPr>
              <a:t>the</a:t>
            </a:r>
            <a:r>
              <a:rPr sz="2450" spc="190" dirty="0">
                <a:latin typeface="Times New Roman"/>
                <a:cs typeface="Times New Roman"/>
              </a:rPr>
              <a:t> </a:t>
            </a:r>
            <a:r>
              <a:rPr sz="2450" dirty="0">
                <a:latin typeface="Times New Roman"/>
                <a:cs typeface="Times New Roman"/>
              </a:rPr>
              <a:t>slit</a:t>
            </a:r>
            <a:r>
              <a:rPr sz="2450" spc="190" dirty="0">
                <a:latin typeface="Times New Roman"/>
                <a:cs typeface="Times New Roman"/>
              </a:rPr>
              <a:t> </a:t>
            </a:r>
            <a:r>
              <a:rPr sz="2450" spc="-25" dirty="0">
                <a:latin typeface="Times New Roman"/>
                <a:cs typeface="Times New Roman"/>
              </a:rPr>
              <a:t>you </a:t>
            </a:r>
            <a:r>
              <a:rPr sz="2450" spc="-10" dirty="0">
                <a:latin typeface="Times New Roman"/>
                <a:cs typeface="Times New Roman"/>
              </a:rPr>
              <a:t>covered.</a:t>
            </a:r>
            <a:endParaRPr sz="2450">
              <a:latin typeface="Times New Roman"/>
              <a:cs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696164" y="878291"/>
            <a:ext cx="227774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02133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3.3</a:t>
            </a:r>
            <a:r>
              <a:rPr sz="1700" b="1" dirty="0">
                <a:latin typeface="Georgia"/>
                <a:cs typeface="Georgia"/>
              </a:rPr>
              <a:t>	One</a:t>
            </a:r>
            <a:r>
              <a:rPr sz="1700" b="1" spc="105" dirty="0">
                <a:latin typeface="Georgia"/>
                <a:cs typeface="Georgia"/>
              </a:rPr>
              <a:t> </a:t>
            </a:r>
            <a:r>
              <a:rPr sz="1700" b="1" dirty="0">
                <a:latin typeface="Georgia"/>
                <a:cs typeface="Georgia"/>
              </a:rPr>
              <a:t>Photon</a:t>
            </a:r>
            <a:r>
              <a:rPr sz="1700" b="1" spc="105" dirty="0">
                <a:latin typeface="Georgia"/>
                <a:cs typeface="Georgia"/>
              </a:rPr>
              <a:t> </a:t>
            </a:r>
            <a:r>
              <a:rPr sz="1700" b="1" dirty="0">
                <a:latin typeface="Georgia"/>
                <a:cs typeface="Georgia"/>
              </a:rPr>
              <a:t>at</a:t>
            </a:r>
            <a:r>
              <a:rPr sz="1700" b="1" spc="110" dirty="0">
                <a:latin typeface="Georgia"/>
                <a:cs typeface="Georgia"/>
              </a:rPr>
              <a:t> </a:t>
            </a:r>
            <a:r>
              <a:rPr sz="1700" b="1" dirty="0">
                <a:latin typeface="Georgia"/>
                <a:cs typeface="Georgia"/>
              </a:rPr>
              <a:t>a</a:t>
            </a:r>
            <a:r>
              <a:rPr sz="1700" b="1" spc="110" dirty="0">
                <a:latin typeface="Georgia"/>
                <a:cs typeface="Georgia"/>
              </a:rPr>
              <a:t> </a:t>
            </a:r>
            <a:r>
              <a:rPr sz="1700" b="1" spc="-20" dirty="0">
                <a:latin typeface="Georgia"/>
                <a:cs typeface="Georgia"/>
              </a:rPr>
              <a:t>Time</a:t>
            </a:r>
            <a:endParaRPr sz="1700">
              <a:latin typeface="Georgia"/>
              <a:cs typeface="Georgi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962910" algn="l"/>
              </a:tabLst>
            </a:pPr>
            <a:r>
              <a:rPr dirty="0"/>
              <a:t>Which</a:t>
            </a:r>
            <a:r>
              <a:rPr spc="35" dirty="0"/>
              <a:t> </a:t>
            </a:r>
            <a:r>
              <a:rPr dirty="0"/>
              <a:t>of</a:t>
            </a:r>
            <a:r>
              <a:rPr spc="35" dirty="0"/>
              <a:t> </a:t>
            </a:r>
            <a:r>
              <a:rPr dirty="0"/>
              <a:t>the</a:t>
            </a:r>
            <a:r>
              <a:rPr spc="35" dirty="0"/>
              <a:t> </a:t>
            </a:r>
            <a:r>
              <a:rPr spc="-75" dirty="0"/>
              <a:t>following</a:t>
            </a:r>
            <a:r>
              <a:rPr spc="30" dirty="0"/>
              <a:t> </a:t>
            </a:r>
            <a:r>
              <a:rPr dirty="0"/>
              <a:t>represent</a:t>
            </a:r>
            <a:r>
              <a:rPr spc="35" dirty="0"/>
              <a:t> </a:t>
            </a:r>
            <a:r>
              <a:rPr dirty="0"/>
              <a:t>fundamental</a:t>
            </a:r>
            <a:r>
              <a:rPr spc="40" dirty="0"/>
              <a:t> </a:t>
            </a:r>
            <a:r>
              <a:rPr spc="-45" dirty="0"/>
              <a:t>differences</a:t>
            </a:r>
            <a:r>
              <a:rPr spc="35" dirty="0"/>
              <a:t> </a:t>
            </a:r>
            <a:r>
              <a:rPr spc="-10" dirty="0"/>
              <a:t>between </a:t>
            </a:r>
            <a:r>
              <a:rPr dirty="0"/>
              <a:t>a</a:t>
            </a:r>
            <a:r>
              <a:rPr spc="114" dirty="0"/>
              <a:t> </a:t>
            </a:r>
            <a:r>
              <a:rPr spc="-40" dirty="0"/>
              <a:t>wave</a:t>
            </a:r>
            <a:r>
              <a:rPr spc="114" dirty="0"/>
              <a:t> </a:t>
            </a:r>
            <a:r>
              <a:rPr dirty="0"/>
              <a:t>and</a:t>
            </a:r>
            <a:r>
              <a:rPr spc="125" dirty="0"/>
              <a:t> </a:t>
            </a:r>
            <a:r>
              <a:rPr dirty="0"/>
              <a:t>a</a:t>
            </a:r>
            <a:r>
              <a:rPr spc="125" dirty="0"/>
              <a:t> </a:t>
            </a:r>
            <a:r>
              <a:rPr spc="-10" dirty="0"/>
              <a:t>particle?</a:t>
            </a:r>
            <a:r>
              <a:rPr dirty="0"/>
              <a:t>	(Choose</a:t>
            </a:r>
            <a:r>
              <a:rPr spc="50" dirty="0"/>
              <a:t> </a:t>
            </a:r>
            <a:r>
              <a:rPr dirty="0"/>
              <a:t>all</a:t>
            </a:r>
            <a:r>
              <a:rPr spc="50" dirty="0"/>
              <a:t> </a:t>
            </a:r>
            <a:r>
              <a:rPr spc="114" dirty="0"/>
              <a:t>that</a:t>
            </a:r>
            <a:r>
              <a:rPr spc="45" dirty="0"/>
              <a:t> </a:t>
            </a:r>
            <a:r>
              <a:rPr spc="-10" dirty="0"/>
              <a:t>apply.)</a:t>
            </a:r>
          </a:p>
        </p:txBody>
      </p:sp>
      <p:sp>
        <p:nvSpPr>
          <p:cNvPr id="5" name="object 5"/>
          <p:cNvSpPr txBox="1"/>
          <p:nvPr/>
        </p:nvSpPr>
        <p:spPr>
          <a:xfrm>
            <a:off x="719315" y="2042037"/>
            <a:ext cx="8255000" cy="2682875"/>
          </a:xfrm>
          <a:prstGeom prst="rect">
            <a:avLst/>
          </a:prstGeom>
        </p:spPr>
        <p:txBody>
          <a:bodyPr vert="horz" wrap="square" lIns="0" tIns="144780" rIns="0" bIns="0" rtlCol="0">
            <a:spAutoFit/>
          </a:bodyPr>
          <a:lstStyle/>
          <a:p>
            <a:pPr marL="382905" indent="-370205" algn="just">
              <a:lnSpc>
                <a:spcPct val="100000"/>
              </a:lnSpc>
              <a:spcBef>
                <a:spcPts val="1140"/>
              </a:spcBef>
              <a:buAutoNum type="alphaUcPeriod"/>
              <a:tabLst>
                <a:tab pos="382905" algn="l"/>
              </a:tabLst>
            </a:pPr>
            <a:r>
              <a:rPr sz="2450" spc="-30" dirty="0">
                <a:latin typeface="Times New Roman"/>
                <a:cs typeface="Times New Roman"/>
              </a:rPr>
              <a:t>You</a:t>
            </a:r>
            <a:r>
              <a:rPr sz="2450" spc="114" dirty="0">
                <a:latin typeface="Times New Roman"/>
                <a:cs typeface="Times New Roman"/>
              </a:rPr>
              <a:t> </a:t>
            </a:r>
            <a:r>
              <a:rPr sz="2450" dirty="0">
                <a:latin typeface="Times New Roman"/>
                <a:cs typeface="Times New Roman"/>
              </a:rPr>
              <a:t>can</a:t>
            </a:r>
            <a:r>
              <a:rPr sz="2450" spc="114" dirty="0">
                <a:latin typeface="Times New Roman"/>
                <a:cs typeface="Times New Roman"/>
              </a:rPr>
              <a:t> </a:t>
            </a:r>
            <a:r>
              <a:rPr sz="2450" dirty="0">
                <a:latin typeface="Times New Roman"/>
                <a:cs typeface="Times New Roman"/>
              </a:rPr>
              <a:t>measure</a:t>
            </a:r>
            <a:r>
              <a:rPr sz="2450" spc="12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particle</a:t>
            </a:r>
            <a:r>
              <a:rPr sz="2450" spc="114" dirty="0">
                <a:latin typeface="Times New Roman"/>
                <a:cs typeface="Times New Roman"/>
              </a:rPr>
              <a:t> </a:t>
            </a:r>
            <a:r>
              <a:rPr sz="2450" spc="80" dirty="0">
                <a:latin typeface="Times New Roman"/>
                <a:cs typeface="Times New Roman"/>
              </a:rPr>
              <a:t>but</a:t>
            </a:r>
            <a:r>
              <a:rPr sz="2450" spc="114" dirty="0">
                <a:latin typeface="Times New Roman"/>
                <a:cs typeface="Times New Roman"/>
              </a:rPr>
              <a:t> </a:t>
            </a:r>
            <a:r>
              <a:rPr sz="2450" dirty="0">
                <a:latin typeface="Times New Roman"/>
                <a:cs typeface="Times New Roman"/>
              </a:rPr>
              <a:t>you</a:t>
            </a:r>
            <a:r>
              <a:rPr sz="2450" spc="114" dirty="0">
                <a:latin typeface="Times New Roman"/>
                <a:cs typeface="Times New Roman"/>
              </a:rPr>
              <a:t> </a:t>
            </a:r>
            <a:r>
              <a:rPr sz="2450" dirty="0">
                <a:latin typeface="Times New Roman"/>
                <a:cs typeface="Times New Roman"/>
              </a:rPr>
              <a:t>can’t</a:t>
            </a:r>
            <a:r>
              <a:rPr sz="2450" spc="120" dirty="0">
                <a:latin typeface="Times New Roman"/>
                <a:cs typeface="Times New Roman"/>
              </a:rPr>
              <a:t> </a:t>
            </a:r>
            <a:r>
              <a:rPr sz="2450" dirty="0">
                <a:latin typeface="Times New Roman"/>
                <a:cs typeface="Times New Roman"/>
              </a:rPr>
              <a:t>detect</a:t>
            </a:r>
            <a:r>
              <a:rPr sz="2450" spc="114"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spc="-10" dirty="0">
                <a:latin typeface="Times New Roman"/>
                <a:cs typeface="Times New Roman"/>
              </a:rPr>
              <a:t>wave.</a:t>
            </a:r>
            <a:endParaRPr sz="2450">
              <a:latin typeface="Times New Roman"/>
              <a:cs typeface="Times New Roman"/>
            </a:endParaRPr>
          </a:p>
          <a:p>
            <a:pPr marL="382270" marR="5080" indent="-358140" algn="just">
              <a:lnSpc>
                <a:spcPct val="101699"/>
              </a:lnSpc>
              <a:spcBef>
                <a:spcPts val="995"/>
              </a:spcBef>
              <a:buAutoNum type="alphaUcPeriod"/>
              <a:tabLst>
                <a:tab pos="383540" algn="l"/>
              </a:tabLst>
            </a:pPr>
            <a:r>
              <a:rPr sz="2450" dirty="0">
                <a:latin typeface="Times New Roman"/>
                <a:cs typeface="Times New Roman"/>
              </a:rPr>
              <a:t>Two</a:t>
            </a:r>
            <a:r>
              <a:rPr sz="2450" spc="10" dirty="0">
                <a:latin typeface="Times New Roman"/>
                <a:cs typeface="Times New Roman"/>
              </a:rPr>
              <a:t> </a:t>
            </a:r>
            <a:r>
              <a:rPr sz="2450" spc="-65" dirty="0">
                <a:latin typeface="Times New Roman"/>
                <a:cs typeface="Times New Roman"/>
              </a:rPr>
              <a:t>waves</a:t>
            </a:r>
            <a:r>
              <a:rPr sz="2450" spc="25" dirty="0">
                <a:latin typeface="Times New Roman"/>
                <a:cs typeface="Times New Roman"/>
              </a:rPr>
              <a:t> </a:t>
            </a:r>
            <a:r>
              <a:rPr sz="2450" spc="-25" dirty="0">
                <a:latin typeface="Times New Roman"/>
                <a:cs typeface="Times New Roman"/>
              </a:rPr>
              <a:t>always</a:t>
            </a:r>
            <a:r>
              <a:rPr sz="2450" spc="20" dirty="0">
                <a:latin typeface="Times New Roman"/>
                <a:cs typeface="Times New Roman"/>
              </a:rPr>
              <a:t> </a:t>
            </a:r>
            <a:r>
              <a:rPr sz="2450" dirty="0">
                <a:latin typeface="Times New Roman"/>
                <a:cs typeface="Times New Roman"/>
              </a:rPr>
              <a:t>add</a:t>
            </a:r>
            <a:r>
              <a:rPr sz="2450" spc="25" dirty="0">
                <a:latin typeface="Times New Roman"/>
                <a:cs typeface="Times New Roman"/>
              </a:rPr>
              <a:t> </a:t>
            </a:r>
            <a:r>
              <a:rPr sz="2450" dirty="0">
                <a:latin typeface="Times New Roman"/>
                <a:cs typeface="Times New Roman"/>
              </a:rPr>
              <a:t>up</a:t>
            </a:r>
            <a:r>
              <a:rPr sz="2450" spc="20" dirty="0">
                <a:latin typeface="Times New Roman"/>
                <a:cs typeface="Times New Roman"/>
              </a:rPr>
              <a:t> </a:t>
            </a:r>
            <a:r>
              <a:rPr sz="2450" dirty="0">
                <a:latin typeface="Times New Roman"/>
                <a:cs typeface="Times New Roman"/>
              </a:rPr>
              <a:t>to</a:t>
            </a:r>
            <a:r>
              <a:rPr sz="2450" spc="25" dirty="0">
                <a:latin typeface="Times New Roman"/>
                <a:cs typeface="Times New Roman"/>
              </a:rPr>
              <a:t> </a:t>
            </a:r>
            <a:r>
              <a:rPr sz="2450" dirty="0">
                <a:latin typeface="Times New Roman"/>
                <a:cs typeface="Times New Roman"/>
              </a:rPr>
              <a:t>something</a:t>
            </a:r>
            <a:r>
              <a:rPr sz="2450" spc="30" dirty="0">
                <a:latin typeface="Times New Roman"/>
                <a:cs typeface="Times New Roman"/>
              </a:rPr>
              <a:t> </a:t>
            </a:r>
            <a:r>
              <a:rPr sz="2450" spc="-30" dirty="0">
                <a:latin typeface="Times New Roman"/>
                <a:cs typeface="Times New Roman"/>
              </a:rPr>
              <a:t>less</a:t>
            </a:r>
            <a:r>
              <a:rPr sz="2450" spc="15" dirty="0">
                <a:latin typeface="Times New Roman"/>
                <a:cs typeface="Times New Roman"/>
              </a:rPr>
              <a:t> </a:t>
            </a:r>
            <a:r>
              <a:rPr sz="2450" spc="70" dirty="0">
                <a:latin typeface="Times New Roman"/>
                <a:cs typeface="Times New Roman"/>
              </a:rPr>
              <a:t>than</a:t>
            </a:r>
            <a:r>
              <a:rPr sz="2450" spc="25" dirty="0">
                <a:latin typeface="Times New Roman"/>
                <a:cs typeface="Times New Roman"/>
              </a:rPr>
              <a:t> </a:t>
            </a:r>
            <a:r>
              <a:rPr sz="2450" dirty="0">
                <a:latin typeface="Times New Roman"/>
                <a:cs typeface="Times New Roman"/>
              </a:rPr>
              <a:t>their</a:t>
            </a:r>
            <a:r>
              <a:rPr sz="2450" spc="25" dirty="0">
                <a:latin typeface="Times New Roman"/>
                <a:cs typeface="Times New Roman"/>
              </a:rPr>
              <a:t> </a:t>
            </a:r>
            <a:r>
              <a:rPr sz="2450" spc="-10" dirty="0">
                <a:latin typeface="Times New Roman"/>
                <a:cs typeface="Times New Roman"/>
              </a:rPr>
              <a:t>individ- 	</a:t>
            </a:r>
            <a:r>
              <a:rPr sz="2450" dirty="0">
                <a:latin typeface="Times New Roman"/>
                <a:cs typeface="Times New Roman"/>
              </a:rPr>
              <a:t>ual</a:t>
            </a:r>
            <a:r>
              <a:rPr sz="2450" spc="114" dirty="0">
                <a:latin typeface="Times New Roman"/>
                <a:cs typeface="Times New Roman"/>
              </a:rPr>
              <a:t> </a:t>
            </a:r>
            <a:r>
              <a:rPr sz="2450" spc="-10" dirty="0">
                <a:latin typeface="Times New Roman"/>
                <a:cs typeface="Times New Roman"/>
              </a:rPr>
              <a:t>values,</a:t>
            </a:r>
            <a:r>
              <a:rPr sz="2450" spc="120" dirty="0">
                <a:latin typeface="Times New Roman"/>
                <a:cs typeface="Times New Roman"/>
              </a:rPr>
              <a:t> </a:t>
            </a:r>
            <a:r>
              <a:rPr sz="2450" spc="80" dirty="0">
                <a:latin typeface="Times New Roman"/>
                <a:cs typeface="Times New Roman"/>
              </a:rPr>
              <a:t>but</a:t>
            </a:r>
            <a:r>
              <a:rPr sz="2450" spc="120" dirty="0">
                <a:latin typeface="Times New Roman"/>
                <a:cs typeface="Times New Roman"/>
              </a:rPr>
              <a:t> </a:t>
            </a:r>
            <a:r>
              <a:rPr sz="2450" dirty="0">
                <a:latin typeface="Times New Roman"/>
                <a:cs typeface="Times New Roman"/>
              </a:rPr>
              <a:t>particles</a:t>
            </a:r>
            <a:r>
              <a:rPr sz="2450" spc="120" dirty="0">
                <a:latin typeface="Times New Roman"/>
                <a:cs typeface="Times New Roman"/>
              </a:rPr>
              <a:t> </a:t>
            </a:r>
            <a:r>
              <a:rPr sz="2450" dirty="0">
                <a:latin typeface="Times New Roman"/>
                <a:cs typeface="Times New Roman"/>
              </a:rPr>
              <a:t>add</a:t>
            </a:r>
            <a:r>
              <a:rPr sz="2450" spc="125" dirty="0">
                <a:latin typeface="Times New Roman"/>
                <a:cs typeface="Times New Roman"/>
              </a:rPr>
              <a:t> </a:t>
            </a:r>
            <a:r>
              <a:rPr sz="2450" dirty="0">
                <a:latin typeface="Times New Roman"/>
                <a:cs typeface="Times New Roman"/>
              </a:rPr>
              <a:t>up</a:t>
            </a:r>
            <a:r>
              <a:rPr sz="2450" spc="125" dirty="0">
                <a:latin typeface="Times New Roman"/>
                <a:cs typeface="Times New Roman"/>
              </a:rPr>
              <a:t> </a:t>
            </a:r>
            <a:r>
              <a:rPr sz="2450" dirty="0">
                <a:latin typeface="Times New Roman"/>
                <a:cs typeface="Times New Roman"/>
              </a:rPr>
              <a:t>to</a:t>
            </a:r>
            <a:r>
              <a:rPr sz="2450" spc="120" dirty="0">
                <a:latin typeface="Times New Roman"/>
                <a:cs typeface="Times New Roman"/>
              </a:rPr>
              <a:t> </a:t>
            </a:r>
            <a:r>
              <a:rPr sz="2450" dirty="0">
                <a:latin typeface="Times New Roman"/>
                <a:cs typeface="Times New Roman"/>
              </a:rPr>
              <a:t>something</a:t>
            </a:r>
            <a:r>
              <a:rPr sz="2450" spc="125" dirty="0">
                <a:latin typeface="Times New Roman"/>
                <a:cs typeface="Times New Roman"/>
              </a:rPr>
              <a:t> </a:t>
            </a:r>
            <a:r>
              <a:rPr sz="2450" spc="-10" dirty="0">
                <a:latin typeface="Times New Roman"/>
                <a:cs typeface="Times New Roman"/>
              </a:rPr>
              <a:t>greater.</a:t>
            </a:r>
            <a:endParaRPr sz="2450">
              <a:latin typeface="Times New Roman"/>
              <a:cs typeface="Times New Roman"/>
            </a:endParaRPr>
          </a:p>
          <a:p>
            <a:pPr marL="382270" marR="5080" indent="-361950" algn="just">
              <a:lnSpc>
                <a:spcPct val="101699"/>
              </a:lnSpc>
              <a:spcBef>
                <a:spcPts val="995"/>
              </a:spcBef>
              <a:buAutoNum type="alphaUcPeriod"/>
              <a:tabLst>
                <a:tab pos="383540" algn="l"/>
              </a:tabLst>
            </a:pPr>
            <a:r>
              <a:rPr sz="2450" spc="-30" dirty="0">
                <a:latin typeface="Times New Roman"/>
                <a:cs typeface="Times New Roman"/>
              </a:rPr>
              <a:t>Two </a:t>
            </a:r>
            <a:r>
              <a:rPr sz="2450" spc="-95" dirty="0">
                <a:latin typeface="Times New Roman"/>
                <a:cs typeface="Times New Roman"/>
              </a:rPr>
              <a:t>waves</a:t>
            </a:r>
            <a:r>
              <a:rPr sz="2450" spc="-30" dirty="0">
                <a:latin typeface="Times New Roman"/>
                <a:cs typeface="Times New Roman"/>
              </a:rPr>
              <a:t> </a:t>
            </a:r>
            <a:r>
              <a:rPr sz="2450" dirty="0">
                <a:latin typeface="Times New Roman"/>
                <a:cs typeface="Times New Roman"/>
              </a:rPr>
              <a:t>might</a:t>
            </a:r>
            <a:r>
              <a:rPr sz="2450" spc="-30" dirty="0">
                <a:latin typeface="Times New Roman"/>
                <a:cs typeface="Times New Roman"/>
              </a:rPr>
              <a:t> </a:t>
            </a:r>
            <a:r>
              <a:rPr sz="2450" dirty="0">
                <a:latin typeface="Times New Roman"/>
                <a:cs typeface="Times New Roman"/>
              </a:rPr>
              <a:t>add</a:t>
            </a:r>
            <a:r>
              <a:rPr sz="2450" spc="-30" dirty="0">
                <a:latin typeface="Times New Roman"/>
                <a:cs typeface="Times New Roman"/>
              </a:rPr>
              <a:t> </a:t>
            </a:r>
            <a:r>
              <a:rPr sz="2450" dirty="0">
                <a:latin typeface="Times New Roman"/>
                <a:cs typeface="Times New Roman"/>
              </a:rPr>
              <a:t>up</a:t>
            </a:r>
            <a:r>
              <a:rPr sz="2450" spc="-30" dirty="0">
                <a:latin typeface="Times New Roman"/>
                <a:cs typeface="Times New Roman"/>
              </a:rPr>
              <a:t> </a:t>
            </a:r>
            <a:r>
              <a:rPr sz="2450" dirty="0">
                <a:latin typeface="Times New Roman"/>
                <a:cs typeface="Times New Roman"/>
              </a:rPr>
              <a:t>to</a:t>
            </a:r>
            <a:r>
              <a:rPr sz="2450" spc="-30" dirty="0">
                <a:latin typeface="Times New Roman"/>
                <a:cs typeface="Times New Roman"/>
              </a:rPr>
              <a:t> </a:t>
            </a:r>
            <a:r>
              <a:rPr sz="2450" spc="-10" dirty="0">
                <a:latin typeface="Times New Roman"/>
                <a:cs typeface="Times New Roman"/>
              </a:rPr>
              <a:t>something</a:t>
            </a:r>
            <a:r>
              <a:rPr sz="2450" spc="-30" dirty="0">
                <a:latin typeface="Times New Roman"/>
                <a:cs typeface="Times New Roman"/>
              </a:rPr>
              <a:t> </a:t>
            </a:r>
            <a:r>
              <a:rPr sz="2450" spc="-65" dirty="0">
                <a:latin typeface="Times New Roman"/>
                <a:cs typeface="Times New Roman"/>
              </a:rPr>
              <a:t>less</a:t>
            </a:r>
            <a:r>
              <a:rPr sz="2450" spc="-30" dirty="0">
                <a:latin typeface="Times New Roman"/>
                <a:cs typeface="Times New Roman"/>
              </a:rPr>
              <a:t> </a:t>
            </a:r>
            <a:r>
              <a:rPr sz="2450" dirty="0">
                <a:latin typeface="Times New Roman"/>
                <a:cs typeface="Times New Roman"/>
              </a:rPr>
              <a:t>or</a:t>
            </a:r>
            <a:r>
              <a:rPr sz="2450" spc="-35" dirty="0">
                <a:latin typeface="Times New Roman"/>
                <a:cs typeface="Times New Roman"/>
              </a:rPr>
              <a:t> </a:t>
            </a:r>
            <a:r>
              <a:rPr sz="2450" dirty="0">
                <a:latin typeface="Times New Roman"/>
                <a:cs typeface="Times New Roman"/>
              </a:rPr>
              <a:t>greater</a:t>
            </a:r>
            <a:r>
              <a:rPr sz="2450" spc="-25" dirty="0">
                <a:latin typeface="Times New Roman"/>
                <a:cs typeface="Times New Roman"/>
              </a:rPr>
              <a:t> </a:t>
            </a:r>
            <a:r>
              <a:rPr sz="2450" spc="70" dirty="0">
                <a:latin typeface="Times New Roman"/>
                <a:cs typeface="Times New Roman"/>
              </a:rPr>
              <a:t>than</a:t>
            </a:r>
            <a:r>
              <a:rPr sz="2450" spc="-35" dirty="0">
                <a:latin typeface="Times New Roman"/>
                <a:cs typeface="Times New Roman"/>
              </a:rPr>
              <a:t> </a:t>
            </a:r>
            <a:r>
              <a:rPr sz="2450" spc="-10" dirty="0">
                <a:latin typeface="Times New Roman"/>
                <a:cs typeface="Times New Roman"/>
              </a:rPr>
              <a:t>their 	</a:t>
            </a:r>
            <a:r>
              <a:rPr sz="2450" dirty="0">
                <a:latin typeface="Times New Roman"/>
                <a:cs typeface="Times New Roman"/>
              </a:rPr>
              <a:t>individual</a:t>
            </a:r>
            <a:r>
              <a:rPr sz="2450" spc="409" dirty="0">
                <a:latin typeface="Times New Roman"/>
                <a:cs typeface="Times New Roman"/>
              </a:rPr>
              <a:t> </a:t>
            </a:r>
            <a:r>
              <a:rPr sz="2450" dirty="0">
                <a:latin typeface="Times New Roman"/>
                <a:cs typeface="Times New Roman"/>
              </a:rPr>
              <a:t>values,</a:t>
            </a:r>
            <a:r>
              <a:rPr sz="2450" spc="509" dirty="0">
                <a:latin typeface="Times New Roman"/>
                <a:cs typeface="Times New Roman"/>
              </a:rPr>
              <a:t> </a:t>
            </a:r>
            <a:r>
              <a:rPr sz="2450" spc="80" dirty="0">
                <a:latin typeface="Times New Roman"/>
                <a:cs typeface="Times New Roman"/>
              </a:rPr>
              <a:t>but</a:t>
            </a:r>
            <a:r>
              <a:rPr sz="2450" spc="420" dirty="0">
                <a:latin typeface="Times New Roman"/>
                <a:cs typeface="Times New Roman"/>
              </a:rPr>
              <a:t> </a:t>
            </a:r>
            <a:r>
              <a:rPr sz="2450" dirty="0">
                <a:latin typeface="Times New Roman"/>
                <a:cs typeface="Times New Roman"/>
              </a:rPr>
              <a:t>particles</a:t>
            </a:r>
            <a:r>
              <a:rPr sz="2450" spc="420" dirty="0">
                <a:latin typeface="Times New Roman"/>
                <a:cs typeface="Times New Roman"/>
              </a:rPr>
              <a:t> </a:t>
            </a:r>
            <a:r>
              <a:rPr sz="2450" dirty="0">
                <a:latin typeface="Times New Roman"/>
                <a:cs typeface="Times New Roman"/>
              </a:rPr>
              <a:t>always</a:t>
            </a:r>
            <a:r>
              <a:rPr sz="2450" spc="420" dirty="0">
                <a:latin typeface="Times New Roman"/>
                <a:cs typeface="Times New Roman"/>
              </a:rPr>
              <a:t> </a:t>
            </a:r>
            <a:r>
              <a:rPr sz="2450" dirty="0">
                <a:latin typeface="Times New Roman"/>
                <a:cs typeface="Times New Roman"/>
              </a:rPr>
              <a:t>add</a:t>
            </a:r>
            <a:r>
              <a:rPr sz="2450" spc="425" dirty="0">
                <a:latin typeface="Times New Roman"/>
                <a:cs typeface="Times New Roman"/>
              </a:rPr>
              <a:t> </a:t>
            </a:r>
            <a:r>
              <a:rPr sz="2450" dirty="0">
                <a:latin typeface="Times New Roman"/>
                <a:cs typeface="Times New Roman"/>
              </a:rPr>
              <a:t>up</a:t>
            </a:r>
            <a:r>
              <a:rPr sz="2450" spc="425" dirty="0">
                <a:latin typeface="Times New Roman"/>
                <a:cs typeface="Times New Roman"/>
              </a:rPr>
              <a:t> </a:t>
            </a:r>
            <a:r>
              <a:rPr sz="2450" dirty="0">
                <a:latin typeface="Times New Roman"/>
                <a:cs typeface="Times New Roman"/>
              </a:rPr>
              <a:t>to</a:t>
            </a:r>
            <a:r>
              <a:rPr sz="2450" spc="425" dirty="0">
                <a:latin typeface="Times New Roman"/>
                <a:cs typeface="Times New Roman"/>
              </a:rPr>
              <a:t> </a:t>
            </a:r>
            <a:r>
              <a:rPr sz="2450" spc="-10" dirty="0">
                <a:latin typeface="Times New Roman"/>
                <a:cs typeface="Times New Roman"/>
              </a:rPr>
              <a:t>something 	greater.</a:t>
            </a:r>
            <a:endParaRPr sz="2450">
              <a:latin typeface="Times New Roman"/>
              <a:cs typeface="Times New Roman"/>
            </a:endParaRPr>
          </a:p>
        </p:txBody>
      </p:sp>
      <p:sp>
        <p:nvSpPr>
          <p:cNvPr id="6" name="object 6"/>
          <p:cNvSpPr txBox="1"/>
          <p:nvPr/>
        </p:nvSpPr>
        <p:spPr>
          <a:xfrm>
            <a:off x="7427429" y="4989150"/>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Times New Roman"/>
                <a:cs typeface="Times New Roman"/>
              </a:rPr>
              <a:t>4</a:t>
            </a:r>
            <a:endParaRPr sz="2050">
              <a:latin typeface="Times New Roman"/>
              <a:cs typeface="Times New Roman"/>
            </a:endParaRPr>
          </a:p>
        </p:txBody>
      </p:sp>
      <p:sp>
        <p:nvSpPr>
          <p:cNvPr id="7" name="object 7"/>
          <p:cNvSpPr txBox="1"/>
          <p:nvPr/>
        </p:nvSpPr>
        <p:spPr>
          <a:xfrm>
            <a:off x="689737" y="4827421"/>
            <a:ext cx="8152765" cy="403225"/>
          </a:xfrm>
          <a:prstGeom prst="rect">
            <a:avLst/>
          </a:prstGeom>
        </p:spPr>
        <p:txBody>
          <a:bodyPr vert="horz" wrap="square" lIns="0" tIns="15875" rIns="0" bIns="0" rtlCol="0">
            <a:spAutoFit/>
          </a:bodyPr>
          <a:lstStyle/>
          <a:p>
            <a:pPr marL="38100">
              <a:lnSpc>
                <a:spcPct val="100000"/>
              </a:lnSpc>
              <a:spcBef>
                <a:spcPts val="125"/>
              </a:spcBef>
            </a:pPr>
            <a:r>
              <a:rPr sz="2450" dirty="0">
                <a:latin typeface="Times New Roman"/>
                <a:cs typeface="Times New Roman"/>
              </a:rPr>
              <a:t>D.</a:t>
            </a:r>
            <a:r>
              <a:rPr sz="2450" spc="-80" dirty="0">
                <a:latin typeface="Times New Roman"/>
                <a:cs typeface="Times New Roman"/>
              </a:rPr>
              <a:t> </a:t>
            </a:r>
            <a:r>
              <a:rPr sz="2450" spc="-30" dirty="0">
                <a:latin typeface="Times New Roman"/>
                <a:cs typeface="Times New Roman"/>
              </a:rPr>
              <a:t>You</a:t>
            </a:r>
            <a:r>
              <a:rPr sz="2450" spc="80" dirty="0">
                <a:latin typeface="Times New Roman"/>
                <a:cs typeface="Times New Roman"/>
              </a:rPr>
              <a:t> </a:t>
            </a:r>
            <a:r>
              <a:rPr sz="2450" dirty="0">
                <a:latin typeface="Times New Roman"/>
                <a:cs typeface="Times New Roman"/>
              </a:rPr>
              <a:t>can</a:t>
            </a:r>
            <a:r>
              <a:rPr sz="2450" spc="80" dirty="0">
                <a:latin typeface="Times New Roman"/>
                <a:cs typeface="Times New Roman"/>
              </a:rPr>
              <a:t> </a:t>
            </a:r>
            <a:r>
              <a:rPr sz="2450" dirty="0">
                <a:latin typeface="Times New Roman"/>
                <a:cs typeface="Times New Roman"/>
              </a:rPr>
              <a:t>have</a:t>
            </a:r>
            <a:r>
              <a:rPr sz="2450" spc="75" dirty="0">
                <a:latin typeface="Times New Roman"/>
                <a:cs typeface="Times New Roman"/>
              </a:rPr>
              <a:t> </a:t>
            </a:r>
            <a:r>
              <a:rPr sz="2450" dirty="0">
                <a:latin typeface="Times New Roman"/>
                <a:cs typeface="Times New Roman"/>
              </a:rPr>
              <a:t>9</a:t>
            </a:r>
            <a:r>
              <a:rPr sz="2450" spc="75" dirty="0">
                <a:latin typeface="Times New Roman"/>
                <a:cs typeface="Times New Roman"/>
              </a:rPr>
              <a:t> </a:t>
            </a:r>
            <a:r>
              <a:rPr sz="2450" dirty="0">
                <a:latin typeface="Times New Roman"/>
                <a:cs typeface="Times New Roman"/>
              </a:rPr>
              <a:t>particles</a:t>
            </a:r>
            <a:r>
              <a:rPr sz="2450" spc="80" dirty="0">
                <a:latin typeface="Times New Roman"/>
                <a:cs typeface="Times New Roman"/>
              </a:rPr>
              <a:t> </a:t>
            </a:r>
            <a:r>
              <a:rPr sz="2450" dirty="0">
                <a:latin typeface="Times New Roman"/>
                <a:cs typeface="Times New Roman"/>
              </a:rPr>
              <a:t>or</a:t>
            </a:r>
            <a:r>
              <a:rPr sz="2450" spc="75" dirty="0">
                <a:latin typeface="Times New Roman"/>
                <a:cs typeface="Times New Roman"/>
              </a:rPr>
              <a:t> </a:t>
            </a:r>
            <a:r>
              <a:rPr sz="2450" dirty="0">
                <a:latin typeface="Times New Roman"/>
                <a:cs typeface="Times New Roman"/>
              </a:rPr>
              <a:t>10</a:t>
            </a:r>
            <a:r>
              <a:rPr sz="2450" spc="75" dirty="0">
                <a:latin typeface="Times New Roman"/>
                <a:cs typeface="Times New Roman"/>
              </a:rPr>
              <a:t> </a:t>
            </a:r>
            <a:r>
              <a:rPr sz="2450" dirty="0">
                <a:latin typeface="Times New Roman"/>
                <a:cs typeface="Times New Roman"/>
              </a:rPr>
              <a:t>particles,</a:t>
            </a:r>
            <a:r>
              <a:rPr sz="2450" spc="75" dirty="0">
                <a:latin typeface="Times New Roman"/>
                <a:cs typeface="Times New Roman"/>
              </a:rPr>
              <a:t> </a:t>
            </a:r>
            <a:r>
              <a:rPr sz="2450" spc="80" dirty="0">
                <a:latin typeface="Times New Roman"/>
                <a:cs typeface="Times New Roman"/>
              </a:rPr>
              <a:t>but </a:t>
            </a:r>
            <a:r>
              <a:rPr sz="2450" dirty="0">
                <a:latin typeface="Times New Roman"/>
                <a:cs typeface="Times New Roman"/>
              </a:rPr>
              <a:t>not</a:t>
            </a:r>
            <a:r>
              <a:rPr sz="2450" spc="75" dirty="0">
                <a:latin typeface="Times New Roman"/>
                <a:cs typeface="Times New Roman"/>
              </a:rPr>
              <a:t> </a:t>
            </a:r>
            <a:r>
              <a:rPr sz="2450" dirty="0">
                <a:latin typeface="Times New Roman"/>
                <a:cs typeface="Times New Roman"/>
              </a:rPr>
              <a:t>9</a:t>
            </a:r>
            <a:r>
              <a:rPr sz="3075" u="sng" baseline="27100" dirty="0">
                <a:uFill>
                  <a:solidFill>
                    <a:srgbClr val="000000"/>
                  </a:solidFill>
                </a:uFill>
                <a:latin typeface="Times New Roman"/>
                <a:cs typeface="Times New Roman"/>
              </a:rPr>
              <a:t>3</a:t>
            </a:r>
            <a:r>
              <a:rPr sz="3075" u="none" spc="419" baseline="27100" dirty="0">
                <a:latin typeface="Times New Roman"/>
                <a:cs typeface="Times New Roman"/>
              </a:rPr>
              <a:t> </a:t>
            </a:r>
            <a:r>
              <a:rPr sz="2450" u="none" spc="-10" dirty="0">
                <a:latin typeface="Times New Roman"/>
                <a:cs typeface="Times New Roman"/>
              </a:rPr>
              <a:t>particles.</a:t>
            </a:r>
            <a:endParaRPr sz="2450">
              <a:latin typeface="Times New Roman"/>
              <a:cs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962910" algn="l"/>
              </a:tabLst>
            </a:pPr>
            <a:r>
              <a:rPr dirty="0"/>
              <a:t>Which</a:t>
            </a:r>
            <a:r>
              <a:rPr spc="35" dirty="0"/>
              <a:t> </a:t>
            </a:r>
            <a:r>
              <a:rPr dirty="0"/>
              <a:t>of</a:t>
            </a:r>
            <a:r>
              <a:rPr spc="35" dirty="0"/>
              <a:t> </a:t>
            </a:r>
            <a:r>
              <a:rPr dirty="0"/>
              <a:t>the</a:t>
            </a:r>
            <a:r>
              <a:rPr spc="35" dirty="0"/>
              <a:t> </a:t>
            </a:r>
            <a:r>
              <a:rPr spc="-75" dirty="0"/>
              <a:t>following</a:t>
            </a:r>
            <a:r>
              <a:rPr spc="30" dirty="0"/>
              <a:t> </a:t>
            </a:r>
            <a:r>
              <a:rPr dirty="0"/>
              <a:t>represent</a:t>
            </a:r>
            <a:r>
              <a:rPr spc="35" dirty="0"/>
              <a:t> </a:t>
            </a:r>
            <a:r>
              <a:rPr dirty="0"/>
              <a:t>fundamental</a:t>
            </a:r>
            <a:r>
              <a:rPr spc="40" dirty="0"/>
              <a:t> </a:t>
            </a:r>
            <a:r>
              <a:rPr spc="-45" dirty="0"/>
              <a:t>differences</a:t>
            </a:r>
            <a:r>
              <a:rPr spc="35" dirty="0"/>
              <a:t> </a:t>
            </a:r>
            <a:r>
              <a:rPr spc="-10" dirty="0"/>
              <a:t>between </a:t>
            </a:r>
            <a:r>
              <a:rPr dirty="0"/>
              <a:t>a</a:t>
            </a:r>
            <a:r>
              <a:rPr spc="114" dirty="0"/>
              <a:t> </a:t>
            </a:r>
            <a:r>
              <a:rPr spc="-40" dirty="0"/>
              <a:t>wave</a:t>
            </a:r>
            <a:r>
              <a:rPr spc="114" dirty="0"/>
              <a:t> </a:t>
            </a:r>
            <a:r>
              <a:rPr dirty="0"/>
              <a:t>and</a:t>
            </a:r>
            <a:r>
              <a:rPr spc="125" dirty="0"/>
              <a:t> </a:t>
            </a:r>
            <a:r>
              <a:rPr dirty="0"/>
              <a:t>a</a:t>
            </a:r>
            <a:r>
              <a:rPr spc="125" dirty="0"/>
              <a:t> </a:t>
            </a:r>
            <a:r>
              <a:rPr spc="-10" dirty="0"/>
              <a:t>particle?</a:t>
            </a:r>
            <a:r>
              <a:rPr dirty="0"/>
              <a:t>	(Choose</a:t>
            </a:r>
            <a:r>
              <a:rPr spc="50" dirty="0"/>
              <a:t> </a:t>
            </a:r>
            <a:r>
              <a:rPr dirty="0"/>
              <a:t>all</a:t>
            </a:r>
            <a:r>
              <a:rPr spc="50" dirty="0"/>
              <a:t> </a:t>
            </a:r>
            <a:r>
              <a:rPr spc="114" dirty="0"/>
              <a:t>that</a:t>
            </a:r>
            <a:r>
              <a:rPr spc="45" dirty="0"/>
              <a:t> </a:t>
            </a:r>
            <a:r>
              <a:rPr spc="-10" dirty="0"/>
              <a:t>apply.)</a:t>
            </a:r>
          </a:p>
        </p:txBody>
      </p:sp>
      <p:sp>
        <p:nvSpPr>
          <p:cNvPr id="5" name="object 5"/>
          <p:cNvSpPr txBox="1"/>
          <p:nvPr/>
        </p:nvSpPr>
        <p:spPr>
          <a:xfrm>
            <a:off x="719315" y="2042037"/>
            <a:ext cx="8255000" cy="2682875"/>
          </a:xfrm>
          <a:prstGeom prst="rect">
            <a:avLst/>
          </a:prstGeom>
        </p:spPr>
        <p:txBody>
          <a:bodyPr vert="horz" wrap="square" lIns="0" tIns="144780" rIns="0" bIns="0" rtlCol="0">
            <a:spAutoFit/>
          </a:bodyPr>
          <a:lstStyle/>
          <a:p>
            <a:pPr marL="382905" indent="-370205" algn="just">
              <a:lnSpc>
                <a:spcPct val="100000"/>
              </a:lnSpc>
              <a:spcBef>
                <a:spcPts val="1140"/>
              </a:spcBef>
              <a:buAutoNum type="alphaUcPeriod"/>
              <a:tabLst>
                <a:tab pos="382905" algn="l"/>
              </a:tabLst>
            </a:pPr>
            <a:r>
              <a:rPr sz="2450" spc="-30" dirty="0">
                <a:latin typeface="Times New Roman"/>
                <a:cs typeface="Times New Roman"/>
              </a:rPr>
              <a:t>You</a:t>
            </a:r>
            <a:r>
              <a:rPr sz="2450" spc="114" dirty="0">
                <a:latin typeface="Times New Roman"/>
                <a:cs typeface="Times New Roman"/>
              </a:rPr>
              <a:t> </a:t>
            </a:r>
            <a:r>
              <a:rPr sz="2450" dirty="0">
                <a:latin typeface="Times New Roman"/>
                <a:cs typeface="Times New Roman"/>
              </a:rPr>
              <a:t>can</a:t>
            </a:r>
            <a:r>
              <a:rPr sz="2450" spc="114" dirty="0">
                <a:latin typeface="Times New Roman"/>
                <a:cs typeface="Times New Roman"/>
              </a:rPr>
              <a:t> </a:t>
            </a:r>
            <a:r>
              <a:rPr sz="2450" dirty="0">
                <a:latin typeface="Times New Roman"/>
                <a:cs typeface="Times New Roman"/>
              </a:rPr>
              <a:t>measure</a:t>
            </a:r>
            <a:r>
              <a:rPr sz="2450" spc="12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particle</a:t>
            </a:r>
            <a:r>
              <a:rPr sz="2450" spc="114" dirty="0">
                <a:latin typeface="Times New Roman"/>
                <a:cs typeface="Times New Roman"/>
              </a:rPr>
              <a:t> </a:t>
            </a:r>
            <a:r>
              <a:rPr sz="2450" spc="80" dirty="0">
                <a:latin typeface="Times New Roman"/>
                <a:cs typeface="Times New Roman"/>
              </a:rPr>
              <a:t>but</a:t>
            </a:r>
            <a:r>
              <a:rPr sz="2450" spc="114" dirty="0">
                <a:latin typeface="Times New Roman"/>
                <a:cs typeface="Times New Roman"/>
              </a:rPr>
              <a:t> </a:t>
            </a:r>
            <a:r>
              <a:rPr sz="2450" dirty="0">
                <a:latin typeface="Times New Roman"/>
                <a:cs typeface="Times New Roman"/>
              </a:rPr>
              <a:t>you</a:t>
            </a:r>
            <a:r>
              <a:rPr sz="2450" spc="114" dirty="0">
                <a:latin typeface="Times New Roman"/>
                <a:cs typeface="Times New Roman"/>
              </a:rPr>
              <a:t> </a:t>
            </a:r>
            <a:r>
              <a:rPr sz="2450" dirty="0">
                <a:latin typeface="Times New Roman"/>
                <a:cs typeface="Times New Roman"/>
              </a:rPr>
              <a:t>can’t</a:t>
            </a:r>
            <a:r>
              <a:rPr sz="2450" spc="120" dirty="0">
                <a:latin typeface="Times New Roman"/>
                <a:cs typeface="Times New Roman"/>
              </a:rPr>
              <a:t> </a:t>
            </a:r>
            <a:r>
              <a:rPr sz="2450" dirty="0">
                <a:latin typeface="Times New Roman"/>
                <a:cs typeface="Times New Roman"/>
              </a:rPr>
              <a:t>detect</a:t>
            </a:r>
            <a:r>
              <a:rPr sz="2450" spc="114"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spc="-10" dirty="0">
                <a:latin typeface="Times New Roman"/>
                <a:cs typeface="Times New Roman"/>
              </a:rPr>
              <a:t>wave.</a:t>
            </a:r>
            <a:endParaRPr sz="2450">
              <a:latin typeface="Times New Roman"/>
              <a:cs typeface="Times New Roman"/>
            </a:endParaRPr>
          </a:p>
          <a:p>
            <a:pPr marL="382270" marR="5080" indent="-358140" algn="just">
              <a:lnSpc>
                <a:spcPct val="101699"/>
              </a:lnSpc>
              <a:spcBef>
                <a:spcPts val="995"/>
              </a:spcBef>
              <a:buAutoNum type="alphaUcPeriod"/>
              <a:tabLst>
                <a:tab pos="383540" algn="l"/>
              </a:tabLst>
            </a:pPr>
            <a:r>
              <a:rPr sz="2450" dirty="0">
                <a:latin typeface="Times New Roman"/>
                <a:cs typeface="Times New Roman"/>
              </a:rPr>
              <a:t>Two</a:t>
            </a:r>
            <a:r>
              <a:rPr sz="2450" spc="10" dirty="0">
                <a:latin typeface="Times New Roman"/>
                <a:cs typeface="Times New Roman"/>
              </a:rPr>
              <a:t> </a:t>
            </a:r>
            <a:r>
              <a:rPr sz="2450" spc="-65" dirty="0">
                <a:latin typeface="Times New Roman"/>
                <a:cs typeface="Times New Roman"/>
              </a:rPr>
              <a:t>waves</a:t>
            </a:r>
            <a:r>
              <a:rPr sz="2450" spc="25" dirty="0">
                <a:latin typeface="Times New Roman"/>
                <a:cs typeface="Times New Roman"/>
              </a:rPr>
              <a:t> </a:t>
            </a:r>
            <a:r>
              <a:rPr sz="2450" spc="-25" dirty="0">
                <a:latin typeface="Times New Roman"/>
                <a:cs typeface="Times New Roman"/>
              </a:rPr>
              <a:t>always</a:t>
            </a:r>
            <a:r>
              <a:rPr sz="2450" spc="20" dirty="0">
                <a:latin typeface="Times New Roman"/>
                <a:cs typeface="Times New Roman"/>
              </a:rPr>
              <a:t> </a:t>
            </a:r>
            <a:r>
              <a:rPr sz="2450" dirty="0">
                <a:latin typeface="Times New Roman"/>
                <a:cs typeface="Times New Roman"/>
              </a:rPr>
              <a:t>add</a:t>
            </a:r>
            <a:r>
              <a:rPr sz="2450" spc="25" dirty="0">
                <a:latin typeface="Times New Roman"/>
                <a:cs typeface="Times New Roman"/>
              </a:rPr>
              <a:t> </a:t>
            </a:r>
            <a:r>
              <a:rPr sz="2450" dirty="0">
                <a:latin typeface="Times New Roman"/>
                <a:cs typeface="Times New Roman"/>
              </a:rPr>
              <a:t>up</a:t>
            </a:r>
            <a:r>
              <a:rPr sz="2450" spc="20" dirty="0">
                <a:latin typeface="Times New Roman"/>
                <a:cs typeface="Times New Roman"/>
              </a:rPr>
              <a:t> </a:t>
            </a:r>
            <a:r>
              <a:rPr sz="2450" dirty="0">
                <a:latin typeface="Times New Roman"/>
                <a:cs typeface="Times New Roman"/>
              </a:rPr>
              <a:t>to</a:t>
            </a:r>
            <a:r>
              <a:rPr sz="2450" spc="25" dirty="0">
                <a:latin typeface="Times New Roman"/>
                <a:cs typeface="Times New Roman"/>
              </a:rPr>
              <a:t> </a:t>
            </a:r>
            <a:r>
              <a:rPr sz="2450" dirty="0">
                <a:latin typeface="Times New Roman"/>
                <a:cs typeface="Times New Roman"/>
              </a:rPr>
              <a:t>something</a:t>
            </a:r>
            <a:r>
              <a:rPr sz="2450" spc="30" dirty="0">
                <a:latin typeface="Times New Roman"/>
                <a:cs typeface="Times New Roman"/>
              </a:rPr>
              <a:t> </a:t>
            </a:r>
            <a:r>
              <a:rPr sz="2450" spc="-30" dirty="0">
                <a:latin typeface="Times New Roman"/>
                <a:cs typeface="Times New Roman"/>
              </a:rPr>
              <a:t>less</a:t>
            </a:r>
            <a:r>
              <a:rPr sz="2450" spc="15" dirty="0">
                <a:latin typeface="Times New Roman"/>
                <a:cs typeface="Times New Roman"/>
              </a:rPr>
              <a:t> </a:t>
            </a:r>
            <a:r>
              <a:rPr sz="2450" spc="70" dirty="0">
                <a:latin typeface="Times New Roman"/>
                <a:cs typeface="Times New Roman"/>
              </a:rPr>
              <a:t>than</a:t>
            </a:r>
            <a:r>
              <a:rPr sz="2450" spc="25" dirty="0">
                <a:latin typeface="Times New Roman"/>
                <a:cs typeface="Times New Roman"/>
              </a:rPr>
              <a:t> </a:t>
            </a:r>
            <a:r>
              <a:rPr sz="2450" dirty="0">
                <a:latin typeface="Times New Roman"/>
                <a:cs typeface="Times New Roman"/>
              </a:rPr>
              <a:t>their</a:t>
            </a:r>
            <a:r>
              <a:rPr sz="2450" spc="25" dirty="0">
                <a:latin typeface="Times New Roman"/>
                <a:cs typeface="Times New Roman"/>
              </a:rPr>
              <a:t> </a:t>
            </a:r>
            <a:r>
              <a:rPr sz="2450" spc="-10" dirty="0">
                <a:latin typeface="Times New Roman"/>
                <a:cs typeface="Times New Roman"/>
              </a:rPr>
              <a:t>individ- 	</a:t>
            </a:r>
            <a:r>
              <a:rPr sz="2450" dirty="0">
                <a:latin typeface="Times New Roman"/>
                <a:cs typeface="Times New Roman"/>
              </a:rPr>
              <a:t>ual</a:t>
            </a:r>
            <a:r>
              <a:rPr sz="2450" spc="114" dirty="0">
                <a:latin typeface="Times New Roman"/>
                <a:cs typeface="Times New Roman"/>
              </a:rPr>
              <a:t> </a:t>
            </a:r>
            <a:r>
              <a:rPr sz="2450" spc="-10" dirty="0">
                <a:latin typeface="Times New Roman"/>
                <a:cs typeface="Times New Roman"/>
              </a:rPr>
              <a:t>values,</a:t>
            </a:r>
            <a:r>
              <a:rPr sz="2450" spc="120" dirty="0">
                <a:latin typeface="Times New Roman"/>
                <a:cs typeface="Times New Roman"/>
              </a:rPr>
              <a:t> </a:t>
            </a:r>
            <a:r>
              <a:rPr sz="2450" spc="80" dirty="0">
                <a:latin typeface="Times New Roman"/>
                <a:cs typeface="Times New Roman"/>
              </a:rPr>
              <a:t>but</a:t>
            </a:r>
            <a:r>
              <a:rPr sz="2450" spc="120" dirty="0">
                <a:latin typeface="Times New Roman"/>
                <a:cs typeface="Times New Roman"/>
              </a:rPr>
              <a:t> </a:t>
            </a:r>
            <a:r>
              <a:rPr sz="2450" dirty="0">
                <a:latin typeface="Times New Roman"/>
                <a:cs typeface="Times New Roman"/>
              </a:rPr>
              <a:t>particles</a:t>
            </a:r>
            <a:r>
              <a:rPr sz="2450" spc="120" dirty="0">
                <a:latin typeface="Times New Roman"/>
                <a:cs typeface="Times New Roman"/>
              </a:rPr>
              <a:t> </a:t>
            </a:r>
            <a:r>
              <a:rPr sz="2450" dirty="0">
                <a:latin typeface="Times New Roman"/>
                <a:cs typeface="Times New Roman"/>
              </a:rPr>
              <a:t>add</a:t>
            </a:r>
            <a:r>
              <a:rPr sz="2450" spc="125" dirty="0">
                <a:latin typeface="Times New Roman"/>
                <a:cs typeface="Times New Roman"/>
              </a:rPr>
              <a:t> </a:t>
            </a:r>
            <a:r>
              <a:rPr sz="2450" dirty="0">
                <a:latin typeface="Times New Roman"/>
                <a:cs typeface="Times New Roman"/>
              </a:rPr>
              <a:t>up</a:t>
            </a:r>
            <a:r>
              <a:rPr sz="2450" spc="125" dirty="0">
                <a:latin typeface="Times New Roman"/>
                <a:cs typeface="Times New Roman"/>
              </a:rPr>
              <a:t> </a:t>
            </a:r>
            <a:r>
              <a:rPr sz="2450" dirty="0">
                <a:latin typeface="Times New Roman"/>
                <a:cs typeface="Times New Roman"/>
              </a:rPr>
              <a:t>to</a:t>
            </a:r>
            <a:r>
              <a:rPr sz="2450" spc="120" dirty="0">
                <a:latin typeface="Times New Roman"/>
                <a:cs typeface="Times New Roman"/>
              </a:rPr>
              <a:t> </a:t>
            </a:r>
            <a:r>
              <a:rPr sz="2450" dirty="0">
                <a:latin typeface="Times New Roman"/>
                <a:cs typeface="Times New Roman"/>
              </a:rPr>
              <a:t>something</a:t>
            </a:r>
            <a:r>
              <a:rPr sz="2450" spc="125" dirty="0">
                <a:latin typeface="Times New Roman"/>
                <a:cs typeface="Times New Roman"/>
              </a:rPr>
              <a:t> </a:t>
            </a:r>
            <a:r>
              <a:rPr sz="2450" spc="-10" dirty="0">
                <a:latin typeface="Times New Roman"/>
                <a:cs typeface="Times New Roman"/>
              </a:rPr>
              <a:t>greater.</a:t>
            </a:r>
            <a:endParaRPr sz="2450">
              <a:latin typeface="Times New Roman"/>
              <a:cs typeface="Times New Roman"/>
            </a:endParaRPr>
          </a:p>
          <a:p>
            <a:pPr marL="382270" marR="5080" indent="-361950" algn="just">
              <a:lnSpc>
                <a:spcPct val="101699"/>
              </a:lnSpc>
              <a:spcBef>
                <a:spcPts val="995"/>
              </a:spcBef>
              <a:buAutoNum type="alphaUcPeriod"/>
              <a:tabLst>
                <a:tab pos="383540" algn="l"/>
              </a:tabLst>
            </a:pPr>
            <a:r>
              <a:rPr sz="2450" spc="-30" dirty="0">
                <a:latin typeface="Times New Roman"/>
                <a:cs typeface="Times New Roman"/>
              </a:rPr>
              <a:t>Two </a:t>
            </a:r>
            <a:r>
              <a:rPr sz="2450" spc="-95" dirty="0">
                <a:latin typeface="Times New Roman"/>
                <a:cs typeface="Times New Roman"/>
              </a:rPr>
              <a:t>waves</a:t>
            </a:r>
            <a:r>
              <a:rPr sz="2450" spc="-30" dirty="0">
                <a:latin typeface="Times New Roman"/>
                <a:cs typeface="Times New Roman"/>
              </a:rPr>
              <a:t> </a:t>
            </a:r>
            <a:r>
              <a:rPr sz="2450" dirty="0">
                <a:latin typeface="Times New Roman"/>
                <a:cs typeface="Times New Roman"/>
              </a:rPr>
              <a:t>might</a:t>
            </a:r>
            <a:r>
              <a:rPr sz="2450" spc="-30" dirty="0">
                <a:latin typeface="Times New Roman"/>
                <a:cs typeface="Times New Roman"/>
              </a:rPr>
              <a:t> </a:t>
            </a:r>
            <a:r>
              <a:rPr sz="2450" dirty="0">
                <a:latin typeface="Times New Roman"/>
                <a:cs typeface="Times New Roman"/>
              </a:rPr>
              <a:t>add</a:t>
            </a:r>
            <a:r>
              <a:rPr sz="2450" spc="-30" dirty="0">
                <a:latin typeface="Times New Roman"/>
                <a:cs typeface="Times New Roman"/>
              </a:rPr>
              <a:t> </a:t>
            </a:r>
            <a:r>
              <a:rPr sz="2450" dirty="0">
                <a:latin typeface="Times New Roman"/>
                <a:cs typeface="Times New Roman"/>
              </a:rPr>
              <a:t>up</a:t>
            </a:r>
            <a:r>
              <a:rPr sz="2450" spc="-30" dirty="0">
                <a:latin typeface="Times New Roman"/>
                <a:cs typeface="Times New Roman"/>
              </a:rPr>
              <a:t> </a:t>
            </a:r>
            <a:r>
              <a:rPr sz="2450" dirty="0">
                <a:latin typeface="Times New Roman"/>
                <a:cs typeface="Times New Roman"/>
              </a:rPr>
              <a:t>to</a:t>
            </a:r>
            <a:r>
              <a:rPr sz="2450" spc="-30" dirty="0">
                <a:latin typeface="Times New Roman"/>
                <a:cs typeface="Times New Roman"/>
              </a:rPr>
              <a:t> </a:t>
            </a:r>
            <a:r>
              <a:rPr sz="2450" spc="-10" dirty="0">
                <a:latin typeface="Times New Roman"/>
                <a:cs typeface="Times New Roman"/>
              </a:rPr>
              <a:t>something</a:t>
            </a:r>
            <a:r>
              <a:rPr sz="2450" spc="-30" dirty="0">
                <a:latin typeface="Times New Roman"/>
                <a:cs typeface="Times New Roman"/>
              </a:rPr>
              <a:t> </a:t>
            </a:r>
            <a:r>
              <a:rPr sz="2450" spc="-65" dirty="0">
                <a:latin typeface="Times New Roman"/>
                <a:cs typeface="Times New Roman"/>
              </a:rPr>
              <a:t>less</a:t>
            </a:r>
            <a:r>
              <a:rPr sz="2450" spc="-30" dirty="0">
                <a:latin typeface="Times New Roman"/>
                <a:cs typeface="Times New Roman"/>
              </a:rPr>
              <a:t> </a:t>
            </a:r>
            <a:r>
              <a:rPr sz="2450" dirty="0">
                <a:latin typeface="Times New Roman"/>
                <a:cs typeface="Times New Roman"/>
              </a:rPr>
              <a:t>or</a:t>
            </a:r>
            <a:r>
              <a:rPr sz="2450" spc="-35" dirty="0">
                <a:latin typeface="Times New Roman"/>
                <a:cs typeface="Times New Roman"/>
              </a:rPr>
              <a:t> </a:t>
            </a:r>
            <a:r>
              <a:rPr sz="2450" dirty="0">
                <a:latin typeface="Times New Roman"/>
                <a:cs typeface="Times New Roman"/>
              </a:rPr>
              <a:t>greater</a:t>
            </a:r>
            <a:r>
              <a:rPr sz="2450" spc="-25" dirty="0">
                <a:latin typeface="Times New Roman"/>
                <a:cs typeface="Times New Roman"/>
              </a:rPr>
              <a:t> </a:t>
            </a:r>
            <a:r>
              <a:rPr sz="2450" spc="70" dirty="0">
                <a:latin typeface="Times New Roman"/>
                <a:cs typeface="Times New Roman"/>
              </a:rPr>
              <a:t>than</a:t>
            </a:r>
            <a:r>
              <a:rPr sz="2450" spc="-35" dirty="0">
                <a:latin typeface="Times New Roman"/>
                <a:cs typeface="Times New Roman"/>
              </a:rPr>
              <a:t> </a:t>
            </a:r>
            <a:r>
              <a:rPr sz="2450" spc="-10" dirty="0">
                <a:latin typeface="Times New Roman"/>
                <a:cs typeface="Times New Roman"/>
              </a:rPr>
              <a:t>their 	</a:t>
            </a:r>
            <a:r>
              <a:rPr sz="2450" dirty="0">
                <a:latin typeface="Times New Roman"/>
                <a:cs typeface="Times New Roman"/>
              </a:rPr>
              <a:t>individual</a:t>
            </a:r>
            <a:r>
              <a:rPr sz="2450" spc="409" dirty="0">
                <a:latin typeface="Times New Roman"/>
                <a:cs typeface="Times New Roman"/>
              </a:rPr>
              <a:t> </a:t>
            </a:r>
            <a:r>
              <a:rPr sz="2450" dirty="0">
                <a:latin typeface="Times New Roman"/>
                <a:cs typeface="Times New Roman"/>
              </a:rPr>
              <a:t>values,</a:t>
            </a:r>
            <a:r>
              <a:rPr sz="2450" spc="509" dirty="0">
                <a:latin typeface="Times New Roman"/>
                <a:cs typeface="Times New Roman"/>
              </a:rPr>
              <a:t> </a:t>
            </a:r>
            <a:r>
              <a:rPr sz="2450" spc="80" dirty="0">
                <a:latin typeface="Times New Roman"/>
                <a:cs typeface="Times New Roman"/>
              </a:rPr>
              <a:t>but</a:t>
            </a:r>
            <a:r>
              <a:rPr sz="2450" spc="420" dirty="0">
                <a:latin typeface="Times New Roman"/>
                <a:cs typeface="Times New Roman"/>
              </a:rPr>
              <a:t> </a:t>
            </a:r>
            <a:r>
              <a:rPr sz="2450" dirty="0">
                <a:latin typeface="Times New Roman"/>
                <a:cs typeface="Times New Roman"/>
              </a:rPr>
              <a:t>particles</a:t>
            </a:r>
            <a:r>
              <a:rPr sz="2450" spc="420" dirty="0">
                <a:latin typeface="Times New Roman"/>
                <a:cs typeface="Times New Roman"/>
              </a:rPr>
              <a:t> </a:t>
            </a:r>
            <a:r>
              <a:rPr sz="2450" dirty="0">
                <a:latin typeface="Times New Roman"/>
                <a:cs typeface="Times New Roman"/>
              </a:rPr>
              <a:t>always</a:t>
            </a:r>
            <a:r>
              <a:rPr sz="2450" spc="420" dirty="0">
                <a:latin typeface="Times New Roman"/>
                <a:cs typeface="Times New Roman"/>
              </a:rPr>
              <a:t> </a:t>
            </a:r>
            <a:r>
              <a:rPr sz="2450" dirty="0">
                <a:latin typeface="Times New Roman"/>
                <a:cs typeface="Times New Roman"/>
              </a:rPr>
              <a:t>add</a:t>
            </a:r>
            <a:r>
              <a:rPr sz="2450" spc="425" dirty="0">
                <a:latin typeface="Times New Roman"/>
                <a:cs typeface="Times New Roman"/>
              </a:rPr>
              <a:t> </a:t>
            </a:r>
            <a:r>
              <a:rPr sz="2450" dirty="0">
                <a:latin typeface="Times New Roman"/>
                <a:cs typeface="Times New Roman"/>
              </a:rPr>
              <a:t>up</a:t>
            </a:r>
            <a:r>
              <a:rPr sz="2450" spc="425" dirty="0">
                <a:latin typeface="Times New Roman"/>
                <a:cs typeface="Times New Roman"/>
              </a:rPr>
              <a:t> </a:t>
            </a:r>
            <a:r>
              <a:rPr sz="2450" dirty="0">
                <a:latin typeface="Times New Roman"/>
                <a:cs typeface="Times New Roman"/>
              </a:rPr>
              <a:t>to</a:t>
            </a:r>
            <a:r>
              <a:rPr sz="2450" spc="425" dirty="0">
                <a:latin typeface="Times New Roman"/>
                <a:cs typeface="Times New Roman"/>
              </a:rPr>
              <a:t> </a:t>
            </a:r>
            <a:r>
              <a:rPr sz="2450" spc="-10" dirty="0">
                <a:latin typeface="Times New Roman"/>
                <a:cs typeface="Times New Roman"/>
              </a:rPr>
              <a:t>something 	greater.</a:t>
            </a:r>
            <a:endParaRPr sz="2450">
              <a:latin typeface="Times New Roman"/>
              <a:cs typeface="Times New Roman"/>
            </a:endParaRPr>
          </a:p>
        </p:txBody>
      </p:sp>
      <p:sp>
        <p:nvSpPr>
          <p:cNvPr id="6" name="object 6"/>
          <p:cNvSpPr txBox="1"/>
          <p:nvPr/>
        </p:nvSpPr>
        <p:spPr>
          <a:xfrm>
            <a:off x="7427429" y="4989150"/>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Times New Roman"/>
                <a:cs typeface="Times New Roman"/>
              </a:rPr>
              <a:t>4</a:t>
            </a:r>
            <a:endParaRPr sz="2050">
              <a:latin typeface="Times New Roman"/>
              <a:cs typeface="Times New Roman"/>
            </a:endParaRPr>
          </a:p>
        </p:txBody>
      </p:sp>
      <p:sp>
        <p:nvSpPr>
          <p:cNvPr id="7" name="object 7"/>
          <p:cNvSpPr txBox="1"/>
          <p:nvPr/>
        </p:nvSpPr>
        <p:spPr>
          <a:xfrm>
            <a:off x="689737" y="4827421"/>
            <a:ext cx="8152765" cy="403225"/>
          </a:xfrm>
          <a:prstGeom prst="rect">
            <a:avLst/>
          </a:prstGeom>
        </p:spPr>
        <p:txBody>
          <a:bodyPr vert="horz" wrap="square" lIns="0" tIns="15875" rIns="0" bIns="0" rtlCol="0">
            <a:spAutoFit/>
          </a:bodyPr>
          <a:lstStyle/>
          <a:p>
            <a:pPr marL="38100">
              <a:lnSpc>
                <a:spcPct val="100000"/>
              </a:lnSpc>
              <a:spcBef>
                <a:spcPts val="125"/>
              </a:spcBef>
            </a:pPr>
            <a:r>
              <a:rPr sz="2450" dirty="0">
                <a:latin typeface="Times New Roman"/>
                <a:cs typeface="Times New Roman"/>
              </a:rPr>
              <a:t>D.</a:t>
            </a:r>
            <a:r>
              <a:rPr sz="2450" spc="-80" dirty="0">
                <a:latin typeface="Times New Roman"/>
                <a:cs typeface="Times New Roman"/>
              </a:rPr>
              <a:t> </a:t>
            </a:r>
            <a:r>
              <a:rPr sz="2450" spc="-30" dirty="0">
                <a:latin typeface="Times New Roman"/>
                <a:cs typeface="Times New Roman"/>
              </a:rPr>
              <a:t>You</a:t>
            </a:r>
            <a:r>
              <a:rPr sz="2450" spc="80" dirty="0">
                <a:latin typeface="Times New Roman"/>
                <a:cs typeface="Times New Roman"/>
              </a:rPr>
              <a:t> </a:t>
            </a:r>
            <a:r>
              <a:rPr sz="2450" dirty="0">
                <a:latin typeface="Times New Roman"/>
                <a:cs typeface="Times New Roman"/>
              </a:rPr>
              <a:t>can</a:t>
            </a:r>
            <a:r>
              <a:rPr sz="2450" spc="80" dirty="0">
                <a:latin typeface="Times New Roman"/>
                <a:cs typeface="Times New Roman"/>
              </a:rPr>
              <a:t> </a:t>
            </a:r>
            <a:r>
              <a:rPr sz="2450" dirty="0">
                <a:latin typeface="Times New Roman"/>
                <a:cs typeface="Times New Roman"/>
              </a:rPr>
              <a:t>have</a:t>
            </a:r>
            <a:r>
              <a:rPr sz="2450" spc="75" dirty="0">
                <a:latin typeface="Times New Roman"/>
                <a:cs typeface="Times New Roman"/>
              </a:rPr>
              <a:t> </a:t>
            </a:r>
            <a:r>
              <a:rPr sz="2450" dirty="0">
                <a:latin typeface="Times New Roman"/>
                <a:cs typeface="Times New Roman"/>
              </a:rPr>
              <a:t>9</a:t>
            </a:r>
            <a:r>
              <a:rPr sz="2450" spc="75" dirty="0">
                <a:latin typeface="Times New Roman"/>
                <a:cs typeface="Times New Roman"/>
              </a:rPr>
              <a:t> </a:t>
            </a:r>
            <a:r>
              <a:rPr sz="2450" dirty="0">
                <a:latin typeface="Times New Roman"/>
                <a:cs typeface="Times New Roman"/>
              </a:rPr>
              <a:t>particles</a:t>
            </a:r>
            <a:r>
              <a:rPr sz="2450" spc="80" dirty="0">
                <a:latin typeface="Times New Roman"/>
                <a:cs typeface="Times New Roman"/>
              </a:rPr>
              <a:t> </a:t>
            </a:r>
            <a:r>
              <a:rPr sz="2450" dirty="0">
                <a:latin typeface="Times New Roman"/>
                <a:cs typeface="Times New Roman"/>
              </a:rPr>
              <a:t>or</a:t>
            </a:r>
            <a:r>
              <a:rPr sz="2450" spc="75" dirty="0">
                <a:latin typeface="Times New Roman"/>
                <a:cs typeface="Times New Roman"/>
              </a:rPr>
              <a:t> </a:t>
            </a:r>
            <a:r>
              <a:rPr sz="2450" dirty="0">
                <a:latin typeface="Times New Roman"/>
                <a:cs typeface="Times New Roman"/>
              </a:rPr>
              <a:t>10</a:t>
            </a:r>
            <a:r>
              <a:rPr sz="2450" spc="75" dirty="0">
                <a:latin typeface="Times New Roman"/>
                <a:cs typeface="Times New Roman"/>
              </a:rPr>
              <a:t> </a:t>
            </a:r>
            <a:r>
              <a:rPr sz="2450" dirty="0">
                <a:latin typeface="Times New Roman"/>
                <a:cs typeface="Times New Roman"/>
              </a:rPr>
              <a:t>particles,</a:t>
            </a:r>
            <a:r>
              <a:rPr sz="2450" spc="75" dirty="0">
                <a:latin typeface="Times New Roman"/>
                <a:cs typeface="Times New Roman"/>
              </a:rPr>
              <a:t> </a:t>
            </a:r>
            <a:r>
              <a:rPr sz="2450" spc="80" dirty="0">
                <a:latin typeface="Times New Roman"/>
                <a:cs typeface="Times New Roman"/>
              </a:rPr>
              <a:t>but </a:t>
            </a:r>
            <a:r>
              <a:rPr sz="2450" dirty="0">
                <a:latin typeface="Times New Roman"/>
                <a:cs typeface="Times New Roman"/>
              </a:rPr>
              <a:t>not</a:t>
            </a:r>
            <a:r>
              <a:rPr sz="2450" spc="75" dirty="0">
                <a:latin typeface="Times New Roman"/>
                <a:cs typeface="Times New Roman"/>
              </a:rPr>
              <a:t> </a:t>
            </a:r>
            <a:r>
              <a:rPr sz="2450" dirty="0">
                <a:latin typeface="Times New Roman"/>
                <a:cs typeface="Times New Roman"/>
              </a:rPr>
              <a:t>9</a:t>
            </a:r>
            <a:r>
              <a:rPr sz="3075" u="sng" baseline="27100" dirty="0">
                <a:uFill>
                  <a:solidFill>
                    <a:srgbClr val="000000"/>
                  </a:solidFill>
                </a:uFill>
                <a:latin typeface="Times New Roman"/>
                <a:cs typeface="Times New Roman"/>
              </a:rPr>
              <a:t>3</a:t>
            </a:r>
            <a:r>
              <a:rPr sz="3075" u="none" spc="419" baseline="27100" dirty="0">
                <a:latin typeface="Times New Roman"/>
                <a:cs typeface="Times New Roman"/>
              </a:rPr>
              <a:t> </a:t>
            </a:r>
            <a:r>
              <a:rPr sz="2450" u="none" spc="-10" dirty="0">
                <a:latin typeface="Times New Roman"/>
                <a:cs typeface="Times New Roman"/>
              </a:rPr>
              <a:t>particles.</a:t>
            </a:r>
            <a:endParaRPr sz="2450">
              <a:latin typeface="Times New Roman"/>
              <a:cs typeface="Times New Roman"/>
            </a:endParaRPr>
          </a:p>
        </p:txBody>
      </p:sp>
      <p:sp>
        <p:nvSpPr>
          <p:cNvPr id="8" name="object 8"/>
          <p:cNvSpPr txBox="1"/>
          <p:nvPr/>
        </p:nvSpPr>
        <p:spPr>
          <a:xfrm>
            <a:off x="707758" y="5447396"/>
            <a:ext cx="2240915"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C,</a:t>
            </a:r>
            <a:r>
              <a:rPr sz="2450" spc="125" dirty="0">
                <a:latin typeface="Times New Roman"/>
                <a:cs typeface="Times New Roman"/>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Isaac</a:t>
            </a:r>
            <a:r>
              <a:rPr spc="-20" dirty="0"/>
              <a:t> </a:t>
            </a:r>
            <a:r>
              <a:rPr spc="-10" dirty="0"/>
              <a:t>Newton</a:t>
            </a:r>
            <a:r>
              <a:rPr spc="-25" dirty="0"/>
              <a:t> </a:t>
            </a:r>
            <a:r>
              <a:rPr spc="-70" dirty="0"/>
              <a:t>viewed</a:t>
            </a:r>
            <a:r>
              <a:rPr spc="-20" dirty="0"/>
              <a:t> </a:t>
            </a:r>
            <a:r>
              <a:rPr dirty="0"/>
              <a:t>light</a:t>
            </a:r>
            <a:r>
              <a:rPr spc="-20" dirty="0"/>
              <a:t> </a:t>
            </a:r>
            <a:r>
              <a:rPr dirty="0"/>
              <a:t>as</a:t>
            </a:r>
            <a:r>
              <a:rPr spc="-25" dirty="0"/>
              <a:t> </a:t>
            </a:r>
            <a:r>
              <a:rPr dirty="0"/>
              <a:t>a</a:t>
            </a:r>
            <a:r>
              <a:rPr spc="-20" dirty="0"/>
              <a:t> </a:t>
            </a:r>
            <a:r>
              <a:rPr dirty="0"/>
              <a:t>stream</a:t>
            </a:r>
            <a:r>
              <a:rPr spc="-20" dirty="0"/>
              <a:t> </a:t>
            </a:r>
            <a:r>
              <a:rPr spc="-90" dirty="0"/>
              <a:t>of</a:t>
            </a:r>
            <a:r>
              <a:rPr spc="-25" dirty="0"/>
              <a:t> </a:t>
            </a:r>
            <a:r>
              <a:rPr dirty="0"/>
              <a:t>particles.</a:t>
            </a:r>
            <a:r>
              <a:rPr spc="335" dirty="0"/>
              <a:t> </a:t>
            </a:r>
            <a:r>
              <a:rPr spc="75" dirty="0"/>
              <a:t>What</a:t>
            </a:r>
            <a:r>
              <a:rPr spc="-25" dirty="0"/>
              <a:t> </a:t>
            </a:r>
            <a:r>
              <a:rPr spc="-10" dirty="0"/>
              <a:t>evidence </a:t>
            </a:r>
            <a:r>
              <a:rPr dirty="0"/>
              <a:t>have</a:t>
            </a:r>
            <a:r>
              <a:rPr spc="225" dirty="0"/>
              <a:t> </a:t>
            </a:r>
            <a:r>
              <a:rPr dirty="0"/>
              <a:t>we</a:t>
            </a:r>
            <a:r>
              <a:rPr spc="235" dirty="0"/>
              <a:t> </a:t>
            </a:r>
            <a:r>
              <a:rPr dirty="0"/>
              <a:t>seen</a:t>
            </a:r>
            <a:r>
              <a:rPr spc="235" dirty="0"/>
              <a:t> </a:t>
            </a:r>
            <a:r>
              <a:rPr dirty="0"/>
              <a:t>in</a:t>
            </a:r>
            <a:r>
              <a:rPr spc="235" dirty="0"/>
              <a:t> </a:t>
            </a:r>
            <a:r>
              <a:rPr dirty="0"/>
              <a:t>this</a:t>
            </a:r>
            <a:r>
              <a:rPr spc="229" dirty="0"/>
              <a:t> </a:t>
            </a:r>
            <a:r>
              <a:rPr dirty="0"/>
              <a:t>chapter</a:t>
            </a:r>
            <a:r>
              <a:rPr spc="235" dirty="0"/>
              <a:t> </a:t>
            </a:r>
            <a:r>
              <a:rPr spc="114" dirty="0"/>
              <a:t>that</a:t>
            </a:r>
            <a:r>
              <a:rPr spc="229" dirty="0"/>
              <a:t> </a:t>
            </a:r>
            <a:r>
              <a:rPr dirty="0"/>
              <a:t>disproves</a:t>
            </a:r>
            <a:r>
              <a:rPr spc="235" dirty="0"/>
              <a:t> </a:t>
            </a:r>
            <a:r>
              <a:rPr dirty="0"/>
              <a:t>this</a:t>
            </a:r>
            <a:r>
              <a:rPr spc="235" dirty="0"/>
              <a:t> </a:t>
            </a:r>
            <a:r>
              <a:rPr dirty="0"/>
              <a:t>view?</a:t>
            </a:r>
            <a:r>
              <a:rPr spc="110" dirty="0"/>
              <a:t>  </a:t>
            </a:r>
            <a:r>
              <a:rPr spc="-10" dirty="0"/>
              <a:t>(Choose one.)</a:t>
            </a:r>
          </a:p>
        </p:txBody>
      </p:sp>
      <p:sp>
        <p:nvSpPr>
          <p:cNvPr id="5" name="object 5"/>
          <p:cNvSpPr txBox="1"/>
          <p:nvPr/>
        </p:nvSpPr>
        <p:spPr>
          <a:xfrm>
            <a:off x="719315" y="2549968"/>
            <a:ext cx="8255000" cy="1289050"/>
          </a:xfrm>
          <a:prstGeom prst="rect">
            <a:avLst/>
          </a:prstGeom>
        </p:spPr>
        <p:txBody>
          <a:bodyPr vert="horz" wrap="square" lIns="0" tIns="9525" rIns="0" bIns="0" rtlCol="0">
            <a:spAutoFit/>
          </a:bodyPr>
          <a:lstStyle/>
          <a:p>
            <a:pPr marL="383540" marR="5080" indent="-371475">
              <a:lnSpc>
                <a:spcPct val="101699"/>
              </a:lnSpc>
              <a:spcBef>
                <a:spcPts val="75"/>
              </a:spcBef>
            </a:pPr>
            <a:r>
              <a:rPr sz="2450" dirty="0">
                <a:latin typeface="Times New Roman"/>
                <a:cs typeface="Times New Roman"/>
              </a:rPr>
              <a:t>A.</a:t>
            </a:r>
            <a:r>
              <a:rPr sz="2450" spc="-6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stream</a:t>
            </a:r>
            <a:r>
              <a:rPr sz="2450" spc="-15" dirty="0">
                <a:latin typeface="Times New Roman"/>
                <a:cs typeface="Times New Roman"/>
              </a:rPr>
              <a:t> </a:t>
            </a:r>
            <a:r>
              <a:rPr sz="2450" spc="-50" dirty="0">
                <a:latin typeface="Times New Roman"/>
                <a:cs typeface="Times New Roman"/>
              </a:rPr>
              <a:t>of</a:t>
            </a:r>
            <a:r>
              <a:rPr sz="2450" spc="-10" dirty="0">
                <a:latin typeface="Times New Roman"/>
                <a:cs typeface="Times New Roman"/>
              </a:rPr>
              <a:t> </a:t>
            </a:r>
            <a:r>
              <a:rPr sz="2450" dirty="0">
                <a:latin typeface="Times New Roman"/>
                <a:cs typeface="Times New Roman"/>
              </a:rPr>
              <a:t>particles</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dirty="0">
                <a:latin typeface="Times New Roman"/>
                <a:cs typeface="Times New Roman"/>
              </a:rPr>
              <a:t>never</a:t>
            </a:r>
            <a:r>
              <a:rPr sz="2450" spc="-10" dirty="0">
                <a:latin typeface="Times New Roman"/>
                <a:cs typeface="Times New Roman"/>
              </a:rPr>
              <a:t> have </a:t>
            </a:r>
            <a:r>
              <a:rPr sz="2450" dirty="0">
                <a:latin typeface="Times New Roman"/>
                <a:cs typeface="Times New Roman"/>
              </a:rPr>
              <a:t>dark</a:t>
            </a:r>
            <a:r>
              <a:rPr sz="2450" spc="-10" dirty="0">
                <a:latin typeface="Times New Roman"/>
                <a:cs typeface="Times New Roman"/>
              </a:rPr>
              <a:t> </a:t>
            </a:r>
            <a:r>
              <a:rPr sz="2450" dirty="0">
                <a:latin typeface="Times New Roman"/>
                <a:cs typeface="Times New Roman"/>
              </a:rPr>
              <a:t>bands</a:t>
            </a:r>
            <a:r>
              <a:rPr sz="2450" spc="-15" dirty="0">
                <a:latin typeface="Times New Roman"/>
                <a:cs typeface="Times New Roman"/>
              </a:rPr>
              <a:t> </a:t>
            </a:r>
            <a:r>
              <a:rPr sz="2450" dirty="0">
                <a:latin typeface="Times New Roman"/>
                <a:cs typeface="Times New Roman"/>
              </a:rPr>
              <a:t>in</a:t>
            </a:r>
            <a:r>
              <a:rPr sz="2450" spc="-10" dirty="0">
                <a:latin typeface="Times New Roman"/>
                <a:cs typeface="Times New Roman"/>
              </a:rPr>
              <a:t> </a:t>
            </a:r>
            <a:r>
              <a:rPr sz="2450" dirty="0">
                <a:latin typeface="Times New Roman"/>
                <a:cs typeface="Times New Roman"/>
              </a:rPr>
              <a:t>a</a:t>
            </a:r>
            <a:r>
              <a:rPr sz="2450" spc="-10" dirty="0">
                <a:latin typeface="Times New Roman"/>
                <a:cs typeface="Times New Roman"/>
              </a:rPr>
              <a:t> double- </a:t>
            </a:r>
            <a:r>
              <a:rPr sz="2450" dirty="0">
                <a:latin typeface="Times New Roman"/>
                <a:cs typeface="Times New Roman"/>
              </a:rPr>
              <a:t>slit</a:t>
            </a:r>
            <a:r>
              <a:rPr sz="2450" spc="135" dirty="0">
                <a:latin typeface="Times New Roman"/>
                <a:cs typeface="Times New Roman"/>
              </a:rPr>
              <a:t> </a:t>
            </a:r>
            <a:r>
              <a:rPr sz="2450" spc="-10" dirty="0">
                <a:latin typeface="Times New Roman"/>
                <a:cs typeface="Times New Roman"/>
              </a:rPr>
              <a:t>experiment.</a:t>
            </a:r>
            <a:endParaRPr sz="2450">
              <a:latin typeface="Times New Roman"/>
              <a:cs typeface="Times New Roman"/>
            </a:endParaRPr>
          </a:p>
          <a:p>
            <a:pPr marL="24765">
              <a:lnSpc>
                <a:spcPct val="100000"/>
              </a:lnSpc>
              <a:spcBef>
                <a:spcPts val="1045"/>
              </a:spcBef>
            </a:pPr>
            <a:r>
              <a:rPr sz="2450" dirty="0">
                <a:latin typeface="Times New Roman"/>
                <a:cs typeface="Times New Roman"/>
              </a:rPr>
              <a:t>B.</a:t>
            </a:r>
            <a:r>
              <a:rPr sz="2450" spc="-70" dirty="0">
                <a:latin typeface="Times New Roman"/>
                <a:cs typeface="Times New Roman"/>
              </a:rPr>
              <a:t> </a:t>
            </a:r>
            <a:r>
              <a:rPr sz="2450" dirty="0">
                <a:latin typeface="Times New Roman"/>
                <a:cs typeface="Times New Roman"/>
              </a:rPr>
              <a:t>A</a:t>
            </a:r>
            <a:r>
              <a:rPr sz="2450" spc="105" dirty="0">
                <a:latin typeface="Times New Roman"/>
                <a:cs typeface="Times New Roman"/>
              </a:rPr>
              <a:t> </a:t>
            </a:r>
            <a:r>
              <a:rPr sz="2450" dirty="0">
                <a:latin typeface="Times New Roman"/>
                <a:cs typeface="Times New Roman"/>
              </a:rPr>
              <a:t>stream</a:t>
            </a:r>
            <a:r>
              <a:rPr sz="2450" spc="100" dirty="0">
                <a:latin typeface="Times New Roman"/>
                <a:cs typeface="Times New Roman"/>
              </a:rPr>
              <a:t> </a:t>
            </a:r>
            <a:r>
              <a:rPr sz="2450" dirty="0">
                <a:latin typeface="Times New Roman"/>
                <a:cs typeface="Times New Roman"/>
              </a:rPr>
              <a:t>of</a:t>
            </a:r>
            <a:r>
              <a:rPr sz="2450" spc="100" dirty="0">
                <a:latin typeface="Times New Roman"/>
                <a:cs typeface="Times New Roman"/>
              </a:rPr>
              <a:t> </a:t>
            </a:r>
            <a:r>
              <a:rPr sz="2450" dirty="0">
                <a:latin typeface="Times New Roman"/>
                <a:cs typeface="Times New Roman"/>
              </a:rPr>
              <a:t>particles</a:t>
            </a:r>
            <a:r>
              <a:rPr sz="2450" spc="100" dirty="0">
                <a:latin typeface="Times New Roman"/>
                <a:cs typeface="Times New Roman"/>
              </a:rPr>
              <a:t> </a:t>
            </a:r>
            <a:r>
              <a:rPr sz="2450" spc="-10" dirty="0">
                <a:latin typeface="Times New Roman"/>
                <a:cs typeface="Times New Roman"/>
              </a:rPr>
              <a:t>would</a:t>
            </a:r>
            <a:r>
              <a:rPr sz="2450" spc="100" dirty="0">
                <a:latin typeface="Times New Roman"/>
                <a:cs typeface="Times New Roman"/>
              </a:rPr>
              <a:t> </a:t>
            </a:r>
            <a:r>
              <a:rPr sz="2450" dirty="0">
                <a:latin typeface="Times New Roman"/>
                <a:cs typeface="Times New Roman"/>
              </a:rPr>
              <a:t>not</a:t>
            </a:r>
            <a:r>
              <a:rPr sz="2450" spc="100" dirty="0">
                <a:latin typeface="Times New Roman"/>
                <a:cs typeface="Times New Roman"/>
              </a:rPr>
              <a:t> </a:t>
            </a:r>
            <a:r>
              <a:rPr sz="2450" dirty="0">
                <a:latin typeface="Times New Roman"/>
                <a:cs typeface="Times New Roman"/>
              </a:rPr>
              <a:t>appear</a:t>
            </a:r>
            <a:r>
              <a:rPr sz="2450" spc="100" dirty="0">
                <a:latin typeface="Times New Roman"/>
                <a:cs typeface="Times New Roman"/>
              </a:rPr>
              <a:t> </a:t>
            </a:r>
            <a:r>
              <a:rPr sz="2450" dirty="0">
                <a:latin typeface="Times New Roman"/>
                <a:cs typeface="Times New Roman"/>
              </a:rPr>
              <a:t>as</a:t>
            </a:r>
            <a:r>
              <a:rPr sz="2450" spc="105" dirty="0">
                <a:latin typeface="Times New Roman"/>
                <a:cs typeface="Times New Roman"/>
              </a:rPr>
              <a:t> </a:t>
            </a:r>
            <a:r>
              <a:rPr sz="2450" spc="-20" dirty="0">
                <a:latin typeface="Times New Roman"/>
                <a:cs typeface="Times New Roman"/>
              </a:rPr>
              <a:t>single</a:t>
            </a:r>
            <a:r>
              <a:rPr sz="2450" spc="100" dirty="0">
                <a:latin typeface="Times New Roman"/>
                <a:cs typeface="Times New Roman"/>
              </a:rPr>
              <a:t> </a:t>
            </a:r>
            <a:r>
              <a:rPr sz="2450" spc="-10" dirty="0">
                <a:latin typeface="Times New Roman"/>
                <a:cs typeface="Times New Roman"/>
              </a:rPr>
              <a:t>dots.</a:t>
            </a:r>
            <a:endParaRPr sz="2450">
              <a:latin typeface="Times New Roman"/>
              <a:cs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Isaac</a:t>
            </a:r>
            <a:r>
              <a:rPr spc="-20" dirty="0"/>
              <a:t> </a:t>
            </a:r>
            <a:r>
              <a:rPr spc="-10" dirty="0"/>
              <a:t>Newton</a:t>
            </a:r>
            <a:r>
              <a:rPr spc="-25" dirty="0"/>
              <a:t> </a:t>
            </a:r>
            <a:r>
              <a:rPr spc="-70" dirty="0"/>
              <a:t>viewed</a:t>
            </a:r>
            <a:r>
              <a:rPr spc="-20" dirty="0"/>
              <a:t> </a:t>
            </a:r>
            <a:r>
              <a:rPr dirty="0"/>
              <a:t>light</a:t>
            </a:r>
            <a:r>
              <a:rPr spc="-20" dirty="0"/>
              <a:t> </a:t>
            </a:r>
            <a:r>
              <a:rPr dirty="0"/>
              <a:t>as</a:t>
            </a:r>
            <a:r>
              <a:rPr spc="-25" dirty="0"/>
              <a:t> </a:t>
            </a:r>
            <a:r>
              <a:rPr dirty="0"/>
              <a:t>a</a:t>
            </a:r>
            <a:r>
              <a:rPr spc="-20" dirty="0"/>
              <a:t> </a:t>
            </a:r>
            <a:r>
              <a:rPr dirty="0"/>
              <a:t>stream</a:t>
            </a:r>
            <a:r>
              <a:rPr spc="-20" dirty="0"/>
              <a:t> </a:t>
            </a:r>
            <a:r>
              <a:rPr spc="-90" dirty="0"/>
              <a:t>of</a:t>
            </a:r>
            <a:r>
              <a:rPr spc="-25" dirty="0"/>
              <a:t> </a:t>
            </a:r>
            <a:r>
              <a:rPr dirty="0"/>
              <a:t>particles.</a:t>
            </a:r>
            <a:r>
              <a:rPr spc="335" dirty="0"/>
              <a:t> </a:t>
            </a:r>
            <a:r>
              <a:rPr spc="75" dirty="0"/>
              <a:t>What</a:t>
            </a:r>
            <a:r>
              <a:rPr spc="-25" dirty="0"/>
              <a:t> </a:t>
            </a:r>
            <a:r>
              <a:rPr spc="-10" dirty="0"/>
              <a:t>evidence </a:t>
            </a:r>
            <a:r>
              <a:rPr dirty="0"/>
              <a:t>have</a:t>
            </a:r>
            <a:r>
              <a:rPr spc="225" dirty="0"/>
              <a:t> </a:t>
            </a:r>
            <a:r>
              <a:rPr dirty="0"/>
              <a:t>we</a:t>
            </a:r>
            <a:r>
              <a:rPr spc="235" dirty="0"/>
              <a:t> </a:t>
            </a:r>
            <a:r>
              <a:rPr dirty="0"/>
              <a:t>seen</a:t>
            </a:r>
            <a:r>
              <a:rPr spc="235" dirty="0"/>
              <a:t> </a:t>
            </a:r>
            <a:r>
              <a:rPr dirty="0"/>
              <a:t>in</a:t>
            </a:r>
            <a:r>
              <a:rPr spc="235" dirty="0"/>
              <a:t> </a:t>
            </a:r>
            <a:r>
              <a:rPr dirty="0"/>
              <a:t>this</a:t>
            </a:r>
            <a:r>
              <a:rPr spc="229" dirty="0"/>
              <a:t> </a:t>
            </a:r>
            <a:r>
              <a:rPr dirty="0"/>
              <a:t>chapter</a:t>
            </a:r>
            <a:r>
              <a:rPr spc="235" dirty="0"/>
              <a:t> </a:t>
            </a:r>
            <a:r>
              <a:rPr spc="114" dirty="0"/>
              <a:t>that</a:t>
            </a:r>
            <a:r>
              <a:rPr spc="229" dirty="0"/>
              <a:t> </a:t>
            </a:r>
            <a:r>
              <a:rPr dirty="0"/>
              <a:t>disproves</a:t>
            </a:r>
            <a:r>
              <a:rPr spc="235" dirty="0"/>
              <a:t> </a:t>
            </a:r>
            <a:r>
              <a:rPr dirty="0"/>
              <a:t>this</a:t>
            </a:r>
            <a:r>
              <a:rPr spc="235" dirty="0"/>
              <a:t> </a:t>
            </a:r>
            <a:r>
              <a:rPr dirty="0"/>
              <a:t>view?</a:t>
            </a:r>
            <a:r>
              <a:rPr spc="110" dirty="0"/>
              <a:t>  </a:t>
            </a:r>
            <a:r>
              <a:rPr spc="-10" dirty="0"/>
              <a:t>(Choose one.)</a:t>
            </a:r>
          </a:p>
        </p:txBody>
      </p:sp>
      <p:sp>
        <p:nvSpPr>
          <p:cNvPr id="5" name="object 5"/>
          <p:cNvSpPr txBox="1"/>
          <p:nvPr/>
        </p:nvSpPr>
        <p:spPr>
          <a:xfrm>
            <a:off x="707758" y="2549968"/>
            <a:ext cx="8266430" cy="1908810"/>
          </a:xfrm>
          <a:prstGeom prst="rect">
            <a:avLst/>
          </a:prstGeom>
        </p:spPr>
        <p:txBody>
          <a:bodyPr vert="horz" wrap="square" lIns="0" tIns="9525" rIns="0" bIns="0" rtlCol="0">
            <a:spAutoFit/>
          </a:bodyPr>
          <a:lstStyle/>
          <a:p>
            <a:pPr marL="394970" marR="5080" indent="-371475">
              <a:lnSpc>
                <a:spcPct val="101699"/>
              </a:lnSpc>
              <a:spcBef>
                <a:spcPts val="75"/>
              </a:spcBef>
            </a:pPr>
            <a:r>
              <a:rPr sz="2450" dirty="0">
                <a:latin typeface="Times New Roman"/>
                <a:cs typeface="Times New Roman"/>
              </a:rPr>
              <a:t>A.</a:t>
            </a:r>
            <a:r>
              <a:rPr sz="2450" spc="-6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stream</a:t>
            </a:r>
            <a:r>
              <a:rPr sz="2450" spc="-15" dirty="0">
                <a:latin typeface="Times New Roman"/>
                <a:cs typeface="Times New Roman"/>
              </a:rPr>
              <a:t> </a:t>
            </a:r>
            <a:r>
              <a:rPr sz="2450" spc="-50" dirty="0">
                <a:latin typeface="Times New Roman"/>
                <a:cs typeface="Times New Roman"/>
              </a:rPr>
              <a:t>of</a:t>
            </a:r>
            <a:r>
              <a:rPr sz="2450" spc="-10" dirty="0">
                <a:latin typeface="Times New Roman"/>
                <a:cs typeface="Times New Roman"/>
              </a:rPr>
              <a:t> </a:t>
            </a:r>
            <a:r>
              <a:rPr sz="2450" dirty="0">
                <a:latin typeface="Times New Roman"/>
                <a:cs typeface="Times New Roman"/>
              </a:rPr>
              <a:t>particles</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dirty="0">
                <a:latin typeface="Times New Roman"/>
                <a:cs typeface="Times New Roman"/>
              </a:rPr>
              <a:t>never</a:t>
            </a:r>
            <a:r>
              <a:rPr sz="2450" spc="-10" dirty="0">
                <a:latin typeface="Times New Roman"/>
                <a:cs typeface="Times New Roman"/>
              </a:rPr>
              <a:t> have </a:t>
            </a:r>
            <a:r>
              <a:rPr sz="2450" dirty="0">
                <a:latin typeface="Times New Roman"/>
                <a:cs typeface="Times New Roman"/>
              </a:rPr>
              <a:t>dark</a:t>
            </a:r>
            <a:r>
              <a:rPr sz="2450" spc="-10" dirty="0">
                <a:latin typeface="Times New Roman"/>
                <a:cs typeface="Times New Roman"/>
              </a:rPr>
              <a:t> </a:t>
            </a:r>
            <a:r>
              <a:rPr sz="2450" dirty="0">
                <a:latin typeface="Times New Roman"/>
                <a:cs typeface="Times New Roman"/>
              </a:rPr>
              <a:t>bands</a:t>
            </a:r>
            <a:r>
              <a:rPr sz="2450" spc="-15" dirty="0">
                <a:latin typeface="Times New Roman"/>
                <a:cs typeface="Times New Roman"/>
              </a:rPr>
              <a:t> </a:t>
            </a:r>
            <a:r>
              <a:rPr sz="2450" dirty="0">
                <a:latin typeface="Times New Roman"/>
                <a:cs typeface="Times New Roman"/>
              </a:rPr>
              <a:t>in</a:t>
            </a:r>
            <a:r>
              <a:rPr sz="2450" spc="-10" dirty="0">
                <a:latin typeface="Times New Roman"/>
                <a:cs typeface="Times New Roman"/>
              </a:rPr>
              <a:t> </a:t>
            </a:r>
            <a:r>
              <a:rPr sz="2450" dirty="0">
                <a:latin typeface="Times New Roman"/>
                <a:cs typeface="Times New Roman"/>
              </a:rPr>
              <a:t>a</a:t>
            </a:r>
            <a:r>
              <a:rPr sz="2450" spc="-10" dirty="0">
                <a:latin typeface="Times New Roman"/>
                <a:cs typeface="Times New Roman"/>
              </a:rPr>
              <a:t> double- </a:t>
            </a:r>
            <a:r>
              <a:rPr sz="2450" dirty="0">
                <a:latin typeface="Times New Roman"/>
                <a:cs typeface="Times New Roman"/>
              </a:rPr>
              <a:t>slit</a:t>
            </a:r>
            <a:r>
              <a:rPr sz="2450" spc="135" dirty="0">
                <a:latin typeface="Times New Roman"/>
                <a:cs typeface="Times New Roman"/>
              </a:rPr>
              <a:t> </a:t>
            </a:r>
            <a:r>
              <a:rPr sz="2450" spc="-10" dirty="0">
                <a:latin typeface="Times New Roman"/>
                <a:cs typeface="Times New Roman"/>
              </a:rPr>
              <a:t>experiment.</a:t>
            </a:r>
            <a:endParaRPr sz="2450">
              <a:latin typeface="Times New Roman"/>
              <a:cs typeface="Times New Roman"/>
            </a:endParaRPr>
          </a:p>
          <a:p>
            <a:pPr marL="36195">
              <a:lnSpc>
                <a:spcPct val="100000"/>
              </a:lnSpc>
              <a:spcBef>
                <a:spcPts val="1045"/>
              </a:spcBef>
            </a:pPr>
            <a:r>
              <a:rPr sz="2450" dirty="0">
                <a:latin typeface="Times New Roman"/>
                <a:cs typeface="Times New Roman"/>
              </a:rPr>
              <a:t>B.</a:t>
            </a:r>
            <a:r>
              <a:rPr sz="2450" spc="-70" dirty="0">
                <a:latin typeface="Times New Roman"/>
                <a:cs typeface="Times New Roman"/>
              </a:rPr>
              <a:t> </a:t>
            </a:r>
            <a:r>
              <a:rPr sz="2450" dirty="0">
                <a:latin typeface="Times New Roman"/>
                <a:cs typeface="Times New Roman"/>
              </a:rPr>
              <a:t>A</a:t>
            </a:r>
            <a:r>
              <a:rPr sz="2450" spc="105" dirty="0">
                <a:latin typeface="Times New Roman"/>
                <a:cs typeface="Times New Roman"/>
              </a:rPr>
              <a:t> </a:t>
            </a:r>
            <a:r>
              <a:rPr sz="2450" dirty="0">
                <a:latin typeface="Times New Roman"/>
                <a:cs typeface="Times New Roman"/>
              </a:rPr>
              <a:t>stream</a:t>
            </a:r>
            <a:r>
              <a:rPr sz="2450" spc="100" dirty="0">
                <a:latin typeface="Times New Roman"/>
                <a:cs typeface="Times New Roman"/>
              </a:rPr>
              <a:t> </a:t>
            </a:r>
            <a:r>
              <a:rPr sz="2450" dirty="0">
                <a:latin typeface="Times New Roman"/>
                <a:cs typeface="Times New Roman"/>
              </a:rPr>
              <a:t>of</a:t>
            </a:r>
            <a:r>
              <a:rPr sz="2450" spc="100" dirty="0">
                <a:latin typeface="Times New Roman"/>
                <a:cs typeface="Times New Roman"/>
              </a:rPr>
              <a:t> </a:t>
            </a:r>
            <a:r>
              <a:rPr sz="2450" dirty="0">
                <a:latin typeface="Times New Roman"/>
                <a:cs typeface="Times New Roman"/>
              </a:rPr>
              <a:t>particles</a:t>
            </a:r>
            <a:r>
              <a:rPr sz="2450" spc="100" dirty="0">
                <a:latin typeface="Times New Roman"/>
                <a:cs typeface="Times New Roman"/>
              </a:rPr>
              <a:t> </a:t>
            </a:r>
            <a:r>
              <a:rPr sz="2450" spc="-10" dirty="0">
                <a:latin typeface="Times New Roman"/>
                <a:cs typeface="Times New Roman"/>
              </a:rPr>
              <a:t>would</a:t>
            </a:r>
            <a:r>
              <a:rPr sz="2450" spc="100" dirty="0">
                <a:latin typeface="Times New Roman"/>
                <a:cs typeface="Times New Roman"/>
              </a:rPr>
              <a:t> </a:t>
            </a:r>
            <a:r>
              <a:rPr sz="2450" dirty="0">
                <a:latin typeface="Times New Roman"/>
                <a:cs typeface="Times New Roman"/>
              </a:rPr>
              <a:t>not</a:t>
            </a:r>
            <a:r>
              <a:rPr sz="2450" spc="100" dirty="0">
                <a:latin typeface="Times New Roman"/>
                <a:cs typeface="Times New Roman"/>
              </a:rPr>
              <a:t> </a:t>
            </a:r>
            <a:r>
              <a:rPr sz="2450" dirty="0">
                <a:latin typeface="Times New Roman"/>
                <a:cs typeface="Times New Roman"/>
              </a:rPr>
              <a:t>appear</a:t>
            </a:r>
            <a:r>
              <a:rPr sz="2450" spc="100" dirty="0">
                <a:latin typeface="Times New Roman"/>
                <a:cs typeface="Times New Roman"/>
              </a:rPr>
              <a:t> </a:t>
            </a:r>
            <a:r>
              <a:rPr sz="2450" dirty="0">
                <a:latin typeface="Times New Roman"/>
                <a:cs typeface="Times New Roman"/>
              </a:rPr>
              <a:t>as</a:t>
            </a:r>
            <a:r>
              <a:rPr sz="2450" spc="105" dirty="0">
                <a:latin typeface="Times New Roman"/>
                <a:cs typeface="Times New Roman"/>
              </a:rPr>
              <a:t> </a:t>
            </a:r>
            <a:r>
              <a:rPr sz="2450" spc="-20" dirty="0">
                <a:latin typeface="Times New Roman"/>
                <a:cs typeface="Times New Roman"/>
              </a:rPr>
              <a:t>single</a:t>
            </a:r>
            <a:r>
              <a:rPr sz="2450" spc="100" dirty="0">
                <a:latin typeface="Times New Roman"/>
                <a:cs typeface="Times New Roman"/>
              </a:rPr>
              <a:t> </a:t>
            </a:r>
            <a:r>
              <a:rPr sz="2450" spc="-10" dirty="0">
                <a:latin typeface="Times New Roman"/>
                <a:cs typeface="Times New Roman"/>
              </a:rPr>
              <a:t>dots.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323580" cy="1542415"/>
          </a:xfrm>
          <a:prstGeom prst="rect">
            <a:avLst/>
          </a:prstGeom>
        </p:spPr>
        <p:txBody>
          <a:bodyPr vert="horz" wrap="square" lIns="0" tIns="9525" rIns="0" bIns="0" rtlCol="0">
            <a:spAutoFit/>
          </a:bodyPr>
          <a:lstStyle/>
          <a:p>
            <a:pPr marL="12700" marR="5080" algn="just">
              <a:lnSpc>
                <a:spcPct val="101699"/>
              </a:lnSpc>
              <a:spcBef>
                <a:spcPts val="75"/>
              </a:spcBef>
            </a:pPr>
            <a:r>
              <a:rPr spc="-30" dirty="0"/>
              <a:t>Maxwell’s</a:t>
            </a:r>
            <a:r>
              <a:rPr spc="190" dirty="0"/>
              <a:t> </a:t>
            </a:r>
            <a:r>
              <a:rPr dirty="0"/>
              <a:t>equations</a:t>
            </a:r>
            <a:r>
              <a:rPr spc="195" dirty="0"/>
              <a:t> </a:t>
            </a:r>
            <a:r>
              <a:rPr dirty="0"/>
              <a:t>describe</a:t>
            </a:r>
            <a:r>
              <a:rPr spc="200" dirty="0"/>
              <a:t> </a:t>
            </a:r>
            <a:r>
              <a:rPr dirty="0"/>
              <a:t>light</a:t>
            </a:r>
            <a:r>
              <a:rPr spc="200" dirty="0"/>
              <a:t> </a:t>
            </a:r>
            <a:r>
              <a:rPr dirty="0"/>
              <a:t>as</a:t>
            </a:r>
            <a:r>
              <a:rPr spc="195" dirty="0"/>
              <a:t> </a:t>
            </a:r>
            <a:r>
              <a:rPr dirty="0"/>
              <a:t>an</a:t>
            </a:r>
            <a:r>
              <a:rPr spc="200" dirty="0"/>
              <a:t> </a:t>
            </a:r>
            <a:r>
              <a:rPr dirty="0"/>
              <a:t>oscillating</a:t>
            </a:r>
            <a:r>
              <a:rPr spc="195" dirty="0"/>
              <a:t> </a:t>
            </a:r>
            <a:r>
              <a:rPr dirty="0"/>
              <a:t>electric</a:t>
            </a:r>
            <a:r>
              <a:rPr spc="200" dirty="0"/>
              <a:t> </a:t>
            </a:r>
            <a:r>
              <a:rPr spc="-10" dirty="0"/>
              <a:t>field </a:t>
            </a:r>
            <a:r>
              <a:rPr dirty="0"/>
              <a:t>and</a:t>
            </a:r>
            <a:r>
              <a:rPr spc="-70" dirty="0"/>
              <a:t> </a:t>
            </a:r>
            <a:r>
              <a:rPr dirty="0"/>
              <a:t>an</a:t>
            </a:r>
            <a:r>
              <a:rPr spc="-55" dirty="0"/>
              <a:t> </a:t>
            </a:r>
            <a:r>
              <a:rPr spc="-35" dirty="0"/>
              <a:t>oscillating</a:t>
            </a:r>
            <a:r>
              <a:rPr spc="-60" dirty="0"/>
              <a:t> </a:t>
            </a:r>
            <a:r>
              <a:rPr spc="-10" dirty="0"/>
              <a:t>magnetic</a:t>
            </a:r>
            <a:r>
              <a:rPr spc="-60" dirty="0"/>
              <a:t> </a:t>
            </a:r>
            <a:r>
              <a:rPr spc="-90" dirty="0"/>
              <a:t>field</a:t>
            </a:r>
            <a:r>
              <a:rPr spc="-60" dirty="0"/>
              <a:t> </a:t>
            </a:r>
            <a:r>
              <a:rPr dirty="0"/>
              <a:t>perpendicular</a:t>
            </a:r>
            <a:r>
              <a:rPr spc="-60" dirty="0"/>
              <a:t> </a:t>
            </a:r>
            <a:r>
              <a:rPr dirty="0"/>
              <a:t>to</a:t>
            </a:r>
            <a:r>
              <a:rPr spc="-60" dirty="0"/>
              <a:t> </a:t>
            </a:r>
            <a:r>
              <a:rPr spc="-50" dirty="0"/>
              <a:t>each</a:t>
            </a:r>
            <a:r>
              <a:rPr spc="-60" dirty="0"/>
              <a:t> </a:t>
            </a:r>
            <a:r>
              <a:rPr dirty="0"/>
              <a:t>other.</a:t>
            </a:r>
            <a:r>
              <a:rPr spc="434" dirty="0"/>
              <a:t> </a:t>
            </a:r>
            <a:r>
              <a:rPr spc="55" dirty="0"/>
              <a:t>What </a:t>
            </a:r>
            <a:r>
              <a:rPr dirty="0"/>
              <a:t>evidence</a:t>
            </a:r>
            <a:r>
              <a:rPr spc="265" dirty="0"/>
              <a:t> </a:t>
            </a:r>
            <a:r>
              <a:rPr dirty="0"/>
              <a:t>have</a:t>
            </a:r>
            <a:r>
              <a:rPr spc="260" dirty="0"/>
              <a:t> </a:t>
            </a:r>
            <a:r>
              <a:rPr dirty="0"/>
              <a:t>we</a:t>
            </a:r>
            <a:r>
              <a:rPr spc="265" dirty="0"/>
              <a:t> </a:t>
            </a:r>
            <a:r>
              <a:rPr dirty="0"/>
              <a:t>seen</a:t>
            </a:r>
            <a:r>
              <a:rPr spc="265" dirty="0"/>
              <a:t> </a:t>
            </a:r>
            <a:r>
              <a:rPr dirty="0"/>
              <a:t>in</a:t>
            </a:r>
            <a:r>
              <a:rPr spc="260" dirty="0"/>
              <a:t> </a:t>
            </a:r>
            <a:r>
              <a:rPr dirty="0"/>
              <a:t>this</a:t>
            </a:r>
            <a:r>
              <a:rPr spc="265" dirty="0"/>
              <a:t> </a:t>
            </a:r>
            <a:r>
              <a:rPr dirty="0"/>
              <a:t>chapter</a:t>
            </a:r>
            <a:r>
              <a:rPr spc="260" dirty="0"/>
              <a:t> </a:t>
            </a:r>
            <a:r>
              <a:rPr spc="114" dirty="0"/>
              <a:t>that</a:t>
            </a:r>
            <a:r>
              <a:rPr spc="265" dirty="0"/>
              <a:t> </a:t>
            </a:r>
            <a:r>
              <a:rPr dirty="0"/>
              <a:t>disproves</a:t>
            </a:r>
            <a:r>
              <a:rPr spc="265" dirty="0"/>
              <a:t> </a:t>
            </a:r>
            <a:r>
              <a:rPr dirty="0"/>
              <a:t>this</a:t>
            </a:r>
            <a:r>
              <a:rPr spc="260" dirty="0"/>
              <a:t> </a:t>
            </a:r>
            <a:r>
              <a:rPr spc="-10" dirty="0"/>
              <a:t>view? </a:t>
            </a:r>
            <a:r>
              <a:rPr dirty="0"/>
              <a:t>(Choose</a:t>
            </a:r>
            <a:r>
              <a:rPr spc="-65" dirty="0"/>
              <a:t> </a:t>
            </a:r>
            <a:r>
              <a:rPr spc="-10" dirty="0"/>
              <a:t>one.)</a:t>
            </a:r>
          </a:p>
        </p:txBody>
      </p:sp>
      <p:sp>
        <p:nvSpPr>
          <p:cNvPr id="5" name="object 5"/>
          <p:cNvSpPr txBox="1"/>
          <p:nvPr/>
        </p:nvSpPr>
        <p:spPr>
          <a:xfrm>
            <a:off x="719315" y="2929545"/>
            <a:ext cx="8253095" cy="1289050"/>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dirty="0">
                <a:latin typeface="Times New Roman"/>
                <a:cs typeface="Times New Roman"/>
              </a:rPr>
              <a:t>Oscillating</a:t>
            </a:r>
            <a:r>
              <a:rPr sz="2450" spc="75" dirty="0">
                <a:latin typeface="Times New Roman"/>
                <a:cs typeface="Times New Roman"/>
              </a:rPr>
              <a:t> </a:t>
            </a:r>
            <a:r>
              <a:rPr sz="2450" spc="-35" dirty="0">
                <a:latin typeface="Times New Roman"/>
                <a:cs typeface="Times New Roman"/>
              </a:rPr>
              <a:t>fields</a:t>
            </a:r>
            <a:r>
              <a:rPr sz="2450" spc="70" dirty="0">
                <a:latin typeface="Times New Roman"/>
                <a:cs typeface="Times New Roman"/>
              </a:rPr>
              <a:t> </a:t>
            </a:r>
            <a:r>
              <a:rPr sz="2450" spc="-10" dirty="0">
                <a:latin typeface="Times New Roman"/>
                <a:cs typeface="Times New Roman"/>
              </a:rPr>
              <a:t>would</a:t>
            </a:r>
            <a:r>
              <a:rPr sz="2450" spc="80" dirty="0">
                <a:latin typeface="Times New Roman"/>
                <a:cs typeface="Times New Roman"/>
              </a:rPr>
              <a:t> </a:t>
            </a:r>
            <a:r>
              <a:rPr sz="2450" dirty="0">
                <a:latin typeface="Times New Roman"/>
                <a:cs typeface="Times New Roman"/>
              </a:rPr>
              <a:t>never</a:t>
            </a:r>
            <a:r>
              <a:rPr sz="2450" spc="70" dirty="0">
                <a:latin typeface="Times New Roman"/>
                <a:cs typeface="Times New Roman"/>
              </a:rPr>
              <a:t> </a:t>
            </a:r>
            <a:r>
              <a:rPr sz="2450" dirty="0">
                <a:latin typeface="Times New Roman"/>
                <a:cs typeface="Times New Roman"/>
              </a:rPr>
              <a:t>have</a:t>
            </a:r>
            <a:r>
              <a:rPr sz="2450" spc="75" dirty="0">
                <a:latin typeface="Times New Roman"/>
                <a:cs typeface="Times New Roman"/>
              </a:rPr>
              <a:t> </a:t>
            </a:r>
            <a:r>
              <a:rPr sz="2450" dirty="0">
                <a:latin typeface="Times New Roman"/>
                <a:cs typeface="Times New Roman"/>
              </a:rPr>
              <a:t>dark</a:t>
            </a:r>
            <a:r>
              <a:rPr sz="2450" spc="75" dirty="0">
                <a:latin typeface="Times New Roman"/>
                <a:cs typeface="Times New Roman"/>
              </a:rPr>
              <a:t> </a:t>
            </a:r>
            <a:r>
              <a:rPr sz="2450" dirty="0">
                <a:latin typeface="Times New Roman"/>
                <a:cs typeface="Times New Roman"/>
              </a:rPr>
              <a:t>bands</a:t>
            </a:r>
            <a:r>
              <a:rPr sz="2450" spc="75"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spc="-30" dirty="0">
                <a:latin typeface="Times New Roman"/>
                <a:cs typeface="Times New Roman"/>
              </a:rPr>
              <a:t>double-</a:t>
            </a:r>
            <a:r>
              <a:rPr sz="2450" spc="-20" dirty="0">
                <a:latin typeface="Times New Roman"/>
                <a:cs typeface="Times New Roman"/>
              </a:rPr>
              <a:t>slit 	</a:t>
            </a:r>
            <a:r>
              <a:rPr sz="2450" spc="-10" dirty="0">
                <a:latin typeface="Times New Roman"/>
                <a:cs typeface="Times New Roman"/>
              </a:rPr>
              <a:t>experiment.</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Oscillating</a:t>
            </a:r>
            <a:r>
              <a:rPr sz="2450" spc="50" dirty="0">
                <a:latin typeface="Times New Roman"/>
                <a:cs typeface="Times New Roman"/>
              </a:rPr>
              <a:t> </a:t>
            </a:r>
            <a:r>
              <a:rPr sz="2450" spc="-35" dirty="0">
                <a:latin typeface="Times New Roman"/>
                <a:cs typeface="Times New Roman"/>
              </a:rPr>
              <a:t>fields</a:t>
            </a:r>
            <a:r>
              <a:rPr sz="2450" spc="55" dirty="0">
                <a:latin typeface="Times New Roman"/>
                <a:cs typeface="Times New Roman"/>
              </a:rPr>
              <a:t> </a:t>
            </a:r>
            <a:r>
              <a:rPr sz="2450" spc="-10" dirty="0">
                <a:latin typeface="Times New Roman"/>
                <a:cs typeface="Times New Roman"/>
              </a:rPr>
              <a:t>would</a:t>
            </a:r>
            <a:r>
              <a:rPr sz="2450" spc="50" dirty="0">
                <a:latin typeface="Times New Roman"/>
                <a:cs typeface="Times New Roman"/>
              </a:rPr>
              <a:t> </a:t>
            </a:r>
            <a:r>
              <a:rPr sz="2450" dirty="0">
                <a:latin typeface="Times New Roman"/>
                <a:cs typeface="Times New Roman"/>
              </a:rPr>
              <a:t>not</a:t>
            </a:r>
            <a:r>
              <a:rPr sz="2450" spc="55" dirty="0">
                <a:latin typeface="Times New Roman"/>
                <a:cs typeface="Times New Roman"/>
              </a:rPr>
              <a:t> </a:t>
            </a:r>
            <a:r>
              <a:rPr sz="2450" dirty="0">
                <a:latin typeface="Times New Roman"/>
                <a:cs typeface="Times New Roman"/>
              </a:rPr>
              <a:t>appear</a:t>
            </a:r>
            <a:r>
              <a:rPr sz="2450" spc="50" dirty="0">
                <a:latin typeface="Times New Roman"/>
                <a:cs typeface="Times New Roman"/>
              </a:rPr>
              <a:t> </a:t>
            </a:r>
            <a:r>
              <a:rPr sz="2450" dirty="0">
                <a:latin typeface="Times New Roman"/>
                <a:cs typeface="Times New Roman"/>
              </a:rPr>
              <a:t>as</a:t>
            </a:r>
            <a:r>
              <a:rPr sz="2450" spc="55" dirty="0">
                <a:latin typeface="Times New Roman"/>
                <a:cs typeface="Times New Roman"/>
              </a:rPr>
              <a:t> </a:t>
            </a:r>
            <a:r>
              <a:rPr sz="2450" spc="-20" dirty="0">
                <a:latin typeface="Times New Roman"/>
                <a:cs typeface="Times New Roman"/>
              </a:rPr>
              <a:t>single</a:t>
            </a:r>
            <a:r>
              <a:rPr sz="2450" spc="45" dirty="0">
                <a:latin typeface="Times New Roman"/>
                <a:cs typeface="Times New Roman"/>
              </a:rPr>
              <a:t> </a:t>
            </a:r>
            <a:r>
              <a:rPr sz="2450" spc="-10" dirty="0">
                <a:latin typeface="Times New Roman"/>
                <a:cs typeface="Times New Roman"/>
              </a:rPr>
              <a:t>dots.</a:t>
            </a:r>
            <a:endParaRPr sz="245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893295" y="878291"/>
            <a:ext cx="30816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3.1.</a:t>
            </a:r>
            <a:r>
              <a:rPr sz="1200" spc="235" dirty="0">
                <a:latin typeface="Times New Roman"/>
                <a:cs typeface="Times New Roman"/>
              </a:rPr>
              <a:t>  </a:t>
            </a:r>
            <a:r>
              <a:rPr sz="1200" dirty="0">
                <a:latin typeface="Times New Roman"/>
                <a:cs typeface="Times New Roman"/>
              </a:rPr>
              <a:t>MATH</a:t>
            </a:r>
            <a:r>
              <a:rPr sz="1200" spc="165"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70205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3.1</a:t>
            </a:r>
            <a:r>
              <a:rPr sz="1700" b="1" dirty="0">
                <a:latin typeface="Georgia"/>
                <a:cs typeface="Georgia"/>
              </a:rPr>
              <a:t>	Math</a:t>
            </a:r>
            <a:r>
              <a:rPr sz="1700" b="1" spc="100" dirty="0">
                <a:latin typeface="Georgia"/>
                <a:cs typeface="Georgia"/>
              </a:rPr>
              <a:t> </a:t>
            </a:r>
            <a:r>
              <a:rPr sz="1700" b="1" spc="-45" dirty="0">
                <a:latin typeface="Georgia"/>
                <a:cs typeface="Georgia"/>
              </a:rPr>
              <a:t>Interlude:</a:t>
            </a:r>
            <a:r>
              <a:rPr sz="1700" b="1" spc="290" dirty="0">
                <a:latin typeface="Georgia"/>
                <a:cs typeface="Georgia"/>
              </a:rPr>
              <a:t> </a:t>
            </a:r>
            <a:r>
              <a:rPr sz="1700" b="1" spc="-70" dirty="0">
                <a:latin typeface="Georgia"/>
                <a:cs typeface="Georgia"/>
              </a:rPr>
              <a:t>Interference</a:t>
            </a:r>
            <a:endParaRPr sz="1700">
              <a:latin typeface="Georgia"/>
              <a:cs typeface="Georgi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323580" cy="1542415"/>
          </a:xfrm>
          <a:prstGeom prst="rect">
            <a:avLst/>
          </a:prstGeom>
        </p:spPr>
        <p:txBody>
          <a:bodyPr vert="horz" wrap="square" lIns="0" tIns="9525" rIns="0" bIns="0" rtlCol="0">
            <a:spAutoFit/>
          </a:bodyPr>
          <a:lstStyle/>
          <a:p>
            <a:pPr marL="12700" marR="5080" algn="just">
              <a:lnSpc>
                <a:spcPct val="101699"/>
              </a:lnSpc>
              <a:spcBef>
                <a:spcPts val="75"/>
              </a:spcBef>
            </a:pPr>
            <a:r>
              <a:rPr spc="-30" dirty="0"/>
              <a:t>Maxwell’s</a:t>
            </a:r>
            <a:r>
              <a:rPr spc="190" dirty="0"/>
              <a:t> </a:t>
            </a:r>
            <a:r>
              <a:rPr dirty="0"/>
              <a:t>equations</a:t>
            </a:r>
            <a:r>
              <a:rPr spc="195" dirty="0"/>
              <a:t> </a:t>
            </a:r>
            <a:r>
              <a:rPr dirty="0"/>
              <a:t>describe</a:t>
            </a:r>
            <a:r>
              <a:rPr spc="200" dirty="0"/>
              <a:t> </a:t>
            </a:r>
            <a:r>
              <a:rPr dirty="0"/>
              <a:t>light</a:t>
            </a:r>
            <a:r>
              <a:rPr spc="200" dirty="0"/>
              <a:t> </a:t>
            </a:r>
            <a:r>
              <a:rPr dirty="0"/>
              <a:t>as</a:t>
            </a:r>
            <a:r>
              <a:rPr spc="195" dirty="0"/>
              <a:t> </a:t>
            </a:r>
            <a:r>
              <a:rPr dirty="0"/>
              <a:t>an</a:t>
            </a:r>
            <a:r>
              <a:rPr spc="200" dirty="0"/>
              <a:t> </a:t>
            </a:r>
            <a:r>
              <a:rPr dirty="0"/>
              <a:t>oscillating</a:t>
            </a:r>
            <a:r>
              <a:rPr spc="195" dirty="0"/>
              <a:t> </a:t>
            </a:r>
            <a:r>
              <a:rPr dirty="0"/>
              <a:t>electric</a:t>
            </a:r>
            <a:r>
              <a:rPr spc="200" dirty="0"/>
              <a:t> </a:t>
            </a:r>
            <a:r>
              <a:rPr spc="-10" dirty="0"/>
              <a:t>field </a:t>
            </a:r>
            <a:r>
              <a:rPr dirty="0"/>
              <a:t>and</a:t>
            </a:r>
            <a:r>
              <a:rPr spc="-70" dirty="0"/>
              <a:t> </a:t>
            </a:r>
            <a:r>
              <a:rPr dirty="0"/>
              <a:t>an</a:t>
            </a:r>
            <a:r>
              <a:rPr spc="-55" dirty="0"/>
              <a:t> </a:t>
            </a:r>
            <a:r>
              <a:rPr spc="-35" dirty="0"/>
              <a:t>oscillating</a:t>
            </a:r>
            <a:r>
              <a:rPr spc="-60" dirty="0"/>
              <a:t> </a:t>
            </a:r>
            <a:r>
              <a:rPr spc="-10" dirty="0"/>
              <a:t>magnetic</a:t>
            </a:r>
            <a:r>
              <a:rPr spc="-60" dirty="0"/>
              <a:t> </a:t>
            </a:r>
            <a:r>
              <a:rPr spc="-90" dirty="0"/>
              <a:t>field</a:t>
            </a:r>
            <a:r>
              <a:rPr spc="-60" dirty="0"/>
              <a:t> </a:t>
            </a:r>
            <a:r>
              <a:rPr dirty="0"/>
              <a:t>perpendicular</a:t>
            </a:r>
            <a:r>
              <a:rPr spc="-60" dirty="0"/>
              <a:t> </a:t>
            </a:r>
            <a:r>
              <a:rPr dirty="0"/>
              <a:t>to</a:t>
            </a:r>
            <a:r>
              <a:rPr spc="-60" dirty="0"/>
              <a:t> </a:t>
            </a:r>
            <a:r>
              <a:rPr spc="-50" dirty="0"/>
              <a:t>each</a:t>
            </a:r>
            <a:r>
              <a:rPr spc="-60" dirty="0"/>
              <a:t> </a:t>
            </a:r>
            <a:r>
              <a:rPr dirty="0"/>
              <a:t>other.</a:t>
            </a:r>
            <a:r>
              <a:rPr spc="434" dirty="0"/>
              <a:t> </a:t>
            </a:r>
            <a:r>
              <a:rPr spc="55" dirty="0"/>
              <a:t>What </a:t>
            </a:r>
            <a:r>
              <a:rPr dirty="0"/>
              <a:t>evidence</a:t>
            </a:r>
            <a:r>
              <a:rPr spc="265" dirty="0"/>
              <a:t> </a:t>
            </a:r>
            <a:r>
              <a:rPr dirty="0"/>
              <a:t>have</a:t>
            </a:r>
            <a:r>
              <a:rPr spc="260" dirty="0"/>
              <a:t> </a:t>
            </a:r>
            <a:r>
              <a:rPr dirty="0"/>
              <a:t>we</a:t>
            </a:r>
            <a:r>
              <a:rPr spc="265" dirty="0"/>
              <a:t> </a:t>
            </a:r>
            <a:r>
              <a:rPr dirty="0"/>
              <a:t>seen</a:t>
            </a:r>
            <a:r>
              <a:rPr spc="265" dirty="0"/>
              <a:t> </a:t>
            </a:r>
            <a:r>
              <a:rPr dirty="0"/>
              <a:t>in</a:t>
            </a:r>
            <a:r>
              <a:rPr spc="260" dirty="0"/>
              <a:t> </a:t>
            </a:r>
            <a:r>
              <a:rPr dirty="0"/>
              <a:t>this</a:t>
            </a:r>
            <a:r>
              <a:rPr spc="265" dirty="0"/>
              <a:t> </a:t>
            </a:r>
            <a:r>
              <a:rPr dirty="0"/>
              <a:t>chapter</a:t>
            </a:r>
            <a:r>
              <a:rPr spc="260" dirty="0"/>
              <a:t> </a:t>
            </a:r>
            <a:r>
              <a:rPr spc="114" dirty="0"/>
              <a:t>that</a:t>
            </a:r>
            <a:r>
              <a:rPr spc="265" dirty="0"/>
              <a:t> </a:t>
            </a:r>
            <a:r>
              <a:rPr dirty="0"/>
              <a:t>disproves</a:t>
            </a:r>
            <a:r>
              <a:rPr spc="265" dirty="0"/>
              <a:t> </a:t>
            </a:r>
            <a:r>
              <a:rPr dirty="0"/>
              <a:t>this</a:t>
            </a:r>
            <a:r>
              <a:rPr spc="260" dirty="0"/>
              <a:t> </a:t>
            </a:r>
            <a:r>
              <a:rPr spc="-10" dirty="0"/>
              <a:t>view? </a:t>
            </a:r>
            <a:r>
              <a:rPr dirty="0"/>
              <a:t>(Choose</a:t>
            </a:r>
            <a:r>
              <a:rPr spc="-65" dirty="0"/>
              <a:t> </a:t>
            </a:r>
            <a:r>
              <a:rPr spc="-10" dirty="0"/>
              <a:t>one.)</a:t>
            </a:r>
          </a:p>
        </p:txBody>
      </p:sp>
      <p:sp>
        <p:nvSpPr>
          <p:cNvPr id="5" name="object 5"/>
          <p:cNvSpPr txBox="1"/>
          <p:nvPr/>
        </p:nvSpPr>
        <p:spPr>
          <a:xfrm>
            <a:off x="707758" y="2929545"/>
            <a:ext cx="8264525" cy="190881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Times New Roman"/>
                <a:cs typeface="Times New Roman"/>
              </a:rPr>
              <a:t>Oscillating</a:t>
            </a:r>
            <a:r>
              <a:rPr sz="2450" spc="75" dirty="0">
                <a:latin typeface="Times New Roman"/>
                <a:cs typeface="Times New Roman"/>
              </a:rPr>
              <a:t> </a:t>
            </a:r>
            <a:r>
              <a:rPr sz="2450" spc="-35" dirty="0">
                <a:latin typeface="Times New Roman"/>
                <a:cs typeface="Times New Roman"/>
              </a:rPr>
              <a:t>fields</a:t>
            </a:r>
            <a:r>
              <a:rPr sz="2450" spc="70" dirty="0">
                <a:latin typeface="Times New Roman"/>
                <a:cs typeface="Times New Roman"/>
              </a:rPr>
              <a:t> </a:t>
            </a:r>
            <a:r>
              <a:rPr sz="2450" spc="-10" dirty="0">
                <a:latin typeface="Times New Roman"/>
                <a:cs typeface="Times New Roman"/>
              </a:rPr>
              <a:t>would</a:t>
            </a:r>
            <a:r>
              <a:rPr sz="2450" spc="80" dirty="0">
                <a:latin typeface="Times New Roman"/>
                <a:cs typeface="Times New Roman"/>
              </a:rPr>
              <a:t> </a:t>
            </a:r>
            <a:r>
              <a:rPr sz="2450" dirty="0">
                <a:latin typeface="Times New Roman"/>
                <a:cs typeface="Times New Roman"/>
              </a:rPr>
              <a:t>never</a:t>
            </a:r>
            <a:r>
              <a:rPr sz="2450" spc="70" dirty="0">
                <a:latin typeface="Times New Roman"/>
                <a:cs typeface="Times New Roman"/>
              </a:rPr>
              <a:t> </a:t>
            </a:r>
            <a:r>
              <a:rPr sz="2450" dirty="0">
                <a:latin typeface="Times New Roman"/>
                <a:cs typeface="Times New Roman"/>
              </a:rPr>
              <a:t>have</a:t>
            </a:r>
            <a:r>
              <a:rPr sz="2450" spc="75" dirty="0">
                <a:latin typeface="Times New Roman"/>
                <a:cs typeface="Times New Roman"/>
              </a:rPr>
              <a:t> </a:t>
            </a:r>
            <a:r>
              <a:rPr sz="2450" dirty="0">
                <a:latin typeface="Times New Roman"/>
                <a:cs typeface="Times New Roman"/>
              </a:rPr>
              <a:t>dark</a:t>
            </a:r>
            <a:r>
              <a:rPr sz="2450" spc="75" dirty="0">
                <a:latin typeface="Times New Roman"/>
                <a:cs typeface="Times New Roman"/>
              </a:rPr>
              <a:t> </a:t>
            </a:r>
            <a:r>
              <a:rPr sz="2450" dirty="0">
                <a:latin typeface="Times New Roman"/>
                <a:cs typeface="Times New Roman"/>
              </a:rPr>
              <a:t>bands</a:t>
            </a:r>
            <a:r>
              <a:rPr sz="2450" spc="75"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spc="-30" dirty="0">
                <a:latin typeface="Times New Roman"/>
                <a:cs typeface="Times New Roman"/>
              </a:rPr>
              <a:t>double-</a:t>
            </a:r>
            <a:r>
              <a:rPr sz="2450" spc="-20" dirty="0">
                <a:latin typeface="Times New Roman"/>
                <a:cs typeface="Times New Roman"/>
              </a:rPr>
              <a:t>slit 	</a:t>
            </a:r>
            <a:r>
              <a:rPr sz="2450" spc="-10" dirty="0">
                <a:latin typeface="Times New Roman"/>
                <a:cs typeface="Times New Roman"/>
              </a:rPr>
              <a:t>experiment.</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Oscillating</a:t>
            </a:r>
            <a:r>
              <a:rPr sz="2450" spc="50" dirty="0">
                <a:latin typeface="Times New Roman"/>
                <a:cs typeface="Times New Roman"/>
              </a:rPr>
              <a:t> </a:t>
            </a:r>
            <a:r>
              <a:rPr sz="2450" spc="-35" dirty="0">
                <a:latin typeface="Times New Roman"/>
                <a:cs typeface="Times New Roman"/>
              </a:rPr>
              <a:t>fields</a:t>
            </a:r>
            <a:r>
              <a:rPr sz="2450" spc="55" dirty="0">
                <a:latin typeface="Times New Roman"/>
                <a:cs typeface="Times New Roman"/>
              </a:rPr>
              <a:t> </a:t>
            </a:r>
            <a:r>
              <a:rPr sz="2450" spc="-10" dirty="0">
                <a:latin typeface="Times New Roman"/>
                <a:cs typeface="Times New Roman"/>
              </a:rPr>
              <a:t>would</a:t>
            </a:r>
            <a:r>
              <a:rPr sz="2450" spc="50" dirty="0">
                <a:latin typeface="Times New Roman"/>
                <a:cs typeface="Times New Roman"/>
              </a:rPr>
              <a:t> </a:t>
            </a:r>
            <a:r>
              <a:rPr sz="2450" dirty="0">
                <a:latin typeface="Times New Roman"/>
                <a:cs typeface="Times New Roman"/>
              </a:rPr>
              <a:t>not</a:t>
            </a:r>
            <a:r>
              <a:rPr sz="2450" spc="55" dirty="0">
                <a:latin typeface="Times New Roman"/>
                <a:cs typeface="Times New Roman"/>
              </a:rPr>
              <a:t> </a:t>
            </a:r>
            <a:r>
              <a:rPr sz="2450" dirty="0">
                <a:latin typeface="Times New Roman"/>
                <a:cs typeface="Times New Roman"/>
              </a:rPr>
              <a:t>appear</a:t>
            </a:r>
            <a:r>
              <a:rPr sz="2450" spc="50" dirty="0">
                <a:latin typeface="Times New Roman"/>
                <a:cs typeface="Times New Roman"/>
              </a:rPr>
              <a:t> </a:t>
            </a:r>
            <a:r>
              <a:rPr sz="2450" dirty="0">
                <a:latin typeface="Times New Roman"/>
                <a:cs typeface="Times New Roman"/>
              </a:rPr>
              <a:t>as</a:t>
            </a:r>
            <a:r>
              <a:rPr sz="2450" spc="55" dirty="0">
                <a:latin typeface="Times New Roman"/>
                <a:cs typeface="Times New Roman"/>
              </a:rPr>
              <a:t> </a:t>
            </a:r>
            <a:r>
              <a:rPr sz="2450" spc="-20" dirty="0">
                <a:latin typeface="Times New Roman"/>
                <a:cs typeface="Times New Roman"/>
              </a:rPr>
              <a:t>single</a:t>
            </a:r>
            <a:r>
              <a:rPr sz="2450" spc="45" dirty="0">
                <a:latin typeface="Times New Roman"/>
                <a:cs typeface="Times New Roman"/>
              </a:rPr>
              <a:t> </a:t>
            </a:r>
            <a:r>
              <a:rPr sz="2450" spc="-10" dirty="0">
                <a:latin typeface="Times New Roman"/>
                <a:cs typeface="Times New Roman"/>
              </a:rPr>
              <a:t>dots.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Why</a:t>
            </a:r>
            <a:r>
              <a:rPr spc="-20" dirty="0"/>
              <a:t> </a:t>
            </a:r>
            <a:r>
              <a:rPr dirty="0"/>
              <a:t>do</a:t>
            </a:r>
            <a:r>
              <a:rPr spc="-20" dirty="0"/>
              <a:t> </a:t>
            </a:r>
            <a:r>
              <a:rPr spc="-25" dirty="0"/>
              <a:t>you</a:t>
            </a:r>
            <a:r>
              <a:rPr spc="-20" dirty="0"/>
              <a:t> </a:t>
            </a:r>
            <a:r>
              <a:rPr dirty="0"/>
              <a:t>get</a:t>
            </a:r>
            <a:r>
              <a:rPr spc="-20" dirty="0"/>
              <a:t> </a:t>
            </a:r>
            <a:r>
              <a:rPr dirty="0"/>
              <a:t>dark</a:t>
            </a:r>
            <a:r>
              <a:rPr spc="-20" dirty="0"/>
              <a:t> </a:t>
            </a:r>
            <a:r>
              <a:rPr dirty="0"/>
              <a:t>bands</a:t>
            </a:r>
            <a:r>
              <a:rPr spc="-20" dirty="0"/>
              <a:t> </a:t>
            </a:r>
            <a:r>
              <a:rPr dirty="0"/>
              <a:t>with</a:t>
            </a:r>
            <a:r>
              <a:rPr spc="-20" dirty="0"/>
              <a:t> </a:t>
            </a:r>
            <a:r>
              <a:rPr dirty="0"/>
              <a:t>a</a:t>
            </a:r>
            <a:r>
              <a:rPr spc="-20" dirty="0"/>
              <a:t> </a:t>
            </a:r>
            <a:r>
              <a:rPr spc="-100" dirty="0"/>
              <a:t>wave</a:t>
            </a:r>
            <a:r>
              <a:rPr spc="-20" dirty="0"/>
              <a:t> </a:t>
            </a:r>
            <a:r>
              <a:rPr spc="80" dirty="0"/>
              <a:t>but</a:t>
            </a:r>
            <a:r>
              <a:rPr spc="-20" dirty="0"/>
              <a:t> </a:t>
            </a:r>
            <a:r>
              <a:rPr spc="-10" dirty="0"/>
              <a:t>never</a:t>
            </a:r>
            <a:r>
              <a:rPr spc="-20" dirty="0"/>
              <a:t> </a:t>
            </a:r>
            <a:r>
              <a:rPr dirty="0"/>
              <a:t>with</a:t>
            </a:r>
            <a:r>
              <a:rPr spc="-20" dirty="0"/>
              <a:t> </a:t>
            </a:r>
            <a:r>
              <a:rPr dirty="0"/>
              <a:t>a</a:t>
            </a:r>
            <a:r>
              <a:rPr spc="-20" dirty="0"/>
              <a:t> </a:t>
            </a:r>
            <a:r>
              <a:rPr spc="-10" dirty="0"/>
              <a:t>particle? </a:t>
            </a:r>
            <a:r>
              <a:rPr dirty="0"/>
              <a:t>(Choose</a:t>
            </a:r>
            <a:r>
              <a:rPr spc="-65" dirty="0"/>
              <a:t> </a:t>
            </a:r>
            <a:r>
              <a:rPr spc="-10" dirty="0"/>
              <a:t>one.)</a:t>
            </a:r>
          </a:p>
        </p:txBody>
      </p:sp>
      <p:sp>
        <p:nvSpPr>
          <p:cNvPr id="5" name="object 5"/>
          <p:cNvSpPr txBox="1">
            <a:spLocks noGrp="1"/>
          </p:cNvSpPr>
          <p:nvPr>
            <p:ph type="body" idx="1"/>
          </p:nvPr>
        </p:nvSpPr>
        <p:spPr>
          <a:prstGeom prst="rect">
            <a:avLst/>
          </a:prstGeom>
        </p:spPr>
        <p:txBody>
          <a:bodyPr vert="horz" wrap="square" lIns="0" tIns="137877" rIns="0" bIns="0" rtlCol="0">
            <a:spAutoFit/>
          </a:bodyPr>
          <a:lstStyle/>
          <a:p>
            <a:pPr marL="393700" marR="5080" indent="-370205">
              <a:lnSpc>
                <a:spcPct val="101699"/>
              </a:lnSpc>
              <a:spcBef>
                <a:spcPts val="75"/>
              </a:spcBef>
              <a:buAutoNum type="alphaUcPeriod"/>
              <a:tabLst>
                <a:tab pos="394970" algn="l"/>
                <a:tab pos="5853430" algn="l"/>
              </a:tabLst>
            </a:pPr>
            <a:r>
              <a:rPr dirty="0"/>
              <a:t>Particles</a:t>
            </a:r>
            <a:r>
              <a:rPr spc="350" dirty="0"/>
              <a:t> </a:t>
            </a:r>
            <a:r>
              <a:rPr dirty="0"/>
              <a:t>fan</a:t>
            </a:r>
            <a:r>
              <a:rPr spc="360" dirty="0"/>
              <a:t> </a:t>
            </a:r>
            <a:r>
              <a:rPr dirty="0"/>
              <a:t>out</a:t>
            </a:r>
            <a:r>
              <a:rPr spc="360" dirty="0"/>
              <a:t> </a:t>
            </a:r>
            <a:r>
              <a:rPr dirty="0"/>
              <a:t>to</a:t>
            </a:r>
            <a:r>
              <a:rPr spc="355" dirty="0"/>
              <a:t> </a:t>
            </a:r>
            <a:r>
              <a:rPr dirty="0"/>
              <a:t>every</a:t>
            </a:r>
            <a:r>
              <a:rPr spc="360" dirty="0"/>
              <a:t> </a:t>
            </a:r>
            <a:r>
              <a:rPr dirty="0"/>
              <a:t>spot</a:t>
            </a:r>
            <a:r>
              <a:rPr spc="360" dirty="0"/>
              <a:t> </a:t>
            </a:r>
            <a:r>
              <a:rPr spc="-10" dirty="0"/>
              <a:t>randomly,</a:t>
            </a:r>
            <a:r>
              <a:rPr dirty="0"/>
              <a:t>	</a:t>
            </a:r>
            <a:r>
              <a:rPr spc="85" dirty="0"/>
              <a:t>but</a:t>
            </a:r>
            <a:r>
              <a:rPr spc="125" dirty="0"/>
              <a:t> </a:t>
            </a:r>
            <a:r>
              <a:rPr spc="-25" dirty="0"/>
              <a:t>waves</a:t>
            </a:r>
            <a:r>
              <a:rPr spc="140" dirty="0"/>
              <a:t> </a:t>
            </a:r>
            <a:r>
              <a:rPr spc="-60" dirty="0"/>
              <a:t>follow</a:t>
            </a:r>
            <a:r>
              <a:rPr spc="135" dirty="0"/>
              <a:t> </a:t>
            </a:r>
            <a:r>
              <a:rPr spc="-50" dirty="0"/>
              <a:t>a 	</a:t>
            </a:r>
            <a:r>
              <a:rPr dirty="0"/>
              <a:t>mathematical</a:t>
            </a:r>
            <a:r>
              <a:rPr spc="245" dirty="0"/>
              <a:t> </a:t>
            </a:r>
            <a:r>
              <a:rPr dirty="0"/>
              <a:t>trajectory</a:t>
            </a:r>
            <a:r>
              <a:rPr spc="260" dirty="0"/>
              <a:t> </a:t>
            </a:r>
            <a:r>
              <a:rPr spc="114" dirty="0"/>
              <a:t>that</a:t>
            </a:r>
            <a:r>
              <a:rPr spc="254" dirty="0"/>
              <a:t> </a:t>
            </a:r>
            <a:r>
              <a:rPr dirty="0"/>
              <a:t>never</a:t>
            </a:r>
            <a:r>
              <a:rPr spc="260" dirty="0"/>
              <a:t> </a:t>
            </a:r>
            <a:r>
              <a:rPr dirty="0"/>
              <a:t>hits</a:t>
            </a:r>
            <a:r>
              <a:rPr spc="254" dirty="0"/>
              <a:t> </a:t>
            </a:r>
            <a:r>
              <a:rPr dirty="0"/>
              <a:t>certain</a:t>
            </a:r>
            <a:r>
              <a:rPr spc="260" dirty="0"/>
              <a:t> </a:t>
            </a:r>
            <a:r>
              <a:rPr spc="-10" dirty="0"/>
              <a:t>spots.</a:t>
            </a:r>
          </a:p>
          <a:p>
            <a:pPr marL="394335" indent="-358140">
              <a:lnSpc>
                <a:spcPct val="100000"/>
              </a:lnSpc>
              <a:spcBef>
                <a:spcPts val="1045"/>
              </a:spcBef>
              <a:buAutoNum type="alphaUcPeriod"/>
              <a:tabLst>
                <a:tab pos="394335" algn="l"/>
              </a:tabLst>
            </a:pPr>
            <a:r>
              <a:rPr dirty="0"/>
              <a:t>Particles</a:t>
            </a:r>
            <a:r>
              <a:rPr spc="95" dirty="0"/>
              <a:t> </a:t>
            </a:r>
            <a:r>
              <a:rPr dirty="0"/>
              <a:t>are</a:t>
            </a:r>
            <a:r>
              <a:rPr spc="100" dirty="0"/>
              <a:t> </a:t>
            </a:r>
            <a:r>
              <a:rPr dirty="0"/>
              <a:t>discrete,</a:t>
            </a:r>
            <a:r>
              <a:rPr spc="105" dirty="0"/>
              <a:t> </a:t>
            </a:r>
            <a:r>
              <a:rPr spc="80" dirty="0"/>
              <a:t>but</a:t>
            </a:r>
            <a:r>
              <a:rPr spc="100" dirty="0"/>
              <a:t> </a:t>
            </a:r>
            <a:r>
              <a:rPr spc="-45" dirty="0"/>
              <a:t>waves</a:t>
            </a:r>
            <a:r>
              <a:rPr spc="105" dirty="0"/>
              <a:t> </a:t>
            </a:r>
            <a:r>
              <a:rPr dirty="0"/>
              <a:t>are</a:t>
            </a:r>
            <a:r>
              <a:rPr spc="105" dirty="0"/>
              <a:t> </a:t>
            </a:r>
            <a:r>
              <a:rPr spc="-10" dirty="0"/>
              <a:t>continuous.</a:t>
            </a:r>
          </a:p>
          <a:p>
            <a:pPr marL="393700" marR="5080" indent="-361950">
              <a:lnSpc>
                <a:spcPct val="101699"/>
              </a:lnSpc>
              <a:spcBef>
                <a:spcPts val="994"/>
              </a:spcBef>
              <a:buAutoNum type="alphaUcPeriod"/>
              <a:tabLst>
                <a:tab pos="394970" algn="l"/>
              </a:tabLst>
            </a:pPr>
            <a:r>
              <a:rPr dirty="0"/>
              <a:t>The</a:t>
            </a:r>
            <a:r>
              <a:rPr spc="20" dirty="0"/>
              <a:t> </a:t>
            </a:r>
            <a:r>
              <a:rPr dirty="0"/>
              <a:t>height</a:t>
            </a:r>
            <a:r>
              <a:rPr spc="30" dirty="0"/>
              <a:t> </a:t>
            </a:r>
            <a:r>
              <a:rPr spc="-10" dirty="0"/>
              <a:t>of</a:t>
            </a:r>
            <a:r>
              <a:rPr spc="30" dirty="0"/>
              <a:t> </a:t>
            </a:r>
            <a:r>
              <a:rPr dirty="0"/>
              <a:t>a</a:t>
            </a:r>
            <a:r>
              <a:rPr spc="35" dirty="0"/>
              <a:t> </a:t>
            </a:r>
            <a:r>
              <a:rPr spc="-60" dirty="0"/>
              <a:t>wave</a:t>
            </a:r>
            <a:r>
              <a:rPr spc="30" dirty="0"/>
              <a:t> </a:t>
            </a:r>
            <a:r>
              <a:rPr dirty="0"/>
              <a:t>can</a:t>
            </a:r>
            <a:r>
              <a:rPr spc="35" dirty="0"/>
              <a:t> </a:t>
            </a:r>
            <a:r>
              <a:rPr dirty="0"/>
              <a:t>be</a:t>
            </a:r>
            <a:r>
              <a:rPr spc="30" dirty="0"/>
              <a:t> </a:t>
            </a:r>
            <a:r>
              <a:rPr dirty="0"/>
              <a:t>positive</a:t>
            </a:r>
            <a:r>
              <a:rPr spc="35" dirty="0"/>
              <a:t> </a:t>
            </a:r>
            <a:r>
              <a:rPr dirty="0"/>
              <a:t>or</a:t>
            </a:r>
            <a:r>
              <a:rPr spc="25" dirty="0"/>
              <a:t> </a:t>
            </a:r>
            <a:r>
              <a:rPr dirty="0"/>
              <a:t>negative,</a:t>
            </a:r>
            <a:r>
              <a:rPr spc="40" dirty="0"/>
              <a:t> </a:t>
            </a:r>
            <a:r>
              <a:rPr spc="80" dirty="0"/>
              <a:t>but</a:t>
            </a:r>
            <a:r>
              <a:rPr spc="30" dirty="0"/>
              <a:t> </a:t>
            </a:r>
            <a:r>
              <a:rPr dirty="0"/>
              <a:t>the</a:t>
            </a:r>
            <a:r>
              <a:rPr spc="35" dirty="0"/>
              <a:t> </a:t>
            </a:r>
            <a:r>
              <a:rPr spc="-20" dirty="0"/>
              <a:t>num- 	</a:t>
            </a:r>
            <a:r>
              <a:rPr dirty="0"/>
              <a:t>ber</a:t>
            </a:r>
            <a:r>
              <a:rPr spc="75" dirty="0"/>
              <a:t> </a:t>
            </a:r>
            <a:r>
              <a:rPr dirty="0"/>
              <a:t>of</a:t>
            </a:r>
            <a:r>
              <a:rPr spc="90" dirty="0"/>
              <a:t> </a:t>
            </a:r>
            <a:r>
              <a:rPr dirty="0"/>
              <a:t>particles</a:t>
            </a:r>
            <a:r>
              <a:rPr spc="85" dirty="0"/>
              <a:t> </a:t>
            </a:r>
            <a:r>
              <a:rPr dirty="0"/>
              <a:t>can</a:t>
            </a:r>
            <a:r>
              <a:rPr spc="90" dirty="0"/>
              <a:t> </a:t>
            </a:r>
            <a:r>
              <a:rPr dirty="0"/>
              <a:t>never</a:t>
            </a:r>
            <a:r>
              <a:rPr spc="85" dirty="0"/>
              <a:t> </a:t>
            </a:r>
            <a:r>
              <a:rPr dirty="0"/>
              <a:t>be</a:t>
            </a:r>
            <a:r>
              <a:rPr spc="90" dirty="0"/>
              <a:t> </a:t>
            </a:r>
            <a:r>
              <a:rPr spc="-10" dirty="0"/>
              <a:t>negative.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Why</a:t>
            </a:r>
            <a:r>
              <a:rPr spc="-20" dirty="0"/>
              <a:t> </a:t>
            </a:r>
            <a:r>
              <a:rPr dirty="0"/>
              <a:t>do</a:t>
            </a:r>
            <a:r>
              <a:rPr spc="-20" dirty="0"/>
              <a:t> </a:t>
            </a:r>
            <a:r>
              <a:rPr spc="-25" dirty="0"/>
              <a:t>you</a:t>
            </a:r>
            <a:r>
              <a:rPr spc="-20" dirty="0"/>
              <a:t> </a:t>
            </a:r>
            <a:r>
              <a:rPr dirty="0"/>
              <a:t>get</a:t>
            </a:r>
            <a:r>
              <a:rPr spc="-20" dirty="0"/>
              <a:t> </a:t>
            </a:r>
            <a:r>
              <a:rPr dirty="0"/>
              <a:t>dark</a:t>
            </a:r>
            <a:r>
              <a:rPr spc="-20" dirty="0"/>
              <a:t> </a:t>
            </a:r>
            <a:r>
              <a:rPr dirty="0"/>
              <a:t>bands</a:t>
            </a:r>
            <a:r>
              <a:rPr spc="-20" dirty="0"/>
              <a:t> </a:t>
            </a:r>
            <a:r>
              <a:rPr dirty="0"/>
              <a:t>with</a:t>
            </a:r>
            <a:r>
              <a:rPr spc="-20" dirty="0"/>
              <a:t> </a:t>
            </a:r>
            <a:r>
              <a:rPr dirty="0"/>
              <a:t>a</a:t>
            </a:r>
            <a:r>
              <a:rPr spc="-20" dirty="0"/>
              <a:t> </a:t>
            </a:r>
            <a:r>
              <a:rPr spc="-100" dirty="0"/>
              <a:t>wave</a:t>
            </a:r>
            <a:r>
              <a:rPr spc="-20" dirty="0"/>
              <a:t> </a:t>
            </a:r>
            <a:r>
              <a:rPr spc="80" dirty="0"/>
              <a:t>but</a:t>
            </a:r>
            <a:r>
              <a:rPr spc="-20" dirty="0"/>
              <a:t> </a:t>
            </a:r>
            <a:r>
              <a:rPr spc="-10" dirty="0"/>
              <a:t>never</a:t>
            </a:r>
            <a:r>
              <a:rPr spc="-20" dirty="0"/>
              <a:t> </a:t>
            </a:r>
            <a:r>
              <a:rPr dirty="0"/>
              <a:t>with</a:t>
            </a:r>
            <a:r>
              <a:rPr spc="-20" dirty="0"/>
              <a:t> </a:t>
            </a:r>
            <a:r>
              <a:rPr dirty="0"/>
              <a:t>a</a:t>
            </a:r>
            <a:r>
              <a:rPr spc="-20" dirty="0"/>
              <a:t> </a:t>
            </a:r>
            <a:r>
              <a:rPr spc="-10" dirty="0"/>
              <a:t>particle? </a:t>
            </a:r>
            <a:r>
              <a:rPr dirty="0"/>
              <a:t>(Choose</a:t>
            </a:r>
            <a:r>
              <a:rPr spc="-65" dirty="0"/>
              <a:t> </a:t>
            </a:r>
            <a:r>
              <a:rPr spc="-10" dirty="0"/>
              <a:t>one.)</a:t>
            </a:r>
          </a:p>
        </p:txBody>
      </p:sp>
      <p:sp>
        <p:nvSpPr>
          <p:cNvPr id="5" name="object 5"/>
          <p:cNvSpPr txBox="1">
            <a:spLocks noGrp="1"/>
          </p:cNvSpPr>
          <p:nvPr>
            <p:ph type="body" idx="1"/>
          </p:nvPr>
        </p:nvSpPr>
        <p:spPr>
          <a:prstGeom prst="rect">
            <a:avLst/>
          </a:prstGeom>
        </p:spPr>
        <p:txBody>
          <a:bodyPr vert="horz" wrap="square" lIns="0" tIns="137877" rIns="0" bIns="0" rtlCol="0">
            <a:spAutoFit/>
          </a:bodyPr>
          <a:lstStyle/>
          <a:p>
            <a:pPr marL="393700" marR="5080" indent="-370205">
              <a:lnSpc>
                <a:spcPct val="101699"/>
              </a:lnSpc>
              <a:spcBef>
                <a:spcPts val="75"/>
              </a:spcBef>
              <a:buAutoNum type="alphaUcPeriod"/>
              <a:tabLst>
                <a:tab pos="394970" algn="l"/>
                <a:tab pos="5853430" algn="l"/>
              </a:tabLst>
            </a:pPr>
            <a:r>
              <a:rPr dirty="0"/>
              <a:t>Particles</a:t>
            </a:r>
            <a:r>
              <a:rPr spc="350" dirty="0"/>
              <a:t> </a:t>
            </a:r>
            <a:r>
              <a:rPr dirty="0"/>
              <a:t>fan</a:t>
            </a:r>
            <a:r>
              <a:rPr spc="360" dirty="0"/>
              <a:t> </a:t>
            </a:r>
            <a:r>
              <a:rPr dirty="0"/>
              <a:t>out</a:t>
            </a:r>
            <a:r>
              <a:rPr spc="360" dirty="0"/>
              <a:t> </a:t>
            </a:r>
            <a:r>
              <a:rPr dirty="0"/>
              <a:t>to</a:t>
            </a:r>
            <a:r>
              <a:rPr spc="355" dirty="0"/>
              <a:t> </a:t>
            </a:r>
            <a:r>
              <a:rPr dirty="0"/>
              <a:t>every</a:t>
            </a:r>
            <a:r>
              <a:rPr spc="360" dirty="0"/>
              <a:t> </a:t>
            </a:r>
            <a:r>
              <a:rPr dirty="0"/>
              <a:t>spot</a:t>
            </a:r>
            <a:r>
              <a:rPr spc="360" dirty="0"/>
              <a:t> </a:t>
            </a:r>
            <a:r>
              <a:rPr spc="-10" dirty="0"/>
              <a:t>randomly,</a:t>
            </a:r>
            <a:r>
              <a:rPr dirty="0"/>
              <a:t>	</a:t>
            </a:r>
            <a:r>
              <a:rPr spc="85" dirty="0"/>
              <a:t>but</a:t>
            </a:r>
            <a:r>
              <a:rPr spc="125" dirty="0"/>
              <a:t> </a:t>
            </a:r>
            <a:r>
              <a:rPr spc="-25" dirty="0"/>
              <a:t>waves</a:t>
            </a:r>
            <a:r>
              <a:rPr spc="140" dirty="0"/>
              <a:t> </a:t>
            </a:r>
            <a:r>
              <a:rPr spc="-60" dirty="0"/>
              <a:t>follow</a:t>
            </a:r>
            <a:r>
              <a:rPr spc="135" dirty="0"/>
              <a:t> </a:t>
            </a:r>
            <a:r>
              <a:rPr spc="-50" dirty="0"/>
              <a:t>a 	</a:t>
            </a:r>
            <a:r>
              <a:rPr dirty="0"/>
              <a:t>mathematical</a:t>
            </a:r>
            <a:r>
              <a:rPr spc="245" dirty="0"/>
              <a:t> </a:t>
            </a:r>
            <a:r>
              <a:rPr dirty="0"/>
              <a:t>trajectory</a:t>
            </a:r>
            <a:r>
              <a:rPr spc="260" dirty="0"/>
              <a:t> </a:t>
            </a:r>
            <a:r>
              <a:rPr spc="114" dirty="0"/>
              <a:t>that</a:t>
            </a:r>
            <a:r>
              <a:rPr spc="254" dirty="0"/>
              <a:t> </a:t>
            </a:r>
            <a:r>
              <a:rPr dirty="0"/>
              <a:t>never</a:t>
            </a:r>
            <a:r>
              <a:rPr spc="260" dirty="0"/>
              <a:t> </a:t>
            </a:r>
            <a:r>
              <a:rPr dirty="0"/>
              <a:t>hits</a:t>
            </a:r>
            <a:r>
              <a:rPr spc="254" dirty="0"/>
              <a:t> </a:t>
            </a:r>
            <a:r>
              <a:rPr dirty="0"/>
              <a:t>certain</a:t>
            </a:r>
            <a:r>
              <a:rPr spc="260" dirty="0"/>
              <a:t> </a:t>
            </a:r>
            <a:r>
              <a:rPr spc="-10" dirty="0"/>
              <a:t>spots.</a:t>
            </a:r>
          </a:p>
          <a:p>
            <a:pPr marL="394335" indent="-358140">
              <a:lnSpc>
                <a:spcPct val="100000"/>
              </a:lnSpc>
              <a:spcBef>
                <a:spcPts val="1045"/>
              </a:spcBef>
              <a:buAutoNum type="alphaUcPeriod"/>
              <a:tabLst>
                <a:tab pos="394335" algn="l"/>
              </a:tabLst>
            </a:pPr>
            <a:r>
              <a:rPr dirty="0"/>
              <a:t>Particles</a:t>
            </a:r>
            <a:r>
              <a:rPr spc="95" dirty="0"/>
              <a:t> </a:t>
            </a:r>
            <a:r>
              <a:rPr dirty="0"/>
              <a:t>are</a:t>
            </a:r>
            <a:r>
              <a:rPr spc="100" dirty="0"/>
              <a:t> </a:t>
            </a:r>
            <a:r>
              <a:rPr dirty="0"/>
              <a:t>discrete,</a:t>
            </a:r>
            <a:r>
              <a:rPr spc="105" dirty="0"/>
              <a:t> </a:t>
            </a:r>
            <a:r>
              <a:rPr spc="80" dirty="0"/>
              <a:t>but</a:t>
            </a:r>
            <a:r>
              <a:rPr spc="100" dirty="0"/>
              <a:t> </a:t>
            </a:r>
            <a:r>
              <a:rPr spc="-45" dirty="0"/>
              <a:t>waves</a:t>
            </a:r>
            <a:r>
              <a:rPr spc="105" dirty="0"/>
              <a:t> </a:t>
            </a:r>
            <a:r>
              <a:rPr dirty="0"/>
              <a:t>are</a:t>
            </a:r>
            <a:r>
              <a:rPr spc="105" dirty="0"/>
              <a:t> </a:t>
            </a:r>
            <a:r>
              <a:rPr spc="-10" dirty="0"/>
              <a:t>continuous.</a:t>
            </a:r>
          </a:p>
          <a:p>
            <a:pPr marL="393700" marR="5080" indent="-361950">
              <a:lnSpc>
                <a:spcPct val="101699"/>
              </a:lnSpc>
              <a:spcBef>
                <a:spcPts val="994"/>
              </a:spcBef>
              <a:buAutoNum type="alphaUcPeriod"/>
              <a:tabLst>
                <a:tab pos="394970" algn="l"/>
              </a:tabLst>
            </a:pPr>
            <a:r>
              <a:rPr dirty="0"/>
              <a:t>The</a:t>
            </a:r>
            <a:r>
              <a:rPr spc="20" dirty="0"/>
              <a:t> </a:t>
            </a:r>
            <a:r>
              <a:rPr dirty="0"/>
              <a:t>height</a:t>
            </a:r>
            <a:r>
              <a:rPr spc="30" dirty="0"/>
              <a:t> </a:t>
            </a:r>
            <a:r>
              <a:rPr spc="-10" dirty="0"/>
              <a:t>of</a:t>
            </a:r>
            <a:r>
              <a:rPr spc="30" dirty="0"/>
              <a:t> </a:t>
            </a:r>
            <a:r>
              <a:rPr dirty="0"/>
              <a:t>a</a:t>
            </a:r>
            <a:r>
              <a:rPr spc="35" dirty="0"/>
              <a:t> </a:t>
            </a:r>
            <a:r>
              <a:rPr spc="-60" dirty="0"/>
              <a:t>wave</a:t>
            </a:r>
            <a:r>
              <a:rPr spc="30" dirty="0"/>
              <a:t> </a:t>
            </a:r>
            <a:r>
              <a:rPr dirty="0"/>
              <a:t>can</a:t>
            </a:r>
            <a:r>
              <a:rPr spc="35" dirty="0"/>
              <a:t> </a:t>
            </a:r>
            <a:r>
              <a:rPr dirty="0"/>
              <a:t>be</a:t>
            </a:r>
            <a:r>
              <a:rPr spc="30" dirty="0"/>
              <a:t> </a:t>
            </a:r>
            <a:r>
              <a:rPr dirty="0"/>
              <a:t>positive</a:t>
            </a:r>
            <a:r>
              <a:rPr spc="35" dirty="0"/>
              <a:t> </a:t>
            </a:r>
            <a:r>
              <a:rPr dirty="0"/>
              <a:t>or</a:t>
            </a:r>
            <a:r>
              <a:rPr spc="25" dirty="0"/>
              <a:t> </a:t>
            </a:r>
            <a:r>
              <a:rPr dirty="0"/>
              <a:t>negative,</a:t>
            </a:r>
            <a:r>
              <a:rPr spc="40" dirty="0"/>
              <a:t> </a:t>
            </a:r>
            <a:r>
              <a:rPr spc="80" dirty="0"/>
              <a:t>but</a:t>
            </a:r>
            <a:r>
              <a:rPr spc="30" dirty="0"/>
              <a:t> </a:t>
            </a:r>
            <a:r>
              <a:rPr dirty="0"/>
              <a:t>the</a:t>
            </a:r>
            <a:r>
              <a:rPr spc="35" dirty="0"/>
              <a:t> </a:t>
            </a:r>
            <a:r>
              <a:rPr spc="-20" dirty="0"/>
              <a:t>num- 	</a:t>
            </a:r>
            <a:r>
              <a:rPr dirty="0"/>
              <a:t>ber</a:t>
            </a:r>
            <a:r>
              <a:rPr spc="75" dirty="0"/>
              <a:t> </a:t>
            </a:r>
            <a:r>
              <a:rPr dirty="0"/>
              <a:t>of</a:t>
            </a:r>
            <a:r>
              <a:rPr spc="90" dirty="0"/>
              <a:t> </a:t>
            </a:r>
            <a:r>
              <a:rPr dirty="0"/>
              <a:t>particles</a:t>
            </a:r>
            <a:r>
              <a:rPr spc="85" dirty="0"/>
              <a:t> </a:t>
            </a:r>
            <a:r>
              <a:rPr dirty="0"/>
              <a:t>can</a:t>
            </a:r>
            <a:r>
              <a:rPr spc="90" dirty="0"/>
              <a:t> </a:t>
            </a:r>
            <a:r>
              <a:rPr dirty="0"/>
              <a:t>never</a:t>
            </a:r>
            <a:r>
              <a:rPr spc="85" dirty="0"/>
              <a:t> </a:t>
            </a:r>
            <a:r>
              <a:rPr dirty="0"/>
              <a:t>be</a:t>
            </a:r>
            <a:r>
              <a:rPr spc="90" dirty="0"/>
              <a:t> </a:t>
            </a:r>
            <a:r>
              <a:rPr spc="-10" dirty="0"/>
              <a:t>negative.</a:t>
            </a:r>
          </a:p>
          <a:p>
            <a:pPr marL="12700">
              <a:lnSpc>
                <a:spcPct val="100000"/>
              </a:lnSpc>
              <a:spcBef>
                <a:spcPts val="1945"/>
              </a:spcBef>
              <a:tabLst>
                <a:tab pos="1621155" algn="l"/>
              </a:tabLst>
            </a:pPr>
            <a:r>
              <a:rPr b="1" spc="-10" dirty="0">
                <a:latin typeface="Georgia"/>
                <a:cs typeface="Georgia"/>
              </a:rPr>
              <a:t>Solution:</a:t>
            </a:r>
            <a:r>
              <a:rPr b="1" dirty="0">
                <a:latin typeface="Georgia"/>
                <a:cs typeface="Georgia"/>
              </a:rPr>
              <a:t>	</a:t>
            </a:r>
            <a:r>
              <a:rPr spc="-50" dirty="0"/>
              <a:t>C</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spc="-10" dirty="0">
                <a:latin typeface="Times New Roman"/>
                <a:cs typeface="Times New Roman"/>
              </a:rPr>
              <a:t>ConcepTest</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25" dirty="0"/>
              <a:t> </a:t>
            </a:r>
            <a:r>
              <a:rPr dirty="0"/>
              <a:t>particle</a:t>
            </a:r>
            <a:r>
              <a:rPr spc="130" dirty="0"/>
              <a:t> </a:t>
            </a:r>
            <a:r>
              <a:rPr dirty="0"/>
              <a:t>is</a:t>
            </a:r>
            <a:r>
              <a:rPr spc="140" dirty="0"/>
              <a:t> </a:t>
            </a:r>
            <a:r>
              <a:rPr dirty="0"/>
              <a:t>moving</a:t>
            </a:r>
            <a:r>
              <a:rPr spc="140" dirty="0"/>
              <a:t> </a:t>
            </a:r>
            <a:r>
              <a:rPr dirty="0"/>
              <a:t>along</a:t>
            </a:r>
            <a:r>
              <a:rPr spc="135" dirty="0"/>
              <a:t> </a:t>
            </a:r>
            <a:r>
              <a:rPr dirty="0"/>
              <a:t>the</a:t>
            </a:r>
            <a:r>
              <a:rPr spc="140" dirty="0"/>
              <a:t> </a:t>
            </a:r>
            <a:r>
              <a:rPr b="0" i="1" dirty="0">
                <a:latin typeface="Bookman Old Style"/>
                <a:cs typeface="Bookman Old Style"/>
              </a:rPr>
              <a:t>x</a:t>
            </a:r>
            <a:r>
              <a:rPr dirty="0"/>
              <a:t>-axis.</a:t>
            </a:r>
            <a:r>
              <a:rPr spc="515" dirty="0"/>
              <a:t> </a:t>
            </a:r>
            <a:r>
              <a:rPr dirty="0"/>
              <a:t>Its</a:t>
            </a:r>
            <a:r>
              <a:rPr spc="140" dirty="0"/>
              <a:t> </a:t>
            </a:r>
            <a:r>
              <a:rPr spc="-20" dirty="0"/>
              <a:t>wavefunction</a:t>
            </a:r>
            <a:r>
              <a:rPr spc="135" dirty="0"/>
              <a:t> </a:t>
            </a:r>
            <a:r>
              <a:rPr dirty="0"/>
              <a:t>is</a:t>
            </a:r>
            <a:r>
              <a:rPr spc="135" dirty="0"/>
              <a:t> </a:t>
            </a:r>
            <a:r>
              <a:rPr spc="-10" dirty="0"/>
              <a:t>shown </a:t>
            </a:r>
            <a:r>
              <a:rPr dirty="0"/>
              <a:t>below.</a:t>
            </a:r>
            <a:r>
              <a:rPr spc="280" dirty="0"/>
              <a:t> </a:t>
            </a:r>
            <a:r>
              <a:rPr dirty="0"/>
              <a:t>If</a:t>
            </a:r>
            <a:r>
              <a:rPr spc="55" dirty="0"/>
              <a:t> </a:t>
            </a:r>
            <a:r>
              <a:rPr dirty="0"/>
              <a:t>you</a:t>
            </a:r>
            <a:r>
              <a:rPr spc="60" dirty="0"/>
              <a:t> </a:t>
            </a:r>
            <a:r>
              <a:rPr dirty="0"/>
              <a:t>measure</a:t>
            </a:r>
            <a:r>
              <a:rPr spc="50" dirty="0"/>
              <a:t> </a:t>
            </a:r>
            <a:r>
              <a:rPr dirty="0"/>
              <a:t>the</a:t>
            </a:r>
            <a:r>
              <a:rPr spc="55" dirty="0"/>
              <a:t> </a:t>
            </a:r>
            <a:r>
              <a:rPr dirty="0"/>
              <a:t>position</a:t>
            </a:r>
            <a:r>
              <a:rPr spc="55" dirty="0"/>
              <a:t> </a:t>
            </a:r>
            <a:r>
              <a:rPr dirty="0"/>
              <a:t>of</a:t>
            </a:r>
            <a:r>
              <a:rPr spc="60" dirty="0"/>
              <a:t> </a:t>
            </a:r>
            <a:r>
              <a:rPr dirty="0"/>
              <a:t>this</a:t>
            </a:r>
            <a:r>
              <a:rPr spc="55" dirty="0"/>
              <a:t> </a:t>
            </a:r>
            <a:r>
              <a:rPr dirty="0"/>
              <a:t>particle,</a:t>
            </a:r>
            <a:r>
              <a:rPr spc="60" dirty="0"/>
              <a:t> </a:t>
            </a:r>
            <a:r>
              <a:rPr dirty="0"/>
              <a:t>where</a:t>
            </a:r>
            <a:r>
              <a:rPr spc="55" dirty="0"/>
              <a:t> </a:t>
            </a:r>
            <a:r>
              <a:rPr dirty="0"/>
              <a:t>are</a:t>
            </a:r>
            <a:r>
              <a:rPr spc="55" dirty="0"/>
              <a:t> </a:t>
            </a:r>
            <a:r>
              <a:rPr spc="-25" dirty="0"/>
              <a:t>you </a:t>
            </a:r>
            <a:r>
              <a:rPr dirty="0"/>
              <a:t>most</a:t>
            </a:r>
            <a:r>
              <a:rPr spc="204" dirty="0"/>
              <a:t> </a:t>
            </a:r>
            <a:r>
              <a:rPr spc="-10" dirty="0"/>
              <a:t>likely</a:t>
            </a:r>
            <a:r>
              <a:rPr spc="204" dirty="0"/>
              <a:t> </a:t>
            </a:r>
            <a:r>
              <a:rPr dirty="0"/>
              <a:t>to</a:t>
            </a:r>
            <a:r>
              <a:rPr spc="204" dirty="0"/>
              <a:t> </a:t>
            </a:r>
            <a:r>
              <a:rPr dirty="0"/>
              <a:t>find</a:t>
            </a:r>
            <a:r>
              <a:rPr spc="204" dirty="0"/>
              <a:t> </a:t>
            </a:r>
            <a:r>
              <a:rPr dirty="0"/>
              <a:t>it:</a:t>
            </a:r>
            <a:r>
              <a:rPr spc="540" dirty="0"/>
              <a:t> </a:t>
            </a:r>
            <a:r>
              <a:rPr dirty="0"/>
              <a:t>near</a:t>
            </a:r>
            <a:r>
              <a:rPr spc="204" dirty="0"/>
              <a:t> </a:t>
            </a:r>
            <a:r>
              <a:rPr b="0" i="1" spc="50" dirty="0">
                <a:latin typeface="Bookman Old Style"/>
                <a:cs typeface="Bookman Old Style"/>
              </a:rPr>
              <a:t>x</a:t>
            </a:r>
            <a:r>
              <a:rPr b="0" i="1" spc="80" dirty="0">
                <a:latin typeface="Bookman Old Style"/>
                <a:cs typeface="Bookman Old Style"/>
              </a:rPr>
              <a:t> </a:t>
            </a:r>
            <a:r>
              <a:rPr spc="385" dirty="0"/>
              <a:t>=</a:t>
            </a:r>
            <a:r>
              <a:rPr spc="210" dirty="0"/>
              <a:t> </a:t>
            </a:r>
            <a:r>
              <a:rPr b="0" i="1" spc="50" dirty="0">
                <a:latin typeface="Bookman Old Style"/>
                <a:cs typeface="Bookman Old Style"/>
              </a:rPr>
              <a:t>A</a:t>
            </a:r>
            <a:r>
              <a:rPr spc="50" dirty="0"/>
              <a:t>,</a:t>
            </a:r>
            <a:r>
              <a:rPr spc="225" dirty="0"/>
              <a:t> </a:t>
            </a:r>
            <a:r>
              <a:rPr dirty="0"/>
              <a:t>near</a:t>
            </a:r>
            <a:r>
              <a:rPr spc="210" dirty="0"/>
              <a:t> </a:t>
            </a:r>
            <a:r>
              <a:rPr b="0" i="1" spc="50" dirty="0">
                <a:latin typeface="Bookman Old Style"/>
                <a:cs typeface="Bookman Old Style"/>
              </a:rPr>
              <a:t>x</a:t>
            </a:r>
            <a:r>
              <a:rPr b="0" i="1" spc="85" dirty="0">
                <a:latin typeface="Bookman Old Style"/>
                <a:cs typeface="Bookman Old Style"/>
              </a:rPr>
              <a:t> </a:t>
            </a:r>
            <a:r>
              <a:rPr spc="385" dirty="0"/>
              <a:t>=</a:t>
            </a:r>
            <a:r>
              <a:rPr spc="210" dirty="0"/>
              <a:t> </a:t>
            </a:r>
            <a:r>
              <a:rPr b="0" i="1" spc="95" dirty="0">
                <a:latin typeface="Bookman Old Style"/>
                <a:cs typeface="Bookman Old Style"/>
              </a:rPr>
              <a:t>B</a:t>
            </a:r>
            <a:r>
              <a:rPr spc="95" dirty="0"/>
              <a:t>,</a:t>
            </a:r>
            <a:r>
              <a:rPr spc="225" dirty="0"/>
              <a:t> </a:t>
            </a:r>
            <a:r>
              <a:rPr dirty="0"/>
              <a:t>or</a:t>
            </a:r>
            <a:r>
              <a:rPr spc="204" dirty="0"/>
              <a:t> </a:t>
            </a:r>
            <a:r>
              <a:rPr dirty="0"/>
              <a:t>near</a:t>
            </a:r>
            <a:r>
              <a:rPr spc="210" dirty="0"/>
              <a:t> </a:t>
            </a:r>
            <a:r>
              <a:rPr b="0" i="1" spc="50" dirty="0">
                <a:latin typeface="Bookman Old Style"/>
                <a:cs typeface="Bookman Old Style"/>
              </a:rPr>
              <a:t>x</a:t>
            </a:r>
            <a:r>
              <a:rPr b="0" i="1" spc="80" dirty="0">
                <a:latin typeface="Bookman Old Style"/>
                <a:cs typeface="Bookman Old Style"/>
              </a:rPr>
              <a:t> </a:t>
            </a:r>
            <a:r>
              <a:rPr spc="385" dirty="0"/>
              <a:t>=</a:t>
            </a:r>
            <a:r>
              <a:rPr spc="210" dirty="0"/>
              <a:t> </a:t>
            </a:r>
            <a:r>
              <a:rPr b="0" i="1" spc="30" dirty="0">
                <a:latin typeface="Bookman Old Style"/>
                <a:cs typeface="Bookman Old Style"/>
              </a:rPr>
              <a:t>C</a:t>
            </a:r>
            <a:r>
              <a:rPr spc="30" dirty="0"/>
              <a:t>? </a:t>
            </a:r>
            <a:r>
              <a:rPr dirty="0"/>
              <a:t>Where</a:t>
            </a:r>
            <a:r>
              <a:rPr spc="65" dirty="0"/>
              <a:t> </a:t>
            </a:r>
            <a:r>
              <a:rPr dirty="0"/>
              <a:t>are</a:t>
            </a:r>
            <a:r>
              <a:rPr spc="70" dirty="0"/>
              <a:t> </a:t>
            </a:r>
            <a:r>
              <a:rPr dirty="0"/>
              <a:t>you</a:t>
            </a:r>
            <a:r>
              <a:rPr spc="65" dirty="0"/>
              <a:t> </a:t>
            </a:r>
            <a:r>
              <a:rPr dirty="0"/>
              <a:t>least</a:t>
            </a:r>
            <a:r>
              <a:rPr spc="60" dirty="0"/>
              <a:t> </a:t>
            </a:r>
            <a:r>
              <a:rPr spc="-30" dirty="0"/>
              <a:t>likely</a:t>
            </a:r>
            <a:r>
              <a:rPr spc="70" dirty="0"/>
              <a:t> </a:t>
            </a:r>
            <a:r>
              <a:rPr dirty="0"/>
              <a:t>to</a:t>
            </a:r>
            <a:r>
              <a:rPr spc="65" dirty="0"/>
              <a:t> </a:t>
            </a:r>
            <a:r>
              <a:rPr dirty="0"/>
              <a:t>find</a:t>
            </a:r>
            <a:r>
              <a:rPr spc="65" dirty="0"/>
              <a:t> </a:t>
            </a:r>
            <a:r>
              <a:rPr spc="-25" dirty="0"/>
              <a:t>it?</a:t>
            </a:r>
          </a:p>
        </p:txBody>
      </p:sp>
      <p:pic>
        <p:nvPicPr>
          <p:cNvPr id="5" name="object 5"/>
          <p:cNvPicPr/>
          <p:nvPr/>
        </p:nvPicPr>
        <p:blipFill>
          <a:blip r:embed="rId2" cstate="print"/>
          <a:stretch>
            <a:fillRect/>
          </a:stretch>
        </p:blipFill>
        <p:spPr>
          <a:xfrm>
            <a:off x="731519" y="2748887"/>
            <a:ext cx="2468936" cy="1988657"/>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spc="-10" dirty="0">
                <a:latin typeface="Times New Roman"/>
                <a:cs typeface="Times New Roman"/>
              </a:rPr>
              <a:t>ConcepTest</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sz="2450" dirty="0">
                <a:latin typeface="Times New Roman"/>
                <a:cs typeface="Times New Roman"/>
              </a:rPr>
              <a:t>A</a:t>
            </a:r>
            <a:r>
              <a:rPr sz="2450" spc="125" dirty="0">
                <a:latin typeface="Times New Roman"/>
                <a:cs typeface="Times New Roman"/>
              </a:rPr>
              <a:t> </a:t>
            </a:r>
            <a:r>
              <a:rPr sz="2450" dirty="0">
                <a:latin typeface="Times New Roman"/>
                <a:cs typeface="Times New Roman"/>
              </a:rPr>
              <a:t>particle</a:t>
            </a:r>
            <a:r>
              <a:rPr sz="2450" spc="130" dirty="0">
                <a:latin typeface="Times New Roman"/>
                <a:cs typeface="Times New Roman"/>
              </a:rPr>
              <a:t> </a:t>
            </a:r>
            <a:r>
              <a:rPr sz="2450" dirty="0">
                <a:latin typeface="Times New Roman"/>
                <a:cs typeface="Times New Roman"/>
              </a:rPr>
              <a:t>is</a:t>
            </a:r>
            <a:r>
              <a:rPr sz="2450" spc="140" dirty="0">
                <a:latin typeface="Times New Roman"/>
                <a:cs typeface="Times New Roman"/>
              </a:rPr>
              <a:t> </a:t>
            </a:r>
            <a:r>
              <a:rPr sz="2450" dirty="0">
                <a:latin typeface="Times New Roman"/>
                <a:cs typeface="Times New Roman"/>
              </a:rPr>
              <a:t>moving</a:t>
            </a:r>
            <a:r>
              <a:rPr sz="2450" spc="140" dirty="0">
                <a:latin typeface="Times New Roman"/>
                <a:cs typeface="Times New Roman"/>
              </a:rPr>
              <a:t> </a:t>
            </a:r>
            <a:r>
              <a:rPr sz="2450" dirty="0">
                <a:latin typeface="Times New Roman"/>
                <a:cs typeface="Times New Roman"/>
              </a:rPr>
              <a:t>along</a:t>
            </a:r>
            <a:r>
              <a:rPr sz="2450" spc="135"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b="0" i="1" dirty="0">
                <a:latin typeface="Bookman Old Style"/>
                <a:cs typeface="Bookman Old Style"/>
              </a:rPr>
              <a:t>x</a:t>
            </a:r>
            <a:r>
              <a:rPr sz="2450" dirty="0">
                <a:latin typeface="Times New Roman"/>
                <a:cs typeface="Times New Roman"/>
              </a:rPr>
              <a:t>-axis.</a:t>
            </a:r>
            <a:r>
              <a:rPr sz="2450" spc="515" dirty="0">
                <a:latin typeface="Times New Roman"/>
                <a:cs typeface="Times New Roman"/>
              </a:rPr>
              <a:t> </a:t>
            </a:r>
            <a:r>
              <a:rPr sz="2450" dirty="0">
                <a:latin typeface="Times New Roman"/>
                <a:cs typeface="Times New Roman"/>
              </a:rPr>
              <a:t>Its</a:t>
            </a:r>
            <a:r>
              <a:rPr sz="2450" spc="140" dirty="0">
                <a:latin typeface="Times New Roman"/>
                <a:cs typeface="Times New Roman"/>
              </a:rPr>
              <a:t> </a:t>
            </a:r>
            <a:r>
              <a:rPr sz="2450" spc="-20" dirty="0">
                <a:latin typeface="Times New Roman"/>
                <a:cs typeface="Times New Roman"/>
              </a:rPr>
              <a:t>wavefunction</a:t>
            </a:r>
            <a:r>
              <a:rPr sz="2450" spc="135" dirty="0">
                <a:latin typeface="Times New Roman"/>
                <a:cs typeface="Times New Roman"/>
              </a:rPr>
              <a:t> </a:t>
            </a:r>
            <a:r>
              <a:rPr sz="2450" dirty="0">
                <a:latin typeface="Times New Roman"/>
                <a:cs typeface="Times New Roman"/>
              </a:rPr>
              <a:t>is</a:t>
            </a:r>
            <a:r>
              <a:rPr sz="2450" spc="135" dirty="0">
                <a:latin typeface="Times New Roman"/>
                <a:cs typeface="Times New Roman"/>
              </a:rPr>
              <a:t> </a:t>
            </a:r>
            <a:r>
              <a:rPr sz="2450" spc="-10" dirty="0">
                <a:latin typeface="Times New Roman"/>
                <a:cs typeface="Times New Roman"/>
              </a:rPr>
              <a:t>shown </a:t>
            </a:r>
            <a:r>
              <a:rPr sz="2450" dirty="0">
                <a:latin typeface="Times New Roman"/>
                <a:cs typeface="Times New Roman"/>
              </a:rPr>
              <a:t>below.</a:t>
            </a:r>
            <a:r>
              <a:rPr sz="2450" spc="280" dirty="0">
                <a:latin typeface="Times New Roman"/>
                <a:cs typeface="Times New Roman"/>
              </a:rPr>
              <a:t> </a:t>
            </a:r>
            <a:r>
              <a:rPr sz="2450" dirty="0">
                <a:latin typeface="Times New Roman"/>
                <a:cs typeface="Times New Roman"/>
              </a:rPr>
              <a:t>If</a:t>
            </a:r>
            <a:r>
              <a:rPr sz="2450" spc="55" dirty="0">
                <a:latin typeface="Times New Roman"/>
                <a:cs typeface="Times New Roman"/>
              </a:rPr>
              <a:t> </a:t>
            </a:r>
            <a:r>
              <a:rPr sz="2450" dirty="0">
                <a:latin typeface="Times New Roman"/>
                <a:cs typeface="Times New Roman"/>
              </a:rPr>
              <a:t>you</a:t>
            </a:r>
            <a:r>
              <a:rPr sz="2450" spc="60" dirty="0">
                <a:latin typeface="Times New Roman"/>
                <a:cs typeface="Times New Roman"/>
              </a:rPr>
              <a:t> </a:t>
            </a:r>
            <a:r>
              <a:rPr sz="2450" dirty="0">
                <a:latin typeface="Times New Roman"/>
                <a:cs typeface="Times New Roman"/>
              </a:rPr>
              <a:t>measure</a:t>
            </a:r>
            <a:r>
              <a:rPr sz="2450" spc="50"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position</a:t>
            </a:r>
            <a:r>
              <a:rPr sz="2450" spc="55"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this</a:t>
            </a:r>
            <a:r>
              <a:rPr sz="2450" spc="55" dirty="0">
                <a:latin typeface="Times New Roman"/>
                <a:cs typeface="Times New Roman"/>
              </a:rPr>
              <a:t> </a:t>
            </a:r>
            <a:r>
              <a:rPr sz="2450" dirty="0">
                <a:latin typeface="Times New Roman"/>
                <a:cs typeface="Times New Roman"/>
              </a:rPr>
              <a:t>particle,</a:t>
            </a:r>
            <a:r>
              <a:rPr sz="2450" spc="60" dirty="0">
                <a:latin typeface="Times New Roman"/>
                <a:cs typeface="Times New Roman"/>
              </a:rPr>
              <a:t> </a:t>
            </a:r>
            <a:r>
              <a:rPr sz="2450" dirty="0">
                <a:latin typeface="Times New Roman"/>
                <a:cs typeface="Times New Roman"/>
              </a:rPr>
              <a:t>where</a:t>
            </a:r>
            <a:r>
              <a:rPr sz="2450" spc="55" dirty="0">
                <a:latin typeface="Times New Roman"/>
                <a:cs typeface="Times New Roman"/>
              </a:rPr>
              <a:t> </a:t>
            </a:r>
            <a:r>
              <a:rPr sz="2450" dirty="0">
                <a:latin typeface="Times New Roman"/>
                <a:cs typeface="Times New Roman"/>
              </a:rPr>
              <a:t>are</a:t>
            </a:r>
            <a:r>
              <a:rPr sz="2450" spc="55" dirty="0">
                <a:latin typeface="Times New Roman"/>
                <a:cs typeface="Times New Roman"/>
              </a:rPr>
              <a:t> </a:t>
            </a:r>
            <a:r>
              <a:rPr sz="2450" spc="-25" dirty="0">
                <a:latin typeface="Times New Roman"/>
                <a:cs typeface="Times New Roman"/>
              </a:rPr>
              <a:t>you </a:t>
            </a:r>
            <a:r>
              <a:rPr sz="2450" dirty="0">
                <a:latin typeface="Times New Roman"/>
                <a:cs typeface="Times New Roman"/>
              </a:rPr>
              <a:t>most</a:t>
            </a:r>
            <a:r>
              <a:rPr sz="2450" spc="204" dirty="0">
                <a:latin typeface="Times New Roman"/>
                <a:cs typeface="Times New Roman"/>
              </a:rPr>
              <a:t> </a:t>
            </a:r>
            <a:r>
              <a:rPr sz="2450" spc="-10" dirty="0">
                <a:latin typeface="Times New Roman"/>
                <a:cs typeface="Times New Roman"/>
              </a:rPr>
              <a:t>likely</a:t>
            </a:r>
            <a:r>
              <a:rPr sz="2450" spc="204" dirty="0">
                <a:latin typeface="Times New Roman"/>
                <a:cs typeface="Times New Roman"/>
              </a:rPr>
              <a:t> </a:t>
            </a:r>
            <a:r>
              <a:rPr sz="2450" dirty="0">
                <a:latin typeface="Times New Roman"/>
                <a:cs typeface="Times New Roman"/>
              </a:rPr>
              <a:t>to</a:t>
            </a:r>
            <a:r>
              <a:rPr sz="2450" spc="204" dirty="0">
                <a:latin typeface="Times New Roman"/>
                <a:cs typeface="Times New Roman"/>
              </a:rPr>
              <a:t> </a:t>
            </a:r>
            <a:r>
              <a:rPr sz="2450" dirty="0">
                <a:latin typeface="Times New Roman"/>
                <a:cs typeface="Times New Roman"/>
              </a:rPr>
              <a:t>find</a:t>
            </a:r>
            <a:r>
              <a:rPr sz="2450" spc="204" dirty="0">
                <a:latin typeface="Times New Roman"/>
                <a:cs typeface="Times New Roman"/>
              </a:rPr>
              <a:t> </a:t>
            </a:r>
            <a:r>
              <a:rPr sz="2450" dirty="0">
                <a:latin typeface="Times New Roman"/>
                <a:cs typeface="Times New Roman"/>
              </a:rPr>
              <a:t>it:</a:t>
            </a:r>
            <a:r>
              <a:rPr sz="2450" spc="540" dirty="0">
                <a:latin typeface="Times New Roman"/>
                <a:cs typeface="Times New Roman"/>
              </a:rPr>
              <a:t> </a:t>
            </a:r>
            <a:r>
              <a:rPr sz="2450" dirty="0">
                <a:latin typeface="Times New Roman"/>
                <a:cs typeface="Times New Roman"/>
              </a:rPr>
              <a:t>near</a:t>
            </a:r>
            <a:r>
              <a:rPr sz="2450" spc="204" dirty="0">
                <a:latin typeface="Times New Roman"/>
                <a:cs typeface="Times New Roman"/>
              </a:rPr>
              <a:t> </a:t>
            </a:r>
            <a:r>
              <a:rPr sz="2450" b="0" i="1" spc="50" dirty="0">
                <a:latin typeface="Bookman Old Style"/>
                <a:cs typeface="Bookman Old Style"/>
              </a:rPr>
              <a:t>x</a:t>
            </a:r>
            <a:r>
              <a:rPr sz="2450" b="0" i="1" spc="80" dirty="0">
                <a:latin typeface="Bookman Old Style"/>
                <a:cs typeface="Bookman Old Style"/>
              </a:rPr>
              <a:t> </a:t>
            </a:r>
            <a:r>
              <a:rPr sz="2450" spc="385" dirty="0">
                <a:latin typeface="Times New Roman"/>
                <a:cs typeface="Times New Roman"/>
              </a:rPr>
              <a:t>=</a:t>
            </a:r>
            <a:r>
              <a:rPr sz="2450" spc="210" dirty="0">
                <a:latin typeface="Times New Roman"/>
                <a:cs typeface="Times New Roman"/>
              </a:rPr>
              <a:t> </a:t>
            </a:r>
            <a:r>
              <a:rPr sz="2450" b="0" i="1" spc="50" dirty="0">
                <a:latin typeface="Bookman Old Style"/>
                <a:cs typeface="Bookman Old Style"/>
              </a:rPr>
              <a:t>A</a:t>
            </a:r>
            <a:r>
              <a:rPr sz="2450" spc="50" dirty="0">
                <a:latin typeface="Times New Roman"/>
                <a:cs typeface="Times New Roman"/>
              </a:rPr>
              <a:t>,</a:t>
            </a:r>
            <a:r>
              <a:rPr sz="2450" spc="225" dirty="0">
                <a:latin typeface="Times New Roman"/>
                <a:cs typeface="Times New Roman"/>
              </a:rPr>
              <a:t> </a:t>
            </a:r>
            <a:r>
              <a:rPr sz="2450" dirty="0">
                <a:latin typeface="Times New Roman"/>
                <a:cs typeface="Times New Roman"/>
              </a:rPr>
              <a:t>near</a:t>
            </a:r>
            <a:r>
              <a:rPr sz="2450" spc="210" dirty="0">
                <a:latin typeface="Times New Roman"/>
                <a:cs typeface="Times New Roman"/>
              </a:rPr>
              <a:t> </a:t>
            </a:r>
            <a:r>
              <a:rPr sz="2450" b="0" i="1" spc="50" dirty="0">
                <a:latin typeface="Bookman Old Style"/>
                <a:cs typeface="Bookman Old Style"/>
              </a:rPr>
              <a:t>x</a:t>
            </a:r>
            <a:r>
              <a:rPr sz="2450" b="0" i="1" spc="85" dirty="0">
                <a:latin typeface="Bookman Old Style"/>
                <a:cs typeface="Bookman Old Style"/>
              </a:rPr>
              <a:t> </a:t>
            </a:r>
            <a:r>
              <a:rPr sz="2450" spc="385" dirty="0">
                <a:latin typeface="Times New Roman"/>
                <a:cs typeface="Times New Roman"/>
              </a:rPr>
              <a:t>=</a:t>
            </a:r>
            <a:r>
              <a:rPr sz="2450" spc="210" dirty="0">
                <a:latin typeface="Times New Roman"/>
                <a:cs typeface="Times New Roman"/>
              </a:rPr>
              <a:t> </a:t>
            </a:r>
            <a:r>
              <a:rPr sz="2450" b="0" i="1" spc="95" dirty="0">
                <a:latin typeface="Bookman Old Style"/>
                <a:cs typeface="Bookman Old Style"/>
              </a:rPr>
              <a:t>B</a:t>
            </a:r>
            <a:r>
              <a:rPr sz="2450" spc="95" dirty="0">
                <a:latin typeface="Times New Roman"/>
                <a:cs typeface="Times New Roman"/>
              </a:rPr>
              <a:t>,</a:t>
            </a:r>
            <a:r>
              <a:rPr sz="2450" spc="225" dirty="0">
                <a:latin typeface="Times New Roman"/>
                <a:cs typeface="Times New Roman"/>
              </a:rPr>
              <a:t> </a:t>
            </a:r>
            <a:r>
              <a:rPr sz="2450" dirty="0">
                <a:latin typeface="Times New Roman"/>
                <a:cs typeface="Times New Roman"/>
              </a:rPr>
              <a:t>or</a:t>
            </a:r>
            <a:r>
              <a:rPr sz="2450" spc="204" dirty="0">
                <a:latin typeface="Times New Roman"/>
                <a:cs typeface="Times New Roman"/>
              </a:rPr>
              <a:t> </a:t>
            </a:r>
            <a:r>
              <a:rPr sz="2450" dirty="0">
                <a:latin typeface="Times New Roman"/>
                <a:cs typeface="Times New Roman"/>
              </a:rPr>
              <a:t>near</a:t>
            </a:r>
            <a:r>
              <a:rPr sz="2450" spc="210" dirty="0">
                <a:latin typeface="Times New Roman"/>
                <a:cs typeface="Times New Roman"/>
              </a:rPr>
              <a:t> </a:t>
            </a:r>
            <a:r>
              <a:rPr sz="2450" b="0" i="1" spc="50" dirty="0">
                <a:latin typeface="Bookman Old Style"/>
                <a:cs typeface="Bookman Old Style"/>
              </a:rPr>
              <a:t>x</a:t>
            </a:r>
            <a:r>
              <a:rPr sz="2450" b="0" i="1" spc="80" dirty="0">
                <a:latin typeface="Bookman Old Style"/>
                <a:cs typeface="Bookman Old Style"/>
              </a:rPr>
              <a:t> </a:t>
            </a:r>
            <a:r>
              <a:rPr sz="2450" spc="385" dirty="0">
                <a:latin typeface="Times New Roman"/>
                <a:cs typeface="Times New Roman"/>
              </a:rPr>
              <a:t>=</a:t>
            </a:r>
            <a:r>
              <a:rPr sz="2450" spc="210" dirty="0">
                <a:latin typeface="Times New Roman"/>
                <a:cs typeface="Times New Roman"/>
              </a:rPr>
              <a:t> </a:t>
            </a:r>
            <a:r>
              <a:rPr sz="2450" b="0" i="1" spc="30" dirty="0">
                <a:latin typeface="Bookman Old Style"/>
                <a:cs typeface="Bookman Old Style"/>
              </a:rPr>
              <a:t>C</a:t>
            </a:r>
            <a:r>
              <a:rPr sz="2450" spc="30" dirty="0">
                <a:latin typeface="Times New Roman"/>
                <a:cs typeface="Times New Roman"/>
              </a:rPr>
              <a:t>? </a:t>
            </a:r>
            <a:r>
              <a:rPr sz="2450" dirty="0">
                <a:latin typeface="Times New Roman"/>
                <a:cs typeface="Times New Roman"/>
              </a:rPr>
              <a:t>Where</a:t>
            </a:r>
            <a:r>
              <a:rPr sz="2450" spc="65" dirty="0">
                <a:latin typeface="Times New Roman"/>
                <a:cs typeface="Times New Roman"/>
              </a:rPr>
              <a:t> </a:t>
            </a:r>
            <a:r>
              <a:rPr sz="2450" dirty="0">
                <a:latin typeface="Times New Roman"/>
                <a:cs typeface="Times New Roman"/>
              </a:rPr>
              <a:t>are</a:t>
            </a:r>
            <a:r>
              <a:rPr sz="2450" spc="70" dirty="0">
                <a:latin typeface="Times New Roman"/>
                <a:cs typeface="Times New Roman"/>
              </a:rPr>
              <a:t> </a:t>
            </a:r>
            <a:r>
              <a:rPr sz="2450" dirty="0">
                <a:latin typeface="Times New Roman"/>
                <a:cs typeface="Times New Roman"/>
              </a:rPr>
              <a:t>you</a:t>
            </a:r>
            <a:r>
              <a:rPr sz="2450" spc="65" dirty="0">
                <a:latin typeface="Times New Roman"/>
                <a:cs typeface="Times New Roman"/>
              </a:rPr>
              <a:t> </a:t>
            </a:r>
            <a:r>
              <a:rPr sz="2450" dirty="0">
                <a:latin typeface="Times New Roman"/>
                <a:cs typeface="Times New Roman"/>
              </a:rPr>
              <a:t>least</a:t>
            </a:r>
            <a:r>
              <a:rPr sz="2450" spc="60" dirty="0">
                <a:latin typeface="Times New Roman"/>
                <a:cs typeface="Times New Roman"/>
              </a:rPr>
              <a:t> </a:t>
            </a:r>
            <a:r>
              <a:rPr sz="2450" spc="-30" dirty="0">
                <a:latin typeface="Times New Roman"/>
                <a:cs typeface="Times New Roman"/>
              </a:rPr>
              <a:t>likely</a:t>
            </a:r>
            <a:r>
              <a:rPr sz="2450" spc="70" dirty="0">
                <a:latin typeface="Times New Roman"/>
                <a:cs typeface="Times New Roman"/>
              </a:rPr>
              <a:t> </a:t>
            </a:r>
            <a:r>
              <a:rPr sz="2450" dirty="0">
                <a:latin typeface="Times New Roman"/>
                <a:cs typeface="Times New Roman"/>
              </a:rPr>
              <a:t>to</a:t>
            </a:r>
            <a:r>
              <a:rPr sz="2450" spc="65" dirty="0">
                <a:latin typeface="Times New Roman"/>
                <a:cs typeface="Times New Roman"/>
              </a:rPr>
              <a:t> </a:t>
            </a:r>
            <a:r>
              <a:rPr sz="2450" dirty="0">
                <a:latin typeface="Times New Roman"/>
                <a:cs typeface="Times New Roman"/>
              </a:rPr>
              <a:t>find</a:t>
            </a:r>
            <a:r>
              <a:rPr sz="2450" spc="65" dirty="0">
                <a:latin typeface="Times New Roman"/>
                <a:cs typeface="Times New Roman"/>
              </a:rPr>
              <a:t> </a:t>
            </a:r>
            <a:r>
              <a:rPr sz="2450" spc="-25" dirty="0">
                <a:latin typeface="Times New Roman"/>
                <a:cs typeface="Times New Roman"/>
              </a:rPr>
              <a:t>it?</a:t>
            </a:r>
            <a:endParaRPr sz="2450">
              <a:latin typeface="Times New Roman"/>
              <a:cs typeface="Times New Roman"/>
            </a:endParaRPr>
          </a:p>
        </p:txBody>
      </p:sp>
      <p:pic>
        <p:nvPicPr>
          <p:cNvPr id="5" name="object 5"/>
          <p:cNvPicPr/>
          <p:nvPr/>
        </p:nvPicPr>
        <p:blipFill>
          <a:blip r:embed="rId2" cstate="print"/>
          <a:stretch>
            <a:fillRect/>
          </a:stretch>
        </p:blipFill>
        <p:spPr>
          <a:xfrm>
            <a:off x="731519" y="2748887"/>
            <a:ext cx="2468936" cy="1988657"/>
          </a:xfrm>
          <a:prstGeom prst="rect">
            <a:avLst/>
          </a:prstGeom>
        </p:spPr>
      </p:pic>
      <p:sp>
        <p:nvSpPr>
          <p:cNvPr id="6" name="object 6"/>
          <p:cNvSpPr txBox="1">
            <a:spLocks noGrp="1"/>
          </p:cNvSpPr>
          <p:nvPr>
            <p:ph type="subTitle" idx="4"/>
          </p:nvPr>
        </p:nvSpPr>
        <p:spPr>
          <a:prstGeom prst="rect">
            <a:avLst/>
          </a:prstGeom>
        </p:spPr>
        <p:txBody>
          <a:bodyPr vert="horz" wrap="square" lIns="0" tIns="9525" rIns="0" bIns="0" rtlCol="0">
            <a:spAutoFit/>
          </a:bodyPr>
          <a:lstStyle/>
          <a:p>
            <a:pPr marL="23495" marR="5080" indent="-11430">
              <a:lnSpc>
                <a:spcPct val="101699"/>
              </a:lnSpc>
              <a:spcBef>
                <a:spcPts val="75"/>
              </a:spcBef>
              <a:tabLst>
                <a:tab pos="1621155" algn="l"/>
                <a:tab pos="1663064" algn="l"/>
                <a:tab pos="3220085" algn="l"/>
              </a:tabLst>
            </a:pPr>
            <a:r>
              <a:rPr b="1" spc="-10" dirty="0">
                <a:latin typeface="Georgia"/>
                <a:cs typeface="Georgia"/>
              </a:rPr>
              <a:t>Solution:</a:t>
            </a:r>
            <a:r>
              <a:rPr b="1" dirty="0">
                <a:latin typeface="Georgia"/>
                <a:cs typeface="Georgia"/>
              </a:rPr>
              <a:t>	</a:t>
            </a:r>
            <a:r>
              <a:rPr dirty="0"/>
              <a:t>Most</a:t>
            </a:r>
            <a:r>
              <a:rPr spc="75" dirty="0"/>
              <a:t> </a:t>
            </a:r>
            <a:r>
              <a:rPr spc="-10" dirty="0"/>
              <a:t>likely:</a:t>
            </a:r>
            <a:r>
              <a:rPr dirty="0"/>
              <a:t>	</a:t>
            </a:r>
            <a:r>
              <a:rPr spc="-95" dirty="0"/>
              <a:t>A </a:t>
            </a:r>
            <a:r>
              <a:rPr dirty="0"/>
              <a:t>Least</a:t>
            </a:r>
            <a:r>
              <a:rPr spc="135" dirty="0"/>
              <a:t> </a:t>
            </a:r>
            <a:r>
              <a:rPr spc="-10" dirty="0"/>
              <a:t>likely:</a:t>
            </a:r>
            <a:r>
              <a:rPr dirty="0"/>
              <a:t>		</a:t>
            </a:r>
            <a:r>
              <a:rPr spc="-50" dirty="0"/>
              <a:t>B</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spc="-10" dirty="0">
                <a:latin typeface="Times New Roman"/>
                <a:cs typeface="Times New Roman"/>
              </a:rPr>
              <a:t>ConcepTest</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54241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360" dirty="0"/>
              <a:t> </a:t>
            </a:r>
            <a:r>
              <a:rPr dirty="0"/>
              <a:t>do</a:t>
            </a:r>
            <a:r>
              <a:rPr spc="370" dirty="0"/>
              <a:t> </a:t>
            </a:r>
            <a:r>
              <a:rPr dirty="0"/>
              <a:t>a</a:t>
            </a:r>
            <a:r>
              <a:rPr spc="370" dirty="0"/>
              <a:t> </a:t>
            </a:r>
            <a:r>
              <a:rPr spc="-30" dirty="0"/>
              <a:t>double-</a:t>
            </a:r>
            <a:r>
              <a:rPr dirty="0"/>
              <a:t>slit</a:t>
            </a:r>
            <a:r>
              <a:rPr spc="370" dirty="0"/>
              <a:t> </a:t>
            </a:r>
            <a:r>
              <a:rPr dirty="0"/>
              <a:t>experiment</a:t>
            </a:r>
            <a:r>
              <a:rPr spc="365" dirty="0"/>
              <a:t> </a:t>
            </a:r>
            <a:r>
              <a:rPr dirty="0"/>
              <a:t>with</a:t>
            </a:r>
            <a:r>
              <a:rPr spc="370" dirty="0"/>
              <a:t> </a:t>
            </a:r>
            <a:r>
              <a:rPr dirty="0"/>
              <a:t>light</a:t>
            </a:r>
            <a:r>
              <a:rPr spc="365" dirty="0"/>
              <a:t> </a:t>
            </a:r>
            <a:r>
              <a:rPr dirty="0"/>
              <a:t>so</a:t>
            </a:r>
            <a:r>
              <a:rPr spc="370" dirty="0"/>
              <a:t> </a:t>
            </a:r>
            <a:r>
              <a:rPr dirty="0"/>
              <a:t>dim</a:t>
            </a:r>
            <a:r>
              <a:rPr spc="365" dirty="0"/>
              <a:t> </a:t>
            </a:r>
            <a:r>
              <a:rPr spc="114" dirty="0"/>
              <a:t>that</a:t>
            </a:r>
            <a:r>
              <a:rPr spc="370" dirty="0"/>
              <a:t> </a:t>
            </a:r>
            <a:r>
              <a:rPr spc="65" dirty="0"/>
              <a:t>it</a:t>
            </a:r>
            <a:r>
              <a:rPr spc="365" dirty="0"/>
              <a:t> </a:t>
            </a:r>
            <a:r>
              <a:rPr spc="-20" dirty="0"/>
              <a:t>goes </a:t>
            </a:r>
            <a:r>
              <a:rPr dirty="0"/>
              <a:t>through</a:t>
            </a:r>
            <a:r>
              <a:rPr spc="-20" dirty="0"/>
              <a:t> </a:t>
            </a:r>
            <a:r>
              <a:rPr spc="-10" dirty="0"/>
              <a:t>one </a:t>
            </a:r>
            <a:r>
              <a:rPr dirty="0"/>
              <a:t>photon</a:t>
            </a:r>
            <a:r>
              <a:rPr spc="-10" dirty="0"/>
              <a:t> </a:t>
            </a:r>
            <a:r>
              <a:rPr spc="120" dirty="0"/>
              <a:t>at</a:t>
            </a:r>
            <a:r>
              <a:rPr spc="-5" dirty="0"/>
              <a:t> </a:t>
            </a:r>
            <a:r>
              <a:rPr dirty="0"/>
              <a:t>a</a:t>
            </a:r>
            <a:r>
              <a:rPr spc="-10" dirty="0"/>
              <a:t> </a:t>
            </a:r>
            <a:r>
              <a:rPr dirty="0"/>
              <a:t>time.</a:t>
            </a:r>
            <a:r>
              <a:rPr spc="370" dirty="0"/>
              <a:t> </a:t>
            </a:r>
            <a:r>
              <a:rPr dirty="0"/>
              <a:t>For</a:t>
            </a:r>
            <a:r>
              <a:rPr spc="-10" dirty="0"/>
              <a:t> </a:t>
            </a:r>
            <a:r>
              <a:rPr spc="-20" dirty="0"/>
              <a:t>each</a:t>
            </a:r>
            <a:r>
              <a:rPr spc="-5" dirty="0"/>
              <a:t> </a:t>
            </a:r>
            <a:r>
              <a:rPr spc="-105" dirty="0"/>
              <a:t>of</a:t>
            </a:r>
            <a:r>
              <a:rPr spc="-10" dirty="0"/>
              <a:t> </a:t>
            </a:r>
            <a:r>
              <a:rPr dirty="0"/>
              <a:t>the</a:t>
            </a:r>
            <a:r>
              <a:rPr spc="-10" dirty="0"/>
              <a:t> </a:t>
            </a:r>
            <a:r>
              <a:rPr spc="-90" dirty="0"/>
              <a:t>following</a:t>
            </a:r>
            <a:r>
              <a:rPr spc="-5" dirty="0"/>
              <a:t> </a:t>
            </a:r>
            <a:r>
              <a:rPr spc="-10" dirty="0"/>
              <a:t>situations, would</a:t>
            </a:r>
            <a:r>
              <a:rPr spc="35" dirty="0"/>
              <a:t> </a:t>
            </a:r>
            <a:r>
              <a:rPr dirty="0"/>
              <a:t>you</a:t>
            </a:r>
            <a:r>
              <a:rPr spc="30" dirty="0"/>
              <a:t> </a:t>
            </a:r>
            <a:r>
              <a:rPr dirty="0"/>
              <a:t>see</a:t>
            </a:r>
            <a:r>
              <a:rPr spc="30" dirty="0"/>
              <a:t> </a:t>
            </a:r>
            <a:r>
              <a:rPr dirty="0"/>
              <a:t>A)</a:t>
            </a:r>
            <a:r>
              <a:rPr spc="30" dirty="0"/>
              <a:t> </a:t>
            </a:r>
            <a:r>
              <a:rPr dirty="0"/>
              <a:t>a</a:t>
            </a:r>
            <a:r>
              <a:rPr spc="35" dirty="0"/>
              <a:t> </a:t>
            </a:r>
            <a:r>
              <a:rPr spc="-25" dirty="0"/>
              <a:t>particle-</a:t>
            </a:r>
            <a:r>
              <a:rPr dirty="0"/>
              <a:t>like</a:t>
            </a:r>
            <a:r>
              <a:rPr spc="25" dirty="0"/>
              <a:t> </a:t>
            </a:r>
            <a:r>
              <a:rPr spc="65" dirty="0"/>
              <a:t>pattern</a:t>
            </a:r>
            <a:r>
              <a:rPr spc="30" dirty="0"/>
              <a:t> </a:t>
            </a:r>
            <a:r>
              <a:rPr dirty="0"/>
              <a:t>or</a:t>
            </a:r>
            <a:r>
              <a:rPr spc="30" dirty="0"/>
              <a:t> </a:t>
            </a:r>
            <a:r>
              <a:rPr dirty="0"/>
              <a:t>B)</a:t>
            </a:r>
            <a:r>
              <a:rPr spc="30" dirty="0"/>
              <a:t> </a:t>
            </a:r>
            <a:r>
              <a:rPr dirty="0"/>
              <a:t>a</a:t>
            </a:r>
            <a:r>
              <a:rPr spc="30" dirty="0"/>
              <a:t> </a:t>
            </a:r>
            <a:r>
              <a:rPr spc="-95" dirty="0"/>
              <a:t>wave-</a:t>
            </a:r>
            <a:r>
              <a:rPr spc="-25" dirty="0"/>
              <a:t>like</a:t>
            </a:r>
            <a:r>
              <a:rPr spc="30" dirty="0"/>
              <a:t> </a:t>
            </a:r>
            <a:r>
              <a:rPr spc="55" dirty="0"/>
              <a:t>pattern </a:t>
            </a:r>
            <a:r>
              <a:rPr dirty="0"/>
              <a:t>(interference</a:t>
            </a:r>
            <a:r>
              <a:rPr spc="-100" dirty="0"/>
              <a:t> </a:t>
            </a:r>
            <a:r>
              <a:rPr spc="-10" dirty="0"/>
              <a:t>fringes)?</a:t>
            </a:r>
          </a:p>
        </p:txBody>
      </p:sp>
      <p:sp>
        <p:nvSpPr>
          <p:cNvPr id="5" name="object 5"/>
          <p:cNvSpPr txBox="1"/>
          <p:nvPr/>
        </p:nvSpPr>
        <p:spPr>
          <a:xfrm>
            <a:off x="793191" y="2929545"/>
            <a:ext cx="8180705" cy="2933700"/>
          </a:xfrm>
          <a:prstGeom prst="rect">
            <a:avLst/>
          </a:prstGeom>
        </p:spPr>
        <p:txBody>
          <a:bodyPr vert="horz" wrap="square" lIns="0" tIns="9525" rIns="0" bIns="0" rtlCol="0">
            <a:spAutoFit/>
          </a:bodyPr>
          <a:lstStyle/>
          <a:p>
            <a:pPr marL="307975" marR="5715" indent="-295910" algn="just">
              <a:lnSpc>
                <a:spcPct val="101699"/>
              </a:lnSpc>
              <a:spcBef>
                <a:spcPts val="75"/>
              </a:spcBef>
              <a:buAutoNum type="arabicPeriod"/>
              <a:tabLst>
                <a:tab pos="309880" algn="l"/>
              </a:tabLst>
            </a:pPr>
            <a:r>
              <a:rPr sz="2450" spc="-60" dirty="0">
                <a:latin typeface="Times New Roman"/>
                <a:cs typeface="Times New Roman"/>
              </a:rPr>
              <a:t>You</a:t>
            </a:r>
            <a:r>
              <a:rPr sz="2450" spc="25" dirty="0">
                <a:latin typeface="Times New Roman"/>
                <a:cs typeface="Times New Roman"/>
              </a:rPr>
              <a:t> </a:t>
            </a:r>
            <a:r>
              <a:rPr sz="2450" spc="80" dirty="0">
                <a:latin typeface="Times New Roman"/>
                <a:cs typeface="Times New Roman"/>
              </a:rPr>
              <a:t>put</a:t>
            </a:r>
            <a:r>
              <a:rPr sz="2450" spc="25" dirty="0">
                <a:latin typeface="Times New Roman"/>
                <a:cs typeface="Times New Roman"/>
              </a:rPr>
              <a:t> </a:t>
            </a:r>
            <a:r>
              <a:rPr sz="2450" dirty="0">
                <a:latin typeface="Times New Roman"/>
                <a:cs typeface="Times New Roman"/>
              </a:rPr>
              <a:t>a</a:t>
            </a:r>
            <a:r>
              <a:rPr sz="2450" spc="30" dirty="0">
                <a:latin typeface="Times New Roman"/>
                <a:cs typeface="Times New Roman"/>
              </a:rPr>
              <a:t> </a:t>
            </a:r>
            <a:r>
              <a:rPr sz="2450" dirty="0">
                <a:latin typeface="Times New Roman"/>
                <a:cs typeface="Times New Roman"/>
              </a:rPr>
              <a:t>detector</a:t>
            </a:r>
            <a:r>
              <a:rPr sz="2450" spc="30" dirty="0">
                <a:latin typeface="Times New Roman"/>
                <a:cs typeface="Times New Roman"/>
              </a:rPr>
              <a:t> </a:t>
            </a:r>
            <a:r>
              <a:rPr sz="2450" dirty="0">
                <a:latin typeface="Times New Roman"/>
                <a:cs typeface="Times New Roman"/>
              </a:rPr>
              <a:t>in</a:t>
            </a:r>
            <a:r>
              <a:rPr sz="2450" spc="25" dirty="0">
                <a:latin typeface="Times New Roman"/>
                <a:cs typeface="Times New Roman"/>
              </a:rPr>
              <a:t> </a:t>
            </a:r>
            <a:r>
              <a:rPr sz="2450" dirty="0">
                <a:latin typeface="Times New Roman"/>
                <a:cs typeface="Times New Roman"/>
              </a:rPr>
              <a:t>one</a:t>
            </a:r>
            <a:r>
              <a:rPr sz="2450" spc="30" dirty="0">
                <a:latin typeface="Times New Roman"/>
                <a:cs typeface="Times New Roman"/>
              </a:rPr>
              <a:t> </a:t>
            </a:r>
            <a:r>
              <a:rPr sz="2450" spc="-20" dirty="0">
                <a:latin typeface="Times New Roman"/>
                <a:cs typeface="Times New Roman"/>
              </a:rPr>
              <a:t>of</a:t>
            </a:r>
            <a:r>
              <a:rPr sz="2450" spc="25" dirty="0">
                <a:latin typeface="Times New Roman"/>
                <a:cs typeface="Times New Roman"/>
              </a:rPr>
              <a:t> </a:t>
            </a:r>
            <a:r>
              <a:rPr sz="2450" dirty="0">
                <a:latin typeface="Times New Roman"/>
                <a:cs typeface="Times New Roman"/>
              </a:rPr>
              <a:t>the</a:t>
            </a:r>
            <a:r>
              <a:rPr sz="2450" spc="30" dirty="0">
                <a:latin typeface="Times New Roman"/>
                <a:cs typeface="Times New Roman"/>
              </a:rPr>
              <a:t> </a:t>
            </a:r>
            <a:r>
              <a:rPr sz="2450" dirty="0">
                <a:latin typeface="Times New Roman"/>
                <a:cs typeface="Times New Roman"/>
              </a:rPr>
              <a:t>slits</a:t>
            </a:r>
            <a:r>
              <a:rPr sz="2450" spc="25" dirty="0">
                <a:latin typeface="Times New Roman"/>
                <a:cs typeface="Times New Roman"/>
              </a:rPr>
              <a:t> </a:t>
            </a:r>
            <a:r>
              <a:rPr sz="2450" spc="114" dirty="0">
                <a:latin typeface="Times New Roman"/>
                <a:cs typeface="Times New Roman"/>
              </a:rPr>
              <a:t>that</a:t>
            </a:r>
            <a:r>
              <a:rPr sz="2450" spc="20" dirty="0">
                <a:latin typeface="Times New Roman"/>
                <a:cs typeface="Times New Roman"/>
              </a:rPr>
              <a:t> </a:t>
            </a:r>
            <a:r>
              <a:rPr sz="2450" dirty="0">
                <a:latin typeface="Times New Roman"/>
                <a:cs typeface="Times New Roman"/>
              </a:rPr>
              <a:t>tells</a:t>
            </a:r>
            <a:r>
              <a:rPr sz="2450" spc="30" dirty="0">
                <a:latin typeface="Times New Roman"/>
                <a:cs typeface="Times New Roman"/>
              </a:rPr>
              <a:t> </a:t>
            </a:r>
            <a:r>
              <a:rPr sz="2450" dirty="0">
                <a:latin typeface="Times New Roman"/>
                <a:cs typeface="Times New Roman"/>
              </a:rPr>
              <a:t>you</a:t>
            </a:r>
            <a:r>
              <a:rPr sz="2450" spc="30" dirty="0">
                <a:latin typeface="Times New Roman"/>
                <a:cs typeface="Times New Roman"/>
              </a:rPr>
              <a:t> </a:t>
            </a:r>
            <a:r>
              <a:rPr sz="2450" dirty="0">
                <a:latin typeface="Times New Roman"/>
                <a:cs typeface="Times New Roman"/>
              </a:rPr>
              <a:t>as</a:t>
            </a:r>
            <a:r>
              <a:rPr sz="2450" spc="25" dirty="0">
                <a:latin typeface="Times New Roman"/>
                <a:cs typeface="Times New Roman"/>
              </a:rPr>
              <a:t> </a:t>
            </a:r>
            <a:r>
              <a:rPr sz="2450" dirty="0">
                <a:latin typeface="Times New Roman"/>
                <a:cs typeface="Times New Roman"/>
              </a:rPr>
              <a:t>a</a:t>
            </a:r>
            <a:r>
              <a:rPr sz="2450" spc="25" dirty="0">
                <a:latin typeface="Times New Roman"/>
                <a:cs typeface="Times New Roman"/>
              </a:rPr>
              <a:t> </a:t>
            </a:r>
            <a:r>
              <a:rPr sz="2450" spc="-10" dirty="0">
                <a:latin typeface="Times New Roman"/>
                <a:cs typeface="Times New Roman"/>
              </a:rPr>
              <a:t>photon 	</a:t>
            </a:r>
            <a:r>
              <a:rPr sz="2450" dirty="0">
                <a:latin typeface="Times New Roman"/>
                <a:cs typeface="Times New Roman"/>
              </a:rPr>
              <a:t>passes</a:t>
            </a:r>
            <a:r>
              <a:rPr sz="2450" spc="130" dirty="0">
                <a:latin typeface="Times New Roman"/>
                <a:cs typeface="Times New Roman"/>
              </a:rPr>
              <a:t> </a:t>
            </a:r>
            <a:r>
              <a:rPr sz="2450" dirty="0">
                <a:latin typeface="Times New Roman"/>
                <a:cs typeface="Times New Roman"/>
              </a:rPr>
              <a:t>through</a:t>
            </a:r>
            <a:r>
              <a:rPr sz="2450" spc="125" dirty="0">
                <a:latin typeface="Times New Roman"/>
                <a:cs typeface="Times New Roman"/>
              </a:rPr>
              <a:t> </a:t>
            </a:r>
            <a:r>
              <a:rPr sz="2450" spc="114" dirty="0">
                <a:latin typeface="Times New Roman"/>
                <a:cs typeface="Times New Roman"/>
              </a:rPr>
              <a:t>that</a:t>
            </a:r>
            <a:r>
              <a:rPr sz="2450" spc="125" dirty="0">
                <a:latin typeface="Times New Roman"/>
                <a:cs typeface="Times New Roman"/>
              </a:rPr>
              <a:t> </a:t>
            </a:r>
            <a:r>
              <a:rPr sz="2450" spc="-20" dirty="0">
                <a:latin typeface="Times New Roman"/>
                <a:cs typeface="Times New Roman"/>
              </a:rPr>
              <a:t>slit.</a:t>
            </a:r>
            <a:endParaRPr sz="2450">
              <a:latin typeface="Times New Roman"/>
              <a:cs typeface="Times New Roman"/>
            </a:endParaRPr>
          </a:p>
          <a:p>
            <a:pPr marL="307975" marR="5080" indent="-295910" algn="just">
              <a:lnSpc>
                <a:spcPct val="101699"/>
              </a:lnSpc>
              <a:spcBef>
                <a:spcPts val="994"/>
              </a:spcBef>
              <a:buAutoNum type="arabicPeriod"/>
              <a:tabLst>
                <a:tab pos="309880" algn="l"/>
              </a:tabLst>
            </a:pPr>
            <a:r>
              <a:rPr sz="2450" spc="-110" dirty="0">
                <a:latin typeface="Times New Roman"/>
                <a:cs typeface="Times New Roman"/>
              </a:rPr>
              <a:t>You</a:t>
            </a:r>
            <a:r>
              <a:rPr sz="2450" spc="-20" dirty="0">
                <a:latin typeface="Times New Roman"/>
                <a:cs typeface="Times New Roman"/>
              </a:rPr>
              <a:t> </a:t>
            </a:r>
            <a:r>
              <a:rPr sz="2450" spc="80" dirty="0">
                <a:latin typeface="Times New Roman"/>
                <a:cs typeface="Times New Roman"/>
              </a:rPr>
              <a:t>put</a:t>
            </a:r>
            <a:r>
              <a:rPr sz="2450" spc="-15" dirty="0">
                <a:latin typeface="Times New Roman"/>
                <a:cs typeface="Times New Roman"/>
              </a:rPr>
              <a:t> </a:t>
            </a:r>
            <a:r>
              <a:rPr sz="2450" spc="114" dirty="0">
                <a:latin typeface="Times New Roman"/>
                <a:cs typeface="Times New Roman"/>
              </a:rPr>
              <a:t>that</a:t>
            </a:r>
            <a:r>
              <a:rPr sz="2450" spc="-10" dirty="0">
                <a:latin typeface="Times New Roman"/>
                <a:cs typeface="Times New Roman"/>
              </a:rPr>
              <a:t> </a:t>
            </a:r>
            <a:r>
              <a:rPr sz="2450" dirty="0">
                <a:latin typeface="Times New Roman"/>
                <a:cs typeface="Times New Roman"/>
              </a:rPr>
              <a:t>same</a:t>
            </a:r>
            <a:r>
              <a:rPr sz="2450" spc="-20" dirty="0">
                <a:latin typeface="Times New Roman"/>
                <a:cs typeface="Times New Roman"/>
              </a:rPr>
              <a:t> </a:t>
            </a:r>
            <a:r>
              <a:rPr sz="2450" dirty="0">
                <a:latin typeface="Times New Roman"/>
                <a:cs typeface="Times New Roman"/>
              </a:rPr>
              <a:t>detector</a:t>
            </a:r>
            <a:r>
              <a:rPr sz="2450" spc="-10" dirty="0">
                <a:latin typeface="Times New Roman"/>
                <a:cs typeface="Times New Roman"/>
              </a:rPr>
              <a:t> </a:t>
            </a:r>
            <a:r>
              <a:rPr sz="2450" dirty="0">
                <a:latin typeface="Times New Roman"/>
                <a:cs typeface="Times New Roman"/>
              </a:rPr>
              <a:t>in</a:t>
            </a:r>
            <a:r>
              <a:rPr sz="2450" spc="-15" dirty="0">
                <a:latin typeface="Times New Roman"/>
                <a:cs typeface="Times New Roman"/>
              </a:rPr>
              <a:t> </a:t>
            </a:r>
            <a:r>
              <a:rPr sz="2450" spc="80" dirty="0">
                <a:latin typeface="Times New Roman"/>
                <a:cs typeface="Times New Roman"/>
              </a:rPr>
              <a:t>but</a:t>
            </a:r>
            <a:r>
              <a:rPr sz="2450" spc="-20" dirty="0">
                <a:latin typeface="Times New Roman"/>
                <a:cs typeface="Times New Roman"/>
              </a:rPr>
              <a:t> </a:t>
            </a:r>
            <a:r>
              <a:rPr sz="2450" dirty="0">
                <a:latin typeface="Times New Roman"/>
                <a:cs typeface="Times New Roman"/>
              </a:rPr>
              <a:t>nobody</a:t>
            </a:r>
            <a:r>
              <a:rPr sz="2450" spc="-10" dirty="0">
                <a:latin typeface="Times New Roman"/>
                <a:cs typeface="Times New Roman"/>
              </a:rPr>
              <a:t> </a:t>
            </a:r>
            <a:r>
              <a:rPr sz="2450" spc="-50" dirty="0">
                <a:latin typeface="Times New Roman"/>
                <a:cs typeface="Times New Roman"/>
              </a:rPr>
              <a:t>looks</a:t>
            </a:r>
            <a:r>
              <a:rPr sz="2450" spc="-15" dirty="0">
                <a:latin typeface="Times New Roman"/>
                <a:cs typeface="Times New Roman"/>
              </a:rPr>
              <a:t> </a:t>
            </a:r>
            <a:r>
              <a:rPr sz="2450" spc="120" dirty="0">
                <a:latin typeface="Times New Roman"/>
                <a:cs typeface="Times New Roman"/>
              </a:rPr>
              <a:t>at</a:t>
            </a:r>
            <a:r>
              <a:rPr sz="2450" spc="-10"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spc="-10" dirty="0">
                <a:latin typeface="Times New Roman"/>
                <a:cs typeface="Times New Roman"/>
              </a:rPr>
              <a:t>detector 	</a:t>
            </a:r>
            <a:r>
              <a:rPr sz="2450" dirty="0">
                <a:latin typeface="Times New Roman"/>
                <a:cs typeface="Times New Roman"/>
              </a:rPr>
              <a:t>to</a:t>
            </a:r>
            <a:r>
              <a:rPr sz="2450" spc="160" dirty="0">
                <a:latin typeface="Times New Roman"/>
                <a:cs typeface="Times New Roman"/>
              </a:rPr>
              <a:t> </a:t>
            </a:r>
            <a:r>
              <a:rPr sz="2450" dirty="0">
                <a:latin typeface="Times New Roman"/>
                <a:cs typeface="Times New Roman"/>
              </a:rPr>
              <a:t>see</a:t>
            </a:r>
            <a:r>
              <a:rPr sz="2450" spc="175" dirty="0">
                <a:latin typeface="Times New Roman"/>
                <a:cs typeface="Times New Roman"/>
              </a:rPr>
              <a:t> </a:t>
            </a:r>
            <a:r>
              <a:rPr sz="2450" dirty="0">
                <a:latin typeface="Times New Roman"/>
                <a:cs typeface="Times New Roman"/>
              </a:rPr>
              <a:t>what</a:t>
            </a:r>
            <a:r>
              <a:rPr sz="2450" spc="170" dirty="0">
                <a:latin typeface="Times New Roman"/>
                <a:cs typeface="Times New Roman"/>
              </a:rPr>
              <a:t> </a:t>
            </a:r>
            <a:r>
              <a:rPr sz="2450" spc="65" dirty="0">
                <a:latin typeface="Times New Roman"/>
                <a:cs typeface="Times New Roman"/>
              </a:rPr>
              <a:t>it</a:t>
            </a:r>
            <a:r>
              <a:rPr sz="2450" spc="175" dirty="0">
                <a:latin typeface="Times New Roman"/>
                <a:cs typeface="Times New Roman"/>
              </a:rPr>
              <a:t> </a:t>
            </a:r>
            <a:r>
              <a:rPr sz="2450" dirty="0">
                <a:latin typeface="Times New Roman"/>
                <a:cs typeface="Times New Roman"/>
              </a:rPr>
              <a:t>said.</a:t>
            </a:r>
            <a:r>
              <a:rPr sz="2450" spc="555" dirty="0">
                <a:latin typeface="Times New Roman"/>
                <a:cs typeface="Times New Roman"/>
              </a:rPr>
              <a:t> </a:t>
            </a:r>
            <a:r>
              <a:rPr sz="2450" dirty="0">
                <a:latin typeface="Times New Roman"/>
                <a:cs typeface="Times New Roman"/>
              </a:rPr>
              <a:t>You</a:t>
            </a:r>
            <a:r>
              <a:rPr sz="2450" spc="175" dirty="0">
                <a:latin typeface="Times New Roman"/>
                <a:cs typeface="Times New Roman"/>
              </a:rPr>
              <a:t> </a:t>
            </a:r>
            <a:r>
              <a:rPr sz="2450" dirty="0">
                <a:latin typeface="Times New Roman"/>
                <a:cs typeface="Times New Roman"/>
              </a:rPr>
              <a:t>only</a:t>
            </a:r>
            <a:r>
              <a:rPr sz="2450" spc="170" dirty="0">
                <a:latin typeface="Times New Roman"/>
                <a:cs typeface="Times New Roman"/>
              </a:rPr>
              <a:t> </a:t>
            </a:r>
            <a:r>
              <a:rPr sz="2450" dirty="0">
                <a:latin typeface="Times New Roman"/>
                <a:cs typeface="Times New Roman"/>
              </a:rPr>
              <a:t>look</a:t>
            </a:r>
            <a:r>
              <a:rPr sz="2450" spc="175" dirty="0">
                <a:latin typeface="Times New Roman"/>
                <a:cs typeface="Times New Roman"/>
              </a:rPr>
              <a:t> </a:t>
            </a:r>
            <a:r>
              <a:rPr sz="2450" spc="120" dirty="0">
                <a:latin typeface="Times New Roman"/>
                <a:cs typeface="Times New Roman"/>
              </a:rPr>
              <a:t>at</a:t>
            </a:r>
            <a:r>
              <a:rPr sz="2450" spc="170"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65" dirty="0">
                <a:latin typeface="Times New Roman"/>
                <a:cs typeface="Times New Roman"/>
              </a:rPr>
              <a:t>pattern</a:t>
            </a:r>
            <a:r>
              <a:rPr sz="2450" spc="175" dirty="0">
                <a:latin typeface="Times New Roman"/>
                <a:cs typeface="Times New Roman"/>
              </a:rPr>
              <a:t> </a:t>
            </a:r>
            <a:r>
              <a:rPr sz="2450" dirty="0">
                <a:latin typeface="Times New Roman"/>
                <a:cs typeface="Times New Roman"/>
              </a:rPr>
              <a:t>on</a:t>
            </a:r>
            <a:r>
              <a:rPr sz="2450" spc="170"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20" dirty="0">
                <a:latin typeface="Times New Roman"/>
                <a:cs typeface="Times New Roman"/>
              </a:rPr>
              <a:t>back 	</a:t>
            </a:r>
            <a:r>
              <a:rPr sz="2450" spc="-10" dirty="0">
                <a:latin typeface="Times New Roman"/>
                <a:cs typeface="Times New Roman"/>
              </a:rPr>
              <a:t>wall.</a:t>
            </a:r>
            <a:endParaRPr sz="2450">
              <a:latin typeface="Times New Roman"/>
              <a:cs typeface="Times New Roman"/>
            </a:endParaRPr>
          </a:p>
          <a:p>
            <a:pPr marL="307975" marR="6350" indent="-295910" algn="just">
              <a:lnSpc>
                <a:spcPct val="101699"/>
              </a:lnSpc>
              <a:spcBef>
                <a:spcPts val="994"/>
              </a:spcBef>
              <a:buAutoNum type="arabicPeriod"/>
              <a:tabLst>
                <a:tab pos="309880" algn="l"/>
              </a:tabLst>
            </a:pPr>
            <a:r>
              <a:rPr sz="2450" spc="-40" dirty="0">
                <a:latin typeface="Times New Roman"/>
                <a:cs typeface="Times New Roman"/>
              </a:rPr>
              <a:t>You</a:t>
            </a:r>
            <a:r>
              <a:rPr sz="2450" spc="100" dirty="0">
                <a:latin typeface="Times New Roman"/>
                <a:cs typeface="Times New Roman"/>
              </a:rPr>
              <a:t> </a:t>
            </a:r>
            <a:r>
              <a:rPr sz="2450" spc="80" dirty="0">
                <a:latin typeface="Times New Roman"/>
                <a:cs typeface="Times New Roman"/>
              </a:rPr>
              <a:t>put</a:t>
            </a:r>
            <a:r>
              <a:rPr sz="2450" spc="110" dirty="0">
                <a:latin typeface="Times New Roman"/>
                <a:cs typeface="Times New Roman"/>
              </a:rPr>
              <a:t> </a:t>
            </a:r>
            <a:r>
              <a:rPr sz="2450" dirty="0">
                <a:latin typeface="Times New Roman"/>
                <a:cs typeface="Times New Roman"/>
              </a:rPr>
              <a:t>detectors</a:t>
            </a:r>
            <a:r>
              <a:rPr sz="2450" spc="110" dirty="0">
                <a:latin typeface="Times New Roman"/>
                <a:cs typeface="Times New Roman"/>
              </a:rPr>
              <a:t> </a:t>
            </a:r>
            <a:r>
              <a:rPr sz="2450" dirty="0">
                <a:latin typeface="Times New Roman"/>
                <a:cs typeface="Times New Roman"/>
              </a:rPr>
              <a:t>just</a:t>
            </a:r>
            <a:r>
              <a:rPr sz="2450" spc="110" dirty="0">
                <a:latin typeface="Times New Roman"/>
                <a:cs typeface="Times New Roman"/>
              </a:rPr>
              <a:t> </a:t>
            </a:r>
            <a:r>
              <a:rPr sz="2450" dirty="0">
                <a:latin typeface="Times New Roman"/>
                <a:cs typeface="Times New Roman"/>
              </a:rPr>
              <a:t>past</a:t>
            </a:r>
            <a:r>
              <a:rPr sz="2450" spc="110"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slits</a:t>
            </a:r>
            <a:r>
              <a:rPr sz="2450" spc="110" dirty="0">
                <a:latin typeface="Times New Roman"/>
                <a:cs typeface="Times New Roman"/>
              </a:rPr>
              <a:t> </a:t>
            </a:r>
            <a:r>
              <a:rPr sz="2450" dirty="0">
                <a:latin typeface="Times New Roman"/>
                <a:cs typeface="Times New Roman"/>
              </a:rPr>
              <a:t>so</a:t>
            </a:r>
            <a:r>
              <a:rPr sz="2450" spc="114" dirty="0">
                <a:latin typeface="Times New Roman"/>
                <a:cs typeface="Times New Roman"/>
              </a:rPr>
              <a:t> that</a:t>
            </a:r>
            <a:r>
              <a:rPr sz="2450" spc="110" dirty="0">
                <a:latin typeface="Times New Roman"/>
                <a:cs typeface="Times New Roman"/>
              </a:rPr>
              <a:t> </a:t>
            </a:r>
            <a:r>
              <a:rPr sz="2450" dirty="0">
                <a:latin typeface="Times New Roman"/>
                <a:cs typeface="Times New Roman"/>
              </a:rPr>
              <a:t>you</a:t>
            </a:r>
            <a:r>
              <a:rPr sz="2450" spc="114" dirty="0">
                <a:latin typeface="Times New Roman"/>
                <a:cs typeface="Times New Roman"/>
              </a:rPr>
              <a:t> </a:t>
            </a:r>
            <a:r>
              <a:rPr sz="2450" dirty="0">
                <a:latin typeface="Times New Roman"/>
                <a:cs typeface="Times New Roman"/>
              </a:rPr>
              <a:t>can</a:t>
            </a:r>
            <a:r>
              <a:rPr sz="2450" spc="114" dirty="0">
                <a:latin typeface="Times New Roman"/>
                <a:cs typeface="Times New Roman"/>
              </a:rPr>
              <a:t> </a:t>
            </a:r>
            <a:r>
              <a:rPr sz="2450" dirty="0">
                <a:latin typeface="Times New Roman"/>
                <a:cs typeface="Times New Roman"/>
              </a:rPr>
              <a:t>tell</a:t>
            </a:r>
            <a:r>
              <a:rPr sz="2450" spc="114" dirty="0">
                <a:latin typeface="Times New Roman"/>
                <a:cs typeface="Times New Roman"/>
              </a:rPr>
              <a:t> </a:t>
            </a:r>
            <a:r>
              <a:rPr sz="2450" spc="-10" dirty="0">
                <a:latin typeface="Times New Roman"/>
                <a:cs typeface="Times New Roman"/>
              </a:rPr>
              <a:t>which 	</a:t>
            </a:r>
            <a:r>
              <a:rPr sz="2450" dirty="0">
                <a:latin typeface="Times New Roman"/>
                <a:cs typeface="Times New Roman"/>
              </a:rPr>
              <a:t>slit</a:t>
            </a:r>
            <a:r>
              <a:rPr sz="2450" spc="185" dirty="0">
                <a:latin typeface="Times New Roman"/>
                <a:cs typeface="Times New Roman"/>
              </a:rPr>
              <a:t> </a:t>
            </a:r>
            <a:r>
              <a:rPr sz="2450" dirty="0">
                <a:latin typeface="Times New Roman"/>
                <a:cs typeface="Times New Roman"/>
              </a:rPr>
              <a:t>the</a:t>
            </a:r>
            <a:r>
              <a:rPr sz="2450" spc="185" dirty="0">
                <a:latin typeface="Times New Roman"/>
                <a:cs typeface="Times New Roman"/>
              </a:rPr>
              <a:t> </a:t>
            </a:r>
            <a:r>
              <a:rPr sz="2450" dirty="0">
                <a:latin typeface="Times New Roman"/>
                <a:cs typeface="Times New Roman"/>
              </a:rPr>
              <a:t>photon</a:t>
            </a:r>
            <a:r>
              <a:rPr sz="2450" spc="185" dirty="0">
                <a:latin typeface="Times New Roman"/>
                <a:cs typeface="Times New Roman"/>
              </a:rPr>
              <a:t> </a:t>
            </a:r>
            <a:r>
              <a:rPr sz="2450" dirty="0">
                <a:latin typeface="Times New Roman"/>
                <a:cs typeface="Times New Roman"/>
              </a:rPr>
              <a:t>came</a:t>
            </a:r>
            <a:r>
              <a:rPr sz="2450" spc="180" dirty="0">
                <a:latin typeface="Times New Roman"/>
                <a:cs typeface="Times New Roman"/>
              </a:rPr>
              <a:t> </a:t>
            </a:r>
            <a:r>
              <a:rPr sz="2450" dirty="0">
                <a:latin typeface="Times New Roman"/>
                <a:cs typeface="Times New Roman"/>
              </a:rPr>
              <a:t>out,</a:t>
            </a:r>
            <a:r>
              <a:rPr sz="2450" spc="185" dirty="0">
                <a:latin typeface="Times New Roman"/>
                <a:cs typeface="Times New Roman"/>
              </a:rPr>
              <a:t> </a:t>
            </a:r>
            <a:r>
              <a:rPr sz="2450" spc="80" dirty="0">
                <a:latin typeface="Times New Roman"/>
                <a:cs typeface="Times New Roman"/>
              </a:rPr>
              <a:t>but</a:t>
            </a:r>
            <a:r>
              <a:rPr sz="2450" spc="185" dirty="0">
                <a:latin typeface="Times New Roman"/>
                <a:cs typeface="Times New Roman"/>
              </a:rPr>
              <a:t> </a:t>
            </a:r>
            <a:r>
              <a:rPr sz="2450" dirty="0">
                <a:latin typeface="Times New Roman"/>
                <a:cs typeface="Times New Roman"/>
              </a:rPr>
              <a:t>without</a:t>
            </a:r>
            <a:r>
              <a:rPr sz="2450" spc="185" dirty="0">
                <a:latin typeface="Times New Roman"/>
                <a:cs typeface="Times New Roman"/>
              </a:rPr>
              <a:t> </a:t>
            </a:r>
            <a:r>
              <a:rPr sz="2450" dirty="0">
                <a:latin typeface="Times New Roman"/>
                <a:cs typeface="Times New Roman"/>
              </a:rPr>
              <a:t>measuring</a:t>
            </a:r>
            <a:r>
              <a:rPr sz="2450" spc="185" dirty="0">
                <a:latin typeface="Times New Roman"/>
                <a:cs typeface="Times New Roman"/>
              </a:rPr>
              <a:t> </a:t>
            </a:r>
            <a:r>
              <a:rPr sz="2450" spc="65" dirty="0">
                <a:latin typeface="Times New Roman"/>
                <a:cs typeface="Times New Roman"/>
              </a:rPr>
              <a:t>it</a:t>
            </a:r>
            <a:r>
              <a:rPr sz="2450" spc="185" dirty="0">
                <a:latin typeface="Times New Roman"/>
                <a:cs typeface="Times New Roman"/>
              </a:rPr>
              <a:t> </a:t>
            </a:r>
            <a:r>
              <a:rPr sz="2450" spc="120" dirty="0">
                <a:latin typeface="Times New Roman"/>
                <a:cs typeface="Times New Roman"/>
              </a:rPr>
              <a:t>at</a:t>
            </a:r>
            <a:r>
              <a:rPr sz="2450" spc="185" dirty="0">
                <a:latin typeface="Times New Roman"/>
                <a:cs typeface="Times New Roman"/>
              </a:rPr>
              <a:t> </a:t>
            </a:r>
            <a:r>
              <a:rPr sz="2450" dirty="0">
                <a:latin typeface="Times New Roman"/>
                <a:cs typeface="Times New Roman"/>
              </a:rPr>
              <a:t>the</a:t>
            </a:r>
            <a:r>
              <a:rPr sz="2450" spc="185" dirty="0">
                <a:latin typeface="Times New Roman"/>
                <a:cs typeface="Times New Roman"/>
              </a:rPr>
              <a:t> </a:t>
            </a:r>
            <a:r>
              <a:rPr sz="2450" spc="-10" dirty="0">
                <a:latin typeface="Times New Roman"/>
                <a:cs typeface="Times New Roman"/>
              </a:rPr>
              <a:t>slit.</a:t>
            </a:r>
            <a:endParaRPr sz="2450">
              <a:latin typeface="Times New Roman"/>
              <a:cs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spc="-10" dirty="0">
                <a:latin typeface="Times New Roman"/>
                <a:cs typeface="Times New Roman"/>
              </a:rPr>
              <a:t>ConcepTest</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54241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360" dirty="0"/>
              <a:t> </a:t>
            </a:r>
            <a:r>
              <a:rPr dirty="0"/>
              <a:t>do</a:t>
            </a:r>
            <a:r>
              <a:rPr spc="370" dirty="0"/>
              <a:t> </a:t>
            </a:r>
            <a:r>
              <a:rPr dirty="0"/>
              <a:t>a</a:t>
            </a:r>
            <a:r>
              <a:rPr spc="370" dirty="0"/>
              <a:t> </a:t>
            </a:r>
            <a:r>
              <a:rPr spc="-30" dirty="0"/>
              <a:t>double-</a:t>
            </a:r>
            <a:r>
              <a:rPr dirty="0"/>
              <a:t>slit</a:t>
            </a:r>
            <a:r>
              <a:rPr spc="370" dirty="0"/>
              <a:t> </a:t>
            </a:r>
            <a:r>
              <a:rPr dirty="0"/>
              <a:t>experiment</a:t>
            </a:r>
            <a:r>
              <a:rPr spc="365" dirty="0"/>
              <a:t> </a:t>
            </a:r>
            <a:r>
              <a:rPr dirty="0"/>
              <a:t>with</a:t>
            </a:r>
            <a:r>
              <a:rPr spc="370" dirty="0"/>
              <a:t> </a:t>
            </a:r>
            <a:r>
              <a:rPr dirty="0"/>
              <a:t>light</a:t>
            </a:r>
            <a:r>
              <a:rPr spc="365" dirty="0"/>
              <a:t> </a:t>
            </a:r>
            <a:r>
              <a:rPr dirty="0"/>
              <a:t>so</a:t>
            </a:r>
            <a:r>
              <a:rPr spc="370" dirty="0"/>
              <a:t> </a:t>
            </a:r>
            <a:r>
              <a:rPr dirty="0"/>
              <a:t>dim</a:t>
            </a:r>
            <a:r>
              <a:rPr spc="365" dirty="0"/>
              <a:t> </a:t>
            </a:r>
            <a:r>
              <a:rPr spc="114" dirty="0"/>
              <a:t>that</a:t>
            </a:r>
            <a:r>
              <a:rPr spc="370" dirty="0"/>
              <a:t> </a:t>
            </a:r>
            <a:r>
              <a:rPr spc="65" dirty="0"/>
              <a:t>it</a:t>
            </a:r>
            <a:r>
              <a:rPr spc="365" dirty="0"/>
              <a:t> </a:t>
            </a:r>
            <a:r>
              <a:rPr spc="-20" dirty="0"/>
              <a:t>goes </a:t>
            </a:r>
            <a:r>
              <a:rPr dirty="0"/>
              <a:t>through</a:t>
            </a:r>
            <a:r>
              <a:rPr spc="-20" dirty="0"/>
              <a:t> </a:t>
            </a:r>
            <a:r>
              <a:rPr spc="-10" dirty="0"/>
              <a:t>one </a:t>
            </a:r>
            <a:r>
              <a:rPr dirty="0"/>
              <a:t>photon</a:t>
            </a:r>
            <a:r>
              <a:rPr spc="-10" dirty="0"/>
              <a:t> </a:t>
            </a:r>
            <a:r>
              <a:rPr spc="120" dirty="0"/>
              <a:t>at</a:t>
            </a:r>
            <a:r>
              <a:rPr spc="-5" dirty="0"/>
              <a:t> </a:t>
            </a:r>
            <a:r>
              <a:rPr dirty="0"/>
              <a:t>a</a:t>
            </a:r>
            <a:r>
              <a:rPr spc="-10" dirty="0"/>
              <a:t> </a:t>
            </a:r>
            <a:r>
              <a:rPr dirty="0"/>
              <a:t>time.</a:t>
            </a:r>
            <a:r>
              <a:rPr spc="370" dirty="0"/>
              <a:t> </a:t>
            </a:r>
            <a:r>
              <a:rPr dirty="0"/>
              <a:t>For</a:t>
            </a:r>
            <a:r>
              <a:rPr spc="-10" dirty="0"/>
              <a:t> </a:t>
            </a:r>
            <a:r>
              <a:rPr spc="-20" dirty="0"/>
              <a:t>each</a:t>
            </a:r>
            <a:r>
              <a:rPr spc="-5" dirty="0"/>
              <a:t> </a:t>
            </a:r>
            <a:r>
              <a:rPr spc="-105" dirty="0"/>
              <a:t>of</a:t>
            </a:r>
            <a:r>
              <a:rPr spc="-10" dirty="0"/>
              <a:t> </a:t>
            </a:r>
            <a:r>
              <a:rPr dirty="0"/>
              <a:t>the</a:t>
            </a:r>
            <a:r>
              <a:rPr spc="-10" dirty="0"/>
              <a:t> </a:t>
            </a:r>
            <a:r>
              <a:rPr spc="-90" dirty="0"/>
              <a:t>following</a:t>
            </a:r>
            <a:r>
              <a:rPr spc="-5" dirty="0"/>
              <a:t> </a:t>
            </a:r>
            <a:r>
              <a:rPr spc="-10" dirty="0"/>
              <a:t>situations, would</a:t>
            </a:r>
            <a:r>
              <a:rPr spc="35" dirty="0"/>
              <a:t> </a:t>
            </a:r>
            <a:r>
              <a:rPr dirty="0"/>
              <a:t>you</a:t>
            </a:r>
            <a:r>
              <a:rPr spc="30" dirty="0"/>
              <a:t> </a:t>
            </a:r>
            <a:r>
              <a:rPr dirty="0"/>
              <a:t>see</a:t>
            </a:r>
            <a:r>
              <a:rPr spc="30" dirty="0"/>
              <a:t> </a:t>
            </a:r>
            <a:r>
              <a:rPr dirty="0"/>
              <a:t>A)</a:t>
            </a:r>
            <a:r>
              <a:rPr spc="30" dirty="0"/>
              <a:t> </a:t>
            </a:r>
            <a:r>
              <a:rPr dirty="0"/>
              <a:t>a</a:t>
            </a:r>
            <a:r>
              <a:rPr spc="35" dirty="0"/>
              <a:t> </a:t>
            </a:r>
            <a:r>
              <a:rPr spc="-25" dirty="0"/>
              <a:t>particle-</a:t>
            </a:r>
            <a:r>
              <a:rPr dirty="0"/>
              <a:t>like</a:t>
            </a:r>
            <a:r>
              <a:rPr spc="25" dirty="0"/>
              <a:t> </a:t>
            </a:r>
            <a:r>
              <a:rPr spc="65" dirty="0"/>
              <a:t>pattern</a:t>
            </a:r>
            <a:r>
              <a:rPr spc="30" dirty="0"/>
              <a:t> </a:t>
            </a:r>
            <a:r>
              <a:rPr dirty="0"/>
              <a:t>or</a:t>
            </a:r>
            <a:r>
              <a:rPr spc="30" dirty="0"/>
              <a:t> </a:t>
            </a:r>
            <a:r>
              <a:rPr dirty="0"/>
              <a:t>B)</a:t>
            </a:r>
            <a:r>
              <a:rPr spc="30" dirty="0"/>
              <a:t> </a:t>
            </a:r>
            <a:r>
              <a:rPr dirty="0"/>
              <a:t>a</a:t>
            </a:r>
            <a:r>
              <a:rPr spc="30" dirty="0"/>
              <a:t> </a:t>
            </a:r>
            <a:r>
              <a:rPr spc="-95" dirty="0"/>
              <a:t>wave-</a:t>
            </a:r>
            <a:r>
              <a:rPr spc="-25" dirty="0"/>
              <a:t>like</a:t>
            </a:r>
            <a:r>
              <a:rPr spc="30" dirty="0"/>
              <a:t> </a:t>
            </a:r>
            <a:r>
              <a:rPr spc="55" dirty="0"/>
              <a:t>pattern </a:t>
            </a:r>
            <a:r>
              <a:rPr dirty="0"/>
              <a:t>(interference</a:t>
            </a:r>
            <a:r>
              <a:rPr spc="-100" dirty="0"/>
              <a:t> </a:t>
            </a:r>
            <a:r>
              <a:rPr spc="-10" dirty="0"/>
              <a:t>fringes)?</a:t>
            </a:r>
          </a:p>
        </p:txBody>
      </p:sp>
      <p:sp>
        <p:nvSpPr>
          <p:cNvPr id="5" name="object 5"/>
          <p:cNvSpPr txBox="1"/>
          <p:nvPr/>
        </p:nvSpPr>
        <p:spPr>
          <a:xfrm>
            <a:off x="793191" y="2929545"/>
            <a:ext cx="8180705" cy="4768850"/>
          </a:xfrm>
          <a:prstGeom prst="rect">
            <a:avLst/>
          </a:prstGeom>
        </p:spPr>
        <p:txBody>
          <a:bodyPr vert="horz" wrap="square" lIns="0" tIns="9525" rIns="0" bIns="0" rtlCol="0">
            <a:spAutoFit/>
          </a:bodyPr>
          <a:lstStyle/>
          <a:p>
            <a:pPr marL="307975" marR="5715" indent="-295910" algn="just">
              <a:lnSpc>
                <a:spcPct val="101699"/>
              </a:lnSpc>
              <a:spcBef>
                <a:spcPts val="75"/>
              </a:spcBef>
              <a:buAutoNum type="arabicPeriod"/>
              <a:tabLst>
                <a:tab pos="309880" algn="l"/>
              </a:tabLst>
            </a:pPr>
            <a:r>
              <a:rPr sz="2450" spc="-60" dirty="0">
                <a:latin typeface="Times New Roman"/>
                <a:cs typeface="Times New Roman"/>
              </a:rPr>
              <a:t>You</a:t>
            </a:r>
            <a:r>
              <a:rPr sz="2450" spc="25" dirty="0">
                <a:latin typeface="Times New Roman"/>
                <a:cs typeface="Times New Roman"/>
              </a:rPr>
              <a:t> </a:t>
            </a:r>
            <a:r>
              <a:rPr sz="2450" spc="80" dirty="0">
                <a:latin typeface="Times New Roman"/>
                <a:cs typeface="Times New Roman"/>
              </a:rPr>
              <a:t>put</a:t>
            </a:r>
            <a:r>
              <a:rPr sz="2450" spc="25" dirty="0">
                <a:latin typeface="Times New Roman"/>
                <a:cs typeface="Times New Roman"/>
              </a:rPr>
              <a:t> </a:t>
            </a:r>
            <a:r>
              <a:rPr sz="2450" dirty="0">
                <a:latin typeface="Times New Roman"/>
                <a:cs typeface="Times New Roman"/>
              </a:rPr>
              <a:t>a</a:t>
            </a:r>
            <a:r>
              <a:rPr sz="2450" spc="30" dirty="0">
                <a:latin typeface="Times New Roman"/>
                <a:cs typeface="Times New Roman"/>
              </a:rPr>
              <a:t> </a:t>
            </a:r>
            <a:r>
              <a:rPr sz="2450" dirty="0">
                <a:latin typeface="Times New Roman"/>
                <a:cs typeface="Times New Roman"/>
              </a:rPr>
              <a:t>detector</a:t>
            </a:r>
            <a:r>
              <a:rPr sz="2450" spc="30" dirty="0">
                <a:latin typeface="Times New Roman"/>
                <a:cs typeface="Times New Roman"/>
              </a:rPr>
              <a:t> </a:t>
            </a:r>
            <a:r>
              <a:rPr sz="2450" dirty="0">
                <a:latin typeface="Times New Roman"/>
                <a:cs typeface="Times New Roman"/>
              </a:rPr>
              <a:t>in</a:t>
            </a:r>
            <a:r>
              <a:rPr sz="2450" spc="25" dirty="0">
                <a:latin typeface="Times New Roman"/>
                <a:cs typeface="Times New Roman"/>
              </a:rPr>
              <a:t> </a:t>
            </a:r>
            <a:r>
              <a:rPr sz="2450" dirty="0">
                <a:latin typeface="Times New Roman"/>
                <a:cs typeface="Times New Roman"/>
              </a:rPr>
              <a:t>one</a:t>
            </a:r>
            <a:r>
              <a:rPr sz="2450" spc="30" dirty="0">
                <a:latin typeface="Times New Roman"/>
                <a:cs typeface="Times New Roman"/>
              </a:rPr>
              <a:t> </a:t>
            </a:r>
            <a:r>
              <a:rPr sz="2450" spc="-20" dirty="0">
                <a:latin typeface="Times New Roman"/>
                <a:cs typeface="Times New Roman"/>
              </a:rPr>
              <a:t>of</a:t>
            </a:r>
            <a:r>
              <a:rPr sz="2450" spc="25" dirty="0">
                <a:latin typeface="Times New Roman"/>
                <a:cs typeface="Times New Roman"/>
              </a:rPr>
              <a:t> </a:t>
            </a:r>
            <a:r>
              <a:rPr sz="2450" dirty="0">
                <a:latin typeface="Times New Roman"/>
                <a:cs typeface="Times New Roman"/>
              </a:rPr>
              <a:t>the</a:t>
            </a:r>
            <a:r>
              <a:rPr sz="2450" spc="30" dirty="0">
                <a:latin typeface="Times New Roman"/>
                <a:cs typeface="Times New Roman"/>
              </a:rPr>
              <a:t> </a:t>
            </a:r>
            <a:r>
              <a:rPr sz="2450" dirty="0">
                <a:latin typeface="Times New Roman"/>
                <a:cs typeface="Times New Roman"/>
              </a:rPr>
              <a:t>slits</a:t>
            </a:r>
            <a:r>
              <a:rPr sz="2450" spc="25" dirty="0">
                <a:latin typeface="Times New Roman"/>
                <a:cs typeface="Times New Roman"/>
              </a:rPr>
              <a:t> </a:t>
            </a:r>
            <a:r>
              <a:rPr sz="2450" spc="114" dirty="0">
                <a:latin typeface="Times New Roman"/>
                <a:cs typeface="Times New Roman"/>
              </a:rPr>
              <a:t>that</a:t>
            </a:r>
            <a:r>
              <a:rPr sz="2450" spc="20" dirty="0">
                <a:latin typeface="Times New Roman"/>
                <a:cs typeface="Times New Roman"/>
              </a:rPr>
              <a:t> </a:t>
            </a:r>
            <a:r>
              <a:rPr sz="2450" dirty="0">
                <a:latin typeface="Times New Roman"/>
                <a:cs typeface="Times New Roman"/>
              </a:rPr>
              <a:t>tells</a:t>
            </a:r>
            <a:r>
              <a:rPr sz="2450" spc="30" dirty="0">
                <a:latin typeface="Times New Roman"/>
                <a:cs typeface="Times New Roman"/>
              </a:rPr>
              <a:t> </a:t>
            </a:r>
            <a:r>
              <a:rPr sz="2450" dirty="0">
                <a:latin typeface="Times New Roman"/>
                <a:cs typeface="Times New Roman"/>
              </a:rPr>
              <a:t>you</a:t>
            </a:r>
            <a:r>
              <a:rPr sz="2450" spc="30" dirty="0">
                <a:latin typeface="Times New Roman"/>
                <a:cs typeface="Times New Roman"/>
              </a:rPr>
              <a:t> </a:t>
            </a:r>
            <a:r>
              <a:rPr sz="2450" dirty="0">
                <a:latin typeface="Times New Roman"/>
                <a:cs typeface="Times New Roman"/>
              </a:rPr>
              <a:t>as</a:t>
            </a:r>
            <a:r>
              <a:rPr sz="2450" spc="25" dirty="0">
                <a:latin typeface="Times New Roman"/>
                <a:cs typeface="Times New Roman"/>
              </a:rPr>
              <a:t> </a:t>
            </a:r>
            <a:r>
              <a:rPr sz="2450" dirty="0">
                <a:latin typeface="Times New Roman"/>
                <a:cs typeface="Times New Roman"/>
              </a:rPr>
              <a:t>a</a:t>
            </a:r>
            <a:r>
              <a:rPr sz="2450" spc="25" dirty="0">
                <a:latin typeface="Times New Roman"/>
                <a:cs typeface="Times New Roman"/>
              </a:rPr>
              <a:t> </a:t>
            </a:r>
            <a:r>
              <a:rPr sz="2450" spc="-10" dirty="0">
                <a:latin typeface="Times New Roman"/>
                <a:cs typeface="Times New Roman"/>
              </a:rPr>
              <a:t>photon 	</a:t>
            </a:r>
            <a:r>
              <a:rPr sz="2450" dirty="0">
                <a:latin typeface="Times New Roman"/>
                <a:cs typeface="Times New Roman"/>
              </a:rPr>
              <a:t>passes</a:t>
            </a:r>
            <a:r>
              <a:rPr sz="2450" spc="130" dirty="0">
                <a:latin typeface="Times New Roman"/>
                <a:cs typeface="Times New Roman"/>
              </a:rPr>
              <a:t> </a:t>
            </a:r>
            <a:r>
              <a:rPr sz="2450" dirty="0">
                <a:latin typeface="Times New Roman"/>
                <a:cs typeface="Times New Roman"/>
              </a:rPr>
              <a:t>through</a:t>
            </a:r>
            <a:r>
              <a:rPr sz="2450" spc="125" dirty="0">
                <a:latin typeface="Times New Roman"/>
                <a:cs typeface="Times New Roman"/>
              </a:rPr>
              <a:t> </a:t>
            </a:r>
            <a:r>
              <a:rPr sz="2450" spc="114" dirty="0">
                <a:latin typeface="Times New Roman"/>
                <a:cs typeface="Times New Roman"/>
              </a:rPr>
              <a:t>that</a:t>
            </a:r>
            <a:r>
              <a:rPr sz="2450" spc="125" dirty="0">
                <a:latin typeface="Times New Roman"/>
                <a:cs typeface="Times New Roman"/>
              </a:rPr>
              <a:t> </a:t>
            </a:r>
            <a:r>
              <a:rPr sz="2450" spc="-20" dirty="0">
                <a:latin typeface="Times New Roman"/>
                <a:cs typeface="Times New Roman"/>
              </a:rPr>
              <a:t>slit.</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a:p>
            <a:pPr marL="307975" marR="5080" indent="-295910" algn="just">
              <a:lnSpc>
                <a:spcPct val="101699"/>
              </a:lnSpc>
              <a:spcBef>
                <a:spcPts val="1495"/>
              </a:spcBef>
              <a:buAutoNum type="arabicPeriod" startAt="2"/>
              <a:tabLst>
                <a:tab pos="309880" algn="l"/>
              </a:tabLst>
            </a:pPr>
            <a:r>
              <a:rPr sz="2450" spc="-110" dirty="0">
                <a:latin typeface="Times New Roman"/>
                <a:cs typeface="Times New Roman"/>
              </a:rPr>
              <a:t>You</a:t>
            </a:r>
            <a:r>
              <a:rPr sz="2450" spc="-20" dirty="0">
                <a:latin typeface="Times New Roman"/>
                <a:cs typeface="Times New Roman"/>
              </a:rPr>
              <a:t> </a:t>
            </a:r>
            <a:r>
              <a:rPr sz="2450" spc="80" dirty="0">
                <a:latin typeface="Times New Roman"/>
                <a:cs typeface="Times New Roman"/>
              </a:rPr>
              <a:t>put</a:t>
            </a:r>
            <a:r>
              <a:rPr sz="2450" spc="-15" dirty="0">
                <a:latin typeface="Times New Roman"/>
                <a:cs typeface="Times New Roman"/>
              </a:rPr>
              <a:t> </a:t>
            </a:r>
            <a:r>
              <a:rPr sz="2450" spc="114" dirty="0">
                <a:latin typeface="Times New Roman"/>
                <a:cs typeface="Times New Roman"/>
              </a:rPr>
              <a:t>that</a:t>
            </a:r>
            <a:r>
              <a:rPr sz="2450" spc="-10" dirty="0">
                <a:latin typeface="Times New Roman"/>
                <a:cs typeface="Times New Roman"/>
              </a:rPr>
              <a:t> </a:t>
            </a:r>
            <a:r>
              <a:rPr sz="2450" dirty="0">
                <a:latin typeface="Times New Roman"/>
                <a:cs typeface="Times New Roman"/>
              </a:rPr>
              <a:t>same</a:t>
            </a:r>
            <a:r>
              <a:rPr sz="2450" spc="-20" dirty="0">
                <a:latin typeface="Times New Roman"/>
                <a:cs typeface="Times New Roman"/>
              </a:rPr>
              <a:t> </a:t>
            </a:r>
            <a:r>
              <a:rPr sz="2450" dirty="0">
                <a:latin typeface="Times New Roman"/>
                <a:cs typeface="Times New Roman"/>
              </a:rPr>
              <a:t>detector</a:t>
            </a:r>
            <a:r>
              <a:rPr sz="2450" spc="-10" dirty="0">
                <a:latin typeface="Times New Roman"/>
                <a:cs typeface="Times New Roman"/>
              </a:rPr>
              <a:t> </a:t>
            </a:r>
            <a:r>
              <a:rPr sz="2450" dirty="0">
                <a:latin typeface="Times New Roman"/>
                <a:cs typeface="Times New Roman"/>
              </a:rPr>
              <a:t>in</a:t>
            </a:r>
            <a:r>
              <a:rPr sz="2450" spc="-15" dirty="0">
                <a:latin typeface="Times New Roman"/>
                <a:cs typeface="Times New Roman"/>
              </a:rPr>
              <a:t> </a:t>
            </a:r>
            <a:r>
              <a:rPr sz="2450" spc="80" dirty="0">
                <a:latin typeface="Times New Roman"/>
                <a:cs typeface="Times New Roman"/>
              </a:rPr>
              <a:t>but</a:t>
            </a:r>
            <a:r>
              <a:rPr sz="2450" spc="-20" dirty="0">
                <a:latin typeface="Times New Roman"/>
                <a:cs typeface="Times New Roman"/>
              </a:rPr>
              <a:t> </a:t>
            </a:r>
            <a:r>
              <a:rPr sz="2450" dirty="0">
                <a:latin typeface="Times New Roman"/>
                <a:cs typeface="Times New Roman"/>
              </a:rPr>
              <a:t>nobody</a:t>
            </a:r>
            <a:r>
              <a:rPr sz="2450" spc="-10" dirty="0">
                <a:latin typeface="Times New Roman"/>
                <a:cs typeface="Times New Roman"/>
              </a:rPr>
              <a:t> </a:t>
            </a:r>
            <a:r>
              <a:rPr sz="2450" spc="-50" dirty="0">
                <a:latin typeface="Times New Roman"/>
                <a:cs typeface="Times New Roman"/>
              </a:rPr>
              <a:t>looks</a:t>
            </a:r>
            <a:r>
              <a:rPr sz="2450" spc="-15" dirty="0">
                <a:latin typeface="Times New Roman"/>
                <a:cs typeface="Times New Roman"/>
              </a:rPr>
              <a:t> </a:t>
            </a:r>
            <a:r>
              <a:rPr sz="2450" spc="120" dirty="0">
                <a:latin typeface="Times New Roman"/>
                <a:cs typeface="Times New Roman"/>
              </a:rPr>
              <a:t>at</a:t>
            </a:r>
            <a:r>
              <a:rPr sz="2450" spc="-10"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spc="-10" dirty="0">
                <a:latin typeface="Times New Roman"/>
                <a:cs typeface="Times New Roman"/>
              </a:rPr>
              <a:t>detector 	</a:t>
            </a:r>
            <a:r>
              <a:rPr sz="2450" dirty="0">
                <a:latin typeface="Times New Roman"/>
                <a:cs typeface="Times New Roman"/>
              </a:rPr>
              <a:t>to</a:t>
            </a:r>
            <a:r>
              <a:rPr sz="2450" spc="160" dirty="0">
                <a:latin typeface="Times New Roman"/>
                <a:cs typeface="Times New Roman"/>
              </a:rPr>
              <a:t> </a:t>
            </a:r>
            <a:r>
              <a:rPr sz="2450" dirty="0">
                <a:latin typeface="Times New Roman"/>
                <a:cs typeface="Times New Roman"/>
              </a:rPr>
              <a:t>see</a:t>
            </a:r>
            <a:r>
              <a:rPr sz="2450" spc="175" dirty="0">
                <a:latin typeface="Times New Roman"/>
                <a:cs typeface="Times New Roman"/>
              </a:rPr>
              <a:t> </a:t>
            </a:r>
            <a:r>
              <a:rPr sz="2450" dirty="0">
                <a:latin typeface="Times New Roman"/>
                <a:cs typeface="Times New Roman"/>
              </a:rPr>
              <a:t>what</a:t>
            </a:r>
            <a:r>
              <a:rPr sz="2450" spc="170" dirty="0">
                <a:latin typeface="Times New Roman"/>
                <a:cs typeface="Times New Roman"/>
              </a:rPr>
              <a:t> </a:t>
            </a:r>
            <a:r>
              <a:rPr sz="2450" spc="65" dirty="0">
                <a:latin typeface="Times New Roman"/>
                <a:cs typeface="Times New Roman"/>
              </a:rPr>
              <a:t>it</a:t>
            </a:r>
            <a:r>
              <a:rPr sz="2450" spc="175" dirty="0">
                <a:latin typeface="Times New Roman"/>
                <a:cs typeface="Times New Roman"/>
              </a:rPr>
              <a:t> </a:t>
            </a:r>
            <a:r>
              <a:rPr sz="2450" dirty="0">
                <a:latin typeface="Times New Roman"/>
                <a:cs typeface="Times New Roman"/>
              </a:rPr>
              <a:t>said.</a:t>
            </a:r>
            <a:r>
              <a:rPr sz="2450" spc="555" dirty="0">
                <a:latin typeface="Times New Roman"/>
                <a:cs typeface="Times New Roman"/>
              </a:rPr>
              <a:t> </a:t>
            </a:r>
            <a:r>
              <a:rPr sz="2450" dirty="0">
                <a:latin typeface="Times New Roman"/>
                <a:cs typeface="Times New Roman"/>
              </a:rPr>
              <a:t>You</a:t>
            </a:r>
            <a:r>
              <a:rPr sz="2450" spc="175" dirty="0">
                <a:latin typeface="Times New Roman"/>
                <a:cs typeface="Times New Roman"/>
              </a:rPr>
              <a:t> </a:t>
            </a:r>
            <a:r>
              <a:rPr sz="2450" dirty="0">
                <a:latin typeface="Times New Roman"/>
                <a:cs typeface="Times New Roman"/>
              </a:rPr>
              <a:t>only</a:t>
            </a:r>
            <a:r>
              <a:rPr sz="2450" spc="170" dirty="0">
                <a:latin typeface="Times New Roman"/>
                <a:cs typeface="Times New Roman"/>
              </a:rPr>
              <a:t> </a:t>
            </a:r>
            <a:r>
              <a:rPr sz="2450" dirty="0">
                <a:latin typeface="Times New Roman"/>
                <a:cs typeface="Times New Roman"/>
              </a:rPr>
              <a:t>look</a:t>
            </a:r>
            <a:r>
              <a:rPr sz="2450" spc="175" dirty="0">
                <a:latin typeface="Times New Roman"/>
                <a:cs typeface="Times New Roman"/>
              </a:rPr>
              <a:t> </a:t>
            </a:r>
            <a:r>
              <a:rPr sz="2450" spc="120" dirty="0">
                <a:latin typeface="Times New Roman"/>
                <a:cs typeface="Times New Roman"/>
              </a:rPr>
              <a:t>at</a:t>
            </a:r>
            <a:r>
              <a:rPr sz="2450" spc="170"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65" dirty="0">
                <a:latin typeface="Times New Roman"/>
                <a:cs typeface="Times New Roman"/>
              </a:rPr>
              <a:t>pattern</a:t>
            </a:r>
            <a:r>
              <a:rPr sz="2450" spc="175" dirty="0">
                <a:latin typeface="Times New Roman"/>
                <a:cs typeface="Times New Roman"/>
              </a:rPr>
              <a:t> </a:t>
            </a:r>
            <a:r>
              <a:rPr sz="2450" dirty="0">
                <a:latin typeface="Times New Roman"/>
                <a:cs typeface="Times New Roman"/>
              </a:rPr>
              <a:t>on</a:t>
            </a:r>
            <a:r>
              <a:rPr sz="2450" spc="170"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20" dirty="0">
                <a:latin typeface="Times New Roman"/>
                <a:cs typeface="Times New Roman"/>
              </a:rPr>
              <a:t>back 	</a:t>
            </a:r>
            <a:r>
              <a:rPr sz="2450" spc="-10" dirty="0">
                <a:latin typeface="Times New Roman"/>
                <a:cs typeface="Times New Roman"/>
              </a:rPr>
              <a:t>wall.</a:t>
            </a:r>
            <a:endParaRPr sz="2450">
              <a:latin typeface="Times New Roman"/>
              <a:cs typeface="Times New Roman"/>
            </a:endParaRPr>
          </a:p>
          <a:p>
            <a:pPr marL="298450">
              <a:lnSpc>
                <a:spcPct val="100000"/>
              </a:lnSpc>
              <a:spcBef>
                <a:spcPts val="1540"/>
              </a:spcBef>
              <a:tabLst>
                <a:tab pos="1907539"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a:p>
            <a:pPr marL="307975" marR="6350" indent="-295910" algn="just">
              <a:lnSpc>
                <a:spcPct val="101699"/>
              </a:lnSpc>
              <a:spcBef>
                <a:spcPts val="1495"/>
              </a:spcBef>
              <a:buAutoNum type="arabicPeriod" startAt="3"/>
              <a:tabLst>
                <a:tab pos="309880" algn="l"/>
              </a:tabLst>
            </a:pPr>
            <a:r>
              <a:rPr sz="2450" spc="-40" dirty="0">
                <a:latin typeface="Times New Roman"/>
                <a:cs typeface="Times New Roman"/>
              </a:rPr>
              <a:t>You</a:t>
            </a:r>
            <a:r>
              <a:rPr sz="2450" spc="100" dirty="0">
                <a:latin typeface="Times New Roman"/>
                <a:cs typeface="Times New Roman"/>
              </a:rPr>
              <a:t> </a:t>
            </a:r>
            <a:r>
              <a:rPr sz="2450" spc="80" dirty="0">
                <a:latin typeface="Times New Roman"/>
                <a:cs typeface="Times New Roman"/>
              </a:rPr>
              <a:t>put</a:t>
            </a:r>
            <a:r>
              <a:rPr sz="2450" spc="110" dirty="0">
                <a:latin typeface="Times New Roman"/>
                <a:cs typeface="Times New Roman"/>
              </a:rPr>
              <a:t> </a:t>
            </a:r>
            <a:r>
              <a:rPr sz="2450" dirty="0">
                <a:latin typeface="Times New Roman"/>
                <a:cs typeface="Times New Roman"/>
              </a:rPr>
              <a:t>detectors</a:t>
            </a:r>
            <a:r>
              <a:rPr sz="2450" spc="110" dirty="0">
                <a:latin typeface="Times New Roman"/>
                <a:cs typeface="Times New Roman"/>
              </a:rPr>
              <a:t> </a:t>
            </a:r>
            <a:r>
              <a:rPr sz="2450" dirty="0">
                <a:latin typeface="Times New Roman"/>
                <a:cs typeface="Times New Roman"/>
              </a:rPr>
              <a:t>just</a:t>
            </a:r>
            <a:r>
              <a:rPr sz="2450" spc="110" dirty="0">
                <a:latin typeface="Times New Roman"/>
                <a:cs typeface="Times New Roman"/>
              </a:rPr>
              <a:t> </a:t>
            </a:r>
            <a:r>
              <a:rPr sz="2450" dirty="0">
                <a:latin typeface="Times New Roman"/>
                <a:cs typeface="Times New Roman"/>
              </a:rPr>
              <a:t>past</a:t>
            </a:r>
            <a:r>
              <a:rPr sz="2450" spc="110"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slits</a:t>
            </a:r>
            <a:r>
              <a:rPr sz="2450" spc="110" dirty="0">
                <a:latin typeface="Times New Roman"/>
                <a:cs typeface="Times New Roman"/>
              </a:rPr>
              <a:t> </a:t>
            </a:r>
            <a:r>
              <a:rPr sz="2450" dirty="0">
                <a:latin typeface="Times New Roman"/>
                <a:cs typeface="Times New Roman"/>
              </a:rPr>
              <a:t>so</a:t>
            </a:r>
            <a:r>
              <a:rPr sz="2450" spc="114" dirty="0">
                <a:latin typeface="Times New Roman"/>
                <a:cs typeface="Times New Roman"/>
              </a:rPr>
              <a:t> that</a:t>
            </a:r>
            <a:r>
              <a:rPr sz="2450" spc="110" dirty="0">
                <a:latin typeface="Times New Roman"/>
                <a:cs typeface="Times New Roman"/>
              </a:rPr>
              <a:t> </a:t>
            </a:r>
            <a:r>
              <a:rPr sz="2450" dirty="0">
                <a:latin typeface="Times New Roman"/>
                <a:cs typeface="Times New Roman"/>
              </a:rPr>
              <a:t>you</a:t>
            </a:r>
            <a:r>
              <a:rPr sz="2450" spc="114" dirty="0">
                <a:latin typeface="Times New Roman"/>
                <a:cs typeface="Times New Roman"/>
              </a:rPr>
              <a:t> </a:t>
            </a:r>
            <a:r>
              <a:rPr sz="2450" dirty="0">
                <a:latin typeface="Times New Roman"/>
                <a:cs typeface="Times New Roman"/>
              </a:rPr>
              <a:t>can</a:t>
            </a:r>
            <a:r>
              <a:rPr sz="2450" spc="114" dirty="0">
                <a:latin typeface="Times New Roman"/>
                <a:cs typeface="Times New Roman"/>
              </a:rPr>
              <a:t> </a:t>
            </a:r>
            <a:r>
              <a:rPr sz="2450" dirty="0">
                <a:latin typeface="Times New Roman"/>
                <a:cs typeface="Times New Roman"/>
              </a:rPr>
              <a:t>tell</a:t>
            </a:r>
            <a:r>
              <a:rPr sz="2450" spc="114" dirty="0">
                <a:latin typeface="Times New Roman"/>
                <a:cs typeface="Times New Roman"/>
              </a:rPr>
              <a:t> </a:t>
            </a:r>
            <a:r>
              <a:rPr sz="2450" spc="-10" dirty="0">
                <a:latin typeface="Times New Roman"/>
                <a:cs typeface="Times New Roman"/>
              </a:rPr>
              <a:t>which 	</a:t>
            </a:r>
            <a:r>
              <a:rPr sz="2450" dirty="0">
                <a:latin typeface="Times New Roman"/>
                <a:cs typeface="Times New Roman"/>
              </a:rPr>
              <a:t>slit</a:t>
            </a:r>
            <a:r>
              <a:rPr sz="2450" spc="185" dirty="0">
                <a:latin typeface="Times New Roman"/>
                <a:cs typeface="Times New Roman"/>
              </a:rPr>
              <a:t> </a:t>
            </a:r>
            <a:r>
              <a:rPr sz="2450" dirty="0">
                <a:latin typeface="Times New Roman"/>
                <a:cs typeface="Times New Roman"/>
              </a:rPr>
              <a:t>the</a:t>
            </a:r>
            <a:r>
              <a:rPr sz="2450" spc="185" dirty="0">
                <a:latin typeface="Times New Roman"/>
                <a:cs typeface="Times New Roman"/>
              </a:rPr>
              <a:t> </a:t>
            </a:r>
            <a:r>
              <a:rPr sz="2450" dirty="0">
                <a:latin typeface="Times New Roman"/>
                <a:cs typeface="Times New Roman"/>
              </a:rPr>
              <a:t>photon</a:t>
            </a:r>
            <a:r>
              <a:rPr sz="2450" spc="185" dirty="0">
                <a:latin typeface="Times New Roman"/>
                <a:cs typeface="Times New Roman"/>
              </a:rPr>
              <a:t> </a:t>
            </a:r>
            <a:r>
              <a:rPr sz="2450" dirty="0">
                <a:latin typeface="Times New Roman"/>
                <a:cs typeface="Times New Roman"/>
              </a:rPr>
              <a:t>came</a:t>
            </a:r>
            <a:r>
              <a:rPr sz="2450" spc="180" dirty="0">
                <a:latin typeface="Times New Roman"/>
                <a:cs typeface="Times New Roman"/>
              </a:rPr>
              <a:t> </a:t>
            </a:r>
            <a:r>
              <a:rPr sz="2450" dirty="0">
                <a:latin typeface="Times New Roman"/>
                <a:cs typeface="Times New Roman"/>
              </a:rPr>
              <a:t>out,</a:t>
            </a:r>
            <a:r>
              <a:rPr sz="2450" spc="185" dirty="0">
                <a:latin typeface="Times New Roman"/>
                <a:cs typeface="Times New Roman"/>
              </a:rPr>
              <a:t> </a:t>
            </a:r>
            <a:r>
              <a:rPr sz="2450" spc="80" dirty="0">
                <a:latin typeface="Times New Roman"/>
                <a:cs typeface="Times New Roman"/>
              </a:rPr>
              <a:t>but</a:t>
            </a:r>
            <a:r>
              <a:rPr sz="2450" spc="185" dirty="0">
                <a:latin typeface="Times New Roman"/>
                <a:cs typeface="Times New Roman"/>
              </a:rPr>
              <a:t> </a:t>
            </a:r>
            <a:r>
              <a:rPr sz="2450" dirty="0">
                <a:latin typeface="Times New Roman"/>
                <a:cs typeface="Times New Roman"/>
              </a:rPr>
              <a:t>without</a:t>
            </a:r>
            <a:r>
              <a:rPr sz="2450" spc="185" dirty="0">
                <a:latin typeface="Times New Roman"/>
                <a:cs typeface="Times New Roman"/>
              </a:rPr>
              <a:t> </a:t>
            </a:r>
            <a:r>
              <a:rPr sz="2450" dirty="0">
                <a:latin typeface="Times New Roman"/>
                <a:cs typeface="Times New Roman"/>
              </a:rPr>
              <a:t>measuring</a:t>
            </a:r>
            <a:r>
              <a:rPr sz="2450" spc="185" dirty="0">
                <a:latin typeface="Times New Roman"/>
                <a:cs typeface="Times New Roman"/>
              </a:rPr>
              <a:t> </a:t>
            </a:r>
            <a:r>
              <a:rPr sz="2450" spc="65" dirty="0">
                <a:latin typeface="Times New Roman"/>
                <a:cs typeface="Times New Roman"/>
              </a:rPr>
              <a:t>it</a:t>
            </a:r>
            <a:r>
              <a:rPr sz="2450" spc="185" dirty="0">
                <a:latin typeface="Times New Roman"/>
                <a:cs typeface="Times New Roman"/>
              </a:rPr>
              <a:t> </a:t>
            </a:r>
            <a:r>
              <a:rPr sz="2450" spc="120" dirty="0">
                <a:latin typeface="Times New Roman"/>
                <a:cs typeface="Times New Roman"/>
              </a:rPr>
              <a:t>at</a:t>
            </a:r>
            <a:r>
              <a:rPr sz="2450" spc="185" dirty="0">
                <a:latin typeface="Times New Roman"/>
                <a:cs typeface="Times New Roman"/>
              </a:rPr>
              <a:t> </a:t>
            </a:r>
            <a:r>
              <a:rPr sz="2450" dirty="0">
                <a:latin typeface="Times New Roman"/>
                <a:cs typeface="Times New Roman"/>
              </a:rPr>
              <a:t>the</a:t>
            </a:r>
            <a:r>
              <a:rPr sz="2450" spc="185" dirty="0">
                <a:latin typeface="Times New Roman"/>
                <a:cs typeface="Times New Roman"/>
              </a:rPr>
              <a:t> </a:t>
            </a:r>
            <a:r>
              <a:rPr sz="2450" spc="-10" dirty="0">
                <a:latin typeface="Times New Roman"/>
                <a:cs typeface="Times New Roman"/>
              </a:rPr>
              <a:t>slit.</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spc="-10" dirty="0">
                <a:latin typeface="Times New Roman"/>
                <a:cs typeface="Times New Roman"/>
              </a:rPr>
              <a:t>ConcepTest</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365" dirty="0"/>
              <a:t> </a:t>
            </a:r>
            <a:r>
              <a:rPr dirty="0"/>
              <a:t>you</a:t>
            </a:r>
            <a:r>
              <a:rPr spc="360" dirty="0"/>
              <a:t> </a:t>
            </a:r>
            <a:r>
              <a:rPr dirty="0"/>
              <a:t>did</a:t>
            </a:r>
            <a:r>
              <a:rPr spc="370" dirty="0"/>
              <a:t> </a:t>
            </a:r>
            <a:r>
              <a:rPr dirty="0"/>
              <a:t>a</a:t>
            </a:r>
            <a:r>
              <a:rPr spc="360" dirty="0"/>
              <a:t> </a:t>
            </a:r>
            <a:r>
              <a:rPr dirty="0"/>
              <a:t>triple</a:t>
            </a:r>
            <a:r>
              <a:rPr spc="365" dirty="0"/>
              <a:t> </a:t>
            </a:r>
            <a:r>
              <a:rPr dirty="0"/>
              <a:t>slit</a:t>
            </a:r>
            <a:r>
              <a:rPr spc="360" dirty="0"/>
              <a:t> </a:t>
            </a:r>
            <a:r>
              <a:rPr dirty="0"/>
              <a:t>experiment</a:t>
            </a:r>
            <a:r>
              <a:rPr spc="365" dirty="0"/>
              <a:t> </a:t>
            </a:r>
            <a:r>
              <a:rPr dirty="0"/>
              <a:t>and</a:t>
            </a:r>
            <a:r>
              <a:rPr spc="360" dirty="0"/>
              <a:t> </a:t>
            </a:r>
            <a:r>
              <a:rPr spc="80" dirty="0"/>
              <a:t>put</a:t>
            </a:r>
            <a:r>
              <a:rPr spc="365" dirty="0"/>
              <a:t> </a:t>
            </a:r>
            <a:r>
              <a:rPr dirty="0"/>
              <a:t>a</a:t>
            </a:r>
            <a:r>
              <a:rPr spc="370" dirty="0"/>
              <a:t> </a:t>
            </a:r>
            <a:r>
              <a:rPr dirty="0"/>
              <a:t>detector</a:t>
            </a:r>
            <a:r>
              <a:rPr spc="360" dirty="0"/>
              <a:t> </a:t>
            </a:r>
            <a:r>
              <a:rPr dirty="0"/>
              <a:t>in</a:t>
            </a:r>
            <a:r>
              <a:rPr spc="365" dirty="0"/>
              <a:t> </a:t>
            </a:r>
            <a:r>
              <a:rPr dirty="0"/>
              <a:t>one</a:t>
            </a:r>
            <a:r>
              <a:rPr spc="360" dirty="0"/>
              <a:t> </a:t>
            </a:r>
            <a:r>
              <a:rPr spc="-25" dirty="0"/>
              <a:t>of </a:t>
            </a:r>
            <a:r>
              <a:rPr dirty="0"/>
              <a:t>the</a:t>
            </a:r>
            <a:r>
              <a:rPr spc="295" dirty="0"/>
              <a:t> </a:t>
            </a:r>
            <a:r>
              <a:rPr dirty="0"/>
              <a:t>three</a:t>
            </a:r>
            <a:r>
              <a:rPr spc="295" dirty="0"/>
              <a:t> </a:t>
            </a:r>
            <a:r>
              <a:rPr dirty="0"/>
              <a:t>slits,</a:t>
            </a:r>
            <a:r>
              <a:rPr spc="340" dirty="0"/>
              <a:t> </a:t>
            </a:r>
            <a:r>
              <a:rPr dirty="0"/>
              <a:t>what</a:t>
            </a:r>
            <a:r>
              <a:rPr spc="290" dirty="0"/>
              <a:t> </a:t>
            </a:r>
            <a:r>
              <a:rPr dirty="0"/>
              <a:t>would</a:t>
            </a:r>
            <a:r>
              <a:rPr spc="295" dirty="0"/>
              <a:t> </a:t>
            </a:r>
            <a:r>
              <a:rPr dirty="0"/>
              <a:t>you</a:t>
            </a:r>
            <a:r>
              <a:rPr spc="295" dirty="0"/>
              <a:t> </a:t>
            </a:r>
            <a:r>
              <a:rPr dirty="0"/>
              <a:t>expect</a:t>
            </a:r>
            <a:r>
              <a:rPr spc="290" dirty="0"/>
              <a:t> </a:t>
            </a:r>
            <a:r>
              <a:rPr dirty="0"/>
              <a:t>to</a:t>
            </a:r>
            <a:r>
              <a:rPr spc="300" dirty="0"/>
              <a:t> </a:t>
            </a:r>
            <a:r>
              <a:rPr dirty="0"/>
              <a:t>see</a:t>
            </a:r>
            <a:r>
              <a:rPr spc="290" dirty="0"/>
              <a:t> </a:t>
            </a:r>
            <a:r>
              <a:rPr dirty="0"/>
              <a:t>on</a:t>
            </a:r>
            <a:r>
              <a:rPr spc="300" dirty="0"/>
              <a:t> </a:t>
            </a:r>
            <a:r>
              <a:rPr dirty="0"/>
              <a:t>the</a:t>
            </a:r>
            <a:r>
              <a:rPr spc="295" dirty="0"/>
              <a:t> </a:t>
            </a:r>
            <a:r>
              <a:rPr dirty="0"/>
              <a:t>back</a:t>
            </a:r>
            <a:r>
              <a:rPr spc="290" dirty="0"/>
              <a:t> </a:t>
            </a:r>
            <a:r>
              <a:rPr spc="-10" dirty="0"/>
              <a:t>wall? </a:t>
            </a:r>
            <a:r>
              <a:rPr dirty="0"/>
              <a:t>(Choose</a:t>
            </a:r>
            <a:r>
              <a:rPr spc="-65" dirty="0"/>
              <a:t> </a:t>
            </a:r>
            <a:r>
              <a:rPr spc="-10" dirty="0"/>
              <a:t>one.)</a:t>
            </a:r>
          </a:p>
        </p:txBody>
      </p:sp>
      <p:sp>
        <p:nvSpPr>
          <p:cNvPr id="5" name="object 5"/>
          <p:cNvSpPr txBox="1"/>
          <p:nvPr/>
        </p:nvSpPr>
        <p:spPr>
          <a:xfrm>
            <a:off x="715137" y="2549968"/>
            <a:ext cx="8261350" cy="3060700"/>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Lst>
            </a:pPr>
            <a:r>
              <a:rPr sz="2450" dirty="0">
                <a:latin typeface="Times New Roman"/>
                <a:cs typeface="Times New Roman"/>
              </a:rPr>
              <a:t>The</a:t>
            </a:r>
            <a:r>
              <a:rPr sz="2450" spc="30" dirty="0">
                <a:latin typeface="Times New Roman"/>
                <a:cs typeface="Times New Roman"/>
              </a:rPr>
              <a:t> </a:t>
            </a:r>
            <a:r>
              <a:rPr sz="2450" dirty="0">
                <a:latin typeface="Times New Roman"/>
                <a:cs typeface="Times New Roman"/>
              </a:rPr>
              <a:t>same</a:t>
            </a:r>
            <a:r>
              <a:rPr sz="2450" spc="30" dirty="0">
                <a:latin typeface="Times New Roman"/>
                <a:cs typeface="Times New Roman"/>
              </a:rPr>
              <a:t> </a:t>
            </a:r>
            <a:r>
              <a:rPr sz="2450" spc="-10" dirty="0">
                <a:latin typeface="Times New Roman"/>
                <a:cs typeface="Times New Roman"/>
              </a:rPr>
              <a:t>interference</a:t>
            </a:r>
            <a:r>
              <a:rPr sz="2450" spc="25" dirty="0">
                <a:latin typeface="Times New Roman"/>
                <a:cs typeface="Times New Roman"/>
              </a:rPr>
              <a:t> </a:t>
            </a:r>
            <a:r>
              <a:rPr sz="2450" spc="65" dirty="0">
                <a:latin typeface="Times New Roman"/>
                <a:cs typeface="Times New Roman"/>
              </a:rPr>
              <a:t>pattern</a:t>
            </a:r>
            <a:r>
              <a:rPr sz="2450" spc="30" dirty="0">
                <a:latin typeface="Times New Roman"/>
                <a:cs typeface="Times New Roman"/>
              </a:rPr>
              <a:t> </a:t>
            </a:r>
            <a:r>
              <a:rPr sz="2450" dirty="0">
                <a:latin typeface="Times New Roman"/>
                <a:cs typeface="Times New Roman"/>
              </a:rPr>
              <a:t>you</a:t>
            </a:r>
            <a:r>
              <a:rPr sz="2450" spc="40" dirty="0">
                <a:latin typeface="Times New Roman"/>
                <a:cs typeface="Times New Roman"/>
              </a:rPr>
              <a:t> </a:t>
            </a:r>
            <a:r>
              <a:rPr sz="2450" spc="-10" dirty="0">
                <a:latin typeface="Times New Roman"/>
                <a:cs typeface="Times New Roman"/>
              </a:rPr>
              <a:t>would</a:t>
            </a:r>
            <a:r>
              <a:rPr sz="2450" spc="30" dirty="0">
                <a:latin typeface="Times New Roman"/>
                <a:cs typeface="Times New Roman"/>
              </a:rPr>
              <a:t> </a:t>
            </a:r>
            <a:r>
              <a:rPr sz="2450" dirty="0">
                <a:latin typeface="Times New Roman"/>
                <a:cs typeface="Times New Roman"/>
              </a:rPr>
              <a:t>see</a:t>
            </a:r>
            <a:r>
              <a:rPr sz="2450" spc="30" dirty="0">
                <a:latin typeface="Times New Roman"/>
                <a:cs typeface="Times New Roman"/>
              </a:rPr>
              <a:t> </a:t>
            </a:r>
            <a:r>
              <a:rPr sz="2450" dirty="0">
                <a:latin typeface="Times New Roman"/>
                <a:cs typeface="Times New Roman"/>
              </a:rPr>
              <a:t>if</a:t>
            </a:r>
            <a:r>
              <a:rPr sz="2450" spc="30" dirty="0">
                <a:latin typeface="Times New Roman"/>
                <a:cs typeface="Times New Roman"/>
              </a:rPr>
              <a:t> </a:t>
            </a:r>
            <a:r>
              <a:rPr sz="2450" dirty="0">
                <a:latin typeface="Times New Roman"/>
                <a:cs typeface="Times New Roman"/>
              </a:rPr>
              <a:t>you</a:t>
            </a:r>
            <a:r>
              <a:rPr sz="2450" spc="30" dirty="0">
                <a:latin typeface="Times New Roman"/>
                <a:cs typeface="Times New Roman"/>
              </a:rPr>
              <a:t> </a:t>
            </a:r>
            <a:r>
              <a:rPr sz="2450" spc="-10" dirty="0">
                <a:latin typeface="Times New Roman"/>
                <a:cs typeface="Times New Roman"/>
              </a:rPr>
              <a:t>performed 	</a:t>
            </a:r>
            <a:r>
              <a:rPr sz="2450" dirty="0">
                <a:latin typeface="Times New Roman"/>
                <a:cs typeface="Times New Roman"/>
              </a:rPr>
              <a:t>a</a:t>
            </a:r>
            <a:r>
              <a:rPr sz="2450" spc="135" dirty="0">
                <a:latin typeface="Times New Roman"/>
                <a:cs typeface="Times New Roman"/>
              </a:rPr>
              <a:t> </a:t>
            </a:r>
            <a:r>
              <a:rPr sz="2450" spc="-30" dirty="0">
                <a:latin typeface="Times New Roman"/>
                <a:cs typeface="Times New Roman"/>
              </a:rPr>
              <a:t>double-</a:t>
            </a:r>
            <a:r>
              <a:rPr sz="2450" dirty="0">
                <a:latin typeface="Times New Roman"/>
                <a:cs typeface="Times New Roman"/>
              </a:rPr>
              <a:t>slit</a:t>
            </a:r>
            <a:r>
              <a:rPr sz="2450" spc="140" dirty="0">
                <a:latin typeface="Times New Roman"/>
                <a:cs typeface="Times New Roman"/>
              </a:rPr>
              <a:t> </a:t>
            </a:r>
            <a:r>
              <a:rPr sz="2450" dirty="0">
                <a:latin typeface="Times New Roman"/>
                <a:cs typeface="Times New Roman"/>
              </a:rPr>
              <a:t>experiment</a:t>
            </a:r>
            <a:r>
              <a:rPr sz="2450" spc="135" dirty="0">
                <a:latin typeface="Times New Roman"/>
                <a:cs typeface="Times New Roman"/>
              </a:rPr>
              <a:t> </a:t>
            </a:r>
            <a:r>
              <a:rPr sz="2450" dirty="0">
                <a:latin typeface="Times New Roman"/>
                <a:cs typeface="Times New Roman"/>
              </a:rPr>
              <a:t>with</a:t>
            </a:r>
            <a:r>
              <a:rPr sz="2450" spc="140" dirty="0">
                <a:latin typeface="Times New Roman"/>
                <a:cs typeface="Times New Roman"/>
              </a:rPr>
              <a:t> </a:t>
            </a:r>
            <a:r>
              <a:rPr sz="2450" dirty="0">
                <a:latin typeface="Times New Roman"/>
                <a:cs typeface="Times New Roman"/>
              </a:rPr>
              <a:t>no</a:t>
            </a:r>
            <a:r>
              <a:rPr sz="2450" spc="135" dirty="0">
                <a:latin typeface="Times New Roman"/>
                <a:cs typeface="Times New Roman"/>
              </a:rPr>
              <a:t> </a:t>
            </a:r>
            <a:r>
              <a:rPr sz="2450" spc="-10" dirty="0">
                <a:latin typeface="Times New Roman"/>
                <a:cs typeface="Times New Roman"/>
              </a:rPr>
              <a:t>detector.</a:t>
            </a:r>
            <a:endParaRPr sz="2450">
              <a:latin typeface="Times New Roman"/>
              <a:cs typeface="Times New Roman"/>
            </a:endParaRPr>
          </a:p>
          <a:p>
            <a:pPr marL="386715" marR="7620" indent="-358140">
              <a:lnSpc>
                <a:spcPct val="101699"/>
              </a:lnSpc>
              <a:spcBef>
                <a:spcPts val="994"/>
              </a:spcBef>
              <a:buAutoNum type="alphaUcPeriod"/>
              <a:tabLst>
                <a:tab pos="387985" algn="l"/>
              </a:tabLst>
            </a:pPr>
            <a:r>
              <a:rPr sz="2450" dirty="0">
                <a:latin typeface="Times New Roman"/>
                <a:cs typeface="Times New Roman"/>
              </a:rPr>
              <a:t>The</a:t>
            </a:r>
            <a:r>
              <a:rPr sz="2450" spc="-55" dirty="0">
                <a:latin typeface="Times New Roman"/>
                <a:cs typeface="Times New Roman"/>
              </a:rPr>
              <a:t> </a:t>
            </a:r>
            <a:r>
              <a:rPr sz="2450" spc="-10" dirty="0">
                <a:latin typeface="Times New Roman"/>
                <a:cs typeface="Times New Roman"/>
              </a:rPr>
              <a:t>same</a:t>
            </a:r>
            <a:r>
              <a:rPr sz="2450" spc="-55" dirty="0">
                <a:latin typeface="Times New Roman"/>
                <a:cs typeface="Times New Roman"/>
              </a:rPr>
              <a:t> </a:t>
            </a:r>
            <a:r>
              <a:rPr sz="2450" spc="-20" dirty="0">
                <a:latin typeface="Times New Roman"/>
                <a:cs typeface="Times New Roman"/>
              </a:rPr>
              <a:t>basic</a:t>
            </a:r>
            <a:r>
              <a:rPr sz="2450" spc="-50" dirty="0">
                <a:latin typeface="Times New Roman"/>
                <a:cs typeface="Times New Roman"/>
              </a:rPr>
              <a:t> </a:t>
            </a:r>
            <a:r>
              <a:rPr sz="2450" spc="60" dirty="0">
                <a:latin typeface="Times New Roman"/>
                <a:cs typeface="Times New Roman"/>
              </a:rPr>
              <a:t>pattern,</a:t>
            </a:r>
            <a:r>
              <a:rPr sz="2450" spc="-10" dirty="0">
                <a:latin typeface="Times New Roman"/>
                <a:cs typeface="Times New Roman"/>
              </a:rPr>
              <a:t> </a:t>
            </a:r>
            <a:r>
              <a:rPr sz="2450" spc="80" dirty="0">
                <a:latin typeface="Times New Roman"/>
                <a:cs typeface="Times New Roman"/>
              </a:rPr>
              <a:t>but</a:t>
            </a:r>
            <a:r>
              <a:rPr sz="2450" spc="-55" dirty="0">
                <a:latin typeface="Times New Roman"/>
                <a:cs typeface="Times New Roman"/>
              </a:rPr>
              <a:t> </a:t>
            </a:r>
            <a:r>
              <a:rPr sz="2450" dirty="0">
                <a:latin typeface="Times New Roman"/>
                <a:cs typeface="Times New Roman"/>
              </a:rPr>
              <a:t>with</a:t>
            </a:r>
            <a:r>
              <a:rPr sz="2450" spc="-50"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darkest</a:t>
            </a:r>
            <a:r>
              <a:rPr sz="2450" spc="-50" dirty="0">
                <a:latin typeface="Times New Roman"/>
                <a:cs typeface="Times New Roman"/>
              </a:rPr>
              <a:t> </a:t>
            </a:r>
            <a:r>
              <a:rPr sz="2450" spc="-40" dirty="0">
                <a:latin typeface="Times New Roman"/>
                <a:cs typeface="Times New Roman"/>
              </a:rPr>
              <a:t>regions</a:t>
            </a:r>
            <a:r>
              <a:rPr sz="2450" spc="-55" dirty="0">
                <a:latin typeface="Times New Roman"/>
                <a:cs typeface="Times New Roman"/>
              </a:rPr>
              <a:t> </a:t>
            </a:r>
            <a:r>
              <a:rPr sz="2450" spc="-10" dirty="0">
                <a:latin typeface="Times New Roman"/>
                <a:cs typeface="Times New Roman"/>
              </a:rPr>
              <a:t>being</a:t>
            </a:r>
            <a:r>
              <a:rPr sz="2450" spc="-50" dirty="0">
                <a:latin typeface="Times New Roman"/>
                <a:cs typeface="Times New Roman"/>
              </a:rPr>
              <a:t> </a:t>
            </a:r>
            <a:r>
              <a:rPr sz="2450" spc="-20" dirty="0">
                <a:latin typeface="Times New Roman"/>
                <a:cs typeface="Times New Roman"/>
              </a:rPr>
              <a:t>only 	</a:t>
            </a:r>
            <a:r>
              <a:rPr sz="2450" dirty="0">
                <a:latin typeface="Times New Roman"/>
                <a:cs typeface="Times New Roman"/>
              </a:rPr>
              <a:t>dim</a:t>
            </a:r>
            <a:r>
              <a:rPr sz="2450" spc="145" dirty="0">
                <a:latin typeface="Times New Roman"/>
                <a:cs typeface="Times New Roman"/>
              </a:rPr>
              <a:t> </a:t>
            </a:r>
            <a:r>
              <a:rPr sz="2450" dirty="0">
                <a:latin typeface="Times New Roman"/>
                <a:cs typeface="Times New Roman"/>
              </a:rPr>
              <a:t>rather</a:t>
            </a:r>
            <a:r>
              <a:rPr sz="2450" spc="145" dirty="0">
                <a:latin typeface="Times New Roman"/>
                <a:cs typeface="Times New Roman"/>
              </a:rPr>
              <a:t> </a:t>
            </a:r>
            <a:r>
              <a:rPr sz="2450" spc="70" dirty="0">
                <a:latin typeface="Times New Roman"/>
                <a:cs typeface="Times New Roman"/>
              </a:rPr>
              <a:t>than</a:t>
            </a:r>
            <a:r>
              <a:rPr sz="2450" spc="140" dirty="0">
                <a:latin typeface="Times New Roman"/>
                <a:cs typeface="Times New Roman"/>
              </a:rPr>
              <a:t> </a:t>
            </a:r>
            <a:r>
              <a:rPr sz="2450" spc="-10" dirty="0">
                <a:latin typeface="Times New Roman"/>
                <a:cs typeface="Times New Roman"/>
              </a:rPr>
              <a:t>completely</a:t>
            </a:r>
            <a:r>
              <a:rPr sz="2450" spc="145" dirty="0">
                <a:latin typeface="Times New Roman"/>
                <a:cs typeface="Times New Roman"/>
              </a:rPr>
              <a:t> </a:t>
            </a:r>
            <a:r>
              <a:rPr sz="2450" spc="-10" dirty="0">
                <a:latin typeface="Times New Roman"/>
                <a:cs typeface="Times New Roman"/>
              </a:rPr>
              <a:t>black.</a:t>
            </a:r>
            <a:endParaRPr sz="2450">
              <a:latin typeface="Times New Roman"/>
              <a:cs typeface="Times New Roman"/>
            </a:endParaRPr>
          </a:p>
          <a:p>
            <a:pPr marL="386715" marR="8255" indent="-361950">
              <a:lnSpc>
                <a:spcPct val="101699"/>
              </a:lnSpc>
              <a:spcBef>
                <a:spcPts val="994"/>
              </a:spcBef>
              <a:buAutoNum type="alphaUcPeriod"/>
              <a:tabLst>
                <a:tab pos="387985" algn="l"/>
              </a:tabLst>
            </a:pP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same</a:t>
            </a:r>
            <a:r>
              <a:rPr sz="2450" spc="55" dirty="0">
                <a:latin typeface="Times New Roman"/>
                <a:cs typeface="Times New Roman"/>
              </a:rPr>
              <a:t> </a:t>
            </a:r>
            <a:r>
              <a:rPr sz="2450" dirty="0">
                <a:latin typeface="Times New Roman"/>
                <a:cs typeface="Times New Roman"/>
              </a:rPr>
              <a:t>basic</a:t>
            </a:r>
            <a:r>
              <a:rPr sz="2450" spc="45" dirty="0">
                <a:latin typeface="Times New Roman"/>
                <a:cs typeface="Times New Roman"/>
              </a:rPr>
              <a:t> </a:t>
            </a:r>
            <a:r>
              <a:rPr sz="2450" spc="60" dirty="0">
                <a:latin typeface="Times New Roman"/>
                <a:cs typeface="Times New Roman"/>
              </a:rPr>
              <a:t>pattern,</a:t>
            </a:r>
            <a:r>
              <a:rPr sz="2450" spc="65" dirty="0">
                <a:latin typeface="Times New Roman"/>
                <a:cs typeface="Times New Roman"/>
              </a:rPr>
              <a:t> </a:t>
            </a:r>
            <a:r>
              <a:rPr sz="2450" spc="80" dirty="0">
                <a:latin typeface="Times New Roman"/>
                <a:cs typeface="Times New Roman"/>
              </a:rPr>
              <a:t>but</a:t>
            </a:r>
            <a:r>
              <a:rPr sz="2450" spc="50" dirty="0">
                <a:latin typeface="Times New Roman"/>
                <a:cs typeface="Times New Roman"/>
              </a:rPr>
              <a:t> </a:t>
            </a:r>
            <a:r>
              <a:rPr sz="2450" dirty="0">
                <a:latin typeface="Times New Roman"/>
                <a:cs typeface="Times New Roman"/>
              </a:rPr>
              <a:t>with</a:t>
            </a:r>
            <a:r>
              <a:rPr sz="2450" spc="55" dirty="0">
                <a:latin typeface="Times New Roman"/>
                <a:cs typeface="Times New Roman"/>
              </a:rPr>
              <a:t> </a:t>
            </a:r>
            <a:r>
              <a:rPr sz="2450" dirty="0">
                <a:latin typeface="Times New Roman"/>
                <a:cs typeface="Times New Roman"/>
              </a:rPr>
              <a:t>greater</a:t>
            </a:r>
            <a:r>
              <a:rPr sz="2450" spc="45" dirty="0">
                <a:latin typeface="Times New Roman"/>
                <a:cs typeface="Times New Roman"/>
              </a:rPr>
              <a:t> </a:t>
            </a:r>
            <a:r>
              <a:rPr sz="2450" dirty="0">
                <a:latin typeface="Times New Roman"/>
                <a:cs typeface="Times New Roman"/>
              </a:rPr>
              <a:t>distance</a:t>
            </a:r>
            <a:r>
              <a:rPr sz="2450" spc="50" dirty="0">
                <a:latin typeface="Times New Roman"/>
                <a:cs typeface="Times New Roman"/>
              </a:rPr>
              <a:t> </a:t>
            </a:r>
            <a:r>
              <a:rPr sz="2450" dirty="0">
                <a:latin typeface="Times New Roman"/>
                <a:cs typeface="Times New Roman"/>
              </a:rPr>
              <a:t>between</a:t>
            </a:r>
            <a:r>
              <a:rPr sz="2450" spc="50" dirty="0">
                <a:latin typeface="Times New Roman"/>
                <a:cs typeface="Times New Roman"/>
              </a:rPr>
              <a:t> </a:t>
            </a:r>
            <a:r>
              <a:rPr sz="2450" spc="-25" dirty="0">
                <a:latin typeface="Times New Roman"/>
                <a:cs typeface="Times New Roman"/>
              </a:rPr>
              <a:t>the 	</a:t>
            </a:r>
            <a:r>
              <a:rPr sz="2450" dirty="0">
                <a:latin typeface="Times New Roman"/>
                <a:cs typeface="Times New Roman"/>
              </a:rPr>
              <a:t>dark</a:t>
            </a:r>
            <a:r>
              <a:rPr sz="2450" spc="220" dirty="0">
                <a:latin typeface="Times New Roman"/>
                <a:cs typeface="Times New Roman"/>
              </a:rPr>
              <a:t> </a:t>
            </a:r>
            <a:r>
              <a:rPr sz="2450" spc="-10" dirty="0">
                <a:latin typeface="Times New Roman"/>
                <a:cs typeface="Times New Roman"/>
              </a:rPr>
              <a:t>bands.</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No</a:t>
            </a:r>
            <a:r>
              <a:rPr sz="2450" spc="-20" dirty="0">
                <a:latin typeface="Times New Roman"/>
                <a:cs typeface="Times New Roman"/>
              </a:rPr>
              <a:t> </a:t>
            </a:r>
            <a:r>
              <a:rPr sz="2450" spc="-10" dirty="0">
                <a:latin typeface="Times New Roman"/>
                <a:cs typeface="Times New Roman"/>
              </a:rPr>
              <a:t>interference</a:t>
            </a:r>
            <a:r>
              <a:rPr sz="2450" spc="-20" dirty="0">
                <a:latin typeface="Times New Roman"/>
                <a:cs typeface="Times New Roman"/>
              </a:rPr>
              <a:t> </a:t>
            </a:r>
            <a:r>
              <a:rPr sz="2450" spc="50" dirty="0">
                <a:latin typeface="Times New Roman"/>
                <a:cs typeface="Times New Roman"/>
              </a:rPr>
              <a:t>pattern.</a:t>
            </a:r>
            <a:endParaRPr sz="2450">
              <a:latin typeface="Times New Roman"/>
              <a:cs typeface="Times New Roman"/>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89955" algn="l"/>
              </a:tabLst>
            </a:pPr>
            <a:r>
              <a:rPr sz="1200" spc="-10" dirty="0">
                <a:latin typeface="Times New Roman"/>
                <a:cs typeface="Times New Roman"/>
              </a:rPr>
              <a:t>ConcepTest</a:t>
            </a:r>
            <a:r>
              <a:rPr sz="1200" dirty="0">
                <a:latin typeface="Times New Roman"/>
                <a:cs typeface="Times New Roman"/>
              </a:rPr>
              <a:t>	3.3.</a:t>
            </a:r>
            <a:r>
              <a:rPr sz="1200" spc="175" dirty="0">
                <a:latin typeface="Times New Roman"/>
                <a:cs typeface="Times New Roman"/>
              </a:rPr>
              <a:t>  </a:t>
            </a:r>
            <a:r>
              <a:rPr sz="1200" dirty="0">
                <a:latin typeface="Times New Roman"/>
                <a:cs typeface="Times New Roman"/>
              </a:rPr>
              <a:t>ONE</a:t>
            </a:r>
            <a:r>
              <a:rPr sz="1200" spc="114" dirty="0">
                <a:latin typeface="Times New Roman"/>
                <a:cs typeface="Times New Roman"/>
              </a:rPr>
              <a:t> </a:t>
            </a:r>
            <a:r>
              <a:rPr sz="1200" spc="55" dirty="0">
                <a:latin typeface="Times New Roman"/>
                <a:cs typeface="Times New Roman"/>
              </a:rPr>
              <a:t>PHOTON</a:t>
            </a:r>
            <a:r>
              <a:rPr sz="1200" spc="105" dirty="0">
                <a:latin typeface="Times New Roman"/>
                <a:cs typeface="Times New Roman"/>
              </a:rPr>
              <a:t> </a:t>
            </a:r>
            <a:r>
              <a:rPr sz="1200" dirty="0">
                <a:latin typeface="Times New Roman"/>
                <a:cs typeface="Times New Roman"/>
              </a:rPr>
              <a:t>AT</a:t>
            </a:r>
            <a:r>
              <a:rPr sz="1200" spc="110"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spc="-20" dirty="0">
                <a:latin typeface="Times New Roman"/>
                <a:cs typeface="Times New Roman"/>
              </a:rPr>
              <a:t>TIME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365" dirty="0"/>
              <a:t> </a:t>
            </a:r>
            <a:r>
              <a:rPr dirty="0"/>
              <a:t>you</a:t>
            </a:r>
            <a:r>
              <a:rPr spc="360" dirty="0"/>
              <a:t> </a:t>
            </a:r>
            <a:r>
              <a:rPr dirty="0"/>
              <a:t>did</a:t>
            </a:r>
            <a:r>
              <a:rPr spc="370" dirty="0"/>
              <a:t> </a:t>
            </a:r>
            <a:r>
              <a:rPr dirty="0"/>
              <a:t>a</a:t>
            </a:r>
            <a:r>
              <a:rPr spc="360" dirty="0"/>
              <a:t> </a:t>
            </a:r>
            <a:r>
              <a:rPr dirty="0"/>
              <a:t>triple</a:t>
            </a:r>
            <a:r>
              <a:rPr spc="365" dirty="0"/>
              <a:t> </a:t>
            </a:r>
            <a:r>
              <a:rPr dirty="0"/>
              <a:t>slit</a:t>
            </a:r>
            <a:r>
              <a:rPr spc="360" dirty="0"/>
              <a:t> </a:t>
            </a:r>
            <a:r>
              <a:rPr dirty="0"/>
              <a:t>experiment</a:t>
            </a:r>
            <a:r>
              <a:rPr spc="365" dirty="0"/>
              <a:t> </a:t>
            </a:r>
            <a:r>
              <a:rPr dirty="0"/>
              <a:t>and</a:t>
            </a:r>
            <a:r>
              <a:rPr spc="360" dirty="0"/>
              <a:t> </a:t>
            </a:r>
            <a:r>
              <a:rPr spc="80" dirty="0"/>
              <a:t>put</a:t>
            </a:r>
            <a:r>
              <a:rPr spc="365" dirty="0"/>
              <a:t> </a:t>
            </a:r>
            <a:r>
              <a:rPr dirty="0"/>
              <a:t>a</a:t>
            </a:r>
            <a:r>
              <a:rPr spc="370" dirty="0"/>
              <a:t> </a:t>
            </a:r>
            <a:r>
              <a:rPr dirty="0"/>
              <a:t>detector</a:t>
            </a:r>
            <a:r>
              <a:rPr spc="360" dirty="0"/>
              <a:t> </a:t>
            </a:r>
            <a:r>
              <a:rPr dirty="0"/>
              <a:t>in</a:t>
            </a:r>
            <a:r>
              <a:rPr spc="365" dirty="0"/>
              <a:t> </a:t>
            </a:r>
            <a:r>
              <a:rPr dirty="0"/>
              <a:t>one</a:t>
            </a:r>
            <a:r>
              <a:rPr spc="360" dirty="0"/>
              <a:t> </a:t>
            </a:r>
            <a:r>
              <a:rPr spc="-25" dirty="0"/>
              <a:t>of </a:t>
            </a:r>
            <a:r>
              <a:rPr dirty="0"/>
              <a:t>the</a:t>
            </a:r>
            <a:r>
              <a:rPr spc="295" dirty="0"/>
              <a:t> </a:t>
            </a:r>
            <a:r>
              <a:rPr dirty="0"/>
              <a:t>three</a:t>
            </a:r>
            <a:r>
              <a:rPr spc="295" dirty="0"/>
              <a:t> </a:t>
            </a:r>
            <a:r>
              <a:rPr dirty="0"/>
              <a:t>slits,</a:t>
            </a:r>
            <a:r>
              <a:rPr spc="340" dirty="0"/>
              <a:t> </a:t>
            </a:r>
            <a:r>
              <a:rPr dirty="0"/>
              <a:t>what</a:t>
            </a:r>
            <a:r>
              <a:rPr spc="290" dirty="0"/>
              <a:t> </a:t>
            </a:r>
            <a:r>
              <a:rPr dirty="0"/>
              <a:t>would</a:t>
            </a:r>
            <a:r>
              <a:rPr spc="295" dirty="0"/>
              <a:t> </a:t>
            </a:r>
            <a:r>
              <a:rPr dirty="0"/>
              <a:t>you</a:t>
            </a:r>
            <a:r>
              <a:rPr spc="295" dirty="0"/>
              <a:t> </a:t>
            </a:r>
            <a:r>
              <a:rPr dirty="0"/>
              <a:t>expect</a:t>
            </a:r>
            <a:r>
              <a:rPr spc="290" dirty="0"/>
              <a:t> </a:t>
            </a:r>
            <a:r>
              <a:rPr dirty="0"/>
              <a:t>to</a:t>
            </a:r>
            <a:r>
              <a:rPr spc="300" dirty="0"/>
              <a:t> </a:t>
            </a:r>
            <a:r>
              <a:rPr dirty="0"/>
              <a:t>see</a:t>
            </a:r>
            <a:r>
              <a:rPr spc="290" dirty="0"/>
              <a:t> </a:t>
            </a:r>
            <a:r>
              <a:rPr dirty="0"/>
              <a:t>on</a:t>
            </a:r>
            <a:r>
              <a:rPr spc="300" dirty="0"/>
              <a:t> </a:t>
            </a:r>
            <a:r>
              <a:rPr dirty="0"/>
              <a:t>the</a:t>
            </a:r>
            <a:r>
              <a:rPr spc="295" dirty="0"/>
              <a:t> </a:t>
            </a:r>
            <a:r>
              <a:rPr dirty="0"/>
              <a:t>back</a:t>
            </a:r>
            <a:r>
              <a:rPr spc="290" dirty="0"/>
              <a:t> </a:t>
            </a:r>
            <a:r>
              <a:rPr spc="-10" dirty="0"/>
              <a:t>wall? </a:t>
            </a:r>
            <a:r>
              <a:rPr dirty="0"/>
              <a:t>(Choose</a:t>
            </a:r>
            <a:r>
              <a:rPr spc="-65" dirty="0"/>
              <a:t> </a:t>
            </a:r>
            <a:r>
              <a:rPr spc="-10" dirty="0"/>
              <a:t>one.)</a:t>
            </a:r>
          </a:p>
        </p:txBody>
      </p:sp>
      <p:sp>
        <p:nvSpPr>
          <p:cNvPr id="5" name="object 5"/>
          <p:cNvSpPr txBox="1"/>
          <p:nvPr/>
        </p:nvSpPr>
        <p:spPr>
          <a:xfrm>
            <a:off x="707758" y="2549968"/>
            <a:ext cx="8268970" cy="5198745"/>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Times New Roman"/>
                <a:cs typeface="Times New Roman"/>
              </a:rPr>
              <a:t>The</a:t>
            </a:r>
            <a:r>
              <a:rPr sz="2450" spc="30" dirty="0">
                <a:latin typeface="Times New Roman"/>
                <a:cs typeface="Times New Roman"/>
              </a:rPr>
              <a:t> </a:t>
            </a:r>
            <a:r>
              <a:rPr sz="2450" dirty="0">
                <a:latin typeface="Times New Roman"/>
                <a:cs typeface="Times New Roman"/>
              </a:rPr>
              <a:t>same</a:t>
            </a:r>
            <a:r>
              <a:rPr sz="2450" spc="30" dirty="0">
                <a:latin typeface="Times New Roman"/>
                <a:cs typeface="Times New Roman"/>
              </a:rPr>
              <a:t> </a:t>
            </a:r>
            <a:r>
              <a:rPr sz="2450" spc="-10" dirty="0">
                <a:latin typeface="Times New Roman"/>
                <a:cs typeface="Times New Roman"/>
              </a:rPr>
              <a:t>interference</a:t>
            </a:r>
            <a:r>
              <a:rPr sz="2450" spc="25" dirty="0">
                <a:latin typeface="Times New Roman"/>
                <a:cs typeface="Times New Roman"/>
              </a:rPr>
              <a:t> </a:t>
            </a:r>
            <a:r>
              <a:rPr sz="2450" spc="65" dirty="0">
                <a:latin typeface="Times New Roman"/>
                <a:cs typeface="Times New Roman"/>
              </a:rPr>
              <a:t>pattern</a:t>
            </a:r>
            <a:r>
              <a:rPr sz="2450" spc="30" dirty="0">
                <a:latin typeface="Times New Roman"/>
                <a:cs typeface="Times New Roman"/>
              </a:rPr>
              <a:t> </a:t>
            </a:r>
            <a:r>
              <a:rPr sz="2450" dirty="0">
                <a:latin typeface="Times New Roman"/>
                <a:cs typeface="Times New Roman"/>
              </a:rPr>
              <a:t>you</a:t>
            </a:r>
            <a:r>
              <a:rPr sz="2450" spc="40" dirty="0">
                <a:latin typeface="Times New Roman"/>
                <a:cs typeface="Times New Roman"/>
              </a:rPr>
              <a:t> </a:t>
            </a:r>
            <a:r>
              <a:rPr sz="2450" spc="-10" dirty="0">
                <a:latin typeface="Times New Roman"/>
                <a:cs typeface="Times New Roman"/>
              </a:rPr>
              <a:t>would</a:t>
            </a:r>
            <a:r>
              <a:rPr sz="2450" spc="30" dirty="0">
                <a:latin typeface="Times New Roman"/>
                <a:cs typeface="Times New Roman"/>
              </a:rPr>
              <a:t> </a:t>
            </a:r>
            <a:r>
              <a:rPr sz="2450" dirty="0">
                <a:latin typeface="Times New Roman"/>
                <a:cs typeface="Times New Roman"/>
              </a:rPr>
              <a:t>see</a:t>
            </a:r>
            <a:r>
              <a:rPr sz="2450" spc="30" dirty="0">
                <a:latin typeface="Times New Roman"/>
                <a:cs typeface="Times New Roman"/>
              </a:rPr>
              <a:t> </a:t>
            </a:r>
            <a:r>
              <a:rPr sz="2450" dirty="0">
                <a:latin typeface="Times New Roman"/>
                <a:cs typeface="Times New Roman"/>
              </a:rPr>
              <a:t>if</a:t>
            </a:r>
            <a:r>
              <a:rPr sz="2450" spc="30" dirty="0">
                <a:latin typeface="Times New Roman"/>
                <a:cs typeface="Times New Roman"/>
              </a:rPr>
              <a:t> </a:t>
            </a:r>
            <a:r>
              <a:rPr sz="2450" dirty="0">
                <a:latin typeface="Times New Roman"/>
                <a:cs typeface="Times New Roman"/>
              </a:rPr>
              <a:t>you</a:t>
            </a:r>
            <a:r>
              <a:rPr sz="2450" spc="30" dirty="0">
                <a:latin typeface="Times New Roman"/>
                <a:cs typeface="Times New Roman"/>
              </a:rPr>
              <a:t> </a:t>
            </a:r>
            <a:r>
              <a:rPr sz="2450" spc="-10" dirty="0">
                <a:latin typeface="Times New Roman"/>
                <a:cs typeface="Times New Roman"/>
              </a:rPr>
              <a:t>performed 	</a:t>
            </a:r>
            <a:r>
              <a:rPr sz="2450" dirty="0">
                <a:latin typeface="Times New Roman"/>
                <a:cs typeface="Times New Roman"/>
              </a:rPr>
              <a:t>a</a:t>
            </a:r>
            <a:r>
              <a:rPr sz="2450" spc="135" dirty="0">
                <a:latin typeface="Times New Roman"/>
                <a:cs typeface="Times New Roman"/>
              </a:rPr>
              <a:t> </a:t>
            </a:r>
            <a:r>
              <a:rPr sz="2450" spc="-30" dirty="0">
                <a:latin typeface="Times New Roman"/>
                <a:cs typeface="Times New Roman"/>
              </a:rPr>
              <a:t>double-</a:t>
            </a:r>
            <a:r>
              <a:rPr sz="2450" dirty="0">
                <a:latin typeface="Times New Roman"/>
                <a:cs typeface="Times New Roman"/>
              </a:rPr>
              <a:t>slit</a:t>
            </a:r>
            <a:r>
              <a:rPr sz="2450" spc="140" dirty="0">
                <a:latin typeface="Times New Roman"/>
                <a:cs typeface="Times New Roman"/>
              </a:rPr>
              <a:t> </a:t>
            </a:r>
            <a:r>
              <a:rPr sz="2450" dirty="0">
                <a:latin typeface="Times New Roman"/>
                <a:cs typeface="Times New Roman"/>
              </a:rPr>
              <a:t>experiment</a:t>
            </a:r>
            <a:r>
              <a:rPr sz="2450" spc="135" dirty="0">
                <a:latin typeface="Times New Roman"/>
                <a:cs typeface="Times New Roman"/>
              </a:rPr>
              <a:t> </a:t>
            </a:r>
            <a:r>
              <a:rPr sz="2450" dirty="0">
                <a:latin typeface="Times New Roman"/>
                <a:cs typeface="Times New Roman"/>
              </a:rPr>
              <a:t>with</a:t>
            </a:r>
            <a:r>
              <a:rPr sz="2450" spc="140" dirty="0">
                <a:latin typeface="Times New Roman"/>
                <a:cs typeface="Times New Roman"/>
              </a:rPr>
              <a:t> </a:t>
            </a:r>
            <a:r>
              <a:rPr sz="2450" dirty="0">
                <a:latin typeface="Times New Roman"/>
                <a:cs typeface="Times New Roman"/>
              </a:rPr>
              <a:t>no</a:t>
            </a:r>
            <a:r>
              <a:rPr sz="2450" spc="135" dirty="0">
                <a:latin typeface="Times New Roman"/>
                <a:cs typeface="Times New Roman"/>
              </a:rPr>
              <a:t> </a:t>
            </a:r>
            <a:r>
              <a:rPr sz="2450" spc="-10" dirty="0">
                <a:latin typeface="Times New Roman"/>
                <a:cs typeface="Times New Roman"/>
              </a:rPr>
              <a:t>detector.</a:t>
            </a:r>
            <a:endParaRPr sz="2450">
              <a:latin typeface="Times New Roman"/>
              <a:cs typeface="Times New Roman"/>
            </a:endParaRPr>
          </a:p>
          <a:p>
            <a:pPr marL="393700" marR="7620" indent="-358140">
              <a:lnSpc>
                <a:spcPct val="101699"/>
              </a:lnSpc>
              <a:spcBef>
                <a:spcPts val="994"/>
              </a:spcBef>
              <a:buAutoNum type="alphaUcPeriod"/>
              <a:tabLst>
                <a:tab pos="394970" algn="l"/>
              </a:tabLst>
            </a:pPr>
            <a:r>
              <a:rPr sz="2450" dirty="0">
                <a:latin typeface="Times New Roman"/>
                <a:cs typeface="Times New Roman"/>
              </a:rPr>
              <a:t>The</a:t>
            </a:r>
            <a:r>
              <a:rPr sz="2450" spc="-55" dirty="0">
                <a:latin typeface="Times New Roman"/>
                <a:cs typeface="Times New Roman"/>
              </a:rPr>
              <a:t> </a:t>
            </a:r>
            <a:r>
              <a:rPr sz="2450" spc="-10" dirty="0">
                <a:latin typeface="Times New Roman"/>
                <a:cs typeface="Times New Roman"/>
              </a:rPr>
              <a:t>same</a:t>
            </a:r>
            <a:r>
              <a:rPr sz="2450" spc="-55" dirty="0">
                <a:latin typeface="Times New Roman"/>
                <a:cs typeface="Times New Roman"/>
              </a:rPr>
              <a:t> </a:t>
            </a:r>
            <a:r>
              <a:rPr sz="2450" spc="-20" dirty="0">
                <a:latin typeface="Times New Roman"/>
                <a:cs typeface="Times New Roman"/>
              </a:rPr>
              <a:t>basic</a:t>
            </a:r>
            <a:r>
              <a:rPr sz="2450" spc="-50" dirty="0">
                <a:latin typeface="Times New Roman"/>
                <a:cs typeface="Times New Roman"/>
              </a:rPr>
              <a:t> </a:t>
            </a:r>
            <a:r>
              <a:rPr sz="2450" spc="60" dirty="0">
                <a:latin typeface="Times New Roman"/>
                <a:cs typeface="Times New Roman"/>
              </a:rPr>
              <a:t>pattern,</a:t>
            </a:r>
            <a:r>
              <a:rPr sz="2450" spc="-10" dirty="0">
                <a:latin typeface="Times New Roman"/>
                <a:cs typeface="Times New Roman"/>
              </a:rPr>
              <a:t> </a:t>
            </a:r>
            <a:r>
              <a:rPr sz="2450" spc="80" dirty="0">
                <a:latin typeface="Times New Roman"/>
                <a:cs typeface="Times New Roman"/>
              </a:rPr>
              <a:t>but</a:t>
            </a:r>
            <a:r>
              <a:rPr sz="2450" spc="-55" dirty="0">
                <a:latin typeface="Times New Roman"/>
                <a:cs typeface="Times New Roman"/>
              </a:rPr>
              <a:t> </a:t>
            </a:r>
            <a:r>
              <a:rPr sz="2450" dirty="0">
                <a:latin typeface="Times New Roman"/>
                <a:cs typeface="Times New Roman"/>
              </a:rPr>
              <a:t>with</a:t>
            </a:r>
            <a:r>
              <a:rPr sz="2450" spc="-50"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darkest</a:t>
            </a:r>
            <a:r>
              <a:rPr sz="2450" spc="-50" dirty="0">
                <a:latin typeface="Times New Roman"/>
                <a:cs typeface="Times New Roman"/>
              </a:rPr>
              <a:t> </a:t>
            </a:r>
            <a:r>
              <a:rPr sz="2450" spc="-40" dirty="0">
                <a:latin typeface="Times New Roman"/>
                <a:cs typeface="Times New Roman"/>
              </a:rPr>
              <a:t>regions</a:t>
            </a:r>
            <a:r>
              <a:rPr sz="2450" spc="-55" dirty="0">
                <a:latin typeface="Times New Roman"/>
                <a:cs typeface="Times New Roman"/>
              </a:rPr>
              <a:t> </a:t>
            </a:r>
            <a:r>
              <a:rPr sz="2450" spc="-10" dirty="0">
                <a:latin typeface="Times New Roman"/>
                <a:cs typeface="Times New Roman"/>
              </a:rPr>
              <a:t>being</a:t>
            </a:r>
            <a:r>
              <a:rPr sz="2450" spc="-50" dirty="0">
                <a:latin typeface="Times New Roman"/>
                <a:cs typeface="Times New Roman"/>
              </a:rPr>
              <a:t> </a:t>
            </a:r>
            <a:r>
              <a:rPr sz="2450" spc="-20" dirty="0">
                <a:latin typeface="Times New Roman"/>
                <a:cs typeface="Times New Roman"/>
              </a:rPr>
              <a:t>only 	</a:t>
            </a:r>
            <a:r>
              <a:rPr sz="2450" dirty="0">
                <a:latin typeface="Times New Roman"/>
                <a:cs typeface="Times New Roman"/>
              </a:rPr>
              <a:t>dim</a:t>
            </a:r>
            <a:r>
              <a:rPr sz="2450" spc="145" dirty="0">
                <a:latin typeface="Times New Roman"/>
                <a:cs typeface="Times New Roman"/>
              </a:rPr>
              <a:t> </a:t>
            </a:r>
            <a:r>
              <a:rPr sz="2450" dirty="0">
                <a:latin typeface="Times New Roman"/>
                <a:cs typeface="Times New Roman"/>
              </a:rPr>
              <a:t>rather</a:t>
            </a:r>
            <a:r>
              <a:rPr sz="2450" spc="145" dirty="0">
                <a:latin typeface="Times New Roman"/>
                <a:cs typeface="Times New Roman"/>
              </a:rPr>
              <a:t> </a:t>
            </a:r>
            <a:r>
              <a:rPr sz="2450" spc="70" dirty="0">
                <a:latin typeface="Times New Roman"/>
                <a:cs typeface="Times New Roman"/>
              </a:rPr>
              <a:t>than</a:t>
            </a:r>
            <a:r>
              <a:rPr sz="2450" spc="140" dirty="0">
                <a:latin typeface="Times New Roman"/>
                <a:cs typeface="Times New Roman"/>
              </a:rPr>
              <a:t> </a:t>
            </a:r>
            <a:r>
              <a:rPr sz="2450" spc="-10" dirty="0">
                <a:latin typeface="Times New Roman"/>
                <a:cs typeface="Times New Roman"/>
              </a:rPr>
              <a:t>completely</a:t>
            </a:r>
            <a:r>
              <a:rPr sz="2450" spc="145" dirty="0">
                <a:latin typeface="Times New Roman"/>
                <a:cs typeface="Times New Roman"/>
              </a:rPr>
              <a:t> </a:t>
            </a:r>
            <a:r>
              <a:rPr sz="2450" spc="-10" dirty="0">
                <a:latin typeface="Times New Roman"/>
                <a:cs typeface="Times New Roman"/>
              </a:rPr>
              <a:t>black.</a:t>
            </a:r>
            <a:endParaRPr sz="2450">
              <a:latin typeface="Times New Roman"/>
              <a:cs typeface="Times New Roman"/>
            </a:endParaRPr>
          </a:p>
          <a:p>
            <a:pPr marL="393700" marR="8255" indent="-361950">
              <a:lnSpc>
                <a:spcPct val="101699"/>
              </a:lnSpc>
              <a:spcBef>
                <a:spcPts val="994"/>
              </a:spcBef>
              <a:buAutoNum type="alphaUcPeriod"/>
              <a:tabLst>
                <a:tab pos="394970" algn="l"/>
              </a:tabLst>
            </a:pP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same</a:t>
            </a:r>
            <a:r>
              <a:rPr sz="2450" spc="55" dirty="0">
                <a:latin typeface="Times New Roman"/>
                <a:cs typeface="Times New Roman"/>
              </a:rPr>
              <a:t> </a:t>
            </a:r>
            <a:r>
              <a:rPr sz="2450" dirty="0">
                <a:latin typeface="Times New Roman"/>
                <a:cs typeface="Times New Roman"/>
              </a:rPr>
              <a:t>basic</a:t>
            </a:r>
            <a:r>
              <a:rPr sz="2450" spc="45" dirty="0">
                <a:latin typeface="Times New Roman"/>
                <a:cs typeface="Times New Roman"/>
              </a:rPr>
              <a:t> </a:t>
            </a:r>
            <a:r>
              <a:rPr sz="2450" spc="60" dirty="0">
                <a:latin typeface="Times New Roman"/>
                <a:cs typeface="Times New Roman"/>
              </a:rPr>
              <a:t>pattern,</a:t>
            </a:r>
            <a:r>
              <a:rPr sz="2450" spc="65" dirty="0">
                <a:latin typeface="Times New Roman"/>
                <a:cs typeface="Times New Roman"/>
              </a:rPr>
              <a:t> </a:t>
            </a:r>
            <a:r>
              <a:rPr sz="2450" spc="80" dirty="0">
                <a:latin typeface="Times New Roman"/>
                <a:cs typeface="Times New Roman"/>
              </a:rPr>
              <a:t>but</a:t>
            </a:r>
            <a:r>
              <a:rPr sz="2450" spc="50" dirty="0">
                <a:latin typeface="Times New Roman"/>
                <a:cs typeface="Times New Roman"/>
              </a:rPr>
              <a:t> </a:t>
            </a:r>
            <a:r>
              <a:rPr sz="2450" dirty="0">
                <a:latin typeface="Times New Roman"/>
                <a:cs typeface="Times New Roman"/>
              </a:rPr>
              <a:t>with</a:t>
            </a:r>
            <a:r>
              <a:rPr sz="2450" spc="55" dirty="0">
                <a:latin typeface="Times New Roman"/>
                <a:cs typeface="Times New Roman"/>
              </a:rPr>
              <a:t> </a:t>
            </a:r>
            <a:r>
              <a:rPr sz="2450" dirty="0">
                <a:latin typeface="Times New Roman"/>
                <a:cs typeface="Times New Roman"/>
              </a:rPr>
              <a:t>greater</a:t>
            </a:r>
            <a:r>
              <a:rPr sz="2450" spc="45" dirty="0">
                <a:latin typeface="Times New Roman"/>
                <a:cs typeface="Times New Roman"/>
              </a:rPr>
              <a:t> </a:t>
            </a:r>
            <a:r>
              <a:rPr sz="2450" dirty="0">
                <a:latin typeface="Times New Roman"/>
                <a:cs typeface="Times New Roman"/>
              </a:rPr>
              <a:t>distance</a:t>
            </a:r>
            <a:r>
              <a:rPr sz="2450" spc="50" dirty="0">
                <a:latin typeface="Times New Roman"/>
                <a:cs typeface="Times New Roman"/>
              </a:rPr>
              <a:t> </a:t>
            </a:r>
            <a:r>
              <a:rPr sz="2450" dirty="0">
                <a:latin typeface="Times New Roman"/>
                <a:cs typeface="Times New Roman"/>
              </a:rPr>
              <a:t>between</a:t>
            </a:r>
            <a:r>
              <a:rPr sz="2450" spc="50" dirty="0">
                <a:latin typeface="Times New Roman"/>
                <a:cs typeface="Times New Roman"/>
              </a:rPr>
              <a:t> </a:t>
            </a:r>
            <a:r>
              <a:rPr sz="2450" spc="-25" dirty="0">
                <a:latin typeface="Times New Roman"/>
                <a:cs typeface="Times New Roman"/>
              </a:rPr>
              <a:t>the 	</a:t>
            </a:r>
            <a:r>
              <a:rPr sz="2450" dirty="0">
                <a:latin typeface="Times New Roman"/>
                <a:cs typeface="Times New Roman"/>
              </a:rPr>
              <a:t>dark</a:t>
            </a:r>
            <a:r>
              <a:rPr sz="2450" spc="220" dirty="0">
                <a:latin typeface="Times New Roman"/>
                <a:cs typeface="Times New Roman"/>
              </a:rPr>
              <a:t> </a:t>
            </a:r>
            <a:r>
              <a:rPr sz="2450" spc="-10" dirty="0">
                <a:latin typeface="Times New Roman"/>
                <a:cs typeface="Times New Roman"/>
              </a:rPr>
              <a:t>bands.</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dirty="0">
                <a:latin typeface="Times New Roman"/>
                <a:cs typeface="Times New Roman"/>
              </a:rPr>
              <a:t>No</a:t>
            </a:r>
            <a:r>
              <a:rPr sz="2450" spc="-20" dirty="0">
                <a:latin typeface="Times New Roman"/>
                <a:cs typeface="Times New Roman"/>
              </a:rPr>
              <a:t> </a:t>
            </a:r>
            <a:r>
              <a:rPr sz="2450" spc="-10" dirty="0">
                <a:latin typeface="Times New Roman"/>
                <a:cs typeface="Times New Roman"/>
              </a:rPr>
              <a:t>interference</a:t>
            </a:r>
            <a:r>
              <a:rPr sz="2450" spc="-20" dirty="0">
                <a:latin typeface="Times New Roman"/>
                <a:cs typeface="Times New Roman"/>
              </a:rPr>
              <a:t> </a:t>
            </a:r>
            <a:r>
              <a:rPr sz="2450" spc="50" dirty="0">
                <a:latin typeface="Times New Roman"/>
                <a:cs typeface="Times New Roman"/>
              </a:rPr>
              <a:t>pattern.</a:t>
            </a:r>
            <a:endParaRPr sz="2450">
              <a:latin typeface="Times New Roman"/>
              <a:cs typeface="Times New Roman"/>
            </a:endParaRPr>
          </a:p>
          <a:p>
            <a:pPr marL="23495" marR="5715" indent="-11430" algn="just">
              <a:lnSpc>
                <a:spcPct val="101699"/>
              </a:lnSpc>
              <a:spcBef>
                <a:spcPts val="1895"/>
              </a:spcBef>
            </a:pPr>
            <a:r>
              <a:rPr sz="2450" b="1" dirty="0">
                <a:latin typeface="Georgia"/>
                <a:cs typeface="Georgia"/>
              </a:rPr>
              <a:t>Solution:</a:t>
            </a:r>
            <a:r>
              <a:rPr sz="2450" b="1" spc="175" dirty="0">
                <a:latin typeface="Georgia"/>
                <a:cs typeface="Georgia"/>
              </a:rPr>
              <a:t>  </a:t>
            </a:r>
            <a:r>
              <a:rPr sz="2450" dirty="0">
                <a:latin typeface="Times New Roman"/>
                <a:cs typeface="Times New Roman"/>
              </a:rPr>
              <a:t>B.</a:t>
            </a:r>
            <a:r>
              <a:rPr sz="2450" spc="190" dirty="0">
                <a:latin typeface="Times New Roman"/>
                <a:cs typeface="Times New Roman"/>
              </a:rPr>
              <a:t> </a:t>
            </a:r>
            <a:r>
              <a:rPr sz="2450" dirty="0">
                <a:latin typeface="Times New Roman"/>
                <a:cs typeface="Times New Roman"/>
              </a:rPr>
              <a:t>Light</a:t>
            </a:r>
            <a:r>
              <a:rPr sz="2450" spc="185" dirty="0">
                <a:latin typeface="Times New Roman"/>
                <a:cs typeface="Times New Roman"/>
              </a:rPr>
              <a:t> </a:t>
            </a:r>
            <a:r>
              <a:rPr sz="2450" spc="114" dirty="0">
                <a:latin typeface="Times New Roman"/>
                <a:cs typeface="Times New Roman"/>
              </a:rPr>
              <a:t>that</a:t>
            </a:r>
            <a:r>
              <a:rPr sz="2450" spc="185" dirty="0">
                <a:latin typeface="Times New Roman"/>
                <a:cs typeface="Times New Roman"/>
              </a:rPr>
              <a:t> </a:t>
            </a:r>
            <a:r>
              <a:rPr sz="2450" dirty="0">
                <a:latin typeface="Times New Roman"/>
                <a:cs typeface="Times New Roman"/>
              </a:rPr>
              <a:t>got</a:t>
            </a:r>
            <a:r>
              <a:rPr sz="2450" spc="190" dirty="0">
                <a:latin typeface="Times New Roman"/>
                <a:cs typeface="Times New Roman"/>
              </a:rPr>
              <a:t> </a:t>
            </a:r>
            <a:r>
              <a:rPr sz="2450" dirty="0">
                <a:latin typeface="Times New Roman"/>
                <a:cs typeface="Times New Roman"/>
              </a:rPr>
              <a:t>detected</a:t>
            </a:r>
            <a:r>
              <a:rPr sz="2450" spc="185" dirty="0">
                <a:latin typeface="Times New Roman"/>
                <a:cs typeface="Times New Roman"/>
              </a:rPr>
              <a:t> </a:t>
            </a:r>
            <a:r>
              <a:rPr sz="2450" dirty="0">
                <a:latin typeface="Times New Roman"/>
                <a:cs typeface="Times New Roman"/>
              </a:rPr>
              <a:t>in</a:t>
            </a:r>
            <a:r>
              <a:rPr sz="2450" spc="185" dirty="0">
                <a:latin typeface="Times New Roman"/>
                <a:cs typeface="Times New Roman"/>
              </a:rPr>
              <a:t> </a:t>
            </a:r>
            <a:r>
              <a:rPr sz="2450" dirty="0">
                <a:latin typeface="Times New Roman"/>
                <a:cs typeface="Times New Roman"/>
              </a:rPr>
              <a:t>one</a:t>
            </a:r>
            <a:r>
              <a:rPr sz="2450" spc="190" dirty="0">
                <a:latin typeface="Times New Roman"/>
                <a:cs typeface="Times New Roman"/>
              </a:rPr>
              <a:t> </a:t>
            </a:r>
            <a:r>
              <a:rPr sz="2450" dirty="0">
                <a:latin typeface="Times New Roman"/>
                <a:cs typeface="Times New Roman"/>
              </a:rPr>
              <a:t>slit</a:t>
            </a:r>
            <a:r>
              <a:rPr sz="2450" spc="185" dirty="0">
                <a:latin typeface="Times New Roman"/>
                <a:cs typeface="Times New Roman"/>
              </a:rPr>
              <a:t> </a:t>
            </a:r>
            <a:r>
              <a:rPr sz="2450" dirty="0">
                <a:latin typeface="Times New Roman"/>
                <a:cs typeface="Times New Roman"/>
              </a:rPr>
              <a:t>would</a:t>
            </a:r>
            <a:r>
              <a:rPr sz="2450" spc="185" dirty="0">
                <a:latin typeface="Times New Roman"/>
                <a:cs typeface="Times New Roman"/>
              </a:rPr>
              <a:t> </a:t>
            </a:r>
            <a:r>
              <a:rPr sz="2450" dirty="0">
                <a:latin typeface="Times New Roman"/>
                <a:cs typeface="Times New Roman"/>
              </a:rPr>
              <a:t>form</a:t>
            </a:r>
            <a:r>
              <a:rPr sz="2450" spc="185" dirty="0">
                <a:latin typeface="Times New Roman"/>
                <a:cs typeface="Times New Roman"/>
              </a:rPr>
              <a:t> </a:t>
            </a:r>
            <a:r>
              <a:rPr sz="2450" spc="-50" dirty="0">
                <a:latin typeface="Times New Roman"/>
                <a:cs typeface="Times New Roman"/>
              </a:rPr>
              <a:t>a </a:t>
            </a:r>
            <a:r>
              <a:rPr sz="2450" spc="-25" dirty="0">
                <a:latin typeface="Times New Roman"/>
                <a:cs typeface="Times New Roman"/>
              </a:rPr>
              <a:t>particle-</a:t>
            </a:r>
            <a:r>
              <a:rPr sz="2450" dirty="0">
                <a:latin typeface="Times New Roman"/>
                <a:cs typeface="Times New Roman"/>
              </a:rPr>
              <a:t>like</a:t>
            </a:r>
            <a:r>
              <a:rPr sz="2450" spc="-5" dirty="0">
                <a:latin typeface="Times New Roman"/>
                <a:cs typeface="Times New Roman"/>
              </a:rPr>
              <a:t> </a:t>
            </a:r>
            <a:r>
              <a:rPr sz="2450" spc="65" dirty="0">
                <a:latin typeface="Times New Roman"/>
                <a:cs typeface="Times New Roman"/>
              </a:rPr>
              <a:t>pattern</a:t>
            </a:r>
            <a:r>
              <a:rPr sz="2450" spc="10" dirty="0">
                <a:latin typeface="Times New Roman"/>
                <a:cs typeface="Times New Roman"/>
              </a:rPr>
              <a:t> </a:t>
            </a:r>
            <a:r>
              <a:rPr sz="2450" dirty="0">
                <a:latin typeface="Times New Roman"/>
                <a:cs typeface="Times New Roman"/>
              </a:rPr>
              <a:t>and</a:t>
            </a:r>
            <a:r>
              <a:rPr sz="2450" spc="15" dirty="0">
                <a:latin typeface="Times New Roman"/>
                <a:cs typeface="Times New Roman"/>
              </a:rPr>
              <a:t> </a:t>
            </a:r>
            <a:r>
              <a:rPr sz="2450" spc="-20" dirty="0">
                <a:latin typeface="Times New Roman"/>
                <a:cs typeface="Times New Roman"/>
              </a:rPr>
              <a:t>would</a:t>
            </a:r>
            <a:r>
              <a:rPr sz="2450" spc="10" dirty="0">
                <a:latin typeface="Times New Roman"/>
                <a:cs typeface="Times New Roman"/>
              </a:rPr>
              <a:t> </a:t>
            </a:r>
            <a:r>
              <a:rPr sz="2450" dirty="0">
                <a:latin typeface="Times New Roman"/>
                <a:cs typeface="Times New Roman"/>
              </a:rPr>
              <a:t>reach</a:t>
            </a:r>
            <a:r>
              <a:rPr sz="2450" spc="10" dirty="0">
                <a:latin typeface="Times New Roman"/>
                <a:cs typeface="Times New Roman"/>
              </a:rPr>
              <a:t> </a:t>
            </a:r>
            <a:r>
              <a:rPr sz="2450" dirty="0">
                <a:latin typeface="Times New Roman"/>
                <a:cs typeface="Times New Roman"/>
              </a:rPr>
              <a:t>all</a:t>
            </a:r>
            <a:r>
              <a:rPr sz="2450" spc="5" dirty="0">
                <a:latin typeface="Times New Roman"/>
                <a:cs typeface="Times New Roman"/>
              </a:rPr>
              <a:t> </a:t>
            </a:r>
            <a:r>
              <a:rPr sz="2450" spc="55" dirty="0">
                <a:latin typeface="Times New Roman"/>
                <a:cs typeface="Times New Roman"/>
              </a:rPr>
              <a:t>parts</a:t>
            </a:r>
            <a:r>
              <a:rPr sz="2450" spc="10" dirty="0">
                <a:latin typeface="Times New Roman"/>
                <a:cs typeface="Times New Roman"/>
              </a:rPr>
              <a:t> </a:t>
            </a:r>
            <a:r>
              <a:rPr sz="2450" dirty="0">
                <a:latin typeface="Times New Roman"/>
                <a:cs typeface="Times New Roman"/>
              </a:rPr>
              <a:t>of</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back</a:t>
            </a:r>
            <a:r>
              <a:rPr sz="2450" spc="10" dirty="0">
                <a:latin typeface="Times New Roman"/>
                <a:cs typeface="Times New Roman"/>
              </a:rPr>
              <a:t> </a:t>
            </a:r>
            <a:r>
              <a:rPr sz="2450" spc="-10" dirty="0">
                <a:latin typeface="Times New Roman"/>
                <a:cs typeface="Times New Roman"/>
              </a:rPr>
              <a:t>wall,</a:t>
            </a:r>
            <a:r>
              <a:rPr sz="2450" spc="20" dirty="0">
                <a:latin typeface="Times New Roman"/>
                <a:cs typeface="Times New Roman"/>
              </a:rPr>
              <a:t> </a:t>
            </a:r>
            <a:r>
              <a:rPr sz="2450" spc="-25" dirty="0">
                <a:latin typeface="Times New Roman"/>
                <a:cs typeface="Times New Roman"/>
              </a:rPr>
              <a:t>so </a:t>
            </a:r>
            <a:r>
              <a:rPr sz="2450" dirty="0">
                <a:latin typeface="Times New Roman"/>
                <a:cs typeface="Times New Roman"/>
              </a:rPr>
              <a:t>no</a:t>
            </a:r>
            <a:r>
              <a:rPr sz="2450" spc="245" dirty="0">
                <a:latin typeface="Times New Roman"/>
                <a:cs typeface="Times New Roman"/>
              </a:rPr>
              <a:t> </a:t>
            </a:r>
            <a:r>
              <a:rPr sz="2450" spc="55" dirty="0">
                <a:latin typeface="Times New Roman"/>
                <a:cs typeface="Times New Roman"/>
              </a:rPr>
              <a:t>parts</a:t>
            </a:r>
            <a:r>
              <a:rPr sz="2450" spc="260" dirty="0">
                <a:latin typeface="Times New Roman"/>
                <a:cs typeface="Times New Roman"/>
              </a:rPr>
              <a:t> </a:t>
            </a:r>
            <a:r>
              <a:rPr sz="2450" dirty="0">
                <a:latin typeface="Times New Roman"/>
                <a:cs typeface="Times New Roman"/>
              </a:rPr>
              <a:t>would</a:t>
            </a:r>
            <a:r>
              <a:rPr sz="2450" spc="250" dirty="0">
                <a:latin typeface="Times New Roman"/>
                <a:cs typeface="Times New Roman"/>
              </a:rPr>
              <a:t> </a:t>
            </a:r>
            <a:r>
              <a:rPr sz="2450" dirty="0">
                <a:latin typeface="Times New Roman"/>
                <a:cs typeface="Times New Roman"/>
              </a:rPr>
              <a:t>be</a:t>
            </a:r>
            <a:r>
              <a:rPr sz="2450" spc="260" dirty="0">
                <a:latin typeface="Times New Roman"/>
                <a:cs typeface="Times New Roman"/>
              </a:rPr>
              <a:t> </a:t>
            </a:r>
            <a:r>
              <a:rPr sz="2450" dirty="0">
                <a:latin typeface="Times New Roman"/>
                <a:cs typeface="Times New Roman"/>
              </a:rPr>
              <a:t>completely</a:t>
            </a:r>
            <a:r>
              <a:rPr sz="2450" spc="254" dirty="0">
                <a:latin typeface="Times New Roman"/>
                <a:cs typeface="Times New Roman"/>
              </a:rPr>
              <a:t> </a:t>
            </a:r>
            <a:r>
              <a:rPr sz="2450" dirty="0">
                <a:latin typeface="Times New Roman"/>
                <a:cs typeface="Times New Roman"/>
              </a:rPr>
              <a:t>dark.</a:t>
            </a:r>
            <a:r>
              <a:rPr sz="2450" spc="130" dirty="0">
                <a:latin typeface="Times New Roman"/>
                <a:cs typeface="Times New Roman"/>
              </a:rPr>
              <a:t>  </a:t>
            </a:r>
            <a:r>
              <a:rPr sz="2450" dirty="0">
                <a:latin typeface="Times New Roman"/>
                <a:cs typeface="Times New Roman"/>
              </a:rPr>
              <a:t>Light</a:t>
            </a:r>
            <a:r>
              <a:rPr sz="2450" spc="254" dirty="0">
                <a:latin typeface="Times New Roman"/>
                <a:cs typeface="Times New Roman"/>
              </a:rPr>
              <a:t> </a:t>
            </a:r>
            <a:r>
              <a:rPr sz="2450" spc="114" dirty="0">
                <a:latin typeface="Times New Roman"/>
                <a:cs typeface="Times New Roman"/>
              </a:rPr>
              <a:t>that</a:t>
            </a:r>
            <a:r>
              <a:rPr sz="2450" spc="250" dirty="0">
                <a:latin typeface="Times New Roman"/>
                <a:cs typeface="Times New Roman"/>
              </a:rPr>
              <a:t> </a:t>
            </a:r>
            <a:r>
              <a:rPr sz="2450" dirty="0">
                <a:latin typeface="Times New Roman"/>
                <a:cs typeface="Times New Roman"/>
              </a:rPr>
              <a:t>wasn’t</a:t>
            </a:r>
            <a:r>
              <a:rPr sz="2450" spc="254" dirty="0">
                <a:latin typeface="Times New Roman"/>
                <a:cs typeface="Times New Roman"/>
              </a:rPr>
              <a:t> </a:t>
            </a:r>
            <a:r>
              <a:rPr sz="2450" spc="-10" dirty="0">
                <a:latin typeface="Times New Roman"/>
                <a:cs typeface="Times New Roman"/>
              </a:rPr>
              <a:t>detected </a:t>
            </a:r>
            <a:r>
              <a:rPr sz="2450" spc="120" dirty="0">
                <a:latin typeface="Times New Roman"/>
                <a:cs typeface="Times New Roman"/>
              </a:rPr>
              <a:t>at</a:t>
            </a:r>
            <a:r>
              <a:rPr sz="2450" spc="365" dirty="0">
                <a:latin typeface="Times New Roman"/>
                <a:cs typeface="Times New Roman"/>
              </a:rPr>
              <a:t> </a:t>
            </a:r>
            <a:r>
              <a:rPr sz="2450" spc="114" dirty="0">
                <a:latin typeface="Times New Roman"/>
                <a:cs typeface="Times New Roman"/>
              </a:rPr>
              <a:t>that</a:t>
            </a:r>
            <a:r>
              <a:rPr sz="2450" spc="370" dirty="0">
                <a:latin typeface="Times New Roman"/>
                <a:cs typeface="Times New Roman"/>
              </a:rPr>
              <a:t> </a:t>
            </a:r>
            <a:r>
              <a:rPr sz="2450" dirty="0">
                <a:latin typeface="Times New Roman"/>
                <a:cs typeface="Times New Roman"/>
              </a:rPr>
              <a:t>slit</a:t>
            </a:r>
            <a:r>
              <a:rPr sz="2450" spc="375" dirty="0">
                <a:latin typeface="Times New Roman"/>
                <a:cs typeface="Times New Roman"/>
              </a:rPr>
              <a:t> </a:t>
            </a:r>
            <a:r>
              <a:rPr sz="2450" dirty="0">
                <a:latin typeface="Times New Roman"/>
                <a:cs typeface="Times New Roman"/>
              </a:rPr>
              <a:t>would</a:t>
            </a:r>
            <a:r>
              <a:rPr sz="2450" spc="375" dirty="0">
                <a:latin typeface="Times New Roman"/>
                <a:cs typeface="Times New Roman"/>
              </a:rPr>
              <a:t> </a:t>
            </a:r>
            <a:r>
              <a:rPr sz="2450" dirty="0">
                <a:latin typeface="Times New Roman"/>
                <a:cs typeface="Times New Roman"/>
              </a:rPr>
              <a:t>go</a:t>
            </a:r>
            <a:r>
              <a:rPr sz="2450" spc="370" dirty="0">
                <a:latin typeface="Times New Roman"/>
                <a:cs typeface="Times New Roman"/>
              </a:rPr>
              <a:t> </a:t>
            </a:r>
            <a:r>
              <a:rPr sz="2450" dirty="0">
                <a:latin typeface="Times New Roman"/>
                <a:cs typeface="Times New Roman"/>
              </a:rPr>
              <a:t>through</a:t>
            </a:r>
            <a:r>
              <a:rPr sz="2450" spc="375" dirty="0">
                <a:latin typeface="Times New Roman"/>
                <a:cs typeface="Times New Roman"/>
              </a:rPr>
              <a:t> </a:t>
            </a:r>
            <a:r>
              <a:rPr sz="2450" spc="55" dirty="0">
                <a:latin typeface="Times New Roman"/>
                <a:cs typeface="Times New Roman"/>
              </a:rPr>
              <a:t>both</a:t>
            </a:r>
            <a:r>
              <a:rPr sz="2450" spc="375" dirty="0">
                <a:latin typeface="Times New Roman"/>
                <a:cs typeface="Times New Roman"/>
              </a:rPr>
              <a:t> </a:t>
            </a:r>
            <a:r>
              <a:rPr sz="2450" dirty="0">
                <a:latin typeface="Times New Roman"/>
                <a:cs typeface="Times New Roman"/>
              </a:rPr>
              <a:t>of</a:t>
            </a:r>
            <a:r>
              <a:rPr sz="2450" spc="370" dirty="0">
                <a:latin typeface="Times New Roman"/>
                <a:cs typeface="Times New Roman"/>
              </a:rPr>
              <a:t> </a:t>
            </a:r>
            <a:r>
              <a:rPr sz="2450" dirty="0">
                <a:latin typeface="Times New Roman"/>
                <a:cs typeface="Times New Roman"/>
              </a:rPr>
              <a:t>the</a:t>
            </a:r>
            <a:r>
              <a:rPr sz="2450" spc="375" dirty="0">
                <a:latin typeface="Times New Roman"/>
                <a:cs typeface="Times New Roman"/>
              </a:rPr>
              <a:t> </a:t>
            </a:r>
            <a:r>
              <a:rPr sz="2450" dirty="0">
                <a:latin typeface="Times New Roman"/>
                <a:cs typeface="Times New Roman"/>
              </a:rPr>
              <a:t>others</a:t>
            </a:r>
            <a:r>
              <a:rPr sz="2450" spc="375" dirty="0">
                <a:latin typeface="Times New Roman"/>
                <a:cs typeface="Times New Roman"/>
              </a:rPr>
              <a:t> </a:t>
            </a:r>
            <a:r>
              <a:rPr sz="2450" dirty="0">
                <a:latin typeface="Times New Roman"/>
                <a:cs typeface="Times New Roman"/>
              </a:rPr>
              <a:t>and</a:t>
            </a:r>
            <a:r>
              <a:rPr sz="2450" spc="370" dirty="0">
                <a:latin typeface="Times New Roman"/>
                <a:cs typeface="Times New Roman"/>
              </a:rPr>
              <a:t> </a:t>
            </a:r>
            <a:r>
              <a:rPr sz="2450" dirty="0">
                <a:latin typeface="Times New Roman"/>
                <a:cs typeface="Times New Roman"/>
              </a:rPr>
              <a:t>create</a:t>
            </a:r>
            <a:r>
              <a:rPr sz="2450" spc="375" dirty="0">
                <a:latin typeface="Times New Roman"/>
                <a:cs typeface="Times New Roman"/>
              </a:rPr>
              <a:t> </a:t>
            </a:r>
            <a:r>
              <a:rPr sz="2450" spc="-25" dirty="0">
                <a:latin typeface="Times New Roman"/>
                <a:cs typeface="Times New Roman"/>
              </a:rPr>
              <a:t>an </a:t>
            </a:r>
            <a:r>
              <a:rPr sz="2450" spc="-10" dirty="0">
                <a:latin typeface="Times New Roman"/>
                <a:cs typeface="Times New Roman"/>
              </a:rPr>
              <a:t>interference</a:t>
            </a:r>
            <a:r>
              <a:rPr sz="2450" spc="-25" dirty="0">
                <a:latin typeface="Times New Roman"/>
                <a:cs typeface="Times New Roman"/>
              </a:rPr>
              <a:t> </a:t>
            </a:r>
            <a:r>
              <a:rPr sz="2450" spc="50" dirty="0">
                <a:latin typeface="Times New Roman"/>
                <a:cs typeface="Times New Roman"/>
              </a:rPr>
              <a:t>pattern.</a:t>
            </a:r>
            <a:endParaRPr sz="2450">
              <a:latin typeface="Times New Roman"/>
              <a:cs typeface="Times New Roman"/>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647700"/>
          </a:xfrm>
          <a:prstGeom prst="rect">
            <a:avLst/>
          </a:prstGeom>
        </p:spPr>
        <p:txBody>
          <a:bodyPr vert="horz" wrap="square" lIns="0" tIns="12065" rIns="0" bIns="0" rtlCol="0">
            <a:spAutoFit/>
          </a:bodyPr>
          <a:lstStyle/>
          <a:p>
            <a:pPr marL="2922270">
              <a:lnSpc>
                <a:spcPct val="100000"/>
              </a:lnSpc>
              <a:spcBef>
                <a:spcPts val="95"/>
              </a:spcBef>
            </a:pPr>
            <a:r>
              <a:rPr sz="1200" dirty="0">
                <a:latin typeface="Times New Roman"/>
                <a:cs typeface="Times New Roman"/>
              </a:rPr>
              <a:t>3.4.</a:t>
            </a:r>
            <a:r>
              <a:rPr sz="1200" spc="240"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60" dirty="0">
                <a:latin typeface="Times New Roman"/>
                <a:cs typeface="Times New Roman"/>
              </a:rPr>
              <a:t> </a:t>
            </a:r>
            <a:r>
              <a:rPr sz="1200" dirty="0">
                <a:latin typeface="Times New Roman"/>
                <a:cs typeface="Times New Roman"/>
              </a:rPr>
              <a:t>AND</a:t>
            </a:r>
            <a:r>
              <a:rPr sz="1200" spc="160" dirty="0">
                <a:latin typeface="Times New Roman"/>
                <a:cs typeface="Times New Roman"/>
              </a:rPr>
              <a:t> </a:t>
            </a:r>
            <a:r>
              <a:rPr sz="1200" spc="50" dirty="0">
                <a:latin typeface="Times New Roman"/>
                <a:cs typeface="Times New Roman"/>
              </a:rPr>
              <a:t>THE</a:t>
            </a:r>
            <a:r>
              <a:rPr sz="1200" spc="165"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25" dirty="0">
                <a:latin typeface="Georgia"/>
                <a:cs typeface="Georgia"/>
              </a:rPr>
              <a:t>3.4</a:t>
            </a:r>
            <a:r>
              <a:rPr sz="1700" b="1" dirty="0">
                <a:latin typeface="Georgia"/>
                <a:cs typeface="Georgia"/>
              </a:rPr>
              <a:t>	Blackbody</a:t>
            </a:r>
            <a:r>
              <a:rPr sz="1700" b="1" spc="50" dirty="0">
                <a:latin typeface="Georgia"/>
                <a:cs typeface="Georgia"/>
              </a:rPr>
              <a:t> </a:t>
            </a:r>
            <a:r>
              <a:rPr sz="1700" b="1" spc="-30" dirty="0">
                <a:latin typeface="Georgia"/>
                <a:cs typeface="Georgia"/>
              </a:rPr>
              <a:t>Radiation</a:t>
            </a:r>
            <a:r>
              <a:rPr sz="1700" b="1" spc="50" dirty="0">
                <a:latin typeface="Georgia"/>
                <a:cs typeface="Georgia"/>
              </a:rPr>
              <a:t> </a:t>
            </a:r>
            <a:r>
              <a:rPr sz="1700" b="1" spc="-10" dirty="0">
                <a:latin typeface="Georgia"/>
                <a:cs typeface="Georgia"/>
              </a:rPr>
              <a:t>and</a:t>
            </a:r>
            <a:r>
              <a:rPr sz="1700" b="1" spc="50" dirty="0">
                <a:latin typeface="Georgia"/>
                <a:cs typeface="Georgia"/>
              </a:rPr>
              <a:t> </a:t>
            </a:r>
            <a:r>
              <a:rPr sz="1700" b="1" dirty="0">
                <a:latin typeface="Georgia"/>
                <a:cs typeface="Georgia"/>
              </a:rPr>
              <a:t>the</a:t>
            </a:r>
            <a:r>
              <a:rPr sz="1700" b="1" spc="50" dirty="0">
                <a:latin typeface="Georgia"/>
                <a:cs typeface="Georgia"/>
              </a:rPr>
              <a:t> </a:t>
            </a:r>
            <a:r>
              <a:rPr sz="1700" b="1" spc="-20" dirty="0">
                <a:latin typeface="Georgia"/>
                <a:cs typeface="Georgia"/>
              </a:rPr>
              <a:t>Ultraviolet</a:t>
            </a:r>
            <a:r>
              <a:rPr sz="1700" b="1" spc="50" dirty="0">
                <a:latin typeface="Georgia"/>
                <a:cs typeface="Georgia"/>
              </a:rPr>
              <a:t> </a:t>
            </a:r>
            <a:r>
              <a:rPr sz="1700" b="1" spc="-10" dirty="0">
                <a:latin typeface="Georgia"/>
                <a:cs typeface="Georgia"/>
              </a:rPr>
              <a:t>Catastrophe</a:t>
            </a:r>
            <a:endParaRPr sz="1700">
              <a:latin typeface="Georgia"/>
              <a:cs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816735" algn="l"/>
                <a:tab pos="4840605" algn="l"/>
              </a:tabLst>
            </a:pPr>
            <a:r>
              <a:rPr spc="-25" dirty="0"/>
              <a:t>Two</a:t>
            </a:r>
            <a:r>
              <a:rPr dirty="0"/>
              <a:t> </a:t>
            </a:r>
            <a:r>
              <a:rPr spc="-90" dirty="0"/>
              <a:t>waves</a:t>
            </a:r>
            <a:r>
              <a:rPr dirty="0"/>
              <a:t> meet,</a:t>
            </a:r>
            <a:r>
              <a:rPr spc="40" dirty="0"/>
              <a:t> </a:t>
            </a:r>
            <a:r>
              <a:rPr dirty="0"/>
              <a:t>and</a:t>
            </a:r>
            <a:r>
              <a:rPr spc="-5" dirty="0"/>
              <a:t> </a:t>
            </a:r>
            <a:r>
              <a:rPr dirty="0"/>
              <a:t>in</a:t>
            </a:r>
            <a:r>
              <a:rPr spc="5" dirty="0"/>
              <a:t> </a:t>
            </a:r>
            <a:r>
              <a:rPr spc="-20" dirty="0"/>
              <a:t>one</a:t>
            </a:r>
            <a:r>
              <a:rPr dirty="0"/>
              <a:t> particular point there </a:t>
            </a:r>
            <a:r>
              <a:rPr spc="-20" dirty="0"/>
              <a:t>is</a:t>
            </a:r>
            <a:r>
              <a:rPr dirty="0"/>
              <a:t> </a:t>
            </a:r>
            <a:r>
              <a:rPr spc="-10" dirty="0"/>
              <a:t>“constructive interference.”</a:t>
            </a:r>
            <a:r>
              <a:rPr dirty="0"/>
              <a:t>	</a:t>
            </a:r>
            <a:r>
              <a:rPr spc="75" dirty="0"/>
              <a:t>What</a:t>
            </a:r>
            <a:r>
              <a:rPr spc="95" dirty="0"/>
              <a:t> </a:t>
            </a:r>
            <a:r>
              <a:rPr dirty="0"/>
              <a:t>does</a:t>
            </a:r>
            <a:r>
              <a:rPr spc="95" dirty="0"/>
              <a:t> </a:t>
            </a:r>
            <a:r>
              <a:rPr spc="114" dirty="0"/>
              <a:t>that</a:t>
            </a:r>
            <a:r>
              <a:rPr spc="95" dirty="0"/>
              <a:t> </a:t>
            </a:r>
            <a:r>
              <a:rPr spc="-10" dirty="0"/>
              <a:t>mean?</a:t>
            </a:r>
            <a:r>
              <a:rPr dirty="0"/>
              <a:t>	(Choose</a:t>
            </a:r>
            <a:r>
              <a:rPr spc="-65" dirty="0"/>
              <a:t> </a:t>
            </a:r>
            <a:r>
              <a:rPr spc="-10" dirty="0"/>
              <a:t>one.)</a:t>
            </a:r>
          </a:p>
        </p:txBody>
      </p:sp>
      <p:sp>
        <p:nvSpPr>
          <p:cNvPr id="5" name="object 5"/>
          <p:cNvSpPr txBox="1"/>
          <p:nvPr/>
        </p:nvSpPr>
        <p:spPr>
          <a:xfrm>
            <a:off x="719315" y="2042037"/>
            <a:ext cx="8255634" cy="3062605"/>
          </a:xfrm>
          <a:prstGeom prst="rect">
            <a:avLst/>
          </a:prstGeom>
        </p:spPr>
        <p:txBody>
          <a:bodyPr vert="horz" wrap="square" lIns="0" tIns="144780" rIns="0" bIns="0" rtlCol="0">
            <a:spAutoFit/>
          </a:bodyPr>
          <a:lstStyle/>
          <a:p>
            <a:pPr marL="382905" indent="-370205" algn="just">
              <a:lnSpc>
                <a:spcPct val="100000"/>
              </a:lnSpc>
              <a:spcBef>
                <a:spcPts val="1140"/>
              </a:spcBef>
              <a:buAutoNum type="alphaUcPeriod"/>
              <a:tabLst>
                <a:tab pos="382905" algn="l"/>
              </a:tabLst>
            </a:pP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two</a:t>
            </a:r>
            <a:r>
              <a:rPr sz="2450" spc="20" dirty="0">
                <a:latin typeface="Times New Roman"/>
                <a:cs typeface="Times New Roman"/>
              </a:rPr>
              <a:t> </a:t>
            </a:r>
            <a:r>
              <a:rPr sz="2450" spc="-45" dirty="0">
                <a:latin typeface="Times New Roman"/>
                <a:cs typeface="Times New Roman"/>
              </a:rPr>
              <a:t>waves</a:t>
            </a:r>
            <a:r>
              <a:rPr sz="2450" spc="25" dirty="0">
                <a:latin typeface="Times New Roman"/>
                <a:cs typeface="Times New Roman"/>
              </a:rPr>
              <a:t> </a:t>
            </a:r>
            <a:r>
              <a:rPr sz="2450" spc="-10" dirty="0">
                <a:latin typeface="Times New Roman"/>
                <a:cs typeface="Times New Roman"/>
              </a:rPr>
              <a:t>experience</a:t>
            </a:r>
            <a:r>
              <a:rPr sz="2450" spc="25" dirty="0">
                <a:latin typeface="Times New Roman"/>
                <a:cs typeface="Times New Roman"/>
              </a:rPr>
              <a:t> </a:t>
            </a:r>
            <a:r>
              <a:rPr sz="2450" dirty="0">
                <a:latin typeface="Times New Roman"/>
                <a:cs typeface="Times New Roman"/>
              </a:rPr>
              <a:t>linear</a:t>
            </a:r>
            <a:r>
              <a:rPr sz="2450" spc="20" dirty="0">
                <a:latin typeface="Times New Roman"/>
                <a:cs typeface="Times New Roman"/>
              </a:rPr>
              <a:t> </a:t>
            </a:r>
            <a:r>
              <a:rPr sz="2450" spc="-10" dirty="0">
                <a:latin typeface="Times New Roman"/>
                <a:cs typeface="Times New Roman"/>
              </a:rPr>
              <a:t>superposition.</a:t>
            </a:r>
            <a:endParaRPr sz="2450">
              <a:latin typeface="Times New Roman"/>
              <a:cs typeface="Times New Roman"/>
            </a:endParaRPr>
          </a:p>
          <a:p>
            <a:pPr marL="382270" marR="5080" indent="-358140" algn="just">
              <a:lnSpc>
                <a:spcPct val="101699"/>
              </a:lnSpc>
              <a:spcBef>
                <a:spcPts val="995"/>
              </a:spcBef>
              <a:buAutoNum type="alphaUcPeriod"/>
              <a:tabLst>
                <a:tab pos="383540" algn="l"/>
              </a:tabLst>
            </a:pPr>
            <a:r>
              <a:rPr sz="2450" dirty="0">
                <a:latin typeface="Times New Roman"/>
                <a:cs typeface="Times New Roman"/>
              </a:rPr>
              <a:t>The</a:t>
            </a:r>
            <a:r>
              <a:rPr sz="2450" spc="185" dirty="0">
                <a:latin typeface="Times New Roman"/>
                <a:cs typeface="Times New Roman"/>
              </a:rPr>
              <a:t> </a:t>
            </a:r>
            <a:r>
              <a:rPr sz="2450" dirty="0">
                <a:latin typeface="Times New Roman"/>
                <a:cs typeface="Times New Roman"/>
              </a:rPr>
              <a:t>resulting</a:t>
            </a:r>
            <a:r>
              <a:rPr sz="2450" spc="190" dirty="0">
                <a:latin typeface="Times New Roman"/>
                <a:cs typeface="Times New Roman"/>
              </a:rPr>
              <a:t> </a:t>
            </a:r>
            <a:r>
              <a:rPr sz="2450" dirty="0">
                <a:latin typeface="Times New Roman"/>
                <a:cs typeface="Times New Roman"/>
              </a:rPr>
              <a:t>wave</a:t>
            </a:r>
            <a:r>
              <a:rPr sz="2450" spc="195" dirty="0">
                <a:latin typeface="Times New Roman"/>
                <a:cs typeface="Times New Roman"/>
              </a:rPr>
              <a:t> </a:t>
            </a:r>
            <a:r>
              <a:rPr sz="2450" spc="120" dirty="0">
                <a:latin typeface="Times New Roman"/>
                <a:cs typeface="Times New Roman"/>
              </a:rPr>
              <a:t>at</a:t>
            </a:r>
            <a:r>
              <a:rPr sz="2450" spc="190" dirty="0">
                <a:latin typeface="Times New Roman"/>
                <a:cs typeface="Times New Roman"/>
              </a:rPr>
              <a:t> </a:t>
            </a:r>
            <a:r>
              <a:rPr sz="2450" spc="114" dirty="0">
                <a:latin typeface="Times New Roman"/>
                <a:cs typeface="Times New Roman"/>
              </a:rPr>
              <a:t>that</a:t>
            </a:r>
            <a:r>
              <a:rPr sz="2450" spc="190" dirty="0">
                <a:latin typeface="Times New Roman"/>
                <a:cs typeface="Times New Roman"/>
              </a:rPr>
              <a:t> </a:t>
            </a:r>
            <a:r>
              <a:rPr sz="2450" dirty="0">
                <a:latin typeface="Times New Roman"/>
                <a:cs typeface="Times New Roman"/>
              </a:rPr>
              <a:t>point</a:t>
            </a:r>
            <a:r>
              <a:rPr sz="2450" spc="195" dirty="0">
                <a:latin typeface="Times New Roman"/>
                <a:cs typeface="Times New Roman"/>
              </a:rPr>
              <a:t> </a:t>
            </a:r>
            <a:r>
              <a:rPr sz="2450" dirty="0">
                <a:latin typeface="Times New Roman"/>
                <a:cs typeface="Times New Roman"/>
              </a:rPr>
              <a:t>has</a:t>
            </a:r>
            <a:r>
              <a:rPr sz="2450" spc="190" dirty="0">
                <a:latin typeface="Times New Roman"/>
                <a:cs typeface="Times New Roman"/>
              </a:rPr>
              <a:t> </a:t>
            </a:r>
            <a:r>
              <a:rPr sz="2450" dirty="0">
                <a:latin typeface="Times New Roman"/>
                <a:cs typeface="Times New Roman"/>
              </a:rPr>
              <a:t>higher</a:t>
            </a:r>
            <a:r>
              <a:rPr sz="2450" spc="195" dirty="0">
                <a:latin typeface="Times New Roman"/>
                <a:cs typeface="Times New Roman"/>
              </a:rPr>
              <a:t> </a:t>
            </a:r>
            <a:r>
              <a:rPr sz="2450" dirty="0">
                <a:latin typeface="Times New Roman"/>
                <a:cs typeface="Times New Roman"/>
              </a:rPr>
              <a:t>highs</a:t>
            </a:r>
            <a:r>
              <a:rPr sz="2450" spc="190" dirty="0">
                <a:latin typeface="Times New Roman"/>
                <a:cs typeface="Times New Roman"/>
              </a:rPr>
              <a:t> </a:t>
            </a:r>
            <a:r>
              <a:rPr sz="2450" dirty="0">
                <a:latin typeface="Times New Roman"/>
                <a:cs typeface="Times New Roman"/>
              </a:rPr>
              <a:t>(more</a:t>
            </a:r>
            <a:r>
              <a:rPr sz="2450" spc="195" dirty="0">
                <a:latin typeface="Times New Roman"/>
                <a:cs typeface="Times New Roman"/>
              </a:rPr>
              <a:t> </a:t>
            </a:r>
            <a:r>
              <a:rPr sz="2450" spc="-20" dirty="0">
                <a:latin typeface="Times New Roman"/>
                <a:cs typeface="Times New Roman"/>
              </a:rPr>
              <a:t>pos- 	</a:t>
            </a:r>
            <a:r>
              <a:rPr sz="2450" dirty="0">
                <a:latin typeface="Times New Roman"/>
                <a:cs typeface="Times New Roman"/>
              </a:rPr>
              <a:t>itive),  and</a:t>
            </a:r>
            <a:r>
              <a:rPr sz="2450" spc="509" dirty="0">
                <a:latin typeface="Times New Roman"/>
                <a:cs typeface="Times New Roman"/>
              </a:rPr>
              <a:t> </a:t>
            </a:r>
            <a:r>
              <a:rPr sz="2450" dirty="0">
                <a:latin typeface="Times New Roman"/>
                <a:cs typeface="Times New Roman"/>
              </a:rPr>
              <a:t>lower</a:t>
            </a:r>
            <a:r>
              <a:rPr sz="2450" spc="505" dirty="0">
                <a:latin typeface="Times New Roman"/>
                <a:cs typeface="Times New Roman"/>
              </a:rPr>
              <a:t> </a:t>
            </a:r>
            <a:r>
              <a:rPr sz="2450" dirty="0">
                <a:latin typeface="Times New Roman"/>
                <a:cs typeface="Times New Roman"/>
              </a:rPr>
              <a:t>lows</a:t>
            </a:r>
            <a:r>
              <a:rPr sz="2450" spc="509" dirty="0">
                <a:latin typeface="Times New Roman"/>
                <a:cs typeface="Times New Roman"/>
              </a:rPr>
              <a:t> </a:t>
            </a:r>
            <a:r>
              <a:rPr sz="2450" dirty="0">
                <a:latin typeface="Times New Roman"/>
                <a:cs typeface="Times New Roman"/>
              </a:rPr>
              <a:t>(more</a:t>
            </a:r>
            <a:r>
              <a:rPr sz="2450" spc="505" dirty="0">
                <a:latin typeface="Times New Roman"/>
                <a:cs typeface="Times New Roman"/>
              </a:rPr>
              <a:t> </a:t>
            </a:r>
            <a:r>
              <a:rPr sz="2450" dirty="0">
                <a:latin typeface="Times New Roman"/>
                <a:cs typeface="Times New Roman"/>
              </a:rPr>
              <a:t>negative),  </a:t>
            </a:r>
            <a:r>
              <a:rPr sz="2450" spc="70" dirty="0">
                <a:latin typeface="Times New Roman"/>
                <a:cs typeface="Times New Roman"/>
              </a:rPr>
              <a:t>than</a:t>
            </a:r>
            <a:r>
              <a:rPr sz="2450" spc="509" dirty="0">
                <a:latin typeface="Times New Roman"/>
                <a:cs typeface="Times New Roman"/>
              </a:rPr>
              <a:t> </a:t>
            </a:r>
            <a:r>
              <a:rPr sz="2450" dirty="0">
                <a:latin typeface="Times New Roman"/>
                <a:cs typeface="Times New Roman"/>
              </a:rPr>
              <a:t>the</a:t>
            </a:r>
            <a:r>
              <a:rPr sz="2450" spc="505" dirty="0">
                <a:latin typeface="Times New Roman"/>
                <a:cs typeface="Times New Roman"/>
              </a:rPr>
              <a:t> </a:t>
            </a:r>
            <a:r>
              <a:rPr sz="2450" spc="-10" dirty="0">
                <a:latin typeface="Times New Roman"/>
                <a:cs typeface="Times New Roman"/>
              </a:rPr>
              <a:t>individual 	waves.</a:t>
            </a:r>
            <a:endParaRPr sz="2450">
              <a:latin typeface="Times New Roman"/>
              <a:cs typeface="Times New Roman"/>
            </a:endParaRPr>
          </a:p>
          <a:p>
            <a:pPr marL="382270" marR="5715" indent="-361950" algn="just">
              <a:lnSpc>
                <a:spcPct val="101699"/>
              </a:lnSpc>
              <a:spcBef>
                <a:spcPts val="995"/>
              </a:spcBef>
              <a:buAutoNum type="alphaUcPeriod"/>
              <a:tabLst>
                <a:tab pos="383540" algn="l"/>
              </a:tabLst>
            </a:pP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resulting</a:t>
            </a:r>
            <a:r>
              <a:rPr sz="2450" spc="135" dirty="0">
                <a:latin typeface="Times New Roman"/>
                <a:cs typeface="Times New Roman"/>
              </a:rPr>
              <a:t> </a:t>
            </a:r>
            <a:r>
              <a:rPr sz="2450" spc="-20" dirty="0">
                <a:latin typeface="Times New Roman"/>
                <a:cs typeface="Times New Roman"/>
              </a:rPr>
              <a:t>wave</a:t>
            </a:r>
            <a:r>
              <a:rPr sz="2450" spc="140" dirty="0">
                <a:latin typeface="Times New Roman"/>
                <a:cs typeface="Times New Roman"/>
              </a:rPr>
              <a:t> </a:t>
            </a:r>
            <a:r>
              <a:rPr sz="2450" spc="120" dirty="0">
                <a:latin typeface="Times New Roman"/>
                <a:cs typeface="Times New Roman"/>
              </a:rPr>
              <a:t>at</a:t>
            </a:r>
            <a:r>
              <a:rPr sz="2450" spc="135" dirty="0">
                <a:latin typeface="Times New Roman"/>
                <a:cs typeface="Times New Roman"/>
              </a:rPr>
              <a:t> </a:t>
            </a:r>
            <a:r>
              <a:rPr sz="2450" spc="114" dirty="0">
                <a:latin typeface="Times New Roman"/>
                <a:cs typeface="Times New Roman"/>
              </a:rPr>
              <a:t>that</a:t>
            </a:r>
            <a:r>
              <a:rPr sz="2450" spc="135" dirty="0">
                <a:latin typeface="Times New Roman"/>
                <a:cs typeface="Times New Roman"/>
              </a:rPr>
              <a:t> </a:t>
            </a:r>
            <a:r>
              <a:rPr sz="2450" dirty="0">
                <a:latin typeface="Times New Roman"/>
                <a:cs typeface="Times New Roman"/>
              </a:rPr>
              <a:t>point</a:t>
            </a:r>
            <a:r>
              <a:rPr sz="2450" spc="135" dirty="0">
                <a:latin typeface="Times New Roman"/>
                <a:cs typeface="Times New Roman"/>
              </a:rPr>
              <a:t> </a:t>
            </a:r>
            <a:r>
              <a:rPr sz="2450" dirty="0">
                <a:latin typeface="Times New Roman"/>
                <a:cs typeface="Times New Roman"/>
              </a:rPr>
              <a:t>has</a:t>
            </a:r>
            <a:r>
              <a:rPr sz="2450" spc="135" dirty="0">
                <a:latin typeface="Times New Roman"/>
                <a:cs typeface="Times New Roman"/>
              </a:rPr>
              <a:t> </a:t>
            </a:r>
            <a:r>
              <a:rPr sz="2450" dirty="0">
                <a:latin typeface="Times New Roman"/>
                <a:cs typeface="Times New Roman"/>
              </a:rPr>
              <a:t>higher</a:t>
            </a:r>
            <a:r>
              <a:rPr sz="2450" spc="135" dirty="0">
                <a:latin typeface="Times New Roman"/>
                <a:cs typeface="Times New Roman"/>
              </a:rPr>
              <a:t> </a:t>
            </a:r>
            <a:r>
              <a:rPr sz="2450" dirty="0">
                <a:latin typeface="Times New Roman"/>
                <a:cs typeface="Times New Roman"/>
              </a:rPr>
              <a:t>highs</a:t>
            </a:r>
            <a:r>
              <a:rPr sz="2450" spc="140" dirty="0">
                <a:latin typeface="Times New Roman"/>
                <a:cs typeface="Times New Roman"/>
              </a:rPr>
              <a:t> </a:t>
            </a:r>
            <a:r>
              <a:rPr sz="2450" dirty="0">
                <a:latin typeface="Times New Roman"/>
                <a:cs typeface="Times New Roman"/>
              </a:rPr>
              <a:t>(more</a:t>
            </a:r>
            <a:r>
              <a:rPr sz="2450" spc="135" dirty="0">
                <a:latin typeface="Times New Roman"/>
                <a:cs typeface="Times New Roman"/>
              </a:rPr>
              <a:t> </a:t>
            </a:r>
            <a:r>
              <a:rPr sz="2450" spc="-10" dirty="0">
                <a:latin typeface="Times New Roman"/>
                <a:cs typeface="Times New Roman"/>
              </a:rPr>
              <a:t>posi- 	</a:t>
            </a:r>
            <a:r>
              <a:rPr sz="2450" dirty="0">
                <a:latin typeface="Times New Roman"/>
                <a:cs typeface="Times New Roman"/>
              </a:rPr>
              <a:t>tive)</a:t>
            </a:r>
            <a:r>
              <a:rPr sz="2450" spc="35" dirty="0">
                <a:latin typeface="Times New Roman"/>
                <a:cs typeface="Times New Roman"/>
              </a:rPr>
              <a:t> </a:t>
            </a:r>
            <a:r>
              <a:rPr sz="2450" spc="70" dirty="0">
                <a:latin typeface="Times New Roman"/>
                <a:cs typeface="Times New Roman"/>
              </a:rPr>
              <a:t>than</a:t>
            </a:r>
            <a:r>
              <a:rPr sz="2450" spc="3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individual</a:t>
            </a:r>
            <a:r>
              <a:rPr sz="2450" spc="40" dirty="0">
                <a:latin typeface="Times New Roman"/>
                <a:cs typeface="Times New Roman"/>
              </a:rPr>
              <a:t> </a:t>
            </a:r>
            <a:r>
              <a:rPr sz="2450" dirty="0">
                <a:latin typeface="Times New Roman"/>
                <a:cs typeface="Times New Roman"/>
              </a:rPr>
              <a:t>waves.</a:t>
            </a:r>
            <a:r>
              <a:rPr sz="2450" spc="285" dirty="0">
                <a:latin typeface="Times New Roman"/>
                <a:cs typeface="Times New Roman"/>
              </a:rPr>
              <a:t> </a:t>
            </a:r>
            <a:r>
              <a:rPr sz="2450" dirty="0">
                <a:latin typeface="Times New Roman"/>
                <a:cs typeface="Times New Roman"/>
              </a:rPr>
              <a:t>The</a:t>
            </a:r>
            <a:r>
              <a:rPr sz="2450" spc="35" dirty="0">
                <a:latin typeface="Times New Roman"/>
                <a:cs typeface="Times New Roman"/>
              </a:rPr>
              <a:t> </a:t>
            </a:r>
            <a:r>
              <a:rPr sz="2450" spc="-55" dirty="0">
                <a:latin typeface="Times New Roman"/>
                <a:cs typeface="Times New Roman"/>
              </a:rPr>
              <a:t>lows</a:t>
            </a:r>
            <a:r>
              <a:rPr sz="2450" spc="40" dirty="0">
                <a:latin typeface="Times New Roman"/>
                <a:cs typeface="Times New Roman"/>
              </a:rPr>
              <a:t> </a:t>
            </a:r>
            <a:r>
              <a:rPr sz="2450" dirty="0">
                <a:latin typeface="Times New Roman"/>
                <a:cs typeface="Times New Roman"/>
              </a:rPr>
              <a:t>are</a:t>
            </a:r>
            <a:r>
              <a:rPr sz="2450" spc="40" dirty="0">
                <a:latin typeface="Times New Roman"/>
                <a:cs typeface="Times New Roman"/>
              </a:rPr>
              <a:t> </a:t>
            </a:r>
            <a:r>
              <a:rPr sz="2450" b="0" i="1" spc="-204" dirty="0">
                <a:latin typeface="Bookman Old Style"/>
                <a:cs typeface="Bookman Old Style"/>
              </a:rPr>
              <a:t>less</a:t>
            </a:r>
            <a:r>
              <a:rPr sz="2450" b="0" i="1" spc="100" dirty="0">
                <a:latin typeface="Bookman Old Style"/>
                <a:cs typeface="Bookman Old Style"/>
              </a:rPr>
              <a:t> </a:t>
            </a:r>
            <a:r>
              <a:rPr sz="2450" dirty="0">
                <a:latin typeface="Times New Roman"/>
                <a:cs typeface="Times New Roman"/>
              </a:rPr>
              <a:t>negative,</a:t>
            </a:r>
            <a:r>
              <a:rPr sz="2450" spc="40" dirty="0">
                <a:latin typeface="Times New Roman"/>
                <a:cs typeface="Times New Roman"/>
              </a:rPr>
              <a:t> </a:t>
            </a:r>
            <a:r>
              <a:rPr sz="2450" spc="-25" dirty="0">
                <a:latin typeface="Times New Roman"/>
                <a:cs typeface="Times New Roman"/>
              </a:rPr>
              <a:t>or 	</a:t>
            </a:r>
            <a:r>
              <a:rPr sz="2450" dirty="0">
                <a:latin typeface="Times New Roman"/>
                <a:cs typeface="Times New Roman"/>
              </a:rPr>
              <a:t>may</a:t>
            </a:r>
            <a:r>
              <a:rPr sz="2450" spc="135" dirty="0">
                <a:latin typeface="Times New Roman"/>
                <a:cs typeface="Times New Roman"/>
              </a:rPr>
              <a:t> </a:t>
            </a:r>
            <a:r>
              <a:rPr sz="2450" dirty="0">
                <a:latin typeface="Times New Roman"/>
                <a:cs typeface="Times New Roman"/>
              </a:rPr>
              <a:t>not</a:t>
            </a:r>
            <a:r>
              <a:rPr sz="2450" spc="145" dirty="0">
                <a:latin typeface="Times New Roman"/>
                <a:cs typeface="Times New Roman"/>
              </a:rPr>
              <a:t> </a:t>
            </a:r>
            <a:r>
              <a:rPr sz="2450" dirty="0">
                <a:latin typeface="Times New Roman"/>
                <a:cs typeface="Times New Roman"/>
              </a:rPr>
              <a:t>exist</a:t>
            </a:r>
            <a:r>
              <a:rPr sz="2450" spc="150" dirty="0">
                <a:latin typeface="Times New Roman"/>
                <a:cs typeface="Times New Roman"/>
              </a:rPr>
              <a:t> </a:t>
            </a:r>
            <a:r>
              <a:rPr sz="2450" spc="120" dirty="0">
                <a:latin typeface="Times New Roman"/>
                <a:cs typeface="Times New Roman"/>
              </a:rPr>
              <a:t>at</a:t>
            </a:r>
            <a:r>
              <a:rPr sz="2450" spc="145" dirty="0">
                <a:latin typeface="Times New Roman"/>
                <a:cs typeface="Times New Roman"/>
              </a:rPr>
              <a:t> </a:t>
            </a:r>
            <a:r>
              <a:rPr sz="2450" spc="-20" dirty="0">
                <a:latin typeface="Times New Roman"/>
                <a:cs typeface="Times New Roman"/>
              </a:rPr>
              <a:t>all.</a:t>
            </a:r>
            <a:endParaRPr sz="2450">
              <a:latin typeface="Times New Roman"/>
              <a:cs typeface="Times New Roman"/>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26005"/>
            <a:ext cx="8280400"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Suppose,</a:t>
            </a:r>
            <a:r>
              <a:rPr spc="245" dirty="0"/>
              <a:t> </a:t>
            </a:r>
            <a:r>
              <a:rPr dirty="0"/>
              <a:t>in</a:t>
            </a:r>
            <a:r>
              <a:rPr spc="229" dirty="0"/>
              <a:t> </a:t>
            </a:r>
            <a:r>
              <a:rPr dirty="0"/>
              <a:t>a</a:t>
            </a:r>
            <a:r>
              <a:rPr spc="225" dirty="0"/>
              <a:t> </a:t>
            </a:r>
            <a:r>
              <a:rPr dirty="0"/>
              <a:t>particular</a:t>
            </a:r>
            <a:r>
              <a:rPr spc="229" dirty="0"/>
              <a:t> </a:t>
            </a:r>
            <a:r>
              <a:rPr dirty="0"/>
              <a:t>cavity,</a:t>
            </a:r>
            <a:r>
              <a:rPr spc="254" dirty="0"/>
              <a:t> </a:t>
            </a:r>
            <a:r>
              <a:rPr dirty="0"/>
              <a:t>the</a:t>
            </a:r>
            <a:r>
              <a:rPr spc="229" dirty="0"/>
              <a:t> </a:t>
            </a:r>
            <a:r>
              <a:rPr dirty="0"/>
              <a:t>function</a:t>
            </a:r>
            <a:r>
              <a:rPr spc="229" dirty="0"/>
              <a:t> </a:t>
            </a:r>
            <a:r>
              <a:rPr b="0" i="1" dirty="0">
                <a:latin typeface="Bookman Old Style"/>
                <a:cs typeface="Bookman Old Style"/>
              </a:rPr>
              <a:t>E</a:t>
            </a:r>
            <a:r>
              <a:rPr sz="3075" b="0" i="1" baseline="-9485" dirty="0">
                <a:latin typeface="Bookman Old Style"/>
                <a:cs typeface="Bookman Old Style"/>
              </a:rPr>
              <a:t>w</a:t>
            </a:r>
            <a:r>
              <a:rPr sz="2450" dirty="0"/>
              <a:t>(</a:t>
            </a:r>
            <a:r>
              <a:rPr sz="2450" b="0" i="1" dirty="0">
                <a:latin typeface="Bookman Old Style"/>
                <a:cs typeface="Bookman Old Style"/>
              </a:rPr>
              <a:t>ν</a:t>
            </a:r>
            <a:r>
              <a:rPr sz="2450" dirty="0"/>
              <a:t>)</a:t>
            </a:r>
            <a:r>
              <a:rPr sz="2450" spc="229" dirty="0"/>
              <a:t> </a:t>
            </a:r>
            <a:r>
              <a:rPr sz="2450" dirty="0"/>
              <a:t>peaks</a:t>
            </a:r>
            <a:r>
              <a:rPr sz="2450" spc="229" dirty="0"/>
              <a:t> </a:t>
            </a:r>
            <a:r>
              <a:rPr sz="2450" dirty="0"/>
              <a:t>in</a:t>
            </a:r>
            <a:r>
              <a:rPr sz="2450" spc="229" dirty="0"/>
              <a:t> </a:t>
            </a:r>
            <a:r>
              <a:rPr sz="2450" spc="-25" dirty="0"/>
              <a:t>the </a:t>
            </a:r>
            <a:r>
              <a:rPr sz="2450" dirty="0"/>
              <a:t>red</a:t>
            </a:r>
            <a:r>
              <a:rPr sz="2450" spc="335" dirty="0"/>
              <a:t> </a:t>
            </a:r>
            <a:r>
              <a:rPr sz="2450" dirty="0"/>
              <a:t>frequencies.</a:t>
            </a:r>
            <a:r>
              <a:rPr sz="2450" spc="260" dirty="0"/>
              <a:t>  </a:t>
            </a:r>
            <a:r>
              <a:rPr sz="2450" dirty="0"/>
              <a:t>Which</a:t>
            </a:r>
            <a:r>
              <a:rPr sz="2450" spc="335" dirty="0"/>
              <a:t> </a:t>
            </a:r>
            <a:r>
              <a:rPr sz="2450" dirty="0"/>
              <a:t>of</a:t>
            </a:r>
            <a:r>
              <a:rPr sz="2450" spc="335" dirty="0"/>
              <a:t> </a:t>
            </a:r>
            <a:r>
              <a:rPr sz="2450" dirty="0"/>
              <a:t>the</a:t>
            </a:r>
            <a:r>
              <a:rPr sz="2450" spc="335" dirty="0"/>
              <a:t> </a:t>
            </a:r>
            <a:r>
              <a:rPr sz="2450" spc="-30" dirty="0"/>
              <a:t>following</a:t>
            </a:r>
            <a:r>
              <a:rPr sz="2450" spc="335" dirty="0"/>
              <a:t> </a:t>
            </a:r>
            <a:r>
              <a:rPr sz="2450" dirty="0"/>
              <a:t>is</a:t>
            </a:r>
            <a:r>
              <a:rPr sz="2450" spc="335" dirty="0"/>
              <a:t> </a:t>
            </a:r>
            <a:r>
              <a:rPr sz="2450" dirty="0"/>
              <a:t>true</a:t>
            </a:r>
            <a:r>
              <a:rPr sz="2450" spc="335" dirty="0"/>
              <a:t> </a:t>
            </a:r>
            <a:r>
              <a:rPr sz="2450" dirty="0"/>
              <a:t>in</a:t>
            </a:r>
            <a:r>
              <a:rPr sz="2450" spc="340" dirty="0"/>
              <a:t> </a:t>
            </a:r>
            <a:r>
              <a:rPr sz="2450" spc="114" dirty="0"/>
              <a:t>that</a:t>
            </a:r>
            <a:r>
              <a:rPr sz="2450" spc="335" dirty="0"/>
              <a:t> </a:t>
            </a:r>
            <a:r>
              <a:rPr sz="2450" spc="-10" dirty="0"/>
              <a:t>cavity? </a:t>
            </a:r>
            <a:r>
              <a:rPr sz="2450" dirty="0"/>
              <a:t>(Choose</a:t>
            </a:r>
            <a:r>
              <a:rPr sz="2450" spc="-65" dirty="0"/>
              <a:t> </a:t>
            </a:r>
            <a:r>
              <a:rPr sz="2450" spc="-10" dirty="0"/>
              <a:t>one.)</a:t>
            </a:r>
            <a:endParaRPr sz="2450">
              <a:latin typeface="Bookman Old Style"/>
              <a:cs typeface="Bookman Old Style"/>
            </a:endParaRPr>
          </a:p>
        </p:txBody>
      </p:sp>
      <p:sp>
        <p:nvSpPr>
          <p:cNvPr id="5" name="object 5"/>
          <p:cNvSpPr txBox="1"/>
          <p:nvPr/>
        </p:nvSpPr>
        <p:spPr>
          <a:xfrm>
            <a:off x="719315" y="2567176"/>
            <a:ext cx="8255000" cy="2933700"/>
          </a:xfrm>
          <a:prstGeom prst="rect">
            <a:avLst/>
          </a:prstGeom>
        </p:spPr>
        <p:txBody>
          <a:bodyPr vert="horz" wrap="square" lIns="0" tIns="9525" rIns="0" bIns="0" rtlCol="0">
            <a:spAutoFit/>
          </a:bodyPr>
          <a:lstStyle/>
          <a:p>
            <a:pPr marL="382270" marR="5080" indent="-370205" algn="just">
              <a:lnSpc>
                <a:spcPct val="101699"/>
              </a:lnSpc>
              <a:spcBef>
                <a:spcPts val="75"/>
              </a:spcBef>
              <a:buAutoNum type="alphaUcPeriod"/>
              <a:tabLst>
                <a:tab pos="383540" algn="l"/>
              </a:tabLst>
            </a:pP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energy</a:t>
            </a:r>
            <a:r>
              <a:rPr sz="2450" spc="8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each</a:t>
            </a:r>
            <a:r>
              <a:rPr sz="2450" spc="80" dirty="0">
                <a:latin typeface="Times New Roman"/>
                <a:cs typeface="Times New Roman"/>
              </a:rPr>
              <a:t> </a:t>
            </a:r>
            <a:r>
              <a:rPr sz="2450" dirty="0">
                <a:latin typeface="Times New Roman"/>
                <a:cs typeface="Times New Roman"/>
              </a:rPr>
              <a:t>red</a:t>
            </a:r>
            <a:r>
              <a:rPr sz="2450" spc="80" dirty="0">
                <a:latin typeface="Times New Roman"/>
                <a:cs typeface="Times New Roman"/>
              </a:rPr>
              <a:t> </a:t>
            </a:r>
            <a:r>
              <a:rPr sz="2450" spc="-40" dirty="0">
                <a:latin typeface="Times New Roman"/>
                <a:cs typeface="Times New Roman"/>
              </a:rPr>
              <a:t>wave</a:t>
            </a:r>
            <a:r>
              <a:rPr sz="2450" spc="80" dirty="0">
                <a:latin typeface="Times New Roman"/>
                <a:cs typeface="Times New Roman"/>
              </a:rPr>
              <a:t> </a:t>
            </a:r>
            <a:r>
              <a:rPr sz="2450" dirty="0">
                <a:latin typeface="Times New Roman"/>
                <a:cs typeface="Times New Roman"/>
              </a:rPr>
              <a:t>in</a:t>
            </a:r>
            <a:r>
              <a:rPr sz="2450" spc="80" dirty="0">
                <a:latin typeface="Times New Roman"/>
                <a:cs typeface="Times New Roman"/>
              </a:rPr>
              <a:t> </a:t>
            </a:r>
            <a:r>
              <a:rPr sz="2450" spc="114" dirty="0">
                <a:latin typeface="Times New Roman"/>
                <a:cs typeface="Times New Roman"/>
              </a:rPr>
              <a:t>that</a:t>
            </a:r>
            <a:r>
              <a:rPr sz="2450" spc="80" dirty="0">
                <a:latin typeface="Times New Roman"/>
                <a:cs typeface="Times New Roman"/>
              </a:rPr>
              <a:t> </a:t>
            </a:r>
            <a:r>
              <a:rPr sz="2450" dirty="0">
                <a:latin typeface="Times New Roman"/>
                <a:cs typeface="Times New Roman"/>
              </a:rPr>
              <a:t>cavity</a:t>
            </a:r>
            <a:r>
              <a:rPr sz="2450" spc="80"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dirty="0">
                <a:latin typeface="Times New Roman"/>
                <a:cs typeface="Times New Roman"/>
              </a:rPr>
              <a:t>greater</a:t>
            </a:r>
            <a:r>
              <a:rPr sz="2450" spc="80" dirty="0">
                <a:latin typeface="Times New Roman"/>
                <a:cs typeface="Times New Roman"/>
              </a:rPr>
              <a:t> </a:t>
            </a:r>
            <a:r>
              <a:rPr sz="2450" spc="70" dirty="0">
                <a:latin typeface="Times New Roman"/>
                <a:cs typeface="Times New Roman"/>
              </a:rPr>
              <a:t>than</a:t>
            </a:r>
            <a:r>
              <a:rPr sz="2450" spc="80" dirty="0">
                <a:latin typeface="Times New Roman"/>
                <a:cs typeface="Times New Roman"/>
              </a:rPr>
              <a:t> </a:t>
            </a:r>
            <a:r>
              <a:rPr sz="2450" spc="-25" dirty="0">
                <a:latin typeface="Times New Roman"/>
                <a:cs typeface="Times New Roman"/>
              </a:rPr>
              <a:t>the 	</a:t>
            </a:r>
            <a:r>
              <a:rPr sz="2450" dirty="0">
                <a:latin typeface="Times New Roman"/>
                <a:cs typeface="Times New Roman"/>
              </a:rPr>
              <a:t>energy</a:t>
            </a:r>
            <a:r>
              <a:rPr sz="2450" spc="-35"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dirty="0">
                <a:latin typeface="Times New Roman"/>
                <a:cs typeface="Times New Roman"/>
              </a:rPr>
              <a:t>each</a:t>
            </a:r>
            <a:r>
              <a:rPr sz="2450" spc="-35" dirty="0">
                <a:latin typeface="Times New Roman"/>
                <a:cs typeface="Times New Roman"/>
              </a:rPr>
              <a:t> </a:t>
            </a:r>
            <a:r>
              <a:rPr sz="2450" dirty="0">
                <a:latin typeface="Times New Roman"/>
                <a:cs typeface="Times New Roman"/>
              </a:rPr>
              <a:t>blue</a:t>
            </a:r>
            <a:r>
              <a:rPr sz="2450" spc="-30" dirty="0">
                <a:latin typeface="Times New Roman"/>
                <a:cs typeface="Times New Roman"/>
              </a:rPr>
              <a:t> </a:t>
            </a:r>
            <a:r>
              <a:rPr sz="2450" spc="-20" dirty="0">
                <a:latin typeface="Times New Roman"/>
                <a:cs typeface="Times New Roman"/>
              </a:rPr>
              <a:t>wave.</a:t>
            </a:r>
            <a:endParaRPr sz="2450">
              <a:latin typeface="Times New Roman"/>
              <a:cs typeface="Times New Roman"/>
            </a:endParaRPr>
          </a:p>
          <a:p>
            <a:pPr marL="382270" marR="5080" indent="-358140" algn="just">
              <a:lnSpc>
                <a:spcPct val="101699"/>
              </a:lnSpc>
              <a:spcBef>
                <a:spcPts val="994"/>
              </a:spcBef>
              <a:buAutoNum type="alphaUcPeriod"/>
              <a:tabLst>
                <a:tab pos="383540" algn="l"/>
              </a:tabLst>
            </a:pPr>
            <a:r>
              <a:rPr sz="2450" dirty="0">
                <a:latin typeface="Times New Roman"/>
                <a:cs typeface="Times New Roman"/>
              </a:rPr>
              <a:t>The</a:t>
            </a:r>
            <a:r>
              <a:rPr sz="2450" spc="145" dirty="0">
                <a:latin typeface="Times New Roman"/>
                <a:cs typeface="Times New Roman"/>
              </a:rPr>
              <a:t> </a:t>
            </a:r>
            <a:r>
              <a:rPr sz="2450" spc="60" dirty="0">
                <a:latin typeface="Times New Roman"/>
                <a:cs typeface="Times New Roman"/>
              </a:rPr>
              <a:t>total</a:t>
            </a:r>
            <a:r>
              <a:rPr sz="2450" spc="145" dirty="0">
                <a:latin typeface="Times New Roman"/>
                <a:cs typeface="Times New Roman"/>
              </a:rPr>
              <a:t> </a:t>
            </a:r>
            <a:r>
              <a:rPr sz="2450" dirty="0">
                <a:latin typeface="Times New Roman"/>
                <a:cs typeface="Times New Roman"/>
              </a:rPr>
              <a:t>energy</a:t>
            </a:r>
            <a:r>
              <a:rPr sz="2450" spc="145" dirty="0">
                <a:latin typeface="Times New Roman"/>
                <a:cs typeface="Times New Roman"/>
              </a:rPr>
              <a:t> </a:t>
            </a:r>
            <a:r>
              <a:rPr sz="2450" dirty="0">
                <a:latin typeface="Times New Roman"/>
                <a:cs typeface="Times New Roman"/>
              </a:rPr>
              <a:t>of</a:t>
            </a:r>
            <a:r>
              <a:rPr sz="2450" spc="140" dirty="0">
                <a:latin typeface="Times New Roman"/>
                <a:cs typeface="Times New Roman"/>
              </a:rPr>
              <a:t> </a:t>
            </a:r>
            <a:r>
              <a:rPr sz="2450" dirty="0">
                <a:latin typeface="Times New Roman"/>
                <a:cs typeface="Times New Roman"/>
              </a:rPr>
              <a:t>all</a:t>
            </a:r>
            <a:r>
              <a:rPr sz="2450" spc="14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combined</a:t>
            </a:r>
            <a:r>
              <a:rPr sz="2450" spc="150" dirty="0">
                <a:latin typeface="Times New Roman"/>
                <a:cs typeface="Times New Roman"/>
              </a:rPr>
              <a:t> </a:t>
            </a:r>
            <a:r>
              <a:rPr sz="2450" dirty="0">
                <a:latin typeface="Times New Roman"/>
                <a:cs typeface="Times New Roman"/>
              </a:rPr>
              <a:t>red</a:t>
            </a:r>
            <a:r>
              <a:rPr sz="2450" spc="145" dirty="0">
                <a:latin typeface="Times New Roman"/>
                <a:cs typeface="Times New Roman"/>
              </a:rPr>
              <a:t> </a:t>
            </a:r>
            <a:r>
              <a:rPr sz="2450" spc="-25" dirty="0">
                <a:latin typeface="Times New Roman"/>
                <a:cs typeface="Times New Roman"/>
              </a:rPr>
              <a:t>waves</a:t>
            </a:r>
            <a:r>
              <a:rPr sz="2450" spc="145" dirty="0">
                <a:latin typeface="Times New Roman"/>
                <a:cs typeface="Times New Roman"/>
              </a:rPr>
              <a:t> </a:t>
            </a:r>
            <a:r>
              <a:rPr sz="2450" dirty="0">
                <a:latin typeface="Times New Roman"/>
                <a:cs typeface="Times New Roman"/>
              </a:rPr>
              <a:t>in</a:t>
            </a:r>
            <a:r>
              <a:rPr sz="2450" spc="145" dirty="0">
                <a:latin typeface="Times New Roman"/>
                <a:cs typeface="Times New Roman"/>
              </a:rPr>
              <a:t> </a:t>
            </a:r>
            <a:r>
              <a:rPr sz="2450" spc="114" dirty="0">
                <a:latin typeface="Times New Roman"/>
                <a:cs typeface="Times New Roman"/>
              </a:rPr>
              <a:t>that</a:t>
            </a:r>
            <a:r>
              <a:rPr sz="2450" spc="145" dirty="0">
                <a:latin typeface="Times New Roman"/>
                <a:cs typeface="Times New Roman"/>
              </a:rPr>
              <a:t> </a:t>
            </a:r>
            <a:r>
              <a:rPr sz="2450" spc="-10" dirty="0">
                <a:latin typeface="Times New Roman"/>
                <a:cs typeface="Times New Roman"/>
              </a:rPr>
              <a:t>cavity 	</a:t>
            </a:r>
            <a:r>
              <a:rPr sz="2450" dirty="0">
                <a:latin typeface="Times New Roman"/>
                <a:cs typeface="Times New Roman"/>
              </a:rPr>
              <a:t>is</a:t>
            </a:r>
            <a:r>
              <a:rPr sz="2450" spc="60" dirty="0">
                <a:latin typeface="Times New Roman"/>
                <a:cs typeface="Times New Roman"/>
              </a:rPr>
              <a:t> </a:t>
            </a:r>
            <a:r>
              <a:rPr sz="2450" dirty="0">
                <a:latin typeface="Times New Roman"/>
                <a:cs typeface="Times New Roman"/>
              </a:rPr>
              <a:t>greater</a:t>
            </a:r>
            <a:r>
              <a:rPr sz="2450" spc="60" dirty="0">
                <a:latin typeface="Times New Roman"/>
                <a:cs typeface="Times New Roman"/>
              </a:rPr>
              <a:t> </a:t>
            </a:r>
            <a:r>
              <a:rPr sz="2450" spc="70" dirty="0">
                <a:latin typeface="Times New Roman"/>
                <a:cs typeface="Times New Roman"/>
              </a:rPr>
              <a:t>than</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60" dirty="0">
                <a:latin typeface="Times New Roman"/>
                <a:cs typeface="Times New Roman"/>
              </a:rPr>
              <a:t>total</a:t>
            </a:r>
            <a:r>
              <a:rPr sz="2450" spc="65" dirty="0">
                <a:latin typeface="Times New Roman"/>
                <a:cs typeface="Times New Roman"/>
              </a:rPr>
              <a:t> </a:t>
            </a:r>
            <a:r>
              <a:rPr sz="2450" dirty="0">
                <a:latin typeface="Times New Roman"/>
                <a:cs typeface="Times New Roman"/>
              </a:rPr>
              <a:t>energy</a:t>
            </a:r>
            <a:r>
              <a:rPr sz="2450" spc="65" dirty="0">
                <a:latin typeface="Times New Roman"/>
                <a:cs typeface="Times New Roman"/>
              </a:rPr>
              <a:t> </a:t>
            </a:r>
            <a:r>
              <a:rPr sz="2450" dirty="0">
                <a:latin typeface="Times New Roman"/>
                <a:cs typeface="Times New Roman"/>
              </a:rPr>
              <a:t>of</a:t>
            </a:r>
            <a:r>
              <a:rPr sz="2450" spc="65" dirty="0">
                <a:latin typeface="Times New Roman"/>
                <a:cs typeface="Times New Roman"/>
              </a:rPr>
              <a:t> </a:t>
            </a:r>
            <a:r>
              <a:rPr sz="2450" dirty="0">
                <a:latin typeface="Times New Roman"/>
                <a:cs typeface="Times New Roman"/>
              </a:rPr>
              <a:t>all</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combined</a:t>
            </a:r>
            <a:r>
              <a:rPr sz="2450" spc="65" dirty="0">
                <a:latin typeface="Times New Roman"/>
                <a:cs typeface="Times New Roman"/>
              </a:rPr>
              <a:t> </a:t>
            </a:r>
            <a:r>
              <a:rPr sz="2450" dirty="0">
                <a:latin typeface="Times New Roman"/>
                <a:cs typeface="Times New Roman"/>
              </a:rPr>
              <a:t>blue</a:t>
            </a:r>
            <a:r>
              <a:rPr sz="2450" spc="60" dirty="0">
                <a:latin typeface="Times New Roman"/>
                <a:cs typeface="Times New Roman"/>
              </a:rPr>
              <a:t> </a:t>
            </a:r>
            <a:r>
              <a:rPr sz="2450" spc="-40" dirty="0">
                <a:latin typeface="Times New Roman"/>
                <a:cs typeface="Times New Roman"/>
              </a:rPr>
              <a:t>waves 	</a:t>
            </a:r>
            <a:r>
              <a:rPr sz="2450" dirty="0">
                <a:latin typeface="Times New Roman"/>
                <a:cs typeface="Times New Roman"/>
              </a:rPr>
              <a:t>in</a:t>
            </a:r>
            <a:r>
              <a:rPr sz="2450" spc="135"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82270" marR="5080" indent="-361950" algn="just">
              <a:lnSpc>
                <a:spcPct val="101699"/>
              </a:lnSpc>
              <a:spcBef>
                <a:spcPts val="994"/>
              </a:spcBef>
              <a:buAutoNum type="alphaUcPeriod"/>
              <a:tabLst>
                <a:tab pos="383540" algn="l"/>
              </a:tabLst>
            </a:pP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majority</a:t>
            </a:r>
            <a:r>
              <a:rPr sz="2450" spc="70" dirty="0">
                <a:latin typeface="Times New Roman"/>
                <a:cs typeface="Times New Roman"/>
              </a:rPr>
              <a:t> </a:t>
            </a:r>
            <a:r>
              <a:rPr sz="2450" dirty="0">
                <a:latin typeface="Times New Roman"/>
                <a:cs typeface="Times New Roman"/>
              </a:rPr>
              <a:t>of</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energy</a:t>
            </a:r>
            <a:r>
              <a:rPr sz="2450" spc="70" dirty="0">
                <a:latin typeface="Times New Roman"/>
                <a:cs typeface="Times New Roman"/>
              </a:rPr>
              <a:t> </a:t>
            </a:r>
            <a:r>
              <a:rPr sz="2450" dirty="0">
                <a:latin typeface="Times New Roman"/>
                <a:cs typeface="Times New Roman"/>
              </a:rPr>
              <a:t>in</a:t>
            </a:r>
            <a:r>
              <a:rPr sz="2450" spc="6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dirty="0">
                <a:latin typeface="Times New Roman"/>
                <a:cs typeface="Times New Roman"/>
              </a:rPr>
              <a:t>cavity</a:t>
            </a:r>
            <a:r>
              <a:rPr sz="2450" spc="70" dirty="0">
                <a:latin typeface="Times New Roman"/>
                <a:cs typeface="Times New Roman"/>
              </a:rPr>
              <a:t> </a:t>
            </a:r>
            <a:r>
              <a:rPr sz="2450" dirty="0">
                <a:latin typeface="Times New Roman"/>
                <a:cs typeface="Times New Roman"/>
              </a:rPr>
              <a:t>is</a:t>
            </a:r>
            <a:r>
              <a:rPr sz="2450" spc="65" dirty="0">
                <a:latin typeface="Times New Roman"/>
                <a:cs typeface="Times New Roman"/>
              </a:rPr>
              <a:t> </a:t>
            </a:r>
            <a:r>
              <a:rPr sz="2450" dirty="0">
                <a:latin typeface="Times New Roman"/>
                <a:cs typeface="Times New Roman"/>
              </a:rPr>
              <a:t>in</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red</a:t>
            </a:r>
            <a:r>
              <a:rPr sz="2450" spc="65" dirty="0">
                <a:latin typeface="Times New Roman"/>
                <a:cs typeface="Times New Roman"/>
              </a:rPr>
              <a:t> </a:t>
            </a:r>
            <a:r>
              <a:rPr sz="2450" spc="-10" dirty="0">
                <a:latin typeface="Times New Roman"/>
                <a:cs typeface="Times New Roman"/>
              </a:rPr>
              <a:t>frequen- 	cies.</a:t>
            </a:r>
            <a:endParaRPr sz="2450">
              <a:latin typeface="Times New Roman"/>
              <a:cs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26005"/>
            <a:ext cx="8280400"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Suppose,</a:t>
            </a:r>
            <a:r>
              <a:rPr spc="245" dirty="0"/>
              <a:t> </a:t>
            </a:r>
            <a:r>
              <a:rPr dirty="0"/>
              <a:t>in</a:t>
            </a:r>
            <a:r>
              <a:rPr spc="229" dirty="0"/>
              <a:t> </a:t>
            </a:r>
            <a:r>
              <a:rPr dirty="0"/>
              <a:t>a</a:t>
            </a:r>
            <a:r>
              <a:rPr spc="225" dirty="0"/>
              <a:t> </a:t>
            </a:r>
            <a:r>
              <a:rPr dirty="0"/>
              <a:t>particular</a:t>
            </a:r>
            <a:r>
              <a:rPr spc="229" dirty="0"/>
              <a:t> </a:t>
            </a:r>
            <a:r>
              <a:rPr dirty="0"/>
              <a:t>cavity,</a:t>
            </a:r>
            <a:r>
              <a:rPr spc="254" dirty="0"/>
              <a:t> </a:t>
            </a:r>
            <a:r>
              <a:rPr dirty="0"/>
              <a:t>the</a:t>
            </a:r>
            <a:r>
              <a:rPr spc="229" dirty="0"/>
              <a:t> </a:t>
            </a:r>
            <a:r>
              <a:rPr dirty="0"/>
              <a:t>function</a:t>
            </a:r>
            <a:r>
              <a:rPr spc="229" dirty="0"/>
              <a:t> </a:t>
            </a:r>
            <a:r>
              <a:rPr b="0" i="1" dirty="0">
                <a:latin typeface="Bookman Old Style"/>
                <a:cs typeface="Bookman Old Style"/>
              </a:rPr>
              <a:t>E</a:t>
            </a:r>
            <a:r>
              <a:rPr sz="3075" b="0" i="1" baseline="-9485" dirty="0">
                <a:latin typeface="Bookman Old Style"/>
                <a:cs typeface="Bookman Old Style"/>
              </a:rPr>
              <a:t>w</a:t>
            </a:r>
            <a:r>
              <a:rPr sz="2450" dirty="0"/>
              <a:t>(</a:t>
            </a:r>
            <a:r>
              <a:rPr sz="2450" b="0" i="1" dirty="0">
                <a:latin typeface="Bookman Old Style"/>
                <a:cs typeface="Bookman Old Style"/>
              </a:rPr>
              <a:t>ν</a:t>
            </a:r>
            <a:r>
              <a:rPr sz="2450" dirty="0"/>
              <a:t>)</a:t>
            </a:r>
            <a:r>
              <a:rPr sz="2450" spc="229" dirty="0"/>
              <a:t> </a:t>
            </a:r>
            <a:r>
              <a:rPr sz="2450" dirty="0"/>
              <a:t>peaks</a:t>
            </a:r>
            <a:r>
              <a:rPr sz="2450" spc="229" dirty="0"/>
              <a:t> </a:t>
            </a:r>
            <a:r>
              <a:rPr sz="2450" dirty="0"/>
              <a:t>in</a:t>
            </a:r>
            <a:r>
              <a:rPr sz="2450" spc="229" dirty="0"/>
              <a:t> </a:t>
            </a:r>
            <a:r>
              <a:rPr sz="2450" spc="-25" dirty="0"/>
              <a:t>the </a:t>
            </a:r>
            <a:r>
              <a:rPr sz="2450" dirty="0"/>
              <a:t>red</a:t>
            </a:r>
            <a:r>
              <a:rPr sz="2450" spc="335" dirty="0"/>
              <a:t> </a:t>
            </a:r>
            <a:r>
              <a:rPr sz="2450" dirty="0"/>
              <a:t>frequencies.</a:t>
            </a:r>
            <a:r>
              <a:rPr sz="2450" spc="260" dirty="0"/>
              <a:t>  </a:t>
            </a:r>
            <a:r>
              <a:rPr sz="2450" dirty="0"/>
              <a:t>Which</a:t>
            </a:r>
            <a:r>
              <a:rPr sz="2450" spc="335" dirty="0"/>
              <a:t> </a:t>
            </a:r>
            <a:r>
              <a:rPr sz="2450" dirty="0"/>
              <a:t>of</a:t>
            </a:r>
            <a:r>
              <a:rPr sz="2450" spc="335" dirty="0"/>
              <a:t> </a:t>
            </a:r>
            <a:r>
              <a:rPr sz="2450" dirty="0"/>
              <a:t>the</a:t>
            </a:r>
            <a:r>
              <a:rPr sz="2450" spc="335" dirty="0"/>
              <a:t> </a:t>
            </a:r>
            <a:r>
              <a:rPr sz="2450" spc="-30" dirty="0"/>
              <a:t>following</a:t>
            </a:r>
            <a:r>
              <a:rPr sz="2450" spc="335" dirty="0"/>
              <a:t> </a:t>
            </a:r>
            <a:r>
              <a:rPr sz="2450" dirty="0"/>
              <a:t>is</a:t>
            </a:r>
            <a:r>
              <a:rPr sz="2450" spc="335" dirty="0"/>
              <a:t> </a:t>
            </a:r>
            <a:r>
              <a:rPr sz="2450" dirty="0"/>
              <a:t>true</a:t>
            </a:r>
            <a:r>
              <a:rPr sz="2450" spc="335" dirty="0"/>
              <a:t> </a:t>
            </a:r>
            <a:r>
              <a:rPr sz="2450" dirty="0"/>
              <a:t>in</a:t>
            </a:r>
            <a:r>
              <a:rPr sz="2450" spc="340" dirty="0"/>
              <a:t> </a:t>
            </a:r>
            <a:r>
              <a:rPr sz="2450" spc="114" dirty="0"/>
              <a:t>that</a:t>
            </a:r>
            <a:r>
              <a:rPr sz="2450" spc="335" dirty="0"/>
              <a:t> </a:t>
            </a:r>
            <a:r>
              <a:rPr sz="2450" spc="-10" dirty="0"/>
              <a:t>cavity? </a:t>
            </a:r>
            <a:r>
              <a:rPr sz="2450" dirty="0"/>
              <a:t>(Choose</a:t>
            </a:r>
            <a:r>
              <a:rPr sz="2450" spc="-65" dirty="0"/>
              <a:t> </a:t>
            </a:r>
            <a:r>
              <a:rPr sz="2450" spc="-10" dirty="0"/>
              <a:t>one.)</a:t>
            </a:r>
            <a:endParaRPr sz="2450">
              <a:latin typeface="Bookman Old Style"/>
              <a:cs typeface="Bookman Old Style"/>
            </a:endParaRPr>
          </a:p>
        </p:txBody>
      </p:sp>
      <p:sp>
        <p:nvSpPr>
          <p:cNvPr id="5" name="object 5"/>
          <p:cNvSpPr txBox="1"/>
          <p:nvPr/>
        </p:nvSpPr>
        <p:spPr>
          <a:xfrm>
            <a:off x="707758" y="2567176"/>
            <a:ext cx="8266430" cy="3554095"/>
          </a:xfrm>
          <a:prstGeom prst="rect">
            <a:avLst/>
          </a:prstGeom>
        </p:spPr>
        <p:txBody>
          <a:bodyPr vert="horz" wrap="square" lIns="0" tIns="9525" rIns="0" bIns="0" rtlCol="0">
            <a:spAutoFit/>
          </a:bodyPr>
          <a:lstStyle/>
          <a:p>
            <a:pPr marL="393700" marR="5080" indent="-370205" algn="just">
              <a:lnSpc>
                <a:spcPct val="101699"/>
              </a:lnSpc>
              <a:spcBef>
                <a:spcPts val="75"/>
              </a:spcBef>
              <a:buAutoNum type="alphaUcPeriod"/>
              <a:tabLst>
                <a:tab pos="394970" algn="l"/>
              </a:tabLst>
            </a:pP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energy</a:t>
            </a:r>
            <a:r>
              <a:rPr sz="2450" spc="8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each</a:t>
            </a:r>
            <a:r>
              <a:rPr sz="2450" spc="80" dirty="0">
                <a:latin typeface="Times New Roman"/>
                <a:cs typeface="Times New Roman"/>
              </a:rPr>
              <a:t> </a:t>
            </a:r>
            <a:r>
              <a:rPr sz="2450" dirty="0">
                <a:latin typeface="Times New Roman"/>
                <a:cs typeface="Times New Roman"/>
              </a:rPr>
              <a:t>red</a:t>
            </a:r>
            <a:r>
              <a:rPr sz="2450" spc="80" dirty="0">
                <a:latin typeface="Times New Roman"/>
                <a:cs typeface="Times New Roman"/>
              </a:rPr>
              <a:t> </a:t>
            </a:r>
            <a:r>
              <a:rPr sz="2450" spc="-40" dirty="0">
                <a:latin typeface="Times New Roman"/>
                <a:cs typeface="Times New Roman"/>
              </a:rPr>
              <a:t>wave</a:t>
            </a:r>
            <a:r>
              <a:rPr sz="2450" spc="80" dirty="0">
                <a:latin typeface="Times New Roman"/>
                <a:cs typeface="Times New Roman"/>
              </a:rPr>
              <a:t> </a:t>
            </a:r>
            <a:r>
              <a:rPr sz="2450" dirty="0">
                <a:latin typeface="Times New Roman"/>
                <a:cs typeface="Times New Roman"/>
              </a:rPr>
              <a:t>in</a:t>
            </a:r>
            <a:r>
              <a:rPr sz="2450" spc="80" dirty="0">
                <a:latin typeface="Times New Roman"/>
                <a:cs typeface="Times New Roman"/>
              </a:rPr>
              <a:t> </a:t>
            </a:r>
            <a:r>
              <a:rPr sz="2450" spc="114" dirty="0">
                <a:latin typeface="Times New Roman"/>
                <a:cs typeface="Times New Roman"/>
              </a:rPr>
              <a:t>that</a:t>
            </a:r>
            <a:r>
              <a:rPr sz="2450" spc="80" dirty="0">
                <a:latin typeface="Times New Roman"/>
                <a:cs typeface="Times New Roman"/>
              </a:rPr>
              <a:t> </a:t>
            </a:r>
            <a:r>
              <a:rPr sz="2450" dirty="0">
                <a:latin typeface="Times New Roman"/>
                <a:cs typeface="Times New Roman"/>
              </a:rPr>
              <a:t>cavity</a:t>
            </a:r>
            <a:r>
              <a:rPr sz="2450" spc="80"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dirty="0">
                <a:latin typeface="Times New Roman"/>
                <a:cs typeface="Times New Roman"/>
              </a:rPr>
              <a:t>greater</a:t>
            </a:r>
            <a:r>
              <a:rPr sz="2450" spc="80" dirty="0">
                <a:latin typeface="Times New Roman"/>
                <a:cs typeface="Times New Roman"/>
              </a:rPr>
              <a:t> </a:t>
            </a:r>
            <a:r>
              <a:rPr sz="2450" spc="70" dirty="0">
                <a:latin typeface="Times New Roman"/>
                <a:cs typeface="Times New Roman"/>
              </a:rPr>
              <a:t>than</a:t>
            </a:r>
            <a:r>
              <a:rPr sz="2450" spc="80" dirty="0">
                <a:latin typeface="Times New Roman"/>
                <a:cs typeface="Times New Roman"/>
              </a:rPr>
              <a:t> </a:t>
            </a:r>
            <a:r>
              <a:rPr sz="2450" spc="-25" dirty="0">
                <a:latin typeface="Times New Roman"/>
                <a:cs typeface="Times New Roman"/>
              </a:rPr>
              <a:t>the 	</a:t>
            </a:r>
            <a:r>
              <a:rPr sz="2450" dirty="0">
                <a:latin typeface="Times New Roman"/>
                <a:cs typeface="Times New Roman"/>
              </a:rPr>
              <a:t>energy</a:t>
            </a:r>
            <a:r>
              <a:rPr sz="2450" spc="-35"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dirty="0">
                <a:latin typeface="Times New Roman"/>
                <a:cs typeface="Times New Roman"/>
              </a:rPr>
              <a:t>each</a:t>
            </a:r>
            <a:r>
              <a:rPr sz="2450" spc="-35" dirty="0">
                <a:latin typeface="Times New Roman"/>
                <a:cs typeface="Times New Roman"/>
              </a:rPr>
              <a:t> </a:t>
            </a:r>
            <a:r>
              <a:rPr sz="2450" dirty="0">
                <a:latin typeface="Times New Roman"/>
                <a:cs typeface="Times New Roman"/>
              </a:rPr>
              <a:t>blue</a:t>
            </a:r>
            <a:r>
              <a:rPr sz="2450" spc="-30" dirty="0">
                <a:latin typeface="Times New Roman"/>
                <a:cs typeface="Times New Roman"/>
              </a:rPr>
              <a:t> </a:t>
            </a:r>
            <a:r>
              <a:rPr sz="2450" spc="-20" dirty="0">
                <a:latin typeface="Times New Roman"/>
                <a:cs typeface="Times New Roman"/>
              </a:rPr>
              <a:t>wave.</a:t>
            </a:r>
            <a:endParaRPr sz="2450">
              <a:latin typeface="Times New Roman"/>
              <a:cs typeface="Times New Roman"/>
            </a:endParaRPr>
          </a:p>
          <a:p>
            <a:pPr marL="393700" marR="5080" indent="-358140" algn="just">
              <a:lnSpc>
                <a:spcPct val="101699"/>
              </a:lnSpc>
              <a:spcBef>
                <a:spcPts val="994"/>
              </a:spcBef>
              <a:buAutoNum type="alphaUcPeriod"/>
              <a:tabLst>
                <a:tab pos="394970" algn="l"/>
              </a:tabLst>
            </a:pPr>
            <a:r>
              <a:rPr sz="2450" dirty="0">
                <a:latin typeface="Times New Roman"/>
                <a:cs typeface="Times New Roman"/>
              </a:rPr>
              <a:t>The</a:t>
            </a:r>
            <a:r>
              <a:rPr sz="2450" spc="145" dirty="0">
                <a:latin typeface="Times New Roman"/>
                <a:cs typeface="Times New Roman"/>
              </a:rPr>
              <a:t> </a:t>
            </a:r>
            <a:r>
              <a:rPr sz="2450" spc="60" dirty="0">
                <a:latin typeface="Times New Roman"/>
                <a:cs typeface="Times New Roman"/>
              </a:rPr>
              <a:t>total</a:t>
            </a:r>
            <a:r>
              <a:rPr sz="2450" spc="145" dirty="0">
                <a:latin typeface="Times New Roman"/>
                <a:cs typeface="Times New Roman"/>
              </a:rPr>
              <a:t> </a:t>
            </a:r>
            <a:r>
              <a:rPr sz="2450" dirty="0">
                <a:latin typeface="Times New Roman"/>
                <a:cs typeface="Times New Roman"/>
              </a:rPr>
              <a:t>energy</a:t>
            </a:r>
            <a:r>
              <a:rPr sz="2450" spc="145" dirty="0">
                <a:latin typeface="Times New Roman"/>
                <a:cs typeface="Times New Roman"/>
              </a:rPr>
              <a:t> </a:t>
            </a:r>
            <a:r>
              <a:rPr sz="2450" dirty="0">
                <a:latin typeface="Times New Roman"/>
                <a:cs typeface="Times New Roman"/>
              </a:rPr>
              <a:t>of</a:t>
            </a:r>
            <a:r>
              <a:rPr sz="2450" spc="140" dirty="0">
                <a:latin typeface="Times New Roman"/>
                <a:cs typeface="Times New Roman"/>
              </a:rPr>
              <a:t> </a:t>
            </a:r>
            <a:r>
              <a:rPr sz="2450" dirty="0">
                <a:latin typeface="Times New Roman"/>
                <a:cs typeface="Times New Roman"/>
              </a:rPr>
              <a:t>all</a:t>
            </a:r>
            <a:r>
              <a:rPr sz="2450" spc="14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combined</a:t>
            </a:r>
            <a:r>
              <a:rPr sz="2450" spc="150" dirty="0">
                <a:latin typeface="Times New Roman"/>
                <a:cs typeface="Times New Roman"/>
              </a:rPr>
              <a:t> </a:t>
            </a:r>
            <a:r>
              <a:rPr sz="2450" dirty="0">
                <a:latin typeface="Times New Roman"/>
                <a:cs typeface="Times New Roman"/>
              </a:rPr>
              <a:t>red</a:t>
            </a:r>
            <a:r>
              <a:rPr sz="2450" spc="145" dirty="0">
                <a:latin typeface="Times New Roman"/>
                <a:cs typeface="Times New Roman"/>
              </a:rPr>
              <a:t> </a:t>
            </a:r>
            <a:r>
              <a:rPr sz="2450" spc="-25" dirty="0">
                <a:latin typeface="Times New Roman"/>
                <a:cs typeface="Times New Roman"/>
              </a:rPr>
              <a:t>waves</a:t>
            </a:r>
            <a:r>
              <a:rPr sz="2450" spc="145" dirty="0">
                <a:latin typeface="Times New Roman"/>
                <a:cs typeface="Times New Roman"/>
              </a:rPr>
              <a:t> </a:t>
            </a:r>
            <a:r>
              <a:rPr sz="2450" dirty="0">
                <a:latin typeface="Times New Roman"/>
                <a:cs typeface="Times New Roman"/>
              </a:rPr>
              <a:t>in</a:t>
            </a:r>
            <a:r>
              <a:rPr sz="2450" spc="145" dirty="0">
                <a:latin typeface="Times New Roman"/>
                <a:cs typeface="Times New Roman"/>
              </a:rPr>
              <a:t> </a:t>
            </a:r>
            <a:r>
              <a:rPr sz="2450" spc="114" dirty="0">
                <a:latin typeface="Times New Roman"/>
                <a:cs typeface="Times New Roman"/>
              </a:rPr>
              <a:t>that</a:t>
            </a:r>
            <a:r>
              <a:rPr sz="2450" spc="145" dirty="0">
                <a:latin typeface="Times New Roman"/>
                <a:cs typeface="Times New Roman"/>
              </a:rPr>
              <a:t> </a:t>
            </a:r>
            <a:r>
              <a:rPr sz="2450" spc="-10" dirty="0">
                <a:latin typeface="Times New Roman"/>
                <a:cs typeface="Times New Roman"/>
              </a:rPr>
              <a:t>cavity 	</a:t>
            </a:r>
            <a:r>
              <a:rPr sz="2450" dirty="0">
                <a:latin typeface="Times New Roman"/>
                <a:cs typeface="Times New Roman"/>
              </a:rPr>
              <a:t>is</a:t>
            </a:r>
            <a:r>
              <a:rPr sz="2450" spc="60" dirty="0">
                <a:latin typeface="Times New Roman"/>
                <a:cs typeface="Times New Roman"/>
              </a:rPr>
              <a:t> </a:t>
            </a:r>
            <a:r>
              <a:rPr sz="2450" dirty="0">
                <a:latin typeface="Times New Roman"/>
                <a:cs typeface="Times New Roman"/>
              </a:rPr>
              <a:t>greater</a:t>
            </a:r>
            <a:r>
              <a:rPr sz="2450" spc="60" dirty="0">
                <a:latin typeface="Times New Roman"/>
                <a:cs typeface="Times New Roman"/>
              </a:rPr>
              <a:t> </a:t>
            </a:r>
            <a:r>
              <a:rPr sz="2450" spc="70" dirty="0">
                <a:latin typeface="Times New Roman"/>
                <a:cs typeface="Times New Roman"/>
              </a:rPr>
              <a:t>than</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60" dirty="0">
                <a:latin typeface="Times New Roman"/>
                <a:cs typeface="Times New Roman"/>
              </a:rPr>
              <a:t>total</a:t>
            </a:r>
            <a:r>
              <a:rPr sz="2450" spc="65" dirty="0">
                <a:latin typeface="Times New Roman"/>
                <a:cs typeface="Times New Roman"/>
              </a:rPr>
              <a:t> </a:t>
            </a:r>
            <a:r>
              <a:rPr sz="2450" dirty="0">
                <a:latin typeface="Times New Roman"/>
                <a:cs typeface="Times New Roman"/>
              </a:rPr>
              <a:t>energy</a:t>
            </a:r>
            <a:r>
              <a:rPr sz="2450" spc="65" dirty="0">
                <a:latin typeface="Times New Roman"/>
                <a:cs typeface="Times New Roman"/>
              </a:rPr>
              <a:t> </a:t>
            </a:r>
            <a:r>
              <a:rPr sz="2450" dirty="0">
                <a:latin typeface="Times New Roman"/>
                <a:cs typeface="Times New Roman"/>
              </a:rPr>
              <a:t>of</a:t>
            </a:r>
            <a:r>
              <a:rPr sz="2450" spc="65" dirty="0">
                <a:latin typeface="Times New Roman"/>
                <a:cs typeface="Times New Roman"/>
              </a:rPr>
              <a:t> </a:t>
            </a:r>
            <a:r>
              <a:rPr sz="2450" dirty="0">
                <a:latin typeface="Times New Roman"/>
                <a:cs typeface="Times New Roman"/>
              </a:rPr>
              <a:t>all</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combined</a:t>
            </a:r>
            <a:r>
              <a:rPr sz="2450" spc="65" dirty="0">
                <a:latin typeface="Times New Roman"/>
                <a:cs typeface="Times New Roman"/>
              </a:rPr>
              <a:t> </a:t>
            </a:r>
            <a:r>
              <a:rPr sz="2450" dirty="0">
                <a:latin typeface="Times New Roman"/>
                <a:cs typeface="Times New Roman"/>
              </a:rPr>
              <a:t>blue</a:t>
            </a:r>
            <a:r>
              <a:rPr sz="2450" spc="60" dirty="0">
                <a:latin typeface="Times New Roman"/>
                <a:cs typeface="Times New Roman"/>
              </a:rPr>
              <a:t> </a:t>
            </a:r>
            <a:r>
              <a:rPr sz="2450" spc="-40" dirty="0">
                <a:latin typeface="Times New Roman"/>
                <a:cs typeface="Times New Roman"/>
              </a:rPr>
              <a:t>waves 	</a:t>
            </a:r>
            <a:r>
              <a:rPr sz="2450" dirty="0">
                <a:latin typeface="Times New Roman"/>
                <a:cs typeface="Times New Roman"/>
              </a:rPr>
              <a:t>in</a:t>
            </a:r>
            <a:r>
              <a:rPr sz="2450" spc="135"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93700" marR="5080" indent="-361950" algn="just">
              <a:lnSpc>
                <a:spcPct val="101699"/>
              </a:lnSpc>
              <a:spcBef>
                <a:spcPts val="994"/>
              </a:spcBef>
              <a:buAutoNum type="alphaUcPeriod"/>
              <a:tabLst>
                <a:tab pos="394970" algn="l"/>
              </a:tabLst>
            </a:pP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majority</a:t>
            </a:r>
            <a:r>
              <a:rPr sz="2450" spc="70" dirty="0">
                <a:latin typeface="Times New Roman"/>
                <a:cs typeface="Times New Roman"/>
              </a:rPr>
              <a:t> </a:t>
            </a:r>
            <a:r>
              <a:rPr sz="2450" dirty="0">
                <a:latin typeface="Times New Roman"/>
                <a:cs typeface="Times New Roman"/>
              </a:rPr>
              <a:t>of</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energy</a:t>
            </a:r>
            <a:r>
              <a:rPr sz="2450" spc="70" dirty="0">
                <a:latin typeface="Times New Roman"/>
                <a:cs typeface="Times New Roman"/>
              </a:rPr>
              <a:t> </a:t>
            </a:r>
            <a:r>
              <a:rPr sz="2450" dirty="0">
                <a:latin typeface="Times New Roman"/>
                <a:cs typeface="Times New Roman"/>
              </a:rPr>
              <a:t>in</a:t>
            </a:r>
            <a:r>
              <a:rPr sz="2450" spc="6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dirty="0">
                <a:latin typeface="Times New Roman"/>
                <a:cs typeface="Times New Roman"/>
              </a:rPr>
              <a:t>cavity</a:t>
            </a:r>
            <a:r>
              <a:rPr sz="2450" spc="70" dirty="0">
                <a:latin typeface="Times New Roman"/>
                <a:cs typeface="Times New Roman"/>
              </a:rPr>
              <a:t> </a:t>
            </a:r>
            <a:r>
              <a:rPr sz="2450" dirty="0">
                <a:latin typeface="Times New Roman"/>
                <a:cs typeface="Times New Roman"/>
              </a:rPr>
              <a:t>is</a:t>
            </a:r>
            <a:r>
              <a:rPr sz="2450" spc="65" dirty="0">
                <a:latin typeface="Times New Roman"/>
                <a:cs typeface="Times New Roman"/>
              </a:rPr>
              <a:t> </a:t>
            </a:r>
            <a:r>
              <a:rPr sz="2450" dirty="0">
                <a:latin typeface="Times New Roman"/>
                <a:cs typeface="Times New Roman"/>
              </a:rPr>
              <a:t>in</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red</a:t>
            </a:r>
            <a:r>
              <a:rPr sz="2450" spc="65" dirty="0">
                <a:latin typeface="Times New Roman"/>
                <a:cs typeface="Times New Roman"/>
              </a:rPr>
              <a:t> </a:t>
            </a:r>
            <a:r>
              <a:rPr sz="2450" spc="-10" dirty="0">
                <a:latin typeface="Times New Roman"/>
                <a:cs typeface="Times New Roman"/>
              </a:rPr>
              <a:t>frequen- 	cies.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465" dirty="0"/>
              <a:t> </a:t>
            </a:r>
            <a:r>
              <a:rPr dirty="0"/>
              <a:t>in</a:t>
            </a:r>
            <a:r>
              <a:rPr spc="409" dirty="0"/>
              <a:t> </a:t>
            </a:r>
            <a:r>
              <a:rPr dirty="0"/>
              <a:t>a</a:t>
            </a:r>
            <a:r>
              <a:rPr spc="409" dirty="0"/>
              <a:t> </a:t>
            </a:r>
            <a:r>
              <a:rPr dirty="0"/>
              <a:t>particular</a:t>
            </a:r>
            <a:r>
              <a:rPr spc="409" dirty="0"/>
              <a:t> </a:t>
            </a:r>
            <a:r>
              <a:rPr dirty="0"/>
              <a:t>cavity,</a:t>
            </a:r>
            <a:r>
              <a:rPr spc="475" dirty="0"/>
              <a:t> </a:t>
            </a:r>
            <a:r>
              <a:rPr dirty="0"/>
              <a:t>the</a:t>
            </a:r>
            <a:r>
              <a:rPr spc="415" dirty="0"/>
              <a:t> </a:t>
            </a:r>
            <a:r>
              <a:rPr dirty="0"/>
              <a:t>function</a:t>
            </a:r>
            <a:r>
              <a:rPr spc="415" dirty="0"/>
              <a:t> </a:t>
            </a:r>
            <a:r>
              <a:rPr b="0" i="1" dirty="0">
                <a:latin typeface="Bookman Old Style"/>
                <a:cs typeface="Bookman Old Style"/>
              </a:rPr>
              <a:t>S</a:t>
            </a:r>
            <a:r>
              <a:rPr dirty="0"/>
              <a:t>(</a:t>
            </a:r>
            <a:r>
              <a:rPr b="0" i="1" dirty="0">
                <a:latin typeface="Bookman Old Style"/>
                <a:cs typeface="Bookman Old Style"/>
              </a:rPr>
              <a:t>ν</a:t>
            </a:r>
            <a:r>
              <a:rPr dirty="0"/>
              <a:t>)</a:t>
            </a:r>
            <a:r>
              <a:rPr spc="409" dirty="0"/>
              <a:t> </a:t>
            </a:r>
            <a:r>
              <a:rPr dirty="0"/>
              <a:t>peaks</a:t>
            </a:r>
            <a:r>
              <a:rPr spc="409" dirty="0"/>
              <a:t> </a:t>
            </a:r>
            <a:r>
              <a:rPr dirty="0"/>
              <a:t>in</a:t>
            </a:r>
            <a:r>
              <a:rPr spc="409" dirty="0"/>
              <a:t> </a:t>
            </a:r>
            <a:r>
              <a:rPr spc="-25" dirty="0"/>
              <a:t>the </a:t>
            </a:r>
            <a:r>
              <a:rPr dirty="0"/>
              <a:t>blue</a:t>
            </a:r>
            <a:r>
              <a:rPr spc="235" dirty="0"/>
              <a:t> </a:t>
            </a:r>
            <a:r>
              <a:rPr dirty="0"/>
              <a:t>frequencies.</a:t>
            </a:r>
            <a:r>
              <a:rPr spc="130" dirty="0"/>
              <a:t>  </a:t>
            </a:r>
            <a:r>
              <a:rPr dirty="0"/>
              <a:t>Which</a:t>
            </a:r>
            <a:r>
              <a:rPr spc="245" dirty="0"/>
              <a:t> </a:t>
            </a:r>
            <a:r>
              <a:rPr dirty="0"/>
              <a:t>of</a:t>
            </a:r>
            <a:r>
              <a:rPr spc="240" dirty="0"/>
              <a:t> </a:t>
            </a:r>
            <a:r>
              <a:rPr dirty="0"/>
              <a:t>the</a:t>
            </a:r>
            <a:r>
              <a:rPr spc="245" dirty="0"/>
              <a:t> </a:t>
            </a:r>
            <a:r>
              <a:rPr spc="-35" dirty="0"/>
              <a:t>following</a:t>
            </a:r>
            <a:r>
              <a:rPr spc="240" dirty="0"/>
              <a:t> </a:t>
            </a:r>
            <a:r>
              <a:rPr dirty="0"/>
              <a:t>is</a:t>
            </a:r>
            <a:r>
              <a:rPr spc="250" dirty="0"/>
              <a:t> </a:t>
            </a:r>
            <a:r>
              <a:rPr dirty="0"/>
              <a:t>true</a:t>
            </a:r>
            <a:r>
              <a:rPr spc="245" dirty="0"/>
              <a:t> </a:t>
            </a:r>
            <a:r>
              <a:rPr dirty="0"/>
              <a:t>in</a:t>
            </a:r>
            <a:r>
              <a:rPr spc="240" dirty="0"/>
              <a:t> </a:t>
            </a:r>
            <a:r>
              <a:rPr spc="114" dirty="0"/>
              <a:t>that</a:t>
            </a:r>
            <a:r>
              <a:rPr spc="245" dirty="0"/>
              <a:t> </a:t>
            </a:r>
            <a:r>
              <a:rPr spc="-10" dirty="0"/>
              <a:t>cavity? </a:t>
            </a:r>
            <a:r>
              <a:rPr dirty="0"/>
              <a:t>(Choose</a:t>
            </a:r>
            <a:r>
              <a:rPr spc="-65" dirty="0"/>
              <a:t> </a:t>
            </a:r>
            <a:r>
              <a:rPr spc="-10" dirty="0"/>
              <a:t>one.)</a:t>
            </a:r>
          </a:p>
        </p:txBody>
      </p:sp>
      <p:sp>
        <p:nvSpPr>
          <p:cNvPr id="5" name="object 5"/>
          <p:cNvSpPr txBox="1"/>
          <p:nvPr/>
        </p:nvSpPr>
        <p:spPr>
          <a:xfrm>
            <a:off x="719315" y="2567176"/>
            <a:ext cx="8255000" cy="2933700"/>
          </a:xfrm>
          <a:prstGeom prst="rect">
            <a:avLst/>
          </a:prstGeom>
        </p:spPr>
        <p:txBody>
          <a:bodyPr vert="horz" wrap="square" lIns="0" tIns="9525" rIns="0" bIns="0" rtlCol="0">
            <a:spAutoFit/>
          </a:bodyPr>
          <a:lstStyle/>
          <a:p>
            <a:pPr marL="382270" marR="6985" indent="-370205" algn="just">
              <a:lnSpc>
                <a:spcPct val="101699"/>
              </a:lnSpc>
              <a:spcBef>
                <a:spcPts val="75"/>
              </a:spcBef>
              <a:buAutoNum type="alphaUcPeriod"/>
              <a:tabLst>
                <a:tab pos="383540" algn="l"/>
              </a:tabLst>
            </a:pPr>
            <a:r>
              <a:rPr sz="2450" dirty="0">
                <a:latin typeface="Times New Roman"/>
                <a:cs typeface="Times New Roman"/>
              </a:rPr>
              <a:t>The energy</a:t>
            </a:r>
            <a:r>
              <a:rPr sz="2450" spc="-5" dirty="0">
                <a:latin typeface="Times New Roman"/>
                <a:cs typeface="Times New Roman"/>
              </a:rPr>
              <a:t> </a:t>
            </a:r>
            <a:r>
              <a:rPr sz="2450" spc="-10" dirty="0">
                <a:latin typeface="Times New Roman"/>
                <a:cs typeface="Times New Roman"/>
              </a:rPr>
              <a:t>of</a:t>
            </a:r>
            <a:r>
              <a:rPr sz="2450" spc="-5" dirty="0">
                <a:latin typeface="Times New Roman"/>
                <a:cs typeface="Times New Roman"/>
              </a:rPr>
              <a:t> </a:t>
            </a:r>
            <a:r>
              <a:rPr sz="2450" dirty="0">
                <a:latin typeface="Times New Roman"/>
                <a:cs typeface="Times New Roman"/>
              </a:rPr>
              <a:t>each blue</a:t>
            </a:r>
            <a:r>
              <a:rPr sz="2450" spc="-5" dirty="0">
                <a:latin typeface="Times New Roman"/>
                <a:cs typeface="Times New Roman"/>
              </a:rPr>
              <a:t> </a:t>
            </a:r>
            <a:r>
              <a:rPr sz="2450" spc="-60" dirty="0">
                <a:latin typeface="Times New Roman"/>
                <a:cs typeface="Times New Roman"/>
              </a:rPr>
              <a:t>wave</a:t>
            </a:r>
            <a:r>
              <a:rPr sz="2450" spc="-5" dirty="0">
                <a:latin typeface="Times New Roman"/>
                <a:cs typeface="Times New Roman"/>
              </a:rPr>
              <a:t> </a:t>
            </a:r>
            <a:r>
              <a:rPr sz="2450" dirty="0">
                <a:latin typeface="Times New Roman"/>
                <a:cs typeface="Times New Roman"/>
              </a:rPr>
              <a:t>in </a:t>
            </a:r>
            <a:r>
              <a:rPr sz="2450" spc="114" dirty="0">
                <a:latin typeface="Times New Roman"/>
                <a:cs typeface="Times New Roman"/>
              </a:rPr>
              <a:t>that</a:t>
            </a:r>
            <a:r>
              <a:rPr sz="2450" dirty="0">
                <a:latin typeface="Times New Roman"/>
                <a:cs typeface="Times New Roman"/>
              </a:rPr>
              <a:t> cavity is</a:t>
            </a:r>
            <a:r>
              <a:rPr sz="2450" spc="-5" dirty="0">
                <a:latin typeface="Times New Roman"/>
                <a:cs typeface="Times New Roman"/>
              </a:rPr>
              <a:t> </a:t>
            </a:r>
            <a:r>
              <a:rPr sz="2450" dirty="0">
                <a:latin typeface="Times New Roman"/>
                <a:cs typeface="Times New Roman"/>
              </a:rPr>
              <a:t>greater</a:t>
            </a:r>
            <a:r>
              <a:rPr sz="2450" spc="-5" dirty="0">
                <a:latin typeface="Times New Roman"/>
                <a:cs typeface="Times New Roman"/>
              </a:rPr>
              <a:t> </a:t>
            </a:r>
            <a:r>
              <a:rPr sz="2450" spc="70" dirty="0">
                <a:latin typeface="Times New Roman"/>
                <a:cs typeface="Times New Roman"/>
              </a:rPr>
              <a:t>than</a:t>
            </a:r>
            <a:r>
              <a:rPr sz="2450" dirty="0">
                <a:latin typeface="Times New Roman"/>
                <a:cs typeface="Times New Roman"/>
              </a:rPr>
              <a:t> </a:t>
            </a:r>
            <a:r>
              <a:rPr sz="2450" spc="-25" dirty="0">
                <a:latin typeface="Times New Roman"/>
                <a:cs typeface="Times New Roman"/>
              </a:rPr>
              <a:t>the 	</a:t>
            </a:r>
            <a:r>
              <a:rPr sz="2450" dirty="0">
                <a:latin typeface="Times New Roman"/>
                <a:cs typeface="Times New Roman"/>
              </a:rPr>
              <a:t>energy</a:t>
            </a:r>
            <a:r>
              <a:rPr sz="2450" spc="-15" dirty="0">
                <a:latin typeface="Times New Roman"/>
                <a:cs typeface="Times New Roman"/>
              </a:rPr>
              <a:t> </a:t>
            </a:r>
            <a:r>
              <a:rPr sz="2450" dirty="0">
                <a:latin typeface="Times New Roman"/>
                <a:cs typeface="Times New Roman"/>
              </a:rPr>
              <a:t>of</a:t>
            </a:r>
            <a:r>
              <a:rPr sz="2450" spc="-10" dirty="0">
                <a:latin typeface="Times New Roman"/>
                <a:cs typeface="Times New Roman"/>
              </a:rPr>
              <a:t> </a:t>
            </a:r>
            <a:r>
              <a:rPr sz="2450" dirty="0">
                <a:latin typeface="Times New Roman"/>
                <a:cs typeface="Times New Roman"/>
              </a:rPr>
              <a:t>each</a:t>
            </a:r>
            <a:r>
              <a:rPr sz="2450" spc="-10" dirty="0">
                <a:latin typeface="Times New Roman"/>
                <a:cs typeface="Times New Roman"/>
              </a:rPr>
              <a:t> </a:t>
            </a:r>
            <a:r>
              <a:rPr sz="2450" dirty="0">
                <a:latin typeface="Times New Roman"/>
                <a:cs typeface="Times New Roman"/>
              </a:rPr>
              <a:t>red</a:t>
            </a:r>
            <a:r>
              <a:rPr sz="2450" spc="-10" dirty="0">
                <a:latin typeface="Times New Roman"/>
                <a:cs typeface="Times New Roman"/>
              </a:rPr>
              <a:t> </a:t>
            </a:r>
            <a:r>
              <a:rPr sz="2450" spc="-20" dirty="0">
                <a:latin typeface="Times New Roman"/>
                <a:cs typeface="Times New Roman"/>
              </a:rPr>
              <a:t>wave.</a:t>
            </a:r>
            <a:endParaRPr sz="2450">
              <a:latin typeface="Times New Roman"/>
              <a:cs typeface="Times New Roman"/>
            </a:endParaRPr>
          </a:p>
          <a:p>
            <a:pPr marL="382270" marR="5080" indent="-358140" algn="just">
              <a:lnSpc>
                <a:spcPct val="101699"/>
              </a:lnSpc>
              <a:spcBef>
                <a:spcPts val="994"/>
              </a:spcBef>
              <a:buAutoNum type="alphaUcPeriod"/>
              <a:tabLst>
                <a:tab pos="383540" algn="l"/>
              </a:tabLst>
            </a:pPr>
            <a:r>
              <a:rPr sz="2450" dirty="0">
                <a:latin typeface="Times New Roman"/>
                <a:cs typeface="Times New Roman"/>
              </a:rPr>
              <a:t>The</a:t>
            </a:r>
            <a:r>
              <a:rPr sz="2450" spc="55" dirty="0">
                <a:latin typeface="Times New Roman"/>
                <a:cs typeface="Times New Roman"/>
              </a:rPr>
              <a:t> </a:t>
            </a:r>
            <a:r>
              <a:rPr sz="2450" spc="60" dirty="0">
                <a:latin typeface="Times New Roman"/>
                <a:cs typeface="Times New Roman"/>
              </a:rPr>
              <a:t>total</a:t>
            </a:r>
            <a:r>
              <a:rPr sz="2450" spc="55" dirty="0">
                <a:latin typeface="Times New Roman"/>
                <a:cs typeface="Times New Roman"/>
              </a:rPr>
              <a:t> </a:t>
            </a:r>
            <a:r>
              <a:rPr sz="2450" dirty="0">
                <a:latin typeface="Times New Roman"/>
                <a:cs typeface="Times New Roman"/>
              </a:rPr>
              <a:t>energy</a:t>
            </a:r>
            <a:r>
              <a:rPr sz="2450" spc="60"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all</a:t>
            </a:r>
            <a:r>
              <a:rPr sz="2450" spc="5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dirty="0">
                <a:latin typeface="Times New Roman"/>
                <a:cs typeface="Times New Roman"/>
              </a:rPr>
              <a:t>combined</a:t>
            </a:r>
            <a:r>
              <a:rPr sz="2450" spc="55" dirty="0">
                <a:latin typeface="Times New Roman"/>
                <a:cs typeface="Times New Roman"/>
              </a:rPr>
              <a:t> </a:t>
            </a:r>
            <a:r>
              <a:rPr sz="2450" dirty="0">
                <a:latin typeface="Times New Roman"/>
                <a:cs typeface="Times New Roman"/>
              </a:rPr>
              <a:t>blue</a:t>
            </a:r>
            <a:r>
              <a:rPr sz="2450" spc="60" dirty="0">
                <a:latin typeface="Times New Roman"/>
                <a:cs typeface="Times New Roman"/>
              </a:rPr>
              <a:t> </a:t>
            </a:r>
            <a:r>
              <a:rPr sz="2450" spc="-50" dirty="0">
                <a:latin typeface="Times New Roman"/>
                <a:cs typeface="Times New Roman"/>
              </a:rPr>
              <a:t>waves</a:t>
            </a:r>
            <a:r>
              <a:rPr sz="2450" spc="55" dirty="0">
                <a:latin typeface="Times New Roman"/>
                <a:cs typeface="Times New Roman"/>
              </a:rPr>
              <a:t> </a:t>
            </a:r>
            <a:r>
              <a:rPr sz="2450" dirty="0">
                <a:latin typeface="Times New Roman"/>
                <a:cs typeface="Times New Roman"/>
              </a:rPr>
              <a:t>in</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spc="-10" dirty="0">
                <a:latin typeface="Times New Roman"/>
                <a:cs typeface="Times New Roman"/>
              </a:rPr>
              <a:t>cavity 	</a:t>
            </a:r>
            <a:r>
              <a:rPr sz="2450" dirty="0">
                <a:latin typeface="Times New Roman"/>
                <a:cs typeface="Times New Roman"/>
              </a:rPr>
              <a:t>is</a:t>
            </a:r>
            <a:r>
              <a:rPr sz="2450" spc="150" dirty="0">
                <a:latin typeface="Times New Roman"/>
                <a:cs typeface="Times New Roman"/>
              </a:rPr>
              <a:t> </a:t>
            </a:r>
            <a:r>
              <a:rPr sz="2450" dirty="0">
                <a:latin typeface="Times New Roman"/>
                <a:cs typeface="Times New Roman"/>
              </a:rPr>
              <a:t>greater</a:t>
            </a:r>
            <a:r>
              <a:rPr sz="2450" spc="150" dirty="0">
                <a:latin typeface="Times New Roman"/>
                <a:cs typeface="Times New Roman"/>
              </a:rPr>
              <a:t> </a:t>
            </a:r>
            <a:r>
              <a:rPr sz="2450" spc="70" dirty="0">
                <a:latin typeface="Times New Roman"/>
                <a:cs typeface="Times New Roman"/>
              </a:rPr>
              <a:t>than</a:t>
            </a:r>
            <a:r>
              <a:rPr sz="2450" spc="160"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spc="55" dirty="0">
                <a:latin typeface="Times New Roman"/>
                <a:cs typeface="Times New Roman"/>
              </a:rPr>
              <a:t>total</a:t>
            </a:r>
            <a:r>
              <a:rPr sz="2450" spc="155" dirty="0">
                <a:latin typeface="Times New Roman"/>
                <a:cs typeface="Times New Roman"/>
              </a:rPr>
              <a:t> </a:t>
            </a:r>
            <a:r>
              <a:rPr sz="2450" dirty="0">
                <a:latin typeface="Times New Roman"/>
                <a:cs typeface="Times New Roman"/>
              </a:rPr>
              <a:t>energy</a:t>
            </a:r>
            <a:r>
              <a:rPr sz="2450" spc="155" dirty="0">
                <a:latin typeface="Times New Roman"/>
                <a:cs typeface="Times New Roman"/>
              </a:rPr>
              <a:t> </a:t>
            </a:r>
            <a:r>
              <a:rPr sz="2450" dirty="0">
                <a:latin typeface="Times New Roman"/>
                <a:cs typeface="Times New Roman"/>
              </a:rPr>
              <a:t>of</a:t>
            </a:r>
            <a:r>
              <a:rPr sz="2450" spc="160" dirty="0">
                <a:latin typeface="Times New Roman"/>
                <a:cs typeface="Times New Roman"/>
              </a:rPr>
              <a:t> </a:t>
            </a:r>
            <a:r>
              <a:rPr sz="2450" dirty="0">
                <a:latin typeface="Times New Roman"/>
                <a:cs typeface="Times New Roman"/>
              </a:rPr>
              <a:t>all</a:t>
            </a:r>
            <a:r>
              <a:rPr sz="2450" spc="155"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combined</a:t>
            </a:r>
            <a:r>
              <a:rPr sz="2450" spc="155" dirty="0">
                <a:latin typeface="Times New Roman"/>
                <a:cs typeface="Times New Roman"/>
              </a:rPr>
              <a:t> </a:t>
            </a:r>
            <a:r>
              <a:rPr sz="2450" dirty="0">
                <a:latin typeface="Times New Roman"/>
                <a:cs typeface="Times New Roman"/>
              </a:rPr>
              <a:t>red</a:t>
            </a:r>
            <a:r>
              <a:rPr sz="2450" spc="160" dirty="0">
                <a:latin typeface="Times New Roman"/>
                <a:cs typeface="Times New Roman"/>
              </a:rPr>
              <a:t> </a:t>
            </a:r>
            <a:r>
              <a:rPr sz="2450" spc="-35" dirty="0">
                <a:latin typeface="Times New Roman"/>
                <a:cs typeface="Times New Roman"/>
              </a:rPr>
              <a:t>waves 	</a:t>
            </a:r>
            <a:r>
              <a:rPr sz="2450" dirty="0">
                <a:latin typeface="Times New Roman"/>
                <a:cs typeface="Times New Roman"/>
              </a:rPr>
              <a:t>in</a:t>
            </a:r>
            <a:r>
              <a:rPr sz="2450" spc="135"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82270" marR="5715" indent="-361950" algn="just">
              <a:lnSpc>
                <a:spcPct val="101699"/>
              </a:lnSpc>
              <a:spcBef>
                <a:spcPts val="994"/>
              </a:spcBef>
              <a:buAutoNum type="alphaUcPeriod"/>
              <a:tabLst>
                <a:tab pos="383540" algn="l"/>
              </a:tabLst>
            </a:pP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majority</a:t>
            </a:r>
            <a:r>
              <a:rPr sz="2450" spc="5" dirty="0">
                <a:latin typeface="Times New Roman"/>
                <a:cs typeface="Times New Roman"/>
              </a:rPr>
              <a:t> </a:t>
            </a:r>
            <a:r>
              <a:rPr sz="2450" spc="-90" dirty="0">
                <a:latin typeface="Times New Roman"/>
                <a:cs typeface="Times New Roman"/>
              </a:rPr>
              <a:t>of</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spc="-20" dirty="0">
                <a:latin typeface="Times New Roman"/>
                <a:cs typeface="Times New Roman"/>
              </a:rPr>
              <a:t>energy</a:t>
            </a:r>
            <a:r>
              <a:rPr sz="2450" spc="-5" dirty="0">
                <a:latin typeface="Times New Roman"/>
                <a:cs typeface="Times New Roman"/>
              </a:rPr>
              <a:t> </a:t>
            </a:r>
            <a:r>
              <a:rPr sz="2450" dirty="0">
                <a:latin typeface="Times New Roman"/>
                <a:cs typeface="Times New Roman"/>
              </a:rPr>
              <a:t>in </a:t>
            </a:r>
            <a:r>
              <a:rPr sz="2450" spc="114" dirty="0">
                <a:latin typeface="Times New Roman"/>
                <a:cs typeface="Times New Roman"/>
              </a:rPr>
              <a:t>that</a:t>
            </a:r>
            <a:r>
              <a:rPr sz="2450" dirty="0">
                <a:latin typeface="Times New Roman"/>
                <a:cs typeface="Times New Roman"/>
              </a:rPr>
              <a:t> cavity</a:t>
            </a:r>
            <a:r>
              <a:rPr sz="2450" spc="5"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blue</a:t>
            </a:r>
            <a:r>
              <a:rPr sz="2450" spc="5" dirty="0">
                <a:latin typeface="Times New Roman"/>
                <a:cs typeface="Times New Roman"/>
              </a:rPr>
              <a:t> </a:t>
            </a:r>
            <a:r>
              <a:rPr sz="2450" spc="-10" dirty="0">
                <a:latin typeface="Times New Roman"/>
                <a:cs typeface="Times New Roman"/>
              </a:rPr>
              <a:t>frequen- 	cies.</a:t>
            </a:r>
            <a:endParaRPr sz="2450">
              <a:latin typeface="Times New Roman"/>
              <a:cs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465" dirty="0"/>
              <a:t> </a:t>
            </a:r>
            <a:r>
              <a:rPr dirty="0"/>
              <a:t>in</a:t>
            </a:r>
            <a:r>
              <a:rPr spc="409" dirty="0"/>
              <a:t> </a:t>
            </a:r>
            <a:r>
              <a:rPr dirty="0"/>
              <a:t>a</a:t>
            </a:r>
            <a:r>
              <a:rPr spc="409" dirty="0"/>
              <a:t> </a:t>
            </a:r>
            <a:r>
              <a:rPr dirty="0"/>
              <a:t>particular</a:t>
            </a:r>
            <a:r>
              <a:rPr spc="409" dirty="0"/>
              <a:t> </a:t>
            </a:r>
            <a:r>
              <a:rPr dirty="0"/>
              <a:t>cavity,</a:t>
            </a:r>
            <a:r>
              <a:rPr spc="475" dirty="0"/>
              <a:t> </a:t>
            </a:r>
            <a:r>
              <a:rPr dirty="0"/>
              <a:t>the</a:t>
            </a:r>
            <a:r>
              <a:rPr spc="415" dirty="0"/>
              <a:t> </a:t>
            </a:r>
            <a:r>
              <a:rPr dirty="0"/>
              <a:t>function</a:t>
            </a:r>
            <a:r>
              <a:rPr spc="415" dirty="0"/>
              <a:t> </a:t>
            </a:r>
            <a:r>
              <a:rPr b="0" i="1" dirty="0">
                <a:latin typeface="Bookman Old Style"/>
                <a:cs typeface="Bookman Old Style"/>
              </a:rPr>
              <a:t>S</a:t>
            </a:r>
            <a:r>
              <a:rPr dirty="0"/>
              <a:t>(</a:t>
            </a:r>
            <a:r>
              <a:rPr b="0" i="1" dirty="0">
                <a:latin typeface="Bookman Old Style"/>
                <a:cs typeface="Bookman Old Style"/>
              </a:rPr>
              <a:t>ν</a:t>
            </a:r>
            <a:r>
              <a:rPr dirty="0"/>
              <a:t>)</a:t>
            </a:r>
            <a:r>
              <a:rPr spc="409" dirty="0"/>
              <a:t> </a:t>
            </a:r>
            <a:r>
              <a:rPr dirty="0"/>
              <a:t>peaks</a:t>
            </a:r>
            <a:r>
              <a:rPr spc="409" dirty="0"/>
              <a:t> </a:t>
            </a:r>
            <a:r>
              <a:rPr dirty="0"/>
              <a:t>in</a:t>
            </a:r>
            <a:r>
              <a:rPr spc="409" dirty="0"/>
              <a:t> </a:t>
            </a:r>
            <a:r>
              <a:rPr spc="-25" dirty="0"/>
              <a:t>the </a:t>
            </a:r>
            <a:r>
              <a:rPr dirty="0"/>
              <a:t>blue</a:t>
            </a:r>
            <a:r>
              <a:rPr spc="235" dirty="0"/>
              <a:t> </a:t>
            </a:r>
            <a:r>
              <a:rPr dirty="0"/>
              <a:t>frequencies.</a:t>
            </a:r>
            <a:r>
              <a:rPr spc="130" dirty="0"/>
              <a:t>  </a:t>
            </a:r>
            <a:r>
              <a:rPr dirty="0"/>
              <a:t>Which</a:t>
            </a:r>
            <a:r>
              <a:rPr spc="245" dirty="0"/>
              <a:t> </a:t>
            </a:r>
            <a:r>
              <a:rPr dirty="0"/>
              <a:t>of</a:t>
            </a:r>
            <a:r>
              <a:rPr spc="240" dirty="0"/>
              <a:t> </a:t>
            </a:r>
            <a:r>
              <a:rPr dirty="0"/>
              <a:t>the</a:t>
            </a:r>
            <a:r>
              <a:rPr spc="245" dirty="0"/>
              <a:t> </a:t>
            </a:r>
            <a:r>
              <a:rPr spc="-35" dirty="0"/>
              <a:t>following</a:t>
            </a:r>
            <a:r>
              <a:rPr spc="240" dirty="0"/>
              <a:t> </a:t>
            </a:r>
            <a:r>
              <a:rPr dirty="0"/>
              <a:t>is</a:t>
            </a:r>
            <a:r>
              <a:rPr spc="250" dirty="0"/>
              <a:t> </a:t>
            </a:r>
            <a:r>
              <a:rPr dirty="0"/>
              <a:t>true</a:t>
            </a:r>
            <a:r>
              <a:rPr spc="245" dirty="0"/>
              <a:t> </a:t>
            </a:r>
            <a:r>
              <a:rPr dirty="0"/>
              <a:t>in</a:t>
            </a:r>
            <a:r>
              <a:rPr spc="240" dirty="0"/>
              <a:t> </a:t>
            </a:r>
            <a:r>
              <a:rPr spc="114" dirty="0"/>
              <a:t>that</a:t>
            </a:r>
            <a:r>
              <a:rPr spc="245" dirty="0"/>
              <a:t> </a:t>
            </a:r>
            <a:r>
              <a:rPr spc="-10" dirty="0"/>
              <a:t>cavity? </a:t>
            </a:r>
            <a:r>
              <a:rPr dirty="0"/>
              <a:t>(Choose</a:t>
            </a:r>
            <a:r>
              <a:rPr spc="-65" dirty="0"/>
              <a:t> </a:t>
            </a:r>
            <a:r>
              <a:rPr spc="-10" dirty="0"/>
              <a:t>one.)</a:t>
            </a:r>
          </a:p>
        </p:txBody>
      </p:sp>
      <p:sp>
        <p:nvSpPr>
          <p:cNvPr id="5" name="object 5"/>
          <p:cNvSpPr txBox="1"/>
          <p:nvPr/>
        </p:nvSpPr>
        <p:spPr>
          <a:xfrm>
            <a:off x="707745" y="2567176"/>
            <a:ext cx="8266430" cy="3554095"/>
          </a:xfrm>
          <a:prstGeom prst="rect">
            <a:avLst/>
          </a:prstGeom>
        </p:spPr>
        <p:txBody>
          <a:bodyPr vert="horz" wrap="square" lIns="0" tIns="9525" rIns="0" bIns="0" rtlCol="0">
            <a:spAutoFit/>
          </a:bodyPr>
          <a:lstStyle/>
          <a:p>
            <a:pPr marL="393700" marR="6985" indent="-370205" algn="just">
              <a:lnSpc>
                <a:spcPct val="101699"/>
              </a:lnSpc>
              <a:spcBef>
                <a:spcPts val="75"/>
              </a:spcBef>
              <a:buAutoNum type="alphaUcPeriod"/>
              <a:tabLst>
                <a:tab pos="394970" algn="l"/>
              </a:tabLst>
            </a:pPr>
            <a:r>
              <a:rPr sz="2450" dirty="0">
                <a:latin typeface="Times New Roman"/>
                <a:cs typeface="Times New Roman"/>
              </a:rPr>
              <a:t>The energy</a:t>
            </a:r>
            <a:r>
              <a:rPr sz="2450" spc="-5" dirty="0">
                <a:latin typeface="Times New Roman"/>
                <a:cs typeface="Times New Roman"/>
              </a:rPr>
              <a:t> </a:t>
            </a:r>
            <a:r>
              <a:rPr sz="2450" spc="-10" dirty="0">
                <a:latin typeface="Times New Roman"/>
                <a:cs typeface="Times New Roman"/>
              </a:rPr>
              <a:t>of</a:t>
            </a:r>
            <a:r>
              <a:rPr sz="2450" spc="-5" dirty="0">
                <a:latin typeface="Times New Roman"/>
                <a:cs typeface="Times New Roman"/>
              </a:rPr>
              <a:t> </a:t>
            </a:r>
            <a:r>
              <a:rPr sz="2450" dirty="0">
                <a:latin typeface="Times New Roman"/>
                <a:cs typeface="Times New Roman"/>
              </a:rPr>
              <a:t>each blue</a:t>
            </a:r>
            <a:r>
              <a:rPr sz="2450" spc="-5" dirty="0">
                <a:latin typeface="Times New Roman"/>
                <a:cs typeface="Times New Roman"/>
              </a:rPr>
              <a:t> </a:t>
            </a:r>
            <a:r>
              <a:rPr sz="2450" spc="-60" dirty="0">
                <a:latin typeface="Times New Roman"/>
                <a:cs typeface="Times New Roman"/>
              </a:rPr>
              <a:t>wave</a:t>
            </a:r>
            <a:r>
              <a:rPr sz="2450" spc="-5" dirty="0">
                <a:latin typeface="Times New Roman"/>
                <a:cs typeface="Times New Roman"/>
              </a:rPr>
              <a:t> </a:t>
            </a:r>
            <a:r>
              <a:rPr sz="2450" dirty="0">
                <a:latin typeface="Times New Roman"/>
                <a:cs typeface="Times New Roman"/>
              </a:rPr>
              <a:t>in </a:t>
            </a:r>
            <a:r>
              <a:rPr sz="2450" spc="114" dirty="0">
                <a:latin typeface="Times New Roman"/>
                <a:cs typeface="Times New Roman"/>
              </a:rPr>
              <a:t>that</a:t>
            </a:r>
            <a:r>
              <a:rPr sz="2450" dirty="0">
                <a:latin typeface="Times New Roman"/>
                <a:cs typeface="Times New Roman"/>
              </a:rPr>
              <a:t> cavity is</a:t>
            </a:r>
            <a:r>
              <a:rPr sz="2450" spc="-5" dirty="0">
                <a:latin typeface="Times New Roman"/>
                <a:cs typeface="Times New Roman"/>
              </a:rPr>
              <a:t> </a:t>
            </a:r>
            <a:r>
              <a:rPr sz="2450" dirty="0">
                <a:latin typeface="Times New Roman"/>
                <a:cs typeface="Times New Roman"/>
              </a:rPr>
              <a:t>greater</a:t>
            </a:r>
            <a:r>
              <a:rPr sz="2450" spc="-5" dirty="0">
                <a:latin typeface="Times New Roman"/>
                <a:cs typeface="Times New Roman"/>
              </a:rPr>
              <a:t> </a:t>
            </a:r>
            <a:r>
              <a:rPr sz="2450" spc="70" dirty="0">
                <a:latin typeface="Times New Roman"/>
                <a:cs typeface="Times New Roman"/>
              </a:rPr>
              <a:t>than</a:t>
            </a:r>
            <a:r>
              <a:rPr sz="2450" dirty="0">
                <a:latin typeface="Times New Roman"/>
                <a:cs typeface="Times New Roman"/>
              </a:rPr>
              <a:t> </a:t>
            </a:r>
            <a:r>
              <a:rPr sz="2450" spc="-25" dirty="0">
                <a:latin typeface="Times New Roman"/>
                <a:cs typeface="Times New Roman"/>
              </a:rPr>
              <a:t>the 	</a:t>
            </a:r>
            <a:r>
              <a:rPr sz="2450" dirty="0">
                <a:latin typeface="Times New Roman"/>
                <a:cs typeface="Times New Roman"/>
              </a:rPr>
              <a:t>energy</a:t>
            </a:r>
            <a:r>
              <a:rPr sz="2450" spc="-15" dirty="0">
                <a:latin typeface="Times New Roman"/>
                <a:cs typeface="Times New Roman"/>
              </a:rPr>
              <a:t> </a:t>
            </a:r>
            <a:r>
              <a:rPr sz="2450" dirty="0">
                <a:latin typeface="Times New Roman"/>
                <a:cs typeface="Times New Roman"/>
              </a:rPr>
              <a:t>of</a:t>
            </a:r>
            <a:r>
              <a:rPr sz="2450" spc="-10" dirty="0">
                <a:latin typeface="Times New Roman"/>
                <a:cs typeface="Times New Roman"/>
              </a:rPr>
              <a:t> </a:t>
            </a:r>
            <a:r>
              <a:rPr sz="2450" dirty="0">
                <a:latin typeface="Times New Roman"/>
                <a:cs typeface="Times New Roman"/>
              </a:rPr>
              <a:t>each</a:t>
            </a:r>
            <a:r>
              <a:rPr sz="2450" spc="-10" dirty="0">
                <a:latin typeface="Times New Roman"/>
                <a:cs typeface="Times New Roman"/>
              </a:rPr>
              <a:t> </a:t>
            </a:r>
            <a:r>
              <a:rPr sz="2450" dirty="0">
                <a:latin typeface="Times New Roman"/>
                <a:cs typeface="Times New Roman"/>
              </a:rPr>
              <a:t>red</a:t>
            </a:r>
            <a:r>
              <a:rPr sz="2450" spc="-10" dirty="0">
                <a:latin typeface="Times New Roman"/>
                <a:cs typeface="Times New Roman"/>
              </a:rPr>
              <a:t> </a:t>
            </a:r>
            <a:r>
              <a:rPr sz="2450" spc="-20" dirty="0">
                <a:latin typeface="Times New Roman"/>
                <a:cs typeface="Times New Roman"/>
              </a:rPr>
              <a:t>wave.</a:t>
            </a:r>
            <a:endParaRPr sz="2450">
              <a:latin typeface="Times New Roman"/>
              <a:cs typeface="Times New Roman"/>
            </a:endParaRPr>
          </a:p>
          <a:p>
            <a:pPr marL="393700" marR="5080" indent="-358140" algn="just">
              <a:lnSpc>
                <a:spcPct val="101699"/>
              </a:lnSpc>
              <a:spcBef>
                <a:spcPts val="994"/>
              </a:spcBef>
              <a:buAutoNum type="alphaUcPeriod"/>
              <a:tabLst>
                <a:tab pos="394970" algn="l"/>
              </a:tabLst>
            </a:pPr>
            <a:r>
              <a:rPr sz="2450" dirty="0">
                <a:latin typeface="Times New Roman"/>
                <a:cs typeface="Times New Roman"/>
              </a:rPr>
              <a:t>The</a:t>
            </a:r>
            <a:r>
              <a:rPr sz="2450" spc="55" dirty="0">
                <a:latin typeface="Times New Roman"/>
                <a:cs typeface="Times New Roman"/>
              </a:rPr>
              <a:t> </a:t>
            </a:r>
            <a:r>
              <a:rPr sz="2450" spc="60" dirty="0">
                <a:latin typeface="Times New Roman"/>
                <a:cs typeface="Times New Roman"/>
              </a:rPr>
              <a:t>total</a:t>
            </a:r>
            <a:r>
              <a:rPr sz="2450" spc="55" dirty="0">
                <a:latin typeface="Times New Roman"/>
                <a:cs typeface="Times New Roman"/>
              </a:rPr>
              <a:t> </a:t>
            </a:r>
            <a:r>
              <a:rPr sz="2450" dirty="0">
                <a:latin typeface="Times New Roman"/>
                <a:cs typeface="Times New Roman"/>
              </a:rPr>
              <a:t>energy</a:t>
            </a:r>
            <a:r>
              <a:rPr sz="2450" spc="60"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all</a:t>
            </a:r>
            <a:r>
              <a:rPr sz="2450" spc="5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dirty="0">
                <a:latin typeface="Times New Roman"/>
                <a:cs typeface="Times New Roman"/>
              </a:rPr>
              <a:t>combined</a:t>
            </a:r>
            <a:r>
              <a:rPr sz="2450" spc="55" dirty="0">
                <a:latin typeface="Times New Roman"/>
                <a:cs typeface="Times New Roman"/>
              </a:rPr>
              <a:t> </a:t>
            </a:r>
            <a:r>
              <a:rPr sz="2450" dirty="0">
                <a:latin typeface="Times New Roman"/>
                <a:cs typeface="Times New Roman"/>
              </a:rPr>
              <a:t>blue</a:t>
            </a:r>
            <a:r>
              <a:rPr sz="2450" spc="60" dirty="0">
                <a:latin typeface="Times New Roman"/>
                <a:cs typeface="Times New Roman"/>
              </a:rPr>
              <a:t> </a:t>
            </a:r>
            <a:r>
              <a:rPr sz="2450" spc="-50" dirty="0">
                <a:latin typeface="Times New Roman"/>
                <a:cs typeface="Times New Roman"/>
              </a:rPr>
              <a:t>waves</a:t>
            </a:r>
            <a:r>
              <a:rPr sz="2450" spc="55" dirty="0">
                <a:latin typeface="Times New Roman"/>
                <a:cs typeface="Times New Roman"/>
              </a:rPr>
              <a:t> </a:t>
            </a:r>
            <a:r>
              <a:rPr sz="2450" dirty="0">
                <a:latin typeface="Times New Roman"/>
                <a:cs typeface="Times New Roman"/>
              </a:rPr>
              <a:t>in</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spc="-10" dirty="0">
                <a:latin typeface="Times New Roman"/>
                <a:cs typeface="Times New Roman"/>
              </a:rPr>
              <a:t>cavity 	</a:t>
            </a:r>
            <a:r>
              <a:rPr sz="2450" dirty="0">
                <a:latin typeface="Times New Roman"/>
                <a:cs typeface="Times New Roman"/>
              </a:rPr>
              <a:t>is</a:t>
            </a:r>
            <a:r>
              <a:rPr sz="2450" spc="150" dirty="0">
                <a:latin typeface="Times New Roman"/>
                <a:cs typeface="Times New Roman"/>
              </a:rPr>
              <a:t> </a:t>
            </a:r>
            <a:r>
              <a:rPr sz="2450" dirty="0">
                <a:latin typeface="Times New Roman"/>
                <a:cs typeface="Times New Roman"/>
              </a:rPr>
              <a:t>greater</a:t>
            </a:r>
            <a:r>
              <a:rPr sz="2450" spc="150" dirty="0">
                <a:latin typeface="Times New Roman"/>
                <a:cs typeface="Times New Roman"/>
              </a:rPr>
              <a:t> </a:t>
            </a:r>
            <a:r>
              <a:rPr sz="2450" spc="70" dirty="0">
                <a:latin typeface="Times New Roman"/>
                <a:cs typeface="Times New Roman"/>
              </a:rPr>
              <a:t>than</a:t>
            </a:r>
            <a:r>
              <a:rPr sz="2450" spc="160"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spc="55" dirty="0">
                <a:latin typeface="Times New Roman"/>
                <a:cs typeface="Times New Roman"/>
              </a:rPr>
              <a:t>total</a:t>
            </a:r>
            <a:r>
              <a:rPr sz="2450" spc="155" dirty="0">
                <a:latin typeface="Times New Roman"/>
                <a:cs typeface="Times New Roman"/>
              </a:rPr>
              <a:t> </a:t>
            </a:r>
            <a:r>
              <a:rPr sz="2450" dirty="0">
                <a:latin typeface="Times New Roman"/>
                <a:cs typeface="Times New Roman"/>
              </a:rPr>
              <a:t>energy</a:t>
            </a:r>
            <a:r>
              <a:rPr sz="2450" spc="155" dirty="0">
                <a:latin typeface="Times New Roman"/>
                <a:cs typeface="Times New Roman"/>
              </a:rPr>
              <a:t> </a:t>
            </a:r>
            <a:r>
              <a:rPr sz="2450" dirty="0">
                <a:latin typeface="Times New Roman"/>
                <a:cs typeface="Times New Roman"/>
              </a:rPr>
              <a:t>of</a:t>
            </a:r>
            <a:r>
              <a:rPr sz="2450" spc="160" dirty="0">
                <a:latin typeface="Times New Roman"/>
                <a:cs typeface="Times New Roman"/>
              </a:rPr>
              <a:t> </a:t>
            </a:r>
            <a:r>
              <a:rPr sz="2450" dirty="0">
                <a:latin typeface="Times New Roman"/>
                <a:cs typeface="Times New Roman"/>
              </a:rPr>
              <a:t>all</a:t>
            </a:r>
            <a:r>
              <a:rPr sz="2450" spc="155"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combined</a:t>
            </a:r>
            <a:r>
              <a:rPr sz="2450" spc="155" dirty="0">
                <a:latin typeface="Times New Roman"/>
                <a:cs typeface="Times New Roman"/>
              </a:rPr>
              <a:t> </a:t>
            </a:r>
            <a:r>
              <a:rPr sz="2450" dirty="0">
                <a:latin typeface="Times New Roman"/>
                <a:cs typeface="Times New Roman"/>
              </a:rPr>
              <a:t>red</a:t>
            </a:r>
            <a:r>
              <a:rPr sz="2450" spc="160" dirty="0">
                <a:latin typeface="Times New Roman"/>
                <a:cs typeface="Times New Roman"/>
              </a:rPr>
              <a:t> </a:t>
            </a:r>
            <a:r>
              <a:rPr sz="2450" spc="-35" dirty="0">
                <a:latin typeface="Times New Roman"/>
                <a:cs typeface="Times New Roman"/>
              </a:rPr>
              <a:t>waves 	</a:t>
            </a:r>
            <a:r>
              <a:rPr sz="2450" dirty="0">
                <a:latin typeface="Times New Roman"/>
                <a:cs typeface="Times New Roman"/>
              </a:rPr>
              <a:t>in</a:t>
            </a:r>
            <a:r>
              <a:rPr sz="2450" spc="135"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93700" marR="5715" indent="-361950" algn="just">
              <a:lnSpc>
                <a:spcPct val="101699"/>
              </a:lnSpc>
              <a:spcBef>
                <a:spcPts val="994"/>
              </a:spcBef>
              <a:buAutoNum type="alphaUcPeriod"/>
              <a:tabLst>
                <a:tab pos="394970" algn="l"/>
              </a:tabLst>
            </a:pP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majority</a:t>
            </a:r>
            <a:r>
              <a:rPr sz="2450" spc="5" dirty="0">
                <a:latin typeface="Times New Roman"/>
                <a:cs typeface="Times New Roman"/>
              </a:rPr>
              <a:t> </a:t>
            </a:r>
            <a:r>
              <a:rPr sz="2450" spc="-90" dirty="0">
                <a:latin typeface="Times New Roman"/>
                <a:cs typeface="Times New Roman"/>
              </a:rPr>
              <a:t>of</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spc="-20" dirty="0">
                <a:latin typeface="Times New Roman"/>
                <a:cs typeface="Times New Roman"/>
              </a:rPr>
              <a:t>energy</a:t>
            </a:r>
            <a:r>
              <a:rPr sz="2450" spc="-5" dirty="0">
                <a:latin typeface="Times New Roman"/>
                <a:cs typeface="Times New Roman"/>
              </a:rPr>
              <a:t> </a:t>
            </a:r>
            <a:r>
              <a:rPr sz="2450" dirty="0">
                <a:latin typeface="Times New Roman"/>
                <a:cs typeface="Times New Roman"/>
              </a:rPr>
              <a:t>in </a:t>
            </a:r>
            <a:r>
              <a:rPr sz="2450" spc="114" dirty="0">
                <a:latin typeface="Times New Roman"/>
                <a:cs typeface="Times New Roman"/>
              </a:rPr>
              <a:t>that</a:t>
            </a:r>
            <a:r>
              <a:rPr sz="2450" dirty="0">
                <a:latin typeface="Times New Roman"/>
                <a:cs typeface="Times New Roman"/>
              </a:rPr>
              <a:t> cavity</a:t>
            </a:r>
            <a:r>
              <a:rPr sz="2450" spc="5"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blue</a:t>
            </a:r>
            <a:r>
              <a:rPr sz="2450" spc="5" dirty="0">
                <a:latin typeface="Times New Roman"/>
                <a:cs typeface="Times New Roman"/>
              </a:rPr>
              <a:t> </a:t>
            </a:r>
            <a:r>
              <a:rPr sz="2450" spc="-10" dirty="0">
                <a:latin typeface="Times New Roman"/>
                <a:cs typeface="Times New Roman"/>
              </a:rPr>
              <a:t>frequen- 	cies.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143885" algn="l"/>
              </a:tabLst>
            </a:pPr>
            <a:r>
              <a:rPr dirty="0"/>
              <a:t>Which</a:t>
            </a:r>
            <a:r>
              <a:rPr spc="155" dirty="0"/>
              <a:t> </a:t>
            </a:r>
            <a:r>
              <a:rPr dirty="0"/>
              <a:t>of</a:t>
            </a:r>
            <a:r>
              <a:rPr spc="145" dirty="0"/>
              <a:t> </a:t>
            </a:r>
            <a:r>
              <a:rPr dirty="0"/>
              <a:t>the</a:t>
            </a:r>
            <a:r>
              <a:rPr spc="150" dirty="0"/>
              <a:t> </a:t>
            </a:r>
            <a:r>
              <a:rPr spc="-65" dirty="0"/>
              <a:t>following</a:t>
            </a:r>
            <a:r>
              <a:rPr spc="155" dirty="0"/>
              <a:t> </a:t>
            </a:r>
            <a:r>
              <a:rPr dirty="0"/>
              <a:t>statements</a:t>
            </a:r>
            <a:r>
              <a:rPr spc="150" dirty="0"/>
              <a:t> </a:t>
            </a:r>
            <a:r>
              <a:rPr dirty="0"/>
              <a:t>are</a:t>
            </a:r>
            <a:r>
              <a:rPr spc="145" dirty="0"/>
              <a:t> </a:t>
            </a:r>
            <a:r>
              <a:rPr dirty="0"/>
              <a:t>true</a:t>
            </a:r>
            <a:r>
              <a:rPr spc="150" dirty="0"/>
              <a:t> </a:t>
            </a:r>
            <a:r>
              <a:rPr spc="50" dirty="0"/>
              <a:t>about</a:t>
            </a:r>
            <a:r>
              <a:rPr spc="150" dirty="0"/>
              <a:t> </a:t>
            </a:r>
            <a:r>
              <a:rPr dirty="0"/>
              <a:t>the</a:t>
            </a:r>
            <a:r>
              <a:rPr spc="145" dirty="0"/>
              <a:t> </a:t>
            </a:r>
            <a:r>
              <a:rPr dirty="0"/>
              <a:t>radiation</a:t>
            </a:r>
            <a:r>
              <a:rPr spc="155" dirty="0"/>
              <a:t> </a:t>
            </a:r>
            <a:r>
              <a:rPr spc="-25" dirty="0"/>
              <a:t>in </a:t>
            </a:r>
            <a:r>
              <a:rPr dirty="0"/>
              <a:t>a</a:t>
            </a:r>
            <a:r>
              <a:rPr spc="114" dirty="0"/>
              <a:t> </a:t>
            </a:r>
            <a:r>
              <a:rPr dirty="0"/>
              <a:t>cavity</a:t>
            </a:r>
            <a:r>
              <a:rPr spc="114" dirty="0"/>
              <a:t> </a:t>
            </a:r>
            <a:r>
              <a:rPr spc="120" dirty="0"/>
              <a:t>at</a:t>
            </a:r>
            <a:r>
              <a:rPr spc="114" dirty="0"/>
              <a:t> </a:t>
            </a:r>
            <a:r>
              <a:rPr spc="-10" dirty="0"/>
              <a:t>equilibrium?</a:t>
            </a:r>
            <a:r>
              <a:rPr dirty="0"/>
              <a:t>	(Choose</a:t>
            </a:r>
            <a:r>
              <a:rPr spc="50" dirty="0"/>
              <a:t> </a:t>
            </a:r>
            <a:r>
              <a:rPr dirty="0"/>
              <a:t>all</a:t>
            </a:r>
            <a:r>
              <a:rPr spc="50" dirty="0"/>
              <a:t> </a:t>
            </a:r>
            <a:r>
              <a:rPr spc="114" dirty="0"/>
              <a:t>that</a:t>
            </a:r>
            <a:r>
              <a:rPr spc="50" dirty="0"/>
              <a:t> </a:t>
            </a:r>
            <a:r>
              <a:rPr spc="-1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3700" indent="-370205">
              <a:lnSpc>
                <a:spcPct val="100000"/>
              </a:lnSpc>
              <a:spcBef>
                <a:spcPts val="1140"/>
              </a:spcBef>
              <a:buAutoNum type="alphaUcPeriod"/>
              <a:tabLst>
                <a:tab pos="394335" algn="l"/>
              </a:tabLst>
            </a:pPr>
            <a:r>
              <a:rPr dirty="0"/>
              <a:t>The</a:t>
            </a:r>
            <a:r>
              <a:rPr spc="120" dirty="0"/>
              <a:t> </a:t>
            </a:r>
            <a:r>
              <a:rPr dirty="0"/>
              <a:t>radiation</a:t>
            </a:r>
            <a:r>
              <a:rPr spc="135" dirty="0"/>
              <a:t> </a:t>
            </a:r>
            <a:r>
              <a:rPr dirty="0"/>
              <a:t>energy</a:t>
            </a:r>
            <a:r>
              <a:rPr spc="130" dirty="0"/>
              <a:t> </a:t>
            </a:r>
            <a:r>
              <a:rPr dirty="0"/>
              <a:t>depends</a:t>
            </a:r>
            <a:r>
              <a:rPr spc="130" dirty="0"/>
              <a:t> </a:t>
            </a:r>
            <a:r>
              <a:rPr dirty="0"/>
              <a:t>on</a:t>
            </a:r>
            <a:r>
              <a:rPr spc="135" dirty="0"/>
              <a:t> </a:t>
            </a:r>
            <a:r>
              <a:rPr dirty="0"/>
              <a:t>the</a:t>
            </a:r>
            <a:r>
              <a:rPr spc="130" dirty="0"/>
              <a:t> </a:t>
            </a:r>
            <a:r>
              <a:rPr dirty="0"/>
              <a:t>temperature</a:t>
            </a:r>
            <a:r>
              <a:rPr spc="130" dirty="0"/>
              <a:t> </a:t>
            </a:r>
            <a:r>
              <a:rPr dirty="0"/>
              <a:t>of</a:t>
            </a:r>
            <a:r>
              <a:rPr spc="130" dirty="0"/>
              <a:t> </a:t>
            </a:r>
            <a:r>
              <a:rPr dirty="0"/>
              <a:t>the</a:t>
            </a:r>
            <a:r>
              <a:rPr spc="135" dirty="0"/>
              <a:t> </a:t>
            </a:r>
            <a:r>
              <a:rPr spc="-10" dirty="0"/>
              <a:t>walls.</a:t>
            </a:r>
          </a:p>
          <a:p>
            <a:pPr marL="393700" indent="-358140">
              <a:lnSpc>
                <a:spcPct val="100000"/>
              </a:lnSpc>
              <a:spcBef>
                <a:spcPts val="1045"/>
              </a:spcBef>
              <a:buAutoNum type="alphaUcPeriod"/>
              <a:tabLst>
                <a:tab pos="394335" algn="l"/>
              </a:tabLst>
            </a:pPr>
            <a:r>
              <a:rPr dirty="0"/>
              <a:t>The</a:t>
            </a:r>
            <a:r>
              <a:rPr spc="135" dirty="0"/>
              <a:t> </a:t>
            </a:r>
            <a:r>
              <a:rPr dirty="0"/>
              <a:t>radiation</a:t>
            </a:r>
            <a:r>
              <a:rPr spc="140" dirty="0"/>
              <a:t> </a:t>
            </a:r>
            <a:r>
              <a:rPr dirty="0"/>
              <a:t>energy</a:t>
            </a:r>
            <a:r>
              <a:rPr spc="135" dirty="0"/>
              <a:t> </a:t>
            </a:r>
            <a:r>
              <a:rPr dirty="0"/>
              <a:t>depends</a:t>
            </a:r>
            <a:r>
              <a:rPr spc="135" dirty="0"/>
              <a:t> </a:t>
            </a:r>
            <a:r>
              <a:rPr dirty="0"/>
              <a:t>on</a:t>
            </a:r>
            <a:r>
              <a:rPr spc="140" dirty="0"/>
              <a:t> </a:t>
            </a:r>
            <a:r>
              <a:rPr dirty="0"/>
              <a:t>what</a:t>
            </a:r>
            <a:r>
              <a:rPr spc="130" dirty="0"/>
              <a:t> </a:t>
            </a:r>
            <a:r>
              <a:rPr dirty="0"/>
              <a:t>the</a:t>
            </a:r>
            <a:r>
              <a:rPr spc="135" dirty="0"/>
              <a:t> </a:t>
            </a:r>
            <a:r>
              <a:rPr spc="-20" dirty="0"/>
              <a:t>walls</a:t>
            </a:r>
            <a:r>
              <a:rPr spc="135" dirty="0"/>
              <a:t> </a:t>
            </a:r>
            <a:r>
              <a:rPr dirty="0"/>
              <a:t>are</a:t>
            </a:r>
            <a:r>
              <a:rPr spc="140" dirty="0"/>
              <a:t> </a:t>
            </a:r>
            <a:r>
              <a:rPr dirty="0"/>
              <a:t>made</a:t>
            </a:r>
            <a:r>
              <a:rPr spc="135" dirty="0"/>
              <a:t> </a:t>
            </a:r>
            <a:r>
              <a:rPr spc="-25" dirty="0"/>
              <a:t>of.</a:t>
            </a:r>
          </a:p>
          <a:p>
            <a:pPr marL="393700" marR="5715" indent="-361950">
              <a:lnSpc>
                <a:spcPct val="101699"/>
              </a:lnSpc>
              <a:spcBef>
                <a:spcPts val="995"/>
              </a:spcBef>
              <a:buAutoNum type="alphaUcPeriod"/>
              <a:tabLst>
                <a:tab pos="395605" algn="l"/>
              </a:tabLst>
            </a:pPr>
            <a:r>
              <a:rPr dirty="0"/>
              <a:t>Higher</a:t>
            </a:r>
            <a:r>
              <a:rPr spc="145" dirty="0"/>
              <a:t> </a:t>
            </a:r>
            <a:r>
              <a:rPr spc="-30" dirty="0"/>
              <a:t>frequencies</a:t>
            </a:r>
            <a:r>
              <a:rPr spc="140" dirty="0"/>
              <a:t> </a:t>
            </a:r>
            <a:r>
              <a:rPr spc="-10" dirty="0"/>
              <a:t>always</a:t>
            </a:r>
            <a:r>
              <a:rPr spc="145" dirty="0"/>
              <a:t> </a:t>
            </a:r>
            <a:r>
              <a:rPr dirty="0"/>
              <a:t>contribute</a:t>
            </a:r>
            <a:r>
              <a:rPr spc="145" dirty="0"/>
              <a:t> </a:t>
            </a:r>
            <a:r>
              <a:rPr dirty="0"/>
              <a:t>more</a:t>
            </a:r>
            <a:r>
              <a:rPr spc="140" dirty="0"/>
              <a:t> </a:t>
            </a:r>
            <a:r>
              <a:rPr dirty="0"/>
              <a:t>to</a:t>
            </a:r>
            <a:r>
              <a:rPr spc="145" dirty="0"/>
              <a:t> </a:t>
            </a:r>
            <a:r>
              <a:rPr dirty="0"/>
              <a:t>the</a:t>
            </a:r>
            <a:r>
              <a:rPr spc="145" dirty="0"/>
              <a:t> </a:t>
            </a:r>
            <a:r>
              <a:rPr dirty="0"/>
              <a:t>energy</a:t>
            </a:r>
            <a:r>
              <a:rPr spc="140" dirty="0"/>
              <a:t> </a:t>
            </a:r>
            <a:r>
              <a:rPr spc="50" dirty="0"/>
              <a:t>than 	</a:t>
            </a:r>
            <a:r>
              <a:rPr spc="-40" dirty="0"/>
              <a:t>lower</a:t>
            </a:r>
            <a:r>
              <a:rPr spc="-95" dirty="0"/>
              <a:t> </a:t>
            </a:r>
            <a:r>
              <a:rPr spc="-20" dirty="0"/>
              <a:t>ones.</a:t>
            </a:r>
          </a:p>
          <a:p>
            <a:pPr marL="393065" marR="5715" indent="-374015">
              <a:lnSpc>
                <a:spcPct val="101699"/>
              </a:lnSpc>
              <a:spcBef>
                <a:spcPts val="995"/>
              </a:spcBef>
              <a:buAutoNum type="alphaUcPeriod"/>
              <a:tabLst>
                <a:tab pos="395605" algn="l"/>
              </a:tabLst>
            </a:pPr>
            <a:r>
              <a:rPr spc="-35" dirty="0"/>
              <a:t>Lower</a:t>
            </a:r>
            <a:r>
              <a:rPr spc="190" dirty="0"/>
              <a:t> </a:t>
            </a:r>
            <a:r>
              <a:rPr spc="-20" dirty="0"/>
              <a:t>frequencies</a:t>
            </a:r>
            <a:r>
              <a:rPr spc="204" dirty="0"/>
              <a:t> </a:t>
            </a:r>
            <a:r>
              <a:rPr dirty="0"/>
              <a:t>always</a:t>
            </a:r>
            <a:r>
              <a:rPr spc="200" dirty="0"/>
              <a:t> </a:t>
            </a:r>
            <a:r>
              <a:rPr dirty="0"/>
              <a:t>contribute</a:t>
            </a:r>
            <a:r>
              <a:rPr spc="200" dirty="0"/>
              <a:t> </a:t>
            </a:r>
            <a:r>
              <a:rPr dirty="0"/>
              <a:t>more</a:t>
            </a:r>
            <a:r>
              <a:rPr spc="204" dirty="0"/>
              <a:t> </a:t>
            </a:r>
            <a:r>
              <a:rPr dirty="0"/>
              <a:t>to</a:t>
            </a:r>
            <a:r>
              <a:rPr spc="200" dirty="0"/>
              <a:t> </a:t>
            </a:r>
            <a:r>
              <a:rPr dirty="0"/>
              <a:t>the</a:t>
            </a:r>
            <a:r>
              <a:rPr spc="204" dirty="0"/>
              <a:t> </a:t>
            </a:r>
            <a:r>
              <a:rPr dirty="0"/>
              <a:t>energy</a:t>
            </a:r>
            <a:r>
              <a:rPr spc="200" dirty="0"/>
              <a:t> </a:t>
            </a:r>
            <a:r>
              <a:rPr spc="50" dirty="0"/>
              <a:t>than 	</a:t>
            </a:r>
            <a:r>
              <a:rPr dirty="0"/>
              <a:t>higher</a:t>
            </a:r>
            <a:r>
              <a:rPr spc="10" dirty="0"/>
              <a:t> </a:t>
            </a:r>
            <a:r>
              <a:rPr spc="-10" dirty="0"/>
              <a:t>ones.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143885" algn="l"/>
              </a:tabLst>
            </a:pPr>
            <a:r>
              <a:rPr dirty="0"/>
              <a:t>Which</a:t>
            </a:r>
            <a:r>
              <a:rPr spc="155" dirty="0"/>
              <a:t> </a:t>
            </a:r>
            <a:r>
              <a:rPr dirty="0"/>
              <a:t>of</a:t>
            </a:r>
            <a:r>
              <a:rPr spc="145" dirty="0"/>
              <a:t> </a:t>
            </a:r>
            <a:r>
              <a:rPr dirty="0"/>
              <a:t>the</a:t>
            </a:r>
            <a:r>
              <a:rPr spc="150" dirty="0"/>
              <a:t> </a:t>
            </a:r>
            <a:r>
              <a:rPr spc="-65" dirty="0"/>
              <a:t>following</a:t>
            </a:r>
            <a:r>
              <a:rPr spc="155" dirty="0"/>
              <a:t> </a:t>
            </a:r>
            <a:r>
              <a:rPr dirty="0"/>
              <a:t>statements</a:t>
            </a:r>
            <a:r>
              <a:rPr spc="150" dirty="0"/>
              <a:t> </a:t>
            </a:r>
            <a:r>
              <a:rPr dirty="0"/>
              <a:t>are</a:t>
            </a:r>
            <a:r>
              <a:rPr spc="145" dirty="0"/>
              <a:t> </a:t>
            </a:r>
            <a:r>
              <a:rPr dirty="0"/>
              <a:t>true</a:t>
            </a:r>
            <a:r>
              <a:rPr spc="150" dirty="0"/>
              <a:t> </a:t>
            </a:r>
            <a:r>
              <a:rPr spc="50" dirty="0"/>
              <a:t>about</a:t>
            </a:r>
            <a:r>
              <a:rPr spc="150" dirty="0"/>
              <a:t> </a:t>
            </a:r>
            <a:r>
              <a:rPr dirty="0"/>
              <a:t>the</a:t>
            </a:r>
            <a:r>
              <a:rPr spc="145" dirty="0"/>
              <a:t> </a:t>
            </a:r>
            <a:r>
              <a:rPr dirty="0"/>
              <a:t>radiation</a:t>
            </a:r>
            <a:r>
              <a:rPr spc="155" dirty="0"/>
              <a:t> </a:t>
            </a:r>
            <a:r>
              <a:rPr spc="-25" dirty="0"/>
              <a:t>in </a:t>
            </a:r>
            <a:r>
              <a:rPr dirty="0"/>
              <a:t>a</a:t>
            </a:r>
            <a:r>
              <a:rPr spc="114" dirty="0"/>
              <a:t> </a:t>
            </a:r>
            <a:r>
              <a:rPr dirty="0"/>
              <a:t>cavity</a:t>
            </a:r>
            <a:r>
              <a:rPr spc="114" dirty="0"/>
              <a:t> </a:t>
            </a:r>
            <a:r>
              <a:rPr spc="120" dirty="0"/>
              <a:t>at</a:t>
            </a:r>
            <a:r>
              <a:rPr spc="114" dirty="0"/>
              <a:t> </a:t>
            </a:r>
            <a:r>
              <a:rPr spc="-10" dirty="0"/>
              <a:t>equilibrium?</a:t>
            </a:r>
            <a:r>
              <a:rPr dirty="0"/>
              <a:t>	(Choose</a:t>
            </a:r>
            <a:r>
              <a:rPr spc="50" dirty="0"/>
              <a:t> </a:t>
            </a:r>
            <a:r>
              <a:rPr dirty="0"/>
              <a:t>all</a:t>
            </a:r>
            <a:r>
              <a:rPr spc="50" dirty="0"/>
              <a:t> </a:t>
            </a:r>
            <a:r>
              <a:rPr spc="114" dirty="0"/>
              <a:t>that</a:t>
            </a:r>
            <a:r>
              <a:rPr spc="50" dirty="0"/>
              <a:t> </a:t>
            </a:r>
            <a:r>
              <a:rPr spc="-1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The</a:t>
            </a:r>
            <a:r>
              <a:rPr spc="120" dirty="0"/>
              <a:t> </a:t>
            </a:r>
            <a:r>
              <a:rPr dirty="0"/>
              <a:t>radiation</a:t>
            </a:r>
            <a:r>
              <a:rPr spc="135" dirty="0"/>
              <a:t> </a:t>
            </a:r>
            <a:r>
              <a:rPr dirty="0"/>
              <a:t>energy</a:t>
            </a:r>
            <a:r>
              <a:rPr spc="130" dirty="0"/>
              <a:t> </a:t>
            </a:r>
            <a:r>
              <a:rPr dirty="0"/>
              <a:t>depends</a:t>
            </a:r>
            <a:r>
              <a:rPr spc="130" dirty="0"/>
              <a:t> </a:t>
            </a:r>
            <a:r>
              <a:rPr dirty="0"/>
              <a:t>on</a:t>
            </a:r>
            <a:r>
              <a:rPr spc="135" dirty="0"/>
              <a:t> </a:t>
            </a:r>
            <a:r>
              <a:rPr dirty="0"/>
              <a:t>the</a:t>
            </a:r>
            <a:r>
              <a:rPr spc="130" dirty="0"/>
              <a:t> </a:t>
            </a:r>
            <a:r>
              <a:rPr dirty="0"/>
              <a:t>temperature</a:t>
            </a:r>
            <a:r>
              <a:rPr spc="130" dirty="0"/>
              <a:t> </a:t>
            </a:r>
            <a:r>
              <a:rPr dirty="0"/>
              <a:t>of</a:t>
            </a:r>
            <a:r>
              <a:rPr spc="130" dirty="0"/>
              <a:t> </a:t>
            </a:r>
            <a:r>
              <a:rPr dirty="0"/>
              <a:t>the</a:t>
            </a:r>
            <a:r>
              <a:rPr spc="135" dirty="0"/>
              <a:t> </a:t>
            </a:r>
            <a:r>
              <a:rPr spc="-10" dirty="0"/>
              <a:t>walls.</a:t>
            </a:r>
          </a:p>
          <a:p>
            <a:pPr marL="394335" indent="-358140">
              <a:lnSpc>
                <a:spcPct val="100000"/>
              </a:lnSpc>
              <a:spcBef>
                <a:spcPts val="1045"/>
              </a:spcBef>
              <a:buAutoNum type="alphaUcPeriod"/>
              <a:tabLst>
                <a:tab pos="394335" algn="l"/>
              </a:tabLst>
            </a:pPr>
            <a:r>
              <a:rPr dirty="0"/>
              <a:t>The</a:t>
            </a:r>
            <a:r>
              <a:rPr spc="135" dirty="0"/>
              <a:t> </a:t>
            </a:r>
            <a:r>
              <a:rPr dirty="0"/>
              <a:t>radiation</a:t>
            </a:r>
            <a:r>
              <a:rPr spc="140" dirty="0"/>
              <a:t> </a:t>
            </a:r>
            <a:r>
              <a:rPr dirty="0"/>
              <a:t>energy</a:t>
            </a:r>
            <a:r>
              <a:rPr spc="135" dirty="0"/>
              <a:t> </a:t>
            </a:r>
            <a:r>
              <a:rPr dirty="0"/>
              <a:t>depends</a:t>
            </a:r>
            <a:r>
              <a:rPr spc="135" dirty="0"/>
              <a:t> </a:t>
            </a:r>
            <a:r>
              <a:rPr dirty="0"/>
              <a:t>on</a:t>
            </a:r>
            <a:r>
              <a:rPr spc="140" dirty="0"/>
              <a:t> </a:t>
            </a:r>
            <a:r>
              <a:rPr dirty="0"/>
              <a:t>what</a:t>
            </a:r>
            <a:r>
              <a:rPr spc="130" dirty="0"/>
              <a:t> </a:t>
            </a:r>
            <a:r>
              <a:rPr dirty="0"/>
              <a:t>the</a:t>
            </a:r>
            <a:r>
              <a:rPr spc="135" dirty="0"/>
              <a:t> </a:t>
            </a:r>
            <a:r>
              <a:rPr spc="-20" dirty="0"/>
              <a:t>walls</a:t>
            </a:r>
            <a:r>
              <a:rPr spc="135" dirty="0"/>
              <a:t> </a:t>
            </a:r>
            <a:r>
              <a:rPr dirty="0"/>
              <a:t>are</a:t>
            </a:r>
            <a:r>
              <a:rPr spc="140" dirty="0"/>
              <a:t> </a:t>
            </a:r>
            <a:r>
              <a:rPr dirty="0"/>
              <a:t>made</a:t>
            </a:r>
            <a:r>
              <a:rPr spc="135" dirty="0"/>
              <a:t> </a:t>
            </a:r>
            <a:r>
              <a:rPr spc="-25" dirty="0"/>
              <a:t>of.</a:t>
            </a:r>
          </a:p>
          <a:p>
            <a:pPr marL="393700" marR="5715" indent="-361950">
              <a:lnSpc>
                <a:spcPct val="101699"/>
              </a:lnSpc>
              <a:spcBef>
                <a:spcPts val="995"/>
              </a:spcBef>
              <a:buAutoNum type="alphaUcPeriod"/>
              <a:tabLst>
                <a:tab pos="394970" algn="l"/>
              </a:tabLst>
            </a:pPr>
            <a:r>
              <a:rPr dirty="0"/>
              <a:t>Higher</a:t>
            </a:r>
            <a:r>
              <a:rPr spc="145" dirty="0"/>
              <a:t> </a:t>
            </a:r>
            <a:r>
              <a:rPr spc="-30" dirty="0"/>
              <a:t>frequencies</a:t>
            </a:r>
            <a:r>
              <a:rPr spc="140" dirty="0"/>
              <a:t> </a:t>
            </a:r>
            <a:r>
              <a:rPr spc="-10" dirty="0"/>
              <a:t>always</a:t>
            </a:r>
            <a:r>
              <a:rPr spc="145" dirty="0"/>
              <a:t> </a:t>
            </a:r>
            <a:r>
              <a:rPr dirty="0"/>
              <a:t>contribute</a:t>
            </a:r>
            <a:r>
              <a:rPr spc="145" dirty="0"/>
              <a:t> </a:t>
            </a:r>
            <a:r>
              <a:rPr dirty="0"/>
              <a:t>more</a:t>
            </a:r>
            <a:r>
              <a:rPr spc="140" dirty="0"/>
              <a:t> </a:t>
            </a:r>
            <a:r>
              <a:rPr dirty="0"/>
              <a:t>to</a:t>
            </a:r>
            <a:r>
              <a:rPr spc="145" dirty="0"/>
              <a:t> </a:t>
            </a:r>
            <a:r>
              <a:rPr dirty="0"/>
              <a:t>the</a:t>
            </a:r>
            <a:r>
              <a:rPr spc="145" dirty="0"/>
              <a:t> </a:t>
            </a:r>
            <a:r>
              <a:rPr dirty="0"/>
              <a:t>energy</a:t>
            </a:r>
            <a:r>
              <a:rPr spc="140" dirty="0"/>
              <a:t> </a:t>
            </a:r>
            <a:r>
              <a:rPr spc="50" dirty="0"/>
              <a:t>than 	</a:t>
            </a:r>
            <a:r>
              <a:rPr spc="-40" dirty="0"/>
              <a:t>lower</a:t>
            </a:r>
            <a:r>
              <a:rPr spc="-95" dirty="0"/>
              <a:t> </a:t>
            </a:r>
            <a:r>
              <a:rPr spc="-20" dirty="0"/>
              <a:t>ones.</a:t>
            </a:r>
          </a:p>
          <a:p>
            <a:pPr marL="393065" marR="5715" indent="-374015">
              <a:lnSpc>
                <a:spcPct val="101699"/>
              </a:lnSpc>
              <a:spcBef>
                <a:spcPts val="995"/>
              </a:spcBef>
              <a:buAutoNum type="alphaUcPeriod"/>
              <a:tabLst>
                <a:tab pos="394970" algn="l"/>
              </a:tabLst>
            </a:pPr>
            <a:r>
              <a:rPr spc="-35" dirty="0"/>
              <a:t>Lower</a:t>
            </a:r>
            <a:r>
              <a:rPr spc="190" dirty="0"/>
              <a:t> </a:t>
            </a:r>
            <a:r>
              <a:rPr spc="-20" dirty="0"/>
              <a:t>frequencies</a:t>
            </a:r>
            <a:r>
              <a:rPr spc="204" dirty="0"/>
              <a:t> </a:t>
            </a:r>
            <a:r>
              <a:rPr dirty="0"/>
              <a:t>always</a:t>
            </a:r>
            <a:r>
              <a:rPr spc="200" dirty="0"/>
              <a:t> </a:t>
            </a:r>
            <a:r>
              <a:rPr dirty="0"/>
              <a:t>contribute</a:t>
            </a:r>
            <a:r>
              <a:rPr spc="200" dirty="0"/>
              <a:t> </a:t>
            </a:r>
            <a:r>
              <a:rPr dirty="0"/>
              <a:t>more</a:t>
            </a:r>
            <a:r>
              <a:rPr spc="204" dirty="0"/>
              <a:t> </a:t>
            </a:r>
            <a:r>
              <a:rPr dirty="0"/>
              <a:t>to</a:t>
            </a:r>
            <a:r>
              <a:rPr spc="200" dirty="0"/>
              <a:t> </a:t>
            </a:r>
            <a:r>
              <a:rPr dirty="0"/>
              <a:t>the</a:t>
            </a:r>
            <a:r>
              <a:rPr spc="204" dirty="0"/>
              <a:t> </a:t>
            </a:r>
            <a:r>
              <a:rPr dirty="0"/>
              <a:t>energy</a:t>
            </a:r>
            <a:r>
              <a:rPr spc="200" dirty="0"/>
              <a:t> </a:t>
            </a:r>
            <a:r>
              <a:rPr spc="50" dirty="0"/>
              <a:t>than 	</a:t>
            </a:r>
            <a:r>
              <a:rPr dirty="0"/>
              <a:t>higher</a:t>
            </a:r>
            <a:r>
              <a:rPr spc="10" dirty="0"/>
              <a:t> </a:t>
            </a:r>
            <a:r>
              <a:rPr spc="-10" dirty="0"/>
              <a:t>ones.</a:t>
            </a:r>
          </a:p>
          <a:p>
            <a:pPr marL="12700">
              <a:lnSpc>
                <a:spcPct val="100000"/>
              </a:lnSpc>
              <a:spcBef>
                <a:spcPts val="1939"/>
              </a:spcBef>
              <a:tabLst>
                <a:tab pos="1621155" algn="l"/>
              </a:tabLst>
            </a:pPr>
            <a:r>
              <a:rPr b="1" spc="-10" dirty="0">
                <a:latin typeface="Georgia"/>
                <a:cs typeface="Georgia"/>
              </a:rPr>
              <a:t>Solution:</a:t>
            </a:r>
            <a:r>
              <a:rPr b="1" dirty="0">
                <a:latin typeface="Georgia"/>
                <a:cs typeface="Georgia"/>
              </a:rPr>
              <a:t>	</a:t>
            </a:r>
            <a:r>
              <a:rPr dirty="0"/>
              <a:t>A</a:t>
            </a:r>
            <a:r>
              <a:rPr spc="55" dirty="0"/>
              <a:t> </a:t>
            </a:r>
            <a:r>
              <a:rPr spc="-20" dirty="0"/>
              <a:t>only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734820" algn="l"/>
              </a:tabLst>
            </a:pPr>
            <a:r>
              <a:rPr dirty="0"/>
              <a:t>Which</a:t>
            </a:r>
            <a:r>
              <a:rPr spc="-25" dirty="0"/>
              <a:t> </a:t>
            </a:r>
            <a:r>
              <a:rPr spc="-75" dirty="0"/>
              <a:t>of</a:t>
            </a:r>
            <a:r>
              <a:rPr spc="-25" dirty="0"/>
              <a:t> </a:t>
            </a:r>
            <a:r>
              <a:rPr dirty="0"/>
              <a:t>the</a:t>
            </a:r>
            <a:r>
              <a:rPr spc="-20" dirty="0"/>
              <a:t> </a:t>
            </a:r>
            <a:r>
              <a:rPr spc="-75" dirty="0"/>
              <a:t>following</a:t>
            </a:r>
            <a:r>
              <a:rPr spc="-25" dirty="0"/>
              <a:t> </a:t>
            </a:r>
            <a:r>
              <a:rPr spc="-10" dirty="0"/>
              <a:t>describes</a:t>
            </a:r>
            <a:r>
              <a:rPr spc="-25" dirty="0"/>
              <a:t> </a:t>
            </a:r>
            <a:r>
              <a:rPr spc="-60" dirty="0"/>
              <a:t>how</a:t>
            </a:r>
            <a:r>
              <a:rPr spc="-20" dirty="0"/>
              <a:t> </a:t>
            </a:r>
            <a:r>
              <a:rPr dirty="0"/>
              <a:t>Planck</a:t>
            </a:r>
            <a:r>
              <a:rPr spc="-25" dirty="0"/>
              <a:t> </a:t>
            </a:r>
            <a:r>
              <a:rPr spc="-40" dirty="0"/>
              <a:t>solved</a:t>
            </a:r>
            <a:r>
              <a:rPr spc="-25" dirty="0"/>
              <a:t> </a:t>
            </a:r>
            <a:r>
              <a:rPr dirty="0"/>
              <a:t>the</a:t>
            </a:r>
            <a:r>
              <a:rPr spc="-20" dirty="0"/>
              <a:t> </a:t>
            </a:r>
            <a:r>
              <a:rPr spc="-10" dirty="0"/>
              <a:t>ultraviolet catastrophe?</a:t>
            </a:r>
            <a:r>
              <a:rPr dirty="0"/>
              <a:t>	(Choose</a:t>
            </a:r>
            <a:r>
              <a:rPr spc="-65" dirty="0"/>
              <a:t> </a:t>
            </a:r>
            <a:r>
              <a:rPr spc="-20" dirty="0"/>
              <a:t>one.)</a:t>
            </a:r>
          </a:p>
        </p:txBody>
      </p:sp>
      <p:sp>
        <p:nvSpPr>
          <p:cNvPr id="5" name="object 5"/>
          <p:cNvSpPr txBox="1"/>
          <p:nvPr/>
        </p:nvSpPr>
        <p:spPr>
          <a:xfrm>
            <a:off x="715137" y="2170390"/>
            <a:ext cx="8260715" cy="3439795"/>
          </a:xfrm>
          <a:prstGeom prst="rect">
            <a:avLst/>
          </a:prstGeom>
        </p:spPr>
        <p:txBody>
          <a:bodyPr vert="horz" wrap="square" lIns="0" tIns="9525" rIns="0" bIns="0" rtlCol="0">
            <a:spAutoFit/>
          </a:bodyPr>
          <a:lstStyle/>
          <a:p>
            <a:pPr marL="386715" marR="6350" indent="-370205">
              <a:lnSpc>
                <a:spcPct val="101699"/>
              </a:lnSpc>
              <a:spcBef>
                <a:spcPts val="75"/>
              </a:spcBef>
              <a:buAutoNum type="alphaUcPeriod"/>
              <a:tabLst>
                <a:tab pos="387985" algn="l"/>
              </a:tabLst>
            </a:pPr>
            <a:r>
              <a:rPr sz="2450" dirty="0">
                <a:latin typeface="Times New Roman"/>
                <a:cs typeface="Times New Roman"/>
              </a:rPr>
              <a:t>He</a:t>
            </a:r>
            <a:r>
              <a:rPr sz="2450" spc="80" dirty="0">
                <a:latin typeface="Times New Roman"/>
                <a:cs typeface="Times New Roman"/>
              </a:rPr>
              <a:t> </a:t>
            </a:r>
            <a:r>
              <a:rPr sz="2450" dirty="0">
                <a:latin typeface="Times New Roman"/>
                <a:cs typeface="Times New Roman"/>
              </a:rPr>
              <a:t>changed</a:t>
            </a:r>
            <a:r>
              <a:rPr sz="2450" spc="90"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assumptions</a:t>
            </a:r>
            <a:r>
              <a:rPr sz="2450" spc="90" dirty="0">
                <a:latin typeface="Times New Roman"/>
                <a:cs typeface="Times New Roman"/>
              </a:rPr>
              <a:t> </a:t>
            </a:r>
            <a:r>
              <a:rPr sz="2450" spc="50" dirty="0">
                <a:latin typeface="Times New Roman"/>
                <a:cs typeface="Times New Roman"/>
              </a:rPr>
              <a:t>about</a:t>
            </a:r>
            <a:r>
              <a:rPr sz="2450" spc="90" dirty="0">
                <a:latin typeface="Times New Roman"/>
                <a:cs typeface="Times New Roman"/>
              </a:rPr>
              <a:t> </a:t>
            </a:r>
            <a:r>
              <a:rPr sz="2450" dirty="0">
                <a:latin typeface="Times New Roman"/>
                <a:cs typeface="Times New Roman"/>
              </a:rPr>
              <a:t>how</a:t>
            </a:r>
            <a:r>
              <a:rPr sz="2450" spc="90" dirty="0">
                <a:latin typeface="Times New Roman"/>
                <a:cs typeface="Times New Roman"/>
              </a:rPr>
              <a:t> </a:t>
            </a:r>
            <a:r>
              <a:rPr sz="2450" dirty="0">
                <a:latin typeface="Times New Roman"/>
                <a:cs typeface="Times New Roman"/>
              </a:rPr>
              <a:t>probable</a:t>
            </a:r>
            <a:r>
              <a:rPr sz="2450" spc="90" dirty="0">
                <a:latin typeface="Times New Roman"/>
                <a:cs typeface="Times New Roman"/>
              </a:rPr>
              <a:t> </a:t>
            </a:r>
            <a:r>
              <a:rPr sz="2450" spc="-10" dirty="0">
                <a:latin typeface="Times New Roman"/>
                <a:cs typeface="Times New Roman"/>
              </a:rPr>
              <a:t>different</a:t>
            </a:r>
            <a:r>
              <a:rPr sz="2450" spc="95" dirty="0">
                <a:latin typeface="Times New Roman"/>
                <a:cs typeface="Times New Roman"/>
              </a:rPr>
              <a:t> </a:t>
            </a:r>
            <a:r>
              <a:rPr sz="2450" spc="-25" dirty="0">
                <a:latin typeface="Times New Roman"/>
                <a:cs typeface="Times New Roman"/>
              </a:rPr>
              <a:t>en- 	</a:t>
            </a:r>
            <a:r>
              <a:rPr sz="2450" spc="-20" dirty="0">
                <a:latin typeface="Times New Roman"/>
                <a:cs typeface="Times New Roman"/>
              </a:rPr>
              <a:t>ergies</a:t>
            </a:r>
            <a:r>
              <a:rPr sz="2450" spc="50" dirty="0">
                <a:latin typeface="Times New Roman"/>
                <a:cs typeface="Times New Roman"/>
              </a:rPr>
              <a:t> </a:t>
            </a:r>
            <a:r>
              <a:rPr sz="2450" dirty="0">
                <a:latin typeface="Times New Roman"/>
                <a:cs typeface="Times New Roman"/>
              </a:rPr>
              <a:t>are</a:t>
            </a:r>
            <a:r>
              <a:rPr sz="2450" spc="50" dirty="0">
                <a:latin typeface="Times New Roman"/>
                <a:cs typeface="Times New Roman"/>
              </a:rPr>
              <a:t> </a:t>
            </a:r>
            <a:r>
              <a:rPr sz="2450" dirty="0">
                <a:latin typeface="Times New Roman"/>
                <a:cs typeface="Times New Roman"/>
              </a:rPr>
              <a:t>for</a:t>
            </a:r>
            <a:r>
              <a:rPr sz="2450" spc="50" dirty="0">
                <a:latin typeface="Times New Roman"/>
                <a:cs typeface="Times New Roman"/>
              </a:rPr>
              <a:t> </a:t>
            </a:r>
            <a:r>
              <a:rPr sz="2450" dirty="0">
                <a:latin typeface="Times New Roman"/>
                <a:cs typeface="Times New Roman"/>
              </a:rPr>
              <a:t>an</a:t>
            </a:r>
            <a:r>
              <a:rPr sz="2450" spc="55" dirty="0">
                <a:latin typeface="Times New Roman"/>
                <a:cs typeface="Times New Roman"/>
              </a:rPr>
              <a:t> </a:t>
            </a:r>
            <a:r>
              <a:rPr sz="2450" dirty="0">
                <a:latin typeface="Times New Roman"/>
                <a:cs typeface="Times New Roman"/>
              </a:rPr>
              <a:t>electromagnetic</a:t>
            </a:r>
            <a:r>
              <a:rPr sz="2450" spc="45" dirty="0">
                <a:latin typeface="Times New Roman"/>
                <a:cs typeface="Times New Roman"/>
              </a:rPr>
              <a:t> </a:t>
            </a:r>
            <a:r>
              <a:rPr sz="2450" spc="-40" dirty="0">
                <a:latin typeface="Times New Roman"/>
                <a:cs typeface="Times New Roman"/>
              </a:rPr>
              <a:t>wave</a:t>
            </a:r>
            <a:r>
              <a:rPr sz="2450" spc="50" dirty="0">
                <a:latin typeface="Times New Roman"/>
                <a:cs typeface="Times New Roman"/>
              </a:rPr>
              <a:t> </a:t>
            </a:r>
            <a:r>
              <a:rPr sz="2450" dirty="0">
                <a:latin typeface="Times New Roman"/>
                <a:cs typeface="Times New Roman"/>
              </a:rPr>
              <a:t>in</a:t>
            </a:r>
            <a:r>
              <a:rPr sz="2450" spc="50" dirty="0">
                <a:latin typeface="Times New Roman"/>
                <a:cs typeface="Times New Roman"/>
              </a:rPr>
              <a:t> </a:t>
            </a:r>
            <a:r>
              <a:rPr sz="2450" dirty="0">
                <a:latin typeface="Times New Roman"/>
                <a:cs typeface="Times New Roman"/>
              </a:rPr>
              <a:t>a</a:t>
            </a:r>
            <a:r>
              <a:rPr sz="2450" spc="50"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86715" marR="7620" indent="-358140">
              <a:lnSpc>
                <a:spcPct val="101699"/>
              </a:lnSpc>
              <a:spcBef>
                <a:spcPts val="994"/>
              </a:spcBef>
              <a:buAutoNum type="alphaUcPeriod"/>
              <a:tabLst>
                <a:tab pos="387985" algn="l"/>
              </a:tabLst>
            </a:pPr>
            <a:r>
              <a:rPr sz="2450" dirty="0">
                <a:latin typeface="Times New Roman"/>
                <a:cs typeface="Times New Roman"/>
              </a:rPr>
              <a:t>He</a:t>
            </a:r>
            <a:r>
              <a:rPr sz="2450" spc="-10" dirty="0">
                <a:latin typeface="Times New Roman"/>
                <a:cs typeface="Times New Roman"/>
              </a:rPr>
              <a:t> changed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assumptions</a:t>
            </a:r>
            <a:r>
              <a:rPr sz="2450" spc="-10" dirty="0">
                <a:latin typeface="Times New Roman"/>
                <a:cs typeface="Times New Roman"/>
              </a:rPr>
              <a:t> </a:t>
            </a:r>
            <a:r>
              <a:rPr sz="2450" spc="50" dirty="0">
                <a:latin typeface="Times New Roman"/>
                <a:cs typeface="Times New Roman"/>
              </a:rPr>
              <a:t>about</a:t>
            </a:r>
            <a:r>
              <a:rPr sz="2450" spc="-5" dirty="0">
                <a:latin typeface="Times New Roman"/>
                <a:cs typeface="Times New Roman"/>
              </a:rPr>
              <a:t> </a:t>
            </a:r>
            <a:r>
              <a:rPr sz="2450" dirty="0">
                <a:latin typeface="Times New Roman"/>
                <a:cs typeface="Times New Roman"/>
              </a:rPr>
              <a:t>what</a:t>
            </a:r>
            <a:r>
              <a:rPr sz="2450" spc="-10" dirty="0">
                <a:latin typeface="Times New Roman"/>
                <a:cs typeface="Times New Roman"/>
              </a:rPr>
              <a:t> </a:t>
            </a:r>
            <a:r>
              <a:rPr sz="2450" spc="-35" dirty="0">
                <a:latin typeface="Times New Roman"/>
                <a:cs typeface="Times New Roman"/>
              </a:rPr>
              <a:t>energies</a:t>
            </a:r>
            <a:r>
              <a:rPr sz="2450" spc="-5" dirty="0">
                <a:latin typeface="Times New Roman"/>
                <a:cs typeface="Times New Roman"/>
              </a:rPr>
              <a:t> </a:t>
            </a:r>
            <a:r>
              <a:rPr sz="2450" spc="-50" dirty="0">
                <a:latin typeface="Times New Roman"/>
                <a:cs typeface="Times New Roman"/>
              </a:rPr>
              <a:t>were</a:t>
            </a:r>
            <a:r>
              <a:rPr sz="2450" spc="-15" dirty="0">
                <a:latin typeface="Times New Roman"/>
                <a:cs typeface="Times New Roman"/>
              </a:rPr>
              <a:t> </a:t>
            </a:r>
            <a:r>
              <a:rPr sz="2450" spc="-10" dirty="0">
                <a:latin typeface="Times New Roman"/>
                <a:cs typeface="Times New Roman"/>
              </a:rPr>
              <a:t>possible 	</a:t>
            </a:r>
            <a:r>
              <a:rPr sz="2450" dirty="0">
                <a:latin typeface="Times New Roman"/>
                <a:cs typeface="Times New Roman"/>
              </a:rPr>
              <a:t>for</a:t>
            </a:r>
            <a:r>
              <a:rPr sz="2450" spc="60" dirty="0">
                <a:latin typeface="Times New Roman"/>
                <a:cs typeface="Times New Roman"/>
              </a:rPr>
              <a:t> </a:t>
            </a:r>
            <a:r>
              <a:rPr sz="2450" dirty="0">
                <a:latin typeface="Times New Roman"/>
                <a:cs typeface="Times New Roman"/>
              </a:rPr>
              <a:t>an</a:t>
            </a:r>
            <a:r>
              <a:rPr sz="2450" spc="55" dirty="0">
                <a:latin typeface="Times New Roman"/>
                <a:cs typeface="Times New Roman"/>
              </a:rPr>
              <a:t> </a:t>
            </a:r>
            <a:r>
              <a:rPr sz="2450" dirty="0">
                <a:latin typeface="Times New Roman"/>
                <a:cs typeface="Times New Roman"/>
              </a:rPr>
              <a:t>electromagnetic</a:t>
            </a:r>
            <a:r>
              <a:rPr sz="2450" spc="60" dirty="0">
                <a:latin typeface="Times New Roman"/>
                <a:cs typeface="Times New Roman"/>
              </a:rPr>
              <a:t> </a:t>
            </a:r>
            <a:r>
              <a:rPr sz="2450" spc="-45" dirty="0">
                <a:latin typeface="Times New Roman"/>
                <a:cs typeface="Times New Roman"/>
              </a:rPr>
              <a:t>wave</a:t>
            </a:r>
            <a:r>
              <a:rPr sz="2450" spc="60" dirty="0">
                <a:latin typeface="Times New Roman"/>
                <a:cs typeface="Times New Roman"/>
              </a:rPr>
              <a:t> </a:t>
            </a:r>
            <a:r>
              <a:rPr sz="2450" dirty="0">
                <a:latin typeface="Times New Roman"/>
                <a:cs typeface="Times New Roman"/>
              </a:rPr>
              <a:t>in</a:t>
            </a:r>
            <a:r>
              <a:rPr sz="2450" spc="60"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86715" marR="5080" indent="-361950">
              <a:lnSpc>
                <a:spcPct val="101699"/>
              </a:lnSpc>
              <a:spcBef>
                <a:spcPts val="994"/>
              </a:spcBef>
              <a:buAutoNum type="alphaUcPeriod"/>
              <a:tabLst>
                <a:tab pos="387985" algn="l"/>
              </a:tabLst>
            </a:pPr>
            <a:r>
              <a:rPr sz="2450" dirty="0">
                <a:latin typeface="Times New Roman"/>
                <a:cs typeface="Times New Roman"/>
              </a:rPr>
              <a:t>He</a:t>
            </a:r>
            <a:r>
              <a:rPr sz="2450" spc="70" dirty="0">
                <a:latin typeface="Times New Roman"/>
                <a:cs typeface="Times New Roman"/>
              </a:rPr>
              <a:t> </a:t>
            </a:r>
            <a:r>
              <a:rPr sz="2450" dirty="0">
                <a:latin typeface="Times New Roman"/>
                <a:cs typeface="Times New Roman"/>
              </a:rPr>
              <a:t>changed</a:t>
            </a:r>
            <a:r>
              <a:rPr sz="2450" spc="90"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values</a:t>
            </a:r>
            <a:r>
              <a:rPr sz="2450" spc="85"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constants</a:t>
            </a:r>
            <a:r>
              <a:rPr sz="2450" spc="80" dirty="0">
                <a:latin typeface="Times New Roman"/>
                <a:cs typeface="Times New Roman"/>
              </a:rPr>
              <a:t> </a:t>
            </a:r>
            <a:r>
              <a:rPr sz="2450" dirty="0">
                <a:latin typeface="Times New Roman"/>
                <a:cs typeface="Times New Roman"/>
              </a:rPr>
              <a:t>used</a:t>
            </a:r>
            <a:r>
              <a:rPr sz="2450" spc="85" dirty="0">
                <a:latin typeface="Times New Roman"/>
                <a:cs typeface="Times New Roman"/>
              </a:rPr>
              <a:t> </a:t>
            </a:r>
            <a:r>
              <a:rPr sz="2450" dirty="0">
                <a:latin typeface="Times New Roman"/>
                <a:cs typeface="Times New Roman"/>
              </a:rPr>
              <a:t>in</a:t>
            </a:r>
            <a:r>
              <a:rPr sz="2450" spc="85" dirty="0">
                <a:latin typeface="Times New Roman"/>
                <a:cs typeface="Times New Roman"/>
              </a:rPr>
              <a:t> </a:t>
            </a:r>
            <a:r>
              <a:rPr sz="2450" dirty="0">
                <a:latin typeface="Times New Roman"/>
                <a:cs typeface="Times New Roman"/>
              </a:rPr>
              <a:t>calculating</a:t>
            </a:r>
            <a:r>
              <a:rPr sz="2450" spc="9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spectrum.</a:t>
            </a:r>
            <a:endParaRPr sz="2450">
              <a:latin typeface="Times New Roman"/>
              <a:cs typeface="Times New Roman"/>
            </a:endParaRPr>
          </a:p>
          <a:p>
            <a:pPr marL="386080" marR="7620" indent="-374015">
              <a:lnSpc>
                <a:spcPct val="101699"/>
              </a:lnSpc>
              <a:spcBef>
                <a:spcPts val="994"/>
              </a:spcBef>
              <a:buAutoNum type="alphaUcPeriod"/>
              <a:tabLst>
                <a:tab pos="387985" algn="l"/>
                <a:tab pos="873760" algn="l"/>
                <a:tab pos="2360295" algn="l"/>
                <a:tab pos="2933065" algn="l"/>
                <a:tab pos="3551554" algn="l"/>
                <a:tab pos="4219575" algn="l"/>
                <a:tab pos="5017135" algn="l"/>
                <a:tab pos="5412740" algn="l"/>
                <a:tab pos="5978525" algn="l"/>
                <a:tab pos="7493634" algn="l"/>
                <a:tab pos="8100059" algn="l"/>
              </a:tabLst>
            </a:pPr>
            <a:r>
              <a:rPr sz="2450" spc="-25" dirty="0">
                <a:latin typeface="Times New Roman"/>
                <a:cs typeface="Times New Roman"/>
              </a:rPr>
              <a:t>He</a:t>
            </a:r>
            <a:r>
              <a:rPr sz="2450" dirty="0">
                <a:latin typeface="Times New Roman"/>
                <a:cs typeface="Times New Roman"/>
              </a:rPr>
              <a:t>	</a:t>
            </a:r>
            <a:r>
              <a:rPr sz="2450" spc="-10" dirty="0">
                <a:latin typeface="Times New Roman"/>
                <a:cs typeface="Times New Roman"/>
              </a:rPr>
              <a:t>introduced</a:t>
            </a:r>
            <a:r>
              <a:rPr sz="2450" dirty="0">
                <a:latin typeface="Times New Roman"/>
                <a:cs typeface="Times New Roman"/>
              </a:rPr>
              <a:t>	</a:t>
            </a:r>
            <a:r>
              <a:rPr sz="2450" spc="-25" dirty="0">
                <a:latin typeface="Times New Roman"/>
                <a:cs typeface="Times New Roman"/>
              </a:rPr>
              <a:t>one</a:t>
            </a:r>
            <a:r>
              <a:rPr sz="2450" dirty="0">
                <a:latin typeface="Times New Roman"/>
                <a:cs typeface="Times New Roman"/>
              </a:rPr>
              <a:t>	</a:t>
            </a:r>
            <a:r>
              <a:rPr sz="2450" spc="-20" dirty="0">
                <a:latin typeface="Times New Roman"/>
                <a:cs typeface="Times New Roman"/>
              </a:rPr>
              <a:t>rule</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10" dirty="0">
                <a:latin typeface="Times New Roman"/>
                <a:cs typeface="Times New Roman"/>
              </a:rPr>
              <a:t>holds</a:t>
            </a:r>
            <a:r>
              <a:rPr sz="2450" dirty="0">
                <a:latin typeface="Times New Roman"/>
                <a:cs typeface="Times New Roman"/>
              </a:rPr>
              <a:t>	</a:t>
            </a:r>
            <a:r>
              <a:rPr sz="2450" spc="95" dirty="0">
                <a:latin typeface="Times New Roman"/>
                <a:cs typeface="Times New Roman"/>
              </a:rPr>
              <a:t>at</a:t>
            </a:r>
            <a:r>
              <a:rPr sz="2450" dirty="0">
                <a:latin typeface="Times New Roman"/>
                <a:cs typeface="Times New Roman"/>
              </a:rPr>
              <a:t>	</a:t>
            </a:r>
            <a:r>
              <a:rPr sz="2450" spc="-25" dirty="0">
                <a:latin typeface="Times New Roman"/>
                <a:cs typeface="Times New Roman"/>
              </a:rPr>
              <a:t>low</a:t>
            </a:r>
            <a:r>
              <a:rPr sz="2450" dirty="0">
                <a:latin typeface="Times New Roman"/>
                <a:cs typeface="Times New Roman"/>
              </a:rPr>
              <a:t>	</a:t>
            </a:r>
            <a:r>
              <a:rPr sz="2450" spc="-10" dirty="0">
                <a:latin typeface="Times New Roman"/>
                <a:cs typeface="Times New Roman"/>
              </a:rPr>
              <a:t>frequencies</a:t>
            </a:r>
            <a:r>
              <a:rPr sz="2450" dirty="0">
                <a:latin typeface="Times New Roman"/>
                <a:cs typeface="Times New Roman"/>
              </a:rPr>
              <a:t>	</a:t>
            </a:r>
            <a:r>
              <a:rPr sz="2450" spc="-25" dirty="0">
                <a:latin typeface="Times New Roman"/>
                <a:cs typeface="Times New Roman"/>
              </a:rPr>
              <a:t>and</a:t>
            </a:r>
            <a:r>
              <a:rPr sz="2450" dirty="0">
                <a:latin typeface="Times New Roman"/>
                <a:cs typeface="Times New Roman"/>
              </a:rPr>
              <a:t>	</a:t>
            </a:r>
            <a:r>
              <a:rPr sz="2450" spc="-50" dirty="0">
                <a:latin typeface="Times New Roman"/>
                <a:cs typeface="Times New Roman"/>
              </a:rPr>
              <a:t>a 	</a:t>
            </a:r>
            <a:r>
              <a:rPr sz="2450" spc="-10" dirty="0">
                <a:latin typeface="Times New Roman"/>
                <a:cs typeface="Times New Roman"/>
              </a:rPr>
              <a:t>different</a:t>
            </a:r>
            <a:r>
              <a:rPr sz="2450" spc="40" dirty="0">
                <a:latin typeface="Times New Roman"/>
                <a:cs typeface="Times New Roman"/>
              </a:rPr>
              <a:t> </a:t>
            </a:r>
            <a:r>
              <a:rPr sz="2450" dirty="0">
                <a:latin typeface="Times New Roman"/>
                <a:cs typeface="Times New Roman"/>
              </a:rPr>
              <a:t>one</a:t>
            </a:r>
            <a:r>
              <a:rPr sz="2450" spc="40" dirty="0">
                <a:latin typeface="Times New Roman"/>
                <a:cs typeface="Times New Roman"/>
              </a:rPr>
              <a:t> </a:t>
            </a:r>
            <a:r>
              <a:rPr sz="2450" spc="114" dirty="0">
                <a:latin typeface="Times New Roman"/>
                <a:cs typeface="Times New Roman"/>
              </a:rPr>
              <a:t>that</a:t>
            </a:r>
            <a:r>
              <a:rPr sz="2450" spc="40" dirty="0">
                <a:latin typeface="Times New Roman"/>
                <a:cs typeface="Times New Roman"/>
              </a:rPr>
              <a:t> </a:t>
            </a:r>
            <a:r>
              <a:rPr sz="2450" dirty="0">
                <a:latin typeface="Times New Roman"/>
                <a:cs typeface="Times New Roman"/>
              </a:rPr>
              <a:t>holds</a:t>
            </a:r>
            <a:r>
              <a:rPr sz="2450" spc="40" dirty="0">
                <a:latin typeface="Times New Roman"/>
                <a:cs typeface="Times New Roman"/>
              </a:rPr>
              <a:t> </a:t>
            </a:r>
            <a:r>
              <a:rPr sz="2450" spc="120" dirty="0">
                <a:latin typeface="Times New Roman"/>
                <a:cs typeface="Times New Roman"/>
              </a:rPr>
              <a:t>at</a:t>
            </a:r>
            <a:r>
              <a:rPr sz="2450" spc="40" dirty="0">
                <a:latin typeface="Times New Roman"/>
                <a:cs typeface="Times New Roman"/>
              </a:rPr>
              <a:t> </a:t>
            </a:r>
            <a:r>
              <a:rPr sz="2450" dirty="0">
                <a:latin typeface="Times New Roman"/>
                <a:cs typeface="Times New Roman"/>
              </a:rPr>
              <a:t>high</a:t>
            </a:r>
            <a:r>
              <a:rPr sz="2450" spc="40" dirty="0">
                <a:latin typeface="Times New Roman"/>
                <a:cs typeface="Times New Roman"/>
              </a:rPr>
              <a:t> </a:t>
            </a:r>
            <a:r>
              <a:rPr sz="2450" spc="-10" dirty="0">
                <a:latin typeface="Times New Roman"/>
                <a:cs typeface="Times New Roman"/>
              </a:rPr>
              <a:t>frequencies.</a:t>
            </a:r>
            <a:endParaRPr sz="2450">
              <a:latin typeface="Times New Roman"/>
              <a:cs typeface="Times New Roman"/>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734820" algn="l"/>
              </a:tabLst>
            </a:pPr>
            <a:r>
              <a:rPr dirty="0"/>
              <a:t>Which</a:t>
            </a:r>
            <a:r>
              <a:rPr spc="-25" dirty="0"/>
              <a:t> </a:t>
            </a:r>
            <a:r>
              <a:rPr spc="-75" dirty="0"/>
              <a:t>of</a:t>
            </a:r>
            <a:r>
              <a:rPr spc="-25" dirty="0"/>
              <a:t> </a:t>
            </a:r>
            <a:r>
              <a:rPr dirty="0"/>
              <a:t>the</a:t>
            </a:r>
            <a:r>
              <a:rPr spc="-20" dirty="0"/>
              <a:t> </a:t>
            </a:r>
            <a:r>
              <a:rPr spc="-75" dirty="0"/>
              <a:t>following</a:t>
            </a:r>
            <a:r>
              <a:rPr spc="-25" dirty="0"/>
              <a:t> </a:t>
            </a:r>
            <a:r>
              <a:rPr spc="-10" dirty="0"/>
              <a:t>describes</a:t>
            </a:r>
            <a:r>
              <a:rPr spc="-25" dirty="0"/>
              <a:t> </a:t>
            </a:r>
            <a:r>
              <a:rPr spc="-60" dirty="0"/>
              <a:t>how</a:t>
            </a:r>
            <a:r>
              <a:rPr spc="-20" dirty="0"/>
              <a:t> </a:t>
            </a:r>
            <a:r>
              <a:rPr dirty="0"/>
              <a:t>Planck</a:t>
            </a:r>
            <a:r>
              <a:rPr spc="-25" dirty="0"/>
              <a:t> </a:t>
            </a:r>
            <a:r>
              <a:rPr spc="-40" dirty="0"/>
              <a:t>solved</a:t>
            </a:r>
            <a:r>
              <a:rPr spc="-25" dirty="0"/>
              <a:t> </a:t>
            </a:r>
            <a:r>
              <a:rPr dirty="0"/>
              <a:t>the</a:t>
            </a:r>
            <a:r>
              <a:rPr spc="-20" dirty="0"/>
              <a:t> </a:t>
            </a:r>
            <a:r>
              <a:rPr spc="-10" dirty="0"/>
              <a:t>ultraviolet catastrophe?</a:t>
            </a:r>
            <a:r>
              <a:rPr dirty="0"/>
              <a:t>	(Choose</a:t>
            </a:r>
            <a:r>
              <a:rPr spc="-65" dirty="0"/>
              <a:t> </a:t>
            </a:r>
            <a:r>
              <a:rPr spc="-20" dirty="0"/>
              <a:t>one.)</a:t>
            </a:r>
          </a:p>
        </p:txBody>
      </p:sp>
      <p:sp>
        <p:nvSpPr>
          <p:cNvPr id="5" name="object 5"/>
          <p:cNvSpPr txBox="1"/>
          <p:nvPr/>
        </p:nvSpPr>
        <p:spPr>
          <a:xfrm>
            <a:off x="707758" y="2170390"/>
            <a:ext cx="8267700" cy="4060190"/>
          </a:xfrm>
          <a:prstGeom prst="rect">
            <a:avLst/>
          </a:prstGeom>
        </p:spPr>
        <p:txBody>
          <a:bodyPr vert="horz" wrap="square" lIns="0" tIns="9525" rIns="0" bIns="0" rtlCol="0">
            <a:spAutoFit/>
          </a:bodyPr>
          <a:lstStyle/>
          <a:p>
            <a:pPr marL="393700" marR="6350" indent="-370205">
              <a:lnSpc>
                <a:spcPct val="101699"/>
              </a:lnSpc>
              <a:spcBef>
                <a:spcPts val="75"/>
              </a:spcBef>
              <a:buAutoNum type="alphaUcPeriod"/>
              <a:tabLst>
                <a:tab pos="394970" algn="l"/>
              </a:tabLst>
            </a:pPr>
            <a:r>
              <a:rPr sz="2450" dirty="0">
                <a:latin typeface="Times New Roman"/>
                <a:cs typeface="Times New Roman"/>
              </a:rPr>
              <a:t>He</a:t>
            </a:r>
            <a:r>
              <a:rPr sz="2450" spc="80" dirty="0">
                <a:latin typeface="Times New Roman"/>
                <a:cs typeface="Times New Roman"/>
              </a:rPr>
              <a:t> </a:t>
            </a:r>
            <a:r>
              <a:rPr sz="2450" dirty="0">
                <a:latin typeface="Times New Roman"/>
                <a:cs typeface="Times New Roman"/>
              </a:rPr>
              <a:t>changed</a:t>
            </a:r>
            <a:r>
              <a:rPr sz="2450" spc="90"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assumptions</a:t>
            </a:r>
            <a:r>
              <a:rPr sz="2450" spc="90" dirty="0">
                <a:latin typeface="Times New Roman"/>
                <a:cs typeface="Times New Roman"/>
              </a:rPr>
              <a:t> </a:t>
            </a:r>
            <a:r>
              <a:rPr sz="2450" spc="50" dirty="0">
                <a:latin typeface="Times New Roman"/>
                <a:cs typeface="Times New Roman"/>
              </a:rPr>
              <a:t>about</a:t>
            </a:r>
            <a:r>
              <a:rPr sz="2450" spc="90" dirty="0">
                <a:latin typeface="Times New Roman"/>
                <a:cs typeface="Times New Roman"/>
              </a:rPr>
              <a:t> </a:t>
            </a:r>
            <a:r>
              <a:rPr sz="2450" dirty="0">
                <a:latin typeface="Times New Roman"/>
                <a:cs typeface="Times New Roman"/>
              </a:rPr>
              <a:t>how</a:t>
            </a:r>
            <a:r>
              <a:rPr sz="2450" spc="90" dirty="0">
                <a:latin typeface="Times New Roman"/>
                <a:cs typeface="Times New Roman"/>
              </a:rPr>
              <a:t> </a:t>
            </a:r>
            <a:r>
              <a:rPr sz="2450" dirty="0">
                <a:latin typeface="Times New Roman"/>
                <a:cs typeface="Times New Roman"/>
              </a:rPr>
              <a:t>probable</a:t>
            </a:r>
            <a:r>
              <a:rPr sz="2450" spc="90" dirty="0">
                <a:latin typeface="Times New Roman"/>
                <a:cs typeface="Times New Roman"/>
              </a:rPr>
              <a:t> </a:t>
            </a:r>
            <a:r>
              <a:rPr sz="2450" spc="-10" dirty="0">
                <a:latin typeface="Times New Roman"/>
                <a:cs typeface="Times New Roman"/>
              </a:rPr>
              <a:t>different</a:t>
            </a:r>
            <a:r>
              <a:rPr sz="2450" spc="95" dirty="0">
                <a:latin typeface="Times New Roman"/>
                <a:cs typeface="Times New Roman"/>
              </a:rPr>
              <a:t> </a:t>
            </a:r>
            <a:r>
              <a:rPr sz="2450" spc="-25" dirty="0">
                <a:latin typeface="Times New Roman"/>
                <a:cs typeface="Times New Roman"/>
              </a:rPr>
              <a:t>en- 	</a:t>
            </a:r>
            <a:r>
              <a:rPr sz="2450" spc="-20" dirty="0">
                <a:latin typeface="Times New Roman"/>
                <a:cs typeface="Times New Roman"/>
              </a:rPr>
              <a:t>ergies</a:t>
            </a:r>
            <a:r>
              <a:rPr sz="2450" spc="50" dirty="0">
                <a:latin typeface="Times New Roman"/>
                <a:cs typeface="Times New Roman"/>
              </a:rPr>
              <a:t> </a:t>
            </a:r>
            <a:r>
              <a:rPr sz="2450" dirty="0">
                <a:latin typeface="Times New Roman"/>
                <a:cs typeface="Times New Roman"/>
              </a:rPr>
              <a:t>are</a:t>
            </a:r>
            <a:r>
              <a:rPr sz="2450" spc="50" dirty="0">
                <a:latin typeface="Times New Roman"/>
                <a:cs typeface="Times New Roman"/>
              </a:rPr>
              <a:t> </a:t>
            </a:r>
            <a:r>
              <a:rPr sz="2450" dirty="0">
                <a:latin typeface="Times New Roman"/>
                <a:cs typeface="Times New Roman"/>
              </a:rPr>
              <a:t>for</a:t>
            </a:r>
            <a:r>
              <a:rPr sz="2450" spc="50" dirty="0">
                <a:latin typeface="Times New Roman"/>
                <a:cs typeface="Times New Roman"/>
              </a:rPr>
              <a:t> </a:t>
            </a:r>
            <a:r>
              <a:rPr sz="2450" dirty="0">
                <a:latin typeface="Times New Roman"/>
                <a:cs typeface="Times New Roman"/>
              </a:rPr>
              <a:t>an</a:t>
            </a:r>
            <a:r>
              <a:rPr sz="2450" spc="55" dirty="0">
                <a:latin typeface="Times New Roman"/>
                <a:cs typeface="Times New Roman"/>
              </a:rPr>
              <a:t> </a:t>
            </a:r>
            <a:r>
              <a:rPr sz="2450" dirty="0">
                <a:latin typeface="Times New Roman"/>
                <a:cs typeface="Times New Roman"/>
              </a:rPr>
              <a:t>electromagnetic</a:t>
            </a:r>
            <a:r>
              <a:rPr sz="2450" spc="45" dirty="0">
                <a:latin typeface="Times New Roman"/>
                <a:cs typeface="Times New Roman"/>
              </a:rPr>
              <a:t> </a:t>
            </a:r>
            <a:r>
              <a:rPr sz="2450" spc="-40" dirty="0">
                <a:latin typeface="Times New Roman"/>
                <a:cs typeface="Times New Roman"/>
              </a:rPr>
              <a:t>wave</a:t>
            </a:r>
            <a:r>
              <a:rPr sz="2450" spc="50" dirty="0">
                <a:latin typeface="Times New Roman"/>
                <a:cs typeface="Times New Roman"/>
              </a:rPr>
              <a:t> </a:t>
            </a:r>
            <a:r>
              <a:rPr sz="2450" dirty="0">
                <a:latin typeface="Times New Roman"/>
                <a:cs typeface="Times New Roman"/>
              </a:rPr>
              <a:t>in</a:t>
            </a:r>
            <a:r>
              <a:rPr sz="2450" spc="50" dirty="0">
                <a:latin typeface="Times New Roman"/>
                <a:cs typeface="Times New Roman"/>
              </a:rPr>
              <a:t> </a:t>
            </a:r>
            <a:r>
              <a:rPr sz="2450" dirty="0">
                <a:latin typeface="Times New Roman"/>
                <a:cs typeface="Times New Roman"/>
              </a:rPr>
              <a:t>a</a:t>
            </a:r>
            <a:r>
              <a:rPr sz="2450" spc="50"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93700" marR="7620" indent="-358140">
              <a:lnSpc>
                <a:spcPct val="101699"/>
              </a:lnSpc>
              <a:spcBef>
                <a:spcPts val="994"/>
              </a:spcBef>
              <a:buAutoNum type="alphaUcPeriod"/>
              <a:tabLst>
                <a:tab pos="394970" algn="l"/>
              </a:tabLst>
            </a:pPr>
            <a:r>
              <a:rPr sz="2450" dirty="0">
                <a:latin typeface="Times New Roman"/>
                <a:cs typeface="Times New Roman"/>
              </a:rPr>
              <a:t>He</a:t>
            </a:r>
            <a:r>
              <a:rPr sz="2450" spc="-10" dirty="0">
                <a:latin typeface="Times New Roman"/>
                <a:cs typeface="Times New Roman"/>
              </a:rPr>
              <a:t> changed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assumptions</a:t>
            </a:r>
            <a:r>
              <a:rPr sz="2450" spc="-10" dirty="0">
                <a:latin typeface="Times New Roman"/>
                <a:cs typeface="Times New Roman"/>
              </a:rPr>
              <a:t> </a:t>
            </a:r>
            <a:r>
              <a:rPr sz="2450" spc="50" dirty="0">
                <a:latin typeface="Times New Roman"/>
                <a:cs typeface="Times New Roman"/>
              </a:rPr>
              <a:t>about</a:t>
            </a:r>
            <a:r>
              <a:rPr sz="2450" spc="-5" dirty="0">
                <a:latin typeface="Times New Roman"/>
                <a:cs typeface="Times New Roman"/>
              </a:rPr>
              <a:t> </a:t>
            </a:r>
            <a:r>
              <a:rPr sz="2450" dirty="0">
                <a:latin typeface="Times New Roman"/>
                <a:cs typeface="Times New Roman"/>
              </a:rPr>
              <a:t>what</a:t>
            </a:r>
            <a:r>
              <a:rPr sz="2450" spc="-10" dirty="0">
                <a:latin typeface="Times New Roman"/>
                <a:cs typeface="Times New Roman"/>
              </a:rPr>
              <a:t> </a:t>
            </a:r>
            <a:r>
              <a:rPr sz="2450" spc="-35" dirty="0">
                <a:latin typeface="Times New Roman"/>
                <a:cs typeface="Times New Roman"/>
              </a:rPr>
              <a:t>energies</a:t>
            </a:r>
            <a:r>
              <a:rPr sz="2450" spc="-5" dirty="0">
                <a:latin typeface="Times New Roman"/>
                <a:cs typeface="Times New Roman"/>
              </a:rPr>
              <a:t> </a:t>
            </a:r>
            <a:r>
              <a:rPr sz="2450" spc="-50" dirty="0">
                <a:latin typeface="Times New Roman"/>
                <a:cs typeface="Times New Roman"/>
              </a:rPr>
              <a:t>were</a:t>
            </a:r>
            <a:r>
              <a:rPr sz="2450" spc="-15" dirty="0">
                <a:latin typeface="Times New Roman"/>
                <a:cs typeface="Times New Roman"/>
              </a:rPr>
              <a:t> </a:t>
            </a:r>
            <a:r>
              <a:rPr sz="2450" spc="-10" dirty="0">
                <a:latin typeface="Times New Roman"/>
                <a:cs typeface="Times New Roman"/>
              </a:rPr>
              <a:t>possible 	</a:t>
            </a:r>
            <a:r>
              <a:rPr sz="2450" dirty="0">
                <a:latin typeface="Times New Roman"/>
                <a:cs typeface="Times New Roman"/>
              </a:rPr>
              <a:t>for</a:t>
            </a:r>
            <a:r>
              <a:rPr sz="2450" spc="60" dirty="0">
                <a:latin typeface="Times New Roman"/>
                <a:cs typeface="Times New Roman"/>
              </a:rPr>
              <a:t> </a:t>
            </a:r>
            <a:r>
              <a:rPr sz="2450" dirty="0">
                <a:latin typeface="Times New Roman"/>
                <a:cs typeface="Times New Roman"/>
              </a:rPr>
              <a:t>an</a:t>
            </a:r>
            <a:r>
              <a:rPr sz="2450" spc="55" dirty="0">
                <a:latin typeface="Times New Roman"/>
                <a:cs typeface="Times New Roman"/>
              </a:rPr>
              <a:t> </a:t>
            </a:r>
            <a:r>
              <a:rPr sz="2450" dirty="0">
                <a:latin typeface="Times New Roman"/>
                <a:cs typeface="Times New Roman"/>
              </a:rPr>
              <a:t>electromagnetic</a:t>
            </a:r>
            <a:r>
              <a:rPr sz="2450" spc="60" dirty="0">
                <a:latin typeface="Times New Roman"/>
                <a:cs typeface="Times New Roman"/>
              </a:rPr>
              <a:t> </a:t>
            </a:r>
            <a:r>
              <a:rPr sz="2450" spc="-45" dirty="0">
                <a:latin typeface="Times New Roman"/>
                <a:cs typeface="Times New Roman"/>
              </a:rPr>
              <a:t>wave</a:t>
            </a:r>
            <a:r>
              <a:rPr sz="2450" spc="60" dirty="0">
                <a:latin typeface="Times New Roman"/>
                <a:cs typeface="Times New Roman"/>
              </a:rPr>
              <a:t> </a:t>
            </a:r>
            <a:r>
              <a:rPr sz="2450" dirty="0">
                <a:latin typeface="Times New Roman"/>
                <a:cs typeface="Times New Roman"/>
              </a:rPr>
              <a:t>in</a:t>
            </a:r>
            <a:r>
              <a:rPr sz="2450" spc="60"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cavity.</a:t>
            </a:r>
            <a:endParaRPr sz="2450">
              <a:latin typeface="Times New Roman"/>
              <a:cs typeface="Times New Roman"/>
            </a:endParaRPr>
          </a:p>
          <a:p>
            <a:pPr marL="393700" marR="5080" indent="-361950">
              <a:lnSpc>
                <a:spcPct val="101699"/>
              </a:lnSpc>
              <a:spcBef>
                <a:spcPts val="994"/>
              </a:spcBef>
              <a:buAutoNum type="alphaUcPeriod"/>
              <a:tabLst>
                <a:tab pos="394970" algn="l"/>
              </a:tabLst>
            </a:pPr>
            <a:r>
              <a:rPr sz="2450" dirty="0">
                <a:latin typeface="Times New Roman"/>
                <a:cs typeface="Times New Roman"/>
              </a:rPr>
              <a:t>He</a:t>
            </a:r>
            <a:r>
              <a:rPr sz="2450" spc="70" dirty="0">
                <a:latin typeface="Times New Roman"/>
                <a:cs typeface="Times New Roman"/>
              </a:rPr>
              <a:t> </a:t>
            </a:r>
            <a:r>
              <a:rPr sz="2450" dirty="0">
                <a:latin typeface="Times New Roman"/>
                <a:cs typeface="Times New Roman"/>
              </a:rPr>
              <a:t>changed</a:t>
            </a:r>
            <a:r>
              <a:rPr sz="2450" spc="90"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values</a:t>
            </a:r>
            <a:r>
              <a:rPr sz="2450" spc="85"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constants</a:t>
            </a:r>
            <a:r>
              <a:rPr sz="2450" spc="80" dirty="0">
                <a:latin typeface="Times New Roman"/>
                <a:cs typeface="Times New Roman"/>
              </a:rPr>
              <a:t> </a:t>
            </a:r>
            <a:r>
              <a:rPr sz="2450" dirty="0">
                <a:latin typeface="Times New Roman"/>
                <a:cs typeface="Times New Roman"/>
              </a:rPr>
              <a:t>used</a:t>
            </a:r>
            <a:r>
              <a:rPr sz="2450" spc="85" dirty="0">
                <a:latin typeface="Times New Roman"/>
                <a:cs typeface="Times New Roman"/>
              </a:rPr>
              <a:t> </a:t>
            </a:r>
            <a:r>
              <a:rPr sz="2450" dirty="0">
                <a:latin typeface="Times New Roman"/>
                <a:cs typeface="Times New Roman"/>
              </a:rPr>
              <a:t>in</a:t>
            </a:r>
            <a:r>
              <a:rPr sz="2450" spc="85" dirty="0">
                <a:latin typeface="Times New Roman"/>
                <a:cs typeface="Times New Roman"/>
              </a:rPr>
              <a:t> </a:t>
            </a:r>
            <a:r>
              <a:rPr sz="2450" dirty="0">
                <a:latin typeface="Times New Roman"/>
                <a:cs typeface="Times New Roman"/>
              </a:rPr>
              <a:t>calculating</a:t>
            </a:r>
            <a:r>
              <a:rPr sz="2450" spc="9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spectrum.</a:t>
            </a:r>
            <a:endParaRPr sz="2450">
              <a:latin typeface="Times New Roman"/>
              <a:cs typeface="Times New Roman"/>
            </a:endParaRPr>
          </a:p>
          <a:p>
            <a:pPr marL="393065" marR="7620" indent="-374015">
              <a:lnSpc>
                <a:spcPct val="101699"/>
              </a:lnSpc>
              <a:spcBef>
                <a:spcPts val="994"/>
              </a:spcBef>
              <a:buAutoNum type="alphaUcPeriod"/>
              <a:tabLst>
                <a:tab pos="394970" algn="l"/>
                <a:tab pos="881380" algn="l"/>
                <a:tab pos="2367280" algn="l"/>
                <a:tab pos="2940685" algn="l"/>
                <a:tab pos="3559175" algn="l"/>
                <a:tab pos="4227195" algn="l"/>
                <a:tab pos="5024755" algn="l"/>
                <a:tab pos="5420360" algn="l"/>
                <a:tab pos="5985510" algn="l"/>
                <a:tab pos="7501255" algn="l"/>
                <a:tab pos="8107680" algn="l"/>
              </a:tabLst>
            </a:pPr>
            <a:r>
              <a:rPr sz="2450" spc="-25" dirty="0">
                <a:latin typeface="Times New Roman"/>
                <a:cs typeface="Times New Roman"/>
              </a:rPr>
              <a:t>He</a:t>
            </a:r>
            <a:r>
              <a:rPr sz="2450" dirty="0">
                <a:latin typeface="Times New Roman"/>
                <a:cs typeface="Times New Roman"/>
              </a:rPr>
              <a:t>	</a:t>
            </a:r>
            <a:r>
              <a:rPr sz="2450" spc="-10" dirty="0">
                <a:latin typeface="Times New Roman"/>
                <a:cs typeface="Times New Roman"/>
              </a:rPr>
              <a:t>introduced</a:t>
            </a:r>
            <a:r>
              <a:rPr sz="2450" dirty="0">
                <a:latin typeface="Times New Roman"/>
                <a:cs typeface="Times New Roman"/>
              </a:rPr>
              <a:t>	</a:t>
            </a:r>
            <a:r>
              <a:rPr sz="2450" spc="-25" dirty="0">
                <a:latin typeface="Times New Roman"/>
                <a:cs typeface="Times New Roman"/>
              </a:rPr>
              <a:t>one</a:t>
            </a:r>
            <a:r>
              <a:rPr sz="2450" dirty="0">
                <a:latin typeface="Times New Roman"/>
                <a:cs typeface="Times New Roman"/>
              </a:rPr>
              <a:t>	</a:t>
            </a:r>
            <a:r>
              <a:rPr sz="2450" spc="-20" dirty="0">
                <a:latin typeface="Times New Roman"/>
                <a:cs typeface="Times New Roman"/>
              </a:rPr>
              <a:t>rule</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10" dirty="0">
                <a:latin typeface="Times New Roman"/>
                <a:cs typeface="Times New Roman"/>
              </a:rPr>
              <a:t>holds</a:t>
            </a:r>
            <a:r>
              <a:rPr sz="2450" dirty="0">
                <a:latin typeface="Times New Roman"/>
                <a:cs typeface="Times New Roman"/>
              </a:rPr>
              <a:t>	</a:t>
            </a:r>
            <a:r>
              <a:rPr sz="2450" spc="95" dirty="0">
                <a:latin typeface="Times New Roman"/>
                <a:cs typeface="Times New Roman"/>
              </a:rPr>
              <a:t>at</a:t>
            </a:r>
            <a:r>
              <a:rPr sz="2450" dirty="0">
                <a:latin typeface="Times New Roman"/>
                <a:cs typeface="Times New Roman"/>
              </a:rPr>
              <a:t>	</a:t>
            </a:r>
            <a:r>
              <a:rPr sz="2450" spc="-25" dirty="0">
                <a:latin typeface="Times New Roman"/>
                <a:cs typeface="Times New Roman"/>
              </a:rPr>
              <a:t>low</a:t>
            </a:r>
            <a:r>
              <a:rPr sz="2450" dirty="0">
                <a:latin typeface="Times New Roman"/>
                <a:cs typeface="Times New Roman"/>
              </a:rPr>
              <a:t>	</a:t>
            </a:r>
            <a:r>
              <a:rPr sz="2450" spc="-10" dirty="0">
                <a:latin typeface="Times New Roman"/>
                <a:cs typeface="Times New Roman"/>
              </a:rPr>
              <a:t>frequencies</a:t>
            </a:r>
            <a:r>
              <a:rPr sz="2450" dirty="0">
                <a:latin typeface="Times New Roman"/>
                <a:cs typeface="Times New Roman"/>
              </a:rPr>
              <a:t>	</a:t>
            </a:r>
            <a:r>
              <a:rPr sz="2450" spc="-25" dirty="0">
                <a:latin typeface="Times New Roman"/>
                <a:cs typeface="Times New Roman"/>
              </a:rPr>
              <a:t>and</a:t>
            </a:r>
            <a:r>
              <a:rPr sz="2450" dirty="0">
                <a:latin typeface="Times New Roman"/>
                <a:cs typeface="Times New Roman"/>
              </a:rPr>
              <a:t>	</a:t>
            </a:r>
            <a:r>
              <a:rPr sz="2450" spc="-50" dirty="0">
                <a:latin typeface="Times New Roman"/>
                <a:cs typeface="Times New Roman"/>
              </a:rPr>
              <a:t>a 	</a:t>
            </a:r>
            <a:r>
              <a:rPr sz="2450" spc="-10" dirty="0">
                <a:latin typeface="Times New Roman"/>
                <a:cs typeface="Times New Roman"/>
              </a:rPr>
              <a:t>different</a:t>
            </a:r>
            <a:r>
              <a:rPr sz="2450" spc="40" dirty="0">
                <a:latin typeface="Times New Roman"/>
                <a:cs typeface="Times New Roman"/>
              </a:rPr>
              <a:t> </a:t>
            </a:r>
            <a:r>
              <a:rPr sz="2450" dirty="0">
                <a:latin typeface="Times New Roman"/>
                <a:cs typeface="Times New Roman"/>
              </a:rPr>
              <a:t>one</a:t>
            </a:r>
            <a:r>
              <a:rPr sz="2450" spc="40" dirty="0">
                <a:latin typeface="Times New Roman"/>
                <a:cs typeface="Times New Roman"/>
              </a:rPr>
              <a:t> </a:t>
            </a:r>
            <a:r>
              <a:rPr sz="2450" spc="114" dirty="0">
                <a:latin typeface="Times New Roman"/>
                <a:cs typeface="Times New Roman"/>
              </a:rPr>
              <a:t>that</a:t>
            </a:r>
            <a:r>
              <a:rPr sz="2450" spc="40" dirty="0">
                <a:latin typeface="Times New Roman"/>
                <a:cs typeface="Times New Roman"/>
              </a:rPr>
              <a:t> </a:t>
            </a:r>
            <a:r>
              <a:rPr sz="2450" dirty="0">
                <a:latin typeface="Times New Roman"/>
                <a:cs typeface="Times New Roman"/>
              </a:rPr>
              <a:t>holds</a:t>
            </a:r>
            <a:r>
              <a:rPr sz="2450" spc="40" dirty="0">
                <a:latin typeface="Times New Roman"/>
                <a:cs typeface="Times New Roman"/>
              </a:rPr>
              <a:t> </a:t>
            </a:r>
            <a:r>
              <a:rPr sz="2450" spc="120" dirty="0">
                <a:latin typeface="Times New Roman"/>
                <a:cs typeface="Times New Roman"/>
              </a:rPr>
              <a:t>at</a:t>
            </a:r>
            <a:r>
              <a:rPr sz="2450" spc="40" dirty="0">
                <a:latin typeface="Times New Roman"/>
                <a:cs typeface="Times New Roman"/>
              </a:rPr>
              <a:t> </a:t>
            </a:r>
            <a:r>
              <a:rPr sz="2450" dirty="0">
                <a:latin typeface="Times New Roman"/>
                <a:cs typeface="Times New Roman"/>
              </a:rPr>
              <a:t>high</a:t>
            </a:r>
            <a:r>
              <a:rPr sz="2450" spc="40" dirty="0">
                <a:latin typeface="Times New Roman"/>
                <a:cs typeface="Times New Roman"/>
              </a:rPr>
              <a:t> </a:t>
            </a:r>
            <a:r>
              <a:rPr sz="2450" spc="-10" dirty="0">
                <a:latin typeface="Times New Roman"/>
                <a:cs typeface="Times New Roman"/>
              </a:rPr>
              <a:t>frequencies.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5871210" cy="782955"/>
          </a:xfrm>
          <a:prstGeom prst="rect">
            <a:avLst/>
          </a:prstGeom>
        </p:spPr>
        <p:txBody>
          <a:bodyPr vert="horz" wrap="square" lIns="0" tIns="9525" rIns="0" bIns="0" rtlCol="0">
            <a:spAutoFit/>
          </a:bodyPr>
          <a:lstStyle/>
          <a:p>
            <a:pPr marL="12700" marR="5080">
              <a:lnSpc>
                <a:spcPct val="101699"/>
              </a:lnSpc>
              <a:spcBef>
                <a:spcPts val="75"/>
              </a:spcBef>
              <a:tabLst>
                <a:tab pos="970915" algn="l"/>
                <a:tab pos="1339850" algn="l"/>
                <a:tab pos="1878330" algn="l"/>
                <a:tab pos="3134995" algn="l"/>
                <a:tab pos="3673475" algn="l"/>
                <a:tab pos="4665345" algn="l"/>
              </a:tabLst>
            </a:pPr>
            <a:r>
              <a:rPr spc="-10" dirty="0"/>
              <a:t>Which</a:t>
            </a:r>
            <a:r>
              <a:rPr dirty="0"/>
              <a:t>	</a:t>
            </a:r>
            <a:r>
              <a:rPr spc="-25" dirty="0"/>
              <a:t>of</a:t>
            </a:r>
            <a:r>
              <a:rPr dirty="0"/>
              <a:t>	</a:t>
            </a:r>
            <a:r>
              <a:rPr spc="-25" dirty="0"/>
              <a:t>the</a:t>
            </a:r>
            <a:r>
              <a:rPr dirty="0"/>
              <a:t>	</a:t>
            </a:r>
            <a:r>
              <a:rPr spc="-10" dirty="0"/>
              <a:t>following</a:t>
            </a:r>
            <a:r>
              <a:rPr dirty="0"/>
              <a:t>	</a:t>
            </a:r>
            <a:r>
              <a:rPr spc="-25" dirty="0"/>
              <a:t>did</a:t>
            </a:r>
            <a:r>
              <a:rPr dirty="0"/>
              <a:t>	</a:t>
            </a:r>
            <a:r>
              <a:rPr spc="-10" dirty="0"/>
              <a:t>Planck</a:t>
            </a:r>
            <a:r>
              <a:rPr dirty="0"/>
              <a:t>	</a:t>
            </a:r>
            <a:r>
              <a:rPr spc="-10" dirty="0"/>
              <a:t>quantize? apply.)</a:t>
            </a:r>
          </a:p>
        </p:txBody>
      </p:sp>
      <p:sp>
        <p:nvSpPr>
          <p:cNvPr id="5" name="object 5"/>
          <p:cNvSpPr txBox="1"/>
          <p:nvPr/>
        </p:nvSpPr>
        <p:spPr>
          <a:xfrm>
            <a:off x="6821836" y="1226005"/>
            <a:ext cx="2152015" cy="403225"/>
          </a:xfrm>
          <a:prstGeom prst="rect">
            <a:avLst/>
          </a:prstGeom>
        </p:spPr>
        <p:txBody>
          <a:bodyPr vert="horz" wrap="square" lIns="0" tIns="15875" rIns="0" bIns="0" rtlCol="0">
            <a:spAutoFit/>
          </a:bodyPr>
          <a:lstStyle/>
          <a:p>
            <a:pPr marL="12700">
              <a:lnSpc>
                <a:spcPct val="100000"/>
              </a:lnSpc>
              <a:spcBef>
                <a:spcPts val="125"/>
              </a:spcBef>
              <a:tabLst>
                <a:tab pos="1170940" algn="l"/>
                <a:tab pos="1610360" algn="l"/>
              </a:tabLst>
            </a:pPr>
            <a:r>
              <a:rPr sz="2450" spc="-10" dirty="0">
                <a:latin typeface="Times New Roman"/>
                <a:cs typeface="Times New Roman"/>
              </a:rPr>
              <a:t>(Choose</a:t>
            </a:r>
            <a:r>
              <a:rPr sz="2450" dirty="0">
                <a:latin typeface="Times New Roman"/>
                <a:cs typeface="Times New Roman"/>
              </a:rPr>
              <a:t>	</a:t>
            </a:r>
            <a:r>
              <a:rPr sz="2450" spc="-25" dirty="0">
                <a:latin typeface="Times New Roman"/>
                <a:cs typeface="Times New Roman"/>
              </a:rPr>
              <a:t>all</a:t>
            </a:r>
            <a:r>
              <a:rPr sz="2450" dirty="0">
                <a:latin typeface="Times New Roman"/>
                <a:cs typeface="Times New Roman"/>
              </a:rPr>
              <a:t>	</a:t>
            </a:r>
            <a:r>
              <a:rPr sz="2450" spc="95" dirty="0">
                <a:latin typeface="Times New Roman"/>
                <a:cs typeface="Times New Roman"/>
              </a:rPr>
              <a:t>that</a:t>
            </a:r>
            <a:endParaRPr sz="2450">
              <a:latin typeface="Times New Roman"/>
              <a:cs typeface="Times New Roman"/>
            </a:endParaRPr>
          </a:p>
        </p:txBody>
      </p:sp>
      <p:sp>
        <p:nvSpPr>
          <p:cNvPr id="6" name="object 6"/>
          <p:cNvSpPr txBox="1"/>
          <p:nvPr/>
        </p:nvSpPr>
        <p:spPr>
          <a:xfrm>
            <a:off x="719315" y="2059259"/>
            <a:ext cx="414083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20" dirty="0">
                <a:latin typeface="Times New Roman"/>
                <a:cs typeface="Times New Roman"/>
              </a:rPr>
              <a:t> </a:t>
            </a:r>
            <a:r>
              <a:rPr sz="2450" spc="-10" dirty="0">
                <a:latin typeface="Times New Roman"/>
                <a:cs typeface="Times New Roman"/>
              </a:rPr>
              <a:t>frequency</a:t>
            </a:r>
            <a:r>
              <a:rPr sz="2450" spc="35"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dirty="0">
                <a:latin typeface="Times New Roman"/>
                <a:cs typeface="Times New Roman"/>
              </a:rPr>
              <a:t>light</a:t>
            </a:r>
            <a:r>
              <a:rPr sz="2450" spc="35" dirty="0">
                <a:latin typeface="Times New Roman"/>
                <a:cs typeface="Times New Roman"/>
              </a:rPr>
              <a:t> </a:t>
            </a:r>
            <a:r>
              <a:rPr sz="2450" spc="-10" dirty="0">
                <a:latin typeface="Times New Roman"/>
                <a:cs typeface="Times New Roman"/>
              </a:rPr>
              <a:t>waves.</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amplitude</a:t>
            </a:r>
            <a:r>
              <a:rPr sz="2450" spc="105" dirty="0">
                <a:latin typeface="Times New Roman"/>
                <a:cs typeface="Times New Roman"/>
              </a:rPr>
              <a:t> </a:t>
            </a:r>
            <a:r>
              <a:rPr sz="2450" dirty="0">
                <a:latin typeface="Times New Roman"/>
                <a:cs typeface="Times New Roman"/>
              </a:rPr>
              <a:t>of</a:t>
            </a:r>
            <a:r>
              <a:rPr sz="2450" spc="110" dirty="0">
                <a:latin typeface="Times New Roman"/>
                <a:cs typeface="Times New Roman"/>
              </a:rPr>
              <a:t> </a:t>
            </a:r>
            <a:r>
              <a:rPr sz="2450" dirty="0">
                <a:latin typeface="Times New Roman"/>
                <a:cs typeface="Times New Roman"/>
              </a:rPr>
              <a:t>light</a:t>
            </a:r>
            <a:r>
              <a:rPr sz="2450" spc="105" dirty="0">
                <a:latin typeface="Times New Roman"/>
                <a:cs typeface="Times New Roman"/>
              </a:rPr>
              <a:t> </a:t>
            </a:r>
            <a:r>
              <a:rPr sz="2450" spc="-35" dirty="0">
                <a:latin typeface="Times New Roman"/>
                <a:cs typeface="Times New Roman"/>
              </a:rPr>
              <a:t>waves.</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energy</a:t>
            </a:r>
            <a:r>
              <a:rPr sz="2450" spc="30"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dirty="0">
                <a:latin typeface="Times New Roman"/>
                <a:cs typeface="Times New Roman"/>
              </a:rPr>
              <a:t>light</a:t>
            </a:r>
            <a:r>
              <a:rPr sz="2450" spc="35" dirty="0">
                <a:latin typeface="Times New Roman"/>
                <a:cs typeface="Times New Roman"/>
              </a:rPr>
              <a:t> </a:t>
            </a:r>
            <a:r>
              <a:rPr sz="2450" spc="-10" dirty="0">
                <a:latin typeface="Times New Roman"/>
                <a:cs typeface="Times New Roman"/>
              </a:rPr>
              <a:t>waves.</a:t>
            </a:r>
            <a:endParaRPr sz="2450">
              <a:latin typeface="Times New Roman"/>
              <a:cs typeface="Times New Roman"/>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5871210" cy="782955"/>
          </a:xfrm>
          <a:prstGeom prst="rect">
            <a:avLst/>
          </a:prstGeom>
        </p:spPr>
        <p:txBody>
          <a:bodyPr vert="horz" wrap="square" lIns="0" tIns="9525" rIns="0" bIns="0" rtlCol="0">
            <a:spAutoFit/>
          </a:bodyPr>
          <a:lstStyle/>
          <a:p>
            <a:pPr marL="12700" marR="5080">
              <a:lnSpc>
                <a:spcPct val="101699"/>
              </a:lnSpc>
              <a:spcBef>
                <a:spcPts val="75"/>
              </a:spcBef>
              <a:tabLst>
                <a:tab pos="970915" algn="l"/>
                <a:tab pos="1339850" algn="l"/>
                <a:tab pos="1878330" algn="l"/>
                <a:tab pos="3134995" algn="l"/>
                <a:tab pos="3673475" algn="l"/>
                <a:tab pos="4665345" algn="l"/>
              </a:tabLst>
            </a:pPr>
            <a:r>
              <a:rPr spc="-10" dirty="0"/>
              <a:t>Which</a:t>
            </a:r>
            <a:r>
              <a:rPr dirty="0"/>
              <a:t>	</a:t>
            </a:r>
            <a:r>
              <a:rPr spc="-25" dirty="0"/>
              <a:t>of</a:t>
            </a:r>
            <a:r>
              <a:rPr dirty="0"/>
              <a:t>	</a:t>
            </a:r>
            <a:r>
              <a:rPr spc="-25" dirty="0"/>
              <a:t>the</a:t>
            </a:r>
            <a:r>
              <a:rPr dirty="0"/>
              <a:t>	</a:t>
            </a:r>
            <a:r>
              <a:rPr spc="-10" dirty="0"/>
              <a:t>following</a:t>
            </a:r>
            <a:r>
              <a:rPr dirty="0"/>
              <a:t>	</a:t>
            </a:r>
            <a:r>
              <a:rPr spc="-25" dirty="0"/>
              <a:t>did</a:t>
            </a:r>
            <a:r>
              <a:rPr dirty="0"/>
              <a:t>	</a:t>
            </a:r>
            <a:r>
              <a:rPr spc="-10" dirty="0"/>
              <a:t>Planck</a:t>
            </a:r>
            <a:r>
              <a:rPr dirty="0"/>
              <a:t>	</a:t>
            </a:r>
            <a:r>
              <a:rPr spc="-10" dirty="0"/>
              <a:t>quantize? apply.)</a:t>
            </a:r>
          </a:p>
        </p:txBody>
      </p:sp>
      <p:sp>
        <p:nvSpPr>
          <p:cNvPr id="5" name="object 5"/>
          <p:cNvSpPr txBox="1"/>
          <p:nvPr/>
        </p:nvSpPr>
        <p:spPr>
          <a:xfrm>
            <a:off x="6821836" y="1226005"/>
            <a:ext cx="2152015" cy="403225"/>
          </a:xfrm>
          <a:prstGeom prst="rect">
            <a:avLst/>
          </a:prstGeom>
        </p:spPr>
        <p:txBody>
          <a:bodyPr vert="horz" wrap="square" lIns="0" tIns="15875" rIns="0" bIns="0" rtlCol="0">
            <a:spAutoFit/>
          </a:bodyPr>
          <a:lstStyle/>
          <a:p>
            <a:pPr marL="12700">
              <a:lnSpc>
                <a:spcPct val="100000"/>
              </a:lnSpc>
              <a:spcBef>
                <a:spcPts val="125"/>
              </a:spcBef>
              <a:tabLst>
                <a:tab pos="1170940" algn="l"/>
                <a:tab pos="1610360" algn="l"/>
              </a:tabLst>
            </a:pPr>
            <a:r>
              <a:rPr sz="2450" spc="-10" dirty="0">
                <a:latin typeface="Times New Roman"/>
                <a:cs typeface="Times New Roman"/>
              </a:rPr>
              <a:t>(Choose</a:t>
            </a:r>
            <a:r>
              <a:rPr sz="2450" dirty="0">
                <a:latin typeface="Times New Roman"/>
                <a:cs typeface="Times New Roman"/>
              </a:rPr>
              <a:t>	</a:t>
            </a:r>
            <a:r>
              <a:rPr sz="2450" spc="-25" dirty="0">
                <a:latin typeface="Times New Roman"/>
                <a:cs typeface="Times New Roman"/>
              </a:rPr>
              <a:t>all</a:t>
            </a:r>
            <a:r>
              <a:rPr sz="2450" dirty="0">
                <a:latin typeface="Times New Roman"/>
                <a:cs typeface="Times New Roman"/>
              </a:rPr>
              <a:t>	</a:t>
            </a:r>
            <a:r>
              <a:rPr sz="2450" spc="95" dirty="0">
                <a:latin typeface="Times New Roman"/>
                <a:cs typeface="Times New Roman"/>
              </a:rPr>
              <a:t>that</a:t>
            </a:r>
            <a:endParaRPr sz="2450">
              <a:latin typeface="Times New Roman"/>
              <a:cs typeface="Times New Roman"/>
            </a:endParaRPr>
          </a:p>
        </p:txBody>
      </p:sp>
      <p:sp>
        <p:nvSpPr>
          <p:cNvPr id="6" name="object 6"/>
          <p:cNvSpPr txBox="1"/>
          <p:nvPr/>
        </p:nvSpPr>
        <p:spPr>
          <a:xfrm>
            <a:off x="707758" y="2059259"/>
            <a:ext cx="415290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20" dirty="0">
                <a:latin typeface="Times New Roman"/>
                <a:cs typeface="Times New Roman"/>
              </a:rPr>
              <a:t> </a:t>
            </a:r>
            <a:r>
              <a:rPr sz="2450" spc="-10" dirty="0">
                <a:latin typeface="Times New Roman"/>
                <a:cs typeface="Times New Roman"/>
              </a:rPr>
              <a:t>frequency</a:t>
            </a:r>
            <a:r>
              <a:rPr sz="2450" spc="35"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dirty="0">
                <a:latin typeface="Times New Roman"/>
                <a:cs typeface="Times New Roman"/>
              </a:rPr>
              <a:t>light</a:t>
            </a:r>
            <a:r>
              <a:rPr sz="2450" spc="35" dirty="0">
                <a:latin typeface="Times New Roman"/>
                <a:cs typeface="Times New Roman"/>
              </a:rPr>
              <a:t> </a:t>
            </a:r>
            <a:r>
              <a:rPr sz="2450" spc="-10" dirty="0">
                <a:latin typeface="Times New Roman"/>
                <a:cs typeface="Times New Roman"/>
              </a:rPr>
              <a:t>waves.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amplitude</a:t>
            </a:r>
            <a:r>
              <a:rPr sz="2450" spc="105" dirty="0">
                <a:latin typeface="Times New Roman"/>
                <a:cs typeface="Times New Roman"/>
              </a:rPr>
              <a:t> </a:t>
            </a:r>
            <a:r>
              <a:rPr sz="2450" dirty="0">
                <a:latin typeface="Times New Roman"/>
                <a:cs typeface="Times New Roman"/>
              </a:rPr>
              <a:t>of</a:t>
            </a:r>
            <a:r>
              <a:rPr sz="2450" spc="110" dirty="0">
                <a:latin typeface="Times New Roman"/>
                <a:cs typeface="Times New Roman"/>
              </a:rPr>
              <a:t> </a:t>
            </a:r>
            <a:r>
              <a:rPr sz="2450" dirty="0">
                <a:latin typeface="Times New Roman"/>
                <a:cs typeface="Times New Roman"/>
              </a:rPr>
              <a:t>light</a:t>
            </a:r>
            <a:r>
              <a:rPr sz="2450" spc="105" dirty="0">
                <a:latin typeface="Times New Roman"/>
                <a:cs typeface="Times New Roman"/>
              </a:rPr>
              <a:t> </a:t>
            </a:r>
            <a:r>
              <a:rPr sz="2450" spc="-35" dirty="0">
                <a:latin typeface="Times New Roman"/>
                <a:cs typeface="Times New Roman"/>
              </a:rPr>
              <a:t>waves.</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energy</a:t>
            </a:r>
            <a:r>
              <a:rPr sz="2450" spc="30"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dirty="0">
                <a:latin typeface="Times New Roman"/>
                <a:cs typeface="Times New Roman"/>
              </a:rPr>
              <a:t>light</a:t>
            </a:r>
            <a:r>
              <a:rPr sz="2450" spc="35" dirty="0">
                <a:latin typeface="Times New Roman"/>
                <a:cs typeface="Times New Roman"/>
              </a:rPr>
              <a:t> </a:t>
            </a:r>
            <a:r>
              <a:rPr sz="2450" spc="-10" dirty="0">
                <a:latin typeface="Times New Roman"/>
                <a:cs typeface="Times New Roman"/>
              </a:rPr>
              <a:t>waves.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and</a:t>
            </a:r>
            <a:r>
              <a:rPr sz="2450" spc="175" dirty="0">
                <a:latin typeface="Times New Roman"/>
                <a:cs typeface="Times New Roman"/>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816735" algn="l"/>
                <a:tab pos="4840605" algn="l"/>
              </a:tabLst>
            </a:pPr>
            <a:r>
              <a:rPr spc="-25" dirty="0"/>
              <a:t>Two</a:t>
            </a:r>
            <a:r>
              <a:rPr dirty="0"/>
              <a:t> </a:t>
            </a:r>
            <a:r>
              <a:rPr spc="-90" dirty="0"/>
              <a:t>waves</a:t>
            </a:r>
            <a:r>
              <a:rPr dirty="0"/>
              <a:t> meet,</a:t>
            </a:r>
            <a:r>
              <a:rPr spc="40" dirty="0"/>
              <a:t> </a:t>
            </a:r>
            <a:r>
              <a:rPr dirty="0"/>
              <a:t>and</a:t>
            </a:r>
            <a:r>
              <a:rPr spc="-5" dirty="0"/>
              <a:t> </a:t>
            </a:r>
            <a:r>
              <a:rPr dirty="0"/>
              <a:t>in</a:t>
            </a:r>
            <a:r>
              <a:rPr spc="5" dirty="0"/>
              <a:t> </a:t>
            </a:r>
            <a:r>
              <a:rPr spc="-20" dirty="0"/>
              <a:t>one</a:t>
            </a:r>
            <a:r>
              <a:rPr dirty="0"/>
              <a:t> particular point there </a:t>
            </a:r>
            <a:r>
              <a:rPr spc="-20" dirty="0"/>
              <a:t>is</a:t>
            </a:r>
            <a:r>
              <a:rPr dirty="0"/>
              <a:t> </a:t>
            </a:r>
            <a:r>
              <a:rPr spc="-10" dirty="0"/>
              <a:t>“constructive interference.”</a:t>
            </a:r>
            <a:r>
              <a:rPr dirty="0"/>
              <a:t>	</a:t>
            </a:r>
            <a:r>
              <a:rPr spc="75" dirty="0"/>
              <a:t>What</a:t>
            </a:r>
            <a:r>
              <a:rPr spc="95" dirty="0"/>
              <a:t> </a:t>
            </a:r>
            <a:r>
              <a:rPr dirty="0"/>
              <a:t>does</a:t>
            </a:r>
            <a:r>
              <a:rPr spc="95" dirty="0"/>
              <a:t> </a:t>
            </a:r>
            <a:r>
              <a:rPr spc="114" dirty="0"/>
              <a:t>that</a:t>
            </a:r>
            <a:r>
              <a:rPr spc="95" dirty="0"/>
              <a:t> </a:t>
            </a:r>
            <a:r>
              <a:rPr spc="-10" dirty="0"/>
              <a:t>mean?</a:t>
            </a:r>
            <a:r>
              <a:rPr dirty="0"/>
              <a:t>	(Choose</a:t>
            </a:r>
            <a:r>
              <a:rPr spc="-65" dirty="0"/>
              <a:t> </a:t>
            </a:r>
            <a:r>
              <a:rPr spc="-10" dirty="0"/>
              <a:t>one.)</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gn="just">
              <a:lnSpc>
                <a:spcPct val="100000"/>
              </a:lnSpc>
              <a:spcBef>
                <a:spcPts val="1140"/>
              </a:spcBef>
              <a:buAutoNum type="alphaUcPeriod"/>
              <a:tabLst>
                <a:tab pos="394335" algn="l"/>
              </a:tabLst>
            </a:pPr>
            <a:r>
              <a:rPr dirty="0"/>
              <a:t>The</a:t>
            </a:r>
            <a:r>
              <a:rPr spc="25" dirty="0"/>
              <a:t> </a:t>
            </a:r>
            <a:r>
              <a:rPr dirty="0"/>
              <a:t>two</a:t>
            </a:r>
            <a:r>
              <a:rPr spc="20" dirty="0"/>
              <a:t> </a:t>
            </a:r>
            <a:r>
              <a:rPr spc="-45" dirty="0"/>
              <a:t>waves</a:t>
            </a:r>
            <a:r>
              <a:rPr spc="25" dirty="0"/>
              <a:t> </a:t>
            </a:r>
            <a:r>
              <a:rPr spc="-10" dirty="0"/>
              <a:t>experience</a:t>
            </a:r>
            <a:r>
              <a:rPr spc="25" dirty="0"/>
              <a:t> </a:t>
            </a:r>
            <a:r>
              <a:rPr dirty="0"/>
              <a:t>linear</a:t>
            </a:r>
            <a:r>
              <a:rPr spc="20" dirty="0"/>
              <a:t> </a:t>
            </a:r>
            <a:r>
              <a:rPr spc="-10" dirty="0"/>
              <a:t>superposition.</a:t>
            </a:r>
          </a:p>
          <a:p>
            <a:pPr marL="393700" marR="5080" indent="-358140" algn="just">
              <a:lnSpc>
                <a:spcPct val="101699"/>
              </a:lnSpc>
              <a:spcBef>
                <a:spcPts val="995"/>
              </a:spcBef>
              <a:buAutoNum type="alphaUcPeriod"/>
              <a:tabLst>
                <a:tab pos="394970" algn="l"/>
              </a:tabLst>
            </a:pPr>
            <a:r>
              <a:rPr dirty="0"/>
              <a:t>The</a:t>
            </a:r>
            <a:r>
              <a:rPr spc="185" dirty="0"/>
              <a:t> </a:t>
            </a:r>
            <a:r>
              <a:rPr dirty="0"/>
              <a:t>resulting</a:t>
            </a:r>
            <a:r>
              <a:rPr spc="190" dirty="0"/>
              <a:t> </a:t>
            </a:r>
            <a:r>
              <a:rPr dirty="0"/>
              <a:t>wave</a:t>
            </a:r>
            <a:r>
              <a:rPr spc="195" dirty="0"/>
              <a:t> </a:t>
            </a:r>
            <a:r>
              <a:rPr spc="120" dirty="0"/>
              <a:t>at</a:t>
            </a:r>
            <a:r>
              <a:rPr spc="190" dirty="0"/>
              <a:t> </a:t>
            </a:r>
            <a:r>
              <a:rPr spc="114" dirty="0"/>
              <a:t>that</a:t>
            </a:r>
            <a:r>
              <a:rPr spc="190" dirty="0"/>
              <a:t> </a:t>
            </a:r>
            <a:r>
              <a:rPr dirty="0"/>
              <a:t>point</a:t>
            </a:r>
            <a:r>
              <a:rPr spc="195" dirty="0"/>
              <a:t> </a:t>
            </a:r>
            <a:r>
              <a:rPr dirty="0"/>
              <a:t>has</a:t>
            </a:r>
            <a:r>
              <a:rPr spc="190" dirty="0"/>
              <a:t> </a:t>
            </a:r>
            <a:r>
              <a:rPr dirty="0"/>
              <a:t>higher</a:t>
            </a:r>
            <a:r>
              <a:rPr spc="195" dirty="0"/>
              <a:t> </a:t>
            </a:r>
            <a:r>
              <a:rPr dirty="0"/>
              <a:t>highs</a:t>
            </a:r>
            <a:r>
              <a:rPr spc="190" dirty="0"/>
              <a:t> </a:t>
            </a:r>
            <a:r>
              <a:rPr dirty="0"/>
              <a:t>(more</a:t>
            </a:r>
            <a:r>
              <a:rPr spc="195" dirty="0"/>
              <a:t> </a:t>
            </a:r>
            <a:r>
              <a:rPr spc="-20" dirty="0"/>
              <a:t>pos- 	</a:t>
            </a:r>
            <a:r>
              <a:rPr dirty="0"/>
              <a:t>itive),  and</a:t>
            </a:r>
            <a:r>
              <a:rPr spc="509" dirty="0"/>
              <a:t> </a:t>
            </a:r>
            <a:r>
              <a:rPr dirty="0"/>
              <a:t>lower</a:t>
            </a:r>
            <a:r>
              <a:rPr spc="505" dirty="0"/>
              <a:t> </a:t>
            </a:r>
            <a:r>
              <a:rPr dirty="0"/>
              <a:t>lows</a:t>
            </a:r>
            <a:r>
              <a:rPr spc="509" dirty="0"/>
              <a:t> </a:t>
            </a:r>
            <a:r>
              <a:rPr dirty="0"/>
              <a:t>(more</a:t>
            </a:r>
            <a:r>
              <a:rPr spc="505" dirty="0"/>
              <a:t> </a:t>
            </a:r>
            <a:r>
              <a:rPr dirty="0"/>
              <a:t>negative),  </a:t>
            </a:r>
            <a:r>
              <a:rPr spc="70" dirty="0"/>
              <a:t>than</a:t>
            </a:r>
            <a:r>
              <a:rPr spc="509" dirty="0"/>
              <a:t> </a:t>
            </a:r>
            <a:r>
              <a:rPr dirty="0"/>
              <a:t>the</a:t>
            </a:r>
            <a:r>
              <a:rPr spc="505" dirty="0"/>
              <a:t> </a:t>
            </a:r>
            <a:r>
              <a:rPr spc="-10" dirty="0"/>
              <a:t>individual 	waves.</a:t>
            </a:r>
          </a:p>
          <a:p>
            <a:pPr marL="393700" marR="5715" indent="-361950" algn="just">
              <a:lnSpc>
                <a:spcPct val="101699"/>
              </a:lnSpc>
              <a:spcBef>
                <a:spcPts val="995"/>
              </a:spcBef>
              <a:buAutoNum type="alphaUcPeriod"/>
              <a:tabLst>
                <a:tab pos="394970" algn="l"/>
              </a:tabLst>
            </a:pPr>
            <a:r>
              <a:rPr dirty="0"/>
              <a:t>The</a:t>
            </a:r>
            <a:r>
              <a:rPr spc="125" dirty="0"/>
              <a:t> </a:t>
            </a:r>
            <a:r>
              <a:rPr dirty="0"/>
              <a:t>resulting</a:t>
            </a:r>
            <a:r>
              <a:rPr spc="135" dirty="0"/>
              <a:t> </a:t>
            </a:r>
            <a:r>
              <a:rPr spc="-20" dirty="0"/>
              <a:t>wave</a:t>
            </a:r>
            <a:r>
              <a:rPr spc="140" dirty="0"/>
              <a:t> </a:t>
            </a:r>
            <a:r>
              <a:rPr spc="120" dirty="0"/>
              <a:t>at</a:t>
            </a:r>
            <a:r>
              <a:rPr spc="135" dirty="0"/>
              <a:t> </a:t>
            </a:r>
            <a:r>
              <a:rPr spc="114" dirty="0"/>
              <a:t>that</a:t>
            </a:r>
            <a:r>
              <a:rPr spc="135" dirty="0"/>
              <a:t> </a:t>
            </a:r>
            <a:r>
              <a:rPr dirty="0"/>
              <a:t>point</a:t>
            </a:r>
            <a:r>
              <a:rPr spc="135" dirty="0"/>
              <a:t> </a:t>
            </a:r>
            <a:r>
              <a:rPr dirty="0"/>
              <a:t>has</a:t>
            </a:r>
            <a:r>
              <a:rPr spc="135" dirty="0"/>
              <a:t> </a:t>
            </a:r>
            <a:r>
              <a:rPr dirty="0"/>
              <a:t>higher</a:t>
            </a:r>
            <a:r>
              <a:rPr spc="135" dirty="0"/>
              <a:t> </a:t>
            </a:r>
            <a:r>
              <a:rPr dirty="0"/>
              <a:t>highs</a:t>
            </a:r>
            <a:r>
              <a:rPr spc="140" dirty="0"/>
              <a:t> </a:t>
            </a:r>
            <a:r>
              <a:rPr dirty="0"/>
              <a:t>(more</a:t>
            </a:r>
            <a:r>
              <a:rPr spc="135" dirty="0"/>
              <a:t> </a:t>
            </a:r>
            <a:r>
              <a:rPr spc="-10" dirty="0"/>
              <a:t>posi- 	</a:t>
            </a:r>
            <a:r>
              <a:rPr dirty="0"/>
              <a:t>tive)</a:t>
            </a:r>
            <a:r>
              <a:rPr spc="35" dirty="0"/>
              <a:t> </a:t>
            </a:r>
            <a:r>
              <a:rPr spc="70" dirty="0"/>
              <a:t>than</a:t>
            </a:r>
            <a:r>
              <a:rPr spc="35" dirty="0"/>
              <a:t> </a:t>
            </a:r>
            <a:r>
              <a:rPr dirty="0"/>
              <a:t>the</a:t>
            </a:r>
            <a:r>
              <a:rPr spc="40" dirty="0"/>
              <a:t> </a:t>
            </a:r>
            <a:r>
              <a:rPr dirty="0"/>
              <a:t>individual</a:t>
            </a:r>
            <a:r>
              <a:rPr spc="40" dirty="0"/>
              <a:t> </a:t>
            </a:r>
            <a:r>
              <a:rPr dirty="0"/>
              <a:t>waves.</a:t>
            </a:r>
            <a:r>
              <a:rPr spc="285" dirty="0"/>
              <a:t> </a:t>
            </a:r>
            <a:r>
              <a:rPr dirty="0"/>
              <a:t>The</a:t>
            </a:r>
            <a:r>
              <a:rPr spc="35" dirty="0"/>
              <a:t> </a:t>
            </a:r>
            <a:r>
              <a:rPr spc="-55" dirty="0"/>
              <a:t>lows</a:t>
            </a:r>
            <a:r>
              <a:rPr spc="40" dirty="0"/>
              <a:t> </a:t>
            </a:r>
            <a:r>
              <a:rPr dirty="0"/>
              <a:t>are</a:t>
            </a:r>
            <a:r>
              <a:rPr spc="40" dirty="0"/>
              <a:t> </a:t>
            </a:r>
            <a:r>
              <a:rPr b="0" i="1" spc="-204" dirty="0">
                <a:latin typeface="Bookman Old Style"/>
                <a:cs typeface="Bookman Old Style"/>
              </a:rPr>
              <a:t>less</a:t>
            </a:r>
            <a:r>
              <a:rPr b="0" i="1" spc="100" dirty="0">
                <a:latin typeface="Bookman Old Style"/>
                <a:cs typeface="Bookman Old Style"/>
              </a:rPr>
              <a:t> </a:t>
            </a:r>
            <a:r>
              <a:rPr dirty="0"/>
              <a:t>negative,</a:t>
            </a:r>
            <a:r>
              <a:rPr spc="40" dirty="0"/>
              <a:t> </a:t>
            </a:r>
            <a:r>
              <a:rPr spc="-25" dirty="0"/>
              <a:t>or 	</a:t>
            </a:r>
            <a:r>
              <a:rPr dirty="0"/>
              <a:t>may</a:t>
            </a:r>
            <a:r>
              <a:rPr spc="135" dirty="0"/>
              <a:t> </a:t>
            </a:r>
            <a:r>
              <a:rPr dirty="0"/>
              <a:t>not</a:t>
            </a:r>
            <a:r>
              <a:rPr spc="145" dirty="0"/>
              <a:t> </a:t>
            </a:r>
            <a:r>
              <a:rPr dirty="0"/>
              <a:t>exist</a:t>
            </a:r>
            <a:r>
              <a:rPr spc="150" dirty="0"/>
              <a:t> </a:t>
            </a:r>
            <a:r>
              <a:rPr spc="120" dirty="0"/>
              <a:t>at</a:t>
            </a:r>
            <a:r>
              <a:rPr spc="145" dirty="0"/>
              <a:t> </a:t>
            </a:r>
            <a:r>
              <a:rPr spc="-20" dirty="0"/>
              <a:t>all.</a:t>
            </a:r>
          </a:p>
          <a:p>
            <a:pPr marL="12700">
              <a:lnSpc>
                <a:spcPct val="100000"/>
              </a:lnSpc>
              <a:spcBef>
                <a:spcPts val="1939"/>
              </a:spcBef>
              <a:tabLst>
                <a:tab pos="1621155" algn="l"/>
              </a:tabLst>
            </a:pPr>
            <a:r>
              <a:rPr b="1" spc="-10" dirty="0">
                <a:latin typeface="Georgia"/>
                <a:cs typeface="Georgia"/>
              </a:rPr>
              <a:t>Solution:</a:t>
            </a:r>
            <a:r>
              <a:rPr b="1" dirty="0">
                <a:latin typeface="Georgia"/>
                <a:cs typeface="Georgia"/>
              </a:rPr>
              <a:t>	</a:t>
            </a:r>
            <a:r>
              <a:rPr spc="-50" dirty="0"/>
              <a:t>B</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73580"/>
            <a:ext cx="8281034" cy="782955"/>
          </a:xfrm>
          <a:prstGeom prst="rect">
            <a:avLst/>
          </a:prstGeom>
        </p:spPr>
        <p:txBody>
          <a:bodyPr vert="horz" wrap="square" lIns="0" tIns="9525" rIns="0" bIns="0" rtlCol="0">
            <a:spAutoFit/>
          </a:bodyPr>
          <a:lstStyle/>
          <a:p>
            <a:pPr marL="25400" marR="17780">
              <a:lnSpc>
                <a:spcPct val="101699"/>
              </a:lnSpc>
              <a:spcBef>
                <a:spcPts val="75"/>
              </a:spcBef>
            </a:pPr>
            <a:r>
              <a:rPr spc="-10" dirty="0"/>
              <a:t>Which</a:t>
            </a:r>
            <a:r>
              <a:rPr spc="-75" dirty="0"/>
              <a:t> </a:t>
            </a:r>
            <a:r>
              <a:rPr dirty="0"/>
              <a:t>has</a:t>
            </a:r>
            <a:r>
              <a:rPr spc="-70" dirty="0"/>
              <a:t> </a:t>
            </a:r>
            <a:r>
              <a:rPr spc="-10" dirty="0"/>
              <a:t>more</a:t>
            </a:r>
            <a:r>
              <a:rPr spc="-70" dirty="0"/>
              <a:t> </a:t>
            </a:r>
            <a:r>
              <a:rPr spc="-35" dirty="0"/>
              <a:t>possible</a:t>
            </a:r>
            <a:r>
              <a:rPr spc="-70" dirty="0"/>
              <a:t> </a:t>
            </a:r>
            <a:r>
              <a:rPr spc="-50" dirty="0"/>
              <a:t>energies</a:t>
            </a:r>
            <a:r>
              <a:rPr spc="-70" dirty="0"/>
              <a:t> </a:t>
            </a:r>
            <a:r>
              <a:rPr spc="-20" dirty="0"/>
              <a:t>between</a:t>
            </a:r>
            <a:r>
              <a:rPr spc="-70" dirty="0"/>
              <a:t> </a:t>
            </a:r>
            <a:r>
              <a:rPr spc="-100" dirty="0"/>
              <a:t>0</a:t>
            </a:r>
            <a:r>
              <a:rPr spc="-70" dirty="0"/>
              <a:t> </a:t>
            </a:r>
            <a:r>
              <a:rPr dirty="0"/>
              <a:t>and</a:t>
            </a:r>
            <a:r>
              <a:rPr spc="-70" dirty="0"/>
              <a:t> </a:t>
            </a:r>
            <a:r>
              <a:rPr dirty="0"/>
              <a:t>10</a:t>
            </a:r>
            <a:r>
              <a:rPr sz="3075" i="1" baseline="24390" dirty="0">
                <a:latin typeface="Arial"/>
                <a:cs typeface="Arial"/>
              </a:rPr>
              <a:t>−</a:t>
            </a:r>
            <a:r>
              <a:rPr sz="3075" baseline="24390" dirty="0"/>
              <a:t>18</a:t>
            </a:r>
            <a:r>
              <a:rPr sz="3075" spc="120" baseline="24390" dirty="0"/>
              <a:t> </a:t>
            </a:r>
            <a:r>
              <a:rPr sz="2450" spc="105" dirty="0"/>
              <a:t>J,</a:t>
            </a:r>
            <a:r>
              <a:rPr sz="2450" spc="-70" dirty="0"/>
              <a:t> </a:t>
            </a:r>
            <a:r>
              <a:rPr sz="2450" dirty="0"/>
              <a:t>A)</a:t>
            </a:r>
            <a:r>
              <a:rPr sz="2450" spc="-70" dirty="0"/>
              <a:t> </a:t>
            </a:r>
            <a:r>
              <a:rPr sz="2450" dirty="0"/>
              <a:t>an</a:t>
            </a:r>
            <a:r>
              <a:rPr sz="2450" spc="-70" dirty="0"/>
              <a:t> </a:t>
            </a:r>
            <a:r>
              <a:rPr sz="2450" spc="-25" dirty="0"/>
              <a:t>in- </a:t>
            </a:r>
            <a:r>
              <a:rPr sz="2450" dirty="0"/>
              <a:t>frared</a:t>
            </a:r>
            <a:r>
              <a:rPr sz="2450" spc="-75" dirty="0"/>
              <a:t> </a:t>
            </a:r>
            <a:r>
              <a:rPr sz="2450" spc="-105" dirty="0"/>
              <a:t>wave</a:t>
            </a:r>
            <a:r>
              <a:rPr sz="2450" spc="-80" dirty="0"/>
              <a:t> (low </a:t>
            </a:r>
            <a:r>
              <a:rPr sz="2450" spc="-35" dirty="0"/>
              <a:t>frequency)</a:t>
            </a:r>
            <a:r>
              <a:rPr sz="2450" spc="-80" dirty="0"/>
              <a:t> </a:t>
            </a:r>
            <a:r>
              <a:rPr sz="2450" dirty="0"/>
              <a:t>or</a:t>
            </a:r>
            <a:r>
              <a:rPr sz="2450" spc="-80" dirty="0"/>
              <a:t> </a:t>
            </a:r>
            <a:r>
              <a:rPr sz="2450" dirty="0"/>
              <a:t>B)</a:t>
            </a:r>
            <a:r>
              <a:rPr sz="2450" spc="-80" dirty="0"/>
              <a:t> </a:t>
            </a:r>
            <a:r>
              <a:rPr sz="2450" dirty="0"/>
              <a:t>a</a:t>
            </a:r>
            <a:r>
              <a:rPr sz="2450" spc="-80" dirty="0"/>
              <a:t> </a:t>
            </a:r>
            <a:r>
              <a:rPr sz="2450" spc="-25" dirty="0"/>
              <a:t>green</a:t>
            </a:r>
            <a:r>
              <a:rPr sz="2450" spc="-75" dirty="0"/>
              <a:t> </a:t>
            </a:r>
            <a:r>
              <a:rPr sz="2450" spc="-110" dirty="0"/>
              <a:t>wave</a:t>
            </a:r>
            <a:r>
              <a:rPr sz="2450" spc="-80" dirty="0"/>
              <a:t> </a:t>
            </a:r>
            <a:r>
              <a:rPr sz="2450" spc="-10" dirty="0"/>
              <a:t>(higher</a:t>
            </a:r>
            <a:r>
              <a:rPr sz="2450" spc="-80" dirty="0"/>
              <a:t> </a:t>
            </a:r>
            <a:r>
              <a:rPr sz="2450" spc="-10" dirty="0"/>
              <a:t>frequency)?</a:t>
            </a:r>
            <a:endParaRPr sz="2450">
              <a:latin typeface="Arial"/>
              <a:cs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163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0" dirty="0">
                <a:latin typeface="Times New Roman"/>
                <a:cs typeface="Times New Roman"/>
              </a:rPr>
              <a:t> </a:t>
            </a:r>
            <a:r>
              <a:rPr sz="1200" dirty="0">
                <a:latin typeface="Times New Roman"/>
                <a:cs typeface="Times New Roman"/>
              </a:rPr>
              <a:t>RADIATION</a:t>
            </a:r>
            <a:r>
              <a:rPr sz="1200" spc="155"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06119" y="1273580"/>
            <a:ext cx="8281034" cy="782955"/>
          </a:xfrm>
          <a:prstGeom prst="rect">
            <a:avLst/>
          </a:prstGeom>
        </p:spPr>
        <p:txBody>
          <a:bodyPr vert="horz" wrap="square" lIns="0" tIns="9525" rIns="0" bIns="0" rtlCol="0">
            <a:spAutoFit/>
          </a:bodyPr>
          <a:lstStyle/>
          <a:p>
            <a:pPr marL="25400" marR="17780">
              <a:lnSpc>
                <a:spcPct val="101699"/>
              </a:lnSpc>
              <a:spcBef>
                <a:spcPts val="75"/>
              </a:spcBef>
            </a:pPr>
            <a:r>
              <a:rPr sz="2450" spc="-10" dirty="0">
                <a:latin typeface="Times New Roman"/>
                <a:cs typeface="Times New Roman"/>
              </a:rPr>
              <a:t>Which</a:t>
            </a:r>
            <a:r>
              <a:rPr sz="2450" spc="-75" dirty="0">
                <a:latin typeface="Times New Roman"/>
                <a:cs typeface="Times New Roman"/>
              </a:rPr>
              <a:t> </a:t>
            </a:r>
            <a:r>
              <a:rPr sz="2450" dirty="0">
                <a:latin typeface="Times New Roman"/>
                <a:cs typeface="Times New Roman"/>
              </a:rPr>
              <a:t>has</a:t>
            </a:r>
            <a:r>
              <a:rPr sz="2450" spc="-70" dirty="0">
                <a:latin typeface="Times New Roman"/>
                <a:cs typeface="Times New Roman"/>
              </a:rPr>
              <a:t> </a:t>
            </a:r>
            <a:r>
              <a:rPr sz="2450" spc="-10" dirty="0">
                <a:latin typeface="Times New Roman"/>
                <a:cs typeface="Times New Roman"/>
              </a:rPr>
              <a:t>more</a:t>
            </a:r>
            <a:r>
              <a:rPr sz="2450" spc="-70" dirty="0">
                <a:latin typeface="Times New Roman"/>
                <a:cs typeface="Times New Roman"/>
              </a:rPr>
              <a:t> </a:t>
            </a:r>
            <a:r>
              <a:rPr sz="2450" spc="-35" dirty="0">
                <a:latin typeface="Times New Roman"/>
                <a:cs typeface="Times New Roman"/>
              </a:rPr>
              <a:t>possible</a:t>
            </a:r>
            <a:r>
              <a:rPr sz="2450" spc="-70" dirty="0">
                <a:latin typeface="Times New Roman"/>
                <a:cs typeface="Times New Roman"/>
              </a:rPr>
              <a:t> </a:t>
            </a:r>
            <a:r>
              <a:rPr sz="2450" spc="-50" dirty="0">
                <a:latin typeface="Times New Roman"/>
                <a:cs typeface="Times New Roman"/>
              </a:rPr>
              <a:t>energies</a:t>
            </a:r>
            <a:r>
              <a:rPr sz="2450" spc="-70" dirty="0">
                <a:latin typeface="Times New Roman"/>
                <a:cs typeface="Times New Roman"/>
              </a:rPr>
              <a:t> </a:t>
            </a:r>
            <a:r>
              <a:rPr sz="2450" spc="-20" dirty="0">
                <a:latin typeface="Times New Roman"/>
                <a:cs typeface="Times New Roman"/>
              </a:rPr>
              <a:t>between</a:t>
            </a:r>
            <a:r>
              <a:rPr sz="2450" spc="-70" dirty="0">
                <a:latin typeface="Times New Roman"/>
                <a:cs typeface="Times New Roman"/>
              </a:rPr>
              <a:t> </a:t>
            </a:r>
            <a:r>
              <a:rPr sz="2450" spc="-100" dirty="0">
                <a:latin typeface="Times New Roman"/>
                <a:cs typeface="Times New Roman"/>
              </a:rPr>
              <a:t>0</a:t>
            </a:r>
            <a:r>
              <a:rPr sz="2450" spc="-70" dirty="0">
                <a:latin typeface="Times New Roman"/>
                <a:cs typeface="Times New Roman"/>
              </a:rPr>
              <a:t> </a:t>
            </a:r>
            <a:r>
              <a:rPr sz="2450" dirty="0">
                <a:latin typeface="Times New Roman"/>
                <a:cs typeface="Times New Roman"/>
              </a:rPr>
              <a:t>and</a:t>
            </a:r>
            <a:r>
              <a:rPr sz="2450" spc="-70" dirty="0">
                <a:latin typeface="Times New Roman"/>
                <a:cs typeface="Times New Roman"/>
              </a:rPr>
              <a:t> </a:t>
            </a:r>
            <a:r>
              <a:rPr sz="2450" dirty="0">
                <a:latin typeface="Times New Roman"/>
                <a:cs typeface="Times New Roman"/>
              </a:rPr>
              <a:t>10</a:t>
            </a:r>
            <a:r>
              <a:rPr sz="3075" i="1" baseline="24390" dirty="0">
                <a:latin typeface="Arial"/>
                <a:cs typeface="Arial"/>
              </a:rPr>
              <a:t>−</a:t>
            </a:r>
            <a:r>
              <a:rPr sz="3075" baseline="24390" dirty="0">
                <a:latin typeface="Times New Roman"/>
                <a:cs typeface="Times New Roman"/>
              </a:rPr>
              <a:t>18</a:t>
            </a:r>
            <a:r>
              <a:rPr sz="3075" spc="120" baseline="24390" dirty="0">
                <a:latin typeface="Times New Roman"/>
                <a:cs typeface="Times New Roman"/>
              </a:rPr>
              <a:t> </a:t>
            </a:r>
            <a:r>
              <a:rPr sz="2450" spc="105" dirty="0">
                <a:latin typeface="Times New Roman"/>
                <a:cs typeface="Times New Roman"/>
              </a:rPr>
              <a:t>J,</a:t>
            </a:r>
            <a:r>
              <a:rPr sz="2450" spc="-70" dirty="0">
                <a:latin typeface="Times New Roman"/>
                <a:cs typeface="Times New Roman"/>
              </a:rPr>
              <a:t> </a:t>
            </a:r>
            <a:r>
              <a:rPr sz="2450" dirty="0">
                <a:latin typeface="Times New Roman"/>
                <a:cs typeface="Times New Roman"/>
              </a:rPr>
              <a:t>A)</a:t>
            </a:r>
            <a:r>
              <a:rPr sz="2450" spc="-70" dirty="0">
                <a:latin typeface="Times New Roman"/>
                <a:cs typeface="Times New Roman"/>
              </a:rPr>
              <a:t> </a:t>
            </a:r>
            <a:r>
              <a:rPr sz="2450" dirty="0">
                <a:latin typeface="Times New Roman"/>
                <a:cs typeface="Times New Roman"/>
              </a:rPr>
              <a:t>an</a:t>
            </a:r>
            <a:r>
              <a:rPr sz="2450" spc="-70" dirty="0">
                <a:latin typeface="Times New Roman"/>
                <a:cs typeface="Times New Roman"/>
              </a:rPr>
              <a:t> </a:t>
            </a:r>
            <a:r>
              <a:rPr sz="2450" spc="-25" dirty="0">
                <a:latin typeface="Times New Roman"/>
                <a:cs typeface="Times New Roman"/>
              </a:rPr>
              <a:t>in- </a:t>
            </a:r>
            <a:r>
              <a:rPr sz="2450" dirty="0">
                <a:latin typeface="Times New Roman"/>
                <a:cs typeface="Times New Roman"/>
              </a:rPr>
              <a:t>frared</a:t>
            </a:r>
            <a:r>
              <a:rPr sz="2450" spc="-75" dirty="0">
                <a:latin typeface="Times New Roman"/>
                <a:cs typeface="Times New Roman"/>
              </a:rPr>
              <a:t> </a:t>
            </a:r>
            <a:r>
              <a:rPr sz="2450" spc="-105" dirty="0">
                <a:latin typeface="Times New Roman"/>
                <a:cs typeface="Times New Roman"/>
              </a:rPr>
              <a:t>wave</a:t>
            </a:r>
            <a:r>
              <a:rPr sz="2450" spc="-80" dirty="0">
                <a:latin typeface="Times New Roman"/>
                <a:cs typeface="Times New Roman"/>
              </a:rPr>
              <a:t> (low </a:t>
            </a:r>
            <a:r>
              <a:rPr sz="2450" spc="-35" dirty="0">
                <a:latin typeface="Times New Roman"/>
                <a:cs typeface="Times New Roman"/>
              </a:rPr>
              <a:t>frequency)</a:t>
            </a:r>
            <a:r>
              <a:rPr sz="2450" spc="-80" dirty="0">
                <a:latin typeface="Times New Roman"/>
                <a:cs typeface="Times New Roman"/>
              </a:rPr>
              <a:t> </a:t>
            </a:r>
            <a:r>
              <a:rPr sz="2450" dirty="0">
                <a:latin typeface="Times New Roman"/>
                <a:cs typeface="Times New Roman"/>
              </a:rPr>
              <a:t>or</a:t>
            </a:r>
            <a:r>
              <a:rPr sz="2450" spc="-80" dirty="0">
                <a:latin typeface="Times New Roman"/>
                <a:cs typeface="Times New Roman"/>
              </a:rPr>
              <a:t> </a:t>
            </a:r>
            <a:r>
              <a:rPr sz="2450" dirty="0">
                <a:latin typeface="Times New Roman"/>
                <a:cs typeface="Times New Roman"/>
              </a:rPr>
              <a:t>B)</a:t>
            </a:r>
            <a:r>
              <a:rPr sz="2450" spc="-80" dirty="0">
                <a:latin typeface="Times New Roman"/>
                <a:cs typeface="Times New Roman"/>
              </a:rPr>
              <a:t> </a:t>
            </a:r>
            <a:r>
              <a:rPr sz="2450" dirty="0">
                <a:latin typeface="Times New Roman"/>
                <a:cs typeface="Times New Roman"/>
              </a:rPr>
              <a:t>a</a:t>
            </a:r>
            <a:r>
              <a:rPr sz="2450" spc="-80" dirty="0">
                <a:latin typeface="Times New Roman"/>
                <a:cs typeface="Times New Roman"/>
              </a:rPr>
              <a:t> </a:t>
            </a:r>
            <a:r>
              <a:rPr sz="2450" spc="-25" dirty="0">
                <a:latin typeface="Times New Roman"/>
                <a:cs typeface="Times New Roman"/>
              </a:rPr>
              <a:t>green</a:t>
            </a:r>
            <a:r>
              <a:rPr sz="2450" spc="-75" dirty="0">
                <a:latin typeface="Times New Roman"/>
                <a:cs typeface="Times New Roman"/>
              </a:rPr>
              <a:t> </a:t>
            </a:r>
            <a:r>
              <a:rPr sz="2450" spc="-110" dirty="0">
                <a:latin typeface="Times New Roman"/>
                <a:cs typeface="Times New Roman"/>
              </a:rPr>
              <a:t>wave</a:t>
            </a:r>
            <a:r>
              <a:rPr sz="2450" spc="-80" dirty="0">
                <a:latin typeface="Times New Roman"/>
                <a:cs typeface="Times New Roman"/>
              </a:rPr>
              <a:t> </a:t>
            </a:r>
            <a:r>
              <a:rPr sz="2450" spc="-10" dirty="0">
                <a:latin typeface="Times New Roman"/>
                <a:cs typeface="Times New Roman"/>
              </a:rPr>
              <a:t>(higher</a:t>
            </a:r>
            <a:r>
              <a:rPr sz="2450" spc="-80" dirty="0">
                <a:latin typeface="Times New Roman"/>
                <a:cs typeface="Times New Roman"/>
              </a:rPr>
              <a:t> </a:t>
            </a:r>
            <a:r>
              <a:rPr sz="2450" spc="-10" dirty="0">
                <a:latin typeface="Times New Roman"/>
                <a:cs typeface="Times New Roman"/>
              </a:rPr>
              <a:t>frequency)?</a:t>
            </a:r>
            <a:endParaRPr sz="2450">
              <a:latin typeface="Times New Roman"/>
              <a:cs typeface="Times New Roman"/>
            </a:endParaRPr>
          </a:p>
        </p:txBody>
      </p:sp>
      <p:sp>
        <p:nvSpPr>
          <p:cNvPr id="5" name="object 5"/>
          <p:cNvSpPr txBox="1"/>
          <p:nvPr/>
        </p:nvSpPr>
        <p:spPr>
          <a:xfrm>
            <a:off x="707758" y="2235173"/>
            <a:ext cx="1852930"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06759"/>
            <a:ext cx="8258175" cy="5689600"/>
          </a:xfrm>
          <a:prstGeom prst="rect">
            <a:avLst/>
          </a:prstGeom>
        </p:spPr>
        <p:txBody>
          <a:bodyPr vert="horz" wrap="square" lIns="0" tIns="83185" rIns="0" bIns="0" rtlCol="0">
            <a:spAutoFit/>
          </a:bodyPr>
          <a:lstStyle/>
          <a:p>
            <a:pPr marL="12700" algn="just">
              <a:lnSpc>
                <a:spcPct val="100000"/>
              </a:lnSpc>
              <a:spcBef>
                <a:spcPts val="655"/>
              </a:spcBef>
              <a:tabLst>
                <a:tab pos="2922270" algn="l"/>
              </a:tabLst>
            </a:pPr>
            <a:r>
              <a:rPr sz="1200" spc="-10" dirty="0">
                <a:latin typeface="Times New Roman"/>
                <a:cs typeface="Times New Roman"/>
              </a:rPr>
              <a:t>ConcepTest</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5" dirty="0">
                <a:latin typeface="Times New Roman"/>
                <a:cs typeface="Times New Roman"/>
              </a:rPr>
              <a:t> </a:t>
            </a:r>
            <a:r>
              <a:rPr sz="1200" dirty="0">
                <a:latin typeface="Times New Roman"/>
                <a:cs typeface="Times New Roman"/>
              </a:rPr>
              <a:t>RADIATION</a:t>
            </a:r>
            <a:r>
              <a:rPr sz="1200" spc="160" dirty="0">
                <a:latin typeface="Times New Roman"/>
                <a:cs typeface="Times New Roman"/>
              </a:rPr>
              <a:t> </a:t>
            </a:r>
            <a:r>
              <a:rPr sz="1200" dirty="0">
                <a:latin typeface="Times New Roman"/>
                <a:cs typeface="Times New Roman"/>
              </a:rPr>
              <a:t>AND</a:t>
            </a:r>
            <a:r>
              <a:rPr sz="1200" spc="160"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a:p>
            <a:pPr marL="12700" marR="5080" algn="just">
              <a:lnSpc>
                <a:spcPct val="101699"/>
              </a:lnSpc>
              <a:spcBef>
                <a:spcPts val="1150"/>
              </a:spcBef>
            </a:pPr>
            <a:r>
              <a:rPr sz="2450" spc="-55" dirty="0">
                <a:latin typeface="Times New Roman"/>
                <a:cs typeface="Times New Roman"/>
              </a:rPr>
              <a:t>We’ve</a:t>
            </a:r>
            <a:r>
              <a:rPr sz="2450" spc="100" dirty="0">
                <a:latin typeface="Times New Roman"/>
                <a:cs typeface="Times New Roman"/>
              </a:rPr>
              <a:t> </a:t>
            </a:r>
            <a:r>
              <a:rPr sz="2450" dirty="0">
                <a:latin typeface="Times New Roman"/>
                <a:cs typeface="Times New Roman"/>
              </a:rPr>
              <a:t>discussed</a:t>
            </a:r>
            <a:r>
              <a:rPr sz="2450" spc="114" dirty="0">
                <a:latin typeface="Times New Roman"/>
                <a:cs typeface="Times New Roman"/>
              </a:rPr>
              <a:t> </a:t>
            </a:r>
            <a:r>
              <a:rPr sz="2450" dirty="0">
                <a:latin typeface="Times New Roman"/>
                <a:cs typeface="Times New Roman"/>
              </a:rPr>
              <a:t>two</a:t>
            </a:r>
            <a:r>
              <a:rPr sz="2450" spc="114" dirty="0">
                <a:latin typeface="Times New Roman"/>
                <a:cs typeface="Times New Roman"/>
              </a:rPr>
              <a:t> </a:t>
            </a:r>
            <a:r>
              <a:rPr sz="2450" dirty="0">
                <a:latin typeface="Times New Roman"/>
                <a:cs typeface="Times New Roman"/>
              </a:rPr>
              <a:t>blackbody</a:t>
            </a:r>
            <a:r>
              <a:rPr sz="2450" spc="114" dirty="0">
                <a:latin typeface="Times New Roman"/>
                <a:cs typeface="Times New Roman"/>
              </a:rPr>
              <a:t> </a:t>
            </a:r>
            <a:r>
              <a:rPr sz="2450" dirty="0">
                <a:latin typeface="Times New Roman"/>
                <a:cs typeface="Times New Roman"/>
              </a:rPr>
              <a:t>spectra,</a:t>
            </a:r>
            <a:r>
              <a:rPr sz="2450" spc="145"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spc="-10" dirty="0">
                <a:latin typeface="Times New Roman"/>
                <a:cs typeface="Times New Roman"/>
              </a:rPr>
              <a:t>classically</a:t>
            </a:r>
            <a:r>
              <a:rPr sz="2450" spc="114" dirty="0">
                <a:latin typeface="Times New Roman"/>
                <a:cs typeface="Times New Roman"/>
              </a:rPr>
              <a:t> </a:t>
            </a:r>
            <a:r>
              <a:rPr sz="2450" spc="-10" dirty="0">
                <a:latin typeface="Times New Roman"/>
                <a:cs typeface="Times New Roman"/>
              </a:rPr>
              <a:t>predicted </a:t>
            </a:r>
            <a:r>
              <a:rPr sz="2450" dirty="0">
                <a:latin typeface="Times New Roman"/>
                <a:cs typeface="Times New Roman"/>
              </a:rPr>
              <a:t>(and</a:t>
            </a:r>
            <a:r>
              <a:rPr sz="2450" spc="95" dirty="0">
                <a:latin typeface="Times New Roman"/>
                <a:cs typeface="Times New Roman"/>
              </a:rPr>
              <a:t> </a:t>
            </a:r>
            <a:r>
              <a:rPr sz="2450" dirty="0">
                <a:latin typeface="Times New Roman"/>
                <a:cs typeface="Times New Roman"/>
              </a:rPr>
              <a:t>incorrect)</a:t>
            </a:r>
            <a:r>
              <a:rPr sz="2450" spc="105" dirty="0">
                <a:latin typeface="Times New Roman"/>
                <a:cs typeface="Times New Roman"/>
              </a:rPr>
              <a:t> </a:t>
            </a:r>
            <a:r>
              <a:rPr sz="2450" spc="-20" dirty="0">
                <a:latin typeface="Times New Roman"/>
                <a:cs typeface="Times New Roman"/>
              </a:rPr>
              <a:t>Rayleigh-</a:t>
            </a:r>
            <a:r>
              <a:rPr sz="2450" dirty="0">
                <a:latin typeface="Times New Roman"/>
                <a:cs typeface="Times New Roman"/>
              </a:rPr>
              <a:t>Jeans</a:t>
            </a:r>
            <a:r>
              <a:rPr sz="2450" spc="105" dirty="0">
                <a:latin typeface="Times New Roman"/>
                <a:cs typeface="Times New Roman"/>
              </a:rPr>
              <a:t> </a:t>
            </a:r>
            <a:r>
              <a:rPr sz="2450" dirty="0">
                <a:latin typeface="Times New Roman"/>
                <a:cs typeface="Times New Roman"/>
              </a:rPr>
              <a:t>spectrum,</a:t>
            </a:r>
            <a:r>
              <a:rPr sz="2450" spc="135" dirty="0">
                <a:latin typeface="Times New Roman"/>
                <a:cs typeface="Times New Roman"/>
              </a:rPr>
              <a:t> </a:t>
            </a:r>
            <a:r>
              <a:rPr sz="2450" dirty="0">
                <a:latin typeface="Times New Roman"/>
                <a:cs typeface="Times New Roman"/>
              </a:rPr>
              <a:t>and</a:t>
            </a:r>
            <a:r>
              <a:rPr sz="2450" spc="105"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spc="-10" dirty="0">
                <a:latin typeface="Times New Roman"/>
                <a:cs typeface="Times New Roman"/>
              </a:rPr>
              <a:t>(experimentally </a:t>
            </a:r>
            <a:r>
              <a:rPr sz="2450" dirty="0">
                <a:latin typeface="Times New Roman"/>
                <a:cs typeface="Times New Roman"/>
              </a:rPr>
              <a:t>accurate) Planck spectrum.</a:t>
            </a:r>
            <a:r>
              <a:rPr sz="2450" spc="345" dirty="0">
                <a:latin typeface="Times New Roman"/>
                <a:cs typeface="Times New Roman"/>
              </a:rPr>
              <a:t> </a:t>
            </a:r>
            <a:r>
              <a:rPr sz="2450" dirty="0">
                <a:latin typeface="Times New Roman"/>
                <a:cs typeface="Times New Roman"/>
              </a:rPr>
              <a:t>For</a:t>
            </a:r>
            <a:r>
              <a:rPr sz="2450" spc="5" dirty="0">
                <a:latin typeface="Times New Roman"/>
                <a:cs typeface="Times New Roman"/>
              </a:rPr>
              <a:t> </a:t>
            </a:r>
            <a:r>
              <a:rPr sz="2450" spc="-10" dirty="0">
                <a:latin typeface="Times New Roman"/>
                <a:cs typeface="Times New Roman"/>
              </a:rPr>
              <a:t>each</a:t>
            </a:r>
            <a:r>
              <a:rPr sz="2450" dirty="0">
                <a:latin typeface="Times New Roman"/>
                <a:cs typeface="Times New Roman"/>
              </a:rPr>
              <a:t> </a:t>
            </a:r>
            <a:r>
              <a:rPr sz="2450" spc="-80" dirty="0">
                <a:latin typeface="Times New Roman"/>
                <a:cs typeface="Times New Roman"/>
              </a:rPr>
              <a:t>of</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spc="-70" dirty="0">
                <a:latin typeface="Times New Roman"/>
                <a:cs typeface="Times New Roman"/>
              </a:rPr>
              <a:t>following,</a:t>
            </a:r>
            <a:r>
              <a:rPr sz="2450" spc="25" dirty="0">
                <a:latin typeface="Times New Roman"/>
                <a:cs typeface="Times New Roman"/>
              </a:rPr>
              <a:t> </a:t>
            </a:r>
            <a:r>
              <a:rPr sz="2450" dirty="0">
                <a:latin typeface="Times New Roman"/>
                <a:cs typeface="Times New Roman"/>
              </a:rPr>
              <a:t>say </a:t>
            </a:r>
            <a:r>
              <a:rPr sz="2450" spc="-10" dirty="0">
                <a:latin typeface="Times New Roman"/>
                <a:cs typeface="Times New Roman"/>
              </a:rPr>
              <a:t>whether </a:t>
            </a:r>
            <a:r>
              <a:rPr sz="2450" spc="65" dirty="0">
                <a:latin typeface="Times New Roman"/>
                <a:cs typeface="Times New Roman"/>
              </a:rPr>
              <a:t>it</a:t>
            </a:r>
            <a:r>
              <a:rPr sz="2450" spc="275" dirty="0">
                <a:latin typeface="Times New Roman"/>
                <a:cs typeface="Times New Roman"/>
              </a:rPr>
              <a:t> </a:t>
            </a:r>
            <a:r>
              <a:rPr sz="2450" dirty="0">
                <a:latin typeface="Times New Roman"/>
                <a:cs typeface="Times New Roman"/>
              </a:rPr>
              <a:t>applies</a:t>
            </a:r>
            <a:r>
              <a:rPr sz="2450" spc="275" dirty="0">
                <a:latin typeface="Times New Roman"/>
                <a:cs typeface="Times New Roman"/>
              </a:rPr>
              <a:t> </a:t>
            </a:r>
            <a:r>
              <a:rPr sz="2450" dirty="0">
                <a:latin typeface="Times New Roman"/>
                <a:cs typeface="Times New Roman"/>
              </a:rPr>
              <a:t>to</a:t>
            </a:r>
            <a:r>
              <a:rPr sz="2450" spc="275" dirty="0">
                <a:latin typeface="Times New Roman"/>
                <a:cs typeface="Times New Roman"/>
              </a:rPr>
              <a:t> </a:t>
            </a:r>
            <a:r>
              <a:rPr sz="2450" dirty="0">
                <a:latin typeface="Times New Roman"/>
                <a:cs typeface="Times New Roman"/>
              </a:rPr>
              <a:t>A)</a:t>
            </a:r>
            <a:r>
              <a:rPr sz="2450" spc="280" dirty="0">
                <a:latin typeface="Times New Roman"/>
                <a:cs typeface="Times New Roman"/>
              </a:rPr>
              <a:t> </a:t>
            </a:r>
            <a:r>
              <a:rPr sz="2450" dirty="0">
                <a:latin typeface="Times New Roman"/>
                <a:cs typeface="Times New Roman"/>
              </a:rPr>
              <a:t>only</a:t>
            </a:r>
            <a:r>
              <a:rPr sz="2450" spc="275" dirty="0">
                <a:latin typeface="Times New Roman"/>
                <a:cs typeface="Times New Roman"/>
              </a:rPr>
              <a:t> </a:t>
            </a:r>
            <a:r>
              <a:rPr sz="2450" dirty="0">
                <a:latin typeface="Times New Roman"/>
                <a:cs typeface="Times New Roman"/>
              </a:rPr>
              <a:t>the</a:t>
            </a:r>
            <a:r>
              <a:rPr sz="2450" spc="280" dirty="0">
                <a:latin typeface="Times New Roman"/>
                <a:cs typeface="Times New Roman"/>
              </a:rPr>
              <a:t> </a:t>
            </a:r>
            <a:r>
              <a:rPr sz="2450" dirty="0">
                <a:latin typeface="Times New Roman"/>
                <a:cs typeface="Times New Roman"/>
              </a:rPr>
              <a:t>classical</a:t>
            </a:r>
            <a:r>
              <a:rPr sz="2450" spc="275" dirty="0">
                <a:latin typeface="Times New Roman"/>
                <a:cs typeface="Times New Roman"/>
              </a:rPr>
              <a:t> </a:t>
            </a:r>
            <a:r>
              <a:rPr sz="2450" dirty="0">
                <a:latin typeface="Times New Roman"/>
                <a:cs typeface="Times New Roman"/>
              </a:rPr>
              <a:t>spectrum,</a:t>
            </a:r>
            <a:r>
              <a:rPr sz="2450" spc="320" dirty="0">
                <a:latin typeface="Times New Roman"/>
                <a:cs typeface="Times New Roman"/>
              </a:rPr>
              <a:t> </a:t>
            </a:r>
            <a:r>
              <a:rPr sz="2450" dirty="0">
                <a:latin typeface="Times New Roman"/>
                <a:cs typeface="Times New Roman"/>
              </a:rPr>
              <a:t>B)</a:t>
            </a:r>
            <a:r>
              <a:rPr sz="2450" spc="275" dirty="0">
                <a:latin typeface="Times New Roman"/>
                <a:cs typeface="Times New Roman"/>
              </a:rPr>
              <a:t> </a:t>
            </a:r>
            <a:r>
              <a:rPr sz="2450" dirty="0">
                <a:latin typeface="Times New Roman"/>
                <a:cs typeface="Times New Roman"/>
              </a:rPr>
              <a:t>only</a:t>
            </a:r>
            <a:r>
              <a:rPr sz="2450" spc="275" dirty="0">
                <a:latin typeface="Times New Roman"/>
                <a:cs typeface="Times New Roman"/>
              </a:rPr>
              <a:t> </a:t>
            </a:r>
            <a:r>
              <a:rPr sz="2450" dirty="0">
                <a:latin typeface="Times New Roman"/>
                <a:cs typeface="Times New Roman"/>
              </a:rPr>
              <a:t>the</a:t>
            </a:r>
            <a:r>
              <a:rPr sz="2450" spc="280" dirty="0">
                <a:latin typeface="Times New Roman"/>
                <a:cs typeface="Times New Roman"/>
              </a:rPr>
              <a:t> </a:t>
            </a:r>
            <a:r>
              <a:rPr sz="2450" spc="-10" dirty="0">
                <a:latin typeface="Times New Roman"/>
                <a:cs typeface="Times New Roman"/>
              </a:rPr>
              <a:t>Planck </a:t>
            </a:r>
            <a:r>
              <a:rPr sz="2450" dirty="0">
                <a:latin typeface="Times New Roman"/>
                <a:cs typeface="Times New Roman"/>
              </a:rPr>
              <a:t>spectrum,</a:t>
            </a:r>
            <a:r>
              <a:rPr sz="2450" spc="245" dirty="0">
                <a:latin typeface="Times New Roman"/>
                <a:cs typeface="Times New Roman"/>
              </a:rPr>
              <a:t> </a:t>
            </a:r>
            <a:r>
              <a:rPr sz="2450" dirty="0">
                <a:latin typeface="Times New Roman"/>
                <a:cs typeface="Times New Roman"/>
              </a:rPr>
              <a:t>or</a:t>
            </a:r>
            <a:r>
              <a:rPr sz="2450" spc="229" dirty="0">
                <a:latin typeface="Times New Roman"/>
                <a:cs typeface="Times New Roman"/>
              </a:rPr>
              <a:t> </a:t>
            </a:r>
            <a:r>
              <a:rPr sz="2450" dirty="0">
                <a:latin typeface="Times New Roman"/>
                <a:cs typeface="Times New Roman"/>
              </a:rPr>
              <a:t>C)</a:t>
            </a:r>
            <a:r>
              <a:rPr sz="2450" spc="229" dirty="0">
                <a:latin typeface="Times New Roman"/>
                <a:cs typeface="Times New Roman"/>
              </a:rPr>
              <a:t> </a:t>
            </a:r>
            <a:r>
              <a:rPr sz="2450" spc="50" dirty="0">
                <a:latin typeface="Times New Roman"/>
                <a:cs typeface="Times New Roman"/>
              </a:rPr>
              <a:t>both.</a:t>
            </a:r>
            <a:r>
              <a:rPr sz="2450" spc="40" dirty="0">
                <a:latin typeface="Times New Roman"/>
                <a:cs typeface="Times New Roman"/>
              </a:rPr>
              <a:t>  </a:t>
            </a:r>
            <a:r>
              <a:rPr sz="2450" dirty="0">
                <a:latin typeface="Times New Roman"/>
                <a:cs typeface="Times New Roman"/>
              </a:rPr>
              <a:t>(All</a:t>
            </a:r>
            <a:r>
              <a:rPr sz="2450" spc="235" dirty="0">
                <a:latin typeface="Times New Roman"/>
                <a:cs typeface="Times New Roman"/>
              </a:rPr>
              <a:t> </a:t>
            </a:r>
            <a:r>
              <a:rPr sz="2450" dirty="0">
                <a:latin typeface="Times New Roman"/>
                <a:cs typeface="Times New Roman"/>
              </a:rPr>
              <a:t>of</a:t>
            </a:r>
            <a:r>
              <a:rPr sz="2450" spc="225" dirty="0">
                <a:latin typeface="Times New Roman"/>
                <a:cs typeface="Times New Roman"/>
              </a:rPr>
              <a:t> </a:t>
            </a:r>
            <a:r>
              <a:rPr sz="2450" dirty="0">
                <a:latin typeface="Times New Roman"/>
                <a:cs typeface="Times New Roman"/>
              </a:rPr>
              <a:t>them</a:t>
            </a:r>
            <a:r>
              <a:rPr sz="2450" spc="229" dirty="0">
                <a:latin typeface="Times New Roman"/>
                <a:cs typeface="Times New Roman"/>
              </a:rPr>
              <a:t> </a:t>
            </a:r>
            <a:r>
              <a:rPr sz="2450" dirty="0">
                <a:latin typeface="Times New Roman"/>
                <a:cs typeface="Times New Roman"/>
              </a:rPr>
              <a:t>will</a:t>
            </a:r>
            <a:r>
              <a:rPr sz="2450" spc="229" dirty="0">
                <a:latin typeface="Times New Roman"/>
                <a:cs typeface="Times New Roman"/>
              </a:rPr>
              <a:t> </a:t>
            </a:r>
            <a:r>
              <a:rPr sz="2450" dirty="0">
                <a:latin typeface="Times New Roman"/>
                <a:cs typeface="Times New Roman"/>
              </a:rPr>
              <a:t>apply</a:t>
            </a:r>
            <a:r>
              <a:rPr sz="2450" spc="229" dirty="0">
                <a:latin typeface="Times New Roman"/>
                <a:cs typeface="Times New Roman"/>
              </a:rPr>
              <a:t> </a:t>
            </a:r>
            <a:r>
              <a:rPr sz="2450" dirty="0">
                <a:latin typeface="Times New Roman"/>
                <a:cs typeface="Times New Roman"/>
              </a:rPr>
              <a:t>to</a:t>
            </a:r>
            <a:r>
              <a:rPr sz="2450" spc="235" dirty="0">
                <a:latin typeface="Times New Roman"/>
                <a:cs typeface="Times New Roman"/>
              </a:rPr>
              <a:t> </a:t>
            </a:r>
            <a:r>
              <a:rPr sz="2450" spc="120" dirty="0">
                <a:latin typeface="Times New Roman"/>
                <a:cs typeface="Times New Roman"/>
              </a:rPr>
              <a:t>at</a:t>
            </a:r>
            <a:r>
              <a:rPr sz="2450" spc="225" dirty="0">
                <a:latin typeface="Times New Roman"/>
                <a:cs typeface="Times New Roman"/>
              </a:rPr>
              <a:t> </a:t>
            </a:r>
            <a:r>
              <a:rPr sz="2450" dirty="0">
                <a:latin typeface="Times New Roman"/>
                <a:cs typeface="Times New Roman"/>
              </a:rPr>
              <a:t>least</a:t>
            </a:r>
            <a:r>
              <a:rPr sz="2450" spc="229" dirty="0">
                <a:latin typeface="Times New Roman"/>
                <a:cs typeface="Times New Roman"/>
              </a:rPr>
              <a:t> </a:t>
            </a:r>
            <a:r>
              <a:rPr sz="2450" dirty="0">
                <a:latin typeface="Times New Roman"/>
                <a:cs typeface="Times New Roman"/>
              </a:rPr>
              <a:t>one</a:t>
            </a:r>
            <a:r>
              <a:rPr sz="2450" spc="229" dirty="0">
                <a:latin typeface="Times New Roman"/>
                <a:cs typeface="Times New Roman"/>
              </a:rPr>
              <a:t> </a:t>
            </a:r>
            <a:r>
              <a:rPr sz="2450" spc="-25" dirty="0">
                <a:latin typeface="Times New Roman"/>
                <a:cs typeface="Times New Roman"/>
              </a:rPr>
              <a:t>of </a:t>
            </a:r>
            <a:r>
              <a:rPr sz="2450" dirty="0">
                <a:latin typeface="Times New Roman"/>
                <a:cs typeface="Times New Roman"/>
              </a:rPr>
              <a:t>the</a:t>
            </a:r>
            <a:r>
              <a:rPr sz="2450" spc="275" dirty="0">
                <a:latin typeface="Times New Roman"/>
                <a:cs typeface="Times New Roman"/>
              </a:rPr>
              <a:t> </a:t>
            </a:r>
            <a:r>
              <a:rPr sz="2450" spc="-10" dirty="0">
                <a:latin typeface="Times New Roman"/>
                <a:cs typeface="Times New Roman"/>
              </a:rPr>
              <a:t>spectra.)</a:t>
            </a:r>
            <a:endParaRPr sz="2450">
              <a:latin typeface="Times New Roman"/>
              <a:cs typeface="Times New Roman"/>
            </a:endParaRPr>
          </a:p>
          <a:p>
            <a:pPr marL="382905" indent="-295910">
              <a:lnSpc>
                <a:spcPct val="100000"/>
              </a:lnSpc>
              <a:spcBef>
                <a:spcPts val="1639"/>
              </a:spcBef>
              <a:buAutoNum type="arabicPeriod"/>
              <a:tabLst>
                <a:tab pos="382905" algn="l"/>
              </a:tabLst>
            </a:pPr>
            <a:r>
              <a:rPr sz="2450" spc="95" dirty="0">
                <a:latin typeface="Times New Roman"/>
                <a:cs typeface="Times New Roman"/>
              </a:rPr>
              <a:t>It </a:t>
            </a:r>
            <a:r>
              <a:rPr sz="2450" spc="-10" dirty="0">
                <a:latin typeface="Times New Roman"/>
                <a:cs typeface="Times New Roman"/>
              </a:rPr>
              <a:t>goes</a:t>
            </a:r>
            <a:r>
              <a:rPr sz="2450" spc="100" dirty="0">
                <a:latin typeface="Times New Roman"/>
                <a:cs typeface="Times New Roman"/>
              </a:rPr>
              <a:t> </a:t>
            </a:r>
            <a:r>
              <a:rPr sz="2450" dirty="0">
                <a:latin typeface="Times New Roman"/>
                <a:cs typeface="Times New Roman"/>
              </a:rPr>
              <a:t>to</a:t>
            </a:r>
            <a:r>
              <a:rPr sz="2450" spc="95" dirty="0">
                <a:latin typeface="Times New Roman"/>
                <a:cs typeface="Times New Roman"/>
              </a:rPr>
              <a:t> </a:t>
            </a:r>
            <a:r>
              <a:rPr sz="2450" dirty="0">
                <a:latin typeface="Times New Roman"/>
                <a:cs typeface="Times New Roman"/>
              </a:rPr>
              <a:t>zero</a:t>
            </a:r>
            <a:r>
              <a:rPr sz="2450" spc="9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limit</a:t>
            </a:r>
            <a:r>
              <a:rPr sz="2450" spc="95" dirty="0">
                <a:latin typeface="Times New Roman"/>
                <a:cs typeface="Times New Roman"/>
              </a:rPr>
              <a:t> </a:t>
            </a:r>
            <a:r>
              <a:rPr sz="2450" b="0" i="1" dirty="0">
                <a:latin typeface="Bookman Old Style"/>
                <a:cs typeface="Bookman Old Style"/>
              </a:rPr>
              <a:t>ν</a:t>
            </a:r>
            <a:r>
              <a:rPr sz="2450" b="0" i="1" spc="65" dirty="0">
                <a:latin typeface="Bookman Old Style"/>
                <a:cs typeface="Bookman Old Style"/>
              </a:rPr>
              <a:t> </a:t>
            </a:r>
            <a:r>
              <a:rPr sz="2450" i="1" dirty="0">
                <a:latin typeface="Arial"/>
                <a:cs typeface="Arial"/>
              </a:rPr>
              <a:t>→</a:t>
            </a:r>
            <a:r>
              <a:rPr sz="2450" i="1" spc="-25" dirty="0">
                <a:latin typeface="Arial"/>
                <a:cs typeface="Arial"/>
              </a:rPr>
              <a:t> </a:t>
            </a:r>
            <a:r>
              <a:rPr sz="2450" spc="-25" dirty="0">
                <a:latin typeface="Times New Roman"/>
                <a:cs typeface="Times New Roman"/>
              </a:rPr>
              <a:t>0.</a:t>
            </a:r>
            <a:endParaRPr sz="2450">
              <a:latin typeface="Times New Roman"/>
              <a:cs typeface="Times New Roman"/>
            </a:endParaRPr>
          </a:p>
          <a:p>
            <a:pPr marL="382905" indent="-295910">
              <a:lnSpc>
                <a:spcPct val="100000"/>
              </a:lnSpc>
              <a:spcBef>
                <a:spcPts val="1045"/>
              </a:spcBef>
              <a:buAutoNum type="arabicPeriod"/>
              <a:tabLst>
                <a:tab pos="382905" algn="l"/>
              </a:tabLst>
            </a:pPr>
            <a:r>
              <a:rPr sz="2450" spc="95" dirty="0">
                <a:latin typeface="Times New Roman"/>
                <a:cs typeface="Times New Roman"/>
              </a:rPr>
              <a:t>It </a:t>
            </a:r>
            <a:r>
              <a:rPr sz="2450" spc="-10" dirty="0">
                <a:latin typeface="Times New Roman"/>
                <a:cs typeface="Times New Roman"/>
              </a:rPr>
              <a:t>goes</a:t>
            </a:r>
            <a:r>
              <a:rPr sz="2450" spc="100" dirty="0">
                <a:latin typeface="Times New Roman"/>
                <a:cs typeface="Times New Roman"/>
              </a:rPr>
              <a:t> </a:t>
            </a:r>
            <a:r>
              <a:rPr sz="2450" dirty="0">
                <a:latin typeface="Times New Roman"/>
                <a:cs typeface="Times New Roman"/>
              </a:rPr>
              <a:t>to</a:t>
            </a:r>
            <a:r>
              <a:rPr sz="2450" spc="95" dirty="0">
                <a:latin typeface="Times New Roman"/>
                <a:cs typeface="Times New Roman"/>
              </a:rPr>
              <a:t> </a:t>
            </a:r>
            <a:r>
              <a:rPr sz="2450" dirty="0">
                <a:latin typeface="Times New Roman"/>
                <a:cs typeface="Times New Roman"/>
              </a:rPr>
              <a:t>zero</a:t>
            </a:r>
            <a:r>
              <a:rPr sz="2450" spc="9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limit</a:t>
            </a:r>
            <a:r>
              <a:rPr sz="2450" spc="95" dirty="0">
                <a:latin typeface="Times New Roman"/>
                <a:cs typeface="Times New Roman"/>
              </a:rPr>
              <a:t> </a:t>
            </a:r>
            <a:r>
              <a:rPr sz="2450" b="0" i="1" dirty="0">
                <a:latin typeface="Bookman Old Style"/>
                <a:cs typeface="Bookman Old Style"/>
              </a:rPr>
              <a:t>ν</a:t>
            </a:r>
            <a:r>
              <a:rPr sz="2450" b="0" i="1" spc="65" dirty="0">
                <a:latin typeface="Bookman Old Style"/>
                <a:cs typeface="Bookman Old Style"/>
              </a:rPr>
              <a:t> </a:t>
            </a:r>
            <a:r>
              <a:rPr sz="2450" i="1" dirty="0">
                <a:latin typeface="Arial"/>
                <a:cs typeface="Arial"/>
              </a:rPr>
              <a:t>→</a:t>
            </a:r>
            <a:r>
              <a:rPr sz="2450" i="1" spc="-25" dirty="0">
                <a:latin typeface="Arial"/>
                <a:cs typeface="Arial"/>
              </a:rPr>
              <a:t> </a:t>
            </a:r>
            <a:r>
              <a:rPr sz="2450" i="1" spc="330" dirty="0">
                <a:latin typeface="Arial"/>
                <a:cs typeface="Arial"/>
              </a:rPr>
              <a:t>∞</a:t>
            </a:r>
            <a:r>
              <a:rPr sz="2450" spc="330" dirty="0">
                <a:latin typeface="Times New Roman"/>
                <a:cs typeface="Times New Roman"/>
              </a:rPr>
              <a:t>.</a:t>
            </a:r>
            <a:endParaRPr sz="2450">
              <a:latin typeface="Times New Roman"/>
              <a:cs typeface="Times New Roman"/>
            </a:endParaRPr>
          </a:p>
          <a:p>
            <a:pPr marL="382905" indent="-295910">
              <a:lnSpc>
                <a:spcPct val="100000"/>
              </a:lnSpc>
              <a:spcBef>
                <a:spcPts val="1045"/>
              </a:spcBef>
              <a:buAutoNum type="arabicPeriod"/>
              <a:tabLst>
                <a:tab pos="382905" algn="l"/>
              </a:tabLst>
            </a:pPr>
            <a:r>
              <a:rPr sz="2450" spc="95" dirty="0">
                <a:latin typeface="Times New Roman"/>
                <a:cs typeface="Times New Roman"/>
              </a:rPr>
              <a:t>It</a:t>
            </a:r>
            <a:r>
              <a:rPr sz="2450" spc="120" dirty="0">
                <a:latin typeface="Times New Roman"/>
                <a:cs typeface="Times New Roman"/>
              </a:rPr>
              <a:t> </a:t>
            </a:r>
            <a:r>
              <a:rPr sz="2450" dirty="0">
                <a:latin typeface="Times New Roman"/>
                <a:cs typeface="Times New Roman"/>
              </a:rPr>
              <a:t>has</a:t>
            </a:r>
            <a:r>
              <a:rPr sz="2450" spc="125" dirty="0">
                <a:latin typeface="Times New Roman"/>
                <a:cs typeface="Times New Roman"/>
              </a:rPr>
              <a:t> </a:t>
            </a:r>
            <a:r>
              <a:rPr sz="2450" dirty="0">
                <a:latin typeface="Times New Roman"/>
                <a:cs typeface="Times New Roman"/>
              </a:rPr>
              <a:t>a</a:t>
            </a:r>
            <a:r>
              <a:rPr sz="2450" spc="120" dirty="0">
                <a:latin typeface="Times New Roman"/>
                <a:cs typeface="Times New Roman"/>
              </a:rPr>
              <a:t> </a:t>
            </a:r>
            <a:r>
              <a:rPr sz="2450" dirty="0">
                <a:latin typeface="Times New Roman"/>
                <a:cs typeface="Times New Roman"/>
              </a:rPr>
              <a:t>maximum</a:t>
            </a:r>
            <a:r>
              <a:rPr sz="2450" spc="120" dirty="0">
                <a:latin typeface="Times New Roman"/>
                <a:cs typeface="Times New Roman"/>
              </a:rPr>
              <a:t> </a:t>
            </a:r>
            <a:r>
              <a:rPr sz="2450" spc="-10" dirty="0">
                <a:latin typeface="Times New Roman"/>
                <a:cs typeface="Times New Roman"/>
              </a:rPr>
              <a:t>value.</a:t>
            </a:r>
            <a:endParaRPr sz="2450">
              <a:latin typeface="Times New Roman"/>
              <a:cs typeface="Times New Roman"/>
            </a:endParaRPr>
          </a:p>
          <a:p>
            <a:pPr marL="382270" marR="9525" indent="-295910">
              <a:lnSpc>
                <a:spcPct val="101699"/>
              </a:lnSpc>
              <a:spcBef>
                <a:spcPts val="994"/>
              </a:spcBef>
              <a:buAutoNum type="arabicPeriod"/>
              <a:tabLst>
                <a:tab pos="384175" algn="l"/>
                <a:tab pos="728345" algn="l"/>
                <a:tab pos="1849120" algn="l"/>
                <a:tab pos="2506980" algn="l"/>
                <a:tab pos="3419475" algn="l"/>
                <a:tab pos="4924425" algn="l"/>
                <a:tab pos="5880735" algn="l"/>
                <a:tab pos="6657975" algn="l"/>
                <a:tab pos="7414895" algn="l"/>
              </a:tabLst>
            </a:pPr>
            <a:r>
              <a:rPr sz="2450" spc="70" dirty="0">
                <a:latin typeface="Times New Roman"/>
                <a:cs typeface="Times New Roman"/>
              </a:rPr>
              <a:t>It</a:t>
            </a:r>
            <a:r>
              <a:rPr sz="2450" dirty="0">
                <a:latin typeface="Times New Roman"/>
                <a:cs typeface="Times New Roman"/>
              </a:rPr>
              <a:t>	</a:t>
            </a:r>
            <a:r>
              <a:rPr sz="2450" spc="-10" dirty="0">
                <a:latin typeface="Times New Roman"/>
                <a:cs typeface="Times New Roman"/>
              </a:rPr>
              <a:t>predicts</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10" dirty="0">
                <a:latin typeface="Times New Roman"/>
                <a:cs typeface="Times New Roman"/>
              </a:rPr>
              <a:t>higher</a:t>
            </a:r>
            <a:r>
              <a:rPr sz="2450" dirty="0">
                <a:latin typeface="Times New Roman"/>
                <a:cs typeface="Times New Roman"/>
              </a:rPr>
              <a:t>	</a:t>
            </a:r>
            <a:r>
              <a:rPr sz="2450" spc="-10" dirty="0">
                <a:latin typeface="Times New Roman"/>
                <a:cs typeface="Times New Roman"/>
              </a:rPr>
              <a:t>frequencies</a:t>
            </a:r>
            <a:r>
              <a:rPr sz="2450" dirty="0">
                <a:latin typeface="Times New Roman"/>
                <a:cs typeface="Times New Roman"/>
              </a:rPr>
              <a:t>	</a:t>
            </a:r>
            <a:r>
              <a:rPr sz="2450" spc="-10" dirty="0">
                <a:latin typeface="Times New Roman"/>
                <a:cs typeface="Times New Roman"/>
              </a:rPr>
              <a:t>always</a:t>
            </a:r>
            <a:r>
              <a:rPr sz="2450" dirty="0">
                <a:latin typeface="Times New Roman"/>
                <a:cs typeface="Times New Roman"/>
              </a:rPr>
              <a:t>	</a:t>
            </a:r>
            <a:r>
              <a:rPr sz="2450" spc="-10" dirty="0">
                <a:latin typeface="Times New Roman"/>
                <a:cs typeface="Times New Roman"/>
              </a:rPr>
              <a:t>carry</a:t>
            </a:r>
            <a:r>
              <a:rPr sz="2450" dirty="0">
                <a:latin typeface="Times New Roman"/>
                <a:cs typeface="Times New Roman"/>
              </a:rPr>
              <a:t>	</a:t>
            </a:r>
            <a:r>
              <a:rPr sz="2450" spc="-20" dirty="0">
                <a:latin typeface="Times New Roman"/>
                <a:cs typeface="Times New Roman"/>
              </a:rPr>
              <a:t>more</a:t>
            </a:r>
            <a:r>
              <a:rPr sz="2450" dirty="0">
                <a:latin typeface="Times New Roman"/>
                <a:cs typeface="Times New Roman"/>
              </a:rPr>
              <a:t>	</a:t>
            </a:r>
            <a:r>
              <a:rPr sz="2450" spc="-40" dirty="0">
                <a:latin typeface="Times New Roman"/>
                <a:cs typeface="Times New Roman"/>
              </a:rPr>
              <a:t>energy 	</a:t>
            </a:r>
            <a:r>
              <a:rPr sz="2450" spc="70" dirty="0">
                <a:latin typeface="Times New Roman"/>
                <a:cs typeface="Times New Roman"/>
              </a:rPr>
              <a:t>than</a:t>
            </a:r>
            <a:r>
              <a:rPr sz="2450" spc="15" dirty="0">
                <a:latin typeface="Times New Roman"/>
                <a:cs typeface="Times New Roman"/>
              </a:rPr>
              <a:t> </a:t>
            </a:r>
            <a:r>
              <a:rPr sz="2450" spc="-40" dirty="0">
                <a:latin typeface="Times New Roman"/>
                <a:cs typeface="Times New Roman"/>
              </a:rPr>
              <a:t>lower</a:t>
            </a:r>
            <a:r>
              <a:rPr sz="2450" spc="35" dirty="0">
                <a:latin typeface="Times New Roman"/>
                <a:cs typeface="Times New Roman"/>
              </a:rPr>
              <a:t> </a:t>
            </a:r>
            <a:r>
              <a:rPr sz="2450" spc="-10" dirty="0">
                <a:latin typeface="Times New Roman"/>
                <a:cs typeface="Times New Roman"/>
              </a:rPr>
              <a:t>ones.</a:t>
            </a:r>
            <a:endParaRPr sz="2450">
              <a:latin typeface="Times New Roman"/>
              <a:cs typeface="Times New Roman"/>
            </a:endParaRPr>
          </a:p>
          <a:p>
            <a:pPr marL="382905" indent="-295910">
              <a:lnSpc>
                <a:spcPct val="100000"/>
              </a:lnSpc>
              <a:spcBef>
                <a:spcPts val="1045"/>
              </a:spcBef>
              <a:buAutoNum type="arabicPeriod"/>
              <a:tabLst>
                <a:tab pos="382905" algn="l"/>
              </a:tabLst>
            </a:pPr>
            <a:r>
              <a:rPr sz="2450" spc="95" dirty="0">
                <a:latin typeface="Times New Roman"/>
                <a:cs typeface="Times New Roman"/>
              </a:rPr>
              <a:t>It</a:t>
            </a:r>
            <a:r>
              <a:rPr sz="2450" spc="90" dirty="0">
                <a:latin typeface="Times New Roman"/>
                <a:cs typeface="Times New Roman"/>
              </a:rPr>
              <a:t> </a:t>
            </a:r>
            <a:r>
              <a:rPr sz="2450" dirty="0">
                <a:latin typeface="Times New Roman"/>
                <a:cs typeface="Times New Roman"/>
              </a:rPr>
              <a:t>has</a:t>
            </a:r>
            <a:r>
              <a:rPr sz="2450" spc="95" dirty="0">
                <a:latin typeface="Times New Roman"/>
                <a:cs typeface="Times New Roman"/>
              </a:rPr>
              <a:t> </a:t>
            </a:r>
            <a:r>
              <a:rPr sz="2450" dirty="0">
                <a:latin typeface="Times New Roman"/>
                <a:cs typeface="Times New Roman"/>
              </a:rPr>
              <a:t>units</a:t>
            </a:r>
            <a:r>
              <a:rPr sz="2450" spc="90"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dirty="0">
                <a:latin typeface="Times New Roman"/>
                <a:cs typeface="Times New Roman"/>
              </a:rPr>
              <a:t>energy</a:t>
            </a:r>
            <a:r>
              <a:rPr sz="2450" spc="90" dirty="0">
                <a:latin typeface="Times New Roman"/>
                <a:cs typeface="Times New Roman"/>
              </a:rPr>
              <a:t> </a:t>
            </a:r>
            <a:r>
              <a:rPr sz="2450" dirty="0">
                <a:latin typeface="Times New Roman"/>
                <a:cs typeface="Times New Roman"/>
              </a:rPr>
              <a:t>per</a:t>
            </a:r>
            <a:r>
              <a:rPr sz="2450" spc="95" dirty="0">
                <a:latin typeface="Times New Roman"/>
                <a:cs typeface="Times New Roman"/>
              </a:rPr>
              <a:t> </a:t>
            </a:r>
            <a:r>
              <a:rPr sz="2450" spc="-10" dirty="0">
                <a:latin typeface="Times New Roman"/>
                <a:cs typeface="Times New Roman"/>
              </a:rPr>
              <a:t>volume</a:t>
            </a:r>
            <a:r>
              <a:rPr sz="2450" spc="90" dirty="0">
                <a:latin typeface="Times New Roman"/>
                <a:cs typeface="Times New Roman"/>
              </a:rPr>
              <a:t> </a:t>
            </a:r>
            <a:r>
              <a:rPr sz="2450" dirty="0">
                <a:latin typeface="Times New Roman"/>
                <a:cs typeface="Times New Roman"/>
              </a:rPr>
              <a:t>per</a:t>
            </a:r>
            <a:r>
              <a:rPr sz="2450" spc="90" dirty="0">
                <a:latin typeface="Times New Roman"/>
                <a:cs typeface="Times New Roman"/>
              </a:rPr>
              <a:t> </a:t>
            </a:r>
            <a:r>
              <a:rPr sz="2450" spc="-10" dirty="0">
                <a:latin typeface="Times New Roman"/>
                <a:cs typeface="Times New Roman"/>
              </a:rPr>
              <a:t>frequency.</a:t>
            </a:r>
            <a:endParaRPr sz="2450">
              <a:latin typeface="Times New Roman"/>
              <a:cs typeface="Times New Roman"/>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905" cy="5511800"/>
          </a:xfrm>
          <a:prstGeom prst="rect">
            <a:avLst/>
          </a:prstGeom>
        </p:spPr>
        <p:txBody>
          <a:bodyPr vert="horz" wrap="square" lIns="0" tIns="12065" rIns="0" bIns="0" rtlCol="0">
            <a:spAutoFit/>
          </a:bodyPr>
          <a:lstStyle/>
          <a:p>
            <a:pPr marL="12700">
              <a:lnSpc>
                <a:spcPct val="100000"/>
              </a:lnSpc>
              <a:spcBef>
                <a:spcPts val="95"/>
              </a:spcBef>
              <a:tabLst>
                <a:tab pos="2922270" algn="l"/>
              </a:tabLst>
            </a:pPr>
            <a:r>
              <a:rPr sz="1200" spc="-10" dirty="0">
                <a:latin typeface="Times New Roman"/>
                <a:cs typeface="Times New Roman"/>
              </a:rPr>
              <a:t>ConcepTest</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5" dirty="0">
                <a:latin typeface="Times New Roman"/>
                <a:cs typeface="Times New Roman"/>
              </a:rPr>
              <a:t> </a:t>
            </a:r>
            <a:r>
              <a:rPr sz="1200" dirty="0">
                <a:latin typeface="Times New Roman"/>
                <a:cs typeface="Times New Roman"/>
              </a:rPr>
              <a:t>RADIATION</a:t>
            </a:r>
            <a:r>
              <a:rPr sz="1200" spc="160" dirty="0">
                <a:latin typeface="Times New Roman"/>
                <a:cs typeface="Times New Roman"/>
              </a:rPr>
              <a:t> </a:t>
            </a:r>
            <a:r>
              <a:rPr sz="1200" dirty="0">
                <a:latin typeface="Times New Roman"/>
                <a:cs typeface="Times New Roman"/>
              </a:rPr>
              <a:t>AND</a:t>
            </a:r>
            <a:r>
              <a:rPr sz="1200" spc="160"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2700" marR="5080">
              <a:lnSpc>
                <a:spcPct val="106700"/>
              </a:lnSpc>
            </a:pPr>
            <a:r>
              <a:rPr sz="1400" dirty="0">
                <a:latin typeface="Times New Roman"/>
                <a:cs typeface="Times New Roman"/>
              </a:rPr>
              <a:t>We’ve</a:t>
            </a:r>
            <a:r>
              <a:rPr sz="1400" spc="170" dirty="0">
                <a:latin typeface="Times New Roman"/>
                <a:cs typeface="Times New Roman"/>
              </a:rPr>
              <a:t> </a:t>
            </a:r>
            <a:r>
              <a:rPr sz="1400" spc="10" dirty="0">
                <a:latin typeface="Times New Roman"/>
                <a:cs typeface="Times New Roman"/>
              </a:rPr>
              <a:t>discussed</a:t>
            </a:r>
            <a:r>
              <a:rPr sz="1400" spc="175" dirty="0">
                <a:latin typeface="Times New Roman"/>
                <a:cs typeface="Times New Roman"/>
              </a:rPr>
              <a:t> </a:t>
            </a:r>
            <a:r>
              <a:rPr sz="1400" spc="10" dirty="0">
                <a:latin typeface="Times New Roman"/>
                <a:cs typeface="Times New Roman"/>
              </a:rPr>
              <a:t>two</a:t>
            </a:r>
            <a:r>
              <a:rPr sz="1400" spc="175" dirty="0">
                <a:latin typeface="Times New Roman"/>
                <a:cs typeface="Times New Roman"/>
              </a:rPr>
              <a:t> </a:t>
            </a:r>
            <a:r>
              <a:rPr sz="1400" spc="10" dirty="0">
                <a:latin typeface="Times New Roman"/>
                <a:cs typeface="Times New Roman"/>
              </a:rPr>
              <a:t>blackbody</a:t>
            </a:r>
            <a:r>
              <a:rPr sz="1400" spc="175" dirty="0">
                <a:latin typeface="Times New Roman"/>
                <a:cs typeface="Times New Roman"/>
              </a:rPr>
              <a:t> </a:t>
            </a:r>
            <a:r>
              <a:rPr sz="1400" spc="55" dirty="0">
                <a:latin typeface="Times New Roman"/>
                <a:cs typeface="Times New Roman"/>
              </a:rPr>
              <a:t>spectra,</a:t>
            </a:r>
            <a:r>
              <a:rPr sz="1400" spc="185" dirty="0">
                <a:latin typeface="Times New Roman"/>
                <a:cs typeface="Times New Roman"/>
              </a:rPr>
              <a:t> </a:t>
            </a:r>
            <a:r>
              <a:rPr sz="1400" spc="70" dirty="0">
                <a:latin typeface="Times New Roman"/>
                <a:cs typeface="Times New Roman"/>
              </a:rPr>
              <a:t>the</a:t>
            </a:r>
            <a:r>
              <a:rPr sz="1400" spc="175" dirty="0">
                <a:latin typeface="Times New Roman"/>
                <a:cs typeface="Times New Roman"/>
              </a:rPr>
              <a:t> </a:t>
            </a:r>
            <a:r>
              <a:rPr sz="1400" spc="10" dirty="0">
                <a:latin typeface="Times New Roman"/>
                <a:cs typeface="Times New Roman"/>
              </a:rPr>
              <a:t>classically</a:t>
            </a:r>
            <a:r>
              <a:rPr sz="1400" spc="175" dirty="0">
                <a:latin typeface="Times New Roman"/>
                <a:cs typeface="Times New Roman"/>
              </a:rPr>
              <a:t> </a:t>
            </a:r>
            <a:r>
              <a:rPr sz="1400" spc="50" dirty="0">
                <a:latin typeface="Times New Roman"/>
                <a:cs typeface="Times New Roman"/>
              </a:rPr>
              <a:t>predicted</a:t>
            </a:r>
            <a:r>
              <a:rPr sz="1400" spc="175" dirty="0">
                <a:latin typeface="Times New Roman"/>
                <a:cs typeface="Times New Roman"/>
              </a:rPr>
              <a:t> </a:t>
            </a:r>
            <a:r>
              <a:rPr sz="1400" spc="70" dirty="0">
                <a:latin typeface="Times New Roman"/>
                <a:cs typeface="Times New Roman"/>
              </a:rPr>
              <a:t>(and</a:t>
            </a:r>
            <a:r>
              <a:rPr sz="1400" spc="170" dirty="0">
                <a:latin typeface="Times New Roman"/>
                <a:cs typeface="Times New Roman"/>
              </a:rPr>
              <a:t> </a:t>
            </a:r>
            <a:r>
              <a:rPr sz="1400" spc="10" dirty="0">
                <a:latin typeface="Times New Roman"/>
                <a:cs typeface="Times New Roman"/>
              </a:rPr>
              <a:t>incorrect)</a:t>
            </a:r>
            <a:r>
              <a:rPr sz="1400" spc="175" dirty="0">
                <a:latin typeface="Times New Roman"/>
                <a:cs typeface="Times New Roman"/>
              </a:rPr>
              <a:t> </a:t>
            </a:r>
            <a:r>
              <a:rPr sz="1400" spc="10" dirty="0">
                <a:latin typeface="Times New Roman"/>
                <a:cs typeface="Times New Roman"/>
              </a:rPr>
              <a:t>Rayleigh-Jeans</a:t>
            </a:r>
            <a:r>
              <a:rPr sz="1400" spc="175" dirty="0">
                <a:latin typeface="Times New Roman"/>
                <a:cs typeface="Times New Roman"/>
              </a:rPr>
              <a:t> </a:t>
            </a:r>
            <a:r>
              <a:rPr sz="1400" spc="45" dirty="0">
                <a:latin typeface="Times New Roman"/>
                <a:cs typeface="Times New Roman"/>
              </a:rPr>
              <a:t>spectrum, </a:t>
            </a:r>
            <a:r>
              <a:rPr sz="1400" spc="70" dirty="0">
                <a:latin typeface="Times New Roman"/>
                <a:cs typeface="Times New Roman"/>
              </a:rPr>
              <a:t>and</a:t>
            </a:r>
            <a:r>
              <a:rPr sz="1400" spc="200" dirty="0">
                <a:latin typeface="Times New Roman"/>
                <a:cs typeface="Times New Roman"/>
              </a:rPr>
              <a:t> </a:t>
            </a:r>
            <a:r>
              <a:rPr sz="1400" spc="70" dirty="0">
                <a:latin typeface="Times New Roman"/>
                <a:cs typeface="Times New Roman"/>
              </a:rPr>
              <a:t>the</a:t>
            </a:r>
            <a:r>
              <a:rPr sz="1400" spc="204" dirty="0">
                <a:latin typeface="Times New Roman"/>
                <a:cs typeface="Times New Roman"/>
              </a:rPr>
              <a:t> </a:t>
            </a:r>
            <a:r>
              <a:rPr sz="1400" spc="20" dirty="0">
                <a:latin typeface="Times New Roman"/>
                <a:cs typeface="Times New Roman"/>
              </a:rPr>
              <a:t>(experimentally</a:t>
            </a:r>
            <a:r>
              <a:rPr sz="1400" spc="204" dirty="0">
                <a:latin typeface="Times New Roman"/>
                <a:cs typeface="Times New Roman"/>
              </a:rPr>
              <a:t> </a:t>
            </a:r>
            <a:r>
              <a:rPr sz="1400" spc="55" dirty="0">
                <a:latin typeface="Times New Roman"/>
                <a:cs typeface="Times New Roman"/>
              </a:rPr>
              <a:t>accurate)</a:t>
            </a:r>
            <a:r>
              <a:rPr sz="1400" spc="200" dirty="0">
                <a:latin typeface="Times New Roman"/>
                <a:cs typeface="Times New Roman"/>
              </a:rPr>
              <a:t> </a:t>
            </a:r>
            <a:r>
              <a:rPr sz="1400" spc="50" dirty="0">
                <a:latin typeface="Times New Roman"/>
                <a:cs typeface="Times New Roman"/>
              </a:rPr>
              <a:t>Planck</a:t>
            </a:r>
            <a:r>
              <a:rPr sz="1400" spc="204" dirty="0">
                <a:latin typeface="Times New Roman"/>
                <a:cs typeface="Times New Roman"/>
              </a:rPr>
              <a:t> </a:t>
            </a:r>
            <a:r>
              <a:rPr sz="1400" spc="55" dirty="0">
                <a:latin typeface="Times New Roman"/>
                <a:cs typeface="Times New Roman"/>
              </a:rPr>
              <a:t>spectrum.</a:t>
            </a:r>
            <a:r>
              <a:rPr sz="1400" spc="484" dirty="0">
                <a:latin typeface="Times New Roman"/>
                <a:cs typeface="Times New Roman"/>
              </a:rPr>
              <a:t> </a:t>
            </a:r>
            <a:r>
              <a:rPr sz="1400" spc="20" dirty="0">
                <a:latin typeface="Times New Roman"/>
                <a:cs typeface="Times New Roman"/>
              </a:rPr>
              <a:t>For</a:t>
            </a:r>
            <a:r>
              <a:rPr sz="1400" spc="204" dirty="0">
                <a:latin typeface="Times New Roman"/>
                <a:cs typeface="Times New Roman"/>
              </a:rPr>
              <a:t> </a:t>
            </a:r>
            <a:r>
              <a:rPr sz="1400" spc="20" dirty="0">
                <a:latin typeface="Times New Roman"/>
                <a:cs typeface="Times New Roman"/>
              </a:rPr>
              <a:t>each</a:t>
            </a:r>
            <a:r>
              <a:rPr sz="1400" spc="200" dirty="0">
                <a:latin typeface="Times New Roman"/>
                <a:cs typeface="Times New Roman"/>
              </a:rPr>
              <a:t> </a:t>
            </a:r>
            <a:r>
              <a:rPr sz="1400" spc="20" dirty="0">
                <a:latin typeface="Times New Roman"/>
                <a:cs typeface="Times New Roman"/>
              </a:rPr>
              <a:t>of</a:t>
            </a:r>
            <a:r>
              <a:rPr sz="1400" spc="204" dirty="0">
                <a:latin typeface="Times New Roman"/>
                <a:cs typeface="Times New Roman"/>
              </a:rPr>
              <a:t> </a:t>
            </a:r>
            <a:r>
              <a:rPr sz="1400" spc="70" dirty="0">
                <a:latin typeface="Times New Roman"/>
                <a:cs typeface="Times New Roman"/>
              </a:rPr>
              <a:t>the</a:t>
            </a:r>
            <a:r>
              <a:rPr sz="1400" spc="204" dirty="0">
                <a:latin typeface="Times New Roman"/>
                <a:cs typeface="Times New Roman"/>
              </a:rPr>
              <a:t> </a:t>
            </a:r>
            <a:r>
              <a:rPr sz="1400" spc="10" dirty="0">
                <a:latin typeface="Times New Roman"/>
                <a:cs typeface="Times New Roman"/>
              </a:rPr>
              <a:t>following,</a:t>
            </a:r>
            <a:r>
              <a:rPr sz="1400" spc="220" dirty="0">
                <a:latin typeface="Times New Roman"/>
                <a:cs typeface="Times New Roman"/>
              </a:rPr>
              <a:t> </a:t>
            </a:r>
            <a:r>
              <a:rPr sz="1400" spc="20" dirty="0">
                <a:latin typeface="Times New Roman"/>
                <a:cs typeface="Times New Roman"/>
              </a:rPr>
              <a:t>say</a:t>
            </a:r>
            <a:r>
              <a:rPr sz="1400" spc="200" dirty="0">
                <a:latin typeface="Times New Roman"/>
                <a:cs typeface="Times New Roman"/>
              </a:rPr>
              <a:t> </a:t>
            </a:r>
            <a:r>
              <a:rPr sz="1400" spc="50" dirty="0">
                <a:latin typeface="Times New Roman"/>
                <a:cs typeface="Times New Roman"/>
              </a:rPr>
              <a:t>whether</a:t>
            </a:r>
            <a:r>
              <a:rPr sz="1400" spc="204" dirty="0">
                <a:latin typeface="Times New Roman"/>
                <a:cs typeface="Times New Roman"/>
              </a:rPr>
              <a:t> </a:t>
            </a:r>
            <a:r>
              <a:rPr sz="1400" spc="75" dirty="0">
                <a:latin typeface="Times New Roman"/>
                <a:cs typeface="Times New Roman"/>
              </a:rPr>
              <a:t>it</a:t>
            </a:r>
            <a:r>
              <a:rPr sz="1400" spc="204" dirty="0">
                <a:latin typeface="Times New Roman"/>
                <a:cs typeface="Times New Roman"/>
              </a:rPr>
              <a:t> </a:t>
            </a:r>
            <a:r>
              <a:rPr sz="1400" spc="20" dirty="0">
                <a:latin typeface="Times New Roman"/>
                <a:cs typeface="Times New Roman"/>
              </a:rPr>
              <a:t>applies</a:t>
            </a:r>
            <a:r>
              <a:rPr sz="1400" spc="200" dirty="0">
                <a:latin typeface="Times New Roman"/>
                <a:cs typeface="Times New Roman"/>
              </a:rPr>
              <a:t> </a:t>
            </a:r>
            <a:r>
              <a:rPr sz="1400" spc="50" dirty="0">
                <a:latin typeface="Times New Roman"/>
                <a:cs typeface="Times New Roman"/>
              </a:rPr>
              <a:t>to</a:t>
            </a:r>
            <a:endParaRPr sz="1400">
              <a:latin typeface="Times New Roman"/>
              <a:cs typeface="Times New Roman"/>
            </a:endParaRPr>
          </a:p>
          <a:p>
            <a:pPr marL="12700" marR="5080" indent="271145">
              <a:lnSpc>
                <a:spcPct val="106700"/>
              </a:lnSpc>
              <a:buAutoNum type="alphaUcParenR"/>
              <a:tabLst>
                <a:tab pos="283845" algn="l"/>
              </a:tabLst>
            </a:pPr>
            <a:r>
              <a:rPr sz="1400" dirty="0">
                <a:latin typeface="Times New Roman"/>
                <a:cs typeface="Times New Roman"/>
              </a:rPr>
              <a:t>only</a:t>
            </a:r>
            <a:r>
              <a:rPr sz="1400" spc="229" dirty="0">
                <a:latin typeface="Times New Roman"/>
                <a:cs typeface="Times New Roman"/>
              </a:rPr>
              <a:t> </a:t>
            </a:r>
            <a:r>
              <a:rPr sz="1400" spc="70" dirty="0">
                <a:latin typeface="Times New Roman"/>
                <a:cs typeface="Times New Roman"/>
              </a:rPr>
              <a:t>the</a:t>
            </a:r>
            <a:r>
              <a:rPr sz="1400" spc="235" dirty="0">
                <a:latin typeface="Times New Roman"/>
                <a:cs typeface="Times New Roman"/>
              </a:rPr>
              <a:t> </a:t>
            </a:r>
            <a:r>
              <a:rPr sz="1400" dirty="0">
                <a:latin typeface="Times New Roman"/>
                <a:cs typeface="Times New Roman"/>
              </a:rPr>
              <a:t>classical</a:t>
            </a:r>
            <a:r>
              <a:rPr sz="1400" spc="235" dirty="0">
                <a:latin typeface="Times New Roman"/>
                <a:cs typeface="Times New Roman"/>
              </a:rPr>
              <a:t> </a:t>
            </a:r>
            <a:r>
              <a:rPr sz="1400" spc="55" dirty="0">
                <a:latin typeface="Times New Roman"/>
                <a:cs typeface="Times New Roman"/>
              </a:rPr>
              <a:t>spectrum,</a:t>
            </a:r>
            <a:r>
              <a:rPr sz="1400" spc="254" dirty="0">
                <a:latin typeface="Times New Roman"/>
                <a:cs typeface="Times New Roman"/>
              </a:rPr>
              <a:t> </a:t>
            </a:r>
            <a:r>
              <a:rPr sz="1400" spc="60" dirty="0">
                <a:latin typeface="Times New Roman"/>
                <a:cs typeface="Times New Roman"/>
              </a:rPr>
              <a:t>B)</a:t>
            </a:r>
            <a:r>
              <a:rPr sz="1400" spc="235" dirty="0">
                <a:latin typeface="Times New Roman"/>
                <a:cs typeface="Times New Roman"/>
              </a:rPr>
              <a:t> </a:t>
            </a:r>
            <a:r>
              <a:rPr sz="1400" dirty="0">
                <a:latin typeface="Times New Roman"/>
                <a:cs typeface="Times New Roman"/>
              </a:rPr>
              <a:t>only</a:t>
            </a:r>
            <a:r>
              <a:rPr sz="1400" spc="235" dirty="0">
                <a:latin typeface="Times New Roman"/>
                <a:cs typeface="Times New Roman"/>
              </a:rPr>
              <a:t> </a:t>
            </a:r>
            <a:r>
              <a:rPr sz="1400" spc="70" dirty="0">
                <a:latin typeface="Times New Roman"/>
                <a:cs typeface="Times New Roman"/>
              </a:rPr>
              <a:t>the</a:t>
            </a:r>
            <a:r>
              <a:rPr sz="1400" spc="235" dirty="0">
                <a:latin typeface="Times New Roman"/>
                <a:cs typeface="Times New Roman"/>
              </a:rPr>
              <a:t> </a:t>
            </a:r>
            <a:r>
              <a:rPr sz="1400" spc="50" dirty="0">
                <a:latin typeface="Times New Roman"/>
                <a:cs typeface="Times New Roman"/>
              </a:rPr>
              <a:t>Planck</a:t>
            </a:r>
            <a:r>
              <a:rPr sz="1400" spc="235" dirty="0">
                <a:latin typeface="Times New Roman"/>
                <a:cs typeface="Times New Roman"/>
              </a:rPr>
              <a:t> </a:t>
            </a:r>
            <a:r>
              <a:rPr sz="1400" spc="55" dirty="0">
                <a:latin typeface="Times New Roman"/>
                <a:cs typeface="Times New Roman"/>
              </a:rPr>
              <a:t>spectrum,</a:t>
            </a:r>
            <a:r>
              <a:rPr sz="1400" spc="254" dirty="0">
                <a:latin typeface="Times New Roman"/>
                <a:cs typeface="Times New Roman"/>
              </a:rPr>
              <a:t> </a:t>
            </a:r>
            <a:r>
              <a:rPr sz="1400" dirty="0">
                <a:latin typeface="Times New Roman"/>
                <a:cs typeface="Times New Roman"/>
              </a:rPr>
              <a:t>or</a:t>
            </a:r>
            <a:r>
              <a:rPr sz="1400" spc="235" dirty="0">
                <a:latin typeface="Times New Roman"/>
                <a:cs typeface="Times New Roman"/>
              </a:rPr>
              <a:t> </a:t>
            </a:r>
            <a:r>
              <a:rPr sz="1400" spc="75" dirty="0">
                <a:latin typeface="Times New Roman"/>
                <a:cs typeface="Times New Roman"/>
              </a:rPr>
              <a:t>C)</a:t>
            </a:r>
            <a:r>
              <a:rPr sz="1400" spc="240" dirty="0">
                <a:latin typeface="Times New Roman"/>
                <a:cs typeface="Times New Roman"/>
              </a:rPr>
              <a:t> </a:t>
            </a:r>
            <a:r>
              <a:rPr sz="1400" spc="70" dirty="0">
                <a:latin typeface="Times New Roman"/>
                <a:cs typeface="Times New Roman"/>
              </a:rPr>
              <a:t>both.</a:t>
            </a:r>
            <a:r>
              <a:rPr sz="1400" spc="105" dirty="0">
                <a:latin typeface="Times New Roman"/>
                <a:cs typeface="Times New Roman"/>
              </a:rPr>
              <a:t>  </a:t>
            </a:r>
            <a:r>
              <a:rPr sz="1400" dirty="0">
                <a:latin typeface="Times New Roman"/>
                <a:cs typeface="Times New Roman"/>
              </a:rPr>
              <a:t>(All</a:t>
            </a:r>
            <a:r>
              <a:rPr sz="1400" spc="235" dirty="0">
                <a:latin typeface="Times New Roman"/>
                <a:cs typeface="Times New Roman"/>
              </a:rPr>
              <a:t> </a:t>
            </a:r>
            <a:r>
              <a:rPr sz="1400" dirty="0">
                <a:latin typeface="Times New Roman"/>
                <a:cs typeface="Times New Roman"/>
              </a:rPr>
              <a:t>of</a:t>
            </a:r>
            <a:r>
              <a:rPr sz="1400" spc="235" dirty="0">
                <a:latin typeface="Times New Roman"/>
                <a:cs typeface="Times New Roman"/>
              </a:rPr>
              <a:t> </a:t>
            </a:r>
            <a:r>
              <a:rPr sz="1400" spc="75" dirty="0">
                <a:latin typeface="Times New Roman"/>
                <a:cs typeface="Times New Roman"/>
              </a:rPr>
              <a:t>them</a:t>
            </a:r>
            <a:r>
              <a:rPr sz="1400" spc="229" dirty="0">
                <a:latin typeface="Times New Roman"/>
                <a:cs typeface="Times New Roman"/>
              </a:rPr>
              <a:t> </a:t>
            </a:r>
            <a:r>
              <a:rPr sz="1400" dirty="0">
                <a:latin typeface="Times New Roman"/>
                <a:cs typeface="Times New Roman"/>
              </a:rPr>
              <a:t>will</a:t>
            </a:r>
            <a:r>
              <a:rPr sz="1400" spc="240" dirty="0">
                <a:latin typeface="Times New Roman"/>
                <a:cs typeface="Times New Roman"/>
              </a:rPr>
              <a:t> </a:t>
            </a:r>
            <a:r>
              <a:rPr sz="1400" dirty="0">
                <a:latin typeface="Times New Roman"/>
                <a:cs typeface="Times New Roman"/>
              </a:rPr>
              <a:t>apply</a:t>
            </a:r>
            <a:r>
              <a:rPr sz="1400" spc="235" dirty="0">
                <a:latin typeface="Times New Roman"/>
                <a:cs typeface="Times New Roman"/>
              </a:rPr>
              <a:t> </a:t>
            </a:r>
            <a:r>
              <a:rPr sz="1400" spc="75" dirty="0">
                <a:latin typeface="Times New Roman"/>
                <a:cs typeface="Times New Roman"/>
              </a:rPr>
              <a:t>to</a:t>
            </a:r>
            <a:r>
              <a:rPr sz="1400" spc="240" dirty="0">
                <a:latin typeface="Times New Roman"/>
                <a:cs typeface="Times New Roman"/>
              </a:rPr>
              <a:t> </a:t>
            </a:r>
            <a:r>
              <a:rPr sz="1400" spc="90" dirty="0">
                <a:latin typeface="Times New Roman"/>
                <a:cs typeface="Times New Roman"/>
              </a:rPr>
              <a:t>at </a:t>
            </a:r>
            <a:r>
              <a:rPr sz="1400" dirty="0">
                <a:latin typeface="Times New Roman"/>
                <a:cs typeface="Times New Roman"/>
              </a:rPr>
              <a:t>least</a:t>
            </a:r>
            <a:r>
              <a:rPr sz="1400" spc="180" dirty="0">
                <a:latin typeface="Times New Roman"/>
                <a:cs typeface="Times New Roman"/>
              </a:rPr>
              <a:t> </a:t>
            </a:r>
            <a:r>
              <a:rPr sz="1400" dirty="0">
                <a:latin typeface="Times New Roman"/>
                <a:cs typeface="Times New Roman"/>
              </a:rPr>
              <a:t>one</a:t>
            </a:r>
            <a:r>
              <a:rPr sz="1400" spc="185" dirty="0">
                <a:latin typeface="Times New Roman"/>
                <a:cs typeface="Times New Roman"/>
              </a:rPr>
              <a:t> </a:t>
            </a:r>
            <a:r>
              <a:rPr sz="1400" dirty="0">
                <a:latin typeface="Times New Roman"/>
                <a:cs typeface="Times New Roman"/>
              </a:rPr>
              <a:t>of</a:t>
            </a:r>
            <a:r>
              <a:rPr sz="1400" spc="18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spc="45" dirty="0">
                <a:latin typeface="Times New Roman"/>
                <a:cs typeface="Times New Roman"/>
              </a:rPr>
              <a:t>spectra.)</a:t>
            </a:r>
            <a:endParaRPr sz="1400">
              <a:latin typeface="Times New Roman"/>
              <a:cs typeface="Times New Roman"/>
            </a:endParaRPr>
          </a:p>
          <a:p>
            <a:pPr>
              <a:lnSpc>
                <a:spcPct val="100000"/>
              </a:lnSpc>
              <a:spcBef>
                <a:spcPts val="100"/>
              </a:spcBef>
              <a:buFont typeface="Times New Roman"/>
              <a:buAutoNum type="alphaUcParenR"/>
            </a:pPr>
            <a:endParaRPr sz="1400">
              <a:latin typeface="Times New Roman"/>
              <a:cs typeface="Times New Roman"/>
            </a:endParaRPr>
          </a:p>
          <a:p>
            <a:pPr marL="383540" lvl="1" indent="-212725">
              <a:lnSpc>
                <a:spcPct val="100000"/>
              </a:lnSpc>
              <a:buAutoNum type="arabicPeriod"/>
              <a:tabLst>
                <a:tab pos="383540" algn="l"/>
              </a:tabLst>
            </a:pPr>
            <a:r>
              <a:rPr sz="1400" spc="95" dirty="0">
                <a:latin typeface="Times New Roman"/>
                <a:cs typeface="Times New Roman"/>
              </a:rPr>
              <a:t>It</a:t>
            </a:r>
            <a:r>
              <a:rPr sz="1400" spc="160" dirty="0">
                <a:latin typeface="Times New Roman"/>
                <a:cs typeface="Times New Roman"/>
              </a:rPr>
              <a:t> </a:t>
            </a:r>
            <a:r>
              <a:rPr sz="1400" dirty="0">
                <a:latin typeface="Times New Roman"/>
                <a:cs typeface="Times New Roman"/>
              </a:rPr>
              <a:t>goes</a:t>
            </a:r>
            <a:r>
              <a:rPr sz="1400" spc="160" dirty="0">
                <a:latin typeface="Times New Roman"/>
                <a:cs typeface="Times New Roman"/>
              </a:rPr>
              <a:t> </a:t>
            </a:r>
            <a:r>
              <a:rPr sz="1400" spc="75" dirty="0">
                <a:latin typeface="Times New Roman"/>
                <a:cs typeface="Times New Roman"/>
              </a:rPr>
              <a:t>to</a:t>
            </a:r>
            <a:r>
              <a:rPr sz="1400" spc="160" dirty="0">
                <a:latin typeface="Times New Roman"/>
                <a:cs typeface="Times New Roman"/>
              </a:rPr>
              <a:t> </a:t>
            </a:r>
            <a:r>
              <a:rPr sz="1400" dirty="0">
                <a:latin typeface="Times New Roman"/>
                <a:cs typeface="Times New Roman"/>
              </a:rPr>
              <a:t>zero</a:t>
            </a:r>
            <a:r>
              <a:rPr sz="1400" spc="165" dirty="0">
                <a:latin typeface="Times New Roman"/>
                <a:cs typeface="Times New Roman"/>
              </a:rPr>
              <a:t> </a:t>
            </a:r>
            <a:r>
              <a:rPr sz="1400" dirty="0">
                <a:latin typeface="Times New Roman"/>
                <a:cs typeface="Times New Roman"/>
              </a:rPr>
              <a:t>in</a:t>
            </a:r>
            <a:r>
              <a:rPr sz="1400" spc="160" dirty="0">
                <a:latin typeface="Times New Roman"/>
                <a:cs typeface="Times New Roman"/>
              </a:rPr>
              <a:t> </a:t>
            </a:r>
            <a:r>
              <a:rPr sz="1400" spc="70" dirty="0">
                <a:latin typeface="Times New Roman"/>
                <a:cs typeface="Times New Roman"/>
              </a:rPr>
              <a:t>the</a:t>
            </a:r>
            <a:r>
              <a:rPr sz="1400" spc="165" dirty="0">
                <a:latin typeface="Times New Roman"/>
                <a:cs typeface="Times New Roman"/>
              </a:rPr>
              <a:t> </a:t>
            </a:r>
            <a:r>
              <a:rPr sz="1400" dirty="0">
                <a:latin typeface="Times New Roman"/>
                <a:cs typeface="Times New Roman"/>
              </a:rPr>
              <a:t>limit</a:t>
            </a:r>
            <a:r>
              <a:rPr sz="1400" spc="165" dirty="0">
                <a:latin typeface="Times New Roman"/>
                <a:cs typeface="Times New Roman"/>
              </a:rPr>
              <a:t> </a:t>
            </a:r>
            <a:r>
              <a:rPr sz="1400" b="0" i="1" dirty="0">
                <a:latin typeface="Bookman Old Style"/>
                <a:cs typeface="Bookman Old Style"/>
              </a:rPr>
              <a:t>ν</a:t>
            </a:r>
            <a:r>
              <a:rPr sz="1400" b="0" i="1" spc="120" dirty="0">
                <a:latin typeface="Bookman Old Style"/>
                <a:cs typeface="Bookman Old Style"/>
              </a:rPr>
              <a:t> </a:t>
            </a:r>
            <a:r>
              <a:rPr sz="1400" i="1" dirty="0">
                <a:latin typeface="Arial"/>
                <a:cs typeface="Arial"/>
              </a:rPr>
              <a:t>→</a:t>
            </a:r>
            <a:r>
              <a:rPr sz="1400" i="1" spc="45" dirty="0">
                <a:latin typeface="Arial"/>
                <a:cs typeface="Arial"/>
              </a:rPr>
              <a:t> </a:t>
            </a:r>
            <a:r>
              <a:rPr sz="1400" spc="-25" dirty="0">
                <a:latin typeface="Times New Roman"/>
                <a:cs typeface="Times New Roman"/>
              </a:rPr>
              <a:t>0.</a:t>
            </a:r>
            <a:endParaRPr sz="1400">
              <a:latin typeface="Times New Roman"/>
              <a:cs typeface="Times New Roman"/>
            </a:endParaRPr>
          </a:p>
          <a:p>
            <a:pPr marL="372745">
              <a:lnSpc>
                <a:spcPct val="100000"/>
              </a:lnSpc>
              <a:spcBef>
                <a:spcPts val="1605"/>
              </a:spcBef>
              <a:tabLst>
                <a:tab pos="1335405" algn="l"/>
              </a:tabLst>
            </a:pPr>
            <a:r>
              <a:rPr sz="1400" b="1" spc="-10" dirty="0">
                <a:latin typeface="Georgia"/>
                <a:cs typeface="Georgia"/>
              </a:rPr>
              <a:t>Solution:</a:t>
            </a:r>
            <a:r>
              <a:rPr sz="1400" b="1" dirty="0">
                <a:latin typeface="Georgia"/>
                <a:cs typeface="Georgia"/>
              </a:rPr>
              <a:t>	</a:t>
            </a:r>
            <a:r>
              <a:rPr sz="1400" spc="25" dirty="0">
                <a:latin typeface="Times New Roman"/>
                <a:cs typeface="Times New Roman"/>
              </a:rPr>
              <a:t>C</a:t>
            </a:r>
            <a:endParaRPr sz="1400">
              <a:latin typeface="Times New Roman"/>
              <a:cs typeface="Times New Roman"/>
            </a:endParaRPr>
          </a:p>
          <a:p>
            <a:pPr>
              <a:lnSpc>
                <a:spcPct val="100000"/>
              </a:lnSpc>
            </a:pPr>
            <a:endParaRPr sz="1400">
              <a:latin typeface="Times New Roman"/>
              <a:cs typeface="Times New Roman"/>
            </a:endParaRPr>
          </a:p>
          <a:p>
            <a:pPr marL="383540" lvl="1" indent="-212725">
              <a:lnSpc>
                <a:spcPct val="100000"/>
              </a:lnSpc>
              <a:buAutoNum type="arabicPeriod" startAt="2"/>
              <a:tabLst>
                <a:tab pos="383540" algn="l"/>
              </a:tabLst>
            </a:pPr>
            <a:r>
              <a:rPr sz="1400" spc="95" dirty="0">
                <a:latin typeface="Times New Roman"/>
                <a:cs typeface="Times New Roman"/>
              </a:rPr>
              <a:t>It</a:t>
            </a:r>
            <a:r>
              <a:rPr sz="1400" spc="160" dirty="0">
                <a:latin typeface="Times New Roman"/>
                <a:cs typeface="Times New Roman"/>
              </a:rPr>
              <a:t> </a:t>
            </a:r>
            <a:r>
              <a:rPr sz="1400" dirty="0">
                <a:latin typeface="Times New Roman"/>
                <a:cs typeface="Times New Roman"/>
              </a:rPr>
              <a:t>goes</a:t>
            </a:r>
            <a:r>
              <a:rPr sz="1400" spc="160" dirty="0">
                <a:latin typeface="Times New Roman"/>
                <a:cs typeface="Times New Roman"/>
              </a:rPr>
              <a:t> </a:t>
            </a:r>
            <a:r>
              <a:rPr sz="1400" spc="75" dirty="0">
                <a:latin typeface="Times New Roman"/>
                <a:cs typeface="Times New Roman"/>
              </a:rPr>
              <a:t>to</a:t>
            </a:r>
            <a:r>
              <a:rPr sz="1400" spc="160" dirty="0">
                <a:latin typeface="Times New Roman"/>
                <a:cs typeface="Times New Roman"/>
              </a:rPr>
              <a:t> </a:t>
            </a:r>
            <a:r>
              <a:rPr sz="1400" dirty="0">
                <a:latin typeface="Times New Roman"/>
                <a:cs typeface="Times New Roman"/>
              </a:rPr>
              <a:t>zero</a:t>
            </a:r>
            <a:r>
              <a:rPr sz="1400" spc="165" dirty="0">
                <a:latin typeface="Times New Roman"/>
                <a:cs typeface="Times New Roman"/>
              </a:rPr>
              <a:t> </a:t>
            </a:r>
            <a:r>
              <a:rPr sz="1400" dirty="0">
                <a:latin typeface="Times New Roman"/>
                <a:cs typeface="Times New Roman"/>
              </a:rPr>
              <a:t>in</a:t>
            </a:r>
            <a:r>
              <a:rPr sz="1400" spc="160" dirty="0">
                <a:latin typeface="Times New Roman"/>
                <a:cs typeface="Times New Roman"/>
              </a:rPr>
              <a:t> </a:t>
            </a:r>
            <a:r>
              <a:rPr sz="1400" spc="70" dirty="0">
                <a:latin typeface="Times New Roman"/>
                <a:cs typeface="Times New Roman"/>
              </a:rPr>
              <a:t>the</a:t>
            </a:r>
            <a:r>
              <a:rPr sz="1400" spc="165" dirty="0">
                <a:latin typeface="Times New Roman"/>
                <a:cs typeface="Times New Roman"/>
              </a:rPr>
              <a:t> </a:t>
            </a:r>
            <a:r>
              <a:rPr sz="1400" dirty="0">
                <a:latin typeface="Times New Roman"/>
                <a:cs typeface="Times New Roman"/>
              </a:rPr>
              <a:t>limit</a:t>
            </a:r>
            <a:r>
              <a:rPr sz="1400" spc="165" dirty="0">
                <a:latin typeface="Times New Roman"/>
                <a:cs typeface="Times New Roman"/>
              </a:rPr>
              <a:t> </a:t>
            </a:r>
            <a:r>
              <a:rPr sz="1400" b="0" i="1" dirty="0">
                <a:latin typeface="Bookman Old Style"/>
                <a:cs typeface="Bookman Old Style"/>
              </a:rPr>
              <a:t>ν</a:t>
            </a:r>
            <a:r>
              <a:rPr sz="1400" b="0" i="1" spc="120" dirty="0">
                <a:latin typeface="Bookman Old Style"/>
                <a:cs typeface="Bookman Old Style"/>
              </a:rPr>
              <a:t> </a:t>
            </a:r>
            <a:r>
              <a:rPr sz="1400" i="1" dirty="0">
                <a:latin typeface="Arial"/>
                <a:cs typeface="Arial"/>
              </a:rPr>
              <a:t>→</a:t>
            </a:r>
            <a:r>
              <a:rPr sz="1400" i="1" spc="45" dirty="0">
                <a:latin typeface="Arial"/>
                <a:cs typeface="Arial"/>
              </a:rPr>
              <a:t> </a:t>
            </a:r>
            <a:r>
              <a:rPr sz="1400" i="1" spc="204" dirty="0">
                <a:latin typeface="Arial"/>
                <a:cs typeface="Arial"/>
              </a:rPr>
              <a:t>∞</a:t>
            </a:r>
            <a:r>
              <a:rPr sz="1400" spc="204" dirty="0">
                <a:latin typeface="Times New Roman"/>
                <a:cs typeface="Times New Roman"/>
              </a:rPr>
              <a:t>.</a:t>
            </a:r>
            <a:endParaRPr sz="1400">
              <a:latin typeface="Times New Roman"/>
              <a:cs typeface="Times New Roman"/>
            </a:endParaRPr>
          </a:p>
          <a:p>
            <a:pPr marL="372745">
              <a:lnSpc>
                <a:spcPct val="100000"/>
              </a:lnSpc>
              <a:spcBef>
                <a:spcPts val="1610"/>
              </a:spcBef>
              <a:tabLst>
                <a:tab pos="1335405" algn="l"/>
              </a:tabLst>
            </a:pPr>
            <a:r>
              <a:rPr sz="1400" b="1" spc="-10" dirty="0">
                <a:latin typeface="Georgia"/>
                <a:cs typeface="Georgia"/>
              </a:rPr>
              <a:t>Solution:</a:t>
            </a:r>
            <a:r>
              <a:rPr sz="1400" b="1" dirty="0">
                <a:latin typeface="Georgia"/>
                <a:cs typeface="Georgia"/>
              </a:rPr>
              <a:t>	</a:t>
            </a:r>
            <a:r>
              <a:rPr sz="1400" spc="5" dirty="0">
                <a:latin typeface="Times New Roman"/>
                <a:cs typeface="Times New Roman"/>
              </a:rPr>
              <a:t>B</a:t>
            </a:r>
            <a:endParaRPr sz="1400">
              <a:latin typeface="Times New Roman"/>
              <a:cs typeface="Times New Roman"/>
            </a:endParaRPr>
          </a:p>
          <a:p>
            <a:pPr marL="383540" lvl="1" indent="-212725">
              <a:lnSpc>
                <a:spcPct val="100000"/>
              </a:lnSpc>
              <a:spcBef>
                <a:spcPts val="1605"/>
              </a:spcBef>
              <a:buAutoNum type="arabicPeriod" startAt="3"/>
              <a:tabLst>
                <a:tab pos="383540" algn="l"/>
              </a:tabLst>
            </a:pPr>
            <a:r>
              <a:rPr sz="1400" spc="95" dirty="0">
                <a:latin typeface="Times New Roman"/>
                <a:cs typeface="Times New Roman"/>
              </a:rPr>
              <a:t>It</a:t>
            </a:r>
            <a:r>
              <a:rPr sz="1400" spc="120" dirty="0">
                <a:latin typeface="Times New Roman"/>
                <a:cs typeface="Times New Roman"/>
              </a:rPr>
              <a:t> </a:t>
            </a:r>
            <a:r>
              <a:rPr sz="1400" spc="50" dirty="0">
                <a:latin typeface="Times New Roman"/>
                <a:cs typeface="Times New Roman"/>
              </a:rPr>
              <a:t>has</a:t>
            </a:r>
            <a:r>
              <a:rPr sz="1400" spc="125" dirty="0">
                <a:latin typeface="Times New Roman"/>
                <a:cs typeface="Times New Roman"/>
              </a:rPr>
              <a:t> </a:t>
            </a:r>
            <a:r>
              <a:rPr sz="1400" spc="75" dirty="0">
                <a:latin typeface="Times New Roman"/>
                <a:cs typeface="Times New Roman"/>
              </a:rPr>
              <a:t>a</a:t>
            </a:r>
            <a:r>
              <a:rPr sz="1400" spc="120" dirty="0">
                <a:latin typeface="Times New Roman"/>
                <a:cs typeface="Times New Roman"/>
              </a:rPr>
              <a:t> </a:t>
            </a:r>
            <a:r>
              <a:rPr sz="1400" spc="50" dirty="0">
                <a:latin typeface="Times New Roman"/>
                <a:cs typeface="Times New Roman"/>
              </a:rPr>
              <a:t>maximum</a:t>
            </a:r>
            <a:r>
              <a:rPr sz="1400" spc="125" dirty="0">
                <a:latin typeface="Times New Roman"/>
                <a:cs typeface="Times New Roman"/>
              </a:rPr>
              <a:t> </a:t>
            </a:r>
            <a:r>
              <a:rPr sz="1400" spc="-10" dirty="0">
                <a:latin typeface="Times New Roman"/>
                <a:cs typeface="Times New Roman"/>
              </a:rPr>
              <a:t>value.</a:t>
            </a:r>
            <a:endParaRPr sz="1400">
              <a:latin typeface="Times New Roman"/>
              <a:cs typeface="Times New Roman"/>
            </a:endParaRPr>
          </a:p>
          <a:p>
            <a:pPr marL="372745">
              <a:lnSpc>
                <a:spcPct val="100000"/>
              </a:lnSpc>
              <a:spcBef>
                <a:spcPts val="1610"/>
              </a:spcBef>
              <a:tabLst>
                <a:tab pos="1335405" algn="l"/>
              </a:tabLst>
            </a:pPr>
            <a:r>
              <a:rPr sz="1400" b="1" spc="-10" dirty="0">
                <a:latin typeface="Georgia"/>
                <a:cs typeface="Georgia"/>
              </a:rPr>
              <a:t>Solution:</a:t>
            </a:r>
            <a:r>
              <a:rPr sz="1400" b="1" dirty="0">
                <a:latin typeface="Georgia"/>
                <a:cs typeface="Georgia"/>
              </a:rPr>
              <a:t>	</a:t>
            </a:r>
            <a:r>
              <a:rPr sz="1400" spc="5" dirty="0">
                <a:latin typeface="Times New Roman"/>
                <a:cs typeface="Times New Roman"/>
              </a:rPr>
              <a:t>B</a:t>
            </a:r>
            <a:endParaRPr sz="1400">
              <a:latin typeface="Times New Roman"/>
              <a:cs typeface="Times New Roman"/>
            </a:endParaRPr>
          </a:p>
          <a:p>
            <a:pPr marL="383540" lvl="1" indent="-212725">
              <a:lnSpc>
                <a:spcPct val="100000"/>
              </a:lnSpc>
              <a:spcBef>
                <a:spcPts val="1605"/>
              </a:spcBef>
              <a:buAutoNum type="arabicPeriod" startAt="4"/>
              <a:tabLst>
                <a:tab pos="383540" algn="l"/>
              </a:tabLst>
            </a:pPr>
            <a:r>
              <a:rPr sz="1400" spc="95" dirty="0">
                <a:latin typeface="Times New Roman"/>
                <a:cs typeface="Times New Roman"/>
              </a:rPr>
              <a:t>It</a:t>
            </a:r>
            <a:r>
              <a:rPr sz="1400" spc="225" dirty="0">
                <a:latin typeface="Times New Roman"/>
                <a:cs typeface="Times New Roman"/>
              </a:rPr>
              <a:t> </a:t>
            </a:r>
            <a:r>
              <a:rPr sz="1400" dirty="0">
                <a:latin typeface="Times New Roman"/>
                <a:cs typeface="Times New Roman"/>
              </a:rPr>
              <a:t>predicts</a:t>
            </a:r>
            <a:r>
              <a:rPr sz="1400" spc="229"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dirty="0">
                <a:latin typeface="Times New Roman"/>
                <a:cs typeface="Times New Roman"/>
              </a:rPr>
              <a:t>higher</a:t>
            </a:r>
            <a:r>
              <a:rPr sz="1400" spc="229" dirty="0">
                <a:latin typeface="Times New Roman"/>
                <a:cs typeface="Times New Roman"/>
              </a:rPr>
              <a:t> </a:t>
            </a:r>
            <a:r>
              <a:rPr sz="1400" dirty="0">
                <a:latin typeface="Times New Roman"/>
                <a:cs typeface="Times New Roman"/>
              </a:rPr>
              <a:t>frequencies</a:t>
            </a:r>
            <a:r>
              <a:rPr sz="1400" spc="229" dirty="0">
                <a:latin typeface="Times New Roman"/>
                <a:cs typeface="Times New Roman"/>
              </a:rPr>
              <a:t> </a:t>
            </a:r>
            <a:r>
              <a:rPr sz="1400" dirty="0">
                <a:latin typeface="Times New Roman"/>
                <a:cs typeface="Times New Roman"/>
              </a:rPr>
              <a:t>always</a:t>
            </a:r>
            <a:r>
              <a:rPr sz="1400" spc="225" dirty="0">
                <a:latin typeface="Times New Roman"/>
                <a:cs typeface="Times New Roman"/>
              </a:rPr>
              <a:t> </a:t>
            </a:r>
            <a:r>
              <a:rPr sz="1400" spc="50" dirty="0">
                <a:latin typeface="Times New Roman"/>
                <a:cs typeface="Times New Roman"/>
              </a:rPr>
              <a:t>carry</a:t>
            </a:r>
            <a:r>
              <a:rPr sz="1400" spc="235" dirty="0">
                <a:latin typeface="Times New Roman"/>
                <a:cs typeface="Times New Roman"/>
              </a:rPr>
              <a:t> </a:t>
            </a:r>
            <a:r>
              <a:rPr sz="1400" dirty="0">
                <a:latin typeface="Times New Roman"/>
                <a:cs typeface="Times New Roman"/>
              </a:rPr>
              <a:t>more</a:t>
            </a:r>
            <a:r>
              <a:rPr sz="1400" spc="229" dirty="0">
                <a:latin typeface="Times New Roman"/>
                <a:cs typeface="Times New Roman"/>
              </a:rPr>
              <a:t> </a:t>
            </a:r>
            <a:r>
              <a:rPr sz="1400" dirty="0">
                <a:latin typeface="Times New Roman"/>
                <a:cs typeface="Times New Roman"/>
              </a:rPr>
              <a:t>energy</a:t>
            </a:r>
            <a:r>
              <a:rPr sz="1400" spc="229" dirty="0">
                <a:latin typeface="Times New Roman"/>
                <a:cs typeface="Times New Roman"/>
              </a:rPr>
              <a:t> </a:t>
            </a:r>
            <a:r>
              <a:rPr sz="1400" spc="95" dirty="0">
                <a:latin typeface="Times New Roman"/>
                <a:cs typeface="Times New Roman"/>
              </a:rPr>
              <a:t>than</a:t>
            </a:r>
            <a:r>
              <a:rPr sz="1400" spc="229" dirty="0">
                <a:latin typeface="Times New Roman"/>
                <a:cs typeface="Times New Roman"/>
              </a:rPr>
              <a:t> </a:t>
            </a:r>
            <a:r>
              <a:rPr sz="1400" dirty="0">
                <a:latin typeface="Times New Roman"/>
                <a:cs typeface="Times New Roman"/>
              </a:rPr>
              <a:t>lower</a:t>
            </a:r>
            <a:r>
              <a:rPr sz="1400" spc="229" dirty="0">
                <a:latin typeface="Times New Roman"/>
                <a:cs typeface="Times New Roman"/>
              </a:rPr>
              <a:t> </a:t>
            </a:r>
            <a:r>
              <a:rPr sz="1400" spc="-10" dirty="0">
                <a:latin typeface="Times New Roman"/>
                <a:cs typeface="Times New Roman"/>
              </a:rPr>
              <a:t>ones.</a:t>
            </a:r>
            <a:endParaRPr sz="1400">
              <a:latin typeface="Times New Roman"/>
              <a:cs typeface="Times New Roman"/>
            </a:endParaRPr>
          </a:p>
          <a:p>
            <a:pPr marL="372745">
              <a:lnSpc>
                <a:spcPct val="100000"/>
              </a:lnSpc>
              <a:spcBef>
                <a:spcPts val="1610"/>
              </a:spcBef>
              <a:tabLst>
                <a:tab pos="1335405" algn="l"/>
              </a:tabLst>
            </a:pPr>
            <a:r>
              <a:rPr sz="1400" b="1" spc="-10" dirty="0">
                <a:latin typeface="Georgia"/>
                <a:cs typeface="Georgia"/>
              </a:rPr>
              <a:t>Solution:</a:t>
            </a:r>
            <a:r>
              <a:rPr sz="1400" b="1" dirty="0">
                <a:latin typeface="Georgia"/>
                <a:cs typeface="Georgia"/>
              </a:rPr>
              <a:t>	</a:t>
            </a:r>
            <a:r>
              <a:rPr sz="1400" spc="-50" dirty="0">
                <a:latin typeface="Times New Roman"/>
                <a:cs typeface="Times New Roman"/>
              </a:rPr>
              <a:t>A</a:t>
            </a:r>
            <a:endParaRPr sz="1400">
              <a:latin typeface="Times New Roman"/>
              <a:cs typeface="Times New Roman"/>
            </a:endParaRPr>
          </a:p>
          <a:p>
            <a:pPr marL="383540" lvl="1" indent="-212725">
              <a:lnSpc>
                <a:spcPct val="100000"/>
              </a:lnSpc>
              <a:spcBef>
                <a:spcPts val="1605"/>
              </a:spcBef>
              <a:buAutoNum type="arabicPeriod" startAt="5"/>
              <a:tabLst>
                <a:tab pos="383540" algn="l"/>
              </a:tabLst>
            </a:pPr>
            <a:r>
              <a:rPr sz="1400" spc="95" dirty="0">
                <a:latin typeface="Times New Roman"/>
                <a:cs typeface="Times New Roman"/>
              </a:rPr>
              <a:t>It</a:t>
            </a:r>
            <a:r>
              <a:rPr sz="1400" spc="155" dirty="0">
                <a:latin typeface="Times New Roman"/>
                <a:cs typeface="Times New Roman"/>
              </a:rPr>
              <a:t> </a:t>
            </a:r>
            <a:r>
              <a:rPr sz="1400" spc="50" dirty="0">
                <a:latin typeface="Times New Roman"/>
                <a:cs typeface="Times New Roman"/>
              </a:rPr>
              <a:t>has</a:t>
            </a:r>
            <a:r>
              <a:rPr sz="1400" spc="155" dirty="0">
                <a:latin typeface="Times New Roman"/>
                <a:cs typeface="Times New Roman"/>
              </a:rPr>
              <a:t> </a:t>
            </a:r>
            <a:r>
              <a:rPr sz="1400" spc="60" dirty="0">
                <a:latin typeface="Times New Roman"/>
                <a:cs typeface="Times New Roman"/>
              </a:rPr>
              <a:t>units</a:t>
            </a:r>
            <a:r>
              <a:rPr sz="1400" spc="155" dirty="0">
                <a:latin typeface="Times New Roman"/>
                <a:cs typeface="Times New Roman"/>
              </a:rPr>
              <a:t> </a:t>
            </a:r>
            <a:r>
              <a:rPr sz="1400" dirty="0">
                <a:latin typeface="Times New Roman"/>
                <a:cs typeface="Times New Roman"/>
              </a:rPr>
              <a:t>of</a:t>
            </a:r>
            <a:r>
              <a:rPr sz="1400" spc="155" dirty="0">
                <a:latin typeface="Times New Roman"/>
                <a:cs typeface="Times New Roman"/>
              </a:rPr>
              <a:t> </a:t>
            </a:r>
            <a:r>
              <a:rPr sz="1400" dirty="0">
                <a:latin typeface="Times New Roman"/>
                <a:cs typeface="Times New Roman"/>
              </a:rPr>
              <a:t>energy</a:t>
            </a:r>
            <a:r>
              <a:rPr sz="1400" spc="160" dirty="0">
                <a:latin typeface="Times New Roman"/>
                <a:cs typeface="Times New Roman"/>
              </a:rPr>
              <a:t> </a:t>
            </a:r>
            <a:r>
              <a:rPr sz="1400" spc="60" dirty="0">
                <a:latin typeface="Times New Roman"/>
                <a:cs typeface="Times New Roman"/>
              </a:rPr>
              <a:t>per</a:t>
            </a:r>
            <a:r>
              <a:rPr sz="1400" spc="155" dirty="0">
                <a:latin typeface="Times New Roman"/>
                <a:cs typeface="Times New Roman"/>
              </a:rPr>
              <a:t> </a:t>
            </a:r>
            <a:r>
              <a:rPr sz="1400" dirty="0">
                <a:latin typeface="Times New Roman"/>
                <a:cs typeface="Times New Roman"/>
              </a:rPr>
              <a:t>volume</a:t>
            </a:r>
            <a:r>
              <a:rPr sz="1400" spc="155" dirty="0">
                <a:latin typeface="Times New Roman"/>
                <a:cs typeface="Times New Roman"/>
              </a:rPr>
              <a:t> </a:t>
            </a:r>
            <a:r>
              <a:rPr sz="1400" spc="60" dirty="0">
                <a:latin typeface="Times New Roman"/>
                <a:cs typeface="Times New Roman"/>
              </a:rPr>
              <a:t>per</a:t>
            </a:r>
            <a:r>
              <a:rPr sz="1400" spc="160" dirty="0">
                <a:latin typeface="Times New Roman"/>
                <a:cs typeface="Times New Roman"/>
              </a:rPr>
              <a:t> </a:t>
            </a:r>
            <a:r>
              <a:rPr sz="1400" spc="-10" dirty="0">
                <a:latin typeface="Times New Roman"/>
                <a:cs typeface="Times New Roman"/>
              </a:rPr>
              <a:t>frequency.</a:t>
            </a:r>
            <a:endParaRPr sz="1400">
              <a:latin typeface="Times New Roman"/>
              <a:cs typeface="Times New Roman"/>
            </a:endParaRPr>
          </a:p>
          <a:p>
            <a:pPr>
              <a:lnSpc>
                <a:spcPct val="100000"/>
              </a:lnSpc>
            </a:pPr>
            <a:endParaRPr sz="1400">
              <a:latin typeface="Times New Roman"/>
              <a:cs typeface="Times New Roman"/>
            </a:endParaRPr>
          </a:p>
          <a:p>
            <a:pPr marL="372745">
              <a:lnSpc>
                <a:spcPct val="100000"/>
              </a:lnSpc>
              <a:tabLst>
                <a:tab pos="1335405" algn="l"/>
              </a:tabLst>
            </a:pPr>
            <a:r>
              <a:rPr sz="1400" b="1" spc="-10" dirty="0">
                <a:latin typeface="Georgia"/>
                <a:cs typeface="Georgia"/>
              </a:rPr>
              <a:t>Solution:</a:t>
            </a:r>
            <a:r>
              <a:rPr sz="1400" b="1" dirty="0">
                <a:latin typeface="Georgia"/>
                <a:cs typeface="Georgia"/>
              </a:rPr>
              <a:t>	</a:t>
            </a:r>
            <a:r>
              <a:rPr sz="1400" spc="25" dirty="0">
                <a:latin typeface="Times New Roman"/>
                <a:cs typeface="Times New Roman"/>
              </a:rPr>
              <a:t>C</a:t>
            </a:r>
            <a:endParaRPr sz="1400">
              <a:latin typeface="Times New Roman"/>
              <a:cs typeface="Times New Roman"/>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2922270" algn="l"/>
              </a:tabLst>
            </a:pPr>
            <a:r>
              <a:rPr sz="1200" spc="-10" dirty="0">
                <a:latin typeface="Times New Roman"/>
                <a:cs typeface="Times New Roman"/>
              </a:rPr>
              <a:t>ConcepTest</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5" dirty="0">
                <a:latin typeface="Times New Roman"/>
                <a:cs typeface="Times New Roman"/>
              </a:rPr>
              <a:t> </a:t>
            </a:r>
            <a:r>
              <a:rPr sz="1200" dirty="0">
                <a:latin typeface="Times New Roman"/>
                <a:cs typeface="Times New Roman"/>
              </a:rPr>
              <a:t>RADIATION</a:t>
            </a:r>
            <a:r>
              <a:rPr sz="1200" spc="160" dirty="0">
                <a:latin typeface="Times New Roman"/>
                <a:cs typeface="Times New Roman"/>
              </a:rPr>
              <a:t> </a:t>
            </a:r>
            <a:r>
              <a:rPr sz="1200" dirty="0">
                <a:latin typeface="Times New Roman"/>
                <a:cs typeface="Times New Roman"/>
              </a:rPr>
              <a:t>AND</a:t>
            </a:r>
            <a:r>
              <a:rPr sz="1200" spc="160"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921510"/>
          </a:xfrm>
          <a:prstGeom prst="rect">
            <a:avLst/>
          </a:prstGeom>
        </p:spPr>
        <p:txBody>
          <a:bodyPr vert="horz" wrap="square" lIns="0" tIns="9525" rIns="0" bIns="0" rtlCol="0">
            <a:spAutoFit/>
          </a:bodyPr>
          <a:lstStyle/>
          <a:p>
            <a:pPr marL="12700" marR="5080" algn="just">
              <a:lnSpc>
                <a:spcPct val="101699"/>
              </a:lnSpc>
              <a:spcBef>
                <a:spcPts val="75"/>
              </a:spcBef>
            </a:pPr>
            <a:r>
              <a:rPr spc="-40" dirty="0"/>
              <a:t>For</a:t>
            </a:r>
            <a:r>
              <a:rPr spc="285" dirty="0"/>
              <a:t> </a:t>
            </a:r>
            <a:r>
              <a:rPr spc="-45" dirty="0"/>
              <a:t>each</a:t>
            </a:r>
            <a:r>
              <a:rPr spc="285" dirty="0"/>
              <a:t> </a:t>
            </a:r>
            <a:r>
              <a:rPr spc="10" dirty="0"/>
              <a:t>hypothetical</a:t>
            </a:r>
            <a:r>
              <a:rPr spc="285" dirty="0"/>
              <a:t> </a:t>
            </a:r>
            <a:r>
              <a:rPr spc="10" dirty="0"/>
              <a:t>quantization</a:t>
            </a:r>
            <a:r>
              <a:rPr spc="285" dirty="0"/>
              <a:t> </a:t>
            </a:r>
            <a:r>
              <a:rPr spc="-65" dirty="0"/>
              <a:t>scheme</a:t>
            </a:r>
            <a:r>
              <a:rPr spc="285" dirty="0"/>
              <a:t> </a:t>
            </a:r>
            <a:r>
              <a:rPr spc="-70" dirty="0"/>
              <a:t>below</a:t>
            </a:r>
            <a:r>
              <a:rPr spc="285" dirty="0"/>
              <a:t> </a:t>
            </a:r>
            <a:r>
              <a:rPr spc="-45" dirty="0"/>
              <a:t>say</a:t>
            </a:r>
            <a:r>
              <a:rPr spc="285" dirty="0"/>
              <a:t> </a:t>
            </a:r>
            <a:r>
              <a:rPr dirty="0"/>
              <a:t>whether</a:t>
            </a:r>
            <a:r>
              <a:rPr spc="285" dirty="0"/>
              <a:t> </a:t>
            </a:r>
            <a:r>
              <a:rPr spc="65" dirty="0"/>
              <a:t>it</a:t>
            </a:r>
            <a:r>
              <a:rPr spc="60" dirty="0"/>
              <a:t> </a:t>
            </a:r>
            <a:r>
              <a:rPr spc="-60" dirty="0"/>
              <a:t>would</a:t>
            </a:r>
            <a:r>
              <a:rPr spc="409" dirty="0"/>
              <a:t> </a:t>
            </a:r>
            <a:r>
              <a:rPr spc="-55" dirty="0"/>
              <a:t>avoid</a:t>
            </a:r>
            <a:r>
              <a:rPr spc="409" dirty="0"/>
              <a:t> </a:t>
            </a:r>
            <a:r>
              <a:rPr spc="45" dirty="0"/>
              <a:t>the</a:t>
            </a:r>
            <a:r>
              <a:rPr spc="405" dirty="0"/>
              <a:t> </a:t>
            </a:r>
            <a:r>
              <a:rPr spc="5" dirty="0"/>
              <a:t>ultraviolet</a:t>
            </a:r>
            <a:r>
              <a:rPr spc="405" dirty="0"/>
              <a:t> </a:t>
            </a:r>
            <a:r>
              <a:rPr spc="15" dirty="0"/>
              <a:t>catastrophe.</a:t>
            </a:r>
            <a:r>
              <a:rPr spc="1215" dirty="0"/>
              <a:t> </a:t>
            </a:r>
            <a:r>
              <a:rPr spc="-25" dirty="0"/>
              <a:t>(Of</a:t>
            </a:r>
            <a:r>
              <a:rPr spc="409" dirty="0"/>
              <a:t> </a:t>
            </a:r>
            <a:r>
              <a:rPr spc="-45" dirty="0"/>
              <a:t>course</a:t>
            </a:r>
            <a:r>
              <a:rPr spc="405" dirty="0"/>
              <a:t> </a:t>
            </a:r>
            <a:r>
              <a:rPr spc="-35" dirty="0"/>
              <a:t>Planck’s</a:t>
            </a:r>
            <a:r>
              <a:rPr spc="405" dirty="0"/>
              <a:t> </a:t>
            </a:r>
            <a:r>
              <a:rPr spc="-65" dirty="0"/>
              <a:t>is</a:t>
            </a:r>
            <a:r>
              <a:rPr spc="-50" dirty="0"/>
              <a:t> </a:t>
            </a:r>
            <a:r>
              <a:rPr spc="45" dirty="0"/>
              <a:t>the</a:t>
            </a:r>
            <a:r>
              <a:rPr spc="280" dirty="0"/>
              <a:t> </a:t>
            </a:r>
            <a:r>
              <a:rPr spc="-45" dirty="0"/>
              <a:t>only</a:t>
            </a:r>
            <a:r>
              <a:rPr spc="280" dirty="0"/>
              <a:t> </a:t>
            </a:r>
            <a:r>
              <a:rPr spc="-50" dirty="0"/>
              <a:t>one</a:t>
            </a:r>
            <a:r>
              <a:rPr spc="280" dirty="0"/>
              <a:t> </a:t>
            </a:r>
            <a:r>
              <a:rPr spc="114" dirty="0"/>
              <a:t>that</a:t>
            </a:r>
            <a:r>
              <a:rPr spc="280" dirty="0"/>
              <a:t> </a:t>
            </a:r>
            <a:r>
              <a:rPr spc="40" dirty="0"/>
              <a:t>not</a:t>
            </a:r>
            <a:r>
              <a:rPr spc="280" dirty="0"/>
              <a:t> </a:t>
            </a:r>
            <a:r>
              <a:rPr spc="-45" dirty="0"/>
              <a:t>only</a:t>
            </a:r>
            <a:r>
              <a:rPr spc="280" dirty="0"/>
              <a:t> </a:t>
            </a:r>
            <a:r>
              <a:rPr spc="-55" dirty="0"/>
              <a:t>avoids</a:t>
            </a:r>
            <a:r>
              <a:rPr spc="280" dirty="0"/>
              <a:t> </a:t>
            </a:r>
            <a:r>
              <a:rPr spc="20" dirty="0"/>
              <a:t>catastrophe</a:t>
            </a:r>
            <a:r>
              <a:rPr spc="280" dirty="0"/>
              <a:t> </a:t>
            </a:r>
            <a:r>
              <a:rPr spc="80" dirty="0"/>
              <a:t>but</a:t>
            </a:r>
            <a:r>
              <a:rPr spc="280" dirty="0"/>
              <a:t> </a:t>
            </a:r>
            <a:r>
              <a:rPr spc="-50" dirty="0"/>
              <a:t>also</a:t>
            </a:r>
            <a:r>
              <a:rPr spc="280" dirty="0"/>
              <a:t> </a:t>
            </a:r>
            <a:r>
              <a:rPr spc="-10" dirty="0"/>
              <a:t>correctly matches</a:t>
            </a:r>
            <a:r>
              <a:rPr spc="70" dirty="0"/>
              <a:t> </a:t>
            </a:r>
            <a:r>
              <a:rPr spc="-40" dirty="0"/>
              <a:t>observed</a:t>
            </a:r>
            <a:r>
              <a:rPr spc="70" dirty="0"/>
              <a:t> </a:t>
            </a:r>
            <a:r>
              <a:rPr spc="65" dirty="0"/>
              <a:t>data.)</a:t>
            </a:r>
            <a:r>
              <a:rPr spc="365" dirty="0"/>
              <a:t> </a:t>
            </a:r>
            <a:r>
              <a:rPr spc="10" dirty="0"/>
              <a:t>In</a:t>
            </a:r>
            <a:r>
              <a:rPr spc="70" dirty="0"/>
              <a:t> </a:t>
            </a:r>
            <a:r>
              <a:rPr spc="-40" dirty="0"/>
              <a:t>each</a:t>
            </a:r>
            <a:r>
              <a:rPr spc="70" dirty="0"/>
              <a:t> </a:t>
            </a:r>
            <a:r>
              <a:rPr spc="-55" dirty="0"/>
              <a:t>case</a:t>
            </a:r>
            <a:r>
              <a:rPr spc="70" dirty="0"/>
              <a:t> </a:t>
            </a:r>
            <a:r>
              <a:rPr spc="-25" dirty="0"/>
              <a:t>assume</a:t>
            </a:r>
            <a:r>
              <a:rPr spc="70" dirty="0"/>
              <a:t> </a:t>
            </a:r>
            <a:r>
              <a:rPr b="0" i="1" spc="-140" dirty="0">
                <a:latin typeface="Bookman Old Style"/>
                <a:cs typeface="Bookman Old Style"/>
              </a:rPr>
              <a:t>h</a:t>
            </a:r>
            <a:r>
              <a:rPr b="0" i="1" spc="-50" dirty="0">
                <a:latin typeface="Bookman Old Style"/>
                <a:cs typeface="Bookman Old Style"/>
              </a:rPr>
              <a:t> </a:t>
            </a:r>
            <a:r>
              <a:rPr spc="-65" dirty="0"/>
              <a:t>is</a:t>
            </a:r>
            <a:r>
              <a:rPr spc="70" dirty="0"/>
              <a:t> </a:t>
            </a:r>
            <a:r>
              <a:rPr spc="40" dirty="0"/>
              <a:t>a</a:t>
            </a:r>
            <a:r>
              <a:rPr spc="70" dirty="0"/>
              <a:t> </a:t>
            </a:r>
            <a:r>
              <a:rPr spc="25" dirty="0"/>
              <a:t>constant</a:t>
            </a:r>
            <a:r>
              <a:rPr spc="70" dirty="0"/>
              <a:t> </a:t>
            </a:r>
            <a:r>
              <a:rPr spc="10" dirty="0"/>
              <a:t>with</a:t>
            </a:r>
            <a:r>
              <a:rPr spc="5" dirty="0"/>
              <a:t> </a:t>
            </a:r>
            <a:r>
              <a:rPr spc="20" dirty="0"/>
              <a:t>appropriate</a:t>
            </a:r>
            <a:r>
              <a:rPr spc="135" dirty="0"/>
              <a:t> </a:t>
            </a:r>
            <a:r>
              <a:rPr spc="25" dirty="0"/>
              <a:t>units</a:t>
            </a:r>
            <a:r>
              <a:rPr spc="135" dirty="0"/>
              <a:t> </a:t>
            </a:r>
            <a:r>
              <a:rPr spc="-60" dirty="0"/>
              <a:t>for</a:t>
            </a:r>
            <a:r>
              <a:rPr spc="135" dirty="0"/>
              <a:t> </a:t>
            </a:r>
            <a:r>
              <a:rPr spc="114" dirty="0"/>
              <a:t>that</a:t>
            </a:r>
            <a:r>
              <a:rPr spc="135" dirty="0"/>
              <a:t> </a:t>
            </a:r>
            <a:r>
              <a:rPr spc="-50" dirty="0"/>
              <a:t>scheme.</a:t>
            </a:r>
          </a:p>
        </p:txBody>
      </p:sp>
      <p:sp>
        <p:nvSpPr>
          <p:cNvPr id="5" name="object 5"/>
          <p:cNvSpPr txBox="1"/>
          <p:nvPr/>
        </p:nvSpPr>
        <p:spPr>
          <a:xfrm>
            <a:off x="767791" y="3180783"/>
            <a:ext cx="1820545" cy="2050414"/>
          </a:xfrm>
          <a:prstGeom prst="rect">
            <a:avLst/>
          </a:prstGeom>
        </p:spPr>
        <p:txBody>
          <a:bodyPr vert="horz" wrap="square" lIns="0" tIns="144780" rIns="0" bIns="0" rtlCol="0">
            <a:spAutoFit/>
          </a:bodyPr>
          <a:lstStyle/>
          <a:p>
            <a:pPr marL="334010" indent="-295910">
              <a:lnSpc>
                <a:spcPct val="100000"/>
              </a:lnSpc>
              <a:spcBef>
                <a:spcPts val="1140"/>
              </a:spcBef>
              <a:buAutoNum type="arabicPeriod"/>
              <a:tabLst>
                <a:tab pos="334010" algn="l"/>
              </a:tabLst>
            </a:pPr>
            <a:r>
              <a:rPr sz="2450" spc="260" dirty="0">
                <a:latin typeface="Times New Roman"/>
                <a:cs typeface="Times New Roman"/>
              </a:rPr>
              <a:t>∆</a:t>
            </a:r>
            <a:r>
              <a:rPr sz="2450" b="0" i="1" spc="260" dirty="0">
                <a:latin typeface="Bookman Old Style"/>
                <a:cs typeface="Bookman Old Style"/>
              </a:rPr>
              <a:t>E</a:t>
            </a:r>
            <a:r>
              <a:rPr sz="2450" b="0" i="1" spc="65" dirty="0">
                <a:latin typeface="Bookman Old Style"/>
                <a:cs typeface="Bookman Old Style"/>
              </a:rPr>
              <a:t> </a:t>
            </a:r>
            <a:r>
              <a:rPr sz="2450" spc="385" dirty="0">
                <a:latin typeface="Times New Roman"/>
                <a:cs typeface="Times New Roman"/>
              </a:rPr>
              <a:t>=</a:t>
            </a:r>
            <a:r>
              <a:rPr sz="2450" spc="45" dirty="0">
                <a:latin typeface="Times New Roman"/>
                <a:cs typeface="Times New Roman"/>
              </a:rPr>
              <a:t> </a:t>
            </a:r>
            <a:r>
              <a:rPr sz="2450" dirty="0">
                <a:latin typeface="Times New Roman"/>
                <a:cs typeface="Times New Roman"/>
              </a:rPr>
              <a:t>1</a:t>
            </a:r>
            <a:r>
              <a:rPr sz="2450" spc="105" dirty="0">
                <a:latin typeface="Times New Roman"/>
                <a:cs typeface="Times New Roman"/>
              </a:rPr>
              <a:t> </a:t>
            </a:r>
            <a:r>
              <a:rPr sz="2450" spc="155" dirty="0">
                <a:latin typeface="Times New Roman"/>
                <a:cs typeface="Times New Roman"/>
              </a:rPr>
              <a:t>J</a:t>
            </a:r>
            <a:endParaRPr sz="2450">
              <a:latin typeface="Times New Roman"/>
              <a:cs typeface="Times New Roman"/>
            </a:endParaRPr>
          </a:p>
          <a:p>
            <a:pPr marL="334010" indent="-295910">
              <a:lnSpc>
                <a:spcPct val="100000"/>
              </a:lnSpc>
              <a:spcBef>
                <a:spcPts val="1045"/>
              </a:spcBef>
              <a:buAutoNum type="arabicPeriod"/>
              <a:tabLst>
                <a:tab pos="334010" algn="l"/>
              </a:tabLst>
            </a:pPr>
            <a:r>
              <a:rPr sz="2450" spc="260" dirty="0">
                <a:latin typeface="Times New Roman"/>
                <a:cs typeface="Times New Roman"/>
              </a:rPr>
              <a:t>∆</a:t>
            </a:r>
            <a:r>
              <a:rPr sz="2450" b="0" i="1" spc="260" dirty="0">
                <a:latin typeface="Bookman Old Style"/>
                <a:cs typeface="Bookman Old Style"/>
              </a:rPr>
              <a:t>E</a:t>
            </a:r>
            <a:r>
              <a:rPr sz="2450" b="0" i="1" spc="10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b="0" i="1" spc="-25" dirty="0">
                <a:latin typeface="Bookman Old Style"/>
                <a:cs typeface="Bookman Old Style"/>
              </a:rPr>
              <a:t>k</a:t>
            </a:r>
            <a:r>
              <a:rPr sz="3075" b="0" i="1" spc="-37" baseline="-14905" dirty="0">
                <a:latin typeface="Bookman Old Style"/>
                <a:cs typeface="Bookman Old Style"/>
              </a:rPr>
              <a:t>B</a:t>
            </a:r>
            <a:r>
              <a:rPr sz="2450" b="0" i="1" spc="-25" dirty="0">
                <a:latin typeface="Bookman Old Style"/>
                <a:cs typeface="Bookman Old Style"/>
              </a:rPr>
              <a:t>T</a:t>
            </a:r>
            <a:endParaRPr sz="2450">
              <a:latin typeface="Bookman Old Style"/>
              <a:cs typeface="Bookman Old Style"/>
            </a:endParaRPr>
          </a:p>
          <a:p>
            <a:pPr marL="334010" indent="-295910">
              <a:lnSpc>
                <a:spcPct val="100000"/>
              </a:lnSpc>
              <a:spcBef>
                <a:spcPts val="1045"/>
              </a:spcBef>
              <a:buAutoNum type="arabicPeriod"/>
              <a:tabLst>
                <a:tab pos="334010" algn="l"/>
              </a:tabLst>
            </a:pPr>
            <a:r>
              <a:rPr sz="2450" spc="260" dirty="0">
                <a:latin typeface="Times New Roman"/>
                <a:cs typeface="Times New Roman"/>
              </a:rPr>
              <a:t>∆</a:t>
            </a:r>
            <a:r>
              <a:rPr sz="2450" b="0" i="1" spc="260" dirty="0">
                <a:latin typeface="Bookman Old Style"/>
                <a:cs typeface="Bookman Old Style"/>
              </a:rPr>
              <a:t>E</a:t>
            </a:r>
            <a:r>
              <a:rPr sz="2450" b="0" i="1" spc="10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b="0" i="1" spc="-25" dirty="0">
                <a:latin typeface="Bookman Old Style"/>
                <a:cs typeface="Bookman Old Style"/>
              </a:rPr>
              <a:t>hν</a:t>
            </a:r>
            <a:r>
              <a:rPr sz="3075" spc="-37" baseline="24390" dirty="0">
                <a:latin typeface="Times New Roman"/>
                <a:cs typeface="Times New Roman"/>
              </a:rPr>
              <a:t>2</a:t>
            </a:r>
            <a:endParaRPr sz="3075" baseline="24390">
              <a:latin typeface="Times New Roman"/>
              <a:cs typeface="Times New Roman"/>
            </a:endParaRPr>
          </a:p>
          <a:p>
            <a:pPr marL="334010" indent="-295910">
              <a:lnSpc>
                <a:spcPct val="100000"/>
              </a:lnSpc>
              <a:spcBef>
                <a:spcPts val="1045"/>
              </a:spcBef>
              <a:buAutoNum type="arabicPeriod"/>
              <a:tabLst>
                <a:tab pos="334010" algn="l"/>
              </a:tabLst>
            </a:pPr>
            <a:r>
              <a:rPr sz="2450" spc="260" dirty="0">
                <a:latin typeface="Times New Roman"/>
                <a:cs typeface="Times New Roman"/>
              </a:rPr>
              <a:t>∆</a:t>
            </a:r>
            <a:r>
              <a:rPr sz="2450" b="0" i="1" spc="260" dirty="0">
                <a:latin typeface="Bookman Old Style"/>
                <a:cs typeface="Bookman Old Style"/>
              </a:rPr>
              <a:t>E</a:t>
            </a:r>
            <a:r>
              <a:rPr sz="2450" b="0" i="1" spc="10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b="0" i="1" spc="-25" dirty="0">
                <a:latin typeface="Bookman Old Style"/>
                <a:cs typeface="Bookman Old Style"/>
              </a:rPr>
              <a:t>h/ν</a:t>
            </a:r>
            <a:endParaRPr sz="2450">
              <a:latin typeface="Bookman Old Style"/>
              <a:cs typeface="Bookman Old Style"/>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3419" y="878291"/>
            <a:ext cx="8369934" cy="2588895"/>
          </a:xfrm>
          <a:prstGeom prst="rect">
            <a:avLst/>
          </a:prstGeom>
        </p:spPr>
        <p:txBody>
          <a:bodyPr vert="horz" wrap="square" lIns="0" tIns="12065" rIns="0" bIns="0" rtlCol="0">
            <a:spAutoFit/>
          </a:bodyPr>
          <a:lstStyle/>
          <a:p>
            <a:pPr marL="38100" algn="just">
              <a:lnSpc>
                <a:spcPct val="100000"/>
              </a:lnSpc>
              <a:spcBef>
                <a:spcPts val="95"/>
              </a:spcBef>
              <a:tabLst>
                <a:tab pos="2947670" algn="l"/>
              </a:tabLst>
            </a:pPr>
            <a:r>
              <a:rPr sz="1200" spc="-10" dirty="0">
                <a:latin typeface="Times New Roman"/>
                <a:cs typeface="Times New Roman"/>
              </a:rPr>
              <a:t>ConcepTest</a:t>
            </a:r>
            <a:r>
              <a:rPr sz="1200" dirty="0">
                <a:latin typeface="Times New Roman"/>
                <a:cs typeface="Times New Roman"/>
              </a:rPr>
              <a:t>	3.4.</a:t>
            </a:r>
            <a:r>
              <a:rPr sz="1200" spc="235" dirty="0">
                <a:latin typeface="Times New Roman"/>
                <a:cs typeface="Times New Roman"/>
              </a:rPr>
              <a:t>  </a:t>
            </a:r>
            <a:r>
              <a:rPr sz="1200" dirty="0">
                <a:latin typeface="Times New Roman"/>
                <a:cs typeface="Times New Roman"/>
              </a:rPr>
              <a:t>BLACKBODY</a:t>
            </a:r>
            <a:r>
              <a:rPr sz="1200" spc="165" dirty="0">
                <a:latin typeface="Times New Roman"/>
                <a:cs typeface="Times New Roman"/>
              </a:rPr>
              <a:t> </a:t>
            </a:r>
            <a:r>
              <a:rPr sz="1200" dirty="0">
                <a:latin typeface="Times New Roman"/>
                <a:cs typeface="Times New Roman"/>
              </a:rPr>
              <a:t>RADIATION</a:t>
            </a:r>
            <a:r>
              <a:rPr sz="1200" spc="160" dirty="0">
                <a:latin typeface="Times New Roman"/>
                <a:cs typeface="Times New Roman"/>
              </a:rPr>
              <a:t> </a:t>
            </a:r>
            <a:r>
              <a:rPr sz="1200" dirty="0">
                <a:latin typeface="Times New Roman"/>
                <a:cs typeface="Times New Roman"/>
              </a:rPr>
              <a:t>AND</a:t>
            </a:r>
            <a:r>
              <a:rPr sz="1200" spc="160" dirty="0">
                <a:latin typeface="Times New Roman"/>
                <a:cs typeface="Times New Roman"/>
              </a:rPr>
              <a:t> </a:t>
            </a:r>
            <a:r>
              <a:rPr sz="1200" spc="50" dirty="0">
                <a:latin typeface="Times New Roman"/>
                <a:cs typeface="Times New Roman"/>
              </a:rPr>
              <a:t>THE</a:t>
            </a:r>
            <a:r>
              <a:rPr sz="1200" spc="160" dirty="0">
                <a:latin typeface="Times New Roman"/>
                <a:cs typeface="Times New Roman"/>
              </a:rPr>
              <a:t> </a:t>
            </a:r>
            <a:r>
              <a:rPr sz="1200" dirty="0">
                <a:latin typeface="Times New Roman"/>
                <a:cs typeface="Times New Roman"/>
              </a:rPr>
              <a:t>ULTRAVIOLET</a:t>
            </a:r>
            <a:r>
              <a:rPr sz="1200" spc="165" dirty="0">
                <a:latin typeface="Times New Roman"/>
                <a:cs typeface="Times New Roman"/>
              </a:rPr>
              <a:t> </a:t>
            </a:r>
            <a:r>
              <a:rPr sz="1200" spc="-10" dirty="0">
                <a:latin typeface="Times New Roman"/>
                <a:cs typeface="Times New Roman"/>
              </a:rPr>
              <a:t>CATASTROPHE</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38100" marR="92710" algn="just">
              <a:lnSpc>
                <a:spcPct val="106700"/>
              </a:lnSpc>
            </a:pPr>
            <a:r>
              <a:rPr sz="1400" spc="10" dirty="0">
                <a:latin typeface="Times New Roman"/>
                <a:cs typeface="Times New Roman"/>
              </a:rPr>
              <a:t>For</a:t>
            </a:r>
            <a:r>
              <a:rPr sz="1400" spc="215" dirty="0">
                <a:latin typeface="Times New Roman"/>
                <a:cs typeface="Times New Roman"/>
              </a:rPr>
              <a:t> </a:t>
            </a:r>
            <a:r>
              <a:rPr sz="1400" spc="10" dirty="0">
                <a:latin typeface="Times New Roman"/>
                <a:cs typeface="Times New Roman"/>
              </a:rPr>
              <a:t>each</a:t>
            </a:r>
            <a:r>
              <a:rPr sz="1400" spc="215" dirty="0">
                <a:latin typeface="Times New Roman"/>
                <a:cs typeface="Times New Roman"/>
              </a:rPr>
              <a:t> </a:t>
            </a:r>
            <a:r>
              <a:rPr sz="1400" spc="50" dirty="0">
                <a:latin typeface="Times New Roman"/>
                <a:cs typeface="Times New Roman"/>
              </a:rPr>
              <a:t>hypothetical</a:t>
            </a:r>
            <a:r>
              <a:rPr sz="1400" spc="215" dirty="0">
                <a:latin typeface="Times New Roman"/>
                <a:cs typeface="Times New Roman"/>
              </a:rPr>
              <a:t> </a:t>
            </a:r>
            <a:r>
              <a:rPr sz="1400" spc="55" dirty="0">
                <a:latin typeface="Times New Roman"/>
                <a:cs typeface="Times New Roman"/>
              </a:rPr>
              <a:t>quantization</a:t>
            </a:r>
            <a:r>
              <a:rPr sz="1400" spc="215" dirty="0">
                <a:latin typeface="Times New Roman"/>
                <a:cs typeface="Times New Roman"/>
              </a:rPr>
              <a:t> </a:t>
            </a:r>
            <a:r>
              <a:rPr sz="1400" spc="10" dirty="0">
                <a:latin typeface="Times New Roman"/>
                <a:cs typeface="Times New Roman"/>
              </a:rPr>
              <a:t>scheme</a:t>
            </a:r>
            <a:r>
              <a:rPr sz="1400" spc="215" dirty="0">
                <a:latin typeface="Times New Roman"/>
                <a:cs typeface="Times New Roman"/>
              </a:rPr>
              <a:t> </a:t>
            </a:r>
            <a:r>
              <a:rPr sz="1400" spc="10" dirty="0">
                <a:latin typeface="Times New Roman"/>
                <a:cs typeface="Times New Roman"/>
              </a:rPr>
              <a:t>below</a:t>
            </a:r>
            <a:r>
              <a:rPr sz="1400" spc="204" dirty="0">
                <a:latin typeface="Times New Roman"/>
                <a:cs typeface="Times New Roman"/>
              </a:rPr>
              <a:t> </a:t>
            </a:r>
            <a:r>
              <a:rPr sz="1400" spc="10" dirty="0">
                <a:latin typeface="Times New Roman"/>
                <a:cs typeface="Times New Roman"/>
              </a:rPr>
              <a:t>say</a:t>
            </a:r>
            <a:r>
              <a:rPr sz="1400" spc="215" dirty="0">
                <a:latin typeface="Times New Roman"/>
                <a:cs typeface="Times New Roman"/>
              </a:rPr>
              <a:t> </a:t>
            </a:r>
            <a:r>
              <a:rPr sz="1400" spc="50" dirty="0">
                <a:latin typeface="Times New Roman"/>
                <a:cs typeface="Times New Roman"/>
              </a:rPr>
              <a:t>whether</a:t>
            </a:r>
            <a:r>
              <a:rPr sz="1400" spc="215" dirty="0">
                <a:latin typeface="Times New Roman"/>
                <a:cs typeface="Times New Roman"/>
              </a:rPr>
              <a:t> </a:t>
            </a:r>
            <a:r>
              <a:rPr sz="1400" spc="75" dirty="0">
                <a:latin typeface="Times New Roman"/>
                <a:cs typeface="Times New Roman"/>
              </a:rPr>
              <a:t>it</a:t>
            </a:r>
            <a:r>
              <a:rPr sz="1400" spc="215" dirty="0">
                <a:latin typeface="Times New Roman"/>
                <a:cs typeface="Times New Roman"/>
              </a:rPr>
              <a:t> </a:t>
            </a:r>
            <a:r>
              <a:rPr sz="1400" spc="10" dirty="0">
                <a:latin typeface="Times New Roman"/>
                <a:cs typeface="Times New Roman"/>
              </a:rPr>
              <a:t>would</a:t>
            </a:r>
            <a:r>
              <a:rPr sz="1400" spc="215" dirty="0">
                <a:latin typeface="Times New Roman"/>
                <a:cs typeface="Times New Roman"/>
              </a:rPr>
              <a:t> </a:t>
            </a:r>
            <a:r>
              <a:rPr sz="1400" spc="10" dirty="0">
                <a:latin typeface="Times New Roman"/>
                <a:cs typeface="Times New Roman"/>
              </a:rPr>
              <a:t>avoid</a:t>
            </a:r>
            <a:r>
              <a:rPr sz="1400" spc="215"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spc="10" dirty="0">
                <a:latin typeface="Times New Roman"/>
                <a:cs typeface="Times New Roman"/>
              </a:rPr>
              <a:t>ultraviolet</a:t>
            </a:r>
            <a:r>
              <a:rPr sz="1400" spc="215" dirty="0">
                <a:latin typeface="Times New Roman"/>
                <a:cs typeface="Times New Roman"/>
              </a:rPr>
              <a:t> </a:t>
            </a:r>
            <a:r>
              <a:rPr sz="1400" spc="45" dirty="0">
                <a:latin typeface="Times New Roman"/>
                <a:cs typeface="Times New Roman"/>
              </a:rPr>
              <a:t>catastrophe. </a:t>
            </a:r>
            <a:r>
              <a:rPr sz="1400" dirty="0">
                <a:latin typeface="Times New Roman"/>
                <a:cs typeface="Times New Roman"/>
              </a:rPr>
              <a:t>(Of</a:t>
            </a:r>
            <a:r>
              <a:rPr sz="1400" spc="225" dirty="0">
                <a:latin typeface="Times New Roman"/>
                <a:cs typeface="Times New Roman"/>
              </a:rPr>
              <a:t> </a:t>
            </a:r>
            <a:r>
              <a:rPr sz="1400" dirty="0">
                <a:latin typeface="Times New Roman"/>
                <a:cs typeface="Times New Roman"/>
              </a:rPr>
              <a:t>course</a:t>
            </a:r>
            <a:r>
              <a:rPr sz="1400" spc="229" dirty="0">
                <a:latin typeface="Times New Roman"/>
                <a:cs typeface="Times New Roman"/>
              </a:rPr>
              <a:t> </a:t>
            </a:r>
            <a:r>
              <a:rPr sz="1400" dirty="0">
                <a:latin typeface="Times New Roman"/>
                <a:cs typeface="Times New Roman"/>
              </a:rPr>
              <a:t>Planck’s</a:t>
            </a:r>
            <a:r>
              <a:rPr sz="1400" spc="225" dirty="0">
                <a:latin typeface="Times New Roman"/>
                <a:cs typeface="Times New Roman"/>
              </a:rPr>
              <a:t> </a:t>
            </a:r>
            <a:r>
              <a:rPr sz="1400" dirty="0">
                <a:latin typeface="Times New Roman"/>
                <a:cs typeface="Times New Roman"/>
              </a:rPr>
              <a:t>is</a:t>
            </a:r>
            <a:r>
              <a:rPr sz="1400" spc="229"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dirty="0">
                <a:latin typeface="Times New Roman"/>
                <a:cs typeface="Times New Roman"/>
              </a:rPr>
              <a:t>only</a:t>
            </a:r>
            <a:r>
              <a:rPr sz="1400" spc="229" dirty="0">
                <a:latin typeface="Times New Roman"/>
                <a:cs typeface="Times New Roman"/>
              </a:rPr>
              <a:t> </a:t>
            </a:r>
            <a:r>
              <a:rPr sz="1400" dirty="0">
                <a:latin typeface="Times New Roman"/>
                <a:cs typeface="Times New Roman"/>
              </a:rPr>
              <a:t>one</a:t>
            </a:r>
            <a:r>
              <a:rPr sz="1400" spc="229" dirty="0">
                <a:latin typeface="Times New Roman"/>
                <a:cs typeface="Times New Roman"/>
              </a:rPr>
              <a:t> </a:t>
            </a:r>
            <a:r>
              <a:rPr sz="1400" spc="114" dirty="0">
                <a:latin typeface="Times New Roman"/>
                <a:cs typeface="Times New Roman"/>
              </a:rPr>
              <a:t>that</a:t>
            </a:r>
            <a:r>
              <a:rPr sz="1400" spc="235" dirty="0">
                <a:latin typeface="Times New Roman"/>
                <a:cs typeface="Times New Roman"/>
              </a:rPr>
              <a:t> </a:t>
            </a:r>
            <a:r>
              <a:rPr sz="1400" spc="75" dirty="0">
                <a:latin typeface="Times New Roman"/>
                <a:cs typeface="Times New Roman"/>
              </a:rPr>
              <a:t>not</a:t>
            </a:r>
            <a:r>
              <a:rPr sz="1400" spc="225" dirty="0">
                <a:latin typeface="Times New Roman"/>
                <a:cs typeface="Times New Roman"/>
              </a:rPr>
              <a:t> </a:t>
            </a:r>
            <a:r>
              <a:rPr sz="1400" dirty="0">
                <a:latin typeface="Times New Roman"/>
                <a:cs typeface="Times New Roman"/>
              </a:rPr>
              <a:t>only</a:t>
            </a:r>
            <a:r>
              <a:rPr sz="1400" spc="235" dirty="0">
                <a:latin typeface="Times New Roman"/>
                <a:cs typeface="Times New Roman"/>
              </a:rPr>
              <a:t> </a:t>
            </a:r>
            <a:r>
              <a:rPr sz="1400" dirty="0">
                <a:latin typeface="Times New Roman"/>
                <a:cs typeface="Times New Roman"/>
              </a:rPr>
              <a:t>avoids</a:t>
            </a:r>
            <a:r>
              <a:rPr sz="1400" spc="229" dirty="0">
                <a:latin typeface="Times New Roman"/>
                <a:cs typeface="Times New Roman"/>
              </a:rPr>
              <a:t> </a:t>
            </a:r>
            <a:r>
              <a:rPr sz="1400" spc="60" dirty="0">
                <a:latin typeface="Times New Roman"/>
                <a:cs typeface="Times New Roman"/>
              </a:rPr>
              <a:t>catastrophe</a:t>
            </a:r>
            <a:r>
              <a:rPr sz="1400" spc="229" dirty="0">
                <a:latin typeface="Times New Roman"/>
                <a:cs typeface="Times New Roman"/>
              </a:rPr>
              <a:t> </a:t>
            </a:r>
            <a:r>
              <a:rPr sz="1400" spc="100" dirty="0">
                <a:latin typeface="Times New Roman"/>
                <a:cs typeface="Times New Roman"/>
              </a:rPr>
              <a:t>but</a:t>
            </a:r>
            <a:r>
              <a:rPr sz="1400" spc="229" dirty="0">
                <a:latin typeface="Times New Roman"/>
                <a:cs typeface="Times New Roman"/>
              </a:rPr>
              <a:t> </a:t>
            </a:r>
            <a:r>
              <a:rPr sz="1400" dirty="0">
                <a:latin typeface="Times New Roman"/>
                <a:cs typeface="Times New Roman"/>
              </a:rPr>
              <a:t>also</a:t>
            </a:r>
            <a:r>
              <a:rPr sz="1400" spc="235" dirty="0">
                <a:latin typeface="Times New Roman"/>
                <a:cs typeface="Times New Roman"/>
              </a:rPr>
              <a:t> </a:t>
            </a:r>
            <a:r>
              <a:rPr sz="1400" dirty="0">
                <a:latin typeface="Times New Roman"/>
                <a:cs typeface="Times New Roman"/>
              </a:rPr>
              <a:t>correctly</a:t>
            </a:r>
            <a:r>
              <a:rPr sz="1400" spc="235" dirty="0">
                <a:latin typeface="Times New Roman"/>
                <a:cs typeface="Times New Roman"/>
              </a:rPr>
              <a:t> </a:t>
            </a:r>
            <a:r>
              <a:rPr sz="1400" spc="45" dirty="0">
                <a:latin typeface="Times New Roman"/>
                <a:cs typeface="Times New Roman"/>
              </a:rPr>
              <a:t>matches</a:t>
            </a:r>
            <a:r>
              <a:rPr sz="1400" spc="229" dirty="0">
                <a:latin typeface="Times New Roman"/>
                <a:cs typeface="Times New Roman"/>
              </a:rPr>
              <a:t> </a:t>
            </a:r>
            <a:r>
              <a:rPr sz="1400" spc="-10" dirty="0">
                <a:latin typeface="Times New Roman"/>
                <a:cs typeface="Times New Roman"/>
              </a:rPr>
              <a:t>observed </a:t>
            </a:r>
            <a:r>
              <a:rPr sz="1400" spc="80" dirty="0">
                <a:latin typeface="Times New Roman"/>
                <a:cs typeface="Times New Roman"/>
              </a:rPr>
              <a:t>data.)</a:t>
            </a:r>
            <a:r>
              <a:rPr sz="1400" spc="315" dirty="0">
                <a:latin typeface="Times New Roman"/>
                <a:cs typeface="Times New Roman"/>
              </a:rPr>
              <a:t> </a:t>
            </a:r>
            <a:r>
              <a:rPr sz="1400" spc="55" dirty="0">
                <a:latin typeface="Times New Roman"/>
                <a:cs typeface="Times New Roman"/>
              </a:rPr>
              <a:t>In</a:t>
            </a:r>
            <a:r>
              <a:rPr sz="1400" spc="145" dirty="0">
                <a:latin typeface="Times New Roman"/>
                <a:cs typeface="Times New Roman"/>
              </a:rPr>
              <a:t> </a:t>
            </a:r>
            <a:r>
              <a:rPr sz="1400" dirty="0">
                <a:latin typeface="Times New Roman"/>
                <a:cs typeface="Times New Roman"/>
              </a:rPr>
              <a:t>each</a:t>
            </a:r>
            <a:r>
              <a:rPr sz="1400" spc="155" dirty="0">
                <a:latin typeface="Times New Roman"/>
                <a:cs typeface="Times New Roman"/>
              </a:rPr>
              <a:t> </a:t>
            </a:r>
            <a:r>
              <a:rPr sz="1400" dirty="0">
                <a:latin typeface="Times New Roman"/>
                <a:cs typeface="Times New Roman"/>
              </a:rPr>
              <a:t>case</a:t>
            </a:r>
            <a:r>
              <a:rPr sz="1400" spc="145" dirty="0">
                <a:latin typeface="Times New Roman"/>
                <a:cs typeface="Times New Roman"/>
              </a:rPr>
              <a:t> </a:t>
            </a:r>
            <a:r>
              <a:rPr sz="1400" dirty="0">
                <a:latin typeface="Times New Roman"/>
                <a:cs typeface="Times New Roman"/>
              </a:rPr>
              <a:t>assume</a:t>
            </a:r>
            <a:r>
              <a:rPr sz="1400" spc="155" dirty="0">
                <a:latin typeface="Times New Roman"/>
                <a:cs typeface="Times New Roman"/>
              </a:rPr>
              <a:t> </a:t>
            </a:r>
            <a:r>
              <a:rPr sz="1400" b="0" i="1" dirty="0">
                <a:latin typeface="Bookman Old Style"/>
                <a:cs typeface="Bookman Old Style"/>
              </a:rPr>
              <a:t>h</a:t>
            </a:r>
            <a:r>
              <a:rPr sz="1400" b="0" i="1" spc="75" dirty="0">
                <a:latin typeface="Bookman Old Style"/>
                <a:cs typeface="Bookman Old Style"/>
              </a:rPr>
              <a:t> </a:t>
            </a:r>
            <a:r>
              <a:rPr sz="1400" dirty="0">
                <a:latin typeface="Times New Roman"/>
                <a:cs typeface="Times New Roman"/>
              </a:rPr>
              <a:t>is</a:t>
            </a:r>
            <a:r>
              <a:rPr sz="1400" spc="150" dirty="0">
                <a:latin typeface="Times New Roman"/>
                <a:cs typeface="Times New Roman"/>
              </a:rPr>
              <a:t> </a:t>
            </a:r>
            <a:r>
              <a:rPr sz="1400" spc="75" dirty="0">
                <a:latin typeface="Times New Roman"/>
                <a:cs typeface="Times New Roman"/>
              </a:rPr>
              <a:t>a</a:t>
            </a:r>
            <a:r>
              <a:rPr sz="1400" spc="150" dirty="0">
                <a:latin typeface="Times New Roman"/>
                <a:cs typeface="Times New Roman"/>
              </a:rPr>
              <a:t> </a:t>
            </a:r>
            <a:r>
              <a:rPr sz="1400" spc="60" dirty="0">
                <a:latin typeface="Times New Roman"/>
                <a:cs typeface="Times New Roman"/>
              </a:rPr>
              <a:t>constant</a:t>
            </a:r>
            <a:r>
              <a:rPr sz="1400" spc="150" dirty="0">
                <a:latin typeface="Times New Roman"/>
                <a:cs typeface="Times New Roman"/>
              </a:rPr>
              <a:t> </a:t>
            </a:r>
            <a:r>
              <a:rPr sz="1400" spc="55" dirty="0">
                <a:latin typeface="Times New Roman"/>
                <a:cs typeface="Times New Roman"/>
              </a:rPr>
              <a:t>with</a:t>
            </a:r>
            <a:r>
              <a:rPr sz="1400" spc="150" dirty="0">
                <a:latin typeface="Times New Roman"/>
                <a:cs typeface="Times New Roman"/>
              </a:rPr>
              <a:t> </a:t>
            </a:r>
            <a:r>
              <a:rPr sz="1400" spc="60" dirty="0">
                <a:latin typeface="Times New Roman"/>
                <a:cs typeface="Times New Roman"/>
              </a:rPr>
              <a:t>appropriate</a:t>
            </a:r>
            <a:r>
              <a:rPr sz="1400" spc="145" dirty="0">
                <a:latin typeface="Times New Roman"/>
                <a:cs typeface="Times New Roman"/>
              </a:rPr>
              <a:t> </a:t>
            </a:r>
            <a:r>
              <a:rPr sz="1400" spc="60" dirty="0">
                <a:latin typeface="Times New Roman"/>
                <a:cs typeface="Times New Roman"/>
              </a:rPr>
              <a:t>units</a:t>
            </a:r>
            <a:r>
              <a:rPr sz="1400" spc="150" dirty="0">
                <a:latin typeface="Times New Roman"/>
                <a:cs typeface="Times New Roman"/>
              </a:rPr>
              <a:t> </a:t>
            </a:r>
            <a:r>
              <a:rPr sz="1400" dirty="0">
                <a:latin typeface="Times New Roman"/>
                <a:cs typeface="Times New Roman"/>
              </a:rPr>
              <a:t>for</a:t>
            </a:r>
            <a:r>
              <a:rPr sz="1400" spc="145" dirty="0">
                <a:latin typeface="Times New Roman"/>
                <a:cs typeface="Times New Roman"/>
              </a:rPr>
              <a:t> </a:t>
            </a:r>
            <a:r>
              <a:rPr sz="1400" spc="114" dirty="0">
                <a:latin typeface="Times New Roman"/>
                <a:cs typeface="Times New Roman"/>
              </a:rPr>
              <a:t>that</a:t>
            </a:r>
            <a:r>
              <a:rPr sz="1400" spc="145" dirty="0">
                <a:latin typeface="Times New Roman"/>
                <a:cs typeface="Times New Roman"/>
              </a:rPr>
              <a:t> </a:t>
            </a:r>
            <a:r>
              <a:rPr sz="1400" spc="-10" dirty="0">
                <a:latin typeface="Times New Roman"/>
                <a:cs typeface="Times New Roman"/>
              </a:rPr>
              <a:t>scheme.</a:t>
            </a:r>
            <a:endParaRPr sz="1400">
              <a:latin typeface="Times New Roman"/>
              <a:cs typeface="Times New Roman"/>
            </a:endParaRPr>
          </a:p>
          <a:p>
            <a:pPr>
              <a:lnSpc>
                <a:spcPct val="100000"/>
              </a:lnSpc>
              <a:spcBef>
                <a:spcPts val="100"/>
              </a:spcBef>
            </a:pPr>
            <a:endParaRPr sz="1400">
              <a:latin typeface="Times New Roman"/>
              <a:cs typeface="Times New Roman"/>
            </a:endParaRPr>
          </a:p>
          <a:p>
            <a:pPr marL="408940" indent="-212725">
              <a:lnSpc>
                <a:spcPct val="100000"/>
              </a:lnSpc>
              <a:buAutoNum type="arabicPeriod"/>
              <a:tabLst>
                <a:tab pos="408940" algn="l"/>
              </a:tabLst>
            </a:pPr>
            <a:r>
              <a:rPr sz="1400" spc="190" dirty="0">
                <a:latin typeface="Times New Roman"/>
                <a:cs typeface="Times New Roman"/>
              </a:rPr>
              <a:t>∆</a:t>
            </a:r>
            <a:r>
              <a:rPr sz="1400" b="0" i="1" spc="190" dirty="0">
                <a:latin typeface="Bookman Old Style"/>
                <a:cs typeface="Bookman Old Style"/>
              </a:rPr>
              <a:t>E</a:t>
            </a:r>
            <a:r>
              <a:rPr sz="1400" b="0" i="1" spc="60" dirty="0">
                <a:latin typeface="Bookman Old Style"/>
                <a:cs typeface="Bookman Old Style"/>
              </a:rPr>
              <a:t> </a:t>
            </a:r>
            <a:r>
              <a:rPr sz="1400" spc="295" dirty="0">
                <a:latin typeface="Times New Roman"/>
                <a:cs typeface="Times New Roman"/>
              </a:rPr>
              <a:t>=</a:t>
            </a:r>
            <a:r>
              <a:rPr sz="1400" spc="50" dirty="0">
                <a:latin typeface="Times New Roman"/>
                <a:cs typeface="Times New Roman"/>
              </a:rPr>
              <a:t> </a:t>
            </a:r>
            <a:r>
              <a:rPr sz="1400" dirty="0">
                <a:latin typeface="Times New Roman"/>
                <a:cs typeface="Times New Roman"/>
              </a:rPr>
              <a:t>1</a:t>
            </a:r>
            <a:r>
              <a:rPr sz="1400" spc="120" dirty="0">
                <a:latin typeface="Times New Roman"/>
                <a:cs typeface="Times New Roman"/>
              </a:rPr>
              <a:t> J</a:t>
            </a:r>
            <a:endParaRPr sz="1400">
              <a:latin typeface="Times New Roman"/>
              <a:cs typeface="Times New Roman"/>
            </a:endParaRPr>
          </a:p>
          <a:p>
            <a:pPr marL="409575" marR="93980" indent="-11430">
              <a:lnSpc>
                <a:spcPct val="106700"/>
              </a:lnSpc>
              <a:spcBef>
                <a:spcPts val="1495"/>
              </a:spcBef>
              <a:tabLst>
                <a:tab pos="1360805" algn="l"/>
              </a:tabLst>
            </a:pPr>
            <a:r>
              <a:rPr sz="1400" b="1" spc="-10" dirty="0">
                <a:latin typeface="Georgia"/>
                <a:cs typeface="Georgia"/>
              </a:rPr>
              <a:t>Solution:</a:t>
            </a:r>
            <a:r>
              <a:rPr sz="1400" b="1" dirty="0">
                <a:latin typeface="Georgia"/>
                <a:cs typeface="Georgia"/>
              </a:rPr>
              <a:t>	</a:t>
            </a:r>
            <a:r>
              <a:rPr sz="1400" spc="20" dirty="0">
                <a:latin typeface="Times New Roman"/>
                <a:cs typeface="Times New Roman"/>
              </a:rPr>
              <a:t>No.</a:t>
            </a:r>
            <a:r>
              <a:rPr sz="1400" spc="385" dirty="0">
                <a:latin typeface="Times New Roman"/>
                <a:cs typeface="Times New Roman"/>
              </a:rPr>
              <a:t> </a:t>
            </a:r>
            <a:r>
              <a:rPr sz="1400" spc="20" dirty="0">
                <a:latin typeface="Times New Roman"/>
                <a:cs typeface="Times New Roman"/>
              </a:rPr>
              <a:t>A</a:t>
            </a:r>
            <a:r>
              <a:rPr sz="1400" spc="130" dirty="0">
                <a:latin typeface="Times New Roman"/>
                <a:cs typeface="Times New Roman"/>
              </a:rPr>
              <a:t> </a:t>
            </a:r>
            <a:r>
              <a:rPr sz="1400" spc="20" dirty="0">
                <a:latin typeface="Times New Roman"/>
                <a:cs typeface="Times New Roman"/>
              </a:rPr>
              <a:t>frequency-independent</a:t>
            </a:r>
            <a:r>
              <a:rPr sz="1400" spc="130" dirty="0">
                <a:latin typeface="Times New Roman"/>
                <a:cs typeface="Times New Roman"/>
              </a:rPr>
              <a:t> </a:t>
            </a:r>
            <a:r>
              <a:rPr sz="1400" spc="185" dirty="0">
                <a:latin typeface="Times New Roman"/>
                <a:cs typeface="Times New Roman"/>
              </a:rPr>
              <a:t>∆</a:t>
            </a:r>
            <a:r>
              <a:rPr sz="1400" b="0" i="1" spc="185" dirty="0">
                <a:latin typeface="Bookman Old Style"/>
                <a:cs typeface="Bookman Old Style"/>
              </a:rPr>
              <a:t>E</a:t>
            </a:r>
            <a:r>
              <a:rPr sz="1400" b="0" i="1" spc="160" dirty="0">
                <a:latin typeface="Bookman Old Style"/>
                <a:cs typeface="Bookman Old Style"/>
              </a:rPr>
              <a:t> </a:t>
            </a:r>
            <a:r>
              <a:rPr sz="1400" spc="20" dirty="0">
                <a:latin typeface="Times New Roman"/>
                <a:cs typeface="Times New Roman"/>
              </a:rPr>
              <a:t>would</a:t>
            </a:r>
            <a:r>
              <a:rPr sz="1400" spc="130" dirty="0">
                <a:latin typeface="Times New Roman"/>
                <a:cs typeface="Times New Roman"/>
              </a:rPr>
              <a:t> </a:t>
            </a:r>
            <a:r>
              <a:rPr sz="1400" spc="20" dirty="0">
                <a:latin typeface="Times New Roman"/>
                <a:cs typeface="Times New Roman"/>
              </a:rPr>
              <a:t>still</a:t>
            </a:r>
            <a:r>
              <a:rPr sz="1400" spc="130" dirty="0">
                <a:latin typeface="Times New Roman"/>
                <a:cs typeface="Times New Roman"/>
              </a:rPr>
              <a:t> </a:t>
            </a:r>
            <a:r>
              <a:rPr sz="1400" spc="20" dirty="0">
                <a:latin typeface="Times New Roman"/>
                <a:cs typeface="Times New Roman"/>
              </a:rPr>
              <a:t>lead</a:t>
            </a:r>
            <a:r>
              <a:rPr sz="1400" spc="125" dirty="0">
                <a:latin typeface="Times New Roman"/>
                <a:cs typeface="Times New Roman"/>
              </a:rPr>
              <a:t> </a:t>
            </a:r>
            <a:r>
              <a:rPr sz="1400" spc="75" dirty="0">
                <a:latin typeface="Times New Roman"/>
                <a:cs typeface="Times New Roman"/>
              </a:rPr>
              <a:t>to</a:t>
            </a:r>
            <a:r>
              <a:rPr sz="1400" spc="130" dirty="0">
                <a:latin typeface="Times New Roman"/>
                <a:cs typeface="Times New Roman"/>
              </a:rPr>
              <a:t> </a:t>
            </a:r>
            <a:r>
              <a:rPr sz="1400" spc="75" dirty="0">
                <a:latin typeface="Times New Roman"/>
                <a:cs typeface="Times New Roman"/>
              </a:rPr>
              <a:t>a</a:t>
            </a:r>
            <a:r>
              <a:rPr sz="1400" spc="130" dirty="0">
                <a:latin typeface="Times New Roman"/>
                <a:cs typeface="Times New Roman"/>
              </a:rPr>
              <a:t> </a:t>
            </a:r>
            <a:r>
              <a:rPr sz="1400" spc="20" dirty="0">
                <a:latin typeface="Times New Roman"/>
                <a:cs typeface="Times New Roman"/>
              </a:rPr>
              <a:t>frequency-independent</a:t>
            </a:r>
            <a:r>
              <a:rPr sz="1400" spc="105" dirty="0">
                <a:latin typeface="Times New Roman"/>
                <a:cs typeface="Times New Roman"/>
              </a:rPr>
              <a:t> </a:t>
            </a:r>
            <a:r>
              <a:rPr sz="1400" b="0" i="1" spc="20" dirty="0">
                <a:latin typeface="Bookman Old Style"/>
                <a:cs typeface="Bookman Old Style"/>
              </a:rPr>
              <a:t>E</a:t>
            </a:r>
            <a:r>
              <a:rPr sz="1500" b="0" i="1" spc="30" baseline="-11111" dirty="0">
                <a:latin typeface="Bookman Old Style"/>
                <a:cs typeface="Bookman Old Style"/>
              </a:rPr>
              <a:t>w</a:t>
            </a:r>
            <a:r>
              <a:rPr sz="1400" spc="20" dirty="0">
                <a:latin typeface="Times New Roman"/>
                <a:cs typeface="Times New Roman"/>
              </a:rPr>
              <a:t>(</a:t>
            </a:r>
            <a:r>
              <a:rPr sz="1400" b="0" i="1" spc="20" dirty="0">
                <a:latin typeface="Bookman Old Style"/>
                <a:cs typeface="Bookman Old Style"/>
              </a:rPr>
              <a:t>ν</a:t>
            </a:r>
            <a:r>
              <a:rPr sz="1400" spc="20" dirty="0">
                <a:latin typeface="Times New Roman"/>
                <a:cs typeface="Times New Roman"/>
              </a:rPr>
              <a:t>),</a:t>
            </a:r>
            <a:r>
              <a:rPr sz="1400" spc="150" dirty="0">
                <a:latin typeface="Times New Roman"/>
                <a:cs typeface="Times New Roman"/>
              </a:rPr>
              <a:t> </a:t>
            </a:r>
            <a:r>
              <a:rPr sz="1400" spc="45" dirty="0">
                <a:latin typeface="Times New Roman"/>
                <a:cs typeface="Times New Roman"/>
              </a:rPr>
              <a:t>and </a:t>
            </a:r>
            <a:r>
              <a:rPr sz="1400" spc="65" dirty="0">
                <a:latin typeface="Times New Roman"/>
                <a:cs typeface="Times New Roman"/>
              </a:rPr>
              <a:t>thus</a:t>
            </a:r>
            <a:r>
              <a:rPr sz="1400" spc="125" dirty="0">
                <a:latin typeface="Times New Roman"/>
                <a:cs typeface="Times New Roman"/>
              </a:rPr>
              <a:t> </a:t>
            </a:r>
            <a:r>
              <a:rPr sz="1400" spc="75" dirty="0">
                <a:latin typeface="Times New Roman"/>
                <a:cs typeface="Times New Roman"/>
              </a:rPr>
              <a:t>to</a:t>
            </a:r>
            <a:r>
              <a:rPr sz="1400" spc="130" dirty="0">
                <a:latin typeface="Times New Roman"/>
                <a:cs typeface="Times New Roman"/>
              </a:rPr>
              <a:t> </a:t>
            </a:r>
            <a:r>
              <a:rPr sz="1400" spc="70" dirty="0">
                <a:latin typeface="Times New Roman"/>
                <a:cs typeface="Times New Roman"/>
              </a:rPr>
              <a:t>an</a:t>
            </a:r>
            <a:r>
              <a:rPr sz="1400" spc="135" dirty="0">
                <a:latin typeface="Times New Roman"/>
                <a:cs typeface="Times New Roman"/>
              </a:rPr>
              <a:t> </a:t>
            </a:r>
            <a:r>
              <a:rPr sz="1400" b="0" i="1" spc="55" dirty="0">
                <a:latin typeface="Bookman Old Style"/>
                <a:cs typeface="Bookman Old Style"/>
              </a:rPr>
              <a:t>S</a:t>
            </a:r>
            <a:r>
              <a:rPr sz="1400" spc="55" dirty="0">
                <a:latin typeface="Times New Roman"/>
                <a:cs typeface="Times New Roman"/>
              </a:rPr>
              <a:t>(</a:t>
            </a:r>
            <a:r>
              <a:rPr sz="1400" b="0" i="1" spc="55" dirty="0">
                <a:latin typeface="Bookman Old Style"/>
                <a:cs typeface="Bookman Old Style"/>
              </a:rPr>
              <a:t>ν</a:t>
            </a:r>
            <a:r>
              <a:rPr sz="1400" spc="55" dirty="0">
                <a:latin typeface="Times New Roman"/>
                <a:cs typeface="Times New Roman"/>
              </a:rPr>
              <a:t>)</a:t>
            </a:r>
            <a:r>
              <a:rPr sz="1400" spc="125" dirty="0">
                <a:latin typeface="Times New Roman"/>
                <a:cs typeface="Times New Roman"/>
              </a:rPr>
              <a:t> </a:t>
            </a:r>
            <a:r>
              <a:rPr sz="1400" spc="114" dirty="0">
                <a:latin typeface="Times New Roman"/>
                <a:cs typeface="Times New Roman"/>
              </a:rPr>
              <a:t>that</a:t>
            </a:r>
            <a:r>
              <a:rPr sz="1400" spc="130" dirty="0">
                <a:latin typeface="Times New Roman"/>
                <a:cs typeface="Times New Roman"/>
              </a:rPr>
              <a:t> </a:t>
            </a:r>
            <a:r>
              <a:rPr sz="1400" dirty="0">
                <a:latin typeface="Times New Roman"/>
                <a:cs typeface="Times New Roman"/>
              </a:rPr>
              <a:t>scales</a:t>
            </a:r>
            <a:r>
              <a:rPr sz="1400" spc="130" dirty="0">
                <a:latin typeface="Times New Roman"/>
                <a:cs typeface="Times New Roman"/>
              </a:rPr>
              <a:t> </a:t>
            </a:r>
            <a:r>
              <a:rPr sz="1400" dirty="0">
                <a:latin typeface="Times New Roman"/>
                <a:cs typeface="Times New Roman"/>
              </a:rPr>
              <a:t>like</a:t>
            </a:r>
            <a:r>
              <a:rPr sz="1400" spc="130" dirty="0">
                <a:latin typeface="Times New Roman"/>
                <a:cs typeface="Times New Roman"/>
              </a:rPr>
              <a:t> </a:t>
            </a:r>
            <a:r>
              <a:rPr sz="1400" b="0" i="1" dirty="0">
                <a:latin typeface="Bookman Old Style"/>
                <a:cs typeface="Bookman Old Style"/>
              </a:rPr>
              <a:t>ν</a:t>
            </a:r>
            <a:r>
              <a:rPr sz="1500" baseline="27777" dirty="0">
                <a:latin typeface="Times New Roman"/>
                <a:cs typeface="Times New Roman"/>
              </a:rPr>
              <a:t>2</a:t>
            </a:r>
            <a:r>
              <a:rPr sz="1400" dirty="0">
                <a:latin typeface="Times New Roman"/>
                <a:cs typeface="Times New Roman"/>
              </a:rPr>
              <a:t>,</a:t>
            </a:r>
            <a:r>
              <a:rPr sz="1400" spc="130" dirty="0">
                <a:latin typeface="Times New Roman"/>
                <a:cs typeface="Times New Roman"/>
              </a:rPr>
              <a:t> </a:t>
            </a:r>
            <a:r>
              <a:rPr sz="1400" spc="70" dirty="0">
                <a:latin typeface="Times New Roman"/>
                <a:cs typeface="Times New Roman"/>
              </a:rPr>
              <a:t>and</a:t>
            </a:r>
            <a:r>
              <a:rPr sz="1400" spc="130" dirty="0">
                <a:latin typeface="Times New Roman"/>
                <a:cs typeface="Times New Roman"/>
              </a:rPr>
              <a:t> </a:t>
            </a:r>
            <a:r>
              <a:rPr sz="1400" spc="65" dirty="0">
                <a:latin typeface="Times New Roman"/>
                <a:cs typeface="Times New Roman"/>
              </a:rPr>
              <a:t>thus</a:t>
            </a:r>
            <a:r>
              <a:rPr sz="1400" spc="125" dirty="0">
                <a:latin typeface="Times New Roman"/>
                <a:cs typeface="Times New Roman"/>
              </a:rPr>
              <a:t> </a:t>
            </a:r>
            <a:r>
              <a:rPr sz="1400" spc="75" dirty="0">
                <a:latin typeface="Times New Roman"/>
                <a:cs typeface="Times New Roman"/>
              </a:rPr>
              <a:t>to</a:t>
            </a:r>
            <a:r>
              <a:rPr sz="1400" spc="130" dirty="0">
                <a:latin typeface="Times New Roman"/>
                <a:cs typeface="Times New Roman"/>
              </a:rPr>
              <a:t> </a:t>
            </a:r>
            <a:r>
              <a:rPr sz="1400" spc="75" dirty="0">
                <a:latin typeface="Times New Roman"/>
                <a:cs typeface="Times New Roman"/>
              </a:rPr>
              <a:t>a</a:t>
            </a:r>
            <a:r>
              <a:rPr sz="1400" spc="125" dirty="0">
                <a:latin typeface="Times New Roman"/>
                <a:cs typeface="Times New Roman"/>
              </a:rPr>
              <a:t> </a:t>
            </a:r>
            <a:r>
              <a:rPr sz="1400" b="0" i="1" dirty="0">
                <a:latin typeface="Bookman Old Style"/>
                <a:cs typeface="Bookman Old Style"/>
              </a:rPr>
              <a:t>ρ</a:t>
            </a:r>
            <a:r>
              <a:rPr sz="1400" b="0" i="1" spc="55" dirty="0">
                <a:latin typeface="Bookman Old Style"/>
                <a:cs typeface="Bookman Old Style"/>
              </a:rPr>
              <a:t> </a:t>
            </a:r>
            <a:r>
              <a:rPr sz="1400" spc="114" dirty="0">
                <a:latin typeface="Times New Roman"/>
                <a:cs typeface="Times New Roman"/>
              </a:rPr>
              <a:t>that</a:t>
            </a:r>
            <a:r>
              <a:rPr sz="1400" spc="130" dirty="0">
                <a:latin typeface="Times New Roman"/>
                <a:cs typeface="Times New Roman"/>
              </a:rPr>
              <a:t> </a:t>
            </a:r>
            <a:r>
              <a:rPr sz="1400" spc="-10" dirty="0">
                <a:latin typeface="Times New Roman"/>
                <a:cs typeface="Times New Roman"/>
              </a:rPr>
              <a:t>diverges.</a:t>
            </a:r>
            <a:endParaRPr sz="1400">
              <a:latin typeface="Times New Roman"/>
              <a:cs typeface="Times New Roman"/>
            </a:endParaRPr>
          </a:p>
          <a:p>
            <a:pPr marL="408940" indent="-212725">
              <a:lnSpc>
                <a:spcPct val="100000"/>
              </a:lnSpc>
              <a:spcBef>
                <a:spcPts val="1605"/>
              </a:spcBef>
              <a:buAutoNum type="arabicPeriod" startAt="2"/>
              <a:tabLst>
                <a:tab pos="408940" algn="l"/>
              </a:tabLst>
            </a:pPr>
            <a:r>
              <a:rPr sz="1400" spc="190" dirty="0">
                <a:latin typeface="Times New Roman"/>
                <a:cs typeface="Times New Roman"/>
              </a:rPr>
              <a:t>∆</a:t>
            </a:r>
            <a:r>
              <a:rPr sz="1400" b="0" i="1" spc="190" dirty="0">
                <a:latin typeface="Bookman Old Style"/>
                <a:cs typeface="Bookman Old Style"/>
              </a:rPr>
              <a:t>E</a:t>
            </a:r>
            <a:r>
              <a:rPr sz="1400" b="0" i="1" spc="65" dirty="0">
                <a:latin typeface="Bookman Old Style"/>
                <a:cs typeface="Bookman Old Style"/>
              </a:rPr>
              <a:t> </a:t>
            </a:r>
            <a:r>
              <a:rPr sz="1400" spc="295" dirty="0">
                <a:latin typeface="Times New Roman"/>
                <a:cs typeface="Times New Roman"/>
              </a:rPr>
              <a:t>=</a:t>
            </a:r>
            <a:r>
              <a:rPr sz="1400" spc="50" dirty="0">
                <a:latin typeface="Times New Roman"/>
                <a:cs typeface="Times New Roman"/>
              </a:rPr>
              <a:t> </a:t>
            </a:r>
            <a:r>
              <a:rPr sz="1400" b="0" i="1" spc="-25" dirty="0">
                <a:latin typeface="Bookman Old Style"/>
                <a:cs typeface="Bookman Old Style"/>
              </a:rPr>
              <a:t>k</a:t>
            </a:r>
            <a:r>
              <a:rPr sz="1500" b="0" i="1" spc="-37" baseline="-11111" dirty="0">
                <a:latin typeface="Bookman Old Style"/>
                <a:cs typeface="Bookman Old Style"/>
              </a:rPr>
              <a:t>B</a:t>
            </a:r>
            <a:r>
              <a:rPr sz="1400" b="0" i="1" spc="-25" dirty="0">
                <a:latin typeface="Bookman Old Style"/>
                <a:cs typeface="Bookman Old Style"/>
              </a:rPr>
              <a:t>T</a:t>
            </a:r>
            <a:endParaRPr sz="1400">
              <a:latin typeface="Bookman Old Style"/>
              <a:cs typeface="Bookman Old Style"/>
            </a:endParaRPr>
          </a:p>
        </p:txBody>
      </p:sp>
      <p:sp>
        <p:nvSpPr>
          <p:cNvPr id="3" name="object 3"/>
          <p:cNvSpPr txBox="1"/>
          <p:nvPr/>
        </p:nvSpPr>
        <p:spPr>
          <a:xfrm>
            <a:off x="1079423" y="3640642"/>
            <a:ext cx="822960" cy="244475"/>
          </a:xfrm>
          <a:prstGeom prst="rect">
            <a:avLst/>
          </a:prstGeom>
        </p:spPr>
        <p:txBody>
          <a:bodyPr vert="horz" wrap="square" lIns="0" tIns="17145" rIns="0" bIns="0" rtlCol="0">
            <a:spAutoFit/>
          </a:bodyPr>
          <a:lstStyle/>
          <a:p>
            <a:pPr marL="12700">
              <a:lnSpc>
                <a:spcPct val="100000"/>
              </a:lnSpc>
              <a:spcBef>
                <a:spcPts val="135"/>
              </a:spcBef>
            </a:pPr>
            <a:r>
              <a:rPr sz="1400" b="1" spc="-45" dirty="0">
                <a:latin typeface="Georgia"/>
                <a:cs typeface="Georgia"/>
              </a:rPr>
              <a:t>Solution:</a:t>
            </a:r>
            <a:endParaRPr sz="1400">
              <a:latin typeface="Georgia"/>
              <a:cs typeface="Georgia"/>
            </a:endParaRPr>
          </a:p>
        </p:txBody>
      </p:sp>
      <p:sp>
        <p:nvSpPr>
          <p:cNvPr id="4" name="object 4"/>
          <p:cNvSpPr txBox="1"/>
          <p:nvPr/>
        </p:nvSpPr>
        <p:spPr>
          <a:xfrm>
            <a:off x="2041956" y="3640642"/>
            <a:ext cx="3166745" cy="244475"/>
          </a:xfrm>
          <a:prstGeom prst="rect">
            <a:avLst/>
          </a:prstGeom>
        </p:spPr>
        <p:txBody>
          <a:bodyPr vert="horz" wrap="square" lIns="0" tIns="17145" rIns="0" bIns="0" rtlCol="0">
            <a:spAutoFit/>
          </a:bodyPr>
          <a:lstStyle/>
          <a:p>
            <a:pPr marL="12700">
              <a:lnSpc>
                <a:spcPct val="100000"/>
              </a:lnSpc>
              <a:spcBef>
                <a:spcPts val="135"/>
              </a:spcBef>
            </a:pPr>
            <a:r>
              <a:rPr sz="1400" dirty="0">
                <a:latin typeface="Times New Roman"/>
                <a:cs typeface="Times New Roman"/>
              </a:rPr>
              <a:t>No,</a:t>
            </a:r>
            <a:r>
              <a:rPr sz="1400" spc="195" dirty="0">
                <a:latin typeface="Times New Roman"/>
                <a:cs typeface="Times New Roman"/>
              </a:rPr>
              <a:t> </a:t>
            </a:r>
            <a:r>
              <a:rPr sz="1400" dirty="0">
                <a:latin typeface="Times New Roman"/>
                <a:cs typeface="Times New Roman"/>
              </a:rPr>
              <a:t>for</a:t>
            </a:r>
            <a:r>
              <a:rPr sz="1400" spc="200" dirty="0">
                <a:latin typeface="Times New Roman"/>
                <a:cs typeface="Times New Roman"/>
              </a:rPr>
              <a:t> </a:t>
            </a:r>
            <a:r>
              <a:rPr sz="1400" spc="70" dirty="0">
                <a:latin typeface="Times New Roman"/>
                <a:cs typeface="Times New Roman"/>
              </a:rPr>
              <a:t>the</a:t>
            </a:r>
            <a:r>
              <a:rPr sz="1400" spc="195" dirty="0">
                <a:latin typeface="Times New Roman"/>
                <a:cs typeface="Times New Roman"/>
              </a:rPr>
              <a:t> </a:t>
            </a:r>
            <a:r>
              <a:rPr sz="1400" dirty="0">
                <a:latin typeface="Times New Roman"/>
                <a:cs typeface="Times New Roman"/>
              </a:rPr>
              <a:t>same</a:t>
            </a:r>
            <a:r>
              <a:rPr sz="1400" spc="200" dirty="0">
                <a:latin typeface="Times New Roman"/>
                <a:cs typeface="Times New Roman"/>
              </a:rPr>
              <a:t> </a:t>
            </a:r>
            <a:r>
              <a:rPr sz="1400" dirty="0">
                <a:latin typeface="Times New Roman"/>
                <a:cs typeface="Times New Roman"/>
              </a:rPr>
              <a:t>reason</a:t>
            </a:r>
            <a:r>
              <a:rPr sz="1400" spc="200" dirty="0">
                <a:latin typeface="Times New Roman"/>
                <a:cs typeface="Times New Roman"/>
              </a:rPr>
              <a:t> </a:t>
            </a:r>
            <a:r>
              <a:rPr sz="1400" dirty="0">
                <a:latin typeface="Times New Roman"/>
                <a:cs typeface="Times New Roman"/>
              </a:rPr>
              <a:t>as</a:t>
            </a:r>
            <a:r>
              <a:rPr sz="1400" spc="195"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10" dirty="0">
                <a:latin typeface="Times New Roman"/>
                <a:cs typeface="Times New Roman"/>
              </a:rPr>
              <a:t>previous.</a:t>
            </a:r>
            <a:endParaRPr sz="1400">
              <a:latin typeface="Times New Roman"/>
              <a:cs typeface="Times New Roman"/>
            </a:endParaRPr>
          </a:p>
        </p:txBody>
      </p:sp>
      <p:sp>
        <p:nvSpPr>
          <p:cNvPr id="5" name="object 5"/>
          <p:cNvSpPr txBox="1"/>
          <p:nvPr/>
        </p:nvSpPr>
        <p:spPr>
          <a:xfrm>
            <a:off x="813904" y="4058180"/>
            <a:ext cx="8211184" cy="1534795"/>
          </a:xfrm>
          <a:prstGeom prst="rect">
            <a:avLst/>
          </a:prstGeom>
        </p:spPr>
        <p:txBody>
          <a:bodyPr vert="horz" wrap="square" lIns="0" tIns="17145" rIns="0" bIns="0" rtlCol="0">
            <a:spAutoFit/>
          </a:bodyPr>
          <a:lstStyle/>
          <a:p>
            <a:pPr marL="288925" indent="-212725">
              <a:lnSpc>
                <a:spcPct val="100000"/>
              </a:lnSpc>
              <a:spcBef>
                <a:spcPts val="135"/>
              </a:spcBef>
              <a:buAutoNum type="arabicPeriod" startAt="3"/>
              <a:tabLst>
                <a:tab pos="288925" algn="l"/>
              </a:tabLst>
            </a:pPr>
            <a:r>
              <a:rPr sz="1400" spc="190" dirty="0">
                <a:latin typeface="Times New Roman"/>
                <a:cs typeface="Times New Roman"/>
              </a:rPr>
              <a:t>∆</a:t>
            </a:r>
            <a:r>
              <a:rPr sz="1400" b="0" i="1" spc="190" dirty="0">
                <a:latin typeface="Bookman Old Style"/>
                <a:cs typeface="Bookman Old Style"/>
              </a:rPr>
              <a:t>E</a:t>
            </a:r>
            <a:r>
              <a:rPr sz="1400" b="0" i="1" spc="65" dirty="0">
                <a:latin typeface="Bookman Old Style"/>
                <a:cs typeface="Bookman Old Style"/>
              </a:rPr>
              <a:t> </a:t>
            </a:r>
            <a:r>
              <a:rPr sz="1400" spc="295" dirty="0">
                <a:latin typeface="Times New Roman"/>
                <a:cs typeface="Times New Roman"/>
              </a:rPr>
              <a:t>=</a:t>
            </a:r>
            <a:r>
              <a:rPr sz="1400" spc="50" dirty="0">
                <a:latin typeface="Times New Roman"/>
                <a:cs typeface="Times New Roman"/>
              </a:rPr>
              <a:t> </a:t>
            </a:r>
            <a:r>
              <a:rPr sz="1400" b="0" i="1" spc="-25" dirty="0">
                <a:latin typeface="Bookman Old Style"/>
                <a:cs typeface="Bookman Old Style"/>
              </a:rPr>
              <a:t>hν</a:t>
            </a:r>
            <a:r>
              <a:rPr sz="1500" spc="-37" baseline="27777" dirty="0">
                <a:latin typeface="Times New Roman"/>
                <a:cs typeface="Times New Roman"/>
              </a:rPr>
              <a:t>2</a:t>
            </a:r>
            <a:endParaRPr sz="1500" baseline="27777">
              <a:latin typeface="Times New Roman"/>
              <a:cs typeface="Times New Roman"/>
            </a:endParaRPr>
          </a:p>
          <a:p>
            <a:pPr marL="288925" marR="53975" indent="-11430" algn="just">
              <a:lnSpc>
                <a:spcPct val="106700"/>
              </a:lnSpc>
              <a:spcBef>
                <a:spcPts val="1495"/>
              </a:spcBef>
            </a:pPr>
            <a:r>
              <a:rPr sz="1400" b="1" dirty="0">
                <a:latin typeface="Georgia"/>
                <a:cs typeface="Georgia"/>
              </a:rPr>
              <a:t>Solution:</a:t>
            </a:r>
            <a:r>
              <a:rPr sz="1400" b="1" spc="330" dirty="0">
                <a:latin typeface="Georgia"/>
                <a:cs typeface="Georgia"/>
              </a:rPr>
              <a:t>  </a:t>
            </a:r>
            <a:r>
              <a:rPr sz="1400" dirty="0">
                <a:latin typeface="Times New Roman"/>
                <a:cs typeface="Times New Roman"/>
              </a:rPr>
              <a:t>Yes.</a:t>
            </a:r>
            <a:r>
              <a:rPr sz="1400" spc="490" dirty="0">
                <a:latin typeface="Times New Roman"/>
                <a:cs typeface="Times New Roman"/>
              </a:rPr>
              <a:t> </a:t>
            </a:r>
            <a:r>
              <a:rPr sz="1400" spc="95" dirty="0">
                <a:latin typeface="Times New Roman"/>
                <a:cs typeface="Times New Roman"/>
              </a:rPr>
              <a:t>It</a:t>
            </a:r>
            <a:r>
              <a:rPr sz="1400" spc="215" dirty="0">
                <a:latin typeface="Times New Roman"/>
                <a:cs typeface="Times New Roman"/>
              </a:rPr>
              <a:t> </a:t>
            </a:r>
            <a:r>
              <a:rPr sz="1400" spc="50" dirty="0">
                <a:latin typeface="Times New Roman"/>
                <a:cs typeface="Times New Roman"/>
              </a:rPr>
              <a:t>might</a:t>
            </a:r>
            <a:r>
              <a:rPr sz="1400" spc="210" dirty="0">
                <a:latin typeface="Times New Roman"/>
                <a:cs typeface="Times New Roman"/>
              </a:rPr>
              <a:t> </a:t>
            </a:r>
            <a:r>
              <a:rPr sz="1400" spc="75" dirty="0">
                <a:latin typeface="Times New Roman"/>
                <a:cs typeface="Times New Roman"/>
              </a:rPr>
              <a:t>not</a:t>
            </a:r>
            <a:r>
              <a:rPr sz="1400" spc="204" dirty="0">
                <a:latin typeface="Times New Roman"/>
                <a:cs typeface="Times New Roman"/>
              </a:rPr>
              <a:t> </a:t>
            </a:r>
            <a:r>
              <a:rPr sz="1400" dirty="0">
                <a:latin typeface="Times New Roman"/>
                <a:cs typeface="Times New Roman"/>
              </a:rPr>
              <a:t>perfectly</a:t>
            </a:r>
            <a:r>
              <a:rPr sz="1400" spc="204" dirty="0">
                <a:latin typeface="Times New Roman"/>
                <a:cs typeface="Times New Roman"/>
              </a:rPr>
              <a:t> </a:t>
            </a:r>
            <a:r>
              <a:rPr sz="1400" spc="65" dirty="0">
                <a:latin typeface="Times New Roman"/>
                <a:cs typeface="Times New Roman"/>
              </a:rPr>
              <a:t>match</a:t>
            </a:r>
            <a:r>
              <a:rPr sz="1400" spc="210"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spc="80" dirty="0">
                <a:latin typeface="Times New Roman"/>
                <a:cs typeface="Times New Roman"/>
              </a:rPr>
              <a:t>data,</a:t>
            </a:r>
            <a:r>
              <a:rPr sz="1400" spc="220" dirty="0">
                <a:latin typeface="Times New Roman"/>
                <a:cs typeface="Times New Roman"/>
              </a:rPr>
              <a:t> </a:t>
            </a:r>
            <a:r>
              <a:rPr sz="1400" spc="100" dirty="0">
                <a:latin typeface="Times New Roman"/>
                <a:cs typeface="Times New Roman"/>
              </a:rPr>
              <a:t>but</a:t>
            </a:r>
            <a:r>
              <a:rPr sz="1400" spc="210" dirty="0">
                <a:latin typeface="Times New Roman"/>
                <a:cs typeface="Times New Roman"/>
              </a:rPr>
              <a:t> </a:t>
            </a:r>
            <a:r>
              <a:rPr sz="1400" spc="75" dirty="0">
                <a:latin typeface="Times New Roman"/>
                <a:cs typeface="Times New Roman"/>
              </a:rPr>
              <a:t>it</a:t>
            </a:r>
            <a:r>
              <a:rPr sz="1400" spc="204" dirty="0">
                <a:latin typeface="Times New Roman"/>
                <a:cs typeface="Times New Roman"/>
              </a:rPr>
              <a:t> </a:t>
            </a:r>
            <a:r>
              <a:rPr sz="1400" dirty="0">
                <a:latin typeface="Times New Roman"/>
                <a:cs typeface="Times New Roman"/>
              </a:rPr>
              <a:t>would</a:t>
            </a:r>
            <a:r>
              <a:rPr sz="1400" spc="210" dirty="0">
                <a:latin typeface="Times New Roman"/>
                <a:cs typeface="Times New Roman"/>
              </a:rPr>
              <a:t> </a:t>
            </a:r>
            <a:r>
              <a:rPr sz="1400" dirty="0">
                <a:latin typeface="Times New Roman"/>
                <a:cs typeface="Times New Roman"/>
              </a:rPr>
              <a:t>drive</a:t>
            </a:r>
            <a:r>
              <a:rPr sz="1400" spc="204" dirty="0">
                <a:latin typeface="Times New Roman"/>
                <a:cs typeface="Times New Roman"/>
              </a:rPr>
              <a:t> </a:t>
            </a:r>
            <a:r>
              <a:rPr sz="1400" dirty="0">
                <a:latin typeface="Times New Roman"/>
                <a:cs typeface="Times New Roman"/>
              </a:rPr>
              <a:t>results</a:t>
            </a:r>
            <a:r>
              <a:rPr sz="1400" spc="204" dirty="0">
                <a:latin typeface="Times New Roman"/>
                <a:cs typeface="Times New Roman"/>
              </a:rPr>
              <a:t> </a:t>
            </a:r>
            <a:r>
              <a:rPr sz="1400" dirty="0">
                <a:latin typeface="Times New Roman"/>
                <a:cs typeface="Times New Roman"/>
              </a:rPr>
              <a:t>down</a:t>
            </a:r>
            <a:r>
              <a:rPr sz="1400" spc="210" dirty="0">
                <a:latin typeface="Times New Roman"/>
                <a:cs typeface="Times New Roman"/>
              </a:rPr>
              <a:t> </a:t>
            </a:r>
            <a:r>
              <a:rPr sz="1400" spc="75" dirty="0">
                <a:latin typeface="Times New Roman"/>
                <a:cs typeface="Times New Roman"/>
              </a:rPr>
              <a:t>to</a:t>
            </a:r>
            <a:r>
              <a:rPr sz="1400" spc="215" dirty="0">
                <a:latin typeface="Times New Roman"/>
                <a:cs typeface="Times New Roman"/>
              </a:rPr>
              <a:t> </a:t>
            </a:r>
            <a:r>
              <a:rPr sz="1400" dirty="0">
                <a:latin typeface="Times New Roman"/>
                <a:cs typeface="Times New Roman"/>
              </a:rPr>
              <a:t>zero</a:t>
            </a:r>
            <a:r>
              <a:rPr sz="1400" spc="210" dirty="0">
                <a:latin typeface="Times New Roman"/>
                <a:cs typeface="Times New Roman"/>
              </a:rPr>
              <a:t> </a:t>
            </a:r>
            <a:r>
              <a:rPr sz="1400" spc="-25" dirty="0">
                <a:latin typeface="Times New Roman"/>
                <a:cs typeface="Times New Roman"/>
              </a:rPr>
              <a:t>for </a:t>
            </a:r>
            <a:r>
              <a:rPr sz="1400" dirty="0">
                <a:latin typeface="Times New Roman"/>
                <a:cs typeface="Times New Roman"/>
              </a:rPr>
              <a:t>high</a:t>
            </a:r>
            <a:r>
              <a:rPr sz="1400" spc="380" dirty="0">
                <a:latin typeface="Times New Roman"/>
                <a:cs typeface="Times New Roman"/>
              </a:rPr>
              <a:t> </a:t>
            </a:r>
            <a:r>
              <a:rPr sz="1400" dirty="0">
                <a:latin typeface="Times New Roman"/>
                <a:cs typeface="Times New Roman"/>
              </a:rPr>
              <a:t>frequency—even</a:t>
            </a:r>
            <a:r>
              <a:rPr sz="1400" spc="380" dirty="0">
                <a:latin typeface="Times New Roman"/>
                <a:cs typeface="Times New Roman"/>
              </a:rPr>
              <a:t> </a:t>
            </a:r>
            <a:r>
              <a:rPr sz="1400" dirty="0">
                <a:latin typeface="Times New Roman"/>
                <a:cs typeface="Times New Roman"/>
              </a:rPr>
              <a:t>faster</a:t>
            </a:r>
            <a:r>
              <a:rPr sz="1400" spc="385" dirty="0">
                <a:latin typeface="Times New Roman"/>
                <a:cs typeface="Times New Roman"/>
              </a:rPr>
              <a:t> </a:t>
            </a:r>
            <a:r>
              <a:rPr sz="1400" spc="95" dirty="0">
                <a:latin typeface="Times New Roman"/>
                <a:cs typeface="Times New Roman"/>
              </a:rPr>
              <a:t>than</a:t>
            </a:r>
            <a:r>
              <a:rPr sz="1400" spc="380" dirty="0">
                <a:latin typeface="Times New Roman"/>
                <a:cs typeface="Times New Roman"/>
              </a:rPr>
              <a:t> </a:t>
            </a:r>
            <a:r>
              <a:rPr sz="1400" dirty="0">
                <a:latin typeface="Times New Roman"/>
                <a:cs typeface="Times New Roman"/>
              </a:rPr>
              <a:t>Planck’s</a:t>
            </a:r>
            <a:r>
              <a:rPr sz="1400" spc="385" dirty="0">
                <a:latin typeface="Times New Roman"/>
                <a:cs typeface="Times New Roman"/>
              </a:rPr>
              <a:t> </a:t>
            </a:r>
            <a:r>
              <a:rPr sz="1400" dirty="0">
                <a:latin typeface="Times New Roman"/>
                <a:cs typeface="Times New Roman"/>
              </a:rPr>
              <a:t>solution</a:t>
            </a:r>
            <a:r>
              <a:rPr sz="1400" spc="380" dirty="0">
                <a:latin typeface="Times New Roman"/>
                <a:cs typeface="Times New Roman"/>
              </a:rPr>
              <a:t> </a:t>
            </a:r>
            <a:r>
              <a:rPr sz="1400" dirty="0">
                <a:latin typeface="Times New Roman"/>
                <a:cs typeface="Times New Roman"/>
              </a:rPr>
              <a:t>did,</a:t>
            </a:r>
            <a:r>
              <a:rPr sz="1400" spc="409" dirty="0">
                <a:latin typeface="Times New Roman"/>
                <a:cs typeface="Times New Roman"/>
              </a:rPr>
              <a:t> </a:t>
            </a:r>
            <a:r>
              <a:rPr sz="1400" dirty="0">
                <a:latin typeface="Times New Roman"/>
                <a:cs typeface="Times New Roman"/>
              </a:rPr>
              <a:t>in</a:t>
            </a:r>
            <a:r>
              <a:rPr sz="1400" spc="380" dirty="0">
                <a:latin typeface="Times New Roman"/>
                <a:cs typeface="Times New Roman"/>
              </a:rPr>
              <a:t> </a:t>
            </a:r>
            <a:r>
              <a:rPr sz="1400" dirty="0">
                <a:latin typeface="Times New Roman"/>
                <a:cs typeface="Times New Roman"/>
              </a:rPr>
              <a:t>fact—so</a:t>
            </a:r>
            <a:r>
              <a:rPr sz="1400" spc="385" dirty="0">
                <a:latin typeface="Times New Roman"/>
                <a:cs typeface="Times New Roman"/>
              </a:rPr>
              <a:t> </a:t>
            </a:r>
            <a:r>
              <a:rPr sz="1400" spc="70" dirty="0">
                <a:latin typeface="Times New Roman"/>
                <a:cs typeface="Times New Roman"/>
              </a:rPr>
              <a:t>the</a:t>
            </a:r>
            <a:r>
              <a:rPr sz="1400" spc="380" dirty="0">
                <a:latin typeface="Times New Roman"/>
                <a:cs typeface="Times New Roman"/>
              </a:rPr>
              <a:t> </a:t>
            </a:r>
            <a:r>
              <a:rPr sz="1400" dirty="0">
                <a:latin typeface="Times New Roman"/>
                <a:cs typeface="Times New Roman"/>
              </a:rPr>
              <a:t>resulting</a:t>
            </a:r>
            <a:r>
              <a:rPr sz="1400" spc="385" dirty="0">
                <a:latin typeface="Times New Roman"/>
                <a:cs typeface="Times New Roman"/>
              </a:rPr>
              <a:t> </a:t>
            </a:r>
            <a:r>
              <a:rPr sz="1400" dirty="0">
                <a:latin typeface="Times New Roman"/>
                <a:cs typeface="Times New Roman"/>
              </a:rPr>
              <a:t>integral</a:t>
            </a:r>
            <a:r>
              <a:rPr sz="1400" spc="380" dirty="0">
                <a:latin typeface="Times New Roman"/>
                <a:cs typeface="Times New Roman"/>
              </a:rPr>
              <a:t> </a:t>
            </a:r>
            <a:r>
              <a:rPr sz="1400" dirty="0">
                <a:latin typeface="Times New Roman"/>
                <a:cs typeface="Times New Roman"/>
              </a:rPr>
              <a:t>would</a:t>
            </a:r>
            <a:r>
              <a:rPr sz="1400" spc="385" dirty="0">
                <a:latin typeface="Times New Roman"/>
                <a:cs typeface="Times New Roman"/>
              </a:rPr>
              <a:t> </a:t>
            </a:r>
            <a:r>
              <a:rPr sz="1400" spc="50" dirty="0">
                <a:latin typeface="Times New Roman"/>
                <a:cs typeface="Times New Roman"/>
              </a:rPr>
              <a:t>not </a:t>
            </a:r>
            <a:r>
              <a:rPr sz="1400" dirty="0">
                <a:latin typeface="Times New Roman"/>
                <a:cs typeface="Times New Roman"/>
              </a:rPr>
              <a:t>blow</a:t>
            </a:r>
            <a:r>
              <a:rPr sz="1400" spc="145" dirty="0">
                <a:latin typeface="Times New Roman"/>
                <a:cs typeface="Times New Roman"/>
              </a:rPr>
              <a:t> </a:t>
            </a:r>
            <a:r>
              <a:rPr sz="1400" spc="35" dirty="0">
                <a:latin typeface="Times New Roman"/>
                <a:cs typeface="Times New Roman"/>
              </a:rPr>
              <a:t>up.</a:t>
            </a:r>
            <a:endParaRPr sz="1400">
              <a:latin typeface="Times New Roman"/>
              <a:cs typeface="Times New Roman"/>
            </a:endParaRPr>
          </a:p>
          <a:p>
            <a:pPr marL="288925" indent="-212725">
              <a:lnSpc>
                <a:spcPct val="100000"/>
              </a:lnSpc>
              <a:spcBef>
                <a:spcPts val="1605"/>
              </a:spcBef>
              <a:buAutoNum type="arabicPeriod" startAt="4"/>
              <a:tabLst>
                <a:tab pos="288925" algn="l"/>
              </a:tabLst>
            </a:pPr>
            <a:r>
              <a:rPr sz="1400" spc="190" dirty="0">
                <a:latin typeface="Times New Roman"/>
                <a:cs typeface="Times New Roman"/>
              </a:rPr>
              <a:t>∆</a:t>
            </a:r>
            <a:r>
              <a:rPr sz="1400" b="0" i="1" spc="190" dirty="0">
                <a:latin typeface="Bookman Old Style"/>
                <a:cs typeface="Bookman Old Style"/>
              </a:rPr>
              <a:t>E</a:t>
            </a:r>
            <a:r>
              <a:rPr sz="1400" b="0" i="1" spc="65" dirty="0">
                <a:latin typeface="Bookman Old Style"/>
                <a:cs typeface="Bookman Old Style"/>
              </a:rPr>
              <a:t> </a:t>
            </a:r>
            <a:r>
              <a:rPr sz="1400" spc="295" dirty="0">
                <a:latin typeface="Times New Roman"/>
                <a:cs typeface="Times New Roman"/>
              </a:rPr>
              <a:t>=</a:t>
            </a:r>
            <a:r>
              <a:rPr sz="1400" spc="50" dirty="0">
                <a:latin typeface="Times New Roman"/>
                <a:cs typeface="Times New Roman"/>
              </a:rPr>
              <a:t> </a:t>
            </a:r>
            <a:r>
              <a:rPr sz="1400" b="0" i="1" spc="-25" dirty="0">
                <a:latin typeface="Bookman Old Style"/>
                <a:cs typeface="Bookman Old Style"/>
              </a:rPr>
              <a:t>h/ν</a:t>
            </a:r>
            <a:endParaRPr sz="1400">
              <a:latin typeface="Bookman Old Style"/>
              <a:cs typeface="Bookman Old Style"/>
            </a:endParaRPr>
          </a:p>
        </p:txBody>
      </p:sp>
      <p:sp>
        <p:nvSpPr>
          <p:cNvPr id="6" name="object 6"/>
          <p:cNvSpPr txBox="1"/>
          <p:nvPr/>
        </p:nvSpPr>
        <p:spPr>
          <a:xfrm>
            <a:off x="1079423" y="5766280"/>
            <a:ext cx="822960" cy="244475"/>
          </a:xfrm>
          <a:prstGeom prst="rect">
            <a:avLst/>
          </a:prstGeom>
        </p:spPr>
        <p:txBody>
          <a:bodyPr vert="horz" wrap="square" lIns="0" tIns="17145" rIns="0" bIns="0" rtlCol="0">
            <a:spAutoFit/>
          </a:bodyPr>
          <a:lstStyle/>
          <a:p>
            <a:pPr marL="12700">
              <a:lnSpc>
                <a:spcPct val="100000"/>
              </a:lnSpc>
              <a:spcBef>
                <a:spcPts val="135"/>
              </a:spcBef>
            </a:pPr>
            <a:r>
              <a:rPr sz="1400" b="1" spc="-45" dirty="0">
                <a:latin typeface="Georgia"/>
                <a:cs typeface="Georgia"/>
              </a:rPr>
              <a:t>Solution:</a:t>
            </a:r>
            <a:endParaRPr sz="1400">
              <a:latin typeface="Georgia"/>
              <a:cs typeface="Georgia"/>
            </a:endParaRPr>
          </a:p>
        </p:txBody>
      </p:sp>
      <p:sp>
        <p:nvSpPr>
          <p:cNvPr id="7" name="object 7"/>
          <p:cNvSpPr txBox="1"/>
          <p:nvPr/>
        </p:nvSpPr>
        <p:spPr>
          <a:xfrm>
            <a:off x="2016556" y="5766280"/>
            <a:ext cx="6983095"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No.</a:t>
            </a:r>
            <a:r>
              <a:rPr sz="1400" spc="385" dirty="0">
                <a:latin typeface="Times New Roman"/>
                <a:cs typeface="Times New Roman"/>
              </a:rPr>
              <a:t> </a:t>
            </a:r>
            <a:r>
              <a:rPr sz="1400" dirty="0">
                <a:latin typeface="Times New Roman"/>
                <a:cs typeface="Times New Roman"/>
              </a:rPr>
              <a:t>High</a:t>
            </a:r>
            <a:r>
              <a:rPr sz="1400" spc="150" dirty="0">
                <a:latin typeface="Times New Roman"/>
                <a:cs typeface="Times New Roman"/>
              </a:rPr>
              <a:t> </a:t>
            </a:r>
            <a:r>
              <a:rPr sz="1400" dirty="0">
                <a:latin typeface="Times New Roman"/>
                <a:cs typeface="Times New Roman"/>
              </a:rPr>
              <a:t>frequencies</a:t>
            </a:r>
            <a:r>
              <a:rPr sz="1400" spc="150" dirty="0">
                <a:latin typeface="Times New Roman"/>
                <a:cs typeface="Times New Roman"/>
              </a:rPr>
              <a:t> </a:t>
            </a:r>
            <a:r>
              <a:rPr sz="1400" dirty="0">
                <a:latin typeface="Times New Roman"/>
                <a:cs typeface="Times New Roman"/>
              </a:rPr>
              <a:t>would</a:t>
            </a:r>
            <a:r>
              <a:rPr sz="1400" spc="150" dirty="0">
                <a:latin typeface="Times New Roman"/>
                <a:cs typeface="Times New Roman"/>
              </a:rPr>
              <a:t> </a:t>
            </a:r>
            <a:r>
              <a:rPr sz="1400" dirty="0">
                <a:latin typeface="Times New Roman"/>
                <a:cs typeface="Times New Roman"/>
              </a:rPr>
              <a:t>have</a:t>
            </a:r>
            <a:r>
              <a:rPr sz="1400" spc="150" dirty="0">
                <a:latin typeface="Times New Roman"/>
                <a:cs typeface="Times New Roman"/>
              </a:rPr>
              <a:t> </a:t>
            </a:r>
            <a:r>
              <a:rPr sz="1400" dirty="0">
                <a:latin typeface="Times New Roman"/>
                <a:cs typeface="Times New Roman"/>
              </a:rPr>
              <a:t>even</a:t>
            </a:r>
            <a:r>
              <a:rPr sz="1400" spc="150" dirty="0">
                <a:latin typeface="Times New Roman"/>
                <a:cs typeface="Times New Roman"/>
              </a:rPr>
              <a:t> </a:t>
            </a:r>
            <a:r>
              <a:rPr sz="1400" dirty="0">
                <a:latin typeface="Times New Roman"/>
                <a:cs typeface="Times New Roman"/>
              </a:rPr>
              <a:t>higher</a:t>
            </a:r>
            <a:r>
              <a:rPr sz="1400" spc="150" dirty="0">
                <a:latin typeface="Times New Roman"/>
                <a:cs typeface="Times New Roman"/>
              </a:rPr>
              <a:t> </a:t>
            </a:r>
            <a:r>
              <a:rPr sz="1400" b="0" i="1" dirty="0">
                <a:latin typeface="Bookman Old Style"/>
                <a:cs typeface="Bookman Old Style"/>
              </a:rPr>
              <a:t>E</a:t>
            </a:r>
            <a:r>
              <a:rPr sz="1500" b="0" i="1" baseline="-11111" dirty="0">
                <a:latin typeface="Bookman Old Style"/>
                <a:cs typeface="Bookman Old Style"/>
              </a:rPr>
              <a:t>w</a:t>
            </a:r>
            <a:r>
              <a:rPr sz="1500" b="0" i="1" spc="434" baseline="-11111" dirty="0">
                <a:latin typeface="Bookman Old Style"/>
                <a:cs typeface="Bookman Old Style"/>
              </a:rPr>
              <a:t> </a:t>
            </a:r>
            <a:r>
              <a:rPr sz="1400" dirty="0">
                <a:latin typeface="Times New Roman"/>
                <a:cs typeface="Times New Roman"/>
              </a:rPr>
              <a:t>values,</a:t>
            </a:r>
            <a:r>
              <a:rPr sz="1400" spc="160" dirty="0">
                <a:latin typeface="Times New Roman"/>
                <a:cs typeface="Times New Roman"/>
              </a:rPr>
              <a:t> </a:t>
            </a:r>
            <a:r>
              <a:rPr sz="1400" dirty="0">
                <a:latin typeface="Times New Roman"/>
                <a:cs typeface="Times New Roman"/>
              </a:rPr>
              <a:t>which</a:t>
            </a:r>
            <a:r>
              <a:rPr sz="1400" spc="150" dirty="0">
                <a:latin typeface="Times New Roman"/>
                <a:cs typeface="Times New Roman"/>
              </a:rPr>
              <a:t> </a:t>
            </a:r>
            <a:r>
              <a:rPr sz="1400" dirty="0">
                <a:latin typeface="Times New Roman"/>
                <a:cs typeface="Times New Roman"/>
              </a:rPr>
              <a:t>is</a:t>
            </a:r>
            <a:r>
              <a:rPr sz="1400" spc="150" dirty="0">
                <a:latin typeface="Times New Roman"/>
                <a:cs typeface="Times New Roman"/>
              </a:rPr>
              <a:t> </a:t>
            </a:r>
            <a:r>
              <a:rPr sz="1400" dirty="0">
                <a:latin typeface="Times New Roman"/>
                <a:cs typeface="Times New Roman"/>
              </a:rPr>
              <a:t>even</a:t>
            </a:r>
            <a:r>
              <a:rPr sz="1400" spc="150" dirty="0">
                <a:latin typeface="Times New Roman"/>
                <a:cs typeface="Times New Roman"/>
              </a:rPr>
              <a:t> </a:t>
            </a:r>
            <a:r>
              <a:rPr sz="1400" dirty="0">
                <a:latin typeface="Times New Roman"/>
                <a:cs typeface="Times New Roman"/>
              </a:rPr>
              <a:t>more</a:t>
            </a:r>
            <a:r>
              <a:rPr sz="1400" spc="150" dirty="0">
                <a:latin typeface="Times New Roman"/>
                <a:cs typeface="Times New Roman"/>
              </a:rPr>
              <a:t> </a:t>
            </a:r>
            <a:r>
              <a:rPr sz="1400" spc="-10" dirty="0">
                <a:latin typeface="Times New Roman"/>
                <a:cs typeface="Times New Roman"/>
              </a:rPr>
              <a:t>catastrophic!</a:t>
            </a:r>
            <a:endParaRPr sz="1400">
              <a:latin typeface="Times New Roman"/>
              <a:cs typeface="Times New Roman"/>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239814" y="878291"/>
            <a:ext cx="273431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3.5.</a:t>
            </a:r>
            <a:r>
              <a:rPr sz="1200" spc="165" dirty="0">
                <a:latin typeface="Times New Roman"/>
                <a:cs typeface="Times New Roman"/>
              </a:rPr>
              <a:t>  </a:t>
            </a:r>
            <a:r>
              <a:rPr sz="1200" spc="50" dirty="0">
                <a:latin typeface="Times New Roman"/>
                <a:cs typeface="Times New Roman"/>
              </a:rPr>
              <a:t>THE</a:t>
            </a:r>
            <a:r>
              <a:rPr sz="1200" spc="100" dirty="0">
                <a:latin typeface="Times New Roman"/>
                <a:cs typeface="Times New Roman"/>
              </a:rPr>
              <a:t> </a:t>
            </a:r>
            <a:r>
              <a:rPr sz="1200" spc="50" dirty="0">
                <a:latin typeface="Times New Roman"/>
                <a:cs typeface="Times New Roman"/>
              </a:rPr>
              <a:t>PHOTOELECTRIC</a:t>
            </a:r>
            <a:r>
              <a:rPr sz="1200" spc="10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22072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3.5</a:t>
            </a:r>
            <a:r>
              <a:rPr sz="1700" b="1" dirty="0">
                <a:latin typeface="Georgia"/>
                <a:cs typeface="Georgia"/>
              </a:rPr>
              <a:t>	The</a:t>
            </a:r>
            <a:r>
              <a:rPr sz="1700" b="1" spc="150" dirty="0">
                <a:latin typeface="Georgia"/>
                <a:cs typeface="Georgia"/>
              </a:rPr>
              <a:t> </a:t>
            </a:r>
            <a:r>
              <a:rPr sz="1700" b="1" spc="-30" dirty="0">
                <a:latin typeface="Georgia"/>
                <a:cs typeface="Georgia"/>
              </a:rPr>
              <a:t>Photoelectric</a:t>
            </a:r>
            <a:r>
              <a:rPr sz="1700" b="1" spc="150" dirty="0">
                <a:latin typeface="Georgia"/>
                <a:cs typeface="Georgia"/>
              </a:rPr>
              <a:t> </a:t>
            </a:r>
            <a:r>
              <a:rPr sz="1700" b="1" spc="-10" dirty="0">
                <a:latin typeface="Georgia"/>
                <a:cs typeface="Georgia"/>
              </a:rPr>
              <a:t>Effect</a:t>
            </a:r>
            <a:endParaRPr sz="1700">
              <a:latin typeface="Georgia"/>
              <a:cs typeface="Georgi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542415"/>
          </a:xfrm>
          <a:prstGeom prst="rect">
            <a:avLst/>
          </a:prstGeom>
        </p:spPr>
        <p:txBody>
          <a:bodyPr vert="horz" wrap="square" lIns="0" tIns="9525" rIns="0" bIns="0" rtlCol="0">
            <a:spAutoFit/>
          </a:bodyPr>
          <a:lstStyle/>
          <a:p>
            <a:pPr marL="12700" marR="5080" algn="just">
              <a:lnSpc>
                <a:spcPct val="101699"/>
              </a:lnSpc>
              <a:spcBef>
                <a:spcPts val="75"/>
              </a:spcBef>
            </a:pPr>
            <a:r>
              <a:rPr spc="-125" dirty="0"/>
              <a:t>You</a:t>
            </a:r>
            <a:r>
              <a:rPr spc="-30" dirty="0"/>
              <a:t> </a:t>
            </a:r>
            <a:r>
              <a:rPr spc="-25" dirty="0"/>
              <a:t>shine</a:t>
            </a:r>
            <a:r>
              <a:rPr spc="-130" dirty="0"/>
              <a:t> </a:t>
            </a:r>
            <a:r>
              <a:rPr dirty="0"/>
              <a:t>light</a:t>
            </a:r>
            <a:r>
              <a:rPr spc="-150" dirty="0"/>
              <a:t> </a:t>
            </a:r>
            <a:r>
              <a:rPr spc="-155" dirty="0"/>
              <a:t>of</a:t>
            </a:r>
            <a:r>
              <a:rPr spc="5" dirty="0"/>
              <a:t> </a:t>
            </a:r>
            <a:r>
              <a:rPr spc="-20" dirty="0"/>
              <a:t>unknown</a:t>
            </a:r>
            <a:r>
              <a:rPr spc="-114" dirty="0"/>
              <a:t> </a:t>
            </a:r>
            <a:r>
              <a:rPr spc="-30" dirty="0"/>
              <a:t>frequency</a:t>
            </a:r>
            <a:r>
              <a:rPr spc="-85" dirty="0"/>
              <a:t> </a:t>
            </a:r>
            <a:r>
              <a:rPr dirty="0"/>
              <a:t>on</a:t>
            </a:r>
            <a:r>
              <a:rPr spc="-85" dirty="0"/>
              <a:t> </a:t>
            </a:r>
            <a:r>
              <a:rPr spc="55" dirty="0"/>
              <a:t>Plate</a:t>
            </a:r>
            <a:r>
              <a:rPr spc="-80" dirty="0"/>
              <a:t> </a:t>
            </a:r>
            <a:r>
              <a:rPr dirty="0"/>
              <a:t>A</a:t>
            </a:r>
            <a:r>
              <a:rPr spc="-85" dirty="0"/>
              <a:t> </a:t>
            </a:r>
            <a:r>
              <a:rPr dirty="0"/>
              <a:t>in</a:t>
            </a:r>
            <a:r>
              <a:rPr spc="-85" dirty="0"/>
              <a:t> </a:t>
            </a:r>
            <a:r>
              <a:rPr dirty="0"/>
              <a:t>a</a:t>
            </a:r>
            <a:r>
              <a:rPr spc="-85" dirty="0"/>
              <a:t> </a:t>
            </a:r>
            <a:r>
              <a:rPr spc="-10" dirty="0"/>
              <a:t>photoelectric </a:t>
            </a:r>
            <a:r>
              <a:rPr dirty="0"/>
              <a:t>experiment</a:t>
            </a:r>
            <a:r>
              <a:rPr spc="380" dirty="0"/>
              <a:t> </a:t>
            </a:r>
            <a:r>
              <a:rPr dirty="0"/>
              <a:t>and</a:t>
            </a:r>
            <a:r>
              <a:rPr spc="375" dirty="0"/>
              <a:t> </a:t>
            </a:r>
            <a:r>
              <a:rPr dirty="0"/>
              <a:t>you</a:t>
            </a:r>
            <a:r>
              <a:rPr spc="380" dirty="0"/>
              <a:t> </a:t>
            </a:r>
            <a:r>
              <a:rPr dirty="0"/>
              <a:t>measure</a:t>
            </a:r>
            <a:r>
              <a:rPr spc="380" dirty="0"/>
              <a:t> </a:t>
            </a:r>
            <a:r>
              <a:rPr dirty="0"/>
              <a:t>the</a:t>
            </a:r>
            <a:r>
              <a:rPr spc="375" dirty="0"/>
              <a:t> </a:t>
            </a:r>
            <a:r>
              <a:rPr dirty="0"/>
              <a:t>stopping</a:t>
            </a:r>
            <a:r>
              <a:rPr spc="380" dirty="0"/>
              <a:t> </a:t>
            </a:r>
            <a:r>
              <a:rPr dirty="0"/>
              <a:t>potential</a:t>
            </a:r>
            <a:r>
              <a:rPr spc="380" dirty="0"/>
              <a:t> </a:t>
            </a:r>
            <a:r>
              <a:rPr dirty="0"/>
              <a:t>required</a:t>
            </a:r>
            <a:r>
              <a:rPr spc="380" dirty="0"/>
              <a:t> </a:t>
            </a:r>
            <a:r>
              <a:rPr spc="-25" dirty="0"/>
              <a:t>to </a:t>
            </a:r>
            <a:r>
              <a:rPr dirty="0"/>
              <a:t>drop</a:t>
            </a:r>
            <a:r>
              <a:rPr spc="375" dirty="0"/>
              <a:t> </a:t>
            </a:r>
            <a:r>
              <a:rPr dirty="0"/>
              <a:t>the</a:t>
            </a:r>
            <a:r>
              <a:rPr spc="380" dirty="0"/>
              <a:t> </a:t>
            </a:r>
            <a:r>
              <a:rPr dirty="0"/>
              <a:t>observed</a:t>
            </a:r>
            <a:r>
              <a:rPr spc="385" dirty="0"/>
              <a:t> </a:t>
            </a:r>
            <a:r>
              <a:rPr dirty="0"/>
              <a:t>current</a:t>
            </a:r>
            <a:r>
              <a:rPr spc="380" dirty="0"/>
              <a:t> </a:t>
            </a:r>
            <a:r>
              <a:rPr dirty="0"/>
              <a:t>to</a:t>
            </a:r>
            <a:r>
              <a:rPr spc="385" dirty="0"/>
              <a:t> </a:t>
            </a:r>
            <a:r>
              <a:rPr dirty="0"/>
              <a:t>zero.</a:t>
            </a:r>
            <a:r>
              <a:rPr spc="295" dirty="0"/>
              <a:t>  </a:t>
            </a:r>
            <a:r>
              <a:rPr dirty="0"/>
              <a:t>The</a:t>
            </a:r>
            <a:r>
              <a:rPr spc="380" dirty="0"/>
              <a:t> </a:t>
            </a:r>
            <a:r>
              <a:rPr dirty="0"/>
              <a:t>value</a:t>
            </a:r>
            <a:r>
              <a:rPr spc="380" dirty="0"/>
              <a:t> </a:t>
            </a:r>
            <a:r>
              <a:rPr dirty="0"/>
              <a:t>of</a:t>
            </a:r>
            <a:r>
              <a:rPr spc="385" dirty="0"/>
              <a:t> </a:t>
            </a:r>
            <a:r>
              <a:rPr spc="114" dirty="0"/>
              <a:t>that</a:t>
            </a:r>
            <a:r>
              <a:rPr spc="385" dirty="0"/>
              <a:t> </a:t>
            </a:r>
            <a:r>
              <a:rPr spc="-10" dirty="0"/>
              <a:t>stopping </a:t>
            </a:r>
            <a:r>
              <a:rPr dirty="0"/>
              <a:t>potential</a:t>
            </a:r>
            <a:r>
              <a:rPr spc="25" dirty="0"/>
              <a:t> </a:t>
            </a:r>
            <a:r>
              <a:rPr dirty="0"/>
              <a:t>tells</a:t>
            </a:r>
            <a:r>
              <a:rPr spc="30" dirty="0"/>
              <a:t> </a:t>
            </a:r>
            <a:r>
              <a:rPr dirty="0"/>
              <a:t>you</a:t>
            </a:r>
            <a:r>
              <a:rPr spc="35" dirty="0"/>
              <a:t> </a:t>
            </a:r>
            <a:r>
              <a:rPr spc="-10" dirty="0"/>
              <a:t>which</a:t>
            </a:r>
            <a:r>
              <a:rPr spc="30" dirty="0"/>
              <a:t> </a:t>
            </a:r>
            <a:r>
              <a:rPr dirty="0"/>
              <a:t>one</a:t>
            </a:r>
            <a:r>
              <a:rPr spc="35" dirty="0"/>
              <a:t> </a:t>
            </a:r>
            <a:r>
              <a:rPr dirty="0"/>
              <a:t>of</a:t>
            </a:r>
            <a:r>
              <a:rPr spc="30" dirty="0"/>
              <a:t> </a:t>
            </a:r>
            <a:r>
              <a:rPr dirty="0"/>
              <a:t>the</a:t>
            </a:r>
            <a:r>
              <a:rPr spc="35" dirty="0"/>
              <a:t> </a:t>
            </a:r>
            <a:r>
              <a:rPr spc="-55" dirty="0"/>
              <a:t>following?</a:t>
            </a:r>
            <a:r>
              <a:rPr spc="250" dirty="0"/>
              <a:t> </a:t>
            </a:r>
            <a:r>
              <a:rPr dirty="0"/>
              <a:t>(Choose</a:t>
            </a:r>
            <a:r>
              <a:rPr spc="35" dirty="0"/>
              <a:t> </a:t>
            </a:r>
            <a:r>
              <a:rPr spc="-10" dirty="0"/>
              <a:t>one.)</a:t>
            </a:r>
          </a:p>
        </p:txBody>
      </p:sp>
      <p:sp>
        <p:nvSpPr>
          <p:cNvPr id="5" name="object 5"/>
          <p:cNvSpPr txBox="1"/>
          <p:nvPr/>
        </p:nvSpPr>
        <p:spPr>
          <a:xfrm>
            <a:off x="719315" y="2801205"/>
            <a:ext cx="8256905" cy="230314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work</a:t>
            </a:r>
            <a:r>
              <a:rPr sz="2450" spc="65" dirty="0">
                <a:latin typeface="Times New Roman"/>
                <a:cs typeface="Times New Roman"/>
              </a:rPr>
              <a:t> </a:t>
            </a:r>
            <a:r>
              <a:rPr sz="2450" dirty="0">
                <a:latin typeface="Times New Roman"/>
                <a:cs typeface="Times New Roman"/>
              </a:rPr>
              <a:t>function</a:t>
            </a:r>
            <a:r>
              <a:rPr sz="2450" spc="65" dirty="0">
                <a:latin typeface="Times New Roman"/>
                <a:cs typeface="Times New Roman"/>
              </a:rPr>
              <a:t> </a:t>
            </a:r>
            <a:r>
              <a:rPr sz="2450" dirty="0">
                <a:latin typeface="Times New Roman"/>
                <a:cs typeface="Times New Roman"/>
              </a:rPr>
              <a:t>of</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material.</a:t>
            </a:r>
            <a:endParaRPr sz="2450">
              <a:latin typeface="Times New Roman"/>
              <a:cs typeface="Times New Roman"/>
            </a:endParaRPr>
          </a:p>
          <a:p>
            <a:pPr marL="382270" marR="5080" indent="-358140">
              <a:lnSpc>
                <a:spcPct val="101699"/>
              </a:lnSpc>
              <a:spcBef>
                <a:spcPts val="995"/>
              </a:spcBef>
              <a:buAutoNum type="alphaUcPeriod"/>
              <a:tabLst>
                <a:tab pos="383540" algn="l"/>
                <a:tab pos="1026794" algn="l"/>
                <a:tab pos="2428240" algn="l"/>
                <a:tab pos="3398520" algn="l"/>
                <a:tab pos="4575810" algn="l"/>
                <a:tab pos="4977130" algn="l"/>
                <a:tab pos="6071235" algn="l"/>
                <a:tab pos="6521450" algn="l"/>
                <a:tab pos="7658100"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maximum</a:t>
            </a:r>
            <a:r>
              <a:rPr sz="2450" dirty="0">
                <a:latin typeface="Times New Roman"/>
                <a:cs typeface="Times New Roman"/>
              </a:rPr>
              <a:t>	</a:t>
            </a:r>
            <a:r>
              <a:rPr sz="2450" spc="-10" dirty="0">
                <a:latin typeface="Times New Roman"/>
                <a:cs typeface="Times New Roman"/>
              </a:rPr>
              <a:t>energy</a:t>
            </a:r>
            <a:r>
              <a:rPr sz="2450" dirty="0">
                <a:latin typeface="Times New Roman"/>
                <a:cs typeface="Times New Roman"/>
              </a:rPr>
              <a:t>	</a:t>
            </a:r>
            <a:r>
              <a:rPr sz="2450" spc="-10" dirty="0">
                <a:latin typeface="Times New Roman"/>
                <a:cs typeface="Times New Roman"/>
              </a:rPr>
              <a:t>required</a:t>
            </a:r>
            <a:r>
              <a:rPr sz="2450" dirty="0">
                <a:latin typeface="Times New Roman"/>
                <a:cs typeface="Times New Roman"/>
              </a:rPr>
              <a:t>	</a:t>
            </a:r>
            <a:r>
              <a:rPr sz="2450" spc="-25" dirty="0">
                <a:latin typeface="Times New Roman"/>
                <a:cs typeface="Times New Roman"/>
              </a:rPr>
              <a:t>to</a:t>
            </a:r>
            <a:r>
              <a:rPr sz="2450" dirty="0">
                <a:latin typeface="Times New Roman"/>
                <a:cs typeface="Times New Roman"/>
              </a:rPr>
              <a:t>	</a:t>
            </a:r>
            <a:r>
              <a:rPr sz="2450" spc="-10" dirty="0">
                <a:latin typeface="Times New Roman"/>
                <a:cs typeface="Times New Roman"/>
              </a:rPr>
              <a:t>liberate</a:t>
            </a:r>
            <a:r>
              <a:rPr sz="2450" dirty="0">
                <a:latin typeface="Times New Roman"/>
                <a:cs typeface="Times New Roman"/>
              </a:rPr>
              <a:t>	</a:t>
            </a:r>
            <a:r>
              <a:rPr sz="2450" spc="-25" dirty="0">
                <a:latin typeface="Times New Roman"/>
                <a:cs typeface="Times New Roman"/>
              </a:rPr>
              <a:t>an</a:t>
            </a:r>
            <a:r>
              <a:rPr sz="2450" dirty="0">
                <a:latin typeface="Times New Roman"/>
                <a:cs typeface="Times New Roman"/>
              </a:rPr>
              <a:t>	</a:t>
            </a:r>
            <a:r>
              <a:rPr sz="2450" spc="-10" dirty="0">
                <a:latin typeface="Times New Roman"/>
                <a:cs typeface="Times New Roman"/>
              </a:rPr>
              <a:t>electron</a:t>
            </a:r>
            <a:r>
              <a:rPr sz="2450" dirty="0">
                <a:latin typeface="Times New Roman"/>
                <a:cs typeface="Times New Roman"/>
              </a:rPr>
              <a:t>	</a:t>
            </a:r>
            <a:r>
              <a:rPr sz="2450" spc="-50" dirty="0">
                <a:latin typeface="Times New Roman"/>
                <a:cs typeface="Times New Roman"/>
              </a:rPr>
              <a:t>from 	</a:t>
            </a:r>
            <a:r>
              <a:rPr sz="2450" spc="55" dirty="0">
                <a:latin typeface="Times New Roman"/>
                <a:cs typeface="Times New Roman"/>
              </a:rPr>
              <a:t>Plate</a:t>
            </a:r>
            <a:r>
              <a:rPr sz="2450" spc="145" dirty="0">
                <a:latin typeface="Times New Roman"/>
                <a:cs typeface="Times New Roman"/>
              </a:rPr>
              <a:t> </a:t>
            </a:r>
            <a:r>
              <a:rPr sz="2450" spc="-60" dirty="0">
                <a:latin typeface="Times New Roman"/>
                <a:cs typeface="Times New Roman"/>
              </a:rPr>
              <a:t>A</a:t>
            </a:r>
            <a:endParaRPr sz="2450">
              <a:latin typeface="Times New Roman"/>
              <a:cs typeface="Times New Roman"/>
            </a:endParaRPr>
          </a:p>
          <a:p>
            <a:pPr marL="382270" marR="5715" indent="-361950">
              <a:lnSpc>
                <a:spcPct val="101699"/>
              </a:lnSpc>
              <a:spcBef>
                <a:spcPts val="995"/>
              </a:spcBef>
              <a:buAutoNum type="alphaUcPeriod"/>
              <a:tabLst>
                <a:tab pos="383540" algn="l"/>
              </a:tabLst>
            </a:pP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maximum</a:t>
            </a:r>
            <a:r>
              <a:rPr sz="2450" spc="260" dirty="0">
                <a:latin typeface="Times New Roman"/>
                <a:cs typeface="Times New Roman"/>
              </a:rPr>
              <a:t> </a:t>
            </a:r>
            <a:r>
              <a:rPr sz="2450" dirty="0">
                <a:latin typeface="Times New Roman"/>
                <a:cs typeface="Times New Roman"/>
              </a:rPr>
              <a:t>kinetic</a:t>
            </a:r>
            <a:r>
              <a:rPr sz="2450" spc="260" dirty="0">
                <a:latin typeface="Times New Roman"/>
                <a:cs typeface="Times New Roman"/>
              </a:rPr>
              <a:t> </a:t>
            </a:r>
            <a:r>
              <a:rPr sz="2450" dirty="0">
                <a:latin typeface="Times New Roman"/>
                <a:cs typeface="Times New Roman"/>
              </a:rPr>
              <a:t>energy</a:t>
            </a:r>
            <a:r>
              <a:rPr sz="2450" spc="265" dirty="0">
                <a:latin typeface="Times New Roman"/>
                <a:cs typeface="Times New Roman"/>
              </a:rPr>
              <a:t> </a:t>
            </a:r>
            <a:r>
              <a:rPr sz="2450" dirty="0">
                <a:latin typeface="Times New Roman"/>
                <a:cs typeface="Times New Roman"/>
              </a:rPr>
              <a:t>with</a:t>
            </a:r>
            <a:r>
              <a:rPr sz="2450" spc="260" dirty="0">
                <a:latin typeface="Times New Roman"/>
                <a:cs typeface="Times New Roman"/>
              </a:rPr>
              <a:t> </a:t>
            </a:r>
            <a:r>
              <a:rPr sz="2450" dirty="0">
                <a:latin typeface="Times New Roman"/>
                <a:cs typeface="Times New Roman"/>
              </a:rPr>
              <a:t>which</a:t>
            </a:r>
            <a:r>
              <a:rPr sz="2450" spc="254" dirty="0">
                <a:latin typeface="Times New Roman"/>
                <a:cs typeface="Times New Roman"/>
              </a:rPr>
              <a:t> </a:t>
            </a:r>
            <a:r>
              <a:rPr sz="2450" dirty="0">
                <a:latin typeface="Times New Roman"/>
                <a:cs typeface="Times New Roman"/>
              </a:rPr>
              <a:t>any</a:t>
            </a:r>
            <a:r>
              <a:rPr sz="2450" spc="265" dirty="0">
                <a:latin typeface="Times New Roman"/>
                <a:cs typeface="Times New Roman"/>
              </a:rPr>
              <a:t> </a:t>
            </a:r>
            <a:r>
              <a:rPr sz="2450" dirty="0">
                <a:latin typeface="Times New Roman"/>
                <a:cs typeface="Times New Roman"/>
              </a:rPr>
              <a:t>electron</a:t>
            </a:r>
            <a:r>
              <a:rPr sz="2450" spc="260" dirty="0">
                <a:latin typeface="Times New Roman"/>
                <a:cs typeface="Times New Roman"/>
              </a:rPr>
              <a:t> </a:t>
            </a:r>
            <a:r>
              <a:rPr sz="2450" spc="-10" dirty="0">
                <a:latin typeface="Times New Roman"/>
                <a:cs typeface="Times New Roman"/>
              </a:rPr>
              <a:t>leaves 	</a:t>
            </a:r>
            <a:r>
              <a:rPr sz="2450" spc="55" dirty="0">
                <a:latin typeface="Times New Roman"/>
                <a:cs typeface="Times New Roman"/>
              </a:rPr>
              <a:t>Plate</a:t>
            </a:r>
            <a:r>
              <a:rPr sz="2450" spc="145" dirty="0">
                <a:latin typeface="Times New Roman"/>
                <a:cs typeface="Times New Roman"/>
              </a:rPr>
              <a:t> </a:t>
            </a:r>
            <a:r>
              <a:rPr sz="2450" spc="-35" dirty="0">
                <a:latin typeface="Times New Roman"/>
                <a:cs typeface="Times New Roman"/>
              </a:rPr>
              <a:t>A.</a:t>
            </a:r>
            <a:endParaRPr sz="2450">
              <a:latin typeface="Times New Roman"/>
              <a:cs typeface="Times New Roman"/>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542415"/>
          </a:xfrm>
          <a:prstGeom prst="rect">
            <a:avLst/>
          </a:prstGeom>
        </p:spPr>
        <p:txBody>
          <a:bodyPr vert="horz" wrap="square" lIns="0" tIns="9525" rIns="0" bIns="0" rtlCol="0">
            <a:spAutoFit/>
          </a:bodyPr>
          <a:lstStyle/>
          <a:p>
            <a:pPr marL="12700" marR="5080" algn="just">
              <a:lnSpc>
                <a:spcPct val="101699"/>
              </a:lnSpc>
              <a:spcBef>
                <a:spcPts val="75"/>
              </a:spcBef>
            </a:pPr>
            <a:r>
              <a:rPr spc="-125" dirty="0"/>
              <a:t>You</a:t>
            </a:r>
            <a:r>
              <a:rPr spc="-30" dirty="0"/>
              <a:t> </a:t>
            </a:r>
            <a:r>
              <a:rPr spc="-25" dirty="0"/>
              <a:t>shine</a:t>
            </a:r>
            <a:r>
              <a:rPr spc="-130" dirty="0"/>
              <a:t> </a:t>
            </a:r>
            <a:r>
              <a:rPr dirty="0"/>
              <a:t>light</a:t>
            </a:r>
            <a:r>
              <a:rPr spc="-150" dirty="0"/>
              <a:t> </a:t>
            </a:r>
            <a:r>
              <a:rPr spc="-155" dirty="0"/>
              <a:t>of</a:t>
            </a:r>
            <a:r>
              <a:rPr spc="5" dirty="0"/>
              <a:t> </a:t>
            </a:r>
            <a:r>
              <a:rPr spc="-20" dirty="0"/>
              <a:t>unknown</a:t>
            </a:r>
            <a:r>
              <a:rPr spc="-114" dirty="0"/>
              <a:t> </a:t>
            </a:r>
            <a:r>
              <a:rPr spc="-30" dirty="0"/>
              <a:t>frequency</a:t>
            </a:r>
            <a:r>
              <a:rPr spc="-85" dirty="0"/>
              <a:t> </a:t>
            </a:r>
            <a:r>
              <a:rPr dirty="0"/>
              <a:t>on</a:t>
            </a:r>
            <a:r>
              <a:rPr spc="-85" dirty="0"/>
              <a:t> </a:t>
            </a:r>
            <a:r>
              <a:rPr spc="55" dirty="0"/>
              <a:t>Plate</a:t>
            </a:r>
            <a:r>
              <a:rPr spc="-80" dirty="0"/>
              <a:t> </a:t>
            </a:r>
            <a:r>
              <a:rPr dirty="0"/>
              <a:t>A</a:t>
            </a:r>
            <a:r>
              <a:rPr spc="-85" dirty="0"/>
              <a:t> </a:t>
            </a:r>
            <a:r>
              <a:rPr dirty="0"/>
              <a:t>in</a:t>
            </a:r>
            <a:r>
              <a:rPr spc="-85" dirty="0"/>
              <a:t> </a:t>
            </a:r>
            <a:r>
              <a:rPr dirty="0"/>
              <a:t>a</a:t>
            </a:r>
            <a:r>
              <a:rPr spc="-85" dirty="0"/>
              <a:t> </a:t>
            </a:r>
            <a:r>
              <a:rPr spc="-10" dirty="0"/>
              <a:t>photoelectric </a:t>
            </a:r>
            <a:r>
              <a:rPr dirty="0"/>
              <a:t>experiment</a:t>
            </a:r>
            <a:r>
              <a:rPr spc="380" dirty="0"/>
              <a:t> </a:t>
            </a:r>
            <a:r>
              <a:rPr dirty="0"/>
              <a:t>and</a:t>
            </a:r>
            <a:r>
              <a:rPr spc="375" dirty="0"/>
              <a:t> </a:t>
            </a:r>
            <a:r>
              <a:rPr dirty="0"/>
              <a:t>you</a:t>
            </a:r>
            <a:r>
              <a:rPr spc="380" dirty="0"/>
              <a:t> </a:t>
            </a:r>
            <a:r>
              <a:rPr dirty="0"/>
              <a:t>measure</a:t>
            </a:r>
            <a:r>
              <a:rPr spc="380" dirty="0"/>
              <a:t> </a:t>
            </a:r>
            <a:r>
              <a:rPr dirty="0"/>
              <a:t>the</a:t>
            </a:r>
            <a:r>
              <a:rPr spc="375" dirty="0"/>
              <a:t> </a:t>
            </a:r>
            <a:r>
              <a:rPr dirty="0"/>
              <a:t>stopping</a:t>
            </a:r>
            <a:r>
              <a:rPr spc="380" dirty="0"/>
              <a:t> </a:t>
            </a:r>
            <a:r>
              <a:rPr dirty="0"/>
              <a:t>potential</a:t>
            </a:r>
            <a:r>
              <a:rPr spc="380" dirty="0"/>
              <a:t> </a:t>
            </a:r>
            <a:r>
              <a:rPr dirty="0"/>
              <a:t>required</a:t>
            </a:r>
            <a:r>
              <a:rPr spc="380" dirty="0"/>
              <a:t> </a:t>
            </a:r>
            <a:r>
              <a:rPr spc="-25" dirty="0"/>
              <a:t>to </a:t>
            </a:r>
            <a:r>
              <a:rPr dirty="0"/>
              <a:t>drop</a:t>
            </a:r>
            <a:r>
              <a:rPr spc="375" dirty="0"/>
              <a:t> </a:t>
            </a:r>
            <a:r>
              <a:rPr dirty="0"/>
              <a:t>the</a:t>
            </a:r>
            <a:r>
              <a:rPr spc="380" dirty="0"/>
              <a:t> </a:t>
            </a:r>
            <a:r>
              <a:rPr dirty="0"/>
              <a:t>observed</a:t>
            </a:r>
            <a:r>
              <a:rPr spc="385" dirty="0"/>
              <a:t> </a:t>
            </a:r>
            <a:r>
              <a:rPr dirty="0"/>
              <a:t>current</a:t>
            </a:r>
            <a:r>
              <a:rPr spc="380" dirty="0"/>
              <a:t> </a:t>
            </a:r>
            <a:r>
              <a:rPr dirty="0"/>
              <a:t>to</a:t>
            </a:r>
            <a:r>
              <a:rPr spc="385" dirty="0"/>
              <a:t> </a:t>
            </a:r>
            <a:r>
              <a:rPr dirty="0"/>
              <a:t>zero.</a:t>
            </a:r>
            <a:r>
              <a:rPr spc="295" dirty="0"/>
              <a:t>  </a:t>
            </a:r>
            <a:r>
              <a:rPr dirty="0"/>
              <a:t>The</a:t>
            </a:r>
            <a:r>
              <a:rPr spc="380" dirty="0"/>
              <a:t> </a:t>
            </a:r>
            <a:r>
              <a:rPr dirty="0"/>
              <a:t>value</a:t>
            </a:r>
            <a:r>
              <a:rPr spc="380" dirty="0"/>
              <a:t> </a:t>
            </a:r>
            <a:r>
              <a:rPr dirty="0"/>
              <a:t>of</a:t>
            </a:r>
            <a:r>
              <a:rPr spc="385" dirty="0"/>
              <a:t> </a:t>
            </a:r>
            <a:r>
              <a:rPr spc="114" dirty="0"/>
              <a:t>that</a:t>
            </a:r>
            <a:r>
              <a:rPr spc="385" dirty="0"/>
              <a:t> </a:t>
            </a:r>
            <a:r>
              <a:rPr spc="-10" dirty="0"/>
              <a:t>stopping </a:t>
            </a:r>
            <a:r>
              <a:rPr dirty="0"/>
              <a:t>potential</a:t>
            </a:r>
            <a:r>
              <a:rPr spc="25" dirty="0"/>
              <a:t> </a:t>
            </a:r>
            <a:r>
              <a:rPr dirty="0"/>
              <a:t>tells</a:t>
            </a:r>
            <a:r>
              <a:rPr spc="30" dirty="0"/>
              <a:t> </a:t>
            </a:r>
            <a:r>
              <a:rPr dirty="0"/>
              <a:t>you</a:t>
            </a:r>
            <a:r>
              <a:rPr spc="35" dirty="0"/>
              <a:t> </a:t>
            </a:r>
            <a:r>
              <a:rPr spc="-10" dirty="0"/>
              <a:t>which</a:t>
            </a:r>
            <a:r>
              <a:rPr spc="30" dirty="0"/>
              <a:t> </a:t>
            </a:r>
            <a:r>
              <a:rPr dirty="0"/>
              <a:t>one</a:t>
            </a:r>
            <a:r>
              <a:rPr spc="35" dirty="0"/>
              <a:t> </a:t>
            </a:r>
            <a:r>
              <a:rPr dirty="0"/>
              <a:t>of</a:t>
            </a:r>
            <a:r>
              <a:rPr spc="30" dirty="0"/>
              <a:t> </a:t>
            </a:r>
            <a:r>
              <a:rPr dirty="0"/>
              <a:t>the</a:t>
            </a:r>
            <a:r>
              <a:rPr spc="35" dirty="0"/>
              <a:t> </a:t>
            </a:r>
            <a:r>
              <a:rPr spc="-55" dirty="0"/>
              <a:t>following?</a:t>
            </a:r>
            <a:r>
              <a:rPr spc="250" dirty="0"/>
              <a:t> </a:t>
            </a:r>
            <a:r>
              <a:rPr dirty="0"/>
              <a:t>(Choose</a:t>
            </a:r>
            <a:r>
              <a:rPr spc="35" dirty="0"/>
              <a:t> </a:t>
            </a:r>
            <a:r>
              <a:rPr spc="-10" dirty="0"/>
              <a:t>one.)</a:t>
            </a:r>
          </a:p>
        </p:txBody>
      </p:sp>
      <p:sp>
        <p:nvSpPr>
          <p:cNvPr id="5" name="object 5"/>
          <p:cNvSpPr txBox="1"/>
          <p:nvPr/>
        </p:nvSpPr>
        <p:spPr>
          <a:xfrm>
            <a:off x="707758" y="2801205"/>
            <a:ext cx="8268334" cy="2922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65" dirty="0">
                <a:latin typeface="Times New Roman"/>
                <a:cs typeface="Times New Roman"/>
              </a:rPr>
              <a:t> </a:t>
            </a:r>
            <a:r>
              <a:rPr sz="2450" dirty="0">
                <a:latin typeface="Times New Roman"/>
                <a:cs typeface="Times New Roman"/>
              </a:rPr>
              <a:t>work</a:t>
            </a:r>
            <a:r>
              <a:rPr sz="2450" spc="65" dirty="0">
                <a:latin typeface="Times New Roman"/>
                <a:cs typeface="Times New Roman"/>
              </a:rPr>
              <a:t> </a:t>
            </a:r>
            <a:r>
              <a:rPr sz="2450" dirty="0">
                <a:latin typeface="Times New Roman"/>
                <a:cs typeface="Times New Roman"/>
              </a:rPr>
              <a:t>function</a:t>
            </a:r>
            <a:r>
              <a:rPr sz="2450" spc="65" dirty="0">
                <a:latin typeface="Times New Roman"/>
                <a:cs typeface="Times New Roman"/>
              </a:rPr>
              <a:t> </a:t>
            </a:r>
            <a:r>
              <a:rPr sz="2450" dirty="0">
                <a:latin typeface="Times New Roman"/>
                <a:cs typeface="Times New Roman"/>
              </a:rPr>
              <a:t>of</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material.</a:t>
            </a:r>
            <a:endParaRPr sz="2450">
              <a:latin typeface="Times New Roman"/>
              <a:cs typeface="Times New Roman"/>
            </a:endParaRPr>
          </a:p>
          <a:p>
            <a:pPr marL="393700" marR="5080" indent="-358140">
              <a:lnSpc>
                <a:spcPct val="101699"/>
              </a:lnSpc>
              <a:spcBef>
                <a:spcPts val="995"/>
              </a:spcBef>
              <a:buAutoNum type="alphaUcPeriod"/>
              <a:tabLst>
                <a:tab pos="394970" algn="l"/>
                <a:tab pos="1038860" algn="l"/>
                <a:tab pos="2439670" algn="l"/>
                <a:tab pos="3409950" algn="l"/>
                <a:tab pos="4587875" algn="l"/>
                <a:tab pos="4988560" algn="l"/>
                <a:tab pos="6082665" algn="l"/>
                <a:tab pos="6532880" algn="l"/>
                <a:tab pos="7669530"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maximum</a:t>
            </a:r>
            <a:r>
              <a:rPr sz="2450" dirty="0">
                <a:latin typeface="Times New Roman"/>
                <a:cs typeface="Times New Roman"/>
              </a:rPr>
              <a:t>	</a:t>
            </a:r>
            <a:r>
              <a:rPr sz="2450" spc="-10" dirty="0">
                <a:latin typeface="Times New Roman"/>
                <a:cs typeface="Times New Roman"/>
              </a:rPr>
              <a:t>energy</a:t>
            </a:r>
            <a:r>
              <a:rPr sz="2450" dirty="0">
                <a:latin typeface="Times New Roman"/>
                <a:cs typeface="Times New Roman"/>
              </a:rPr>
              <a:t>	</a:t>
            </a:r>
            <a:r>
              <a:rPr sz="2450" spc="-10" dirty="0">
                <a:latin typeface="Times New Roman"/>
                <a:cs typeface="Times New Roman"/>
              </a:rPr>
              <a:t>required</a:t>
            </a:r>
            <a:r>
              <a:rPr sz="2450" dirty="0">
                <a:latin typeface="Times New Roman"/>
                <a:cs typeface="Times New Roman"/>
              </a:rPr>
              <a:t>	</a:t>
            </a:r>
            <a:r>
              <a:rPr sz="2450" spc="-25" dirty="0">
                <a:latin typeface="Times New Roman"/>
                <a:cs typeface="Times New Roman"/>
              </a:rPr>
              <a:t>to</a:t>
            </a:r>
            <a:r>
              <a:rPr sz="2450" dirty="0">
                <a:latin typeface="Times New Roman"/>
                <a:cs typeface="Times New Roman"/>
              </a:rPr>
              <a:t>	</a:t>
            </a:r>
            <a:r>
              <a:rPr sz="2450" spc="-10" dirty="0">
                <a:latin typeface="Times New Roman"/>
                <a:cs typeface="Times New Roman"/>
              </a:rPr>
              <a:t>liberate</a:t>
            </a:r>
            <a:r>
              <a:rPr sz="2450" dirty="0">
                <a:latin typeface="Times New Roman"/>
                <a:cs typeface="Times New Roman"/>
              </a:rPr>
              <a:t>	</a:t>
            </a:r>
            <a:r>
              <a:rPr sz="2450" spc="-25" dirty="0">
                <a:latin typeface="Times New Roman"/>
                <a:cs typeface="Times New Roman"/>
              </a:rPr>
              <a:t>an</a:t>
            </a:r>
            <a:r>
              <a:rPr sz="2450" dirty="0">
                <a:latin typeface="Times New Roman"/>
                <a:cs typeface="Times New Roman"/>
              </a:rPr>
              <a:t>	</a:t>
            </a:r>
            <a:r>
              <a:rPr sz="2450" spc="-10" dirty="0">
                <a:latin typeface="Times New Roman"/>
                <a:cs typeface="Times New Roman"/>
              </a:rPr>
              <a:t>electron</a:t>
            </a:r>
            <a:r>
              <a:rPr sz="2450" dirty="0">
                <a:latin typeface="Times New Roman"/>
                <a:cs typeface="Times New Roman"/>
              </a:rPr>
              <a:t>	</a:t>
            </a:r>
            <a:r>
              <a:rPr sz="2450" spc="-50" dirty="0">
                <a:latin typeface="Times New Roman"/>
                <a:cs typeface="Times New Roman"/>
              </a:rPr>
              <a:t>from 	</a:t>
            </a:r>
            <a:r>
              <a:rPr sz="2450" spc="55" dirty="0">
                <a:latin typeface="Times New Roman"/>
                <a:cs typeface="Times New Roman"/>
              </a:rPr>
              <a:t>Plate</a:t>
            </a:r>
            <a:r>
              <a:rPr sz="2450" spc="145" dirty="0">
                <a:latin typeface="Times New Roman"/>
                <a:cs typeface="Times New Roman"/>
              </a:rPr>
              <a:t> </a:t>
            </a:r>
            <a:r>
              <a:rPr sz="2450" spc="-60" dirty="0">
                <a:latin typeface="Times New Roman"/>
                <a:cs typeface="Times New Roman"/>
              </a:rPr>
              <a:t>A</a:t>
            </a:r>
            <a:endParaRPr sz="2450">
              <a:latin typeface="Times New Roman"/>
              <a:cs typeface="Times New Roman"/>
            </a:endParaRPr>
          </a:p>
          <a:p>
            <a:pPr marL="393700" marR="5715" indent="-361950">
              <a:lnSpc>
                <a:spcPct val="101699"/>
              </a:lnSpc>
              <a:spcBef>
                <a:spcPts val="995"/>
              </a:spcBef>
              <a:buAutoNum type="alphaUcPeriod"/>
              <a:tabLst>
                <a:tab pos="394970" algn="l"/>
              </a:tabLst>
            </a:pP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maximum</a:t>
            </a:r>
            <a:r>
              <a:rPr sz="2450" spc="260" dirty="0">
                <a:latin typeface="Times New Roman"/>
                <a:cs typeface="Times New Roman"/>
              </a:rPr>
              <a:t> </a:t>
            </a:r>
            <a:r>
              <a:rPr sz="2450" dirty="0">
                <a:latin typeface="Times New Roman"/>
                <a:cs typeface="Times New Roman"/>
              </a:rPr>
              <a:t>kinetic</a:t>
            </a:r>
            <a:r>
              <a:rPr sz="2450" spc="260" dirty="0">
                <a:latin typeface="Times New Roman"/>
                <a:cs typeface="Times New Roman"/>
              </a:rPr>
              <a:t> </a:t>
            </a:r>
            <a:r>
              <a:rPr sz="2450" dirty="0">
                <a:latin typeface="Times New Roman"/>
                <a:cs typeface="Times New Roman"/>
              </a:rPr>
              <a:t>energy</a:t>
            </a:r>
            <a:r>
              <a:rPr sz="2450" spc="265" dirty="0">
                <a:latin typeface="Times New Roman"/>
                <a:cs typeface="Times New Roman"/>
              </a:rPr>
              <a:t> </a:t>
            </a:r>
            <a:r>
              <a:rPr sz="2450" dirty="0">
                <a:latin typeface="Times New Roman"/>
                <a:cs typeface="Times New Roman"/>
              </a:rPr>
              <a:t>with</a:t>
            </a:r>
            <a:r>
              <a:rPr sz="2450" spc="260" dirty="0">
                <a:latin typeface="Times New Roman"/>
                <a:cs typeface="Times New Roman"/>
              </a:rPr>
              <a:t> </a:t>
            </a:r>
            <a:r>
              <a:rPr sz="2450" dirty="0">
                <a:latin typeface="Times New Roman"/>
                <a:cs typeface="Times New Roman"/>
              </a:rPr>
              <a:t>which</a:t>
            </a:r>
            <a:r>
              <a:rPr sz="2450" spc="254" dirty="0">
                <a:latin typeface="Times New Roman"/>
                <a:cs typeface="Times New Roman"/>
              </a:rPr>
              <a:t> </a:t>
            </a:r>
            <a:r>
              <a:rPr sz="2450" dirty="0">
                <a:latin typeface="Times New Roman"/>
                <a:cs typeface="Times New Roman"/>
              </a:rPr>
              <a:t>any</a:t>
            </a:r>
            <a:r>
              <a:rPr sz="2450" spc="265" dirty="0">
                <a:latin typeface="Times New Roman"/>
                <a:cs typeface="Times New Roman"/>
              </a:rPr>
              <a:t> </a:t>
            </a:r>
            <a:r>
              <a:rPr sz="2450" dirty="0">
                <a:latin typeface="Times New Roman"/>
                <a:cs typeface="Times New Roman"/>
              </a:rPr>
              <a:t>electron</a:t>
            </a:r>
            <a:r>
              <a:rPr sz="2450" spc="260" dirty="0">
                <a:latin typeface="Times New Roman"/>
                <a:cs typeface="Times New Roman"/>
              </a:rPr>
              <a:t> </a:t>
            </a:r>
            <a:r>
              <a:rPr sz="2450" spc="-10" dirty="0">
                <a:latin typeface="Times New Roman"/>
                <a:cs typeface="Times New Roman"/>
              </a:rPr>
              <a:t>leaves 	</a:t>
            </a:r>
            <a:r>
              <a:rPr sz="2450" spc="55" dirty="0">
                <a:latin typeface="Times New Roman"/>
                <a:cs typeface="Times New Roman"/>
              </a:rPr>
              <a:t>Plate</a:t>
            </a:r>
            <a:r>
              <a:rPr sz="2450" spc="145" dirty="0">
                <a:latin typeface="Times New Roman"/>
                <a:cs typeface="Times New Roman"/>
              </a:rPr>
              <a:t> </a:t>
            </a:r>
            <a:r>
              <a:rPr sz="2450" spc="-35" dirty="0">
                <a:latin typeface="Times New Roman"/>
                <a:cs typeface="Times New Roman"/>
              </a:rPr>
              <a:t>A.</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30" dirty="0"/>
              <a:t>Suppose</a:t>
            </a:r>
            <a:r>
              <a:rPr spc="555" dirty="0"/>
              <a:t> </a:t>
            </a:r>
            <a:r>
              <a:rPr spc="30" dirty="0"/>
              <a:t>an</a:t>
            </a:r>
            <a:r>
              <a:rPr spc="555" dirty="0"/>
              <a:t> </a:t>
            </a:r>
            <a:r>
              <a:rPr spc="-20" dirty="0"/>
              <a:t>electron</a:t>
            </a:r>
            <a:r>
              <a:rPr spc="555" dirty="0"/>
              <a:t> </a:t>
            </a:r>
            <a:r>
              <a:rPr spc="-15" dirty="0"/>
              <a:t>absorbs</a:t>
            </a:r>
            <a:r>
              <a:rPr spc="555" dirty="0"/>
              <a:t> </a:t>
            </a:r>
            <a:r>
              <a:rPr spc="-40" dirty="0"/>
              <a:t>from</a:t>
            </a:r>
            <a:r>
              <a:rPr spc="555" dirty="0"/>
              <a:t> </a:t>
            </a:r>
            <a:r>
              <a:rPr spc="40" dirty="0"/>
              <a:t>a</a:t>
            </a:r>
            <a:r>
              <a:rPr spc="555" dirty="0"/>
              <a:t> </a:t>
            </a:r>
            <a:r>
              <a:rPr spc="20" dirty="0"/>
              <a:t>photon</a:t>
            </a:r>
            <a:r>
              <a:rPr spc="555" dirty="0"/>
              <a:t> </a:t>
            </a:r>
            <a:r>
              <a:rPr spc="30" dirty="0"/>
              <a:t>an</a:t>
            </a:r>
            <a:r>
              <a:rPr spc="555" dirty="0"/>
              <a:t> </a:t>
            </a:r>
            <a:r>
              <a:rPr spc="-35" dirty="0"/>
              <a:t>energy</a:t>
            </a:r>
            <a:r>
              <a:rPr spc="555" dirty="0"/>
              <a:t> </a:t>
            </a:r>
            <a:r>
              <a:rPr spc="114" dirty="0"/>
              <a:t>that</a:t>
            </a:r>
            <a:r>
              <a:rPr spc="555" dirty="0"/>
              <a:t> </a:t>
            </a:r>
            <a:r>
              <a:rPr spc="-65" dirty="0"/>
              <a:t>is</a:t>
            </a:r>
            <a:r>
              <a:rPr spc="-50" dirty="0"/>
              <a:t> </a:t>
            </a:r>
            <a:r>
              <a:rPr spc="5" dirty="0"/>
              <a:t>greater</a:t>
            </a:r>
            <a:r>
              <a:rPr spc="175" dirty="0"/>
              <a:t> </a:t>
            </a:r>
            <a:r>
              <a:rPr spc="70" dirty="0"/>
              <a:t>than</a:t>
            </a:r>
            <a:r>
              <a:rPr spc="175" dirty="0"/>
              <a:t> </a:t>
            </a:r>
            <a:r>
              <a:rPr b="0" i="1" spc="-430" dirty="0">
                <a:latin typeface="Bookman Old Style"/>
                <a:cs typeface="Bookman Old Style"/>
              </a:rPr>
              <a:t>w</a:t>
            </a:r>
            <a:r>
              <a:rPr b="0" i="1" spc="120" dirty="0">
                <a:latin typeface="Bookman Old Style"/>
                <a:cs typeface="Bookman Old Style"/>
              </a:rPr>
              <a:t> </a:t>
            </a:r>
            <a:r>
              <a:rPr spc="-60" dirty="0"/>
              <a:t>for</a:t>
            </a:r>
            <a:r>
              <a:rPr spc="175" dirty="0"/>
              <a:t> </a:t>
            </a:r>
            <a:r>
              <a:rPr spc="114" dirty="0"/>
              <a:t>that</a:t>
            </a:r>
            <a:r>
              <a:rPr spc="175" dirty="0"/>
              <a:t> </a:t>
            </a:r>
            <a:r>
              <a:rPr spc="-10" dirty="0"/>
              <a:t>electron,</a:t>
            </a:r>
            <a:r>
              <a:rPr spc="185" dirty="0"/>
              <a:t> </a:t>
            </a:r>
            <a:r>
              <a:rPr spc="80" dirty="0"/>
              <a:t>but</a:t>
            </a:r>
            <a:r>
              <a:rPr spc="175" dirty="0"/>
              <a:t> </a:t>
            </a:r>
            <a:r>
              <a:rPr spc="-75" dirty="0"/>
              <a:t>less</a:t>
            </a:r>
            <a:r>
              <a:rPr spc="175" dirty="0"/>
              <a:t> </a:t>
            </a:r>
            <a:r>
              <a:rPr spc="70" dirty="0"/>
              <a:t>than</a:t>
            </a:r>
            <a:r>
              <a:rPr spc="175" dirty="0"/>
              <a:t> </a:t>
            </a:r>
            <a:r>
              <a:rPr spc="-185" dirty="0"/>
              <a:t>(</a:t>
            </a:r>
            <a:r>
              <a:rPr b="0" i="1" spc="-185" dirty="0">
                <a:latin typeface="Bookman Old Style"/>
                <a:cs typeface="Bookman Old Style"/>
              </a:rPr>
              <a:t>w</a:t>
            </a:r>
            <a:r>
              <a:rPr b="0" i="1" spc="-90" dirty="0">
                <a:latin typeface="Bookman Old Style"/>
                <a:cs typeface="Bookman Old Style"/>
              </a:rPr>
              <a:t> </a:t>
            </a:r>
            <a:r>
              <a:rPr spc="385" dirty="0"/>
              <a:t>+</a:t>
            </a:r>
            <a:r>
              <a:rPr spc="-35" dirty="0"/>
              <a:t> </a:t>
            </a:r>
            <a:r>
              <a:rPr b="0" i="1" spc="-270" dirty="0">
                <a:latin typeface="Bookman Old Style"/>
                <a:cs typeface="Bookman Old Style"/>
              </a:rPr>
              <a:t>V</a:t>
            </a:r>
            <a:r>
              <a:rPr b="0" i="1" spc="-195" dirty="0">
                <a:latin typeface="Bookman Old Style"/>
                <a:cs typeface="Bookman Old Style"/>
              </a:rPr>
              <a:t> </a:t>
            </a:r>
            <a:r>
              <a:rPr b="0" i="1" spc="-55" dirty="0">
                <a:latin typeface="Bookman Old Style"/>
                <a:cs typeface="Bookman Old Style"/>
              </a:rPr>
              <a:t>e</a:t>
            </a:r>
            <a:r>
              <a:rPr spc="-55" dirty="0"/>
              <a:t>).</a:t>
            </a:r>
            <a:r>
              <a:rPr spc="509" dirty="0"/>
              <a:t> </a:t>
            </a:r>
            <a:r>
              <a:rPr spc="-20" dirty="0"/>
              <a:t>Which</a:t>
            </a:r>
            <a:r>
              <a:rPr spc="15" dirty="0"/>
              <a:t> </a:t>
            </a:r>
            <a:r>
              <a:rPr spc="-114" dirty="0"/>
              <a:t>of</a:t>
            </a:r>
            <a:r>
              <a:rPr spc="135" dirty="0"/>
              <a:t> </a:t>
            </a:r>
            <a:r>
              <a:rPr spc="45" dirty="0"/>
              <a:t>the</a:t>
            </a:r>
            <a:r>
              <a:rPr spc="135" dirty="0"/>
              <a:t> </a:t>
            </a:r>
            <a:r>
              <a:rPr spc="-90" dirty="0"/>
              <a:t>following</a:t>
            </a:r>
            <a:r>
              <a:rPr spc="135" dirty="0"/>
              <a:t> </a:t>
            </a:r>
            <a:r>
              <a:rPr spc="35" dirty="0"/>
              <a:t>best</a:t>
            </a:r>
            <a:r>
              <a:rPr spc="135" dirty="0"/>
              <a:t> </a:t>
            </a:r>
            <a:r>
              <a:rPr spc="-35" dirty="0"/>
              <a:t>describes</a:t>
            </a:r>
            <a:r>
              <a:rPr spc="130" dirty="0"/>
              <a:t> </a:t>
            </a:r>
            <a:r>
              <a:rPr spc="35" dirty="0"/>
              <a:t>what</a:t>
            </a:r>
            <a:r>
              <a:rPr spc="135" dirty="0"/>
              <a:t> </a:t>
            </a:r>
            <a:r>
              <a:rPr spc="-80" dirty="0"/>
              <a:t>will</a:t>
            </a:r>
            <a:r>
              <a:rPr spc="135" dirty="0"/>
              <a:t> </a:t>
            </a:r>
            <a:r>
              <a:rPr spc="20" dirty="0"/>
              <a:t>happen?</a:t>
            </a:r>
            <a:r>
              <a:rPr spc="395" dirty="0"/>
              <a:t> </a:t>
            </a:r>
            <a:r>
              <a:rPr spc="-30" dirty="0"/>
              <a:t>(Choose</a:t>
            </a:r>
            <a:r>
              <a:rPr spc="135" dirty="0"/>
              <a:t> </a:t>
            </a:r>
            <a:r>
              <a:rPr spc="-20" dirty="0"/>
              <a:t>one.)</a:t>
            </a:r>
          </a:p>
        </p:txBody>
      </p:sp>
      <p:sp>
        <p:nvSpPr>
          <p:cNvPr id="5" name="object 5"/>
          <p:cNvSpPr txBox="1"/>
          <p:nvPr/>
        </p:nvSpPr>
        <p:spPr>
          <a:xfrm>
            <a:off x="719315" y="2421615"/>
            <a:ext cx="8255634" cy="230314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95" dirty="0">
                <a:latin typeface="Times New Roman"/>
                <a:cs typeface="Times New Roman"/>
              </a:rPr>
              <a:t>It</a:t>
            </a:r>
            <a:r>
              <a:rPr sz="2450" spc="130" dirty="0">
                <a:latin typeface="Times New Roman"/>
                <a:cs typeface="Times New Roman"/>
              </a:rPr>
              <a:t> </a:t>
            </a:r>
            <a:r>
              <a:rPr sz="2450" spc="-20" dirty="0">
                <a:latin typeface="Times New Roman"/>
                <a:cs typeface="Times New Roman"/>
              </a:rPr>
              <a:t>will</a:t>
            </a:r>
            <a:r>
              <a:rPr sz="2450" spc="130" dirty="0">
                <a:latin typeface="Times New Roman"/>
                <a:cs typeface="Times New Roman"/>
              </a:rPr>
              <a:t> </a:t>
            </a:r>
            <a:r>
              <a:rPr sz="2450" dirty="0">
                <a:latin typeface="Times New Roman"/>
                <a:cs typeface="Times New Roman"/>
              </a:rPr>
              <a:t>not</a:t>
            </a:r>
            <a:r>
              <a:rPr sz="2450" spc="130" dirty="0">
                <a:latin typeface="Times New Roman"/>
                <a:cs typeface="Times New Roman"/>
              </a:rPr>
              <a:t> </a:t>
            </a:r>
            <a:r>
              <a:rPr sz="2450" dirty="0">
                <a:latin typeface="Times New Roman"/>
                <a:cs typeface="Times New Roman"/>
              </a:rPr>
              <a:t>be</a:t>
            </a:r>
            <a:r>
              <a:rPr sz="2450" spc="130" dirty="0">
                <a:latin typeface="Times New Roman"/>
                <a:cs typeface="Times New Roman"/>
              </a:rPr>
              <a:t> </a:t>
            </a:r>
            <a:r>
              <a:rPr sz="2450" dirty="0">
                <a:latin typeface="Times New Roman"/>
                <a:cs typeface="Times New Roman"/>
              </a:rPr>
              <a:t>liberated</a:t>
            </a:r>
            <a:r>
              <a:rPr sz="2450" spc="130" dirty="0">
                <a:latin typeface="Times New Roman"/>
                <a:cs typeface="Times New Roman"/>
              </a:rPr>
              <a:t> </a:t>
            </a:r>
            <a:r>
              <a:rPr sz="2450" dirty="0">
                <a:latin typeface="Times New Roman"/>
                <a:cs typeface="Times New Roman"/>
              </a:rPr>
              <a:t>from</a:t>
            </a:r>
            <a:r>
              <a:rPr sz="2450" spc="125" dirty="0">
                <a:latin typeface="Times New Roman"/>
                <a:cs typeface="Times New Roman"/>
              </a:rPr>
              <a:t> </a:t>
            </a:r>
            <a:r>
              <a:rPr sz="2450" spc="55" dirty="0">
                <a:latin typeface="Times New Roman"/>
                <a:cs typeface="Times New Roman"/>
              </a:rPr>
              <a:t>Plate</a:t>
            </a:r>
            <a:r>
              <a:rPr sz="2450" spc="130" dirty="0">
                <a:latin typeface="Times New Roman"/>
                <a:cs typeface="Times New Roman"/>
              </a:rPr>
              <a:t> </a:t>
            </a:r>
            <a:r>
              <a:rPr sz="2450" spc="-25" dirty="0">
                <a:latin typeface="Times New Roman"/>
                <a:cs typeface="Times New Roman"/>
              </a:rPr>
              <a:t>A.</a:t>
            </a:r>
            <a:endParaRPr sz="2450">
              <a:latin typeface="Times New Roman"/>
              <a:cs typeface="Times New Roman"/>
            </a:endParaRPr>
          </a:p>
          <a:p>
            <a:pPr marL="382270" marR="5715" indent="-358140">
              <a:lnSpc>
                <a:spcPct val="101699"/>
              </a:lnSpc>
              <a:spcBef>
                <a:spcPts val="995"/>
              </a:spcBef>
              <a:buAutoNum type="alphaUcPeriod"/>
              <a:tabLst>
                <a:tab pos="383540" algn="l"/>
              </a:tabLst>
            </a:pPr>
            <a:r>
              <a:rPr sz="2450" spc="95" dirty="0">
                <a:latin typeface="Times New Roman"/>
                <a:cs typeface="Times New Roman"/>
              </a:rPr>
              <a:t>It</a:t>
            </a:r>
            <a:r>
              <a:rPr sz="2450" spc="-25" dirty="0">
                <a:latin typeface="Times New Roman"/>
                <a:cs typeface="Times New Roman"/>
              </a:rPr>
              <a:t> </a:t>
            </a:r>
            <a:r>
              <a:rPr sz="2450" spc="-60" dirty="0">
                <a:latin typeface="Times New Roman"/>
                <a:cs typeface="Times New Roman"/>
              </a:rPr>
              <a:t>will</a:t>
            </a:r>
            <a:r>
              <a:rPr sz="2450" spc="-25" dirty="0">
                <a:latin typeface="Times New Roman"/>
                <a:cs typeface="Times New Roman"/>
              </a:rPr>
              <a:t> </a:t>
            </a:r>
            <a:r>
              <a:rPr sz="2450" dirty="0">
                <a:latin typeface="Times New Roman"/>
                <a:cs typeface="Times New Roman"/>
              </a:rPr>
              <a:t>be</a:t>
            </a:r>
            <a:r>
              <a:rPr sz="2450" spc="-20" dirty="0">
                <a:latin typeface="Times New Roman"/>
                <a:cs typeface="Times New Roman"/>
              </a:rPr>
              <a:t> </a:t>
            </a:r>
            <a:r>
              <a:rPr sz="2450" dirty="0">
                <a:latin typeface="Times New Roman"/>
                <a:cs typeface="Times New Roman"/>
              </a:rPr>
              <a:t>liberated</a:t>
            </a:r>
            <a:r>
              <a:rPr sz="2450" spc="-25" dirty="0">
                <a:latin typeface="Times New Roman"/>
                <a:cs typeface="Times New Roman"/>
              </a:rPr>
              <a:t> </a:t>
            </a:r>
            <a:r>
              <a:rPr sz="2450" spc="-10" dirty="0">
                <a:latin typeface="Times New Roman"/>
                <a:cs typeface="Times New Roman"/>
              </a:rPr>
              <a:t>from</a:t>
            </a:r>
            <a:r>
              <a:rPr sz="2450" spc="-25" dirty="0">
                <a:latin typeface="Times New Roman"/>
                <a:cs typeface="Times New Roman"/>
              </a:rPr>
              <a:t> </a:t>
            </a:r>
            <a:r>
              <a:rPr sz="2450" spc="55" dirty="0">
                <a:latin typeface="Times New Roman"/>
                <a:cs typeface="Times New Roman"/>
              </a:rPr>
              <a:t>Plate</a:t>
            </a:r>
            <a:r>
              <a:rPr sz="2450" spc="-20" dirty="0">
                <a:latin typeface="Times New Roman"/>
                <a:cs typeface="Times New Roman"/>
              </a:rPr>
              <a:t> </a:t>
            </a:r>
            <a:r>
              <a:rPr sz="2450" dirty="0">
                <a:latin typeface="Times New Roman"/>
                <a:cs typeface="Times New Roman"/>
              </a:rPr>
              <a:t>A,</a:t>
            </a:r>
            <a:r>
              <a:rPr sz="2450" spc="-30" dirty="0">
                <a:latin typeface="Times New Roman"/>
                <a:cs typeface="Times New Roman"/>
              </a:rPr>
              <a:t> </a:t>
            </a:r>
            <a:r>
              <a:rPr sz="2450" spc="80" dirty="0">
                <a:latin typeface="Times New Roman"/>
                <a:cs typeface="Times New Roman"/>
              </a:rPr>
              <a:t>but</a:t>
            </a:r>
            <a:r>
              <a:rPr sz="2450" spc="-20" dirty="0">
                <a:latin typeface="Times New Roman"/>
                <a:cs typeface="Times New Roman"/>
              </a:rPr>
              <a:t> </a:t>
            </a:r>
            <a:r>
              <a:rPr sz="2450" dirty="0">
                <a:latin typeface="Times New Roman"/>
                <a:cs typeface="Times New Roman"/>
              </a:rPr>
              <a:t>then</a:t>
            </a:r>
            <a:r>
              <a:rPr sz="2450" spc="-20" dirty="0">
                <a:latin typeface="Times New Roman"/>
                <a:cs typeface="Times New Roman"/>
              </a:rPr>
              <a:t> </a:t>
            </a:r>
            <a:r>
              <a:rPr sz="2450" spc="65" dirty="0">
                <a:latin typeface="Times New Roman"/>
                <a:cs typeface="Times New Roman"/>
              </a:rPr>
              <a:t>it</a:t>
            </a:r>
            <a:r>
              <a:rPr sz="2450" spc="-25" dirty="0">
                <a:latin typeface="Times New Roman"/>
                <a:cs typeface="Times New Roman"/>
              </a:rPr>
              <a:t> </a:t>
            </a:r>
            <a:r>
              <a:rPr sz="2450" spc="-60" dirty="0">
                <a:latin typeface="Times New Roman"/>
                <a:cs typeface="Times New Roman"/>
              </a:rPr>
              <a:t>will</a:t>
            </a:r>
            <a:r>
              <a:rPr sz="2450" spc="-20" dirty="0">
                <a:latin typeface="Times New Roman"/>
                <a:cs typeface="Times New Roman"/>
              </a:rPr>
              <a:t> </a:t>
            </a:r>
            <a:r>
              <a:rPr sz="2450" dirty="0">
                <a:latin typeface="Times New Roman"/>
                <a:cs typeface="Times New Roman"/>
              </a:rPr>
              <a:t>be</a:t>
            </a:r>
            <a:r>
              <a:rPr sz="2450" spc="-25" dirty="0">
                <a:latin typeface="Times New Roman"/>
                <a:cs typeface="Times New Roman"/>
              </a:rPr>
              <a:t> </a:t>
            </a:r>
            <a:r>
              <a:rPr sz="2450" dirty="0">
                <a:latin typeface="Times New Roman"/>
                <a:cs typeface="Times New Roman"/>
              </a:rPr>
              <a:t>pulled</a:t>
            </a:r>
            <a:r>
              <a:rPr sz="2450" spc="-30" dirty="0">
                <a:latin typeface="Times New Roman"/>
                <a:cs typeface="Times New Roman"/>
              </a:rPr>
              <a:t> </a:t>
            </a:r>
            <a:r>
              <a:rPr sz="2450" spc="-20" dirty="0">
                <a:latin typeface="Times New Roman"/>
                <a:cs typeface="Times New Roman"/>
              </a:rPr>
              <a:t>back 	</a:t>
            </a:r>
            <a:r>
              <a:rPr sz="2450" dirty="0">
                <a:latin typeface="Times New Roman"/>
                <a:cs typeface="Times New Roman"/>
              </a:rPr>
              <a:t>to</a:t>
            </a:r>
            <a:r>
              <a:rPr sz="2450" spc="105" dirty="0">
                <a:latin typeface="Times New Roman"/>
                <a:cs typeface="Times New Roman"/>
              </a:rPr>
              <a:t> </a:t>
            </a:r>
            <a:r>
              <a:rPr sz="2450" spc="55" dirty="0">
                <a:latin typeface="Times New Roman"/>
                <a:cs typeface="Times New Roman"/>
              </a:rPr>
              <a:t>Plate</a:t>
            </a:r>
            <a:r>
              <a:rPr sz="2450" spc="114"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by</a:t>
            </a:r>
            <a:r>
              <a:rPr sz="2450" spc="114"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electric</a:t>
            </a:r>
            <a:r>
              <a:rPr sz="2450" spc="114" dirty="0">
                <a:latin typeface="Times New Roman"/>
                <a:cs typeface="Times New Roman"/>
              </a:rPr>
              <a:t> </a:t>
            </a:r>
            <a:r>
              <a:rPr sz="2450" spc="-25" dirty="0">
                <a:latin typeface="Times New Roman"/>
                <a:cs typeface="Times New Roman"/>
              </a:rPr>
              <a:t>force</a:t>
            </a:r>
            <a:r>
              <a:rPr sz="2450" spc="114" dirty="0">
                <a:latin typeface="Times New Roman"/>
                <a:cs typeface="Times New Roman"/>
              </a:rPr>
              <a:t> </a:t>
            </a:r>
            <a:r>
              <a:rPr sz="2450" dirty="0">
                <a:latin typeface="Times New Roman"/>
                <a:cs typeface="Times New Roman"/>
              </a:rPr>
              <a:t>in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spc="-10" dirty="0">
                <a:latin typeface="Times New Roman"/>
                <a:cs typeface="Times New Roman"/>
              </a:rPr>
              <a:t>vacuum.</a:t>
            </a:r>
            <a:endParaRPr sz="2450">
              <a:latin typeface="Times New Roman"/>
              <a:cs typeface="Times New Roman"/>
            </a:endParaRPr>
          </a:p>
          <a:p>
            <a:pPr marL="382270" marR="5080" indent="-361950">
              <a:lnSpc>
                <a:spcPct val="101699"/>
              </a:lnSpc>
              <a:spcBef>
                <a:spcPts val="995"/>
              </a:spcBef>
              <a:buAutoNum type="alphaUcPeriod"/>
              <a:tabLst>
                <a:tab pos="383540" algn="l"/>
                <a:tab pos="737235" algn="l"/>
                <a:tab pos="1322705" algn="l"/>
                <a:tab pos="1759585" algn="l"/>
                <a:tab pos="3009900" algn="l"/>
                <a:tab pos="3735070" algn="l"/>
                <a:tab pos="4534535" algn="l"/>
                <a:tab pos="4971415" algn="l"/>
                <a:tab pos="5720715" algn="l"/>
                <a:tab pos="6116320" algn="l"/>
                <a:tab pos="6915784" algn="l"/>
                <a:tab pos="7339965" algn="l"/>
                <a:tab pos="7945755" algn="l"/>
              </a:tabLst>
            </a:pPr>
            <a:r>
              <a:rPr sz="2450" spc="70" dirty="0">
                <a:latin typeface="Times New Roman"/>
                <a:cs typeface="Times New Roman"/>
              </a:rPr>
              <a:t>It</a:t>
            </a:r>
            <a:r>
              <a:rPr sz="2450" dirty="0">
                <a:latin typeface="Times New Roman"/>
                <a:cs typeface="Times New Roman"/>
              </a:rPr>
              <a:t>	</a:t>
            </a:r>
            <a:r>
              <a:rPr sz="2450" spc="-20" dirty="0">
                <a:latin typeface="Times New Roman"/>
                <a:cs typeface="Times New Roman"/>
              </a:rPr>
              <a:t>will</a:t>
            </a:r>
            <a:r>
              <a:rPr sz="2450" dirty="0">
                <a:latin typeface="Times New Roman"/>
                <a:cs typeface="Times New Roman"/>
              </a:rPr>
              <a:t>	</a:t>
            </a:r>
            <a:r>
              <a:rPr sz="2450" spc="-25" dirty="0">
                <a:latin typeface="Times New Roman"/>
                <a:cs typeface="Times New Roman"/>
              </a:rPr>
              <a:t>be</a:t>
            </a:r>
            <a:r>
              <a:rPr sz="2450" dirty="0">
                <a:latin typeface="Times New Roman"/>
                <a:cs typeface="Times New Roman"/>
              </a:rPr>
              <a:t>	</a:t>
            </a:r>
            <a:r>
              <a:rPr sz="2450" spc="-10" dirty="0">
                <a:latin typeface="Times New Roman"/>
                <a:cs typeface="Times New Roman"/>
              </a:rPr>
              <a:t>liberated</a:t>
            </a:r>
            <a:r>
              <a:rPr sz="2450" dirty="0">
                <a:latin typeface="Times New Roman"/>
                <a:cs typeface="Times New Roman"/>
              </a:rPr>
              <a:t>	</a:t>
            </a:r>
            <a:r>
              <a:rPr sz="2450" spc="-20" dirty="0">
                <a:latin typeface="Times New Roman"/>
                <a:cs typeface="Times New Roman"/>
              </a:rPr>
              <a:t>from</a:t>
            </a:r>
            <a:r>
              <a:rPr sz="2450" dirty="0">
                <a:latin typeface="Times New Roman"/>
                <a:cs typeface="Times New Roman"/>
              </a:rPr>
              <a:t>	</a:t>
            </a:r>
            <a:r>
              <a:rPr sz="2450" spc="45" dirty="0">
                <a:latin typeface="Times New Roman"/>
                <a:cs typeface="Times New Roman"/>
              </a:rPr>
              <a:t>Plate</a:t>
            </a:r>
            <a:r>
              <a:rPr sz="2450" dirty="0">
                <a:latin typeface="Times New Roman"/>
                <a:cs typeface="Times New Roman"/>
              </a:rPr>
              <a:t>	</a:t>
            </a:r>
            <a:r>
              <a:rPr sz="2450" spc="-25" dirty="0">
                <a:latin typeface="Times New Roman"/>
                <a:cs typeface="Times New Roman"/>
              </a:rPr>
              <a:t>A,</a:t>
            </a:r>
            <a:r>
              <a:rPr sz="2450" dirty="0">
                <a:latin typeface="Times New Roman"/>
                <a:cs typeface="Times New Roman"/>
              </a:rPr>
              <a:t>	</a:t>
            </a:r>
            <a:r>
              <a:rPr sz="2450" spc="-10" dirty="0">
                <a:latin typeface="Times New Roman"/>
                <a:cs typeface="Times New Roman"/>
              </a:rPr>
              <a:t>cross</a:t>
            </a:r>
            <a:r>
              <a:rPr sz="2450" dirty="0">
                <a:latin typeface="Times New Roman"/>
                <a:cs typeface="Times New Roman"/>
              </a:rPr>
              <a:t>	</a:t>
            </a:r>
            <a:r>
              <a:rPr sz="2450" spc="-25" dirty="0">
                <a:latin typeface="Times New Roman"/>
                <a:cs typeface="Times New Roman"/>
              </a:rPr>
              <a:t>to</a:t>
            </a:r>
            <a:r>
              <a:rPr sz="2450" dirty="0">
                <a:latin typeface="Times New Roman"/>
                <a:cs typeface="Times New Roman"/>
              </a:rPr>
              <a:t>	</a:t>
            </a:r>
            <a:r>
              <a:rPr sz="2450" spc="45" dirty="0">
                <a:latin typeface="Times New Roman"/>
                <a:cs typeface="Times New Roman"/>
              </a:rPr>
              <a:t>Plate</a:t>
            </a:r>
            <a:r>
              <a:rPr sz="2450" dirty="0">
                <a:latin typeface="Times New Roman"/>
                <a:cs typeface="Times New Roman"/>
              </a:rPr>
              <a:t>	</a:t>
            </a:r>
            <a:r>
              <a:rPr sz="2450" spc="-25" dirty="0">
                <a:latin typeface="Times New Roman"/>
                <a:cs typeface="Times New Roman"/>
              </a:rPr>
              <a:t>B,</a:t>
            </a:r>
            <a:r>
              <a:rPr sz="2450" dirty="0">
                <a:latin typeface="Times New Roman"/>
                <a:cs typeface="Times New Roman"/>
              </a:rPr>
              <a:t>	</a:t>
            </a:r>
            <a:r>
              <a:rPr sz="2450" spc="-25" dirty="0">
                <a:latin typeface="Times New Roman"/>
                <a:cs typeface="Times New Roman"/>
              </a:rPr>
              <a:t>and</a:t>
            </a:r>
            <a:r>
              <a:rPr sz="2450" dirty="0">
                <a:latin typeface="Times New Roman"/>
                <a:cs typeface="Times New Roman"/>
              </a:rPr>
              <a:t>	</a:t>
            </a:r>
            <a:r>
              <a:rPr sz="2450" spc="-25" dirty="0">
                <a:latin typeface="Times New Roman"/>
                <a:cs typeface="Times New Roman"/>
              </a:rPr>
              <a:t>be 	</a:t>
            </a:r>
            <a:r>
              <a:rPr sz="2450" dirty="0">
                <a:latin typeface="Times New Roman"/>
                <a:cs typeface="Times New Roman"/>
              </a:rPr>
              <a:t>registered</a:t>
            </a:r>
            <a:r>
              <a:rPr sz="2450" spc="135" dirty="0">
                <a:latin typeface="Times New Roman"/>
                <a:cs typeface="Times New Roman"/>
              </a:rPr>
              <a:t> </a:t>
            </a:r>
            <a:r>
              <a:rPr sz="2450" dirty="0">
                <a:latin typeface="Times New Roman"/>
                <a:cs typeface="Times New Roman"/>
              </a:rPr>
              <a:t>in</a:t>
            </a:r>
            <a:r>
              <a:rPr sz="2450" spc="15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spc="-10" dirty="0">
                <a:latin typeface="Times New Roman"/>
                <a:cs typeface="Times New Roman"/>
              </a:rPr>
              <a:t>ammeter.</a:t>
            </a:r>
            <a:endParaRPr sz="2450">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26005"/>
            <a:ext cx="8281034" cy="1542415"/>
          </a:xfrm>
          <a:prstGeom prst="rect">
            <a:avLst/>
          </a:prstGeom>
        </p:spPr>
        <p:txBody>
          <a:bodyPr vert="horz" wrap="square" lIns="0" tIns="9525" rIns="0" bIns="0" rtlCol="0">
            <a:spAutoFit/>
          </a:bodyPr>
          <a:lstStyle/>
          <a:p>
            <a:pPr marL="25400" marR="17780" algn="just">
              <a:lnSpc>
                <a:spcPct val="101699"/>
              </a:lnSpc>
              <a:spcBef>
                <a:spcPts val="75"/>
              </a:spcBef>
            </a:pPr>
            <a:r>
              <a:rPr spc="-20" dirty="0"/>
              <a:t>Two</a:t>
            </a:r>
            <a:r>
              <a:rPr spc="-25" dirty="0"/>
              <a:t> </a:t>
            </a:r>
            <a:r>
              <a:rPr spc="-10" dirty="0"/>
              <a:t>electromagnetic</a:t>
            </a:r>
            <a:r>
              <a:rPr spc="-20" dirty="0"/>
              <a:t> </a:t>
            </a:r>
            <a:r>
              <a:rPr spc="-85" dirty="0"/>
              <a:t>waves</a:t>
            </a:r>
            <a:r>
              <a:rPr spc="-10" dirty="0"/>
              <a:t> </a:t>
            </a:r>
            <a:r>
              <a:rPr b="0" i="1" spc="50" dirty="0">
                <a:latin typeface="Bookman Old Style"/>
                <a:cs typeface="Bookman Old Style"/>
              </a:rPr>
              <a:t>E</a:t>
            </a:r>
            <a:r>
              <a:rPr sz="3075" spc="75" baseline="-13550" dirty="0"/>
              <a:t>1</a:t>
            </a:r>
            <a:r>
              <a:rPr sz="2450" spc="50" dirty="0"/>
              <a:t>(</a:t>
            </a:r>
            <a:r>
              <a:rPr sz="2450" b="0" i="1" spc="50" dirty="0">
                <a:latin typeface="Bookman Old Style"/>
                <a:cs typeface="Bookman Old Style"/>
              </a:rPr>
              <a:t>x</a:t>
            </a:r>
            <a:r>
              <a:rPr sz="2450" spc="50" dirty="0"/>
              <a:t>)</a:t>
            </a:r>
            <a:r>
              <a:rPr sz="2450" spc="-15" dirty="0"/>
              <a:t> </a:t>
            </a:r>
            <a:r>
              <a:rPr sz="2450" dirty="0"/>
              <a:t>and</a:t>
            </a:r>
            <a:r>
              <a:rPr sz="2450" spc="-10" dirty="0"/>
              <a:t> </a:t>
            </a:r>
            <a:r>
              <a:rPr sz="2450" b="0" i="1" spc="50" dirty="0">
                <a:latin typeface="Bookman Old Style"/>
                <a:cs typeface="Bookman Old Style"/>
              </a:rPr>
              <a:t>E</a:t>
            </a:r>
            <a:r>
              <a:rPr sz="3075" spc="75" baseline="-13550" dirty="0"/>
              <a:t>2</a:t>
            </a:r>
            <a:r>
              <a:rPr sz="2450" spc="50" dirty="0"/>
              <a:t>(</a:t>
            </a:r>
            <a:r>
              <a:rPr sz="2450" b="0" i="1" spc="50" dirty="0">
                <a:latin typeface="Bookman Old Style"/>
                <a:cs typeface="Bookman Old Style"/>
              </a:rPr>
              <a:t>x</a:t>
            </a:r>
            <a:r>
              <a:rPr sz="2450" spc="50" dirty="0"/>
              <a:t>)</a:t>
            </a:r>
            <a:r>
              <a:rPr sz="2450" spc="-15" dirty="0"/>
              <a:t> </a:t>
            </a:r>
            <a:r>
              <a:rPr sz="2450" dirty="0"/>
              <a:t>meet</a:t>
            </a:r>
            <a:r>
              <a:rPr sz="2450" spc="-15" dirty="0"/>
              <a:t> </a:t>
            </a:r>
            <a:r>
              <a:rPr sz="2450" spc="120" dirty="0"/>
              <a:t>at</a:t>
            </a:r>
            <a:r>
              <a:rPr sz="2450" spc="-15" dirty="0"/>
              <a:t> </a:t>
            </a:r>
            <a:r>
              <a:rPr sz="2450" dirty="0"/>
              <a:t>a</a:t>
            </a:r>
            <a:r>
              <a:rPr sz="2450" spc="-10" dirty="0"/>
              <a:t> </a:t>
            </a:r>
            <a:r>
              <a:rPr sz="2450" dirty="0"/>
              <a:t>point.</a:t>
            </a:r>
            <a:r>
              <a:rPr sz="2450" spc="365" dirty="0"/>
              <a:t> </a:t>
            </a:r>
            <a:r>
              <a:rPr sz="2450" spc="45" dirty="0"/>
              <a:t>But </a:t>
            </a:r>
            <a:r>
              <a:rPr sz="2450" dirty="0"/>
              <a:t>this</a:t>
            </a:r>
            <a:r>
              <a:rPr sz="2450" spc="-35" dirty="0"/>
              <a:t> </a:t>
            </a:r>
            <a:r>
              <a:rPr sz="2450" spc="-20" dirty="0"/>
              <a:t>occurs </a:t>
            </a:r>
            <a:r>
              <a:rPr sz="2450" dirty="0"/>
              <a:t>in</a:t>
            </a:r>
            <a:r>
              <a:rPr sz="2450" spc="-20" dirty="0"/>
              <a:t> </a:t>
            </a:r>
            <a:r>
              <a:rPr sz="2450" dirty="0"/>
              <a:t>a</a:t>
            </a:r>
            <a:r>
              <a:rPr sz="2450" spc="-20" dirty="0"/>
              <a:t> </a:t>
            </a:r>
            <a:r>
              <a:rPr sz="2450" dirty="0"/>
              <a:t>medium</a:t>
            </a:r>
            <a:r>
              <a:rPr sz="2450" spc="-20" dirty="0"/>
              <a:t> </a:t>
            </a:r>
            <a:r>
              <a:rPr sz="2450" dirty="0"/>
              <a:t>(such</a:t>
            </a:r>
            <a:r>
              <a:rPr sz="2450" spc="-20" dirty="0"/>
              <a:t> </a:t>
            </a:r>
            <a:r>
              <a:rPr sz="2450" dirty="0"/>
              <a:t>as</a:t>
            </a:r>
            <a:r>
              <a:rPr sz="2450" spc="-20" dirty="0"/>
              <a:t> </a:t>
            </a:r>
            <a:r>
              <a:rPr sz="2450" dirty="0"/>
              <a:t>air</a:t>
            </a:r>
            <a:r>
              <a:rPr sz="2450" spc="-20" dirty="0"/>
              <a:t> </a:t>
            </a:r>
            <a:r>
              <a:rPr sz="2450" dirty="0"/>
              <a:t>or</a:t>
            </a:r>
            <a:r>
              <a:rPr sz="2450" spc="-20" dirty="0"/>
              <a:t> </a:t>
            </a:r>
            <a:r>
              <a:rPr sz="2450" dirty="0"/>
              <a:t>water),</a:t>
            </a:r>
            <a:r>
              <a:rPr sz="2450" spc="15" dirty="0"/>
              <a:t> </a:t>
            </a:r>
            <a:r>
              <a:rPr sz="2450" dirty="0"/>
              <a:t>not</a:t>
            </a:r>
            <a:r>
              <a:rPr sz="2450" spc="-25" dirty="0"/>
              <a:t> </a:t>
            </a:r>
            <a:r>
              <a:rPr sz="2450" dirty="0"/>
              <a:t>in</a:t>
            </a:r>
            <a:r>
              <a:rPr sz="2450" spc="-20" dirty="0"/>
              <a:t> </a:t>
            </a:r>
            <a:r>
              <a:rPr sz="2450" dirty="0"/>
              <a:t>a</a:t>
            </a:r>
            <a:r>
              <a:rPr sz="2450" spc="-20" dirty="0"/>
              <a:t> </a:t>
            </a:r>
            <a:r>
              <a:rPr sz="2450" dirty="0"/>
              <a:t>vacuum,</a:t>
            </a:r>
            <a:r>
              <a:rPr sz="2450" spc="15" dirty="0"/>
              <a:t> </a:t>
            </a:r>
            <a:r>
              <a:rPr sz="2450" spc="-25" dirty="0"/>
              <a:t>so </a:t>
            </a:r>
            <a:r>
              <a:rPr sz="2450" dirty="0"/>
              <a:t>the</a:t>
            </a:r>
            <a:r>
              <a:rPr sz="2450" spc="75" dirty="0"/>
              <a:t> </a:t>
            </a:r>
            <a:r>
              <a:rPr sz="2450" spc="-40" dirty="0"/>
              <a:t>waves</a:t>
            </a:r>
            <a:r>
              <a:rPr sz="2450" spc="75" dirty="0"/>
              <a:t> </a:t>
            </a:r>
            <a:r>
              <a:rPr sz="2450" dirty="0"/>
              <a:t>do</a:t>
            </a:r>
            <a:r>
              <a:rPr sz="2450" spc="75" dirty="0"/>
              <a:t> </a:t>
            </a:r>
            <a:r>
              <a:rPr sz="2450" b="0" i="1" dirty="0">
                <a:latin typeface="Bookman Old Style"/>
                <a:cs typeface="Bookman Old Style"/>
              </a:rPr>
              <a:t>not</a:t>
            </a:r>
            <a:r>
              <a:rPr sz="2450" b="0" i="1" spc="160" dirty="0">
                <a:latin typeface="Bookman Old Style"/>
                <a:cs typeface="Bookman Old Style"/>
              </a:rPr>
              <a:t> </a:t>
            </a:r>
            <a:r>
              <a:rPr sz="2450" dirty="0"/>
              <a:t>perfectly</a:t>
            </a:r>
            <a:r>
              <a:rPr sz="2450" spc="75" dirty="0"/>
              <a:t> </a:t>
            </a:r>
            <a:r>
              <a:rPr sz="2450" dirty="0"/>
              <a:t>obey</a:t>
            </a:r>
            <a:r>
              <a:rPr sz="2450" spc="75" dirty="0"/>
              <a:t> </a:t>
            </a:r>
            <a:r>
              <a:rPr sz="2450" dirty="0"/>
              <a:t>linear</a:t>
            </a:r>
            <a:r>
              <a:rPr sz="2450" spc="75" dirty="0"/>
              <a:t> </a:t>
            </a:r>
            <a:r>
              <a:rPr sz="2450" dirty="0"/>
              <a:t>superposition.</a:t>
            </a:r>
            <a:r>
              <a:rPr sz="2450" spc="335" dirty="0"/>
              <a:t> </a:t>
            </a:r>
            <a:r>
              <a:rPr sz="2450" spc="75" dirty="0"/>
              <a:t>What </a:t>
            </a:r>
            <a:r>
              <a:rPr sz="2450" spc="-20" dirty="0"/>
              <a:t>does </a:t>
            </a:r>
            <a:r>
              <a:rPr sz="2450" spc="114" dirty="0"/>
              <a:t>that</a:t>
            </a:r>
            <a:r>
              <a:rPr sz="2450" spc="80" dirty="0"/>
              <a:t> </a:t>
            </a:r>
            <a:r>
              <a:rPr sz="2450" dirty="0"/>
              <a:t>mean?</a:t>
            </a:r>
            <a:r>
              <a:rPr sz="2450" spc="320" dirty="0"/>
              <a:t> </a:t>
            </a:r>
            <a:r>
              <a:rPr sz="2450" dirty="0"/>
              <a:t>(Choose</a:t>
            </a:r>
            <a:r>
              <a:rPr sz="2450" spc="80" dirty="0"/>
              <a:t> </a:t>
            </a:r>
            <a:r>
              <a:rPr sz="2450" spc="-10" dirty="0"/>
              <a:t>one.)</a:t>
            </a:r>
            <a:endParaRPr sz="2450">
              <a:latin typeface="Bookman Old Style"/>
              <a:cs typeface="Bookman Old Style"/>
            </a:endParaRPr>
          </a:p>
        </p:txBody>
      </p:sp>
      <p:sp>
        <p:nvSpPr>
          <p:cNvPr id="5" name="object 5"/>
          <p:cNvSpPr txBox="1"/>
          <p:nvPr/>
        </p:nvSpPr>
        <p:spPr>
          <a:xfrm>
            <a:off x="702437" y="2946754"/>
            <a:ext cx="8284845" cy="2680970"/>
          </a:xfrm>
          <a:prstGeom prst="rect">
            <a:avLst/>
          </a:prstGeom>
        </p:spPr>
        <p:txBody>
          <a:bodyPr vert="horz" wrap="square" lIns="0" tIns="15875" rIns="0" bIns="0" rtlCol="0">
            <a:spAutoFit/>
          </a:bodyPr>
          <a:lstStyle/>
          <a:p>
            <a:pPr marL="399415" indent="-370205">
              <a:lnSpc>
                <a:spcPct val="100000"/>
              </a:lnSpc>
              <a:spcBef>
                <a:spcPts val="125"/>
              </a:spcBef>
              <a:buAutoNum type="alphaUcPeriod"/>
              <a:tabLst>
                <a:tab pos="399415" algn="l"/>
              </a:tabLst>
            </a:pP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resulting</a:t>
            </a:r>
            <a:r>
              <a:rPr sz="2450" spc="135" dirty="0">
                <a:latin typeface="Times New Roman"/>
                <a:cs typeface="Times New Roman"/>
              </a:rPr>
              <a:t> </a:t>
            </a:r>
            <a:r>
              <a:rPr sz="2450" spc="-30" dirty="0">
                <a:latin typeface="Times New Roman"/>
                <a:cs typeface="Times New Roman"/>
              </a:rPr>
              <a:t>field</a:t>
            </a:r>
            <a:r>
              <a:rPr sz="2450" spc="130" dirty="0">
                <a:latin typeface="Times New Roman"/>
                <a:cs typeface="Times New Roman"/>
              </a:rPr>
              <a:t> </a:t>
            </a:r>
            <a:r>
              <a:rPr sz="2450" spc="120" dirty="0">
                <a:latin typeface="Times New Roman"/>
                <a:cs typeface="Times New Roman"/>
              </a:rPr>
              <a:t>at</a:t>
            </a:r>
            <a:r>
              <a:rPr sz="2450" spc="135" dirty="0">
                <a:latin typeface="Times New Roman"/>
                <a:cs typeface="Times New Roman"/>
              </a:rPr>
              <a:t> </a:t>
            </a:r>
            <a:r>
              <a:rPr sz="2450" spc="114" dirty="0">
                <a:latin typeface="Times New Roman"/>
                <a:cs typeface="Times New Roman"/>
              </a:rPr>
              <a:t>that</a:t>
            </a:r>
            <a:r>
              <a:rPr sz="2450" spc="125" dirty="0">
                <a:latin typeface="Times New Roman"/>
                <a:cs typeface="Times New Roman"/>
              </a:rPr>
              <a:t> </a:t>
            </a:r>
            <a:r>
              <a:rPr sz="2450" dirty="0">
                <a:latin typeface="Times New Roman"/>
                <a:cs typeface="Times New Roman"/>
              </a:rPr>
              <a:t>point</a:t>
            </a:r>
            <a:r>
              <a:rPr sz="2450" spc="125" dirty="0">
                <a:latin typeface="Times New Roman"/>
                <a:cs typeface="Times New Roman"/>
              </a:rPr>
              <a:t> </a:t>
            </a:r>
            <a:r>
              <a:rPr sz="2450" dirty="0">
                <a:latin typeface="Times New Roman"/>
                <a:cs typeface="Times New Roman"/>
              </a:rPr>
              <a:t>may</a:t>
            </a:r>
            <a:r>
              <a:rPr sz="2450" spc="135" dirty="0">
                <a:latin typeface="Times New Roman"/>
                <a:cs typeface="Times New Roman"/>
              </a:rPr>
              <a:t> </a:t>
            </a:r>
            <a:r>
              <a:rPr sz="2450" dirty="0">
                <a:latin typeface="Times New Roman"/>
                <a:cs typeface="Times New Roman"/>
              </a:rPr>
              <a:t>be</a:t>
            </a:r>
            <a:r>
              <a:rPr sz="2450" spc="125" dirty="0">
                <a:latin typeface="Times New Roman"/>
                <a:cs typeface="Times New Roman"/>
              </a:rPr>
              <a:t> </a:t>
            </a:r>
            <a:r>
              <a:rPr sz="2450" dirty="0">
                <a:latin typeface="Times New Roman"/>
                <a:cs typeface="Times New Roman"/>
              </a:rPr>
              <a:t>something</a:t>
            </a:r>
            <a:r>
              <a:rPr sz="2450" spc="135" dirty="0">
                <a:latin typeface="Times New Roman"/>
                <a:cs typeface="Times New Roman"/>
              </a:rPr>
              <a:t> </a:t>
            </a:r>
            <a:r>
              <a:rPr sz="2450" dirty="0">
                <a:latin typeface="Times New Roman"/>
                <a:cs typeface="Times New Roman"/>
              </a:rPr>
              <a:t>other</a:t>
            </a:r>
            <a:r>
              <a:rPr sz="2450" spc="125" dirty="0">
                <a:latin typeface="Times New Roman"/>
                <a:cs typeface="Times New Roman"/>
              </a:rPr>
              <a:t> </a:t>
            </a:r>
            <a:r>
              <a:rPr sz="2450" spc="50" dirty="0">
                <a:latin typeface="Times New Roman"/>
                <a:cs typeface="Times New Roman"/>
              </a:rPr>
              <a:t>than</a:t>
            </a:r>
            <a:endParaRPr sz="2450">
              <a:latin typeface="Times New Roman"/>
              <a:cs typeface="Times New Roman"/>
            </a:endParaRPr>
          </a:p>
          <a:p>
            <a:pPr marL="400685">
              <a:lnSpc>
                <a:spcPct val="100000"/>
              </a:lnSpc>
              <a:spcBef>
                <a:spcPts val="50"/>
              </a:spcBef>
            </a:pPr>
            <a:r>
              <a:rPr sz="2450" b="0" i="1" spc="50" dirty="0">
                <a:latin typeface="Bookman Old Style"/>
                <a:cs typeface="Bookman Old Style"/>
              </a:rPr>
              <a:t>E</a:t>
            </a:r>
            <a:r>
              <a:rPr sz="3075" spc="75" baseline="-13550" dirty="0">
                <a:latin typeface="Times New Roman"/>
                <a:cs typeface="Times New Roman"/>
              </a:rPr>
              <a:t>1</a:t>
            </a:r>
            <a:r>
              <a:rPr sz="2450" spc="50" dirty="0">
                <a:latin typeface="Times New Roman"/>
                <a:cs typeface="Times New Roman"/>
              </a:rPr>
              <a:t>(</a:t>
            </a:r>
            <a:r>
              <a:rPr sz="2450" b="0" i="1" spc="50" dirty="0">
                <a:latin typeface="Bookman Old Style"/>
                <a:cs typeface="Bookman Old Style"/>
              </a:rPr>
              <a:t>x</a:t>
            </a:r>
            <a:r>
              <a:rPr sz="2450" spc="50" dirty="0">
                <a:latin typeface="Times New Roman"/>
                <a:cs typeface="Times New Roman"/>
              </a:rPr>
              <a:t>)</a:t>
            </a:r>
            <a:r>
              <a:rPr sz="2450" spc="-65" dirty="0">
                <a:latin typeface="Times New Roman"/>
                <a:cs typeface="Times New Roman"/>
              </a:rPr>
              <a:t> </a:t>
            </a:r>
            <a:r>
              <a:rPr sz="2450" spc="385" dirty="0">
                <a:latin typeface="Times New Roman"/>
                <a:cs typeface="Times New Roman"/>
              </a:rPr>
              <a:t>+</a:t>
            </a:r>
            <a:r>
              <a:rPr sz="2450" spc="-60" dirty="0">
                <a:latin typeface="Times New Roman"/>
                <a:cs typeface="Times New Roman"/>
              </a:rPr>
              <a:t> </a:t>
            </a:r>
            <a:r>
              <a:rPr sz="2450" b="0" i="1" spc="-10" dirty="0">
                <a:latin typeface="Bookman Old Style"/>
                <a:cs typeface="Bookman Old Style"/>
              </a:rPr>
              <a:t>E</a:t>
            </a:r>
            <a:r>
              <a:rPr sz="3075" spc="-15" baseline="-13550" dirty="0">
                <a:latin typeface="Times New Roman"/>
                <a:cs typeface="Times New Roman"/>
              </a:rPr>
              <a:t>2</a:t>
            </a:r>
            <a:r>
              <a:rPr sz="2450" spc="-10" dirty="0">
                <a:latin typeface="Times New Roman"/>
                <a:cs typeface="Times New Roman"/>
              </a:rPr>
              <a:t>(</a:t>
            </a:r>
            <a:r>
              <a:rPr sz="2450" b="0" i="1" spc="-10" dirty="0">
                <a:latin typeface="Bookman Old Style"/>
                <a:cs typeface="Bookman Old Style"/>
              </a:rPr>
              <a:t>x</a:t>
            </a:r>
            <a:r>
              <a:rPr sz="2450" spc="-10" dirty="0">
                <a:latin typeface="Times New Roman"/>
                <a:cs typeface="Times New Roman"/>
              </a:rPr>
              <a:t>).</a:t>
            </a:r>
            <a:endParaRPr sz="2450">
              <a:latin typeface="Times New Roman"/>
              <a:cs typeface="Times New Roman"/>
            </a:endParaRPr>
          </a:p>
          <a:p>
            <a:pPr marL="399415" indent="-358140">
              <a:lnSpc>
                <a:spcPct val="100000"/>
              </a:lnSpc>
              <a:spcBef>
                <a:spcPts val="1045"/>
              </a:spcBef>
              <a:buAutoNum type="alphaUcPeriod" startAt="2"/>
              <a:tabLst>
                <a:tab pos="399415" algn="l"/>
              </a:tabLst>
            </a:pPr>
            <a:r>
              <a:rPr sz="2450" dirty="0">
                <a:latin typeface="Times New Roman"/>
                <a:cs typeface="Times New Roman"/>
              </a:rPr>
              <a:t>The</a:t>
            </a:r>
            <a:r>
              <a:rPr sz="2450" spc="85" dirty="0">
                <a:latin typeface="Times New Roman"/>
                <a:cs typeface="Times New Roman"/>
              </a:rPr>
              <a:t> </a:t>
            </a:r>
            <a:r>
              <a:rPr sz="2450" spc="-45" dirty="0">
                <a:latin typeface="Times New Roman"/>
                <a:cs typeface="Times New Roman"/>
              </a:rPr>
              <a:t>waves</a:t>
            </a:r>
            <a:r>
              <a:rPr sz="2450" spc="85" dirty="0">
                <a:latin typeface="Times New Roman"/>
                <a:cs typeface="Times New Roman"/>
              </a:rPr>
              <a:t> </a:t>
            </a:r>
            <a:r>
              <a:rPr sz="2450" dirty="0">
                <a:latin typeface="Times New Roman"/>
                <a:cs typeface="Times New Roman"/>
              </a:rPr>
              <a:t>do</a:t>
            </a:r>
            <a:r>
              <a:rPr sz="2450" spc="80" dirty="0">
                <a:latin typeface="Times New Roman"/>
                <a:cs typeface="Times New Roman"/>
              </a:rPr>
              <a:t> </a:t>
            </a:r>
            <a:r>
              <a:rPr sz="2450" dirty="0">
                <a:latin typeface="Times New Roman"/>
                <a:cs typeface="Times New Roman"/>
              </a:rPr>
              <a:t>not</a:t>
            </a:r>
            <a:r>
              <a:rPr sz="2450" spc="85" dirty="0">
                <a:latin typeface="Times New Roman"/>
                <a:cs typeface="Times New Roman"/>
              </a:rPr>
              <a:t> </a:t>
            </a:r>
            <a:r>
              <a:rPr sz="2450" dirty="0">
                <a:latin typeface="Times New Roman"/>
                <a:cs typeface="Times New Roman"/>
              </a:rPr>
              <a:t>interfere</a:t>
            </a:r>
            <a:r>
              <a:rPr sz="2450" spc="85" dirty="0">
                <a:latin typeface="Times New Roman"/>
                <a:cs typeface="Times New Roman"/>
              </a:rPr>
              <a:t> </a:t>
            </a:r>
            <a:r>
              <a:rPr sz="2450" dirty="0">
                <a:latin typeface="Times New Roman"/>
                <a:cs typeface="Times New Roman"/>
              </a:rPr>
              <a:t>with</a:t>
            </a:r>
            <a:r>
              <a:rPr sz="2450" spc="85" dirty="0">
                <a:latin typeface="Times New Roman"/>
                <a:cs typeface="Times New Roman"/>
              </a:rPr>
              <a:t> </a:t>
            </a:r>
            <a:r>
              <a:rPr sz="2450" dirty="0">
                <a:latin typeface="Times New Roman"/>
                <a:cs typeface="Times New Roman"/>
              </a:rPr>
              <a:t>each</a:t>
            </a:r>
            <a:r>
              <a:rPr sz="2450" spc="80" dirty="0">
                <a:latin typeface="Times New Roman"/>
                <a:cs typeface="Times New Roman"/>
              </a:rPr>
              <a:t> </a:t>
            </a:r>
            <a:r>
              <a:rPr sz="2450" spc="-10" dirty="0">
                <a:latin typeface="Times New Roman"/>
                <a:cs typeface="Times New Roman"/>
              </a:rPr>
              <a:t>other.</a:t>
            </a:r>
            <a:endParaRPr sz="2450">
              <a:latin typeface="Times New Roman"/>
              <a:cs typeface="Times New Roman"/>
            </a:endParaRPr>
          </a:p>
          <a:p>
            <a:pPr marL="399415" indent="-361950">
              <a:lnSpc>
                <a:spcPct val="100000"/>
              </a:lnSpc>
              <a:spcBef>
                <a:spcPts val="1045"/>
              </a:spcBef>
              <a:buAutoNum type="alphaUcPeriod" startAt="2"/>
              <a:tabLst>
                <a:tab pos="399415" algn="l"/>
              </a:tabLst>
            </a:pPr>
            <a:r>
              <a:rPr sz="2450" dirty="0">
                <a:latin typeface="Times New Roman"/>
                <a:cs typeface="Times New Roman"/>
              </a:rPr>
              <a:t>It’s</a:t>
            </a:r>
            <a:r>
              <a:rPr sz="2450" spc="55" dirty="0">
                <a:latin typeface="Times New Roman"/>
                <a:cs typeface="Times New Roman"/>
              </a:rPr>
              <a:t> </a:t>
            </a:r>
            <a:r>
              <a:rPr sz="2450" spc="-20" dirty="0">
                <a:latin typeface="Times New Roman"/>
                <a:cs typeface="Times New Roman"/>
              </a:rPr>
              <a:t>impossible</a:t>
            </a:r>
            <a:r>
              <a:rPr sz="2450" spc="55" dirty="0">
                <a:latin typeface="Times New Roman"/>
                <a:cs typeface="Times New Roman"/>
              </a:rPr>
              <a:t> </a:t>
            </a:r>
            <a:r>
              <a:rPr sz="2450" dirty="0">
                <a:latin typeface="Times New Roman"/>
                <a:cs typeface="Times New Roman"/>
              </a:rPr>
              <a:t>for</a:t>
            </a:r>
            <a:r>
              <a:rPr sz="2450" spc="5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spc="-45" dirty="0">
                <a:latin typeface="Times New Roman"/>
                <a:cs typeface="Times New Roman"/>
              </a:rPr>
              <a:t>waves</a:t>
            </a:r>
            <a:r>
              <a:rPr sz="2450" spc="55" dirty="0">
                <a:latin typeface="Times New Roman"/>
                <a:cs typeface="Times New Roman"/>
              </a:rPr>
              <a:t> </a:t>
            </a:r>
            <a:r>
              <a:rPr sz="2450" dirty="0">
                <a:latin typeface="Times New Roman"/>
                <a:cs typeface="Times New Roman"/>
              </a:rPr>
              <a:t>to</a:t>
            </a:r>
            <a:r>
              <a:rPr sz="2450" spc="55" dirty="0">
                <a:latin typeface="Times New Roman"/>
                <a:cs typeface="Times New Roman"/>
              </a:rPr>
              <a:t> </a:t>
            </a:r>
            <a:r>
              <a:rPr sz="2450" dirty="0">
                <a:latin typeface="Times New Roman"/>
                <a:cs typeface="Times New Roman"/>
              </a:rPr>
              <a:t>interfere</a:t>
            </a:r>
            <a:r>
              <a:rPr sz="2450" spc="55" dirty="0">
                <a:latin typeface="Times New Roman"/>
                <a:cs typeface="Times New Roman"/>
              </a:rPr>
              <a:t> </a:t>
            </a:r>
            <a:r>
              <a:rPr sz="2450" spc="-10" dirty="0">
                <a:latin typeface="Times New Roman"/>
                <a:cs typeface="Times New Roman"/>
              </a:rPr>
              <a:t>destructively.</a:t>
            </a:r>
            <a:endParaRPr sz="2450">
              <a:latin typeface="Times New Roman"/>
              <a:cs typeface="Times New Roman"/>
            </a:endParaRPr>
          </a:p>
          <a:p>
            <a:pPr marL="398780" marR="17780" indent="-374015">
              <a:lnSpc>
                <a:spcPct val="101699"/>
              </a:lnSpc>
              <a:spcBef>
                <a:spcPts val="994"/>
              </a:spcBef>
              <a:buAutoNum type="alphaUcPeriod" startAt="2"/>
              <a:tabLst>
                <a:tab pos="400685" algn="l"/>
                <a:tab pos="894715" algn="l"/>
                <a:tab pos="1876425" algn="l"/>
                <a:tab pos="2745740" algn="l"/>
                <a:tab pos="3430270" algn="l"/>
                <a:tab pos="4260850" algn="l"/>
                <a:tab pos="4792980" algn="l"/>
                <a:tab pos="5374005" algn="l"/>
                <a:tab pos="6229350" algn="l"/>
                <a:tab pos="6806565" algn="l"/>
                <a:tab pos="7706359" algn="l"/>
              </a:tabLst>
            </a:pPr>
            <a:r>
              <a:rPr sz="2450" spc="-25" dirty="0">
                <a:latin typeface="Times New Roman"/>
                <a:cs typeface="Times New Roman"/>
              </a:rPr>
              <a:t>No</a:t>
            </a:r>
            <a:r>
              <a:rPr sz="2450" dirty="0">
                <a:latin typeface="Times New Roman"/>
                <a:cs typeface="Times New Roman"/>
              </a:rPr>
              <a:t>	</a:t>
            </a:r>
            <a:r>
              <a:rPr sz="2450" spc="55" dirty="0">
                <a:latin typeface="Times New Roman"/>
                <a:cs typeface="Times New Roman"/>
              </a:rPr>
              <a:t>matter</a:t>
            </a:r>
            <a:r>
              <a:rPr sz="2450" dirty="0">
                <a:latin typeface="Times New Roman"/>
                <a:cs typeface="Times New Roman"/>
              </a:rPr>
              <a:t>	</a:t>
            </a:r>
            <a:r>
              <a:rPr sz="2450" spc="-20" dirty="0">
                <a:latin typeface="Times New Roman"/>
                <a:cs typeface="Times New Roman"/>
              </a:rPr>
              <a:t>where</a:t>
            </a:r>
            <a:r>
              <a:rPr sz="2450" dirty="0">
                <a:latin typeface="Times New Roman"/>
                <a:cs typeface="Times New Roman"/>
              </a:rPr>
              <a:t>	</a:t>
            </a:r>
            <a:r>
              <a:rPr sz="2450" spc="-20" dirty="0">
                <a:latin typeface="Times New Roman"/>
                <a:cs typeface="Times New Roman"/>
              </a:rPr>
              <a:t>they</a:t>
            </a:r>
            <a:r>
              <a:rPr sz="2450" dirty="0">
                <a:latin typeface="Times New Roman"/>
                <a:cs typeface="Times New Roman"/>
              </a:rPr>
              <a:t>	</a:t>
            </a:r>
            <a:r>
              <a:rPr sz="2450" spc="-10" dirty="0">
                <a:latin typeface="Times New Roman"/>
                <a:cs typeface="Times New Roman"/>
              </a:rPr>
              <a:t>meet,</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25" dirty="0">
                <a:latin typeface="Times New Roman"/>
                <a:cs typeface="Times New Roman"/>
              </a:rPr>
              <a:t>two</a:t>
            </a:r>
            <a:r>
              <a:rPr sz="2450" dirty="0">
                <a:latin typeface="Times New Roman"/>
                <a:cs typeface="Times New Roman"/>
              </a:rPr>
              <a:t>	</a:t>
            </a:r>
            <a:r>
              <a:rPr sz="2450" spc="-10" dirty="0">
                <a:latin typeface="Times New Roman"/>
                <a:cs typeface="Times New Roman"/>
              </a:rPr>
              <a:t>waves</a:t>
            </a:r>
            <a:r>
              <a:rPr sz="2450" dirty="0">
                <a:latin typeface="Times New Roman"/>
                <a:cs typeface="Times New Roman"/>
              </a:rPr>
              <a:t>	</a:t>
            </a:r>
            <a:r>
              <a:rPr sz="2450" spc="-20" dirty="0">
                <a:latin typeface="Times New Roman"/>
                <a:cs typeface="Times New Roman"/>
              </a:rPr>
              <a:t>will</a:t>
            </a:r>
            <a:r>
              <a:rPr sz="2450" dirty="0">
                <a:latin typeface="Times New Roman"/>
                <a:cs typeface="Times New Roman"/>
              </a:rPr>
              <a:t>	</a:t>
            </a:r>
            <a:r>
              <a:rPr sz="2450" spc="-10" dirty="0">
                <a:latin typeface="Times New Roman"/>
                <a:cs typeface="Times New Roman"/>
              </a:rPr>
              <a:t>cancel</a:t>
            </a:r>
            <a:r>
              <a:rPr sz="2450" dirty="0">
                <a:latin typeface="Times New Roman"/>
                <a:cs typeface="Times New Roman"/>
              </a:rPr>
              <a:t>	</a:t>
            </a:r>
            <a:r>
              <a:rPr sz="2450" spc="-50" dirty="0">
                <a:latin typeface="Times New Roman"/>
                <a:cs typeface="Times New Roman"/>
              </a:rPr>
              <a:t>each 	</a:t>
            </a:r>
            <a:r>
              <a:rPr sz="2450" dirty="0">
                <a:latin typeface="Times New Roman"/>
                <a:cs typeface="Times New Roman"/>
              </a:rPr>
              <a:t>other</a:t>
            </a:r>
            <a:r>
              <a:rPr sz="2450" spc="235" dirty="0">
                <a:latin typeface="Times New Roman"/>
                <a:cs typeface="Times New Roman"/>
              </a:rPr>
              <a:t> </a:t>
            </a:r>
            <a:r>
              <a:rPr sz="2450" spc="-20" dirty="0">
                <a:latin typeface="Times New Roman"/>
                <a:cs typeface="Times New Roman"/>
              </a:rPr>
              <a:t>out.</a:t>
            </a:r>
            <a:endParaRPr sz="2450">
              <a:latin typeface="Times New Roman"/>
              <a:cs typeface="Times New Roman"/>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30" dirty="0"/>
              <a:t>Suppose</a:t>
            </a:r>
            <a:r>
              <a:rPr spc="555" dirty="0"/>
              <a:t> </a:t>
            </a:r>
            <a:r>
              <a:rPr spc="30" dirty="0"/>
              <a:t>an</a:t>
            </a:r>
            <a:r>
              <a:rPr spc="555" dirty="0"/>
              <a:t> </a:t>
            </a:r>
            <a:r>
              <a:rPr spc="-20" dirty="0"/>
              <a:t>electron</a:t>
            </a:r>
            <a:r>
              <a:rPr spc="555" dirty="0"/>
              <a:t> </a:t>
            </a:r>
            <a:r>
              <a:rPr spc="-15" dirty="0"/>
              <a:t>absorbs</a:t>
            </a:r>
            <a:r>
              <a:rPr spc="555" dirty="0"/>
              <a:t> </a:t>
            </a:r>
            <a:r>
              <a:rPr spc="-40" dirty="0"/>
              <a:t>from</a:t>
            </a:r>
            <a:r>
              <a:rPr spc="555" dirty="0"/>
              <a:t> </a:t>
            </a:r>
            <a:r>
              <a:rPr spc="40" dirty="0"/>
              <a:t>a</a:t>
            </a:r>
            <a:r>
              <a:rPr spc="555" dirty="0"/>
              <a:t> </a:t>
            </a:r>
            <a:r>
              <a:rPr spc="20" dirty="0"/>
              <a:t>photon</a:t>
            </a:r>
            <a:r>
              <a:rPr spc="555" dirty="0"/>
              <a:t> </a:t>
            </a:r>
            <a:r>
              <a:rPr spc="30" dirty="0"/>
              <a:t>an</a:t>
            </a:r>
            <a:r>
              <a:rPr spc="555" dirty="0"/>
              <a:t> </a:t>
            </a:r>
            <a:r>
              <a:rPr spc="-35" dirty="0"/>
              <a:t>energy</a:t>
            </a:r>
            <a:r>
              <a:rPr spc="555" dirty="0"/>
              <a:t> </a:t>
            </a:r>
            <a:r>
              <a:rPr spc="114" dirty="0"/>
              <a:t>that</a:t>
            </a:r>
            <a:r>
              <a:rPr spc="555" dirty="0"/>
              <a:t> </a:t>
            </a:r>
            <a:r>
              <a:rPr spc="-65" dirty="0"/>
              <a:t>is</a:t>
            </a:r>
            <a:r>
              <a:rPr spc="-50" dirty="0"/>
              <a:t> </a:t>
            </a:r>
            <a:r>
              <a:rPr spc="5" dirty="0"/>
              <a:t>greater</a:t>
            </a:r>
            <a:r>
              <a:rPr spc="175" dirty="0"/>
              <a:t> </a:t>
            </a:r>
            <a:r>
              <a:rPr spc="70" dirty="0"/>
              <a:t>than</a:t>
            </a:r>
            <a:r>
              <a:rPr spc="175" dirty="0"/>
              <a:t> </a:t>
            </a:r>
            <a:r>
              <a:rPr b="0" i="1" spc="-430" dirty="0">
                <a:latin typeface="Bookman Old Style"/>
                <a:cs typeface="Bookman Old Style"/>
              </a:rPr>
              <a:t>w</a:t>
            </a:r>
            <a:r>
              <a:rPr b="0" i="1" spc="120" dirty="0">
                <a:latin typeface="Bookman Old Style"/>
                <a:cs typeface="Bookman Old Style"/>
              </a:rPr>
              <a:t> </a:t>
            </a:r>
            <a:r>
              <a:rPr spc="-60" dirty="0"/>
              <a:t>for</a:t>
            </a:r>
            <a:r>
              <a:rPr spc="175" dirty="0"/>
              <a:t> </a:t>
            </a:r>
            <a:r>
              <a:rPr spc="114" dirty="0"/>
              <a:t>that</a:t>
            </a:r>
            <a:r>
              <a:rPr spc="175" dirty="0"/>
              <a:t> </a:t>
            </a:r>
            <a:r>
              <a:rPr spc="-10" dirty="0"/>
              <a:t>electron,</a:t>
            </a:r>
            <a:r>
              <a:rPr spc="185" dirty="0"/>
              <a:t> </a:t>
            </a:r>
            <a:r>
              <a:rPr spc="80" dirty="0"/>
              <a:t>but</a:t>
            </a:r>
            <a:r>
              <a:rPr spc="175" dirty="0"/>
              <a:t> </a:t>
            </a:r>
            <a:r>
              <a:rPr spc="-75" dirty="0"/>
              <a:t>less</a:t>
            </a:r>
            <a:r>
              <a:rPr spc="175" dirty="0"/>
              <a:t> </a:t>
            </a:r>
            <a:r>
              <a:rPr spc="70" dirty="0"/>
              <a:t>than</a:t>
            </a:r>
            <a:r>
              <a:rPr spc="175" dirty="0"/>
              <a:t> </a:t>
            </a:r>
            <a:r>
              <a:rPr spc="-185" dirty="0"/>
              <a:t>(</a:t>
            </a:r>
            <a:r>
              <a:rPr b="0" i="1" spc="-185" dirty="0">
                <a:latin typeface="Bookman Old Style"/>
                <a:cs typeface="Bookman Old Style"/>
              </a:rPr>
              <a:t>w</a:t>
            </a:r>
            <a:r>
              <a:rPr b="0" i="1" spc="-90" dirty="0">
                <a:latin typeface="Bookman Old Style"/>
                <a:cs typeface="Bookman Old Style"/>
              </a:rPr>
              <a:t> </a:t>
            </a:r>
            <a:r>
              <a:rPr spc="385" dirty="0"/>
              <a:t>+</a:t>
            </a:r>
            <a:r>
              <a:rPr spc="-35" dirty="0"/>
              <a:t> </a:t>
            </a:r>
            <a:r>
              <a:rPr b="0" i="1" spc="-270" dirty="0">
                <a:latin typeface="Bookman Old Style"/>
                <a:cs typeface="Bookman Old Style"/>
              </a:rPr>
              <a:t>V</a:t>
            </a:r>
            <a:r>
              <a:rPr b="0" i="1" spc="-195" dirty="0">
                <a:latin typeface="Bookman Old Style"/>
                <a:cs typeface="Bookman Old Style"/>
              </a:rPr>
              <a:t> </a:t>
            </a:r>
            <a:r>
              <a:rPr b="0" i="1" spc="-55" dirty="0">
                <a:latin typeface="Bookman Old Style"/>
                <a:cs typeface="Bookman Old Style"/>
              </a:rPr>
              <a:t>e</a:t>
            </a:r>
            <a:r>
              <a:rPr spc="-55" dirty="0"/>
              <a:t>).</a:t>
            </a:r>
            <a:r>
              <a:rPr spc="509" dirty="0"/>
              <a:t> </a:t>
            </a:r>
            <a:r>
              <a:rPr spc="-20" dirty="0"/>
              <a:t>Which</a:t>
            </a:r>
            <a:r>
              <a:rPr spc="15" dirty="0"/>
              <a:t> </a:t>
            </a:r>
            <a:r>
              <a:rPr spc="-114" dirty="0"/>
              <a:t>of</a:t>
            </a:r>
            <a:r>
              <a:rPr spc="135" dirty="0"/>
              <a:t> </a:t>
            </a:r>
            <a:r>
              <a:rPr spc="45" dirty="0"/>
              <a:t>the</a:t>
            </a:r>
            <a:r>
              <a:rPr spc="135" dirty="0"/>
              <a:t> </a:t>
            </a:r>
            <a:r>
              <a:rPr spc="-90" dirty="0"/>
              <a:t>following</a:t>
            </a:r>
            <a:r>
              <a:rPr spc="135" dirty="0"/>
              <a:t> </a:t>
            </a:r>
            <a:r>
              <a:rPr spc="35" dirty="0"/>
              <a:t>best</a:t>
            </a:r>
            <a:r>
              <a:rPr spc="135" dirty="0"/>
              <a:t> </a:t>
            </a:r>
            <a:r>
              <a:rPr spc="-35" dirty="0"/>
              <a:t>describes</a:t>
            </a:r>
            <a:r>
              <a:rPr spc="130" dirty="0"/>
              <a:t> </a:t>
            </a:r>
            <a:r>
              <a:rPr spc="35" dirty="0"/>
              <a:t>what</a:t>
            </a:r>
            <a:r>
              <a:rPr spc="135" dirty="0"/>
              <a:t> </a:t>
            </a:r>
            <a:r>
              <a:rPr spc="-80" dirty="0"/>
              <a:t>will</a:t>
            </a:r>
            <a:r>
              <a:rPr spc="135" dirty="0"/>
              <a:t> </a:t>
            </a:r>
            <a:r>
              <a:rPr spc="20" dirty="0"/>
              <a:t>happen?</a:t>
            </a:r>
            <a:r>
              <a:rPr spc="395" dirty="0"/>
              <a:t> </a:t>
            </a:r>
            <a:r>
              <a:rPr spc="-30" dirty="0"/>
              <a:t>(Choose</a:t>
            </a:r>
            <a:r>
              <a:rPr spc="135" dirty="0"/>
              <a:t> </a:t>
            </a:r>
            <a:r>
              <a:rPr spc="-20" dirty="0"/>
              <a:t>one.)</a:t>
            </a:r>
          </a:p>
        </p:txBody>
      </p:sp>
      <p:sp>
        <p:nvSpPr>
          <p:cNvPr id="5" name="object 5"/>
          <p:cNvSpPr txBox="1"/>
          <p:nvPr/>
        </p:nvSpPr>
        <p:spPr>
          <a:xfrm>
            <a:off x="707758" y="2421615"/>
            <a:ext cx="8267700" cy="2922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95" dirty="0">
                <a:latin typeface="Times New Roman"/>
                <a:cs typeface="Times New Roman"/>
              </a:rPr>
              <a:t>It</a:t>
            </a:r>
            <a:r>
              <a:rPr sz="2450" spc="130" dirty="0">
                <a:latin typeface="Times New Roman"/>
                <a:cs typeface="Times New Roman"/>
              </a:rPr>
              <a:t> </a:t>
            </a:r>
            <a:r>
              <a:rPr sz="2450" spc="-20" dirty="0">
                <a:latin typeface="Times New Roman"/>
                <a:cs typeface="Times New Roman"/>
              </a:rPr>
              <a:t>will</a:t>
            </a:r>
            <a:r>
              <a:rPr sz="2450" spc="130" dirty="0">
                <a:latin typeface="Times New Roman"/>
                <a:cs typeface="Times New Roman"/>
              </a:rPr>
              <a:t> </a:t>
            </a:r>
            <a:r>
              <a:rPr sz="2450" dirty="0">
                <a:latin typeface="Times New Roman"/>
                <a:cs typeface="Times New Roman"/>
              </a:rPr>
              <a:t>not</a:t>
            </a:r>
            <a:r>
              <a:rPr sz="2450" spc="130" dirty="0">
                <a:latin typeface="Times New Roman"/>
                <a:cs typeface="Times New Roman"/>
              </a:rPr>
              <a:t> </a:t>
            </a:r>
            <a:r>
              <a:rPr sz="2450" dirty="0">
                <a:latin typeface="Times New Roman"/>
                <a:cs typeface="Times New Roman"/>
              </a:rPr>
              <a:t>be</a:t>
            </a:r>
            <a:r>
              <a:rPr sz="2450" spc="130" dirty="0">
                <a:latin typeface="Times New Roman"/>
                <a:cs typeface="Times New Roman"/>
              </a:rPr>
              <a:t> </a:t>
            </a:r>
            <a:r>
              <a:rPr sz="2450" dirty="0">
                <a:latin typeface="Times New Roman"/>
                <a:cs typeface="Times New Roman"/>
              </a:rPr>
              <a:t>liberated</a:t>
            </a:r>
            <a:r>
              <a:rPr sz="2450" spc="130" dirty="0">
                <a:latin typeface="Times New Roman"/>
                <a:cs typeface="Times New Roman"/>
              </a:rPr>
              <a:t> </a:t>
            </a:r>
            <a:r>
              <a:rPr sz="2450" dirty="0">
                <a:latin typeface="Times New Roman"/>
                <a:cs typeface="Times New Roman"/>
              </a:rPr>
              <a:t>from</a:t>
            </a:r>
            <a:r>
              <a:rPr sz="2450" spc="125" dirty="0">
                <a:latin typeface="Times New Roman"/>
                <a:cs typeface="Times New Roman"/>
              </a:rPr>
              <a:t> </a:t>
            </a:r>
            <a:r>
              <a:rPr sz="2450" spc="55" dirty="0">
                <a:latin typeface="Times New Roman"/>
                <a:cs typeface="Times New Roman"/>
              </a:rPr>
              <a:t>Plate</a:t>
            </a:r>
            <a:r>
              <a:rPr sz="2450" spc="130" dirty="0">
                <a:latin typeface="Times New Roman"/>
                <a:cs typeface="Times New Roman"/>
              </a:rPr>
              <a:t> </a:t>
            </a:r>
            <a:r>
              <a:rPr sz="2450" spc="-25" dirty="0">
                <a:latin typeface="Times New Roman"/>
                <a:cs typeface="Times New Roman"/>
              </a:rPr>
              <a:t>A.</a:t>
            </a:r>
            <a:endParaRPr sz="2450">
              <a:latin typeface="Times New Roman"/>
              <a:cs typeface="Times New Roman"/>
            </a:endParaRPr>
          </a:p>
          <a:p>
            <a:pPr marL="393700" marR="5715" indent="-358140">
              <a:lnSpc>
                <a:spcPct val="101699"/>
              </a:lnSpc>
              <a:spcBef>
                <a:spcPts val="995"/>
              </a:spcBef>
              <a:buAutoNum type="alphaUcPeriod"/>
              <a:tabLst>
                <a:tab pos="394970" algn="l"/>
              </a:tabLst>
            </a:pPr>
            <a:r>
              <a:rPr sz="2450" spc="95" dirty="0">
                <a:latin typeface="Times New Roman"/>
                <a:cs typeface="Times New Roman"/>
              </a:rPr>
              <a:t>It</a:t>
            </a:r>
            <a:r>
              <a:rPr sz="2450" spc="-25" dirty="0">
                <a:latin typeface="Times New Roman"/>
                <a:cs typeface="Times New Roman"/>
              </a:rPr>
              <a:t> </a:t>
            </a:r>
            <a:r>
              <a:rPr sz="2450" spc="-60" dirty="0">
                <a:latin typeface="Times New Roman"/>
                <a:cs typeface="Times New Roman"/>
              </a:rPr>
              <a:t>will</a:t>
            </a:r>
            <a:r>
              <a:rPr sz="2450" spc="-25" dirty="0">
                <a:latin typeface="Times New Roman"/>
                <a:cs typeface="Times New Roman"/>
              </a:rPr>
              <a:t> </a:t>
            </a:r>
            <a:r>
              <a:rPr sz="2450" dirty="0">
                <a:latin typeface="Times New Roman"/>
                <a:cs typeface="Times New Roman"/>
              </a:rPr>
              <a:t>be</a:t>
            </a:r>
            <a:r>
              <a:rPr sz="2450" spc="-20" dirty="0">
                <a:latin typeface="Times New Roman"/>
                <a:cs typeface="Times New Roman"/>
              </a:rPr>
              <a:t> </a:t>
            </a:r>
            <a:r>
              <a:rPr sz="2450" dirty="0">
                <a:latin typeface="Times New Roman"/>
                <a:cs typeface="Times New Roman"/>
              </a:rPr>
              <a:t>liberated</a:t>
            </a:r>
            <a:r>
              <a:rPr sz="2450" spc="-25" dirty="0">
                <a:latin typeface="Times New Roman"/>
                <a:cs typeface="Times New Roman"/>
              </a:rPr>
              <a:t> </a:t>
            </a:r>
            <a:r>
              <a:rPr sz="2450" spc="-10" dirty="0">
                <a:latin typeface="Times New Roman"/>
                <a:cs typeface="Times New Roman"/>
              </a:rPr>
              <a:t>from</a:t>
            </a:r>
            <a:r>
              <a:rPr sz="2450" spc="-25" dirty="0">
                <a:latin typeface="Times New Roman"/>
                <a:cs typeface="Times New Roman"/>
              </a:rPr>
              <a:t> </a:t>
            </a:r>
            <a:r>
              <a:rPr sz="2450" spc="55" dirty="0">
                <a:latin typeface="Times New Roman"/>
                <a:cs typeface="Times New Roman"/>
              </a:rPr>
              <a:t>Plate</a:t>
            </a:r>
            <a:r>
              <a:rPr sz="2450" spc="-20" dirty="0">
                <a:latin typeface="Times New Roman"/>
                <a:cs typeface="Times New Roman"/>
              </a:rPr>
              <a:t> </a:t>
            </a:r>
            <a:r>
              <a:rPr sz="2450" dirty="0">
                <a:latin typeface="Times New Roman"/>
                <a:cs typeface="Times New Roman"/>
              </a:rPr>
              <a:t>A,</a:t>
            </a:r>
            <a:r>
              <a:rPr sz="2450" spc="-30" dirty="0">
                <a:latin typeface="Times New Roman"/>
                <a:cs typeface="Times New Roman"/>
              </a:rPr>
              <a:t> </a:t>
            </a:r>
            <a:r>
              <a:rPr sz="2450" spc="80" dirty="0">
                <a:latin typeface="Times New Roman"/>
                <a:cs typeface="Times New Roman"/>
              </a:rPr>
              <a:t>but</a:t>
            </a:r>
            <a:r>
              <a:rPr sz="2450" spc="-20" dirty="0">
                <a:latin typeface="Times New Roman"/>
                <a:cs typeface="Times New Roman"/>
              </a:rPr>
              <a:t> </a:t>
            </a:r>
            <a:r>
              <a:rPr sz="2450" dirty="0">
                <a:latin typeface="Times New Roman"/>
                <a:cs typeface="Times New Roman"/>
              </a:rPr>
              <a:t>then</a:t>
            </a:r>
            <a:r>
              <a:rPr sz="2450" spc="-20" dirty="0">
                <a:latin typeface="Times New Roman"/>
                <a:cs typeface="Times New Roman"/>
              </a:rPr>
              <a:t> </a:t>
            </a:r>
            <a:r>
              <a:rPr sz="2450" spc="65" dirty="0">
                <a:latin typeface="Times New Roman"/>
                <a:cs typeface="Times New Roman"/>
              </a:rPr>
              <a:t>it</a:t>
            </a:r>
            <a:r>
              <a:rPr sz="2450" spc="-25" dirty="0">
                <a:latin typeface="Times New Roman"/>
                <a:cs typeface="Times New Roman"/>
              </a:rPr>
              <a:t> </a:t>
            </a:r>
            <a:r>
              <a:rPr sz="2450" spc="-60" dirty="0">
                <a:latin typeface="Times New Roman"/>
                <a:cs typeface="Times New Roman"/>
              </a:rPr>
              <a:t>will</a:t>
            </a:r>
            <a:r>
              <a:rPr sz="2450" spc="-20" dirty="0">
                <a:latin typeface="Times New Roman"/>
                <a:cs typeface="Times New Roman"/>
              </a:rPr>
              <a:t> </a:t>
            </a:r>
            <a:r>
              <a:rPr sz="2450" dirty="0">
                <a:latin typeface="Times New Roman"/>
                <a:cs typeface="Times New Roman"/>
              </a:rPr>
              <a:t>be</a:t>
            </a:r>
            <a:r>
              <a:rPr sz="2450" spc="-25" dirty="0">
                <a:latin typeface="Times New Roman"/>
                <a:cs typeface="Times New Roman"/>
              </a:rPr>
              <a:t> </a:t>
            </a:r>
            <a:r>
              <a:rPr sz="2450" dirty="0">
                <a:latin typeface="Times New Roman"/>
                <a:cs typeface="Times New Roman"/>
              </a:rPr>
              <a:t>pulled</a:t>
            </a:r>
            <a:r>
              <a:rPr sz="2450" spc="-30" dirty="0">
                <a:latin typeface="Times New Roman"/>
                <a:cs typeface="Times New Roman"/>
              </a:rPr>
              <a:t> </a:t>
            </a:r>
            <a:r>
              <a:rPr sz="2450" spc="-20" dirty="0">
                <a:latin typeface="Times New Roman"/>
                <a:cs typeface="Times New Roman"/>
              </a:rPr>
              <a:t>back 	</a:t>
            </a:r>
            <a:r>
              <a:rPr sz="2450" dirty="0">
                <a:latin typeface="Times New Roman"/>
                <a:cs typeface="Times New Roman"/>
              </a:rPr>
              <a:t>to</a:t>
            </a:r>
            <a:r>
              <a:rPr sz="2450" spc="105" dirty="0">
                <a:latin typeface="Times New Roman"/>
                <a:cs typeface="Times New Roman"/>
              </a:rPr>
              <a:t> </a:t>
            </a:r>
            <a:r>
              <a:rPr sz="2450" spc="55" dirty="0">
                <a:latin typeface="Times New Roman"/>
                <a:cs typeface="Times New Roman"/>
              </a:rPr>
              <a:t>Plate</a:t>
            </a:r>
            <a:r>
              <a:rPr sz="2450" spc="114"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by</a:t>
            </a:r>
            <a:r>
              <a:rPr sz="2450" spc="114"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electric</a:t>
            </a:r>
            <a:r>
              <a:rPr sz="2450" spc="114" dirty="0">
                <a:latin typeface="Times New Roman"/>
                <a:cs typeface="Times New Roman"/>
              </a:rPr>
              <a:t> </a:t>
            </a:r>
            <a:r>
              <a:rPr sz="2450" spc="-25" dirty="0">
                <a:latin typeface="Times New Roman"/>
                <a:cs typeface="Times New Roman"/>
              </a:rPr>
              <a:t>force</a:t>
            </a:r>
            <a:r>
              <a:rPr sz="2450" spc="114" dirty="0">
                <a:latin typeface="Times New Roman"/>
                <a:cs typeface="Times New Roman"/>
              </a:rPr>
              <a:t> </a:t>
            </a:r>
            <a:r>
              <a:rPr sz="2450" dirty="0">
                <a:latin typeface="Times New Roman"/>
                <a:cs typeface="Times New Roman"/>
              </a:rPr>
              <a:t>in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spc="-10" dirty="0">
                <a:latin typeface="Times New Roman"/>
                <a:cs typeface="Times New Roman"/>
              </a:rPr>
              <a:t>vacuum.</a:t>
            </a:r>
            <a:endParaRPr sz="2450">
              <a:latin typeface="Times New Roman"/>
              <a:cs typeface="Times New Roman"/>
            </a:endParaRPr>
          </a:p>
          <a:p>
            <a:pPr marL="393700" marR="5080" indent="-361950">
              <a:lnSpc>
                <a:spcPct val="101699"/>
              </a:lnSpc>
              <a:spcBef>
                <a:spcPts val="995"/>
              </a:spcBef>
              <a:buAutoNum type="alphaUcPeriod"/>
              <a:tabLst>
                <a:tab pos="394970" algn="l"/>
                <a:tab pos="748665" algn="l"/>
                <a:tab pos="1334770" algn="l"/>
                <a:tab pos="1771014" algn="l"/>
                <a:tab pos="3021965" algn="l"/>
                <a:tab pos="3746500" algn="l"/>
                <a:tab pos="4546600" algn="l"/>
                <a:tab pos="4982845" algn="l"/>
                <a:tab pos="5732145" algn="l"/>
                <a:tab pos="6127750" algn="l"/>
                <a:tab pos="6927215" algn="l"/>
                <a:tab pos="7351395" algn="l"/>
                <a:tab pos="7957184" algn="l"/>
              </a:tabLst>
            </a:pPr>
            <a:r>
              <a:rPr sz="2450" spc="70" dirty="0">
                <a:latin typeface="Times New Roman"/>
                <a:cs typeface="Times New Roman"/>
              </a:rPr>
              <a:t>It</a:t>
            </a:r>
            <a:r>
              <a:rPr sz="2450" dirty="0">
                <a:latin typeface="Times New Roman"/>
                <a:cs typeface="Times New Roman"/>
              </a:rPr>
              <a:t>	</a:t>
            </a:r>
            <a:r>
              <a:rPr sz="2450" spc="-20" dirty="0">
                <a:latin typeface="Times New Roman"/>
                <a:cs typeface="Times New Roman"/>
              </a:rPr>
              <a:t>will</a:t>
            </a:r>
            <a:r>
              <a:rPr sz="2450" dirty="0">
                <a:latin typeface="Times New Roman"/>
                <a:cs typeface="Times New Roman"/>
              </a:rPr>
              <a:t>	</a:t>
            </a:r>
            <a:r>
              <a:rPr sz="2450" spc="-25" dirty="0">
                <a:latin typeface="Times New Roman"/>
                <a:cs typeface="Times New Roman"/>
              </a:rPr>
              <a:t>be</a:t>
            </a:r>
            <a:r>
              <a:rPr sz="2450" dirty="0">
                <a:latin typeface="Times New Roman"/>
                <a:cs typeface="Times New Roman"/>
              </a:rPr>
              <a:t>	</a:t>
            </a:r>
            <a:r>
              <a:rPr sz="2450" spc="-10" dirty="0">
                <a:latin typeface="Times New Roman"/>
                <a:cs typeface="Times New Roman"/>
              </a:rPr>
              <a:t>liberated</a:t>
            </a:r>
            <a:r>
              <a:rPr sz="2450" dirty="0">
                <a:latin typeface="Times New Roman"/>
                <a:cs typeface="Times New Roman"/>
              </a:rPr>
              <a:t>	</a:t>
            </a:r>
            <a:r>
              <a:rPr sz="2450" spc="-20" dirty="0">
                <a:latin typeface="Times New Roman"/>
                <a:cs typeface="Times New Roman"/>
              </a:rPr>
              <a:t>from</a:t>
            </a:r>
            <a:r>
              <a:rPr sz="2450" dirty="0">
                <a:latin typeface="Times New Roman"/>
                <a:cs typeface="Times New Roman"/>
              </a:rPr>
              <a:t>	</a:t>
            </a:r>
            <a:r>
              <a:rPr sz="2450" spc="45" dirty="0">
                <a:latin typeface="Times New Roman"/>
                <a:cs typeface="Times New Roman"/>
              </a:rPr>
              <a:t>Plate</a:t>
            </a:r>
            <a:r>
              <a:rPr sz="2450" dirty="0">
                <a:latin typeface="Times New Roman"/>
                <a:cs typeface="Times New Roman"/>
              </a:rPr>
              <a:t>	</a:t>
            </a:r>
            <a:r>
              <a:rPr sz="2450" spc="-25" dirty="0">
                <a:latin typeface="Times New Roman"/>
                <a:cs typeface="Times New Roman"/>
              </a:rPr>
              <a:t>A,</a:t>
            </a:r>
            <a:r>
              <a:rPr sz="2450" dirty="0">
                <a:latin typeface="Times New Roman"/>
                <a:cs typeface="Times New Roman"/>
              </a:rPr>
              <a:t>	</a:t>
            </a:r>
            <a:r>
              <a:rPr sz="2450" spc="-10" dirty="0">
                <a:latin typeface="Times New Roman"/>
                <a:cs typeface="Times New Roman"/>
              </a:rPr>
              <a:t>cross</a:t>
            </a:r>
            <a:r>
              <a:rPr sz="2450" dirty="0">
                <a:latin typeface="Times New Roman"/>
                <a:cs typeface="Times New Roman"/>
              </a:rPr>
              <a:t>	</a:t>
            </a:r>
            <a:r>
              <a:rPr sz="2450" spc="-25" dirty="0">
                <a:latin typeface="Times New Roman"/>
                <a:cs typeface="Times New Roman"/>
              </a:rPr>
              <a:t>to</a:t>
            </a:r>
            <a:r>
              <a:rPr sz="2450" dirty="0">
                <a:latin typeface="Times New Roman"/>
                <a:cs typeface="Times New Roman"/>
              </a:rPr>
              <a:t>	</a:t>
            </a:r>
            <a:r>
              <a:rPr sz="2450" spc="45" dirty="0">
                <a:latin typeface="Times New Roman"/>
                <a:cs typeface="Times New Roman"/>
              </a:rPr>
              <a:t>Plate</a:t>
            </a:r>
            <a:r>
              <a:rPr sz="2450" dirty="0">
                <a:latin typeface="Times New Roman"/>
                <a:cs typeface="Times New Roman"/>
              </a:rPr>
              <a:t>	</a:t>
            </a:r>
            <a:r>
              <a:rPr sz="2450" spc="-25" dirty="0">
                <a:latin typeface="Times New Roman"/>
                <a:cs typeface="Times New Roman"/>
              </a:rPr>
              <a:t>B,</a:t>
            </a:r>
            <a:r>
              <a:rPr sz="2450" dirty="0">
                <a:latin typeface="Times New Roman"/>
                <a:cs typeface="Times New Roman"/>
              </a:rPr>
              <a:t>	</a:t>
            </a:r>
            <a:r>
              <a:rPr sz="2450" spc="-25" dirty="0">
                <a:latin typeface="Times New Roman"/>
                <a:cs typeface="Times New Roman"/>
              </a:rPr>
              <a:t>and</a:t>
            </a:r>
            <a:r>
              <a:rPr sz="2450" dirty="0">
                <a:latin typeface="Times New Roman"/>
                <a:cs typeface="Times New Roman"/>
              </a:rPr>
              <a:t>	</a:t>
            </a:r>
            <a:r>
              <a:rPr sz="2450" spc="-25" dirty="0">
                <a:latin typeface="Times New Roman"/>
                <a:cs typeface="Times New Roman"/>
              </a:rPr>
              <a:t>be 	</a:t>
            </a:r>
            <a:r>
              <a:rPr sz="2450" dirty="0">
                <a:latin typeface="Times New Roman"/>
                <a:cs typeface="Times New Roman"/>
              </a:rPr>
              <a:t>registered</a:t>
            </a:r>
            <a:r>
              <a:rPr sz="2450" spc="135" dirty="0">
                <a:latin typeface="Times New Roman"/>
                <a:cs typeface="Times New Roman"/>
              </a:rPr>
              <a:t> </a:t>
            </a:r>
            <a:r>
              <a:rPr sz="2450" dirty="0">
                <a:latin typeface="Times New Roman"/>
                <a:cs typeface="Times New Roman"/>
              </a:rPr>
              <a:t>in</a:t>
            </a:r>
            <a:r>
              <a:rPr sz="2450" spc="15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spc="-10" dirty="0">
                <a:latin typeface="Times New Roman"/>
                <a:cs typeface="Times New Roman"/>
              </a:rPr>
              <a:t>ammeter.</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542415"/>
          </a:xfrm>
          <a:prstGeom prst="rect">
            <a:avLst/>
          </a:prstGeom>
        </p:spPr>
        <p:txBody>
          <a:bodyPr vert="horz" wrap="square" lIns="0" tIns="9525" rIns="0" bIns="0" rtlCol="0">
            <a:spAutoFit/>
          </a:bodyPr>
          <a:lstStyle/>
          <a:p>
            <a:pPr marL="12700" marR="5080">
              <a:lnSpc>
                <a:spcPct val="101699"/>
              </a:lnSpc>
              <a:spcBef>
                <a:spcPts val="75"/>
              </a:spcBef>
            </a:pPr>
            <a:r>
              <a:rPr dirty="0"/>
              <a:t>For</a:t>
            </a:r>
            <a:r>
              <a:rPr spc="120" dirty="0"/>
              <a:t> </a:t>
            </a:r>
            <a:r>
              <a:rPr dirty="0"/>
              <a:t>each</a:t>
            </a:r>
            <a:r>
              <a:rPr spc="120" dirty="0"/>
              <a:t> </a:t>
            </a:r>
            <a:r>
              <a:rPr spc="85" dirty="0"/>
              <a:t>part</a:t>
            </a:r>
            <a:r>
              <a:rPr spc="125" dirty="0"/>
              <a:t> </a:t>
            </a:r>
            <a:r>
              <a:rPr dirty="0"/>
              <a:t>of</a:t>
            </a:r>
            <a:r>
              <a:rPr spc="120" dirty="0"/>
              <a:t> </a:t>
            </a:r>
            <a:r>
              <a:rPr dirty="0"/>
              <a:t>this</a:t>
            </a:r>
            <a:r>
              <a:rPr spc="120" dirty="0"/>
              <a:t> </a:t>
            </a:r>
            <a:r>
              <a:rPr dirty="0"/>
              <a:t>question,</a:t>
            </a:r>
            <a:r>
              <a:rPr spc="145" dirty="0"/>
              <a:t> </a:t>
            </a:r>
            <a:r>
              <a:rPr spc="-25" dirty="0"/>
              <a:t>choose</a:t>
            </a:r>
            <a:r>
              <a:rPr spc="125" dirty="0"/>
              <a:t> </a:t>
            </a:r>
            <a:r>
              <a:rPr b="0" i="1" spc="-40" dirty="0">
                <a:latin typeface="Bookman Old Style"/>
                <a:cs typeface="Bookman Old Style"/>
              </a:rPr>
              <a:t>one</a:t>
            </a:r>
            <a:r>
              <a:rPr b="0" i="1" spc="155" dirty="0">
                <a:latin typeface="Bookman Old Style"/>
                <a:cs typeface="Bookman Old Style"/>
              </a:rPr>
              <a:t> </a:t>
            </a:r>
            <a:r>
              <a:rPr dirty="0"/>
              <a:t>of</a:t>
            </a:r>
            <a:r>
              <a:rPr spc="125" dirty="0"/>
              <a:t> </a:t>
            </a:r>
            <a:r>
              <a:rPr dirty="0"/>
              <a:t>the</a:t>
            </a:r>
            <a:r>
              <a:rPr spc="120" dirty="0"/>
              <a:t> </a:t>
            </a:r>
            <a:r>
              <a:rPr spc="-60" dirty="0"/>
              <a:t>following</a:t>
            </a:r>
            <a:r>
              <a:rPr spc="120" dirty="0"/>
              <a:t> </a:t>
            </a:r>
            <a:r>
              <a:rPr spc="-10" dirty="0"/>
              <a:t>three options.</a:t>
            </a:r>
          </a:p>
          <a:p>
            <a:pPr marL="12700" marR="532765">
              <a:lnSpc>
                <a:spcPts val="2990"/>
              </a:lnSpc>
              <a:spcBef>
                <a:spcPts val="105"/>
              </a:spcBef>
            </a:pPr>
            <a:r>
              <a:rPr dirty="0"/>
              <a:t>A:</a:t>
            </a:r>
            <a:r>
              <a:rPr spc="85" dirty="0"/>
              <a:t> </a:t>
            </a:r>
            <a:r>
              <a:rPr dirty="0"/>
              <a:t>Predicted</a:t>
            </a:r>
            <a:r>
              <a:rPr spc="100" dirty="0"/>
              <a:t> </a:t>
            </a:r>
            <a:r>
              <a:rPr dirty="0"/>
              <a:t>by</a:t>
            </a:r>
            <a:r>
              <a:rPr spc="95" dirty="0"/>
              <a:t> </a:t>
            </a:r>
            <a:r>
              <a:rPr dirty="0"/>
              <a:t>the</a:t>
            </a:r>
            <a:r>
              <a:rPr spc="95" dirty="0"/>
              <a:t> </a:t>
            </a:r>
            <a:r>
              <a:rPr spc="-25" dirty="0"/>
              <a:t>classical</a:t>
            </a:r>
            <a:r>
              <a:rPr spc="95" dirty="0"/>
              <a:t> </a:t>
            </a:r>
            <a:r>
              <a:rPr dirty="0"/>
              <a:t>model</a:t>
            </a:r>
            <a:r>
              <a:rPr spc="100" dirty="0"/>
              <a:t> </a:t>
            </a:r>
            <a:r>
              <a:rPr dirty="0"/>
              <a:t>only</a:t>
            </a:r>
            <a:r>
              <a:rPr spc="95" dirty="0"/>
              <a:t> </a:t>
            </a:r>
            <a:r>
              <a:rPr spc="75" dirty="0"/>
              <a:t>(but</a:t>
            </a:r>
            <a:r>
              <a:rPr spc="100" dirty="0"/>
              <a:t> </a:t>
            </a:r>
            <a:r>
              <a:rPr dirty="0"/>
              <a:t>does</a:t>
            </a:r>
            <a:r>
              <a:rPr spc="95" dirty="0"/>
              <a:t> </a:t>
            </a:r>
            <a:r>
              <a:rPr dirty="0"/>
              <a:t>not</a:t>
            </a:r>
            <a:r>
              <a:rPr spc="100" dirty="0"/>
              <a:t> </a:t>
            </a:r>
            <a:r>
              <a:rPr spc="-10" dirty="0"/>
              <a:t>work) </a:t>
            </a:r>
            <a:r>
              <a:rPr dirty="0"/>
              <a:t>B:</a:t>
            </a:r>
            <a:r>
              <a:rPr spc="125" dirty="0"/>
              <a:t> </a:t>
            </a:r>
            <a:r>
              <a:rPr dirty="0"/>
              <a:t>Predicted</a:t>
            </a:r>
            <a:r>
              <a:rPr spc="140" dirty="0"/>
              <a:t> </a:t>
            </a:r>
            <a:r>
              <a:rPr dirty="0"/>
              <a:t>by</a:t>
            </a:r>
            <a:r>
              <a:rPr spc="135" dirty="0"/>
              <a:t> </a:t>
            </a:r>
            <a:r>
              <a:rPr dirty="0"/>
              <a:t>the</a:t>
            </a:r>
            <a:r>
              <a:rPr spc="130" dirty="0"/>
              <a:t> </a:t>
            </a:r>
            <a:r>
              <a:rPr dirty="0"/>
              <a:t>photon</a:t>
            </a:r>
            <a:r>
              <a:rPr spc="135" dirty="0"/>
              <a:t> </a:t>
            </a:r>
            <a:r>
              <a:rPr dirty="0"/>
              <a:t>model</a:t>
            </a:r>
            <a:r>
              <a:rPr spc="140" dirty="0"/>
              <a:t> </a:t>
            </a:r>
            <a:r>
              <a:rPr dirty="0"/>
              <a:t>only</a:t>
            </a:r>
            <a:r>
              <a:rPr spc="135" dirty="0"/>
              <a:t> </a:t>
            </a:r>
            <a:r>
              <a:rPr dirty="0"/>
              <a:t>(and</a:t>
            </a:r>
            <a:r>
              <a:rPr spc="135" dirty="0"/>
              <a:t> </a:t>
            </a:r>
            <a:r>
              <a:rPr dirty="0"/>
              <a:t>does</a:t>
            </a:r>
            <a:r>
              <a:rPr spc="140" dirty="0"/>
              <a:t> </a:t>
            </a:r>
            <a:r>
              <a:rPr spc="-20" dirty="0"/>
              <a:t>work)</a:t>
            </a:r>
          </a:p>
        </p:txBody>
      </p:sp>
      <p:sp>
        <p:nvSpPr>
          <p:cNvPr id="5" name="object 5"/>
          <p:cNvSpPr txBox="1"/>
          <p:nvPr/>
        </p:nvSpPr>
        <p:spPr>
          <a:xfrm>
            <a:off x="718819" y="2522847"/>
            <a:ext cx="8257540" cy="4605655"/>
          </a:xfrm>
          <a:prstGeom prst="rect">
            <a:avLst/>
          </a:prstGeom>
        </p:spPr>
        <p:txBody>
          <a:bodyPr vert="horz" wrap="square" lIns="0" tIns="220345" rIns="0" bIns="0" rtlCol="0">
            <a:spAutoFit/>
          </a:bodyPr>
          <a:lstStyle/>
          <a:p>
            <a:pPr marL="12700">
              <a:lnSpc>
                <a:spcPct val="100000"/>
              </a:lnSpc>
              <a:spcBef>
                <a:spcPts val="1735"/>
              </a:spcBef>
            </a:pPr>
            <a:r>
              <a:rPr sz="2450" dirty="0">
                <a:latin typeface="Times New Roman"/>
                <a:cs typeface="Times New Roman"/>
              </a:rPr>
              <a:t>C:</a:t>
            </a:r>
            <a:r>
              <a:rPr sz="2450" spc="125" dirty="0">
                <a:latin typeface="Times New Roman"/>
                <a:cs typeface="Times New Roman"/>
              </a:rPr>
              <a:t> </a:t>
            </a:r>
            <a:r>
              <a:rPr sz="2450" dirty="0">
                <a:latin typeface="Times New Roman"/>
                <a:cs typeface="Times New Roman"/>
              </a:rPr>
              <a:t>Predicted</a:t>
            </a:r>
            <a:r>
              <a:rPr sz="2450" spc="145" dirty="0">
                <a:latin typeface="Times New Roman"/>
                <a:cs typeface="Times New Roman"/>
              </a:rPr>
              <a:t> </a:t>
            </a:r>
            <a:r>
              <a:rPr sz="2450" dirty="0">
                <a:latin typeface="Times New Roman"/>
                <a:cs typeface="Times New Roman"/>
              </a:rPr>
              <a:t>by</a:t>
            </a:r>
            <a:r>
              <a:rPr sz="2450" spc="135"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spc="-25" dirty="0">
                <a:latin typeface="Times New Roman"/>
                <a:cs typeface="Times New Roman"/>
              </a:rPr>
              <a:t>classical</a:t>
            </a:r>
            <a:r>
              <a:rPr sz="2450" spc="140" dirty="0">
                <a:latin typeface="Times New Roman"/>
                <a:cs typeface="Times New Roman"/>
              </a:rPr>
              <a:t> </a:t>
            </a:r>
            <a:r>
              <a:rPr sz="2450" dirty="0">
                <a:latin typeface="Times New Roman"/>
                <a:cs typeface="Times New Roman"/>
              </a:rPr>
              <a:t>and</a:t>
            </a:r>
            <a:r>
              <a:rPr sz="2450" spc="140" dirty="0">
                <a:latin typeface="Times New Roman"/>
                <a:cs typeface="Times New Roman"/>
              </a:rPr>
              <a:t> </a:t>
            </a:r>
            <a:r>
              <a:rPr sz="2450" dirty="0">
                <a:latin typeface="Times New Roman"/>
                <a:cs typeface="Times New Roman"/>
              </a:rPr>
              <a:t>photon</a:t>
            </a:r>
            <a:r>
              <a:rPr sz="2450" spc="135" dirty="0">
                <a:latin typeface="Times New Roman"/>
                <a:cs typeface="Times New Roman"/>
              </a:rPr>
              <a:t> </a:t>
            </a:r>
            <a:r>
              <a:rPr sz="2450" dirty="0">
                <a:latin typeface="Times New Roman"/>
                <a:cs typeface="Times New Roman"/>
              </a:rPr>
              <a:t>models</a:t>
            </a:r>
            <a:r>
              <a:rPr sz="2450" spc="140" dirty="0">
                <a:latin typeface="Times New Roman"/>
                <a:cs typeface="Times New Roman"/>
              </a:rPr>
              <a:t> </a:t>
            </a:r>
            <a:r>
              <a:rPr sz="2450" dirty="0">
                <a:latin typeface="Times New Roman"/>
                <a:cs typeface="Times New Roman"/>
              </a:rPr>
              <a:t>(and</a:t>
            </a:r>
            <a:r>
              <a:rPr sz="2450" spc="135" dirty="0">
                <a:latin typeface="Times New Roman"/>
                <a:cs typeface="Times New Roman"/>
              </a:rPr>
              <a:t> </a:t>
            </a:r>
            <a:r>
              <a:rPr sz="2450" dirty="0">
                <a:latin typeface="Times New Roman"/>
                <a:cs typeface="Times New Roman"/>
              </a:rPr>
              <a:t>does</a:t>
            </a:r>
            <a:r>
              <a:rPr sz="2450" spc="140" dirty="0">
                <a:latin typeface="Times New Roman"/>
                <a:cs typeface="Times New Roman"/>
              </a:rPr>
              <a:t> </a:t>
            </a:r>
            <a:r>
              <a:rPr sz="2450" spc="-10" dirty="0">
                <a:latin typeface="Times New Roman"/>
                <a:cs typeface="Times New Roman"/>
              </a:rPr>
              <a:t>work)</a:t>
            </a:r>
            <a:endParaRPr sz="2450">
              <a:latin typeface="Times New Roman"/>
              <a:cs typeface="Times New Roman"/>
            </a:endParaRPr>
          </a:p>
          <a:p>
            <a:pPr marL="382270" marR="5080" indent="-295910" algn="just">
              <a:lnSpc>
                <a:spcPct val="101699"/>
              </a:lnSpc>
              <a:spcBef>
                <a:spcPts val="1595"/>
              </a:spcBef>
              <a:buAutoNum type="arabicPeriod"/>
              <a:tabLst>
                <a:tab pos="384175" algn="l"/>
              </a:tabLst>
            </a:pPr>
            <a:r>
              <a:rPr sz="2450" dirty="0">
                <a:latin typeface="Times New Roman"/>
                <a:cs typeface="Times New Roman"/>
              </a:rPr>
              <a:t>Some</a:t>
            </a:r>
            <a:r>
              <a:rPr sz="2450" spc="95" dirty="0">
                <a:latin typeface="Times New Roman"/>
                <a:cs typeface="Times New Roman"/>
              </a:rPr>
              <a:t> </a:t>
            </a:r>
            <a:r>
              <a:rPr sz="2450" dirty="0">
                <a:latin typeface="Times New Roman"/>
                <a:cs typeface="Times New Roman"/>
              </a:rPr>
              <a:t>electrons</a:t>
            </a:r>
            <a:r>
              <a:rPr sz="2450" spc="105" dirty="0">
                <a:latin typeface="Times New Roman"/>
                <a:cs typeface="Times New Roman"/>
              </a:rPr>
              <a:t> </a:t>
            </a:r>
            <a:r>
              <a:rPr sz="2450" dirty="0">
                <a:latin typeface="Times New Roman"/>
                <a:cs typeface="Times New Roman"/>
              </a:rPr>
              <a:t>leave</a:t>
            </a:r>
            <a:r>
              <a:rPr sz="2450" spc="100" dirty="0">
                <a:latin typeface="Times New Roman"/>
                <a:cs typeface="Times New Roman"/>
              </a:rPr>
              <a:t> </a:t>
            </a:r>
            <a:r>
              <a:rPr sz="2450" spc="55" dirty="0">
                <a:latin typeface="Times New Roman"/>
                <a:cs typeface="Times New Roman"/>
              </a:rPr>
              <a:t>Plate</a:t>
            </a:r>
            <a:r>
              <a:rPr sz="2450" spc="105" dirty="0">
                <a:latin typeface="Times New Roman"/>
                <a:cs typeface="Times New Roman"/>
              </a:rPr>
              <a:t> </a:t>
            </a:r>
            <a:r>
              <a:rPr sz="2450" dirty="0">
                <a:latin typeface="Times New Roman"/>
                <a:cs typeface="Times New Roman"/>
              </a:rPr>
              <a:t>A</a:t>
            </a:r>
            <a:r>
              <a:rPr sz="2450" spc="105" dirty="0">
                <a:latin typeface="Times New Roman"/>
                <a:cs typeface="Times New Roman"/>
              </a:rPr>
              <a:t> </a:t>
            </a:r>
            <a:r>
              <a:rPr sz="2450" dirty="0">
                <a:latin typeface="Times New Roman"/>
                <a:cs typeface="Times New Roman"/>
              </a:rPr>
              <a:t>with</a:t>
            </a:r>
            <a:r>
              <a:rPr sz="2450" spc="105" dirty="0">
                <a:latin typeface="Times New Roman"/>
                <a:cs typeface="Times New Roman"/>
              </a:rPr>
              <a:t> </a:t>
            </a:r>
            <a:r>
              <a:rPr sz="2450" spc="-20" dirty="0">
                <a:latin typeface="Times New Roman"/>
                <a:cs typeface="Times New Roman"/>
              </a:rPr>
              <a:t>insufficient</a:t>
            </a:r>
            <a:r>
              <a:rPr sz="2450" spc="100" dirty="0">
                <a:latin typeface="Times New Roman"/>
                <a:cs typeface="Times New Roman"/>
              </a:rPr>
              <a:t> </a:t>
            </a:r>
            <a:r>
              <a:rPr sz="2450" dirty="0">
                <a:latin typeface="Times New Roman"/>
                <a:cs typeface="Times New Roman"/>
              </a:rPr>
              <a:t>energy</a:t>
            </a:r>
            <a:r>
              <a:rPr sz="2450" spc="105"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spc="-10" dirty="0">
                <a:latin typeface="Times New Roman"/>
                <a:cs typeface="Times New Roman"/>
              </a:rPr>
              <a:t>over- 	</a:t>
            </a:r>
            <a:r>
              <a:rPr sz="2450" dirty="0">
                <a:latin typeface="Times New Roman"/>
                <a:cs typeface="Times New Roman"/>
              </a:rPr>
              <a:t>come</a:t>
            </a:r>
            <a:r>
              <a:rPr sz="2450" spc="170"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potential</a:t>
            </a:r>
            <a:r>
              <a:rPr sz="2450" spc="180" dirty="0">
                <a:latin typeface="Times New Roman"/>
                <a:cs typeface="Times New Roman"/>
              </a:rPr>
              <a:t> </a:t>
            </a:r>
            <a:r>
              <a:rPr sz="2450" dirty="0">
                <a:latin typeface="Times New Roman"/>
                <a:cs typeface="Times New Roman"/>
              </a:rPr>
              <a:t>difference.</a:t>
            </a:r>
            <a:r>
              <a:rPr sz="2450" spc="35" dirty="0">
                <a:latin typeface="Times New Roman"/>
                <a:cs typeface="Times New Roman"/>
              </a:rPr>
              <a:t>  </a:t>
            </a:r>
            <a:r>
              <a:rPr sz="2450" dirty="0">
                <a:latin typeface="Times New Roman"/>
                <a:cs typeface="Times New Roman"/>
              </a:rPr>
              <a:t>These</a:t>
            </a:r>
            <a:r>
              <a:rPr sz="2450" spc="175" dirty="0">
                <a:latin typeface="Times New Roman"/>
                <a:cs typeface="Times New Roman"/>
              </a:rPr>
              <a:t> </a:t>
            </a:r>
            <a:r>
              <a:rPr sz="2450" dirty="0">
                <a:latin typeface="Times New Roman"/>
                <a:cs typeface="Times New Roman"/>
              </a:rPr>
              <a:t>electrons</a:t>
            </a:r>
            <a:r>
              <a:rPr sz="2450" spc="180" dirty="0">
                <a:latin typeface="Times New Roman"/>
                <a:cs typeface="Times New Roman"/>
              </a:rPr>
              <a:t> </a:t>
            </a:r>
            <a:r>
              <a:rPr sz="2450" dirty="0">
                <a:latin typeface="Times New Roman"/>
                <a:cs typeface="Times New Roman"/>
              </a:rPr>
              <a:t>cause</a:t>
            </a:r>
            <a:r>
              <a:rPr sz="2450" spc="175" dirty="0">
                <a:latin typeface="Times New Roman"/>
                <a:cs typeface="Times New Roman"/>
              </a:rPr>
              <a:t> </a:t>
            </a:r>
            <a:r>
              <a:rPr sz="2450" dirty="0">
                <a:latin typeface="Times New Roman"/>
                <a:cs typeface="Times New Roman"/>
              </a:rPr>
              <a:t>no</a:t>
            </a:r>
            <a:r>
              <a:rPr sz="2450" spc="180" dirty="0">
                <a:latin typeface="Times New Roman"/>
                <a:cs typeface="Times New Roman"/>
              </a:rPr>
              <a:t> </a:t>
            </a:r>
            <a:r>
              <a:rPr sz="2450" spc="-20" dirty="0">
                <a:latin typeface="Times New Roman"/>
                <a:cs typeface="Times New Roman"/>
              </a:rPr>
              <a:t>mea- 	</a:t>
            </a:r>
            <a:r>
              <a:rPr sz="2450" dirty="0">
                <a:latin typeface="Times New Roman"/>
                <a:cs typeface="Times New Roman"/>
              </a:rPr>
              <a:t>surable</a:t>
            </a:r>
            <a:r>
              <a:rPr sz="2450" spc="55" dirty="0">
                <a:latin typeface="Times New Roman"/>
                <a:cs typeface="Times New Roman"/>
              </a:rPr>
              <a:t> </a:t>
            </a:r>
            <a:r>
              <a:rPr sz="2450" spc="-10" dirty="0">
                <a:latin typeface="Times New Roman"/>
                <a:cs typeface="Times New Roman"/>
              </a:rPr>
              <a:t>current.</a:t>
            </a:r>
            <a:endParaRPr sz="2450">
              <a:latin typeface="Times New Roman"/>
              <a:cs typeface="Times New Roman"/>
            </a:endParaRPr>
          </a:p>
          <a:p>
            <a:pPr marL="382270" marR="7620" indent="-295910" algn="just">
              <a:lnSpc>
                <a:spcPct val="101699"/>
              </a:lnSpc>
              <a:spcBef>
                <a:spcPts val="995"/>
              </a:spcBef>
              <a:buAutoNum type="arabicPeriod"/>
              <a:tabLst>
                <a:tab pos="384175" algn="l"/>
              </a:tabLst>
            </a:pPr>
            <a:r>
              <a:rPr sz="2450" dirty="0">
                <a:latin typeface="Times New Roman"/>
                <a:cs typeface="Times New Roman"/>
              </a:rPr>
              <a:t>Doubling</a:t>
            </a:r>
            <a:r>
              <a:rPr sz="2450" spc="245" dirty="0">
                <a:latin typeface="Times New Roman"/>
                <a:cs typeface="Times New Roman"/>
              </a:rPr>
              <a:t> </a:t>
            </a:r>
            <a:r>
              <a:rPr sz="2450" dirty="0">
                <a:latin typeface="Times New Roman"/>
                <a:cs typeface="Times New Roman"/>
              </a:rPr>
              <a:t>the</a:t>
            </a:r>
            <a:r>
              <a:rPr sz="2450" spc="265" dirty="0">
                <a:latin typeface="Times New Roman"/>
                <a:cs typeface="Times New Roman"/>
              </a:rPr>
              <a:t> </a:t>
            </a:r>
            <a:r>
              <a:rPr sz="2450" dirty="0">
                <a:latin typeface="Times New Roman"/>
                <a:cs typeface="Times New Roman"/>
              </a:rPr>
              <a:t>intensity</a:t>
            </a:r>
            <a:r>
              <a:rPr sz="2450" spc="260" dirty="0">
                <a:latin typeface="Times New Roman"/>
                <a:cs typeface="Times New Roman"/>
              </a:rPr>
              <a:t> </a:t>
            </a:r>
            <a:r>
              <a:rPr sz="2450" dirty="0">
                <a:latin typeface="Times New Roman"/>
                <a:cs typeface="Times New Roman"/>
              </a:rPr>
              <a:t>of</a:t>
            </a:r>
            <a:r>
              <a:rPr sz="2450" spc="260"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light</a:t>
            </a:r>
            <a:r>
              <a:rPr sz="2450" spc="254" dirty="0">
                <a:latin typeface="Times New Roman"/>
                <a:cs typeface="Times New Roman"/>
              </a:rPr>
              <a:t> </a:t>
            </a:r>
            <a:r>
              <a:rPr sz="2450" dirty="0">
                <a:latin typeface="Times New Roman"/>
                <a:cs typeface="Times New Roman"/>
              </a:rPr>
              <a:t>(without</a:t>
            </a:r>
            <a:r>
              <a:rPr sz="2450" spc="265" dirty="0">
                <a:latin typeface="Times New Roman"/>
                <a:cs typeface="Times New Roman"/>
              </a:rPr>
              <a:t> </a:t>
            </a:r>
            <a:r>
              <a:rPr sz="2450" dirty="0">
                <a:latin typeface="Times New Roman"/>
                <a:cs typeface="Times New Roman"/>
              </a:rPr>
              <a:t>changing</a:t>
            </a:r>
            <a:r>
              <a:rPr sz="2450" spc="260" dirty="0">
                <a:latin typeface="Times New Roman"/>
                <a:cs typeface="Times New Roman"/>
              </a:rPr>
              <a:t> </a:t>
            </a:r>
            <a:r>
              <a:rPr sz="2450" dirty="0">
                <a:latin typeface="Times New Roman"/>
                <a:cs typeface="Times New Roman"/>
              </a:rPr>
              <a:t>the</a:t>
            </a:r>
            <a:r>
              <a:rPr sz="2450" spc="260" dirty="0">
                <a:latin typeface="Times New Roman"/>
                <a:cs typeface="Times New Roman"/>
              </a:rPr>
              <a:t> </a:t>
            </a:r>
            <a:r>
              <a:rPr sz="2450" spc="-20" dirty="0">
                <a:latin typeface="Times New Roman"/>
                <a:cs typeface="Times New Roman"/>
              </a:rPr>
              <a:t>fre- 	</a:t>
            </a:r>
            <a:r>
              <a:rPr sz="2450" dirty="0">
                <a:latin typeface="Times New Roman"/>
                <a:cs typeface="Times New Roman"/>
              </a:rPr>
              <a:t>quency)</a:t>
            </a:r>
            <a:r>
              <a:rPr sz="2450" spc="80" dirty="0">
                <a:latin typeface="Times New Roman"/>
                <a:cs typeface="Times New Roman"/>
              </a:rPr>
              <a:t> </a:t>
            </a:r>
            <a:r>
              <a:rPr sz="2450" dirty="0">
                <a:latin typeface="Times New Roman"/>
                <a:cs typeface="Times New Roman"/>
              </a:rPr>
              <a:t>doubles</a:t>
            </a:r>
            <a:r>
              <a:rPr sz="2450" spc="85"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10" dirty="0">
                <a:latin typeface="Times New Roman"/>
                <a:cs typeface="Times New Roman"/>
              </a:rPr>
              <a:t>current.</a:t>
            </a:r>
            <a:endParaRPr sz="2450">
              <a:latin typeface="Times New Roman"/>
              <a:cs typeface="Times New Roman"/>
            </a:endParaRPr>
          </a:p>
          <a:p>
            <a:pPr marL="382905" indent="-295910" algn="just">
              <a:lnSpc>
                <a:spcPct val="100000"/>
              </a:lnSpc>
              <a:spcBef>
                <a:spcPts val="1045"/>
              </a:spcBef>
              <a:buAutoNum type="arabicPeriod"/>
              <a:tabLst>
                <a:tab pos="382905" algn="l"/>
              </a:tabLst>
            </a:pPr>
            <a:r>
              <a:rPr sz="2450" spc="-50" dirty="0">
                <a:latin typeface="Times New Roman"/>
                <a:cs typeface="Times New Roman"/>
              </a:rPr>
              <a:t>Below</a:t>
            </a:r>
            <a:r>
              <a:rPr sz="2450" spc="80"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certain</a:t>
            </a:r>
            <a:r>
              <a:rPr sz="2450" spc="80" dirty="0">
                <a:latin typeface="Times New Roman"/>
                <a:cs typeface="Times New Roman"/>
              </a:rPr>
              <a:t> </a:t>
            </a:r>
            <a:r>
              <a:rPr sz="2450" spc="-10" dirty="0">
                <a:latin typeface="Times New Roman"/>
                <a:cs typeface="Times New Roman"/>
              </a:rPr>
              <a:t>frequency</a:t>
            </a:r>
            <a:r>
              <a:rPr sz="2450" spc="7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light,</a:t>
            </a:r>
            <a:r>
              <a:rPr sz="2450" spc="75" dirty="0">
                <a:latin typeface="Times New Roman"/>
                <a:cs typeface="Times New Roman"/>
              </a:rPr>
              <a:t> </a:t>
            </a:r>
            <a:r>
              <a:rPr sz="2450" dirty="0">
                <a:latin typeface="Times New Roman"/>
                <a:cs typeface="Times New Roman"/>
              </a:rPr>
              <a:t>no</a:t>
            </a:r>
            <a:r>
              <a:rPr sz="2450" spc="80" dirty="0">
                <a:latin typeface="Times New Roman"/>
                <a:cs typeface="Times New Roman"/>
              </a:rPr>
              <a:t> </a:t>
            </a:r>
            <a:r>
              <a:rPr sz="2450" dirty="0">
                <a:latin typeface="Times New Roman"/>
                <a:cs typeface="Times New Roman"/>
              </a:rPr>
              <a:t>current</a:t>
            </a:r>
            <a:r>
              <a:rPr sz="2450" spc="75" dirty="0">
                <a:latin typeface="Times New Roman"/>
                <a:cs typeface="Times New Roman"/>
              </a:rPr>
              <a:t> </a:t>
            </a:r>
            <a:r>
              <a:rPr sz="2450" spc="-10" dirty="0">
                <a:latin typeface="Times New Roman"/>
                <a:cs typeface="Times New Roman"/>
              </a:rPr>
              <a:t>flows.</a:t>
            </a:r>
            <a:endParaRPr sz="2450">
              <a:latin typeface="Times New Roman"/>
              <a:cs typeface="Times New Roman"/>
            </a:endParaRPr>
          </a:p>
          <a:p>
            <a:pPr marL="382270" marR="5080" indent="-295910" algn="just">
              <a:lnSpc>
                <a:spcPct val="101699"/>
              </a:lnSpc>
              <a:spcBef>
                <a:spcPts val="994"/>
              </a:spcBef>
              <a:buAutoNum type="arabicPeriod"/>
              <a:tabLst>
                <a:tab pos="384175" algn="l"/>
              </a:tabLst>
            </a:pPr>
            <a:r>
              <a:rPr sz="2450" dirty="0">
                <a:latin typeface="Times New Roman"/>
                <a:cs typeface="Times New Roman"/>
              </a:rPr>
              <a:t>The</a:t>
            </a:r>
            <a:r>
              <a:rPr sz="2450" spc="15" dirty="0">
                <a:latin typeface="Times New Roman"/>
                <a:cs typeface="Times New Roman"/>
              </a:rPr>
              <a:t> </a:t>
            </a:r>
            <a:r>
              <a:rPr sz="2450" spc="-20" dirty="0">
                <a:latin typeface="Times New Roman"/>
                <a:cs typeface="Times New Roman"/>
              </a:rPr>
              <a:t>energy</a:t>
            </a:r>
            <a:r>
              <a:rPr sz="2450" spc="10" dirty="0">
                <a:latin typeface="Times New Roman"/>
                <a:cs typeface="Times New Roman"/>
              </a:rPr>
              <a:t> </a:t>
            </a:r>
            <a:r>
              <a:rPr sz="2450" spc="-90" dirty="0">
                <a:latin typeface="Times New Roman"/>
                <a:cs typeface="Times New Roman"/>
              </a:rPr>
              <a:t>of</a:t>
            </a:r>
            <a:r>
              <a:rPr sz="2450" spc="10" dirty="0">
                <a:latin typeface="Times New Roman"/>
                <a:cs typeface="Times New Roman"/>
              </a:rPr>
              <a:t> </a:t>
            </a: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light</a:t>
            </a:r>
            <a:r>
              <a:rPr sz="2450" spc="15" dirty="0">
                <a:latin typeface="Times New Roman"/>
                <a:cs typeface="Times New Roman"/>
              </a:rPr>
              <a:t> </a:t>
            </a:r>
            <a:r>
              <a:rPr sz="2450" dirty="0">
                <a:latin typeface="Times New Roman"/>
                <a:cs typeface="Times New Roman"/>
              </a:rPr>
              <a:t>is</a:t>
            </a:r>
            <a:r>
              <a:rPr sz="2450" spc="15" dirty="0">
                <a:latin typeface="Times New Roman"/>
                <a:cs typeface="Times New Roman"/>
              </a:rPr>
              <a:t> </a:t>
            </a:r>
            <a:r>
              <a:rPr sz="2450" dirty="0">
                <a:latin typeface="Times New Roman"/>
                <a:cs typeface="Times New Roman"/>
              </a:rPr>
              <a:t>gradually</a:t>
            </a:r>
            <a:r>
              <a:rPr sz="2450" spc="10" dirty="0">
                <a:latin typeface="Times New Roman"/>
                <a:cs typeface="Times New Roman"/>
              </a:rPr>
              <a:t> </a:t>
            </a:r>
            <a:r>
              <a:rPr sz="2450" dirty="0">
                <a:latin typeface="Times New Roman"/>
                <a:cs typeface="Times New Roman"/>
              </a:rPr>
              <a:t>transferred</a:t>
            </a:r>
            <a:r>
              <a:rPr sz="2450" spc="15" dirty="0">
                <a:latin typeface="Times New Roman"/>
                <a:cs typeface="Times New Roman"/>
              </a:rPr>
              <a:t> </a:t>
            </a:r>
            <a:r>
              <a:rPr sz="2450" dirty="0">
                <a:latin typeface="Times New Roman"/>
                <a:cs typeface="Times New Roman"/>
              </a:rPr>
              <a:t>to</a:t>
            </a:r>
            <a:r>
              <a:rPr sz="2450" spc="10" dirty="0">
                <a:latin typeface="Times New Roman"/>
                <a:cs typeface="Times New Roman"/>
              </a:rPr>
              <a:t> </a:t>
            </a:r>
            <a:r>
              <a:rPr sz="2450" dirty="0">
                <a:latin typeface="Times New Roman"/>
                <a:cs typeface="Times New Roman"/>
              </a:rPr>
              <a:t>the</a:t>
            </a:r>
            <a:r>
              <a:rPr sz="2450" spc="15" dirty="0">
                <a:latin typeface="Times New Roman"/>
                <a:cs typeface="Times New Roman"/>
              </a:rPr>
              <a:t> </a:t>
            </a:r>
            <a:r>
              <a:rPr sz="2450" spc="-10" dirty="0">
                <a:latin typeface="Times New Roman"/>
                <a:cs typeface="Times New Roman"/>
              </a:rPr>
              <a:t>electrons, 	</a:t>
            </a:r>
            <a:r>
              <a:rPr sz="2450" dirty="0">
                <a:latin typeface="Times New Roman"/>
                <a:cs typeface="Times New Roman"/>
              </a:rPr>
              <a:t>resulting</a:t>
            </a:r>
            <a:r>
              <a:rPr sz="2450" spc="325" dirty="0">
                <a:latin typeface="Times New Roman"/>
                <a:cs typeface="Times New Roman"/>
              </a:rPr>
              <a:t> </a:t>
            </a:r>
            <a:r>
              <a:rPr sz="2450" dirty="0">
                <a:latin typeface="Times New Roman"/>
                <a:cs typeface="Times New Roman"/>
              </a:rPr>
              <a:t>in</a:t>
            </a:r>
            <a:r>
              <a:rPr sz="2450" spc="330" dirty="0">
                <a:latin typeface="Times New Roman"/>
                <a:cs typeface="Times New Roman"/>
              </a:rPr>
              <a:t> </a:t>
            </a:r>
            <a:r>
              <a:rPr sz="2450" dirty="0">
                <a:latin typeface="Times New Roman"/>
                <a:cs typeface="Times New Roman"/>
              </a:rPr>
              <a:t>a</a:t>
            </a:r>
            <a:r>
              <a:rPr sz="2450" spc="325" dirty="0">
                <a:latin typeface="Times New Roman"/>
                <a:cs typeface="Times New Roman"/>
              </a:rPr>
              <a:t> </a:t>
            </a:r>
            <a:r>
              <a:rPr sz="2450" dirty="0">
                <a:latin typeface="Times New Roman"/>
                <a:cs typeface="Times New Roman"/>
              </a:rPr>
              <a:t>small</a:t>
            </a:r>
            <a:r>
              <a:rPr sz="2450" spc="325" dirty="0">
                <a:latin typeface="Times New Roman"/>
                <a:cs typeface="Times New Roman"/>
              </a:rPr>
              <a:t> </a:t>
            </a:r>
            <a:r>
              <a:rPr sz="2450" spc="80" dirty="0">
                <a:latin typeface="Times New Roman"/>
                <a:cs typeface="Times New Roman"/>
              </a:rPr>
              <a:t>but</a:t>
            </a:r>
            <a:r>
              <a:rPr sz="2450" spc="325" dirty="0">
                <a:latin typeface="Times New Roman"/>
                <a:cs typeface="Times New Roman"/>
              </a:rPr>
              <a:t> </a:t>
            </a:r>
            <a:r>
              <a:rPr sz="2450" dirty="0">
                <a:latin typeface="Times New Roman"/>
                <a:cs typeface="Times New Roman"/>
              </a:rPr>
              <a:t>measurable</a:t>
            </a:r>
            <a:r>
              <a:rPr sz="2450" spc="330" dirty="0">
                <a:latin typeface="Times New Roman"/>
                <a:cs typeface="Times New Roman"/>
              </a:rPr>
              <a:t> </a:t>
            </a:r>
            <a:r>
              <a:rPr sz="2450" dirty="0">
                <a:latin typeface="Times New Roman"/>
                <a:cs typeface="Times New Roman"/>
              </a:rPr>
              <a:t>delay</a:t>
            </a:r>
            <a:r>
              <a:rPr sz="2450" spc="325" dirty="0">
                <a:latin typeface="Times New Roman"/>
                <a:cs typeface="Times New Roman"/>
              </a:rPr>
              <a:t> </a:t>
            </a:r>
            <a:r>
              <a:rPr sz="2450" dirty="0">
                <a:latin typeface="Times New Roman"/>
                <a:cs typeface="Times New Roman"/>
              </a:rPr>
              <a:t>before</a:t>
            </a:r>
            <a:r>
              <a:rPr sz="2450" spc="325" dirty="0">
                <a:latin typeface="Times New Roman"/>
                <a:cs typeface="Times New Roman"/>
              </a:rPr>
              <a:t> </a:t>
            </a:r>
            <a:r>
              <a:rPr sz="2450" dirty="0">
                <a:latin typeface="Times New Roman"/>
                <a:cs typeface="Times New Roman"/>
              </a:rPr>
              <a:t>the</a:t>
            </a:r>
            <a:r>
              <a:rPr sz="2450" spc="325" dirty="0">
                <a:latin typeface="Times New Roman"/>
                <a:cs typeface="Times New Roman"/>
              </a:rPr>
              <a:t> </a:t>
            </a:r>
            <a:r>
              <a:rPr sz="2450" spc="-10" dirty="0">
                <a:latin typeface="Times New Roman"/>
                <a:cs typeface="Times New Roman"/>
              </a:rPr>
              <a:t>current 	starts.</a:t>
            </a:r>
            <a:endParaRPr sz="2450">
              <a:latin typeface="Times New Roman"/>
              <a:cs typeface="Times New Roman"/>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4807"/>
            <a:ext cx="7661909" cy="973455"/>
          </a:xfrm>
          <a:prstGeom prst="rect">
            <a:avLst/>
          </a:prstGeom>
        </p:spPr>
        <p:txBody>
          <a:bodyPr vert="horz" wrap="square" lIns="0" tIns="10795" rIns="0" bIns="0" rtlCol="0">
            <a:spAutoFit/>
          </a:bodyPr>
          <a:lstStyle/>
          <a:p>
            <a:pPr marL="12700" marR="5080">
              <a:lnSpc>
                <a:spcPct val="101200"/>
              </a:lnSpc>
              <a:spcBef>
                <a:spcPts val="85"/>
              </a:spcBef>
            </a:pPr>
            <a:r>
              <a:rPr sz="2050" dirty="0"/>
              <a:t>For</a:t>
            </a:r>
            <a:r>
              <a:rPr sz="2050" spc="10" dirty="0"/>
              <a:t> </a:t>
            </a:r>
            <a:r>
              <a:rPr sz="2050" dirty="0"/>
              <a:t>each</a:t>
            </a:r>
            <a:r>
              <a:rPr sz="2050" spc="10" dirty="0"/>
              <a:t> </a:t>
            </a:r>
            <a:r>
              <a:rPr sz="2050" spc="60" dirty="0"/>
              <a:t>part</a:t>
            </a:r>
            <a:r>
              <a:rPr sz="2050" spc="15" dirty="0"/>
              <a:t> </a:t>
            </a:r>
            <a:r>
              <a:rPr sz="2050" dirty="0"/>
              <a:t>of</a:t>
            </a:r>
            <a:r>
              <a:rPr sz="2050" spc="15" dirty="0"/>
              <a:t> </a:t>
            </a:r>
            <a:r>
              <a:rPr sz="2050" dirty="0"/>
              <a:t>this</a:t>
            </a:r>
            <a:r>
              <a:rPr sz="2050" spc="10" dirty="0"/>
              <a:t> </a:t>
            </a:r>
            <a:r>
              <a:rPr sz="2050" dirty="0"/>
              <a:t>question,</a:t>
            </a:r>
            <a:r>
              <a:rPr sz="2050" spc="15" dirty="0"/>
              <a:t> </a:t>
            </a:r>
            <a:r>
              <a:rPr sz="2050" spc="-30" dirty="0"/>
              <a:t>choose</a:t>
            </a:r>
            <a:r>
              <a:rPr sz="2050" spc="15" dirty="0"/>
              <a:t> </a:t>
            </a:r>
            <a:r>
              <a:rPr sz="2050" b="0" i="1" spc="-55" dirty="0">
                <a:latin typeface="Bookman Old Style"/>
                <a:cs typeface="Bookman Old Style"/>
              </a:rPr>
              <a:t>one</a:t>
            </a:r>
            <a:r>
              <a:rPr sz="2050" b="0" i="1" spc="35" dirty="0">
                <a:latin typeface="Bookman Old Style"/>
                <a:cs typeface="Bookman Old Style"/>
              </a:rPr>
              <a:t> </a:t>
            </a:r>
            <a:r>
              <a:rPr sz="2050" dirty="0"/>
              <a:t>of</a:t>
            </a:r>
            <a:r>
              <a:rPr sz="2050" spc="15" dirty="0"/>
              <a:t> </a:t>
            </a:r>
            <a:r>
              <a:rPr sz="2050" dirty="0"/>
              <a:t>the</a:t>
            </a:r>
            <a:r>
              <a:rPr sz="2050" spc="10" dirty="0"/>
              <a:t> </a:t>
            </a:r>
            <a:r>
              <a:rPr sz="2050" spc="-65" dirty="0"/>
              <a:t>following</a:t>
            </a:r>
            <a:r>
              <a:rPr sz="2050" spc="15" dirty="0"/>
              <a:t> </a:t>
            </a:r>
            <a:r>
              <a:rPr sz="2050" dirty="0"/>
              <a:t>three</a:t>
            </a:r>
            <a:r>
              <a:rPr sz="2050" spc="10" dirty="0"/>
              <a:t> </a:t>
            </a:r>
            <a:r>
              <a:rPr sz="2050" spc="-10" dirty="0"/>
              <a:t>options. </a:t>
            </a:r>
            <a:r>
              <a:rPr sz="2050" dirty="0"/>
              <a:t>A:</a:t>
            </a:r>
            <a:r>
              <a:rPr sz="2050" spc="50" dirty="0"/>
              <a:t> </a:t>
            </a:r>
            <a:r>
              <a:rPr sz="2050" dirty="0"/>
              <a:t>Predicted</a:t>
            </a:r>
            <a:r>
              <a:rPr sz="2050" spc="60" dirty="0"/>
              <a:t> </a:t>
            </a:r>
            <a:r>
              <a:rPr sz="2050" dirty="0"/>
              <a:t>by</a:t>
            </a:r>
            <a:r>
              <a:rPr sz="2050" spc="60" dirty="0"/>
              <a:t> </a:t>
            </a:r>
            <a:r>
              <a:rPr sz="2050" dirty="0"/>
              <a:t>the</a:t>
            </a:r>
            <a:r>
              <a:rPr sz="2050" spc="55" dirty="0"/>
              <a:t> </a:t>
            </a:r>
            <a:r>
              <a:rPr sz="2050" spc="-30" dirty="0"/>
              <a:t>classical</a:t>
            </a:r>
            <a:r>
              <a:rPr sz="2050" spc="60" dirty="0"/>
              <a:t> </a:t>
            </a:r>
            <a:r>
              <a:rPr sz="2050" dirty="0"/>
              <a:t>model</a:t>
            </a:r>
            <a:r>
              <a:rPr sz="2050" spc="60" dirty="0"/>
              <a:t> </a:t>
            </a:r>
            <a:r>
              <a:rPr sz="2050" dirty="0"/>
              <a:t>only</a:t>
            </a:r>
            <a:r>
              <a:rPr sz="2050" spc="60" dirty="0"/>
              <a:t> </a:t>
            </a:r>
            <a:r>
              <a:rPr sz="2050" spc="55" dirty="0"/>
              <a:t>(but</a:t>
            </a:r>
            <a:r>
              <a:rPr sz="2050" spc="60" dirty="0"/>
              <a:t> </a:t>
            </a:r>
            <a:r>
              <a:rPr sz="2050" dirty="0"/>
              <a:t>does</a:t>
            </a:r>
            <a:r>
              <a:rPr sz="2050" spc="60" dirty="0"/>
              <a:t> </a:t>
            </a:r>
            <a:r>
              <a:rPr sz="2050" dirty="0"/>
              <a:t>not</a:t>
            </a:r>
            <a:r>
              <a:rPr sz="2050" spc="60" dirty="0"/>
              <a:t> </a:t>
            </a:r>
            <a:r>
              <a:rPr sz="2050" spc="-10" dirty="0"/>
              <a:t>work)</a:t>
            </a:r>
            <a:endParaRPr sz="2050">
              <a:latin typeface="Bookman Old Style"/>
              <a:cs typeface="Bookman Old Style"/>
            </a:endParaRPr>
          </a:p>
          <a:p>
            <a:pPr marL="12700">
              <a:lnSpc>
                <a:spcPct val="100000"/>
              </a:lnSpc>
              <a:spcBef>
                <a:spcPts val="30"/>
              </a:spcBef>
            </a:pPr>
            <a:r>
              <a:rPr sz="2050" dirty="0"/>
              <a:t>B:</a:t>
            </a:r>
            <a:r>
              <a:rPr sz="2050" spc="80" dirty="0"/>
              <a:t> </a:t>
            </a:r>
            <a:r>
              <a:rPr sz="2050" dirty="0"/>
              <a:t>Predicted</a:t>
            </a:r>
            <a:r>
              <a:rPr sz="2050" spc="80" dirty="0"/>
              <a:t> </a:t>
            </a:r>
            <a:r>
              <a:rPr sz="2050" dirty="0"/>
              <a:t>by</a:t>
            </a:r>
            <a:r>
              <a:rPr sz="2050" spc="80" dirty="0"/>
              <a:t> </a:t>
            </a:r>
            <a:r>
              <a:rPr sz="2050" dirty="0"/>
              <a:t>the</a:t>
            </a:r>
            <a:r>
              <a:rPr sz="2050" spc="85" dirty="0"/>
              <a:t> </a:t>
            </a:r>
            <a:r>
              <a:rPr sz="2050" dirty="0"/>
              <a:t>photon</a:t>
            </a:r>
            <a:r>
              <a:rPr sz="2050" spc="80" dirty="0"/>
              <a:t> </a:t>
            </a:r>
            <a:r>
              <a:rPr sz="2050" dirty="0"/>
              <a:t>model</a:t>
            </a:r>
            <a:r>
              <a:rPr sz="2050" spc="80" dirty="0"/>
              <a:t> </a:t>
            </a:r>
            <a:r>
              <a:rPr sz="2050" dirty="0"/>
              <a:t>only</a:t>
            </a:r>
            <a:r>
              <a:rPr sz="2050" spc="80" dirty="0"/>
              <a:t> </a:t>
            </a:r>
            <a:r>
              <a:rPr sz="2050" dirty="0"/>
              <a:t>(and</a:t>
            </a:r>
            <a:r>
              <a:rPr sz="2050" spc="80" dirty="0"/>
              <a:t> </a:t>
            </a:r>
            <a:r>
              <a:rPr sz="2050" dirty="0"/>
              <a:t>does</a:t>
            </a:r>
            <a:r>
              <a:rPr sz="2050" spc="80" dirty="0"/>
              <a:t> </a:t>
            </a:r>
            <a:r>
              <a:rPr sz="2050" spc="-10" dirty="0"/>
              <a:t>work)</a:t>
            </a:r>
            <a:endParaRPr sz="2050"/>
          </a:p>
        </p:txBody>
      </p:sp>
      <p:sp>
        <p:nvSpPr>
          <p:cNvPr id="5" name="object 5"/>
          <p:cNvSpPr txBox="1"/>
          <p:nvPr/>
        </p:nvSpPr>
        <p:spPr>
          <a:xfrm>
            <a:off x="718819" y="2173738"/>
            <a:ext cx="8257540" cy="5351145"/>
          </a:xfrm>
          <a:prstGeom prst="rect">
            <a:avLst/>
          </a:prstGeom>
        </p:spPr>
        <p:txBody>
          <a:bodyPr vert="horz" wrap="square" lIns="0" tIns="14604" rIns="0" bIns="0" rtlCol="0">
            <a:spAutoFit/>
          </a:bodyPr>
          <a:lstStyle/>
          <a:p>
            <a:pPr marL="12700">
              <a:lnSpc>
                <a:spcPct val="100000"/>
              </a:lnSpc>
              <a:spcBef>
                <a:spcPts val="114"/>
              </a:spcBef>
            </a:pPr>
            <a:r>
              <a:rPr sz="2050" dirty="0">
                <a:latin typeface="Times New Roman"/>
                <a:cs typeface="Times New Roman"/>
              </a:rPr>
              <a:t>C:</a:t>
            </a:r>
            <a:r>
              <a:rPr sz="2050" spc="80" dirty="0">
                <a:latin typeface="Times New Roman"/>
                <a:cs typeface="Times New Roman"/>
              </a:rPr>
              <a:t> </a:t>
            </a:r>
            <a:r>
              <a:rPr sz="2050" dirty="0">
                <a:latin typeface="Times New Roman"/>
                <a:cs typeface="Times New Roman"/>
              </a:rPr>
              <a:t>Predicted</a:t>
            </a:r>
            <a:r>
              <a:rPr sz="2050" spc="90" dirty="0">
                <a:latin typeface="Times New Roman"/>
                <a:cs typeface="Times New Roman"/>
              </a:rPr>
              <a:t> </a:t>
            </a:r>
            <a:r>
              <a:rPr sz="2050" dirty="0">
                <a:latin typeface="Times New Roman"/>
                <a:cs typeface="Times New Roman"/>
              </a:rPr>
              <a:t>by</a:t>
            </a:r>
            <a:r>
              <a:rPr sz="2050" spc="90" dirty="0">
                <a:latin typeface="Times New Roman"/>
                <a:cs typeface="Times New Roman"/>
              </a:rPr>
              <a:t> </a:t>
            </a:r>
            <a:r>
              <a:rPr sz="2050" dirty="0">
                <a:latin typeface="Times New Roman"/>
                <a:cs typeface="Times New Roman"/>
              </a:rPr>
              <a:t>the</a:t>
            </a:r>
            <a:r>
              <a:rPr sz="2050" spc="90" dirty="0">
                <a:latin typeface="Times New Roman"/>
                <a:cs typeface="Times New Roman"/>
              </a:rPr>
              <a:t> </a:t>
            </a:r>
            <a:r>
              <a:rPr sz="2050" spc="-30" dirty="0">
                <a:latin typeface="Times New Roman"/>
                <a:cs typeface="Times New Roman"/>
              </a:rPr>
              <a:t>classical</a:t>
            </a:r>
            <a:r>
              <a:rPr sz="2050" spc="90" dirty="0">
                <a:latin typeface="Times New Roman"/>
                <a:cs typeface="Times New Roman"/>
              </a:rPr>
              <a:t> </a:t>
            </a:r>
            <a:r>
              <a:rPr sz="2050" dirty="0">
                <a:latin typeface="Times New Roman"/>
                <a:cs typeface="Times New Roman"/>
              </a:rPr>
              <a:t>and</a:t>
            </a:r>
            <a:r>
              <a:rPr sz="2050" spc="90" dirty="0">
                <a:latin typeface="Times New Roman"/>
                <a:cs typeface="Times New Roman"/>
              </a:rPr>
              <a:t> </a:t>
            </a:r>
            <a:r>
              <a:rPr sz="2050" dirty="0">
                <a:latin typeface="Times New Roman"/>
                <a:cs typeface="Times New Roman"/>
              </a:rPr>
              <a:t>photon</a:t>
            </a:r>
            <a:r>
              <a:rPr sz="2050" spc="90" dirty="0">
                <a:latin typeface="Times New Roman"/>
                <a:cs typeface="Times New Roman"/>
              </a:rPr>
              <a:t> </a:t>
            </a:r>
            <a:r>
              <a:rPr sz="2050" dirty="0">
                <a:latin typeface="Times New Roman"/>
                <a:cs typeface="Times New Roman"/>
              </a:rPr>
              <a:t>models</a:t>
            </a:r>
            <a:r>
              <a:rPr sz="2050" spc="90" dirty="0">
                <a:latin typeface="Times New Roman"/>
                <a:cs typeface="Times New Roman"/>
              </a:rPr>
              <a:t> </a:t>
            </a:r>
            <a:r>
              <a:rPr sz="2050" dirty="0">
                <a:latin typeface="Times New Roman"/>
                <a:cs typeface="Times New Roman"/>
              </a:rPr>
              <a:t>(and</a:t>
            </a:r>
            <a:r>
              <a:rPr sz="2050" spc="90" dirty="0">
                <a:latin typeface="Times New Roman"/>
                <a:cs typeface="Times New Roman"/>
              </a:rPr>
              <a:t> </a:t>
            </a:r>
            <a:r>
              <a:rPr sz="2050" dirty="0">
                <a:latin typeface="Times New Roman"/>
                <a:cs typeface="Times New Roman"/>
              </a:rPr>
              <a:t>does</a:t>
            </a:r>
            <a:r>
              <a:rPr sz="2050" spc="95" dirty="0">
                <a:latin typeface="Times New Roman"/>
                <a:cs typeface="Times New Roman"/>
              </a:rPr>
              <a:t> </a:t>
            </a:r>
            <a:r>
              <a:rPr sz="2050" spc="-10" dirty="0">
                <a:latin typeface="Times New Roman"/>
                <a:cs typeface="Times New Roman"/>
              </a:rPr>
              <a:t>work)</a:t>
            </a:r>
            <a:endParaRPr sz="2050">
              <a:latin typeface="Times New Roman"/>
              <a:cs typeface="Times New Roman"/>
            </a:endParaRPr>
          </a:p>
          <a:p>
            <a:pPr marL="382905" marR="6350" indent="-259079">
              <a:lnSpc>
                <a:spcPct val="101200"/>
              </a:lnSpc>
              <a:spcBef>
                <a:spcPts val="1595"/>
              </a:spcBef>
              <a:buAutoNum type="arabicPeriod"/>
              <a:tabLst>
                <a:tab pos="384175" algn="l"/>
              </a:tabLst>
            </a:pPr>
            <a:r>
              <a:rPr sz="2050" spc="-10" dirty="0">
                <a:latin typeface="Times New Roman"/>
                <a:cs typeface="Times New Roman"/>
              </a:rPr>
              <a:t>Some</a:t>
            </a:r>
            <a:r>
              <a:rPr sz="2050" spc="100" dirty="0">
                <a:latin typeface="Times New Roman"/>
                <a:cs typeface="Times New Roman"/>
              </a:rPr>
              <a:t> </a:t>
            </a:r>
            <a:r>
              <a:rPr sz="2050" dirty="0">
                <a:latin typeface="Times New Roman"/>
                <a:cs typeface="Times New Roman"/>
              </a:rPr>
              <a:t>electrons</a:t>
            </a:r>
            <a:r>
              <a:rPr sz="2050" spc="114" dirty="0">
                <a:latin typeface="Times New Roman"/>
                <a:cs typeface="Times New Roman"/>
              </a:rPr>
              <a:t> </a:t>
            </a:r>
            <a:r>
              <a:rPr sz="2050" spc="-25" dirty="0">
                <a:latin typeface="Times New Roman"/>
                <a:cs typeface="Times New Roman"/>
              </a:rPr>
              <a:t>leave</a:t>
            </a:r>
            <a:r>
              <a:rPr sz="2050" spc="114" dirty="0">
                <a:latin typeface="Times New Roman"/>
                <a:cs typeface="Times New Roman"/>
              </a:rPr>
              <a:t> </a:t>
            </a:r>
            <a:r>
              <a:rPr sz="2050" dirty="0">
                <a:latin typeface="Times New Roman"/>
                <a:cs typeface="Times New Roman"/>
              </a:rPr>
              <a:t>Plate</a:t>
            </a:r>
            <a:r>
              <a:rPr sz="2050" spc="110" dirty="0">
                <a:latin typeface="Times New Roman"/>
                <a:cs typeface="Times New Roman"/>
              </a:rPr>
              <a:t> </a:t>
            </a:r>
            <a:r>
              <a:rPr sz="2050" dirty="0">
                <a:latin typeface="Times New Roman"/>
                <a:cs typeface="Times New Roman"/>
              </a:rPr>
              <a:t>A</a:t>
            </a:r>
            <a:r>
              <a:rPr sz="2050" spc="105" dirty="0">
                <a:latin typeface="Times New Roman"/>
                <a:cs typeface="Times New Roman"/>
              </a:rPr>
              <a:t> </a:t>
            </a:r>
            <a:r>
              <a:rPr sz="2050" dirty="0">
                <a:latin typeface="Times New Roman"/>
                <a:cs typeface="Times New Roman"/>
              </a:rPr>
              <a:t>with</a:t>
            </a:r>
            <a:r>
              <a:rPr sz="2050" spc="114" dirty="0">
                <a:latin typeface="Times New Roman"/>
                <a:cs typeface="Times New Roman"/>
              </a:rPr>
              <a:t> </a:t>
            </a:r>
            <a:r>
              <a:rPr sz="2050" spc="-35" dirty="0">
                <a:latin typeface="Times New Roman"/>
                <a:cs typeface="Times New Roman"/>
              </a:rPr>
              <a:t>insufficient</a:t>
            </a:r>
            <a:r>
              <a:rPr sz="2050" spc="110" dirty="0">
                <a:latin typeface="Times New Roman"/>
                <a:cs typeface="Times New Roman"/>
              </a:rPr>
              <a:t> </a:t>
            </a:r>
            <a:r>
              <a:rPr sz="2050" dirty="0">
                <a:latin typeface="Times New Roman"/>
                <a:cs typeface="Times New Roman"/>
              </a:rPr>
              <a:t>energy</a:t>
            </a:r>
            <a:r>
              <a:rPr sz="2050" spc="114" dirty="0">
                <a:latin typeface="Times New Roman"/>
                <a:cs typeface="Times New Roman"/>
              </a:rPr>
              <a:t> </a:t>
            </a:r>
            <a:r>
              <a:rPr sz="2050" dirty="0">
                <a:latin typeface="Times New Roman"/>
                <a:cs typeface="Times New Roman"/>
              </a:rPr>
              <a:t>to</a:t>
            </a:r>
            <a:r>
              <a:rPr sz="2050" spc="110" dirty="0">
                <a:latin typeface="Times New Roman"/>
                <a:cs typeface="Times New Roman"/>
              </a:rPr>
              <a:t> </a:t>
            </a:r>
            <a:r>
              <a:rPr sz="2050" spc="-40" dirty="0">
                <a:latin typeface="Times New Roman"/>
                <a:cs typeface="Times New Roman"/>
              </a:rPr>
              <a:t>overcome</a:t>
            </a:r>
            <a:r>
              <a:rPr sz="2050" spc="110" dirty="0">
                <a:latin typeface="Times New Roman"/>
                <a:cs typeface="Times New Roman"/>
              </a:rPr>
              <a:t> </a:t>
            </a:r>
            <a:r>
              <a:rPr sz="2050" dirty="0">
                <a:latin typeface="Times New Roman"/>
                <a:cs typeface="Times New Roman"/>
              </a:rPr>
              <a:t>the</a:t>
            </a:r>
            <a:r>
              <a:rPr sz="2050" spc="110" dirty="0">
                <a:latin typeface="Times New Roman"/>
                <a:cs typeface="Times New Roman"/>
              </a:rPr>
              <a:t> </a:t>
            </a:r>
            <a:r>
              <a:rPr sz="2050" spc="-25" dirty="0">
                <a:latin typeface="Times New Roman"/>
                <a:cs typeface="Times New Roman"/>
              </a:rPr>
              <a:t>po- 	</a:t>
            </a:r>
            <a:r>
              <a:rPr sz="2050" dirty="0">
                <a:latin typeface="Times New Roman"/>
                <a:cs typeface="Times New Roman"/>
              </a:rPr>
              <a:t>tential</a:t>
            </a:r>
            <a:r>
              <a:rPr sz="2050" spc="15" dirty="0">
                <a:latin typeface="Times New Roman"/>
                <a:cs typeface="Times New Roman"/>
              </a:rPr>
              <a:t> </a:t>
            </a:r>
            <a:r>
              <a:rPr sz="2050" spc="-35" dirty="0">
                <a:latin typeface="Times New Roman"/>
                <a:cs typeface="Times New Roman"/>
              </a:rPr>
              <a:t>difference.</a:t>
            </a:r>
            <a:r>
              <a:rPr sz="2050" spc="195" dirty="0">
                <a:latin typeface="Times New Roman"/>
                <a:cs typeface="Times New Roman"/>
              </a:rPr>
              <a:t> </a:t>
            </a:r>
            <a:r>
              <a:rPr sz="2050" dirty="0">
                <a:latin typeface="Times New Roman"/>
                <a:cs typeface="Times New Roman"/>
              </a:rPr>
              <a:t>These</a:t>
            </a:r>
            <a:r>
              <a:rPr sz="2050" spc="15" dirty="0">
                <a:latin typeface="Times New Roman"/>
                <a:cs typeface="Times New Roman"/>
              </a:rPr>
              <a:t> </a:t>
            </a:r>
            <a:r>
              <a:rPr sz="2050" spc="-10" dirty="0">
                <a:latin typeface="Times New Roman"/>
                <a:cs typeface="Times New Roman"/>
              </a:rPr>
              <a:t>electrons</a:t>
            </a:r>
            <a:r>
              <a:rPr sz="2050" spc="15" dirty="0">
                <a:latin typeface="Times New Roman"/>
                <a:cs typeface="Times New Roman"/>
              </a:rPr>
              <a:t> </a:t>
            </a:r>
            <a:r>
              <a:rPr sz="2050" dirty="0">
                <a:latin typeface="Times New Roman"/>
                <a:cs typeface="Times New Roman"/>
              </a:rPr>
              <a:t>cause</a:t>
            </a:r>
            <a:r>
              <a:rPr sz="2050" spc="15" dirty="0">
                <a:latin typeface="Times New Roman"/>
                <a:cs typeface="Times New Roman"/>
              </a:rPr>
              <a:t> </a:t>
            </a:r>
            <a:r>
              <a:rPr sz="2050" dirty="0">
                <a:latin typeface="Times New Roman"/>
                <a:cs typeface="Times New Roman"/>
              </a:rPr>
              <a:t>no</a:t>
            </a:r>
            <a:r>
              <a:rPr sz="2050" spc="15" dirty="0">
                <a:latin typeface="Times New Roman"/>
                <a:cs typeface="Times New Roman"/>
              </a:rPr>
              <a:t> </a:t>
            </a:r>
            <a:r>
              <a:rPr sz="2050" dirty="0">
                <a:latin typeface="Times New Roman"/>
                <a:cs typeface="Times New Roman"/>
              </a:rPr>
              <a:t>measurable</a:t>
            </a:r>
            <a:r>
              <a:rPr sz="2050" spc="15" dirty="0">
                <a:latin typeface="Times New Roman"/>
                <a:cs typeface="Times New Roman"/>
              </a:rPr>
              <a:t> </a:t>
            </a:r>
            <a:r>
              <a:rPr sz="2050" spc="-10" dirty="0">
                <a:latin typeface="Times New Roman"/>
                <a:cs typeface="Times New Roman"/>
              </a:rPr>
              <a:t>current.</a:t>
            </a:r>
            <a:endParaRPr sz="2050">
              <a:latin typeface="Times New Roman"/>
              <a:cs typeface="Times New Roman"/>
            </a:endParaRPr>
          </a:p>
          <a:p>
            <a:pPr marL="372745">
              <a:lnSpc>
                <a:spcPct val="100000"/>
              </a:lnSpc>
              <a:spcBef>
                <a:spcPts val="1525"/>
              </a:spcBef>
              <a:tabLst>
                <a:tab pos="1726564"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C</a:t>
            </a:r>
            <a:endParaRPr sz="2050">
              <a:latin typeface="Times New Roman"/>
              <a:cs typeface="Times New Roman"/>
            </a:endParaRPr>
          </a:p>
          <a:p>
            <a:pPr marL="382905" marR="10160" indent="-259079">
              <a:lnSpc>
                <a:spcPct val="101200"/>
              </a:lnSpc>
              <a:spcBef>
                <a:spcPts val="1495"/>
              </a:spcBef>
              <a:buAutoNum type="arabicPeriod" startAt="2"/>
              <a:tabLst>
                <a:tab pos="384175" algn="l"/>
              </a:tabLst>
            </a:pPr>
            <a:r>
              <a:rPr sz="2050" spc="-25" dirty="0">
                <a:latin typeface="Times New Roman"/>
                <a:cs typeface="Times New Roman"/>
              </a:rPr>
              <a:t>Doubling</a:t>
            </a:r>
            <a:r>
              <a:rPr sz="2050" spc="-15" dirty="0">
                <a:latin typeface="Times New Roman"/>
                <a:cs typeface="Times New Roman"/>
              </a:rPr>
              <a:t> </a:t>
            </a:r>
            <a:r>
              <a:rPr sz="2050" dirty="0">
                <a:latin typeface="Times New Roman"/>
                <a:cs typeface="Times New Roman"/>
              </a:rPr>
              <a:t>the</a:t>
            </a:r>
            <a:r>
              <a:rPr sz="2050" spc="-15" dirty="0">
                <a:latin typeface="Times New Roman"/>
                <a:cs typeface="Times New Roman"/>
              </a:rPr>
              <a:t> </a:t>
            </a:r>
            <a:r>
              <a:rPr sz="2050" dirty="0">
                <a:latin typeface="Times New Roman"/>
                <a:cs typeface="Times New Roman"/>
              </a:rPr>
              <a:t>intensity</a:t>
            </a:r>
            <a:r>
              <a:rPr sz="2050" spc="-10" dirty="0">
                <a:latin typeface="Times New Roman"/>
                <a:cs typeface="Times New Roman"/>
              </a:rPr>
              <a:t> </a:t>
            </a:r>
            <a:r>
              <a:rPr sz="2050" spc="-105" dirty="0">
                <a:latin typeface="Times New Roman"/>
                <a:cs typeface="Times New Roman"/>
              </a:rPr>
              <a:t>of</a:t>
            </a:r>
            <a:r>
              <a:rPr sz="2050" spc="-15" dirty="0">
                <a:latin typeface="Times New Roman"/>
                <a:cs typeface="Times New Roman"/>
              </a:rPr>
              <a:t> </a:t>
            </a:r>
            <a:r>
              <a:rPr sz="2050" dirty="0">
                <a:latin typeface="Times New Roman"/>
                <a:cs typeface="Times New Roman"/>
              </a:rPr>
              <a:t>the</a:t>
            </a:r>
            <a:r>
              <a:rPr sz="2050" spc="-15" dirty="0">
                <a:latin typeface="Times New Roman"/>
                <a:cs typeface="Times New Roman"/>
              </a:rPr>
              <a:t> </a:t>
            </a:r>
            <a:r>
              <a:rPr sz="2050" dirty="0">
                <a:latin typeface="Times New Roman"/>
                <a:cs typeface="Times New Roman"/>
              </a:rPr>
              <a:t>light</a:t>
            </a:r>
            <a:r>
              <a:rPr sz="2050" spc="-10" dirty="0">
                <a:latin typeface="Times New Roman"/>
                <a:cs typeface="Times New Roman"/>
              </a:rPr>
              <a:t> </a:t>
            </a:r>
            <a:r>
              <a:rPr sz="2050" dirty="0">
                <a:latin typeface="Times New Roman"/>
                <a:cs typeface="Times New Roman"/>
              </a:rPr>
              <a:t>(without</a:t>
            </a:r>
            <a:r>
              <a:rPr sz="2050" spc="-15" dirty="0">
                <a:latin typeface="Times New Roman"/>
                <a:cs typeface="Times New Roman"/>
              </a:rPr>
              <a:t> </a:t>
            </a:r>
            <a:r>
              <a:rPr sz="2050" spc="-30" dirty="0">
                <a:latin typeface="Times New Roman"/>
                <a:cs typeface="Times New Roman"/>
              </a:rPr>
              <a:t>changing</a:t>
            </a:r>
            <a:r>
              <a:rPr sz="2050" spc="-15" dirty="0">
                <a:latin typeface="Times New Roman"/>
                <a:cs typeface="Times New Roman"/>
              </a:rPr>
              <a:t> </a:t>
            </a:r>
            <a:r>
              <a:rPr sz="2050" dirty="0">
                <a:latin typeface="Times New Roman"/>
                <a:cs typeface="Times New Roman"/>
              </a:rPr>
              <a:t>the</a:t>
            </a:r>
            <a:r>
              <a:rPr sz="2050" spc="-10" dirty="0">
                <a:latin typeface="Times New Roman"/>
                <a:cs typeface="Times New Roman"/>
              </a:rPr>
              <a:t> </a:t>
            </a:r>
            <a:r>
              <a:rPr sz="2050" spc="-25" dirty="0">
                <a:latin typeface="Times New Roman"/>
                <a:cs typeface="Times New Roman"/>
              </a:rPr>
              <a:t>frequency)</a:t>
            </a:r>
            <a:r>
              <a:rPr sz="2050" spc="-15" dirty="0">
                <a:latin typeface="Times New Roman"/>
                <a:cs typeface="Times New Roman"/>
              </a:rPr>
              <a:t> </a:t>
            </a:r>
            <a:r>
              <a:rPr sz="2050" spc="-10" dirty="0">
                <a:latin typeface="Times New Roman"/>
                <a:cs typeface="Times New Roman"/>
              </a:rPr>
              <a:t>doubles 	</a:t>
            </a:r>
            <a:r>
              <a:rPr sz="2050" dirty="0">
                <a:latin typeface="Times New Roman"/>
                <a:cs typeface="Times New Roman"/>
              </a:rPr>
              <a:t>the</a:t>
            </a:r>
            <a:r>
              <a:rPr sz="2050" spc="210" dirty="0">
                <a:latin typeface="Times New Roman"/>
                <a:cs typeface="Times New Roman"/>
              </a:rPr>
              <a:t> </a:t>
            </a:r>
            <a:r>
              <a:rPr sz="2050" spc="-10" dirty="0">
                <a:latin typeface="Times New Roman"/>
                <a:cs typeface="Times New Roman"/>
              </a:rPr>
              <a:t>current.</a:t>
            </a:r>
            <a:endParaRPr sz="2050">
              <a:latin typeface="Times New Roman"/>
              <a:cs typeface="Times New Roman"/>
            </a:endParaRPr>
          </a:p>
          <a:p>
            <a:pPr marL="372745">
              <a:lnSpc>
                <a:spcPct val="100000"/>
              </a:lnSpc>
              <a:spcBef>
                <a:spcPts val="1525"/>
              </a:spcBef>
              <a:tabLst>
                <a:tab pos="1726564"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C</a:t>
            </a:r>
            <a:endParaRPr sz="2050">
              <a:latin typeface="Times New Roman"/>
              <a:cs typeface="Times New Roman"/>
            </a:endParaRPr>
          </a:p>
          <a:p>
            <a:pPr marL="382905" indent="-259079">
              <a:lnSpc>
                <a:spcPct val="100000"/>
              </a:lnSpc>
              <a:spcBef>
                <a:spcPts val="1525"/>
              </a:spcBef>
              <a:buAutoNum type="arabicPeriod" startAt="3"/>
              <a:tabLst>
                <a:tab pos="382905" algn="l"/>
              </a:tabLst>
            </a:pPr>
            <a:r>
              <a:rPr sz="2050" spc="-40" dirty="0">
                <a:latin typeface="Times New Roman"/>
                <a:cs typeface="Times New Roman"/>
              </a:rPr>
              <a:t>Below</a:t>
            </a:r>
            <a:r>
              <a:rPr sz="2050" spc="20" dirty="0">
                <a:latin typeface="Times New Roman"/>
                <a:cs typeface="Times New Roman"/>
              </a:rPr>
              <a:t> </a:t>
            </a:r>
            <a:r>
              <a:rPr sz="2050" dirty="0">
                <a:latin typeface="Times New Roman"/>
                <a:cs typeface="Times New Roman"/>
              </a:rPr>
              <a:t>a</a:t>
            </a:r>
            <a:r>
              <a:rPr sz="2050" spc="35" dirty="0">
                <a:latin typeface="Times New Roman"/>
                <a:cs typeface="Times New Roman"/>
              </a:rPr>
              <a:t> </a:t>
            </a:r>
            <a:r>
              <a:rPr sz="2050" dirty="0">
                <a:latin typeface="Times New Roman"/>
                <a:cs typeface="Times New Roman"/>
              </a:rPr>
              <a:t>certain</a:t>
            </a:r>
            <a:r>
              <a:rPr sz="2050" spc="30" dirty="0">
                <a:latin typeface="Times New Roman"/>
                <a:cs typeface="Times New Roman"/>
              </a:rPr>
              <a:t> </a:t>
            </a:r>
            <a:r>
              <a:rPr sz="2050" spc="-20" dirty="0">
                <a:latin typeface="Times New Roman"/>
                <a:cs typeface="Times New Roman"/>
              </a:rPr>
              <a:t>frequency</a:t>
            </a:r>
            <a:r>
              <a:rPr sz="2050" spc="30" dirty="0">
                <a:latin typeface="Times New Roman"/>
                <a:cs typeface="Times New Roman"/>
              </a:rPr>
              <a:t> </a:t>
            </a:r>
            <a:r>
              <a:rPr sz="2050" dirty="0">
                <a:latin typeface="Times New Roman"/>
                <a:cs typeface="Times New Roman"/>
              </a:rPr>
              <a:t>of</a:t>
            </a:r>
            <a:r>
              <a:rPr sz="2050" spc="35" dirty="0">
                <a:latin typeface="Times New Roman"/>
                <a:cs typeface="Times New Roman"/>
              </a:rPr>
              <a:t> </a:t>
            </a:r>
            <a:r>
              <a:rPr sz="2050" dirty="0">
                <a:latin typeface="Times New Roman"/>
                <a:cs typeface="Times New Roman"/>
              </a:rPr>
              <a:t>light,</a:t>
            </a:r>
            <a:r>
              <a:rPr sz="2050" spc="30" dirty="0">
                <a:latin typeface="Times New Roman"/>
                <a:cs typeface="Times New Roman"/>
              </a:rPr>
              <a:t> </a:t>
            </a:r>
            <a:r>
              <a:rPr sz="2050" dirty="0">
                <a:latin typeface="Times New Roman"/>
                <a:cs typeface="Times New Roman"/>
              </a:rPr>
              <a:t>no</a:t>
            </a:r>
            <a:r>
              <a:rPr sz="2050" spc="30" dirty="0">
                <a:latin typeface="Times New Roman"/>
                <a:cs typeface="Times New Roman"/>
              </a:rPr>
              <a:t> </a:t>
            </a:r>
            <a:r>
              <a:rPr sz="2050" dirty="0">
                <a:latin typeface="Times New Roman"/>
                <a:cs typeface="Times New Roman"/>
              </a:rPr>
              <a:t>current</a:t>
            </a:r>
            <a:r>
              <a:rPr sz="2050" spc="35" dirty="0">
                <a:latin typeface="Times New Roman"/>
                <a:cs typeface="Times New Roman"/>
              </a:rPr>
              <a:t> </a:t>
            </a:r>
            <a:r>
              <a:rPr sz="2050" spc="-10" dirty="0">
                <a:latin typeface="Times New Roman"/>
                <a:cs typeface="Times New Roman"/>
              </a:rPr>
              <a:t>flows.</a:t>
            </a:r>
            <a:endParaRPr sz="2050">
              <a:latin typeface="Times New Roman"/>
              <a:cs typeface="Times New Roman"/>
            </a:endParaRPr>
          </a:p>
          <a:p>
            <a:pPr marL="372745">
              <a:lnSpc>
                <a:spcPct val="100000"/>
              </a:lnSpc>
              <a:spcBef>
                <a:spcPts val="1525"/>
              </a:spcBef>
              <a:tabLst>
                <a:tab pos="1726564"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B</a:t>
            </a:r>
            <a:endParaRPr sz="2050">
              <a:latin typeface="Times New Roman"/>
              <a:cs typeface="Times New Roman"/>
            </a:endParaRPr>
          </a:p>
          <a:p>
            <a:pPr marL="382905" marR="5080" indent="-259079">
              <a:lnSpc>
                <a:spcPct val="101200"/>
              </a:lnSpc>
              <a:spcBef>
                <a:spcPts val="1495"/>
              </a:spcBef>
              <a:buAutoNum type="arabicPeriod" startAt="4"/>
              <a:tabLst>
                <a:tab pos="384175" algn="l"/>
              </a:tabLst>
            </a:pPr>
            <a:r>
              <a:rPr sz="2050" dirty="0">
                <a:latin typeface="Times New Roman"/>
                <a:cs typeface="Times New Roman"/>
              </a:rPr>
              <a:t>The</a:t>
            </a:r>
            <a:r>
              <a:rPr sz="2050" spc="-5" dirty="0">
                <a:latin typeface="Times New Roman"/>
                <a:cs typeface="Times New Roman"/>
              </a:rPr>
              <a:t> </a:t>
            </a:r>
            <a:r>
              <a:rPr sz="2050" spc="-20" dirty="0">
                <a:latin typeface="Times New Roman"/>
                <a:cs typeface="Times New Roman"/>
              </a:rPr>
              <a:t>energy</a:t>
            </a:r>
            <a:r>
              <a:rPr sz="2050" dirty="0">
                <a:latin typeface="Times New Roman"/>
                <a:cs typeface="Times New Roman"/>
              </a:rPr>
              <a:t> </a:t>
            </a:r>
            <a:r>
              <a:rPr sz="2050" spc="-50" dirty="0">
                <a:latin typeface="Times New Roman"/>
                <a:cs typeface="Times New Roman"/>
              </a:rPr>
              <a:t>of</a:t>
            </a:r>
            <a:r>
              <a:rPr sz="2050" spc="-5" dirty="0">
                <a:latin typeface="Times New Roman"/>
                <a:cs typeface="Times New Roman"/>
              </a:rPr>
              <a:t> </a:t>
            </a:r>
            <a:r>
              <a:rPr sz="2050" dirty="0">
                <a:latin typeface="Times New Roman"/>
                <a:cs typeface="Times New Roman"/>
              </a:rPr>
              <a:t>the</a:t>
            </a:r>
            <a:r>
              <a:rPr sz="2050" spc="-5" dirty="0">
                <a:latin typeface="Times New Roman"/>
                <a:cs typeface="Times New Roman"/>
              </a:rPr>
              <a:t> </a:t>
            </a:r>
            <a:r>
              <a:rPr sz="2050" dirty="0">
                <a:latin typeface="Times New Roman"/>
                <a:cs typeface="Times New Roman"/>
              </a:rPr>
              <a:t>light is</a:t>
            </a:r>
            <a:r>
              <a:rPr sz="2050" spc="-5" dirty="0">
                <a:latin typeface="Times New Roman"/>
                <a:cs typeface="Times New Roman"/>
              </a:rPr>
              <a:t> </a:t>
            </a:r>
            <a:r>
              <a:rPr sz="2050" dirty="0">
                <a:latin typeface="Times New Roman"/>
                <a:cs typeface="Times New Roman"/>
              </a:rPr>
              <a:t>gradually</a:t>
            </a:r>
            <a:r>
              <a:rPr sz="2050" spc="-5" dirty="0">
                <a:latin typeface="Times New Roman"/>
                <a:cs typeface="Times New Roman"/>
              </a:rPr>
              <a:t> </a:t>
            </a:r>
            <a:r>
              <a:rPr sz="2050" dirty="0">
                <a:latin typeface="Times New Roman"/>
                <a:cs typeface="Times New Roman"/>
              </a:rPr>
              <a:t>transferred to</a:t>
            </a:r>
            <a:r>
              <a:rPr sz="2050" spc="-5" dirty="0">
                <a:latin typeface="Times New Roman"/>
                <a:cs typeface="Times New Roman"/>
              </a:rPr>
              <a:t> </a:t>
            </a:r>
            <a:r>
              <a:rPr sz="2050" dirty="0">
                <a:latin typeface="Times New Roman"/>
                <a:cs typeface="Times New Roman"/>
              </a:rPr>
              <a:t>the </a:t>
            </a:r>
            <a:r>
              <a:rPr sz="2050" spc="-10" dirty="0">
                <a:latin typeface="Times New Roman"/>
                <a:cs typeface="Times New Roman"/>
              </a:rPr>
              <a:t>electrons,</a:t>
            </a:r>
            <a:r>
              <a:rPr sz="2050" spc="10" dirty="0">
                <a:latin typeface="Times New Roman"/>
                <a:cs typeface="Times New Roman"/>
              </a:rPr>
              <a:t> </a:t>
            </a:r>
            <a:r>
              <a:rPr sz="2050" dirty="0">
                <a:latin typeface="Times New Roman"/>
                <a:cs typeface="Times New Roman"/>
              </a:rPr>
              <a:t>resulting</a:t>
            </a:r>
            <a:r>
              <a:rPr sz="2050" spc="-5" dirty="0">
                <a:latin typeface="Times New Roman"/>
                <a:cs typeface="Times New Roman"/>
              </a:rPr>
              <a:t> </a:t>
            </a:r>
            <a:r>
              <a:rPr sz="2050" spc="-25" dirty="0">
                <a:latin typeface="Times New Roman"/>
                <a:cs typeface="Times New Roman"/>
              </a:rPr>
              <a:t>in 	</a:t>
            </a:r>
            <a:r>
              <a:rPr sz="2050" dirty="0">
                <a:latin typeface="Times New Roman"/>
                <a:cs typeface="Times New Roman"/>
              </a:rPr>
              <a:t>a</a:t>
            </a:r>
            <a:r>
              <a:rPr sz="2050" spc="25" dirty="0">
                <a:latin typeface="Times New Roman"/>
                <a:cs typeface="Times New Roman"/>
              </a:rPr>
              <a:t> </a:t>
            </a:r>
            <a:r>
              <a:rPr sz="2050" dirty="0">
                <a:latin typeface="Times New Roman"/>
                <a:cs typeface="Times New Roman"/>
              </a:rPr>
              <a:t>small</a:t>
            </a:r>
            <a:r>
              <a:rPr sz="2050" spc="35" dirty="0">
                <a:latin typeface="Times New Roman"/>
                <a:cs typeface="Times New Roman"/>
              </a:rPr>
              <a:t> </a:t>
            </a:r>
            <a:r>
              <a:rPr sz="2050" spc="70" dirty="0">
                <a:latin typeface="Times New Roman"/>
                <a:cs typeface="Times New Roman"/>
              </a:rPr>
              <a:t>but</a:t>
            </a:r>
            <a:r>
              <a:rPr sz="2050" spc="40" dirty="0">
                <a:latin typeface="Times New Roman"/>
                <a:cs typeface="Times New Roman"/>
              </a:rPr>
              <a:t> </a:t>
            </a:r>
            <a:r>
              <a:rPr sz="2050" dirty="0">
                <a:latin typeface="Times New Roman"/>
                <a:cs typeface="Times New Roman"/>
              </a:rPr>
              <a:t>measurable</a:t>
            </a:r>
            <a:r>
              <a:rPr sz="2050" spc="40" dirty="0">
                <a:latin typeface="Times New Roman"/>
                <a:cs typeface="Times New Roman"/>
              </a:rPr>
              <a:t> </a:t>
            </a:r>
            <a:r>
              <a:rPr sz="2050" dirty="0">
                <a:latin typeface="Times New Roman"/>
                <a:cs typeface="Times New Roman"/>
              </a:rPr>
              <a:t>delay</a:t>
            </a:r>
            <a:r>
              <a:rPr sz="2050" spc="35" dirty="0">
                <a:latin typeface="Times New Roman"/>
                <a:cs typeface="Times New Roman"/>
              </a:rPr>
              <a:t> </a:t>
            </a:r>
            <a:r>
              <a:rPr sz="2050" spc="-10" dirty="0">
                <a:latin typeface="Times New Roman"/>
                <a:cs typeface="Times New Roman"/>
              </a:rPr>
              <a:t>before</a:t>
            </a:r>
            <a:r>
              <a:rPr sz="2050" spc="40" dirty="0">
                <a:latin typeface="Times New Roman"/>
                <a:cs typeface="Times New Roman"/>
              </a:rPr>
              <a:t> </a:t>
            </a:r>
            <a:r>
              <a:rPr sz="2050" dirty="0">
                <a:latin typeface="Times New Roman"/>
                <a:cs typeface="Times New Roman"/>
              </a:rPr>
              <a:t>the</a:t>
            </a:r>
            <a:r>
              <a:rPr sz="2050" spc="35" dirty="0">
                <a:latin typeface="Times New Roman"/>
                <a:cs typeface="Times New Roman"/>
              </a:rPr>
              <a:t> </a:t>
            </a:r>
            <a:r>
              <a:rPr sz="2050" dirty="0">
                <a:latin typeface="Times New Roman"/>
                <a:cs typeface="Times New Roman"/>
              </a:rPr>
              <a:t>current</a:t>
            </a:r>
            <a:r>
              <a:rPr sz="2050" spc="40" dirty="0">
                <a:latin typeface="Times New Roman"/>
                <a:cs typeface="Times New Roman"/>
              </a:rPr>
              <a:t> </a:t>
            </a:r>
            <a:r>
              <a:rPr sz="2050" spc="-10" dirty="0">
                <a:latin typeface="Times New Roman"/>
                <a:cs typeface="Times New Roman"/>
              </a:rPr>
              <a:t>starts.</a:t>
            </a:r>
            <a:endParaRPr sz="2050">
              <a:latin typeface="Times New Roman"/>
              <a:cs typeface="Times New Roman"/>
            </a:endParaRPr>
          </a:p>
          <a:p>
            <a:pPr marL="372745">
              <a:lnSpc>
                <a:spcPct val="100000"/>
              </a:lnSpc>
              <a:spcBef>
                <a:spcPts val="1525"/>
              </a:spcBef>
              <a:tabLst>
                <a:tab pos="1726564"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A</a:t>
            </a:r>
            <a:endParaRPr sz="2050">
              <a:latin typeface="Times New Roman"/>
              <a:cs typeface="Times New Roman"/>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Which</a:t>
            </a:r>
            <a:r>
              <a:rPr spc="-20" dirty="0"/>
              <a:t> </a:t>
            </a:r>
            <a:r>
              <a:rPr spc="-65" dirty="0"/>
              <a:t>of</a:t>
            </a:r>
            <a:r>
              <a:rPr spc="-20" dirty="0"/>
              <a:t> </a:t>
            </a:r>
            <a:r>
              <a:rPr dirty="0"/>
              <a:t>the</a:t>
            </a:r>
            <a:r>
              <a:rPr spc="-20" dirty="0"/>
              <a:t> </a:t>
            </a:r>
            <a:r>
              <a:rPr spc="-85" dirty="0"/>
              <a:t>following</a:t>
            </a:r>
            <a:r>
              <a:rPr spc="-20" dirty="0"/>
              <a:t> </a:t>
            </a:r>
            <a:r>
              <a:rPr spc="-10" dirty="0"/>
              <a:t>describes</a:t>
            </a:r>
            <a:r>
              <a:rPr spc="-20" dirty="0"/>
              <a:t> </a:t>
            </a:r>
            <a:r>
              <a:rPr dirty="0"/>
              <a:t>a</a:t>
            </a:r>
            <a:r>
              <a:rPr spc="-20" dirty="0"/>
              <a:t> </a:t>
            </a:r>
            <a:r>
              <a:rPr spc="-35" dirty="0"/>
              <a:t>key</a:t>
            </a:r>
            <a:r>
              <a:rPr spc="-15" dirty="0"/>
              <a:t> </a:t>
            </a:r>
            <a:r>
              <a:rPr spc="-50" dirty="0"/>
              <a:t>difference</a:t>
            </a:r>
            <a:r>
              <a:rPr spc="-20" dirty="0"/>
              <a:t> </a:t>
            </a:r>
            <a:r>
              <a:rPr spc="-10" dirty="0"/>
              <a:t>between</a:t>
            </a:r>
            <a:r>
              <a:rPr spc="-20" dirty="0"/>
              <a:t> </a:t>
            </a:r>
            <a:r>
              <a:rPr dirty="0"/>
              <a:t>the</a:t>
            </a:r>
            <a:r>
              <a:rPr spc="-20" dirty="0"/>
              <a:t> </a:t>
            </a:r>
            <a:r>
              <a:rPr spc="-10" dirty="0"/>
              <a:t>clas- </a:t>
            </a:r>
            <a:r>
              <a:rPr dirty="0"/>
              <a:t>sical</a:t>
            </a:r>
            <a:r>
              <a:rPr spc="330" dirty="0"/>
              <a:t> </a:t>
            </a:r>
            <a:r>
              <a:rPr dirty="0"/>
              <a:t>and</a:t>
            </a:r>
            <a:r>
              <a:rPr spc="340" dirty="0"/>
              <a:t> </a:t>
            </a:r>
            <a:r>
              <a:rPr dirty="0"/>
              <a:t>quantum</a:t>
            </a:r>
            <a:r>
              <a:rPr spc="335" dirty="0"/>
              <a:t> </a:t>
            </a:r>
            <a:r>
              <a:rPr dirty="0"/>
              <a:t>models</a:t>
            </a:r>
            <a:r>
              <a:rPr spc="330" dirty="0"/>
              <a:t> </a:t>
            </a:r>
            <a:r>
              <a:rPr dirty="0"/>
              <a:t>of</a:t>
            </a:r>
            <a:r>
              <a:rPr spc="340" dirty="0"/>
              <a:t> </a:t>
            </a:r>
            <a:r>
              <a:rPr dirty="0"/>
              <a:t>the</a:t>
            </a:r>
            <a:r>
              <a:rPr spc="335" dirty="0"/>
              <a:t> </a:t>
            </a:r>
            <a:r>
              <a:rPr dirty="0"/>
              <a:t>photoelectric</a:t>
            </a:r>
            <a:r>
              <a:rPr spc="335" dirty="0"/>
              <a:t> </a:t>
            </a:r>
            <a:r>
              <a:rPr dirty="0"/>
              <a:t>effect?</a:t>
            </a:r>
            <a:r>
              <a:rPr spc="245" dirty="0"/>
              <a:t>  </a:t>
            </a:r>
            <a:r>
              <a:rPr spc="-10" dirty="0"/>
              <a:t>(Choose one.)</a:t>
            </a:r>
          </a:p>
        </p:txBody>
      </p:sp>
      <p:sp>
        <p:nvSpPr>
          <p:cNvPr id="5" name="object 5"/>
          <p:cNvSpPr txBox="1"/>
          <p:nvPr/>
        </p:nvSpPr>
        <p:spPr>
          <a:xfrm>
            <a:off x="719315" y="2549968"/>
            <a:ext cx="8257540" cy="3313429"/>
          </a:xfrm>
          <a:prstGeom prst="rect">
            <a:avLst/>
          </a:prstGeom>
        </p:spPr>
        <p:txBody>
          <a:bodyPr vert="horz" wrap="square" lIns="0" tIns="9525" rIns="0" bIns="0" rtlCol="0">
            <a:spAutoFit/>
          </a:bodyPr>
          <a:lstStyle/>
          <a:p>
            <a:pPr marL="382270" marR="5715" indent="-370205" algn="just">
              <a:lnSpc>
                <a:spcPct val="101699"/>
              </a:lnSpc>
              <a:spcBef>
                <a:spcPts val="75"/>
              </a:spcBef>
              <a:buAutoNum type="alphaUcPeriod"/>
              <a:tabLst>
                <a:tab pos="383540" algn="l"/>
              </a:tabLst>
            </a:pPr>
            <a:r>
              <a:rPr sz="2450" dirty="0">
                <a:latin typeface="Times New Roman"/>
                <a:cs typeface="Times New Roman"/>
              </a:rPr>
              <a:t>In</a:t>
            </a:r>
            <a:r>
              <a:rPr sz="2450" spc="380" dirty="0">
                <a:latin typeface="Times New Roman"/>
                <a:cs typeface="Times New Roman"/>
              </a:rPr>
              <a:t> </a:t>
            </a:r>
            <a:r>
              <a:rPr sz="2450" dirty="0">
                <a:latin typeface="Times New Roman"/>
                <a:cs typeface="Times New Roman"/>
              </a:rPr>
              <a:t>the</a:t>
            </a:r>
            <a:r>
              <a:rPr sz="2450" spc="385" dirty="0">
                <a:latin typeface="Times New Roman"/>
                <a:cs typeface="Times New Roman"/>
              </a:rPr>
              <a:t> </a:t>
            </a:r>
            <a:r>
              <a:rPr sz="2450" dirty="0">
                <a:latin typeface="Times New Roman"/>
                <a:cs typeface="Times New Roman"/>
              </a:rPr>
              <a:t>classical</a:t>
            </a:r>
            <a:r>
              <a:rPr sz="2450" spc="380" dirty="0">
                <a:latin typeface="Times New Roman"/>
                <a:cs typeface="Times New Roman"/>
              </a:rPr>
              <a:t> </a:t>
            </a:r>
            <a:r>
              <a:rPr sz="2450" dirty="0">
                <a:latin typeface="Times New Roman"/>
                <a:cs typeface="Times New Roman"/>
              </a:rPr>
              <a:t>model,</a:t>
            </a:r>
            <a:r>
              <a:rPr sz="2450" spc="465" dirty="0">
                <a:latin typeface="Times New Roman"/>
                <a:cs typeface="Times New Roman"/>
              </a:rPr>
              <a:t> </a:t>
            </a:r>
            <a:r>
              <a:rPr sz="2450" dirty="0">
                <a:latin typeface="Times New Roman"/>
                <a:cs typeface="Times New Roman"/>
              </a:rPr>
              <a:t>increasing</a:t>
            </a:r>
            <a:r>
              <a:rPr sz="2450" spc="385" dirty="0">
                <a:latin typeface="Times New Roman"/>
                <a:cs typeface="Times New Roman"/>
              </a:rPr>
              <a:t> </a:t>
            </a:r>
            <a:r>
              <a:rPr sz="2450" dirty="0">
                <a:latin typeface="Times New Roman"/>
                <a:cs typeface="Times New Roman"/>
              </a:rPr>
              <a:t>the</a:t>
            </a:r>
            <a:r>
              <a:rPr sz="2450" spc="385" dirty="0">
                <a:latin typeface="Times New Roman"/>
                <a:cs typeface="Times New Roman"/>
              </a:rPr>
              <a:t> </a:t>
            </a:r>
            <a:r>
              <a:rPr sz="2450" dirty="0">
                <a:latin typeface="Times New Roman"/>
                <a:cs typeface="Times New Roman"/>
              </a:rPr>
              <a:t>potential</a:t>
            </a:r>
            <a:r>
              <a:rPr sz="2450" spc="385" dirty="0">
                <a:latin typeface="Times New Roman"/>
                <a:cs typeface="Times New Roman"/>
              </a:rPr>
              <a:t> </a:t>
            </a:r>
            <a:r>
              <a:rPr sz="2450" dirty="0">
                <a:latin typeface="Times New Roman"/>
                <a:cs typeface="Times New Roman"/>
              </a:rPr>
              <a:t>difference</a:t>
            </a:r>
            <a:r>
              <a:rPr sz="2450" spc="380" dirty="0">
                <a:latin typeface="Times New Roman"/>
                <a:cs typeface="Times New Roman"/>
              </a:rPr>
              <a:t> </a:t>
            </a:r>
            <a:r>
              <a:rPr sz="2450" b="0" i="1" spc="-320" dirty="0">
                <a:latin typeface="Bookman Old Style"/>
                <a:cs typeface="Bookman Old Style"/>
              </a:rPr>
              <a:t>V 	</a:t>
            </a:r>
            <a:r>
              <a:rPr sz="2450" dirty="0">
                <a:latin typeface="Times New Roman"/>
                <a:cs typeface="Times New Roman"/>
              </a:rPr>
              <a:t>reduces</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measured</a:t>
            </a:r>
            <a:r>
              <a:rPr sz="2450" spc="100" dirty="0">
                <a:latin typeface="Times New Roman"/>
                <a:cs typeface="Times New Roman"/>
              </a:rPr>
              <a:t> </a:t>
            </a:r>
            <a:r>
              <a:rPr sz="2450" dirty="0">
                <a:latin typeface="Times New Roman"/>
                <a:cs typeface="Times New Roman"/>
              </a:rPr>
              <a:t>current,</a:t>
            </a:r>
            <a:r>
              <a:rPr sz="2450" spc="110" dirty="0">
                <a:latin typeface="Times New Roman"/>
                <a:cs typeface="Times New Roman"/>
              </a:rPr>
              <a:t> </a:t>
            </a:r>
            <a:r>
              <a:rPr sz="2450" spc="80" dirty="0">
                <a:latin typeface="Times New Roman"/>
                <a:cs typeface="Times New Roman"/>
              </a:rPr>
              <a:t>but</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photon</a:t>
            </a:r>
            <a:r>
              <a:rPr sz="2450" spc="100" dirty="0">
                <a:latin typeface="Times New Roman"/>
                <a:cs typeface="Times New Roman"/>
              </a:rPr>
              <a:t> </a:t>
            </a:r>
            <a:r>
              <a:rPr sz="2450" dirty="0">
                <a:latin typeface="Times New Roman"/>
                <a:cs typeface="Times New Roman"/>
              </a:rPr>
              <a:t>model</a:t>
            </a:r>
            <a:r>
              <a:rPr sz="2450" spc="100" dirty="0">
                <a:latin typeface="Times New Roman"/>
                <a:cs typeface="Times New Roman"/>
              </a:rPr>
              <a:t> </a:t>
            </a:r>
            <a:r>
              <a:rPr sz="2450" spc="65" dirty="0">
                <a:latin typeface="Times New Roman"/>
                <a:cs typeface="Times New Roman"/>
              </a:rPr>
              <a:t>it</a:t>
            </a:r>
            <a:r>
              <a:rPr sz="2450" spc="95" dirty="0">
                <a:latin typeface="Times New Roman"/>
                <a:cs typeface="Times New Roman"/>
              </a:rPr>
              <a:t> </a:t>
            </a:r>
            <a:r>
              <a:rPr sz="2450" spc="-20" dirty="0">
                <a:latin typeface="Times New Roman"/>
                <a:cs typeface="Times New Roman"/>
              </a:rPr>
              <a:t>does 	not.</a:t>
            </a:r>
            <a:endParaRPr sz="2450">
              <a:latin typeface="Times New Roman"/>
              <a:cs typeface="Times New Roman"/>
            </a:endParaRPr>
          </a:p>
          <a:p>
            <a:pPr marL="382270" marR="6350" indent="-358140" algn="just">
              <a:lnSpc>
                <a:spcPct val="101699"/>
              </a:lnSpc>
              <a:spcBef>
                <a:spcPts val="994"/>
              </a:spcBef>
              <a:buAutoNum type="alphaUcPeriod"/>
              <a:tabLst>
                <a:tab pos="383540" algn="l"/>
              </a:tabLst>
            </a:pPr>
            <a:r>
              <a:rPr sz="2450" dirty="0">
                <a:latin typeface="Times New Roman"/>
                <a:cs typeface="Times New Roman"/>
              </a:rPr>
              <a:t>In</a:t>
            </a:r>
            <a:r>
              <a:rPr sz="2450" spc="285"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dirty="0">
                <a:latin typeface="Times New Roman"/>
                <a:cs typeface="Times New Roman"/>
              </a:rPr>
              <a:t>classical</a:t>
            </a:r>
            <a:r>
              <a:rPr sz="2450" spc="285" dirty="0">
                <a:latin typeface="Times New Roman"/>
                <a:cs typeface="Times New Roman"/>
              </a:rPr>
              <a:t> </a:t>
            </a:r>
            <a:r>
              <a:rPr sz="2450" dirty="0">
                <a:latin typeface="Times New Roman"/>
                <a:cs typeface="Times New Roman"/>
              </a:rPr>
              <a:t>model,</a:t>
            </a:r>
            <a:r>
              <a:rPr sz="2450" spc="350" dirty="0">
                <a:latin typeface="Times New Roman"/>
                <a:cs typeface="Times New Roman"/>
              </a:rPr>
              <a:t> </a:t>
            </a:r>
            <a:r>
              <a:rPr sz="2450" dirty="0">
                <a:latin typeface="Times New Roman"/>
                <a:cs typeface="Times New Roman"/>
              </a:rPr>
              <a:t>some</a:t>
            </a:r>
            <a:r>
              <a:rPr sz="2450" spc="285" dirty="0">
                <a:latin typeface="Times New Roman"/>
                <a:cs typeface="Times New Roman"/>
              </a:rPr>
              <a:t> </a:t>
            </a:r>
            <a:r>
              <a:rPr sz="2450" dirty="0">
                <a:latin typeface="Times New Roman"/>
                <a:cs typeface="Times New Roman"/>
              </a:rPr>
              <a:t>of</a:t>
            </a:r>
            <a:r>
              <a:rPr sz="2450" spc="285" dirty="0">
                <a:latin typeface="Times New Roman"/>
                <a:cs typeface="Times New Roman"/>
              </a:rPr>
              <a:t> </a:t>
            </a:r>
            <a:r>
              <a:rPr sz="2450" dirty="0">
                <a:latin typeface="Times New Roman"/>
                <a:cs typeface="Times New Roman"/>
              </a:rPr>
              <a:t>the</a:t>
            </a:r>
            <a:r>
              <a:rPr sz="2450" spc="290" dirty="0">
                <a:latin typeface="Times New Roman"/>
                <a:cs typeface="Times New Roman"/>
              </a:rPr>
              <a:t> </a:t>
            </a:r>
            <a:r>
              <a:rPr sz="2450" dirty="0">
                <a:latin typeface="Times New Roman"/>
                <a:cs typeface="Times New Roman"/>
              </a:rPr>
              <a:t>light</a:t>
            </a:r>
            <a:r>
              <a:rPr sz="2450" spc="280" dirty="0">
                <a:latin typeface="Times New Roman"/>
                <a:cs typeface="Times New Roman"/>
              </a:rPr>
              <a:t> </a:t>
            </a:r>
            <a:r>
              <a:rPr sz="2450" dirty="0">
                <a:latin typeface="Times New Roman"/>
                <a:cs typeface="Times New Roman"/>
              </a:rPr>
              <a:t>reflects</a:t>
            </a:r>
            <a:r>
              <a:rPr sz="2450" spc="285" dirty="0">
                <a:latin typeface="Times New Roman"/>
                <a:cs typeface="Times New Roman"/>
              </a:rPr>
              <a:t> </a:t>
            </a:r>
            <a:r>
              <a:rPr sz="2450" dirty="0">
                <a:latin typeface="Times New Roman"/>
                <a:cs typeface="Times New Roman"/>
              </a:rPr>
              <a:t>off</a:t>
            </a:r>
            <a:r>
              <a:rPr sz="2450" spc="285" dirty="0">
                <a:latin typeface="Times New Roman"/>
                <a:cs typeface="Times New Roman"/>
              </a:rPr>
              <a:t> </a:t>
            </a:r>
            <a:r>
              <a:rPr sz="2450" spc="50" dirty="0">
                <a:latin typeface="Times New Roman"/>
                <a:cs typeface="Times New Roman"/>
              </a:rPr>
              <a:t>Plate</a:t>
            </a:r>
            <a:r>
              <a:rPr sz="2450" spc="280" dirty="0">
                <a:latin typeface="Times New Roman"/>
                <a:cs typeface="Times New Roman"/>
              </a:rPr>
              <a:t> </a:t>
            </a:r>
            <a:r>
              <a:rPr sz="2450" spc="-50" dirty="0">
                <a:latin typeface="Times New Roman"/>
                <a:cs typeface="Times New Roman"/>
              </a:rPr>
              <a:t>A 	</a:t>
            </a:r>
            <a:r>
              <a:rPr sz="2450" dirty="0">
                <a:latin typeface="Times New Roman"/>
                <a:cs typeface="Times New Roman"/>
              </a:rPr>
              <a:t>instead</a:t>
            </a:r>
            <a:r>
              <a:rPr sz="2450" spc="-10" dirty="0">
                <a:latin typeface="Times New Roman"/>
                <a:cs typeface="Times New Roman"/>
              </a:rPr>
              <a:t> </a:t>
            </a:r>
            <a:r>
              <a:rPr sz="2450" spc="-60" dirty="0">
                <a:latin typeface="Times New Roman"/>
                <a:cs typeface="Times New Roman"/>
              </a:rPr>
              <a:t>of</a:t>
            </a:r>
            <a:r>
              <a:rPr sz="2450" dirty="0">
                <a:latin typeface="Times New Roman"/>
                <a:cs typeface="Times New Roman"/>
              </a:rPr>
              <a:t> being</a:t>
            </a:r>
            <a:r>
              <a:rPr sz="2450" spc="5" dirty="0">
                <a:latin typeface="Times New Roman"/>
                <a:cs typeface="Times New Roman"/>
              </a:rPr>
              <a:t> </a:t>
            </a:r>
            <a:r>
              <a:rPr sz="2450" dirty="0">
                <a:latin typeface="Times New Roman"/>
                <a:cs typeface="Times New Roman"/>
              </a:rPr>
              <a:t>absorbed,</a:t>
            </a:r>
            <a:r>
              <a:rPr sz="2450" spc="20" dirty="0">
                <a:latin typeface="Times New Roman"/>
                <a:cs typeface="Times New Roman"/>
              </a:rPr>
              <a:t> </a:t>
            </a:r>
            <a:r>
              <a:rPr sz="2450" spc="80" dirty="0">
                <a:latin typeface="Times New Roman"/>
                <a:cs typeface="Times New Roman"/>
              </a:rPr>
              <a:t>but</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the photon model </a:t>
            </a:r>
            <a:r>
              <a:rPr sz="2450" spc="65" dirty="0">
                <a:latin typeface="Times New Roman"/>
                <a:cs typeface="Times New Roman"/>
              </a:rPr>
              <a:t>it</a:t>
            </a:r>
            <a:r>
              <a:rPr sz="2450" spc="-5" dirty="0">
                <a:latin typeface="Times New Roman"/>
                <a:cs typeface="Times New Roman"/>
              </a:rPr>
              <a:t> </a:t>
            </a:r>
            <a:r>
              <a:rPr sz="2450" dirty="0">
                <a:latin typeface="Times New Roman"/>
                <a:cs typeface="Times New Roman"/>
              </a:rPr>
              <a:t>does</a:t>
            </a:r>
            <a:r>
              <a:rPr sz="2450" spc="5" dirty="0">
                <a:latin typeface="Times New Roman"/>
                <a:cs typeface="Times New Roman"/>
              </a:rPr>
              <a:t> </a:t>
            </a:r>
            <a:r>
              <a:rPr sz="2450" spc="-20" dirty="0">
                <a:latin typeface="Times New Roman"/>
                <a:cs typeface="Times New Roman"/>
              </a:rPr>
              <a:t>not.</a:t>
            </a:r>
            <a:endParaRPr sz="2450">
              <a:latin typeface="Times New Roman"/>
              <a:cs typeface="Times New Roman"/>
            </a:endParaRPr>
          </a:p>
          <a:p>
            <a:pPr marL="382270" marR="5080" indent="-361950" algn="just">
              <a:lnSpc>
                <a:spcPct val="101699"/>
              </a:lnSpc>
              <a:spcBef>
                <a:spcPts val="994"/>
              </a:spcBef>
              <a:buAutoNum type="alphaUcPeriod"/>
              <a:tabLst>
                <a:tab pos="383540" algn="l"/>
              </a:tabLst>
            </a:pPr>
            <a:r>
              <a:rPr sz="2450" dirty="0">
                <a:latin typeface="Times New Roman"/>
                <a:cs typeface="Times New Roman"/>
              </a:rPr>
              <a:t>In</a:t>
            </a:r>
            <a:r>
              <a:rPr sz="2450" spc="315" dirty="0">
                <a:latin typeface="Times New Roman"/>
                <a:cs typeface="Times New Roman"/>
              </a:rPr>
              <a:t> </a:t>
            </a:r>
            <a:r>
              <a:rPr sz="2450" dirty="0">
                <a:latin typeface="Times New Roman"/>
                <a:cs typeface="Times New Roman"/>
              </a:rPr>
              <a:t>the</a:t>
            </a:r>
            <a:r>
              <a:rPr sz="2450" spc="320" dirty="0">
                <a:latin typeface="Times New Roman"/>
                <a:cs typeface="Times New Roman"/>
              </a:rPr>
              <a:t> </a:t>
            </a:r>
            <a:r>
              <a:rPr sz="2450" dirty="0">
                <a:latin typeface="Times New Roman"/>
                <a:cs typeface="Times New Roman"/>
              </a:rPr>
              <a:t>classical</a:t>
            </a:r>
            <a:r>
              <a:rPr sz="2450" spc="315" dirty="0">
                <a:latin typeface="Times New Roman"/>
                <a:cs typeface="Times New Roman"/>
              </a:rPr>
              <a:t> </a:t>
            </a:r>
            <a:r>
              <a:rPr sz="2450" dirty="0">
                <a:latin typeface="Times New Roman"/>
                <a:cs typeface="Times New Roman"/>
              </a:rPr>
              <a:t>model,</a:t>
            </a:r>
            <a:r>
              <a:rPr sz="2450" spc="365" dirty="0">
                <a:latin typeface="Times New Roman"/>
                <a:cs typeface="Times New Roman"/>
              </a:rPr>
              <a:t> </a:t>
            </a:r>
            <a:r>
              <a:rPr sz="2450" dirty="0">
                <a:latin typeface="Times New Roman"/>
                <a:cs typeface="Times New Roman"/>
              </a:rPr>
              <a:t>an</a:t>
            </a:r>
            <a:r>
              <a:rPr sz="2450" spc="315" dirty="0">
                <a:latin typeface="Times New Roman"/>
                <a:cs typeface="Times New Roman"/>
              </a:rPr>
              <a:t> </a:t>
            </a:r>
            <a:r>
              <a:rPr sz="2450" dirty="0">
                <a:latin typeface="Times New Roman"/>
                <a:cs typeface="Times New Roman"/>
              </a:rPr>
              <a:t>electron</a:t>
            </a:r>
            <a:r>
              <a:rPr sz="2450" spc="320" dirty="0">
                <a:latin typeface="Times New Roman"/>
                <a:cs typeface="Times New Roman"/>
              </a:rPr>
              <a:t> </a:t>
            </a:r>
            <a:r>
              <a:rPr sz="2450" dirty="0">
                <a:latin typeface="Times New Roman"/>
                <a:cs typeface="Times New Roman"/>
              </a:rPr>
              <a:t>can</a:t>
            </a:r>
            <a:r>
              <a:rPr sz="2450" spc="315" dirty="0">
                <a:latin typeface="Times New Roman"/>
                <a:cs typeface="Times New Roman"/>
              </a:rPr>
              <a:t> </a:t>
            </a:r>
            <a:r>
              <a:rPr sz="2450" dirty="0">
                <a:latin typeface="Times New Roman"/>
                <a:cs typeface="Times New Roman"/>
              </a:rPr>
              <a:t>absorb</a:t>
            </a:r>
            <a:r>
              <a:rPr sz="2450" spc="315" dirty="0">
                <a:latin typeface="Times New Roman"/>
                <a:cs typeface="Times New Roman"/>
              </a:rPr>
              <a:t> </a:t>
            </a:r>
            <a:r>
              <a:rPr sz="2450" dirty="0">
                <a:latin typeface="Times New Roman"/>
                <a:cs typeface="Times New Roman"/>
              </a:rPr>
              <a:t>a</a:t>
            </a:r>
            <a:r>
              <a:rPr sz="2450" spc="320" dirty="0">
                <a:latin typeface="Times New Roman"/>
                <a:cs typeface="Times New Roman"/>
              </a:rPr>
              <a:t> </a:t>
            </a:r>
            <a:r>
              <a:rPr sz="2450" dirty="0">
                <a:latin typeface="Times New Roman"/>
                <a:cs typeface="Times New Roman"/>
              </a:rPr>
              <a:t>little</a:t>
            </a:r>
            <a:r>
              <a:rPr sz="2450" spc="315" dirty="0">
                <a:latin typeface="Times New Roman"/>
                <a:cs typeface="Times New Roman"/>
              </a:rPr>
              <a:t> </a:t>
            </a:r>
            <a:r>
              <a:rPr sz="2450" spc="-10" dirty="0">
                <a:latin typeface="Times New Roman"/>
                <a:cs typeface="Times New Roman"/>
              </a:rPr>
              <a:t>energy 	</a:t>
            </a:r>
            <a:r>
              <a:rPr sz="2450" dirty="0">
                <a:latin typeface="Times New Roman"/>
                <a:cs typeface="Times New Roman"/>
              </a:rPr>
              <a:t>and</a:t>
            </a:r>
            <a:r>
              <a:rPr sz="2450" spc="170" dirty="0">
                <a:latin typeface="Times New Roman"/>
                <a:cs typeface="Times New Roman"/>
              </a:rPr>
              <a:t> </a:t>
            </a:r>
            <a:r>
              <a:rPr sz="2450" dirty="0">
                <a:latin typeface="Times New Roman"/>
                <a:cs typeface="Times New Roman"/>
              </a:rPr>
              <a:t>then</a:t>
            </a:r>
            <a:r>
              <a:rPr sz="2450" spc="175" dirty="0">
                <a:latin typeface="Times New Roman"/>
                <a:cs typeface="Times New Roman"/>
              </a:rPr>
              <a:t> </a:t>
            </a: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little</a:t>
            </a:r>
            <a:r>
              <a:rPr sz="2450" spc="165" dirty="0">
                <a:latin typeface="Times New Roman"/>
                <a:cs typeface="Times New Roman"/>
              </a:rPr>
              <a:t> </a:t>
            </a:r>
            <a:r>
              <a:rPr sz="2450" dirty="0">
                <a:latin typeface="Times New Roman"/>
                <a:cs typeface="Times New Roman"/>
              </a:rPr>
              <a:t>more</a:t>
            </a:r>
            <a:r>
              <a:rPr sz="2450" spc="170" dirty="0">
                <a:latin typeface="Times New Roman"/>
                <a:cs typeface="Times New Roman"/>
              </a:rPr>
              <a:t> </a:t>
            </a:r>
            <a:r>
              <a:rPr sz="2450" dirty="0">
                <a:latin typeface="Times New Roman"/>
                <a:cs typeface="Times New Roman"/>
              </a:rPr>
              <a:t>until</a:t>
            </a:r>
            <a:r>
              <a:rPr sz="2450" spc="170" dirty="0">
                <a:latin typeface="Times New Roman"/>
                <a:cs typeface="Times New Roman"/>
              </a:rPr>
              <a:t> </a:t>
            </a:r>
            <a:r>
              <a:rPr sz="2450" spc="65" dirty="0">
                <a:latin typeface="Times New Roman"/>
                <a:cs typeface="Times New Roman"/>
              </a:rPr>
              <a:t>it</a:t>
            </a:r>
            <a:r>
              <a:rPr sz="2450" spc="165" dirty="0">
                <a:latin typeface="Times New Roman"/>
                <a:cs typeface="Times New Roman"/>
              </a:rPr>
              <a:t> </a:t>
            </a:r>
            <a:r>
              <a:rPr sz="2450" dirty="0">
                <a:latin typeface="Times New Roman"/>
                <a:cs typeface="Times New Roman"/>
              </a:rPr>
              <a:t>is</a:t>
            </a:r>
            <a:r>
              <a:rPr sz="2450" spc="170" dirty="0">
                <a:latin typeface="Times New Roman"/>
                <a:cs typeface="Times New Roman"/>
              </a:rPr>
              <a:t> </a:t>
            </a:r>
            <a:r>
              <a:rPr sz="2450" dirty="0">
                <a:latin typeface="Times New Roman"/>
                <a:cs typeface="Times New Roman"/>
              </a:rPr>
              <a:t>liberated,</a:t>
            </a:r>
            <a:r>
              <a:rPr sz="2450" spc="170" dirty="0">
                <a:latin typeface="Times New Roman"/>
                <a:cs typeface="Times New Roman"/>
              </a:rPr>
              <a:t> </a:t>
            </a:r>
            <a:r>
              <a:rPr sz="2450" spc="85" dirty="0">
                <a:latin typeface="Times New Roman"/>
                <a:cs typeface="Times New Roman"/>
              </a:rPr>
              <a:t>but</a:t>
            </a:r>
            <a:r>
              <a:rPr sz="2450" spc="165"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the</a:t>
            </a:r>
            <a:r>
              <a:rPr sz="2450" spc="165" dirty="0">
                <a:latin typeface="Times New Roman"/>
                <a:cs typeface="Times New Roman"/>
              </a:rPr>
              <a:t> </a:t>
            </a:r>
            <a:r>
              <a:rPr sz="2450" spc="-10" dirty="0">
                <a:latin typeface="Times New Roman"/>
                <a:cs typeface="Times New Roman"/>
              </a:rPr>
              <a:t>quantum 	</a:t>
            </a:r>
            <a:r>
              <a:rPr sz="2450" dirty="0">
                <a:latin typeface="Times New Roman"/>
                <a:cs typeface="Times New Roman"/>
              </a:rPr>
              <a:t>model</a:t>
            </a:r>
            <a:r>
              <a:rPr sz="2450" spc="135" dirty="0">
                <a:latin typeface="Times New Roman"/>
                <a:cs typeface="Times New Roman"/>
              </a:rPr>
              <a:t> </a:t>
            </a:r>
            <a:r>
              <a:rPr sz="2450" spc="65" dirty="0">
                <a:latin typeface="Times New Roman"/>
                <a:cs typeface="Times New Roman"/>
              </a:rPr>
              <a:t>it</a:t>
            </a:r>
            <a:r>
              <a:rPr sz="2450" spc="145" dirty="0">
                <a:latin typeface="Times New Roman"/>
                <a:cs typeface="Times New Roman"/>
              </a:rPr>
              <a:t> </a:t>
            </a:r>
            <a:r>
              <a:rPr sz="2450" dirty="0">
                <a:latin typeface="Times New Roman"/>
                <a:cs typeface="Times New Roman"/>
              </a:rPr>
              <a:t>must</a:t>
            </a:r>
            <a:r>
              <a:rPr sz="2450" spc="150" dirty="0">
                <a:latin typeface="Times New Roman"/>
                <a:cs typeface="Times New Roman"/>
              </a:rPr>
              <a:t> </a:t>
            </a:r>
            <a:r>
              <a:rPr sz="2450" dirty="0">
                <a:latin typeface="Times New Roman"/>
                <a:cs typeface="Times New Roman"/>
              </a:rPr>
              <a:t>be</a:t>
            </a:r>
            <a:r>
              <a:rPr sz="2450" spc="145" dirty="0">
                <a:latin typeface="Times New Roman"/>
                <a:cs typeface="Times New Roman"/>
              </a:rPr>
              <a:t> </a:t>
            </a:r>
            <a:r>
              <a:rPr sz="2450" dirty="0">
                <a:latin typeface="Times New Roman"/>
                <a:cs typeface="Times New Roman"/>
              </a:rPr>
              <a:t>liberated</a:t>
            </a:r>
            <a:r>
              <a:rPr sz="2450" spc="145" dirty="0">
                <a:latin typeface="Times New Roman"/>
                <a:cs typeface="Times New Roman"/>
              </a:rPr>
              <a:t> </a:t>
            </a:r>
            <a:r>
              <a:rPr sz="2450" dirty="0">
                <a:latin typeface="Times New Roman"/>
                <a:cs typeface="Times New Roman"/>
              </a:rPr>
              <a:t>all</a:t>
            </a:r>
            <a:r>
              <a:rPr sz="2450" spc="145" dirty="0">
                <a:latin typeface="Times New Roman"/>
                <a:cs typeface="Times New Roman"/>
              </a:rPr>
              <a:t> </a:t>
            </a:r>
            <a:r>
              <a:rPr sz="2450" spc="120" dirty="0">
                <a:latin typeface="Times New Roman"/>
                <a:cs typeface="Times New Roman"/>
              </a:rPr>
              <a:t>at</a:t>
            </a:r>
            <a:r>
              <a:rPr sz="2450" spc="150" dirty="0">
                <a:latin typeface="Times New Roman"/>
                <a:cs typeface="Times New Roman"/>
              </a:rPr>
              <a:t> </a:t>
            </a:r>
            <a:r>
              <a:rPr sz="2450" spc="-10" dirty="0">
                <a:latin typeface="Times New Roman"/>
                <a:cs typeface="Times New Roman"/>
              </a:rPr>
              <a:t>once.</a:t>
            </a:r>
            <a:endParaRPr sz="2450">
              <a:latin typeface="Times New Roman"/>
              <a:cs typeface="Times New Roman"/>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27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3.5.</a:t>
            </a:r>
            <a:r>
              <a:rPr sz="1200" spc="175"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spc="45" dirty="0">
                <a:latin typeface="Times New Roman"/>
                <a:cs typeface="Times New Roman"/>
              </a:rPr>
              <a:t>PHOTOELECTRIC</a:t>
            </a:r>
            <a:r>
              <a:rPr sz="1200" spc="110"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Which</a:t>
            </a:r>
            <a:r>
              <a:rPr spc="-20" dirty="0"/>
              <a:t> </a:t>
            </a:r>
            <a:r>
              <a:rPr spc="-65" dirty="0"/>
              <a:t>of</a:t>
            </a:r>
            <a:r>
              <a:rPr spc="-20" dirty="0"/>
              <a:t> </a:t>
            </a:r>
            <a:r>
              <a:rPr dirty="0"/>
              <a:t>the</a:t>
            </a:r>
            <a:r>
              <a:rPr spc="-20" dirty="0"/>
              <a:t> </a:t>
            </a:r>
            <a:r>
              <a:rPr spc="-85" dirty="0"/>
              <a:t>following</a:t>
            </a:r>
            <a:r>
              <a:rPr spc="-20" dirty="0"/>
              <a:t> </a:t>
            </a:r>
            <a:r>
              <a:rPr spc="-10" dirty="0"/>
              <a:t>describes</a:t>
            </a:r>
            <a:r>
              <a:rPr spc="-20" dirty="0"/>
              <a:t> </a:t>
            </a:r>
            <a:r>
              <a:rPr dirty="0"/>
              <a:t>a</a:t>
            </a:r>
            <a:r>
              <a:rPr spc="-20" dirty="0"/>
              <a:t> </a:t>
            </a:r>
            <a:r>
              <a:rPr spc="-35" dirty="0"/>
              <a:t>key</a:t>
            </a:r>
            <a:r>
              <a:rPr spc="-15" dirty="0"/>
              <a:t> </a:t>
            </a:r>
            <a:r>
              <a:rPr spc="-50" dirty="0"/>
              <a:t>difference</a:t>
            </a:r>
            <a:r>
              <a:rPr spc="-20" dirty="0"/>
              <a:t> </a:t>
            </a:r>
            <a:r>
              <a:rPr spc="-10" dirty="0"/>
              <a:t>between</a:t>
            </a:r>
            <a:r>
              <a:rPr spc="-20" dirty="0"/>
              <a:t> </a:t>
            </a:r>
            <a:r>
              <a:rPr dirty="0"/>
              <a:t>the</a:t>
            </a:r>
            <a:r>
              <a:rPr spc="-20" dirty="0"/>
              <a:t> </a:t>
            </a:r>
            <a:r>
              <a:rPr spc="-10" dirty="0"/>
              <a:t>clas- </a:t>
            </a:r>
            <a:r>
              <a:rPr dirty="0"/>
              <a:t>sical</a:t>
            </a:r>
            <a:r>
              <a:rPr spc="330" dirty="0"/>
              <a:t> </a:t>
            </a:r>
            <a:r>
              <a:rPr dirty="0"/>
              <a:t>and</a:t>
            </a:r>
            <a:r>
              <a:rPr spc="340" dirty="0"/>
              <a:t> </a:t>
            </a:r>
            <a:r>
              <a:rPr dirty="0"/>
              <a:t>quantum</a:t>
            </a:r>
            <a:r>
              <a:rPr spc="335" dirty="0"/>
              <a:t> </a:t>
            </a:r>
            <a:r>
              <a:rPr dirty="0"/>
              <a:t>models</a:t>
            </a:r>
            <a:r>
              <a:rPr spc="330" dirty="0"/>
              <a:t> </a:t>
            </a:r>
            <a:r>
              <a:rPr dirty="0"/>
              <a:t>of</a:t>
            </a:r>
            <a:r>
              <a:rPr spc="340" dirty="0"/>
              <a:t> </a:t>
            </a:r>
            <a:r>
              <a:rPr dirty="0"/>
              <a:t>the</a:t>
            </a:r>
            <a:r>
              <a:rPr spc="335" dirty="0"/>
              <a:t> </a:t>
            </a:r>
            <a:r>
              <a:rPr dirty="0"/>
              <a:t>photoelectric</a:t>
            </a:r>
            <a:r>
              <a:rPr spc="335" dirty="0"/>
              <a:t> </a:t>
            </a:r>
            <a:r>
              <a:rPr dirty="0"/>
              <a:t>effect?</a:t>
            </a:r>
            <a:r>
              <a:rPr spc="245" dirty="0"/>
              <a:t>  </a:t>
            </a:r>
            <a:r>
              <a:rPr spc="-10" dirty="0"/>
              <a:t>(Choose one.)</a:t>
            </a:r>
          </a:p>
        </p:txBody>
      </p:sp>
      <p:sp>
        <p:nvSpPr>
          <p:cNvPr id="5" name="object 5"/>
          <p:cNvSpPr txBox="1"/>
          <p:nvPr/>
        </p:nvSpPr>
        <p:spPr>
          <a:xfrm>
            <a:off x="707758" y="2549968"/>
            <a:ext cx="8268970" cy="3933825"/>
          </a:xfrm>
          <a:prstGeom prst="rect">
            <a:avLst/>
          </a:prstGeom>
        </p:spPr>
        <p:txBody>
          <a:bodyPr vert="horz" wrap="square" lIns="0" tIns="9525" rIns="0" bIns="0" rtlCol="0">
            <a:spAutoFit/>
          </a:bodyPr>
          <a:lstStyle/>
          <a:p>
            <a:pPr marL="393700" marR="5715" indent="-370205" algn="just">
              <a:lnSpc>
                <a:spcPct val="101699"/>
              </a:lnSpc>
              <a:spcBef>
                <a:spcPts val="75"/>
              </a:spcBef>
              <a:buAutoNum type="alphaUcPeriod"/>
              <a:tabLst>
                <a:tab pos="394970" algn="l"/>
              </a:tabLst>
            </a:pPr>
            <a:r>
              <a:rPr sz="2450" dirty="0">
                <a:latin typeface="Times New Roman"/>
                <a:cs typeface="Times New Roman"/>
              </a:rPr>
              <a:t>In</a:t>
            </a:r>
            <a:r>
              <a:rPr sz="2450" spc="380" dirty="0">
                <a:latin typeface="Times New Roman"/>
                <a:cs typeface="Times New Roman"/>
              </a:rPr>
              <a:t> </a:t>
            </a:r>
            <a:r>
              <a:rPr sz="2450" dirty="0">
                <a:latin typeface="Times New Roman"/>
                <a:cs typeface="Times New Roman"/>
              </a:rPr>
              <a:t>the</a:t>
            </a:r>
            <a:r>
              <a:rPr sz="2450" spc="385" dirty="0">
                <a:latin typeface="Times New Roman"/>
                <a:cs typeface="Times New Roman"/>
              </a:rPr>
              <a:t> </a:t>
            </a:r>
            <a:r>
              <a:rPr sz="2450" dirty="0">
                <a:latin typeface="Times New Roman"/>
                <a:cs typeface="Times New Roman"/>
              </a:rPr>
              <a:t>classical</a:t>
            </a:r>
            <a:r>
              <a:rPr sz="2450" spc="380" dirty="0">
                <a:latin typeface="Times New Roman"/>
                <a:cs typeface="Times New Roman"/>
              </a:rPr>
              <a:t> </a:t>
            </a:r>
            <a:r>
              <a:rPr sz="2450" dirty="0">
                <a:latin typeface="Times New Roman"/>
                <a:cs typeface="Times New Roman"/>
              </a:rPr>
              <a:t>model,</a:t>
            </a:r>
            <a:r>
              <a:rPr sz="2450" spc="465" dirty="0">
                <a:latin typeface="Times New Roman"/>
                <a:cs typeface="Times New Roman"/>
              </a:rPr>
              <a:t> </a:t>
            </a:r>
            <a:r>
              <a:rPr sz="2450" dirty="0">
                <a:latin typeface="Times New Roman"/>
                <a:cs typeface="Times New Roman"/>
              </a:rPr>
              <a:t>increasing</a:t>
            </a:r>
            <a:r>
              <a:rPr sz="2450" spc="385" dirty="0">
                <a:latin typeface="Times New Roman"/>
                <a:cs typeface="Times New Roman"/>
              </a:rPr>
              <a:t> </a:t>
            </a:r>
            <a:r>
              <a:rPr sz="2450" dirty="0">
                <a:latin typeface="Times New Roman"/>
                <a:cs typeface="Times New Roman"/>
              </a:rPr>
              <a:t>the</a:t>
            </a:r>
            <a:r>
              <a:rPr sz="2450" spc="385" dirty="0">
                <a:latin typeface="Times New Roman"/>
                <a:cs typeface="Times New Roman"/>
              </a:rPr>
              <a:t> </a:t>
            </a:r>
            <a:r>
              <a:rPr sz="2450" dirty="0">
                <a:latin typeface="Times New Roman"/>
                <a:cs typeface="Times New Roman"/>
              </a:rPr>
              <a:t>potential</a:t>
            </a:r>
            <a:r>
              <a:rPr sz="2450" spc="385" dirty="0">
                <a:latin typeface="Times New Roman"/>
                <a:cs typeface="Times New Roman"/>
              </a:rPr>
              <a:t> </a:t>
            </a:r>
            <a:r>
              <a:rPr sz="2450" dirty="0">
                <a:latin typeface="Times New Roman"/>
                <a:cs typeface="Times New Roman"/>
              </a:rPr>
              <a:t>difference</a:t>
            </a:r>
            <a:r>
              <a:rPr sz="2450" spc="380" dirty="0">
                <a:latin typeface="Times New Roman"/>
                <a:cs typeface="Times New Roman"/>
              </a:rPr>
              <a:t> </a:t>
            </a:r>
            <a:r>
              <a:rPr sz="2450" b="0" i="1" spc="-320" dirty="0">
                <a:latin typeface="Bookman Old Style"/>
                <a:cs typeface="Bookman Old Style"/>
              </a:rPr>
              <a:t>V 	</a:t>
            </a:r>
            <a:r>
              <a:rPr sz="2450" dirty="0">
                <a:latin typeface="Times New Roman"/>
                <a:cs typeface="Times New Roman"/>
              </a:rPr>
              <a:t>reduces</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measured</a:t>
            </a:r>
            <a:r>
              <a:rPr sz="2450" spc="100" dirty="0">
                <a:latin typeface="Times New Roman"/>
                <a:cs typeface="Times New Roman"/>
              </a:rPr>
              <a:t> </a:t>
            </a:r>
            <a:r>
              <a:rPr sz="2450" dirty="0">
                <a:latin typeface="Times New Roman"/>
                <a:cs typeface="Times New Roman"/>
              </a:rPr>
              <a:t>current,</a:t>
            </a:r>
            <a:r>
              <a:rPr sz="2450" spc="110" dirty="0">
                <a:latin typeface="Times New Roman"/>
                <a:cs typeface="Times New Roman"/>
              </a:rPr>
              <a:t> </a:t>
            </a:r>
            <a:r>
              <a:rPr sz="2450" spc="80" dirty="0">
                <a:latin typeface="Times New Roman"/>
                <a:cs typeface="Times New Roman"/>
              </a:rPr>
              <a:t>but</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photon</a:t>
            </a:r>
            <a:r>
              <a:rPr sz="2450" spc="100" dirty="0">
                <a:latin typeface="Times New Roman"/>
                <a:cs typeface="Times New Roman"/>
              </a:rPr>
              <a:t> </a:t>
            </a:r>
            <a:r>
              <a:rPr sz="2450" dirty="0">
                <a:latin typeface="Times New Roman"/>
                <a:cs typeface="Times New Roman"/>
              </a:rPr>
              <a:t>model</a:t>
            </a:r>
            <a:r>
              <a:rPr sz="2450" spc="100" dirty="0">
                <a:latin typeface="Times New Roman"/>
                <a:cs typeface="Times New Roman"/>
              </a:rPr>
              <a:t> </a:t>
            </a:r>
            <a:r>
              <a:rPr sz="2450" spc="65" dirty="0">
                <a:latin typeface="Times New Roman"/>
                <a:cs typeface="Times New Roman"/>
              </a:rPr>
              <a:t>it</a:t>
            </a:r>
            <a:r>
              <a:rPr sz="2450" spc="95" dirty="0">
                <a:latin typeface="Times New Roman"/>
                <a:cs typeface="Times New Roman"/>
              </a:rPr>
              <a:t> </a:t>
            </a:r>
            <a:r>
              <a:rPr sz="2450" spc="-20" dirty="0">
                <a:latin typeface="Times New Roman"/>
                <a:cs typeface="Times New Roman"/>
              </a:rPr>
              <a:t>does 	not.</a:t>
            </a:r>
            <a:endParaRPr sz="2450">
              <a:latin typeface="Times New Roman"/>
              <a:cs typeface="Times New Roman"/>
            </a:endParaRPr>
          </a:p>
          <a:p>
            <a:pPr marL="393700" marR="6350" indent="-358140" algn="just">
              <a:lnSpc>
                <a:spcPct val="101699"/>
              </a:lnSpc>
              <a:spcBef>
                <a:spcPts val="994"/>
              </a:spcBef>
              <a:buAutoNum type="alphaUcPeriod"/>
              <a:tabLst>
                <a:tab pos="394970" algn="l"/>
              </a:tabLst>
            </a:pPr>
            <a:r>
              <a:rPr sz="2450" dirty="0">
                <a:latin typeface="Times New Roman"/>
                <a:cs typeface="Times New Roman"/>
              </a:rPr>
              <a:t>In</a:t>
            </a:r>
            <a:r>
              <a:rPr sz="2450" spc="285"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dirty="0">
                <a:latin typeface="Times New Roman"/>
                <a:cs typeface="Times New Roman"/>
              </a:rPr>
              <a:t>classical</a:t>
            </a:r>
            <a:r>
              <a:rPr sz="2450" spc="285" dirty="0">
                <a:latin typeface="Times New Roman"/>
                <a:cs typeface="Times New Roman"/>
              </a:rPr>
              <a:t> </a:t>
            </a:r>
            <a:r>
              <a:rPr sz="2450" dirty="0">
                <a:latin typeface="Times New Roman"/>
                <a:cs typeface="Times New Roman"/>
              </a:rPr>
              <a:t>model,</a:t>
            </a:r>
            <a:r>
              <a:rPr sz="2450" spc="350" dirty="0">
                <a:latin typeface="Times New Roman"/>
                <a:cs typeface="Times New Roman"/>
              </a:rPr>
              <a:t> </a:t>
            </a:r>
            <a:r>
              <a:rPr sz="2450" dirty="0">
                <a:latin typeface="Times New Roman"/>
                <a:cs typeface="Times New Roman"/>
              </a:rPr>
              <a:t>some</a:t>
            </a:r>
            <a:r>
              <a:rPr sz="2450" spc="285" dirty="0">
                <a:latin typeface="Times New Roman"/>
                <a:cs typeface="Times New Roman"/>
              </a:rPr>
              <a:t> </a:t>
            </a:r>
            <a:r>
              <a:rPr sz="2450" dirty="0">
                <a:latin typeface="Times New Roman"/>
                <a:cs typeface="Times New Roman"/>
              </a:rPr>
              <a:t>of</a:t>
            </a:r>
            <a:r>
              <a:rPr sz="2450" spc="285" dirty="0">
                <a:latin typeface="Times New Roman"/>
                <a:cs typeface="Times New Roman"/>
              </a:rPr>
              <a:t> </a:t>
            </a:r>
            <a:r>
              <a:rPr sz="2450" dirty="0">
                <a:latin typeface="Times New Roman"/>
                <a:cs typeface="Times New Roman"/>
              </a:rPr>
              <a:t>the</a:t>
            </a:r>
            <a:r>
              <a:rPr sz="2450" spc="290" dirty="0">
                <a:latin typeface="Times New Roman"/>
                <a:cs typeface="Times New Roman"/>
              </a:rPr>
              <a:t> </a:t>
            </a:r>
            <a:r>
              <a:rPr sz="2450" dirty="0">
                <a:latin typeface="Times New Roman"/>
                <a:cs typeface="Times New Roman"/>
              </a:rPr>
              <a:t>light</a:t>
            </a:r>
            <a:r>
              <a:rPr sz="2450" spc="280" dirty="0">
                <a:latin typeface="Times New Roman"/>
                <a:cs typeface="Times New Roman"/>
              </a:rPr>
              <a:t> </a:t>
            </a:r>
            <a:r>
              <a:rPr sz="2450" dirty="0">
                <a:latin typeface="Times New Roman"/>
                <a:cs typeface="Times New Roman"/>
              </a:rPr>
              <a:t>reflects</a:t>
            </a:r>
            <a:r>
              <a:rPr sz="2450" spc="285" dirty="0">
                <a:latin typeface="Times New Roman"/>
                <a:cs typeface="Times New Roman"/>
              </a:rPr>
              <a:t> </a:t>
            </a:r>
            <a:r>
              <a:rPr sz="2450" dirty="0">
                <a:latin typeface="Times New Roman"/>
                <a:cs typeface="Times New Roman"/>
              </a:rPr>
              <a:t>off</a:t>
            </a:r>
            <a:r>
              <a:rPr sz="2450" spc="285" dirty="0">
                <a:latin typeface="Times New Roman"/>
                <a:cs typeface="Times New Roman"/>
              </a:rPr>
              <a:t> </a:t>
            </a:r>
            <a:r>
              <a:rPr sz="2450" spc="50" dirty="0">
                <a:latin typeface="Times New Roman"/>
                <a:cs typeface="Times New Roman"/>
              </a:rPr>
              <a:t>Plate</a:t>
            </a:r>
            <a:r>
              <a:rPr sz="2450" spc="280" dirty="0">
                <a:latin typeface="Times New Roman"/>
                <a:cs typeface="Times New Roman"/>
              </a:rPr>
              <a:t> </a:t>
            </a:r>
            <a:r>
              <a:rPr sz="2450" spc="-50" dirty="0">
                <a:latin typeface="Times New Roman"/>
                <a:cs typeface="Times New Roman"/>
              </a:rPr>
              <a:t>A 	</a:t>
            </a:r>
            <a:r>
              <a:rPr sz="2450" dirty="0">
                <a:latin typeface="Times New Roman"/>
                <a:cs typeface="Times New Roman"/>
              </a:rPr>
              <a:t>instead</a:t>
            </a:r>
            <a:r>
              <a:rPr sz="2450" spc="-10" dirty="0">
                <a:latin typeface="Times New Roman"/>
                <a:cs typeface="Times New Roman"/>
              </a:rPr>
              <a:t> </a:t>
            </a:r>
            <a:r>
              <a:rPr sz="2450" spc="-60" dirty="0">
                <a:latin typeface="Times New Roman"/>
                <a:cs typeface="Times New Roman"/>
              </a:rPr>
              <a:t>of</a:t>
            </a:r>
            <a:r>
              <a:rPr sz="2450" dirty="0">
                <a:latin typeface="Times New Roman"/>
                <a:cs typeface="Times New Roman"/>
              </a:rPr>
              <a:t> being</a:t>
            </a:r>
            <a:r>
              <a:rPr sz="2450" spc="5" dirty="0">
                <a:latin typeface="Times New Roman"/>
                <a:cs typeface="Times New Roman"/>
              </a:rPr>
              <a:t> </a:t>
            </a:r>
            <a:r>
              <a:rPr sz="2450" dirty="0">
                <a:latin typeface="Times New Roman"/>
                <a:cs typeface="Times New Roman"/>
              </a:rPr>
              <a:t>absorbed,</a:t>
            </a:r>
            <a:r>
              <a:rPr sz="2450" spc="20" dirty="0">
                <a:latin typeface="Times New Roman"/>
                <a:cs typeface="Times New Roman"/>
              </a:rPr>
              <a:t> </a:t>
            </a:r>
            <a:r>
              <a:rPr sz="2450" spc="80" dirty="0">
                <a:latin typeface="Times New Roman"/>
                <a:cs typeface="Times New Roman"/>
              </a:rPr>
              <a:t>but</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the photon model </a:t>
            </a:r>
            <a:r>
              <a:rPr sz="2450" spc="65" dirty="0">
                <a:latin typeface="Times New Roman"/>
                <a:cs typeface="Times New Roman"/>
              </a:rPr>
              <a:t>it</a:t>
            </a:r>
            <a:r>
              <a:rPr sz="2450" spc="-5" dirty="0">
                <a:latin typeface="Times New Roman"/>
                <a:cs typeface="Times New Roman"/>
              </a:rPr>
              <a:t> </a:t>
            </a:r>
            <a:r>
              <a:rPr sz="2450" dirty="0">
                <a:latin typeface="Times New Roman"/>
                <a:cs typeface="Times New Roman"/>
              </a:rPr>
              <a:t>does</a:t>
            </a:r>
            <a:r>
              <a:rPr sz="2450" spc="5" dirty="0">
                <a:latin typeface="Times New Roman"/>
                <a:cs typeface="Times New Roman"/>
              </a:rPr>
              <a:t> </a:t>
            </a:r>
            <a:r>
              <a:rPr sz="2450" spc="-20" dirty="0">
                <a:latin typeface="Times New Roman"/>
                <a:cs typeface="Times New Roman"/>
              </a:rPr>
              <a:t>not.</a:t>
            </a:r>
            <a:endParaRPr sz="2450">
              <a:latin typeface="Times New Roman"/>
              <a:cs typeface="Times New Roman"/>
            </a:endParaRPr>
          </a:p>
          <a:p>
            <a:pPr marL="393700" marR="5080" indent="-361950" algn="just">
              <a:lnSpc>
                <a:spcPct val="101699"/>
              </a:lnSpc>
              <a:spcBef>
                <a:spcPts val="994"/>
              </a:spcBef>
              <a:buAutoNum type="alphaUcPeriod"/>
              <a:tabLst>
                <a:tab pos="394970" algn="l"/>
              </a:tabLst>
            </a:pPr>
            <a:r>
              <a:rPr sz="2450" dirty="0">
                <a:latin typeface="Times New Roman"/>
                <a:cs typeface="Times New Roman"/>
              </a:rPr>
              <a:t>In</a:t>
            </a:r>
            <a:r>
              <a:rPr sz="2450" spc="315" dirty="0">
                <a:latin typeface="Times New Roman"/>
                <a:cs typeface="Times New Roman"/>
              </a:rPr>
              <a:t> </a:t>
            </a:r>
            <a:r>
              <a:rPr sz="2450" dirty="0">
                <a:latin typeface="Times New Roman"/>
                <a:cs typeface="Times New Roman"/>
              </a:rPr>
              <a:t>the</a:t>
            </a:r>
            <a:r>
              <a:rPr sz="2450" spc="320" dirty="0">
                <a:latin typeface="Times New Roman"/>
                <a:cs typeface="Times New Roman"/>
              </a:rPr>
              <a:t> </a:t>
            </a:r>
            <a:r>
              <a:rPr sz="2450" dirty="0">
                <a:latin typeface="Times New Roman"/>
                <a:cs typeface="Times New Roman"/>
              </a:rPr>
              <a:t>classical</a:t>
            </a:r>
            <a:r>
              <a:rPr sz="2450" spc="315" dirty="0">
                <a:latin typeface="Times New Roman"/>
                <a:cs typeface="Times New Roman"/>
              </a:rPr>
              <a:t> </a:t>
            </a:r>
            <a:r>
              <a:rPr sz="2450" dirty="0">
                <a:latin typeface="Times New Roman"/>
                <a:cs typeface="Times New Roman"/>
              </a:rPr>
              <a:t>model,</a:t>
            </a:r>
            <a:r>
              <a:rPr sz="2450" spc="365" dirty="0">
                <a:latin typeface="Times New Roman"/>
                <a:cs typeface="Times New Roman"/>
              </a:rPr>
              <a:t> </a:t>
            </a:r>
            <a:r>
              <a:rPr sz="2450" dirty="0">
                <a:latin typeface="Times New Roman"/>
                <a:cs typeface="Times New Roman"/>
              </a:rPr>
              <a:t>an</a:t>
            </a:r>
            <a:r>
              <a:rPr sz="2450" spc="315" dirty="0">
                <a:latin typeface="Times New Roman"/>
                <a:cs typeface="Times New Roman"/>
              </a:rPr>
              <a:t> </a:t>
            </a:r>
            <a:r>
              <a:rPr sz="2450" dirty="0">
                <a:latin typeface="Times New Roman"/>
                <a:cs typeface="Times New Roman"/>
              </a:rPr>
              <a:t>electron</a:t>
            </a:r>
            <a:r>
              <a:rPr sz="2450" spc="320" dirty="0">
                <a:latin typeface="Times New Roman"/>
                <a:cs typeface="Times New Roman"/>
              </a:rPr>
              <a:t> </a:t>
            </a:r>
            <a:r>
              <a:rPr sz="2450" dirty="0">
                <a:latin typeface="Times New Roman"/>
                <a:cs typeface="Times New Roman"/>
              </a:rPr>
              <a:t>can</a:t>
            </a:r>
            <a:r>
              <a:rPr sz="2450" spc="315" dirty="0">
                <a:latin typeface="Times New Roman"/>
                <a:cs typeface="Times New Roman"/>
              </a:rPr>
              <a:t> </a:t>
            </a:r>
            <a:r>
              <a:rPr sz="2450" dirty="0">
                <a:latin typeface="Times New Roman"/>
                <a:cs typeface="Times New Roman"/>
              </a:rPr>
              <a:t>absorb</a:t>
            </a:r>
            <a:r>
              <a:rPr sz="2450" spc="315" dirty="0">
                <a:latin typeface="Times New Roman"/>
                <a:cs typeface="Times New Roman"/>
              </a:rPr>
              <a:t> </a:t>
            </a:r>
            <a:r>
              <a:rPr sz="2450" dirty="0">
                <a:latin typeface="Times New Roman"/>
                <a:cs typeface="Times New Roman"/>
              </a:rPr>
              <a:t>a</a:t>
            </a:r>
            <a:r>
              <a:rPr sz="2450" spc="320" dirty="0">
                <a:latin typeface="Times New Roman"/>
                <a:cs typeface="Times New Roman"/>
              </a:rPr>
              <a:t> </a:t>
            </a:r>
            <a:r>
              <a:rPr sz="2450" dirty="0">
                <a:latin typeface="Times New Roman"/>
                <a:cs typeface="Times New Roman"/>
              </a:rPr>
              <a:t>little</a:t>
            </a:r>
            <a:r>
              <a:rPr sz="2450" spc="315" dirty="0">
                <a:latin typeface="Times New Roman"/>
                <a:cs typeface="Times New Roman"/>
              </a:rPr>
              <a:t> </a:t>
            </a:r>
            <a:r>
              <a:rPr sz="2450" spc="-10" dirty="0">
                <a:latin typeface="Times New Roman"/>
                <a:cs typeface="Times New Roman"/>
              </a:rPr>
              <a:t>energy 	</a:t>
            </a:r>
            <a:r>
              <a:rPr sz="2450" dirty="0">
                <a:latin typeface="Times New Roman"/>
                <a:cs typeface="Times New Roman"/>
              </a:rPr>
              <a:t>and</a:t>
            </a:r>
            <a:r>
              <a:rPr sz="2450" spc="170" dirty="0">
                <a:latin typeface="Times New Roman"/>
                <a:cs typeface="Times New Roman"/>
              </a:rPr>
              <a:t> </a:t>
            </a:r>
            <a:r>
              <a:rPr sz="2450" dirty="0">
                <a:latin typeface="Times New Roman"/>
                <a:cs typeface="Times New Roman"/>
              </a:rPr>
              <a:t>then</a:t>
            </a:r>
            <a:r>
              <a:rPr sz="2450" spc="175" dirty="0">
                <a:latin typeface="Times New Roman"/>
                <a:cs typeface="Times New Roman"/>
              </a:rPr>
              <a:t> </a:t>
            </a: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little</a:t>
            </a:r>
            <a:r>
              <a:rPr sz="2450" spc="165" dirty="0">
                <a:latin typeface="Times New Roman"/>
                <a:cs typeface="Times New Roman"/>
              </a:rPr>
              <a:t> </a:t>
            </a:r>
            <a:r>
              <a:rPr sz="2450" dirty="0">
                <a:latin typeface="Times New Roman"/>
                <a:cs typeface="Times New Roman"/>
              </a:rPr>
              <a:t>more</a:t>
            </a:r>
            <a:r>
              <a:rPr sz="2450" spc="170" dirty="0">
                <a:latin typeface="Times New Roman"/>
                <a:cs typeface="Times New Roman"/>
              </a:rPr>
              <a:t> </a:t>
            </a:r>
            <a:r>
              <a:rPr sz="2450" dirty="0">
                <a:latin typeface="Times New Roman"/>
                <a:cs typeface="Times New Roman"/>
              </a:rPr>
              <a:t>until</a:t>
            </a:r>
            <a:r>
              <a:rPr sz="2450" spc="170" dirty="0">
                <a:latin typeface="Times New Roman"/>
                <a:cs typeface="Times New Roman"/>
              </a:rPr>
              <a:t> </a:t>
            </a:r>
            <a:r>
              <a:rPr sz="2450" spc="65" dirty="0">
                <a:latin typeface="Times New Roman"/>
                <a:cs typeface="Times New Roman"/>
              </a:rPr>
              <a:t>it</a:t>
            </a:r>
            <a:r>
              <a:rPr sz="2450" spc="165" dirty="0">
                <a:latin typeface="Times New Roman"/>
                <a:cs typeface="Times New Roman"/>
              </a:rPr>
              <a:t> </a:t>
            </a:r>
            <a:r>
              <a:rPr sz="2450" dirty="0">
                <a:latin typeface="Times New Roman"/>
                <a:cs typeface="Times New Roman"/>
              </a:rPr>
              <a:t>is</a:t>
            </a:r>
            <a:r>
              <a:rPr sz="2450" spc="170" dirty="0">
                <a:latin typeface="Times New Roman"/>
                <a:cs typeface="Times New Roman"/>
              </a:rPr>
              <a:t> </a:t>
            </a:r>
            <a:r>
              <a:rPr sz="2450" dirty="0">
                <a:latin typeface="Times New Roman"/>
                <a:cs typeface="Times New Roman"/>
              </a:rPr>
              <a:t>liberated,</a:t>
            </a:r>
            <a:r>
              <a:rPr sz="2450" spc="170" dirty="0">
                <a:latin typeface="Times New Roman"/>
                <a:cs typeface="Times New Roman"/>
              </a:rPr>
              <a:t> </a:t>
            </a:r>
            <a:r>
              <a:rPr sz="2450" spc="85" dirty="0">
                <a:latin typeface="Times New Roman"/>
                <a:cs typeface="Times New Roman"/>
              </a:rPr>
              <a:t>but</a:t>
            </a:r>
            <a:r>
              <a:rPr sz="2450" spc="165"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the</a:t>
            </a:r>
            <a:r>
              <a:rPr sz="2450" spc="165" dirty="0">
                <a:latin typeface="Times New Roman"/>
                <a:cs typeface="Times New Roman"/>
              </a:rPr>
              <a:t> </a:t>
            </a:r>
            <a:r>
              <a:rPr sz="2450" spc="-10" dirty="0">
                <a:latin typeface="Times New Roman"/>
                <a:cs typeface="Times New Roman"/>
              </a:rPr>
              <a:t>quantum 	</a:t>
            </a:r>
            <a:r>
              <a:rPr sz="2450" dirty="0">
                <a:latin typeface="Times New Roman"/>
                <a:cs typeface="Times New Roman"/>
              </a:rPr>
              <a:t>model</a:t>
            </a:r>
            <a:r>
              <a:rPr sz="2450" spc="135" dirty="0">
                <a:latin typeface="Times New Roman"/>
                <a:cs typeface="Times New Roman"/>
              </a:rPr>
              <a:t> </a:t>
            </a:r>
            <a:r>
              <a:rPr sz="2450" spc="65" dirty="0">
                <a:latin typeface="Times New Roman"/>
                <a:cs typeface="Times New Roman"/>
              </a:rPr>
              <a:t>it</a:t>
            </a:r>
            <a:r>
              <a:rPr sz="2450" spc="145" dirty="0">
                <a:latin typeface="Times New Roman"/>
                <a:cs typeface="Times New Roman"/>
              </a:rPr>
              <a:t> </a:t>
            </a:r>
            <a:r>
              <a:rPr sz="2450" dirty="0">
                <a:latin typeface="Times New Roman"/>
                <a:cs typeface="Times New Roman"/>
              </a:rPr>
              <a:t>must</a:t>
            </a:r>
            <a:r>
              <a:rPr sz="2450" spc="150" dirty="0">
                <a:latin typeface="Times New Roman"/>
                <a:cs typeface="Times New Roman"/>
              </a:rPr>
              <a:t> </a:t>
            </a:r>
            <a:r>
              <a:rPr sz="2450" dirty="0">
                <a:latin typeface="Times New Roman"/>
                <a:cs typeface="Times New Roman"/>
              </a:rPr>
              <a:t>be</a:t>
            </a:r>
            <a:r>
              <a:rPr sz="2450" spc="145" dirty="0">
                <a:latin typeface="Times New Roman"/>
                <a:cs typeface="Times New Roman"/>
              </a:rPr>
              <a:t> </a:t>
            </a:r>
            <a:r>
              <a:rPr sz="2450" dirty="0">
                <a:latin typeface="Times New Roman"/>
                <a:cs typeface="Times New Roman"/>
              </a:rPr>
              <a:t>liberated</a:t>
            </a:r>
            <a:r>
              <a:rPr sz="2450" spc="145" dirty="0">
                <a:latin typeface="Times New Roman"/>
                <a:cs typeface="Times New Roman"/>
              </a:rPr>
              <a:t> </a:t>
            </a:r>
            <a:r>
              <a:rPr sz="2450" dirty="0">
                <a:latin typeface="Times New Roman"/>
                <a:cs typeface="Times New Roman"/>
              </a:rPr>
              <a:t>all</a:t>
            </a:r>
            <a:r>
              <a:rPr sz="2450" spc="145" dirty="0">
                <a:latin typeface="Times New Roman"/>
                <a:cs typeface="Times New Roman"/>
              </a:rPr>
              <a:t> </a:t>
            </a:r>
            <a:r>
              <a:rPr sz="2450" spc="120" dirty="0">
                <a:latin typeface="Times New Roman"/>
                <a:cs typeface="Times New Roman"/>
              </a:rPr>
              <a:t>at</a:t>
            </a:r>
            <a:r>
              <a:rPr sz="2450" spc="150" dirty="0">
                <a:latin typeface="Times New Roman"/>
                <a:cs typeface="Times New Roman"/>
              </a:rPr>
              <a:t> </a:t>
            </a:r>
            <a:r>
              <a:rPr sz="2450" spc="-10" dirty="0">
                <a:latin typeface="Times New Roman"/>
                <a:cs typeface="Times New Roman"/>
              </a:rPr>
              <a:t>once.</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3390" algn="l"/>
              </a:tabLst>
            </a:pPr>
            <a:r>
              <a:rPr sz="1200" spc="-10" dirty="0">
                <a:latin typeface="Times New Roman"/>
                <a:cs typeface="Times New Roman"/>
              </a:rPr>
              <a:t>ConcepTest</a:t>
            </a:r>
            <a:r>
              <a:rPr sz="1200" dirty="0">
                <a:latin typeface="Times New Roman"/>
                <a:cs typeface="Times New Roman"/>
              </a:rPr>
              <a:t>	3.5.</a:t>
            </a:r>
            <a:r>
              <a:rPr sz="1200" spc="165" dirty="0">
                <a:latin typeface="Times New Roman"/>
                <a:cs typeface="Times New Roman"/>
              </a:rPr>
              <a:t>  </a:t>
            </a:r>
            <a:r>
              <a:rPr sz="1200" spc="50" dirty="0">
                <a:latin typeface="Times New Roman"/>
                <a:cs typeface="Times New Roman"/>
              </a:rPr>
              <a:t>THE</a:t>
            </a:r>
            <a:r>
              <a:rPr sz="1200" spc="100" dirty="0">
                <a:latin typeface="Times New Roman"/>
                <a:cs typeface="Times New Roman"/>
              </a:rPr>
              <a:t> </a:t>
            </a:r>
            <a:r>
              <a:rPr sz="1200" spc="50" dirty="0">
                <a:latin typeface="Times New Roman"/>
                <a:cs typeface="Times New Roman"/>
              </a:rPr>
              <a:t>PHOTOELECTRIC</a:t>
            </a:r>
            <a:r>
              <a:rPr sz="1200" spc="10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40" dirty="0"/>
              <a:t> </a:t>
            </a:r>
            <a:r>
              <a:rPr dirty="0"/>
              <a:t>emits</a:t>
            </a:r>
            <a:r>
              <a:rPr spc="50" dirty="0"/>
              <a:t> </a:t>
            </a:r>
            <a:r>
              <a:rPr dirty="0"/>
              <a:t>more</a:t>
            </a:r>
            <a:r>
              <a:rPr spc="40" dirty="0"/>
              <a:t> </a:t>
            </a:r>
            <a:r>
              <a:rPr dirty="0"/>
              <a:t>photons</a:t>
            </a:r>
            <a:r>
              <a:rPr spc="50" dirty="0"/>
              <a:t> </a:t>
            </a:r>
            <a:r>
              <a:rPr dirty="0"/>
              <a:t>per</a:t>
            </a:r>
            <a:r>
              <a:rPr spc="45" dirty="0"/>
              <a:t> </a:t>
            </a:r>
            <a:r>
              <a:rPr spc="-20" dirty="0"/>
              <a:t>second,</a:t>
            </a:r>
            <a:r>
              <a:rPr spc="60" dirty="0"/>
              <a:t> </a:t>
            </a:r>
            <a:r>
              <a:rPr dirty="0"/>
              <a:t>a</a:t>
            </a:r>
            <a:r>
              <a:rPr spc="50" dirty="0"/>
              <a:t> </a:t>
            </a:r>
            <a:r>
              <a:rPr dirty="0"/>
              <a:t>5</a:t>
            </a:r>
            <a:r>
              <a:rPr spc="45" dirty="0"/>
              <a:t> </a:t>
            </a:r>
            <a:r>
              <a:rPr spc="70" dirty="0"/>
              <a:t>Watt</a:t>
            </a:r>
            <a:r>
              <a:rPr spc="45" dirty="0"/>
              <a:t> </a:t>
            </a:r>
            <a:r>
              <a:rPr dirty="0"/>
              <a:t>red</a:t>
            </a:r>
            <a:r>
              <a:rPr spc="50" dirty="0"/>
              <a:t> </a:t>
            </a:r>
            <a:r>
              <a:rPr dirty="0"/>
              <a:t>LED</a:t>
            </a:r>
            <a:r>
              <a:rPr spc="50" dirty="0"/>
              <a:t> </a:t>
            </a:r>
            <a:r>
              <a:rPr dirty="0"/>
              <a:t>bulb</a:t>
            </a:r>
            <a:r>
              <a:rPr spc="50" dirty="0"/>
              <a:t> </a:t>
            </a:r>
            <a:r>
              <a:rPr spc="-25" dirty="0"/>
              <a:t>or </a:t>
            </a:r>
            <a:r>
              <a:rPr dirty="0"/>
              <a:t>a</a:t>
            </a:r>
            <a:r>
              <a:rPr spc="90" dirty="0"/>
              <a:t> </a:t>
            </a:r>
            <a:r>
              <a:rPr dirty="0"/>
              <a:t>5</a:t>
            </a:r>
            <a:r>
              <a:rPr spc="100" dirty="0"/>
              <a:t> </a:t>
            </a:r>
            <a:r>
              <a:rPr spc="70" dirty="0"/>
              <a:t>Watt</a:t>
            </a:r>
            <a:r>
              <a:rPr spc="90" dirty="0"/>
              <a:t> </a:t>
            </a:r>
            <a:r>
              <a:rPr dirty="0"/>
              <a:t>blue</a:t>
            </a:r>
            <a:r>
              <a:rPr spc="100" dirty="0"/>
              <a:t> </a:t>
            </a:r>
            <a:r>
              <a:rPr dirty="0"/>
              <a:t>LED</a:t>
            </a:r>
            <a:r>
              <a:rPr spc="100" dirty="0"/>
              <a:t> </a:t>
            </a:r>
            <a:r>
              <a:rPr spc="-20" dirty="0"/>
              <a:t>bulb?</a:t>
            </a:r>
          </a:p>
        </p:txBody>
      </p:sp>
      <p:sp>
        <p:nvSpPr>
          <p:cNvPr id="5" name="object 5"/>
          <p:cNvSpPr txBox="1"/>
          <p:nvPr/>
        </p:nvSpPr>
        <p:spPr>
          <a:xfrm>
            <a:off x="719315" y="2042037"/>
            <a:ext cx="161925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25" dirty="0">
                <a:latin typeface="Times New Roman"/>
                <a:cs typeface="Times New Roman"/>
              </a:rPr>
              <a:t>Red</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20" dirty="0">
                <a:latin typeface="Times New Roman"/>
                <a:cs typeface="Times New Roman"/>
              </a:rPr>
              <a:t>Blue</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210" dirty="0">
                <a:latin typeface="Times New Roman"/>
                <a:cs typeface="Times New Roman"/>
              </a:rPr>
              <a:t> </a:t>
            </a:r>
            <a:r>
              <a:rPr sz="2450" spc="-20" dirty="0">
                <a:latin typeface="Times New Roman"/>
                <a:cs typeface="Times New Roman"/>
              </a:rPr>
              <a:t>same</a:t>
            </a:r>
            <a:endParaRPr sz="2450">
              <a:latin typeface="Times New Roman"/>
              <a:cs typeface="Times New Roman"/>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3390" algn="l"/>
              </a:tabLst>
            </a:pPr>
            <a:r>
              <a:rPr sz="1200" spc="-10" dirty="0">
                <a:latin typeface="Times New Roman"/>
                <a:cs typeface="Times New Roman"/>
              </a:rPr>
              <a:t>ConcepTest</a:t>
            </a:r>
            <a:r>
              <a:rPr sz="1200" dirty="0">
                <a:latin typeface="Times New Roman"/>
                <a:cs typeface="Times New Roman"/>
              </a:rPr>
              <a:t>	3.5.</a:t>
            </a:r>
            <a:r>
              <a:rPr sz="1200" spc="165" dirty="0">
                <a:latin typeface="Times New Roman"/>
                <a:cs typeface="Times New Roman"/>
              </a:rPr>
              <a:t>  </a:t>
            </a:r>
            <a:r>
              <a:rPr sz="1200" spc="50" dirty="0">
                <a:latin typeface="Times New Roman"/>
                <a:cs typeface="Times New Roman"/>
              </a:rPr>
              <a:t>THE</a:t>
            </a:r>
            <a:r>
              <a:rPr sz="1200" spc="100" dirty="0">
                <a:latin typeface="Times New Roman"/>
                <a:cs typeface="Times New Roman"/>
              </a:rPr>
              <a:t> </a:t>
            </a:r>
            <a:r>
              <a:rPr sz="1200" spc="50" dirty="0">
                <a:latin typeface="Times New Roman"/>
                <a:cs typeface="Times New Roman"/>
              </a:rPr>
              <a:t>PHOTOELECTRIC</a:t>
            </a:r>
            <a:r>
              <a:rPr sz="1200" spc="10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40" dirty="0"/>
              <a:t> </a:t>
            </a:r>
            <a:r>
              <a:rPr dirty="0"/>
              <a:t>emits</a:t>
            </a:r>
            <a:r>
              <a:rPr spc="50" dirty="0"/>
              <a:t> </a:t>
            </a:r>
            <a:r>
              <a:rPr dirty="0"/>
              <a:t>more</a:t>
            </a:r>
            <a:r>
              <a:rPr spc="40" dirty="0"/>
              <a:t> </a:t>
            </a:r>
            <a:r>
              <a:rPr dirty="0"/>
              <a:t>photons</a:t>
            </a:r>
            <a:r>
              <a:rPr spc="50" dirty="0"/>
              <a:t> </a:t>
            </a:r>
            <a:r>
              <a:rPr dirty="0"/>
              <a:t>per</a:t>
            </a:r>
            <a:r>
              <a:rPr spc="45" dirty="0"/>
              <a:t> </a:t>
            </a:r>
            <a:r>
              <a:rPr spc="-20" dirty="0"/>
              <a:t>second,</a:t>
            </a:r>
            <a:r>
              <a:rPr spc="60" dirty="0"/>
              <a:t> </a:t>
            </a:r>
            <a:r>
              <a:rPr dirty="0"/>
              <a:t>a</a:t>
            </a:r>
            <a:r>
              <a:rPr spc="50" dirty="0"/>
              <a:t> </a:t>
            </a:r>
            <a:r>
              <a:rPr dirty="0"/>
              <a:t>5</a:t>
            </a:r>
            <a:r>
              <a:rPr spc="45" dirty="0"/>
              <a:t> </a:t>
            </a:r>
            <a:r>
              <a:rPr spc="70" dirty="0"/>
              <a:t>Watt</a:t>
            </a:r>
            <a:r>
              <a:rPr spc="45" dirty="0"/>
              <a:t> </a:t>
            </a:r>
            <a:r>
              <a:rPr dirty="0"/>
              <a:t>red</a:t>
            </a:r>
            <a:r>
              <a:rPr spc="50" dirty="0"/>
              <a:t> </a:t>
            </a:r>
            <a:r>
              <a:rPr dirty="0"/>
              <a:t>LED</a:t>
            </a:r>
            <a:r>
              <a:rPr spc="50" dirty="0"/>
              <a:t> </a:t>
            </a:r>
            <a:r>
              <a:rPr dirty="0"/>
              <a:t>bulb</a:t>
            </a:r>
            <a:r>
              <a:rPr spc="50" dirty="0"/>
              <a:t> </a:t>
            </a:r>
            <a:r>
              <a:rPr spc="-25" dirty="0"/>
              <a:t>or </a:t>
            </a:r>
            <a:r>
              <a:rPr dirty="0"/>
              <a:t>a</a:t>
            </a:r>
            <a:r>
              <a:rPr spc="90" dirty="0"/>
              <a:t> </a:t>
            </a:r>
            <a:r>
              <a:rPr dirty="0"/>
              <a:t>5</a:t>
            </a:r>
            <a:r>
              <a:rPr spc="100" dirty="0"/>
              <a:t> </a:t>
            </a:r>
            <a:r>
              <a:rPr spc="70" dirty="0"/>
              <a:t>Watt</a:t>
            </a:r>
            <a:r>
              <a:rPr spc="90" dirty="0"/>
              <a:t> </a:t>
            </a:r>
            <a:r>
              <a:rPr dirty="0"/>
              <a:t>blue</a:t>
            </a:r>
            <a:r>
              <a:rPr spc="100" dirty="0"/>
              <a:t> </a:t>
            </a:r>
            <a:r>
              <a:rPr dirty="0"/>
              <a:t>LED</a:t>
            </a:r>
            <a:r>
              <a:rPr spc="100" dirty="0"/>
              <a:t> </a:t>
            </a:r>
            <a:r>
              <a:rPr spc="-20" dirty="0"/>
              <a:t>bulb?</a:t>
            </a:r>
          </a:p>
        </p:txBody>
      </p:sp>
      <p:sp>
        <p:nvSpPr>
          <p:cNvPr id="5" name="object 5"/>
          <p:cNvSpPr txBox="1"/>
          <p:nvPr/>
        </p:nvSpPr>
        <p:spPr>
          <a:xfrm>
            <a:off x="707758" y="2042037"/>
            <a:ext cx="203517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25" dirty="0">
                <a:latin typeface="Times New Roman"/>
                <a:cs typeface="Times New Roman"/>
              </a:rPr>
              <a:t>Red</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20" dirty="0">
                <a:latin typeface="Times New Roman"/>
                <a:cs typeface="Times New Roman"/>
              </a:rPr>
              <a:t>Blue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210" dirty="0">
                <a:latin typeface="Times New Roman"/>
                <a:cs typeface="Times New Roman"/>
              </a:rPr>
              <a:t> </a:t>
            </a:r>
            <a:r>
              <a:rPr sz="2450" spc="-20" dirty="0">
                <a:latin typeface="Times New Roman"/>
                <a:cs typeface="Times New Roman"/>
              </a:rPr>
              <a:t>same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25" dirty="0">
                <a:latin typeface="Times New Roman"/>
                <a:cs typeface="Times New Roman"/>
              </a:rPr>
              <a:t>red</a:t>
            </a:r>
            <a:endParaRPr sz="2450">
              <a:latin typeface="Times New Roman"/>
              <a:cs typeface="Times New Roman"/>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3390" algn="l"/>
              </a:tabLst>
            </a:pPr>
            <a:r>
              <a:rPr sz="1200" spc="-10" dirty="0">
                <a:latin typeface="Times New Roman"/>
                <a:cs typeface="Times New Roman"/>
              </a:rPr>
              <a:t>ConcepTest</a:t>
            </a:r>
            <a:r>
              <a:rPr sz="1200" dirty="0">
                <a:latin typeface="Times New Roman"/>
                <a:cs typeface="Times New Roman"/>
              </a:rPr>
              <a:t>	3.5.</a:t>
            </a:r>
            <a:r>
              <a:rPr sz="1200" spc="165" dirty="0">
                <a:latin typeface="Times New Roman"/>
                <a:cs typeface="Times New Roman"/>
              </a:rPr>
              <a:t>  </a:t>
            </a:r>
            <a:r>
              <a:rPr sz="1200" spc="50" dirty="0">
                <a:latin typeface="Times New Roman"/>
                <a:cs typeface="Times New Roman"/>
              </a:rPr>
              <a:t>THE</a:t>
            </a:r>
            <a:r>
              <a:rPr sz="1200" spc="100" dirty="0">
                <a:latin typeface="Times New Roman"/>
                <a:cs typeface="Times New Roman"/>
              </a:rPr>
              <a:t> </a:t>
            </a:r>
            <a:r>
              <a:rPr sz="1200" spc="50" dirty="0">
                <a:latin typeface="Times New Roman"/>
                <a:cs typeface="Times New Roman"/>
              </a:rPr>
              <a:t>PHOTOELECTRIC</a:t>
            </a:r>
            <a:r>
              <a:rPr sz="1200" spc="10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1670"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In</a:t>
            </a:r>
            <a:r>
              <a:rPr spc="55" dirty="0"/>
              <a:t> </a:t>
            </a:r>
            <a:r>
              <a:rPr dirty="0"/>
              <a:t>the</a:t>
            </a:r>
            <a:r>
              <a:rPr spc="65" dirty="0"/>
              <a:t> </a:t>
            </a:r>
            <a:r>
              <a:rPr spc="-55" dirty="0"/>
              <a:t>wave</a:t>
            </a:r>
            <a:r>
              <a:rPr spc="60" dirty="0"/>
              <a:t> </a:t>
            </a:r>
            <a:r>
              <a:rPr dirty="0"/>
              <a:t>model</a:t>
            </a:r>
            <a:r>
              <a:rPr spc="65" dirty="0"/>
              <a:t> </a:t>
            </a:r>
            <a:r>
              <a:rPr dirty="0"/>
              <a:t>of</a:t>
            </a:r>
            <a:r>
              <a:rPr spc="65" dirty="0"/>
              <a:t> </a:t>
            </a:r>
            <a:r>
              <a:rPr dirty="0"/>
              <a:t>light,</a:t>
            </a:r>
            <a:r>
              <a:rPr spc="70" dirty="0"/>
              <a:t> </a:t>
            </a:r>
            <a:r>
              <a:rPr dirty="0"/>
              <a:t>the</a:t>
            </a:r>
            <a:r>
              <a:rPr spc="65" dirty="0"/>
              <a:t> </a:t>
            </a:r>
            <a:r>
              <a:rPr dirty="0"/>
              <a:t>intensity</a:t>
            </a:r>
            <a:r>
              <a:rPr spc="65" dirty="0"/>
              <a:t> </a:t>
            </a:r>
            <a:r>
              <a:rPr dirty="0"/>
              <a:t>of</a:t>
            </a:r>
            <a:r>
              <a:rPr spc="65" dirty="0"/>
              <a:t> </a:t>
            </a:r>
            <a:r>
              <a:rPr dirty="0"/>
              <a:t>radiation</a:t>
            </a:r>
            <a:r>
              <a:rPr spc="65" dirty="0"/>
              <a:t> </a:t>
            </a:r>
            <a:r>
              <a:rPr dirty="0"/>
              <a:t>from</a:t>
            </a:r>
            <a:r>
              <a:rPr spc="65" dirty="0"/>
              <a:t> </a:t>
            </a:r>
            <a:r>
              <a:rPr dirty="0"/>
              <a:t>a</a:t>
            </a:r>
            <a:r>
              <a:rPr spc="65" dirty="0"/>
              <a:t> </a:t>
            </a:r>
            <a:r>
              <a:rPr spc="-10" dirty="0"/>
              <a:t>point </a:t>
            </a:r>
            <a:r>
              <a:rPr dirty="0"/>
              <a:t>source</a:t>
            </a:r>
            <a:r>
              <a:rPr spc="204" dirty="0"/>
              <a:t> </a:t>
            </a:r>
            <a:r>
              <a:rPr dirty="0"/>
              <a:t>falls</a:t>
            </a:r>
            <a:r>
              <a:rPr spc="215" dirty="0"/>
              <a:t> </a:t>
            </a:r>
            <a:r>
              <a:rPr dirty="0"/>
              <a:t>off</a:t>
            </a:r>
            <a:r>
              <a:rPr spc="210" dirty="0"/>
              <a:t> </a:t>
            </a:r>
            <a:r>
              <a:rPr dirty="0"/>
              <a:t>as</a:t>
            </a:r>
            <a:r>
              <a:rPr spc="215" dirty="0"/>
              <a:t> </a:t>
            </a:r>
            <a:r>
              <a:rPr dirty="0"/>
              <a:t>1</a:t>
            </a:r>
            <a:r>
              <a:rPr b="0" i="1" dirty="0">
                <a:latin typeface="Bookman Old Style"/>
                <a:cs typeface="Bookman Old Style"/>
              </a:rPr>
              <a:t>/r</a:t>
            </a:r>
            <a:r>
              <a:rPr sz="3075" baseline="24390" dirty="0"/>
              <a:t>2</a:t>
            </a:r>
            <a:r>
              <a:rPr sz="3075" spc="540" baseline="24390" dirty="0"/>
              <a:t> </a:t>
            </a:r>
            <a:r>
              <a:rPr sz="2450" dirty="0"/>
              <a:t>where</a:t>
            </a:r>
            <a:r>
              <a:rPr sz="2450" spc="215" dirty="0"/>
              <a:t> </a:t>
            </a:r>
            <a:r>
              <a:rPr sz="2450" b="0" i="1" spc="114" dirty="0">
                <a:latin typeface="Bookman Old Style"/>
                <a:cs typeface="Bookman Old Style"/>
              </a:rPr>
              <a:t>r</a:t>
            </a:r>
            <a:r>
              <a:rPr sz="2450" b="0" i="1" spc="150" dirty="0">
                <a:latin typeface="Bookman Old Style"/>
                <a:cs typeface="Bookman Old Style"/>
              </a:rPr>
              <a:t> </a:t>
            </a:r>
            <a:r>
              <a:rPr sz="2450" dirty="0"/>
              <a:t>is</a:t>
            </a:r>
            <a:r>
              <a:rPr sz="2450" spc="215" dirty="0"/>
              <a:t> </a:t>
            </a:r>
            <a:r>
              <a:rPr sz="2450" dirty="0"/>
              <a:t>the</a:t>
            </a:r>
            <a:r>
              <a:rPr sz="2450" spc="210" dirty="0"/>
              <a:t> </a:t>
            </a:r>
            <a:r>
              <a:rPr sz="2450" dirty="0"/>
              <a:t>distance</a:t>
            </a:r>
            <a:r>
              <a:rPr sz="2450" spc="215" dirty="0"/>
              <a:t> </a:t>
            </a:r>
            <a:r>
              <a:rPr sz="2450" dirty="0"/>
              <a:t>from</a:t>
            </a:r>
            <a:r>
              <a:rPr sz="2450" spc="215" dirty="0"/>
              <a:t> </a:t>
            </a:r>
            <a:r>
              <a:rPr sz="2450" dirty="0"/>
              <a:t>the</a:t>
            </a:r>
            <a:r>
              <a:rPr sz="2450" spc="215" dirty="0"/>
              <a:t> </a:t>
            </a:r>
            <a:r>
              <a:rPr sz="2450" spc="-10" dirty="0"/>
              <a:t>source. </a:t>
            </a:r>
            <a:r>
              <a:rPr sz="2450" dirty="0"/>
              <a:t>Would</a:t>
            </a:r>
            <a:r>
              <a:rPr sz="2450" spc="114" dirty="0"/>
              <a:t> that</a:t>
            </a:r>
            <a:r>
              <a:rPr sz="2450" spc="110" dirty="0"/>
              <a:t> </a:t>
            </a:r>
            <a:r>
              <a:rPr sz="2450" dirty="0"/>
              <a:t>still</a:t>
            </a:r>
            <a:r>
              <a:rPr sz="2450" spc="120" dirty="0"/>
              <a:t> </a:t>
            </a:r>
            <a:r>
              <a:rPr sz="2450" dirty="0"/>
              <a:t>be</a:t>
            </a:r>
            <a:r>
              <a:rPr sz="2450" spc="110" dirty="0"/>
              <a:t> </a:t>
            </a:r>
            <a:r>
              <a:rPr sz="2450" dirty="0"/>
              <a:t>true</a:t>
            </a:r>
            <a:r>
              <a:rPr sz="2450" spc="114" dirty="0"/>
              <a:t> </a:t>
            </a:r>
            <a:r>
              <a:rPr sz="2450" dirty="0"/>
              <a:t>in</a:t>
            </a:r>
            <a:r>
              <a:rPr sz="2450" spc="114" dirty="0"/>
              <a:t> </a:t>
            </a:r>
            <a:r>
              <a:rPr sz="2450" dirty="0"/>
              <a:t>the</a:t>
            </a:r>
            <a:r>
              <a:rPr sz="2450" spc="114" dirty="0"/>
              <a:t> </a:t>
            </a:r>
            <a:r>
              <a:rPr sz="2450" dirty="0"/>
              <a:t>photon</a:t>
            </a:r>
            <a:r>
              <a:rPr sz="2450" spc="120" dirty="0"/>
              <a:t> </a:t>
            </a:r>
            <a:r>
              <a:rPr sz="2450" dirty="0"/>
              <a:t>model?</a:t>
            </a:r>
            <a:r>
              <a:rPr sz="2450" spc="360" dirty="0"/>
              <a:t> </a:t>
            </a:r>
            <a:r>
              <a:rPr sz="2450" dirty="0"/>
              <a:t>Why</a:t>
            </a:r>
            <a:r>
              <a:rPr sz="2450" spc="120" dirty="0"/>
              <a:t> </a:t>
            </a:r>
            <a:r>
              <a:rPr sz="2450" dirty="0"/>
              <a:t>or</a:t>
            </a:r>
            <a:r>
              <a:rPr sz="2450" spc="114" dirty="0"/>
              <a:t> </a:t>
            </a:r>
            <a:r>
              <a:rPr sz="2450" dirty="0"/>
              <a:t>why</a:t>
            </a:r>
            <a:r>
              <a:rPr sz="2450" spc="114" dirty="0"/>
              <a:t> </a:t>
            </a:r>
            <a:r>
              <a:rPr sz="2450" spc="-20" dirty="0"/>
              <a:t>not?</a:t>
            </a:r>
            <a:endParaRPr sz="2450">
              <a:latin typeface="Bookman Old Style"/>
              <a:cs typeface="Bookman Old Style"/>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533390" algn="l"/>
              </a:tabLst>
            </a:pPr>
            <a:r>
              <a:rPr sz="1200" spc="-10" dirty="0">
                <a:latin typeface="Times New Roman"/>
                <a:cs typeface="Times New Roman"/>
              </a:rPr>
              <a:t>ConcepTest</a:t>
            </a:r>
            <a:r>
              <a:rPr sz="1200" dirty="0">
                <a:latin typeface="Times New Roman"/>
                <a:cs typeface="Times New Roman"/>
              </a:rPr>
              <a:t>	3.5.</a:t>
            </a:r>
            <a:r>
              <a:rPr sz="1200" spc="165" dirty="0">
                <a:latin typeface="Times New Roman"/>
                <a:cs typeface="Times New Roman"/>
              </a:rPr>
              <a:t>  </a:t>
            </a:r>
            <a:r>
              <a:rPr sz="1200" spc="50" dirty="0">
                <a:latin typeface="Times New Roman"/>
                <a:cs typeface="Times New Roman"/>
              </a:rPr>
              <a:t>THE</a:t>
            </a:r>
            <a:r>
              <a:rPr sz="1200" spc="100" dirty="0">
                <a:latin typeface="Times New Roman"/>
                <a:cs typeface="Times New Roman"/>
              </a:rPr>
              <a:t> </a:t>
            </a:r>
            <a:r>
              <a:rPr sz="1200" spc="50" dirty="0">
                <a:latin typeface="Times New Roman"/>
                <a:cs typeface="Times New Roman"/>
              </a:rPr>
              <a:t>PHOTOELECTRIC</a:t>
            </a:r>
            <a:r>
              <a:rPr sz="1200" spc="10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1670"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In</a:t>
            </a:r>
            <a:r>
              <a:rPr spc="55" dirty="0"/>
              <a:t> </a:t>
            </a:r>
            <a:r>
              <a:rPr dirty="0"/>
              <a:t>the</a:t>
            </a:r>
            <a:r>
              <a:rPr spc="65" dirty="0"/>
              <a:t> </a:t>
            </a:r>
            <a:r>
              <a:rPr spc="-55" dirty="0"/>
              <a:t>wave</a:t>
            </a:r>
            <a:r>
              <a:rPr spc="60" dirty="0"/>
              <a:t> </a:t>
            </a:r>
            <a:r>
              <a:rPr dirty="0"/>
              <a:t>model</a:t>
            </a:r>
            <a:r>
              <a:rPr spc="65" dirty="0"/>
              <a:t> </a:t>
            </a:r>
            <a:r>
              <a:rPr dirty="0"/>
              <a:t>of</a:t>
            </a:r>
            <a:r>
              <a:rPr spc="65" dirty="0"/>
              <a:t> </a:t>
            </a:r>
            <a:r>
              <a:rPr dirty="0"/>
              <a:t>light,</a:t>
            </a:r>
            <a:r>
              <a:rPr spc="70" dirty="0"/>
              <a:t> </a:t>
            </a:r>
            <a:r>
              <a:rPr dirty="0"/>
              <a:t>the</a:t>
            </a:r>
            <a:r>
              <a:rPr spc="65" dirty="0"/>
              <a:t> </a:t>
            </a:r>
            <a:r>
              <a:rPr dirty="0"/>
              <a:t>intensity</a:t>
            </a:r>
            <a:r>
              <a:rPr spc="65" dirty="0"/>
              <a:t> </a:t>
            </a:r>
            <a:r>
              <a:rPr dirty="0"/>
              <a:t>of</a:t>
            </a:r>
            <a:r>
              <a:rPr spc="65" dirty="0"/>
              <a:t> </a:t>
            </a:r>
            <a:r>
              <a:rPr dirty="0"/>
              <a:t>radiation</a:t>
            </a:r>
            <a:r>
              <a:rPr spc="65" dirty="0"/>
              <a:t> </a:t>
            </a:r>
            <a:r>
              <a:rPr dirty="0"/>
              <a:t>from</a:t>
            </a:r>
            <a:r>
              <a:rPr spc="65" dirty="0"/>
              <a:t> </a:t>
            </a:r>
            <a:r>
              <a:rPr dirty="0"/>
              <a:t>a</a:t>
            </a:r>
            <a:r>
              <a:rPr spc="65" dirty="0"/>
              <a:t> </a:t>
            </a:r>
            <a:r>
              <a:rPr spc="-10" dirty="0"/>
              <a:t>point </a:t>
            </a:r>
            <a:r>
              <a:rPr dirty="0"/>
              <a:t>source</a:t>
            </a:r>
            <a:r>
              <a:rPr spc="204" dirty="0"/>
              <a:t> </a:t>
            </a:r>
            <a:r>
              <a:rPr dirty="0"/>
              <a:t>falls</a:t>
            </a:r>
            <a:r>
              <a:rPr spc="215" dirty="0"/>
              <a:t> </a:t>
            </a:r>
            <a:r>
              <a:rPr dirty="0"/>
              <a:t>off</a:t>
            </a:r>
            <a:r>
              <a:rPr spc="210" dirty="0"/>
              <a:t> </a:t>
            </a:r>
            <a:r>
              <a:rPr dirty="0"/>
              <a:t>as</a:t>
            </a:r>
            <a:r>
              <a:rPr spc="215" dirty="0"/>
              <a:t> </a:t>
            </a:r>
            <a:r>
              <a:rPr dirty="0"/>
              <a:t>1</a:t>
            </a:r>
            <a:r>
              <a:rPr b="0" i="1" dirty="0">
                <a:latin typeface="Bookman Old Style"/>
                <a:cs typeface="Bookman Old Style"/>
              </a:rPr>
              <a:t>/r</a:t>
            </a:r>
            <a:r>
              <a:rPr sz="3075" baseline="24390" dirty="0"/>
              <a:t>2</a:t>
            </a:r>
            <a:r>
              <a:rPr sz="3075" spc="540" baseline="24390" dirty="0"/>
              <a:t> </a:t>
            </a:r>
            <a:r>
              <a:rPr sz="2450" dirty="0"/>
              <a:t>where</a:t>
            </a:r>
            <a:r>
              <a:rPr sz="2450" spc="215" dirty="0"/>
              <a:t> </a:t>
            </a:r>
            <a:r>
              <a:rPr sz="2450" b="0" i="1" spc="114" dirty="0">
                <a:latin typeface="Bookman Old Style"/>
                <a:cs typeface="Bookman Old Style"/>
              </a:rPr>
              <a:t>r</a:t>
            </a:r>
            <a:r>
              <a:rPr sz="2450" b="0" i="1" spc="150" dirty="0">
                <a:latin typeface="Bookman Old Style"/>
                <a:cs typeface="Bookman Old Style"/>
              </a:rPr>
              <a:t> </a:t>
            </a:r>
            <a:r>
              <a:rPr sz="2450" dirty="0"/>
              <a:t>is</a:t>
            </a:r>
            <a:r>
              <a:rPr sz="2450" spc="215" dirty="0"/>
              <a:t> </a:t>
            </a:r>
            <a:r>
              <a:rPr sz="2450" dirty="0"/>
              <a:t>the</a:t>
            </a:r>
            <a:r>
              <a:rPr sz="2450" spc="210" dirty="0"/>
              <a:t> </a:t>
            </a:r>
            <a:r>
              <a:rPr sz="2450" dirty="0"/>
              <a:t>distance</a:t>
            </a:r>
            <a:r>
              <a:rPr sz="2450" spc="215" dirty="0"/>
              <a:t> </a:t>
            </a:r>
            <a:r>
              <a:rPr sz="2450" dirty="0"/>
              <a:t>from</a:t>
            </a:r>
            <a:r>
              <a:rPr sz="2450" spc="215" dirty="0"/>
              <a:t> </a:t>
            </a:r>
            <a:r>
              <a:rPr sz="2450" dirty="0"/>
              <a:t>the</a:t>
            </a:r>
            <a:r>
              <a:rPr sz="2450" spc="215" dirty="0"/>
              <a:t> </a:t>
            </a:r>
            <a:r>
              <a:rPr sz="2450" spc="-10" dirty="0"/>
              <a:t>source. </a:t>
            </a:r>
            <a:r>
              <a:rPr sz="2450" dirty="0"/>
              <a:t>Would</a:t>
            </a:r>
            <a:r>
              <a:rPr sz="2450" spc="114" dirty="0"/>
              <a:t> that</a:t>
            </a:r>
            <a:r>
              <a:rPr sz="2450" spc="110" dirty="0"/>
              <a:t> </a:t>
            </a:r>
            <a:r>
              <a:rPr sz="2450" dirty="0"/>
              <a:t>still</a:t>
            </a:r>
            <a:r>
              <a:rPr sz="2450" spc="120" dirty="0"/>
              <a:t> </a:t>
            </a:r>
            <a:r>
              <a:rPr sz="2450" dirty="0"/>
              <a:t>be</a:t>
            </a:r>
            <a:r>
              <a:rPr sz="2450" spc="110" dirty="0"/>
              <a:t> </a:t>
            </a:r>
            <a:r>
              <a:rPr sz="2450" dirty="0"/>
              <a:t>true</a:t>
            </a:r>
            <a:r>
              <a:rPr sz="2450" spc="114" dirty="0"/>
              <a:t> </a:t>
            </a:r>
            <a:r>
              <a:rPr sz="2450" dirty="0"/>
              <a:t>in</a:t>
            </a:r>
            <a:r>
              <a:rPr sz="2450" spc="114" dirty="0"/>
              <a:t> </a:t>
            </a:r>
            <a:r>
              <a:rPr sz="2450" dirty="0"/>
              <a:t>the</a:t>
            </a:r>
            <a:r>
              <a:rPr sz="2450" spc="114" dirty="0"/>
              <a:t> </a:t>
            </a:r>
            <a:r>
              <a:rPr sz="2450" dirty="0"/>
              <a:t>photon</a:t>
            </a:r>
            <a:r>
              <a:rPr sz="2450" spc="120" dirty="0"/>
              <a:t> </a:t>
            </a:r>
            <a:r>
              <a:rPr sz="2450" dirty="0"/>
              <a:t>model?</a:t>
            </a:r>
            <a:r>
              <a:rPr sz="2450" spc="360" dirty="0"/>
              <a:t> </a:t>
            </a:r>
            <a:r>
              <a:rPr sz="2450" dirty="0"/>
              <a:t>Why</a:t>
            </a:r>
            <a:r>
              <a:rPr sz="2450" spc="120" dirty="0"/>
              <a:t> </a:t>
            </a:r>
            <a:r>
              <a:rPr sz="2450" dirty="0"/>
              <a:t>or</a:t>
            </a:r>
            <a:r>
              <a:rPr sz="2450" spc="114" dirty="0"/>
              <a:t> </a:t>
            </a:r>
            <a:r>
              <a:rPr sz="2450" dirty="0"/>
              <a:t>why</a:t>
            </a:r>
            <a:r>
              <a:rPr sz="2450" spc="114" dirty="0"/>
              <a:t> </a:t>
            </a:r>
            <a:r>
              <a:rPr sz="2450" spc="-20" dirty="0"/>
              <a:t>not?</a:t>
            </a:r>
            <a:endParaRPr sz="2450">
              <a:latin typeface="Bookman Old Style"/>
              <a:cs typeface="Bookman Old Style"/>
            </a:endParaRPr>
          </a:p>
        </p:txBody>
      </p:sp>
      <p:sp>
        <p:nvSpPr>
          <p:cNvPr id="5" name="object 5"/>
          <p:cNvSpPr txBox="1"/>
          <p:nvPr/>
        </p:nvSpPr>
        <p:spPr>
          <a:xfrm>
            <a:off x="668019" y="2549968"/>
            <a:ext cx="8357234" cy="4578985"/>
          </a:xfrm>
          <a:prstGeom prst="rect">
            <a:avLst/>
          </a:prstGeom>
        </p:spPr>
        <p:txBody>
          <a:bodyPr vert="horz" wrap="square" lIns="0" tIns="9525" rIns="0" bIns="0" rtlCol="0">
            <a:spAutoFit/>
          </a:bodyPr>
          <a:lstStyle/>
          <a:p>
            <a:pPr marL="62865" marR="53975" indent="-11430" algn="just">
              <a:lnSpc>
                <a:spcPct val="101699"/>
              </a:lnSpc>
              <a:spcBef>
                <a:spcPts val="75"/>
              </a:spcBef>
            </a:pPr>
            <a:r>
              <a:rPr sz="2450" b="1" dirty="0">
                <a:latin typeface="Georgia"/>
                <a:cs typeface="Georgia"/>
              </a:rPr>
              <a:t>Solution:</a:t>
            </a:r>
            <a:r>
              <a:rPr sz="2450" b="1" spc="135" dirty="0">
                <a:latin typeface="Georgia"/>
                <a:cs typeface="Georgia"/>
              </a:rPr>
              <a:t>  </a:t>
            </a:r>
            <a:r>
              <a:rPr sz="2450" dirty="0">
                <a:latin typeface="Times New Roman"/>
                <a:cs typeface="Times New Roman"/>
              </a:rPr>
              <a:t>Yes.</a:t>
            </a:r>
            <a:r>
              <a:rPr sz="2450" spc="195" dirty="0">
                <a:latin typeface="Times New Roman"/>
                <a:cs typeface="Times New Roman"/>
              </a:rPr>
              <a:t> </a:t>
            </a:r>
            <a:r>
              <a:rPr sz="2450" dirty="0">
                <a:latin typeface="Times New Roman"/>
                <a:cs typeface="Times New Roman"/>
              </a:rPr>
              <a:t>One</a:t>
            </a:r>
            <a:r>
              <a:rPr sz="2450" spc="-80" dirty="0">
                <a:latin typeface="Times New Roman"/>
                <a:cs typeface="Times New Roman"/>
              </a:rPr>
              <a:t> </a:t>
            </a:r>
            <a:r>
              <a:rPr sz="2450" spc="-30" dirty="0">
                <a:latin typeface="Times New Roman"/>
                <a:cs typeface="Times New Roman"/>
              </a:rPr>
              <a:t>obvious</a:t>
            </a:r>
            <a:r>
              <a:rPr sz="2450" spc="-75" dirty="0">
                <a:latin typeface="Times New Roman"/>
                <a:cs typeface="Times New Roman"/>
              </a:rPr>
              <a:t> </a:t>
            </a:r>
            <a:r>
              <a:rPr sz="2450" dirty="0">
                <a:latin typeface="Times New Roman"/>
                <a:cs typeface="Times New Roman"/>
              </a:rPr>
              <a:t>argument</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spc="114" dirty="0">
                <a:latin typeface="Times New Roman"/>
                <a:cs typeface="Times New Roman"/>
              </a:rPr>
              <a:t>that</a:t>
            </a:r>
            <a:r>
              <a:rPr sz="2450" spc="-80"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intensity</a:t>
            </a:r>
            <a:r>
              <a:rPr sz="2450" spc="-70" dirty="0">
                <a:latin typeface="Times New Roman"/>
                <a:cs typeface="Times New Roman"/>
              </a:rPr>
              <a:t> </a:t>
            </a:r>
            <a:r>
              <a:rPr sz="2450" b="0" i="1" spc="-300" dirty="0">
                <a:latin typeface="Bookman Old Style"/>
                <a:cs typeface="Bookman Old Style"/>
              </a:rPr>
              <a:t>does </a:t>
            </a:r>
            <a:r>
              <a:rPr sz="2450" dirty="0">
                <a:latin typeface="Times New Roman"/>
                <a:cs typeface="Times New Roman"/>
              </a:rPr>
              <a:t>in</a:t>
            </a:r>
            <a:r>
              <a:rPr sz="2450" spc="-40" dirty="0">
                <a:latin typeface="Times New Roman"/>
                <a:cs typeface="Times New Roman"/>
              </a:rPr>
              <a:t> </a:t>
            </a:r>
            <a:r>
              <a:rPr sz="2450" dirty="0">
                <a:latin typeface="Times New Roman"/>
                <a:cs typeface="Times New Roman"/>
              </a:rPr>
              <a:t>fact</a:t>
            </a:r>
            <a:r>
              <a:rPr sz="2450" spc="-20" dirty="0">
                <a:latin typeface="Times New Roman"/>
                <a:cs typeface="Times New Roman"/>
              </a:rPr>
              <a:t> </a:t>
            </a:r>
            <a:r>
              <a:rPr sz="2450" spc="-25" dirty="0">
                <a:latin typeface="Times New Roman"/>
                <a:cs typeface="Times New Roman"/>
              </a:rPr>
              <a:t>fall</a:t>
            </a:r>
            <a:r>
              <a:rPr sz="2450" spc="-20" dirty="0">
                <a:latin typeface="Times New Roman"/>
                <a:cs typeface="Times New Roman"/>
              </a:rPr>
              <a:t> </a:t>
            </a:r>
            <a:r>
              <a:rPr sz="2450" spc="-140" dirty="0">
                <a:latin typeface="Times New Roman"/>
                <a:cs typeface="Times New Roman"/>
              </a:rPr>
              <a:t>off</a:t>
            </a:r>
            <a:r>
              <a:rPr sz="2450" spc="-15" dirty="0">
                <a:latin typeface="Times New Roman"/>
                <a:cs typeface="Times New Roman"/>
              </a:rPr>
              <a:t> </a:t>
            </a:r>
            <a:r>
              <a:rPr sz="2450" dirty="0">
                <a:latin typeface="Times New Roman"/>
                <a:cs typeface="Times New Roman"/>
              </a:rPr>
              <a:t>as</a:t>
            </a:r>
            <a:r>
              <a:rPr sz="2450" spc="-20" dirty="0">
                <a:latin typeface="Times New Roman"/>
                <a:cs typeface="Times New Roman"/>
              </a:rPr>
              <a:t> 1</a:t>
            </a:r>
            <a:r>
              <a:rPr sz="2450" b="0" i="1" spc="-20" dirty="0">
                <a:latin typeface="Bookman Old Style"/>
                <a:cs typeface="Bookman Old Style"/>
              </a:rPr>
              <a:t>/r</a:t>
            </a:r>
            <a:r>
              <a:rPr sz="3075" spc="-30" baseline="24390" dirty="0">
                <a:latin typeface="Times New Roman"/>
                <a:cs typeface="Times New Roman"/>
              </a:rPr>
              <a:t>2</a:t>
            </a:r>
            <a:r>
              <a:rPr sz="2450" spc="-20" dirty="0">
                <a:latin typeface="Times New Roman"/>
                <a:cs typeface="Times New Roman"/>
              </a:rPr>
              <a:t>;</a:t>
            </a:r>
            <a:r>
              <a:rPr sz="2450" spc="25" dirty="0">
                <a:latin typeface="Times New Roman"/>
                <a:cs typeface="Times New Roman"/>
              </a:rPr>
              <a:t> </a:t>
            </a:r>
            <a:r>
              <a:rPr sz="2450" spc="114" dirty="0">
                <a:latin typeface="Times New Roman"/>
                <a:cs typeface="Times New Roman"/>
              </a:rPr>
              <a:t>that</a:t>
            </a:r>
            <a:r>
              <a:rPr sz="2450" spc="-25" dirty="0">
                <a:latin typeface="Times New Roman"/>
                <a:cs typeface="Times New Roman"/>
              </a:rPr>
              <a:t> </a:t>
            </a:r>
            <a:r>
              <a:rPr sz="2450" spc="-35" dirty="0">
                <a:latin typeface="Times New Roman"/>
                <a:cs typeface="Times New Roman"/>
              </a:rPr>
              <a:t>was</a:t>
            </a:r>
            <a:r>
              <a:rPr sz="2450" spc="-20" dirty="0">
                <a:latin typeface="Times New Roman"/>
                <a:cs typeface="Times New Roman"/>
              </a:rPr>
              <a:t> </a:t>
            </a:r>
            <a:r>
              <a:rPr sz="2450" dirty="0">
                <a:latin typeface="Times New Roman"/>
                <a:cs typeface="Times New Roman"/>
              </a:rPr>
              <a:t>an</a:t>
            </a:r>
            <a:r>
              <a:rPr sz="2450" spc="-20" dirty="0">
                <a:latin typeface="Times New Roman"/>
                <a:cs typeface="Times New Roman"/>
              </a:rPr>
              <a:t> </a:t>
            </a:r>
            <a:r>
              <a:rPr sz="2450" dirty="0">
                <a:latin typeface="Times New Roman"/>
                <a:cs typeface="Times New Roman"/>
              </a:rPr>
              <a:t>established</a:t>
            </a:r>
            <a:r>
              <a:rPr sz="2450" spc="-20" dirty="0">
                <a:latin typeface="Times New Roman"/>
                <a:cs typeface="Times New Roman"/>
              </a:rPr>
              <a:t> </a:t>
            </a:r>
            <a:r>
              <a:rPr sz="2450" dirty="0">
                <a:latin typeface="Times New Roman"/>
                <a:cs typeface="Times New Roman"/>
              </a:rPr>
              <a:t>fact</a:t>
            </a:r>
            <a:r>
              <a:rPr sz="2450" spc="-20" dirty="0">
                <a:latin typeface="Times New Roman"/>
                <a:cs typeface="Times New Roman"/>
              </a:rPr>
              <a:t> </a:t>
            </a:r>
            <a:r>
              <a:rPr sz="2450" dirty="0">
                <a:latin typeface="Times New Roman"/>
                <a:cs typeface="Times New Roman"/>
              </a:rPr>
              <a:t>in</a:t>
            </a:r>
            <a:r>
              <a:rPr sz="2450" spc="-20"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19</a:t>
            </a:r>
            <a:r>
              <a:rPr sz="3075" baseline="24390" dirty="0">
                <a:latin typeface="Times New Roman"/>
                <a:cs typeface="Times New Roman"/>
              </a:rPr>
              <a:t>th</a:t>
            </a:r>
            <a:r>
              <a:rPr sz="3075" spc="195" baseline="24390" dirty="0">
                <a:latin typeface="Times New Roman"/>
                <a:cs typeface="Times New Roman"/>
              </a:rPr>
              <a:t> </a:t>
            </a:r>
            <a:r>
              <a:rPr sz="2450" spc="-20" dirty="0">
                <a:latin typeface="Times New Roman"/>
                <a:cs typeface="Times New Roman"/>
              </a:rPr>
              <a:t>cen- </a:t>
            </a:r>
            <a:r>
              <a:rPr sz="2450" dirty="0">
                <a:latin typeface="Times New Roman"/>
                <a:cs typeface="Times New Roman"/>
              </a:rPr>
              <a:t>tury,</a:t>
            </a:r>
            <a:r>
              <a:rPr sz="2450" spc="55" dirty="0">
                <a:latin typeface="Times New Roman"/>
                <a:cs typeface="Times New Roman"/>
              </a:rPr>
              <a:t> </a:t>
            </a:r>
            <a:r>
              <a:rPr sz="2450" spc="-30" dirty="0">
                <a:latin typeface="Times New Roman"/>
                <a:cs typeface="Times New Roman"/>
              </a:rPr>
              <a:t>so</a:t>
            </a:r>
            <a:r>
              <a:rPr sz="2450" spc="30" dirty="0">
                <a:latin typeface="Times New Roman"/>
                <a:cs typeface="Times New Roman"/>
              </a:rPr>
              <a:t> </a:t>
            </a:r>
            <a:r>
              <a:rPr sz="2450" spc="-75" dirty="0">
                <a:latin typeface="Times New Roman"/>
                <a:cs typeface="Times New Roman"/>
              </a:rPr>
              <a:t>if</a:t>
            </a:r>
            <a:r>
              <a:rPr sz="2450" spc="35" dirty="0">
                <a:latin typeface="Times New Roman"/>
                <a:cs typeface="Times New Roman"/>
              </a:rPr>
              <a:t> </a:t>
            </a:r>
            <a:r>
              <a:rPr sz="2450" dirty="0">
                <a:latin typeface="Times New Roman"/>
                <a:cs typeface="Times New Roman"/>
              </a:rPr>
              <a:t>quantum</a:t>
            </a:r>
            <a:r>
              <a:rPr sz="2450" spc="30" dirty="0">
                <a:latin typeface="Times New Roman"/>
                <a:cs typeface="Times New Roman"/>
              </a:rPr>
              <a:t> </a:t>
            </a:r>
            <a:r>
              <a:rPr sz="2450" spc="-35" dirty="0">
                <a:latin typeface="Times New Roman"/>
                <a:cs typeface="Times New Roman"/>
              </a:rPr>
              <a:t>mechanics</a:t>
            </a:r>
            <a:r>
              <a:rPr sz="2450" spc="30" dirty="0">
                <a:latin typeface="Times New Roman"/>
                <a:cs typeface="Times New Roman"/>
              </a:rPr>
              <a:t> </a:t>
            </a:r>
            <a:r>
              <a:rPr sz="2450" spc="-10" dirty="0">
                <a:latin typeface="Times New Roman"/>
                <a:cs typeface="Times New Roman"/>
              </a:rPr>
              <a:t>disagreed,</a:t>
            </a:r>
            <a:r>
              <a:rPr sz="2450" spc="65" dirty="0">
                <a:latin typeface="Times New Roman"/>
                <a:cs typeface="Times New Roman"/>
              </a:rPr>
              <a:t> </a:t>
            </a:r>
            <a:r>
              <a:rPr sz="2450" dirty="0">
                <a:latin typeface="Times New Roman"/>
                <a:cs typeface="Times New Roman"/>
              </a:rPr>
              <a:t>then</a:t>
            </a:r>
            <a:r>
              <a:rPr sz="2450" spc="30" dirty="0">
                <a:latin typeface="Times New Roman"/>
                <a:cs typeface="Times New Roman"/>
              </a:rPr>
              <a:t> </a:t>
            </a:r>
            <a:r>
              <a:rPr sz="2450" dirty="0">
                <a:latin typeface="Times New Roman"/>
                <a:cs typeface="Times New Roman"/>
              </a:rPr>
              <a:t>quantum</a:t>
            </a:r>
            <a:r>
              <a:rPr sz="2450" spc="35" dirty="0">
                <a:latin typeface="Times New Roman"/>
                <a:cs typeface="Times New Roman"/>
              </a:rPr>
              <a:t> </a:t>
            </a:r>
            <a:r>
              <a:rPr sz="2450" spc="-10" dirty="0">
                <a:latin typeface="Times New Roman"/>
                <a:cs typeface="Times New Roman"/>
              </a:rPr>
              <a:t>mechanics </a:t>
            </a:r>
            <a:r>
              <a:rPr sz="2450" dirty="0">
                <a:latin typeface="Times New Roman"/>
                <a:cs typeface="Times New Roman"/>
              </a:rPr>
              <a:t>would</a:t>
            </a:r>
            <a:r>
              <a:rPr sz="2450" spc="130" dirty="0">
                <a:latin typeface="Times New Roman"/>
                <a:cs typeface="Times New Roman"/>
              </a:rPr>
              <a:t> </a:t>
            </a:r>
            <a:r>
              <a:rPr sz="2450" dirty="0">
                <a:latin typeface="Times New Roman"/>
                <a:cs typeface="Times New Roman"/>
              </a:rPr>
              <a:t>be</a:t>
            </a:r>
            <a:r>
              <a:rPr sz="2450" spc="130" dirty="0">
                <a:latin typeface="Times New Roman"/>
                <a:cs typeface="Times New Roman"/>
              </a:rPr>
              <a:t> </a:t>
            </a:r>
            <a:r>
              <a:rPr sz="2450" dirty="0">
                <a:latin typeface="Times New Roman"/>
                <a:cs typeface="Times New Roman"/>
              </a:rPr>
              <a:t>wrong.</a:t>
            </a:r>
            <a:r>
              <a:rPr sz="2450" spc="475" dirty="0">
                <a:latin typeface="Times New Roman"/>
                <a:cs typeface="Times New Roman"/>
              </a:rPr>
              <a:t> </a:t>
            </a:r>
            <a:r>
              <a:rPr sz="2450" spc="70" dirty="0">
                <a:latin typeface="Times New Roman"/>
                <a:cs typeface="Times New Roman"/>
              </a:rPr>
              <a:t>But</a:t>
            </a:r>
            <a:r>
              <a:rPr sz="2450" spc="130" dirty="0">
                <a:latin typeface="Times New Roman"/>
                <a:cs typeface="Times New Roman"/>
              </a:rPr>
              <a:t> </a:t>
            </a:r>
            <a:r>
              <a:rPr sz="2450" spc="-10" dirty="0">
                <a:latin typeface="Times New Roman"/>
                <a:cs typeface="Times New Roman"/>
              </a:rPr>
              <a:t>here’s</a:t>
            </a:r>
            <a:r>
              <a:rPr sz="2450" spc="130" dirty="0">
                <a:latin typeface="Times New Roman"/>
                <a:cs typeface="Times New Roman"/>
              </a:rPr>
              <a:t> </a:t>
            </a:r>
            <a:r>
              <a:rPr sz="2450" dirty="0">
                <a:latin typeface="Times New Roman"/>
                <a:cs typeface="Times New Roman"/>
              </a:rPr>
              <a:t>an</a:t>
            </a:r>
            <a:r>
              <a:rPr sz="2450" spc="130" dirty="0">
                <a:latin typeface="Times New Roman"/>
                <a:cs typeface="Times New Roman"/>
              </a:rPr>
              <a:t> </a:t>
            </a:r>
            <a:r>
              <a:rPr sz="2450" dirty="0">
                <a:latin typeface="Times New Roman"/>
                <a:cs typeface="Times New Roman"/>
              </a:rPr>
              <a:t>explanation</a:t>
            </a:r>
            <a:r>
              <a:rPr sz="2450" spc="130" dirty="0">
                <a:latin typeface="Times New Roman"/>
                <a:cs typeface="Times New Roman"/>
              </a:rPr>
              <a:t> </a:t>
            </a:r>
            <a:r>
              <a:rPr sz="2450" dirty="0">
                <a:latin typeface="Times New Roman"/>
                <a:cs typeface="Times New Roman"/>
              </a:rPr>
              <a:t>based</a:t>
            </a:r>
            <a:r>
              <a:rPr sz="2450" spc="135" dirty="0">
                <a:latin typeface="Times New Roman"/>
                <a:cs typeface="Times New Roman"/>
              </a:rPr>
              <a:t> </a:t>
            </a:r>
            <a:r>
              <a:rPr sz="2450" dirty="0">
                <a:latin typeface="Times New Roman"/>
                <a:cs typeface="Times New Roman"/>
              </a:rPr>
              <a:t>on</a:t>
            </a:r>
            <a:r>
              <a:rPr sz="2450" spc="130" dirty="0">
                <a:latin typeface="Times New Roman"/>
                <a:cs typeface="Times New Roman"/>
              </a:rPr>
              <a:t> </a:t>
            </a:r>
            <a:r>
              <a:rPr sz="2450" dirty="0">
                <a:latin typeface="Times New Roman"/>
                <a:cs typeface="Times New Roman"/>
              </a:rPr>
              <a:t>the</a:t>
            </a:r>
            <a:r>
              <a:rPr sz="2450" spc="130" dirty="0">
                <a:latin typeface="Times New Roman"/>
                <a:cs typeface="Times New Roman"/>
              </a:rPr>
              <a:t> </a:t>
            </a:r>
            <a:r>
              <a:rPr sz="2450" spc="-10" dirty="0">
                <a:latin typeface="Times New Roman"/>
                <a:cs typeface="Times New Roman"/>
              </a:rPr>
              <a:t>photon </a:t>
            </a:r>
            <a:r>
              <a:rPr sz="2450" dirty="0">
                <a:latin typeface="Times New Roman"/>
                <a:cs typeface="Times New Roman"/>
              </a:rPr>
              <a:t>model.</a:t>
            </a:r>
            <a:r>
              <a:rPr sz="2450" spc="114" dirty="0">
                <a:latin typeface="Times New Roman"/>
                <a:cs typeface="Times New Roman"/>
              </a:rPr>
              <a:t>  </a:t>
            </a:r>
            <a:r>
              <a:rPr sz="2450" dirty="0">
                <a:latin typeface="Times New Roman"/>
                <a:cs typeface="Times New Roman"/>
              </a:rPr>
              <a:t>Imagine</a:t>
            </a:r>
            <a:r>
              <a:rPr sz="2450" spc="245" dirty="0">
                <a:latin typeface="Times New Roman"/>
                <a:cs typeface="Times New Roman"/>
              </a:rPr>
              <a:t> </a:t>
            </a:r>
            <a:r>
              <a:rPr sz="2450" dirty="0">
                <a:latin typeface="Times New Roman"/>
                <a:cs typeface="Times New Roman"/>
              </a:rPr>
              <a:t>a</a:t>
            </a:r>
            <a:r>
              <a:rPr sz="2450" spc="245" dirty="0">
                <a:latin typeface="Times New Roman"/>
                <a:cs typeface="Times New Roman"/>
              </a:rPr>
              <a:t> </a:t>
            </a:r>
            <a:r>
              <a:rPr sz="2450" dirty="0">
                <a:latin typeface="Times New Roman"/>
                <a:cs typeface="Times New Roman"/>
              </a:rPr>
              <a:t>group</a:t>
            </a:r>
            <a:r>
              <a:rPr sz="2450" spc="240" dirty="0">
                <a:latin typeface="Times New Roman"/>
                <a:cs typeface="Times New Roman"/>
              </a:rPr>
              <a:t> </a:t>
            </a:r>
            <a:r>
              <a:rPr sz="2450" dirty="0">
                <a:latin typeface="Times New Roman"/>
                <a:cs typeface="Times New Roman"/>
              </a:rPr>
              <a:t>of</a:t>
            </a:r>
            <a:r>
              <a:rPr sz="2450" spc="240" dirty="0">
                <a:latin typeface="Times New Roman"/>
                <a:cs typeface="Times New Roman"/>
              </a:rPr>
              <a:t> </a:t>
            </a:r>
            <a:r>
              <a:rPr sz="2450" dirty="0">
                <a:latin typeface="Times New Roman"/>
                <a:cs typeface="Times New Roman"/>
              </a:rPr>
              <a:t>photons</a:t>
            </a:r>
            <a:r>
              <a:rPr sz="2450" spc="245" dirty="0">
                <a:latin typeface="Times New Roman"/>
                <a:cs typeface="Times New Roman"/>
              </a:rPr>
              <a:t> </a:t>
            </a:r>
            <a:r>
              <a:rPr sz="2450" dirty="0">
                <a:latin typeface="Times New Roman"/>
                <a:cs typeface="Times New Roman"/>
              </a:rPr>
              <a:t>leaving</a:t>
            </a:r>
            <a:r>
              <a:rPr sz="2450" spc="240" dirty="0">
                <a:latin typeface="Times New Roman"/>
                <a:cs typeface="Times New Roman"/>
              </a:rPr>
              <a:t> </a:t>
            </a:r>
            <a:r>
              <a:rPr sz="2450" dirty="0">
                <a:latin typeface="Times New Roman"/>
                <a:cs typeface="Times New Roman"/>
              </a:rPr>
              <a:t>a</a:t>
            </a:r>
            <a:r>
              <a:rPr sz="2450" spc="235" dirty="0">
                <a:latin typeface="Times New Roman"/>
                <a:cs typeface="Times New Roman"/>
              </a:rPr>
              <a:t> </a:t>
            </a:r>
            <a:r>
              <a:rPr sz="2450" dirty="0">
                <a:latin typeface="Times New Roman"/>
                <a:cs typeface="Times New Roman"/>
              </a:rPr>
              <a:t>source</a:t>
            </a:r>
            <a:r>
              <a:rPr sz="2450" spc="245" dirty="0">
                <a:latin typeface="Times New Roman"/>
                <a:cs typeface="Times New Roman"/>
              </a:rPr>
              <a:t> </a:t>
            </a:r>
            <a:r>
              <a:rPr sz="2450" dirty="0">
                <a:latin typeface="Times New Roman"/>
                <a:cs typeface="Times New Roman"/>
              </a:rPr>
              <a:t>(such</a:t>
            </a:r>
            <a:r>
              <a:rPr sz="2450" spc="245" dirty="0">
                <a:latin typeface="Times New Roman"/>
                <a:cs typeface="Times New Roman"/>
              </a:rPr>
              <a:t> </a:t>
            </a:r>
            <a:r>
              <a:rPr sz="2450" dirty="0">
                <a:latin typeface="Times New Roman"/>
                <a:cs typeface="Times New Roman"/>
              </a:rPr>
              <a:t>as</a:t>
            </a:r>
            <a:r>
              <a:rPr sz="2450" spc="240" dirty="0">
                <a:latin typeface="Times New Roman"/>
                <a:cs typeface="Times New Roman"/>
              </a:rPr>
              <a:t> </a:t>
            </a:r>
            <a:r>
              <a:rPr sz="2450" spc="-50" dirty="0">
                <a:latin typeface="Times New Roman"/>
                <a:cs typeface="Times New Roman"/>
              </a:rPr>
              <a:t>a </a:t>
            </a:r>
            <a:r>
              <a:rPr sz="2450" dirty="0">
                <a:latin typeface="Times New Roman"/>
                <a:cs typeface="Times New Roman"/>
              </a:rPr>
              <a:t>light</a:t>
            </a:r>
            <a:r>
              <a:rPr sz="2450" spc="290" dirty="0">
                <a:latin typeface="Times New Roman"/>
                <a:cs typeface="Times New Roman"/>
              </a:rPr>
              <a:t> </a:t>
            </a:r>
            <a:r>
              <a:rPr sz="2450" dirty="0">
                <a:latin typeface="Times New Roman"/>
                <a:cs typeface="Times New Roman"/>
              </a:rPr>
              <a:t>bulb,</a:t>
            </a:r>
            <a:r>
              <a:rPr sz="2450" spc="335" dirty="0">
                <a:latin typeface="Times New Roman"/>
                <a:cs typeface="Times New Roman"/>
              </a:rPr>
              <a:t> </a:t>
            </a:r>
            <a:r>
              <a:rPr sz="2450" dirty="0">
                <a:latin typeface="Times New Roman"/>
                <a:cs typeface="Times New Roman"/>
              </a:rPr>
              <a:t>or</a:t>
            </a:r>
            <a:r>
              <a:rPr sz="2450" spc="295" dirty="0">
                <a:latin typeface="Times New Roman"/>
                <a:cs typeface="Times New Roman"/>
              </a:rPr>
              <a:t> </a:t>
            </a:r>
            <a:r>
              <a:rPr sz="2450" dirty="0">
                <a:latin typeface="Times New Roman"/>
                <a:cs typeface="Times New Roman"/>
              </a:rPr>
              <a:t>the</a:t>
            </a:r>
            <a:r>
              <a:rPr sz="2450" spc="290" dirty="0">
                <a:latin typeface="Times New Roman"/>
                <a:cs typeface="Times New Roman"/>
              </a:rPr>
              <a:t> </a:t>
            </a:r>
            <a:r>
              <a:rPr sz="2450" dirty="0">
                <a:latin typeface="Times New Roman"/>
                <a:cs typeface="Times New Roman"/>
              </a:rPr>
              <a:t>sun).</a:t>
            </a:r>
            <a:r>
              <a:rPr sz="2450" spc="135" dirty="0">
                <a:latin typeface="Times New Roman"/>
                <a:cs typeface="Times New Roman"/>
              </a:rPr>
              <a:t>  </a:t>
            </a:r>
            <a:r>
              <a:rPr sz="2450" dirty="0">
                <a:latin typeface="Times New Roman"/>
                <a:cs typeface="Times New Roman"/>
              </a:rPr>
              <a:t>Draw</a:t>
            </a:r>
            <a:r>
              <a:rPr sz="2450" spc="295" dirty="0">
                <a:latin typeface="Times New Roman"/>
                <a:cs typeface="Times New Roman"/>
              </a:rPr>
              <a:t> </a:t>
            </a:r>
            <a:r>
              <a:rPr sz="2450" dirty="0">
                <a:latin typeface="Times New Roman"/>
                <a:cs typeface="Times New Roman"/>
              </a:rPr>
              <a:t>a</a:t>
            </a:r>
            <a:r>
              <a:rPr sz="2450" spc="290" dirty="0">
                <a:latin typeface="Times New Roman"/>
                <a:cs typeface="Times New Roman"/>
              </a:rPr>
              <a:t> </a:t>
            </a:r>
            <a:r>
              <a:rPr sz="2450" dirty="0">
                <a:latin typeface="Times New Roman"/>
                <a:cs typeface="Times New Roman"/>
              </a:rPr>
              <a:t>sphere</a:t>
            </a:r>
            <a:r>
              <a:rPr sz="2450" spc="295" dirty="0">
                <a:latin typeface="Times New Roman"/>
                <a:cs typeface="Times New Roman"/>
              </a:rPr>
              <a:t> </a:t>
            </a:r>
            <a:r>
              <a:rPr sz="2450" dirty="0">
                <a:latin typeface="Times New Roman"/>
                <a:cs typeface="Times New Roman"/>
              </a:rPr>
              <a:t>around</a:t>
            </a:r>
            <a:r>
              <a:rPr sz="2450" spc="290" dirty="0">
                <a:latin typeface="Times New Roman"/>
                <a:cs typeface="Times New Roman"/>
              </a:rPr>
              <a:t> </a:t>
            </a:r>
            <a:r>
              <a:rPr sz="2450" spc="114" dirty="0">
                <a:latin typeface="Times New Roman"/>
                <a:cs typeface="Times New Roman"/>
              </a:rPr>
              <a:t>that</a:t>
            </a:r>
            <a:r>
              <a:rPr sz="2450" spc="290" dirty="0">
                <a:latin typeface="Times New Roman"/>
                <a:cs typeface="Times New Roman"/>
              </a:rPr>
              <a:t> </a:t>
            </a:r>
            <a:r>
              <a:rPr sz="2450" dirty="0">
                <a:latin typeface="Times New Roman"/>
                <a:cs typeface="Times New Roman"/>
              </a:rPr>
              <a:t>source,</a:t>
            </a:r>
            <a:r>
              <a:rPr sz="2450" spc="335" dirty="0">
                <a:latin typeface="Times New Roman"/>
                <a:cs typeface="Times New Roman"/>
              </a:rPr>
              <a:t> </a:t>
            </a:r>
            <a:r>
              <a:rPr sz="2450" spc="-25" dirty="0">
                <a:latin typeface="Times New Roman"/>
                <a:cs typeface="Times New Roman"/>
              </a:rPr>
              <a:t>and </a:t>
            </a:r>
            <a:r>
              <a:rPr sz="2450" dirty="0">
                <a:latin typeface="Times New Roman"/>
                <a:cs typeface="Times New Roman"/>
              </a:rPr>
              <a:t>then</a:t>
            </a:r>
            <a:r>
              <a:rPr sz="2450" spc="345" dirty="0">
                <a:latin typeface="Times New Roman"/>
                <a:cs typeface="Times New Roman"/>
              </a:rPr>
              <a:t> </a:t>
            </a:r>
            <a:r>
              <a:rPr sz="2450" dirty="0">
                <a:latin typeface="Times New Roman"/>
                <a:cs typeface="Times New Roman"/>
              </a:rPr>
              <a:t>draw</a:t>
            </a:r>
            <a:r>
              <a:rPr sz="2450" spc="340" dirty="0">
                <a:latin typeface="Times New Roman"/>
                <a:cs typeface="Times New Roman"/>
              </a:rPr>
              <a:t> </a:t>
            </a:r>
            <a:r>
              <a:rPr sz="2450" dirty="0">
                <a:latin typeface="Times New Roman"/>
                <a:cs typeface="Times New Roman"/>
              </a:rPr>
              <a:t>a</a:t>
            </a:r>
            <a:r>
              <a:rPr sz="2450" spc="345" dirty="0">
                <a:latin typeface="Times New Roman"/>
                <a:cs typeface="Times New Roman"/>
              </a:rPr>
              <a:t> </a:t>
            </a:r>
            <a:r>
              <a:rPr sz="2450" dirty="0">
                <a:latin typeface="Times New Roman"/>
                <a:cs typeface="Times New Roman"/>
              </a:rPr>
              <a:t>larger</a:t>
            </a:r>
            <a:r>
              <a:rPr sz="2450" spc="345" dirty="0">
                <a:latin typeface="Times New Roman"/>
                <a:cs typeface="Times New Roman"/>
              </a:rPr>
              <a:t> </a:t>
            </a:r>
            <a:r>
              <a:rPr sz="2450" dirty="0">
                <a:latin typeface="Times New Roman"/>
                <a:cs typeface="Times New Roman"/>
              </a:rPr>
              <a:t>sphere</a:t>
            </a:r>
            <a:r>
              <a:rPr sz="2450" spc="345" dirty="0">
                <a:latin typeface="Times New Roman"/>
                <a:cs typeface="Times New Roman"/>
              </a:rPr>
              <a:t> </a:t>
            </a:r>
            <a:r>
              <a:rPr sz="2450" dirty="0">
                <a:latin typeface="Times New Roman"/>
                <a:cs typeface="Times New Roman"/>
              </a:rPr>
              <a:t>around</a:t>
            </a:r>
            <a:r>
              <a:rPr sz="2450" spc="340" dirty="0">
                <a:latin typeface="Times New Roman"/>
                <a:cs typeface="Times New Roman"/>
              </a:rPr>
              <a:t> </a:t>
            </a:r>
            <a:r>
              <a:rPr sz="2450" spc="114" dirty="0">
                <a:latin typeface="Times New Roman"/>
                <a:cs typeface="Times New Roman"/>
              </a:rPr>
              <a:t>that</a:t>
            </a:r>
            <a:r>
              <a:rPr sz="2450" spc="345" dirty="0">
                <a:latin typeface="Times New Roman"/>
                <a:cs typeface="Times New Roman"/>
              </a:rPr>
              <a:t> </a:t>
            </a:r>
            <a:r>
              <a:rPr sz="2450" dirty="0">
                <a:latin typeface="Times New Roman"/>
                <a:cs typeface="Times New Roman"/>
              </a:rPr>
              <a:t>one.</a:t>
            </a:r>
            <a:r>
              <a:rPr sz="2450" spc="210" dirty="0">
                <a:latin typeface="Times New Roman"/>
                <a:cs typeface="Times New Roman"/>
              </a:rPr>
              <a:t>  </a:t>
            </a:r>
            <a:r>
              <a:rPr sz="2450" dirty="0">
                <a:latin typeface="Times New Roman"/>
                <a:cs typeface="Times New Roman"/>
              </a:rPr>
              <a:t>Every</a:t>
            </a:r>
            <a:r>
              <a:rPr sz="2450" spc="340" dirty="0">
                <a:latin typeface="Times New Roman"/>
                <a:cs typeface="Times New Roman"/>
              </a:rPr>
              <a:t> </a:t>
            </a:r>
            <a:r>
              <a:rPr sz="2450" dirty="0">
                <a:latin typeface="Times New Roman"/>
                <a:cs typeface="Times New Roman"/>
              </a:rPr>
              <a:t>photon</a:t>
            </a:r>
            <a:r>
              <a:rPr sz="2450" spc="340" dirty="0">
                <a:latin typeface="Times New Roman"/>
                <a:cs typeface="Times New Roman"/>
              </a:rPr>
              <a:t> </a:t>
            </a:r>
            <a:r>
              <a:rPr sz="2450" spc="-20" dirty="0">
                <a:latin typeface="Times New Roman"/>
                <a:cs typeface="Times New Roman"/>
              </a:rPr>
              <a:t>goes </a:t>
            </a:r>
            <a:r>
              <a:rPr sz="2450" dirty="0">
                <a:latin typeface="Times New Roman"/>
                <a:cs typeface="Times New Roman"/>
              </a:rPr>
              <a:t>through</a:t>
            </a:r>
            <a:r>
              <a:rPr sz="2450" spc="95"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inner</a:t>
            </a:r>
            <a:r>
              <a:rPr sz="2450" spc="105" dirty="0">
                <a:latin typeface="Times New Roman"/>
                <a:cs typeface="Times New Roman"/>
              </a:rPr>
              <a:t> </a:t>
            </a:r>
            <a:r>
              <a:rPr sz="2450" dirty="0">
                <a:latin typeface="Times New Roman"/>
                <a:cs typeface="Times New Roman"/>
              </a:rPr>
              <a:t>sphere,</a:t>
            </a:r>
            <a:r>
              <a:rPr sz="2450" spc="125" dirty="0">
                <a:latin typeface="Times New Roman"/>
                <a:cs typeface="Times New Roman"/>
              </a:rPr>
              <a:t> </a:t>
            </a:r>
            <a:r>
              <a:rPr sz="2450" dirty="0">
                <a:latin typeface="Times New Roman"/>
                <a:cs typeface="Times New Roman"/>
              </a:rPr>
              <a:t>and</a:t>
            </a:r>
            <a:r>
              <a:rPr sz="2450" spc="105" dirty="0">
                <a:latin typeface="Times New Roman"/>
                <a:cs typeface="Times New Roman"/>
              </a:rPr>
              <a:t> </a:t>
            </a:r>
            <a:r>
              <a:rPr sz="2450" dirty="0">
                <a:latin typeface="Times New Roman"/>
                <a:cs typeface="Times New Roman"/>
              </a:rPr>
              <a:t>then</a:t>
            </a:r>
            <a:r>
              <a:rPr sz="2450" spc="105" dirty="0">
                <a:latin typeface="Times New Roman"/>
                <a:cs typeface="Times New Roman"/>
              </a:rPr>
              <a:t> </a:t>
            </a:r>
            <a:r>
              <a:rPr sz="2450" spc="-40" dirty="0">
                <a:latin typeface="Times New Roman"/>
                <a:cs typeface="Times New Roman"/>
              </a:rPr>
              <a:t>goes</a:t>
            </a:r>
            <a:r>
              <a:rPr sz="2450" spc="105" dirty="0">
                <a:latin typeface="Times New Roman"/>
                <a:cs typeface="Times New Roman"/>
              </a:rPr>
              <a:t> </a:t>
            </a:r>
            <a:r>
              <a:rPr sz="2450" dirty="0">
                <a:latin typeface="Times New Roman"/>
                <a:cs typeface="Times New Roman"/>
              </a:rPr>
              <a:t>through</a:t>
            </a:r>
            <a:r>
              <a:rPr sz="2450" spc="105"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outer</a:t>
            </a:r>
            <a:r>
              <a:rPr sz="2450" spc="105" dirty="0">
                <a:latin typeface="Times New Roman"/>
                <a:cs typeface="Times New Roman"/>
              </a:rPr>
              <a:t> </a:t>
            </a:r>
            <a:r>
              <a:rPr sz="2450" spc="-10" dirty="0">
                <a:latin typeface="Times New Roman"/>
                <a:cs typeface="Times New Roman"/>
              </a:rPr>
              <a:t>sphere. </a:t>
            </a:r>
            <a:r>
              <a:rPr sz="2450" spc="70" dirty="0">
                <a:latin typeface="Times New Roman"/>
                <a:cs typeface="Times New Roman"/>
              </a:rPr>
              <a:t>But</a:t>
            </a:r>
            <a:r>
              <a:rPr sz="2450" spc="40"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dirty="0">
                <a:latin typeface="Times New Roman"/>
                <a:cs typeface="Times New Roman"/>
              </a:rPr>
              <a:t>surface</a:t>
            </a:r>
            <a:r>
              <a:rPr sz="2450" spc="55" dirty="0">
                <a:latin typeface="Times New Roman"/>
                <a:cs typeface="Times New Roman"/>
              </a:rPr>
              <a:t> </a:t>
            </a:r>
            <a:r>
              <a:rPr sz="2450" dirty="0">
                <a:latin typeface="Times New Roman"/>
                <a:cs typeface="Times New Roman"/>
              </a:rPr>
              <a:t>area</a:t>
            </a:r>
            <a:r>
              <a:rPr sz="2450" spc="55"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bigger</a:t>
            </a:r>
            <a:r>
              <a:rPr sz="2450" spc="55" dirty="0">
                <a:latin typeface="Times New Roman"/>
                <a:cs typeface="Times New Roman"/>
              </a:rPr>
              <a:t> </a:t>
            </a:r>
            <a:r>
              <a:rPr sz="2450" dirty="0">
                <a:latin typeface="Times New Roman"/>
                <a:cs typeface="Times New Roman"/>
              </a:rPr>
              <a:t>sphere</a:t>
            </a:r>
            <a:r>
              <a:rPr sz="2450" spc="55" dirty="0">
                <a:latin typeface="Times New Roman"/>
                <a:cs typeface="Times New Roman"/>
              </a:rPr>
              <a:t> </a:t>
            </a:r>
            <a:r>
              <a:rPr sz="2450" dirty="0">
                <a:latin typeface="Times New Roman"/>
                <a:cs typeface="Times New Roman"/>
              </a:rPr>
              <a:t>is</a:t>
            </a:r>
            <a:r>
              <a:rPr sz="2450" spc="50" dirty="0">
                <a:latin typeface="Times New Roman"/>
                <a:cs typeface="Times New Roman"/>
              </a:rPr>
              <a:t> </a:t>
            </a:r>
            <a:r>
              <a:rPr sz="2450" dirty="0">
                <a:latin typeface="Times New Roman"/>
                <a:cs typeface="Times New Roman"/>
              </a:rPr>
              <a:t>bigger:</a:t>
            </a:r>
            <a:r>
              <a:rPr sz="2450" spc="310" dirty="0">
                <a:latin typeface="Times New Roman"/>
                <a:cs typeface="Times New Roman"/>
              </a:rPr>
              <a:t> </a:t>
            </a:r>
            <a:r>
              <a:rPr sz="2450" b="0" i="1" spc="100" dirty="0">
                <a:latin typeface="Bookman Old Style"/>
                <a:cs typeface="Bookman Old Style"/>
              </a:rPr>
              <a:t>A</a:t>
            </a:r>
            <a:r>
              <a:rPr sz="2450" b="0" i="1" spc="-114" dirty="0">
                <a:latin typeface="Bookman Old Style"/>
                <a:cs typeface="Bookman Old Style"/>
              </a:rPr>
              <a:t> </a:t>
            </a:r>
            <a:r>
              <a:rPr sz="2450" spc="385" dirty="0">
                <a:latin typeface="Times New Roman"/>
                <a:cs typeface="Times New Roman"/>
              </a:rPr>
              <a:t>=</a:t>
            </a:r>
            <a:r>
              <a:rPr sz="2450" spc="15" dirty="0">
                <a:latin typeface="Times New Roman"/>
                <a:cs typeface="Times New Roman"/>
              </a:rPr>
              <a:t> </a:t>
            </a:r>
            <a:r>
              <a:rPr sz="2450" dirty="0">
                <a:latin typeface="Times New Roman"/>
                <a:cs typeface="Times New Roman"/>
              </a:rPr>
              <a:t>4</a:t>
            </a:r>
            <a:r>
              <a:rPr sz="2450" b="0" i="1" dirty="0">
                <a:latin typeface="Bookman Old Style"/>
                <a:cs typeface="Bookman Old Style"/>
              </a:rPr>
              <a:t>πr</a:t>
            </a:r>
            <a:r>
              <a:rPr sz="3075" baseline="24390" dirty="0">
                <a:latin typeface="Times New Roman"/>
                <a:cs typeface="Times New Roman"/>
              </a:rPr>
              <a:t>2</a:t>
            </a:r>
            <a:r>
              <a:rPr sz="2450" dirty="0">
                <a:latin typeface="Times New Roman"/>
                <a:cs typeface="Times New Roman"/>
              </a:rPr>
              <a:t>.</a:t>
            </a:r>
            <a:r>
              <a:rPr sz="2450" spc="305" dirty="0">
                <a:latin typeface="Times New Roman"/>
                <a:cs typeface="Times New Roman"/>
              </a:rPr>
              <a:t> </a:t>
            </a:r>
            <a:r>
              <a:rPr sz="2450" spc="-25" dirty="0">
                <a:latin typeface="Times New Roman"/>
                <a:cs typeface="Times New Roman"/>
              </a:rPr>
              <a:t>So </a:t>
            </a:r>
            <a:r>
              <a:rPr sz="2450" dirty="0">
                <a:latin typeface="Times New Roman"/>
                <a:cs typeface="Times New Roman"/>
              </a:rPr>
              <a:t>if</a:t>
            </a:r>
            <a:r>
              <a:rPr sz="2450" spc="175" dirty="0">
                <a:latin typeface="Times New Roman"/>
                <a:cs typeface="Times New Roman"/>
              </a:rPr>
              <a:t> </a:t>
            </a:r>
            <a:r>
              <a:rPr sz="2450" dirty="0">
                <a:latin typeface="Times New Roman"/>
                <a:cs typeface="Times New Roman"/>
              </a:rPr>
              <a:t>the</a:t>
            </a:r>
            <a:r>
              <a:rPr sz="2450" spc="190" dirty="0">
                <a:latin typeface="Times New Roman"/>
                <a:cs typeface="Times New Roman"/>
              </a:rPr>
              <a:t> </a:t>
            </a:r>
            <a:r>
              <a:rPr sz="2450" dirty="0">
                <a:latin typeface="Times New Roman"/>
                <a:cs typeface="Times New Roman"/>
              </a:rPr>
              <a:t>number</a:t>
            </a:r>
            <a:r>
              <a:rPr sz="2450" spc="180" dirty="0">
                <a:latin typeface="Times New Roman"/>
                <a:cs typeface="Times New Roman"/>
              </a:rPr>
              <a:t> </a:t>
            </a:r>
            <a:r>
              <a:rPr sz="2450" dirty="0">
                <a:latin typeface="Times New Roman"/>
                <a:cs typeface="Times New Roman"/>
              </a:rPr>
              <a:t>of</a:t>
            </a:r>
            <a:r>
              <a:rPr sz="2450" spc="190" dirty="0">
                <a:latin typeface="Times New Roman"/>
                <a:cs typeface="Times New Roman"/>
              </a:rPr>
              <a:t> </a:t>
            </a:r>
            <a:r>
              <a:rPr sz="2450" dirty="0">
                <a:latin typeface="Times New Roman"/>
                <a:cs typeface="Times New Roman"/>
              </a:rPr>
              <a:t>photons</a:t>
            </a:r>
            <a:r>
              <a:rPr sz="2450" spc="185" dirty="0">
                <a:latin typeface="Times New Roman"/>
                <a:cs typeface="Times New Roman"/>
              </a:rPr>
              <a:t> </a:t>
            </a:r>
            <a:r>
              <a:rPr sz="2450" dirty="0">
                <a:latin typeface="Times New Roman"/>
                <a:cs typeface="Times New Roman"/>
              </a:rPr>
              <a:t>is</a:t>
            </a:r>
            <a:r>
              <a:rPr sz="2450" spc="185"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dirty="0">
                <a:latin typeface="Times New Roman"/>
                <a:cs typeface="Times New Roman"/>
              </a:rPr>
              <a:t>same,</a:t>
            </a:r>
            <a:r>
              <a:rPr sz="2450" spc="200" dirty="0">
                <a:latin typeface="Times New Roman"/>
                <a:cs typeface="Times New Roman"/>
              </a:rPr>
              <a:t> </a:t>
            </a:r>
            <a:r>
              <a:rPr sz="2450" dirty="0">
                <a:latin typeface="Times New Roman"/>
                <a:cs typeface="Times New Roman"/>
              </a:rPr>
              <a:t>and</a:t>
            </a:r>
            <a:r>
              <a:rPr sz="2450" spc="185" dirty="0">
                <a:latin typeface="Times New Roman"/>
                <a:cs typeface="Times New Roman"/>
              </a:rPr>
              <a:t> </a:t>
            </a:r>
            <a:r>
              <a:rPr sz="2450" dirty="0">
                <a:latin typeface="Times New Roman"/>
                <a:cs typeface="Times New Roman"/>
              </a:rPr>
              <a:t>the</a:t>
            </a:r>
            <a:r>
              <a:rPr sz="2450" spc="185" dirty="0">
                <a:latin typeface="Times New Roman"/>
                <a:cs typeface="Times New Roman"/>
              </a:rPr>
              <a:t> </a:t>
            </a:r>
            <a:r>
              <a:rPr sz="2450" dirty="0">
                <a:latin typeface="Times New Roman"/>
                <a:cs typeface="Times New Roman"/>
              </a:rPr>
              <a:t>area</a:t>
            </a:r>
            <a:r>
              <a:rPr sz="2450" spc="185" dirty="0">
                <a:latin typeface="Times New Roman"/>
                <a:cs typeface="Times New Roman"/>
              </a:rPr>
              <a:t> </a:t>
            </a:r>
            <a:r>
              <a:rPr sz="2450" dirty="0">
                <a:latin typeface="Times New Roman"/>
                <a:cs typeface="Times New Roman"/>
              </a:rPr>
              <a:t>has</a:t>
            </a:r>
            <a:r>
              <a:rPr sz="2450" spc="185" dirty="0">
                <a:latin typeface="Times New Roman"/>
                <a:cs typeface="Times New Roman"/>
              </a:rPr>
              <a:t> </a:t>
            </a:r>
            <a:r>
              <a:rPr sz="2450" spc="-10" dirty="0">
                <a:latin typeface="Times New Roman"/>
                <a:cs typeface="Times New Roman"/>
              </a:rPr>
              <a:t>increased </a:t>
            </a:r>
            <a:r>
              <a:rPr sz="2450" spc="-45" dirty="0">
                <a:latin typeface="Times New Roman"/>
                <a:cs typeface="Times New Roman"/>
              </a:rPr>
              <a:t>like</a:t>
            </a:r>
            <a:r>
              <a:rPr sz="2450" spc="15" dirty="0">
                <a:latin typeface="Times New Roman"/>
                <a:cs typeface="Times New Roman"/>
              </a:rPr>
              <a:t> </a:t>
            </a:r>
            <a:r>
              <a:rPr sz="2450" b="0" i="1" spc="50" dirty="0">
                <a:latin typeface="Bookman Old Style"/>
                <a:cs typeface="Bookman Old Style"/>
              </a:rPr>
              <a:t>r</a:t>
            </a:r>
            <a:r>
              <a:rPr sz="3075" spc="75" baseline="24390" dirty="0">
                <a:latin typeface="Times New Roman"/>
                <a:cs typeface="Times New Roman"/>
              </a:rPr>
              <a:t>2</a:t>
            </a:r>
            <a:r>
              <a:rPr sz="2450" spc="50" dirty="0">
                <a:latin typeface="Times New Roman"/>
                <a:cs typeface="Times New Roman"/>
              </a:rPr>
              <a:t>, </a:t>
            </a:r>
            <a:r>
              <a:rPr sz="2450" dirty="0">
                <a:latin typeface="Times New Roman"/>
                <a:cs typeface="Times New Roman"/>
              </a:rPr>
              <a:t>then</a:t>
            </a:r>
            <a:r>
              <a:rPr sz="2450" spc="30" dirty="0">
                <a:latin typeface="Times New Roman"/>
                <a:cs typeface="Times New Roman"/>
              </a:rPr>
              <a:t> </a:t>
            </a:r>
            <a:r>
              <a:rPr sz="2450" dirty="0">
                <a:latin typeface="Times New Roman"/>
                <a:cs typeface="Times New Roman"/>
              </a:rPr>
              <a:t>the</a:t>
            </a:r>
            <a:r>
              <a:rPr sz="2450" spc="30" dirty="0">
                <a:latin typeface="Times New Roman"/>
                <a:cs typeface="Times New Roman"/>
              </a:rPr>
              <a:t> </a:t>
            </a:r>
            <a:r>
              <a:rPr sz="2450" dirty="0">
                <a:latin typeface="Times New Roman"/>
                <a:cs typeface="Times New Roman"/>
              </a:rPr>
              <a:t>density</a:t>
            </a:r>
            <a:r>
              <a:rPr sz="2450" spc="30" dirty="0">
                <a:latin typeface="Times New Roman"/>
                <a:cs typeface="Times New Roman"/>
              </a:rPr>
              <a:t> </a:t>
            </a:r>
            <a:r>
              <a:rPr sz="2450" spc="-45" dirty="0">
                <a:latin typeface="Times New Roman"/>
                <a:cs typeface="Times New Roman"/>
              </a:rPr>
              <a:t>of</a:t>
            </a:r>
            <a:r>
              <a:rPr sz="2450" spc="25" dirty="0">
                <a:latin typeface="Times New Roman"/>
                <a:cs typeface="Times New Roman"/>
              </a:rPr>
              <a:t> </a:t>
            </a:r>
            <a:r>
              <a:rPr sz="2450" dirty="0">
                <a:latin typeface="Times New Roman"/>
                <a:cs typeface="Times New Roman"/>
              </a:rPr>
              <a:t>photons</a:t>
            </a:r>
            <a:r>
              <a:rPr sz="2450" spc="30" dirty="0">
                <a:latin typeface="Times New Roman"/>
                <a:cs typeface="Times New Roman"/>
              </a:rPr>
              <a:t> </a:t>
            </a:r>
            <a:r>
              <a:rPr sz="2450" dirty="0">
                <a:latin typeface="Times New Roman"/>
                <a:cs typeface="Times New Roman"/>
              </a:rPr>
              <a:t>per</a:t>
            </a:r>
            <a:r>
              <a:rPr sz="2450" spc="30" dirty="0">
                <a:latin typeface="Times New Roman"/>
                <a:cs typeface="Times New Roman"/>
              </a:rPr>
              <a:t> </a:t>
            </a:r>
            <a:r>
              <a:rPr sz="2450" dirty="0">
                <a:latin typeface="Times New Roman"/>
                <a:cs typeface="Times New Roman"/>
              </a:rPr>
              <a:t>area</a:t>
            </a:r>
            <a:r>
              <a:rPr sz="2450" spc="30" dirty="0">
                <a:latin typeface="Times New Roman"/>
                <a:cs typeface="Times New Roman"/>
              </a:rPr>
              <a:t> </a:t>
            </a:r>
            <a:r>
              <a:rPr sz="2450" dirty="0">
                <a:latin typeface="Times New Roman"/>
                <a:cs typeface="Times New Roman"/>
              </a:rPr>
              <a:t>must</a:t>
            </a:r>
            <a:r>
              <a:rPr sz="2450" spc="25" dirty="0">
                <a:latin typeface="Times New Roman"/>
                <a:cs typeface="Times New Roman"/>
              </a:rPr>
              <a:t> </a:t>
            </a:r>
            <a:r>
              <a:rPr sz="2450" dirty="0">
                <a:latin typeface="Times New Roman"/>
                <a:cs typeface="Times New Roman"/>
              </a:rPr>
              <a:t>have</a:t>
            </a:r>
            <a:r>
              <a:rPr sz="2450" spc="30" dirty="0">
                <a:latin typeface="Times New Roman"/>
                <a:cs typeface="Times New Roman"/>
              </a:rPr>
              <a:t> </a:t>
            </a:r>
            <a:r>
              <a:rPr sz="2450" spc="-20" dirty="0">
                <a:latin typeface="Times New Roman"/>
                <a:cs typeface="Times New Roman"/>
              </a:rPr>
              <a:t>gone</a:t>
            </a:r>
            <a:r>
              <a:rPr sz="2450" spc="30" dirty="0">
                <a:latin typeface="Times New Roman"/>
                <a:cs typeface="Times New Roman"/>
              </a:rPr>
              <a:t> </a:t>
            </a:r>
            <a:r>
              <a:rPr sz="2450" spc="-20" dirty="0">
                <a:latin typeface="Times New Roman"/>
                <a:cs typeface="Times New Roman"/>
              </a:rPr>
              <a:t>down like</a:t>
            </a:r>
            <a:r>
              <a:rPr sz="2450" spc="-95" dirty="0">
                <a:latin typeface="Times New Roman"/>
                <a:cs typeface="Times New Roman"/>
              </a:rPr>
              <a:t> </a:t>
            </a:r>
            <a:r>
              <a:rPr sz="2450" spc="-20" dirty="0">
                <a:latin typeface="Times New Roman"/>
                <a:cs typeface="Times New Roman"/>
              </a:rPr>
              <a:t>1</a:t>
            </a:r>
            <a:r>
              <a:rPr sz="2450" b="0" i="1" spc="-20" dirty="0">
                <a:latin typeface="Bookman Old Style"/>
                <a:cs typeface="Bookman Old Style"/>
              </a:rPr>
              <a:t>/r</a:t>
            </a:r>
            <a:r>
              <a:rPr sz="3075" spc="-30" baseline="24390" dirty="0">
                <a:latin typeface="Times New Roman"/>
                <a:cs typeface="Times New Roman"/>
              </a:rPr>
              <a:t>2</a:t>
            </a:r>
            <a:r>
              <a:rPr sz="2450" spc="-20" dirty="0">
                <a:latin typeface="Times New Roman"/>
                <a:cs typeface="Times New Roman"/>
              </a:rPr>
              <a:t>.</a:t>
            </a:r>
            <a:endParaRPr sz="2450">
              <a:latin typeface="Times New Roman"/>
              <a:cs typeface="Times New Roman"/>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103810" y="878291"/>
            <a:ext cx="28702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599815"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3.6</a:t>
            </a:r>
            <a:r>
              <a:rPr sz="1700" b="1" dirty="0">
                <a:latin typeface="Georgia"/>
                <a:cs typeface="Georgia"/>
              </a:rPr>
              <a:t>	</a:t>
            </a:r>
            <a:r>
              <a:rPr sz="1700" b="1" spc="-45" dirty="0">
                <a:latin typeface="Georgia"/>
                <a:cs typeface="Georgia"/>
              </a:rPr>
              <a:t>Further</a:t>
            </a:r>
            <a:r>
              <a:rPr sz="1700" b="1" spc="25" dirty="0">
                <a:latin typeface="Georgia"/>
                <a:cs typeface="Georgia"/>
              </a:rPr>
              <a:t> </a:t>
            </a:r>
            <a:r>
              <a:rPr sz="1700" b="1" dirty="0">
                <a:latin typeface="Georgia"/>
                <a:cs typeface="Georgia"/>
              </a:rPr>
              <a:t>Photon</a:t>
            </a:r>
            <a:r>
              <a:rPr sz="1700" b="1" spc="30" dirty="0">
                <a:latin typeface="Georgia"/>
                <a:cs typeface="Georgia"/>
              </a:rPr>
              <a:t> </a:t>
            </a:r>
            <a:r>
              <a:rPr sz="1700" b="1" spc="-60" dirty="0">
                <a:latin typeface="Georgia"/>
                <a:cs typeface="Georgia"/>
              </a:rPr>
              <a:t>Phenomena</a:t>
            </a:r>
            <a:endParaRPr sz="1700">
              <a:latin typeface="Georgia"/>
              <a:cs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26005"/>
            <a:ext cx="8281034" cy="1542415"/>
          </a:xfrm>
          <a:prstGeom prst="rect">
            <a:avLst/>
          </a:prstGeom>
        </p:spPr>
        <p:txBody>
          <a:bodyPr vert="horz" wrap="square" lIns="0" tIns="9525" rIns="0" bIns="0" rtlCol="0">
            <a:spAutoFit/>
          </a:bodyPr>
          <a:lstStyle/>
          <a:p>
            <a:pPr marL="25400" marR="17780" algn="just">
              <a:lnSpc>
                <a:spcPct val="101699"/>
              </a:lnSpc>
              <a:spcBef>
                <a:spcPts val="75"/>
              </a:spcBef>
            </a:pPr>
            <a:r>
              <a:rPr spc="-20" dirty="0"/>
              <a:t>Two</a:t>
            </a:r>
            <a:r>
              <a:rPr spc="-25" dirty="0"/>
              <a:t> </a:t>
            </a:r>
            <a:r>
              <a:rPr spc="-10" dirty="0"/>
              <a:t>electromagnetic</a:t>
            </a:r>
            <a:r>
              <a:rPr spc="-20" dirty="0"/>
              <a:t> </a:t>
            </a:r>
            <a:r>
              <a:rPr spc="-85" dirty="0"/>
              <a:t>waves</a:t>
            </a:r>
            <a:r>
              <a:rPr spc="-10" dirty="0"/>
              <a:t> </a:t>
            </a:r>
            <a:r>
              <a:rPr b="0" i="1" spc="50" dirty="0">
                <a:latin typeface="Bookman Old Style"/>
                <a:cs typeface="Bookman Old Style"/>
              </a:rPr>
              <a:t>E</a:t>
            </a:r>
            <a:r>
              <a:rPr sz="3075" spc="75" baseline="-13550" dirty="0"/>
              <a:t>1</a:t>
            </a:r>
            <a:r>
              <a:rPr sz="2450" spc="50" dirty="0"/>
              <a:t>(</a:t>
            </a:r>
            <a:r>
              <a:rPr sz="2450" b="0" i="1" spc="50" dirty="0">
                <a:latin typeface="Bookman Old Style"/>
                <a:cs typeface="Bookman Old Style"/>
              </a:rPr>
              <a:t>x</a:t>
            </a:r>
            <a:r>
              <a:rPr sz="2450" spc="50" dirty="0"/>
              <a:t>)</a:t>
            </a:r>
            <a:r>
              <a:rPr sz="2450" spc="-15" dirty="0"/>
              <a:t> </a:t>
            </a:r>
            <a:r>
              <a:rPr sz="2450" dirty="0"/>
              <a:t>and</a:t>
            </a:r>
            <a:r>
              <a:rPr sz="2450" spc="-10" dirty="0"/>
              <a:t> </a:t>
            </a:r>
            <a:r>
              <a:rPr sz="2450" b="0" i="1" spc="50" dirty="0">
                <a:latin typeface="Bookman Old Style"/>
                <a:cs typeface="Bookman Old Style"/>
              </a:rPr>
              <a:t>E</a:t>
            </a:r>
            <a:r>
              <a:rPr sz="3075" spc="75" baseline="-13550" dirty="0"/>
              <a:t>2</a:t>
            </a:r>
            <a:r>
              <a:rPr sz="2450" spc="50" dirty="0"/>
              <a:t>(</a:t>
            </a:r>
            <a:r>
              <a:rPr sz="2450" b="0" i="1" spc="50" dirty="0">
                <a:latin typeface="Bookman Old Style"/>
                <a:cs typeface="Bookman Old Style"/>
              </a:rPr>
              <a:t>x</a:t>
            </a:r>
            <a:r>
              <a:rPr sz="2450" spc="50" dirty="0"/>
              <a:t>)</a:t>
            </a:r>
            <a:r>
              <a:rPr sz="2450" spc="-15" dirty="0"/>
              <a:t> </a:t>
            </a:r>
            <a:r>
              <a:rPr sz="2450" dirty="0"/>
              <a:t>meet</a:t>
            </a:r>
            <a:r>
              <a:rPr sz="2450" spc="-15" dirty="0"/>
              <a:t> </a:t>
            </a:r>
            <a:r>
              <a:rPr sz="2450" spc="120" dirty="0"/>
              <a:t>at</a:t>
            </a:r>
            <a:r>
              <a:rPr sz="2450" spc="-15" dirty="0"/>
              <a:t> </a:t>
            </a:r>
            <a:r>
              <a:rPr sz="2450" dirty="0"/>
              <a:t>a</a:t>
            </a:r>
            <a:r>
              <a:rPr sz="2450" spc="-10" dirty="0"/>
              <a:t> </a:t>
            </a:r>
            <a:r>
              <a:rPr sz="2450" dirty="0"/>
              <a:t>point.</a:t>
            </a:r>
            <a:r>
              <a:rPr sz="2450" spc="365" dirty="0"/>
              <a:t> </a:t>
            </a:r>
            <a:r>
              <a:rPr sz="2450" spc="45" dirty="0"/>
              <a:t>But </a:t>
            </a:r>
            <a:r>
              <a:rPr sz="2450" dirty="0"/>
              <a:t>this</a:t>
            </a:r>
            <a:r>
              <a:rPr sz="2450" spc="-35" dirty="0"/>
              <a:t> </a:t>
            </a:r>
            <a:r>
              <a:rPr sz="2450" spc="-20" dirty="0"/>
              <a:t>occurs </a:t>
            </a:r>
            <a:r>
              <a:rPr sz="2450" dirty="0"/>
              <a:t>in</a:t>
            </a:r>
            <a:r>
              <a:rPr sz="2450" spc="-20" dirty="0"/>
              <a:t> </a:t>
            </a:r>
            <a:r>
              <a:rPr sz="2450" dirty="0"/>
              <a:t>a</a:t>
            </a:r>
            <a:r>
              <a:rPr sz="2450" spc="-20" dirty="0"/>
              <a:t> </a:t>
            </a:r>
            <a:r>
              <a:rPr sz="2450" dirty="0"/>
              <a:t>medium</a:t>
            </a:r>
            <a:r>
              <a:rPr sz="2450" spc="-20" dirty="0"/>
              <a:t> </a:t>
            </a:r>
            <a:r>
              <a:rPr sz="2450" dirty="0"/>
              <a:t>(such</a:t>
            </a:r>
            <a:r>
              <a:rPr sz="2450" spc="-20" dirty="0"/>
              <a:t> </a:t>
            </a:r>
            <a:r>
              <a:rPr sz="2450" dirty="0"/>
              <a:t>as</a:t>
            </a:r>
            <a:r>
              <a:rPr sz="2450" spc="-20" dirty="0"/>
              <a:t> </a:t>
            </a:r>
            <a:r>
              <a:rPr sz="2450" dirty="0"/>
              <a:t>air</a:t>
            </a:r>
            <a:r>
              <a:rPr sz="2450" spc="-20" dirty="0"/>
              <a:t> </a:t>
            </a:r>
            <a:r>
              <a:rPr sz="2450" dirty="0"/>
              <a:t>or</a:t>
            </a:r>
            <a:r>
              <a:rPr sz="2450" spc="-20" dirty="0"/>
              <a:t> </a:t>
            </a:r>
            <a:r>
              <a:rPr sz="2450" dirty="0"/>
              <a:t>water),</a:t>
            </a:r>
            <a:r>
              <a:rPr sz="2450" spc="15" dirty="0"/>
              <a:t> </a:t>
            </a:r>
            <a:r>
              <a:rPr sz="2450" dirty="0"/>
              <a:t>not</a:t>
            </a:r>
            <a:r>
              <a:rPr sz="2450" spc="-25" dirty="0"/>
              <a:t> </a:t>
            </a:r>
            <a:r>
              <a:rPr sz="2450" dirty="0"/>
              <a:t>in</a:t>
            </a:r>
            <a:r>
              <a:rPr sz="2450" spc="-20" dirty="0"/>
              <a:t> </a:t>
            </a:r>
            <a:r>
              <a:rPr sz="2450" dirty="0"/>
              <a:t>a</a:t>
            </a:r>
            <a:r>
              <a:rPr sz="2450" spc="-20" dirty="0"/>
              <a:t> </a:t>
            </a:r>
            <a:r>
              <a:rPr sz="2450" dirty="0"/>
              <a:t>vacuum,</a:t>
            </a:r>
            <a:r>
              <a:rPr sz="2450" spc="15" dirty="0"/>
              <a:t> </a:t>
            </a:r>
            <a:r>
              <a:rPr sz="2450" spc="-25" dirty="0"/>
              <a:t>so </a:t>
            </a:r>
            <a:r>
              <a:rPr sz="2450" dirty="0"/>
              <a:t>the</a:t>
            </a:r>
            <a:r>
              <a:rPr sz="2450" spc="75" dirty="0"/>
              <a:t> </a:t>
            </a:r>
            <a:r>
              <a:rPr sz="2450" spc="-40" dirty="0"/>
              <a:t>waves</a:t>
            </a:r>
            <a:r>
              <a:rPr sz="2450" spc="75" dirty="0"/>
              <a:t> </a:t>
            </a:r>
            <a:r>
              <a:rPr sz="2450" dirty="0"/>
              <a:t>do</a:t>
            </a:r>
            <a:r>
              <a:rPr sz="2450" spc="75" dirty="0"/>
              <a:t> </a:t>
            </a:r>
            <a:r>
              <a:rPr sz="2450" b="0" i="1" dirty="0">
                <a:latin typeface="Bookman Old Style"/>
                <a:cs typeface="Bookman Old Style"/>
              </a:rPr>
              <a:t>not</a:t>
            </a:r>
            <a:r>
              <a:rPr sz="2450" b="0" i="1" spc="160" dirty="0">
                <a:latin typeface="Bookman Old Style"/>
                <a:cs typeface="Bookman Old Style"/>
              </a:rPr>
              <a:t> </a:t>
            </a:r>
            <a:r>
              <a:rPr sz="2450" dirty="0"/>
              <a:t>perfectly</a:t>
            </a:r>
            <a:r>
              <a:rPr sz="2450" spc="75" dirty="0"/>
              <a:t> </a:t>
            </a:r>
            <a:r>
              <a:rPr sz="2450" dirty="0"/>
              <a:t>obey</a:t>
            </a:r>
            <a:r>
              <a:rPr sz="2450" spc="75" dirty="0"/>
              <a:t> </a:t>
            </a:r>
            <a:r>
              <a:rPr sz="2450" dirty="0"/>
              <a:t>linear</a:t>
            </a:r>
            <a:r>
              <a:rPr sz="2450" spc="75" dirty="0"/>
              <a:t> </a:t>
            </a:r>
            <a:r>
              <a:rPr sz="2450" dirty="0"/>
              <a:t>superposition.</a:t>
            </a:r>
            <a:r>
              <a:rPr sz="2450" spc="335" dirty="0"/>
              <a:t> </a:t>
            </a:r>
            <a:r>
              <a:rPr sz="2450" spc="75" dirty="0"/>
              <a:t>What </a:t>
            </a:r>
            <a:r>
              <a:rPr sz="2450" spc="-20" dirty="0"/>
              <a:t>does </a:t>
            </a:r>
            <a:r>
              <a:rPr sz="2450" spc="114" dirty="0"/>
              <a:t>that</a:t>
            </a:r>
            <a:r>
              <a:rPr sz="2450" spc="80" dirty="0"/>
              <a:t> </a:t>
            </a:r>
            <a:r>
              <a:rPr sz="2450" dirty="0"/>
              <a:t>mean?</a:t>
            </a:r>
            <a:r>
              <a:rPr sz="2450" spc="320" dirty="0"/>
              <a:t> </a:t>
            </a:r>
            <a:r>
              <a:rPr sz="2450" dirty="0"/>
              <a:t>(Choose</a:t>
            </a:r>
            <a:r>
              <a:rPr sz="2450" spc="80" dirty="0"/>
              <a:t> </a:t>
            </a:r>
            <a:r>
              <a:rPr sz="2450" spc="-10" dirty="0"/>
              <a:t>one.)</a:t>
            </a:r>
            <a:endParaRPr sz="2450">
              <a:latin typeface="Bookman Old Style"/>
              <a:cs typeface="Bookman Old Style"/>
            </a:endParaRPr>
          </a:p>
        </p:txBody>
      </p:sp>
      <p:sp>
        <p:nvSpPr>
          <p:cNvPr id="5" name="object 5"/>
          <p:cNvSpPr txBox="1"/>
          <p:nvPr/>
        </p:nvSpPr>
        <p:spPr>
          <a:xfrm>
            <a:off x="695045" y="2946754"/>
            <a:ext cx="8292465" cy="3300729"/>
          </a:xfrm>
          <a:prstGeom prst="rect">
            <a:avLst/>
          </a:prstGeom>
        </p:spPr>
        <p:txBody>
          <a:bodyPr vert="horz" wrap="square" lIns="0" tIns="15875" rIns="0" bIns="0" rtlCol="0">
            <a:spAutoFit/>
          </a:bodyPr>
          <a:lstStyle/>
          <a:p>
            <a:pPr marL="407034" indent="-370205">
              <a:lnSpc>
                <a:spcPct val="100000"/>
              </a:lnSpc>
              <a:spcBef>
                <a:spcPts val="125"/>
              </a:spcBef>
              <a:buAutoNum type="alphaUcPeriod"/>
              <a:tabLst>
                <a:tab pos="407034" algn="l"/>
              </a:tabLst>
            </a:pP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resulting</a:t>
            </a:r>
            <a:r>
              <a:rPr sz="2450" spc="135" dirty="0">
                <a:latin typeface="Times New Roman"/>
                <a:cs typeface="Times New Roman"/>
              </a:rPr>
              <a:t> </a:t>
            </a:r>
            <a:r>
              <a:rPr sz="2450" spc="-30" dirty="0">
                <a:latin typeface="Times New Roman"/>
                <a:cs typeface="Times New Roman"/>
              </a:rPr>
              <a:t>field</a:t>
            </a:r>
            <a:r>
              <a:rPr sz="2450" spc="130" dirty="0">
                <a:latin typeface="Times New Roman"/>
                <a:cs typeface="Times New Roman"/>
              </a:rPr>
              <a:t> </a:t>
            </a:r>
            <a:r>
              <a:rPr sz="2450" spc="120" dirty="0">
                <a:latin typeface="Times New Roman"/>
                <a:cs typeface="Times New Roman"/>
              </a:rPr>
              <a:t>at</a:t>
            </a:r>
            <a:r>
              <a:rPr sz="2450" spc="135" dirty="0">
                <a:latin typeface="Times New Roman"/>
                <a:cs typeface="Times New Roman"/>
              </a:rPr>
              <a:t> </a:t>
            </a:r>
            <a:r>
              <a:rPr sz="2450" spc="114" dirty="0">
                <a:latin typeface="Times New Roman"/>
                <a:cs typeface="Times New Roman"/>
              </a:rPr>
              <a:t>that</a:t>
            </a:r>
            <a:r>
              <a:rPr sz="2450" spc="125" dirty="0">
                <a:latin typeface="Times New Roman"/>
                <a:cs typeface="Times New Roman"/>
              </a:rPr>
              <a:t> </a:t>
            </a:r>
            <a:r>
              <a:rPr sz="2450" dirty="0">
                <a:latin typeface="Times New Roman"/>
                <a:cs typeface="Times New Roman"/>
              </a:rPr>
              <a:t>point</a:t>
            </a:r>
            <a:r>
              <a:rPr sz="2450" spc="125" dirty="0">
                <a:latin typeface="Times New Roman"/>
                <a:cs typeface="Times New Roman"/>
              </a:rPr>
              <a:t> </a:t>
            </a:r>
            <a:r>
              <a:rPr sz="2450" dirty="0">
                <a:latin typeface="Times New Roman"/>
                <a:cs typeface="Times New Roman"/>
              </a:rPr>
              <a:t>may</a:t>
            </a:r>
            <a:r>
              <a:rPr sz="2450" spc="135" dirty="0">
                <a:latin typeface="Times New Roman"/>
                <a:cs typeface="Times New Roman"/>
              </a:rPr>
              <a:t> </a:t>
            </a:r>
            <a:r>
              <a:rPr sz="2450" dirty="0">
                <a:latin typeface="Times New Roman"/>
                <a:cs typeface="Times New Roman"/>
              </a:rPr>
              <a:t>be</a:t>
            </a:r>
            <a:r>
              <a:rPr sz="2450" spc="125" dirty="0">
                <a:latin typeface="Times New Roman"/>
                <a:cs typeface="Times New Roman"/>
              </a:rPr>
              <a:t> </a:t>
            </a:r>
            <a:r>
              <a:rPr sz="2450" dirty="0">
                <a:latin typeface="Times New Roman"/>
                <a:cs typeface="Times New Roman"/>
              </a:rPr>
              <a:t>something</a:t>
            </a:r>
            <a:r>
              <a:rPr sz="2450" spc="135" dirty="0">
                <a:latin typeface="Times New Roman"/>
                <a:cs typeface="Times New Roman"/>
              </a:rPr>
              <a:t> </a:t>
            </a:r>
            <a:r>
              <a:rPr sz="2450" dirty="0">
                <a:latin typeface="Times New Roman"/>
                <a:cs typeface="Times New Roman"/>
              </a:rPr>
              <a:t>other</a:t>
            </a:r>
            <a:r>
              <a:rPr sz="2450" spc="125" dirty="0">
                <a:latin typeface="Times New Roman"/>
                <a:cs typeface="Times New Roman"/>
              </a:rPr>
              <a:t> </a:t>
            </a:r>
            <a:r>
              <a:rPr sz="2450" spc="50" dirty="0">
                <a:latin typeface="Times New Roman"/>
                <a:cs typeface="Times New Roman"/>
              </a:rPr>
              <a:t>than</a:t>
            </a:r>
            <a:endParaRPr sz="2450">
              <a:latin typeface="Times New Roman"/>
              <a:cs typeface="Times New Roman"/>
            </a:endParaRPr>
          </a:p>
          <a:p>
            <a:pPr marL="407670">
              <a:lnSpc>
                <a:spcPct val="100000"/>
              </a:lnSpc>
              <a:spcBef>
                <a:spcPts val="50"/>
              </a:spcBef>
            </a:pPr>
            <a:r>
              <a:rPr sz="2450" b="0" i="1" spc="50" dirty="0">
                <a:latin typeface="Bookman Old Style"/>
                <a:cs typeface="Bookman Old Style"/>
              </a:rPr>
              <a:t>E</a:t>
            </a:r>
            <a:r>
              <a:rPr sz="3075" spc="75" baseline="-13550" dirty="0">
                <a:latin typeface="Times New Roman"/>
                <a:cs typeface="Times New Roman"/>
              </a:rPr>
              <a:t>1</a:t>
            </a:r>
            <a:r>
              <a:rPr sz="2450" spc="50" dirty="0">
                <a:latin typeface="Times New Roman"/>
                <a:cs typeface="Times New Roman"/>
              </a:rPr>
              <a:t>(</a:t>
            </a:r>
            <a:r>
              <a:rPr sz="2450" b="0" i="1" spc="50" dirty="0">
                <a:latin typeface="Bookman Old Style"/>
                <a:cs typeface="Bookman Old Style"/>
              </a:rPr>
              <a:t>x</a:t>
            </a:r>
            <a:r>
              <a:rPr sz="2450" spc="50" dirty="0">
                <a:latin typeface="Times New Roman"/>
                <a:cs typeface="Times New Roman"/>
              </a:rPr>
              <a:t>)</a:t>
            </a:r>
            <a:r>
              <a:rPr sz="2450" spc="-65" dirty="0">
                <a:latin typeface="Times New Roman"/>
                <a:cs typeface="Times New Roman"/>
              </a:rPr>
              <a:t> </a:t>
            </a:r>
            <a:r>
              <a:rPr sz="2450" spc="385" dirty="0">
                <a:latin typeface="Times New Roman"/>
                <a:cs typeface="Times New Roman"/>
              </a:rPr>
              <a:t>+</a:t>
            </a:r>
            <a:r>
              <a:rPr sz="2450" spc="-60" dirty="0">
                <a:latin typeface="Times New Roman"/>
                <a:cs typeface="Times New Roman"/>
              </a:rPr>
              <a:t> </a:t>
            </a:r>
            <a:r>
              <a:rPr sz="2450" b="0" i="1" spc="-10" dirty="0">
                <a:latin typeface="Bookman Old Style"/>
                <a:cs typeface="Bookman Old Style"/>
              </a:rPr>
              <a:t>E</a:t>
            </a:r>
            <a:r>
              <a:rPr sz="3075" spc="-15" baseline="-13550" dirty="0">
                <a:latin typeface="Times New Roman"/>
                <a:cs typeface="Times New Roman"/>
              </a:rPr>
              <a:t>2</a:t>
            </a:r>
            <a:r>
              <a:rPr sz="2450" spc="-10" dirty="0">
                <a:latin typeface="Times New Roman"/>
                <a:cs typeface="Times New Roman"/>
              </a:rPr>
              <a:t>(</a:t>
            </a:r>
            <a:r>
              <a:rPr sz="2450" b="0" i="1" spc="-10" dirty="0">
                <a:latin typeface="Bookman Old Style"/>
                <a:cs typeface="Bookman Old Style"/>
              </a:rPr>
              <a:t>x</a:t>
            </a:r>
            <a:r>
              <a:rPr sz="2450" spc="-10" dirty="0">
                <a:latin typeface="Times New Roman"/>
                <a:cs typeface="Times New Roman"/>
              </a:rPr>
              <a:t>).</a:t>
            </a:r>
            <a:endParaRPr sz="2450">
              <a:latin typeface="Times New Roman"/>
              <a:cs typeface="Times New Roman"/>
            </a:endParaRPr>
          </a:p>
          <a:p>
            <a:pPr marL="407034" indent="-358140">
              <a:lnSpc>
                <a:spcPct val="100000"/>
              </a:lnSpc>
              <a:spcBef>
                <a:spcPts val="1045"/>
              </a:spcBef>
              <a:buAutoNum type="alphaUcPeriod" startAt="2"/>
              <a:tabLst>
                <a:tab pos="407034" algn="l"/>
              </a:tabLst>
            </a:pPr>
            <a:r>
              <a:rPr sz="2450" dirty="0">
                <a:latin typeface="Times New Roman"/>
                <a:cs typeface="Times New Roman"/>
              </a:rPr>
              <a:t>The</a:t>
            </a:r>
            <a:r>
              <a:rPr sz="2450" spc="85" dirty="0">
                <a:latin typeface="Times New Roman"/>
                <a:cs typeface="Times New Roman"/>
              </a:rPr>
              <a:t> </a:t>
            </a:r>
            <a:r>
              <a:rPr sz="2450" spc="-45" dirty="0">
                <a:latin typeface="Times New Roman"/>
                <a:cs typeface="Times New Roman"/>
              </a:rPr>
              <a:t>waves</a:t>
            </a:r>
            <a:r>
              <a:rPr sz="2450" spc="85" dirty="0">
                <a:latin typeface="Times New Roman"/>
                <a:cs typeface="Times New Roman"/>
              </a:rPr>
              <a:t> </a:t>
            </a:r>
            <a:r>
              <a:rPr sz="2450" dirty="0">
                <a:latin typeface="Times New Roman"/>
                <a:cs typeface="Times New Roman"/>
              </a:rPr>
              <a:t>do</a:t>
            </a:r>
            <a:r>
              <a:rPr sz="2450" spc="80" dirty="0">
                <a:latin typeface="Times New Roman"/>
                <a:cs typeface="Times New Roman"/>
              </a:rPr>
              <a:t> </a:t>
            </a:r>
            <a:r>
              <a:rPr sz="2450" dirty="0">
                <a:latin typeface="Times New Roman"/>
                <a:cs typeface="Times New Roman"/>
              </a:rPr>
              <a:t>not</a:t>
            </a:r>
            <a:r>
              <a:rPr sz="2450" spc="85" dirty="0">
                <a:latin typeface="Times New Roman"/>
                <a:cs typeface="Times New Roman"/>
              </a:rPr>
              <a:t> </a:t>
            </a:r>
            <a:r>
              <a:rPr sz="2450" dirty="0">
                <a:latin typeface="Times New Roman"/>
                <a:cs typeface="Times New Roman"/>
              </a:rPr>
              <a:t>interfere</a:t>
            </a:r>
            <a:r>
              <a:rPr sz="2450" spc="85" dirty="0">
                <a:latin typeface="Times New Roman"/>
                <a:cs typeface="Times New Roman"/>
              </a:rPr>
              <a:t> </a:t>
            </a:r>
            <a:r>
              <a:rPr sz="2450" dirty="0">
                <a:latin typeface="Times New Roman"/>
                <a:cs typeface="Times New Roman"/>
              </a:rPr>
              <a:t>with</a:t>
            </a:r>
            <a:r>
              <a:rPr sz="2450" spc="85" dirty="0">
                <a:latin typeface="Times New Roman"/>
                <a:cs typeface="Times New Roman"/>
              </a:rPr>
              <a:t> </a:t>
            </a:r>
            <a:r>
              <a:rPr sz="2450" dirty="0">
                <a:latin typeface="Times New Roman"/>
                <a:cs typeface="Times New Roman"/>
              </a:rPr>
              <a:t>each</a:t>
            </a:r>
            <a:r>
              <a:rPr sz="2450" spc="80" dirty="0">
                <a:latin typeface="Times New Roman"/>
                <a:cs typeface="Times New Roman"/>
              </a:rPr>
              <a:t> </a:t>
            </a:r>
            <a:r>
              <a:rPr sz="2450" spc="-10" dirty="0">
                <a:latin typeface="Times New Roman"/>
                <a:cs typeface="Times New Roman"/>
              </a:rPr>
              <a:t>other.</a:t>
            </a:r>
            <a:endParaRPr sz="2450">
              <a:latin typeface="Times New Roman"/>
              <a:cs typeface="Times New Roman"/>
            </a:endParaRPr>
          </a:p>
          <a:p>
            <a:pPr marL="406400" indent="-361950">
              <a:lnSpc>
                <a:spcPct val="100000"/>
              </a:lnSpc>
              <a:spcBef>
                <a:spcPts val="1045"/>
              </a:spcBef>
              <a:buAutoNum type="alphaUcPeriod" startAt="2"/>
              <a:tabLst>
                <a:tab pos="406400" algn="l"/>
              </a:tabLst>
            </a:pPr>
            <a:r>
              <a:rPr sz="2450" dirty="0">
                <a:latin typeface="Times New Roman"/>
                <a:cs typeface="Times New Roman"/>
              </a:rPr>
              <a:t>It’s</a:t>
            </a:r>
            <a:r>
              <a:rPr sz="2450" spc="55" dirty="0">
                <a:latin typeface="Times New Roman"/>
                <a:cs typeface="Times New Roman"/>
              </a:rPr>
              <a:t> </a:t>
            </a:r>
            <a:r>
              <a:rPr sz="2450" spc="-20" dirty="0">
                <a:latin typeface="Times New Roman"/>
                <a:cs typeface="Times New Roman"/>
              </a:rPr>
              <a:t>impossible</a:t>
            </a:r>
            <a:r>
              <a:rPr sz="2450" spc="55" dirty="0">
                <a:latin typeface="Times New Roman"/>
                <a:cs typeface="Times New Roman"/>
              </a:rPr>
              <a:t> </a:t>
            </a:r>
            <a:r>
              <a:rPr sz="2450" dirty="0">
                <a:latin typeface="Times New Roman"/>
                <a:cs typeface="Times New Roman"/>
              </a:rPr>
              <a:t>for</a:t>
            </a:r>
            <a:r>
              <a:rPr sz="2450" spc="5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spc="-45" dirty="0">
                <a:latin typeface="Times New Roman"/>
                <a:cs typeface="Times New Roman"/>
              </a:rPr>
              <a:t>waves</a:t>
            </a:r>
            <a:r>
              <a:rPr sz="2450" spc="55" dirty="0">
                <a:latin typeface="Times New Roman"/>
                <a:cs typeface="Times New Roman"/>
              </a:rPr>
              <a:t> </a:t>
            </a:r>
            <a:r>
              <a:rPr sz="2450" dirty="0">
                <a:latin typeface="Times New Roman"/>
                <a:cs typeface="Times New Roman"/>
              </a:rPr>
              <a:t>to</a:t>
            </a:r>
            <a:r>
              <a:rPr sz="2450" spc="55" dirty="0">
                <a:latin typeface="Times New Roman"/>
                <a:cs typeface="Times New Roman"/>
              </a:rPr>
              <a:t> </a:t>
            </a:r>
            <a:r>
              <a:rPr sz="2450" dirty="0">
                <a:latin typeface="Times New Roman"/>
                <a:cs typeface="Times New Roman"/>
              </a:rPr>
              <a:t>interfere</a:t>
            </a:r>
            <a:r>
              <a:rPr sz="2450" spc="55" dirty="0">
                <a:latin typeface="Times New Roman"/>
                <a:cs typeface="Times New Roman"/>
              </a:rPr>
              <a:t> </a:t>
            </a:r>
            <a:r>
              <a:rPr sz="2450" spc="-10" dirty="0">
                <a:latin typeface="Times New Roman"/>
                <a:cs typeface="Times New Roman"/>
              </a:rPr>
              <a:t>destructively.</a:t>
            </a:r>
            <a:endParaRPr sz="2450">
              <a:latin typeface="Times New Roman"/>
              <a:cs typeface="Times New Roman"/>
            </a:endParaRPr>
          </a:p>
          <a:p>
            <a:pPr marL="405765" marR="17780" indent="-374015">
              <a:lnSpc>
                <a:spcPct val="101699"/>
              </a:lnSpc>
              <a:spcBef>
                <a:spcPts val="994"/>
              </a:spcBef>
              <a:buAutoNum type="alphaUcPeriod" startAt="2"/>
              <a:tabLst>
                <a:tab pos="407670" algn="l"/>
                <a:tab pos="901700" algn="l"/>
                <a:tab pos="1883410" algn="l"/>
                <a:tab pos="2753360" algn="l"/>
                <a:tab pos="3437890" algn="l"/>
                <a:tab pos="4268470" algn="l"/>
                <a:tab pos="4799965" algn="l"/>
                <a:tab pos="5381625" algn="l"/>
                <a:tab pos="6236335" algn="l"/>
                <a:tab pos="6814184" algn="l"/>
                <a:tab pos="7713345" algn="l"/>
              </a:tabLst>
            </a:pPr>
            <a:r>
              <a:rPr sz="2450" spc="-25" dirty="0">
                <a:latin typeface="Times New Roman"/>
                <a:cs typeface="Times New Roman"/>
              </a:rPr>
              <a:t>No</a:t>
            </a:r>
            <a:r>
              <a:rPr sz="2450" dirty="0">
                <a:latin typeface="Times New Roman"/>
                <a:cs typeface="Times New Roman"/>
              </a:rPr>
              <a:t>	</a:t>
            </a:r>
            <a:r>
              <a:rPr sz="2450" spc="55" dirty="0">
                <a:latin typeface="Times New Roman"/>
                <a:cs typeface="Times New Roman"/>
              </a:rPr>
              <a:t>matter</a:t>
            </a:r>
            <a:r>
              <a:rPr sz="2450" dirty="0">
                <a:latin typeface="Times New Roman"/>
                <a:cs typeface="Times New Roman"/>
              </a:rPr>
              <a:t>	</a:t>
            </a:r>
            <a:r>
              <a:rPr sz="2450" spc="-10" dirty="0">
                <a:latin typeface="Times New Roman"/>
                <a:cs typeface="Times New Roman"/>
              </a:rPr>
              <a:t>where</a:t>
            </a:r>
            <a:r>
              <a:rPr sz="2450" dirty="0">
                <a:latin typeface="Times New Roman"/>
                <a:cs typeface="Times New Roman"/>
              </a:rPr>
              <a:t>	</a:t>
            </a:r>
            <a:r>
              <a:rPr sz="2450" spc="-20" dirty="0">
                <a:latin typeface="Times New Roman"/>
                <a:cs typeface="Times New Roman"/>
              </a:rPr>
              <a:t>they</a:t>
            </a:r>
            <a:r>
              <a:rPr sz="2450" dirty="0">
                <a:latin typeface="Times New Roman"/>
                <a:cs typeface="Times New Roman"/>
              </a:rPr>
              <a:t>	</a:t>
            </a:r>
            <a:r>
              <a:rPr sz="2450" spc="-10" dirty="0">
                <a:latin typeface="Times New Roman"/>
                <a:cs typeface="Times New Roman"/>
              </a:rPr>
              <a:t>meet,</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25" dirty="0">
                <a:latin typeface="Times New Roman"/>
                <a:cs typeface="Times New Roman"/>
              </a:rPr>
              <a:t>two</a:t>
            </a:r>
            <a:r>
              <a:rPr sz="2450" dirty="0">
                <a:latin typeface="Times New Roman"/>
                <a:cs typeface="Times New Roman"/>
              </a:rPr>
              <a:t>	</a:t>
            </a:r>
            <a:r>
              <a:rPr sz="2450" spc="-10" dirty="0">
                <a:latin typeface="Times New Roman"/>
                <a:cs typeface="Times New Roman"/>
              </a:rPr>
              <a:t>waves</a:t>
            </a:r>
            <a:r>
              <a:rPr sz="2450" dirty="0">
                <a:latin typeface="Times New Roman"/>
                <a:cs typeface="Times New Roman"/>
              </a:rPr>
              <a:t>	</a:t>
            </a:r>
            <a:r>
              <a:rPr sz="2450" spc="-20" dirty="0">
                <a:latin typeface="Times New Roman"/>
                <a:cs typeface="Times New Roman"/>
              </a:rPr>
              <a:t>will</a:t>
            </a:r>
            <a:r>
              <a:rPr sz="2450" dirty="0">
                <a:latin typeface="Times New Roman"/>
                <a:cs typeface="Times New Roman"/>
              </a:rPr>
              <a:t>	</a:t>
            </a:r>
            <a:r>
              <a:rPr sz="2450" spc="-10" dirty="0">
                <a:latin typeface="Times New Roman"/>
                <a:cs typeface="Times New Roman"/>
              </a:rPr>
              <a:t>cancel</a:t>
            </a:r>
            <a:r>
              <a:rPr sz="2450" dirty="0">
                <a:latin typeface="Times New Roman"/>
                <a:cs typeface="Times New Roman"/>
              </a:rPr>
              <a:t>	</a:t>
            </a:r>
            <a:r>
              <a:rPr sz="2450" spc="-50" dirty="0">
                <a:latin typeface="Times New Roman"/>
                <a:cs typeface="Times New Roman"/>
              </a:rPr>
              <a:t>each 	</a:t>
            </a:r>
            <a:r>
              <a:rPr sz="2450" dirty="0">
                <a:latin typeface="Times New Roman"/>
                <a:cs typeface="Times New Roman"/>
              </a:rPr>
              <a:t>other</a:t>
            </a:r>
            <a:r>
              <a:rPr sz="2450" spc="235" dirty="0">
                <a:latin typeface="Times New Roman"/>
                <a:cs typeface="Times New Roman"/>
              </a:rPr>
              <a:t> </a:t>
            </a:r>
            <a:r>
              <a:rPr sz="2450" spc="-20" dirty="0">
                <a:latin typeface="Times New Roman"/>
                <a:cs typeface="Times New Roman"/>
              </a:rPr>
              <a:t>out.</a:t>
            </a:r>
            <a:endParaRPr sz="2450">
              <a:latin typeface="Times New Roman"/>
              <a:cs typeface="Times New Roman"/>
            </a:endParaRPr>
          </a:p>
          <a:p>
            <a:pPr marL="25400">
              <a:lnSpc>
                <a:spcPct val="100000"/>
              </a:lnSpc>
              <a:spcBef>
                <a:spcPts val="1945"/>
              </a:spcBef>
              <a:tabLst>
                <a:tab pos="16338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5" dirty="0"/>
              <a:t> </a:t>
            </a:r>
            <a:r>
              <a:rPr dirty="0"/>
              <a:t>has</a:t>
            </a:r>
            <a:r>
              <a:rPr spc="-5" dirty="0"/>
              <a:t> </a:t>
            </a:r>
            <a:r>
              <a:rPr dirty="0"/>
              <a:t>greater</a:t>
            </a:r>
            <a:r>
              <a:rPr spc="-5" dirty="0"/>
              <a:t> </a:t>
            </a:r>
            <a:r>
              <a:rPr dirty="0"/>
              <a:t>momentum,</a:t>
            </a:r>
            <a:r>
              <a:rPr spc="30" dirty="0"/>
              <a:t> </a:t>
            </a:r>
            <a:r>
              <a:rPr dirty="0"/>
              <a:t>A)</a:t>
            </a:r>
            <a:r>
              <a:rPr spc="-5" dirty="0"/>
              <a:t> </a:t>
            </a:r>
            <a:r>
              <a:rPr dirty="0"/>
              <a:t>a</a:t>
            </a:r>
            <a:r>
              <a:rPr spc="-5" dirty="0"/>
              <a:t> </a:t>
            </a:r>
            <a:r>
              <a:rPr spc="-50" dirty="0"/>
              <a:t>10</a:t>
            </a:r>
            <a:r>
              <a:rPr spc="5" dirty="0"/>
              <a:t> </a:t>
            </a:r>
            <a:r>
              <a:rPr dirty="0"/>
              <a:t>nm</a:t>
            </a:r>
            <a:r>
              <a:rPr spc="-5" dirty="0"/>
              <a:t> </a:t>
            </a:r>
            <a:r>
              <a:rPr dirty="0"/>
              <a:t>photon</a:t>
            </a:r>
            <a:r>
              <a:rPr spc="-5" dirty="0"/>
              <a:t> </a:t>
            </a:r>
            <a:r>
              <a:rPr dirty="0"/>
              <a:t>or</a:t>
            </a:r>
            <a:r>
              <a:rPr spc="-5" dirty="0"/>
              <a:t> </a:t>
            </a:r>
            <a:r>
              <a:rPr dirty="0"/>
              <a:t>B) a</a:t>
            </a:r>
            <a:r>
              <a:rPr spc="-5" dirty="0"/>
              <a:t> </a:t>
            </a:r>
            <a:r>
              <a:rPr spc="-80" dirty="0"/>
              <a:t>100</a:t>
            </a:r>
            <a:r>
              <a:rPr spc="5" dirty="0"/>
              <a:t> </a:t>
            </a:r>
            <a:r>
              <a:rPr spc="-25" dirty="0"/>
              <a:t>nm </a:t>
            </a:r>
            <a:r>
              <a:rPr spc="-10" dirty="0"/>
              <a:t>photon?</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5" dirty="0"/>
              <a:t> </a:t>
            </a:r>
            <a:r>
              <a:rPr dirty="0"/>
              <a:t>has</a:t>
            </a:r>
            <a:r>
              <a:rPr spc="-5" dirty="0"/>
              <a:t> </a:t>
            </a:r>
            <a:r>
              <a:rPr dirty="0"/>
              <a:t>greater</a:t>
            </a:r>
            <a:r>
              <a:rPr spc="-5" dirty="0"/>
              <a:t> </a:t>
            </a:r>
            <a:r>
              <a:rPr dirty="0"/>
              <a:t>momentum,</a:t>
            </a:r>
            <a:r>
              <a:rPr spc="30" dirty="0"/>
              <a:t> </a:t>
            </a:r>
            <a:r>
              <a:rPr dirty="0"/>
              <a:t>A)</a:t>
            </a:r>
            <a:r>
              <a:rPr spc="-5" dirty="0"/>
              <a:t> </a:t>
            </a:r>
            <a:r>
              <a:rPr dirty="0"/>
              <a:t>a</a:t>
            </a:r>
            <a:r>
              <a:rPr spc="-5" dirty="0"/>
              <a:t> </a:t>
            </a:r>
            <a:r>
              <a:rPr spc="-50" dirty="0"/>
              <a:t>10</a:t>
            </a:r>
            <a:r>
              <a:rPr spc="5" dirty="0"/>
              <a:t> </a:t>
            </a:r>
            <a:r>
              <a:rPr dirty="0"/>
              <a:t>nm</a:t>
            </a:r>
            <a:r>
              <a:rPr spc="-5" dirty="0"/>
              <a:t> </a:t>
            </a:r>
            <a:r>
              <a:rPr dirty="0"/>
              <a:t>photon</a:t>
            </a:r>
            <a:r>
              <a:rPr spc="-5" dirty="0"/>
              <a:t> </a:t>
            </a:r>
            <a:r>
              <a:rPr dirty="0"/>
              <a:t>or</a:t>
            </a:r>
            <a:r>
              <a:rPr spc="-5" dirty="0"/>
              <a:t> </a:t>
            </a:r>
            <a:r>
              <a:rPr dirty="0"/>
              <a:t>B) a</a:t>
            </a:r>
            <a:r>
              <a:rPr spc="-5" dirty="0"/>
              <a:t> </a:t>
            </a:r>
            <a:r>
              <a:rPr spc="-80" dirty="0"/>
              <a:t>100</a:t>
            </a:r>
            <a:r>
              <a:rPr spc="5" dirty="0"/>
              <a:t> </a:t>
            </a:r>
            <a:r>
              <a:rPr spc="-25" dirty="0"/>
              <a:t>nm </a:t>
            </a:r>
            <a:r>
              <a:rPr spc="-10" dirty="0"/>
              <a:t>photon?</a:t>
            </a:r>
          </a:p>
        </p:txBody>
      </p:sp>
      <p:sp>
        <p:nvSpPr>
          <p:cNvPr id="5" name="object 5"/>
          <p:cNvSpPr txBox="1"/>
          <p:nvPr/>
        </p:nvSpPr>
        <p:spPr>
          <a:xfrm>
            <a:off x="707758" y="2187599"/>
            <a:ext cx="1852930"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782955"/>
          </a:xfrm>
          <a:prstGeom prst="rect">
            <a:avLst/>
          </a:prstGeom>
        </p:spPr>
        <p:txBody>
          <a:bodyPr vert="horz" wrap="square" lIns="0" tIns="9525" rIns="0" bIns="0" rtlCol="0">
            <a:spAutoFit/>
          </a:bodyPr>
          <a:lstStyle/>
          <a:p>
            <a:pPr marL="12700" marR="5080">
              <a:lnSpc>
                <a:spcPct val="101699"/>
              </a:lnSpc>
              <a:spcBef>
                <a:spcPts val="75"/>
              </a:spcBef>
              <a:tabLst>
                <a:tab pos="6893559" algn="l"/>
              </a:tabLst>
            </a:pPr>
            <a:r>
              <a:rPr dirty="0"/>
              <a:t>A</a:t>
            </a:r>
            <a:r>
              <a:rPr spc="130" dirty="0"/>
              <a:t> </a:t>
            </a:r>
            <a:r>
              <a:rPr dirty="0"/>
              <a:t>photon</a:t>
            </a:r>
            <a:r>
              <a:rPr spc="145" dirty="0"/>
              <a:t> </a:t>
            </a:r>
            <a:r>
              <a:rPr dirty="0"/>
              <a:t>and</a:t>
            </a:r>
            <a:r>
              <a:rPr spc="145" dirty="0"/>
              <a:t> </a:t>
            </a:r>
            <a:r>
              <a:rPr dirty="0"/>
              <a:t>an</a:t>
            </a:r>
            <a:r>
              <a:rPr spc="145" dirty="0"/>
              <a:t> </a:t>
            </a:r>
            <a:r>
              <a:rPr dirty="0"/>
              <a:t>electron</a:t>
            </a:r>
            <a:r>
              <a:rPr spc="145" dirty="0"/>
              <a:t> </a:t>
            </a:r>
            <a:r>
              <a:rPr dirty="0"/>
              <a:t>have</a:t>
            </a:r>
            <a:r>
              <a:rPr spc="140" dirty="0"/>
              <a:t> </a:t>
            </a:r>
            <a:r>
              <a:rPr dirty="0"/>
              <a:t>the</a:t>
            </a:r>
            <a:r>
              <a:rPr spc="150" dirty="0"/>
              <a:t> </a:t>
            </a:r>
            <a:r>
              <a:rPr dirty="0"/>
              <a:t>same</a:t>
            </a:r>
            <a:r>
              <a:rPr spc="145" dirty="0"/>
              <a:t> </a:t>
            </a:r>
            <a:r>
              <a:rPr spc="-10" dirty="0"/>
              <a:t>momentum.</a:t>
            </a:r>
            <a:r>
              <a:rPr dirty="0"/>
              <a:t>	Which</a:t>
            </a:r>
            <a:r>
              <a:rPr spc="30" dirty="0"/>
              <a:t> </a:t>
            </a:r>
            <a:r>
              <a:rPr spc="-45" dirty="0"/>
              <a:t>one </a:t>
            </a:r>
            <a:r>
              <a:rPr dirty="0"/>
              <a:t>has</a:t>
            </a:r>
            <a:r>
              <a:rPr spc="-50" dirty="0"/>
              <a:t> </a:t>
            </a:r>
            <a:r>
              <a:rPr dirty="0"/>
              <a:t>greater</a:t>
            </a:r>
            <a:r>
              <a:rPr spc="-50" dirty="0"/>
              <a:t> </a:t>
            </a:r>
            <a:r>
              <a:rPr dirty="0"/>
              <a:t>energy:</a:t>
            </a:r>
            <a:r>
              <a:rPr spc="325" dirty="0"/>
              <a:t> </a:t>
            </a:r>
            <a:r>
              <a:rPr dirty="0"/>
              <a:t>A)</a:t>
            </a:r>
            <a:r>
              <a:rPr spc="-55" dirty="0"/>
              <a:t> </a:t>
            </a:r>
            <a:r>
              <a:rPr dirty="0"/>
              <a:t>Photon,</a:t>
            </a:r>
            <a:r>
              <a:rPr spc="-5" dirty="0"/>
              <a:t> </a:t>
            </a:r>
            <a:r>
              <a:rPr dirty="0"/>
              <a:t>B)</a:t>
            </a:r>
            <a:r>
              <a:rPr spc="-50" dirty="0"/>
              <a:t> </a:t>
            </a:r>
            <a:r>
              <a:rPr dirty="0"/>
              <a:t>Electron,</a:t>
            </a:r>
            <a:r>
              <a:rPr spc="-5" dirty="0"/>
              <a:t> </a:t>
            </a:r>
            <a:r>
              <a:rPr dirty="0"/>
              <a:t>or</a:t>
            </a:r>
            <a:r>
              <a:rPr spc="-50" dirty="0"/>
              <a:t> </a:t>
            </a:r>
            <a:r>
              <a:rPr dirty="0"/>
              <a:t>C)</a:t>
            </a:r>
            <a:r>
              <a:rPr spc="-50" dirty="0"/>
              <a:t> </a:t>
            </a:r>
            <a:r>
              <a:rPr dirty="0"/>
              <a:t>They</a:t>
            </a:r>
            <a:r>
              <a:rPr spc="-45" dirty="0"/>
              <a:t> </a:t>
            </a:r>
            <a:r>
              <a:rPr dirty="0"/>
              <a:t>are</a:t>
            </a:r>
            <a:r>
              <a:rPr spc="-50" dirty="0"/>
              <a:t> </a:t>
            </a:r>
            <a:r>
              <a:rPr spc="-10" dirty="0"/>
              <a:t>equal?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12700" marR="5080">
              <a:lnSpc>
                <a:spcPct val="101699"/>
              </a:lnSpc>
              <a:spcBef>
                <a:spcPts val="75"/>
              </a:spcBef>
              <a:tabLst>
                <a:tab pos="6893559" algn="l"/>
              </a:tabLst>
            </a:pPr>
            <a:r>
              <a:rPr dirty="0"/>
              <a:t>A</a:t>
            </a:r>
            <a:r>
              <a:rPr spc="130" dirty="0"/>
              <a:t> </a:t>
            </a:r>
            <a:r>
              <a:rPr dirty="0"/>
              <a:t>photon</a:t>
            </a:r>
            <a:r>
              <a:rPr spc="145" dirty="0"/>
              <a:t> </a:t>
            </a:r>
            <a:r>
              <a:rPr dirty="0"/>
              <a:t>and</a:t>
            </a:r>
            <a:r>
              <a:rPr spc="145" dirty="0"/>
              <a:t> </a:t>
            </a:r>
            <a:r>
              <a:rPr dirty="0"/>
              <a:t>an</a:t>
            </a:r>
            <a:r>
              <a:rPr spc="145" dirty="0"/>
              <a:t> </a:t>
            </a:r>
            <a:r>
              <a:rPr dirty="0"/>
              <a:t>electron</a:t>
            </a:r>
            <a:r>
              <a:rPr spc="145" dirty="0"/>
              <a:t> </a:t>
            </a:r>
            <a:r>
              <a:rPr dirty="0"/>
              <a:t>have</a:t>
            </a:r>
            <a:r>
              <a:rPr spc="140" dirty="0"/>
              <a:t> </a:t>
            </a:r>
            <a:r>
              <a:rPr dirty="0"/>
              <a:t>the</a:t>
            </a:r>
            <a:r>
              <a:rPr spc="150" dirty="0"/>
              <a:t> </a:t>
            </a:r>
            <a:r>
              <a:rPr dirty="0"/>
              <a:t>same</a:t>
            </a:r>
            <a:r>
              <a:rPr spc="145" dirty="0"/>
              <a:t> </a:t>
            </a:r>
            <a:r>
              <a:rPr spc="-10" dirty="0"/>
              <a:t>momentum.</a:t>
            </a:r>
            <a:r>
              <a:rPr dirty="0"/>
              <a:t>	Which</a:t>
            </a:r>
            <a:r>
              <a:rPr spc="30" dirty="0"/>
              <a:t> </a:t>
            </a:r>
            <a:r>
              <a:rPr spc="-45" dirty="0"/>
              <a:t>one </a:t>
            </a:r>
            <a:r>
              <a:rPr dirty="0"/>
              <a:t>has</a:t>
            </a:r>
            <a:r>
              <a:rPr spc="-50" dirty="0"/>
              <a:t> </a:t>
            </a:r>
            <a:r>
              <a:rPr dirty="0"/>
              <a:t>greater</a:t>
            </a:r>
            <a:r>
              <a:rPr spc="-50" dirty="0"/>
              <a:t> </a:t>
            </a:r>
            <a:r>
              <a:rPr dirty="0"/>
              <a:t>energy:</a:t>
            </a:r>
            <a:r>
              <a:rPr spc="325" dirty="0"/>
              <a:t> </a:t>
            </a:r>
            <a:r>
              <a:rPr dirty="0"/>
              <a:t>A)</a:t>
            </a:r>
            <a:r>
              <a:rPr spc="-55" dirty="0"/>
              <a:t> </a:t>
            </a:r>
            <a:r>
              <a:rPr dirty="0"/>
              <a:t>Photon,</a:t>
            </a:r>
            <a:r>
              <a:rPr spc="-5" dirty="0"/>
              <a:t> </a:t>
            </a:r>
            <a:r>
              <a:rPr dirty="0"/>
              <a:t>B)</a:t>
            </a:r>
            <a:r>
              <a:rPr spc="-50" dirty="0"/>
              <a:t> </a:t>
            </a:r>
            <a:r>
              <a:rPr dirty="0"/>
              <a:t>Electron,</a:t>
            </a:r>
            <a:r>
              <a:rPr spc="-5" dirty="0"/>
              <a:t> </a:t>
            </a:r>
            <a:r>
              <a:rPr dirty="0"/>
              <a:t>or</a:t>
            </a:r>
            <a:r>
              <a:rPr spc="-50" dirty="0"/>
              <a:t> </a:t>
            </a:r>
            <a:r>
              <a:rPr dirty="0"/>
              <a:t>C)</a:t>
            </a:r>
            <a:r>
              <a:rPr spc="-50" dirty="0"/>
              <a:t> </a:t>
            </a:r>
            <a:r>
              <a:rPr dirty="0"/>
              <a:t>They</a:t>
            </a:r>
            <a:r>
              <a:rPr spc="-45" dirty="0"/>
              <a:t> </a:t>
            </a:r>
            <a:r>
              <a:rPr dirty="0"/>
              <a:t>are</a:t>
            </a:r>
            <a:r>
              <a:rPr spc="-50" dirty="0"/>
              <a:t> </a:t>
            </a:r>
            <a:r>
              <a:rPr spc="-10" dirty="0"/>
              <a:t>equal?</a:t>
            </a:r>
          </a:p>
        </p:txBody>
      </p:sp>
      <p:sp>
        <p:nvSpPr>
          <p:cNvPr id="5" name="object 5"/>
          <p:cNvSpPr txBox="1"/>
          <p:nvPr/>
        </p:nvSpPr>
        <p:spPr>
          <a:xfrm>
            <a:off x="707758" y="2170390"/>
            <a:ext cx="1840230"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416925" cy="782955"/>
          </a:xfrm>
          <a:prstGeom prst="rect">
            <a:avLst/>
          </a:prstGeom>
        </p:spPr>
        <p:txBody>
          <a:bodyPr vert="horz" wrap="square" lIns="0" tIns="9525" rIns="0" bIns="0" rtlCol="0">
            <a:spAutoFit/>
          </a:bodyPr>
          <a:lstStyle/>
          <a:p>
            <a:pPr marL="12700" marR="5080">
              <a:lnSpc>
                <a:spcPct val="101699"/>
              </a:lnSpc>
              <a:spcBef>
                <a:spcPts val="75"/>
              </a:spcBef>
            </a:pPr>
            <a:r>
              <a:rPr dirty="0"/>
              <a:t>In</a:t>
            </a:r>
            <a:r>
              <a:rPr spc="-60" dirty="0"/>
              <a:t> </a:t>
            </a:r>
            <a:r>
              <a:rPr dirty="0"/>
              <a:t>Compton</a:t>
            </a:r>
            <a:r>
              <a:rPr spc="-55" dirty="0"/>
              <a:t> </a:t>
            </a:r>
            <a:r>
              <a:rPr dirty="0"/>
              <a:t>scattering</a:t>
            </a:r>
            <a:r>
              <a:rPr spc="-60" dirty="0"/>
              <a:t> </a:t>
            </a:r>
            <a:r>
              <a:rPr dirty="0"/>
              <a:t>the</a:t>
            </a:r>
            <a:r>
              <a:rPr spc="-60" dirty="0"/>
              <a:t> </a:t>
            </a:r>
            <a:r>
              <a:rPr spc="-45" dirty="0"/>
              <a:t>wavelength</a:t>
            </a:r>
            <a:r>
              <a:rPr spc="-50" dirty="0"/>
              <a:t> </a:t>
            </a:r>
            <a:r>
              <a:rPr spc="-120" dirty="0"/>
              <a:t>of</a:t>
            </a:r>
            <a:r>
              <a:rPr spc="-60" dirty="0"/>
              <a:t> </a:t>
            </a:r>
            <a:r>
              <a:rPr dirty="0"/>
              <a:t>the</a:t>
            </a:r>
            <a:r>
              <a:rPr spc="-60" dirty="0"/>
              <a:t> </a:t>
            </a:r>
            <a:r>
              <a:rPr dirty="0"/>
              <a:t>photon</a:t>
            </a:r>
            <a:r>
              <a:rPr spc="-50" dirty="0"/>
              <a:t> </a:t>
            </a:r>
            <a:r>
              <a:rPr spc="-85" dirty="0"/>
              <a:t>will</a:t>
            </a:r>
            <a:r>
              <a:rPr spc="-60" dirty="0"/>
              <a:t> </a:t>
            </a:r>
            <a:r>
              <a:rPr dirty="0"/>
              <a:t>.</a:t>
            </a:r>
            <a:r>
              <a:rPr spc="-175" dirty="0"/>
              <a:t> </a:t>
            </a:r>
            <a:r>
              <a:rPr dirty="0"/>
              <a:t>.</a:t>
            </a:r>
            <a:r>
              <a:rPr spc="-170" dirty="0"/>
              <a:t> </a:t>
            </a:r>
            <a:r>
              <a:rPr dirty="0"/>
              <a:t>.</a:t>
            </a:r>
            <a:r>
              <a:rPr spc="-175" dirty="0"/>
              <a:t> </a:t>
            </a:r>
            <a:r>
              <a:rPr spc="-10" dirty="0"/>
              <a:t>(Choose one.)</a:t>
            </a:r>
          </a:p>
        </p:txBody>
      </p:sp>
      <p:sp>
        <p:nvSpPr>
          <p:cNvPr id="5" name="object 5"/>
          <p:cNvSpPr txBox="1"/>
          <p:nvPr/>
        </p:nvSpPr>
        <p:spPr>
          <a:xfrm>
            <a:off x="719315" y="2059259"/>
            <a:ext cx="565340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35" dirty="0">
                <a:latin typeface="Times New Roman"/>
                <a:cs typeface="Times New Roman"/>
              </a:rPr>
              <a:t>Always</a:t>
            </a:r>
            <a:r>
              <a:rPr sz="2450" spc="-75" dirty="0">
                <a:latin typeface="Times New Roman"/>
                <a:cs typeface="Times New Roman"/>
              </a:rPr>
              <a:t> </a:t>
            </a:r>
            <a:r>
              <a:rPr sz="2450" dirty="0">
                <a:latin typeface="Times New Roman"/>
                <a:cs typeface="Times New Roman"/>
              </a:rPr>
              <a:t>go</a:t>
            </a:r>
            <a:r>
              <a:rPr sz="2450" spc="-70" dirty="0">
                <a:latin typeface="Times New Roman"/>
                <a:cs typeface="Times New Roman"/>
              </a:rPr>
              <a:t> </a:t>
            </a:r>
            <a:r>
              <a:rPr sz="2450" spc="-25" dirty="0">
                <a:latin typeface="Times New Roman"/>
                <a:cs typeface="Times New Roman"/>
              </a:rPr>
              <a:t>up</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35" dirty="0">
                <a:latin typeface="Times New Roman"/>
                <a:cs typeface="Times New Roman"/>
              </a:rPr>
              <a:t>Always</a:t>
            </a:r>
            <a:r>
              <a:rPr sz="2450" spc="-75" dirty="0">
                <a:latin typeface="Times New Roman"/>
                <a:cs typeface="Times New Roman"/>
              </a:rPr>
              <a:t> </a:t>
            </a:r>
            <a:r>
              <a:rPr sz="2450" dirty="0">
                <a:latin typeface="Times New Roman"/>
                <a:cs typeface="Times New Roman"/>
              </a:rPr>
              <a:t>go</a:t>
            </a:r>
            <a:r>
              <a:rPr sz="2450" spc="-70" dirty="0">
                <a:latin typeface="Times New Roman"/>
                <a:cs typeface="Times New Roman"/>
              </a:rPr>
              <a:t> </a:t>
            </a:r>
            <a:r>
              <a:rPr sz="2450" spc="-20" dirty="0">
                <a:latin typeface="Times New Roman"/>
                <a:cs typeface="Times New Roman"/>
              </a:rPr>
              <a:t>down</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spc="-10" dirty="0">
                <a:latin typeface="Times New Roman"/>
                <a:cs typeface="Times New Roman"/>
              </a:rPr>
              <a:t>Sometimes</a:t>
            </a:r>
            <a:r>
              <a:rPr sz="2450" spc="15" dirty="0">
                <a:latin typeface="Times New Roman"/>
                <a:cs typeface="Times New Roman"/>
              </a:rPr>
              <a:t> </a:t>
            </a:r>
            <a:r>
              <a:rPr sz="2450" dirty="0">
                <a:latin typeface="Times New Roman"/>
                <a:cs typeface="Times New Roman"/>
              </a:rPr>
              <a:t>go</a:t>
            </a:r>
            <a:r>
              <a:rPr sz="2450" spc="20" dirty="0">
                <a:latin typeface="Times New Roman"/>
                <a:cs typeface="Times New Roman"/>
              </a:rPr>
              <a:t> </a:t>
            </a:r>
            <a:r>
              <a:rPr sz="2450" dirty="0">
                <a:latin typeface="Times New Roman"/>
                <a:cs typeface="Times New Roman"/>
              </a:rPr>
              <a:t>up</a:t>
            </a:r>
            <a:r>
              <a:rPr sz="2450" spc="15" dirty="0">
                <a:latin typeface="Times New Roman"/>
                <a:cs typeface="Times New Roman"/>
              </a:rPr>
              <a:t> </a:t>
            </a:r>
            <a:r>
              <a:rPr sz="2450" dirty="0">
                <a:latin typeface="Times New Roman"/>
                <a:cs typeface="Times New Roman"/>
              </a:rPr>
              <a:t>and</a:t>
            </a:r>
            <a:r>
              <a:rPr sz="2450" spc="15" dirty="0">
                <a:latin typeface="Times New Roman"/>
                <a:cs typeface="Times New Roman"/>
              </a:rPr>
              <a:t> </a:t>
            </a:r>
            <a:r>
              <a:rPr sz="2450" dirty="0">
                <a:latin typeface="Times New Roman"/>
                <a:cs typeface="Times New Roman"/>
              </a:rPr>
              <a:t>sometimes</a:t>
            </a:r>
            <a:r>
              <a:rPr sz="2450" spc="20" dirty="0">
                <a:latin typeface="Times New Roman"/>
                <a:cs typeface="Times New Roman"/>
              </a:rPr>
              <a:t> </a:t>
            </a:r>
            <a:r>
              <a:rPr sz="2450" dirty="0">
                <a:latin typeface="Times New Roman"/>
                <a:cs typeface="Times New Roman"/>
              </a:rPr>
              <a:t>go</a:t>
            </a:r>
            <a:r>
              <a:rPr sz="2450" spc="15" dirty="0">
                <a:latin typeface="Times New Roman"/>
                <a:cs typeface="Times New Roman"/>
              </a:rPr>
              <a:t> </a:t>
            </a:r>
            <a:r>
              <a:rPr sz="2450" spc="-20" dirty="0">
                <a:latin typeface="Times New Roman"/>
                <a:cs typeface="Times New Roman"/>
              </a:rPr>
              <a:t>down</a:t>
            </a:r>
            <a:endParaRPr sz="2450">
              <a:latin typeface="Times New Roman"/>
              <a:cs typeface="Times New Roman"/>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416925" cy="782955"/>
          </a:xfrm>
          <a:prstGeom prst="rect">
            <a:avLst/>
          </a:prstGeom>
        </p:spPr>
        <p:txBody>
          <a:bodyPr vert="horz" wrap="square" lIns="0" tIns="9525" rIns="0" bIns="0" rtlCol="0">
            <a:spAutoFit/>
          </a:bodyPr>
          <a:lstStyle/>
          <a:p>
            <a:pPr marL="12700" marR="5080">
              <a:lnSpc>
                <a:spcPct val="101699"/>
              </a:lnSpc>
              <a:spcBef>
                <a:spcPts val="75"/>
              </a:spcBef>
            </a:pPr>
            <a:r>
              <a:rPr dirty="0"/>
              <a:t>In</a:t>
            </a:r>
            <a:r>
              <a:rPr spc="-60" dirty="0"/>
              <a:t> </a:t>
            </a:r>
            <a:r>
              <a:rPr dirty="0"/>
              <a:t>Compton</a:t>
            </a:r>
            <a:r>
              <a:rPr spc="-55" dirty="0"/>
              <a:t> </a:t>
            </a:r>
            <a:r>
              <a:rPr dirty="0"/>
              <a:t>scattering</a:t>
            </a:r>
            <a:r>
              <a:rPr spc="-60" dirty="0"/>
              <a:t> </a:t>
            </a:r>
            <a:r>
              <a:rPr dirty="0"/>
              <a:t>the</a:t>
            </a:r>
            <a:r>
              <a:rPr spc="-60" dirty="0"/>
              <a:t> </a:t>
            </a:r>
            <a:r>
              <a:rPr spc="-45" dirty="0"/>
              <a:t>wavelength</a:t>
            </a:r>
            <a:r>
              <a:rPr spc="-50" dirty="0"/>
              <a:t> </a:t>
            </a:r>
            <a:r>
              <a:rPr spc="-120" dirty="0"/>
              <a:t>of</a:t>
            </a:r>
            <a:r>
              <a:rPr spc="-60" dirty="0"/>
              <a:t> </a:t>
            </a:r>
            <a:r>
              <a:rPr dirty="0"/>
              <a:t>the</a:t>
            </a:r>
            <a:r>
              <a:rPr spc="-60" dirty="0"/>
              <a:t> </a:t>
            </a:r>
            <a:r>
              <a:rPr dirty="0"/>
              <a:t>photon</a:t>
            </a:r>
            <a:r>
              <a:rPr spc="-50" dirty="0"/>
              <a:t> </a:t>
            </a:r>
            <a:r>
              <a:rPr spc="-85" dirty="0"/>
              <a:t>will</a:t>
            </a:r>
            <a:r>
              <a:rPr spc="-60" dirty="0"/>
              <a:t> </a:t>
            </a:r>
            <a:r>
              <a:rPr dirty="0"/>
              <a:t>.</a:t>
            </a:r>
            <a:r>
              <a:rPr spc="-175" dirty="0"/>
              <a:t> </a:t>
            </a:r>
            <a:r>
              <a:rPr dirty="0"/>
              <a:t>.</a:t>
            </a:r>
            <a:r>
              <a:rPr spc="-170" dirty="0"/>
              <a:t> </a:t>
            </a:r>
            <a:r>
              <a:rPr dirty="0"/>
              <a:t>.</a:t>
            </a:r>
            <a:r>
              <a:rPr spc="-175" dirty="0"/>
              <a:t> </a:t>
            </a:r>
            <a:r>
              <a:rPr spc="-10" dirty="0"/>
              <a:t>(Choose one.)</a:t>
            </a:r>
          </a:p>
        </p:txBody>
      </p:sp>
      <p:sp>
        <p:nvSpPr>
          <p:cNvPr id="5" name="object 5"/>
          <p:cNvSpPr txBox="1"/>
          <p:nvPr/>
        </p:nvSpPr>
        <p:spPr>
          <a:xfrm>
            <a:off x="707758" y="2059259"/>
            <a:ext cx="566483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35" dirty="0">
                <a:latin typeface="Times New Roman"/>
                <a:cs typeface="Times New Roman"/>
              </a:rPr>
              <a:t>Always</a:t>
            </a:r>
            <a:r>
              <a:rPr sz="2450" spc="-75" dirty="0">
                <a:latin typeface="Times New Roman"/>
                <a:cs typeface="Times New Roman"/>
              </a:rPr>
              <a:t> </a:t>
            </a:r>
            <a:r>
              <a:rPr sz="2450" dirty="0">
                <a:latin typeface="Times New Roman"/>
                <a:cs typeface="Times New Roman"/>
              </a:rPr>
              <a:t>go</a:t>
            </a:r>
            <a:r>
              <a:rPr sz="2450" spc="-70" dirty="0">
                <a:latin typeface="Times New Roman"/>
                <a:cs typeface="Times New Roman"/>
              </a:rPr>
              <a:t> </a:t>
            </a:r>
            <a:r>
              <a:rPr sz="2450" spc="-25" dirty="0">
                <a:latin typeface="Times New Roman"/>
                <a:cs typeface="Times New Roman"/>
              </a:rPr>
              <a:t>up</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35" dirty="0">
                <a:latin typeface="Times New Roman"/>
                <a:cs typeface="Times New Roman"/>
              </a:rPr>
              <a:t>Always</a:t>
            </a:r>
            <a:r>
              <a:rPr sz="2450" spc="-75" dirty="0">
                <a:latin typeface="Times New Roman"/>
                <a:cs typeface="Times New Roman"/>
              </a:rPr>
              <a:t> </a:t>
            </a:r>
            <a:r>
              <a:rPr sz="2450" dirty="0">
                <a:latin typeface="Times New Roman"/>
                <a:cs typeface="Times New Roman"/>
              </a:rPr>
              <a:t>go</a:t>
            </a:r>
            <a:r>
              <a:rPr sz="2450" spc="-70" dirty="0">
                <a:latin typeface="Times New Roman"/>
                <a:cs typeface="Times New Roman"/>
              </a:rPr>
              <a:t> </a:t>
            </a:r>
            <a:r>
              <a:rPr sz="2450" spc="-20" dirty="0">
                <a:latin typeface="Times New Roman"/>
                <a:cs typeface="Times New Roman"/>
              </a:rPr>
              <a:t>down</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10" dirty="0">
                <a:latin typeface="Times New Roman"/>
                <a:cs typeface="Times New Roman"/>
              </a:rPr>
              <a:t>Sometimes</a:t>
            </a:r>
            <a:r>
              <a:rPr sz="2450" spc="15" dirty="0">
                <a:latin typeface="Times New Roman"/>
                <a:cs typeface="Times New Roman"/>
              </a:rPr>
              <a:t> </a:t>
            </a:r>
            <a:r>
              <a:rPr sz="2450" dirty="0">
                <a:latin typeface="Times New Roman"/>
                <a:cs typeface="Times New Roman"/>
              </a:rPr>
              <a:t>go</a:t>
            </a:r>
            <a:r>
              <a:rPr sz="2450" spc="20" dirty="0">
                <a:latin typeface="Times New Roman"/>
                <a:cs typeface="Times New Roman"/>
              </a:rPr>
              <a:t> </a:t>
            </a:r>
            <a:r>
              <a:rPr sz="2450" dirty="0">
                <a:latin typeface="Times New Roman"/>
                <a:cs typeface="Times New Roman"/>
              </a:rPr>
              <a:t>up</a:t>
            </a:r>
            <a:r>
              <a:rPr sz="2450" spc="15" dirty="0">
                <a:latin typeface="Times New Roman"/>
                <a:cs typeface="Times New Roman"/>
              </a:rPr>
              <a:t> </a:t>
            </a:r>
            <a:r>
              <a:rPr sz="2450" dirty="0">
                <a:latin typeface="Times New Roman"/>
                <a:cs typeface="Times New Roman"/>
              </a:rPr>
              <a:t>and</a:t>
            </a:r>
            <a:r>
              <a:rPr sz="2450" spc="15" dirty="0">
                <a:latin typeface="Times New Roman"/>
                <a:cs typeface="Times New Roman"/>
              </a:rPr>
              <a:t> </a:t>
            </a:r>
            <a:r>
              <a:rPr sz="2450" dirty="0">
                <a:latin typeface="Times New Roman"/>
                <a:cs typeface="Times New Roman"/>
              </a:rPr>
              <a:t>sometimes</a:t>
            </a:r>
            <a:r>
              <a:rPr sz="2450" spc="20" dirty="0">
                <a:latin typeface="Times New Roman"/>
                <a:cs typeface="Times New Roman"/>
              </a:rPr>
              <a:t> </a:t>
            </a:r>
            <a:r>
              <a:rPr sz="2450" dirty="0">
                <a:latin typeface="Times New Roman"/>
                <a:cs typeface="Times New Roman"/>
              </a:rPr>
              <a:t>go</a:t>
            </a:r>
            <a:r>
              <a:rPr sz="2450" spc="15" dirty="0">
                <a:latin typeface="Times New Roman"/>
                <a:cs typeface="Times New Roman"/>
              </a:rPr>
              <a:t> </a:t>
            </a:r>
            <a:r>
              <a:rPr sz="2450" spc="-20" dirty="0">
                <a:latin typeface="Times New Roman"/>
                <a:cs typeface="Times New Roman"/>
              </a:rPr>
              <a:t>down</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Compton</a:t>
            </a:r>
            <a:r>
              <a:rPr spc="250" dirty="0"/>
              <a:t> </a:t>
            </a:r>
            <a:r>
              <a:rPr dirty="0"/>
              <a:t>scattering</a:t>
            </a:r>
            <a:r>
              <a:rPr spc="254" dirty="0"/>
              <a:t> </a:t>
            </a:r>
            <a:r>
              <a:rPr dirty="0"/>
              <a:t>is</a:t>
            </a:r>
            <a:r>
              <a:rPr spc="250" dirty="0"/>
              <a:t> </a:t>
            </a:r>
            <a:r>
              <a:rPr spc="-10" dirty="0"/>
              <a:t>evidence</a:t>
            </a:r>
            <a:r>
              <a:rPr spc="254" dirty="0"/>
              <a:t> </a:t>
            </a:r>
            <a:r>
              <a:rPr dirty="0"/>
              <a:t>for</a:t>
            </a:r>
            <a:r>
              <a:rPr spc="250" dirty="0"/>
              <a:t> </a:t>
            </a:r>
            <a:r>
              <a:rPr dirty="0"/>
              <a:t>the</a:t>
            </a:r>
            <a:r>
              <a:rPr spc="254" dirty="0"/>
              <a:t> </a:t>
            </a:r>
            <a:r>
              <a:rPr dirty="0"/>
              <a:t>existence</a:t>
            </a:r>
            <a:r>
              <a:rPr spc="250" dirty="0"/>
              <a:t> </a:t>
            </a:r>
            <a:r>
              <a:rPr dirty="0"/>
              <a:t>of</a:t>
            </a:r>
            <a:r>
              <a:rPr spc="254" dirty="0"/>
              <a:t> </a:t>
            </a:r>
            <a:r>
              <a:rPr dirty="0"/>
              <a:t>photons</a:t>
            </a:r>
            <a:r>
              <a:rPr spc="250" dirty="0"/>
              <a:t> </a:t>
            </a:r>
            <a:r>
              <a:rPr spc="-25" dirty="0"/>
              <a:t>be- </a:t>
            </a:r>
            <a:r>
              <a:rPr dirty="0"/>
              <a:t>cause</a:t>
            </a:r>
            <a:r>
              <a:rPr spc="-125" dirty="0"/>
              <a:t> </a:t>
            </a:r>
            <a:r>
              <a:rPr dirty="0"/>
              <a:t>.</a:t>
            </a:r>
            <a:r>
              <a:rPr spc="-225" dirty="0"/>
              <a:t> </a:t>
            </a:r>
            <a:r>
              <a:rPr dirty="0"/>
              <a:t>.</a:t>
            </a:r>
            <a:r>
              <a:rPr spc="-225" dirty="0"/>
              <a:t> </a:t>
            </a:r>
            <a:r>
              <a:rPr dirty="0"/>
              <a:t>.</a:t>
            </a:r>
            <a:r>
              <a:rPr spc="-225" dirty="0"/>
              <a:t> </a:t>
            </a:r>
            <a:r>
              <a:rPr dirty="0"/>
              <a:t>(Choose</a:t>
            </a:r>
            <a:r>
              <a:rPr spc="35" dirty="0"/>
              <a:t> </a:t>
            </a:r>
            <a:r>
              <a:rPr spc="-10" dirty="0"/>
              <a:t>one.)</a:t>
            </a:r>
          </a:p>
        </p:txBody>
      </p:sp>
      <p:sp>
        <p:nvSpPr>
          <p:cNvPr id="5" name="object 5"/>
          <p:cNvSpPr txBox="1"/>
          <p:nvPr/>
        </p:nvSpPr>
        <p:spPr>
          <a:xfrm>
            <a:off x="715137" y="2042037"/>
            <a:ext cx="8260080" cy="318897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At </a:t>
            </a:r>
            <a:r>
              <a:rPr sz="2450" b="0" i="1" spc="-320" dirty="0">
                <a:latin typeface="Bookman Old Style"/>
                <a:cs typeface="Bookman Old Style"/>
              </a:rPr>
              <a:t>θ</a:t>
            </a:r>
            <a:r>
              <a:rPr sz="2450" b="0" i="1" spc="20" dirty="0">
                <a:latin typeface="Bookman Old Style"/>
                <a:cs typeface="Bookman Old Style"/>
              </a:rPr>
              <a:t> </a:t>
            </a:r>
            <a:r>
              <a:rPr sz="2450" spc="385" dirty="0">
                <a:latin typeface="Times New Roman"/>
                <a:cs typeface="Times New Roman"/>
              </a:rPr>
              <a:t>=</a:t>
            </a:r>
            <a:r>
              <a:rPr sz="2450" spc="15" dirty="0">
                <a:latin typeface="Times New Roman"/>
                <a:cs typeface="Times New Roman"/>
              </a:rPr>
              <a:t> </a:t>
            </a:r>
            <a:r>
              <a:rPr sz="2450" dirty="0">
                <a:latin typeface="Times New Roman"/>
                <a:cs typeface="Times New Roman"/>
              </a:rPr>
              <a:t>0</a:t>
            </a:r>
            <a:r>
              <a:rPr sz="2450" spc="80" dirty="0">
                <a:latin typeface="Times New Roman"/>
                <a:cs typeface="Times New Roman"/>
              </a:rPr>
              <a:t> </a:t>
            </a:r>
            <a:r>
              <a:rPr sz="2450" spc="65" dirty="0">
                <a:latin typeface="Times New Roman"/>
                <a:cs typeface="Times New Roman"/>
              </a:rPr>
              <a:t>it</a:t>
            </a:r>
            <a:r>
              <a:rPr sz="2450" spc="70" dirty="0">
                <a:latin typeface="Times New Roman"/>
                <a:cs typeface="Times New Roman"/>
              </a:rPr>
              <a:t> </a:t>
            </a:r>
            <a:r>
              <a:rPr sz="2450" spc="-35" dirty="0">
                <a:latin typeface="Times New Roman"/>
                <a:cs typeface="Times New Roman"/>
              </a:rPr>
              <a:t>shows</a:t>
            </a:r>
            <a:r>
              <a:rPr sz="2450" spc="75" dirty="0">
                <a:latin typeface="Times New Roman"/>
                <a:cs typeface="Times New Roman"/>
              </a:rPr>
              <a:t> </a:t>
            </a:r>
            <a:r>
              <a:rPr sz="2450" dirty="0">
                <a:latin typeface="Times New Roman"/>
                <a:cs typeface="Times New Roman"/>
              </a:rPr>
              <a:t>no</a:t>
            </a:r>
            <a:r>
              <a:rPr sz="2450" spc="75" dirty="0">
                <a:latin typeface="Times New Roman"/>
                <a:cs typeface="Times New Roman"/>
              </a:rPr>
              <a:t> </a:t>
            </a:r>
            <a:r>
              <a:rPr sz="2450" dirty="0">
                <a:latin typeface="Times New Roman"/>
                <a:cs typeface="Times New Roman"/>
              </a:rPr>
              <a:t>change</a:t>
            </a:r>
            <a:r>
              <a:rPr sz="2450" spc="70"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spc="-10" dirty="0">
                <a:latin typeface="Times New Roman"/>
                <a:cs typeface="Times New Roman"/>
              </a:rPr>
              <a:t>wavelength.</a:t>
            </a:r>
            <a:endParaRPr sz="2450">
              <a:latin typeface="Times New Roman"/>
              <a:cs typeface="Times New Roman"/>
            </a:endParaRPr>
          </a:p>
          <a:p>
            <a:pPr marL="386715" marR="5715" indent="-358140">
              <a:lnSpc>
                <a:spcPct val="101699"/>
              </a:lnSpc>
              <a:spcBef>
                <a:spcPts val="995"/>
              </a:spcBef>
              <a:buAutoNum type="alphaUcPeriod"/>
              <a:tabLst>
                <a:tab pos="387985" algn="l"/>
                <a:tab pos="1851025" algn="l"/>
                <a:tab pos="2393950" algn="l"/>
                <a:tab pos="3625850" algn="l"/>
                <a:tab pos="4846955" algn="l"/>
                <a:tab pos="5808345" algn="l"/>
                <a:tab pos="6247765" algn="l"/>
                <a:tab pos="6790690" algn="l"/>
                <a:tab pos="7562215" algn="l"/>
                <a:tab pos="7943850" algn="l"/>
              </a:tabLst>
            </a:pPr>
            <a:r>
              <a:rPr sz="2450" spc="-10" dirty="0">
                <a:latin typeface="Times New Roman"/>
                <a:cs typeface="Times New Roman"/>
              </a:rPr>
              <a:t>Classically</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outgoing</a:t>
            </a:r>
            <a:r>
              <a:rPr sz="2450" dirty="0">
                <a:latin typeface="Times New Roman"/>
                <a:cs typeface="Times New Roman"/>
              </a:rPr>
              <a:t>	</a:t>
            </a:r>
            <a:r>
              <a:rPr sz="2450" spc="-10" dirty="0">
                <a:latin typeface="Times New Roman"/>
                <a:cs typeface="Times New Roman"/>
              </a:rPr>
              <a:t>intensity</a:t>
            </a:r>
            <a:r>
              <a:rPr sz="2450" dirty="0">
                <a:latin typeface="Times New Roman"/>
                <a:cs typeface="Times New Roman"/>
              </a:rPr>
              <a:t>	</a:t>
            </a:r>
            <a:r>
              <a:rPr sz="2450" spc="-10" dirty="0">
                <a:latin typeface="Times New Roman"/>
                <a:cs typeface="Times New Roman"/>
              </a:rPr>
              <a:t>should</a:t>
            </a:r>
            <a:r>
              <a:rPr sz="2450" dirty="0">
                <a:latin typeface="Times New Roman"/>
                <a:cs typeface="Times New Roman"/>
              </a:rPr>
              <a:t>	</a:t>
            </a:r>
            <a:r>
              <a:rPr sz="2450" spc="-25" dirty="0">
                <a:latin typeface="Times New Roman"/>
                <a:cs typeface="Times New Roman"/>
              </a:rPr>
              <a:t>be</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20" dirty="0">
                <a:latin typeface="Times New Roman"/>
                <a:cs typeface="Times New Roman"/>
              </a:rPr>
              <a:t>same</a:t>
            </a:r>
            <a:r>
              <a:rPr sz="2450" dirty="0">
                <a:latin typeface="Times New Roman"/>
                <a:cs typeface="Times New Roman"/>
              </a:rPr>
              <a:t>	</a:t>
            </a:r>
            <a:r>
              <a:rPr sz="2450" spc="-25" dirty="0">
                <a:latin typeface="Times New Roman"/>
                <a:cs typeface="Times New Roman"/>
              </a:rPr>
              <a:t>in</a:t>
            </a:r>
            <a:r>
              <a:rPr sz="2450" dirty="0">
                <a:latin typeface="Times New Roman"/>
                <a:cs typeface="Times New Roman"/>
              </a:rPr>
              <a:t>	</a:t>
            </a:r>
            <a:r>
              <a:rPr sz="2450" spc="-40" dirty="0">
                <a:latin typeface="Times New Roman"/>
                <a:cs typeface="Times New Roman"/>
              </a:rPr>
              <a:t>all 	</a:t>
            </a:r>
            <a:r>
              <a:rPr sz="2450" spc="-10" dirty="0">
                <a:latin typeface="Times New Roman"/>
                <a:cs typeface="Times New Roman"/>
              </a:rPr>
              <a:t>directions.</a:t>
            </a:r>
            <a:endParaRPr sz="2450">
              <a:latin typeface="Times New Roman"/>
              <a:cs typeface="Times New Roman"/>
            </a:endParaRPr>
          </a:p>
          <a:p>
            <a:pPr marL="386715" marR="5715" indent="-361950">
              <a:lnSpc>
                <a:spcPct val="101699"/>
              </a:lnSpc>
              <a:spcBef>
                <a:spcPts val="995"/>
              </a:spcBef>
              <a:buAutoNum type="alphaUcPeriod"/>
              <a:tabLst>
                <a:tab pos="387985" algn="l"/>
              </a:tabLst>
            </a:pPr>
            <a:r>
              <a:rPr sz="2450" dirty="0">
                <a:latin typeface="Times New Roman"/>
                <a:cs typeface="Times New Roman"/>
              </a:rPr>
              <a:t>An</a:t>
            </a:r>
            <a:r>
              <a:rPr sz="2450" spc="-5" dirty="0">
                <a:latin typeface="Times New Roman"/>
                <a:cs typeface="Times New Roman"/>
              </a:rPr>
              <a:t> </a:t>
            </a:r>
            <a:r>
              <a:rPr sz="2450" dirty="0">
                <a:latin typeface="Times New Roman"/>
                <a:cs typeface="Times New Roman"/>
              </a:rPr>
              <a:t>electron</a:t>
            </a:r>
            <a:r>
              <a:rPr sz="2450" spc="-5" dirty="0">
                <a:latin typeface="Times New Roman"/>
                <a:cs typeface="Times New Roman"/>
              </a:rPr>
              <a:t> </a:t>
            </a:r>
            <a:r>
              <a:rPr sz="2450" dirty="0">
                <a:latin typeface="Times New Roman"/>
                <a:cs typeface="Times New Roman"/>
              </a:rPr>
              <a:t>couldn’t </a:t>
            </a:r>
            <a:r>
              <a:rPr sz="2450" spc="-10" dirty="0">
                <a:latin typeface="Times New Roman"/>
                <a:cs typeface="Times New Roman"/>
              </a:rPr>
              <a:t>deflect</a:t>
            </a:r>
            <a:r>
              <a:rPr sz="2450" spc="-5" dirty="0">
                <a:latin typeface="Times New Roman"/>
                <a:cs typeface="Times New Roman"/>
              </a:rPr>
              <a:t> </a:t>
            </a:r>
            <a:r>
              <a:rPr sz="2450" dirty="0">
                <a:latin typeface="Times New Roman"/>
                <a:cs typeface="Times New Roman"/>
              </a:rPr>
              <a:t>an</a:t>
            </a:r>
            <a:r>
              <a:rPr sz="2450" spc="-5" dirty="0">
                <a:latin typeface="Times New Roman"/>
                <a:cs typeface="Times New Roman"/>
              </a:rPr>
              <a:t> </a:t>
            </a:r>
            <a:r>
              <a:rPr sz="2450" spc="-20" dirty="0">
                <a:latin typeface="Times New Roman"/>
                <a:cs typeface="Times New Roman"/>
              </a:rPr>
              <a:t>incoming</a:t>
            </a:r>
            <a:r>
              <a:rPr sz="2450" dirty="0">
                <a:latin typeface="Times New Roman"/>
                <a:cs typeface="Times New Roman"/>
              </a:rPr>
              <a:t> </a:t>
            </a:r>
            <a:r>
              <a:rPr sz="2450" spc="-35" dirty="0">
                <a:latin typeface="Times New Roman"/>
                <a:cs typeface="Times New Roman"/>
              </a:rPr>
              <a:t>wave,</a:t>
            </a:r>
            <a:r>
              <a:rPr sz="2450" spc="5" dirty="0">
                <a:latin typeface="Times New Roman"/>
                <a:cs typeface="Times New Roman"/>
              </a:rPr>
              <a:t> </a:t>
            </a:r>
            <a:r>
              <a:rPr sz="2450" dirty="0">
                <a:latin typeface="Times New Roman"/>
                <a:cs typeface="Times New Roman"/>
              </a:rPr>
              <a:t>only</a:t>
            </a:r>
            <a:r>
              <a:rPr sz="2450" spc="-10" dirty="0">
                <a:latin typeface="Times New Roman"/>
                <a:cs typeface="Times New Roman"/>
              </a:rPr>
              <a:t> </a:t>
            </a:r>
            <a:r>
              <a:rPr sz="2450" dirty="0">
                <a:latin typeface="Times New Roman"/>
                <a:cs typeface="Times New Roman"/>
              </a:rPr>
              <a:t>an </a:t>
            </a:r>
            <a:r>
              <a:rPr sz="2450" spc="-10" dirty="0">
                <a:latin typeface="Times New Roman"/>
                <a:cs typeface="Times New Roman"/>
              </a:rPr>
              <a:t>incom- 	</a:t>
            </a:r>
            <a:r>
              <a:rPr sz="2450" dirty="0">
                <a:latin typeface="Times New Roman"/>
                <a:cs typeface="Times New Roman"/>
              </a:rPr>
              <a:t>ing</a:t>
            </a:r>
            <a:r>
              <a:rPr sz="2450" spc="10" dirty="0">
                <a:latin typeface="Times New Roman"/>
                <a:cs typeface="Times New Roman"/>
              </a:rPr>
              <a:t> </a:t>
            </a:r>
            <a:r>
              <a:rPr sz="2450" spc="-10" dirty="0">
                <a:latin typeface="Times New Roman"/>
                <a:cs typeface="Times New Roman"/>
              </a:rPr>
              <a:t>particle.</a:t>
            </a:r>
            <a:endParaRPr sz="2450">
              <a:latin typeface="Times New Roman"/>
              <a:cs typeface="Times New Roman"/>
            </a:endParaRPr>
          </a:p>
          <a:p>
            <a:pPr marL="386080" marR="5080" indent="-374015">
              <a:lnSpc>
                <a:spcPct val="101699"/>
              </a:lnSpc>
              <a:spcBef>
                <a:spcPts val="995"/>
              </a:spcBef>
              <a:buAutoNum type="alphaUcPeriod"/>
              <a:tabLst>
                <a:tab pos="387985" algn="l"/>
                <a:tab pos="1863089" algn="l"/>
                <a:tab pos="2418080" algn="l"/>
                <a:tab pos="3662045" algn="l"/>
                <a:tab pos="4383405" algn="l"/>
                <a:tab pos="5356860" algn="l"/>
                <a:tab pos="6338570" algn="l"/>
                <a:tab pos="7062470" algn="l"/>
                <a:tab pos="7618095" algn="l"/>
              </a:tabLst>
            </a:pPr>
            <a:r>
              <a:rPr sz="2450" spc="-10" dirty="0">
                <a:latin typeface="Times New Roman"/>
                <a:cs typeface="Times New Roman"/>
              </a:rPr>
              <a:t>Classically</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outgoing</a:t>
            </a:r>
            <a:r>
              <a:rPr sz="2450" dirty="0">
                <a:latin typeface="Times New Roman"/>
                <a:cs typeface="Times New Roman"/>
              </a:rPr>
              <a:t>	</a:t>
            </a:r>
            <a:r>
              <a:rPr sz="2450" spc="-10" dirty="0">
                <a:latin typeface="Times New Roman"/>
                <a:cs typeface="Times New Roman"/>
              </a:rPr>
              <a:t>light</a:t>
            </a:r>
            <a:r>
              <a:rPr sz="2450" dirty="0">
                <a:latin typeface="Times New Roman"/>
                <a:cs typeface="Times New Roman"/>
              </a:rPr>
              <a:t>	</a:t>
            </a:r>
            <a:r>
              <a:rPr sz="2450" spc="-10" dirty="0">
                <a:latin typeface="Times New Roman"/>
                <a:cs typeface="Times New Roman"/>
              </a:rPr>
              <a:t>should</a:t>
            </a:r>
            <a:r>
              <a:rPr sz="2450" dirty="0">
                <a:latin typeface="Times New Roman"/>
                <a:cs typeface="Times New Roman"/>
              </a:rPr>
              <a:t>	</a:t>
            </a:r>
            <a:r>
              <a:rPr sz="2450" spc="-10" dirty="0">
                <a:latin typeface="Times New Roman"/>
                <a:cs typeface="Times New Roman"/>
              </a:rPr>
              <a:t>always</a:t>
            </a:r>
            <a:r>
              <a:rPr sz="2450" dirty="0">
                <a:latin typeface="Times New Roman"/>
                <a:cs typeface="Times New Roman"/>
              </a:rPr>
              <a:t>	</a:t>
            </a:r>
            <a:r>
              <a:rPr sz="2450" spc="-20" dirty="0">
                <a:latin typeface="Times New Roman"/>
                <a:cs typeface="Times New Roman"/>
              </a:rPr>
              <a:t>have</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35" dirty="0">
                <a:latin typeface="Times New Roman"/>
                <a:cs typeface="Times New Roman"/>
              </a:rPr>
              <a:t>same 	</a:t>
            </a:r>
            <a:r>
              <a:rPr sz="2450" spc="-20" dirty="0">
                <a:latin typeface="Times New Roman"/>
                <a:cs typeface="Times New Roman"/>
              </a:rPr>
              <a:t>wavelength</a:t>
            </a:r>
            <a:r>
              <a:rPr sz="2450" spc="70" dirty="0">
                <a:latin typeface="Times New Roman"/>
                <a:cs typeface="Times New Roman"/>
              </a:rPr>
              <a:t> </a:t>
            </a:r>
            <a:r>
              <a:rPr sz="2450" dirty="0">
                <a:latin typeface="Times New Roman"/>
                <a:cs typeface="Times New Roman"/>
              </a:rPr>
              <a:t>as</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20" dirty="0">
                <a:latin typeface="Times New Roman"/>
                <a:cs typeface="Times New Roman"/>
              </a:rPr>
              <a:t>incoming</a:t>
            </a:r>
            <a:r>
              <a:rPr sz="2450" spc="7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Compton</a:t>
            </a:r>
            <a:r>
              <a:rPr spc="250" dirty="0"/>
              <a:t> </a:t>
            </a:r>
            <a:r>
              <a:rPr dirty="0"/>
              <a:t>scattering</a:t>
            </a:r>
            <a:r>
              <a:rPr spc="254" dirty="0"/>
              <a:t> </a:t>
            </a:r>
            <a:r>
              <a:rPr dirty="0"/>
              <a:t>is</a:t>
            </a:r>
            <a:r>
              <a:rPr spc="250" dirty="0"/>
              <a:t> </a:t>
            </a:r>
            <a:r>
              <a:rPr spc="-10" dirty="0"/>
              <a:t>evidence</a:t>
            </a:r>
            <a:r>
              <a:rPr spc="254" dirty="0"/>
              <a:t> </a:t>
            </a:r>
            <a:r>
              <a:rPr dirty="0"/>
              <a:t>for</a:t>
            </a:r>
            <a:r>
              <a:rPr spc="250" dirty="0"/>
              <a:t> </a:t>
            </a:r>
            <a:r>
              <a:rPr dirty="0"/>
              <a:t>the</a:t>
            </a:r>
            <a:r>
              <a:rPr spc="254" dirty="0"/>
              <a:t> </a:t>
            </a:r>
            <a:r>
              <a:rPr dirty="0"/>
              <a:t>existence</a:t>
            </a:r>
            <a:r>
              <a:rPr spc="250" dirty="0"/>
              <a:t> </a:t>
            </a:r>
            <a:r>
              <a:rPr dirty="0"/>
              <a:t>of</a:t>
            </a:r>
            <a:r>
              <a:rPr spc="254" dirty="0"/>
              <a:t> </a:t>
            </a:r>
            <a:r>
              <a:rPr dirty="0"/>
              <a:t>photons</a:t>
            </a:r>
            <a:r>
              <a:rPr spc="250" dirty="0"/>
              <a:t> </a:t>
            </a:r>
            <a:r>
              <a:rPr spc="-25" dirty="0"/>
              <a:t>be- </a:t>
            </a:r>
            <a:r>
              <a:rPr dirty="0"/>
              <a:t>cause</a:t>
            </a:r>
            <a:r>
              <a:rPr spc="-125" dirty="0"/>
              <a:t> </a:t>
            </a:r>
            <a:r>
              <a:rPr dirty="0"/>
              <a:t>.</a:t>
            </a:r>
            <a:r>
              <a:rPr spc="-225" dirty="0"/>
              <a:t> </a:t>
            </a:r>
            <a:r>
              <a:rPr dirty="0"/>
              <a:t>.</a:t>
            </a:r>
            <a:r>
              <a:rPr spc="-225" dirty="0"/>
              <a:t> </a:t>
            </a:r>
            <a:r>
              <a:rPr dirty="0"/>
              <a:t>.</a:t>
            </a:r>
            <a:r>
              <a:rPr spc="-225" dirty="0"/>
              <a:t> </a:t>
            </a:r>
            <a:r>
              <a:rPr dirty="0"/>
              <a:t>(Choose</a:t>
            </a:r>
            <a:r>
              <a:rPr spc="35" dirty="0"/>
              <a:t> </a:t>
            </a:r>
            <a:r>
              <a:rPr spc="-10" dirty="0"/>
              <a:t>one.)</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At </a:t>
            </a:r>
            <a:r>
              <a:rPr b="0" i="1" spc="-320" dirty="0">
                <a:latin typeface="Bookman Old Style"/>
                <a:cs typeface="Bookman Old Style"/>
              </a:rPr>
              <a:t>θ</a:t>
            </a:r>
            <a:r>
              <a:rPr b="0" i="1" spc="20" dirty="0">
                <a:latin typeface="Bookman Old Style"/>
                <a:cs typeface="Bookman Old Style"/>
              </a:rPr>
              <a:t> </a:t>
            </a:r>
            <a:r>
              <a:rPr spc="385" dirty="0"/>
              <a:t>=</a:t>
            </a:r>
            <a:r>
              <a:rPr spc="15" dirty="0"/>
              <a:t> </a:t>
            </a:r>
            <a:r>
              <a:rPr dirty="0"/>
              <a:t>0</a:t>
            </a:r>
            <a:r>
              <a:rPr spc="80" dirty="0"/>
              <a:t> </a:t>
            </a:r>
            <a:r>
              <a:rPr spc="65" dirty="0"/>
              <a:t>it</a:t>
            </a:r>
            <a:r>
              <a:rPr spc="70" dirty="0"/>
              <a:t> </a:t>
            </a:r>
            <a:r>
              <a:rPr spc="-35" dirty="0"/>
              <a:t>shows</a:t>
            </a:r>
            <a:r>
              <a:rPr spc="75" dirty="0"/>
              <a:t> </a:t>
            </a:r>
            <a:r>
              <a:rPr dirty="0"/>
              <a:t>no</a:t>
            </a:r>
            <a:r>
              <a:rPr spc="75" dirty="0"/>
              <a:t> </a:t>
            </a:r>
            <a:r>
              <a:rPr dirty="0"/>
              <a:t>change</a:t>
            </a:r>
            <a:r>
              <a:rPr spc="70" dirty="0"/>
              <a:t> </a:t>
            </a:r>
            <a:r>
              <a:rPr dirty="0"/>
              <a:t>in</a:t>
            </a:r>
            <a:r>
              <a:rPr spc="75" dirty="0"/>
              <a:t> </a:t>
            </a:r>
            <a:r>
              <a:rPr spc="-10" dirty="0"/>
              <a:t>wavelength.</a:t>
            </a:r>
          </a:p>
          <a:p>
            <a:pPr marL="393700" marR="5715" indent="-358140">
              <a:lnSpc>
                <a:spcPct val="101699"/>
              </a:lnSpc>
              <a:spcBef>
                <a:spcPts val="995"/>
              </a:spcBef>
              <a:buAutoNum type="alphaUcPeriod"/>
              <a:tabLst>
                <a:tab pos="394970" algn="l"/>
                <a:tab pos="1858645" algn="l"/>
                <a:tab pos="2400935" algn="l"/>
                <a:tab pos="3632835" algn="l"/>
                <a:tab pos="4854575" algn="l"/>
                <a:tab pos="5815965" algn="l"/>
                <a:tab pos="6255385" algn="l"/>
                <a:tab pos="6798309" algn="l"/>
                <a:tab pos="7569200" algn="l"/>
                <a:tab pos="7951470" algn="l"/>
              </a:tabLst>
            </a:pPr>
            <a:r>
              <a:rPr spc="-10" dirty="0"/>
              <a:t>Classically</a:t>
            </a:r>
            <a:r>
              <a:rPr dirty="0"/>
              <a:t>	</a:t>
            </a:r>
            <a:r>
              <a:rPr spc="-25" dirty="0"/>
              <a:t>the</a:t>
            </a:r>
            <a:r>
              <a:rPr dirty="0"/>
              <a:t>	</a:t>
            </a:r>
            <a:r>
              <a:rPr spc="-10" dirty="0"/>
              <a:t>outgoing</a:t>
            </a:r>
            <a:r>
              <a:rPr dirty="0"/>
              <a:t>	</a:t>
            </a:r>
            <a:r>
              <a:rPr spc="-10" dirty="0"/>
              <a:t>intensity</a:t>
            </a:r>
            <a:r>
              <a:rPr dirty="0"/>
              <a:t>	</a:t>
            </a:r>
            <a:r>
              <a:rPr spc="-10" dirty="0"/>
              <a:t>should</a:t>
            </a:r>
            <a:r>
              <a:rPr dirty="0"/>
              <a:t>	</a:t>
            </a:r>
            <a:r>
              <a:rPr spc="-25" dirty="0"/>
              <a:t>be</a:t>
            </a:r>
            <a:r>
              <a:rPr dirty="0"/>
              <a:t>	</a:t>
            </a:r>
            <a:r>
              <a:rPr spc="-25" dirty="0"/>
              <a:t>the</a:t>
            </a:r>
            <a:r>
              <a:rPr dirty="0"/>
              <a:t>	</a:t>
            </a:r>
            <a:r>
              <a:rPr spc="-20" dirty="0"/>
              <a:t>same</a:t>
            </a:r>
            <a:r>
              <a:rPr dirty="0"/>
              <a:t>	</a:t>
            </a:r>
            <a:r>
              <a:rPr spc="-25" dirty="0"/>
              <a:t>in</a:t>
            </a:r>
            <a:r>
              <a:rPr dirty="0"/>
              <a:t>	</a:t>
            </a:r>
            <a:r>
              <a:rPr spc="-40" dirty="0"/>
              <a:t>all 	</a:t>
            </a:r>
            <a:r>
              <a:rPr spc="-10" dirty="0"/>
              <a:t>directions.</a:t>
            </a:r>
          </a:p>
          <a:p>
            <a:pPr marL="393700" marR="5715" indent="-361950">
              <a:lnSpc>
                <a:spcPct val="101699"/>
              </a:lnSpc>
              <a:spcBef>
                <a:spcPts val="995"/>
              </a:spcBef>
              <a:buAutoNum type="alphaUcPeriod"/>
              <a:tabLst>
                <a:tab pos="394970" algn="l"/>
              </a:tabLst>
            </a:pPr>
            <a:r>
              <a:rPr dirty="0"/>
              <a:t>An</a:t>
            </a:r>
            <a:r>
              <a:rPr spc="-5" dirty="0"/>
              <a:t> </a:t>
            </a:r>
            <a:r>
              <a:rPr dirty="0"/>
              <a:t>electron</a:t>
            </a:r>
            <a:r>
              <a:rPr spc="-5" dirty="0"/>
              <a:t> </a:t>
            </a:r>
            <a:r>
              <a:rPr dirty="0"/>
              <a:t>couldn’t </a:t>
            </a:r>
            <a:r>
              <a:rPr spc="-10" dirty="0"/>
              <a:t>deflect</a:t>
            </a:r>
            <a:r>
              <a:rPr spc="-5" dirty="0"/>
              <a:t> </a:t>
            </a:r>
            <a:r>
              <a:rPr dirty="0"/>
              <a:t>an</a:t>
            </a:r>
            <a:r>
              <a:rPr spc="-5" dirty="0"/>
              <a:t> </a:t>
            </a:r>
            <a:r>
              <a:rPr spc="-20" dirty="0"/>
              <a:t>incoming</a:t>
            </a:r>
            <a:r>
              <a:rPr dirty="0"/>
              <a:t> </a:t>
            </a:r>
            <a:r>
              <a:rPr spc="-35" dirty="0"/>
              <a:t>wave,</a:t>
            </a:r>
            <a:r>
              <a:rPr spc="5" dirty="0"/>
              <a:t> </a:t>
            </a:r>
            <a:r>
              <a:rPr dirty="0"/>
              <a:t>only</a:t>
            </a:r>
            <a:r>
              <a:rPr spc="-10" dirty="0"/>
              <a:t> </a:t>
            </a:r>
            <a:r>
              <a:rPr dirty="0"/>
              <a:t>an </a:t>
            </a:r>
            <a:r>
              <a:rPr spc="-10" dirty="0"/>
              <a:t>incom- 	</a:t>
            </a:r>
            <a:r>
              <a:rPr dirty="0"/>
              <a:t>ing</a:t>
            </a:r>
            <a:r>
              <a:rPr spc="10" dirty="0"/>
              <a:t> </a:t>
            </a:r>
            <a:r>
              <a:rPr spc="-10" dirty="0"/>
              <a:t>particle.</a:t>
            </a:r>
          </a:p>
          <a:p>
            <a:pPr marL="393065" marR="5080" indent="-374015">
              <a:lnSpc>
                <a:spcPct val="101699"/>
              </a:lnSpc>
              <a:spcBef>
                <a:spcPts val="995"/>
              </a:spcBef>
              <a:buAutoNum type="alphaUcPeriod"/>
              <a:tabLst>
                <a:tab pos="394970" algn="l"/>
                <a:tab pos="1870710" algn="l"/>
                <a:tab pos="2425700" algn="l"/>
                <a:tab pos="3669665" algn="l"/>
                <a:tab pos="4390390" algn="l"/>
                <a:tab pos="5364480" algn="l"/>
                <a:tab pos="6346190" algn="l"/>
                <a:tab pos="7070090" algn="l"/>
                <a:tab pos="7625715" algn="l"/>
              </a:tabLst>
            </a:pPr>
            <a:r>
              <a:rPr spc="-10" dirty="0"/>
              <a:t>Classically</a:t>
            </a:r>
            <a:r>
              <a:rPr dirty="0"/>
              <a:t>	</a:t>
            </a:r>
            <a:r>
              <a:rPr spc="-25" dirty="0"/>
              <a:t>the</a:t>
            </a:r>
            <a:r>
              <a:rPr dirty="0"/>
              <a:t>	</a:t>
            </a:r>
            <a:r>
              <a:rPr spc="-10" dirty="0"/>
              <a:t>outgoing</a:t>
            </a:r>
            <a:r>
              <a:rPr dirty="0"/>
              <a:t>	</a:t>
            </a:r>
            <a:r>
              <a:rPr spc="-10" dirty="0"/>
              <a:t>light</a:t>
            </a:r>
            <a:r>
              <a:rPr dirty="0"/>
              <a:t>	</a:t>
            </a:r>
            <a:r>
              <a:rPr spc="-10" dirty="0"/>
              <a:t>should</a:t>
            </a:r>
            <a:r>
              <a:rPr dirty="0"/>
              <a:t>	</a:t>
            </a:r>
            <a:r>
              <a:rPr spc="-10" dirty="0"/>
              <a:t>always</a:t>
            </a:r>
            <a:r>
              <a:rPr dirty="0"/>
              <a:t>	</a:t>
            </a:r>
            <a:r>
              <a:rPr spc="-20" dirty="0"/>
              <a:t>have</a:t>
            </a:r>
            <a:r>
              <a:rPr dirty="0"/>
              <a:t>	</a:t>
            </a:r>
            <a:r>
              <a:rPr spc="-25" dirty="0"/>
              <a:t>the</a:t>
            </a:r>
            <a:r>
              <a:rPr dirty="0"/>
              <a:t>	</a:t>
            </a:r>
            <a:r>
              <a:rPr spc="-35" dirty="0"/>
              <a:t>same 	</a:t>
            </a:r>
            <a:r>
              <a:rPr spc="-20" dirty="0"/>
              <a:t>wavelength</a:t>
            </a:r>
            <a:r>
              <a:rPr spc="70" dirty="0"/>
              <a:t> </a:t>
            </a:r>
            <a:r>
              <a:rPr dirty="0"/>
              <a:t>as</a:t>
            </a:r>
            <a:r>
              <a:rPr spc="65" dirty="0"/>
              <a:t> </a:t>
            </a:r>
            <a:r>
              <a:rPr dirty="0"/>
              <a:t>the</a:t>
            </a:r>
            <a:r>
              <a:rPr spc="65" dirty="0"/>
              <a:t> </a:t>
            </a:r>
            <a:r>
              <a:rPr spc="-20" dirty="0"/>
              <a:t>incoming</a:t>
            </a:r>
            <a:r>
              <a:rPr spc="70" dirty="0"/>
              <a:t> </a:t>
            </a:r>
            <a:r>
              <a:rPr spc="-10" dirty="0"/>
              <a:t>light.</a:t>
            </a:r>
          </a:p>
          <a:p>
            <a:pPr marL="12700">
              <a:lnSpc>
                <a:spcPct val="100000"/>
              </a:lnSpc>
              <a:spcBef>
                <a:spcPts val="1939"/>
              </a:spcBef>
              <a:tabLst>
                <a:tab pos="1621155" algn="l"/>
              </a:tabLst>
            </a:pPr>
            <a:r>
              <a:rPr b="1" spc="-10" dirty="0">
                <a:latin typeface="Georgia"/>
                <a:cs typeface="Georgia"/>
              </a:rPr>
              <a:t>Solution:</a:t>
            </a:r>
            <a:r>
              <a:rPr b="1" dirty="0">
                <a:latin typeface="Georgia"/>
                <a:cs typeface="Georgia"/>
              </a:rPr>
              <a:t>	</a:t>
            </a:r>
            <a:r>
              <a:rPr spc="-50" dirty="0"/>
              <a:t>D</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2940" cy="1921510"/>
          </a:xfrm>
          <a:prstGeom prst="rect">
            <a:avLst/>
          </a:prstGeom>
        </p:spPr>
        <p:txBody>
          <a:bodyPr vert="horz" wrap="square" lIns="0" tIns="9525" rIns="0" bIns="0" rtlCol="0">
            <a:spAutoFit/>
          </a:bodyPr>
          <a:lstStyle/>
          <a:p>
            <a:pPr marL="25400" marR="17780" algn="just">
              <a:lnSpc>
                <a:spcPct val="101699"/>
              </a:lnSpc>
              <a:spcBef>
                <a:spcPts val="75"/>
              </a:spcBef>
            </a:pPr>
            <a:r>
              <a:rPr dirty="0"/>
              <a:t>Suppose</a:t>
            </a:r>
            <a:r>
              <a:rPr spc="150" dirty="0"/>
              <a:t> </a:t>
            </a:r>
            <a:r>
              <a:rPr dirty="0"/>
              <a:t>you</a:t>
            </a:r>
            <a:r>
              <a:rPr spc="150" dirty="0"/>
              <a:t> </a:t>
            </a:r>
            <a:r>
              <a:rPr dirty="0"/>
              <a:t>do</a:t>
            </a:r>
            <a:r>
              <a:rPr spc="155" dirty="0"/>
              <a:t> </a:t>
            </a:r>
            <a:r>
              <a:rPr dirty="0"/>
              <a:t>a</a:t>
            </a:r>
            <a:r>
              <a:rPr spc="150" dirty="0"/>
              <a:t> </a:t>
            </a:r>
            <a:r>
              <a:rPr dirty="0"/>
              <a:t>Compton</a:t>
            </a:r>
            <a:r>
              <a:rPr spc="150" dirty="0"/>
              <a:t> </a:t>
            </a:r>
            <a:r>
              <a:rPr dirty="0"/>
              <a:t>experiment</a:t>
            </a:r>
            <a:r>
              <a:rPr spc="150" dirty="0"/>
              <a:t> </a:t>
            </a:r>
            <a:r>
              <a:rPr dirty="0"/>
              <a:t>in</a:t>
            </a:r>
            <a:r>
              <a:rPr spc="155" dirty="0"/>
              <a:t> </a:t>
            </a:r>
            <a:r>
              <a:rPr dirty="0"/>
              <a:t>which</a:t>
            </a:r>
            <a:r>
              <a:rPr spc="150" dirty="0"/>
              <a:t> </a:t>
            </a:r>
            <a:r>
              <a:rPr dirty="0"/>
              <a:t>you</a:t>
            </a:r>
            <a:r>
              <a:rPr spc="150" dirty="0"/>
              <a:t> </a:t>
            </a:r>
            <a:r>
              <a:rPr dirty="0"/>
              <a:t>shine</a:t>
            </a:r>
            <a:r>
              <a:rPr spc="150" dirty="0"/>
              <a:t> </a:t>
            </a:r>
            <a:r>
              <a:rPr spc="-10" dirty="0"/>
              <a:t>light </a:t>
            </a:r>
            <a:r>
              <a:rPr dirty="0"/>
              <a:t>on</a:t>
            </a:r>
            <a:r>
              <a:rPr spc="420" dirty="0"/>
              <a:t> </a:t>
            </a:r>
            <a:r>
              <a:rPr dirty="0"/>
              <a:t>a</a:t>
            </a:r>
            <a:r>
              <a:rPr spc="420" dirty="0"/>
              <a:t> </a:t>
            </a:r>
            <a:r>
              <a:rPr spc="55" dirty="0"/>
              <a:t>target</a:t>
            </a:r>
            <a:r>
              <a:rPr spc="415" dirty="0"/>
              <a:t> </a:t>
            </a:r>
            <a:r>
              <a:rPr dirty="0"/>
              <a:t>and</a:t>
            </a:r>
            <a:r>
              <a:rPr spc="425" dirty="0"/>
              <a:t> </a:t>
            </a:r>
            <a:r>
              <a:rPr dirty="0"/>
              <a:t>measure</a:t>
            </a:r>
            <a:r>
              <a:rPr spc="415" dirty="0"/>
              <a:t> </a:t>
            </a:r>
            <a:r>
              <a:rPr dirty="0"/>
              <a:t>the</a:t>
            </a:r>
            <a:r>
              <a:rPr spc="420" dirty="0"/>
              <a:t> </a:t>
            </a:r>
            <a:r>
              <a:rPr dirty="0"/>
              <a:t>shift</a:t>
            </a:r>
            <a:r>
              <a:rPr spc="415" dirty="0"/>
              <a:t> </a:t>
            </a:r>
            <a:r>
              <a:rPr dirty="0"/>
              <a:t>in</a:t>
            </a:r>
            <a:r>
              <a:rPr spc="425" dirty="0"/>
              <a:t> </a:t>
            </a:r>
            <a:r>
              <a:rPr dirty="0"/>
              <a:t>wavelength</a:t>
            </a:r>
            <a:r>
              <a:rPr spc="420" dirty="0"/>
              <a:t> </a:t>
            </a:r>
            <a:r>
              <a:rPr dirty="0"/>
              <a:t>for</a:t>
            </a:r>
            <a:r>
              <a:rPr spc="420" dirty="0"/>
              <a:t> </a:t>
            </a:r>
            <a:r>
              <a:rPr dirty="0"/>
              <a:t>light</a:t>
            </a:r>
            <a:r>
              <a:rPr spc="415" dirty="0"/>
              <a:t> </a:t>
            </a:r>
            <a:r>
              <a:rPr spc="95" dirty="0"/>
              <a:t>that </a:t>
            </a:r>
            <a:r>
              <a:rPr dirty="0"/>
              <a:t>comes</a:t>
            </a:r>
            <a:r>
              <a:rPr spc="480" dirty="0"/>
              <a:t> </a:t>
            </a:r>
            <a:r>
              <a:rPr dirty="0"/>
              <a:t>out</a:t>
            </a:r>
            <a:r>
              <a:rPr spc="484" dirty="0"/>
              <a:t> </a:t>
            </a:r>
            <a:r>
              <a:rPr spc="120" dirty="0"/>
              <a:t>at</a:t>
            </a:r>
            <a:r>
              <a:rPr spc="480" dirty="0"/>
              <a:t> </a:t>
            </a:r>
            <a:r>
              <a:rPr dirty="0"/>
              <a:t>135</a:t>
            </a:r>
            <a:r>
              <a:rPr sz="3075" i="1" baseline="24390" dirty="0">
                <a:latin typeface="Arial"/>
                <a:cs typeface="Arial"/>
              </a:rPr>
              <a:t>◦</a:t>
            </a:r>
            <a:r>
              <a:rPr sz="3075" i="1" spc="7" baseline="24390" dirty="0">
                <a:latin typeface="Arial"/>
                <a:cs typeface="Arial"/>
              </a:rPr>
              <a:t>  </a:t>
            </a:r>
            <a:r>
              <a:rPr sz="2450" dirty="0"/>
              <a:t>to</a:t>
            </a:r>
            <a:r>
              <a:rPr sz="2450" spc="480" dirty="0"/>
              <a:t> </a:t>
            </a:r>
            <a:r>
              <a:rPr sz="2450" dirty="0"/>
              <a:t>the</a:t>
            </a:r>
            <a:r>
              <a:rPr sz="2450" spc="480" dirty="0"/>
              <a:t> </a:t>
            </a:r>
            <a:r>
              <a:rPr sz="2450" dirty="0"/>
              <a:t>original</a:t>
            </a:r>
            <a:r>
              <a:rPr sz="2450" spc="484" dirty="0"/>
              <a:t> </a:t>
            </a:r>
            <a:r>
              <a:rPr sz="2450" dirty="0"/>
              <a:t>direction.</a:t>
            </a:r>
            <a:r>
              <a:rPr sz="2450" spc="425" dirty="0"/>
              <a:t>  </a:t>
            </a:r>
            <a:r>
              <a:rPr sz="2450" dirty="0"/>
              <a:t>Then</a:t>
            </a:r>
            <a:r>
              <a:rPr sz="2450" spc="484" dirty="0"/>
              <a:t> </a:t>
            </a:r>
            <a:r>
              <a:rPr sz="2450" dirty="0"/>
              <a:t>you</a:t>
            </a:r>
            <a:r>
              <a:rPr sz="2450" spc="480" dirty="0"/>
              <a:t> </a:t>
            </a:r>
            <a:r>
              <a:rPr sz="2450" spc="-10" dirty="0"/>
              <a:t>repeat </a:t>
            </a:r>
            <a:r>
              <a:rPr sz="2450" dirty="0"/>
              <a:t>the</a:t>
            </a:r>
            <a:r>
              <a:rPr sz="2450" spc="315" dirty="0"/>
              <a:t> </a:t>
            </a:r>
            <a:r>
              <a:rPr sz="2450" dirty="0"/>
              <a:t>experiment</a:t>
            </a:r>
            <a:r>
              <a:rPr sz="2450" spc="325" dirty="0"/>
              <a:t> </a:t>
            </a:r>
            <a:r>
              <a:rPr sz="2450" dirty="0"/>
              <a:t>with</a:t>
            </a:r>
            <a:r>
              <a:rPr sz="2450" spc="325" dirty="0"/>
              <a:t> </a:t>
            </a:r>
            <a:r>
              <a:rPr sz="2450" dirty="0"/>
              <a:t>higher</a:t>
            </a:r>
            <a:r>
              <a:rPr sz="2450" spc="325" dirty="0"/>
              <a:t> </a:t>
            </a:r>
            <a:r>
              <a:rPr sz="2450" dirty="0"/>
              <a:t>frequency</a:t>
            </a:r>
            <a:r>
              <a:rPr sz="2450" spc="330" dirty="0"/>
              <a:t> </a:t>
            </a:r>
            <a:r>
              <a:rPr sz="2450" dirty="0"/>
              <a:t>incoming</a:t>
            </a:r>
            <a:r>
              <a:rPr sz="2450" spc="325" dirty="0"/>
              <a:t> </a:t>
            </a:r>
            <a:r>
              <a:rPr sz="2450" dirty="0"/>
              <a:t>light.</a:t>
            </a:r>
            <a:r>
              <a:rPr sz="2450" spc="235" dirty="0"/>
              <a:t>  </a:t>
            </a:r>
            <a:r>
              <a:rPr sz="2450" dirty="0"/>
              <a:t>Will</a:t>
            </a:r>
            <a:r>
              <a:rPr sz="2450" spc="335" dirty="0"/>
              <a:t> </a:t>
            </a:r>
            <a:r>
              <a:rPr sz="2450" spc="-25" dirty="0"/>
              <a:t>the </a:t>
            </a:r>
            <a:r>
              <a:rPr sz="2450" spc="-10" dirty="0"/>
              <a:t>observed</a:t>
            </a:r>
            <a:r>
              <a:rPr sz="2450" spc="-85" dirty="0"/>
              <a:t> </a:t>
            </a:r>
            <a:r>
              <a:rPr sz="2450" dirty="0"/>
              <a:t>shift</a:t>
            </a:r>
            <a:r>
              <a:rPr sz="2450" spc="55" dirty="0"/>
              <a:t> </a:t>
            </a:r>
            <a:r>
              <a:rPr sz="2450" dirty="0"/>
              <a:t>be</a:t>
            </a:r>
            <a:r>
              <a:rPr sz="2450" spc="50" dirty="0"/>
              <a:t> </a:t>
            </a:r>
            <a:r>
              <a:rPr sz="2450" dirty="0"/>
              <a:t>.</a:t>
            </a:r>
            <a:r>
              <a:rPr sz="2450" spc="-229" dirty="0"/>
              <a:t> </a:t>
            </a:r>
            <a:r>
              <a:rPr sz="2450" dirty="0"/>
              <a:t>.</a:t>
            </a:r>
            <a:r>
              <a:rPr sz="2450" spc="-225" dirty="0"/>
              <a:t> </a:t>
            </a:r>
            <a:r>
              <a:rPr sz="2450" dirty="0"/>
              <a:t>.</a:t>
            </a:r>
            <a:r>
              <a:rPr sz="2450" spc="-225" dirty="0"/>
              <a:t> </a:t>
            </a:r>
            <a:r>
              <a:rPr sz="2450" dirty="0"/>
              <a:t>(Choose</a:t>
            </a:r>
            <a:r>
              <a:rPr sz="2450" spc="60" dirty="0"/>
              <a:t> </a:t>
            </a:r>
            <a:r>
              <a:rPr sz="2450" spc="-10" dirty="0"/>
              <a:t>one.)</a:t>
            </a:r>
            <a:endParaRPr sz="2450">
              <a:latin typeface="Arial"/>
              <a:cs typeface="Arial"/>
            </a:endParaRPr>
          </a:p>
        </p:txBody>
      </p:sp>
      <p:sp>
        <p:nvSpPr>
          <p:cNvPr id="5" name="object 5"/>
          <p:cNvSpPr txBox="1"/>
          <p:nvPr/>
        </p:nvSpPr>
        <p:spPr>
          <a:xfrm>
            <a:off x="719315" y="3180783"/>
            <a:ext cx="511683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Larger</a:t>
            </a:r>
            <a:r>
              <a:rPr sz="2450" spc="30" dirty="0">
                <a:latin typeface="Times New Roman"/>
                <a:cs typeface="Times New Roman"/>
              </a:rPr>
              <a:t> </a:t>
            </a:r>
            <a:r>
              <a:rPr sz="2450" dirty="0">
                <a:latin typeface="Times New Roman"/>
                <a:cs typeface="Times New Roman"/>
              </a:rPr>
              <a:t>for</a:t>
            </a:r>
            <a:r>
              <a:rPr sz="2450" spc="40" dirty="0">
                <a:latin typeface="Times New Roman"/>
                <a:cs typeface="Times New Roman"/>
              </a:rPr>
              <a:t> </a:t>
            </a:r>
            <a:r>
              <a:rPr sz="2450" dirty="0">
                <a:latin typeface="Times New Roman"/>
                <a:cs typeface="Times New Roman"/>
              </a:rPr>
              <a:t>the</a:t>
            </a:r>
            <a:r>
              <a:rPr sz="2450" spc="35" dirty="0">
                <a:latin typeface="Times New Roman"/>
                <a:cs typeface="Times New Roman"/>
              </a:rPr>
              <a:t> </a:t>
            </a:r>
            <a:r>
              <a:rPr sz="2450" dirty="0">
                <a:latin typeface="Times New Roman"/>
                <a:cs typeface="Times New Roman"/>
              </a:rPr>
              <a:t>higher</a:t>
            </a:r>
            <a:r>
              <a:rPr sz="2450" spc="40" dirty="0">
                <a:latin typeface="Times New Roman"/>
                <a:cs typeface="Times New Roman"/>
              </a:rPr>
              <a:t> </a:t>
            </a:r>
            <a:r>
              <a:rPr sz="2450" spc="-10" dirty="0">
                <a:latin typeface="Times New Roman"/>
                <a:cs typeface="Times New Roman"/>
              </a:rPr>
              <a:t>frequency</a:t>
            </a:r>
            <a:r>
              <a:rPr sz="2450" spc="4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Smaller</a:t>
            </a:r>
            <a:r>
              <a:rPr sz="2450" spc="20" dirty="0">
                <a:latin typeface="Times New Roman"/>
                <a:cs typeface="Times New Roman"/>
              </a:rPr>
              <a:t> </a:t>
            </a:r>
            <a:r>
              <a:rPr sz="2450" dirty="0">
                <a:latin typeface="Times New Roman"/>
                <a:cs typeface="Times New Roman"/>
              </a:rPr>
              <a:t>for</a:t>
            </a:r>
            <a:r>
              <a:rPr sz="2450" spc="20"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higher</a:t>
            </a:r>
            <a:r>
              <a:rPr sz="2450" spc="15" dirty="0">
                <a:latin typeface="Times New Roman"/>
                <a:cs typeface="Times New Roman"/>
              </a:rPr>
              <a:t> </a:t>
            </a:r>
            <a:r>
              <a:rPr sz="2450" spc="-10" dirty="0">
                <a:latin typeface="Times New Roman"/>
                <a:cs typeface="Times New Roman"/>
              </a:rPr>
              <a:t>frequency</a:t>
            </a:r>
            <a:r>
              <a:rPr sz="2450" spc="2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same</a:t>
            </a:r>
            <a:r>
              <a:rPr sz="2450" spc="130" dirty="0">
                <a:latin typeface="Times New Roman"/>
                <a:cs typeface="Times New Roman"/>
              </a:rPr>
              <a:t> </a:t>
            </a:r>
            <a:r>
              <a:rPr sz="2450" spc="55" dirty="0">
                <a:latin typeface="Times New Roman"/>
                <a:cs typeface="Times New Roman"/>
              </a:rPr>
              <a:t>both</a:t>
            </a:r>
            <a:r>
              <a:rPr sz="2450" spc="130" dirty="0">
                <a:latin typeface="Times New Roman"/>
                <a:cs typeface="Times New Roman"/>
              </a:rPr>
              <a:t> </a:t>
            </a:r>
            <a:r>
              <a:rPr sz="2450" spc="-10" dirty="0">
                <a:latin typeface="Times New Roman"/>
                <a:cs typeface="Times New Roman"/>
              </a:rPr>
              <a:t>times</a:t>
            </a:r>
            <a:endParaRPr sz="2450">
              <a:latin typeface="Times New Roman"/>
              <a:cs typeface="Times New Roman"/>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2940" cy="1921510"/>
          </a:xfrm>
          <a:prstGeom prst="rect">
            <a:avLst/>
          </a:prstGeom>
        </p:spPr>
        <p:txBody>
          <a:bodyPr vert="horz" wrap="square" lIns="0" tIns="9525" rIns="0" bIns="0" rtlCol="0">
            <a:spAutoFit/>
          </a:bodyPr>
          <a:lstStyle/>
          <a:p>
            <a:pPr marL="25400" marR="17780" algn="just">
              <a:lnSpc>
                <a:spcPct val="101699"/>
              </a:lnSpc>
              <a:spcBef>
                <a:spcPts val="75"/>
              </a:spcBef>
            </a:pPr>
            <a:r>
              <a:rPr dirty="0"/>
              <a:t>Suppose</a:t>
            </a:r>
            <a:r>
              <a:rPr spc="150" dirty="0"/>
              <a:t> </a:t>
            </a:r>
            <a:r>
              <a:rPr dirty="0"/>
              <a:t>you</a:t>
            </a:r>
            <a:r>
              <a:rPr spc="150" dirty="0"/>
              <a:t> </a:t>
            </a:r>
            <a:r>
              <a:rPr dirty="0"/>
              <a:t>do</a:t>
            </a:r>
            <a:r>
              <a:rPr spc="155" dirty="0"/>
              <a:t> </a:t>
            </a:r>
            <a:r>
              <a:rPr dirty="0"/>
              <a:t>a</a:t>
            </a:r>
            <a:r>
              <a:rPr spc="150" dirty="0"/>
              <a:t> </a:t>
            </a:r>
            <a:r>
              <a:rPr dirty="0"/>
              <a:t>Compton</a:t>
            </a:r>
            <a:r>
              <a:rPr spc="150" dirty="0"/>
              <a:t> </a:t>
            </a:r>
            <a:r>
              <a:rPr dirty="0"/>
              <a:t>experiment</a:t>
            </a:r>
            <a:r>
              <a:rPr spc="150" dirty="0"/>
              <a:t> </a:t>
            </a:r>
            <a:r>
              <a:rPr dirty="0"/>
              <a:t>in</a:t>
            </a:r>
            <a:r>
              <a:rPr spc="155" dirty="0"/>
              <a:t> </a:t>
            </a:r>
            <a:r>
              <a:rPr dirty="0"/>
              <a:t>which</a:t>
            </a:r>
            <a:r>
              <a:rPr spc="150" dirty="0"/>
              <a:t> </a:t>
            </a:r>
            <a:r>
              <a:rPr dirty="0"/>
              <a:t>you</a:t>
            </a:r>
            <a:r>
              <a:rPr spc="150" dirty="0"/>
              <a:t> </a:t>
            </a:r>
            <a:r>
              <a:rPr dirty="0"/>
              <a:t>shine</a:t>
            </a:r>
            <a:r>
              <a:rPr spc="150" dirty="0"/>
              <a:t> </a:t>
            </a:r>
            <a:r>
              <a:rPr spc="-10" dirty="0"/>
              <a:t>light </a:t>
            </a:r>
            <a:r>
              <a:rPr dirty="0"/>
              <a:t>on</a:t>
            </a:r>
            <a:r>
              <a:rPr spc="420" dirty="0"/>
              <a:t> </a:t>
            </a:r>
            <a:r>
              <a:rPr dirty="0"/>
              <a:t>a</a:t>
            </a:r>
            <a:r>
              <a:rPr spc="420" dirty="0"/>
              <a:t> </a:t>
            </a:r>
            <a:r>
              <a:rPr spc="55" dirty="0"/>
              <a:t>target</a:t>
            </a:r>
            <a:r>
              <a:rPr spc="415" dirty="0"/>
              <a:t> </a:t>
            </a:r>
            <a:r>
              <a:rPr dirty="0"/>
              <a:t>and</a:t>
            </a:r>
            <a:r>
              <a:rPr spc="425" dirty="0"/>
              <a:t> </a:t>
            </a:r>
            <a:r>
              <a:rPr dirty="0"/>
              <a:t>measure</a:t>
            </a:r>
            <a:r>
              <a:rPr spc="415" dirty="0"/>
              <a:t> </a:t>
            </a:r>
            <a:r>
              <a:rPr dirty="0"/>
              <a:t>the</a:t>
            </a:r>
            <a:r>
              <a:rPr spc="420" dirty="0"/>
              <a:t> </a:t>
            </a:r>
            <a:r>
              <a:rPr dirty="0"/>
              <a:t>shift</a:t>
            </a:r>
            <a:r>
              <a:rPr spc="415" dirty="0"/>
              <a:t> </a:t>
            </a:r>
            <a:r>
              <a:rPr dirty="0"/>
              <a:t>in</a:t>
            </a:r>
            <a:r>
              <a:rPr spc="425" dirty="0"/>
              <a:t> </a:t>
            </a:r>
            <a:r>
              <a:rPr dirty="0"/>
              <a:t>wavelength</a:t>
            </a:r>
            <a:r>
              <a:rPr spc="420" dirty="0"/>
              <a:t> </a:t>
            </a:r>
            <a:r>
              <a:rPr dirty="0"/>
              <a:t>for</a:t>
            </a:r>
            <a:r>
              <a:rPr spc="420" dirty="0"/>
              <a:t> </a:t>
            </a:r>
            <a:r>
              <a:rPr dirty="0"/>
              <a:t>light</a:t>
            </a:r>
            <a:r>
              <a:rPr spc="415" dirty="0"/>
              <a:t> </a:t>
            </a:r>
            <a:r>
              <a:rPr spc="95" dirty="0"/>
              <a:t>that </a:t>
            </a:r>
            <a:r>
              <a:rPr dirty="0"/>
              <a:t>comes</a:t>
            </a:r>
            <a:r>
              <a:rPr spc="480" dirty="0"/>
              <a:t> </a:t>
            </a:r>
            <a:r>
              <a:rPr dirty="0"/>
              <a:t>out</a:t>
            </a:r>
            <a:r>
              <a:rPr spc="484" dirty="0"/>
              <a:t> </a:t>
            </a:r>
            <a:r>
              <a:rPr spc="120" dirty="0"/>
              <a:t>at</a:t>
            </a:r>
            <a:r>
              <a:rPr spc="480" dirty="0"/>
              <a:t> </a:t>
            </a:r>
            <a:r>
              <a:rPr dirty="0"/>
              <a:t>135</a:t>
            </a:r>
            <a:r>
              <a:rPr sz="3075" i="1" baseline="24390" dirty="0">
                <a:latin typeface="Arial"/>
                <a:cs typeface="Arial"/>
              </a:rPr>
              <a:t>◦</a:t>
            </a:r>
            <a:r>
              <a:rPr sz="3075" i="1" spc="7" baseline="24390" dirty="0">
                <a:latin typeface="Arial"/>
                <a:cs typeface="Arial"/>
              </a:rPr>
              <a:t>  </a:t>
            </a:r>
            <a:r>
              <a:rPr sz="2450" dirty="0"/>
              <a:t>to</a:t>
            </a:r>
            <a:r>
              <a:rPr sz="2450" spc="480" dirty="0"/>
              <a:t> </a:t>
            </a:r>
            <a:r>
              <a:rPr sz="2450" dirty="0"/>
              <a:t>the</a:t>
            </a:r>
            <a:r>
              <a:rPr sz="2450" spc="480" dirty="0"/>
              <a:t> </a:t>
            </a:r>
            <a:r>
              <a:rPr sz="2450" dirty="0"/>
              <a:t>original</a:t>
            </a:r>
            <a:r>
              <a:rPr sz="2450" spc="484" dirty="0"/>
              <a:t> </a:t>
            </a:r>
            <a:r>
              <a:rPr sz="2450" dirty="0"/>
              <a:t>direction.</a:t>
            </a:r>
            <a:r>
              <a:rPr sz="2450" spc="425" dirty="0"/>
              <a:t>  </a:t>
            </a:r>
            <a:r>
              <a:rPr sz="2450" dirty="0"/>
              <a:t>Then</a:t>
            </a:r>
            <a:r>
              <a:rPr sz="2450" spc="484" dirty="0"/>
              <a:t> </a:t>
            </a:r>
            <a:r>
              <a:rPr sz="2450" dirty="0"/>
              <a:t>you</a:t>
            </a:r>
            <a:r>
              <a:rPr sz="2450" spc="480" dirty="0"/>
              <a:t> </a:t>
            </a:r>
            <a:r>
              <a:rPr sz="2450" spc="-10" dirty="0"/>
              <a:t>repeat </a:t>
            </a:r>
            <a:r>
              <a:rPr sz="2450" dirty="0"/>
              <a:t>the</a:t>
            </a:r>
            <a:r>
              <a:rPr sz="2450" spc="315" dirty="0"/>
              <a:t> </a:t>
            </a:r>
            <a:r>
              <a:rPr sz="2450" dirty="0"/>
              <a:t>experiment</a:t>
            </a:r>
            <a:r>
              <a:rPr sz="2450" spc="325" dirty="0"/>
              <a:t> </a:t>
            </a:r>
            <a:r>
              <a:rPr sz="2450" dirty="0"/>
              <a:t>with</a:t>
            </a:r>
            <a:r>
              <a:rPr sz="2450" spc="325" dirty="0"/>
              <a:t> </a:t>
            </a:r>
            <a:r>
              <a:rPr sz="2450" dirty="0"/>
              <a:t>higher</a:t>
            </a:r>
            <a:r>
              <a:rPr sz="2450" spc="325" dirty="0"/>
              <a:t> </a:t>
            </a:r>
            <a:r>
              <a:rPr sz="2450" dirty="0"/>
              <a:t>frequency</a:t>
            </a:r>
            <a:r>
              <a:rPr sz="2450" spc="330" dirty="0"/>
              <a:t> </a:t>
            </a:r>
            <a:r>
              <a:rPr sz="2450" dirty="0"/>
              <a:t>incoming</a:t>
            </a:r>
            <a:r>
              <a:rPr sz="2450" spc="325" dirty="0"/>
              <a:t> </a:t>
            </a:r>
            <a:r>
              <a:rPr sz="2450" dirty="0"/>
              <a:t>light.</a:t>
            </a:r>
            <a:r>
              <a:rPr sz="2450" spc="235" dirty="0"/>
              <a:t>  </a:t>
            </a:r>
            <a:r>
              <a:rPr sz="2450" dirty="0"/>
              <a:t>Will</a:t>
            </a:r>
            <a:r>
              <a:rPr sz="2450" spc="335" dirty="0"/>
              <a:t> </a:t>
            </a:r>
            <a:r>
              <a:rPr sz="2450" spc="-25" dirty="0"/>
              <a:t>the </a:t>
            </a:r>
            <a:r>
              <a:rPr sz="2450" spc="-10" dirty="0"/>
              <a:t>observed</a:t>
            </a:r>
            <a:r>
              <a:rPr sz="2450" spc="-85" dirty="0"/>
              <a:t> </a:t>
            </a:r>
            <a:r>
              <a:rPr sz="2450" dirty="0"/>
              <a:t>shift</a:t>
            </a:r>
            <a:r>
              <a:rPr sz="2450" spc="55" dirty="0"/>
              <a:t> </a:t>
            </a:r>
            <a:r>
              <a:rPr sz="2450" dirty="0"/>
              <a:t>be</a:t>
            </a:r>
            <a:r>
              <a:rPr sz="2450" spc="50" dirty="0"/>
              <a:t> </a:t>
            </a:r>
            <a:r>
              <a:rPr sz="2450" dirty="0"/>
              <a:t>.</a:t>
            </a:r>
            <a:r>
              <a:rPr sz="2450" spc="-229" dirty="0"/>
              <a:t> </a:t>
            </a:r>
            <a:r>
              <a:rPr sz="2450" dirty="0"/>
              <a:t>.</a:t>
            </a:r>
            <a:r>
              <a:rPr sz="2450" spc="-225" dirty="0"/>
              <a:t> </a:t>
            </a:r>
            <a:r>
              <a:rPr sz="2450" dirty="0"/>
              <a:t>.</a:t>
            </a:r>
            <a:r>
              <a:rPr sz="2450" spc="-225" dirty="0"/>
              <a:t> </a:t>
            </a:r>
            <a:r>
              <a:rPr sz="2450" dirty="0"/>
              <a:t>(Choose</a:t>
            </a:r>
            <a:r>
              <a:rPr sz="2450" spc="60" dirty="0"/>
              <a:t> </a:t>
            </a:r>
            <a:r>
              <a:rPr sz="2450" spc="-10" dirty="0"/>
              <a:t>one.)</a:t>
            </a:r>
            <a:endParaRPr sz="2450">
              <a:latin typeface="Arial"/>
              <a:cs typeface="Arial"/>
            </a:endParaRPr>
          </a:p>
        </p:txBody>
      </p:sp>
      <p:sp>
        <p:nvSpPr>
          <p:cNvPr id="5" name="object 5"/>
          <p:cNvSpPr txBox="1"/>
          <p:nvPr/>
        </p:nvSpPr>
        <p:spPr>
          <a:xfrm>
            <a:off x="707758" y="3180783"/>
            <a:ext cx="512826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Larger</a:t>
            </a:r>
            <a:r>
              <a:rPr sz="2450" spc="30" dirty="0">
                <a:latin typeface="Times New Roman"/>
                <a:cs typeface="Times New Roman"/>
              </a:rPr>
              <a:t> </a:t>
            </a:r>
            <a:r>
              <a:rPr sz="2450" dirty="0">
                <a:latin typeface="Times New Roman"/>
                <a:cs typeface="Times New Roman"/>
              </a:rPr>
              <a:t>for</a:t>
            </a:r>
            <a:r>
              <a:rPr sz="2450" spc="40" dirty="0">
                <a:latin typeface="Times New Roman"/>
                <a:cs typeface="Times New Roman"/>
              </a:rPr>
              <a:t> </a:t>
            </a:r>
            <a:r>
              <a:rPr sz="2450" dirty="0">
                <a:latin typeface="Times New Roman"/>
                <a:cs typeface="Times New Roman"/>
              </a:rPr>
              <a:t>the</a:t>
            </a:r>
            <a:r>
              <a:rPr sz="2450" spc="35" dirty="0">
                <a:latin typeface="Times New Roman"/>
                <a:cs typeface="Times New Roman"/>
              </a:rPr>
              <a:t> </a:t>
            </a:r>
            <a:r>
              <a:rPr sz="2450" dirty="0">
                <a:latin typeface="Times New Roman"/>
                <a:cs typeface="Times New Roman"/>
              </a:rPr>
              <a:t>higher</a:t>
            </a:r>
            <a:r>
              <a:rPr sz="2450" spc="40" dirty="0">
                <a:latin typeface="Times New Roman"/>
                <a:cs typeface="Times New Roman"/>
              </a:rPr>
              <a:t> </a:t>
            </a:r>
            <a:r>
              <a:rPr sz="2450" spc="-10" dirty="0">
                <a:latin typeface="Times New Roman"/>
                <a:cs typeface="Times New Roman"/>
              </a:rPr>
              <a:t>frequency</a:t>
            </a:r>
            <a:r>
              <a:rPr sz="2450" spc="4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Smaller</a:t>
            </a:r>
            <a:r>
              <a:rPr sz="2450" spc="20" dirty="0">
                <a:latin typeface="Times New Roman"/>
                <a:cs typeface="Times New Roman"/>
              </a:rPr>
              <a:t> </a:t>
            </a:r>
            <a:r>
              <a:rPr sz="2450" dirty="0">
                <a:latin typeface="Times New Roman"/>
                <a:cs typeface="Times New Roman"/>
              </a:rPr>
              <a:t>for</a:t>
            </a:r>
            <a:r>
              <a:rPr sz="2450" spc="20"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higher</a:t>
            </a:r>
            <a:r>
              <a:rPr sz="2450" spc="15" dirty="0">
                <a:latin typeface="Times New Roman"/>
                <a:cs typeface="Times New Roman"/>
              </a:rPr>
              <a:t> </a:t>
            </a:r>
            <a:r>
              <a:rPr sz="2450" spc="-10" dirty="0">
                <a:latin typeface="Times New Roman"/>
                <a:cs typeface="Times New Roman"/>
              </a:rPr>
              <a:t>frequency</a:t>
            </a:r>
            <a:r>
              <a:rPr sz="2450" spc="2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same</a:t>
            </a:r>
            <a:r>
              <a:rPr sz="2450" spc="130" dirty="0">
                <a:latin typeface="Times New Roman"/>
                <a:cs typeface="Times New Roman"/>
              </a:rPr>
              <a:t> </a:t>
            </a:r>
            <a:r>
              <a:rPr sz="2450" spc="55" dirty="0">
                <a:latin typeface="Times New Roman"/>
                <a:cs typeface="Times New Roman"/>
              </a:rPr>
              <a:t>both</a:t>
            </a:r>
            <a:r>
              <a:rPr sz="2450" spc="130" dirty="0">
                <a:latin typeface="Times New Roman"/>
                <a:cs typeface="Times New Roman"/>
              </a:rPr>
              <a:t> </a:t>
            </a:r>
            <a:r>
              <a:rPr sz="2450" spc="-10" dirty="0">
                <a:latin typeface="Times New Roman"/>
                <a:cs typeface="Times New Roman"/>
              </a:rPr>
              <a:t>times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8668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3.1.</a:t>
            </a:r>
            <a:r>
              <a:rPr sz="1200" spc="235" dirty="0">
                <a:latin typeface="Times New Roman"/>
                <a:cs typeface="Times New Roman"/>
              </a:rPr>
              <a:t>  </a:t>
            </a:r>
            <a:r>
              <a:rPr sz="1200" dirty="0">
                <a:latin typeface="Times New Roman"/>
                <a:cs typeface="Times New Roman"/>
              </a:rPr>
              <a:t>MATH</a:t>
            </a:r>
            <a:r>
              <a:rPr sz="1200" spc="170" dirty="0">
                <a:latin typeface="Times New Roman"/>
                <a:cs typeface="Times New Roman"/>
              </a:rPr>
              <a:t> </a:t>
            </a:r>
            <a:r>
              <a:rPr sz="1200" dirty="0">
                <a:latin typeface="Times New Roman"/>
                <a:cs typeface="Times New Roman"/>
              </a:rPr>
              <a:t>INTERLUDE:</a:t>
            </a:r>
            <a:r>
              <a:rPr sz="1200" spc="160" dirty="0">
                <a:latin typeface="Times New Roman"/>
                <a:cs typeface="Times New Roman"/>
              </a:rPr>
              <a:t> </a:t>
            </a:r>
            <a:r>
              <a:rPr sz="1200" spc="40" dirty="0">
                <a:latin typeface="Times New Roman"/>
                <a:cs typeface="Times New Roman"/>
              </a:rPr>
              <a:t>INTERFERENCE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400" dirty="0"/>
              <a:t> </a:t>
            </a:r>
            <a:r>
              <a:rPr dirty="0"/>
              <a:t>points</a:t>
            </a:r>
            <a:r>
              <a:rPr spc="409" dirty="0"/>
              <a:t> </a:t>
            </a:r>
            <a:r>
              <a:rPr dirty="0"/>
              <a:t>on</a:t>
            </a:r>
            <a:r>
              <a:rPr spc="409" dirty="0"/>
              <a:t> </a:t>
            </a:r>
            <a:r>
              <a:rPr dirty="0"/>
              <a:t>the</a:t>
            </a:r>
            <a:r>
              <a:rPr spc="415" dirty="0"/>
              <a:t> </a:t>
            </a:r>
            <a:r>
              <a:rPr dirty="0"/>
              <a:t>surface</a:t>
            </a:r>
            <a:r>
              <a:rPr spc="409" dirty="0"/>
              <a:t> </a:t>
            </a:r>
            <a:r>
              <a:rPr dirty="0"/>
              <a:t>of</a:t>
            </a:r>
            <a:r>
              <a:rPr spc="415" dirty="0"/>
              <a:t> </a:t>
            </a:r>
            <a:r>
              <a:rPr dirty="0"/>
              <a:t>a</a:t>
            </a:r>
            <a:r>
              <a:rPr spc="409" dirty="0"/>
              <a:t> </a:t>
            </a:r>
            <a:r>
              <a:rPr dirty="0"/>
              <a:t>lake</a:t>
            </a:r>
            <a:r>
              <a:rPr spc="409" dirty="0"/>
              <a:t> </a:t>
            </a:r>
            <a:r>
              <a:rPr spc="55" dirty="0"/>
              <a:t>both</a:t>
            </a:r>
            <a:r>
              <a:rPr spc="409" dirty="0"/>
              <a:t> </a:t>
            </a:r>
            <a:r>
              <a:rPr dirty="0"/>
              <a:t>emit</a:t>
            </a:r>
            <a:r>
              <a:rPr spc="415" dirty="0"/>
              <a:t> </a:t>
            </a:r>
            <a:r>
              <a:rPr dirty="0"/>
              <a:t>identical</a:t>
            </a:r>
            <a:r>
              <a:rPr spc="409" dirty="0"/>
              <a:t> </a:t>
            </a:r>
            <a:r>
              <a:rPr spc="-30" dirty="0"/>
              <a:t>waves </a:t>
            </a:r>
            <a:r>
              <a:rPr dirty="0"/>
              <a:t>(ripples</a:t>
            </a:r>
            <a:r>
              <a:rPr spc="425" dirty="0"/>
              <a:t> </a:t>
            </a:r>
            <a:r>
              <a:rPr dirty="0"/>
              <a:t>up</a:t>
            </a:r>
            <a:r>
              <a:rPr spc="440" dirty="0"/>
              <a:t> </a:t>
            </a:r>
            <a:r>
              <a:rPr dirty="0"/>
              <a:t>and</a:t>
            </a:r>
            <a:r>
              <a:rPr spc="434" dirty="0"/>
              <a:t> </a:t>
            </a:r>
            <a:r>
              <a:rPr dirty="0"/>
              <a:t>down,</a:t>
            </a:r>
            <a:r>
              <a:rPr spc="520" dirty="0"/>
              <a:t> </a:t>
            </a:r>
            <a:r>
              <a:rPr dirty="0"/>
              <a:t>radiating</a:t>
            </a:r>
            <a:r>
              <a:rPr spc="440" dirty="0"/>
              <a:t> </a:t>
            </a:r>
            <a:r>
              <a:rPr dirty="0"/>
              <a:t>outward).</a:t>
            </a:r>
            <a:r>
              <a:rPr spc="365" dirty="0"/>
              <a:t>  </a:t>
            </a:r>
            <a:r>
              <a:rPr dirty="0"/>
              <a:t>Looking</a:t>
            </a:r>
            <a:r>
              <a:rPr spc="434" dirty="0"/>
              <a:t> </a:t>
            </a:r>
            <a:r>
              <a:rPr spc="120" dirty="0"/>
              <a:t>at</a:t>
            </a:r>
            <a:r>
              <a:rPr spc="434" dirty="0"/>
              <a:t> </a:t>
            </a:r>
            <a:r>
              <a:rPr dirty="0"/>
              <a:t>a</a:t>
            </a:r>
            <a:r>
              <a:rPr spc="434" dirty="0"/>
              <a:t> </a:t>
            </a:r>
            <a:r>
              <a:rPr spc="45" dirty="0"/>
              <a:t>third </a:t>
            </a:r>
            <a:r>
              <a:rPr dirty="0"/>
              <a:t>point</a:t>
            </a:r>
            <a:r>
              <a:rPr spc="204" dirty="0"/>
              <a:t> </a:t>
            </a:r>
            <a:r>
              <a:rPr dirty="0"/>
              <a:t>on</a:t>
            </a:r>
            <a:r>
              <a:rPr spc="204" dirty="0"/>
              <a:t> </a:t>
            </a:r>
            <a:r>
              <a:rPr dirty="0"/>
              <a:t>the</a:t>
            </a:r>
            <a:r>
              <a:rPr spc="215" dirty="0"/>
              <a:t> </a:t>
            </a:r>
            <a:r>
              <a:rPr dirty="0"/>
              <a:t>lake,</a:t>
            </a:r>
            <a:r>
              <a:rPr spc="240" dirty="0"/>
              <a:t> </a:t>
            </a:r>
            <a:r>
              <a:rPr dirty="0"/>
              <a:t>you</a:t>
            </a:r>
            <a:r>
              <a:rPr spc="215" dirty="0"/>
              <a:t> </a:t>
            </a:r>
            <a:r>
              <a:rPr dirty="0"/>
              <a:t>notice</a:t>
            </a:r>
            <a:r>
              <a:rPr spc="215" dirty="0"/>
              <a:t> </a:t>
            </a:r>
            <a:r>
              <a:rPr spc="114" dirty="0"/>
              <a:t>that</a:t>
            </a:r>
            <a:r>
              <a:rPr spc="210" dirty="0"/>
              <a:t> </a:t>
            </a:r>
            <a:r>
              <a:rPr spc="65" dirty="0"/>
              <a:t>it</a:t>
            </a:r>
            <a:r>
              <a:rPr spc="210" dirty="0"/>
              <a:t> </a:t>
            </a:r>
            <a:r>
              <a:rPr dirty="0"/>
              <a:t>isn’t</a:t>
            </a:r>
            <a:r>
              <a:rPr spc="215" dirty="0"/>
              <a:t> </a:t>
            </a:r>
            <a:r>
              <a:rPr dirty="0"/>
              <a:t>moving</a:t>
            </a:r>
            <a:r>
              <a:rPr spc="215" dirty="0"/>
              <a:t> </a:t>
            </a:r>
            <a:r>
              <a:rPr spc="120" dirty="0"/>
              <a:t>at</a:t>
            </a:r>
            <a:r>
              <a:rPr spc="210" dirty="0"/>
              <a:t> </a:t>
            </a:r>
            <a:r>
              <a:rPr dirty="0"/>
              <a:t>all.</a:t>
            </a:r>
            <a:r>
              <a:rPr spc="45" dirty="0"/>
              <a:t>  </a:t>
            </a:r>
            <a:r>
              <a:rPr dirty="0"/>
              <a:t>This</a:t>
            </a:r>
            <a:r>
              <a:rPr spc="210" dirty="0"/>
              <a:t> </a:t>
            </a:r>
            <a:r>
              <a:rPr spc="-25" dirty="0"/>
              <a:t>is </a:t>
            </a:r>
            <a:r>
              <a:rPr spc="-20" dirty="0"/>
              <a:t>because.</a:t>
            </a:r>
            <a:r>
              <a:rPr spc="-225" dirty="0"/>
              <a:t> </a:t>
            </a:r>
            <a:r>
              <a:rPr dirty="0"/>
              <a:t>.</a:t>
            </a:r>
            <a:r>
              <a:rPr spc="-225" dirty="0"/>
              <a:t> </a:t>
            </a:r>
            <a:r>
              <a:rPr dirty="0"/>
              <a:t>.</a:t>
            </a:r>
            <a:r>
              <a:rPr spc="-225" dirty="0"/>
              <a:t> </a:t>
            </a:r>
            <a:r>
              <a:rPr dirty="0"/>
              <a:t>(Choose</a:t>
            </a:r>
            <a:r>
              <a:rPr spc="-15" dirty="0"/>
              <a:t> </a:t>
            </a:r>
            <a:r>
              <a:rPr spc="-10" dirty="0"/>
              <a:t>one.)</a:t>
            </a:r>
          </a:p>
        </p:txBody>
      </p:sp>
      <p:sp>
        <p:nvSpPr>
          <p:cNvPr id="5" name="object 5"/>
          <p:cNvSpPr txBox="1"/>
          <p:nvPr/>
        </p:nvSpPr>
        <p:spPr>
          <a:xfrm>
            <a:off x="719315" y="2929545"/>
            <a:ext cx="8256905" cy="2554605"/>
          </a:xfrm>
          <a:prstGeom prst="rect">
            <a:avLst/>
          </a:prstGeom>
        </p:spPr>
        <p:txBody>
          <a:bodyPr vert="horz" wrap="square" lIns="0" tIns="9525" rIns="0" bIns="0" rtlCol="0">
            <a:spAutoFit/>
          </a:bodyPr>
          <a:lstStyle/>
          <a:p>
            <a:pPr marL="382270" marR="6350" indent="-370205">
              <a:lnSpc>
                <a:spcPct val="101699"/>
              </a:lnSpc>
              <a:spcBef>
                <a:spcPts val="75"/>
              </a:spcBef>
              <a:buAutoNum type="alphaUcPeriod"/>
              <a:tabLst>
                <a:tab pos="383540" algn="l"/>
              </a:tabLst>
            </a:pP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only</a:t>
            </a:r>
            <a:r>
              <a:rPr sz="2450" spc="-5" dirty="0">
                <a:latin typeface="Times New Roman"/>
                <a:cs typeface="Times New Roman"/>
              </a:rPr>
              <a:t> </a:t>
            </a:r>
            <a:r>
              <a:rPr sz="2450" spc="-20" dirty="0">
                <a:latin typeface="Times New Roman"/>
                <a:cs typeface="Times New Roman"/>
              </a:rPr>
              <a:t>possible</a:t>
            </a:r>
            <a:r>
              <a:rPr sz="2450" spc="5" dirty="0">
                <a:latin typeface="Times New Roman"/>
                <a:cs typeface="Times New Roman"/>
              </a:rPr>
              <a:t> </a:t>
            </a:r>
            <a:r>
              <a:rPr sz="2450" dirty="0">
                <a:latin typeface="Times New Roman"/>
                <a:cs typeface="Times New Roman"/>
              </a:rPr>
              <a:t>explanation</a:t>
            </a:r>
            <a:r>
              <a:rPr sz="2450" spc="-5"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spc="114" dirty="0">
                <a:latin typeface="Times New Roman"/>
                <a:cs typeface="Times New Roman"/>
              </a:rPr>
              <a:t>that</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spc="55" dirty="0">
                <a:latin typeface="Times New Roman"/>
                <a:cs typeface="Times New Roman"/>
              </a:rPr>
              <a:t>third</a:t>
            </a:r>
            <a:r>
              <a:rPr sz="2450" spc="-5" dirty="0">
                <a:latin typeface="Times New Roman"/>
                <a:cs typeface="Times New Roman"/>
              </a:rPr>
              <a:t> </a:t>
            </a:r>
            <a:r>
              <a:rPr sz="2450" dirty="0">
                <a:latin typeface="Times New Roman"/>
                <a:cs typeface="Times New Roman"/>
              </a:rPr>
              <a:t>point</a:t>
            </a:r>
            <a:r>
              <a:rPr sz="2450" spc="-5"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dirty="0">
                <a:latin typeface="Times New Roman"/>
                <a:cs typeface="Times New Roman"/>
              </a:rPr>
              <a:t>very</a:t>
            </a:r>
            <a:r>
              <a:rPr sz="2450" spc="-5" dirty="0">
                <a:latin typeface="Times New Roman"/>
                <a:cs typeface="Times New Roman"/>
              </a:rPr>
              <a:t> </a:t>
            </a:r>
            <a:r>
              <a:rPr sz="2450" spc="-25" dirty="0">
                <a:latin typeface="Times New Roman"/>
                <a:cs typeface="Times New Roman"/>
              </a:rPr>
              <a:t>far 	</a:t>
            </a:r>
            <a:r>
              <a:rPr sz="2450" spc="-10" dirty="0">
                <a:latin typeface="Times New Roman"/>
                <a:cs typeface="Times New Roman"/>
              </a:rPr>
              <a:t>away</a:t>
            </a:r>
            <a:r>
              <a:rPr sz="2450" spc="10" dirty="0">
                <a:latin typeface="Times New Roman"/>
                <a:cs typeface="Times New Roman"/>
              </a:rPr>
              <a:t> </a:t>
            </a:r>
            <a:r>
              <a:rPr sz="2450" dirty="0">
                <a:latin typeface="Times New Roman"/>
                <a:cs typeface="Times New Roman"/>
              </a:rPr>
              <a:t>from</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two</a:t>
            </a:r>
            <a:r>
              <a:rPr sz="2450" spc="10" dirty="0">
                <a:latin typeface="Times New Roman"/>
                <a:cs typeface="Times New Roman"/>
              </a:rPr>
              <a:t> </a:t>
            </a:r>
            <a:r>
              <a:rPr sz="2450" spc="-40" dirty="0">
                <a:latin typeface="Times New Roman"/>
                <a:cs typeface="Times New Roman"/>
              </a:rPr>
              <a:t>wave</a:t>
            </a:r>
            <a:r>
              <a:rPr sz="2450" spc="10" dirty="0">
                <a:latin typeface="Times New Roman"/>
                <a:cs typeface="Times New Roman"/>
              </a:rPr>
              <a:t> </a:t>
            </a:r>
            <a:r>
              <a:rPr sz="2450" spc="-10" dirty="0">
                <a:latin typeface="Times New Roman"/>
                <a:cs typeface="Times New Roman"/>
              </a:rPr>
              <a:t>sources.</a:t>
            </a:r>
            <a:endParaRPr sz="2450">
              <a:latin typeface="Times New Roman"/>
              <a:cs typeface="Times New Roman"/>
            </a:endParaRPr>
          </a:p>
          <a:p>
            <a:pPr marL="382270" marR="5080" indent="-358140">
              <a:lnSpc>
                <a:spcPct val="101699"/>
              </a:lnSpc>
              <a:spcBef>
                <a:spcPts val="994"/>
              </a:spcBef>
              <a:buAutoNum type="alphaUcPeriod"/>
              <a:tabLst>
                <a:tab pos="383540" algn="l"/>
                <a:tab pos="1535430" algn="l"/>
                <a:tab pos="1911350" algn="l"/>
                <a:tab pos="2454910" algn="l"/>
                <a:tab pos="3763010" algn="l"/>
                <a:tab pos="4138929" algn="l"/>
                <a:tab pos="4789805" algn="l"/>
                <a:tab pos="5764530" algn="l"/>
                <a:tab pos="6728459" algn="l"/>
                <a:tab pos="7379970" algn="l"/>
              </a:tabLst>
            </a:pPr>
            <a:r>
              <a:rPr sz="2450" spc="-10" dirty="0">
                <a:latin typeface="Times New Roman"/>
                <a:cs typeface="Times New Roman"/>
              </a:rPr>
              <a:t>Because</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geometry</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25" dirty="0">
                <a:latin typeface="Times New Roman"/>
                <a:cs typeface="Times New Roman"/>
              </a:rPr>
              <a:t>how</a:t>
            </a:r>
            <a:r>
              <a:rPr sz="2450" dirty="0">
                <a:latin typeface="Times New Roman"/>
                <a:cs typeface="Times New Roman"/>
              </a:rPr>
              <a:t>	</a:t>
            </a:r>
            <a:r>
              <a:rPr sz="2450" spc="-10" dirty="0">
                <a:latin typeface="Times New Roman"/>
                <a:cs typeface="Times New Roman"/>
              </a:rPr>
              <a:t>ripples</a:t>
            </a:r>
            <a:r>
              <a:rPr sz="2450" dirty="0">
                <a:latin typeface="Times New Roman"/>
                <a:cs typeface="Times New Roman"/>
              </a:rPr>
              <a:t>	</a:t>
            </a:r>
            <a:r>
              <a:rPr sz="2450" spc="-10" dirty="0">
                <a:latin typeface="Times New Roman"/>
                <a:cs typeface="Times New Roman"/>
              </a:rPr>
              <a:t>spread</a:t>
            </a:r>
            <a:r>
              <a:rPr sz="2450" dirty="0">
                <a:latin typeface="Times New Roman"/>
                <a:cs typeface="Times New Roman"/>
              </a:rPr>
              <a:t>	</a:t>
            </a:r>
            <a:r>
              <a:rPr sz="2450" spc="-20" dirty="0">
                <a:latin typeface="Times New Roman"/>
                <a:cs typeface="Times New Roman"/>
              </a:rPr>
              <a:t>out,</a:t>
            </a:r>
            <a:r>
              <a:rPr sz="2450" dirty="0">
                <a:latin typeface="Times New Roman"/>
                <a:cs typeface="Times New Roman"/>
              </a:rPr>
              <a:t>	</a:t>
            </a:r>
            <a:r>
              <a:rPr sz="2450" spc="-10" dirty="0">
                <a:latin typeface="Times New Roman"/>
                <a:cs typeface="Times New Roman"/>
              </a:rPr>
              <a:t>certain 	</a:t>
            </a:r>
            <a:r>
              <a:rPr sz="2450" dirty="0">
                <a:latin typeface="Times New Roman"/>
                <a:cs typeface="Times New Roman"/>
              </a:rPr>
              <a:t>points</a:t>
            </a:r>
            <a:r>
              <a:rPr sz="2450" spc="75" dirty="0">
                <a:latin typeface="Times New Roman"/>
                <a:cs typeface="Times New Roman"/>
              </a:rPr>
              <a:t> </a:t>
            </a:r>
            <a:r>
              <a:rPr sz="2450" spc="-20" dirty="0">
                <a:latin typeface="Times New Roman"/>
                <a:cs typeface="Times New Roman"/>
              </a:rPr>
              <a:t>will</a:t>
            </a:r>
            <a:r>
              <a:rPr sz="2450" spc="80" dirty="0">
                <a:latin typeface="Times New Roman"/>
                <a:cs typeface="Times New Roman"/>
              </a:rPr>
              <a:t> </a:t>
            </a:r>
            <a:r>
              <a:rPr sz="2450" dirty="0">
                <a:latin typeface="Times New Roman"/>
                <a:cs typeface="Times New Roman"/>
              </a:rPr>
              <a:t>never</a:t>
            </a:r>
            <a:r>
              <a:rPr sz="2450" spc="75" dirty="0">
                <a:latin typeface="Times New Roman"/>
                <a:cs typeface="Times New Roman"/>
              </a:rPr>
              <a:t> </a:t>
            </a:r>
            <a:r>
              <a:rPr sz="2450" dirty="0">
                <a:latin typeface="Times New Roman"/>
                <a:cs typeface="Times New Roman"/>
              </a:rPr>
              <a:t>be</a:t>
            </a:r>
            <a:r>
              <a:rPr sz="2450" spc="75" dirty="0">
                <a:latin typeface="Times New Roman"/>
                <a:cs typeface="Times New Roman"/>
              </a:rPr>
              <a:t> </a:t>
            </a:r>
            <a:r>
              <a:rPr sz="2450" dirty="0">
                <a:latin typeface="Times New Roman"/>
                <a:cs typeface="Times New Roman"/>
              </a:rPr>
              <a:t>touched</a:t>
            </a:r>
            <a:r>
              <a:rPr sz="2450" spc="75" dirty="0">
                <a:latin typeface="Times New Roman"/>
                <a:cs typeface="Times New Roman"/>
              </a:rPr>
              <a:t> </a:t>
            </a:r>
            <a:r>
              <a:rPr sz="2450" dirty="0">
                <a:latin typeface="Times New Roman"/>
                <a:cs typeface="Times New Roman"/>
              </a:rPr>
              <a:t>by</a:t>
            </a:r>
            <a:r>
              <a:rPr sz="2450" spc="80" dirty="0">
                <a:latin typeface="Times New Roman"/>
                <a:cs typeface="Times New Roman"/>
              </a:rPr>
              <a:t> </a:t>
            </a:r>
            <a:r>
              <a:rPr sz="2450" dirty="0">
                <a:latin typeface="Times New Roman"/>
                <a:cs typeface="Times New Roman"/>
              </a:rPr>
              <a:t>either</a:t>
            </a:r>
            <a:r>
              <a:rPr sz="2450" spc="75" dirty="0">
                <a:latin typeface="Times New Roman"/>
                <a:cs typeface="Times New Roman"/>
              </a:rPr>
              <a:t> </a:t>
            </a:r>
            <a:r>
              <a:rPr sz="2450" dirty="0">
                <a:latin typeface="Times New Roman"/>
                <a:cs typeface="Times New Roman"/>
              </a:rPr>
              <a:t>circular</a:t>
            </a:r>
            <a:r>
              <a:rPr sz="2450" spc="75" dirty="0">
                <a:latin typeface="Times New Roman"/>
                <a:cs typeface="Times New Roman"/>
              </a:rPr>
              <a:t> </a:t>
            </a:r>
            <a:r>
              <a:rPr sz="2450" spc="-10" dirty="0">
                <a:latin typeface="Times New Roman"/>
                <a:cs typeface="Times New Roman"/>
              </a:rPr>
              <a:t>wave.</a:t>
            </a:r>
            <a:endParaRPr sz="2450">
              <a:latin typeface="Times New Roman"/>
              <a:cs typeface="Times New Roman"/>
            </a:endParaRPr>
          </a:p>
          <a:p>
            <a:pPr marL="382270" marR="7620" indent="-361950">
              <a:lnSpc>
                <a:spcPct val="101699"/>
              </a:lnSpc>
              <a:spcBef>
                <a:spcPts val="994"/>
              </a:spcBef>
              <a:buAutoNum type="alphaUcPeriod"/>
              <a:tabLst>
                <a:tab pos="383540" algn="l"/>
              </a:tabLst>
            </a:pPr>
            <a:r>
              <a:rPr sz="2450" dirty="0">
                <a:latin typeface="Times New Roman"/>
                <a:cs typeface="Times New Roman"/>
              </a:rPr>
              <a:t>When</a:t>
            </a:r>
            <a:r>
              <a:rPr sz="2450" spc="50" dirty="0">
                <a:latin typeface="Times New Roman"/>
                <a:cs typeface="Times New Roman"/>
              </a:rPr>
              <a:t> </a:t>
            </a:r>
            <a:r>
              <a:rPr sz="2450" spc="55" dirty="0">
                <a:latin typeface="Times New Roman"/>
                <a:cs typeface="Times New Roman"/>
              </a:rPr>
              <a:t>both </a:t>
            </a:r>
            <a:r>
              <a:rPr sz="2450" dirty="0">
                <a:latin typeface="Times New Roman"/>
                <a:cs typeface="Times New Roman"/>
              </a:rPr>
              <a:t>circular</a:t>
            </a:r>
            <a:r>
              <a:rPr sz="2450" spc="60" dirty="0">
                <a:latin typeface="Times New Roman"/>
                <a:cs typeface="Times New Roman"/>
              </a:rPr>
              <a:t> </a:t>
            </a:r>
            <a:r>
              <a:rPr sz="2450" spc="-60" dirty="0">
                <a:latin typeface="Times New Roman"/>
                <a:cs typeface="Times New Roman"/>
              </a:rPr>
              <a:t>waves</a:t>
            </a:r>
            <a:r>
              <a:rPr sz="2450" spc="55" dirty="0">
                <a:latin typeface="Times New Roman"/>
                <a:cs typeface="Times New Roman"/>
              </a:rPr>
              <a:t> </a:t>
            </a:r>
            <a:r>
              <a:rPr sz="2450" dirty="0">
                <a:latin typeface="Times New Roman"/>
                <a:cs typeface="Times New Roman"/>
              </a:rPr>
              <a:t>reach</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dirty="0">
                <a:latin typeface="Times New Roman"/>
                <a:cs typeface="Times New Roman"/>
              </a:rPr>
              <a:t>point,</a:t>
            </a:r>
            <a:r>
              <a:rPr sz="2450" spc="70" dirty="0">
                <a:latin typeface="Times New Roman"/>
                <a:cs typeface="Times New Roman"/>
              </a:rPr>
              <a:t> </a:t>
            </a:r>
            <a:r>
              <a:rPr sz="2450" dirty="0">
                <a:latin typeface="Times New Roman"/>
                <a:cs typeface="Times New Roman"/>
              </a:rPr>
              <a:t>their</a:t>
            </a:r>
            <a:r>
              <a:rPr sz="2450" spc="55" dirty="0">
                <a:latin typeface="Times New Roman"/>
                <a:cs typeface="Times New Roman"/>
              </a:rPr>
              <a:t> </a:t>
            </a:r>
            <a:r>
              <a:rPr sz="2450" spc="-40" dirty="0">
                <a:latin typeface="Times New Roman"/>
                <a:cs typeface="Times New Roman"/>
              </a:rPr>
              <a:t>effects</a:t>
            </a:r>
            <a:r>
              <a:rPr sz="2450" spc="60" dirty="0">
                <a:latin typeface="Times New Roman"/>
                <a:cs typeface="Times New Roman"/>
              </a:rPr>
              <a:t> </a:t>
            </a:r>
            <a:r>
              <a:rPr sz="2450" spc="-10" dirty="0">
                <a:latin typeface="Times New Roman"/>
                <a:cs typeface="Times New Roman"/>
              </a:rPr>
              <a:t>cancel 	</a:t>
            </a:r>
            <a:r>
              <a:rPr sz="2450" spc="-20" dirty="0">
                <a:latin typeface="Times New Roman"/>
                <a:cs typeface="Times New Roman"/>
              </a:rPr>
              <a:t>out.</a:t>
            </a:r>
            <a:endParaRPr sz="2450">
              <a:latin typeface="Times New Roman"/>
              <a:cs typeface="Times New Roman"/>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240" dirty="0"/>
              <a:t> </a:t>
            </a:r>
            <a:r>
              <a:rPr dirty="0"/>
              <a:t>you</a:t>
            </a:r>
            <a:r>
              <a:rPr spc="240" dirty="0"/>
              <a:t> </a:t>
            </a:r>
            <a:r>
              <a:rPr dirty="0"/>
              <a:t>shine</a:t>
            </a:r>
            <a:r>
              <a:rPr spc="240" dirty="0"/>
              <a:t> </a:t>
            </a:r>
            <a:r>
              <a:rPr dirty="0"/>
              <a:t>light</a:t>
            </a:r>
            <a:r>
              <a:rPr spc="240" dirty="0"/>
              <a:t> </a:t>
            </a:r>
            <a:r>
              <a:rPr dirty="0"/>
              <a:t>on</a:t>
            </a:r>
            <a:r>
              <a:rPr spc="240" dirty="0"/>
              <a:t> </a:t>
            </a:r>
            <a:r>
              <a:rPr dirty="0"/>
              <a:t>a</a:t>
            </a:r>
            <a:r>
              <a:rPr spc="235" dirty="0"/>
              <a:t> </a:t>
            </a:r>
            <a:r>
              <a:rPr dirty="0"/>
              <a:t>solid</a:t>
            </a:r>
            <a:r>
              <a:rPr spc="240" dirty="0"/>
              <a:t> </a:t>
            </a:r>
            <a:r>
              <a:rPr spc="55" dirty="0"/>
              <a:t>target</a:t>
            </a:r>
            <a:r>
              <a:rPr spc="240" dirty="0"/>
              <a:t> </a:t>
            </a:r>
            <a:r>
              <a:rPr dirty="0"/>
              <a:t>and</a:t>
            </a:r>
            <a:r>
              <a:rPr spc="240" dirty="0"/>
              <a:t> </a:t>
            </a:r>
            <a:r>
              <a:rPr dirty="0"/>
              <a:t>liberate</a:t>
            </a:r>
            <a:r>
              <a:rPr spc="240" dirty="0"/>
              <a:t> </a:t>
            </a:r>
            <a:r>
              <a:rPr spc="-10" dirty="0"/>
              <a:t>electrons. </a:t>
            </a:r>
            <a:r>
              <a:rPr dirty="0"/>
              <a:t>Those</a:t>
            </a:r>
            <a:r>
              <a:rPr spc="395" dirty="0"/>
              <a:t> </a:t>
            </a:r>
            <a:r>
              <a:rPr dirty="0"/>
              <a:t>electrons</a:t>
            </a:r>
            <a:r>
              <a:rPr spc="409" dirty="0"/>
              <a:t> </a:t>
            </a:r>
            <a:r>
              <a:rPr dirty="0"/>
              <a:t>pass</a:t>
            </a:r>
            <a:r>
              <a:rPr spc="405" dirty="0"/>
              <a:t> </a:t>
            </a:r>
            <a:r>
              <a:rPr dirty="0"/>
              <a:t>through</a:t>
            </a:r>
            <a:r>
              <a:rPr spc="409" dirty="0"/>
              <a:t> </a:t>
            </a:r>
            <a:r>
              <a:rPr dirty="0"/>
              <a:t>a</a:t>
            </a:r>
            <a:r>
              <a:rPr spc="405" dirty="0"/>
              <a:t> </a:t>
            </a:r>
            <a:r>
              <a:rPr dirty="0"/>
              <a:t>vacuum</a:t>
            </a:r>
            <a:r>
              <a:rPr spc="409" dirty="0"/>
              <a:t> </a:t>
            </a:r>
            <a:r>
              <a:rPr dirty="0"/>
              <a:t>(with</a:t>
            </a:r>
            <a:r>
              <a:rPr spc="409" dirty="0"/>
              <a:t> </a:t>
            </a:r>
            <a:r>
              <a:rPr dirty="0"/>
              <a:t>no</a:t>
            </a:r>
            <a:r>
              <a:rPr spc="405" dirty="0"/>
              <a:t> </a:t>
            </a:r>
            <a:r>
              <a:rPr dirty="0"/>
              <a:t>electric</a:t>
            </a:r>
            <a:r>
              <a:rPr spc="409" dirty="0"/>
              <a:t> </a:t>
            </a:r>
            <a:r>
              <a:rPr spc="-10" dirty="0"/>
              <a:t>field) </a:t>
            </a:r>
            <a:r>
              <a:rPr dirty="0"/>
              <a:t>and</a:t>
            </a:r>
            <a:r>
              <a:rPr spc="254" dirty="0"/>
              <a:t> </a:t>
            </a:r>
            <a:r>
              <a:rPr dirty="0"/>
              <a:t>strike</a:t>
            </a:r>
            <a:r>
              <a:rPr spc="260" dirty="0"/>
              <a:t> </a:t>
            </a:r>
            <a:r>
              <a:rPr dirty="0"/>
              <a:t>another</a:t>
            </a:r>
            <a:r>
              <a:rPr spc="254" dirty="0"/>
              <a:t> </a:t>
            </a:r>
            <a:r>
              <a:rPr dirty="0"/>
              <a:t>target,</a:t>
            </a:r>
            <a:r>
              <a:rPr spc="270" dirty="0"/>
              <a:t> </a:t>
            </a:r>
            <a:r>
              <a:rPr dirty="0"/>
              <a:t>causing</a:t>
            </a:r>
            <a:r>
              <a:rPr spc="260" dirty="0"/>
              <a:t> </a:t>
            </a:r>
            <a:r>
              <a:rPr spc="65" dirty="0"/>
              <a:t>it</a:t>
            </a:r>
            <a:r>
              <a:rPr spc="254" dirty="0"/>
              <a:t> </a:t>
            </a:r>
            <a:r>
              <a:rPr dirty="0"/>
              <a:t>to</a:t>
            </a:r>
            <a:r>
              <a:rPr spc="254" dirty="0"/>
              <a:t> </a:t>
            </a:r>
            <a:r>
              <a:rPr dirty="0"/>
              <a:t>emit</a:t>
            </a:r>
            <a:r>
              <a:rPr spc="260" dirty="0"/>
              <a:t> </a:t>
            </a:r>
            <a:r>
              <a:rPr dirty="0"/>
              <a:t>radiation.</a:t>
            </a:r>
            <a:r>
              <a:rPr spc="25" dirty="0"/>
              <a:t>  </a:t>
            </a:r>
            <a:r>
              <a:rPr dirty="0"/>
              <a:t>Which</a:t>
            </a:r>
            <a:r>
              <a:rPr spc="260" dirty="0"/>
              <a:t> </a:t>
            </a:r>
            <a:r>
              <a:rPr spc="-25" dirty="0"/>
              <a:t>of </a:t>
            </a:r>
            <a:r>
              <a:rPr dirty="0"/>
              <a:t>the</a:t>
            </a:r>
            <a:r>
              <a:rPr spc="270" dirty="0"/>
              <a:t> </a:t>
            </a:r>
            <a:r>
              <a:rPr spc="-35" dirty="0"/>
              <a:t>following</a:t>
            </a:r>
            <a:r>
              <a:rPr spc="265" dirty="0"/>
              <a:t> </a:t>
            </a:r>
            <a:r>
              <a:rPr dirty="0"/>
              <a:t>describes</a:t>
            </a:r>
            <a:r>
              <a:rPr spc="270" dirty="0"/>
              <a:t> </a:t>
            </a:r>
            <a:r>
              <a:rPr dirty="0"/>
              <a:t>the</a:t>
            </a:r>
            <a:r>
              <a:rPr spc="265" dirty="0"/>
              <a:t> </a:t>
            </a:r>
            <a:r>
              <a:rPr dirty="0"/>
              <a:t>frequency</a:t>
            </a:r>
            <a:r>
              <a:rPr spc="270" dirty="0"/>
              <a:t> </a:t>
            </a:r>
            <a:r>
              <a:rPr dirty="0"/>
              <a:t>of</a:t>
            </a:r>
            <a:r>
              <a:rPr spc="265" dirty="0"/>
              <a:t> </a:t>
            </a:r>
            <a:r>
              <a:rPr spc="114" dirty="0"/>
              <a:t>that</a:t>
            </a:r>
            <a:r>
              <a:rPr spc="270" dirty="0"/>
              <a:t> </a:t>
            </a:r>
            <a:r>
              <a:rPr dirty="0"/>
              <a:t>emitted</a:t>
            </a:r>
            <a:r>
              <a:rPr spc="265" dirty="0"/>
              <a:t> </a:t>
            </a:r>
            <a:r>
              <a:rPr spc="-10" dirty="0"/>
              <a:t>radiation? </a:t>
            </a:r>
            <a:r>
              <a:rPr dirty="0"/>
              <a:t>(Choose</a:t>
            </a:r>
            <a:r>
              <a:rPr spc="-65" dirty="0"/>
              <a:t> </a:t>
            </a:r>
            <a:r>
              <a:rPr spc="-10" dirty="0"/>
              <a:t>one.)</a:t>
            </a:r>
          </a:p>
        </p:txBody>
      </p:sp>
      <p:sp>
        <p:nvSpPr>
          <p:cNvPr id="5" name="object 5"/>
          <p:cNvSpPr txBox="1"/>
          <p:nvPr/>
        </p:nvSpPr>
        <p:spPr>
          <a:xfrm>
            <a:off x="715137" y="3180783"/>
            <a:ext cx="8258809"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95"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85" dirty="0">
                <a:latin typeface="Times New Roman"/>
                <a:cs typeface="Times New Roman"/>
              </a:rPr>
              <a:t> </a:t>
            </a:r>
            <a:r>
              <a:rPr sz="2450" spc="-10" dirty="0">
                <a:latin typeface="Times New Roman"/>
                <a:cs typeface="Times New Roman"/>
              </a:rPr>
              <a:t>always</a:t>
            </a:r>
            <a:r>
              <a:rPr sz="2450" spc="85" dirty="0">
                <a:latin typeface="Times New Roman"/>
                <a:cs typeface="Times New Roman"/>
              </a:rPr>
              <a:t> </a:t>
            </a:r>
            <a:r>
              <a:rPr sz="2450" dirty="0">
                <a:latin typeface="Times New Roman"/>
                <a:cs typeface="Times New Roman"/>
              </a:rPr>
              <a:t>larger</a:t>
            </a:r>
            <a:r>
              <a:rPr sz="2450" spc="85" dirty="0">
                <a:latin typeface="Times New Roman"/>
                <a:cs typeface="Times New Roman"/>
              </a:rPr>
              <a:t> </a:t>
            </a:r>
            <a:r>
              <a:rPr sz="2450" spc="70" dirty="0">
                <a:latin typeface="Times New Roman"/>
                <a:cs typeface="Times New Roman"/>
              </a:rPr>
              <a:t>than</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frequency</a:t>
            </a:r>
            <a:r>
              <a:rPr sz="2450" spc="85"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initial</a:t>
            </a:r>
            <a:r>
              <a:rPr sz="2450" spc="85" dirty="0">
                <a:latin typeface="Times New Roman"/>
                <a:cs typeface="Times New Roman"/>
              </a:rPr>
              <a:t> </a:t>
            </a:r>
            <a:r>
              <a:rPr sz="2450" spc="-10" dirty="0">
                <a:latin typeface="Times New Roman"/>
                <a:cs typeface="Times New Roman"/>
              </a:rPr>
              <a:t>radiation.</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95" dirty="0">
                <a:latin typeface="Times New Roman"/>
                <a:cs typeface="Times New Roman"/>
              </a:rPr>
              <a:t>It</a:t>
            </a:r>
            <a:r>
              <a:rPr sz="2450" spc="85"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spc="-10" dirty="0">
                <a:latin typeface="Times New Roman"/>
                <a:cs typeface="Times New Roman"/>
              </a:rPr>
              <a:t>always</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same</a:t>
            </a:r>
            <a:r>
              <a:rPr sz="2450" spc="90" dirty="0">
                <a:latin typeface="Times New Roman"/>
                <a:cs typeface="Times New Roman"/>
              </a:rPr>
              <a:t> </a:t>
            </a:r>
            <a:r>
              <a:rPr sz="2450" dirty="0">
                <a:latin typeface="Times New Roman"/>
                <a:cs typeface="Times New Roman"/>
              </a:rPr>
              <a:t>as</a:t>
            </a:r>
            <a:r>
              <a:rPr sz="2450" spc="10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spc="-10" dirty="0">
                <a:latin typeface="Times New Roman"/>
                <a:cs typeface="Times New Roman"/>
              </a:rPr>
              <a:t>frequency</a:t>
            </a:r>
            <a:r>
              <a:rPr sz="2450" spc="95"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initial</a:t>
            </a:r>
            <a:r>
              <a:rPr sz="2450" spc="95" dirty="0">
                <a:latin typeface="Times New Roman"/>
                <a:cs typeface="Times New Roman"/>
              </a:rPr>
              <a:t> </a:t>
            </a:r>
            <a:r>
              <a:rPr sz="2450" spc="-10" dirty="0">
                <a:latin typeface="Times New Roman"/>
                <a:cs typeface="Times New Roman"/>
              </a:rPr>
              <a:t>radiation.</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95"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spc="-10" dirty="0">
                <a:latin typeface="Times New Roman"/>
                <a:cs typeface="Times New Roman"/>
              </a:rPr>
              <a:t>always</a:t>
            </a:r>
            <a:r>
              <a:rPr sz="2450" spc="75" dirty="0">
                <a:latin typeface="Times New Roman"/>
                <a:cs typeface="Times New Roman"/>
              </a:rPr>
              <a:t> </a:t>
            </a:r>
            <a:r>
              <a:rPr sz="2450" dirty="0">
                <a:latin typeface="Times New Roman"/>
                <a:cs typeface="Times New Roman"/>
              </a:rPr>
              <a:t>smaller</a:t>
            </a:r>
            <a:r>
              <a:rPr sz="2450" spc="75" dirty="0">
                <a:latin typeface="Times New Roman"/>
                <a:cs typeface="Times New Roman"/>
              </a:rPr>
              <a:t> </a:t>
            </a:r>
            <a:r>
              <a:rPr sz="2450" spc="70" dirty="0">
                <a:latin typeface="Times New Roman"/>
                <a:cs typeface="Times New Roman"/>
              </a:rPr>
              <a:t>than</a:t>
            </a:r>
            <a:r>
              <a:rPr sz="2450" spc="8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10" dirty="0">
                <a:latin typeface="Times New Roman"/>
                <a:cs typeface="Times New Roman"/>
              </a:rPr>
              <a:t>frequency</a:t>
            </a:r>
            <a:r>
              <a:rPr sz="2450" spc="7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dirty="0">
                <a:latin typeface="Times New Roman"/>
                <a:cs typeface="Times New Roman"/>
              </a:rPr>
              <a:t>initial</a:t>
            </a:r>
            <a:r>
              <a:rPr sz="2450" spc="75" dirty="0">
                <a:latin typeface="Times New Roman"/>
                <a:cs typeface="Times New Roman"/>
              </a:rPr>
              <a:t> </a:t>
            </a:r>
            <a:r>
              <a:rPr sz="2450" spc="-10" dirty="0">
                <a:latin typeface="Times New Roman"/>
                <a:cs typeface="Times New Roman"/>
              </a:rPr>
              <a:t>radiation.</a:t>
            </a:r>
            <a:endParaRPr sz="2450">
              <a:latin typeface="Times New Roman"/>
              <a:cs typeface="Times New Roman"/>
            </a:endParaRPr>
          </a:p>
          <a:p>
            <a:pPr marL="386080" marR="5080" indent="-374015">
              <a:lnSpc>
                <a:spcPct val="101699"/>
              </a:lnSpc>
              <a:spcBef>
                <a:spcPts val="995"/>
              </a:spcBef>
              <a:buAutoNum type="alphaUcPeriod"/>
              <a:tabLst>
                <a:tab pos="387985" algn="l"/>
              </a:tabLst>
            </a:pPr>
            <a:r>
              <a:rPr sz="2450" spc="95" dirty="0">
                <a:latin typeface="Times New Roman"/>
                <a:cs typeface="Times New Roman"/>
              </a:rPr>
              <a:t>It</a:t>
            </a:r>
            <a:r>
              <a:rPr sz="2450" spc="190" dirty="0">
                <a:latin typeface="Times New Roman"/>
                <a:cs typeface="Times New Roman"/>
              </a:rPr>
              <a:t> </a:t>
            </a:r>
            <a:r>
              <a:rPr sz="2450" dirty="0">
                <a:latin typeface="Times New Roman"/>
                <a:cs typeface="Times New Roman"/>
              </a:rPr>
              <a:t>will</a:t>
            </a:r>
            <a:r>
              <a:rPr sz="2450" spc="195" dirty="0">
                <a:latin typeface="Times New Roman"/>
                <a:cs typeface="Times New Roman"/>
              </a:rPr>
              <a:t> </a:t>
            </a:r>
            <a:r>
              <a:rPr sz="2450" dirty="0">
                <a:latin typeface="Times New Roman"/>
                <a:cs typeface="Times New Roman"/>
              </a:rPr>
              <a:t>sometimes</a:t>
            </a:r>
            <a:r>
              <a:rPr sz="2450" spc="195" dirty="0">
                <a:latin typeface="Times New Roman"/>
                <a:cs typeface="Times New Roman"/>
              </a:rPr>
              <a:t> </a:t>
            </a:r>
            <a:r>
              <a:rPr sz="2450" dirty="0">
                <a:latin typeface="Times New Roman"/>
                <a:cs typeface="Times New Roman"/>
              </a:rPr>
              <a:t>be</a:t>
            </a:r>
            <a:r>
              <a:rPr sz="2450" spc="200" dirty="0">
                <a:latin typeface="Times New Roman"/>
                <a:cs typeface="Times New Roman"/>
              </a:rPr>
              <a:t> </a:t>
            </a:r>
            <a:r>
              <a:rPr sz="2450" dirty="0">
                <a:latin typeface="Times New Roman"/>
                <a:cs typeface="Times New Roman"/>
              </a:rPr>
              <a:t>smaller</a:t>
            </a:r>
            <a:r>
              <a:rPr sz="2450" spc="195" dirty="0">
                <a:latin typeface="Times New Roman"/>
                <a:cs typeface="Times New Roman"/>
              </a:rPr>
              <a:t> </a:t>
            </a:r>
            <a:r>
              <a:rPr sz="2450" spc="70" dirty="0">
                <a:latin typeface="Times New Roman"/>
                <a:cs typeface="Times New Roman"/>
              </a:rPr>
              <a:t>than</a:t>
            </a:r>
            <a:r>
              <a:rPr sz="2450" spc="200" dirty="0">
                <a:latin typeface="Times New Roman"/>
                <a:cs typeface="Times New Roman"/>
              </a:rPr>
              <a:t> </a:t>
            </a:r>
            <a:r>
              <a:rPr sz="2450" dirty="0">
                <a:latin typeface="Times New Roman"/>
                <a:cs typeface="Times New Roman"/>
              </a:rPr>
              <a:t>the</a:t>
            </a:r>
            <a:r>
              <a:rPr sz="2450" spc="195" dirty="0">
                <a:latin typeface="Times New Roman"/>
                <a:cs typeface="Times New Roman"/>
              </a:rPr>
              <a:t> </a:t>
            </a:r>
            <a:r>
              <a:rPr sz="2450" dirty="0">
                <a:latin typeface="Times New Roman"/>
                <a:cs typeface="Times New Roman"/>
              </a:rPr>
              <a:t>original</a:t>
            </a:r>
            <a:r>
              <a:rPr sz="2450" spc="195" dirty="0">
                <a:latin typeface="Times New Roman"/>
                <a:cs typeface="Times New Roman"/>
              </a:rPr>
              <a:t> </a:t>
            </a:r>
            <a:r>
              <a:rPr sz="2450" dirty="0">
                <a:latin typeface="Times New Roman"/>
                <a:cs typeface="Times New Roman"/>
              </a:rPr>
              <a:t>and</a:t>
            </a:r>
            <a:r>
              <a:rPr sz="2450" spc="200" dirty="0">
                <a:latin typeface="Times New Roman"/>
                <a:cs typeface="Times New Roman"/>
              </a:rPr>
              <a:t> </a:t>
            </a:r>
            <a:r>
              <a:rPr sz="2450" spc="-10" dirty="0">
                <a:latin typeface="Times New Roman"/>
                <a:cs typeface="Times New Roman"/>
              </a:rPr>
              <a:t>sometimes 	larger.</a:t>
            </a:r>
            <a:endParaRPr sz="2450">
              <a:latin typeface="Times New Roman"/>
              <a:cs typeface="Times New Roman"/>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240" dirty="0"/>
              <a:t> </a:t>
            </a:r>
            <a:r>
              <a:rPr dirty="0"/>
              <a:t>you</a:t>
            </a:r>
            <a:r>
              <a:rPr spc="240" dirty="0"/>
              <a:t> </a:t>
            </a:r>
            <a:r>
              <a:rPr dirty="0"/>
              <a:t>shine</a:t>
            </a:r>
            <a:r>
              <a:rPr spc="240" dirty="0"/>
              <a:t> </a:t>
            </a:r>
            <a:r>
              <a:rPr dirty="0"/>
              <a:t>light</a:t>
            </a:r>
            <a:r>
              <a:rPr spc="240" dirty="0"/>
              <a:t> </a:t>
            </a:r>
            <a:r>
              <a:rPr dirty="0"/>
              <a:t>on</a:t>
            </a:r>
            <a:r>
              <a:rPr spc="240" dirty="0"/>
              <a:t> </a:t>
            </a:r>
            <a:r>
              <a:rPr dirty="0"/>
              <a:t>a</a:t>
            </a:r>
            <a:r>
              <a:rPr spc="235" dirty="0"/>
              <a:t> </a:t>
            </a:r>
            <a:r>
              <a:rPr dirty="0"/>
              <a:t>solid</a:t>
            </a:r>
            <a:r>
              <a:rPr spc="240" dirty="0"/>
              <a:t> </a:t>
            </a:r>
            <a:r>
              <a:rPr spc="55" dirty="0"/>
              <a:t>target</a:t>
            </a:r>
            <a:r>
              <a:rPr spc="240" dirty="0"/>
              <a:t> </a:t>
            </a:r>
            <a:r>
              <a:rPr dirty="0"/>
              <a:t>and</a:t>
            </a:r>
            <a:r>
              <a:rPr spc="240" dirty="0"/>
              <a:t> </a:t>
            </a:r>
            <a:r>
              <a:rPr dirty="0"/>
              <a:t>liberate</a:t>
            </a:r>
            <a:r>
              <a:rPr spc="240" dirty="0"/>
              <a:t> </a:t>
            </a:r>
            <a:r>
              <a:rPr spc="-10" dirty="0"/>
              <a:t>electrons. </a:t>
            </a:r>
            <a:r>
              <a:rPr dirty="0"/>
              <a:t>Those</a:t>
            </a:r>
            <a:r>
              <a:rPr spc="395" dirty="0"/>
              <a:t> </a:t>
            </a:r>
            <a:r>
              <a:rPr dirty="0"/>
              <a:t>electrons</a:t>
            </a:r>
            <a:r>
              <a:rPr spc="409" dirty="0"/>
              <a:t> </a:t>
            </a:r>
            <a:r>
              <a:rPr dirty="0"/>
              <a:t>pass</a:t>
            </a:r>
            <a:r>
              <a:rPr spc="405" dirty="0"/>
              <a:t> </a:t>
            </a:r>
            <a:r>
              <a:rPr dirty="0"/>
              <a:t>through</a:t>
            </a:r>
            <a:r>
              <a:rPr spc="409" dirty="0"/>
              <a:t> </a:t>
            </a:r>
            <a:r>
              <a:rPr dirty="0"/>
              <a:t>a</a:t>
            </a:r>
            <a:r>
              <a:rPr spc="405" dirty="0"/>
              <a:t> </a:t>
            </a:r>
            <a:r>
              <a:rPr dirty="0"/>
              <a:t>vacuum</a:t>
            </a:r>
            <a:r>
              <a:rPr spc="409" dirty="0"/>
              <a:t> </a:t>
            </a:r>
            <a:r>
              <a:rPr dirty="0"/>
              <a:t>(with</a:t>
            </a:r>
            <a:r>
              <a:rPr spc="409" dirty="0"/>
              <a:t> </a:t>
            </a:r>
            <a:r>
              <a:rPr dirty="0"/>
              <a:t>no</a:t>
            </a:r>
            <a:r>
              <a:rPr spc="405" dirty="0"/>
              <a:t> </a:t>
            </a:r>
            <a:r>
              <a:rPr dirty="0"/>
              <a:t>electric</a:t>
            </a:r>
            <a:r>
              <a:rPr spc="409" dirty="0"/>
              <a:t> </a:t>
            </a:r>
            <a:r>
              <a:rPr spc="-10" dirty="0"/>
              <a:t>field) </a:t>
            </a:r>
            <a:r>
              <a:rPr dirty="0"/>
              <a:t>and</a:t>
            </a:r>
            <a:r>
              <a:rPr spc="254" dirty="0"/>
              <a:t> </a:t>
            </a:r>
            <a:r>
              <a:rPr dirty="0"/>
              <a:t>strike</a:t>
            </a:r>
            <a:r>
              <a:rPr spc="260" dirty="0"/>
              <a:t> </a:t>
            </a:r>
            <a:r>
              <a:rPr dirty="0"/>
              <a:t>another</a:t>
            </a:r>
            <a:r>
              <a:rPr spc="254" dirty="0"/>
              <a:t> </a:t>
            </a:r>
            <a:r>
              <a:rPr dirty="0"/>
              <a:t>target,</a:t>
            </a:r>
            <a:r>
              <a:rPr spc="270" dirty="0"/>
              <a:t> </a:t>
            </a:r>
            <a:r>
              <a:rPr dirty="0"/>
              <a:t>causing</a:t>
            </a:r>
            <a:r>
              <a:rPr spc="260" dirty="0"/>
              <a:t> </a:t>
            </a:r>
            <a:r>
              <a:rPr spc="65" dirty="0"/>
              <a:t>it</a:t>
            </a:r>
            <a:r>
              <a:rPr spc="254" dirty="0"/>
              <a:t> </a:t>
            </a:r>
            <a:r>
              <a:rPr dirty="0"/>
              <a:t>to</a:t>
            </a:r>
            <a:r>
              <a:rPr spc="254" dirty="0"/>
              <a:t> </a:t>
            </a:r>
            <a:r>
              <a:rPr dirty="0"/>
              <a:t>emit</a:t>
            </a:r>
            <a:r>
              <a:rPr spc="260" dirty="0"/>
              <a:t> </a:t>
            </a:r>
            <a:r>
              <a:rPr dirty="0"/>
              <a:t>radiation.</a:t>
            </a:r>
            <a:r>
              <a:rPr spc="25" dirty="0"/>
              <a:t>  </a:t>
            </a:r>
            <a:r>
              <a:rPr dirty="0"/>
              <a:t>Which</a:t>
            </a:r>
            <a:r>
              <a:rPr spc="260" dirty="0"/>
              <a:t> </a:t>
            </a:r>
            <a:r>
              <a:rPr spc="-25" dirty="0"/>
              <a:t>of </a:t>
            </a:r>
            <a:r>
              <a:rPr dirty="0"/>
              <a:t>the</a:t>
            </a:r>
            <a:r>
              <a:rPr spc="270" dirty="0"/>
              <a:t> </a:t>
            </a:r>
            <a:r>
              <a:rPr spc="-35" dirty="0"/>
              <a:t>following</a:t>
            </a:r>
            <a:r>
              <a:rPr spc="265" dirty="0"/>
              <a:t> </a:t>
            </a:r>
            <a:r>
              <a:rPr dirty="0"/>
              <a:t>describes</a:t>
            </a:r>
            <a:r>
              <a:rPr spc="270" dirty="0"/>
              <a:t> </a:t>
            </a:r>
            <a:r>
              <a:rPr dirty="0"/>
              <a:t>the</a:t>
            </a:r>
            <a:r>
              <a:rPr spc="265" dirty="0"/>
              <a:t> </a:t>
            </a:r>
            <a:r>
              <a:rPr dirty="0"/>
              <a:t>frequency</a:t>
            </a:r>
            <a:r>
              <a:rPr spc="270" dirty="0"/>
              <a:t> </a:t>
            </a:r>
            <a:r>
              <a:rPr dirty="0"/>
              <a:t>of</a:t>
            </a:r>
            <a:r>
              <a:rPr spc="265" dirty="0"/>
              <a:t> </a:t>
            </a:r>
            <a:r>
              <a:rPr spc="114" dirty="0"/>
              <a:t>that</a:t>
            </a:r>
            <a:r>
              <a:rPr spc="270" dirty="0"/>
              <a:t> </a:t>
            </a:r>
            <a:r>
              <a:rPr dirty="0"/>
              <a:t>emitted</a:t>
            </a:r>
            <a:r>
              <a:rPr spc="265" dirty="0"/>
              <a:t> </a:t>
            </a:r>
            <a:r>
              <a:rPr spc="-10" dirty="0"/>
              <a:t>radiation? </a:t>
            </a:r>
            <a:r>
              <a:rPr dirty="0"/>
              <a:t>(Choose</a:t>
            </a:r>
            <a:r>
              <a:rPr spc="-65" dirty="0"/>
              <a:t> </a:t>
            </a:r>
            <a:r>
              <a:rPr spc="-10" dirty="0"/>
              <a:t>one.)</a:t>
            </a:r>
          </a:p>
        </p:txBody>
      </p:sp>
      <p:sp>
        <p:nvSpPr>
          <p:cNvPr id="5" name="object 5"/>
          <p:cNvSpPr txBox="1"/>
          <p:nvPr/>
        </p:nvSpPr>
        <p:spPr>
          <a:xfrm>
            <a:off x="707758" y="3180783"/>
            <a:ext cx="8266430" cy="3049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95"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85" dirty="0">
                <a:latin typeface="Times New Roman"/>
                <a:cs typeface="Times New Roman"/>
              </a:rPr>
              <a:t> </a:t>
            </a:r>
            <a:r>
              <a:rPr sz="2450" spc="-10" dirty="0">
                <a:latin typeface="Times New Roman"/>
                <a:cs typeface="Times New Roman"/>
              </a:rPr>
              <a:t>always</a:t>
            </a:r>
            <a:r>
              <a:rPr sz="2450" spc="85" dirty="0">
                <a:latin typeface="Times New Roman"/>
                <a:cs typeface="Times New Roman"/>
              </a:rPr>
              <a:t> </a:t>
            </a:r>
            <a:r>
              <a:rPr sz="2450" dirty="0">
                <a:latin typeface="Times New Roman"/>
                <a:cs typeface="Times New Roman"/>
              </a:rPr>
              <a:t>larger</a:t>
            </a:r>
            <a:r>
              <a:rPr sz="2450" spc="85" dirty="0">
                <a:latin typeface="Times New Roman"/>
                <a:cs typeface="Times New Roman"/>
              </a:rPr>
              <a:t> </a:t>
            </a:r>
            <a:r>
              <a:rPr sz="2450" spc="70" dirty="0">
                <a:latin typeface="Times New Roman"/>
                <a:cs typeface="Times New Roman"/>
              </a:rPr>
              <a:t>than</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frequency</a:t>
            </a:r>
            <a:r>
              <a:rPr sz="2450" spc="85"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initial</a:t>
            </a:r>
            <a:r>
              <a:rPr sz="2450" spc="85" dirty="0">
                <a:latin typeface="Times New Roman"/>
                <a:cs typeface="Times New Roman"/>
              </a:rPr>
              <a:t> </a:t>
            </a:r>
            <a:r>
              <a:rPr sz="2450" spc="-10" dirty="0">
                <a:latin typeface="Times New Roman"/>
                <a:cs typeface="Times New Roman"/>
              </a:rPr>
              <a:t>radiation.</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95" dirty="0">
                <a:latin typeface="Times New Roman"/>
                <a:cs typeface="Times New Roman"/>
              </a:rPr>
              <a:t>It</a:t>
            </a:r>
            <a:r>
              <a:rPr sz="2450" spc="85"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spc="-10" dirty="0">
                <a:latin typeface="Times New Roman"/>
                <a:cs typeface="Times New Roman"/>
              </a:rPr>
              <a:t>always</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same</a:t>
            </a:r>
            <a:r>
              <a:rPr sz="2450" spc="90" dirty="0">
                <a:latin typeface="Times New Roman"/>
                <a:cs typeface="Times New Roman"/>
              </a:rPr>
              <a:t> </a:t>
            </a:r>
            <a:r>
              <a:rPr sz="2450" dirty="0">
                <a:latin typeface="Times New Roman"/>
                <a:cs typeface="Times New Roman"/>
              </a:rPr>
              <a:t>as</a:t>
            </a:r>
            <a:r>
              <a:rPr sz="2450" spc="10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spc="-10" dirty="0">
                <a:latin typeface="Times New Roman"/>
                <a:cs typeface="Times New Roman"/>
              </a:rPr>
              <a:t>frequency</a:t>
            </a:r>
            <a:r>
              <a:rPr sz="2450" spc="95"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initial</a:t>
            </a:r>
            <a:r>
              <a:rPr sz="2450" spc="95" dirty="0">
                <a:latin typeface="Times New Roman"/>
                <a:cs typeface="Times New Roman"/>
              </a:rPr>
              <a:t> </a:t>
            </a:r>
            <a:r>
              <a:rPr sz="2450" spc="-10" dirty="0">
                <a:latin typeface="Times New Roman"/>
                <a:cs typeface="Times New Roman"/>
              </a:rPr>
              <a:t>radiation.</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95"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spc="-10" dirty="0">
                <a:latin typeface="Times New Roman"/>
                <a:cs typeface="Times New Roman"/>
              </a:rPr>
              <a:t>always</a:t>
            </a:r>
            <a:r>
              <a:rPr sz="2450" spc="75" dirty="0">
                <a:latin typeface="Times New Roman"/>
                <a:cs typeface="Times New Roman"/>
              </a:rPr>
              <a:t> </a:t>
            </a:r>
            <a:r>
              <a:rPr sz="2450" dirty="0">
                <a:latin typeface="Times New Roman"/>
                <a:cs typeface="Times New Roman"/>
              </a:rPr>
              <a:t>smaller</a:t>
            </a:r>
            <a:r>
              <a:rPr sz="2450" spc="75" dirty="0">
                <a:latin typeface="Times New Roman"/>
                <a:cs typeface="Times New Roman"/>
              </a:rPr>
              <a:t> </a:t>
            </a:r>
            <a:r>
              <a:rPr sz="2450" spc="70" dirty="0">
                <a:latin typeface="Times New Roman"/>
                <a:cs typeface="Times New Roman"/>
              </a:rPr>
              <a:t>than</a:t>
            </a:r>
            <a:r>
              <a:rPr sz="2450" spc="8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10" dirty="0">
                <a:latin typeface="Times New Roman"/>
                <a:cs typeface="Times New Roman"/>
              </a:rPr>
              <a:t>frequency</a:t>
            </a:r>
            <a:r>
              <a:rPr sz="2450" spc="7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dirty="0">
                <a:latin typeface="Times New Roman"/>
                <a:cs typeface="Times New Roman"/>
              </a:rPr>
              <a:t>initial</a:t>
            </a:r>
            <a:r>
              <a:rPr sz="2450" spc="75" dirty="0">
                <a:latin typeface="Times New Roman"/>
                <a:cs typeface="Times New Roman"/>
              </a:rPr>
              <a:t> </a:t>
            </a:r>
            <a:r>
              <a:rPr sz="2450" spc="-10" dirty="0">
                <a:latin typeface="Times New Roman"/>
                <a:cs typeface="Times New Roman"/>
              </a:rPr>
              <a:t>radiation.</a:t>
            </a:r>
            <a:endParaRPr sz="2450">
              <a:latin typeface="Times New Roman"/>
              <a:cs typeface="Times New Roman"/>
            </a:endParaRPr>
          </a:p>
          <a:p>
            <a:pPr marL="393065" marR="5080" indent="-374015">
              <a:lnSpc>
                <a:spcPct val="101699"/>
              </a:lnSpc>
              <a:spcBef>
                <a:spcPts val="995"/>
              </a:spcBef>
              <a:buAutoNum type="alphaUcPeriod"/>
              <a:tabLst>
                <a:tab pos="394970" algn="l"/>
              </a:tabLst>
            </a:pPr>
            <a:r>
              <a:rPr sz="2450" spc="95" dirty="0">
                <a:latin typeface="Times New Roman"/>
                <a:cs typeface="Times New Roman"/>
              </a:rPr>
              <a:t>It</a:t>
            </a:r>
            <a:r>
              <a:rPr sz="2450" spc="190" dirty="0">
                <a:latin typeface="Times New Roman"/>
                <a:cs typeface="Times New Roman"/>
              </a:rPr>
              <a:t> </a:t>
            </a:r>
            <a:r>
              <a:rPr sz="2450" dirty="0">
                <a:latin typeface="Times New Roman"/>
                <a:cs typeface="Times New Roman"/>
              </a:rPr>
              <a:t>will</a:t>
            </a:r>
            <a:r>
              <a:rPr sz="2450" spc="195" dirty="0">
                <a:latin typeface="Times New Roman"/>
                <a:cs typeface="Times New Roman"/>
              </a:rPr>
              <a:t> </a:t>
            </a:r>
            <a:r>
              <a:rPr sz="2450" dirty="0">
                <a:latin typeface="Times New Roman"/>
                <a:cs typeface="Times New Roman"/>
              </a:rPr>
              <a:t>sometimes</a:t>
            </a:r>
            <a:r>
              <a:rPr sz="2450" spc="195" dirty="0">
                <a:latin typeface="Times New Roman"/>
                <a:cs typeface="Times New Roman"/>
              </a:rPr>
              <a:t> </a:t>
            </a:r>
            <a:r>
              <a:rPr sz="2450" dirty="0">
                <a:latin typeface="Times New Roman"/>
                <a:cs typeface="Times New Roman"/>
              </a:rPr>
              <a:t>be</a:t>
            </a:r>
            <a:r>
              <a:rPr sz="2450" spc="200" dirty="0">
                <a:latin typeface="Times New Roman"/>
                <a:cs typeface="Times New Roman"/>
              </a:rPr>
              <a:t> </a:t>
            </a:r>
            <a:r>
              <a:rPr sz="2450" dirty="0">
                <a:latin typeface="Times New Roman"/>
                <a:cs typeface="Times New Roman"/>
              </a:rPr>
              <a:t>smaller</a:t>
            </a:r>
            <a:r>
              <a:rPr sz="2450" spc="195" dirty="0">
                <a:latin typeface="Times New Roman"/>
                <a:cs typeface="Times New Roman"/>
              </a:rPr>
              <a:t> </a:t>
            </a:r>
            <a:r>
              <a:rPr sz="2450" spc="70" dirty="0">
                <a:latin typeface="Times New Roman"/>
                <a:cs typeface="Times New Roman"/>
              </a:rPr>
              <a:t>than</a:t>
            </a:r>
            <a:r>
              <a:rPr sz="2450" spc="200" dirty="0">
                <a:latin typeface="Times New Roman"/>
                <a:cs typeface="Times New Roman"/>
              </a:rPr>
              <a:t> </a:t>
            </a:r>
            <a:r>
              <a:rPr sz="2450" dirty="0">
                <a:latin typeface="Times New Roman"/>
                <a:cs typeface="Times New Roman"/>
              </a:rPr>
              <a:t>the</a:t>
            </a:r>
            <a:r>
              <a:rPr sz="2450" spc="195" dirty="0">
                <a:latin typeface="Times New Roman"/>
                <a:cs typeface="Times New Roman"/>
              </a:rPr>
              <a:t> </a:t>
            </a:r>
            <a:r>
              <a:rPr sz="2450" dirty="0">
                <a:latin typeface="Times New Roman"/>
                <a:cs typeface="Times New Roman"/>
              </a:rPr>
              <a:t>original</a:t>
            </a:r>
            <a:r>
              <a:rPr sz="2450" spc="195" dirty="0">
                <a:latin typeface="Times New Roman"/>
                <a:cs typeface="Times New Roman"/>
              </a:rPr>
              <a:t> </a:t>
            </a:r>
            <a:r>
              <a:rPr sz="2450" dirty="0">
                <a:latin typeface="Times New Roman"/>
                <a:cs typeface="Times New Roman"/>
              </a:rPr>
              <a:t>and</a:t>
            </a:r>
            <a:r>
              <a:rPr sz="2450" spc="200" dirty="0">
                <a:latin typeface="Times New Roman"/>
                <a:cs typeface="Times New Roman"/>
              </a:rPr>
              <a:t> </a:t>
            </a:r>
            <a:r>
              <a:rPr sz="2450" spc="-10" dirty="0">
                <a:latin typeface="Times New Roman"/>
                <a:cs typeface="Times New Roman"/>
              </a:rPr>
              <a:t>sometimes 	larger.</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0" dirty="0"/>
              <a:t> </a:t>
            </a:r>
            <a:r>
              <a:rPr dirty="0"/>
              <a:t>muon</a:t>
            </a:r>
            <a:r>
              <a:rPr spc="15" dirty="0"/>
              <a:t> </a:t>
            </a:r>
            <a:r>
              <a:rPr dirty="0"/>
              <a:t>is</a:t>
            </a:r>
            <a:r>
              <a:rPr spc="20" dirty="0"/>
              <a:t> </a:t>
            </a:r>
            <a:r>
              <a:rPr dirty="0"/>
              <a:t>an</a:t>
            </a:r>
            <a:r>
              <a:rPr spc="20" dirty="0"/>
              <a:t> </a:t>
            </a:r>
            <a:r>
              <a:rPr dirty="0"/>
              <a:t>elementary</a:t>
            </a:r>
            <a:r>
              <a:rPr spc="15" dirty="0"/>
              <a:t> </a:t>
            </a:r>
            <a:r>
              <a:rPr dirty="0"/>
              <a:t>particle</a:t>
            </a:r>
            <a:r>
              <a:rPr spc="20" dirty="0"/>
              <a:t> </a:t>
            </a:r>
            <a:r>
              <a:rPr dirty="0"/>
              <a:t>similar</a:t>
            </a:r>
            <a:r>
              <a:rPr spc="15" dirty="0"/>
              <a:t> </a:t>
            </a:r>
            <a:r>
              <a:rPr dirty="0"/>
              <a:t>to</a:t>
            </a:r>
            <a:r>
              <a:rPr spc="15" dirty="0"/>
              <a:t> </a:t>
            </a:r>
            <a:r>
              <a:rPr dirty="0"/>
              <a:t>an</a:t>
            </a:r>
            <a:r>
              <a:rPr spc="20" dirty="0"/>
              <a:t> </a:t>
            </a:r>
            <a:r>
              <a:rPr dirty="0"/>
              <a:t>electron</a:t>
            </a:r>
            <a:r>
              <a:rPr spc="15" dirty="0"/>
              <a:t> </a:t>
            </a:r>
            <a:r>
              <a:rPr spc="80" dirty="0"/>
              <a:t>but</a:t>
            </a:r>
            <a:r>
              <a:rPr spc="20" dirty="0"/>
              <a:t> </a:t>
            </a:r>
            <a:r>
              <a:rPr spc="40" dirty="0"/>
              <a:t>about </a:t>
            </a:r>
            <a:r>
              <a:rPr dirty="0"/>
              <a:t>200</a:t>
            </a:r>
            <a:r>
              <a:rPr spc="90" dirty="0"/>
              <a:t> </a:t>
            </a:r>
            <a:r>
              <a:rPr dirty="0"/>
              <a:t>times</a:t>
            </a:r>
            <a:r>
              <a:rPr spc="100" dirty="0"/>
              <a:t> </a:t>
            </a:r>
            <a:r>
              <a:rPr dirty="0"/>
              <a:t>more</a:t>
            </a:r>
            <a:r>
              <a:rPr spc="100" dirty="0"/>
              <a:t> </a:t>
            </a:r>
            <a:r>
              <a:rPr dirty="0"/>
              <a:t>massive.</a:t>
            </a:r>
            <a:r>
              <a:rPr spc="455" dirty="0"/>
              <a:t> </a:t>
            </a:r>
            <a:r>
              <a:rPr dirty="0"/>
              <a:t>If</a:t>
            </a:r>
            <a:r>
              <a:rPr spc="100" dirty="0"/>
              <a:t> </a:t>
            </a:r>
            <a:r>
              <a:rPr dirty="0"/>
              <a:t>you</a:t>
            </a:r>
            <a:r>
              <a:rPr spc="95" dirty="0"/>
              <a:t> </a:t>
            </a:r>
            <a:r>
              <a:rPr dirty="0"/>
              <a:t>scattered</a:t>
            </a:r>
            <a:r>
              <a:rPr spc="100" dirty="0"/>
              <a:t> </a:t>
            </a:r>
            <a:r>
              <a:rPr dirty="0"/>
              <a:t>light</a:t>
            </a:r>
            <a:r>
              <a:rPr spc="100" dirty="0"/>
              <a:t> </a:t>
            </a:r>
            <a:r>
              <a:rPr spc="-35" dirty="0"/>
              <a:t>off</a:t>
            </a:r>
            <a:r>
              <a:rPr spc="100" dirty="0"/>
              <a:t> </a:t>
            </a:r>
            <a:r>
              <a:rPr dirty="0"/>
              <a:t>a</a:t>
            </a:r>
            <a:r>
              <a:rPr spc="100" dirty="0"/>
              <a:t> </a:t>
            </a:r>
            <a:r>
              <a:rPr dirty="0"/>
              <a:t>muon</a:t>
            </a:r>
            <a:r>
              <a:rPr spc="100" dirty="0"/>
              <a:t> </a:t>
            </a:r>
            <a:r>
              <a:rPr spc="-10" dirty="0"/>
              <a:t>would </a:t>
            </a:r>
            <a:r>
              <a:rPr dirty="0"/>
              <a:t>the</a:t>
            </a:r>
            <a:r>
              <a:rPr spc="40" dirty="0"/>
              <a:t> </a:t>
            </a:r>
            <a:r>
              <a:rPr dirty="0"/>
              <a:t>shift</a:t>
            </a:r>
            <a:r>
              <a:rPr spc="100" dirty="0"/>
              <a:t> </a:t>
            </a:r>
            <a:r>
              <a:rPr dirty="0"/>
              <a:t>in</a:t>
            </a:r>
            <a:r>
              <a:rPr spc="100" dirty="0"/>
              <a:t> </a:t>
            </a:r>
            <a:r>
              <a:rPr dirty="0"/>
              <a:t>the</a:t>
            </a:r>
            <a:r>
              <a:rPr spc="100" dirty="0"/>
              <a:t> </a:t>
            </a:r>
            <a:r>
              <a:rPr spc="-20" dirty="0"/>
              <a:t>light’s</a:t>
            </a:r>
            <a:r>
              <a:rPr spc="100" dirty="0"/>
              <a:t> </a:t>
            </a:r>
            <a:r>
              <a:rPr spc="-20" dirty="0"/>
              <a:t>wavelength</a:t>
            </a:r>
            <a:r>
              <a:rPr spc="100" dirty="0"/>
              <a:t> </a:t>
            </a:r>
            <a:r>
              <a:rPr dirty="0"/>
              <a:t>be</a:t>
            </a:r>
            <a:r>
              <a:rPr spc="100" dirty="0"/>
              <a:t> </a:t>
            </a:r>
            <a:r>
              <a:rPr dirty="0"/>
              <a:t>.</a:t>
            </a:r>
            <a:r>
              <a:rPr spc="-225" dirty="0"/>
              <a:t> </a:t>
            </a:r>
            <a:r>
              <a:rPr dirty="0"/>
              <a:t>.</a:t>
            </a:r>
            <a:r>
              <a:rPr spc="-225" dirty="0"/>
              <a:t> </a:t>
            </a:r>
            <a:r>
              <a:rPr dirty="0"/>
              <a:t>.</a:t>
            </a:r>
            <a:r>
              <a:rPr spc="-225" dirty="0"/>
              <a:t> </a:t>
            </a:r>
            <a:r>
              <a:rPr dirty="0"/>
              <a:t>(Choose</a:t>
            </a:r>
            <a:r>
              <a:rPr spc="105" dirty="0"/>
              <a:t> </a:t>
            </a:r>
            <a:r>
              <a:rPr spc="-10" dirty="0"/>
              <a:t>one.)</a:t>
            </a:r>
          </a:p>
        </p:txBody>
      </p:sp>
      <p:sp>
        <p:nvSpPr>
          <p:cNvPr id="5" name="object 5"/>
          <p:cNvSpPr txBox="1"/>
          <p:nvPr/>
        </p:nvSpPr>
        <p:spPr>
          <a:xfrm>
            <a:off x="719315" y="2421615"/>
            <a:ext cx="6509384"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Larger</a:t>
            </a:r>
            <a:r>
              <a:rPr sz="2450" spc="75" dirty="0">
                <a:latin typeface="Times New Roman"/>
                <a:cs typeface="Times New Roman"/>
              </a:rPr>
              <a:t> </a:t>
            </a:r>
            <a:r>
              <a:rPr sz="2450" spc="70" dirty="0">
                <a:latin typeface="Times New Roman"/>
                <a:cs typeface="Times New Roman"/>
              </a:rPr>
              <a:t>than</a:t>
            </a:r>
            <a:r>
              <a:rPr sz="2450" spc="80" dirty="0">
                <a:latin typeface="Times New Roman"/>
                <a:cs typeface="Times New Roman"/>
              </a:rPr>
              <a:t> </a:t>
            </a:r>
            <a:r>
              <a:rPr sz="2450" spc="65" dirty="0">
                <a:latin typeface="Times New Roman"/>
                <a:cs typeface="Times New Roman"/>
              </a:rPr>
              <a:t>it</a:t>
            </a:r>
            <a:r>
              <a:rPr sz="2450" spc="75" dirty="0">
                <a:latin typeface="Times New Roman"/>
                <a:cs typeface="Times New Roman"/>
              </a:rPr>
              <a:t> </a:t>
            </a:r>
            <a:r>
              <a:rPr sz="2450" dirty="0">
                <a:latin typeface="Times New Roman"/>
                <a:cs typeface="Times New Roman"/>
              </a:rPr>
              <a:t>was</a:t>
            </a:r>
            <a:r>
              <a:rPr sz="2450" spc="75" dirty="0">
                <a:latin typeface="Times New Roman"/>
                <a:cs typeface="Times New Roman"/>
              </a:rPr>
              <a:t> </a:t>
            </a:r>
            <a:r>
              <a:rPr sz="2450" dirty="0">
                <a:latin typeface="Times New Roman"/>
                <a:cs typeface="Times New Roman"/>
              </a:rPr>
              <a:t>for</a:t>
            </a:r>
            <a:r>
              <a:rPr sz="2450" spc="75" dirty="0">
                <a:latin typeface="Times New Roman"/>
                <a:cs typeface="Times New Roman"/>
              </a:rPr>
              <a:t> </a:t>
            </a:r>
            <a:r>
              <a:rPr sz="2450" dirty="0">
                <a:latin typeface="Times New Roman"/>
                <a:cs typeface="Times New Roman"/>
              </a:rPr>
              <a:t>scattering</a:t>
            </a:r>
            <a:r>
              <a:rPr sz="2450" spc="80" dirty="0">
                <a:latin typeface="Times New Roman"/>
                <a:cs typeface="Times New Roman"/>
              </a:rPr>
              <a:t> </a:t>
            </a:r>
            <a:r>
              <a:rPr sz="2450" spc="-75" dirty="0">
                <a:latin typeface="Times New Roman"/>
                <a:cs typeface="Times New Roman"/>
              </a:rPr>
              <a:t>off</a:t>
            </a:r>
            <a:r>
              <a:rPr sz="2450" spc="75" dirty="0">
                <a:latin typeface="Times New Roman"/>
                <a:cs typeface="Times New Roman"/>
              </a:rPr>
              <a:t> </a:t>
            </a:r>
            <a:r>
              <a:rPr sz="2450" dirty="0">
                <a:latin typeface="Times New Roman"/>
                <a:cs typeface="Times New Roman"/>
              </a:rPr>
              <a:t>an</a:t>
            </a:r>
            <a:r>
              <a:rPr sz="2450" spc="75" dirty="0">
                <a:latin typeface="Times New Roman"/>
                <a:cs typeface="Times New Roman"/>
              </a:rPr>
              <a:t> </a:t>
            </a:r>
            <a:r>
              <a:rPr sz="2450" spc="-10" dirty="0">
                <a:latin typeface="Times New Roman"/>
                <a:cs typeface="Times New Roman"/>
              </a:rPr>
              <a:t>electron</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Smaller</a:t>
            </a:r>
            <a:r>
              <a:rPr sz="2450" spc="45" dirty="0">
                <a:latin typeface="Times New Roman"/>
                <a:cs typeface="Times New Roman"/>
              </a:rPr>
              <a:t> </a:t>
            </a:r>
            <a:r>
              <a:rPr sz="2450" spc="70" dirty="0">
                <a:latin typeface="Times New Roman"/>
                <a:cs typeface="Times New Roman"/>
              </a:rPr>
              <a:t>than</a:t>
            </a:r>
            <a:r>
              <a:rPr sz="2450" spc="55" dirty="0">
                <a:latin typeface="Times New Roman"/>
                <a:cs typeface="Times New Roman"/>
              </a:rPr>
              <a:t> </a:t>
            </a:r>
            <a:r>
              <a:rPr sz="2450" spc="65" dirty="0">
                <a:latin typeface="Times New Roman"/>
                <a:cs typeface="Times New Roman"/>
              </a:rPr>
              <a:t>it</a:t>
            </a:r>
            <a:r>
              <a:rPr sz="2450" spc="55" dirty="0">
                <a:latin typeface="Times New Roman"/>
                <a:cs typeface="Times New Roman"/>
              </a:rPr>
              <a:t> </a:t>
            </a:r>
            <a:r>
              <a:rPr sz="2450" dirty="0">
                <a:latin typeface="Times New Roman"/>
                <a:cs typeface="Times New Roman"/>
              </a:rPr>
              <a:t>was</a:t>
            </a:r>
            <a:r>
              <a:rPr sz="2450" spc="60" dirty="0">
                <a:latin typeface="Times New Roman"/>
                <a:cs typeface="Times New Roman"/>
              </a:rPr>
              <a:t> </a:t>
            </a:r>
            <a:r>
              <a:rPr sz="2450" dirty="0">
                <a:latin typeface="Times New Roman"/>
                <a:cs typeface="Times New Roman"/>
              </a:rPr>
              <a:t>for</a:t>
            </a:r>
            <a:r>
              <a:rPr sz="2450" spc="60" dirty="0">
                <a:latin typeface="Times New Roman"/>
                <a:cs typeface="Times New Roman"/>
              </a:rPr>
              <a:t> </a:t>
            </a:r>
            <a:r>
              <a:rPr sz="2450" dirty="0">
                <a:latin typeface="Times New Roman"/>
                <a:cs typeface="Times New Roman"/>
              </a:rPr>
              <a:t>scattering</a:t>
            </a:r>
            <a:r>
              <a:rPr sz="2450" spc="55" dirty="0">
                <a:latin typeface="Times New Roman"/>
                <a:cs typeface="Times New Roman"/>
              </a:rPr>
              <a:t> </a:t>
            </a:r>
            <a:r>
              <a:rPr sz="2450" spc="-75" dirty="0">
                <a:latin typeface="Times New Roman"/>
                <a:cs typeface="Times New Roman"/>
              </a:rPr>
              <a:t>off</a:t>
            </a:r>
            <a:r>
              <a:rPr sz="2450" spc="50" dirty="0">
                <a:latin typeface="Times New Roman"/>
                <a:cs typeface="Times New Roman"/>
              </a:rPr>
              <a:t> </a:t>
            </a:r>
            <a:r>
              <a:rPr sz="2450" dirty="0">
                <a:latin typeface="Times New Roman"/>
                <a:cs typeface="Times New Roman"/>
              </a:rPr>
              <a:t>an</a:t>
            </a:r>
            <a:r>
              <a:rPr sz="2450" spc="60" dirty="0">
                <a:latin typeface="Times New Roman"/>
                <a:cs typeface="Times New Roman"/>
              </a:rPr>
              <a:t> </a:t>
            </a:r>
            <a:r>
              <a:rPr sz="2450" spc="-10" dirty="0">
                <a:latin typeface="Times New Roman"/>
                <a:cs typeface="Times New Roman"/>
              </a:rPr>
              <a:t>electron</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same</a:t>
            </a:r>
            <a:r>
              <a:rPr sz="2450" spc="80" dirty="0">
                <a:latin typeface="Times New Roman"/>
                <a:cs typeface="Times New Roman"/>
              </a:rPr>
              <a:t> </a:t>
            </a:r>
            <a:r>
              <a:rPr sz="2450" dirty="0">
                <a:latin typeface="Times New Roman"/>
                <a:cs typeface="Times New Roman"/>
              </a:rPr>
              <a:t>as</a:t>
            </a:r>
            <a:r>
              <a:rPr sz="2450" spc="85" dirty="0">
                <a:latin typeface="Times New Roman"/>
                <a:cs typeface="Times New Roman"/>
              </a:rPr>
              <a:t> </a:t>
            </a:r>
            <a:r>
              <a:rPr sz="2450" spc="65" dirty="0">
                <a:latin typeface="Times New Roman"/>
                <a:cs typeface="Times New Roman"/>
              </a:rPr>
              <a:t>it</a:t>
            </a:r>
            <a:r>
              <a:rPr sz="2450" spc="85" dirty="0">
                <a:latin typeface="Times New Roman"/>
                <a:cs typeface="Times New Roman"/>
              </a:rPr>
              <a:t> </a:t>
            </a:r>
            <a:r>
              <a:rPr sz="2450" dirty="0">
                <a:latin typeface="Times New Roman"/>
                <a:cs typeface="Times New Roman"/>
              </a:rPr>
              <a:t>was</a:t>
            </a:r>
            <a:r>
              <a:rPr sz="2450" spc="85" dirty="0">
                <a:latin typeface="Times New Roman"/>
                <a:cs typeface="Times New Roman"/>
              </a:rPr>
              <a:t> </a:t>
            </a:r>
            <a:r>
              <a:rPr sz="2450" dirty="0">
                <a:latin typeface="Times New Roman"/>
                <a:cs typeface="Times New Roman"/>
              </a:rPr>
              <a:t>for</a:t>
            </a:r>
            <a:r>
              <a:rPr sz="2450" spc="80" dirty="0">
                <a:latin typeface="Times New Roman"/>
                <a:cs typeface="Times New Roman"/>
              </a:rPr>
              <a:t> </a:t>
            </a:r>
            <a:r>
              <a:rPr sz="2450" dirty="0">
                <a:latin typeface="Times New Roman"/>
                <a:cs typeface="Times New Roman"/>
              </a:rPr>
              <a:t>scattering</a:t>
            </a:r>
            <a:r>
              <a:rPr sz="2450" spc="85" dirty="0">
                <a:latin typeface="Times New Roman"/>
                <a:cs typeface="Times New Roman"/>
              </a:rPr>
              <a:t> </a:t>
            </a:r>
            <a:r>
              <a:rPr sz="2450" spc="-75" dirty="0">
                <a:latin typeface="Times New Roman"/>
                <a:cs typeface="Times New Roman"/>
              </a:rPr>
              <a:t>off</a:t>
            </a:r>
            <a:r>
              <a:rPr sz="2450" spc="85" dirty="0">
                <a:latin typeface="Times New Roman"/>
                <a:cs typeface="Times New Roman"/>
              </a:rPr>
              <a:t> </a:t>
            </a:r>
            <a:r>
              <a:rPr sz="2450" dirty="0">
                <a:latin typeface="Times New Roman"/>
                <a:cs typeface="Times New Roman"/>
              </a:rPr>
              <a:t>an</a:t>
            </a:r>
            <a:r>
              <a:rPr sz="2450" spc="80" dirty="0">
                <a:latin typeface="Times New Roman"/>
                <a:cs typeface="Times New Roman"/>
              </a:rPr>
              <a:t> </a:t>
            </a:r>
            <a:r>
              <a:rPr sz="2450" spc="-10" dirty="0">
                <a:latin typeface="Times New Roman"/>
                <a:cs typeface="Times New Roman"/>
              </a:rPr>
              <a:t>electron</a:t>
            </a:r>
            <a:endParaRPr sz="2450">
              <a:latin typeface="Times New Roman"/>
              <a:cs typeface="Times New Roman"/>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0" dirty="0"/>
              <a:t> </a:t>
            </a:r>
            <a:r>
              <a:rPr dirty="0"/>
              <a:t>muon</a:t>
            </a:r>
            <a:r>
              <a:rPr spc="15" dirty="0"/>
              <a:t> </a:t>
            </a:r>
            <a:r>
              <a:rPr dirty="0"/>
              <a:t>is</a:t>
            </a:r>
            <a:r>
              <a:rPr spc="20" dirty="0"/>
              <a:t> </a:t>
            </a:r>
            <a:r>
              <a:rPr dirty="0"/>
              <a:t>an</a:t>
            </a:r>
            <a:r>
              <a:rPr spc="20" dirty="0"/>
              <a:t> </a:t>
            </a:r>
            <a:r>
              <a:rPr dirty="0"/>
              <a:t>elementary</a:t>
            </a:r>
            <a:r>
              <a:rPr spc="15" dirty="0"/>
              <a:t> </a:t>
            </a:r>
            <a:r>
              <a:rPr dirty="0"/>
              <a:t>particle</a:t>
            </a:r>
            <a:r>
              <a:rPr spc="20" dirty="0"/>
              <a:t> </a:t>
            </a:r>
            <a:r>
              <a:rPr dirty="0"/>
              <a:t>similar</a:t>
            </a:r>
            <a:r>
              <a:rPr spc="15" dirty="0"/>
              <a:t> </a:t>
            </a:r>
            <a:r>
              <a:rPr dirty="0"/>
              <a:t>to</a:t>
            </a:r>
            <a:r>
              <a:rPr spc="15" dirty="0"/>
              <a:t> </a:t>
            </a:r>
            <a:r>
              <a:rPr dirty="0"/>
              <a:t>an</a:t>
            </a:r>
            <a:r>
              <a:rPr spc="20" dirty="0"/>
              <a:t> </a:t>
            </a:r>
            <a:r>
              <a:rPr dirty="0"/>
              <a:t>electron</a:t>
            </a:r>
            <a:r>
              <a:rPr spc="15" dirty="0"/>
              <a:t> </a:t>
            </a:r>
            <a:r>
              <a:rPr spc="80" dirty="0"/>
              <a:t>but</a:t>
            </a:r>
            <a:r>
              <a:rPr spc="20" dirty="0"/>
              <a:t> </a:t>
            </a:r>
            <a:r>
              <a:rPr spc="40" dirty="0"/>
              <a:t>about </a:t>
            </a:r>
            <a:r>
              <a:rPr dirty="0"/>
              <a:t>200</a:t>
            </a:r>
            <a:r>
              <a:rPr spc="90" dirty="0"/>
              <a:t> </a:t>
            </a:r>
            <a:r>
              <a:rPr dirty="0"/>
              <a:t>times</a:t>
            </a:r>
            <a:r>
              <a:rPr spc="100" dirty="0"/>
              <a:t> </a:t>
            </a:r>
            <a:r>
              <a:rPr dirty="0"/>
              <a:t>more</a:t>
            </a:r>
            <a:r>
              <a:rPr spc="100" dirty="0"/>
              <a:t> </a:t>
            </a:r>
            <a:r>
              <a:rPr dirty="0"/>
              <a:t>massive.</a:t>
            </a:r>
            <a:r>
              <a:rPr spc="455" dirty="0"/>
              <a:t> </a:t>
            </a:r>
            <a:r>
              <a:rPr dirty="0"/>
              <a:t>If</a:t>
            </a:r>
            <a:r>
              <a:rPr spc="100" dirty="0"/>
              <a:t> </a:t>
            </a:r>
            <a:r>
              <a:rPr dirty="0"/>
              <a:t>you</a:t>
            </a:r>
            <a:r>
              <a:rPr spc="95" dirty="0"/>
              <a:t> </a:t>
            </a:r>
            <a:r>
              <a:rPr dirty="0"/>
              <a:t>scattered</a:t>
            </a:r>
            <a:r>
              <a:rPr spc="100" dirty="0"/>
              <a:t> </a:t>
            </a:r>
            <a:r>
              <a:rPr dirty="0"/>
              <a:t>light</a:t>
            </a:r>
            <a:r>
              <a:rPr spc="100" dirty="0"/>
              <a:t> </a:t>
            </a:r>
            <a:r>
              <a:rPr spc="-35" dirty="0"/>
              <a:t>off</a:t>
            </a:r>
            <a:r>
              <a:rPr spc="100" dirty="0"/>
              <a:t> </a:t>
            </a:r>
            <a:r>
              <a:rPr dirty="0"/>
              <a:t>a</a:t>
            </a:r>
            <a:r>
              <a:rPr spc="100" dirty="0"/>
              <a:t> </a:t>
            </a:r>
            <a:r>
              <a:rPr dirty="0"/>
              <a:t>muon</a:t>
            </a:r>
            <a:r>
              <a:rPr spc="100" dirty="0"/>
              <a:t> </a:t>
            </a:r>
            <a:r>
              <a:rPr spc="-10" dirty="0"/>
              <a:t>would </a:t>
            </a:r>
            <a:r>
              <a:rPr dirty="0"/>
              <a:t>the</a:t>
            </a:r>
            <a:r>
              <a:rPr spc="40" dirty="0"/>
              <a:t> </a:t>
            </a:r>
            <a:r>
              <a:rPr dirty="0"/>
              <a:t>shift</a:t>
            </a:r>
            <a:r>
              <a:rPr spc="100" dirty="0"/>
              <a:t> </a:t>
            </a:r>
            <a:r>
              <a:rPr dirty="0"/>
              <a:t>in</a:t>
            </a:r>
            <a:r>
              <a:rPr spc="100" dirty="0"/>
              <a:t> </a:t>
            </a:r>
            <a:r>
              <a:rPr dirty="0"/>
              <a:t>the</a:t>
            </a:r>
            <a:r>
              <a:rPr spc="100" dirty="0"/>
              <a:t> </a:t>
            </a:r>
            <a:r>
              <a:rPr spc="-20" dirty="0"/>
              <a:t>light’s</a:t>
            </a:r>
            <a:r>
              <a:rPr spc="100" dirty="0"/>
              <a:t> </a:t>
            </a:r>
            <a:r>
              <a:rPr spc="-20" dirty="0"/>
              <a:t>wavelength</a:t>
            </a:r>
            <a:r>
              <a:rPr spc="100" dirty="0"/>
              <a:t> </a:t>
            </a:r>
            <a:r>
              <a:rPr dirty="0"/>
              <a:t>be</a:t>
            </a:r>
            <a:r>
              <a:rPr spc="100" dirty="0"/>
              <a:t> </a:t>
            </a:r>
            <a:r>
              <a:rPr dirty="0"/>
              <a:t>.</a:t>
            </a:r>
            <a:r>
              <a:rPr spc="-225" dirty="0"/>
              <a:t> </a:t>
            </a:r>
            <a:r>
              <a:rPr dirty="0"/>
              <a:t>.</a:t>
            </a:r>
            <a:r>
              <a:rPr spc="-225" dirty="0"/>
              <a:t> </a:t>
            </a:r>
            <a:r>
              <a:rPr dirty="0"/>
              <a:t>.</a:t>
            </a:r>
            <a:r>
              <a:rPr spc="-225" dirty="0"/>
              <a:t> </a:t>
            </a:r>
            <a:r>
              <a:rPr dirty="0"/>
              <a:t>(Choose</a:t>
            </a:r>
            <a:r>
              <a:rPr spc="105" dirty="0"/>
              <a:t> </a:t>
            </a:r>
            <a:r>
              <a:rPr spc="-10" dirty="0"/>
              <a:t>one.)</a:t>
            </a:r>
          </a:p>
        </p:txBody>
      </p:sp>
      <p:sp>
        <p:nvSpPr>
          <p:cNvPr id="5" name="object 5"/>
          <p:cNvSpPr txBox="1"/>
          <p:nvPr/>
        </p:nvSpPr>
        <p:spPr>
          <a:xfrm>
            <a:off x="707758" y="2421615"/>
            <a:ext cx="652081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Larger</a:t>
            </a:r>
            <a:r>
              <a:rPr sz="2450" spc="75" dirty="0">
                <a:latin typeface="Times New Roman"/>
                <a:cs typeface="Times New Roman"/>
              </a:rPr>
              <a:t> </a:t>
            </a:r>
            <a:r>
              <a:rPr sz="2450" spc="70" dirty="0">
                <a:latin typeface="Times New Roman"/>
                <a:cs typeface="Times New Roman"/>
              </a:rPr>
              <a:t>than</a:t>
            </a:r>
            <a:r>
              <a:rPr sz="2450" spc="80" dirty="0">
                <a:latin typeface="Times New Roman"/>
                <a:cs typeface="Times New Roman"/>
              </a:rPr>
              <a:t> </a:t>
            </a:r>
            <a:r>
              <a:rPr sz="2450" spc="65" dirty="0">
                <a:latin typeface="Times New Roman"/>
                <a:cs typeface="Times New Roman"/>
              </a:rPr>
              <a:t>it</a:t>
            </a:r>
            <a:r>
              <a:rPr sz="2450" spc="75" dirty="0">
                <a:latin typeface="Times New Roman"/>
                <a:cs typeface="Times New Roman"/>
              </a:rPr>
              <a:t> </a:t>
            </a:r>
            <a:r>
              <a:rPr sz="2450" dirty="0">
                <a:latin typeface="Times New Roman"/>
                <a:cs typeface="Times New Roman"/>
              </a:rPr>
              <a:t>was</a:t>
            </a:r>
            <a:r>
              <a:rPr sz="2450" spc="75" dirty="0">
                <a:latin typeface="Times New Roman"/>
                <a:cs typeface="Times New Roman"/>
              </a:rPr>
              <a:t> </a:t>
            </a:r>
            <a:r>
              <a:rPr sz="2450" dirty="0">
                <a:latin typeface="Times New Roman"/>
                <a:cs typeface="Times New Roman"/>
              </a:rPr>
              <a:t>for</a:t>
            </a:r>
            <a:r>
              <a:rPr sz="2450" spc="75" dirty="0">
                <a:latin typeface="Times New Roman"/>
                <a:cs typeface="Times New Roman"/>
              </a:rPr>
              <a:t> </a:t>
            </a:r>
            <a:r>
              <a:rPr sz="2450" dirty="0">
                <a:latin typeface="Times New Roman"/>
                <a:cs typeface="Times New Roman"/>
              </a:rPr>
              <a:t>scattering</a:t>
            </a:r>
            <a:r>
              <a:rPr sz="2450" spc="80" dirty="0">
                <a:latin typeface="Times New Roman"/>
                <a:cs typeface="Times New Roman"/>
              </a:rPr>
              <a:t> </a:t>
            </a:r>
            <a:r>
              <a:rPr sz="2450" spc="-75" dirty="0">
                <a:latin typeface="Times New Roman"/>
                <a:cs typeface="Times New Roman"/>
              </a:rPr>
              <a:t>off</a:t>
            </a:r>
            <a:r>
              <a:rPr sz="2450" spc="75" dirty="0">
                <a:latin typeface="Times New Roman"/>
                <a:cs typeface="Times New Roman"/>
              </a:rPr>
              <a:t> </a:t>
            </a:r>
            <a:r>
              <a:rPr sz="2450" dirty="0">
                <a:latin typeface="Times New Roman"/>
                <a:cs typeface="Times New Roman"/>
              </a:rPr>
              <a:t>an</a:t>
            </a:r>
            <a:r>
              <a:rPr sz="2450" spc="75" dirty="0">
                <a:latin typeface="Times New Roman"/>
                <a:cs typeface="Times New Roman"/>
              </a:rPr>
              <a:t> </a:t>
            </a:r>
            <a:r>
              <a:rPr sz="2450" spc="-10" dirty="0">
                <a:latin typeface="Times New Roman"/>
                <a:cs typeface="Times New Roman"/>
              </a:rPr>
              <a:t>electron</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Smaller</a:t>
            </a:r>
            <a:r>
              <a:rPr sz="2450" spc="45" dirty="0">
                <a:latin typeface="Times New Roman"/>
                <a:cs typeface="Times New Roman"/>
              </a:rPr>
              <a:t> </a:t>
            </a:r>
            <a:r>
              <a:rPr sz="2450" spc="70" dirty="0">
                <a:latin typeface="Times New Roman"/>
                <a:cs typeface="Times New Roman"/>
              </a:rPr>
              <a:t>than</a:t>
            </a:r>
            <a:r>
              <a:rPr sz="2450" spc="55" dirty="0">
                <a:latin typeface="Times New Roman"/>
                <a:cs typeface="Times New Roman"/>
              </a:rPr>
              <a:t> </a:t>
            </a:r>
            <a:r>
              <a:rPr sz="2450" spc="65" dirty="0">
                <a:latin typeface="Times New Roman"/>
                <a:cs typeface="Times New Roman"/>
              </a:rPr>
              <a:t>it</a:t>
            </a:r>
            <a:r>
              <a:rPr sz="2450" spc="55" dirty="0">
                <a:latin typeface="Times New Roman"/>
                <a:cs typeface="Times New Roman"/>
              </a:rPr>
              <a:t> </a:t>
            </a:r>
            <a:r>
              <a:rPr sz="2450" dirty="0">
                <a:latin typeface="Times New Roman"/>
                <a:cs typeface="Times New Roman"/>
              </a:rPr>
              <a:t>was</a:t>
            </a:r>
            <a:r>
              <a:rPr sz="2450" spc="60" dirty="0">
                <a:latin typeface="Times New Roman"/>
                <a:cs typeface="Times New Roman"/>
              </a:rPr>
              <a:t> </a:t>
            </a:r>
            <a:r>
              <a:rPr sz="2450" dirty="0">
                <a:latin typeface="Times New Roman"/>
                <a:cs typeface="Times New Roman"/>
              </a:rPr>
              <a:t>for</a:t>
            </a:r>
            <a:r>
              <a:rPr sz="2450" spc="60" dirty="0">
                <a:latin typeface="Times New Roman"/>
                <a:cs typeface="Times New Roman"/>
              </a:rPr>
              <a:t> </a:t>
            </a:r>
            <a:r>
              <a:rPr sz="2450" dirty="0">
                <a:latin typeface="Times New Roman"/>
                <a:cs typeface="Times New Roman"/>
              </a:rPr>
              <a:t>scattering</a:t>
            </a:r>
            <a:r>
              <a:rPr sz="2450" spc="55" dirty="0">
                <a:latin typeface="Times New Roman"/>
                <a:cs typeface="Times New Roman"/>
              </a:rPr>
              <a:t> </a:t>
            </a:r>
            <a:r>
              <a:rPr sz="2450" spc="-75" dirty="0">
                <a:latin typeface="Times New Roman"/>
                <a:cs typeface="Times New Roman"/>
              </a:rPr>
              <a:t>off</a:t>
            </a:r>
            <a:r>
              <a:rPr sz="2450" spc="50" dirty="0">
                <a:latin typeface="Times New Roman"/>
                <a:cs typeface="Times New Roman"/>
              </a:rPr>
              <a:t> </a:t>
            </a:r>
            <a:r>
              <a:rPr sz="2450" dirty="0">
                <a:latin typeface="Times New Roman"/>
                <a:cs typeface="Times New Roman"/>
              </a:rPr>
              <a:t>an</a:t>
            </a:r>
            <a:r>
              <a:rPr sz="2450" spc="60" dirty="0">
                <a:latin typeface="Times New Roman"/>
                <a:cs typeface="Times New Roman"/>
              </a:rPr>
              <a:t> </a:t>
            </a:r>
            <a:r>
              <a:rPr sz="2450" spc="-10" dirty="0">
                <a:latin typeface="Times New Roman"/>
                <a:cs typeface="Times New Roman"/>
              </a:rPr>
              <a:t>electron</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same</a:t>
            </a:r>
            <a:r>
              <a:rPr sz="2450" spc="80" dirty="0">
                <a:latin typeface="Times New Roman"/>
                <a:cs typeface="Times New Roman"/>
              </a:rPr>
              <a:t> </a:t>
            </a:r>
            <a:r>
              <a:rPr sz="2450" dirty="0">
                <a:latin typeface="Times New Roman"/>
                <a:cs typeface="Times New Roman"/>
              </a:rPr>
              <a:t>as</a:t>
            </a:r>
            <a:r>
              <a:rPr sz="2450" spc="85" dirty="0">
                <a:latin typeface="Times New Roman"/>
                <a:cs typeface="Times New Roman"/>
              </a:rPr>
              <a:t> </a:t>
            </a:r>
            <a:r>
              <a:rPr sz="2450" spc="65" dirty="0">
                <a:latin typeface="Times New Roman"/>
                <a:cs typeface="Times New Roman"/>
              </a:rPr>
              <a:t>it</a:t>
            </a:r>
            <a:r>
              <a:rPr sz="2450" spc="85" dirty="0">
                <a:latin typeface="Times New Roman"/>
                <a:cs typeface="Times New Roman"/>
              </a:rPr>
              <a:t> </a:t>
            </a:r>
            <a:r>
              <a:rPr sz="2450" dirty="0">
                <a:latin typeface="Times New Roman"/>
                <a:cs typeface="Times New Roman"/>
              </a:rPr>
              <a:t>was</a:t>
            </a:r>
            <a:r>
              <a:rPr sz="2450" spc="85" dirty="0">
                <a:latin typeface="Times New Roman"/>
                <a:cs typeface="Times New Roman"/>
              </a:rPr>
              <a:t> </a:t>
            </a:r>
            <a:r>
              <a:rPr sz="2450" dirty="0">
                <a:latin typeface="Times New Roman"/>
                <a:cs typeface="Times New Roman"/>
              </a:rPr>
              <a:t>for</a:t>
            </a:r>
            <a:r>
              <a:rPr sz="2450" spc="80" dirty="0">
                <a:latin typeface="Times New Roman"/>
                <a:cs typeface="Times New Roman"/>
              </a:rPr>
              <a:t> </a:t>
            </a:r>
            <a:r>
              <a:rPr sz="2450" dirty="0">
                <a:latin typeface="Times New Roman"/>
                <a:cs typeface="Times New Roman"/>
              </a:rPr>
              <a:t>scattering</a:t>
            </a:r>
            <a:r>
              <a:rPr sz="2450" spc="85" dirty="0">
                <a:latin typeface="Times New Roman"/>
                <a:cs typeface="Times New Roman"/>
              </a:rPr>
              <a:t> </a:t>
            </a:r>
            <a:r>
              <a:rPr sz="2450" spc="-75" dirty="0">
                <a:latin typeface="Times New Roman"/>
                <a:cs typeface="Times New Roman"/>
              </a:rPr>
              <a:t>off</a:t>
            </a:r>
            <a:r>
              <a:rPr sz="2450" spc="85" dirty="0">
                <a:latin typeface="Times New Roman"/>
                <a:cs typeface="Times New Roman"/>
              </a:rPr>
              <a:t> </a:t>
            </a:r>
            <a:r>
              <a:rPr sz="2450" dirty="0">
                <a:latin typeface="Times New Roman"/>
                <a:cs typeface="Times New Roman"/>
              </a:rPr>
              <a:t>an</a:t>
            </a:r>
            <a:r>
              <a:rPr sz="2450" spc="80" dirty="0">
                <a:latin typeface="Times New Roman"/>
                <a:cs typeface="Times New Roman"/>
              </a:rPr>
              <a:t> </a:t>
            </a:r>
            <a:r>
              <a:rPr sz="2450" spc="-10" dirty="0">
                <a:latin typeface="Times New Roman"/>
                <a:cs typeface="Times New Roman"/>
              </a:rPr>
              <a:t>electron</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When</a:t>
            </a:r>
            <a:r>
              <a:rPr spc="5" dirty="0"/>
              <a:t> </a:t>
            </a:r>
            <a:r>
              <a:rPr dirty="0"/>
              <a:t>an</a:t>
            </a:r>
            <a:r>
              <a:rPr spc="10" dirty="0"/>
              <a:t> </a:t>
            </a:r>
            <a:r>
              <a:rPr spc="-10" dirty="0"/>
              <a:t>electron</a:t>
            </a:r>
            <a:r>
              <a:rPr spc="5" dirty="0"/>
              <a:t> </a:t>
            </a:r>
            <a:r>
              <a:rPr dirty="0"/>
              <a:t>hits</a:t>
            </a:r>
            <a:r>
              <a:rPr spc="5" dirty="0"/>
              <a:t> </a:t>
            </a:r>
            <a:r>
              <a:rPr dirty="0"/>
              <a:t>a</a:t>
            </a:r>
            <a:r>
              <a:rPr spc="5" dirty="0"/>
              <a:t> </a:t>
            </a:r>
            <a:r>
              <a:rPr spc="55" dirty="0"/>
              <a:t>target</a:t>
            </a:r>
            <a:r>
              <a:rPr spc="10" dirty="0"/>
              <a:t> </a:t>
            </a:r>
            <a:r>
              <a:rPr dirty="0"/>
              <a:t>and</a:t>
            </a:r>
            <a:r>
              <a:rPr spc="10" dirty="0"/>
              <a:t> </a:t>
            </a:r>
            <a:r>
              <a:rPr spc="-30" dirty="0"/>
              <a:t>releases</a:t>
            </a:r>
            <a:r>
              <a:rPr spc="5" dirty="0"/>
              <a:t> </a:t>
            </a:r>
            <a:r>
              <a:rPr dirty="0"/>
              <a:t>radiation,</a:t>
            </a:r>
            <a:r>
              <a:rPr spc="35" dirty="0"/>
              <a:t> </a:t>
            </a:r>
            <a:r>
              <a:rPr spc="-30" dirty="0"/>
              <a:t>why</a:t>
            </a:r>
            <a:r>
              <a:rPr spc="10" dirty="0"/>
              <a:t> </a:t>
            </a:r>
            <a:r>
              <a:rPr dirty="0"/>
              <a:t>is</a:t>
            </a:r>
            <a:r>
              <a:rPr spc="5" dirty="0"/>
              <a:t> </a:t>
            </a:r>
            <a:r>
              <a:rPr spc="-10" dirty="0"/>
              <a:t>there </a:t>
            </a:r>
            <a:r>
              <a:rPr dirty="0"/>
              <a:t>a</a:t>
            </a:r>
            <a:r>
              <a:rPr spc="-110" dirty="0"/>
              <a:t> </a:t>
            </a:r>
            <a:r>
              <a:rPr spc="-10" dirty="0"/>
              <a:t>minimum</a:t>
            </a:r>
            <a:r>
              <a:rPr spc="-35" dirty="0"/>
              <a:t> </a:t>
            </a:r>
            <a:r>
              <a:rPr spc="-40" dirty="0"/>
              <a:t>wavelength</a:t>
            </a:r>
            <a:r>
              <a:rPr spc="-30" dirty="0"/>
              <a:t> </a:t>
            </a:r>
            <a:r>
              <a:rPr dirty="0"/>
              <a:t>in</a:t>
            </a:r>
            <a:r>
              <a:rPr spc="-35" dirty="0"/>
              <a:t> </a:t>
            </a:r>
            <a:r>
              <a:rPr dirty="0"/>
              <a:t>the</a:t>
            </a:r>
            <a:r>
              <a:rPr spc="-35" dirty="0"/>
              <a:t> </a:t>
            </a:r>
            <a:r>
              <a:rPr dirty="0"/>
              <a:t>spectrum</a:t>
            </a:r>
            <a:r>
              <a:rPr spc="-35" dirty="0"/>
              <a:t> </a:t>
            </a:r>
            <a:r>
              <a:rPr spc="-180" dirty="0"/>
              <a:t>of</a:t>
            </a:r>
            <a:r>
              <a:rPr spc="30" dirty="0"/>
              <a:t> </a:t>
            </a:r>
            <a:r>
              <a:rPr spc="114" dirty="0"/>
              <a:t>that</a:t>
            </a:r>
            <a:r>
              <a:rPr spc="-35" dirty="0"/>
              <a:t> </a:t>
            </a:r>
            <a:r>
              <a:rPr dirty="0"/>
              <a:t>radiation?</a:t>
            </a:r>
            <a:r>
              <a:rPr spc="440" dirty="0"/>
              <a:t> </a:t>
            </a:r>
            <a:r>
              <a:rPr spc="-10" dirty="0"/>
              <a:t>(Choose one.)</a:t>
            </a:r>
          </a:p>
        </p:txBody>
      </p:sp>
      <p:sp>
        <p:nvSpPr>
          <p:cNvPr id="5" name="object 5"/>
          <p:cNvSpPr txBox="1"/>
          <p:nvPr/>
        </p:nvSpPr>
        <p:spPr>
          <a:xfrm>
            <a:off x="715137" y="2421615"/>
            <a:ext cx="8262620" cy="3188970"/>
          </a:xfrm>
          <a:prstGeom prst="rect">
            <a:avLst/>
          </a:prstGeom>
        </p:spPr>
        <p:txBody>
          <a:bodyPr vert="horz" wrap="square" lIns="0" tIns="144780" rIns="0" bIns="0" rtlCol="0">
            <a:spAutoFit/>
          </a:bodyPr>
          <a:lstStyle/>
          <a:p>
            <a:pPr marL="386715" indent="-370205" algn="just">
              <a:lnSpc>
                <a:spcPct val="100000"/>
              </a:lnSpc>
              <a:spcBef>
                <a:spcPts val="1140"/>
              </a:spcBef>
              <a:buAutoNum type="alphaUcPeriod"/>
              <a:tabLst>
                <a:tab pos="386715" algn="l"/>
              </a:tabLst>
            </a:pPr>
            <a:r>
              <a:rPr sz="2450" spc="-50" dirty="0">
                <a:latin typeface="Times New Roman"/>
                <a:cs typeface="Times New Roman"/>
              </a:rPr>
              <a:t>Lower</a:t>
            </a:r>
            <a:r>
              <a:rPr sz="2450" spc="100" dirty="0">
                <a:latin typeface="Times New Roman"/>
                <a:cs typeface="Times New Roman"/>
              </a:rPr>
              <a:t> </a:t>
            </a:r>
            <a:r>
              <a:rPr sz="2450" spc="-25" dirty="0">
                <a:latin typeface="Times New Roman"/>
                <a:cs typeface="Times New Roman"/>
              </a:rPr>
              <a:t>wavelengths</a:t>
            </a:r>
            <a:r>
              <a:rPr sz="2450" spc="100" dirty="0">
                <a:latin typeface="Times New Roman"/>
                <a:cs typeface="Times New Roman"/>
              </a:rPr>
              <a:t> </a:t>
            </a:r>
            <a:r>
              <a:rPr sz="2450" dirty="0">
                <a:latin typeface="Times New Roman"/>
                <a:cs typeface="Times New Roman"/>
              </a:rPr>
              <a:t>can’t</a:t>
            </a:r>
            <a:r>
              <a:rPr sz="2450" spc="100" dirty="0">
                <a:latin typeface="Times New Roman"/>
                <a:cs typeface="Times New Roman"/>
              </a:rPr>
              <a:t> </a:t>
            </a:r>
            <a:r>
              <a:rPr sz="2450" dirty="0">
                <a:latin typeface="Times New Roman"/>
                <a:cs typeface="Times New Roman"/>
              </a:rPr>
              <a:t>escape</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55" dirty="0">
                <a:latin typeface="Times New Roman"/>
                <a:cs typeface="Times New Roman"/>
              </a:rPr>
              <a:t>target</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dirty="0">
                <a:latin typeface="Times New Roman"/>
                <a:cs typeface="Times New Roman"/>
              </a:rPr>
              <a:t>get</a:t>
            </a:r>
            <a:r>
              <a:rPr sz="2450" spc="100" dirty="0">
                <a:latin typeface="Times New Roman"/>
                <a:cs typeface="Times New Roman"/>
              </a:rPr>
              <a:t> </a:t>
            </a:r>
            <a:r>
              <a:rPr sz="2450" spc="-10" dirty="0">
                <a:latin typeface="Times New Roman"/>
                <a:cs typeface="Times New Roman"/>
              </a:rPr>
              <a:t>detected.</a:t>
            </a:r>
            <a:endParaRPr sz="2450">
              <a:latin typeface="Times New Roman"/>
              <a:cs typeface="Times New Roman"/>
            </a:endParaRPr>
          </a:p>
          <a:p>
            <a:pPr marL="386715" marR="6985" indent="-358140" algn="just">
              <a:lnSpc>
                <a:spcPct val="101699"/>
              </a:lnSpc>
              <a:spcBef>
                <a:spcPts val="995"/>
              </a:spcBef>
              <a:buAutoNum type="alphaUcPeriod"/>
              <a:tabLst>
                <a:tab pos="387985" algn="l"/>
              </a:tabLst>
            </a:pP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electron</a:t>
            </a:r>
            <a:r>
              <a:rPr sz="2450" spc="25" dirty="0">
                <a:latin typeface="Times New Roman"/>
                <a:cs typeface="Times New Roman"/>
              </a:rPr>
              <a:t> </a:t>
            </a:r>
            <a:r>
              <a:rPr sz="2450" dirty="0">
                <a:latin typeface="Times New Roman"/>
                <a:cs typeface="Times New Roman"/>
              </a:rPr>
              <a:t>doesn’t</a:t>
            </a:r>
            <a:r>
              <a:rPr sz="2450" spc="20" dirty="0">
                <a:latin typeface="Times New Roman"/>
                <a:cs typeface="Times New Roman"/>
              </a:rPr>
              <a:t> </a:t>
            </a:r>
            <a:r>
              <a:rPr sz="2450" spc="-10" dirty="0">
                <a:latin typeface="Times New Roman"/>
                <a:cs typeface="Times New Roman"/>
              </a:rPr>
              <a:t>come</a:t>
            </a:r>
            <a:r>
              <a:rPr sz="2450" spc="25" dirty="0">
                <a:latin typeface="Times New Roman"/>
                <a:cs typeface="Times New Roman"/>
              </a:rPr>
              <a:t> </a:t>
            </a:r>
            <a:r>
              <a:rPr sz="2450" dirty="0">
                <a:latin typeface="Times New Roman"/>
                <a:cs typeface="Times New Roman"/>
              </a:rPr>
              <a:t>in</a:t>
            </a:r>
            <a:r>
              <a:rPr sz="2450" spc="20" dirty="0">
                <a:latin typeface="Times New Roman"/>
                <a:cs typeface="Times New Roman"/>
              </a:rPr>
              <a:t> </a:t>
            </a:r>
            <a:r>
              <a:rPr sz="2450" dirty="0">
                <a:latin typeface="Times New Roman"/>
                <a:cs typeface="Times New Roman"/>
              </a:rPr>
              <a:t>with</a:t>
            </a:r>
            <a:r>
              <a:rPr sz="2450" spc="25" dirty="0">
                <a:latin typeface="Times New Roman"/>
                <a:cs typeface="Times New Roman"/>
              </a:rPr>
              <a:t> </a:t>
            </a:r>
            <a:r>
              <a:rPr sz="2450" dirty="0">
                <a:latin typeface="Times New Roman"/>
                <a:cs typeface="Times New Roman"/>
              </a:rPr>
              <a:t>enough</a:t>
            </a:r>
            <a:r>
              <a:rPr sz="2450" spc="20" dirty="0">
                <a:latin typeface="Times New Roman"/>
                <a:cs typeface="Times New Roman"/>
              </a:rPr>
              <a:t> </a:t>
            </a:r>
            <a:r>
              <a:rPr sz="2450" dirty="0">
                <a:latin typeface="Times New Roman"/>
                <a:cs typeface="Times New Roman"/>
              </a:rPr>
              <a:t>energy</a:t>
            </a:r>
            <a:r>
              <a:rPr sz="2450" spc="20" dirty="0">
                <a:latin typeface="Times New Roman"/>
                <a:cs typeface="Times New Roman"/>
              </a:rPr>
              <a:t> </a:t>
            </a:r>
            <a:r>
              <a:rPr sz="2450" dirty="0">
                <a:latin typeface="Times New Roman"/>
                <a:cs typeface="Times New Roman"/>
              </a:rPr>
              <a:t>to</a:t>
            </a:r>
            <a:r>
              <a:rPr sz="2450" spc="25" dirty="0">
                <a:latin typeface="Times New Roman"/>
                <a:cs typeface="Times New Roman"/>
              </a:rPr>
              <a:t> </a:t>
            </a:r>
            <a:r>
              <a:rPr sz="2450" dirty="0">
                <a:latin typeface="Times New Roman"/>
                <a:cs typeface="Times New Roman"/>
              </a:rPr>
              <a:t>produce</a:t>
            </a:r>
            <a:r>
              <a:rPr sz="2450" spc="20" dirty="0">
                <a:latin typeface="Times New Roman"/>
                <a:cs typeface="Times New Roman"/>
              </a:rPr>
              <a:t> </a:t>
            </a:r>
            <a:r>
              <a:rPr sz="2450" spc="-50" dirty="0">
                <a:latin typeface="Times New Roman"/>
                <a:cs typeface="Times New Roman"/>
              </a:rPr>
              <a:t>a 	</a:t>
            </a:r>
            <a:r>
              <a:rPr sz="2450" dirty="0">
                <a:latin typeface="Times New Roman"/>
                <a:cs typeface="Times New Roman"/>
              </a:rPr>
              <a:t>shorter</a:t>
            </a:r>
            <a:r>
              <a:rPr sz="2450" spc="110" dirty="0">
                <a:latin typeface="Times New Roman"/>
                <a:cs typeface="Times New Roman"/>
              </a:rPr>
              <a:t> </a:t>
            </a:r>
            <a:r>
              <a:rPr sz="2450" spc="-20" dirty="0">
                <a:latin typeface="Times New Roman"/>
                <a:cs typeface="Times New Roman"/>
              </a:rPr>
              <a:t>wavelength</a:t>
            </a:r>
            <a:r>
              <a:rPr sz="2450" spc="110" dirty="0">
                <a:latin typeface="Times New Roman"/>
                <a:cs typeface="Times New Roman"/>
              </a:rPr>
              <a:t> </a:t>
            </a:r>
            <a:r>
              <a:rPr sz="2450" spc="-10" dirty="0">
                <a:latin typeface="Times New Roman"/>
                <a:cs typeface="Times New Roman"/>
              </a:rPr>
              <a:t>photon.</a:t>
            </a:r>
            <a:endParaRPr sz="2450">
              <a:latin typeface="Times New Roman"/>
              <a:cs typeface="Times New Roman"/>
            </a:endParaRPr>
          </a:p>
          <a:p>
            <a:pPr marL="386715" indent="-361950" algn="just">
              <a:lnSpc>
                <a:spcPct val="100000"/>
              </a:lnSpc>
              <a:spcBef>
                <a:spcPts val="1045"/>
              </a:spcBef>
              <a:buAutoNum type="alphaUcPeriod"/>
              <a:tabLst>
                <a:tab pos="386715" algn="l"/>
              </a:tabLst>
            </a:pP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atoms</a:t>
            </a:r>
            <a:r>
              <a:rPr sz="2450" spc="110" dirty="0">
                <a:latin typeface="Times New Roman"/>
                <a:cs typeface="Times New Roman"/>
              </a:rPr>
              <a:t> </a:t>
            </a:r>
            <a:r>
              <a:rPr sz="2450" dirty="0">
                <a:latin typeface="Times New Roman"/>
                <a:cs typeface="Times New Roman"/>
              </a:rPr>
              <a:t>carry</a:t>
            </a:r>
            <a:r>
              <a:rPr sz="2450" spc="114" dirty="0">
                <a:latin typeface="Times New Roman"/>
                <a:cs typeface="Times New Roman"/>
              </a:rPr>
              <a:t> </a:t>
            </a:r>
            <a:r>
              <a:rPr sz="2450" spc="-75" dirty="0">
                <a:latin typeface="Times New Roman"/>
                <a:cs typeface="Times New Roman"/>
              </a:rPr>
              <a:t>off</a:t>
            </a:r>
            <a:r>
              <a:rPr sz="2450" spc="110" dirty="0">
                <a:latin typeface="Times New Roman"/>
                <a:cs typeface="Times New Roman"/>
              </a:rPr>
              <a:t> </a:t>
            </a:r>
            <a:r>
              <a:rPr sz="2450" dirty="0">
                <a:latin typeface="Times New Roman"/>
                <a:cs typeface="Times New Roman"/>
              </a:rPr>
              <a:t>all</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spc="-40" dirty="0">
                <a:latin typeface="Times New Roman"/>
                <a:cs typeface="Times New Roman"/>
              </a:rPr>
              <a:t>excess</a:t>
            </a:r>
            <a:r>
              <a:rPr sz="2450" spc="110"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386080" marR="5080" indent="-374015" algn="just">
              <a:lnSpc>
                <a:spcPct val="101699"/>
              </a:lnSpc>
              <a:spcBef>
                <a:spcPts val="995"/>
              </a:spcBef>
              <a:buAutoNum type="alphaUcPeriod"/>
              <a:tabLst>
                <a:tab pos="387985" algn="l"/>
              </a:tabLst>
            </a:pPr>
            <a:r>
              <a:rPr sz="2450" dirty="0">
                <a:latin typeface="Times New Roman"/>
                <a:cs typeface="Times New Roman"/>
              </a:rPr>
              <a:t>The</a:t>
            </a:r>
            <a:r>
              <a:rPr sz="2450" spc="290" dirty="0">
                <a:latin typeface="Times New Roman"/>
                <a:cs typeface="Times New Roman"/>
              </a:rPr>
              <a:t> </a:t>
            </a:r>
            <a:r>
              <a:rPr sz="2450" dirty="0">
                <a:latin typeface="Times New Roman"/>
                <a:cs typeface="Times New Roman"/>
              </a:rPr>
              <a:t>radiation</a:t>
            </a:r>
            <a:r>
              <a:rPr sz="2450" spc="300" dirty="0">
                <a:latin typeface="Times New Roman"/>
                <a:cs typeface="Times New Roman"/>
              </a:rPr>
              <a:t> </a:t>
            </a:r>
            <a:r>
              <a:rPr sz="2450" dirty="0">
                <a:latin typeface="Times New Roman"/>
                <a:cs typeface="Times New Roman"/>
              </a:rPr>
              <a:t>is</a:t>
            </a:r>
            <a:r>
              <a:rPr sz="2450" spc="295" dirty="0">
                <a:latin typeface="Times New Roman"/>
                <a:cs typeface="Times New Roman"/>
              </a:rPr>
              <a:t> </a:t>
            </a:r>
            <a:r>
              <a:rPr sz="2450" dirty="0">
                <a:latin typeface="Times New Roman"/>
                <a:cs typeface="Times New Roman"/>
              </a:rPr>
              <a:t>produced</a:t>
            </a:r>
            <a:r>
              <a:rPr sz="2450" spc="295" dirty="0">
                <a:latin typeface="Times New Roman"/>
                <a:cs typeface="Times New Roman"/>
              </a:rPr>
              <a:t> </a:t>
            </a:r>
            <a:r>
              <a:rPr sz="2450" dirty="0">
                <a:latin typeface="Times New Roman"/>
                <a:cs typeface="Times New Roman"/>
              </a:rPr>
              <a:t>by</a:t>
            </a:r>
            <a:r>
              <a:rPr sz="2450" spc="300" dirty="0">
                <a:latin typeface="Times New Roman"/>
                <a:cs typeface="Times New Roman"/>
              </a:rPr>
              <a:t> </a:t>
            </a:r>
            <a:r>
              <a:rPr sz="2450" dirty="0">
                <a:latin typeface="Times New Roman"/>
                <a:cs typeface="Times New Roman"/>
              </a:rPr>
              <a:t>the</a:t>
            </a:r>
            <a:r>
              <a:rPr sz="2450" spc="300" dirty="0">
                <a:latin typeface="Times New Roman"/>
                <a:cs typeface="Times New Roman"/>
              </a:rPr>
              <a:t> </a:t>
            </a:r>
            <a:r>
              <a:rPr sz="2450" dirty="0">
                <a:latin typeface="Times New Roman"/>
                <a:cs typeface="Times New Roman"/>
              </a:rPr>
              <a:t>acceleration</a:t>
            </a:r>
            <a:r>
              <a:rPr sz="2450" spc="295" dirty="0">
                <a:latin typeface="Times New Roman"/>
                <a:cs typeface="Times New Roman"/>
              </a:rPr>
              <a:t> </a:t>
            </a:r>
            <a:r>
              <a:rPr sz="2450" dirty="0">
                <a:latin typeface="Times New Roman"/>
                <a:cs typeface="Times New Roman"/>
              </a:rPr>
              <a:t>of</a:t>
            </a:r>
            <a:r>
              <a:rPr sz="2450" spc="295" dirty="0">
                <a:latin typeface="Times New Roman"/>
                <a:cs typeface="Times New Roman"/>
              </a:rPr>
              <a:t> </a:t>
            </a:r>
            <a:r>
              <a:rPr sz="2450" dirty="0">
                <a:latin typeface="Times New Roman"/>
                <a:cs typeface="Times New Roman"/>
              </a:rPr>
              <a:t>the</a:t>
            </a:r>
            <a:r>
              <a:rPr sz="2450" spc="300" dirty="0">
                <a:latin typeface="Times New Roman"/>
                <a:cs typeface="Times New Roman"/>
              </a:rPr>
              <a:t> </a:t>
            </a:r>
            <a:r>
              <a:rPr sz="2450" spc="-10" dirty="0">
                <a:latin typeface="Times New Roman"/>
                <a:cs typeface="Times New Roman"/>
              </a:rPr>
              <a:t>electron 	</a:t>
            </a:r>
            <a:r>
              <a:rPr sz="2450" dirty="0">
                <a:latin typeface="Times New Roman"/>
                <a:cs typeface="Times New Roman"/>
              </a:rPr>
              <a:t>and</a:t>
            </a:r>
            <a:r>
              <a:rPr sz="2450" spc="380" dirty="0">
                <a:latin typeface="Times New Roman"/>
                <a:cs typeface="Times New Roman"/>
              </a:rPr>
              <a:t> </a:t>
            </a:r>
            <a:r>
              <a:rPr sz="2450" spc="65" dirty="0">
                <a:latin typeface="Times New Roman"/>
                <a:cs typeface="Times New Roman"/>
              </a:rPr>
              <a:t>it</a:t>
            </a:r>
            <a:r>
              <a:rPr sz="2450" spc="390" dirty="0">
                <a:latin typeface="Times New Roman"/>
                <a:cs typeface="Times New Roman"/>
              </a:rPr>
              <a:t> </a:t>
            </a:r>
            <a:r>
              <a:rPr sz="2450" dirty="0">
                <a:latin typeface="Times New Roman"/>
                <a:cs typeface="Times New Roman"/>
              </a:rPr>
              <a:t>can’t</a:t>
            </a:r>
            <a:r>
              <a:rPr sz="2450" spc="385" dirty="0">
                <a:latin typeface="Times New Roman"/>
                <a:cs typeface="Times New Roman"/>
              </a:rPr>
              <a:t> </a:t>
            </a:r>
            <a:r>
              <a:rPr sz="2450" dirty="0">
                <a:latin typeface="Times New Roman"/>
                <a:cs typeface="Times New Roman"/>
              </a:rPr>
              <a:t>accelerate</a:t>
            </a:r>
            <a:r>
              <a:rPr sz="2450" spc="390" dirty="0">
                <a:latin typeface="Times New Roman"/>
                <a:cs typeface="Times New Roman"/>
              </a:rPr>
              <a:t> </a:t>
            </a:r>
            <a:r>
              <a:rPr sz="2450" dirty="0">
                <a:latin typeface="Times New Roman"/>
                <a:cs typeface="Times New Roman"/>
              </a:rPr>
              <a:t>fast</a:t>
            </a:r>
            <a:r>
              <a:rPr sz="2450" spc="390" dirty="0">
                <a:latin typeface="Times New Roman"/>
                <a:cs typeface="Times New Roman"/>
              </a:rPr>
              <a:t> </a:t>
            </a:r>
            <a:r>
              <a:rPr sz="2450" dirty="0">
                <a:latin typeface="Times New Roman"/>
                <a:cs typeface="Times New Roman"/>
              </a:rPr>
              <a:t>enough</a:t>
            </a:r>
            <a:r>
              <a:rPr sz="2450" spc="390" dirty="0">
                <a:latin typeface="Times New Roman"/>
                <a:cs typeface="Times New Roman"/>
              </a:rPr>
              <a:t> </a:t>
            </a:r>
            <a:r>
              <a:rPr sz="2450" dirty="0">
                <a:latin typeface="Times New Roman"/>
                <a:cs typeface="Times New Roman"/>
              </a:rPr>
              <a:t>to</a:t>
            </a:r>
            <a:r>
              <a:rPr sz="2450" spc="390" dirty="0">
                <a:latin typeface="Times New Roman"/>
                <a:cs typeface="Times New Roman"/>
              </a:rPr>
              <a:t> </a:t>
            </a:r>
            <a:r>
              <a:rPr sz="2450" dirty="0">
                <a:latin typeface="Times New Roman"/>
                <a:cs typeface="Times New Roman"/>
              </a:rPr>
              <a:t>produce</a:t>
            </a:r>
            <a:r>
              <a:rPr sz="2450" spc="390" dirty="0">
                <a:latin typeface="Times New Roman"/>
                <a:cs typeface="Times New Roman"/>
              </a:rPr>
              <a:t> </a:t>
            </a:r>
            <a:r>
              <a:rPr sz="2450" dirty="0">
                <a:latin typeface="Times New Roman"/>
                <a:cs typeface="Times New Roman"/>
              </a:rPr>
              <a:t>shorter</a:t>
            </a:r>
            <a:r>
              <a:rPr sz="2450" spc="390" dirty="0">
                <a:latin typeface="Times New Roman"/>
                <a:cs typeface="Times New Roman"/>
              </a:rPr>
              <a:t> </a:t>
            </a:r>
            <a:r>
              <a:rPr sz="2450" spc="-35" dirty="0">
                <a:latin typeface="Times New Roman"/>
                <a:cs typeface="Times New Roman"/>
              </a:rPr>
              <a:t>wave- 	</a:t>
            </a:r>
            <a:r>
              <a:rPr sz="2450" dirty="0">
                <a:latin typeface="Times New Roman"/>
                <a:cs typeface="Times New Roman"/>
              </a:rPr>
              <a:t>length</a:t>
            </a:r>
            <a:r>
              <a:rPr sz="2450" spc="135" dirty="0">
                <a:latin typeface="Times New Roman"/>
                <a:cs typeface="Times New Roman"/>
              </a:rPr>
              <a:t> </a:t>
            </a:r>
            <a:r>
              <a:rPr sz="2450" spc="-10" dirty="0">
                <a:latin typeface="Times New Roman"/>
                <a:cs typeface="Times New Roman"/>
              </a:rPr>
              <a:t>light.</a:t>
            </a:r>
            <a:endParaRPr sz="2450">
              <a:latin typeface="Times New Roman"/>
              <a:cs typeface="Times New Roman"/>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When</a:t>
            </a:r>
            <a:r>
              <a:rPr spc="5" dirty="0"/>
              <a:t> </a:t>
            </a:r>
            <a:r>
              <a:rPr dirty="0"/>
              <a:t>an</a:t>
            </a:r>
            <a:r>
              <a:rPr spc="10" dirty="0"/>
              <a:t> </a:t>
            </a:r>
            <a:r>
              <a:rPr spc="-10" dirty="0"/>
              <a:t>electron</a:t>
            </a:r>
            <a:r>
              <a:rPr spc="5" dirty="0"/>
              <a:t> </a:t>
            </a:r>
            <a:r>
              <a:rPr dirty="0"/>
              <a:t>hits</a:t>
            </a:r>
            <a:r>
              <a:rPr spc="5" dirty="0"/>
              <a:t> </a:t>
            </a:r>
            <a:r>
              <a:rPr dirty="0"/>
              <a:t>a</a:t>
            </a:r>
            <a:r>
              <a:rPr spc="5" dirty="0"/>
              <a:t> </a:t>
            </a:r>
            <a:r>
              <a:rPr spc="55" dirty="0"/>
              <a:t>target</a:t>
            </a:r>
            <a:r>
              <a:rPr spc="10" dirty="0"/>
              <a:t> </a:t>
            </a:r>
            <a:r>
              <a:rPr dirty="0"/>
              <a:t>and</a:t>
            </a:r>
            <a:r>
              <a:rPr spc="10" dirty="0"/>
              <a:t> </a:t>
            </a:r>
            <a:r>
              <a:rPr spc="-30" dirty="0"/>
              <a:t>releases</a:t>
            </a:r>
            <a:r>
              <a:rPr spc="5" dirty="0"/>
              <a:t> </a:t>
            </a:r>
            <a:r>
              <a:rPr dirty="0"/>
              <a:t>radiation,</a:t>
            </a:r>
            <a:r>
              <a:rPr spc="35" dirty="0"/>
              <a:t> </a:t>
            </a:r>
            <a:r>
              <a:rPr spc="-30" dirty="0"/>
              <a:t>why</a:t>
            </a:r>
            <a:r>
              <a:rPr spc="10" dirty="0"/>
              <a:t> </a:t>
            </a:r>
            <a:r>
              <a:rPr dirty="0"/>
              <a:t>is</a:t>
            </a:r>
            <a:r>
              <a:rPr spc="5" dirty="0"/>
              <a:t> </a:t>
            </a:r>
            <a:r>
              <a:rPr spc="-10" dirty="0"/>
              <a:t>there </a:t>
            </a:r>
            <a:r>
              <a:rPr dirty="0"/>
              <a:t>a</a:t>
            </a:r>
            <a:r>
              <a:rPr spc="-110" dirty="0"/>
              <a:t> </a:t>
            </a:r>
            <a:r>
              <a:rPr spc="-10" dirty="0"/>
              <a:t>minimum</a:t>
            </a:r>
            <a:r>
              <a:rPr spc="-35" dirty="0"/>
              <a:t> </a:t>
            </a:r>
            <a:r>
              <a:rPr spc="-40" dirty="0"/>
              <a:t>wavelength</a:t>
            </a:r>
            <a:r>
              <a:rPr spc="-30" dirty="0"/>
              <a:t> </a:t>
            </a:r>
            <a:r>
              <a:rPr dirty="0"/>
              <a:t>in</a:t>
            </a:r>
            <a:r>
              <a:rPr spc="-35" dirty="0"/>
              <a:t> </a:t>
            </a:r>
            <a:r>
              <a:rPr dirty="0"/>
              <a:t>the</a:t>
            </a:r>
            <a:r>
              <a:rPr spc="-35" dirty="0"/>
              <a:t> </a:t>
            </a:r>
            <a:r>
              <a:rPr dirty="0"/>
              <a:t>spectrum</a:t>
            </a:r>
            <a:r>
              <a:rPr spc="-35" dirty="0"/>
              <a:t> </a:t>
            </a:r>
            <a:r>
              <a:rPr spc="-180" dirty="0"/>
              <a:t>of</a:t>
            </a:r>
            <a:r>
              <a:rPr spc="30" dirty="0"/>
              <a:t> </a:t>
            </a:r>
            <a:r>
              <a:rPr spc="114" dirty="0"/>
              <a:t>that</a:t>
            </a:r>
            <a:r>
              <a:rPr spc="-35" dirty="0"/>
              <a:t> </a:t>
            </a:r>
            <a:r>
              <a:rPr dirty="0"/>
              <a:t>radiation?</a:t>
            </a:r>
            <a:r>
              <a:rPr spc="440" dirty="0"/>
              <a:t> </a:t>
            </a:r>
            <a:r>
              <a:rPr spc="-10" dirty="0"/>
              <a:t>(Choose one.)</a:t>
            </a:r>
          </a:p>
        </p:txBody>
      </p:sp>
      <p:sp>
        <p:nvSpPr>
          <p:cNvPr id="5" name="object 5"/>
          <p:cNvSpPr txBox="1"/>
          <p:nvPr/>
        </p:nvSpPr>
        <p:spPr>
          <a:xfrm>
            <a:off x="707758" y="2421615"/>
            <a:ext cx="8270240" cy="3808729"/>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0" dirty="0">
                <a:latin typeface="Times New Roman"/>
                <a:cs typeface="Times New Roman"/>
              </a:rPr>
              <a:t>Lower</a:t>
            </a:r>
            <a:r>
              <a:rPr sz="2450" spc="100" dirty="0">
                <a:latin typeface="Times New Roman"/>
                <a:cs typeface="Times New Roman"/>
              </a:rPr>
              <a:t> </a:t>
            </a:r>
            <a:r>
              <a:rPr sz="2450" spc="-25" dirty="0">
                <a:latin typeface="Times New Roman"/>
                <a:cs typeface="Times New Roman"/>
              </a:rPr>
              <a:t>wavelengths</a:t>
            </a:r>
            <a:r>
              <a:rPr sz="2450" spc="100" dirty="0">
                <a:latin typeface="Times New Roman"/>
                <a:cs typeface="Times New Roman"/>
              </a:rPr>
              <a:t> </a:t>
            </a:r>
            <a:r>
              <a:rPr sz="2450" dirty="0">
                <a:latin typeface="Times New Roman"/>
                <a:cs typeface="Times New Roman"/>
              </a:rPr>
              <a:t>can’t</a:t>
            </a:r>
            <a:r>
              <a:rPr sz="2450" spc="100" dirty="0">
                <a:latin typeface="Times New Roman"/>
                <a:cs typeface="Times New Roman"/>
              </a:rPr>
              <a:t> </a:t>
            </a:r>
            <a:r>
              <a:rPr sz="2450" dirty="0">
                <a:latin typeface="Times New Roman"/>
                <a:cs typeface="Times New Roman"/>
              </a:rPr>
              <a:t>escape</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55" dirty="0">
                <a:latin typeface="Times New Roman"/>
                <a:cs typeface="Times New Roman"/>
              </a:rPr>
              <a:t>target</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dirty="0">
                <a:latin typeface="Times New Roman"/>
                <a:cs typeface="Times New Roman"/>
              </a:rPr>
              <a:t>get</a:t>
            </a:r>
            <a:r>
              <a:rPr sz="2450" spc="100" dirty="0">
                <a:latin typeface="Times New Roman"/>
                <a:cs typeface="Times New Roman"/>
              </a:rPr>
              <a:t> </a:t>
            </a:r>
            <a:r>
              <a:rPr sz="2450" spc="-10" dirty="0">
                <a:latin typeface="Times New Roman"/>
                <a:cs typeface="Times New Roman"/>
              </a:rPr>
              <a:t>detected.</a:t>
            </a:r>
            <a:endParaRPr sz="2450">
              <a:latin typeface="Times New Roman"/>
              <a:cs typeface="Times New Roman"/>
            </a:endParaRPr>
          </a:p>
          <a:p>
            <a:pPr marL="393700" marR="6985" indent="-358140">
              <a:lnSpc>
                <a:spcPct val="101699"/>
              </a:lnSpc>
              <a:spcBef>
                <a:spcPts val="995"/>
              </a:spcBef>
              <a:buAutoNum type="alphaUcPeriod"/>
              <a:tabLst>
                <a:tab pos="394970" algn="l"/>
              </a:tabLst>
            </a:pP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electron</a:t>
            </a:r>
            <a:r>
              <a:rPr sz="2450" spc="25" dirty="0">
                <a:latin typeface="Times New Roman"/>
                <a:cs typeface="Times New Roman"/>
              </a:rPr>
              <a:t> </a:t>
            </a:r>
            <a:r>
              <a:rPr sz="2450" dirty="0">
                <a:latin typeface="Times New Roman"/>
                <a:cs typeface="Times New Roman"/>
              </a:rPr>
              <a:t>doesn’t</a:t>
            </a:r>
            <a:r>
              <a:rPr sz="2450" spc="20" dirty="0">
                <a:latin typeface="Times New Roman"/>
                <a:cs typeface="Times New Roman"/>
              </a:rPr>
              <a:t> </a:t>
            </a:r>
            <a:r>
              <a:rPr sz="2450" spc="-10" dirty="0">
                <a:latin typeface="Times New Roman"/>
                <a:cs typeface="Times New Roman"/>
              </a:rPr>
              <a:t>come</a:t>
            </a:r>
            <a:r>
              <a:rPr sz="2450" spc="25" dirty="0">
                <a:latin typeface="Times New Roman"/>
                <a:cs typeface="Times New Roman"/>
              </a:rPr>
              <a:t> </a:t>
            </a:r>
            <a:r>
              <a:rPr sz="2450" dirty="0">
                <a:latin typeface="Times New Roman"/>
                <a:cs typeface="Times New Roman"/>
              </a:rPr>
              <a:t>in</a:t>
            </a:r>
            <a:r>
              <a:rPr sz="2450" spc="20" dirty="0">
                <a:latin typeface="Times New Roman"/>
                <a:cs typeface="Times New Roman"/>
              </a:rPr>
              <a:t> </a:t>
            </a:r>
            <a:r>
              <a:rPr sz="2450" dirty="0">
                <a:latin typeface="Times New Roman"/>
                <a:cs typeface="Times New Roman"/>
              </a:rPr>
              <a:t>with</a:t>
            </a:r>
            <a:r>
              <a:rPr sz="2450" spc="25" dirty="0">
                <a:latin typeface="Times New Roman"/>
                <a:cs typeface="Times New Roman"/>
              </a:rPr>
              <a:t> </a:t>
            </a:r>
            <a:r>
              <a:rPr sz="2450" dirty="0">
                <a:latin typeface="Times New Roman"/>
                <a:cs typeface="Times New Roman"/>
              </a:rPr>
              <a:t>enough</a:t>
            </a:r>
            <a:r>
              <a:rPr sz="2450" spc="20" dirty="0">
                <a:latin typeface="Times New Roman"/>
                <a:cs typeface="Times New Roman"/>
              </a:rPr>
              <a:t> </a:t>
            </a:r>
            <a:r>
              <a:rPr sz="2450" dirty="0">
                <a:latin typeface="Times New Roman"/>
                <a:cs typeface="Times New Roman"/>
              </a:rPr>
              <a:t>energy</a:t>
            </a:r>
            <a:r>
              <a:rPr sz="2450" spc="20" dirty="0">
                <a:latin typeface="Times New Roman"/>
                <a:cs typeface="Times New Roman"/>
              </a:rPr>
              <a:t> </a:t>
            </a:r>
            <a:r>
              <a:rPr sz="2450" dirty="0">
                <a:latin typeface="Times New Roman"/>
                <a:cs typeface="Times New Roman"/>
              </a:rPr>
              <a:t>to</a:t>
            </a:r>
            <a:r>
              <a:rPr sz="2450" spc="25" dirty="0">
                <a:latin typeface="Times New Roman"/>
                <a:cs typeface="Times New Roman"/>
              </a:rPr>
              <a:t> </a:t>
            </a:r>
            <a:r>
              <a:rPr sz="2450" dirty="0">
                <a:latin typeface="Times New Roman"/>
                <a:cs typeface="Times New Roman"/>
              </a:rPr>
              <a:t>produce</a:t>
            </a:r>
            <a:r>
              <a:rPr sz="2450" spc="20" dirty="0">
                <a:latin typeface="Times New Roman"/>
                <a:cs typeface="Times New Roman"/>
              </a:rPr>
              <a:t> </a:t>
            </a:r>
            <a:r>
              <a:rPr sz="2450" spc="-50" dirty="0">
                <a:latin typeface="Times New Roman"/>
                <a:cs typeface="Times New Roman"/>
              </a:rPr>
              <a:t>a 	</a:t>
            </a:r>
            <a:r>
              <a:rPr sz="2450" dirty="0">
                <a:latin typeface="Times New Roman"/>
                <a:cs typeface="Times New Roman"/>
              </a:rPr>
              <a:t>shorter</a:t>
            </a:r>
            <a:r>
              <a:rPr sz="2450" spc="110" dirty="0">
                <a:latin typeface="Times New Roman"/>
                <a:cs typeface="Times New Roman"/>
              </a:rPr>
              <a:t> </a:t>
            </a:r>
            <a:r>
              <a:rPr sz="2450" spc="-20" dirty="0">
                <a:latin typeface="Times New Roman"/>
                <a:cs typeface="Times New Roman"/>
              </a:rPr>
              <a:t>wavelength</a:t>
            </a:r>
            <a:r>
              <a:rPr sz="2450" spc="110" dirty="0">
                <a:latin typeface="Times New Roman"/>
                <a:cs typeface="Times New Roman"/>
              </a:rPr>
              <a:t> </a:t>
            </a:r>
            <a:r>
              <a:rPr sz="2450" spc="-10" dirty="0">
                <a:latin typeface="Times New Roman"/>
                <a:cs typeface="Times New Roman"/>
              </a:rPr>
              <a:t>photon.</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atoms</a:t>
            </a:r>
            <a:r>
              <a:rPr sz="2450" spc="110" dirty="0">
                <a:latin typeface="Times New Roman"/>
                <a:cs typeface="Times New Roman"/>
              </a:rPr>
              <a:t> </a:t>
            </a:r>
            <a:r>
              <a:rPr sz="2450" dirty="0">
                <a:latin typeface="Times New Roman"/>
                <a:cs typeface="Times New Roman"/>
              </a:rPr>
              <a:t>carry</a:t>
            </a:r>
            <a:r>
              <a:rPr sz="2450" spc="114" dirty="0">
                <a:latin typeface="Times New Roman"/>
                <a:cs typeface="Times New Roman"/>
              </a:rPr>
              <a:t> </a:t>
            </a:r>
            <a:r>
              <a:rPr sz="2450" spc="-75" dirty="0">
                <a:latin typeface="Times New Roman"/>
                <a:cs typeface="Times New Roman"/>
              </a:rPr>
              <a:t>off</a:t>
            </a:r>
            <a:r>
              <a:rPr sz="2450" spc="110" dirty="0">
                <a:latin typeface="Times New Roman"/>
                <a:cs typeface="Times New Roman"/>
              </a:rPr>
              <a:t> </a:t>
            </a:r>
            <a:r>
              <a:rPr sz="2450" dirty="0">
                <a:latin typeface="Times New Roman"/>
                <a:cs typeface="Times New Roman"/>
              </a:rPr>
              <a:t>all</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spc="-40" dirty="0">
                <a:latin typeface="Times New Roman"/>
                <a:cs typeface="Times New Roman"/>
              </a:rPr>
              <a:t>excess</a:t>
            </a:r>
            <a:r>
              <a:rPr sz="2450" spc="110"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393065" marR="5080" indent="-374015" algn="just">
              <a:lnSpc>
                <a:spcPct val="101699"/>
              </a:lnSpc>
              <a:spcBef>
                <a:spcPts val="995"/>
              </a:spcBef>
              <a:buAutoNum type="alphaUcPeriod"/>
              <a:tabLst>
                <a:tab pos="394970" algn="l"/>
              </a:tabLst>
            </a:pPr>
            <a:r>
              <a:rPr sz="2450" dirty="0">
                <a:latin typeface="Times New Roman"/>
                <a:cs typeface="Times New Roman"/>
              </a:rPr>
              <a:t>The</a:t>
            </a:r>
            <a:r>
              <a:rPr sz="2450" spc="290" dirty="0">
                <a:latin typeface="Times New Roman"/>
                <a:cs typeface="Times New Roman"/>
              </a:rPr>
              <a:t> </a:t>
            </a:r>
            <a:r>
              <a:rPr sz="2450" dirty="0">
                <a:latin typeface="Times New Roman"/>
                <a:cs typeface="Times New Roman"/>
              </a:rPr>
              <a:t>radiation</a:t>
            </a:r>
            <a:r>
              <a:rPr sz="2450" spc="300" dirty="0">
                <a:latin typeface="Times New Roman"/>
                <a:cs typeface="Times New Roman"/>
              </a:rPr>
              <a:t> </a:t>
            </a:r>
            <a:r>
              <a:rPr sz="2450" dirty="0">
                <a:latin typeface="Times New Roman"/>
                <a:cs typeface="Times New Roman"/>
              </a:rPr>
              <a:t>is</a:t>
            </a:r>
            <a:r>
              <a:rPr sz="2450" spc="295" dirty="0">
                <a:latin typeface="Times New Roman"/>
                <a:cs typeface="Times New Roman"/>
              </a:rPr>
              <a:t> </a:t>
            </a:r>
            <a:r>
              <a:rPr sz="2450" dirty="0">
                <a:latin typeface="Times New Roman"/>
                <a:cs typeface="Times New Roman"/>
              </a:rPr>
              <a:t>produced</a:t>
            </a:r>
            <a:r>
              <a:rPr sz="2450" spc="295" dirty="0">
                <a:latin typeface="Times New Roman"/>
                <a:cs typeface="Times New Roman"/>
              </a:rPr>
              <a:t> </a:t>
            </a:r>
            <a:r>
              <a:rPr sz="2450" dirty="0">
                <a:latin typeface="Times New Roman"/>
                <a:cs typeface="Times New Roman"/>
              </a:rPr>
              <a:t>by</a:t>
            </a:r>
            <a:r>
              <a:rPr sz="2450" spc="300" dirty="0">
                <a:latin typeface="Times New Roman"/>
                <a:cs typeface="Times New Roman"/>
              </a:rPr>
              <a:t> </a:t>
            </a:r>
            <a:r>
              <a:rPr sz="2450" dirty="0">
                <a:latin typeface="Times New Roman"/>
                <a:cs typeface="Times New Roman"/>
              </a:rPr>
              <a:t>the</a:t>
            </a:r>
            <a:r>
              <a:rPr sz="2450" spc="300" dirty="0">
                <a:latin typeface="Times New Roman"/>
                <a:cs typeface="Times New Roman"/>
              </a:rPr>
              <a:t> </a:t>
            </a:r>
            <a:r>
              <a:rPr sz="2450" dirty="0">
                <a:latin typeface="Times New Roman"/>
                <a:cs typeface="Times New Roman"/>
              </a:rPr>
              <a:t>acceleration</a:t>
            </a:r>
            <a:r>
              <a:rPr sz="2450" spc="295" dirty="0">
                <a:latin typeface="Times New Roman"/>
                <a:cs typeface="Times New Roman"/>
              </a:rPr>
              <a:t> </a:t>
            </a:r>
            <a:r>
              <a:rPr sz="2450" dirty="0">
                <a:latin typeface="Times New Roman"/>
                <a:cs typeface="Times New Roman"/>
              </a:rPr>
              <a:t>of</a:t>
            </a:r>
            <a:r>
              <a:rPr sz="2450" spc="295" dirty="0">
                <a:latin typeface="Times New Roman"/>
                <a:cs typeface="Times New Roman"/>
              </a:rPr>
              <a:t> </a:t>
            </a:r>
            <a:r>
              <a:rPr sz="2450" dirty="0">
                <a:latin typeface="Times New Roman"/>
                <a:cs typeface="Times New Roman"/>
              </a:rPr>
              <a:t>the</a:t>
            </a:r>
            <a:r>
              <a:rPr sz="2450" spc="300" dirty="0">
                <a:latin typeface="Times New Roman"/>
                <a:cs typeface="Times New Roman"/>
              </a:rPr>
              <a:t> </a:t>
            </a:r>
            <a:r>
              <a:rPr sz="2450" spc="-10" dirty="0">
                <a:latin typeface="Times New Roman"/>
                <a:cs typeface="Times New Roman"/>
              </a:rPr>
              <a:t>electron 	</a:t>
            </a:r>
            <a:r>
              <a:rPr sz="2450" dirty="0">
                <a:latin typeface="Times New Roman"/>
                <a:cs typeface="Times New Roman"/>
              </a:rPr>
              <a:t>and</a:t>
            </a:r>
            <a:r>
              <a:rPr sz="2450" spc="380" dirty="0">
                <a:latin typeface="Times New Roman"/>
                <a:cs typeface="Times New Roman"/>
              </a:rPr>
              <a:t> </a:t>
            </a:r>
            <a:r>
              <a:rPr sz="2450" spc="65" dirty="0">
                <a:latin typeface="Times New Roman"/>
                <a:cs typeface="Times New Roman"/>
              </a:rPr>
              <a:t>it</a:t>
            </a:r>
            <a:r>
              <a:rPr sz="2450" spc="390" dirty="0">
                <a:latin typeface="Times New Roman"/>
                <a:cs typeface="Times New Roman"/>
              </a:rPr>
              <a:t> </a:t>
            </a:r>
            <a:r>
              <a:rPr sz="2450" dirty="0">
                <a:latin typeface="Times New Roman"/>
                <a:cs typeface="Times New Roman"/>
              </a:rPr>
              <a:t>can’t</a:t>
            </a:r>
            <a:r>
              <a:rPr sz="2450" spc="385" dirty="0">
                <a:latin typeface="Times New Roman"/>
                <a:cs typeface="Times New Roman"/>
              </a:rPr>
              <a:t> </a:t>
            </a:r>
            <a:r>
              <a:rPr sz="2450" dirty="0">
                <a:latin typeface="Times New Roman"/>
                <a:cs typeface="Times New Roman"/>
              </a:rPr>
              <a:t>accelerate</a:t>
            </a:r>
            <a:r>
              <a:rPr sz="2450" spc="390" dirty="0">
                <a:latin typeface="Times New Roman"/>
                <a:cs typeface="Times New Roman"/>
              </a:rPr>
              <a:t> </a:t>
            </a:r>
            <a:r>
              <a:rPr sz="2450" dirty="0">
                <a:latin typeface="Times New Roman"/>
                <a:cs typeface="Times New Roman"/>
              </a:rPr>
              <a:t>fast</a:t>
            </a:r>
            <a:r>
              <a:rPr sz="2450" spc="390" dirty="0">
                <a:latin typeface="Times New Roman"/>
                <a:cs typeface="Times New Roman"/>
              </a:rPr>
              <a:t> </a:t>
            </a:r>
            <a:r>
              <a:rPr sz="2450" dirty="0">
                <a:latin typeface="Times New Roman"/>
                <a:cs typeface="Times New Roman"/>
              </a:rPr>
              <a:t>enough</a:t>
            </a:r>
            <a:r>
              <a:rPr sz="2450" spc="390" dirty="0">
                <a:latin typeface="Times New Roman"/>
                <a:cs typeface="Times New Roman"/>
              </a:rPr>
              <a:t> </a:t>
            </a:r>
            <a:r>
              <a:rPr sz="2450" dirty="0">
                <a:latin typeface="Times New Roman"/>
                <a:cs typeface="Times New Roman"/>
              </a:rPr>
              <a:t>to</a:t>
            </a:r>
            <a:r>
              <a:rPr sz="2450" spc="390" dirty="0">
                <a:latin typeface="Times New Roman"/>
                <a:cs typeface="Times New Roman"/>
              </a:rPr>
              <a:t> </a:t>
            </a:r>
            <a:r>
              <a:rPr sz="2450" dirty="0">
                <a:latin typeface="Times New Roman"/>
                <a:cs typeface="Times New Roman"/>
              </a:rPr>
              <a:t>produce</a:t>
            </a:r>
            <a:r>
              <a:rPr sz="2450" spc="390" dirty="0">
                <a:latin typeface="Times New Roman"/>
                <a:cs typeface="Times New Roman"/>
              </a:rPr>
              <a:t> </a:t>
            </a:r>
            <a:r>
              <a:rPr sz="2450" dirty="0">
                <a:latin typeface="Times New Roman"/>
                <a:cs typeface="Times New Roman"/>
              </a:rPr>
              <a:t>shorter</a:t>
            </a:r>
            <a:r>
              <a:rPr sz="2450" spc="390" dirty="0">
                <a:latin typeface="Times New Roman"/>
                <a:cs typeface="Times New Roman"/>
              </a:rPr>
              <a:t> </a:t>
            </a:r>
            <a:r>
              <a:rPr sz="2450" spc="-25" dirty="0">
                <a:latin typeface="Times New Roman"/>
                <a:cs typeface="Times New Roman"/>
              </a:rPr>
              <a:t>wave- 	</a:t>
            </a:r>
            <a:r>
              <a:rPr sz="2450" dirty="0">
                <a:latin typeface="Times New Roman"/>
                <a:cs typeface="Times New Roman"/>
              </a:rPr>
              <a:t>length</a:t>
            </a:r>
            <a:r>
              <a:rPr sz="2450" spc="135"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95" dirty="0"/>
              <a:t>You</a:t>
            </a:r>
            <a:r>
              <a:rPr spc="-10" dirty="0"/>
              <a:t> </a:t>
            </a:r>
            <a:r>
              <a:rPr spc="-45" dirty="0"/>
              <a:t>fire</a:t>
            </a:r>
            <a:r>
              <a:rPr spc="5" dirty="0"/>
              <a:t> </a:t>
            </a:r>
            <a:r>
              <a:rPr dirty="0"/>
              <a:t>a</a:t>
            </a:r>
            <a:r>
              <a:rPr spc="5" dirty="0"/>
              <a:t> </a:t>
            </a:r>
            <a:r>
              <a:rPr dirty="0"/>
              <a:t>beam</a:t>
            </a:r>
            <a:r>
              <a:rPr spc="5" dirty="0"/>
              <a:t> </a:t>
            </a:r>
            <a:r>
              <a:rPr spc="-85" dirty="0"/>
              <a:t>of</a:t>
            </a:r>
            <a:r>
              <a:rPr dirty="0"/>
              <a:t> </a:t>
            </a:r>
            <a:r>
              <a:rPr spc="-10" dirty="0"/>
              <a:t>electrons</a:t>
            </a:r>
            <a:r>
              <a:rPr spc="5" dirty="0"/>
              <a:t> </a:t>
            </a:r>
            <a:r>
              <a:rPr dirty="0"/>
              <a:t>into</a:t>
            </a:r>
            <a:r>
              <a:rPr spc="5" dirty="0"/>
              <a:t> </a:t>
            </a:r>
            <a:r>
              <a:rPr dirty="0"/>
              <a:t>a </a:t>
            </a:r>
            <a:r>
              <a:rPr spc="55" dirty="0"/>
              <a:t>target</a:t>
            </a:r>
            <a:r>
              <a:rPr spc="5" dirty="0"/>
              <a:t> </a:t>
            </a:r>
            <a:r>
              <a:rPr dirty="0"/>
              <a:t>and</a:t>
            </a:r>
            <a:r>
              <a:rPr spc="5" dirty="0"/>
              <a:t> </a:t>
            </a:r>
            <a:r>
              <a:rPr dirty="0"/>
              <a:t>measure</a:t>
            </a:r>
            <a:r>
              <a:rPr spc="5" dirty="0"/>
              <a:t> </a:t>
            </a:r>
            <a:r>
              <a:rPr dirty="0"/>
              <a:t>the</a:t>
            </a:r>
            <a:r>
              <a:rPr spc="5" dirty="0"/>
              <a:t> </a:t>
            </a:r>
            <a:r>
              <a:rPr spc="-10" dirty="0"/>
              <a:t>emitted </a:t>
            </a:r>
            <a:r>
              <a:rPr dirty="0"/>
              <a:t>radiation.</a:t>
            </a:r>
            <a:r>
              <a:rPr spc="300" dirty="0"/>
              <a:t> </a:t>
            </a:r>
            <a:r>
              <a:rPr dirty="0"/>
              <a:t>Which</a:t>
            </a:r>
            <a:r>
              <a:rPr spc="65" dirty="0"/>
              <a:t> </a:t>
            </a:r>
            <a:r>
              <a:rPr dirty="0"/>
              <a:t>of</a:t>
            </a:r>
            <a:r>
              <a:rPr spc="70" dirty="0"/>
              <a:t> </a:t>
            </a:r>
            <a:r>
              <a:rPr dirty="0"/>
              <a:t>the</a:t>
            </a:r>
            <a:r>
              <a:rPr spc="70" dirty="0"/>
              <a:t> </a:t>
            </a:r>
            <a:r>
              <a:rPr spc="-70" dirty="0"/>
              <a:t>following</a:t>
            </a:r>
            <a:r>
              <a:rPr spc="70" dirty="0"/>
              <a:t> </a:t>
            </a:r>
            <a:r>
              <a:rPr dirty="0"/>
              <a:t>factors</a:t>
            </a:r>
            <a:r>
              <a:rPr spc="70" dirty="0"/>
              <a:t> </a:t>
            </a:r>
            <a:r>
              <a:rPr spc="-10" dirty="0"/>
              <a:t>will</a:t>
            </a:r>
            <a:r>
              <a:rPr spc="65" dirty="0"/>
              <a:t> </a:t>
            </a:r>
            <a:r>
              <a:rPr dirty="0"/>
              <a:t>affect</a:t>
            </a:r>
            <a:r>
              <a:rPr spc="70" dirty="0"/>
              <a:t> </a:t>
            </a:r>
            <a:r>
              <a:rPr dirty="0"/>
              <a:t>the</a:t>
            </a:r>
            <a:r>
              <a:rPr spc="70" dirty="0"/>
              <a:t> </a:t>
            </a:r>
            <a:r>
              <a:rPr spc="-10" dirty="0"/>
              <a:t>minimum </a:t>
            </a:r>
            <a:r>
              <a:rPr spc="-20" dirty="0"/>
              <a:t>wavelength</a:t>
            </a:r>
            <a:r>
              <a:rPr spc="65" dirty="0"/>
              <a:t> </a:t>
            </a:r>
            <a:r>
              <a:rPr dirty="0"/>
              <a:t>of</a:t>
            </a:r>
            <a:r>
              <a:rPr spc="65" dirty="0"/>
              <a:t> </a:t>
            </a:r>
            <a:r>
              <a:rPr dirty="0"/>
              <a:t>emitted</a:t>
            </a:r>
            <a:r>
              <a:rPr spc="60" dirty="0"/>
              <a:t> </a:t>
            </a:r>
            <a:r>
              <a:rPr dirty="0"/>
              <a:t>light?</a:t>
            </a:r>
            <a:r>
              <a:rPr spc="300" dirty="0"/>
              <a:t> </a:t>
            </a:r>
            <a:r>
              <a:rPr dirty="0"/>
              <a:t>(Choose</a:t>
            </a:r>
            <a:r>
              <a:rPr spc="65" dirty="0"/>
              <a:t> </a:t>
            </a:r>
            <a:r>
              <a:rPr dirty="0"/>
              <a:t>all</a:t>
            </a:r>
            <a:r>
              <a:rPr spc="60" dirty="0"/>
              <a:t> </a:t>
            </a:r>
            <a:r>
              <a:rPr spc="114" dirty="0"/>
              <a:t>that</a:t>
            </a:r>
            <a:r>
              <a:rPr spc="60" dirty="0"/>
              <a:t> </a:t>
            </a:r>
            <a:r>
              <a:rPr spc="-10" dirty="0"/>
              <a:t>apply.)</a:t>
            </a:r>
          </a:p>
        </p:txBody>
      </p:sp>
      <p:sp>
        <p:nvSpPr>
          <p:cNvPr id="5" name="object 5"/>
          <p:cNvSpPr txBox="1"/>
          <p:nvPr/>
        </p:nvSpPr>
        <p:spPr>
          <a:xfrm>
            <a:off x="715137" y="2421615"/>
            <a:ext cx="588518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material</a:t>
            </a:r>
            <a:r>
              <a:rPr sz="2450" spc="175"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spc="55" dirty="0">
                <a:latin typeface="Times New Roman"/>
                <a:cs typeface="Times New Roman"/>
              </a:rPr>
              <a:t>target</a:t>
            </a:r>
            <a:r>
              <a:rPr sz="2450" spc="180" dirty="0">
                <a:latin typeface="Times New Roman"/>
                <a:cs typeface="Times New Roman"/>
              </a:rPr>
              <a:t> </a:t>
            </a:r>
            <a:r>
              <a:rPr sz="2450" dirty="0">
                <a:latin typeface="Times New Roman"/>
                <a:cs typeface="Times New Roman"/>
              </a:rPr>
              <a:t>is</a:t>
            </a:r>
            <a:r>
              <a:rPr sz="2450" spc="175" dirty="0">
                <a:latin typeface="Times New Roman"/>
                <a:cs typeface="Times New Roman"/>
              </a:rPr>
              <a:t> </a:t>
            </a:r>
            <a:r>
              <a:rPr sz="2450" dirty="0">
                <a:latin typeface="Times New Roman"/>
                <a:cs typeface="Times New Roman"/>
              </a:rPr>
              <a:t>made</a:t>
            </a:r>
            <a:r>
              <a:rPr sz="2450" spc="180" dirty="0">
                <a:latin typeface="Times New Roman"/>
                <a:cs typeface="Times New Roman"/>
              </a:rPr>
              <a:t> </a:t>
            </a:r>
            <a:r>
              <a:rPr sz="2450" spc="-25" dirty="0">
                <a:latin typeface="Times New Roman"/>
                <a:cs typeface="Times New Roman"/>
              </a:rPr>
              <a:t>of</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thickness</a:t>
            </a:r>
            <a:r>
              <a:rPr sz="2450" spc="80"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45" dirty="0">
                <a:latin typeface="Times New Roman"/>
                <a:cs typeface="Times New Roman"/>
              </a:rPr>
              <a:t>target</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The</a:t>
            </a:r>
            <a:r>
              <a:rPr sz="2450" spc="55" dirty="0">
                <a:latin typeface="Times New Roman"/>
                <a:cs typeface="Times New Roman"/>
              </a:rPr>
              <a:t> </a:t>
            </a:r>
            <a:r>
              <a:rPr sz="2450" spc="-20" dirty="0">
                <a:latin typeface="Times New Roman"/>
                <a:cs typeface="Times New Roman"/>
              </a:rPr>
              <a:t>incoming</a:t>
            </a:r>
            <a:r>
              <a:rPr sz="2450" spc="50" dirty="0">
                <a:latin typeface="Times New Roman"/>
                <a:cs typeface="Times New Roman"/>
              </a:rPr>
              <a:t> </a:t>
            </a:r>
            <a:r>
              <a:rPr sz="2450" dirty="0">
                <a:latin typeface="Times New Roman"/>
                <a:cs typeface="Times New Roman"/>
              </a:rPr>
              <a:t>energy</a:t>
            </a:r>
            <a:r>
              <a:rPr sz="2450" spc="55" dirty="0">
                <a:latin typeface="Times New Roman"/>
                <a:cs typeface="Times New Roman"/>
              </a:rPr>
              <a:t> </a:t>
            </a:r>
            <a:r>
              <a:rPr sz="2450" dirty="0">
                <a:latin typeface="Times New Roman"/>
                <a:cs typeface="Times New Roman"/>
              </a:rPr>
              <a:t>of</a:t>
            </a:r>
            <a:r>
              <a:rPr sz="2450" spc="55"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spc="-10" dirty="0">
                <a:latin typeface="Times New Roman"/>
                <a:cs typeface="Times New Roman"/>
              </a:rPr>
              <a:t>electrons</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35" dirty="0">
                <a:latin typeface="Times New Roman"/>
                <a:cs typeface="Times New Roman"/>
              </a:rPr>
              <a:t>How</a:t>
            </a:r>
            <a:r>
              <a:rPr sz="2450" spc="65" dirty="0">
                <a:latin typeface="Times New Roman"/>
                <a:cs typeface="Times New Roman"/>
              </a:rPr>
              <a:t> </a:t>
            </a:r>
            <a:r>
              <a:rPr sz="2450" dirty="0">
                <a:latin typeface="Times New Roman"/>
                <a:cs typeface="Times New Roman"/>
              </a:rPr>
              <a:t>long</a:t>
            </a:r>
            <a:r>
              <a:rPr sz="2450" spc="70" dirty="0">
                <a:latin typeface="Times New Roman"/>
                <a:cs typeface="Times New Roman"/>
              </a:rPr>
              <a:t> </a:t>
            </a:r>
            <a:r>
              <a:rPr sz="2450" dirty="0">
                <a:latin typeface="Times New Roman"/>
                <a:cs typeface="Times New Roman"/>
              </a:rPr>
              <a:t>you</a:t>
            </a:r>
            <a:r>
              <a:rPr sz="2450" spc="75" dirty="0">
                <a:latin typeface="Times New Roman"/>
                <a:cs typeface="Times New Roman"/>
              </a:rPr>
              <a:t> </a:t>
            </a:r>
            <a:r>
              <a:rPr sz="2450" dirty="0">
                <a:latin typeface="Times New Roman"/>
                <a:cs typeface="Times New Roman"/>
              </a:rPr>
              <a:t>shine</a:t>
            </a:r>
            <a:r>
              <a:rPr sz="2450" spc="65"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dirty="0">
                <a:latin typeface="Times New Roman"/>
                <a:cs typeface="Times New Roman"/>
              </a:rPr>
              <a:t>beam</a:t>
            </a:r>
            <a:r>
              <a:rPr sz="2450" spc="75" dirty="0">
                <a:latin typeface="Times New Roman"/>
                <a:cs typeface="Times New Roman"/>
              </a:rPr>
              <a:t> </a:t>
            </a:r>
            <a:r>
              <a:rPr sz="2450" dirty="0">
                <a:latin typeface="Times New Roman"/>
                <a:cs typeface="Times New Roman"/>
              </a:rPr>
              <a:t>on</a:t>
            </a:r>
            <a:r>
              <a:rPr sz="2450" spc="7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45" dirty="0">
                <a:latin typeface="Times New Roman"/>
                <a:cs typeface="Times New Roman"/>
              </a:rPr>
              <a:t>target</a:t>
            </a:r>
            <a:endParaRPr sz="2450">
              <a:latin typeface="Times New Roman"/>
              <a:cs typeface="Times New Roman"/>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95" dirty="0"/>
              <a:t>You</a:t>
            </a:r>
            <a:r>
              <a:rPr spc="-10" dirty="0"/>
              <a:t> </a:t>
            </a:r>
            <a:r>
              <a:rPr spc="-45" dirty="0"/>
              <a:t>fire</a:t>
            </a:r>
            <a:r>
              <a:rPr spc="5" dirty="0"/>
              <a:t> </a:t>
            </a:r>
            <a:r>
              <a:rPr dirty="0"/>
              <a:t>a</a:t>
            </a:r>
            <a:r>
              <a:rPr spc="5" dirty="0"/>
              <a:t> </a:t>
            </a:r>
            <a:r>
              <a:rPr dirty="0"/>
              <a:t>beam</a:t>
            </a:r>
            <a:r>
              <a:rPr spc="5" dirty="0"/>
              <a:t> </a:t>
            </a:r>
            <a:r>
              <a:rPr spc="-85" dirty="0"/>
              <a:t>of</a:t>
            </a:r>
            <a:r>
              <a:rPr dirty="0"/>
              <a:t> </a:t>
            </a:r>
            <a:r>
              <a:rPr spc="-10" dirty="0"/>
              <a:t>electrons</a:t>
            </a:r>
            <a:r>
              <a:rPr spc="5" dirty="0"/>
              <a:t> </a:t>
            </a:r>
            <a:r>
              <a:rPr dirty="0"/>
              <a:t>into</a:t>
            </a:r>
            <a:r>
              <a:rPr spc="5" dirty="0"/>
              <a:t> </a:t>
            </a:r>
            <a:r>
              <a:rPr dirty="0"/>
              <a:t>a </a:t>
            </a:r>
            <a:r>
              <a:rPr spc="55" dirty="0"/>
              <a:t>target</a:t>
            </a:r>
            <a:r>
              <a:rPr spc="5" dirty="0"/>
              <a:t> </a:t>
            </a:r>
            <a:r>
              <a:rPr dirty="0"/>
              <a:t>and</a:t>
            </a:r>
            <a:r>
              <a:rPr spc="5" dirty="0"/>
              <a:t> </a:t>
            </a:r>
            <a:r>
              <a:rPr dirty="0"/>
              <a:t>measure</a:t>
            </a:r>
            <a:r>
              <a:rPr spc="5" dirty="0"/>
              <a:t> </a:t>
            </a:r>
            <a:r>
              <a:rPr dirty="0"/>
              <a:t>the</a:t>
            </a:r>
            <a:r>
              <a:rPr spc="5" dirty="0"/>
              <a:t> </a:t>
            </a:r>
            <a:r>
              <a:rPr spc="-10" dirty="0"/>
              <a:t>emitted </a:t>
            </a:r>
            <a:r>
              <a:rPr dirty="0"/>
              <a:t>radiation.</a:t>
            </a:r>
            <a:r>
              <a:rPr spc="300" dirty="0"/>
              <a:t> </a:t>
            </a:r>
            <a:r>
              <a:rPr dirty="0"/>
              <a:t>Which</a:t>
            </a:r>
            <a:r>
              <a:rPr spc="65" dirty="0"/>
              <a:t> </a:t>
            </a:r>
            <a:r>
              <a:rPr dirty="0"/>
              <a:t>of</a:t>
            </a:r>
            <a:r>
              <a:rPr spc="70" dirty="0"/>
              <a:t> </a:t>
            </a:r>
            <a:r>
              <a:rPr dirty="0"/>
              <a:t>the</a:t>
            </a:r>
            <a:r>
              <a:rPr spc="70" dirty="0"/>
              <a:t> </a:t>
            </a:r>
            <a:r>
              <a:rPr spc="-70" dirty="0"/>
              <a:t>following</a:t>
            </a:r>
            <a:r>
              <a:rPr spc="70" dirty="0"/>
              <a:t> </a:t>
            </a:r>
            <a:r>
              <a:rPr dirty="0"/>
              <a:t>factors</a:t>
            </a:r>
            <a:r>
              <a:rPr spc="70" dirty="0"/>
              <a:t> </a:t>
            </a:r>
            <a:r>
              <a:rPr spc="-10" dirty="0"/>
              <a:t>will</a:t>
            </a:r>
            <a:r>
              <a:rPr spc="65" dirty="0"/>
              <a:t> </a:t>
            </a:r>
            <a:r>
              <a:rPr dirty="0"/>
              <a:t>affect</a:t>
            </a:r>
            <a:r>
              <a:rPr spc="70" dirty="0"/>
              <a:t> </a:t>
            </a:r>
            <a:r>
              <a:rPr dirty="0"/>
              <a:t>the</a:t>
            </a:r>
            <a:r>
              <a:rPr spc="70" dirty="0"/>
              <a:t> </a:t>
            </a:r>
            <a:r>
              <a:rPr spc="-10" dirty="0"/>
              <a:t>minimum </a:t>
            </a:r>
            <a:r>
              <a:rPr spc="-20" dirty="0"/>
              <a:t>wavelength</a:t>
            </a:r>
            <a:r>
              <a:rPr spc="65" dirty="0"/>
              <a:t> </a:t>
            </a:r>
            <a:r>
              <a:rPr dirty="0"/>
              <a:t>of</a:t>
            </a:r>
            <a:r>
              <a:rPr spc="65" dirty="0"/>
              <a:t> </a:t>
            </a:r>
            <a:r>
              <a:rPr dirty="0"/>
              <a:t>emitted</a:t>
            </a:r>
            <a:r>
              <a:rPr spc="60" dirty="0"/>
              <a:t> </a:t>
            </a:r>
            <a:r>
              <a:rPr dirty="0"/>
              <a:t>light?</a:t>
            </a:r>
            <a:r>
              <a:rPr spc="300" dirty="0"/>
              <a:t> </a:t>
            </a:r>
            <a:r>
              <a:rPr dirty="0"/>
              <a:t>(Choose</a:t>
            </a:r>
            <a:r>
              <a:rPr spc="65" dirty="0"/>
              <a:t> </a:t>
            </a:r>
            <a:r>
              <a:rPr dirty="0"/>
              <a:t>all</a:t>
            </a:r>
            <a:r>
              <a:rPr spc="60" dirty="0"/>
              <a:t> </a:t>
            </a:r>
            <a:r>
              <a:rPr spc="114" dirty="0"/>
              <a:t>that</a:t>
            </a:r>
            <a:r>
              <a:rPr spc="60" dirty="0"/>
              <a:t> </a:t>
            </a:r>
            <a:r>
              <a:rPr spc="-10" dirty="0"/>
              <a:t>apply.)</a:t>
            </a:r>
          </a:p>
        </p:txBody>
      </p:sp>
      <p:sp>
        <p:nvSpPr>
          <p:cNvPr id="5" name="object 5"/>
          <p:cNvSpPr txBox="1"/>
          <p:nvPr/>
        </p:nvSpPr>
        <p:spPr>
          <a:xfrm>
            <a:off x="707758" y="2421615"/>
            <a:ext cx="5892165"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material</a:t>
            </a:r>
            <a:r>
              <a:rPr sz="2450" spc="175"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spc="55" dirty="0">
                <a:latin typeface="Times New Roman"/>
                <a:cs typeface="Times New Roman"/>
              </a:rPr>
              <a:t>target</a:t>
            </a:r>
            <a:r>
              <a:rPr sz="2450" spc="180" dirty="0">
                <a:latin typeface="Times New Roman"/>
                <a:cs typeface="Times New Roman"/>
              </a:rPr>
              <a:t> </a:t>
            </a:r>
            <a:r>
              <a:rPr sz="2450" dirty="0">
                <a:latin typeface="Times New Roman"/>
                <a:cs typeface="Times New Roman"/>
              </a:rPr>
              <a:t>is</a:t>
            </a:r>
            <a:r>
              <a:rPr sz="2450" spc="175" dirty="0">
                <a:latin typeface="Times New Roman"/>
                <a:cs typeface="Times New Roman"/>
              </a:rPr>
              <a:t> </a:t>
            </a:r>
            <a:r>
              <a:rPr sz="2450" dirty="0">
                <a:latin typeface="Times New Roman"/>
                <a:cs typeface="Times New Roman"/>
              </a:rPr>
              <a:t>made</a:t>
            </a:r>
            <a:r>
              <a:rPr sz="2450" spc="180" dirty="0">
                <a:latin typeface="Times New Roman"/>
                <a:cs typeface="Times New Roman"/>
              </a:rPr>
              <a:t> </a:t>
            </a:r>
            <a:r>
              <a:rPr sz="2450" spc="-25" dirty="0">
                <a:latin typeface="Times New Roman"/>
                <a:cs typeface="Times New Roman"/>
              </a:rPr>
              <a:t>of</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thickness</a:t>
            </a:r>
            <a:r>
              <a:rPr sz="2450" spc="80"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45" dirty="0">
                <a:latin typeface="Times New Roman"/>
                <a:cs typeface="Times New Roman"/>
              </a:rPr>
              <a:t>target</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55" dirty="0">
                <a:latin typeface="Times New Roman"/>
                <a:cs typeface="Times New Roman"/>
              </a:rPr>
              <a:t> </a:t>
            </a:r>
            <a:r>
              <a:rPr sz="2450" spc="-20" dirty="0">
                <a:latin typeface="Times New Roman"/>
                <a:cs typeface="Times New Roman"/>
              </a:rPr>
              <a:t>incoming</a:t>
            </a:r>
            <a:r>
              <a:rPr sz="2450" spc="50" dirty="0">
                <a:latin typeface="Times New Roman"/>
                <a:cs typeface="Times New Roman"/>
              </a:rPr>
              <a:t> </a:t>
            </a:r>
            <a:r>
              <a:rPr sz="2450" dirty="0">
                <a:latin typeface="Times New Roman"/>
                <a:cs typeface="Times New Roman"/>
              </a:rPr>
              <a:t>energy</a:t>
            </a:r>
            <a:r>
              <a:rPr sz="2450" spc="55" dirty="0">
                <a:latin typeface="Times New Roman"/>
                <a:cs typeface="Times New Roman"/>
              </a:rPr>
              <a:t> </a:t>
            </a:r>
            <a:r>
              <a:rPr sz="2450" dirty="0">
                <a:latin typeface="Times New Roman"/>
                <a:cs typeface="Times New Roman"/>
              </a:rPr>
              <a:t>of</a:t>
            </a:r>
            <a:r>
              <a:rPr sz="2450" spc="55"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spc="-10" dirty="0">
                <a:latin typeface="Times New Roman"/>
                <a:cs typeface="Times New Roman"/>
              </a:rPr>
              <a:t>electrons</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35" dirty="0">
                <a:latin typeface="Times New Roman"/>
                <a:cs typeface="Times New Roman"/>
              </a:rPr>
              <a:t>How</a:t>
            </a:r>
            <a:r>
              <a:rPr sz="2450" spc="65" dirty="0">
                <a:latin typeface="Times New Roman"/>
                <a:cs typeface="Times New Roman"/>
              </a:rPr>
              <a:t> </a:t>
            </a:r>
            <a:r>
              <a:rPr sz="2450" dirty="0">
                <a:latin typeface="Times New Roman"/>
                <a:cs typeface="Times New Roman"/>
              </a:rPr>
              <a:t>long</a:t>
            </a:r>
            <a:r>
              <a:rPr sz="2450" spc="70" dirty="0">
                <a:latin typeface="Times New Roman"/>
                <a:cs typeface="Times New Roman"/>
              </a:rPr>
              <a:t> </a:t>
            </a:r>
            <a:r>
              <a:rPr sz="2450" dirty="0">
                <a:latin typeface="Times New Roman"/>
                <a:cs typeface="Times New Roman"/>
              </a:rPr>
              <a:t>you</a:t>
            </a:r>
            <a:r>
              <a:rPr sz="2450" spc="75" dirty="0">
                <a:latin typeface="Times New Roman"/>
                <a:cs typeface="Times New Roman"/>
              </a:rPr>
              <a:t> </a:t>
            </a:r>
            <a:r>
              <a:rPr sz="2450" dirty="0">
                <a:latin typeface="Times New Roman"/>
                <a:cs typeface="Times New Roman"/>
              </a:rPr>
              <a:t>shine</a:t>
            </a:r>
            <a:r>
              <a:rPr sz="2450" spc="65"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dirty="0">
                <a:latin typeface="Times New Roman"/>
                <a:cs typeface="Times New Roman"/>
              </a:rPr>
              <a:t>beam</a:t>
            </a:r>
            <a:r>
              <a:rPr sz="2450" spc="75" dirty="0">
                <a:latin typeface="Times New Roman"/>
                <a:cs typeface="Times New Roman"/>
              </a:rPr>
              <a:t> </a:t>
            </a:r>
            <a:r>
              <a:rPr sz="2450" dirty="0">
                <a:latin typeface="Times New Roman"/>
                <a:cs typeface="Times New Roman"/>
              </a:rPr>
              <a:t>on</a:t>
            </a:r>
            <a:r>
              <a:rPr sz="2450" spc="7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45" dirty="0">
                <a:latin typeface="Times New Roman"/>
                <a:cs typeface="Times New Roman"/>
              </a:rPr>
              <a:t>target</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6631940" algn="l"/>
              </a:tabLst>
            </a:pPr>
            <a:r>
              <a:rPr dirty="0"/>
              <a:t>In</a:t>
            </a:r>
            <a:r>
              <a:rPr spc="370" dirty="0"/>
              <a:t> </a:t>
            </a:r>
            <a:r>
              <a:rPr dirty="0"/>
              <a:t>order</a:t>
            </a:r>
            <a:r>
              <a:rPr spc="365" dirty="0"/>
              <a:t> </a:t>
            </a:r>
            <a:r>
              <a:rPr dirty="0"/>
              <a:t>for</a:t>
            </a:r>
            <a:r>
              <a:rPr spc="360" dirty="0"/>
              <a:t> </a:t>
            </a:r>
            <a:r>
              <a:rPr dirty="0"/>
              <a:t>a</a:t>
            </a:r>
            <a:r>
              <a:rPr spc="370" dirty="0"/>
              <a:t> </a:t>
            </a:r>
            <a:r>
              <a:rPr dirty="0"/>
              <a:t>photon</a:t>
            </a:r>
            <a:r>
              <a:rPr spc="370" dirty="0"/>
              <a:t> </a:t>
            </a:r>
            <a:r>
              <a:rPr dirty="0"/>
              <a:t>to</a:t>
            </a:r>
            <a:r>
              <a:rPr spc="370" dirty="0"/>
              <a:t> </a:t>
            </a:r>
            <a:r>
              <a:rPr dirty="0"/>
              <a:t>undergo</a:t>
            </a:r>
            <a:r>
              <a:rPr spc="365" dirty="0"/>
              <a:t> </a:t>
            </a:r>
            <a:r>
              <a:rPr dirty="0"/>
              <a:t>pair</a:t>
            </a:r>
            <a:r>
              <a:rPr spc="365" dirty="0"/>
              <a:t> </a:t>
            </a:r>
            <a:r>
              <a:rPr spc="-10" dirty="0"/>
              <a:t>production,</a:t>
            </a:r>
            <a:r>
              <a:rPr dirty="0"/>
              <a:t>	which</a:t>
            </a:r>
            <a:r>
              <a:rPr spc="105" dirty="0"/>
              <a:t> </a:t>
            </a:r>
            <a:r>
              <a:rPr dirty="0"/>
              <a:t>of</a:t>
            </a:r>
            <a:r>
              <a:rPr spc="114" dirty="0"/>
              <a:t> </a:t>
            </a:r>
            <a:r>
              <a:rPr spc="-25" dirty="0"/>
              <a:t>the </a:t>
            </a:r>
            <a:r>
              <a:rPr spc="-65" dirty="0"/>
              <a:t>following</a:t>
            </a:r>
            <a:r>
              <a:rPr spc="150" dirty="0"/>
              <a:t> </a:t>
            </a:r>
            <a:r>
              <a:rPr dirty="0"/>
              <a:t>must</a:t>
            </a:r>
            <a:r>
              <a:rPr spc="165" dirty="0"/>
              <a:t> </a:t>
            </a:r>
            <a:r>
              <a:rPr dirty="0"/>
              <a:t>be</a:t>
            </a:r>
            <a:r>
              <a:rPr spc="160" dirty="0"/>
              <a:t> </a:t>
            </a:r>
            <a:r>
              <a:rPr dirty="0"/>
              <a:t>true</a:t>
            </a:r>
            <a:r>
              <a:rPr spc="155" dirty="0"/>
              <a:t> </a:t>
            </a:r>
            <a:r>
              <a:rPr spc="50" dirty="0"/>
              <a:t>about</a:t>
            </a:r>
            <a:r>
              <a:rPr spc="165" dirty="0"/>
              <a:t> </a:t>
            </a:r>
            <a:r>
              <a:rPr spc="-25" dirty="0"/>
              <a:t>it?</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pc="95" dirty="0"/>
              <a:t>It</a:t>
            </a:r>
            <a:r>
              <a:rPr spc="140" dirty="0"/>
              <a:t> </a:t>
            </a:r>
            <a:r>
              <a:rPr dirty="0"/>
              <a:t>must</a:t>
            </a:r>
            <a:r>
              <a:rPr spc="145" dirty="0"/>
              <a:t> </a:t>
            </a:r>
            <a:r>
              <a:rPr dirty="0"/>
              <a:t>have</a:t>
            </a:r>
            <a:r>
              <a:rPr spc="135" dirty="0"/>
              <a:t> </a:t>
            </a:r>
            <a:r>
              <a:rPr spc="120" dirty="0"/>
              <a:t>at</a:t>
            </a:r>
            <a:r>
              <a:rPr spc="145" dirty="0"/>
              <a:t> </a:t>
            </a:r>
            <a:r>
              <a:rPr dirty="0"/>
              <a:t>least</a:t>
            </a:r>
            <a:r>
              <a:rPr spc="140" dirty="0"/>
              <a:t> </a:t>
            </a:r>
            <a:r>
              <a:rPr dirty="0"/>
              <a:t>a</a:t>
            </a:r>
            <a:r>
              <a:rPr spc="140" dirty="0"/>
              <a:t> </a:t>
            </a:r>
            <a:r>
              <a:rPr dirty="0"/>
              <a:t>certain</a:t>
            </a:r>
            <a:r>
              <a:rPr spc="145" dirty="0"/>
              <a:t> </a:t>
            </a:r>
            <a:r>
              <a:rPr dirty="0"/>
              <a:t>minimum</a:t>
            </a:r>
            <a:r>
              <a:rPr spc="140" dirty="0"/>
              <a:t> </a:t>
            </a:r>
            <a:r>
              <a:rPr spc="-10" dirty="0"/>
              <a:t>frequency.</a:t>
            </a:r>
          </a:p>
          <a:p>
            <a:pPr marL="394335" indent="-358140">
              <a:lnSpc>
                <a:spcPct val="100000"/>
              </a:lnSpc>
              <a:spcBef>
                <a:spcPts val="1045"/>
              </a:spcBef>
              <a:buAutoNum type="alphaUcPeriod"/>
              <a:tabLst>
                <a:tab pos="394335" algn="l"/>
              </a:tabLst>
            </a:pPr>
            <a:r>
              <a:rPr spc="95" dirty="0"/>
              <a:t>It</a:t>
            </a:r>
            <a:r>
              <a:rPr spc="130" dirty="0"/>
              <a:t> </a:t>
            </a:r>
            <a:r>
              <a:rPr dirty="0"/>
              <a:t>must</a:t>
            </a:r>
            <a:r>
              <a:rPr spc="145" dirty="0"/>
              <a:t> </a:t>
            </a:r>
            <a:r>
              <a:rPr dirty="0"/>
              <a:t>have</a:t>
            </a:r>
            <a:r>
              <a:rPr spc="135" dirty="0"/>
              <a:t> </a:t>
            </a:r>
            <a:r>
              <a:rPr spc="120" dirty="0"/>
              <a:t>at</a:t>
            </a:r>
            <a:r>
              <a:rPr spc="140" dirty="0"/>
              <a:t> </a:t>
            </a:r>
            <a:r>
              <a:rPr dirty="0"/>
              <a:t>most</a:t>
            </a:r>
            <a:r>
              <a:rPr spc="145" dirty="0"/>
              <a:t> </a:t>
            </a:r>
            <a:r>
              <a:rPr dirty="0"/>
              <a:t>a</a:t>
            </a:r>
            <a:r>
              <a:rPr spc="140" dirty="0"/>
              <a:t> </a:t>
            </a:r>
            <a:r>
              <a:rPr dirty="0"/>
              <a:t>certain</a:t>
            </a:r>
            <a:r>
              <a:rPr spc="140" dirty="0"/>
              <a:t> </a:t>
            </a:r>
            <a:r>
              <a:rPr dirty="0"/>
              <a:t>maximum</a:t>
            </a:r>
            <a:r>
              <a:rPr spc="145" dirty="0"/>
              <a:t> </a:t>
            </a:r>
            <a:r>
              <a:rPr spc="-10" dirty="0"/>
              <a:t>frequency.</a:t>
            </a:r>
          </a:p>
          <a:p>
            <a:pPr marL="393700" marR="5080" indent="-361950">
              <a:lnSpc>
                <a:spcPct val="101699"/>
              </a:lnSpc>
              <a:spcBef>
                <a:spcPts val="995"/>
              </a:spcBef>
              <a:buAutoNum type="alphaUcPeriod"/>
              <a:tabLst>
                <a:tab pos="394970" algn="l"/>
              </a:tabLst>
            </a:pPr>
            <a:r>
              <a:rPr dirty="0"/>
              <a:t>Both</a:t>
            </a:r>
            <a:r>
              <a:rPr spc="190" dirty="0"/>
              <a:t> </a:t>
            </a:r>
            <a:r>
              <a:rPr dirty="0"/>
              <a:t>of</a:t>
            </a:r>
            <a:r>
              <a:rPr spc="195" dirty="0"/>
              <a:t> </a:t>
            </a:r>
            <a:r>
              <a:rPr dirty="0"/>
              <a:t>the</a:t>
            </a:r>
            <a:r>
              <a:rPr spc="195" dirty="0"/>
              <a:t> </a:t>
            </a:r>
            <a:r>
              <a:rPr dirty="0"/>
              <a:t>above,</a:t>
            </a:r>
            <a:r>
              <a:rPr spc="210" dirty="0"/>
              <a:t> </a:t>
            </a:r>
            <a:r>
              <a:rPr dirty="0"/>
              <a:t>meaning</a:t>
            </a:r>
            <a:r>
              <a:rPr spc="190" dirty="0"/>
              <a:t> </a:t>
            </a:r>
            <a:r>
              <a:rPr spc="65" dirty="0"/>
              <a:t>it</a:t>
            </a:r>
            <a:r>
              <a:rPr spc="195" dirty="0"/>
              <a:t> </a:t>
            </a:r>
            <a:r>
              <a:rPr dirty="0"/>
              <a:t>must</a:t>
            </a:r>
            <a:r>
              <a:rPr spc="195" dirty="0"/>
              <a:t> </a:t>
            </a:r>
            <a:r>
              <a:rPr dirty="0"/>
              <a:t>be</a:t>
            </a:r>
            <a:r>
              <a:rPr spc="195" dirty="0"/>
              <a:t> </a:t>
            </a:r>
            <a:r>
              <a:rPr dirty="0"/>
              <a:t>within</a:t>
            </a:r>
            <a:r>
              <a:rPr spc="200" dirty="0"/>
              <a:t> </a:t>
            </a:r>
            <a:r>
              <a:rPr dirty="0"/>
              <a:t>a</a:t>
            </a:r>
            <a:r>
              <a:rPr spc="195" dirty="0"/>
              <a:t> </a:t>
            </a:r>
            <a:r>
              <a:rPr dirty="0"/>
              <a:t>certain</a:t>
            </a:r>
            <a:r>
              <a:rPr spc="200" dirty="0"/>
              <a:t> </a:t>
            </a:r>
            <a:r>
              <a:rPr spc="-10" dirty="0"/>
              <a:t>range 	</a:t>
            </a:r>
            <a:r>
              <a:rPr dirty="0"/>
              <a:t>of</a:t>
            </a:r>
            <a:r>
              <a:rPr spc="-90" dirty="0"/>
              <a:t> </a:t>
            </a:r>
            <a:r>
              <a:rPr spc="-10" dirty="0"/>
              <a:t>frequencies.</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968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3.6.</a:t>
            </a:r>
            <a:r>
              <a:rPr sz="1200" spc="229" dirty="0">
                <a:latin typeface="Times New Roman"/>
                <a:cs typeface="Times New Roman"/>
              </a:rPr>
              <a:t>  </a:t>
            </a:r>
            <a:r>
              <a:rPr sz="1200" dirty="0">
                <a:latin typeface="Times New Roman"/>
                <a:cs typeface="Times New Roman"/>
              </a:rPr>
              <a:t>FURTHER</a:t>
            </a:r>
            <a:r>
              <a:rPr sz="1200" spc="160" dirty="0">
                <a:latin typeface="Times New Roman"/>
                <a:cs typeface="Times New Roman"/>
              </a:rPr>
              <a:t> </a:t>
            </a:r>
            <a:r>
              <a:rPr sz="1200" spc="55" dirty="0">
                <a:latin typeface="Times New Roman"/>
                <a:cs typeface="Times New Roman"/>
              </a:rPr>
              <a:t>PHOTON</a:t>
            </a:r>
            <a:r>
              <a:rPr sz="1200" spc="160" dirty="0">
                <a:latin typeface="Times New Roman"/>
                <a:cs typeface="Times New Roman"/>
              </a:rPr>
              <a:t> </a:t>
            </a:r>
            <a:r>
              <a:rPr sz="1200" spc="-10" dirty="0">
                <a:latin typeface="Times New Roman"/>
                <a:cs typeface="Times New Roman"/>
              </a:rPr>
              <a:t>PHENOMENA</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6631940" algn="l"/>
              </a:tabLst>
            </a:pPr>
            <a:r>
              <a:rPr dirty="0"/>
              <a:t>In</a:t>
            </a:r>
            <a:r>
              <a:rPr spc="370" dirty="0"/>
              <a:t> </a:t>
            </a:r>
            <a:r>
              <a:rPr dirty="0"/>
              <a:t>order</a:t>
            </a:r>
            <a:r>
              <a:rPr spc="365" dirty="0"/>
              <a:t> </a:t>
            </a:r>
            <a:r>
              <a:rPr dirty="0"/>
              <a:t>for</a:t>
            </a:r>
            <a:r>
              <a:rPr spc="360" dirty="0"/>
              <a:t> </a:t>
            </a:r>
            <a:r>
              <a:rPr dirty="0"/>
              <a:t>a</a:t>
            </a:r>
            <a:r>
              <a:rPr spc="370" dirty="0"/>
              <a:t> </a:t>
            </a:r>
            <a:r>
              <a:rPr dirty="0"/>
              <a:t>photon</a:t>
            </a:r>
            <a:r>
              <a:rPr spc="370" dirty="0"/>
              <a:t> </a:t>
            </a:r>
            <a:r>
              <a:rPr dirty="0"/>
              <a:t>to</a:t>
            </a:r>
            <a:r>
              <a:rPr spc="370" dirty="0"/>
              <a:t> </a:t>
            </a:r>
            <a:r>
              <a:rPr dirty="0"/>
              <a:t>undergo</a:t>
            </a:r>
            <a:r>
              <a:rPr spc="365" dirty="0"/>
              <a:t> </a:t>
            </a:r>
            <a:r>
              <a:rPr dirty="0"/>
              <a:t>pair</a:t>
            </a:r>
            <a:r>
              <a:rPr spc="365" dirty="0"/>
              <a:t> </a:t>
            </a:r>
            <a:r>
              <a:rPr spc="-10" dirty="0"/>
              <a:t>production,</a:t>
            </a:r>
            <a:r>
              <a:rPr dirty="0"/>
              <a:t>	which</a:t>
            </a:r>
            <a:r>
              <a:rPr spc="105" dirty="0"/>
              <a:t> </a:t>
            </a:r>
            <a:r>
              <a:rPr dirty="0"/>
              <a:t>of</a:t>
            </a:r>
            <a:r>
              <a:rPr spc="114" dirty="0"/>
              <a:t> </a:t>
            </a:r>
            <a:r>
              <a:rPr spc="-25" dirty="0"/>
              <a:t>the </a:t>
            </a:r>
            <a:r>
              <a:rPr spc="-65" dirty="0"/>
              <a:t>following</a:t>
            </a:r>
            <a:r>
              <a:rPr spc="150" dirty="0"/>
              <a:t> </a:t>
            </a:r>
            <a:r>
              <a:rPr dirty="0"/>
              <a:t>must</a:t>
            </a:r>
            <a:r>
              <a:rPr spc="165" dirty="0"/>
              <a:t> </a:t>
            </a:r>
            <a:r>
              <a:rPr dirty="0"/>
              <a:t>be</a:t>
            </a:r>
            <a:r>
              <a:rPr spc="160" dirty="0"/>
              <a:t> </a:t>
            </a:r>
            <a:r>
              <a:rPr dirty="0"/>
              <a:t>true</a:t>
            </a:r>
            <a:r>
              <a:rPr spc="155" dirty="0"/>
              <a:t> </a:t>
            </a:r>
            <a:r>
              <a:rPr spc="50" dirty="0"/>
              <a:t>about</a:t>
            </a:r>
            <a:r>
              <a:rPr spc="165" dirty="0"/>
              <a:t> </a:t>
            </a:r>
            <a:r>
              <a:rPr spc="-25" dirty="0"/>
              <a:t>it?</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pc="95" dirty="0"/>
              <a:t>It</a:t>
            </a:r>
            <a:r>
              <a:rPr spc="140" dirty="0"/>
              <a:t> </a:t>
            </a:r>
            <a:r>
              <a:rPr dirty="0"/>
              <a:t>must</a:t>
            </a:r>
            <a:r>
              <a:rPr spc="145" dirty="0"/>
              <a:t> </a:t>
            </a:r>
            <a:r>
              <a:rPr dirty="0"/>
              <a:t>have</a:t>
            </a:r>
            <a:r>
              <a:rPr spc="135" dirty="0"/>
              <a:t> </a:t>
            </a:r>
            <a:r>
              <a:rPr spc="120" dirty="0"/>
              <a:t>at</a:t>
            </a:r>
            <a:r>
              <a:rPr spc="145" dirty="0"/>
              <a:t> </a:t>
            </a:r>
            <a:r>
              <a:rPr dirty="0"/>
              <a:t>least</a:t>
            </a:r>
            <a:r>
              <a:rPr spc="140" dirty="0"/>
              <a:t> </a:t>
            </a:r>
            <a:r>
              <a:rPr dirty="0"/>
              <a:t>a</a:t>
            </a:r>
            <a:r>
              <a:rPr spc="140" dirty="0"/>
              <a:t> </a:t>
            </a:r>
            <a:r>
              <a:rPr dirty="0"/>
              <a:t>certain</a:t>
            </a:r>
            <a:r>
              <a:rPr spc="145" dirty="0"/>
              <a:t> </a:t>
            </a:r>
            <a:r>
              <a:rPr dirty="0"/>
              <a:t>minimum</a:t>
            </a:r>
            <a:r>
              <a:rPr spc="140" dirty="0"/>
              <a:t> </a:t>
            </a:r>
            <a:r>
              <a:rPr spc="-10" dirty="0"/>
              <a:t>frequency.</a:t>
            </a:r>
          </a:p>
          <a:p>
            <a:pPr marL="394335" indent="-358140">
              <a:lnSpc>
                <a:spcPct val="100000"/>
              </a:lnSpc>
              <a:spcBef>
                <a:spcPts val="1045"/>
              </a:spcBef>
              <a:buAutoNum type="alphaUcPeriod"/>
              <a:tabLst>
                <a:tab pos="394335" algn="l"/>
              </a:tabLst>
            </a:pPr>
            <a:r>
              <a:rPr spc="95" dirty="0"/>
              <a:t>It</a:t>
            </a:r>
            <a:r>
              <a:rPr spc="130" dirty="0"/>
              <a:t> </a:t>
            </a:r>
            <a:r>
              <a:rPr dirty="0"/>
              <a:t>must</a:t>
            </a:r>
            <a:r>
              <a:rPr spc="145" dirty="0"/>
              <a:t> </a:t>
            </a:r>
            <a:r>
              <a:rPr dirty="0"/>
              <a:t>have</a:t>
            </a:r>
            <a:r>
              <a:rPr spc="135" dirty="0"/>
              <a:t> </a:t>
            </a:r>
            <a:r>
              <a:rPr spc="120" dirty="0"/>
              <a:t>at</a:t>
            </a:r>
            <a:r>
              <a:rPr spc="140" dirty="0"/>
              <a:t> </a:t>
            </a:r>
            <a:r>
              <a:rPr dirty="0"/>
              <a:t>most</a:t>
            </a:r>
            <a:r>
              <a:rPr spc="145" dirty="0"/>
              <a:t> </a:t>
            </a:r>
            <a:r>
              <a:rPr dirty="0"/>
              <a:t>a</a:t>
            </a:r>
            <a:r>
              <a:rPr spc="140" dirty="0"/>
              <a:t> </a:t>
            </a:r>
            <a:r>
              <a:rPr dirty="0"/>
              <a:t>certain</a:t>
            </a:r>
            <a:r>
              <a:rPr spc="140" dirty="0"/>
              <a:t> </a:t>
            </a:r>
            <a:r>
              <a:rPr dirty="0"/>
              <a:t>maximum</a:t>
            </a:r>
            <a:r>
              <a:rPr spc="145" dirty="0"/>
              <a:t> </a:t>
            </a:r>
            <a:r>
              <a:rPr spc="-10" dirty="0"/>
              <a:t>frequency.</a:t>
            </a:r>
          </a:p>
          <a:p>
            <a:pPr marL="393700" marR="5080" indent="-361950">
              <a:lnSpc>
                <a:spcPct val="101699"/>
              </a:lnSpc>
              <a:spcBef>
                <a:spcPts val="995"/>
              </a:spcBef>
              <a:buAutoNum type="alphaUcPeriod"/>
              <a:tabLst>
                <a:tab pos="394970" algn="l"/>
              </a:tabLst>
            </a:pPr>
            <a:r>
              <a:rPr dirty="0"/>
              <a:t>Both</a:t>
            </a:r>
            <a:r>
              <a:rPr spc="190" dirty="0"/>
              <a:t> </a:t>
            </a:r>
            <a:r>
              <a:rPr dirty="0"/>
              <a:t>of</a:t>
            </a:r>
            <a:r>
              <a:rPr spc="195" dirty="0"/>
              <a:t> </a:t>
            </a:r>
            <a:r>
              <a:rPr dirty="0"/>
              <a:t>the</a:t>
            </a:r>
            <a:r>
              <a:rPr spc="195" dirty="0"/>
              <a:t> </a:t>
            </a:r>
            <a:r>
              <a:rPr dirty="0"/>
              <a:t>above,</a:t>
            </a:r>
            <a:r>
              <a:rPr spc="210" dirty="0"/>
              <a:t> </a:t>
            </a:r>
            <a:r>
              <a:rPr dirty="0"/>
              <a:t>meaning</a:t>
            </a:r>
            <a:r>
              <a:rPr spc="190" dirty="0"/>
              <a:t> </a:t>
            </a:r>
            <a:r>
              <a:rPr spc="65" dirty="0"/>
              <a:t>it</a:t>
            </a:r>
            <a:r>
              <a:rPr spc="195" dirty="0"/>
              <a:t> </a:t>
            </a:r>
            <a:r>
              <a:rPr dirty="0"/>
              <a:t>must</a:t>
            </a:r>
            <a:r>
              <a:rPr spc="195" dirty="0"/>
              <a:t> </a:t>
            </a:r>
            <a:r>
              <a:rPr dirty="0"/>
              <a:t>be</a:t>
            </a:r>
            <a:r>
              <a:rPr spc="195" dirty="0"/>
              <a:t> </a:t>
            </a:r>
            <a:r>
              <a:rPr dirty="0"/>
              <a:t>within</a:t>
            </a:r>
            <a:r>
              <a:rPr spc="200" dirty="0"/>
              <a:t> </a:t>
            </a:r>
            <a:r>
              <a:rPr dirty="0"/>
              <a:t>a</a:t>
            </a:r>
            <a:r>
              <a:rPr spc="195" dirty="0"/>
              <a:t> </a:t>
            </a:r>
            <a:r>
              <a:rPr dirty="0"/>
              <a:t>certain</a:t>
            </a:r>
            <a:r>
              <a:rPr spc="200" dirty="0"/>
              <a:t> </a:t>
            </a:r>
            <a:r>
              <a:rPr spc="-10" dirty="0"/>
              <a:t>range 	</a:t>
            </a:r>
            <a:r>
              <a:rPr dirty="0"/>
              <a:t>of</a:t>
            </a:r>
            <a:r>
              <a:rPr spc="-90" dirty="0"/>
              <a:t> </a:t>
            </a:r>
            <a:r>
              <a:rPr spc="-10" dirty="0"/>
              <a:t>frequencies.</a:t>
            </a:r>
          </a:p>
          <a:p>
            <a:pPr marL="12700">
              <a:lnSpc>
                <a:spcPct val="100000"/>
              </a:lnSpc>
              <a:spcBef>
                <a:spcPts val="1939"/>
              </a:spcBef>
              <a:tabLst>
                <a:tab pos="1621155" algn="l"/>
              </a:tabLst>
            </a:pPr>
            <a:r>
              <a:rPr b="1" spc="-10" dirty="0">
                <a:latin typeface="Georgia"/>
                <a:cs typeface="Georgia"/>
              </a:rPr>
              <a:t>Solution:</a:t>
            </a:r>
            <a:r>
              <a:rPr b="1" dirty="0">
                <a:latin typeface="Georgia"/>
                <a:cs typeface="Georgia"/>
              </a:rPr>
              <a:t>	</a:t>
            </a:r>
            <a:r>
              <a:rPr spc="-50" dirty="0"/>
              <a:t>A</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Words>9558</Words>
  <Application>Microsoft Office PowerPoint</Application>
  <PresentationFormat>Custom</PresentationFormat>
  <Paragraphs>565</Paragraphs>
  <Slides>101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101</vt:i4>
      </vt:variant>
    </vt:vector>
  </HeadingPairs>
  <TitlesOfParts>
    <vt:vector size="108" baseType="lpstr">
      <vt:lpstr>Arial</vt:lpstr>
      <vt:lpstr>Book Antiqua</vt:lpstr>
      <vt:lpstr>Bookman Old Style</vt:lpstr>
      <vt:lpstr>Georgia</vt:lpstr>
      <vt:lpstr>Times New Roman</vt:lpstr>
      <vt:lpstr>Office Theme</vt:lpstr>
      <vt:lpstr>Office Theme</vt:lpstr>
      <vt:lpstr>PowerPoint Presentation</vt:lpstr>
      <vt:lpstr>Instructions</vt:lpstr>
      <vt:lpstr>PowerPoint Presentation</vt:lpstr>
      <vt:lpstr>PowerPoint Presentation</vt:lpstr>
      <vt:lpstr>Two waves meet, and in one particular point there is “constructive interference.” What does that mean? (Choose one.)</vt:lpstr>
      <vt:lpstr>Two waves meet, and in one particular point there is “constructive interference.” What does that mean? (Choose one.)</vt:lpstr>
      <vt:lpstr>Two electromagnetic waves E1(x) and E2(x) meet at a point. But this occurs in a medium (such as air or water), not in a vacuum, so the waves do not perfectly obey linear superposition. What does that mean? (Choose one.)</vt:lpstr>
      <vt:lpstr>Two electromagnetic waves E1(x) and E2(x) meet at a point. But this occurs in a medium (such as air or water), not in a vacuum, so the waves do not perfectly obey linear superposition. What does that mean? (Choose one.)</vt:lpstr>
      <vt:lpstr>Two points on the surface of a lake both emit identical waves (ripples up and down, radiating outward).  Looking at a third point on the lake, you notice that it isn’t moving at all.  This is because. . . (Choose one.)</vt:lpstr>
      <vt:lpstr>Two points on the surface of a lake both emit identical waves (ripples up and down, radiating outward).  Looking at a third point on the lake, you notice that it isn’t moving at all.  This is because. . . (Choose one.)</vt:lpstr>
      <vt:lpstr>If you increase the frequency of a regular sine wave, which of the following happens? (Choose one.)</vt:lpstr>
      <vt:lpstr>If you increase the frequency of a regular sine wave, which of the following happens? (Choose one.)</vt:lpstr>
      <vt:lpstr>Two strings are both oscillating.  At each moment each string looks like a sine wave. The two oscillating strings have the same wavelength, but String A has a higher frequency than String B. What does that imply about their oscillations? (Choose all that apply.)</vt:lpstr>
      <vt:lpstr>Two strings are both oscillating.  At each moment each string looks like a sine wave. The two oscillating strings have the same wavelength, but String A has a higher frequency than String B. What does that imply about their oscillations? (Choose all that apply.)</vt:lpstr>
      <vt:lpstr>Two sources emit sine waves. You have found a perfect node: a place where these two waves cancel perfectly, so the net effect at your spot is nothing at all, no matter how long you keep watching. Which of the following can you reasonably conclude? (Choose all that apply.)</vt:lpstr>
      <vt:lpstr>Two sources emit sine waves. You have found a perfect node: a place where these two waves cancel perfectly, so the net effect at your spot is nothing at all, no matter how long you keep watching. Which of the following can you reasonably conclude? (Choose all that apply.)</vt:lpstr>
      <vt:lpstr>Crowds at sporting events often simulate a wave as follows. A few fans stand up.  As they sit down, the people to their right</vt:lpstr>
      <vt:lpstr>Crowds at sporting events often simulate a wave as follows. A few fans stand up.  As they sit down, the people to their right</vt:lpstr>
      <vt:lpstr>The  image below shows two  speakers emitting sound  waves of the same wavelength λ and the same  initial phase. Let Point</vt:lpstr>
      <vt:lpstr>The  image below shows two  speakers emitting sound  waves of the same wavelength λ and the same  initial phase. Let Point</vt:lpstr>
      <vt:lpstr>PowerPoint Presentation</vt:lpstr>
      <vt:lpstr>PowerPoint Presentation</vt:lpstr>
      <vt:lpstr>Source A emits light of only one frequency, radiating outward in a sphere. Source B emits light of that same frequency, also radiating out from itself in a sphere. Light from both sources hits the wall. Will you see constructive or destructive interference on the back wall? (Choose one.)</vt:lpstr>
      <vt:lpstr>Source A emits light of only one frequency, radiating outward in a sphere. Source B emits light of that same frequency, also radiating out from itself in a sphere. Light from both sources hits the wall. Will you see constructive or destructive interference on the back wall? (Choose one.)</vt:lpstr>
      <vt:lpstr>PowerPoint Presentation</vt:lpstr>
      <vt:lpstr>Running the double-slit experiment with light, you identify a par- ticular point on the back wall as a local maximum of brightness. What do you conclude? (Choose one.)</vt:lpstr>
      <vt:lpstr>Running the double-slit experiment with light, you identify a par- ticular point on the back wall as a local maximum of brightness. What do you conclude? (Choose one.)</vt:lpstr>
      <vt:lpstr>The evil scientist Dr.  Horrible is experimenting with his new “Freeze Ray,” the red beam that comes out of his nefarious weapon. Firing the Freeze Ray into a double-slit experiment, he finds al- ternating bands of light (red) and dark (no red).  What does he conclude? (Choose one.)</vt:lpstr>
      <vt:lpstr>The evil scientist Dr.  Horrible is experimenting with his new “Freeze Ray,” the red beam that comes out of his nefarious weapon. Firing the Freeze Ray into a double-slit experiment, he finds al- ternating bands of light (red) and dark (no red).  What does he conclude? (Choose one.)</vt:lpstr>
      <vt:lpstr>In a double-slit experiment, waves (such as water waves or light) show bright and dark fringes. Which of the following is the reason particles (like bullets) don’t show these fringes? (Choose one.)</vt:lpstr>
      <vt:lpstr>In a double-slit experiment, waves (such as water waves or light) show bright and dark fringes. Which of the following is the reason particles (like bullets) don’t show these fringes? (Choose one.)</vt:lpstr>
      <vt:lpstr>If you do a double-slit experiment with light you will see alternat- ing bright and dark spots. True or False: If you cover up one of the slits, the dark spots will become brighter.</vt:lpstr>
      <vt:lpstr>If you do a double-slit experiment with light you will see alternat- ing bright and dark spots. True or False: If you cover up one of the slits, the dark spots will become brighter.</vt:lpstr>
      <vt:lpstr>PowerPoint Presentation</vt:lpstr>
      <vt:lpstr>Which of the following represent fundamental differences between a wave and a particle? (Choose all that apply.)</vt:lpstr>
      <vt:lpstr>Which of the following represent fundamental differences between a wave and a particle? (Choose all that apply.)</vt:lpstr>
      <vt:lpstr>Isaac Newton viewed light as a stream of particles. What evidence have we seen in this chapter that disproves this view?  (Choose one.)</vt:lpstr>
      <vt:lpstr>Isaac Newton viewed light as a stream of particles. What evidence have we seen in this chapter that disproves this view?  (Choose one.)</vt:lpstr>
      <vt:lpstr>Maxwell’s equations describe light as an oscillating electric field and an oscillating magnetic field perpendicular to each other. What evidence have we seen in this chapter that disproves this view? (Choose one.)</vt:lpstr>
      <vt:lpstr>Maxwell’s equations describe light as an oscillating electric field and an oscillating magnetic field perpendicular to each other. What evidence have we seen in this chapter that disproves this view? (Choose one.)</vt:lpstr>
      <vt:lpstr>Why do you get dark bands with a wave but never with a particle? (Choose one.)</vt:lpstr>
      <vt:lpstr>Why do you get dark bands with a wave but never with a particle? (Choose one.)</vt:lpstr>
      <vt:lpstr>A particle is moving along the x-axis. Its wavefunction is shown below. If you measure the position of this particle, where are you most likely to find it: near x = A, near x = B, or near x = C? Where are you least likely to find it?</vt:lpstr>
      <vt:lpstr>PowerPoint Presentation</vt:lpstr>
      <vt:lpstr>You do a double-slit experiment with light so dim that it goes through one photon at a time. For each of the following situations, would you see A) a particle-like pattern or B) a wave-like pattern (interference fringes)?</vt:lpstr>
      <vt:lpstr>You do a double-slit experiment with light so dim that it goes through one photon at a time. For each of the following situations, would you see A) a particle-like pattern or B) a wave-like pattern (interference fringes)?</vt:lpstr>
      <vt:lpstr>If you did a triple slit experiment and put a detector in one of the three slits, what would you expect to see on the back wall? (Choose one.)</vt:lpstr>
      <vt:lpstr>If you did a triple slit experiment and put a detector in one of the three slits, what would you expect to see on the back wall? (Choose one.)</vt:lpstr>
      <vt:lpstr>PowerPoint Presentation</vt:lpstr>
      <vt:lpstr>Suppose, in a particular cavity, the function Ew(ν) peaks in the red frequencies.  Which of the following is true in that cavity? (Choose one.)</vt:lpstr>
      <vt:lpstr>Suppose, in a particular cavity, the function Ew(ν) peaks in the red frequencies.  Which of the following is true in that cavity? (Choose one.)</vt:lpstr>
      <vt:lpstr>Suppose, in a particular cavity, the function S(ν) peaks in the blue frequencies.  Which of the following is true in that cavity? (Choose one.)</vt:lpstr>
      <vt:lpstr>Suppose, in a particular cavity, the function S(ν) peaks in the blue frequencies.  Which of the following is true in that cavity? (Choose one.)</vt:lpstr>
      <vt:lpstr>Which of the following statements are true about the radiation in a cavity at equilibrium? (Choose all that apply.)</vt:lpstr>
      <vt:lpstr>Which of the following statements are true about the radiation in a cavity at equilibrium? (Choose all that apply.)</vt:lpstr>
      <vt:lpstr>Which of the following describes how Planck solved the ultraviolet catastrophe? (Choose one.)</vt:lpstr>
      <vt:lpstr>Which of the following describes how Planck solved the ultraviolet catastrophe? (Choose one.)</vt:lpstr>
      <vt:lpstr>Which of the following did Planck quantize? apply.)</vt:lpstr>
      <vt:lpstr>Which of the following did Planck quantize? apply.)</vt:lpstr>
      <vt:lpstr>Which has more possible energies between 0 and 10−18 J, A) an in- frared wave (low frequency) or B) a green wave (higher frequency)?</vt:lpstr>
      <vt:lpstr>PowerPoint Presentation</vt:lpstr>
      <vt:lpstr>PowerPoint Presentation</vt:lpstr>
      <vt:lpstr>PowerPoint Presentation</vt:lpstr>
      <vt:lpstr>For each hypothetical quantization scheme below say whether it would avoid the ultraviolet catastrophe. (Of course Planck’s is the only one that not only avoids catastrophe but also correctly matches observed data.) In each case assume h is a constant with appropriate units for that scheme.</vt:lpstr>
      <vt:lpstr>PowerPoint Presentation</vt:lpstr>
      <vt:lpstr>PowerPoint Presentation</vt:lpstr>
      <vt:lpstr>You shine light of unknown frequency on Plate A in a photoelectric experiment and you measure the stopping potential required to drop the observed current to zero.  The value of that stopping potential tells you which one of the following? (Choose one.)</vt:lpstr>
      <vt:lpstr>You shine light of unknown frequency on Plate A in a photoelectric experiment and you measure the stopping potential required to drop the observed current to zero.  The value of that stopping potential tells you which one of the following? (Choose one.)</vt:lpstr>
      <vt:lpstr>Suppose an electron absorbs from a photon an energy that is greater than w for that electron, but less than (w + V e). Which of the following best describes what will happen? (Choose one.)</vt:lpstr>
      <vt:lpstr>Suppose an electron absorbs from a photon an energy that is greater than w for that electron, but less than (w + V e). Which of the following best describes what will happen? (Choose one.)</vt:lpstr>
      <vt:lpstr>For each part of this question, choose one of the following three options. A: Predicted by the classical model only (but does not work) B: Predicted by the photon model only (and does work)</vt:lpstr>
      <vt:lpstr>For each part of this question, choose one of the following three options. A: Predicted by the classical model only (but does not work) B: Predicted by the photon model only (and does work)</vt:lpstr>
      <vt:lpstr>Which of the following describes a key difference between the clas- sical and quantum models of the photoelectric effect?  (Choose one.)</vt:lpstr>
      <vt:lpstr>Which of the following describes a key difference between the clas- sical and quantum models of the photoelectric effect?  (Choose one.)</vt:lpstr>
      <vt:lpstr>Which emits more photons per second, a 5 Watt red LED bulb or a 5 Watt blue LED bulb?</vt:lpstr>
      <vt:lpstr>Which emits more photons per second, a 5 Watt red LED bulb or a 5 Watt blue LED bulb?</vt:lpstr>
      <vt:lpstr>In the wave model of light, the intensity of radiation from a point source falls off as 1/r2 where r is the distance from the source. Would that still be true in the photon model? Why or why not?</vt:lpstr>
      <vt:lpstr>In the wave model of light, the intensity of radiation from a point source falls off as 1/r2 where r is the distance from the source. Would that still be true in the photon model? Why or why not?</vt:lpstr>
      <vt:lpstr>PowerPoint Presentation</vt:lpstr>
      <vt:lpstr>Which has greater momentum, A) a 10 nm photon or B) a 100 nm photon?</vt:lpstr>
      <vt:lpstr>Which has greater momentum, A) a 10 nm photon or B) a 100 nm photon?</vt:lpstr>
      <vt:lpstr>A photon and an electron have the same momentum. Which one has greater energy: A) Photon, B) Electron, or C) They are equal?</vt:lpstr>
      <vt:lpstr>A photon and an electron have the same momentum. Which one has greater energy: A) Photon, B) Electron, or C) They are equal?</vt:lpstr>
      <vt:lpstr>In Compton scattering the wavelength of the photon will . . . (Choose one.)</vt:lpstr>
      <vt:lpstr>In Compton scattering the wavelength of the photon will . . . (Choose one.)</vt:lpstr>
      <vt:lpstr>Compton scattering is evidence for the existence of photons be- cause . . . (Choose one.)</vt:lpstr>
      <vt:lpstr>Compton scattering is evidence for the existence of photons be- cause . . . (Choose one.)</vt:lpstr>
      <vt:lpstr>Suppose you do a Compton experiment in which you shine light on a target and measure the shift in wavelength for light that comes out at 135◦  to the original direction.  Then you repeat the experiment with higher frequency incoming light.  Will the observed shift be . . . (Choose one.)</vt:lpstr>
      <vt:lpstr>Suppose you do a Compton experiment in which you shine light on a target and measure the shift in wavelength for light that comes out at 135◦  to the original direction.  Then you repeat the experiment with higher frequency incoming light.  Will the observed shift be . . . (Choose one.)</vt:lpstr>
      <vt:lpstr>Suppose you shine light on a solid target and liberate electrons. Those electrons pass through a vacuum (with no electric field) and strike another target, causing it to emit radiation.  Which of the following describes the frequency of that emitted radiation? (Choose one.)</vt:lpstr>
      <vt:lpstr>Suppose you shine light on a solid target and liberate electrons. Those electrons pass through a vacuum (with no electric field) and strike another target, causing it to emit radiation.  Which of the following describes the frequency of that emitted radiation? (Choose one.)</vt:lpstr>
      <vt:lpstr>A muon is an elementary particle similar to an electron but about 200 times more massive. If you scattered light off a muon would the shift in the light’s wavelength be . . . (Choose one.)</vt:lpstr>
      <vt:lpstr>A muon is an elementary particle similar to an electron but about 200 times more massive. If you scattered light off a muon would the shift in the light’s wavelength be . . . (Choose one.)</vt:lpstr>
      <vt:lpstr>When an electron hits a target and releases radiation, why is there a minimum wavelength in the spectrum of that radiation? (Choose one.)</vt:lpstr>
      <vt:lpstr>When an electron hits a target and releases radiation, why is there a minimum wavelength in the spectrum of that radiation? (Choose one.)</vt:lpstr>
      <vt:lpstr>You fire a beam of electrons into a target and measure the emitted radiation. Which of the following factors will affect the minimum wavelength of emitted light? (Choose all that apply.)</vt:lpstr>
      <vt:lpstr>You fire a beam of electrons into a target and measure the emitted radiation. Which of the following factors will affect the minimum wavelength of emitted light? (Choose all that apply.)</vt:lpstr>
      <vt:lpstr>In order for a photon to undergo pair production, which of the following must be true about it?</vt:lpstr>
      <vt:lpstr>In order for a photon to undergo pair production, which of the following must be true about it?</vt:lpstr>
      <vt:lpstr>In the figure below, the panel showing θ = 135◦ shows two peaks, the right one slightly higher but comparable to the left one. If Compton had used much lower frequency incoming light, how would that have affected the relative heights of those two peaks? (Choose one.)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Melissa Shivers</dc:creator>
  <cp:lastModifiedBy>Melissa Shivers</cp:lastModifiedBy>
  <cp:revision>1</cp:revision>
  <dcterms:created xsi:type="dcterms:W3CDTF">2025-01-21T14:44:43Z</dcterms:created>
  <dcterms:modified xsi:type="dcterms:W3CDTF">2025-08-22T13:56:00Z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2025-01-15T00:00:00Z</vt:filetime>
  </property>
  <property fmtid="{D5CDD505-2E9C-101B-9397-08002B2CF9AE}" pid="3" name="Creator">
    <vt:lpwstr>TeX</vt:lpwstr>
  </property>
  <property fmtid="{D5CDD505-2E9C-101B-9397-08002B2CF9AE}" pid="4" name="LastSaved">
    <vt:filetime>2025-01-21T00:00:00Z</vt:filetime>
  </property>
  <property fmtid="{D5CDD505-2E9C-101B-9397-08002B2CF9AE}" pid="5" name="PTEX.Fullbanner">
    <vt:lpwstr>This is MiKTeX-pdfTeX 4.12.0 (1.40.24)</vt:lpwstr>
  </property>
  <property fmtid="{D5CDD505-2E9C-101B-9397-08002B2CF9AE}" pid="6" name="Producer">
    <vt:lpwstr>MiKTeX pdfTeX-1.40.24</vt:lpwstr>
  </property>
</Properties>
</file>