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2"/>
  </p:sldMasterIdLst>
  <p:sldIdLst>
    <p:sldId id="281" r:id="rId3"/>
    <p:sldId id="282" r:id="rId4"/>
    <p:sldId id="283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</p:sldIdLst>
  <p:sldSz cx="10058400" cy="7772400"/>
  <p:notesSz cx="10058400" cy="7772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1841" y="95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18819" y="1208797"/>
            <a:ext cx="8253730" cy="7829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Fe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1DC42-07BD-E11E-4C59-473521544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ECA04C-9DFA-EF01-0BF6-5E0CAA33A3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06023-812C-54DC-C55F-EE2C4C18CF2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1F666-BF43-1031-0682-777B5A685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366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8819" y="1208797"/>
            <a:ext cx="8253730" cy="7829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9315" y="2170390"/>
            <a:ext cx="8258175" cy="36931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62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8819" y="1208797"/>
            <a:ext cx="8255634" cy="11626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8819" y="1208797"/>
            <a:ext cx="8256270" cy="19215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pic>
        <p:nvPicPr>
          <p:cNvPr id="9" name="Picture 8" descr="A yellow paper plane and a rocket&#10;&#10;AI-generated content may be incorrect.">
            <a:extLst>
              <a:ext uri="{FF2B5EF4-FFF2-40B4-BE49-F238E27FC236}">
                <a16:creationId xmlns:a16="http://schemas.microsoft.com/office/drawing/2014/main" id="{F7A73385-4428-A088-86F9-970767D77A2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alphaModFix amt="5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290" b="65606" l="20605" r="70303">
                        <a14:backgroundMark x1="62767" y1="19669" x2="37869" y2="32472"/>
                        <a14:backgroundMark x1="37869" y1="32472" x2="35734" y2="43659"/>
                        <a14:backgroundMark x1="35734" y1="43659" x2="46751" y2="50363"/>
                        <a14:backgroundMark x1="46751" y1="50363" x2="57269" y2="43013"/>
                        <a14:backgroundMark x1="57269" y1="43013" x2="67833" y2="27383"/>
                        <a14:backgroundMark x1="67833" y1="27383" x2="64244" y2="21365"/>
                        <a14:backgroundMark x1="64244" y1="21365" x2="61472" y2="195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393" t="5556" r="45000" b="56734"/>
          <a:stretch/>
        </p:blipFill>
        <p:spPr>
          <a:xfrm rot="385384">
            <a:off x="91290" y="3823712"/>
            <a:ext cx="5257297" cy="3132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6" r:id="rId2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59D697B8-20CB-225A-3B9F-BFE8A915FD9A}"/>
              </a:ext>
            </a:extLst>
          </p:cNvPr>
          <p:cNvSpPr txBox="1">
            <a:spLocks/>
          </p:cNvSpPr>
          <p:nvPr/>
        </p:nvSpPr>
        <p:spPr>
          <a:xfrm>
            <a:off x="3184461" y="228600"/>
            <a:ext cx="3689479" cy="50718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>
            <a:lvl1pPr>
              <a:defRPr sz="2450" b="0" i="0">
                <a:solidFill>
                  <a:schemeClr val="tx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marL="12700">
              <a:spcBef>
                <a:spcPts val="114"/>
              </a:spcBef>
            </a:pPr>
            <a:r>
              <a:rPr lang="en-GB" sz="3200" b="1" dirty="0">
                <a:solidFill>
                  <a:schemeClr val="bg1"/>
                </a:solidFill>
                <a:latin typeface="Book Antiqua"/>
                <a:cs typeface="Book Antiqua"/>
              </a:rPr>
              <a:t>Clicker</a:t>
            </a:r>
            <a:r>
              <a:rPr lang="en-GB" sz="3200" b="1" spc="505" dirty="0">
                <a:solidFill>
                  <a:schemeClr val="bg1"/>
                </a:solidFill>
                <a:latin typeface="Book Antiqua"/>
                <a:cs typeface="Book Antiqua"/>
              </a:rPr>
              <a:t> </a:t>
            </a:r>
            <a:r>
              <a:rPr lang="en-GB" sz="3200" b="1" spc="-10" dirty="0">
                <a:solidFill>
                  <a:schemeClr val="bg1"/>
                </a:solidFill>
                <a:latin typeface="Book Antiqua"/>
                <a:cs typeface="Book Antiqua"/>
              </a:rPr>
              <a:t>Questions</a:t>
            </a:r>
            <a:endParaRPr lang="en-GB" sz="3200" dirty="0">
              <a:solidFill>
                <a:schemeClr val="bg1"/>
              </a:solidFill>
              <a:latin typeface="Book Antiqua"/>
              <a:cs typeface="Book Antiqua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FF7DE158-BA84-8546-63B0-82EC96D0B7F7}"/>
              </a:ext>
            </a:extLst>
          </p:cNvPr>
          <p:cNvSpPr txBox="1"/>
          <p:nvPr/>
        </p:nvSpPr>
        <p:spPr>
          <a:xfrm>
            <a:off x="876300" y="2209800"/>
            <a:ext cx="8305800" cy="542969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3335" algn="ctr">
              <a:lnSpc>
                <a:spcPct val="100000"/>
              </a:lnSpc>
              <a:spcBef>
                <a:spcPts val="114"/>
              </a:spcBef>
            </a:pPr>
            <a:r>
              <a:rPr lang="en-GB" sz="4000" b="0" i="1" spc="-95" dirty="0">
                <a:solidFill>
                  <a:srgbClr val="68C4E2"/>
                </a:solidFill>
                <a:latin typeface="Bookman Old Style"/>
                <a:cs typeface="Bookman Old Style"/>
              </a:rPr>
              <a:t>Modern</a:t>
            </a:r>
            <a:r>
              <a:rPr lang="en-GB" sz="4000" b="0" i="1" spc="-50" dirty="0">
                <a:solidFill>
                  <a:srgbClr val="68C4E2"/>
                </a:solidFill>
                <a:latin typeface="Bookman Old Style"/>
                <a:cs typeface="Bookman Old Style"/>
              </a:rPr>
              <a:t> </a:t>
            </a:r>
            <a:r>
              <a:rPr lang="en-GB" sz="4000" b="0" i="1" spc="-10" dirty="0">
                <a:solidFill>
                  <a:srgbClr val="68C4E2"/>
                </a:solidFill>
                <a:latin typeface="Bookman Old Style"/>
                <a:cs typeface="Bookman Old Style"/>
              </a:rPr>
              <a:t>Physics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17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by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7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Gary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Felder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7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and</a:t>
            </a:r>
            <a:r>
              <a:rPr kumimoji="0" lang="en-GB" sz="2800" b="0" i="0" u="none" strike="noStrike" kern="0" cap="none" spc="2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Kenny</a:t>
            </a:r>
            <a:r>
              <a:rPr kumimoji="0" lang="en-GB" sz="2800" b="0" i="0" u="none" strike="noStrike" kern="0" cap="none" spc="215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GB" sz="2800" b="0" i="0" u="none" strike="noStrike" kern="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Felder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/>
              <a:cs typeface="Times New Roman"/>
            </a:endParaRPr>
          </a:p>
          <a:p>
            <a:pPr marR="13335" algn="ctr">
              <a:lnSpc>
                <a:spcPct val="100000"/>
              </a:lnSpc>
              <a:spcBef>
                <a:spcPts val="114"/>
              </a:spcBef>
            </a:pPr>
            <a:endParaRPr lang="en-GB" sz="2050" dirty="0">
              <a:solidFill>
                <a:schemeClr val="bg1"/>
              </a:solidFill>
              <a:latin typeface="Bookman Old Style"/>
              <a:cs typeface="Bookman Old Style"/>
            </a:endParaRPr>
          </a:p>
          <a:p>
            <a:pPr algn="ctr">
              <a:lnSpc>
                <a:spcPct val="100000"/>
              </a:lnSpc>
              <a:spcBef>
                <a:spcPts val="30"/>
              </a:spcBef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86510" marR="1279525" algn="ctr">
              <a:lnSpc>
                <a:spcPct val="101200"/>
              </a:lnSpc>
            </a:pPr>
            <a:r>
              <a:rPr lang="en-GB" sz="2050" dirty="0">
                <a:solidFill>
                  <a:schemeClr val="bg1"/>
                </a:solidFill>
                <a:latin typeface="Times New Roman"/>
                <a:cs typeface="Times New Roman"/>
              </a:rPr>
              <a:t>Cambridge</a:t>
            </a:r>
            <a:r>
              <a:rPr lang="en-GB" sz="2050" spc="-3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GB" sz="2050" spc="-10" dirty="0">
                <a:solidFill>
                  <a:schemeClr val="bg1"/>
                </a:solidFill>
                <a:latin typeface="Times New Roman"/>
                <a:cs typeface="Times New Roman"/>
              </a:rPr>
              <a:t>University</a:t>
            </a:r>
            <a:r>
              <a:rPr lang="en-GB" sz="2050" spc="-2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GB" sz="2050" spc="-10" dirty="0">
                <a:solidFill>
                  <a:schemeClr val="bg1"/>
                </a:solidFill>
                <a:latin typeface="Times New Roman"/>
                <a:cs typeface="Times New Roman"/>
              </a:rPr>
              <a:t>Press</a:t>
            </a:r>
          </a:p>
          <a:p>
            <a:pPr marL="1286510" marR="1279525" algn="ctr">
              <a:lnSpc>
                <a:spcPct val="101200"/>
              </a:lnSpc>
            </a:pPr>
            <a:r>
              <a:rPr lang="en-GB" sz="2050" spc="-10" dirty="0">
                <a:solidFill>
                  <a:srgbClr val="68C4E2"/>
                </a:solidFill>
                <a:latin typeface="Times New Roman"/>
                <a:cs typeface="Times New Roman"/>
              </a:rPr>
              <a:t>cambridge.org/core/resources/</a:t>
            </a:r>
            <a:r>
              <a:rPr lang="en-GB" sz="2050" spc="-10" dirty="0" err="1">
                <a:solidFill>
                  <a:srgbClr val="68C4E2"/>
                </a:solidFill>
                <a:latin typeface="Times New Roman"/>
                <a:cs typeface="Times New Roman"/>
              </a:rPr>
              <a:t>felder-modernphysics</a:t>
            </a:r>
            <a:r>
              <a:rPr lang="en-GB" sz="2050" spc="-10" dirty="0">
                <a:solidFill>
                  <a:srgbClr val="68C4E2"/>
                </a:solidFill>
                <a:latin typeface="Times New Roman"/>
                <a:cs typeface="Times New Roman"/>
              </a:rPr>
              <a:t>/ </a:t>
            </a:r>
            <a:r>
              <a:rPr lang="en-GB" sz="2050" spc="-10" dirty="0">
                <a:solidFill>
                  <a:schemeClr val="bg1"/>
                </a:solidFill>
                <a:latin typeface="Times New Roman"/>
                <a:cs typeface="Times New Roman"/>
              </a:rPr>
              <a:t>felderbooks.com</a:t>
            </a:r>
          </a:p>
          <a:p>
            <a:pPr marL="1286510" marR="1279525" algn="ctr">
              <a:lnSpc>
                <a:spcPct val="101200"/>
              </a:lnSpc>
            </a:pPr>
            <a:endParaRPr lang="en-GB" sz="205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lang="en-GB" sz="20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44878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60133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9.1.</a:t>
            </a:r>
            <a:r>
              <a:rPr sz="1200" spc="21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IONIC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COVALENT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BONDS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An</a:t>
            </a:r>
            <a:r>
              <a:rPr spc="360" dirty="0"/>
              <a:t> </a:t>
            </a:r>
            <a:r>
              <a:rPr dirty="0"/>
              <a:t>atom</a:t>
            </a:r>
            <a:r>
              <a:rPr spc="360" dirty="0"/>
              <a:t> </a:t>
            </a:r>
            <a:r>
              <a:rPr dirty="0"/>
              <a:t>is</a:t>
            </a:r>
            <a:r>
              <a:rPr spc="355" dirty="0"/>
              <a:t> </a:t>
            </a:r>
            <a:r>
              <a:rPr spc="130" dirty="0"/>
              <a:t>a</a:t>
            </a:r>
            <a:r>
              <a:rPr spc="360" dirty="0"/>
              <a:t> </a:t>
            </a:r>
            <a:r>
              <a:rPr dirty="0"/>
              <a:t>good</a:t>
            </a:r>
            <a:r>
              <a:rPr spc="360" dirty="0"/>
              <a:t> </a:t>
            </a:r>
            <a:r>
              <a:rPr spc="60" dirty="0"/>
              <a:t>candidate</a:t>
            </a:r>
            <a:r>
              <a:rPr spc="360" dirty="0"/>
              <a:t> </a:t>
            </a:r>
            <a:r>
              <a:rPr dirty="0"/>
              <a:t>for</a:t>
            </a:r>
            <a:r>
              <a:rPr spc="360" dirty="0"/>
              <a:t> </a:t>
            </a:r>
            <a:r>
              <a:rPr dirty="0"/>
              <a:t>covalent</a:t>
            </a:r>
            <a:r>
              <a:rPr spc="355" dirty="0"/>
              <a:t> </a:t>
            </a:r>
            <a:r>
              <a:rPr dirty="0"/>
              <a:t>bonding</a:t>
            </a:r>
            <a:r>
              <a:rPr spc="360" dirty="0"/>
              <a:t> </a:t>
            </a:r>
            <a:r>
              <a:rPr dirty="0"/>
              <a:t>if.</a:t>
            </a:r>
            <a:r>
              <a:rPr spc="-220" dirty="0"/>
              <a:t> </a:t>
            </a:r>
            <a:r>
              <a:rPr spc="75" dirty="0"/>
              <a:t>.</a:t>
            </a:r>
            <a:r>
              <a:rPr spc="-220" dirty="0"/>
              <a:t> </a:t>
            </a:r>
            <a:r>
              <a:rPr spc="75" dirty="0"/>
              <a:t>.</a:t>
            </a:r>
            <a:r>
              <a:rPr spc="-220" dirty="0"/>
              <a:t> </a:t>
            </a:r>
            <a:r>
              <a:rPr spc="-10" dirty="0"/>
              <a:t>(Choose 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059259"/>
            <a:ext cx="6179185" cy="317627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has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high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ionization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energy.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has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low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ionization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energy.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has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high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electron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affinity.</a:t>
            </a:r>
            <a:endParaRPr sz="2450">
              <a:latin typeface="Garamond"/>
              <a:cs typeface="Garamond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has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low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electron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affinity.</a:t>
            </a:r>
            <a:endParaRPr sz="2450">
              <a:latin typeface="Garamond"/>
              <a:cs typeface="Garamond"/>
            </a:endParaRPr>
          </a:p>
          <a:p>
            <a:pPr marL="39433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Its</a:t>
            </a:r>
            <a:r>
              <a:rPr sz="2450" spc="3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outermost</a:t>
            </a:r>
            <a:r>
              <a:rPr sz="2450" spc="3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subshell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has</a:t>
            </a:r>
            <a:r>
              <a:rPr sz="2450" spc="3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unpaired</a:t>
            </a:r>
            <a:r>
              <a:rPr sz="2450" spc="31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electrons.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-50" dirty="0">
                <a:latin typeface="Garamond"/>
                <a:cs typeface="Garamond"/>
              </a:rPr>
              <a:t>E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60133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9.1.</a:t>
            </a:r>
            <a:r>
              <a:rPr sz="1200" spc="21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IONIC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COVALENT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BONDS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73580"/>
            <a:ext cx="8281034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  <a:tabLst>
                <a:tab pos="6111240" algn="l"/>
                <a:tab pos="6554470" algn="l"/>
              </a:tabLst>
            </a:pPr>
            <a:r>
              <a:rPr dirty="0"/>
              <a:t>Consider</a:t>
            </a:r>
            <a:r>
              <a:rPr spc="290" dirty="0"/>
              <a:t> </a:t>
            </a:r>
            <a:r>
              <a:rPr spc="65" dirty="0"/>
              <a:t>an</a:t>
            </a:r>
            <a:r>
              <a:rPr spc="305" dirty="0"/>
              <a:t> </a:t>
            </a:r>
            <a:r>
              <a:rPr dirty="0"/>
              <a:t>atom</a:t>
            </a:r>
            <a:r>
              <a:rPr spc="295" dirty="0"/>
              <a:t> </a:t>
            </a:r>
            <a:r>
              <a:rPr dirty="0"/>
              <a:t>whose</a:t>
            </a:r>
            <a:r>
              <a:rPr spc="300" dirty="0"/>
              <a:t> </a:t>
            </a:r>
            <a:r>
              <a:rPr dirty="0"/>
              <a:t>outermost</a:t>
            </a:r>
            <a:r>
              <a:rPr spc="300" dirty="0"/>
              <a:t> </a:t>
            </a:r>
            <a:r>
              <a:rPr dirty="0"/>
              <a:t>subshell</a:t>
            </a:r>
            <a:r>
              <a:rPr spc="300" dirty="0"/>
              <a:t> </a:t>
            </a:r>
            <a:r>
              <a:rPr dirty="0"/>
              <a:t>is</a:t>
            </a:r>
            <a:r>
              <a:rPr spc="320" dirty="0"/>
              <a:t> </a:t>
            </a:r>
            <a:r>
              <a:rPr b="0" i="1" spc="-25" dirty="0">
                <a:latin typeface="Bookman Old Style"/>
                <a:cs typeface="Bookman Old Style"/>
              </a:rPr>
              <a:t>p</a:t>
            </a:r>
            <a:r>
              <a:rPr sz="3075" spc="-37" baseline="24390" dirty="0"/>
              <a:t>3</a:t>
            </a:r>
            <a:r>
              <a:rPr sz="2450" spc="-25" dirty="0"/>
              <a:t>.</a:t>
            </a:r>
            <a:r>
              <a:rPr sz="2450" dirty="0"/>
              <a:t>	</a:t>
            </a:r>
            <a:r>
              <a:rPr sz="2450" spc="-25" dirty="0"/>
              <a:t>How</a:t>
            </a:r>
            <a:r>
              <a:rPr sz="2450" spc="80" dirty="0"/>
              <a:t> </a:t>
            </a:r>
            <a:r>
              <a:rPr sz="2450" spc="65" dirty="0"/>
              <a:t>many</a:t>
            </a:r>
            <a:r>
              <a:rPr sz="2450" spc="90" dirty="0"/>
              <a:t> </a:t>
            </a:r>
            <a:r>
              <a:rPr sz="2450" spc="-100" dirty="0"/>
              <a:t>of </a:t>
            </a:r>
            <a:r>
              <a:rPr sz="2450" spc="70" dirty="0"/>
              <a:t>its</a:t>
            </a:r>
            <a:r>
              <a:rPr sz="2450" spc="180" dirty="0"/>
              <a:t> </a:t>
            </a:r>
            <a:r>
              <a:rPr sz="2450" dirty="0"/>
              <a:t>electrons</a:t>
            </a:r>
            <a:r>
              <a:rPr sz="2450" spc="175" dirty="0"/>
              <a:t> </a:t>
            </a:r>
            <a:r>
              <a:rPr sz="2450" spc="55" dirty="0"/>
              <a:t>are</a:t>
            </a:r>
            <a:r>
              <a:rPr sz="2450" spc="180" dirty="0"/>
              <a:t> </a:t>
            </a:r>
            <a:r>
              <a:rPr sz="2450" dirty="0"/>
              <a:t>available</a:t>
            </a:r>
            <a:r>
              <a:rPr sz="2450" spc="175" dirty="0"/>
              <a:t> </a:t>
            </a:r>
            <a:r>
              <a:rPr sz="2450" dirty="0"/>
              <a:t>for</a:t>
            </a:r>
            <a:r>
              <a:rPr sz="2450" spc="180" dirty="0"/>
              <a:t> </a:t>
            </a:r>
            <a:r>
              <a:rPr sz="2450" dirty="0"/>
              <a:t>covalent</a:t>
            </a:r>
            <a:r>
              <a:rPr sz="2450" spc="175" dirty="0"/>
              <a:t> </a:t>
            </a:r>
            <a:r>
              <a:rPr sz="2450" spc="-10" dirty="0"/>
              <a:t>bonding?</a:t>
            </a:r>
            <a:r>
              <a:rPr sz="2450" dirty="0"/>
              <a:t>	(Choose</a:t>
            </a:r>
            <a:r>
              <a:rPr sz="2450" spc="185" dirty="0"/>
              <a:t> </a:t>
            </a:r>
            <a:r>
              <a:rPr sz="2450" spc="-10" dirty="0"/>
              <a:t>one.)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5137" y="2106821"/>
            <a:ext cx="1052195" cy="205041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575" marR="5080" indent="-12700">
              <a:lnSpc>
                <a:spcPct val="135500"/>
              </a:lnSpc>
              <a:spcBef>
                <a:spcPts val="95"/>
              </a:spcBef>
            </a:pPr>
            <a:r>
              <a:rPr sz="2450" spc="65" dirty="0">
                <a:latin typeface="Garamond"/>
                <a:cs typeface="Garamond"/>
              </a:rPr>
              <a:t>A.</a:t>
            </a:r>
            <a:r>
              <a:rPr sz="2450" spc="-30" dirty="0">
                <a:latin typeface="Garamond"/>
                <a:cs typeface="Garamond"/>
              </a:rPr>
              <a:t> </a:t>
            </a:r>
            <a:r>
              <a:rPr sz="2450" spc="-85" dirty="0">
                <a:latin typeface="Garamond"/>
                <a:cs typeface="Garamond"/>
              </a:rPr>
              <a:t>None </a:t>
            </a:r>
            <a:r>
              <a:rPr sz="2450" spc="90" dirty="0">
                <a:latin typeface="Garamond"/>
                <a:cs typeface="Garamond"/>
              </a:rPr>
              <a:t>B.</a:t>
            </a:r>
            <a:r>
              <a:rPr sz="2450" spc="-30" dirty="0">
                <a:latin typeface="Garamond"/>
                <a:cs typeface="Garamond"/>
              </a:rPr>
              <a:t> </a:t>
            </a:r>
            <a:r>
              <a:rPr sz="2450" spc="-50" dirty="0">
                <a:latin typeface="Garamond"/>
                <a:cs typeface="Garamond"/>
              </a:rPr>
              <a:t>1</a:t>
            </a:r>
            <a:endParaRPr sz="2450">
              <a:latin typeface="Garamond"/>
              <a:cs typeface="Garamond"/>
            </a:endParaRPr>
          </a:p>
          <a:p>
            <a:pPr marL="24765">
              <a:lnSpc>
                <a:spcPct val="100000"/>
              </a:lnSpc>
              <a:spcBef>
                <a:spcPts val="1045"/>
              </a:spcBef>
            </a:pPr>
            <a:r>
              <a:rPr sz="2450" spc="80" dirty="0">
                <a:latin typeface="Garamond"/>
                <a:cs typeface="Garamond"/>
              </a:rPr>
              <a:t>C.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spc="-50" dirty="0">
                <a:latin typeface="Garamond"/>
                <a:cs typeface="Garamond"/>
              </a:rPr>
              <a:t>2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Garamond"/>
                <a:cs typeface="Garamond"/>
              </a:rPr>
              <a:t>D.</a:t>
            </a:r>
            <a:r>
              <a:rPr sz="2450" spc="-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All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-50" dirty="0">
                <a:latin typeface="Garamond"/>
                <a:cs typeface="Garamond"/>
              </a:rPr>
              <a:t>3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60133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9.1.</a:t>
            </a:r>
            <a:r>
              <a:rPr sz="1200" spc="21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IONIC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COVALENT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BONDS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73580"/>
            <a:ext cx="8281034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>
              <a:lnSpc>
                <a:spcPct val="101699"/>
              </a:lnSpc>
              <a:spcBef>
                <a:spcPts val="75"/>
              </a:spcBef>
              <a:tabLst>
                <a:tab pos="6111240" algn="l"/>
                <a:tab pos="6554470" algn="l"/>
              </a:tabLst>
            </a:pPr>
            <a:r>
              <a:rPr dirty="0"/>
              <a:t>Consider</a:t>
            </a:r>
            <a:r>
              <a:rPr spc="290" dirty="0"/>
              <a:t> </a:t>
            </a:r>
            <a:r>
              <a:rPr spc="65" dirty="0"/>
              <a:t>an</a:t>
            </a:r>
            <a:r>
              <a:rPr spc="305" dirty="0"/>
              <a:t> </a:t>
            </a:r>
            <a:r>
              <a:rPr dirty="0"/>
              <a:t>atom</a:t>
            </a:r>
            <a:r>
              <a:rPr spc="295" dirty="0"/>
              <a:t> </a:t>
            </a:r>
            <a:r>
              <a:rPr dirty="0"/>
              <a:t>whose</a:t>
            </a:r>
            <a:r>
              <a:rPr spc="300" dirty="0"/>
              <a:t> </a:t>
            </a:r>
            <a:r>
              <a:rPr dirty="0"/>
              <a:t>outermost</a:t>
            </a:r>
            <a:r>
              <a:rPr spc="300" dirty="0"/>
              <a:t> </a:t>
            </a:r>
            <a:r>
              <a:rPr dirty="0"/>
              <a:t>subshell</a:t>
            </a:r>
            <a:r>
              <a:rPr spc="300" dirty="0"/>
              <a:t> </a:t>
            </a:r>
            <a:r>
              <a:rPr dirty="0"/>
              <a:t>is</a:t>
            </a:r>
            <a:r>
              <a:rPr spc="320" dirty="0"/>
              <a:t> </a:t>
            </a:r>
            <a:r>
              <a:rPr b="0" i="1" spc="-25" dirty="0">
                <a:latin typeface="Bookman Old Style"/>
                <a:cs typeface="Bookman Old Style"/>
              </a:rPr>
              <a:t>p</a:t>
            </a:r>
            <a:r>
              <a:rPr sz="3075" spc="-37" baseline="24390" dirty="0"/>
              <a:t>3</a:t>
            </a:r>
            <a:r>
              <a:rPr sz="2450" spc="-25" dirty="0"/>
              <a:t>.</a:t>
            </a:r>
            <a:r>
              <a:rPr sz="2450" dirty="0"/>
              <a:t>	</a:t>
            </a:r>
            <a:r>
              <a:rPr sz="2450" spc="-25" dirty="0"/>
              <a:t>How</a:t>
            </a:r>
            <a:r>
              <a:rPr sz="2450" spc="80" dirty="0"/>
              <a:t> </a:t>
            </a:r>
            <a:r>
              <a:rPr sz="2450" spc="65" dirty="0"/>
              <a:t>many</a:t>
            </a:r>
            <a:r>
              <a:rPr sz="2450" spc="90" dirty="0"/>
              <a:t> </a:t>
            </a:r>
            <a:r>
              <a:rPr sz="2450" spc="-100" dirty="0"/>
              <a:t>of </a:t>
            </a:r>
            <a:r>
              <a:rPr sz="2450" spc="70" dirty="0"/>
              <a:t>its</a:t>
            </a:r>
            <a:r>
              <a:rPr sz="2450" spc="180" dirty="0"/>
              <a:t> </a:t>
            </a:r>
            <a:r>
              <a:rPr sz="2450" dirty="0"/>
              <a:t>electrons</a:t>
            </a:r>
            <a:r>
              <a:rPr sz="2450" spc="175" dirty="0"/>
              <a:t> </a:t>
            </a:r>
            <a:r>
              <a:rPr sz="2450" spc="55" dirty="0"/>
              <a:t>are</a:t>
            </a:r>
            <a:r>
              <a:rPr sz="2450" spc="180" dirty="0"/>
              <a:t> </a:t>
            </a:r>
            <a:r>
              <a:rPr sz="2450" dirty="0"/>
              <a:t>available</a:t>
            </a:r>
            <a:r>
              <a:rPr sz="2450" spc="175" dirty="0"/>
              <a:t> </a:t>
            </a:r>
            <a:r>
              <a:rPr sz="2450" dirty="0"/>
              <a:t>for</a:t>
            </a:r>
            <a:r>
              <a:rPr sz="2450" spc="180" dirty="0"/>
              <a:t> </a:t>
            </a:r>
            <a:r>
              <a:rPr sz="2450" dirty="0"/>
              <a:t>covalent</a:t>
            </a:r>
            <a:r>
              <a:rPr sz="2450" spc="175" dirty="0"/>
              <a:t> </a:t>
            </a:r>
            <a:r>
              <a:rPr sz="2450" spc="-10" dirty="0"/>
              <a:t>bonding?</a:t>
            </a:r>
            <a:r>
              <a:rPr sz="2450" dirty="0"/>
              <a:t>	(Choose</a:t>
            </a:r>
            <a:r>
              <a:rPr sz="2450" spc="185" dirty="0"/>
              <a:t> </a:t>
            </a:r>
            <a:r>
              <a:rPr sz="2450" spc="-10" dirty="0"/>
              <a:t>one.)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7758" y="2106821"/>
            <a:ext cx="1856739" cy="26701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6195" marR="802005" indent="-12700">
              <a:lnSpc>
                <a:spcPct val="135500"/>
              </a:lnSpc>
              <a:spcBef>
                <a:spcPts val="95"/>
              </a:spcBef>
            </a:pPr>
            <a:r>
              <a:rPr sz="2450" spc="65" dirty="0">
                <a:latin typeface="Garamond"/>
                <a:cs typeface="Garamond"/>
              </a:rPr>
              <a:t>A.</a:t>
            </a:r>
            <a:r>
              <a:rPr sz="2450" spc="-30" dirty="0">
                <a:latin typeface="Garamond"/>
                <a:cs typeface="Garamond"/>
              </a:rPr>
              <a:t> </a:t>
            </a:r>
            <a:r>
              <a:rPr sz="2450" spc="-85" dirty="0">
                <a:latin typeface="Garamond"/>
                <a:cs typeface="Garamond"/>
              </a:rPr>
              <a:t>None </a:t>
            </a:r>
            <a:r>
              <a:rPr sz="2450" spc="90" dirty="0">
                <a:latin typeface="Garamond"/>
                <a:cs typeface="Garamond"/>
              </a:rPr>
              <a:t>B.</a:t>
            </a:r>
            <a:r>
              <a:rPr sz="2450" spc="-30" dirty="0">
                <a:latin typeface="Garamond"/>
                <a:cs typeface="Garamond"/>
              </a:rPr>
              <a:t> </a:t>
            </a:r>
            <a:r>
              <a:rPr sz="2450" spc="-50" dirty="0">
                <a:latin typeface="Garamond"/>
                <a:cs typeface="Garamond"/>
              </a:rPr>
              <a:t>1</a:t>
            </a:r>
            <a:endParaRPr sz="2450">
              <a:latin typeface="Garamond"/>
              <a:cs typeface="Garamond"/>
            </a:endParaRPr>
          </a:p>
          <a:p>
            <a:pPr marL="31750">
              <a:lnSpc>
                <a:spcPct val="100000"/>
              </a:lnSpc>
              <a:spcBef>
                <a:spcPts val="1045"/>
              </a:spcBef>
            </a:pPr>
            <a:r>
              <a:rPr sz="2450" spc="80" dirty="0">
                <a:latin typeface="Garamond"/>
                <a:cs typeface="Garamond"/>
              </a:rPr>
              <a:t>C.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spc="-50" dirty="0">
                <a:latin typeface="Garamond"/>
                <a:cs typeface="Garamond"/>
              </a:rPr>
              <a:t>2</a:t>
            </a:r>
            <a:endParaRPr sz="2450">
              <a:latin typeface="Garamond"/>
              <a:cs typeface="Garamond"/>
            </a:endParaRPr>
          </a:p>
          <a:p>
            <a:pPr marL="19685">
              <a:lnSpc>
                <a:spcPct val="100000"/>
              </a:lnSpc>
              <a:spcBef>
                <a:spcPts val="1045"/>
              </a:spcBef>
            </a:pPr>
            <a:r>
              <a:rPr sz="2450" dirty="0">
                <a:latin typeface="Garamond"/>
                <a:cs typeface="Garamond"/>
              </a:rPr>
              <a:t>D.</a:t>
            </a:r>
            <a:r>
              <a:rPr sz="2450" spc="-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All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spc="-50" dirty="0">
                <a:latin typeface="Garamond"/>
                <a:cs typeface="Garamond"/>
              </a:rPr>
              <a:t>3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-90" dirty="0">
                <a:latin typeface="Garamond"/>
                <a:cs typeface="Garamond"/>
              </a:rPr>
              <a:t>D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60133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9.1.</a:t>
            </a:r>
            <a:r>
              <a:rPr sz="1200" spc="21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IONIC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COVALENT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BONDS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Which</a:t>
            </a:r>
            <a:r>
              <a:rPr spc="110" dirty="0"/>
              <a:t> </a:t>
            </a:r>
            <a:r>
              <a:rPr dirty="0"/>
              <a:t>of</a:t>
            </a:r>
            <a:r>
              <a:rPr spc="125" dirty="0"/>
              <a:t> </a:t>
            </a:r>
            <a:r>
              <a:rPr dirty="0"/>
              <a:t>the</a:t>
            </a:r>
            <a:r>
              <a:rPr spc="120" dirty="0"/>
              <a:t> </a:t>
            </a:r>
            <a:r>
              <a:rPr dirty="0"/>
              <a:t>following</a:t>
            </a:r>
            <a:r>
              <a:rPr spc="125" dirty="0"/>
              <a:t> </a:t>
            </a:r>
            <a:r>
              <a:rPr spc="55" dirty="0"/>
              <a:t>are</a:t>
            </a:r>
            <a:r>
              <a:rPr spc="120" dirty="0"/>
              <a:t> </a:t>
            </a:r>
            <a:r>
              <a:rPr spc="50" dirty="0"/>
              <a:t>stable</a:t>
            </a:r>
            <a:r>
              <a:rPr spc="120" dirty="0"/>
              <a:t> </a:t>
            </a:r>
            <a:r>
              <a:rPr dirty="0"/>
              <a:t>covalent</a:t>
            </a:r>
            <a:r>
              <a:rPr spc="120" dirty="0"/>
              <a:t> </a:t>
            </a:r>
            <a:r>
              <a:rPr dirty="0"/>
              <a:t>molecules?</a:t>
            </a:r>
            <a:r>
              <a:rPr spc="400" dirty="0"/>
              <a:t> </a:t>
            </a:r>
            <a:r>
              <a:rPr dirty="0"/>
              <a:t>(Choose</a:t>
            </a:r>
            <a:r>
              <a:rPr spc="120" dirty="0"/>
              <a:t> </a:t>
            </a:r>
            <a:r>
              <a:rPr spc="50" dirty="0"/>
              <a:t>all </a:t>
            </a:r>
            <a:r>
              <a:rPr spc="114" dirty="0"/>
              <a:t>that</a:t>
            </a:r>
            <a:r>
              <a:rPr spc="145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2437" y="2059259"/>
            <a:ext cx="949960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94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9415" algn="l"/>
              </a:tabLst>
            </a:pPr>
            <a:r>
              <a:rPr sz="2450" spc="-25" dirty="0">
                <a:latin typeface="Garamond"/>
                <a:cs typeface="Garamond"/>
              </a:rPr>
              <a:t>Na</a:t>
            </a:r>
            <a:r>
              <a:rPr sz="3075" spc="-37" baseline="-13550" dirty="0">
                <a:latin typeface="Garamond"/>
                <a:cs typeface="Garamond"/>
              </a:rPr>
              <a:t>2</a:t>
            </a:r>
            <a:endParaRPr sz="3075" baseline="-13550">
              <a:latin typeface="Garamond"/>
              <a:cs typeface="Garamond"/>
            </a:endParaRPr>
          </a:p>
          <a:p>
            <a:pPr marL="3994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9415" algn="l"/>
              </a:tabLst>
            </a:pPr>
            <a:r>
              <a:rPr sz="2450" spc="-25" dirty="0">
                <a:latin typeface="Garamond"/>
                <a:cs typeface="Garamond"/>
              </a:rPr>
              <a:t>NaS</a:t>
            </a:r>
            <a:endParaRPr sz="2450">
              <a:latin typeface="Garamond"/>
              <a:cs typeface="Garamond"/>
            </a:endParaRPr>
          </a:p>
          <a:p>
            <a:pPr marL="3994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9415" algn="l"/>
              </a:tabLst>
            </a:pPr>
            <a:r>
              <a:rPr sz="2450" spc="-25" dirty="0">
                <a:latin typeface="Garamond"/>
                <a:cs typeface="Garamond"/>
              </a:rPr>
              <a:t>H</a:t>
            </a:r>
            <a:r>
              <a:rPr sz="3075" spc="-37" baseline="-13550" dirty="0">
                <a:latin typeface="Garamond"/>
                <a:cs typeface="Garamond"/>
              </a:rPr>
              <a:t>2</a:t>
            </a:r>
            <a:r>
              <a:rPr sz="2450" spc="-25" dirty="0">
                <a:latin typeface="Garamond"/>
                <a:cs typeface="Garamond"/>
              </a:rPr>
              <a:t>S</a:t>
            </a:r>
            <a:endParaRPr sz="2450">
              <a:latin typeface="Garamond"/>
              <a:cs typeface="Garamond"/>
            </a:endParaRPr>
          </a:p>
          <a:p>
            <a:pPr marL="3994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9415" algn="l"/>
              </a:tabLst>
            </a:pPr>
            <a:r>
              <a:rPr sz="2450" spc="-25" dirty="0">
                <a:latin typeface="Garamond"/>
                <a:cs typeface="Garamond"/>
              </a:rPr>
              <a:t>H</a:t>
            </a:r>
            <a:r>
              <a:rPr sz="3075" spc="-37" baseline="-13550" dirty="0">
                <a:latin typeface="Garamond"/>
                <a:cs typeface="Garamond"/>
              </a:rPr>
              <a:t>3</a:t>
            </a:r>
            <a:r>
              <a:rPr sz="2450" spc="-25" dirty="0">
                <a:latin typeface="Garamond"/>
                <a:cs typeface="Garamond"/>
              </a:rPr>
              <a:t>S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601335" algn="l"/>
              </a:tabLst>
            </a:pPr>
            <a:r>
              <a:rPr sz="1200" spc="-10" dirty="0">
                <a:latin typeface="Times New Roman"/>
                <a:cs typeface="Times New Roman"/>
              </a:rPr>
              <a:t>ConcepTest</a:t>
            </a:r>
            <a:r>
              <a:rPr sz="1200" dirty="0">
                <a:latin typeface="Times New Roman"/>
                <a:cs typeface="Times New Roman"/>
              </a:rPr>
              <a:t>	9.1.</a:t>
            </a:r>
            <a:r>
              <a:rPr sz="1200" spc="21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IONIC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COVALENT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BONDS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Which</a:t>
            </a:r>
            <a:r>
              <a:rPr spc="110" dirty="0"/>
              <a:t> </a:t>
            </a:r>
            <a:r>
              <a:rPr dirty="0"/>
              <a:t>of</a:t>
            </a:r>
            <a:r>
              <a:rPr spc="125" dirty="0"/>
              <a:t> </a:t>
            </a:r>
            <a:r>
              <a:rPr dirty="0"/>
              <a:t>the</a:t>
            </a:r>
            <a:r>
              <a:rPr spc="120" dirty="0"/>
              <a:t> </a:t>
            </a:r>
            <a:r>
              <a:rPr dirty="0"/>
              <a:t>following</a:t>
            </a:r>
            <a:r>
              <a:rPr spc="125" dirty="0"/>
              <a:t> </a:t>
            </a:r>
            <a:r>
              <a:rPr spc="55" dirty="0"/>
              <a:t>are</a:t>
            </a:r>
            <a:r>
              <a:rPr spc="120" dirty="0"/>
              <a:t> </a:t>
            </a:r>
            <a:r>
              <a:rPr spc="50" dirty="0"/>
              <a:t>stable</a:t>
            </a:r>
            <a:r>
              <a:rPr spc="120" dirty="0"/>
              <a:t> </a:t>
            </a:r>
            <a:r>
              <a:rPr dirty="0"/>
              <a:t>covalent</a:t>
            </a:r>
            <a:r>
              <a:rPr spc="120" dirty="0"/>
              <a:t> </a:t>
            </a:r>
            <a:r>
              <a:rPr dirty="0"/>
              <a:t>molecules?</a:t>
            </a:r>
            <a:r>
              <a:rPr spc="400" dirty="0"/>
              <a:t> </a:t>
            </a:r>
            <a:r>
              <a:rPr dirty="0"/>
              <a:t>(Choose</a:t>
            </a:r>
            <a:r>
              <a:rPr spc="120" dirty="0"/>
              <a:t> </a:t>
            </a:r>
            <a:r>
              <a:rPr spc="50" dirty="0"/>
              <a:t>all </a:t>
            </a:r>
            <a:r>
              <a:rPr spc="114" dirty="0"/>
              <a:t>that</a:t>
            </a:r>
            <a:r>
              <a:rPr spc="145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95058" y="2059259"/>
            <a:ext cx="2261870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07034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07034" algn="l"/>
              </a:tabLst>
            </a:pPr>
            <a:r>
              <a:rPr sz="2450" spc="-25" dirty="0">
                <a:latin typeface="Garamond"/>
                <a:cs typeface="Garamond"/>
              </a:rPr>
              <a:t>Na</a:t>
            </a:r>
            <a:r>
              <a:rPr sz="3075" spc="-37" baseline="-13550" dirty="0">
                <a:latin typeface="Garamond"/>
                <a:cs typeface="Garamond"/>
              </a:rPr>
              <a:t>2</a:t>
            </a:r>
            <a:endParaRPr sz="3075" baseline="-13550">
              <a:latin typeface="Garamond"/>
              <a:cs typeface="Garamond"/>
            </a:endParaRPr>
          </a:p>
          <a:p>
            <a:pPr marL="407034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7034" algn="l"/>
              </a:tabLst>
            </a:pPr>
            <a:r>
              <a:rPr sz="2450" spc="-25" dirty="0">
                <a:latin typeface="Garamond"/>
                <a:cs typeface="Garamond"/>
              </a:rPr>
              <a:t>NaS</a:t>
            </a:r>
            <a:endParaRPr sz="2450">
              <a:latin typeface="Garamond"/>
              <a:cs typeface="Garamond"/>
            </a:endParaRPr>
          </a:p>
          <a:p>
            <a:pPr marL="4064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6400" algn="l"/>
              </a:tabLst>
            </a:pPr>
            <a:r>
              <a:rPr sz="2450" spc="-25" dirty="0">
                <a:latin typeface="Garamond"/>
                <a:cs typeface="Garamond"/>
              </a:rPr>
              <a:t>H</a:t>
            </a:r>
            <a:r>
              <a:rPr sz="3075" spc="-37" baseline="-13550" dirty="0">
                <a:latin typeface="Garamond"/>
                <a:cs typeface="Garamond"/>
              </a:rPr>
              <a:t>2</a:t>
            </a:r>
            <a:r>
              <a:rPr sz="2450" spc="-25" dirty="0">
                <a:latin typeface="Garamond"/>
                <a:cs typeface="Garamond"/>
              </a:rPr>
              <a:t>S</a:t>
            </a:r>
            <a:endParaRPr sz="2450">
              <a:latin typeface="Garamond"/>
              <a:cs typeface="Garamond"/>
            </a:endParaRPr>
          </a:p>
          <a:p>
            <a:pPr marL="4064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6400" algn="l"/>
              </a:tabLst>
            </a:pPr>
            <a:r>
              <a:rPr sz="2450" spc="-25" dirty="0">
                <a:latin typeface="Garamond"/>
                <a:cs typeface="Garamond"/>
              </a:rPr>
              <a:t>H</a:t>
            </a:r>
            <a:r>
              <a:rPr sz="3075" spc="-37" baseline="-13550" dirty="0">
                <a:latin typeface="Garamond"/>
                <a:cs typeface="Garamond"/>
              </a:rPr>
              <a:t>3</a:t>
            </a:r>
            <a:r>
              <a:rPr sz="2450" spc="-25" dirty="0">
                <a:latin typeface="Garamond"/>
                <a:cs typeface="Garamond"/>
              </a:rPr>
              <a:t>S</a:t>
            </a:r>
            <a:endParaRPr sz="2450">
              <a:latin typeface="Garamond"/>
              <a:cs typeface="Garamond"/>
            </a:endParaRPr>
          </a:p>
          <a:p>
            <a:pPr marL="25400">
              <a:lnSpc>
                <a:spcPct val="100000"/>
              </a:lnSpc>
              <a:spcBef>
                <a:spcPts val="1939"/>
              </a:spcBef>
              <a:tabLst>
                <a:tab pos="1633855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65" dirty="0">
                <a:latin typeface="Garamond"/>
                <a:cs typeface="Garamond"/>
              </a:rPr>
              <a:t>A,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25" dirty="0">
                <a:latin typeface="Garamond"/>
                <a:cs typeface="Garamond"/>
              </a:rPr>
              <a:t>C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6477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03165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9.2.</a:t>
            </a:r>
            <a:r>
              <a:rPr sz="1200" spc="27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BONDING</a:t>
            </a:r>
            <a:r>
              <a:rPr sz="1200" spc="1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ANTIBONDING</a:t>
            </a:r>
            <a:r>
              <a:rPr sz="1200" spc="19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STATES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572770" algn="l"/>
              </a:tabLst>
            </a:pPr>
            <a:r>
              <a:rPr sz="1700" b="1" spc="85" dirty="0">
                <a:latin typeface="Book Antiqua"/>
                <a:cs typeface="Book Antiqua"/>
              </a:rPr>
              <a:t>9.2</a:t>
            </a:r>
            <a:r>
              <a:rPr sz="1700" b="1" dirty="0">
                <a:latin typeface="Book Antiqua"/>
                <a:cs typeface="Book Antiqua"/>
              </a:rPr>
              <a:t>	Bonding</a:t>
            </a:r>
            <a:r>
              <a:rPr sz="1700" b="1" spc="55" dirty="0">
                <a:latin typeface="Book Antiqua"/>
                <a:cs typeface="Book Antiqua"/>
              </a:rPr>
              <a:t>  </a:t>
            </a:r>
            <a:r>
              <a:rPr sz="1700" b="1" dirty="0">
                <a:latin typeface="Book Antiqua"/>
                <a:cs typeface="Book Antiqua"/>
              </a:rPr>
              <a:t>and</a:t>
            </a:r>
            <a:r>
              <a:rPr sz="1700" b="1" spc="55" dirty="0">
                <a:latin typeface="Book Antiqua"/>
                <a:cs typeface="Book Antiqua"/>
              </a:rPr>
              <a:t>  </a:t>
            </a:r>
            <a:r>
              <a:rPr sz="1700" b="1" dirty="0">
                <a:latin typeface="Book Antiqua"/>
                <a:cs typeface="Book Antiqua"/>
              </a:rPr>
              <a:t>Antibonding</a:t>
            </a:r>
            <a:r>
              <a:rPr sz="1700" b="1" spc="55" dirty="0">
                <a:latin typeface="Book Antiqua"/>
                <a:cs typeface="Book Antiqua"/>
              </a:rPr>
              <a:t>  </a:t>
            </a:r>
            <a:r>
              <a:rPr sz="1700" b="1" spc="80" dirty="0">
                <a:latin typeface="Book Antiqua"/>
                <a:cs typeface="Book Antiqua"/>
              </a:rPr>
              <a:t>States</a:t>
            </a:r>
            <a:endParaRPr sz="1700">
              <a:latin typeface="Book Antiqua"/>
              <a:cs typeface="Book Antiqu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0253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9.2.</a:t>
            </a:r>
            <a:r>
              <a:rPr sz="1200" spc="27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BONDING</a:t>
            </a:r>
            <a:r>
              <a:rPr sz="1200" spc="1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ANTIBONDING</a:t>
            </a:r>
            <a:r>
              <a:rPr sz="1200" spc="19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STATES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634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Two</a:t>
            </a:r>
            <a:r>
              <a:rPr spc="434" dirty="0"/>
              <a:t> </a:t>
            </a:r>
            <a:r>
              <a:rPr dirty="0"/>
              <a:t>eigenstates</a:t>
            </a:r>
            <a:r>
              <a:rPr spc="434" dirty="0"/>
              <a:t> </a:t>
            </a:r>
            <a:r>
              <a:rPr dirty="0"/>
              <a:t>of</a:t>
            </a:r>
            <a:r>
              <a:rPr spc="434" dirty="0"/>
              <a:t> </a:t>
            </a:r>
            <a:r>
              <a:rPr spc="130" dirty="0"/>
              <a:t>a</a:t>
            </a:r>
            <a:r>
              <a:rPr spc="434" dirty="0"/>
              <a:t> </a:t>
            </a:r>
            <a:r>
              <a:rPr spc="50" dirty="0"/>
              <a:t>system</a:t>
            </a:r>
            <a:r>
              <a:rPr spc="430" dirty="0"/>
              <a:t> </a:t>
            </a:r>
            <a:r>
              <a:rPr spc="55" dirty="0"/>
              <a:t>are</a:t>
            </a:r>
            <a:r>
              <a:rPr spc="434" dirty="0"/>
              <a:t> </a:t>
            </a:r>
            <a:r>
              <a:rPr dirty="0"/>
              <a:t>degenerate,</a:t>
            </a:r>
            <a:r>
              <a:rPr spc="490" dirty="0"/>
              <a:t> </a:t>
            </a:r>
            <a:r>
              <a:rPr dirty="0"/>
              <a:t>meaning</a:t>
            </a:r>
            <a:r>
              <a:rPr spc="434" dirty="0"/>
              <a:t> </a:t>
            </a:r>
            <a:r>
              <a:rPr spc="80" dirty="0"/>
              <a:t>they</a:t>
            </a:r>
            <a:r>
              <a:rPr spc="434" dirty="0"/>
              <a:t> </a:t>
            </a:r>
            <a:r>
              <a:rPr spc="-20" dirty="0"/>
              <a:t>have </a:t>
            </a:r>
            <a:r>
              <a:rPr dirty="0"/>
              <a:t>the</a:t>
            </a:r>
            <a:r>
              <a:rPr spc="409" dirty="0"/>
              <a:t> </a:t>
            </a:r>
            <a:r>
              <a:rPr dirty="0"/>
              <a:t>same</a:t>
            </a:r>
            <a:r>
              <a:rPr spc="430" dirty="0"/>
              <a:t> </a:t>
            </a:r>
            <a:r>
              <a:rPr dirty="0"/>
              <a:t>energy.</a:t>
            </a:r>
            <a:r>
              <a:rPr spc="260" dirty="0"/>
              <a:t>  </a:t>
            </a:r>
            <a:r>
              <a:rPr dirty="0"/>
              <a:t>When</a:t>
            </a:r>
            <a:r>
              <a:rPr spc="420" dirty="0"/>
              <a:t> </a:t>
            </a:r>
            <a:r>
              <a:rPr dirty="0"/>
              <a:t>you</a:t>
            </a:r>
            <a:r>
              <a:rPr spc="420" dirty="0"/>
              <a:t> </a:t>
            </a:r>
            <a:r>
              <a:rPr spc="65" dirty="0"/>
              <a:t>subtract</a:t>
            </a:r>
            <a:r>
              <a:rPr spc="425" dirty="0"/>
              <a:t> </a:t>
            </a:r>
            <a:r>
              <a:rPr dirty="0"/>
              <a:t>those</a:t>
            </a:r>
            <a:r>
              <a:rPr spc="420" dirty="0"/>
              <a:t> </a:t>
            </a:r>
            <a:r>
              <a:rPr dirty="0"/>
              <a:t>two</a:t>
            </a:r>
            <a:r>
              <a:rPr spc="420" dirty="0"/>
              <a:t> </a:t>
            </a:r>
            <a:r>
              <a:rPr dirty="0"/>
              <a:t>eigenstates</a:t>
            </a:r>
            <a:r>
              <a:rPr spc="430" dirty="0"/>
              <a:t> </a:t>
            </a:r>
            <a:r>
              <a:rPr spc="30" dirty="0"/>
              <a:t>and </a:t>
            </a:r>
            <a:r>
              <a:rPr dirty="0"/>
              <a:t>normalize,</a:t>
            </a:r>
            <a:r>
              <a:rPr spc="190" dirty="0"/>
              <a:t> </a:t>
            </a:r>
            <a:r>
              <a:rPr dirty="0"/>
              <a:t>you</a:t>
            </a:r>
            <a:r>
              <a:rPr spc="190" dirty="0"/>
              <a:t> </a:t>
            </a:r>
            <a:r>
              <a:rPr dirty="0"/>
              <a:t>end</a:t>
            </a:r>
            <a:r>
              <a:rPr spc="190" dirty="0"/>
              <a:t> </a:t>
            </a:r>
            <a:r>
              <a:rPr dirty="0"/>
              <a:t>up</a:t>
            </a:r>
            <a:r>
              <a:rPr spc="190" dirty="0"/>
              <a:t> </a:t>
            </a:r>
            <a:r>
              <a:rPr spc="65" dirty="0"/>
              <a:t>with.</a:t>
            </a:r>
            <a:r>
              <a:rPr spc="-200" dirty="0"/>
              <a:t> </a:t>
            </a:r>
            <a:r>
              <a:rPr spc="75" dirty="0"/>
              <a:t>.</a:t>
            </a:r>
            <a:r>
              <a:rPr spc="-200" dirty="0"/>
              <a:t> </a:t>
            </a:r>
            <a:r>
              <a:rPr spc="75" dirty="0"/>
              <a:t>.</a:t>
            </a:r>
            <a:r>
              <a:rPr spc="-195" dirty="0"/>
              <a:t> </a:t>
            </a:r>
            <a:r>
              <a:rPr dirty="0"/>
              <a:t>(Choose</a:t>
            </a:r>
            <a:r>
              <a:rPr spc="19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421615"/>
            <a:ext cx="5553710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another</a:t>
            </a:r>
            <a:r>
              <a:rPr sz="2450" spc="3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eigenstate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with</a:t>
            </a:r>
            <a:r>
              <a:rPr sz="2450" spc="3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same</a:t>
            </a:r>
            <a:r>
              <a:rPr sz="2450" spc="32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energy.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another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eigenstate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with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different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energy.</a:t>
            </a:r>
            <a:endParaRPr sz="2450">
              <a:latin typeface="Garamond"/>
              <a:cs typeface="Garamond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not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eigenstate</a:t>
            </a:r>
            <a:r>
              <a:rPr sz="2450" spc="265" dirty="0">
                <a:latin typeface="Garamond"/>
                <a:cs typeface="Garamond"/>
              </a:rPr>
              <a:t> </a:t>
            </a: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all.</a:t>
            </a:r>
            <a:endParaRPr sz="2450">
              <a:latin typeface="Garamond"/>
              <a:cs typeface="Garamond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depends.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0253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9.2.</a:t>
            </a:r>
            <a:r>
              <a:rPr sz="1200" spc="27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BONDING</a:t>
            </a:r>
            <a:r>
              <a:rPr sz="1200" spc="1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ANTIBONDING</a:t>
            </a:r>
            <a:r>
              <a:rPr sz="1200" spc="19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STATES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634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Two</a:t>
            </a:r>
            <a:r>
              <a:rPr spc="434" dirty="0"/>
              <a:t> </a:t>
            </a:r>
            <a:r>
              <a:rPr dirty="0"/>
              <a:t>eigenstates</a:t>
            </a:r>
            <a:r>
              <a:rPr spc="434" dirty="0"/>
              <a:t> </a:t>
            </a:r>
            <a:r>
              <a:rPr dirty="0"/>
              <a:t>of</a:t>
            </a:r>
            <a:r>
              <a:rPr spc="434" dirty="0"/>
              <a:t> </a:t>
            </a:r>
            <a:r>
              <a:rPr spc="130" dirty="0"/>
              <a:t>a</a:t>
            </a:r>
            <a:r>
              <a:rPr spc="434" dirty="0"/>
              <a:t> </a:t>
            </a:r>
            <a:r>
              <a:rPr spc="50" dirty="0"/>
              <a:t>system</a:t>
            </a:r>
            <a:r>
              <a:rPr spc="430" dirty="0"/>
              <a:t> </a:t>
            </a:r>
            <a:r>
              <a:rPr spc="55" dirty="0"/>
              <a:t>are</a:t>
            </a:r>
            <a:r>
              <a:rPr spc="434" dirty="0"/>
              <a:t> </a:t>
            </a:r>
            <a:r>
              <a:rPr dirty="0"/>
              <a:t>degenerate,</a:t>
            </a:r>
            <a:r>
              <a:rPr spc="490" dirty="0"/>
              <a:t> </a:t>
            </a:r>
            <a:r>
              <a:rPr dirty="0"/>
              <a:t>meaning</a:t>
            </a:r>
            <a:r>
              <a:rPr spc="434" dirty="0"/>
              <a:t> </a:t>
            </a:r>
            <a:r>
              <a:rPr spc="80" dirty="0"/>
              <a:t>they</a:t>
            </a:r>
            <a:r>
              <a:rPr spc="434" dirty="0"/>
              <a:t> </a:t>
            </a:r>
            <a:r>
              <a:rPr spc="-20" dirty="0"/>
              <a:t>have </a:t>
            </a:r>
            <a:r>
              <a:rPr dirty="0"/>
              <a:t>the</a:t>
            </a:r>
            <a:r>
              <a:rPr spc="409" dirty="0"/>
              <a:t> </a:t>
            </a:r>
            <a:r>
              <a:rPr dirty="0"/>
              <a:t>same</a:t>
            </a:r>
            <a:r>
              <a:rPr spc="430" dirty="0"/>
              <a:t> </a:t>
            </a:r>
            <a:r>
              <a:rPr dirty="0"/>
              <a:t>energy.</a:t>
            </a:r>
            <a:r>
              <a:rPr spc="260" dirty="0"/>
              <a:t>  </a:t>
            </a:r>
            <a:r>
              <a:rPr dirty="0"/>
              <a:t>When</a:t>
            </a:r>
            <a:r>
              <a:rPr spc="420" dirty="0"/>
              <a:t> </a:t>
            </a:r>
            <a:r>
              <a:rPr dirty="0"/>
              <a:t>you</a:t>
            </a:r>
            <a:r>
              <a:rPr spc="420" dirty="0"/>
              <a:t> </a:t>
            </a:r>
            <a:r>
              <a:rPr spc="65" dirty="0"/>
              <a:t>subtract</a:t>
            </a:r>
            <a:r>
              <a:rPr spc="425" dirty="0"/>
              <a:t> </a:t>
            </a:r>
            <a:r>
              <a:rPr dirty="0"/>
              <a:t>those</a:t>
            </a:r>
            <a:r>
              <a:rPr spc="420" dirty="0"/>
              <a:t> </a:t>
            </a:r>
            <a:r>
              <a:rPr dirty="0"/>
              <a:t>two</a:t>
            </a:r>
            <a:r>
              <a:rPr spc="420" dirty="0"/>
              <a:t> </a:t>
            </a:r>
            <a:r>
              <a:rPr dirty="0"/>
              <a:t>eigenstates</a:t>
            </a:r>
            <a:r>
              <a:rPr spc="430" dirty="0"/>
              <a:t> </a:t>
            </a:r>
            <a:r>
              <a:rPr spc="30" dirty="0"/>
              <a:t>and </a:t>
            </a:r>
            <a:r>
              <a:rPr dirty="0"/>
              <a:t>normalize,</a:t>
            </a:r>
            <a:r>
              <a:rPr spc="190" dirty="0"/>
              <a:t> </a:t>
            </a:r>
            <a:r>
              <a:rPr dirty="0"/>
              <a:t>you</a:t>
            </a:r>
            <a:r>
              <a:rPr spc="190" dirty="0"/>
              <a:t> </a:t>
            </a:r>
            <a:r>
              <a:rPr dirty="0"/>
              <a:t>end</a:t>
            </a:r>
            <a:r>
              <a:rPr spc="190" dirty="0"/>
              <a:t> </a:t>
            </a:r>
            <a:r>
              <a:rPr dirty="0"/>
              <a:t>up</a:t>
            </a:r>
            <a:r>
              <a:rPr spc="190" dirty="0"/>
              <a:t> </a:t>
            </a:r>
            <a:r>
              <a:rPr spc="65" dirty="0"/>
              <a:t>with.</a:t>
            </a:r>
            <a:r>
              <a:rPr spc="-200" dirty="0"/>
              <a:t> </a:t>
            </a:r>
            <a:r>
              <a:rPr spc="75" dirty="0"/>
              <a:t>.</a:t>
            </a:r>
            <a:r>
              <a:rPr spc="-200" dirty="0"/>
              <a:t> </a:t>
            </a:r>
            <a:r>
              <a:rPr spc="75" dirty="0"/>
              <a:t>.</a:t>
            </a:r>
            <a:r>
              <a:rPr spc="-195" dirty="0"/>
              <a:t> </a:t>
            </a:r>
            <a:r>
              <a:rPr dirty="0"/>
              <a:t>(Choose</a:t>
            </a:r>
            <a:r>
              <a:rPr spc="190" dirty="0"/>
              <a:t> </a:t>
            </a:r>
            <a:r>
              <a:rPr spc="-10" dirty="0"/>
              <a:t>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421615"/>
            <a:ext cx="5561330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433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another</a:t>
            </a:r>
            <a:r>
              <a:rPr sz="2450" spc="3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eigenstate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with</a:t>
            </a:r>
            <a:r>
              <a:rPr sz="2450" spc="3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same</a:t>
            </a:r>
            <a:r>
              <a:rPr sz="2450" spc="32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energy.</a:t>
            </a:r>
            <a:endParaRPr sz="2450">
              <a:latin typeface="Garamond"/>
              <a:cs typeface="Garamond"/>
            </a:endParaRPr>
          </a:p>
          <a:p>
            <a:pPr marL="39433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4335" algn="l"/>
              </a:tabLst>
            </a:pPr>
            <a:r>
              <a:rPr sz="2450" dirty="0">
                <a:latin typeface="Garamond"/>
                <a:cs typeface="Garamond"/>
              </a:rPr>
              <a:t>another</a:t>
            </a:r>
            <a:r>
              <a:rPr sz="2450" spc="2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eigenstate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with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different</a:t>
            </a:r>
            <a:r>
              <a:rPr sz="2450" spc="29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energy.</a:t>
            </a:r>
            <a:endParaRPr sz="2450">
              <a:latin typeface="Garamond"/>
              <a:cs typeface="Garamond"/>
            </a:endParaRPr>
          </a:p>
          <a:p>
            <a:pPr marL="3937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dirty="0">
                <a:latin typeface="Garamond"/>
                <a:cs typeface="Garamond"/>
              </a:rPr>
              <a:t>not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an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eigenstate</a:t>
            </a:r>
            <a:r>
              <a:rPr sz="2450" spc="265" dirty="0">
                <a:latin typeface="Garamond"/>
                <a:cs typeface="Garamond"/>
              </a:rPr>
              <a:t> </a:t>
            </a: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27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all.</a:t>
            </a:r>
            <a:endParaRPr sz="2450">
              <a:latin typeface="Garamond"/>
              <a:cs typeface="Garamond"/>
            </a:endParaRPr>
          </a:p>
          <a:p>
            <a:pPr marL="3937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3700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depends.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  <a:tabLst>
                <a:tab pos="1621155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-50" dirty="0">
                <a:latin typeface="Garamond"/>
                <a:cs typeface="Garamond"/>
              </a:rPr>
              <a:t>A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0253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9.2.</a:t>
            </a:r>
            <a:r>
              <a:rPr sz="1200" spc="27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BONDING</a:t>
            </a:r>
            <a:r>
              <a:rPr sz="1200" spc="1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ANTIBONDING</a:t>
            </a:r>
            <a:r>
              <a:rPr sz="1200" spc="19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STATES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1034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In</a:t>
            </a:r>
            <a:r>
              <a:rPr spc="265" dirty="0"/>
              <a:t> </a:t>
            </a:r>
            <a:r>
              <a:rPr spc="65" dirty="0"/>
              <a:t>an</a:t>
            </a:r>
            <a:r>
              <a:rPr spc="275" dirty="0"/>
              <a:t> </a:t>
            </a:r>
            <a:r>
              <a:rPr dirty="0"/>
              <a:t>H</a:t>
            </a:r>
            <a:r>
              <a:rPr sz="3075" baseline="-13550" dirty="0"/>
              <a:t>2</a:t>
            </a:r>
            <a:r>
              <a:rPr sz="3075" spc="630" baseline="-13550" dirty="0"/>
              <a:t> </a:t>
            </a:r>
            <a:r>
              <a:rPr sz="2450" dirty="0"/>
              <a:t>molecule,</a:t>
            </a:r>
            <a:r>
              <a:rPr sz="2450" spc="310" dirty="0"/>
              <a:t> </a:t>
            </a:r>
            <a:r>
              <a:rPr sz="2450" dirty="0"/>
              <a:t>which</a:t>
            </a:r>
            <a:r>
              <a:rPr sz="2450" spc="275" dirty="0"/>
              <a:t> </a:t>
            </a:r>
            <a:r>
              <a:rPr sz="2450" dirty="0"/>
              <a:t>of</a:t>
            </a:r>
            <a:r>
              <a:rPr sz="2450" spc="275" dirty="0"/>
              <a:t> </a:t>
            </a:r>
            <a:r>
              <a:rPr sz="2450" dirty="0"/>
              <a:t>the</a:t>
            </a:r>
            <a:r>
              <a:rPr sz="2450" spc="275" dirty="0"/>
              <a:t> </a:t>
            </a:r>
            <a:r>
              <a:rPr sz="2450" dirty="0"/>
              <a:t>following</a:t>
            </a:r>
            <a:r>
              <a:rPr sz="2450" spc="275" dirty="0"/>
              <a:t> </a:t>
            </a:r>
            <a:r>
              <a:rPr sz="2450" dirty="0"/>
              <a:t>describes</a:t>
            </a:r>
            <a:r>
              <a:rPr sz="2450" spc="275" dirty="0"/>
              <a:t> </a:t>
            </a:r>
            <a:r>
              <a:rPr sz="2450" dirty="0"/>
              <a:t>the</a:t>
            </a:r>
            <a:r>
              <a:rPr sz="2450" spc="280" dirty="0"/>
              <a:t> </a:t>
            </a:r>
            <a:r>
              <a:rPr sz="2450" spc="-10" dirty="0"/>
              <a:t>energies </a:t>
            </a:r>
            <a:r>
              <a:rPr sz="2450" spc="65" dirty="0"/>
              <a:t>(per</a:t>
            </a:r>
            <a:r>
              <a:rPr sz="2450" spc="135" dirty="0"/>
              <a:t> </a:t>
            </a:r>
            <a:r>
              <a:rPr sz="2450" dirty="0"/>
              <a:t>electron)</a:t>
            </a:r>
            <a:r>
              <a:rPr sz="2450" spc="140" dirty="0"/>
              <a:t> </a:t>
            </a:r>
            <a:r>
              <a:rPr sz="2450" dirty="0"/>
              <a:t>of</a:t>
            </a:r>
            <a:r>
              <a:rPr sz="2450" spc="140" dirty="0"/>
              <a:t> </a:t>
            </a:r>
            <a:r>
              <a:rPr sz="2450" dirty="0"/>
              <a:t>the</a:t>
            </a:r>
            <a:r>
              <a:rPr sz="2450" spc="140" dirty="0"/>
              <a:t> </a:t>
            </a:r>
            <a:r>
              <a:rPr sz="2450" spc="65" dirty="0"/>
              <a:t>states</a:t>
            </a:r>
            <a:r>
              <a:rPr sz="2450" spc="140" dirty="0"/>
              <a:t> </a:t>
            </a:r>
            <a:r>
              <a:rPr sz="2450" b="0" i="1" dirty="0">
                <a:latin typeface="Bookman Old Style"/>
                <a:cs typeface="Bookman Old Style"/>
              </a:rPr>
              <a:t>ψ</a:t>
            </a:r>
            <a:r>
              <a:rPr sz="3075" b="0" i="1" baseline="-14905" dirty="0">
                <a:latin typeface="Bookman Old Style"/>
                <a:cs typeface="Bookman Old Style"/>
              </a:rPr>
              <a:t>S</a:t>
            </a:r>
            <a:r>
              <a:rPr sz="3075" b="0" i="1" spc="382" baseline="-14905" dirty="0">
                <a:latin typeface="Bookman Old Style"/>
                <a:cs typeface="Bookman Old Style"/>
              </a:rPr>
              <a:t> </a:t>
            </a:r>
            <a:r>
              <a:rPr sz="2450" spc="130" dirty="0"/>
              <a:t>=</a:t>
            </a:r>
            <a:r>
              <a:rPr sz="2450" spc="90" dirty="0"/>
              <a:t> </a:t>
            </a:r>
            <a:r>
              <a:rPr sz="2450" b="0" i="1" dirty="0">
                <a:latin typeface="Bookman Old Style"/>
                <a:cs typeface="Bookman Old Style"/>
              </a:rPr>
              <a:t>A</a:t>
            </a:r>
            <a:r>
              <a:rPr sz="2450" dirty="0"/>
              <a:t>(</a:t>
            </a:r>
            <a:r>
              <a:rPr sz="2450" b="0" i="1" dirty="0">
                <a:latin typeface="Bookman Old Style"/>
                <a:cs typeface="Bookman Old Style"/>
              </a:rPr>
              <a:t>ψ</a:t>
            </a:r>
            <a:r>
              <a:rPr sz="3075" baseline="-13550" dirty="0"/>
              <a:t>1</a:t>
            </a:r>
            <a:r>
              <a:rPr sz="3075" spc="135" baseline="-13550" dirty="0"/>
              <a:t> </a:t>
            </a:r>
            <a:r>
              <a:rPr sz="2450" spc="130" dirty="0"/>
              <a:t>+</a:t>
            </a:r>
            <a:r>
              <a:rPr sz="2450" spc="-60" dirty="0"/>
              <a:t> </a:t>
            </a:r>
            <a:r>
              <a:rPr sz="2450" b="0" i="1" dirty="0">
                <a:latin typeface="Bookman Old Style"/>
                <a:cs typeface="Bookman Old Style"/>
              </a:rPr>
              <a:t>ψ</a:t>
            </a:r>
            <a:r>
              <a:rPr sz="3075" baseline="-13550" dirty="0"/>
              <a:t>2</a:t>
            </a:r>
            <a:r>
              <a:rPr sz="2450" dirty="0"/>
              <a:t>)</a:t>
            </a:r>
            <a:r>
              <a:rPr sz="2450" spc="140" dirty="0"/>
              <a:t> </a:t>
            </a:r>
            <a:r>
              <a:rPr sz="2450" spc="55" dirty="0"/>
              <a:t>and</a:t>
            </a:r>
            <a:r>
              <a:rPr sz="2450" spc="140" dirty="0"/>
              <a:t> </a:t>
            </a:r>
            <a:r>
              <a:rPr sz="2450" b="0" i="1" dirty="0">
                <a:latin typeface="Bookman Old Style"/>
                <a:cs typeface="Bookman Old Style"/>
              </a:rPr>
              <a:t>ψ</a:t>
            </a:r>
            <a:r>
              <a:rPr sz="3075" b="0" i="1" baseline="-14905" dirty="0">
                <a:latin typeface="Bookman Old Style"/>
                <a:cs typeface="Bookman Old Style"/>
              </a:rPr>
              <a:t>D</a:t>
            </a:r>
            <a:r>
              <a:rPr sz="3075" b="0" i="1" spc="292" baseline="-14905" dirty="0">
                <a:latin typeface="Bookman Old Style"/>
                <a:cs typeface="Bookman Old Style"/>
              </a:rPr>
              <a:t> </a:t>
            </a:r>
            <a:r>
              <a:rPr sz="2450" spc="130" dirty="0"/>
              <a:t>=</a:t>
            </a:r>
            <a:r>
              <a:rPr sz="2450" spc="90" dirty="0"/>
              <a:t> </a:t>
            </a:r>
            <a:r>
              <a:rPr sz="2450" b="0" i="1" dirty="0">
                <a:latin typeface="Bookman Old Style"/>
                <a:cs typeface="Bookman Old Style"/>
              </a:rPr>
              <a:t>B</a:t>
            </a:r>
            <a:r>
              <a:rPr sz="2450" dirty="0"/>
              <a:t>(</a:t>
            </a:r>
            <a:r>
              <a:rPr sz="2450" b="0" i="1" dirty="0">
                <a:latin typeface="Bookman Old Style"/>
                <a:cs typeface="Bookman Old Style"/>
              </a:rPr>
              <a:t>ψ</a:t>
            </a:r>
            <a:r>
              <a:rPr sz="3075" baseline="-13550" dirty="0"/>
              <a:t>1</a:t>
            </a:r>
            <a:r>
              <a:rPr sz="3075" spc="135" baseline="-13550" dirty="0"/>
              <a:t> </a:t>
            </a:r>
            <a:r>
              <a:rPr sz="2450" i="1" spc="445" dirty="0">
                <a:latin typeface="Arial"/>
                <a:cs typeface="Arial"/>
              </a:rPr>
              <a:t>− </a:t>
            </a:r>
            <a:r>
              <a:rPr sz="2450" b="0" i="1" dirty="0">
                <a:latin typeface="Bookman Old Style"/>
                <a:cs typeface="Bookman Old Style"/>
              </a:rPr>
              <a:t>ψ</a:t>
            </a:r>
            <a:r>
              <a:rPr sz="3075" baseline="-13550" dirty="0"/>
              <a:t>2</a:t>
            </a:r>
            <a:r>
              <a:rPr sz="2450" dirty="0"/>
              <a:t>)?</a:t>
            </a:r>
            <a:r>
              <a:rPr sz="2450" spc="484" dirty="0"/>
              <a:t> </a:t>
            </a:r>
            <a:r>
              <a:rPr sz="2450" dirty="0"/>
              <a:t>(Choose</a:t>
            </a:r>
            <a:r>
              <a:rPr sz="2450" spc="204" dirty="0"/>
              <a:t> </a:t>
            </a:r>
            <a:r>
              <a:rPr sz="2450" spc="-10" dirty="0"/>
              <a:t>one.)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2437" y="2421615"/>
            <a:ext cx="8270875" cy="2429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994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99415" algn="l"/>
              </a:tabLst>
            </a:pPr>
            <a:r>
              <a:rPr sz="2450" spc="70" dirty="0">
                <a:latin typeface="Garamond"/>
                <a:cs typeface="Garamond"/>
              </a:rPr>
              <a:t>They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both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equal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i="1" spc="70" dirty="0">
                <a:latin typeface="Arial"/>
                <a:cs typeface="Arial"/>
              </a:rPr>
              <a:t>−</a:t>
            </a:r>
            <a:r>
              <a:rPr sz="2450" spc="70" dirty="0">
                <a:latin typeface="Garamond"/>
                <a:cs typeface="Garamond"/>
              </a:rPr>
              <a:t>13</a:t>
            </a:r>
            <a:r>
              <a:rPr sz="2450" b="0" i="1" spc="70" dirty="0">
                <a:latin typeface="Bookman Old Style"/>
                <a:cs typeface="Bookman Old Style"/>
              </a:rPr>
              <a:t>.</a:t>
            </a:r>
            <a:r>
              <a:rPr sz="2450" spc="70" dirty="0">
                <a:latin typeface="Garamond"/>
                <a:cs typeface="Garamond"/>
              </a:rPr>
              <a:t>6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eV.</a:t>
            </a:r>
            <a:endParaRPr sz="2450">
              <a:latin typeface="Garamond"/>
              <a:cs typeface="Garamond"/>
            </a:endParaRPr>
          </a:p>
          <a:p>
            <a:pPr marL="3994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9415" algn="l"/>
              </a:tabLst>
            </a:pPr>
            <a:r>
              <a:rPr sz="2450" spc="70" dirty="0">
                <a:latin typeface="Garamond"/>
                <a:cs typeface="Garamond"/>
              </a:rPr>
              <a:t>They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both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lower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(more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negative)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i="1" spc="70" dirty="0">
                <a:latin typeface="Arial"/>
                <a:cs typeface="Arial"/>
              </a:rPr>
              <a:t>−</a:t>
            </a:r>
            <a:r>
              <a:rPr sz="2450" spc="70" dirty="0">
                <a:latin typeface="Garamond"/>
                <a:cs typeface="Garamond"/>
              </a:rPr>
              <a:t>13</a:t>
            </a:r>
            <a:r>
              <a:rPr sz="2450" b="0" i="1" spc="70" dirty="0">
                <a:latin typeface="Bookman Old Style"/>
                <a:cs typeface="Bookman Old Style"/>
              </a:rPr>
              <a:t>.</a:t>
            </a:r>
            <a:r>
              <a:rPr sz="2450" spc="70" dirty="0">
                <a:latin typeface="Garamond"/>
                <a:cs typeface="Garamond"/>
              </a:rPr>
              <a:t>6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eV.</a:t>
            </a:r>
            <a:endParaRPr sz="2450">
              <a:latin typeface="Garamond"/>
              <a:cs typeface="Garamond"/>
            </a:endParaRPr>
          </a:p>
          <a:p>
            <a:pPr marL="3994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9415" algn="l"/>
              </a:tabLst>
            </a:pPr>
            <a:r>
              <a:rPr sz="2450" spc="70" dirty="0">
                <a:latin typeface="Garamond"/>
                <a:cs typeface="Garamond"/>
              </a:rPr>
              <a:t>They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both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higher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(less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negative)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than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i="1" spc="70" dirty="0">
                <a:latin typeface="Arial"/>
                <a:cs typeface="Arial"/>
              </a:rPr>
              <a:t>−</a:t>
            </a:r>
            <a:r>
              <a:rPr sz="2450" spc="70" dirty="0">
                <a:latin typeface="Garamond"/>
                <a:cs typeface="Garamond"/>
              </a:rPr>
              <a:t>13</a:t>
            </a:r>
            <a:r>
              <a:rPr sz="2450" b="0" i="1" spc="70" dirty="0">
                <a:latin typeface="Bookman Old Style"/>
                <a:cs typeface="Bookman Old Style"/>
              </a:rPr>
              <a:t>.</a:t>
            </a:r>
            <a:r>
              <a:rPr sz="2450" spc="70" dirty="0">
                <a:latin typeface="Garamond"/>
                <a:cs typeface="Garamond"/>
              </a:rPr>
              <a:t>6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eV.</a:t>
            </a:r>
            <a:endParaRPr sz="2450">
              <a:latin typeface="Garamond"/>
              <a:cs typeface="Garamond"/>
            </a:endParaRPr>
          </a:p>
          <a:p>
            <a:pPr marL="3994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9941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spc="-60" dirty="0">
                <a:latin typeface="Garamond"/>
                <a:cs typeface="Garamond"/>
              </a:rPr>
              <a:t>of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b="0" i="1" spc="-35" dirty="0">
                <a:latin typeface="Bookman Old Style"/>
                <a:cs typeface="Bookman Old Style"/>
              </a:rPr>
              <a:t>ψ</a:t>
            </a:r>
            <a:r>
              <a:rPr sz="3075" b="0" i="1" spc="-52" baseline="-14905" dirty="0">
                <a:latin typeface="Bookman Old Style"/>
                <a:cs typeface="Bookman Old Style"/>
              </a:rPr>
              <a:t>S</a:t>
            </a:r>
            <a:r>
              <a:rPr sz="3075" b="0" i="1" spc="315" baseline="-14905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lower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i="1" spc="70" dirty="0">
                <a:latin typeface="Arial"/>
                <a:cs typeface="Arial"/>
              </a:rPr>
              <a:t>−</a:t>
            </a:r>
            <a:r>
              <a:rPr sz="2450" spc="70" dirty="0">
                <a:latin typeface="Garamond"/>
                <a:cs typeface="Garamond"/>
              </a:rPr>
              <a:t>13</a:t>
            </a:r>
            <a:r>
              <a:rPr sz="2450" b="0" i="1" spc="70" dirty="0">
                <a:latin typeface="Bookman Old Style"/>
                <a:cs typeface="Bookman Old Style"/>
              </a:rPr>
              <a:t>.</a:t>
            </a:r>
            <a:r>
              <a:rPr sz="2450" spc="70" dirty="0">
                <a:latin typeface="Garamond"/>
                <a:cs typeface="Garamond"/>
              </a:rPr>
              <a:t>6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eV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spc="-60" dirty="0">
                <a:latin typeface="Garamond"/>
                <a:cs typeface="Garamond"/>
              </a:rPr>
              <a:t>of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ψ</a:t>
            </a:r>
            <a:r>
              <a:rPr sz="3075" b="0" i="1" spc="-37" baseline="-14905" dirty="0">
                <a:latin typeface="Bookman Old Style"/>
                <a:cs typeface="Bookman Old Style"/>
              </a:rPr>
              <a:t>D</a:t>
            </a:r>
            <a:endParaRPr sz="3075" baseline="-14905">
              <a:latin typeface="Bookman Old Style"/>
              <a:cs typeface="Bookman Old Style"/>
            </a:endParaRPr>
          </a:p>
          <a:p>
            <a:pPr marL="400685">
              <a:lnSpc>
                <a:spcPct val="100000"/>
              </a:lnSpc>
              <a:spcBef>
                <a:spcPts val="45"/>
              </a:spcBef>
            </a:pPr>
            <a:r>
              <a:rPr sz="2450" dirty="0">
                <a:latin typeface="Garamond"/>
                <a:cs typeface="Garamond"/>
              </a:rPr>
              <a:t>is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higher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i="1" spc="70" dirty="0">
                <a:latin typeface="Arial"/>
                <a:cs typeface="Arial"/>
              </a:rPr>
              <a:t>−</a:t>
            </a:r>
            <a:r>
              <a:rPr sz="2450" spc="70" dirty="0">
                <a:latin typeface="Garamond"/>
                <a:cs typeface="Garamond"/>
              </a:rPr>
              <a:t>13</a:t>
            </a:r>
            <a:r>
              <a:rPr sz="2450" b="0" i="1" spc="70" dirty="0">
                <a:latin typeface="Bookman Old Style"/>
                <a:cs typeface="Bookman Old Style"/>
              </a:rPr>
              <a:t>.</a:t>
            </a:r>
            <a:r>
              <a:rPr sz="2450" spc="70" dirty="0">
                <a:latin typeface="Garamond"/>
                <a:cs typeface="Garamond"/>
              </a:rPr>
              <a:t>6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eV.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0253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9.2.</a:t>
            </a:r>
            <a:r>
              <a:rPr sz="1200" spc="27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BONDING</a:t>
            </a:r>
            <a:r>
              <a:rPr sz="1200" spc="1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ANTIBONDING</a:t>
            </a:r>
            <a:r>
              <a:rPr sz="1200" spc="19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STATES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6119" y="1208797"/>
            <a:ext cx="8281034" cy="116268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400" marR="17780" algn="just">
              <a:lnSpc>
                <a:spcPct val="101699"/>
              </a:lnSpc>
              <a:spcBef>
                <a:spcPts val="75"/>
              </a:spcBef>
            </a:pPr>
            <a:r>
              <a:rPr dirty="0"/>
              <a:t>In</a:t>
            </a:r>
            <a:r>
              <a:rPr spc="265" dirty="0"/>
              <a:t> </a:t>
            </a:r>
            <a:r>
              <a:rPr spc="65" dirty="0"/>
              <a:t>an</a:t>
            </a:r>
            <a:r>
              <a:rPr spc="275" dirty="0"/>
              <a:t> </a:t>
            </a:r>
            <a:r>
              <a:rPr dirty="0"/>
              <a:t>H</a:t>
            </a:r>
            <a:r>
              <a:rPr sz="3075" baseline="-13550" dirty="0"/>
              <a:t>2</a:t>
            </a:r>
            <a:r>
              <a:rPr sz="3075" spc="630" baseline="-13550" dirty="0"/>
              <a:t> </a:t>
            </a:r>
            <a:r>
              <a:rPr sz="2450" dirty="0"/>
              <a:t>molecule,</a:t>
            </a:r>
            <a:r>
              <a:rPr sz="2450" spc="310" dirty="0"/>
              <a:t> </a:t>
            </a:r>
            <a:r>
              <a:rPr sz="2450" dirty="0"/>
              <a:t>which</a:t>
            </a:r>
            <a:r>
              <a:rPr sz="2450" spc="275" dirty="0"/>
              <a:t> </a:t>
            </a:r>
            <a:r>
              <a:rPr sz="2450" dirty="0"/>
              <a:t>of</a:t>
            </a:r>
            <a:r>
              <a:rPr sz="2450" spc="275" dirty="0"/>
              <a:t> </a:t>
            </a:r>
            <a:r>
              <a:rPr sz="2450" dirty="0"/>
              <a:t>the</a:t>
            </a:r>
            <a:r>
              <a:rPr sz="2450" spc="275" dirty="0"/>
              <a:t> </a:t>
            </a:r>
            <a:r>
              <a:rPr sz="2450" dirty="0"/>
              <a:t>following</a:t>
            </a:r>
            <a:r>
              <a:rPr sz="2450" spc="275" dirty="0"/>
              <a:t> </a:t>
            </a:r>
            <a:r>
              <a:rPr sz="2450" dirty="0"/>
              <a:t>describes</a:t>
            </a:r>
            <a:r>
              <a:rPr sz="2450" spc="275" dirty="0"/>
              <a:t> </a:t>
            </a:r>
            <a:r>
              <a:rPr sz="2450" dirty="0"/>
              <a:t>the</a:t>
            </a:r>
            <a:r>
              <a:rPr sz="2450" spc="280" dirty="0"/>
              <a:t> </a:t>
            </a:r>
            <a:r>
              <a:rPr sz="2450" spc="-10" dirty="0"/>
              <a:t>energies </a:t>
            </a:r>
            <a:r>
              <a:rPr sz="2450" spc="65" dirty="0"/>
              <a:t>(per</a:t>
            </a:r>
            <a:r>
              <a:rPr sz="2450" spc="135" dirty="0"/>
              <a:t> </a:t>
            </a:r>
            <a:r>
              <a:rPr sz="2450" dirty="0"/>
              <a:t>electron)</a:t>
            </a:r>
            <a:r>
              <a:rPr sz="2450" spc="140" dirty="0"/>
              <a:t> </a:t>
            </a:r>
            <a:r>
              <a:rPr sz="2450" dirty="0"/>
              <a:t>of</a:t>
            </a:r>
            <a:r>
              <a:rPr sz="2450" spc="140" dirty="0"/>
              <a:t> </a:t>
            </a:r>
            <a:r>
              <a:rPr sz="2450" dirty="0"/>
              <a:t>the</a:t>
            </a:r>
            <a:r>
              <a:rPr sz="2450" spc="140" dirty="0"/>
              <a:t> </a:t>
            </a:r>
            <a:r>
              <a:rPr sz="2450" spc="65" dirty="0"/>
              <a:t>states</a:t>
            </a:r>
            <a:r>
              <a:rPr sz="2450" spc="140" dirty="0"/>
              <a:t> </a:t>
            </a:r>
            <a:r>
              <a:rPr sz="2450" b="0" i="1" dirty="0">
                <a:latin typeface="Bookman Old Style"/>
                <a:cs typeface="Bookman Old Style"/>
              </a:rPr>
              <a:t>ψ</a:t>
            </a:r>
            <a:r>
              <a:rPr sz="3075" b="0" i="1" baseline="-14905" dirty="0">
                <a:latin typeface="Bookman Old Style"/>
                <a:cs typeface="Bookman Old Style"/>
              </a:rPr>
              <a:t>S</a:t>
            </a:r>
            <a:r>
              <a:rPr sz="3075" b="0" i="1" spc="382" baseline="-14905" dirty="0">
                <a:latin typeface="Bookman Old Style"/>
                <a:cs typeface="Bookman Old Style"/>
              </a:rPr>
              <a:t> </a:t>
            </a:r>
            <a:r>
              <a:rPr sz="2450" spc="130" dirty="0"/>
              <a:t>=</a:t>
            </a:r>
            <a:r>
              <a:rPr sz="2450" spc="90" dirty="0"/>
              <a:t> </a:t>
            </a:r>
            <a:r>
              <a:rPr sz="2450" b="0" i="1" dirty="0">
                <a:latin typeface="Bookman Old Style"/>
                <a:cs typeface="Bookman Old Style"/>
              </a:rPr>
              <a:t>A</a:t>
            </a:r>
            <a:r>
              <a:rPr sz="2450" dirty="0"/>
              <a:t>(</a:t>
            </a:r>
            <a:r>
              <a:rPr sz="2450" b="0" i="1" dirty="0">
                <a:latin typeface="Bookman Old Style"/>
                <a:cs typeface="Bookman Old Style"/>
              </a:rPr>
              <a:t>ψ</a:t>
            </a:r>
            <a:r>
              <a:rPr sz="3075" baseline="-13550" dirty="0"/>
              <a:t>1</a:t>
            </a:r>
            <a:r>
              <a:rPr sz="3075" spc="135" baseline="-13550" dirty="0"/>
              <a:t> </a:t>
            </a:r>
            <a:r>
              <a:rPr sz="2450" spc="130" dirty="0"/>
              <a:t>+</a:t>
            </a:r>
            <a:r>
              <a:rPr sz="2450" spc="-60" dirty="0"/>
              <a:t> </a:t>
            </a:r>
            <a:r>
              <a:rPr sz="2450" b="0" i="1" dirty="0">
                <a:latin typeface="Bookman Old Style"/>
                <a:cs typeface="Bookman Old Style"/>
              </a:rPr>
              <a:t>ψ</a:t>
            </a:r>
            <a:r>
              <a:rPr sz="3075" baseline="-13550" dirty="0"/>
              <a:t>2</a:t>
            </a:r>
            <a:r>
              <a:rPr sz="2450" dirty="0"/>
              <a:t>)</a:t>
            </a:r>
            <a:r>
              <a:rPr sz="2450" spc="140" dirty="0"/>
              <a:t> </a:t>
            </a:r>
            <a:r>
              <a:rPr sz="2450" spc="55" dirty="0"/>
              <a:t>and</a:t>
            </a:r>
            <a:r>
              <a:rPr sz="2450" spc="140" dirty="0"/>
              <a:t> </a:t>
            </a:r>
            <a:r>
              <a:rPr sz="2450" b="0" i="1" dirty="0">
                <a:latin typeface="Bookman Old Style"/>
                <a:cs typeface="Bookman Old Style"/>
              </a:rPr>
              <a:t>ψ</a:t>
            </a:r>
            <a:r>
              <a:rPr sz="3075" b="0" i="1" baseline="-14905" dirty="0">
                <a:latin typeface="Bookman Old Style"/>
                <a:cs typeface="Bookman Old Style"/>
              </a:rPr>
              <a:t>D</a:t>
            </a:r>
            <a:r>
              <a:rPr sz="3075" b="0" i="1" spc="292" baseline="-14905" dirty="0">
                <a:latin typeface="Bookman Old Style"/>
                <a:cs typeface="Bookman Old Style"/>
              </a:rPr>
              <a:t> </a:t>
            </a:r>
            <a:r>
              <a:rPr sz="2450" spc="130" dirty="0"/>
              <a:t>=</a:t>
            </a:r>
            <a:r>
              <a:rPr sz="2450" spc="90" dirty="0"/>
              <a:t> </a:t>
            </a:r>
            <a:r>
              <a:rPr sz="2450" b="0" i="1" dirty="0">
                <a:latin typeface="Bookman Old Style"/>
                <a:cs typeface="Bookman Old Style"/>
              </a:rPr>
              <a:t>B</a:t>
            </a:r>
            <a:r>
              <a:rPr sz="2450" dirty="0"/>
              <a:t>(</a:t>
            </a:r>
            <a:r>
              <a:rPr sz="2450" b="0" i="1" dirty="0">
                <a:latin typeface="Bookman Old Style"/>
                <a:cs typeface="Bookman Old Style"/>
              </a:rPr>
              <a:t>ψ</a:t>
            </a:r>
            <a:r>
              <a:rPr sz="3075" baseline="-13550" dirty="0"/>
              <a:t>1</a:t>
            </a:r>
            <a:r>
              <a:rPr sz="3075" spc="135" baseline="-13550" dirty="0"/>
              <a:t> </a:t>
            </a:r>
            <a:r>
              <a:rPr sz="2450" i="1" spc="445" dirty="0">
                <a:latin typeface="Arial"/>
                <a:cs typeface="Arial"/>
              </a:rPr>
              <a:t>− </a:t>
            </a:r>
            <a:r>
              <a:rPr sz="2450" b="0" i="1" dirty="0">
                <a:latin typeface="Bookman Old Style"/>
                <a:cs typeface="Bookman Old Style"/>
              </a:rPr>
              <a:t>ψ</a:t>
            </a:r>
            <a:r>
              <a:rPr sz="3075" baseline="-13550" dirty="0"/>
              <a:t>2</a:t>
            </a:r>
            <a:r>
              <a:rPr sz="2450" dirty="0"/>
              <a:t>)?</a:t>
            </a:r>
            <a:r>
              <a:rPr sz="2450" spc="484" dirty="0"/>
              <a:t> </a:t>
            </a:r>
            <a:r>
              <a:rPr sz="2450" dirty="0"/>
              <a:t>(Choose</a:t>
            </a:r>
            <a:r>
              <a:rPr sz="2450" spc="204" dirty="0"/>
              <a:t> </a:t>
            </a:r>
            <a:r>
              <a:rPr sz="2450" spc="-10" dirty="0"/>
              <a:t>one.)</a:t>
            </a:r>
            <a:endParaRPr sz="245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5045" y="2421615"/>
            <a:ext cx="8278495" cy="304990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07034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07034" algn="l"/>
              </a:tabLst>
            </a:pPr>
            <a:r>
              <a:rPr sz="2450" spc="70" dirty="0">
                <a:latin typeface="Garamond"/>
                <a:cs typeface="Garamond"/>
              </a:rPr>
              <a:t>They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both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equal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i="1" spc="70" dirty="0">
                <a:latin typeface="Arial"/>
                <a:cs typeface="Arial"/>
              </a:rPr>
              <a:t>−</a:t>
            </a:r>
            <a:r>
              <a:rPr sz="2450" spc="70" dirty="0">
                <a:latin typeface="Garamond"/>
                <a:cs typeface="Garamond"/>
              </a:rPr>
              <a:t>13</a:t>
            </a:r>
            <a:r>
              <a:rPr sz="2450" b="0" i="1" spc="70" dirty="0">
                <a:latin typeface="Bookman Old Style"/>
                <a:cs typeface="Bookman Old Style"/>
              </a:rPr>
              <a:t>.</a:t>
            </a:r>
            <a:r>
              <a:rPr sz="2450" spc="70" dirty="0">
                <a:latin typeface="Garamond"/>
                <a:cs typeface="Garamond"/>
              </a:rPr>
              <a:t>6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eV.</a:t>
            </a:r>
            <a:endParaRPr sz="2450">
              <a:latin typeface="Garamond"/>
              <a:cs typeface="Garamond"/>
            </a:endParaRPr>
          </a:p>
          <a:p>
            <a:pPr marL="407034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7034" algn="l"/>
              </a:tabLst>
            </a:pPr>
            <a:r>
              <a:rPr sz="2450" spc="70" dirty="0">
                <a:latin typeface="Garamond"/>
                <a:cs typeface="Garamond"/>
              </a:rPr>
              <a:t>They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both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lower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(more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negative)</a:t>
            </a:r>
            <a:r>
              <a:rPr sz="2450" spc="15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i="1" spc="70" dirty="0">
                <a:latin typeface="Arial"/>
                <a:cs typeface="Arial"/>
              </a:rPr>
              <a:t>−</a:t>
            </a:r>
            <a:r>
              <a:rPr sz="2450" spc="70" dirty="0">
                <a:latin typeface="Garamond"/>
                <a:cs typeface="Garamond"/>
              </a:rPr>
              <a:t>13</a:t>
            </a:r>
            <a:r>
              <a:rPr sz="2450" b="0" i="1" spc="70" dirty="0">
                <a:latin typeface="Bookman Old Style"/>
                <a:cs typeface="Bookman Old Style"/>
              </a:rPr>
              <a:t>.</a:t>
            </a:r>
            <a:r>
              <a:rPr sz="2450" spc="70" dirty="0">
                <a:latin typeface="Garamond"/>
                <a:cs typeface="Garamond"/>
              </a:rPr>
              <a:t>6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eV.</a:t>
            </a:r>
            <a:endParaRPr sz="2450">
              <a:latin typeface="Garamond"/>
              <a:cs typeface="Garamond"/>
            </a:endParaRPr>
          </a:p>
          <a:p>
            <a:pPr marL="406400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6400" algn="l"/>
              </a:tabLst>
            </a:pPr>
            <a:r>
              <a:rPr sz="2450" spc="70" dirty="0">
                <a:latin typeface="Garamond"/>
                <a:cs typeface="Garamond"/>
              </a:rPr>
              <a:t>They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both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higher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(less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negative)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spc="75" dirty="0">
                <a:latin typeface="Garamond"/>
                <a:cs typeface="Garamond"/>
              </a:rPr>
              <a:t>than</a:t>
            </a:r>
            <a:r>
              <a:rPr sz="2450" spc="210" dirty="0">
                <a:latin typeface="Garamond"/>
                <a:cs typeface="Garamond"/>
              </a:rPr>
              <a:t> </a:t>
            </a:r>
            <a:r>
              <a:rPr sz="2450" i="1" spc="70" dirty="0">
                <a:latin typeface="Arial"/>
                <a:cs typeface="Arial"/>
              </a:rPr>
              <a:t>−</a:t>
            </a:r>
            <a:r>
              <a:rPr sz="2450" spc="70" dirty="0">
                <a:latin typeface="Garamond"/>
                <a:cs typeface="Garamond"/>
              </a:rPr>
              <a:t>13</a:t>
            </a:r>
            <a:r>
              <a:rPr sz="2450" b="0" i="1" spc="70" dirty="0">
                <a:latin typeface="Bookman Old Style"/>
                <a:cs typeface="Bookman Old Style"/>
              </a:rPr>
              <a:t>.</a:t>
            </a:r>
            <a:r>
              <a:rPr sz="2450" spc="70" dirty="0">
                <a:latin typeface="Garamond"/>
                <a:cs typeface="Garamond"/>
              </a:rPr>
              <a:t>6</a:t>
            </a:r>
            <a:r>
              <a:rPr sz="2450" spc="20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eV.</a:t>
            </a:r>
            <a:endParaRPr sz="2450">
              <a:latin typeface="Garamond"/>
              <a:cs typeface="Garamond"/>
            </a:endParaRPr>
          </a:p>
          <a:p>
            <a:pPr marL="406400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06400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spc="-60" dirty="0">
                <a:latin typeface="Garamond"/>
                <a:cs typeface="Garamond"/>
              </a:rPr>
              <a:t>of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b="0" i="1" spc="-35" dirty="0">
                <a:latin typeface="Bookman Old Style"/>
                <a:cs typeface="Bookman Old Style"/>
              </a:rPr>
              <a:t>ψ</a:t>
            </a:r>
            <a:r>
              <a:rPr sz="3075" b="0" i="1" spc="-52" baseline="-14905" dirty="0">
                <a:latin typeface="Bookman Old Style"/>
                <a:cs typeface="Bookman Old Style"/>
              </a:rPr>
              <a:t>S</a:t>
            </a:r>
            <a:r>
              <a:rPr sz="3075" b="0" i="1" spc="315" baseline="-14905" dirty="0">
                <a:latin typeface="Bookman Old Style"/>
                <a:cs typeface="Bookman Old Style"/>
              </a:rPr>
              <a:t> </a:t>
            </a:r>
            <a:r>
              <a:rPr sz="2450" dirty="0">
                <a:latin typeface="Garamond"/>
                <a:cs typeface="Garamond"/>
              </a:rPr>
              <a:t>is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lower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i="1" spc="70" dirty="0">
                <a:latin typeface="Arial"/>
                <a:cs typeface="Arial"/>
              </a:rPr>
              <a:t>−</a:t>
            </a:r>
            <a:r>
              <a:rPr sz="2450" spc="70" dirty="0">
                <a:latin typeface="Garamond"/>
                <a:cs typeface="Garamond"/>
              </a:rPr>
              <a:t>13</a:t>
            </a:r>
            <a:r>
              <a:rPr sz="2450" b="0" i="1" spc="70" dirty="0">
                <a:latin typeface="Bookman Old Style"/>
                <a:cs typeface="Bookman Old Style"/>
              </a:rPr>
              <a:t>.</a:t>
            </a:r>
            <a:r>
              <a:rPr sz="2450" spc="70" dirty="0">
                <a:latin typeface="Garamond"/>
                <a:cs typeface="Garamond"/>
              </a:rPr>
              <a:t>6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eV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spc="-60" dirty="0">
                <a:latin typeface="Garamond"/>
                <a:cs typeface="Garamond"/>
              </a:rPr>
              <a:t>of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b="0" i="1" spc="-25" dirty="0">
                <a:latin typeface="Bookman Old Style"/>
                <a:cs typeface="Bookman Old Style"/>
              </a:rPr>
              <a:t>ψ</a:t>
            </a:r>
            <a:r>
              <a:rPr sz="3075" b="0" i="1" spc="-37" baseline="-14905" dirty="0">
                <a:latin typeface="Bookman Old Style"/>
                <a:cs typeface="Bookman Old Style"/>
              </a:rPr>
              <a:t>D</a:t>
            </a:r>
            <a:endParaRPr sz="3075" baseline="-14905">
              <a:latin typeface="Bookman Old Style"/>
              <a:cs typeface="Bookman Old Style"/>
            </a:endParaRPr>
          </a:p>
          <a:p>
            <a:pPr marL="407670">
              <a:lnSpc>
                <a:spcPct val="100000"/>
              </a:lnSpc>
              <a:spcBef>
                <a:spcPts val="45"/>
              </a:spcBef>
            </a:pPr>
            <a:r>
              <a:rPr sz="2450" dirty="0">
                <a:latin typeface="Garamond"/>
                <a:cs typeface="Garamond"/>
              </a:rPr>
              <a:t>is</a:t>
            </a:r>
            <a:r>
              <a:rPr sz="2450" spc="1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higher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than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i="1" spc="70" dirty="0">
                <a:latin typeface="Arial"/>
                <a:cs typeface="Arial"/>
              </a:rPr>
              <a:t>−</a:t>
            </a:r>
            <a:r>
              <a:rPr sz="2450" spc="70" dirty="0">
                <a:latin typeface="Garamond"/>
                <a:cs typeface="Garamond"/>
              </a:rPr>
              <a:t>13</a:t>
            </a:r>
            <a:r>
              <a:rPr sz="2450" b="0" i="1" spc="70" dirty="0">
                <a:latin typeface="Bookman Old Style"/>
                <a:cs typeface="Bookman Old Style"/>
              </a:rPr>
              <a:t>.</a:t>
            </a:r>
            <a:r>
              <a:rPr sz="2450" spc="70" dirty="0">
                <a:latin typeface="Garamond"/>
                <a:cs typeface="Garamond"/>
              </a:rPr>
              <a:t>6</a:t>
            </a:r>
            <a:r>
              <a:rPr sz="2450" spc="18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eV.</a:t>
            </a:r>
            <a:endParaRPr sz="2450">
              <a:latin typeface="Garamond"/>
              <a:cs typeface="Garamond"/>
            </a:endParaRPr>
          </a:p>
          <a:p>
            <a:pPr marL="25400">
              <a:lnSpc>
                <a:spcPct val="100000"/>
              </a:lnSpc>
              <a:spcBef>
                <a:spcPts val="1945"/>
              </a:spcBef>
              <a:tabLst>
                <a:tab pos="1633855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-50" dirty="0">
                <a:latin typeface="Garamond"/>
                <a:cs typeface="Garamond"/>
              </a:rPr>
              <a:t>D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0" y="1447800"/>
            <a:ext cx="188023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b="1" spc="75" dirty="0">
                <a:latin typeface="Book Antiqua"/>
                <a:cs typeface="Book Antiqua"/>
              </a:rPr>
              <a:t>Instructions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85025" y="2363582"/>
            <a:ext cx="8033384" cy="40919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1290" marR="5080" indent="-149225" algn="just">
              <a:lnSpc>
                <a:spcPct val="100000"/>
              </a:lnSpc>
              <a:spcBef>
                <a:spcPts val="9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These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offered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two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formats:</a:t>
            </a:r>
            <a:r>
              <a:rPr sz="1200" spc="3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deck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PowerPoint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slides,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80" dirty="0">
                <a:latin typeface="Times New Roman"/>
                <a:cs typeface="Times New Roman"/>
              </a:rPr>
              <a:t>PDF</a:t>
            </a:r>
            <a:r>
              <a:rPr sz="1200" spc="17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file.</a:t>
            </a:r>
            <a:r>
              <a:rPr sz="1200" spc="3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two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files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contain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identical </a:t>
            </a:r>
            <a:r>
              <a:rPr sz="1200" dirty="0">
                <a:latin typeface="Times New Roman"/>
                <a:cs typeface="Times New Roman"/>
              </a:rPr>
              <a:t>contents.</a:t>
            </a:r>
            <a:r>
              <a:rPr sz="1200" spc="2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There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similar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files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for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14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chapters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book,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for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total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28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files.</a:t>
            </a:r>
            <a:endParaRPr sz="1200" dirty="0">
              <a:latin typeface="Times New Roman"/>
              <a:cs typeface="Times New Roman"/>
            </a:endParaRPr>
          </a:p>
          <a:p>
            <a:pPr marL="161290" indent="-149225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marked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“Quick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Check”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or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“ConcepTest.”</a:t>
            </a:r>
            <a:endParaRPr sz="1200" dirty="0">
              <a:latin typeface="Times New Roman"/>
              <a:cs typeface="Times New Roman"/>
            </a:endParaRPr>
          </a:p>
          <a:p>
            <a:pPr marL="488315" marR="6350" lvl="1" indent="-160020">
              <a:lnSpc>
                <a:spcPct val="100000"/>
              </a:lnSpc>
              <a:spcBef>
                <a:spcPts val="1000"/>
              </a:spcBef>
              <a:buFont typeface="Book Antiqua"/>
              <a:buChar char="–"/>
              <a:tabLst>
                <a:tab pos="488950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Checks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spc="85" dirty="0">
                <a:latin typeface="Times New Roman"/>
                <a:cs typeface="Times New Roman"/>
              </a:rPr>
              <a:t>that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most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students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should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able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correctly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they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have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done</a:t>
            </a:r>
            <a:r>
              <a:rPr sz="1200" spc="2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reading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or </a:t>
            </a:r>
            <a:r>
              <a:rPr sz="1200" spc="-10" dirty="0">
                <a:latin typeface="Times New Roman"/>
                <a:cs typeface="Times New Roman"/>
              </a:rPr>
              <a:t>followed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lecture.</a:t>
            </a:r>
            <a:r>
              <a:rPr sz="1200" spc="3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use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them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make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sure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students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where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think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they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before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move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on.</a:t>
            </a:r>
            <a:endParaRPr sz="1200" dirty="0">
              <a:latin typeface="Times New Roman"/>
              <a:cs typeface="Times New Roman"/>
            </a:endParaRPr>
          </a:p>
          <a:p>
            <a:pPr marL="488315" marR="6350" lvl="1" indent="-160020">
              <a:lnSpc>
                <a:spcPct val="100000"/>
              </a:lnSpc>
              <a:spcBef>
                <a:spcPts val="509"/>
              </a:spcBef>
              <a:buFont typeface="Book Antiqua"/>
              <a:buChar char="–"/>
              <a:tabLst>
                <a:tab pos="488950" algn="l"/>
              </a:tabLst>
            </a:pPr>
            <a:r>
              <a:rPr sz="1200" dirty="0">
                <a:latin typeface="Times New Roman"/>
                <a:cs typeface="Times New Roman"/>
              </a:rPr>
              <a:t>ConcepTests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(a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term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coined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by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Eric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Mazur)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intended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stimulate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debate,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so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don’t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want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prep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class </a:t>
            </a:r>
            <a:r>
              <a:rPr sz="1200" dirty="0">
                <a:latin typeface="Times New Roman"/>
                <a:cs typeface="Times New Roman"/>
              </a:rPr>
              <a:t>too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explicitly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before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asking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them.</a:t>
            </a:r>
            <a:r>
              <a:rPr sz="1200" spc="3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Ideally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want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between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30%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80%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class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to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correctly.</a:t>
            </a:r>
            <a:endParaRPr sz="1200" dirty="0">
              <a:latin typeface="Times New Roman"/>
              <a:cs typeface="Times New Roman"/>
            </a:endParaRPr>
          </a:p>
          <a:p>
            <a:pPr marL="161290" marR="5715" indent="-149225" algn="just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Either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way,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strong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majority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answers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correctly,</a:t>
            </a:r>
            <a:r>
              <a:rPr sz="1200" spc="1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briefly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discuss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move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on.</a:t>
            </a:r>
            <a:r>
              <a:rPr sz="1200" spc="3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many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students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do </a:t>
            </a:r>
            <a:r>
              <a:rPr sz="1200" spc="50" dirty="0">
                <a:latin typeface="Times New Roman"/>
                <a:cs typeface="Times New Roman"/>
              </a:rPr>
              <a:t>not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correctly,</a:t>
            </a:r>
            <a:r>
              <a:rPr sz="1200" spc="11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consider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having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them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talk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briefly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pairs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or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small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groups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then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vote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again.</a:t>
            </a:r>
            <a:r>
              <a:rPr sz="1200" spc="3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may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be</a:t>
            </a:r>
            <a:r>
              <a:rPr sz="1200" spc="9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surprised </a:t>
            </a:r>
            <a:r>
              <a:rPr sz="1200" spc="80" dirty="0">
                <a:latin typeface="Times New Roman"/>
                <a:cs typeface="Times New Roman"/>
              </a:rPr>
              <a:t>at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how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much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minute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unguided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discussion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improves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hit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rate.</a:t>
            </a:r>
            <a:endParaRPr sz="1200" dirty="0">
              <a:latin typeface="Times New Roman"/>
              <a:cs typeface="Times New Roman"/>
            </a:endParaRPr>
          </a:p>
          <a:p>
            <a:pPr marL="161290" indent="-149225">
              <a:lnSpc>
                <a:spcPct val="100000"/>
              </a:lnSpc>
              <a:spcBef>
                <a:spcPts val="1010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shown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two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slides:</a:t>
            </a:r>
            <a:r>
              <a:rPr sz="1200" spc="3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first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shows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only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question,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second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adds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7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correct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answer.</a:t>
            </a:r>
            <a:endParaRPr sz="1200" dirty="0">
              <a:latin typeface="Times New Roman"/>
              <a:cs typeface="Times New Roman"/>
            </a:endParaRPr>
          </a:p>
          <a:p>
            <a:pPr marL="161290" marR="5715" indent="-149225" algn="just">
              <a:lnSpc>
                <a:spcPct val="100000"/>
              </a:lnSpc>
              <a:spcBef>
                <a:spcPts val="1000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Some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these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also</a:t>
            </a:r>
            <a:r>
              <a:rPr sz="1200" spc="3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included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350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the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book</a:t>
            </a:r>
            <a:r>
              <a:rPr sz="1200" spc="3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under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“Conceptual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ConcepTests,”</a:t>
            </a:r>
            <a:r>
              <a:rPr sz="1200" spc="395" dirty="0">
                <a:latin typeface="Times New Roman"/>
                <a:cs typeface="Times New Roman"/>
              </a:rPr>
              <a:t> </a:t>
            </a:r>
            <a:r>
              <a:rPr sz="1200" spc="70" dirty="0">
                <a:latin typeface="Times New Roman"/>
                <a:cs typeface="Times New Roman"/>
              </a:rPr>
              <a:t>but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this</a:t>
            </a:r>
            <a:r>
              <a:rPr sz="1200" spc="34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file </a:t>
            </a:r>
            <a:r>
              <a:rPr sz="1200" dirty="0">
                <a:latin typeface="Times New Roman"/>
                <a:cs typeface="Times New Roman"/>
              </a:rPr>
              <a:t>contains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additional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80" dirty="0">
                <a:latin typeface="Times New Roman"/>
                <a:cs typeface="Times New Roman"/>
              </a:rPr>
              <a:t>that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50" dirty="0">
                <a:latin typeface="Times New Roman"/>
                <a:cs typeface="Times New Roman"/>
              </a:rPr>
              <a:t>not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book.</a:t>
            </a:r>
            <a:endParaRPr sz="1200" dirty="0">
              <a:latin typeface="Times New Roman"/>
              <a:cs typeface="Times New Roman"/>
            </a:endParaRPr>
          </a:p>
          <a:p>
            <a:pPr marL="161290" marR="6350" indent="-149225" algn="just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Some</a:t>
            </a:r>
            <a:r>
              <a:rPr sz="1200" spc="25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5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pages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contain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multiple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with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same</a:t>
            </a:r>
            <a:r>
              <a:rPr sz="1200" spc="25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set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of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options.</a:t>
            </a:r>
            <a:r>
              <a:rPr sz="1200" spc="145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These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numbered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</a:t>
            </a:r>
            <a:r>
              <a:rPr sz="1200" spc="2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separate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on</a:t>
            </a:r>
            <a:r>
              <a:rPr sz="1200" spc="20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2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page.</a:t>
            </a:r>
            <a:endParaRPr sz="1200" dirty="0">
              <a:latin typeface="Times New Roman"/>
              <a:cs typeface="Times New Roman"/>
            </a:endParaRPr>
          </a:p>
          <a:p>
            <a:pPr marL="161290" marR="5715" indent="-149225" algn="just">
              <a:lnSpc>
                <a:spcPct val="100000"/>
              </a:lnSpc>
              <a:spcBef>
                <a:spcPts val="1005"/>
              </a:spcBef>
              <a:buSzPct val="37500"/>
              <a:buChar char="•"/>
              <a:tabLst>
                <a:tab pos="161925" algn="l"/>
              </a:tabLst>
            </a:pPr>
            <a:r>
              <a:rPr sz="1200" dirty="0">
                <a:latin typeface="Times New Roman"/>
                <a:cs typeface="Times New Roman"/>
              </a:rPr>
              <a:t>Some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questions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have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multiple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answers.</a:t>
            </a:r>
            <a:r>
              <a:rPr sz="1200" spc="3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(These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all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clearly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marked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with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the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phrase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“Choose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all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spc="85" dirty="0">
                <a:latin typeface="Times New Roman"/>
                <a:cs typeface="Times New Roman"/>
              </a:rPr>
              <a:t>that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apply.”)</a:t>
            </a:r>
            <a:r>
              <a:rPr sz="1200" spc="3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If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you </a:t>
            </a:r>
            <a:r>
              <a:rPr sz="1200" dirty="0">
                <a:latin typeface="Times New Roman"/>
                <a:cs typeface="Times New Roman"/>
              </a:rPr>
              <a:t>are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using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clicker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system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80" dirty="0">
                <a:latin typeface="Times New Roman"/>
                <a:cs typeface="Times New Roman"/>
              </a:rPr>
              <a:t>that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doesn’t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allow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multiple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responses,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you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can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ask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each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65" dirty="0">
                <a:latin typeface="Times New Roman"/>
                <a:cs typeface="Times New Roman"/>
              </a:rPr>
              <a:t>part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separately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as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yes-</a:t>
            </a:r>
            <a:r>
              <a:rPr sz="1200" dirty="0">
                <a:latin typeface="Times New Roman"/>
                <a:cs typeface="Times New Roman"/>
              </a:rPr>
              <a:t>or-no</a:t>
            </a:r>
            <a:r>
              <a:rPr sz="1200" spc="1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question.</a:t>
            </a:r>
            <a:endParaRPr sz="1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619836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6270" cy="6477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74396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9.3.</a:t>
            </a:r>
            <a:r>
              <a:rPr sz="1200" spc="26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VIBRATIONS,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ROTATIONS,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MOLECULAR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SPECTRA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572770" algn="l"/>
              </a:tabLst>
            </a:pPr>
            <a:r>
              <a:rPr sz="1700" b="1" spc="85" dirty="0">
                <a:latin typeface="Book Antiqua"/>
                <a:cs typeface="Book Antiqua"/>
              </a:rPr>
              <a:t>9.3</a:t>
            </a:r>
            <a:r>
              <a:rPr sz="1700" b="1" dirty="0">
                <a:latin typeface="Book Antiqua"/>
                <a:cs typeface="Book Antiqua"/>
              </a:rPr>
              <a:t>	</a:t>
            </a:r>
            <a:r>
              <a:rPr sz="1700" b="1" spc="60" dirty="0">
                <a:latin typeface="Book Antiqua"/>
                <a:cs typeface="Book Antiqua"/>
              </a:rPr>
              <a:t>Vibrations,</a:t>
            </a:r>
            <a:r>
              <a:rPr sz="1700" b="1" spc="280" dirty="0">
                <a:latin typeface="Book Antiqua"/>
                <a:cs typeface="Book Antiqua"/>
              </a:rPr>
              <a:t> </a:t>
            </a:r>
            <a:r>
              <a:rPr sz="1700" b="1" spc="75" dirty="0">
                <a:latin typeface="Book Antiqua"/>
                <a:cs typeface="Book Antiqua"/>
              </a:rPr>
              <a:t>Rotations,</a:t>
            </a:r>
            <a:r>
              <a:rPr sz="1700" b="1" spc="280" dirty="0">
                <a:latin typeface="Book Antiqua"/>
                <a:cs typeface="Book Antiqua"/>
              </a:rPr>
              <a:t> </a:t>
            </a:r>
            <a:r>
              <a:rPr sz="1700" b="1" dirty="0">
                <a:latin typeface="Book Antiqua"/>
                <a:cs typeface="Book Antiqua"/>
              </a:rPr>
              <a:t>and</a:t>
            </a:r>
            <a:r>
              <a:rPr sz="1700" b="1" spc="285" dirty="0">
                <a:latin typeface="Book Antiqua"/>
                <a:cs typeface="Book Antiqua"/>
              </a:rPr>
              <a:t> </a:t>
            </a:r>
            <a:r>
              <a:rPr sz="1700" b="1" spc="50" dirty="0">
                <a:latin typeface="Book Antiqua"/>
                <a:cs typeface="Book Antiqua"/>
              </a:rPr>
              <a:t>Molecular</a:t>
            </a:r>
            <a:r>
              <a:rPr sz="1700" b="1" spc="280" dirty="0">
                <a:latin typeface="Book Antiqua"/>
                <a:cs typeface="Book Antiqua"/>
              </a:rPr>
              <a:t> </a:t>
            </a:r>
            <a:r>
              <a:rPr sz="1700" b="1" spc="80" dirty="0">
                <a:latin typeface="Book Antiqua"/>
                <a:cs typeface="Book Antiqua"/>
              </a:rPr>
              <a:t>Spectra</a:t>
            </a:r>
            <a:endParaRPr sz="1700">
              <a:latin typeface="Book Antiqua"/>
              <a:cs typeface="Book Antiqu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4332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9.3.</a:t>
            </a:r>
            <a:r>
              <a:rPr sz="1200" spc="27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VIBRATIONS,</a:t>
            </a:r>
            <a:r>
              <a:rPr sz="1200" spc="1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ROTATIONS,</a:t>
            </a:r>
            <a:r>
              <a:rPr sz="1200" spc="1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MOLECULAR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SPECTRA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2660650" algn="l"/>
              </a:tabLst>
            </a:pPr>
            <a:r>
              <a:rPr dirty="0"/>
              <a:t>Which</a:t>
            </a:r>
            <a:r>
              <a:rPr spc="35" dirty="0"/>
              <a:t> </a:t>
            </a:r>
            <a:r>
              <a:rPr spc="-60" dirty="0"/>
              <a:t>of</a:t>
            </a:r>
            <a:r>
              <a:rPr spc="45" dirty="0"/>
              <a:t> </a:t>
            </a:r>
            <a:r>
              <a:rPr dirty="0"/>
              <a:t>the</a:t>
            </a:r>
            <a:r>
              <a:rPr spc="50" dirty="0"/>
              <a:t> </a:t>
            </a:r>
            <a:r>
              <a:rPr spc="-10" dirty="0"/>
              <a:t>following</a:t>
            </a:r>
            <a:r>
              <a:rPr spc="40" dirty="0"/>
              <a:t> </a:t>
            </a:r>
            <a:r>
              <a:rPr spc="50" dirty="0"/>
              <a:t>statements </a:t>
            </a:r>
            <a:r>
              <a:rPr spc="55" dirty="0"/>
              <a:t>are</a:t>
            </a:r>
            <a:r>
              <a:rPr spc="45" dirty="0"/>
              <a:t> </a:t>
            </a:r>
            <a:r>
              <a:rPr spc="65" dirty="0"/>
              <a:t>true</a:t>
            </a:r>
            <a:r>
              <a:rPr spc="45" dirty="0"/>
              <a:t> </a:t>
            </a:r>
            <a:r>
              <a:rPr spc="55" dirty="0"/>
              <a:t>about</a:t>
            </a:r>
            <a:r>
              <a:rPr spc="40" dirty="0"/>
              <a:t> </a:t>
            </a:r>
            <a:r>
              <a:rPr dirty="0"/>
              <a:t>molecular</a:t>
            </a:r>
            <a:r>
              <a:rPr spc="45" dirty="0"/>
              <a:t> </a:t>
            </a:r>
            <a:r>
              <a:rPr spc="-10" dirty="0"/>
              <a:t>vibra- </a:t>
            </a:r>
            <a:r>
              <a:rPr dirty="0"/>
              <a:t>tions</a:t>
            </a:r>
            <a:r>
              <a:rPr spc="185" dirty="0"/>
              <a:t> </a:t>
            </a:r>
            <a:r>
              <a:rPr spc="55" dirty="0"/>
              <a:t>and</a:t>
            </a:r>
            <a:r>
              <a:rPr spc="185" dirty="0"/>
              <a:t> </a:t>
            </a:r>
            <a:r>
              <a:rPr spc="-10" dirty="0"/>
              <a:t>rotations?</a:t>
            </a:r>
            <a:r>
              <a:rPr dirty="0"/>
              <a:t>	(Choose</a:t>
            </a:r>
            <a:r>
              <a:rPr spc="160" dirty="0"/>
              <a:t> </a:t>
            </a:r>
            <a:r>
              <a:rPr spc="75" dirty="0"/>
              <a:t>all</a:t>
            </a:r>
            <a:r>
              <a:rPr spc="160" dirty="0"/>
              <a:t> </a:t>
            </a:r>
            <a:r>
              <a:rPr spc="114" dirty="0"/>
              <a:t>that</a:t>
            </a:r>
            <a:r>
              <a:rPr spc="160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9315" y="2042037"/>
            <a:ext cx="8255000" cy="1923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290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vibrational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states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evenly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spaced.</a:t>
            </a:r>
            <a:endParaRPr sz="2450">
              <a:latin typeface="Garamond"/>
              <a:cs typeface="Garamond"/>
            </a:endParaRPr>
          </a:p>
          <a:p>
            <a:pPr marL="38290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rotational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states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evenly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spaced.</a:t>
            </a:r>
            <a:endParaRPr sz="2450">
              <a:latin typeface="Garamond"/>
              <a:cs typeface="Garamond"/>
            </a:endParaRPr>
          </a:p>
          <a:p>
            <a:pPr marL="382270" marR="5080" indent="-361950">
              <a:lnSpc>
                <a:spcPct val="101699"/>
              </a:lnSpc>
              <a:spcBef>
                <a:spcPts val="995"/>
              </a:spcBef>
              <a:buAutoNum type="alphaUcPeriod"/>
              <a:tabLst>
                <a:tab pos="383540" algn="l"/>
                <a:tab pos="1021715" algn="l"/>
                <a:tab pos="2044700" algn="l"/>
                <a:tab pos="3176905" algn="l"/>
                <a:tab pos="3547745" algn="l"/>
                <a:tab pos="4088129" algn="l"/>
                <a:tab pos="5457825" algn="l"/>
                <a:tab pos="6925945" algn="l"/>
                <a:tab pos="7449184" algn="l"/>
              </a:tabLst>
            </a:pPr>
            <a:r>
              <a:rPr sz="2450" spc="-25" dirty="0">
                <a:latin typeface="Garamond"/>
                <a:cs typeface="Garamond"/>
              </a:rPr>
              <a:t>The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photon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energies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of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the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0" dirty="0">
                <a:latin typeface="Garamond"/>
                <a:cs typeface="Garamond"/>
              </a:rPr>
              <a:t>rotational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transitions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30" dirty="0">
                <a:latin typeface="Garamond"/>
                <a:cs typeface="Garamond"/>
              </a:rPr>
              <a:t>are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evenly 	spaced.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4332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9.3.</a:t>
            </a:r>
            <a:r>
              <a:rPr sz="1200" spc="27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VIBRATIONS,</a:t>
            </a:r>
            <a:r>
              <a:rPr sz="1200" spc="1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ROTATIONS,</a:t>
            </a:r>
            <a:r>
              <a:rPr sz="1200" spc="1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MOLECULAR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SPECTRA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255634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2660650" algn="l"/>
              </a:tabLst>
            </a:pPr>
            <a:r>
              <a:rPr dirty="0"/>
              <a:t>Which</a:t>
            </a:r>
            <a:r>
              <a:rPr spc="35" dirty="0"/>
              <a:t> </a:t>
            </a:r>
            <a:r>
              <a:rPr spc="-60" dirty="0"/>
              <a:t>of</a:t>
            </a:r>
            <a:r>
              <a:rPr spc="45" dirty="0"/>
              <a:t> </a:t>
            </a:r>
            <a:r>
              <a:rPr dirty="0"/>
              <a:t>the</a:t>
            </a:r>
            <a:r>
              <a:rPr spc="50" dirty="0"/>
              <a:t> </a:t>
            </a:r>
            <a:r>
              <a:rPr spc="-10" dirty="0"/>
              <a:t>following</a:t>
            </a:r>
            <a:r>
              <a:rPr spc="40" dirty="0"/>
              <a:t> </a:t>
            </a:r>
            <a:r>
              <a:rPr spc="50" dirty="0"/>
              <a:t>statements </a:t>
            </a:r>
            <a:r>
              <a:rPr spc="55" dirty="0"/>
              <a:t>are</a:t>
            </a:r>
            <a:r>
              <a:rPr spc="45" dirty="0"/>
              <a:t> </a:t>
            </a:r>
            <a:r>
              <a:rPr spc="65" dirty="0"/>
              <a:t>true</a:t>
            </a:r>
            <a:r>
              <a:rPr spc="45" dirty="0"/>
              <a:t> </a:t>
            </a:r>
            <a:r>
              <a:rPr spc="55" dirty="0"/>
              <a:t>about</a:t>
            </a:r>
            <a:r>
              <a:rPr spc="40" dirty="0"/>
              <a:t> </a:t>
            </a:r>
            <a:r>
              <a:rPr dirty="0"/>
              <a:t>molecular</a:t>
            </a:r>
            <a:r>
              <a:rPr spc="45" dirty="0"/>
              <a:t> </a:t>
            </a:r>
            <a:r>
              <a:rPr spc="-10" dirty="0"/>
              <a:t>vibra- </a:t>
            </a:r>
            <a:r>
              <a:rPr dirty="0"/>
              <a:t>tions</a:t>
            </a:r>
            <a:r>
              <a:rPr spc="185" dirty="0"/>
              <a:t> </a:t>
            </a:r>
            <a:r>
              <a:rPr spc="55" dirty="0"/>
              <a:t>and</a:t>
            </a:r>
            <a:r>
              <a:rPr spc="185" dirty="0"/>
              <a:t> </a:t>
            </a:r>
            <a:r>
              <a:rPr spc="-10" dirty="0"/>
              <a:t>rotations?</a:t>
            </a:r>
            <a:r>
              <a:rPr dirty="0"/>
              <a:t>	(Choose</a:t>
            </a:r>
            <a:r>
              <a:rPr spc="160" dirty="0"/>
              <a:t> </a:t>
            </a:r>
            <a:r>
              <a:rPr spc="75" dirty="0"/>
              <a:t>all</a:t>
            </a:r>
            <a:r>
              <a:rPr spc="160" dirty="0"/>
              <a:t> </a:t>
            </a:r>
            <a:r>
              <a:rPr spc="114" dirty="0"/>
              <a:t>that</a:t>
            </a:r>
            <a:r>
              <a:rPr spc="160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9315" y="1978779"/>
            <a:ext cx="8255000" cy="3821429"/>
          </a:xfrm>
          <a:prstGeom prst="rect">
            <a:avLst/>
          </a:prstGeom>
        </p:spPr>
        <p:txBody>
          <a:bodyPr vert="horz" wrap="square" lIns="0" tIns="207645" rIns="0" bIns="0" rtlCol="0">
            <a:spAutoFit/>
          </a:bodyPr>
          <a:lstStyle/>
          <a:p>
            <a:pPr marL="382905" indent="-370205">
              <a:lnSpc>
                <a:spcPct val="100000"/>
              </a:lnSpc>
              <a:spcBef>
                <a:spcPts val="1635"/>
              </a:spcBef>
              <a:buAutoNum type="alphaUcPeriod"/>
              <a:tabLst>
                <a:tab pos="38290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vibrational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states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evenly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spaced.</a:t>
            </a:r>
            <a:endParaRPr sz="2450">
              <a:latin typeface="Garamond"/>
              <a:cs typeface="Garamond"/>
            </a:endParaRPr>
          </a:p>
          <a:p>
            <a:pPr marL="372745">
              <a:lnSpc>
                <a:spcPct val="100000"/>
              </a:lnSpc>
              <a:spcBef>
                <a:spcPts val="1545"/>
              </a:spcBef>
              <a:tabLst>
                <a:tab pos="1981200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100" dirty="0">
                <a:latin typeface="Garamond"/>
                <a:cs typeface="Garamond"/>
              </a:rPr>
              <a:t>T</a:t>
            </a:r>
            <a:endParaRPr sz="2450">
              <a:latin typeface="Garamond"/>
              <a:cs typeface="Garamond"/>
            </a:endParaRPr>
          </a:p>
          <a:p>
            <a:pPr marL="382905" indent="-358140">
              <a:lnSpc>
                <a:spcPct val="100000"/>
              </a:lnSpc>
              <a:spcBef>
                <a:spcPts val="1540"/>
              </a:spcBef>
              <a:buAutoNum type="alphaUcPeriod" startAt="2"/>
              <a:tabLst>
                <a:tab pos="382905" algn="l"/>
              </a:tabLst>
            </a:pPr>
            <a:r>
              <a:rPr sz="2450" dirty="0">
                <a:latin typeface="Garamond"/>
                <a:cs typeface="Garamond"/>
              </a:rPr>
              <a:t>The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rotational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energy</a:t>
            </a:r>
            <a:r>
              <a:rPr sz="2450" spc="229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states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are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evenly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spaced.</a:t>
            </a:r>
            <a:endParaRPr sz="2450">
              <a:latin typeface="Garamond"/>
              <a:cs typeface="Garamond"/>
            </a:endParaRPr>
          </a:p>
          <a:p>
            <a:pPr marL="372745">
              <a:lnSpc>
                <a:spcPct val="100000"/>
              </a:lnSpc>
              <a:spcBef>
                <a:spcPts val="1545"/>
              </a:spcBef>
              <a:tabLst>
                <a:tab pos="1981200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60" dirty="0">
                <a:latin typeface="Garamond"/>
                <a:cs typeface="Garamond"/>
              </a:rPr>
              <a:t>F</a:t>
            </a:r>
            <a:endParaRPr sz="2450">
              <a:latin typeface="Garamond"/>
              <a:cs typeface="Garamond"/>
            </a:endParaRPr>
          </a:p>
          <a:p>
            <a:pPr marL="382270" marR="5080" indent="-361950">
              <a:lnSpc>
                <a:spcPct val="101699"/>
              </a:lnSpc>
              <a:spcBef>
                <a:spcPts val="1495"/>
              </a:spcBef>
              <a:buAutoNum type="alphaUcPeriod" startAt="3"/>
              <a:tabLst>
                <a:tab pos="383540" algn="l"/>
                <a:tab pos="1021715" algn="l"/>
                <a:tab pos="2044700" algn="l"/>
                <a:tab pos="3176905" algn="l"/>
                <a:tab pos="3547745" algn="l"/>
                <a:tab pos="4088129" algn="l"/>
                <a:tab pos="5457825" algn="l"/>
                <a:tab pos="6925945" algn="l"/>
                <a:tab pos="7449184" algn="l"/>
              </a:tabLst>
            </a:pPr>
            <a:r>
              <a:rPr sz="2450" spc="-25" dirty="0">
                <a:latin typeface="Garamond"/>
                <a:cs typeface="Garamond"/>
              </a:rPr>
              <a:t>The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photon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energies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of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25" dirty="0">
                <a:latin typeface="Garamond"/>
                <a:cs typeface="Garamond"/>
              </a:rPr>
              <a:t>the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40" dirty="0">
                <a:latin typeface="Garamond"/>
                <a:cs typeface="Garamond"/>
              </a:rPr>
              <a:t>rotational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transitions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30" dirty="0">
                <a:latin typeface="Garamond"/>
                <a:cs typeface="Garamond"/>
              </a:rPr>
              <a:t>are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-10" dirty="0">
                <a:latin typeface="Garamond"/>
                <a:cs typeface="Garamond"/>
              </a:rPr>
              <a:t>evenly 	spaced.</a:t>
            </a:r>
            <a:endParaRPr sz="2450">
              <a:latin typeface="Garamond"/>
              <a:cs typeface="Garamond"/>
            </a:endParaRPr>
          </a:p>
          <a:p>
            <a:pPr marL="372745">
              <a:lnSpc>
                <a:spcPct val="100000"/>
              </a:lnSpc>
              <a:spcBef>
                <a:spcPts val="1540"/>
              </a:spcBef>
              <a:tabLst>
                <a:tab pos="1981200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100" dirty="0">
                <a:latin typeface="Garamond"/>
                <a:cs typeface="Garamond"/>
              </a:rPr>
              <a:t>T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509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9794" y="878291"/>
            <a:ext cx="452501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9.3.</a:t>
            </a:r>
            <a:r>
              <a:rPr sz="1200" spc="27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VIBRATIONS,</a:t>
            </a:r>
            <a:r>
              <a:rPr sz="1200" spc="1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ROTATIONS,</a:t>
            </a:r>
            <a:r>
              <a:rPr sz="1200" spc="1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MOLECULAR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SPECTRA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728980" algn="l"/>
                <a:tab pos="1115060" algn="l"/>
                <a:tab pos="2037080" algn="l"/>
                <a:tab pos="2385695" algn="l"/>
                <a:tab pos="3606165" algn="l"/>
                <a:tab pos="4379595" algn="l"/>
                <a:tab pos="4956810" algn="l"/>
                <a:tab pos="5757545" algn="l"/>
                <a:tab pos="6376035" algn="l"/>
                <a:tab pos="6809740" algn="l"/>
              </a:tabLst>
            </a:pPr>
            <a:r>
              <a:rPr spc="-20" dirty="0"/>
              <a:t>True</a:t>
            </a:r>
            <a:r>
              <a:rPr dirty="0"/>
              <a:t>	</a:t>
            </a:r>
            <a:r>
              <a:rPr spc="-25" dirty="0"/>
              <a:t>or</a:t>
            </a:r>
            <a:r>
              <a:rPr dirty="0"/>
              <a:t>	</a:t>
            </a:r>
            <a:r>
              <a:rPr spc="-10" dirty="0"/>
              <a:t>false?</a:t>
            </a:r>
            <a:r>
              <a:rPr dirty="0"/>
              <a:t>	</a:t>
            </a:r>
            <a:r>
              <a:rPr spc="-50" dirty="0"/>
              <a:t>A</a:t>
            </a:r>
            <a:r>
              <a:rPr dirty="0"/>
              <a:t>	</a:t>
            </a:r>
            <a:r>
              <a:rPr spc="-10" dirty="0"/>
              <a:t>diatomic</a:t>
            </a:r>
            <a:r>
              <a:rPr dirty="0"/>
              <a:t>	</a:t>
            </a:r>
            <a:r>
              <a:rPr spc="-20" dirty="0"/>
              <a:t>atom</a:t>
            </a:r>
            <a:r>
              <a:rPr dirty="0"/>
              <a:t>	</a:t>
            </a:r>
            <a:r>
              <a:rPr spc="-20" dirty="0"/>
              <a:t>will</a:t>
            </a:r>
            <a:r>
              <a:rPr dirty="0"/>
              <a:t>	</a:t>
            </a:r>
            <a:r>
              <a:rPr spc="45" dirty="0"/>
              <a:t>settle</a:t>
            </a:r>
            <a:r>
              <a:rPr dirty="0"/>
              <a:t>	</a:t>
            </a:r>
            <a:r>
              <a:rPr spc="-20" dirty="0"/>
              <a:t>into</a:t>
            </a:r>
            <a:r>
              <a:rPr dirty="0"/>
              <a:t>	</a:t>
            </a:r>
            <a:r>
              <a:rPr spc="45" dirty="0"/>
              <a:t>its</a:t>
            </a:r>
            <a:r>
              <a:rPr dirty="0"/>
              <a:t>	</a:t>
            </a:r>
            <a:r>
              <a:rPr spc="-10" dirty="0"/>
              <a:t>equilibrium </a:t>
            </a:r>
            <a:r>
              <a:rPr spc="55" dirty="0"/>
              <a:t>radius</a:t>
            </a:r>
            <a:r>
              <a:rPr spc="180" dirty="0"/>
              <a:t> </a:t>
            </a:r>
            <a:r>
              <a:rPr spc="55" dirty="0"/>
              <a:t>and</a:t>
            </a:r>
            <a:r>
              <a:rPr spc="190" dirty="0"/>
              <a:t> </a:t>
            </a:r>
            <a:r>
              <a:rPr dirty="0"/>
              <a:t>remain</a:t>
            </a:r>
            <a:r>
              <a:rPr spc="185" dirty="0"/>
              <a:t> </a:t>
            </a:r>
            <a:r>
              <a:rPr dirty="0"/>
              <a:t>in</a:t>
            </a:r>
            <a:r>
              <a:rPr spc="190" dirty="0"/>
              <a:t> </a:t>
            </a:r>
            <a:r>
              <a:rPr spc="114" dirty="0"/>
              <a:t>that</a:t>
            </a:r>
            <a:r>
              <a:rPr spc="190" dirty="0"/>
              <a:t> </a:t>
            </a:r>
            <a:r>
              <a:rPr spc="85" dirty="0"/>
              <a:t>state</a:t>
            </a:r>
            <a:r>
              <a:rPr spc="190" dirty="0"/>
              <a:t> </a:t>
            </a:r>
            <a:r>
              <a:rPr spc="50" dirty="0"/>
              <a:t>until</a:t>
            </a:r>
            <a:r>
              <a:rPr spc="190" dirty="0"/>
              <a:t> </a:t>
            </a:r>
            <a:r>
              <a:rPr spc="45" dirty="0"/>
              <a:t>perturbed.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509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9794" y="878291"/>
            <a:ext cx="452501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9.3.</a:t>
            </a:r>
            <a:r>
              <a:rPr sz="1200" spc="27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VIBRATIONS,</a:t>
            </a:r>
            <a:r>
              <a:rPr sz="1200" spc="1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ROTATIONS,</a:t>
            </a:r>
            <a:r>
              <a:rPr sz="1200" spc="1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MOLECULAR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SPECTRA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728980" algn="l"/>
                <a:tab pos="1115060" algn="l"/>
                <a:tab pos="2037080" algn="l"/>
                <a:tab pos="2385695" algn="l"/>
                <a:tab pos="3606165" algn="l"/>
                <a:tab pos="4379595" algn="l"/>
                <a:tab pos="4956810" algn="l"/>
                <a:tab pos="5757545" algn="l"/>
                <a:tab pos="6376035" algn="l"/>
                <a:tab pos="6809740" algn="l"/>
              </a:tabLst>
            </a:pPr>
            <a:r>
              <a:rPr spc="-20" dirty="0"/>
              <a:t>True</a:t>
            </a:r>
            <a:r>
              <a:rPr dirty="0"/>
              <a:t>	</a:t>
            </a:r>
            <a:r>
              <a:rPr spc="-25" dirty="0"/>
              <a:t>or</a:t>
            </a:r>
            <a:r>
              <a:rPr dirty="0"/>
              <a:t>	</a:t>
            </a:r>
            <a:r>
              <a:rPr spc="-10" dirty="0"/>
              <a:t>false?</a:t>
            </a:r>
            <a:r>
              <a:rPr dirty="0"/>
              <a:t>	</a:t>
            </a:r>
            <a:r>
              <a:rPr spc="-50" dirty="0"/>
              <a:t>A</a:t>
            </a:r>
            <a:r>
              <a:rPr dirty="0"/>
              <a:t>	</a:t>
            </a:r>
            <a:r>
              <a:rPr spc="-10" dirty="0"/>
              <a:t>diatomic</a:t>
            </a:r>
            <a:r>
              <a:rPr dirty="0"/>
              <a:t>	</a:t>
            </a:r>
            <a:r>
              <a:rPr spc="-20" dirty="0"/>
              <a:t>atom</a:t>
            </a:r>
            <a:r>
              <a:rPr dirty="0"/>
              <a:t>	</a:t>
            </a:r>
            <a:r>
              <a:rPr spc="-20" dirty="0"/>
              <a:t>will</a:t>
            </a:r>
            <a:r>
              <a:rPr dirty="0"/>
              <a:t>	</a:t>
            </a:r>
            <a:r>
              <a:rPr spc="45" dirty="0"/>
              <a:t>settle</a:t>
            </a:r>
            <a:r>
              <a:rPr dirty="0"/>
              <a:t>	</a:t>
            </a:r>
            <a:r>
              <a:rPr spc="-20" dirty="0"/>
              <a:t>into</a:t>
            </a:r>
            <a:r>
              <a:rPr dirty="0"/>
              <a:t>	</a:t>
            </a:r>
            <a:r>
              <a:rPr spc="45" dirty="0"/>
              <a:t>its</a:t>
            </a:r>
            <a:r>
              <a:rPr dirty="0"/>
              <a:t>	</a:t>
            </a:r>
            <a:r>
              <a:rPr spc="-10" dirty="0"/>
              <a:t>equilibrium </a:t>
            </a:r>
            <a:r>
              <a:rPr spc="55" dirty="0"/>
              <a:t>radius</a:t>
            </a:r>
            <a:r>
              <a:rPr spc="180" dirty="0"/>
              <a:t> </a:t>
            </a:r>
            <a:r>
              <a:rPr spc="55" dirty="0"/>
              <a:t>and</a:t>
            </a:r>
            <a:r>
              <a:rPr spc="190" dirty="0"/>
              <a:t> </a:t>
            </a:r>
            <a:r>
              <a:rPr dirty="0"/>
              <a:t>remain</a:t>
            </a:r>
            <a:r>
              <a:rPr spc="185" dirty="0"/>
              <a:t> </a:t>
            </a:r>
            <a:r>
              <a:rPr dirty="0"/>
              <a:t>in</a:t>
            </a:r>
            <a:r>
              <a:rPr spc="190" dirty="0"/>
              <a:t> </a:t>
            </a:r>
            <a:r>
              <a:rPr spc="114" dirty="0"/>
              <a:t>that</a:t>
            </a:r>
            <a:r>
              <a:rPr spc="190" dirty="0"/>
              <a:t> </a:t>
            </a:r>
            <a:r>
              <a:rPr spc="85" dirty="0"/>
              <a:t>state</a:t>
            </a:r>
            <a:r>
              <a:rPr spc="190" dirty="0"/>
              <a:t> </a:t>
            </a:r>
            <a:r>
              <a:rPr spc="50" dirty="0"/>
              <a:t>until</a:t>
            </a:r>
            <a:r>
              <a:rPr spc="190" dirty="0"/>
              <a:t> </a:t>
            </a:r>
            <a:r>
              <a:rPr spc="45" dirty="0"/>
              <a:t>perturbed.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707758" y="2170390"/>
            <a:ext cx="182435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1621155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60" dirty="0">
                <a:latin typeface="Garamond"/>
                <a:cs typeface="Garamond"/>
              </a:rPr>
              <a:t>F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4332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9.3.</a:t>
            </a:r>
            <a:r>
              <a:rPr sz="1200" spc="27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VIBRATIONS,</a:t>
            </a:r>
            <a:r>
              <a:rPr sz="1200" spc="1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ROTATIONS,</a:t>
            </a:r>
            <a:r>
              <a:rPr sz="1200" spc="1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MOLECULAR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SPECTRA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643890" algn="l"/>
              </a:tabLst>
            </a:pPr>
            <a:r>
              <a:rPr dirty="0"/>
              <a:t>Which</a:t>
            </a:r>
            <a:r>
              <a:rPr spc="110" dirty="0"/>
              <a:t> </a:t>
            </a:r>
            <a:r>
              <a:rPr dirty="0"/>
              <a:t>of</a:t>
            </a:r>
            <a:r>
              <a:rPr spc="120" dirty="0"/>
              <a:t> </a:t>
            </a:r>
            <a:r>
              <a:rPr dirty="0"/>
              <a:t>the</a:t>
            </a:r>
            <a:r>
              <a:rPr spc="120" dirty="0"/>
              <a:t> </a:t>
            </a:r>
            <a:r>
              <a:rPr dirty="0"/>
              <a:t>following</a:t>
            </a:r>
            <a:r>
              <a:rPr spc="120" dirty="0"/>
              <a:t> </a:t>
            </a:r>
            <a:r>
              <a:rPr spc="50" dirty="0"/>
              <a:t>statements</a:t>
            </a:r>
            <a:r>
              <a:rPr spc="120" dirty="0"/>
              <a:t> </a:t>
            </a:r>
            <a:r>
              <a:rPr spc="55" dirty="0"/>
              <a:t>are</a:t>
            </a:r>
            <a:r>
              <a:rPr spc="120" dirty="0"/>
              <a:t> </a:t>
            </a:r>
            <a:r>
              <a:rPr spc="65" dirty="0"/>
              <a:t>true</a:t>
            </a:r>
            <a:r>
              <a:rPr spc="120" dirty="0"/>
              <a:t> </a:t>
            </a:r>
            <a:r>
              <a:rPr spc="55" dirty="0"/>
              <a:t>about</a:t>
            </a:r>
            <a:r>
              <a:rPr spc="120" dirty="0"/>
              <a:t> </a:t>
            </a:r>
            <a:r>
              <a:rPr dirty="0"/>
              <a:t>molecular</a:t>
            </a:r>
            <a:r>
              <a:rPr spc="125" dirty="0"/>
              <a:t> </a:t>
            </a:r>
            <a:r>
              <a:rPr spc="-10" dirty="0"/>
              <a:t>spec- </a:t>
            </a:r>
            <a:r>
              <a:rPr spc="114" dirty="0"/>
              <a:t>tra?</a:t>
            </a:r>
            <a:r>
              <a:rPr dirty="0"/>
              <a:t>	(Choose</a:t>
            </a:r>
            <a:r>
              <a:rPr spc="155" dirty="0"/>
              <a:t> </a:t>
            </a:r>
            <a:r>
              <a:rPr spc="75" dirty="0"/>
              <a:t>all</a:t>
            </a:r>
            <a:r>
              <a:rPr spc="160" dirty="0"/>
              <a:t> </a:t>
            </a:r>
            <a:r>
              <a:rPr spc="114" dirty="0"/>
              <a:t>that</a:t>
            </a:r>
            <a:r>
              <a:rPr spc="160" dirty="0"/>
              <a:t> </a:t>
            </a:r>
            <a:r>
              <a:rPr spc="75" dirty="0"/>
              <a:t>apply)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2270" marR="5080" indent="-370205" algn="just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83540" algn="l"/>
              </a:tabLst>
            </a:pPr>
            <a:r>
              <a:rPr spc="70" dirty="0"/>
              <a:t>At</a:t>
            </a:r>
            <a:r>
              <a:rPr spc="-35" dirty="0"/>
              <a:t> </a:t>
            </a:r>
            <a:r>
              <a:rPr spc="-10" dirty="0"/>
              <a:t>room</a:t>
            </a:r>
            <a:r>
              <a:rPr spc="-25" dirty="0"/>
              <a:t> </a:t>
            </a:r>
            <a:r>
              <a:rPr spc="55" dirty="0"/>
              <a:t>temperature</a:t>
            </a:r>
            <a:r>
              <a:rPr spc="-35" dirty="0"/>
              <a:t> </a:t>
            </a:r>
            <a:r>
              <a:rPr dirty="0"/>
              <a:t>the</a:t>
            </a:r>
            <a:r>
              <a:rPr spc="-30" dirty="0"/>
              <a:t> </a:t>
            </a:r>
            <a:r>
              <a:rPr dirty="0"/>
              <a:t>absorption</a:t>
            </a:r>
            <a:r>
              <a:rPr spc="-25" dirty="0"/>
              <a:t> </a:t>
            </a:r>
            <a:r>
              <a:rPr spc="55" dirty="0"/>
              <a:t>spectra</a:t>
            </a:r>
            <a:r>
              <a:rPr spc="-35" dirty="0"/>
              <a:t> </a:t>
            </a:r>
            <a:r>
              <a:rPr spc="-60" dirty="0"/>
              <a:t>for</a:t>
            </a:r>
            <a:r>
              <a:rPr spc="-30" dirty="0"/>
              <a:t> </a:t>
            </a:r>
            <a:r>
              <a:rPr dirty="0"/>
              <a:t>electronic</a:t>
            </a:r>
            <a:r>
              <a:rPr spc="-35" dirty="0"/>
              <a:t> </a:t>
            </a:r>
            <a:r>
              <a:rPr spc="50" dirty="0"/>
              <a:t>tran- 	</a:t>
            </a:r>
            <a:r>
              <a:rPr dirty="0"/>
              <a:t>sitions</a:t>
            </a:r>
            <a:r>
              <a:rPr spc="160" dirty="0"/>
              <a:t> </a:t>
            </a:r>
            <a:r>
              <a:rPr dirty="0"/>
              <a:t>only</a:t>
            </a:r>
            <a:r>
              <a:rPr spc="175" dirty="0"/>
              <a:t> </a:t>
            </a:r>
            <a:r>
              <a:rPr dirty="0"/>
              <a:t>involve</a:t>
            </a:r>
            <a:r>
              <a:rPr spc="170" dirty="0"/>
              <a:t> </a:t>
            </a:r>
            <a:r>
              <a:rPr dirty="0"/>
              <a:t>transitions</a:t>
            </a:r>
            <a:r>
              <a:rPr spc="170" dirty="0"/>
              <a:t> </a:t>
            </a:r>
            <a:r>
              <a:rPr dirty="0"/>
              <a:t>from</a:t>
            </a:r>
            <a:r>
              <a:rPr spc="170" dirty="0"/>
              <a:t> </a:t>
            </a:r>
            <a:r>
              <a:rPr dirty="0"/>
              <a:t>the</a:t>
            </a:r>
            <a:r>
              <a:rPr spc="170" dirty="0"/>
              <a:t> </a:t>
            </a:r>
            <a:r>
              <a:rPr dirty="0"/>
              <a:t>ground</a:t>
            </a:r>
            <a:r>
              <a:rPr spc="170" dirty="0"/>
              <a:t> </a:t>
            </a:r>
            <a:r>
              <a:rPr spc="85" dirty="0"/>
              <a:t>state</a:t>
            </a:r>
            <a:r>
              <a:rPr spc="170" dirty="0"/>
              <a:t> </a:t>
            </a:r>
            <a:r>
              <a:rPr dirty="0"/>
              <a:t>to</a:t>
            </a:r>
            <a:r>
              <a:rPr spc="170" dirty="0"/>
              <a:t> </a:t>
            </a:r>
            <a:r>
              <a:rPr spc="-10" dirty="0"/>
              <a:t>higher 	energies.</a:t>
            </a:r>
          </a:p>
          <a:p>
            <a:pPr marL="382270" marR="6350" indent="-35814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3540" algn="l"/>
              </a:tabLst>
            </a:pPr>
            <a:r>
              <a:rPr spc="70" dirty="0"/>
              <a:t>At</a:t>
            </a:r>
            <a:r>
              <a:rPr spc="505" dirty="0"/>
              <a:t> </a:t>
            </a:r>
            <a:r>
              <a:rPr dirty="0"/>
              <a:t>room</a:t>
            </a:r>
            <a:r>
              <a:rPr spc="515" dirty="0"/>
              <a:t> </a:t>
            </a:r>
            <a:r>
              <a:rPr spc="55" dirty="0"/>
              <a:t>temperature</a:t>
            </a:r>
            <a:r>
              <a:rPr spc="515" dirty="0"/>
              <a:t> </a:t>
            </a:r>
            <a:r>
              <a:rPr dirty="0"/>
              <a:t>the</a:t>
            </a:r>
            <a:r>
              <a:rPr spc="520" dirty="0"/>
              <a:t> </a:t>
            </a:r>
            <a:r>
              <a:rPr dirty="0"/>
              <a:t>absorption</a:t>
            </a:r>
            <a:r>
              <a:rPr spc="520" dirty="0"/>
              <a:t> </a:t>
            </a:r>
            <a:r>
              <a:rPr spc="55" dirty="0"/>
              <a:t>spectra</a:t>
            </a:r>
            <a:r>
              <a:rPr spc="515" dirty="0"/>
              <a:t> </a:t>
            </a:r>
            <a:r>
              <a:rPr dirty="0"/>
              <a:t>for</a:t>
            </a:r>
            <a:r>
              <a:rPr spc="515" dirty="0"/>
              <a:t> </a:t>
            </a:r>
            <a:r>
              <a:rPr spc="45" dirty="0"/>
              <a:t>vibrational 	</a:t>
            </a:r>
            <a:r>
              <a:rPr dirty="0"/>
              <a:t>transitions</a:t>
            </a:r>
            <a:r>
              <a:rPr spc="560" dirty="0"/>
              <a:t> </a:t>
            </a:r>
            <a:r>
              <a:rPr dirty="0"/>
              <a:t>only</a:t>
            </a:r>
            <a:r>
              <a:rPr spc="565" dirty="0"/>
              <a:t> </a:t>
            </a:r>
            <a:r>
              <a:rPr dirty="0"/>
              <a:t>involve</a:t>
            </a:r>
            <a:r>
              <a:rPr spc="555" dirty="0"/>
              <a:t> </a:t>
            </a:r>
            <a:r>
              <a:rPr dirty="0"/>
              <a:t>transitions</a:t>
            </a:r>
            <a:r>
              <a:rPr spc="560" dirty="0"/>
              <a:t> </a:t>
            </a:r>
            <a:r>
              <a:rPr dirty="0"/>
              <a:t>from</a:t>
            </a:r>
            <a:r>
              <a:rPr spc="555" dirty="0"/>
              <a:t> </a:t>
            </a:r>
            <a:r>
              <a:rPr dirty="0"/>
              <a:t>the</a:t>
            </a:r>
            <a:r>
              <a:rPr spc="565" dirty="0"/>
              <a:t> </a:t>
            </a:r>
            <a:r>
              <a:rPr dirty="0"/>
              <a:t>ground</a:t>
            </a:r>
            <a:r>
              <a:rPr spc="560" dirty="0"/>
              <a:t> </a:t>
            </a:r>
            <a:r>
              <a:rPr spc="85" dirty="0"/>
              <a:t>state</a:t>
            </a:r>
            <a:r>
              <a:rPr spc="560" dirty="0"/>
              <a:t> </a:t>
            </a:r>
            <a:r>
              <a:rPr spc="-25" dirty="0"/>
              <a:t>to 	</a:t>
            </a:r>
            <a:r>
              <a:rPr dirty="0"/>
              <a:t>higher</a:t>
            </a:r>
            <a:r>
              <a:rPr spc="254" dirty="0"/>
              <a:t> </a:t>
            </a:r>
            <a:r>
              <a:rPr spc="-10" dirty="0"/>
              <a:t>energies.</a:t>
            </a:r>
          </a:p>
          <a:p>
            <a:pPr marL="382270" marR="5080" indent="-361950" algn="just">
              <a:lnSpc>
                <a:spcPct val="101699"/>
              </a:lnSpc>
              <a:spcBef>
                <a:spcPts val="994"/>
              </a:spcBef>
              <a:buAutoNum type="alphaUcPeriod"/>
              <a:tabLst>
                <a:tab pos="383540" algn="l"/>
              </a:tabLst>
            </a:pPr>
            <a:r>
              <a:rPr spc="70" dirty="0"/>
              <a:t>At</a:t>
            </a:r>
            <a:r>
              <a:rPr spc="-60" dirty="0"/>
              <a:t> </a:t>
            </a:r>
            <a:r>
              <a:rPr spc="-20" dirty="0"/>
              <a:t>room</a:t>
            </a:r>
            <a:r>
              <a:rPr spc="-55" dirty="0"/>
              <a:t> </a:t>
            </a:r>
            <a:r>
              <a:rPr spc="55" dirty="0"/>
              <a:t>temperature</a:t>
            </a:r>
            <a:r>
              <a:rPr spc="-55" dirty="0"/>
              <a:t> </a:t>
            </a:r>
            <a:r>
              <a:rPr dirty="0"/>
              <a:t>the</a:t>
            </a:r>
            <a:r>
              <a:rPr spc="-55" dirty="0"/>
              <a:t> </a:t>
            </a:r>
            <a:r>
              <a:rPr dirty="0"/>
              <a:t>absorption</a:t>
            </a:r>
            <a:r>
              <a:rPr spc="-60" dirty="0"/>
              <a:t> </a:t>
            </a:r>
            <a:r>
              <a:rPr spc="55" dirty="0"/>
              <a:t>spectra</a:t>
            </a:r>
            <a:r>
              <a:rPr spc="-55" dirty="0"/>
              <a:t> </a:t>
            </a:r>
            <a:r>
              <a:rPr spc="-75" dirty="0"/>
              <a:t>for</a:t>
            </a:r>
            <a:r>
              <a:rPr spc="-55" dirty="0"/>
              <a:t> </a:t>
            </a:r>
            <a:r>
              <a:rPr spc="50" dirty="0"/>
              <a:t>rotational</a:t>
            </a:r>
            <a:r>
              <a:rPr spc="-55" dirty="0"/>
              <a:t> </a:t>
            </a:r>
            <a:r>
              <a:rPr spc="50" dirty="0"/>
              <a:t>tran- 	</a:t>
            </a:r>
            <a:r>
              <a:rPr dirty="0"/>
              <a:t>sitions</a:t>
            </a:r>
            <a:r>
              <a:rPr spc="160" dirty="0"/>
              <a:t> </a:t>
            </a:r>
            <a:r>
              <a:rPr dirty="0"/>
              <a:t>only</a:t>
            </a:r>
            <a:r>
              <a:rPr spc="175" dirty="0"/>
              <a:t> </a:t>
            </a:r>
            <a:r>
              <a:rPr dirty="0"/>
              <a:t>involve</a:t>
            </a:r>
            <a:r>
              <a:rPr spc="170" dirty="0"/>
              <a:t> </a:t>
            </a:r>
            <a:r>
              <a:rPr dirty="0"/>
              <a:t>transitions</a:t>
            </a:r>
            <a:r>
              <a:rPr spc="170" dirty="0"/>
              <a:t> </a:t>
            </a:r>
            <a:r>
              <a:rPr dirty="0"/>
              <a:t>from</a:t>
            </a:r>
            <a:r>
              <a:rPr spc="170" dirty="0"/>
              <a:t> </a:t>
            </a:r>
            <a:r>
              <a:rPr dirty="0"/>
              <a:t>the</a:t>
            </a:r>
            <a:r>
              <a:rPr spc="170" dirty="0"/>
              <a:t> </a:t>
            </a:r>
            <a:r>
              <a:rPr dirty="0"/>
              <a:t>ground</a:t>
            </a:r>
            <a:r>
              <a:rPr spc="170" dirty="0"/>
              <a:t> </a:t>
            </a:r>
            <a:r>
              <a:rPr spc="85" dirty="0"/>
              <a:t>state</a:t>
            </a:r>
            <a:r>
              <a:rPr spc="170" dirty="0"/>
              <a:t> </a:t>
            </a:r>
            <a:r>
              <a:rPr dirty="0"/>
              <a:t>to</a:t>
            </a:r>
            <a:r>
              <a:rPr spc="170" dirty="0"/>
              <a:t> </a:t>
            </a:r>
            <a:r>
              <a:rPr spc="-10" dirty="0"/>
              <a:t>higher 	energies.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50245" y="878291"/>
            <a:ext cx="452437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9.3.</a:t>
            </a:r>
            <a:r>
              <a:rPr sz="1200" spc="26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VIBRATIONS,</a:t>
            </a:r>
            <a:r>
              <a:rPr sz="1200" spc="1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ROTATIONS,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MOLECULAR</a:t>
            </a:r>
            <a:r>
              <a:rPr sz="1200" spc="180" dirty="0">
                <a:latin typeface="Times New Roman"/>
                <a:cs typeface="Times New Roman"/>
              </a:rPr>
              <a:t> </a:t>
            </a:r>
            <a:r>
              <a:rPr sz="1200" spc="40" dirty="0">
                <a:latin typeface="Times New Roman"/>
                <a:cs typeface="Times New Roman"/>
              </a:rPr>
              <a:t>SPECTRA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  <a:tabLst>
                <a:tab pos="643890" algn="l"/>
              </a:tabLst>
            </a:pPr>
            <a:r>
              <a:rPr dirty="0"/>
              <a:t>Which</a:t>
            </a:r>
            <a:r>
              <a:rPr spc="110" dirty="0"/>
              <a:t> </a:t>
            </a:r>
            <a:r>
              <a:rPr dirty="0"/>
              <a:t>of</a:t>
            </a:r>
            <a:r>
              <a:rPr spc="120" dirty="0"/>
              <a:t> </a:t>
            </a:r>
            <a:r>
              <a:rPr dirty="0"/>
              <a:t>the</a:t>
            </a:r>
            <a:r>
              <a:rPr spc="120" dirty="0"/>
              <a:t> </a:t>
            </a:r>
            <a:r>
              <a:rPr dirty="0"/>
              <a:t>following</a:t>
            </a:r>
            <a:r>
              <a:rPr spc="120" dirty="0"/>
              <a:t> </a:t>
            </a:r>
            <a:r>
              <a:rPr spc="50" dirty="0"/>
              <a:t>statements</a:t>
            </a:r>
            <a:r>
              <a:rPr spc="120" dirty="0"/>
              <a:t> </a:t>
            </a:r>
            <a:r>
              <a:rPr spc="55" dirty="0"/>
              <a:t>are</a:t>
            </a:r>
            <a:r>
              <a:rPr spc="120" dirty="0"/>
              <a:t> </a:t>
            </a:r>
            <a:r>
              <a:rPr spc="65" dirty="0"/>
              <a:t>true</a:t>
            </a:r>
            <a:r>
              <a:rPr spc="120" dirty="0"/>
              <a:t> </a:t>
            </a:r>
            <a:r>
              <a:rPr spc="55" dirty="0"/>
              <a:t>about</a:t>
            </a:r>
            <a:r>
              <a:rPr spc="120" dirty="0"/>
              <a:t> </a:t>
            </a:r>
            <a:r>
              <a:rPr dirty="0"/>
              <a:t>molecular</a:t>
            </a:r>
            <a:r>
              <a:rPr spc="125" dirty="0"/>
              <a:t> </a:t>
            </a:r>
            <a:r>
              <a:rPr spc="-10" dirty="0"/>
              <a:t>spec- </a:t>
            </a:r>
            <a:r>
              <a:rPr spc="114" dirty="0"/>
              <a:t>tra?</a:t>
            </a:r>
            <a:r>
              <a:rPr dirty="0"/>
              <a:t>	(Choose</a:t>
            </a:r>
            <a:r>
              <a:rPr spc="155" dirty="0"/>
              <a:t> </a:t>
            </a:r>
            <a:r>
              <a:rPr spc="75" dirty="0"/>
              <a:t>all</a:t>
            </a:r>
            <a:r>
              <a:rPr spc="160" dirty="0"/>
              <a:t> </a:t>
            </a:r>
            <a:r>
              <a:rPr spc="114" dirty="0"/>
              <a:t>that</a:t>
            </a:r>
            <a:r>
              <a:rPr spc="160" dirty="0"/>
              <a:t> </a:t>
            </a:r>
            <a:r>
              <a:rPr spc="75" dirty="0"/>
              <a:t>apply)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9315" y="2170390"/>
            <a:ext cx="8258175" cy="552767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2270" marR="5080" indent="-370205" algn="just">
              <a:lnSpc>
                <a:spcPct val="101699"/>
              </a:lnSpc>
              <a:spcBef>
                <a:spcPts val="75"/>
              </a:spcBef>
              <a:buAutoNum type="alphaUcPeriod"/>
              <a:tabLst>
                <a:tab pos="383540" algn="l"/>
              </a:tabLst>
            </a:pPr>
            <a:r>
              <a:rPr sz="2450" spc="70" dirty="0">
                <a:latin typeface="Garamond"/>
                <a:cs typeface="Garamond"/>
              </a:rPr>
              <a:t>At</a:t>
            </a:r>
            <a:r>
              <a:rPr sz="2450" spc="-3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room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temperature</a:t>
            </a:r>
            <a:r>
              <a:rPr sz="2450" spc="-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-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absorption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spectra</a:t>
            </a:r>
            <a:r>
              <a:rPr sz="2450" spc="-35" dirty="0">
                <a:latin typeface="Garamond"/>
                <a:cs typeface="Garamond"/>
              </a:rPr>
              <a:t> </a:t>
            </a:r>
            <a:r>
              <a:rPr sz="2450" spc="-60" dirty="0">
                <a:latin typeface="Garamond"/>
                <a:cs typeface="Garamond"/>
              </a:rPr>
              <a:t>for</a:t>
            </a:r>
            <a:r>
              <a:rPr sz="2450" spc="-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electronic</a:t>
            </a:r>
            <a:r>
              <a:rPr sz="2450" spc="-3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tran- 	</a:t>
            </a:r>
            <a:r>
              <a:rPr sz="2450" dirty="0">
                <a:latin typeface="Garamond"/>
                <a:cs typeface="Garamond"/>
              </a:rPr>
              <a:t>sitions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only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involve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transitions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from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ground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85" dirty="0">
                <a:latin typeface="Garamond"/>
                <a:cs typeface="Garamond"/>
              </a:rPr>
              <a:t>state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higher 	energies.</a:t>
            </a:r>
            <a:endParaRPr sz="2450">
              <a:latin typeface="Garamond"/>
              <a:cs typeface="Garamond"/>
            </a:endParaRPr>
          </a:p>
          <a:p>
            <a:pPr marL="372745">
              <a:lnSpc>
                <a:spcPct val="100000"/>
              </a:lnSpc>
              <a:spcBef>
                <a:spcPts val="1545"/>
              </a:spcBef>
              <a:tabLst>
                <a:tab pos="1981200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100" dirty="0">
                <a:latin typeface="Garamond"/>
                <a:cs typeface="Garamond"/>
              </a:rPr>
              <a:t>T</a:t>
            </a:r>
            <a:endParaRPr sz="2450">
              <a:latin typeface="Garamond"/>
              <a:cs typeface="Garamond"/>
            </a:endParaRPr>
          </a:p>
          <a:p>
            <a:pPr marL="382270" marR="6350" indent="-358140" algn="just">
              <a:lnSpc>
                <a:spcPct val="101699"/>
              </a:lnSpc>
              <a:spcBef>
                <a:spcPts val="1495"/>
              </a:spcBef>
              <a:buAutoNum type="alphaUcPeriod" startAt="2"/>
              <a:tabLst>
                <a:tab pos="383540" algn="l"/>
              </a:tabLst>
            </a:pPr>
            <a:r>
              <a:rPr sz="2450" spc="70" dirty="0">
                <a:latin typeface="Garamond"/>
                <a:cs typeface="Garamond"/>
              </a:rPr>
              <a:t>At</a:t>
            </a:r>
            <a:r>
              <a:rPr sz="2450" spc="5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room</a:t>
            </a:r>
            <a:r>
              <a:rPr sz="2450" spc="51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temperature</a:t>
            </a:r>
            <a:r>
              <a:rPr sz="2450" spc="5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5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absorption</a:t>
            </a:r>
            <a:r>
              <a:rPr sz="2450" spc="52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spectra</a:t>
            </a:r>
            <a:r>
              <a:rPr sz="2450" spc="5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for</a:t>
            </a:r>
            <a:r>
              <a:rPr sz="2450" spc="515" dirty="0">
                <a:latin typeface="Garamond"/>
                <a:cs typeface="Garamond"/>
              </a:rPr>
              <a:t> </a:t>
            </a:r>
            <a:r>
              <a:rPr sz="2450" spc="45" dirty="0">
                <a:latin typeface="Garamond"/>
                <a:cs typeface="Garamond"/>
              </a:rPr>
              <a:t>vibrational 	</a:t>
            </a:r>
            <a:r>
              <a:rPr sz="2450" dirty="0">
                <a:latin typeface="Garamond"/>
                <a:cs typeface="Garamond"/>
              </a:rPr>
              <a:t>transitions</a:t>
            </a:r>
            <a:r>
              <a:rPr sz="2450" spc="5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only</a:t>
            </a:r>
            <a:r>
              <a:rPr sz="2450" spc="5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involve</a:t>
            </a:r>
            <a:r>
              <a:rPr sz="2450" spc="5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transitions</a:t>
            </a:r>
            <a:r>
              <a:rPr sz="2450" spc="5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from</a:t>
            </a:r>
            <a:r>
              <a:rPr sz="2450" spc="5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5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ground</a:t>
            </a:r>
            <a:r>
              <a:rPr sz="2450" spc="560" dirty="0">
                <a:latin typeface="Garamond"/>
                <a:cs typeface="Garamond"/>
              </a:rPr>
              <a:t> </a:t>
            </a:r>
            <a:r>
              <a:rPr sz="2450" spc="85" dirty="0">
                <a:latin typeface="Garamond"/>
                <a:cs typeface="Garamond"/>
              </a:rPr>
              <a:t>state</a:t>
            </a:r>
            <a:r>
              <a:rPr sz="2450" spc="560" dirty="0">
                <a:latin typeface="Garamond"/>
                <a:cs typeface="Garamond"/>
              </a:rPr>
              <a:t> </a:t>
            </a:r>
            <a:r>
              <a:rPr sz="2450" spc="-25" dirty="0">
                <a:latin typeface="Garamond"/>
                <a:cs typeface="Garamond"/>
              </a:rPr>
              <a:t>to 	</a:t>
            </a:r>
            <a:r>
              <a:rPr sz="2450" dirty="0">
                <a:latin typeface="Garamond"/>
                <a:cs typeface="Garamond"/>
              </a:rPr>
              <a:t>higher</a:t>
            </a:r>
            <a:r>
              <a:rPr sz="2450" spc="254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energies.</a:t>
            </a:r>
            <a:endParaRPr sz="2450">
              <a:latin typeface="Garamond"/>
              <a:cs typeface="Garamond"/>
            </a:endParaRPr>
          </a:p>
          <a:p>
            <a:pPr marL="372745">
              <a:lnSpc>
                <a:spcPct val="100000"/>
              </a:lnSpc>
              <a:spcBef>
                <a:spcPts val="1540"/>
              </a:spcBef>
              <a:tabLst>
                <a:tab pos="1981200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100" dirty="0">
                <a:latin typeface="Garamond"/>
                <a:cs typeface="Garamond"/>
              </a:rPr>
              <a:t>T</a:t>
            </a:r>
            <a:endParaRPr sz="2450">
              <a:latin typeface="Garamond"/>
              <a:cs typeface="Garamond"/>
            </a:endParaRPr>
          </a:p>
          <a:p>
            <a:pPr marL="382270" marR="5080" indent="-361950" algn="just">
              <a:lnSpc>
                <a:spcPct val="101699"/>
              </a:lnSpc>
              <a:spcBef>
                <a:spcPts val="1495"/>
              </a:spcBef>
              <a:buAutoNum type="alphaUcPeriod" startAt="3"/>
              <a:tabLst>
                <a:tab pos="383540" algn="l"/>
              </a:tabLst>
            </a:pPr>
            <a:r>
              <a:rPr sz="2450" spc="70" dirty="0">
                <a:latin typeface="Garamond"/>
                <a:cs typeface="Garamond"/>
              </a:rPr>
              <a:t>At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room</a:t>
            </a:r>
            <a:r>
              <a:rPr sz="2450" spc="-5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temperature</a:t>
            </a:r>
            <a:r>
              <a:rPr sz="2450" spc="-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-5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absorption</a:t>
            </a:r>
            <a:r>
              <a:rPr sz="2450" spc="-6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spectra</a:t>
            </a:r>
            <a:r>
              <a:rPr sz="2450" spc="-55" dirty="0">
                <a:latin typeface="Garamond"/>
                <a:cs typeface="Garamond"/>
              </a:rPr>
              <a:t> </a:t>
            </a:r>
            <a:r>
              <a:rPr sz="2450" spc="-75" dirty="0">
                <a:latin typeface="Garamond"/>
                <a:cs typeface="Garamond"/>
              </a:rPr>
              <a:t>for</a:t>
            </a:r>
            <a:r>
              <a:rPr sz="2450" spc="-5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rotational</a:t>
            </a:r>
            <a:r>
              <a:rPr sz="2450" spc="-5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tran- 	</a:t>
            </a:r>
            <a:r>
              <a:rPr sz="2450" dirty="0">
                <a:latin typeface="Garamond"/>
                <a:cs typeface="Garamond"/>
              </a:rPr>
              <a:t>sitions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only</a:t>
            </a:r>
            <a:r>
              <a:rPr sz="2450" spc="17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involve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transitions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from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the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ground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85" dirty="0">
                <a:latin typeface="Garamond"/>
                <a:cs typeface="Garamond"/>
              </a:rPr>
              <a:t>state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to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higher 	energies.</a:t>
            </a:r>
            <a:endParaRPr sz="2450">
              <a:latin typeface="Garamond"/>
              <a:cs typeface="Garamond"/>
            </a:endParaRPr>
          </a:p>
          <a:p>
            <a:pPr marL="372745">
              <a:lnSpc>
                <a:spcPct val="100000"/>
              </a:lnSpc>
              <a:spcBef>
                <a:spcPts val="1545"/>
              </a:spcBef>
              <a:tabLst>
                <a:tab pos="1981200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60" dirty="0">
                <a:latin typeface="Garamond"/>
                <a:cs typeface="Garamond"/>
              </a:rPr>
              <a:t>F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5A619F6-55EF-B9BE-8212-E2780D9435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96C685-403F-3B45-5DC6-C480FE1FE4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3361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110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308140" y="878291"/>
            <a:ext cx="26670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latin typeface="Times New Roman"/>
                <a:cs typeface="Times New Roman"/>
              </a:rPr>
              <a:t>9.1.</a:t>
            </a:r>
            <a:r>
              <a:rPr sz="1200" spc="21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IONIC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COVALENT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BONDS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18819" y="1238181"/>
            <a:ext cx="3356610" cy="2882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572770" algn="l"/>
              </a:tabLst>
            </a:pPr>
            <a:r>
              <a:rPr sz="1700" b="1" spc="85" dirty="0">
                <a:latin typeface="Book Antiqua"/>
                <a:cs typeface="Book Antiqua"/>
              </a:rPr>
              <a:t>9.1</a:t>
            </a:r>
            <a:r>
              <a:rPr sz="1700" b="1" dirty="0">
                <a:latin typeface="Book Antiqua"/>
                <a:cs typeface="Book Antiqua"/>
              </a:rPr>
              <a:t>	Ionic</a:t>
            </a:r>
            <a:r>
              <a:rPr sz="1700" b="1" spc="440" dirty="0">
                <a:latin typeface="Book Antiqua"/>
                <a:cs typeface="Book Antiqua"/>
              </a:rPr>
              <a:t> </a:t>
            </a:r>
            <a:r>
              <a:rPr sz="1700" b="1" dirty="0">
                <a:latin typeface="Book Antiqua"/>
                <a:cs typeface="Book Antiqua"/>
              </a:rPr>
              <a:t>and</a:t>
            </a:r>
            <a:r>
              <a:rPr sz="1700" b="1" spc="440" dirty="0">
                <a:latin typeface="Book Antiqua"/>
                <a:cs typeface="Book Antiqua"/>
              </a:rPr>
              <a:t> </a:t>
            </a:r>
            <a:r>
              <a:rPr sz="1700" b="1" dirty="0">
                <a:latin typeface="Book Antiqua"/>
                <a:cs typeface="Book Antiqua"/>
              </a:rPr>
              <a:t>Covalent</a:t>
            </a:r>
            <a:r>
              <a:rPr sz="1700" b="1" spc="440" dirty="0">
                <a:latin typeface="Book Antiqua"/>
                <a:cs typeface="Book Antiqua"/>
              </a:rPr>
              <a:t> </a:t>
            </a:r>
            <a:r>
              <a:rPr sz="1700" b="1" spc="45" dirty="0">
                <a:latin typeface="Book Antiqua"/>
                <a:cs typeface="Book Antiqua"/>
              </a:rPr>
              <a:t>Bonds</a:t>
            </a:r>
            <a:endParaRPr sz="1700">
              <a:latin typeface="Book Antiqua"/>
              <a:cs typeface="Book Antiqu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60133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9.1.</a:t>
            </a:r>
            <a:r>
              <a:rPr sz="1200" spc="21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IONIC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COVALENT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BONDS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336915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Which</a:t>
            </a:r>
            <a:r>
              <a:rPr spc="-50" dirty="0"/>
              <a:t> </a:t>
            </a:r>
            <a:r>
              <a:rPr spc="-120" dirty="0"/>
              <a:t>of</a:t>
            </a:r>
            <a:r>
              <a:rPr spc="-45" dirty="0"/>
              <a:t> </a:t>
            </a:r>
            <a:r>
              <a:rPr dirty="0"/>
              <a:t>the</a:t>
            </a:r>
            <a:r>
              <a:rPr spc="-50" dirty="0"/>
              <a:t> </a:t>
            </a:r>
            <a:r>
              <a:rPr spc="-30" dirty="0"/>
              <a:t>following</a:t>
            </a:r>
            <a:r>
              <a:rPr spc="-50" dirty="0"/>
              <a:t> </a:t>
            </a:r>
            <a:r>
              <a:rPr dirty="0"/>
              <a:t>configurations</a:t>
            </a:r>
            <a:r>
              <a:rPr spc="-45" dirty="0"/>
              <a:t> </a:t>
            </a:r>
            <a:r>
              <a:rPr dirty="0"/>
              <a:t>has</a:t>
            </a:r>
            <a:r>
              <a:rPr spc="-50" dirty="0"/>
              <a:t> </a:t>
            </a:r>
            <a:r>
              <a:rPr dirty="0"/>
              <a:t>the</a:t>
            </a:r>
            <a:r>
              <a:rPr spc="-50" dirty="0"/>
              <a:t> </a:t>
            </a:r>
            <a:r>
              <a:rPr spc="-10" dirty="0"/>
              <a:t>lowest</a:t>
            </a:r>
            <a:r>
              <a:rPr spc="-50" dirty="0"/>
              <a:t> </a:t>
            </a:r>
            <a:r>
              <a:rPr spc="60" dirty="0"/>
              <a:t>energy?</a:t>
            </a:r>
            <a:r>
              <a:rPr spc="450" dirty="0"/>
              <a:t> </a:t>
            </a:r>
            <a:r>
              <a:rPr spc="-10" dirty="0"/>
              <a:t>Which </a:t>
            </a:r>
            <a:r>
              <a:rPr dirty="0"/>
              <a:t>has</a:t>
            </a:r>
            <a:r>
              <a:rPr spc="260" dirty="0"/>
              <a:t> </a:t>
            </a:r>
            <a:r>
              <a:rPr dirty="0"/>
              <a:t>the</a:t>
            </a:r>
            <a:r>
              <a:rPr spc="275" dirty="0"/>
              <a:t> </a:t>
            </a:r>
            <a:r>
              <a:rPr spc="-10" dirty="0"/>
              <a:t>highest?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3540" marR="7620" indent="-371475">
              <a:lnSpc>
                <a:spcPct val="101699"/>
              </a:lnSpc>
              <a:spcBef>
                <a:spcPts val="75"/>
              </a:spcBef>
            </a:pPr>
            <a:r>
              <a:rPr spc="65" dirty="0"/>
              <a:t>A.</a:t>
            </a:r>
            <a:r>
              <a:rPr spc="-5" dirty="0"/>
              <a:t> </a:t>
            </a:r>
            <a:r>
              <a:rPr dirty="0"/>
              <a:t>A</a:t>
            </a:r>
            <a:r>
              <a:rPr spc="225" dirty="0"/>
              <a:t> </a:t>
            </a:r>
            <a:r>
              <a:rPr spc="65" dirty="0"/>
              <a:t>neutral</a:t>
            </a:r>
            <a:r>
              <a:rPr spc="220" dirty="0"/>
              <a:t> </a:t>
            </a:r>
            <a:r>
              <a:rPr dirty="0"/>
              <a:t>sodium</a:t>
            </a:r>
            <a:r>
              <a:rPr spc="220" dirty="0"/>
              <a:t> </a:t>
            </a:r>
            <a:r>
              <a:rPr dirty="0"/>
              <a:t>atom</a:t>
            </a:r>
            <a:r>
              <a:rPr spc="215" dirty="0"/>
              <a:t> </a:t>
            </a:r>
            <a:r>
              <a:rPr spc="55" dirty="0"/>
              <a:t>and</a:t>
            </a:r>
            <a:r>
              <a:rPr spc="225" dirty="0"/>
              <a:t> </a:t>
            </a:r>
            <a:r>
              <a:rPr spc="130" dirty="0"/>
              <a:t>a</a:t>
            </a:r>
            <a:r>
              <a:rPr spc="220" dirty="0"/>
              <a:t> </a:t>
            </a:r>
            <a:r>
              <a:rPr spc="65" dirty="0"/>
              <a:t>neutral</a:t>
            </a:r>
            <a:r>
              <a:rPr spc="220" dirty="0"/>
              <a:t> </a:t>
            </a:r>
            <a:r>
              <a:rPr dirty="0"/>
              <a:t>chlorine</a:t>
            </a:r>
            <a:r>
              <a:rPr spc="220" dirty="0"/>
              <a:t> </a:t>
            </a:r>
            <a:r>
              <a:rPr spc="50" dirty="0"/>
              <a:t>atom,</a:t>
            </a:r>
            <a:r>
              <a:rPr spc="235" dirty="0"/>
              <a:t> </a:t>
            </a:r>
            <a:r>
              <a:rPr dirty="0"/>
              <a:t>far</a:t>
            </a:r>
            <a:r>
              <a:rPr spc="225" dirty="0"/>
              <a:t> </a:t>
            </a:r>
            <a:r>
              <a:rPr spc="35" dirty="0"/>
              <a:t>away </a:t>
            </a:r>
            <a:r>
              <a:rPr dirty="0"/>
              <a:t>from</a:t>
            </a:r>
            <a:r>
              <a:rPr spc="85" dirty="0"/>
              <a:t> </a:t>
            </a:r>
            <a:r>
              <a:rPr dirty="0"/>
              <a:t>each</a:t>
            </a:r>
            <a:r>
              <a:rPr spc="80" dirty="0"/>
              <a:t> </a:t>
            </a:r>
            <a:r>
              <a:rPr spc="-10" dirty="0"/>
              <a:t>other</a:t>
            </a:r>
          </a:p>
          <a:p>
            <a:pPr marL="383540" marR="5080" indent="-359410">
              <a:lnSpc>
                <a:spcPct val="101699"/>
              </a:lnSpc>
              <a:spcBef>
                <a:spcPts val="994"/>
              </a:spcBef>
            </a:pPr>
            <a:r>
              <a:rPr spc="90" dirty="0"/>
              <a:t>B.</a:t>
            </a:r>
            <a:r>
              <a:rPr spc="-25" dirty="0"/>
              <a:t> </a:t>
            </a:r>
            <a:r>
              <a:rPr dirty="0"/>
              <a:t>A</a:t>
            </a:r>
            <a:r>
              <a:rPr spc="35" dirty="0"/>
              <a:t> </a:t>
            </a:r>
            <a:r>
              <a:rPr dirty="0"/>
              <a:t>sodium</a:t>
            </a:r>
            <a:r>
              <a:rPr spc="30" dirty="0"/>
              <a:t> </a:t>
            </a:r>
            <a:r>
              <a:rPr dirty="0"/>
              <a:t>ion</a:t>
            </a:r>
            <a:r>
              <a:rPr spc="30" dirty="0"/>
              <a:t> </a:t>
            </a:r>
            <a:r>
              <a:rPr spc="50" dirty="0"/>
              <a:t>with</a:t>
            </a:r>
            <a:r>
              <a:rPr spc="35" dirty="0"/>
              <a:t> </a:t>
            </a:r>
            <a:r>
              <a:rPr dirty="0"/>
              <a:t>one</a:t>
            </a:r>
            <a:r>
              <a:rPr spc="35" dirty="0"/>
              <a:t> </a:t>
            </a:r>
            <a:r>
              <a:rPr dirty="0"/>
              <a:t>missing</a:t>
            </a:r>
            <a:r>
              <a:rPr spc="30" dirty="0"/>
              <a:t> </a:t>
            </a:r>
            <a:r>
              <a:rPr dirty="0"/>
              <a:t>electron</a:t>
            </a:r>
            <a:r>
              <a:rPr spc="30" dirty="0"/>
              <a:t> </a:t>
            </a:r>
            <a:r>
              <a:rPr spc="55" dirty="0"/>
              <a:t>and</a:t>
            </a:r>
            <a:r>
              <a:rPr spc="30" dirty="0"/>
              <a:t> </a:t>
            </a:r>
            <a:r>
              <a:rPr spc="130" dirty="0"/>
              <a:t>a</a:t>
            </a:r>
            <a:r>
              <a:rPr spc="35" dirty="0"/>
              <a:t> </a:t>
            </a:r>
            <a:r>
              <a:rPr dirty="0"/>
              <a:t>chlorine</a:t>
            </a:r>
            <a:r>
              <a:rPr spc="35" dirty="0"/>
              <a:t> </a:t>
            </a:r>
            <a:r>
              <a:rPr dirty="0"/>
              <a:t>ion</a:t>
            </a:r>
            <a:r>
              <a:rPr spc="30" dirty="0"/>
              <a:t> with </a:t>
            </a:r>
            <a:r>
              <a:rPr dirty="0"/>
              <a:t>one</a:t>
            </a:r>
            <a:r>
              <a:rPr spc="130" dirty="0"/>
              <a:t> </a:t>
            </a:r>
            <a:r>
              <a:rPr spc="80" dirty="0"/>
              <a:t>extra</a:t>
            </a:r>
            <a:r>
              <a:rPr spc="140" dirty="0"/>
              <a:t> </a:t>
            </a:r>
            <a:r>
              <a:rPr dirty="0"/>
              <a:t>electron,</a:t>
            </a:r>
            <a:r>
              <a:rPr spc="140" dirty="0"/>
              <a:t> </a:t>
            </a:r>
            <a:r>
              <a:rPr dirty="0"/>
              <a:t>far</a:t>
            </a:r>
            <a:r>
              <a:rPr spc="140" dirty="0"/>
              <a:t> </a:t>
            </a:r>
            <a:r>
              <a:rPr spc="55" dirty="0"/>
              <a:t>away</a:t>
            </a:r>
            <a:r>
              <a:rPr spc="140" dirty="0"/>
              <a:t> </a:t>
            </a:r>
            <a:r>
              <a:rPr dirty="0"/>
              <a:t>from</a:t>
            </a:r>
            <a:r>
              <a:rPr spc="140" dirty="0"/>
              <a:t> </a:t>
            </a:r>
            <a:r>
              <a:rPr dirty="0"/>
              <a:t>each</a:t>
            </a:r>
            <a:r>
              <a:rPr spc="140" dirty="0"/>
              <a:t> </a:t>
            </a:r>
            <a:r>
              <a:rPr spc="-10" dirty="0"/>
              <a:t>other</a:t>
            </a:r>
          </a:p>
          <a:p>
            <a:pPr marL="383540" marR="5715" indent="-363220">
              <a:lnSpc>
                <a:spcPct val="101699"/>
              </a:lnSpc>
              <a:spcBef>
                <a:spcPts val="994"/>
              </a:spcBef>
            </a:pPr>
            <a:r>
              <a:rPr spc="80" dirty="0"/>
              <a:t>C.</a:t>
            </a:r>
            <a:r>
              <a:rPr spc="-30" dirty="0"/>
              <a:t> </a:t>
            </a:r>
            <a:r>
              <a:rPr dirty="0"/>
              <a:t>A</a:t>
            </a:r>
            <a:r>
              <a:rPr spc="170" dirty="0"/>
              <a:t> </a:t>
            </a:r>
            <a:r>
              <a:rPr dirty="0"/>
              <a:t>sodium</a:t>
            </a:r>
            <a:r>
              <a:rPr spc="165" dirty="0"/>
              <a:t> </a:t>
            </a:r>
            <a:r>
              <a:rPr dirty="0"/>
              <a:t>ion</a:t>
            </a:r>
            <a:r>
              <a:rPr spc="165" dirty="0"/>
              <a:t> </a:t>
            </a:r>
            <a:r>
              <a:rPr spc="50" dirty="0"/>
              <a:t>with</a:t>
            </a:r>
            <a:r>
              <a:rPr spc="170" dirty="0"/>
              <a:t> </a:t>
            </a:r>
            <a:r>
              <a:rPr dirty="0"/>
              <a:t>one</a:t>
            </a:r>
            <a:r>
              <a:rPr spc="160" dirty="0"/>
              <a:t> </a:t>
            </a:r>
            <a:r>
              <a:rPr dirty="0"/>
              <a:t>missing</a:t>
            </a:r>
            <a:r>
              <a:rPr spc="170" dirty="0"/>
              <a:t> </a:t>
            </a:r>
            <a:r>
              <a:rPr dirty="0"/>
              <a:t>electron</a:t>
            </a:r>
            <a:r>
              <a:rPr spc="165" dirty="0"/>
              <a:t> </a:t>
            </a:r>
            <a:r>
              <a:rPr spc="145" dirty="0"/>
              <a:t>at</a:t>
            </a:r>
            <a:r>
              <a:rPr spc="170" dirty="0"/>
              <a:t> </a:t>
            </a:r>
            <a:r>
              <a:rPr spc="50" dirty="0"/>
              <a:t>rest</a:t>
            </a:r>
            <a:r>
              <a:rPr spc="165" dirty="0"/>
              <a:t> </a:t>
            </a:r>
            <a:r>
              <a:rPr dirty="0"/>
              <a:t>0.236</a:t>
            </a:r>
            <a:r>
              <a:rPr spc="165" dirty="0"/>
              <a:t> </a:t>
            </a:r>
            <a:r>
              <a:rPr dirty="0"/>
              <a:t>nm</a:t>
            </a:r>
            <a:r>
              <a:rPr spc="170" dirty="0"/>
              <a:t> </a:t>
            </a:r>
            <a:r>
              <a:rPr spc="-20" dirty="0"/>
              <a:t>from </a:t>
            </a:r>
            <a:r>
              <a:rPr spc="130" dirty="0"/>
              <a:t>a</a:t>
            </a:r>
            <a:r>
              <a:rPr spc="100" dirty="0"/>
              <a:t> </a:t>
            </a:r>
            <a:r>
              <a:rPr dirty="0"/>
              <a:t>chlorine</a:t>
            </a:r>
            <a:r>
              <a:rPr spc="105" dirty="0"/>
              <a:t> </a:t>
            </a:r>
            <a:r>
              <a:rPr dirty="0"/>
              <a:t>ion</a:t>
            </a:r>
            <a:r>
              <a:rPr spc="105" dirty="0"/>
              <a:t> </a:t>
            </a:r>
            <a:r>
              <a:rPr spc="50" dirty="0"/>
              <a:t>with</a:t>
            </a:r>
            <a:r>
              <a:rPr spc="105" dirty="0"/>
              <a:t> </a:t>
            </a:r>
            <a:r>
              <a:rPr dirty="0"/>
              <a:t>one</a:t>
            </a:r>
            <a:r>
              <a:rPr spc="105" dirty="0"/>
              <a:t> </a:t>
            </a:r>
            <a:r>
              <a:rPr spc="80" dirty="0"/>
              <a:t>extra</a:t>
            </a:r>
            <a:r>
              <a:rPr spc="100" dirty="0"/>
              <a:t> </a:t>
            </a:r>
            <a:r>
              <a:rPr spc="-10" dirty="0"/>
              <a:t>electron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60133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9.1.</a:t>
            </a:r>
            <a:r>
              <a:rPr sz="1200" spc="21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IONIC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COVALENT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BONDS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336915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Which</a:t>
            </a:r>
            <a:r>
              <a:rPr spc="-50" dirty="0"/>
              <a:t> </a:t>
            </a:r>
            <a:r>
              <a:rPr spc="-120" dirty="0"/>
              <a:t>of</a:t>
            </a:r>
            <a:r>
              <a:rPr spc="-45" dirty="0"/>
              <a:t> </a:t>
            </a:r>
            <a:r>
              <a:rPr dirty="0"/>
              <a:t>the</a:t>
            </a:r>
            <a:r>
              <a:rPr spc="-50" dirty="0"/>
              <a:t> </a:t>
            </a:r>
            <a:r>
              <a:rPr spc="-30" dirty="0"/>
              <a:t>following</a:t>
            </a:r>
            <a:r>
              <a:rPr spc="-50" dirty="0"/>
              <a:t> </a:t>
            </a:r>
            <a:r>
              <a:rPr dirty="0"/>
              <a:t>configurations</a:t>
            </a:r>
            <a:r>
              <a:rPr spc="-45" dirty="0"/>
              <a:t> </a:t>
            </a:r>
            <a:r>
              <a:rPr dirty="0"/>
              <a:t>has</a:t>
            </a:r>
            <a:r>
              <a:rPr spc="-50" dirty="0"/>
              <a:t> </a:t>
            </a:r>
            <a:r>
              <a:rPr dirty="0"/>
              <a:t>the</a:t>
            </a:r>
            <a:r>
              <a:rPr spc="-50" dirty="0"/>
              <a:t> </a:t>
            </a:r>
            <a:r>
              <a:rPr spc="-10" dirty="0"/>
              <a:t>lowest</a:t>
            </a:r>
            <a:r>
              <a:rPr spc="-50" dirty="0"/>
              <a:t> </a:t>
            </a:r>
            <a:r>
              <a:rPr spc="60" dirty="0"/>
              <a:t>energy?</a:t>
            </a:r>
            <a:r>
              <a:rPr spc="450" dirty="0"/>
              <a:t> </a:t>
            </a:r>
            <a:r>
              <a:rPr spc="-10" dirty="0"/>
              <a:t>Which </a:t>
            </a:r>
            <a:r>
              <a:rPr dirty="0"/>
              <a:t>has</a:t>
            </a:r>
            <a:r>
              <a:rPr spc="260" dirty="0"/>
              <a:t> </a:t>
            </a:r>
            <a:r>
              <a:rPr dirty="0"/>
              <a:t>the</a:t>
            </a:r>
            <a:r>
              <a:rPr spc="275" dirty="0"/>
              <a:t> </a:t>
            </a:r>
            <a:r>
              <a:rPr spc="-10" dirty="0"/>
              <a:t>highest?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7758" y="2170390"/>
            <a:ext cx="8267700" cy="317436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94970" marR="7620" indent="-371475">
              <a:lnSpc>
                <a:spcPct val="101699"/>
              </a:lnSpc>
              <a:spcBef>
                <a:spcPts val="75"/>
              </a:spcBef>
            </a:pPr>
            <a:r>
              <a:rPr sz="2450" spc="65" dirty="0">
                <a:latin typeface="Garamond"/>
                <a:cs typeface="Garamond"/>
              </a:rPr>
              <a:t>A.</a:t>
            </a:r>
            <a:r>
              <a:rPr sz="2450" spc="-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neutral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sodium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atom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65" dirty="0">
                <a:latin typeface="Garamond"/>
                <a:cs typeface="Garamond"/>
              </a:rPr>
              <a:t>neutral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chlorine</a:t>
            </a:r>
            <a:r>
              <a:rPr sz="2450" spc="22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atom,</a:t>
            </a:r>
            <a:r>
              <a:rPr sz="2450" spc="2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far</a:t>
            </a:r>
            <a:r>
              <a:rPr sz="2450" spc="225" dirty="0">
                <a:latin typeface="Garamond"/>
                <a:cs typeface="Garamond"/>
              </a:rPr>
              <a:t> </a:t>
            </a:r>
            <a:r>
              <a:rPr sz="2450" spc="35" dirty="0">
                <a:latin typeface="Garamond"/>
                <a:cs typeface="Garamond"/>
              </a:rPr>
              <a:t>away </a:t>
            </a:r>
            <a:r>
              <a:rPr sz="2450" dirty="0">
                <a:latin typeface="Garamond"/>
                <a:cs typeface="Garamond"/>
              </a:rPr>
              <a:t>from</a:t>
            </a:r>
            <a:r>
              <a:rPr sz="2450" spc="8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each</a:t>
            </a:r>
            <a:r>
              <a:rPr sz="2450" spc="8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other</a:t>
            </a:r>
            <a:endParaRPr sz="2450">
              <a:latin typeface="Garamond"/>
              <a:cs typeface="Garamond"/>
            </a:endParaRPr>
          </a:p>
          <a:p>
            <a:pPr marL="394970" marR="5080" indent="-359410">
              <a:lnSpc>
                <a:spcPct val="101699"/>
              </a:lnSpc>
              <a:spcBef>
                <a:spcPts val="994"/>
              </a:spcBef>
            </a:pPr>
            <a:r>
              <a:rPr sz="2450" spc="90" dirty="0">
                <a:latin typeface="Garamond"/>
                <a:cs typeface="Garamond"/>
              </a:rPr>
              <a:t>B.</a:t>
            </a:r>
            <a:r>
              <a:rPr sz="2450" spc="-2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sodium</a:t>
            </a:r>
            <a:r>
              <a:rPr sz="2450" spc="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ion</a:t>
            </a:r>
            <a:r>
              <a:rPr sz="2450" spc="3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with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one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missing</a:t>
            </a:r>
            <a:r>
              <a:rPr sz="2450" spc="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electron</a:t>
            </a:r>
            <a:r>
              <a:rPr sz="2450" spc="3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and</a:t>
            </a:r>
            <a:r>
              <a:rPr sz="2450" spc="3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chlorine</a:t>
            </a:r>
            <a:r>
              <a:rPr sz="2450" spc="3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ion</a:t>
            </a:r>
            <a:r>
              <a:rPr sz="2450" spc="30" dirty="0">
                <a:latin typeface="Garamond"/>
                <a:cs typeface="Garamond"/>
              </a:rPr>
              <a:t> with </a:t>
            </a:r>
            <a:r>
              <a:rPr sz="2450" dirty="0">
                <a:latin typeface="Garamond"/>
                <a:cs typeface="Garamond"/>
              </a:rPr>
              <a:t>one</a:t>
            </a:r>
            <a:r>
              <a:rPr sz="2450" spc="130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extra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electron,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far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55" dirty="0">
                <a:latin typeface="Garamond"/>
                <a:cs typeface="Garamond"/>
              </a:rPr>
              <a:t>away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from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each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other</a:t>
            </a:r>
            <a:endParaRPr sz="2450">
              <a:latin typeface="Garamond"/>
              <a:cs typeface="Garamond"/>
            </a:endParaRPr>
          </a:p>
          <a:p>
            <a:pPr marL="394970" marR="5715" indent="-363220">
              <a:lnSpc>
                <a:spcPct val="101699"/>
              </a:lnSpc>
              <a:spcBef>
                <a:spcPts val="994"/>
              </a:spcBef>
            </a:pPr>
            <a:r>
              <a:rPr sz="2450" spc="80" dirty="0">
                <a:latin typeface="Garamond"/>
                <a:cs typeface="Garamond"/>
              </a:rPr>
              <a:t>C.</a:t>
            </a:r>
            <a:r>
              <a:rPr sz="2450" spc="-3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A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sodium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ion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with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one</a:t>
            </a:r>
            <a:r>
              <a:rPr sz="2450" spc="16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missing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electron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spc="145" dirty="0">
                <a:latin typeface="Garamond"/>
                <a:cs typeface="Garamond"/>
              </a:rPr>
              <a:t>at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rest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0.236</a:t>
            </a:r>
            <a:r>
              <a:rPr sz="2450" spc="16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nm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-20" dirty="0">
                <a:latin typeface="Garamond"/>
                <a:cs typeface="Garamond"/>
              </a:rPr>
              <a:t>from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chlorine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ion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50" dirty="0">
                <a:latin typeface="Garamond"/>
                <a:cs typeface="Garamond"/>
              </a:rPr>
              <a:t>with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one</a:t>
            </a:r>
            <a:r>
              <a:rPr sz="2450" spc="105" dirty="0">
                <a:latin typeface="Garamond"/>
                <a:cs typeface="Garamond"/>
              </a:rPr>
              <a:t> </a:t>
            </a:r>
            <a:r>
              <a:rPr sz="2450" spc="80" dirty="0">
                <a:latin typeface="Garamond"/>
                <a:cs typeface="Garamond"/>
              </a:rPr>
              <a:t>extra</a:t>
            </a:r>
            <a:r>
              <a:rPr sz="2450" spc="10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electron</a:t>
            </a:r>
            <a:endParaRPr sz="245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1945"/>
              </a:spcBef>
              <a:tabLst>
                <a:tab pos="1621155" algn="l"/>
                <a:tab pos="2700020" algn="l"/>
                <a:tab pos="4244975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-10" dirty="0">
                <a:latin typeface="Garamond"/>
                <a:cs typeface="Garamond"/>
              </a:rPr>
              <a:t>Lowest: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80" dirty="0">
                <a:latin typeface="Garamond"/>
                <a:cs typeface="Garamond"/>
              </a:rPr>
              <a:t>C.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Highest:</a:t>
            </a:r>
            <a:r>
              <a:rPr sz="2450" dirty="0">
                <a:latin typeface="Garamond"/>
                <a:cs typeface="Garamond"/>
              </a:rPr>
              <a:t>	</a:t>
            </a:r>
            <a:r>
              <a:rPr sz="2450" spc="65" dirty="0">
                <a:latin typeface="Garamond"/>
                <a:cs typeface="Garamond"/>
              </a:rPr>
              <a:t>B.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60133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9.1.</a:t>
            </a:r>
            <a:r>
              <a:rPr sz="1200" spc="21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IONIC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COVALENT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BONDS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601075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Which</a:t>
            </a:r>
            <a:r>
              <a:rPr spc="-20" dirty="0"/>
              <a:t> </a:t>
            </a:r>
            <a:r>
              <a:rPr spc="-120" dirty="0"/>
              <a:t>of</a:t>
            </a:r>
            <a:r>
              <a:rPr spc="-15" dirty="0"/>
              <a:t> </a:t>
            </a:r>
            <a:r>
              <a:rPr dirty="0"/>
              <a:t>the</a:t>
            </a:r>
            <a:r>
              <a:rPr spc="-20" dirty="0"/>
              <a:t> </a:t>
            </a:r>
            <a:r>
              <a:rPr spc="-30" dirty="0"/>
              <a:t>following</a:t>
            </a:r>
            <a:r>
              <a:rPr spc="-20" dirty="0"/>
              <a:t> </a:t>
            </a:r>
            <a:r>
              <a:rPr spc="55" dirty="0"/>
              <a:t>are</a:t>
            </a:r>
            <a:r>
              <a:rPr spc="-20" dirty="0"/>
              <a:t> </a:t>
            </a:r>
            <a:r>
              <a:rPr dirty="0"/>
              <a:t>likely</a:t>
            </a:r>
            <a:r>
              <a:rPr spc="-20" dirty="0"/>
              <a:t> </a:t>
            </a:r>
            <a:r>
              <a:rPr dirty="0"/>
              <a:t>to</a:t>
            </a:r>
            <a:r>
              <a:rPr spc="-20" dirty="0"/>
              <a:t> </a:t>
            </a:r>
            <a:r>
              <a:rPr spc="-45" dirty="0"/>
              <a:t>form</a:t>
            </a:r>
            <a:r>
              <a:rPr spc="-20" dirty="0"/>
              <a:t> </a:t>
            </a:r>
            <a:r>
              <a:rPr spc="65" dirty="0"/>
              <a:t>as</a:t>
            </a:r>
            <a:r>
              <a:rPr spc="-20" dirty="0"/>
              <a:t> </a:t>
            </a:r>
            <a:r>
              <a:rPr dirty="0"/>
              <a:t>ionically</a:t>
            </a:r>
            <a:r>
              <a:rPr spc="-20" dirty="0"/>
              <a:t> </a:t>
            </a:r>
            <a:r>
              <a:rPr dirty="0"/>
              <a:t>bound</a:t>
            </a:r>
            <a:r>
              <a:rPr spc="-20" dirty="0"/>
              <a:t> </a:t>
            </a:r>
            <a:r>
              <a:rPr spc="-10" dirty="0"/>
              <a:t>molecules? </a:t>
            </a:r>
            <a:r>
              <a:rPr dirty="0"/>
              <a:t>(Choose</a:t>
            </a:r>
            <a:r>
              <a:rPr spc="160" dirty="0"/>
              <a:t> </a:t>
            </a:r>
            <a:r>
              <a:rPr spc="75" dirty="0"/>
              <a:t>all</a:t>
            </a:r>
            <a:r>
              <a:rPr spc="160" dirty="0"/>
              <a:t> </a:t>
            </a:r>
            <a:r>
              <a:rPr spc="114" dirty="0"/>
              <a:t>that</a:t>
            </a:r>
            <a:r>
              <a:rPr spc="160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89737" y="2042037"/>
            <a:ext cx="1201420" cy="2050414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121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12115" algn="l"/>
              </a:tabLst>
            </a:pPr>
            <a:r>
              <a:rPr sz="2450" spc="30" dirty="0">
                <a:latin typeface="Garamond"/>
                <a:cs typeface="Garamond"/>
              </a:rPr>
              <a:t>LiF</a:t>
            </a:r>
            <a:endParaRPr sz="2450">
              <a:latin typeface="Garamond"/>
              <a:cs typeface="Garamond"/>
            </a:endParaRPr>
          </a:p>
          <a:p>
            <a:pPr marL="4121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12115" algn="l"/>
              </a:tabLst>
            </a:pPr>
            <a:r>
              <a:rPr sz="2450" spc="-10" dirty="0">
                <a:latin typeface="Garamond"/>
                <a:cs typeface="Garamond"/>
              </a:rPr>
              <a:t>BeCl</a:t>
            </a:r>
            <a:r>
              <a:rPr sz="3075" spc="-15" baseline="-13550" dirty="0">
                <a:latin typeface="Garamond"/>
                <a:cs typeface="Garamond"/>
              </a:rPr>
              <a:t>2</a:t>
            </a:r>
            <a:endParaRPr sz="3075" baseline="-13550">
              <a:latin typeface="Garamond"/>
              <a:cs typeface="Garamond"/>
            </a:endParaRPr>
          </a:p>
          <a:p>
            <a:pPr marL="4121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12115" algn="l"/>
              </a:tabLst>
            </a:pPr>
            <a:r>
              <a:rPr sz="2450" spc="40" dirty="0">
                <a:latin typeface="Garamond"/>
                <a:cs typeface="Garamond"/>
              </a:rPr>
              <a:t>Be</a:t>
            </a:r>
            <a:r>
              <a:rPr sz="3075" spc="60" baseline="-13550" dirty="0">
                <a:latin typeface="Garamond"/>
                <a:cs typeface="Garamond"/>
              </a:rPr>
              <a:t>2</a:t>
            </a:r>
            <a:r>
              <a:rPr sz="2450" spc="40" dirty="0">
                <a:latin typeface="Garamond"/>
                <a:cs typeface="Garamond"/>
              </a:rPr>
              <a:t>Cl</a:t>
            </a:r>
            <a:endParaRPr sz="2450">
              <a:latin typeface="Garamond"/>
              <a:cs typeface="Garamond"/>
            </a:endParaRPr>
          </a:p>
          <a:p>
            <a:pPr marL="4121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12115" algn="l"/>
              </a:tabLst>
            </a:pPr>
            <a:r>
              <a:rPr sz="2450" spc="-20" dirty="0">
                <a:latin typeface="Garamond"/>
                <a:cs typeface="Garamond"/>
              </a:rPr>
              <a:t>LiNe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60133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9.1.</a:t>
            </a:r>
            <a:r>
              <a:rPr sz="1200" spc="21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IONIC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COVALENT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BONDS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819" y="1208797"/>
            <a:ext cx="8601075" cy="7829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Which</a:t>
            </a:r>
            <a:r>
              <a:rPr spc="-20" dirty="0"/>
              <a:t> </a:t>
            </a:r>
            <a:r>
              <a:rPr spc="-120" dirty="0"/>
              <a:t>of</a:t>
            </a:r>
            <a:r>
              <a:rPr spc="-15" dirty="0"/>
              <a:t> </a:t>
            </a:r>
            <a:r>
              <a:rPr dirty="0"/>
              <a:t>the</a:t>
            </a:r>
            <a:r>
              <a:rPr spc="-20" dirty="0"/>
              <a:t> </a:t>
            </a:r>
            <a:r>
              <a:rPr spc="-30" dirty="0"/>
              <a:t>following</a:t>
            </a:r>
            <a:r>
              <a:rPr spc="-20" dirty="0"/>
              <a:t> </a:t>
            </a:r>
            <a:r>
              <a:rPr spc="55" dirty="0"/>
              <a:t>are</a:t>
            </a:r>
            <a:r>
              <a:rPr spc="-20" dirty="0"/>
              <a:t> </a:t>
            </a:r>
            <a:r>
              <a:rPr dirty="0"/>
              <a:t>likely</a:t>
            </a:r>
            <a:r>
              <a:rPr spc="-20" dirty="0"/>
              <a:t> </a:t>
            </a:r>
            <a:r>
              <a:rPr dirty="0"/>
              <a:t>to</a:t>
            </a:r>
            <a:r>
              <a:rPr spc="-20" dirty="0"/>
              <a:t> </a:t>
            </a:r>
            <a:r>
              <a:rPr spc="-45" dirty="0"/>
              <a:t>form</a:t>
            </a:r>
            <a:r>
              <a:rPr spc="-20" dirty="0"/>
              <a:t> </a:t>
            </a:r>
            <a:r>
              <a:rPr spc="65" dirty="0"/>
              <a:t>as</a:t>
            </a:r>
            <a:r>
              <a:rPr spc="-20" dirty="0"/>
              <a:t> </a:t>
            </a:r>
            <a:r>
              <a:rPr dirty="0"/>
              <a:t>ionically</a:t>
            </a:r>
            <a:r>
              <a:rPr spc="-20" dirty="0"/>
              <a:t> </a:t>
            </a:r>
            <a:r>
              <a:rPr dirty="0"/>
              <a:t>bound</a:t>
            </a:r>
            <a:r>
              <a:rPr spc="-20" dirty="0"/>
              <a:t> </a:t>
            </a:r>
            <a:r>
              <a:rPr spc="-10" dirty="0"/>
              <a:t>molecules? </a:t>
            </a:r>
            <a:r>
              <a:rPr dirty="0"/>
              <a:t>(Choose</a:t>
            </a:r>
            <a:r>
              <a:rPr spc="160" dirty="0"/>
              <a:t> </a:t>
            </a:r>
            <a:r>
              <a:rPr spc="75" dirty="0"/>
              <a:t>all</a:t>
            </a:r>
            <a:r>
              <a:rPr spc="160" dirty="0"/>
              <a:t> </a:t>
            </a:r>
            <a:r>
              <a:rPr spc="114" dirty="0"/>
              <a:t>that</a:t>
            </a:r>
            <a:r>
              <a:rPr spc="160" dirty="0"/>
              <a:t> </a:t>
            </a:r>
            <a:r>
              <a:rPr spc="50" dirty="0"/>
              <a:t>apply.)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77037" y="2042037"/>
            <a:ext cx="2275840" cy="267017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4248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424815" algn="l"/>
              </a:tabLst>
            </a:pPr>
            <a:r>
              <a:rPr sz="2450" spc="30" dirty="0">
                <a:latin typeface="Garamond"/>
                <a:cs typeface="Garamond"/>
              </a:rPr>
              <a:t>LiF</a:t>
            </a:r>
            <a:endParaRPr sz="2450">
              <a:latin typeface="Garamond"/>
              <a:cs typeface="Garamond"/>
            </a:endParaRPr>
          </a:p>
          <a:p>
            <a:pPr marL="4248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24815" algn="l"/>
              </a:tabLst>
            </a:pPr>
            <a:r>
              <a:rPr sz="2450" spc="-10" dirty="0">
                <a:latin typeface="Garamond"/>
                <a:cs typeface="Garamond"/>
              </a:rPr>
              <a:t>BeCl</a:t>
            </a:r>
            <a:r>
              <a:rPr sz="3075" spc="-15" baseline="-13550" dirty="0">
                <a:latin typeface="Garamond"/>
                <a:cs typeface="Garamond"/>
              </a:rPr>
              <a:t>2</a:t>
            </a:r>
            <a:endParaRPr sz="3075" baseline="-13550">
              <a:latin typeface="Garamond"/>
              <a:cs typeface="Garamond"/>
            </a:endParaRPr>
          </a:p>
          <a:p>
            <a:pPr marL="4248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24815" algn="l"/>
              </a:tabLst>
            </a:pPr>
            <a:r>
              <a:rPr sz="2450" spc="40" dirty="0">
                <a:latin typeface="Garamond"/>
                <a:cs typeface="Garamond"/>
              </a:rPr>
              <a:t>Be</a:t>
            </a:r>
            <a:r>
              <a:rPr sz="3075" spc="60" baseline="-13550" dirty="0">
                <a:latin typeface="Garamond"/>
                <a:cs typeface="Garamond"/>
              </a:rPr>
              <a:t>2</a:t>
            </a:r>
            <a:r>
              <a:rPr sz="2450" spc="40" dirty="0">
                <a:latin typeface="Garamond"/>
                <a:cs typeface="Garamond"/>
              </a:rPr>
              <a:t>Cl</a:t>
            </a:r>
            <a:endParaRPr sz="2450">
              <a:latin typeface="Garamond"/>
              <a:cs typeface="Garamond"/>
            </a:endParaRPr>
          </a:p>
          <a:p>
            <a:pPr marL="4248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424815" algn="l"/>
              </a:tabLst>
            </a:pPr>
            <a:r>
              <a:rPr sz="2450" spc="-20" dirty="0">
                <a:latin typeface="Garamond"/>
                <a:cs typeface="Garamond"/>
              </a:rPr>
              <a:t>LiNe</a:t>
            </a:r>
            <a:endParaRPr sz="2450">
              <a:latin typeface="Garamond"/>
              <a:cs typeface="Garamond"/>
            </a:endParaRPr>
          </a:p>
          <a:p>
            <a:pPr marL="43180">
              <a:lnSpc>
                <a:spcPct val="100000"/>
              </a:lnSpc>
              <a:spcBef>
                <a:spcPts val="1939"/>
              </a:spcBef>
              <a:tabLst>
                <a:tab pos="1652270" algn="l"/>
              </a:tabLst>
            </a:pPr>
            <a:r>
              <a:rPr sz="2450" b="1" spc="45" dirty="0">
                <a:latin typeface="Book Antiqua"/>
                <a:cs typeface="Book Antiqua"/>
              </a:rPr>
              <a:t>Solution:</a:t>
            </a:r>
            <a:r>
              <a:rPr sz="2450" b="1" dirty="0">
                <a:latin typeface="Book Antiqua"/>
                <a:cs typeface="Book Antiqua"/>
              </a:rPr>
              <a:t>	</a:t>
            </a:r>
            <a:r>
              <a:rPr sz="2450" spc="65" dirty="0">
                <a:latin typeface="Garamond"/>
                <a:cs typeface="Garamond"/>
              </a:rPr>
              <a:t>A,</a:t>
            </a:r>
            <a:r>
              <a:rPr sz="2450" spc="135" dirty="0">
                <a:latin typeface="Garamond"/>
                <a:cs typeface="Garamond"/>
              </a:rPr>
              <a:t> </a:t>
            </a:r>
            <a:r>
              <a:rPr sz="2450" spc="70" dirty="0">
                <a:latin typeface="Garamond"/>
                <a:cs typeface="Garamond"/>
              </a:rPr>
              <a:t>B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819" y="878291"/>
            <a:ext cx="825563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601335" algn="l"/>
              </a:tabLst>
            </a:pPr>
            <a:r>
              <a:rPr sz="1200" dirty="0">
                <a:latin typeface="Times New Roman"/>
                <a:cs typeface="Times New Roman"/>
              </a:rPr>
              <a:t>Quick</a:t>
            </a:r>
            <a:r>
              <a:rPr sz="1200" spc="1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Check</a:t>
            </a:r>
            <a:r>
              <a:rPr sz="1200" dirty="0">
                <a:latin typeface="Times New Roman"/>
                <a:cs typeface="Times New Roman"/>
              </a:rPr>
              <a:t>	9.1.</a:t>
            </a:r>
            <a:r>
              <a:rPr sz="1200" spc="210" dirty="0">
                <a:latin typeface="Times New Roman"/>
                <a:cs typeface="Times New Roman"/>
              </a:rPr>
              <a:t>  </a:t>
            </a:r>
            <a:r>
              <a:rPr sz="1200" dirty="0">
                <a:latin typeface="Times New Roman"/>
                <a:cs typeface="Times New Roman"/>
              </a:rPr>
              <a:t>IONIC</a:t>
            </a:r>
            <a:r>
              <a:rPr sz="1200" spc="1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AND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COVALENT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BONDS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19" y="110039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dirty="0"/>
              <a:t>An</a:t>
            </a:r>
            <a:r>
              <a:rPr spc="360" dirty="0"/>
              <a:t> </a:t>
            </a:r>
            <a:r>
              <a:rPr dirty="0"/>
              <a:t>atom</a:t>
            </a:r>
            <a:r>
              <a:rPr spc="360" dirty="0"/>
              <a:t> </a:t>
            </a:r>
            <a:r>
              <a:rPr dirty="0"/>
              <a:t>is</a:t>
            </a:r>
            <a:r>
              <a:rPr spc="355" dirty="0"/>
              <a:t> </a:t>
            </a:r>
            <a:r>
              <a:rPr spc="130" dirty="0"/>
              <a:t>a</a:t>
            </a:r>
            <a:r>
              <a:rPr spc="360" dirty="0"/>
              <a:t> </a:t>
            </a:r>
            <a:r>
              <a:rPr dirty="0"/>
              <a:t>good</a:t>
            </a:r>
            <a:r>
              <a:rPr spc="360" dirty="0"/>
              <a:t> </a:t>
            </a:r>
            <a:r>
              <a:rPr spc="60" dirty="0"/>
              <a:t>candidate</a:t>
            </a:r>
            <a:r>
              <a:rPr spc="360" dirty="0"/>
              <a:t> </a:t>
            </a:r>
            <a:r>
              <a:rPr dirty="0"/>
              <a:t>for</a:t>
            </a:r>
            <a:r>
              <a:rPr spc="360" dirty="0"/>
              <a:t> </a:t>
            </a:r>
            <a:r>
              <a:rPr dirty="0"/>
              <a:t>covalent</a:t>
            </a:r>
            <a:r>
              <a:rPr spc="355" dirty="0"/>
              <a:t> </a:t>
            </a:r>
            <a:r>
              <a:rPr dirty="0"/>
              <a:t>bonding</a:t>
            </a:r>
            <a:r>
              <a:rPr spc="360" dirty="0"/>
              <a:t> </a:t>
            </a:r>
            <a:r>
              <a:rPr dirty="0"/>
              <a:t>if.</a:t>
            </a:r>
            <a:r>
              <a:rPr spc="-220" dirty="0"/>
              <a:t> </a:t>
            </a:r>
            <a:r>
              <a:rPr spc="75" dirty="0"/>
              <a:t>.</a:t>
            </a:r>
            <a:r>
              <a:rPr spc="-220" dirty="0"/>
              <a:t> </a:t>
            </a:r>
            <a:r>
              <a:rPr spc="75" dirty="0"/>
              <a:t>.</a:t>
            </a:r>
            <a:r>
              <a:rPr spc="-220" dirty="0"/>
              <a:t> </a:t>
            </a:r>
            <a:r>
              <a:rPr spc="-10" dirty="0"/>
              <a:t>(Choose one.)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5137" y="2059259"/>
            <a:ext cx="6172200" cy="255651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386715" indent="-370205">
              <a:lnSpc>
                <a:spcPct val="100000"/>
              </a:lnSpc>
              <a:spcBef>
                <a:spcPts val="1140"/>
              </a:spcBef>
              <a:buAutoNum type="alphaUcPeriod"/>
              <a:tabLst>
                <a:tab pos="386715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204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has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high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ionization</a:t>
            </a:r>
            <a:r>
              <a:rPr sz="2450" spc="21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energy.</a:t>
            </a:r>
            <a:endParaRPr sz="2450">
              <a:latin typeface="Garamond"/>
              <a:cs typeface="Garamond"/>
            </a:endParaRPr>
          </a:p>
          <a:p>
            <a:pPr marL="386715" indent="-35814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has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low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ionization</a:t>
            </a:r>
            <a:r>
              <a:rPr sz="2450" spc="17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energy.</a:t>
            </a:r>
            <a:endParaRPr sz="2450">
              <a:latin typeface="Garamond"/>
              <a:cs typeface="Garamond"/>
            </a:endParaRPr>
          </a:p>
          <a:p>
            <a:pPr marL="386715" indent="-361950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has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high</a:t>
            </a:r>
            <a:r>
              <a:rPr sz="2450" spc="19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electron</a:t>
            </a:r>
            <a:r>
              <a:rPr sz="2450" spc="19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affinity.</a:t>
            </a:r>
            <a:endParaRPr sz="2450">
              <a:latin typeface="Garamond"/>
              <a:cs typeface="Garamond"/>
            </a:endParaRPr>
          </a:p>
          <a:p>
            <a:pPr marL="386715" indent="-37401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spc="55" dirty="0">
                <a:latin typeface="Garamond"/>
                <a:cs typeface="Garamond"/>
              </a:rPr>
              <a:t>It</a:t>
            </a:r>
            <a:r>
              <a:rPr sz="2450" spc="14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has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spc="130" dirty="0">
                <a:latin typeface="Garamond"/>
                <a:cs typeface="Garamond"/>
              </a:rPr>
              <a:t>a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low</a:t>
            </a:r>
            <a:r>
              <a:rPr sz="2450" spc="14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electron</a:t>
            </a:r>
            <a:r>
              <a:rPr sz="2450" spc="150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affinity.</a:t>
            </a:r>
            <a:endParaRPr sz="2450">
              <a:latin typeface="Garamond"/>
              <a:cs typeface="Garamond"/>
            </a:endParaRPr>
          </a:p>
          <a:p>
            <a:pPr marL="386715" indent="-349885">
              <a:lnSpc>
                <a:spcPct val="100000"/>
              </a:lnSpc>
              <a:spcBef>
                <a:spcPts val="1045"/>
              </a:spcBef>
              <a:buAutoNum type="alphaUcPeriod"/>
              <a:tabLst>
                <a:tab pos="386715" algn="l"/>
              </a:tabLst>
            </a:pPr>
            <a:r>
              <a:rPr sz="2450" dirty="0">
                <a:latin typeface="Garamond"/>
                <a:cs typeface="Garamond"/>
              </a:rPr>
              <a:t>Its</a:t>
            </a:r>
            <a:r>
              <a:rPr sz="2450" spc="30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outermost</a:t>
            </a:r>
            <a:r>
              <a:rPr sz="2450" spc="315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subshell</a:t>
            </a:r>
            <a:r>
              <a:rPr sz="2450" spc="32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has</a:t>
            </a:r>
            <a:r>
              <a:rPr sz="2450" spc="310" dirty="0">
                <a:latin typeface="Garamond"/>
                <a:cs typeface="Garamond"/>
              </a:rPr>
              <a:t> </a:t>
            </a:r>
            <a:r>
              <a:rPr sz="2450" dirty="0">
                <a:latin typeface="Garamond"/>
                <a:cs typeface="Garamond"/>
              </a:rPr>
              <a:t>unpaired</a:t>
            </a:r>
            <a:r>
              <a:rPr sz="2450" spc="315" dirty="0">
                <a:latin typeface="Garamond"/>
                <a:cs typeface="Garamond"/>
              </a:rPr>
              <a:t> </a:t>
            </a:r>
            <a:r>
              <a:rPr sz="2450" spc="-10" dirty="0">
                <a:latin typeface="Garamond"/>
                <a:cs typeface="Garamond"/>
              </a:rPr>
              <a:t>electrons.</a:t>
            </a:r>
            <a:endParaRPr sz="245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1738</Words>
  <Application>Microsoft Office PowerPoint</Application>
  <PresentationFormat>Custom</PresentationFormat>
  <Paragraphs>155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Book Antiqua</vt:lpstr>
      <vt:lpstr>Bookman Old Style</vt:lpstr>
      <vt:lpstr>Garamond</vt:lpstr>
      <vt:lpstr>Times New Roman</vt:lpstr>
      <vt:lpstr>Office Theme</vt:lpstr>
      <vt:lpstr>Office Theme</vt:lpstr>
      <vt:lpstr>PowerPoint Presentation</vt:lpstr>
      <vt:lpstr>Instructions</vt:lpstr>
      <vt:lpstr>PowerPoint Presentation</vt:lpstr>
      <vt:lpstr>PowerPoint Presentation</vt:lpstr>
      <vt:lpstr>Which of the following configurations has the lowest energy? Which has the highest?</vt:lpstr>
      <vt:lpstr>Which of the following configurations has the lowest energy? Which has the highest?</vt:lpstr>
      <vt:lpstr>Which of the following are likely to form as ionically bound molecules? (Choose all that apply.)</vt:lpstr>
      <vt:lpstr>Which of the following are likely to form as ionically bound molecules? (Choose all that apply.)</vt:lpstr>
      <vt:lpstr>An atom is a good candidate for covalent bonding if. . . (Choose one.)</vt:lpstr>
      <vt:lpstr>An atom is a good candidate for covalent bonding if. . . (Choose one.)</vt:lpstr>
      <vt:lpstr>Consider an atom whose outermost subshell is p3. How many of its electrons are available for covalent bonding? (Choose one.)</vt:lpstr>
      <vt:lpstr>Consider an atom whose outermost subshell is p3. How many of its electrons are available for covalent bonding? (Choose one.)</vt:lpstr>
      <vt:lpstr>Which of the following are stable covalent molecules? (Choose all that apply.)</vt:lpstr>
      <vt:lpstr>Which of the following are stable covalent molecules? (Choose all that apply.)</vt:lpstr>
      <vt:lpstr>PowerPoint Presentation</vt:lpstr>
      <vt:lpstr>Two eigenstates of a system are degenerate, meaning they have the same energy.  When you subtract those two eigenstates and normalize, you end up with. . . (Choose one.)</vt:lpstr>
      <vt:lpstr>Two eigenstates of a system are degenerate, meaning they have the same energy.  When you subtract those two eigenstates and normalize, you end up with. . . (Choose one.)</vt:lpstr>
      <vt:lpstr>In an H2 molecule, which of the following describes the energies (per electron) of the states ψS = A(ψ1 + ψ2) and ψD = B(ψ1 − ψ2)? (Choose one.)</vt:lpstr>
      <vt:lpstr>In an H2 molecule, which of the following describes the energies (per electron) of the states ψS = A(ψ1 + ψ2) and ψD = B(ψ1 − ψ2)? (Choose one.)</vt:lpstr>
      <vt:lpstr>PowerPoint Presentation</vt:lpstr>
      <vt:lpstr>Which of the following statements are true about molecular vibra- tions and rotations? (Choose all that apply.)</vt:lpstr>
      <vt:lpstr>Which of the following statements are true about molecular vibra- tions and rotations? (Choose all that apply.)</vt:lpstr>
      <vt:lpstr>True or false? A diatomic atom will settle into its equilibrium radius and remain in that state until perturbed.</vt:lpstr>
      <vt:lpstr>True or false? A diatomic atom will settle into its equilibrium radius and remain in that state until perturbed.</vt:lpstr>
      <vt:lpstr>Which of the following statements are true about molecular spec- tra? (Choose all that apply)</vt:lpstr>
      <vt:lpstr>Which of the following statements are true about molecular spec- tra? (Choose all that apply)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Melissa Shivers</dc:creator>
  <cp:lastModifiedBy>Melissa Shivers</cp:lastModifiedBy>
  <cp:revision>1</cp:revision>
  <dcterms:created xsi:type="dcterms:W3CDTF">2025-01-21T14:48:07Z</dcterms:created>
  <dcterms:modified xsi:type="dcterms:W3CDTF">2025-08-22T18:04:36Z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2025-01-20T00:00:00Z</vt:filetime>
  </property>
  <property fmtid="{D5CDD505-2E9C-101B-9397-08002B2CF9AE}" pid="3" name="Creator">
    <vt:lpwstr>TeX</vt:lpwstr>
  </property>
  <property fmtid="{D5CDD505-2E9C-101B-9397-08002B2CF9AE}" pid="4" name="LastSaved">
    <vt:filetime>2025-01-21T00:00:00Z</vt:filetime>
  </property>
  <property fmtid="{D5CDD505-2E9C-101B-9397-08002B2CF9AE}" pid="5" name="PTEX.Fullbanner">
    <vt:lpwstr>This is MiKTeX-pdfTeX 4.19.0 (1.40.26)</vt:lpwstr>
  </property>
  <property fmtid="{D5CDD505-2E9C-101B-9397-08002B2CF9AE}" pid="6" name="Producer">
    <vt:lpwstr>MiKTeX pdfTeX-1.40.26</vt:lpwstr>
  </property>
</Properties>
</file>