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2"/>
  </p:sldMasterIdLst>
  <p:sldIdLst>
    <p:sldId id="351" r:id="rId3"/>
    <p:sldId id="353" r:id="rId4"/>
    <p:sldId id="352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  <p:sldId id="321" r:id="rId69"/>
    <p:sldId id="322" r:id="rId70"/>
    <p:sldId id="323" r:id="rId71"/>
    <p:sldId id="324" r:id="rId72"/>
    <p:sldId id="325" r:id="rId73"/>
    <p:sldId id="326" r:id="rId74"/>
    <p:sldId id="327" r:id="rId75"/>
    <p:sldId id="328" r:id="rId76"/>
    <p:sldId id="329" r:id="rId77"/>
    <p:sldId id="330" r:id="rId78"/>
    <p:sldId id="331" r:id="rId79"/>
    <p:sldId id="332" r:id="rId80"/>
    <p:sldId id="333" r:id="rId81"/>
    <p:sldId id="334" r:id="rId82"/>
    <p:sldId id="335" r:id="rId83"/>
    <p:sldId id="336" r:id="rId84"/>
    <p:sldId id="337" r:id="rId85"/>
    <p:sldId id="338" r:id="rId86"/>
    <p:sldId id="339" r:id="rId87"/>
    <p:sldId id="340" r:id="rId88"/>
    <p:sldId id="341" r:id="rId89"/>
    <p:sldId id="342" r:id="rId90"/>
    <p:sldId id="343" r:id="rId91"/>
    <p:sldId id="344" r:id="rId92"/>
    <p:sldId id="345" r:id="rId93"/>
    <p:sldId id="346" r:id="rId94"/>
    <p:sldId id="347" r:id="rId95"/>
    <p:sldId id="348" r:id="rId96"/>
    <p:sldId id="349" r:id="rId97"/>
    <p:sldId id="350" r:id="rId98"/>
  </p:sldIdLst>
  <p:sldSz cx="10058400" cy="7772400"/>
  <p:notesSz cx="10058400" cy="7772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825" y="95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tableStyles" Target="tableStyles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8819" y="1208797"/>
            <a:ext cx="8256270" cy="1162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Fe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1DC42-07BD-E11E-4C59-473521544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ECA04C-9DFA-EF01-0BF6-5E0CAA33A3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06023-812C-54DC-C55F-EE2C4C18CF2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1F666-BF43-1031-0682-777B5A685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366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8819" y="1208797"/>
            <a:ext cx="8254365" cy="782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07758" y="2042037"/>
            <a:ext cx="8267700" cy="25438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62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8819" y="1208797"/>
            <a:ext cx="8255634" cy="1162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8819" y="1208797"/>
            <a:ext cx="8256270" cy="19215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pic>
        <p:nvPicPr>
          <p:cNvPr id="9" name="Picture 8" descr="A yellow paper plane and a rocket&#10;&#10;AI-generated content may be incorrect.">
            <a:extLst>
              <a:ext uri="{FF2B5EF4-FFF2-40B4-BE49-F238E27FC236}">
                <a16:creationId xmlns:a16="http://schemas.microsoft.com/office/drawing/2014/main" id="{F7A73385-4428-A088-86F9-970767D77A2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alphaModFix amt="5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290" b="65606" l="20605" r="70303">
                        <a14:backgroundMark x1="62767" y1="19669" x2="37869" y2="32472"/>
                        <a14:backgroundMark x1="37869" y1="32472" x2="35734" y2="43659"/>
                        <a14:backgroundMark x1="35734" y1="43659" x2="46751" y2="50363"/>
                        <a14:backgroundMark x1="46751" y1="50363" x2="57269" y2="43013"/>
                        <a14:backgroundMark x1="57269" y1="43013" x2="67833" y2="27383"/>
                        <a14:backgroundMark x1="67833" y1="27383" x2="64244" y2="21365"/>
                        <a14:backgroundMark x1="64244" y1="21365" x2="61472" y2="195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393" t="5556" r="45000" b="56734"/>
          <a:stretch/>
        </p:blipFill>
        <p:spPr>
          <a:xfrm rot="385384">
            <a:off x="91290" y="3823712"/>
            <a:ext cx="5257297" cy="313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6" r:id="rId2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59D697B8-20CB-225A-3B9F-BFE8A915FD9A}"/>
              </a:ext>
            </a:extLst>
          </p:cNvPr>
          <p:cNvSpPr txBox="1">
            <a:spLocks/>
          </p:cNvSpPr>
          <p:nvPr/>
        </p:nvSpPr>
        <p:spPr>
          <a:xfrm>
            <a:off x="3184461" y="228600"/>
            <a:ext cx="3689479" cy="5071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12700">
              <a:spcBef>
                <a:spcPts val="114"/>
              </a:spcBef>
            </a:pPr>
            <a:r>
              <a:rPr lang="en-GB" sz="3200" b="1" dirty="0">
                <a:solidFill>
                  <a:schemeClr val="bg1"/>
                </a:solidFill>
                <a:latin typeface="Book Antiqua"/>
                <a:cs typeface="Book Antiqua"/>
              </a:rPr>
              <a:t>Clicker</a:t>
            </a:r>
            <a:r>
              <a:rPr lang="en-GB" sz="3200" b="1" spc="505" dirty="0">
                <a:solidFill>
                  <a:schemeClr val="bg1"/>
                </a:solidFill>
                <a:latin typeface="Book Antiqua"/>
                <a:cs typeface="Book Antiqua"/>
              </a:rPr>
              <a:t> </a:t>
            </a:r>
            <a:r>
              <a:rPr lang="en-GB" sz="3200" b="1" spc="-10" dirty="0">
                <a:solidFill>
                  <a:schemeClr val="bg1"/>
                </a:solidFill>
                <a:latin typeface="Book Antiqua"/>
                <a:cs typeface="Book Antiqua"/>
              </a:rPr>
              <a:t>Questions</a:t>
            </a:r>
            <a:endParaRPr lang="en-GB" sz="3200" dirty="0">
              <a:solidFill>
                <a:schemeClr val="bg1"/>
              </a:solidFill>
              <a:latin typeface="Book Antiqua"/>
              <a:cs typeface="Book Antiqua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FF7DE158-BA84-8546-63B0-82EC96D0B7F7}"/>
              </a:ext>
            </a:extLst>
          </p:cNvPr>
          <p:cNvSpPr txBox="1"/>
          <p:nvPr/>
        </p:nvSpPr>
        <p:spPr>
          <a:xfrm>
            <a:off x="876300" y="2209800"/>
            <a:ext cx="8305800" cy="542969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3335" algn="ctr">
              <a:lnSpc>
                <a:spcPct val="100000"/>
              </a:lnSpc>
              <a:spcBef>
                <a:spcPts val="114"/>
              </a:spcBef>
            </a:pPr>
            <a:r>
              <a:rPr lang="en-GB" sz="4000" b="0" i="1" spc="-95" dirty="0">
                <a:solidFill>
                  <a:srgbClr val="68C4E2"/>
                </a:solidFill>
                <a:latin typeface="Bookman Old Style"/>
                <a:cs typeface="Bookman Old Style"/>
              </a:rPr>
              <a:t>Modern</a:t>
            </a:r>
            <a:r>
              <a:rPr lang="en-GB" sz="4000" b="0" i="1" spc="-50" dirty="0">
                <a:solidFill>
                  <a:srgbClr val="68C4E2"/>
                </a:solidFill>
                <a:latin typeface="Bookman Old Style"/>
                <a:cs typeface="Bookman Old Style"/>
              </a:rPr>
              <a:t> </a:t>
            </a:r>
            <a:r>
              <a:rPr lang="en-GB" sz="4000" b="0" i="1" spc="-10" dirty="0">
                <a:solidFill>
                  <a:srgbClr val="68C4E2"/>
                </a:solidFill>
                <a:latin typeface="Bookman Old Style"/>
                <a:cs typeface="Bookman Old Style"/>
              </a:rPr>
              <a:t>Physics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7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by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7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Gary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Felder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7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and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Kenny</a:t>
            </a:r>
            <a:r>
              <a:rPr kumimoji="0" lang="en-GB" sz="2800" b="0" i="0" u="none" strike="noStrike" kern="0" cap="none" spc="215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Felder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/>
              <a:cs typeface="Times New Roman"/>
            </a:endParaRPr>
          </a:p>
          <a:p>
            <a:pPr marR="13335" algn="ctr">
              <a:lnSpc>
                <a:spcPct val="100000"/>
              </a:lnSpc>
              <a:spcBef>
                <a:spcPts val="114"/>
              </a:spcBef>
            </a:pPr>
            <a:endParaRPr lang="en-GB" sz="2050" dirty="0">
              <a:solidFill>
                <a:schemeClr val="bg1"/>
              </a:solidFill>
              <a:latin typeface="Bookman Old Style"/>
              <a:cs typeface="Bookman Old Style"/>
            </a:endParaRPr>
          </a:p>
          <a:p>
            <a:pPr algn="ctr">
              <a:lnSpc>
                <a:spcPct val="100000"/>
              </a:lnSpc>
              <a:spcBef>
                <a:spcPts val="30"/>
              </a:spcBef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r>
              <a:rPr lang="en-GB" sz="2050" dirty="0">
                <a:solidFill>
                  <a:schemeClr val="bg1"/>
                </a:solidFill>
                <a:latin typeface="Times New Roman"/>
                <a:cs typeface="Times New Roman"/>
              </a:rPr>
              <a:t>Cambridge</a:t>
            </a:r>
            <a:r>
              <a:rPr lang="en-GB" sz="2050" spc="-3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GB" sz="2050" spc="-10" dirty="0">
                <a:solidFill>
                  <a:schemeClr val="bg1"/>
                </a:solidFill>
                <a:latin typeface="Times New Roman"/>
                <a:cs typeface="Times New Roman"/>
              </a:rPr>
              <a:t>University</a:t>
            </a:r>
            <a:r>
              <a:rPr lang="en-GB" sz="2050" spc="-2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GB" sz="2050" spc="-10" dirty="0">
                <a:solidFill>
                  <a:schemeClr val="bg1"/>
                </a:solidFill>
                <a:latin typeface="Times New Roman"/>
                <a:cs typeface="Times New Roman"/>
              </a:rPr>
              <a:t>Press</a:t>
            </a:r>
          </a:p>
          <a:p>
            <a:pPr marL="1286510" marR="1279525" algn="ctr">
              <a:lnSpc>
                <a:spcPct val="101200"/>
              </a:lnSpc>
            </a:pPr>
            <a:r>
              <a:rPr lang="en-GB" sz="2050" spc="-10" dirty="0">
                <a:solidFill>
                  <a:srgbClr val="68C4E2"/>
                </a:solidFill>
                <a:latin typeface="Times New Roman"/>
                <a:cs typeface="Times New Roman"/>
              </a:rPr>
              <a:t>cambridge.org/core/resources/</a:t>
            </a:r>
            <a:r>
              <a:rPr lang="en-GB" sz="2050" spc="-10" dirty="0" err="1">
                <a:solidFill>
                  <a:srgbClr val="68C4E2"/>
                </a:solidFill>
                <a:latin typeface="Times New Roman"/>
                <a:cs typeface="Times New Roman"/>
              </a:rPr>
              <a:t>felder-modernphysics</a:t>
            </a:r>
            <a:r>
              <a:rPr lang="en-GB" sz="2050" spc="-10" dirty="0">
                <a:solidFill>
                  <a:srgbClr val="68C4E2"/>
                </a:solidFill>
                <a:latin typeface="Times New Roman"/>
                <a:cs typeface="Times New Roman"/>
              </a:rPr>
              <a:t>/ </a:t>
            </a:r>
            <a:r>
              <a:rPr lang="en-GB" sz="2050" spc="-10" dirty="0">
                <a:solidFill>
                  <a:schemeClr val="bg1"/>
                </a:solidFill>
                <a:latin typeface="Times New Roman"/>
                <a:cs typeface="Times New Roman"/>
              </a:rPr>
              <a:t>felderbooks.com</a:t>
            </a: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GB" sz="20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44878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20687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7.1.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spc="-20" dirty="0"/>
              <a:t>Recall</a:t>
            </a:r>
            <a:r>
              <a:rPr spc="-40" dirty="0"/>
              <a:t> </a:t>
            </a:r>
            <a:r>
              <a:rPr spc="114" dirty="0"/>
              <a:t>that</a:t>
            </a:r>
            <a:r>
              <a:rPr spc="-35" dirty="0"/>
              <a:t> </a:t>
            </a:r>
            <a:r>
              <a:rPr dirty="0"/>
              <a:t>the</a:t>
            </a:r>
            <a:r>
              <a:rPr spc="-35" dirty="0"/>
              <a:t> </a:t>
            </a:r>
            <a:r>
              <a:rPr spc="-20" dirty="0"/>
              <a:t>“degeneracy”</a:t>
            </a:r>
            <a:r>
              <a:rPr spc="-35" dirty="0"/>
              <a:t> </a:t>
            </a:r>
            <a:r>
              <a:rPr spc="-114" dirty="0"/>
              <a:t>of</a:t>
            </a:r>
            <a:r>
              <a:rPr spc="-40" dirty="0"/>
              <a:t> </a:t>
            </a:r>
            <a:r>
              <a:rPr dirty="0"/>
              <a:t>an</a:t>
            </a:r>
            <a:r>
              <a:rPr spc="-35" dirty="0"/>
              <a:t> </a:t>
            </a:r>
            <a:r>
              <a:rPr spc="-20" dirty="0"/>
              <a:t>energy</a:t>
            </a:r>
            <a:r>
              <a:rPr spc="-35" dirty="0"/>
              <a:t> </a:t>
            </a:r>
            <a:r>
              <a:rPr spc="-70" dirty="0"/>
              <a:t>level</a:t>
            </a:r>
            <a:r>
              <a:rPr spc="-35" dirty="0"/>
              <a:t> refers </a:t>
            </a:r>
            <a:r>
              <a:rPr dirty="0"/>
              <a:t>to</a:t>
            </a:r>
            <a:r>
              <a:rPr spc="-40" dirty="0"/>
              <a:t> </a:t>
            </a:r>
            <a:r>
              <a:rPr spc="-85" dirty="0"/>
              <a:t>how</a:t>
            </a:r>
            <a:r>
              <a:rPr spc="-35" dirty="0"/>
              <a:t> </a:t>
            </a:r>
            <a:r>
              <a:rPr spc="-20" dirty="0"/>
              <a:t>many </a:t>
            </a:r>
            <a:r>
              <a:rPr dirty="0"/>
              <a:t>independent</a:t>
            </a:r>
            <a:r>
              <a:rPr spc="-45" dirty="0"/>
              <a:t> </a:t>
            </a:r>
            <a:r>
              <a:rPr dirty="0"/>
              <a:t>quantum</a:t>
            </a:r>
            <a:r>
              <a:rPr spc="-40" dirty="0"/>
              <a:t> </a:t>
            </a:r>
            <a:r>
              <a:rPr dirty="0"/>
              <a:t>states</a:t>
            </a:r>
            <a:r>
              <a:rPr spc="-40" dirty="0"/>
              <a:t> </a:t>
            </a:r>
            <a:r>
              <a:rPr spc="-10" dirty="0"/>
              <a:t>correspond</a:t>
            </a:r>
            <a:r>
              <a:rPr spc="-40" dirty="0"/>
              <a:t> </a:t>
            </a:r>
            <a:r>
              <a:rPr dirty="0"/>
              <a:t>to</a:t>
            </a:r>
            <a:r>
              <a:rPr spc="-40" dirty="0"/>
              <a:t> </a:t>
            </a:r>
            <a:r>
              <a:rPr dirty="0"/>
              <a:t>the</a:t>
            </a:r>
            <a:r>
              <a:rPr spc="-40" dirty="0"/>
              <a:t> </a:t>
            </a:r>
            <a:r>
              <a:rPr spc="-20" dirty="0"/>
              <a:t>same</a:t>
            </a:r>
            <a:r>
              <a:rPr spc="-40" dirty="0"/>
              <a:t> </a:t>
            </a:r>
            <a:r>
              <a:rPr dirty="0"/>
              <a:t>energy.</a:t>
            </a:r>
            <a:r>
              <a:rPr spc="395" dirty="0"/>
              <a:t> </a:t>
            </a:r>
            <a:r>
              <a:rPr spc="55" dirty="0"/>
              <a:t>What </a:t>
            </a:r>
            <a:r>
              <a:rPr dirty="0"/>
              <a:t>is</a:t>
            </a:r>
            <a:r>
              <a:rPr spc="55" dirty="0"/>
              <a:t> </a:t>
            </a:r>
            <a:r>
              <a:rPr dirty="0"/>
              <a:t>the</a:t>
            </a:r>
            <a:r>
              <a:rPr spc="65" dirty="0"/>
              <a:t> </a:t>
            </a:r>
            <a:r>
              <a:rPr spc="-10" dirty="0"/>
              <a:t>degeneracy</a:t>
            </a:r>
            <a:r>
              <a:rPr spc="65" dirty="0"/>
              <a:t> </a:t>
            </a:r>
            <a:r>
              <a:rPr dirty="0"/>
              <a:t>of</a:t>
            </a:r>
            <a:r>
              <a:rPr spc="65" dirty="0"/>
              <a:t> </a:t>
            </a:r>
            <a:r>
              <a:rPr dirty="0"/>
              <a:t>the</a:t>
            </a:r>
            <a:r>
              <a:rPr spc="65" dirty="0"/>
              <a:t> </a:t>
            </a:r>
            <a:r>
              <a:rPr dirty="0"/>
              <a:t>energy</a:t>
            </a:r>
            <a:r>
              <a:rPr spc="70" dirty="0"/>
              <a:t> </a:t>
            </a:r>
            <a:r>
              <a:rPr spc="-25" dirty="0"/>
              <a:t>level</a:t>
            </a:r>
            <a:r>
              <a:rPr spc="55" dirty="0"/>
              <a:t> </a:t>
            </a:r>
            <a:r>
              <a:rPr spc="80" dirty="0">
                <a:latin typeface="Cambria"/>
                <a:cs typeface="Cambria"/>
              </a:rPr>
              <a:t>n</a:t>
            </a:r>
            <a:r>
              <a:rPr spc="100" dirty="0">
                <a:latin typeface="Cambria"/>
                <a:cs typeface="Cambria"/>
              </a:rPr>
              <a:t> </a:t>
            </a:r>
            <a:r>
              <a:rPr spc="385" dirty="0"/>
              <a:t>=</a:t>
            </a:r>
            <a:r>
              <a:rPr spc="30" dirty="0"/>
              <a:t> </a:t>
            </a:r>
            <a:r>
              <a:rPr dirty="0"/>
              <a:t>2</a:t>
            </a:r>
            <a:r>
              <a:rPr spc="65" dirty="0"/>
              <a:t> </a:t>
            </a:r>
            <a:r>
              <a:rPr dirty="0"/>
              <a:t>for</a:t>
            </a:r>
            <a:r>
              <a:rPr spc="65" dirty="0"/>
              <a:t> </a:t>
            </a:r>
            <a:r>
              <a:rPr dirty="0"/>
              <a:t>a</a:t>
            </a:r>
            <a:r>
              <a:rPr spc="65" dirty="0"/>
              <a:t> </a:t>
            </a:r>
            <a:r>
              <a:rPr dirty="0"/>
              <a:t>hydrogen</a:t>
            </a:r>
            <a:r>
              <a:rPr spc="70" dirty="0"/>
              <a:t> </a:t>
            </a:r>
            <a:r>
              <a:rPr spc="-10" dirty="0"/>
              <a:t>atom? </a:t>
            </a:r>
            <a:r>
              <a:rPr dirty="0"/>
              <a:t>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801205"/>
            <a:ext cx="1832610" cy="317627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24130">
              <a:lnSpc>
                <a:spcPct val="100000"/>
              </a:lnSpc>
              <a:spcBef>
                <a:spcPts val="1140"/>
              </a:spcBef>
            </a:pPr>
            <a:r>
              <a:rPr sz="2450" dirty="0">
                <a:latin typeface="Times New Roman"/>
                <a:cs typeface="Times New Roman"/>
              </a:rPr>
              <a:t>A.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0</a:t>
            </a:r>
            <a:endParaRPr sz="2450">
              <a:latin typeface="Times New Roman"/>
              <a:cs typeface="Times New Roman"/>
            </a:endParaRPr>
          </a:p>
          <a:p>
            <a:pPr marL="3619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B.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1</a:t>
            </a:r>
            <a:endParaRPr sz="2450">
              <a:latin typeface="Times New Roman"/>
              <a:cs typeface="Times New Roman"/>
            </a:endParaRPr>
          </a:p>
          <a:p>
            <a:pPr marL="3175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1968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D.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3</a:t>
            </a:r>
            <a:endParaRPr sz="2450">
              <a:latin typeface="Times New Roman"/>
              <a:cs typeface="Times New Roman"/>
            </a:endParaRPr>
          </a:p>
          <a:p>
            <a:pPr marL="4445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E.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4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E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20687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7.1.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17780">
              <a:lnSpc>
                <a:spcPct val="101699"/>
              </a:lnSpc>
              <a:spcBef>
                <a:spcPts val="75"/>
              </a:spcBef>
              <a:tabLst>
                <a:tab pos="2361565" algn="l"/>
              </a:tabLst>
            </a:pPr>
            <a:r>
              <a:rPr dirty="0"/>
              <a:t>Which</a:t>
            </a:r>
            <a:r>
              <a:rPr spc="120" dirty="0"/>
              <a:t> </a:t>
            </a:r>
            <a:r>
              <a:rPr dirty="0"/>
              <a:t>of</a:t>
            </a:r>
            <a:r>
              <a:rPr spc="114" dirty="0"/>
              <a:t> </a:t>
            </a:r>
            <a:r>
              <a:rPr dirty="0"/>
              <a:t>the</a:t>
            </a:r>
            <a:r>
              <a:rPr spc="114" dirty="0"/>
              <a:t> </a:t>
            </a:r>
            <a:r>
              <a:rPr spc="-60" dirty="0"/>
              <a:t>following</a:t>
            </a:r>
            <a:r>
              <a:rPr spc="120" dirty="0"/>
              <a:t> </a:t>
            </a:r>
            <a:r>
              <a:rPr dirty="0"/>
              <a:t>is</a:t>
            </a:r>
            <a:r>
              <a:rPr spc="114" dirty="0"/>
              <a:t> </a:t>
            </a:r>
            <a:r>
              <a:rPr spc="-10" dirty="0"/>
              <a:t>definitely</a:t>
            </a:r>
            <a:r>
              <a:rPr spc="114" dirty="0"/>
              <a:t> </a:t>
            </a:r>
            <a:r>
              <a:rPr spc="-30" dirty="0"/>
              <a:t>specified</a:t>
            </a:r>
            <a:r>
              <a:rPr spc="120" dirty="0"/>
              <a:t> </a:t>
            </a:r>
            <a:r>
              <a:rPr dirty="0"/>
              <a:t>in</a:t>
            </a:r>
            <a:r>
              <a:rPr spc="120" dirty="0"/>
              <a:t> </a:t>
            </a:r>
            <a:r>
              <a:rPr dirty="0"/>
              <a:t>a</a:t>
            </a:r>
            <a:r>
              <a:rPr spc="114" dirty="0"/>
              <a:t> </a:t>
            </a:r>
            <a:r>
              <a:rPr dirty="0"/>
              <a:t>hydrogen</a:t>
            </a:r>
            <a:r>
              <a:rPr spc="120" dirty="0"/>
              <a:t> </a:t>
            </a:r>
            <a:r>
              <a:rPr spc="-20" dirty="0"/>
              <a:t>atom </a:t>
            </a:r>
            <a:r>
              <a:rPr dirty="0"/>
              <a:t>eigenstate</a:t>
            </a:r>
            <a:r>
              <a:rPr spc="135" dirty="0"/>
              <a:t> </a:t>
            </a:r>
            <a:r>
              <a:rPr spc="-10" dirty="0">
                <a:latin typeface="Cambria"/>
                <a:cs typeface="Cambria"/>
              </a:rPr>
              <a:t>ψ</a:t>
            </a:r>
            <a:r>
              <a:rPr sz="3075" spc="-15" baseline="-16260" dirty="0">
                <a:latin typeface="Cambria"/>
                <a:cs typeface="Cambria"/>
              </a:rPr>
              <a:t>nlm</a:t>
            </a:r>
            <a:r>
              <a:rPr sz="2550" spc="-15" baseline="-34313" dirty="0">
                <a:latin typeface="Cambria"/>
                <a:cs typeface="Cambria"/>
              </a:rPr>
              <a:t>l</a:t>
            </a:r>
            <a:r>
              <a:rPr sz="2450" spc="-10" dirty="0"/>
              <a:t>?</a:t>
            </a:r>
            <a:r>
              <a:rPr sz="2450" dirty="0"/>
              <a:t>	(Choose</a:t>
            </a:r>
            <a:r>
              <a:rPr sz="2450" spc="50" dirty="0"/>
              <a:t> </a:t>
            </a:r>
            <a:r>
              <a:rPr sz="2450" dirty="0"/>
              <a:t>all</a:t>
            </a:r>
            <a:r>
              <a:rPr sz="2450" spc="50" dirty="0"/>
              <a:t> </a:t>
            </a:r>
            <a:r>
              <a:rPr sz="2450" spc="114" dirty="0"/>
              <a:t>that</a:t>
            </a:r>
            <a:r>
              <a:rPr sz="2450" spc="55" dirty="0"/>
              <a:t> </a:t>
            </a:r>
            <a:r>
              <a:rPr sz="2450" spc="-10" dirty="0"/>
              <a:t>apply.)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5516245" cy="306260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-10" dirty="0">
                <a:latin typeface="Times New Roman"/>
                <a:cs typeface="Times New Roman"/>
              </a:rPr>
              <a:t>Energy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z</a:t>
            </a:r>
            <a:r>
              <a:rPr sz="2450" dirty="0">
                <a:latin typeface="Times New Roman"/>
                <a:cs typeface="Times New Roman"/>
              </a:rPr>
              <a:t>-component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linear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momentum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z</a:t>
            </a:r>
            <a:r>
              <a:rPr sz="2450" dirty="0">
                <a:latin typeface="Times New Roman"/>
                <a:cs typeface="Times New Roman"/>
              </a:rPr>
              <a:t>-component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angular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momentum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magnitude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linear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momentum</a:t>
            </a:r>
            <a:endParaRPr sz="2450">
              <a:latin typeface="Times New Roman"/>
              <a:cs typeface="Times New Roman"/>
            </a:endParaRPr>
          </a:p>
          <a:p>
            <a:pPr marL="38671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magnitude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angular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momentum</a:t>
            </a:r>
            <a:endParaRPr sz="2450">
              <a:latin typeface="Times New Roman"/>
              <a:cs typeface="Times New Roman"/>
            </a:endParaRPr>
          </a:p>
          <a:p>
            <a:pPr marL="386715" indent="-34163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speed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20687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7.1.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17780">
              <a:lnSpc>
                <a:spcPct val="101699"/>
              </a:lnSpc>
              <a:spcBef>
                <a:spcPts val="75"/>
              </a:spcBef>
              <a:tabLst>
                <a:tab pos="2361565" algn="l"/>
              </a:tabLst>
            </a:pPr>
            <a:r>
              <a:rPr dirty="0"/>
              <a:t>Which</a:t>
            </a:r>
            <a:r>
              <a:rPr spc="120" dirty="0"/>
              <a:t> </a:t>
            </a:r>
            <a:r>
              <a:rPr dirty="0"/>
              <a:t>of</a:t>
            </a:r>
            <a:r>
              <a:rPr spc="114" dirty="0"/>
              <a:t> </a:t>
            </a:r>
            <a:r>
              <a:rPr dirty="0"/>
              <a:t>the</a:t>
            </a:r>
            <a:r>
              <a:rPr spc="114" dirty="0"/>
              <a:t> </a:t>
            </a:r>
            <a:r>
              <a:rPr spc="-60" dirty="0"/>
              <a:t>following</a:t>
            </a:r>
            <a:r>
              <a:rPr spc="120" dirty="0"/>
              <a:t> </a:t>
            </a:r>
            <a:r>
              <a:rPr dirty="0"/>
              <a:t>is</a:t>
            </a:r>
            <a:r>
              <a:rPr spc="114" dirty="0"/>
              <a:t> </a:t>
            </a:r>
            <a:r>
              <a:rPr spc="-10" dirty="0"/>
              <a:t>definitely</a:t>
            </a:r>
            <a:r>
              <a:rPr spc="114" dirty="0"/>
              <a:t> </a:t>
            </a:r>
            <a:r>
              <a:rPr spc="-30" dirty="0"/>
              <a:t>specified</a:t>
            </a:r>
            <a:r>
              <a:rPr spc="120" dirty="0"/>
              <a:t> </a:t>
            </a:r>
            <a:r>
              <a:rPr dirty="0"/>
              <a:t>in</a:t>
            </a:r>
            <a:r>
              <a:rPr spc="120" dirty="0"/>
              <a:t> </a:t>
            </a:r>
            <a:r>
              <a:rPr dirty="0"/>
              <a:t>a</a:t>
            </a:r>
            <a:r>
              <a:rPr spc="114" dirty="0"/>
              <a:t> </a:t>
            </a:r>
            <a:r>
              <a:rPr dirty="0"/>
              <a:t>hydrogen</a:t>
            </a:r>
            <a:r>
              <a:rPr spc="120" dirty="0"/>
              <a:t> </a:t>
            </a:r>
            <a:r>
              <a:rPr spc="-20" dirty="0"/>
              <a:t>atom </a:t>
            </a:r>
            <a:r>
              <a:rPr dirty="0"/>
              <a:t>eigenstate</a:t>
            </a:r>
            <a:r>
              <a:rPr spc="135" dirty="0"/>
              <a:t> </a:t>
            </a:r>
            <a:r>
              <a:rPr spc="-10" dirty="0">
                <a:latin typeface="Cambria"/>
                <a:cs typeface="Cambria"/>
              </a:rPr>
              <a:t>ψ</a:t>
            </a:r>
            <a:r>
              <a:rPr sz="3075" spc="-15" baseline="-16260" dirty="0">
                <a:latin typeface="Cambria"/>
                <a:cs typeface="Cambria"/>
              </a:rPr>
              <a:t>nlm</a:t>
            </a:r>
            <a:r>
              <a:rPr sz="2550" spc="-15" baseline="-34313" dirty="0">
                <a:latin typeface="Cambria"/>
                <a:cs typeface="Cambria"/>
              </a:rPr>
              <a:t>l</a:t>
            </a:r>
            <a:r>
              <a:rPr sz="2450" spc="-10" dirty="0"/>
              <a:t>?</a:t>
            </a:r>
            <a:r>
              <a:rPr sz="2450" dirty="0"/>
              <a:t>	(Choose</a:t>
            </a:r>
            <a:r>
              <a:rPr sz="2450" spc="50" dirty="0"/>
              <a:t> </a:t>
            </a:r>
            <a:r>
              <a:rPr sz="2450" dirty="0"/>
              <a:t>all</a:t>
            </a:r>
            <a:r>
              <a:rPr sz="2450" spc="50" dirty="0"/>
              <a:t> </a:t>
            </a:r>
            <a:r>
              <a:rPr sz="2450" spc="114" dirty="0"/>
              <a:t>that</a:t>
            </a:r>
            <a:r>
              <a:rPr sz="2450" spc="55" dirty="0"/>
              <a:t> </a:t>
            </a:r>
            <a:r>
              <a:rPr sz="2450" spc="-10" dirty="0"/>
              <a:t>apply.)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5523865" cy="368236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-10" dirty="0">
                <a:latin typeface="Times New Roman"/>
                <a:cs typeface="Times New Roman"/>
              </a:rPr>
              <a:t>Energy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z</a:t>
            </a:r>
            <a:r>
              <a:rPr sz="2450" dirty="0">
                <a:latin typeface="Times New Roman"/>
                <a:cs typeface="Times New Roman"/>
              </a:rPr>
              <a:t>-component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linear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momentum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z</a:t>
            </a:r>
            <a:r>
              <a:rPr sz="2450" dirty="0">
                <a:latin typeface="Times New Roman"/>
                <a:cs typeface="Times New Roman"/>
              </a:rPr>
              <a:t>-component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angular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momentum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magnitude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linear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momentum</a:t>
            </a:r>
            <a:endParaRPr sz="2450">
              <a:latin typeface="Times New Roman"/>
              <a:cs typeface="Times New Roman"/>
            </a:endParaRPr>
          </a:p>
          <a:p>
            <a:pPr marL="39433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magnitude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angular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momentum</a:t>
            </a:r>
            <a:endParaRPr sz="2450">
              <a:latin typeface="Times New Roman"/>
              <a:cs typeface="Times New Roman"/>
            </a:endParaRPr>
          </a:p>
          <a:p>
            <a:pPr marL="394335" indent="-34163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speed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dirty="0">
                <a:latin typeface="Times New Roman"/>
                <a:cs typeface="Times New Roman"/>
              </a:rPr>
              <a:t>A,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C,</a:t>
            </a:r>
            <a:r>
              <a:rPr sz="2450" spc="1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E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20687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7.1.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27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466725" algn="l"/>
                <a:tab pos="1007110" algn="l"/>
                <a:tab pos="1577340" algn="l"/>
                <a:tab pos="2873375" algn="l"/>
                <a:tab pos="3656965" algn="l"/>
                <a:tab pos="5159375" algn="l"/>
                <a:tab pos="5970905" algn="l"/>
                <a:tab pos="6923405" algn="l"/>
                <a:tab pos="7793990" algn="l"/>
              </a:tabLst>
            </a:pPr>
            <a:r>
              <a:rPr spc="-25" dirty="0"/>
              <a:t>Of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-20" dirty="0"/>
              <a:t>five</a:t>
            </a:r>
            <a:r>
              <a:rPr dirty="0"/>
              <a:t>	</a:t>
            </a:r>
            <a:r>
              <a:rPr spc="-10" dirty="0"/>
              <a:t>hydrogen</a:t>
            </a:r>
            <a:r>
              <a:rPr dirty="0"/>
              <a:t>	</a:t>
            </a:r>
            <a:r>
              <a:rPr spc="-20" dirty="0"/>
              <a:t>atom</a:t>
            </a:r>
            <a:r>
              <a:rPr dirty="0"/>
              <a:t>	</a:t>
            </a:r>
            <a:r>
              <a:rPr spc="-10" dirty="0"/>
              <a:t>eigenstates</a:t>
            </a:r>
            <a:r>
              <a:rPr dirty="0"/>
              <a:t>	</a:t>
            </a:r>
            <a:r>
              <a:rPr spc="-10" dirty="0"/>
              <a:t>listed</a:t>
            </a:r>
            <a:r>
              <a:rPr dirty="0"/>
              <a:t>	</a:t>
            </a:r>
            <a:r>
              <a:rPr spc="-10" dirty="0"/>
              <a:t>below,</a:t>
            </a:r>
            <a:r>
              <a:rPr dirty="0"/>
              <a:t>	</a:t>
            </a:r>
            <a:r>
              <a:rPr spc="-10" dirty="0"/>
              <a:t>which</a:t>
            </a:r>
            <a:r>
              <a:rPr dirty="0"/>
              <a:t>	</a:t>
            </a:r>
            <a:r>
              <a:rPr spc="-65" dirty="0"/>
              <a:t>two </a:t>
            </a:r>
            <a:r>
              <a:rPr dirty="0"/>
              <a:t>represent</a:t>
            </a:r>
            <a:r>
              <a:rPr spc="145" dirty="0"/>
              <a:t> </a:t>
            </a:r>
            <a:r>
              <a:rPr spc="-10" dirty="0"/>
              <a:t>different</a:t>
            </a:r>
            <a:r>
              <a:rPr spc="145" dirty="0"/>
              <a:t> </a:t>
            </a:r>
            <a:r>
              <a:rPr dirty="0"/>
              <a:t>states</a:t>
            </a:r>
            <a:r>
              <a:rPr spc="150" dirty="0"/>
              <a:t> </a:t>
            </a:r>
            <a:r>
              <a:rPr dirty="0"/>
              <a:t>with</a:t>
            </a:r>
            <a:r>
              <a:rPr spc="145" dirty="0"/>
              <a:t> </a:t>
            </a:r>
            <a:r>
              <a:rPr dirty="0"/>
              <a:t>the</a:t>
            </a:r>
            <a:r>
              <a:rPr spc="145" dirty="0"/>
              <a:t> </a:t>
            </a:r>
            <a:r>
              <a:rPr dirty="0"/>
              <a:t>same</a:t>
            </a:r>
            <a:r>
              <a:rPr spc="145" dirty="0"/>
              <a:t> </a:t>
            </a:r>
            <a:r>
              <a:rPr spc="-10" dirty="0"/>
              <a:t>energy?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89737" y="2102782"/>
            <a:ext cx="1155700" cy="2556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12115" indent="-370205">
              <a:lnSpc>
                <a:spcPct val="100000"/>
              </a:lnSpc>
              <a:spcBef>
                <a:spcPts val="1140"/>
              </a:spcBef>
              <a:buFont typeface="Times New Roman"/>
              <a:buAutoNum type="alphaUcPeriod"/>
              <a:tabLst>
                <a:tab pos="412115" algn="l"/>
              </a:tabLst>
            </a:pPr>
            <a:r>
              <a:rPr sz="3675" spc="-15" baseline="11337" dirty="0">
                <a:latin typeface="Cambria"/>
                <a:cs typeface="Cambria"/>
              </a:rPr>
              <a:t>ψ</a:t>
            </a:r>
            <a:r>
              <a:rPr sz="2050" spc="-10" dirty="0">
                <a:latin typeface="Times New Roman"/>
                <a:cs typeface="Times New Roman"/>
              </a:rPr>
              <a:t>5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2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1</a:t>
            </a:r>
            <a:endParaRPr sz="2050">
              <a:latin typeface="Times New Roman"/>
              <a:cs typeface="Times New Roman"/>
            </a:endParaRPr>
          </a:p>
          <a:p>
            <a:pPr marL="412115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12115" algn="l"/>
              </a:tabLst>
            </a:pPr>
            <a:r>
              <a:rPr sz="3675" spc="-15" baseline="11337" dirty="0">
                <a:latin typeface="Cambria"/>
                <a:cs typeface="Cambria"/>
              </a:rPr>
              <a:t>ψ</a:t>
            </a:r>
            <a:r>
              <a:rPr sz="2050" spc="-10" dirty="0">
                <a:latin typeface="Times New Roman"/>
                <a:cs typeface="Times New Roman"/>
              </a:rPr>
              <a:t>4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2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1</a:t>
            </a:r>
            <a:endParaRPr sz="2050">
              <a:latin typeface="Times New Roman"/>
              <a:cs typeface="Times New Roman"/>
            </a:endParaRPr>
          </a:p>
          <a:p>
            <a:pPr marL="412115" indent="-36195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12115" algn="l"/>
              </a:tabLst>
            </a:pPr>
            <a:r>
              <a:rPr sz="3675" spc="-15" baseline="11337" dirty="0">
                <a:latin typeface="Cambria"/>
                <a:cs typeface="Cambria"/>
              </a:rPr>
              <a:t>ψ</a:t>
            </a:r>
            <a:r>
              <a:rPr sz="2050" spc="-10" dirty="0">
                <a:latin typeface="Times New Roman"/>
                <a:cs typeface="Times New Roman"/>
              </a:rPr>
              <a:t>4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2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2</a:t>
            </a:r>
            <a:endParaRPr sz="2050">
              <a:latin typeface="Times New Roman"/>
              <a:cs typeface="Times New Roman"/>
            </a:endParaRPr>
          </a:p>
          <a:p>
            <a:pPr marL="412115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12115" algn="l"/>
              </a:tabLst>
            </a:pPr>
            <a:r>
              <a:rPr sz="3675" spc="-15" baseline="11337" dirty="0">
                <a:latin typeface="Cambria"/>
                <a:cs typeface="Cambria"/>
              </a:rPr>
              <a:t>ψ</a:t>
            </a:r>
            <a:r>
              <a:rPr sz="2050" spc="-10" dirty="0">
                <a:latin typeface="Times New Roman"/>
                <a:cs typeface="Times New Roman"/>
              </a:rPr>
              <a:t>3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0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0</a:t>
            </a:r>
            <a:endParaRPr sz="2050">
              <a:latin typeface="Times New Roman"/>
              <a:cs typeface="Times New Roman"/>
            </a:endParaRPr>
          </a:p>
          <a:p>
            <a:pPr marL="412115" indent="-34988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12115" algn="l"/>
              </a:tabLst>
            </a:pPr>
            <a:r>
              <a:rPr sz="3675" spc="-15" baseline="11337" dirty="0">
                <a:latin typeface="Cambria"/>
                <a:cs typeface="Cambria"/>
              </a:rPr>
              <a:t>ψ</a:t>
            </a:r>
            <a:r>
              <a:rPr sz="2050" spc="-10" dirty="0">
                <a:latin typeface="Times New Roman"/>
                <a:cs typeface="Times New Roman"/>
              </a:rPr>
              <a:t>2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0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0</a:t>
            </a:r>
            <a:endParaRPr sz="20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20687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7.1.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27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466725" algn="l"/>
                <a:tab pos="1007110" algn="l"/>
                <a:tab pos="1577340" algn="l"/>
                <a:tab pos="2873375" algn="l"/>
                <a:tab pos="3656965" algn="l"/>
                <a:tab pos="5159375" algn="l"/>
                <a:tab pos="5970905" algn="l"/>
                <a:tab pos="6923405" algn="l"/>
                <a:tab pos="7793990" algn="l"/>
              </a:tabLst>
            </a:pPr>
            <a:r>
              <a:rPr spc="-25" dirty="0"/>
              <a:t>Of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-20" dirty="0"/>
              <a:t>five</a:t>
            </a:r>
            <a:r>
              <a:rPr dirty="0"/>
              <a:t>	</a:t>
            </a:r>
            <a:r>
              <a:rPr spc="-10" dirty="0"/>
              <a:t>hydrogen</a:t>
            </a:r>
            <a:r>
              <a:rPr dirty="0"/>
              <a:t>	</a:t>
            </a:r>
            <a:r>
              <a:rPr spc="-20" dirty="0"/>
              <a:t>atom</a:t>
            </a:r>
            <a:r>
              <a:rPr dirty="0"/>
              <a:t>	</a:t>
            </a:r>
            <a:r>
              <a:rPr spc="-10" dirty="0"/>
              <a:t>eigenstates</a:t>
            </a:r>
            <a:r>
              <a:rPr dirty="0"/>
              <a:t>	</a:t>
            </a:r>
            <a:r>
              <a:rPr spc="-10" dirty="0"/>
              <a:t>listed</a:t>
            </a:r>
            <a:r>
              <a:rPr dirty="0"/>
              <a:t>	</a:t>
            </a:r>
            <a:r>
              <a:rPr spc="-10" dirty="0"/>
              <a:t>below,</a:t>
            </a:r>
            <a:r>
              <a:rPr dirty="0"/>
              <a:t>	</a:t>
            </a:r>
            <a:r>
              <a:rPr spc="-10" dirty="0"/>
              <a:t>which</a:t>
            </a:r>
            <a:r>
              <a:rPr dirty="0"/>
              <a:t>	</a:t>
            </a:r>
            <a:r>
              <a:rPr spc="-65" dirty="0"/>
              <a:t>two </a:t>
            </a:r>
            <a:r>
              <a:rPr dirty="0"/>
              <a:t>represent</a:t>
            </a:r>
            <a:r>
              <a:rPr spc="145" dirty="0"/>
              <a:t> </a:t>
            </a:r>
            <a:r>
              <a:rPr spc="-10" dirty="0"/>
              <a:t>different</a:t>
            </a:r>
            <a:r>
              <a:rPr spc="145" dirty="0"/>
              <a:t> </a:t>
            </a:r>
            <a:r>
              <a:rPr dirty="0"/>
              <a:t>states</a:t>
            </a:r>
            <a:r>
              <a:rPr spc="150" dirty="0"/>
              <a:t> </a:t>
            </a:r>
            <a:r>
              <a:rPr dirty="0"/>
              <a:t>with</a:t>
            </a:r>
            <a:r>
              <a:rPr spc="145" dirty="0"/>
              <a:t> </a:t>
            </a:r>
            <a:r>
              <a:rPr dirty="0"/>
              <a:t>the</a:t>
            </a:r>
            <a:r>
              <a:rPr spc="145" dirty="0"/>
              <a:t> </a:t>
            </a:r>
            <a:r>
              <a:rPr dirty="0"/>
              <a:t>same</a:t>
            </a:r>
            <a:r>
              <a:rPr spc="145" dirty="0"/>
              <a:t> </a:t>
            </a:r>
            <a:r>
              <a:rPr spc="-10" dirty="0"/>
              <a:t>energy?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82358" y="2102782"/>
            <a:ext cx="1454150" cy="31153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19734" indent="-370205">
              <a:lnSpc>
                <a:spcPct val="100000"/>
              </a:lnSpc>
              <a:spcBef>
                <a:spcPts val="1140"/>
              </a:spcBef>
              <a:buFont typeface="Times New Roman"/>
              <a:buAutoNum type="alphaUcPeriod"/>
              <a:tabLst>
                <a:tab pos="419734" algn="l"/>
              </a:tabLst>
            </a:pPr>
            <a:r>
              <a:rPr sz="3675" spc="-15" baseline="11337" dirty="0">
                <a:latin typeface="Cambria"/>
                <a:cs typeface="Cambria"/>
              </a:rPr>
              <a:t>ψ</a:t>
            </a:r>
            <a:r>
              <a:rPr sz="2050" spc="-10" dirty="0">
                <a:latin typeface="Times New Roman"/>
                <a:cs typeface="Times New Roman"/>
              </a:rPr>
              <a:t>5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2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1</a:t>
            </a:r>
            <a:endParaRPr sz="2050">
              <a:latin typeface="Times New Roman"/>
              <a:cs typeface="Times New Roman"/>
            </a:endParaRPr>
          </a:p>
          <a:p>
            <a:pPr marL="419734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19734" algn="l"/>
              </a:tabLst>
            </a:pPr>
            <a:r>
              <a:rPr sz="3675" spc="-15" baseline="11337" dirty="0">
                <a:latin typeface="Cambria"/>
                <a:cs typeface="Cambria"/>
              </a:rPr>
              <a:t>ψ</a:t>
            </a:r>
            <a:r>
              <a:rPr sz="2050" spc="-10" dirty="0">
                <a:latin typeface="Times New Roman"/>
                <a:cs typeface="Times New Roman"/>
              </a:rPr>
              <a:t>4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2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1</a:t>
            </a:r>
            <a:endParaRPr sz="2050">
              <a:latin typeface="Times New Roman"/>
              <a:cs typeface="Times New Roman"/>
            </a:endParaRPr>
          </a:p>
          <a:p>
            <a:pPr marL="419100" indent="-36195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19100" algn="l"/>
              </a:tabLst>
            </a:pPr>
            <a:r>
              <a:rPr sz="3675" spc="-15" baseline="11337" dirty="0">
                <a:latin typeface="Cambria"/>
                <a:cs typeface="Cambria"/>
              </a:rPr>
              <a:t>ψ</a:t>
            </a:r>
            <a:r>
              <a:rPr sz="2050" spc="-10" dirty="0">
                <a:latin typeface="Times New Roman"/>
                <a:cs typeface="Times New Roman"/>
              </a:rPr>
              <a:t>4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2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2</a:t>
            </a:r>
            <a:endParaRPr sz="2050">
              <a:latin typeface="Times New Roman"/>
              <a:cs typeface="Times New Roman"/>
            </a:endParaRPr>
          </a:p>
          <a:p>
            <a:pPr marL="419100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19100" algn="l"/>
              </a:tabLst>
            </a:pPr>
            <a:r>
              <a:rPr sz="3675" spc="-15" baseline="11337" dirty="0">
                <a:latin typeface="Cambria"/>
                <a:cs typeface="Cambria"/>
              </a:rPr>
              <a:t>ψ</a:t>
            </a:r>
            <a:r>
              <a:rPr sz="2050" spc="-10" dirty="0">
                <a:latin typeface="Times New Roman"/>
                <a:cs typeface="Times New Roman"/>
              </a:rPr>
              <a:t>3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0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0</a:t>
            </a:r>
            <a:endParaRPr sz="2050">
              <a:latin typeface="Times New Roman"/>
              <a:cs typeface="Times New Roman"/>
            </a:endParaRPr>
          </a:p>
          <a:p>
            <a:pPr marL="419734" indent="-34988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19734" algn="l"/>
              </a:tabLst>
            </a:pPr>
            <a:r>
              <a:rPr sz="3675" spc="-15" baseline="11337" dirty="0">
                <a:latin typeface="Cambria"/>
                <a:cs typeface="Cambria"/>
              </a:rPr>
              <a:t>ψ</a:t>
            </a:r>
            <a:r>
              <a:rPr sz="2050" spc="-10" dirty="0">
                <a:latin typeface="Times New Roman"/>
                <a:cs typeface="Times New Roman"/>
              </a:rPr>
              <a:t>2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0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0</a:t>
            </a:r>
            <a:endParaRPr sz="205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1460"/>
              </a:spcBef>
            </a:pPr>
            <a:r>
              <a:rPr sz="2450" b="1" spc="-65" dirty="0">
                <a:latin typeface="Georgia"/>
                <a:cs typeface="Georgia"/>
              </a:rPr>
              <a:t>Solution:</a:t>
            </a:r>
            <a:endParaRPr sz="2450">
              <a:latin typeface="Georgia"/>
              <a:cs typeface="Georg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16708" y="4814772"/>
            <a:ext cx="109791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B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C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20687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7.1.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3513454" algn="l"/>
              </a:tabLst>
            </a:pPr>
            <a:r>
              <a:rPr dirty="0"/>
              <a:t>Which</a:t>
            </a:r>
            <a:r>
              <a:rPr spc="270" dirty="0"/>
              <a:t> </a:t>
            </a:r>
            <a:r>
              <a:rPr dirty="0"/>
              <a:t>of</a:t>
            </a:r>
            <a:r>
              <a:rPr spc="280" dirty="0"/>
              <a:t> </a:t>
            </a:r>
            <a:r>
              <a:rPr dirty="0"/>
              <a:t>the</a:t>
            </a:r>
            <a:r>
              <a:rPr spc="275" dirty="0"/>
              <a:t> </a:t>
            </a:r>
            <a:r>
              <a:rPr spc="-60" dirty="0"/>
              <a:t>following</a:t>
            </a:r>
            <a:r>
              <a:rPr spc="280" dirty="0"/>
              <a:t> </a:t>
            </a:r>
            <a:r>
              <a:rPr dirty="0"/>
              <a:t>are</a:t>
            </a:r>
            <a:r>
              <a:rPr spc="280" dirty="0"/>
              <a:t> </a:t>
            </a:r>
            <a:r>
              <a:rPr dirty="0"/>
              <a:t>true</a:t>
            </a:r>
            <a:r>
              <a:rPr spc="280" dirty="0"/>
              <a:t> </a:t>
            </a:r>
            <a:r>
              <a:rPr dirty="0"/>
              <a:t>of</a:t>
            </a:r>
            <a:r>
              <a:rPr spc="280" dirty="0"/>
              <a:t> </a:t>
            </a:r>
            <a:r>
              <a:rPr dirty="0"/>
              <a:t>the</a:t>
            </a:r>
            <a:r>
              <a:rPr spc="275" dirty="0"/>
              <a:t> </a:t>
            </a:r>
            <a:r>
              <a:rPr dirty="0"/>
              <a:t>quantum</a:t>
            </a:r>
            <a:r>
              <a:rPr spc="280" dirty="0"/>
              <a:t> </a:t>
            </a:r>
            <a:r>
              <a:rPr dirty="0"/>
              <a:t>number</a:t>
            </a:r>
            <a:r>
              <a:rPr spc="285" dirty="0"/>
              <a:t> </a:t>
            </a:r>
            <a:r>
              <a:rPr spc="80" dirty="0">
                <a:latin typeface="Cambria"/>
                <a:cs typeface="Cambria"/>
              </a:rPr>
              <a:t>n</a:t>
            </a:r>
            <a:r>
              <a:rPr spc="350" dirty="0">
                <a:latin typeface="Cambria"/>
                <a:cs typeface="Cambria"/>
              </a:rPr>
              <a:t> </a:t>
            </a:r>
            <a:r>
              <a:rPr dirty="0"/>
              <a:t>for</a:t>
            </a:r>
            <a:r>
              <a:rPr spc="280" dirty="0"/>
              <a:t> </a:t>
            </a:r>
            <a:r>
              <a:rPr spc="-50" dirty="0"/>
              <a:t>a </a:t>
            </a:r>
            <a:r>
              <a:rPr dirty="0"/>
              <a:t>hydrogen</a:t>
            </a:r>
            <a:r>
              <a:rPr spc="105" dirty="0"/>
              <a:t> </a:t>
            </a:r>
            <a:r>
              <a:rPr dirty="0"/>
              <a:t>atom</a:t>
            </a:r>
            <a:r>
              <a:rPr spc="114" dirty="0"/>
              <a:t> </a:t>
            </a:r>
            <a:r>
              <a:rPr spc="-10" dirty="0"/>
              <a:t>eigenstate?</a:t>
            </a:r>
            <a:r>
              <a:rPr dirty="0"/>
              <a:t>	(Choose</a:t>
            </a:r>
            <a:r>
              <a:rPr spc="50" dirty="0"/>
              <a:t> </a:t>
            </a:r>
            <a:r>
              <a:rPr dirty="0"/>
              <a:t>all</a:t>
            </a:r>
            <a:r>
              <a:rPr spc="50" dirty="0"/>
              <a:t> </a:t>
            </a:r>
            <a:r>
              <a:rPr spc="114" dirty="0"/>
              <a:t>that</a:t>
            </a:r>
            <a:r>
              <a:rPr spc="50" dirty="0"/>
              <a:t> </a:t>
            </a:r>
            <a:r>
              <a:rPr spc="-1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2437" y="2042037"/>
            <a:ext cx="7029450" cy="2556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94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941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never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bigger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Lucida Sans Unicode"/>
                <a:cs typeface="Lucida Sans Unicode"/>
              </a:rPr>
              <a:t>ℏ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994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941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always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integer.</a:t>
            </a:r>
            <a:endParaRPr sz="2450">
              <a:latin typeface="Times New Roman"/>
              <a:cs typeface="Times New Roman"/>
            </a:endParaRPr>
          </a:p>
          <a:p>
            <a:pPr marL="3994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941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never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prime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number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greater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2.</a:t>
            </a:r>
            <a:endParaRPr sz="2450">
              <a:latin typeface="Times New Roman"/>
              <a:cs typeface="Times New Roman"/>
            </a:endParaRPr>
          </a:p>
          <a:p>
            <a:pPr marL="3994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941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between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quantum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numbers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Cambria"/>
                <a:cs typeface="Cambria"/>
              </a:rPr>
              <a:t>m</a:t>
            </a:r>
            <a:r>
              <a:rPr sz="3075" spc="82" baseline="-16260" dirty="0">
                <a:latin typeface="Cambria"/>
                <a:cs typeface="Cambria"/>
              </a:rPr>
              <a:t>l</a:t>
            </a:r>
            <a:r>
              <a:rPr sz="3075" spc="660" baseline="-1626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spc="25" dirty="0">
                <a:latin typeface="Cambria"/>
                <a:cs typeface="Cambria"/>
              </a:rPr>
              <a:t>l</a:t>
            </a:r>
            <a:r>
              <a:rPr sz="2450" spc="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9941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941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tells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us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electron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40" dirty="0">
                <a:latin typeface="Times New Roman"/>
                <a:cs typeface="Times New Roman"/>
              </a:rPr>
              <a:t>state.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20687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7.1.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3513454" algn="l"/>
              </a:tabLst>
            </a:pPr>
            <a:r>
              <a:rPr dirty="0"/>
              <a:t>Which</a:t>
            </a:r>
            <a:r>
              <a:rPr spc="270" dirty="0"/>
              <a:t> </a:t>
            </a:r>
            <a:r>
              <a:rPr dirty="0"/>
              <a:t>of</a:t>
            </a:r>
            <a:r>
              <a:rPr spc="280" dirty="0"/>
              <a:t> </a:t>
            </a:r>
            <a:r>
              <a:rPr dirty="0"/>
              <a:t>the</a:t>
            </a:r>
            <a:r>
              <a:rPr spc="275" dirty="0"/>
              <a:t> </a:t>
            </a:r>
            <a:r>
              <a:rPr spc="-60" dirty="0"/>
              <a:t>following</a:t>
            </a:r>
            <a:r>
              <a:rPr spc="280" dirty="0"/>
              <a:t> </a:t>
            </a:r>
            <a:r>
              <a:rPr dirty="0"/>
              <a:t>are</a:t>
            </a:r>
            <a:r>
              <a:rPr spc="280" dirty="0"/>
              <a:t> </a:t>
            </a:r>
            <a:r>
              <a:rPr dirty="0"/>
              <a:t>true</a:t>
            </a:r>
            <a:r>
              <a:rPr spc="280" dirty="0"/>
              <a:t> </a:t>
            </a:r>
            <a:r>
              <a:rPr dirty="0"/>
              <a:t>of</a:t>
            </a:r>
            <a:r>
              <a:rPr spc="280" dirty="0"/>
              <a:t> </a:t>
            </a:r>
            <a:r>
              <a:rPr dirty="0"/>
              <a:t>the</a:t>
            </a:r>
            <a:r>
              <a:rPr spc="275" dirty="0"/>
              <a:t> </a:t>
            </a:r>
            <a:r>
              <a:rPr dirty="0"/>
              <a:t>quantum</a:t>
            </a:r>
            <a:r>
              <a:rPr spc="280" dirty="0"/>
              <a:t> </a:t>
            </a:r>
            <a:r>
              <a:rPr dirty="0"/>
              <a:t>number</a:t>
            </a:r>
            <a:r>
              <a:rPr spc="285" dirty="0"/>
              <a:t> </a:t>
            </a:r>
            <a:r>
              <a:rPr spc="80" dirty="0">
                <a:latin typeface="Cambria"/>
                <a:cs typeface="Cambria"/>
              </a:rPr>
              <a:t>n</a:t>
            </a:r>
            <a:r>
              <a:rPr spc="350" dirty="0">
                <a:latin typeface="Cambria"/>
                <a:cs typeface="Cambria"/>
              </a:rPr>
              <a:t> </a:t>
            </a:r>
            <a:r>
              <a:rPr dirty="0"/>
              <a:t>for</a:t>
            </a:r>
            <a:r>
              <a:rPr spc="280" dirty="0"/>
              <a:t> </a:t>
            </a:r>
            <a:r>
              <a:rPr spc="-50" dirty="0"/>
              <a:t>a </a:t>
            </a:r>
            <a:r>
              <a:rPr dirty="0"/>
              <a:t>hydrogen</a:t>
            </a:r>
            <a:r>
              <a:rPr spc="105" dirty="0"/>
              <a:t> </a:t>
            </a:r>
            <a:r>
              <a:rPr dirty="0"/>
              <a:t>atom</a:t>
            </a:r>
            <a:r>
              <a:rPr spc="114" dirty="0"/>
              <a:t> </a:t>
            </a:r>
            <a:r>
              <a:rPr spc="-10" dirty="0"/>
              <a:t>eigenstate?</a:t>
            </a:r>
            <a:r>
              <a:rPr dirty="0"/>
              <a:t>	(Choose</a:t>
            </a:r>
            <a:r>
              <a:rPr spc="50" dirty="0"/>
              <a:t> </a:t>
            </a:r>
            <a:r>
              <a:rPr dirty="0"/>
              <a:t>all</a:t>
            </a:r>
            <a:r>
              <a:rPr spc="50" dirty="0"/>
              <a:t> </a:t>
            </a:r>
            <a:r>
              <a:rPr spc="114" dirty="0"/>
              <a:t>that</a:t>
            </a:r>
            <a:r>
              <a:rPr spc="50" dirty="0"/>
              <a:t> </a:t>
            </a:r>
            <a:r>
              <a:rPr spc="-1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95045" y="2042037"/>
            <a:ext cx="7037070" cy="317627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07034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07034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never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bigger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Lucida Sans Unicode"/>
                <a:cs typeface="Lucida Sans Unicode"/>
              </a:rPr>
              <a:t>ℏ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407034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7034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always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integer.</a:t>
            </a:r>
            <a:endParaRPr sz="2450">
              <a:latin typeface="Times New Roman"/>
              <a:cs typeface="Times New Roman"/>
            </a:endParaRPr>
          </a:p>
          <a:p>
            <a:pPr marL="4064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6400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never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prime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number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greater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2.</a:t>
            </a:r>
            <a:endParaRPr sz="2450">
              <a:latin typeface="Times New Roman"/>
              <a:cs typeface="Times New Roman"/>
            </a:endParaRPr>
          </a:p>
          <a:p>
            <a:pPr marL="4064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6400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between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quantum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numbers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Cambria"/>
                <a:cs typeface="Cambria"/>
              </a:rPr>
              <a:t>m</a:t>
            </a:r>
            <a:r>
              <a:rPr sz="3075" spc="82" baseline="-16260" dirty="0">
                <a:latin typeface="Cambria"/>
                <a:cs typeface="Cambria"/>
              </a:rPr>
              <a:t>l</a:t>
            </a:r>
            <a:r>
              <a:rPr sz="3075" spc="660" baseline="-1626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spc="25" dirty="0">
                <a:latin typeface="Cambria"/>
                <a:cs typeface="Cambria"/>
              </a:rPr>
              <a:t>l</a:t>
            </a:r>
            <a:r>
              <a:rPr sz="2450" spc="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407034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7034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tells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us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electron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40" dirty="0">
                <a:latin typeface="Times New Roman"/>
                <a:cs typeface="Times New Roman"/>
              </a:rPr>
              <a:t>state.</a:t>
            </a:r>
            <a:endParaRPr sz="2450">
              <a:latin typeface="Times New Roman"/>
              <a:cs typeface="Times New Roman"/>
            </a:endParaRPr>
          </a:p>
          <a:p>
            <a:pPr marL="25400">
              <a:lnSpc>
                <a:spcPct val="100000"/>
              </a:lnSpc>
              <a:spcBef>
                <a:spcPts val="1939"/>
              </a:spcBef>
              <a:tabLst>
                <a:tab pos="16338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dirty="0">
                <a:latin typeface="Times New Roman"/>
                <a:cs typeface="Times New Roman"/>
              </a:rPr>
              <a:t>B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E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20687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7.1.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167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Suppose</a:t>
            </a:r>
            <a:r>
              <a:rPr spc="70" dirty="0"/>
              <a:t> </a:t>
            </a:r>
            <a:r>
              <a:rPr dirty="0"/>
              <a:t>a</a:t>
            </a:r>
            <a:r>
              <a:rPr spc="70" dirty="0"/>
              <a:t> </a:t>
            </a:r>
            <a:r>
              <a:rPr dirty="0"/>
              <a:t>hydrogen</a:t>
            </a:r>
            <a:r>
              <a:rPr spc="75" dirty="0"/>
              <a:t> </a:t>
            </a:r>
            <a:r>
              <a:rPr dirty="0"/>
              <a:t>atom</a:t>
            </a:r>
            <a:r>
              <a:rPr spc="70" dirty="0"/>
              <a:t> </a:t>
            </a:r>
            <a:r>
              <a:rPr dirty="0"/>
              <a:t>is</a:t>
            </a:r>
            <a:r>
              <a:rPr spc="70" dirty="0"/>
              <a:t> </a:t>
            </a:r>
            <a:r>
              <a:rPr dirty="0"/>
              <a:t>in</a:t>
            </a:r>
            <a:r>
              <a:rPr spc="65" dirty="0"/>
              <a:t> </a:t>
            </a:r>
            <a:r>
              <a:rPr dirty="0"/>
              <a:t>the</a:t>
            </a:r>
            <a:r>
              <a:rPr spc="70" dirty="0"/>
              <a:t> </a:t>
            </a:r>
            <a:r>
              <a:rPr spc="50" dirty="0"/>
              <a:t>state</a:t>
            </a:r>
            <a:r>
              <a:rPr spc="70" dirty="0"/>
              <a:t> </a:t>
            </a:r>
            <a:r>
              <a:rPr dirty="0">
                <a:latin typeface="Cambria"/>
                <a:cs typeface="Cambria"/>
              </a:rPr>
              <a:t>ψ</a:t>
            </a:r>
            <a:r>
              <a:rPr sz="3075" baseline="-13550" dirty="0"/>
              <a:t>3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/>
              <a:t>2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/>
              <a:t>1</a:t>
            </a:r>
            <a:r>
              <a:rPr sz="2450" dirty="0"/>
              <a:t>.</a:t>
            </a:r>
            <a:r>
              <a:rPr sz="2450" spc="315" dirty="0"/>
              <a:t> </a:t>
            </a:r>
            <a:r>
              <a:rPr sz="2450" spc="-30" dirty="0"/>
              <a:t>You</a:t>
            </a:r>
            <a:r>
              <a:rPr sz="2450" spc="75" dirty="0"/>
              <a:t> </a:t>
            </a:r>
            <a:r>
              <a:rPr sz="2450" dirty="0"/>
              <a:t>measure</a:t>
            </a:r>
            <a:r>
              <a:rPr sz="2450" spc="70" dirty="0"/>
              <a:t> </a:t>
            </a:r>
            <a:r>
              <a:rPr sz="2450" spc="130" dirty="0">
                <a:latin typeface="Cambria"/>
                <a:cs typeface="Cambria"/>
              </a:rPr>
              <a:t>L</a:t>
            </a:r>
            <a:r>
              <a:rPr sz="3075" spc="195" baseline="-9485" dirty="0">
                <a:latin typeface="Cambria"/>
                <a:cs typeface="Cambria"/>
              </a:rPr>
              <a:t>z</a:t>
            </a:r>
            <a:r>
              <a:rPr sz="2450" spc="130" dirty="0"/>
              <a:t>, </a:t>
            </a:r>
            <a:r>
              <a:rPr sz="2450" dirty="0"/>
              <a:t>then</a:t>
            </a:r>
            <a:r>
              <a:rPr sz="2450" spc="-55" dirty="0"/>
              <a:t> </a:t>
            </a:r>
            <a:r>
              <a:rPr sz="2450" dirty="0"/>
              <a:t>measure</a:t>
            </a:r>
            <a:r>
              <a:rPr sz="2450" spc="-55" dirty="0"/>
              <a:t> </a:t>
            </a:r>
            <a:r>
              <a:rPr sz="2450" spc="175" dirty="0">
                <a:latin typeface="Cambria"/>
                <a:cs typeface="Cambria"/>
              </a:rPr>
              <a:t>L</a:t>
            </a:r>
            <a:r>
              <a:rPr sz="3075" spc="262" baseline="-9485" dirty="0">
                <a:latin typeface="Cambria"/>
                <a:cs typeface="Cambria"/>
              </a:rPr>
              <a:t>x</a:t>
            </a:r>
            <a:r>
              <a:rPr sz="2450" spc="175" dirty="0"/>
              <a:t>,</a:t>
            </a:r>
            <a:r>
              <a:rPr sz="2450" spc="-10" dirty="0"/>
              <a:t> </a:t>
            </a:r>
            <a:r>
              <a:rPr sz="2450" dirty="0"/>
              <a:t>and</a:t>
            </a:r>
            <a:r>
              <a:rPr sz="2450" spc="-55" dirty="0"/>
              <a:t> </a:t>
            </a:r>
            <a:r>
              <a:rPr sz="2450" dirty="0"/>
              <a:t>then</a:t>
            </a:r>
            <a:r>
              <a:rPr sz="2450" spc="-55" dirty="0"/>
              <a:t> </a:t>
            </a:r>
            <a:r>
              <a:rPr sz="2450" dirty="0"/>
              <a:t>measure</a:t>
            </a:r>
            <a:r>
              <a:rPr sz="2450" spc="-60" dirty="0"/>
              <a:t> </a:t>
            </a:r>
            <a:r>
              <a:rPr sz="2450" spc="160" dirty="0">
                <a:latin typeface="Cambria"/>
                <a:cs typeface="Cambria"/>
              </a:rPr>
              <a:t>L</a:t>
            </a:r>
            <a:r>
              <a:rPr sz="3075" spc="240" baseline="-9485" dirty="0">
                <a:latin typeface="Cambria"/>
                <a:cs typeface="Cambria"/>
              </a:rPr>
              <a:t>z</a:t>
            </a:r>
            <a:r>
              <a:rPr sz="3075" spc="382" baseline="-9485" dirty="0">
                <a:latin typeface="Cambria"/>
                <a:cs typeface="Cambria"/>
              </a:rPr>
              <a:t> </a:t>
            </a:r>
            <a:r>
              <a:rPr sz="2450" dirty="0"/>
              <a:t>again.</a:t>
            </a:r>
            <a:r>
              <a:rPr sz="2450" spc="345" dirty="0"/>
              <a:t> </a:t>
            </a:r>
            <a:r>
              <a:rPr sz="2450" dirty="0"/>
              <a:t>Are</a:t>
            </a:r>
            <a:r>
              <a:rPr sz="2450" spc="-55" dirty="0"/>
              <a:t> </a:t>
            </a:r>
            <a:r>
              <a:rPr sz="2450" spc="-45" dirty="0"/>
              <a:t>you</a:t>
            </a:r>
            <a:r>
              <a:rPr sz="2450" spc="-55" dirty="0"/>
              <a:t> </a:t>
            </a:r>
            <a:r>
              <a:rPr sz="2450" spc="-10" dirty="0"/>
              <a:t>guaranteed </a:t>
            </a:r>
            <a:r>
              <a:rPr sz="2450" dirty="0"/>
              <a:t>to</a:t>
            </a:r>
            <a:r>
              <a:rPr sz="2450" spc="110" dirty="0"/>
              <a:t> </a:t>
            </a:r>
            <a:r>
              <a:rPr sz="2450" dirty="0"/>
              <a:t>get</a:t>
            </a:r>
            <a:r>
              <a:rPr sz="2450" spc="114" dirty="0"/>
              <a:t> </a:t>
            </a:r>
            <a:r>
              <a:rPr sz="2450" dirty="0"/>
              <a:t>the</a:t>
            </a:r>
            <a:r>
              <a:rPr sz="2450" spc="110" dirty="0"/>
              <a:t> </a:t>
            </a:r>
            <a:r>
              <a:rPr sz="2450" dirty="0"/>
              <a:t>same</a:t>
            </a:r>
            <a:r>
              <a:rPr sz="2450" spc="110" dirty="0"/>
              <a:t> </a:t>
            </a:r>
            <a:r>
              <a:rPr sz="2450" dirty="0"/>
              <a:t>answer</a:t>
            </a:r>
            <a:r>
              <a:rPr sz="2450" spc="110" dirty="0"/>
              <a:t> </a:t>
            </a:r>
            <a:r>
              <a:rPr sz="2450" dirty="0"/>
              <a:t>for</a:t>
            </a:r>
            <a:r>
              <a:rPr sz="2450" spc="114" dirty="0"/>
              <a:t> </a:t>
            </a:r>
            <a:r>
              <a:rPr sz="2450" spc="160" dirty="0">
                <a:latin typeface="Cambria"/>
                <a:cs typeface="Cambria"/>
              </a:rPr>
              <a:t>L</a:t>
            </a:r>
            <a:r>
              <a:rPr sz="3075" spc="240" baseline="-9485" dirty="0">
                <a:latin typeface="Cambria"/>
                <a:cs typeface="Cambria"/>
              </a:rPr>
              <a:t>z</a:t>
            </a:r>
            <a:r>
              <a:rPr sz="3075" spc="615" baseline="-9485" dirty="0">
                <a:latin typeface="Cambria"/>
                <a:cs typeface="Cambria"/>
              </a:rPr>
              <a:t> </a:t>
            </a:r>
            <a:r>
              <a:rPr sz="2450" spc="55" dirty="0"/>
              <a:t>both</a:t>
            </a:r>
            <a:r>
              <a:rPr sz="2450" spc="110" dirty="0"/>
              <a:t> </a:t>
            </a:r>
            <a:r>
              <a:rPr sz="2450" spc="-10" dirty="0"/>
              <a:t>times?</a:t>
            </a:r>
            <a:endParaRPr sz="245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20687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7.1.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06119" y="1208797"/>
            <a:ext cx="828167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sz="2450" dirty="0">
                <a:latin typeface="Times New Roman"/>
                <a:cs typeface="Times New Roman"/>
              </a:rPr>
              <a:t>Suppose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hydrogen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atom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state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3075" baseline="-13550" dirty="0">
                <a:latin typeface="Times New Roman"/>
                <a:cs typeface="Times New Roman"/>
              </a:rPr>
              <a:t>3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>
                <a:latin typeface="Times New Roman"/>
                <a:cs typeface="Times New Roman"/>
              </a:rPr>
              <a:t>2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31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You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measure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130" dirty="0">
                <a:latin typeface="Cambria"/>
                <a:cs typeface="Cambria"/>
              </a:rPr>
              <a:t>L</a:t>
            </a:r>
            <a:r>
              <a:rPr sz="3075" spc="195" baseline="-9485" dirty="0">
                <a:latin typeface="Cambria"/>
                <a:cs typeface="Cambria"/>
              </a:rPr>
              <a:t>z</a:t>
            </a:r>
            <a:r>
              <a:rPr sz="2450" spc="130" dirty="0">
                <a:latin typeface="Times New Roman"/>
                <a:cs typeface="Times New Roman"/>
              </a:rPr>
              <a:t>, </a:t>
            </a:r>
            <a:r>
              <a:rPr sz="2450" dirty="0">
                <a:latin typeface="Times New Roman"/>
                <a:cs typeface="Times New Roman"/>
              </a:rPr>
              <a:t>then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measure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175" dirty="0">
                <a:latin typeface="Cambria"/>
                <a:cs typeface="Cambria"/>
              </a:rPr>
              <a:t>L</a:t>
            </a:r>
            <a:r>
              <a:rPr sz="3075" spc="262" baseline="-9485" dirty="0">
                <a:latin typeface="Cambria"/>
                <a:cs typeface="Cambria"/>
              </a:rPr>
              <a:t>x</a:t>
            </a:r>
            <a:r>
              <a:rPr sz="2450" spc="175" dirty="0">
                <a:latin typeface="Times New Roman"/>
                <a:cs typeface="Times New Roman"/>
              </a:rPr>
              <a:t>,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then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measure</a:t>
            </a:r>
            <a:r>
              <a:rPr sz="2450" spc="-60" dirty="0">
                <a:latin typeface="Times New Roman"/>
                <a:cs typeface="Times New Roman"/>
              </a:rPr>
              <a:t> </a:t>
            </a:r>
            <a:r>
              <a:rPr sz="2450" spc="160" dirty="0">
                <a:latin typeface="Cambria"/>
                <a:cs typeface="Cambria"/>
              </a:rPr>
              <a:t>L</a:t>
            </a:r>
            <a:r>
              <a:rPr sz="3075" spc="240" baseline="-9485" dirty="0">
                <a:latin typeface="Cambria"/>
                <a:cs typeface="Cambria"/>
              </a:rPr>
              <a:t>z</a:t>
            </a:r>
            <a:r>
              <a:rPr sz="3075" spc="382" baseline="-948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again.</a:t>
            </a:r>
            <a:r>
              <a:rPr sz="2450" spc="3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you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guaranteed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get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same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answer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160" dirty="0">
                <a:latin typeface="Cambria"/>
                <a:cs typeface="Cambria"/>
              </a:rPr>
              <a:t>L</a:t>
            </a:r>
            <a:r>
              <a:rPr sz="3075" spc="240" baseline="-9485" dirty="0">
                <a:latin typeface="Cambria"/>
                <a:cs typeface="Cambria"/>
              </a:rPr>
              <a:t>z</a:t>
            </a:r>
            <a:r>
              <a:rPr sz="3075" spc="615" baseline="-9485" dirty="0">
                <a:latin typeface="Cambria"/>
                <a:cs typeface="Cambria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times?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758" y="2549968"/>
            <a:ext cx="826770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3495" marR="5080" indent="-11430">
              <a:lnSpc>
                <a:spcPct val="101699"/>
              </a:lnSpc>
              <a:spcBef>
                <a:spcPts val="7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dirty="0">
                <a:latin typeface="Times New Roman"/>
                <a:cs typeface="Times New Roman"/>
              </a:rPr>
              <a:t>No.</a:t>
            </a:r>
            <a:r>
              <a:rPr sz="2450" spc="3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They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have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uncertainty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relationship,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so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certain </a:t>
            </a:r>
            <a:r>
              <a:rPr sz="2450" spc="-45" dirty="0">
                <a:latin typeface="Times New Roman"/>
                <a:cs typeface="Times New Roman"/>
              </a:rPr>
              <a:t>knowledge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destroys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certain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knowledge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other.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20687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7.1.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56086" y="1336573"/>
            <a:ext cx="144780" cy="0"/>
          </a:xfrm>
          <a:custGeom>
            <a:avLst/>
            <a:gdLst/>
            <a:ahLst/>
            <a:cxnLst/>
            <a:rect l="l" t="t" r="r" b="b"/>
            <a:pathLst>
              <a:path w="144779">
                <a:moveTo>
                  <a:pt x="0" y="0"/>
                </a:moveTo>
                <a:lnTo>
                  <a:pt x="144373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06119" y="1275802"/>
            <a:ext cx="8280400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The</a:t>
            </a:r>
            <a:r>
              <a:rPr spc="-125" dirty="0"/>
              <a:t> </a:t>
            </a:r>
            <a:r>
              <a:rPr dirty="0"/>
              <a:t>function</a:t>
            </a:r>
            <a:r>
              <a:rPr spc="10" dirty="0"/>
              <a:t> </a:t>
            </a:r>
            <a:r>
              <a:rPr spc="-40" dirty="0"/>
              <a:t>(1</a:t>
            </a:r>
            <a:r>
              <a:rPr spc="-40" dirty="0">
                <a:latin typeface="Cambria"/>
                <a:cs typeface="Cambria"/>
              </a:rPr>
              <a:t>/</a:t>
            </a:r>
            <a:r>
              <a:rPr spc="-40" dirty="0"/>
              <a:t>2)</a:t>
            </a:r>
            <a:r>
              <a:rPr spc="-40" dirty="0">
                <a:latin typeface="Cambria"/>
                <a:cs typeface="Cambria"/>
              </a:rPr>
              <a:t>ψ</a:t>
            </a:r>
            <a:r>
              <a:rPr sz="3075" spc="-60" baseline="-13550" dirty="0"/>
              <a:t>4</a:t>
            </a:r>
            <a:r>
              <a:rPr sz="3075" spc="-60" baseline="-13550" dirty="0">
                <a:latin typeface="Cambria"/>
                <a:cs typeface="Cambria"/>
              </a:rPr>
              <a:t>,</a:t>
            </a:r>
            <a:r>
              <a:rPr sz="3075" spc="-60" baseline="-13550" dirty="0"/>
              <a:t>3</a:t>
            </a:r>
            <a:r>
              <a:rPr sz="3075" spc="-60" baseline="-13550" dirty="0">
                <a:latin typeface="Cambria"/>
                <a:cs typeface="Cambria"/>
              </a:rPr>
              <a:t>,</a:t>
            </a:r>
            <a:r>
              <a:rPr sz="3075" spc="-60" baseline="-13550" dirty="0"/>
              <a:t>1</a:t>
            </a:r>
            <a:r>
              <a:rPr sz="3075" spc="-142" baseline="-13550" dirty="0"/>
              <a:t> </a:t>
            </a:r>
            <a:r>
              <a:rPr sz="2450" spc="80" dirty="0"/>
              <a:t>+(</a:t>
            </a:r>
            <a:r>
              <a:rPr sz="3675" i="1" spc="120" baseline="46485" dirty="0">
                <a:latin typeface="Times New Roman"/>
                <a:cs typeface="Times New Roman"/>
              </a:rPr>
              <a:t>√</a:t>
            </a:r>
            <a:r>
              <a:rPr sz="2450" spc="80" dirty="0"/>
              <a:t>3</a:t>
            </a:r>
            <a:r>
              <a:rPr sz="2450" spc="80" dirty="0">
                <a:latin typeface="Cambria"/>
                <a:cs typeface="Cambria"/>
              </a:rPr>
              <a:t>/</a:t>
            </a:r>
            <a:r>
              <a:rPr sz="2450" spc="80" dirty="0"/>
              <a:t>2)</a:t>
            </a:r>
            <a:r>
              <a:rPr sz="2450" spc="80" dirty="0">
                <a:latin typeface="Cambria"/>
                <a:cs typeface="Cambria"/>
              </a:rPr>
              <a:t>ψ</a:t>
            </a:r>
            <a:r>
              <a:rPr sz="3075" spc="120" baseline="-13550" dirty="0"/>
              <a:t>4</a:t>
            </a:r>
            <a:r>
              <a:rPr sz="3075" spc="120" baseline="-13550" dirty="0">
                <a:latin typeface="Cambria"/>
                <a:cs typeface="Cambria"/>
              </a:rPr>
              <a:t>,</a:t>
            </a:r>
            <a:r>
              <a:rPr sz="3075" spc="120" baseline="-13550" dirty="0"/>
              <a:t>1</a:t>
            </a:r>
            <a:r>
              <a:rPr sz="3075" spc="120" baseline="-13550" dirty="0">
                <a:latin typeface="Cambria"/>
                <a:cs typeface="Cambria"/>
              </a:rPr>
              <a:t>,</a:t>
            </a:r>
            <a:r>
              <a:rPr sz="3075" spc="120" baseline="-13550" dirty="0"/>
              <a:t>0</a:t>
            </a:r>
            <a:r>
              <a:rPr sz="3075" spc="247" baseline="-13550" dirty="0"/>
              <a:t> </a:t>
            </a:r>
            <a:r>
              <a:rPr sz="2450" dirty="0"/>
              <a:t>is</a:t>
            </a:r>
            <a:r>
              <a:rPr sz="2450" spc="10" dirty="0"/>
              <a:t> </a:t>
            </a:r>
            <a:r>
              <a:rPr sz="2450" dirty="0"/>
              <a:t>an eigenstate</a:t>
            </a:r>
            <a:r>
              <a:rPr sz="2450" spc="10" dirty="0"/>
              <a:t> </a:t>
            </a:r>
            <a:r>
              <a:rPr sz="2450" spc="-85" dirty="0"/>
              <a:t>of</a:t>
            </a:r>
            <a:r>
              <a:rPr sz="2450" spc="10" dirty="0"/>
              <a:t> </a:t>
            </a:r>
            <a:r>
              <a:rPr sz="2450" spc="-10" dirty="0"/>
              <a:t>energy, </a:t>
            </a:r>
            <a:r>
              <a:rPr sz="2450" spc="80" dirty="0"/>
              <a:t>but</a:t>
            </a:r>
            <a:r>
              <a:rPr sz="2450" spc="225" dirty="0"/>
              <a:t> </a:t>
            </a:r>
            <a:r>
              <a:rPr sz="2450" dirty="0"/>
              <a:t>not</a:t>
            </a:r>
            <a:r>
              <a:rPr sz="2450" spc="225" dirty="0"/>
              <a:t> </a:t>
            </a:r>
            <a:r>
              <a:rPr sz="2450" dirty="0"/>
              <a:t>of</a:t>
            </a:r>
            <a:r>
              <a:rPr sz="2450" spc="225" dirty="0"/>
              <a:t> </a:t>
            </a:r>
            <a:r>
              <a:rPr sz="2450" dirty="0"/>
              <a:t>angular</a:t>
            </a:r>
            <a:r>
              <a:rPr sz="2450" spc="225" dirty="0"/>
              <a:t> </a:t>
            </a:r>
            <a:r>
              <a:rPr sz="2450" dirty="0"/>
              <a:t>momentum</a:t>
            </a:r>
            <a:r>
              <a:rPr sz="2450" spc="225" dirty="0"/>
              <a:t> </a:t>
            </a:r>
            <a:r>
              <a:rPr sz="2450" dirty="0"/>
              <a:t>magnitude.</a:t>
            </a:r>
            <a:r>
              <a:rPr sz="2450" spc="35" dirty="0"/>
              <a:t>  </a:t>
            </a:r>
            <a:r>
              <a:rPr sz="2450" dirty="0"/>
              <a:t>Is</a:t>
            </a:r>
            <a:r>
              <a:rPr sz="2450" spc="229" dirty="0"/>
              <a:t> </a:t>
            </a:r>
            <a:r>
              <a:rPr sz="2450" spc="65" dirty="0"/>
              <a:t>it</a:t>
            </a:r>
            <a:r>
              <a:rPr sz="2450" spc="220" dirty="0"/>
              <a:t> </a:t>
            </a:r>
            <a:r>
              <a:rPr sz="2450" dirty="0"/>
              <a:t>possible</a:t>
            </a:r>
            <a:r>
              <a:rPr sz="2450" spc="225" dirty="0"/>
              <a:t> </a:t>
            </a:r>
            <a:r>
              <a:rPr sz="2450" dirty="0"/>
              <a:t>to</a:t>
            </a:r>
            <a:r>
              <a:rPr sz="2450" spc="225" dirty="0"/>
              <a:t> </a:t>
            </a:r>
            <a:r>
              <a:rPr sz="2450" spc="-20" dirty="0"/>
              <a:t>have </a:t>
            </a:r>
            <a:r>
              <a:rPr sz="2450" dirty="0"/>
              <a:t>the</a:t>
            </a:r>
            <a:r>
              <a:rPr sz="2450" spc="170" dirty="0"/>
              <a:t> </a:t>
            </a:r>
            <a:r>
              <a:rPr sz="2450" dirty="0"/>
              <a:t>reverse:</a:t>
            </a:r>
            <a:r>
              <a:rPr sz="2450" spc="495" dirty="0"/>
              <a:t> </a:t>
            </a:r>
            <a:r>
              <a:rPr sz="2450" dirty="0"/>
              <a:t>an</a:t>
            </a:r>
            <a:r>
              <a:rPr sz="2450" spc="185" dirty="0"/>
              <a:t> </a:t>
            </a:r>
            <a:r>
              <a:rPr sz="2450" dirty="0"/>
              <a:t>eigenstate</a:t>
            </a:r>
            <a:r>
              <a:rPr sz="2450" spc="185" dirty="0"/>
              <a:t> </a:t>
            </a:r>
            <a:r>
              <a:rPr sz="2450" dirty="0"/>
              <a:t>of</a:t>
            </a:r>
            <a:r>
              <a:rPr sz="2450" spc="185" dirty="0"/>
              <a:t> </a:t>
            </a:r>
            <a:r>
              <a:rPr sz="2450" dirty="0"/>
              <a:t>angular</a:t>
            </a:r>
            <a:r>
              <a:rPr sz="2450" spc="180" dirty="0"/>
              <a:t> </a:t>
            </a:r>
            <a:r>
              <a:rPr sz="2450" dirty="0"/>
              <a:t>momentum</a:t>
            </a:r>
            <a:r>
              <a:rPr sz="2450" spc="180" dirty="0"/>
              <a:t> </a:t>
            </a:r>
            <a:r>
              <a:rPr sz="2450" dirty="0"/>
              <a:t>magnitude</a:t>
            </a:r>
            <a:r>
              <a:rPr sz="2450" spc="180" dirty="0"/>
              <a:t> </a:t>
            </a:r>
            <a:r>
              <a:rPr sz="2450" spc="95" dirty="0"/>
              <a:t>that </a:t>
            </a:r>
            <a:r>
              <a:rPr sz="2450" dirty="0"/>
              <a:t>is</a:t>
            </a:r>
            <a:r>
              <a:rPr sz="2450" spc="105" dirty="0"/>
              <a:t> </a:t>
            </a:r>
            <a:r>
              <a:rPr sz="2450" dirty="0"/>
              <a:t>not</a:t>
            </a:r>
            <a:r>
              <a:rPr sz="2450" spc="100" dirty="0"/>
              <a:t> </a:t>
            </a:r>
            <a:r>
              <a:rPr sz="2450" dirty="0"/>
              <a:t>an</a:t>
            </a:r>
            <a:r>
              <a:rPr sz="2450" spc="105" dirty="0"/>
              <a:t> </a:t>
            </a:r>
            <a:r>
              <a:rPr sz="2450" dirty="0"/>
              <a:t>eigenstate</a:t>
            </a:r>
            <a:r>
              <a:rPr sz="2450" spc="100" dirty="0"/>
              <a:t> </a:t>
            </a:r>
            <a:r>
              <a:rPr sz="2450" dirty="0"/>
              <a:t>of</a:t>
            </a:r>
            <a:r>
              <a:rPr sz="2450" spc="105" dirty="0"/>
              <a:t> </a:t>
            </a:r>
            <a:r>
              <a:rPr sz="2450" spc="-10" dirty="0"/>
              <a:t>energy?</a:t>
            </a:r>
            <a:endParaRPr sz="245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0" y="1447800"/>
            <a:ext cx="188023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b="1" spc="75" dirty="0">
                <a:latin typeface="Book Antiqua"/>
                <a:cs typeface="Book Antiqua"/>
              </a:rPr>
              <a:t>Instructions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85025" y="2363582"/>
            <a:ext cx="8033384" cy="40919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1290" marR="5080" indent="-149225" algn="just">
              <a:lnSpc>
                <a:spcPct val="100000"/>
              </a:lnSpc>
              <a:spcBef>
                <a:spcPts val="9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These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offered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two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formats:</a:t>
            </a:r>
            <a:r>
              <a:rPr sz="1200" spc="3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deck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PowerPoint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slides,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80" dirty="0">
                <a:latin typeface="Times New Roman"/>
                <a:cs typeface="Times New Roman"/>
              </a:rPr>
              <a:t>PDF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file.</a:t>
            </a:r>
            <a:r>
              <a:rPr sz="1200" spc="3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two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files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contain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identical </a:t>
            </a:r>
            <a:r>
              <a:rPr sz="1200" dirty="0">
                <a:latin typeface="Times New Roman"/>
                <a:cs typeface="Times New Roman"/>
              </a:rPr>
              <a:t>contents.</a:t>
            </a:r>
            <a:r>
              <a:rPr sz="1200" spc="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There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similar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files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for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14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chapters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book,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for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total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28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files.</a:t>
            </a:r>
            <a:endParaRPr sz="1200" dirty="0">
              <a:latin typeface="Times New Roman"/>
              <a:cs typeface="Times New Roman"/>
            </a:endParaRPr>
          </a:p>
          <a:p>
            <a:pPr marL="161290" indent="-149225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marked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“Quick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Check”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“ConcepTest.”</a:t>
            </a:r>
            <a:endParaRPr sz="1200" dirty="0">
              <a:latin typeface="Times New Roman"/>
              <a:cs typeface="Times New Roman"/>
            </a:endParaRPr>
          </a:p>
          <a:p>
            <a:pPr marL="488315" marR="6350" lvl="1" indent="-160020">
              <a:lnSpc>
                <a:spcPct val="100000"/>
              </a:lnSpc>
              <a:spcBef>
                <a:spcPts val="1000"/>
              </a:spcBef>
              <a:buFont typeface="Book Antiqua"/>
              <a:buChar char="–"/>
              <a:tabLst>
                <a:tab pos="48895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Checks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85" dirty="0">
                <a:latin typeface="Times New Roman"/>
                <a:cs typeface="Times New Roman"/>
              </a:rPr>
              <a:t>that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most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students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should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able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correctly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they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have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done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reading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or </a:t>
            </a:r>
            <a:r>
              <a:rPr sz="1200" spc="-10" dirty="0">
                <a:latin typeface="Times New Roman"/>
                <a:cs typeface="Times New Roman"/>
              </a:rPr>
              <a:t>followed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lecture.</a:t>
            </a:r>
            <a:r>
              <a:rPr sz="1200" spc="3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use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them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make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sure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students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where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think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they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before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move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on.</a:t>
            </a:r>
            <a:endParaRPr sz="1200" dirty="0">
              <a:latin typeface="Times New Roman"/>
              <a:cs typeface="Times New Roman"/>
            </a:endParaRPr>
          </a:p>
          <a:p>
            <a:pPr marL="488315" marR="6350" lvl="1" indent="-160020">
              <a:lnSpc>
                <a:spcPct val="100000"/>
              </a:lnSpc>
              <a:spcBef>
                <a:spcPts val="509"/>
              </a:spcBef>
              <a:buFont typeface="Book Antiqua"/>
              <a:buChar char="–"/>
              <a:tabLst>
                <a:tab pos="488950" algn="l"/>
              </a:tabLst>
            </a:pPr>
            <a:r>
              <a:rPr sz="1200" dirty="0">
                <a:latin typeface="Times New Roman"/>
                <a:cs typeface="Times New Roman"/>
              </a:rPr>
              <a:t>ConcepTests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(a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term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coined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by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Eric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Mazur)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intended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stimulate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debate,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so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don’t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want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prep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class </a:t>
            </a:r>
            <a:r>
              <a:rPr sz="1200" dirty="0">
                <a:latin typeface="Times New Roman"/>
                <a:cs typeface="Times New Roman"/>
              </a:rPr>
              <a:t>too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explicitly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before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asking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them.</a:t>
            </a:r>
            <a:r>
              <a:rPr sz="1200" spc="3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Ideally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want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between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30%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80%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class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correctly.</a:t>
            </a:r>
            <a:endParaRPr sz="1200" dirty="0">
              <a:latin typeface="Times New Roman"/>
              <a:cs typeface="Times New Roman"/>
            </a:endParaRPr>
          </a:p>
          <a:p>
            <a:pPr marL="161290" marR="5715" indent="-149225" algn="just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Either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way,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strong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majority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answers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correctly,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briefly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discuss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move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on.</a:t>
            </a:r>
            <a:r>
              <a:rPr sz="1200" spc="3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many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students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do </a:t>
            </a:r>
            <a:r>
              <a:rPr sz="1200" spc="50" dirty="0">
                <a:latin typeface="Times New Roman"/>
                <a:cs typeface="Times New Roman"/>
              </a:rPr>
              <a:t>not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correctly,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consider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having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them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talk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briefly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pairs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or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small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groups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vote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again.</a:t>
            </a:r>
            <a:r>
              <a:rPr sz="1200" spc="3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may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surprised </a:t>
            </a:r>
            <a:r>
              <a:rPr sz="1200" spc="80" dirty="0">
                <a:latin typeface="Times New Roman"/>
                <a:cs typeface="Times New Roman"/>
              </a:rPr>
              <a:t>at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how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much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minute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unguided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discussion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improves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hit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rate.</a:t>
            </a:r>
            <a:endParaRPr sz="1200" dirty="0">
              <a:latin typeface="Times New Roman"/>
              <a:cs typeface="Times New Roman"/>
            </a:endParaRPr>
          </a:p>
          <a:p>
            <a:pPr marL="161290" indent="-149225">
              <a:lnSpc>
                <a:spcPct val="100000"/>
              </a:lnSpc>
              <a:spcBef>
                <a:spcPts val="1010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shown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two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slides:</a:t>
            </a:r>
            <a:r>
              <a:rPr sz="1200" spc="3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first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shows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only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question,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second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adds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answer.</a:t>
            </a:r>
            <a:endParaRPr sz="1200" dirty="0">
              <a:latin typeface="Times New Roman"/>
              <a:cs typeface="Times New Roman"/>
            </a:endParaRPr>
          </a:p>
          <a:p>
            <a:pPr marL="161290" marR="5715" indent="-149225" algn="just">
              <a:lnSpc>
                <a:spcPct val="100000"/>
              </a:lnSpc>
              <a:spcBef>
                <a:spcPts val="1000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Some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these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also</a:t>
            </a:r>
            <a:r>
              <a:rPr sz="1200" spc="3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included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3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book</a:t>
            </a:r>
            <a:r>
              <a:rPr sz="1200" spc="3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under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“Conceptual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ConcepTests,”</a:t>
            </a:r>
            <a:r>
              <a:rPr sz="1200" spc="395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but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this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file </a:t>
            </a:r>
            <a:r>
              <a:rPr sz="1200" dirty="0">
                <a:latin typeface="Times New Roman"/>
                <a:cs typeface="Times New Roman"/>
              </a:rPr>
              <a:t>contains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additional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80" dirty="0">
                <a:latin typeface="Times New Roman"/>
                <a:cs typeface="Times New Roman"/>
              </a:rPr>
              <a:t>that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not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book.</a:t>
            </a:r>
            <a:endParaRPr sz="1200" dirty="0">
              <a:latin typeface="Times New Roman"/>
              <a:cs typeface="Times New Roman"/>
            </a:endParaRPr>
          </a:p>
          <a:p>
            <a:pPr marL="161290" marR="6350" indent="-149225" algn="just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Some</a:t>
            </a:r>
            <a:r>
              <a:rPr sz="1200" spc="25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5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pages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contain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multiple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with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same</a:t>
            </a:r>
            <a:r>
              <a:rPr sz="1200" spc="25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set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options.</a:t>
            </a:r>
            <a:r>
              <a:rPr sz="1200" spc="14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These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numbered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separate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page.</a:t>
            </a:r>
            <a:endParaRPr sz="1200" dirty="0">
              <a:latin typeface="Times New Roman"/>
              <a:cs typeface="Times New Roman"/>
            </a:endParaRPr>
          </a:p>
          <a:p>
            <a:pPr marL="161290" marR="5715" indent="-149225" algn="just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Some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have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multiple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answers.</a:t>
            </a:r>
            <a:r>
              <a:rPr sz="1200" spc="3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(These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clearly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marked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with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phrase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“Choose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spc="85" dirty="0">
                <a:latin typeface="Times New Roman"/>
                <a:cs typeface="Times New Roman"/>
              </a:rPr>
              <a:t>that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apply.”)</a:t>
            </a:r>
            <a:r>
              <a:rPr sz="1200" spc="3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you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using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clicker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system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80" dirty="0">
                <a:latin typeface="Times New Roman"/>
                <a:cs typeface="Times New Roman"/>
              </a:rPr>
              <a:t>that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doesn’t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allow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multiple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responses,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ask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part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separately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yes-</a:t>
            </a:r>
            <a:r>
              <a:rPr sz="1200" dirty="0">
                <a:latin typeface="Times New Roman"/>
                <a:cs typeface="Times New Roman"/>
              </a:rPr>
              <a:t>or-no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question.</a:t>
            </a:r>
            <a:endParaRPr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651375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20687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7.1.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56086" y="1336573"/>
            <a:ext cx="144780" cy="0"/>
          </a:xfrm>
          <a:custGeom>
            <a:avLst/>
            <a:gdLst/>
            <a:ahLst/>
            <a:cxnLst/>
            <a:rect l="l" t="t" r="r" b="b"/>
            <a:pathLst>
              <a:path w="144779">
                <a:moveTo>
                  <a:pt x="0" y="0"/>
                </a:moveTo>
                <a:lnTo>
                  <a:pt x="144373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06119" y="1275802"/>
            <a:ext cx="8280400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(1</a:t>
            </a:r>
            <a:r>
              <a:rPr sz="2450" spc="-40" dirty="0">
                <a:latin typeface="Cambria"/>
                <a:cs typeface="Cambria"/>
              </a:rPr>
              <a:t>/</a:t>
            </a:r>
            <a:r>
              <a:rPr sz="2450" spc="-40" dirty="0">
                <a:latin typeface="Times New Roman"/>
                <a:cs typeface="Times New Roman"/>
              </a:rPr>
              <a:t>2)</a:t>
            </a:r>
            <a:r>
              <a:rPr sz="2450" spc="-40" dirty="0">
                <a:latin typeface="Cambria"/>
                <a:cs typeface="Cambria"/>
              </a:rPr>
              <a:t>ψ</a:t>
            </a:r>
            <a:r>
              <a:rPr sz="3075" spc="-60" baseline="-13550" dirty="0">
                <a:latin typeface="Times New Roman"/>
                <a:cs typeface="Times New Roman"/>
              </a:rPr>
              <a:t>4</a:t>
            </a:r>
            <a:r>
              <a:rPr sz="3075" spc="-60" baseline="-13550" dirty="0">
                <a:latin typeface="Cambria"/>
                <a:cs typeface="Cambria"/>
              </a:rPr>
              <a:t>,</a:t>
            </a:r>
            <a:r>
              <a:rPr sz="3075" spc="-60" baseline="-13550" dirty="0">
                <a:latin typeface="Times New Roman"/>
                <a:cs typeface="Times New Roman"/>
              </a:rPr>
              <a:t>3</a:t>
            </a:r>
            <a:r>
              <a:rPr sz="3075" spc="-60" baseline="-13550" dirty="0">
                <a:latin typeface="Cambria"/>
                <a:cs typeface="Cambria"/>
              </a:rPr>
              <a:t>,</a:t>
            </a:r>
            <a:r>
              <a:rPr sz="3075" spc="-60" baseline="-13550" dirty="0">
                <a:latin typeface="Times New Roman"/>
                <a:cs typeface="Times New Roman"/>
              </a:rPr>
              <a:t>1</a:t>
            </a:r>
            <a:r>
              <a:rPr sz="3075" spc="-142" baseline="-13550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+(</a:t>
            </a:r>
            <a:r>
              <a:rPr sz="3675" i="1" spc="120" baseline="46485" dirty="0">
                <a:latin typeface="Times New Roman"/>
                <a:cs typeface="Times New Roman"/>
              </a:rPr>
              <a:t>√</a:t>
            </a:r>
            <a:r>
              <a:rPr sz="2450" spc="80" dirty="0">
                <a:latin typeface="Times New Roman"/>
                <a:cs typeface="Times New Roman"/>
              </a:rPr>
              <a:t>3</a:t>
            </a:r>
            <a:r>
              <a:rPr sz="2450" spc="80" dirty="0">
                <a:latin typeface="Cambria"/>
                <a:cs typeface="Cambria"/>
              </a:rPr>
              <a:t>/</a:t>
            </a:r>
            <a:r>
              <a:rPr sz="2450" spc="80" dirty="0">
                <a:latin typeface="Times New Roman"/>
                <a:cs typeface="Times New Roman"/>
              </a:rPr>
              <a:t>2)</a:t>
            </a:r>
            <a:r>
              <a:rPr sz="2450" spc="80" dirty="0">
                <a:latin typeface="Cambria"/>
                <a:cs typeface="Cambria"/>
              </a:rPr>
              <a:t>ψ</a:t>
            </a:r>
            <a:r>
              <a:rPr sz="3075" spc="120" baseline="-13550" dirty="0">
                <a:latin typeface="Times New Roman"/>
                <a:cs typeface="Times New Roman"/>
              </a:rPr>
              <a:t>4</a:t>
            </a:r>
            <a:r>
              <a:rPr sz="3075" spc="120" baseline="-13550" dirty="0">
                <a:latin typeface="Cambria"/>
                <a:cs typeface="Cambria"/>
              </a:rPr>
              <a:t>,</a:t>
            </a:r>
            <a:r>
              <a:rPr sz="3075" spc="120" baseline="-13550" dirty="0">
                <a:latin typeface="Times New Roman"/>
                <a:cs typeface="Times New Roman"/>
              </a:rPr>
              <a:t>1</a:t>
            </a:r>
            <a:r>
              <a:rPr sz="3075" spc="120" baseline="-13550" dirty="0">
                <a:latin typeface="Cambria"/>
                <a:cs typeface="Cambria"/>
              </a:rPr>
              <a:t>,</a:t>
            </a:r>
            <a:r>
              <a:rPr sz="3075" spc="120" baseline="-13550" dirty="0">
                <a:latin typeface="Times New Roman"/>
                <a:cs typeface="Times New Roman"/>
              </a:rPr>
              <a:t>0</a:t>
            </a:r>
            <a:r>
              <a:rPr sz="3075" spc="247" baseline="-135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 eigenstate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85" dirty="0">
                <a:latin typeface="Times New Roman"/>
                <a:cs typeface="Times New Roman"/>
              </a:rPr>
              <a:t>of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energy,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angular</a:t>
            </a:r>
            <a:r>
              <a:rPr sz="2450" spc="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</a:t>
            </a:r>
            <a:r>
              <a:rPr sz="2450" spc="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magnitude.</a:t>
            </a:r>
            <a:r>
              <a:rPr sz="2450" spc="35" dirty="0">
                <a:latin typeface="Times New Roman"/>
                <a:cs typeface="Times New Roman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229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2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possible</a:t>
            </a:r>
            <a:r>
              <a:rPr sz="2450" spc="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22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have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reverse:</a:t>
            </a:r>
            <a:r>
              <a:rPr sz="2450" spc="4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angular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magnitude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spc="95" dirty="0">
                <a:latin typeface="Times New Roman"/>
                <a:cs typeface="Times New Roman"/>
              </a:rPr>
              <a:t>that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energy?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605765" y="3057321"/>
            <a:ext cx="144780" cy="0"/>
          </a:xfrm>
          <a:custGeom>
            <a:avLst/>
            <a:gdLst/>
            <a:ahLst/>
            <a:cxnLst/>
            <a:rect l="l" t="t" r="r" b="b"/>
            <a:pathLst>
              <a:path w="144779">
                <a:moveTo>
                  <a:pt x="0" y="0"/>
                </a:moveTo>
                <a:lnTo>
                  <a:pt x="144373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95058" y="2996551"/>
            <a:ext cx="829183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6195" marR="17780" indent="-11430" algn="just">
              <a:lnSpc>
                <a:spcPct val="101699"/>
              </a:lnSpc>
              <a:spcBef>
                <a:spcPts val="75"/>
              </a:spcBef>
            </a:pPr>
            <a:r>
              <a:rPr sz="2450" b="1" dirty="0">
                <a:latin typeface="Georgia"/>
                <a:cs typeface="Georgia"/>
              </a:rPr>
              <a:t>Solution:</a:t>
            </a:r>
            <a:r>
              <a:rPr sz="2450" b="1" spc="155" dirty="0">
                <a:latin typeface="Georgia"/>
                <a:cs typeface="Georgia"/>
              </a:rPr>
              <a:t>  </a:t>
            </a:r>
            <a:r>
              <a:rPr sz="2450" spc="-55" dirty="0">
                <a:latin typeface="Times New Roman"/>
                <a:cs typeface="Times New Roman"/>
              </a:rPr>
              <a:t>Yes,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example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(1</a:t>
            </a:r>
            <a:r>
              <a:rPr sz="2450" spc="-10" dirty="0">
                <a:latin typeface="Cambria"/>
                <a:cs typeface="Cambria"/>
              </a:rPr>
              <a:t>/</a:t>
            </a:r>
            <a:r>
              <a:rPr sz="2450" spc="-10" dirty="0">
                <a:latin typeface="Times New Roman"/>
                <a:cs typeface="Times New Roman"/>
              </a:rPr>
              <a:t>2)</a:t>
            </a:r>
            <a:r>
              <a:rPr sz="2450" spc="-10" dirty="0">
                <a:latin typeface="Cambria"/>
                <a:cs typeface="Cambria"/>
              </a:rPr>
              <a:t>ψ</a:t>
            </a:r>
            <a:r>
              <a:rPr sz="3075" spc="-15" baseline="-13550" dirty="0">
                <a:latin typeface="Times New Roman"/>
                <a:cs typeface="Times New Roman"/>
              </a:rPr>
              <a:t>4</a:t>
            </a:r>
            <a:r>
              <a:rPr sz="3075" spc="-15" baseline="-13550" dirty="0">
                <a:latin typeface="Cambria"/>
                <a:cs typeface="Cambria"/>
              </a:rPr>
              <a:t>,</a:t>
            </a:r>
            <a:r>
              <a:rPr sz="3075" spc="-15" baseline="-13550" dirty="0">
                <a:latin typeface="Times New Roman"/>
                <a:cs typeface="Times New Roman"/>
              </a:rPr>
              <a:t>1</a:t>
            </a:r>
            <a:r>
              <a:rPr sz="3075" spc="-15" baseline="-13550" dirty="0">
                <a:latin typeface="Cambria"/>
                <a:cs typeface="Cambria"/>
              </a:rPr>
              <a:t>,</a:t>
            </a:r>
            <a:r>
              <a:rPr sz="3075" spc="-15" baseline="-13550" dirty="0">
                <a:latin typeface="Times New Roman"/>
                <a:cs typeface="Times New Roman"/>
              </a:rPr>
              <a:t>1</a:t>
            </a:r>
            <a:r>
              <a:rPr sz="3075" spc="-52" baseline="-1355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1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</a:t>
            </a:r>
            <a:r>
              <a:rPr sz="3675" i="1" baseline="46485" dirty="0">
                <a:latin typeface="Times New Roman"/>
                <a:cs typeface="Times New Roman"/>
              </a:rPr>
              <a:t>√</a:t>
            </a:r>
            <a:r>
              <a:rPr sz="2450" dirty="0">
                <a:latin typeface="Times New Roman"/>
                <a:cs typeface="Times New Roman"/>
              </a:rPr>
              <a:t>3</a:t>
            </a:r>
            <a:r>
              <a:rPr sz="2450" dirty="0">
                <a:latin typeface="Cambria"/>
                <a:cs typeface="Cambria"/>
              </a:rPr>
              <a:t>/</a:t>
            </a:r>
            <a:r>
              <a:rPr sz="2450" dirty="0">
                <a:latin typeface="Times New Roman"/>
                <a:cs typeface="Times New Roman"/>
              </a:rPr>
              <a:t>2)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3075" baseline="-13550" dirty="0">
                <a:latin typeface="Times New Roman"/>
                <a:cs typeface="Times New Roman"/>
              </a:rPr>
              <a:t>3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>
                <a:latin typeface="Times New Roman"/>
                <a:cs typeface="Times New Roman"/>
              </a:rPr>
              <a:t>0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2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gen- </a:t>
            </a:r>
            <a:r>
              <a:rPr sz="2450" dirty="0">
                <a:latin typeface="Times New Roman"/>
                <a:cs typeface="Times New Roman"/>
              </a:rPr>
              <a:t>eral,</a:t>
            </a:r>
            <a:r>
              <a:rPr sz="2450" spc="2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25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superposition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25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states</a:t>
            </a:r>
            <a:r>
              <a:rPr sz="2450" spc="25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</a:t>
            </a:r>
            <a:r>
              <a:rPr sz="2450" spc="25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5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same</a:t>
            </a:r>
            <a:r>
              <a:rPr sz="2450" spc="245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Cambria"/>
                <a:cs typeface="Cambria"/>
              </a:rPr>
              <a:t>l</a:t>
            </a:r>
            <a:r>
              <a:rPr sz="2450" spc="380" dirty="0">
                <a:latin typeface="Cambria"/>
                <a:cs typeface="Cambria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25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different</a:t>
            </a:r>
            <a:r>
              <a:rPr sz="2450" spc="250" dirty="0">
                <a:latin typeface="Times New Roman"/>
                <a:cs typeface="Times New Roman"/>
              </a:rPr>
              <a:t> </a:t>
            </a:r>
            <a:r>
              <a:rPr sz="2450" spc="30" dirty="0">
                <a:latin typeface="Cambria"/>
                <a:cs typeface="Cambria"/>
              </a:rPr>
              <a:t>n </a:t>
            </a:r>
            <a:r>
              <a:rPr sz="2450" spc="-20" dirty="0">
                <a:latin typeface="Times New Roman"/>
                <a:cs typeface="Times New Roman"/>
              </a:rPr>
              <a:t>will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work.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307070" cy="6375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73507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7.2.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</a:t>
            </a:r>
            <a:r>
              <a:rPr sz="1200" spc="35" dirty="0">
                <a:latin typeface="Times New Roman"/>
                <a:cs typeface="Times New Roman"/>
              </a:rPr>
              <a:t>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65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DIMENSIONS</a:t>
            </a:r>
            <a:endParaRPr sz="1200">
              <a:latin typeface="Times New Roman"/>
              <a:cs typeface="Times New Roman"/>
            </a:endParaRPr>
          </a:p>
          <a:p>
            <a:pPr marL="25400">
              <a:lnSpc>
                <a:spcPct val="100000"/>
              </a:lnSpc>
              <a:spcBef>
                <a:spcPts val="1335"/>
              </a:spcBef>
              <a:tabLst>
                <a:tab pos="585470" algn="l"/>
              </a:tabLst>
            </a:pPr>
            <a:r>
              <a:rPr sz="1700" b="1" spc="-25" dirty="0">
                <a:latin typeface="Georgia"/>
                <a:cs typeface="Georgia"/>
              </a:rPr>
              <a:t>7.2</a:t>
            </a:r>
            <a:r>
              <a:rPr sz="1700" b="1" dirty="0">
                <a:latin typeface="Georgia"/>
                <a:cs typeface="Georgia"/>
              </a:rPr>
              <a:t>	The</a:t>
            </a:r>
            <a:r>
              <a:rPr sz="1700" b="1" spc="60" dirty="0">
                <a:latin typeface="Georgia"/>
                <a:cs typeface="Georgia"/>
              </a:rPr>
              <a:t> </a:t>
            </a:r>
            <a:r>
              <a:rPr sz="1700" b="1" spc="-35" dirty="0">
                <a:latin typeface="Georgia"/>
                <a:cs typeface="Georgia"/>
              </a:rPr>
              <a:t>S</a:t>
            </a:r>
            <a:r>
              <a:rPr sz="1700" b="1" spc="-95" dirty="0">
                <a:latin typeface="Georgia"/>
                <a:cs typeface="Georgia"/>
              </a:rPr>
              <a:t>c</a:t>
            </a:r>
            <a:r>
              <a:rPr sz="1700" b="1" spc="-35" dirty="0">
                <a:latin typeface="Georgia"/>
                <a:cs typeface="Georgia"/>
              </a:rPr>
              <a:t>hr</a:t>
            </a:r>
            <a:r>
              <a:rPr sz="1700" b="1" spc="-1115" dirty="0">
                <a:latin typeface="Georgia"/>
                <a:cs typeface="Georgia"/>
              </a:rPr>
              <a:t>o</a:t>
            </a:r>
            <a:r>
              <a:rPr sz="1700" b="1" spc="-35" dirty="0">
                <a:latin typeface="Georgia"/>
                <a:cs typeface="Georgia"/>
              </a:rPr>
              <a:t>¨dinger</a:t>
            </a:r>
            <a:r>
              <a:rPr sz="1700" b="1" spc="65" dirty="0">
                <a:latin typeface="Georgia"/>
                <a:cs typeface="Georgia"/>
              </a:rPr>
              <a:t> </a:t>
            </a:r>
            <a:r>
              <a:rPr sz="1700" b="1" spc="-30" dirty="0">
                <a:latin typeface="Georgia"/>
                <a:cs typeface="Georgia"/>
              </a:rPr>
              <a:t>Equation</a:t>
            </a:r>
            <a:r>
              <a:rPr sz="1700" b="1" spc="65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in</a:t>
            </a:r>
            <a:r>
              <a:rPr sz="1700" b="1" spc="60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Three</a:t>
            </a:r>
            <a:r>
              <a:rPr sz="1700" b="1" spc="65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Dimensions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6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7344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7.2.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65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DIMENSIONS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627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If</a:t>
            </a:r>
            <a:r>
              <a:rPr spc="285" dirty="0"/>
              <a:t> </a:t>
            </a:r>
            <a:r>
              <a:rPr dirty="0"/>
              <a:t>the</a:t>
            </a:r>
            <a:r>
              <a:rPr spc="330" dirty="0"/>
              <a:t> </a:t>
            </a:r>
            <a:r>
              <a:rPr dirty="0"/>
              <a:t>function</a:t>
            </a:r>
            <a:r>
              <a:rPr spc="325" dirty="0"/>
              <a:t> </a:t>
            </a:r>
            <a:r>
              <a:rPr spc="75" dirty="0">
                <a:latin typeface="Cambria"/>
                <a:cs typeface="Cambria"/>
              </a:rPr>
              <a:t>ψ</a:t>
            </a:r>
            <a:r>
              <a:rPr spc="75" dirty="0"/>
              <a:t>(</a:t>
            </a:r>
            <a:r>
              <a:rPr spc="75" dirty="0">
                <a:latin typeface="Cambria"/>
                <a:cs typeface="Cambria"/>
              </a:rPr>
              <a:t>x,</a:t>
            </a:r>
            <a:r>
              <a:rPr spc="-135" dirty="0">
                <a:latin typeface="Cambria"/>
                <a:cs typeface="Cambria"/>
              </a:rPr>
              <a:t> </a:t>
            </a:r>
            <a:r>
              <a:rPr spc="95" dirty="0">
                <a:latin typeface="Cambria"/>
                <a:cs typeface="Cambria"/>
              </a:rPr>
              <a:t>y,</a:t>
            </a:r>
            <a:r>
              <a:rPr spc="-135" dirty="0">
                <a:latin typeface="Cambria"/>
                <a:cs typeface="Cambria"/>
              </a:rPr>
              <a:t> </a:t>
            </a:r>
            <a:r>
              <a:rPr spc="85" dirty="0">
                <a:latin typeface="Cambria"/>
                <a:cs typeface="Cambria"/>
              </a:rPr>
              <a:t>z</a:t>
            </a:r>
            <a:r>
              <a:rPr spc="85" dirty="0"/>
              <a:t>)</a:t>
            </a:r>
            <a:r>
              <a:rPr spc="330" dirty="0"/>
              <a:t> </a:t>
            </a:r>
            <a:r>
              <a:rPr dirty="0"/>
              <a:t>is</a:t>
            </a:r>
            <a:r>
              <a:rPr spc="330" dirty="0"/>
              <a:t> </a:t>
            </a:r>
            <a:r>
              <a:rPr dirty="0"/>
              <a:t>constant</a:t>
            </a:r>
            <a:r>
              <a:rPr spc="330" dirty="0"/>
              <a:t> </a:t>
            </a:r>
            <a:r>
              <a:rPr dirty="0"/>
              <a:t>over</a:t>
            </a:r>
            <a:r>
              <a:rPr spc="330" dirty="0"/>
              <a:t> </a:t>
            </a:r>
            <a:r>
              <a:rPr dirty="0"/>
              <a:t>some</a:t>
            </a:r>
            <a:r>
              <a:rPr spc="330" dirty="0"/>
              <a:t> </a:t>
            </a:r>
            <a:r>
              <a:rPr dirty="0"/>
              <a:t>small</a:t>
            </a:r>
            <a:r>
              <a:rPr spc="330" dirty="0"/>
              <a:t> </a:t>
            </a:r>
            <a:r>
              <a:rPr dirty="0"/>
              <a:t>sphere</a:t>
            </a:r>
            <a:r>
              <a:rPr spc="330" dirty="0"/>
              <a:t> </a:t>
            </a:r>
            <a:r>
              <a:rPr spc="-25" dirty="0"/>
              <a:t>in </a:t>
            </a:r>
            <a:r>
              <a:rPr dirty="0"/>
              <a:t>space,</a:t>
            </a:r>
            <a:r>
              <a:rPr spc="190" dirty="0"/>
              <a:t> </a:t>
            </a:r>
            <a:r>
              <a:rPr dirty="0"/>
              <a:t>how</a:t>
            </a:r>
            <a:r>
              <a:rPr spc="175" dirty="0"/>
              <a:t> </a:t>
            </a:r>
            <a:r>
              <a:rPr dirty="0"/>
              <a:t>do</a:t>
            </a:r>
            <a:r>
              <a:rPr spc="175" dirty="0"/>
              <a:t> </a:t>
            </a:r>
            <a:r>
              <a:rPr dirty="0"/>
              <a:t>you</a:t>
            </a:r>
            <a:r>
              <a:rPr spc="175" dirty="0"/>
              <a:t> </a:t>
            </a:r>
            <a:r>
              <a:rPr dirty="0"/>
              <a:t>find</a:t>
            </a:r>
            <a:r>
              <a:rPr spc="180" dirty="0"/>
              <a:t> </a:t>
            </a:r>
            <a:r>
              <a:rPr dirty="0"/>
              <a:t>the</a:t>
            </a:r>
            <a:r>
              <a:rPr spc="175" dirty="0"/>
              <a:t> </a:t>
            </a:r>
            <a:r>
              <a:rPr dirty="0"/>
              <a:t>probability</a:t>
            </a:r>
            <a:r>
              <a:rPr spc="175" dirty="0"/>
              <a:t> </a:t>
            </a:r>
            <a:r>
              <a:rPr spc="114" dirty="0"/>
              <a:t>that</a:t>
            </a:r>
            <a:r>
              <a:rPr spc="175" dirty="0"/>
              <a:t> </a:t>
            </a:r>
            <a:r>
              <a:rPr dirty="0"/>
              <a:t>the</a:t>
            </a:r>
            <a:r>
              <a:rPr spc="175" dirty="0"/>
              <a:t> </a:t>
            </a:r>
            <a:r>
              <a:rPr dirty="0"/>
              <a:t>particle</a:t>
            </a:r>
            <a:r>
              <a:rPr spc="180" dirty="0"/>
              <a:t> </a:t>
            </a:r>
            <a:r>
              <a:rPr dirty="0"/>
              <a:t>is</a:t>
            </a:r>
            <a:r>
              <a:rPr spc="175" dirty="0"/>
              <a:t> </a:t>
            </a:r>
            <a:r>
              <a:rPr spc="-10" dirty="0"/>
              <a:t>inside </a:t>
            </a:r>
            <a:r>
              <a:rPr spc="114" dirty="0"/>
              <a:t>that</a:t>
            </a:r>
            <a:r>
              <a:rPr spc="35" dirty="0"/>
              <a:t> </a:t>
            </a:r>
            <a:r>
              <a:rPr dirty="0"/>
              <a:t>sphere?</a:t>
            </a:r>
            <a:r>
              <a:rPr spc="260" dirty="0"/>
              <a:t> </a:t>
            </a:r>
            <a:r>
              <a:rPr dirty="0"/>
              <a:t>(Choose</a:t>
            </a:r>
            <a:r>
              <a:rPr spc="3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2437" y="2438836"/>
            <a:ext cx="5810250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94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9415" algn="l"/>
              </a:tabLst>
            </a:pPr>
            <a:r>
              <a:rPr sz="2450" dirty="0">
                <a:latin typeface="Times New Roman"/>
                <a:cs typeface="Times New Roman"/>
              </a:rPr>
              <a:t>Multiply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2450" i="1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radius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sphere.</a:t>
            </a:r>
            <a:endParaRPr sz="2450">
              <a:latin typeface="Times New Roman"/>
              <a:cs typeface="Times New Roman"/>
            </a:endParaRPr>
          </a:p>
          <a:p>
            <a:pPr marL="3994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9415" algn="l"/>
              </a:tabLst>
            </a:pPr>
            <a:r>
              <a:rPr sz="2450" dirty="0">
                <a:latin typeface="Times New Roman"/>
                <a:cs typeface="Times New Roman"/>
              </a:rPr>
              <a:t>Multiply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3075" baseline="24390" dirty="0">
                <a:latin typeface="Times New Roman"/>
                <a:cs typeface="Times New Roman"/>
              </a:rPr>
              <a:t>2</a:t>
            </a:r>
            <a:r>
              <a:rPr sz="3075" spc="390" baseline="243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radius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sphere.</a:t>
            </a:r>
            <a:endParaRPr sz="2450">
              <a:latin typeface="Times New Roman"/>
              <a:cs typeface="Times New Roman"/>
            </a:endParaRPr>
          </a:p>
          <a:p>
            <a:pPr marL="3994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9415" algn="l"/>
              </a:tabLst>
            </a:pPr>
            <a:r>
              <a:rPr sz="2450" dirty="0">
                <a:latin typeface="Times New Roman"/>
                <a:cs typeface="Times New Roman"/>
              </a:rPr>
              <a:t>Multiply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2450" spc="229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volume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sphere.</a:t>
            </a:r>
            <a:endParaRPr sz="2450">
              <a:latin typeface="Times New Roman"/>
              <a:cs typeface="Times New Roman"/>
            </a:endParaRPr>
          </a:p>
          <a:p>
            <a:pPr marL="3994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9415" algn="l"/>
              </a:tabLst>
            </a:pPr>
            <a:r>
              <a:rPr sz="2450" dirty="0">
                <a:latin typeface="Times New Roman"/>
                <a:cs typeface="Times New Roman"/>
              </a:rPr>
              <a:t>Multiply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3075" baseline="24390" dirty="0">
                <a:latin typeface="Times New Roman"/>
                <a:cs typeface="Times New Roman"/>
              </a:rPr>
              <a:t>2</a:t>
            </a:r>
            <a:r>
              <a:rPr sz="3075" spc="330" baseline="243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volume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sphere.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6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7344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7.2.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65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DIMENSIONS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627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If</a:t>
            </a:r>
            <a:r>
              <a:rPr spc="285" dirty="0"/>
              <a:t> </a:t>
            </a:r>
            <a:r>
              <a:rPr dirty="0"/>
              <a:t>the</a:t>
            </a:r>
            <a:r>
              <a:rPr spc="330" dirty="0"/>
              <a:t> </a:t>
            </a:r>
            <a:r>
              <a:rPr dirty="0"/>
              <a:t>function</a:t>
            </a:r>
            <a:r>
              <a:rPr spc="325" dirty="0"/>
              <a:t> </a:t>
            </a:r>
            <a:r>
              <a:rPr spc="75" dirty="0">
                <a:latin typeface="Cambria"/>
                <a:cs typeface="Cambria"/>
              </a:rPr>
              <a:t>ψ</a:t>
            </a:r>
            <a:r>
              <a:rPr spc="75" dirty="0"/>
              <a:t>(</a:t>
            </a:r>
            <a:r>
              <a:rPr spc="75" dirty="0">
                <a:latin typeface="Cambria"/>
                <a:cs typeface="Cambria"/>
              </a:rPr>
              <a:t>x,</a:t>
            </a:r>
            <a:r>
              <a:rPr spc="-135" dirty="0">
                <a:latin typeface="Cambria"/>
                <a:cs typeface="Cambria"/>
              </a:rPr>
              <a:t> </a:t>
            </a:r>
            <a:r>
              <a:rPr spc="95" dirty="0">
                <a:latin typeface="Cambria"/>
                <a:cs typeface="Cambria"/>
              </a:rPr>
              <a:t>y,</a:t>
            </a:r>
            <a:r>
              <a:rPr spc="-135" dirty="0">
                <a:latin typeface="Cambria"/>
                <a:cs typeface="Cambria"/>
              </a:rPr>
              <a:t> </a:t>
            </a:r>
            <a:r>
              <a:rPr spc="85" dirty="0">
                <a:latin typeface="Cambria"/>
                <a:cs typeface="Cambria"/>
              </a:rPr>
              <a:t>z</a:t>
            </a:r>
            <a:r>
              <a:rPr spc="85" dirty="0"/>
              <a:t>)</a:t>
            </a:r>
            <a:r>
              <a:rPr spc="330" dirty="0"/>
              <a:t> </a:t>
            </a:r>
            <a:r>
              <a:rPr dirty="0"/>
              <a:t>is</a:t>
            </a:r>
            <a:r>
              <a:rPr spc="330" dirty="0"/>
              <a:t> </a:t>
            </a:r>
            <a:r>
              <a:rPr dirty="0"/>
              <a:t>constant</a:t>
            </a:r>
            <a:r>
              <a:rPr spc="330" dirty="0"/>
              <a:t> </a:t>
            </a:r>
            <a:r>
              <a:rPr dirty="0"/>
              <a:t>over</a:t>
            </a:r>
            <a:r>
              <a:rPr spc="330" dirty="0"/>
              <a:t> </a:t>
            </a:r>
            <a:r>
              <a:rPr dirty="0"/>
              <a:t>some</a:t>
            </a:r>
            <a:r>
              <a:rPr spc="330" dirty="0"/>
              <a:t> </a:t>
            </a:r>
            <a:r>
              <a:rPr dirty="0"/>
              <a:t>small</a:t>
            </a:r>
            <a:r>
              <a:rPr spc="330" dirty="0"/>
              <a:t> </a:t>
            </a:r>
            <a:r>
              <a:rPr dirty="0"/>
              <a:t>sphere</a:t>
            </a:r>
            <a:r>
              <a:rPr spc="330" dirty="0"/>
              <a:t> </a:t>
            </a:r>
            <a:r>
              <a:rPr spc="-25" dirty="0"/>
              <a:t>in </a:t>
            </a:r>
            <a:r>
              <a:rPr dirty="0"/>
              <a:t>space,</a:t>
            </a:r>
            <a:r>
              <a:rPr spc="190" dirty="0"/>
              <a:t> </a:t>
            </a:r>
            <a:r>
              <a:rPr dirty="0"/>
              <a:t>how</a:t>
            </a:r>
            <a:r>
              <a:rPr spc="175" dirty="0"/>
              <a:t> </a:t>
            </a:r>
            <a:r>
              <a:rPr dirty="0"/>
              <a:t>do</a:t>
            </a:r>
            <a:r>
              <a:rPr spc="175" dirty="0"/>
              <a:t> </a:t>
            </a:r>
            <a:r>
              <a:rPr dirty="0"/>
              <a:t>you</a:t>
            </a:r>
            <a:r>
              <a:rPr spc="175" dirty="0"/>
              <a:t> </a:t>
            </a:r>
            <a:r>
              <a:rPr dirty="0"/>
              <a:t>find</a:t>
            </a:r>
            <a:r>
              <a:rPr spc="180" dirty="0"/>
              <a:t> </a:t>
            </a:r>
            <a:r>
              <a:rPr dirty="0"/>
              <a:t>the</a:t>
            </a:r>
            <a:r>
              <a:rPr spc="175" dirty="0"/>
              <a:t> </a:t>
            </a:r>
            <a:r>
              <a:rPr dirty="0"/>
              <a:t>probability</a:t>
            </a:r>
            <a:r>
              <a:rPr spc="175" dirty="0"/>
              <a:t> </a:t>
            </a:r>
            <a:r>
              <a:rPr spc="114" dirty="0"/>
              <a:t>that</a:t>
            </a:r>
            <a:r>
              <a:rPr spc="175" dirty="0"/>
              <a:t> </a:t>
            </a:r>
            <a:r>
              <a:rPr dirty="0"/>
              <a:t>the</a:t>
            </a:r>
            <a:r>
              <a:rPr spc="175" dirty="0"/>
              <a:t> </a:t>
            </a:r>
            <a:r>
              <a:rPr dirty="0"/>
              <a:t>particle</a:t>
            </a:r>
            <a:r>
              <a:rPr spc="180" dirty="0"/>
              <a:t> </a:t>
            </a:r>
            <a:r>
              <a:rPr dirty="0"/>
              <a:t>is</a:t>
            </a:r>
            <a:r>
              <a:rPr spc="175" dirty="0"/>
              <a:t> </a:t>
            </a:r>
            <a:r>
              <a:rPr spc="-10" dirty="0"/>
              <a:t>inside </a:t>
            </a:r>
            <a:r>
              <a:rPr spc="114" dirty="0"/>
              <a:t>that</a:t>
            </a:r>
            <a:r>
              <a:rPr spc="35" dirty="0"/>
              <a:t> </a:t>
            </a:r>
            <a:r>
              <a:rPr dirty="0"/>
              <a:t>sphere?</a:t>
            </a:r>
            <a:r>
              <a:rPr spc="260" dirty="0"/>
              <a:t> </a:t>
            </a:r>
            <a:r>
              <a:rPr dirty="0"/>
              <a:t>(Choose</a:t>
            </a:r>
            <a:r>
              <a:rPr spc="3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95058" y="2438836"/>
            <a:ext cx="5817870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07034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07034" algn="l"/>
              </a:tabLst>
            </a:pPr>
            <a:r>
              <a:rPr sz="2450" dirty="0">
                <a:latin typeface="Times New Roman"/>
                <a:cs typeface="Times New Roman"/>
              </a:rPr>
              <a:t>Multiply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2450" i="1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radius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sphere.</a:t>
            </a:r>
            <a:endParaRPr sz="2450">
              <a:latin typeface="Times New Roman"/>
              <a:cs typeface="Times New Roman"/>
            </a:endParaRPr>
          </a:p>
          <a:p>
            <a:pPr marL="407034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7034" algn="l"/>
              </a:tabLst>
            </a:pPr>
            <a:r>
              <a:rPr sz="2450" dirty="0">
                <a:latin typeface="Times New Roman"/>
                <a:cs typeface="Times New Roman"/>
              </a:rPr>
              <a:t>Multiply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3075" baseline="24390" dirty="0">
                <a:latin typeface="Times New Roman"/>
                <a:cs typeface="Times New Roman"/>
              </a:rPr>
              <a:t>2</a:t>
            </a:r>
            <a:r>
              <a:rPr sz="3075" spc="390" baseline="243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radius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sphere.</a:t>
            </a:r>
            <a:endParaRPr sz="2450">
              <a:latin typeface="Times New Roman"/>
              <a:cs typeface="Times New Roman"/>
            </a:endParaRPr>
          </a:p>
          <a:p>
            <a:pPr marL="4064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6400" algn="l"/>
              </a:tabLst>
            </a:pPr>
            <a:r>
              <a:rPr sz="2450" dirty="0">
                <a:latin typeface="Times New Roman"/>
                <a:cs typeface="Times New Roman"/>
              </a:rPr>
              <a:t>Multiply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2450" spc="229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volume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sphere.</a:t>
            </a:r>
            <a:endParaRPr sz="2450">
              <a:latin typeface="Times New Roman"/>
              <a:cs typeface="Times New Roman"/>
            </a:endParaRPr>
          </a:p>
          <a:p>
            <a:pPr marL="4064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6400" algn="l"/>
              </a:tabLst>
            </a:pPr>
            <a:r>
              <a:rPr sz="2450" dirty="0">
                <a:latin typeface="Times New Roman"/>
                <a:cs typeface="Times New Roman"/>
              </a:rPr>
              <a:t>Multiply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3075" baseline="24390" dirty="0">
                <a:latin typeface="Times New Roman"/>
                <a:cs typeface="Times New Roman"/>
              </a:rPr>
              <a:t>2</a:t>
            </a:r>
            <a:r>
              <a:rPr sz="3075" spc="330" baseline="243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volume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sphere.</a:t>
            </a:r>
            <a:endParaRPr sz="2450">
              <a:latin typeface="Times New Roman"/>
              <a:cs typeface="Times New Roman"/>
            </a:endParaRPr>
          </a:p>
          <a:p>
            <a:pPr marL="25400">
              <a:lnSpc>
                <a:spcPct val="100000"/>
              </a:lnSpc>
              <a:spcBef>
                <a:spcPts val="1939"/>
              </a:spcBef>
              <a:tabLst>
                <a:tab pos="16338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D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6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7344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7.2.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65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DIMENSIONS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73580"/>
            <a:ext cx="830770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25"/>
              </a:spcBef>
            </a:pPr>
            <a:r>
              <a:rPr dirty="0"/>
              <a:t>The</a:t>
            </a:r>
            <a:r>
              <a:rPr spc="-100" dirty="0"/>
              <a:t> </a:t>
            </a:r>
            <a:r>
              <a:rPr spc="-35" dirty="0"/>
              <a:t>general</a:t>
            </a:r>
            <a:r>
              <a:rPr spc="-95" dirty="0"/>
              <a:t> </a:t>
            </a:r>
            <a:r>
              <a:rPr spc="-10" dirty="0"/>
              <a:t>solution</a:t>
            </a:r>
            <a:r>
              <a:rPr spc="-95" dirty="0"/>
              <a:t> </a:t>
            </a:r>
            <a:r>
              <a:rPr dirty="0"/>
              <a:t>to</a:t>
            </a:r>
            <a:r>
              <a:rPr spc="-95" dirty="0"/>
              <a:t> </a:t>
            </a:r>
            <a:r>
              <a:rPr dirty="0"/>
              <a:t>the</a:t>
            </a:r>
            <a:r>
              <a:rPr spc="-95" dirty="0"/>
              <a:t> </a:t>
            </a:r>
            <a:r>
              <a:rPr dirty="0"/>
              <a:t>equation</a:t>
            </a:r>
            <a:r>
              <a:rPr spc="-105" dirty="0"/>
              <a:t> </a:t>
            </a:r>
            <a:r>
              <a:rPr spc="229" dirty="0">
                <a:latin typeface="Cambria"/>
                <a:cs typeface="Cambria"/>
              </a:rPr>
              <a:t>X</a:t>
            </a:r>
            <a:r>
              <a:rPr sz="3075" i="1" spc="345" baseline="24390" dirty="0">
                <a:latin typeface="Times New Roman"/>
                <a:cs typeface="Times New Roman"/>
              </a:rPr>
              <a:t>′′</a:t>
            </a:r>
            <a:r>
              <a:rPr sz="2450" spc="229" dirty="0"/>
              <a:t>(</a:t>
            </a:r>
            <a:r>
              <a:rPr sz="2450" spc="229" dirty="0">
                <a:latin typeface="Cambria"/>
                <a:cs typeface="Cambria"/>
              </a:rPr>
              <a:t>x</a:t>
            </a:r>
            <a:r>
              <a:rPr sz="2450" spc="229" dirty="0"/>
              <a:t>)</a:t>
            </a:r>
            <a:r>
              <a:rPr sz="2450" spc="120" dirty="0"/>
              <a:t> </a:t>
            </a:r>
            <a:r>
              <a:rPr sz="2450" spc="385" dirty="0"/>
              <a:t>=</a:t>
            </a:r>
            <a:r>
              <a:rPr sz="2450" spc="114" dirty="0"/>
              <a:t> </a:t>
            </a:r>
            <a:r>
              <a:rPr sz="2450" i="1" spc="195" dirty="0">
                <a:latin typeface="Times New Roman"/>
                <a:cs typeface="Times New Roman"/>
              </a:rPr>
              <a:t>−</a:t>
            </a:r>
            <a:r>
              <a:rPr sz="2450" spc="195" dirty="0">
                <a:latin typeface="Cambria"/>
                <a:cs typeface="Cambria"/>
              </a:rPr>
              <a:t>k</a:t>
            </a:r>
            <a:r>
              <a:rPr sz="3075" spc="292" baseline="24390" dirty="0"/>
              <a:t>2</a:t>
            </a:r>
            <a:r>
              <a:rPr sz="2450" spc="195" dirty="0">
                <a:latin typeface="Cambria"/>
                <a:cs typeface="Cambria"/>
              </a:rPr>
              <a:t>X</a:t>
            </a:r>
            <a:r>
              <a:rPr sz="2450" spc="195" dirty="0"/>
              <a:t>(</a:t>
            </a:r>
            <a:r>
              <a:rPr sz="2450" spc="195" dirty="0">
                <a:latin typeface="Cambria"/>
                <a:cs typeface="Cambria"/>
              </a:rPr>
              <a:t>x</a:t>
            </a:r>
            <a:r>
              <a:rPr sz="2450" spc="195" dirty="0"/>
              <a:t>)</a:t>
            </a:r>
            <a:r>
              <a:rPr sz="2450" spc="-95" dirty="0"/>
              <a:t> </a:t>
            </a:r>
            <a:r>
              <a:rPr sz="2450" spc="-65" dirty="0"/>
              <a:t>is</a:t>
            </a:r>
            <a:r>
              <a:rPr sz="2450" spc="-95" dirty="0"/>
              <a:t> </a:t>
            </a:r>
            <a:r>
              <a:rPr sz="2450" spc="275" dirty="0">
                <a:latin typeface="Cambria"/>
                <a:cs typeface="Cambria"/>
              </a:rPr>
              <a:t>X</a:t>
            </a:r>
            <a:r>
              <a:rPr sz="2450" spc="275" dirty="0"/>
              <a:t>(</a:t>
            </a:r>
            <a:r>
              <a:rPr sz="2450" spc="275" dirty="0">
                <a:latin typeface="Cambria"/>
                <a:cs typeface="Cambria"/>
              </a:rPr>
              <a:t>x</a:t>
            </a:r>
            <a:r>
              <a:rPr sz="2450" spc="275" dirty="0"/>
              <a:t>)</a:t>
            </a:r>
            <a:r>
              <a:rPr sz="2450" spc="114" dirty="0"/>
              <a:t> </a:t>
            </a:r>
            <a:r>
              <a:rPr sz="2450" spc="335" dirty="0"/>
              <a:t>=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8819" y="1653157"/>
            <a:ext cx="8255634" cy="351599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sz="2450" spc="285" dirty="0">
                <a:latin typeface="Cambria"/>
                <a:cs typeface="Cambria"/>
              </a:rPr>
              <a:t>A</a:t>
            </a:r>
            <a:r>
              <a:rPr sz="2450" spc="-14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sin(</a:t>
            </a:r>
            <a:r>
              <a:rPr sz="2450" dirty="0">
                <a:latin typeface="Cambria"/>
                <a:cs typeface="Cambria"/>
              </a:rPr>
              <a:t>kx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-15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155" dirty="0">
                <a:latin typeface="Times New Roman"/>
                <a:cs typeface="Times New Roman"/>
              </a:rPr>
              <a:t> </a:t>
            </a:r>
            <a:r>
              <a:rPr sz="2450" spc="330" dirty="0">
                <a:latin typeface="Cambria"/>
                <a:cs typeface="Cambria"/>
              </a:rPr>
              <a:t>B</a:t>
            </a:r>
            <a:r>
              <a:rPr sz="2450" spc="-7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cos(</a:t>
            </a:r>
            <a:r>
              <a:rPr sz="2450" dirty="0">
                <a:latin typeface="Cambria"/>
                <a:cs typeface="Cambria"/>
              </a:rPr>
              <a:t>kx</a:t>
            </a:r>
            <a:r>
              <a:rPr sz="2450" dirty="0">
                <a:latin typeface="Times New Roman"/>
                <a:cs typeface="Times New Roman"/>
              </a:rPr>
              <a:t>).</a:t>
            </a:r>
            <a:r>
              <a:rPr sz="2450" spc="3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When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we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solved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eigenstates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the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2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5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box,</a:t>
            </a:r>
            <a:r>
              <a:rPr sz="2450" spc="3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why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did</a:t>
            </a:r>
            <a:r>
              <a:rPr sz="2450" spc="25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we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only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use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sine</a:t>
            </a:r>
            <a:r>
              <a:rPr sz="2450" spc="25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cosine? </a:t>
            </a:r>
            <a:r>
              <a:rPr sz="2450" dirty="0">
                <a:latin typeface="Times New Roman"/>
                <a:cs typeface="Times New Roman"/>
              </a:rPr>
              <a:t>(Choose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  <a:p>
            <a:pPr marL="382905" indent="-370205">
              <a:lnSpc>
                <a:spcPct val="100000"/>
              </a:lnSpc>
              <a:spcBef>
                <a:spcPts val="1645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cosine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does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fit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differential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equation.</a:t>
            </a:r>
            <a:endParaRPr sz="2450">
              <a:latin typeface="Times New Roman"/>
              <a:cs typeface="Times New Roman"/>
            </a:endParaRPr>
          </a:p>
          <a:p>
            <a:pPr marL="382905" marR="635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417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was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arbitrary;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could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gone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other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way,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long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as 	</a:t>
            </a:r>
            <a:r>
              <a:rPr sz="2450" spc="-10" dirty="0">
                <a:latin typeface="Times New Roman"/>
                <a:cs typeface="Times New Roman"/>
              </a:rPr>
              <a:t>we</a:t>
            </a:r>
            <a:r>
              <a:rPr sz="2450" spc="-11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were</a:t>
            </a:r>
            <a:r>
              <a:rPr sz="2450" spc="-1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consistent.</a:t>
            </a:r>
            <a:endParaRPr sz="2450">
              <a:latin typeface="Times New Roman"/>
              <a:cs typeface="Times New Roman"/>
            </a:endParaRPr>
          </a:p>
          <a:p>
            <a:pPr marL="382905" marR="50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417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cosine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fits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differential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equation,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boundary 	conditions.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6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7344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7.2.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65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DIMENSIONS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73580"/>
            <a:ext cx="830770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25"/>
              </a:spcBef>
            </a:pPr>
            <a:r>
              <a:rPr dirty="0"/>
              <a:t>The</a:t>
            </a:r>
            <a:r>
              <a:rPr spc="-100" dirty="0"/>
              <a:t> </a:t>
            </a:r>
            <a:r>
              <a:rPr spc="-35" dirty="0"/>
              <a:t>general</a:t>
            </a:r>
            <a:r>
              <a:rPr spc="-95" dirty="0"/>
              <a:t> </a:t>
            </a:r>
            <a:r>
              <a:rPr spc="-10" dirty="0"/>
              <a:t>solution</a:t>
            </a:r>
            <a:r>
              <a:rPr spc="-95" dirty="0"/>
              <a:t> </a:t>
            </a:r>
            <a:r>
              <a:rPr dirty="0"/>
              <a:t>to</a:t>
            </a:r>
            <a:r>
              <a:rPr spc="-95" dirty="0"/>
              <a:t> </a:t>
            </a:r>
            <a:r>
              <a:rPr dirty="0"/>
              <a:t>the</a:t>
            </a:r>
            <a:r>
              <a:rPr spc="-95" dirty="0"/>
              <a:t> </a:t>
            </a:r>
            <a:r>
              <a:rPr dirty="0"/>
              <a:t>equation</a:t>
            </a:r>
            <a:r>
              <a:rPr spc="-105" dirty="0"/>
              <a:t> </a:t>
            </a:r>
            <a:r>
              <a:rPr spc="229" dirty="0">
                <a:latin typeface="Cambria"/>
                <a:cs typeface="Cambria"/>
              </a:rPr>
              <a:t>X</a:t>
            </a:r>
            <a:r>
              <a:rPr sz="3075" i="1" spc="345" baseline="24390" dirty="0">
                <a:latin typeface="Times New Roman"/>
                <a:cs typeface="Times New Roman"/>
              </a:rPr>
              <a:t>′′</a:t>
            </a:r>
            <a:r>
              <a:rPr sz="2450" spc="229" dirty="0"/>
              <a:t>(</a:t>
            </a:r>
            <a:r>
              <a:rPr sz="2450" spc="229" dirty="0">
                <a:latin typeface="Cambria"/>
                <a:cs typeface="Cambria"/>
              </a:rPr>
              <a:t>x</a:t>
            </a:r>
            <a:r>
              <a:rPr sz="2450" spc="229" dirty="0"/>
              <a:t>)</a:t>
            </a:r>
            <a:r>
              <a:rPr sz="2450" spc="120" dirty="0"/>
              <a:t> </a:t>
            </a:r>
            <a:r>
              <a:rPr sz="2450" spc="385" dirty="0"/>
              <a:t>=</a:t>
            </a:r>
            <a:r>
              <a:rPr sz="2450" spc="114" dirty="0"/>
              <a:t> </a:t>
            </a:r>
            <a:r>
              <a:rPr sz="2450" i="1" spc="195" dirty="0">
                <a:latin typeface="Times New Roman"/>
                <a:cs typeface="Times New Roman"/>
              </a:rPr>
              <a:t>−</a:t>
            </a:r>
            <a:r>
              <a:rPr sz="2450" spc="195" dirty="0">
                <a:latin typeface="Cambria"/>
                <a:cs typeface="Cambria"/>
              </a:rPr>
              <a:t>k</a:t>
            </a:r>
            <a:r>
              <a:rPr sz="3075" spc="292" baseline="24390" dirty="0"/>
              <a:t>2</a:t>
            </a:r>
            <a:r>
              <a:rPr sz="2450" spc="195" dirty="0">
                <a:latin typeface="Cambria"/>
                <a:cs typeface="Cambria"/>
              </a:rPr>
              <a:t>X</a:t>
            </a:r>
            <a:r>
              <a:rPr sz="2450" spc="195" dirty="0"/>
              <a:t>(</a:t>
            </a:r>
            <a:r>
              <a:rPr sz="2450" spc="195" dirty="0">
                <a:latin typeface="Cambria"/>
                <a:cs typeface="Cambria"/>
              </a:rPr>
              <a:t>x</a:t>
            </a:r>
            <a:r>
              <a:rPr sz="2450" spc="195" dirty="0"/>
              <a:t>)</a:t>
            </a:r>
            <a:r>
              <a:rPr sz="2450" spc="-95" dirty="0"/>
              <a:t> </a:t>
            </a:r>
            <a:r>
              <a:rPr sz="2450" spc="-65" dirty="0"/>
              <a:t>is</a:t>
            </a:r>
            <a:r>
              <a:rPr sz="2450" spc="-95" dirty="0"/>
              <a:t> </a:t>
            </a:r>
            <a:r>
              <a:rPr sz="2450" spc="275" dirty="0">
                <a:latin typeface="Cambria"/>
                <a:cs typeface="Cambria"/>
              </a:rPr>
              <a:t>X</a:t>
            </a:r>
            <a:r>
              <a:rPr sz="2450" spc="275" dirty="0"/>
              <a:t>(</a:t>
            </a:r>
            <a:r>
              <a:rPr sz="2450" spc="275" dirty="0">
                <a:latin typeface="Cambria"/>
                <a:cs typeface="Cambria"/>
              </a:rPr>
              <a:t>x</a:t>
            </a:r>
            <a:r>
              <a:rPr sz="2450" spc="275" dirty="0"/>
              <a:t>)</a:t>
            </a:r>
            <a:r>
              <a:rPr sz="2450" spc="114" dirty="0"/>
              <a:t> </a:t>
            </a:r>
            <a:r>
              <a:rPr sz="2450" spc="335" dirty="0"/>
              <a:t>=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745" y="1653157"/>
            <a:ext cx="8266430" cy="4135754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3495" marR="5080" algn="just">
              <a:lnSpc>
                <a:spcPct val="101699"/>
              </a:lnSpc>
              <a:spcBef>
                <a:spcPts val="75"/>
              </a:spcBef>
            </a:pPr>
            <a:r>
              <a:rPr sz="2450" spc="285" dirty="0">
                <a:latin typeface="Cambria"/>
                <a:cs typeface="Cambria"/>
              </a:rPr>
              <a:t>A</a:t>
            </a:r>
            <a:r>
              <a:rPr sz="2450" spc="-14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sin(</a:t>
            </a:r>
            <a:r>
              <a:rPr sz="2450" dirty="0">
                <a:latin typeface="Cambria"/>
                <a:cs typeface="Cambria"/>
              </a:rPr>
              <a:t>kx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-15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155" dirty="0">
                <a:latin typeface="Times New Roman"/>
                <a:cs typeface="Times New Roman"/>
              </a:rPr>
              <a:t> </a:t>
            </a:r>
            <a:r>
              <a:rPr sz="2450" spc="330" dirty="0">
                <a:latin typeface="Cambria"/>
                <a:cs typeface="Cambria"/>
              </a:rPr>
              <a:t>B</a:t>
            </a:r>
            <a:r>
              <a:rPr sz="2450" spc="-7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cos(</a:t>
            </a:r>
            <a:r>
              <a:rPr sz="2450" dirty="0">
                <a:latin typeface="Cambria"/>
                <a:cs typeface="Cambria"/>
              </a:rPr>
              <a:t>kx</a:t>
            </a:r>
            <a:r>
              <a:rPr sz="2450" dirty="0">
                <a:latin typeface="Times New Roman"/>
                <a:cs typeface="Times New Roman"/>
              </a:rPr>
              <a:t>).</a:t>
            </a:r>
            <a:r>
              <a:rPr sz="2450" spc="3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When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we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solved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eigenstates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the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2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5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box,</a:t>
            </a:r>
            <a:r>
              <a:rPr sz="2450" spc="3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why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did</a:t>
            </a:r>
            <a:r>
              <a:rPr sz="2450" spc="25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we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only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use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sine</a:t>
            </a:r>
            <a:r>
              <a:rPr sz="2450" spc="25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cosine? </a:t>
            </a:r>
            <a:r>
              <a:rPr sz="2450" dirty="0">
                <a:latin typeface="Times New Roman"/>
                <a:cs typeface="Times New Roman"/>
              </a:rPr>
              <a:t>(Choose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  <a:p>
            <a:pPr marL="394335" indent="-370205">
              <a:lnSpc>
                <a:spcPct val="100000"/>
              </a:lnSpc>
              <a:spcBef>
                <a:spcPts val="16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cosine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does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fit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differential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equation.</a:t>
            </a:r>
            <a:endParaRPr sz="2450">
              <a:latin typeface="Times New Roman"/>
              <a:cs typeface="Times New Roman"/>
            </a:endParaRPr>
          </a:p>
          <a:p>
            <a:pPr marL="393700" marR="635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was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arbitrary;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could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gone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other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way,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long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as 	</a:t>
            </a:r>
            <a:r>
              <a:rPr sz="2450" spc="-10" dirty="0">
                <a:latin typeface="Times New Roman"/>
                <a:cs typeface="Times New Roman"/>
              </a:rPr>
              <a:t>we</a:t>
            </a:r>
            <a:r>
              <a:rPr sz="2450" spc="-11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were</a:t>
            </a:r>
            <a:r>
              <a:rPr sz="2450" spc="-1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consistent.</a:t>
            </a:r>
            <a:endParaRPr sz="2450">
              <a:latin typeface="Times New Roman"/>
              <a:cs typeface="Times New Roman"/>
            </a:endParaRPr>
          </a:p>
          <a:p>
            <a:pPr marL="393700" marR="50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cosine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fits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differential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equation,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boundary 	conditions.</a:t>
            </a:r>
            <a:endParaRPr sz="245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939"/>
              </a:spcBef>
            </a:pPr>
            <a:r>
              <a:rPr sz="2450" b="1" spc="-25" dirty="0">
                <a:latin typeface="Georgia"/>
                <a:cs typeface="Georgia"/>
              </a:rPr>
              <a:t>Solution:</a:t>
            </a:r>
            <a:r>
              <a:rPr sz="2450" b="1" spc="-5" dirty="0">
                <a:latin typeface="Georgia"/>
                <a:cs typeface="Georgia"/>
              </a:rPr>
              <a:t>  </a:t>
            </a:r>
            <a:r>
              <a:rPr sz="2450" spc="-50" dirty="0">
                <a:latin typeface="Times New Roman"/>
                <a:cs typeface="Times New Roman"/>
              </a:rPr>
              <a:t>C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6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7344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7.2.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65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DIMENSIONS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040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  <a:tabLst>
                <a:tab pos="4307205" algn="l"/>
              </a:tabLst>
            </a:pPr>
            <a:r>
              <a:rPr dirty="0"/>
              <a:t>Which</a:t>
            </a:r>
            <a:r>
              <a:rPr spc="130" dirty="0"/>
              <a:t> </a:t>
            </a:r>
            <a:r>
              <a:rPr dirty="0"/>
              <a:t>of</a:t>
            </a:r>
            <a:r>
              <a:rPr spc="135" dirty="0"/>
              <a:t> </a:t>
            </a:r>
            <a:r>
              <a:rPr dirty="0"/>
              <a:t>the</a:t>
            </a:r>
            <a:r>
              <a:rPr spc="125" dirty="0"/>
              <a:t> </a:t>
            </a:r>
            <a:r>
              <a:rPr spc="-75" dirty="0"/>
              <a:t>following</a:t>
            </a:r>
            <a:r>
              <a:rPr spc="135" dirty="0"/>
              <a:t> </a:t>
            </a:r>
            <a:r>
              <a:rPr dirty="0"/>
              <a:t>are</a:t>
            </a:r>
            <a:r>
              <a:rPr spc="125" dirty="0"/>
              <a:t> </a:t>
            </a:r>
            <a:r>
              <a:rPr dirty="0"/>
              <a:t>true</a:t>
            </a:r>
            <a:r>
              <a:rPr spc="130" dirty="0"/>
              <a:t> </a:t>
            </a:r>
            <a:r>
              <a:rPr spc="50" dirty="0"/>
              <a:t>about</a:t>
            </a:r>
            <a:r>
              <a:rPr spc="125" dirty="0"/>
              <a:t> </a:t>
            </a:r>
            <a:r>
              <a:rPr dirty="0"/>
              <a:t>the</a:t>
            </a:r>
            <a:r>
              <a:rPr spc="130" dirty="0"/>
              <a:t> </a:t>
            </a:r>
            <a:r>
              <a:rPr dirty="0"/>
              <a:t>quantum</a:t>
            </a:r>
            <a:r>
              <a:rPr spc="125" dirty="0"/>
              <a:t> </a:t>
            </a:r>
            <a:r>
              <a:rPr dirty="0"/>
              <a:t>numbers</a:t>
            </a:r>
            <a:r>
              <a:rPr spc="140" dirty="0"/>
              <a:t> </a:t>
            </a:r>
            <a:r>
              <a:rPr dirty="0">
                <a:latin typeface="Cambria"/>
                <a:cs typeface="Cambria"/>
              </a:rPr>
              <a:t>a</a:t>
            </a:r>
            <a:r>
              <a:rPr dirty="0"/>
              <a:t>,</a:t>
            </a:r>
            <a:r>
              <a:rPr spc="135" dirty="0"/>
              <a:t> </a:t>
            </a:r>
            <a:r>
              <a:rPr spc="-25" dirty="0">
                <a:latin typeface="Cambria"/>
                <a:cs typeface="Cambria"/>
              </a:rPr>
              <a:t>b</a:t>
            </a:r>
            <a:r>
              <a:rPr spc="-25" dirty="0"/>
              <a:t>, </a:t>
            </a:r>
            <a:r>
              <a:rPr dirty="0"/>
              <a:t>and</a:t>
            </a:r>
            <a:r>
              <a:rPr spc="100" dirty="0"/>
              <a:t> </a:t>
            </a:r>
            <a:r>
              <a:rPr dirty="0">
                <a:latin typeface="Cambria"/>
                <a:cs typeface="Cambria"/>
              </a:rPr>
              <a:t>c</a:t>
            </a:r>
            <a:r>
              <a:rPr spc="180" dirty="0">
                <a:latin typeface="Cambria"/>
                <a:cs typeface="Cambria"/>
              </a:rPr>
              <a:t> </a:t>
            </a:r>
            <a:r>
              <a:rPr dirty="0"/>
              <a:t>in</a:t>
            </a:r>
            <a:r>
              <a:rPr spc="110" dirty="0"/>
              <a:t> </a:t>
            </a:r>
            <a:r>
              <a:rPr dirty="0"/>
              <a:t>a</a:t>
            </a:r>
            <a:r>
              <a:rPr spc="110" dirty="0"/>
              <a:t> </a:t>
            </a:r>
            <a:r>
              <a:rPr spc="-10" dirty="0"/>
              <a:t>given</a:t>
            </a:r>
            <a:r>
              <a:rPr spc="110" dirty="0"/>
              <a:t> </a:t>
            </a:r>
            <a:r>
              <a:rPr dirty="0"/>
              <a:t>eigenstate</a:t>
            </a:r>
            <a:r>
              <a:rPr spc="105" dirty="0"/>
              <a:t> </a:t>
            </a:r>
            <a:r>
              <a:rPr spc="-10" dirty="0">
                <a:latin typeface="Cambria"/>
                <a:cs typeface="Cambria"/>
              </a:rPr>
              <a:t>ψ</a:t>
            </a:r>
            <a:r>
              <a:rPr sz="3075" spc="-15" baseline="-16260" dirty="0">
                <a:latin typeface="Cambria"/>
                <a:cs typeface="Cambria"/>
              </a:rPr>
              <a:t>abc</a:t>
            </a:r>
            <a:r>
              <a:rPr sz="2450" spc="-10" dirty="0"/>
              <a:t>?</a:t>
            </a:r>
            <a:r>
              <a:rPr sz="2450" dirty="0"/>
              <a:t>	(Choose</a:t>
            </a:r>
            <a:r>
              <a:rPr sz="2450" spc="55" dirty="0"/>
              <a:t> </a:t>
            </a:r>
            <a:r>
              <a:rPr sz="2450" dirty="0"/>
              <a:t>all</a:t>
            </a:r>
            <a:r>
              <a:rPr sz="2450" spc="55" dirty="0"/>
              <a:t> </a:t>
            </a:r>
            <a:r>
              <a:rPr sz="2450" spc="114" dirty="0"/>
              <a:t>that</a:t>
            </a:r>
            <a:r>
              <a:rPr sz="2450" spc="55" dirty="0"/>
              <a:t> </a:t>
            </a:r>
            <a:r>
              <a:rPr sz="2450" spc="-10" dirty="0"/>
              <a:t>apply.)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dirty="0"/>
              <a:t>They</a:t>
            </a:r>
            <a:r>
              <a:rPr spc="140" dirty="0"/>
              <a:t> </a:t>
            </a:r>
            <a:r>
              <a:rPr dirty="0"/>
              <a:t>must</a:t>
            </a:r>
            <a:r>
              <a:rPr spc="135" dirty="0"/>
              <a:t> </a:t>
            </a:r>
            <a:r>
              <a:rPr dirty="0"/>
              <a:t>be</a:t>
            </a:r>
            <a:r>
              <a:rPr spc="140" dirty="0"/>
              <a:t> </a:t>
            </a:r>
            <a:r>
              <a:rPr dirty="0"/>
              <a:t>positive</a:t>
            </a:r>
            <a:r>
              <a:rPr spc="135" dirty="0"/>
              <a:t> </a:t>
            </a:r>
            <a:r>
              <a:rPr spc="-10" dirty="0"/>
              <a:t>integers.</a:t>
            </a: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dirty="0"/>
              <a:t>No</a:t>
            </a:r>
            <a:r>
              <a:rPr spc="90" dirty="0"/>
              <a:t> </a:t>
            </a:r>
            <a:r>
              <a:rPr dirty="0"/>
              <a:t>two</a:t>
            </a:r>
            <a:r>
              <a:rPr spc="100" dirty="0"/>
              <a:t> </a:t>
            </a:r>
            <a:r>
              <a:rPr dirty="0"/>
              <a:t>of</a:t>
            </a:r>
            <a:r>
              <a:rPr spc="100" dirty="0"/>
              <a:t> </a:t>
            </a:r>
            <a:r>
              <a:rPr dirty="0"/>
              <a:t>them</a:t>
            </a:r>
            <a:r>
              <a:rPr spc="100" dirty="0"/>
              <a:t> </a:t>
            </a:r>
            <a:r>
              <a:rPr dirty="0"/>
              <a:t>can</a:t>
            </a:r>
            <a:r>
              <a:rPr spc="100" dirty="0"/>
              <a:t> </a:t>
            </a:r>
            <a:r>
              <a:rPr dirty="0"/>
              <a:t>be</a:t>
            </a:r>
            <a:r>
              <a:rPr spc="100" dirty="0"/>
              <a:t> </a:t>
            </a:r>
            <a:r>
              <a:rPr dirty="0"/>
              <a:t>the</a:t>
            </a:r>
            <a:r>
              <a:rPr spc="105" dirty="0"/>
              <a:t> </a:t>
            </a:r>
            <a:r>
              <a:rPr spc="-10" dirty="0"/>
              <a:t>same.</a:t>
            </a: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pc="-85" dirty="0"/>
              <a:t>You</a:t>
            </a:r>
            <a:r>
              <a:rPr spc="20" dirty="0"/>
              <a:t> </a:t>
            </a:r>
            <a:r>
              <a:rPr dirty="0"/>
              <a:t>need</a:t>
            </a:r>
            <a:r>
              <a:rPr spc="20" dirty="0"/>
              <a:t> </a:t>
            </a:r>
            <a:r>
              <a:rPr dirty="0"/>
              <a:t>to</a:t>
            </a:r>
            <a:r>
              <a:rPr spc="25" dirty="0"/>
              <a:t> </a:t>
            </a:r>
            <a:r>
              <a:rPr spc="-50" dirty="0"/>
              <a:t>know</a:t>
            </a:r>
            <a:r>
              <a:rPr spc="20" dirty="0"/>
              <a:t> </a:t>
            </a:r>
            <a:r>
              <a:rPr dirty="0"/>
              <a:t>all</a:t>
            </a:r>
            <a:r>
              <a:rPr spc="20" dirty="0"/>
              <a:t> </a:t>
            </a:r>
            <a:r>
              <a:rPr dirty="0"/>
              <a:t>three</a:t>
            </a:r>
            <a:r>
              <a:rPr spc="20" dirty="0"/>
              <a:t> </a:t>
            </a:r>
            <a:r>
              <a:rPr spc="-60" dirty="0"/>
              <a:t>of</a:t>
            </a:r>
            <a:r>
              <a:rPr spc="20" dirty="0"/>
              <a:t> </a:t>
            </a:r>
            <a:r>
              <a:rPr dirty="0"/>
              <a:t>them</a:t>
            </a:r>
            <a:r>
              <a:rPr spc="20" dirty="0"/>
              <a:t> </a:t>
            </a:r>
            <a:r>
              <a:rPr dirty="0"/>
              <a:t>to</a:t>
            </a:r>
            <a:r>
              <a:rPr spc="20" dirty="0"/>
              <a:t> </a:t>
            </a:r>
            <a:r>
              <a:rPr spc="-50" dirty="0"/>
              <a:t>know</a:t>
            </a:r>
            <a:r>
              <a:rPr spc="20" dirty="0"/>
              <a:t> </a:t>
            </a:r>
            <a:r>
              <a:rPr dirty="0"/>
              <a:t>the</a:t>
            </a:r>
            <a:r>
              <a:rPr spc="20" dirty="0"/>
              <a:t> </a:t>
            </a:r>
            <a:r>
              <a:rPr spc="50" dirty="0"/>
              <a:t>state</a:t>
            </a:r>
            <a:r>
              <a:rPr spc="20" dirty="0"/>
              <a:t> </a:t>
            </a:r>
            <a:r>
              <a:rPr spc="114" dirty="0"/>
              <a:t>that</a:t>
            </a:r>
            <a:r>
              <a:rPr spc="20" dirty="0"/>
              <a:t> </a:t>
            </a:r>
            <a:r>
              <a:rPr spc="-20" dirty="0">
                <a:latin typeface="Cambria"/>
                <a:cs typeface="Cambria"/>
              </a:rPr>
              <a:t>ψ</a:t>
            </a:r>
            <a:r>
              <a:rPr sz="3075" spc="-30" baseline="-16260" dirty="0">
                <a:latin typeface="Cambria"/>
                <a:cs typeface="Cambria"/>
              </a:rPr>
              <a:t>abc</a:t>
            </a:r>
            <a:endParaRPr sz="3075" baseline="-16260">
              <a:latin typeface="Cambria"/>
              <a:cs typeface="Cambria"/>
            </a:endParaRPr>
          </a:p>
          <a:p>
            <a:pPr marL="394970">
              <a:lnSpc>
                <a:spcPct val="100000"/>
              </a:lnSpc>
              <a:spcBef>
                <a:spcPts val="45"/>
              </a:spcBef>
            </a:pPr>
            <a:r>
              <a:rPr spc="-10" dirty="0"/>
              <a:t>describes.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6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7344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7.2.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65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DIMENSIONS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040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  <a:tabLst>
                <a:tab pos="4307205" algn="l"/>
              </a:tabLst>
            </a:pPr>
            <a:r>
              <a:rPr dirty="0"/>
              <a:t>Which</a:t>
            </a:r>
            <a:r>
              <a:rPr spc="130" dirty="0"/>
              <a:t> </a:t>
            </a:r>
            <a:r>
              <a:rPr dirty="0"/>
              <a:t>of</a:t>
            </a:r>
            <a:r>
              <a:rPr spc="135" dirty="0"/>
              <a:t> </a:t>
            </a:r>
            <a:r>
              <a:rPr dirty="0"/>
              <a:t>the</a:t>
            </a:r>
            <a:r>
              <a:rPr spc="125" dirty="0"/>
              <a:t> </a:t>
            </a:r>
            <a:r>
              <a:rPr spc="-75" dirty="0"/>
              <a:t>following</a:t>
            </a:r>
            <a:r>
              <a:rPr spc="135" dirty="0"/>
              <a:t> </a:t>
            </a:r>
            <a:r>
              <a:rPr dirty="0"/>
              <a:t>are</a:t>
            </a:r>
            <a:r>
              <a:rPr spc="125" dirty="0"/>
              <a:t> </a:t>
            </a:r>
            <a:r>
              <a:rPr dirty="0"/>
              <a:t>true</a:t>
            </a:r>
            <a:r>
              <a:rPr spc="130" dirty="0"/>
              <a:t> </a:t>
            </a:r>
            <a:r>
              <a:rPr spc="50" dirty="0"/>
              <a:t>about</a:t>
            </a:r>
            <a:r>
              <a:rPr spc="125" dirty="0"/>
              <a:t> </a:t>
            </a:r>
            <a:r>
              <a:rPr dirty="0"/>
              <a:t>the</a:t>
            </a:r>
            <a:r>
              <a:rPr spc="130" dirty="0"/>
              <a:t> </a:t>
            </a:r>
            <a:r>
              <a:rPr dirty="0"/>
              <a:t>quantum</a:t>
            </a:r>
            <a:r>
              <a:rPr spc="125" dirty="0"/>
              <a:t> </a:t>
            </a:r>
            <a:r>
              <a:rPr dirty="0"/>
              <a:t>numbers</a:t>
            </a:r>
            <a:r>
              <a:rPr spc="140" dirty="0"/>
              <a:t> </a:t>
            </a:r>
            <a:r>
              <a:rPr dirty="0">
                <a:latin typeface="Cambria"/>
                <a:cs typeface="Cambria"/>
              </a:rPr>
              <a:t>a</a:t>
            </a:r>
            <a:r>
              <a:rPr dirty="0"/>
              <a:t>,</a:t>
            </a:r>
            <a:r>
              <a:rPr spc="135" dirty="0"/>
              <a:t> </a:t>
            </a:r>
            <a:r>
              <a:rPr spc="-25" dirty="0">
                <a:latin typeface="Cambria"/>
                <a:cs typeface="Cambria"/>
              </a:rPr>
              <a:t>b</a:t>
            </a:r>
            <a:r>
              <a:rPr spc="-25" dirty="0"/>
              <a:t>, </a:t>
            </a:r>
            <a:r>
              <a:rPr dirty="0"/>
              <a:t>and</a:t>
            </a:r>
            <a:r>
              <a:rPr spc="100" dirty="0"/>
              <a:t> </a:t>
            </a:r>
            <a:r>
              <a:rPr dirty="0">
                <a:latin typeface="Cambria"/>
                <a:cs typeface="Cambria"/>
              </a:rPr>
              <a:t>c</a:t>
            </a:r>
            <a:r>
              <a:rPr spc="180" dirty="0">
                <a:latin typeface="Cambria"/>
                <a:cs typeface="Cambria"/>
              </a:rPr>
              <a:t> </a:t>
            </a:r>
            <a:r>
              <a:rPr dirty="0"/>
              <a:t>in</a:t>
            </a:r>
            <a:r>
              <a:rPr spc="110" dirty="0"/>
              <a:t> </a:t>
            </a:r>
            <a:r>
              <a:rPr dirty="0"/>
              <a:t>a</a:t>
            </a:r>
            <a:r>
              <a:rPr spc="110" dirty="0"/>
              <a:t> </a:t>
            </a:r>
            <a:r>
              <a:rPr spc="-10" dirty="0"/>
              <a:t>given</a:t>
            </a:r>
            <a:r>
              <a:rPr spc="110" dirty="0"/>
              <a:t> </a:t>
            </a:r>
            <a:r>
              <a:rPr dirty="0"/>
              <a:t>eigenstate</a:t>
            </a:r>
            <a:r>
              <a:rPr spc="105" dirty="0"/>
              <a:t> </a:t>
            </a:r>
            <a:r>
              <a:rPr spc="-10" dirty="0">
                <a:latin typeface="Cambria"/>
                <a:cs typeface="Cambria"/>
              </a:rPr>
              <a:t>ψ</a:t>
            </a:r>
            <a:r>
              <a:rPr sz="3075" spc="-15" baseline="-16260" dirty="0">
                <a:latin typeface="Cambria"/>
                <a:cs typeface="Cambria"/>
              </a:rPr>
              <a:t>abc</a:t>
            </a:r>
            <a:r>
              <a:rPr sz="2450" spc="-10" dirty="0"/>
              <a:t>?</a:t>
            </a:r>
            <a:r>
              <a:rPr sz="2450" dirty="0"/>
              <a:t>	(Choose</a:t>
            </a:r>
            <a:r>
              <a:rPr sz="2450" spc="55" dirty="0"/>
              <a:t> </a:t>
            </a:r>
            <a:r>
              <a:rPr sz="2450" dirty="0"/>
              <a:t>all</a:t>
            </a:r>
            <a:r>
              <a:rPr sz="2450" spc="55" dirty="0"/>
              <a:t> </a:t>
            </a:r>
            <a:r>
              <a:rPr sz="2450" spc="114" dirty="0"/>
              <a:t>that</a:t>
            </a:r>
            <a:r>
              <a:rPr sz="2450" spc="55" dirty="0"/>
              <a:t> </a:t>
            </a:r>
            <a:r>
              <a:rPr sz="2450" spc="-10" dirty="0"/>
              <a:t>apply.)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3700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dirty="0"/>
              <a:t>They</a:t>
            </a:r>
            <a:r>
              <a:rPr spc="140" dirty="0"/>
              <a:t> </a:t>
            </a:r>
            <a:r>
              <a:rPr dirty="0"/>
              <a:t>must</a:t>
            </a:r>
            <a:r>
              <a:rPr spc="135" dirty="0"/>
              <a:t> </a:t>
            </a:r>
            <a:r>
              <a:rPr dirty="0"/>
              <a:t>be</a:t>
            </a:r>
            <a:r>
              <a:rPr spc="140" dirty="0"/>
              <a:t> </a:t>
            </a:r>
            <a:r>
              <a:rPr dirty="0"/>
              <a:t>positive</a:t>
            </a:r>
            <a:r>
              <a:rPr spc="135" dirty="0"/>
              <a:t> </a:t>
            </a:r>
            <a:r>
              <a:rPr spc="-10" dirty="0"/>
              <a:t>integers.</a:t>
            </a:r>
          </a:p>
          <a:p>
            <a:pPr marL="393700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dirty="0"/>
              <a:t>No</a:t>
            </a:r>
            <a:r>
              <a:rPr spc="90" dirty="0"/>
              <a:t> </a:t>
            </a:r>
            <a:r>
              <a:rPr dirty="0"/>
              <a:t>two</a:t>
            </a:r>
            <a:r>
              <a:rPr spc="100" dirty="0"/>
              <a:t> </a:t>
            </a:r>
            <a:r>
              <a:rPr dirty="0"/>
              <a:t>of</a:t>
            </a:r>
            <a:r>
              <a:rPr spc="100" dirty="0"/>
              <a:t> </a:t>
            </a:r>
            <a:r>
              <a:rPr dirty="0"/>
              <a:t>them</a:t>
            </a:r>
            <a:r>
              <a:rPr spc="100" dirty="0"/>
              <a:t> </a:t>
            </a:r>
            <a:r>
              <a:rPr dirty="0"/>
              <a:t>can</a:t>
            </a:r>
            <a:r>
              <a:rPr spc="100" dirty="0"/>
              <a:t> </a:t>
            </a:r>
            <a:r>
              <a:rPr dirty="0"/>
              <a:t>be</a:t>
            </a:r>
            <a:r>
              <a:rPr spc="100" dirty="0"/>
              <a:t> </a:t>
            </a:r>
            <a:r>
              <a:rPr dirty="0"/>
              <a:t>the</a:t>
            </a:r>
            <a:r>
              <a:rPr spc="105" dirty="0"/>
              <a:t> </a:t>
            </a:r>
            <a:r>
              <a:rPr spc="-10" dirty="0"/>
              <a:t>same.</a:t>
            </a:r>
          </a:p>
          <a:p>
            <a:pPr marL="39306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pc="-85" dirty="0"/>
              <a:t>You</a:t>
            </a:r>
            <a:r>
              <a:rPr spc="20" dirty="0"/>
              <a:t> </a:t>
            </a:r>
            <a:r>
              <a:rPr dirty="0"/>
              <a:t>need</a:t>
            </a:r>
            <a:r>
              <a:rPr spc="20" dirty="0"/>
              <a:t> </a:t>
            </a:r>
            <a:r>
              <a:rPr dirty="0"/>
              <a:t>to</a:t>
            </a:r>
            <a:r>
              <a:rPr spc="25" dirty="0"/>
              <a:t> </a:t>
            </a:r>
            <a:r>
              <a:rPr spc="-50" dirty="0"/>
              <a:t>know</a:t>
            </a:r>
            <a:r>
              <a:rPr spc="20" dirty="0"/>
              <a:t> </a:t>
            </a:r>
            <a:r>
              <a:rPr dirty="0"/>
              <a:t>all</a:t>
            </a:r>
            <a:r>
              <a:rPr spc="20" dirty="0"/>
              <a:t> </a:t>
            </a:r>
            <a:r>
              <a:rPr dirty="0"/>
              <a:t>three</a:t>
            </a:r>
            <a:r>
              <a:rPr spc="20" dirty="0"/>
              <a:t> </a:t>
            </a:r>
            <a:r>
              <a:rPr spc="-60" dirty="0"/>
              <a:t>of</a:t>
            </a:r>
            <a:r>
              <a:rPr spc="20" dirty="0"/>
              <a:t> </a:t>
            </a:r>
            <a:r>
              <a:rPr dirty="0"/>
              <a:t>them</a:t>
            </a:r>
            <a:r>
              <a:rPr spc="20" dirty="0"/>
              <a:t> </a:t>
            </a:r>
            <a:r>
              <a:rPr dirty="0"/>
              <a:t>to</a:t>
            </a:r>
            <a:r>
              <a:rPr spc="20" dirty="0"/>
              <a:t> </a:t>
            </a:r>
            <a:r>
              <a:rPr spc="-50" dirty="0"/>
              <a:t>know</a:t>
            </a:r>
            <a:r>
              <a:rPr spc="20" dirty="0"/>
              <a:t> </a:t>
            </a:r>
            <a:r>
              <a:rPr dirty="0"/>
              <a:t>the</a:t>
            </a:r>
            <a:r>
              <a:rPr spc="20" dirty="0"/>
              <a:t> </a:t>
            </a:r>
            <a:r>
              <a:rPr spc="50" dirty="0"/>
              <a:t>state</a:t>
            </a:r>
            <a:r>
              <a:rPr spc="20" dirty="0"/>
              <a:t> </a:t>
            </a:r>
            <a:r>
              <a:rPr spc="114" dirty="0"/>
              <a:t>that</a:t>
            </a:r>
            <a:r>
              <a:rPr spc="20" dirty="0"/>
              <a:t> </a:t>
            </a:r>
            <a:r>
              <a:rPr spc="-20" dirty="0">
                <a:latin typeface="Cambria"/>
                <a:cs typeface="Cambria"/>
              </a:rPr>
              <a:t>ψ</a:t>
            </a:r>
            <a:r>
              <a:rPr sz="3075" spc="-30" baseline="-16260" dirty="0">
                <a:latin typeface="Cambria"/>
                <a:cs typeface="Cambria"/>
              </a:rPr>
              <a:t>abc</a:t>
            </a:r>
            <a:endParaRPr sz="3075" baseline="-16260">
              <a:latin typeface="Cambria"/>
              <a:cs typeface="Cambria"/>
            </a:endParaRPr>
          </a:p>
          <a:p>
            <a:pPr marL="394335">
              <a:lnSpc>
                <a:spcPct val="100000"/>
              </a:lnSpc>
              <a:spcBef>
                <a:spcPts val="45"/>
              </a:spcBef>
            </a:pPr>
            <a:r>
              <a:rPr spc="-10" dirty="0"/>
              <a:t>describes.</a:t>
            </a:r>
          </a:p>
          <a:p>
            <a:pPr marL="12065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b="1" spc="-10" dirty="0">
                <a:latin typeface="Georgia"/>
                <a:cs typeface="Georgia"/>
              </a:rPr>
              <a:t>Solution:</a:t>
            </a:r>
            <a:r>
              <a:rPr b="1" dirty="0">
                <a:latin typeface="Georgia"/>
                <a:cs typeface="Georgia"/>
              </a:rPr>
              <a:t>	</a:t>
            </a:r>
            <a:r>
              <a:rPr dirty="0"/>
              <a:t>A</a:t>
            </a:r>
            <a:r>
              <a:rPr spc="155" dirty="0"/>
              <a:t> </a:t>
            </a:r>
            <a:r>
              <a:rPr dirty="0"/>
              <a:t>and</a:t>
            </a:r>
            <a:r>
              <a:rPr spc="150" dirty="0"/>
              <a:t> </a:t>
            </a:r>
            <a:r>
              <a:rPr spc="-50" dirty="0"/>
              <a:t>C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6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7344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7.2.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65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DIMENSIONS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Which</a:t>
            </a:r>
            <a:r>
              <a:rPr spc="395" dirty="0"/>
              <a:t> </a:t>
            </a:r>
            <a:r>
              <a:rPr dirty="0"/>
              <a:t>of</a:t>
            </a:r>
            <a:r>
              <a:rPr spc="395" dirty="0"/>
              <a:t> </a:t>
            </a:r>
            <a:r>
              <a:rPr dirty="0"/>
              <a:t>the</a:t>
            </a:r>
            <a:r>
              <a:rPr spc="390" dirty="0"/>
              <a:t> </a:t>
            </a:r>
            <a:r>
              <a:rPr spc="-20" dirty="0"/>
              <a:t>following</a:t>
            </a:r>
            <a:r>
              <a:rPr spc="400" dirty="0"/>
              <a:t> </a:t>
            </a:r>
            <a:r>
              <a:rPr b="0" i="1" spc="-270" dirty="0">
                <a:latin typeface="Bookman Old Style"/>
                <a:cs typeface="Bookman Old Style"/>
              </a:rPr>
              <a:t>best</a:t>
            </a:r>
            <a:r>
              <a:rPr b="0" i="1" spc="484" dirty="0">
                <a:latin typeface="Bookman Old Style"/>
                <a:cs typeface="Bookman Old Style"/>
              </a:rPr>
              <a:t> </a:t>
            </a:r>
            <a:r>
              <a:rPr dirty="0"/>
              <a:t>describes</a:t>
            </a:r>
            <a:r>
              <a:rPr spc="395" dirty="0"/>
              <a:t> </a:t>
            </a:r>
            <a:r>
              <a:rPr dirty="0"/>
              <a:t>why</a:t>
            </a:r>
            <a:r>
              <a:rPr spc="395" dirty="0"/>
              <a:t> </a:t>
            </a:r>
            <a:r>
              <a:rPr dirty="0"/>
              <a:t>our</a:t>
            </a:r>
            <a:r>
              <a:rPr spc="395" dirty="0"/>
              <a:t> </a:t>
            </a:r>
            <a:r>
              <a:rPr dirty="0"/>
              <a:t>solution</a:t>
            </a:r>
            <a:r>
              <a:rPr spc="395" dirty="0"/>
              <a:t> </a:t>
            </a:r>
            <a:r>
              <a:rPr dirty="0"/>
              <a:t>to</a:t>
            </a:r>
            <a:r>
              <a:rPr spc="395" dirty="0"/>
              <a:t> </a:t>
            </a:r>
            <a:r>
              <a:rPr spc="-25" dirty="0"/>
              <a:t>the </a:t>
            </a:r>
            <a:r>
              <a:rPr spc="-10" dirty="0"/>
              <a:t>three-</a:t>
            </a:r>
            <a:r>
              <a:rPr dirty="0"/>
              <a:t>dimensional</a:t>
            </a:r>
            <a:r>
              <a:rPr spc="160" dirty="0"/>
              <a:t> </a:t>
            </a:r>
            <a:r>
              <a:rPr dirty="0"/>
              <a:t>particle</a:t>
            </a:r>
            <a:r>
              <a:rPr spc="155" dirty="0"/>
              <a:t> </a:t>
            </a:r>
            <a:r>
              <a:rPr dirty="0"/>
              <a:t>in</a:t>
            </a:r>
            <a:r>
              <a:rPr spc="160" dirty="0"/>
              <a:t> </a:t>
            </a:r>
            <a:r>
              <a:rPr dirty="0"/>
              <a:t>a</a:t>
            </a:r>
            <a:r>
              <a:rPr spc="160" dirty="0"/>
              <a:t> </a:t>
            </a:r>
            <a:r>
              <a:rPr dirty="0"/>
              <a:t>box</a:t>
            </a:r>
            <a:r>
              <a:rPr spc="150" dirty="0"/>
              <a:t> </a:t>
            </a:r>
            <a:r>
              <a:rPr spc="-25" dirty="0"/>
              <a:t>involved</a:t>
            </a:r>
            <a:r>
              <a:rPr spc="160" dirty="0"/>
              <a:t> </a:t>
            </a:r>
            <a:r>
              <a:rPr dirty="0"/>
              <a:t>discrete</a:t>
            </a:r>
            <a:r>
              <a:rPr spc="160" dirty="0"/>
              <a:t> </a:t>
            </a:r>
            <a:r>
              <a:rPr dirty="0"/>
              <a:t>(as</a:t>
            </a:r>
            <a:r>
              <a:rPr spc="155" dirty="0"/>
              <a:t> </a:t>
            </a:r>
            <a:r>
              <a:rPr spc="-10" dirty="0"/>
              <a:t>opposed </a:t>
            </a:r>
            <a:r>
              <a:rPr dirty="0"/>
              <a:t>to</a:t>
            </a:r>
            <a:r>
              <a:rPr spc="-5" dirty="0"/>
              <a:t> </a:t>
            </a:r>
            <a:r>
              <a:rPr dirty="0"/>
              <a:t>continuous)</a:t>
            </a:r>
            <a:r>
              <a:rPr spc="-10" dirty="0"/>
              <a:t> </a:t>
            </a:r>
            <a:r>
              <a:rPr dirty="0"/>
              <a:t>energy</a:t>
            </a:r>
            <a:r>
              <a:rPr spc="-5" dirty="0"/>
              <a:t> </a:t>
            </a:r>
            <a:r>
              <a:rPr spc="-25" dirty="0"/>
              <a:t>levels?</a:t>
            </a:r>
            <a:r>
              <a:rPr spc="210" dirty="0"/>
              <a:t> </a:t>
            </a:r>
            <a:r>
              <a:rPr dirty="0"/>
              <a:t>(Choose</a:t>
            </a:r>
            <a:r>
              <a:rPr spc="-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315" y="2549968"/>
            <a:ext cx="8256905" cy="255460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2270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math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led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continuous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solutions,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then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we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introduced 	</a:t>
            </a:r>
            <a:r>
              <a:rPr sz="2450" dirty="0">
                <a:latin typeface="Times New Roman"/>
                <a:cs typeface="Times New Roman"/>
              </a:rPr>
              <a:t>quantization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because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it’s</a:t>
            </a:r>
            <a:r>
              <a:rPr sz="2450" spc="-50" dirty="0">
                <a:latin typeface="Times New Roman"/>
                <a:cs typeface="Times New Roman"/>
              </a:rPr>
              <a:t> one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120" dirty="0">
                <a:latin typeface="Times New Roman"/>
                <a:cs typeface="Times New Roman"/>
              </a:rPr>
              <a:t>of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rules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120" dirty="0">
                <a:latin typeface="Times New Roman"/>
                <a:cs typeface="Times New Roman"/>
              </a:rPr>
              <a:t>of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quantum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mechanics.</a:t>
            </a:r>
            <a:endParaRPr sz="2450">
              <a:latin typeface="Times New Roman"/>
              <a:cs typeface="Times New Roman"/>
            </a:endParaRPr>
          </a:p>
          <a:p>
            <a:pPr marL="382270" marR="6985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3540" algn="l"/>
                <a:tab pos="745744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general</a:t>
            </a:r>
            <a:r>
              <a:rPr sz="2450" spc="2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solution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S</a:t>
            </a:r>
            <a:r>
              <a:rPr sz="2450" spc="-105" dirty="0">
                <a:latin typeface="Times New Roman"/>
                <a:cs typeface="Times New Roman"/>
              </a:rPr>
              <a:t>c</a:t>
            </a:r>
            <a:r>
              <a:rPr sz="2450" spc="-25" dirty="0">
                <a:latin typeface="Times New Roman"/>
                <a:cs typeface="Times New Roman"/>
              </a:rPr>
              <a:t>hr</a:t>
            </a:r>
            <a:r>
              <a:rPr sz="2450" spc="-844" dirty="0">
                <a:latin typeface="Times New Roman"/>
                <a:cs typeface="Times New Roman"/>
              </a:rPr>
              <a:t>¨</a:t>
            </a:r>
            <a:r>
              <a:rPr sz="2450" spc="-25" dirty="0">
                <a:latin typeface="Times New Roman"/>
                <a:cs typeface="Times New Roman"/>
              </a:rPr>
              <a:t>odinger’s</a:t>
            </a:r>
            <a:r>
              <a:rPr sz="2450" spc="2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equation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Cambria"/>
                <a:cs typeface="Cambria"/>
              </a:rPr>
              <a:t>U</a:t>
            </a:r>
            <a:r>
              <a:rPr sz="2450" dirty="0">
                <a:latin typeface="Cambria"/>
                <a:cs typeface="Cambria"/>
              </a:rPr>
              <a:t>	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200" dirty="0">
                <a:latin typeface="Times New Roman"/>
                <a:cs typeface="Times New Roman"/>
              </a:rPr>
              <a:t> </a:t>
            </a:r>
            <a:r>
              <a:rPr sz="2450" spc="-70" dirty="0">
                <a:latin typeface="Times New Roman"/>
                <a:cs typeface="Times New Roman"/>
              </a:rPr>
              <a:t>is 	</a:t>
            </a:r>
            <a:r>
              <a:rPr sz="2450" spc="-10" dirty="0">
                <a:latin typeface="Times New Roman"/>
                <a:cs typeface="Times New Roman"/>
              </a:rPr>
              <a:t>quantized.</a:t>
            </a:r>
            <a:endParaRPr sz="2450">
              <a:latin typeface="Times New Roman"/>
              <a:cs typeface="Times New Roman"/>
            </a:endParaRPr>
          </a:p>
          <a:p>
            <a:pPr marL="382270" marR="635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general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solution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quantized,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boundary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condi- 	</a:t>
            </a:r>
            <a:r>
              <a:rPr sz="2450" dirty="0">
                <a:latin typeface="Times New Roman"/>
                <a:cs typeface="Times New Roman"/>
              </a:rPr>
              <a:t>tions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led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quantized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levels.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6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7344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7.2.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65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DIMENSIONS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Which</a:t>
            </a:r>
            <a:r>
              <a:rPr spc="395" dirty="0"/>
              <a:t> </a:t>
            </a:r>
            <a:r>
              <a:rPr dirty="0"/>
              <a:t>of</a:t>
            </a:r>
            <a:r>
              <a:rPr spc="395" dirty="0"/>
              <a:t> </a:t>
            </a:r>
            <a:r>
              <a:rPr dirty="0"/>
              <a:t>the</a:t>
            </a:r>
            <a:r>
              <a:rPr spc="390" dirty="0"/>
              <a:t> </a:t>
            </a:r>
            <a:r>
              <a:rPr spc="-20" dirty="0"/>
              <a:t>following</a:t>
            </a:r>
            <a:r>
              <a:rPr spc="400" dirty="0"/>
              <a:t> </a:t>
            </a:r>
            <a:r>
              <a:rPr b="0" i="1" spc="-270" dirty="0">
                <a:latin typeface="Bookman Old Style"/>
                <a:cs typeface="Bookman Old Style"/>
              </a:rPr>
              <a:t>best</a:t>
            </a:r>
            <a:r>
              <a:rPr b="0" i="1" spc="484" dirty="0">
                <a:latin typeface="Bookman Old Style"/>
                <a:cs typeface="Bookman Old Style"/>
              </a:rPr>
              <a:t> </a:t>
            </a:r>
            <a:r>
              <a:rPr dirty="0"/>
              <a:t>describes</a:t>
            </a:r>
            <a:r>
              <a:rPr spc="395" dirty="0"/>
              <a:t> </a:t>
            </a:r>
            <a:r>
              <a:rPr dirty="0"/>
              <a:t>why</a:t>
            </a:r>
            <a:r>
              <a:rPr spc="395" dirty="0"/>
              <a:t> </a:t>
            </a:r>
            <a:r>
              <a:rPr dirty="0"/>
              <a:t>our</a:t>
            </a:r>
            <a:r>
              <a:rPr spc="395" dirty="0"/>
              <a:t> </a:t>
            </a:r>
            <a:r>
              <a:rPr dirty="0"/>
              <a:t>solution</a:t>
            </a:r>
            <a:r>
              <a:rPr spc="395" dirty="0"/>
              <a:t> </a:t>
            </a:r>
            <a:r>
              <a:rPr dirty="0"/>
              <a:t>to</a:t>
            </a:r>
            <a:r>
              <a:rPr spc="395" dirty="0"/>
              <a:t> </a:t>
            </a:r>
            <a:r>
              <a:rPr spc="-25" dirty="0"/>
              <a:t>the </a:t>
            </a:r>
            <a:r>
              <a:rPr spc="-10" dirty="0"/>
              <a:t>three-</a:t>
            </a:r>
            <a:r>
              <a:rPr dirty="0"/>
              <a:t>dimensional</a:t>
            </a:r>
            <a:r>
              <a:rPr spc="160" dirty="0"/>
              <a:t> </a:t>
            </a:r>
            <a:r>
              <a:rPr dirty="0"/>
              <a:t>particle</a:t>
            </a:r>
            <a:r>
              <a:rPr spc="155" dirty="0"/>
              <a:t> </a:t>
            </a:r>
            <a:r>
              <a:rPr dirty="0"/>
              <a:t>in</a:t>
            </a:r>
            <a:r>
              <a:rPr spc="160" dirty="0"/>
              <a:t> </a:t>
            </a:r>
            <a:r>
              <a:rPr dirty="0"/>
              <a:t>a</a:t>
            </a:r>
            <a:r>
              <a:rPr spc="160" dirty="0"/>
              <a:t> </a:t>
            </a:r>
            <a:r>
              <a:rPr dirty="0"/>
              <a:t>box</a:t>
            </a:r>
            <a:r>
              <a:rPr spc="150" dirty="0"/>
              <a:t> </a:t>
            </a:r>
            <a:r>
              <a:rPr spc="-25" dirty="0"/>
              <a:t>involved</a:t>
            </a:r>
            <a:r>
              <a:rPr spc="160" dirty="0"/>
              <a:t> </a:t>
            </a:r>
            <a:r>
              <a:rPr dirty="0"/>
              <a:t>discrete</a:t>
            </a:r>
            <a:r>
              <a:rPr spc="160" dirty="0"/>
              <a:t> </a:t>
            </a:r>
            <a:r>
              <a:rPr dirty="0"/>
              <a:t>(as</a:t>
            </a:r>
            <a:r>
              <a:rPr spc="155" dirty="0"/>
              <a:t> </a:t>
            </a:r>
            <a:r>
              <a:rPr spc="-10" dirty="0"/>
              <a:t>opposed </a:t>
            </a:r>
            <a:r>
              <a:rPr dirty="0"/>
              <a:t>to</a:t>
            </a:r>
            <a:r>
              <a:rPr spc="-5" dirty="0"/>
              <a:t> </a:t>
            </a:r>
            <a:r>
              <a:rPr dirty="0"/>
              <a:t>continuous)</a:t>
            </a:r>
            <a:r>
              <a:rPr spc="-10" dirty="0"/>
              <a:t> </a:t>
            </a:r>
            <a:r>
              <a:rPr dirty="0"/>
              <a:t>energy</a:t>
            </a:r>
            <a:r>
              <a:rPr spc="-5" dirty="0"/>
              <a:t> </a:t>
            </a:r>
            <a:r>
              <a:rPr spc="-25" dirty="0"/>
              <a:t>levels?</a:t>
            </a:r>
            <a:r>
              <a:rPr spc="210" dirty="0"/>
              <a:t> </a:t>
            </a:r>
            <a:r>
              <a:rPr dirty="0"/>
              <a:t>(Choose</a:t>
            </a:r>
            <a:r>
              <a:rPr spc="-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549968"/>
            <a:ext cx="8268970" cy="317436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math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led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continuous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solutions,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then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we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introduced 	</a:t>
            </a:r>
            <a:r>
              <a:rPr sz="2450" dirty="0">
                <a:latin typeface="Times New Roman"/>
                <a:cs typeface="Times New Roman"/>
              </a:rPr>
              <a:t>quantization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because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it’s</a:t>
            </a:r>
            <a:r>
              <a:rPr sz="2450" spc="-50" dirty="0">
                <a:latin typeface="Times New Roman"/>
                <a:cs typeface="Times New Roman"/>
              </a:rPr>
              <a:t> one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120" dirty="0">
                <a:latin typeface="Times New Roman"/>
                <a:cs typeface="Times New Roman"/>
              </a:rPr>
              <a:t>of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rules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120" dirty="0">
                <a:latin typeface="Times New Roman"/>
                <a:cs typeface="Times New Roman"/>
              </a:rPr>
              <a:t>of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quantum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mechanics.</a:t>
            </a:r>
            <a:endParaRPr sz="2450">
              <a:latin typeface="Times New Roman"/>
              <a:cs typeface="Times New Roman"/>
            </a:endParaRPr>
          </a:p>
          <a:p>
            <a:pPr marL="393700" marR="6985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  <a:tab pos="746950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general</a:t>
            </a:r>
            <a:r>
              <a:rPr sz="2450" spc="2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solution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S</a:t>
            </a:r>
            <a:r>
              <a:rPr sz="2450" spc="-105" dirty="0">
                <a:latin typeface="Times New Roman"/>
                <a:cs typeface="Times New Roman"/>
              </a:rPr>
              <a:t>c</a:t>
            </a:r>
            <a:r>
              <a:rPr sz="2450" spc="-25" dirty="0">
                <a:latin typeface="Times New Roman"/>
                <a:cs typeface="Times New Roman"/>
              </a:rPr>
              <a:t>hr</a:t>
            </a:r>
            <a:r>
              <a:rPr sz="2450" spc="-844" dirty="0">
                <a:latin typeface="Times New Roman"/>
                <a:cs typeface="Times New Roman"/>
              </a:rPr>
              <a:t>¨</a:t>
            </a:r>
            <a:r>
              <a:rPr sz="2450" spc="-25" dirty="0">
                <a:latin typeface="Times New Roman"/>
                <a:cs typeface="Times New Roman"/>
              </a:rPr>
              <a:t>odinger’s</a:t>
            </a:r>
            <a:r>
              <a:rPr sz="2450" spc="2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equation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Cambria"/>
                <a:cs typeface="Cambria"/>
              </a:rPr>
              <a:t>U</a:t>
            </a:r>
            <a:r>
              <a:rPr sz="2450" dirty="0">
                <a:latin typeface="Cambria"/>
                <a:cs typeface="Cambria"/>
              </a:rPr>
              <a:t>	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200" dirty="0">
                <a:latin typeface="Times New Roman"/>
                <a:cs typeface="Times New Roman"/>
              </a:rPr>
              <a:t> </a:t>
            </a:r>
            <a:r>
              <a:rPr sz="2450" spc="-70" dirty="0">
                <a:latin typeface="Times New Roman"/>
                <a:cs typeface="Times New Roman"/>
              </a:rPr>
              <a:t>is 	</a:t>
            </a:r>
            <a:r>
              <a:rPr sz="2450" spc="-10" dirty="0">
                <a:latin typeface="Times New Roman"/>
                <a:cs typeface="Times New Roman"/>
              </a:rPr>
              <a:t>quantized.</a:t>
            </a:r>
            <a:endParaRPr sz="2450">
              <a:latin typeface="Times New Roman"/>
              <a:cs typeface="Times New Roman"/>
            </a:endParaRPr>
          </a:p>
          <a:p>
            <a:pPr marL="393700" marR="635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general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solution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quantized,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boundary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condi- 	</a:t>
            </a:r>
            <a:r>
              <a:rPr sz="2450" dirty="0">
                <a:latin typeface="Times New Roman"/>
                <a:cs typeface="Times New Roman"/>
              </a:rPr>
              <a:t>tions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led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quantized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levels.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C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5A619F6-55EF-B9BE-8212-E2780D9435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FF3D768-3C3A-0546-E0FD-A17AAF7A658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48"/>
          <a:stretch>
            <a:fillRect/>
          </a:stretch>
        </p:blipFill>
        <p:spPr>
          <a:xfrm>
            <a:off x="0" y="0"/>
            <a:ext cx="10058400" cy="337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1102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3419" y="889022"/>
            <a:ext cx="83197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37471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7.2.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65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DIMENSIONS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688012" y="1422711"/>
            <a:ext cx="380365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70" dirty="0">
                <a:latin typeface="Cambria"/>
                <a:cs typeface="Cambria"/>
              </a:rPr>
              <a:t>abc</a:t>
            </a:r>
            <a:endParaRPr sz="205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8819" y="1296529"/>
            <a:ext cx="7088505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5423535" algn="l"/>
              </a:tabLst>
            </a:pPr>
            <a:r>
              <a:rPr sz="2450" dirty="0">
                <a:latin typeface="Times New Roman"/>
                <a:cs typeface="Times New Roman"/>
              </a:rPr>
              <a:t>Why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does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constant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front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Times New Roman"/>
                <a:cs typeface="Times New Roman"/>
              </a:rPr>
              <a:t>of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Cambria"/>
                <a:cs typeface="Cambria"/>
              </a:rPr>
              <a:t>ψ</a:t>
            </a:r>
            <a:r>
              <a:rPr sz="2450" dirty="0">
                <a:latin typeface="Cambria"/>
                <a:cs typeface="Cambria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have</a:t>
            </a:r>
            <a:r>
              <a:rPr sz="2450" dirty="0">
                <a:latin typeface="Times New Roman"/>
                <a:cs typeface="Times New Roman"/>
              </a:rPr>
              <a:t> to </a:t>
            </a:r>
            <a:r>
              <a:rPr sz="2450" spc="-10" dirty="0">
                <a:latin typeface="Times New Roman"/>
                <a:cs typeface="Times New Roman"/>
              </a:rPr>
              <a:t>equal </a:t>
            </a:r>
            <a:r>
              <a:rPr sz="2450" dirty="0">
                <a:latin typeface="Times New Roman"/>
                <a:cs typeface="Times New Roman"/>
              </a:rPr>
              <a:t>(Choose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62595" y="1015376"/>
            <a:ext cx="34036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570" dirty="0">
                <a:latin typeface="Segoe UI Symbol"/>
                <a:cs typeface="Segoe UI Symbol"/>
              </a:rPr>
              <a:t>✓</a:t>
            </a:r>
            <a:endParaRPr sz="2450">
              <a:latin typeface="Segoe UI Symbol"/>
              <a:cs typeface="Segoe UI Symbo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8190103" y="1336573"/>
            <a:ext cx="635000" cy="0"/>
          </a:xfrm>
          <a:custGeom>
            <a:avLst/>
            <a:gdLst/>
            <a:ahLst/>
            <a:cxnLst/>
            <a:rect l="l" t="t" r="r" b="b"/>
            <a:pathLst>
              <a:path w="635000">
                <a:moveTo>
                  <a:pt x="0" y="0"/>
                </a:moveTo>
                <a:lnTo>
                  <a:pt x="634873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685606" y="1257966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3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177403" y="1296529"/>
            <a:ext cx="79629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75" dirty="0">
                <a:latin typeface="Times New Roman"/>
                <a:cs typeface="Times New Roman"/>
              </a:rPr>
              <a:t>8</a:t>
            </a:r>
            <a:r>
              <a:rPr sz="2450" spc="75" dirty="0">
                <a:latin typeface="Cambria"/>
                <a:cs typeface="Cambria"/>
              </a:rPr>
              <a:t>/L</a:t>
            </a:r>
            <a:r>
              <a:rPr sz="2450" spc="445" dirty="0">
                <a:latin typeface="Cambria"/>
                <a:cs typeface="Cambria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?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5137" y="2129782"/>
            <a:ext cx="8258175" cy="280924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wouldn’t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70" dirty="0">
                <a:latin typeface="Times New Roman"/>
                <a:cs typeface="Times New Roman"/>
              </a:rPr>
              <a:t>solve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S</a:t>
            </a:r>
            <a:r>
              <a:rPr sz="2450" spc="-130" dirty="0">
                <a:latin typeface="Times New Roman"/>
                <a:cs typeface="Times New Roman"/>
              </a:rPr>
              <a:t>c</a:t>
            </a:r>
            <a:r>
              <a:rPr sz="2450" spc="-50" dirty="0">
                <a:latin typeface="Times New Roman"/>
                <a:cs typeface="Times New Roman"/>
              </a:rPr>
              <a:t>hr</a:t>
            </a:r>
            <a:r>
              <a:rPr sz="2450" spc="-869" dirty="0">
                <a:latin typeface="Times New Roman"/>
                <a:cs typeface="Times New Roman"/>
              </a:rPr>
              <a:t>¨</a:t>
            </a:r>
            <a:r>
              <a:rPr sz="2450" spc="-50" dirty="0">
                <a:latin typeface="Times New Roman"/>
                <a:cs typeface="Times New Roman"/>
              </a:rPr>
              <a:t>odinger’s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equation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for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other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constant.</a:t>
            </a:r>
            <a:endParaRPr sz="2450">
              <a:latin typeface="Times New Roman"/>
              <a:cs typeface="Times New Roman"/>
            </a:endParaRPr>
          </a:p>
          <a:p>
            <a:pPr marL="386715" marR="5715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wouldn’t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match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boundary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conditions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other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con- 	</a:t>
            </a:r>
            <a:r>
              <a:rPr sz="2450" spc="45" dirty="0">
                <a:latin typeface="Times New Roman"/>
                <a:cs typeface="Times New Roman"/>
              </a:rPr>
              <a:t>stant.</a:t>
            </a:r>
            <a:endParaRPr sz="2450">
              <a:latin typeface="Times New Roman"/>
              <a:cs typeface="Times New Roman"/>
            </a:endParaRPr>
          </a:p>
          <a:p>
            <a:pPr marL="386715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position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probabilities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wouldn’t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normalized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for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other 	constant.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above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3419" y="889022"/>
            <a:ext cx="83197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37471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7.2.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65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DIMENSIONS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688012" y="1422711"/>
            <a:ext cx="380365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70" dirty="0">
                <a:latin typeface="Cambria"/>
                <a:cs typeface="Cambria"/>
              </a:rPr>
              <a:t>abc</a:t>
            </a:r>
            <a:endParaRPr sz="205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8819" y="1296529"/>
            <a:ext cx="7088505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5423535" algn="l"/>
              </a:tabLst>
            </a:pPr>
            <a:r>
              <a:rPr sz="2450" dirty="0">
                <a:latin typeface="Times New Roman"/>
                <a:cs typeface="Times New Roman"/>
              </a:rPr>
              <a:t>Why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does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constant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front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Times New Roman"/>
                <a:cs typeface="Times New Roman"/>
              </a:rPr>
              <a:t>of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Cambria"/>
                <a:cs typeface="Cambria"/>
              </a:rPr>
              <a:t>ψ</a:t>
            </a:r>
            <a:r>
              <a:rPr sz="2450" dirty="0">
                <a:latin typeface="Cambria"/>
                <a:cs typeface="Cambria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have</a:t>
            </a:r>
            <a:r>
              <a:rPr sz="2450" dirty="0">
                <a:latin typeface="Times New Roman"/>
                <a:cs typeface="Times New Roman"/>
              </a:rPr>
              <a:t> to </a:t>
            </a:r>
            <a:r>
              <a:rPr sz="2450" spc="-10" dirty="0">
                <a:latin typeface="Times New Roman"/>
                <a:cs typeface="Times New Roman"/>
              </a:rPr>
              <a:t>equal </a:t>
            </a:r>
            <a:r>
              <a:rPr sz="2450" dirty="0">
                <a:latin typeface="Times New Roman"/>
                <a:cs typeface="Times New Roman"/>
              </a:rPr>
              <a:t>(Choose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62595" y="1015376"/>
            <a:ext cx="34036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570" dirty="0">
                <a:latin typeface="Segoe UI Symbol"/>
                <a:cs typeface="Segoe UI Symbol"/>
              </a:rPr>
              <a:t>✓</a:t>
            </a:r>
            <a:endParaRPr sz="2450">
              <a:latin typeface="Segoe UI Symbol"/>
              <a:cs typeface="Segoe UI Symbo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8190103" y="1336573"/>
            <a:ext cx="635000" cy="0"/>
          </a:xfrm>
          <a:custGeom>
            <a:avLst/>
            <a:gdLst/>
            <a:ahLst/>
            <a:cxnLst/>
            <a:rect l="l" t="t" r="r" b="b"/>
            <a:pathLst>
              <a:path w="635000">
                <a:moveTo>
                  <a:pt x="0" y="0"/>
                </a:moveTo>
                <a:lnTo>
                  <a:pt x="634873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685606" y="1257966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3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177403" y="1296529"/>
            <a:ext cx="79629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75" dirty="0">
                <a:latin typeface="Times New Roman"/>
                <a:cs typeface="Times New Roman"/>
              </a:rPr>
              <a:t>8</a:t>
            </a:r>
            <a:r>
              <a:rPr sz="2450" spc="75" dirty="0">
                <a:latin typeface="Cambria"/>
                <a:cs typeface="Cambria"/>
              </a:rPr>
              <a:t>/L</a:t>
            </a:r>
            <a:r>
              <a:rPr sz="2450" spc="445" dirty="0">
                <a:latin typeface="Cambria"/>
                <a:cs typeface="Cambria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?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07758" y="2129782"/>
            <a:ext cx="8265795" cy="342900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wouldn’t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70" dirty="0">
                <a:latin typeface="Times New Roman"/>
                <a:cs typeface="Times New Roman"/>
              </a:rPr>
              <a:t>solve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S</a:t>
            </a:r>
            <a:r>
              <a:rPr sz="2450" spc="-130" dirty="0">
                <a:latin typeface="Times New Roman"/>
                <a:cs typeface="Times New Roman"/>
              </a:rPr>
              <a:t>c</a:t>
            </a:r>
            <a:r>
              <a:rPr sz="2450" spc="-50" dirty="0">
                <a:latin typeface="Times New Roman"/>
                <a:cs typeface="Times New Roman"/>
              </a:rPr>
              <a:t>hr</a:t>
            </a:r>
            <a:r>
              <a:rPr sz="2450" spc="-869" dirty="0">
                <a:latin typeface="Times New Roman"/>
                <a:cs typeface="Times New Roman"/>
              </a:rPr>
              <a:t>¨</a:t>
            </a:r>
            <a:r>
              <a:rPr sz="2450" spc="-50" dirty="0">
                <a:latin typeface="Times New Roman"/>
                <a:cs typeface="Times New Roman"/>
              </a:rPr>
              <a:t>odinger’s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equation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for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other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constant.</a:t>
            </a:r>
            <a:endParaRPr sz="2450">
              <a:latin typeface="Times New Roman"/>
              <a:cs typeface="Times New Roman"/>
            </a:endParaRPr>
          </a:p>
          <a:p>
            <a:pPr marL="393700" marR="5715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wouldn’t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match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boundary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conditions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other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con- 	</a:t>
            </a:r>
            <a:r>
              <a:rPr sz="2450" spc="45" dirty="0">
                <a:latin typeface="Times New Roman"/>
                <a:cs typeface="Times New Roman"/>
              </a:rPr>
              <a:t>stant.</a:t>
            </a:r>
            <a:endParaRPr sz="2450">
              <a:latin typeface="Times New Roman"/>
              <a:cs typeface="Times New Roman"/>
            </a:endParaRPr>
          </a:p>
          <a:p>
            <a:pPr marL="393700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position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probabilities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wouldn’t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normalized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for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other 	constant.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above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C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6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7344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7.2.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65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DIMENSIONS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26005"/>
            <a:ext cx="828040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25"/>
              </a:spcBef>
              <a:tabLst>
                <a:tab pos="342900" algn="l"/>
                <a:tab pos="615315" algn="l"/>
                <a:tab pos="1684020" algn="l"/>
                <a:tab pos="2051050" algn="l"/>
                <a:tab pos="2322830" algn="l"/>
                <a:tab pos="2908300" algn="l"/>
                <a:tab pos="3227705" algn="l"/>
                <a:tab pos="3595370" algn="l"/>
                <a:tab pos="4123054" algn="l"/>
                <a:tab pos="4859655" algn="l"/>
                <a:tab pos="6209665" algn="l"/>
                <a:tab pos="6581775" algn="l"/>
              </a:tabLst>
            </a:pPr>
            <a:r>
              <a:rPr spc="-25" dirty="0"/>
              <a:t>If</a:t>
            </a:r>
            <a:r>
              <a:rPr dirty="0"/>
              <a:t>	</a:t>
            </a:r>
            <a:r>
              <a:rPr spc="-50" dirty="0"/>
              <a:t>a</a:t>
            </a:r>
            <a:r>
              <a:rPr dirty="0"/>
              <a:t>	</a:t>
            </a:r>
            <a:r>
              <a:rPr spc="-10" dirty="0"/>
              <a:t>particle</a:t>
            </a:r>
            <a:r>
              <a:rPr dirty="0"/>
              <a:t>	</a:t>
            </a:r>
            <a:r>
              <a:rPr spc="-35" dirty="0"/>
              <a:t>in</a:t>
            </a:r>
            <a:r>
              <a:rPr dirty="0"/>
              <a:t>	</a:t>
            </a:r>
            <a:r>
              <a:rPr spc="-50" dirty="0"/>
              <a:t>a</a:t>
            </a:r>
            <a:r>
              <a:rPr dirty="0"/>
              <a:t>	</a:t>
            </a:r>
            <a:r>
              <a:rPr spc="-25" dirty="0"/>
              <a:t>box</a:t>
            </a:r>
            <a:r>
              <a:rPr dirty="0"/>
              <a:t>	</a:t>
            </a:r>
            <a:r>
              <a:rPr spc="-25" dirty="0"/>
              <a:t>is</a:t>
            </a:r>
            <a:r>
              <a:rPr dirty="0"/>
              <a:t>	</a:t>
            </a:r>
            <a:r>
              <a:rPr spc="-25" dirty="0"/>
              <a:t>in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40" dirty="0"/>
              <a:t>state</a:t>
            </a:r>
            <a:r>
              <a:rPr dirty="0"/>
              <a:t>	</a:t>
            </a:r>
            <a:r>
              <a:rPr spc="75" dirty="0">
                <a:latin typeface="Cambria"/>
                <a:cs typeface="Cambria"/>
              </a:rPr>
              <a:t>ψ</a:t>
            </a:r>
            <a:r>
              <a:rPr spc="75" dirty="0"/>
              <a:t>(</a:t>
            </a:r>
            <a:r>
              <a:rPr spc="75" dirty="0">
                <a:latin typeface="Cambria"/>
                <a:cs typeface="Cambria"/>
              </a:rPr>
              <a:t>x,</a:t>
            </a:r>
            <a:r>
              <a:rPr spc="-120" dirty="0">
                <a:latin typeface="Cambria"/>
                <a:cs typeface="Cambria"/>
              </a:rPr>
              <a:t> </a:t>
            </a:r>
            <a:r>
              <a:rPr spc="95" dirty="0">
                <a:latin typeface="Cambria"/>
                <a:cs typeface="Cambria"/>
              </a:rPr>
              <a:t>y,</a:t>
            </a:r>
            <a:r>
              <a:rPr spc="-120" dirty="0">
                <a:latin typeface="Cambria"/>
                <a:cs typeface="Cambria"/>
              </a:rPr>
              <a:t> </a:t>
            </a:r>
            <a:r>
              <a:rPr spc="60" dirty="0">
                <a:latin typeface="Cambria"/>
                <a:cs typeface="Cambria"/>
              </a:rPr>
              <a:t>z</a:t>
            </a:r>
            <a:r>
              <a:rPr spc="60" dirty="0"/>
              <a:t>)</a:t>
            </a:r>
            <a:r>
              <a:rPr dirty="0"/>
              <a:t>	</a:t>
            </a:r>
            <a:r>
              <a:rPr spc="335" dirty="0"/>
              <a:t>=</a:t>
            </a:r>
            <a:r>
              <a:rPr dirty="0"/>
              <a:t>	</a:t>
            </a:r>
            <a:r>
              <a:rPr dirty="0">
                <a:latin typeface="Cambria"/>
                <a:cs typeface="Cambria"/>
              </a:rPr>
              <a:t>c</a:t>
            </a:r>
            <a:r>
              <a:rPr sz="3075" baseline="-13550" dirty="0"/>
              <a:t>1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/>
              <a:t>2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/>
              <a:t>1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3075" baseline="-13550" dirty="0"/>
              <a:t>1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/>
              <a:t>2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/>
              <a:t>1</a:t>
            </a:r>
            <a:r>
              <a:rPr sz="3075" spc="179" baseline="-13550" dirty="0"/>
              <a:t> </a:t>
            </a:r>
            <a:r>
              <a:rPr sz="2450" spc="335" dirty="0"/>
              <a:t>+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8019" y="1633790"/>
            <a:ext cx="8356600" cy="288353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63500" marR="55880">
              <a:lnSpc>
                <a:spcPct val="101699"/>
              </a:lnSpc>
              <a:spcBef>
                <a:spcPts val="75"/>
              </a:spcBef>
            </a:pPr>
            <a:r>
              <a:rPr sz="2450" dirty="0">
                <a:latin typeface="Cambria"/>
                <a:cs typeface="Cambria"/>
              </a:rPr>
              <a:t>c</a:t>
            </a:r>
            <a:r>
              <a:rPr sz="3075" baseline="-13550" dirty="0">
                <a:latin typeface="Times New Roman"/>
                <a:cs typeface="Times New Roman"/>
              </a:rPr>
              <a:t>2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>
                <a:latin typeface="Times New Roman"/>
                <a:cs typeface="Times New Roman"/>
              </a:rPr>
              <a:t>3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3075" baseline="-13550" dirty="0">
                <a:latin typeface="Times New Roman"/>
                <a:cs typeface="Times New Roman"/>
              </a:rPr>
              <a:t>2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>
                <a:latin typeface="Times New Roman"/>
                <a:cs typeface="Times New Roman"/>
              </a:rPr>
              <a:t>3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3075" spc="187" baseline="-135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then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Times New Roman"/>
                <a:cs typeface="Times New Roman"/>
              </a:rPr>
              <a:t>two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constants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satisfy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2450" dirty="0">
                <a:latin typeface="Cambria"/>
                <a:cs typeface="Cambria"/>
              </a:rPr>
              <a:t>c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>
                <a:latin typeface="Times New Roman"/>
                <a:cs typeface="Times New Roman"/>
              </a:rPr>
              <a:t>2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3075" baseline="24390" dirty="0">
                <a:latin typeface="Times New Roman"/>
                <a:cs typeface="Times New Roman"/>
              </a:rPr>
              <a:t>2</a:t>
            </a:r>
            <a:r>
              <a:rPr sz="2450" dirty="0">
                <a:latin typeface="Times New Roman"/>
                <a:cs typeface="Times New Roman"/>
              </a:rPr>
              <a:t>+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2450" dirty="0">
                <a:latin typeface="Cambria"/>
                <a:cs typeface="Cambria"/>
              </a:rPr>
              <a:t>c</a:t>
            </a:r>
            <a:r>
              <a:rPr sz="3075" baseline="-13550" dirty="0">
                <a:latin typeface="Times New Roman"/>
                <a:cs typeface="Times New Roman"/>
              </a:rPr>
              <a:t>2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>
                <a:latin typeface="Times New Roman"/>
                <a:cs typeface="Times New Roman"/>
              </a:rPr>
              <a:t>3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3075" baseline="24390" dirty="0">
                <a:latin typeface="Times New Roman"/>
                <a:cs typeface="Times New Roman"/>
              </a:rPr>
              <a:t>2</a:t>
            </a:r>
            <a:r>
              <a:rPr sz="3075" spc="562" baseline="24390" dirty="0">
                <a:latin typeface="Times New Roman"/>
                <a:cs typeface="Times New Roman"/>
              </a:rPr>
              <a:t> </a:t>
            </a:r>
            <a:r>
              <a:rPr sz="2450" spc="335" dirty="0">
                <a:latin typeface="Times New Roman"/>
                <a:cs typeface="Times New Roman"/>
              </a:rPr>
              <a:t>= </a:t>
            </a:r>
            <a:r>
              <a:rPr sz="2450" dirty="0">
                <a:latin typeface="Times New Roman"/>
                <a:cs typeface="Times New Roman"/>
              </a:rPr>
              <a:t>1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because.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(Choose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  <a:p>
            <a:pPr marL="433705" indent="-370205">
              <a:lnSpc>
                <a:spcPct val="100000"/>
              </a:lnSpc>
              <a:spcBef>
                <a:spcPts val="1645"/>
              </a:spcBef>
              <a:buAutoNum type="alphaUcPeriod"/>
              <a:tabLst>
                <a:tab pos="433705" algn="l"/>
              </a:tabLst>
            </a:pPr>
            <a:r>
              <a:rPr sz="2450" dirty="0">
                <a:latin typeface="Times New Roman"/>
                <a:cs typeface="Times New Roman"/>
              </a:rPr>
              <a:t>Otherwise</a:t>
            </a:r>
            <a:r>
              <a:rPr sz="2450" spc="-120" dirty="0">
                <a:latin typeface="Times New Roman"/>
                <a:cs typeface="Times New Roman"/>
              </a:rPr>
              <a:t> </a:t>
            </a:r>
            <a:r>
              <a:rPr sz="2450" spc="75" dirty="0">
                <a:latin typeface="Cambria"/>
                <a:cs typeface="Cambria"/>
              </a:rPr>
              <a:t>ψ</a:t>
            </a:r>
            <a:r>
              <a:rPr sz="2450" spc="75" dirty="0">
                <a:latin typeface="Times New Roman"/>
                <a:cs typeface="Times New Roman"/>
              </a:rPr>
              <a:t>(</a:t>
            </a:r>
            <a:r>
              <a:rPr sz="2450" spc="75" dirty="0">
                <a:latin typeface="Cambria"/>
                <a:cs typeface="Cambria"/>
              </a:rPr>
              <a:t>x,</a:t>
            </a:r>
            <a:r>
              <a:rPr sz="2450" spc="-135" dirty="0">
                <a:latin typeface="Cambria"/>
                <a:cs typeface="Cambria"/>
              </a:rPr>
              <a:t> </a:t>
            </a:r>
            <a:r>
              <a:rPr sz="2450" spc="95" dirty="0">
                <a:latin typeface="Cambria"/>
                <a:cs typeface="Cambria"/>
              </a:rPr>
              <a:t>y,</a:t>
            </a:r>
            <a:r>
              <a:rPr sz="2450" spc="-135" dirty="0">
                <a:latin typeface="Cambria"/>
                <a:cs typeface="Cambria"/>
              </a:rPr>
              <a:t> </a:t>
            </a:r>
            <a:r>
              <a:rPr sz="2450" spc="85" dirty="0">
                <a:latin typeface="Cambria"/>
                <a:cs typeface="Cambria"/>
              </a:rPr>
              <a:t>z</a:t>
            </a:r>
            <a:r>
              <a:rPr sz="2450" spc="85" dirty="0">
                <a:latin typeface="Times New Roman"/>
                <a:cs typeface="Times New Roman"/>
              </a:rPr>
              <a:t>)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wouldn’t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solve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S</a:t>
            </a:r>
            <a:r>
              <a:rPr sz="2450" spc="-105" dirty="0">
                <a:latin typeface="Times New Roman"/>
                <a:cs typeface="Times New Roman"/>
              </a:rPr>
              <a:t>c</a:t>
            </a:r>
            <a:r>
              <a:rPr sz="2450" spc="-30" dirty="0">
                <a:latin typeface="Times New Roman"/>
                <a:cs typeface="Times New Roman"/>
              </a:rPr>
              <a:t>hr</a:t>
            </a:r>
            <a:r>
              <a:rPr sz="2450" spc="-850" dirty="0">
                <a:latin typeface="Times New Roman"/>
                <a:cs typeface="Times New Roman"/>
              </a:rPr>
              <a:t>¨</a:t>
            </a:r>
            <a:r>
              <a:rPr sz="2450" spc="-30" dirty="0">
                <a:latin typeface="Times New Roman"/>
                <a:cs typeface="Times New Roman"/>
              </a:rPr>
              <a:t>odinger’s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equation.</a:t>
            </a:r>
            <a:endParaRPr sz="2450">
              <a:latin typeface="Times New Roman"/>
              <a:cs typeface="Times New Roman"/>
            </a:endParaRPr>
          </a:p>
          <a:p>
            <a:pPr marL="434340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34340" algn="l"/>
              </a:tabLst>
            </a:pPr>
            <a:r>
              <a:rPr sz="2450" dirty="0">
                <a:latin typeface="Times New Roman"/>
                <a:cs typeface="Times New Roman"/>
              </a:rPr>
              <a:t>Otherwise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75" dirty="0">
                <a:latin typeface="Cambria"/>
                <a:cs typeface="Cambria"/>
              </a:rPr>
              <a:t>ψ</a:t>
            </a:r>
            <a:r>
              <a:rPr sz="2450" spc="75" dirty="0">
                <a:latin typeface="Times New Roman"/>
                <a:cs typeface="Times New Roman"/>
              </a:rPr>
              <a:t>(</a:t>
            </a:r>
            <a:r>
              <a:rPr sz="2450" spc="75" dirty="0">
                <a:latin typeface="Cambria"/>
                <a:cs typeface="Cambria"/>
              </a:rPr>
              <a:t>x,</a:t>
            </a:r>
            <a:r>
              <a:rPr sz="2450" spc="-110" dirty="0">
                <a:latin typeface="Cambria"/>
                <a:cs typeface="Cambria"/>
              </a:rPr>
              <a:t> </a:t>
            </a:r>
            <a:r>
              <a:rPr sz="2450" spc="95" dirty="0">
                <a:latin typeface="Cambria"/>
                <a:cs typeface="Cambria"/>
              </a:rPr>
              <a:t>y,</a:t>
            </a:r>
            <a:r>
              <a:rPr sz="2450" spc="-114" dirty="0">
                <a:latin typeface="Cambria"/>
                <a:cs typeface="Cambria"/>
              </a:rPr>
              <a:t> </a:t>
            </a:r>
            <a:r>
              <a:rPr sz="2450" spc="85" dirty="0">
                <a:latin typeface="Cambria"/>
                <a:cs typeface="Cambria"/>
              </a:rPr>
              <a:t>z</a:t>
            </a:r>
            <a:r>
              <a:rPr sz="2450" spc="85" dirty="0">
                <a:latin typeface="Times New Roman"/>
                <a:cs typeface="Times New Roman"/>
              </a:rPr>
              <a:t>)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wouldn’t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match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boundary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conditions.</a:t>
            </a:r>
            <a:endParaRPr sz="2450">
              <a:latin typeface="Times New Roman"/>
              <a:cs typeface="Times New Roman"/>
            </a:endParaRPr>
          </a:p>
          <a:p>
            <a:pPr marL="43370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33705" algn="l"/>
              </a:tabLst>
            </a:pPr>
            <a:r>
              <a:rPr sz="2450" dirty="0">
                <a:latin typeface="Times New Roman"/>
                <a:cs typeface="Times New Roman"/>
              </a:rPr>
              <a:t>Otherwise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probabilities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wouldn’t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make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sense.</a:t>
            </a:r>
            <a:endParaRPr sz="2450">
              <a:latin typeface="Times New Roman"/>
              <a:cs typeface="Times New Roman"/>
            </a:endParaRPr>
          </a:p>
          <a:p>
            <a:pPr marL="43370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33705" algn="l"/>
              </a:tabLst>
            </a:pP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above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6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7344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7.2.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65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DIMENSIONS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26005"/>
            <a:ext cx="828040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25"/>
              </a:spcBef>
              <a:tabLst>
                <a:tab pos="342900" algn="l"/>
                <a:tab pos="615315" algn="l"/>
                <a:tab pos="1684020" algn="l"/>
                <a:tab pos="2051050" algn="l"/>
                <a:tab pos="2322830" algn="l"/>
                <a:tab pos="2908300" algn="l"/>
                <a:tab pos="3227705" algn="l"/>
                <a:tab pos="3595370" algn="l"/>
                <a:tab pos="4123054" algn="l"/>
                <a:tab pos="4859655" algn="l"/>
                <a:tab pos="6209665" algn="l"/>
                <a:tab pos="6581775" algn="l"/>
              </a:tabLst>
            </a:pPr>
            <a:r>
              <a:rPr spc="-25" dirty="0"/>
              <a:t>If</a:t>
            </a:r>
            <a:r>
              <a:rPr dirty="0"/>
              <a:t>	</a:t>
            </a:r>
            <a:r>
              <a:rPr spc="-50" dirty="0"/>
              <a:t>a</a:t>
            </a:r>
            <a:r>
              <a:rPr dirty="0"/>
              <a:t>	</a:t>
            </a:r>
            <a:r>
              <a:rPr spc="-10" dirty="0"/>
              <a:t>particle</a:t>
            </a:r>
            <a:r>
              <a:rPr dirty="0"/>
              <a:t>	</a:t>
            </a:r>
            <a:r>
              <a:rPr spc="-35" dirty="0"/>
              <a:t>in</a:t>
            </a:r>
            <a:r>
              <a:rPr dirty="0"/>
              <a:t>	</a:t>
            </a:r>
            <a:r>
              <a:rPr spc="-50" dirty="0"/>
              <a:t>a</a:t>
            </a:r>
            <a:r>
              <a:rPr dirty="0"/>
              <a:t>	</a:t>
            </a:r>
            <a:r>
              <a:rPr spc="-25" dirty="0"/>
              <a:t>box</a:t>
            </a:r>
            <a:r>
              <a:rPr dirty="0"/>
              <a:t>	</a:t>
            </a:r>
            <a:r>
              <a:rPr spc="-25" dirty="0"/>
              <a:t>is</a:t>
            </a:r>
            <a:r>
              <a:rPr dirty="0"/>
              <a:t>	</a:t>
            </a:r>
            <a:r>
              <a:rPr spc="-25" dirty="0"/>
              <a:t>in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40" dirty="0"/>
              <a:t>state</a:t>
            </a:r>
            <a:r>
              <a:rPr dirty="0"/>
              <a:t>	</a:t>
            </a:r>
            <a:r>
              <a:rPr spc="75" dirty="0">
                <a:latin typeface="Cambria"/>
                <a:cs typeface="Cambria"/>
              </a:rPr>
              <a:t>ψ</a:t>
            </a:r>
            <a:r>
              <a:rPr spc="75" dirty="0"/>
              <a:t>(</a:t>
            </a:r>
            <a:r>
              <a:rPr spc="75" dirty="0">
                <a:latin typeface="Cambria"/>
                <a:cs typeface="Cambria"/>
              </a:rPr>
              <a:t>x,</a:t>
            </a:r>
            <a:r>
              <a:rPr spc="-120" dirty="0">
                <a:latin typeface="Cambria"/>
                <a:cs typeface="Cambria"/>
              </a:rPr>
              <a:t> </a:t>
            </a:r>
            <a:r>
              <a:rPr spc="95" dirty="0">
                <a:latin typeface="Cambria"/>
                <a:cs typeface="Cambria"/>
              </a:rPr>
              <a:t>y,</a:t>
            </a:r>
            <a:r>
              <a:rPr spc="-120" dirty="0">
                <a:latin typeface="Cambria"/>
                <a:cs typeface="Cambria"/>
              </a:rPr>
              <a:t> </a:t>
            </a:r>
            <a:r>
              <a:rPr spc="60" dirty="0">
                <a:latin typeface="Cambria"/>
                <a:cs typeface="Cambria"/>
              </a:rPr>
              <a:t>z</a:t>
            </a:r>
            <a:r>
              <a:rPr spc="60" dirty="0"/>
              <a:t>)</a:t>
            </a:r>
            <a:r>
              <a:rPr dirty="0"/>
              <a:t>	</a:t>
            </a:r>
            <a:r>
              <a:rPr spc="335" dirty="0"/>
              <a:t>=</a:t>
            </a:r>
            <a:r>
              <a:rPr dirty="0"/>
              <a:t>	</a:t>
            </a:r>
            <a:r>
              <a:rPr dirty="0">
                <a:latin typeface="Cambria"/>
                <a:cs typeface="Cambria"/>
              </a:rPr>
              <a:t>c</a:t>
            </a:r>
            <a:r>
              <a:rPr sz="3075" baseline="-13550" dirty="0"/>
              <a:t>1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/>
              <a:t>2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/>
              <a:t>1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3075" baseline="-13550" dirty="0"/>
              <a:t>1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/>
              <a:t>2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/>
              <a:t>1</a:t>
            </a:r>
            <a:r>
              <a:rPr sz="3075" spc="179" baseline="-13550" dirty="0"/>
              <a:t> </a:t>
            </a:r>
            <a:r>
              <a:rPr sz="2450" spc="335" dirty="0"/>
              <a:t>+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8019" y="1633790"/>
            <a:ext cx="8356600" cy="350329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63500" marR="55880">
              <a:lnSpc>
                <a:spcPct val="101699"/>
              </a:lnSpc>
              <a:spcBef>
                <a:spcPts val="75"/>
              </a:spcBef>
            </a:pPr>
            <a:r>
              <a:rPr sz="2450" dirty="0">
                <a:latin typeface="Cambria"/>
                <a:cs typeface="Cambria"/>
              </a:rPr>
              <a:t>c</a:t>
            </a:r>
            <a:r>
              <a:rPr sz="3075" baseline="-13550" dirty="0">
                <a:latin typeface="Times New Roman"/>
                <a:cs typeface="Times New Roman"/>
              </a:rPr>
              <a:t>2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>
                <a:latin typeface="Times New Roman"/>
                <a:cs typeface="Times New Roman"/>
              </a:rPr>
              <a:t>3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3075" baseline="-13550" dirty="0">
                <a:latin typeface="Times New Roman"/>
                <a:cs typeface="Times New Roman"/>
              </a:rPr>
              <a:t>2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>
                <a:latin typeface="Times New Roman"/>
                <a:cs typeface="Times New Roman"/>
              </a:rPr>
              <a:t>3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3075" spc="187" baseline="-135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then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Times New Roman"/>
                <a:cs typeface="Times New Roman"/>
              </a:rPr>
              <a:t>two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constants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satisfy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2450" dirty="0">
                <a:latin typeface="Cambria"/>
                <a:cs typeface="Cambria"/>
              </a:rPr>
              <a:t>c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>
                <a:latin typeface="Times New Roman"/>
                <a:cs typeface="Times New Roman"/>
              </a:rPr>
              <a:t>2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3075" baseline="24390" dirty="0">
                <a:latin typeface="Times New Roman"/>
                <a:cs typeface="Times New Roman"/>
              </a:rPr>
              <a:t>2</a:t>
            </a:r>
            <a:r>
              <a:rPr sz="2450" dirty="0">
                <a:latin typeface="Times New Roman"/>
                <a:cs typeface="Times New Roman"/>
              </a:rPr>
              <a:t>+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2450" dirty="0">
                <a:latin typeface="Cambria"/>
                <a:cs typeface="Cambria"/>
              </a:rPr>
              <a:t>c</a:t>
            </a:r>
            <a:r>
              <a:rPr sz="3075" baseline="-13550" dirty="0">
                <a:latin typeface="Times New Roman"/>
                <a:cs typeface="Times New Roman"/>
              </a:rPr>
              <a:t>2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>
                <a:latin typeface="Times New Roman"/>
                <a:cs typeface="Times New Roman"/>
              </a:rPr>
              <a:t>3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3075" baseline="24390" dirty="0">
                <a:latin typeface="Times New Roman"/>
                <a:cs typeface="Times New Roman"/>
              </a:rPr>
              <a:t>2</a:t>
            </a:r>
            <a:r>
              <a:rPr sz="3075" spc="562" baseline="24390" dirty="0">
                <a:latin typeface="Times New Roman"/>
                <a:cs typeface="Times New Roman"/>
              </a:rPr>
              <a:t> </a:t>
            </a:r>
            <a:r>
              <a:rPr sz="2450" spc="335" dirty="0">
                <a:latin typeface="Times New Roman"/>
                <a:cs typeface="Times New Roman"/>
              </a:rPr>
              <a:t>= </a:t>
            </a:r>
            <a:r>
              <a:rPr sz="2450" dirty="0">
                <a:latin typeface="Times New Roman"/>
                <a:cs typeface="Times New Roman"/>
              </a:rPr>
              <a:t>1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because.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(Choose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  <a:p>
            <a:pPr marL="433705" indent="-370205">
              <a:lnSpc>
                <a:spcPct val="100000"/>
              </a:lnSpc>
              <a:spcBef>
                <a:spcPts val="1645"/>
              </a:spcBef>
              <a:buAutoNum type="alphaUcPeriod"/>
              <a:tabLst>
                <a:tab pos="433705" algn="l"/>
              </a:tabLst>
            </a:pPr>
            <a:r>
              <a:rPr sz="2450" dirty="0">
                <a:latin typeface="Times New Roman"/>
                <a:cs typeface="Times New Roman"/>
              </a:rPr>
              <a:t>Otherwise</a:t>
            </a:r>
            <a:r>
              <a:rPr sz="2450" spc="-120" dirty="0">
                <a:latin typeface="Times New Roman"/>
                <a:cs typeface="Times New Roman"/>
              </a:rPr>
              <a:t> </a:t>
            </a:r>
            <a:r>
              <a:rPr sz="2450" spc="75" dirty="0">
                <a:latin typeface="Cambria"/>
                <a:cs typeface="Cambria"/>
              </a:rPr>
              <a:t>ψ</a:t>
            </a:r>
            <a:r>
              <a:rPr sz="2450" spc="75" dirty="0">
                <a:latin typeface="Times New Roman"/>
                <a:cs typeface="Times New Roman"/>
              </a:rPr>
              <a:t>(</a:t>
            </a:r>
            <a:r>
              <a:rPr sz="2450" spc="75" dirty="0">
                <a:latin typeface="Cambria"/>
                <a:cs typeface="Cambria"/>
              </a:rPr>
              <a:t>x,</a:t>
            </a:r>
            <a:r>
              <a:rPr sz="2450" spc="-135" dirty="0">
                <a:latin typeface="Cambria"/>
                <a:cs typeface="Cambria"/>
              </a:rPr>
              <a:t> </a:t>
            </a:r>
            <a:r>
              <a:rPr sz="2450" spc="95" dirty="0">
                <a:latin typeface="Cambria"/>
                <a:cs typeface="Cambria"/>
              </a:rPr>
              <a:t>y,</a:t>
            </a:r>
            <a:r>
              <a:rPr sz="2450" spc="-135" dirty="0">
                <a:latin typeface="Cambria"/>
                <a:cs typeface="Cambria"/>
              </a:rPr>
              <a:t> </a:t>
            </a:r>
            <a:r>
              <a:rPr sz="2450" spc="85" dirty="0">
                <a:latin typeface="Cambria"/>
                <a:cs typeface="Cambria"/>
              </a:rPr>
              <a:t>z</a:t>
            </a:r>
            <a:r>
              <a:rPr sz="2450" spc="85" dirty="0">
                <a:latin typeface="Times New Roman"/>
                <a:cs typeface="Times New Roman"/>
              </a:rPr>
              <a:t>)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wouldn’t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solve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S</a:t>
            </a:r>
            <a:r>
              <a:rPr sz="2450" spc="-105" dirty="0">
                <a:latin typeface="Times New Roman"/>
                <a:cs typeface="Times New Roman"/>
              </a:rPr>
              <a:t>c</a:t>
            </a:r>
            <a:r>
              <a:rPr sz="2450" spc="-30" dirty="0">
                <a:latin typeface="Times New Roman"/>
                <a:cs typeface="Times New Roman"/>
              </a:rPr>
              <a:t>hr</a:t>
            </a:r>
            <a:r>
              <a:rPr sz="2450" spc="-850" dirty="0">
                <a:latin typeface="Times New Roman"/>
                <a:cs typeface="Times New Roman"/>
              </a:rPr>
              <a:t>¨</a:t>
            </a:r>
            <a:r>
              <a:rPr sz="2450" spc="-30" dirty="0">
                <a:latin typeface="Times New Roman"/>
                <a:cs typeface="Times New Roman"/>
              </a:rPr>
              <a:t>odinger’s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equation.</a:t>
            </a:r>
            <a:endParaRPr sz="2450">
              <a:latin typeface="Times New Roman"/>
              <a:cs typeface="Times New Roman"/>
            </a:endParaRPr>
          </a:p>
          <a:p>
            <a:pPr marL="434340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34340" algn="l"/>
              </a:tabLst>
            </a:pPr>
            <a:r>
              <a:rPr sz="2450" dirty="0">
                <a:latin typeface="Times New Roman"/>
                <a:cs typeface="Times New Roman"/>
              </a:rPr>
              <a:t>Otherwise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75" dirty="0">
                <a:latin typeface="Cambria"/>
                <a:cs typeface="Cambria"/>
              </a:rPr>
              <a:t>ψ</a:t>
            </a:r>
            <a:r>
              <a:rPr sz="2450" spc="75" dirty="0">
                <a:latin typeface="Times New Roman"/>
                <a:cs typeface="Times New Roman"/>
              </a:rPr>
              <a:t>(</a:t>
            </a:r>
            <a:r>
              <a:rPr sz="2450" spc="75" dirty="0">
                <a:latin typeface="Cambria"/>
                <a:cs typeface="Cambria"/>
              </a:rPr>
              <a:t>x,</a:t>
            </a:r>
            <a:r>
              <a:rPr sz="2450" spc="-110" dirty="0">
                <a:latin typeface="Cambria"/>
                <a:cs typeface="Cambria"/>
              </a:rPr>
              <a:t> </a:t>
            </a:r>
            <a:r>
              <a:rPr sz="2450" spc="95" dirty="0">
                <a:latin typeface="Cambria"/>
                <a:cs typeface="Cambria"/>
              </a:rPr>
              <a:t>y,</a:t>
            </a:r>
            <a:r>
              <a:rPr sz="2450" spc="-114" dirty="0">
                <a:latin typeface="Cambria"/>
                <a:cs typeface="Cambria"/>
              </a:rPr>
              <a:t> </a:t>
            </a:r>
            <a:r>
              <a:rPr sz="2450" spc="85" dirty="0">
                <a:latin typeface="Cambria"/>
                <a:cs typeface="Cambria"/>
              </a:rPr>
              <a:t>z</a:t>
            </a:r>
            <a:r>
              <a:rPr sz="2450" spc="85" dirty="0">
                <a:latin typeface="Times New Roman"/>
                <a:cs typeface="Times New Roman"/>
              </a:rPr>
              <a:t>)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wouldn’t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match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boundary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conditions.</a:t>
            </a:r>
            <a:endParaRPr sz="2450">
              <a:latin typeface="Times New Roman"/>
              <a:cs typeface="Times New Roman"/>
            </a:endParaRPr>
          </a:p>
          <a:p>
            <a:pPr marL="43370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33705" algn="l"/>
              </a:tabLst>
            </a:pPr>
            <a:r>
              <a:rPr sz="2450" dirty="0">
                <a:latin typeface="Times New Roman"/>
                <a:cs typeface="Times New Roman"/>
              </a:rPr>
              <a:t>Otherwise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probabilities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wouldn’t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make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sense.</a:t>
            </a:r>
            <a:endParaRPr sz="2450">
              <a:latin typeface="Times New Roman"/>
              <a:cs typeface="Times New Roman"/>
            </a:endParaRPr>
          </a:p>
          <a:p>
            <a:pPr marL="43370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33705" algn="l"/>
              </a:tabLst>
            </a:pP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above</a:t>
            </a:r>
            <a:endParaRPr sz="2450">
              <a:latin typeface="Times New Roman"/>
              <a:cs typeface="Times New Roman"/>
            </a:endParaRPr>
          </a:p>
          <a:p>
            <a:pPr marL="52069">
              <a:lnSpc>
                <a:spcPct val="100000"/>
              </a:lnSpc>
              <a:spcBef>
                <a:spcPts val="1939"/>
              </a:spcBef>
              <a:tabLst>
                <a:tab pos="1661160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C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6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73507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7.2.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65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DIMENSIONS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1910080" algn="l"/>
              </a:tabLst>
            </a:pPr>
            <a:r>
              <a:rPr dirty="0"/>
              <a:t>Given</a:t>
            </a:r>
            <a:r>
              <a:rPr spc="185" dirty="0"/>
              <a:t> </a:t>
            </a:r>
            <a:r>
              <a:rPr dirty="0"/>
              <a:t>the</a:t>
            </a:r>
            <a:r>
              <a:rPr spc="210" dirty="0"/>
              <a:t> </a:t>
            </a:r>
            <a:r>
              <a:rPr dirty="0"/>
              <a:t>equation</a:t>
            </a:r>
            <a:r>
              <a:rPr spc="204" dirty="0"/>
              <a:t> </a:t>
            </a:r>
            <a:r>
              <a:rPr spc="280" dirty="0">
                <a:latin typeface="Cambria"/>
                <a:cs typeface="Cambria"/>
              </a:rPr>
              <a:t>f</a:t>
            </a:r>
            <a:r>
              <a:rPr spc="280" dirty="0"/>
              <a:t>(</a:t>
            </a:r>
            <a:r>
              <a:rPr spc="280" dirty="0">
                <a:latin typeface="Cambria"/>
                <a:cs typeface="Cambria"/>
              </a:rPr>
              <a:t>x,</a:t>
            </a:r>
            <a:r>
              <a:rPr spc="-135" dirty="0">
                <a:latin typeface="Cambria"/>
                <a:cs typeface="Cambria"/>
              </a:rPr>
              <a:t> </a:t>
            </a:r>
            <a:r>
              <a:rPr dirty="0">
                <a:latin typeface="Cambria"/>
                <a:cs typeface="Cambria"/>
              </a:rPr>
              <a:t>y</a:t>
            </a:r>
            <a:r>
              <a:rPr dirty="0"/>
              <a:t>)</a:t>
            </a:r>
            <a:r>
              <a:rPr spc="235" dirty="0"/>
              <a:t> </a:t>
            </a:r>
            <a:r>
              <a:rPr spc="385" dirty="0"/>
              <a:t>=</a:t>
            </a:r>
            <a:r>
              <a:rPr spc="235" dirty="0"/>
              <a:t> </a:t>
            </a:r>
            <a:r>
              <a:rPr spc="110" dirty="0">
                <a:latin typeface="Cambria"/>
                <a:cs typeface="Cambria"/>
              </a:rPr>
              <a:t>g</a:t>
            </a:r>
            <a:r>
              <a:rPr spc="110" dirty="0"/>
              <a:t>(</a:t>
            </a:r>
            <a:r>
              <a:rPr spc="110" dirty="0">
                <a:latin typeface="Cambria"/>
                <a:cs typeface="Cambria"/>
              </a:rPr>
              <a:t>x,</a:t>
            </a:r>
            <a:r>
              <a:rPr spc="-135" dirty="0">
                <a:latin typeface="Cambria"/>
                <a:cs typeface="Cambria"/>
              </a:rPr>
              <a:t> </a:t>
            </a:r>
            <a:r>
              <a:rPr dirty="0">
                <a:latin typeface="Cambria"/>
                <a:cs typeface="Cambria"/>
              </a:rPr>
              <a:t>t</a:t>
            </a:r>
            <a:r>
              <a:rPr dirty="0"/>
              <a:t>),</a:t>
            </a:r>
            <a:r>
              <a:rPr spc="240" dirty="0"/>
              <a:t> </a:t>
            </a:r>
            <a:r>
              <a:rPr dirty="0"/>
              <a:t>which</a:t>
            </a:r>
            <a:r>
              <a:rPr spc="215" dirty="0"/>
              <a:t> </a:t>
            </a:r>
            <a:r>
              <a:rPr dirty="0"/>
              <a:t>of</a:t>
            </a:r>
            <a:r>
              <a:rPr spc="210" dirty="0"/>
              <a:t> </a:t>
            </a:r>
            <a:r>
              <a:rPr dirty="0"/>
              <a:t>the</a:t>
            </a:r>
            <a:r>
              <a:rPr spc="210" dirty="0"/>
              <a:t> </a:t>
            </a:r>
            <a:r>
              <a:rPr spc="-60" dirty="0"/>
              <a:t>following</a:t>
            </a:r>
            <a:r>
              <a:rPr spc="210" dirty="0"/>
              <a:t> </a:t>
            </a:r>
            <a:r>
              <a:rPr spc="-25" dirty="0"/>
              <a:t>can </a:t>
            </a:r>
            <a:r>
              <a:rPr dirty="0"/>
              <a:t>you</a:t>
            </a:r>
            <a:r>
              <a:rPr spc="-45" dirty="0"/>
              <a:t> </a:t>
            </a:r>
            <a:r>
              <a:rPr spc="-10" dirty="0"/>
              <a:t>conclude?</a:t>
            </a:r>
            <a:r>
              <a:rPr dirty="0"/>
              <a:t>	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59259"/>
            <a:ext cx="7015480" cy="2556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equation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impossible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functions.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Both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sides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functions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95" dirty="0">
                <a:latin typeface="Cambria"/>
                <a:cs typeface="Cambria"/>
              </a:rPr>
              <a:t>x</a:t>
            </a:r>
            <a:r>
              <a:rPr sz="2450" spc="95" dirty="0">
                <a:latin typeface="Times New Roman"/>
                <a:cs typeface="Times New Roman"/>
              </a:rPr>
              <a:t>,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y</a:t>
            </a:r>
            <a:r>
              <a:rPr sz="2450" spc="22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Cambria"/>
                <a:cs typeface="Cambria"/>
              </a:rPr>
              <a:t>t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Both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sides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y</a:t>
            </a:r>
            <a:r>
              <a:rPr sz="2450" spc="24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t</a:t>
            </a:r>
            <a:r>
              <a:rPr sz="2450" dirty="0">
                <a:latin typeface="Times New Roman"/>
                <a:cs typeface="Times New Roman"/>
              </a:rPr>
              <a:t>,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Cambria"/>
                <a:cs typeface="Cambria"/>
              </a:rPr>
              <a:t>x</a:t>
            </a:r>
            <a:r>
              <a:rPr sz="2450" spc="70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Both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sides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equal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constant.</a:t>
            </a:r>
            <a:endParaRPr sz="2450">
              <a:latin typeface="Times New Roman"/>
              <a:cs typeface="Times New Roman"/>
            </a:endParaRPr>
          </a:p>
          <a:p>
            <a:pPr marL="38671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None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above.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6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73507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7.2.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65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DIMENSIONS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1910080" algn="l"/>
              </a:tabLst>
            </a:pPr>
            <a:r>
              <a:rPr dirty="0"/>
              <a:t>Given</a:t>
            </a:r>
            <a:r>
              <a:rPr spc="185" dirty="0"/>
              <a:t> </a:t>
            </a:r>
            <a:r>
              <a:rPr dirty="0"/>
              <a:t>the</a:t>
            </a:r>
            <a:r>
              <a:rPr spc="210" dirty="0"/>
              <a:t> </a:t>
            </a:r>
            <a:r>
              <a:rPr dirty="0"/>
              <a:t>equation</a:t>
            </a:r>
            <a:r>
              <a:rPr spc="204" dirty="0"/>
              <a:t> </a:t>
            </a:r>
            <a:r>
              <a:rPr spc="280" dirty="0">
                <a:latin typeface="Cambria"/>
                <a:cs typeface="Cambria"/>
              </a:rPr>
              <a:t>f</a:t>
            </a:r>
            <a:r>
              <a:rPr spc="280" dirty="0"/>
              <a:t>(</a:t>
            </a:r>
            <a:r>
              <a:rPr spc="280" dirty="0">
                <a:latin typeface="Cambria"/>
                <a:cs typeface="Cambria"/>
              </a:rPr>
              <a:t>x,</a:t>
            </a:r>
            <a:r>
              <a:rPr spc="-135" dirty="0">
                <a:latin typeface="Cambria"/>
                <a:cs typeface="Cambria"/>
              </a:rPr>
              <a:t> </a:t>
            </a:r>
            <a:r>
              <a:rPr dirty="0">
                <a:latin typeface="Cambria"/>
                <a:cs typeface="Cambria"/>
              </a:rPr>
              <a:t>y</a:t>
            </a:r>
            <a:r>
              <a:rPr dirty="0"/>
              <a:t>)</a:t>
            </a:r>
            <a:r>
              <a:rPr spc="235" dirty="0"/>
              <a:t> </a:t>
            </a:r>
            <a:r>
              <a:rPr spc="385" dirty="0"/>
              <a:t>=</a:t>
            </a:r>
            <a:r>
              <a:rPr spc="235" dirty="0"/>
              <a:t> </a:t>
            </a:r>
            <a:r>
              <a:rPr spc="110" dirty="0">
                <a:latin typeface="Cambria"/>
                <a:cs typeface="Cambria"/>
              </a:rPr>
              <a:t>g</a:t>
            </a:r>
            <a:r>
              <a:rPr spc="110" dirty="0"/>
              <a:t>(</a:t>
            </a:r>
            <a:r>
              <a:rPr spc="110" dirty="0">
                <a:latin typeface="Cambria"/>
                <a:cs typeface="Cambria"/>
              </a:rPr>
              <a:t>x,</a:t>
            </a:r>
            <a:r>
              <a:rPr spc="-135" dirty="0">
                <a:latin typeface="Cambria"/>
                <a:cs typeface="Cambria"/>
              </a:rPr>
              <a:t> </a:t>
            </a:r>
            <a:r>
              <a:rPr dirty="0">
                <a:latin typeface="Cambria"/>
                <a:cs typeface="Cambria"/>
              </a:rPr>
              <a:t>t</a:t>
            </a:r>
            <a:r>
              <a:rPr dirty="0"/>
              <a:t>),</a:t>
            </a:r>
            <a:r>
              <a:rPr spc="240" dirty="0"/>
              <a:t> </a:t>
            </a:r>
            <a:r>
              <a:rPr dirty="0"/>
              <a:t>which</a:t>
            </a:r>
            <a:r>
              <a:rPr spc="215" dirty="0"/>
              <a:t> </a:t>
            </a:r>
            <a:r>
              <a:rPr dirty="0"/>
              <a:t>of</a:t>
            </a:r>
            <a:r>
              <a:rPr spc="210" dirty="0"/>
              <a:t> </a:t>
            </a:r>
            <a:r>
              <a:rPr dirty="0"/>
              <a:t>the</a:t>
            </a:r>
            <a:r>
              <a:rPr spc="210" dirty="0"/>
              <a:t> </a:t>
            </a:r>
            <a:r>
              <a:rPr spc="-60" dirty="0"/>
              <a:t>following</a:t>
            </a:r>
            <a:r>
              <a:rPr spc="210" dirty="0"/>
              <a:t> </a:t>
            </a:r>
            <a:r>
              <a:rPr spc="-25" dirty="0"/>
              <a:t>can </a:t>
            </a:r>
            <a:r>
              <a:rPr dirty="0"/>
              <a:t>you</a:t>
            </a:r>
            <a:r>
              <a:rPr spc="-45" dirty="0"/>
              <a:t> </a:t>
            </a:r>
            <a:r>
              <a:rPr spc="-10" dirty="0"/>
              <a:t>conclude?</a:t>
            </a:r>
            <a:r>
              <a:rPr dirty="0"/>
              <a:t>	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59259"/>
            <a:ext cx="7023100" cy="317627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equation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impossible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functions.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Both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sides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functions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95" dirty="0">
                <a:latin typeface="Cambria"/>
                <a:cs typeface="Cambria"/>
              </a:rPr>
              <a:t>x</a:t>
            </a:r>
            <a:r>
              <a:rPr sz="2450" spc="95" dirty="0">
                <a:latin typeface="Times New Roman"/>
                <a:cs typeface="Times New Roman"/>
              </a:rPr>
              <a:t>,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y</a:t>
            </a:r>
            <a:r>
              <a:rPr sz="2450" spc="22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Cambria"/>
                <a:cs typeface="Cambria"/>
              </a:rPr>
              <a:t>t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Both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sides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y</a:t>
            </a:r>
            <a:r>
              <a:rPr sz="2450" spc="24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t</a:t>
            </a:r>
            <a:r>
              <a:rPr sz="2450" dirty="0">
                <a:latin typeface="Times New Roman"/>
                <a:cs typeface="Times New Roman"/>
              </a:rPr>
              <a:t>,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Cambria"/>
                <a:cs typeface="Cambria"/>
              </a:rPr>
              <a:t>x</a:t>
            </a:r>
            <a:r>
              <a:rPr sz="2450" spc="70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Both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sides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equal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constant.</a:t>
            </a:r>
            <a:endParaRPr sz="2450">
              <a:latin typeface="Times New Roman"/>
              <a:cs typeface="Times New Roman"/>
            </a:endParaRPr>
          </a:p>
          <a:p>
            <a:pPr marL="39433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None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above.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B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6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73507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7.2.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65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DIMENSIONS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1034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Box</a:t>
            </a:r>
            <a:r>
              <a:rPr spc="165" dirty="0"/>
              <a:t> </a:t>
            </a:r>
            <a:r>
              <a:rPr dirty="0"/>
              <a:t>A</a:t>
            </a:r>
            <a:r>
              <a:rPr spc="165" dirty="0"/>
              <a:t> </a:t>
            </a:r>
            <a:r>
              <a:rPr dirty="0"/>
              <a:t>contains</a:t>
            </a:r>
            <a:r>
              <a:rPr spc="170" dirty="0"/>
              <a:t> </a:t>
            </a:r>
            <a:r>
              <a:rPr dirty="0"/>
              <a:t>a</a:t>
            </a:r>
            <a:r>
              <a:rPr spc="165" dirty="0"/>
              <a:t> </a:t>
            </a:r>
            <a:r>
              <a:rPr dirty="0"/>
              <a:t>particle</a:t>
            </a:r>
            <a:r>
              <a:rPr spc="165" dirty="0"/>
              <a:t> </a:t>
            </a:r>
            <a:r>
              <a:rPr dirty="0"/>
              <a:t>in</a:t>
            </a:r>
            <a:r>
              <a:rPr spc="165" dirty="0"/>
              <a:t> </a:t>
            </a:r>
            <a:r>
              <a:rPr dirty="0"/>
              <a:t>the</a:t>
            </a:r>
            <a:r>
              <a:rPr spc="170" dirty="0"/>
              <a:t> </a:t>
            </a:r>
            <a:r>
              <a:rPr spc="50" dirty="0"/>
              <a:t>state</a:t>
            </a:r>
            <a:r>
              <a:rPr spc="165" dirty="0"/>
              <a:t> </a:t>
            </a:r>
            <a:r>
              <a:rPr dirty="0">
                <a:latin typeface="Cambria"/>
                <a:cs typeface="Cambria"/>
              </a:rPr>
              <a:t>ψ</a:t>
            </a:r>
            <a:r>
              <a:rPr sz="3075" baseline="-13550" dirty="0"/>
              <a:t>1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/>
              <a:t>2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/>
              <a:t>1</a:t>
            </a:r>
            <a:r>
              <a:rPr sz="3075" spc="465" baseline="-13550" dirty="0"/>
              <a:t> </a:t>
            </a:r>
            <a:r>
              <a:rPr sz="2450" dirty="0"/>
              <a:t>and</a:t>
            </a:r>
            <a:r>
              <a:rPr sz="2450" spc="165" dirty="0"/>
              <a:t> </a:t>
            </a:r>
            <a:r>
              <a:rPr sz="2450" dirty="0"/>
              <a:t>Box</a:t>
            </a:r>
            <a:r>
              <a:rPr sz="2450" spc="165" dirty="0"/>
              <a:t> </a:t>
            </a:r>
            <a:r>
              <a:rPr sz="2450" dirty="0"/>
              <a:t>B</a:t>
            </a:r>
            <a:r>
              <a:rPr sz="2450" spc="165" dirty="0"/>
              <a:t> </a:t>
            </a:r>
            <a:r>
              <a:rPr sz="2450" spc="-10" dirty="0"/>
              <a:t>contains </a:t>
            </a:r>
            <a:r>
              <a:rPr sz="2450" dirty="0"/>
              <a:t>a</a:t>
            </a:r>
            <a:r>
              <a:rPr sz="2450" spc="100" dirty="0"/>
              <a:t> </a:t>
            </a:r>
            <a:r>
              <a:rPr sz="2450" dirty="0"/>
              <a:t>particle</a:t>
            </a:r>
            <a:r>
              <a:rPr sz="2450" spc="95" dirty="0"/>
              <a:t> </a:t>
            </a:r>
            <a:r>
              <a:rPr sz="2450" dirty="0"/>
              <a:t>in</a:t>
            </a:r>
            <a:r>
              <a:rPr sz="2450" spc="105" dirty="0"/>
              <a:t> </a:t>
            </a:r>
            <a:r>
              <a:rPr sz="2450" dirty="0"/>
              <a:t>the</a:t>
            </a:r>
            <a:r>
              <a:rPr sz="2450" spc="95" dirty="0"/>
              <a:t> </a:t>
            </a:r>
            <a:r>
              <a:rPr sz="2450" spc="50" dirty="0"/>
              <a:t>state</a:t>
            </a:r>
            <a:r>
              <a:rPr sz="2450" spc="95" dirty="0"/>
              <a:t> 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3075" baseline="-13550" dirty="0"/>
              <a:t>1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/>
              <a:t>3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/>
              <a:t>1</a:t>
            </a:r>
            <a:r>
              <a:rPr sz="2450" dirty="0"/>
              <a:t>.</a:t>
            </a:r>
            <a:r>
              <a:rPr sz="2450" spc="345" dirty="0"/>
              <a:t> </a:t>
            </a:r>
            <a:r>
              <a:rPr sz="2450" dirty="0"/>
              <a:t>In</a:t>
            </a:r>
            <a:r>
              <a:rPr sz="2450" spc="95" dirty="0"/>
              <a:t> </a:t>
            </a:r>
            <a:r>
              <a:rPr sz="2450" dirty="0"/>
              <a:t>which</a:t>
            </a:r>
            <a:r>
              <a:rPr sz="2450" spc="105" dirty="0"/>
              <a:t> </a:t>
            </a:r>
            <a:r>
              <a:rPr sz="2450" dirty="0"/>
              <a:t>box,</a:t>
            </a:r>
            <a:r>
              <a:rPr sz="2450" spc="100" dirty="0"/>
              <a:t> </a:t>
            </a:r>
            <a:r>
              <a:rPr sz="2450" dirty="0"/>
              <a:t>A</a:t>
            </a:r>
            <a:r>
              <a:rPr sz="2450" spc="95" dirty="0"/>
              <a:t> </a:t>
            </a:r>
            <a:r>
              <a:rPr sz="2450" dirty="0"/>
              <a:t>or</a:t>
            </a:r>
            <a:r>
              <a:rPr sz="2450" spc="95" dirty="0"/>
              <a:t> </a:t>
            </a:r>
            <a:r>
              <a:rPr sz="2450" dirty="0"/>
              <a:t>B,</a:t>
            </a:r>
            <a:r>
              <a:rPr sz="2450" spc="100" dirty="0"/>
              <a:t> </a:t>
            </a:r>
            <a:r>
              <a:rPr sz="2450" dirty="0"/>
              <a:t>are</a:t>
            </a:r>
            <a:r>
              <a:rPr sz="2450" spc="95" dirty="0"/>
              <a:t> </a:t>
            </a:r>
            <a:r>
              <a:rPr sz="2450" dirty="0"/>
              <a:t>you</a:t>
            </a:r>
            <a:r>
              <a:rPr sz="2450" spc="95" dirty="0"/>
              <a:t> </a:t>
            </a:r>
            <a:r>
              <a:rPr sz="2450" spc="-20" dirty="0"/>
              <a:t>more </a:t>
            </a:r>
            <a:r>
              <a:rPr sz="2450" spc="-30" dirty="0"/>
              <a:t>likely</a:t>
            </a:r>
            <a:r>
              <a:rPr sz="2450" spc="85" dirty="0"/>
              <a:t> </a:t>
            </a:r>
            <a:r>
              <a:rPr sz="2450" dirty="0"/>
              <a:t>to</a:t>
            </a:r>
            <a:r>
              <a:rPr sz="2450" spc="90" dirty="0"/>
              <a:t> </a:t>
            </a:r>
            <a:r>
              <a:rPr sz="2450" dirty="0"/>
              <a:t>find</a:t>
            </a:r>
            <a:r>
              <a:rPr sz="2450" spc="85" dirty="0"/>
              <a:t> </a:t>
            </a:r>
            <a:r>
              <a:rPr sz="2450" dirty="0"/>
              <a:t>the</a:t>
            </a:r>
            <a:r>
              <a:rPr sz="2450" spc="85" dirty="0"/>
              <a:t> </a:t>
            </a:r>
            <a:r>
              <a:rPr sz="2450" dirty="0"/>
              <a:t>particle</a:t>
            </a:r>
            <a:r>
              <a:rPr sz="2450" spc="80" dirty="0"/>
              <a:t> </a:t>
            </a:r>
            <a:r>
              <a:rPr sz="2450" dirty="0"/>
              <a:t>very</a:t>
            </a:r>
            <a:r>
              <a:rPr sz="2450" spc="90" dirty="0"/>
              <a:t> </a:t>
            </a:r>
            <a:r>
              <a:rPr sz="2450" spc="-35" dirty="0"/>
              <a:t>close</a:t>
            </a:r>
            <a:r>
              <a:rPr sz="2450" spc="85" dirty="0"/>
              <a:t> </a:t>
            </a:r>
            <a:r>
              <a:rPr sz="2450" dirty="0"/>
              <a:t>to</a:t>
            </a:r>
            <a:r>
              <a:rPr sz="2450" spc="80" dirty="0"/>
              <a:t> </a:t>
            </a:r>
            <a:r>
              <a:rPr sz="2450" dirty="0">
                <a:latin typeface="Cambria"/>
                <a:cs typeface="Cambria"/>
              </a:rPr>
              <a:t>y</a:t>
            </a:r>
            <a:r>
              <a:rPr sz="2450" spc="185" dirty="0">
                <a:latin typeface="Cambria"/>
                <a:cs typeface="Cambria"/>
              </a:rPr>
              <a:t> </a:t>
            </a:r>
            <a:r>
              <a:rPr sz="2450" spc="385" dirty="0"/>
              <a:t>=</a:t>
            </a:r>
            <a:r>
              <a:rPr sz="2450" spc="30" dirty="0"/>
              <a:t> </a:t>
            </a:r>
            <a:r>
              <a:rPr sz="2450" spc="30" dirty="0">
                <a:latin typeface="Cambria"/>
                <a:cs typeface="Cambria"/>
              </a:rPr>
              <a:t>L/</a:t>
            </a:r>
            <a:r>
              <a:rPr sz="2450" spc="30" dirty="0"/>
              <a:t>2?</a:t>
            </a:r>
            <a:endParaRPr sz="245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6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73507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7.2.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65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DIMENSIONS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1034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Box</a:t>
            </a:r>
            <a:r>
              <a:rPr spc="165" dirty="0"/>
              <a:t> </a:t>
            </a:r>
            <a:r>
              <a:rPr dirty="0"/>
              <a:t>A</a:t>
            </a:r>
            <a:r>
              <a:rPr spc="165" dirty="0"/>
              <a:t> </a:t>
            </a:r>
            <a:r>
              <a:rPr dirty="0"/>
              <a:t>contains</a:t>
            </a:r>
            <a:r>
              <a:rPr spc="170" dirty="0"/>
              <a:t> </a:t>
            </a:r>
            <a:r>
              <a:rPr dirty="0"/>
              <a:t>a</a:t>
            </a:r>
            <a:r>
              <a:rPr spc="165" dirty="0"/>
              <a:t> </a:t>
            </a:r>
            <a:r>
              <a:rPr dirty="0"/>
              <a:t>particle</a:t>
            </a:r>
            <a:r>
              <a:rPr spc="165" dirty="0"/>
              <a:t> </a:t>
            </a:r>
            <a:r>
              <a:rPr dirty="0"/>
              <a:t>in</a:t>
            </a:r>
            <a:r>
              <a:rPr spc="165" dirty="0"/>
              <a:t> </a:t>
            </a:r>
            <a:r>
              <a:rPr dirty="0"/>
              <a:t>the</a:t>
            </a:r>
            <a:r>
              <a:rPr spc="170" dirty="0"/>
              <a:t> </a:t>
            </a:r>
            <a:r>
              <a:rPr spc="50" dirty="0"/>
              <a:t>state</a:t>
            </a:r>
            <a:r>
              <a:rPr spc="165" dirty="0"/>
              <a:t> </a:t>
            </a:r>
            <a:r>
              <a:rPr dirty="0">
                <a:latin typeface="Cambria"/>
                <a:cs typeface="Cambria"/>
              </a:rPr>
              <a:t>ψ</a:t>
            </a:r>
            <a:r>
              <a:rPr sz="3075" baseline="-13550" dirty="0"/>
              <a:t>1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/>
              <a:t>2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/>
              <a:t>1</a:t>
            </a:r>
            <a:r>
              <a:rPr sz="3075" spc="465" baseline="-13550" dirty="0"/>
              <a:t> </a:t>
            </a:r>
            <a:r>
              <a:rPr sz="2450" dirty="0"/>
              <a:t>and</a:t>
            </a:r>
            <a:r>
              <a:rPr sz="2450" spc="165" dirty="0"/>
              <a:t> </a:t>
            </a:r>
            <a:r>
              <a:rPr sz="2450" dirty="0"/>
              <a:t>Box</a:t>
            </a:r>
            <a:r>
              <a:rPr sz="2450" spc="165" dirty="0"/>
              <a:t> </a:t>
            </a:r>
            <a:r>
              <a:rPr sz="2450" dirty="0"/>
              <a:t>B</a:t>
            </a:r>
            <a:r>
              <a:rPr sz="2450" spc="165" dirty="0"/>
              <a:t> </a:t>
            </a:r>
            <a:r>
              <a:rPr sz="2450" spc="-10" dirty="0"/>
              <a:t>contains </a:t>
            </a:r>
            <a:r>
              <a:rPr sz="2450" dirty="0"/>
              <a:t>a</a:t>
            </a:r>
            <a:r>
              <a:rPr sz="2450" spc="100" dirty="0"/>
              <a:t> </a:t>
            </a:r>
            <a:r>
              <a:rPr sz="2450" dirty="0"/>
              <a:t>particle</a:t>
            </a:r>
            <a:r>
              <a:rPr sz="2450" spc="95" dirty="0"/>
              <a:t> </a:t>
            </a:r>
            <a:r>
              <a:rPr sz="2450" dirty="0"/>
              <a:t>in</a:t>
            </a:r>
            <a:r>
              <a:rPr sz="2450" spc="105" dirty="0"/>
              <a:t> </a:t>
            </a:r>
            <a:r>
              <a:rPr sz="2450" dirty="0"/>
              <a:t>the</a:t>
            </a:r>
            <a:r>
              <a:rPr sz="2450" spc="95" dirty="0"/>
              <a:t> </a:t>
            </a:r>
            <a:r>
              <a:rPr sz="2450" spc="50" dirty="0"/>
              <a:t>state</a:t>
            </a:r>
            <a:r>
              <a:rPr sz="2450" spc="95" dirty="0"/>
              <a:t> 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3075" baseline="-13550" dirty="0"/>
              <a:t>1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/>
              <a:t>3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/>
              <a:t>1</a:t>
            </a:r>
            <a:r>
              <a:rPr sz="2450" dirty="0"/>
              <a:t>.</a:t>
            </a:r>
            <a:r>
              <a:rPr sz="2450" spc="345" dirty="0"/>
              <a:t> </a:t>
            </a:r>
            <a:r>
              <a:rPr sz="2450" dirty="0"/>
              <a:t>In</a:t>
            </a:r>
            <a:r>
              <a:rPr sz="2450" spc="95" dirty="0"/>
              <a:t> </a:t>
            </a:r>
            <a:r>
              <a:rPr sz="2450" dirty="0"/>
              <a:t>which</a:t>
            </a:r>
            <a:r>
              <a:rPr sz="2450" spc="105" dirty="0"/>
              <a:t> </a:t>
            </a:r>
            <a:r>
              <a:rPr sz="2450" dirty="0"/>
              <a:t>box,</a:t>
            </a:r>
            <a:r>
              <a:rPr sz="2450" spc="100" dirty="0"/>
              <a:t> </a:t>
            </a:r>
            <a:r>
              <a:rPr sz="2450" dirty="0"/>
              <a:t>A</a:t>
            </a:r>
            <a:r>
              <a:rPr sz="2450" spc="95" dirty="0"/>
              <a:t> </a:t>
            </a:r>
            <a:r>
              <a:rPr sz="2450" dirty="0"/>
              <a:t>or</a:t>
            </a:r>
            <a:r>
              <a:rPr sz="2450" spc="95" dirty="0"/>
              <a:t> </a:t>
            </a:r>
            <a:r>
              <a:rPr sz="2450" dirty="0"/>
              <a:t>B,</a:t>
            </a:r>
            <a:r>
              <a:rPr sz="2450" spc="100" dirty="0"/>
              <a:t> </a:t>
            </a:r>
            <a:r>
              <a:rPr sz="2450" dirty="0"/>
              <a:t>are</a:t>
            </a:r>
            <a:r>
              <a:rPr sz="2450" spc="95" dirty="0"/>
              <a:t> </a:t>
            </a:r>
            <a:r>
              <a:rPr sz="2450" dirty="0"/>
              <a:t>you</a:t>
            </a:r>
            <a:r>
              <a:rPr sz="2450" spc="95" dirty="0"/>
              <a:t> </a:t>
            </a:r>
            <a:r>
              <a:rPr sz="2450" spc="-20" dirty="0"/>
              <a:t>more </a:t>
            </a:r>
            <a:r>
              <a:rPr sz="2450" spc="-30" dirty="0"/>
              <a:t>likely</a:t>
            </a:r>
            <a:r>
              <a:rPr sz="2450" spc="85" dirty="0"/>
              <a:t> </a:t>
            </a:r>
            <a:r>
              <a:rPr sz="2450" dirty="0"/>
              <a:t>to</a:t>
            </a:r>
            <a:r>
              <a:rPr sz="2450" spc="90" dirty="0"/>
              <a:t> </a:t>
            </a:r>
            <a:r>
              <a:rPr sz="2450" dirty="0"/>
              <a:t>find</a:t>
            </a:r>
            <a:r>
              <a:rPr sz="2450" spc="85" dirty="0"/>
              <a:t> </a:t>
            </a:r>
            <a:r>
              <a:rPr sz="2450" dirty="0"/>
              <a:t>the</a:t>
            </a:r>
            <a:r>
              <a:rPr sz="2450" spc="85" dirty="0"/>
              <a:t> </a:t>
            </a:r>
            <a:r>
              <a:rPr sz="2450" dirty="0"/>
              <a:t>particle</a:t>
            </a:r>
            <a:r>
              <a:rPr sz="2450" spc="80" dirty="0"/>
              <a:t> </a:t>
            </a:r>
            <a:r>
              <a:rPr sz="2450" dirty="0"/>
              <a:t>very</a:t>
            </a:r>
            <a:r>
              <a:rPr sz="2450" spc="90" dirty="0"/>
              <a:t> </a:t>
            </a:r>
            <a:r>
              <a:rPr sz="2450" spc="-35" dirty="0"/>
              <a:t>close</a:t>
            </a:r>
            <a:r>
              <a:rPr sz="2450" spc="85" dirty="0"/>
              <a:t> </a:t>
            </a:r>
            <a:r>
              <a:rPr sz="2450" dirty="0"/>
              <a:t>to</a:t>
            </a:r>
            <a:r>
              <a:rPr sz="2450" spc="80" dirty="0"/>
              <a:t> </a:t>
            </a:r>
            <a:r>
              <a:rPr sz="2450" dirty="0">
                <a:latin typeface="Cambria"/>
                <a:cs typeface="Cambria"/>
              </a:rPr>
              <a:t>y</a:t>
            </a:r>
            <a:r>
              <a:rPr sz="2450" spc="185" dirty="0">
                <a:latin typeface="Cambria"/>
                <a:cs typeface="Cambria"/>
              </a:rPr>
              <a:t> </a:t>
            </a:r>
            <a:r>
              <a:rPr sz="2450" spc="385" dirty="0"/>
              <a:t>=</a:t>
            </a:r>
            <a:r>
              <a:rPr sz="2450" spc="30" dirty="0"/>
              <a:t> </a:t>
            </a:r>
            <a:r>
              <a:rPr sz="2450" spc="30" dirty="0">
                <a:latin typeface="Cambria"/>
                <a:cs typeface="Cambria"/>
              </a:rPr>
              <a:t>L/</a:t>
            </a:r>
            <a:r>
              <a:rPr sz="2450" spc="30" dirty="0"/>
              <a:t>2?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758" y="2549968"/>
            <a:ext cx="250888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dirty="0">
                <a:latin typeface="Times New Roman"/>
                <a:cs typeface="Times New Roman"/>
              </a:rPr>
              <a:t>Box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B.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8819" y="3005453"/>
            <a:ext cx="405892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Here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two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wavefunctions.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79270" y="3798144"/>
            <a:ext cx="52959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10" dirty="0">
                <a:latin typeface="Times New Roman"/>
                <a:cs typeface="Times New Roman"/>
              </a:rPr>
              <a:t>1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2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1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78889" y="3685030"/>
            <a:ext cx="204343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722630" algn="l"/>
              </a:tabLst>
            </a:pPr>
            <a:r>
              <a:rPr sz="2450" spc="-50" dirty="0">
                <a:latin typeface="Cambria"/>
                <a:cs typeface="Cambria"/>
              </a:rPr>
              <a:t>ψ</a:t>
            </a:r>
            <a:r>
              <a:rPr sz="2450" dirty="0">
                <a:latin typeface="Cambria"/>
                <a:cs typeface="Cambria"/>
              </a:rPr>
              <a:t>	</a:t>
            </a:r>
            <a:r>
              <a:rPr sz="2450" spc="135" dirty="0">
                <a:latin typeface="Times New Roman"/>
                <a:cs typeface="Times New Roman"/>
              </a:rPr>
              <a:t>(</a:t>
            </a:r>
            <a:r>
              <a:rPr sz="2450" spc="135" dirty="0">
                <a:latin typeface="Cambria"/>
                <a:cs typeface="Cambria"/>
              </a:rPr>
              <a:t>x,</a:t>
            </a:r>
            <a:r>
              <a:rPr sz="2450" spc="-120" dirty="0">
                <a:latin typeface="Cambria"/>
                <a:cs typeface="Cambria"/>
              </a:rPr>
              <a:t> </a:t>
            </a:r>
            <a:r>
              <a:rPr sz="2450" spc="95" dirty="0">
                <a:latin typeface="Cambria"/>
                <a:cs typeface="Cambria"/>
              </a:rPr>
              <a:t>y,</a:t>
            </a:r>
            <a:r>
              <a:rPr sz="2450" spc="-125" dirty="0">
                <a:latin typeface="Cambria"/>
                <a:cs typeface="Cambria"/>
              </a:rPr>
              <a:t> </a:t>
            </a:r>
            <a:r>
              <a:rPr sz="2450" spc="85" dirty="0">
                <a:latin typeface="Cambria"/>
                <a:cs typeface="Cambria"/>
              </a:rPr>
              <a:t>z</a:t>
            </a:r>
            <a:r>
              <a:rPr sz="2450" spc="85" dirty="0">
                <a:latin typeface="Times New Roman"/>
                <a:cs typeface="Times New Roman"/>
              </a:rPr>
              <a:t>) </a:t>
            </a:r>
            <a:r>
              <a:rPr sz="2450" spc="335" dirty="0">
                <a:latin typeface="Times New Roman"/>
                <a:cs typeface="Times New Roman"/>
              </a:rPr>
              <a:t>=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911460" y="3516325"/>
            <a:ext cx="367030" cy="0"/>
          </a:xfrm>
          <a:custGeom>
            <a:avLst/>
            <a:gdLst/>
            <a:ahLst/>
            <a:cxnLst/>
            <a:rect l="l" t="t" r="r" b="b"/>
            <a:pathLst>
              <a:path w="367029">
                <a:moveTo>
                  <a:pt x="0" y="0"/>
                </a:moveTo>
                <a:lnTo>
                  <a:pt x="366750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009948" y="3472076"/>
            <a:ext cx="17018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50" dirty="0">
                <a:latin typeface="Times New Roman"/>
                <a:cs typeface="Times New Roman"/>
              </a:rPr>
              <a:t>8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926649" y="3933825"/>
            <a:ext cx="336550" cy="0"/>
          </a:xfrm>
          <a:custGeom>
            <a:avLst/>
            <a:gdLst/>
            <a:ahLst/>
            <a:cxnLst/>
            <a:rect l="l" t="t" r="r" b="b"/>
            <a:pathLst>
              <a:path w="336550">
                <a:moveTo>
                  <a:pt x="0" y="0"/>
                </a:moveTo>
                <a:lnTo>
                  <a:pt x="336384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888549" y="3819561"/>
            <a:ext cx="40640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sz="3675" spc="142" baseline="-15873" dirty="0">
                <a:latin typeface="Cambria"/>
                <a:cs typeface="Cambria"/>
              </a:rPr>
              <a:t>L</a:t>
            </a:r>
            <a:r>
              <a:rPr sz="2050" spc="95" dirty="0">
                <a:latin typeface="Times New Roman"/>
                <a:cs typeface="Times New Roman"/>
              </a:rPr>
              <a:t>3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317987" y="3685030"/>
            <a:ext cx="37846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25" dirty="0">
                <a:latin typeface="Times New Roman"/>
                <a:cs typeface="Times New Roman"/>
              </a:rPr>
              <a:t>sin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938864" y="3933825"/>
            <a:ext cx="210185" cy="0"/>
          </a:xfrm>
          <a:custGeom>
            <a:avLst/>
            <a:gdLst/>
            <a:ahLst/>
            <a:cxnLst/>
            <a:rect l="l" t="t" r="r" b="b"/>
            <a:pathLst>
              <a:path w="210185">
                <a:moveTo>
                  <a:pt x="0" y="0"/>
                </a:moveTo>
                <a:lnTo>
                  <a:pt x="209715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3583965" y="3195128"/>
            <a:ext cx="340360" cy="126809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1570" dirty="0">
                <a:latin typeface="Segoe UI Symbol"/>
                <a:cs typeface="Segoe UI Symbol"/>
              </a:rPr>
              <a:t>r</a:t>
            </a:r>
            <a:endParaRPr sz="2450">
              <a:latin typeface="Segoe UI Symbol"/>
              <a:cs typeface="Segoe UI Symbol"/>
            </a:endParaRPr>
          </a:p>
          <a:p>
            <a:pPr>
              <a:lnSpc>
                <a:spcPct val="100000"/>
              </a:lnSpc>
              <a:spcBef>
                <a:spcPts val="610"/>
              </a:spcBef>
            </a:pPr>
            <a:endParaRPr sz="245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50" spc="1570" dirty="0">
                <a:latin typeface="Segoe UI Symbol"/>
                <a:cs typeface="Segoe UI Symbol"/>
              </a:rPr>
              <a:t>r</a:t>
            </a:r>
            <a:endParaRPr sz="2450">
              <a:latin typeface="Segoe UI Symbol"/>
              <a:cs typeface="Segoe UI Symbo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218593" y="3472076"/>
            <a:ext cx="34480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75" dirty="0">
                <a:latin typeface="Times New Roman"/>
                <a:cs typeface="Times New Roman"/>
              </a:rPr>
              <a:t>2</a:t>
            </a:r>
            <a:r>
              <a:rPr sz="2450" spc="-75" dirty="0">
                <a:latin typeface="Cambria"/>
                <a:cs typeface="Cambria"/>
              </a:rPr>
              <a:t>π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231293" y="3933825"/>
            <a:ext cx="330835" cy="0"/>
          </a:xfrm>
          <a:custGeom>
            <a:avLst/>
            <a:gdLst/>
            <a:ahLst/>
            <a:cxnLst/>
            <a:rect l="l" t="t" r="r" b="b"/>
            <a:pathLst>
              <a:path w="330834">
                <a:moveTo>
                  <a:pt x="0" y="0"/>
                </a:moveTo>
                <a:lnTo>
                  <a:pt x="330517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5971679" y="3241165"/>
            <a:ext cx="1011555" cy="1268095"/>
          </a:xfrm>
          <a:prstGeom prst="rect">
            <a:avLst/>
          </a:prstGeom>
        </p:spPr>
        <p:txBody>
          <a:bodyPr vert="horz" wrap="square" lIns="0" tIns="3270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75"/>
              </a:spcBef>
              <a:tabLst>
                <a:tab pos="766445" algn="l"/>
              </a:tabLst>
            </a:pPr>
            <a:r>
              <a:rPr sz="2450" dirty="0">
                <a:latin typeface="Segoe UI Symbol"/>
                <a:cs typeface="Segoe UI Symbol"/>
              </a:rPr>
              <a:t>	 </a:t>
            </a:r>
            <a:endParaRPr sz="2450">
              <a:latin typeface="Segoe UI Symbol"/>
              <a:cs typeface="Segoe UI Symbol"/>
            </a:endParaRPr>
          </a:p>
          <a:p>
            <a:pPr>
              <a:lnSpc>
                <a:spcPct val="100000"/>
              </a:lnSpc>
              <a:spcBef>
                <a:spcPts val="1100"/>
              </a:spcBef>
            </a:pPr>
            <a:endParaRPr sz="245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50" dirty="0">
                <a:latin typeface="Segoe UI Symbol"/>
                <a:cs typeface="Segoe UI Symbol"/>
              </a:rPr>
              <a:t> </a:t>
            </a:r>
            <a:endParaRPr sz="2450">
              <a:latin typeface="Segoe UI Symbol"/>
              <a:cs typeface="Segoe UI Symbo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218593" y="3842860"/>
            <a:ext cx="344805" cy="897255"/>
          </a:xfrm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73025">
              <a:lnSpc>
                <a:spcPct val="100000"/>
              </a:lnSpc>
              <a:spcBef>
                <a:spcPts val="585"/>
              </a:spcBef>
            </a:pPr>
            <a:r>
              <a:rPr sz="2450" spc="275" dirty="0">
                <a:latin typeface="Cambria"/>
                <a:cs typeface="Cambria"/>
              </a:rPr>
              <a:t>L</a:t>
            </a:r>
            <a:endParaRPr sz="245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490"/>
              </a:spcBef>
            </a:pPr>
            <a:r>
              <a:rPr sz="2450" spc="-75" dirty="0">
                <a:latin typeface="Times New Roman"/>
                <a:cs typeface="Times New Roman"/>
              </a:rPr>
              <a:t>3</a:t>
            </a:r>
            <a:r>
              <a:rPr sz="2450" spc="-75" dirty="0">
                <a:latin typeface="Cambria"/>
                <a:cs typeface="Cambria"/>
              </a:rPr>
              <a:t>π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564286" y="3641882"/>
            <a:ext cx="824230" cy="867410"/>
          </a:xfrm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65"/>
              </a:spcBef>
              <a:tabLst>
                <a:tab pos="457834" algn="l"/>
              </a:tabLst>
            </a:pPr>
            <a:r>
              <a:rPr sz="2450" spc="-50" dirty="0">
                <a:latin typeface="Cambria"/>
                <a:cs typeface="Cambria"/>
              </a:rPr>
              <a:t>y</a:t>
            </a:r>
            <a:r>
              <a:rPr sz="2450" dirty="0">
                <a:latin typeface="Cambria"/>
                <a:cs typeface="Cambria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sin</a:t>
            </a:r>
            <a:endParaRPr sz="2450">
              <a:latin typeface="Times New Roman"/>
              <a:cs typeface="Times New Roman"/>
            </a:endParaRPr>
          </a:p>
          <a:p>
            <a:pPr marL="173990">
              <a:lnSpc>
                <a:spcPct val="100000"/>
              </a:lnSpc>
              <a:spcBef>
                <a:spcPts val="375"/>
              </a:spcBef>
            </a:pPr>
            <a:r>
              <a:rPr sz="2450" dirty="0">
                <a:latin typeface="Segoe UI Symbol"/>
                <a:cs typeface="Segoe UI Symbol"/>
              </a:rPr>
              <a:t> </a:t>
            </a:r>
            <a:endParaRPr sz="2450">
              <a:latin typeface="Segoe UI Symbol"/>
              <a:cs typeface="Segoe UI Symbo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7630947" y="3933825"/>
            <a:ext cx="210185" cy="0"/>
          </a:xfrm>
          <a:custGeom>
            <a:avLst/>
            <a:gdLst/>
            <a:ahLst/>
            <a:cxnLst/>
            <a:rect l="l" t="t" r="r" b="b"/>
            <a:pathLst>
              <a:path w="210184">
                <a:moveTo>
                  <a:pt x="0" y="0"/>
                </a:moveTo>
                <a:lnTo>
                  <a:pt x="209715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7843139" y="3685030"/>
            <a:ext cx="16891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50" dirty="0">
                <a:latin typeface="Cambria"/>
                <a:cs typeface="Cambria"/>
              </a:rPr>
              <a:t>z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679270" y="4662900"/>
            <a:ext cx="52959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10" dirty="0">
                <a:latin typeface="Times New Roman"/>
                <a:cs typeface="Times New Roman"/>
              </a:rPr>
              <a:t>1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3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1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478889" y="4549799"/>
            <a:ext cx="204343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722630" algn="l"/>
              </a:tabLst>
            </a:pPr>
            <a:r>
              <a:rPr sz="2450" spc="-50" dirty="0">
                <a:latin typeface="Cambria"/>
                <a:cs typeface="Cambria"/>
              </a:rPr>
              <a:t>ψ</a:t>
            </a:r>
            <a:r>
              <a:rPr sz="2450" dirty="0">
                <a:latin typeface="Cambria"/>
                <a:cs typeface="Cambria"/>
              </a:rPr>
              <a:t>	</a:t>
            </a:r>
            <a:r>
              <a:rPr sz="2450" spc="135" dirty="0">
                <a:latin typeface="Times New Roman"/>
                <a:cs typeface="Times New Roman"/>
              </a:rPr>
              <a:t>(</a:t>
            </a:r>
            <a:r>
              <a:rPr sz="2450" spc="135" dirty="0">
                <a:latin typeface="Cambria"/>
                <a:cs typeface="Cambria"/>
              </a:rPr>
              <a:t>x,</a:t>
            </a:r>
            <a:r>
              <a:rPr sz="2450" spc="-120" dirty="0">
                <a:latin typeface="Cambria"/>
                <a:cs typeface="Cambria"/>
              </a:rPr>
              <a:t> </a:t>
            </a:r>
            <a:r>
              <a:rPr sz="2450" spc="95" dirty="0">
                <a:latin typeface="Cambria"/>
                <a:cs typeface="Cambria"/>
              </a:rPr>
              <a:t>y,</a:t>
            </a:r>
            <a:r>
              <a:rPr sz="2450" spc="-125" dirty="0">
                <a:latin typeface="Cambria"/>
                <a:cs typeface="Cambria"/>
              </a:rPr>
              <a:t> </a:t>
            </a:r>
            <a:r>
              <a:rPr sz="2450" spc="85" dirty="0">
                <a:latin typeface="Cambria"/>
                <a:cs typeface="Cambria"/>
              </a:rPr>
              <a:t>z</a:t>
            </a:r>
            <a:r>
              <a:rPr sz="2450" spc="85" dirty="0">
                <a:latin typeface="Times New Roman"/>
                <a:cs typeface="Times New Roman"/>
              </a:rPr>
              <a:t>) </a:t>
            </a:r>
            <a:r>
              <a:rPr sz="2450" spc="335" dirty="0">
                <a:latin typeface="Times New Roman"/>
                <a:cs typeface="Times New Roman"/>
              </a:rPr>
              <a:t>=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911460" y="4381081"/>
            <a:ext cx="367030" cy="0"/>
          </a:xfrm>
          <a:custGeom>
            <a:avLst/>
            <a:gdLst/>
            <a:ahLst/>
            <a:cxnLst/>
            <a:rect l="l" t="t" r="r" b="b"/>
            <a:pathLst>
              <a:path w="367029">
                <a:moveTo>
                  <a:pt x="0" y="0"/>
                </a:moveTo>
                <a:lnTo>
                  <a:pt x="366750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4009948" y="4336832"/>
            <a:ext cx="17018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50" dirty="0">
                <a:latin typeface="Times New Roman"/>
                <a:cs typeface="Times New Roman"/>
              </a:rPr>
              <a:t>8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926649" y="4798593"/>
            <a:ext cx="336550" cy="0"/>
          </a:xfrm>
          <a:custGeom>
            <a:avLst/>
            <a:gdLst/>
            <a:ahLst/>
            <a:cxnLst/>
            <a:rect l="l" t="t" r="r" b="b"/>
            <a:pathLst>
              <a:path w="336550">
                <a:moveTo>
                  <a:pt x="0" y="0"/>
                </a:moveTo>
                <a:lnTo>
                  <a:pt x="336384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3888549" y="4684317"/>
            <a:ext cx="40640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sz="3675" spc="142" baseline="-15873" dirty="0">
                <a:latin typeface="Cambria"/>
                <a:cs typeface="Cambria"/>
              </a:rPr>
              <a:t>L</a:t>
            </a:r>
            <a:r>
              <a:rPr sz="2050" spc="95" dirty="0">
                <a:latin typeface="Times New Roman"/>
                <a:cs typeface="Times New Roman"/>
              </a:rPr>
              <a:t>3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722977" y="3335602"/>
            <a:ext cx="816610" cy="1268095"/>
          </a:xfrm>
          <a:prstGeom prst="rect">
            <a:avLst/>
          </a:prstGeom>
        </p:spPr>
        <p:txBody>
          <a:bodyPr vert="horz" wrap="square" lIns="0" tIns="3270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75"/>
              </a:spcBef>
              <a:tabLst>
                <a:tab pos="615315" algn="l"/>
              </a:tabLst>
            </a:pPr>
            <a:r>
              <a:rPr sz="2450" dirty="0">
                <a:latin typeface="Segoe UI Symbol"/>
                <a:cs typeface="Segoe UI Symbol"/>
              </a:rPr>
              <a:t>	 </a:t>
            </a:r>
            <a:endParaRPr sz="2450">
              <a:latin typeface="Segoe UI Symbol"/>
              <a:cs typeface="Segoe UI Symbol"/>
            </a:endParaRPr>
          </a:p>
          <a:p>
            <a:pPr>
              <a:lnSpc>
                <a:spcPct val="100000"/>
              </a:lnSpc>
              <a:spcBef>
                <a:spcPts val="1100"/>
              </a:spcBef>
            </a:pPr>
            <a:endParaRPr sz="245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50" dirty="0">
                <a:latin typeface="Segoe UI Symbol"/>
                <a:cs typeface="Segoe UI Symbol"/>
              </a:rPr>
              <a:t> </a:t>
            </a:r>
            <a:endParaRPr sz="2450">
              <a:latin typeface="Segoe UI Symbol"/>
              <a:cs typeface="Segoe UI Symbo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317987" y="4549799"/>
            <a:ext cx="37846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25" dirty="0">
                <a:latin typeface="Times New Roman"/>
                <a:cs typeface="Times New Roman"/>
              </a:rPr>
              <a:t>sin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4938864" y="4798593"/>
            <a:ext cx="210185" cy="0"/>
          </a:xfrm>
          <a:custGeom>
            <a:avLst/>
            <a:gdLst/>
            <a:ahLst/>
            <a:cxnLst/>
            <a:rect l="l" t="t" r="r" b="b"/>
            <a:pathLst>
              <a:path w="210185">
                <a:moveTo>
                  <a:pt x="0" y="0"/>
                </a:moveTo>
                <a:lnTo>
                  <a:pt x="209715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4926164" y="3420940"/>
            <a:ext cx="235585" cy="17481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11430">
              <a:lnSpc>
                <a:spcPct val="114900"/>
              </a:lnSpc>
              <a:spcBef>
                <a:spcPts val="90"/>
              </a:spcBef>
            </a:pPr>
            <a:r>
              <a:rPr sz="2450" spc="-50" dirty="0">
                <a:latin typeface="Cambria"/>
                <a:cs typeface="Cambria"/>
              </a:rPr>
              <a:t>π </a:t>
            </a:r>
            <a:r>
              <a:rPr sz="2450" spc="275" dirty="0">
                <a:latin typeface="Cambria"/>
                <a:cs typeface="Cambria"/>
              </a:rPr>
              <a:t>L</a:t>
            </a:r>
            <a:endParaRPr sz="2450">
              <a:latin typeface="Cambria"/>
              <a:cs typeface="Cambria"/>
            </a:endParaRPr>
          </a:p>
          <a:p>
            <a:pPr marL="12700" marR="5080" indent="11430">
              <a:lnSpc>
                <a:spcPct val="114900"/>
              </a:lnSpc>
              <a:spcBef>
                <a:spcPts val="55"/>
              </a:spcBef>
            </a:pPr>
            <a:r>
              <a:rPr sz="2450" spc="-50" dirty="0">
                <a:latin typeface="Cambria"/>
                <a:cs typeface="Cambria"/>
              </a:rPr>
              <a:t>π </a:t>
            </a:r>
            <a:r>
              <a:rPr sz="2450" spc="275" dirty="0">
                <a:latin typeface="Cambria"/>
                <a:cs typeface="Cambria"/>
              </a:rPr>
              <a:t>L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151056" y="3547445"/>
            <a:ext cx="794385" cy="1056640"/>
          </a:xfrm>
          <a:prstGeom prst="rect">
            <a:avLst/>
          </a:prstGeom>
        </p:spPr>
        <p:txBody>
          <a:bodyPr vert="horz" wrap="square" lIns="0" tIns="1536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10"/>
              </a:spcBef>
              <a:tabLst>
                <a:tab pos="427990" algn="l"/>
              </a:tabLst>
            </a:pPr>
            <a:r>
              <a:rPr sz="2450" spc="140" dirty="0">
                <a:latin typeface="Cambria"/>
                <a:cs typeface="Cambria"/>
              </a:rPr>
              <a:t>x</a:t>
            </a:r>
            <a:r>
              <a:rPr sz="2450" dirty="0">
                <a:latin typeface="Cambria"/>
                <a:cs typeface="Cambria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sin</a:t>
            </a:r>
            <a:endParaRPr sz="2450">
              <a:latin typeface="Times New Roman"/>
              <a:cs typeface="Times New Roman"/>
            </a:endParaRPr>
          </a:p>
          <a:p>
            <a:pPr marL="187325">
              <a:lnSpc>
                <a:spcPct val="100000"/>
              </a:lnSpc>
              <a:spcBef>
                <a:spcPts val="1120"/>
              </a:spcBef>
            </a:pPr>
            <a:r>
              <a:rPr sz="2450" dirty="0">
                <a:latin typeface="Segoe UI Symbol"/>
                <a:cs typeface="Segoe UI Symbol"/>
              </a:rPr>
              <a:t> </a:t>
            </a:r>
            <a:endParaRPr sz="2450">
              <a:latin typeface="Segoe UI Symbol"/>
              <a:cs typeface="Segoe UI Symbo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151056" y="4549799"/>
            <a:ext cx="79438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27990" algn="l"/>
              </a:tabLst>
            </a:pPr>
            <a:r>
              <a:rPr sz="2450" spc="140" dirty="0">
                <a:latin typeface="Cambria"/>
                <a:cs typeface="Cambria"/>
              </a:rPr>
              <a:t>x</a:t>
            </a:r>
            <a:r>
              <a:rPr sz="2450" dirty="0">
                <a:latin typeface="Cambria"/>
                <a:cs typeface="Cambria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sin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6231293" y="4798593"/>
            <a:ext cx="330835" cy="0"/>
          </a:xfrm>
          <a:custGeom>
            <a:avLst/>
            <a:gdLst/>
            <a:ahLst/>
            <a:cxnLst/>
            <a:rect l="l" t="t" r="r" b="b"/>
            <a:pathLst>
              <a:path w="330834">
                <a:moveTo>
                  <a:pt x="0" y="0"/>
                </a:moveTo>
                <a:lnTo>
                  <a:pt x="330517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6278994" y="4765724"/>
            <a:ext cx="23558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275" dirty="0">
                <a:latin typeface="Cambria"/>
                <a:cs typeface="Cambria"/>
              </a:rPr>
              <a:t>L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564286" y="4549799"/>
            <a:ext cx="82423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57834" algn="l"/>
              </a:tabLst>
            </a:pPr>
            <a:r>
              <a:rPr sz="2450" spc="-50" dirty="0">
                <a:latin typeface="Cambria"/>
                <a:cs typeface="Cambria"/>
              </a:rPr>
              <a:t>y</a:t>
            </a:r>
            <a:r>
              <a:rPr sz="2450" dirty="0">
                <a:latin typeface="Cambria"/>
                <a:cs typeface="Cambria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sin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7630947" y="4798593"/>
            <a:ext cx="210185" cy="0"/>
          </a:xfrm>
          <a:custGeom>
            <a:avLst/>
            <a:gdLst/>
            <a:ahLst/>
            <a:cxnLst/>
            <a:rect l="l" t="t" r="r" b="b"/>
            <a:pathLst>
              <a:path w="210184">
                <a:moveTo>
                  <a:pt x="0" y="0"/>
                </a:moveTo>
                <a:lnTo>
                  <a:pt x="209715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7618247" y="3420940"/>
            <a:ext cx="235585" cy="17481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11430">
              <a:lnSpc>
                <a:spcPct val="114900"/>
              </a:lnSpc>
              <a:spcBef>
                <a:spcPts val="90"/>
              </a:spcBef>
            </a:pPr>
            <a:r>
              <a:rPr sz="2450" spc="-50" dirty="0">
                <a:latin typeface="Cambria"/>
                <a:cs typeface="Cambria"/>
              </a:rPr>
              <a:t>π </a:t>
            </a:r>
            <a:r>
              <a:rPr sz="2450" spc="275" dirty="0">
                <a:latin typeface="Cambria"/>
                <a:cs typeface="Cambria"/>
              </a:rPr>
              <a:t>L</a:t>
            </a:r>
            <a:endParaRPr sz="2450">
              <a:latin typeface="Cambria"/>
              <a:cs typeface="Cambria"/>
            </a:endParaRPr>
          </a:p>
          <a:p>
            <a:pPr marL="12700" marR="5080" indent="11430">
              <a:lnSpc>
                <a:spcPct val="114900"/>
              </a:lnSpc>
              <a:spcBef>
                <a:spcPts val="55"/>
              </a:spcBef>
            </a:pPr>
            <a:r>
              <a:rPr sz="2450" spc="-50" dirty="0">
                <a:latin typeface="Cambria"/>
                <a:cs typeface="Cambria"/>
              </a:rPr>
              <a:t>π </a:t>
            </a:r>
            <a:r>
              <a:rPr sz="2450" spc="275" dirty="0">
                <a:latin typeface="Cambria"/>
                <a:cs typeface="Cambria"/>
              </a:rPr>
              <a:t>L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7843139" y="4549799"/>
            <a:ext cx="16891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50" dirty="0">
                <a:latin typeface="Cambria"/>
                <a:cs typeface="Cambria"/>
              </a:rPr>
              <a:t>z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7415059" y="3335602"/>
            <a:ext cx="798830" cy="1268095"/>
          </a:xfrm>
          <a:prstGeom prst="rect">
            <a:avLst/>
          </a:prstGeom>
        </p:spPr>
        <p:txBody>
          <a:bodyPr vert="horz" wrap="square" lIns="0" tIns="3270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75"/>
              </a:spcBef>
              <a:tabLst>
                <a:tab pos="597535" algn="l"/>
              </a:tabLst>
            </a:pPr>
            <a:r>
              <a:rPr sz="2450" dirty="0">
                <a:latin typeface="Segoe UI Symbol"/>
                <a:cs typeface="Segoe UI Symbol"/>
              </a:rPr>
              <a:t>	 </a:t>
            </a:r>
            <a:endParaRPr sz="2450">
              <a:latin typeface="Segoe UI Symbol"/>
              <a:cs typeface="Segoe UI Symbol"/>
            </a:endParaRPr>
          </a:p>
          <a:p>
            <a:pPr>
              <a:lnSpc>
                <a:spcPct val="100000"/>
              </a:lnSpc>
            </a:pPr>
            <a:endParaRPr sz="2450">
              <a:latin typeface="Segoe UI Symbol"/>
              <a:cs typeface="Segoe UI Symbol"/>
            </a:endParaRPr>
          </a:p>
          <a:p>
            <a:pPr>
              <a:lnSpc>
                <a:spcPct val="100000"/>
              </a:lnSpc>
              <a:spcBef>
                <a:spcPts val="295"/>
              </a:spcBef>
            </a:pPr>
            <a:endParaRPr sz="245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tabLst>
                <a:tab pos="597535" algn="l"/>
              </a:tabLst>
            </a:pPr>
            <a:r>
              <a:rPr sz="2450" dirty="0">
                <a:latin typeface="Segoe UI Symbol"/>
                <a:cs typeface="Segoe UI Symbol"/>
              </a:rPr>
              <a:t>	 </a:t>
            </a:r>
            <a:endParaRPr sz="2450">
              <a:latin typeface="Segoe UI Symbol"/>
              <a:cs typeface="Segoe UI Symbo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668019" y="5249150"/>
            <a:ext cx="8355965" cy="1557655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62865" marR="53975" algn="just">
              <a:lnSpc>
                <a:spcPct val="103099"/>
              </a:lnSpc>
              <a:spcBef>
                <a:spcPts val="35"/>
              </a:spcBef>
            </a:pPr>
            <a:r>
              <a:rPr sz="2450" dirty="0">
                <a:latin typeface="Times New Roman"/>
                <a:cs typeface="Times New Roman"/>
              </a:rPr>
              <a:t>Looking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middle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factor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(where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-dependence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lives)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we </a:t>
            </a:r>
            <a:r>
              <a:rPr sz="2450" spc="-35" dirty="0">
                <a:latin typeface="Times New Roman"/>
                <a:cs typeface="Times New Roman"/>
              </a:rPr>
              <a:t>see</a:t>
            </a:r>
            <a:r>
              <a:rPr sz="245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y</a:t>
            </a:r>
            <a:r>
              <a:rPr sz="2450" spc="190" dirty="0">
                <a:latin typeface="Cambria"/>
                <a:cs typeface="Cambria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75" dirty="0">
                <a:latin typeface="Cambria"/>
                <a:cs typeface="Cambria"/>
              </a:rPr>
              <a:t>L/</a:t>
            </a:r>
            <a:r>
              <a:rPr sz="2450" spc="75" dirty="0">
                <a:latin typeface="Times New Roman"/>
                <a:cs typeface="Times New Roman"/>
              </a:rPr>
              <a:t>2</a:t>
            </a:r>
            <a:r>
              <a:rPr sz="2450" dirty="0">
                <a:latin typeface="Times New Roman"/>
                <a:cs typeface="Times New Roman"/>
              </a:rPr>
              <a:t> the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two functions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55" dirty="0">
                <a:latin typeface="Times New Roman"/>
                <a:cs typeface="Times New Roman"/>
              </a:rPr>
              <a:t>give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i="1" spc="55" dirty="0">
                <a:latin typeface="Times New Roman"/>
                <a:cs typeface="Times New Roman"/>
              </a:rPr>
              <a:t>−</a:t>
            </a:r>
            <a:r>
              <a:rPr sz="2450" spc="55" dirty="0">
                <a:latin typeface="Times New Roman"/>
                <a:cs typeface="Times New Roman"/>
              </a:rPr>
              <a:t>1,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respectively. </a:t>
            </a:r>
            <a:r>
              <a:rPr sz="2450" dirty="0">
                <a:latin typeface="Times New Roman"/>
                <a:cs typeface="Times New Roman"/>
              </a:rPr>
              <a:t>Since</a:t>
            </a:r>
            <a:r>
              <a:rPr sz="2450" spc="22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goes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like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3075" baseline="28455" dirty="0">
                <a:latin typeface="Times New Roman"/>
                <a:cs typeface="Times New Roman"/>
              </a:rPr>
              <a:t>2</a:t>
            </a:r>
            <a:r>
              <a:rPr sz="2450" dirty="0">
                <a:latin typeface="Times New Roman"/>
                <a:cs typeface="Times New Roman"/>
              </a:rPr>
              <a:t>,</a:t>
            </a:r>
            <a:r>
              <a:rPr sz="2450" spc="3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we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know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>
                <a:latin typeface="Times New Roman"/>
                <a:cs typeface="Times New Roman"/>
              </a:rPr>
              <a:t>3</a:t>
            </a:r>
            <a:r>
              <a:rPr sz="3075" baseline="-13550" dirty="0">
                <a:latin typeface="Cambria"/>
                <a:cs typeface="Cambria"/>
              </a:rPr>
              <a:t>,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3075" spc="577" baseline="-135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has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much </a:t>
            </a:r>
            <a:r>
              <a:rPr sz="2450" dirty="0">
                <a:latin typeface="Times New Roman"/>
                <a:cs typeface="Times New Roman"/>
              </a:rPr>
              <a:t>higher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probability.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6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73507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7.2.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65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DIMENSIONS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167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You</a:t>
            </a:r>
            <a:r>
              <a:rPr spc="470" dirty="0"/>
              <a:t> </a:t>
            </a:r>
            <a:r>
              <a:rPr dirty="0"/>
              <a:t>have</a:t>
            </a:r>
            <a:r>
              <a:rPr spc="480" dirty="0"/>
              <a:t> </a:t>
            </a:r>
            <a:r>
              <a:rPr dirty="0"/>
              <a:t>two</a:t>
            </a:r>
            <a:r>
              <a:rPr spc="480" dirty="0"/>
              <a:t> </a:t>
            </a:r>
            <a:r>
              <a:rPr dirty="0"/>
              <a:t>cubical</a:t>
            </a:r>
            <a:r>
              <a:rPr spc="480" dirty="0"/>
              <a:t> </a:t>
            </a:r>
            <a:r>
              <a:rPr dirty="0"/>
              <a:t>boxes,</a:t>
            </a:r>
            <a:r>
              <a:rPr spc="580" dirty="0"/>
              <a:t> </a:t>
            </a:r>
            <a:r>
              <a:rPr dirty="0"/>
              <a:t>each</a:t>
            </a:r>
            <a:r>
              <a:rPr spc="480" dirty="0"/>
              <a:t> </a:t>
            </a:r>
            <a:r>
              <a:rPr dirty="0"/>
              <a:t>containing</a:t>
            </a:r>
            <a:r>
              <a:rPr spc="480" dirty="0"/>
              <a:t> </a:t>
            </a:r>
            <a:r>
              <a:rPr dirty="0"/>
              <a:t>a</a:t>
            </a:r>
            <a:r>
              <a:rPr spc="480" dirty="0"/>
              <a:t> </a:t>
            </a:r>
            <a:r>
              <a:rPr dirty="0"/>
              <a:t>particle</a:t>
            </a:r>
            <a:r>
              <a:rPr spc="480" dirty="0"/>
              <a:t> </a:t>
            </a:r>
            <a:r>
              <a:rPr dirty="0"/>
              <a:t>in</a:t>
            </a:r>
            <a:r>
              <a:rPr spc="480" dirty="0"/>
              <a:t> </a:t>
            </a:r>
            <a:r>
              <a:rPr spc="-25" dirty="0"/>
              <a:t>its </a:t>
            </a:r>
            <a:r>
              <a:rPr dirty="0"/>
              <a:t>ground</a:t>
            </a:r>
            <a:r>
              <a:rPr spc="330" dirty="0"/>
              <a:t> </a:t>
            </a:r>
            <a:r>
              <a:rPr spc="50" dirty="0"/>
              <a:t>state.</a:t>
            </a:r>
            <a:r>
              <a:rPr spc="245" dirty="0"/>
              <a:t>  </a:t>
            </a:r>
            <a:r>
              <a:rPr dirty="0"/>
              <a:t>Box</a:t>
            </a:r>
            <a:r>
              <a:rPr spc="340" dirty="0"/>
              <a:t> </a:t>
            </a:r>
            <a:r>
              <a:rPr dirty="0"/>
              <a:t>A</a:t>
            </a:r>
            <a:r>
              <a:rPr spc="340" dirty="0"/>
              <a:t> </a:t>
            </a:r>
            <a:r>
              <a:rPr dirty="0"/>
              <a:t>is</a:t>
            </a:r>
            <a:r>
              <a:rPr spc="335" dirty="0"/>
              <a:t> </a:t>
            </a:r>
            <a:r>
              <a:rPr dirty="0"/>
              <a:t>1</a:t>
            </a:r>
            <a:r>
              <a:rPr spc="345" dirty="0"/>
              <a:t> </a:t>
            </a:r>
            <a:r>
              <a:rPr dirty="0"/>
              <a:t>meter</a:t>
            </a:r>
            <a:r>
              <a:rPr spc="340" dirty="0"/>
              <a:t> </a:t>
            </a:r>
            <a:r>
              <a:rPr dirty="0"/>
              <a:t>across</a:t>
            </a:r>
            <a:r>
              <a:rPr spc="340" dirty="0"/>
              <a:t> </a:t>
            </a:r>
            <a:r>
              <a:rPr dirty="0"/>
              <a:t>and</a:t>
            </a:r>
            <a:r>
              <a:rPr spc="340" dirty="0"/>
              <a:t> </a:t>
            </a:r>
            <a:r>
              <a:rPr dirty="0"/>
              <a:t>Box</a:t>
            </a:r>
            <a:r>
              <a:rPr spc="340" dirty="0"/>
              <a:t> </a:t>
            </a:r>
            <a:r>
              <a:rPr dirty="0"/>
              <a:t>B</a:t>
            </a:r>
            <a:r>
              <a:rPr spc="340" dirty="0"/>
              <a:t> </a:t>
            </a:r>
            <a:r>
              <a:rPr dirty="0"/>
              <a:t>is</a:t>
            </a:r>
            <a:r>
              <a:rPr spc="340" dirty="0"/>
              <a:t> </a:t>
            </a:r>
            <a:r>
              <a:rPr dirty="0"/>
              <a:t>2</a:t>
            </a:r>
            <a:r>
              <a:rPr spc="340" dirty="0"/>
              <a:t> </a:t>
            </a:r>
            <a:r>
              <a:rPr spc="-10" dirty="0"/>
              <a:t>meters </a:t>
            </a:r>
            <a:r>
              <a:rPr dirty="0"/>
              <a:t>across.</a:t>
            </a:r>
            <a:r>
              <a:rPr spc="345" dirty="0"/>
              <a:t>  </a:t>
            </a:r>
            <a:r>
              <a:rPr dirty="0"/>
              <a:t>In</a:t>
            </a:r>
            <a:r>
              <a:rPr spc="415" dirty="0"/>
              <a:t> </a:t>
            </a:r>
            <a:r>
              <a:rPr dirty="0"/>
              <a:t>which</a:t>
            </a:r>
            <a:r>
              <a:rPr spc="409" dirty="0"/>
              <a:t> </a:t>
            </a:r>
            <a:r>
              <a:rPr dirty="0"/>
              <a:t>box</a:t>
            </a:r>
            <a:r>
              <a:rPr spc="409" dirty="0"/>
              <a:t> </a:t>
            </a:r>
            <a:r>
              <a:rPr dirty="0"/>
              <a:t>is</a:t>
            </a:r>
            <a:r>
              <a:rPr spc="409" dirty="0"/>
              <a:t> </a:t>
            </a:r>
            <a:r>
              <a:rPr i="1" dirty="0">
                <a:latin typeface="Times New Roman"/>
                <a:cs typeface="Times New Roman"/>
              </a:rPr>
              <a:t>|</a:t>
            </a:r>
            <a:r>
              <a:rPr dirty="0">
                <a:latin typeface="Cambria"/>
                <a:cs typeface="Cambria"/>
              </a:rPr>
              <a:t>ψ</a:t>
            </a:r>
            <a:r>
              <a:rPr i="1" dirty="0">
                <a:latin typeface="Times New Roman"/>
                <a:cs typeface="Times New Roman"/>
              </a:rPr>
              <a:t>|</a:t>
            </a:r>
            <a:r>
              <a:rPr sz="3075" baseline="24390" dirty="0"/>
              <a:t>2</a:t>
            </a:r>
            <a:r>
              <a:rPr sz="3075" spc="37" baseline="24390" dirty="0"/>
              <a:t>  </a:t>
            </a:r>
            <a:r>
              <a:rPr sz="2450" dirty="0"/>
              <a:t>larger</a:t>
            </a:r>
            <a:r>
              <a:rPr sz="2450" spc="415" dirty="0"/>
              <a:t> </a:t>
            </a:r>
            <a:r>
              <a:rPr sz="2450" dirty="0"/>
              <a:t>in</a:t>
            </a:r>
            <a:r>
              <a:rPr sz="2450" spc="409" dirty="0"/>
              <a:t> </a:t>
            </a:r>
            <a:r>
              <a:rPr sz="2450" dirty="0"/>
              <a:t>the</a:t>
            </a:r>
            <a:r>
              <a:rPr sz="2450" spc="415" dirty="0"/>
              <a:t> </a:t>
            </a:r>
            <a:r>
              <a:rPr sz="2450" dirty="0"/>
              <a:t>middle</a:t>
            </a:r>
            <a:r>
              <a:rPr sz="2450" spc="415" dirty="0"/>
              <a:t> </a:t>
            </a:r>
            <a:r>
              <a:rPr sz="2450" dirty="0"/>
              <a:t>of</a:t>
            </a:r>
            <a:r>
              <a:rPr sz="2450" spc="415" dirty="0"/>
              <a:t> </a:t>
            </a:r>
            <a:r>
              <a:rPr sz="2450" dirty="0"/>
              <a:t>the</a:t>
            </a:r>
            <a:r>
              <a:rPr sz="2450" spc="415" dirty="0"/>
              <a:t> </a:t>
            </a:r>
            <a:r>
              <a:rPr sz="2450" spc="-20" dirty="0"/>
              <a:t>box?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8819" y="2143269"/>
            <a:ext cx="2287270" cy="2202180"/>
          </a:xfrm>
          <a:prstGeom prst="rect">
            <a:avLst/>
          </a:prstGeom>
        </p:spPr>
        <p:txBody>
          <a:bodyPr vert="horz" wrap="square" lIns="0" tIns="2203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735"/>
              </a:spcBef>
            </a:pPr>
            <a:r>
              <a:rPr sz="2450" dirty="0">
                <a:latin typeface="Times New Roman"/>
                <a:cs typeface="Times New Roman"/>
              </a:rPr>
              <a:t>(Choose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  <a:p>
            <a:pPr marL="382905" indent="-370205">
              <a:lnSpc>
                <a:spcPct val="100000"/>
              </a:lnSpc>
              <a:spcBef>
                <a:spcPts val="1645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Times New Roman"/>
                <a:cs typeface="Times New Roman"/>
              </a:rPr>
              <a:t>Box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A</a:t>
            </a:r>
            <a:endParaRPr sz="2450">
              <a:latin typeface="Times New Roman"/>
              <a:cs typeface="Times New Roman"/>
            </a:endParaRPr>
          </a:p>
          <a:p>
            <a:pPr marL="383540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Times New Roman"/>
                <a:cs typeface="Times New Roman"/>
              </a:rPr>
              <a:t>Box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B</a:t>
            </a:r>
            <a:endParaRPr sz="2450">
              <a:latin typeface="Times New Roman"/>
              <a:cs typeface="Times New Roman"/>
            </a:endParaRPr>
          </a:p>
          <a:p>
            <a:pPr marL="38290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Times New Roman"/>
                <a:cs typeface="Times New Roman"/>
              </a:rPr>
              <a:t>They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equal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6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73507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7.2.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65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DIMENSIONS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167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You</a:t>
            </a:r>
            <a:r>
              <a:rPr spc="470" dirty="0"/>
              <a:t> </a:t>
            </a:r>
            <a:r>
              <a:rPr dirty="0"/>
              <a:t>have</a:t>
            </a:r>
            <a:r>
              <a:rPr spc="480" dirty="0"/>
              <a:t> </a:t>
            </a:r>
            <a:r>
              <a:rPr dirty="0"/>
              <a:t>two</a:t>
            </a:r>
            <a:r>
              <a:rPr spc="480" dirty="0"/>
              <a:t> </a:t>
            </a:r>
            <a:r>
              <a:rPr dirty="0"/>
              <a:t>cubical</a:t>
            </a:r>
            <a:r>
              <a:rPr spc="480" dirty="0"/>
              <a:t> </a:t>
            </a:r>
            <a:r>
              <a:rPr dirty="0"/>
              <a:t>boxes,</a:t>
            </a:r>
            <a:r>
              <a:rPr spc="580" dirty="0"/>
              <a:t> </a:t>
            </a:r>
            <a:r>
              <a:rPr dirty="0"/>
              <a:t>each</a:t>
            </a:r>
            <a:r>
              <a:rPr spc="480" dirty="0"/>
              <a:t> </a:t>
            </a:r>
            <a:r>
              <a:rPr dirty="0"/>
              <a:t>containing</a:t>
            </a:r>
            <a:r>
              <a:rPr spc="480" dirty="0"/>
              <a:t> </a:t>
            </a:r>
            <a:r>
              <a:rPr dirty="0"/>
              <a:t>a</a:t>
            </a:r>
            <a:r>
              <a:rPr spc="480" dirty="0"/>
              <a:t> </a:t>
            </a:r>
            <a:r>
              <a:rPr dirty="0"/>
              <a:t>particle</a:t>
            </a:r>
            <a:r>
              <a:rPr spc="480" dirty="0"/>
              <a:t> </a:t>
            </a:r>
            <a:r>
              <a:rPr dirty="0"/>
              <a:t>in</a:t>
            </a:r>
            <a:r>
              <a:rPr spc="480" dirty="0"/>
              <a:t> </a:t>
            </a:r>
            <a:r>
              <a:rPr spc="-25" dirty="0"/>
              <a:t>its </a:t>
            </a:r>
            <a:r>
              <a:rPr dirty="0"/>
              <a:t>ground</a:t>
            </a:r>
            <a:r>
              <a:rPr spc="330" dirty="0"/>
              <a:t> </a:t>
            </a:r>
            <a:r>
              <a:rPr spc="50" dirty="0"/>
              <a:t>state.</a:t>
            </a:r>
            <a:r>
              <a:rPr spc="245" dirty="0"/>
              <a:t>  </a:t>
            </a:r>
            <a:r>
              <a:rPr dirty="0"/>
              <a:t>Box</a:t>
            </a:r>
            <a:r>
              <a:rPr spc="340" dirty="0"/>
              <a:t> </a:t>
            </a:r>
            <a:r>
              <a:rPr dirty="0"/>
              <a:t>A</a:t>
            </a:r>
            <a:r>
              <a:rPr spc="340" dirty="0"/>
              <a:t> </a:t>
            </a:r>
            <a:r>
              <a:rPr dirty="0"/>
              <a:t>is</a:t>
            </a:r>
            <a:r>
              <a:rPr spc="335" dirty="0"/>
              <a:t> </a:t>
            </a:r>
            <a:r>
              <a:rPr dirty="0"/>
              <a:t>1</a:t>
            </a:r>
            <a:r>
              <a:rPr spc="345" dirty="0"/>
              <a:t> </a:t>
            </a:r>
            <a:r>
              <a:rPr dirty="0"/>
              <a:t>meter</a:t>
            </a:r>
            <a:r>
              <a:rPr spc="340" dirty="0"/>
              <a:t> </a:t>
            </a:r>
            <a:r>
              <a:rPr dirty="0"/>
              <a:t>across</a:t>
            </a:r>
            <a:r>
              <a:rPr spc="340" dirty="0"/>
              <a:t> </a:t>
            </a:r>
            <a:r>
              <a:rPr dirty="0"/>
              <a:t>and</a:t>
            </a:r>
            <a:r>
              <a:rPr spc="340" dirty="0"/>
              <a:t> </a:t>
            </a:r>
            <a:r>
              <a:rPr dirty="0"/>
              <a:t>Box</a:t>
            </a:r>
            <a:r>
              <a:rPr spc="340" dirty="0"/>
              <a:t> </a:t>
            </a:r>
            <a:r>
              <a:rPr dirty="0"/>
              <a:t>B</a:t>
            </a:r>
            <a:r>
              <a:rPr spc="340" dirty="0"/>
              <a:t> </a:t>
            </a:r>
            <a:r>
              <a:rPr dirty="0"/>
              <a:t>is</a:t>
            </a:r>
            <a:r>
              <a:rPr spc="340" dirty="0"/>
              <a:t> </a:t>
            </a:r>
            <a:r>
              <a:rPr dirty="0"/>
              <a:t>2</a:t>
            </a:r>
            <a:r>
              <a:rPr spc="340" dirty="0"/>
              <a:t> </a:t>
            </a:r>
            <a:r>
              <a:rPr spc="-10" dirty="0"/>
              <a:t>meters </a:t>
            </a:r>
            <a:r>
              <a:rPr dirty="0"/>
              <a:t>across.</a:t>
            </a:r>
            <a:r>
              <a:rPr spc="345" dirty="0"/>
              <a:t>  </a:t>
            </a:r>
            <a:r>
              <a:rPr dirty="0"/>
              <a:t>In</a:t>
            </a:r>
            <a:r>
              <a:rPr spc="415" dirty="0"/>
              <a:t> </a:t>
            </a:r>
            <a:r>
              <a:rPr dirty="0"/>
              <a:t>which</a:t>
            </a:r>
            <a:r>
              <a:rPr spc="409" dirty="0"/>
              <a:t> </a:t>
            </a:r>
            <a:r>
              <a:rPr dirty="0"/>
              <a:t>box</a:t>
            </a:r>
            <a:r>
              <a:rPr spc="409" dirty="0"/>
              <a:t> </a:t>
            </a:r>
            <a:r>
              <a:rPr dirty="0"/>
              <a:t>is</a:t>
            </a:r>
            <a:r>
              <a:rPr spc="409" dirty="0"/>
              <a:t> </a:t>
            </a:r>
            <a:r>
              <a:rPr i="1" dirty="0">
                <a:latin typeface="Times New Roman"/>
                <a:cs typeface="Times New Roman"/>
              </a:rPr>
              <a:t>|</a:t>
            </a:r>
            <a:r>
              <a:rPr dirty="0">
                <a:latin typeface="Cambria"/>
                <a:cs typeface="Cambria"/>
              </a:rPr>
              <a:t>ψ</a:t>
            </a:r>
            <a:r>
              <a:rPr i="1" dirty="0">
                <a:latin typeface="Times New Roman"/>
                <a:cs typeface="Times New Roman"/>
              </a:rPr>
              <a:t>|</a:t>
            </a:r>
            <a:r>
              <a:rPr sz="3075" baseline="24390" dirty="0"/>
              <a:t>2</a:t>
            </a:r>
            <a:r>
              <a:rPr sz="3075" spc="37" baseline="24390" dirty="0"/>
              <a:t>  </a:t>
            </a:r>
            <a:r>
              <a:rPr sz="2450" dirty="0"/>
              <a:t>larger</a:t>
            </a:r>
            <a:r>
              <a:rPr sz="2450" spc="415" dirty="0"/>
              <a:t> </a:t>
            </a:r>
            <a:r>
              <a:rPr sz="2450" dirty="0"/>
              <a:t>in</a:t>
            </a:r>
            <a:r>
              <a:rPr sz="2450" spc="409" dirty="0"/>
              <a:t> </a:t>
            </a:r>
            <a:r>
              <a:rPr sz="2450" dirty="0"/>
              <a:t>the</a:t>
            </a:r>
            <a:r>
              <a:rPr sz="2450" spc="415" dirty="0"/>
              <a:t> </a:t>
            </a:r>
            <a:r>
              <a:rPr sz="2450" dirty="0"/>
              <a:t>middle</a:t>
            </a:r>
            <a:r>
              <a:rPr sz="2450" spc="415" dirty="0"/>
              <a:t> </a:t>
            </a:r>
            <a:r>
              <a:rPr sz="2450" dirty="0"/>
              <a:t>of</a:t>
            </a:r>
            <a:r>
              <a:rPr sz="2450" spc="415" dirty="0"/>
              <a:t> </a:t>
            </a:r>
            <a:r>
              <a:rPr sz="2450" dirty="0"/>
              <a:t>the</a:t>
            </a:r>
            <a:r>
              <a:rPr sz="2450" spc="415" dirty="0"/>
              <a:t> </a:t>
            </a:r>
            <a:r>
              <a:rPr sz="2450" spc="-20" dirty="0"/>
              <a:t>box?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4519" y="2143269"/>
            <a:ext cx="8484235" cy="5175250"/>
          </a:xfrm>
          <a:prstGeom prst="rect">
            <a:avLst/>
          </a:prstGeom>
        </p:spPr>
        <p:txBody>
          <a:bodyPr vert="horz" wrap="square" lIns="0" tIns="220345" rIns="0" bIns="0" rtlCol="0">
            <a:spAutoFit/>
          </a:bodyPr>
          <a:lstStyle/>
          <a:p>
            <a:pPr marL="127000">
              <a:lnSpc>
                <a:spcPct val="100000"/>
              </a:lnSpc>
              <a:spcBef>
                <a:spcPts val="1735"/>
              </a:spcBef>
            </a:pPr>
            <a:r>
              <a:rPr sz="2450" dirty="0">
                <a:latin typeface="Times New Roman"/>
                <a:cs typeface="Times New Roman"/>
              </a:rPr>
              <a:t>(Choose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  <a:p>
            <a:pPr marL="127000">
              <a:lnSpc>
                <a:spcPct val="100000"/>
              </a:lnSpc>
              <a:spcBef>
                <a:spcPts val="1645"/>
              </a:spcBef>
            </a:pPr>
            <a:r>
              <a:rPr sz="2450" dirty="0">
                <a:latin typeface="Times New Roman"/>
                <a:cs typeface="Times New Roman"/>
              </a:rPr>
              <a:t>A.</a:t>
            </a:r>
            <a:r>
              <a:rPr sz="2450" spc="-1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Box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A</a:t>
            </a:r>
            <a:endParaRPr sz="2450">
              <a:latin typeface="Times New Roman"/>
              <a:cs typeface="Times New Roman"/>
            </a:endParaRPr>
          </a:p>
          <a:p>
            <a:pPr marL="13970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B.</a:t>
            </a:r>
            <a:r>
              <a:rPr sz="2450" spc="-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Box </a:t>
            </a:r>
            <a:r>
              <a:rPr sz="2450" spc="-50" dirty="0">
                <a:latin typeface="Times New Roman"/>
                <a:cs typeface="Times New Roman"/>
              </a:rPr>
              <a:t>B</a:t>
            </a:r>
            <a:endParaRPr sz="2450">
              <a:latin typeface="Times New Roman"/>
              <a:cs typeface="Times New Roman"/>
            </a:endParaRPr>
          </a:p>
          <a:p>
            <a:pPr marL="13525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They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equal</a:t>
            </a:r>
            <a:endParaRPr sz="2450">
              <a:latin typeface="Times New Roman"/>
              <a:cs typeface="Times New Roman"/>
            </a:endParaRPr>
          </a:p>
          <a:p>
            <a:pPr marL="115570">
              <a:lnSpc>
                <a:spcPct val="100000"/>
              </a:lnSpc>
              <a:spcBef>
                <a:spcPts val="1939"/>
              </a:spcBef>
              <a:tabLst>
                <a:tab pos="1724660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answer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A.</a:t>
            </a:r>
            <a:endParaRPr sz="2450">
              <a:latin typeface="Times New Roman"/>
              <a:cs typeface="Times New Roman"/>
            </a:endParaRPr>
          </a:p>
          <a:p>
            <a:pPr marL="126364" marR="119380">
              <a:lnSpc>
                <a:spcPct val="101699"/>
              </a:lnSpc>
              <a:spcBef>
                <a:spcPts val="595"/>
              </a:spcBef>
            </a:pPr>
            <a:r>
              <a:rPr sz="2450" dirty="0">
                <a:latin typeface="Times New Roman"/>
                <a:cs typeface="Times New Roman"/>
              </a:rPr>
              <a:t>Because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3075" baseline="24390" dirty="0">
                <a:latin typeface="Times New Roman"/>
                <a:cs typeface="Times New Roman"/>
              </a:rPr>
              <a:t>2</a:t>
            </a:r>
            <a:r>
              <a:rPr sz="3075" spc="195" baseline="243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b="0" i="1" spc="-130" dirty="0">
                <a:latin typeface="Bookman Old Style"/>
                <a:cs typeface="Bookman Old Style"/>
              </a:rPr>
              <a:t>per</a:t>
            </a:r>
            <a:r>
              <a:rPr sz="2450" b="0" i="1" spc="-35" dirty="0">
                <a:latin typeface="Bookman Old Style"/>
                <a:cs typeface="Bookman Old Style"/>
              </a:rPr>
              <a:t> </a:t>
            </a:r>
            <a:r>
              <a:rPr sz="2450" b="0" i="1" spc="-30" dirty="0">
                <a:latin typeface="Bookman Old Style"/>
                <a:cs typeface="Bookman Old Style"/>
              </a:rPr>
              <a:t>unit</a:t>
            </a:r>
            <a:r>
              <a:rPr sz="2450" b="0" i="1" spc="-35" dirty="0">
                <a:latin typeface="Bookman Old Style"/>
                <a:cs typeface="Bookman Old Style"/>
              </a:rPr>
              <a:t> </a:t>
            </a:r>
            <a:r>
              <a:rPr sz="2450" b="0" i="1" spc="-135" dirty="0">
                <a:latin typeface="Bookman Old Style"/>
                <a:cs typeface="Bookman Old Style"/>
              </a:rPr>
              <a:t>volume</a:t>
            </a:r>
            <a:r>
              <a:rPr sz="2450" b="0" i="1" spc="20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Box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has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more </a:t>
            </a:r>
            <a:r>
              <a:rPr sz="2450" spc="-35" dirty="0">
                <a:latin typeface="Times New Roman"/>
                <a:cs typeface="Times New Roman"/>
              </a:rPr>
              <a:t>volume,</a:t>
            </a:r>
            <a:r>
              <a:rPr sz="2450" spc="-80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average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have</a:t>
            </a:r>
            <a:r>
              <a:rPr sz="2450" spc="-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smaller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3075" baseline="24390" dirty="0">
                <a:latin typeface="Times New Roman"/>
                <a:cs typeface="Times New Roman"/>
              </a:rPr>
              <a:t>2</a:t>
            </a:r>
            <a:r>
              <a:rPr sz="2450" dirty="0">
                <a:latin typeface="Times New Roman"/>
                <a:cs typeface="Times New Roman"/>
              </a:rPr>
              <a:t>,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75" dirty="0">
                <a:latin typeface="Times New Roman"/>
                <a:cs typeface="Times New Roman"/>
              </a:rPr>
              <a:t>so</a:t>
            </a:r>
            <a:r>
              <a:rPr sz="2450" spc="-8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it’s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larger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Box</a:t>
            </a:r>
            <a:endParaRPr sz="2450">
              <a:latin typeface="Times New Roman"/>
              <a:cs typeface="Times New Roman"/>
            </a:endParaRPr>
          </a:p>
          <a:p>
            <a:pPr marL="127000">
              <a:lnSpc>
                <a:spcPct val="100000"/>
              </a:lnSpc>
              <a:spcBef>
                <a:spcPts val="50"/>
              </a:spcBef>
            </a:pPr>
            <a:r>
              <a:rPr sz="2450" dirty="0">
                <a:latin typeface="Times New Roman"/>
                <a:cs typeface="Times New Roman"/>
              </a:rPr>
              <a:t>A. </a:t>
            </a:r>
            <a:r>
              <a:rPr sz="2450" spc="-65" dirty="0">
                <a:latin typeface="Times New Roman"/>
                <a:cs typeface="Times New Roman"/>
              </a:rPr>
              <a:t>You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check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looking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the</a:t>
            </a:r>
            <a:r>
              <a:rPr sz="2450" u="sng" spc="-11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5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form</a:t>
            </a:r>
            <a:r>
              <a:rPr sz="2450" u="none" spc="-10" dirty="0">
                <a:latin typeface="Times New Roman"/>
                <a:cs typeface="Times New Roman"/>
              </a:rPr>
              <a:t>ula</a:t>
            </a:r>
            <a:r>
              <a:rPr sz="2450" u="none" spc="15" dirty="0">
                <a:latin typeface="Times New Roman"/>
                <a:cs typeface="Times New Roman"/>
              </a:rPr>
              <a:t> </a:t>
            </a:r>
            <a:r>
              <a:rPr sz="2450" u="none" dirty="0">
                <a:latin typeface="Times New Roman"/>
                <a:cs typeface="Times New Roman"/>
              </a:rPr>
              <a:t>for</a:t>
            </a:r>
            <a:r>
              <a:rPr sz="2450" u="none" spc="10" dirty="0">
                <a:latin typeface="Times New Roman"/>
                <a:cs typeface="Times New Roman"/>
              </a:rPr>
              <a:t> </a:t>
            </a:r>
            <a:r>
              <a:rPr sz="2450" u="none" dirty="0">
                <a:latin typeface="Times New Roman"/>
                <a:cs typeface="Times New Roman"/>
              </a:rPr>
              <a:t>the</a:t>
            </a:r>
            <a:r>
              <a:rPr sz="2450" u="none" spc="10" dirty="0">
                <a:latin typeface="Times New Roman"/>
                <a:cs typeface="Times New Roman"/>
              </a:rPr>
              <a:t> </a:t>
            </a:r>
            <a:r>
              <a:rPr sz="2450" u="none" spc="-10" dirty="0">
                <a:latin typeface="Times New Roman"/>
                <a:cs typeface="Times New Roman"/>
              </a:rPr>
              <a:t>eigenstate</a:t>
            </a:r>
            <a:endParaRPr sz="2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20"/>
              </a:spcBef>
            </a:pPr>
            <a:endParaRPr sz="2450">
              <a:latin typeface="Times New Roman"/>
              <a:cs typeface="Times New Roman"/>
            </a:endParaRPr>
          </a:p>
          <a:p>
            <a:pPr marL="126364">
              <a:lnSpc>
                <a:spcPts val="1470"/>
              </a:lnSpc>
              <a:tabLst>
                <a:tab pos="683260" algn="l"/>
                <a:tab pos="7616825" algn="l"/>
              </a:tabLst>
            </a:pPr>
            <a:r>
              <a:rPr sz="2450" spc="-1110" dirty="0">
                <a:latin typeface="Times New Roman"/>
                <a:cs typeface="Times New Roman"/>
              </a:rPr>
              <a:t>b</a:t>
            </a:r>
            <a:r>
              <a:rPr sz="3675" spc="179" baseline="68027" dirty="0">
                <a:latin typeface="Times New Roman"/>
                <a:cs typeface="Times New Roman"/>
              </a:rPr>
              <a:t>an</a:t>
            </a:r>
            <a:r>
              <a:rPr sz="3675" spc="-1664" baseline="68027" dirty="0">
                <a:latin typeface="Times New Roman"/>
                <a:cs typeface="Times New Roman"/>
              </a:rPr>
              <a:t>d</a:t>
            </a:r>
            <a:r>
              <a:rPr sz="2450" spc="-2230" dirty="0">
                <a:latin typeface="Times New Roman"/>
                <a:cs typeface="Times New Roman"/>
              </a:rPr>
              <a:t>x</a:t>
            </a:r>
            <a:r>
              <a:rPr sz="2450" spc="120" dirty="0">
                <a:latin typeface="Times New Roman"/>
                <a:cs typeface="Times New Roman"/>
              </a:rPr>
              <a:t>o</a:t>
            </a:r>
            <a:r>
              <a:rPr sz="2450" dirty="0">
                <a:latin typeface="Times New Roman"/>
                <a:cs typeface="Times New Roman"/>
              </a:rPr>
              <a:t>	fo</a:t>
            </a:r>
            <a:r>
              <a:rPr sz="2450" spc="-2725" dirty="0">
                <a:latin typeface="Times New Roman"/>
                <a:cs typeface="Times New Roman"/>
              </a:rPr>
              <a:t>r</a:t>
            </a:r>
            <a:r>
              <a:rPr sz="3675" baseline="68027" dirty="0">
                <a:latin typeface="Times New Roman"/>
                <a:cs typeface="Times New Roman"/>
              </a:rPr>
              <a:t>notin</a:t>
            </a:r>
            <a:r>
              <a:rPr sz="3675" spc="-4447" baseline="68027" dirty="0">
                <a:latin typeface="Times New Roman"/>
                <a:cs typeface="Times New Roman"/>
              </a:rPr>
              <a:t>g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3675" spc="44" baseline="68027" dirty="0">
                <a:latin typeface="Times New Roman"/>
                <a:cs typeface="Times New Roman"/>
              </a:rPr>
              <a:t>tha</a:t>
            </a:r>
            <a:r>
              <a:rPr sz="3675" spc="-5325" baseline="68027" dirty="0">
                <a:latin typeface="Times New Roman"/>
                <a:cs typeface="Times New Roman"/>
              </a:rPr>
              <a:t>t</a:t>
            </a:r>
            <a:r>
              <a:rPr sz="2450" spc="30" dirty="0">
                <a:latin typeface="Times New Roman"/>
                <a:cs typeface="Times New Roman"/>
              </a:rPr>
              <a:t>groun</a:t>
            </a:r>
            <a:r>
              <a:rPr sz="2450" spc="-2039" dirty="0">
                <a:latin typeface="Times New Roman"/>
                <a:cs typeface="Times New Roman"/>
              </a:rPr>
              <a:t>d</a:t>
            </a:r>
            <a:r>
              <a:rPr sz="3675" spc="44" baseline="68027" dirty="0">
                <a:latin typeface="Times New Roman"/>
                <a:cs typeface="Times New Roman"/>
              </a:rPr>
              <a:t>in</a:t>
            </a:r>
            <a:r>
              <a:rPr sz="3675" spc="419" baseline="68027" dirty="0">
                <a:latin typeface="Times New Roman"/>
                <a:cs typeface="Times New Roman"/>
              </a:rPr>
              <a:t> </a:t>
            </a:r>
            <a:r>
              <a:rPr sz="3675" spc="-1620" baseline="68027" dirty="0">
                <a:latin typeface="Times New Roman"/>
                <a:cs typeface="Times New Roman"/>
              </a:rPr>
              <a:t>b</a:t>
            </a:r>
            <a:r>
              <a:rPr sz="2450" spc="40" dirty="0">
                <a:latin typeface="Times New Roman"/>
                <a:cs typeface="Times New Roman"/>
              </a:rPr>
              <a:t>state</a:t>
            </a:r>
            <a:r>
              <a:rPr sz="2450" spc="-3925" dirty="0">
                <a:latin typeface="Times New Roman"/>
                <a:cs typeface="Times New Roman"/>
              </a:rPr>
              <a:t>.</a:t>
            </a:r>
            <a:r>
              <a:rPr sz="3675" spc="60" baseline="68027" dirty="0">
                <a:latin typeface="Times New Roman"/>
                <a:cs typeface="Times New Roman"/>
              </a:rPr>
              <a:t>oth</a:t>
            </a:r>
            <a:r>
              <a:rPr sz="3675" spc="419" baseline="68027" dirty="0">
                <a:latin typeface="Times New Roman"/>
                <a:cs typeface="Times New Roman"/>
              </a:rPr>
              <a:t> </a:t>
            </a:r>
            <a:r>
              <a:rPr sz="3675" spc="-240" baseline="68027" dirty="0">
                <a:latin typeface="Times New Roman"/>
                <a:cs typeface="Times New Roman"/>
              </a:rPr>
              <a:t>b</a:t>
            </a:r>
            <a:r>
              <a:rPr sz="2450" spc="-60" dirty="0">
                <a:latin typeface="Times New Roman"/>
                <a:cs typeface="Times New Roman"/>
              </a:rPr>
              <a:t>Sinc</a:t>
            </a:r>
            <a:r>
              <a:rPr sz="2450" spc="-5380" dirty="0">
                <a:latin typeface="Times New Roman"/>
                <a:cs typeface="Times New Roman"/>
              </a:rPr>
              <a:t>e</a:t>
            </a:r>
            <a:r>
              <a:rPr sz="3675" spc="-202" baseline="68027" dirty="0">
                <a:latin typeface="Times New Roman"/>
                <a:cs typeface="Times New Roman"/>
              </a:rPr>
              <a:t>o</a:t>
            </a:r>
            <a:r>
              <a:rPr sz="3675" spc="-89" baseline="68027" dirty="0">
                <a:latin typeface="Times New Roman"/>
                <a:cs typeface="Times New Roman"/>
              </a:rPr>
              <a:t>xes</a:t>
            </a:r>
            <a:r>
              <a:rPr sz="3675" spc="419" baseline="68027" dirty="0">
                <a:latin typeface="Times New Roman"/>
                <a:cs typeface="Times New Roman"/>
              </a:rPr>
              <a:t> </a:t>
            </a:r>
            <a:r>
              <a:rPr sz="3675" spc="-1342" baseline="68027" dirty="0">
                <a:latin typeface="Cambria"/>
                <a:cs typeface="Cambria"/>
              </a:rPr>
              <a:t>ψ</a:t>
            </a:r>
            <a:r>
              <a:rPr sz="2450" spc="150" dirty="0">
                <a:latin typeface="Cambria"/>
                <a:cs typeface="Cambria"/>
              </a:rPr>
              <a:t>L</a:t>
            </a:r>
            <a:r>
              <a:rPr sz="3675" spc="-1275" baseline="68027" dirty="0">
                <a:latin typeface="Times New Roman"/>
                <a:cs typeface="Times New Roman"/>
              </a:rPr>
              <a:t>=</a:t>
            </a:r>
            <a:r>
              <a:rPr sz="2450" spc="30" dirty="0">
                <a:latin typeface="Times New Roman"/>
                <a:cs typeface="Times New Roman"/>
              </a:rPr>
              <a:t>is</a:t>
            </a:r>
            <a:r>
              <a:rPr sz="2450" spc="610" dirty="0">
                <a:latin typeface="Times New Roman"/>
                <a:cs typeface="Times New Roman"/>
              </a:rPr>
              <a:t> </a:t>
            </a:r>
            <a:r>
              <a:rPr sz="3675" spc="-2685" baseline="117913" dirty="0">
                <a:latin typeface="Segoe UI Symbol"/>
                <a:cs typeface="Segoe UI Symbol"/>
              </a:rPr>
              <a:t>✓</a:t>
            </a:r>
            <a:r>
              <a:rPr sz="2450" spc="-220" dirty="0">
                <a:latin typeface="Times New Roman"/>
                <a:cs typeface="Times New Roman"/>
              </a:rPr>
              <a:t>bigge</a:t>
            </a:r>
            <a:r>
              <a:rPr sz="2450" spc="-4240" dirty="0">
                <a:latin typeface="Times New Roman"/>
                <a:cs typeface="Times New Roman"/>
              </a:rPr>
              <a:t>r</a:t>
            </a:r>
            <a:r>
              <a:rPr sz="3675" spc="-345" baseline="68027" dirty="0">
                <a:latin typeface="Times New Roman"/>
                <a:cs typeface="Times New Roman"/>
              </a:rPr>
              <a:t>8</a:t>
            </a:r>
            <a:r>
              <a:rPr sz="3675" spc="-284" baseline="68027" dirty="0">
                <a:latin typeface="Cambria"/>
                <a:cs typeface="Cambria"/>
              </a:rPr>
              <a:t>/L</a:t>
            </a:r>
            <a:r>
              <a:rPr sz="3075" spc="-862" baseline="100271" dirty="0">
                <a:latin typeface="Times New Roman"/>
                <a:cs typeface="Times New Roman"/>
              </a:rPr>
              <a:t>3</a:t>
            </a:r>
            <a:r>
              <a:rPr sz="2450" spc="-215" dirty="0">
                <a:latin typeface="Times New Roman"/>
                <a:cs typeface="Times New Roman"/>
              </a:rPr>
              <a:t>i</a:t>
            </a:r>
            <a:r>
              <a:rPr sz="2450" spc="-894" dirty="0">
                <a:latin typeface="Times New Roman"/>
                <a:cs typeface="Times New Roman"/>
              </a:rPr>
              <a:t>n</a:t>
            </a:r>
            <a:r>
              <a:rPr sz="3675" spc="-322" baseline="68027" dirty="0">
                <a:latin typeface="Times New Roman"/>
                <a:cs typeface="Times New Roman"/>
              </a:rPr>
              <a:t>i</a:t>
            </a:r>
            <a:r>
              <a:rPr sz="3675" spc="-982" baseline="68027" dirty="0">
                <a:latin typeface="Times New Roman"/>
                <a:cs typeface="Times New Roman"/>
              </a:rPr>
              <a:t>n</a:t>
            </a:r>
            <a:r>
              <a:rPr sz="2450" spc="-220" dirty="0">
                <a:latin typeface="Times New Roman"/>
                <a:cs typeface="Times New Roman"/>
              </a:rPr>
              <a:t>B</a:t>
            </a:r>
            <a:r>
              <a:rPr sz="2450" spc="-290" dirty="0">
                <a:latin typeface="Times New Roman"/>
                <a:cs typeface="Times New Roman"/>
              </a:rPr>
              <a:t>o</a:t>
            </a:r>
            <a:r>
              <a:rPr sz="2450" spc="-2915" dirty="0">
                <a:latin typeface="Times New Roman"/>
                <a:cs typeface="Times New Roman"/>
              </a:rPr>
              <a:t>x</a:t>
            </a:r>
            <a:r>
              <a:rPr sz="3675" spc="-300" baseline="68027" dirty="0">
                <a:latin typeface="Times New Roman"/>
                <a:cs typeface="Times New Roman"/>
              </a:rPr>
              <a:t>the</a:t>
            </a:r>
            <a:r>
              <a:rPr sz="3675" spc="-480" baseline="68027" dirty="0">
                <a:latin typeface="Times New Roman"/>
                <a:cs typeface="Times New Roman"/>
              </a:rPr>
              <a:t> </a:t>
            </a:r>
            <a:r>
              <a:rPr sz="2450" spc="165" dirty="0">
                <a:latin typeface="Times New Roman"/>
                <a:cs typeface="Times New Roman"/>
              </a:rPr>
              <a:t>B</a:t>
            </a:r>
            <a:r>
              <a:rPr sz="2450" spc="-1495" dirty="0">
                <a:latin typeface="Times New Roman"/>
                <a:cs typeface="Times New Roman"/>
              </a:rPr>
              <a:t>,</a:t>
            </a:r>
            <a:r>
              <a:rPr sz="3675" spc="247" baseline="68027" dirty="0">
                <a:latin typeface="Times New Roman"/>
                <a:cs typeface="Times New Roman"/>
              </a:rPr>
              <a:t>middl</a:t>
            </a:r>
            <a:r>
              <a:rPr sz="3675" spc="-2542" baseline="68027" dirty="0">
                <a:latin typeface="Times New Roman"/>
                <a:cs typeface="Times New Roman"/>
              </a:rPr>
              <a:t>e</a:t>
            </a:r>
            <a:r>
              <a:rPr sz="2450" spc="165" dirty="0">
                <a:latin typeface="Times New Roman"/>
                <a:cs typeface="Times New Roman"/>
              </a:rPr>
              <a:t>an</a:t>
            </a:r>
            <a:r>
              <a:rPr sz="2450" spc="-5775" dirty="0">
                <a:latin typeface="Times New Roman"/>
                <a:cs typeface="Times New Roman"/>
              </a:rPr>
              <a:t>d</a:t>
            </a:r>
            <a:r>
              <a:rPr sz="2450" spc="165" dirty="0">
                <a:latin typeface="Cambria"/>
                <a:cs typeface="Cambria"/>
              </a:rPr>
              <a:t>ψ</a:t>
            </a:r>
            <a:r>
              <a:rPr sz="2450" dirty="0">
                <a:latin typeface="Cambria"/>
                <a:cs typeface="Cambria"/>
              </a:rPr>
              <a:t>	</a:t>
            </a:r>
            <a:r>
              <a:rPr sz="3675" baseline="68027" dirty="0">
                <a:latin typeface="Times New Roman"/>
                <a:cs typeface="Times New Roman"/>
              </a:rPr>
              <a:t>of</a:t>
            </a:r>
            <a:r>
              <a:rPr sz="3675" spc="7" baseline="68027" dirty="0">
                <a:latin typeface="Times New Roman"/>
                <a:cs typeface="Times New Roman"/>
              </a:rPr>
              <a:t> </a:t>
            </a:r>
            <a:r>
              <a:rPr sz="3675" spc="-37" baseline="68027" dirty="0">
                <a:latin typeface="Times New Roman"/>
                <a:cs typeface="Times New Roman"/>
              </a:rPr>
              <a:t>the</a:t>
            </a:r>
            <a:endParaRPr sz="3675" baseline="68027">
              <a:latin typeface="Times New Roman"/>
              <a:cs typeface="Times New Roman"/>
            </a:endParaRPr>
          </a:p>
          <a:p>
            <a:pPr marR="125730" algn="r">
              <a:lnSpc>
                <a:spcPts val="1470"/>
              </a:lnSpc>
            </a:pPr>
            <a:r>
              <a:rPr sz="2450" i="1" spc="-20" dirty="0">
                <a:latin typeface="Times New Roman"/>
                <a:cs typeface="Times New Roman"/>
              </a:rPr>
              <a:t>|</a:t>
            </a:r>
            <a:r>
              <a:rPr sz="2450" spc="-20" dirty="0">
                <a:latin typeface="Cambria"/>
                <a:cs typeface="Cambria"/>
              </a:rPr>
              <a:t>ψ</a:t>
            </a:r>
            <a:r>
              <a:rPr sz="2450" i="1" spc="-20" dirty="0">
                <a:latin typeface="Times New Roman"/>
                <a:cs typeface="Times New Roman"/>
              </a:rPr>
              <a:t>|</a:t>
            </a:r>
            <a:r>
              <a:rPr sz="3075" spc="-30" baseline="24390" dirty="0">
                <a:latin typeface="Times New Roman"/>
                <a:cs typeface="Times New Roman"/>
              </a:rPr>
              <a:t>2</a:t>
            </a:r>
            <a:endParaRPr sz="3075" baseline="24390">
              <a:latin typeface="Times New Roman"/>
              <a:cs typeface="Times New Roman"/>
            </a:endParaRPr>
          </a:p>
          <a:p>
            <a:pPr marL="126364">
              <a:lnSpc>
                <a:spcPct val="100000"/>
              </a:lnSpc>
              <a:spcBef>
                <a:spcPts val="50"/>
              </a:spcBef>
            </a:pP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bigger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Box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A.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647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20751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7.1.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572770" algn="l"/>
              </a:tabLst>
            </a:pPr>
            <a:r>
              <a:rPr sz="1700" b="1" spc="-25" dirty="0">
                <a:latin typeface="Georgia"/>
                <a:cs typeface="Georgia"/>
              </a:rPr>
              <a:t>7.1</a:t>
            </a:r>
            <a:r>
              <a:rPr sz="1700" b="1" dirty="0">
                <a:latin typeface="Georgia"/>
                <a:cs typeface="Georgia"/>
              </a:rPr>
              <a:t>	</a:t>
            </a:r>
            <a:r>
              <a:rPr sz="1700" b="1" spc="-30" dirty="0">
                <a:latin typeface="Georgia"/>
                <a:cs typeface="Georgia"/>
              </a:rPr>
              <a:t>Quantum</a:t>
            </a:r>
            <a:r>
              <a:rPr sz="1700" b="1" spc="45" dirty="0">
                <a:latin typeface="Georgia"/>
                <a:cs typeface="Georgia"/>
              </a:rPr>
              <a:t> </a:t>
            </a:r>
            <a:r>
              <a:rPr sz="1700" b="1" spc="-45" dirty="0">
                <a:latin typeface="Georgia"/>
                <a:cs typeface="Georgia"/>
              </a:rPr>
              <a:t>Numbers</a:t>
            </a:r>
            <a:r>
              <a:rPr sz="1700" b="1" spc="50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of</a:t>
            </a:r>
            <a:r>
              <a:rPr sz="1700" b="1" spc="50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the</a:t>
            </a:r>
            <a:r>
              <a:rPr sz="1700" b="1" spc="50" dirty="0">
                <a:latin typeface="Georgia"/>
                <a:cs typeface="Georgia"/>
              </a:rPr>
              <a:t> </a:t>
            </a:r>
            <a:r>
              <a:rPr sz="1700" b="1" spc="-35" dirty="0">
                <a:latin typeface="Georgia"/>
                <a:cs typeface="Georgia"/>
              </a:rPr>
              <a:t>Hydrogen</a:t>
            </a:r>
            <a:r>
              <a:rPr sz="1700" b="1" spc="45" dirty="0">
                <a:latin typeface="Georgia"/>
                <a:cs typeface="Georgia"/>
              </a:rPr>
              <a:t> </a:t>
            </a:r>
            <a:r>
              <a:rPr sz="1700" b="1" spc="-20" dirty="0">
                <a:latin typeface="Georgia"/>
                <a:cs typeface="Georgia"/>
              </a:rPr>
              <a:t>Atom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9919" y="889022"/>
            <a:ext cx="8446770" cy="23507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1600">
              <a:lnSpc>
                <a:spcPct val="100000"/>
              </a:lnSpc>
              <a:spcBef>
                <a:spcPts val="95"/>
              </a:spcBef>
              <a:tabLst>
                <a:tab pos="381127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7.2.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65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DIMENSIONS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40"/>
              </a:spcBef>
            </a:pPr>
            <a:endParaRPr sz="1200">
              <a:latin typeface="Times New Roman"/>
              <a:cs typeface="Times New Roman"/>
            </a:endParaRPr>
          </a:p>
          <a:p>
            <a:pPr marL="101600" marR="107314">
              <a:lnSpc>
                <a:spcPct val="106700"/>
              </a:lnSpc>
            </a:pPr>
            <a:r>
              <a:rPr sz="1400" dirty="0">
                <a:latin typeface="Times New Roman"/>
                <a:cs typeface="Times New Roman"/>
              </a:rPr>
              <a:t>Which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following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are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possible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wavefunctions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particle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3D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cubical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box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side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length</a:t>
            </a:r>
            <a:r>
              <a:rPr sz="1400" spc="370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Cambria"/>
                <a:cs typeface="Cambria"/>
              </a:rPr>
              <a:t>L</a:t>
            </a:r>
            <a:r>
              <a:rPr sz="1400" spc="95" dirty="0">
                <a:latin typeface="Times New Roman"/>
                <a:cs typeface="Times New Roman"/>
              </a:rPr>
              <a:t>? </a:t>
            </a:r>
            <a:r>
              <a:rPr sz="1400" dirty="0">
                <a:latin typeface="Times New Roman"/>
                <a:cs typeface="Times New Roman"/>
              </a:rPr>
              <a:t>Choose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all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apply.</a:t>
            </a:r>
            <a:r>
              <a:rPr sz="1400" spc="3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(Assume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constants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75" dirty="0">
                <a:latin typeface="Cambria"/>
                <a:cs typeface="Cambria"/>
              </a:rPr>
              <a:t>A</a:t>
            </a:r>
            <a:r>
              <a:rPr sz="1400" spc="250" dirty="0">
                <a:latin typeface="Cambria"/>
                <a:cs typeface="Cambria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210" dirty="0">
                <a:latin typeface="Cambria"/>
                <a:cs typeface="Cambria"/>
              </a:rPr>
              <a:t>B</a:t>
            </a:r>
            <a:r>
              <a:rPr sz="1400" spc="340" dirty="0">
                <a:latin typeface="Cambria"/>
                <a:cs typeface="Cambria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are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chosen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normalize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functions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correctly.)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1400">
              <a:latin typeface="Times New Roman"/>
              <a:cs typeface="Times New Roman"/>
            </a:endParaRPr>
          </a:p>
          <a:p>
            <a:pPr marL="472440" indent="-257175">
              <a:lnSpc>
                <a:spcPct val="100000"/>
              </a:lnSpc>
              <a:buFont typeface="Times New Roman"/>
              <a:buAutoNum type="alphaUcPeriod"/>
              <a:tabLst>
                <a:tab pos="472440" algn="l"/>
              </a:tabLst>
            </a:pPr>
            <a:r>
              <a:rPr sz="1400" spc="60" dirty="0">
                <a:latin typeface="Cambria"/>
                <a:cs typeface="Cambria"/>
              </a:rPr>
              <a:t>ψ</a:t>
            </a:r>
            <a:r>
              <a:rPr sz="1400" spc="60" dirty="0">
                <a:latin typeface="Times New Roman"/>
                <a:cs typeface="Times New Roman"/>
              </a:rPr>
              <a:t>(</a:t>
            </a:r>
            <a:r>
              <a:rPr sz="1400" spc="60" dirty="0">
                <a:latin typeface="Cambria"/>
                <a:cs typeface="Cambria"/>
              </a:rPr>
              <a:t>x,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60" dirty="0">
                <a:latin typeface="Cambria"/>
                <a:cs typeface="Cambria"/>
              </a:rPr>
              <a:t>y,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75" dirty="0">
                <a:latin typeface="Cambria"/>
                <a:cs typeface="Cambria"/>
              </a:rPr>
              <a:t>z</a:t>
            </a:r>
            <a:r>
              <a:rPr sz="1400" spc="75" dirty="0">
                <a:latin typeface="Times New Roman"/>
                <a:cs typeface="Times New Roman"/>
              </a:rPr>
              <a:t>)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60" dirty="0">
                <a:latin typeface="Times New Roman"/>
                <a:cs typeface="Times New Roman"/>
              </a:rPr>
              <a:t> </a:t>
            </a:r>
            <a:r>
              <a:rPr sz="1400" spc="175" dirty="0">
                <a:latin typeface="Cambria"/>
                <a:cs typeface="Cambria"/>
              </a:rPr>
              <a:t>A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sin(</a:t>
            </a:r>
            <a:r>
              <a:rPr sz="1400" spc="60" dirty="0">
                <a:latin typeface="Cambria"/>
                <a:cs typeface="Cambria"/>
              </a:rPr>
              <a:t>πx/L</a:t>
            </a:r>
            <a:r>
              <a:rPr sz="1400" spc="60" dirty="0">
                <a:latin typeface="Times New Roman"/>
                <a:cs typeface="Times New Roman"/>
              </a:rPr>
              <a:t>)</a:t>
            </a:r>
            <a:r>
              <a:rPr sz="1400" spc="-10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sin(</a:t>
            </a:r>
            <a:r>
              <a:rPr sz="1400" spc="50" dirty="0">
                <a:latin typeface="Cambria"/>
                <a:cs typeface="Cambria"/>
              </a:rPr>
              <a:t>πy/L</a:t>
            </a:r>
            <a:r>
              <a:rPr sz="1400" spc="50" dirty="0">
                <a:latin typeface="Times New Roman"/>
                <a:cs typeface="Times New Roman"/>
              </a:rPr>
              <a:t>)</a:t>
            </a:r>
            <a:r>
              <a:rPr sz="1400" spc="-10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sin(</a:t>
            </a:r>
            <a:r>
              <a:rPr sz="1400" spc="45" dirty="0">
                <a:latin typeface="Cambria"/>
                <a:cs typeface="Cambria"/>
              </a:rPr>
              <a:t>πz/L</a:t>
            </a:r>
            <a:r>
              <a:rPr sz="1400" spc="45" dirty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472440" indent="-249554">
              <a:lnSpc>
                <a:spcPct val="100000"/>
              </a:lnSpc>
              <a:spcBef>
                <a:spcPts val="1110"/>
              </a:spcBef>
              <a:buFont typeface="Times New Roman"/>
              <a:buAutoNum type="alphaUcPeriod"/>
              <a:tabLst>
                <a:tab pos="472440" algn="l"/>
              </a:tabLst>
            </a:pPr>
            <a:r>
              <a:rPr sz="1400" spc="60" dirty="0">
                <a:latin typeface="Cambria"/>
                <a:cs typeface="Cambria"/>
              </a:rPr>
              <a:t>ψ</a:t>
            </a:r>
            <a:r>
              <a:rPr sz="1400" spc="60" dirty="0">
                <a:latin typeface="Times New Roman"/>
                <a:cs typeface="Times New Roman"/>
              </a:rPr>
              <a:t>(</a:t>
            </a:r>
            <a:r>
              <a:rPr sz="1400" spc="60" dirty="0">
                <a:latin typeface="Cambria"/>
                <a:cs typeface="Cambria"/>
              </a:rPr>
              <a:t>x,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60" dirty="0">
                <a:latin typeface="Cambria"/>
                <a:cs typeface="Cambria"/>
              </a:rPr>
              <a:t>y,</a:t>
            </a:r>
            <a:r>
              <a:rPr sz="1400" spc="-55" dirty="0">
                <a:latin typeface="Cambria"/>
                <a:cs typeface="Cambria"/>
              </a:rPr>
              <a:t> </a:t>
            </a:r>
            <a:r>
              <a:rPr sz="1400" spc="75" dirty="0">
                <a:latin typeface="Cambria"/>
                <a:cs typeface="Cambria"/>
              </a:rPr>
              <a:t>z</a:t>
            </a:r>
            <a:r>
              <a:rPr sz="1400" spc="75" dirty="0">
                <a:latin typeface="Times New Roman"/>
                <a:cs typeface="Times New Roman"/>
              </a:rPr>
              <a:t>)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spc="175" dirty="0">
                <a:latin typeface="Cambria"/>
                <a:cs typeface="Cambria"/>
              </a:rPr>
              <a:t>A</a:t>
            </a:r>
            <a:r>
              <a:rPr sz="1400" spc="-55" dirty="0">
                <a:latin typeface="Cambria"/>
                <a:cs typeface="Cambria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sin(</a:t>
            </a:r>
            <a:r>
              <a:rPr sz="1400" spc="60" dirty="0">
                <a:latin typeface="Cambria"/>
                <a:cs typeface="Cambria"/>
              </a:rPr>
              <a:t>πx/L</a:t>
            </a:r>
            <a:r>
              <a:rPr sz="1400" spc="60" dirty="0">
                <a:latin typeface="Times New Roman"/>
                <a:cs typeface="Times New Roman"/>
              </a:rPr>
              <a:t>)</a:t>
            </a:r>
            <a:r>
              <a:rPr sz="1400" spc="-9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sin(</a:t>
            </a:r>
            <a:r>
              <a:rPr sz="1400" spc="50" dirty="0">
                <a:latin typeface="Cambria"/>
                <a:cs typeface="Cambria"/>
              </a:rPr>
              <a:t>πy/L</a:t>
            </a:r>
            <a:r>
              <a:rPr sz="1400" spc="50" dirty="0">
                <a:latin typeface="Times New Roman"/>
                <a:cs typeface="Times New Roman"/>
              </a:rPr>
              <a:t>)</a:t>
            </a:r>
            <a:r>
              <a:rPr sz="1400" spc="-9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sin(</a:t>
            </a:r>
            <a:r>
              <a:rPr sz="1400" spc="55" dirty="0">
                <a:latin typeface="Cambria"/>
                <a:cs typeface="Cambria"/>
              </a:rPr>
              <a:t>πz/L</a:t>
            </a:r>
            <a:r>
              <a:rPr sz="1400" spc="55" dirty="0">
                <a:latin typeface="Times New Roman"/>
                <a:cs typeface="Times New Roman"/>
              </a:rPr>
              <a:t>)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210" dirty="0">
                <a:latin typeface="Cambria"/>
                <a:cs typeface="Cambria"/>
              </a:rPr>
              <a:t>B</a:t>
            </a:r>
            <a:r>
              <a:rPr sz="1400" spc="20" dirty="0">
                <a:latin typeface="Cambria"/>
                <a:cs typeface="Cambria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sin(</a:t>
            </a:r>
            <a:r>
              <a:rPr sz="1400" spc="60" dirty="0">
                <a:latin typeface="Cambria"/>
                <a:cs typeface="Cambria"/>
              </a:rPr>
              <a:t>πx/L</a:t>
            </a:r>
            <a:r>
              <a:rPr sz="1400" spc="60" dirty="0">
                <a:latin typeface="Times New Roman"/>
                <a:cs typeface="Times New Roman"/>
              </a:rPr>
              <a:t>)</a:t>
            </a:r>
            <a:r>
              <a:rPr sz="1400" spc="-9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sin(2</a:t>
            </a:r>
            <a:r>
              <a:rPr sz="1400" spc="45" dirty="0">
                <a:latin typeface="Cambria"/>
                <a:cs typeface="Cambria"/>
              </a:rPr>
              <a:t>πy/L</a:t>
            </a:r>
            <a:r>
              <a:rPr sz="1400" spc="45" dirty="0">
                <a:latin typeface="Times New Roman"/>
                <a:cs typeface="Times New Roman"/>
              </a:rPr>
              <a:t>)</a:t>
            </a:r>
            <a:r>
              <a:rPr sz="1400" spc="-10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sin(</a:t>
            </a:r>
            <a:r>
              <a:rPr sz="1400" spc="45" dirty="0">
                <a:latin typeface="Cambria"/>
                <a:cs typeface="Cambria"/>
              </a:rPr>
              <a:t>πz/L</a:t>
            </a:r>
            <a:r>
              <a:rPr sz="1400" spc="45" dirty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472440" indent="-252095">
              <a:lnSpc>
                <a:spcPct val="100000"/>
              </a:lnSpc>
              <a:spcBef>
                <a:spcPts val="1110"/>
              </a:spcBef>
              <a:buFont typeface="Times New Roman"/>
              <a:buAutoNum type="alphaUcPeriod"/>
              <a:tabLst>
                <a:tab pos="472440" algn="l"/>
              </a:tabLst>
            </a:pPr>
            <a:r>
              <a:rPr sz="1400" spc="60" dirty="0">
                <a:latin typeface="Cambria"/>
                <a:cs typeface="Cambria"/>
              </a:rPr>
              <a:t>ψ</a:t>
            </a:r>
            <a:r>
              <a:rPr sz="1400" spc="60" dirty="0">
                <a:latin typeface="Times New Roman"/>
                <a:cs typeface="Times New Roman"/>
              </a:rPr>
              <a:t>(</a:t>
            </a:r>
            <a:r>
              <a:rPr sz="1400" spc="60" dirty="0">
                <a:latin typeface="Cambria"/>
                <a:cs typeface="Cambria"/>
              </a:rPr>
              <a:t>x,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60" dirty="0">
                <a:latin typeface="Cambria"/>
                <a:cs typeface="Cambria"/>
              </a:rPr>
              <a:t>y,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75" dirty="0">
                <a:latin typeface="Cambria"/>
                <a:cs typeface="Cambria"/>
              </a:rPr>
              <a:t>z</a:t>
            </a:r>
            <a:r>
              <a:rPr sz="1400" spc="75" dirty="0">
                <a:latin typeface="Times New Roman"/>
                <a:cs typeface="Times New Roman"/>
              </a:rPr>
              <a:t>)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60" dirty="0">
                <a:latin typeface="Times New Roman"/>
                <a:cs typeface="Times New Roman"/>
              </a:rPr>
              <a:t> </a:t>
            </a:r>
            <a:r>
              <a:rPr sz="1400" spc="175" dirty="0">
                <a:latin typeface="Cambria"/>
                <a:cs typeface="Cambria"/>
              </a:rPr>
              <a:t>A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sin(</a:t>
            </a:r>
            <a:r>
              <a:rPr sz="1400" spc="60" dirty="0">
                <a:latin typeface="Cambria"/>
                <a:cs typeface="Cambria"/>
              </a:rPr>
              <a:t>πx/L</a:t>
            </a:r>
            <a:r>
              <a:rPr sz="1400" spc="60" dirty="0">
                <a:latin typeface="Times New Roman"/>
                <a:cs typeface="Times New Roman"/>
              </a:rPr>
              <a:t>)</a:t>
            </a:r>
            <a:r>
              <a:rPr sz="1400" spc="-10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sin(</a:t>
            </a:r>
            <a:r>
              <a:rPr sz="1400" spc="50" dirty="0">
                <a:latin typeface="Cambria"/>
                <a:cs typeface="Cambria"/>
              </a:rPr>
              <a:t>πy/L</a:t>
            </a:r>
            <a:r>
              <a:rPr sz="1400" spc="50" dirty="0">
                <a:latin typeface="Times New Roman"/>
                <a:cs typeface="Times New Roman"/>
              </a:rPr>
              <a:t>)</a:t>
            </a:r>
            <a:r>
              <a:rPr sz="1400" spc="-10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cos(</a:t>
            </a:r>
            <a:r>
              <a:rPr sz="1400" spc="-10" dirty="0">
                <a:latin typeface="Cambria"/>
                <a:cs typeface="Cambria"/>
              </a:rPr>
              <a:t>πz/L</a:t>
            </a:r>
            <a:r>
              <a:rPr sz="1400" spc="-10" dirty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472440" indent="-259715">
              <a:lnSpc>
                <a:spcPct val="100000"/>
              </a:lnSpc>
              <a:spcBef>
                <a:spcPts val="1110"/>
              </a:spcBef>
              <a:buFont typeface="Times New Roman"/>
              <a:buAutoNum type="alphaUcPeriod"/>
              <a:tabLst>
                <a:tab pos="472440" algn="l"/>
              </a:tabLst>
            </a:pPr>
            <a:r>
              <a:rPr sz="1400" spc="60" dirty="0">
                <a:latin typeface="Cambria"/>
                <a:cs typeface="Cambria"/>
              </a:rPr>
              <a:t>ψ</a:t>
            </a:r>
            <a:r>
              <a:rPr sz="1400" spc="60" dirty="0">
                <a:latin typeface="Times New Roman"/>
                <a:cs typeface="Times New Roman"/>
              </a:rPr>
              <a:t>(</a:t>
            </a:r>
            <a:r>
              <a:rPr sz="1400" spc="60" dirty="0">
                <a:latin typeface="Cambria"/>
                <a:cs typeface="Cambria"/>
              </a:rPr>
              <a:t>x,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60" dirty="0">
                <a:latin typeface="Cambria"/>
                <a:cs typeface="Cambria"/>
              </a:rPr>
              <a:t>y,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75" dirty="0">
                <a:latin typeface="Cambria"/>
                <a:cs typeface="Cambria"/>
              </a:rPr>
              <a:t>z</a:t>
            </a:r>
            <a:r>
              <a:rPr sz="1400" spc="75" dirty="0">
                <a:latin typeface="Times New Roman"/>
                <a:cs typeface="Times New Roman"/>
              </a:rPr>
              <a:t>)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60" dirty="0">
                <a:latin typeface="Times New Roman"/>
                <a:cs typeface="Times New Roman"/>
              </a:rPr>
              <a:t> </a:t>
            </a:r>
            <a:r>
              <a:rPr sz="1400" spc="175" dirty="0">
                <a:latin typeface="Cambria"/>
                <a:cs typeface="Cambria"/>
              </a:rPr>
              <a:t>A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sin(</a:t>
            </a:r>
            <a:r>
              <a:rPr sz="1400" spc="60" dirty="0">
                <a:latin typeface="Cambria"/>
                <a:cs typeface="Cambria"/>
              </a:rPr>
              <a:t>πx/L</a:t>
            </a:r>
            <a:r>
              <a:rPr sz="1400" spc="60" dirty="0">
                <a:latin typeface="Times New Roman"/>
                <a:cs typeface="Times New Roman"/>
              </a:rPr>
              <a:t>)</a:t>
            </a:r>
            <a:r>
              <a:rPr sz="1400" spc="-10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sin(</a:t>
            </a:r>
            <a:r>
              <a:rPr sz="1400" spc="50" dirty="0">
                <a:latin typeface="Cambria"/>
                <a:cs typeface="Cambria"/>
              </a:rPr>
              <a:t>πy/L</a:t>
            </a:r>
            <a:r>
              <a:rPr sz="1400" spc="50" dirty="0">
                <a:latin typeface="Times New Roman"/>
                <a:cs typeface="Times New Roman"/>
              </a:rPr>
              <a:t>)</a:t>
            </a:r>
            <a:r>
              <a:rPr sz="1400" spc="50" dirty="0">
                <a:latin typeface="Cambria"/>
                <a:cs typeface="Cambria"/>
              </a:rPr>
              <a:t>z</a:t>
            </a:r>
            <a:r>
              <a:rPr sz="1400" spc="50" dirty="0">
                <a:latin typeface="Times New Roman"/>
                <a:cs typeface="Times New Roman"/>
              </a:rPr>
              <a:t>(</a:t>
            </a:r>
            <a:r>
              <a:rPr sz="1400" spc="50" dirty="0">
                <a:latin typeface="Cambria"/>
                <a:cs typeface="Cambria"/>
              </a:rPr>
              <a:t>z</a:t>
            </a:r>
            <a:r>
              <a:rPr sz="1400" spc="95" dirty="0">
                <a:latin typeface="Cambria"/>
                <a:cs typeface="Cambria"/>
              </a:rPr>
              <a:t> </a:t>
            </a:r>
            <a:r>
              <a:rPr sz="1400" i="1" spc="160" dirty="0">
                <a:latin typeface="Times New Roman"/>
                <a:cs typeface="Times New Roman"/>
              </a:rPr>
              <a:t>−</a:t>
            </a:r>
            <a:r>
              <a:rPr sz="1400" i="1" spc="-25" dirty="0">
                <a:latin typeface="Times New Roman"/>
                <a:cs typeface="Times New Roman"/>
              </a:rPr>
              <a:t> </a:t>
            </a:r>
            <a:r>
              <a:rPr sz="1400" spc="105" dirty="0">
                <a:latin typeface="Cambria"/>
                <a:cs typeface="Cambria"/>
              </a:rPr>
              <a:t>L</a:t>
            </a:r>
            <a:r>
              <a:rPr sz="1400" spc="105" dirty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7219" y="889022"/>
            <a:ext cx="8472170" cy="403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14300" algn="just">
              <a:lnSpc>
                <a:spcPct val="100000"/>
              </a:lnSpc>
              <a:spcBef>
                <a:spcPts val="95"/>
              </a:spcBef>
              <a:tabLst>
                <a:tab pos="382397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7.2.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65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DIMENSIONS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40"/>
              </a:spcBef>
            </a:pPr>
            <a:endParaRPr sz="1200">
              <a:latin typeface="Times New Roman"/>
              <a:cs typeface="Times New Roman"/>
            </a:endParaRPr>
          </a:p>
          <a:p>
            <a:pPr marL="114300" marR="120014" algn="just">
              <a:lnSpc>
                <a:spcPct val="106700"/>
              </a:lnSpc>
            </a:pPr>
            <a:r>
              <a:rPr sz="1400" dirty="0">
                <a:latin typeface="Times New Roman"/>
                <a:cs typeface="Times New Roman"/>
              </a:rPr>
              <a:t>Which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following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are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possible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wavefunctions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particle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3D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cubical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box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side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length</a:t>
            </a:r>
            <a:r>
              <a:rPr sz="1400" spc="370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Cambria"/>
                <a:cs typeface="Cambria"/>
              </a:rPr>
              <a:t>L</a:t>
            </a:r>
            <a:r>
              <a:rPr sz="1400" spc="95" dirty="0">
                <a:latin typeface="Times New Roman"/>
                <a:cs typeface="Times New Roman"/>
              </a:rPr>
              <a:t>? </a:t>
            </a:r>
            <a:r>
              <a:rPr sz="1400" dirty="0">
                <a:latin typeface="Times New Roman"/>
                <a:cs typeface="Times New Roman"/>
              </a:rPr>
              <a:t>Choose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all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apply.</a:t>
            </a:r>
            <a:r>
              <a:rPr sz="1400" spc="3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(Assume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constants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75" dirty="0">
                <a:latin typeface="Cambria"/>
                <a:cs typeface="Cambria"/>
              </a:rPr>
              <a:t>A</a:t>
            </a:r>
            <a:r>
              <a:rPr sz="1400" spc="250" dirty="0">
                <a:latin typeface="Cambria"/>
                <a:cs typeface="Cambria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210" dirty="0">
                <a:latin typeface="Cambria"/>
                <a:cs typeface="Cambria"/>
              </a:rPr>
              <a:t>B</a:t>
            </a:r>
            <a:r>
              <a:rPr sz="1400" spc="340" dirty="0">
                <a:latin typeface="Cambria"/>
                <a:cs typeface="Cambria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are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chosen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normalize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functions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correctly.)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1400">
              <a:latin typeface="Times New Roman"/>
              <a:cs typeface="Times New Roman"/>
            </a:endParaRPr>
          </a:p>
          <a:p>
            <a:pPr marL="485140" indent="-257175">
              <a:lnSpc>
                <a:spcPct val="100000"/>
              </a:lnSpc>
              <a:buFont typeface="Times New Roman"/>
              <a:buAutoNum type="alphaUcPeriod"/>
              <a:tabLst>
                <a:tab pos="485140" algn="l"/>
              </a:tabLst>
            </a:pPr>
            <a:r>
              <a:rPr sz="1400" spc="60" dirty="0">
                <a:latin typeface="Cambria"/>
                <a:cs typeface="Cambria"/>
              </a:rPr>
              <a:t>ψ</a:t>
            </a:r>
            <a:r>
              <a:rPr sz="1400" spc="60" dirty="0">
                <a:latin typeface="Times New Roman"/>
                <a:cs typeface="Times New Roman"/>
              </a:rPr>
              <a:t>(</a:t>
            </a:r>
            <a:r>
              <a:rPr sz="1400" spc="60" dirty="0">
                <a:latin typeface="Cambria"/>
                <a:cs typeface="Cambria"/>
              </a:rPr>
              <a:t>x,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60" dirty="0">
                <a:latin typeface="Cambria"/>
                <a:cs typeface="Cambria"/>
              </a:rPr>
              <a:t>y,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75" dirty="0">
                <a:latin typeface="Cambria"/>
                <a:cs typeface="Cambria"/>
              </a:rPr>
              <a:t>z</a:t>
            </a:r>
            <a:r>
              <a:rPr sz="1400" spc="75" dirty="0">
                <a:latin typeface="Times New Roman"/>
                <a:cs typeface="Times New Roman"/>
              </a:rPr>
              <a:t>)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60" dirty="0">
                <a:latin typeface="Times New Roman"/>
                <a:cs typeface="Times New Roman"/>
              </a:rPr>
              <a:t> </a:t>
            </a:r>
            <a:r>
              <a:rPr sz="1400" spc="175" dirty="0">
                <a:latin typeface="Cambria"/>
                <a:cs typeface="Cambria"/>
              </a:rPr>
              <a:t>A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sin(</a:t>
            </a:r>
            <a:r>
              <a:rPr sz="1400" spc="60" dirty="0">
                <a:latin typeface="Cambria"/>
                <a:cs typeface="Cambria"/>
              </a:rPr>
              <a:t>πx/L</a:t>
            </a:r>
            <a:r>
              <a:rPr sz="1400" spc="60" dirty="0">
                <a:latin typeface="Times New Roman"/>
                <a:cs typeface="Times New Roman"/>
              </a:rPr>
              <a:t>)</a:t>
            </a:r>
            <a:r>
              <a:rPr sz="1400" spc="-10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sin(</a:t>
            </a:r>
            <a:r>
              <a:rPr sz="1400" spc="50" dirty="0">
                <a:latin typeface="Cambria"/>
                <a:cs typeface="Cambria"/>
              </a:rPr>
              <a:t>πy/L</a:t>
            </a:r>
            <a:r>
              <a:rPr sz="1400" spc="50" dirty="0">
                <a:latin typeface="Times New Roman"/>
                <a:cs typeface="Times New Roman"/>
              </a:rPr>
              <a:t>)</a:t>
            </a:r>
            <a:r>
              <a:rPr sz="1400" spc="-10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sin(</a:t>
            </a:r>
            <a:r>
              <a:rPr sz="1400" spc="45" dirty="0">
                <a:latin typeface="Cambria"/>
                <a:cs typeface="Cambria"/>
              </a:rPr>
              <a:t>πz/L</a:t>
            </a:r>
            <a:r>
              <a:rPr sz="1400" spc="45" dirty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485140" indent="-249554">
              <a:lnSpc>
                <a:spcPct val="100000"/>
              </a:lnSpc>
              <a:spcBef>
                <a:spcPts val="1110"/>
              </a:spcBef>
              <a:buFont typeface="Times New Roman"/>
              <a:buAutoNum type="alphaUcPeriod"/>
              <a:tabLst>
                <a:tab pos="485140" algn="l"/>
              </a:tabLst>
            </a:pPr>
            <a:r>
              <a:rPr sz="1400" spc="60" dirty="0">
                <a:latin typeface="Cambria"/>
                <a:cs typeface="Cambria"/>
              </a:rPr>
              <a:t>ψ</a:t>
            </a:r>
            <a:r>
              <a:rPr sz="1400" spc="60" dirty="0">
                <a:latin typeface="Times New Roman"/>
                <a:cs typeface="Times New Roman"/>
              </a:rPr>
              <a:t>(</a:t>
            </a:r>
            <a:r>
              <a:rPr sz="1400" spc="60" dirty="0">
                <a:latin typeface="Cambria"/>
                <a:cs typeface="Cambria"/>
              </a:rPr>
              <a:t>x,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60" dirty="0">
                <a:latin typeface="Cambria"/>
                <a:cs typeface="Cambria"/>
              </a:rPr>
              <a:t>y,</a:t>
            </a:r>
            <a:r>
              <a:rPr sz="1400" spc="-55" dirty="0">
                <a:latin typeface="Cambria"/>
                <a:cs typeface="Cambria"/>
              </a:rPr>
              <a:t> </a:t>
            </a:r>
            <a:r>
              <a:rPr sz="1400" spc="75" dirty="0">
                <a:latin typeface="Cambria"/>
                <a:cs typeface="Cambria"/>
              </a:rPr>
              <a:t>z</a:t>
            </a:r>
            <a:r>
              <a:rPr sz="1400" spc="75" dirty="0">
                <a:latin typeface="Times New Roman"/>
                <a:cs typeface="Times New Roman"/>
              </a:rPr>
              <a:t>)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spc="175" dirty="0">
                <a:latin typeface="Cambria"/>
                <a:cs typeface="Cambria"/>
              </a:rPr>
              <a:t>A</a:t>
            </a:r>
            <a:r>
              <a:rPr sz="1400" spc="-55" dirty="0">
                <a:latin typeface="Cambria"/>
                <a:cs typeface="Cambria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sin(</a:t>
            </a:r>
            <a:r>
              <a:rPr sz="1400" spc="60" dirty="0">
                <a:latin typeface="Cambria"/>
                <a:cs typeface="Cambria"/>
              </a:rPr>
              <a:t>πx/L</a:t>
            </a:r>
            <a:r>
              <a:rPr sz="1400" spc="60" dirty="0">
                <a:latin typeface="Times New Roman"/>
                <a:cs typeface="Times New Roman"/>
              </a:rPr>
              <a:t>)</a:t>
            </a:r>
            <a:r>
              <a:rPr sz="1400" spc="-9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sin(</a:t>
            </a:r>
            <a:r>
              <a:rPr sz="1400" spc="50" dirty="0">
                <a:latin typeface="Cambria"/>
                <a:cs typeface="Cambria"/>
              </a:rPr>
              <a:t>πy/L</a:t>
            </a:r>
            <a:r>
              <a:rPr sz="1400" spc="50" dirty="0">
                <a:latin typeface="Times New Roman"/>
                <a:cs typeface="Times New Roman"/>
              </a:rPr>
              <a:t>)</a:t>
            </a:r>
            <a:r>
              <a:rPr sz="1400" spc="-9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sin(</a:t>
            </a:r>
            <a:r>
              <a:rPr sz="1400" spc="55" dirty="0">
                <a:latin typeface="Cambria"/>
                <a:cs typeface="Cambria"/>
              </a:rPr>
              <a:t>πz/L</a:t>
            </a:r>
            <a:r>
              <a:rPr sz="1400" spc="55" dirty="0">
                <a:latin typeface="Times New Roman"/>
                <a:cs typeface="Times New Roman"/>
              </a:rPr>
              <a:t>)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210" dirty="0">
                <a:latin typeface="Cambria"/>
                <a:cs typeface="Cambria"/>
              </a:rPr>
              <a:t>B</a:t>
            </a:r>
            <a:r>
              <a:rPr sz="1400" spc="20" dirty="0">
                <a:latin typeface="Cambria"/>
                <a:cs typeface="Cambria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sin(</a:t>
            </a:r>
            <a:r>
              <a:rPr sz="1400" spc="60" dirty="0">
                <a:latin typeface="Cambria"/>
                <a:cs typeface="Cambria"/>
              </a:rPr>
              <a:t>πx/L</a:t>
            </a:r>
            <a:r>
              <a:rPr sz="1400" spc="60" dirty="0">
                <a:latin typeface="Times New Roman"/>
                <a:cs typeface="Times New Roman"/>
              </a:rPr>
              <a:t>)</a:t>
            </a:r>
            <a:r>
              <a:rPr sz="1400" spc="-9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sin(2</a:t>
            </a:r>
            <a:r>
              <a:rPr sz="1400" spc="45" dirty="0">
                <a:latin typeface="Cambria"/>
                <a:cs typeface="Cambria"/>
              </a:rPr>
              <a:t>πy/L</a:t>
            </a:r>
            <a:r>
              <a:rPr sz="1400" spc="45" dirty="0">
                <a:latin typeface="Times New Roman"/>
                <a:cs typeface="Times New Roman"/>
              </a:rPr>
              <a:t>)</a:t>
            </a:r>
            <a:r>
              <a:rPr sz="1400" spc="-10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sin(</a:t>
            </a:r>
            <a:r>
              <a:rPr sz="1400" spc="45" dirty="0">
                <a:latin typeface="Cambria"/>
                <a:cs typeface="Cambria"/>
              </a:rPr>
              <a:t>πz/L</a:t>
            </a:r>
            <a:r>
              <a:rPr sz="1400" spc="45" dirty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485140" indent="-252095">
              <a:lnSpc>
                <a:spcPct val="100000"/>
              </a:lnSpc>
              <a:spcBef>
                <a:spcPts val="1110"/>
              </a:spcBef>
              <a:buFont typeface="Times New Roman"/>
              <a:buAutoNum type="alphaUcPeriod"/>
              <a:tabLst>
                <a:tab pos="485140" algn="l"/>
              </a:tabLst>
            </a:pPr>
            <a:r>
              <a:rPr sz="1400" spc="60" dirty="0">
                <a:latin typeface="Cambria"/>
                <a:cs typeface="Cambria"/>
              </a:rPr>
              <a:t>ψ</a:t>
            </a:r>
            <a:r>
              <a:rPr sz="1400" spc="60" dirty="0">
                <a:latin typeface="Times New Roman"/>
                <a:cs typeface="Times New Roman"/>
              </a:rPr>
              <a:t>(</a:t>
            </a:r>
            <a:r>
              <a:rPr sz="1400" spc="60" dirty="0">
                <a:latin typeface="Cambria"/>
                <a:cs typeface="Cambria"/>
              </a:rPr>
              <a:t>x,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60" dirty="0">
                <a:latin typeface="Cambria"/>
                <a:cs typeface="Cambria"/>
              </a:rPr>
              <a:t>y,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75" dirty="0">
                <a:latin typeface="Cambria"/>
                <a:cs typeface="Cambria"/>
              </a:rPr>
              <a:t>z</a:t>
            </a:r>
            <a:r>
              <a:rPr sz="1400" spc="75" dirty="0">
                <a:latin typeface="Times New Roman"/>
                <a:cs typeface="Times New Roman"/>
              </a:rPr>
              <a:t>)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60" dirty="0">
                <a:latin typeface="Times New Roman"/>
                <a:cs typeface="Times New Roman"/>
              </a:rPr>
              <a:t> </a:t>
            </a:r>
            <a:r>
              <a:rPr sz="1400" spc="175" dirty="0">
                <a:latin typeface="Cambria"/>
                <a:cs typeface="Cambria"/>
              </a:rPr>
              <a:t>A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sin(</a:t>
            </a:r>
            <a:r>
              <a:rPr sz="1400" spc="60" dirty="0">
                <a:latin typeface="Cambria"/>
                <a:cs typeface="Cambria"/>
              </a:rPr>
              <a:t>πx/L</a:t>
            </a:r>
            <a:r>
              <a:rPr sz="1400" spc="60" dirty="0">
                <a:latin typeface="Times New Roman"/>
                <a:cs typeface="Times New Roman"/>
              </a:rPr>
              <a:t>)</a:t>
            </a:r>
            <a:r>
              <a:rPr sz="1400" spc="-10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sin(</a:t>
            </a:r>
            <a:r>
              <a:rPr sz="1400" spc="50" dirty="0">
                <a:latin typeface="Cambria"/>
                <a:cs typeface="Cambria"/>
              </a:rPr>
              <a:t>πy/L</a:t>
            </a:r>
            <a:r>
              <a:rPr sz="1400" spc="50" dirty="0">
                <a:latin typeface="Times New Roman"/>
                <a:cs typeface="Times New Roman"/>
              </a:rPr>
              <a:t>)</a:t>
            </a:r>
            <a:r>
              <a:rPr sz="1400" spc="-10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cos(</a:t>
            </a:r>
            <a:r>
              <a:rPr sz="1400" spc="-10" dirty="0">
                <a:latin typeface="Cambria"/>
                <a:cs typeface="Cambria"/>
              </a:rPr>
              <a:t>πz/L</a:t>
            </a:r>
            <a:r>
              <a:rPr sz="1400" spc="-10" dirty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485140" indent="-259715">
              <a:lnSpc>
                <a:spcPct val="100000"/>
              </a:lnSpc>
              <a:spcBef>
                <a:spcPts val="1110"/>
              </a:spcBef>
              <a:buFont typeface="Times New Roman"/>
              <a:buAutoNum type="alphaUcPeriod"/>
              <a:tabLst>
                <a:tab pos="485140" algn="l"/>
              </a:tabLst>
            </a:pPr>
            <a:r>
              <a:rPr sz="1400" spc="60" dirty="0">
                <a:latin typeface="Cambria"/>
                <a:cs typeface="Cambria"/>
              </a:rPr>
              <a:t>ψ</a:t>
            </a:r>
            <a:r>
              <a:rPr sz="1400" spc="60" dirty="0">
                <a:latin typeface="Times New Roman"/>
                <a:cs typeface="Times New Roman"/>
              </a:rPr>
              <a:t>(</a:t>
            </a:r>
            <a:r>
              <a:rPr sz="1400" spc="60" dirty="0">
                <a:latin typeface="Cambria"/>
                <a:cs typeface="Cambria"/>
              </a:rPr>
              <a:t>x,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60" dirty="0">
                <a:latin typeface="Cambria"/>
                <a:cs typeface="Cambria"/>
              </a:rPr>
              <a:t>y,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75" dirty="0">
                <a:latin typeface="Cambria"/>
                <a:cs typeface="Cambria"/>
              </a:rPr>
              <a:t>z</a:t>
            </a:r>
            <a:r>
              <a:rPr sz="1400" spc="75" dirty="0">
                <a:latin typeface="Times New Roman"/>
                <a:cs typeface="Times New Roman"/>
              </a:rPr>
              <a:t>)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60" dirty="0">
                <a:latin typeface="Times New Roman"/>
                <a:cs typeface="Times New Roman"/>
              </a:rPr>
              <a:t> </a:t>
            </a:r>
            <a:r>
              <a:rPr sz="1400" spc="175" dirty="0">
                <a:latin typeface="Cambria"/>
                <a:cs typeface="Cambria"/>
              </a:rPr>
              <a:t>A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sin(</a:t>
            </a:r>
            <a:r>
              <a:rPr sz="1400" spc="60" dirty="0">
                <a:latin typeface="Cambria"/>
                <a:cs typeface="Cambria"/>
              </a:rPr>
              <a:t>πx/L</a:t>
            </a:r>
            <a:r>
              <a:rPr sz="1400" spc="60" dirty="0">
                <a:latin typeface="Times New Roman"/>
                <a:cs typeface="Times New Roman"/>
              </a:rPr>
              <a:t>)</a:t>
            </a:r>
            <a:r>
              <a:rPr sz="1400" spc="-10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sin(</a:t>
            </a:r>
            <a:r>
              <a:rPr sz="1400" spc="50" dirty="0">
                <a:latin typeface="Cambria"/>
                <a:cs typeface="Cambria"/>
              </a:rPr>
              <a:t>πy/L</a:t>
            </a:r>
            <a:r>
              <a:rPr sz="1400" spc="50" dirty="0">
                <a:latin typeface="Times New Roman"/>
                <a:cs typeface="Times New Roman"/>
              </a:rPr>
              <a:t>)</a:t>
            </a:r>
            <a:r>
              <a:rPr sz="1400" spc="50" dirty="0">
                <a:latin typeface="Cambria"/>
                <a:cs typeface="Cambria"/>
              </a:rPr>
              <a:t>z</a:t>
            </a:r>
            <a:r>
              <a:rPr sz="1400" spc="50" dirty="0">
                <a:latin typeface="Times New Roman"/>
                <a:cs typeface="Times New Roman"/>
              </a:rPr>
              <a:t>(</a:t>
            </a:r>
            <a:r>
              <a:rPr sz="1400" spc="50" dirty="0">
                <a:latin typeface="Cambria"/>
                <a:cs typeface="Cambria"/>
              </a:rPr>
              <a:t>z</a:t>
            </a:r>
            <a:r>
              <a:rPr sz="1400" spc="95" dirty="0">
                <a:latin typeface="Cambria"/>
                <a:cs typeface="Cambria"/>
              </a:rPr>
              <a:t> </a:t>
            </a:r>
            <a:r>
              <a:rPr sz="1400" i="1" spc="160" dirty="0">
                <a:latin typeface="Times New Roman"/>
                <a:cs typeface="Times New Roman"/>
              </a:rPr>
              <a:t>−</a:t>
            </a:r>
            <a:r>
              <a:rPr sz="1400" i="1" spc="-25" dirty="0">
                <a:latin typeface="Times New Roman"/>
                <a:cs typeface="Times New Roman"/>
              </a:rPr>
              <a:t> </a:t>
            </a:r>
            <a:r>
              <a:rPr sz="1400" spc="105" dirty="0">
                <a:latin typeface="Cambria"/>
                <a:cs typeface="Cambria"/>
              </a:rPr>
              <a:t>L</a:t>
            </a:r>
            <a:r>
              <a:rPr sz="1400" spc="105" dirty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80"/>
              </a:spcBef>
            </a:pPr>
            <a:endParaRPr sz="1400">
              <a:latin typeface="Times New Roman"/>
              <a:cs typeface="Times New Roman"/>
            </a:endParaRPr>
          </a:p>
          <a:p>
            <a:pPr marL="113664" marR="120014" indent="-11430" algn="just">
              <a:lnSpc>
                <a:spcPct val="106700"/>
              </a:lnSpc>
            </a:pPr>
            <a:r>
              <a:rPr sz="1400" b="1" dirty="0">
                <a:latin typeface="Georgia"/>
                <a:cs typeface="Georgia"/>
              </a:rPr>
              <a:t>Solution:</a:t>
            </a:r>
            <a:r>
              <a:rPr sz="1400" b="1" spc="350" dirty="0">
                <a:latin typeface="Georgia"/>
                <a:cs typeface="Georgia"/>
              </a:rPr>
              <a:t>  </a:t>
            </a:r>
            <a:r>
              <a:rPr sz="1400" spc="85" dirty="0">
                <a:latin typeface="Times New Roman"/>
                <a:cs typeface="Times New Roman"/>
              </a:rPr>
              <a:t>Parts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A,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B,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D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all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match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boundary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conditions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are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therefore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possible.</a:t>
            </a:r>
            <a:r>
              <a:rPr sz="1400" spc="330" dirty="0">
                <a:latin typeface="Times New Roman"/>
                <a:cs typeface="Times New Roman"/>
              </a:rPr>
              <a:t> </a:t>
            </a:r>
            <a:r>
              <a:rPr sz="1400" spc="110" dirty="0">
                <a:latin typeface="Times New Roman"/>
                <a:cs typeface="Times New Roman"/>
              </a:rPr>
              <a:t>Part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C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does </a:t>
            </a:r>
            <a:r>
              <a:rPr sz="1400" spc="75" dirty="0">
                <a:latin typeface="Times New Roman"/>
                <a:cs typeface="Times New Roman"/>
              </a:rPr>
              <a:t>not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go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zero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at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Cambria"/>
                <a:cs typeface="Cambria"/>
              </a:rPr>
              <a:t>z</a:t>
            </a:r>
            <a:r>
              <a:rPr sz="1400" spc="165" dirty="0">
                <a:latin typeface="Cambria"/>
                <a:cs typeface="Cambria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0,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so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not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possible.</a:t>
            </a:r>
            <a:endParaRPr sz="1400">
              <a:latin typeface="Times New Roman"/>
              <a:cs typeface="Times New Roman"/>
            </a:endParaRPr>
          </a:p>
          <a:p>
            <a:pPr marL="113664" marR="118110" algn="just">
              <a:lnSpc>
                <a:spcPct val="106700"/>
              </a:lnSpc>
              <a:spcBef>
                <a:spcPts val="600"/>
              </a:spcBef>
            </a:pPr>
            <a:r>
              <a:rPr sz="1400" dirty="0">
                <a:latin typeface="Times New Roman"/>
                <a:cs typeface="Times New Roman"/>
              </a:rPr>
              <a:t>Recall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particle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doesn’t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have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be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eigenstate.</a:t>
            </a:r>
            <a:r>
              <a:rPr sz="1400" spc="145" dirty="0">
                <a:latin typeface="Times New Roman"/>
                <a:cs typeface="Times New Roman"/>
              </a:rPr>
              <a:t>  </a:t>
            </a:r>
            <a:r>
              <a:rPr sz="1400" spc="90" dirty="0">
                <a:latin typeface="Times New Roman"/>
                <a:cs typeface="Times New Roman"/>
              </a:rPr>
              <a:t>But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any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valid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state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can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be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written</a:t>
            </a:r>
            <a:r>
              <a:rPr sz="1400" spc="295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as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7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sum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eigenstates.</a:t>
            </a:r>
            <a:r>
              <a:rPr sz="1400" spc="160" dirty="0">
                <a:latin typeface="Times New Roman"/>
                <a:cs typeface="Times New Roman"/>
              </a:rPr>
              <a:t>  </a:t>
            </a:r>
            <a:r>
              <a:rPr sz="1400" dirty="0">
                <a:latin typeface="Times New Roman"/>
                <a:cs typeface="Times New Roman"/>
              </a:rPr>
              <a:t>So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even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though</a:t>
            </a:r>
            <a:r>
              <a:rPr sz="1400" spc="27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doesn’t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look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like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you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are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guaranteed</a:t>
            </a:r>
            <a:r>
              <a:rPr sz="1400" spc="275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spc="80" dirty="0">
                <a:latin typeface="Times New Roman"/>
                <a:cs typeface="Times New Roman"/>
              </a:rPr>
              <a:t>(d)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can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spc="30" dirty="0">
                <a:latin typeface="Times New Roman"/>
                <a:cs typeface="Times New Roman"/>
              </a:rPr>
              <a:t>be </a:t>
            </a:r>
            <a:r>
              <a:rPr sz="1400" spc="65" dirty="0">
                <a:latin typeface="Times New Roman"/>
                <a:cs typeface="Times New Roman"/>
              </a:rPr>
              <a:t>written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as</a:t>
            </a:r>
            <a:r>
              <a:rPr sz="1400" spc="26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sum</a:t>
            </a:r>
            <a:r>
              <a:rPr sz="1400" spc="2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those</a:t>
            </a:r>
            <a:r>
              <a:rPr sz="1400" spc="2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sine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wave</a:t>
            </a:r>
            <a:r>
              <a:rPr sz="1400" spc="2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functions.</a:t>
            </a:r>
            <a:r>
              <a:rPr sz="1400" spc="120" dirty="0">
                <a:latin typeface="Times New Roman"/>
                <a:cs typeface="Times New Roman"/>
              </a:rPr>
              <a:t>  </a:t>
            </a:r>
            <a:r>
              <a:rPr sz="1400" spc="75" dirty="0">
                <a:latin typeface="Times New Roman"/>
                <a:cs typeface="Times New Roman"/>
              </a:rPr>
              <a:t>(The</a:t>
            </a:r>
            <a:r>
              <a:rPr sz="1400" spc="26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method</a:t>
            </a:r>
            <a:r>
              <a:rPr sz="1400" spc="2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2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doing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Times New Roman"/>
                <a:cs typeface="Times New Roman"/>
              </a:rPr>
              <a:t>that,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which</a:t>
            </a:r>
            <a:r>
              <a:rPr sz="1400" spc="2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you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may</a:t>
            </a:r>
            <a:r>
              <a:rPr sz="1400" spc="2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or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may</a:t>
            </a:r>
            <a:r>
              <a:rPr sz="1400" spc="26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not </a:t>
            </a:r>
            <a:r>
              <a:rPr sz="1400" dirty="0">
                <a:latin typeface="Times New Roman"/>
                <a:cs typeface="Times New Roman"/>
              </a:rPr>
              <a:t>have</a:t>
            </a:r>
            <a:r>
              <a:rPr sz="1400" spc="3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encountered</a:t>
            </a:r>
            <a:r>
              <a:rPr sz="1400" spc="3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yet,</a:t>
            </a:r>
            <a:r>
              <a:rPr sz="1400" spc="3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3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called</a:t>
            </a:r>
            <a:r>
              <a:rPr sz="1400" spc="3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“Fourier</a:t>
            </a:r>
            <a:r>
              <a:rPr sz="1400" spc="31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series.”)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647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36118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7.3.</a:t>
            </a:r>
            <a:r>
              <a:rPr sz="1200" spc="29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SPHERICAL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COORDINATES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572770" algn="l"/>
              </a:tabLst>
            </a:pPr>
            <a:r>
              <a:rPr sz="1700" b="1" spc="-25" dirty="0">
                <a:latin typeface="Georgia"/>
                <a:cs typeface="Georgia"/>
              </a:rPr>
              <a:t>7.3</a:t>
            </a:r>
            <a:r>
              <a:rPr sz="1700" b="1" dirty="0">
                <a:latin typeface="Georgia"/>
                <a:cs typeface="Georgia"/>
              </a:rPr>
              <a:t>	Math</a:t>
            </a:r>
            <a:r>
              <a:rPr sz="1700" b="1" spc="80" dirty="0">
                <a:latin typeface="Georgia"/>
                <a:cs typeface="Georgia"/>
              </a:rPr>
              <a:t> </a:t>
            </a:r>
            <a:r>
              <a:rPr sz="1700" b="1" spc="-45" dirty="0">
                <a:latin typeface="Georgia"/>
                <a:cs typeface="Georgia"/>
              </a:rPr>
              <a:t>Interlude:</a:t>
            </a:r>
            <a:r>
              <a:rPr sz="1700" b="1" spc="260" dirty="0">
                <a:latin typeface="Georgia"/>
                <a:cs typeface="Georgia"/>
              </a:rPr>
              <a:t> </a:t>
            </a:r>
            <a:r>
              <a:rPr sz="1700" b="1" spc="-45" dirty="0">
                <a:latin typeface="Georgia"/>
                <a:cs typeface="Georgia"/>
              </a:rPr>
              <a:t>Spherical</a:t>
            </a:r>
            <a:r>
              <a:rPr sz="1700" b="1" spc="80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Coordinates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36054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7.3.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SPHERICAL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COORDINATES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781494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931410" algn="l"/>
              </a:tabLst>
            </a:pPr>
            <a:r>
              <a:rPr dirty="0"/>
              <a:t>Can</a:t>
            </a:r>
            <a:r>
              <a:rPr spc="75" dirty="0"/>
              <a:t> </a:t>
            </a:r>
            <a:r>
              <a:rPr spc="70" dirty="0">
                <a:latin typeface="Cambria"/>
                <a:cs typeface="Cambria"/>
              </a:rPr>
              <a:t>r</a:t>
            </a:r>
            <a:r>
              <a:rPr spc="210" dirty="0">
                <a:latin typeface="Cambria"/>
                <a:cs typeface="Cambria"/>
              </a:rPr>
              <a:t> </a:t>
            </a:r>
            <a:r>
              <a:rPr dirty="0"/>
              <a:t>ever</a:t>
            </a:r>
            <a:r>
              <a:rPr spc="85" dirty="0"/>
              <a:t> </a:t>
            </a:r>
            <a:r>
              <a:rPr dirty="0"/>
              <a:t>be</a:t>
            </a:r>
            <a:r>
              <a:rPr spc="85" dirty="0"/>
              <a:t> </a:t>
            </a:r>
            <a:r>
              <a:rPr spc="-10" dirty="0"/>
              <a:t>less</a:t>
            </a:r>
            <a:r>
              <a:rPr spc="80" dirty="0"/>
              <a:t> </a:t>
            </a:r>
            <a:r>
              <a:rPr spc="70" dirty="0"/>
              <a:t>than</a:t>
            </a:r>
            <a:r>
              <a:rPr spc="75" dirty="0"/>
              <a:t> </a:t>
            </a:r>
            <a:r>
              <a:rPr spc="190" dirty="0">
                <a:latin typeface="Cambria"/>
                <a:cs typeface="Cambria"/>
              </a:rPr>
              <a:t>x</a:t>
            </a:r>
            <a:r>
              <a:rPr spc="155" dirty="0">
                <a:latin typeface="Cambria"/>
                <a:cs typeface="Cambria"/>
              </a:rPr>
              <a:t> </a:t>
            </a:r>
            <a:r>
              <a:rPr dirty="0"/>
              <a:t>for</a:t>
            </a:r>
            <a:r>
              <a:rPr spc="85" dirty="0"/>
              <a:t> </a:t>
            </a:r>
            <a:r>
              <a:rPr dirty="0"/>
              <a:t>a</a:t>
            </a:r>
            <a:r>
              <a:rPr spc="85" dirty="0"/>
              <a:t> </a:t>
            </a:r>
            <a:r>
              <a:rPr spc="-10" dirty="0"/>
              <a:t>point?</a:t>
            </a:r>
            <a:r>
              <a:rPr dirty="0"/>
              <a:t>	(Assume</a:t>
            </a:r>
            <a:r>
              <a:rPr spc="35" dirty="0"/>
              <a:t> </a:t>
            </a:r>
            <a:r>
              <a:rPr spc="70" dirty="0">
                <a:latin typeface="Cambria"/>
                <a:cs typeface="Cambria"/>
              </a:rPr>
              <a:t>r</a:t>
            </a:r>
            <a:r>
              <a:rPr spc="165" dirty="0">
                <a:latin typeface="Cambria"/>
                <a:cs typeface="Cambria"/>
              </a:rPr>
              <a:t> </a:t>
            </a:r>
            <a:r>
              <a:rPr dirty="0"/>
              <a:t>is</a:t>
            </a:r>
            <a:r>
              <a:rPr spc="35" dirty="0"/>
              <a:t> </a:t>
            </a:r>
            <a:r>
              <a:rPr spc="-10" dirty="0"/>
              <a:t>positive.)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36054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7.3.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SPHERICAL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COORDINATES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07758" y="1021745"/>
            <a:ext cx="7825740" cy="1189990"/>
          </a:xfrm>
          <a:prstGeom prst="rect">
            <a:avLst/>
          </a:prstGeom>
        </p:spPr>
        <p:txBody>
          <a:bodyPr vert="horz" wrap="square" lIns="0" tIns="220345" rIns="0" bIns="0" rtlCol="0">
            <a:spAutoFit/>
          </a:bodyPr>
          <a:lstStyle/>
          <a:p>
            <a:pPr marL="23495">
              <a:lnSpc>
                <a:spcPct val="100000"/>
              </a:lnSpc>
              <a:spcBef>
                <a:spcPts val="1735"/>
              </a:spcBef>
              <a:tabLst>
                <a:tab pos="4942840" algn="l"/>
              </a:tabLst>
            </a:pP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Cambria"/>
                <a:cs typeface="Cambria"/>
              </a:rPr>
              <a:t>r</a:t>
            </a:r>
            <a:r>
              <a:rPr sz="2450" spc="21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ever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less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190" dirty="0">
                <a:latin typeface="Cambria"/>
                <a:cs typeface="Cambria"/>
              </a:rPr>
              <a:t>x</a:t>
            </a:r>
            <a:r>
              <a:rPr sz="2450" spc="15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point?</a:t>
            </a:r>
            <a:r>
              <a:rPr sz="2450" dirty="0">
                <a:latin typeface="Times New Roman"/>
                <a:cs typeface="Times New Roman"/>
              </a:rPr>
              <a:t>	(Assume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Cambria"/>
                <a:cs typeface="Cambria"/>
              </a:rPr>
              <a:t>r</a:t>
            </a:r>
            <a:r>
              <a:rPr sz="2450" spc="16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positive.)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4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no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36054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7.3.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SPHERICAL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COORDINATES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5634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spc="-20" dirty="0"/>
              <a:t>For</a:t>
            </a:r>
            <a:r>
              <a:rPr spc="-95" dirty="0"/>
              <a:t> </a:t>
            </a:r>
            <a:r>
              <a:rPr spc="-25" dirty="0"/>
              <a:t>each</a:t>
            </a:r>
            <a:r>
              <a:rPr spc="-40" dirty="0"/>
              <a:t> </a:t>
            </a:r>
            <a:r>
              <a:rPr dirty="0"/>
              <a:t>Cartesian</a:t>
            </a:r>
            <a:r>
              <a:rPr spc="-45" dirty="0"/>
              <a:t> </a:t>
            </a:r>
            <a:r>
              <a:rPr dirty="0"/>
              <a:t>point</a:t>
            </a:r>
            <a:r>
              <a:rPr spc="-45" dirty="0"/>
              <a:t> </a:t>
            </a:r>
            <a:r>
              <a:rPr spc="130" dirty="0"/>
              <a:t>(</a:t>
            </a:r>
            <a:r>
              <a:rPr spc="130" dirty="0">
                <a:latin typeface="Cambria"/>
                <a:cs typeface="Cambria"/>
              </a:rPr>
              <a:t>x,</a:t>
            </a:r>
            <a:r>
              <a:rPr spc="-110" dirty="0">
                <a:latin typeface="Cambria"/>
                <a:cs typeface="Cambria"/>
              </a:rPr>
              <a:t> </a:t>
            </a:r>
            <a:r>
              <a:rPr spc="95" dirty="0">
                <a:latin typeface="Cambria"/>
                <a:cs typeface="Cambria"/>
              </a:rPr>
              <a:t>y,</a:t>
            </a:r>
            <a:r>
              <a:rPr spc="-114" dirty="0">
                <a:latin typeface="Cambria"/>
                <a:cs typeface="Cambria"/>
              </a:rPr>
              <a:t> </a:t>
            </a:r>
            <a:r>
              <a:rPr spc="85" dirty="0">
                <a:latin typeface="Cambria"/>
                <a:cs typeface="Cambria"/>
              </a:rPr>
              <a:t>z</a:t>
            </a:r>
            <a:r>
              <a:rPr spc="85" dirty="0"/>
              <a:t>)</a:t>
            </a:r>
            <a:r>
              <a:rPr spc="-45" dirty="0"/>
              <a:t> </a:t>
            </a:r>
            <a:r>
              <a:rPr spc="-40" dirty="0"/>
              <a:t>below,</a:t>
            </a:r>
            <a:r>
              <a:rPr dirty="0"/>
              <a:t> </a:t>
            </a:r>
            <a:r>
              <a:rPr spc="-75" dirty="0"/>
              <a:t>choose</a:t>
            </a:r>
            <a:r>
              <a:rPr spc="-45" dirty="0"/>
              <a:t> which </a:t>
            </a:r>
            <a:r>
              <a:rPr dirty="0"/>
              <a:t>set</a:t>
            </a:r>
            <a:r>
              <a:rPr spc="-45" dirty="0"/>
              <a:t> </a:t>
            </a:r>
            <a:r>
              <a:rPr spc="-145" dirty="0"/>
              <a:t>of</a:t>
            </a:r>
            <a:r>
              <a:rPr spc="-5" dirty="0"/>
              <a:t> </a:t>
            </a:r>
            <a:r>
              <a:rPr spc="-10" dirty="0"/>
              <a:t>spher- </a:t>
            </a:r>
            <a:r>
              <a:rPr dirty="0"/>
              <a:t>ical</a:t>
            </a:r>
            <a:r>
              <a:rPr spc="-40" dirty="0"/>
              <a:t> </a:t>
            </a:r>
            <a:r>
              <a:rPr dirty="0"/>
              <a:t>coordinates </a:t>
            </a:r>
            <a:r>
              <a:rPr spc="75" dirty="0"/>
              <a:t>(</a:t>
            </a:r>
            <a:r>
              <a:rPr spc="75" dirty="0">
                <a:latin typeface="Cambria"/>
                <a:cs typeface="Cambria"/>
              </a:rPr>
              <a:t>r,</a:t>
            </a:r>
            <a:r>
              <a:rPr spc="-135" dirty="0">
                <a:latin typeface="Cambria"/>
                <a:cs typeface="Cambria"/>
              </a:rPr>
              <a:t> </a:t>
            </a:r>
            <a:r>
              <a:rPr dirty="0">
                <a:latin typeface="Cambria"/>
                <a:cs typeface="Cambria"/>
              </a:rPr>
              <a:t>θ,</a:t>
            </a:r>
            <a:r>
              <a:rPr spc="-135" dirty="0">
                <a:latin typeface="Cambria"/>
                <a:cs typeface="Cambria"/>
              </a:rPr>
              <a:t> </a:t>
            </a:r>
            <a:r>
              <a:rPr spc="-50" dirty="0">
                <a:latin typeface="Cambria"/>
                <a:cs typeface="Cambria"/>
              </a:rPr>
              <a:t>ϕ</a:t>
            </a:r>
            <a:r>
              <a:rPr spc="-50" dirty="0"/>
              <a:t>)</a:t>
            </a:r>
            <a:r>
              <a:rPr spc="5" dirty="0"/>
              <a:t> </a:t>
            </a:r>
            <a:r>
              <a:rPr dirty="0"/>
              <a:t>matches it.</a:t>
            </a:r>
            <a:r>
              <a:rPr spc="305" dirty="0"/>
              <a:t> </a:t>
            </a:r>
            <a:r>
              <a:rPr spc="-70" dirty="0"/>
              <a:t>You</a:t>
            </a:r>
            <a:r>
              <a:rPr dirty="0"/>
              <a:t> should be</a:t>
            </a:r>
            <a:r>
              <a:rPr spc="5" dirty="0"/>
              <a:t> </a:t>
            </a:r>
            <a:r>
              <a:rPr dirty="0"/>
              <a:t>able</a:t>
            </a:r>
            <a:r>
              <a:rPr spc="-5" dirty="0"/>
              <a:t> </a:t>
            </a:r>
            <a:r>
              <a:rPr dirty="0"/>
              <a:t>to</a:t>
            </a:r>
            <a:r>
              <a:rPr spc="5" dirty="0"/>
              <a:t> </a:t>
            </a:r>
            <a:r>
              <a:rPr spc="-10" dirty="0"/>
              <a:t>answer </a:t>
            </a:r>
            <a:r>
              <a:rPr dirty="0"/>
              <a:t>by</a:t>
            </a:r>
            <a:r>
              <a:rPr spc="400" dirty="0"/>
              <a:t> </a:t>
            </a:r>
            <a:r>
              <a:rPr dirty="0"/>
              <a:t>picturing</a:t>
            </a:r>
            <a:r>
              <a:rPr spc="400" dirty="0"/>
              <a:t> </a:t>
            </a:r>
            <a:r>
              <a:rPr dirty="0"/>
              <a:t>where</a:t>
            </a:r>
            <a:r>
              <a:rPr spc="390" dirty="0"/>
              <a:t> </a:t>
            </a:r>
            <a:r>
              <a:rPr dirty="0"/>
              <a:t>each</a:t>
            </a:r>
            <a:r>
              <a:rPr spc="400" dirty="0"/>
              <a:t> </a:t>
            </a:r>
            <a:r>
              <a:rPr dirty="0"/>
              <a:t>point</a:t>
            </a:r>
            <a:r>
              <a:rPr spc="395" dirty="0"/>
              <a:t> </a:t>
            </a:r>
            <a:r>
              <a:rPr dirty="0"/>
              <a:t>is,</a:t>
            </a:r>
            <a:r>
              <a:rPr spc="475" dirty="0"/>
              <a:t> </a:t>
            </a:r>
            <a:r>
              <a:rPr dirty="0"/>
              <a:t>rather</a:t>
            </a:r>
            <a:r>
              <a:rPr spc="395" dirty="0"/>
              <a:t> </a:t>
            </a:r>
            <a:r>
              <a:rPr spc="70" dirty="0"/>
              <a:t>than</a:t>
            </a:r>
            <a:r>
              <a:rPr spc="395" dirty="0"/>
              <a:t> </a:t>
            </a:r>
            <a:r>
              <a:rPr dirty="0"/>
              <a:t>by</a:t>
            </a:r>
            <a:r>
              <a:rPr spc="400" dirty="0"/>
              <a:t> </a:t>
            </a:r>
            <a:r>
              <a:rPr dirty="0"/>
              <a:t>plugging</a:t>
            </a:r>
            <a:r>
              <a:rPr spc="395" dirty="0"/>
              <a:t> </a:t>
            </a:r>
            <a:r>
              <a:rPr spc="-20" dirty="0"/>
              <a:t>into </a:t>
            </a:r>
            <a:r>
              <a:rPr spc="-10" dirty="0"/>
              <a:t>formulas.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93191" y="2818414"/>
            <a:ext cx="2262505" cy="470725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0"/>
              </a:spcBef>
            </a:pPr>
            <a:r>
              <a:rPr sz="2450" dirty="0">
                <a:latin typeface="Times New Roman"/>
                <a:cs typeface="Times New Roman"/>
              </a:rPr>
              <a:t>1.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(3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9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95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0)</a:t>
            </a:r>
            <a:endParaRPr sz="2450">
              <a:latin typeface="Times New Roman"/>
              <a:cs typeface="Times New Roman"/>
            </a:endParaRPr>
          </a:p>
          <a:p>
            <a:pPr marL="635635" indent="-37020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635635" algn="l"/>
              </a:tabLst>
            </a:pPr>
            <a:r>
              <a:rPr sz="2450" dirty="0">
                <a:latin typeface="Times New Roman"/>
                <a:cs typeface="Times New Roman"/>
              </a:rPr>
              <a:t>(3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0)</a:t>
            </a:r>
            <a:endParaRPr sz="2450">
              <a:latin typeface="Times New Roman"/>
              <a:cs typeface="Times New Roman"/>
            </a:endParaRPr>
          </a:p>
          <a:p>
            <a:pPr marL="636270" indent="-358140">
              <a:lnSpc>
                <a:spcPct val="100000"/>
              </a:lnSpc>
              <a:spcBef>
                <a:spcPts val="545"/>
              </a:spcBef>
              <a:buAutoNum type="alphaUcPeriod"/>
              <a:tabLst>
                <a:tab pos="636270" algn="l"/>
              </a:tabLst>
            </a:pPr>
            <a:r>
              <a:rPr sz="2450" dirty="0">
                <a:latin typeface="Times New Roman"/>
                <a:cs typeface="Times New Roman"/>
              </a:rPr>
              <a:t>(3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2450" dirty="0">
                <a:latin typeface="Cambria"/>
                <a:cs typeface="Cambria"/>
              </a:rPr>
              <a:t>π/</a:t>
            </a:r>
            <a:r>
              <a:rPr sz="2450" dirty="0">
                <a:latin typeface="Times New Roman"/>
                <a:cs typeface="Times New Roman"/>
              </a:rPr>
              <a:t>2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0)</a:t>
            </a:r>
            <a:endParaRPr sz="2450">
              <a:latin typeface="Times New Roman"/>
              <a:cs typeface="Times New Roman"/>
            </a:endParaRPr>
          </a:p>
          <a:p>
            <a:pPr marL="635635" indent="-361950">
              <a:lnSpc>
                <a:spcPct val="100000"/>
              </a:lnSpc>
              <a:spcBef>
                <a:spcPts val="545"/>
              </a:spcBef>
              <a:buAutoNum type="alphaUcPeriod"/>
              <a:tabLst>
                <a:tab pos="635635" algn="l"/>
              </a:tabLst>
            </a:pPr>
            <a:r>
              <a:rPr sz="2450" dirty="0">
                <a:latin typeface="Times New Roman"/>
                <a:cs typeface="Times New Roman"/>
              </a:rPr>
              <a:t>(3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2450" spc="-20" dirty="0">
                <a:latin typeface="Cambria"/>
                <a:cs typeface="Cambria"/>
              </a:rPr>
              <a:t>π/</a:t>
            </a:r>
            <a:r>
              <a:rPr sz="2450" spc="-20" dirty="0">
                <a:latin typeface="Times New Roman"/>
                <a:cs typeface="Times New Roman"/>
              </a:rPr>
              <a:t>2)</a:t>
            </a:r>
            <a:endParaRPr sz="2450">
              <a:latin typeface="Times New Roman"/>
              <a:cs typeface="Times New Roman"/>
            </a:endParaRPr>
          </a:p>
          <a:p>
            <a:pPr marL="635635" indent="-374015">
              <a:lnSpc>
                <a:spcPct val="100000"/>
              </a:lnSpc>
              <a:spcBef>
                <a:spcPts val="550"/>
              </a:spcBef>
              <a:buAutoNum type="alphaUcPeriod"/>
              <a:tabLst>
                <a:tab pos="635635" algn="l"/>
              </a:tabLst>
            </a:pPr>
            <a:r>
              <a:rPr sz="2450" dirty="0">
                <a:latin typeface="Times New Roman"/>
                <a:cs typeface="Times New Roman"/>
              </a:rPr>
              <a:t>(3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2450" dirty="0">
                <a:latin typeface="Cambria"/>
                <a:cs typeface="Cambria"/>
              </a:rPr>
              <a:t>π/</a:t>
            </a:r>
            <a:r>
              <a:rPr sz="2450" dirty="0">
                <a:latin typeface="Times New Roman"/>
                <a:cs typeface="Times New Roman"/>
              </a:rPr>
              <a:t>2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2450" spc="-20" dirty="0">
                <a:latin typeface="Cambria"/>
                <a:cs typeface="Cambria"/>
              </a:rPr>
              <a:t>π/</a:t>
            </a:r>
            <a:r>
              <a:rPr sz="2450" spc="-20" dirty="0">
                <a:latin typeface="Times New Roman"/>
                <a:cs typeface="Times New Roman"/>
              </a:rPr>
              <a:t>2)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2.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(0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9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95" dirty="0">
                <a:latin typeface="Cambria"/>
                <a:cs typeface="Cambria"/>
              </a:rPr>
              <a:t> </a:t>
            </a:r>
            <a:r>
              <a:rPr sz="2450" i="1" spc="45" dirty="0">
                <a:latin typeface="Times New Roman"/>
                <a:cs typeface="Times New Roman"/>
              </a:rPr>
              <a:t>−</a:t>
            </a:r>
            <a:r>
              <a:rPr sz="2450" spc="45" dirty="0">
                <a:latin typeface="Times New Roman"/>
                <a:cs typeface="Times New Roman"/>
              </a:rPr>
              <a:t>2)</a:t>
            </a:r>
            <a:endParaRPr sz="2450">
              <a:latin typeface="Times New Roman"/>
              <a:cs typeface="Times New Roman"/>
            </a:endParaRPr>
          </a:p>
          <a:p>
            <a:pPr marL="635635" indent="-37020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635635" algn="l"/>
              </a:tabLst>
            </a:pPr>
            <a:r>
              <a:rPr sz="2450" dirty="0">
                <a:latin typeface="Times New Roman"/>
                <a:cs typeface="Times New Roman"/>
              </a:rPr>
              <a:t>(0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2450" i="1" spc="45" dirty="0">
                <a:latin typeface="Times New Roman"/>
                <a:cs typeface="Times New Roman"/>
              </a:rPr>
              <a:t>−</a:t>
            </a:r>
            <a:r>
              <a:rPr sz="2450" spc="45" dirty="0">
                <a:latin typeface="Times New Roman"/>
                <a:cs typeface="Times New Roman"/>
              </a:rPr>
              <a:t>2)</a:t>
            </a:r>
            <a:endParaRPr sz="2450">
              <a:latin typeface="Times New Roman"/>
              <a:cs typeface="Times New Roman"/>
            </a:endParaRPr>
          </a:p>
          <a:p>
            <a:pPr marL="636270" indent="-358140">
              <a:lnSpc>
                <a:spcPct val="100000"/>
              </a:lnSpc>
              <a:spcBef>
                <a:spcPts val="545"/>
              </a:spcBef>
              <a:buAutoNum type="alphaUcPeriod"/>
              <a:tabLst>
                <a:tab pos="636270" algn="l"/>
              </a:tabLst>
            </a:pPr>
            <a:r>
              <a:rPr sz="2450" dirty="0">
                <a:latin typeface="Times New Roman"/>
                <a:cs typeface="Times New Roman"/>
              </a:rPr>
              <a:t>(2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2450" dirty="0">
                <a:latin typeface="Cambria"/>
                <a:cs typeface="Cambria"/>
              </a:rPr>
              <a:t>π/</a:t>
            </a:r>
            <a:r>
              <a:rPr sz="2450" dirty="0">
                <a:latin typeface="Times New Roman"/>
                <a:cs typeface="Times New Roman"/>
              </a:rPr>
              <a:t>2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0)</a:t>
            </a:r>
            <a:endParaRPr sz="2450">
              <a:latin typeface="Times New Roman"/>
              <a:cs typeface="Times New Roman"/>
            </a:endParaRPr>
          </a:p>
          <a:p>
            <a:pPr marL="635635" indent="-361950">
              <a:lnSpc>
                <a:spcPct val="100000"/>
              </a:lnSpc>
              <a:spcBef>
                <a:spcPts val="545"/>
              </a:spcBef>
              <a:buAutoNum type="alphaUcPeriod"/>
              <a:tabLst>
                <a:tab pos="635635" algn="l"/>
              </a:tabLst>
            </a:pPr>
            <a:r>
              <a:rPr sz="2450" spc="95" dirty="0">
                <a:latin typeface="Times New Roman"/>
                <a:cs typeface="Times New Roman"/>
              </a:rPr>
              <a:t>(</a:t>
            </a:r>
            <a:r>
              <a:rPr sz="2450" i="1" spc="95" dirty="0">
                <a:latin typeface="Times New Roman"/>
                <a:cs typeface="Times New Roman"/>
              </a:rPr>
              <a:t>−</a:t>
            </a:r>
            <a:r>
              <a:rPr sz="2450" spc="95" dirty="0">
                <a:latin typeface="Times New Roman"/>
                <a:cs typeface="Times New Roman"/>
              </a:rPr>
              <a:t>2</a:t>
            </a:r>
            <a:r>
              <a:rPr sz="2450" spc="95" dirty="0">
                <a:latin typeface="Cambria"/>
                <a:cs typeface="Cambria"/>
              </a:rPr>
              <a:t>,</a:t>
            </a:r>
            <a:r>
              <a:rPr sz="2450" spc="-120" dirty="0">
                <a:latin typeface="Cambria"/>
                <a:cs typeface="Cambria"/>
              </a:rPr>
              <a:t> </a:t>
            </a:r>
            <a:r>
              <a:rPr sz="2450" spc="75" dirty="0">
                <a:latin typeface="Cambria"/>
                <a:cs typeface="Cambria"/>
              </a:rPr>
              <a:t>π,</a:t>
            </a:r>
            <a:r>
              <a:rPr sz="2450" spc="-114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0)</a:t>
            </a:r>
            <a:endParaRPr sz="2450">
              <a:latin typeface="Times New Roman"/>
              <a:cs typeface="Times New Roman"/>
            </a:endParaRPr>
          </a:p>
          <a:p>
            <a:pPr marL="635635" indent="-374015">
              <a:lnSpc>
                <a:spcPct val="100000"/>
              </a:lnSpc>
              <a:spcBef>
                <a:spcPts val="550"/>
              </a:spcBef>
              <a:buAutoNum type="alphaUcPeriod"/>
              <a:tabLst>
                <a:tab pos="635635" algn="l"/>
              </a:tabLst>
            </a:pPr>
            <a:r>
              <a:rPr sz="2450" dirty="0">
                <a:latin typeface="Times New Roman"/>
                <a:cs typeface="Times New Roman"/>
              </a:rPr>
              <a:t>(2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0" dirty="0">
                <a:latin typeface="Cambria"/>
                <a:cs typeface="Cambria"/>
              </a:rPr>
              <a:t> </a:t>
            </a:r>
            <a:r>
              <a:rPr sz="2450" spc="75" dirty="0">
                <a:latin typeface="Cambria"/>
                <a:cs typeface="Cambria"/>
              </a:rPr>
              <a:t>π,</a:t>
            </a:r>
            <a:r>
              <a:rPr sz="2450" spc="-55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0)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51193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36054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7.3.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SPHERICAL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COORDINATES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2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ct val="106700"/>
              </a:lnSpc>
            </a:pPr>
            <a:r>
              <a:rPr sz="1400" spc="10" dirty="0">
                <a:latin typeface="Times New Roman"/>
                <a:cs typeface="Times New Roman"/>
              </a:rPr>
              <a:t>For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each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Cartesian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point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Times New Roman"/>
                <a:cs typeface="Times New Roman"/>
              </a:rPr>
              <a:t>(</a:t>
            </a:r>
            <a:r>
              <a:rPr sz="1400" spc="95" dirty="0">
                <a:latin typeface="Cambria"/>
                <a:cs typeface="Cambria"/>
              </a:rPr>
              <a:t>x,</a:t>
            </a:r>
            <a:r>
              <a:rPr sz="1400" spc="-45" dirty="0">
                <a:latin typeface="Cambria"/>
                <a:cs typeface="Cambria"/>
              </a:rPr>
              <a:t> </a:t>
            </a:r>
            <a:r>
              <a:rPr sz="1400" spc="60" dirty="0">
                <a:latin typeface="Cambria"/>
                <a:cs typeface="Cambria"/>
              </a:rPr>
              <a:t>y,</a:t>
            </a:r>
            <a:r>
              <a:rPr sz="1400" spc="-45" dirty="0">
                <a:latin typeface="Cambria"/>
                <a:cs typeface="Cambria"/>
              </a:rPr>
              <a:t> </a:t>
            </a:r>
            <a:r>
              <a:rPr sz="1400" spc="75" dirty="0">
                <a:latin typeface="Cambria"/>
                <a:cs typeface="Cambria"/>
              </a:rPr>
              <a:t>z</a:t>
            </a:r>
            <a:r>
              <a:rPr sz="1400" spc="75" dirty="0">
                <a:latin typeface="Times New Roman"/>
                <a:cs typeface="Times New Roman"/>
              </a:rPr>
              <a:t>)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below,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choose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which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set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of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spherical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coordinates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(</a:t>
            </a:r>
            <a:r>
              <a:rPr sz="1400" spc="65" dirty="0">
                <a:latin typeface="Cambria"/>
                <a:cs typeface="Cambria"/>
              </a:rPr>
              <a:t>r,</a:t>
            </a:r>
            <a:r>
              <a:rPr sz="1400" spc="-45" dirty="0">
                <a:latin typeface="Cambria"/>
                <a:cs typeface="Cambria"/>
              </a:rPr>
              <a:t> </a:t>
            </a:r>
            <a:r>
              <a:rPr sz="1400" spc="10" dirty="0">
                <a:latin typeface="Cambria"/>
                <a:cs typeface="Cambria"/>
              </a:rPr>
              <a:t>θ,</a:t>
            </a:r>
            <a:r>
              <a:rPr sz="1400" spc="-45" dirty="0">
                <a:latin typeface="Cambria"/>
                <a:cs typeface="Cambria"/>
              </a:rPr>
              <a:t> </a:t>
            </a:r>
            <a:r>
              <a:rPr sz="1400" spc="10" dirty="0">
                <a:latin typeface="Cambria"/>
                <a:cs typeface="Cambria"/>
              </a:rPr>
              <a:t>ϕ</a:t>
            </a:r>
            <a:r>
              <a:rPr sz="1400" spc="10" dirty="0">
                <a:latin typeface="Times New Roman"/>
                <a:cs typeface="Times New Roman"/>
              </a:rPr>
              <a:t>)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matches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it.</a:t>
            </a:r>
            <a:r>
              <a:rPr sz="1400" spc="320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You </a:t>
            </a:r>
            <a:r>
              <a:rPr sz="1400" dirty="0">
                <a:latin typeface="Times New Roman"/>
                <a:cs typeface="Times New Roman"/>
              </a:rPr>
              <a:t>should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be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able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answer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by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picturing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where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each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point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is,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rather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Times New Roman"/>
                <a:cs typeface="Times New Roman"/>
              </a:rPr>
              <a:t>than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by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plugging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into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formulas.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1400">
              <a:latin typeface="Times New Roman"/>
              <a:cs typeface="Times New Roman"/>
            </a:endParaRPr>
          </a:p>
          <a:p>
            <a:pPr marL="170815">
              <a:lnSpc>
                <a:spcPct val="100000"/>
              </a:lnSpc>
            </a:pPr>
            <a:r>
              <a:rPr sz="1400" dirty="0">
                <a:latin typeface="Times New Roman"/>
                <a:cs typeface="Times New Roman"/>
              </a:rPr>
              <a:t>1.</a:t>
            </a:r>
            <a:r>
              <a:rPr sz="1400" spc="25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(3</a:t>
            </a:r>
            <a:r>
              <a:rPr sz="1400" spc="60" dirty="0">
                <a:latin typeface="Cambria"/>
                <a:cs typeface="Cambria"/>
              </a:rPr>
              <a:t>,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0</a:t>
            </a:r>
            <a:r>
              <a:rPr sz="1400" spc="50" dirty="0">
                <a:latin typeface="Cambria"/>
                <a:cs typeface="Cambria"/>
              </a:rPr>
              <a:t>,</a:t>
            </a:r>
            <a:r>
              <a:rPr sz="1400" spc="-65" dirty="0">
                <a:latin typeface="Cambria"/>
                <a:cs typeface="Cambria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0)</a:t>
            </a:r>
            <a:endParaRPr sz="1400">
              <a:latin typeface="Times New Roman"/>
              <a:cs typeface="Times New Roman"/>
            </a:endParaRPr>
          </a:p>
          <a:p>
            <a:pPr marL="710565" indent="-25717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710565" algn="l"/>
              </a:tabLst>
            </a:pPr>
            <a:r>
              <a:rPr sz="1400" spc="55" dirty="0">
                <a:latin typeface="Times New Roman"/>
                <a:cs typeface="Times New Roman"/>
              </a:rPr>
              <a:t>(3</a:t>
            </a:r>
            <a:r>
              <a:rPr sz="1400" spc="55" dirty="0">
                <a:latin typeface="Cambria"/>
                <a:cs typeface="Cambria"/>
              </a:rPr>
              <a:t>,</a:t>
            </a:r>
            <a:r>
              <a:rPr sz="1400" spc="-65" dirty="0">
                <a:latin typeface="Cambria"/>
                <a:cs typeface="Cambria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0</a:t>
            </a:r>
            <a:r>
              <a:rPr sz="1400" spc="50" dirty="0">
                <a:latin typeface="Cambria"/>
                <a:cs typeface="Cambria"/>
              </a:rPr>
              <a:t>,</a:t>
            </a:r>
            <a:r>
              <a:rPr sz="1400" spc="-65" dirty="0">
                <a:latin typeface="Cambria"/>
                <a:cs typeface="Cambria"/>
              </a:rPr>
              <a:t> </a:t>
            </a:r>
            <a:r>
              <a:rPr sz="1400" spc="-35" dirty="0">
                <a:latin typeface="Times New Roman"/>
                <a:cs typeface="Times New Roman"/>
              </a:rPr>
              <a:t>0)</a:t>
            </a:r>
            <a:endParaRPr sz="1400">
              <a:latin typeface="Times New Roman"/>
              <a:cs typeface="Times New Roman"/>
            </a:endParaRPr>
          </a:p>
          <a:p>
            <a:pPr marL="710565" indent="-249554">
              <a:lnSpc>
                <a:spcPct val="100000"/>
              </a:lnSpc>
              <a:spcBef>
                <a:spcPts val="610"/>
              </a:spcBef>
              <a:buAutoNum type="alphaUcPeriod"/>
              <a:tabLst>
                <a:tab pos="710565" algn="l"/>
              </a:tabLst>
            </a:pPr>
            <a:r>
              <a:rPr sz="1400" spc="60" dirty="0">
                <a:latin typeface="Times New Roman"/>
                <a:cs typeface="Times New Roman"/>
              </a:rPr>
              <a:t>(3</a:t>
            </a:r>
            <a:r>
              <a:rPr sz="1400" spc="60" dirty="0">
                <a:latin typeface="Cambria"/>
                <a:cs typeface="Cambria"/>
              </a:rPr>
              <a:t>,</a:t>
            </a:r>
            <a:r>
              <a:rPr sz="1400" spc="-10" dirty="0">
                <a:latin typeface="Cambria"/>
                <a:cs typeface="Cambria"/>
              </a:rPr>
              <a:t> </a:t>
            </a:r>
            <a:r>
              <a:rPr sz="1400" dirty="0">
                <a:latin typeface="Cambria"/>
                <a:cs typeface="Cambria"/>
              </a:rPr>
              <a:t>π/</a:t>
            </a:r>
            <a:r>
              <a:rPr sz="1400" dirty="0">
                <a:latin typeface="Times New Roman"/>
                <a:cs typeface="Times New Roman"/>
              </a:rPr>
              <a:t>2</a:t>
            </a:r>
            <a:r>
              <a:rPr sz="1400" dirty="0">
                <a:latin typeface="Cambria"/>
                <a:cs typeface="Cambria"/>
              </a:rPr>
              <a:t>,</a:t>
            </a:r>
            <a:r>
              <a:rPr sz="1400" spc="-10" dirty="0">
                <a:latin typeface="Cambria"/>
                <a:cs typeface="Cambria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0)</a:t>
            </a:r>
            <a:endParaRPr sz="1400">
              <a:latin typeface="Times New Roman"/>
              <a:cs typeface="Times New Roman"/>
            </a:endParaRPr>
          </a:p>
          <a:p>
            <a:pPr marL="710565" indent="-252095">
              <a:lnSpc>
                <a:spcPct val="100000"/>
              </a:lnSpc>
              <a:spcBef>
                <a:spcPts val="610"/>
              </a:spcBef>
              <a:buAutoNum type="alphaUcPeriod"/>
              <a:tabLst>
                <a:tab pos="710565" algn="l"/>
              </a:tabLst>
            </a:pPr>
            <a:r>
              <a:rPr sz="1400" spc="55" dirty="0">
                <a:latin typeface="Times New Roman"/>
                <a:cs typeface="Times New Roman"/>
              </a:rPr>
              <a:t>(3</a:t>
            </a:r>
            <a:r>
              <a:rPr sz="1400" spc="55" dirty="0">
                <a:latin typeface="Cambria"/>
                <a:cs typeface="Cambria"/>
              </a:rPr>
              <a:t>,</a:t>
            </a:r>
            <a:r>
              <a:rPr sz="1400" spc="-65" dirty="0">
                <a:latin typeface="Cambria"/>
                <a:cs typeface="Cambria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0</a:t>
            </a:r>
            <a:r>
              <a:rPr sz="1400" spc="50" dirty="0">
                <a:latin typeface="Cambria"/>
                <a:cs typeface="Cambria"/>
              </a:rPr>
              <a:t>,</a:t>
            </a:r>
            <a:r>
              <a:rPr sz="1400" spc="-65" dirty="0">
                <a:latin typeface="Cambria"/>
                <a:cs typeface="Cambria"/>
              </a:rPr>
              <a:t> </a:t>
            </a:r>
            <a:r>
              <a:rPr sz="1400" spc="-20" dirty="0">
                <a:latin typeface="Cambria"/>
                <a:cs typeface="Cambria"/>
              </a:rPr>
              <a:t>π/</a:t>
            </a:r>
            <a:r>
              <a:rPr sz="1400" spc="-20" dirty="0">
                <a:latin typeface="Times New Roman"/>
                <a:cs typeface="Times New Roman"/>
              </a:rPr>
              <a:t>2)</a:t>
            </a:r>
            <a:endParaRPr sz="1400">
              <a:latin typeface="Times New Roman"/>
              <a:cs typeface="Times New Roman"/>
            </a:endParaRPr>
          </a:p>
          <a:p>
            <a:pPr marL="710565" indent="-259715">
              <a:lnSpc>
                <a:spcPct val="100000"/>
              </a:lnSpc>
              <a:spcBef>
                <a:spcPts val="615"/>
              </a:spcBef>
              <a:buAutoNum type="alphaUcPeriod"/>
              <a:tabLst>
                <a:tab pos="710565" algn="l"/>
              </a:tabLst>
            </a:pPr>
            <a:r>
              <a:rPr sz="1400" spc="60" dirty="0">
                <a:latin typeface="Times New Roman"/>
                <a:cs typeface="Times New Roman"/>
              </a:rPr>
              <a:t>(3</a:t>
            </a:r>
            <a:r>
              <a:rPr sz="1400" spc="60" dirty="0">
                <a:latin typeface="Cambria"/>
                <a:cs typeface="Cambria"/>
              </a:rPr>
              <a:t>,</a:t>
            </a:r>
            <a:r>
              <a:rPr sz="1400" spc="-10" dirty="0">
                <a:latin typeface="Cambria"/>
                <a:cs typeface="Cambria"/>
              </a:rPr>
              <a:t> </a:t>
            </a:r>
            <a:r>
              <a:rPr sz="1400" dirty="0">
                <a:latin typeface="Cambria"/>
                <a:cs typeface="Cambria"/>
              </a:rPr>
              <a:t>π/</a:t>
            </a:r>
            <a:r>
              <a:rPr sz="1400" dirty="0">
                <a:latin typeface="Times New Roman"/>
                <a:cs typeface="Times New Roman"/>
              </a:rPr>
              <a:t>2</a:t>
            </a:r>
            <a:r>
              <a:rPr sz="1400" dirty="0">
                <a:latin typeface="Cambria"/>
                <a:cs typeface="Cambria"/>
              </a:rPr>
              <a:t>,</a:t>
            </a:r>
            <a:r>
              <a:rPr sz="1400" spc="-10" dirty="0">
                <a:latin typeface="Cambria"/>
                <a:cs typeface="Cambria"/>
              </a:rPr>
              <a:t> </a:t>
            </a:r>
            <a:r>
              <a:rPr sz="1400" spc="-20" dirty="0">
                <a:latin typeface="Cambria"/>
                <a:cs typeface="Cambria"/>
              </a:rPr>
              <a:t>π/</a:t>
            </a:r>
            <a:r>
              <a:rPr sz="1400" spc="-20" dirty="0">
                <a:latin typeface="Times New Roman"/>
                <a:cs typeface="Times New Roman"/>
              </a:rPr>
              <a:t>2)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95"/>
              </a:spcBef>
            </a:pPr>
            <a:endParaRPr sz="1400">
              <a:latin typeface="Times New Roman"/>
              <a:cs typeface="Times New Roman"/>
            </a:endParaRPr>
          </a:p>
          <a:p>
            <a:pPr marL="372745">
              <a:lnSpc>
                <a:spcPct val="100000"/>
              </a:lnSpc>
              <a:tabLst>
                <a:tab pos="1335405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spc="5" dirty="0">
                <a:latin typeface="Times New Roman"/>
                <a:cs typeface="Times New Roman"/>
              </a:rPr>
              <a:t>B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95"/>
              </a:spcBef>
            </a:pPr>
            <a:endParaRPr sz="1400">
              <a:latin typeface="Times New Roman"/>
              <a:cs typeface="Times New Roman"/>
            </a:endParaRPr>
          </a:p>
          <a:p>
            <a:pPr marL="170815">
              <a:lnSpc>
                <a:spcPct val="100000"/>
              </a:lnSpc>
            </a:pPr>
            <a:r>
              <a:rPr sz="1400" dirty="0">
                <a:latin typeface="Times New Roman"/>
                <a:cs typeface="Times New Roman"/>
              </a:rPr>
              <a:t>2.</a:t>
            </a:r>
            <a:r>
              <a:rPr sz="1400" spc="25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(0</a:t>
            </a:r>
            <a:r>
              <a:rPr sz="1400" spc="60" dirty="0">
                <a:latin typeface="Cambria"/>
                <a:cs typeface="Cambria"/>
              </a:rPr>
              <a:t>,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0</a:t>
            </a:r>
            <a:r>
              <a:rPr sz="1400" spc="50" dirty="0">
                <a:latin typeface="Cambria"/>
                <a:cs typeface="Cambria"/>
              </a:rPr>
              <a:t>,</a:t>
            </a:r>
            <a:r>
              <a:rPr sz="1400" spc="-65" dirty="0">
                <a:latin typeface="Cambria"/>
                <a:cs typeface="Cambria"/>
              </a:rPr>
              <a:t> </a:t>
            </a:r>
            <a:r>
              <a:rPr sz="1400" i="1" spc="55" dirty="0">
                <a:latin typeface="Times New Roman"/>
                <a:cs typeface="Times New Roman"/>
              </a:rPr>
              <a:t>−</a:t>
            </a:r>
            <a:r>
              <a:rPr sz="1400" spc="55" dirty="0">
                <a:latin typeface="Times New Roman"/>
                <a:cs typeface="Times New Roman"/>
              </a:rPr>
              <a:t>2)</a:t>
            </a:r>
            <a:endParaRPr sz="1400">
              <a:latin typeface="Times New Roman"/>
              <a:cs typeface="Times New Roman"/>
            </a:endParaRPr>
          </a:p>
          <a:p>
            <a:pPr marL="710565" indent="-25717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710565" algn="l"/>
              </a:tabLst>
            </a:pPr>
            <a:r>
              <a:rPr sz="1400" spc="55" dirty="0">
                <a:latin typeface="Times New Roman"/>
                <a:cs typeface="Times New Roman"/>
              </a:rPr>
              <a:t>(0</a:t>
            </a:r>
            <a:r>
              <a:rPr sz="1400" spc="55" dirty="0">
                <a:latin typeface="Cambria"/>
                <a:cs typeface="Cambria"/>
              </a:rPr>
              <a:t>,</a:t>
            </a:r>
            <a:r>
              <a:rPr sz="1400" spc="-65" dirty="0">
                <a:latin typeface="Cambria"/>
                <a:cs typeface="Cambria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0</a:t>
            </a:r>
            <a:r>
              <a:rPr sz="1400" spc="50" dirty="0">
                <a:latin typeface="Cambria"/>
                <a:cs typeface="Cambria"/>
              </a:rPr>
              <a:t>,</a:t>
            </a:r>
            <a:r>
              <a:rPr sz="1400" spc="-65" dirty="0">
                <a:latin typeface="Cambria"/>
                <a:cs typeface="Cambria"/>
              </a:rPr>
              <a:t> </a:t>
            </a:r>
            <a:r>
              <a:rPr sz="1400" i="1" spc="55" dirty="0">
                <a:latin typeface="Times New Roman"/>
                <a:cs typeface="Times New Roman"/>
              </a:rPr>
              <a:t>−</a:t>
            </a:r>
            <a:r>
              <a:rPr sz="1400" spc="55" dirty="0">
                <a:latin typeface="Times New Roman"/>
                <a:cs typeface="Times New Roman"/>
              </a:rPr>
              <a:t>2)</a:t>
            </a:r>
            <a:endParaRPr sz="1400">
              <a:latin typeface="Times New Roman"/>
              <a:cs typeface="Times New Roman"/>
            </a:endParaRPr>
          </a:p>
          <a:p>
            <a:pPr marL="710565" indent="-249554">
              <a:lnSpc>
                <a:spcPct val="100000"/>
              </a:lnSpc>
              <a:spcBef>
                <a:spcPts val="610"/>
              </a:spcBef>
              <a:buAutoNum type="alphaUcPeriod"/>
              <a:tabLst>
                <a:tab pos="710565" algn="l"/>
              </a:tabLst>
            </a:pPr>
            <a:r>
              <a:rPr sz="1400" spc="60" dirty="0">
                <a:latin typeface="Times New Roman"/>
                <a:cs typeface="Times New Roman"/>
              </a:rPr>
              <a:t>(2</a:t>
            </a:r>
            <a:r>
              <a:rPr sz="1400" spc="60" dirty="0">
                <a:latin typeface="Cambria"/>
                <a:cs typeface="Cambria"/>
              </a:rPr>
              <a:t>,</a:t>
            </a:r>
            <a:r>
              <a:rPr sz="1400" spc="-10" dirty="0">
                <a:latin typeface="Cambria"/>
                <a:cs typeface="Cambria"/>
              </a:rPr>
              <a:t> </a:t>
            </a:r>
            <a:r>
              <a:rPr sz="1400" dirty="0">
                <a:latin typeface="Cambria"/>
                <a:cs typeface="Cambria"/>
              </a:rPr>
              <a:t>π/</a:t>
            </a:r>
            <a:r>
              <a:rPr sz="1400" dirty="0">
                <a:latin typeface="Times New Roman"/>
                <a:cs typeface="Times New Roman"/>
              </a:rPr>
              <a:t>2</a:t>
            </a:r>
            <a:r>
              <a:rPr sz="1400" dirty="0">
                <a:latin typeface="Cambria"/>
                <a:cs typeface="Cambria"/>
              </a:rPr>
              <a:t>,</a:t>
            </a:r>
            <a:r>
              <a:rPr sz="1400" spc="-10" dirty="0">
                <a:latin typeface="Cambria"/>
                <a:cs typeface="Cambria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0)</a:t>
            </a:r>
            <a:endParaRPr sz="1400">
              <a:latin typeface="Times New Roman"/>
              <a:cs typeface="Times New Roman"/>
            </a:endParaRPr>
          </a:p>
          <a:p>
            <a:pPr marL="710565" indent="-252095">
              <a:lnSpc>
                <a:spcPct val="100000"/>
              </a:lnSpc>
              <a:spcBef>
                <a:spcPts val="615"/>
              </a:spcBef>
              <a:buAutoNum type="alphaUcPeriod"/>
              <a:tabLst>
                <a:tab pos="710565" algn="l"/>
              </a:tabLst>
            </a:pPr>
            <a:r>
              <a:rPr sz="1400" spc="80" dirty="0">
                <a:latin typeface="Times New Roman"/>
                <a:cs typeface="Times New Roman"/>
              </a:rPr>
              <a:t>(</a:t>
            </a:r>
            <a:r>
              <a:rPr sz="1400" i="1" spc="80" dirty="0">
                <a:latin typeface="Times New Roman"/>
                <a:cs typeface="Times New Roman"/>
              </a:rPr>
              <a:t>−</a:t>
            </a:r>
            <a:r>
              <a:rPr sz="1400" spc="80" dirty="0">
                <a:latin typeface="Times New Roman"/>
                <a:cs typeface="Times New Roman"/>
              </a:rPr>
              <a:t>2</a:t>
            </a:r>
            <a:r>
              <a:rPr sz="1400" spc="80" dirty="0">
                <a:latin typeface="Cambria"/>
                <a:cs typeface="Cambria"/>
              </a:rPr>
              <a:t>,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50" dirty="0">
                <a:latin typeface="Cambria"/>
                <a:cs typeface="Cambria"/>
              </a:rPr>
              <a:t>π,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0)</a:t>
            </a:r>
            <a:endParaRPr sz="1400">
              <a:latin typeface="Times New Roman"/>
              <a:cs typeface="Times New Roman"/>
            </a:endParaRPr>
          </a:p>
          <a:p>
            <a:pPr marL="710565" indent="-259715">
              <a:lnSpc>
                <a:spcPct val="100000"/>
              </a:lnSpc>
              <a:spcBef>
                <a:spcPts val="610"/>
              </a:spcBef>
              <a:buAutoNum type="alphaUcPeriod"/>
              <a:tabLst>
                <a:tab pos="710565" algn="l"/>
              </a:tabLst>
            </a:pPr>
            <a:r>
              <a:rPr sz="1400" spc="60" dirty="0">
                <a:latin typeface="Times New Roman"/>
                <a:cs typeface="Times New Roman"/>
              </a:rPr>
              <a:t>(2</a:t>
            </a:r>
            <a:r>
              <a:rPr sz="1400" spc="60" dirty="0">
                <a:latin typeface="Cambria"/>
                <a:cs typeface="Cambria"/>
              </a:rPr>
              <a:t>,</a:t>
            </a:r>
            <a:r>
              <a:rPr sz="1400" spc="-65" dirty="0">
                <a:latin typeface="Cambria"/>
                <a:cs typeface="Cambria"/>
              </a:rPr>
              <a:t> </a:t>
            </a:r>
            <a:r>
              <a:rPr sz="1400" spc="50" dirty="0">
                <a:latin typeface="Cambria"/>
                <a:cs typeface="Cambria"/>
              </a:rPr>
              <a:t>π,</a:t>
            </a:r>
            <a:r>
              <a:rPr sz="1400" spc="-65" dirty="0">
                <a:latin typeface="Cambria"/>
                <a:cs typeface="Cambria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0)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95"/>
              </a:spcBef>
            </a:pPr>
            <a:endParaRPr sz="1400">
              <a:latin typeface="Times New Roman"/>
              <a:cs typeface="Times New Roman"/>
            </a:endParaRPr>
          </a:p>
          <a:p>
            <a:pPr marL="372745">
              <a:lnSpc>
                <a:spcPct val="100000"/>
              </a:lnSpc>
              <a:tabLst>
                <a:tab pos="1335405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dirty="0">
                <a:latin typeface="Times New Roman"/>
                <a:cs typeface="Times New Roman"/>
              </a:rPr>
              <a:t>D.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(Technically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Cambria"/>
                <a:cs typeface="Cambria"/>
              </a:rPr>
              <a:t>ϕ</a:t>
            </a:r>
            <a:r>
              <a:rPr sz="1400" spc="229" dirty="0">
                <a:latin typeface="Cambria"/>
                <a:cs typeface="Cambria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doesn’t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85" dirty="0">
                <a:latin typeface="Times New Roman"/>
                <a:cs typeface="Times New Roman"/>
              </a:rPr>
              <a:t>matter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on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Cambria"/>
                <a:cs typeface="Cambria"/>
              </a:rPr>
              <a:t>z</a:t>
            </a:r>
            <a:r>
              <a:rPr sz="1400" spc="305" dirty="0">
                <a:latin typeface="Cambria"/>
                <a:cs typeface="Cambria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axis,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so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(2</a:t>
            </a:r>
            <a:r>
              <a:rPr sz="1400" spc="55" dirty="0">
                <a:latin typeface="Cambria"/>
                <a:cs typeface="Cambria"/>
              </a:rPr>
              <a:t>,</a:t>
            </a:r>
            <a:r>
              <a:rPr sz="1400" spc="-35" dirty="0">
                <a:latin typeface="Cambria"/>
                <a:cs typeface="Cambria"/>
              </a:rPr>
              <a:t> </a:t>
            </a:r>
            <a:r>
              <a:rPr sz="1400" spc="50" dirty="0">
                <a:latin typeface="Cambria"/>
                <a:cs typeface="Cambria"/>
              </a:rPr>
              <a:t>π,</a:t>
            </a:r>
            <a:r>
              <a:rPr sz="1400" spc="-35" dirty="0">
                <a:latin typeface="Cambria"/>
                <a:cs typeface="Cambria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anything)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would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be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valid.)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36054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7.3.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SPHERICAL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COORDINATES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5634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For</a:t>
            </a:r>
            <a:r>
              <a:rPr spc="-125" dirty="0"/>
              <a:t> </a:t>
            </a:r>
            <a:r>
              <a:rPr dirty="0"/>
              <a:t>each</a:t>
            </a:r>
            <a:r>
              <a:rPr spc="-45" dirty="0"/>
              <a:t> </a:t>
            </a:r>
            <a:r>
              <a:rPr spc="-10" dirty="0"/>
              <a:t>spherical</a:t>
            </a:r>
            <a:r>
              <a:rPr spc="-45" dirty="0"/>
              <a:t> </a:t>
            </a:r>
            <a:r>
              <a:rPr dirty="0"/>
              <a:t>point</a:t>
            </a:r>
            <a:r>
              <a:rPr spc="-55" dirty="0"/>
              <a:t> </a:t>
            </a:r>
            <a:r>
              <a:rPr spc="70" dirty="0"/>
              <a:t>(</a:t>
            </a:r>
            <a:r>
              <a:rPr spc="70" dirty="0">
                <a:latin typeface="Cambria"/>
                <a:cs typeface="Cambria"/>
              </a:rPr>
              <a:t>r,</a:t>
            </a:r>
            <a:r>
              <a:rPr spc="-130" dirty="0">
                <a:latin typeface="Cambria"/>
                <a:cs typeface="Cambria"/>
              </a:rPr>
              <a:t> </a:t>
            </a:r>
            <a:r>
              <a:rPr dirty="0">
                <a:latin typeface="Cambria"/>
                <a:cs typeface="Cambria"/>
              </a:rPr>
              <a:t>θ,</a:t>
            </a:r>
            <a:r>
              <a:rPr spc="-135" dirty="0">
                <a:latin typeface="Cambria"/>
                <a:cs typeface="Cambria"/>
              </a:rPr>
              <a:t> </a:t>
            </a:r>
            <a:r>
              <a:rPr spc="-80" dirty="0">
                <a:latin typeface="Cambria"/>
                <a:cs typeface="Cambria"/>
              </a:rPr>
              <a:t>ϕ</a:t>
            </a:r>
            <a:r>
              <a:rPr spc="-80" dirty="0"/>
              <a:t>)</a:t>
            </a:r>
            <a:r>
              <a:rPr spc="-50" dirty="0"/>
              <a:t> </a:t>
            </a:r>
            <a:r>
              <a:rPr spc="-30" dirty="0"/>
              <a:t>below,</a:t>
            </a:r>
            <a:r>
              <a:rPr spc="-25" dirty="0"/>
              <a:t> </a:t>
            </a:r>
            <a:r>
              <a:rPr spc="-60" dirty="0"/>
              <a:t>choose</a:t>
            </a:r>
            <a:r>
              <a:rPr spc="-50" dirty="0"/>
              <a:t> </a:t>
            </a:r>
            <a:r>
              <a:rPr spc="-25" dirty="0"/>
              <a:t>which</a:t>
            </a:r>
            <a:r>
              <a:rPr spc="-50" dirty="0"/>
              <a:t> </a:t>
            </a:r>
            <a:r>
              <a:rPr dirty="0"/>
              <a:t>set</a:t>
            </a:r>
            <a:r>
              <a:rPr spc="-50" dirty="0"/>
              <a:t> </a:t>
            </a:r>
            <a:r>
              <a:rPr spc="-60" dirty="0"/>
              <a:t>of</a:t>
            </a:r>
            <a:r>
              <a:rPr spc="-45" dirty="0"/>
              <a:t> </a:t>
            </a:r>
            <a:r>
              <a:rPr spc="-10" dirty="0"/>
              <a:t>Carte- </a:t>
            </a:r>
            <a:r>
              <a:rPr dirty="0"/>
              <a:t>sian</a:t>
            </a:r>
            <a:r>
              <a:rPr spc="-45" dirty="0"/>
              <a:t> </a:t>
            </a:r>
            <a:r>
              <a:rPr dirty="0"/>
              <a:t>coordinates</a:t>
            </a:r>
            <a:r>
              <a:rPr spc="-40" dirty="0"/>
              <a:t> </a:t>
            </a:r>
            <a:r>
              <a:rPr spc="135" dirty="0"/>
              <a:t>(</a:t>
            </a:r>
            <a:r>
              <a:rPr spc="135" dirty="0">
                <a:latin typeface="Cambria"/>
                <a:cs typeface="Cambria"/>
              </a:rPr>
              <a:t>x,</a:t>
            </a:r>
            <a:r>
              <a:rPr spc="-125" dirty="0">
                <a:latin typeface="Cambria"/>
                <a:cs typeface="Cambria"/>
              </a:rPr>
              <a:t> </a:t>
            </a:r>
            <a:r>
              <a:rPr spc="95" dirty="0">
                <a:latin typeface="Cambria"/>
                <a:cs typeface="Cambria"/>
              </a:rPr>
              <a:t>y,</a:t>
            </a:r>
            <a:r>
              <a:rPr spc="-130" dirty="0">
                <a:latin typeface="Cambria"/>
                <a:cs typeface="Cambria"/>
              </a:rPr>
              <a:t> </a:t>
            </a:r>
            <a:r>
              <a:rPr spc="85" dirty="0">
                <a:latin typeface="Cambria"/>
                <a:cs typeface="Cambria"/>
              </a:rPr>
              <a:t>z</a:t>
            </a:r>
            <a:r>
              <a:rPr spc="85" dirty="0"/>
              <a:t>)</a:t>
            </a:r>
            <a:r>
              <a:rPr spc="-40" dirty="0"/>
              <a:t> </a:t>
            </a:r>
            <a:r>
              <a:rPr dirty="0"/>
              <a:t>matches</a:t>
            </a:r>
            <a:r>
              <a:rPr spc="-40" dirty="0"/>
              <a:t> </a:t>
            </a:r>
            <a:r>
              <a:rPr dirty="0"/>
              <a:t>it.</a:t>
            </a:r>
            <a:r>
              <a:rPr spc="340" dirty="0"/>
              <a:t> </a:t>
            </a:r>
            <a:r>
              <a:rPr spc="-110" dirty="0"/>
              <a:t>You</a:t>
            </a:r>
            <a:r>
              <a:rPr spc="-45" dirty="0"/>
              <a:t> </a:t>
            </a:r>
            <a:r>
              <a:rPr spc="-10" dirty="0"/>
              <a:t>should</a:t>
            </a:r>
            <a:r>
              <a:rPr spc="-40" dirty="0"/>
              <a:t> </a:t>
            </a:r>
            <a:r>
              <a:rPr dirty="0"/>
              <a:t>be</a:t>
            </a:r>
            <a:r>
              <a:rPr spc="-40" dirty="0"/>
              <a:t> </a:t>
            </a:r>
            <a:r>
              <a:rPr dirty="0"/>
              <a:t>able</a:t>
            </a:r>
            <a:r>
              <a:rPr spc="-40" dirty="0"/>
              <a:t> </a:t>
            </a:r>
            <a:r>
              <a:rPr dirty="0"/>
              <a:t>to</a:t>
            </a:r>
            <a:r>
              <a:rPr spc="-40" dirty="0"/>
              <a:t> </a:t>
            </a:r>
            <a:r>
              <a:rPr spc="-10" dirty="0"/>
              <a:t>answer </a:t>
            </a:r>
            <a:r>
              <a:rPr dirty="0"/>
              <a:t>by</a:t>
            </a:r>
            <a:r>
              <a:rPr spc="25" dirty="0"/>
              <a:t> </a:t>
            </a:r>
            <a:r>
              <a:rPr dirty="0"/>
              <a:t>picturing</a:t>
            </a:r>
            <a:r>
              <a:rPr spc="30" dirty="0"/>
              <a:t> </a:t>
            </a:r>
            <a:r>
              <a:rPr spc="-10" dirty="0"/>
              <a:t>where</a:t>
            </a:r>
            <a:r>
              <a:rPr spc="30" dirty="0"/>
              <a:t> </a:t>
            </a:r>
            <a:r>
              <a:rPr dirty="0"/>
              <a:t>each</a:t>
            </a:r>
            <a:r>
              <a:rPr spc="20" dirty="0"/>
              <a:t> </a:t>
            </a:r>
            <a:r>
              <a:rPr dirty="0"/>
              <a:t>point</a:t>
            </a:r>
            <a:r>
              <a:rPr spc="25" dirty="0"/>
              <a:t> </a:t>
            </a:r>
            <a:r>
              <a:rPr dirty="0"/>
              <a:t>is,</a:t>
            </a:r>
            <a:r>
              <a:rPr spc="45" dirty="0"/>
              <a:t> </a:t>
            </a:r>
            <a:r>
              <a:rPr dirty="0"/>
              <a:t>rather</a:t>
            </a:r>
            <a:r>
              <a:rPr spc="20" dirty="0"/>
              <a:t> </a:t>
            </a:r>
            <a:r>
              <a:rPr spc="70" dirty="0"/>
              <a:t>than</a:t>
            </a:r>
            <a:r>
              <a:rPr spc="25" dirty="0"/>
              <a:t> </a:t>
            </a:r>
            <a:r>
              <a:rPr dirty="0"/>
              <a:t>by</a:t>
            </a:r>
            <a:r>
              <a:rPr spc="30" dirty="0"/>
              <a:t> </a:t>
            </a:r>
            <a:r>
              <a:rPr spc="-25" dirty="0"/>
              <a:t>plugging</a:t>
            </a:r>
            <a:r>
              <a:rPr spc="30" dirty="0"/>
              <a:t> </a:t>
            </a:r>
            <a:r>
              <a:rPr dirty="0"/>
              <a:t>into</a:t>
            </a:r>
            <a:r>
              <a:rPr spc="20" dirty="0"/>
              <a:t> </a:t>
            </a:r>
            <a:r>
              <a:rPr spc="-20" dirty="0"/>
              <a:t>for- </a:t>
            </a:r>
            <a:r>
              <a:rPr spc="-10" dirty="0"/>
              <a:t>mulas.</a:t>
            </a:r>
          </a:p>
        </p:txBody>
      </p:sp>
      <p:sp>
        <p:nvSpPr>
          <p:cNvPr id="5" name="object 5"/>
          <p:cNvSpPr/>
          <p:nvPr/>
        </p:nvSpPr>
        <p:spPr>
          <a:xfrm>
            <a:off x="2102548" y="3956456"/>
            <a:ext cx="144780" cy="0"/>
          </a:xfrm>
          <a:custGeom>
            <a:avLst/>
            <a:gdLst/>
            <a:ahLst/>
            <a:cxnLst/>
            <a:rect l="l" t="t" r="r" b="b"/>
            <a:pathLst>
              <a:path w="144780">
                <a:moveTo>
                  <a:pt x="0" y="0"/>
                </a:moveTo>
                <a:lnTo>
                  <a:pt x="144373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945828" y="3956456"/>
            <a:ext cx="144780" cy="0"/>
          </a:xfrm>
          <a:custGeom>
            <a:avLst/>
            <a:gdLst/>
            <a:ahLst/>
            <a:cxnLst/>
            <a:rect l="l" t="t" r="r" b="b"/>
            <a:pathLst>
              <a:path w="144780">
                <a:moveTo>
                  <a:pt x="0" y="0"/>
                </a:moveTo>
                <a:lnTo>
                  <a:pt x="144373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102548" y="4399292"/>
            <a:ext cx="144780" cy="0"/>
          </a:xfrm>
          <a:custGeom>
            <a:avLst/>
            <a:gdLst/>
            <a:ahLst/>
            <a:cxnLst/>
            <a:rect l="l" t="t" r="r" b="b"/>
            <a:pathLst>
              <a:path w="144780">
                <a:moveTo>
                  <a:pt x="0" y="0"/>
                </a:moveTo>
                <a:lnTo>
                  <a:pt x="144373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228276" y="4399292"/>
            <a:ext cx="144780" cy="0"/>
          </a:xfrm>
          <a:custGeom>
            <a:avLst/>
            <a:gdLst/>
            <a:ahLst/>
            <a:cxnLst/>
            <a:rect l="l" t="t" r="r" b="b"/>
            <a:pathLst>
              <a:path w="144779">
                <a:moveTo>
                  <a:pt x="0" y="0"/>
                </a:moveTo>
                <a:lnTo>
                  <a:pt x="144373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476997" y="5348236"/>
            <a:ext cx="144780" cy="0"/>
          </a:xfrm>
          <a:custGeom>
            <a:avLst/>
            <a:gdLst/>
            <a:ahLst/>
            <a:cxnLst/>
            <a:rect l="l" t="t" r="r" b="b"/>
            <a:pathLst>
              <a:path w="144780">
                <a:moveTo>
                  <a:pt x="0" y="0"/>
                </a:moveTo>
                <a:lnTo>
                  <a:pt x="144373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804060" y="5854344"/>
            <a:ext cx="144780" cy="0"/>
          </a:xfrm>
          <a:custGeom>
            <a:avLst/>
            <a:gdLst/>
            <a:ahLst/>
            <a:cxnLst/>
            <a:rect l="l" t="t" r="r" b="b"/>
            <a:pathLst>
              <a:path w="144780">
                <a:moveTo>
                  <a:pt x="0" y="0"/>
                </a:moveTo>
                <a:lnTo>
                  <a:pt x="144373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368981" y="7182866"/>
            <a:ext cx="144780" cy="0"/>
          </a:xfrm>
          <a:custGeom>
            <a:avLst/>
            <a:gdLst/>
            <a:ahLst/>
            <a:cxnLst/>
            <a:rect l="l" t="t" r="r" b="b"/>
            <a:pathLst>
              <a:path w="144780">
                <a:moveTo>
                  <a:pt x="0" y="0"/>
                </a:moveTo>
                <a:lnTo>
                  <a:pt x="144373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29691" y="2818414"/>
            <a:ext cx="2843530" cy="470725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72110" indent="-295910">
              <a:lnSpc>
                <a:spcPct val="100000"/>
              </a:lnSpc>
              <a:spcBef>
                <a:spcPts val="1140"/>
              </a:spcBef>
              <a:buAutoNum type="arabicPeriod"/>
              <a:tabLst>
                <a:tab pos="372110" algn="l"/>
              </a:tabLst>
            </a:pPr>
            <a:r>
              <a:rPr sz="2450" dirty="0">
                <a:latin typeface="Times New Roman"/>
                <a:cs typeface="Times New Roman"/>
              </a:rPr>
              <a:t>(5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2450" spc="-20" dirty="0">
                <a:latin typeface="Cambria"/>
                <a:cs typeface="Cambria"/>
              </a:rPr>
              <a:t>π/</a:t>
            </a:r>
            <a:r>
              <a:rPr sz="2450" spc="-20" dirty="0">
                <a:latin typeface="Times New Roman"/>
                <a:cs typeface="Times New Roman"/>
              </a:rPr>
              <a:t>4)</a:t>
            </a:r>
            <a:endParaRPr sz="2450">
              <a:latin typeface="Times New Roman"/>
              <a:cs typeface="Times New Roman"/>
            </a:endParaRPr>
          </a:p>
          <a:p>
            <a:pPr marL="699135" lvl="1" indent="-37020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699135" algn="l"/>
              </a:tabLst>
            </a:pPr>
            <a:r>
              <a:rPr sz="2450" dirty="0">
                <a:latin typeface="Times New Roman"/>
                <a:cs typeface="Times New Roman"/>
              </a:rPr>
              <a:t>(5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2450" spc="-20" dirty="0">
                <a:latin typeface="Cambria"/>
                <a:cs typeface="Cambria"/>
              </a:rPr>
              <a:t>π/</a:t>
            </a:r>
            <a:r>
              <a:rPr sz="2450" spc="-20" dirty="0">
                <a:latin typeface="Times New Roman"/>
                <a:cs typeface="Times New Roman"/>
              </a:rPr>
              <a:t>4)</a:t>
            </a:r>
            <a:endParaRPr sz="2450">
              <a:latin typeface="Times New Roman"/>
              <a:cs typeface="Times New Roman"/>
            </a:endParaRPr>
          </a:p>
          <a:p>
            <a:pPr marL="699770" lvl="1" indent="-358140">
              <a:lnSpc>
                <a:spcPct val="100000"/>
              </a:lnSpc>
              <a:spcBef>
                <a:spcPts val="545"/>
              </a:spcBef>
              <a:buAutoNum type="alphaUcPeriod"/>
              <a:tabLst>
                <a:tab pos="699770" algn="l"/>
              </a:tabLst>
            </a:pPr>
            <a:r>
              <a:rPr sz="2450" spc="120" dirty="0">
                <a:latin typeface="Times New Roman"/>
                <a:cs typeface="Times New Roman"/>
              </a:rPr>
              <a:t>(5</a:t>
            </a:r>
            <a:r>
              <a:rPr sz="2450" spc="120" dirty="0">
                <a:latin typeface="Cambria"/>
                <a:cs typeface="Cambria"/>
              </a:rPr>
              <a:t>/</a:t>
            </a:r>
            <a:r>
              <a:rPr sz="3675" i="1" spc="179" baseline="46485" dirty="0">
                <a:latin typeface="Times New Roman"/>
                <a:cs typeface="Times New Roman"/>
              </a:rPr>
              <a:t>√</a:t>
            </a:r>
            <a:r>
              <a:rPr sz="2450" spc="120" dirty="0">
                <a:latin typeface="Times New Roman"/>
                <a:cs typeface="Times New Roman"/>
              </a:rPr>
              <a:t>2</a:t>
            </a:r>
            <a:r>
              <a:rPr sz="2450" spc="120" dirty="0">
                <a:latin typeface="Cambria"/>
                <a:cs typeface="Cambria"/>
              </a:rPr>
              <a:t>,</a:t>
            </a:r>
            <a:r>
              <a:rPr sz="2450" spc="-110" dirty="0">
                <a:latin typeface="Cambria"/>
                <a:cs typeface="Cambria"/>
              </a:rPr>
              <a:t> </a:t>
            </a:r>
            <a:r>
              <a:rPr sz="2450" spc="135" dirty="0">
                <a:latin typeface="Times New Roman"/>
                <a:cs typeface="Times New Roman"/>
              </a:rPr>
              <a:t>5</a:t>
            </a:r>
            <a:r>
              <a:rPr sz="2450" spc="135" dirty="0">
                <a:latin typeface="Cambria"/>
                <a:cs typeface="Cambria"/>
              </a:rPr>
              <a:t>/</a:t>
            </a:r>
            <a:r>
              <a:rPr sz="3675" i="1" spc="202" baseline="46485" dirty="0">
                <a:latin typeface="Times New Roman"/>
                <a:cs typeface="Times New Roman"/>
              </a:rPr>
              <a:t>√</a:t>
            </a:r>
            <a:r>
              <a:rPr sz="2450" spc="135" dirty="0">
                <a:latin typeface="Times New Roman"/>
                <a:cs typeface="Times New Roman"/>
              </a:rPr>
              <a:t>2</a:t>
            </a:r>
            <a:r>
              <a:rPr sz="2450" spc="135" dirty="0">
                <a:latin typeface="Cambria"/>
                <a:cs typeface="Cambria"/>
              </a:rPr>
              <a:t>,</a:t>
            </a:r>
            <a:r>
              <a:rPr sz="2450" spc="-105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0)</a:t>
            </a:r>
            <a:endParaRPr sz="2450">
              <a:latin typeface="Times New Roman"/>
              <a:cs typeface="Times New Roman"/>
            </a:endParaRPr>
          </a:p>
          <a:p>
            <a:pPr marL="699135" lvl="1" indent="-361950">
              <a:lnSpc>
                <a:spcPct val="100000"/>
              </a:lnSpc>
              <a:spcBef>
                <a:spcPts val="545"/>
              </a:spcBef>
              <a:buAutoNum type="alphaUcPeriod"/>
              <a:tabLst>
                <a:tab pos="699135" algn="l"/>
              </a:tabLst>
            </a:pPr>
            <a:r>
              <a:rPr sz="2450" spc="120" dirty="0">
                <a:latin typeface="Times New Roman"/>
                <a:cs typeface="Times New Roman"/>
              </a:rPr>
              <a:t>(5</a:t>
            </a:r>
            <a:r>
              <a:rPr sz="2450" spc="120" dirty="0">
                <a:latin typeface="Cambria"/>
                <a:cs typeface="Cambria"/>
              </a:rPr>
              <a:t>/</a:t>
            </a:r>
            <a:r>
              <a:rPr sz="3675" i="1" spc="179" baseline="46485" dirty="0">
                <a:latin typeface="Times New Roman"/>
                <a:cs typeface="Times New Roman"/>
              </a:rPr>
              <a:t>√</a:t>
            </a:r>
            <a:r>
              <a:rPr sz="2450" spc="120" dirty="0">
                <a:latin typeface="Times New Roman"/>
                <a:cs typeface="Times New Roman"/>
              </a:rPr>
              <a:t>2</a:t>
            </a:r>
            <a:r>
              <a:rPr sz="2450" spc="120" dirty="0">
                <a:latin typeface="Cambria"/>
                <a:cs typeface="Cambria"/>
              </a:rPr>
              <a:t>,</a:t>
            </a:r>
            <a:r>
              <a:rPr sz="2450" spc="-8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75" dirty="0">
                <a:latin typeface="Cambria"/>
                <a:cs typeface="Cambria"/>
              </a:rPr>
              <a:t> </a:t>
            </a:r>
            <a:r>
              <a:rPr sz="2450" spc="105" dirty="0">
                <a:latin typeface="Times New Roman"/>
                <a:cs typeface="Times New Roman"/>
              </a:rPr>
              <a:t>5</a:t>
            </a:r>
            <a:r>
              <a:rPr sz="2450" spc="105" dirty="0">
                <a:latin typeface="Cambria"/>
                <a:cs typeface="Cambria"/>
              </a:rPr>
              <a:t>/</a:t>
            </a:r>
            <a:r>
              <a:rPr sz="3675" i="1" spc="157" baseline="46485" dirty="0">
                <a:latin typeface="Times New Roman"/>
                <a:cs typeface="Times New Roman"/>
              </a:rPr>
              <a:t>√</a:t>
            </a:r>
            <a:r>
              <a:rPr sz="2450" spc="105" dirty="0">
                <a:latin typeface="Times New Roman"/>
                <a:cs typeface="Times New Roman"/>
              </a:rPr>
              <a:t>2)</a:t>
            </a:r>
            <a:endParaRPr sz="2450">
              <a:latin typeface="Times New Roman"/>
              <a:cs typeface="Times New Roman"/>
            </a:endParaRPr>
          </a:p>
          <a:p>
            <a:pPr marL="699135" lvl="1" indent="-374015">
              <a:lnSpc>
                <a:spcPct val="100000"/>
              </a:lnSpc>
              <a:spcBef>
                <a:spcPts val="550"/>
              </a:spcBef>
              <a:buAutoNum type="alphaUcPeriod"/>
              <a:tabLst>
                <a:tab pos="699135" algn="l"/>
              </a:tabLst>
            </a:pPr>
            <a:r>
              <a:rPr sz="2450" dirty="0">
                <a:latin typeface="Times New Roman"/>
                <a:cs typeface="Times New Roman"/>
              </a:rPr>
              <a:t>(0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5)</a:t>
            </a:r>
            <a:endParaRPr sz="2450">
              <a:latin typeface="Times New Roman"/>
              <a:cs typeface="Times New Roman"/>
            </a:endParaRPr>
          </a:p>
          <a:p>
            <a:pPr marL="372110" indent="-295910">
              <a:lnSpc>
                <a:spcPct val="100000"/>
              </a:lnSpc>
              <a:spcBef>
                <a:spcPts val="1045"/>
              </a:spcBef>
              <a:buAutoNum type="arabicPeriod"/>
              <a:tabLst>
                <a:tab pos="372110" algn="l"/>
              </a:tabLst>
            </a:pPr>
            <a:r>
              <a:rPr sz="2450" spc="204" dirty="0">
                <a:latin typeface="Times New Roman"/>
                <a:cs typeface="Times New Roman"/>
              </a:rPr>
              <a:t>(</a:t>
            </a:r>
            <a:r>
              <a:rPr sz="3675" i="1" spc="307" baseline="46485" dirty="0">
                <a:latin typeface="Times New Roman"/>
                <a:cs typeface="Times New Roman"/>
              </a:rPr>
              <a:t>√</a:t>
            </a:r>
            <a:r>
              <a:rPr sz="2450" spc="204" dirty="0">
                <a:latin typeface="Times New Roman"/>
                <a:cs typeface="Times New Roman"/>
              </a:rPr>
              <a:t>2</a:t>
            </a:r>
            <a:r>
              <a:rPr sz="2450" spc="204" dirty="0">
                <a:latin typeface="Cambria"/>
                <a:cs typeface="Cambria"/>
              </a:rPr>
              <a:t>,</a:t>
            </a:r>
            <a:r>
              <a:rPr sz="2450" spc="-85" dirty="0">
                <a:latin typeface="Cambria"/>
                <a:cs typeface="Cambria"/>
              </a:rPr>
              <a:t> </a:t>
            </a:r>
            <a:r>
              <a:rPr sz="2450" dirty="0">
                <a:latin typeface="Cambria"/>
                <a:cs typeface="Cambria"/>
              </a:rPr>
              <a:t>π/</a:t>
            </a:r>
            <a:r>
              <a:rPr sz="2450" dirty="0">
                <a:latin typeface="Times New Roman"/>
                <a:cs typeface="Times New Roman"/>
              </a:rPr>
              <a:t>2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85" dirty="0">
                <a:latin typeface="Cambria"/>
                <a:cs typeface="Cambria"/>
              </a:rPr>
              <a:t> </a:t>
            </a:r>
            <a:r>
              <a:rPr sz="2450" spc="-20" dirty="0">
                <a:latin typeface="Cambria"/>
                <a:cs typeface="Cambria"/>
              </a:rPr>
              <a:t>π/</a:t>
            </a:r>
            <a:r>
              <a:rPr sz="2450" spc="-20" dirty="0">
                <a:latin typeface="Times New Roman"/>
                <a:cs typeface="Times New Roman"/>
              </a:rPr>
              <a:t>4)</a:t>
            </a:r>
            <a:endParaRPr sz="2450">
              <a:latin typeface="Times New Roman"/>
              <a:cs typeface="Times New Roman"/>
            </a:endParaRPr>
          </a:p>
          <a:p>
            <a:pPr marL="699135" lvl="1" indent="-37020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699135" algn="l"/>
              </a:tabLst>
            </a:pPr>
            <a:r>
              <a:rPr sz="2450" spc="204" dirty="0">
                <a:latin typeface="Times New Roman"/>
                <a:cs typeface="Times New Roman"/>
              </a:rPr>
              <a:t>(</a:t>
            </a:r>
            <a:r>
              <a:rPr sz="3675" i="1" spc="307" baseline="46485" dirty="0">
                <a:latin typeface="Times New Roman"/>
                <a:cs typeface="Times New Roman"/>
              </a:rPr>
              <a:t>√</a:t>
            </a:r>
            <a:r>
              <a:rPr sz="2450" spc="204" dirty="0">
                <a:latin typeface="Times New Roman"/>
                <a:cs typeface="Times New Roman"/>
              </a:rPr>
              <a:t>2</a:t>
            </a:r>
            <a:r>
              <a:rPr sz="2450" spc="204" dirty="0">
                <a:latin typeface="Cambria"/>
                <a:cs typeface="Cambria"/>
              </a:rPr>
              <a:t>,</a:t>
            </a:r>
            <a:r>
              <a:rPr sz="2450" spc="-85" dirty="0">
                <a:latin typeface="Cambria"/>
                <a:cs typeface="Cambria"/>
              </a:rPr>
              <a:t> </a:t>
            </a:r>
            <a:r>
              <a:rPr sz="2450" dirty="0">
                <a:latin typeface="Cambria"/>
                <a:cs typeface="Cambria"/>
              </a:rPr>
              <a:t>π/</a:t>
            </a:r>
            <a:r>
              <a:rPr sz="2450" dirty="0">
                <a:latin typeface="Times New Roman"/>
                <a:cs typeface="Times New Roman"/>
              </a:rPr>
              <a:t>2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85" dirty="0">
                <a:latin typeface="Cambria"/>
                <a:cs typeface="Cambria"/>
              </a:rPr>
              <a:t> </a:t>
            </a:r>
            <a:r>
              <a:rPr sz="2450" spc="-20" dirty="0">
                <a:latin typeface="Cambria"/>
                <a:cs typeface="Cambria"/>
              </a:rPr>
              <a:t>π/</a:t>
            </a:r>
            <a:r>
              <a:rPr sz="2450" spc="-20" dirty="0">
                <a:latin typeface="Times New Roman"/>
                <a:cs typeface="Times New Roman"/>
              </a:rPr>
              <a:t>4)</a:t>
            </a:r>
            <a:endParaRPr sz="2450">
              <a:latin typeface="Times New Roman"/>
              <a:cs typeface="Times New Roman"/>
            </a:endParaRPr>
          </a:p>
          <a:p>
            <a:pPr marL="699770" lvl="1" indent="-358140">
              <a:lnSpc>
                <a:spcPct val="100000"/>
              </a:lnSpc>
              <a:spcBef>
                <a:spcPts val="545"/>
              </a:spcBef>
              <a:buAutoNum type="alphaUcPeriod"/>
              <a:tabLst>
                <a:tab pos="699770" algn="l"/>
              </a:tabLst>
            </a:pPr>
            <a:r>
              <a:rPr sz="2450" dirty="0">
                <a:latin typeface="Times New Roman"/>
                <a:cs typeface="Times New Roman"/>
              </a:rPr>
              <a:t>(1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1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0)</a:t>
            </a:r>
            <a:endParaRPr sz="2450">
              <a:latin typeface="Times New Roman"/>
              <a:cs typeface="Times New Roman"/>
            </a:endParaRPr>
          </a:p>
          <a:p>
            <a:pPr marL="699135" lvl="1" indent="-361950">
              <a:lnSpc>
                <a:spcPct val="100000"/>
              </a:lnSpc>
              <a:spcBef>
                <a:spcPts val="545"/>
              </a:spcBef>
              <a:buAutoNum type="alphaUcPeriod"/>
              <a:tabLst>
                <a:tab pos="699135" algn="l"/>
              </a:tabLst>
            </a:pPr>
            <a:r>
              <a:rPr sz="2450" dirty="0">
                <a:latin typeface="Times New Roman"/>
                <a:cs typeface="Times New Roman"/>
              </a:rPr>
              <a:t>(1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1)</a:t>
            </a:r>
            <a:endParaRPr sz="2450">
              <a:latin typeface="Times New Roman"/>
              <a:cs typeface="Times New Roman"/>
            </a:endParaRPr>
          </a:p>
          <a:p>
            <a:pPr marL="699135" lvl="1" indent="-374015">
              <a:lnSpc>
                <a:spcPct val="100000"/>
              </a:lnSpc>
              <a:spcBef>
                <a:spcPts val="550"/>
              </a:spcBef>
              <a:buAutoNum type="alphaUcPeriod"/>
              <a:tabLst>
                <a:tab pos="699135" algn="l"/>
              </a:tabLst>
            </a:pPr>
            <a:r>
              <a:rPr sz="2450" dirty="0">
                <a:latin typeface="Times New Roman"/>
                <a:cs typeface="Times New Roman"/>
              </a:rPr>
              <a:t>(0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25" dirty="0">
                <a:latin typeface="Cambria"/>
                <a:cs typeface="Cambria"/>
              </a:rPr>
              <a:t> </a:t>
            </a:r>
            <a:r>
              <a:rPr sz="3675" i="1" spc="292" baseline="46485" dirty="0">
                <a:latin typeface="Times New Roman"/>
                <a:cs typeface="Times New Roman"/>
              </a:rPr>
              <a:t>√</a:t>
            </a:r>
            <a:r>
              <a:rPr sz="2450" spc="195" dirty="0">
                <a:latin typeface="Times New Roman"/>
                <a:cs typeface="Times New Roman"/>
              </a:rPr>
              <a:t>2)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29854" y="2618371"/>
            <a:ext cx="89535" cy="0"/>
          </a:xfrm>
          <a:custGeom>
            <a:avLst/>
            <a:gdLst/>
            <a:ahLst/>
            <a:cxnLst/>
            <a:rect l="l" t="t" r="r" b="b"/>
            <a:pathLst>
              <a:path w="89535">
                <a:moveTo>
                  <a:pt x="0" y="0"/>
                </a:moveTo>
                <a:lnTo>
                  <a:pt x="89204" y="0"/>
                </a:lnTo>
              </a:path>
            </a:pathLst>
          </a:custGeom>
          <a:ln w="72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329205" y="2618371"/>
            <a:ext cx="89535" cy="0"/>
          </a:xfrm>
          <a:custGeom>
            <a:avLst/>
            <a:gdLst/>
            <a:ahLst/>
            <a:cxnLst/>
            <a:rect l="l" t="t" r="r" b="b"/>
            <a:pathLst>
              <a:path w="89535">
                <a:moveTo>
                  <a:pt x="0" y="0"/>
                </a:moveTo>
                <a:lnTo>
                  <a:pt x="89204" y="0"/>
                </a:lnTo>
              </a:path>
            </a:pathLst>
          </a:custGeom>
          <a:ln w="72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829854" y="2909379"/>
            <a:ext cx="89535" cy="0"/>
          </a:xfrm>
          <a:custGeom>
            <a:avLst/>
            <a:gdLst/>
            <a:ahLst/>
            <a:cxnLst/>
            <a:rect l="l" t="t" r="r" b="b"/>
            <a:pathLst>
              <a:path w="89535">
                <a:moveTo>
                  <a:pt x="0" y="0"/>
                </a:moveTo>
                <a:lnTo>
                  <a:pt x="89204" y="0"/>
                </a:lnTo>
              </a:path>
            </a:pathLst>
          </a:custGeom>
          <a:ln w="72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498331" y="2909379"/>
            <a:ext cx="89535" cy="0"/>
          </a:xfrm>
          <a:custGeom>
            <a:avLst/>
            <a:gdLst/>
            <a:ahLst/>
            <a:cxnLst/>
            <a:rect l="l" t="t" r="r" b="b"/>
            <a:pathLst>
              <a:path w="89535">
                <a:moveTo>
                  <a:pt x="0" y="0"/>
                </a:moveTo>
                <a:lnTo>
                  <a:pt x="89204" y="0"/>
                </a:lnTo>
              </a:path>
            </a:pathLst>
          </a:custGeom>
          <a:ln w="72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24394" y="4111371"/>
            <a:ext cx="89535" cy="0"/>
          </a:xfrm>
          <a:custGeom>
            <a:avLst/>
            <a:gdLst/>
            <a:ahLst/>
            <a:cxnLst/>
            <a:rect l="l" t="t" r="r" b="b"/>
            <a:pathLst>
              <a:path w="89534">
                <a:moveTo>
                  <a:pt x="0" y="0"/>
                </a:moveTo>
                <a:lnTo>
                  <a:pt x="89204" y="0"/>
                </a:lnTo>
              </a:path>
            </a:pathLst>
          </a:custGeom>
          <a:ln w="72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651457" y="4465637"/>
            <a:ext cx="89535" cy="0"/>
          </a:xfrm>
          <a:custGeom>
            <a:avLst/>
            <a:gdLst/>
            <a:ahLst/>
            <a:cxnLst/>
            <a:rect l="l" t="t" r="r" b="b"/>
            <a:pathLst>
              <a:path w="89535">
                <a:moveTo>
                  <a:pt x="0" y="0"/>
                </a:moveTo>
                <a:lnTo>
                  <a:pt x="89204" y="0"/>
                </a:lnTo>
              </a:path>
            </a:pathLst>
          </a:custGeom>
          <a:ln w="72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989696" y="5338660"/>
            <a:ext cx="89535" cy="0"/>
          </a:xfrm>
          <a:custGeom>
            <a:avLst/>
            <a:gdLst/>
            <a:ahLst/>
            <a:cxnLst/>
            <a:rect l="l" t="t" r="r" b="b"/>
            <a:pathLst>
              <a:path w="89535">
                <a:moveTo>
                  <a:pt x="0" y="0"/>
                </a:moveTo>
                <a:lnTo>
                  <a:pt x="89204" y="0"/>
                </a:lnTo>
              </a:path>
            </a:pathLst>
          </a:custGeom>
          <a:ln w="72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06119" y="878291"/>
            <a:ext cx="8281034" cy="51193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437324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7.3.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SPHERICAL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COORDINATES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25"/>
              </a:spcBef>
            </a:pPr>
            <a:endParaRPr sz="1200">
              <a:latin typeface="Times New Roman"/>
              <a:cs typeface="Times New Roman"/>
            </a:endParaRPr>
          </a:p>
          <a:p>
            <a:pPr marL="25400" marR="17780">
              <a:lnSpc>
                <a:spcPct val="106700"/>
              </a:lnSpc>
            </a:pPr>
            <a:r>
              <a:rPr sz="1400" spc="10" dirty="0">
                <a:latin typeface="Times New Roman"/>
                <a:cs typeface="Times New Roman"/>
              </a:rPr>
              <a:t>For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each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spherical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point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(</a:t>
            </a:r>
            <a:r>
              <a:rPr sz="1400" spc="60" dirty="0">
                <a:latin typeface="Cambria"/>
                <a:cs typeface="Cambria"/>
              </a:rPr>
              <a:t>r,</a:t>
            </a:r>
            <a:r>
              <a:rPr sz="1400" spc="-45" dirty="0">
                <a:latin typeface="Cambria"/>
                <a:cs typeface="Cambria"/>
              </a:rPr>
              <a:t> </a:t>
            </a:r>
            <a:r>
              <a:rPr sz="1400" spc="10" dirty="0">
                <a:latin typeface="Cambria"/>
                <a:cs typeface="Cambria"/>
              </a:rPr>
              <a:t>θ,</a:t>
            </a:r>
            <a:r>
              <a:rPr sz="1400" spc="-45" dirty="0">
                <a:latin typeface="Cambria"/>
                <a:cs typeface="Cambria"/>
              </a:rPr>
              <a:t> </a:t>
            </a:r>
            <a:r>
              <a:rPr sz="1400" spc="10" dirty="0">
                <a:latin typeface="Cambria"/>
                <a:cs typeface="Cambria"/>
              </a:rPr>
              <a:t>ϕ</a:t>
            </a:r>
            <a:r>
              <a:rPr sz="1400" spc="10" dirty="0">
                <a:latin typeface="Times New Roman"/>
                <a:cs typeface="Times New Roman"/>
              </a:rPr>
              <a:t>)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below,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choose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which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set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of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Cartesian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coordinates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100" dirty="0">
                <a:latin typeface="Times New Roman"/>
                <a:cs typeface="Times New Roman"/>
              </a:rPr>
              <a:t>(</a:t>
            </a:r>
            <a:r>
              <a:rPr sz="1400" spc="100" dirty="0">
                <a:latin typeface="Cambria"/>
                <a:cs typeface="Cambria"/>
              </a:rPr>
              <a:t>x,</a:t>
            </a:r>
            <a:r>
              <a:rPr sz="1400" spc="-45" dirty="0">
                <a:latin typeface="Cambria"/>
                <a:cs typeface="Cambria"/>
              </a:rPr>
              <a:t> </a:t>
            </a:r>
            <a:r>
              <a:rPr sz="1400" spc="60" dirty="0">
                <a:latin typeface="Cambria"/>
                <a:cs typeface="Cambria"/>
              </a:rPr>
              <a:t>y,</a:t>
            </a:r>
            <a:r>
              <a:rPr sz="1400" spc="-45" dirty="0">
                <a:latin typeface="Cambria"/>
                <a:cs typeface="Cambria"/>
              </a:rPr>
              <a:t> </a:t>
            </a:r>
            <a:r>
              <a:rPr sz="1400" spc="75" dirty="0">
                <a:latin typeface="Cambria"/>
                <a:cs typeface="Cambria"/>
              </a:rPr>
              <a:t>z</a:t>
            </a:r>
            <a:r>
              <a:rPr sz="1400" spc="75" dirty="0">
                <a:latin typeface="Times New Roman"/>
                <a:cs typeface="Times New Roman"/>
              </a:rPr>
              <a:t>)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matches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it.</a:t>
            </a:r>
            <a:r>
              <a:rPr sz="1400" spc="315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You </a:t>
            </a:r>
            <a:r>
              <a:rPr sz="1400" dirty="0">
                <a:latin typeface="Times New Roman"/>
                <a:cs typeface="Times New Roman"/>
              </a:rPr>
              <a:t>should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be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able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answer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by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picturing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where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each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point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is,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rather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Times New Roman"/>
                <a:cs typeface="Times New Roman"/>
              </a:rPr>
              <a:t>than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by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plugging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into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formulas.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1400">
              <a:latin typeface="Times New Roman"/>
              <a:cs typeface="Times New Roman"/>
            </a:endParaRPr>
          </a:p>
          <a:p>
            <a:pPr marL="396240" indent="-212725">
              <a:lnSpc>
                <a:spcPct val="100000"/>
              </a:lnSpc>
              <a:buAutoNum type="arabicPeriod"/>
              <a:tabLst>
                <a:tab pos="396240" algn="l"/>
              </a:tabLst>
            </a:pPr>
            <a:r>
              <a:rPr sz="1400" spc="60" dirty="0">
                <a:latin typeface="Times New Roman"/>
                <a:cs typeface="Times New Roman"/>
              </a:rPr>
              <a:t>(5</a:t>
            </a:r>
            <a:r>
              <a:rPr sz="1400" spc="60" dirty="0">
                <a:latin typeface="Cambria"/>
                <a:cs typeface="Cambria"/>
              </a:rPr>
              <a:t>,</a:t>
            </a:r>
            <a:r>
              <a:rPr sz="1400" spc="-70" dirty="0">
                <a:latin typeface="Cambria"/>
                <a:cs typeface="Cambria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0</a:t>
            </a:r>
            <a:r>
              <a:rPr sz="1400" spc="50" dirty="0">
                <a:latin typeface="Cambria"/>
                <a:cs typeface="Cambria"/>
              </a:rPr>
              <a:t>,</a:t>
            </a:r>
            <a:r>
              <a:rPr sz="1400" spc="-70" dirty="0">
                <a:latin typeface="Cambria"/>
                <a:cs typeface="Cambria"/>
              </a:rPr>
              <a:t> </a:t>
            </a:r>
            <a:r>
              <a:rPr sz="1400" spc="-20" dirty="0">
                <a:latin typeface="Cambria"/>
                <a:cs typeface="Cambria"/>
              </a:rPr>
              <a:t>π/</a:t>
            </a:r>
            <a:r>
              <a:rPr sz="1400" spc="-20" dirty="0">
                <a:latin typeface="Times New Roman"/>
                <a:cs typeface="Times New Roman"/>
              </a:rPr>
              <a:t>4)</a:t>
            </a:r>
            <a:endParaRPr sz="1400">
              <a:latin typeface="Times New Roman"/>
              <a:cs typeface="Times New Roman"/>
            </a:endParaRPr>
          </a:p>
          <a:p>
            <a:pPr marL="723265" lvl="1" indent="-25717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723265" algn="l"/>
              </a:tabLst>
            </a:pPr>
            <a:r>
              <a:rPr sz="1400" spc="55" dirty="0">
                <a:latin typeface="Times New Roman"/>
                <a:cs typeface="Times New Roman"/>
              </a:rPr>
              <a:t>(5</a:t>
            </a:r>
            <a:r>
              <a:rPr sz="1400" spc="55" dirty="0">
                <a:latin typeface="Cambria"/>
                <a:cs typeface="Cambria"/>
              </a:rPr>
              <a:t>,</a:t>
            </a:r>
            <a:r>
              <a:rPr sz="1400" spc="-65" dirty="0">
                <a:latin typeface="Cambria"/>
                <a:cs typeface="Cambria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0</a:t>
            </a:r>
            <a:r>
              <a:rPr sz="1400" spc="50" dirty="0">
                <a:latin typeface="Cambria"/>
                <a:cs typeface="Cambria"/>
              </a:rPr>
              <a:t>,</a:t>
            </a:r>
            <a:r>
              <a:rPr sz="1400" spc="-65" dirty="0">
                <a:latin typeface="Cambria"/>
                <a:cs typeface="Cambria"/>
              </a:rPr>
              <a:t> </a:t>
            </a:r>
            <a:r>
              <a:rPr sz="1400" spc="-20" dirty="0">
                <a:latin typeface="Cambria"/>
                <a:cs typeface="Cambria"/>
              </a:rPr>
              <a:t>π/</a:t>
            </a:r>
            <a:r>
              <a:rPr sz="1400" spc="-20" dirty="0">
                <a:latin typeface="Times New Roman"/>
                <a:cs typeface="Times New Roman"/>
              </a:rPr>
              <a:t>4)</a:t>
            </a:r>
            <a:endParaRPr sz="1400">
              <a:latin typeface="Times New Roman"/>
              <a:cs typeface="Times New Roman"/>
            </a:endParaRPr>
          </a:p>
          <a:p>
            <a:pPr marL="723265" lvl="1" indent="-249554">
              <a:lnSpc>
                <a:spcPct val="100000"/>
              </a:lnSpc>
              <a:spcBef>
                <a:spcPts val="610"/>
              </a:spcBef>
              <a:buAutoNum type="alphaUcPeriod"/>
              <a:tabLst>
                <a:tab pos="723265" algn="l"/>
              </a:tabLst>
            </a:pPr>
            <a:r>
              <a:rPr sz="1400" spc="100" dirty="0">
                <a:latin typeface="Times New Roman"/>
                <a:cs typeface="Times New Roman"/>
              </a:rPr>
              <a:t>(5</a:t>
            </a:r>
            <a:r>
              <a:rPr sz="1400" spc="100" dirty="0">
                <a:latin typeface="Cambria"/>
                <a:cs typeface="Cambria"/>
              </a:rPr>
              <a:t>/</a:t>
            </a:r>
            <a:r>
              <a:rPr sz="2100" i="1" spc="150" baseline="47619" dirty="0">
                <a:latin typeface="Times New Roman"/>
                <a:cs typeface="Times New Roman"/>
              </a:rPr>
              <a:t>√</a:t>
            </a:r>
            <a:r>
              <a:rPr sz="1400" spc="100" dirty="0">
                <a:latin typeface="Times New Roman"/>
                <a:cs typeface="Times New Roman"/>
              </a:rPr>
              <a:t>2</a:t>
            </a:r>
            <a:r>
              <a:rPr sz="1400" spc="100" dirty="0">
                <a:latin typeface="Cambria"/>
                <a:cs typeface="Cambria"/>
              </a:rPr>
              <a:t>,</a:t>
            </a:r>
            <a:r>
              <a:rPr sz="1400" spc="-55" dirty="0">
                <a:latin typeface="Cambria"/>
                <a:cs typeface="Cambria"/>
              </a:rPr>
              <a:t> </a:t>
            </a:r>
            <a:r>
              <a:rPr sz="1400" spc="105" dirty="0">
                <a:latin typeface="Times New Roman"/>
                <a:cs typeface="Times New Roman"/>
              </a:rPr>
              <a:t>5</a:t>
            </a:r>
            <a:r>
              <a:rPr sz="1400" spc="105" dirty="0">
                <a:latin typeface="Cambria"/>
                <a:cs typeface="Cambria"/>
              </a:rPr>
              <a:t>/</a:t>
            </a:r>
            <a:r>
              <a:rPr sz="2100" i="1" spc="157" baseline="47619" dirty="0">
                <a:latin typeface="Times New Roman"/>
                <a:cs typeface="Times New Roman"/>
              </a:rPr>
              <a:t>√</a:t>
            </a:r>
            <a:r>
              <a:rPr sz="1400" spc="105" dirty="0">
                <a:latin typeface="Times New Roman"/>
                <a:cs typeface="Times New Roman"/>
              </a:rPr>
              <a:t>2</a:t>
            </a:r>
            <a:r>
              <a:rPr sz="1400" spc="105" dirty="0">
                <a:latin typeface="Cambria"/>
                <a:cs typeface="Cambria"/>
              </a:rPr>
              <a:t>,</a:t>
            </a:r>
            <a:r>
              <a:rPr sz="1400" spc="-50" dirty="0">
                <a:latin typeface="Cambria"/>
                <a:cs typeface="Cambria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0)</a:t>
            </a:r>
            <a:endParaRPr sz="1400">
              <a:latin typeface="Times New Roman"/>
              <a:cs typeface="Times New Roman"/>
            </a:endParaRPr>
          </a:p>
          <a:p>
            <a:pPr marL="723265" lvl="1" indent="-252095">
              <a:lnSpc>
                <a:spcPct val="100000"/>
              </a:lnSpc>
              <a:spcBef>
                <a:spcPts val="610"/>
              </a:spcBef>
              <a:buAutoNum type="alphaUcPeriod"/>
              <a:tabLst>
                <a:tab pos="723265" algn="l"/>
              </a:tabLst>
            </a:pPr>
            <a:r>
              <a:rPr sz="1400" spc="100" dirty="0">
                <a:latin typeface="Times New Roman"/>
                <a:cs typeface="Times New Roman"/>
              </a:rPr>
              <a:t>(5</a:t>
            </a:r>
            <a:r>
              <a:rPr sz="1400" spc="100" dirty="0">
                <a:latin typeface="Cambria"/>
                <a:cs typeface="Cambria"/>
              </a:rPr>
              <a:t>/</a:t>
            </a:r>
            <a:r>
              <a:rPr sz="2100" i="1" spc="150" baseline="47619" dirty="0">
                <a:latin typeface="Times New Roman"/>
                <a:cs typeface="Times New Roman"/>
              </a:rPr>
              <a:t>√</a:t>
            </a:r>
            <a:r>
              <a:rPr sz="1400" spc="100" dirty="0">
                <a:latin typeface="Times New Roman"/>
                <a:cs typeface="Times New Roman"/>
              </a:rPr>
              <a:t>2</a:t>
            </a:r>
            <a:r>
              <a:rPr sz="1400" spc="100" dirty="0">
                <a:latin typeface="Cambria"/>
                <a:cs typeface="Cambria"/>
              </a:rPr>
              <a:t>,</a:t>
            </a:r>
            <a:r>
              <a:rPr sz="1400" spc="-65" dirty="0">
                <a:latin typeface="Cambria"/>
                <a:cs typeface="Cambria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0</a:t>
            </a:r>
            <a:r>
              <a:rPr sz="1400" spc="50" dirty="0">
                <a:latin typeface="Cambria"/>
                <a:cs typeface="Cambria"/>
              </a:rPr>
              <a:t>,</a:t>
            </a:r>
            <a:r>
              <a:rPr sz="1400" spc="-60" dirty="0">
                <a:latin typeface="Cambria"/>
                <a:cs typeface="Cambria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5</a:t>
            </a:r>
            <a:r>
              <a:rPr sz="1400" spc="90" dirty="0">
                <a:latin typeface="Cambria"/>
                <a:cs typeface="Cambria"/>
              </a:rPr>
              <a:t>/</a:t>
            </a:r>
            <a:r>
              <a:rPr sz="2100" i="1" spc="135" baseline="47619" dirty="0">
                <a:latin typeface="Times New Roman"/>
                <a:cs typeface="Times New Roman"/>
              </a:rPr>
              <a:t>√</a:t>
            </a:r>
            <a:r>
              <a:rPr sz="1400" spc="90" dirty="0">
                <a:latin typeface="Times New Roman"/>
                <a:cs typeface="Times New Roman"/>
              </a:rPr>
              <a:t>2)</a:t>
            </a:r>
            <a:endParaRPr sz="1400">
              <a:latin typeface="Times New Roman"/>
              <a:cs typeface="Times New Roman"/>
            </a:endParaRPr>
          </a:p>
          <a:p>
            <a:pPr marL="723265" lvl="1" indent="-259715">
              <a:lnSpc>
                <a:spcPct val="100000"/>
              </a:lnSpc>
              <a:spcBef>
                <a:spcPts val="615"/>
              </a:spcBef>
              <a:buAutoNum type="alphaUcPeriod"/>
              <a:tabLst>
                <a:tab pos="723265" algn="l"/>
              </a:tabLst>
            </a:pPr>
            <a:r>
              <a:rPr sz="1400" spc="60" dirty="0">
                <a:latin typeface="Times New Roman"/>
                <a:cs typeface="Times New Roman"/>
              </a:rPr>
              <a:t>(0</a:t>
            </a:r>
            <a:r>
              <a:rPr sz="1400" spc="60" dirty="0">
                <a:latin typeface="Cambria"/>
                <a:cs typeface="Cambria"/>
              </a:rPr>
              <a:t>,</a:t>
            </a:r>
            <a:r>
              <a:rPr sz="1400" spc="-70" dirty="0">
                <a:latin typeface="Cambria"/>
                <a:cs typeface="Cambria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0</a:t>
            </a:r>
            <a:r>
              <a:rPr sz="1400" spc="50" dirty="0">
                <a:latin typeface="Cambria"/>
                <a:cs typeface="Cambria"/>
              </a:rPr>
              <a:t>,</a:t>
            </a:r>
            <a:r>
              <a:rPr sz="1400" spc="-70" dirty="0">
                <a:latin typeface="Cambria"/>
                <a:cs typeface="Cambria"/>
              </a:rPr>
              <a:t> </a:t>
            </a:r>
            <a:r>
              <a:rPr sz="1400" spc="-35" dirty="0">
                <a:latin typeface="Times New Roman"/>
                <a:cs typeface="Times New Roman"/>
              </a:rPr>
              <a:t>5)</a:t>
            </a:r>
            <a:endParaRPr sz="1400">
              <a:latin typeface="Times New Roman"/>
              <a:cs typeface="Times New Roman"/>
            </a:endParaRPr>
          </a:p>
          <a:p>
            <a:pPr lvl="1">
              <a:lnSpc>
                <a:spcPct val="100000"/>
              </a:lnSpc>
              <a:spcBef>
                <a:spcPts val="295"/>
              </a:spcBef>
              <a:buFont typeface="Times New Roman"/>
              <a:buAutoNum type="alphaUcPeriod"/>
            </a:pPr>
            <a:endParaRPr sz="1400">
              <a:latin typeface="Times New Roman"/>
              <a:cs typeface="Times New Roman"/>
            </a:endParaRPr>
          </a:p>
          <a:p>
            <a:pPr marL="385445">
              <a:lnSpc>
                <a:spcPct val="100000"/>
              </a:lnSpc>
              <a:tabLst>
                <a:tab pos="1348105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dirty="0">
                <a:latin typeface="Times New Roman"/>
                <a:cs typeface="Times New Roman"/>
              </a:rPr>
              <a:t>D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95"/>
              </a:spcBef>
            </a:pPr>
            <a:endParaRPr sz="1400">
              <a:latin typeface="Times New Roman"/>
              <a:cs typeface="Times New Roman"/>
            </a:endParaRPr>
          </a:p>
          <a:p>
            <a:pPr marL="212725" marR="6764020" indent="-212725" algn="r">
              <a:lnSpc>
                <a:spcPct val="100000"/>
              </a:lnSpc>
              <a:buAutoNum type="arabicPeriod" startAt="2"/>
              <a:tabLst>
                <a:tab pos="212725" algn="l"/>
              </a:tabLst>
            </a:pPr>
            <a:r>
              <a:rPr sz="1400" spc="150" dirty="0">
                <a:latin typeface="Times New Roman"/>
                <a:cs typeface="Times New Roman"/>
              </a:rPr>
              <a:t>(</a:t>
            </a:r>
            <a:r>
              <a:rPr sz="2100" i="1" spc="225" baseline="47619" dirty="0">
                <a:latin typeface="Times New Roman"/>
                <a:cs typeface="Times New Roman"/>
              </a:rPr>
              <a:t>√</a:t>
            </a:r>
            <a:r>
              <a:rPr sz="1400" spc="150" dirty="0">
                <a:latin typeface="Times New Roman"/>
                <a:cs typeface="Times New Roman"/>
              </a:rPr>
              <a:t>2</a:t>
            </a:r>
            <a:r>
              <a:rPr sz="1400" spc="150" dirty="0">
                <a:latin typeface="Cambria"/>
                <a:cs typeface="Cambria"/>
              </a:rPr>
              <a:t>,</a:t>
            </a:r>
            <a:r>
              <a:rPr sz="1400" spc="-10" dirty="0">
                <a:latin typeface="Cambria"/>
                <a:cs typeface="Cambria"/>
              </a:rPr>
              <a:t> </a:t>
            </a:r>
            <a:r>
              <a:rPr sz="1400" dirty="0">
                <a:latin typeface="Cambria"/>
                <a:cs typeface="Cambria"/>
              </a:rPr>
              <a:t>π/</a:t>
            </a:r>
            <a:r>
              <a:rPr sz="1400" dirty="0">
                <a:latin typeface="Times New Roman"/>
                <a:cs typeface="Times New Roman"/>
              </a:rPr>
              <a:t>2</a:t>
            </a:r>
            <a:r>
              <a:rPr sz="1400" dirty="0">
                <a:latin typeface="Cambria"/>
                <a:cs typeface="Cambria"/>
              </a:rPr>
              <a:t>,</a:t>
            </a:r>
            <a:r>
              <a:rPr sz="1400" spc="-5" dirty="0">
                <a:latin typeface="Cambria"/>
                <a:cs typeface="Cambria"/>
              </a:rPr>
              <a:t> </a:t>
            </a:r>
            <a:r>
              <a:rPr sz="1400" spc="-20" dirty="0">
                <a:latin typeface="Cambria"/>
                <a:cs typeface="Cambria"/>
              </a:rPr>
              <a:t>π/</a:t>
            </a:r>
            <a:r>
              <a:rPr sz="1400" spc="-20" dirty="0">
                <a:latin typeface="Times New Roman"/>
                <a:cs typeface="Times New Roman"/>
              </a:rPr>
              <a:t>4)</a:t>
            </a:r>
            <a:endParaRPr sz="1400">
              <a:latin typeface="Times New Roman"/>
              <a:cs typeface="Times New Roman"/>
            </a:endParaRPr>
          </a:p>
          <a:p>
            <a:pPr marL="723265" lvl="1" indent="-25717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723265" algn="l"/>
              </a:tabLst>
            </a:pPr>
            <a:r>
              <a:rPr sz="1400" spc="150" dirty="0">
                <a:latin typeface="Times New Roman"/>
                <a:cs typeface="Times New Roman"/>
              </a:rPr>
              <a:t>(</a:t>
            </a:r>
            <a:r>
              <a:rPr sz="2100" i="1" spc="225" baseline="47619" dirty="0">
                <a:latin typeface="Times New Roman"/>
                <a:cs typeface="Times New Roman"/>
              </a:rPr>
              <a:t>√</a:t>
            </a:r>
            <a:r>
              <a:rPr sz="1400" spc="150" dirty="0">
                <a:latin typeface="Times New Roman"/>
                <a:cs typeface="Times New Roman"/>
              </a:rPr>
              <a:t>2</a:t>
            </a:r>
            <a:r>
              <a:rPr sz="1400" spc="150" dirty="0">
                <a:latin typeface="Cambria"/>
                <a:cs typeface="Cambria"/>
              </a:rPr>
              <a:t>,</a:t>
            </a:r>
            <a:r>
              <a:rPr sz="1400" spc="-10" dirty="0">
                <a:latin typeface="Cambria"/>
                <a:cs typeface="Cambria"/>
              </a:rPr>
              <a:t> </a:t>
            </a:r>
            <a:r>
              <a:rPr sz="1400" dirty="0">
                <a:latin typeface="Cambria"/>
                <a:cs typeface="Cambria"/>
              </a:rPr>
              <a:t>π/</a:t>
            </a:r>
            <a:r>
              <a:rPr sz="1400" dirty="0">
                <a:latin typeface="Times New Roman"/>
                <a:cs typeface="Times New Roman"/>
              </a:rPr>
              <a:t>2</a:t>
            </a:r>
            <a:r>
              <a:rPr sz="1400" dirty="0">
                <a:latin typeface="Cambria"/>
                <a:cs typeface="Cambria"/>
              </a:rPr>
              <a:t>,</a:t>
            </a:r>
            <a:r>
              <a:rPr sz="1400" spc="-10" dirty="0">
                <a:latin typeface="Cambria"/>
                <a:cs typeface="Cambria"/>
              </a:rPr>
              <a:t> </a:t>
            </a:r>
            <a:r>
              <a:rPr sz="1400" spc="-20" dirty="0">
                <a:latin typeface="Cambria"/>
                <a:cs typeface="Cambria"/>
              </a:rPr>
              <a:t>π/</a:t>
            </a:r>
            <a:r>
              <a:rPr sz="1400" spc="-20" dirty="0">
                <a:latin typeface="Times New Roman"/>
                <a:cs typeface="Times New Roman"/>
              </a:rPr>
              <a:t>4)</a:t>
            </a:r>
            <a:endParaRPr sz="1400">
              <a:latin typeface="Times New Roman"/>
              <a:cs typeface="Times New Roman"/>
            </a:endParaRPr>
          </a:p>
          <a:p>
            <a:pPr marL="723265" lvl="1" indent="-249554">
              <a:lnSpc>
                <a:spcPct val="100000"/>
              </a:lnSpc>
              <a:spcBef>
                <a:spcPts val="610"/>
              </a:spcBef>
              <a:buAutoNum type="alphaUcPeriod"/>
              <a:tabLst>
                <a:tab pos="723265" algn="l"/>
              </a:tabLst>
            </a:pPr>
            <a:r>
              <a:rPr sz="1400" spc="60" dirty="0">
                <a:latin typeface="Times New Roman"/>
                <a:cs typeface="Times New Roman"/>
              </a:rPr>
              <a:t>(1</a:t>
            </a:r>
            <a:r>
              <a:rPr sz="1400" spc="60" dirty="0">
                <a:latin typeface="Cambria"/>
                <a:cs typeface="Cambria"/>
              </a:rPr>
              <a:t>,</a:t>
            </a:r>
            <a:r>
              <a:rPr sz="1400" spc="-70" dirty="0">
                <a:latin typeface="Cambria"/>
                <a:cs typeface="Cambria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1</a:t>
            </a:r>
            <a:r>
              <a:rPr sz="1400" spc="50" dirty="0">
                <a:latin typeface="Cambria"/>
                <a:cs typeface="Cambria"/>
              </a:rPr>
              <a:t>,</a:t>
            </a:r>
            <a:r>
              <a:rPr sz="1400" spc="-70" dirty="0">
                <a:latin typeface="Cambria"/>
                <a:cs typeface="Cambria"/>
              </a:rPr>
              <a:t> </a:t>
            </a:r>
            <a:r>
              <a:rPr sz="1400" spc="-35" dirty="0">
                <a:latin typeface="Times New Roman"/>
                <a:cs typeface="Times New Roman"/>
              </a:rPr>
              <a:t>0)</a:t>
            </a:r>
            <a:endParaRPr sz="1400">
              <a:latin typeface="Times New Roman"/>
              <a:cs typeface="Times New Roman"/>
            </a:endParaRPr>
          </a:p>
          <a:p>
            <a:pPr marL="723265" lvl="1" indent="-252095">
              <a:lnSpc>
                <a:spcPct val="100000"/>
              </a:lnSpc>
              <a:spcBef>
                <a:spcPts val="615"/>
              </a:spcBef>
              <a:buAutoNum type="alphaUcPeriod"/>
              <a:tabLst>
                <a:tab pos="723265" algn="l"/>
              </a:tabLst>
            </a:pPr>
            <a:r>
              <a:rPr sz="1400" spc="55" dirty="0">
                <a:latin typeface="Times New Roman"/>
                <a:cs typeface="Times New Roman"/>
              </a:rPr>
              <a:t>(1</a:t>
            </a:r>
            <a:r>
              <a:rPr sz="1400" spc="55" dirty="0">
                <a:latin typeface="Cambria"/>
                <a:cs typeface="Cambria"/>
              </a:rPr>
              <a:t>,</a:t>
            </a:r>
            <a:r>
              <a:rPr sz="1400" spc="-65" dirty="0">
                <a:latin typeface="Cambria"/>
                <a:cs typeface="Cambria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0</a:t>
            </a:r>
            <a:r>
              <a:rPr sz="1400" spc="50" dirty="0">
                <a:latin typeface="Cambria"/>
                <a:cs typeface="Cambria"/>
              </a:rPr>
              <a:t>,</a:t>
            </a:r>
            <a:r>
              <a:rPr sz="1400" spc="-65" dirty="0">
                <a:latin typeface="Cambria"/>
                <a:cs typeface="Cambria"/>
              </a:rPr>
              <a:t> </a:t>
            </a:r>
            <a:r>
              <a:rPr sz="1400" spc="-35" dirty="0">
                <a:latin typeface="Times New Roman"/>
                <a:cs typeface="Times New Roman"/>
              </a:rPr>
              <a:t>1)</a:t>
            </a:r>
            <a:endParaRPr sz="1400">
              <a:latin typeface="Times New Roman"/>
              <a:cs typeface="Times New Roman"/>
            </a:endParaRPr>
          </a:p>
          <a:p>
            <a:pPr marL="259715" marR="6830695" lvl="1" indent="-259715" algn="r">
              <a:lnSpc>
                <a:spcPct val="100000"/>
              </a:lnSpc>
              <a:spcBef>
                <a:spcPts val="610"/>
              </a:spcBef>
              <a:buAutoNum type="alphaUcPeriod"/>
              <a:tabLst>
                <a:tab pos="259715" algn="l"/>
              </a:tabLst>
            </a:pPr>
            <a:r>
              <a:rPr sz="1400" spc="60" dirty="0">
                <a:latin typeface="Times New Roman"/>
                <a:cs typeface="Times New Roman"/>
              </a:rPr>
              <a:t>(0</a:t>
            </a:r>
            <a:r>
              <a:rPr sz="1400" spc="60" dirty="0">
                <a:latin typeface="Cambria"/>
                <a:cs typeface="Cambria"/>
              </a:rPr>
              <a:t>,</a:t>
            </a:r>
            <a:r>
              <a:rPr sz="1400" spc="-70" dirty="0">
                <a:latin typeface="Cambria"/>
                <a:cs typeface="Cambria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0</a:t>
            </a:r>
            <a:r>
              <a:rPr sz="1400" spc="50" dirty="0">
                <a:latin typeface="Cambria"/>
                <a:cs typeface="Cambria"/>
              </a:rPr>
              <a:t>,</a:t>
            </a:r>
            <a:r>
              <a:rPr sz="1400" spc="-70" dirty="0">
                <a:latin typeface="Cambria"/>
                <a:cs typeface="Cambria"/>
              </a:rPr>
              <a:t> </a:t>
            </a:r>
            <a:r>
              <a:rPr sz="2100" i="1" spc="209" baseline="47619" dirty="0">
                <a:latin typeface="Times New Roman"/>
                <a:cs typeface="Times New Roman"/>
              </a:rPr>
              <a:t>√</a:t>
            </a:r>
            <a:r>
              <a:rPr sz="1400" spc="140" dirty="0">
                <a:latin typeface="Times New Roman"/>
                <a:cs typeface="Times New Roman"/>
              </a:rPr>
              <a:t>2)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95"/>
              </a:spcBef>
            </a:pPr>
            <a:endParaRPr sz="1400">
              <a:latin typeface="Times New Roman"/>
              <a:cs typeface="Times New Roman"/>
            </a:endParaRPr>
          </a:p>
          <a:p>
            <a:pPr marL="385445">
              <a:lnSpc>
                <a:spcPct val="100000"/>
              </a:lnSpc>
              <a:tabLst>
                <a:tab pos="1348105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spc="5" dirty="0">
                <a:latin typeface="Times New Roman"/>
                <a:cs typeface="Times New Roman"/>
              </a:rPr>
              <a:t>B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306434" cy="6375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87115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7.4.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spc="40" dirty="0">
                <a:latin typeface="Times New Roman"/>
                <a:cs typeface="Times New Roman"/>
              </a:rPr>
              <a:t>SCH</a:t>
            </a:r>
            <a:r>
              <a:rPr sz="1200" spc="35" dirty="0">
                <a:latin typeface="Times New Roman"/>
                <a:cs typeface="Times New Roman"/>
              </a:rPr>
              <a:t>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50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DINGER’S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  <a:p>
            <a:pPr marL="25400">
              <a:lnSpc>
                <a:spcPct val="100000"/>
              </a:lnSpc>
              <a:spcBef>
                <a:spcPts val="1335"/>
              </a:spcBef>
              <a:tabLst>
                <a:tab pos="585470" algn="l"/>
              </a:tabLst>
            </a:pPr>
            <a:r>
              <a:rPr sz="1700" b="1" spc="-25" dirty="0">
                <a:latin typeface="Georgia"/>
                <a:cs typeface="Georgia"/>
              </a:rPr>
              <a:t>7.4</a:t>
            </a:r>
            <a:r>
              <a:rPr sz="1700" b="1" dirty="0">
                <a:latin typeface="Georgia"/>
                <a:cs typeface="Georgia"/>
              </a:rPr>
              <a:t>	</a:t>
            </a:r>
            <a:r>
              <a:rPr sz="1700" b="1" spc="-35" dirty="0">
                <a:latin typeface="Georgia"/>
                <a:cs typeface="Georgia"/>
              </a:rPr>
              <a:t>S</a:t>
            </a:r>
            <a:r>
              <a:rPr sz="1700" b="1" spc="-95" dirty="0">
                <a:latin typeface="Georgia"/>
                <a:cs typeface="Georgia"/>
              </a:rPr>
              <a:t>c</a:t>
            </a:r>
            <a:r>
              <a:rPr sz="1700" b="1" spc="-35" dirty="0">
                <a:latin typeface="Georgia"/>
                <a:cs typeface="Georgia"/>
              </a:rPr>
              <a:t>hr</a:t>
            </a:r>
            <a:r>
              <a:rPr sz="1700" b="1" spc="-1115" dirty="0">
                <a:latin typeface="Georgia"/>
                <a:cs typeface="Georgia"/>
              </a:rPr>
              <a:t>o</a:t>
            </a:r>
            <a:r>
              <a:rPr sz="1700" b="1" spc="-35" dirty="0">
                <a:latin typeface="Georgia"/>
                <a:cs typeface="Georgia"/>
              </a:rPr>
              <a:t>¨dinger’s</a:t>
            </a:r>
            <a:r>
              <a:rPr sz="1700" b="1" spc="50" dirty="0">
                <a:latin typeface="Georgia"/>
                <a:cs typeface="Georgia"/>
              </a:rPr>
              <a:t> </a:t>
            </a:r>
            <a:r>
              <a:rPr sz="1700" b="1" spc="-30" dirty="0">
                <a:latin typeface="Georgia"/>
                <a:cs typeface="Georgia"/>
              </a:rPr>
              <a:t>Equation</a:t>
            </a:r>
            <a:r>
              <a:rPr sz="1700" b="1" spc="55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and</a:t>
            </a:r>
            <a:r>
              <a:rPr sz="1700" b="1" spc="50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the</a:t>
            </a:r>
            <a:r>
              <a:rPr sz="1700" b="1" spc="50" dirty="0">
                <a:latin typeface="Georgia"/>
                <a:cs typeface="Georgia"/>
              </a:rPr>
              <a:t> </a:t>
            </a:r>
            <a:r>
              <a:rPr sz="1700" b="1" spc="-35" dirty="0">
                <a:latin typeface="Georgia"/>
                <a:cs typeface="Georgia"/>
              </a:rPr>
              <a:t>Hydrogen</a:t>
            </a:r>
            <a:r>
              <a:rPr sz="1700" b="1" spc="50" dirty="0">
                <a:latin typeface="Georgia"/>
                <a:cs typeface="Georgia"/>
              </a:rPr>
              <a:t> </a:t>
            </a:r>
            <a:r>
              <a:rPr sz="1700" b="1" spc="-20" dirty="0">
                <a:latin typeface="Georgia"/>
                <a:cs typeface="Georgia"/>
              </a:rPr>
              <a:t>Atom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20687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7.1.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Which</a:t>
            </a:r>
            <a:r>
              <a:rPr spc="270" dirty="0"/>
              <a:t> </a:t>
            </a:r>
            <a:r>
              <a:rPr dirty="0"/>
              <a:t>of</a:t>
            </a:r>
            <a:r>
              <a:rPr spc="270" dirty="0"/>
              <a:t> </a:t>
            </a:r>
            <a:r>
              <a:rPr dirty="0"/>
              <a:t>the</a:t>
            </a:r>
            <a:r>
              <a:rPr spc="270" dirty="0"/>
              <a:t> </a:t>
            </a:r>
            <a:r>
              <a:rPr spc="-55" dirty="0"/>
              <a:t>following</a:t>
            </a:r>
            <a:r>
              <a:rPr spc="270" dirty="0"/>
              <a:t> </a:t>
            </a:r>
            <a:r>
              <a:rPr dirty="0"/>
              <a:t>are</a:t>
            </a:r>
            <a:r>
              <a:rPr spc="270" dirty="0"/>
              <a:t> </a:t>
            </a:r>
            <a:r>
              <a:rPr dirty="0"/>
              <a:t>possible</a:t>
            </a:r>
            <a:r>
              <a:rPr spc="270" dirty="0"/>
              <a:t> </a:t>
            </a:r>
            <a:r>
              <a:rPr dirty="0"/>
              <a:t>hydrogen</a:t>
            </a:r>
            <a:r>
              <a:rPr spc="270" dirty="0"/>
              <a:t> </a:t>
            </a:r>
            <a:r>
              <a:rPr dirty="0"/>
              <a:t>atom</a:t>
            </a:r>
            <a:r>
              <a:rPr spc="265" dirty="0"/>
              <a:t> </a:t>
            </a:r>
            <a:r>
              <a:rPr spc="-10" dirty="0"/>
              <a:t>eigenstates? </a:t>
            </a:r>
            <a:r>
              <a:rPr dirty="0"/>
              <a:t>(Choose</a:t>
            </a:r>
            <a:r>
              <a:rPr spc="50" dirty="0"/>
              <a:t> </a:t>
            </a:r>
            <a:r>
              <a:rPr dirty="0"/>
              <a:t>all</a:t>
            </a:r>
            <a:r>
              <a:rPr spc="50" dirty="0"/>
              <a:t> </a:t>
            </a:r>
            <a:r>
              <a:rPr spc="114" dirty="0"/>
              <a:t>that</a:t>
            </a:r>
            <a:r>
              <a:rPr spc="50" dirty="0"/>
              <a:t> </a:t>
            </a:r>
            <a:r>
              <a:rPr spc="-1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89737" y="2102782"/>
            <a:ext cx="1360170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12115" indent="-370205">
              <a:lnSpc>
                <a:spcPct val="100000"/>
              </a:lnSpc>
              <a:spcBef>
                <a:spcPts val="1140"/>
              </a:spcBef>
              <a:buFont typeface="Times New Roman"/>
              <a:buAutoNum type="alphaUcPeriod"/>
              <a:tabLst>
                <a:tab pos="412115" algn="l"/>
              </a:tabLst>
            </a:pPr>
            <a:r>
              <a:rPr sz="3675" spc="-15" baseline="11337" dirty="0">
                <a:latin typeface="Cambria"/>
                <a:cs typeface="Cambria"/>
              </a:rPr>
              <a:t>ψ</a:t>
            </a:r>
            <a:r>
              <a:rPr sz="2050" spc="-10" dirty="0">
                <a:latin typeface="Times New Roman"/>
                <a:cs typeface="Times New Roman"/>
              </a:rPr>
              <a:t>1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1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1</a:t>
            </a:r>
            <a:endParaRPr sz="2050">
              <a:latin typeface="Times New Roman"/>
              <a:cs typeface="Times New Roman"/>
            </a:endParaRPr>
          </a:p>
          <a:p>
            <a:pPr marL="412115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12115" algn="l"/>
              </a:tabLst>
            </a:pPr>
            <a:r>
              <a:rPr sz="3675" spc="-15" baseline="11337" dirty="0">
                <a:latin typeface="Cambria"/>
                <a:cs typeface="Cambria"/>
              </a:rPr>
              <a:t>ψ</a:t>
            </a:r>
            <a:r>
              <a:rPr sz="2050" spc="-10" dirty="0">
                <a:latin typeface="Times New Roman"/>
                <a:cs typeface="Times New Roman"/>
              </a:rPr>
              <a:t>2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1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1</a:t>
            </a:r>
            <a:endParaRPr sz="2050">
              <a:latin typeface="Times New Roman"/>
              <a:cs typeface="Times New Roman"/>
            </a:endParaRPr>
          </a:p>
          <a:p>
            <a:pPr marL="412115" indent="-36195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12115" algn="l"/>
              </a:tabLst>
            </a:pPr>
            <a:r>
              <a:rPr sz="3675" spc="-15" baseline="11337" dirty="0">
                <a:latin typeface="Cambria"/>
                <a:cs typeface="Cambria"/>
              </a:rPr>
              <a:t>ψ</a:t>
            </a:r>
            <a:r>
              <a:rPr sz="2050" spc="-10" dirty="0">
                <a:latin typeface="Times New Roman"/>
                <a:cs typeface="Times New Roman"/>
              </a:rPr>
              <a:t>2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1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i="1" spc="-10" dirty="0">
                <a:latin typeface="Times New Roman"/>
                <a:cs typeface="Times New Roman"/>
              </a:rPr>
              <a:t>−</a:t>
            </a:r>
            <a:r>
              <a:rPr sz="2050" spc="-10" dirty="0">
                <a:latin typeface="Times New Roman"/>
                <a:cs typeface="Times New Roman"/>
              </a:rPr>
              <a:t>1</a:t>
            </a:r>
            <a:endParaRPr sz="2050">
              <a:latin typeface="Times New Roman"/>
              <a:cs typeface="Times New Roman"/>
            </a:endParaRPr>
          </a:p>
          <a:p>
            <a:pPr marL="412115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12115" algn="l"/>
              </a:tabLst>
            </a:pPr>
            <a:r>
              <a:rPr sz="3675" spc="-15" baseline="11337" dirty="0">
                <a:latin typeface="Cambria"/>
                <a:cs typeface="Cambria"/>
              </a:rPr>
              <a:t>ψ</a:t>
            </a:r>
            <a:r>
              <a:rPr sz="2050" spc="-10" dirty="0">
                <a:latin typeface="Times New Roman"/>
                <a:cs typeface="Times New Roman"/>
              </a:rPr>
              <a:t>2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1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i="1" spc="-10" dirty="0">
                <a:latin typeface="Times New Roman"/>
                <a:cs typeface="Times New Roman"/>
              </a:rPr>
              <a:t>−</a:t>
            </a:r>
            <a:r>
              <a:rPr sz="2050" spc="-10" dirty="0">
                <a:latin typeface="Times New Roman"/>
                <a:cs typeface="Times New Roman"/>
              </a:rPr>
              <a:t>2</a:t>
            </a:r>
            <a:endParaRPr sz="20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0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586479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7.4.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42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DINGER’S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We</a:t>
            </a:r>
            <a:r>
              <a:rPr spc="250" dirty="0"/>
              <a:t> </a:t>
            </a:r>
            <a:r>
              <a:rPr dirty="0"/>
              <a:t>approach</a:t>
            </a:r>
            <a:r>
              <a:rPr spc="260" dirty="0"/>
              <a:t> </a:t>
            </a:r>
            <a:r>
              <a:rPr dirty="0"/>
              <a:t>the</a:t>
            </a:r>
            <a:r>
              <a:rPr spc="260" dirty="0"/>
              <a:t> </a:t>
            </a:r>
            <a:r>
              <a:rPr dirty="0"/>
              <a:t>hydrogen</a:t>
            </a:r>
            <a:r>
              <a:rPr spc="254" dirty="0"/>
              <a:t> </a:t>
            </a:r>
            <a:r>
              <a:rPr dirty="0"/>
              <a:t>atom</a:t>
            </a:r>
            <a:r>
              <a:rPr spc="260" dirty="0"/>
              <a:t> </a:t>
            </a:r>
            <a:r>
              <a:rPr dirty="0"/>
              <a:t>in</a:t>
            </a:r>
            <a:r>
              <a:rPr spc="260" dirty="0"/>
              <a:t> </a:t>
            </a:r>
            <a:r>
              <a:rPr dirty="0"/>
              <a:t>spherical</a:t>
            </a:r>
            <a:r>
              <a:rPr spc="260" dirty="0"/>
              <a:t> </a:t>
            </a:r>
            <a:r>
              <a:rPr dirty="0"/>
              <a:t>coordinates</a:t>
            </a:r>
            <a:r>
              <a:rPr spc="260" dirty="0"/>
              <a:t> </a:t>
            </a:r>
            <a:r>
              <a:rPr spc="-10" dirty="0"/>
              <a:t>rather </a:t>
            </a:r>
            <a:r>
              <a:rPr spc="70" dirty="0"/>
              <a:t>than</a:t>
            </a:r>
            <a:r>
              <a:rPr spc="145" dirty="0"/>
              <a:t> </a:t>
            </a:r>
            <a:r>
              <a:rPr dirty="0"/>
              <a:t>Cartesian</a:t>
            </a:r>
            <a:r>
              <a:rPr spc="150" dirty="0"/>
              <a:t> </a:t>
            </a:r>
            <a:r>
              <a:rPr spc="-20" dirty="0"/>
              <a:t>because.</a:t>
            </a:r>
            <a:r>
              <a:rPr spc="-225" dirty="0"/>
              <a:t> </a:t>
            </a:r>
            <a:r>
              <a:rPr dirty="0"/>
              <a:t>.</a:t>
            </a:r>
            <a:r>
              <a:rPr spc="-220" dirty="0"/>
              <a:t> </a:t>
            </a:r>
            <a:r>
              <a:rPr dirty="0"/>
              <a:t>.</a:t>
            </a:r>
            <a:r>
              <a:rPr spc="-215" dirty="0"/>
              <a:t> </a:t>
            </a:r>
            <a:r>
              <a:rPr dirty="0"/>
              <a:t>(Choose</a:t>
            </a:r>
            <a:r>
              <a:rPr spc="145" dirty="0"/>
              <a:t> </a:t>
            </a:r>
            <a:r>
              <a:rPr spc="-20" dirty="0"/>
              <a:t>one)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7280909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potential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simpler.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boundary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conditions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simpler.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normalization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condition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simpler.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limits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integration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finite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rather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infinite.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0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586479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7.4.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42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DINGER’S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We</a:t>
            </a:r>
            <a:r>
              <a:rPr spc="250" dirty="0"/>
              <a:t> </a:t>
            </a:r>
            <a:r>
              <a:rPr dirty="0"/>
              <a:t>approach</a:t>
            </a:r>
            <a:r>
              <a:rPr spc="260" dirty="0"/>
              <a:t> </a:t>
            </a:r>
            <a:r>
              <a:rPr dirty="0"/>
              <a:t>the</a:t>
            </a:r>
            <a:r>
              <a:rPr spc="260" dirty="0"/>
              <a:t> </a:t>
            </a:r>
            <a:r>
              <a:rPr dirty="0"/>
              <a:t>hydrogen</a:t>
            </a:r>
            <a:r>
              <a:rPr spc="254" dirty="0"/>
              <a:t> </a:t>
            </a:r>
            <a:r>
              <a:rPr dirty="0"/>
              <a:t>atom</a:t>
            </a:r>
            <a:r>
              <a:rPr spc="260" dirty="0"/>
              <a:t> </a:t>
            </a:r>
            <a:r>
              <a:rPr dirty="0"/>
              <a:t>in</a:t>
            </a:r>
            <a:r>
              <a:rPr spc="260" dirty="0"/>
              <a:t> </a:t>
            </a:r>
            <a:r>
              <a:rPr dirty="0"/>
              <a:t>spherical</a:t>
            </a:r>
            <a:r>
              <a:rPr spc="260" dirty="0"/>
              <a:t> </a:t>
            </a:r>
            <a:r>
              <a:rPr dirty="0"/>
              <a:t>coordinates</a:t>
            </a:r>
            <a:r>
              <a:rPr spc="260" dirty="0"/>
              <a:t> </a:t>
            </a:r>
            <a:r>
              <a:rPr spc="-10" dirty="0"/>
              <a:t>rather </a:t>
            </a:r>
            <a:r>
              <a:rPr spc="70" dirty="0"/>
              <a:t>than</a:t>
            </a:r>
            <a:r>
              <a:rPr spc="145" dirty="0"/>
              <a:t> </a:t>
            </a:r>
            <a:r>
              <a:rPr dirty="0"/>
              <a:t>Cartesian</a:t>
            </a:r>
            <a:r>
              <a:rPr spc="150" dirty="0"/>
              <a:t> </a:t>
            </a:r>
            <a:r>
              <a:rPr spc="-20" dirty="0"/>
              <a:t>because.</a:t>
            </a:r>
            <a:r>
              <a:rPr spc="-225" dirty="0"/>
              <a:t> </a:t>
            </a:r>
            <a:r>
              <a:rPr dirty="0"/>
              <a:t>.</a:t>
            </a:r>
            <a:r>
              <a:rPr spc="-220" dirty="0"/>
              <a:t> </a:t>
            </a:r>
            <a:r>
              <a:rPr dirty="0"/>
              <a:t>.</a:t>
            </a:r>
            <a:r>
              <a:rPr spc="-215" dirty="0"/>
              <a:t> </a:t>
            </a:r>
            <a:r>
              <a:rPr dirty="0"/>
              <a:t>(Choose</a:t>
            </a:r>
            <a:r>
              <a:rPr spc="145" dirty="0"/>
              <a:t> </a:t>
            </a:r>
            <a:r>
              <a:rPr spc="-20" dirty="0"/>
              <a:t>one)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7287895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potential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simpler.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boundary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conditions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simpler.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normalization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condition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simpler.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limits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integration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finite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rather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infinite.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A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0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586479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7.4.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42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DINGER’S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17780">
              <a:lnSpc>
                <a:spcPct val="101699"/>
              </a:lnSpc>
              <a:spcBef>
                <a:spcPts val="75"/>
              </a:spcBef>
            </a:pPr>
            <a:r>
              <a:rPr dirty="0"/>
              <a:t>One</a:t>
            </a:r>
            <a:r>
              <a:rPr spc="-35" dirty="0"/>
              <a:t> </a:t>
            </a:r>
            <a:r>
              <a:rPr spc="85" dirty="0"/>
              <a:t>part</a:t>
            </a:r>
            <a:r>
              <a:rPr spc="-20" dirty="0"/>
              <a:t> </a:t>
            </a:r>
            <a:r>
              <a:rPr spc="-75" dirty="0"/>
              <a:t>of</a:t>
            </a:r>
            <a:r>
              <a:rPr spc="-10" dirty="0"/>
              <a:t> </a:t>
            </a:r>
            <a:r>
              <a:rPr spc="50" dirty="0">
                <a:latin typeface="Cambria"/>
                <a:cs typeface="Cambria"/>
              </a:rPr>
              <a:t>ψ</a:t>
            </a:r>
            <a:r>
              <a:rPr sz="3075" spc="75" baseline="-16260" dirty="0">
                <a:latin typeface="Cambria"/>
                <a:cs typeface="Cambria"/>
              </a:rPr>
              <a:t>nlm</a:t>
            </a:r>
            <a:r>
              <a:rPr sz="2550" spc="75" baseline="-34313" dirty="0">
                <a:latin typeface="Cambria"/>
                <a:cs typeface="Cambria"/>
              </a:rPr>
              <a:t>l</a:t>
            </a:r>
            <a:r>
              <a:rPr sz="2450" spc="50" dirty="0"/>
              <a:t>(</a:t>
            </a:r>
            <a:r>
              <a:rPr sz="2450" spc="50" dirty="0">
                <a:latin typeface="Cambria"/>
                <a:cs typeface="Cambria"/>
              </a:rPr>
              <a:t>r,</a:t>
            </a:r>
            <a:r>
              <a:rPr sz="2450" spc="-135" dirty="0">
                <a:latin typeface="Cambria"/>
                <a:cs typeface="Cambria"/>
              </a:rPr>
              <a:t> </a:t>
            </a:r>
            <a:r>
              <a:rPr sz="2450" dirty="0">
                <a:latin typeface="Cambria"/>
                <a:cs typeface="Cambria"/>
              </a:rPr>
              <a:t>θ,</a:t>
            </a:r>
            <a:r>
              <a:rPr sz="2450" spc="-135" dirty="0">
                <a:latin typeface="Cambria"/>
                <a:cs typeface="Cambria"/>
              </a:rPr>
              <a:t> </a:t>
            </a:r>
            <a:r>
              <a:rPr sz="2450" spc="-90" dirty="0">
                <a:latin typeface="Cambria"/>
                <a:cs typeface="Cambria"/>
              </a:rPr>
              <a:t>ϕ</a:t>
            </a:r>
            <a:r>
              <a:rPr sz="2450" spc="-90" dirty="0"/>
              <a:t>)</a:t>
            </a:r>
            <a:r>
              <a:rPr sz="2450" spc="-20" dirty="0"/>
              <a:t> </a:t>
            </a:r>
            <a:r>
              <a:rPr sz="2450" dirty="0"/>
              <a:t>is</a:t>
            </a:r>
            <a:r>
              <a:rPr sz="2450" spc="-20" dirty="0"/>
              <a:t> called </a:t>
            </a:r>
            <a:r>
              <a:rPr sz="2450" spc="114" dirty="0">
                <a:latin typeface="Cambria"/>
                <a:cs typeface="Cambria"/>
              </a:rPr>
              <a:t>R</a:t>
            </a:r>
            <a:r>
              <a:rPr sz="2450" spc="114" dirty="0"/>
              <a:t>(</a:t>
            </a:r>
            <a:r>
              <a:rPr sz="2450" spc="114" dirty="0">
                <a:latin typeface="Cambria"/>
                <a:cs typeface="Cambria"/>
              </a:rPr>
              <a:t>r</a:t>
            </a:r>
            <a:r>
              <a:rPr sz="2450" spc="114" dirty="0"/>
              <a:t>).</a:t>
            </a:r>
            <a:r>
              <a:rPr sz="2450" spc="320" dirty="0"/>
              <a:t> </a:t>
            </a:r>
            <a:r>
              <a:rPr sz="2450" dirty="0"/>
              <a:t>This</a:t>
            </a:r>
            <a:r>
              <a:rPr sz="2450" spc="-20" dirty="0"/>
              <a:t> </a:t>
            </a:r>
            <a:r>
              <a:rPr sz="2450" spc="85" dirty="0"/>
              <a:t>part</a:t>
            </a:r>
            <a:r>
              <a:rPr sz="2450" spc="-20" dirty="0"/>
              <a:t> </a:t>
            </a:r>
            <a:r>
              <a:rPr sz="2450" spc="-90" dirty="0"/>
              <a:t>of</a:t>
            </a:r>
            <a:r>
              <a:rPr sz="2450" spc="-25" dirty="0"/>
              <a:t> </a:t>
            </a:r>
            <a:r>
              <a:rPr sz="2450" dirty="0"/>
              <a:t>the</a:t>
            </a:r>
            <a:r>
              <a:rPr sz="2450" spc="-15" dirty="0"/>
              <a:t> </a:t>
            </a:r>
            <a:r>
              <a:rPr sz="2450" spc="-10" dirty="0"/>
              <a:t>function </a:t>
            </a:r>
            <a:r>
              <a:rPr sz="2450" dirty="0"/>
              <a:t>tells</a:t>
            </a:r>
            <a:r>
              <a:rPr sz="2450" spc="-75" dirty="0"/>
              <a:t> </a:t>
            </a:r>
            <a:r>
              <a:rPr sz="2450" spc="-10" dirty="0"/>
              <a:t>us.</a:t>
            </a:r>
            <a:r>
              <a:rPr sz="2450" spc="-225" dirty="0"/>
              <a:t> </a:t>
            </a:r>
            <a:r>
              <a:rPr sz="2450" dirty="0"/>
              <a:t>.</a:t>
            </a:r>
            <a:r>
              <a:rPr sz="2450" spc="-225" dirty="0"/>
              <a:t> </a:t>
            </a:r>
            <a:r>
              <a:rPr sz="2450" dirty="0"/>
              <a:t>.</a:t>
            </a:r>
            <a:r>
              <a:rPr sz="2450" spc="-225" dirty="0"/>
              <a:t> </a:t>
            </a:r>
            <a:r>
              <a:rPr sz="2450" dirty="0"/>
              <a:t>(Choose</a:t>
            </a:r>
            <a:r>
              <a:rPr sz="2450" spc="60" dirty="0"/>
              <a:t> </a:t>
            </a:r>
            <a:r>
              <a:rPr sz="2450" spc="-10" dirty="0"/>
              <a:t>one.)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pc="-35" dirty="0"/>
              <a:t>How</a:t>
            </a:r>
            <a:r>
              <a:rPr spc="55" dirty="0"/>
              <a:t> </a:t>
            </a:r>
            <a:r>
              <a:rPr dirty="0">
                <a:latin typeface="Cambria"/>
                <a:cs typeface="Cambria"/>
              </a:rPr>
              <a:t>ψ</a:t>
            </a:r>
            <a:r>
              <a:rPr spc="204" dirty="0">
                <a:latin typeface="Cambria"/>
                <a:cs typeface="Cambria"/>
              </a:rPr>
              <a:t> </a:t>
            </a:r>
            <a:r>
              <a:rPr dirty="0"/>
              <a:t>depends</a:t>
            </a:r>
            <a:r>
              <a:rPr spc="55" dirty="0"/>
              <a:t> </a:t>
            </a:r>
            <a:r>
              <a:rPr dirty="0"/>
              <a:t>on</a:t>
            </a:r>
            <a:r>
              <a:rPr spc="60" dirty="0"/>
              <a:t> </a:t>
            </a:r>
            <a:r>
              <a:rPr dirty="0"/>
              <a:t>distance</a:t>
            </a:r>
            <a:r>
              <a:rPr spc="50" dirty="0"/>
              <a:t> </a:t>
            </a:r>
            <a:r>
              <a:rPr dirty="0"/>
              <a:t>from</a:t>
            </a:r>
            <a:r>
              <a:rPr spc="60" dirty="0"/>
              <a:t> </a:t>
            </a:r>
            <a:r>
              <a:rPr dirty="0"/>
              <a:t>the</a:t>
            </a:r>
            <a:r>
              <a:rPr spc="55" dirty="0"/>
              <a:t> </a:t>
            </a:r>
            <a:r>
              <a:rPr spc="-10" dirty="0"/>
              <a:t>nucleus.</a:t>
            </a:r>
          </a:p>
          <a:p>
            <a:pPr marL="393700" marR="17780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pc="-25" dirty="0"/>
              <a:t>How</a:t>
            </a:r>
            <a:r>
              <a:rPr spc="125" dirty="0"/>
              <a:t> </a:t>
            </a:r>
            <a:r>
              <a:rPr dirty="0">
                <a:latin typeface="Cambria"/>
                <a:cs typeface="Cambria"/>
              </a:rPr>
              <a:t>ψ</a:t>
            </a:r>
            <a:r>
              <a:rPr spc="285" dirty="0">
                <a:latin typeface="Cambria"/>
                <a:cs typeface="Cambria"/>
              </a:rPr>
              <a:t> </a:t>
            </a:r>
            <a:r>
              <a:rPr dirty="0"/>
              <a:t>depends</a:t>
            </a:r>
            <a:r>
              <a:rPr spc="135" dirty="0"/>
              <a:t> </a:t>
            </a:r>
            <a:r>
              <a:rPr dirty="0"/>
              <a:t>on</a:t>
            </a:r>
            <a:r>
              <a:rPr spc="140" dirty="0"/>
              <a:t> </a:t>
            </a:r>
            <a:r>
              <a:rPr dirty="0"/>
              <a:t>orientation</a:t>
            </a:r>
            <a:r>
              <a:rPr spc="140" dirty="0"/>
              <a:t> </a:t>
            </a:r>
            <a:r>
              <a:rPr dirty="0"/>
              <a:t>(what</a:t>
            </a:r>
            <a:r>
              <a:rPr spc="135" dirty="0"/>
              <a:t> </a:t>
            </a:r>
            <a:r>
              <a:rPr dirty="0"/>
              <a:t>direction</a:t>
            </a:r>
            <a:r>
              <a:rPr spc="130" dirty="0"/>
              <a:t> </a:t>
            </a:r>
            <a:r>
              <a:rPr dirty="0"/>
              <a:t>you</a:t>
            </a:r>
            <a:r>
              <a:rPr spc="140" dirty="0"/>
              <a:t> </a:t>
            </a:r>
            <a:r>
              <a:rPr dirty="0"/>
              <a:t>head</a:t>
            </a:r>
            <a:r>
              <a:rPr spc="140" dirty="0"/>
              <a:t> </a:t>
            </a:r>
            <a:r>
              <a:rPr spc="-20" dirty="0"/>
              <a:t>from 	</a:t>
            </a:r>
            <a:r>
              <a:rPr dirty="0"/>
              <a:t>the</a:t>
            </a:r>
            <a:r>
              <a:rPr spc="275" dirty="0"/>
              <a:t> </a:t>
            </a:r>
            <a:r>
              <a:rPr spc="-10" dirty="0"/>
              <a:t>nucleus).</a:t>
            </a:r>
          </a:p>
          <a:p>
            <a:pPr marL="393700" marR="177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pc="-30" dirty="0"/>
              <a:t>Sometimes</a:t>
            </a:r>
            <a:r>
              <a:rPr spc="-65" dirty="0"/>
              <a:t> </a:t>
            </a:r>
            <a:r>
              <a:rPr dirty="0"/>
              <a:t>A,</a:t>
            </a:r>
            <a:r>
              <a:rPr spc="-55" dirty="0"/>
              <a:t> </a:t>
            </a:r>
            <a:r>
              <a:rPr spc="-20" dirty="0"/>
              <a:t>sometimes</a:t>
            </a:r>
            <a:r>
              <a:rPr spc="-60" dirty="0"/>
              <a:t> </a:t>
            </a:r>
            <a:r>
              <a:rPr dirty="0"/>
              <a:t>B,</a:t>
            </a:r>
            <a:r>
              <a:rPr spc="-60" dirty="0"/>
              <a:t> </a:t>
            </a:r>
            <a:r>
              <a:rPr dirty="0"/>
              <a:t>and</a:t>
            </a:r>
            <a:r>
              <a:rPr spc="-55" dirty="0"/>
              <a:t> </a:t>
            </a:r>
            <a:r>
              <a:rPr spc="-20" dirty="0"/>
              <a:t>sometimes</a:t>
            </a:r>
            <a:r>
              <a:rPr spc="-60" dirty="0"/>
              <a:t> </a:t>
            </a:r>
            <a:r>
              <a:rPr spc="50" dirty="0"/>
              <a:t>both,</a:t>
            </a:r>
            <a:r>
              <a:rPr spc="-25" dirty="0"/>
              <a:t> </a:t>
            </a:r>
            <a:r>
              <a:rPr dirty="0"/>
              <a:t>depending</a:t>
            </a:r>
            <a:r>
              <a:rPr spc="-60" dirty="0"/>
              <a:t> </a:t>
            </a:r>
            <a:r>
              <a:rPr spc="-25" dirty="0"/>
              <a:t>on 	</a:t>
            </a:r>
            <a:r>
              <a:rPr dirty="0"/>
              <a:t>the</a:t>
            </a:r>
            <a:r>
              <a:rPr spc="110" dirty="0"/>
              <a:t> </a:t>
            </a:r>
            <a:r>
              <a:rPr spc="-20" dirty="0"/>
              <a:t>values</a:t>
            </a:r>
            <a:r>
              <a:rPr spc="114" dirty="0"/>
              <a:t> </a:t>
            </a:r>
            <a:r>
              <a:rPr dirty="0"/>
              <a:t>of</a:t>
            </a:r>
            <a:r>
              <a:rPr spc="120" dirty="0"/>
              <a:t> </a:t>
            </a:r>
            <a:r>
              <a:rPr dirty="0">
                <a:latin typeface="Cambria"/>
                <a:cs typeface="Cambria"/>
              </a:rPr>
              <a:t>n</a:t>
            </a:r>
            <a:r>
              <a:rPr dirty="0"/>
              <a:t>,</a:t>
            </a:r>
            <a:r>
              <a:rPr spc="120" dirty="0"/>
              <a:t> </a:t>
            </a:r>
            <a:r>
              <a:rPr spc="50" dirty="0">
                <a:latin typeface="Cambria"/>
                <a:cs typeface="Cambria"/>
              </a:rPr>
              <a:t>l</a:t>
            </a:r>
            <a:r>
              <a:rPr spc="50" dirty="0"/>
              <a:t>,</a:t>
            </a:r>
            <a:r>
              <a:rPr spc="120" dirty="0"/>
              <a:t> </a:t>
            </a:r>
            <a:r>
              <a:rPr dirty="0"/>
              <a:t>and</a:t>
            </a:r>
            <a:r>
              <a:rPr spc="120" dirty="0"/>
              <a:t> </a:t>
            </a:r>
            <a:r>
              <a:rPr spc="45" dirty="0">
                <a:latin typeface="Cambria"/>
                <a:cs typeface="Cambria"/>
              </a:rPr>
              <a:t>m</a:t>
            </a:r>
            <a:r>
              <a:rPr sz="3075" spc="67" baseline="-16260" dirty="0">
                <a:latin typeface="Cambria"/>
                <a:cs typeface="Cambria"/>
              </a:rPr>
              <a:t>l</a:t>
            </a:r>
            <a:r>
              <a:rPr sz="2450" spc="45" dirty="0"/>
              <a:t>.</a:t>
            </a:r>
            <a:endParaRPr sz="245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0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586479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7.4.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42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DINGER’S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17780">
              <a:lnSpc>
                <a:spcPct val="101699"/>
              </a:lnSpc>
              <a:spcBef>
                <a:spcPts val="75"/>
              </a:spcBef>
            </a:pPr>
            <a:r>
              <a:rPr dirty="0"/>
              <a:t>One</a:t>
            </a:r>
            <a:r>
              <a:rPr spc="-35" dirty="0"/>
              <a:t> </a:t>
            </a:r>
            <a:r>
              <a:rPr spc="85" dirty="0"/>
              <a:t>part</a:t>
            </a:r>
            <a:r>
              <a:rPr spc="-20" dirty="0"/>
              <a:t> </a:t>
            </a:r>
            <a:r>
              <a:rPr spc="-75" dirty="0"/>
              <a:t>of</a:t>
            </a:r>
            <a:r>
              <a:rPr spc="-10" dirty="0"/>
              <a:t> </a:t>
            </a:r>
            <a:r>
              <a:rPr spc="50" dirty="0">
                <a:latin typeface="Cambria"/>
                <a:cs typeface="Cambria"/>
              </a:rPr>
              <a:t>ψ</a:t>
            </a:r>
            <a:r>
              <a:rPr sz="3075" spc="75" baseline="-16260" dirty="0">
                <a:latin typeface="Cambria"/>
                <a:cs typeface="Cambria"/>
              </a:rPr>
              <a:t>nlm</a:t>
            </a:r>
            <a:r>
              <a:rPr sz="2550" spc="75" baseline="-34313" dirty="0">
                <a:latin typeface="Cambria"/>
                <a:cs typeface="Cambria"/>
              </a:rPr>
              <a:t>l</a:t>
            </a:r>
            <a:r>
              <a:rPr sz="2450" spc="50" dirty="0"/>
              <a:t>(</a:t>
            </a:r>
            <a:r>
              <a:rPr sz="2450" spc="50" dirty="0">
                <a:latin typeface="Cambria"/>
                <a:cs typeface="Cambria"/>
              </a:rPr>
              <a:t>r,</a:t>
            </a:r>
            <a:r>
              <a:rPr sz="2450" spc="-135" dirty="0">
                <a:latin typeface="Cambria"/>
                <a:cs typeface="Cambria"/>
              </a:rPr>
              <a:t> </a:t>
            </a:r>
            <a:r>
              <a:rPr sz="2450" dirty="0">
                <a:latin typeface="Cambria"/>
                <a:cs typeface="Cambria"/>
              </a:rPr>
              <a:t>θ,</a:t>
            </a:r>
            <a:r>
              <a:rPr sz="2450" spc="-135" dirty="0">
                <a:latin typeface="Cambria"/>
                <a:cs typeface="Cambria"/>
              </a:rPr>
              <a:t> </a:t>
            </a:r>
            <a:r>
              <a:rPr sz="2450" spc="-90" dirty="0">
                <a:latin typeface="Cambria"/>
                <a:cs typeface="Cambria"/>
              </a:rPr>
              <a:t>ϕ</a:t>
            </a:r>
            <a:r>
              <a:rPr sz="2450" spc="-90" dirty="0"/>
              <a:t>)</a:t>
            </a:r>
            <a:r>
              <a:rPr sz="2450" spc="-20" dirty="0"/>
              <a:t> </a:t>
            </a:r>
            <a:r>
              <a:rPr sz="2450" dirty="0"/>
              <a:t>is</a:t>
            </a:r>
            <a:r>
              <a:rPr sz="2450" spc="-20" dirty="0"/>
              <a:t> called </a:t>
            </a:r>
            <a:r>
              <a:rPr sz="2450" spc="114" dirty="0">
                <a:latin typeface="Cambria"/>
                <a:cs typeface="Cambria"/>
              </a:rPr>
              <a:t>R</a:t>
            </a:r>
            <a:r>
              <a:rPr sz="2450" spc="114" dirty="0"/>
              <a:t>(</a:t>
            </a:r>
            <a:r>
              <a:rPr sz="2450" spc="114" dirty="0">
                <a:latin typeface="Cambria"/>
                <a:cs typeface="Cambria"/>
              </a:rPr>
              <a:t>r</a:t>
            </a:r>
            <a:r>
              <a:rPr sz="2450" spc="114" dirty="0"/>
              <a:t>).</a:t>
            </a:r>
            <a:r>
              <a:rPr sz="2450" spc="320" dirty="0"/>
              <a:t> </a:t>
            </a:r>
            <a:r>
              <a:rPr sz="2450" dirty="0"/>
              <a:t>This</a:t>
            </a:r>
            <a:r>
              <a:rPr sz="2450" spc="-20" dirty="0"/>
              <a:t> </a:t>
            </a:r>
            <a:r>
              <a:rPr sz="2450" spc="85" dirty="0"/>
              <a:t>part</a:t>
            </a:r>
            <a:r>
              <a:rPr sz="2450" spc="-20" dirty="0"/>
              <a:t> </a:t>
            </a:r>
            <a:r>
              <a:rPr sz="2450" spc="-90" dirty="0"/>
              <a:t>of</a:t>
            </a:r>
            <a:r>
              <a:rPr sz="2450" spc="-25" dirty="0"/>
              <a:t> </a:t>
            </a:r>
            <a:r>
              <a:rPr sz="2450" dirty="0"/>
              <a:t>the</a:t>
            </a:r>
            <a:r>
              <a:rPr sz="2450" spc="-15" dirty="0"/>
              <a:t> </a:t>
            </a:r>
            <a:r>
              <a:rPr sz="2450" spc="-10" dirty="0"/>
              <a:t>function </a:t>
            </a:r>
            <a:r>
              <a:rPr sz="2450" dirty="0"/>
              <a:t>tells</a:t>
            </a:r>
            <a:r>
              <a:rPr sz="2450" spc="-75" dirty="0"/>
              <a:t> </a:t>
            </a:r>
            <a:r>
              <a:rPr sz="2450" spc="-10" dirty="0"/>
              <a:t>us.</a:t>
            </a:r>
            <a:r>
              <a:rPr sz="2450" spc="-225" dirty="0"/>
              <a:t> </a:t>
            </a:r>
            <a:r>
              <a:rPr sz="2450" dirty="0"/>
              <a:t>.</a:t>
            </a:r>
            <a:r>
              <a:rPr sz="2450" spc="-225" dirty="0"/>
              <a:t> </a:t>
            </a:r>
            <a:r>
              <a:rPr sz="2450" dirty="0"/>
              <a:t>.</a:t>
            </a:r>
            <a:r>
              <a:rPr sz="2450" spc="-225" dirty="0"/>
              <a:t> </a:t>
            </a:r>
            <a:r>
              <a:rPr sz="2450" dirty="0"/>
              <a:t>(Choose</a:t>
            </a:r>
            <a:r>
              <a:rPr sz="2450" spc="60" dirty="0"/>
              <a:t> </a:t>
            </a:r>
            <a:r>
              <a:rPr sz="2450" spc="-10" dirty="0"/>
              <a:t>one.)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5045" y="2059259"/>
            <a:ext cx="8292465" cy="292290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07034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07034" algn="l"/>
              </a:tabLst>
            </a:pPr>
            <a:r>
              <a:rPr sz="2450" spc="-35" dirty="0">
                <a:latin typeface="Times New Roman"/>
                <a:cs typeface="Times New Roman"/>
              </a:rPr>
              <a:t>How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2450" spc="204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depends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distance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from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nucleus.</a:t>
            </a:r>
            <a:endParaRPr sz="2450">
              <a:latin typeface="Times New Roman"/>
              <a:cs typeface="Times New Roman"/>
            </a:endParaRPr>
          </a:p>
          <a:p>
            <a:pPr marL="406400" marR="17780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407670" algn="l"/>
              </a:tabLst>
            </a:pPr>
            <a:r>
              <a:rPr sz="2450" spc="-25" dirty="0">
                <a:latin typeface="Times New Roman"/>
                <a:cs typeface="Times New Roman"/>
              </a:rPr>
              <a:t>How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2450" spc="28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depends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orientation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(what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direction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head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from 	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nucleus).</a:t>
            </a:r>
            <a:endParaRPr sz="2450">
              <a:latin typeface="Times New Roman"/>
              <a:cs typeface="Times New Roman"/>
            </a:endParaRPr>
          </a:p>
          <a:p>
            <a:pPr marL="406400" marR="177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407670" algn="l"/>
              </a:tabLst>
            </a:pPr>
            <a:r>
              <a:rPr sz="2450" spc="-30" dirty="0">
                <a:latin typeface="Times New Roman"/>
                <a:cs typeface="Times New Roman"/>
              </a:rPr>
              <a:t>Sometimes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A,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sometimes</a:t>
            </a:r>
            <a:r>
              <a:rPr sz="2450" spc="-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B,</a:t>
            </a:r>
            <a:r>
              <a:rPr sz="2450" spc="-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sometimes</a:t>
            </a:r>
            <a:r>
              <a:rPr sz="2450" spc="-60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both,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depending</a:t>
            </a:r>
            <a:r>
              <a:rPr sz="2450" spc="-6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on 	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values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n</a:t>
            </a:r>
            <a:r>
              <a:rPr sz="2450" dirty="0">
                <a:latin typeface="Times New Roman"/>
                <a:cs typeface="Times New Roman"/>
              </a:rPr>
              <a:t>,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Cambria"/>
                <a:cs typeface="Cambria"/>
              </a:rPr>
              <a:t>l</a:t>
            </a:r>
            <a:r>
              <a:rPr sz="2450" spc="50" dirty="0">
                <a:latin typeface="Times New Roman"/>
                <a:cs typeface="Times New Roman"/>
              </a:rPr>
              <a:t>,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45" dirty="0">
                <a:latin typeface="Cambria"/>
                <a:cs typeface="Cambria"/>
              </a:rPr>
              <a:t>m</a:t>
            </a:r>
            <a:r>
              <a:rPr sz="3075" spc="67" baseline="-16260" dirty="0">
                <a:latin typeface="Cambria"/>
                <a:cs typeface="Cambria"/>
              </a:rPr>
              <a:t>l</a:t>
            </a:r>
            <a:r>
              <a:rPr sz="2450" spc="4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25400">
              <a:lnSpc>
                <a:spcPct val="100000"/>
              </a:lnSpc>
              <a:spcBef>
                <a:spcPts val="1939"/>
              </a:spcBef>
              <a:tabLst>
                <a:tab pos="16338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A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0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586479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7.4.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42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DINGER’S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26005"/>
            <a:ext cx="836422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</a:pPr>
            <a:r>
              <a:rPr spc="-10" dirty="0"/>
              <a:t>One</a:t>
            </a:r>
            <a:r>
              <a:rPr spc="-120" dirty="0"/>
              <a:t> </a:t>
            </a:r>
            <a:r>
              <a:rPr spc="85" dirty="0"/>
              <a:t>part</a:t>
            </a:r>
            <a:r>
              <a:rPr spc="-120" dirty="0"/>
              <a:t> of</a:t>
            </a:r>
            <a:r>
              <a:rPr spc="-110" dirty="0"/>
              <a:t> </a:t>
            </a:r>
            <a:r>
              <a:rPr spc="50" dirty="0">
                <a:latin typeface="Cambria"/>
                <a:cs typeface="Cambria"/>
              </a:rPr>
              <a:t>ψ</a:t>
            </a:r>
            <a:r>
              <a:rPr sz="3075" spc="75" baseline="-16260" dirty="0">
                <a:latin typeface="Cambria"/>
                <a:cs typeface="Cambria"/>
              </a:rPr>
              <a:t>nlm</a:t>
            </a:r>
            <a:r>
              <a:rPr sz="2550" spc="75" baseline="-34313" dirty="0">
                <a:latin typeface="Cambria"/>
                <a:cs typeface="Cambria"/>
              </a:rPr>
              <a:t>l</a:t>
            </a:r>
            <a:r>
              <a:rPr sz="2450" spc="50" dirty="0"/>
              <a:t>(</a:t>
            </a:r>
            <a:r>
              <a:rPr sz="2450" spc="50" dirty="0">
                <a:latin typeface="Cambria"/>
                <a:cs typeface="Cambria"/>
              </a:rPr>
              <a:t>r,</a:t>
            </a:r>
            <a:r>
              <a:rPr sz="2450" spc="-125" dirty="0">
                <a:latin typeface="Cambria"/>
                <a:cs typeface="Cambria"/>
              </a:rPr>
              <a:t> </a:t>
            </a:r>
            <a:r>
              <a:rPr sz="2450" dirty="0">
                <a:latin typeface="Cambria"/>
                <a:cs typeface="Cambria"/>
              </a:rPr>
              <a:t>θ,</a:t>
            </a:r>
            <a:r>
              <a:rPr sz="2450" spc="-125" dirty="0">
                <a:latin typeface="Cambria"/>
                <a:cs typeface="Cambria"/>
              </a:rPr>
              <a:t> ϕ</a:t>
            </a:r>
            <a:r>
              <a:rPr sz="2450" spc="-125" dirty="0"/>
              <a:t>)</a:t>
            </a:r>
            <a:r>
              <a:rPr sz="2450" spc="-120" dirty="0"/>
              <a:t> </a:t>
            </a:r>
            <a:r>
              <a:rPr sz="2450" spc="-65" dirty="0"/>
              <a:t>is</a:t>
            </a:r>
            <a:r>
              <a:rPr sz="2450" spc="-114" dirty="0"/>
              <a:t> </a:t>
            </a:r>
            <a:r>
              <a:rPr sz="2450" spc="-40" dirty="0"/>
              <a:t>called</a:t>
            </a:r>
            <a:r>
              <a:rPr sz="2450" spc="-120" dirty="0"/>
              <a:t> </a:t>
            </a:r>
            <a:r>
              <a:rPr sz="2450" spc="-50" dirty="0"/>
              <a:t>Θ(</a:t>
            </a:r>
            <a:r>
              <a:rPr sz="2450" spc="-50" dirty="0">
                <a:latin typeface="Cambria"/>
                <a:cs typeface="Cambria"/>
              </a:rPr>
              <a:t>θ</a:t>
            </a:r>
            <a:r>
              <a:rPr sz="2450" spc="-50" dirty="0"/>
              <a:t>)Φ(</a:t>
            </a:r>
            <a:r>
              <a:rPr sz="2450" spc="-50" dirty="0">
                <a:latin typeface="Cambria"/>
                <a:cs typeface="Cambria"/>
              </a:rPr>
              <a:t>ϕ</a:t>
            </a:r>
            <a:r>
              <a:rPr sz="2450" spc="-50" dirty="0"/>
              <a:t>)</a:t>
            </a:r>
            <a:r>
              <a:rPr sz="2450" spc="-114" dirty="0"/>
              <a:t> </a:t>
            </a:r>
            <a:r>
              <a:rPr sz="2450" spc="-25" dirty="0"/>
              <a:t>(also</a:t>
            </a:r>
            <a:r>
              <a:rPr sz="2450" spc="-120" dirty="0"/>
              <a:t> </a:t>
            </a:r>
            <a:r>
              <a:rPr sz="2450" spc="-55" dirty="0"/>
              <a:t>known</a:t>
            </a:r>
            <a:r>
              <a:rPr sz="2450" spc="-120" dirty="0"/>
              <a:t> </a:t>
            </a:r>
            <a:r>
              <a:rPr sz="2450" dirty="0"/>
              <a:t>as</a:t>
            </a:r>
            <a:r>
              <a:rPr sz="2450" spc="-114" dirty="0"/>
              <a:t> </a:t>
            </a:r>
            <a:r>
              <a:rPr sz="2450" spc="-10" dirty="0"/>
              <a:t>“spher- </a:t>
            </a:r>
            <a:r>
              <a:rPr sz="2450" spc="-45" dirty="0"/>
              <a:t>ical</a:t>
            </a:r>
            <a:r>
              <a:rPr sz="2450" spc="-105" dirty="0"/>
              <a:t> </a:t>
            </a:r>
            <a:r>
              <a:rPr sz="2450" dirty="0"/>
              <a:t>harmonics”).</a:t>
            </a:r>
            <a:r>
              <a:rPr sz="2450" spc="345" dirty="0"/>
              <a:t> </a:t>
            </a:r>
            <a:r>
              <a:rPr sz="2450" dirty="0"/>
              <a:t>This</a:t>
            </a:r>
            <a:r>
              <a:rPr sz="2450" spc="-110" dirty="0"/>
              <a:t> </a:t>
            </a:r>
            <a:r>
              <a:rPr sz="2450" spc="85" dirty="0"/>
              <a:t>part</a:t>
            </a:r>
            <a:r>
              <a:rPr sz="2450" spc="-100" dirty="0"/>
              <a:t> </a:t>
            </a:r>
            <a:r>
              <a:rPr sz="2450" spc="-120" dirty="0"/>
              <a:t>of</a:t>
            </a:r>
            <a:r>
              <a:rPr sz="2450" spc="-100" dirty="0"/>
              <a:t> </a:t>
            </a:r>
            <a:r>
              <a:rPr sz="2450" dirty="0"/>
              <a:t>the</a:t>
            </a:r>
            <a:r>
              <a:rPr sz="2450" spc="-105" dirty="0"/>
              <a:t> </a:t>
            </a:r>
            <a:r>
              <a:rPr sz="2450" spc="-10" dirty="0"/>
              <a:t>function</a:t>
            </a:r>
            <a:r>
              <a:rPr sz="2450" spc="-100" dirty="0"/>
              <a:t> </a:t>
            </a:r>
            <a:r>
              <a:rPr sz="2450" spc="-20" dirty="0"/>
              <a:t>tells</a:t>
            </a:r>
            <a:r>
              <a:rPr sz="2450" spc="-105" dirty="0"/>
              <a:t> </a:t>
            </a:r>
            <a:r>
              <a:rPr sz="2450" spc="-10" dirty="0"/>
              <a:t>us.</a:t>
            </a:r>
            <a:r>
              <a:rPr sz="2450" spc="-204" dirty="0"/>
              <a:t> </a:t>
            </a:r>
            <a:r>
              <a:rPr sz="2450" dirty="0"/>
              <a:t>.</a:t>
            </a:r>
            <a:r>
              <a:rPr sz="2450" spc="-210" dirty="0"/>
              <a:t> </a:t>
            </a:r>
            <a:r>
              <a:rPr sz="2450" dirty="0"/>
              <a:t>.</a:t>
            </a:r>
            <a:r>
              <a:rPr sz="2450" spc="-210" dirty="0"/>
              <a:t> </a:t>
            </a:r>
            <a:r>
              <a:rPr sz="2450" spc="-30" dirty="0"/>
              <a:t>(Choose</a:t>
            </a:r>
            <a:r>
              <a:rPr sz="2450" spc="-105" dirty="0"/>
              <a:t> </a:t>
            </a:r>
            <a:r>
              <a:rPr sz="2450" spc="-10" dirty="0"/>
              <a:t>one.)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pc="-35" dirty="0"/>
              <a:t>How</a:t>
            </a:r>
            <a:r>
              <a:rPr spc="55" dirty="0"/>
              <a:t> </a:t>
            </a:r>
            <a:r>
              <a:rPr dirty="0">
                <a:latin typeface="Cambria"/>
                <a:cs typeface="Cambria"/>
              </a:rPr>
              <a:t>ψ</a:t>
            </a:r>
            <a:r>
              <a:rPr spc="204" dirty="0">
                <a:latin typeface="Cambria"/>
                <a:cs typeface="Cambria"/>
              </a:rPr>
              <a:t> </a:t>
            </a:r>
            <a:r>
              <a:rPr dirty="0"/>
              <a:t>depends</a:t>
            </a:r>
            <a:r>
              <a:rPr spc="55" dirty="0"/>
              <a:t> </a:t>
            </a:r>
            <a:r>
              <a:rPr dirty="0"/>
              <a:t>on</a:t>
            </a:r>
            <a:r>
              <a:rPr spc="60" dirty="0"/>
              <a:t> </a:t>
            </a:r>
            <a:r>
              <a:rPr dirty="0"/>
              <a:t>distance</a:t>
            </a:r>
            <a:r>
              <a:rPr spc="50" dirty="0"/>
              <a:t> </a:t>
            </a:r>
            <a:r>
              <a:rPr dirty="0"/>
              <a:t>from</a:t>
            </a:r>
            <a:r>
              <a:rPr spc="60" dirty="0"/>
              <a:t> </a:t>
            </a:r>
            <a:r>
              <a:rPr dirty="0"/>
              <a:t>the</a:t>
            </a:r>
            <a:r>
              <a:rPr spc="55" dirty="0"/>
              <a:t> </a:t>
            </a:r>
            <a:r>
              <a:rPr spc="-10" dirty="0"/>
              <a:t>nucleus.</a:t>
            </a:r>
          </a:p>
          <a:p>
            <a:pPr marL="393700" marR="17780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pc="-25" dirty="0"/>
              <a:t>How</a:t>
            </a:r>
            <a:r>
              <a:rPr spc="125" dirty="0"/>
              <a:t> </a:t>
            </a:r>
            <a:r>
              <a:rPr dirty="0">
                <a:latin typeface="Cambria"/>
                <a:cs typeface="Cambria"/>
              </a:rPr>
              <a:t>ψ</a:t>
            </a:r>
            <a:r>
              <a:rPr spc="285" dirty="0">
                <a:latin typeface="Cambria"/>
                <a:cs typeface="Cambria"/>
              </a:rPr>
              <a:t> </a:t>
            </a:r>
            <a:r>
              <a:rPr dirty="0"/>
              <a:t>depends</a:t>
            </a:r>
            <a:r>
              <a:rPr spc="135" dirty="0"/>
              <a:t> </a:t>
            </a:r>
            <a:r>
              <a:rPr dirty="0"/>
              <a:t>on</a:t>
            </a:r>
            <a:r>
              <a:rPr spc="140" dirty="0"/>
              <a:t> </a:t>
            </a:r>
            <a:r>
              <a:rPr dirty="0"/>
              <a:t>orientation</a:t>
            </a:r>
            <a:r>
              <a:rPr spc="140" dirty="0"/>
              <a:t> </a:t>
            </a:r>
            <a:r>
              <a:rPr dirty="0"/>
              <a:t>(what</a:t>
            </a:r>
            <a:r>
              <a:rPr spc="135" dirty="0"/>
              <a:t> </a:t>
            </a:r>
            <a:r>
              <a:rPr dirty="0"/>
              <a:t>direction</a:t>
            </a:r>
            <a:r>
              <a:rPr spc="130" dirty="0"/>
              <a:t> </a:t>
            </a:r>
            <a:r>
              <a:rPr dirty="0"/>
              <a:t>you</a:t>
            </a:r>
            <a:r>
              <a:rPr spc="140" dirty="0"/>
              <a:t> </a:t>
            </a:r>
            <a:r>
              <a:rPr dirty="0"/>
              <a:t>head</a:t>
            </a:r>
            <a:r>
              <a:rPr spc="140" dirty="0"/>
              <a:t> </a:t>
            </a:r>
            <a:r>
              <a:rPr spc="-20" dirty="0"/>
              <a:t>from 	</a:t>
            </a:r>
            <a:r>
              <a:rPr dirty="0"/>
              <a:t>the</a:t>
            </a:r>
            <a:r>
              <a:rPr spc="275" dirty="0"/>
              <a:t> </a:t>
            </a:r>
            <a:r>
              <a:rPr spc="-10" dirty="0"/>
              <a:t>nucleus).</a:t>
            </a:r>
          </a:p>
          <a:p>
            <a:pPr marL="393700" marR="177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pc="-30" dirty="0"/>
              <a:t>Sometimes</a:t>
            </a:r>
            <a:r>
              <a:rPr spc="-65" dirty="0"/>
              <a:t> </a:t>
            </a:r>
            <a:r>
              <a:rPr dirty="0"/>
              <a:t>A,</a:t>
            </a:r>
            <a:r>
              <a:rPr spc="-55" dirty="0"/>
              <a:t> </a:t>
            </a:r>
            <a:r>
              <a:rPr spc="-20" dirty="0"/>
              <a:t>sometimes</a:t>
            </a:r>
            <a:r>
              <a:rPr spc="-60" dirty="0"/>
              <a:t> </a:t>
            </a:r>
            <a:r>
              <a:rPr dirty="0"/>
              <a:t>B,</a:t>
            </a:r>
            <a:r>
              <a:rPr spc="-60" dirty="0"/>
              <a:t> </a:t>
            </a:r>
            <a:r>
              <a:rPr dirty="0"/>
              <a:t>and</a:t>
            </a:r>
            <a:r>
              <a:rPr spc="-55" dirty="0"/>
              <a:t> </a:t>
            </a:r>
            <a:r>
              <a:rPr spc="-20" dirty="0"/>
              <a:t>sometimes</a:t>
            </a:r>
            <a:r>
              <a:rPr spc="-60" dirty="0"/>
              <a:t> </a:t>
            </a:r>
            <a:r>
              <a:rPr spc="50" dirty="0"/>
              <a:t>both,</a:t>
            </a:r>
            <a:r>
              <a:rPr spc="-25" dirty="0"/>
              <a:t> </a:t>
            </a:r>
            <a:r>
              <a:rPr dirty="0"/>
              <a:t>depending</a:t>
            </a:r>
            <a:r>
              <a:rPr spc="-60" dirty="0"/>
              <a:t> </a:t>
            </a:r>
            <a:r>
              <a:rPr spc="-25" dirty="0"/>
              <a:t>on 	</a:t>
            </a:r>
            <a:r>
              <a:rPr dirty="0"/>
              <a:t>the</a:t>
            </a:r>
            <a:r>
              <a:rPr spc="110" dirty="0"/>
              <a:t> </a:t>
            </a:r>
            <a:r>
              <a:rPr spc="-20" dirty="0"/>
              <a:t>values</a:t>
            </a:r>
            <a:r>
              <a:rPr spc="114" dirty="0"/>
              <a:t> </a:t>
            </a:r>
            <a:r>
              <a:rPr dirty="0"/>
              <a:t>of</a:t>
            </a:r>
            <a:r>
              <a:rPr spc="120" dirty="0"/>
              <a:t> </a:t>
            </a:r>
            <a:r>
              <a:rPr dirty="0">
                <a:latin typeface="Cambria"/>
                <a:cs typeface="Cambria"/>
              </a:rPr>
              <a:t>n</a:t>
            </a:r>
            <a:r>
              <a:rPr dirty="0"/>
              <a:t>,</a:t>
            </a:r>
            <a:r>
              <a:rPr spc="120" dirty="0"/>
              <a:t> </a:t>
            </a:r>
            <a:r>
              <a:rPr spc="50" dirty="0">
                <a:latin typeface="Cambria"/>
                <a:cs typeface="Cambria"/>
              </a:rPr>
              <a:t>l</a:t>
            </a:r>
            <a:r>
              <a:rPr spc="50" dirty="0"/>
              <a:t>,</a:t>
            </a:r>
            <a:r>
              <a:rPr spc="120" dirty="0"/>
              <a:t> </a:t>
            </a:r>
            <a:r>
              <a:rPr dirty="0"/>
              <a:t>and</a:t>
            </a:r>
            <a:r>
              <a:rPr spc="120" dirty="0"/>
              <a:t> </a:t>
            </a:r>
            <a:r>
              <a:rPr spc="45" dirty="0">
                <a:latin typeface="Cambria"/>
                <a:cs typeface="Cambria"/>
              </a:rPr>
              <a:t>m</a:t>
            </a:r>
            <a:r>
              <a:rPr sz="3075" spc="67" baseline="-16260" dirty="0">
                <a:latin typeface="Cambria"/>
                <a:cs typeface="Cambria"/>
              </a:rPr>
              <a:t>l</a:t>
            </a:r>
            <a:r>
              <a:rPr sz="2450" spc="45" dirty="0"/>
              <a:t>.</a:t>
            </a:r>
            <a:endParaRPr sz="245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0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586479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7.4.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42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DINGER’S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26005"/>
            <a:ext cx="836422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</a:pPr>
            <a:r>
              <a:rPr spc="-10" dirty="0"/>
              <a:t>One</a:t>
            </a:r>
            <a:r>
              <a:rPr spc="-120" dirty="0"/>
              <a:t> </a:t>
            </a:r>
            <a:r>
              <a:rPr spc="85" dirty="0"/>
              <a:t>part</a:t>
            </a:r>
            <a:r>
              <a:rPr spc="-120" dirty="0"/>
              <a:t> of</a:t>
            </a:r>
            <a:r>
              <a:rPr spc="-110" dirty="0"/>
              <a:t> </a:t>
            </a:r>
            <a:r>
              <a:rPr spc="50" dirty="0">
                <a:latin typeface="Cambria"/>
                <a:cs typeface="Cambria"/>
              </a:rPr>
              <a:t>ψ</a:t>
            </a:r>
            <a:r>
              <a:rPr sz="3075" spc="75" baseline="-16260" dirty="0">
                <a:latin typeface="Cambria"/>
                <a:cs typeface="Cambria"/>
              </a:rPr>
              <a:t>nlm</a:t>
            </a:r>
            <a:r>
              <a:rPr sz="2550" spc="75" baseline="-34313" dirty="0">
                <a:latin typeface="Cambria"/>
                <a:cs typeface="Cambria"/>
              </a:rPr>
              <a:t>l</a:t>
            </a:r>
            <a:r>
              <a:rPr sz="2450" spc="50" dirty="0"/>
              <a:t>(</a:t>
            </a:r>
            <a:r>
              <a:rPr sz="2450" spc="50" dirty="0">
                <a:latin typeface="Cambria"/>
                <a:cs typeface="Cambria"/>
              </a:rPr>
              <a:t>r,</a:t>
            </a:r>
            <a:r>
              <a:rPr sz="2450" spc="-125" dirty="0">
                <a:latin typeface="Cambria"/>
                <a:cs typeface="Cambria"/>
              </a:rPr>
              <a:t> </a:t>
            </a:r>
            <a:r>
              <a:rPr sz="2450" dirty="0">
                <a:latin typeface="Cambria"/>
                <a:cs typeface="Cambria"/>
              </a:rPr>
              <a:t>θ,</a:t>
            </a:r>
            <a:r>
              <a:rPr sz="2450" spc="-125" dirty="0">
                <a:latin typeface="Cambria"/>
                <a:cs typeface="Cambria"/>
              </a:rPr>
              <a:t> ϕ</a:t>
            </a:r>
            <a:r>
              <a:rPr sz="2450" spc="-125" dirty="0"/>
              <a:t>)</a:t>
            </a:r>
            <a:r>
              <a:rPr sz="2450" spc="-120" dirty="0"/>
              <a:t> </a:t>
            </a:r>
            <a:r>
              <a:rPr sz="2450" spc="-65" dirty="0"/>
              <a:t>is</a:t>
            </a:r>
            <a:r>
              <a:rPr sz="2450" spc="-114" dirty="0"/>
              <a:t> </a:t>
            </a:r>
            <a:r>
              <a:rPr sz="2450" spc="-40" dirty="0"/>
              <a:t>called</a:t>
            </a:r>
            <a:r>
              <a:rPr sz="2450" spc="-120" dirty="0"/>
              <a:t> </a:t>
            </a:r>
            <a:r>
              <a:rPr sz="2450" spc="-50" dirty="0"/>
              <a:t>Θ(</a:t>
            </a:r>
            <a:r>
              <a:rPr sz="2450" spc="-50" dirty="0">
                <a:latin typeface="Cambria"/>
                <a:cs typeface="Cambria"/>
              </a:rPr>
              <a:t>θ</a:t>
            </a:r>
            <a:r>
              <a:rPr sz="2450" spc="-50" dirty="0"/>
              <a:t>)Φ(</a:t>
            </a:r>
            <a:r>
              <a:rPr sz="2450" spc="-50" dirty="0">
                <a:latin typeface="Cambria"/>
                <a:cs typeface="Cambria"/>
              </a:rPr>
              <a:t>ϕ</a:t>
            </a:r>
            <a:r>
              <a:rPr sz="2450" spc="-50" dirty="0"/>
              <a:t>)</a:t>
            </a:r>
            <a:r>
              <a:rPr sz="2450" spc="-114" dirty="0"/>
              <a:t> </a:t>
            </a:r>
            <a:r>
              <a:rPr sz="2450" spc="-25" dirty="0"/>
              <a:t>(also</a:t>
            </a:r>
            <a:r>
              <a:rPr sz="2450" spc="-120" dirty="0"/>
              <a:t> </a:t>
            </a:r>
            <a:r>
              <a:rPr sz="2450" spc="-55" dirty="0"/>
              <a:t>known</a:t>
            </a:r>
            <a:r>
              <a:rPr sz="2450" spc="-120" dirty="0"/>
              <a:t> </a:t>
            </a:r>
            <a:r>
              <a:rPr sz="2450" dirty="0"/>
              <a:t>as</a:t>
            </a:r>
            <a:r>
              <a:rPr sz="2450" spc="-114" dirty="0"/>
              <a:t> </a:t>
            </a:r>
            <a:r>
              <a:rPr sz="2450" spc="-10" dirty="0"/>
              <a:t>“spher- </a:t>
            </a:r>
            <a:r>
              <a:rPr sz="2450" spc="-45" dirty="0"/>
              <a:t>ical</a:t>
            </a:r>
            <a:r>
              <a:rPr sz="2450" spc="-105" dirty="0"/>
              <a:t> </a:t>
            </a:r>
            <a:r>
              <a:rPr sz="2450" dirty="0"/>
              <a:t>harmonics”).</a:t>
            </a:r>
            <a:r>
              <a:rPr sz="2450" spc="345" dirty="0"/>
              <a:t> </a:t>
            </a:r>
            <a:r>
              <a:rPr sz="2450" dirty="0"/>
              <a:t>This</a:t>
            </a:r>
            <a:r>
              <a:rPr sz="2450" spc="-110" dirty="0"/>
              <a:t> </a:t>
            </a:r>
            <a:r>
              <a:rPr sz="2450" spc="85" dirty="0"/>
              <a:t>part</a:t>
            </a:r>
            <a:r>
              <a:rPr sz="2450" spc="-100" dirty="0"/>
              <a:t> </a:t>
            </a:r>
            <a:r>
              <a:rPr sz="2450" spc="-120" dirty="0"/>
              <a:t>of</a:t>
            </a:r>
            <a:r>
              <a:rPr sz="2450" spc="-100" dirty="0"/>
              <a:t> </a:t>
            </a:r>
            <a:r>
              <a:rPr sz="2450" dirty="0"/>
              <a:t>the</a:t>
            </a:r>
            <a:r>
              <a:rPr sz="2450" spc="-105" dirty="0"/>
              <a:t> </a:t>
            </a:r>
            <a:r>
              <a:rPr sz="2450" spc="-10" dirty="0"/>
              <a:t>function</a:t>
            </a:r>
            <a:r>
              <a:rPr sz="2450" spc="-100" dirty="0"/>
              <a:t> </a:t>
            </a:r>
            <a:r>
              <a:rPr sz="2450" spc="-20" dirty="0"/>
              <a:t>tells</a:t>
            </a:r>
            <a:r>
              <a:rPr sz="2450" spc="-105" dirty="0"/>
              <a:t> </a:t>
            </a:r>
            <a:r>
              <a:rPr sz="2450" spc="-10" dirty="0"/>
              <a:t>us.</a:t>
            </a:r>
            <a:r>
              <a:rPr sz="2450" spc="-204" dirty="0"/>
              <a:t> </a:t>
            </a:r>
            <a:r>
              <a:rPr sz="2450" dirty="0"/>
              <a:t>.</a:t>
            </a:r>
            <a:r>
              <a:rPr sz="2450" spc="-210" dirty="0"/>
              <a:t> </a:t>
            </a:r>
            <a:r>
              <a:rPr sz="2450" dirty="0"/>
              <a:t>.</a:t>
            </a:r>
            <a:r>
              <a:rPr sz="2450" spc="-210" dirty="0"/>
              <a:t> </a:t>
            </a:r>
            <a:r>
              <a:rPr sz="2450" spc="-30" dirty="0"/>
              <a:t>(Choose</a:t>
            </a:r>
            <a:r>
              <a:rPr sz="2450" spc="-105" dirty="0"/>
              <a:t> </a:t>
            </a:r>
            <a:r>
              <a:rPr sz="2450" spc="-10" dirty="0"/>
              <a:t>one.)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5045" y="2059259"/>
            <a:ext cx="8292465" cy="292290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07034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07034" algn="l"/>
              </a:tabLst>
            </a:pPr>
            <a:r>
              <a:rPr sz="2450" spc="-35" dirty="0">
                <a:latin typeface="Times New Roman"/>
                <a:cs typeface="Times New Roman"/>
              </a:rPr>
              <a:t>How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2450" spc="204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depends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distance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from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nucleus.</a:t>
            </a:r>
            <a:endParaRPr sz="2450">
              <a:latin typeface="Times New Roman"/>
              <a:cs typeface="Times New Roman"/>
            </a:endParaRPr>
          </a:p>
          <a:p>
            <a:pPr marL="406400" marR="17780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407670" algn="l"/>
              </a:tabLst>
            </a:pPr>
            <a:r>
              <a:rPr sz="2450" spc="-25" dirty="0">
                <a:latin typeface="Times New Roman"/>
                <a:cs typeface="Times New Roman"/>
              </a:rPr>
              <a:t>How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2450" spc="28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depends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orientation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(what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direction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head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from 	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nucleus).</a:t>
            </a:r>
            <a:endParaRPr sz="2450">
              <a:latin typeface="Times New Roman"/>
              <a:cs typeface="Times New Roman"/>
            </a:endParaRPr>
          </a:p>
          <a:p>
            <a:pPr marL="406400" marR="177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407670" algn="l"/>
              </a:tabLst>
            </a:pPr>
            <a:r>
              <a:rPr sz="2450" spc="-30" dirty="0">
                <a:latin typeface="Times New Roman"/>
                <a:cs typeface="Times New Roman"/>
              </a:rPr>
              <a:t>Sometimes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A,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sometimes</a:t>
            </a:r>
            <a:r>
              <a:rPr sz="2450" spc="-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B,</a:t>
            </a:r>
            <a:r>
              <a:rPr sz="2450" spc="-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sometimes</a:t>
            </a:r>
            <a:r>
              <a:rPr sz="2450" spc="-60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both,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depending</a:t>
            </a:r>
            <a:r>
              <a:rPr sz="2450" spc="-6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on 	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values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n</a:t>
            </a:r>
            <a:r>
              <a:rPr sz="2450" dirty="0">
                <a:latin typeface="Times New Roman"/>
                <a:cs typeface="Times New Roman"/>
              </a:rPr>
              <a:t>,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Cambria"/>
                <a:cs typeface="Cambria"/>
              </a:rPr>
              <a:t>l</a:t>
            </a:r>
            <a:r>
              <a:rPr sz="2450" spc="50" dirty="0">
                <a:latin typeface="Times New Roman"/>
                <a:cs typeface="Times New Roman"/>
              </a:rPr>
              <a:t>,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45" dirty="0">
                <a:latin typeface="Cambria"/>
                <a:cs typeface="Cambria"/>
              </a:rPr>
              <a:t>m</a:t>
            </a:r>
            <a:r>
              <a:rPr sz="3075" spc="67" baseline="-16260" dirty="0">
                <a:latin typeface="Cambria"/>
                <a:cs typeface="Cambria"/>
              </a:rPr>
              <a:t>l</a:t>
            </a:r>
            <a:r>
              <a:rPr sz="2450" spc="4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25400">
              <a:lnSpc>
                <a:spcPct val="100000"/>
              </a:lnSpc>
              <a:spcBef>
                <a:spcPts val="1939"/>
              </a:spcBef>
              <a:tabLst>
                <a:tab pos="16338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B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89022"/>
            <a:ext cx="8509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55103" y="889022"/>
            <a:ext cx="474472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7.4.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42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DINGER’S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126917" y="1427423"/>
            <a:ext cx="485775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40" dirty="0">
                <a:latin typeface="Cambria"/>
                <a:cs typeface="Cambria"/>
              </a:rPr>
              <a:t>nlm</a:t>
            </a:r>
            <a:endParaRPr sz="2050">
              <a:latin typeface="Cambria"/>
              <a:cs typeface="Cambr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87343" y="1532643"/>
            <a:ext cx="89535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700" spc="-50" dirty="0">
                <a:latin typeface="Cambria"/>
                <a:cs typeface="Cambria"/>
              </a:rPr>
              <a:t>l</a:t>
            </a:r>
            <a:endParaRPr sz="1700">
              <a:latin typeface="Cambria"/>
              <a:cs typeface="Cambri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8819" y="1301240"/>
            <a:ext cx="643763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2962275" algn="l"/>
              </a:tabLst>
            </a:pPr>
            <a:r>
              <a:rPr sz="2450" dirty="0">
                <a:latin typeface="Times New Roman"/>
                <a:cs typeface="Times New Roman"/>
              </a:rPr>
              <a:t>Every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</a:t>
            </a:r>
            <a:r>
              <a:rPr sz="2450" spc="22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Cambria"/>
                <a:cs typeface="Cambria"/>
              </a:rPr>
              <a:t>ψ</a:t>
            </a:r>
            <a:r>
              <a:rPr sz="2450" dirty="0">
                <a:latin typeface="Cambria"/>
                <a:cs typeface="Cambria"/>
              </a:rPr>
              <a:t>	</a:t>
            </a:r>
            <a:r>
              <a:rPr sz="2450" spc="75" dirty="0">
                <a:latin typeface="Times New Roman"/>
                <a:cs typeface="Times New Roman"/>
              </a:rPr>
              <a:t>(</a:t>
            </a:r>
            <a:r>
              <a:rPr sz="2450" spc="75" dirty="0">
                <a:latin typeface="Cambria"/>
                <a:cs typeface="Cambria"/>
              </a:rPr>
              <a:t>r,</a:t>
            </a:r>
            <a:r>
              <a:rPr sz="2450" spc="-145" dirty="0">
                <a:latin typeface="Cambria"/>
                <a:cs typeface="Cambria"/>
              </a:rPr>
              <a:t> </a:t>
            </a:r>
            <a:r>
              <a:rPr sz="2450" dirty="0">
                <a:latin typeface="Cambria"/>
                <a:cs typeface="Cambria"/>
              </a:rPr>
              <a:t>θ,</a:t>
            </a:r>
            <a:r>
              <a:rPr sz="2450" spc="-135" dirty="0">
                <a:latin typeface="Cambria"/>
                <a:cs typeface="Cambria"/>
              </a:rPr>
              <a:t> </a:t>
            </a:r>
            <a:r>
              <a:rPr sz="2450" dirty="0">
                <a:latin typeface="Cambria"/>
                <a:cs typeface="Cambria"/>
              </a:rPr>
              <a:t>ϕ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contains</a:t>
            </a:r>
            <a:r>
              <a:rPr sz="2450" spc="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2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factor</a:t>
            </a:r>
            <a:r>
              <a:rPr sz="2450" spc="229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Cambria"/>
                <a:cs typeface="Cambria"/>
              </a:rPr>
              <a:t>e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814068" y="1333710"/>
            <a:ext cx="125730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700" spc="-50" dirty="0">
                <a:latin typeface="Times New Roman"/>
                <a:cs typeface="Times New Roman"/>
              </a:rPr>
              <a:t>0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130757" y="1239386"/>
            <a:ext cx="106172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i="1" spc="85" dirty="0">
                <a:latin typeface="Times New Roman"/>
                <a:cs typeface="Times New Roman"/>
              </a:rPr>
              <a:t>−</a:t>
            </a:r>
            <a:r>
              <a:rPr sz="2050" spc="85" dirty="0">
                <a:latin typeface="Cambria"/>
                <a:cs typeface="Cambria"/>
              </a:rPr>
              <a:t>r/</a:t>
            </a:r>
            <a:r>
              <a:rPr sz="2050" spc="85" dirty="0">
                <a:latin typeface="Times New Roman"/>
                <a:cs typeface="Times New Roman"/>
              </a:rPr>
              <a:t>(</a:t>
            </a:r>
            <a:r>
              <a:rPr sz="2050" spc="85" dirty="0">
                <a:latin typeface="Cambria"/>
                <a:cs typeface="Cambria"/>
              </a:rPr>
              <a:t>a</a:t>
            </a:r>
            <a:r>
              <a:rPr sz="2050" spc="385" dirty="0">
                <a:latin typeface="Cambria"/>
                <a:cs typeface="Cambria"/>
              </a:rPr>
              <a:t> </a:t>
            </a:r>
            <a:r>
              <a:rPr sz="2050" spc="-35" dirty="0">
                <a:latin typeface="Cambria"/>
                <a:cs typeface="Cambria"/>
              </a:rPr>
              <a:t>n</a:t>
            </a:r>
            <a:r>
              <a:rPr sz="2050" spc="-35" dirty="0">
                <a:latin typeface="Times New Roman"/>
                <a:cs typeface="Times New Roman"/>
              </a:rPr>
              <a:t>)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173301" y="1301240"/>
            <a:ext cx="80073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272415" algn="l"/>
              </a:tabLst>
            </a:pPr>
            <a:r>
              <a:rPr sz="2450" spc="-50" dirty="0">
                <a:latin typeface="Times New Roman"/>
                <a:cs typeface="Times New Roman"/>
              </a:rPr>
              <a:t>.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One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18819" y="1680818"/>
            <a:ext cx="573595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effects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factor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is.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(Choose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19315" y="2262834"/>
            <a:ext cx="8255634" cy="255460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2270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3540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makes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finding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electron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increase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you 	</a:t>
            </a:r>
            <a:r>
              <a:rPr sz="2450" spc="80" dirty="0">
                <a:latin typeface="Times New Roman"/>
                <a:cs typeface="Times New Roman"/>
              </a:rPr>
              <a:t>start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head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away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from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nucleus.</a:t>
            </a:r>
            <a:endParaRPr sz="2450">
              <a:latin typeface="Times New Roman"/>
              <a:cs typeface="Times New Roman"/>
            </a:endParaRPr>
          </a:p>
          <a:p>
            <a:pPr marL="382270" marR="635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3540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makes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finding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electron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change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you 	</a:t>
            </a:r>
            <a:r>
              <a:rPr sz="2450" spc="55" dirty="0">
                <a:latin typeface="Times New Roman"/>
                <a:cs typeface="Times New Roman"/>
              </a:rPr>
              <a:t>rotate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from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positive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z</a:t>
            </a:r>
            <a:r>
              <a:rPr sz="2450" dirty="0">
                <a:latin typeface="Times New Roman"/>
                <a:cs typeface="Times New Roman"/>
              </a:rPr>
              <a:t>-axis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down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60" dirty="0">
                <a:latin typeface="Cambria"/>
                <a:cs typeface="Cambria"/>
              </a:rPr>
              <a:t>xy</a:t>
            </a:r>
            <a:r>
              <a:rPr sz="2450" spc="265" dirty="0">
                <a:latin typeface="Cambria"/>
                <a:cs typeface="Cambria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plane.</a:t>
            </a:r>
            <a:endParaRPr sz="2450">
              <a:latin typeface="Times New Roman"/>
              <a:cs typeface="Times New Roman"/>
            </a:endParaRPr>
          </a:p>
          <a:p>
            <a:pPr marL="382270" marR="50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3540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2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makes</a:t>
            </a:r>
            <a:r>
              <a:rPr sz="2450" spc="2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2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finding</a:t>
            </a:r>
            <a:r>
              <a:rPr sz="2450" spc="2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electron</a:t>
            </a:r>
            <a:r>
              <a:rPr sz="2450" spc="2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near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zero</a:t>
            </a:r>
            <a:r>
              <a:rPr sz="2450" spc="26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far 	</a:t>
            </a:r>
            <a:r>
              <a:rPr sz="2450" spc="-10" dirty="0">
                <a:latin typeface="Times New Roman"/>
                <a:cs typeface="Times New Roman"/>
              </a:rPr>
              <a:t>away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from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nucleus.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89022"/>
            <a:ext cx="8509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55103" y="889022"/>
            <a:ext cx="474472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7.4.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42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DINGER’S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126917" y="1427423"/>
            <a:ext cx="485775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40" dirty="0">
                <a:latin typeface="Cambria"/>
                <a:cs typeface="Cambria"/>
              </a:rPr>
              <a:t>nlm</a:t>
            </a:r>
            <a:endParaRPr sz="2050">
              <a:latin typeface="Cambria"/>
              <a:cs typeface="Cambr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87343" y="1532643"/>
            <a:ext cx="89535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700" spc="-50" dirty="0">
                <a:latin typeface="Cambria"/>
                <a:cs typeface="Cambria"/>
              </a:rPr>
              <a:t>l</a:t>
            </a:r>
            <a:endParaRPr sz="1700">
              <a:latin typeface="Cambria"/>
              <a:cs typeface="Cambri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8819" y="1301240"/>
            <a:ext cx="643763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2962275" algn="l"/>
              </a:tabLst>
            </a:pPr>
            <a:r>
              <a:rPr sz="2450" dirty="0">
                <a:latin typeface="Times New Roman"/>
                <a:cs typeface="Times New Roman"/>
              </a:rPr>
              <a:t>Every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</a:t>
            </a:r>
            <a:r>
              <a:rPr sz="2450" spc="22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Cambria"/>
                <a:cs typeface="Cambria"/>
              </a:rPr>
              <a:t>ψ</a:t>
            </a:r>
            <a:r>
              <a:rPr sz="2450" dirty="0">
                <a:latin typeface="Cambria"/>
                <a:cs typeface="Cambria"/>
              </a:rPr>
              <a:t>	</a:t>
            </a:r>
            <a:r>
              <a:rPr sz="2450" spc="75" dirty="0">
                <a:latin typeface="Times New Roman"/>
                <a:cs typeface="Times New Roman"/>
              </a:rPr>
              <a:t>(</a:t>
            </a:r>
            <a:r>
              <a:rPr sz="2450" spc="75" dirty="0">
                <a:latin typeface="Cambria"/>
                <a:cs typeface="Cambria"/>
              </a:rPr>
              <a:t>r,</a:t>
            </a:r>
            <a:r>
              <a:rPr sz="2450" spc="-145" dirty="0">
                <a:latin typeface="Cambria"/>
                <a:cs typeface="Cambria"/>
              </a:rPr>
              <a:t> </a:t>
            </a:r>
            <a:r>
              <a:rPr sz="2450" dirty="0">
                <a:latin typeface="Cambria"/>
                <a:cs typeface="Cambria"/>
              </a:rPr>
              <a:t>θ,</a:t>
            </a:r>
            <a:r>
              <a:rPr sz="2450" spc="-135" dirty="0">
                <a:latin typeface="Cambria"/>
                <a:cs typeface="Cambria"/>
              </a:rPr>
              <a:t> </a:t>
            </a:r>
            <a:r>
              <a:rPr sz="2450" dirty="0">
                <a:latin typeface="Cambria"/>
                <a:cs typeface="Cambria"/>
              </a:rPr>
              <a:t>ϕ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contains</a:t>
            </a:r>
            <a:r>
              <a:rPr sz="2450" spc="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2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factor</a:t>
            </a:r>
            <a:r>
              <a:rPr sz="2450" spc="229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Cambria"/>
                <a:cs typeface="Cambria"/>
              </a:rPr>
              <a:t>e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814068" y="1333710"/>
            <a:ext cx="125730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700" spc="-50" dirty="0">
                <a:latin typeface="Times New Roman"/>
                <a:cs typeface="Times New Roman"/>
              </a:rPr>
              <a:t>0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130757" y="1239386"/>
            <a:ext cx="106172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i="1" spc="85" dirty="0">
                <a:latin typeface="Times New Roman"/>
                <a:cs typeface="Times New Roman"/>
              </a:rPr>
              <a:t>−</a:t>
            </a:r>
            <a:r>
              <a:rPr sz="2050" spc="85" dirty="0">
                <a:latin typeface="Cambria"/>
                <a:cs typeface="Cambria"/>
              </a:rPr>
              <a:t>r/</a:t>
            </a:r>
            <a:r>
              <a:rPr sz="2050" spc="85" dirty="0">
                <a:latin typeface="Times New Roman"/>
                <a:cs typeface="Times New Roman"/>
              </a:rPr>
              <a:t>(</a:t>
            </a:r>
            <a:r>
              <a:rPr sz="2050" spc="85" dirty="0">
                <a:latin typeface="Cambria"/>
                <a:cs typeface="Cambria"/>
              </a:rPr>
              <a:t>a</a:t>
            </a:r>
            <a:r>
              <a:rPr sz="2050" spc="385" dirty="0">
                <a:latin typeface="Cambria"/>
                <a:cs typeface="Cambria"/>
              </a:rPr>
              <a:t> </a:t>
            </a:r>
            <a:r>
              <a:rPr sz="2050" spc="-35" dirty="0">
                <a:latin typeface="Cambria"/>
                <a:cs typeface="Cambria"/>
              </a:rPr>
              <a:t>n</a:t>
            </a:r>
            <a:r>
              <a:rPr sz="2050" spc="-35" dirty="0">
                <a:latin typeface="Times New Roman"/>
                <a:cs typeface="Times New Roman"/>
              </a:rPr>
              <a:t>)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173301" y="1301240"/>
            <a:ext cx="80073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272415" algn="l"/>
              </a:tabLst>
            </a:pPr>
            <a:r>
              <a:rPr sz="2450" spc="-50" dirty="0">
                <a:latin typeface="Times New Roman"/>
                <a:cs typeface="Times New Roman"/>
              </a:rPr>
              <a:t>.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One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18819" y="1680818"/>
            <a:ext cx="573595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effects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factor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is.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(Choose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07758" y="2262834"/>
            <a:ext cx="8267065" cy="317436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makes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finding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electron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increase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you 	</a:t>
            </a:r>
            <a:r>
              <a:rPr sz="2450" spc="80" dirty="0">
                <a:latin typeface="Times New Roman"/>
                <a:cs typeface="Times New Roman"/>
              </a:rPr>
              <a:t>start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head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away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from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nucleus.</a:t>
            </a:r>
            <a:endParaRPr sz="2450">
              <a:latin typeface="Times New Roman"/>
              <a:cs typeface="Times New Roman"/>
            </a:endParaRPr>
          </a:p>
          <a:p>
            <a:pPr marL="393700" marR="635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makes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finding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electron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change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you 	</a:t>
            </a:r>
            <a:r>
              <a:rPr sz="2450" spc="55" dirty="0">
                <a:latin typeface="Times New Roman"/>
                <a:cs typeface="Times New Roman"/>
              </a:rPr>
              <a:t>rotate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from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positive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z</a:t>
            </a:r>
            <a:r>
              <a:rPr sz="2450" dirty="0">
                <a:latin typeface="Times New Roman"/>
                <a:cs typeface="Times New Roman"/>
              </a:rPr>
              <a:t>-axis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down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60" dirty="0">
                <a:latin typeface="Cambria"/>
                <a:cs typeface="Cambria"/>
              </a:rPr>
              <a:t>xy</a:t>
            </a:r>
            <a:r>
              <a:rPr sz="2450" spc="265" dirty="0">
                <a:latin typeface="Cambria"/>
                <a:cs typeface="Cambria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plane.</a:t>
            </a:r>
            <a:endParaRPr sz="2450">
              <a:latin typeface="Times New Roman"/>
              <a:cs typeface="Times New Roman"/>
            </a:endParaRPr>
          </a:p>
          <a:p>
            <a:pPr marL="393700" marR="50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2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makes</a:t>
            </a:r>
            <a:r>
              <a:rPr sz="2450" spc="2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2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finding</a:t>
            </a:r>
            <a:r>
              <a:rPr sz="2450" spc="2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electron</a:t>
            </a:r>
            <a:r>
              <a:rPr sz="2450" spc="2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near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zero</a:t>
            </a:r>
            <a:r>
              <a:rPr sz="2450" spc="26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far 	</a:t>
            </a:r>
            <a:r>
              <a:rPr sz="2450" spc="-10" dirty="0">
                <a:latin typeface="Times New Roman"/>
                <a:cs typeface="Times New Roman"/>
              </a:rPr>
              <a:t>away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from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nucleus.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C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0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586479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7.4.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42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DINGER’S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871219" algn="l"/>
                <a:tab pos="1581150" algn="l"/>
                <a:tab pos="2983230" algn="l"/>
                <a:tab pos="3870325" algn="l"/>
                <a:tab pos="4427220" algn="l"/>
                <a:tab pos="5740400" algn="l"/>
                <a:tab pos="6541134" algn="l"/>
                <a:tab pos="6955155" algn="l"/>
                <a:tab pos="7987665" algn="l"/>
              </a:tabLst>
            </a:pPr>
            <a:r>
              <a:rPr spc="-10" dirty="0"/>
              <a:t>Label</a:t>
            </a:r>
            <a:r>
              <a:rPr dirty="0"/>
              <a:t>	</a:t>
            </a:r>
            <a:r>
              <a:rPr spc="-20" dirty="0"/>
              <a:t>each</a:t>
            </a:r>
            <a:r>
              <a:rPr dirty="0"/>
              <a:t>	</a:t>
            </a:r>
            <a:r>
              <a:rPr spc="-10" dirty="0"/>
              <a:t>statement</a:t>
            </a:r>
            <a:r>
              <a:rPr dirty="0"/>
              <a:t>	</a:t>
            </a:r>
            <a:r>
              <a:rPr spc="40" dirty="0"/>
              <a:t>about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-10" dirty="0"/>
              <a:t>hydrogen</a:t>
            </a:r>
            <a:r>
              <a:rPr dirty="0"/>
              <a:t>	</a:t>
            </a:r>
            <a:r>
              <a:rPr spc="-20" dirty="0"/>
              <a:t>atom</a:t>
            </a:r>
            <a:r>
              <a:rPr dirty="0"/>
              <a:t>	</a:t>
            </a:r>
            <a:r>
              <a:rPr spc="-25" dirty="0"/>
              <a:t>as</a:t>
            </a:r>
            <a:r>
              <a:rPr dirty="0"/>
              <a:t>	</a:t>
            </a:r>
            <a:r>
              <a:rPr spc="-10" dirty="0"/>
              <a:t>“True”</a:t>
            </a:r>
            <a:r>
              <a:rPr dirty="0"/>
              <a:t>	</a:t>
            </a:r>
            <a:r>
              <a:rPr spc="-35" dirty="0"/>
              <a:t>or </a:t>
            </a:r>
            <a:r>
              <a:rPr spc="-10" dirty="0"/>
              <a:t>“False.”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93191" y="2170390"/>
            <a:ext cx="8182609" cy="343979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07975" marR="5080" indent="-295910">
              <a:lnSpc>
                <a:spcPct val="101699"/>
              </a:lnSpc>
              <a:spcBef>
                <a:spcPts val="75"/>
              </a:spcBef>
              <a:buAutoNum type="arabicPeriod"/>
              <a:tabLst>
                <a:tab pos="309880" algn="l"/>
                <a:tab pos="711835" algn="l"/>
                <a:tab pos="1299210" algn="l"/>
                <a:tab pos="2262505" algn="l"/>
                <a:tab pos="3648710" algn="l"/>
                <a:tab pos="4186554" algn="l"/>
                <a:tab pos="5316220" algn="l"/>
                <a:tab pos="5646420" algn="l"/>
                <a:tab pos="6679565" algn="l"/>
                <a:tab pos="7478395" algn="l"/>
                <a:tab pos="7872730" algn="l"/>
              </a:tabLst>
            </a:pPr>
            <a:r>
              <a:rPr sz="2450" spc="-25" dirty="0">
                <a:latin typeface="Times New Roman"/>
                <a:cs typeface="Times New Roman"/>
              </a:rPr>
              <a:t>In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any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energy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eigenstate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the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electron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is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equally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likely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to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be 	</a:t>
            </a:r>
            <a:r>
              <a:rPr sz="2450" dirty="0">
                <a:latin typeface="Times New Roman"/>
                <a:cs typeface="Times New Roman"/>
              </a:rPr>
              <a:t>found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angle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Cambria"/>
                <a:cs typeface="Cambria"/>
              </a:rPr>
              <a:t>ϕ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07975" marR="5715" indent="-295910">
              <a:lnSpc>
                <a:spcPct val="101699"/>
              </a:lnSpc>
              <a:spcBef>
                <a:spcPts val="994"/>
              </a:spcBef>
              <a:buAutoNum type="arabicPeriod"/>
              <a:tabLst>
                <a:tab pos="30988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eigenstates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hydrogen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atom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independent 	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Cambria"/>
                <a:cs typeface="Cambria"/>
              </a:rPr>
              <a:t>ϕ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07975" marR="6350" indent="-295910">
              <a:lnSpc>
                <a:spcPct val="101699"/>
              </a:lnSpc>
              <a:spcBef>
                <a:spcPts val="994"/>
              </a:spcBef>
              <a:buAutoNum type="arabicPeriod"/>
              <a:tabLst>
                <a:tab pos="309880" algn="l"/>
              </a:tabLst>
            </a:pPr>
            <a:r>
              <a:rPr sz="2450" dirty="0">
                <a:latin typeface="Times New Roman"/>
                <a:cs typeface="Times New Roman"/>
              </a:rPr>
              <a:t>It’s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impossible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hydrogen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atom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state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where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is 	</a:t>
            </a:r>
            <a:r>
              <a:rPr sz="2450" dirty="0">
                <a:latin typeface="Times New Roman"/>
                <a:cs typeface="Times New Roman"/>
              </a:rPr>
              <a:t>more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likely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some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values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z</a:t>
            </a:r>
            <a:r>
              <a:rPr sz="2450" spc="210" dirty="0">
                <a:latin typeface="Cambria"/>
                <a:cs typeface="Cambria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others.</a:t>
            </a:r>
            <a:endParaRPr sz="2450">
              <a:latin typeface="Times New Roman"/>
              <a:cs typeface="Times New Roman"/>
            </a:endParaRPr>
          </a:p>
          <a:p>
            <a:pPr marL="307975" marR="6350" indent="-295910">
              <a:lnSpc>
                <a:spcPct val="101699"/>
              </a:lnSpc>
              <a:spcBef>
                <a:spcPts val="994"/>
              </a:spcBef>
              <a:buAutoNum type="arabicPeriod"/>
              <a:tabLst>
                <a:tab pos="309880" algn="l"/>
              </a:tabLst>
            </a:pPr>
            <a:r>
              <a:rPr sz="2450" dirty="0">
                <a:latin typeface="Times New Roman"/>
                <a:cs typeface="Times New Roman"/>
              </a:rPr>
              <a:t>It’s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impossible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hydrogen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atom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state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where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is 	</a:t>
            </a:r>
            <a:r>
              <a:rPr sz="2450" dirty="0">
                <a:latin typeface="Times New Roman"/>
                <a:cs typeface="Times New Roman"/>
              </a:rPr>
              <a:t>more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likely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some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values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190" dirty="0">
                <a:latin typeface="Cambria"/>
                <a:cs typeface="Cambria"/>
              </a:rPr>
              <a:t>x</a:t>
            </a:r>
            <a:r>
              <a:rPr sz="2450" spc="110" dirty="0">
                <a:latin typeface="Cambria"/>
                <a:cs typeface="Cambria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others.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8019" y="889022"/>
            <a:ext cx="8369934" cy="44386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95"/>
              </a:spcBef>
              <a:tabLst>
                <a:tab pos="3624579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7.4.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42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DINGER’S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4"/>
              </a:spcBef>
            </a:pPr>
            <a:endParaRPr sz="1200">
              <a:latin typeface="Times New Roman"/>
              <a:cs typeface="Times New Roman"/>
            </a:endParaRPr>
          </a:p>
          <a:p>
            <a:pPr marL="63500">
              <a:lnSpc>
                <a:spcPct val="100000"/>
              </a:lnSpc>
            </a:pPr>
            <a:r>
              <a:rPr sz="1400" dirty="0">
                <a:latin typeface="Times New Roman"/>
                <a:cs typeface="Times New Roman"/>
              </a:rPr>
              <a:t>Label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each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statement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80" dirty="0">
                <a:latin typeface="Times New Roman"/>
                <a:cs typeface="Times New Roman"/>
              </a:rPr>
              <a:t>about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hydrogen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atom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as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“True”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or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“False.”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95"/>
              </a:spcBef>
            </a:pPr>
            <a:endParaRPr sz="1400">
              <a:latin typeface="Times New Roman"/>
              <a:cs typeface="Times New Roman"/>
            </a:endParaRPr>
          </a:p>
          <a:p>
            <a:pPr marL="434340" indent="-212725">
              <a:lnSpc>
                <a:spcPct val="100000"/>
              </a:lnSpc>
              <a:buAutoNum type="arabicPeriod"/>
              <a:tabLst>
                <a:tab pos="434340" algn="l"/>
              </a:tabLst>
            </a:pPr>
            <a:r>
              <a:rPr sz="1400" spc="55" dirty="0">
                <a:latin typeface="Times New Roman"/>
                <a:cs typeface="Times New Roman"/>
              </a:rPr>
              <a:t>In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any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eigenstate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electron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equally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likely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be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found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at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any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angle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Cambria"/>
                <a:cs typeface="Cambria"/>
              </a:rPr>
              <a:t>ϕ</a:t>
            </a:r>
            <a:r>
              <a:rPr sz="1400" spc="-25" dirty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buFont typeface="Times New Roman"/>
              <a:buAutoNum type="arabicPeriod"/>
            </a:pPr>
            <a:endParaRPr sz="1400">
              <a:latin typeface="Times New Roman"/>
              <a:cs typeface="Times New Roman"/>
            </a:endParaRPr>
          </a:p>
          <a:p>
            <a:pPr marL="423545">
              <a:lnSpc>
                <a:spcPct val="100000"/>
              </a:lnSpc>
              <a:tabLst>
                <a:tab pos="1386205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spc="-20" dirty="0">
                <a:latin typeface="Times New Roman"/>
                <a:cs typeface="Times New Roman"/>
              </a:rPr>
              <a:t>True</a:t>
            </a:r>
            <a:endParaRPr sz="1400">
              <a:latin typeface="Times New Roman"/>
              <a:cs typeface="Times New Roman"/>
            </a:endParaRPr>
          </a:p>
          <a:p>
            <a:pPr marL="434340" indent="-212725">
              <a:lnSpc>
                <a:spcPct val="100000"/>
              </a:lnSpc>
              <a:spcBef>
                <a:spcPts val="1605"/>
              </a:spcBef>
              <a:buAutoNum type="arabicPeriod" startAt="2"/>
              <a:tabLst>
                <a:tab pos="434340" algn="l"/>
              </a:tabLst>
            </a:pP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eigenstates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hydrogen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atom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are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independent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Cambria"/>
                <a:cs typeface="Cambria"/>
              </a:rPr>
              <a:t>ϕ</a:t>
            </a:r>
            <a:r>
              <a:rPr sz="1400" spc="-25" dirty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buFont typeface="Times New Roman"/>
              <a:buAutoNum type="arabicPeriod" startAt="2"/>
            </a:pPr>
            <a:endParaRPr sz="1400">
              <a:latin typeface="Times New Roman"/>
              <a:cs typeface="Times New Roman"/>
            </a:endParaRPr>
          </a:p>
          <a:p>
            <a:pPr marL="423545">
              <a:lnSpc>
                <a:spcPct val="100000"/>
              </a:lnSpc>
              <a:tabLst>
                <a:tab pos="1386205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spc="-20" dirty="0">
                <a:latin typeface="Times New Roman"/>
                <a:cs typeface="Times New Roman"/>
              </a:rPr>
              <a:t>False</a:t>
            </a:r>
            <a:endParaRPr sz="1400">
              <a:latin typeface="Times New Roman"/>
              <a:cs typeface="Times New Roman"/>
            </a:endParaRPr>
          </a:p>
          <a:p>
            <a:pPr marL="434340" indent="-212725">
              <a:lnSpc>
                <a:spcPct val="100000"/>
              </a:lnSpc>
              <a:spcBef>
                <a:spcPts val="1610"/>
              </a:spcBef>
              <a:buAutoNum type="arabicPeriod" startAt="3"/>
              <a:tabLst>
                <a:tab pos="434340" algn="l"/>
              </a:tabLst>
            </a:pPr>
            <a:r>
              <a:rPr sz="1400" dirty="0">
                <a:latin typeface="Times New Roman"/>
                <a:cs typeface="Times New Roman"/>
              </a:rPr>
              <a:t>It’s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impossible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hydrogen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atom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be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state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where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more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likely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be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at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some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values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-50" dirty="0">
                <a:latin typeface="Cambria"/>
                <a:cs typeface="Cambria"/>
              </a:rPr>
              <a:t>z</a:t>
            </a:r>
            <a:endParaRPr sz="1400">
              <a:latin typeface="Cambria"/>
              <a:cs typeface="Cambria"/>
            </a:endParaRPr>
          </a:p>
          <a:p>
            <a:pPr marL="434975">
              <a:lnSpc>
                <a:spcPct val="100000"/>
              </a:lnSpc>
              <a:spcBef>
                <a:spcPts val="110"/>
              </a:spcBef>
            </a:pPr>
            <a:r>
              <a:rPr sz="1400" spc="95" dirty="0">
                <a:latin typeface="Times New Roman"/>
                <a:cs typeface="Times New Roman"/>
              </a:rPr>
              <a:t>than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others.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 marL="423545">
              <a:lnSpc>
                <a:spcPct val="100000"/>
              </a:lnSpc>
              <a:tabLst>
                <a:tab pos="1386205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spc="-20" dirty="0">
                <a:latin typeface="Times New Roman"/>
                <a:cs typeface="Times New Roman"/>
              </a:rPr>
              <a:t>False</a:t>
            </a:r>
            <a:endParaRPr sz="1400">
              <a:latin typeface="Times New Roman"/>
              <a:cs typeface="Times New Roman"/>
            </a:endParaRPr>
          </a:p>
          <a:p>
            <a:pPr marL="434340" indent="-212725">
              <a:lnSpc>
                <a:spcPct val="100000"/>
              </a:lnSpc>
              <a:spcBef>
                <a:spcPts val="1605"/>
              </a:spcBef>
              <a:buAutoNum type="arabicPeriod" startAt="4"/>
              <a:tabLst>
                <a:tab pos="434340" algn="l"/>
              </a:tabLst>
            </a:pPr>
            <a:r>
              <a:rPr sz="1400" dirty="0">
                <a:latin typeface="Times New Roman"/>
                <a:cs typeface="Times New Roman"/>
              </a:rPr>
              <a:t>It’s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impossible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hydrogen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atom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be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state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where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more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likely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be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at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some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values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Cambria"/>
                <a:cs typeface="Cambria"/>
              </a:rPr>
              <a:t>x</a:t>
            </a:r>
            <a:endParaRPr sz="1400">
              <a:latin typeface="Cambria"/>
              <a:cs typeface="Cambria"/>
            </a:endParaRPr>
          </a:p>
          <a:p>
            <a:pPr marL="434975">
              <a:lnSpc>
                <a:spcPct val="100000"/>
              </a:lnSpc>
              <a:spcBef>
                <a:spcPts val="114"/>
              </a:spcBef>
            </a:pPr>
            <a:r>
              <a:rPr sz="1400" spc="95" dirty="0">
                <a:latin typeface="Times New Roman"/>
                <a:cs typeface="Times New Roman"/>
              </a:rPr>
              <a:t>than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others.</a:t>
            </a:r>
            <a:endParaRPr sz="1400">
              <a:latin typeface="Times New Roman"/>
              <a:cs typeface="Times New Roman"/>
            </a:endParaRPr>
          </a:p>
          <a:p>
            <a:pPr marL="423545">
              <a:lnSpc>
                <a:spcPct val="100000"/>
              </a:lnSpc>
              <a:spcBef>
                <a:spcPts val="1605"/>
              </a:spcBef>
              <a:tabLst>
                <a:tab pos="1386205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spc="-20" dirty="0">
                <a:latin typeface="Times New Roman"/>
                <a:cs typeface="Times New Roman"/>
              </a:rPr>
              <a:t>False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20687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7.1.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Which</a:t>
            </a:r>
            <a:r>
              <a:rPr spc="270" dirty="0"/>
              <a:t> </a:t>
            </a:r>
            <a:r>
              <a:rPr dirty="0"/>
              <a:t>of</a:t>
            </a:r>
            <a:r>
              <a:rPr spc="270" dirty="0"/>
              <a:t> </a:t>
            </a:r>
            <a:r>
              <a:rPr dirty="0"/>
              <a:t>the</a:t>
            </a:r>
            <a:r>
              <a:rPr spc="270" dirty="0"/>
              <a:t> </a:t>
            </a:r>
            <a:r>
              <a:rPr spc="-55" dirty="0"/>
              <a:t>following</a:t>
            </a:r>
            <a:r>
              <a:rPr spc="270" dirty="0"/>
              <a:t> </a:t>
            </a:r>
            <a:r>
              <a:rPr dirty="0"/>
              <a:t>are</a:t>
            </a:r>
            <a:r>
              <a:rPr spc="270" dirty="0"/>
              <a:t> </a:t>
            </a:r>
            <a:r>
              <a:rPr dirty="0"/>
              <a:t>possible</a:t>
            </a:r>
            <a:r>
              <a:rPr spc="270" dirty="0"/>
              <a:t> </a:t>
            </a:r>
            <a:r>
              <a:rPr dirty="0"/>
              <a:t>hydrogen</a:t>
            </a:r>
            <a:r>
              <a:rPr spc="270" dirty="0"/>
              <a:t> </a:t>
            </a:r>
            <a:r>
              <a:rPr dirty="0"/>
              <a:t>atom</a:t>
            </a:r>
            <a:r>
              <a:rPr spc="265" dirty="0"/>
              <a:t> </a:t>
            </a:r>
            <a:r>
              <a:rPr spc="-10" dirty="0"/>
              <a:t>eigenstates? </a:t>
            </a:r>
            <a:r>
              <a:rPr dirty="0"/>
              <a:t>(Choose</a:t>
            </a:r>
            <a:r>
              <a:rPr spc="50" dirty="0"/>
              <a:t> </a:t>
            </a:r>
            <a:r>
              <a:rPr dirty="0"/>
              <a:t>all</a:t>
            </a:r>
            <a:r>
              <a:rPr spc="50" dirty="0"/>
              <a:t> </a:t>
            </a:r>
            <a:r>
              <a:rPr spc="114" dirty="0"/>
              <a:t>that</a:t>
            </a:r>
            <a:r>
              <a:rPr spc="50" dirty="0"/>
              <a:t> </a:t>
            </a:r>
            <a:r>
              <a:rPr spc="-1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82358" y="2102782"/>
            <a:ext cx="1454150" cy="260921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19734" indent="-370205">
              <a:lnSpc>
                <a:spcPct val="100000"/>
              </a:lnSpc>
              <a:spcBef>
                <a:spcPts val="1140"/>
              </a:spcBef>
              <a:buFont typeface="Times New Roman"/>
              <a:buAutoNum type="alphaUcPeriod"/>
              <a:tabLst>
                <a:tab pos="419734" algn="l"/>
              </a:tabLst>
            </a:pPr>
            <a:r>
              <a:rPr sz="3675" spc="-15" baseline="11337" dirty="0">
                <a:latin typeface="Cambria"/>
                <a:cs typeface="Cambria"/>
              </a:rPr>
              <a:t>ψ</a:t>
            </a:r>
            <a:r>
              <a:rPr sz="2050" spc="-10" dirty="0">
                <a:latin typeface="Times New Roman"/>
                <a:cs typeface="Times New Roman"/>
              </a:rPr>
              <a:t>1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1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1</a:t>
            </a:r>
            <a:endParaRPr sz="2050">
              <a:latin typeface="Times New Roman"/>
              <a:cs typeface="Times New Roman"/>
            </a:endParaRPr>
          </a:p>
          <a:p>
            <a:pPr marL="419734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19734" algn="l"/>
              </a:tabLst>
            </a:pPr>
            <a:r>
              <a:rPr sz="3675" spc="-15" baseline="11337" dirty="0">
                <a:latin typeface="Cambria"/>
                <a:cs typeface="Cambria"/>
              </a:rPr>
              <a:t>ψ</a:t>
            </a:r>
            <a:r>
              <a:rPr sz="2050" spc="-10" dirty="0">
                <a:latin typeface="Times New Roman"/>
                <a:cs typeface="Times New Roman"/>
              </a:rPr>
              <a:t>2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1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1</a:t>
            </a:r>
            <a:endParaRPr sz="2050">
              <a:latin typeface="Times New Roman"/>
              <a:cs typeface="Times New Roman"/>
            </a:endParaRPr>
          </a:p>
          <a:p>
            <a:pPr marL="419100" indent="-36195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19100" algn="l"/>
              </a:tabLst>
            </a:pPr>
            <a:r>
              <a:rPr sz="3675" spc="-15" baseline="11337" dirty="0">
                <a:latin typeface="Cambria"/>
                <a:cs typeface="Cambria"/>
              </a:rPr>
              <a:t>ψ</a:t>
            </a:r>
            <a:r>
              <a:rPr sz="2050" spc="-10" dirty="0">
                <a:latin typeface="Times New Roman"/>
                <a:cs typeface="Times New Roman"/>
              </a:rPr>
              <a:t>2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1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i="1" spc="-10" dirty="0">
                <a:latin typeface="Times New Roman"/>
                <a:cs typeface="Times New Roman"/>
              </a:rPr>
              <a:t>−</a:t>
            </a:r>
            <a:r>
              <a:rPr sz="2050" spc="-10" dirty="0">
                <a:latin typeface="Times New Roman"/>
                <a:cs typeface="Times New Roman"/>
              </a:rPr>
              <a:t>1</a:t>
            </a:r>
            <a:endParaRPr sz="2050">
              <a:latin typeface="Times New Roman"/>
              <a:cs typeface="Times New Roman"/>
            </a:endParaRPr>
          </a:p>
          <a:p>
            <a:pPr marL="419100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19100" algn="l"/>
              </a:tabLst>
            </a:pPr>
            <a:r>
              <a:rPr sz="3675" spc="-15" baseline="11337" dirty="0">
                <a:latin typeface="Cambria"/>
                <a:cs typeface="Cambria"/>
              </a:rPr>
              <a:t>ψ</a:t>
            </a:r>
            <a:r>
              <a:rPr sz="2050" spc="-10" dirty="0">
                <a:latin typeface="Times New Roman"/>
                <a:cs typeface="Times New Roman"/>
              </a:rPr>
              <a:t>2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spc="-10" dirty="0">
                <a:latin typeface="Times New Roman"/>
                <a:cs typeface="Times New Roman"/>
              </a:rPr>
              <a:t>1</a:t>
            </a:r>
            <a:r>
              <a:rPr sz="2050" spc="-10" dirty="0">
                <a:latin typeface="Cambria"/>
                <a:cs typeface="Cambria"/>
              </a:rPr>
              <a:t>,</a:t>
            </a:r>
            <a:r>
              <a:rPr sz="2050" i="1" spc="-10" dirty="0">
                <a:latin typeface="Times New Roman"/>
                <a:cs typeface="Times New Roman"/>
              </a:rPr>
              <a:t>−</a:t>
            </a:r>
            <a:r>
              <a:rPr sz="2050" spc="-10" dirty="0">
                <a:latin typeface="Times New Roman"/>
                <a:cs typeface="Times New Roman"/>
              </a:rPr>
              <a:t>2</a:t>
            </a:r>
            <a:endParaRPr sz="205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1460"/>
              </a:spcBef>
            </a:pPr>
            <a:r>
              <a:rPr sz="2450" b="1" spc="-65" dirty="0">
                <a:latin typeface="Georgia"/>
                <a:cs typeface="Georgia"/>
              </a:rPr>
              <a:t>Solution:</a:t>
            </a:r>
            <a:endParaRPr sz="2450">
              <a:latin typeface="Georgia"/>
              <a:cs typeface="Georg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16708" y="4308676"/>
            <a:ext cx="109791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B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C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0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586479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7.4.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42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DINGER’S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27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4836795" algn="l"/>
              </a:tabLst>
            </a:pPr>
            <a:r>
              <a:rPr dirty="0"/>
              <a:t>All</a:t>
            </a:r>
            <a:r>
              <a:rPr spc="280" dirty="0"/>
              <a:t> </a:t>
            </a:r>
            <a:r>
              <a:rPr spc="80" dirty="0"/>
              <a:t>but</a:t>
            </a:r>
            <a:r>
              <a:rPr spc="280" dirty="0"/>
              <a:t> </a:t>
            </a:r>
            <a:r>
              <a:rPr dirty="0"/>
              <a:t>one</a:t>
            </a:r>
            <a:r>
              <a:rPr spc="290" dirty="0"/>
              <a:t> </a:t>
            </a:r>
            <a:r>
              <a:rPr dirty="0"/>
              <a:t>of</a:t>
            </a:r>
            <a:r>
              <a:rPr spc="285" dirty="0"/>
              <a:t> </a:t>
            </a:r>
            <a:r>
              <a:rPr dirty="0"/>
              <a:t>the</a:t>
            </a:r>
            <a:r>
              <a:rPr spc="280" dirty="0"/>
              <a:t> </a:t>
            </a:r>
            <a:r>
              <a:rPr spc="-55" dirty="0"/>
              <a:t>following</a:t>
            </a:r>
            <a:r>
              <a:rPr spc="290" dirty="0"/>
              <a:t> </a:t>
            </a:r>
            <a:r>
              <a:rPr dirty="0"/>
              <a:t>statements</a:t>
            </a:r>
            <a:r>
              <a:rPr spc="285" dirty="0"/>
              <a:t> </a:t>
            </a:r>
            <a:r>
              <a:rPr spc="50" dirty="0"/>
              <a:t>about</a:t>
            </a:r>
            <a:r>
              <a:rPr spc="280" dirty="0"/>
              <a:t> </a:t>
            </a:r>
            <a:r>
              <a:rPr dirty="0"/>
              <a:t>the</a:t>
            </a:r>
            <a:r>
              <a:rPr spc="285" dirty="0"/>
              <a:t> </a:t>
            </a:r>
            <a:r>
              <a:rPr dirty="0"/>
              <a:t>energy</a:t>
            </a:r>
            <a:r>
              <a:rPr spc="290" dirty="0"/>
              <a:t> </a:t>
            </a:r>
            <a:r>
              <a:rPr spc="-10" dirty="0"/>
              <a:t>eigen- </a:t>
            </a:r>
            <a:r>
              <a:rPr dirty="0"/>
              <a:t>states</a:t>
            </a:r>
            <a:r>
              <a:rPr spc="155" dirty="0"/>
              <a:t> </a:t>
            </a:r>
            <a:r>
              <a:rPr dirty="0"/>
              <a:t>of</a:t>
            </a:r>
            <a:r>
              <a:rPr spc="160" dirty="0"/>
              <a:t> </a:t>
            </a:r>
            <a:r>
              <a:rPr dirty="0"/>
              <a:t>the</a:t>
            </a:r>
            <a:r>
              <a:rPr spc="155" dirty="0"/>
              <a:t> </a:t>
            </a:r>
            <a:r>
              <a:rPr dirty="0"/>
              <a:t>hydrogen</a:t>
            </a:r>
            <a:r>
              <a:rPr spc="155" dirty="0"/>
              <a:t> </a:t>
            </a:r>
            <a:r>
              <a:rPr dirty="0"/>
              <a:t>atom</a:t>
            </a:r>
            <a:r>
              <a:rPr spc="160" dirty="0"/>
              <a:t> </a:t>
            </a:r>
            <a:r>
              <a:rPr dirty="0"/>
              <a:t>are</a:t>
            </a:r>
            <a:r>
              <a:rPr spc="155" dirty="0"/>
              <a:t> </a:t>
            </a:r>
            <a:r>
              <a:rPr spc="-10" dirty="0"/>
              <a:t>true.</a:t>
            </a:r>
            <a:r>
              <a:rPr dirty="0"/>
              <a:t>	Which</a:t>
            </a:r>
            <a:r>
              <a:rPr spc="15" dirty="0"/>
              <a:t> </a:t>
            </a:r>
            <a:r>
              <a:rPr dirty="0"/>
              <a:t>one</a:t>
            </a:r>
            <a:r>
              <a:rPr spc="15" dirty="0"/>
              <a:t> </a:t>
            </a:r>
            <a:r>
              <a:rPr dirty="0"/>
              <a:t>is</a:t>
            </a:r>
            <a:r>
              <a:rPr spc="15" dirty="0"/>
              <a:t> </a:t>
            </a:r>
            <a:r>
              <a:rPr spc="-10" dirty="0"/>
              <a:t>false?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80783" y="2170390"/>
            <a:ext cx="8343900" cy="381952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421005" marR="5334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422275" algn="l"/>
                <a:tab pos="1316355" algn="l"/>
                <a:tab pos="2578100" algn="l"/>
                <a:tab pos="3557270" algn="l"/>
                <a:tab pos="3855085" algn="l"/>
                <a:tab pos="5163820" algn="l"/>
                <a:tab pos="5960745" algn="l"/>
                <a:tab pos="6547484" algn="l"/>
                <a:tab pos="6997700" algn="l"/>
              </a:tabLst>
            </a:pPr>
            <a:r>
              <a:rPr sz="2450" spc="-10" dirty="0">
                <a:latin typeface="Times New Roman"/>
                <a:cs typeface="Times New Roman"/>
              </a:rPr>
              <a:t>Given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sufficient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energy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a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hydrogen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0" dirty="0">
                <a:latin typeface="Times New Roman"/>
                <a:cs typeface="Times New Roman"/>
              </a:rPr>
              <a:t>atom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can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be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arbitrarily 	large.</a:t>
            </a:r>
            <a:endParaRPr sz="2450">
              <a:latin typeface="Times New Roman"/>
              <a:cs typeface="Times New Roman"/>
            </a:endParaRPr>
          </a:p>
          <a:p>
            <a:pPr marL="421005" marR="52705" indent="-35814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422275" algn="l"/>
              </a:tabLst>
            </a:pPr>
            <a:r>
              <a:rPr sz="2450" dirty="0">
                <a:latin typeface="Times New Roman"/>
                <a:cs typeface="Times New Roman"/>
              </a:rPr>
              <a:t>At</a:t>
            </a:r>
            <a:r>
              <a:rPr sz="2450" spc="4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4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given</a:t>
            </a:r>
            <a:r>
              <a:rPr sz="2450" spc="40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angle</a:t>
            </a:r>
            <a:r>
              <a:rPr sz="2450" spc="40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4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density</a:t>
            </a:r>
            <a:r>
              <a:rPr sz="2450" spc="415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3075" baseline="24390" dirty="0">
                <a:latin typeface="Times New Roman"/>
                <a:cs typeface="Times New Roman"/>
              </a:rPr>
              <a:t>2</a:t>
            </a:r>
            <a:r>
              <a:rPr sz="3075" spc="30" baseline="24390" dirty="0">
                <a:latin typeface="Times New Roman"/>
                <a:cs typeface="Times New Roman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always</a:t>
            </a:r>
            <a:r>
              <a:rPr sz="2450" spc="40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gets 	</a:t>
            </a:r>
            <a:r>
              <a:rPr sz="2450" dirty="0">
                <a:latin typeface="Times New Roman"/>
                <a:cs typeface="Times New Roman"/>
              </a:rPr>
              <a:t>smaller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 </a:t>
            </a:r>
            <a:r>
              <a:rPr sz="2450" spc="70" dirty="0">
                <a:latin typeface="Cambria"/>
                <a:cs typeface="Cambria"/>
              </a:rPr>
              <a:t>r</a:t>
            </a:r>
            <a:r>
              <a:rPr sz="2450" spc="13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gets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larger.</a:t>
            </a:r>
            <a:r>
              <a:rPr sz="2450" spc="3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(In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math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terms,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called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10" dirty="0">
                <a:latin typeface="Times New Roman"/>
                <a:cs typeface="Times New Roman"/>
              </a:rPr>
              <a:t> “mono- 	</a:t>
            </a:r>
            <a:r>
              <a:rPr sz="2450" dirty="0">
                <a:latin typeface="Times New Roman"/>
                <a:cs typeface="Times New Roman"/>
              </a:rPr>
              <a:t>tonically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decreasing”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35" dirty="0">
                <a:latin typeface="Cambria"/>
                <a:cs typeface="Cambria"/>
              </a:rPr>
              <a:t>r</a:t>
            </a:r>
            <a:r>
              <a:rPr sz="2450" spc="35" dirty="0">
                <a:latin typeface="Times New Roman"/>
                <a:cs typeface="Times New Roman"/>
              </a:rPr>
              <a:t>.)</a:t>
            </a:r>
            <a:endParaRPr sz="2450">
              <a:latin typeface="Times New Roman"/>
              <a:cs typeface="Times New Roman"/>
            </a:endParaRPr>
          </a:p>
          <a:p>
            <a:pPr marL="421005" marR="558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422275" algn="l"/>
              </a:tabLst>
            </a:pP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given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there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only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finite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number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possible 	values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60" dirty="0">
                <a:latin typeface="Times New Roman"/>
                <a:cs typeface="Times New Roman"/>
              </a:rPr>
              <a:t>total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angular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momentum.</a:t>
            </a:r>
            <a:endParaRPr sz="2450">
              <a:latin typeface="Times New Roman"/>
              <a:cs typeface="Times New Roman"/>
            </a:endParaRPr>
          </a:p>
          <a:p>
            <a:pPr marL="420370" marR="55880" indent="-374015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422275" algn="l"/>
              </a:tabLst>
            </a:pP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possible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angular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exactly 	zero.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0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586479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7.4.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42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DINGER’S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27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4836795" algn="l"/>
              </a:tabLst>
            </a:pPr>
            <a:r>
              <a:rPr dirty="0"/>
              <a:t>All</a:t>
            </a:r>
            <a:r>
              <a:rPr spc="280" dirty="0"/>
              <a:t> </a:t>
            </a:r>
            <a:r>
              <a:rPr spc="80" dirty="0"/>
              <a:t>but</a:t>
            </a:r>
            <a:r>
              <a:rPr spc="280" dirty="0"/>
              <a:t> </a:t>
            </a:r>
            <a:r>
              <a:rPr dirty="0"/>
              <a:t>one</a:t>
            </a:r>
            <a:r>
              <a:rPr spc="290" dirty="0"/>
              <a:t> </a:t>
            </a:r>
            <a:r>
              <a:rPr dirty="0"/>
              <a:t>of</a:t>
            </a:r>
            <a:r>
              <a:rPr spc="285" dirty="0"/>
              <a:t> </a:t>
            </a:r>
            <a:r>
              <a:rPr dirty="0"/>
              <a:t>the</a:t>
            </a:r>
            <a:r>
              <a:rPr spc="280" dirty="0"/>
              <a:t> </a:t>
            </a:r>
            <a:r>
              <a:rPr spc="-55" dirty="0"/>
              <a:t>following</a:t>
            </a:r>
            <a:r>
              <a:rPr spc="290" dirty="0"/>
              <a:t> </a:t>
            </a:r>
            <a:r>
              <a:rPr dirty="0"/>
              <a:t>statements</a:t>
            </a:r>
            <a:r>
              <a:rPr spc="285" dirty="0"/>
              <a:t> </a:t>
            </a:r>
            <a:r>
              <a:rPr spc="50" dirty="0"/>
              <a:t>about</a:t>
            </a:r>
            <a:r>
              <a:rPr spc="280" dirty="0"/>
              <a:t> </a:t>
            </a:r>
            <a:r>
              <a:rPr dirty="0"/>
              <a:t>the</a:t>
            </a:r>
            <a:r>
              <a:rPr spc="285" dirty="0"/>
              <a:t> </a:t>
            </a:r>
            <a:r>
              <a:rPr dirty="0"/>
              <a:t>energy</a:t>
            </a:r>
            <a:r>
              <a:rPr spc="290" dirty="0"/>
              <a:t> </a:t>
            </a:r>
            <a:r>
              <a:rPr spc="-10" dirty="0"/>
              <a:t>eigen- </a:t>
            </a:r>
            <a:r>
              <a:rPr dirty="0"/>
              <a:t>states</a:t>
            </a:r>
            <a:r>
              <a:rPr spc="155" dirty="0"/>
              <a:t> </a:t>
            </a:r>
            <a:r>
              <a:rPr dirty="0"/>
              <a:t>of</a:t>
            </a:r>
            <a:r>
              <a:rPr spc="160" dirty="0"/>
              <a:t> </a:t>
            </a:r>
            <a:r>
              <a:rPr dirty="0"/>
              <a:t>the</a:t>
            </a:r>
            <a:r>
              <a:rPr spc="155" dirty="0"/>
              <a:t> </a:t>
            </a:r>
            <a:r>
              <a:rPr dirty="0"/>
              <a:t>hydrogen</a:t>
            </a:r>
            <a:r>
              <a:rPr spc="155" dirty="0"/>
              <a:t> </a:t>
            </a:r>
            <a:r>
              <a:rPr dirty="0"/>
              <a:t>atom</a:t>
            </a:r>
            <a:r>
              <a:rPr spc="160" dirty="0"/>
              <a:t> </a:t>
            </a:r>
            <a:r>
              <a:rPr dirty="0"/>
              <a:t>are</a:t>
            </a:r>
            <a:r>
              <a:rPr spc="155" dirty="0"/>
              <a:t> </a:t>
            </a:r>
            <a:r>
              <a:rPr spc="-10" dirty="0"/>
              <a:t>true.</a:t>
            </a:r>
            <a:r>
              <a:rPr dirty="0"/>
              <a:t>	Which</a:t>
            </a:r>
            <a:r>
              <a:rPr spc="15" dirty="0"/>
              <a:t> </a:t>
            </a:r>
            <a:r>
              <a:rPr dirty="0"/>
              <a:t>one</a:t>
            </a:r>
            <a:r>
              <a:rPr spc="15" dirty="0"/>
              <a:t> </a:t>
            </a:r>
            <a:r>
              <a:rPr dirty="0"/>
              <a:t>is</a:t>
            </a:r>
            <a:r>
              <a:rPr spc="15" dirty="0"/>
              <a:t> </a:t>
            </a:r>
            <a:r>
              <a:rPr spc="-10" dirty="0"/>
              <a:t>false?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80783" y="2170390"/>
            <a:ext cx="8343900" cy="443992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421005" marR="5334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422275" algn="l"/>
                <a:tab pos="1316355" algn="l"/>
                <a:tab pos="2578100" algn="l"/>
                <a:tab pos="3557270" algn="l"/>
                <a:tab pos="3855085" algn="l"/>
                <a:tab pos="5163820" algn="l"/>
                <a:tab pos="5960745" algn="l"/>
                <a:tab pos="6547484" algn="l"/>
                <a:tab pos="6997700" algn="l"/>
              </a:tabLst>
            </a:pPr>
            <a:r>
              <a:rPr sz="2450" spc="-10" dirty="0">
                <a:latin typeface="Times New Roman"/>
                <a:cs typeface="Times New Roman"/>
              </a:rPr>
              <a:t>Given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sufficient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energy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a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hydrogen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0" dirty="0">
                <a:latin typeface="Times New Roman"/>
                <a:cs typeface="Times New Roman"/>
              </a:rPr>
              <a:t>atom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can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be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arbitrarily 	large.</a:t>
            </a:r>
            <a:endParaRPr sz="2450">
              <a:latin typeface="Times New Roman"/>
              <a:cs typeface="Times New Roman"/>
            </a:endParaRPr>
          </a:p>
          <a:p>
            <a:pPr marL="421005" marR="52705" indent="-35814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422275" algn="l"/>
              </a:tabLst>
            </a:pPr>
            <a:r>
              <a:rPr sz="2450" dirty="0">
                <a:latin typeface="Times New Roman"/>
                <a:cs typeface="Times New Roman"/>
              </a:rPr>
              <a:t>At</a:t>
            </a:r>
            <a:r>
              <a:rPr sz="2450" spc="4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4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given</a:t>
            </a:r>
            <a:r>
              <a:rPr sz="2450" spc="40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angle</a:t>
            </a:r>
            <a:r>
              <a:rPr sz="2450" spc="40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4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density</a:t>
            </a:r>
            <a:r>
              <a:rPr sz="2450" spc="415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2450" dirty="0">
                <a:latin typeface="Cambria"/>
                <a:cs typeface="Cambria"/>
              </a:rPr>
              <a:t>ψ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3075" baseline="24390" dirty="0">
                <a:latin typeface="Times New Roman"/>
                <a:cs typeface="Times New Roman"/>
              </a:rPr>
              <a:t>2</a:t>
            </a:r>
            <a:r>
              <a:rPr sz="3075" spc="30" baseline="24390" dirty="0">
                <a:latin typeface="Times New Roman"/>
                <a:cs typeface="Times New Roman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always</a:t>
            </a:r>
            <a:r>
              <a:rPr sz="2450" spc="40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gets 	</a:t>
            </a:r>
            <a:r>
              <a:rPr sz="2450" dirty="0">
                <a:latin typeface="Times New Roman"/>
                <a:cs typeface="Times New Roman"/>
              </a:rPr>
              <a:t>smaller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 </a:t>
            </a:r>
            <a:r>
              <a:rPr sz="2450" spc="70" dirty="0">
                <a:latin typeface="Cambria"/>
                <a:cs typeface="Cambria"/>
              </a:rPr>
              <a:t>r</a:t>
            </a:r>
            <a:r>
              <a:rPr sz="2450" spc="13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gets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larger.</a:t>
            </a:r>
            <a:r>
              <a:rPr sz="2450" spc="3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(In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math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terms,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called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10" dirty="0">
                <a:latin typeface="Times New Roman"/>
                <a:cs typeface="Times New Roman"/>
              </a:rPr>
              <a:t> “mono- 	</a:t>
            </a:r>
            <a:r>
              <a:rPr sz="2450" dirty="0">
                <a:latin typeface="Times New Roman"/>
                <a:cs typeface="Times New Roman"/>
              </a:rPr>
              <a:t>tonically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decreasing”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35" dirty="0">
                <a:latin typeface="Cambria"/>
                <a:cs typeface="Cambria"/>
              </a:rPr>
              <a:t>r</a:t>
            </a:r>
            <a:r>
              <a:rPr sz="2450" spc="35" dirty="0">
                <a:latin typeface="Times New Roman"/>
                <a:cs typeface="Times New Roman"/>
              </a:rPr>
              <a:t>.)</a:t>
            </a:r>
            <a:endParaRPr sz="2450">
              <a:latin typeface="Times New Roman"/>
              <a:cs typeface="Times New Roman"/>
            </a:endParaRPr>
          </a:p>
          <a:p>
            <a:pPr marL="421005" marR="558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422275" algn="l"/>
              </a:tabLst>
            </a:pP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given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there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only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finite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number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possible 	values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60" dirty="0">
                <a:latin typeface="Times New Roman"/>
                <a:cs typeface="Times New Roman"/>
              </a:rPr>
              <a:t>total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angular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momentum.</a:t>
            </a:r>
            <a:endParaRPr sz="2450">
              <a:latin typeface="Times New Roman"/>
              <a:cs typeface="Times New Roman"/>
            </a:endParaRPr>
          </a:p>
          <a:p>
            <a:pPr marL="420370" marR="55880" indent="-374015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422275" algn="l"/>
              </a:tabLst>
            </a:pP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possible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angular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exactly 	zero.</a:t>
            </a:r>
            <a:endParaRPr sz="2450">
              <a:latin typeface="Times New Roman"/>
              <a:cs typeface="Times New Roman"/>
            </a:endParaRPr>
          </a:p>
          <a:p>
            <a:pPr marL="39370">
              <a:lnSpc>
                <a:spcPct val="100000"/>
              </a:lnSpc>
              <a:spcBef>
                <a:spcPts val="1945"/>
              </a:spcBef>
              <a:tabLst>
                <a:tab pos="1648460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B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10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358711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7.4.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42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DINGER’S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2305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Label</a:t>
            </a:r>
            <a:r>
              <a:rPr spc="270" dirty="0"/>
              <a:t> </a:t>
            </a:r>
            <a:r>
              <a:rPr dirty="0"/>
              <a:t>each</a:t>
            </a:r>
            <a:r>
              <a:rPr spc="290" dirty="0"/>
              <a:t> </a:t>
            </a:r>
            <a:r>
              <a:rPr dirty="0"/>
              <a:t>of</a:t>
            </a:r>
            <a:r>
              <a:rPr spc="280" dirty="0"/>
              <a:t> </a:t>
            </a:r>
            <a:r>
              <a:rPr dirty="0"/>
              <a:t>the</a:t>
            </a:r>
            <a:r>
              <a:rPr spc="280" dirty="0"/>
              <a:t> </a:t>
            </a:r>
            <a:r>
              <a:rPr spc="-25" dirty="0"/>
              <a:t>following</a:t>
            </a:r>
            <a:r>
              <a:rPr spc="285" dirty="0"/>
              <a:t> </a:t>
            </a:r>
            <a:r>
              <a:rPr dirty="0"/>
              <a:t>as</a:t>
            </a:r>
            <a:r>
              <a:rPr spc="280" dirty="0"/>
              <a:t> </a:t>
            </a:r>
            <a:r>
              <a:rPr dirty="0"/>
              <a:t>“possible”</a:t>
            </a:r>
            <a:r>
              <a:rPr spc="285" dirty="0"/>
              <a:t> </a:t>
            </a:r>
            <a:r>
              <a:rPr dirty="0"/>
              <a:t>or</a:t>
            </a:r>
            <a:r>
              <a:rPr spc="280" dirty="0"/>
              <a:t> </a:t>
            </a:r>
            <a:r>
              <a:rPr dirty="0"/>
              <a:t>“impossible”</a:t>
            </a:r>
            <a:r>
              <a:rPr spc="280" dirty="0"/>
              <a:t> </a:t>
            </a:r>
            <a:r>
              <a:rPr dirty="0"/>
              <a:t>for</a:t>
            </a:r>
            <a:r>
              <a:rPr spc="285" dirty="0"/>
              <a:t> </a:t>
            </a:r>
            <a:r>
              <a:rPr spc="-50" dirty="0"/>
              <a:t>a </a:t>
            </a:r>
            <a:r>
              <a:rPr dirty="0"/>
              <a:t>hydrogen</a:t>
            </a:r>
            <a:r>
              <a:rPr spc="340" dirty="0"/>
              <a:t> </a:t>
            </a:r>
            <a:r>
              <a:rPr dirty="0"/>
              <a:t>atom</a:t>
            </a:r>
            <a:r>
              <a:rPr spc="340" dirty="0"/>
              <a:t> </a:t>
            </a:r>
            <a:r>
              <a:rPr dirty="0"/>
              <a:t>in</a:t>
            </a:r>
            <a:r>
              <a:rPr spc="335" dirty="0"/>
              <a:t> </a:t>
            </a:r>
            <a:r>
              <a:rPr dirty="0"/>
              <a:t>one</a:t>
            </a:r>
            <a:r>
              <a:rPr spc="340" dirty="0"/>
              <a:t> </a:t>
            </a:r>
            <a:r>
              <a:rPr dirty="0"/>
              <a:t>of</a:t>
            </a:r>
            <a:r>
              <a:rPr spc="345" dirty="0"/>
              <a:t> </a:t>
            </a:r>
            <a:r>
              <a:rPr dirty="0"/>
              <a:t>the</a:t>
            </a:r>
            <a:r>
              <a:rPr spc="340" dirty="0"/>
              <a:t> </a:t>
            </a:r>
            <a:r>
              <a:rPr dirty="0"/>
              <a:t>eigenstates</a:t>
            </a:r>
            <a:r>
              <a:rPr spc="335" dirty="0"/>
              <a:t> </a:t>
            </a:r>
            <a:r>
              <a:rPr dirty="0">
                <a:latin typeface="Cambria"/>
                <a:cs typeface="Cambria"/>
              </a:rPr>
              <a:t>ψ</a:t>
            </a:r>
            <a:r>
              <a:rPr sz="3075" baseline="-16260" dirty="0">
                <a:latin typeface="Cambria"/>
                <a:cs typeface="Cambria"/>
              </a:rPr>
              <a:t>nlm</a:t>
            </a:r>
            <a:r>
              <a:rPr sz="2550" baseline="-34313" dirty="0">
                <a:latin typeface="Cambria"/>
                <a:cs typeface="Cambria"/>
              </a:rPr>
              <a:t>l</a:t>
            </a:r>
            <a:r>
              <a:rPr sz="2450" dirty="0"/>
              <a:t>.</a:t>
            </a:r>
            <a:r>
              <a:rPr sz="2450" spc="225" dirty="0"/>
              <a:t>  </a:t>
            </a:r>
            <a:r>
              <a:rPr sz="2450" dirty="0"/>
              <a:t>If</a:t>
            </a:r>
            <a:r>
              <a:rPr sz="2450" spc="340" dirty="0"/>
              <a:t> </a:t>
            </a:r>
            <a:r>
              <a:rPr sz="2450" dirty="0"/>
              <a:t>there</a:t>
            </a:r>
            <a:r>
              <a:rPr sz="2450" spc="340" dirty="0"/>
              <a:t> </a:t>
            </a:r>
            <a:r>
              <a:rPr sz="2450" dirty="0"/>
              <a:t>is</a:t>
            </a:r>
            <a:r>
              <a:rPr sz="2450" spc="335" dirty="0"/>
              <a:t> </a:t>
            </a:r>
            <a:r>
              <a:rPr sz="2450" spc="-25" dirty="0"/>
              <a:t>any </a:t>
            </a:r>
            <a:r>
              <a:rPr sz="2450" dirty="0"/>
              <a:t>eigenstate</a:t>
            </a:r>
            <a:r>
              <a:rPr sz="2450" spc="-25" dirty="0"/>
              <a:t> </a:t>
            </a:r>
            <a:r>
              <a:rPr sz="2450" dirty="0"/>
              <a:t>in</a:t>
            </a:r>
            <a:r>
              <a:rPr sz="2450" spc="-5" dirty="0"/>
              <a:t> </a:t>
            </a:r>
            <a:r>
              <a:rPr sz="2450" spc="-55" dirty="0"/>
              <a:t>which</a:t>
            </a:r>
            <a:r>
              <a:rPr sz="2450" spc="-10" dirty="0"/>
              <a:t> </a:t>
            </a:r>
            <a:r>
              <a:rPr sz="2450" dirty="0"/>
              <a:t>the</a:t>
            </a:r>
            <a:r>
              <a:rPr sz="2450" spc="-10" dirty="0"/>
              <a:t> </a:t>
            </a:r>
            <a:r>
              <a:rPr sz="2450" dirty="0"/>
              <a:t>statement</a:t>
            </a:r>
            <a:r>
              <a:rPr sz="2450" spc="-15" dirty="0"/>
              <a:t> </a:t>
            </a:r>
            <a:r>
              <a:rPr sz="2450" spc="-55" dirty="0"/>
              <a:t>would</a:t>
            </a:r>
            <a:r>
              <a:rPr sz="2450" spc="-5" dirty="0"/>
              <a:t> </a:t>
            </a:r>
            <a:r>
              <a:rPr sz="2450" dirty="0"/>
              <a:t>be</a:t>
            </a:r>
            <a:r>
              <a:rPr sz="2450" spc="-10" dirty="0"/>
              <a:t> </a:t>
            </a:r>
            <a:r>
              <a:rPr sz="2450" dirty="0"/>
              <a:t>true</a:t>
            </a:r>
            <a:r>
              <a:rPr sz="2450" spc="-15" dirty="0"/>
              <a:t> </a:t>
            </a:r>
            <a:r>
              <a:rPr sz="2450" spc="-50" dirty="0"/>
              <a:t>you</a:t>
            </a:r>
            <a:r>
              <a:rPr sz="2450" spc="-10" dirty="0"/>
              <a:t> should</a:t>
            </a:r>
            <a:r>
              <a:rPr sz="2450" spc="-5" dirty="0"/>
              <a:t> </a:t>
            </a:r>
            <a:r>
              <a:rPr sz="2450" spc="-10" dirty="0"/>
              <a:t>answer “possible.”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93191" y="2801205"/>
            <a:ext cx="8181340" cy="331533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08610" indent="-295910">
              <a:lnSpc>
                <a:spcPct val="100000"/>
              </a:lnSpc>
              <a:spcBef>
                <a:spcPts val="1140"/>
              </a:spcBef>
              <a:buAutoNum type="arabicPeriod"/>
              <a:tabLst>
                <a:tab pos="30861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distribution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independent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time.</a:t>
            </a:r>
            <a:endParaRPr sz="2450">
              <a:latin typeface="Times New Roman"/>
              <a:cs typeface="Times New Roman"/>
            </a:endParaRPr>
          </a:p>
          <a:p>
            <a:pPr marL="308610" indent="-295910">
              <a:lnSpc>
                <a:spcPct val="100000"/>
              </a:lnSpc>
              <a:spcBef>
                <a:spcPts val="1045"/>
              </a:spcBef>
              <a:buAutoNum type="arabicPeriod"/>
              <a:tabLst>
                <a:tab pos="30861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distribution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independent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Cambria"/>
                <a:cs typeface="Cambria"/>
              </a:rPr>
              <a:t>ϕ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08610" indent="-295910">
              <a:lnSpc>
                <a:spcPct val="100000"/>
              </a:lnSpc>
              <a:spcBef>
                <a:spcPts val="1045"/>
              </a:spcBef>
              <a:buAutoNum type="arabicPeriod"/>
              <a:tabLst>
                <a:tab pos="30861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distribution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depends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Cambria"/>
                <a:cs typeface="Cambria"/>
              </a:rPr>
              <a:t>ϕ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08610" indent="-295910">
              <a:lnSpc>
                <a:spcPct val="100000"/>
              </a:lnSpc>
              <a:spcBef>
                <a:spcPts val="1045"/>
              </a:spcBef>
              <a:buAutoNum type="arabicPeriod"/>
              <a:tabLst>
                <a:tab pos="30861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electron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more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likely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positive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190" dirty="0">
                <a:latin typeface="Cambria"/>
                <a:cs typeface="Cambria"/>
              </a:rPr>
              <a:t>x</a:t>
            </a:r>
            <a:r>
              <a:rPr sz="2450" spc="120" dirty="0">
                <a:latin typeface="Cambria"/>
                <a:cs typeface="Cambria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negative</a:t>
            </a:r>
            <a:endParaRPr sz="2450">
              <a:latin typeface="Times New Roman"/>
              <a:cs typeface="Times New Roman"/>
            </a:endParaRPr>
          </a:p>
          <a:p>
            <a:pPr marL="309880">
              <a:lnSpc>
                <a:spcPct val="100000"/>
              </a:lnSpc>
              <a:spcBef>
                <a:spcPts val="45"/>
              </a:spcBef>
            </a:pPr>
            <a:r>
              <a:rPr sz="2450" spc="70" dirty="0">
                <a:latin typeface="Cambria"/>
                <a:cs typeface="Cambria"/>
              </a:rPr>
              <a:t>x</a:t>
            </a:r>
            <a:r>
              <a:rPr sz="2450" spc="70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07975" marR="7620" indent="-295910">
              <a:lnSpc>
                <a:spcPct val="101699"/>
              </a:lnSpc>
              <a:spcBef>
                <a:spcPts val="994"/>
              </a:spcBef>
              <a:buAutoNum type="arabicPeriod" startAt="5"/>
              <a:tabLst>
                <a:tab pos="30988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per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unit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radius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-120" dirty="0">
                <a:latin typeface="Times New Roman"/>
                <a:cs typeface="Times New Roman"/>
              </a:rPr>
              <a:t>of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finding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electron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given 	</a:t>
            </a:r>
            <a:r>
              <a:rPr sz="2450" dirty="0">
                <a:latin typeface="Times New Roman"/>
                <a:cs typeface="Times New Roman"/>
              </a:rPr>
              <a:t>range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radii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highest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Cambria"/>
                <a:cs typeface="Cambria"/>
              </a:rPr>
              <a:t>r</a:t>
            </a:r>
            <a:r>
              <a:rPr sz="2450" spc="155" dirty="0">
                <a:latin typeface="Cambria"/>
                <a:cs typeface="Cambria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0.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8019" y="889022"/>
            <a:ext cx="8369934" cy="50457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95"/>
              </a:spcBef>
              <a:tabLst>
                <a:tab pos="362521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7.4.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spc="40" dirty="0">
                <a:latin typeface="Times New Roman"/>
                <a:cs typeface="Times New Roman"/>
              </a:rPr>
              <a:t>SCHR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42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DINGER’S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EQUATION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4"/>
              </a:spcBef>
            </a:pPr>
            <a:endParaRPr sz="1200">
              <a:latin typeface="Times New Roman"/>
              <a:cs typeface="Times New Roman"/>
            </a:endParaRPr>
          </a:p>
          <a:p>
            <a:pPr marL="63500">
              <a:lnSpc>
                <a:spcPct val="100000"/>
              </a:lnSpc>
            </a:pPr>
            <a:r>
              <a:rPr sz="1400" dirty="0">
                <a:latin typeface="Times New Roman"/>
                <a:cs typeface="Times New Roman"/>
              </a:rPr>
              <a:t>Label</a:t>
            </a:r>
            <a:r>
              <a:rPr sz="1400" spc="3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each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30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3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following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as</a:t>
            </a:r>
            <a:r>
              <a:rPr sz="1400" spc="3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“possible”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or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“impossible”</a:t>
            </a:r>
            <a:r>
              <a:rPr sz="1400" spc="3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hydrogen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atom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one</a:t>
            </a:r>
            <a:r>
              <a:rPr sz="1400" spc="3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30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30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eigenstates</a:t>
            </a:r>
            <a:endParaRPr sz="1400">
              <a:latin typeface="Times New Roman"/>
              <a:cs typeface="Times New Roman"/>
            </a:endParaRPr>
          </a:p>
          <a:p>
            <a:pPr marL="63500">
              <a:lnSpc>
                <a:spcPct val="100000"/>
              </a:lnSpc>
              <a:spcBef>
                <a:spcPts val="115"/>
              </a:spcBef>
            </a:pPr>
            <a:r>
              <a:rPr sz="1400" spc="-20" dirty="0">
                <a:latin typeface="Cambria"/>
                <a:cs typeface="Cambria"/>
              </a:rPr>
              <a:t>ψ</a:t>
            </a:r>
            <a:r>
              <a:rPr sz="1500" i="1" spc="-30" baseline="-11111" dirty="0">
                <a:latin typeface="Georgia"/>
                <a:cs typeface="Georgia"/>
              </a:rPr>
              <a:t>nlm</a:t>
            </a:r>
            <a:r>
              <a:rPr sz="1050" i="1" spc="-30" baseline="-27777" dirty="0">
                <a:latin typeface="Trebuchet MS"/>
                <a:cs typeface="Trebuchet MS"/>
              </a:rPr>
              <a:t>l</a:t>
            </a:r>
            <a:r>
              <a:rPr sz="1050" i="1" spc="-135" baseline="-27777" dirty="0">
                <a:latin typeface="Trebuchet MS"/>
                <a:cs typeface="Trebuchet MS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.</a:t>
            </a:r>
            <a:r>
              <a:rPr sz="1400" spc="3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If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there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any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eigenstate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which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statement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would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be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true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you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should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answer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“possible.”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95"/>
              </a:spcBef>
            </a:pPr>
            <a:endParaRPr sz="1400">
              <a:latin typeface="Times New Roman"/>
              <a:cs typeface="Times New Roman"/>
            </a:endParaRPr>
          </a:p>
          <a:p>
            <a:pPr marL="434340" indent="-212725">
              <a:lnSpc>
                <a:spcPct val="100000"/>
              </a:lnSpc>
              <a:buAutoNum type="arabicPeriod"/>
              <a:tabLst>
                <a:tab pos="434340" algn="l"/>
              </a:tabLst>
            </a:pP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probability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distribution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is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independent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of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time.</a:t>
            </a:r>
            <a:endParaRPr sz="1400">
              <a:latin typeface="Times New Roman"/>
              <a:cs typeface="Times New Roman"/>
            </a:endParaRPr>
          </a:p>
          <a:p>
            <a:pPr marL="423545">
              <a:lnSpc>
                <a:spcPct val="100000"/>
              </a:lnSpc>
              <a:spcBef>
                <a:spcPts val="1610"/>
              </a:spcBef>
              <a:tabLst>
                <a:tab pos="1386205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spc="-10" dirty="0">
                <a:latin typeface="Times New Roman"/>
                <a:cs typeface="Times New Roman"/>
              </a:rPr>
              <a:t>possible</a:t>
            </a:r>
            <a:endParaRPr sz="1400">
              <a:latin typeface="Times New Roman"/>
              <a:cs typeface="Times New Roman"/>
            </a:endParaRPr>
          </a:p>
          <a:p>
            <a:pPr marL="434340" indent="-212725">
              <a:lnSpc>
                <a:spcPct val="100000"/>
              </a:lnSpc>
              <a:spcBef>
                <a:spcPts val="1605"/>
              </a:spcBef>
              <a:buAutoNum type="arabicPeriod" startAt="2"/>
              <a:tabLst>
                <a:tab pos="434340" algn="l"/>
              </a:tabLst>
            </a:pP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probability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distribution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is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independent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of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Cambria"/>
                <a:cs typeface="Cambria"/>
              </a:rPr>
              <a:t>ϕ</a:t>
            </a:r>
            <a:r>
              <a:rPr sz="1400" spc="-25" dirty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 marL="423545">
              <a:lnSpc>
                <a:spcPct val="100000"/>
              </a:lnSpc>
              <a:spcBef>
                <a:spcPts val="1610"/>
              </a:spcBef>
              <a:tabLst>
                <a:tab pos="1386205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spc="-10" dirty="0">
                <a:latin typeface="Times New Roman"/>
                <a:cs typeface="Times New Roman"/>
              </a:rPr>
              <a:t>possible</a:t>
            </a:r>
            <a:endParaRPr sz="1400">
              <a:latin typeface="Times New Roman"/>
              <a:cs typeface="Times New Roman"/>
            </a:endParaRPr>
          </a:p>
          <a:p>
            <a:pPr marL="434340" indent="-212725">
              <a:lnSpc>
                <a:spcPct val="100000"/>
              </a:lnSpc>
              <a:spcBef>
                <a:spcPts val="1605"/>
              </a:spcBef>
              <a:buAutoNum type="arabicPeriod" startAt="3"/>
              <a:tabLst>
                <a:tab pos="434340" algn="l"/>
              </a:tabLst>
            </a:pP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27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probability</a:t>
            </a:r>
            <a:r>
              <a:rPr sz="1400" spc="27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distribution</a:t>
            </a:r>
            <a:r>
              <a:rPr sz="1400" spc="27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depends</a:t>
            </a:r>
            <a:r>
              <a:rPr sz="1400" spc="27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on</a:t>
            </a:r>
            <a:r>
              <a:rPr sz="1400" spc="275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Cambria"/>
                <a:cs typeface="Cambria"/>
              </a:rPr>
              <a:t>ϕ</a:t>
            </a:r>
            <a:r>
              <a:rPr sz="1400" spc="-25" dirty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buFont typeface="Times New Roman"/>
              <a:buAutoNum type="arabicPeriod" startAt="3"/>
            </a:pPr>
            <a:endParaRPr sz="1400">
              <a:latin typeface="Times New Roman"/>
              <a:cs typeface="Times New Roman"/>
            </a:endParaRPr>
          </a:p>
          <a:p>
            <a:pPr marL="423545">
              <a:lnSpc>
                <a:spcPct val="100000"/>
              </a:lnSpc>
              <a:tabLst>
                <a:tab pos="1386205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spc="-10" dirty="0">
                <a:latin typeface="Times New Roman"/>
                <a:cs typeface="Times New Roman"/>
              </a:rPr>
              <a:t>impossible</a:t>
            </a:r>
            <a:endParaRPr sz="1400">
              <a:latin typeface="Times New Roman"/>
              <a:cs typeface="Times New Roman"/>
            </a:endParaRPr>
          </a:p>
          <a:p>
            <a:pPr marL="434340" indent="-212725">
              <a:lnSpc>
                <a:spcPct val="100000"/>
              </a:lnSpc>
              <a:spcBef>
                <a:spcPts val="1605"/>
              </a:spcBef>
              <a:buAutoNum type="arabicPeriod" startAt="4"/>
              <a:tabLst>
                <a:tab pos="434340" algn="l"/>
              </a:tabLst>
            </a:pP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electron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more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likely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be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at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positive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120" dirty="0">
                <a:latin typeface="Cambria"/>
                <a:cs typeface="Cambria"/>
              </a:rPr>
              <a:t>x</a:t>
            </a:r>
            <a:r>
              <a:rPr sz="1400" spc="245" dirty="0">
                <a:latin typeface="Cambria"/>
                <a:cs typeface="Cambria"/>
              </a:rPr>
              <a:t> </a:t>
            </a:r>
            <a:r>
              <a:rPr sz="1400" spc="95" dirty="0">
                <a:latin typeface="Times New Roman"/>
                <a:cs typeface="Times New Roman"/>
              </a:rPr>
              <a:t>than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at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negative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Cambria"/>
                <a:cs typeface="Cambria"/>
              </a:rPr>
              <a:t>x</a:t>
            </a:r>
            <a:r>
              <a:rPr sz="1400" spc="55" dirty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buFont typeface="Times New Roman"/>
              <a:buAutoNum type="arabicPeriod" startAt="4"/>
            </a:pPr>
            <a:endParaRPr sz="1400">
              <a:latin typeface="Times New Roman"/>
              <a:cs typeface="Times New Roman"/>
            </a:endParaRPr>
          </a:p>
          <a:p>
            <a:pPr marL="423545">
              <a:lnSpc>
                <a:spcPct val="100000"/>
              </a:lnSpc>
              <a:tabLst>
                <a:tab pos="1386205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spc="-10" dirty="0">
                <a:latin typeface="Times New Roman"/>
                <a:cs typeface="Times New Roman"/>
              </a:rPr>
              <a:t>impossible</a:t>
            </a:r>
            <a:endParaRPr sz="1400">
              <a:latin typeface="Times New Roman"/>
              <a:cs typeface="Times New Roman"/>
            </a:endParaRPr>
          </a:p>
          <a:p>
            <a:pPr marL="434340" indent="-212725">
              <a:lnSpc>
                <a:spcPct val="100000"/>
              </a:lnSpc>
              <a:spcBef>
                <a:spcPts val="1605"/>
              </a:spcBef>
              <a:buAutoNum type="arabicPeriod" startAt="5"/>
              <a:tabLst>
                <a:tab pos="434340" algn="l"/>
              </a:tabLst>
            </a:pP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probability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per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unit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radius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of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finding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electron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in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given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range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of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radii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is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highest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at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Cambria"/>
                <a:cs typeface="Cambria"/>
              </a:rPr>
              <a:t>r</a:t>
            </a:r>
            <a:r>
              <a:rPr sz="1400" spc="185" dirty="0">
                <a:latin typeface="Cambria"/>
                <a:cs typeface="Cambria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105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0.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 marL="423545">
              <a:lnSpc>
                <a:spcPct val="100000"/>
              </a:lnSpc>
              <a:tabLst>
                <a:tab pos="1386205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spc="-10" dirty="0">
                <a:latin typeface="Times New Roman"/>
                <a:cs typeface="Times New Roman"/>
              </a:rPr>
              <a:t>impossible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252714" y="878291"/>
            <a:ext cx="72136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7.5.</a:t>
            </a:r>
            <a:r>
              <a:rPr sz="1200" spc="155" dirty="0">
                <a:latin typeface="Times New Roman"/>
                <a:cs typeface="Times New Roman"/>
              </a:rPr>
              <a:t>  </a:t>
            </a:r>
            <a:r>
              <a:rPr sz="1200" spc="-20" dirty="0">
                <a:latin typeface="Times New Roman"/>
                <a:cs typeface="Times New Roman"/>
              </a:rPr>
              <a:t>SPIN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8819" y="1238181"/>
            <a:ext cx="1064260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572770" algn="l"/>
              </a:tabLst>
            </a:pPr>
            <a:r>
              <a:rPr sz="1700" b="1" spc="-25" dirty="0">
                <a:latin typeface="Georgia"/>
                <a:cs typeface="Georgia"/>
              </a:rPr>
              <a:t>7.5</a:t>
            </a:r>
            <a:r>
              <a:rPr sz="1700" b="1" dirty="0">
                <a:latin typeface="Georgia"/>
                <a:cs typeface="Georgia"/>
              </a:rPr>
              <a:t>	</a:t>
            </a:r>
            <a:r>
              <a:rPr sz="1700" b="1" spc="-50" dirty="0">
                <a:latin typeface="Georgia"/>
                <a:cs typeface="Georgia"/>
              </a:rPr>
              <a:t>Spin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754634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7.5.</a:t>
            </a:r>
            <a:r>
              <a:rPr sz="1200" spc="145" dirty="0">
                <a:latin typeface="Times New Roman"/>
                <a:cs typeface="Times New Roman"/>
              </a:rPr>
              <a:t>  </a:t>
            </a:r>
            <a:r>
              <a:rPr sz="1200" spc="-20" dirty="0">
                <a:latin typeface="Times New Roman"/>
                <a:cs typeface="Times New Roman"/>
              </a:rPr>
              <a:t>SPIN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6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962025" algn="l"/>
                <a:tab pos="1323340" algn="l"/>
                <a:tab pos="1680210" algn="l"/>
                <a:tab pos="1852930" algn="l"/>
                <a:tab pos="3100705" algn="l"/>
                <a:tab pos="3689985" algn="l"/>
                <a:tab pos="5539105" algn="l"/>
                <a:tab pos="5974080" algn="l"/>
                <a:tab pos="6503670" algn="l"/>
              </a:tabLst>
            </a:pPr>
            <a:r>
              <a:rPr spc="-10" dirty="0"/>
              <a:t>Which</a:t>
            </a:r>
            <a:r>
              <a:rPr dirty="0"/>
              <a:t>	</a:t>
            </a:r>
            <a:r>
              <a:rPr spc="-25" dirty="0"/>
              <a:t>of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-10" dirty="0"/>
              <a:t>following</a:t>
            </a:r>
            <a:r>
              <a:rPr dirty="0"/>
              <a:t>	</a:t>
            </a:r>
            <a:r>
              <a:rPr spc="-25" dirty="0"/>
              <a:t>was</a:t>
            </a:r>
            <a:r>
              <a:rPr dirty="0"/>
              <a:t>	</a:t>
            </a:r>
            <a:r>
              <a:rPr spc="-10" dirty="0"/>
              <a:t>demonstrated</a:t>
            </a:r>
            <a:r>
              <a:rPr dirty="0"/>
              <a:t>	</a:t>
            </a:r>
            <a:r>
              <a:rPr spc="-25" dirty="0"/>
              <a:t>by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-10" dirty="0"/>
              <a:t>Stern-Gerlach experiment?</a:t>
            </a:r>
            <a:r>
              <a:rPr dirty="0"/>
              <a:t>	(Choose</a:t>
            </a:r>
            <a:r>
              <a:rPr spc="50" dirty="0"/>
              <a:t> </a:t>
            </a:r>
            <a:r>
              <a:rPr dirty="0"/>
              <a:t>all</a:t>
            </a:r>
            <a:r>
              <a:rPr spc="50" dirty="0"/>
              <a:t> </a:t>
            </a:r>
            <a:r>
              <a:rPr spc="114" dirty="0"/>
              <a:t>that</a:t>
            </a:r>
            <a:r>
              <a:rPr spc="50" dirty="0"/>
              <a:t> </a:t>
            </a:r>
            <a:r>
              <a:rPr spc="-10" dirty="0"/>
              <a:t>apply.)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dirty="0"/>
              <a:t>The</a:t>
            </a:r>
            <a:r>
              <a:rPr spc="-70" dirty="0"/>
              <a:t> </a:t>
            </a:r>
            <a:r>
              <a:rPr spc="-20" dirty="0"/>
              <a:t>electrons</a:t>
            </a:r>
            <a:r>
              <a:rPr spc="-70" dirty="0"/>
              <a:t> </a:t>
            </a:r>
            <a:r>
              <a:rPr dirty="0"/>
              <a:t>in</a:t>
            </a:r>
            <a:r>
              <a:rPr spc="-65" dirty="0"/>
              <a:t> </a:t>
            </a:r>
            <a:r>
              <a:rPr dirty="0"/>
              <a:t>a</a:t>
            </a:r>
            <a:r>
              <a:rPr spc="-65" dirty="0"/>
              <a:t> </a:t>
            </a:r>
            <a:r>
              <a:rPr spc="-50" dirty="0"/>
              <a:t>silver</a:t>
            </a:r>
            <a:r>
              <a:rPr spc="-70" dirty="0"/>
              <a:t> </a:t>
            </a:r>
            <a:r>
              <a:rPr dirty="0"/>
              <a:t>atom</a:t>
            </a:r>
            <a:r>
              <a:rPr spc="-70" dirty="0"/>
              <a:t> </a:t>
            </a:r>
            <a:r>
              <a:rPr spc="-55" dirty="0"/>
              <a:t>have</a:t>
            </a:r>
            <a:r>
              <a:rPr spc="-65" dirty="0"/>
              <a:t> </a:t>
            </a:r>
            <a:r>
              <a:rPr spc="-35" dirty="0"/>
              <a:t>nonzero</a:t>
            </a:r>
            <a:r>
              <a:rPr spc="-70" dirty="0"/>
              <a:t> </a:t>
            </a:r>
            <a:r>
              <a:rPr dirty="0"/>
              <a:t>angular</a:t>
            </a:r>
            <a:r>
              <a:rPr spc="-70" dirty="0"/>
              <a:t> </a:t>
            </a:r>
            <a:r>
              <a:rPr spc="-10" dirty="0"/>
              <a:t>momentum.</a:t>
            </a:r>
          </a:p>
          <a:p>
            <a:pPr marL="393700" marR="5080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dirty="0"/>
              <a:t>The</a:t>
            </a:r>
            <a:r>
              <a:rPr spc="5" dirty="0"/>
              <a:t> </a:t>
            </a:r>
            <a:r>
              <a:rPr dirty="0"/>
              <a:t>component</a:t>
            </a:r>
            <a:r>
              <a:rPr spc="10" dirty="0"/>
              <a:t> </a:t>
            </a:r>
            <a:r>
              <a:rPr spc="-55" dirty="0"/>
              <a:t>of</a:t>
            </a:r>
            <a:r>
              <a:rPr spc="15" dirty="0"/>
              <a:t> </a:t>
            </a:r>
            <a:r>
              <a:rPr dirty="0"/>
              <a:t>electron</a:t>
            </a:r>
            <a:r>
              <a:rPr spc="15" dirty="0"/>
              <a:t> </a:t>
            </a:r>
            <a:r>
              <a:rPr dirty="0"/>
              <a:t>angular</a:t>
            </a:r>
            <a:r>
              <a:rPr spc="10" dirty="0"/>
              <a:t> </a:t>
            </a:r>
            <a:r>
              <a:rPr dirty="0"/>
              <a:t>momentum</a:t>
            </a:r>
            <a:r>
              <a:rPr spc="10" dirty="0"/>
              <a:t> </a:t>
            </a:r>
            <a:r>
              <a:rPr dirty="0"/>
              <a:t>in</a:t>
            </a:r>
            <a:r>
              <a:rPr spc="15" dirty="0"/>
              <a:t> </a:t>
            </a:r>
            <a:r>
              <a:rPr dirty="0"/>
              <a:t>the</a:t>
            </a:r>
            <a:r>
              <a:rPr spc="15" dirty="0"/>
              <a:t> </a:t>
            </a:r>
            <a:r>
              <a:rPr spc="-10" dirty="0"/>
              <a:t>direction 	</a:t>
            </a:r>
            <a:r>
              <a:rPr dirty="0"/>
              <a:t>they</a:t>
            </a:r>
            <a:r>
              <a:rPr spc="95" dirty="0"/>
              <a:t> </a:t>
            </a:r>
            <a:r>
              <a:rPr dirty="0"/>
              <a:t>measured</a:t>
            </a:r>
            <a:r>
              <a:rPr spc="100" dirty="0"/>
              <a:t> </a:t>
            </a:r>
            <a:r>
              <a:rPr dirty="0"/>
              <a:t>is</a:t>
            </a:r>
            <a:r>
              <a:rPr spc="105" dirty="0"/>
              <a:t> </a:t>
            </a:r>
            <a:r>
              <a:rPr spc="-10" dirty="0"/>
              <a:t>quantized.</a:t>
            </a: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dirty="0"/>
              <a:t>The</a:t>
            </a:r>
            <a:r>
              <a:rPr spc="20" dirty="0"/>
              <a:t> </a:t>
            </a:r>
            <a:r>
              <a:rPr dirty="0"/>
              <a:t>energy</a:t>
            </a:r>
            <a:r>
              <a:rPr spc="25" dirty="0"/>
              <a:t> </a:t>
            </a:r>
            <a:r>
              <a:rPr dirty="0"/>
              <a:t>of</a:t>
            </a:r>
            <a:r>
              <a:rPr spc="30" dirty="0"/>
              <a:t> </a:t>
            </a:r>
            <a:r>
              <a:rPr dirty="0"/>
              <a:t>electrons</a:t>
            </a:r>
            <a:r>
              <a:rPr spc="30" dirty="0"/>
              <a:t> </a:t>
            </a:r>
            <a:r>
              <a:rPr dirty="0"/>
              <a:t>in</a:t>
            </a:r>
            <a:r>
              <a:rPr spc="30" dirty="0"/>
              <a:t> </a:t>
            </a:r>
            <a:r>
              <a:rPr spc="-10" dirty="0"/>
              <a:t>silver</a:t>
            </a:r>
            <a:r>
              <a:rPr spc="25" dirty="0"/>
              <a:t> </a:t>
            </a:r>
            <a:r>
              <a:rPr dirty="0"/>
              <a:t>atoms</a:t>
            </a:r>
            <a:r>
              <a:rPr spc="30" dirty="0"/>
              <a:t> </a:t>
            </a:r>
            <a:r>
              <a:rPr dirty="0"/>
              <a:t>is</a:t>
            </a:r>
            <a:r>
              <a:rPr spc="30" dirty="0"/>
              <a:t> </a:t>
            </a:r>
            <a:r>
              <a:rPr spc="-10" dirty="0"/>
              <a:t>quantized.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754634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7.5.</a:t>
            </a:r>
            <a:r>
              <a:rPr sz="1200" spc="145" dirty="0">
                <a:latin typeface="Times New Roman"/>
                <a:cs typeface="Times New Roman"/>
              </a:rPr>
              <a:t>  </a:t>
            </a:r>
            <a:r>
              <a:rPr sz="1200" spc="-20" dirty="0">
                <a:latin typeface="Times New Roman"/>
                <a:cs typeface="Times New Roman"/>
              </a:rPr>
              <a:t>SPIN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6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962025" algn="l"/>
                <a:tab pos="1323340" algn="l"/>
                <a:tab pos="1680210" algn="l"/>
                <a:tab pos="1852930" algn="l"/>
                <a:tab pos="3100705" algn="l"/>
                <a:tab pos="3689985" algn="l"/>
                <a:tab pos="5539105" algn="l"/>
                <a:tab pos="5974080" algn="l"/>
                <a:tab pos="6503670" algn="l"/>
              </a:tabLst>
            </a:pPr>
            <a:r>
              <a:rPr spc="-10" dirty="0"/>
              <a:t>Which</a:t>
            </a:r>
            <a:r>
              <a:rPr dirty="0"/>
              <a:t>	</a:t>
            </a:r>
            <a:r>
              <a:rPr spc="-25" dirty="0"/>
              <a:t>of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-10" dirty="0"/>
              <a:t>following</a:t>
            </a:r>
            <a:r>
              <a:rPr dirty="0"/>
              <a:t>	</a:t>
            </a:r>
            <a:r>
              <a:rPr spc="-25" dirty="0"/>
              <a:t>was</a:t>
            </a:r>
            <a:r>
              <a:rPr dirty="0"/>
              <a:t>	</a:t>
            </a:r>
            <a:r>
              <a:rPr spc="-10" dirty="0"/>
              <a:t>demonstrated</a:t>
            </a:r>
            <a:r>
              <a:rPr dirty="0"/>
              <a:t>	</a:t>
            </a:r>
            <a:r>
              <a:rPr spc="-25" dirty="0"/>
              <a:t>by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-10" dirty="0"/>
              <a:t>Stern-Gerlach experiment?</a:t>
            </a:r>
            <a:r>
              <a:rPr dirty="0"/>
              <a:t>	(Choose</a:t>
            </a:r>
            <a:r>
              <a:rPr spc="50" dirty="0"/>
              <a:t> </a:t>
            </a:r>
            <a:r>
              <a:rPr dirty="0"/>
              <a:t>all</a:t>
            </a:r>
            <a:r>
              <a:rPr spc="50" dirty="0"/>
              <a:t> </a:t>
            </a:r>
            <a:r>
              <a:rPr spc="114" dirty="0"/>
              <a:t>that</a:t>
            </a:r>
            <a:r>
              <a:rPr spc="50" dirty="0"/>
              <a:t> </a:t>
            </a:r>
            <a:r>
              <a:rPr spc="-10" dirty="0"/>
              <a:t>apply.)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dirty="0"/>
              <a:t>The</a:t>
            </a:r>
            <a:r>
              <a:rPr spc="-70" dirty="0"/>
              <a:t> </a:t>
            </a:r>
            <a:r>
              <a:rPr spc="-20" dirty="0"/>
              <a:t>electrons</a:t>
            </a:r>
            <a:r>
              <a:rPr spc="-70" dirty="0"/>
              <a:t> </a:t>
            </a:r>
            <a:r>
              <a:rPr dirty="0"/>
              <a:t>in</a:t>
            </a:r>
            <a:r>
              <a:rPr spc="-65" dirty="0"/>
              <a:t> </a:t>
            </a:r>
            <a:r>
              <a:rPr dirty="0"/>
              <a:t>a</a:t>
            </a:r>
            <a:r>
              <a:rPr spc="-65" dirty="0"/>
              <a:t> </a:t>
            </a:r>
            <a:r>
              <a:rPr spc="-50" dirty="0"/>
              <a:t>silver</a:t>
            </a:r>
            <a:r>
              <a:rPr spc="-70" dirty="0"/>
              <a:t> </a:t>
            </a:r>
            <a:r>
              <a:rPr dirty="0"/>
              <a:t>atom</a:t>
            </a:r>
            <a:r>
              <a:rPr spc="-70" dirty="0"/>
              <a:t> </a:t>
            </a:r>
            <a:r>
              <a:rPr spc="-55" dirty="0"/>
              <a:t>have</a:t>
            </a:r>
            <a:r>
              <a:rPr spc="-65" dirty="0"/>
              <a:t> </a:t>
            </a:r>
            <a:r>
              <a:rPr spc="-35" dirty="0"/>
              <a:t>nonzero</a:t>
            </a:r>
            <a:r>
              <a:rPr spc="-70" dirty="0"/>
              <a:t> </a:t>
            </a:r>
            <a:r>
              <a:rPr dirty="0"/>
              <a:t>angular</a:t>
            </a:r>
            <a:r>
              <a:rPr spc="-70" dirty="0"/>
              <a:t> </a:t>
            </a:r>
            <a:r>
              <a:rPr spc="-10" dirty="0"/>
              <a:t>momentum.</a:t>
            </a:r>
          </a:p>
          <a:p>
            <a:pPr marL="393700" marR="5080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dirty="0"/>
              <a:t>The</a:t>
            </a:r>
            <a:r>
              <a:rPr spc="5" dirty="0"/>
              <a:t> </a:t>
            </a:r>
            <a:r>
              <a:rPr dirty="0"/>
              <a:t>component</a:t>
            </a:r>
            <a:r>
              <a:rPr spc="10" dirty="0"/>
              <a:t> </a:t>
            </a:r>
            <a:r>
              <a:rPr spc="-55" dirty="0"/>
              <a:t>of</a:t>
            </a:r>
            <a:r>
              <a:rPr spc="15" dirty="0"/>
              <a:t> </a:t>
            </a:r>
            <a:r>
              <a:rPr dirty="0"/>
              <a:t>electron</a:t>
            </a:r>
            <a:r>
              <a:rPr spc="15" dirty="0"/>
              <a:t> </a:t>
            </a:r>
            <a:r>
              <a:rPr dirty="0"/>
              <a:t>angular</a:t>
            </a:r>
            <a:r>
              <a:rPr spc="10" dirty="0"/>
              <a:t> </a:t>
            </a:r>
            <a:r>
              <a:rPr dirty="0"/>
              <a:t>momentum</a:t>
            </a:r>
            <a:r>
              <a:rPr spc="10" dirty="0"/>
              <a:t> </a:t>
            </a:r>
            <a:r>
              <a:rPr dirty="0"/>
              <a:t>in</a:t>
            </a:r>
            <a:r>
              <a:rPr spc="15" dirty="0"/>
              <a:t> </a:t>
            </a:r>
            <a:r>
              <a:rPr dirty="0"/>
              <a:t>the</a:t>
            </a:r>
            <a:r>
              <a:rPr spc="15" dirty="0"/>
              <a:t> </a:t>
            </a:r>
            <a:r>
              <a:rPr spc="-10" dirty="0"/>
              <a:t>direction 	</a:t>
            </a:r>
            <a:r>
              <a:rPr dirty="0"/>
              <a:t>they</a:t>
            </a:r>
            <a:r>
              <a:rPr spc="95" dirty="0"/>
              <a:t> </a:t>
            </a:r>
            <a:r>
              <a:rPr dirty="0"/>
              <a:t>measured</a:t>
            </a:r>
            <a:r>
              <a:rPr spc="100" dirty="0"/>
              <a:t> </a:t>
            </a:r>
            <a:r>
              <a:rPr dirty="0"/>
              <a:t>is</a:t>
            </a:r>
            <a:r>
              <a:rPr spc="105" dirty="0"/>
              <a:t> </a:t>
            </a:r>
            <a:r>
              <a:rPr spc="-10" dirty="0"/>
              <a:t>quantized.</a:t>
            </a: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dirty="0"/>
              <a:t>The</a:t>
            </a:r>
            <a:r>
              <a:rPr spc="20" dirty="0"/>
              <a:t> </a:t>
            </a:r>
            <a:r>
              <a:rPr dirty="0"/>
              <a:t>energy</a:t>
            </a:r>
            <a:r>
              <a:rPr spc="25" dirty="0"/>
              <a:t> </a:t>
            </a:r>
            <a:r>
              <a:rPr dirty="0"/>
              <a:t>of</a:t>
            </a:r>
            <a:r>
              <a:rPr spc="30" dirty="0"/>
              <a:t> </a:t>
            </a:r>
            <a:r>
              <a:rPr dirty="0"/>
              <a:t>electrons</a:t>
            </a:r>
            <a:r>
              <a:rPr spc="30" dirty="0"/>
              <a:t> </a:t>
            </a:r>
            <a:r>
              <a:rPr dirty="0"/>
              <a:t>in</a:t>
            </a:r>
            <a:r>
              <a:rPr spc="30" dirty="0"/>
              <a:t> </a:t>
            </a:r>
            <a:r>
              <a:rPr spc="-10" dirty="0"/>
              <a:t>silver</a:t>
            </a:r>
            <a:r>
              <a:rPr spc="25" dirty="0"/>
              <a:t> </a:t>
            </a:r>
            <a:r>
              <a:rPr dirty="0"/>
              <a:t>atoms</a:t>
            </a:r>
            <a:r>
              <a:rPr spc="30" dirty="0"/>
              <a:t> </a:t>
            </a:r>
            <a:r>
              <a:rPr dirty="0"/>
              <a:t>is</a:t>
            </a:r>
            <a:r>
              <a:rPr spc="30" dirty="0"/>
              <a:t> </a:t>
            </a:r>
            <a:r>
              <a:rPr spc="-10" dirty="0"/>
              <a:t>quantized.</a:t>
            </a: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b="1" spc="-10" dirty="0">
                <a:latin typeface="Georgia"/>
                <a:cs typeface="Georgia"/>
              </a:rPr>
              <a:t>Solution:</a:t>
            </a:r>
            <a:r>
              <a:rPr b="1" dirty="0">
                <a:latin typeface="Georgia"/>
                <a:cs typeface="Georgia"/>
              </a:rPr>
              <a:t>	</a:t>
            </a:r>
            <a:r>
              <a:rPr dirty="0"/>
              <a:t>A,</a:t>
            </a:r>
            <a:r>
              <a:rPr spc="55" dirty="0"/>
              <a:t> </a:t>
            </a:r>
            <a:r>
              <a:rPr spc="-50" dirty="0"/>
              <a:t>B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754634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7.5.</a:t>
            </a:r>
            <a:r>
              <a:rPr sz="1200" spc="145" dirty="0">
                <a:latin typeface="Times New Roman"/>
                <a:cs typeface="Times New Roman"/>
              </a:rPr>
              <a:t>  </a:t>
            </a:r>
            <a:r>
              <a:rPr sz="1200" spc="-20" dirty="0">
                <a:latin typeface="Times New Roman"/>
                <a:cs typeface="Times New Roman"/>
              </a:rPr>
              <a:t>SPIN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17780">
              <a:lnSpc>
                <a:spcPct val="101699"/>
              </a:lnSpc>
              <a:spcBef>
                <a:spcPts val="75"/>
              </a:spcBef>
              <a:tabLst>
                <a:tab pos="5985510" algn="l"/>
              </a:tabLst>
            </a:pPr>
            <a:r>
              <a:rPr dirty="0"/>
              <a:t>Which</a:t>
            </a:r>
            <a:r>
              <a:rPr spc="5" dirty="0"/>
              <a:t> </a:t>
            </a:r>
            <a:r>
              <a:rPr spc="-35" dirty="0"/>
              <a:t>of</a:t>
            </a:r>
            <a:r>
              <a:rPr spc="-5" dirty="0"/>
              <a:t> </a:t>
            </a:r>
            <a:r>
              <a:rPr dirty="0"/>
              <a:t>the</a:t>
            </a:r>
            <a:r>
              <a:rPr spc="5" dirty="0"/>
              <a:t> </a:t>
            </a:r>
            <a:r>
              <a:rPr spc="-80" dirty="0"/>
              <a:t>following</a:t>
            </a:r>
            <a:r>
              <a:rPr spc="5" dirty="0"/>
              <a:t> </a:t>
            </a:r>
            <a:r>
              <a:rPr dirty="0"/>
              <a:t>is a</a:t>
            </a:r>
            <a:r>
              <a:rPr spc="5" dirty="0"/>
              <a:t> </a:t>
            </a:r>
            <a:r>
              <a:rPr spc="-20" dirty="0"/>
              <a:t>possible</a:t>
            </a:r>
            <a:r>
              <a:rPr dirty="0"/>
              <a:t> </a:t>
            </a:r>
            <a:r>
              <a:rPr spc="-20" dirty="0"/>
              <a:t>value</a:t>
            </a:r>
            <a:r>
              <a:rPr dirty="0"/>
              <a:t> for</a:t>
            </a:r>
            <a:r>
              <a:rPr spc="10" dirty="0"/>
              <a:t> </a:t>
            </a:r>
            <a:r>
              <a:rPr spc="135" dirty="0">
                <a:latin typeface="Cambria"/>
                <a:cs typeface="Cambria"/>
              </a:rPr>
              <a:t>S</a:t>
            </a:r>
            <a:r>
              <a:rPr sz="3075" spc="202" baseline="-9485" dirty="0">
                <a:latin typeface="Cambria"/>
                <a:cs typeface="Cambria"/>
              </a:rPr>
              <a:t>z</a:t>
            </a:r>
            <a:r>
              <a:rPr sz="2450" spc="135" dirty="0"/>
              <a:t>,</a:t>
            </a:r>
            <a:r>
              <a:rPr sz="2450" spc="20" dirty="0"/>
              <a:t> </a:t>
            </a:r>
            <a:r>
              <a:rPr sz="2450" dirty="0"/>
              <a:t>the</a:t>
            </a:r>
            <a:r>
              <a:rPr sz="2450" spc="5" dirty="0"/>
              <a:t> </a:t>
            </a:r>
            <a:r>
              <a:rPr sz="2450" dirty="0">
                <a:latin typeface="Cambria"/>
                <a:cs typeface="Cambria"/>
              </a:rPr>
              <a:t>z</a:t>
            </a:r>
            <a:r>
              <a:rPr sz="2450" spc="175" dirty="0">
                <a:latin typeface="Cambria"/>
                <a:cs typeface="Cambria"/>
              </a:rPr>
              <a:t> </a:t>
            </a:r>
            <a:r>
              <a:rPr sz="2450" spc="-10" dirty="0"/>
              <a:t>component </a:t>
            </a:r>
            <a:r>
              <a:rPr sz="2450" dirty="0"/>
              <a:t>of</a:t>
            </a:r>
            <a:r>
              <a:rPr sz="2450" spc="105" dirty="0"/>
              <a:t> </a:t>
            </a:r>
            <a:r>
              <a:rPr sz="2450" dirty="0"/>
              <a:t>the</a:t>
            </a:r>
            <a:r>
              <a:rPr sz="2450" spc="100" dirty="0"/>
              <a:t> </a:t>
            </a:r>
            <a:r>
              <a:rPr sz="2450" dirty="0"/>
              <a:t>spin</a:t>
            </a:r>
            <a:r>
              <a:rPr sz="2450" spc="105" dirty="0"/>
              <a:t> </a:t>
            </a:r>
            <a:r>
              <a:rPr sz="2450" dirty="0"/>
              <a:t>angular</a:t>
            </a:r>
            <a:r>
              <a:rPr sz="2450" spc="95" dirty="0"/>
              <a:t> </a:t>
            </a:r>
            <a:r>
              <a:rPr sz="2450" dirty="0"/>
              <a:t>momentum</a:t>
            </a:r>
            <a:r>
              <a:rPr sz="2450" spc="105" dirty="0"/>
              <a:t> </a:t>
            </a:r>
            <a:r>
              <a:rPr sz="2450" dirty="0"/>
              <a:t>of</a:t>
            </a:r>
            <a:r>
              <a:rPr sz="2450" spc="100" dirty="0"/>
              <a:t> </a:t>
            </a:r>
            <a:r>
              <a:rPr sz="2450" dirty="0"/>
              <a:t>an</a:t>
            </a:r>
            <a:r>
              <a:rPr sz="2450" spc="105" dirty="0"/>
              <a:t> </a:t>
            </a:r>
            <a:r>
              <a:rPr sz="2450" spc="-10" dirty="0"/>
              <a:t>electron?</a:t>
            </a:r>
            <a:r>
              <a:rPr sz="2450" dirty="0"/>
              <a:t>	(Choose</a:t>
            </a:r>
            <a:r>
              <a:rPr sz="2450" spc="-65" dirty="0"/>
              <a:t> </a:t>
            </a:r>
            <a:r>
              <a:rPr sz="2450" spc="-10" dirty="0"/>
              <a:t>one.)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869315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-50" dirty="0">
                <a:latin typeface="Times New Roman"/>
                <a:cs typeface="Times New Roman"/>
              </a:rPr>
              <a:t>0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25" dirty="0">
                <a:latin typeface="Times New Roman"/>
                <a:cs typeface="Times New Roman"/>
              </a:rPr>
              <a:t>1</a:t>
            </a:r>
            <a:r>
              <a:rPr sz="2450" spc="-25" dirty="0">
                <a:latin typeface="Cambria"/>
                <a:cs typeface="Cambria"/>
              </a:rPr>
              <a:t>/</a:t>
            </a:r>
            <a:r>
              <a:rPr sz="2450" spc="-25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86715" algn="l"/>
              </a:tabLst>
            </a:pPr>
            <a:r>
              <a:rPr sz="2450" spc="-140" dirty="0">
                <a:latin typeface="Lucida Sans Unicode"/>
                <a:cs typeface="Lucida Sans Unicode"/>
              </a:rPr>
              <a:t>ℏ</a:t>
            </a:r>
            <a:r>
              <a:rPr sz="2450" spc="-140" dirty="0">
                <a:latin typeface="Cambria"/>
                <a:cs typeface="Cambria"/>
              </a:rPr>
              <a:t>/</a:t>
            </a:r>
            <a:r>
              <a:rPr sz="2450" spc="-140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86715" algn="l"/>
              </a:tabLst>
            </a:pPr>
            <a:r>
              <a:rPr sz="2450" spc="-450" dirty="0">
                <a:latin typeface="Lucida Sans Unicode"/>
                <a:cs typeface="Lucida Sans Unicode"/>
              </a:rPr>
              <a:t>ℏ</a:t>
            </a:r>
            <a:endParaRPr sz="245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754634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7.5.</a:t>
            </a:r>
            <a:r>
              <a:rPr sz="1200" spc="145" dirty="0">
                <a:latin typeface="Times New Roman"/>
                <a:cs typeface="Times New Roman"/>
              </a:rPr>
              <a:t>  </a:t>
            </a:r>
            <a:r>
              <a:rPr sz="1200" spc="-20" dirty="0">
                <a:latin typeface="Times New Roman"/>
                <a:cs typeface="Times New Roman"/>
              </a:rPr>
              <a:t>SPIN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17780">
              <a:lnSpc>
                <a:spcPct val="101699"/>
              </a:lnSpc>
              <a:spcBef>
                <a:spcPts val="75"/>
              </a:spcBef>
              <a:tabLst>
                <a:tab pos="5985510" algn="l"/>
              </a:tabLst>
            </a:pPr>
            <a:r>
              <a:rPr dirty="0"/>
              <a:t>Which</a:t>
            </a:r>
            <a:r>
              <a:rPr spc="5" dirty="0"/>
              <a:t> </a:t>
            </a:r>
            <a:r>
              <a:rPr spc="-35" dirty="0"/>
              <a:t>of</a:t>
            </a:r>
            <a:r>
              <a:rPr spc="-5" dirty="0"/>
              <a:t> </a:t>
            </a:r>
            <a:r>
              <a:rPr dirty="0"/>
              <a:t>the</a:t>
            </a:r>
            <a:r>
              <a:rPr spc="5" dirty="0"/>
              <a:t> </a:t>
            </a:r>
            <a:r>
              <a:rPr spc="-80" dirty="0"/>
              <a:t>following</a:t>
            </a:r>
            <a:r>
              <a:rPr spc="5" dirty="0"/>
              <a:t> </a:t>
            </a:r>
            <a:r>
              <a:rPr dirty="0"/>
              <a:t>is a</a:t>
            </a:r>
            <a:r>
              <a:rPr spc="5" dirty="0"/>
              <a:t> </a:t>
            </a:r>
            <a:r>
              <a:rPr spc="-20" dirty="0"/>
              <a:t>possible</a:t>
            </a:r>
            <a:r>
              <a:rPr dirty="0"/>
              <a:t> </a:t>
            </a:r>
            <a:r>
              <a:rPr spc="-20" dirty="0"/>
              <a:t>value</a:t>
            </a:r>
            <a:r>
              <a:rPr dirty="0"/>
              <a:t> for</a:t>
            </a:r>
            <a:r>
              <a:rPr spc="10" dirty="0"/>
              <a:t> </a:t>
            </a:r>
            <a:r>
              <a:rPr spc="135" dirty="0">
                <a:latin typeface="Cambria"/>
                <a:cs typeface="Cambria"/>
              </a:rPr>
              <a:t>S</a:t>
            </a:r>
            <a:r>
              <a:rPr sz="3075" spc="202" baseline="-9485" dirty="0">
                <a:latin typeface="Cambria"/>
                <a:cs typeface="Cambria"/>
              </a:rPr>
              <a:t>z</a:t>
            </a:r>
            <a:r>
              <a:rPr sz="2450" spc="135" dirty="0"/>
              <a:t>,</a:t>
            </a:r>
            <a:r>
              <a:rPr sz="2450" spc="20" dirty="0"/>
              <a:t> </a:t>
            </a:r>
            <a:r>
              <a:rPr sz="2450" dirty="0"/>
              <a:t>the</a:t>
            </a:r>
            <a:r>
              <a:rPr sz="2450" spc="5" dirty="0"/>
              <a:t> </a:t>
            </a:r>
            <a:r>
              <a:rPr sz="2450" dirty="0">
                <a:latin typeface="Cambria"/>
                <a:cs typeface="Cambria"/>
              </a:rPr>
              <a:t>z</a:t>
            </a:r>
            <a:r>
              <a:rPr sz="2450" spc="175" dirty="0">
                <a:latin typeface="Cambria"/>
                <a:cs typeface="Cambria"/>
              </a:rPr>
              <a:t> </a:t>
            </a:r>
            <a:r>
              <a:rPr sz="2450" spc="-10" dirty="0"/>
              <a:t>component </a:t>
            </a:r>
            <a:r>
              <a:rPr sz="2450" dirty="0"/>
              <a:t>of</a:t>
            </a:r>
            <a:r>
              <a:rPr sz="2450" spc="105" dirty="0"/>
              <a:t> </a:t>
            </a:r>
            <a:r>
              <a:rPr sz="2450" dirty="0"/>
              <a:t>the</a:t>
            </a:r>
            <a:r>
              <a:rPr sz="2450" spc="100" dirty="0"/>
              <a:t> </a:t>
            </a:r>
            <a:r>
              <a:rPr sz="2450" dirty="0"/>
              <a:t>spin</a:t>
            </a:r>
            <a:r>
              <a:rPr sz="2450" spc="105" dirty="0"/>
              <a:t> </a:t>
            </a:r>
            <a:r>
              <a:rPr sz="2450" dirty="0"/>
              <a:t>angular</a:t>
            </a:r>
            <a:r>
              <a:rPr sz="2450" spc="95" dirty="0"/>
              <a:t> </a:t>
            </a:r>
            <a:r>
              <a:rPr sz="2450" dirty="0"/>
              <a:t>momentum</a:t>
            </a:r>
            <a:r>
              <a:rPr sz="2450" spc="105" dirty="0"/>
              <a:t> </a:t>
            </a:r>
            <a:r>
              <a:rPr sz="2450" dirty="0"/>
              <a:t>of</a:t>
            </a:r>
            <a:r>
              <a:rPr sz="2450" spc="100" dirty="0"/>
              <a:t> </a:t>
            </a:r>
            <a:r>
              <a:rPr sz="2450" dirty="0"/>
              <a:t>an</a:t>
            </a:r>
            <a:r>
              <a:rPr sz="2450" spc="105" dirty="0"/>
              <a:t> </a:t>
            </a:r>
            <a:r>
              <a:rPr sz="2450" spc="-10" dirty="0"/>
              <a:t>electron?</a:t>
            </a:r>
            <a:r>
              <a:rPr sz="2450" dirty="0"/>
              <a:t>	(Choose</a:t>
            </a:r>
            <a:r>
              <a:rPr sz="2450" spc="-65" dirty="0"/>
              <a:t> </a:t>
            </a:r>
            <a:r>
              <a:rPr sz="2450" spc="-10" dirty="0"/>
              <a:t>one.)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745" y="2042037"/>
            <a:ext cx="1844675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-50" dirty="0">
                <a:latin typeface="Times New Roman"/>
                <a:cs typeface="Times New Roman"/>
              </a:rPr>
              <a:t>0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-25" dirty="0">
                <a:latin typeface="Times New Roman"/>
                <a:cs typeface="Times New Roman"/>
              </a:rPr>
              <a:t>1</a:t>
            </a:r>
            <a:r>
              <a:rPr sz="2450" spc="-25" dirty="0">
                <a:latin typeface="Cambria"/>
                <a:cs typeface="Cambria"/>
              </a:rPr>
              <a:t>/</a:t>
            </a:r>
            <a:r>
              <a:rPr sz="2450" spc="-25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3700" algn="l"/>
              </a:tabLst>
            </a:pPr>
            <a:r>
              <a:rPr sz="2450" spc="-25" dirty="0">
                <a:latin typeface="Lucida Sans Unicode"/>
                <a:cs typeface="Lucida Sans Unicode"/>
              </a:rPr>
              <a:t>ℏ</a:t>
            </a:r>
            <a:r>
              <a:rPr sz="2450" spc="-25" dirty="0">
                <a:latin typeface="Cambria"/>
                <a:cs typeface="Cambria"/>
              </a:rPr>
              <a:t>/</a:t>
            </a:r>
            <a:r>
              <a:rPr sz="2450" spc="-25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3700" algn="l"/>
              </a:tabLst>
            </a:pPr>
            <a:r>
              <a:rPr sz="2450" spc="-450" dirty="0">
                <a:latin typeface="Lucida Sans Unicode"/>
                <a:cs typeface="Lucida Sans Unicode"/>
              </a:rPr>
              <a:t>ℏ</a:t>
            </a:r>
            <a:endParaRPr sz="245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C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754634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7.5.</a:t>
            </a:r>
            <a:r>
              <a:rPr sz="1200" spc="145" dirty="0">
                <a:latin typeface="Times New Roman"/>
                <a:cs typeface="Times New Roman"/>
              </a:rPr>
              <a:t>  </a:t>
            </a:r>
            <a:r>
              <a:rPr sz="1200" spc="-20" dirty="0">
                <a:latin typeface="Times New Roman"/>
                <a:cs typeface="Times New Roman"/>
              </a:rPr>
              <a:t>SPIN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2170430" algn="l"/>
                <a:tab pos="4500880" algn="l"/>
                <a:tab pos="4870450" algn="l"/>
                <a:tab pos="5227955" algn="l"/>
                <a:tab pos="5469255" algn="l"/>
                <a:tab pos="5838825" algn="l"/>
              </a:tabLst>
            </a:pPr>
            <a:r>
              <a:rPr dirty="0"/>
              <a:t>How</a:t>
            </a:r>
            <a:r>
              <a:rPr spc="335" dirty="0"/>
              <a:t> </a:t>
            </a:r>
            <a:r>
              <a:rPr dirty="0"/>
              <a:t>many</a:t>
            </a:r>
            <a:r>
              <a:rPr spc="335" dirty="0"/>
              <a:t> </a:t>
            </a:r>
            <a:r>
              <a:rPr dirty="0"/>
              <a:t>electron</a:t>
            </a:r>
            <a:r>
              <a:rPr spc="335" dirty="0"/>
              <a:t> </a:t>
            </a:r>
            <a:r>
              <a:rPr dirty="0"/>
              <a:t>states</a:t>
            </a:r>
            <a:r>
              <a:rPr spc="335" dirty="0"/>
              <a:t> </a:t>
            </a:r>
            <a:r>
              <a:rPr dirty="0"/>
              <a:t>with</a:t>
            </a:r>
            <a:r>
              <a:rPr spc="330" dirty="0"/>
              <a:t> </a:t>
            </a:r>
            <a:r>
              <a:rPr spc="30" dirty="0">
                <a:latin typeface="Cambria"/>
                <a:cs typeface="Cambria"/>
              </a:rPr>
              <a:t>n</a:t>
            </a:r>
            <a:r>
              <a:rPr dirty="0">
                <a:latin typeface="Cambria"/>
                <a:cs typeface="Cambria"/>
              </a:rPr>
              <a:t>	</a:t>
            </a:r>
            <a:r>
              <a:rPr spc="335" dirty="0"/>
              <a:t>=</a:t>
            </a:r>
            <a:r>
              <a:rPr dirty="0"/>
              <a:t>	</a:t>
            </a:r>
            <a:r>
              <a:rPr spc="-25" dirty="0"/>
              <a:t>2,</a:t>
            </a:r>
            <a:r>
              <a:rPr dirty="0"/>
              <a:t>	</a:t>
            </a:r>
            <a:r>
              <a:rPr dirty="0">
                <a:latin typeface="Cambria"/>
                <a:cs typeface="Cambria"/>
              </a:rPr>
              <a:t>l	</a:t>
            </a:r>
            <a:r>
              <a:rPr spc="335" dirty="0"/>
              <a:t>=</a:t>
            </a:r>
            <a:r>
              <a:rPr dirty="0"/>
              <a:t>	1</a:t>
            </a:r>
            <a:r>
              <a:rPr spc="275" dirty="0"/>
              <a:t> </a:t>
            </a:r>
            <a:r>
              <a:rPr dirty="0"/>
              <a:t>are</a:t>
            </a:r>
            <a:r>
              <a:rPr spc="280" dirty="0"/>
              <a:t> </a:t>
            </a:r>
            <a:r>
              <a:rPr dirty="0"/>
              <a:t>possible</a:t>
            </a:r>
            <a:r>
              <a:rPr spc="275" dirty="0"/>
              <a:t> </a:t>
            </a:r>
            <a:r>
              <a:rPr dirty="0"/>
              <a:t>in</a:t>
            </a:r>
            <a:r>
              <a:rPr spc="275" dirty="0"/>
              <a:t> </a:t>
            </a:r>
            <a:r>
              <a:rPr spc="-50" dirty="0"/>
              <a:t>a </a:t>
            </a:r>
            <a:r>
              <a:rPr dirty="0"/>
              <a:t>hydrogen</a:t>
            </a:r>
            <a:r>
              <a:rPr spc="-55" dirty="0"/>
              <a:t> </a:t>
            </a:r>
            <a:r>
              <a:rPr spc="-10" dirty="0"/>
              <a:t>atom?</a:t>
            </a:r>
            <a:r>
              <a:rPr dirty="0"/>
              <a:t>	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2690495" cy="2556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-50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50" dirty="0">
                <a:latin typeface="Times New Roman"/>
                <a:cs typeface="Times New Roman"/>
              </a:rPr>
              <a:t>3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50" dirty="0">
                <a:latin typeface="Times New Roman"/>
                <a:cs typeface="Times New Roman"/>
              </a:rPr>
              <a:t>6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50" dirty="0">
                <a:latin typeface="Times New Roman"/>
                <a:cs typeface="Times New Roman"/>
              </a:rPr>
              <a:t>8</a:t>
            </a:r>
            <a:endParaRPr sz="2450">
              <a:latin typeface="Times New Roman"/>
              <a:cs typeface="Times New Roman"/>
            </a:endParaRPr>
          </a:p>
          <a:p>
            <a:pPr marL="38671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None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above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20687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7.1.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For</a:t>
            </a:r>
            <a:r>
              <a:rPr spc="-40" dirty="0"/>
              <a:t> </a:t>
            </a:r>
            <a:r>
              <a:rPr dirty="0"/>
              <a:t>each</a:t>
            </a:r>
            <a:r>
              <a:rPr spc="-35" dirty="0"/>
              <a:t> </a:t>
            </a:r>
            <a:r>
              <a:rPr spc="-30" dirty="0"/>
              <a:t>of</a:t>
            </a:r>
            <a:r>
              <a:rPr spc="-35" dirty="0"/>
              <a:t> </a:t>
            </a:r>
            <a:r>
              <a:rPr dirty="0"/>
              <a:t>the</a:t>
            </a:r>
            <a:r>
              <a:rPr spc="-35" dirty="0"/>
              <a:t> </a:t>
            </a:r>
            <a:r>
              <a:rPr spc="-65" dirty="0"/>
              <a:t>following,</a:t>
            </a:r>
            <a:r>
              <a:rPr spc="-20" dirty="0"/>
              <a:t> </a:t>
            </a:r>
            <a:r>
              <a:rPr dirty="0"/>
              <a:t>say</a:t>
            </a:r>
            <a:r>
              <a:rPr spc="-35" dirty="0"/>
              <a:t> </a:t>
            </a:r>
            <a:r>
              <a:rPr dirty="0"/>
              <a:t>whether</a:t>
            </a:r>
            <a:r>
              <a:rPr spc="-35" dirty="0"/>
              <a:t> </a:t>
            </a:r>
            <a:r>
              <a:rPr spc="65" dirty="0"/>
              <a:t>it</a:t>
            </a:r>
            <a:r>
              <a:rPr spc="-35" dirty="0"/>
              <a:t> </a:t>
            </a:r>
            <a:r>
              <a:rPr dirty="0"/>
              <a:t>is</a:t>
            </a:r>
            <a:r>
              <a:rPr spc="-35" dirty="0"/>
              <a:t> </a:t>
            </a:r>
            <a:r>
              <a:rPr spc="-20" dirty="0"/>
              <a:t>possible</a:t>
            </a:r>
            <a:r>
              <a:rPr spc="-35" dirty="0"/>
              <a:t> </a:t>
            </a:r>
            <a:r>
              <a:rPr dirty="0"/>
              <a:t>for</a:t>
            </a:r>
            <a:r>
              <a:rPr spc="-30" dirty="0"/>
              <a:t> </a:t>
            </a:r>
            <a:r>
              <a:rPr dirty="0"/>
              <a:t>a</a:t>
            </a:r>
            <a:r>
              <a:rPr spc="-35" dirty="0"/>
              <a:t> </a:t>
            </a:r>
            <a:r>
              <a:rPr spc="-10" dirty="0"/>
              <a:t>hydrogen </a:t>
            </a:r>
            <a:r>
              <a:rPr dirty="0"/>
              <a:t>atom</a:t>
            </a:r>
            <a:r>
              <a:rPr spc="280" dirty="0"/>
              <a:t> </a:t>
            </a:r>
            <a:r>
              <a:rPr spc="-10" dirty="0"/>
              <a:t>eigenstate.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80491" y="2042037"/>
            <a:ext cx="1494790" cy="154432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140"/>
              </a:spcBef>
            </a:pPr>
            <a:r>
              <a:rPr sz="2450" dirty="0">
                <a:latin typeface="Times New Roman"/>
                <a:cs typeface="Times New Roman"/>
              </a:rPr>
              <a:t>1.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i="1" spc="110" dirty="0">
                <a:latin typeface="Times New Roman"/>
                <a:cs typeface="Times New Roman"/>
              </a:rPr>
              <a:t>|</a:t>
            </a:r>
            <a:r>
              <a:rPr sz="2450" spc="-1140" dirty="0">
                <a:latin typeface="Cambria"/>
                <a:cs typeface="Cambria"/>
              </a:rPr>
              <a:t>L</a:t>
            </a:r>
            <a:r>
              <a:rPr sz="3675" spc="165" baseline="14739" dirty="0">
                <a:latin typeface="Cambria"/>
                <a:cs typeface="Cambria"/>
              </a:rPr>
              <a:t>⃗</a:t>
            </a:r>
            <a:r>
              <a:rPr sz="3675" spc="-300" baseline="14739" dirty="0">
                <a:latin typeface="Cambria"/>
                <a:cs typeface="Cambria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2450" i="1" spc="5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450" dirty="0">
                <a:latin typeface="Lucida Sans Unicode"/>
                <a:cs typeface="Lucida Sans Unicode"/>
              </a:rPr>
              <a:t>ℏ</a:t>
            </a:r>
            <a:endParaRPr sz="2450">
              <a:latin typeface="Lucida Sans Unicode"/>
              <a:cs typeface="Lucida Sans Unicode"/>
            </a:endParaRPr>
          </a:p>
          <a:p>
            <a:pPr marL="321310" indent="-295910">
              <a:lnSpc>
                <a:spcPct val="100000"/>
              </a:lnSpc>
              <a:spcBef>
                <a:spcPts val="1045"/>
              </a:spcBef>
              <a:buFont typeface="Times New Roman"/>
              <a:buAutoNum type="arabicPeriod" startAt="2"/>
              <a:tabLst>
                <a:tab pos="321310" algn="l"/>
              </a:tabLst>
            </a:pPr>
            <a:r>
              <a:rPr sz="2450" spc="160" dirty="0">
                <a:latin typeface="Cambria"/>
                <a:cs typeface="Cambria"/>
              </a:rPr>
              <a:t>L</a:t>
            </a:r>
            <a:r>
              <a:rPr sz="3075" spc="240" baseline="-9485" dirty="0">
                <a:latin typeface="Cambria"/>
                <a:cs typeface="Cambria"/>
              </a:rPr>
              <a:t>z</a:t>
            </a:r>
            <a:r>
              <a:rPr sz="3075" spc="569" baseline="-9485" dirty="0">
                <a:latin typeface="Cambria"/>
                <a:cs typeface="Cambria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450" dirty="0">
                <a:latin typeface="Lucida Sans Unicode"/>
                <a:cs typeface="Lucida Sans Unicode"/>
              </a:rPr>
              <a:t>ℏ</a:t>
            </a:r>
            <a:endParaRPr sz="2450">
              <a:latin typeface="Lucida Sans Unicode"/>
              <a:cs typeface="Lucida Sans Unicode"/>
            </a:endParaRPr>
          </a:p>
          <a:p>
            <a:pPr marL="321310" indent="-295910">
              <a:lnSpc>
                <a:spcPct val="100000"/>
              </a:lnSpc>
              <a:spcBef>
                <a:spcPts val="1045"/>
              </a:spcBef>
              <a:buFont typeface="Times New Roman"/>
              <a:buAutoNum type="arabicPeriod" startAt="2"/>
              <a:tabLst>
                <a:tab pos="321310" algn="l"/>
              </a:tabLst>
            </a:pPr>
            <a:r>
              <a:rPr sz="2450" spc="160" dirty="0">
                <a:latin typeface="Cambria"/>
                <a:cs typeface="Cambria"/>
              </a:rPr>
              <a:t>L</a:t>
            </a:r>
            <a:r>
              <a:rPr sz="3075" spc="240" baseline="-9485" dirty="0">
                <a:latin typeface="Cambria"/>
                <a:cs typeface="Cambria"/>
              </a:rPr>
              <a:t>z</a:t>
            </a:r>
            <a:r>
              <a:rPr sz="3075" spc="569" baseline="-9485" dirty="0">
                <a:latin typeface="Cambria"/>
                <a:cs typeface="Cambria"/>
              </a:rPr>
              <a:t> </a:t>
            </a:r>
            <a:r>
              <a:rPr sz="2450" spc="515" dirty="0">
                <a:latin typeface="Cambria"/>
                <a:cs typeface="Cambria"/>
              </a:rPr>
              <a:t>&gt;</a:t>
            </a:r>
            <a:r>
              <a:rPr sz="2450" spc="150" dirty="0">
                <a:latin typeface="Cambria"/>
                <a:cs typeface="Cambria"/>
              </a:rPr>
              <a:t> </a:t>
            </a:r>
            <a:r>
              <a:rPr sz="2450" i="1" spc="110" dirty="0">
                <a:latin typeface="Times New Roman"/>
                <a:cs typeface="Times New Roman"/>
              </a:rPr>
              <a:t>|</a:t>
            </a:r>
            <a:r>
              <a:rPr sz="2450" spc="-1140" dirty="0">
                <a:latin typeface="Cambria"/>
                <a:cs typeface="Cambria"/>
              </a:rPr>
              <a:t>L</a:t>
            </a:r>
            <a:r>
              <a:rPr sz="3675" spc="165" baseline="14739" dirty="0">
                <a:latin typeface="Cambria"/>
                <a:cs typeface="Cambria"/>
              </a:rPr>
              <a:t>⃗</a:t>
            </a:r>
            <a:r>
              <a:rPr sz="3675" spc="-292" baseline="14739" dirty="0">
                <a:latin typeface="Cambria"/>
                <a:cs typeface="Cambria"/>
              </a:rPr>
              <a:t> </a:t>
            </a:r>
            <a:r>
              <a:rPr sz="2450" i="1" spc="-50" dirty="0">
                <a:latin typeface="Times New Roman"/>
                <a:cs typeface="Times New Roman"/>
              </a:rPr>
              <a:t>|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754634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7.5.</a:t>
            </a:r>
            <a:r>
              <a:rPr sz="1200" spc="145" dirty="0">
                <a:latin typeface="Times New Roman"/>
                <a:cs typeface="Times New Roman"/>
              </a:rPr>
              <a:t>  </a:t>
            </a:r>
            <a:r>
              <a:rPr sz="1200" spc="-20" dirty="0">
                <a:latin typeface="Times New Roman"/>
                <a:cs typeface="Times New Roman"/>
              </a:rPr>
              <a:t>SPIN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2170430" algn="l"/>
                <a:tab pos="4500880" algn="l"/>
                <a:tab pos="4870450" algn="l"/>
                <a:tab pos="5227955" algn="l"/>
                <a:tab pos="5469255" algn="l"/>
                <a:tab pos="5838825" algn="l"/>
              </a:tabLst>
            </a:pPr>
            <a:r>
              <a:rPr dirty="0"/>
              <a:t>How</a:t>
            </a:r>
            <a:r>
              <a:rPr spc="335" dirty="0"/>
              <a:t> </a:t>
            </a:r>
            <a:r>
              <a:rPr dirty="0"/>
              <a:t>many</a:t>
            </a:r>
            <a:r>
              <a:rPr spc="335" dirty="0"/>
              <a:t> </a:t>
            </a:r>
            <a:r>
              <a:rPr dirty="0"/>
              <a:t>electron</a:t>
            </a:r>
            <a:r>
              <a:rPr spc="335" dirty="0"/>
              <a:t> </a:t>
            </a:r>
            <a:r>
              <a:rPr dirty="0"/>
              <a:t>states</a:t>
            </a:r>
            <a:r>
              <a:rPr spc="335" dirty="0"/>
              <a:t> </a:t>
            </a:r>
            <a:r>
              <a:rPr dirty="0"/>
              <a:t>with</a:t>
            </a:r>
            <a:r>
              <a:rPr spc="330" dirty="0"/>
              <a:t> </a:t>
            </a:r>
            <a:r>
              <a:rPr spc="30" dirty="0">
                <a:latin typeface="Cambria"/>
                <a:cs typeface="Cambria"/>
              </a:rPr>
              <a:t>n</a:t>
            </a:r>
            <a:r>
              <a:rPr dirty="0">
                <a:latin typeface="Cambria"/>
                <a:cs typeface="Cambria"/>
              </a:rPr>
              <a:t>	</a:t>
            </a:r>
            <a:r>
              <a:rPr spc="335" dirty="0"/>
              <a:t>=</a:t>
            </a:r>
            <a:r>
              <a:rPr dirty="0"/>
              <a:t>	</a:t>
            </a:r>
            <a:r>
              <a:rPr spc="-25" dirty="0"/>
              <a:t>2,</a:t>
            </a:r>
            <a:r>
              <a:rPr dirty="0"/>
              <a:t>	</a:t>
            </a:r>
            <a:r>
              <a:rPr dirty="0">
                <a:latin typeface="Cambria"/>
                <a:cs typeface="Cambria"/>
              </a:rPr>
              <a:t>l	</a:t>
            </a:r>
            <a:r>
              <a:rPr spc="335" dirty="0"/>
              <a:t>=</a:t>
            </a:r>
            <a:r>
              <a:rPr dirty="0"/>
              <a:t>	1</a:t>
            </a:r>
            <a:r>
              <a:rPr spc="275" dirty="0"/>
              <a:t> </a:t>
            </a:r>
            <a:r>
              <a:rPr dirty="0"/>
              <a:t>are</a:t>
            </a:r>
            <a:r>
              <a:rPr spc="280" dirty="0"/>
              <a:t> </a:t>
            </a:r>
            <a:r>
              <a:rPr dirty="0"/>
              <a:t>possible</a:t>
            </a:r>
            <a:r>
              <a:rPr spc="275" dirty="0"/>
              <a:t> </a:t>
            </a:r>
            <a:r>
              <a:rPr dirty="0"/>
              <a:t>in</a:t>
            </a:r>
            <a:r>
              <a:rPr spc="275" dirty="0"/>
              <a:t> </a:t>
            </a:r>
            <a:r>
              <a:rPr spc="-50" dirty="0"/>
              <a:t>a </a:t>
            </a:r>
            <a:r>
              <a:rPr dirty="0"/>
              <a:t>hydrogen</a:t>
            </a:r>
            <a:r>
              <a:rPr spc="-55" dirty="0"/>
              <a:t> </a:t>
            </a:r>
            <a:r>
              <a:rPr spc="-10" dirty="0"/>
              <a:t>atom?</a:t>
            </a:r>
            <a:r>
              <a:rPr dirty="0"/>
              <a:t>	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2698115" cy="317627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-50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-50" dirty="0">
                <a:latin typeface="Times New Roman"/>
                <a:cs typeface="Times New Roman"/>
              </a:rPr>
              <a:t>3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-50" dirty="0">
                <a:latin typeface="Times New Roman"/>
                <a:cs typeface="Times New Roman"/>
              </a:rPr>
              <a:t>6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-50" dirty="0">
                <a:latin typeface="Times New Roman"/>
                <a:cs typeface="Times New Roman"/>
              </a:rPr>
              <a:t>8</a:t>
            </a:r>
            <a:endParaRPr sz="2450">
              <a:latin typeface="Times New Roman"/>
              <a:cs typeface="Times New Roman"/>
            </a:endParaRPr>
          </a:p>
          <a:p>
            <a:pPr marL="39433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None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above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6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509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52714" y="878291"/>
            <a:ext cx="72136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7.5.</a:t>
            </a:r>
            <a:r>
              <a:rPr sz="1200" spc="155" dirty="0">
                <a:latin typeface="Times New Roman"/>
                <a:cs typeface="Times New Roman"/>
              </a:rPr>
              <a:t>  </a:t>
            </a:r>
            <a:r>
              <a:rPr sz="1200" spc="-20" dirty="0">
                <a:latin typeface="Times New Roman"/>
                <a:cs typeface="Times New Roman"/>
              </a:rPr>
              <a:t>SPIN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299529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Spin</a:t>
            </a:r>
            <a:r>
              <a:rPr spc="-60" dirty="0"/>
              <a:t> </a:t>
            </a:r>
            <a:r>
              <a:rPr spc="-50" dirty="0"/>
              <a:t>is.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(Choose</a:t>
            </a:r>
            <a:r>
              <a:rPr spc="60" dirty="0"/>
              <a:t> </a:t>
            </a:r>
            <a:r>
              <a:rPr spc="-10" dirty="0"/>
              <a:t>one.)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19315" y="1679681"/>
            <a:ext cx="8255000" cy="1923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290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quantum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mechanical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version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angular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momentum.</a:t>
            </a:r>
            <a:endParaRPr sz="2450">
              <a:latin typeface="Times New Roman"/>
              <a:cs typeface="Times New Roman"/>
            </a:endParaRPr>
          </a:p>
          <a:p>
            <a:pPr marL="382270" marR="5080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Times New Roman"/>
                <a:cs typeface="Times New Roman"/>
              </a:rPr>
              <a:t>One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properties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specified—</a:t>
            </a:r>
            <a:r>
              <a:rPr sz="2450" spc="-40" dirty="0">
                <a:latin typeface="Times New Roman"/>
                <a:cs typeface="Times New Roman"/>
              </a:rPr>
              <a:t>sometimes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exactly,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60" dirty="0">
                <a:latin typeface="Times New Roman"/>
                <a:cs typeface="Times New Roman"/>
              </a:rPr>
              <a:t>but 	</a:t>
            </a:r>
            <a:r>
              <a:rPr sz="2450" dirty="0">
                <a:latin typeface="Times New Roman"/>
                <a:cs typeface="Times New Roman"/>
              </a:rPr>
              <a:t>usually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probabilistically—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particle’s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wavefunction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Cambria"/>
                <a:cs typeface="Cambria"/>
              </a:rPr>
              <a:t>ψ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8227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270" algn="l"/>
              </a:tabLst>
            </a:pP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property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not</a:t>
            </a:r>
            <a:r>
              <a:rPr sz="2450" b="0" i="1" spc="60" dirty="0">
                <a:latin typeface="Bookman Old Style"/>
                <a:cs typeface="Bookman Old Style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specified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particle’s</a:t>
            </a:r>
            <a:r>
              <a:rPr sz="2450" spc="-35" dirty="0">
                <a:latin typeface="Times New Roman"/>
                <a:cs typeface="Times New Roman"/>
              </a:rPr>
              <a:t> wavefunction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Cambria"/>
                <a:cs typeface="Cambria"/>
              </a:rPr>
              <a:t>ψ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509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52714" y="878291"/>
            <a:ext cx="72136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7.5.</a:t>
            </a:r>
            <a:r>
              <a:rPr sz="1200" spc="155" dirty="0">
                <a:latin typeface="Times New Roman"/>
                <a:cs typeface="Times New Roman"/>
              </a:rPr>
              <a:t>  </a:t>
            </a:r>
            <a:r>
              <a:rPr sz="1200" spc="-20" dirty="0">
                <a:latin typeface="Times New Roman"/>
                <a:cs typeface="Times New Roman"/>
              </a:rPr>
              <a:t>SPIN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299529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Spin</a:t>
            </a:r>
            <a:r>
              <a:rPr spc="-60" dirty="0"/>
              <a:t> </a:t>
            </a:r>
            <a:r>
              <a:rPr spc="-50" dirty="0"/>
              <a:t>is.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(Choose</a:t>
            </a:r>
            <a:r>
              <a:rPr spc="60" dirty="0"/>
              <a:t> </a:t>
            </a:r>
            <a:r>
              <a:rPr spc="-10" dirty="0"/>
              <a:t>one.)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07758" y="1679681"/>
            <a:ext cx="8266430" cy="25438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quantum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mechanical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version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angular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momentum.</a:t>
            </a:r>
            <a:endParaRPr sz="2450">
              <a:latin typeface="Times New Roman"/>
              <a:cs typeface="Times New Roman"/>
            </a:endParaRPr>
          </a:p>
          <a:p>
            <a:pPr marL="393700" marR="5080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One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properties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specified—</a:t>
            </a:r>
            <a:r>
              <a:rPr sz="2450" spc="-40" dirty="0">
                <a:latin typeface="Times New Roman"/>
                <a:cs typeface="Times New Roman"/>
              </a:rPr>
              <a:t>sometimes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exactly,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60" dirty="0">
                <a:latin typeface="Times New Roman"/>
                <a:cs typeface="Times New Roman"/>
              </a:rPr>
              <a:t>but 	</a:t>
            </a:r>
            <a:r>
              <a:rPr sz="2450" dirty="0">
                <a:latin typeface="Times New Roman"/>
                <a:cs typeface="Times New Roman"/>
              </a:rPr>
              <a:t>usually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probabilistically—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particle’s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wavefunction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Cambria"/>
                <a:cs typeface="Cambria"/>
              </a:rPr>
              <a:t>ψ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property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not</a:t>
            </a:r>
            <a:r>
              <a:rPr sz="2450" b="0" i="1" spc="60" dirty="0">
                <a:latin typeface="Bookman Old Style"/>
                <a:cs typeface="Bookman Old Style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specified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particle’s</a:t>
            </a:r>
            <a:r>
              <a:rPr sz="2450" spc="-35" dirty="0">
                <a:latin typeface="Times New Roman"/>
                <a:cs typeface="Times New Roman"/>
              </a:rPr>
              <a:t> wavefunction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Cambria"/>
                <a:cs typeface="Cambria"/>
              </a:rPr>
              <a:t>ψ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C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647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462145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7.6.</a:t>
            </a:r>
            <a:r>
              <a:rPr sz="1200" spc="229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SPIN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PROBLEM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MEASUREMENT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572770" algn="l"/>
              </a:tabLst>
            </a:pPr>
            <a:r>
              <a:rPr sz="1700" b="1" spc="-25" dirty="0">
                <a:latin typeface="Georgia"/>
                <a:cs typeface="Georgia"/>
              </a:rPr>
              <a:t>7.6</a:t>
            </a:r>
            <a:r>
              <a:rPr sz="1700" b="1" dirty="0">
                <a:latin typeface="Georgia"/>
                <a:cs typeface="Georgia"/>
              </a:rPr>
              <a:t>	</a:t>
            </a:r>
            <a:r>
              <a:rPr sz="1700" b="1" spc="-10" dirty="0">
                <a:latin typeface="Georgia"/>
                <a:cs typeface="Georgia"/>
              </a:rPr>
              <a:t>Spin</a:t>
            </a:r>
            <a:r>
              <a:rPr sz="1700" b="1" spc="35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and</a:t>
            </a:r>
            <a:r>
              <a:rPr sz="1700" b="1" spc="35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the</a:t>
            </a:r>
            <a:r>
              <a:rPr sz="1700" b="1" spc="35" dirty="0">
                <a:latin typeface="Georgia"/>
                <a:cs typeface="Georgia"/>
              </a:rPr>
              <a:t> </a:t>
            </a:r>
            <a:r>
              <a:rPr sz="1700" b="1" spc="-30" dirty="0">
                <a:latin typeface="Georgia"/>
                <a:cs typeface="Georgia"/>
              </a:rPr>
              <a:t>Problem</a:t>
            </a:r>
            <a:r>
              <a:rPr sz="1700" b="1" spc="35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of</a:t>
            </a:r>
            <a:r>
              <a:rPr sz="1700" b="1" spc="40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Measurement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46151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7.6.</a:t>
            </a:r>
            <a:r>
              <a:rPr sz="1200" spc="229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SPIN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PROBLEM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MEASUREMENT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A</a:t>
            </a:r>
            <a:r>
              <a:rPr spc="540" dirty="0"/>
              <a:t> </a:t>
            </a:r>
            <a:r>
              <a:rPr dirty="0"/>
              <a:t>stream</a:t>
            </a:r>
            <a:r>
              <a:rPr spc="545" dirty="0"/>
              <a:t> </a:t>
            </a:r>
            <a:r>
              <a:rPr dirty="0"/>
              <a:t>of</a:t>
            </a:r>
            <a:r>
              <a:rPr spc="545" dirty="0"/>
              <a:t> </a:t>
            </a:r>
            <a:r>
              <a:rPr dirty="0"/>
              <a:t>silver</a:t>
            </a:r>
            <a:r>
              <a:rPr spc="545" dirty="0"/>
              <a:t> </a:t>
            </a:r>
            <a:r>
              <a:rPr dirty="0"/>
              <a:t>atoms</a:t>
            </a:r>
            <a:r>
              <a:rPr spc="550" dirty="0"/>
              <a:t> </a:t>
            </a:r>
            <a:r>
              <a:rPr dirty="0"/>
              <a:t>passes</a:t>
            </a:r>
            <a:r>
              <a:rPr spc="555" dirty="0"/>
              <a:t> </a:t>
            </a:r>
            <a:r>
              <a:rPr dirty="0"/>
              <a:t>through</a:t>
            </a:r>
            <a:r>
              <a:rPr spc="550" dirty="0"/>
              <a:t> </a:t>
            </a:r>
            <a:r>
              <a:rPr dirty="0"/>
              <a:t>an</a:t>
            </a:r>
            <a:r>
              <a:rPr spc="545" dirty="0"/>
              <a:t> </a:t>
            </a:r>
            <a:r>
              <a:rPr spc="75" dirty="0">
                <a:latin typeface="Cambria"/>
                <a:cs typeface="Cambria"/>
              </a:rPr>
              <a:t>x</a:t>
            </a:r>
            <a:r>
              <a:rPr spc="75" dirty="0"/>
              <a:t>-</a:t>
            </a:r>
            <a:r>
              <a:rPr dirty="0"/>
              <a:t>oriented</a:t>
            </a:r>
            <a:r>
              <a:rPr spc="550" dirty="0"/>
              <a:t> </a:t>
            </a:r>
            <a:r>
              <a:rPr spc="-10" dirty="0"/>
              <a:t>Stern- </a:t>
            </a:r>
            <a:r>
              <a:rPr dirty="0"/>
              <a:t>Gerlach</a:t>
            </a:r>
            <a:r>
              <a:rPr spc="500" dirty="0"/>
              <a:t> </a:t>
            </a:r>
            <a:r>
              <a:rPr dirty="0"/>
              <a:t>apparatus.</a:t>
            </a:r>
            <a:r>
              <a:rPr spc="455" dirty="0"/>
              <a:t>  </a:t>
            </a:r>
            <a:r>
              <a:rPr dirty="0"/>
              <a:t>The</a:t>
            </a:r>
            <a:r>
              <a:rPr spc="505" dirty="0"/>
              <a:t> </a:t>
            </a:r>
            <a:r>
              <a:rPr dirty="0"/>
              <a:t>ones</a:t>
            </a:r>
            <a:r>
              <a:rPr spc="505" dirty="0"/>
              <a:t> </a:t>
            </a:r>
            <a:r>
              <a:rPr spc="114" dirty="0"/>
              <a:t>that</a:t>
            </a:r>
            <a:r>
              <a:rPr spc="509" dirty="0"/>
              <a:t> </a:t>
            </a:r>
            <a:r>
              <a:rPr dirty="0"/>
              <a:t>come</a:t>
            </a:r>
            <a:r>
              <a:rPr spc="505" dirty="0"/>
              <a:t> </a:t>
            </a:r>
            <a:r>
              <a:rPr dirty="0"/>
              <a:t>out</a:t>
            </a:r>
            <a:r>
              <a:rPr spc="520" dirty="0"/>
              <a:t> </a:t>
            </a:r>
            <a:r>
              <a:rPr i="1" dirty="0">
                <a:latin typeface="Times New Roman"/>
                <a:cs typeface="Times New Roman"/>
              </a:rPr>
              <a:t>→</a:t>
            </a:r>
            <a:r>
              <a:rPr i="1" spc="509" dirty="0">
                <a:latin typeface="Times New Roman"/>
                <a:cs typeface="Times New Roman"/>
              </a:rPr>
              <a:t> </a:t>
            </a:r>
            <a:r>
              <a:rPr dirty="0"/>
              <a:t>are</a:t>
            </a:r>
            <a:r>
              <a:rPr spc="509" dirty="0"/>
              <a:t> </a:t>
            </a:r>
            <a:r>
              <a:rPr spc="-10" dirty="0"/>
              <a:t>discarded </a:t>
            </a:r>
            <a:r>
              <a:rPr dirty="0"/>
              <a:t>and</a:t>
            </a:r>
            <a:r>
              <a:rPr spc="310" dirty="0"/>
              <a:t> </a:t>
            </a:r>
            <a:r>
              <a:rPr dirty="0"/>
              <a:t>the</a:t>
            </a:r>
            <a:r>
              <a:rPr spc="320" dirty="0"/>
              <a:t> </a:t>
            </a:r>
            <a:r>
              <a:rPr dirty="0"/>
              <a:t>ones</a:t>
            </a:r>
            <a:r>
              <a:rPr spc="315" dirty="0"/>
              <a:t> </a:t>
            </a:r>
            <a:r>
              <a:rPr spc="114" dirty="0"/>
              <a:t>that</a:t>
            </a:r>
            <a:r>
              <a:rPr spc="320" dirty="0"/>
              <a:t> </a:t>
            </a:r>
            <a:r>
              <a:rPr dirty="0"/>
              <a:t>come</a:t>
            </a:r>
            <a:r>
              <a:rPr spc="320" dirty="0"/>
              <a:t> </a:t>
            </a:r>
            <a:r>
              <a:rPr dirty="0"/>
              <a:t>out</a:t>
            </a:r>
            <a:r>
              <a:rPr spc="325" dirty="0"/>
              <a:t> </a:t>
            </a:r>
            <a:r>
              <a:rPr i="1" dirty="0">
                <a:latin typeface="Times New Roman"/>
                <a:cs typeface="Times New Roman"/>
              </a:rPr>
              <a:t>←</a:t>
            </a:r>
            <a:r>
              <a:rPr i="1" spc="315" dirty="0">
                <a:latin typeface="Times New Roman"/>
                <a:cs typeface="Times New Roman"/>
              </a:rPr>
              <a:t> </a:t>
            </a:r>
            <a:r>
              <a:rPr dirty="0"/>
              <a:t>are</a:t>
            </a:r>
            <a:r>
              <a:rPr spc="320" dirty="0"/>
              <a:t> </a:t>
            </a:r>
            <a:r>
              <a:rPr dirty="0"/>
              <a:t>passed</a:t>
            </a:r>
            <a:r>
              <a:rPr spc="320" dirty="0"/>
              <a:t> </a:t>
            </a:r>
            <a:r>
              <a:rPr dirty="0"/>
              <a:t>through</a:t>
            </a:r>
            <a:r>
              <a:rPr spc="320" dirty="0"/>
              <a:t> </a:t>
            </a:r>
            <a:r>
              <a:rPr dirty="0"/>
              <a:t>a</a:t>
            </a:r>
            <a:r>
              <a:rPr spc="310" dirty="0"/>
              <a:t> </a:t>
            </a:r>
            <a:r>
              <a:rPr spc="-10" dirty="0">
                <a:latin typeface="Cambria"/>
                <a:cs typeface="Cambria"/>
              </a:rPr>
              <a:t>y</a:t>
            </a:r>
            <a:r>
              <a:rPr spc="-10" dirty="0"/>
              <a:t>-oriented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347530"/>
            <a:ext cx="8259445" cy="288353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5875" marR="5080">
              <a:lnSpc>
                <a:spcPct val="101699"/>
              </a:lnSpc>
              <a:spcBef>
                <a:spcPts val="75"/>
              </a:spcBef>
            </a:pPr>
            <a:r>
              <a:rPr sz="2450" dirty="0">
                <a:latin typeface="Times New Roman"/>
                <a:cs typeface="Times New Roman"/>
              </a:rPr>
              <a:t>apparatus.</a:t>
            </a:r>
            <a:r>
              <a:rPr sz="2450" spc="375" dirty="0">
                <a:latin typeface="Times New Roman"/>
                <a:cs typeface="Times New Roman"/>
              </a:rPr>
              <a:t> </a:t>
            </a:r>
            <a:r>
              <a:rPr sz="2450" spc="75" dirty="0">
                <a:latin typeface="Times New Roman"/>
                <a:cs typeface="Times New Roman"/>
              </a:rPr>
              <a:t>What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fraction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will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come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out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positive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y</a:t>
            </a:r>
            <a:r>
              <a:rPr sz="2450" spc="225" dirty="0">
                <a:latin typeface="Cambria"/>
                <a:cs typeface="Cambria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direc- tion?</a:t>
            </a:r>
            <a:endParaRPr sz="2450">
              <a:latin typeface="Times New Roman"/>
              <a:cs typeface="Times New Roman"/>
            </a:endParaRPr>
          </a:p>
          <a:p>
            <a:pPr marL="16510">
              <a:lnSpc>
                <a:spcPct val="100000"/>
              </a:lnSpc>
              <a:spcBef>
                <a:spcPts val="1645"/>
              </a:spcBef>
            </a:pPr>
            <a:r>
              <a:rPr sz="2450" dirty="0">
                <a:latin typeface="Times New Roman"/>
                <a:cs typeface="Times New Roman"/>
              </a:rPr>
              <a:t>A.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0</a:t>
            </a:r>
            <a:endParaRPr sz="2450">
              <a:latin typeface="Times New Roman"/>
              <a:cs typeface="Times New Roman"/>
            </a:endParaRPr>
          </a:p>
          <a:p>
            <a:pPr marL="24765" marR="7420609" indent="3810">
              <a:lnSpc>
                <a:spcPct val="135500"/>
              </a:lnSpc>
            </a:pPr>
            <a:r>
              <a:rPr sz="2450" dirty="0">
                <a:latin typeface="Times New Roman"/>
                <a:cs typeface="Times New Roman"/>
              </a:rPr>
              <a:t>B.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Times New Roman"/>
                <a:cs typeface="Times New Roman"/>
              </a:rPr>
              <a:t>1</a:t>
            </a:r>
            <a:r>
              <a:rPr sz="2450" spc="-60" dirty="0">
                <a:latin typeface="Cambria"/>
                <a:cs typeface="Cambria"/>
              </a:rPr>
              <a:t>/</a:t>
            </a:r>
            <a:r>
              <a:rPr sz="2450" spc="-60" dirty="0">
                <a:latin typeface="Times New Roman"/>
                <a:cs typeface="Times New Roman"/>
              </a:rPr>
              <a:t>2 </a:t>
            </a: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1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D.</a:t>
            </a:r>
            <a:r>
              <a:rPr sz="2450" spc="-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There’s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enough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information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know.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46151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7.6.</a:t>
            </a:r>
            <a:r>
              <a:rPr sz="1200" spc="229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SPIN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PROBLEM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MEASUREMENT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A</a:t>
            </a:r>
            <a:r>
              <a:rPr spc="540" dirty="0"/>
              <a:t> </a:t>
            </a:r>
            <a:r>
              <a:rPr dirty="0"/>
              <a:t>stream</a:t>
            </a:r>
            <a:r>
              <a:rPr spc="545" dirty="0"/>
              <a:t> </a:t>
            </a:r>
            <a:r>
              <a:rPr dirty="0"/>
              <a:t>of</a:t>
            </a:r>
            <a:r>
              <a:rPr spc="545" dirty="0"/>
              <a:t> </a:t>
            </a:r>
            <a:r>
              <a:rPr dirty="0"/>
              <a:t>silver</a:t>
            </a:r>
            <a:r>
              <a:rPr spc="545" dirty="0"/>
              <a:t> </a:t>
            </a:r>
            <a:r>
              <a:rPr dirty="0"/>
              <a:t>atoms</a:t>
            </a:r>
            <a:r>
              <a:rPr spc="550" dirty="0"/>
              <a:t> </a:t>
            </a:r>
            <a:r>
              <a:rPr dirty="0"/>
              <a:t>passes</a:t>
            </a:r>
            <a:r>
              <a:rPr spc="555" dirty="0"/>
              <a:t> </a:t>
            </a:r>
            <a:r>
              <a:rPr dirty="0"/>
              <a:t>through</a:t>
            </a:r>
            <a:r>
              <a:rPr spc="550" dirty="0"/>
              <a:t> </a:t>
            </a:r>
            <a:r>
              <a:rPr dirty="0"/>
              <a:t>an</a:t>
            </a:r>
            <a:r>
              <a:rPr spc="545" dirty="0"/>
              <a:t> </a:t>
            </a:r>
            <a:r>
              <a:rPr spc="75" dirty="0">
                <a:latin typeface="Cambria"/>
                <a:cs typeface="Cambria"/>
              </a:rPr>
              <a:t>x</a:t>
            </a:r>
            <a:r>
              <a:rPr spc="75" dirty="0"/>
              <a:t>-</a:t>
            </a:r>
            <a:r>
              <a:rPr dirty="0"/>
              <a:t>oriented</a:t>
            </a:r>
            <a:r>
              <a:rPr spc="550" dirty="0"/>
              <a:t> </a:t>
            </a:r>
            <a:r>
              <a:rPr spc="-10" dirty="0"/>
              <a:t>Stern- </a:t>
            </a:r>
            <a:r>
              <a:rPr dirty="0"/>
              <a:t>Gerlach</a:t>
            </a:r>
            <a:r>
              <a:rPr spc="500" dirty="0"/>
              <a:t> </a:t>
            </a:r>
            <a:r>
              <a:rPr dirty="0"/>
              <a:t>apparatus.</a:t>
            </a:r>
            <a:r>
              <a:rPr spc="455" dirty="0"/>
              <a:t>  </a:t>
            </a:r>
            <a:r>
              <a:rPr dirty="0"/>
              <a:t>The</a:t>
            </a:r>
            <a:r>
              <a:rPr spc="505" dirty="0"/>
              <a:t> </a:t>
            </a:r>
            <a:r>
              <a:rPr dirty="0"/>
              <a:t>ones</a:t>
            </a:r>
            <a:r>
              <a:rPr spc="505" dirty="0"/>
              <a:t> </a:t>
            </a:r>
            <a:r>
              <a:rPr spc="114" dirty="0"/>
              <a:t>that</a:t>
            </a:r>
            <a:r>
              <a:rPr spc="509" dirty="0"/>
              <a:t> </a:t>
            </a:r>
            <a:r>
              <a:rPr dirty="0"/>
              <a:t>come</a:t>
            </a:r>
            <a:r>
              <a:rPr spc="505" dirty="0"/>
              <a:t> </a:t>
            </a:r>
            <a:r>
              <a:rPr dirty="0"/>
              <a:t>out</a:t>
            </a:r>
            <a:r>
              <a:rPr spc="520" dirty="0"/>
              <a:t> </a:t>
            </a:r>
            <a:r>
              <a:rPr i="1" dirty="0">
                <a:latin typeface="Times New Roman"/>
                <a:cs typeface="Times New Roman"/>
              </a:rPr>
              <a:t>→</a:t>
            </a:r>
            <a:r>
              <a:rPr i="1" spc="509" dirty="0">
                <a:latin typeface="Times New Roman"/>
                <a:cs typeface="Times New Roman"/>
              </a:rPr>
              <a:t> </a:t>
            </a:r>
            <a:r>
              <a:rPr dirty="0"/>
              <a:t>are</a:t>
            </a:r>
            <a:r>
              <a:rPr spc="509" dirty="0"/>
              <a:t> </a:t>
            </a:r>
            <a:r>
              <a:rPr spc="-10" dirty="0"/>
              <a:t>discarded </a:t>
            </a:r>
            <a:r>
              <a:rPr dirty="0"/>
              <a:t>and</a:t>
            </a:r>
            <a:r>
              <a:rPr spc="310" dirty="0"/>
              <a:t> </a:t>
            </a:r>
            <a:r>
              <a:rPr dirty="0"/>
              <a:t>the</a:t>
            </a:r>
            <a:r>
              <a:rPr spc="320" dirty="0"/>
              <a:t> </a:t>
            </a:r>
            <a:r>
              <a:rPr dirty="0"/>
              <a:t>ones</a:t>
            </a:r>
            <a:r>
              <a:rPr spc="315" dirty="0"/>
              <a:t> </a:t>
            </a:r>
            <a:r>
              <a:rPr spc="114" dirty="0"/>
              <a:t>that</a:t>
            </a:r>
            <a:r>
              <a:rPr spc="320" dirty="0"/>
              <a:t> </a:t>
            </a:r>
            <a:r>
              <a:rPr dirty="0"/>
              <a:t>come</a:t>
            </a:r>
            <a:r>
              <a:rPr spc="320" dirty="0"/>
              <a:t> </a:t>
            </a:r>
            <a:r>
              <a:rPr dirty="0"/>
              <a:t>out</a:t>
            </a:r>
            <a:r>
              <a:rPr spc="325" dirty="0"/>
              <a:t> </a:t>
            </a:r>
            <a:r>
              <a:rPr i="1" dirty="0">
                <a:latin typeface="Times New Roman"/>
                <a:cs typeface="Times New Roman"/>
              </a:rPr>
              <a:t>←</a:t>
            </a:r>
            <a:r>
              <a:rPr i="1" spc="315" dirty="0">
                <a:latin typeface="Times New Roman"/>
                <a:cs typeface="Times New Roman"/>
              </a:rPr>
              <a:t> </a:t>
            </a:r>
            <a:r>
              <a:rPr dirty="0"/>
              <a:t>are</a:t>
            </a:r>
            <a:r>
              <a:rPr spc="320" dirty="0"/>
              <a:t> </a:t>
            </a:r>
            <a:r>
              <a:rPr dirty="0"/>
              <a:t>passed</a:t>
            </a:r>
            <a:r>
              <a:rPr spc="320" dirty="0"/>
              <a:t> </a:t>
            </a:r>
            <a:r>
              <a:rPr dirty="0"/>
              <a:t>through</a:t>
            </a:r>
            <a:r>
              <a:rPr spc="320" dirty="0"/>
              <a:t> </a:t>
            </a:r>
            <a:r>
              <a:rPr dirty="0"/>
              <a:t>a</a:t>
            </a:r>
            <a:r>
              <a:rPr spc="310" dirty="0"/>
              <a:t> </a:t>
            </a:r>
            <a:r>
              <a:rPr spc="-10" dirty="0">
                <a:latin typeface="Cambria"/>
                <a:cs typeface="Cambria"/>
              </a:rPr>
              <a:t>y</a:t>
            </a:r>
            <a:r>
              <a:rPr spc="-10" dirty="0"/>
              <a:t>-oriented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45" y="2347530"/>
            <a:ext cx="8267065" cy="350329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3495" marR="5080">
              <a:lnSpc>
                <a:spcPct val="101699"/>
              </a:lnSpc>
              <a:spcBef>
                <a:spcPts val="75"/>
              </a:spcBef>
            </a:pPr>
            <a:r>
              <a:rPr sz="2450" dirty="0">
                <a:latin typeface="Times New Roman"/>
                <a:cs typeface="Times New Roman"/>
              </a:rPr>
              <a:t>apparatus.</a:t>
            </a:r>
            <a:r>
              <a:rPr sz="2450" spc="375" dirty="0">
                <a:latin typeface="Times New Roman"/>
                <a:cs typeface="Times New Roman"/>
              </a:rPr>
              <a:t> </a:t>
            </a:r>
            <a:r>
              <a:rPr sz="2450" spc="75" dirty="0">
                <a:latin typeface="Times New Roman"/>
                <a:cs typeface="Times New Roman"/>
              </a:rPr>
              <a:t>What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fraction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will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come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out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positive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y</a:t>
            </a:r>
            <a:r>
              <a:rPr sz="2450" spc="225" dirty="0">
                <a:latin typeface="Cambria"/>
                <a:cs typeface="Cambria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direc- tion?</a:t>
            </a:r>
            <a:endParaRPr sz="2450">
              <a:latin typeface="Times New Roman"/>
              <a:cs typeface="Times New Roman"/>
            </a:endParaRPr>
          </a:p>
          <a:p>
            <a:pPr marL="24130">
              <a:lnSpc>
                <a:spcPct val="100000"/>
              </a:lnSpc>
              <a:spcBef>
                <a:spcPts val="1645"/>
              </a:spcBef>
            </a:pPr>
            <a:r>
              <a:rPr sz="2450" dirty="0">
                <a:latin typeface="Times New Roman"/>
                <a:cs typeface="Times New Roman"/>
              </a:rPr>
              <a:t>A.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0</a:t>
            </a:r>
            <a:endParaRPr sz="2450">
              <a:latin typeface="Times New Roman"/>
              <a:cs typeface="Times New Roman"/>
            </a:endParaRPr>
          </a:p>
          <a:p>
            <a:pPr marL="31750" marR="7420609" indent="3810">
              <a:lnSpc>
                <a:spcPct val="135500"/>
              </a:lnSpc>
            </a:pPr>
            <a:r>
              <a:rPr sz="2450" dirty="0">
                <a:latin typeface="Times New Roman"/>
                <a:cs typeface="Times New Roman"/>
              </a:rPr>
              <a:t>B.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65" dirty="0">
                <a:latin typeface="Times New Roman"/>
                <a:cs typeface="Times New Roman"/>
              </a:rPr>
              <a:t>1</a:t>
            </a:r>
            <a:r>
              <a:rPr sz="2450" spc="-65" dirty="0">
                <a:latin typeface="Cambria"/>
                <a:cs typeface="Cambria"/>
              </a:rPr>
              <a:t>/</a:t>
            </a:r>
            <a:r>
              <a:rPr sz="2450" spc="-65" dirty="0">
                <a:latin typeface="Times New Roman"/>
                <a:cs typeface="Times New Roman"/>
              </a:rPr>
              <a:t>2 </a:t>
            </a: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1</a:t>
            </a:r>
            <a:endParaRPr sz="2450">
              <a:latin typeface="Times New Roman"/>
              <a:cs typeface="Times New Roman"/>
            </a:endParaRPr>
          </a:p>
          <a:p>
            <a:pPr marL="1968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D.</a:t>
            </a:r>
            <a:r>
              <a:rPr sz="2450" spc="-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There’s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enough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information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know.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B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46151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7.6.</a:t>
            </a:r>
            <a:r>
              <a:rPr sz="1200" spc="229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SPIN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PROBLEM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MEASUREMENT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A</a:t>
            </a:r>
            <a:r>
              <a:rPr spc="210" dirty="0"/>
              <a:t> </a:t>
            </a:r>
            <a:r>
              <a:rPr spc="-10" dirty="0"/>
              <a:t>Stern-</a:t>
            </a:r>
            <a:r>
              <a:rPr dirty="0"/>
              <a:t>Gerlach</a:t>
            </a:r>
            <a:r>
              <a:rPr spc="210" dirty="0"/>
              <a:t> </a:t>
            </a:r>
            <a:r>
              <a:rPr dirty="0"/>
              <a:t>apparatus</a:t>
            </a:r>
            <a:r>
              <a:rPr spc="204" dirty="0"/>
              <a:t> </a:t>
            </a:r>
            <a:r>
              <a:rPr dirty="0"/>
              <a:t>oriented</a:t>
            </a:r>
            <a:r>
              <a:rPr spc="215" dirty="0"/>
              <a:t> </a:t>
            </a:r>
            <a:r>
              <a:rPr dirty="0"/>
              <a:t>in</a:t>
            </a:r>
            <a:r>
              <a:rPr spc="210" dirty="0"/>
              <a:t> </a:t>
            </a:r>
            <a:r>
              <a:rPr dirty="0"/>
              <a:t>the</a:t>
            </a:r>
            <a:r>
              <a:rPr spc="210" dirty="0"/>
              <a:t> </a:t>
            </a:r>
            <a:r>
              <a:rPr dirty="0">
                <a:latin typeface="Cambria"/>
                <a:cs typeface="Cambria"/>
              </a:rPr>
              <a:t>z</a:t>
            </a:r>
            <a:r>
              <a:rPr spc="395" dirty="0">
                <a:latin typeface="Cambria"/>
                <a:cs typeface="Cambria"/>
              </a:rPr>
              <a:t> </a:t>
            </a:r>
            <a:r>
              <a:rPr spc="-10" dirty="0"/>
              <a:t>direction.</a:t>
            </a:r>
            <a:r>
              <a:rPr spc="-215" dirty="0"/>
              <a:t> </a:t>
            </a:r>
            <a:r>
              <a:rPr dirty="0"/>
              <a:t>.</a:t>
            </a:r>
            <a:r>
              <a:rPr spc="-204" dirty="0"/>
              <a:t> </a:t>
            </a:r>
            <a:r>
              <a:rPr dirty="0"/>
              <a:t>.</a:t>
            </a:r>
            <a:r>
              <a:rPr spc="-210" dirty="0"/>
              <a:t> </a:t>
            </a:r>
            <a:r>
              <a:rPr spc="-10" dirty="0"/>
              <a:t>(Choose 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315" y="2187599"/>
            <a:ext cx="8256905" cy="331342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2270" marR="6350" indent="-370205" algn="just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Times New Roman"/>
                <a:cs typeface="Times New Roman"/>
              </a:rPr>
              <a:t>Changes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spin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z</a:t>
            </a:r>
            <a:r>
              <a:rPr sz="2450" dirty="0">
                <a:latin typeface="Times New Roman"/>
                <a:cs typeface="Times New Roman"/>
              </a:rPr>
              <a:t>-component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of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incoming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atoms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the 	</a:t>
            </a:r>
            <a:r>
              <a:rPr sz="2450" spc="-10" dirty="0">
                <a:latin typeface="Times New Roman"/>
                <a:cs typeface="Times New Roman"/>
              </a:rPr>
              <a:t>same.</a:t>
            </a:r>
            <a:endParaRPr sz="2450">
              <a:latin typeface="Times New Roman"/>
              <a:cs typeface="Times New Roman"/>
            </a:endParaRPr>
          </a:p>
          <a:p>
            <a:pPr marL="382270" marR="6350" indent="-35814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Times New Roman"/>
                <a:cs typeface="Times New Roman"/>
              </a:rPr>
              <a:t>Sends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incoming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atoms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two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different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directions,</a:t>
            </a:r>
            <a:r>
              <a:rPr sz="2450" spc="3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depending 	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4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their</a:t>
            </a:r>
            <a:r>
              <a:rPr sz="2450" spc="4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spin</a:t>
            </a:r>
            <a:r>
              <a:rPr sz="2450" spc="4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z</a:t>
            </a:r>
            <a:r>
              <a:rPr sz="2450" dirty="0">
                <a:latin typeface="Times New Roman"/>
                <a:cs typeface="Times New Roman"/>
              </a:rPr>
              <a:t>-components,</a:t>
            </a:r>
            <a:r>
              <a:rPr sz="2450" spc="48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while</a:t>
            </a:r>
            <a:r>
              <a:rPr sz="2450" spc="4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leaving</a:t>
            </a:r>
            <a:r>
              <a:rPr sz="2450" spc="40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spin</a:t>
            </a:r>
            <a:r>
              <a:rPr sz="2450" spc="400" dirty="0">
                <a:latin typeface="Times New Roman"/>
                <a:cs typeface="Times New Roman"/>
              </a:rPr>
              <a:t> </a:t>
            </a:r>
            <a:r>
              <a:rPr sz="2450" spc="190" dirty="0">
                <a:latin typeface="Cambria"/>
                <a:cs typeface="Cambria"/>
              </a:rPr>
              <a:t>x</a:t>
            </a:r>
            <a:r>
              <a:rPr sz="2450" spc="48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409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Cambria"/>
                <a:cs typeface="Cambria"/>
              </a:rPr>
              <a:t>y 	</a:t>
            </a:r>
            <a:r>
              <a:rPr sz="2450" dirty="0">
                <a:latin typeface="Times New Roman"/>
                <a:cs typeface="Times New Roman"/>
              </a:rPr>
              <a:t>components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unchanged.</a:t>
            </a:r>
            <a:endParaRPr sz="2450">
              <a:latin typeface="Times New Roman"/>
              <a:cs typeface="Times New Roman"/>
            </a:endParaRPr>
          </a:p>
          <a:p>
            <a:pPr marL="382270" marR="5080" indent="-36195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Times New Roman"/>
                <a:cs typeface="Times New Roman"/>
              </a:rPr>
              <a:t>Sends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incoming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atoms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two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different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directions,</a:t>
            </a:r>
            <a:r>
              <a:rPr sz="2450" spc="3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depending 	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3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their</a:t>
            </a:r>
            <a:r>
              <a:rPr sz="2450" spc="3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spin</a:t>
            </a:r>
            <a:r>
              <a:rPr sz="2450" spc="3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z</a:t>
            </a:r>
            <a:r>
              <a:rPr sz="2450" dirty="0">
                <a:latin typeface="Times New Roman"/>
                <a:cs typeface="Times New Roman"/>
              </a:rPr>
              <a:t>-components,</a:t>
            </a:r>
            <a:r>
              <a:rPr sz="2450" spc="3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while</a:t>
            </a:r>
            <a:r>
              <a:rPr sz="2450" spc="3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destroying</a:t>
            </a:r>
            <a:r>
              <a:rPr sz="2450" spc="3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3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information 	</a:t>
            </a:r>
            <a:r>
              <a:rPr sz="2450" spc="50" dirty="0">
                <a:latin typeface="Times New Roman"/>
                <a:cs typeface="Times New Roman"/>
              </a:rPr>
              <a:t>about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their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spin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spc="190" dirty="0">
                <a:latin typeface="Cambria"/>
                <a:cs typeface="Cambria"/>
              </a:rPr>
              <a:t>x</a:t>
            </a:r>
            <a:r>
              <a:rPr sz="2450" spc="25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-</a:t>
            </a:r>
            <a:r>
              <a:rPr sz="2450" spc="-10" dirty="0">
                <a:latin typeface="Times New Roman"/>
                <a:cs typeface="Times New Roman"/>
              </a:rPr>
              <a:t>components.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46151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7.6.</a:t>
            </a:r>
            <a:r>
              <a:rPr sz="1200" spc="229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SPIN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PROBLEM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MEASUREMENT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A</a:t>
            </a:r>
            <a:r>
              <a:rPr spc="210" dirty="0"/>
              <a:t> </a:t>
            </a:r>
            <a:r>
              <a:rPr spc="-10" dirty="0"/>
              <a:t>Stern-</a:t>
            </a:r>
            <a:r>
              <a:rPr dirty="0"/>
              <a:t>Gerlach</a:t>
            </a:r>
            <a:r>
              <a:rPr spc="210" dirty="0"/>
              <a:t> </a:t>
            </a:r>
            <a:r>
              <a:rPr dirty="0"/>
              <a:t>apparatus</a:t>
            </a:r>
            <a:r>
              <a:rPr spc="204" dirty="0"/>
              <a:t> </a:t>
            </a:r>
            <a:r>
              <a:rPr dirty="0"/>
              <a:t>oriented</a:t>
            </a:r>
            <a:r>
              <a:rPr spc="215" dirty="0"/>
              <a:t> </a:t>
            </a:r>
            <a:r>
              <a:rPr dirty="0"/>
              <a:t>in</a:t>
            </a:r>
            <a:r>
              <a:rPr spc="210" dirty="0"/>
              <a:t> </a:t>
            </a:r>
            <a:r>
              <a:rPr dirty="0"/>
              <a:t>the</a:t>
            </a:r>
            <a:r>
              <a:rPr spc="210" dirty="0"/>
              <a:t> </a:t>
            </a:r>
            <a:r>
              <a:rPr dirty="0">
                <a:latin typeface="Cambria"/>
                <a:cs typeface="Cambria"/>
              </a:rPr>
              <a:t>z</a:t>
            </a:r>
            <a:r>
              <a:rPr spc="395" dirty="0">
                <a:latin typeface="Cambria"/>
                <a:cs typeface="Cambria"/>
              </a:rPr>
              <a:t> </a:t>
            </a:r>
            <a:r>
              <a:rPr spc="-10" dirty="0"/>
              <a:t>direction.</a:t>
            </a:r>
            <a:r>
              <a:rPr spc="-215" dirty="0"/>
              <a:t> </a:t>
            </a:r>
            <a:r>
              <a:rPr dirty="0"/>
              <a:t>.</a:t>
            </a:r>
            <a:r>
              <a:rPr spc="-204" dirty="0"/>
              <a:t> </a:t>
            </a:r>
            <a:r>
              <a:rPr dirty="0"/>
              <a:t>.</a:t>
            </a:r>
            <a:r>
              <a:rPr spc="-210" dirty="0"/>
              <a:t> </a:t>
            </a:r>
            <a:r>
              <a:rPr spc="-10" dirty="0"/>
              <a:t>(Choose 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45" y="2187599"/>
            <a:ext cx="8268970" cy="393382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6350" indent="-370205" algn="just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Changes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spin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z</a:t>
            </a:r>
            <a:r>
              <a:rPr sz="2450" dirty="0">
                <a:latin typeface="Times New Roman"/>
                <a:cs typeface="Times New Roman"/>
              </a:rPr>
              <a:t>-component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of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incoming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atoms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the 	</a:t>
            </a:r>
            <a:r>
              <a:rPr sz="2450" spc="-10" dirty="0">
                <a:latin typeface="Times New Roman"/>
                <a:cs typeface="Times New Roman"/>
              </a:rPr>
              <a:t>same.</a:t>
            </a:r>
            <a:endParaRPr sz="2450">
              <a:latin typeface="Times New Roman"/>
              <a:cs typeface="Times New Roman"/>
            </a:endParaRPr>
          </a:p>
          <a:p>
            <a:pPr marL="393700" marR="6350" indent="-35814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Sends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incoming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atoms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two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different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directions,</a:t>
            </a:r>
            <a:r>
              <a:rPr sz="2450" spc="3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depending 	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4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their</a:t>
            </a:r>
            <a:r>
              <a:rPr sz="2450" spc="4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spin</a:t>
            </a:r>
            <a:r>
              <a:rPr sz="2450" spc="4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z</a:t>
            </a:r>
            <a:r>
              <a:rPr sz="2450" dirty="0">
                <a:latin typeface="Times New Roman"/>
                <a:cs typeface="Times New Roman"/>
              </a:rPr>
              <a:t>-components,</a:t>
            </a:r>
            <a:r>
              <a:rPr sz="2450" spc="48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while</a:t>
            </a:r>
            <a:r>
              <a:rPr sz="2450" spc="4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leaving</a:t>
            </a:r>
            <a:r>
              <a:rPr sz="2450" spc="40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spin</a:t>
            </a:r>
            <a:r>
              <a:rPr sz="2450" spc="400" dirty="0">
                <a:latin typeface="Times New Roman"/>
                <a:cs typeface="Times New Roman"/>
              </a:rPr>
              <a:t> </a:t>
            </a:r>
            <a:r>
              <a:rPr sz="2450" spc="190" dirty="0">
                <a:latin typeface="Cambria"/>
                <a:cs typeface="Cambria"/>
              </a:rPr>
              <a:t>x</a:t>
            </a:r>
            <a:r>
              <a:rPr sz="2450" spc="48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409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Cambria"/>
                <a:cs typeface="Cambria"/>
              </a:rPr>
              <a:t>y 	</a:t>
            </a:r>
            <a:r>
              <a:rPr sz="2450" dirty="0">
                <a:latin typeface="Times New Roman"/>
                <a:cs typeface="Times New Roman"/>
              </a:rPr>
              <a:t>components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unchanged.</a:t>
            </a:r>
            <a:endParaRPr sz="2450">
              <a:latin typeface="Times New Roman"/>
              <a:cs typeface="Times New Roman"/>
            </a:endParaRPr>
          </a:p>
          <a:p>
            <a:pPr marL="393700" marR="5080" indent="-36195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Sends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incoming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atoms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two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different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directions,</a:t>
            </a:r>
            <a:r>
              <a:rPr sz="2450" spc="3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depending 	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3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their</a:t>
            </a:r>
            <a:r>
              <a:rPr sz="2450" spc="3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spin</a:t>
            </a:r>
            <a:r>
              <a:rPr sz="2450" spc="3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z</a:t>
            </a:r>
            <a:r>
              <a:rPr sz="2450" dirty="0">
                <a:latin typeface="Times New Roman"/>
                <a:cs typeface="Times New Roman"/>
              </a:rPr>
              <a:t>-components,</a:t>
            </a:r>
            <a:r>
              <a:rPr sz="2450" spc="3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while</a:t>
            </a:r>
            <a:r>
              <a:rPr sz="2450" spc="3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destroying</a:t>
            </a:r>
            <a:r>
              <a:rPr sz="2450" spc="3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3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information 	</a:t>
            </a:r>
            <a:r>
              <a:rPr sz="2450" spc="50" dirty="0">
                <a:latin typeface="Times New Roman"/>
                <a:cs typeface="Times New Roman"/>
              </a:rPr>
              <a:t>about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their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spin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spc="190" dirty="0">
                <a:latin typeface="Cambria"/>
                <a:cs typeface="Cambria"/>
              </a:rPr>
              <a:t>x</a:t>
            </a:r>
            <a:r>
              <a:rPr sz="2450" spc="25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-</a:t>
            </a:r>
            <a:r>
              <a:rPr sz="2450" spc="-10" dirty="0">
                <a:latin typeface="Times New Roman"/>
                <a:cs typeface="Times New Roman"/>
              </a:rPr>
              <a:t>components.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C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46151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7.6.</a:t>
            </a:r>
            <a:r>
              <a:rPr sz="1200" spc="229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SPIN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PROBLEM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MEASUREMENT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758507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The</a:t>
            </a:r>
            <a:r>
              <a:rPr spc="40" dirty="0"/>
              <a:t> </a:t>
            </a:r>
            <a:r>
              <a:rPr spc="190" dirty="0">
                <a:latin typeface="Cambria"/>
                <a:cs typeface="Cambria"/>
              </a:rPr>
              <a:t>x</a:t>
            </a:r>
            <a:r>
              <a:rPr spc="170" dirty="0">
                <a:latin typeface="Cambria"/>
                <a:cs typeface="Cambria"/>
              </a:rPr>
              <a:t> </a:t>
            </a:r>
            <a:r>
              <a:rPr dirty="0"/>
              <a:t>and</a:t>
            </a:r>
            <a:r>
              <a:rPr spc="105" dirty="0"/>
              <a:t> </a:t>
            </a:r>
            <a:r>
              <a:rPr dirty="0">
                <a:latin typeface="Cambria"/>
                <a:cs typeface="Cambria"/>
              </a:rPr>
              <a:t>z</a:t>
            </a:r>
            <a:r>
              <a:rPr spc="275" dirty="0">
                <a:latin typeface="Cambria"/>
                <a:cs typeface="Cambria"/>
              </a:rPr>
              <a:t> </a:t>
            </a:r>
            <a:r>
              <a:rPr dirty="0"/>
              <a:t>components</a:t>
            </a:r>
            <a:r>
              <a:rPr spc="100" dirty="0"/>
              <a:t> </a:t>
            </a:r>
            <a:r>
              <a:rPr dirty="0"/>
              <a:t>of</a:t>
            </a:r>
            <a:r>
              <a:rPr spc="100" dirty="0"/>
              <a:t> </a:t>
            </a:r>
            <a:r>
              <a:rPr dirty="0"/>
              <a:t>an</a:t>
            </a:r>
            <a:r>
              <a:rPr spc="100" dirty="0"/>
              <a:t> </a:t>
            </a:r>
            <a:r>
              <a:rPr dirty="0"/>
              <a:t>atom’s</a:t>
            </a:r>
            <a:r>
              <a:rPr spc="95" dirty="0"/>
              <a:t> </a:t>
            </a:r>
            <a:r>
              <a:rPr spc="-10" dirty="0"/>
              <a:t>spin.</a:t>
            </a:r>
            <a:r>
              <a:rPr spc="-229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(Choose</a:t>
            </a:r>
            <a:r>
              <a:rPr spc="10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1679681"/>
            <a:ext cx="8258175" cy="318897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-10" dirty="0">
                <a:latin typeface="Times New Roman"/>
                <a:cs typeface="Times New Roman"/>
              </a:rPr>
              <a:t>Have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correlation.</a:t>
            </a:r>
            <a:endParaRPr sz="2450">
              <a:latin typeface="Times New Roman"/>
              <a:cs typeface="Times New Roman"/>
            </a:endParaRPr>
          </a:p>
          <a:p>
            <a:pPr marL="386715" marR="5080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always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state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where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known,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neither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is 	</a:t>
            </a:r>
            <a:r>
              <a:rPr sz="2450" spc="-10" dirty="0">
                <a:latin typeface="Times New Roman"/>
                <a:cs typeface="Times New Roman"/>
              </a:rPr>
              <a:t>known.</a:t>
            </a:r>
            <a:endParaRPr sz="2450">
              <a:latin typeface="Times New Roman"/>
              <a:cs typeface="Times New Roman"/>
            </a:endParaRPr>
          </a:p>
          <a:p>
            <a:pPr marL="386715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always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state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where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known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other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is 	</a:t>
            </a:r>
            <a:r>
              <a:rPr sz="2450" spc="-20" dirty="0">
                <a:latin typeface="Times New Roman"/>
                <a:cs typeface="Times New Roman"/>
              </a:rPr>
              <a:t>not.</a:t>
            </a:r>
            <a:endParaRPr sz="2450">
              <a:latin typeface="Times New Roman"/>
              <a:cs typeface="Times New Roman"/>
            </a:endParaRPr>
          </a:p>
          <a:p>
            <a:pPr marL="386080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Times New Roman"/>
                <a:cs typeface="Times New Roman"/>
              </a:rPr>
              <a:t>May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simultaneously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unknown,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cannot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simulta- 	neously</a:t>
            </a:r>
            <a:r>
              <a:rPr sz="2450" spc="-10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known.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46151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7.6.</a:t>
            </a:r>
            <a:r>
              <a:rPr sz="1200" spc="229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SPIN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PROBLEM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MEASUREMENT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758507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The</a:t>
            </a:r>
            <a:r>
              <a:rPr spc="40" dirty="0"/>
              <a:t> </a:t>
            </a:r>
            <a:r>
              <a:rPr spc="190" dirty="0">
                <a:latin typeface="Cambria"/>
                <a:cs typeface="Cambria"/>
              </a:rPr>
              <a:t>x</a:t>
            </a:r>
            <a:r>
              <a:rPr spc="170" dirty="0">
                <a:latin typeface="Cambria"/>
                <a:cs typeface="Cambria"/>
              </a:rPr>
              <a:t> </a:t>
            </a:r>
            <a:r>
              <a:rPr dirty="0"/>
              <a:t>and</a:t>
            </a:r>
            <a:r>
              <a:rPr spc="105" dirty="0"/>
              <a:t> </a:t>
            </a:r>
            <a:r>
              <a:rPr dirty="0">
                <a:latin typeface="Cambria"/>
                <a:cs typeface="Cambria"/>
              </a:rPr>
              <a:t>z</a:t>
            </a:r>
            <a:r>
              <a:rPr spc="275" dirty="0">
                <a:latin typeface="Cambria"/>
                <a:cs typeface="Cambria"/>
              </a:rPr>
              <a:t> </a:t>
            </a:r>
            <a:r>
              <a:rPr dirty="0"/>
              <a:t>components</a:t>
            </a:r>
            <a:r>
              <a:rPr spc="100" dirty="0"/>
              <a:t> </a:t>
            </a:r>
            <a:r>
              <a:rPr dirty="0"/>
              <a:t>of</a:t>
            </a:r>
            <a:r>
              <a:rPr spc="100" dirty="0"/>
              <a:t> </a:t>
            </a:r>
            <a:r>
              <a:rPr dirty="0"/>
              <a:t>an</a:t>
            </a:r>
            <a:r>
              <a:rPr spc="100" dirty="0"/>
              <a:t> </a:t>
            </a:r>
            <a:r>
              <a:rPr dirty="0"/>
              <a:t>atom’s</a:t>
            </a:r>
            <a:r>
              <a:rPr spc="95" dirty="0"/>
              <a:t> </a:t>
            </a:r>
            <a:r>
              <a:rPr spc="-10" dirty="0"/>
              <a:t>spin.</a:t>
            </a:r>
            <a:r>
              <a:rPr spc="-229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(Choose</a:t>
            </a:r>
            <a:r>
              <a:rPr spc="10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45" y="1679681"/>
            <a:ext cx="8265159" cy="3808729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-10" dirty="0">
                <a:latin typeface="Times New Roman"/>
                <a:cs typeface="Times New Roman"/>
              </a:rPr>
              <a:t>Have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correlation.</a:t>
            </a:r>
            <a:endParaRPr sz="2450">
              <a:latin typeface="Times New Roman"/>
              <a:cs typeface="Times New Roman"/>
            </a:endParaRPr>
          </a:p>
          <a:p>
            <a:pPr marL="393700" marR="5080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always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state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where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known,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neither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is 	</a:t>
            </a:r>
            <a:r>
              <a:rPr sz="2450" spc="-10" dirty="0">
                <a:latin typeface="Times New Roman"/>
                <a:cs typeface="Times New Roman"/>
              </a:rPr>
              <a:t>known.</a:t>
            </a:r>
            <a:endParaRPr sz="2450">
              <a:latin typeface="Times New Roman"/>
              <a:cs typeface="Times New Roman"/>
            </a:endParaRPr>
          </a:p>
          <a:p>
            <a:pPr marL="393700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always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state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where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known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other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is 	</a:t>
            </a:r>
            <a:r>
              <a:rPr sz="2450" spc="-20" dirty="0">
                <a:latin typeface="Times New Roman"/>
                <a:cs typeface="Times New Roman"/>
              </a:rPr>
              <a:t>not.</a:t>
            </a:r>
            <a:endParaRPr sz="2450">
              <a:latin typeface="Times New Roman"/>
              <a:cs typeface="Times New Roman"/>
            </a:endParaRPr>
          </a:p>
          <a:p>
            <a:pPr marL="393065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May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simultaneously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unknown,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cannot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simulta- 	neously</a:t>
            </a:r>
            <a:r>
              <a:rPr sz="2450" spc="-10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known.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D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20687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7.1.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For</a:t>
            </a:r>
            <a:r>
              <a:rPr spc="-40" dirty="0"/>
              <a:t> </a:t>
            </a:r>
            <a:r>
              <a:rPr dirty="0"/>
              <a:t>each</a:t>
            </a:r>
            <a:r>
              <a:rPr spc="-35" dirty="0"/>
              <a:t> </a:t>
            </a:r>
            <a:r>
              <a:rPr spc="-30" dirty="0"/>
              <a:t>of</a:t>
            </a:r>
            <a:r>
              <a:rPr spc="-35" dirty="0"/>
              <a:t> </a:t>
            </a:r>
            <a:r>
              <a:rPr dirty="0"/>
              <a:t>the</a:t>
            </a:r>
            <a:r>
              <a:rPr spc="-35" dirty="0"/>
              <a:t> </a:t>
            </a:r>
            <a:r>
              <a:rPr spc="-65" dirty="0"/>
              <a:t>following,</a:t>
            </a:r>
            <a:r>
              <a:rPr spc="-20" dirty="0"/>
              <a:t> </a:t>
            </a:r>
            <a:r>
              <a:rPr dirty="0"/>
              <a:t>say</a:t>
            </a:r>
            <a:r>
              <a:rPr spc="-35" dirty="0"/>
              <a:t> </a:t>
            </a:r>
            <a:r>
              <a:rPr dirty="0"/>
              <a:t>whether</a:t>
            </a:r>
            <a:r>
              <a:rPr spc="-35" dirty="0"/>
              <a:t> </a:t>
            </a:r>
            <a:r>
              <a:rPr spc="65" dirty="0"/>
              <a:t>it</a:t>
            </a:r>
            <a:r>
              <a:rPr spc="-35" dirty="0"/>
              <a:t> </a:t>
            </a:r>
            <a:r>
              <a:rPr dirty="0"/>
              <a:t>is</a:t>
            </a:r>
            <a:r>
              <a:rPr spc="-35" dirty="0"/>
              <a:t> </a:t>
            </a:r>
            <a:r>
              <a:rPr spc="-20" dirty="0"/>
              <a:t>possible</a:t>
            </a:r>
            <a:r>
              <a:rPr spc="-35" dirty="0"/>
              <a:t> </a:t>
            </a:r>
            <a:r>
              <a:rPr dirty="0"/>
              <a:t>for</a:t>
            </a:r>
            <a:r>
              <a:rPr spc="-30" dirty="0"/>
              <a:t> </a:t>
            </a:r>
            <a:r>
              <a:rPr dirty="0"/>
              <a:t>a</a:t>
            </a:r>
            <a:r>
              <a:rPr spc="-35" dirty="0"/>
              <a:t> </a:t>
            </a:r>
            <a:r>
              <a:rPr spc="-10" dirty="0"/>
              <a:t>hydrogen </a:t>
            </a:r>
            <a:r>
              <a:rPr dirty="0"/>
              <a:t>atom</a:t>
            </a:r>
            <a:r>
              <a:rPr spc="280" dirty="0"/>
              <a:t> </a:t>
            </a:r>
            <a:r>
              <a:rPr spc="-10" dirty="0"/>
              <a:t>eigenstate.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80491" y="2170390"/>
            <a:ext cx="130429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1.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i="1" spc="110" dirty="0">
                <a:latin typeface="Times New Roman"/>
                <a:cs typeface="Times New Roman"/>
              </a:rPr>
              <a:t>|</a:t>
            </a:r>
            <a:r>
              <a:rPr sz="2450" spc="-1140" dirty="0">
                <a:latin typeface="Cambria"/>
                <a:cs typeface="Cambria"/>
              </a:rPr>
              <a:t>L</a:t>
            </a:r>
            <a:r>
              <a:rPr sz="3675" spc="165" baseline="14739" dirty="0">
                <a:latin typeface="Cambria"/>
                <a:cs typeface="Cambria"/>
              </a:rPr>
              <a:t>⃗</a:t>
            </a:r>
            <a:r>
              <a:rPr sz="3675" spc="-300" baseline="14739" dirty="0">
                <a:latin typeface="Cambria"/>
                <a:cs typeface="Cambria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|</a:t>
            </a:r>
            <a:r>
              <a:rPr sz="2450" i="1" spc="5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450" dirty="0">
                <a:latin typeface="Lucida Sans Unicode"/>
                <a:cs typeface="Lucida Sans Unicode"/>
              </a:rPr>
              <a:t>ℏ</a:t>
            </a:r>
            <a:endParaRPr sz="2450">
              <a:latin typeface="Lucida Sans Unicode"/>
              <a:cs typeface="Lucida Sans Unicod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7791" y="2548145"/>
            <a:ext cx="1740535" cy="2872740"/>
          </a:xfrm>
          <a:prstGeom prst="rect">
            <a:avLst/>
          </a:prstGeom>
        </p:spPr>
        <p:txBody>
          <a:bodyPr vert="horz" wrap="square" lIns="0" tIns="207645" rIns="0" bIns="0" rtlCol="0">
            <a:spAutoFit/>
          </a:bodyPr>
          <a:lstStyle/>
          <a:p>
            <a:pPr marL="323850">
              <a:lnSpc>
                <a:spcPct val="100000"/>
              </a:lnSpc>
              <a:spcBef>
                <a:spcPts val="1635"/>
              </a:spcBef>
            </a:pPr>
            <a:r>
              <a:rPr sz="2450" b="1" spc="-65" dirty="0">
                <a:latin typeface="Georgia"/>
                <a:cs typeface="Georgia"/>
              </a:rPr>
              <a:t>Solution:</a:t>
            </a:r>
            <a:endParaRPr sz="2450">
              <a:latin typeface="Georgia"/>
              <a:cs typeface="Georgia"/>
            </a:endParaRPr>
          </a:p>
          <a:p>
            <a:pPr marL="334010" indent="-295910">
              <a:lnSpc>
                <a:spcPct val="100000"/>
              </a:lnSpc>
              <a:spcBef>
                <a:spcPts val="1545"/>
              </a:spcBef>
              <a:buFont typeface="Times New Roman"/>
              <a:buAutoNum type="arabicPeriod" startAt="2"/>
              <a:tabLst>
                <a:tab pos="334010" algn="l"/>
              </a:tabLst>
            </a:pPr>
            <a:r>
              <a:rPr sz="2450" spc="160" dirty="0">
                <a:latin typeface="Cambria"/>
                <a:cs typeface="Cambria"/>
              </a:rPr>
              <a:t>L</a:t>
            </a:r>
            <a:r>
              <a:rPr sz="3075" spc="240" baseline="-9485" dirty="0">
                <a:latin typeface="Cambria"/>
                <a:cs typeface="Cambria"/>
              </a:rPr>
              <a:t>z</a:t>
            </a:r>
            <a:r>
              <a:rPr sz="3075" spc="569" baseline="-9485" dirty="0">
                <a:latin typeface="Cambria"/>
                <a:cs typeface="Cambria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450" dirty="0">
                <a:latin typeface="Lucida Sans Unicode"/>
                <a:cs typeface="Lucida Sans Unicode"/>
              </a:rPr>
              <a:t>ℏ</a:t>
            </a:r>
            <a:endParaRPr sz="2450">
              <a:latin typeface="Lucida Sans Unicode"/>
              <a:cs typeface="Lucida Sans Unicode"/>
            </a:endParaRPr>
          </a:p>
          <a:p>
            <a:pPr marL="323850">
              <a:lnSpc>
                <a:spcPct val="100000"/>
              </a:lnSpc>
              <a:spcBef>
                <a:spcPts val="1540"/>
              </a:spcBef>
            </a:pPr>
            <a:r>
              <a:rPr sz="2450" b="1" spc="-65" dirty="0">
                <a:latin typeface="Georgia"/>
                <a:cs typeface="Georgia"/>
              </a:rPr>
              <a:t>Solution:</a:t>
            </a:r>
            <a:endParaRPr sz="2450">
              <a:latin typeface="Georgia"/>
              <a:cs typeface="Georgia"/>
            </a:endParaRPr>
          </a:p>
          <a:p>
            <a:pPr marL="334010" indent="-295910">
              <a:lnSpc>
                <a:spcPct val="100000"/>
              </a:lnSpc>
              <a:spcBef>
                <a:spcPts val="1545"/>
              </a:spcBef>
              <a:buFont typeface="Times New Roman"/>
              <a:buAutoNum type="arabicPeriod" startAt="3"/>
              <a:tabLst>
                <a:tab pos="334010" algn="l"/>
              </a:tabLst>
            </a:pPr>
            <a:r>
              <a:rPr sz="2450" spc="160" dirty="0">
                <a:latin typeface="Cambria"/>
                <a:cs typeface="Cambria"/>
              </a:rPr>
              <a:t>L</a:t>
            </a:r>
            <a:r>
              <a:rPr sz="3075" spc="240" baseline="-9485" dirty="0">
                <a:latin typeface="Cambria"/>
                <a:cs typeface="Cambria"/>
              </a:rPr>
              <a:t>z</a:t>
            </a:r>
            <a:r>
              <a:rPr sz="3075" spc="569" baseline="-9485" dirty="0">
                <a:latin typeface="Cambria"/>
                <a:cs typeface="Cambria"/>
              </a:rPr>
              <a:t> </a:t>
            </a:r>
            <a:r>
              <a:rPr sz="2450" spc="515" dirty="0">
                <a:latin typeface="Cambria"/>
                <a:cs typeface="Cambria"/>
              </a:rPr>
              <a:t>&gt;</a:t>
            </a:r>
            <a:r>
              <a:rPr sz="2450" spc="150" dirty="0">
                <a:latin typeface="Cambria"/>
                <a:cs typeface="Cambria"/>
              </a:rPr>
              <a:t> </a:t>
            </a:r>
            <a:r>
              <a:rPr sz="2450" i="1" spc="110" dirty="0">
                <a:latin typeface="Times New Roman"/>
                <a:cs typeface="Times New Roman"/>
              </a:rPr>
              <a:t>|</a:t>
            </a:r>
            <a:r>
              <a:rPr sz="2450" spc="-1140" dirty="0">
                <a:latin typeface="Cambria"/>
                <a:cs typeface="Cambria"/>
              </a:rPr>
              <a:t>L</a:t>
            </a:r>
            <a:r>
              <a:rPr sz="3675" spc="165" baseline="14739" dirty="0">
                <a:latin typeface="Cambria"/>
                <a:cs typeface="Cambria"/>
              </a:rPr>
              <a:t>⃗</a:t>
            </a:r>
            <a:r>
              <a:rPr sz="3675" spc="-292" baseline="14739" dirty="0">
                <a:latin typeface="Cambria"/>
                <a:cs typeface="Cambria"/>
              </a:rPr>
              <a:t> </a:t>
            </a:r>
            <a:r>
              <a:rPr sz="2450" i="1" spc="-50" dirty="0">
                <a:latin typeface="Times New Roman"/>
                <a:cs typeface="Times New Roman"/>
              </a:rPr>
              <a:t>|</a:t>
            </a:r>
            <a:endParaRPr sz="2450">
              <a:latin typeface="Times New Roman"/>
              <a:cs typeface="Times New Roman"/>
            </a:endParaRPr>
          </a:p>
          <a:p>
            <a:pPr marL="323850">
              <a:lnSpc>
                <a:spcPct val="100000"/>
              </a:lnSpc>
              <a:spcBef>
                <a:spcPts val="1545"/>
              </a:spcBef>
            </a:pPr>
            <a:r>
              <a:rPr sz="2450" b="1" spc="-65" dirty="0">
                <a:latin typeface="Georgia"/>
                <a:cs typeface="Georgia"/>
              </a:rPr>
              <a:t>Solution:</a:t>
            </a:r>
            <a:endParaRPr sz="2450">
              <a:latin typeface="Georgia"/>
              <a:cs typeface="Georgi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88374" y="2739756"/>
            <a:ext cx="133286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30" dirty="0">
                <a:latin typeface="Times New Roman"/>
                <a:cs typeface="Times New Roman"/>
              </a:rPr>
              <a:t>impossible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688374" y="3878489"/>
            <a:ext cx="1010919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35" dirty="0">
                <a:latin typeface="Times New Roman"/>
                <a:cs typeface="Times New Roman"/>
              </a:rPr>
              <a:t>possible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88374" y="5017210"/>
            <a:ext cx="133286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30" dirty="0">
                <a:latin typeface="Times New Roman"/>
                <a:cs typeface="Times New Roman"/>
              </a:rPr>
              <a:t>impossible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46214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7.6.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SPIN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PROBLEM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MEASUREMENT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33056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-80" dirty="0"/>
              <a:t>A </a:t>
            </a:r>
            <a:r>
              <a:rPr spc="-45" dirty="0"/>
              <a:t>million</a:t>
            </a:r>
            <a:r>
              <a:rPr spc="-85" dirty="0"/>
              <a:t> </a:t>
            </a:r>
            <a:r>
              <a:rPr i="1" dirty="0">
                <a:latin typeface="Times New Roman"/>
                <a:cs typeface="Times New Roman"/>
              </a:rPr>
              <a:t>↑</a:t>
            </a:r>
            <a:r>
              <a:rPr i="1" spc="-80" dirty="0">
                <a:latin typeface="Times New Roman"/>
                <a:cs typeface="Times New Roman"/>
              </a:rPr>
              <a:t> </a:t>
            </a:r>
            <a:r>
              <a:rPr spc="-50" dirty="0"/>
              <a:t>silver</a:t>
            </a:r>
            <a:r>
              <a:rPr spc="-80" dirty="0"/>
              <a:t> </a:t>
            </a:r>
            <a:r>
              <a:rPr dirty="0"/>
              <a:t>atoms</a:t>
            </a:r>
            <a:r>
              <a:rPr spc="-80" dirty="0"/>
              <a:t> </a:t>
            </a:r>
            <a:r>
              <a:rPr spc="-35" dirty="0"/>
              <a:t>passes</a:t>
            </a:r>
            <a:r>
              <a:rPr spc="-75" dirty="0"/>
              <a:t> </a:t>
            </a:r>
            <a:r>
              <a:rPr dirty="0"/>
              <a:t>through</a:t>
            </a:r>
            <a:r>
              <a:rPr spc="-80" dirty="0"/>
              <a:t> </a:t>
            </a:r>
            <a:r>
              <a:rPr dirty="0"/>
              <a:t>an</a:t>
            </a:r>
            <a:r>
              <a:rPr spc="-85" dirty="0"/>
              <a:t> </a:t>
            </a:r>
            <a:r>
              <a:rPr spc="75" dirty="0">
                <a:latin typeface="Cambria"/>
                <a:cs typeface="Cambria"/>
              </a:rPr>
              <a:t>x</a:t>
            </a:r>
            <a:r>
              <a:rPr spc="75" dirty="0"/>
              <a:t>-</a:t>
            </a:r>
            <a:r>
              <a:rPr spc="-20" dirty="0"/>
              <a:t>oriented</a:t>
            </a:r>
            <a:r>
              <a:rPr spc="-80" dirty="0"/>
              <a:t> </a:t>
            </a:r>
            <a:r>
              <a:rPr spc="-10" dirty="0"/>
              <a:t>Stern-Gerlach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1588374"/>
            <a:ext cx="8260080" cy="326326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5875" marR="5080">
              <a:lnSpc>
                <a:spcPct val="101699"/>
              </a:lnSpc>
              <a:spcBef>
                <a:spcPts val="75"/>
              </a:spcBef>
              <a:tabLst>
                <a:tab pos="4184015" algn="l"/>
              </a:tabLst>
            </a:pPr>
            <a:r>
              <a:rPr sz="2450" dirty="0">
                <a:latin typeface="Times New Roman"/>
                <a:cs typeface="Times New Roman"/>
              </a:rPr>
              <a:t>apparatus,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then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ones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came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out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positive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passed </a:t>
            </a:r>
            <a:r>
              <a:rPr sz="2450" dirty="0">
                <a:latin typeface="Times New Roman"/>
                <a:cs typeface="Times New Roman"/>
              </a:rPr>
              <a:t>through</a:t>
            </a:r>
            <a:r>
              <a:rPr sz="2450" spc="20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z</a:t>
            </a:r>
            <a:r>
              <a:rPr sz="2450" dirty="0">
                <a:latin typeface="Times New Roman"/>
                <a:cs typeface="Times New Roman"/>
              </a:rPr>
              <a:t>-oriented</a:t>
            </a:r>
            <a:r>
              <a:rPr sz="2450" spc="2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apparatus.</a:t>
            </a:r>
            <a:r>
              <a:rPr sz="2450" dirty="0">
                <a:latin typeface="Times New Roman"/>
                <a:cs typeface="Times New Roman"/>
              </a:rPr>
              <a:t>	Roughly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how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many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come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out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as</a:t>
            </a:r>
            <a:endParaRPr sz="2450">
              <a:latin typeface="Times New Roman"/>
              <a:cs typeface="Times New Roman"/>
            </a:endParaRPr>
          </a:p>
          <a:p>
            <a:pPr marL="15875">
              <a:lnSpc>
                <a:spcPct val="100000"/>
              </a:lnSpc>
              <a:spcBef>
                <a:spcPts val="50"/>
              </a:spcBef>
            </a:pPr>
            <a:r>
              <a:rPr sz="2450" i="1" spc="-25" dirty="0">
                <a:latin typeface="Times New Roman"/>
                <a:cs typeface="Times New Roman"/>
              </a:rPr>
              <a:t>↓</a:t>
            </a:r>
            <a:r>
              <a:rPr sz="2450" spc="-25" dirty="0">
                <a:latin typeface="Times New Roman"/>
                <a:cs typeface="Times New Roman"/>
              </a:rPr>
              <a:t>?</a:t>
            </a:r>
            <a:endParaRPr sz="2450">
              <a:latin typeface="Times New Roman"/>
              <a:cs typeface="Times New Roman"/>
            </a:endParaRPr>
          </a:p>
          <a:p>
            <a:pPr marL="386715" indent="-370205">
              <a:lnSpc>
                <a:spcPct val="100000"/>
              </a:lnSpc>
              <a:spcBef>
                <a:spcPts val="16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million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Half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million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quarter</a:t>
            </a:r>
            <a:r>
              <a:rPr sz="2450" spc="2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million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20" dirty="0">
                <a:latin typeface="Times New Roman"/>
                <a:cs typeface="Times New Roman"/>
              </a:rPr>
              <a:t>None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46214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7.6.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SPIN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PROBLEM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MEASUREMENT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33056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-80" dirty="0"/>
              <a:t>A </a:t>
            </a:r>
            <a:r>
              <a:rPr spc="-45" dirty="0"/>
              <a:t>million</a:t>
            </a:r>
            <a:r>
              <a:rPr spc="-85" dirty="0"/>
              <a:t> </a:t>
            </a:r>
            <a:r>
              <a:rPr i="1" dirty="0">
                <a:latin typeface="Times New Roman"/>
                <a:cs typeface="Times New Roman"/>
              </a:rPr>
              <a:t>↑</a:t>
            </a:r>
            <a:r>
              <a:rPr i="1" spc="-80" dirty="0">
                <a:latin typeface="Times New Roman"/>
                <a:cs typeface="Times New Roman"/>
              </a:rPr>
              <a:t> </a:t>
            </a:r>
            <a:r>
              <a:rPr spc="-50" dirty="0"/>
              <a:t>silver</a:t>
            </a:r>
            <a:r>
              <a:rPr spc="-80" dirty="0"/>
              <a:t> </a:t>
            </a:r>
            <a:r>
              <a:rPr dirty="0"/>
              <a:t>atoms</a:t>
            </a:r>
            <a:r>
              <a:rPr spc="-80" dirty="0"/>
              <a:t> </a:t>
            </a:r>
            <a:r>
              <a:rPr spc="-35" dirty="0"/>
              <a:t>passes</a:t>
            </a:r>
            <a:r>
              <a:rPr spc="-75" dirty="0"/>
              <a:t> </a:t>
            </a:r>
            <a:r>
              <a:rPr dirty="0"/>
              <a:t>through</a:t>
            </a:r>
            <a:r>
              <a:rPr spc="-80" dirty="0"/>
              <a:t> </a:t>
            </a:r>
            <a:r>
              <a:rPr dirty="0"/>
              <a:t>an</a:t>
            </a:r>
            <a:r>
              <a:rPr spc="-85" dirty="0"/>
              <a:t> </a:t>
            </a:r>
            <a:r>
              <a:rPr spc="75" dirty="0">
                <a:latin typeface="Cambria"/>
                <a:cs typeface="Cambria"/>
              </a:rPr>
              <a:t>x</a:t>
            </a:r>
            <a:r>
              <a:rPr spc="75" dirty="0"/>
              <a:t>-</a:t>
            </a:r>
            <a:r>
              <a:rPr spc="-20" dirty="0"/>
              <a:t>oriented</a:t>
            </a:r>
            <a:r>
              <a:rPr spc="-80" dirty="0"/>
              <a:t> </a:t>
            </a:r>
            <a:r>
              <a:rPr spc="-10" dirty="0"/>
              <a:t>Stern-Gerlach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45" y="1588374"/>
            <a:ext cx="8267065" cy="388302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3495" marR="5080">
              <a:lnSpc>
                <a:spcPct val="101699"/>
              </a:lnSpc>
              <a:spcBef>
                <a:spcPts val="75"/>
              </a:spcBef>
              <a:tabLst>
                <a:tab pos="4191000" algn="l"/>
              </a:tabLst>
            </a:pPr>
            <a:r>
              <a:rPr sz="2450" dirty="0">
                <a:latin typeface="Times New Roman"/>
                <a:cs typeface="Times New Roman"/>
              </a:rPr>
              <a:t>apparatus,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then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ones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came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out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positive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passed </a:t>
            </a:r>
            <a:r>
              <a:rPr sz="2450" dirty="0">
                <a:latin typeface="Times New Roman"/>
                <a:cs typeface="Times New Roman"/>
              </a:rPr>
              <a:t>through</a:t>
            </a:r>
            <a:r>
              <a:rPr sz="2450" spc="20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z</a:t>
            </a:r>
            <a:r>
              <a:rPr sz="2450" dirty="0">
                <a:latin typeface="Times New Roman"/>
                <a:cs typeface="Times New Roman"/>
              </a:rPr>
              <a:t>-oriented</a:t>
            </a:r>
            <a:r>
              <a:rPr sz="2450" spc="2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apparatus.</a:t>
            </a:r>
            <a:r>
              <a:rPr sz="2450" dirty="0">
                <a:latin typeface="Times New Roman"/>
                <a:cs typeface="Times New Roman"/>
              </a:rPr>
              <a:t>	Roughly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how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many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come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out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as</a:t>
            </a:r>
            <a:endParaRPr sz="2450">
              <a:latin typeface="Times New Roman"/>
              <a:cs typeface="Times New Roman"/>
            </a:endParaRPr>
          </a:p>
          <a:p>
            <a:pPr marL="23495">
              <a:lnSpc>
                <a:spcPct val="100000"/>
              </a:lnSpc>
              <a:spcBef>
                <a:spcPts val="50"/>
              </a:spcBef>
            </a:pPr>
            <a:r>
              <a:rPr sz="2450" i="1" spc="-25" dirty="0">
                <a:latin typeface="Times New Roman"/>
                <a:cs typeface="Times New Roman"/>
              </a:rPr>
              <a:t>↓</a:t>
            </a:r>
            <a:r>
              <a:rPr sz="2450" spc="-25" dirty="0">
                <a:latin typeface="Times New Roman"/>
                <a:cs typeface="Times New Roman"/>
              </a:rPr>
              <a:t>?</a:t>
            </a:r>
            <a:endParaRPr sz="2450">
              <a:latin typeface="Times New Roman"/>
              <a:cs typeface="Times New Roman"/>
            </a:endParaRPr>
          </a:p>
          <a:p>
            <a:pPr marL="394335" indent="-370205">
              <a:lnSpc>
                <a:spcPct val="100000"/>
              </a:lnSpc>
              <a:spcBef>
                <a:spcPts val="16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million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Half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million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quarter</a:t>
            </a:r>
            <a:r>
              <a:rPr sz="2450" spc="2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million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-20" dirty="0">
                <a:latin typeface="Times New Roman"/>
                <a:cs typeface="Times New Roman"/>
              </a:rPr>
              <a:t>None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C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88888" y="878291"/>
            <a:ext cx="318579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10" dirty="0">
                <a:latin typeface="Times New Roman"/>
                <a:cs typeface="Times New Roman"/>
              </a:rPr>
              <a:t>7.7.</a:t>
            </a:r>
            <a:r>
              <a:rPr sz="1200" spc="260" dirty="0">
                <a:latin typeface="Times New Roman"/>
                <a:cs typeface="Times New Roman"/>
              </a:rPr>
              <a:t>  </a:t>
            </a:r>
            <a:r>
              <a:rPr sz="1200" spc="10" dirty="0">
                <a:latin typeface="Times New Roman"/>
                <a:cs typeface="Times New Roman"/>
              </a:rPr>
              <a:t>SPLITTING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SPECTRAL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LINES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8819" y="1238181"/>
            <a:ext cx="3834129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572770" algn="l"/>
              </a:tabLst>
            </a:pPr>
            <a:r>
              <a:rPr sz="1700" b="1" spc="-25" dirty="0">
                <a:latin typeface="Georgia"/>
                <a:cs typeface="Georgia"/>
              </a:rPr>
              <a:t>7.7</a:t>
            </a:r>
            <a:r>
              <a:rPr sz="1700" b="1" dirty="0">
                <a:latin typeface="Georgia"/>
                <a:cs typeface="Georgia"/>
              </a:rPr>
              <a:t>	Splitting</a:t>
            </a:r>
            <a:r>
              <a:rPr sz="1700" b="1" spc="35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of</a:t>
            </a:r>
            <a:r>
              <a:rPr sz="1700" b="1" spc="45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the</a:t>
            </a:r>
            <a:r>
              <a:rPr sz="1700" b="1" spc="35" dirty="0">
                <a:latin typeface="Georgia"/>
                <a:cs typeface="Georgia"/>
              </a:rPr>
              <a:t> </a:t>
            </a:r>
            <a:r>
              <a:rPr sz="1700" b="1" spc="-20" dirty="0">
                <a:latin typeface="Georgia"/>
                <a:cs typeface="Georgia"/>
              </a:rPr>
              <a:t>Spectral</a:t>
            </a:r>
            <a:r>
              <a:rPr sz="1700" b="1" spc="40" dirty="0">
                <a:latin typeface="Georgia"/>
                <a:cs typeface="Georgia"/>
              </a:rPr>
              <a:t> </a:t>
            </a:r>
            <a:r>
              <a:rPr sz="1700" b="1" spc="-45" dirty="0">
                <a:latin typeface="Georgia"/>
                <a:cs typeface="Georgia"/>
              </a:rPr>
              <a:t>Lines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190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</a:t>
            </a:r>
            <a:r>
              <a:rPr sz="1200" spc="10" dirty="0">
                <a:latin typeface="Times New Roman"/>
                <a:cs typeface="Times New Roman"/>
              </a:rPr>
              <a:t>7.7.</a:t>
            </a:r>
            <a:r>
              <a:rPr sz="1200" spc="260" dirty="0">
                <a:latin typeface="Times New Roman"/>
                <a:cs typeface="Times New Roman"/>
              </a:rPr>
              <a:t>  </a:t>
            </a:r>
            <a:r>
              <a:rPr sz="1200" spc="10" dirty="0">
                <a:latin typeface="Times New Roman"/>
                <a:cs typeface="Times New Roman"/>
              </a:rPr>
              <a:t>SPLITTING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SPECTRAL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LINES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If</a:t>
            </a:r>
            <a:r>
              <a:rPr spc="50" dirty="0"/>
              <a:t> </a:t>
            </a:r>
            <a:r>
              <a:rPr dirty="0"/>
              <a:t>an</a:t>
            </a:r>
            <a:r>
              <a:rPr spc="55" dirty="0"/>
              <a:t> </a:t>
            </a:r>
            <a:r>
              <a:rPr dirty="0"/>
              <a:t>atom</a:t>
            </a:r>
            <a:r>
              <a:rPr spc="55" dirty="0"/>
              <a:t> </a:t>
            </a:r>
            <a:r>
              <a:rPr dirty="0"/>
              <a:t>is</a:t>
            </a:r>
            <a:r>
              <a:rPr spc="55" dirty="0"/>
              <a:t> </a:t>
            </a:r>
            <a:r>
              <a:rPr dirty="0"/>
              <a:t>in</a:t>
            </a:r>
            <a:r>
              <a:rPr spc="60" dirty="0"/>
              <a:t> </a:t>
            </a:r>
            <a:r>
              <a:rPr dirty="0"/>
              <a:t>an</a:t>
            </a:r>
            <a:r>
              <a:rPr spc="55" dirty="0"/>
              <a:t> </a:t>
            </a:r>
            <a:r>
              <a:rPr dirty="0"/>
              <a:t>external</a:t>
            </a:r>
            <a:r>
              <a:rPr spc="55" dirty="0"/>
              <a:t> </a:t>
            </a:r>
            <a:r>
              <a:rPr dirty="0"/>
              <a:t>magnetic</a:t>
            </a:r>
            <a:r>
              <a:rPr spc="60" dirty="0"/>
              <a:t> </a:t>
            </a:r>
            <a:r>
              <a:rPr spc="-40" dirty="0"/>
              <a:t>field</a:t>
            </a:r>
            <a:r>
              <a:rPr spc="55" dirty="0"/>
              <a:t> </a:t>
            </a:r>
            <a:r>
              <a:rPr dirty="0"/>
              <a:t>pointing</a:t>
            </a:r>
            <a:r>
              <a:rPr spc="60" dirty="0"/>
              <a:t> </a:t>
            </a:r>
            <a:r>
              <a:rPr dirty="0"/>
              <a:t>in</a:t>
            </a:r>
            <a:r>
              <a:rPr spc="60" dirty="0"/>
              <a:t> </a:t>
            </a:r>
            <a:r>
              <a:rPr dirty="0"/>
              <a:t>the</a:t>
            </a:r>
            <a:r>
              <a:rPr spc="55" dirty="0"/>
              <a:t> </a:t>
            </a:r>
            <a:r>
              <a:rPr spc="-10" dirty="0"/>
              <a:t>positive</a:t>
            </a: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>
                <a:latin typeface="Cambria"/>
                <a:cs typeface="Cambria"/>
              </a:rPr>
              <a:t>z</a:t>
            </a:r>
            <a:r>
              <a:rPr spc="150" dirty="0">
                <a:latin typeface="Cambria"/>
                <a:cs typeface="Cambria"/>
              </a:rPr>
              <a:t> </a:t>
            </a:r>
            <a:r>
              <a:rPr dirty="0"/>
              <a:t>direction</a:t>
            </a:r>
            <a:r>
              <a:rPr spc="7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(Choose</a:t>
            </a:r>
            <a:r>
              <a:rPr spc="8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93915" y="2170390"/>
            <a:ext cx="8306434" cy="217487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408305" indent="-370205">
              <a:lnSpc>
                <a:spcPct val="100000"/>
              </a:lnSpc>
              <a:spcBef>
                <a:spcPts val="125"/>
              </a:spcBef>
              <a:buAutoNum type="alphaUcPeriod"/>
              <a:tabLst>
                <a:tab pos="408305" algn="l"/>
              </a:tabLst>
            </a:pP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Times New Roman"/>
                <a:cs typeface="Times New Roman"/>
              </a:rPr>
              <a:t>will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cause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higher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Cambria"/>
                <a:cs typeface="Cambria"/>
              </a:rPr>
              <a:t>m</a:t>
            </a:r>
            <a:r>
              <a:rPr sz="3075" spc="82" baseline="-16260" dirty="0">
                <a:latin typeface="Cambria"/>
                <a:cs typeface="Cambria"/>
              </a:rPr>
              <a:t>l</a:t>
            </a:r>
            <a:r>
              <a:rPr sz="3075" spc="330" baseline="-1626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states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have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more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energy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lower</a:t>
            </a:r>
            <a:endParaRPr sz="2450">
              <a:latin typeface="Times New Roman"/>
              <a:cs typeface="Times New Roman"/>
            </a:endParaRPr>
          </a:p>
          <a:p>
            <a:pPr marL="408940">
              <a:lnSpc>
                <a:spcPct val="100000"/>
              </a:lnSpc>
              <a:spcBef>
                <a:spcPts val="50"/>
              </a:spcBef>
            </a:pPr>
            <a:r>
              <a:rPr sz="2450" spc="45" dirty="0">
                <a:latin typeface="Cambria"/>
                <a:cs typeface="Cambria"/>
              </a:rPr>
              <a:t>m</a:t>
            </a:r>
            <a:r>
              <a:rPr sz="3075" spc="67" baseline="-16260" dirty="0">
                <a:latin typeface="Cambria"/>
                <a:cs typeface="Cambria"/>
              </a:rPr>
              <a:t>l</a:t>
            </a:r>
            <a:r>
              <a:rPr sz="2450" spc="4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408305" indent="-358140">
              <a:lnSpc>
                <a:spcPct val="100000"/>
              </a:lnSpc>
              <a:spcBef>
                <a:spcPts val="1045"/>
              </a:spcBef>
              <a:buAutoNum type="alphaUcPeriod" startAt="2"/>
              <a:tabLst>
                <a:tab pos="408305" algn="l"/>
              </a:tabLst>
            </a:pP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Times New Roman"/>
                <a:cs typeface="Times New Roman"/>
              </a:rPr>
              <a:t>will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cause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-75" dirty="0">
                <a:latin typeface="Times New Roman"/>
                <a:cs typeface="Times New Roman"/>
              </a:rPr>
              <a:t>lower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Cambria"/>
                <a:cs typeface="Cambria"/>
              </a:rPr>
              <a:t>m</a:t>
            </a:r>
            <a:r>
              <a:rPr sz="3075" spc="82" baseline="-16260" dirty="0">
                <a:latin typeface="Cambria"/>
                <a:cs typeface="Cambria"/>
              </a:rPr>
              <a:t>l</a:t>
            </a:r>
            <a:r>
              <a:rPr sz="3075" spc="330" baseline="-1626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states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have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more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energy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higher</a:t>
            </a:r>
            <a:endParaRPr sz="2450">
              <a:latin typeface="Times New Roman"/>
              <a:cs typeface="Times New Roman"/>
            </a:endParaRPr>
          </a:p>
          <a:p>
            <a:pPr marL="408940">
              <a:lnSpc>
                <a:spcPct val="100000"/>
              </a:lnSpc>
              <a:spcBef>
                <a:spcPts val="50"/>
              </a:spcBef>
            </a:pPr>
            <a:r>
              <a:rPr sz="2450" spc="45" dirty="0">
                <a:latin typeface="Cambria"/>
                <a:cs typeface="Cambria"/>
              </a:rPr>
              <a:t>m</a:t>
            </a:r>
            <a:r>
              <a:rPr sz="3075" spc="67" baseline="-16260" dirty="0">
                <a:latin typeface="Cambria"/>
                <a:cs typeface="Cambria"/>
              </a:rPr>
              <a:t>l</a:t>
            </a:r>
            <a:r>
              <a:rPr sz="2450" spc="4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407670" indent="-361950">
              <a:lnSpc>
                <a:spcPct val="100000"/>
              </a:lnSpc>
              <a:spcBef>
                <a:spcPts val="1045"/>
              </a:spcBef>
              <a:buAutoNum type="alphaUcPeriod" startAt="3"/>
              <a:tabLst>
                <a:tab pos="40767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atom’s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will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still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independent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45" dirty="0">
                <a:latin typeface="Cambria"/>
                <a:cs typeface="Cambria"/>
              </a:rPr>
              <a:t>m</a:t>
            </a:r>
            <a:r>
              <a:rPr sz="3075" spc="67" baseline="-16260" dirty="0">
                <a:latin typeface="Cambria"/>
                <a:cs typeface="Cambria"/>
              </a:rPr>
              <a:t>l</a:t>
            </a:r>
            <a:r>
              <a:rPr sz="2450" spc="4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190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</a:t>
            </a:r>
            <a:r>
              <a:rPr sz="1200" spc="10" dirty="0">
                <a:latin typeface="Times New Roman"/>
                <a:cs typeface="Times New Roman"/>
              </a:rPr>
              <a:t>7.7.</a:t>
            </a:r>
            <a:r>
              <a:rPr sz="1200" spc="260" dirty="0">
                <a:latin typeface="Times New Roman"/>
                <a:cs typeface="Times New Roman"/>
              </a:rPr>
              <a:t>  </a:t>
            </a:r>
            <a:r>
              <a:rPr sz="1200" spc="10" dirty="0">
                <a:latin typeface="Times New Roman"/>
                <a:cs typeface="Times New Roman"/>
              </a:rPr>
              <a:t>SPLITTING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SPECTRAL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LINES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If</a:t>
            </a:r>
            <a:r>
              <a:rPr spc="50" dirty="0"/>
              <a:t> </a:t>
            </a:r>
            <a:r>
              <a:rPr dirty="0"/>
              <a:t>an</a:t>
            </a:r>
            <a:r>
              <a:rPr spc="55" dirty="0"/>
              <a:t> </a:t>
            </a:r>
            <a:r>
              <a:rPr dirty="0"/>
              <a:t>atom</a:t>
            </a:r>
            <a:r>
              <a:rPr spc="55" dirty="0"/>
              <a:t> </a:t>
            </a:r>
            <a:r>
              <a:rPr dirty="0"/>
              <a:t>is</a:t>
            </a:r>
            <a:r>
              <a:rPr spc="55" dirty="0"/>
              <a:t> </a:t>
            </a:r>
            <a:r>
              <a:rPr dirty="0"/>
              <a:t>in</a:t>
            </a:r>
            <a:r>
              <a:rPr spc="60" dirty="0"/>
              <a:t> </a:t>
            </a:r>
            <a:r>
              <a:rPr dirty="0"/>
              <a:t>an</a:t>
            </a:r>
            <a:r>
              <a:rPr spc="55" dirty="0"/>
              <a:t> </a:t>
            </a:r>
            <a:r>
              <a:rPr dirty="0"/>
              <a:t>external</a:t>
            </a:r>
            <a:r>
              <a:rPr spc="55" dirty="0"/>
              <a:t> </a:t>
            </a:r>
            <a:r>
              <a:rPr dirty="0"/>
              <a:t>magnetic</a:t>
            </a:r>
            <a:r>
              <a:rPr spc="60" dirty="0"/>
              <a:t> </a:t>
            </a:r>
            <a:r>
              <a:rPr spc="-40" dirty="0"/>
              <a:t>field</a:t>
            </a:r>
            <a:r>
              <a:rPr spc="55" dirty="0"/>
              <a:t> </a:t>
            </a:r>
            <a:r>
              <a:rPr dirty="0"/>
              <a:t>pointing</a:t>
            </a:r>
            <a:r>
              <a:rPr spc="60" dirty="0"/>
              <a:t> </a:t>
            </a:r>
            <a:r>
              <a:rPr dirty="0"/>
              <a:t>in</a:t>
            </a:r>
            <a:r>
              <a:rPr spc="60" dirty="0"/>
              <a:t> </a:t>
            </a:r>
            <a:r>
              <a:rPr dirty="0"/>
              <a:t>the</a:t>
            </a:r>
            <a:r>
              <a:rPr spc="55" dirty="0"/>
              <a:t> </a:t>
            </a:r>
            <a:r>
              <a:rPr spc="-10" dirty="0"/>
              <a:t>positive</a:t>
            </a: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>
                <a:latin typeface="Cambria"/>
                <a:cs typeface="Cambria"/>
              </a:rPr>
              <a:t>z</a:t>
            </a:r>
            <a:r>
              <a:rPr spc="150" dirty="0">
                <a:latin typeface="Cambria"/>
                <a:cs typeface="Cambria"/>
              </a:rPr>
              <a:t> </a:t>
            </a:r>
            <a:r>
              <a:rPr dirty="0"/>
              <a:t>direction</a:t>
            </a:r>
            <a:r>
              <a:rPr spc="7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(Choose</a:t>
            </a:r>
            <a:r>
              <a:rPr spc="8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81215" y="2170390"/>
            <a:ext cx="8331834" cy="279463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421005" indent="-370205">
              <a:lnSpc>
                <a:spcPct val="100000"/>
              </a:lnSpc>
              <a:spcBef>
                <a:spcPts val="125"/>
              </a:spcBef>
              <a:buAutoNum type="alphaUcPeriod"/>
              <a:tabLst>
                <a:tab pos="421005" algn="l"/>
              </a:tabLst>
            </a:pP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Times New Roman"/>
                <a:cs typeface="Times New Roman"/>
              </a:rPr>
              <a:t>will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cause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higher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Cambria"/>
                <a:cs typeface="Cambria"/>
              </a:rPr>
              <a:t>m</a:t>
            </a:r>
            <a:r>
              <a:rPr sz="3075" spc="82" baseline="-16260" dirty="0">
                <a:latin typeface="Cambria"/>
                <a:cs typeface="Cambria"/>
              </a:rPr>
              <a:t>l</a:t>
            </a:r>
            <a:r>
              <a:rPr sz="3075" spc="330" baseline="-1626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states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have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more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energy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lower</a:t>
            </a:r>
            <a:endParaRPr sz="2450">
              <a:latin typeface="Times New Roman"/>
              <a:cs typeface="Times New Roman"/>
            </a:endParaRPr>
          </a:p>
          <a:p>
            <a:pPr marL="421640">
              <a:lnSpc>
                <a:spcPct val="100000"/>
              </a:lnSpc>
              <a:spcBef>
                <a:spcPts val="50"/>
              </a:spcBef>
            </a:pPr>
            <a:r>
              <a:rPr sz="2450" spc="45" dirty="0">
                <a:latin typeface="Cambria"/>
                <a:cs typeface="Cambria"/>
              </a:rPr>
              <a:t>m</a:t>
            </a:r>
            <a:r>
              <a:rPr sz="3075" spc="67" baseline="-16260" dirty="0">
                <a:latin typeface="Cambria"/>
                <a:cs typeface="Cambria"/>
              </a:rPr>
              <a:t>l</a:t>
            </a:r>
            <a:r>
              <a:rPr sz="2450" spc="4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421005" indent="-358140">
              <a:lnSpc>
                <a:spcPct val="100000"/>
              </a:lnSpc>
              <a:spcBef>
                <a:spcPts val="1045"/>
              </a:spcBef>
              <a:buAutoNum type="alphaUcPeriod" startAt="2"/>
              <a:tabLst>
                <a:tab pos="421005" algn="l"/>
              </a:tabLst>
            </a:pP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Times New Roman"/>
                <a:cs typeface="Times New Roman"/>
              </a:rPr>
              <a:t>will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cause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-75" dirty="0">
                <a:latin typeface="Times New Roman"/>
                <a:cs typeface="Times New Roman"/>
              </a:rPr>
              <a:t>lower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Cambria"/>
                <a:cs typeface="Cambria"/>
              </a:rPr>
              <a:t>m</a:t>
            </a:r>
            <a:r>
              <a:rPr sz="3075" spc="82" baseline="-16260" dirty="0">
                <a:latin typeface="Cambria"/>
                <a:cs typeface="Cambria"/>
              </a:rPr>
              <a:t>l</a:t>
            </a:r>
            <a:r>
              <a:rPr sz="3075" spc="330" baseline="-1626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states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have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more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energy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higher</a:t>
            </a:r>
            <a:endParaRPr sz="2450">
              <a:latin typeface="Times New Roman"/>
              <a:cs typeface="Times New Roman"/>
            </a:endParaRPr>
          </a:p>
          <a:p>
            <a:pPr marL="421640">
              <a:lnSpc>
                <a:spcPct val="100000"/>
              </a:lnSpc>
              <a:spcBef>
                <a:spcPts val="50"/>
              </a:spcBef>
            </a:pPr>
            <a:r>
              <a:rPr sz="2450" spc="45" dirty="0">
                <a:latin typeface="Cambria"/>
                <a:cs typeface="Cambria"/>
              </a:rPr>
              <a:t>m</a:t>
            </a:r>
            <a:r>
              <a:rPr sz="3075" spc="67" baseline="-16260" dirty="0">
                <a:latin typeface="Cambria"/>
                <a:cs typeface="Cambria"/>
              </a:rPr>
              <a:t>l</a:t>
            </a:r>
            <a:r>
              <a:rPr sz="2450" spc="4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420370" indent="-361950">
              <a:lnSpc>
                <a:spcPct val="100000"/>
              </a:lnSpc>
              <a:spcBef>
                <a:spcPts val="1045"/>
              </a:spcBef>
              <a:buAutoNum type="alphaUcPeriod" startAt="3"/>
              <a:tabLst>
                <a:tab pos="42037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atom’s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will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still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independent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45" dirty="0">
                <a:latin typeface="Cambria"/>
                <a:cs typeface="Cambria"/>
              </a:rPr>
              <a:t>m</a:t>
            </a:r>
            <a:r>
              <a:rPr sz="3075" spc="67" baseline="-16260" dirty="0">
                <a:latin typeface="Cambria"/>
                <a:cs typeface="Cambria"/>
              </a:rPr>
              <a:t>l</a:t>
            </a:r>
            <a:r>
              <a:rPr sz="2450" spc="4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8735">
              <a:lnSpc>
                <a:spcPct val="100000"/>
              </a:lnSpc>
              <a:spcBef>
                <a:spcPts val="1939"/>
              </a:spcBef>
              <a:tabLst>
                <a:tab pos="164782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A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190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</a:t>
            </a:r>
            <a:r>
              <a:rPr sz="1200" spc="10" dirty="0">
                <a:latin typeface="Times New Roman"/>
                <a:cs typeface="Times New Roman"/>
              </a:rPr>
              <a:t>7.7.</a:t>
            </a:r>
            <a:r>
              <a:rPr sz="1200" spc="260" dirty="0">
                <a:latin typeface="Times New Roman"/>
                <a:cs typeface="Times New Roman"/>
              </a:rPr>
              <a:t>  </a:t>
            </a:r>
            <a:r>
              <a:rPr sz="1200" spc="10" dirty="0">
                <a:latin typeface="Times New Roman"/>
                <a:cs typeface="Times New Roman"/>
              </a:rPr>
              <a:t>SPLITTING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SPECTRAL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LINES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5426710" algn="l"/>
              </a:tabLst>
            </a:pPr>
            <a:r>
              <a:rPr dirty="0"/>
              <a:t>A</a:t>
            </a:r>
            <a:r>
              <a:rPr spc="220" dirty="0"/>
              <a:t> </a:t>
            </a:r>
            <a:r>
              <a:rPr dirty="0"/>
              <a:t>magnet</a:t>
            </a:r>
            <a:r>
              <a:rPr spc="220" dirty="0"/>
              <a:t> </a:t>
            </a:r>
            <a:r>
              <a:rPr dirty="0"/>
              <a:t>is</a:t>
            </a:r>
            <a:r>
              <a:rPr spc="215" dirty="0"/>
              <a:t> </a:t>
            </a:r>
            <a:r>
              <a:rPr dirty="0"/>
              <a:t>in</a:t>
            </a:r>
            <a:r>
              <a:rPr spc="215" dirty="0"/>
              <a:t> </a:t>
            </a:r>
            <a:r>
              <a:rPr dirty="0"/>
              <a:t>a</a:t>
            </a:r>
            <a:r>
              <a:rPr spc="220" dirty="0"/>
              <a:t> </a:t>
            </a:r>
            <a:r>
              <a:rPr dirty="0"/>
              <a:t>uniform</a:t>
            </a:r>
            <a:r>
              <a:rPr spc="215" dirty="0"/>
              <a:t> </a:t>
            </a:r>
            <a:r>
              <a:rPr dirty="0"/>
              <a:t>magnetic</a:t>
            </a:r>
            <a:r>
              <a:rPr spc="215" dirty="0"/>
              <a:t> </a:t>
            </a:r>
            <a:r>
              <a:rPr spc="-10" dirty="0"/>
              <a:t>field.</a:t>
            </a:r>
            <a:r>
              <a:rPr dirty="0"/>
              <a:t>	Its</a:t>
            </a:r>
            <a:r>
              <a:rPr spc="225" dirty="0"/>
              <a:t> </a:t>
            </a:r>
            <a:r>
              <a:rPr dirty="0"/>
              <a:t>energy</a:t>
            </a:r>
            <a:r>
              <a:rPr spc="220" dirty="0"/>
              <a:t> </a:t>
            </a:r>
            <a:r>
              <a:rPr dirty="0"/>
              <a:t>depends</a:t>
            </a:r>
            <a:r>
              <a:rPr spc="220" dirty="0"/>
              <a:t> </a:t>
            </a:r>
            <a:r>
              <a:rPr spc="-25" dirty="0"/>
              <a:t>on</a:t>
            </a: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5223510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its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position.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its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orientation.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its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position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its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orientation.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neither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its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position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nor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its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orientation.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190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</a:t>
            </a:r>
            <a:r>
              <a:rPr sz="1200" spc="10" dirty="0">
                <a:latin typeface="Times New Roman"/>
                <a:cs typeface="Times New Roman"/>
              </a:rPr>
              <a:t>7.7.</a:t>
            </a:r>
            <a:r>
              <a:rPr sz="1200" spc="260" dirty="0">
                <a:latin typeface="Times New Roman"/>
                <a:cs typeface="Times New Roman"/>
              </a:rPr>
              <a:t>  </a:t>
            </a:r>
            <a:r>
              <a:rPr sz="1200" spc="10" dirty="0">
                <a:latin typeface="Times New Roman"/>
                <a:cs typeface="Times New Roman"/>
              </a:rPr>
              <a:t>SPLITTING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SPECTRAL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LINES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5426710" algn="l"/>
              </a:tabLst>
            </a:pPr>
            <a:r>
              <a:rPr dirty="0"/>
              <a:t>A</a:t>
            </a:r>
            <a:r>
              <a:rPr spc="220" dirty="0"/>
              <a:t> </a:t>
            </a:r>
            <a:r>
              <a:rPr dirty="0"/>
              <a:t>magnet</a:t>
            </a:r>
            <a:r>
              <a:rPr spc="220" dirty="0"/>
              <a:t> </a:t>
            </a:r>
            <a:r>
              <a:rPr dirty="0"/>
              <a:t>is</a:t>
            </a:r>
            <a:r>
              <a:rPr spc="215" dirty="0"/>
              <a:t> </a:t>
            </a:r>
            <a:r>
              <a:rPr dirty="0"/>
              <a:t>in</a:t>
            </a:r>
            <a:r>
              <a:rPr spc="215" dirty="0"/>
              <a:t> </a:t>
            </a:r>
            <a:r>
              <a:rPr dirty="0"/>
              <a:t>a</a:t>
            </a:r>
            <a:r>
              <a:rPr spc="220" dirty="0"/>
              <a:t> </a:t>
            </a:r>
            <a:r>
              <a:rPr dirty="0"/>
              <a:t>uniform</a:t>
            </a:r>
            <a:r>
              <a:rPr spc="215" dirty="0"/>
              <a:t> </a:t>
            </a:r>
            <a:r>
              <a:rPr dirty="0"/>
              <a:t>magnetic</a:t>
            </a:r>
            <a:r>
              <a:rPr spc="215" dirty="0"/>
              <a:t> </a:t>
            </a:r>
            <a:r>
              <a:rPr spc="-10" dirty="0"/>
              <a:t>field.</a:t>
            </a:r>
            <a:r>
              <a:rPr dirty="0"/>
              <a:t>	Its</a:t>
            </a:r>
            <a:r>
              <a:rPr spc="225" dirty="0"/>
              <a:t> </a:t>
            </a:r>
            <a:r>
              <a:rPr dirty="0"/>
              <a:t>energy</a:t>
            </a:r>
            <a:r>
              <a:rPr spc="220" dirty="0"/>
              <a:t> </a:t>
            </a:r>
            <a:r>
              <a:rPr dirty="0"/>
              <a:t>depends</a:t>
            </a:r>
            <a:r>
              <a:rPr spc="220" dirty="0"/>
              <a:t> </a:t>
            </a:r>
            <a:r>
              <a:rPr spc="-25" dirty="0"/>
              <a:t>on</a:t>
            </a: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5231130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its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position.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its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orientation.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its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position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its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orientation.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neither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its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position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nor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its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orientation.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B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190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</a:t>
            </a:r>
            <a:r>
              <a:rPr sz="1200" spc="10" dirty="0">
                <a:latin typeface="Times New Roman"/>
                <a:cs typeface="Times New Roman"/>
              </a:rPr>
              <a:t>7.7.</a:t>
            </a:r>
            <a:r>
              <a:rPr sz="1200" spc="260" dirty="0">
                <a:latin typeface="Times New Roman"/>
                <a:cs typeface="Times New Roman"/>
              </a:rPr>
              <a:t>  </a:t>
            </a:r>
            <a:r>
              <a:rPr sz="1200" spc="10" dirty="0">
                <a:latin typeface="Times New Roman"/>
                <a:cs typeface="Times New Roman"/>
              </a:rPr>
              <a:t>SPLITTING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SPECTRAL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LINES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230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Each</a:t>
            </a:r>
            <a:r>
              <a:rPr spc="50" dirty="0"/>
              <a:t> </a:t>
            </a:r>
            <a:r>
              <a:rPr spc="-65" dirty="0"/>
              <a:t>of</a:t>
            </a:r>
            <a:r>
              <a:rPr spc="50" dirty="0"/>
              <a:t> </a:t>
            </a:r>
            <a:r>
              <a:rPr dirty="0"/>
              <a:t>the</a:t>
            </a:r>
            <a:r>
              <a:rPr spc="50" dirty="0"/>
              <a:t> </a:t>
            </a:r>
            <a:r>
              <a:rPr spc="-85" dirty="0"/>
              <a:t>following</a:t>
            </a:r>
            <a:r>
              <a:rPr spc="45" dirty="0"/>
              <a:t> </a:t>
            </a:r>
            <a:r>
              <a:rPr spc="-65" dirty="0"/>
              <a:t>shows</a:t>
            </a:r>
            <a:r>
              <a:rPr spc="50" dirty="0"/>
              <a:t> </a:t>
            </a:r>
            <a:r>
              <a:rPr dirty="0"/>
              <a:t>the</a:t>
            </a:r>
            <a:r>
              <a:rPr spc="50" dirty="0"/>
              <a:t> </a:t>
            </a:r>
            <a:r>
              <a:rPr dirty="0"/>
              <a:t>initial</a:t>
            </a:r>
            <a:r>
              <a:rPr spc="50" dirty="0"/>
              <a:t> </a:t>
            </a:r>
            <a:r>
              <a:rPr dirty="0"/>
              <a:t>and</a:t>
            </a:r>
            <a:r>
              <a:rPr spc="50" dirty="0"/>
              <a:t> </a:t>
            </a:r>
            <a:r>
              <a:rPr spc="-25" dirty="0"/>
              <a:t>final</a:t>
            </a:r>
            <a:r>
              <a:rPr spc="50" dirty="0"/>
              <a:t> </a:t>
            </a:r>
            <a:r>
              <a:rPr dirty="0"/>
              <a:t>quantum</a:t>
            </a:r>
            <a:r>
              <a:rPr spc="40" dirty="0"/>
              <a:t> </a:t>
            </a:r>
            <a:r>
              <a:rPr spc="-10" dirty="0"/>
              <a:t>numbers </a:t>
            </a:r>
            <a:r>
              <a:rPr spc="95" dirty="0"/>
              <a:t>(</a:t>
            </a:r>
            <a:r>
              <a:rPr spc="95" dirty="0">
                <a:latin typeface="Cambria"/>
                <a:cs typeface="Cambria"/>
              </a:rPr>
              <a:t>n,</a:t>
            </a:r>
            <a:r>
              <a:rPr spc="-145" dirty="0">
                <a:latin typeface="Cambria"/>
                <a:cs typeface="Cambria"/>
              </a:rPr>
              <a:t> </a:t>
            </a:r>
            <a:r>
              <a:rPr spc="135" dirty="0">
                <a:latin typeface="Cambria"/>
                <a:cs typeface="Cambria"/>
              </a:rPr>
              <a:t>l,</a:t>
            </a:r>
            <a:r>
              <a:rPr spc="-135" dirty="0">
                <a:latin typeface="Cambria"/>
                <a:cs typeface="Cambria"/>
              </a:rPr>
              <a:t> </a:t>
            </a:r>
            <a:r>
              <a:rPr spc="85" dirty="0">
                <a:latin typeface="Cambria"/>
                <a:cs typeface="Cambria"/>
              </a:rPr>
              <a:t>m</a:t>
            </a:r>
            <a:r>
              <a:rPr sz="3075" spc="127" baseline="-16260" dirty="0">
                <a:latin typeface="Cambria"/>
                <a:cs typeface="Cambria"/>
              </a:rPr>
              <a:t>l</a:t>
            </a:r>
            <a:r>
              <a:rPr sz="2450" spc="85" dirty="0"/>
              <a:t>)</a:t>
            </a:r>
            <a:r>
              <a:rPr sz="2450" spc="440" dirty="0"/>
              <a:t> </a:t>
            </a:r>
            <a:r>
              <a:rPr sz="2450" dirty="0"/>
              <a:t>of</a:t>
            </a:r>
            <a:r>
              <a:rPr sz="2450" spc="465" dirty="0"/>
              <a:t> </a:t>
            </a:r>
            <a:r>
              <a:rPr sz="2450" dirty="0"/>
              <a:t>an</a:t>
            </a:r>
            <a:r>
              <a:rPr sz="2450" spc="470" dirty="0"/>
              <a:t> </a:t>
            </a:r>
            <a:r>
              <a:rPr sz="2450" dirty="0"/>
              <a:t>electron</a:t>
            </a:r>
            <a:r>
              <a:rPr sz="2450" spc="470" dirty="0"/>
              <a:t> </a:t>
            </a:r>
            <a:r>
              <a:rPr sz="2450" dirty="0"/>
              <a:t>transition.</a:t>
            </a:r>
            <a:r>
              <a:rPr sz="2450" spc="420" dirty="0"/>
              <a:t>  </a:t>
            </a:r>
            <a:r>
              <a:rPr sz="2450" dirty="0"/>
              <a:t>Which</a:t>
            </a:r>
            <a:r>
              <a:rPr sz="2450" spc="470" dirty="0"/>
              <a:t> </a:t>
            </a:r>
            <a:r>
              <a:rPr sz="2450" dirty="0"/>
              <a:t>are</a:t>
            </a:r>
            <a:r>
              <a:rPr sz="2450" spc="465" dirty="0"/>
              <a:t> </a:t>
            </a:r>
            <a:r>
              <a:rPr sz="2450" dirty="0"/>
              <a:t>allowed</a:t>
            </a:r>
            <a:r>
              <a:rPr sz="2450" spc="470" dirty="0"/>
              <a:t> </a:t>
            </a:r>
            <a:r>
              <a:rPr sz="2450" dirty="0"/>
              <a:t>by</a:t>
            </a:r>
            <a:r>
              <a:rPr sz="2450" spc="465" dirty="0"/>
              <a:t> </a:t>
            </a:r>
            <a:r>
              <a:rPr sz="2450" spc="-25" dirty="0"/>
              <a:t>the </a:t>
            </a:r>
            <a:r>
              <a:rPr sz="2450" spc="-10" dirty="0"/>
              <a:t>selection</a:t>
            </a:r>
            <a:r>
              <a:rPr sz="2450" spc="20" dirty="0"/>
              <a:t> </a:t>
            </a:r>
            <a:r>
              <a:rPr sz="2450" dirty="0"/>
              <a:t>rules?</a:t>
            </a:r>
            <a:r>
              <a:rPr sz="2450" spc="229" dirty="0"/>
              <a:t> </a:t>
            </a:r>
            <a:r>
              <a:rPr sz="2450" dirty="0"/>
              <a:t>(Choose</a:t>
            </a:r>
            <a:r>
              <a:rPr sz="2450" spc="20" dirty="0"/>
              <a:t> </a:t>
            </a:r>
            <a:r>
              <a:rPr sz="2450" dirty="0"/>
              <a:t>all</a:t>
            </a:r>
            <a:r>
              <a:rPr sz="2450" spc="15" dirty="0"/>
              <a:t> </a:t>
            </a:r>
            <a:r>
              <a:rPr sz="2450" spc="114" dirty="0"/>
              <a:t>that</a:t>
            </a:r>
            <a:r>
              <a:rPr sz="2450" spc="15" dirty="0"/>
              <a:t> </a:t>
            </a:r>
            <a:r>
              <a:rPr sz="2450" spc="-10" dirty="0"/>
              <a:t>apply.)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5137" y="2421615"/>
            <a:ext cx="2711450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(2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7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0)</a:t>
            </a:r>
            <a:r>
              <a:rPr sz="2450" spc="2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(1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0)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(3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7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1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0)</a:t>
            </a:r>
            <a:r>
              <a:rPr sz="2450" spc="2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(1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0)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(3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7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2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0)</a:t>
            </a:r>
            <a:r>
              <a:rPr sz="2450" spc="2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(2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1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1)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(4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7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3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3)</a:t>
            </a:r>
            <a:r>
              <a:rPr sz="2450" spc="2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(2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2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1)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190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</a:t>
            </a:r>
            <a:r>
              <a:rPr sz="1200" spc="10" dirty="0">
                <a:latin typeface="Times New Roman"/>
                <a:cs typeface="Times New Roman"/>
              </a:rPr>
              <a:t>7.7.</a:t>
            </a:r>
            <a:r>
              <a:rPr sz="1200" spc="260" dirty="0">
                <a:latin typeface="Times New Roman"/>
                <a:cs typeface="Times New Roman"/>
              </a:rPr>
              <a:t>  </a:t>
            </a:r>
            <a:r>
              <a:rPr sz="1200" spc="10" dirty="0">
                <a:latin typeface="Times New Roman"/>
                <a:cs typeface="Times New Roman"/>
              </a:rPr>
              <a:t>SPLITTING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SPECTRAL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LINES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230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Each</a:t>
            </a:r>
            <a:r>
              <a:rPr spc="50" dirty="0"/>
              <a:t> </a:t>
            </a:r>
            <a:r>
              <a:rPr spc="-65" dirty="0"/>
              <a:t>of</a:t>
            </a:r>
            <a:r>
              <a:rPr spc="50" dirty="0"/>
              <a:t> </a:t>
            </a:r>
            <a:r>
              <a:rPr dirty="0"/>
              <a:t>the</a:t>
            </a:r>
            <a:r>
              <a:rPr spc="50" dirty="0"/>
              <a:t> </a:t>
            </a:r>
            <a:r>
              <a:rPr spc="-85" dirty="0"/>
              <a:t>following</a:t>
            </a:r>
            <a:r>
              <a:rPr spc="45" dirty="0"/>
              <a:t> </a:t>
            </a:r>
            <a:r>
              <a:rPr spc="-65" dirty="0"/>
              <a:t>shows</a:t>
            </a:r>
            <a:r>
              <a:rPr spc="50" dirty="0"/>
              <a:t> </a:t>
            </a:r>
            <a:r>
              <a:rPr dirty="0"/>
              <a:t>the</a:t>
            </a:r>
            <a:r>
              <a:rPr spc="50" dirty="0"/>
              <a:t> </a:t>
            </a:r>
            <a:r>
              <a:rPr dirty="0"/>
              <a:t>initial</a:t>
            </a:r>
            <a:r>
              <a:rPr spc="50" dirty="0"/>
              <a:t> </a:t>
            </a:r>
            <a:r>
              <a:rPr dirty="0"/>
              <a:t>and</a:t>
            </a:r>
            <a:r>
              <a:rPr spc="50" dirty="0"/>
              <a:t> </a:t>
            </a:r>
            <a:r>
              <a:rPr spc="-25" dirty="0"/>
              <a:t>final</a:t>
            </a:r>
            <a:r>
              <a:rPr spc="50" dirty="0"/>
              <a:t> </a:t>
            </a:r>
            <a:r>
              <a:rPr dirty="0"/>
              <a:t>quantum</a:t>
            </a:r>
            <a:r>
              <a:rPr spc="40" dirty="0"/>
              <a:t> </a:t>
            </a:r>
            <a:r>
              <a:rPr spc="-10" dirty="0"/>
              <a:t>numbers </a:t>
            </a:r>
            <a:r>
              <a:rPr spc="95" dirty="0"/>
              <a:t>(</a:t>
            </a:r>
            <a:r>
              <a:rPr spc="95" dirty="0">
                <a:latin typeface="Cambria"/>
                <a:cs typeface="Cambria"/>
              </a:rPr>
              <a:t>n,</a:t>
            </a:r>
            <a:r>
              <a:rPr spc="-145" dirty="0">
                <a:latin typeface="Cambria"/>
                <a:cs typeface="Cambria"/>
              </a:rPr>
              <a:t> </a:t>
            </a:r>
            <a:r>
              <a:rPr spc="135" dirty="0">
                <a:latin typeface="Cambria"/>
                <a:cs typeface="Cambria"/>
              </a:rPr>
              <a:t>l,</a:t>
            </a:r>
            <a:r>
              <a:rPr spc="-135" dirty="0">
                <a:latin typeface="Cambria"/>
                <a:cs typeface="Cambria"/>
              </a:rPr>
              <a:t> </a:t>
            </a:r>
            <a:r>
              <a:rPr spc="85" dirty="0">
                <a:latin typeface="Cambria"/>
                <a:cs typeface="Cambria"/>
              </a:rPr>
              <a:t>m</a:t>
            </a:r>
            <a:r>
              <a:rPr sz="3075" spc="127" baseline="-16260" dirty="0">
                <a:latin typeface="Cambria"/>
                <a:cs typeface="Cambria"/>
              </a:rPr>
              <a:t>l</a:t>
            </a:r>
            <a:r>
              <a:rPr sz="2450" spc="85" dirty="0"/>
              <a:t>)</a:t>
            </a:r>
            <a:r>
              <a:rPr sz="2450" spc="440" dirty="0"/>
              <a:t> </a:t>
            </a:r>
            <a:r>
              <a:rPr sz="2450" dirty="0"/>
              <a:t>of</a:t>
            </a:r>
            <a:r>
              <a:rPr sz="2450" spc="465" dirty="0"/>
              <a:t> </a:t>
            </a:r>
            <a:r>
              <a:rPr sz="2450" dirty="0"/>
              <a:t>an</a:t>
            </a:r>
            <a:r>
              <a:rPr sz="2450" spc="470" dirty="0"/>
              <a:t> </a:t>
            </a:r>
            <a:r>
              <a:rPr sz="2450" dirty="0"/>
              <a:t>electron</a:t>
            </a:r>
            <a:r>
              <a:rPr sz="2450" spc="470" dirty="0"/>
              <a:t> </a:t>
            </a:r>
            <a:r>
              <a:rPr sz="2450" dirty="0"/>
              <a:t>transition.</a:t>
            </a:r>
            <a:r>
              <a:rPr sz="2450" spc="420" dirty="0"/>
              <a:t>  </a:t>
            </a:r>
            <a:r>
              <a:rPr sz="2450" dirty="0"/>
              <a:t>Which</a:t>
            </a:r>
            <a:r>
              <a:rPr sz="2450" spc="470" dirty="0"/>
              <a:t> </a:t>
            </a:r>
            <a:r>
              <a:rPr sz="2450" dirty="0"/>
              <a:t>are</a:t>
            </a:r>
            <a:r>
              <a:rPr sz="2450" spc="465" dirty="0"/>
              <a:t> </a:t>
            </a:r>
            <a:r>
              <a:rPr sz="2450" dirty="0"/>
              <a:t>allowed</a:t>
            </a:r>
            <a:r>
              <a:rPr sz="2450" spc="470" dirty="0"/>
              <a:t> </a:t>
            </a:r>
            <a:r>
              <a:rPr sz="2450" dirty="0"/>
              <a:t>by</a:t>
            </a:r>
            <a:r>
              <a:rPr sz="2450" spc="465" dirty="0"/>
              <a:t> </a:t>
            </a:r>
            <a:r>
              <a:rPr sz="2450" spc="-25" dirty="0"/>
              <a:t>the </a:t>
            </a:r>
            <a:r>
              <a:rPr sz="2450" spc="-10" dirty="0"/>
              <a:t>selection</a:t>
            </a:r>
            <a:r>
              <a:rPr sz="2450" spc="20" dirty="0"/>
              <a:t> </a:t>
            </a:r>
            <a:r>
              <a:rPr sz="2450" dirty="0"/>
              <a:t>rules?</a:t>
            </a:r>
            <a:r>
              <a:rPr sz="2450" spc="229" dirty="0"/>
              <a:t> </a:t>
            </a:r>
            <a:r>
              <a:rPr sz="2450" dirty="0"/>
              <a:t>(Choose</a:t>
            </a:r>
            <a:r>
              <a:rPr sz="2450" spc="20" dirty="0"/>
              <a:t> </a:t>
            </a:r>
            <a:r>
              <a:rPr sz="2450" dirty="0"/>
              <a:t>all</a:t>
            </a:r>
            <a:r>
              <a:rPr sz="2450" spc="15" dirty="0"/>
              <a:t> </a:t>
            </a:r>
            <a:r>
              <a:rPr sz="2450" spc="114" dirty="0"/>
              <a:t>that</a:t>
            </a:r>
            <a:r>
              <a:rPr sz="2450" spc="15" dirty="0"/>
              <a:t> </a:t>
            </a:r>
            <a:r>
              <a:rPr sz="2450" spc="-10" dirty="0"/>
              <a:t>apply.)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745" y="2421615"/>
            <a:ext cx="2718435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(2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7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0)</a:t>
            </a:r>
            <a:r>
              <a:rPr sz="2450" spc="2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(1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0)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(3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7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1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0)</a:t>
            </a:r>
            <a:r>
              <a:rPr sz="2450" spc="2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(1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0)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(3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7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2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0)</a:t>
            </a:r>
            <a:r>
              <a:rPr sz="2450" spc="2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(2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1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1)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(4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7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3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3)</a:t>
            </a:r>
            <a:r>
              <a:rPr sz="2450" spc="2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(2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2</a:t>
            </a:r>
            <a:r>
              <a:rPr sz="2450" dirty="0">
                <a:latin typeface="Cambria"/>
                <a:cs typeface="Cambria"/>
              </a:rPr>
              <a:t>,</a:t>
            </a:r>
            <a:r>
              <a:rPr sz="2450" spc="-65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1)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dirty="0">
                <a:latin typeface="Times New Roman"/>
                <a:cs typeface="Times New Roman"/>
              </a:rPr>
              <a:t>B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C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254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</a:t>
            </a:r>
            <a:r>
              <a:rPr sz="1200" spc="10" dirty="0">
                <a:latin typeface="Times New Roman"/>
                <a:cs typeface="Times New Roman"/>
              </a:rPr>
              <a:t>7.7.</a:t>
            </a:r>
            <a:r>
              <a:rPr sz="1200" spc="260" dirty="0">
                <a:latin typeface="Times New Roman"/>
                <a:cs typeface="Times New Roman"/>
              </a:rPr>
              <a:t>  </a:t>
            </a:r>
            <a:r>
              <a:rPr sz="1200" spc="10" dirty="0">
                <a:latin typeface="Times New Roman"/>
                <a:cs typeface="Times New Roman"/>
              </a:rPr>
              <a:t>SPLITTING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SPECTRAL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LINES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720407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Ignoring</a:t>
            </a:r>
            <a:r>
              <a:rPr spc="55" dirty="0"/>
              <a:t> </a:t>
            </a:r>
            <a:r>
              <a:rPr dirty="0"/>
              <a:t>spin,</a:t>
            </a:r>
            <a:r>
              <a:rPr spc="60" dirty="0"/>
              <a:t> </a:t>
            </a:r>
            <a:r>
              <a:rPr spc="-10" dirty="0"/>
              <a:t>how</a:t>
            </a:r>
            <a:r>
              <a:rPr spc="65" dirty="0"/>
              <a:t> </a:t>
            </a:r>
            <a:r>
              <a:rPr dirty="0"/>
              <a:t>many</a:t>
            </a:r>
            <a:r>
              <a:rPr spc="65" dirty="0"/>
              <a:t> </a:t>
            </a:r>
            <a:r>
              <a:rPr dirty="0"/>
              <a:t>spectral</a:t>
            </a:r>
            <a:r>
              <a:rPr spc="60" dirty="0"/>
              <a:t> </a:t>
            </a:r>
            <a:r>
              <a:rPr dirty="0"/>
              <a:t>lines</a:t>
            </a:r>
            <a:r>
              <a:rPr spc="65" dirty="0"/>
              <a:t> </a:t>
            </a:r>
            <a:r>
              <a:rPr dirty="0"/>
              <a:t>does</a:t>
            </a:r>
            <a:r>
              <a:rPr spc="65" dirty="0"/>
              <a:t> </a:t>
            </a:r>
            <a:r>
              <a:rPr dirty="0"/>
              <a:t>the</a:t>
            </a:r>
            <a:r>
              <a:rPr spc="55" dirty="0"/>
              <a:t> </a:t>
            </a:r>
            <a:r>
              <a:rPr spc="80" dirty="0">
                <a:latin typeface="Cambria"/>
                <a:cs typeface="Cambria"/>
              </a:rPr>
              <a:t>n</a:t>
            </a:r>
            <a:r>
              <a:rPr spc="85" dirty="0">
                <a:latin typeface="Cambria"/>
                <a:cs typeface="Cambria"/>
              </a:rPr>
              <a:t> </a:t>
            </a:r>
            <a:r>
              <a:rPr spc="385" dirty="0"/>
              <a:t>=</a:t>
            </a:r>
            <a:r>
              <a:rPr spc="5" dirty="0"/>
              <a:t> </a:t>
            </a:r>
            <a:r>
              <a:rPr dirty="0"/>
              <a:t>6</a:t>
            </a:r>
            <a:r>
              <a:rPr spc="70" dirty="0"/>
              <a:t> </a:t>
            </a:r>
            <a:r>
              <a:rPr spc="-25" dirty="0"/>
              <a:t>to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1664283"/>
            <a:ext cx="8259445" cy="338962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5875" marR="5080">
              <a:lnSpc>
                <a:spcPct val="101699"/>
              </a:lnSpc>
              <a:spcBef>
                <a:spcPts val="75"/>
              </a:spcBef>
              <a:tabLst>
                <a:tab pos="1195705" algn="l"/>
              </a:tabLst>
            </a:pPr>
            <a:r>
              <a:rPr sz="2450" spc="80" dirty="0">
                <a:latin typeface="Cambria"/>
                <a:cs typeface="Cambria"/>
              </a:rPr>
              <a:t>n</a:t>
            </a:r>
            <a:r>
              <a:rPr sz="2450" spc="180" dirty="0">
                <a:latin typeface="Cambria"/>
                <a:cs typeface="Cambria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3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transition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split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into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result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-114" dirty="0">
                <a:latin typeface="Times New Roman"/>
                <a:cs typeface="Times New Roman"/>
              </a:rPr>
              <a:t>of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external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magnetic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field? Explain.</a:t>
            </a:r>
            <a:r>
              <a:rPr sz="2450" dirty="0">
                <a:latin typeface="Times New Roman"/>
                <a:cs typeface="Times New Roman"/>
              </a:rPr>
              <a:t>	(Choose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  <a:p>
            <a:pPr marL="386715" indent="-370205">
              <a:lnSpc>
                <a:spcPct val="100000"/>
              </a:lnSpc>
              <a:spcBef>
                <a:spcPts val="1645"/>
              </a:spcBef>
              <a:buAutoNum type="alphaUcPeriod"/>
              <a:tabLst>
                <a:tab pos="386715" algn="l"/>
              </a:tabLst>
            </a:pPr>
            <a:r>
              <a:rPr sz="2450" spc="-50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50" dirty="0">
                <a:latin typeface="Times New Roman"/>
                <a:cs typeface="Times New Roman"/>
              </a:rPr>
              <a:t>3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50" dirty="0">
                <a:latin typeface="Times New Roman"/>
                <a:cs typeface="Times New Roman"/>
              </a:rPr>
              <a:t>4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50" dirty="0">
                <a:latin typeface="Times New Roman"/>
                <a:cs typeface="Times New Roman"/>
              </a:rPr>
              <a:t>5</a:t>
            </a:r>
            <a:endParaRPr sz="2450">
              <a:latin typeface="Times New Roman"/>
              <a:cs typeface="Times New Roman"/>
            </a:endParaRPr>
          </a:p>
          <a:p>
            <a:pPr marL="386715" indent="-34988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86715" algn="l"/>
              </a:tabLst>
            </a:pPr>
            <a:r>
              <a:rPr sz="2450" spc="515" dirty="0">
                <a:latin typeface="Cambria"/>
                <a:cs typeface="Cambria"/>
              </a:rPr>
              <a:t>&gt;</a:t>
            </a:r>
            <a:r>
              <a:rPr sz="2450" spc="150" dirty="0">
                <a:latin typeface="Cambria"/>
                <a:cs typeface="Cambria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5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20687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7.1.</a:t>
            </a:r>
            <a:r>
              <a:rPr sz="1200" spc="25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HYDROGEN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ATOM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spc="-20" dirty="0"/>
              <a:t>Recall</a:t>
            </a:r>
            <a:r>
              <a:rPr spc="-40" dirty="0"/>
              <a:t> </a:t>
            </a:r>
            <a:r>
              <a:rPr spc="114" dirty="0"/>
              <a:t>that</a:t>
            </a:r>
            <a:r>
              <a:rPr spc="-35" dirty="0"/>
              <a:t> </a:t>
            </a:r>
            <a:r>
              <a:rPr dirty="0"/>
              <a:t>the</a:t>
            </a:r>
            <a:r>
              <a:rPr spc="-35" dirty="0"/>
              <a:t> </a:t>
            </a:r>
            <a:r>
              <a:rPr spc="-20" dirty="0"/>
              <a:t>“degeneracy”</a:t>
            </a:r>
            <a:r>
              <a:rPr spc="-35" dirty="0"/>
              <a:t> </a:t>
            </a:r>
            <a:r>
              <a:rPr spc="-114" dirty="0"/>
              <a:t>of</a:t>
            </a:r>
            <a:r>
              <a:rPr spc="-40" dirty="0"/>
              <a:t> </a:t>
            </a:r>
            <a:r>
              <a:rPr dirty="0"/>
              <a:t>an</a:t>
            </a:r>
            <a:r>
              <a:rPr spc="-35" dirty="0"/>
              <a:t> </a:t>
            </a:r>
            <a:r>
              <a:rPr spc="-20" dirty="0"/>
              <a:t>energy</a:t>
            </a:r>
            <a:r>
              <a:rPr spc="-35" dirty="0"/>
              <a:t> </a:t>
            </a:r>
            <a:r>
              <a:rPr spc="-70" dirty="0"/>
              <a:t>level</a:t>
            </a:r>
            <a:r>
              <a:rPr spc="-35" dirty="0"/>
              <a:t> refers </a:t>
            </a:r>
            <a:r>
              <a:rPr dirty="0"/>
              <a:t>to</a:t>
            </a:r>
            <a:r>
              <a:rPr spc="-40" dirty="0"/>
              <a:t> </a:t>
            </a:r>
            <a:r>
              <a:rPr spc="-85" dirty="0"/>
              <a:t>how</a:t>
            </a:r>
            <a:r>
              <a:rPr spc="-35" dirty="0"/>
              <a:t> </a:t>
            </a:r>
            <a:r>
              <a:rPr spc="-20" dirty="0"/>
              <a:t>many </a:t>
            </a:r>
            <a:r>
              <a:rPr dirty="0"/>
              <a:t>independent</a:t>
            </a:r>
            <a:r>
              <a:rPr spc="-45" dirty="0"/>
              <a:t> </a:t>
            </a:r>
            <a:r>
              <a:rPr dirty="0"/>
              <a:t>quantum</a:t>
            </a:r>
            <a:r>
              <a:rPr spc="-40" dirty="0"/>
              <a:t> </a:t>
            </a:r>
            <a:r>
              <a:rPr dirty="0"/>
              <a:t>states</a:t>
            </a:r>
            <a:r>
              <a:rPr spc="-40" dirty="0"/>
              <a:t> </a:t>
            </a:r>
            <a:r>
              <a:rPr spc="-10" dirty="0"/>
              <a:t>correspond</a:t>
            </a:r>
            <a:r>
              <a:rPr spc="-40" dirty="0"/>
              <a:t> </a:t>
            </a:r>
            <a:r>
              <a:rPr dirty="0"/>
              <a:t>to</a:t>
            </a:r>
            <a:r>
              <a:rPr spc="-40" dirty="0"/>
              <a:t> </a:t>
            </a:r>
            <a:r>
              <a:rPr dirty="0"/>
              <a:t>the</a:t>
            </a:r>
            <a:r>
              <a:rPr spc="-40" dirty="0"/>
              <a:t> </a:t>
            </a:r>
            <a:r>
              <a:rPr spc="-20" dirty="0"/>
              <a:t>same</a:t>
            </a:r>
            <a:r>
              <a:rPr spc="-40" dirty="0"/>
              <a:t> </a:t>
            </a:r>
            <a:r>
              <a:rPr dirty="0"/>
              <a:t>energy.</a:t>
            </a:r>
            <a:r>
              <a:rPr spc="395" dirty="0"/>
              <a:t> </a:t>
            </a:r>
            <a:r>
              <a:rPr spc="55" dirty="0"/>
              <a:t>What </a:t>
            </a:r>
            <a:r>
              <a:rPr dirty="0"/>
              <a:t>is</a:t>
            </a:r>
            <a:r>
              <a:rPr spc="55" dirty="0"/>
              <a:t> </a:t>
            </a:r>
            <a:r>
              <a:rPr dirty="0"/>
              <a:t>the</a:t>
            </a:r>
            <a:r>
              <a:rPr spc="65" dirty="0"/>
              <a:t> </a:t>
            </a:r>
            <a:r>
              <a:rPr spc="-10" dirty="0"/>
              <a:t>degeneracy</a:t>
            </a:r>
            <a:r>
              <a:rPr spc="65" dirty="0"/>
              <a:t> </a:t>
            </a:r>
            <a:r>
              <a:rPr dirty="0"/>
              <a:t>of</a:t>
            </a:r>
            <a:r>
              <a:rPr spc="65" dirty="0"/>
              <a:t> </a:t>
            </a:r>
            <a:r>
              <a:rPr dirty="0"/>
              <a:t>the</a:t>
            </a:r>
            <a:r>
              <a:rPr spc="65" dirty="0"/>
              <a:t> </a:t>
            </a:r>
            <a:r>
              <a:rPr dirty="0"/>
              <a:t>energy</a:t>
            </a:r>
            <a:r>
              <a:rPr spc="70" dirty="0"/>
              <a:t> </a:t>
            </a:r>
            <a:r>
              <a:rPr spc="-25" dirty="0"/>
              <a:t>level</a:t>
            </a:r>
            <a:r>
              <a:rPr spc="55" dirty="0"/>
              <a:t> </a:t>
            </a:r>
            <a:r>
              <a:rPr spc="80" dirty="0">
                <a:latin typeface="Cambria"/>
                <a:cs typeface="Cambria"/>
              </a:rPr>
              <a:t>n</a:t>
            </a:r>
            <a:r>
              <a:rPr spc="100" dirty="0">
                <a:latin typeface="Cambria"/>
                <a:cs typeface="Cambria"/>
              </a:rPr>
              <a:t> </a:t>
            </a:r>
            <a:r>
              <a:rPr spc="385" dirty="0"/>
              <a:t>=</a:t>
            </a:r>
            <a:r>
              <a:rPr spc="30" dirty="0"/>
              <a:t> </a:t>
            </a:r>
            <a:r>
              <a:rPr dirty="0"/>
              <a:t>2</a:t>
            </a:r>
            <a:r>
              <a:rPr spc="65" dirty="0"/>
              <a:t> </a:t>
            </a:r>
            <a:r>
              <a:rPr dirty="0"/>
              <a:t>for</a:t>
            </a:r>
            <a:r>
              <a:rPr spc="65" dirty="0"/>
              <a:t> </a:t>
            </a:r>
            <a:r>
              <a:rPr dirty="0"/>
              <a:t>a</a:t>
            </a:r>
            <a:r>
              <a:rPr spc="65" dirty="0"/>
              <a:t> </a:t>
            </a:r>
            <a:r>
              <a:rPr dirty="0"/>
              <a:t>hydrogen</a:t>
            </a:r>
            <a:r>
              <a:rPr spc="70" dirty="0"/>
              <a:t> </a:t>
            </a:r>
            <a:r>
              <a:rPr spc="-10" dirty="0"/>
              <a:t>atom? </a:t>
            </a:r>
            <a:r>
              <a:rPr dirty="0"/>
              <a:t>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801205"/>
            <a:ext cx="545465" cy="2556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1140"/>
              </a:spcBef>
            </a:pPr>
            <a:r>
              <a:rPr sz="2450" dirty="0">
                <a:latin typeface="Times New Roman"/>
                <a:cs typeface="Times New Roman"/>
              </a:rPr>
              <a:t>A.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0</a:t>
            </a:r>
            <a:endParaRPr sz="2450">
              <a:latin typeface="Times New Roman"/>
              <a:cs typeface="Times New Roman"/>
            </a:endParaRPr>
          </a:p>
          <a:p>
            <a:pPr marL="2857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B.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1</a:t>
            </a:r>
            <a:endParaRPr sz="2450">
              <a:latin typeface="Times New Roman"/>
              <a:cs typeface="Times New Roman"/>
            </a:endParaRPr>
          </a:p>
          <a:p>
            <a:pPr marL="2476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D.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3</a:t>
            </a:r>
            <a:endParaRPr sz="2450">
              <a:latin typeface="Times New Roman"/>
              <a:cs typeface="Times New Roman"/>
            </a:endParaRPr>
          </a:p>
          <a:p>
            <a:pPr marL="3683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E.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4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254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</a:t>
            </a:r>
            <a:r>
              <a:rPr sz="1200" spc="10" dirty="0">
                <a:latin typeface="Times New Roman"/>
                <a:cs typeface="Times New Roman"/>
              </a:rPr>
              <a:t>7.7.</a:t>
            </a:r>
            <a:r>
              <a:rPr sz="1200" spc="260" dirty="0">
                <a:latin typeface="Times New Roman"/>
                <a:cs typeface="Times New Roman"/>
              </a:rPr>
              <a:t>  </a:t>
            </a:r>
            <a:r>
              <a:rPr sz="1200" spc="10" dirty="0">
                <a:latin typeface="Times New Roman"/>
                <a:cs typeface="Times New Roman"/>
              </a:rPr>
              <a:t>SPLITTING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SPECTRAL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LINES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720407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Ignoring</a:t>
            </a:r>
            <a:r>
              <a:rPr spc="55" dirty="0"/>
              <a:t> </a:t>
            </a:r>
            <a:r>
              <a:rPr dirty="0"/>
              <a:t>spin,</a:t>
            </a:r>
            <a:r>
              <a:rPr spc="60" dirty="0"/>
              <a:t> </a:t>
            </a:r>
            <a:r>
              <a:rPr spc="-10" dirty="0"/>
              <a:t>how</a:t>
            </a:r>
            <a:r>
              <a:rPr spc="65" dirty="0"/>
              <a:t> </a:t>
            </a:r>
            <a:r>
              <a:rPr dirty="0"/>
              <a:t>many</a:t>
            </a:r>
            <a:r>
              <a:rPr spc="65" dirty="0"/>
              <a:t> </a:t>
            </a:r>
            <a:r>
              <a:rPr dirty="0"/>
              <a:t>spectral</a:t>
            </a:r>
            <a:r>
              <a:rPr spc="60" dirty="0"/>
              <a:t> </a:t>
            </a:r>
            <a:r>
              <a:rPr dirty="0"/>
              <a:t>lines</a:t>
            </a:r>
            <a:r>
              <a:rPr spc="65" dirty="0"/>
              <a:t> </a:t>
            </a:r>
            <a:r>
              <a:rPr dirty="0"/>
              <a:t>does</a:t>
            </a:r>
            <a:r>
              <a:rPr spc="65" dirty="0"/>
              <a:t> </a:t>
            </a:r>
            <a:r>
              <a:rPr dirty="0"/>
              <a:t>the</a:t>
            </a:r>
            <a:r>
              <a:rPr spc="55" dirty="0"/>
              <a:t> </a:t>
            </a:r>
            <a:r>
              <a:rPr spc="80" dirty="0">
                <a:latin typeface="Cambria"/>
                <a:cs typeface="Cambria"/>
              </a:rPr>
              <a:t>n</a:t>
            </a:r>
            <a:r>
              <a:rPr spc="85" dirty="0">
                <a:latin typeface="Cambria"/>
                <a:cs typeface="Cambria"/>
              </a:rPr>
              <a:t> </a:t>
            </a:r>
            <a:r>
              <a:rPr spc="385" dirty="0"/>
              <a:t>=</a:t>
            </a:r>
            <a:r>
              <a:rPr spc="5" dirty="0"/>
              <a:t> </a:t>
            </a:r>
            <a:r>
              <a:rPr dirty="0"/>
              <a:t>6</a:t>
            </a:r>
            <a:r>
              <a:rPr spc="70" dirty="0"/>
              <a:t> </a:t>
            </a:r>
            <a:r>
              <a:rPr spc="-25" dirty="0"/>
              <a:t>to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68019" y="1664283"/>
            <a:ext cx="8357234" cy="476885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63500" marR="55244">
              <a:lnSpc>
                <a:spcPct val="101699"/>
              </a:lnSpc>
              <a:spcBef>
                <a:spcPts val="75"/>
              </a:spcBef>
              <a:tabLst>
                <a:tab pos="1242695" algn="l"/>
              </a:tabLst>
            </a:pPr>
            <a:r>
              <a:rPr sz="2450" spc="80" dirty="0">
                <a:latin typeface="Cambria"/>
                <a:cs typeface="Cambria"/>
              </a:rPr>
              <a:t>n</a:t>
            </a:r>
            <a:r>
              <a:rPr sz="2450" spc="180" dirty="0">
                <a:latin typeface="Cambria"/>
                <a:cs typeface="Cambria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3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transition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split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into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result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-114" dirty="0">
                <a:latin typeface="Times New Roman"/>
                <a:cs typeface="Times New Roman"/>
              </a:rPr>
              <a:t>of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external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magnetic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field? Explain.</a:t>
            </a:r>
            <a:r>
              <a:rPr sz="2450" dirty="0">
                <a:latin typeface="Times New Roman"/>
                <a:cs typeface="Times New Roman"/>
              </a:rPr>
              <a:t>	(Choose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  <a:p>
            <a:pPr marL="433705" indent="-370205">
              <a:lnSpc>
                <a:spcPct val="100000"/>
              </a:lnSpc>
              <a:spcBef>
                <a:spcPts val="1645"/>
              </a:spcBef>
              <a:buAutoNum type="alphaUcPeriod"/>
              <a:tabLst>
                <a:tab pos="433705" algn="l"/>
              </a:tabLst>
            </a:pPr>
            <a:r>
              <a:rPr sz="2450" spc="-50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434340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34340" algn="l"/>
              </a:tabLst>
            </a:pPr>
            <a:r>
              <a:rPr sz="2450" spc="-50" dirty="0">
                <a:latin typeface="Times New Roman"/>
                <a:cs typeface="Times New Roman"/>
              </a:rPr>
              <a:t>3</a:t>
            </a:r>
            <a:endParaRPr sz="2450">
              <a:latin typeface="Times New Roman"/>
              <a:cs typeface="Times New Roman"/>
            </a:endParaRPr>
          </a:p>
          <a:p>
            <a:pPr marL="43370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33705" algn="l"/>
              </a:tabLst>
            </a:pPr>
            <a:r>
              <a:rPr sz="2450" spc="-50" dirty="0">
                <a:latin typeface="Times New Roman"/>
                <a:cs typeface="Times New Roman"/>
              </a:rPr>
              <a:t>4</a:t>
            </a:r>
            <a:endParaRPr sz="2450">
              <a:latin typeface="Times New Roman"/>
              <a:cs typeface="Times New Roman"/>
            </a:endParaRPr>
          </a:p>
          <a:p>
            <a:pPr marL="43370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33705" algn="l"/>
              </a:tabLst>
            </a:pPr>
            <a:r>
              <a:rPr sz="2450" spc="-50" dirty="0">
                <a:latin typeface="Times New Roman"/>
                <a:cs typeface="Times New Roman"/>
              </a:rPr>
              <a:t>5</a:t>
            </a:r>
            <a:endParaRPr sz="2450">
              <a:latin typeface="Times New Roman"/>
              <a:cs typeface="Times New Roman"/>
            </a:endParaRPr>
          </a:p>
          <a:p>
            <a:pPr marL="434340" indent="-34988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34340" algn="l"/>
              </a:tabLst>
            </a:pPr>
            <a:r>
              <a:rPr sz="2450" spc="515" dirty="0">
                <a:latin typeface="Cambria"/>
                <a:cs typeface="Cambria"/>
              </a:rPr>
              <a:t>&gt;</a:t>
            </a:r>
            <a:r>
              <a:rPr sz="2450" spc="150" dirty="0">
                <a:latin typeface="Cambria"/>
                <a:cs typeface="Cambria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5</a:t>
            </a:r>
            <a:endParaRPr sz="2450">
              <a:latin typeface="Times New Roman"/>
              <a:cs typeface="Times New Roman"/>
            </a:endParaRPr>
          </a:p>
          <a:p>
            <a:pPr marL="63500" marR="55880" indent="-11430">
              <a:lnSpc>
                <a:spcPct val="101699"/>
              </a:lnSpc>
              <a:spcBef>
                <a:spcPts val="1889"/>
              </a:spcBef>
              <a:tabLst>
                <a:tab pos="1661160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dirty="0">
                <a:latin typeface="Times New Roman"/>
                <a:cs typeface="Times New Roman"/>
              </a:rPr>
              <a:t>B.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normal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(without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spins)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Zeeman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70" dirty="0">
                <a:latin typeface="Times New Roman"/>
                <a:cs typeface="Times New Roman"/>
              </a:rPr>
              <a:t>effect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depends </a:t>
            </a:r>
            <a:r>
              <a:rPr sz="2450" spc="-35" dirty="0">
                <a:latin typeface="Times New Roman"/>
                <a:cs typeface="Times New Roman"/>
              </a:rPr>
              <a:t>on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spc="170" dirty="0">
                <a:latin typeface="Times New Roman"/>
                <a:cs typeface="Times New Roman"/>
              </a:rPr>
              <a:t>∆</a:t>
            </a:r>
            <a:r>
              <a:rPr sz="2450" spc="170" dirty="0">
                <a:latin typeface="Cambria"/>
                <a:cs typeface="Cambria"/>
              </a:rPr>
              <a:t>m</a:t>
            </a:r>
            <a:r>
              <a:rPr sz="3075" spc="254" baseline="-16260" dirty="0">
                <a:latin typeface="Cambria"/>
                <a:cs typeface="Cambria"/>
              </a:rPr>
              <a:t>l</a:t>
            </a:r>
            <a:r>
              <a:rPr sz="3075" spc="292" baseline="-1626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selection</a:t>
            </a:r>
            <a:r>
              <a:rPr sz="2450" spc="-7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rules</a:t>
            </a:r>
            <a:r>
              <a:rPr sz="2450" spc="-80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say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spc="170" dirty="0">
                <a:latin typeface="Times New Roman"/>
                <a:cs typeface="Times New Roman"/>
              </a:rPr>
              <a:t>∆</a:t>
            </a:r>
            <a:r>
              <a:rPr sz="2450" spc="170" dirty="0">
                <a:latin typeface="Cambria"/>
                <a:cs typeface="Cambria"/>
              </a:rPr>
              <a:t>m</a:t>
            </a:r>
            <a:r>
              <a:rPr sz="3075" spc="254" baseline="-16260" dirty="0">
                <a:latin typeface="Cambria"/>
                <a:cs typeface="Cambria"/>
              </a:rPr>
              <a:t>l</a:t>
            </a:r>
            <a:r>
              <a:rPr sz="3075" spc="292" baseline="-1626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only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take</a:t>
            </a:r>
            <a:r>
              <a:rPr sz="2450" spc="-8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on</a:t>
            </a:r>
            <a:r>
              <a:rPr sz="2450" spc="-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values</a:t>
            </a:r>
            <a:endParaRPr sz="2450">
              <a:latin typeface="Times New Roman"/>
              <a:cs typeface="Times New Roman"/>
            </a:endParaRPr>
          </a:p>
          <a:p>
            <a:pPr marL="63500">
              <a:lnSpc>
                <a:spcPct val="100000"/>
              </a:lnSpc>
              <a:spcBef>
                <a:spcPts val="50"/>
              </a:spcBef>
            </a:pPr>
            <a:r>
              <a:rPr sz="2450" i="1" spc="55" dirty="0">
                <a:latin typeface="Times New Roman"/>
                <a:cs typeface="Times New Roman"/>
              </a:rPr>
              <a:t>−</a:t>
            </a:r>
            <a:r>
              <a:rPr sz="2450" spc="55" dirty="0">
                <a:latin typeface="Times New Roman"/>
                <a:cs typeface="Times New Roman"/>
              </a:rPr>
              <a:t>1,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0,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1.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254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</a:t>
            </a:r>
            <a:r>
              <a:rPr sz="1200" spc="10" dirty="0">
                <a:latin typeface="Times New Roman"/>
                <a:cs typeface="Times New Roman"/>
              </a:rPr>
              <a:t>7.7.</a:t>
            </a:r>
            <a:r>
              <a:rPr sz="1200" spc="260" dirty="0">
                <a:latin typeface="Times New Roman"/>
                <a:cs typeface="Times New Roman"/>
              </a:rPr>
              <a:t>  </a:t>
            </a:r>
            <a:r>
              <a:rPr sz="1200" spc="10" dirty="0">
                <a:latin typeface="Times New Roman"/>
                <a:cs typeface="Times New Roman"/>
              </a:rPr>
              <a:t>SPLITTING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SPECTRAL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LINES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26285"/>
            <a:ext cx="828040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An</a:t>
            </a:r>
            <a:r>
              <a:rPr spc="360" dirty="0"/>
              <a:t> </a:t>
            </a:r>
            <a:r>
              <a:rPr dirty="0"/>
              <a:t>electron</a:t>
            </a:r>
            <a:r>
              <a:rPr spc="365" dirty="0"/>
              <a:t> </a:t>
            </a:r>
            <a:r>
              <a:rPr dirty="0"/>
              <a:t>is</a:t>
            </a:r>
            <a:r>
              <a:rPr spc="365" dirty="0"/>
              <a:t> </a:t>
            </a:r>
            <a:r>
              <a:rPr dirty="0"/>
              <a:t>in</a:t>
            </a:r>
            <a:r>
              <a:rPr spc="370" dirty="0"/>
              <a:t> </a:t>
            </a:r>
            <a:r>
              <a:rPr dirty="0"/>
              <a:t>a</a:t>
            </a:r>
            <a:r>
              <a:rPr spc="365" dirty="0"/>
              <a:t> </a:t>
            </a:r>
            <a:r>
              <a:rPr spc="50" dirty="0"/>
              <a:t>state</a:t>
            </a:r>
            <a:r>
              <a:rPr spc="365" dirty="0"/>
              <a:t> </a:t>
            </a:r>
            <a:r>
              <a:rPr dirty="0"/>
              <a:t>with</a:t>
            </a:r>
            <a:r>
              <a:rPr spc="355" dirty="0"/>
              <a:t> </a:t>
            </a:r>
            <a:r>
              <a:rPr spc="50" dirty="0">
                <a:latin typeface="Cambria"/>
                <a:cs typeface="Cambria"/>
              </a:rPr>
              <a:t>l</a:t>
            </a:r>
            <a:r>
              <a:rPr spc="40" dirty="0">
                <a:latin typeface="Cambria"/>
                <a:cs typeface="Cambria"/>
              </a:rPr>
              <a:t>  </a:t>
            </a:r>
            <a:r>
              <a:rPr spc="385" dirty="0"/>
              <a:t>=</a:t>
            </a:r>
            <a:r>
              <a:rPr spc="505" dirty="0"/>
              <a:t> </a:t>
            </a:r>
            <a:r>
              <a:rPr dirty="0"/>
              <a:t>1,</a:t>
            </a:r>
            <a:r>
              <a:rPr spc="425" dirty="0"/>
              <a:t> </a:t>
            </a:r>
            <a:r>
              <a:rPr spc="55" dirty="0">
                <a:latin typeface="Cambria"/>
                <a:cs typeface="Cambria"/>
              </a:rPr>
              <a:t>m</a:t>
            </a:r>
            <a:r>
              <a:rPr sz="3075" spc="82" baseline="-16260" dirty="0">
                <a:latin typeface="Cambria"/>
                <a:cs typeface="Cambria"/>
              </a:rPr>
              <a:t>l</a:t>
            </a:r>
            <a:r>
              <a:rPr sz="3075" spc="225" baseline="-16260" dirty="0">
                <a:latin typeface="Cambria"/>
                <a:cs typeface="Cambria"/>
              </a:rPr>
              <a:t>  </a:t>
            </a:r>
            <a:r>
              <a:rPr sz="2450" spc="385" dirty="0"/>
              <a:t>=</a:t>
            </a:r>
            <a:r>
              <a:rPr sz="2450" spc="500" dirty="0"/>
              <a:t> </a:t>
            </a:r>
            <a:r>
              <a:rPr sz="2450" dirty="0"/>
              <a:t>1,</a:t>
            </a:r>
            <a:r>
              <a:rPr sz="2450" spc="430" dirty="0"/>
              <a:t> </a:t>
            </a:r>
            <a:r>
              <a:rPr sz="2450" dirty="0"/>
              <a:t>and</a:t>
            </a:r>
            <a:r>
              <a:rPr sz="2450" spc="370" dirty="0"/>
              <a:t> </a:t>
            </a:r>
            <a:r>
              <a:rPr sz="2450" spc="75" dirty="0">
                <a:latin typeface="Cambria"/>
                <a:cs typeface="Cambria"/>
              </a:rPr>
              <a:t>m</a:t>
            </a:r>
            <a:r>
              <a:rPr sz="3075" spc="112" baseline="-9485" dirty="0">
                <a:latin typeface="Cambria"/>
                <a:cs typeface="Cambria"/>
              </a:rPr>
              <a:t>s</a:t>
            </a:r>
            <a:r>
              <a:rPr sz="3075" spc="187" baseline="-9485" dirty="0">
                <a:latin typeface="Cambria"/>
                <a:cs typeface="Cambria"/>
              </a:rPr>
              <a:t>  </a:t>
            </a:r>
            <a:r>
              <a:rPr sz="2450" spc="385" dirty="0"/>
              <a:t>=</a:t>
            </a:r>
            <a:r>
              <a:rPr sz="2450" spc="500" dirty="0"/>
              <a:t> </a:t>
            </a:r>
            <a:r>
              <a:rPr sz="2450" spc="-20" dirty="0"/>
              <a:t>1</a:t>
            </a:r>
            <a:r>
              <a:rPr sz="2450" spc="-20" dirty="0">
                <a:latin typeface="Cambria"/>
                <a:cs typeface="Cambria"/>
              </a:rPr>
              <a:t>/</a:t>
            </a:r>
            <a:r>
              <a:rPr sz="2450" spc="-20" dirty="0"/>
              <a:t>2. </a:t>
            </a:r>
            <a:r>
              <a:rPr sz="2450" dirty="0"/>
              <a:t>Which</a:t>
            </a:r>
            <a:r>
              <a:rPr sz="2450" spc="210" dirty="0"/>
              <a:t> </a:t>
            </a:r>
            <a:r>
              <a:rPr sz="2450" dirty="0"/>
              <a:t>of</a:t>
            </a:r>
            <a:r>
              <a:rPr sz="2450" spc="225" dirty="0"/>
              <a:t> </a:t>
            </a:r>
            <a:r>
              <a:rPr sz="2450" dirty="0"/>
              <a:t>the</a:t>
            </a:r>
            <a:r>
              <a:rPr sz="2450" spc="220" dirty="0"/>
              <a:t> </a:t>
            </a:r>
            <a:r>
              <a:rPr sz="2450" spc="-30" dirty="0"/>
              <a:t>following</a:t>
            </a:r>
            <a:r>
              <a:rPr sz="2450" spc="220" dirty="0"/>
              <a:t> </a:t>
            </a:r>
            <a:r>
              <a:rPr sz="2450" dirty="0"/>
              <a:t>effects</a:t>
            </a:r>
            <a:r>
              <a:rPr sz="2450" spc="220" dirty="0"/>
              <a:t> </a:t>
            </a:r>
            <a:r>
              <a:rPr sz="2450" dirty="0"/>
              <a:t>does</a:t>
            </a:r>
            <a:r>
              <a:rPr sz="2450" spc="225" dirty="0"/>
              <a:t> </a:t>
            </a:r>
            <a:r>
              <a:rPr sz="2450" dirty="0"/>
              <a:t>spin-orbit</a:t>
            </a:r>
            <a:r>
              <a:rPr sz="2450" spc="220" dirty="0"/>
              <a:t> </a:t>
            </a:r>
            <a:r>
              <a:rPr sz="2450" dirty="0"/>
              <a:t>coupling</a:t>
            </a:r>
            <a:r>
              <a:rPr sz="2450" spc="225" dirty="0"/>
              <a:t> </a:t>
            </a:r>
            <a:r>
              <a:rPr sz="2450" dirty="0"/>
              <a:t>have</a:t>
            </a:r>
            <a:r>
              <a:rPr sz="2450" spc="220" dirty="0"/>
              <a:t> </a:t>
            </a:r>
            <a:r>
              <a:rPr sz="2450" spc="-25" dirty="0"/>
              <a:t>on </a:t>
            </a:r>
            <a:r>
              <a:rPr sz="2450" dirty="0"/>
              <a:t>the</a:t>
            </a:r>
            <a:r>
              <a:rPr sz="2450" spc="204" dirty="0"/>
              <a:t> </a:t>
            </a:r>
            <a:r>
              <a:rPr sz="2450" dirty="0"/>
              <a:t>state?</a:t>
            </a:r>
            <a:r>
              <a:rPr sz="2450" spc="480" dirty="0"/>
              <a:t> </a:t>
            </a:r>
            <a:r>
              <a:rPr sz="2450" dirty="0"/>
              <a:t>(Choose</a:t>
            </a:r>
            <a:r>
              <a:rPr sz="2450" spc="204" dirty="0"/>
              <a:t> </a:t>
            </a:r>
            <a:r>
              <a:rPr sz="2450" spc="-10" dirty="0"/>
              <a:t>one.)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5137" y="2439104"/>
            <a:ext cx="4932045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increases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state’s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decreases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state’s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energy.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doesn’t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change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state’s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energy.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answer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depends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Cambria"/>
                <a:cs typeface="Cambria"/>
              </a:rPr>
              <a:t>n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254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</a:t>
            </a:r>
            <a:r>
              <a:rPr sz="1200" spc="10" dirty="0">
                <a:latin typeface="Times New Roman"/>
                <a:cs typeface="Times New Roman"/>
              </a:rPr>
              <a:t>7.7.</a:t>
            </a:r>
            <a:r>
              <a:rPr sz="1200" spc="260" dirty="0">
                <a:latin typeface="Times New Roman"/>
                <a:cs typeface="Times New Roman"/>
              </a:rPr>
              <a:t>  </a:t>
            </a:r>
            <a:r>
              <a:rPr sz="1200" spc="10" dirty="0">
                <a:latin typeface="Times New Roman"/>
                <a:cs typeface="Times New Roman"/>
              </a:rPr>
              <a:t>SPLITTING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SPECTRAL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LINES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26285"/>
            <a:ext cx="828040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An</a:t>
            </a:r>
            <a:r>
              <a:rPr spc="360" dirty="0"/>
              <a:t> </a:t>
            </a:r>
            <a:r>
              <a:rPr dirty="0"/>
              <a:t>electron</a:t>
            </a:r>
            <a:r>
              <a:rPr spc="365" dirty="0"/>
              <a:t> </a:t>
            </a:r>
            <a:r>
              <a:rPr dirty="0"/>
              <a:t>is</a:t>
            </a:r>
            <a:r>
              <a:rPr spc="365" dirty="0"/>
              <a:t> </a:t>
            </a:r>
            <a:r>
              <a:rPr dirty="0"/>
              <a:t>in</a:t>
            </a:r>
            <a:r>
              <a:rPr spc="370" dirty="0"/>
              <a:t> </a:t>
            </a:r>
            <a:r>
              <a:rPr dirty="0"/>
              <a:t>a</a:t>
            </a:r>
            <a:r>
              <a:rPr spc="365" dirty="0"/>
              <a:t> </a:t>
            </a:r>
            <a:r>
              <a:rPr spc="50" dirty="0"/>
              <a:t>state</a:t>
            </a:r>
            <a:r>
              <a:rPr spc="365" dirty="0"/>
              <a:t> </a:t>
            </a:r>
            <a:r>
              <a:rPr dirty="0"/>
              <a:t>with</a:t>
            </a:r>
            <a:r>
              <a:rPr spc="355" dirty="0"/>
              <a:t> </a:t>
            </a:r>
            <a:r>
              <a:rPr spc="50" dirty="0">
                <a:latin typeface="Cambria"/>
                <a:cs typeface="Cambria"/>
              </a:rPr>
              <a:t>l</a:t>
            </a:r>
            <a:r>
              <a:rPr spc="40" dirty="0">
                <a:latin typeface="Cambria"/>
                <a:cs typeface="Cambria"/>
              </a:rPr>
              <a:t>  </a:t>
            </a:r>
            <a:r>
              <a:rPr spc="385" dirty="0"/>
              <a:t>=</a:t>
            </a:r>
            <a:r>
              <a:rPr spc="505" dirty="0"/>
              <a:t> </a:t>
            </a:r>
            <a:r>
              <a:rPr dirty="0"/>
              <a:t>1,</a:t>
            </a:r>
            <a:r>
              <a:rPr spc="425" dirty="0"/>
              <a:t> </a:t>
            </a:r>
            <a:r>
              <a:rPr spc="55" dirty="0">
                <a:latin typeface="Cambria"/>
                <a:cs typeface="Cambria"/>
              </a:rPr>
              <a:t>m</a:t>
            </a:r>
            <a:r>
              <a:rPr sz="3075" spc="82" baseline="-16260" dirty="0">
                <a:latin typeface="Cambria"/>
                <a:cs typeface="Cambria"/>
              </a:rPr>
              <a:t>l</a:t>
            </a:r>
            <a:r>
              <a:rPr sz="3075" spc="225" baseline="-16260" dirty="0">
                <a:latin typeface="Cambria"/>
                <a:cs typeface="Cambria"/>
              </a:rPr>
              <a:t>  </a:t>
            </a:r>
            <a:r>
              <a:rPr sz="2450" spc="385" dirty="0"/>
              <a:t>=</a:t>
            </a:r>
            <a:r>
              <a:rPr sz="2450" spc="500" dirty="0"/>
              <a:t> </a:t>
            </a:r>
            <a:r>
              <a:rPr sz="2450" dirty="0"/>
              <a:t>1,</a:t>
            </a:r>
            <a:r>
              <a:rPr sz="2450" spc="430" dirty="0"/>
              <a:t> </a:t>
            </a:r>
            <a:r>
              <a:rPr sz="2450" dirty="0"/>
              <a:t>and</a:t>
            </a:r>
            <a:r>
              <a:rPr sz="2450" spc="370" dirty="0"/>
              <a:t> </a:t>
            </a:r>
            <a:r>
              <a:rPr sz="2450" spc="75" dirty="0">
                <a:latin typeface="Cambria"/>
                <a:cs typeface="Cambria"/>
              </a:rPr>
              <a:t>m</a:t>
            </a:r>
            <a:r>
              <a:rPr sz="3075" spc="112" baseline="-9485" dirty="0">
                <a:latin typeface="Cambria"/>
                <a:cs typeface="Cambria"/>
              </a:rPr>
              <a:t>s</a:t>
            </a:r>
            <a:r>
              <a:rPr sz="3075" spc="187" baseline="-9485" dirty="0">
                <a:latin typeface="Cambria"/>
                <a:cs typeface="Cambria"/>
              </a:rPr>
              <a:t>  </a:t>
            </a:r>
            <a:r>
              <a:rPr sz="2450" spc="385" dirty="0"/>
              <a:t>=</a:t>
            </a:r>
            <a:r>
              <a:rPr sz="2450" spc="500" dirty="0"/>
              <a:t> </a:t>
            </a:r>
            <a:r>
              <a:rPr sz="2450" spc="-20" dirty="0"/>
              <a:t>1</a:t>
            </a:r>
            <a:r>
              <a:rPr sz="2450" spc="-20" dirty="0">
                <a:latin typeface="Cambria"/>
                <a:cs typeface="Cambria"/>
              </a:rPr>
              <a:t>/</a:t>
            </a:r>
            <a:r>
              <a:rPr sz="2450" spc="-20" dirty="0"/>
              <a:t>2. </a:t>
            </a:r>
            <a:r>
              <a:rPr sz="2450" dirty="0"/>
              <a:t>Which</a:t>
            </a:r>
            <a:r>
              <a:rPr sz="2450" spc="210" dirty="0"/>
              <a:t> </a:t>
            </a:r>
            <a:r>
              <a:rPr sz="2450" dirty="0"/>
              <a:t>of</a:t>
            </a:r>
            <a:r>
              <a:rPr sz="2450" spc="225" dirty="0"/>
              <a:t> </a:t>
            </a:r>
            <a:r>
              <a:rPr sz="2450" dirty="0"/>
              <a:t>the</a:t>
            </a:r>
            <a:r>
              <a:rPr sz="2450" spc="220" dirty="0"/>
              <a:t> </a:t>
            </a:r>
            <a:r>
              <a:rPr sz="2450" spc="-30" dirty="0"/>
              <a:t>following</a:t>
            </a:r>
            <a:r>
              <a:rPr sz="2450" spc="220" dirty="0"/>
              <a:t> </a:t>
            </a:r>
            <a:r>
              <a:rPr sz="2450" dirty="0"/>
              <a:t>effects</a:t>
            </a:r>
            <a:r>
              <a:rPr sz="2450" spc="220" dirty="0"/>
              <a:t> </a:t>
            </a:r>
            <a:r>
              <a:rPr sz="2450" dirty="0"/>
              <a:t>does</a:t>
            </a:r>
            <a:r>
              <a:rPr sz="2450" spc="225" dirty="0"/>
              <a:t> </a:t>
            </a:r>
            <a:r>
              <a:rPr sz="2450" dirty="0"/>
              <a:t>spin-orbit</a:t>
            </a:r>
            <a:r>
              <a:rPr sz="2450" spc="220" dirty="0"/>
              <a:t> </a:t>
            </a:r>
            <a:r>
              <a:rPr sz="2450" dirty="0"/>
              <a:t>coupling</a:t>
            </a:r>
            <a:r>
              <a:rPr sz="2450" spc="225" dirty="0"/>
              <a:t> </a:t>
            </a:r>
            <a:r>
              <a:rPr sz="2450" dirty="0"/>
              <a:t>have</a:t>
            </a:r>
            <a:r>
              <a:rPr sz="2450" spc="220" dirty="0"/>
              <a:t> </a:t>
            </a:r>
            <a:r>
              <a:rPr sz="2450" spc="-25" dirty="0"/>
              <a:t>on </a:t>
            </a:r>
            <a:r>
              <a:rPr sz="2450" dirty="0"/>
              <a:t>the</a:t>
            </a:r>
            <a:r>
              <a:rPr sz="2450" spc="204" dirty="0"/>
              <a:t> </a:t>
            </a:r>
            <a:r>
              <a:rPr sz="2450" dirty="0"/>
              <a:t>state?</a:t>
            </a:r>
            <a:r>
              <a:rPr sz="2450" spc="480" dirty="0"/>
              <a:t> </a:t>
            </a:r>
            <a:r>
              <a:rPr sz="2450" dirty="0"/>
              <a:t>(Choose</a:t>
            </a:r>
            <a:r>
              <a:rPr sz="2450" spc="204" dirty="0"/>
              <a:t> </a:t>
            </a:r>
            <a:r>
              <a:rPr sz="2450" spc="-10" dirty="0"/>
              <a:t>one.)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29919" y="2439104"/>
            <a:ext cx="8432800" cy="464375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7180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7180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increases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state’s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energy.</a:t>
            </a:r>
            <a:endParaRPr sz="2450">
              <a:latin typeface="Times New Roman"/>
              <a:cs typeface="Times New Roman"/>
            </a:endParaRPr>
          </a:p>
          <a:p>
            <a:pPr marL="472440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72440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decreases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state’s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energy.</a:t>
            </a:r>
            <a:endParaRPr sz="2450">
              <a:latin typeface="Times New Roman"/>
              <a:cs typeface="Times New Roman"/>
            </a:endParaRPr>
          </a:p>
          <a:p>
            <a:pPr marL="47180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7180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doesn’t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change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state’s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energy.</a:t>
            </a:r>
            <a:endParaRPr sz="2450">
              <a:latin typeface="Times New Roman"/>
              <a:cs typeface="Times New Roman"/>
            </a:endParaRPr>
          </a:p>
          <a:p>
            <a:pPr marL="47180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7180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answer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depends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Cambria"/>
                <a:cs typeface="Cambria"/>
              </a:rPr>
              <a:t>n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90170" algn="just">
              <a:lnSpc>
                <a:spcPct val="100000"/>
              </a:lnSpc>
              <a:spcBef>
                <a:spcPts val="1939"/>
              </a:spcBef>
            </a:pPr>
            <a:r>
              <a:rPr sz="2450" b="1" spc="-25" dirty="0">
                <a:latin typeface="Georgia"/>
                <a:cs typeface="Georgia"/>
              </a:rPr>
              <a:t>Solution:</a:t>
            </a:r>
            <a:r>
              <a:rPr sz="2450" b="1" spc="-5" dirty="0">
                <a:latin typeface="Georgia"/>
                <a:cs typeface="Georgia"/>
              </a:rPr>
              <a:t>  </a:t>
            </a:r>
            <a:r>
              <a:rPr sz="2450" spc="-25" dirty="0">
                <a:latin typeface="Times New Roman"/>
                <a:cs typeface="Times New Roman"/>
              </a:rPr>
              <a:t>B.</a:t>
            </a:r>
            <a:endParaRPr sz="2450">
              <a:latin typeface="Times New Roman"/>
              <a:cs typeface="Times New Roman"/>
            </a:endParaRPr>
          </a:p>
          <a:p>
            <a:pPr marL="101600" marR="93345" algn="just">
              <a:lnSpc>
                <a:spcPct val="101699"/>
              </a:lnSpc>
              <a:spcBef>
                <a:spcPts val="595"/>
              </a:spcBef>
            </a:pPr>
            <a:r>
              <a:rPr sz="2450" spc="-30" dirty="0">
                <a:latin typeface="Times New Roman"/>
                <a:cs typeface="Times New Roman"/>
              </a:rPr>
              <a:t>From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Cambria"/>
                <a:cs typeface="Cambria"/>
              </a:rPr>
              <a:t>m</a:t>
            </a:r>
            <a:r>
              <a:rPr sz="3075" spc="82" baseline="-16260" dirty="0">
                <a:latin typeface="Cambria"/>
                <a:cs typeface="Cambria"/>
              </a:rPr>
              <a:t>l</a:t>
            </a:r>
            <a:r>
              <a:rPr sz="3075" spc="494" baseline="-16260" dirty="0">
                <a:latin typeface="Cambria"/>
                <a:cs typeface="Cambria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100" dirty="0">
                <a:latin typeface="Times New Roman"/>
                <a:cs typeface="Times New Roman"/>
              </a:rPr>
              <a:t>1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spc="-140" dirty="0">
                <a:latin typeface="Times New Roman"/>
                <a:cs typeface="Times New Roman"/>
              </a:rPr>
              <a:t>we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10" dirty="0">
                <a:latin typeface="Times New Roman"/>
                <a:cs typeface="Times New Roman"/>
              </a:rPr>
              <a:t>get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160" dirty="0">
                <a:latin typeface="Cambria"/>
                <a:cs typeface="Cambria"/>
              </a:rPr>
              <a:t>L</a:t>
            </a:r>
            <a:r>
              <a:rPr sz="3075" spc="240" baseline="-9485" dirty="0">
                <a:latin typeface="Cambria"/>
                <a:cs typeface="Cambria"/>
              </a:rPr>
              <a:t>z</a:t>
            </a:r>
            <a:r>
              <a:rPr sz="3075" spc="562" baseline="-9485" dirty="0">
                <a:latin typeface="Cambria"/>
                <a:cs typeface="Cambria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200" dirty="0">
                <a:latin typeface="Lucida Sans Unicode"/>
                <a:cs typeface="Lucida Sans Unicode"/>
              </a:rPr>
              <a:t>ℏ</a:t>
            </a:r>
            <a:r>
              <a:rPr sz="2450" spc="-200" dirty="0">
                <a:latin typeface="Times New Roman"/>
                <a:cs typeface="Times New Roman"/>
              </a:rPr>
              <a:t>,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35" dirty="0">
                <a:latin typeface="Times New Roman"/>
                <a:cs typeface="Times New Roman"/>
              </a:rPr>
              <a:t>and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from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75" dirty="0">
                <a:latin typeface="Cambria"/>
                <a:cs typeface="Cambria"/>
              </a:rPr>
              <a:t>m</a:t>
            </a:r>
            <a:r>
              <a:rPr sz="3075" spc="112" baseline="-9485" dirty="0">
                <a:latin typeface="Cambria"/>
                <a:cs typeface="Cambria"/>
              </a:rPr>
              <a:t>s</a:t>
            </a:r>
            <a:r>
              <a:rPr sz="3075" spc="427" baseline="-9485" dirty="0">
                <a:latin typeface="Cambria"/>
                <a:cs typeface="Cambria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65" dirty="0">
                <a:latin typeface="Times New Roman"/>
                <a:cs typeface="Times New Roman"/>
              </a:rPr>
              <a:t>1</a:t>
            </a:r>
            <a:r>
              <a:rPr sz="2450" spc="-65" dirty="0">
                <a:latin typeface="Cambria"/>
                <a:cs typeface="Cambria"/>
              </a:rPr>
              <a:t>/</a:t>
            </a:r>
            <a:r>
              <a:rPr sz="2450" spc="-65" dirty="0">
                <a:latin typeface="Times New Roman"/>
                <a:cs typeface="Times New Roman"/>
              </a:rPr>
              <a:t>2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-145" dirty="0">
                <a:latin typeface="Times New Roman"/>
                <a:cs typeface="Times New Roman"/>
              </a:rPr>
              <a:t>we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10" dirty="0">
                <a:latin typeface="Times New Roman"/>
                <a:cs typeface="Times New Roman"/>
              </a:rPr>
              <a:t>get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135" dirty="0">
                <a:latin typeface="Cambria"/>
                <a:cs typeface="Cambria"/>
              </a:rPr>
              <a:t>S</a:t>
            </a:r>
            <a:r>
              <a:rPr sz="3075" spc="202" baseline="-9485" dirty="0">
                <a:latin typeface="Cambria"/>
                <a:cs typeface="Cambria"/>
              </a:rPr>
              <a:t>z</a:t>
            </a:r>
            <a:r>
              <a:rPr sz="3075" spc="562" baseline="-9485" dirty="0">
                <a:latin typeface="Cambria"/>
                <a:cs typeface="Cambria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120" dirty="0">
                <a:latin typeface="Lucida Sans Unicode"/>
                <a:cs typeface="Lucida Sans Unicode"/>
              </a:rPr>
              <a:t>ℏ</a:t>
            </a:r>
            <a:r>
              <a:rPr sz="2450" spc="-120" dirty="0">
                <a:latin typeface="Cambria"/>
                <a:cs typeface="Cambria"/>
              </a:rPr>
              <a:t>/</a:t>
            </a:r>
            <a:r>
              <a:rPr sz="2450" spc="-120" dirty="0">
                <a:latin typeface="Times New Roman"/>
                <a:cs typeface="Times New Roman"/>
              </a:rPr>
              <a:t>2.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15" dirty="0">
                <a:latin typeface="Times New Roman"/>
                <a:cs typeface="Times New Roman"/>
              </a:rPr>
              <a:t>(Don’t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spc="-75" dirty="0">
                <a:latin typeface="Times New Roman"/>
                <a:cs typeface="Times New Roman"/>
              </a:rPr>
              <a:t>know</a:t>
            </a:r>
            <a:r>
              <a:rPr sz="2450" spc="29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all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spc="-145" dirty="0">
                <a:latin typeface="Times New Roman"/>
                <a:cs typeface="Times New Roman"/>
              </a:rPr>
              <a:t>off</a:t>
            </a:r>
            <a:r>
              <a:rPr sz="2450" spc="290" dirty="0">
                <a:latin typeface="Times New Roman"/>
                <a:cs typeface="Times New Roman"/>
              </a:rPr>
              <a:t> </a:t>
            </a:r>
            <a:r>
              <a:rPr sz="2450" spc="45" dirty="0">
                <a:latin typeface="Times New Roman"/>
                <a:cs typeface="Times New Roman"/>
              </a:rPr>
              <a:t>the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spc="40" dirty="0">
                <a:latin typeface="Times New Roman"/>
                <a:cs typeface="Times New Roman"/>
              </a:rPr>
              <a:t>top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spc="-114" dirty="0">
                <a:latin typeface="Times New Roman"/>
                <a:cs typeface="Times New Roman"/>
              </a:rPr>
              <a:t>of</a:t>
            </a:r>
            <a:r>
              <a:rPr sz="2450" spc="290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your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head?</a:t>
            </a:r>
            <a:r>
              <a:rPr sz="2450" spc="850" dirty="0">
                <a:latin typeface="Times New Roman"/>
                <a:cs typeface="Times New Roman"/>
              </a:rPr>
              <a:t> </a:t>
            </a:r>
            <a:r>
              <a:rPr sz="2450" spc="20" dirty="0">
                <a:latin typeface="Times New Roman"/>
                <a:cs typeface="Times New Roman"/>
              </a:rPr>
              <a:t>That’s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probably </a:t>
            </a:r>
            <a:r>
              <a:rPr sz="2450" spc="-30" dirty="0">
                <a:latin typeface="Times New Roman"/>
                <a:cs typeface="Times New Roman"/>
              </a:rPr>
              <a:t>OK;</a:t>
            </a:r>
            <a:r>
              <a:rPr sz="2450" spc="380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Times New Roman"/>
                <a:cs typeface="Times New Roman"/>
              </a:rPr>
              <a:t>keep</a:t>
            </a:r>
            <a:r>
              <a:rPr sz="2450" spc="3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Appendix</a:t>
            </a:r>
            <a:r>
              <a:rPr sz="2450" spc="380" dirty="0">
                <a:latin typeface="Times New Roman"/>
                <a:cs typeface="Times New Roman"/>
              </a:rPr>
              <a:t> </a:t>
            </a:r>
            <a:r>
              <a:rPr sz="2450" spc="15" dirty="0">
                <a:latin typeface="Times New Roman"/>
                <a:cs typeface="Times New Roman"/>
              </a:rPr>
              <a:t>G</a:t>
            </a:r>
            <a:r>
              <a:rPr sz="2450" spc="375" dirty="0">
                <a:latin typeface="Times New Roman"/>
                <a:cs typeface="Times New Roman"/>
              </a:rPr>
              <a:t> </a:t>
            </a:r>
            <a:r>
              <a:rPr sz="2450" spc="-5" dirty="0">
                <a:latin typeface="Times New Roman"/>
                <a:cs typeface="Times New Roman"/>
              </a:rPr>
              <a:t>handy.)</a:t>
            </a:r>
            <a:r>
              <a:rPr sz="2450" spc="1125" dirty="0">
                <a:latin typeface="Times New Roman"/>
                <a:cs typeface="Times New Roman"/>
              </a:rPr>
              <a:t> </a:t>
            </a:r>
            <a:r>
              <a:rPr sz="2450" spc="25" dirty="0">
                <a:latin typeface="Times New Roman"/>
                <a:cs typeface="Times New Roman"/>
              </a:rPr>
              <a:t>The</a:t>
            </a:r>
            <a:r>
              <a:rPr sz="2450" spc="375" dirty="0">
                <a:latin typeface="Times New Roman"/>
                <a:cs typeface="Times New Roman"/>
              </a:rPr>
              <a:t> </a:t>
            </a:r>
            <a:r>
              <a:rPr sz="2450" spc="20" dirty="0">
                <a:latin typeface="Times New Roman"/>
                <a:cs typeface="Times New Roman"/>
              </a:rPr>
              <a:t>point</a:t>
            </a:r>
            <a:r>
              <a:rPr sz="2450" spc="37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here</a:t>
            </a:r>
            <a:r>
              <a:rPr sz="2450" spc="375" dirty="0">
                <a:latin typeface="Times New Roman"/>
                <a:cs typeface="Times New Roman"/>
              </a:rPr>
              <a:t> </a:t>
            </a:r>
            <a:r>
              <a:rPr sz="2450" spc="-65" dirty="0">
                <a:latin typeface="Times New Roman"/>
                <a:cs typeface="Times New Roman"/>
              </a:rPr>
              <a:t>is</a:t>
            </a:r>
            <a:r>
              <a:rPr sz="2450" spc="38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375" dirty="0">
                <a:latin typeface="Times New Roman"/>
                <a:cs typeface="Times New Roman"/>
              </a:rPr>
              <a:t> </a:t>
            </a:r>
            <a:r>
              <a:rPr sz="2450" spc="45" dirty="0">
                <a:latin typeface="Times New Roman"/>
                <a:cs typeface="Times New Roman"/>
              </a:rPr>
              <a:t>the</a:t>
            </a:r>
            <a:r>
              <a:rPr sz="2450" spc="380" dirty="0">
                <a:latin typeface="Times New Roman"/>
                <a:cs typeface="Times New Roman"/>
              </a:rPr>
              <a:t> </a:t>
            </a:r>
            <a:r>
              <a:rPr sz="2450" spc="-55" dirty="0">
                <a:latin typeface="Times New Roman"/>
                <a:cs typeface="Times New Roman"/>
              </a:rPr>
              <a:t>two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spins</a:t>
            </a:r>
            <a:r>
              <a:rPr sz="2450" spc="325" dirty="0">
                <a:latin typeface="Times New Roman"/>
                <a:cs typeface="Times New Roman"/>
              </a:rPr>
              <a:t> </a:t>
            </a:r>
            <a:r>
              <a:rPr sz="2450" spc="10" dirty="0">
                <a:latin typeface="Times New Roman"/>
                <a:cs typeface="Times New Roman"/>
              </a:rPr>
              <a:t>are</a:t>
            </a:r>
            <a:r>
              <a:rPr sz="2450" spc="330" dirty="0">
                <a:latin typeface="Times New Roman"/>
                <a:cs typeface="Times New Roman"/>
              </a:rPr>
              <a:t> </a:t>
            </a:r>
            <a:r>
              <a:rPr sz="2450" spc="-5" dirty="0">
                <a:latin typeface="Times New Roman"/>
                <a:cs typeface="Times New Roman"/>
              </a:rPr>
              <a:t>pointing</a:t>
            </a:r>
            <a:r>
              <a:rPr sz="2450" spc="3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in</a:t>
            </a:r>
            <a:r>
              <a:rPr sz="2450" spc="325" dirty="0">
                <a:latin typeface="Times New Roman"/>
                <a:cs typeface="Times New Roman"/>
              </a:rPr>
              <a:t> </a:t>
            </a:r>
            <a:r>
              <a:rPr sz="2450" spc="45" dirty="0">
                <a:latin typeface="Times New Roman"/>
                <a:cs typeface="Times New Roman"/>
              </a:rPr>
              <a:t>the</a:t>
            </a:r>
            <a:r>
              <a:rPr sz="2450" spc="330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same</a:t>
            </a:r>
            <a:r>
              <a:rPr sz="2450" spc="3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direction,</a:t>
            </a:r>
            <a:r>
              <a:rPr sz="2450" spc="375" dirty="0">
                <a:latin typeface="Times New Roman"/>
                <a:cs typeface="Times New Roman"/>
              </a:rPr>
              <a:t> </a:t>
            </a:r>
            <a:r>
              <a:rPr sz="2450" spc="-55" dirty="0">
                <a:latin typeface="Times New Roman"/>
                <a:cs typeface="Times New Roman"/>
              </a:rPr>
              <a:t>which</a:t>
            </a:r>
            <a:r>
              <a:rPr sz="2450" spc="325" dirty="0">
                <a:latin typeface="Times New Roman"/>
                <a:cs typeface="Times New Roman"/>
              </a:rPr>
              <a:t> </a:t>
            </a:r>
            <a:r>
              <a:rPr sz="2450" spc="-65" dirty="0">
                <a:latin typeface="Times New Roman"/>
                <a:cs typeface="Times New Roman"/>
              </a:rPr>
              <a:t>is</a:t>
            </a:r>
            <a:r>
              <a:rPr sz="2450" spc="330" dirty="0">
                <a:latin typeface="Times New Roman"/>
                <a:cs typeface="Times New Roman"/>
              </a:rPr>
              <a:t> </a:t>
            </a:r>
            <a:r>
              <a:rPr sz="2450" spc="45" dirty="0">
                <a:latin typeface="Times New Roman"/>
                <a:cs typeface="Times New Roman"/>
              </a:rPr>
              <a:t>the</a:t>
            </a:r>
            <a:r>
              <a:rPr sz="2450" spc="32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preferred,</a:t>
            </a:r>
            <a:endParaRPr sz="2450">
              <a:latin typeface="Times New Roman"/>
              <a:cs typeface="Times New Roman"/>
            </a:endParaRPr>
          </a:p>
          <a:p>
            <a:pPr marL="101600" algn="just">
              <a:lnSpc>
                <a:spcPct val="100000"/>
              </a:lnSpc>
              <a:spcBef>
                <a:spcPts val="50"/>
              </a:spcBef>
            </a:pPr>
            <a:r>
              <a:rPr sz="2450" dirty="0">
                <a:latin typeface="Times New Roman"/>
                <a:cs typeface="Times New Roman"/>
              </a:rPr>
              <a:t>i.e.</a:t>
            </a:r>
            <a:r>
              <a:rPr sz="2450" spc="22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energy-</a:t>
            </a:r>
            <a:r>
              <a:rPr sz="2450" spc="-40" dirty="0">
                <a:latin typeface="Times New Roman"/>
                <a:cs typeface="Times New Roman"/>
              </a:rPr>
              <a:t>lowering,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40" dirty="0">
                <a:latin typeface="Times New Roman"/>
                <a:cs typeface="Times New Roman"/>
              </a:rPr>
              <a:t>state.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254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</a:t>
            </a:r>
            <a:r>
              <a:rPr sz="1200" spc="10" dirty="0">
                <a:latin typeface="Times New Roman"/>
                <a:cs typeface="Times New Roman"/>
              </a:rPr>
              <a:t>7.7.</a:t>
            </a:r>
            <a:r>
              <a:rPr sz="1200" spc="260" dirty="0">
                <a:latin typeface="Times New Roman"/>
                <a:cs typeface="Times New Roman"/>
              </a:rPr>
              <a:t>  </a:t>
            </a:r>
            <a:r>
              <a:rPr sz="1200" spc="10" dirty="0">
                <a:latin typeface="Times New Roman"/>
                <a:cs typeface="Times New Roman"/>
              </a:rPr>
              <a:t>SPLITTING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SPECTRAL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LINES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27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True</a:t>
            </a:r>
            <a:r>
              <a:rPr spc="180" dirty="0"/>
              <a:t> </a:t>
            </a:r>
            <a:r>
              <a:rPr dirty="0"/>
              <a:t>or</a:t>
            </a:r>
            <a:r>
              <a:rPr spc="190" dirty="0"/>
              <a:t> </a:t>
            </a:r>
            <a:r>
              <a:rPr dirty="0"/>
              <a:t>False?</a:t>
            </a:r>
            <a:r>
              <a:rPr spc="20" dirty="0"/>
              <a:t>  </a:t>
            </a:r>
            <a:r>
              <a:rPr dirty="0"/>
              <a:t>If</a:t>
            </a:r>
            <a:r>
              <a:rPr spc="190" dirty="0"/>
              <a:t> </a:t>
            </a:r>
            <a:r>
              <a:rPr dirty="0"/>
              <a:t>you</a:t>
            </a:r>
            <a:r>
              <a:rPr spc="185" dirty="0"/>
              <a:t> </a:t>
            </a:r>
            <a:r>
              <a:rPr dirty="0"/>
              <a:t>want</a:t>
            </a:r>
            <a:r>
              <a:rPr spc="190" dirty="0"/>
              <a:t> </a:t>
            </a:r>
            <a:r>
              <a:rPr dirty="0"/>
              <a:t>to</a:t>
            </a:r>
            <a:r>
              <a:rPr spc="190" dirty="0"/>
              <a:t> </a:t>
            </a:r>
            <a:r>
              <a:rPr dirty="0"/>
              <a:t>predict</a:t>
            </a:r>
            <a:r>
              <a:rPr spc="190" dirty="0"/>
              <a:t> </a:t>
            </a:r>
            <a:r>
              <a:rPr dirty="0"/>
              <a:t>a</a:t>
            </a:r>
            <a:r>
              <a:rPr spc="190" dirty="0"/>
              <a:t> </a:t>
            </a:r>
            <a:r>
              <a:rPr dirty="0"/>
              <a:t>hydrogen</a:t>
            </a:r>
            <a:r>
              <a:rPr spc="190" dirty="0"/>
              <a:t> </a:t>
            </a:r>
            <a:r>
              <a:rPr dirty="0"/>
              <a:t>atom’s</a:t>
            </a:r>
            <a:r>
              <a:rPr spc="190" dirty="0"/>
              <a:t> </a:t>
            </a:r>
            <a:r>
              <a:rPr spc="-10" dirty="0"/>
              <a:t>energy </a:t>
            </a:r>
            <a:r>
              <a:rPr spc="-75" dirty="0"/>
              <a:t>levels</a:t>
            </a:r>
            <a:r>
              <a:rPr spc="-25" dirty="0"/>
              <a:t> </a:t>
            </a:r>
            <a:r>
              <a:rPr dirty="0"/>
              <a:t>to</a:t>
            </a:r>
            <a:r>
              <a:rPr spc="-20" dirty="0"/>
              <a:t> </a:t>
            </a:r>
            <a:r>
              <a:rPr spc="50" dirty="0"/>
              <a:t>about</a:t>
            </a:r>
            <a:r>
              <a:rPr spc="-20" dirty="0"/>
              <a:t> </a:t>
            </a:r>
            <a:r>
              <a:rPr spc="-125" dirty="0"/>
              <a:t>1%</a:t>
            </a:r>
            <a:r>
              <a:rPr spc="-20" dirty="0"/>
              <a:t> </a:t>
            </a:r>
            <a:r>
              <a:rPr dirty="0"/>
              <a:t>accuracy</a:t>
            </a:r>
            <a:r>
              <a:rPr spc="-25" dirty="0"/>
              <a:t> </a:t>
            </a:r>
            <a:r>
              <a:rPr dirty="0"/>
              <a:t>in</a:t>
            </a:r>
            <a:r>
              <a:rPr spc="-20" dirty="0"/>
              <a:t> </a:t>
            </a:r>
            <a:r>
              <a:rPr dirty="0"/>
              <a:t>the</a:t>
            </a:r>
            <a:r>
              <a:rPr spc="-20" dirty="0"/>
              <a:t> </a:t>
            </a:r>
            <a:r>
              <a:rPr spc="-25" dirty="0"/>
              <a:t>absence</a:t>
            </a:r>
            <a:r>
              <a:rPr spc="-20" dirty="0"/>
              <a:t> </a:t>
            </a:r>
            <a:r>
              <a:rPr spc="-120" dirty="0"/>
              <a:t>of</a:t>
            </a:r>
            <a:r>
              <a:rPr spc="-25" dirty="0"/>
              <a:t> </a:t>
            </a:r>
            <a:r>
              <a:rPr dirty="0"/>
              <a:t>an</a:t>
            </a:r>
            <a:r>
              <a:rPr spc="-20" dirty="0"/>
              <a:t> </a:t>
            </a:r>
            <a:r>
              <a:rPr dirty="0"/>
              <a:t>external</a:t>
            </a:r>
            <a:r>
              <a:rPr spc="-20" dirty="0"/>
              <a:t> </a:t>
            </a:r>
            <a:r>
              <a:rPr spc="-10" dirty="0"/>
              <a:t>magnetic </a:t>
            </a:r>
            <a:r>
              <a:rPr spc="-25" dirty="0"/>
              <a:t>field,</a:t>
            </a:r>
            <a:r>
              <a:rPr spc="-10" dirty="0"/>
              <a:t> </a:t>
            </a:r>
            <a:r>
              <a:rPr dirty="0"/>
              <a:t>you only need</a:t>
            </a:r>
            <a:r>
              <a:rPr spc="5" dirty="0"/>
              <a:t> </a:t>
            </a:r>
            <a:r>
              <a:rPr dirty="0"/>
              <a:t>to</a:t>
            </a:r>
            <a:r>
              <a:rPr spc="-5" dirty="0"/>
              <a:t> </a:t>
            </a:r>
            <a:r>
              <a:rPr dirty="0"/>
              <a:t>consider</a:t>
            </a:r>
            <a:r>
              <a:rPr spc="10" dirty="0"/>
              <a:t> </a:t>
            </a:r>
            <a:r>
              <a:rPr spc="-25" dirty="0">
                <a:latin typeface="Cambria"/>
                <a:cs typeface="Cambria"/>
              </a:rPr>
              <a:t>n</a:t>
            </a:r>
            <a:r>
              <a:rPr spc="-25" dirty="0"/>
              <a:t>.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254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</a:t>
            </a:r>
            <a:r>
              <a:rPr sz="1200" spc="10" dirty="0">
                <a:latin typeface="Times New Roman"/>
                <a:cs typeface="Times New Roman"/>
              </a:rPr>
              <a:t>7.7.</a:t>
            </a:r>
            <a:r>
              <a:rPr sz="1200" spc="260" dirty="0">
                <a:latin typeface="Times New Roman"/>
                <a:cs typeface="Times New Roman"/>
              </a:rPr>
              <a:t>  </a:t>
            </a:r>
            <a:r>
              <a:rPr sz="1200" spc="10" dirty="0">
                <a:latin typeface="Times New Roman"/>
                <a:cs typeface="Times New Roman"/>
              </a:rPr>
              <a:t>SPLITTING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SPECTRAL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LINES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True</a:t>
            </a:r>
            <a:r>
              <a:rPr spc="180" dirty="0"/>
              <a:t> </a:t>
            </a:r>
            <a:r>
              <a:rPr dirty="0"/>
              <a:t>or</a:t>
            </a:r>
            <a:r>
              <a:rPr spc="190" dirty="0"/>
              <a:t> </a:t>
            </a:r>
            <a:r>
              <a:rPr dirty="0"/>
              <a:t>False?</a:t>
            </a:r>
            <a:r>
              <a:rPr spc="20" dirty="0"/>
              <a:t>  </a:t>
            </a:r>
            <a:r>
              <a:rPr dirty="0"/>
              <a:t>If</a:t>
            </a:r>
            <a:r>
              <a:rPr spc="190" dirty="0"/>
              <a:t> </a:t>
            </a:r>
            <a:r>
              <a:rPr dirty="0"/>
              <a:t>you</a:t>
            </a:r>
            <a:r>
              <a:rPr spc="185" dirty="0"/>
              <a:t> </a:t>
            </a:r>
            <a:r>
              <a:rPr dirty="0"/>
              <a:t>want</a:t>
            </a:r>
            <a:r>
              <a:rPr spc="190" dirty="0"/>
              <a:t> </a:t>
            </a:r>
            <a:r>
              <a:rPr dirty="0"/>
              <a:t>to</a:t>
            </a:r>
            <a:r>
              <a:rPr spc="190" dirty="0"/>
              <a:t> </a:t>
            </a:r>
            <a:r>
              <a:rPr dirty="0"/>
              <a:t>predict</a:t>
            </a:r>
            <a:r>
              <a:rPr spc="190" dirty="0"/>
              <a:t> </a:t>
            </a:r>
            <a:r>
              <a:rPr dirty="0"/>
              <a:t>a</a:t>
            </a:r>
            <a:r>
              <a:rPr spc="190" dirty="0"/>
              <a:t> </a:t>
            </a:r>
            <a:r>
              <a:rPr dirty="0"/>
              <a:t>hydrogen</a:t>
            </a:r>
            <a:r>
              <a:rPr spc="190" dirty="0"/>
              <a:t> </a:t>
            </a:r>
            <a:r>
              <a:rPr dirty="0"/>
              <a:t>atom’s</a:t>
            </a:r>
            <a:r>
              <a:rPr spc="190" dirty="0"/>
              <a:t> </a:t>
            </a:r>
            <a:r>
              <a:rPr spc="-10" dirty="0"/>
              <a:t>energy </a:t>
            </a:r>
            <a:r>
              <a:rPr spc="-75" dirty="0"/>
              <a:t>levels</a:t>
            </a:r>
            <a:r>
              <a:rPr spc="-25" dirty="0"/>
              <a:t> </a:t>
            </a:r>
            <a:r>
              <a:rPr dirty="0"/>
              <a:t>to</a:t>
            </a:r>
            <a:r>
              <a:rPr spc="-20" dirty="0"/>
              <a:t> </a:t>
            </a:r>
            <a:r>
              <a:rPr spc="50" dirty="0"/>
              <a:t>about</a:t>
            </a:r>
            <a:r>
              <a:rPr spc="-20" dirty="0"/>
              <a:t> </a:t>
            </a:r>
            <a:r>
              <a:rPr spc="-125" dirty="0"/>
              <a:t>1%</a:t>
            </a:r>
            <a:r>
              <a:rPr spc="-20" dirty="0"/>
              <a:t> </a:t>
            </a:r>
            <a:r>
              <a:rPr dirty="0"/>
              <a:t>accuracy</a:t>
            </a:r>
            <a:r>
              <a:rPr spc="-25" dirty="0"/>
              <a:t> </a:t>
            </a:r>
            <a:r>
              <a:rPr dirty="0"/>
              <a:t>in</a:t>
            </a:r>
            <a:r>
              <a:rPr spc="-20" dirty="0"/>
              <a:t> </a:t>
            </a:r>
            <a:r>
              <a:rPr dirty="0"/>
              <a:t>the</a:t>
            </a:r>
            <a:r>
              <a:rPr spc="-20" dirty="0"/>
              <a:t> </a:t>
            </a:r>
            <a:r>
              <a:rPr spc="-25" dirty="0"/>
              <a:t>absence</a:t>
            </a:r>
            <a:r>
              <a:rPr spc="-20" dirty="0"/>
              <a:t> </a:t>
            </a:r>
            <a:r>
              <a:rPr spc="-120" dirty="0"/>
              <a:t>of</a:t>
            </a:r>
            <a:r>
              <a:rPr spc="-25" dirty="0"/>
              <a:t> </a:t>
            </a:r>
            <a:r>
              <a:rPr dirty="0"/>
              <a:t>an</a:t>
            </a:r>
            <a:r>
              <a:rPr spc="-20" dirty="0"/>
              <a:t> </a:t>
            </a:r>
            <a:r>
              <a:rPr dirty="0"/>
              <a:t>external</a:t>
            </a:r>
            <a:r>
              <a:rPr spc="-20" dirty="0"/>
              <a:t> </a:t>
            </a:r>
            <a:r>
              <a:rPr spc="-10" dirty="0"/>
              <a:t>magnetic </a:t>
            </a:r>
            <a:r>
              <a:rPr spc="-25" dirty="0"/>
              <a:t>field,</a:t>
            </a:r>
            <a:r>
              <a:rPr spc="-10" dirty="0"/>
              <a:t> </a:t>
            </a:r>
            <a:r>
              <a:rPr dirty="0"/>
              <a:t>you only need</a:t>
            </a:r>
            <a:r>
              <a:rPr spc="5" dirty="0"/>
              <a:t> </a:t>
            </a:r>
            <a:r>
              <a:rPr dirty="0"/>
              <a:t>to</a:t>
            </a:r>
            <a:r>
              <a:rPr spc="-5" dirty="0"/>
              <a:t> </a:t>
            </a:r>
            <a:r>
              <a:rPr dirty="0"/>
              <a:t>consider</a:t>
            </a:r>
            <a:r>
              <a:rPr spc="10" dirty="0"/>
              <a:t> </a:t>
            </a:r>
            <a:r>
              <a:rPr spc="-25" dirty="0">
                <a:latin typeface="Cambria"/>
                <a:cs typeface="Cambria"/>
              </a:rPr>
              <a:t>n</a:t>
            </a:r>
            <a:r>
              <a:rPr spc="-25" dirty="0"/>
              <a:t>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549968"/>
            <a:ext cx="826770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3495" marR="5080" indent="-11430" algn="just">
              <a:lnSpc>
                <a:spcPct val="101699"/>
              </a:lnSpc>
              <a:spcBef>
                <a:spcPts val="75"/>
              </a:spcBef>
            </a:pPr>
            <a:r>
              <a:rPr sz="2450" b="1" dirty="0">
                <a:latin typeface="Georgia"/>
                <a:cs typeface="Georgia"/>
              </a:rPr>
              <a:t>Solution:</a:t>
            </a:r>
            <a:r>
              <a:rPr sz="2450" b="1" spc="185" dirty="0">
                <a:latin typeface="Georgia"/>
                <a:cs typeface="Georgia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True.</a:t>
            </a:r>
            <a:r>
              <a:rPr sz="2450" spc="105" dirty="0">
                <a:latin typeface="Times New Roman"/>
                <a:cs typeface="Times New Roman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biggest</a:t>
            </a:r>
            <a:r>
              <a:rPr sz="2450" spc="22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adjustment</a:t>
            </a:r>
            <a:r>
              <a:rPr sz="2450" spc="22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2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2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fine</a:t>
            </a:r>
            <a:r>
              <a:rPr sz="2450" spc="2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structure, </a:t>
            </a:r>
            <a:r>
              <a:rPr sz="2450" dirty="0">
                <a:latin typeface="Times New Roman"/>
                <a:cs typeface="Times New Roman"/>
              </a:rPr>
              <a:t>which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about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20,000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times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smaller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uncorrected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 </a:t>
            </a:r>
            <a:r>
              <a:rPr sz="2450" spc="-85" dirty="0">
                <a:latin typeface="Times New Roman"/>
                <a:cs typeface="Times New Roman"/>
              </a:rPr>
              <a:t>levels—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other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words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it’s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less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1%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correction.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254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</a:t>
            </a:r>
            <a:r>
              <a:rPr sz="1200" spc="10" dirty="0">
                <a:latin typeface="Times New Roman"/>
                <a:cs typeface="Times New Roman"/>
              </a:rPr>
              <a:t>7.7.</a:t>
            </a:r>
            <a:r>
              <a:rPr sz="1200" spc="260" dirty="0">
                <a:latin typeface="Times New Roman"/>
                <a:cs typeface="Times New Roman"/>
              </a:rPr>
              <a:t>  </a:t>
            </a:r>
            <a:r>
              <a:rPr sz="1200" spc="10" dirty="0">
                <a:latin typeface="Times New Roman"/>
                <a:cs typeface="Times New Roman"/>
              </a:rPr>
              <a:t>SPLITTING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SPECTRAL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LINES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5634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Which</a:t>
            </a:r>
            <a:r>
              <a:rPr spc="-155" dirty="0"/>
              <a:t> </a:t>
            </a:r>
            <a:r>
              <a:rPr dirty="0"/>
              <a:t>spectral</a:t>
            </a:r>
            <a:r>
              <a:rPr spc="105" dirty="0"/>
              <a:t> </a:t>
            </a:r>
            <a:r>
              <a:rPr dirty="0"/>
              <a:t>line</a:t>
            </a:r>
            <a:r>
              <a:rPr spc="240" dirty="0"/>
              <a:t> </a:t>
            </a:r>
            <a:r>
              <a:rPr dirty="0"/>
              <a:t>is</a:t>
            </a:r>
            <a:r>
              <a:rPr spc="240" dirty="0"/>
              <a:t> </a:t>
            </a:r>
            <a:r>
              <a:rPr dirty="0"/>
              <a:t>wider?</a:t>
            </a:r>
            <a:r>
              <a:rPr spc="65" dirty="0"/>
              <a:t>  </a:t>
            </a:r>
            <a:r>
              <a:rPr dirty="0"/>
              <a:t>(Choose</a:t>
            </a:r>
            <a:r>
              <a:rPr spc="240" dirty="0"/>
              <a:t> </a:t>
            </a:r>
            <a:r>
              <a:rPr dirty="0"/>
              <a:t>one.)</a:t>
            </a:r>
            <a:r>
              <a:rPr spc="65" dirty="0"/>
              <a:t>  </a:t>
            </a:r>
            <a:r>
              <a:rPr b="0" i="1" spc="-210" dirty="0">
                <a:latin typeface="Bookman Old Style"/>
                <a:cs typeface="Bookman Old Style"/>
              </a:rPr>
              <a:t>Hint</a:t>
            </a:r>
            <a:r>
              <a:rPr b="0" i="1" spc="30" dirty="0">
                <a:latin typeface="Bookman Old Style"/>
                <a:cs typeface="Bookman Old Style"/>
              </a:rPr>
              <a:t> </a:t>
            </a:r>
            <a:r>
              <a:rPr dirty="0"/>
              <a:t>:  This</a:t>
            </a:r>
            <a:r>
              <a:rPr spc="240" dirty="0"/>
              <a:t> </a:t>
            </a:r>
            <a:r>
              <a:rPr spc="-10" dirty="0"/>
              <a:t>section discussed</a:t>
            </a:r>
            <a:r>
              <a:rPr spc="75" dirty="0"/>
              <a:t> </a:t>
            </a:r>
            <a:r>
              <a:rPr dirty="0"/>
              <a:t>why</a:t>
            </a:r>
            <a:r>
              <a:rPr spc="85" dirty="0"/>
              <a:t> </a:t>
            </a:r>
            <a:r>
              <a:rPr dirty="0"/>
              <a:t>each</a:t>
            </a:r>
            <a:r>
              <a:rPr spc="85" dirty="0"/>
              <a:t> </a:t>
            </a:r>
            <a:r>
              <a:rPr dirty="0"/>
              <a:t>spectral</a:t>
            </a:r>
            <a:r>
              <a:rPr spc="85" dirty="0"/>
              <a:t> </a:t>
            </a:r>
            <a:r>
              <a:rPr dirty="0"/>
              <a:t>line</a:t>
            </a:r>
            <a:r>
              <a:rPr spc="80" dirty="0"/>
              <a:t> </a:t>
            </a:r>
            <a:r>
              <a:rPr dirty="0"/>
              <a:t>can</a:t>
            </a:r>
            <a:r>
              <a:rPr spc="85" dirty="0"/>
              <a:t> </a:t>
            </a:r>
            <a:r>
              <a:rPr dirty="0"/>
              <a:t>be</a:t>
            </a:r>
            <a:r>
              <a:rPr spc="85" dirty="0"/>
              <a:t> </a:t>
            </a:r>
            <a:r>
              <a:rPr dirty="0"/>
              <a:t>higher</a:t>
            </a:r>
            <a:r>
              <a:rPr spc="85" dirty="0"/>
              <a:t> </a:t>
            </a:r>
            <a:r>
              <a:rPr dirty="0"/>
              <a:t>or</a:t>
            </a:r>
            <a:r>
              <a:rPr spc="85" dirty="0"/>
              <a:t> </a:t>
            </a:r>
            <a:r>
              <a:rPr spc="-25" dirty="0"/>
              <a:t>lower</a:t>
            </a:r>
            <a:r>
              <a:rPr spc="85" dirty="0"/>
              <a:t> </a:t>
            </a:r>
            <a:r>
              <a:rPr spc="70" dirty="0"/>
              <a:t>than</a:t>
            </a:r>
            <a:r>
              <a:rPr spc="90" dirty="0"/>
              <a:t> </a:t>
            </a:r>
            <a:r>
              <a:rPr spc="-25" dirty="0"/>
              <a:t>you </a:t>
            </a:r>
            <a:r>
              <a:rPr dirty="0"/>
              <a:t>would</a:t>
            </a:r>
            <a:r>
              <a:rPr spc="250" dirty="0"/>
              <a:t> </a:t>
            </a:r>
            <a:r>
              <a:rPr dirty="0"/>
              <a:t>naively</a:t>
            </a:r>
            <a:r>
              <a:rPr spc="254" dirty="0"/>
              <a:t> </a:t>
            </a:r>
            <a:r>
              <a:rPr dirty="0"/>
              <a:t>expect,</a:t>
            </a:r>
            <a:r>
              <a:rPr spc="290" dirty="0"/>
              <a:t> </a:t>
            </a:r>
            <a:r>
              <a:rPr spc="80" dirty="0"/>
              <a:t>but</a:t>
            </a:r>
            <a:r>
              <a:rPr spc="250" dirty="0"/>
              <a:t> </a:t>
            </a:r>
            <a:r>
              <a:rPr dirty="0"/>
              <a:t>didn’t</a:t>
            </a:r>
            <a:r>
              <a:rPr spc="254" dirty="0"/>
              <a:t> </a:t>
            </a:r>
            <a:r>
              <a:rPr dirty="0"/>
              <a:t>talk</a:t>
            </a:r>
            <a:r>
              <a:rPr spc="250" dirty="0"/>
              <a:t> </a:t>
            </a:r>
            <a:r>
              <a:rPr spc="50" dirty="0"/>
              <a:t>about</a:t>
            </a:r>
            <a:r>
              <a:rPr spc="254" dirty="0"/>
              <a:t> </a:t>
            </a:r>
            <a:r>
              <a:rPr dirty="0"/>
              <a:t>their</a:t>
            </a:r>
            <a:r>
              <a:rPr spc="260" dirty="0"/>
              <a:t> </a:t>
            </a:r>
            <a:r>
              <a:rPr dirty="0"/>
              <a:t>widths.</a:t>
            </a:r>
            <a:r>
              <a:rPr spc="75" dirty="0"/>
              <a:t>  </a:t>
            </a:r>
            <a:r>
              <a:rPr spc="55" dirty="0"/>
              <a:t>What </a:t>
            </a:r>
            <a:r>
              <a:rPr spc="-10" dirty="0"/>
              <a:t>would</a:t>
            </a:r>
            <a:r>
              <a:rPr spc="70" dirty="0"/>
              <a:t> </a:t>
            </a:r>
            <a:r>
              <a:rPr dirty="0"/>
              <a:t>cause</a:t>
            </a:r>
            <a:r>
              <a:rPr spc="85" dirty="0"/>
              <a:t> </a:t>
            </a:r>
            <a:r>
              <a:rPr dirty="0"/>
              <a:t>a</a:t>
            </a:r>
            <a:r>
              <a:rPr spc="80" dirty="0"/>
              <a:t> </a:t>
            </a:r>
            <a:r>
              <a:rPr dirty="0"/>
              <a:t>particular</a:t>
            </a:r>
            <a:r>
              <a:rPr spc="85" dirty="0"/>
              <a:t> </a:t>
            </a:r>
            <a:r>
              <a:rPr dirty="0"/>
              <a:t>spectral</a:t>
            </a:r>
            <a:r>
              <a:rPr spc="80" dirty="0"/>
              <a:t> </a:t>
            </a:r>
            <a:r>
              <a:rPr dirty="0"/>
              <a:t>line</a:t>
            </a:r>
            <a:r>
              <a:rPr spc="80" dirty="0"/>
              <a:t> </a:t>
            </a:r>
            <a:r>
              <a:rPr dirty="0"/>
              <a:t>to</a:t>
            </a:r>
            <a:r>
              <a:rPr spc="85" dirty="0"/>
              <a:t> </a:t>
            </a:r>
            <a:r>
              <a:rPr dirty="0"/>
              <a:t>have</a:t>
            </a:r>
            <a:r>
              <a:rPr spc="80" dirty="0"/>
              <a:t> </a:t>
            </a:r>
            <a:r>
              <a:rPr dirty="0"/>
              <a:t>nonzero</a:t>
            </a:r>
            <a:r>
              <a:rPr spc="85" dirty="0"/>
              <a:t> </a:t>
            </a:r>
            <a:r>
              <a:rPr spc="-10" dirty="0"/>
              <a:t>width?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6615" y="2818414"/>
            <a:ext cx="4856480" cy="154432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5605" indent="-370205">
              <a:lnSpc>
                <a:spcPct val="100000"/>
              </a:lnSpc>
              <a:spcBef>
                <a:spcPts val="1140"/>
              </a:spcBef>
              <a:buFont typeface="Times New Roman"/>
              <a:buAutoNum type="alphaUcPeriod"/>
              <a:tabLst>
                <a:tab pos="395605" algn="l"/>
              </a:tabLst>
            </a:pPr>
            <a:r>
              <a:rPr sz="2450" spc="80" dirty="0">
                <a:latin typeface="Cambria"/>
                <a:cs typeface="Cambria"/>
              </a:rPr>
              <a:t>n</a:t>
            </a:r>
            <a:r>
              <a:rPr sz="2450" spc="120" dirty="0">
                <a:latin typeface="Cambria"/>
                <a:cs typeface="Cambria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2,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Cambria"/>
                <a:cs typeface="Cambria"/>
              </a:rPr>
              <a:t>l</a:t>
            </a:r>
            <a:r>
              <a:rPr sz="2450" spc="170" dirty="0">
                <a:latin typeface="Cambria"/>
                <a:cs typeface="Cambria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goes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Cambria"/>
                <a:cs typeface="Cambria"/>
              </a:rPr>
              <a:t>n</a:t>
            </a:r>
            <a:r>
              <a:rPr sz="2450" spc="114" dirty="0">
                <a:latin typeface="Cambria"/>
                <a:cs typeface="Cambria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1</a:t>
            </a:r>
            <a:endParaRPr sz="2450">
              <a:latin typeface="Times New Roman"/>
              <a:cs typeface="Times New Roman"/>
            </a:endParaRPr>
          </a:p>
          <a:p>
            <a:pPr marL="395605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5605" algn="l"/>
              </a:tabLst>
            </a:pPr>
            <a:r>
              <a:rPr sz="2450" spc="80" dirty="0">
                <a:latin typeface="Cambria"/>
                <a:cs typeface="Cambria"/>
              </a:rPr>
              <a:t>n</a:t>
            </a:r>
            <a:r>
              <a:rPr sz="2450" spc="120" dirty="0">
                <a:latin typeface="Cambria"/>
                <a:cs typeface="Cambria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2,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Cambria"/>
                <a:cs typeface="Cambria"/>
              </a:rPr>
              <a:t>l</a:t>
            </a:r>
            <a:r>
              <a:rPr sz="2450" spc="170" dirty="0">
                <a:latin typeface="Cambria"/>
                <a:cs typeface="Cambria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1,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Cambria"/>
                <a:cs typeface="Cambria"/>
              </a:rPr>
              <a:t>m</a:t>
            </a:r>
            <a:r>
              <a:rPr sz="3075" spc="82" baseline="-16260" dirty="0">
                <a:latin typeface="Cambria"/>
                <a:cs typeface="Cambria"/>
              </a:rPr>
              <a:t>l</a:t>
            </a:r>
            <a:r>
              <a:rPr sz="3075" spc="442" baseline="-16260" dirty="0">
                <a:latin typeface="Cambria"/>
                <a:cs typeface="Cambria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goes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Cambria"/>
                <a:cs typeface="Cambria"/>
              </a:rPr>
              <a:t>n</a:t>
            </a:r>
            <a:r>
              <a:rPr sz="2450" spc="114" dirty="0">
                <a:latin typeface="Cambria"/>
                <a:cs typeface="Cambria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1</a:t>
            </a:r>
            <a:endParaRPr sz="2450">
              <a:latin typeface="Times New Roman"/>
              <a:cs typeface="Times New Roman"/>
            </a:endParaRPr>
          </a:p>
          <a:p>
            <a:pPr marL="39497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These two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lines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equally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wide.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6958" y="878291"/>
            <a:ext cx="8355965" cy="414527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144135">
              <a:lnSpc>
                <a:spcPct val="100000"/>
              </a:lnSpc>
              <a:spcBef>
                <a:spcPts val="95"/>
              </a:spcBef>
            </a:pPr>
            <a:r>
              <a:rPr sz="1200" spc="10" dirty="0">
                <a:latin typeface="Times New Roman"/>
                <a:cs typeface="Times New Roman"/>
              </a:rPr>
              <a:t>7.7.</a:t>
            </a:r>
            <a:r>
              <a:rPr sz="1200" spc="260" dirty="0">
                <a:latin typeface="Times New Roman"/>
                <a:cs typeface="Times New Roman"/>
              </a:rPr>
              <a:t>  </a:t>
            </a:r>
            <a:r>
              <a:rPr sz="1200" spc="10" dirty="0">
                <a:latin typeface="Times New Roman"/>
                <a:cs typeface="Times New Roman"/>
              </a:rPr>
              <a:t>SPLITTING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SPECTRAL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LINES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25"/>
              </a:spcBef>
            </a:pPr>
            <a:endParaRPr sz="1200">
              <a:latin typeface="Times New Roman"/>
              <a:cs typeface="Times New Roman"/>
            </a:endParaRPr>
          </a:p>
          <a:p>
            <a:pPr marL="74295" marR="42545" algn="just">
              <a:lnSpc>
                <a:spcPct val="106700"/>
              </a:lnSpc>
            </a:pPr>
            <a:r>
              <a:rPr sz="1400" dirty="0">
                <a:latin typeface="Times New Roman"/>
                <a:cs typeface="Times New Roman"/>
              </a:rPr>
              <a:t>Which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spectral</a:t>
            </a:r>
            <a:r>
              <a:rPr sz="1400" spc="2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line</a:t>
            </a:r>
            <a:r>
              <a:rPr sz="1400" spc="3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3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wider?</a:t>
            </a:r>
            <a:r>
              <a:rPr sz="1400" spc="145" dirty="0">
                <a:latin typeface="Times New Roman"/>
                <a:cs typeface="Times New Roman"/>
              </a:rPr>
              <a:t>  </a:t>
            </a:r>
            <a:r>
              <a:rPr sz="1400" dirty="0">
                <a:latin typeface="Times New Roman"/>
                <a:cs typeface="Times New Roman"/>
              </a:rPr>
              <a:t>(Choose</a:t>
            </a:r>
            <a:r>
              <a:rPr sz="1400" spc="2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one.)</a:t>
            </a:r>
            <a:r>
              <a:rPr sz="1400" spc="150" dirty="0">
                <a:latin typeface="Times New Roman"/>
                <a:cs typeface="Times New Roman"/>
              </a:rPr>
              <a:t>  </a:t>
            </a:r>
            <a:r>
              <a:rPr sz="1400" b="0" i="1" spc="-110" dirty="0">
                <a:latin typeface="Bookman Old Style"/>
                <a:cs typeface="Bookman Old Style"/>
              </a:rPr>
              <a:t>Hint</a:t>
            </a:r>
            <a:r>
              <a:rPr sz="1400" b="0" i="1" dirty="0">
                <a:latin typeface="Bookman Old Style"/>
                <a:cs typeface="Bookman Old Style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:</a:t>
            </a:r>
            <a:r>
              <a:rPr sz="1400" spc="110" dirty="0">
                <a:latin typeface="Times New Roman"/>
                <a:cs typeface="Times New Roman"/>
              </a:rPr>
              <a:t>  </a:t>
            </a:r>
            <a:r>
              <a:rPr sz="1400" spc="55" dirty="0">
                <a:latin typeface="Times New Roman"/>
                <a:cs typeface="Times New Roman"/>
              </a:rPr>
              <a:t>This</a:t>
            </a:r>
            <a:r>
              <a:rPr sz="1400" spc="3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section</a:t>
            </a:r>
            <a:r>
              <a:rPr sz="1400" spc="2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discussed</a:t>
            </a:r>
            <a:r>
              <a:rPr sz="1400" spc="3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why</a:t>
            </a:r>
            <a:r>
              <a:rPr sz="1400" spc="2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each</a:t>
            </a:r>
            <a:r>
              <a:rPr sz="1400" spc="30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spectral</a:t>
            </a:r>
            <a:r>
              <a:rPr sz="1400" spc="3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line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can</a:t>
            </a:r>
            <a:r>
              <a:rPr sz="1400" spc="300" dirty="0">
                <a:latin typeface="Times New Roman"/>
                <a:cs typeface="Times New Roman"/>
              </a:rPr>
              <a:t> </a:t>
            </a:r>
            <a:r>
              <a:rPr sz="1400" spc="30" dirty="0">
                <a:latin typeface="Times New Roman"/>
                <a:cs typeface="Times New Roman"/>
              </a:rPr>
              <a:t>be </a:t>
            </a:r>
            <a:r>
              <a:rPr sz="1400" dirty="0">
                <a:latin typeface="Times New Roman"/>
                <a:cs typeface="Times New Roman"/>
              </a:rPr>
              <a:t>higher</a:t>
            </a:r>
            <a:r>
              <a:rPr sz="1400" spc="22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or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lower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than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you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would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naively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expect,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spc="100" dirty="0">
                <a:latin typeface="Times New Roman"/>
                <a:cs typeface="Times New Roman"/>
              </a:rPr>
              <a:t>but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didn’t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talk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80" dirty="0">
                <a:latin typeface="Times New Roman"/>
                <a:cs typeface="Times New Roman"/>
              </a:rPr>
              <a:t>about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their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widths.</a:t>
            </a:r>
            <a:r>
              <a:rPr sz="1400" spc="90" dirty="0">
                <a:latin typeface="Times New Roman"/>
                <a:cs typeface="Times New Roman"/>
              </a:rPr>
              <a:t>  </a:t>
            </a:r>
            <a:r>
              <a:rPr sz="1400" spc="105" dirty="0">
                <a:latin typeface="Times New Roman"/>
                <a:cs typeface="Times New Roman"/>
              </a:rPr>
              <a:t>What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would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cause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a </a:t>
            </a:r>
            <a:r>
              <a:rPr sz="1400" spc="55" dirty="0">
                <a:latin typeface="Times New Roman"/>
                <a:cs typeface="Times New Roman"/>
              </a:rPr>
              <a:t>particular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spectral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line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have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nonzero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width?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1400">
              <a:latin typeface="Times New Roman"/>
              <a:cs typeface="Times New Roman"/>
            </a:endParaRPr>
          </a:p>
          <a:p>
            <a:pPr marL="445770" indent="-257175">
              <a:lnSpc>
                <a:spcPct val="100000"/>
              </a:lnSpc>
              <a:buFont typeface="Times New Roman"/>
              <a:buAutoNum type="alphaUcPeriod"/>
              <a:tabLst>
                <a:tab pos="445770" algn="l"/>
              </a:tabLst>
            </a:pPr>
            <a:r>
              <a:rPr sz="1400" dirty="0">
                <a:latin typeface="Cambria"/>
                <a:cs typeface="Cambria"/>
              </a:rPr>
              <a:t>n</a:t>
            </a:r>
            <a:r>
              <a:rPr sz="1400" spc="110" dirty="0">
                <a:latin typeface="Cambria"/>
                <a:cs typeface="Cambria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2,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Cambria"/>
                <a:cs typeface="Cambria"/>
              </a:rPr>
              <a:t>l</a:t>
            </a:r>
            <a:r>
              <a:rPr sz="1400" spc="145" dirty="0">
                <a:latin typeface="Cambria"/>
                <a:cs typeface="Cambria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0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goes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Cambria"/>
                <a:cs typeface="Cambria"/>
              </a:rPr>
              <a:t>n</a:t>
            </a:r>
            <a:r>
              <a:rPr sz="1400" spc="110" dirty="0">
                <a:latin typeface="Cambria"/>
                <a:cs typeface="Cambria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spc="-50" dirty="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  <a:p>
            <a:pPr marL="445134" indent="-249554">
              <a:lnSpc>
                <a:spcPct val="100000"/>
              </a:lnSpc>
              <a:spcBef>
                <a:spcPts val="1110"/>
              </a:spcBef>
              <a:buFont typeface="Times New Roman"/>
              <a:buAutoNum type="alphaUcPeriod"/>
              <a:tabLst>
                <a:tab pos="445134" algn="l"/>
              </a:tabLst>
            </a:pPr>
            <a:r>
              <a:rPr sz="1400" dirty="0">
                <a:latin typeface="Cambria"/>
                <a:cs typeface="Cambria"/>
              </a:rPr>
              <a:t>n</a:t>
            </a:r>
            <a:r>
              <a:rPr sz="1400" spc="110" dirty="0">
                <a:latin typeface="Cambria"/>
                <a:cs typeface="Cambria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2,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Cambria"/>
                <a:cs typeface="Cambria"/>
              </a:rPr>
              <a:t>l</a:t>
            </a:r>
            <a:r>
              <a:rPr sz="1400" spc="145" dirty="0">
                <a:latin typeface="Cambria"/>
                <a:cs typeface="Cambria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1,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Cambria"/>
                <a:cs typeface="Cambria"/>
              </a:rPr>
              <a:t>m</a:t>
            </a:r>
            <a:r>
              <a:rPr sz="1500" i="1" baseline="-11111" dirty="0">
                <a:latin typeface="Georgia"/>
                <a:cs typeface="Georgia"/>
              </a:rPr>
              <a:t>l</a:t>
            </a:r>
            <a:r>
              <a:rPr sz="1500" i="1" spc="367" baseline="-11111" dirty="0">
                <a:latin typeface="Georgia"/>
                <a:cs typeface="Georgia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0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goes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Cambria"/>
                <a:cs typeface="Cambria"/>
              </a:rPr>
              <a:t>n</a:t>
            </a:r>
            <a:r>
              <a:rPr sz="1400" spc="114" dirty="0">
                <a:latin typeface="Cambria"/>
                <a:cs typeface="Cambria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spc="-50" dirty="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  <a:p>
            <a:pPr marL="445134" indent="-25209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445134" algn="l"/>
              </a:tabLst>
            </a:pPr>
            <a:r>
              <a:rPr sz="1400" dirty="0">
                <a:latin typeface="Times New Roman"/>
                <a:cs typeface="Times New Roman"/>
              </a:rPr>
              <a:t>These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two</a:t>
            </a:r>
            <a:r>
              <a:rPr sz="1400" spc="2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lines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are</a:t>
            </a:r>
            <a:r>
              <a:rPr sz="1400" spc="2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equally</a:t>
            </a:r>
            <a:r>
              <a:rPr sz="1400" spc="26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wide.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95"/>
              </a:spcBef>
            </a:pPr>
            <a:endParaRPr sz="1400">
              <a:latin typeface="Times New Roman"/>
              <a:cs typeface="Times New Roman"/>
            </a:endParaRPr>
          </a:p>
          <a:p>
            <a:pPr marL="63500" algn="just">
              <a:lnSpc>
                <a:spcPct val="100000"/>
              </a:lnSpc>
            </a:pPr>
            <a:r>
              <a:rPr sz="1400" b="1" dirty="0">
                <a:latin typeface="Georgia"/>
                <a:cs typeface="Georgia"/>
              </a:rPr>
              <a:t>Solution:</a:t>
            </a:r>
            <a:r>
              <a:rPr sz="1400" b="1" spc="85" dirty="0">
                <a:latin typeface="Georgia"/>
                <a:cs typeface="Georgia"/>
              </a:rPr>
              <a:t>  </a:t>
            </a:r>
            <a:r>
              <a:rPr sz="1400" spc="5" dirty="0">
                <a:latin typeface="Times New Roman"/>
                <a:cs typeface="Times New Roman"/>
              </a:rPr>
              <a:t>B</a:t>
            </a:r>
            <a:endParaRPr sz="1400">
              <a:latin typeface="Times New Roman"/>
              <a:cs typeface="Times New Roman"/>
            </a:endParaRPr>
          </a:p>
          <a:p>
            <a:pPr marL="74295" marR="43180" algn="just">
              <a:lnSpc>
                <a:spcPct val="106700"/>
              </a:lnSpc>
              <a:spcBef>
                <a:spcPts val="600"/>
              </a:spcBef>
            </a:pPr>
            <a:r>
              <a:rPr sz="1400" dirty="0">
                <a:latin typeface="Times New Roman"/>
                <a:cs typeface="Times New Roman"/>
              </a:rPr>
              <a:t>To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first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approximation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these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lines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should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all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be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infinitely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thin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because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they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each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have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exact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energies.</a:t>
            </a:r>
            <a:r>
              <a:rPr sz="1400" spc="415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But </a:t>
            </a:r>
            <a:r>
              <a:rPr sz="1400" dirty="0">
                <a:latin typeface="Times New Roman"/>
                <a:cs typeface="Times New Roman"/>
              </a:rPr>
              <a:t>we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know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from</a:t>
            </a:r>
            <a:r>
              <a:rPr sz="1400" spc="229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energy-time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uncertainty</a:t>
            </a:r>
            <a:r>
              <a:rPr sz="1400" spc="22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principle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110" dirty="0">
                <a:latin typeface="Times New Roman"/>
                <a:cs typeface="Times New Roman"/>
              </a:rPr>
              <a:t>that</a:t>
            </a:r>
            <a:r>
              <a:rPr sz="1400" spc="229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29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state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with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b="0" i="1" spc="-50" dirty="0">
                <a:latin typeface="Bookman Old Style"/>
                <a:cs typeface="Bookman Old Style"/>
              </a:rPr>
              <a:t>exactly</a:t>
            </a:r>
            <a:r>
              <a:rPr sz="1400" b="0" i="1" spc="310" dirty="0">
                <a:latin typeface="Bookman Old Style"/>
                <a:cs typeface="Bookman Old Style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defined</a:t>
            </a:r>
            <a:r>
              <a:rPr sz="1400" spc="22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would</a:t>
            </a:r>
            <a:r>
              <a:rPr sz="1400" spc="229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have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live</a:t>
            </a:r>
            <a:r>
              <a:rPr sz="1400" spc="2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forever.</a:t>
            </a:r>
            <a:r>
              <a:rPr sz="1400" spc="125" dirty="0">
                <a:latin typeface="Times New Roman"/>
                <a:cs typeface="Times New Roman"/>
              </a:rPr>
              <a:t>  </a:t>
            </a:r>
            <a:r>
              <a:rPr sz="1400" dirty="0">
                <a:latin typeface="Times New Roman"/>
                <a:cs typeface="Times New Roman"/>
              </a:rPr>
              <a:t>More</a:t>
            </a:r>
            <a:r>
              <a:rPr sz="1400" spc="2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generally,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we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said</a:t>
            </a:r>
            <a:r>
              <a:rPr sz="1400" spc="265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shorter-lived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6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state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26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larger</a:t>
            </a:r>
            <a:r>
              <a:rPr sz="1400" spc="26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uncertainty</a:t>
            </a:r>
            <a:r>
              <a:rPr sz="1400" spc="2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its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must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be.</a:t>
            </a:r>
            <a:r>
              <a:rPr sz="1400" spc="4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Since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Cambria"/>
                <a:cs typeface="Cambria"/>
              </a:rPr>
              <a:t>n</a:t>
            </a:r>
            <a:r>
              <a:rPr sz="1400" spc="220" dirty="0">
                <a:latin typeface="Cambria"/>
                <a:cs typeface="Cambria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2,</a:t>
            </a:r>
            <a:r>
              <a:rPr sz="1400" spc="22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Cambria"/>
                <a:cs typeface="Cambria"/>
              </a:rPr>
              <a:t>l</a:t>
            </a:r>
            <a:r>
              <a:rPr sz="1400" spc="254" dirty="0">
                <a:latin typeface="Cambria"/>
                <a:cs typeface="Cambria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0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lasts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many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orders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magnitude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longer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Times New Roman"/>
                <a:cs typeface="Times New Roman"/>
              </a:rPr>
              <a:t>than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Cambria"/>
                <a:cs typeface="Cambria"/>
              </a:rPr>
              <a:t>n</a:t>
            </a:r>
            <a:r>
              <a:rPr sz="1400" spc="220" dirty="0">
                <a:latin typeface="Cambria"/>
                <a:cs typeface="Cambria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2,</a:t>
            </a:r>
            <a:r>
              <a:rPr sz="1400" spc="22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Cambria"/>
                <a:cs typeface="Cambria"/>
              </a:rPr>
              <a:t>l</a:t>
            </a:r>
            <a:r>
              <a:rPr sz="1400" spc="254" dirty="0">
                <a:latin typeface="Cambria"/>
                <a:cs typeface="Cambria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1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states,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Cambria"/>
                <a:cs typeface="Cambria"/>
              </a:rPr>
              <a:t>l</a:t>
            </a:r>
            <a:r>
              <a:rPr sz="1400" spc="215" dirty="0">
                <a:latin typeface="Cambria"/>
                <a:cs typeface="Cambria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0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state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has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more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exactly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defined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thinner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spectral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line.</a:t>
            </a:r>
            <a:r>
              <a:rPr sz="1400" spc="41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(The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Cambria"/>
                <a:cs typeface="Cambria"/>
              </a:rPr>
              <a:t>n</a:t>
            </a:r>
            <a:r>
              <a:rPr sz="1400" spc="175" dirty="0">
                <a:latin typeface="Cambria"/>
                <a:cs typeface="Cambria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1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state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does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last </a:t>
            </a:r>
            <a:r>
              <a:rPr sz="1400" dirty="0">
                <a:latin typeface="Times New Roman"/>
                <a:cs typeface="Times New Roman"/>
              </a:rPr>
              <a:t>essentially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forever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has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effectively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exact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energy.)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8293</Words>
  <Application>Microsoft Office PowerPoint</Application>
  <PresentationFormat>Custom</PresentationFormat>
  <Paragraphs>721</Paragraphs>
  <Slides>96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96</vt:i4>
      </vt:variant>
    </vt:vector>
  </HeadingPairs>
  <TitlesOfParts>
    <vt:vector size="106" baseType="lpstr">
      <vt:lpstr>Book Antiqua</vt:lpstr>
      <vt:lpstr>Bookman Old Style</vt:lpstr>
      <vt:lpstr>Cambria</vt:lpstr>
      <vt:lpstr>Georgia</vt:lpstr>
      <vt:lpstr>Lucida Sans Unicode</vt:lpstr>
      <vt:lpstr>Segoe UI Symbol</vt:lpstr>
      <vt:lpstr>Times New Roman</vt:lpstr>
      <vt:lpstr>Trebuchet MS</vt:lpstr>
      <vt:lpstr>Office Theme</vt:lpstr>
      <vt:lpstr>Office Theme</vt:lpstr>
      <vt:lpstr>PowerPoint Presentation</vt:lpstr>
      <vt:lpstr>Instructions</vt:lpstr>
      <vt:lpstr>PowerPoint Presentation</vt:lpstr>
      <vt:lpstr>PowerPoint Presentation</vt:lpstr>
      <vt:lpstr>Which of the following are possible hydrogen atom eigenstates? (Choose all that apply.)</vt:lpstr>
      <vt:lpstr>Which of the following are possible hydrogen atom eigenstates? (Choose all that apply.)</vt:lpstr>
      <vt:lpstr>For each of the following, say whether it is possible for a hydrogen atom eigenstate.</vt:lpstr>
      <vt:lpstr>For each of the following, say whether it is possible for a hydrogen atom eigenstate.</vt:lpstr>
      <vt:lpstr>Recall that the “degeneracy” of an energy level refers to how many independent quantum states correspond to the same energy. What is the degeneracy of the energy level n = 2 for a hydrogen atom? (Choose one.)</vt:lpstr>
      <vt:lpstr>Recall that the “degeneracy” of an energy level refers to how many independent quantum states correspond to the same energy. What is the degeneracy of the energy level n = 2 for a hydrogen atom? (Choose one.)</vt:lpstr>
      <vt:lpstr>Which of the following is definitely specified in a hydrogen atom eigenstate ψnlml? (Choose all that apply.)</vt:lpstr>
      <vt:lpstr>Which of the following is definitely specified in a hydrogen atom eigenstate ψnlml? (Choose all that apply.)</vt:lpstr>
      <vt:lpstr>Of the five hydrogen atom eigenstates listed below, which two represent different states with the same energy?</vt:lpstr>
      <vt:lpstr>Of the five hydrogen atom eigenstates listed below, which two represent different states with the same energy?</vt:lpstr>
      <vt:lpstr>Which of the following are true of the quantum number n for a hydrogen atom eigenstate? (Choose all that apply.)</vt:lpstr>
      <vt:lpstr>Which of the following are true of the quantum number n for a hydrogen atom eigenstate? (Choose all that apply.)</vt:lpstr>
      <vt:lpstr>Suppose a hydrogen atom is in the state ψ3,2,1. You measure Lz, then measure Lx, and then measure Lz again. Are you guaranteed to get the same answer for Lz both times?</vt:lpstr>
      <vt:lpstr>PowerPoint Presentation</vt:lpstr>
      <vt:lpstr>The function (1/2)ψ4,3,1 +(√3/2)ψ4,1,0 is an eigenstate of energy, but not of angular momentum magnitude.  Is it possible to have the reverse: an eigenstate of angular momentum magnitude that is not an eigenstate of energy?</vt:lpstr>
      <vt:lpstr>PowerPoint Presentation</vt:lpstr>
      <vt:lpstr>PowerPoint Presentation</vt:lpstr>
      <vt:lpstr>If the function ψ(x, y, z) is constant over some small sphere in space, how do you find the probability that the particle is inside that sphere? (Choose one.)</vt:lpstr>
      <vt:lpstr>If the function ψ(x, y, z) is constant over some small sphere in space, how do you find the probability that the particle is inside that sphere? (Choose one.)</vt:lpstr>
      <vt:lpstr>The general solution to the equation X′′(x) = −k2X(x) is X(x) =</vt:lpstr>
      <vt:lpstr>The general solution to the equation X′′(x) = −k2X(x) is X(x) =</vt:lpstr>
      <vt:lpstr>Which of the following are true about the quantum numbers a, b, and c in a given eigenstate ψabc? (Choose all that apply.)</vt:lpstr>
      <vt:lpstr>Which of the following are true about the quantum numbers a, b, and c in a given eigenstate ψabc? (Choose all that apply.)</vt:lpstr>
      <vt:lpstr>Which of the following best describes why our solution to the three-dimensional particle in a box involved discrete (as opposed to continuous) energy levels? (Choose one.)</vt:lpstr>
      <vt:lpstr>Which of the following best describes why our solution to the three-dimensional particle in a box involved discrete (as opposed to continuous) energy levels? (Choose one.)</vt:lpstr>
      <vt:lpstr>PowerPoint Presentation</vt:lpstr>
      <vt:lpstr>PowerPoint Presentation</vt:lpstr>
      <vt:lpstr>If a particle in a box is in the state ψ(x, y, z) = c1,2,1ψ1,2,1 +</vt:lpstr>
      <vt:lpstr>If a particle in a box is in the state ψ(x, y, z) = c1,2,1ψ1,2,1 +</vt:lpstr>
      <vt:lpstr>Given the equation f(x, y) = g(x, t), which of the following can you conclude? (Choose one.)</vt:lpstr>
      <vt:lpstr>Given the equation f(x, y) = g(x, t), which of the following can you conclude? (Choose one.)</vt:lpstr>
      <vt:lpstr>Box A contains a particle in the state ψ1,2,1 and Box B contains a particle in the state ψ1,3,1. In which box, A or B, are you more likely to find the particle very close to y = L/2?</vt:lpstr>
      <vt:lpstr>Box A contains a particle in the state ψ1,2,1 and Box B contains a particle in the state ψ1,3,1. In which box, A or B, are you more likely to find the particle very close to y = L/2?</vt:lpstr>
      <vt:lpstr>You have two cubical boxes, each containing a particle in its ground state.  Box A is 1 meter across and Box B is 2 meters across.  In which box is |ψ|2  larger in the middle of the box?</vt:lpstr>
      <vt:lpstr>You have two cubical boxes, each containing a particle in its ground state.  Box A is 1 meter across and Box B is 2 meters across.  In which box is |ψ|2  larger in the middle of the box?</vt:lpstr>
      <vt:lpstr>PowerPoint Presentation</vt:lpstr>
      <vt:lpstr>PowerPoint Presentation</vt:lpstr>
      <vt:lpstr>PowerPoint Presentation</vt:lpstr>
      <vt:lpstr>Can r ever be less than x for a point? (Assume r is positive.)</vt:lpstr>
      <vt:lpstr>PowerPoint Presentation</vt:lpstr>
      <vt:lpstr>For each Cartesian point (x, y, z) below, choose which set of spher- ical coordinates (r, θ, ϕ) matches it. You should be able to answer by picturing where each point is, rather than by plugging into formulas.</vt:lpstr>
      <vt:lpstr>PowerPoint Presentation</vt:lpstr>
      <vt:lpstr>For each spherical point (r, θ, ϕ) below, choose which set of Carte- sian coordinates (x, y, z) matches it. You should be able to answer by picturing where each point is, rather than by plugging into for- mulas.</vt:lpstr>
      <vt:lpstr>PowerPoint Presentation</vt:lpstr>
      <vt:lpstr>PowerPoint Presentation</vt:lpstr>
      <vt:lpstr>We approach the hydrogen atom in spherical coordinates rather than Cartesian because. . . (Choose one)</vt:lpstr>
      <vt:lpstr>We approach the hydrogen atom in spherical coordinates rather than Cartesian because. . . (Choose one)</vt:lpstr>
      <vt:lpstr>One part of ψnlml(r, θ, ϕ) is called R(r). This part of the function tells us. . . (Choose one.)</vt:lpstr>
      <vt:lpstr>One part of ψnlml(r, θ, ϕ) is called R(r). This part of the function tells us. . . (Choose one.)</vt:lpstr>
      <vt:lpstr>One part of ψnlml(r, θ, ϕ) is called Θ(θ)Φ(ϕ) (also known as “spher- ical harmonics”). This part of the function tells us. . . (Choose one.)</vt:lpstr>
      <vt:lpstr>One part of ψnlml(r, θ, ϕ) is called Θ(θ)Φ(ϕ) (also known as “spher- ical harmonics”). This part of the function tells us. . . (Choose one.)</vt:lpstr>
      <vt:lpstr>PowerPoint Presentation</vt:lpstr>
      <vt:lpstr>PowerPoint Presentation</vt:lpstr>
      <vt:lpstr>Label each statement about the hydrogen atom as “True” or “False.”</vt:lpstr>
      <vt:lpstr>PowerPoint Presentation</vt:lpstr>
      <vt:lpstr>All but one of the following statements about the energy eigen- states of the hydrogen atom are true. Which one is false?</vt:lpstr>
      <vt:lpstr>All but one of the following statements about the energy eigen- states of the hydrogen atom are true. Which one is false?</vt:lpstr>
      <vt:lpstr>Label each of the following as “possible” or “impossible” for a hydrogen atom in one of the eigenstates ψnlml.  If there is any eigenstate in which the statement would be true you should answer “possible.”</vt:lpstr>
      <vt:lpstr>PowerPoint Presentation</vt:lpstr>
      <vt:lpstr>PowerPoint Presentation</vt:lpstr>
      <vt:lpstr>Which of the following was demonstrated by the Stern-Gerlach experiment? (Choose all that apply.)</vt:lpstr>
      <vt:lpstr>Which of the following was demonstrated by the Stern-Gerlach experiment? (Choose all that apply.)</vt:lpstr>
      <vt:lpstr>Which of the following is a possible value for Sz, the z component of the spin angular momentum of an electron? (Choose one.)</vt:lpstr>
      <vt:lpstr>Which of the following is a possible value for Sz, the z component of the spin angular momentum of an electron? (Choose one.)</vt:lpstr>
      <vt:lpstr>How many electron states with n = 2, l = 1 are possible in a hydrogen atom? (Choose one.)</vt:lpstr>
      <vt:lpstr>How many electron states with n = 2, l = 1 are possible in a hydrogen atom? (Choose one.)</vt:lpstr>
      <vt:lpstr>Spin is. . . (Choose one.)</vt:lpstr>
      <vt:lpstr>Spin is. . . (Choose one.)</vt:lpstr>
      <vt:lpstr>PowerPoint Presentation</vt:lpstr>
      <vt:lpstr>A stream of silver atoms passes through an x-oriented Stern- Gerlach apparatus.  The ones that come out → are discarded and the ones that come out ← are passed through a y-oriented</vt:lpstr>
      <vt:lpstr>A stream of silver atoms passes through an x-oriented Stern- Gerlach apparatus.  The ones that come out → are discarded and the ones that come out ← are passed through a y-oriented</vt:lpstr>
      <vt:lpstr>A Stern-Gerlach apparatus oriented in the z direction. . . (Choose one.)</vt:lpstr>
      <vt:lpstr>A Stern-Gerlach apparatus oriented in the z direction. . . (Choose one.)</vt:lpstr>
      <vt:lpstr>The x and z components of an atom’s spin. . . (Choose one.)</vt:lpstr>
      <vt:lpstr>The x and z components of an atom’s spin. . . (Choose one.)</vt:lpstr>
      <vt:lpstr>A million ↑ silver atoms passes through an x-oriented Stern-Gerlach</vt:lpstr>
      <vt:lpstr>A million ↑ silver atoms passes through an x-oriented Stern-Gerlach</vt:lpstr>
      <vt:lpstr>PowerPoint Presentation</vt:lpstr>
      <vt:lpstr>If an atom is in an external magnetic field pointing in the positive z direction . . . (Choose one.)</vt:lpstr>
      <vt:lpstr>If an atom is in an external magnetic field pointing in the positive z direction . . . (Choose one.)</vt:lpstr>
      <vt:lpstr>A magnet is in a uniform magnetic field. Its energy depends on . . . (Choose one.)</vt:lpstr>
      <vt:lpstr>A magnet is in a uniform magnetic field. Its energy depends on . . . (Choose one.)</vt:lpstr>
      <vt:lpstr>Each of the following shows the initial and final quantum numbers (n, l, ml) of an electron transition.  Which are allowed by the selection rules? (Choose all that apply.)</vt:lpstr>
      <vt:lpstr>Each of the following shows the initial and final quantum numbers (n, l, ml) of an electron transition.  Which are allowed by the selection rules? (Choose all that apply.)</vt:lpstr>
      <vt:lpstr>Ignoring spin, how many spectral lines does the n = 6 to</vt:lpstr>
      <vt:lpstr>Ignoring spin, how many spectral lines does the n = 6 to</vt:lpstr>
      <vt:lpstr>An electron is in a state with l  = 1, ml  = 1, and ms  = 1/2. Which of the following effects does spin-orbit coupling have on the state? (Choose one.)</vt:lpstr>
      <vt:lpstr>An electron is in a state with l  = 1, ml  = 1, and ms  = 1/2. Which of the following effects does spin-orbit coupling have on the state? (Choose one.)</vt:lpstr>
      <vt:lpstr>True or False?  If you want to predict a hydrogen atom’s energy levels to about 1% accuracy in the absence of an external magnetic field, you only need to consider n.</vt:lpstr>
      <vt:lpstr>True or False?  If you want to predict a hydrogen atom’s energy levels to about 1% accuracy in the absence of an external magnetic field, you only need to consider n.</vt:lpstr>
      <vt:lpstr>Which spectral line is wider?  (Choose one.)  Hint :  This section discussed why each spectral line can be higher or lower than you would naively expect, but didn’t talk about their widths.  What would cause a particular spectral line to have nonzero width?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Melissa Shivers</dc:creator>
  <cp:lastModifiedBy>Melissa Shivers</cp:lastModifiedBy>
  <cp:revision>2</cp:revision>
  <dcterms:created xsi:type="dcterms:W3CDTF">2025-01-21T14:46:49Z</dcterms:created>
  <dcterms:modified xsi:type="dcterms:W3CDTF">2025-08-22T18:24:53Z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2025-01-20T00:00:00Z</vt:filetime>
  </property>
  <property fmtid="{D5CDD505-2E9C-101B-9397-08002B2CF9AE}" pid="3" name="Creator">
    <vt:lpwstr>TeX</vt:lpwstr>
  </property>
  <property fmtid="{D5CDD505-2E9C-101B-9397-08002B2CF9AE}" pid="4" name="LastSaved">
    <vt:filetime>2025-01-21T00:00:00Z</vt:filetime>
  </property>
  <property fmtid="{D5CDD505-2E9C-101B-9397-08002B2CF9AE}" pid="5" name="PTEX.Fullbanner">
    <vt:lpwstr>This is MiKTeX-pdfTeX 4.19.0 (1.40.26)</vt:lpwstr>
  </property>
  <property fmtid="{D5CDD505-2E9C-101B-9397-08002B2CF9AE}" pid="6" name="Producer">
    <vt:lpwstr>MiKTeX pdfTeX-1.40.26</vt:lpwstr>
  </property>
</Properties>
</file>