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2"/>
  </p:sldMasterIdLst>
  <p:sldIdLst>
    <p:sldId id="327" r:id="rId3"/>
    <p:sldId id="328" r:id="rId4"/>
    <p:sldId id="329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323" r:id="rId71"/>
    <p:sldId id="324" r:id="rId72"/>
    <p:sldId id="325" r:id="rId73"/>
    <p:sldId id="326" r:id="rId74"/>
  </p:sldIdLst>
  <p:sldSz cx="10058400" cy="7772400"/>
  <p:notesSz cx="10058400" cy="7772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1217" y="39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viewProps" Target="view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Fe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1DC42-07BD-E11E-4C59-473521544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ECA04C-9DFA-EF01-0BF6-5E0CAA33A3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06023-812C-54DC-C55F-EE2C4C18CF2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1F666-BF43-1031-0682-777B5A685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366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8819" y="1208797"/>
            <a:ext cx="8254365" cy="782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07758" y="1808021"/>
            <a:ext cx="8265159" cy="3680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62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8819" y="1208797"/>
            <a:ext cx="8255634" cy="1162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8819" y="1208797"/>
            <a:ext cx="8256270" cy="19215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pic>
        <p:nvPicPr>
          <p:cNvPr id="9" name="Picture 8" descr="A yellow paper plane and a rocket&#10;&#10;AI-generated content may be incorrect.">
            <a:extLst>
              <a:ext uri="{FF2B5EF4-FFF2-40B4-BE49-F238E27FC236}">
                <a16:creationId xmlns:a16="http://schemas.microsoft.com/office/drawing/2014/main" id="{F7A73385-4428-A088-86F9-970767D77A2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alphaModFix amt="5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290" b="65606" l="20605" r="70303">
                        <a14:backgroundMark x1="62767" y1="19669" x2="37869" y2="32472"/>
                        <a14:backgroundMark x1="37869" y1="32472" x2="35734" y2="43659"/>
                        <a14:backgroundMark x1="35734" y1="43659" x2="46751" y2="50363"/>
                        <a14:backgroundMark x1="46751" y1="50363" x2="57269" y2="43013"/>
                        <a14:backgroundMark x1="57269" y1="43013" x2="67833" y2="27383"/>
                        <a14:backgroundMark x1="67833" y1="27383" x2="64244" y2="21365"/>
                        <a14:backgroundMark x1="64244" y1="21365" x2="61472" y2="195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393" t="5556" r="45000" b="56734"/>
          <a:stretch/>
        </p:blipFill>
        <p:spPr>
          <a:xfrm rot="385384">
            <a:off x="91290" y="3823712"/>
            <a:ext cx="5257297" cy="313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6" r:id="rId2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59D697B8-20CB-225A-3B9F-BFE8A915FD9A}"/>
              </a:ext>
            </a:extLst>
          </p:cNvPr>
          <p:cNvSpPr txBox="1">
            <a:spLocks/>
          </p:cNvSpPr>
          <p:nvPr/>
        </p:nvSpPr>
        <p:spPr>
          <a:xfrm>
            <a:off x="3184461" y="228600"/>
            <a:ext cx="3689479" cy="5071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12700">
              <a:spcBef>
                <a:spcPts val="114"/>
              </a:spcBef>
            </a:pPr>
            <a:r>
              <a:rPr lang="en-GB" sz="3200" b="1" dirty="0">
                <a:solidFill>
                  <a:schemeClr val="bg1"/>
                </a:solidFill>
                <a:latin typeface="Book Antiqua"/>
                <a:cs typeface="Book Antiqua"/>
              </a:rPr>
              <a:t>Clicker</a:t>
            </a:r>
            <a:r>
              <a:rPr lang="en-GB" sz="3200" b="1" spc="505" dirty="0">
                <a:solidFill>
                  <a:schemeClr val="bg1"/>
                </a:solidFill>
                <a:latin typeface="Book Antiqua"/>
                <a:cs typeface="Book Antiqua"/>
              </a:rPr>
              <a:t> </a:t>
            </a:r>
            <a:r>
              <a:rPr lang="en-GB" sz="3200" b="1" spc="-10" dirty="0">
                <a:solidFill>
                  <a:schemeClr val="bg1"/>
                </a:solidFill>
                <a:latin typeface="Book Antiqua"/>
                <a:cs typeface="Book Antiqua"/>
              </a:rPr>
              <a:t>Questions</a:t>
            </a:r>
            <a:endParaRPr lang="en-GB" sz="3200" dirty="0">
              <a:solidFill>
                <a:schemeClr val="bg1"/>
              </a:solidFill>
              <a:latin typeface="Book Antiqua"/>
              <a:cs typeface="Book Antiqua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FF7DE158-BA84-8546-63B0-82EC96D0B7F7}"/>
              </a:ext>
            </a:extLst>
          </p:cNvPr>
          <p:cNvSpPr txBox="1"/>
          <p:nvPr/>
        </p:nvSpPr>
        <p:spPr>
          <a:xfrm>
            <a:off x="876300" y="2209800"/>
            <a:ext cx="8305800" cy="542969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3335" algn="ctr">
              <a:lnSpc>
                <a:spcPct val="100000"/>
              </a:lnSpc>
              <a:spcBef>
                <a:spcPts val="114"/>
              </a:spcBef>
            </a:pPr>
            <a:r>
              <a:rPr lang="en-GB" sz="4000" b="0" i="1" spc="-95" dirty="0">
                <a:solidFill>
                  <a:srgbClr val="68C4E2"/>
                </a:solidFill>
                <a:latin typeface="Bookman Old Style"/>
                <a:cs typeface="Bookman Old Style"/>
              </a:rPr>
              <a:t>Modern</a:t>
            </a:r>
            <a:r>
              <a:rPr lang="en-GB" sz="4000" b="0" i="1" spc="-50" dirty="0">
                <a:solidFill>
                  <a:srgbClr val="68C4E2"/>
                </a:solidFill>
                <a:latin typeface="Bookman Old Style"/>
                <a:cs typeface="Bookman Old Style"/>
              </a:rPr>
              <a:t> </a:t>
            </a:r>
            <a:r>
              <a:rPr lang="en-GB" sz="4000" b="0" i="1" spc="-10" dirty="0">
                <a:solidFill>
                  <a:srgbClr val="68C4E2"/>
                </a:solidFill>
                <a:latin typeface="Bookman Old Style"/>
                <a:cs typeface="Bookman Old Style"/>
              </a:rPr>
              <a:t>Physics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7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by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7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Gary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Felder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7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and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Kenny</a:t>
            </a:r>
            <a:r>
              <a:rPr kumimoji="0" lang="en-GB" sz="2800" b="0" i="0" u="none" strike="noStrike" kern="0" cap="none" spc="215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Felder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/>
              <a:cs typeface="Times New Roman"/>
            </a:endParaRPr>
          </a:p>
          <a:p>
            <a:pPr marR="13335" algn="ctr">
              <a:lnSpc>
                <a:spcPct val="100000"/>
              </a:lnSpc>
              <a:spcBef>
                <a:spcPts val="114"/>
              </a:spcBef>
            </a:pPr>
            <a:endParaRPr lang="en-GB" sz="2050" dirty="0">
              <a:solidFill>
                <a:schemeClr val="bg1"/>
              </a:solidFill>
              <a:latin typeface="Bookman Old Style"/>
              <a:cs typeface="Bookman Old Style"/>
            </a:endParaRPr>
          </a:p>
          <a:p>
            <a:pPr algn="ctr">
              <a:lnSpc>
                <a:spcPct val="100000"/>
              </a:lnSpc>
              <a:spcBef>
                <a:spcPts val="30"/>
              </a:spcBef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r>
              <a:rPr lang="en-GB" sz="2050" dirty="0">
                <a:solidFill>
                  <a:schemeClr val="bg1"/>
                </a:solidFill>
                <a:latin typeface="Times New Roman"/>
                <a:cs typeface="Times New Roman"/>
              </a:rPr>
              <a:t>Cambridge</a:t>
            </a:r>
            <a:r>
              <a:rPr lang="en-GB" sz="2050" spc="-3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GB" sz="2050" spc="-10" dirty="0">
                <a:solidFill>
                  <a:schemeClr val="bg1"/>
                </a:solidFill>
                <a:latin typeface="Times New Roman"/>
                <a:cs typeface="Times New Roman"/>
              </a:rPr>
              <a:t>University</a:t>
            </a:r>
            <a:r>
              <a:rPr lang="en-GB" sz="2050" spc="-2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GB" sz="2050" spc="-10" dirty="0">
                <a:solidFill>
                  <a:schemeClr val="bg1"/>
                </a:solidFill>
                <a:latin typeface="Times New Roman"/>
                <a:cs typeface="Times New Roman"/>
              </a:rPr>
              <a:t>Press</a:t>
            </a:r>
          </a:p>
          <a:p>
            <a:pPr marL="1286510" marR="1279525" algn="ctr">
              <a:lnSpc>
                <a:spcPct val="101200"/>
              </a:lnSpc>
            </a:pPr>
            <a:r>
              <a:rPr lang="en-GB" sz="2050" spc="-10" dirty="0">
                <a:solidFill>
                  <a:srgbClr val="68C4E2"/>
                </a:solidFill>
                <a:latin typeface="Times New Roman"/>
                <a:cs typeface="Times New Roman"/>
              </a:rPr>
              <a:t>cambridge.org/core/resources/</a:t>
            </a:r>
            <a:r>
              <a:rPr lang="en-GB" sz="2050" spc="-10" dirty="0" err="1">
                <a:solidFill>
                  <a:srgbClr val="68C4E2"/>
                </a:solidFill>
                <a:latin typeface="Times New Roman"/>
                <a:cs typeface="Times New Roman"/>
              </a:rPr>
              <a:t>felder-modernphysics</a:t>
            </a:r>
            <a:r>
              <a:rPr lang="en-GB" sz="2050" spc="-10" dirty="0">
                <a:solidFill>
                  <a:srgbClr val="68C4E2"/>
                </a:solidFill>
                <a:latin typeface="Times New Roman"/>
                <a:cs typeface="Times New Roman"/>
              </a:rPr>
              <a:t>/ </a:t>
            </a:r>
            <a:r>
              <a:rPr lang="en-GB" sz="2050" spc="-10" dirty="0">
                <a:solidFill>
                  <a:schemeClr val="bg1"/>
                </a:solidFill>
                <a:latin typeface="Times New Roman"/>
                <a:cs typeface="Times New Roman"/>
              </a:rPr>
              <a:t>felderbooks.com</a:t>
            </a: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GB" sz="20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44878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30796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14.1.</a:t>
            </a:r>
            <a:r>
              <a:rPr sz="1200" spc="18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HISTORY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7540" cy="192151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For</a:t>
            </a:r>
            <a:r>
              <a:rPr spc="470" dirty="0"/>
              <a:t> </a:t>
            </a:r>
            <a:r>
              <a:rPr dirty="0"/>
              <a:t>the</a:t>
            </a:r>
            <a:r>
              <a:rPr spc="484" dirty="0"/>
              <a:t> </a:t>
            </a:r>
            <a:r>
              <a:rPr dirty="0"/>
              <a:t>first</a:t>
            </a:r>
            <a:r>
              <a:rPr spc="480" dirty="0"/>
              <a:t> </a:t>
            </a:r>
            <a:r>
              <a:rPr dirty="0"/>
              <a:t>few</a:t>
            </a:r>
            <a:r>
              <a:rPr spc="484" dirty="0"/>
              <a:t> </a:t>
            </a:r>
            <a:r>
              <a:rPr dirty="0"/>
              <a:t>hundred</a:t>
            </a:r>
            <a:r>
              <a:rPr spc="484" dirty="0"/>
              <a:t> </a:t>
            </a:r>
            <a:r>
              <a:rPr spc="50" dirty="0"/>
              <a:t>years</a:t>
            </a:r>
            <a:r>
              <a:rPr spc="475" dirty="0"/>
              <a:t> </a:t>
            </a:r>
            <a:r>
              <a:rPr dirty="0"/>
              <a:t>after</a:t>
            </a:r>
            <a:r>
              <a:rPr spc="484" dirty="0"/>
              <a:t> </a:t>
            </a:r>
            <a:r>
              <a:rPr dirty="0"/>
              <a:t>the</a:t>
            </a:r>
            <a:r>
              <a:rPr spc="480" dirty="0"/>
              <a:t> </a:t>
            </a:r>
            <a:r>
              <a:rPr spc="65" dirty="0"/>
              <a:t>Big</a:t>
            </a:r>
            <a:r>
              <a:rPr spc="484" dirty="0"/>
              <a:t> </a:t>
            </a:r>
            <a:r>
              <a:rPr spc="75" dirty="0"/>
              <a:t>Bang,</a:t>
            </a:r>
            <a:r>
              <a:rPr spc="565" dirty="0"/>
              <a:t> </a:t>
            </a:r>
            <a:r>
              <a:rPr dirty="0"/>
              <a:t>nuclei</a:t>
            </a:r>
            <a:r>
              <a:rPr spc="484" dirty="0"/>
              <a:t> </a:t>
            </a:r>
            <a:r>
              <a:rPr spc="30" dirty="0"/>
              <a:t>and </a:t>
            </a:r>
            <a:r>
              <a:rPr dirty="0"/>
              <a:t>electrons</a:t>
            </a:r>
            <a:r>
              <a:rPr spc="420" dirty="0"/>
              <a:t> </a:t>
            </a:r>
            <a:r>
              <a:rPr dirty="0"/>
              <a:t>existed</a:t>
            </a:r>
            <a:r>
              <a:rPr spc="425" dirty="0"/>
              <a:t> </a:t>
            </a:r>
            <a:r>
              <a:rPr spc="50" dirty="0"/>
              <a:t>separately.</a:t>
            </a:r>
            <a:r>
              <a:rPr spc="220" dirty="0"/>
              <a:t>  </a:t>
            </a:r>
            <a:r>
              <a:rPr dirty="0"/>
              <a:t>Then,</a:t>
            </a:r>
            <a:r>
              <a:rPr spc="465" dirty="0"/>
              <a:t> </a:t>
            </a:r>
            <a:r>
              <a:rPr dirty="0"/>
              <a:t>during</a:t>
            </a:r>
            <a:r>
              <a:rPr spc="425" dirty="0"/>
              <a:t> </a:t>
            </a:r>
            <a:r>
              <a:rPr dirty="0"/>
              <a:t>the</a:t>
            </a:r>
            <a:r>
              <a:rPr spc="430" dirty="0"/>
              <a:t> </a:t>
            </a:r>
            <a:r>
              <a:rPr dirty="0"/>
              <a:t>period</a:t>
            </a:r>
            <a:r>
              <a:rPr spc="430" dirty="0"/>
              <a:t> </a:t>
            </a:r>
            <a:r>
              <a:rPr dirty="0"/>
              <a:t>called</a:t>
            </a:r>
            <a:r>
              <a:rPr spc="430" dirty="0"/>
              <a:t> </a:t>
            </a:r>
            <a:r>
              <a:rPr spc="-20" dirty="0"/>
              <a:t>“re- </a:t>
            </a:r>
            <a:r>
              <a:rPr dirty="0"/>
              <a:t>combination,”</a:t>
            </a:r>
            <a:r>
              <a:rPr spc="415" dirty="0"/>
              <a:t> </a:t>
            </a:r>
            <a:r>
              <a:rPr dirty="0"/>
              <a:t>those</a:t>
            </a:r>
            <a:r>
              <a:rPr spc="375" dirty="0"/>
              <a:t> </a:t>
            </a:r>
            <a:r>
              <a:rPr dirty="0"/>
              <a:t>electrons</a:t>
            </a:r>
            <a:r>
              <a:rPr spc="380" dirty="0"/>
              <a:t> </a:t>
            </a:r>
            <a:r>
              <a:rPr dirty="0"/>
              <a:t>bound</a:t>
            </a:r>
            <a:r>
              <a:rPr spc="375" dirty="0"/>
              <a:t> </a:t>
            </a:r>
            <a:r>
              <a:rPr spc="50" dirty="0"/>
              <a:t>with</a:t>
            </a:r>
            <a:r>
              <a:rPr spc="380" dirty="0"/>
              <a:t> </a:t>
            </a:r>
            <a:r>
              <a:rPr dirty="0"/>
              <a:t>those</a:t>
            </a:r>
            <a:r>
              <a:rPr spc="375" dirty="0"/>
              <a:t> </a:t>
            </a:r>
            <a:r>
              <a:rPr dirty="0"/>
              <a:t>nuclei</a:t>
            </a:r>
            <a:r>
              <a:rPr spc="375" dirty="0"/>
              <a:t> </a:t>
            </a:r>
            <a:r>
              <a:rPr dirty="0"/>
              <a:t>to</a:t>
            </a:r>
            <a:r>
              <a:rPr spc="380" dirty="0"/>
              <a:t> </a:t>
            </a:r>
            <a:r>
              <a:rPr spc="-10" dirty="0"/>
              <a:t>create </a:t>
            </a:r>
            <a:r>
              <a:rPr dirty="0"/>
              <a:t>atoms.</a:t>
            </a:r>
            <a:r>
              <a:rPr spc="470" dirty="0"/>
              <a:t> </a:t>
            </a:r>
            <a:r>
              <a:rPr spc="114" dirty="0"/>
              <a:t>What</a:t>
            </a:r>
            <a:r>
              <a:rPr spc="160" dirty="0"/>
              <a:t> </a:t>
            </a:r>
            <a:r>
              <a:rPr dirty="0"/>
              <a:t>change</a:t>
            </a:r>
            <a:r>
              <a:rPr spc="160" dirty="0"/>
              <a:t> </a:t>
            </a:r>
            <a:r>
              <a:rPr dirty="0"/>
              <a:t>in</a:t>
            </a:r>
            <a:r>
              <a:rPr spc="155" dirty="0"/>
              <a:t> </a:t>
            </a:r>
            <a:r>
              <a:rPr spc="50" dirty="0"/>
              <a:t>the</a:t>
            </a:r>
            <a:r>
              <a:rPr spc="160" dirty="0"/>
              <a:t> </a:t>
            </a:r>
            <a:r>
              <a:rPr dirty="0"/>
              <a:t>universe</a:t>
            </a:r>
            <a:r>
              <a:rPr spc="160" dirty="0"/>
              <a:t> </a:t>
            </a:r>
            <a:r>
              <a:rPr dirty="0"/>
              <a:t>led</a:t>
            </a:r>
            <a:r>
              <a:rPr spc="165" dirty="0"/>
              <a:t> </a:t>
            </a:r>
            <a:r>
              <a:rPr dirty="0"/>
              <a:t>to</a:t>
            </a:r>
            <a:r>
              <a:rPr spc="160" dirty="0"/>
              <a:t> </a:t>
            </a:r>
            <a:r>
              <a:rPr spc="50" dirty="0"/>
              <a:t>this</a:t>
            </a:r>
            <a:r>
              <a:rPr spc="160" dirty="0"/>
              <a:t> </a:t>
            </a:r>
            <a:r>
              <a:rPr dirty="0"/>
              <a:t>change</a:t>
            </a:r>
            <a:r>
              <a:rPr spc="155" dirty="0"/>
              <a:t> </a:t>
            </a:r>
            <a:r>
              <a:rPr dirty="0"/>
              <a:t>in</a:t>
            </a:r>
            <a:r>
              <a:rPr spc="160" dirty="0"/>
              <a:t> </a:t>
            </a:r>
            <a:r>
              <a:rPr spc="40" dirty="0"/>
              <a:t>particle </a:t>
            </a:r>
            <a:r>
              <a:rPr dirty="0"/>
              <a:t>behavior?  (Choose</a:t>
            </a:r>
            <a:r>
              <a:rPr spc="30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3180783"/>
            <a:ext cx="4368165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temperature.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density.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ratio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nuclei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electrons.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types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nuclei.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Garamond"/>
                <a:cs typeface="Garamond"/>
              </a:rPr>
              <a:t>A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30796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14.1.</a:t>
            </a:r>
            <a:r>
              <a:rPr sz="1200" spc="18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HISTORY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spc="-60" dirty="0"/>
              <a:t>How</a:t>
            </a:r>
            <a:r>
              <a:rPr spc="110" dirty="0"/>
              <a:t> </a:t>
            </a:r>
            <a:r>
              <a:rPr dirty="0"/>
              <a:t>did</a:t>
            </a:r>
            <a:r>
              <a:rPr spc="110" dirty="0"/>
              <a:t> </a:t>
            </a:r>
            <a:r>
              <a:rPr dirty="0"/>
              <a:t>the</a:t>
            </a:r>
            <a:r>
              <a:rPr spc="114" dirty="0"/>
              <a:t> </a:t>
            </a:r>
            <a:r>
              <a:rPr spc="55" dirty="0"/>
              <a:t>temperature</a:t>
            </a:r>
            <a:r>
              <a:rPr spc="110" dirty="0"/>
              <a:t> </a:t>
            </a:r>
            <a:r>
              <a:rPr dirty="0"/>
              <a:t>of</a:t>
            </a:r>
            <a:r>
              <a:rPr spc="110" dirty="0"/>
              <a:t> </a:t>
            </a:r>
            <a:r>
              <a:rPr dirty="0"/>
              <a:t>the</a:t>
            </a:r>
            <a:r>
              <a:rPr spc="110" dirty="0"/>
              <a:t> </a:t>
            </a:r>
            <a:r>
              <a:rPr dirty="0"/>
              <a:t>universe</a:t>
            </a:r>
            <a:r>
              <a:rPr spc="110" dirty="0"/>
              <a:t> </a:t>
            </a:r>
            <a:r>
              <a:rPr dirty="0"/>
              <a:t>one</a:t>
            </a:r>
            <a:r>
              <a:rPr spc="114" dirty="0"/>
              <a:t> </a:t>
            </a:r>
            <a:r>
              <a:rPr dirty="0"/>
              <a:t>second</a:t>
            </a:r>
            <a:r>
              <a:rPr spc="110" dirty="0"/>
              <a:t> </a:t>
            </a:r>
            <a:r>
              <a:rPr dirty="0"/>
              <a:t>after</a:t>
            </a:r>
            <a:r>
              <a:rPr spc="110" dirty="0"/>
              <a:t> </a:t>
            </a:r>
            <a:r>
              <a:rPr dirty="0"/>
              <a:t>the</a:t>
            </a:r>
            <a:r>
              <a:rPr spc="110" dirty="0"/>
              <a:t> </a:t>
            </a:r>
            <a:r>
              <a:rPr spc="35" dirty="0"/>
              <a:t>Big </a:t>
            </a:r>
            <a:r>
              <a:rPr spc="70" dirty="0"/>
              <a:t>Bang</a:t>
            </a:r>
            <a:r>
              <a:rPr spc="-45" dirty="0"/>
              <a:t> </a:t>
            </a:r>
            <a:r>
              <a:rPr dirty="0"/>
              <a:t>compare</a:t>
            </a:r>
            <a:r>
              <a:rPr spc="-40" dirty="0"/>
              <a:t> </a:t>
            </a:r>
            <a:r>
              <a:rPr dirty="0"/>
              <a:t>to</a:t>
            </a:r>
            <a:r>
              <a:rPr spc="-45" dirty="0"/>
              <a:t> </a:t>
            </a:r>
            <a:r>
              <a:rPr dirty="0"/>
              <a:t>the</a:t>
            </a:r>
            <a:r>
              <a:rPr spc="-40" dirty="0"/>
              <a:t> </a:t>
            </a:r>
            <a:r>
              <a:rPr spc="55" dirty="0"/>
              <a:t>temperature</a:t>
            </a:r>
            <a:r>
              <a:rPr spc="-40" dirty="0"/>
              <a:t> </a:t>
            </a:r>
            <a:r>
              <a:rPr spc="-45" dirty="0"/>
              <a:t>one </a:t>
            </a:r>
            <a:r>
              <a:rPr dirty="0"/>
              <a:t>minute</a:t>
            </a:r>
            <a:r>
              <a:rPr spc="-40" dirty="0"/>
              <a:t> </a:t>
            </a:r>
            <a:r>
              <a:rPr spc="65" dirty="0"/>
              <a:t>after?</a:t>
            </a:r>
            <a:r>
              <a:rPr spc="420" dirty="0"/>
              <a:t> </a:t>
            </a:r>
            <a:r>
              <a:rPr dirty="0"/>
              <a:t>(Choose</a:t>
            </a:r>
            <a:r>
              <a:rPr spc="-4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7020559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temperature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one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second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was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higher.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temperature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minute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was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higher.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temperature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both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times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was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about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same.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35" dirty="0">
                <a:latin typeface="Garamond"/>
                <a:cs typeface="Garamond"/>
              </a:rPr>
              <a:t>No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one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knows.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30796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14.1.</a:t>
            </a:r>
            <a:r>
              <a:rPr sz="1200" spc="18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HISTORY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spc="-60" dirty="0"/>
              <a:t>How</a:t>
            </a:r>
            <a:r>
              <a:rPr spc="110" dirty="0"/>
              <a:t> </a:t>
            </a:r>
            <a:r>
              <a:rPr dirty="0"/>
              <a:t>did</a:t>
            </a:r>
            <a:r>
              <a:rPr spc="110" dirty="0"/>
              <a:t> </a:t>
            </a:r>
            <a:r>
              <a:rPr dirty="0"/>
              <a:t>the</a:t>
            </a:r>
            <a:r>
              <a:rPr spc="114" dirty="0"/>
              <a:t> </a:t>
            </a:r>
            <a:r>
              <a:rPr spc="55" dirty="0"/>
              <a:t>temperature</a:t>
            </a:r>
            <a:r>
              <a:rPr spc="110" dirty="0"/>
              <a:t> </a:t>
            </a:r>
            <a:r>
              <a:rPr dirty="0"/>
              <a:t>of</a:t>
            </a:r>
            <a:r>
              <a:rPr spc="110" dirty="0"/>
              <a:t> </a:t>
            </a:r>
            <a:r>
              <a:rPr dirty="0"/>
              <a:t>the</a:t>
            </a:r>
            <a:r>
              <a:rPr spc="110" dirty="0"/>
              <a:t> </a:t>
            </a:r>
            <a:r>
              <a:rPr dirty="0"/>
              <a:t>universe</a:t>
            </a:r>
            <a:r>
              <a:rPr spc="110" dirty="0"/>
              <a:t> </a:t>
            </a:r>
            <a:r>
              <a:rPr dirty="0"/>
              <a:t>one</a:t>
            </a:r>
            <a:r>
              <a:rPr spc="114" dirty="0"/>
              <a:t> </a:t>
            </a:r>
            <a:r>
              <a:rPr dirty="0"/>
              <a:t>second</a:t>
            </a:r>
            <a:r>
              <a:rPr spc="110" dirty="0"/>
              <a:t> </a:t>
            </a:r>
            <a:r>
              <a:rPr dirty="0"/>
              <a:t>after</a:t>
            </a:r>
            <a:r>
              <a:rPr spc="110" dirty="0"/>
              <a:t> </a:t>
            </a:r>
            <a:r>
              <a:rPr dirty="0"/>
              <a:t>the</a:t>
            </a:r>
            <a:r>
              <a:rPr spc="110" dirty="0"/>
              <a:t> </a:t>
            </a:r>
            <a:r>
              <a:rPr spc="35" dirty="0"/>
              <a:t>Big </a:t>
            </a:r>
            <a:r>
              <a:rPr spc="70" dirty="0"/>
              <a:t>Bang</a:t>
            </a:r>
            <a:r>
              <a:rPr spc="-45" dirty="0"/>
              <a:t> </a:t>
            </a:r>
            <a:r>
              <a:rPr dirty="0"/>
              <a:t>compare</a:t>
            </a:r>
            <a:r>
              <a:rPr spc="-40" dirty="0"/>
              <a:t> </a:t>
            </a:r>
            <a:r>
              <a:rPr dirty="0"/>
              <a:t>to</a:t>
            </a:r>
            <a:r>
              <a:rPr spc="-45" dirty="0"/>
              <a:t> </a:t>
            </a:r>
            <a:r>
              <a:rPr dirty="0"/>
              <a:t>the</a:t>
            </a:r>
            <a:r>
              <a:rPr spc="-40" dirty="0"/>
              <a:t> </a:t>
            </a:r>
            <a:r>
              <a:rPr spc="55" dirty="0"/>
              <a:t>temperature</a:t>
            </a:r>
            <a:r>
              <a:rPr spc="-40" dirty="0"/>
              <a:t> </a:t>
            </a:r>
            <a:r>
              <a:rPr spc="-45" dirty="0"/>
              <a:t>one </a:t>
            </a:r>
            <a:r>
              <a:rPr dirty="0"/>
              <a:t>minute</a:t>
            </a:r>
            <a:r>
              <a:rPr spc="-40" dirty="0"/>
              <a:t> </a:t>
            </a:r>
            <a:r>
              <a:rPr spc="65" dirty="0"/>
              <a:t>after?</a:t>
            </a:r>
            <a:r>
              <a:rPr spc="420" dirty="0"/>
              <a:t> </a:t>
            </a:r>
            <a:r>
              <a:rPr dirty="0"/>
              <a:t>(Choose</a:t>
            </a:r>
            <a:r>
              <a:rPr spc="-4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7027545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temperature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one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second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was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higher.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temperature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minute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was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higher.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temperature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both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times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was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about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same.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-35" dirty="0">
                <a:latin typeface="Garamond"/>
                <a:cs typeface="Garamond"/>
              </a:rPr>
              <a:t>No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one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knows.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Garamond"/>
                <a:cs typeface="Garamond"/>
              </a:rPr>
              <a:t>A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30860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14.1.</a:t>
            </a:r>
            <a:r>
              <a:rPr sz="1200" spc="18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HISTORY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27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760095" algn="l"/>
                <a:tab pos="1557020" algn="l"/>
                <a:tab pos="2028825" algn="l"/>
                <a:tab pos="2061845" algn="l"/>
                <a:tab pos="2937510" algn="l"/>
                <a:tab pos="4215130" algn="l"/>
                <a:tab pos="5319395" algn="l"/>
                <a:tab pos="5766435" algn="l"/>
                <a:tab pos="6308725" algn="l"/>
                <a:tab pos="7475220" algn="l"/>
              </a:tabLst>
            </a:pPr>
            <a:r>
              <a:rPr spc="65" dirty="0"/>
              <a:t>Why</a:t>
            </a:r>
            <a:r>
              <a:rPr dirty="0"/>
              <a:t>	</a:t>
            </a:r>
            <a:r>
              <a:rPr spc="-10" dirty="0"/>
              <a:t>don’t</a:t>
            </a:r>
            <a:r>
              <a:rPr dirty="0"/>
              <a:t>	</a:t>
            </a:r>
            <a:r>
              <a:rPr spc="-25" dirty="0"/>
              <a:t>we</a:t>
            </a:r>
            <a:r>
              <a:rPr dirty="0"/>
              <a:t>	</a:t>
            </a:r>
            <a:r>
              <a:rPr spc="-10" dirty="0"/>
              <a:t>detect</a:t>
            </a:r>
            <a:r>
              <a:rPr dirty="0"/>
              <a:t>	</a:t>
            </a:r>
            <a:r>
              <a:rPr spc="45" dirty="0"/>
              <a:t>radiation</a:t>
            </a:r>
            <a:r>
              <a:rPr dirty="0"/>
              <a:t>	</a:t>
            </a:r>
            <a:r>
              <a:rPr spc="40" dirty="0"/>
              <a:t>emitted</a:t>
            </a:r>
            <a:r>
              <a:rPr dirty="0"/>
              <a:t>	</a:t>
            </a:r>
            <a:r>
              <a:rPr spc="35" dirty="0"/>
              <a:t>by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10" dirty="0"/>
              <a:t>universe</a:t>
            </a:r>
            <a:r>
              <a:rPr dirty="0"/>
              <a:t>	</a:t>
            </a:r>
            <a:r>
              <a:rPr spc="-30" dirty="0"/>
              <a:t>before </a:t>
            </a:r>
            <a:r>
              <a:rPr spc="-10" dirty="0"/>
              <a:t>recombination?</a:t>
            </a:r>
            <a:r>
              <a:rPr dirty="0"/>
              <a:t>		(Choose</a:t>
            </a:r>
            <a:r>
              <a:rPr spc="185" dirty="0"/>
              <a:t> </a:t>
            </a:r>
            <a:r>
              <a:rPr spc="-2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8297545" cy="2429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-35" dirty="0">
                <a:latin typeface="Garamond"/>
                <a:cs typeface="Garamond"/>
              </a:rPr>
              <a:t>No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radiation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was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emitted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114" dirty="0">
                <a:latin typeface="Garamond"/>
                <a:cs typeface="Garamond"/>
              </a:rPr>
              <a:t> that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time.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radiation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emitted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time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hasn’t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reached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us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yet.</a:t>
            </a:r>
            <a:endParaRPr sz="2450">
              <a:latin typeface="Garamond"/>
              <a:cs typeface="Garamond"/>
            </a:endParaRPr>
          </a:p>
          <a:p>
            <a:pPr marL="386715" marR="4191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radiation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emitted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time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now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frequency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95" dirty="0">
                <a:latin typeface="Garamond"/>
                <a:cs typeface="Garamond"/>
              </a:rPr>
              <a:t>that 	</a:t>
            </a:r>
            <a:r>
              <a:rPr sz="2450" dirty="0">
                <a:latin typeface="Garamond"/>
                <a:cs typeface="Garamond"/>
              </a:rPr>
              <a:t>our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instruments</a:t>
            </a:r>
            <a:r>
              <a:rPr sz="2450" spc="3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cannot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detect.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-9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radiation</a:t>
            </a:r>
            <a:r>
              <a:rPr sz="2450" spc="-9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emitted</a:t>
            </a:r>
            <a:r>
              <a:rPr sz="2450" spc="-95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-95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-9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time</a:t>
            </a:r>
            <a:r>
              <a:rPr sz="2450" spc="-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was</a:t>
            </a:r>
            <a:r>
              <a:rPr sz="2450" spc="-9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immediately</a:t>
            </a:r>
            <a:r>
              <a:rPr sz="2450" spc="-9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reabsorbed.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30860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14.1.</a:t>
            </a:r>
            <a:r>
              <a:rPr sz="1200" spc="18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HISTORY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27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760095" algn="l"/>
                <a:tab pos="1557020" algn="l"/>
                <a:tab pos="2028825" algn="l"/>
                <a:tab pos="2061845" algn="l"/>
                <a:tab pos="2937510" algn="l"/>
                <a:tab pos="4215130" algn="l"/>
                <a:tab pos="5319395" algn="l"/>
                <a:tab pos="5766435" algn="l"/>
                <a:tab pos="6308725" algn="l"/>
                <a:tab pos="7475220" algn="l"/>
              </a:tabLst>
            </a:pPr>
            <a:r>
              <a:rPr spc="65" dirty="0"/>
              <a:t>Why</a:t>
            </a:r>
            <a:r>
              <a:rPr dirty="0"/>
              <a:t>	</a:t>
            </a:r>
            <a:r>
              <a:rPr spc="-10" dirty="0"/>
              <a:t>don’t</a:t>
            </a:r>
            <a:r>
              <a:rPr dirty="0"/>
              <a:t>	</a:t>
            </a:r>
            <a:r>
              <a:rPr spc="-25" dirty="0"/>
              <a:t>we</a:t>
            </a:r>
            <a:r>
              <a:rPr dirty="0"/>
              <a:t>	</a:t>
            </a:r>
            <a:r>
              <a:rPr spc="-10" dirty="0"/>
              <a:t>detect</a:t>
            </a:r>
            <a:r>
              <a:rPr dirty="0"/>
              <a:t>	</a:t>
            </a:r>
            <a:r>
              <a:rPr spc="45" dirty="0"/>
              <a:t>radiation</a:t>
            </a:r>
            <a:r>
              <a:rPr dirty="0"/>
              <a:t>	</a:t>
            </a:r>
            <a:r>
              <a:rPr spc="40" dirty="0"/>
              <a:t>emitted</a:t>
            </a:r>
            <a:r>
              <a:rPr dirty="0"/>
              <a:t>	</a:t>
            </a:r>
            <a:r>
              <a:rPr spc="35" dirty="0"/>
              <a:t>by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10" dirty="0"/>
              <a:t>universe</a:t>
            </a:r>
            <a:r>
              <a:rPr dirty="0"/>
              <a:t>	</a:t>
            </a:r>
            <a:r>
              <a:rPr spc="-30" dirty="0"/>
              <a:t>before </a:t>
            </a:r>
            <a:r>
              <a:rPr spc="-10" dirty="0"/>
              <a:t>recombination?</a:t>
            </a:r>
            <a:r>
              <a:rPr dirty="0"/>
              <a:t>		(Choose</a:t>
            </a:r>
            <a:r>
              <a:rPr spc="185" dirty="0"/>
              <a:t> </a:t>
            </a:r>
            <a:r>
              <a:rPr spc="-2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8304530" cy="30499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-35" dirty="0">
                <a:latin typeface="Garamond"/>
                <a:cs typeface="Garamond"/>
              </a:rPr>
              <a:t>No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radiation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was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emitted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114" dirty="0">
                <a:latin typeface="Garamond"/>
                <a:cs typeface="Garamond"/>
              </a:rPr>
              <a:t> that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time.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radiation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emitted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time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hasn’t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reached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us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yet.</a:t>
            </a:r>
            <a:endParaRPr sz="2450">
              <a:latin typeface="Garamond"/>
              <a:cs typeface="Garamond"/>
            </a:endParaRPr>
          </a:p>
          <a:p>
            <a:pPr marL="393700" marR="4191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radiation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emitted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time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now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frequency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95" dirty="0">
                <a:latin typeface="Garamond"/>
                <a:cs typeface="Garamond"/>
              </a:rPr>
              <a:t>that 	</a:t>
            </a:r>
            <a:r>
              <a:rPr sz="2450" dirty="0">
                <a:latin typeface="Garamond"/>
                <a:cs typeface="Garamond"/>
              </a:rPr>
              <a:t>our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instruments</a:t>
            </a:r>
            <a:r>
              <a:rPr sz="2450" spc="3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cannot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detect.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-9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radiation</a:t>
            </a:r>
            <a:r>
              <a:rPr sz="2450" spc="-9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emitted</a:t>
            </a:r>
            <a:r>
              <a:rPr sz="2450" spc="-95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-95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-9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time</a:t>
            </a:r>
            <a:r>
              <a:rPr sz="2450" spc="-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was</a:t>
            </a:r>
            <a:r>
              <a:rPr sz="2450" spc="-9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immediately</a:t>
            </a:r>
            <a:r>
              <a:rPr sz="2450" spc="-9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reabsorbed.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Garamond"/>
                <a:cs typeface="Garamond"/>
              </a:rPr>
              <a:t>D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30860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14.1.</a:t>
            </a:r>
            <a:r>
              <a:rPr sz="1200" spc="18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HISTORY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634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The</a:t>
            </a:r>
            <a:r>
              <a:rPr spc="30" dirty="0"/>
              <a:t> </a:t>
            </a:r>
            <a:r>
              <a:rPr dirty="0"/>
              <a:t>universe</a:t>
            </a:r>
            <a:r>
              <a:rPr spc="35" dirty="0"/>
              <a:t> </a:t>
            </a:r>
            <a:r>
              <a:rPr spc="-105" dirty="0"/>
              <a:t>of</a:t>
            </a:r>
            <a:r>
              <a:rPr spc="40" dirty="0"/>
              <a:t> </a:t>
            </a:r>
            <a:r>
              <a:rPr dirty="0"/>
              <a:t>the</a:t>
            </a:r>
            <a:r>
              <a:rPr spc="35" dirty="0"/>
              <a:t> </a:t>
            </a:r>
            <a:r>
              <a:rPr spc="75" dirty="0"/>
              <a:t>early</a:t>
            </a:r>
            <a:r>
              <a:rPr spc="35" dirty="0"/>
              <a:t> </a:t>
            </a:r>
            <a:r>
              <a:rPr spc="60" dirty="0"/>
              <a:t>dark</a:t>
            </a:r>
            <a:r>
              <a:rPr spc="40" dirty="0"/>
              <a:t> </a:t>
            </a:r>
            <a:r>
              <a:rPr dirty="0"/>
              <a:t>ages</a:t>
            </a:r>
            <a:r>
              <a:rPr spc="35" dirty="0"/>
              <a:t> </a:t>
            </a:r>
            <a:r>
              <a:rPr spc="55" dirty="0"/>
              <a:t>had</a:t>
            </a:r>
            <a:r>
              <a:rPr spc="40" dirty="0"/>
              <a:t> </a:t>
            </a:r>
            <a:r>
              <a:rPr spc="65" dirty="0"/>
              <a:t>an</a:t>
            </a:r>
            <a:r>
              <a:rPr spc="35" dirty="0"/>
              <a:t> </a:t>
            </a:r>
            <a:r>
              <a:rPr dirty="0"/>
              <a:t>almost</a:t>
            </a:r>
            <a:r>
              <a:rPr spc="40" dirty="0"/>
              <a:t> </a:t>
            </a:r>
            <a:r>
              <a:rPr dirty="0"/>
              <a:t>uniform</a:t>
            </a:r>
            <a:r>
              <a:rPr spc="40" dirty="0"/>
              <a:t> </a:t>
            </a:r>
            <a:r>
              <a:rPr spc="-10" dirty="0"/>
              <a:t>density, </a:t>
            </a:r>
            <a:r>
              <a:rPr spc="70" dirty="0"/>
              <a:t>but</a:t>
            </a:r>
            <a:r>
              <a:rPr spc="35" dirty="0"/>
              <a:t> </a:t>
            </a:r>
            <a:r>
              <a:rPr dirty="0"/>
              <a:t>not</a:t>
            </a:r>
            <a:r>
              <a:rPr spc="45" dirty="0"/>
              <a:t> </a:t>
            </a:r>
            <a:r>
              <a:rPr dirty="0"/>
              <a:t>perfectly</a:t>
            </a:r>
            <a:r>
              <a:rPr spc="45" dirty="0"/>
              <a:t> </a:t>
            </a:r>
            <a:r>
              <a:rPr dirty="0"/>
              <a:t>uniform.</a:t>
            </a:r>
            <a:r>
              <a:rPr spc="375" dirty="0"/>
              <a:t> </a:t>
            </a:r>
            <a:r>
              <a:rPr dirty="0"/>
              <a:t>Choose</a:t>
            </a:r>
            <a:r>
              <a:rPr spc="45" dirty="0"/>
              <a:t> </a:t>
            </a:r>
            <a:r>
              <a:rPr dirty="0"/>
              <a:t>one</a:t>
            </a:r>
            <a:r>
              <a:rPr spc="45" dirty="0"/>
              <a:t> </a:t>
            </a:r>
            <a:r>
              <a:rPr spc="-50" dirty="0"/>
              <a:t>of</a:t>
            </a:r>
            <a:r>
              <a:rPr spc="45" dirty="0"/>
              <a:t> </a:t>
            </a:r>
            <a:r>
              <a:rPr dirty="0"/>
              <a:t>the</a:t>
            </a:r>
            <a:r>
              <a:rPr spc="40" dirty="0"/>
              <a:t> </a:t>
            </a:r>
            <a:r>
              <a:rPr spc="-10" dirty="0"/>
              <a:t>following</a:t>
            </a:r>
            <a:r>
              <a:rPr spc="45" dirty="0"/>
              <a:t> </a:t>
            </a:r>
            <a:r>
              <a:rPr dirty="0"/>
              <a:t>to</a:t>
            </a:r>
            <a:r>
              <a:rPr spc="45" dirty="0"/>
              <a:t> </a:t>
            </a:r>
            <a:r>
              <a:rPr spc="-10" dirty="0"/>
              <a:t>describe </a:t>
            </a:r>
            <a:r>
              <a:rPr dirty="0"/>
              <a:t>how</a:t>
            </a:r>
            <a:r>
              <a:rPr spc="114" dirty="0"/>
              <a:t> </a:t>
            </a:r>
            <a:r>
              <a:rPr dirty="0"/>
              <a:t>such</a:t>
            </a:r>
            <a:r>
              <a:rPr spc="110" dirty="0"/>
              <a:t> </a:t>
            </a:r>
            <a:r>
              <a:rPr spc="130" dirty="0"/>
              <a:t>a</a:t>
            </a:r>
            <a:r>
              <a:rPr spc="110" dirty="0"/>
              <a:t> </a:t>
            </a:r>
            <a:r>
              <a:rPr dirty="0"/>
              <a:t>universe</a:t>
            </a:r>
            <a:r>
              <a:rPr spc="114" dirty="0"/>
              <a:t> </a:t>
            </a:r>
            <a:r>
              <a:rPr dirty="0"/>
              <a:t>should</a:t>
            </a:r>
            <a:r>
              <a:rPr spc="114" dirty="0"/>
              <a:t> </a:t>
            </a:r>
            <a:r>
              <a:rPr spc="-10" dirty="0"/>
              <a:t>evolve.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2549968"/>
            <a:ext cx="8256905" cy="293370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2270" marR="5080" indent="-370205" algn="just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distribution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should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spc="95" dirty="0">
                <a:latin typeface="Garamond"/>
                <a:cs typeface="Garamond"/>
              </a:rPr>
              <a:t>stay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spc="85" dirty="0">
                <a:latin typeface="Garamond"/>
                <a:cs typeface="Garamond"/>
              </a:rPr>
              <a:t>statistically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same,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spc="25" dirty="0">
                <a:latin typeface="Garamond"/>
                <a:cs typeface="Garamond"/>
              </a:rPr>
              <a:t>al- 	</a:t>
            </a:r>
            <a:r>
              <a:rPr sz="2450" dirty="0">
                <a:latin typeface="Garamond"/>
                <a:cs typeface="Garamond"/>
              </a:rPr>
              <a:t>though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specific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regions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spc="-170" dirty="0">
                <a:latin typeface="Garamond"/>
                <a:cs typeface="Garamond"/>
              </a:rPr>
              <a:t>of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higher</a:t>
            </a:r>
            <a:r>
              <a:rPr sz="2450" spc="-3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spc="-30" dirty="0">
                <a:latin typeface="Garamond"/>
                <a:cs typeface="Garamond"/>
              </a:rPr>
              <a:t>lower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move 	</a:t>
            </a:r>
            <a:r>
              <a:rPr sz="2450" spc="-10" dirty="0">
                <a:latin typeface="Garamond"/>
                <a:cs typeface="Garamond"/>
              </a:rPr>
              <a:t>around.</a:t>
            </a:r>
            <a:endParaRPr sz="2450">
              <a:latin typeface="Garamond"/>
              <a:cs typeface="Garamond"/>
            </a:endParaRPr>
          </a:p>
          <a:p>
            <a:pPr marL="382270" marR="7620" indent="-35814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Garamond"/>
                <a:cs typeface="Garamond"/>
              </a:rPr>
              <a:t>Over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time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variations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smooth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out,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leading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to 	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more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even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density.</a:t>
            </a:r>
            <a:endParaRPr sz="2450">
              <a:latin typeface="Garamond"/>
              <a:cs typeface="Garamond"/>
            </a:endParaRPr>
          </a:p>
          <a:p>
            <a:pPr marL="382270" marR="6985" indent="-36195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Garamond"/>
                <a:cs typeface="Garamond"/>
              </a:rPr>
              <a:t>Over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time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variations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exaggerated,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leading 	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 </a:t>
            </a:r>
            <a:r>
              <a:rPr sz="2450" dirty="0">
                <a:latin typeface="Garamond"/>
                <a:cs typeface="Garamond"/>
              </a:rPr>
              <a:t>more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uneven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density.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30860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14.1.</a:t>
            </a:r>
            <a:r>
              <a:rPr sz="1200" spc="18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HISTORY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634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The</a:t>
            </a:r>
            <a:r>
              <a:rPr spc="30" dirty="0"/>
              <a:t> </a:t>
            </a:r>
            <a:r>
              <a:rPr dirty="0"/>
              <a:t>universe</a:t>
            </a:r>
            <a:r>
              <a:rPr spc="35" dirty="0"/>
              <a:t> </a:t>
            </a:r>
            <a:r>
              <a:rPr spc="-105" dirty="0"/>
              <a:t>of</a:t>
            </a:r>
            <a:r>
              <a:rPr spc="40" dirty="0"/>
              <a:t> </a:t>
            </a:r>
            <a:r>
              <a:rPr dirty="0"/>
              <a:t>the</a:t>
            </a:r>
            <a:r>
              <a:rPr spc="35" dirty="0"/>
              <a:t> </a:t>
            </a:r>
            <a:r>
              <a:rPr spc="75" dirty="0"/>
              <a:t>early</a:t>
            </a:r>
            <a:r>
              <a:rPr spc="35" dirty="0"/>
              <a:t> </a:t>
            </a:r>
            <a:r>
              <a:rPr spc="60" dirty="0"/>
              <a:t>dark</a:t>
            </a:r>
            <a:r>
              <a:rPr spc="40" dirty="0"/>
              <a:t> </a:t>
            </a:r>
            <a:r>
              <a:rPr dirty="0"/>
              <a:t>ages</a:t>
            </a:r>
            <a:r>
              <a:rPr spc="35" dirty="0"/>
              <a:t> </a:t>
            </a:r>
            <a:r>
              <a:rPr spc="55" dirty="0"/>
              <a:t>had</a:t>
            </a:r>
            <a:r>
              <a:rPr spc="40" dirty="0"/>
              <a:t> </a:t>
            </a:r>
            <a:r>
              <a:rPr spc="65" dirty="0"/>
              <a:t>an</a:t>
            </a:r>
            <a:r>
              <a:rPr spc="35" dirty="0"/>
              <a:t> </a:t>
            </a:r>
            <a:r>
              <a:rPr dirty="0"/>
              <a:t>almost</a:t>
            </a:r>
            <a:r>
              <a:rPr spc="40" dirty="0"/>
              <a:t> </a:t>
            </a:r>
            <a:r>
              <a:rPr dirty="0"/>
              <a:t>uniform</a:t>
            </a:r>
            <a:r>
              <a:rPr spc="40" dirty="0"/>
              <a:t> </a:t>
            </a:r>
            <a:r>
              <a:rPr spc="-10" dirty="0"/>
              <a:t>density, </a:t>
            </a:r>
            <a:r>
              <a:rPr spc="70" dirty="0"/>
              <a:t>but</a:t>
            </a:r>
            <a:r>
              <a:rPr spc="35" dirty="0"/>
              <a:t> </a:t>
            </a:r>
            <a:r>
              <a:rPr dirty="0"/>
              <a:t>not</a:t>
            </a:r>
            <a:r>
              <a:rPr spc="45" dirty="0"/>
              <a:t> </a:t>
            </a:r>
            <a:r>
              <a:rPr dirty="0"/>
              <a:t>perfectly</a:t>
            </a:r>
            <a:r>
              <a:rPr spc="45" dirty="0"/>
              <a:t> </a:t>
            </a:r>
            <a:r>
              <a:rPr dirty="0"/>
              <a:t>uniform.</a:t>
            </a:r>
            <a:r>
              <a:rPr spc="375" dirty="0"/>
              <a:t> </a:t>
            </a:r>
            <a:r>
              <a:rPr dirty="0"/>
              <a:t>Choose</a:t>
            </a:r>
            <a:r>
              <a:rPr spc="45" dirty="0"/>
              <a:t> </a:t>
            </a:r>
            <a:r>
              <a:rPr dirty="0"/>
              <a:t>one</a:t>
            </a:r>
            <a:r>
              <a:rPr spc="45" dirty="0"/>
              <a:t> </a:t>
            </a:r>
            <a:r>
              <a:rPr spc="-50" dirty="0"/>
              <a:t>of</a:t>
            </a:r>
            <a:r>
              <a:rPr spc="45" dirty="0"/>
              <a:t> </a:t>
            </a:r>
            <a:r>
              <a:rPr dirty="0"/>
              <a:t>the</a:t>
            </a:r>
            <a:r>
              <a:rPr spc="40" dirty="0"/>
              <a:t> </a:t>
            </a:r>
            <a:r>
              <a:rPr spc="-10" dirty="0"/>
              <a:t>following</a:t>
            </a:r>
            <a:r>
              <a:rPr spc="45" dirty="0"/>
              <a:t> </a:t>
            </a:r>
            <a:r>
              <a:rPr dirty="0"/>
              <a:t>to</a:t>
            </a:r>
            <a:r>
              <a:rPr spc="45" dirty="0"/>
              <a:t> </a:t>
            </a:r>
            <a:r>
              <a:rPr spc="-10" dirty="0"/>
              <a:t>describe </a:t>
            </a:r>
            <a:r>
              <a:rPr dirty="0"/>
              <a:t>how</a:t>
            </a:r>
            <a:r>
              <a:rPr spc="114" dirty="0"/>
              <a:t> </a:t>
            </a:r>
            <a:r>
              <a:rPr dirty="0"/>
              <a:t>such</a:t>
            </a:r>
            <a:r>
              <a:rPr spc="110" dirty="0"/>
              <a:t> </a:t>
            </a:r>
            <a:r>
              <a:rPr spc="130" dirty="0"/>
              <a:t>a</a:t>
            </a:r>
            <a:r>
              <a:rPr spc="110" dirty="0"/>
              <a:t> </a:t>
            </a:r>
            <a:r>
              <a:rPr dirty="0"/>
              <a:t>universe</a:t>
            </a:r>
            <a:r>
              <a:rPr spc="114" dirty="0"/>
              <a:t> </a:t>
            </a:r>
            <a:r>
              <a:rPr dirty="0"/>
              <a:t>should</a:t>
            </a:r>
            <a:r>
              <a:rPr spc="114" dirty="0"/>
              <a:t> </a:t>
            </a:r>
            <a:r>
              <a:rPr spc="-10" dirty="0"/>
              <a:t>evolve.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549968"/>
            <a:ext cx="8268334" cy="393382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080" indent="-370205" algn="just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distribution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should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spc="95" dirty="0">
                <a:latin typeface="Garamond"/>
                <a:cs typeface="Garamond"/>
              </a:rPr>
              <a:t>stay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spc="85" dirty="0">
                <a:latin typeface="Garamond"/>
                <a:cs typeface="Garamond"/>
              </a:rPr>
              <a:t>statistically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same,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spc="25" dirty="0">
                <a:latin typeface="Garamond"/>
                <a:cs typeface="Garamond"/>
              </a:rPr>
              <a:t>al- 	</a:t>
            </a:r>
            <a:r>
              <a:rPr sz="2450" dirty="0">
                <a:latin typeface="Garamond"/>
                <a:cs typeface="Garamond"/>
              </a:rPr>
              <a:t>though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specific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regions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spc="-170" dirty="0">
                <a:latin typeface="Garamond"/>
                <a:cs typeface="Garamond"/>
              </a:rPr>
              <a:t>of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higher</a:t>
            </a:r>
            <a:r>
              <a:rPr sz="2450" spc="-3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spc="-30" dirty="0">
                <a:latin typeface="Garamond"/>
                <a:cs typeface="Garamond"/>
              </a:rPr>
              <a:t>lower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move 	</a:t>
            </a:r>
            <a:r>
              <a:rPr sz="2450" spc="-10" dirty="0">
                <a:latin typeface="Garamond"/>
                <a:cs typeface="Garamond"/>
              </a:rPr>
              <a:t>around.</a:t>
            </a:r>
            <a:endParaRPr sz="2450">
              <a:latin typeface="Garamond"/>
              <a:cs typeface="Garamond"/>
            </a:endParaRPr>
          </a:p>
          <a:p>
            <a:pPr marL="393700" marR="7620" indent="-35814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Over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time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variations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smooth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out,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leading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to 	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more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even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density.</a:t>
            </a:r>
            <a:endParaRPr sz="2450">
              <a:latin typeface="Garamond"/>
              <a:cs typeface="Garamond"/>
            </a:endParaRPr>
          </a:p>
          <a:p>
            <a:pPr marL="393700" marR="6985" indent="-36195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Over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time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variations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exaggerated,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leading 	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 </a:t>
            </a:r>
            <a:r>
              <a:rPr sz="2450" dirty="0">
                <a:latin typeface="Garamond"/>
                <a:cs typeface="Garamond"/>
              </a:rPr>
              <a:t>more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uneven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density.</a:t>
            </a:r>
            <a:endParaRPr sz="2450">
              <a:latin typeface="Garamond"/>
              <a:cs typeface="Garamond"/>
            </a:endParaRPr>
          </a:p>
          <a:p>
            <a:pPr marL="23495" marR="8890" indent="-11430">
              <a:lnSpc>
                <a:spcPct val="101699"/>
              </a:lnSpc>
              <a:spcBef>
                <a:spcPts val="189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80" dirty="0">
                <a:latin typeface="Garamond"/>
                <a:cs typeface="Garamond"/>
              </a:rPr>
              <a:t>C.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Denser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regions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exert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greater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gravity,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so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over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30" dirty="0">
                <a:latin typeface="Garamond"/>
                <a:cs typeface="Garamond"/>
              </a:rPr>
              <a:t>time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densest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regions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pull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more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matter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get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even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more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dense.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36741" y="878291"/>
            <a:ext cx="283781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14.2.</a:t>
            </a:r>
            <a:r>
              <a:rPr sz="1200" spc="19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HOW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WE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KNOW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THAT?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8819" y="1238181"/>
            <a:ext cx="3846829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695325" algn="l"/>
              </a:tabLst>
            </a:pPr>
            <a:r>
              <a:rPr sz="1700" b="1" spc="-20" dirty="0">
                <a:latin typeface="Georgia"/>
                <a:cs typeface="Georgia"/>
              </a:rPr>
              <a:t>14.2</a:t>
            </a:r>
            <a:r>
              <a:rPr sz="1700" b="1" dirty="0">
                <a:latin typeface="Georgia"/>
                <a:cs typeface="Georgia"/>
              </a:rPr>
              <a:t>	</a:t>
            </a:r>
            <a:r>
              <a:rPr sz="1700" b="1" spc="-25" dirty="0">
                <a:latin typeface="Georgia"/>
                <a:cs typeface="Georgia"/>
              </a:rPr>
              <a:t>How</a:t>
            </a:r>
            <a:r>
              <a:rPr sz="1700" b="1" spc="90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Do</a:t>
            </a:r>
            <a:r>
              <a:rPr sz="1700" b="1" spc="90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We</a:t>
            </a:r>
            <a:r>
              <a:rPr sz="1700" b="1" spc="90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Know</a:t>
            </a:r>
            <a:r>
              <a:rPr sz="1700" b="1" spc="90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All</a:t>
            </a:r>
            <a:r>
              <a:rPr sz="1700" b="1" spc="95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That?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42988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14.2.</a:t>
            </a:r>
            <a:r>
              <a:rPr sz="1200" spc="19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HOW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WE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KNOW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THAT?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529955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Measuring</a:t>
            </a:r>
            <a:r>
              <a:rPr spc="-45" dirty="0"/>
              <a:t> </a:t>
            </a:r>
            <a:r>
              <a:rPr dirty="0"/>
              <a:t>the</a:t>
            </a:r>
            <a:r>
              <a:rPr spc="-40" dirty="0"/>
              <a:t> </a:t>
            </a:r>
            <a:r>
              <a:rPr dirty="0"/>
              <a:t>redshift</a:t>
            </a:r>
            <a:r>
              <a:rPr spc="-40" dirty="0"/>
              <a:t> </a:t>
            </a:r>
            <a:r>
              <a:rPr spc="-120" dirty="0"/>
              <a:t>of</a:t>
            </a:r>
            <a:r>
              <a:rPr spc="-40" dirty="0"/>
              <a:t> </a:t>
            </a:r>
            <a:r>
              <a:rPr spc="130" dirty="0"/>
              <a:t>a</a:t>
            </a:r>
            <a:r>
              <a:rPr spc="-40" dirty="0"/>
              <a:t> </a:t>
            </a:r>
            <a:r>
              <a:rPr spc="95" dirty="0"/>
              <a:t>galaxy</a:t>
            </a:r>
            <a:r>
              <a:rPr spc="-40" dirty="0"/>
              <a:t> </a:t>
            </a:r>
            <a:r>
              <a:rPr dirty="0"/>
              <a:t>is</a:t>
            </a:r>
            <a:r>
              <a:rPr spc="-45" dirty="0"/>
              <a:t> </a:t>
            </a:r>
            <a:r>
              <a:rPr spc="130" dirty="0"/>
              <a:t>a</a:t>
            </a:r>
            <a:r>
              <a:rPr spc="-40" dirty="0"/>
              <a:t> </a:t>
            </a:r>
            <a:r>
              <a:rPr spc="55" dirty="0"/>
              <a:t>way</a:t>
            </a:r>
            <a:r>
              <a:rPr spc="-40" dirty="0"/>
              <a:t> </a:t>
            </a:r>
            <a:r>
              <a:rPr spc="-120" dirty="0"/>
              <a:t>of</a:t>
            </a:r>
            <a:r>
              <a:rPr spc="-35" dirty="0"/>
              <a:t> </a:t>
            </a:r>
            <a:r>
              <a:rPr dirty="0"/>
              <a:t>determining</a:t>
            </a:r>
            <a:r>
              <a:rPr spc="-40" dirty="0"/>
              <a:t> </a:t>
            </a:r>
            <a:r>
              <a:rPr spc="75" dirty="0"/>
              <a:t>.</a:t>
            </a:r>
            <a:r>
              <a:rPr spc="-160" dirty="0"/>
              <a:t> </a:t>
            </a:r>
            <a:r>
              <a:rPr spc="75" dirty="0"/>
              <a:t>.</a:t>
            </a:r>
            <a:r>
              <a:rPr spc="-155" dirty="0"/>
              <a:t> </a:t>
            </a:r>
            <a:r>
              <a:rPr spc="75" dirty="0"/>
              <a:t>.</a:t>
            </a:r>
            <a:r>
              <a:rPr spc="-160" dirty="0"/>
              <a:t> </a:t>
            </a:r>
            <a:r>
              <a:rPr spc="-10" dirty="0"/>
              <a:t>(Choose </a:t>
            </a:r>
            <a:r>
              <a:rPr spc="-20" dirty="0"/>
              <a:t>one)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59259"/>
            <a:ext cx="3848735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70" dirty="0">
                <a:latin typeface="Garamond"/>
                <a:cs typeface="Garamond"/>
              </a:rPr>
              <a:t>its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velocity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70" dirty="0">
                <a:latin typeface="Garamond"/>
                <a:cs typeface="Garamond"/>
              </a:rPr>
              <a:t>its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distance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dominant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color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emits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70" dirty="0">
                <a:latin typeface="Garamond"/>
                <a:cs typeface="Garamond"/>
              </a:rPr>
              <a:t>its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size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42988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14.2.</a:t>
            </a:r>
            <a:r>
              <a:rPr sz="1200" spc="19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HOW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WE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KNOW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THAT?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529955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Measuring</a:t>
            </a:r>
            <a:r>
              <a:rPr spc="-45" dirty="0"/>
              <a:t> </a:t>
            </a:r>
            <a:r>
              <a:rPr dirty="0"/>
              <a:t>the</a:t>
            </a:r>
            <a:r>
              <a:rPr spc="-40" dirty="0"/>
              <a:t> </a:t>
            </a:r>
            <a:r>
              <a:rPr dirty="0"/>
              <a:t>redshift</a:t>
            </a:r>
            <a:r>
              <a:rPr spc="-40" dirty="0"/>
              <a:t> </a:t>
            </a:r>
            <a:r>
              <a:rPr spc="-120" dirty="0"/>
              <a:t>of</a:t>
            </a:r>
            <a:r>
              <a:rPr spc="-40" dirty="0"/>
              <a:t> </a:t>
            </a:r>
            <a:r>
              <a:rPr spc="130" dirty="0"/>
              <a:t>a</a:t>
            </a:r>
            <a:r>
              <a:rPr spc="-40" dirty="0"/>
              <a:t> </a:t>
            </a:r>
            <a:r>
              <a:rPr spc="95" dirty="0"/>
              <a:t>galaxy</a:t>
            </a:r>
            <a:r>
              <a:rPr spc="-40" dirty="0"/>
              <a:t> </a:t>
            </a:r>
            <a:r>
              <a:rPr dirty="0"/>
              <a:t>is</a:t>
            </a:r>
            <a:r>
              <a:rPr spc="-45" dirty="0"/>
              <a:t> </a:t>
            </a:r>
            <a:r>
              <a:rPr spc="130" dirty="0"/>
              <a:t>a</a:t>
            </a:r>
            <a:r>
              <a:rPr spc="-40" dirty="0"/>
              <a:t> </a:t>
            </a:r>
            <a:r>
              <a:rPr spc="55" dirty="0"/>
              <a:t>way</a:t>
            </a:r>
            <a:r>
              <a:rPr spc="-40" dirty="0"/>
              <a:t> </a:t>
            </a:r>
            <a:r>
              <a:rPr spc="-120" dirty="0"/>
              <a:t>of</a:t>
            </a:r>
            <a:r>
              <a:rPr spc="-35" dirty="0"/>
              <a:t> </a:t>
            </a:r>
            <a:r>
              <a:rPr dirty="0"/>
              <a:t>determining</a:t>
            </a:r>
            <a:r>
              <a:rPr spc="-40" dirty="0"/>
              <a:t> </a:t>
            </a:r>
            <a:r>
              <a:rPr spc="75" dirty="0"/>
              <a:t>.</a:t>
            </a:r>
            <a:r>
              <a:rPr spc="-160" dirty="0"/>
              <a:t> </a:t>
            </a:r>
            <a:r>
              <a:rPr spc="75" dirty="0"/>
              <a:t>.</a:t>
            </a:r>
            <a:r>
              <a:rPr spc="-155" dirty="0"/>
              <a:t> </a:t>
            </a:r>
            <a:r>
              <a:rPr spc="75" dirty="0"/>
              <a:t>.</a:t>
            </a:r>
            <a:r>
              <a:rPr spc="-160" dirty="0"/>
              <a:t> </a:t>
            </a:r>
            <a:r>
              <a:rPr spc="-10" dirty="0"/>
              <a:t>(Choose </a:t>
            </a:r>
            <a:r>
              <a:rPr spc="-20" dirty="0"/>
              <a:t>one)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59259"/>
            <a:ext cx="3855720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70" dirty="0">
                <a:latin typeface="Garamond"/>
                <a:cs typeface="Garamond"/>
              </a:rPr>
              <a:t>its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velocity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70" dirty="0">
                <a:latin typeface="Garamond"/>
                <a:cs typeface="Garamond"/>
              </a:rPr>
              <a:t>its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distance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dominant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color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emits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70" dirty="0">
                <a:latin typeface="Garamond"/>
                <a:cs typeface="Garamond"/>
              </a:rPr>
              <a:t>its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size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Garamond"/>
                <a:cs typeface="Garamond"/>
              </a:rPr>
              <a:t>A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0" y="1447800"/>
            <a:ext cx="188023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b="1" spc="75" dirty="0">
                <a:latin typeface="Book Antiqua"/>
                <a:cs typeface="Book Antiqua"/>
              </a:rPr>
              <a:t>Instructions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85025" y="2363582"/>
            <a:ext cx="8033384" cy="40919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1290" marR="5080" indent="-149225" algn="just">
              <a:lnSpc>
                <a:spcPct val="100000"/>
              </a:lnSpc>
              <a:spcBef>
                <a:spcPts val="9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These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offered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two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formats:</a:t>
            </a:r>
            <a:r>
              <a:rPr sz="1200" spc="3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deck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PowerPoint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slides,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80" dirty="0">
                <a:latin typeface="Times New Roman"/>
                <a:cs typeface="Times New Roman"/>
              </a:rPr>
              <a:t>PDF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file.</a:t>
            </a:r>
            <a:r>
              <a:rPr sz="1200" spc="3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two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files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contain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identical </a:t>
            </a:r>
            <a:r>
              <a:rPr sz="1200" dirty="0">
                <a:latin typeface="Times New Roman"/>
                <a:cs typeface="Times New Roman"/>
              </a:rPr>
              <a:t>contents.</a:t>
            </a:r>
            <a:r>
              <a:rPr sz="1200" spc="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There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similar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files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for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14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chapters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book,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for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total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28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files.</a:t>
            </a:r>
            <a:endParaRPr sz="1200" dirty="0">
              <a:latin typeface="Times New Roman"/>
              <a:cs typeface="Times New Roman"/>
            </a:endParaRPr>
          </a:p>
          <a:p>
            <a:pPr marL="161290" indent="-149225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marked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“Quick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Check”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“ConcepTest.”</a:t>
            </a:r>
            <a:endParaRPr sz="1200" dirty="0">
              <a:latin typeface="Times New Roman"/>
              <a:cs typeface="Times New Roman"/>
            </a:endParaRPr>
          </a:p>
          <a:p>
            <a:pPr marL="488315" marR="6350" lvl="1" indent="-160020">
              <a:lnSpc>
                <a:spcPct val="100000"/>
              </a:lnSpc>
              <a:spcBef>
                <a:spcPts val="1000"/>
              </a:spcBef>
              <a:buFont typeface="Book Antiqua"/>
              <a:buChar char="–"/>
              <a:tabLst>
                <a:tab pos="48895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Checks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85" dirty="0">
                <a:latin typeface="Times New Roman"/>
                <a:cs typeface="Times New Roman"/>
              </a:rPr>
              <a:t>that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most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students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should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able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correctly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they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have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done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reading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or </a:t>
            </a:r>
            <a:r>
              <a:rPr sz="1200" spc="-10" dirty="0">
                <a:latin typeface="Times New Roman"/>
                <a:cs typeface="Times New Roman"/>
              </a:rPr>
              <a:t>followed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lecture.</a:t>
            </a:r>
            <a:r>
              <a:rPr sz="1200" spc="3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use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them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make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sure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students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where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think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they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before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move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on.</a:t>
            </a:r>
            <a:endParaRPr sz="1200" dirty="0">
              <a:latin typeface="Times New Roman"/>
              <a:cs typeface="Times New Roman"/>
            </a:endParaRPr>
          </a:p>
          <a:p>
            <a:pPr marL="488315" marR="6350" lvl="1" indent="-160020">
              <a:lnSpc>
                <a:spcPct val="100000"/>
              </a:lnSpc>
              <a:spcBef>
                <a:spcPts val="509"/>
              </a:spcBef>
              <a:buFont typeface="Book Antiqua"/>
              <a:buChar char="–"/>
              <a:tabLst>
                <a:tab pos="488950" algn="l"/>
              </a:tabLst>
            </a:pPr>
            <a:r>
              <a:rPr sz="1200" dirty="0">
                <a:latin typeface="Times New Roman"/>
                <a:cs typeface="Times New Roman"/>
              </a:rPr>
              <a:t>ConcepTests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(a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term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coined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by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Eric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Mazur)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intended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stimulate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debate,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so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don’t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want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prep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class </a:t>
            </a:r>
            <a:r>
              <a:rPr sz="1200" dirty="0">
                <a:latin typeface="Times New Roman"/>
                <a:cs typeface="Times New Roman"/>
              </a:rPr>
              <a:t>too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explicitly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before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asking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them.</a:t>
            </a:r>
            <a:r>
              <a:rPr sz="1200" spc="3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Ideally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want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between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30%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80%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class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correctly.</a:t>
            </a:r>
            <a:endParaRPr sz="1200" dirty="0">
              <a:latin typeface="Times New Roman"/>
              <a:cs typeface="Times New Roman"/>
            </a:endParaRPr>
          </a:p>
          <a:p>
            <a:pPr marL="161290" marR="5715" indent="-149225" algn="just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Either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way,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strong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majority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answers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correctly,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briefly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discuss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move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on.</a:t>
            </a:r>
            <a:r>
              <a:rPr sz="1200" spc="3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many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students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do </a:t>
            </a:r>
            <a:r>
              <a:rPr sz="1200" spc="50" dirty="0">
                <a:latin typeface="Times New Roman"/>
                <a:cs typeface="Times New Roman"/>
              </a:rPr>
              <a:t>not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correctly,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consider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having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them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talk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briefly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pairs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or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small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groups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vote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again.</a:t>
            </a:r>
            <a:r>
              <a:rPr sz="1200" spc="3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may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surprised </a:t>
            </a:r>
            <a:r>
              <a:rPr sz="1200" spc="80" dirty="0">
                <a:latin typeface="Times New Roman"/>
                <a:cs typeface="Times New Roman"/>
              </a:rPr>
              <a:t>at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how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much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minute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unguided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discussion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improves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hit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rate.</a:t>
            </a:r>
            <a:endParaRPr sz="1200" dirty="0">
              <a:latin typeface="Times New Roman"/>
              <a:cs typeface="Times New Roman"/>
            </a:endParaRPr>
          </a:p>
          <a:p>
            <a:pPr marL="161290" indent="-149225">
              <a:lnSpc>
                <a:spcPct val="100000"/>
              </a:lnSpc>
              <a:spcBef>
                <a:spcPts val="1010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shown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two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slides:</a:t>
            </a:r>
            <a:r>
              <a:rPr sz="1200" spc="3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first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shows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only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question,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second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adds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answer.</a:t>
            </a:r>
            <a:endParaRPr sz="1200" dirty="0">
              <a:latin typeface="Times New Roman"/>
              <a:cs typeface="Times New Roman"/>
            </a:endParaRPr>
          </a:p>
          <a:p>
            <a:pPr marL="161290" marR="5715" indent="-149225" algn="just">
              <a:lnSpc>
                <a:spcPct val="100000"/>
              </a:lnSpc>
              <a:spcBef>
                <a:spcPts val="1000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Some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these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also</a:t>
            </a:r>
            <a:r>
              <a:rPr sz="1200" spc="3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included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3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book</a:t>
            </a:r>
            <a:r>
              <a:rPr sz="1200" spc="3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under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“Conceptual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ConcepTests,”</a:t>
            </a:r>
            <a:r>
              <a:rPr sz="1200" spc="395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but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this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file </a:t>
            </a:r>
            <a:r>
              <a:rPr sz="1200" dirty="0">
                <a:latin typeface="Times New Roman"/>
                <a:cs typeface="Times New Roman"/>
              </a:rPr>
              <a:t>contains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additional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80" dirty="0">
                <a:latin typeface="Times New Roman"/>
                <a:cs typeface="Times New Roman"/>
              </a:rPr>
              <a:t>that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not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book.</a:t>
            </a:r>
            <a:endParaRPr sz="1200" dirty="0">
              <a:latin typeface="Times New Roman"/>
              <a:cs typeface="Times New Roman"/>
            </a:endParaRPr>
          </a:p>
          <a:p>
            <a:pPr marL="161290" marR="6350" indent="-149225" algn="just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Some</a:t>
            </a:r>
            <a:r>
              <a:rPr sz="1200" spc="25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5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pages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contain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multiple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with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same</a:t>
            </a:r>
            <a:r>
              <a:rPr sz="1200" spc="25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set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options.</a:t>
            </a:r>
            <a:r>
              <a:rPr sz="1200" spc="14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These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numbered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separate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page.</a:t>
            </a:r>
            <a:endParaRPr sz="1200" dirty="0">
              <a:latin typeface="Times New Roman"/>
              <a:cs typeface="Times New Roman"/>
            </a:endParaRPr>
          </a:p>
          <a:p>
            <a:pPr marL="161290" marR="5715" indent="-149225" algn="just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Some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have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multiple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answers.</a:t>
            </a:r>
            <a:r>
              <a:rPr sz="1200" spc="3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(These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clearly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marked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with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phrase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“Choose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spc="85" dirty="0">
                <a:latin typeface="Times New Roman"/>
                <a:cs typeface="Times New Roman"/>
              </a:rPr>
              <a:t>that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apply.”)</a:t>
            </a:r>
            <a:r>
              <a:rPr sz="1200" spc="3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you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using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clicker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system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80" dirty="0">
                <a:latin typeface="Times New Roman"/>
                <a:cs typeface="Times New Roman"/>
              </a:rPr>
              <a:t>that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doesn’t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allow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multiple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responses,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ask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part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separately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yes-</a:t>
            </a:r>
            <a:r>
              <a:rPr sz="1200" dirty="0">
                <a:latin typeface="Times New Roman"/>
                <a:cs typeface="Times New Roman"/>
              </a:rPr>
              <a:t>or-no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question.</a:t>
            </a:r>
            <a:endParaRPr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746467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42988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14.2.</a:t>
            </a:r>
            <a:r>
              <a:rPr sz="1200" spc="19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HOW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WE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KNOW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THAT?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4484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6571615" algn="l"/>
              </a:tabLst>
            </a:pPr>
            <a:r>
              <a:rPr spc="114" dirty="0"/>
              <a:t>What</a:t>
            </a:r>
            <a:r>
              <a:rPr spc="145" dirty="0"/>
              <a:t> </a:t>
            </a:r>
            <a:r>
              <a:rPr dirty="0"/>
              <a:t>makes</a:t>
            </a:r>
            <a:r>
              <a:rPr spc="150" dirty="0"/>
              <a:t> </a:t>
            </a:r>
            <a:r>
              <a:rPr spc="130" dirty="0"/>
              <a:t>a</a:t>
            </a:r>
            <a:r>
              <a:rPr spc="155" dirty="0"/>
              <a:t> </a:t>
            </a:r>
            <a:r>
              <a:rPr spc="80" dirty="0"/>
              <a:t>type</a:t>
            </a:r>
            <a:r>
              <a:rPr spc="150" dirty="0"/>
              <a:t> </a:t>
            </a:r>
            <a:r>
              <a:rPr dirty="0"/>
              <a:t>of</a:t>
            </a:r>
            <a:r>
              <a:rPr spc="155" dirty="0"/>
              <a:t> </a:t>
            </a:r>
            <a:r>
              <a:rPr dirty="0"/>
              <a:t>object</a:t>
            </a:r>
            <a:r>
              <a:rPr spc="150" dirty="0"/>
              <a:t> </a:t>
            </a:r>
            <a:r>
              <a:rPr spc="130" dirty="0"/>
              <a:t>a</a:t>
            </a:r>
            <a:r>
              <a:rPr spc="155" dirty="0"/>
              <a:t> </a:t>
            </a:r>
            <a:r>
              <a:rPr spc="60" dirty="0"/>
              <a:t>“standard</a:t>
            </a:r>
            <a:r>
              <a:rPr spc="155" dirty="0"/>
              <a:t> </a:t>
            </a:r>
            <a:r>
              <a:rPr spc="40" dirty="0"/>
              <a:t>candle”?</a:t>
            </a:r>
            <a:r>
              <a:rPr dirty="0"/>
              <a:t>	(Choose</a:t>
            </a:r>
            <a:r>
              <a:rPr spc="180" dirty="0"/>
              <a:t> </a:t>
            </a:r>
            <a:r>
              <a:rPr spc="-20" dirty="0"/>
              <a:t>one)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1679681"/>
            <a:ext cx="6949440" cy="154432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290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290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doesn’t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change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its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brightness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over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time.</a:t>
            </a:r>
            <a:endParaRPr sz="2450">
              <a:latin typeface="Garamond"/>
              <a:cs typeface="Garamond"/>
            </a:endParaRPr>
          </a:p>
          <a:p>
            <a:pPr marL="38290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90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looks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equally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bright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matter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how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far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away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is.</a:t>
            </a:r>
            <a:endParaRPr sz="2450">
              <a:latin typeface="Garamond"/>
              <a:cs typeface="Garamond"/>
            </a:endParaRPr>
          </a:p>
          <a:p>
            <a:pPr marL="38227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270" algn="l"/>
              </a:tabLst>
            </a:pPr>
            <a:r>
              <a:rPr sz="2450" dirty="0">
                <a:latin typeface="Garamond"/>
                <a:cs typeface="Garamond"/>
              </a:rPr>
              <a:t>All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objects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type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equally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bright.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42988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14.2.</a:t>
            </a:r>
            <a:r>
              <a:rPr sz="1200" spc="19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HOW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WE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KNOW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THAT?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4484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6571615" algn="l"/>
              </a:tabLst>
            </a:pPr>
            <a:r>
              <a:rPr spc="114" dirty="0"/>
              <a:t>What</a:t>
            </a:r>
            <a:r>
              <a:rPr spc="145" dirty="0"/>
              <a:t> </a:t>
            </a:r>
            <a:r>
              <a:rPr dirty="0"/>
              <a:t>makes</a:t>
            </a:r>
            <a:r>
              <a:rPr spc="150" dirty="0"/>
              <a:t> </a:t>
            </a:r>
            <a:r>
              <a:rPr spc="130" dirty="0"/>
              <a:t>a</a:t>
            </a:r>
            <a:r>
              <a:rPr spc="155" dirty="0"/>
              <a:t> </a:t>
            </a:r>
            <a:r>
              <a:rPr spc="80" dirty="0"/>
              <a:t>type</a:t>
            </a:r>
            <a:r>
              <a:rPr spc="150" dirty="0"/>
              <a:t> </a:t>
            </a:r>
            <a:r>
              <a:rPr dirty="0"/>
              <a:t>of</a:t>
            </a:r>
            <a:r>
              <a:rPr spc="155" dirty="0"/>
              <a:t> </a:t>
            </a:r>
            <a:r>
              <a:rPr dirty="0"/>
              <a:t>object</a:t>
            </a:r>
            <a:r>
              <a:rPr spc="150" dirty="0"/>
              <a:t> </a:t>
            </a:r>
            <a:r>
              <a:rPr spc="130" dirty="0"/>
              <a:t>a</a:t>
            </a:r>
            <a:r>
              <a:rPr spc="155" dirty="0"/>
              <a:t> </a:t>
            </a:r>
            <a:r>
              <a:rPr spc="60" dirty="0"/>
              <a:t>“standard</a:t>
            </a:r>
            <a:r>
              <a:rPr spc="155" dirty="0"/>
              <a:t> </a:t>
            </a:r>
            <a:r>
              <a:rPr spc="40" dirty="0"/>
              <a:t>candle”?</a:t>
            </a:r>
            <a:r>
              <a:rPr dirty="0"/>
              <a:t>	(Choose</a:t>
            </a:r>
            <a:r>
              <a:rPr spc="180" dirty="0"/>
              <a:t> </a:t>
            </a:r>
            <a:r>
              <a:rPr spc="-20" dirty="0"/>
              <a:t>one)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1679681"/>
            <a:ext cx="6960870" cy="216408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doesn’t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change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its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brightness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over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time.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looks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equally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bright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matter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how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far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away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is.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All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objects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type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equally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bright.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25" dirty="0">
                <a:latin typeface="Garamond"/>
                <a:cs typeface="Garamond"/>
              </a:rPr>
              <a:t>C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7540" cy="647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26715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14.3.</a:t>
            </a:r>
            <a:r>
              <a:rPr sz="1200" spc="33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UNIVERSE,</a:t>
            </a:r>
            <a:r>
              <a:rPr sz="1200" spc="2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FINITE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UNIVERSE,</a:t>
            </a:r>
            <a:r>
              <a:rPr sz="1200" spc="2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OBSERVABLE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695325" algn="l"/>
              </a:tabLst>
            </a:pPr>
            <a:r>
              <a:rPr sz="1700" b="1" spc="-20" dirty="0">
                <a:latin typeface="Georgia"/>
                <a:cs typeface="Georgia"/>
              </a:rPr>
              <a:t>14.3</a:t>
            </a:r>
            <a:r>
              <a:rPr sz="1700" b="1" dirty="0">
                <a:latin typeface="Georgia"/>
                <a:cs typeface="Georgia"/>
              </a:rPr>
              <a:t>	</a:t>
            </a:r>
            <a:r>
              <a:rPr sz="1700" b="1" spc="-45" dirty="0">
                <a:latin typeface="Georgia"/>
                <a:cs typeface="Georgia"/>
              </a:rPr>
              <a:t>Infinite</a:t>
            </a:r>
            <a:r>
              <a:rPr sz="1700" b="1" spc="40" dirty="0">
                <a:latin typeface="Georgia"/>
                <a:cs typeface="Georgia"/>
              </a:rPr>
              <a:t> </a:t>
            </a:r>
            <a:r>
              <a:rPr sz="1700" b="1" spc="-40" dirty="0">
                <a:latin typeface="Georgia"/>
                <a:cs typeface="Georgia"/>
              </a:rPr>
              <a:t>Universe,</a:t>
            </a:r>
            <a:r>
              <a:rPr sz="1700" b="1" spc="45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Finite</a:t>
            </a:r>
            <a:r>
              <a:rPr sz="1700" b="1" spc="40" dirty="0">
                <a:latin typeface="Georgia"/>
                <a:cs typeface="Georgia"/>
              </a:rPr>
              <a:t> </a:t>
            </a:r>
            <a:r>
              <a:rPr sz="1700" b="1" spc="-40" dirty="0">
                <a:latin typeface="Georgia"/>
                <a:cs typeface="Georgia"/>
              </a:rPr>
              <a:t>Universe,</a:t>
            </a:r>
            <a:r>
              <a:rPr sz="1700" b="1" spc="45" dirty="0">
                <a:latin typeface="Georgia"/>
                <a:cs typeface="Georgia"/>
              </a:rPr>
              <a:t> </a:t>
            </a:r>
            <a:r>
              <a:rPr sz="1700" b="1" spc="-45" dirty="0">
                <a:latin typeface="Georgia"/>
                <a:cs typeface="Georgia"/>
              </a:rPr>
              <a:t>Observable</a:t>
            </a:r>
            <a:r>
              <a:rPr sz="1700" b="1" spc="40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Universe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9260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14.3.</a:t>
            </a:r>
            <a:r>
              <a:rPr sz="1200" spc="28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UNIVERSE,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FINITE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UNIVERSE,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OBSERVABLE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644334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The</a:t>
            </a:r>
            <a:r>
              <a:rPr spc="180" dirty="0"/>
              <a:t> </a:t>
            </a:r>
            <a:r>
              <a:rPr dirty="0"/>
              <a:t>Hubble-</a:t>
            </a:r>
            <a:r>
              <a:rPr spc="70" dirty="0"/>
              <a:t>Lem</a:t>
            </a:r>
            <a:r>
              <a:rPr spc="-165" dirty="0"/>
              <a:t>a</a:t>
            </a:r>
            <a:r>
              <a:rPr spc="-565" dirty="0"/>
              <a:t>ˆ</a:t>
            </a:r>
            <a:r>
              <a:rPr spc="70" dirty="0"/>
              <a:t>ıtre</a:t>
            </a:r>
            <a:r>
              <a:rPr spc="175" dirty="0"/>
              <a:t> </a:t>
            </a:r>
            <a:r>
              <a:rPr dirty="0"/>
              <a:t>law</a:t>
            </a:r>
            <a:r>
              <a:rPr spc="180" dirty="0"/>
              <a:t> </a:t>
            </a:r>
            <a:r>
              <a:rPr dirty="0"/>
              <a:t>applies</a:t>
            </a:r>
            <a:r>
              <a:rPr spc="175" dirty="0"/>
              <a:t> </a:t>
            </a:r>
            <a:r>
              <a:rPr spc="75" dirty="0"/>
              <a:t>.</a:t>
            </a:r>
            <a:r>
              <a:rPr spc="-204" dirty="0"/>
              <a:t> </a:t>
            </a:r>
            <a:r>
              <a:rPr spc="75" dirty="0"/>
              <a:t>.</a:t>
            </a:r>
            <a:r>
              <a:rPr spc="-200" dirty="0"/>
              <a:t> </a:t>
            </a:r>
            <a:r>
              <a:rPr spc="75" dirty="0"/>
              <a:t>.</a:t>
            </a:r>
            <a:r>
              <a:rPr spc="-204" dirty="0"/>
              <a:t> </a:t>
            </a:r>
            <a:r>
              <a:rPr dirty="0"/>
              <a:t>(Choose</a:t>
            </a:r>
            <a:r>
              <a:rPr spc="18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1679681"/>
            <a:ext cx="4812665" cy="154432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290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Garamond"/>
                <a:cs typeface="Garamond"/>
              </a:rPr>
              <a:t>only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finite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universes</a:t>
            </a:r>
            <a:endParaRPr sz="2450">
              <a:latin typeface="Garamond"/>
              <a:cs typeface="Garamond"/>
            </a:endParaRPr>
          </a:p>
          <a:p>
            <a:pPr marL="38290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Garamond"/>
                <a:cs typeface="Garamond"/>
              </a:rPr>
              <a:t>only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infinite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universes</a:t>
            </a:r>
            <a:endParaRPr sz="2450">
              <a:latin typeface="Garamond"/>
              <a:cs typeface="Garamond"/>
            </a:endParaRPr>
          </a:p>
          <a:p>
            <a:pPr marL="38227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270" algn="l"/>
              </a:tabLst>
            </a:pPr>
            <a:r>
              <a:rPr sz="2450" dirty="0">
                <a:latin typeface="Garamond"/>
                <a:cs typeface="Garamond"/>
              </a:rPr>
              <a:t>in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both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finite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infinite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universes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9260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14.3.</a:t>
            </a:r>
            <a:r>
              <a:rPr sz="1200" spc="28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UNIVERSE,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FINITE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UNIVERSE,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OBSERVABLE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644334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The</a:t>
            </a:r>
            <a:r>
              <a:rPr spc="180" dirty="0"/>
              <a:t> </a:t>
            </a:r>
            <a:r>
              <a:rPr dirty="0"/>
              <a:t>Hubble-</a:t>
            </a:r>
            <a:r>
              <a:rPr spc="70" dirty="0"/>
              <a:t>Lem</a:t>
            </a:r>
            <a:r>
              <a:rPr spc="-165" dirty="0"/>
              <a:t>a</a:t>
            </a:r>
            <a:r>
              <a:rPr spc="-565" dirty="0"/>
              <a:t>ˆ</a:t>
            </a:r>
            <a:r>
              <a:rPr spc="70" dirty="0"/>
              <a:t>ıtre</a:t>
            </a:r>
            <a:r>
              <a:rPr spc="175" dirty="0"/>
              <a:t> </a:t>
            </a:r>
            <a:r>
              <a:rPr dirty="0"/>
              <a:t>law</a:t>
            </a:r>
            <a:r>
              <a:rPr spc="180" dirty="0"/>
              <a:t> </a:t>
            </a:r>
            <a:r>
              <a:rPr dirty="0"/>
              <a:t>applies</a:t>
            </a:r>
            <a:r>
              <a:rPr spc="175" dirty="0"/>
              <a:t> </a:t>
            </a:r>
            <a:r>
              <a:rPr spc="75" dirty="0"/>
              <a:t>.</a:t>
            </a:r>
            <a:r>
              <a:rPr spc="-204" dirty="0"/>
              <a:t> </a:t>
            </a:r>
            <a:r>
              <a:rPr spc="75" dirty="0"/>
              <a:t>.</a:t>
            </a:r>
            <a:r>
              <a:rPr spc="-200" dirty="0"/>
              <a:t> </a:t>
            </a:r>
            <a:r>
              <a:rPr spc="75" dirty="0"/>
              <a:t>.</a:t>
            </a:r>
            <a:r>
              <a:rPr spc="-204" dirty="0"/>
              <a:t> </a:t>
            </a:r>
            <a:r>
              <a:rPr dirty="0"/>
              <a:t>(Choose</a:t>
            </a:r>
            <a:r>
              <a:rPr spc="18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1679681"/>
            <a:ext cx="4824095" cy="216408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only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finite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universes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only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infinite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universes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in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both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finite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infinite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universes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25" dirty="0">
                <a:latin typeface="Garamond"/>
                <a:cs typeface="Garamond"/>
              </a:rPr>
              <a:t>C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9260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14.3.</a:t>
            </a:r>
            <a:r>
              <a:rPr sz="1200" spc="28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UNIVERSE,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FINITE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UNIVERSE,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OBSERVABLE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889760" algn="l"/>
              </a:tabLst>
            </a:pPr>
            <a:r>
              <a:rPr dirty="0"/>
              <a:t>If</a:t>
            </a:r>
            <a:r>
              <a:rPr spc="105" dirty="0"/>
              <a:t> </a:t>
            </a:r>
            <a:r>
              <a:rPr dirty="0"/>
              <a:t>we</a:t>
            </a:r>
            <a:r>
              <a:rPr spc="114" dirty="0"/>
              <a:t> </a:t>
            </a:r>
            <a:r>
              <a:rPr spc="80" dirty="0"/>
              <a:t>say</a:t>
            </a:r>
            <a:r>
              <a:rPr spc="114" dirty="0"/>
              <a:t> that </a:t>
            </a:r>
            <a:r>
              <a:rPr spc="65" dirty="0"/>
              <a:t>an</a:t>
            </a:r>
            <a:r>
              <a:rPr spc="114" dirty="0"/>
              <a:t> </a:t>
            </a:r>
            <a:r>
              <a:rPr dirty="0"/>
              <a:t>infinite</a:t>
            </a:r>
            <a:r>
              <a:rPr spc="120" dirty="0"/>
              <a:t> </a:t>
            </a:r>
            <a:r>
              <a:rPr dirty="0"/>
              <a:t>universe</a:t>
            </a:r>
            <a:r>
              <a:rPr spc="110" dirty="0"/>
              <a:t> </a:t>
            </a:r>
            <a:r>
              <a:rPr dirty="0"/>
              <a:t>is</a:t>
            </a:r>
            <a:r>
              <a:rPr spc="114" dirty="0"/>
              <a:t> </a:t>
            </a:r>
            <a:r>
              <a:rPr dirty="0"/>
              <a:t>expanding,</a:t>
            </a:r>
            <a:r>
              <a:rPr spc="130" dirty="0"/>
              <a:t> </a:t>
            </a:r>
            <a:r>
              <a:rPr dirty="0"/>
              <a:t>we</a:t>
            </a:r>
            <a:r>
              <a:rPr spc="114" dirty="0"/>
              <a:t> </a:t>
            </a:r>
            <a:r>
              <a:rPr dirty="0"/>
              <a:t>mean</a:t>
            </a:r>
            <a:r>
              <a:rPr spc="114" dirty="0"/>
              <a:t> </a:t>
            </a:r>
            <a:r>
              <a:rPr dirty="0"/>
              <a:t>which</a:t>
            </a:r>
            <a:r>
              <a:rPr spc="114" dirty="0"/>
              <a:t> </a:t>
            </a:r>
            <a:r>
              <a:rPr spc="-25" dirty="0"/>
              <a:t>of </a:t>
            </a:r>
            <a:r>
              <a:rPr dirty="0"/>
              <a:t>the</a:t>
            </a:r>
            <a:r>
              <a:rPr spc="275" dirty="0"/>
              <a:t> </a:t>
            </a:r>
            <a:r>
              <a:rPr spc="-10" dirty="0"/>
              <a:t>following?</a:t>
            </a:r>
            <a:r>
              <a:rPr dirty="0"/>
              <a:t>	(Choose</a:t>
            </a:r>
            <a:r>
              <a:rPr spc="160" dirty="0"/>
              <a:t> </a:t>
            </a:r>
            <a:r>
              <a:rPr spc="75" dirty="0"/>
              <a:t>all</a:t>
            </a:r>
            <a:r>
              <a:rPr spc="160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7407909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total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volume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getting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bigger.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Average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distances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between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objects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getting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bigger.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began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infinite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finite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time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ago.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average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galaxies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getting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smaller.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9260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14.3.</a:t>
            </a:r>
            <a:r>
              <a:rPr sz="1200" spc="28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UNIVERSE,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FINITE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UNIVERSE,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OBSERVABLE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889760" algn="l"/>
              </a:tabLst>
            </a:pPr>
            <a:r>
              <a:rPr dirty="0"/>
              <a:t>If</a:t>
            </a:r>
            <a:r>
              <a:rPr spc="105" dirty="0"/>
              <a:t> </a:t>
            </a:r>
            <a:r>
              <a:rPr dirty="0"/>
              <a:t>we</a:t>
            </a:r>
            <a:r>
              <a:rPr spc="114" dirty="0"/>
              <a:t> </a:t>
            </a:r>
            <a:r>
              <a:rPr spc="80" dirty="0"/>
              <a:t>say</a:t>
            </a:r>
            <a:r>
              <a:rPr spc="114" dirty="0"/>
              <a:t> that </a:t>
            </a:r>
            <a:r>
              <a:rPr spc="65" dirty="0"/>
              <a:t>an</a:t>
            </a:r>
            <a:r>
              <a:rPr spc="114" dirty="0"/>
              <a:t> </a:t>
            </a:r>
            <a:r>
              <a:rPr dirty="0"/>
              <a:t>infinite</a:t>
            </a:r>
            <a:r>
              <a:rPr spc="120" dirty="0"/>
              <a:t> </a:t>
            </a:r>
            <a:r>
              <a:rPr dirty="0"/>
              <a:t>universe</a:t>
            </a:r>
            <a:r>
              <a:rPr spc="110" dirty="0"/>
              <a:t> </a:t>
            </a:r>
            <a:r>
              <a:rPr dirty="0"/>
              <a:t>is</a:t>
            </a:r>
            <a:r>
              <a:rPr spc="114" dirty="0"/>
              <a:t> </a:t>
            </a:r>
            <a:r>
              <a:rPr dirty="0"/>
              <a:t>expanding,</a:t>
            </a:r>
            <a:r>
              <a:rPr spc="130" dirty="0"/>
              <a:t> </a:t>
            </a:r>
            <a:r>
              <a:rPr dirty="0"/>
              <a:t>we</a:t>
            </a:r>
            <a:r>
              <a:rPr spc="114" dirty="0"/>
              <a:t> </a:t>
            </a:r>
            <a:r>
              <a:rPr dirty="0"/>
              <a:t>mean</a:t>
            </a:r>
            <a:r>
              <a:rPr spc="114" dirty="0"/>
              <a:t> </a:t>
            </a:r>
            <a:r>
              <a:rPr dirty="0"/>
              <a:t>which</a:t>
            </a:r>
            <a:r>
              <a:rPr spc="114" dirty="0"/>
              <a:t> </a:t>
            </a:r>
            <a:r>
              <a:rPr spc="-25" dirty="0"/>
              <a:t>of </a:t>
            </a:r>
            <a:r>
              <a:rPr dirty="0"/>
              <a:t>the</a:t>
            </a:r>
            <a:r>
              <a:rPr spc="275" dirty="0"/>
              <a:t> </a:t>
            </a:r>
            <a:r>
              <a:rPr spc="-10" dirty="0"/>
              <a:t>following?</a:t>
            </a:r>
            <a:r>
              <a:rPr dirty="0"/>
              <a:t>	(Choose</a:t>
            </a:r>
            <a:r>
              <a:rPr spc="160" dirty="0"/>
              <a:t> </a:t>
            </a:r>
            <a:r>
              <a:rPr spc="75" dirty="0"/>
              <a:t>all</a:t>
            </a:r>
            <a:r>
              <a:rPr spc="160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7414895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total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volume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getting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bigger.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Average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distances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between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objects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getting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bigger.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began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infinite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finite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time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ago.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average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galaxies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getting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smaller.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70" dirty="0">
                <a:latin typeface="Garamond"/>
                <a:cs typeface="Garamond"/>
              </a:rPr>
              <a:t>B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9260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14.3.</a:t>
            </a:r>
            <a:r>
              <a:rPr sz="1200" spc="28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UNIVERSE,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FINITE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UNIVERSE,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OBSERVABLE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436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6504940" algn="l"/>
              </a:tabLst>
            </a:pPr>
            <a:r>
              <a:rPr spc="90" dirty="0"/>
              <a:t>Why</a:t>
            </a:r>
            <a:r>
              <a:rPr spc="110" dirty="0"/>
              <a:t> </a:t>
            </a:r>
            <a:r>
              <a:rPr spc="70" dirty="0"/>
              <a:t>can’t</a:t>
            </a:r>
            <a:r>
              <a:rPr spc="114" dirty="0"/>
              <a:t> </a:t>
            </a:r>
            <a:r>
              <a:rPr dirty="0"/>
              <a:t>we</a:t>
            </a:r>
            <a:r>
              <a:rPr spc="110" dirty="0"/>
              <a:t> </a:t>
            </a:r>
            <a:r>
              <a:rPr dirty="0"/>
              <a:t>see</a:t>
            </a:r>
            <a:r>
              <a:rPr spc="114" dirty="0"/>
              <a:t> </a:t>
            </a:r>
            <a:r>
              <a:rPr dirty="0"/>
              <a:t>beyond</a:t>
            </a:r>
            <a:r>
              <a:rPr spc="110" dirty="0"/>
              <a:t> </a:t>
            </a:r>
            <a:r>
              <a:rPr dirty="0"/>
              <a:t>our</a:t>
            </a:r>
            <a:r>
              <a:rPr spc="114" dirty="0"/>
              <a:t> </a:t>
            </a:r>
            <a:r>
              <a:rPr dirty="0"/>
              <a:t>observable</a:t>
            </a:r>
            <a:r>
              <a:rPr spc="110" dirty="0"/>
              <a:t> </a:t>
            </a:r>
            <a:r>
              <a:rPr spc="-10" dirty="0"/>
              <a:t>universe?</a:t>
            </a:r>
            <a:r>
              <a:rPr dirty="0"/>
              <a:t>	(Choose</a:t>
            </a:r>
            <a:r>
              <a:rPr spc="1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715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5605" algn="l"/>
              </a:tabLst>
            </a:pPr>
            <a:r>
              <a:rPr dirty="0"/>
              <a:t>There</a:t>
            </a:r>
            <a:r>
              <a:rPr spc="300" dirty="0"/>
              <a:t> </a:t>
            </a:r>
            <a:r>
              <a:rPr dirty="0"/>
              <a:t>is</a:t>
            </a:r>
            <a:r>
              <a:rPr spc="315" dirty="0"/>
              <a:t> </a:t>
            </a:r>
            <a:r>
              <a:rPr dirty="0"/>
              <a:t>nothing</a:t>
            </a:r>
            <a:r>
              <a:rPr spc="310" dirty="0"/>
              <a:t> </a:t>
            </a:r>
            <a:r>
              <a:rPr spc="70" dirty="0"/>
              <a:t>but</a:t>
            </a:r>
            <a:r>
              <a:rPr spc="310" dirty="0"/>
              <a:t> </a:t>
            </a:r>
            <a:r>
              <a:rPr spc="50" dirty="0"/>
              <a:t>empty</a:t>
            </a:r>
            <a:r>
              <a:rPr spc="310" dirty="0"/>
              <a:t> </a:t>
            </a:r>
            <a:r>
              <a:rPr dirty="0"/>
              <a:t>space</a:t>
            </a:r>
            <a:r>
              <a:rPr spc="315" dirty="0"/>
              <a:t> </a:t>
            </a:r>
            <a:r>
              <a:rPr dirty="0"/>
              <a:t>beyond</a:t>
            </a:r>
            <a:r>
              <a:rPr spc="310" dirty="0"/>
              <a:t> </a:t>
            </a:r>
            <a:r>
              <a:rPr dirty="0"/>
              <a:t>the</a:t>
            </a:r>
            <a:r>
              <a:rPr spc="310" dirty="0"/>
              <a:t> </a:t>
            </a:r>
            <a:r>
              <a:rPr dirty="0"/>
              <a:t>observable</a:t>
            </a:r>
            <a:r>
              <a:rPr spc="315" dirty="0"/>
              <a:t> </a:t>
            </a:r>
            <a:r>
              <a:rPr spc="-20" dirty="0"/>
              <a:t>uni- 	</a:t>
            </a:r>
            <a:r>
              <a:rPr spc="-10" dirty="0"/>
              <a:t>verse.</a:t>
            </a:r>
          </a:p>
          <a:p>
            <a:pPr marL="393700" marR="6985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5605" algn="l"/>
              </a:tabLst>
            </a:pPr>
            <a:r>
              <a:rPr dirty="0"/>
              <a:t>There</a:t>
            </a:r>
            <a:r>
              <a:rPr spc="260" dirty="0"/>
              <a:t> </a:t>
            </a:r>
            <a:r>
              <a:rPr dirty="0"/>
              <a:t>is</a:t>
            </a:r>
            <a:r>
              <a:rPr spc="275" dirty="0"/>
              <a:t> </a:t>
            </a:r>
            <a:r>
              <a:rPr spc="80" dirty="0"/>
              <a:t>matter</a:t>
            </a:r>
            <a:r>
              <a:rPr spc="270" dirty="0"/>
              <a:t> </a:t>
            </a:r>
            <a:r>
              <a:rPr dirty="0"/>
              <a:t>beyond</a:t>
            </a:r>
            <a:r>
              <a:rPr spc="275" dirty="0"/>
              <a:t> </a:t>
            </a:r>
            <a:r>
              <a:rPr dirty="0"/>
              <a:t>our</a:t>
            </a:r>
            <a:r>
              <a:rPr spc="275" dirty="0"/>
              <a:t> </a:t>
            </a:r>
            <a:r>
              <a:rPr dirty="0"/>
              <a:t>observable</a:t>
            </a:r>
            <a:r>
              <a:rPr spc="275" dirty="0"/>
              <a:t> </a:t>
            </a:r>
            <a:r>
              <a:rPr dirty="0"/>
              <a:t>universe,</a:t>
            </a:r>
            <a:r>
              <a:rPr spc="300" dirty="0"/>
              <a:t> </a:t>
            </a:r>
            <a:r>
              <a:rPr spc="70" dirty="0"/>
              <a:t>but</a:t>
            </a:r>
            <a:r>
              <a:rPr spc="270" dirty="0"/>
              <a:t> </a:t>
            </a:r>
            <a:r>
              <a:rPr spc="105" dirty="0"/>
              <a:t>it</a:t>
            </a:r>
            <a:r>
              <a:rPr spc="275" dirty="0"/>
              <a:t> </a:t>
            </a:r>
            <a:r>
              <a:rPr spc="55" dirty="0"/>
              <a:t>hasn’t 	</a:t>
            </a:r>
            <a:r>
              <a:rPr spc="80" dirty="0"/>
              <a:t>yet</a:t>
            </a:r>
            <a:r>
              <a:rPr spc="140" dirty="0"/>
              <a:t> </a:t>
            </a:r>
            <a:r>
              <a:rPr spc="50" dirty="0"/>
              <a:t>emitted</a:t>
            </a:r>
            <a:r>
              <a:rPr spc="145" dirty="0"/>
              <a:t> </a:t>
            </a:r>
            <a:r>
              <a:rPr spc="80" dirty="0"/>
              <a:t>any</a:t>
            </a:r>
            <a:r>
              <a:rPr spc="140" dirty="0"/>
              <a:t> </a:t>
            </a:r>
            <a:r>
              <a:rPr spc="40" dirty="0"/>
              <a:t>light.</a:t>
            </a:r>
          </a:p>
          <a:p>
            <a:pPr marL="393700" marR="50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5605" algn="l"/>
              </a:tabLst>
            </a:pPr>
            <a:r>
              <a:rPr dirty="0"/>
              <a:t>There</a:t>
            </a:r>
            <a:r>
              <a:rPr spc="-15" dirty="0"/>
              <a:t> </a:t>
            </a:r>
            <a:r>
              <a:rPr dirty="0"/>
              <a:t>is</a:t>
            </a:r>
            <a:r>
              <a:rPr spc="-15" dirty="0"/>
              <a:t> </a:t>
            </a:r>
            <a:r>
              <a:rPr spc="80" dirty="0"/>
              <a:t>matter</a:t>
            </a:r>
            <a:r>
              <a:rPr spc="-5" dirty="0"/>
              <a:t> </a:t>
            </a:r>
            <a:r>
              <a:rPr dirty="0"/>
              <a:t>beyond</a:t>
            </a:r>
            <a:r>
              <a:rPr spc="-10" dirty="0"/>
              <a:t> </a:t>
            </a:r>
            <a:r>
              <a:rPr dirty="0"/>
              <a:t>our</a:t>
            </a:r>
            <a:r>
              <a:rPr spc="-10" dirty="0"/>
              <a:t> </a:t>
            </a:r>
            <a:r>
              <a:rPr dirty="0"/>
              <a:t>observable</a:t>
            </a:r>
            <a:r>
              <a:rPr spc="-15" dirty="0"/>
              <a:t> </a:t>
            </a:r>
            <a:r>
              <a:rPr dirty="0"/>
              <a:t>universe</a:t>
            </a:r>
            <a:r>
              <a:rPr spc="-15" dirty="0"/>
              <a:t> </a:t>
            </a:r>
            <a:r>
              <a:rPr spc="55" dirty="0"/>
              <a:t>and</a:t>
            </a:r>
            <a:r>
              <a:rPr spc="-5" dirty="0"/>
              <a:t> </a:t>
            </a:r>
            <a:r>
              <a:rPr spc="105" dirty="0"/>
              <a:t>it</a:t>
            </a:r>
            <a:r>
              <a:rPr spc="-15" dirty="0"/>
              <a:t> </a:t>
            </a:r>
            <a:r>
              <a:rPr dirty="0"/>
              <a:t>has</a:t>
            </a:r>
            <a:r>
              <a:rPr spc="-10" dirty="0"/>
              <a:t> emit- 	</a:t>
            </a:r>
            <a:r>
              <a:rPr spc="55" dirty="0"/>
              <a:t>ted</a:t>
            </a:r>
            <a:r>
              <a:rPr spc="170" dirty="0"/>
              <a:t> </a:t>
            </a:r>
            <a:r>
              <a:rPr spc="50" dirty="0"/>
              <a:t>light,</a:t>
            </a:r>
            <a:r>
              <a:rPr spc="185" dirty="0"/>
              <a:t> </a:t>
            </a:r>
            <a:r>
              <a:rPr spc="70" dirty="0"/>
              <a:t>but</a:t>
            </a:r>
            <a:r>
              <a:rPr spc="180" dirty="0"/>
              <a:t> </a:t>
            </a:r>
            <a:r>
              <a:rPr spc="114" dirty="0"/>
              <a:t>that</a:t>
            </a:r>
            <a:r>
              <a:rPr spc="185" dirty="0"/>
              <a:t> </a:t>
            </a:r>
            <a:r>
              <a:rPr dirty="0"/>
              <a:t>light</a:t>
            </a:r>
            <a:r>
              <a:rPr spc="180" dirty="0"/>
              <a:t> </a:t>
            </a:r>
            <a:r>
              <a:rPr spc="65" dirty="0"/>
              <a:t>hasn’t</a:t>
            </a:r>
            <a:r>
              <a:rPr spc="185" dirty="0"/>
              <a:t> </a:t>
            </a:r>
            <a:r>
              <a:rPr spc="55" dirty="0"/>
              <a:t>had</a:t>
            </a:r>
            <a:r>
              <a:rPr spc="180" dirty="0"/>
              <a:t> </a:t>
            </a:r>
            <a:r>
              <a:rPr spc="50" dirty="0"/>
              <a:t>time</a:t>
            </a:r>
            <a:r>
              <a:rPr spc="180" dirty="0"/>
              <a:t> </a:t>
            </a:r>
            <a:r>
              <a:rPr dirty="0"/>
              <a:t>to</a:t>
            </a:r>
            <a:r>
              <a:rPr spc="185" dirty="0"/>
              <a:t> </a:t>
            </a:r>
            <a:r>
              <a:rPr dirty="0"/>
              <a:t>reach</a:t>
            </a:r>
            <a:r>
              <a:rPr spc="180" dirty="0"/>
              <a:t> </a:t>
            </a:r>
            <a:r>
              <a:rPr dirty="0"/>
              <a:t>us</a:t>
            </a:r>
            <a:r>
              <a:rPr spc="180" dirty="0"/>
              <a:t> </a:t>
            </a:r>
            <a:r>
              <a:rPr spc="55" dirty="0"/>
              <a:t>yet.</a:t>
            </a: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dirty="0"/>
              <a:t>Our</a:t>
            </a:r>
            <a:r>
              <a:rPr spc="130" dirty="0"/>
              <a:t> </a:t>
            </a:r>
            <a:r>
              <a:rPr dirty="0"/>
              <a:t>current</a:t>
            </a:r>
            <a:r>
              <a:rPr spc="135" dirty="0"/>
              <a:t> </a:t>
            </a:r>
            <a:r>
              <a:rPr dirty="0"/>
              <a:t>telescopes</a:t>
            </a:r>
            <a:r>
              <a:rPr spc="140" dirty="0"/>
              <a:t> </a:t>
            </a:r>
            <a:r>
              <a:rPr spc="70" dirty="0"/>
              <a:t>aren’t</a:t>
            </a:r>
            <a:r>
              <a:rPr spc="135" dirty="0"/>
              <a:t> </a:t>
            </a:r>
            <a:r>
              <a:rPr dirty="0"/>
              <a:t>powerful</a:t>
            </a:r>
            <a:r>
              <a:rPr spc="140" dirty="0"/>
              <a:t> </a:t>
            </a:r>
            <a:r>
              <a:rPr dirty="0"/>
              <a:t>enough</a:t>
            </a:r>
            <a:r>
              <a:rPr spc="135" dirty="0"/>
              <a:t> </a:t>
            </a:r>
            <a:r>
              <a:rPr dirty="0"/>
              <a:t>to</a:t>
            </a:r>
            <a:r>
              <a:rPr spc="140" dirty="0"/>
              <a:t> </a:t>
            </a:r>
            <a:r>
              <a:rPr dirty="0"/>
              <a:t>see</a:t>
            </a:r>
            <a:r>
              <a:rPr spc="135" dirty="0"/>
              <a:t> </a:t>
            </a:r>
            <a:r>
              <a:rPr spc="114" dirty="0"/>
              <a:t>that</a:t>
            </a:r>
            <a:r>
              <a:rPr spc="140" dirty="0"/>
              <a:t> </a:t>
            </a:r>
            <a:r>
              <a:rPr spc="-20" dirty="0"/>
              <a:t>far.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9260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14.3.</a:t>
            </a:r>
            <a:r>
              <a:rPr sz="1200" spc="28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UNIVERSE,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FINITE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UNIVERSE,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OBSERVABLE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436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6504940" algn="l"/>
              </a:tabLst>
            </a:pPr>
            <a:r>
              <a:rPr spc="90" dirty="0"/>
              <a:t>Why</a:t>
            </a:r>
            <a:r>
              <a:rPr spc="110" dirty="0"/>
              <a:t> </a:t>
            </a:r>
            <a:r>
              <a:rPr spc="70" dirty="0"/>
              <a:t>can’t</a:t>
            </a:r>
            <a:r>
              <a:rPr spc="114" dirty="0"/>
              <a:t> </a:t>
            </a:r>
            <a:r>
              <a:rPr dirty="0"/>
              <a:t>we</a:t>
            </a:r>
            <a:r>
              <a:rPr spc="110" dirty="0"/>
              <a:t> </a:t>
            </a:r>
            <a:r>
              <a:rPr dirty="0"/>
              <a:t>see</a:t>
            </a:r>
            <a:r>
              <a:rPr spc="114" dirty="0"/>
              <a:t> </a:t>
            </a:r>
            <a:r>
              <a:rPr dirty="0"/>
              <a:t>beyond</a:t>
            </a:r>
            <a:r>
              <a:rPr spc="110" dirty="0"/>
              <a:t> </a:t>
            </a:r>
            <a:r>
              <a:rPr dirty="0"/>
              <a:t>our</a:t>
            </a:r>
            <a:r>
              <a:rPr spc="114" dirty="0"/>
              <a:t> </a:t>
            </a:r>
            <a:r>
              <a:rPr dirty="0"/>
              <a:t>observable</a:t>
            </a:r>
            <a:r>
              <a:rPr spc="110" dirty="0"/>
              <a:t> </a:t>
            </a:r>
            <a:r>
              <a:rPr spc="-10" dirty="0"/>
              <a:t>universe?</a:t>
            </a:r>
            <a:r>
              <a:rPr dirty="0"/>
              <a:t>	(Choose</a:t>
            </a:r>
            <a:r>
              <a:rPr spc="16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715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</a:tabLst>
            </a:pPr>
            <a:r>
              <a:rPr dirty="0"/>
              <a:t>There</a:t>
            </a:r>
            <a:r>
              <a:rPr spc="300" dirty="0"/>
              <a:t> </a:t>
            </a:r>
            <a:r>
              <a:rPr dirty="0"/>
              <a:t>is</a:t>
            </a:r>
            <a:r>
              <a:rPr spc="315" dirty="0"/>
              <a:t> </a:t>
            </a:r>
            <a:r>
              <a:rPr dirty="0"/>
              <a:t>nothing</a:t>
            </a:r>
            <a:r>
              <a:rPr spc="310" dirty="0"/>
              <a:t> </a:t>
            </a:r>
            <a:r>
              <a:rPr spc="70" dirty="0"/>
              <a:t>but</a:t>
            </a:r>
            <a:r>
              <a:rPr spc="310" dirty="0"/>
              <a:t> </a:t>
            </a:r>
            <a:r>
              <a:rPr spc="50" dirty="0"/>
              <a:t>empty</a:t>
            </a:r>
            <a:r>
              <a:rPr spc="310" dirty="0"/>
              <a:t> </a:t>
            </a:r>
            <a:r>
              <a:rPr dirty="0"/>
              <a:t>space</a:t>
            </a:r>
            <a:r>
              <a:rPr spc="315" dirty="0"/>
              <a:t> </a:t>
            </a:r>
            <a:r>
              <a:rPr dirty="0"/>
              <a:t>beyond</a:t>
            </a:r>
            <a:r>
              <a:rPr spc="310" dirty="0"/>
              <a:t> </a:t>
            </a:r>
            <a:r>
              <a:rPr dirty="0"/>
              <a:t>the</a:t>
            </a:r>
            <a:r>
              <a:rPr spc="310" dirty="0"/>
              <a:t> </a:t>
            </a:r>
            <a:r>
              <a:rPr dirty="0"/>
              <a:t>observable</a:t>
            </a:r>
            <a:r>
              <a:rPr spc="315" dirty="0"/>
              <a:t> </a:t>
            </a:r>
            <a:r>
              <a:rPr spc="-20" dirty="0"/>
              <a:t>uni- 	</a:t>
            </a:r>
            <a:r>
              <a:rPr spc="-10" dirty="0"/>
              <a:t>verse.</a:t>
            </a:r>
          </a:p>
          <a:p>
            <a:pPr marL="393700" marR="6985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dirty="0"/>
              <a:t>There</a:t>
            </a:r>
            <a:r>
              <a:rPr spc="260" dirty="0"/>
              <a:t> </a:t>
            </a:r>
            <a:r>
              <a:rPr dirty="0"/>
              <a:t>is</a:t>
            </a:r>
            <a:r>
              <a:rPr spc="275" dirty="0"/>
              <a:t> </a:t>
            </a:r>
            <a:r>
              <a:rPr spc="80" dirty="0"/>
              <a:t>matter</a:t>
            </a:r>
            <a:r>
              <a:rPr spc="270" dirty="0"/>
              <a:t> </a:t>
            </a:r>
            <a:r>
              <a:rPr dirty="0"/>
              <a:t>beyond</a:t>
            </a:r>
            <a:r>
              <a:rPr spc="275" dirty="0"/>
              <a:t> </a:t>
            </a:r>
            <a:r>
              <a:rPr dirty="0"/>
              <a:t>our</a:t>
            </a:r>
            <a:r>
              <a:rPr spc="275" dirty="0"/>
              <a:t> </a:t>
            </a:r>
            <a:r>
              <a:rPr dirty="0"/>
              <a:t>observable</a:t>
            </a:r>
            <a:r>
              <a:rPr spc="275" dirty="0"/>
              <a:t> </a:t>
            </a:r>
            <a:r>
              <a:rPr dirty="0"/>
              <a:t>universe,</a:t>
            </a:r>
            <a:r>
              <a:rPr spc="300" dirty="0"/>
              <a:t> </a:t>
            </a:r>
            <a:r>
              <a:rPr spc="70" dirty="0"/>
              <a:t>but</a:t>
            </a:r>
            <a:r>
              <a:rPr spc="270" dirty="0"/>
              <a:t> </a:t>
            </a:r>
            <a:r>
              <a:rPr spc="105" dirty="0"/>
              <a:t>it</a:t>
            </a:r>
            <a:r>
              <a:rPr spc="275" dirty="0"/>
              <a:t> </a:t>
            </a:r>
            <a:r>
              <a:rPr spc="55" dirty="0"/>
              <a:t>hasn’t 	</a:t>
            </a:r>
            <a:r>
              <a:rPr spc="80" dirty="0"/>
              <a:t>yet</a:t>
            </a:r>
            <a:r>
              <a:rPr spc="140" dirty="0"/>
              <a:t> </a:t>
            </a:r>
            <a:r>
              <a:rPr spc="50" dirty="0"/>
              <a:t>emitted</a:t>
            </a:r>
            <a:r>
              <a:rPr spc="145" dirty="0"/>
              <a:t> </a:t>
            </a:r>
            <a:r>
              <a:rPr spc="80" dirty="0"/>
              <a:t>any</a:t>
            </a:r>
            <a:r>
              <a:rPr spc="140" dirty="0"/>
              <a:t> </a:t>
            </a:r>
            <a:r>
              <a:rPr spc="40" dirty="0"/>
              <a:t>light.</a:t>
            </a:r>
          </a:p>
          <a:p>
            <a:pPr marL="393700" marR="50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dirty="0"/>
              <a:t>There</a:t>
            </a:r>
            <a:r>
              <a:rPr spc="-15" dirty="0"/>
              <a:t> </a:t>
            </a:r>
            <a:r>
              <a:rPr dirty="0"/>
              <a:t>is</a:t>
            </a:r>
            <a:r>
              <a:rPr spc="-15" dirty="0"/>
              <a:t> </a:t>
            </a:r>
            <a:r>
              <a:rPr spc="80" dirty="0"/>
              <a:t>matter</a:t>
            </a:r>
            <a:r>
              <a:rPr spc="-5" dirty="0"/>
              <a:t> </a:t>
            </a:r>
            <a:r>
              <a:rPr dirty="0"/>
              <a:t>beyond</a:t>
            </a:r>
            <a:r>
              <a:rPr spc="-10" dirty="0"/>
              <a:t> </a:t>
            </a:r>
            <a:r>
              <a:rPr dirty="0"/>
              <a:t>our</a:t>
            </a:r>
            <a:r>
              <a:rPr spc="-10" dirty="0"/>
              <a:t> </a:t>
            </a:r>
            <a:r>
              <a:rPr dirty="0"/>
              <a:t>observable</a:t>
            </a:r>
            <a:r>
              <a:rPr spc="-15" dirty="0"/>
              <a:t> </a:t>
            </a:r>
            <a:r>
              <a:rPr dirty="0"/>
              <a:t>universe</a:t>
            </a:r>
            <a:r>
              <a:rPr spc="-15" dirty="0"/>
              <a:t> </a:t>
            </a:r>
            <a:r>
              <a:rPr spc="55" dirty="0"/>
              <a:t>and</a:t>
            </a:r>
            <a:r>
              <a:rPr spc="-5" dirty="0"/>
              <a:t> </a:t>
            </a:r>
            <a:r>
              <a:rPr spc="105" dirty="0"/>
              <a:t>it</a:t>
            </a:r>
            <a:r>
              <a:rPr spc="-15" dirty="0"/>
              <a:t> </a:t>
            </a:r>
            <a:r>
              <a:rPr dirty="0"/>
              <a:t>has</a:t>
            </a:r>
            <a:r>
              <a:rPr spc="-10" dirty="0"/>
              <a:t> emit- 	</a:t>
            </a:r>
            <a:r>
              <a:rPr spc="55" dirty="0"/>
              <a:t>ted</a:t>
            </a:r>
            <a:r>
              <a:rPr spc="170" dirty="0"/>
              <a:t> </a:t>
            </a:r>
            <a:r>
              <a:rPr spc="50" dirty="0"/>
              <a:t>light,</a:t>
            </a:r>
            <a:r>
              <a:rPr spc="185" dirty="0"/>
              <a:t> </a:t>
            </a:r>
            <a:r>
              <a:rPr spc="70" dirty="0"/>
              <a:t>but</a:t>
            </a:r>
            <a:r>
              <a:rPr spc="180" dirty="0"/>
              <a:t> </a:t>
            </a:r>
            <a:r>
              <a:rPr spc="114" dirty="0"/>
              <a:t>that</a:t>
            </a:r>
            <a:r>
              <a:rPr spc="185" dirty="0"/>
              <a:t> </a:t>
            </a:r>
            <a:r>
              <a:rPr dirty="0"/>
              <a:t>light</a:t>
            </a:r>
            <a:r>
              <a:rPr spc="180" dirty="0"/>
              <a:t> </a:t>
            </a:r>
            <a:r>
              <a:rPr spc="65" dirty="0"/>
              <a:t>hasn’t</a:t>
            </a:r>
            <a:r>
              <a:rPr spc="185" dirty="0"/>
              <a:t> </a:t>
            </a:r>
            <a:r>
              <a:rPr spc="55" dirty="0"/>
              <a:t>had</a:t>
            </a:r>
            <a:r>
              <a:rPr spc="180" dirty="0"/>
              <a:t> </a:t>
            </a:r>
            <a:r>
              <a:rPr spc="50" dirty="0"/>
              <a:t>time</a:t>
            </a:r>
            <a:r>
              <a:rPr spc="180" dirty="0"/>
              <a:t> </a:t>
            </a:r>
            <a:r>
              <a:rPr dirty="0"/>
              <a:t>to</a:t>
            </a:r>
            <a:r>
              <a:rPr spc="185" dirty="0"/>
              <a:t> </a:t>
            </a:r>
            <a:r>
              <a:rPr dirty="0"/>
              <a:t>reach</a:t>
            </a:r>
            <a:r>
              <a:rPr spc="180" dirty="0"/>
              <a:t> </a:t>
            </a:r>
            <a:r>
              <a:rPr dirty="0"/>
              <a:t>us</a:t>
            </a:r>
            <a:r>
              <a:rPr spc="180" dirty="0"/>
              <a:t> </a:t>
            </a:r>
            <a:r>
              <a:rPr spc="55" dirty="0"/>
              <a:t>yet.</a:t>
            </a: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dirty="0"/>
              <a:t>Our</a:t>
            </a:r>
            <a:r>
              <a:rPr spc="130" dirty="0"/>
              <a:t> </a:t>
            </a:r>
            <a:r>
              <a:rPr dirty="0"/>
              <a:t>current</a:t>
            </a:r>
            <a:r>
              <a:rPr spc="135" dirty="0"/>
              <a:t> </a:t>
            </a:r>
            <a:r>
              <a:rPr dirty="0"/>
              <a:t>telescopes</a:t>
            </a:r>
            <a:r>
              <a:rPr spc="140" dirty="0"/>
              <a:t> </a:t>
            </a:r>
            <a:r>
              <a:rPr spc="70" dirty="0"/>
              <a:t>aren’t</a:t>
            </a:r>
            <a:r>
              <a:rPr spc="135" dirty="0"/>
              <a:t> </a:t>
            </a:r>
            <a:r>
              <a:rPr dirty="0"/>
              <a:t>powerful</a:t>
            </a:r>
            <a:r>
              <a:rPr spc="140" dirty="0"/>
              <a:t> </a:t>
            </a:r>
            <a:r>
              <a:rPr dirty="0"/>
              <a:t>enough</a:t>
            </a:r>
            <a:r>
              <a:rPr spc="135" dirty="0"/>
              <a:t> </a:t>
            </a:r>
            <a:r>
              <a:rPr dirty="0"/>
              <a:t>to</a:t>
            </a:r>
            <a:r>
              <a:rPr spc="140" dirty="0"/>
              <a:t> </a:t>
            </a:r>
            <a:r>
              <a:rPr dirty="0"/>
              <a:t>see</a:t>
            </a:r>
            <a:r>
              <a:rPr spc="135" dirty="0"/>
              <a:t> </a:t>
            </a:r>
            <a:r>
              <a:rPr spc="114" dirty="0"/>
              <a:t>that</a:t>
            </a:r>
            <a:r>
              <a:rPr spc="140" dirty="0"/>
              <a:t> </a:t>
            </a:r>
            <a:r>
              <a:rPr spc="-20" dirty="0"/>
              <a:t>far.</a:t>
            </a: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b="1" spc="-10" dirty="0">
                <a:latin typeface="Georgia"/>
                <a:cs typeface="Georgia"/>
              </a:rPr>
              <a:t>Solution:</a:t>
            </a:r>
            <a:r>
              <a:rPr b="1" dirty="0">
                <a:latin typeface="Georgia"/>
                <a:cs typeface="Georgia"/>
              </a:rPr>
              <a:t>	</a:t>
            </a:r>
            <a:r>
              <a:rPr spc="25" dirty="0"/>
              <a:t>C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92671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14.3.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UNIVERSE,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FINITE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UNIVERSE,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OBSERVABLE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634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A</a:t>
            </a:r>
            <a:r>
              <a:rPr spc="140" dirty="0"/>
              <a:t> </a:t>
            </a:r>
            <a:r>
              <a:rPr spc="65" dirty="0"/>
              <a:t>team</a:t>
            </a:r>
            <a:r>
              <a:rPr spc="155" dirty="0"/>
              <a:t> </a:t>
            </a:r>
            <a:r>
              <a:rPr dirty="0"/>
              <a:t>of</a:t>
            </a:r>
            <a:r>
              <a:rPr spc="150" dirty="0"/>
              <a:t> </a:t>
            </a:r>
            <a:r>
              <a:rPr dirty="0"/>
              <a:t>astronomers</a:t>
            </a:r>
            <a:r>
              <a:rPr spc="150" dirty="0"/>
              <a:t> </a:t>
            </a:r>
            <a:r>
              <a:rPr dirty="0"/>
              <a:t>announces</a:t>
            </a:r>
            <a:r>
              <a:rPr spc="150" dirty="0"/>
              <a:t> </a:t>
            </a:r>
            <a:r>
              <a:rPr spc="114" dirty="0"/>
              <a:t>that</a:t>
            </a:r>
            <a:r>
              <a:rPr spc="155" dirty="0"/>
              <a:t> </a:t>
            </a:r>
            <a:r>
              <a:rPr spc="75" dirty="0"/>
              <a:t>they</a:t>
            </a:r>
            <a:r>
              <a:rPr spc="155" dirty="0"/>
              <a:t> </a:t>
            </a:r>
            <a:r>
              <a:rPr dirty="0"/>
              <a:t>have</a:t>
            </a:r>
            <a:r>
              <a:rPr spc="150" dirty="0"/>
              <a:t> </a:t>
            </a:r>
            <a:r>
              <a:rPr dirty="0"/>
              <a:t>found</a:t>
            </a:r>
            <a:r>
              <a:rPr spc="150" dirty="0"/>
              <a:t> </a:t>
            </a:r>
            <a:r>
              <a:rPr dirty="0"/>
              <a:t>the</a:t>
            </a:r>
            <a:r>
              <a:rPr spc="155" dirty="0"/>
              <a:t> </a:t>
            </a:r>
            <a:r>
              <a:rPr spc="-10" dirty="0"/>
              <a:t>loca- </a:t>
            </a:r>
            <a:r>
              <a:rPr dirty="0"/>
              <a:t>tion</a:t>
            </a:r>
            <a:r>
              <a:rPr spc="45" dirty="0"/>
              <a:t> </a:t>
            </a:r>
            <a:r>
              <a:rPr dirty="0"/>
              <a:t>in</a:t>
            </a:r>
            <a:r>
              <a:rPr spc="55" dirty="0"/>
              <a:t> </a:t>
            </a:r>
            <a:r>
              <a:rPr dirty="0"/>
              <a:t>space</a:t>
            </a:r>
            <a:r>
              <a:rPr spc="55" dirty="0"/>
              <a:t> </a:t>
            </a:r>
            <a:r>
              <a:rPr dirty="0"/>
              <a:t>where</a:t>
            </a:r>
            <a:r>
              <a:rPr spc="55" dirty="0"/>
              <a:t> </a:t>
            </a:r>
            <a:r>
              <a:rPr dirty="0"/>
              <a:t>the</a:t>
            </a:r>
            <a:r>
              <a:rPr spc="50" dirty="0"/>
              <a:t> </a:t>
            </a:r>
            <a:r>
              <a:rPr spc="60" dirty="0"/>
              <a:t>Big</a:t>
            </a:r>
            <a:r>
              <a:rPr spc="55" dirty="0"/>
              <a:t> </a:t>
            </a:r>
            <a:r>
              <a:rPr spc="70" dirty="0"/>
              <a:t>Bang</a:t>
            </a:r>
            <a:r>
              <a:rPr spc="55" dirty="0"/>
              <a:t> </a:t>
            </a:r>
            <a:r>
              <a:rPr dirty="0"/>
              <a:t>occurred.</a:t>
            </a:r>
            <a:r>
              <a:rPr spc="470" dirty="0"/>
              <a:t> </a:t>
            </a:r>
            <a:r>
              <a:rPr dirty="0"/>
              <a:t>Which</a:t>
            </a:r>
            <a:r>
              <a:rPr spc="55" dirty="0"/>
              <a:t> </a:t>
            </a:r>
            <a:r>
              <a:rPr spc="-100" dirty="0"/>
              <a:t>of</a:t>
            </a:r>
            <a:r>
              <a:rPr spc="55" dirty="0"/>
              <a:t> </a:t>
            </a:r>
            <a:r>
              <a:rPr dirty="0"/>
              <a:t>the</a:t>
            </a:r>
            <a:r>
              <a:rPr spc="55" dirty="0"/>
              <a:t> </a:t>
            </a:r>
            <a:r>
              <a:rPr spc="-10" dirty="0"/>
              <a:t>following </a:t>
            </a:r>
            <a:r>
              <a:rPr dirty="0"/>
              <a:t>reactions</a:t>
            </a:r>
            <a:r>
              <a:rPr spc="195" dirty="0"/>
              <a:t> </a:t>
            </a:r>
            <a:r>
              <a:rPr dirty="0"/>
              <a:t>would</a:t>
            </a:r>
            <a:r>
              <a:rPr spc="200" dirty="0"/>
              <a:t> </a:t>
            </a:r>
            <a:r>
              <a:rPr dirty="0"/>
              <a:t>be</a:t>
            </a:r>
            <a:r>
              <a:rPr spc="204" dirty="0"/>
              <a:t> </a:t>
            </a:r>
            <a:r>
              <a:rPr dirty="0"/>
              <a:t>most</a:t>
            </a:r>
            <a:r>
              <a:rPr spc="200" dirty="0"/>
              <a:t> </a:t>
            </a:r>
            <a:r>
              <a:rPr spc="50" dirty="0"/>
              <a:t>appropriate?</a:t>
            </a:r>
            <a:r>
              <a:rPr spc="484" dirty="0"/>
              <a:t> </a:t>
            </a:r>
            <a:r>
              <a:rPr dirty="0"/>
              <a:t>(Choose</a:t>
            </a:r>
            <a:r>
              <a:rPr spc="204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549968"/>
            <a:ext cx="8258809" cy="381952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6715" marR="5080" indent="-370205" algn="just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You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don’t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believe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them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because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Hubble-</a:t>
            </a:r>
            <a:r>
              <a:rPr sz="2450" spc="70" dirty="0">
                <a:latin typeface="Garamond"/>
                <a:cs typeface="Garamond"/>
              </a:rPr>
              <a:t>Lem</a:t>
            </a:r>
            <a:r>
              <a:rPr sz="2450" spc="-165" dirty="0">
                <a:latin typeface="Garamond"/>
                <a:cs typeface="Garamond"/>
              </a:rPr>
              <a:t>a</a:t>
            </a:r>
            <a:r>
              <a:rPr sz="2450" spc="-565" dirty="0">
                <a:latin typeface="Garamond"/>
                <a:cs typeface="Garamond"/>
              </a:rPr>
              <a:t>ˆ</a:t>
            </a:r>
            <a:r>
              <a:rPr sz="2450" spc="70" dirty="0">
                <a:latin typeface="Garamond"/>
                <a:cs typeface="Garamond"/>
              </a:rPr>
              <a:t>ıtre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law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35" dirty="0">
                <a:latin typeface="Garamond"/>
                <a:cs typeface="Garamond"/>
              </a:rPr>
              <a:t>says 	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4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expansion</a:t>
            </a:r>
            <a:r>
              <a:rPr sz="2450" spc="4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looks</a:t>
            </a:r>
            <a:r>
              <a:rPr sz="2450" spc="4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4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</a:t>
            </a:r>
            <a:r>
              <a:rPr sz="2450" spc="4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</a:t>
            </a:r>
            <a:r>
              <a:rPr sz="2450" spc="475" dirty="0">
                <a:latin typeface="Garamond"/>
                <a:cs typeface="Garamond"/>
              </a:rPr>
              <a:t> </a:t>
            </a:r>
            <a:r>
              <a:rPr sz="2450" spc="85" dirty="0">
                <a:latin typeface="Garamond"/>
                <a:cs typeface="Garamond"/>
              </a:rPr>
              <a:t>matter</a:t>
            </a:r>
            <a:r>
              <a:rPr sz="2450" spc="4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where</a:t>
            </a:r>
            <a:r>
              <a:rPr sz="2450" spc="4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you</a:t>
            </a:r>
            <a:r>
              <a:rPr sz="2450" spc="48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are,</a:t>
            </a:r>
            <a:r>
              <a:rPr sz="2450" spc="55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so 	</a:t>
            </a:r>
            <a:r>
              <a:rPr sz="2450" dirty="0">
                <a:latin typeface="Garamond"/>
                <a:cs typeface="Garamond"/>
              </a:rPr>
              <a:t>there’s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way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tell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where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Big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Bang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occurred.</a:t>
            </a:r>
            <a:endParaRPr sz="2450">
              <a:latin typeface="Garamond"/>
              <a:cs typeface="Garamond"/>
            </a:endParaRPr>
          </a:p>
          <a:p>
            <a:pPr marL="386715" marR="5080" indent="-35814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You</a:t>
            </a:r>
            <a:r>
              <a:rPr sz="2450" spc="5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don’t</a:t>
            </a:r>
            <a:r>
              <a:rPr sz="2450" spc="5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believe</a:t>
            </a:r>
            <a:r>
              <a:rPr sz="2450" spc="5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them</a:t>
            </a:r>
            <a:r>
              <a:rPr sz="2450" spc="5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because</a:t>
            </a:r>
            <a:r>
              <a:rPr sz="2450" spc="5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58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Big</a:t>
            </a:r>
            <a:r>
              <a:rPr sz="2450" spc="59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Bang</a:t>
            </a:r>
            <a:r>
              <a:rPr sz="2450" spc="5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probably</a:t>
            </a:r>
            <a:r>
              <a:rPr sz="2450" spc="59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oc- 	</a:t>
            </a:r>
            <a:r>
              <a:rPr sz="2450" dirty="0">
                <a:latin typeface="Garamond"/>
                <a:cs typeface="Garamond"/>
              </a:rPr>
              <a:t>curred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outside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our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observable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universe,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so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wouldn’t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able 	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see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it.</a:t>
            </a:r>
            <a:endParaRPr sz="2450">
              <a:latin typeface="Garamond"/>
              <a:cs typeface="Garamond"/>
            </a:endParaRPr>
          </a:p>
          <a:p>
            <a:pPr marL="386715" marR="6985" indent="-36195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You</a:t>
            </a:r>
            <a:r>
              <a:rPr sz="2450" spc="50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don’t</a:t>
            </a:r>
            <a:r>
              <a:rPr sz="2450" spc="5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believe</a:t>
            </a:r>
            <a:r>
              <a:rPr sz="2450" spc="5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them</a:t>
            </a:r>
            <a:r>
              <a:rPr sz="2450" spc="5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because</a:t>
            </a:r>
            <a:r>
              <a:rPr sz="2450" spc="5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there</a:t>
            </a:r>
            <a:r>
              <a:rPr sz="2450" spc="5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5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</a:t>
            </a:r>
            <a:r>
              <a:rPr sz="2450" spc="52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particular</a:t>
            </a:r>
            <a:r>
              <a:rPr sz="2450" spc="5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place 	</a:t>
            </a:r>
            <a:r>
              <a:rPr sz="2450" dirty="0">
                <a:latin typeface="Garamond"/>
                <a:cs typeface="Garamond"/>
              </a:rPr>
              <a:t>where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Big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Bang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occurred.</a:t>
            </a:r>
            <a:endParaRPr sz="2450">
              <a:latin typeface="Garamond"/>
              <a:cs typeface="Garamond"/>
            </a:endParaRPr>
          </a:p>
          <a:p>
            <a:pPr marL="386715" indent="-374015" algn="just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You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believe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them.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5A619F6-55EF-B9BE-8212-E2780D943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0F6CFD9-9DC1-1DCA-FFBB-EBC99FBDF3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33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1102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92671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14.3.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UNIVERSE,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FINITE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UNIVERSE,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OBSERVABLE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634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A</a:t>
            </a:r>
            <a:r>
              <a:rPr spc="140" dirty="0"/>
              <a:t> </a:t>
            </a:r>
            <a:r>
              <a:rPr spc="65" dirty="0"/>
              <a:t>team</a:t>
            </a:r>
            <a:r>
              <a:rPr spc="155" dirty="0"/>
              <a:t> </a:t>
            </a:r>
            <a:r>
              <a:rPr dirty="0"/>
              <a:t>of</a:t>
            </a:r>
            <a:r>
              <a:rPr spc="150" dirty="0"/>
              <a:t> </a:t>
            </a:r>
            <a:r>
              <a:rPr dirty="0"/>
              <a:t>astronomers</a:t>
            </a:r>
            <a:r>
              <a:rPr spc="150" dirty="0"/>
              <a:t> </a:t>
            </a:r>
            <a:r>
              <a:rPr dirty="0"/>
              <a:t>announces</a:t>
            </a:r>
            <a:r>
              <a:rPr spc="150" dirty="0"/>
              <a:t> </a:t>
            </a:r>
            <a:r>
              <a:rPr spc="114" dirty="0"/>
              <a:t>that</a:t>
            </a:r>
            <a:r>
              <a:rPr spc="155" dirty="0"/>
              <a:t> </a:t>
            </a:r>
            <a:r>
              <a:rPr spc="75" dirty="0"/>
              <a:t>they</a:t>
            </a:r>
            <a:r>
              <a:rPr spc="155" dirty="0"/>
              <a:t> </a:t>
            </a:r>
            <a:r>
              <a:rPr dirty="0"/>
              <a:t>have</a:t>
            </a:r>
            <a:r>
              <a:rPr spc="150" dirty="0"/>
              <a:t> </a:t>
            </a:r>
            <a:r>
              <a:rPr dirty="0"/>
              <a:t>found</a:t>
            </a:r>
            <a:r>
              <a:rPr spc="150" dirty="0"/>
              <a:t> </a:t>
            </a:r>
            <a:r>
              <a:rPr dirty="0"/>
              <a:t>the</a:t>
            </a:r>
            <a:r>
              <a:rPr spc="155" dirty="0"/>
              <a:t> </a:t>
            </a:r>
            <a:r>
              <a:rPr spc="-10" dirty="0"/>
              <a:t>loca- </a:t>
            </a:r>
            <a:r>
              <a:rPr dirty="0"/>
              <a:t>tion</a:t>
            </a:r>
            <a:r>
              <a:rPr spc="45" dirty="0"/>
              <a:t> </a:t>
            </a:r>
            <a:r>
              <a:rPr dirty="0"/>
              <a:t>in</a:t>
            </a:r>
            <a:r>
              <a:rPr spc="55" dirty="0"/>
              <a:t> </a:t>
            </a:r>
            <a:r>
              <a:rPr dirty="0"/>
              <a:t>space</a:t>
            </a:r>
            <a:r>
              <a:rPr spc="55" dirty="0"/>
              <a:t> </a:t>
            </a:r>
            <a:r>
              <a:rPr dirty="0"/>
              <a:t>where</a:t>
            </a:r>
            <a:r>
              <a:rPr spc="55" dirty="0"/>
              <a:t> </a:t>
            </a:r>
            <a:r>
              <a:rPr dirty="0"/>
              <a:t>the</a:t>
            </a:r>
            <a:r>
              <a:rPr spc="50" dirty="0"/>
              <a:t> </a:t>
            </a:r>
            <a:r>
              <a:rPr spc="60" dirty="0"/>
              <a:t>Big</a:t>
            </a:r>
            <a:r>
              <a:rPr spc="55" dirty="0"/>
              <a:t> </a:t>
            </a:r>
            <a:r>
              <a:rPr spc="70" dirty="0"/>
              <a:t>Bang</a:t>
            </a:r>
            <a:r>
              <a:rPr spc="55" dirty="0"/>
              <a:t> </a:t>
            </a:r>
            <a:r>
              <a:rPr dirty="0"/>
              <a:t>occurred.</a:t>
            </a:r>
            <a:r>
              <a:rPr spc="470" dirty="0"/>
              <a:t> </a:t>
            </a:r>
            <a:r>
              <a:rPr dirty="0"/>
              <a:t>Which</a:t>
            </a:r>
            <a:r>
              <a:rPr spc="55" dirty="0"/>
              <a:t> </a:t>
            </a:r>
            <a:r>
              <a:rPr spc="-100" dirty="0"/>
              <a:t>of</a:t>
            </a:r>
            <a:r>
              <a:rPr spc="55" dirty="0"/>
              <a:t> </a:t>
            </a:r>
            <a:r>
              <a:rPr dirty="0"/>
              <a:t>the</a:t>
            </a:r>
            <a:r>
              <a:rPr spc="55" dirty="0"/>
              <a:t> </a:t>
            </a:r>
            <a:r>
              <a:rPr spc="-10" dirty="0"/>
              <a:t>following </a:t>
            </a:r>
            <a:r>
              <a:rPr dirty="0"/>
              <a:t>reactions</a:t>
            </a:r>
            <a:r>
              <a:rPr spc="195" dirty="0"/>
              <a:t> </a:t>
            </a:r>
            <a:r>
              <a:rPr dirty="0"/>
              <a:t>would</a:t>
            </a:r>
            <a:r>
              <a:rPr spc="200" dirty="0"/>
              <a:t> </a:t>
            </a:r>
            <a:r>
              <a:rPr dirty="0"/>
              <a:t>be</a:t>
            </a:r>
            <a:r>
              <a:rPr spc="204" dirty="0"/>
              <a:t> </a:t>
            </a:r>
            <a:r>
              <a:rPr dirty="0"/>
              <a:t>most</a:t>
            </a:r>
            <a:r>
              <a:rPr spc="200" dirty="0"/>
              <a:t> </a:t>
            </a:r>
            <a:r>
              <a:rPr spc="50" dirty="0"/>
              <a:t>appropriate?</a:t>
            </a:r>
            <a:r>
              <a:rPr spc="484" dirty="0"/>
              <a:t> </a:t>
            </a:r>
            <a:r>
              <a:rPr dirty="0"/>
              <a:t>(Choose</a:t>
            </a:r>
            <a:r>
              <a:rPr spc="204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549968"/>
            <a:ext cx="8266430" cy="443992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080" indent="-370205" algn="just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You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don’t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believe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them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because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Hubble-</a:t>
            </a:r>
            <a:r>
              <a:rPr sz="2450" spc="70" dirty="0">
                <a:latin typeface="Garamond"/>
                <a:cs typeface="Garamond"/>
              </a:rPr>
              <a:t>Lem</a:t>
            </a:r>
            <a:r>
              <a:rPr sz="2450" spc="-165" dirty="0">
                <a:latin typeface="Garamond"/>
                <a:cs typeface="Garamond"/>
              </a:rPr>
              <a:t>a</a:t>
            </a:r>
            <a:r>
              <a:rPr sz="2450" spc="-565" dirty="0">
                <a:latin typeface="Garamond"/>
                <a:cs typeface="Garamond"/>
              </a:rPr>
              <a:t>ˆ</a:t>
            </a:r>
            <a:r>
              <a:rPr sz="2450" spc="70" dirty="0">
                <a:latin typeface="Garamond"/>
                <a:cs typeface="Garamond"/>
              </a:rPr>
              <a:t>ıtre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law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35" dirty="0">
                <a:latin typeface="Garamond"/>
                <a:cs typeface="Garamond"/>
              </a:rPr>
              <a:t>says 	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4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expansion</a:t>
            </a:r>
            <a:r>
              <a:rPr sz="2450" spc="4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looks</a:t>
            </a:r>
            <a:r>
              <a:rPr sz="2450" spc="4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4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</a:t>
            </a:r>
            <a:r>
              <a:rPr sz="2450" spc="4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</a:t>
            </a:r>
            <a:r>
              <a:rPr sz="2450" spc="475" dirty="0">
                <a:latin typeface="Garamond"/>
                <a:cs typeface="Garamond"/>
              </a:rPr>
              <a:t> </a:t>
            </a:r>
            <a:r>
              <a:rPr sz="2450" spc="85" dirty="0">
                <a:latin typeface="Garamond"/>
                <a:cs typeface="Garamond"/>
              </a:rPr>
              <a:t>matter</a:t>
            </a:r>
            <a:r>
              <a:rPr sz="2450" spc="4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where</a:t>
            </a:r>
            <a:r>
              <a:rPr sz="2450" spc="4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you</a:t>
            </a:r>
            <a:r>
              <a:rPr sz="2450" spc="48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are,</a:t>
            </a:r>
            <a:r>
              <a:rPr sz="2450" spc="55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so 	</a:t>
            </a:r>
            <a:r>
              <a:rPr sz="2450" dirty="0">
                <a:latin typeface="Garamond"/>
                <a:cs typeface="Garamond"/>
              </a:rPr>
              <a:t>there’s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way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tell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where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Big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Bang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occurred.</a:t>
            </a:r>
            <a:endParaRPr sz="2450">
              <a:latin typeface="Garamond"/>
              <a:cs typeface="Garamond"/>
            </a:endParaRPr>
          </a:p>
          <a:p>
            <a:pPr marL="393700" marR="5080" indent="-35814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You</a:t>
            </a:r>
            <a:r>
              <a:rPr sz="2450" spc="5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don’t</a:t>
            </a:r>
            <a:r>
              <a:rPr sz="2450" spc="5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believe</a:t>
            </a:r>
            <a:r>
              <a:rPr sz="2450" spc="5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them</a:t>
            </a:r>
            <a:r>
              <a:rPr sz="2450" spc="5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because</a:t>
            </a:r>
            <a:r>
              <a:rPr sz="2450" spc="5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58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Big</a:t>
            </a:r>
            <a:r>
              <a:rPr sz="2450" spc="59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Bang</a:t>
            </a:r>
            <a:r>
              <a:rPr sz="2450" spc="5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probably</a:t>
            </a:r>
            <a:r>
              <a:rPr sz="2450" spc="59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oc- 	</a:t>
            </a:r>
            <a:r>
              <a:rPr sz="2450" dirty="0">
                <a:latin typeface="Garamond"/>
                <a:cs typeface="Garamond"/>
              </a:rPr>
              <a:t>curred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outside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our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observable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universe,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so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wouldn’t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able 	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see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it.</a:t>
            </a:r>
            <a:endParaRPr sz="2450">
              <a:latin typeface="Garamond"/>
              <a:cs typeface="Garamond"/>
            </a:endParaRPr>
          </a:p>
          <a:p>
            <a:pPr marL="393700" marR="6985" indent="-36195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You</a:t>
            </a:r>
            <a:r>
              <a:rPr sz="2450" spc="50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don’t</a:t>
            </a:r>
            <a:r>
              <a:rPr sz="2450" spc="5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believe</a:t>
            </a:r>
            <a:r>
              <a:rPr sz="2450" spc="5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them</a:t>
            </a:r>
            <a:r>
              <a:rPr sz="2450" spc="5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because</a:t>
            </a:r>
            <a:r>
              <a:rPr sz="2450" spc="5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there</a:t>
            </a:r>
            <a:r>
              <a:rPr sz="2450" spc="5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5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</a:t>
            </a:r>
            <a:r>
              <a:rPr sz="2450" spc="52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particular</a:t>
            </a:r>
            <a:r>
              <a:rPr sz="2450" spc="5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place 	</a:t>
            </a:r>
            <a:r>
              <a:rPr sz="2450" dirty="0">
                <a:latin typeface="Garamond"/>
                <a:cs typeface="Garamond"/>
              </a:rPr>
              <a:t>where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Big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Bang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occurred.</a:t>
            </a:r>
            <a:endParaRPr sz="2450">
              <a:latin typeface="Garamond"/>
              <a:cs typeface="Garamond"/>
            </a:endParaRPr>
          </a:p>
          <a:p>
            <a:pPr marL="393700" indent="-374015" algn="just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You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believe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them.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25" dirty="0">
                <a:latin typeface="Garamond"/>
                <a:cs typeface="Garamond"/>
              </a:rPr>
              <a:t>C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92671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14.3.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UNIVERSE,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FINITE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UNIVERSE,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OBSERVABLE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Would</a:t>
            </a:r>
            <a:r>
              <a:rPr spc="380" dirty="0"/>
              <a:t> </a:t>
            </a:r>
            <a:r>
              <a:rPr spc="105" dirty="0"/>
              <a:t>it</a:t>
            </a:r>
            <a:r>
              <a:rPr spc="375" dirty="0"/>
              <a:t> </a:t>
            </a:r>
            <a:r>
              <a:rPr dirty="0"/>
              <a:t>be</a:t>
            </a:r>
            <a:r>
              <a:rPr spc="375" dirty="0"/>
              <a:t> </a:t>
            </a:r>
            <a:r>
              <a:rPr dirty="0"/>
              <a:t>possible</a:t>
            </a:r>
            <a:r>
              <a:rPr spc="380" dirty="0"/>
              <a:t> </a:t>
            </a:r>
            <a:r>
              <a:rPr dirty="0"/>
              <a:t>for</a:t>
            </a:r>
            <a:r>
              <a:rPr spc="375" dirty="0"/>
              <a:t> </a:t>
            </a:r>
            <a:r>
              <a:rPr spc="65" dirty="0"/>
              <a:t>an</a:t>
            </a:r>
            <a:r>
              <a:rPr spc="375" dirty="0"/>
              <a:t> </a:t>
            </a:r>
            <a:r>
              <a:rPr dirty="0"/>
              <a:t>infinite</a:t>
            </a:r>
            <a:r>
              <a:rPr spc="380" dirty="0"/>
              <a:t> </a:t>
            </a:r>
            <a:r>
              <a:rPr dirty="0"/>
              <a:t>one-dimensional</a:t>
            </a:r>
            <a:r>
              <a:rPr spc="380" dirty="0"/>
              <a:t> </a:t>
            </a:r>
            <a:r>
              <a:rPr dirty="0"/>
              <a:t>universe</a:t>
            </a:r>
            <a:r>
              <a:rPr spc="375" dirty="0"/>
              <a:t> </a:t>
            </a:r>
            <a:r>
              <a:rPr spc="-25" dirty="0"/>
              <a:t>to </a:t>
            </a:r>
            <a:r>
              <a:rPr dirty="0"/>
              <a:t>expand</a:t>
            </a:r>
            <a:r>
              <a:rPr spc="135" dirty="0"/>
              <a:t> </a:t>
            </a:r>
            <a:r>
              <a:rPr dirty="0"/>
              <a:t>in</a:t>
            </a:r>
            <a:r>
              <a:rPr spc="135" dirty="0"/>
              <a:t> </a:t>
            </a:r>
            <a:r>
              <a:rPr spc="130" dirty="0"/>
              <a:t>a</a:t>
            </a:r>
            <a:r>
              <a:rPr spc="135" dirty="0"/>
              <a:t> </a:t>
            </a:r>
            <a:r>
              <a:rPr spc="55" dirty="0"/>
              <a:t>way</a:t>
            </a:r>
            <a:r>
              <a:rPr spc="135" dirty="0"/>
              <a:t> </a:t>
            </a:r>
            <a:r>
              <a:rPr spc="114" dirty="0"/>
              <a:t>that</a:t>
            </a:r>
            <a:r>
              <a:rPr spc="135" dirty="0"/>
              <a:t> </a:t>
            </a:r>
            <a:r>
              <a:rPr dirty="0"/>
              <a:t>would</a:t>
            </a:r>
            <a:r>
              <a:rPr spc="135" dirty="0"/>
              <a:t> </a:t>
            </a:r>
            <a:r>
              <a:rPr b="0" i="1" dirty="0">
                <a:latin typeface="Bookman Old Style"/>
                <a:cs typeface="Bookman Old Style"/>
              </a:rPr>
              <a:t>not</a:t>
            </a:r>
            <a:r>
              <a:rPr b="0" i="1" spc="240" dirty="0">
                <a:latin typeface="Bookman Old Style"/>
                <a:cs typeface="Bookman Old Style"/>
              </a:rPr>
              <a:t> </a:t>
            </a:r>
            <a:r>
              <a:rPr dirty="0"/>
              <a:t>obey</a:t>
            </a:r>
            <a:r>
              <a:rPr spc="135" dirty="0"/>
              <a:t> </a:t>
            </a:r>
            <a:r>
              <a:rPr dirty="0"/>
              <a:t>the</a:t>
            </a:r>
            <a:r>
              <a:rPr spc="135" dirty="0"/>
              <a:t> </a:t>
            </a:r>
            <a:r>
              <a:rPr dirty="0"/>
              <a:t>Hubble-</a:t>
            </a:r>
            <a:r>
              <a:rPr spc="70" dirty="0"/>
              <a:t>Lem</a:t>
            </a:r>
            <a:r>
              <a:rPr spc="-165" dirty="0"/>
              <a:t>a</a:t>
            </a:r>
            <a:r>
              <a:rPr spc="-565" dirty="0"/>
              <a:t>ˆ</a:t>
            </a:r>
            <a:r>
              <a:rPr spc="70" dirty="0"/>
              <a:t>ıtre</a:t>
            </a:r>
            <a:r>
              <a:rPr spc="135" dirty="0"/>
              <a:t> </a:t>
            </a:r>
            <a:r>
              <a:rPr spc="50" dirty="0"/>
              <a:t>law?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92671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14.3.</a:t>
            </a:r>
            <a:r>
              <a:rPr sz="1200" spc="28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INFINITE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UNIVERSE,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FINITE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UNIVERSE,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OBSERVABLE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Would</a:t>
            </a:r>
            <a:r>
              <a:rPr spc="380" dirty="0"/>
              <a:t> </a:t>
            </a:r>
            <a:r>
              <a:rPr spc="105" dirty="0"/>
              <a:t>it</a:t>
            </a:r>
            <a:r>
              <a:rPr spc="375" dirty="0"/>
              <a:t> </a:t>
            </a:r>
            <a:r>
              <a:rPr dirty="0"/>
              <a:t>be</a:t>
            </a:r>
            <a:r>
              <a:rPr spc="375" dirty="0"/>
              <a:t> </a:t>
            </a:r>
            <a:r>
              <a:rPr dirty="0"/>
              <a:t>possible</a:t>
            </a:r>
            <a:r>
              <a:rPr spc="380" dirty="0"/>
              <a:t> </a:t>
            </a:r>
            <a:r>
              <a:rPr dirty="0"/>
              <a:t>for</a:t>
            </a:r>
            <a:r>
              <a:rPr spc="375" dirty="0"/>
              <a:t> </a:t>
            </a:r>
            <a:r>
              <a:rPr spc="65" dirty="0"/>
              <a:t>an</a:t>
            </a:r>
            <a:r>
              <a:rPr spc="375" dirty="0"/>
              <a:t> </a:t>
            </a:r>
            <a:r>
              <a:rPr dirty="0"/>
              <a:t>infinite</a:t>
            </a:r>
            <a:r>
              <a:rPr spc="380" dirty="0"/>
              <a:t> </a:t>
            </a:r>
            <a:r>
              <a:rPr dirty="0"/>
              <a:t>one-dimensional</a:t>
            </a:r>
            <a:r>
              <a:rPr spc="380" dirty="0"/>
              <a:t> </a:t>
            </a:r>
            <a:r>
              <a:rPr dirty="0"/>
              <a:t>universe</a:t>
            </a:r>
            <a:r>
              <a:rPr spc="375" dirty="0"/>
              <a:t> </a:t>
            </a:r>
            <a:r>
              <a:rPr spc="-25" dirty="0"/>
              <a:t>to </a:t>
            </a:r>
            <a:r>
              <a:rPr dirty="0"/>
              <a:t>expand</a:t>
            </a:r>
            <a:r>
              <a:rPr spc="135" dirty="0"/>
              <a:t> </a:t>
            </a:r>
            <a:r>
              <a:rPr dirty="0"/>
              <a:t>in</a:t>
            </a:r>
            <a:r>
              <a:rPr spc="135" dirty="0"/>
              <a:t> </a:t>
            </a:r>
            <a:r>
              <a:rPr spc="130" dirty="0"/>
              <a:t>a</a:t>
            </a:r>
            <a:r>
              <a:rPr spc="135" dirty="0"/>
              <a:t> </a:t>
            </a:r>
            <a:r>
              <a:rPr spc="55" dirty="0"/>
              <a:t>way</a:t>
            </a:r>
            <a:r>
              <a:rPr spc="135" dirty="0"/>
              <a:t> </a:t>
            </a:r>
            <a:r>
              <a:rPr spc="114" dirty="0"/>
              <a:t>that</a:t>
            </a:r>
            <a:r>
              <a:rPr spc="135" dirty="0"/>
              <a:t> </a:t>
            </a:r>
            <a:r>
              <a:rPr dirty="0"/>
              <a:t>would</a:t>
            </a:r>
            <a:r>
              <a:rPr spc="135" dirty="0"/>
              <a:t> </a:t>
            </a:r>
            <a:r>
              <a:rPr b="0" i="1" dirty="0">
                <a:latin typeface="Bookman Old Style"/>
                <a:cs typeface="Bookman Old Style"/>
              </a:rPr>
              <a:t>not</a:t>
            </a:r>
            <a:r>
              <a:rPr b="0" i="1" spc="240" dirty="0">
                <a:latin typeface="Bookman Old Style"/>
                <a:cs typeface="Bookman Old Style"/>
              </a:rPr>
              <a:t> </a:t>
            </a:r>
            <a:r>
              <a:rPr dirty="0"/>
              <a:t>obey</a:t>
            </a:r>
            <a:r>
              <a:rPr spc="135" dirty="0"/>
              <a:t> </a:t>
            </a:r>
            <a:r>
              <a:rPr dirty="0"/>
              <a:t>the</a:t>
            </a:r>
            <a:r>
              <a:rPr spc="135" dirty="0"/>
              <a:t> </a:t>
            </a:r>
            <a:r>
              <a:rPr dirty="0"/>
              <a:t>Hubble-</a:t>
            </a:r>
            <a:r>
              <a:rPr spc="70" dirty="0"/>
              <a:t>Lem</a:t>
            </a:r>
            <a:r>
              <a:rPr spc="-165" dirty="0"/>
              <a:t>a</a:t>
            </a:r>
            <a:r>
              <a:rPr spc="-565" dirty="0"/>
              <a:t>ˆ</a:t>
            </a:r>
            <a:r>
              <a:rPr spc="70" dirty="0"/>
              <a:t>ıtre</a:t>
            </a:r>
            <a:r>
              <a:rPr spc="135" dirty="0"/>
              <a:t> </a:t>
            </a:r>
            <a:r>
              <a:rPr spc="50" dirty="0"/>
              <a:t>law?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170390"/>
            <a:ext cx="8266430" cy="192151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3495" marR="5080" indent="-11430" algn="just">
              <a:lnSpc>
                <a:spcPct val="101699"/>
              </a:lnSpc>
              <a:spcBef>
                <a:spcPts val="75"/>
              </a:spcBef>
            </a:pPr>
            <a:r>
              <a:rPr sz="2450" b="1" dirty="0">
                <a:latin typeface="Georgia"/>
                <a:cs typeface="Georgia"/>
              </a:rPr>
              <a:t>Solution:</a:t>
            </a:r>
            <a:r>
              <a:rPr sz="2450" b="1" spc="265" dirty="0">
                <a:latin typeface="Georgia"/>
                <a:cs typeface="Georgia"/>
              </a:rPr>
              <a:t>  </a:t>
            </a:r>
            <a:r>
              <a:rPr sz="2450" dirty="0">
                <a:latin typeface="Garamond"/>
                <a:cs typeface="Garamond"/>
              </a:rPr>
              <a:t>Yes.</a:t>
            </a:r>
            <a:r>
              <a:rPr sz="2450" spc="375" dirty="0">
                <a:latin typeface="Garamond"/>
                <a:cs typeface="Garamond"/>
              </a:rPr>
              <a:t>  </a:t>
            </a:r>
            <a:r>
              <a:rPr sz="2450" dirty="0">
                <a:latin typeface="Garamond"/>
                <a:cs typeface="Garamond"/>
              </a:rPr>
              <a:t>For</a:t>
            </a:r>
            <a:r>
              <a:rPr sz="2450" spc="4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example,</a:t>
            </a:r>
            <a:r>
              <a:rPr sz="2450" spc="5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if</a:t>
            </a:r>
            <a:r>
              <a:rPr sz="2450" spc="4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everything</a:t>
            </a:r>
            <a:r>
              <a:rPr sz="2450" spc="44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within</a:t>
            </a:r>
            <a:r>
              <a:rPr sz="2450" spc="44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4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inch</a:t>
            </a:r>
            <a:r>
              <a:rPr sz="2450" spc="45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of </a:t>
            </a:r>
            <a:r>
              <a:rPr sz="2450" spc="75" dirty="0">
                <a:latin typeface="Garamond"/>
                <a:cs typeface="Garamond"/>
              </a:rPr>
              <a:t>Galaxy</a:t>
            </a:r>
            <a:r>
              <a:rPr sz="2450" spc="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0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doubled</a:t>
            </a:r>
            <a:r>
              <a:rPr sz="2450" spc="4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its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distance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from</a:t>
            </a:r>
            <a:r>
              <a:rPr sz="2450" spc="4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Galaxy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0,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while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everything</a:t>
            </a:r>
            <a:r>
              <a:rPr sz="2450" spc="4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else </a:t>
            </a:r>
            <a:r>
              <a:rPr sz="2450" spc="-25" dirty="0">
                <a:latin typeface="Garamond"/>
                <a:cs typeface="Garamond"/>
              </a:rPr>
              <a:t>moved</a:t>
            </a:r>
            <a:r>
              <a:rPr sz="2450" spc="-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outward</a:t>
            </a:r>
            <a:r>
              <a:rPr sz="2450" spc="-2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by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exactly</a:t>
            </a:r>
            <a:r>
              <a:rPr sz="2450" spc="-25" dirty="0">
                <a:latin typeface="Garamond"/>
                <a:cs typeface="Garamond"/>
              </a:rPr>
              <a:t> one </a:t>
            </a:r>
            <a:r>
              <a:rPr sz="2450" dirty="0">
                <a:latin typeface="Garamond"/>
                <a:cs typeface="Garamond"/>
              </a:rPr>
              <a:t>inch.</a:t>
            </a:r>
            <a:r>
              <a:rPr sz="2450" spc="390" dirty="0">
                <a:latin typeface="Garamond"/>
                <a:cs typeface="Garamond"/>
              </a:rPr>
              <a:t> </a:t>
            </a:r>
            <a:r>
              <a:rPr sz="2450" spc="110" dirty="0">
                <a:latin typeface="Garamond"/>
                <a:cs typeface="Garamond"/>
              </a:rPr>
              <a:t>But</a:t>
            </a:r>
            <a:r>
              <a:rPr sz="2450" spc="-3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any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expansion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other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than </a:t>
            </a:r>
            <a:r>
              <a:rPr sz="2450" dirty="0">
                <a:latin typeface="Garamond"/>
                <a:cs typeface="Garamond"/>
              </a:rPr>
              <a:t>Hubble-</a:t>
            </a:r>
            <a:r>
              <a:rPr sz="2450" spc="95" dirty="0">
                <a:latin typeface="Garamond"/>
                <a:cs typeface="Garamond"/>
              </a:rPr>
              <a:t>Lem</a:t>
            </a:r>
            <a:r>
              <a:rPr sz="2450" spc="-140" dirty="0">
                <a:latin typeface="Garamond"/>
                <a:cs typeface="Garamond"/>
              </a:rPr>
              <a:t>a</a:t>
            </a:r>
            <a:r>
              <a:rPr sz="2450" spc="-540" dirty="0">
                <a:latin typeface="Garamond"/>
                <a:cs typeface="Garamond"/>
              </a:rPr>
              <a:t>ˆ</a:t>
            </a:r>
            <a:r>
              <a:rPr sz="2450" spc="95" dirty="0">
                <a:latin typeface="Garamond"/>
                <a:cs typeface="Garamond"/>
              </a:rPr>
              <a:t>ıtre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expansion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violate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homogeneity,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meaning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expansion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look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different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different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places.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64859" y="878291"/>
            <a:ext cx="270954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14.4.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FRIEDMANN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8819" y="1238181"/>
            <a:ext cx="3510915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695325" algn="l"/>
              </a:tabLst>
            </a:pPr>
            <a:r>
              <a:rPr sz="1700" b="1" spc="-20" dirty="0">
                <a:latin typeface="Georgia"/>
                <a:cs typeface="Georgia"/>
              </a:rPr>
              <a:t>14.4</a:t>
            </a:r>
            <a:r>
              <a:rPr sz="1700" b="1" dirty="0">
                <a:latin typeface="Georgia"/>
                <a:cs typeface="Georgia"/>
              </a:rPr>
              <a:t>	The</a:t>
            </a:r>
            <a:r>
              <a:rPr sz="1700" b="1" spc="120" dirty="0">
                <a:latin typeface="Georgia"/>
                <a:cs typeface="Georgia"/>
              </a:rPr>
              <a:t> </a:t>
            </a:r>
            <a:r>
              <a:rPr sz="1700" b="1" spc="-70" dirty="0">
                <a:latin typeface="Georgia"/>
                <a:cs typeface="Georgia"/>
              </a:rPr>
              <a:t>Friedmann</a:t>
            </a:r>
            <a:r>
              <a:rPr sz="1700" b="1" spc="120" dirty="0">
                <a:latin typeface="Georgia"/>
                <a:cs typeface="Georgia"/>
              </a:rPr>
              <a:t> </a:t>
            </a:r>
            <a:r>
              <a:rPr sz="1700" b="1" spc="-45" dirty="0">
                <a:latin typeface="Georgia"/>
                <a:cs typeface="Georgia"/>
              </a:rPr>
              <a:t>Equations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509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264479" y="878291"/>
            <a:ext cx="270954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14.4.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FRIEDMANN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559879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The</a:t>
            </a:r>
            <a:r>
              <a:rPr spc="215" dirty="0"/>
              <a:t> </a:t>
            </a:r>
            <a:r>
              <a:rPr dirty="0"/>
              <a:t>equation</a:t>
            </a:r>
            <a:r>
              <a:rPr spc="215" dirty="0"/>
              <a:t> </a:t>
            </a:r>
            <a:r>
              <a:rPr b="0" i="1" spc="-260" dirty="0">
                <a:latin typeface="Bookman Old Style"/>
                <a:cs typeface="Bookman Old Style"/>
              </a:rPr>
              <a:t>a</a:t>
            </a:r>
            <a:r>
              <a:rPr b="0" i="1" spc="30" dirty="0">
                <a:latin typeface="Bookman Old Style"/>
                <a:cs typeface="Bookman Old Style"/>
              </a:rPr>
              <a:t> </a:t>
            </a:r>
            <a:r>
              <a:rPr spc="130" dirty="0"/>
              <a:t>=</a:t>
            </a:r>
            <a:r>
              <a:rPr spc="160" dirty="0"/>
              <a:t> </a:t>
            </a:r>
            <a:r>
              <a:rPr dirty="0"/>
              <a:t>2</a:t>
            </a:r>
            <a:r>
              <a:rPr spc="225" dirty="0"/>
              <a:t> </a:t>
            </a:r>
            <a:r>
              <a:rPr dirty="0"/>
              <a:t>tells</a:t>
            </a:r>
            <a:r>
              <a:rPr spc="225" dirty="0"/>
              <a:t> </a:t>
            </a:r>
            <a:r>
              <a:rPr dirty="0"/>
              <a:t>us.</a:t>
            </a:r>
            <a:r>
              <a:rPr spc="-185" dirty="0"/>
              <a:t> </a:t>
            </a:r>
            <a:r>
              <a:rPr spc="75" dirty="0"/>
              <a:t>.</a:t>
            </a:r>
            <a:r>
              <a:rPr spc="-175" dirty="0"/>
              <a:t> </a:t>
            </a:r>
            <a:r>
              <a:rPr spc="75" dirty="0"/>
              <a:t>.</a:t>
            </a:r>
            <a:r>
              <a:rPr spc="-180" dirty="0"/>
              <a:t> </a:t>
            </a:r>
            <a:r>
              <a:rPr dirty="0"/>
              <a:t>(Choose</a:t>
            </a:r>
            <a:r>
              <a:rPr spc="225" dirty="0"/>
              <a:t> </a:t>
            </a:r>
            <a:r>
              <a:rPr spc="-10" dirty="0"/>
              <a:t>one.)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5605" algn="l"/>
              </a:tabLst>
            </a:pPr>
            <a:r>
              <a:rPr dirty="0"/>
              <a:t>The</a:t>
            </a:r>
            <a:r>
              <a:rPr spc="415" dirty="0"/>
              <a:t> </a:t>
            </a:r>
            <a:r>
              <a:rPr dirty="0"/>
              <a:t>distance</a:t>
            </a:r>
            <a:r>
              <a:rPr spc="415" dirty="0"/>
              <a:t> </a:t>
            </a:r>
            <a:r>
              <a:rPr dirty="0"/>
              <a:t>to</a:t>
            </a:r>
            <a:r>
              <a:rPr spc="415" dirty="0"/>
              <a:t> </a:t>
            </a:r>
            <a:r>
              <a:rPr spc="130" dirty="0"/>
              <a:t>a</a:t>
            </a:r>
            <a:r>
              <a:rPr spc="415" dirty="0"/>
              <a:t> </a:t>
            </a:r>
            <a:r>
              <a:rPr spc="70" dirty="0"/>
              <a:t>distant</a:t>
            </a:r>
            <a:r>
              <a:rPr spc="409" dirty="0"/>
              <a:t> </a:t>
            </a:r>
            <a:r>
              <a:rPr spc="95" dirty="0"/>
              <a:t>galaxy</a:t>
            </a:r>
            <a:r>
              <a:rPr spc="415" dirty="0"/>
              <a:t> </a:t>
            </a:r>
            <a:r>
              <a:rPr dirty="0"/>
              <a:t>is</a:t>
            </a:r>
            <a:r>
              <a:rPr spc="415" dirty="0"/>
              <a:t> </a:t>
            </a:r>
            <a:r>
              <a:rPr dirty="0"/>
              <a:t>twice</a:t>
            </a:r>
            <a:r>
              <a:rPr spc="415" dirty="0"/>
              <a:t> </a:t>
            </a:r>
            <a:r>
              <a:rPr spc="80" dirty="0"/>
              <a:t>what</a:t>
            </a:r>
            <a:r>
              <a:rPr spc="405" dirty="0"/>
              <a:t> </a:t>
            </a:r>
            <a:r>
              <a:rPr spc="114" dirty="0"/>
              <a:t>that</a:t>
            </a:r>
            <a:r>
              <a:rPr spc="409" dirty="0"/>
              <a:t> </a:t>
            </a:r>
            <a:r>
              <a:rPr spc="-10" dirty="0"/>
              <a:t>distance 	</a:t>
            </a:r>
            <a:r>
              <a:rPr dirty="0"/>
              <a:t>was</a:t>
            </a:r>
            <a:r>
              <a:rPr spc="55" dirty="0"/>
              <a:t> </a:t>
            </a:r>
            <a:r>
              <a:rPr spc="145" dirty="0"/>
              <a:t>at</a:t>
            </a:r>
            <a:r>
              <a:rPr spc="100" dirty="0"/>
              <a:t> </a:t>
            </a:r>
            <a:r>
              <a:rPr dirty="0"/>
              <a:t>some</a:t>
            </a:r>
            <a:r>
              <a:rPr spc="100" dirty="0"/>
              <a:t> </a:t>
            </a:r>
            <a:r>
              <a:rPr spc="85" dirty="0"/>
              <a:t>arbitrarily</a:t>
            </a:r>
            <a:r>
              <a:rPr spc="100" dirty="0"/>
              <a:t> </a:t>
            </a:r>
            <a:r>
              <a:rPr dirty="0"/>
              <a:t>chosen</a:t>
            </a:r>
            <a:r>
              <a:rPr spc="95" dirty="0"/>
              <a:t> </a:t>
            </a:r>
            <a:r>
              <a:rPr b="0" i="1" spc="-260" dirty="0">
                <a:latin typeface="Bookman Old Style"/>
                <a:cs typeface="Bookman Old Style"/>
              </a:rPr>
              <a:t>a</a:t>
            </a:r>
            <a:r>
              <a:rPr b="0" i="1" spc="-55" dirty="0">
                <a:latin typeface="Bookman Old Style"/>
                <a:cs typeface="Bookman Old Style"/>
              </a:rPr>
              <a:t> </a:t>
            </a:r>
            <a:r>
              <a:rPr spc="130" dirty="0"/>
              <a:t>=</a:t>
            </a:r>
            <a:r>
              <a:rPr spc="45" dirty="0"/>
              <a:t> </a:t>
            </a:r>
            <a:r>
              <a:rPr dirty="0"/>
              <a:t>1</a:t>
            </a:r>
            <a:r>
              <a:rPr spc="105" dirty="0"/>
              <a:t> </a:t>
            </a:r>
            <a:r>
              <a:rPr spc="-10" dirty="0"/>
              <a:t>moment.</a:t>
            </a:r>
          </a:p>
          <a:p>
            <a:pPr marL="393700" marR="508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5605" algn="l"/>
              </a:tabLst>
            </a:pPr>
            <a:r>
              <a:rPr dirty="0"/>
              <a:t>The</a:t>
            </a:r>
            <a:r>
              <a:rPr spc="355" dirty="0"/>
              <a:t> </a:t>
            </a:r>
            <a:r>
              <a:rPr spc="55" dirty="0"/>
              <a:t>radius</a:t>
            </a:r>
            <a:r>
              <a:rPr spc="345" dirty="0"/>
              <a:t> </a:t>
            </a:r>
            <a:r>
              <a:rPr dirty="0"/>
              <a:t>of</a:t>
            </a:r>
            <a:r>
              <a:rPr spc="355" dirty="0"/>
              <a:t> </a:t>
            </a:r>
            <a:r>
              <a:rPr dirty="0"/>
              <a:t>the</a:t>
            </a:r>
            <a:r>
              <a:rPr spc="355" dirty="0"/>
              <a:t> </a:t>
            </a:r>
            <a:r>
              <a:rPr dirty="0"/>
              <a:t>observable</a:t>
            </a:r>
            <a:r>
              <a:rPr spc="355" dirty="0"/>
              <a:t> </a:t>
            </a:r>
            <a:r>
              <a:rPr dirty="0"/>
              <a:t>universe</a:t>
            </a:r>
            <a:r>
              <a:rPr spc="350" dirty="0"/>
              <a:t> </a:t>
            </a:r>
            <a:r>
              <a:rPr dirty="0"/>
              <a:t>is</a:t>
            </a:r>
            <a:r>
              <a:rPr spc="350" dirty="0"/>
              <a:t> </a:t>
            </a:r>
            <a:r>
              <a:rPr dirty="0"/>
              <a:t>twice</a:t>
            </a:r>
            <a:r>
              <a:rPr spc="355" dirty="0"/>
              <a:t> </a:t>
            </a:r>
            <a:r>
              <a:rPr spc="80" dirty="0"/>
              <a:t>what</a:t>
            </a:r>
            <a:r>
              <a:rPr spc="345" dirty="0"/>
              <a:t> </a:t>
            </a:r>
            <a:r>
              <a:rPr spc="114" dirty="0"/>
              <a:t>that</a:t>
            </a:r>
            <a:r>
              <a:rPr spc="350" dirty="0"/>
              <a:t> </a:t>
            </a:r>
            <a:r>
              <a:rPr spc="-20" dirty="0"/>
              <a:t>dis- 	</a:t>
            </a:r>
            <a:r>
              <a:rPr spc="50" dirty="0"/>
              <a:t>tance</a:t>
            </a:r>
            <a:r>
              <a:rPr spc="75" dirty="0"/>
              <a:t> </a:t>
            </a:r>
            <a:r>
              <a:rPr dirty="0"/>
              <a:t>was</a:t>
            </a:r>
            <a:r>
              <a:rPr spc="105" dirty="0"/>
              <a:t> </a:t>
            </a:r>
            <a:r>
              <a:rPr spc="145" dirty="0"/>
              <a:t>at</a:t>
            </a:r>
            <a:r>
              <a:rPr spc="105" dirty="0"/>
              <a:t> </a:t>
            </a:r>
            <a:r>
              <a:rPr dirty="0"/>
              <a:t>some</a:t>
            </a:r>
            <a:r>
              <a:rPr spc="110" dirty="0"/>
              <a:t> </a:t>
            </a:r>
            <a:r>
              <a:rPr spc="85" dirty="0"/>
              <a:t>arbitrarily</a:t>
            </a:r>
            <a:r>
              <a:rPr spc="110" dirty="0"/>
              <a:t> </a:t>
            </a:r>
            <a:r>
              <a:rPr dirty="0"/>
              <a:t>chosen</a:t>
            </a:r>
            <a:r>
              <a:rPr spc="100" dirty="0"/>
              <a:t> </a:t>
            </a:r>
            <a:r>
              <a:rPr b="0" i="1" spc="-260" dirty="0">
                <a:latin typeface="Bookman Old Style"/>
                <a:cs typeface="Bookman Old Style"/>
              </a:rPr>
              <a:t>a</a:t>
            </a:r>
            <a:r>
              <a:rPr b="0" i="1" spc="-50" dirty="0">
                <a:latin typeface="Bookman Old Style"/>
                <a:cs typeface="Bookman Old Style"/>
              </a:rPr>
              <a:t> </a:t>
            </a:r>
            <a:r>
              <a:rPr spc="130" dirty="0"/>
              <a:t>=</a:t>
            </a:r>
            <a:r>
              <a:rPr spc="50" dirty="0"/>
              <a:t> </a:t>
            </a:r>
            <a:r>
              <a:rPr dirty="0"/>
              <a:t>1</a:t>
            </a:r>
            <a:r>
              <a:rPr spc="110" dirty="0"/>
              <a:t> </a:t>
            </a:r>
            <a:r>
              <a:rPr spc="-10" dirty="0"/>
              <a:t>moment.</a:t>
            </a:r>
          </a:p>
          <a:p>
            <a:pPr marL="393700" marR="50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5605" algn="l"/>
              </a:tabLst>
            </a:pPr>
            <a:r>
              <a:rPr dirty="0"/>
              <a:t>The</a:t>
            </a:r>
            <a:r>
              <a:rPr spc="165" dirty="0"/>
              <a:t> </a:t>
            </a:r>
            <a:r>
              <a:rPr dirty="0"/>
              <a:t>universe</a:t>
            </a:r>
            <a:r>
              <a:rPr spc="180" dirty="0"/>
              <a:t> </a:t>
            </a:r>
            <a:r>
              <a:rPr dirty="0"/>
              <a:t>is</a:t>
            </a:r>
            <a:r>
              <a:rPr spc="170" dirty="0"/>
              <a:t> </a:t>
            </a:r>
            <a:r>
              <a:rPr dirty="0"/>
              <a:t>expanding</a:t>
            </a:r>
            <a:r>
              <a:rPr spc="180" dirty="0"/>
              <a:t> </a:t>
            </a:r>
            <a:r>
              <a:rPr dirty="0"/>
              <a:t>twice</a:t>
            </a:r>
            <a:r>
              <a:rPr spc="175" dirty="0"/>
              <a:t> </a:t>
            </a:r>
            <a:r>
              <a:rPr spc="65" dirty="0"/>
              <a:t>as</a:t>
            </a:r>
            <a:r>
              <a:rPr spc="170" dirty="0"/>
              <a:t> </a:t>
            </a:r>
            <a:r>
              <a:rPr dirty="0"/>
              <a:t>fast</a:t>
            </a:r>
            <a:r>
              <a:rPr spc="180" dirty="0"/>
              <a:t> </a:t>
            </a:r>
            <a:r>
              <a:rPr spc="65" dirty="0"/>
              <a:t>as</a:t>
            </a:r>
            <a:r>
              <a:rPr spc="170" dirty="0"/>
              <a:t> </a:t>
            </a:r>
            <a:r>
              <a:rPr spc="105" dirty="0"/>
              <a:t>it</a:t>
            </a:r>
            <a:r>
              <a:rPr spc="180" dirty="0"/>
              <a:t> </a:t>
            </a:r>
            <a:r>
              <a:rPr dirty="0"/>
              <a:t>was</a:t>
            </a:r>
            <a:r>
              <a:rPr spc="175" dirty="0"/>
              <a:t> </a:t>
            </a:r>
            <a:r>
              <a:rPr spc="145" dirty="0"/>
              <a:t>at</a:t>
            </a:r>
            <a:r>
              <a:rPr spc="175" dirty="0"/>
              <a:t> </a:t>
            </a:r>
            <a:r>
              <a:rPr dirty="0"/>
              <a:t>some</a:t>
            </a:r>
            <a:r>
              <a:rPr spc="175" dirty="0"/>
              <a:t> </a:t>
            </a:r>
            <a:r>
              <a:rPr spc="-10" dirty="0"/>
              <a:t>arbi- 	</a:t>
            </a:r>
            <a:r>
              <a:rPr spc="100" dirty="0"/>
              <a:t>trarily</a:t>
            </a:r>
            <a:r>
              <a:rPr spc="40" dirty="0"/>
              <a:t> </a:t>
            </a:r>
            <a:r>
              <a:rPr dirty="0"/>
              <a:t>chosen</a:t>
            </a:r>
            <a:r>
              <a:rPr spc="85" dirty="0"/>
              <a:t> </a:t>
            </a:r>
            <a:r>
              <a:rPr b="0" i="1" spc="-260" dirty="0">
                <a:latin typeface="Bookman Old Style"/>
                <a:cs typeface="Bookman Old Style"/>
              </a:rPr>
              <a:t>a</a:t>
            </a:r>
            <a:r>
              <a:rPr b="0" i="1" spc="-50" dirty="0">
                <a:latin typeface="Bookman Old Style"/>
                <a:cs typeface="Bookman Old Style"/>
              </a:rPr>
              <a:t> </a:t>
            </a:r>
            <a:r>
              <a:rPr spc="130" dirty="0"/>
              <a:t>=</a:t>
            </a:r>
            <a:r>
              <a:rPr spc="35" dirty="0"/>
              <a:t> </a:t>
            </a:r>
            <a:r>
              <a:rPr dirty="0"/>
              <a:t>1</a:t>
            </a:r>
            <a:r>
              <a:rPr spc="95" dirty="0"/>
              <a:t> </a:t>
            </a:r>
            <a:r>
              <a:rPr spc="-10" dirty="0"/>
              <a:t>moment.</a:t>
            </a: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dirty="0"/>
              <a:t>The</a:t>
            </a:r>
            <a:r>
              <a:rPr spc="190" dirty="0"/>
              <a:t> </a:t>
            </a:r>
            <a:r>
              <a:rPr spc="45" dirty="0"/>
              <a:t>density</a:t>
            </a:r>
            <a:r>
              <a:rPr spc="190" dirty="0"/>
              <a:t> </a:t>
            </a:r>
            <a:r>
              <a:rPr dirty="0"/>
              <a:t>of</a:t>
            </a:r>
            <a:r>
              <a:rPr spc="190" dirty="0"/>
              <a:t> </a:t>
            </a:r>
            <a:r>
              <a:rPr dirty="0"/>
              <a:t>the</a:t>
            </a:r>
            <a:r>
              <a:rPr spc="185" dirty="0"/>
              <a:t> </a:t>
            </a:r>
            <a:r>
              <a:rPr dirty="0"/>
              <a:t>universe</a:t>
            </a:r>
            <a:r>
              <a:rPr spc="190" dirty="0"/>
              <a:t> </a:t>
            </a:r>
            <a:r>
              <a:rPr dirty="0"/>
              <a:t>is</a:t>
            </a:r>
            <a:r>
              <a:rPr spc="185" dirty="0"/>
              <a:t> </a:t>
            </a:r>
            <a:r>
              <a:rPr dirty="0"/>
              <a:t>twice</a:t>
            </a:r>
            <a:r>
              <a:rPr spc="190" dirty="0"/>
              <a:t> </a:t>
            </a:r>
            <a:r>
              <a:rPr dirty="0"/>
              <a:t>the</a:t>
            </a:r>
            <a:r>
              <a:rPr spc="190" dirty="0"/>
              <a:t> </a:t>
            </a:r>
            <a:r>
              <a:rPr spc="50" dirty="0"/>
              <a:t>critical</a:t>
            </a:r>
            <a:r>
              <a:rPr spc="190" dirty="0"/>
              <a:t> </a:t>
            </a:r>
            <a:r>
              <a:rPr spc="-10" dirty="0"/>
              <a:t>density.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509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264479" y="878291"/>
            <a:ext cx="270954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14.4.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FRIEDMANN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559879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The</a:t>
            </a:r>
            <a:r>
              <a:rPr spc="215" dirty="0"/>
              <a:t> </a:t>
            </a:r>
            <a:r>
              <a:rPr dirty="0"/>
              <a:t>equation</a:t>
            </a:r>
            <a:r>
              <a:rPr spc="215" dirty="0"/>
              <a:t> </a:t>
            </a:r>
            <a:r>
              <a:rPr b="0" i="1" spc="-260" dirty="0">
                <a:latin typeface="Bookman Old Style"/>
                <a:cs typeface="Bookman Old Style"/>
              </a:rPr>
              <a:t>a</a:t>
            </a:r>
            <a:r>
              <a:rPr b="0" i="1" spc="30" dirty="0">
                <a:latin typeface="Bookman Old Style"/>
                <a:cs typeface="Bookman Old Style"/>
              </a:rPr>
              <a:t> </a:t>
            </a:r>
            <a:r>
              <a:rPr spc="130" dirty="0"/>
              <a:t>=</a:t>
            </a:r>
            <a:r>
              <a:rPr spc="160" dirty="0"/>
              <a:t> </a:t>
            </a:r>
            <a:r>
              <a:rPr dirty="0"/>
              <a:t>2</a:t>
            </a:r>
            <a:r>
              <a:rPr spc="225" dirty="0"/>
              <a:t> </a:t>
            </a:r>
            <a:r>
              <a:rPr dirty="0"/>
              <a:t>tells</a:t>
            </a:r>
            <a:r>
              <a:rPr spc="225" dirty="0"/>
              <a:t> </a:t>
            </a:r>
            <a:r>
              <a:rPr dirty="0"/>
              <a:t>us.</a:t>
            </a:r>
            <a:r>
              <a:rPr spc="-185" dirty="0"/>
              <a:t> </a:t>
            </a:r>
            <a:r>
              <a:rPr spc="75" dirty="0"/>
              <a:t>.</a:t>
            </a:r>
            <a:r>
              <a:rPr spc="-175" dirty="0"/>
              <a:t> </a:t>
            </a:r>
            <a:r>
              <a:rPr spc="75" dirty="0"/>
              <a:t>.</a:t>
            </a:r>
            <a:r>
              <a:rPr spc="-180" dirty="0"/>
              <a:t> </a:t>
            </a:r>
            <a:r>
              <a:rPr dirty="0"/>
              <a:t>(Choose</a:t>
            </a:r>
            <a:r>
              <a:rPr spc="225" dirty="0"/>
              <a:t> </a:t>
            </a:r>
            <a:r>
              <a:rPr spc="-10" dirty="0"/>
              <a:t>one.)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</a:tabLst>
            </a:pPr>
            <a:r>
              <a:rPr dirty="0"/>
              <a:t>The</a:t>
            </a:r>
            <a:r>
              <a:rPr spc="415" dirty="0"/>
              <a:t> </a:t>
            </a:r>
            <a:r>
              <a:rPr dirty="0"/>
              <a:t>distance</a:t>
            </a:r>
            <a:r>
              <a:rPr spc="415" dirty="0"/>
              <a:t> </a:t>
            </a:r>
            <a:r>
              <a:rPr dirty="0"/>
              <a:t>to</a:t>
            </a:r>
            <a:r>
              <a:rPr spc="415" dirty="0"/>
              <a:t> </a:t>
            </a:r>
            <a:r>
              <a:rPr spc="130" dirty="0"/>
              <a:t>a</a:t>
            </a:r>
            <a:r>
              <a:rPr spc="415" dirty="0"/>
              <a:t> </a:t>
            </a:r>
            <a:r>
              <a:rPr spc="70" dirty="0"/>
              <a:t>distant</a:t>
            </a:r>
            <a:r>
              <a:rPr spc="409" dirty="0"/>
              <a:t> </a:t>
            </a:r>
            <a:r>
              <a:rPr spc="95" dirty="0"/>
              <a:t>galaxy</a:t>
            </a:r>
            <a:r>
              <a:rPr spc="415" dirty="0"/>
              <a:t> </a:t>
            </a:r>
            <a:r>
              <a:rPr dirty="0"/>
              <a:t>is</a:t>
            </a:r>
            <a:r>
              <a:rPr spc="415" dirty="0"/>
              <a:t> </a:t>
            </a:r>
            <a:r>
              <a:rPr dirty="0"/>
              <a:t>twice</a:t>
            </a:r>
            <a:r>
              <a:rPr spc="415" dirty="0"/>
              <a:t> </a:t>
            </a:r>
            <a:r>
              <a:rPr spc="80" dirty="0"/>
              <a:t>what</a:t>
            </a:r>
            <a:r>
              <a:rPr spc="405" dirty="0"/>
              <a:t> </a:t>
            </a:r>
            <a:r>
              <a:rPr spc="114" dirty="0"/>
              <a:t>that</a:t>
            </a:r>
            <a:r>
              <a:rPr spc="409" dirty="0"/>
              <a:t> </a:t>
            </a:r>
            <a:r>
              <a:rPr spc="-10" dirty="0"/>
              <a:t>distance 	</a:t>
            </a:r>
            <a:r>
              <a:rPr dirty="0"/>
              <a:t>was</a:t>
            </a:r>
            <a:r>
              <a:rPr spc="55" dirty="0"/>
              <a:t> </a:t>
            </a:r>
            <a:r>
              <a:rPr spc="145" dirty="0"/>
              <a:t>at</a:t>
            </a:r>
            <a:r>
              <a:rPr spc="100" dirty="0"/>
              <a:t> </a:t>
            </a:r>
            <a:r>
              <a:rPr dirty="0"/>
              <a:t>some</a:t>
            </a:r>
            <a:r>
              <a:rPr spc="100" dirty="0"/>
              <a:t> </a:t>
            </a:r>
            <a:r>
              <a:rPr spc="85" dirty="0"/>
              <a:t>arbitrarily</a:t>
            </a:r>
            <a:r>
              <a:rPr spc="100" dirty="0"/>
              <a:t> </a:t>
            </a:r>
            <a:r>
              <a:rPr dirty="0"/>
              <a:t>chosen</a:t>
            </a:r>
            <a:r>
              <a:rPr spc="95" dirty="0"/>
              <a:t> </a:t>
            </a:r>
            <a:r>
              <a:rPr b="0" i="1" spc="-260" dirty="0">
                <a:latin typeface="Bookman Old Style"/>
                <a:cs typeface="Bookman Old Style"/>
              </a:rPr>
              <a:t>a</a:t>
            </a:r>
            <a:r>
              <a:rPr b="0" i="1" spc="-55" dirty="0">
                <a:latin typeface="Bookman Old Style"/>
                <a:cs typeface="Bookman Old Style"/>
              </a:rPr>
              <a:t> </a:t>
            </a:r>
            <a:r>
              <a:rPr spc="130" dirty="0"/>
              <a:t>=</a:t>
            </a:r>
            <a:r>
              <a:rPr spc="45" dirty="0"/>
              <a:t> </a:t>
            </a:r>
            <a:r>
              <a:rPr dirty="0"/>
              <a:t>1</a:t>
            </a:r>
            <a:r>
              <a:rPr spc="105" dirty="0"/>
              <a:t> </a:t>
            </a:r>
            <a:r>
              <a:rPr spc="-10" dirty="0"/>
              <a:t>moment.</a:t>
            </a:r>
          </a:p>
          <a:p>
            <a:pPr marL="393700" marR="508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dirty="0"/>
              <a:t>The</a:t>
            </a:r>
            <a:r>
              <a:rPr spc="355" dirty="0"/>
              <a:t> </a:t>
            </a:r>
            <a:r>
              <a:rPr spc="55" dirty="0"/>
              <a:t>radius</a:t>
            </a:r>
            <a:r>
              <a:rPr spc="345" dirty="0"/>
              <a:t> </a:t>
            </a:r>
            <a:r>
              <a:rPr dirty="0"/>
              <a:t>of</a:t>
            </a:r>
            <a:r>
              <a:rPr spc="355" dirty="0"/>
              <a:t> </a:t>
            </a:r>
            <a:r>
              <a:rPr dirty="0"/>
              <a:t>the</a:t>
            </a:r>
            <a:r>
              <a:rPr spc="355" dirty="0"/>
              <a:t> </a:t>
            </a:r>
            <a:r>
              <a:rPr dirty="0"/>
              <a:t>observable</a:t>
            </a:r>
            <a:r>
              <a:rPr spc="355" dirty="0"/>
              <a:t> </a:t>
            </a:r>
            <a:r>
              <a:rPr dirty="0"/>
              <a:t>universe</a:t>
            </a:r>
            <a:r>
              <a:rPr spc="350" dirty="0"/>
              <a:t> </a:t>
            </a:r>
            <a:r>
              <a:rPr dirty="0"/>
              <a:t>is</a:t>
            </a:r>
            <a:r>
              <a:rPr spc="350" dirty="0"/>
              <a:t> </a:t>
            </a:r>
            <a:r>
              <a:rPr dirty="0"/>
              <a:t>twice</a:t>
            </a:r>
            <a:r>
              <a:rPr spc="355" dirty="0"/>
              <a:t> </a:t>
            </a:r>
            <a:r>
              <a:rPr spc="80" dirty="0"/>
              <a:t>what</a:t>
            </a:r>
            <a:r>
              <a:rPr spc="345" dirty="0"/>
              <a:t> </a:t>
            </a:r>
            <a:r>
              <a:rPr spc="114" dirty="0"/>
              <a:t>that</a:t>
            </a:r>
            <a:r>
              <a:rPr spc="350" dirty="0"/>
              <a:t> </a:t>
            </a:r>
            <a:r>
              <a:rPr spc="-20" dirty="0"/>
              <a:t>dis- 	</a:t>
            </a:r>
            <a:r>
              <a:rPr spc="50" dirty="0"/>
              <a:t>tance</a:t>
            </a:r>
            <a:r>
              <a:rPr spc="75" dirty="0"/>
              <a:t> </a:t>
            </a:r>
            <a:r>
              <a:rPr dirty="0"/>
              <a:t>was</a:t>
            </a:r>
            <a:r>
              <a:rPr spc="105" dirty="0"/>
              <a:t> </a:t>
            </a:r>
            <a:r>
              <a:rPr spc="145" dirty="0"/>
              <a:t>at</a:t>
            </a:r>
            <a:r>
              <a:rPr spc="105" dirty="0"/>
              <a:t> </a:t>
            </a:r>
            <a:r>
              <a:rPr dirty="0"/>
              <a:t>some</a:t>
            </a:r>
            <a:r>
              <a:rPr spc="110" dirty="0"/>
              <a:t> </a:t>
            </a:r>
            <a:r>
              <a:rPr spc="85" dirty="0"/>
              <a:t>arbitrarily</a:t>
            </a:r>
            <a:r>
              <a:rPr spc="110" dirty="0"/>
              <a:t> </a:t>
            </a:r>
            <a:r>
              <a:rPr dirty="0"/>
              <a:t>chosen</a:t>
            </a:r>
            <a:r>
              <a:rPr spc="100" dirty="0"/>
              <a:t> </a:t>
            </a:r>
            <a:r>
              <a:rPr b="0" i="1" spc="-260" dirty="0">
                <a:latin typeface="Bookman Old Style"/>
                <a:cs typeface="Bookman Old Style"/>
              </a:rPr>
              <a:t>a</a:t>
            </a:r>
            <a:r>
              <a:rPr b="0" i="1" spc="-50" dirty="0">
                <a:latin typeface="Bookman Old Style"/>
                <a:cs typeface="Bookman Old Style"/>
              </a:rPr>
              <a:t> </a:t>
            </a:r>
            <a:r>
              <a:rPr spc="130" dirty="0"/>
              <a:t>=</a:t>
            </a:r>
            <a:r>
              <a:rPr spc="50" dirty="0"/>
              <a:t> </a:t>
            </a:r>
            <a:r>
              <a:rPr dirty="0"/>
              <a:t>1</a:t>
            </a:r>
            <a:r>
              <a:rPr spc="110" dirty="0"/>
              <a:t> </a:t>
            </a:r>
            <a:r>
              <a:rPr spc="-10" dirty="0"/>
              <a:t>moment.</a:t>
            </a:r>
          </a:p>
          <a:p>
            <a:pPr marL="393700" marR="50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dirty="0"/>
              <a:t>The</a:t>
            </a:r>
            <a:r>
              <a:rPr spc="165" dirty="0"/>
              <a:t> </a:t>
            </a:r>
            <a:r>
              <a:rPr dirty="0"/>
              <a:t>universe</a:t>
            </a:r>
            <a:r>
              <a:rPr spc="180" dirty="0"/>
              <a:t> </a:t>
            </a:r>
            <a:r>
              <a:rPr dirty="0"/>
              <a:t>is</a:t>
            </a:r>
            <a:r>
              <a:rPr spc="170" dirty="0"/>
              <a:t> </a:t>
            </a:r>
            <a:r>
              <a:rPr dirty="0"/>
              <a:t>expanding</a:t>
            </a:r>
            <a:r>
              <a:rPr spc="180" dirty="0"/>
              <a:t> </a:t>
            </a:r>
            <a:r>
              <a:rPr dirty="0"/>
              <a:t>twice</a:t>
            </a:r>
            <a:r>
              <a:rPr spc="175" dirty="0"/>
              <a:t> </a:t>
            </a:r>
            <a:r>
              <a:rPr spc="65" dirty="0"/>
              <a:t>as</a:t>
            </a:r>
            <a:r>
              <a:rPr spc="170" dirty="0"/>
              <a:t> </a:t>
            </a:r>
            <a:r>
              <a:rPr dirty="0"/>
              <a:t>fast</a:t>
            </a:r>
            <a:r>
              <a:rPr spc="180" dirty="0"/>
              <a:t> </a:t>
            </a:r>
            <a:r>
              <a:rPr spc="65" dirty="0"/>
              <a:t>as</a:t>
            </a:r>
            <a:r>
              <a:rPr spc="170" dirty="0"/>
              <a:t> </a:t>
            </a:r>
            <a:r>
              <a:rPr spc="105" dirty="0"/>
              <a:t>it</a:t>
            </a:r>
            <a:r>
              <a:rPr spc="180" dirty="0"/>
              <a:t> </a:t>
            </a:r>
            <a:r>
              <a:rPr dirty="0"/>
              <a:t>was</a:t>
            </a:r>
            <a:r>
              <a:rPr spc="175" dirty="0"/>
              <a:t> </a:t>
            </a:r>
            <a:r>
              <a:rPr spc="145" dirty="0"/>
              <a:t>at</a:t>
            </a:r>
            <a:r>
              <a:rPr spc="175" dirty="0"/>
              <a:t> </a:t>
            </a:r>
            <a:r>
              <a:rPr dirty="0"/>
              <a:t>some</a:t>
            </a:r>
            <a:r>
              <a:rPr spc="175" dirty="0"/>
              <a:t> </a:t>
            </a:r>
            <a:r>
              <a:rPr spc="-10" dirty="0"/>
              <a:t>arbi- 	</a:t>
            </a:r>
            <a:r>
              <a:rPr spc="100" dirty="0"/>
              <a:t>trarily</a:t>
            </a:r>
            <a:r>
              <a:rPr spc="40" dirty="0"/>
              <a:t> </a:t>
            </a:r>
            <a:r>
              <a:rPr dirty="0"/>
              <a:t>chosen</a:t>
            </a:r>
            <a:r>
              <a:rPr spc="85" dirty="0"/>
              <a:t> </a:t>
            </a:r>
            <a:r>
              <a:rPr b="0" i="1" spc="-260" dirty="0">
                <a:latin typeface="Bookman Old Style"/>
                <a:cs typeface="Bookman Old Style"/>
              </a:rPr>
              <a:t>a</a:t>
            </a:r>
            <a:r>
              <a:rPr b="0" i="1" spc="-50" dirty="0">
                <a:latin typeface="Bookman Old Style"/>
                <a:cs typeface="Bookman Old Style"/>
              </a:rPr>
              <a:t> </a:t>
            </a:r>
            <a:r>
              <a:rPr spc="130" dirty="0"/>
              <a:t>=</a:t>
            </a:r>
            <a:r>
              <a:rPr spc="35" dirty="0"/>
              <a:t> </a:t>
            </a:r>
            <a:r>
              <a:rPr dirty="0"/>
              <a:t>1</a:t>
            </a:r>
            <a:r>
              <a:rPr spc="95" dirty="0"/>
              <a:t> </a:t>
            </a:r>
            <a:r>
              <a:rPr spc="-10" dirty="0"/>
              <a:t>moment.</a:t>
            </a: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dirty="0"/>
              <a:t>The</a:t>
            </a:r>
            <a:r>
              <a:rPr spc="190" dirty="0"/>
              <a:t> </a:t>
            </a:r>
            <a:r>
              <a:rPr spc="45" dirty="0"/>
              <a:t>density</a:t>
            </a:r>
            <a:r>
              <a:rPr spc="190" dirty="0"/>
              <a:t> </a:t>
            </a:r>
            <a:r>
              <a:rPr dirty="0"/>
              <a:t>of</a:t>
            </a:r>
            <a:r>
              <a:rPr spc="190" dirty="0"/>
              <a:t> </a:t>
            </a:r>
            <a:r>
              <a:rPr dirty="0"/>
              <a:t>the</a:t>
            </a:r>
            <a:r>
              <a:rPr spc="185" dirty="0"/>
              <a:t> </a:t>
            </a:r>
            <a:r>
              <a:rPr dirty="0"/>
              <a:t>universe</a:t>
            </a:r>
            <a:r>
              <a:rPr spc="190" dirty="0"/>
              <a:t> </a:t>
            </a:r>
            <a:r>
              <a:rPr dirty="0"/>
              <a:t>is</a:t>
            </a:r>
            <a:r>
              <a:rPr spc="185" dirty="0"/>
              <a:t> </a:t>
            </a:r>
            <a:r>
              <a:rPr dirty="0"/>
              <a:t>twice</a:t>
            </a:r>
            <a:r>
              <a:rPr spc="190" dirty="0"/>
              <a:t> </a:t>
            </a:r>
            <a:r>
              <a:rPr dirty="0"/>
              <a:t>the</a:t>
            </a:r>
            <a:r>
              <a:rPr spc="190" dirty="0"/>
              <a:t> </a:t>
            </a:r>
            <a:r>
              <a:rPr spc="50" dirty="0"/>
              <a:t>critical</a:t>
            </a:r>
            <a:r>
              <a:rPr spc="190" dirty="0"/>
              <a:t> </a:t>
            </a:r>
            <a:r>
              <a:rPr spc="-10" dirty="0"/>
              <a:t>density.</a:t>
            </a: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b="1" spc="-10" dirty="0">
                <a:latin typeface="Georgia"/>
                <a:cs typeface="Georgia"/>
              </a:rPr>
              <a:t>Solution:</a:t>
            </a:r>
            <a:r>
              <a:rPr b="1" dirty="0">
                <a:latin typeface="Georgia"/>
                <a:cs typeface="Georgia"/>
              </a:rPr>
              <a:t>	</a:t>
            </a:r>
            <a:r>
              <a:rPr spc="-50" dirty="0"/>
              <a:t>A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5815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14.4.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FRIEDMANN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27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For</a:t>
            </a:r>
            <a:r>
              <a:rPr spc="245" dirty="0"/>
              <a:t> </a:t>
            </a:r>
            <a:r>
              <a:rPr spc="130" dirty="0"/>
              <a:t>a</a:t>
            </a:r>
            <a:r>
              <a:rPr spc="240" dirty="0"/>
              <a:t> </a:t>
            </a:r>
            <a:r>
              <a:rPr spc="45" dirty="0"/>
              <a:t>matter-</a:t>
            </a:r>
            <a:r>
              <a:rPr spc="55" dirty="0"/>
              <a:t>dominated</a:t>
            </a:r>
            <a:r>
              <a:rPr spc="245" dirty="0"/>
              <a:t> </a:t>
            </a:r>
            <a:r>
              <a:rPr dirty="0"/>
              <a:t>universe,</a:t>
            </a:r>
            <a:r>
              <a:rPr spc="275" dirty="0"/>
              <a:t> </a:t>
            </a:r>
            <a:r>
              <a:rPr dirty="0"/>
              <a:t>the</a:t>
            </a:r>
            <a:r>
              <a:rPr spc="245" dirty="0"/>
              <a:t> </a:t>
            </a:r>
            <a:r>
              <a:rPr dirty="0"/>
              <a:t>sign</a:t>
            </a:r>
            <a:r>
              <a:rPr spc="240" dirty="0"/>
              <a:t> </a:t>
            </a:r>
            <a:r>
              <a:rPr dirty="0"/>
              <a:t>of</a:t>
            </a:r>
            <a:r>
              <a:rPr spc="225" dirty="0"/>
              <a:t> </a:t>
            </a:r>
            <a:r>
              <a:rPr b="0" i="1" dirty="0">
                <a:latin typeface="Bookman Old Style"/>
                <a:cs typeface="Bookman Old Style"/>
              </a:rPr>
              <a:t>k</a:t>
            </a:r>
            <a:r>
              <a:rPr b="0" i="1" spc="204" dirty="0">
                <a:latin typeface="Bookman Old Style"/>
                <a:cs typeface="Bookman Old Style"/>
              </a:rPr>
              <a:t> </a:t>
            </a:r>
            <a:r>
              <a:rPr dirty="0"/>
              <a:t>in</a:t>
            </a:r>
            <a:r>
              <a:rPr spc="245" dirty="0"/>
              <a:t> </a:t>
            </a:r>
            <a:r>
              <a:rPr dirty="0"/>
              <a:t>Equation</a:t>
            </a:r>
            <a:r>
              <a:rPr spc="240" dirty="0"/>
              <a:t> </a:t>
            </a:r>
            <a:r>
              <a:rPr spc="-20" dirty="0"/>
              <a:t>14.1 </a:t>
            </a:r>
            <a:r>
              <a:rPr spc="80" dirty="0"/>
              <a:t>(p.</a:t>
            </a:r>
            <a:r>
              <a:rPr spc="240" dirty="0"/>
              <a:t> </a:t>
            </a:r>
            <a:r>
              <a:rPr dirty="0"/>
              <a:t>672)</a:t>
            </a:r>
            <a:r>
              <a:rPr spc="235" dirty="0"/>
              <a:t> </a:t>
            </a:r>
            <a:r>
              <a:rPr dirty="0"/>
              <a:t>determines</a:t>
            </a:r>
            <a:r>
              <a:rPr spc="240" dirty="0"/>
              <a:t> </a:t>
            </a:r>
            <a:r>
              <a:rPr dirty="0"/>
              <a:t>which</a:t>
            </a:r>
            <a:r>
              <a:rPr spc="235" dirty="0"/>
              <a:t> </a:t>
            </a:r>
            <a:r>
              <a:rPr dirty="0"/>
              <a:t>of</a:t>
            </a:r>
            <a:r>
              <a:rPr spc="240" dirty="0"/>
              <a:t> </a:t>
            </a:r>
            <a:r>
              <a:rPr dirty="0"/>
              <a:t>the</a:t>
            </a:r>
            <a:r>
              <a:rPr spc="235" dirty="0"/>
              <a:t> </a:t>
            </a:r>
            <a:r>
              <a:rPr dirty="0"/>
              <a:t>following?</a:t>
            </a:r>
            <a:r>
              <a:rPr spc="25" dirty="0"/>
              <a:t>  </a:t>
            </a:r>
            <a:r>
              <a:rPr dirty="0"/>
              <a:t>(Choose</a:t>
            </a:r>
            <a:r>
              <a:rPr spc="240" dirty="0"/>
              <a:t> </a:t>
            </a:r>
            <a:r>
              <a:rPr spc="75" dirty="0"/>
              <a:t>all</a:t>
            </a:r>
            <a:r>
              <a:rPr spc="240" dirty="0"/>
              <a:t> </a:t>
            </a:r>
            <a:r>
              <a:rPr spc="114" dirty="0"/>
              <a:t>that</a:t>
            </a:r>
            <a:r>
              <a:rPr spc="235" dirty="0"/>
              <a:t> </a:t>
            </a:r>
            <a:r>
              <a:rPr spc="-25" dirty="0"/>
              <a:t>ap- </a:t>
            </a:r>
            <a:r>
              <a:rPr spc="40" dirty="0"/>
              <a:t>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89737" y="2421615"/>
            <a:ext cx="8308975" cy="280924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121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12115" algn="l"/>
              </a:tabLst>
            </a:pPr>
            <a:r>
              <a:rPr sz="2450" dirty="0">
                <a:latin typeface="Garamond"/>
                <a:cs typeface="Garamond"/>
              </a:rPr>
              <a:t>whether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infinite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or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finite</a:t>
            </a:r>
            <a:endParaRPr sz="2450">
              <a:latin typeface="Garamond"/>
              <a:cs typeface="Garamond"/>
            </a:endParaRPr>
          </a:p>
          <a:p>
            <a:pPr marL="412115" marR="30480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413384" algn="l"/>
              </a:tabLst>
            </a:pPr>
            <a:r>
              <a:rPr sz="2450" dirty="0">
                <a:latin typeface="Garamond"/>
                <a:cs typeface="Garamond"/>
              </a:rPr>
              <a:t>whether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angles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triangle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add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up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more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or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less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than 	</a:t>
            </a:r>
            <a:r>
              <a:rPr sz="2450" spc="35" dirty="0">
                <a:latin typeface="Garamond"/>
                <a:cs typeface="Garamond"/>
              </a:rPr>
              <a:t>180</a:t>
            </a:r>
            <a:r>
              <a:rPr sz="3075" i="1" spc="52" baseline="24390" dirty="0">
                <a:latin typeface="Arial"/>
                <a:cs typeface="Arial"/>
              </a:rPr>
              <a:t>◦</a:t>
            </a:r>
            <a:endParaRPr sz="3075" baseline="24390">
              <a:latin typeface="Arial"/>
              <a:cs typeface="Arial"/>
            </a:endParaRPr>
          </a:p>
          <a:p>
            <a:pPr marL="4121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12115" algn="l"/>
              </a:tabLst>
            </a:pPr>
            <a:r>
              <a:rPr sz="2450" dirty="0">
                <a:latin typeface="Garamond"/>
                <a:cs typeface="Garamond"/>
              </a:rPr>
              <a:t>whether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someday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recollapse</a:t>
            </a:r>
            <a:endParaRPr sz="2450">
              <a:latin typeface="Garamond"/>
              <a:cs typeface="Garamond"/>
            </a:endParaRPr>
          </a:p>
          <a:p>
            <a:pPr marL="411480" marR="31115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413384" algn="l"/>
              </a:tabLst>
            </a:pPr>
            <a:r>
              <a:rPr sz="2450" dirty="0">
                <a:latin typeface="Garamond"/>
                <a:cs typeface="Garamond"/>
              </a:rPr>
              <a:t>whether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radiation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or</a:t>
            </a:r>
            <a:r>
              <a:rPr sz="2450" spc="80" dirty="0">
                <a:latin typeface="Garamond"/>
                <a:cs typeface="Garamond"/>
              </a:rPr>
              <a:t> matter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decreases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faster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uni- 	</a:t>
            </a:r>
            <a:r>
              <a:rPr sz="2450" dirty="0">
                <a:latin typeface="Garamond"/>
                <a:cs typeface="Garamond"/>
              </a:rPr>
              <a:t>verse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expands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5815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14.4.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FRIEDMANN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27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For</a:t>
            </a:r>
            <a:r>
              <a:rPr spc="245" dirty="0"/>
              <a:t> </a:t>
            </a:r>
            <a:r>
              <a:rPr spc="130" dirty="0"/>
              <a:t>a</a:t>
            </a:r>
            <a:r>
              <a:rPr spc="240" dirty="0"/>
              <a:t> </a:t>
            </a:r>
            <a:r>
              <a:rPr spc="45" dirty="0"/>
              <a:t>matter-</a:t>
            </a:r>
            <a:r>
              <a:rPr spc="55" dirty="0"/>
              <a:t>dominated</a:t>
            </a:r>
            <a:r>
              <a:rPr spc="245" dirty="0"/>
              <a:t> </a:t>
            </a:r>
            <a:r>
              <a:rPr dirty="0"/>
              <a:t>universe,</a:t>
            </a:r>
            <a:r>
              <a:rPr spc="275" dirty="0"/>
              <a:t> </a:t>
            </a:r>
            <a:r>
              <a:rPr dirty="0"/>
              <a:t>the</a:t>
            </a:r>
            <a:r>
              <a:rPr spc="245" dirty="0"/>
              <a:t> </a:t>
            </a:r>
            <a:r>
              <a:rPr dirty="0"/>
              <a:t>sign</a:t>
            </a:r>
            <a:r>
              <a:rPr spc="240" dirty="0"/>
              <a:t> </a:t>
            </a:r>
            <a:r>
              <a:rPr dirty="0"/>
              <a:t>of</a:t>
            </a:r>
            <a:r>
              <a:rPr spc="225" dirty="0"/>
              <a:t> </a:t>
            </a:r>
            <a:r>
              <a:rPr b="0" i="1" dirty="0">
                <a:latin typeface="Bookman Old Style"/>
                <a:cs typeface="Bookman Old Style"/>
              </a:rPr>
              <a:t>k</a:t>
            </a:r>
            <a:r>
              <a:rPr b="0" i="1" spc="204" dirty="0">
                <a:latin typeface="Bookman Old Style"/>
                <a:cs typeface="Bookman Old Style"/>
              </a:rPr>
              <a:t> </a:t>
            </a:r>
            <a:r>
              <a:rPr dirty="0"/>
              <a:t>in</a:t>
            </a:r>
            <a:r>
              <a:rPr spc="245" dirty="0"/>
              <a:t> </a:t>
            </a:r>
            <a:r>
              <a:rPr dirty="0"/>
              <a:t>Equation</a:t>
            </a:r>
            <a:r>
              <a:rPr spc="240" dirty="0"/>
              <a:t> </a:t>
            </a:r>
            <a:r>
              <a:rPr spc="-20" dirty="0"/>
              <a:t>14.1 </a:t>
            </a:r>
            <a:r>
              <a:rPr spc="80" dirty="0"/>
              <a:t>(p.</a:t>
            </a:r>
            <a:r>
              <a:rPr spc="240" dirty="0"/>
              <a:t> </a:t>
            </a:r>
            <a:r>
              <a:rPr dirty="0"/>
              <a:t>672)</a:t>
            </a:r>
            <a:r>
              <a:rPr spc="235" dirty="0"/>
              <a:t> </a:t>
            </a:r>
            <a:r>
              <a:rPr dirty="0"/>
              <a:t>determines</a:t>
            </a:r>
            <a:r>
              <a:rPr spc="240" dirty="0"/>
              <a:t> </a:t>
            </a:r>
            <a:r>
              <a:rPr dirty="0"/>
              <a:t>which</a:t>
            </a:r>
            <a:r>
              <a:rPr spc="235" dirty="0"/>
              <a:t> </a:t>
            </a:r>
            <a:r>
              <a:rPr dirty="0"/>
              <a:t>of</a:t>
            </a:r>
            <a:r>
              <a:rPr spc="240" dirty="0"/>
              <a:t> </a:t>
            </a:r>
            <a:r>
              <a:rPr dirty="0"/>
              <a:t>the</a:t>
            </a:r>
            <a:r>
              <a:rPr spc="235" dirty="0"/>
              <a:t> </a:t>
            </a:r>
            <a:r>
              <a:rPr dirty="0"/>
              <a:t>following?</a:t>
            </a:r>
            <a:r>
              <a:rPr spc="25" dirty="0"/>
              <a:t>  </a:t>
            </a:r>
            <a:r>
              <a:rPr dirty="0"/>
              <a:t>(Choose</a:t>
            </a:r>
            <a:r>
              <a:rPr spc="240" dirty="0"/>
              <a:t> </a:t>
            </a:r>
            <a:r>
              <a:rPr spc="75" dirty="0"/>
              <a:t>all</a:t>
            </a:r>
            <a:r>
              <a:rPr spc="240" dirty="0"/>
              <a:t> </a:t>
            </a:r>
            <a:r>
              <a:rPr spc="114" dirty="0"/>
              <a:t>that</a:t>
            </a:r>
            <a:r>
              <a:rPr spc="235" dirty="0"/>
              <a:t> </a:t>
            </a:r>
            <a:r>
              <a:rPr spc="-25" dirty="0"/>
              <a:t>ap- </a:t>
            </a:r>
            <a:r>
              <a:rPr spc="40" dirty="0"/>
              <a:t>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77037" y="2421615"/>
            <a:ext cx="8334375" cy="342900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248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24815" algn="l"/>
              </a:tabLst>
            </a:pPr>
            <a:r>
              <a:rPr sz="2450" dirty="0">
                <a:latin typeface="Garamond"/>
                <a:cs typeface="Garamond"/>
              </a:rPr>
              <a:t>whether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infinite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or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finite</a:t>
            </a:r>
            <a:endParaRPr sz="2450">
              <a:latin typeface="Garamond"/>
              <a:cs typeface="Garamond"/>
            </a:endParaRPr>
          </a:p>
          <a:p>
            <a:pPr marL="424815" marR="43180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426084" algn="l"/>
              </a:tabLst>
            </a:pPr>
            <a:r>
              <a:rPr sz="2450" dirty="0">
                <a:latin typeface="Garamond"/>
                <a:cs typeface="Garamond"/>
              </a:rPr>
              <a:t>whether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angles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triangle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add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up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more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or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less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than 	</a:t>
            </a:r>
            <a:r>
              <a:rPr sz="2450" spc="35" dirty="0">
                <a:latin typeface="Garamond"/>
                <a:cs typeface="Garamond"/>
              </a:rPr>
              <a:t>180</a:t>
            </a:r>
            <a:r>
              <a:rPr sz="3075" i="1" spc="52" baseline="24390" dirty="0">
                <a:latin typeface="Arial"/>
                <a:cs typeface="Arial"/>
              </a:rPr>
              <a:t>◦</a:t>
            </a:r>
            <a:endParaRPr sz="3075" baseline="24390">
              <a:latin typeface="Arial"/>
              <a:cs typeface="Arial"/>
            </a:endParaRPr>
          </a:p>
          <a:p>
            <a:pPr marL="4248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24815" algn="l"/>
              </a:tabLst>
            </a:pPr>
            <a:r>
              <a:rPr sz="2450" dirty="0">
                <a:latin typeface="Garamond"/>
                <a:cs typeface="Garamond"/>
              </a:rPr>
              <a:t>whether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someday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recollapse</a:t>
            </a:r>
            <a:endParaRPr sz="2450">
              <a:latin typeface="Garamond"/>
              <a:cs typeface="Garamond"/>
            </a:endParaRPr>
          </a:p>
          <a:p>
            <a:pPr marL="424180" marR="43815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426084" algn="l"/>
              </a:tabLst>
            </a:pPr>
            <a:r>
              <a:rPr sz="2450" dirty="0">
                <a:latin typeface="Garamond"/>
                <a:cs typeface="Garamond"/>
              </a:rPr>
              <a:t>whether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radiation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or</a:t>
            </a:r>
            <a:r>
              <a:rPr sz="2450" spc="80" dirty="0">
                <a:latin typeface="Garamond"/>
                <a:cs typeface="Garamond"/>
              </a:rPr>
              <a:t> matter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decreases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faster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uni- 	</a:t>
            </a:r>
            <a:r>
              <a:rPr sz="2450" dirty="0">
                <a:latin typeface="Garamond"/>
                <a:cs typeface="Garamond"/>
              </a:rPr>
              <a:t>verse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expands</a:t>
            </a:r>
            <a:endParaRPr sz="2450">
              <a:latin typeface="Garamond"/>
              <a:cs typeface="Garamond"/>
            </a:endParaRPr>
          </a:p>
          <a:p>
            <a:pPr marL="43180">
              <a:lnSpc>
                <a:spcPct val="100000"/>
              </a:lnSpc>
              <a:spcBef>
                <a:spcPts val="1939"/>
              </a:spcBef>
              <a:tabLst>
                <a:tab pos="1652270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65" dirty="0">
                <a:latin typeface="Garamond"/>
                <a:cs typeface="Garamond"/>
              </a:rPr>
              <a:t>A,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90" dirty="0">
                <a:latin typeface="Garamond"/>
                <a:cs typeface="Garamond"/>
              </a:rPr>
              <a:t>B,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25" dirty="0">
                <a:latin typeface="Garamond"/>
                <a:cs typeface="Garamond"/>
              </a:rPr>
              <a:t>C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5815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14.4.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FRIEDMANN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In</a:t>
            </a:r>
            <a:r>
              <a:rPr spc="350" dirty="0"/>
              <a:t> </a:t>
            </a:r>
            <a:r>
              <a:rPr spc="130" dirty="0"/>
              <a:t>a</a:t>
            </a:r>
            <a:r>
              <a:rPr spc="360" dirty="0"/>
              <a:t> </a:t>
            </a:r>
            <a:r>
              <a:rPr dirty="0"/>
              <a:t>universe</a:t>
            </a:r>
            <a:r>
              <a:rPr spc="360" dirty="0"/>
              <a:t> </a:t>
            </a:r>
            <a:r>
              <a:rPr spc="50" dirty="0"/>
              <a:t>with</a:t>
            </a:r>
            <a:r>
              <a:rPr spc="360" dirty="0"/>
              <a:t> </a:t>
            </a:r>
            <a:r>
              <a:rPr spc="80" dirty="0"/>
              <a:t>matter</a:t>
            </a:r>
            <a:r>
              <a:rPr spc="355" dirty="0"/>
              <a:t> </a:t>
            </a:r>
            <a:r>
              <a:rPr spc="55" dirty="0"/>
              <a:t>and</a:t>
            </a:r>
            <a:r>
              <a:rPr spc="360" dirty="0"/>
              <a:t> </a:t>
            </a:r>
            <a:r>
              <a:rPr spc="60" dirty="0"/>
              <a:t>radiation,</a:t>
            </a:r>
            <a:r>
              <a:rPr spc="415" dirty="0"/>
              <a:t> </a:t>
            </a:r>
            <a:r>
              <a:rPr spc="55" dirty="0"/>
              <a:t>and</a:t>
            </a:r>
            <a:r>
              <a:rPr spc="360" dirty="0"/>
              <a:t> </a:t>
            </a:r>
            <a:r>
              <a:rPr dirty="0"/>
              <a:t>positive</a:t>
            </a:r>
            <a:r>
              <a:rPr spc="360" dirty="0"/>
              <a:t> </a:t>
            </a:r>
            <a:r>
              <a:rPr spc="-10" dirty="0"/>
              <a:t>curvature </a:t>
            </a:r>
            <a:r>
              <a:rPr dirty="0"/>
              <a:t>(</a:t>
            </a:r>
            <a:r>
              <a:rPr b="0" i="1" dirty="0">
                <a:latin typeface="Bookman Old Style"/>
                <a:cs typeface="Bookman Old Style"/>
              </a:rPr>
              <a:t>k</a:t>
            </a:r>
            <a:r>
              <a:rPr b="0" i="1" spc="430" dirty="0">
                <a:latin typeface="Bookman Old Style"/>
                <a:cs typeface="Bookman Old Style"/>
              </a:rPr>
              <a:t> </a:t>
            </a:r>
            <a:r>
              <a:rPr b="0" i="1" spc="395" dirty="0">
                <a:latin typeface="Bookman Old Style"/>
                <a:cs typeface="Bookman Old Style"/>
              </a:rPr>
              <a:t>&gt;</a:t>
            </a:r>
            <a:r>
              <a:rPr b="0" i="1" spc="350" dirty="0">
                <a:latin typeface="Bookman Old Style"/>
                <a:cs typeface="Bookman Old Style"/>
              </a:rPr>
              <a:t> </a:t>
            </a:r>
            <a:r>
              <a:rPr spc="70" dirty="0"/>
              <a:t>0),</a:t>
            </a:r>
            <a:r>
              <a:rPr spc="415" dirty="0"/>
              <a:t> </a:t>
            </a:r>
            <a:r>
              <a:rPr dirty="0"/>
              <a:t>which</a:t>
            </a:r>
            <a:r>
              <a:rPr spc="355" dirty="0"/>
              <a:t> </a:t>
            </a:r>
            <a:r>
              <a:rPr dirty="0"/>
              <a:t>of</a:t>
            </a:r>
            <a:r>
              <a:rPr spc="355" dirty="0"/>
              <a:t> </a:t>
            </a:r>
            <a:r>
              <a:rPr dirty="0"/>
              <a:t>the</a:t>
            </a:r>
            <a:r>
              <a:rPr spc="355" dirty="0"/>
              <a:t> </a:t>
            </a:r>
            <a:r>
              <a:rPr dirty="0"/>
              <a:t>following</a:t>
            </a:r>
            <a:r>
              <a:rPr spc="355" dirty="0"/>
              <a:t> </a:t>
            </a:r>
            <a:r>
              <a:rPr dirty="0"/>
              <a:t>decreases</a:t>
            </a:r>
            <a:r>
              <a:rPr spc="355" dirty="0"/>
              <a:t> </a:t>
            </a:r>
            <a:r>
              <a:rPr dirty="0"/>
              <a:t>the</a:t>
            </a:r>
            <a:r>
              <a:rPr spc="355" dirty="0"/>
              <a:t> </a:t>
            </a:r>
            <a:r>
              <a:rPr spc="60" dirty="0"/>
              <a:t>fastest?</a:t>
            </a:r>
            <a:r>
              <a:rPr spc="225" dirty="0"/>
              <a:t>  </a:t>
            </a:r>
            <a:r>
              <a:rPr spc="-10" dirty="0"/>
              <a:t>(Choose 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2421615"/>
            <a:ext cx="7902575" cy="154432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290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matter</a:t>
            </a:r>
            <a:endParaRPr sz="2450">
              <a:latin typeface="Garamond"/>
              <a:cs typeface="Garamond"/>
            </a:endParaRPr>
          </a:p>
          <a:p>
            <a:pPr marL="38290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radiation</a:t>
            </a:r>
            <a:endParaRPr sz="2450">
              <a:latin typeface="Garamond"/>
              <a:cs typeface="Garamond"/>
            </a:endParaRPr>
          </a:p>
          <a:p>
            <a:pPr marL="38227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27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curvature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term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first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Friedmann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equation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(p.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672)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5815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14.4.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FRIEDMANN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In</a:t>
            </a:r>
            <a:r>
              <a:rPr spc="350" dirty="0"/>
              <a:t> </a:t>
            </a:r>
            <a:r>
              <a:rPr spc="130" dirty="0"/>
              <a:t>a</a:t>
            </a:r>
            <a:r>
              <a:rPr spc="360" dirty="0"/>
              <a:t> </a:t>
            </a:r>
            <a:r>
              <a:rPr dirty="0"/>
              <a:t>universe</a:t>
            </a:r>
            <a:r>
              <a:rPr spc="360" dirty="0"/>
              <a:t> </a:t>
            </a:r>
            <a:r>
              <a:rPr spc="50" dirty="0"/>
              <a:t>with</a:t>
            </a:r>
            <a:r>
              <a:rPr spc="360" dirty="0"/>
              <a:t> </a:t>
            </a:r>
            <a:r>
              <a:rPr spc="80" dirty="0"/>
              <a:t>matter</a:t>
            </a:r>
            <a:r>
              <a:rPr spc="355" dirty="0"/>
              <a:t> </a:t>
            </a:r>
            <a:r>
              <a:rPr spc="55" dirty="0"/>
              <a:t>and</a:t>
            </a:r>
            <a:r>
              <a:rPr spc="360" dirty="0"/>
              <a:t> </a:t>
            </a:r>
            <a:r>
              <a:rPr spc="60" dirty="0"/>
              <a:t>radiation,</a:t>
            </a:r>
            <a:r>
              <a:rPr spc="415" dirty="0"/>
              <a:t> </a:t>
            </a:r>
            <a:r>
              <a:rPr spc="55" dirty="0"/>
              <a:t>and</a:t>
            </a:r>
            <a:r>
              <a:rPr spc="360" dirty="0"/>
              <a:t> </a:t>
            </a:r>
            <a:r>
              <a:rPr dirty="0"/>
              <a:t>positive</a:t>
            </a:r>
            <a:r>
              <a:rPr spc="360" dirty="0"/>
              <a:t> </a:t>
            </a:r>
            <a:r>
              <a:rPr spc="-10" dirty="0"/>
              <a:t>curvature </a:t>
            </a:r>
            <a:r>
              <a:rPr dirty="0"/>
              <a:t>(</a:t>
            </a:r>
            <a:r>
              <a:rPr b="0" i="1" dirty="0">
                <a:latin typeface="Bookman Old Style"/>
                <a:cs typeface="Bookman Old Style"/>
              </a:rPr>
              <a:t>k</a:t>
            </a:r>
            <a:r>
              <a:rPr b="0" i="1" spc="430" dirty="0">
                <a:latin typeface="Bookman Old Style"/>
                <a:cs typeface="Bookman Old Style"/>
              </a:rPr>
              <a:t> </a:t>
            </a:r>
            <a:r>
              <a:rPr b="0" i="1" spc="395" dirty="0">
                <a:latin typeface="Bookman Old Style"/>
                <a:cs typeface="Bookman Old Style"/>
              </a:rPr>
              <a:t>&gt;</a:t>
            </a:r>
            <a:r>
              <a:rPr b="0" i="1" spc="350" dirty="0">
                <a:latin typeface="Bookman Old Style"/>
                <a:cs typeface="Bookman Old Style"/>
              </a:rPr>
              <a:t> </a:t>
            </a:r>
            <a:r>
              <a:rPr spc="70" dirty="0"/>
              <a:t>0),</a:t>
            </a:r>
            <a:r>
              <a:rPr spc="415" dirty="0"/>
              <a:t> </a:t>
            </a:r>
            <a:r>
              <a:rPr dirty="0"/>
              <a:t>which</a:t>
            </a:r>
            <a:r>
              <a:rPr spc="355" dirty="0"/>
              <a:t> </a:t>
            </a:r>
            <a:r>
              <a:rPr dirty="0"/>
              <a:t>of</a:t>
            </a:r>
            <a:r>
              <a:rPr spc="355" dirty="0"/>
              <a:t> </a:t>
            </a:r>
            <a:r>
              <a:rPr dirty="0"/>
              <a:t>the</a:t>
            </a:r>
            <a:r>
              <a:rPr spc="355" dirty="0"/>
              <a:t> </a:t>
            </a:r>
            <a:r>
              <a:rPr dirty="0"/>
              <a:t>following</a:t>
            </a:r>
            <a:r>
              <a:rPr spc="355" dirty="0"/>
              <a:t> </a:t>
            </a:r>
            <a:r>
              <a:rPr dirty="0"/>
              <a:t>decreases</a:t>
            </a:r>
            <a:r>
              <a:rPr spc="355" dirty="0"/>
              <a:t> </a:t>
            </a:r>
            <a:r>
              <a:rPr dirty="0"/>
              <a:t>the</a:t>
            </a:r>
            <a:r>
              <a:rPr spc="355" dirty="0"/>
              <a:t> </a:t>
            </a:r>
            <a:r>
              <a:rPr spc="60" dirty="0"/>
              <a:t>fastest?</a:t>
            </a:r>
            <a:r>
              <a:rPr spc="225" dirty="0"/>
              <a:t>  </a:t>
            </a:r>
            <a:r>
              <a:rPr spc="-10" dirty="0"/>
              <a:t>(Choose 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421615"/>
            <a:ext cx="8267700" cy="368236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matter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radiation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curvature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term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first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Friedmann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equation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(p.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672)</a:t>
            </a:r>
            <a:endParaRPr sz="2450">
              <a:latin typeface="Garamond"/>
              <a:cs typeface="Garamond"/>
            </a:endParaRPr>
          </a:p>
          <a:p>
            <a:pPr marL="23495" marR="5080" indent="-11430" algn="just">
              <a:lnSpc>
                <a:spcPct val="101699"/>
              </a:lnSpc>
              <a:spcBef>
                <a:spcPts val="1889"/>
              </a:spcBef>
            </a:pPr>
            <a:r>
              <a:rPr sz="2450" b="1" dirty="0">
                <a:latin typeface="Georgia"/>
                <a:cs typeface="Georgia"/>
              </a:rPr>
              <a:t>Solution:</a:t>
            </a:r>
            <a:r>
              <a:rPr sz="2450" b="1" spc="254" dirty="0">
                <a:latin typeface="Georgia"/>
                <a:cs typeface="Georgia"/>
              </a:rPr>
              <a:t>  </a:t>
            </a:r>
            <a:r>
              <a:rPr sz="2450" spc="90" dirty="0">
                <a:latin typeface="Garamond"/>
                <a:cs typeface="Garamond"/>
              </a:rPr>
              <a:t>B.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density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radiation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decreases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faster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the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of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85" dirty="0">
                <a:latin typeface="Garamond"/>
                <a:cs typeface="Garamond"/>
              </a:rPr>
              <a:t>matter,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which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why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matter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eventually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comes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domi- </a:t>
            </a:r>
            <a:r>
              <a:rPr sz="2450" spc="65" dirty="0">
                <a:latin typeface="Garamond"/>
                <a:cs typeface="Garamond"/>
              </a:rPr>
              <a:t>nate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radiation.</a:t>
            </a:r>
            <a:r>
              <a:rPr sz="2450" spc="4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curvature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term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decreases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slowest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of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all,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which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why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any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spc="-40" dirty="0">
                <a:latin typeface="Garamond"/>
                <a:cs typeface="Garamond"/>
              </a:rPr>
              <a:t>non-</a:t>
            </a:r>
            <a:r>
              <a:rPr sz="2450" dirty="0">
                <a:latin typeface="Garamond"/>
                <a:cs typeface="Garamond"/>
              </a:rPr>
              <a:t>zero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curvature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evolve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toward </a:t>
            </a:r>
            <a:r>
              <a:rPr sz="2450" dirty="0">
                <a:latin typeface="Garamond"/>
                <a:cs typeface="Garamond"/>
              </a:rPr>
              <a:t>being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less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flat.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14999" y="878291"/>
            <a:ext cx="29591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14.1.</a:t>
            </a:r>
            <a:r>
              <a:rPr sz="1200" spc="18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HISTORY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8819" y="1238181"/>
            <a:ext cx="3745865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695325" algn="l"/>
              </a:tabLst>
            </a:pPr>
            <a:r>
              <a:rPr sz="1700" b="1" spc="-20" dirty="0">
                <a:latin typeface="Georgia"/>
                <a:cs typeface="Georgia"/>
              </a:rPr>
              <a:t>14.1</a:t>
            </a:r>
            <a:r>
              <a:rPr sz="1700" b="1" dirty="0">
                <a:latin typeface="Georgia"/>
                <a:cs typeface="Georgia"/>
              </a:rPr>
              <a:t>	The</a:t>
            </a:r>
            <a:r>
              <a:rPr sz="1700" b="1" spc="85" dirty="0">
                <a:latin typeface="Georgia"/>
                <a:cs typeface="Georgia"/>
              </a:rPr>
              <a:t> </a:t>
            </a:r>
            <a:r>
              <a:rPr sz="1700" b="1" spc="-20" dirty="0">
                <a:latin typeface="Georgia"/>
                <a:cs typeface="Georgia"/>
              </a:rPr>
              <a:t>History</a:t>
            </a:r>
            <a:r>
              <a:rPr sz="1700" b="1" spc="90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of</a:t>
            </a:r>
            <a:r>
              <a:rPr sz="1700" b="1" spc="90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the</a:t>
            </a:r>
            <a:r>
              <a:rPr sz="1700" b="1" spc="90" dirty="0">
                <a:latin typeface="Georgia"/>
                <a:cs typeface="Georgia"/>
              </a:rPr>
              <a:t> </a:t>
            </a:r>
            <a:r>
              <a:rPr sz="1700" b="1" spc="-45" dirty="0">
                <a:latin typeface="Georgia"/>
                <a:cs typeface="Georgia"/>
              </a:rPr>
              <a:t>Universe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5815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14.4.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FRIEDMANN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230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Suppose</a:t>
            </a:r>
            <a:r>
              <a:rPr spc="405" dirty="0"/>
              <a:t> </a:t>
            </a:r>
            <a:r>
              <a:rPr dirty="0"/>
              <a:t>the</a:t>
            </a:r>
            <a:r>
              <a:rPr spc="415" dirty="0"/>
              <a:t> </a:t>
            </a:r>
            <a:r>
              <a:rPr dirty="0"/>
              <a:t>universe</a:t>
            </a:r>
            <a:r>
              <a:rPr spc="415" dirty="0"/>
              <a:t> </a:t>
            </a:r>
            <a:r>
              <a:rPr dirty="0"/>
              <a:t>13</a:t>
            </a:r>
            <a:r>
              <a:rPr spc="415" dirty="0"/>
              <a:t> </a:t>
            </a:r>
            <a:r>
              <a:rPr dirty="0"/>
              <a:t>billion</a:t>
            </a:r>
            <a:r>
              <a:rPr spc="415" dirty="0"/>
              <a:t> </a:t>
            </a:r>
            <a:r>
              <a:rPr spc="50" dirty="0"/>
              <a:t>years</a:t>
            </a:r>
            <a:r>
              <a:rPr spc="415" dirty="0"/>
              <a:t> </a:t>
            </a:r>
            <a:r>
              <a:rPr dirty="0"/>
              <a:t>ago</a:t>
            </a:r>
            <a:r>
              <a:rPr spc="415" dirty="0"/>
              <a:t> </a:t>
            </a:r>
            <a:r>
              <a:rPr dirty="0"/>
              <a:t>was</a:t>
            </a:r>
            <a:r>
              <a:rPr spc="415" dirty="0"/>
              <a:t> </a:t>
            </a:r>
            <a:r>
              <a:rPr dirty="0"/>
              <a:t>determined</a:t>
            </a:r>
            <a:r>
              <a:rPr spc="415" dirty="0"/>
              <a:t> </a:t>
            </a:r>
            <a:r>
              <a:rPr dirty="0"/>
              <a:t>to</a:t>
            </a:r>
            <a:r>
              <a:rPr spc="415" dirty="0"/>
              <a:t> </a:t>
            </a:r>
            <a:r>
              <a:rPr spc="-25" dirty="0"/>
              <a:t>be </a:t>
            </a:r>
            <a:r>
              <a:rPr dirty="0"/>
              <a:t>open</a:t>
            </a:r>
            <a:r>
              <a:rPr spc="95" dirty="0"/>
              <a:t> </a:t>
            </a:r>
            <a:r>
              <a:rPr dirty="0"/>
              <a:t>(Ω</a:t>
            </a:r>
            <a:r>
              <a:rPr spc="60" dirty="0"/>
              <a:t> </a:t>
            </a:r>
            <a:r>
              <a:rPr b="0" i="1" spc="395" dirty="0">
                <a:latin typeface="Bookman Old Style"/>
                <a:cs typeface="Bookman Old Style"/>
              </a:rPr>
              <a:t>&lt;</a:t>
            </a:r>
            <a:r>
              <a:rPr b="0" i="1" spc="-60" dirty="0">
                <a:latin typeface="Bookman Old Style"/>
                <a:cs typeface="Bookman Old Style"/>
              </a:rPr>
              <a:t> </a:t>
            </a:r>
            <a:r>
              <a:rPr dirty="0"/>
              <a:t>1,</a:t>
            </a:r>
            <a:r>
              <a:rPr spc="114" dirty="0"/>
              <a:t> </a:t>
            </a:r>
            <a:r>
              <a:rPr dirty="0"/>
              <a:t>where</a:t>
            </a:r>
            <a:r>
              <a:rPr spc="105" dirty="0"/>
              <a:t> </a:t>
            </a:r>
            <a:r>
              <a:rPr dirty="0"/>
              <a:t>Ω</a:t>
            </a:r>
            <a:r>
              <a:rPr spc="60" dirty="0"/>
              <a:t> </a:t>
            </a:r>
            <a:r>
              <a:rPr spc="130" dirty="0"/>
              <a:t>=</a:t>
            </a:r>
            <a:r>
              <a:rPr spc="65" dirty="0"/>
              <a:t> </a:t>
            </a:r>
            <a:r>
              <a:rPr b="0" i="1" dirty="0">
                <a:latin typeface="Bookman Old Style"/>
                <a:cs typeface="Bookman Old Style"/>
              </a:rPr>
              <a:t>ρ/ρ</a:t>
            </a:r>
            <a:r>
              <a:rPr sz="3075" b="0" i="1" baseline="-9485" dirty="0">
                <a:latin typeface="Bookman Old Style"/>
                <a:cs typeface="Bookman Old Style"/>
              </a:rPr>
              <a:t>c</a:t>
            </a:r>
            <a:r>
              <a:rPr sz="2450" dirty="0"/>
              <a:t>).</a:t>
            </a:r>
            <a:r>
              <a:rPr sz="2450" spc="385" dirty="0"/>
              <a:t> </a:t>
            </a:r>
            <a:r>
              <a:rPr sz="2450" dirty="0"/>
              <a:t>Which</a:t>
            </a:r>
            <a:r>
              <a:rPr sz="2450" spc="105" dirty="0"/>
              <a:t> </a:t>
            </a:r>
            <a:r>
              <a:rPr sz="2450" dirty="0"/>
              <a:t>of</a:t>
            </a:r>
            <a:r>
              <a:rPr sz="2450" spc="110" dirty="0"/>
              <a:t> </a:t>
            </a:r>
            <a:r>
              <a:rPr sz="2450" dirty="0"/>
              <a:t>the</a:t>
            </a:r>
            <a:r>
              <a:rPr sz="2450" spc="105" dirty="0"/>
              <a:t> </a:t>
            </a:r>
            <a:r>
              <a:rPr sz="2450" dirty="0"/>
              <a:t>following</a:t>
            </a:r>
            <a:r>
              <a:rPr sz="2450" spc="110" dirty="0"/>
              <a:t> </a:t>
            </a:r>
            <a:r>
              <a:rPr sz="2450" dirty="0"/>
              <a:t>would</a:t>
            </a:r>
            <a:r>
              <a:rPr sz="2450" spc="105" dirty="0"/>
              <a:t> </a:t>
            </a:r>
            <a:r>
              <a:rPr sz="2450" spc="-25" dirty="0"/>
              <a:t>be </a:t>
            </a:r>
            <a:r>
              <a:rPr sz="2450" spc="65" dirty="0"/>
              <a:t>true</a:t>
            </a:r>
            <a:r>
              <a:rPr sz="2450" spc="180" dirty="0"/>
              <a:t> </a:t>
            </a:r>
            <a:r>
              <a:rPr sz="2450" spc="55" dirty="0"/>
              <a:t>about</a:t>
            </a:r>
            <a:r>
              <a:rPr sz="2450" spc="190" dirty="0"/>
              <a:t> </a:t>
            </a:r>
            <a:r>
              <a:rPr sz="2450" dirty="0"/>
              <a:t>the</a:t>
            </a:r>
            <a:r>
              <a:rPr sz="2450" spc="190" dirty="0"/>
              <a:t> </a:t>
            </a:r>
            <a:r>
              <a:rPr sz="2450" dirty="0"/>
              <a:t>universe</a:t>
            </a:r>
            <a:r>
              <a:rPr sz="2450" spc="185" dirty="0"/>
              <a:t> </a:t>
            </a:r>
            <a:r>
              <a:rPr sz="2450" spc="85" dirty="0"/>
              <a:t>today?</a:t>
            </a:r>
            <a:r>
              <a:rPr sz="2450" spc="470" dirty="0"/>
              <a:t> </a:t>
            </a:r>
            <a:r>
              <a:rPr sz="2450" dirty="0"/>
              <a:t>(Choose</a:t>
            </a:r>
            <a:r>
              <a:rPr sz="2450" spc="190" dirty="0"/>
              <a:t> </a:t>
            </a:r>
            <a:r>
              <a:rPr sz="2450" spc="-10" dirty="0"/>
              <a:t>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9315" y="2549968"/>
            <a:ext cx="8255634" cy="217487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227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3540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might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open,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flat,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or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closed,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depending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how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evolved 	</a:t>
            </a:r>
            <a:r>
              <a:rPr sz="2450" dirty="0">
                <a:latin typeface="Garamond"/>
                <a:cs typeface="Garamond"/>
              </a:rPr>
              <a:t>over</a:t>
            </a:r>
            <a:r>
              <a:rPr sz="2450" spc="55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6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time.</a:t>
            </a:r>
            <a:endParaRPr sz="2450">
              <a:latin typeface="Garamond"/>
              <a:cs typeface="Garamond"/>
            </a:endParaRPr>
          </a:p>
          <a:p>
            <a:pPr marL="382270" marR="508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3540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definitely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still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open,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but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spc="-170" dirty="0">
                <a:latin typeface="Garamond"/>
                <a:cs typeface="Garamond"/>
              </a:rPr>
              <a:t>Ω</a:t>
            </a:r>
            <a:r>
              <a:rPr sz="2450" spc="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might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not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same 	</a:t>
            </a:r>
            <a:r>
              <a:rPr sz="2450" dirty="0">
                <a:latin typeface="Garamond"/>
                <a:cs typeface="Garamond"/>
              </a:rPr>
              <a:t>value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did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then.</a:t>
            </a:r>
            <a:endParaRPr sz="2450">
              <a:latin typeface="Garamond"/>
              <a:cs typeface="Garamond"/>
            </a:endParaRPr>
          </a:p>
          <a:p>
            <a:pPr marL="38227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270" algn="l"/>
              </a:tabLst>
            </a:pPr>
            <a:r>
              <a:rPr sz="2450" dirty="0">
                <a:latin typeface="Garamond"/>
                <a:cs typeface="Garamond"/>
              </a:rPr>
              <a:t>Ω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today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was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then.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5815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14.4.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FRIEDMANN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230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Suppose</a:t>
            </a:r>
            <a:r>
              <a:rPr spc="405" dirty="0"/>
              <a:t> </a:t>
            </a:r>
            <a:r>
              <a:rPr dirty="0"/>
              <a:t>the</a:t>
            </a:r>
            <a:r>
              <a:rPr spc="415" dirty="0"/>
              <a:t> </a:t>
            </a:r>
            <a:r>
              <a:rPr dirty="0"/>
              <a:t>universe</a:t>
            </a:r>
            <a:r>
              <a:rPr spc="415" dirty="0"/>
              <a:t> </a:t>
            </a:r>
            <a:r>
              <a:rPr dirty="0"/>
              <a:t>13</a:t>
            </a:r>
            <a:r>
              <a:rPr spc="415" dirty="0"/>
              <a:t> </a:t>
            </a:r>
            <a:r>
              <a:rPr dirty="0"/>
              <a:t>billion</a:t>
            </a:r>
            <a:r>
              <a:rPr spc="415" dirty="0"/>
              <a:t> </a:t>
            </a:r>
            <a:r>
              <a:rPr spc="50" dirty="0"/>
              <a:t>years</a:t>
            </a:r>
            <a:r>
              <a:rPr spc="415" dirty="0"/>
              <a:t> </a:t>
            </a:r>
            <a:r>
              <a:rPr dirty="0"/>
              <a:t>ago</a:t>
            </a:r>
            <a:r>
              <a:rPr spc="415" dirty="0"/>
              <a:t> </a:t>
            </a:r>
            <a:r>
              <a:rPr dirty="0"/>
              <a:t>was</a:t>
            </a:r>
            <a:r>
              <a:rPr spc="415" dirty="0"/>
              <a:t> </a:t>
            </a:r>
            <a:r>
              <a:rPr dirty="0"/>
              <a:t>determined</a:t>
            </a:r>
            <a:r>
              <a:rPr spc="415" dirty="0"/>
              <a:t> </a:t>
            </a:r>
            <a:r>
              <a:rPr dirty="0"/>
              <a:t>to</a:t>
            </a:r>
            <a:r>
              <a:rPr spc="415" dirty="0"/>
              <a:t> </a:t>
            </a:r>
            <a:r>
              <a:rPr spc="-25" dirty="0"/>
              <a:t>be </a:t>
            </a:r>
            <a:r>
              <a:rPr dirty="0"/>
              <a:t>open</a:t>
            </a:r>
            <a:r>
              <a:rPr spc="95" dirty="0"/>
              <a:t> </a:t>
            </a:r>
            <a:r>
              <a:rPr dirty="0"/>
              <a:t>(Ω</a:t>
            </a:r>
            <a:r>
              <a:rPr spc="60" dirty="0"/>
              <a:t> </a:t>
            </a:r>
            <a:r>
              <a:rPr b="0" i="1" spc="395" dirty="0">
                <a:latin typeface="Bookman Old Style"/>
                <a:cs typeface="Bookman Old Style"/>
              </a:rPr>
              <a:t>&lt;</a:t>
            </a:r>
            <a:r>
              <a:rPr b="0" i="1" spc="-60" dirty="0">
                <a:latin typeface="Bookman Old Style"/>
                <a:cs typeface="Bookman Old Style"/>
              </a:rPr>
              <a:t> </a:t>
            </a:r>
            <a:r>
              <a:rPr dirty="0"/>
              <a:t>1,</a:t>
            </a:r>
            <a:r>
              <a:rPr spc="114" dirty="0"/>
              <a:t> </a:t>
            </a:r>
            <a:r>
              <a:rPr dirty="0"/>
              <a:t>where</a:t>
            </a:r>
            <a:r>
              <a:rPr spc="105" dirty="0"/>
              <a:t> </a:t>
            </a:r>
            <a:r>
              <a:rPr dirty="0"/>
              <a:t>Ω</a:t>
            </a:r>
            <a:r>
              <a:rPr spc="60" dirty="0"/>
              <a:t> </a:t>
            </a:r>
            <a:r>
              <a:rPr spc="130" dirty="0"/>
              <a:t>=</a:t>
            </a:r>
            <a:r>
              <a:rPr spc="65" dirty="0"/>
              <a:t> </a:t>
            </a:r>
            <a:r>
              <a:rPr b="0" i="1" dirty="0">
                <a:latin typeface="Bookman Old Style"/>
                <a:cs typeface="Bookman Old Style"/>
              </a:rPr>
              <a:t>ρ/ρ</a:t>
            </a:r>
            <a:r>
              <a:rPr sz="3075" b="0" i="1" baseline="-9485" dirty="0">
                <a:latin typeface="Bookman Old Style"/>
                <a:cs typeface="Bookman Old Style"/>
              </a:rPr>
              <a:t>c</a:t>
            </a:r>
            <a:r>
              <a:rPr sz="2450" dirty="0"/>
              <a:t>).</a:t>
            </a:r>
            <a:r>
              <a:rPr sz="2450" spc="385" dirty="0"/>
              <a:t> </a:t>
            </a:r>
            <a:r>
              <a:rPr sz="2450" dirty="0"/>
              <a:t>Which</a:t>
            </a:r>
            <a:r>
              <a:rPr sz="2450" spc="105" dirty="0"/>
              <a:t> </a:t>
            </a:r>
            <a:r>
              <a:rPr sz="2450" dirty="0"/>
              <a:t>of</a:t>
            </a:r>
            <a:r>
              <a:rPr sz="2450" spc="110" dirty="0"/>
              <a:t> </a:t>
            </a:r>
            <a:r>
              <a:rPr sz="2450" dirty="0"/>
              <a:t>the</a:t>
            </a:r>
            <a:r>
              <a:rPr sz="2450" spc="105" dirty="0"/>
              <a:t> </a:t>
            </a:r>
            <a:r>
              <a:rPr sz="2450" dirty="0"/>
              <a:t>following</a:t>
            </a:r>
            <a:r>
              <a:rPr sz="2450" spc="110" dirty="0"/>
              <a:t> </a:t>
            </a:r>
            <a:r>
              <a:rPr sz="2450" dirty="0"/>
              <a:t>would</a:t>
            </a:r>
            <a:r>
              <a:rPr sz="2450" spc="105" dirty="0"/>
              <a:t> </a:t>
            </a:r>
            <a:r>
              <a:rPr sz="2450" spc="-25" dirty="0"/>
              <a:t>be </a:t>
            </a:r>
            <a:r>
              <a:rPr sz="2450" spc="65" dirty="0"/>
              <a:t>true</a:t>
            </a:r>
            <a:r>
              <a:rPr sz="2450" spc="180" dirty="0"/>
              <a:t> </a:t>
            </a:r>
            <a:r>
              <a:rPr sz="2450" spc="55" dirty="0"/>
              <a:t>about</a:t>
            </a:r>
            <a:r>
              <a:rPr sz="2450" spc="190" dirty="0"/>
              <a:t> </a:t>
            </a:r>
            <a:r>
              <a:rPr sz="2450" dirty="0"/>
              <a:t>the</a:t>
            </a:r>
            <a:r>
              <a:rPr sz="2450" spc="190" dirty="0"/>
              <a:t> </a:t>
            </a:r>
            <a:r>
              <a:rPr sz="2450" dirty="0"/>
              <a:t>universe</a:t>
            </a:r>
            <a:r>
              <a:rPr sz="2450" spc="185" dirty="0"/>
              <a:t> </a:t>
            </a:r>
            <a:r>
              <a:rPr sz="2450" spc="85" dirty="0"/>
              <a:t>today?</a:t>
            </a:r>
            <a:r>
              <a:rPr sz="2450" spc="470" dirty="0"/>
              <a:t> </a:t>
            </a:r>
            <a:r>
              <a:rPr sz="2450" dirty="0"/>
              <a:t>(Choose</a:t>
            </a:r>
            <a:r>
              <a:rPr sz="2450" spc="190" dirty="0"/>
              <a:t> </a:t>
            </a:r>
            <a:r>
              <a:rPr sz="2450" spc="-10" dirty="0"/>
              <a:t>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758" y="2549968"/>
            <a:ext cx="8267065" cy="279463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might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open,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flat,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or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closed,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depending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how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evolved 	</a:t>
            </a:r>
            <a:r>
              <a:rPr sz="2450" dirty="0">
                <a:latin typeface="Garamond"/>
                <a:cs typeface="Garamond"/>
              </a:rPr>
              <a:t>over</a:t>
            </a:r>
            <a:r>
              <a:rPr sz="2450" spc="55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6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time.</a:t>
            </a:r>
            <a:endParaRPr sz="2450">
              <a:latin typeface="Garamond"/>
              <a:cs typeface="Garamond"/>
            </a:endParaRPr>
          </a:p>
          <a:p>
            <a:pPr marL="393700" marR="508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definitely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still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open,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but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spc="-170" dirty="0">
                <a:latin typeface="Garamond"/>
                <a:cs typeface="Garamond"/>
              </a:rPr>
              <a:t>Ω</a:t>
            </a:r>
            <a:r>
              <a:rPr sz="2450" spc="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might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not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same 	</a:t>
            </a:r>
            <a:r>
              <a:rPr sz="2450" dirty="0">
                <a:latin typeface="Garamond"/>
                <a:cs typeface="Garamond"/>
              </a:rPr>
              <a:t>value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did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then.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Ω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today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was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then.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70" dirty="0">
                <a:latin typeface="Garamond"/>
                <a:cs typeface="Garamond"/>
              </a:rPr>
              <a:t>B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5815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14.4.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FRIEDMANN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4791710" algn="l"/>
              </a:tabLst>
            </a:pPr>
            <a:r>
              <a:rPr spc="75" dirty="0"/>
              <a:t>Can</a:t>
            </a:r>
            <a:r>
              <a:rPr spc="290" dirty="0"/>
              <a:t> </a:t>
            </a:r>
            <a:r>
              <a:rPr dirty="0"/>
              <a:t>the</a:t>
            </a:r>
            <a:r>
              <a:rPr spc="300" dirty="0"/>
              <a:t> </a:t>
            </a:r>
            <a:r>
              <a:rPr dirty="0"/>
              <a:t>curvature</a:t>
            </a:r>
            <a:r>
              <a:rPr spc="300" dirty="0"/>
              <a:t> </a:t>
            </a:r>
            <a:r>
              <a:rPr spc="55" dirty="0"/>
              <a:t>term</a:t>
            </a:r>
            <a:r>
              <a:rPr spc="295" dirty="0"/>
              <a:t> </a:t>
            </a:r>
            <a:r>
              <a:rPr dirty="0"/>
              <a:t>in</a:t>
            </a:r>
            <a:r>
              <a:rPr spc="295" dirty="0"/>
              <a:t> </a:t>
            </a:r>
            <a:r>
              <a:rPr dirty="0"/>
              <a:t>Equation</a:t>
            </a:r>
            <a:r>
              <a:rPr spc="300" dirty="0"/>
              <a:t> </a:t>
            </a:r>
            <a:r>
              <a:rPr dirty="0"/>
              <a:t>14.1</a:t>
            </a:r>
            <a:r>
              <a:rPr spc="295" dirty="0"/>
              <a:t> </a:t>
            </a:r>
            <a:r>
              <a:rPr spc="80" dirty="0"/>
              <a:t>(p.</a:t>
            </a:r>
            <a:r>
              <a:rPr spc="295" dirty="0"/>
              <a:t> </a:t>
            </a:r>
            <a:r>
              <a:rPr dirty="0"/>
              <a:t>672)</a:t>
            </a:r>
            <a:r>
              <a:rPr spc="300" dirty="0"/>
              <a:t> </a:t>
            </a:r>
            <a:r>
              <a:rPr dirty="0"/>
              <a:t>ever</a:t>
            </a:r>
            <a:r>
              <a:rPr spc="300" dirty="0"/>
              <a:t> </a:t>
            </a:r>
            <a:r>
              <a:rPr dirty="0"/>
              <a:t>be</a:t>
            </a:r>
            <a:r>
              <a:rPr spc="295" dirty="0"/>
              <a:t> </a:t>
            </a:r>
            <a:r>
              <a:rPr spc="-10" dirty="0"/>
              <a:t>bigger </a:t>
            </a:r>
            <a:r>
              <a:rPr dirty="0"/>
              <a:t>in</a:t>
            </a:r>
            <a:r>
              <a:rPr spc="175" dirty="0"/>
              <a:t> </a:t>
            </a:r>
            <a:r>
              <a:rPr spc="55" dirty="0"/>
              <a:t>magnitude</a:t>
            </a:r>
            <a:r>
              <a:rPr spc="180" dirty="0"/>
              <a:t> </a:t>
            </a:r>
            <a:r>
              <a:rPr spc="70" dirty="0"/>
              <a:t>than</a:t>
            </a:r>
            <a:r>
              <a:rPr spc="185" dirty="0"/>
              <a:t> </a:t>
            </a:r>
            <a:r>
              <a:rPr dirty="0"/>
              <a:t>the</a:t>
            </a:r>
            <a:r>
              <a:rPr spc="180" dirty="0"/>
              <a:t> </a:t>
            </a:r>
            <a:r>
              <a:rPr spc="45" dirty="0"/>
              <a:t>density</a:t>
            </a:r>
            <a:r>
              <a:rPr spc="185" dirty="0"/>
              <a:t> </a:t>
            </a:r>
            <a:r>
              <a:rPr spc="60" dirty="0"/>
              <a:t>term?</a:t>
            </a:r>
            <a:r>
              <a:rPr dirty="0"/>
              <a:t>	(Choose</a:t>
            </a:r>
            <a:r>
              <a:rPr spc="18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59259"/>
            <a:ext cx="5158105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Yes,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only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closed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universe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Yes,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only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open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universe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Yes,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regardless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type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universe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No,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regardless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type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universe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5815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14.4.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FRIEDMANN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4791710" algn="l"/>
              </a:tabLst>
            </a:pPr>
            <a:r>
              <a:rPr spc="75" dirty="0"/>
              <a:t>Can</a:t>
            </a:r>
            <a:r>
              <a:rPr spc="290" dirty="0"/>
              <a:t> </a:t>
            </a:r>
            <a:r>
              <a:rPr dirty="0"/>
              <a:t>the</a:t>
            </a:r>
            <a:r>
              <a:rPr spc="300" dirty="0"/>
              <a:t> </a:t>
            </a:r>
            <a:r>
              <a:rPr dirty="0"/>
              <a:t>curvature</a:t>
            </a:r>
            <a:r>
              <a:rPr spc="300" dirty="0"/>
              <a:t> </a:t>
            </a:r>
            <a:r>
              <a:rPr spc="55" dirty="0"/>
              <a:t>term</a:t>
            </a:r>
            <a:r>
              <a:rPr spc="295" dirty="0"/>
              <a:t> </a:t>
            </a:r>
            <a:r>
              <a:rPr dirty="0"/>
              <a:t>in</a:t>
            </a:r>
            <a:r>
              <a:rPr spc="295" dirty="0"/>
              <a:t> </a:t>
            </a:r>
            <a:r>
              <a:rPr dirty="0"/>
              <a:t>Equation</a:t>
            </a:r>
            <a:r>
              <a:rPr spc="300" dirty="0"/>
              <a:t> </a:t>
            </a:r>
            <a:r>
              <a:rPr dirty="0"/>
              <a:t>14.1</a:t>
            </a:r>
            <a:r>
              <a:rPr spc="295" dirty="0"/>
              <a:t> </a:t>
            </a:r>
            <a:r>
              <a:rPr spc="80" dirty="0"/>
              <a:t>(p.</a:t>
            </a:r>
            <a:r>
              <a:rPr spc="295" dirty="0"/>
              <a:t> </a:t>
            </a:r>
            <a:r>
              <a:rPr dirty="0"/>
              <a:t>672)</a:t>
            </a:r>
            <a:r>
              <a:rPr spc="300" dirty="0"/>
              <a:t> </a:t>
            </a:r>
            <a:r>
              <a:rPr dirty="0"/>
              <a:t>ever</a:t>
            </a:r>
            <a:r>
              <a:rPr spc="300" dirty="0"/>
              <a:t> </a:t>
            </a:r>
            <a:r>
              <a:rPr dirty="0"/>
              <a:t>be</a:t>
            </a:r>
            <a:r>
              <a:rPr spc="295" dirty="0"/>
              <a:t> </a:t>
            </a:r>
            <a:r>
              <a:rPr spc="-10" dirty="0"/>
              <a:t>bigger </a:t>
            </a:r>
            <a:r>
              <a:rPr dirty="0"/>
              <a:t>in</a:t>
            </a:r>
            <a:r>
              <a:rPr spc="175" dirty="0"/>
              <a:t> </a:t>
            </a:r>
            <a:r>
              <a:rPr spc="55" dirty="0"/>
              <a:t>magnitude</a:t>
            </a:r>
            <a:r>
              <a:rPr spc="180" dirty="0"/>
              <a:t> </a:t>
            </a:r>
            <a:r>
              <a:rPr spc="70" dirty="0"/>
              <a:t>than</a:t>
            </a:r>
            <a:r>
              <a:rPr spc="185" dirty="0"/>
              <a:t> </a:t>
            </a:r>
            <a:r>
              <a:rPr dirty="0"/>
              <a:t>the</a:t>
            </a:r>
            <a:r>
              <a:rPr spc="180" dirty="0"/>
              <a:t> </a:t>
            </a:r>
            <a:r>
              <a:rPr spc="45" dirty="0"/>
              <a:t>density</a:t>
            </a:r>
            <a:r>
              <a:rPr spc="185" dirty="0"/>
              <a:t> </a:t>
            </a:r>
            <a:r>
              <a:rPr spc="60" dirty="0"/>
              <a:t>term?</a:t>
            </a:r>
            <a:r>
              <a:rPr dirty="0"/>
              <a:t>	(Choose</a:t>
            </a:r>
            <a:r>
              <a:rPr spc="18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95058" y="2059259"/>
            <a:ext cx="8292465" cy="418846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07034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07034" algn="l"/>
              </a:tabLst>
            </a:pPr>
            <a:r>
              <a:rPr sz="2450" dirty="0">
                <a:latin typeface="Garamond"/>
                <a:cs typeface="Garamond"/>
              </a:rPr>
              <a:t>Yes,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only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closed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universe</a:t>
            </a:r>
            <a:endParaRPr sz="2450">
              <a:latin typeface="Garamond"/>
              <a:cs typeface="Garamond"/>
            </a:endParaRPr>
          </a:p>
          <a:p>
            <a:pPr marL="407034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7034" algn="l"/>
              </a:tabLst>
            </a:pPr>
            <a:r>
              <a:rPr sz="2450" dirty="0">
                <a:latin typeface="Garamond"/>
                <a:cs typeface="Garamond"/>
              </a:rPr>
              <a:t>Yes,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only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open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universe</a:t>
            </a:r>
            <a:endParaRPr sz="2450">
              <a:latin typeface="Garamond"/>
              <a:cs typeface="Garamond"/>
            </a:endParaRPr>
          </a:p>
          <a:p>
            <a:pPr marL="4064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6400" algn="l"/>
              </a:tabLst>
            </a:pPr>
            <a:r>
              <a:rPr sz="2450" dirty="0">
                <a:latin typeface="Garamond"/>
                <a:cs typeface="Garamond"/>
              </a:rPr>
              <a:t>Yes,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regardless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type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universe</a:t>
            </a:r>
            <a:endParaRPr sz="2450">
              <a:latin typeface="Garamond"/>
              <a:cs typeface="Garamond"/>
            </a:endParaRPr>
          </a:p>
          <a:p>
            <a:pPr marL="4064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6400" algn="l"/>
              </a:tabLst>
            </a:pPr>
            <a:r>
              <a:rPr sz="2450" dirty="0">
                <a:latin typeface="Garamond"/>
                <a:cs typeface="Garamond"/>
              </a:rPr>
              <a:t>No,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regardless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type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universe</a:t>
            </a:r>
            <a:endParaRPr sz="2450">
              <a:latin typeface="Garamond"/>
              <a:cs typeface="Garamond"/>
            </a:endParaRPr>
          </a:p>
          <a:p>
            <a:pPr marL="36195" marR="17780" indent="-11430" algn="just">
              <a:lnSpc>
                <a:spcPct val="101699"/>
              </a:lnSpc>
              <a:spcBef>
                <a:spcPts val="1889"/>
              </a:spcBef>
            </a:pPr>
            <a:r>
              <a:rPr sz="2450" b="1" dirty="0">
                <a:latin typeface="Georgia"/>
                <a:cs typeface="Georgia"/>
              </a:rPr>
              <a:t>Solution:</a:t>
            </a:r>
            <a:r>
              <a:rPr sz="2450" b="1" spc="285" dirty="0">
                <a:latin typeface="Georgia"/>
                <a:cs typeface="Georgia"/>
              </a:rPr>
              <a:t>  </a:t>
            </a:r>
            <a:r>
              <a:rPr sz="2450" spc="90" dirty="0">
                <a:latin typeface="Garamond"/>
                <a:cs typeface="Garamond"/>
              </a:rPr>
              <a:t>B.</a:t>
            </a:r>
            <a:r>
              <a:rPr sz="2450" spc="3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If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curvature</a:t>
            </a:r>
            <a:r>
              <a:rPr sz="2450" spc="31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term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positive,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then</a:t>
            </a:r>
            <a:r>
              <a:rPr sz="2450" spc="310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spc="30" dirty="0">
                <a:latin typeface="Garamond"/>
                <a:cs typeface="Garamond"/>
              </a:rPr>
              <a:t>term </a:t>
            </a:r>
            <a:r>
              <a:rPr sz="2450" dirty="0">
                <a:latin typeface="Garamond"/>
                <a:cs typeface="Garamond"/>
              </a:rPr>
              <a:t>having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3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larger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magnitude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term</a:t>
            </a:r>
            <a:r>
              <a:rPr sz="2450" spc="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lead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the </a:t>
            </a:r>
            <a:r>
              <a:rPr sz="2450" dirty="0">
                <a:latin typeface="Garamond"/>
                <a:cs typeface="Garamond"/>
              </a:rPr>
              <a:t>impossible</a:t>
            </a:r>
            <a:r>
              <a:rPr sz="2450" spc="3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conclusion</a:t>
            </a:r>
            <a:r>
              <a:rPr sz="2450" spc="370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365" dirty="0">
                <a:latin typeface="Garamond"/>
                <a:cs typeface="Garamond"/>
              </a:rPr>
              <a:t> </a:t>
            </a:r>
            <a:r>
              <a:rPr sz="2450" b="0" i="1" spc="105" dirty="0">
                <a:latin typeface="Bookman Old Style"/>
                <a:cs typeface="Bookman Old Style"/>
              </a:rPr>
              <a:t>H</a:t>
            </a:r>
            <a:r>
              <a:rPr sz="3075" spc="157" baseline="24390" dirty="0">
                <a:latin typeface="Garamond"/>
                <a:cs typeface="Garamond"/>
              </a:rPr>
              <a:t>2</a:t>
            </a:r>
            <a:r>
              <a:rPr sz="3075" baseline="24390" dirty="0">
                <a:latin typeface="Garamond"/>
                <a:cs typeface="Garamond"/>
              </a:rPr>
              <a:t> 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3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negative.</a:t>
            </a:r>
            <a:r>
              <a:rPr sz="2450" spc="210" dirty="0">
                <a:latin typeface="Garamond"/>
                <a:cs typeface="Garamond"/>
              </a:rPr>
              <a:t>  </a:t>
            </a:r>
            <a:r>
              <a:rPr sz="2450" spc="110" dirty="0">
                <a:latin typeface="Garamond"/>
                <a:cs typeface="Garamond"/>
              </a:rPr>
              <a:t>But</a:t>
            </a:r>
            <a:r>
              <a:rPr sz="2450" spc="3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if</a:t>
            </a:r>
            <a:r>
              <a:rPr sz="2450" spc="3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7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curvature </a:t>
            </a:r>
            <a:r>
              <a:rPr sz="2450" spc="55" dirty="0">
                <a:latin typeface="Garamond"/>
                <a:cs typeface="Garamond"/>
              </a:rPr>
              <a:t>term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negative,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then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its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magnitude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can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big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you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like,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30" dirty="0">
                <a:latin typeface="Garamond"/>
                <a:cs typeface="Garamond"/>
              </a:rPr>
              <a:t>and </a:t>
            </a:r>
            <a:r>
              <a:rPr sz="2450" b="0" i="1" spc="105" dirty="0">
                <a:latin typeface="Bookman Old Style"/>
                <a:cs typeface="Bookman Old Style"/>
              </a:rPr>
              <a:t>H</a:t>
            </a:r>
            <a:r>
              <a:rPr sz="3075" spc="157" baseline="24390" dirty="0">
                <a:latin typeface="Garamond"/>
                <a:cs typeface="Garamond"/>
              </a:rPr>
              <a:t>2</a:t>
            </a:r>
            <a:r>
              <a:rPr sz="3075" spc="390" baseline="2439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still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comes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out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positive.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5815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14.4.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FRIEDMANN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7540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We</a:t>
            </a:r>
            <a:r>
              <a:rPr spc="190" dirty="0"/>
              <a:t> </a:t>
            </a:r>
            <a:r>
              <a:rPr spc="50" dirty="0"/>
              <a:t>argued</a:t>
            </a:r>
            <a:r>
              <a:rPr spc="200" dirty="0"/>
              <a:t> </a:t>
            </a:r>
            <a:r>
              <a:rPr spc="114" dirty="0"/>
              <a:t>that</a:t>
            </a:r>
            <a:r>
              <a:rPr spc="190" dirty="0"/>
              <a:t> </a:t>
            </a:r>
            <a:r>
              <a:rPr dirty="0"/>
              <a:t>for</a:t>
            </a:r>
            <a:r>
              <a:rPr spc="190" dirty="0"/>
              <a:t> </a:t>
            </a:r>
            <a:r>
              <a:rPr spc="80" dirty="0"/>
              <a:t>matter</a:t>
            </a:r>
            <a:r>
              <a:rPr spc="195" dirty="0"/>
              <a:t> </a:t>
            </a:r>
            <a:r>
              <a:rPr dirty="0"/>
              <a:t>or</a:t>
            </a:r>
            <a:r>
              <a:rPr spc="190" dirty="0"/>
              <a:t> </a:t>
            </a:r>
            <a:r>
              <a:rPr spc="55" dirty="0"/>
              <a:t>radiation</a:t>
            </a:r>
            <a:r>
              <a:rPr spc="195" dirty="0"/>
              <a:t> </a:t>
            </a:r>
            <a:r>
              <a:rPr dirty="0"/>
              <a:t>domination</a:t>
            </a:r>
            <a:r>
              <a:rPr spc="200" dirty="0"/>
              <a:t> </a:t>
            </a:r>
            <a:r>
              <a:rPr spc="65" dirty="0"/>
              <a:t>an</a:t>
            </a:r>
            <a:r>
              <a:rPr spc="195" dirty="0"/>
              <a:t> </a:t>
            </a:r>
            <a:r>
              <a:rPr dirty="0"/>
              <a:t>open</a:t>
            </a:r>
            <a:r>
              <a:rPr spc="190" dirty="0"/>
              <a:t> </a:t>
            </a:r>
            <a:r>
              <a:rPr spc="-20" dirty="0"/>
              <a:t>uni- </a:t>
            </a:r>
            <a:r>
              <a:rPr dirty="0"/>
              <a:t>verse</a:t>
            </a:r>
            <a:r>
              <a:rPr spc="385" dirty="0"/>
              <a:t> </a:t>
            </a:r>
            <a:r>
              <a:rPr dirty="0"/>
              <a:t>will</a:t>
            </a:r>
            <a:r>
              <a:rPr spc="380" dirty="0"/>
              <a:t> </a:t>
            </a:r>
            <a:r>
              <a:rPr dirty="0"/>
              <a:t>expand</a:t>
            </a:r>
            <a:r>
              <a:rPr spc="385" dirty="0"/>
              <a:t> </a:t>
            </a:r>
            <a:r>
              <a:rPr dirty="0"/>
              <a:t>forever</a:t>
            </a:r>
            <a:r>
              <a:rPr spc="380" dirty="0"/>
              <a:t> </a:t>
            </a:r>
            <a:r>
              <a:rPr spc="55" dirty="0"/>
              <a:t>and</a:t>
            </a:r>
            <a:r>
              <a:rPr spc="390" dirty="0"/>
              <a:t> </a:t>
            </a:r>
            <a:r>
              <a:rPr spc="130" dirty="0"/>
              <a:t>a</a:t>
            </a:r>
            <a:r>
              <a:rPr spc="380" dirty="0"/>
              <a:t> </a:t>
            </a:r>
            <a:r>
              <a:rPr dirty="0"/>
              <a:t>closed</a:t>
            </a:r>
            <a:r>
              <a:rPr spc="385" dirty="0"/>
              <a:t> </a:t>
            </a:r>
            <a:r>
              <a:rPr dirty="0"/>
              <a:t>one</a:t>
            </a:r>
            <a:r>
              <a:rPr spc="380" dirty="0"/>
              <a:t> </a:t>
            </a:r>
            <a:r>
              <a:rPr dirty="0"/>
              <a:t>will</a:t>
            </a:r>
            <a:r>
              <a:rPr spc="385" dirty="0"/>
              <a:t> </a:t>
            </a:r>
            <a:r>
              <a:rPr dirty="0"/>
              <a:t>eventually</a:t>
            </a:r>
            <a:r>
              <a:rPr spc="380" dirty="0"/>
              <a:t> </a:t>
            </a:r>
            <a:r>
              <a:rPr spc="-10" dirty="0"/>
              <a:t>recol-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928033" y="1967952"/>
            <a:ext cx="1045844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10" dirty="0">
                <a:latin typeface="Garamond"/>
                <a:cs typeface="Garamond"/>
              </a:rPr>
              <a:t>(Choose</a:t>
            </a:r>
            <a:endParaRPr sz="2450">
              <a:latin typeface="Garamond"/>
              <a:cs typeface="Garamond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8819" y="1967952"/>
            <a:ext cx="7000875" cy="237744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949960" algn="l"/>
                <a:tab pos="1796414" algn="l"/>
                <a:tab pos="2372995" algn="l"/>
                <a:tab pos="3427095" algn="l"/>
                <a:tab pos="3813175" algn="l"/>
                <a:tab pos="4088129" algn="l"/>
                <a:tab pos="4631055" algn="l"/>
                <a:tab pos="5786755" algn="l"/>
                <a:tab pos="6219190" algn="l"/>
                <a:tab pos="6595745" algn="l"/>
              </a:tabLst>
            </a:pPr>
            <a:r>
              <a:rPr sz="2450" spc="-10" dirty="0">
                <a:latin typeface="Garamond"/>
                <a:cs typeface="Garamond"/>
              </a:rPr>
              <a:t>lapse.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95" dirty="0">
                <a:latin typeface="Garamond"/>
                <a:cs typeface="Garamond"/>
              </a:rPr>
              <a:t>What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will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happen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to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80" dirty="0">
                <a:latin typeface="Garamond"/>
                <a:cs typeface="Garamond"/>
              </a:rPr>
              <a:t>a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flat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universe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(</a:t>
            </a:r>
            <a:r>
              <a:rPr sz="2450" b="0" i="1" spc="-25" dirty="0">
                <a:latin typeface="Bookman Old Style"/>
                <a:cs typeface="Bookman Old Style"/>
              </a:rPr>
              <a:t>k</a:t>
            </a:r>
            <a:r>
              <a:rPr sz="2450" b="0" i="1" dirty="0">
                <a:latin typeface="Bookman Old Style"/>
                <a:cs typeface="Bookman Old Style"/>
              </a:rPr>
              <a:t>	</a:t>
            </a:r>
            <a:r>
              <a:rPr sz="2450" spc="80" dirty="0">
                <a:latin typeface="Garamond"/>
                <a:cs typeface="Garamond"/>
              </a:rPr>
              <a:t>=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85" dirty="0">
                <a:latin typeface="Garamond"/>
                <a:cs typeface="Garamond"/>
              </a:rPr>
              <a:t>0)? </a:t>
            </a:r>
            <a:r>
              <a:rPr sz="2450" spc="-10" dirty="0">
                <a:latin typeface="Garamond"/>
                <a:cs typeface="Garamond"/>
              </a:rPr>
              <a:t>one.)</a:t>
            </a:r>
            <a:endParaRPr sz="2450">
              <a:latin typeface="Garamond"/>
              <a:cs typeface="Garamond"/>
            </a:endParaRPr>
          </a:p>
          <a:p>
            <a:pPr marL="382905" indent="-370205">
              <a:lnSpc>
                <a:spcPct val="100000"/>
              </a:lnSpc>
              <a:spcBef>
                <a:spcPts val="1645"/>
              </a:spcBef>
              <a:buAutoNum type="alphaUcPeriod"/>
              <a:tabLst>
                <a:tab pos="38290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expand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forever.</a:t>
            </a:r>
            <a:endParaRPr sz="2450">
              <a:latin typeface="Garamond"/>
              <a:cs typeface="Garamond"/>
            </a:endParaRPr>
          </a:p>
          <a:p>
            <a:pPr marL="383540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3540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3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eventually</a:t>
            </a:r>
            <a:r>
              <a:rPr sz="2450" spc="35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recollapse.</a:t>
            </a:r>
            <a:endParaRPr sz="2450">
              <a:latin typeface="Garamond"/>
              <a:cs typeface="Garamond"/>
            </a:endParaRPr>
          </a:p>
          <a:p>
            <a:pPr marL="38290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90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could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do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either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one,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depending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other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factors.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55815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14.4.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FRIEDMANN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EQUATIONS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7540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We</a:t>
            </a:r>
            <a:r>
              <a:rPr spc="190" dirty="0"/>
              <a:t> </a:t>
            </a:r>
            <a:r>
              <a:rPr spc="50" dirty="0"/>
              <a:t>argued</a:t>
            </a:r>
            <a:r>
              <a:rPr spc="200" dirty="0"/>
              <a:t> </a:t>
            </a:r>
            <a:r>
              <a:rPr spc="114" dirty="0"/>
              <a:t>that</a:t>
            </a:r>
            <a:r>
              <a:rPr spc="190" dirty="0"/>
              <a:t> </a:t>
            </a:r>
            <a:r>
              <a:rPr dirty="0"/>
              <a:t>for</a:t>
            </a:r>
            <a:r>
              <a:rPr spc="190" dirty="0"/>
              <a:t> </a:t>
            </a:r>
            <a:r>
              <a:rPr spc="80" dirty="0"/>
              <a:t>matter</a:t>
            </a:r>
            <a:r>
              <a:rPr spc="195" dirty="0"/>
              <a:t> </a:t>
            </a:r>
            <a:r>
              <a:rPr dirty="0"/>
              <a:t>or</a:t>
            </a:r>
            <a:r>
              <a:rPr spc="190" dirty="0"/>
              <a:t> </a:t>
            </a:r>
            <a:r>
              <a:rPr spc="55" dirty="0"/>
              <a:t>radiation</a:t>
            </a:r>
            <a:r>
              <a:rPr spc="195" dirty="0"/>
              <a:t> </a:t>
            </a:r>
            <a:r>
              <a:rPr dirty="0"/>
              <a:t>domination</a:t>
            </a:r>
            <a:r>
              <a:rPr spc="200" dirty="0"/>
              <a:t> </a:t>
            </a:r>
            <a:r>
              <a:rPr spc="65" dirty="0"/>
              <a:t>an</a:t>
            </a:r>
            <a:r>
              <a:rPr spc="195" dirty="0"/>
              <a:t> </a:t>
            </a:r>
            <a:r>
              <a:rPr dirty="0"/>
              <a:t>open</a:t>
            </a:r>
            <a:r>
              <a:rPr spc="190" dirty="0"/>
              <a:t> </a:t>
            </a:r>
            <a:r>
              <a:rPr spc="-20" dirty="0"/>
              <a:t>uni- </a:t>
            </a:r>
            <a:r>
              <a:rPr dirty="0"/>
              <a:t>verse</a:t>
            </a:r>
            <a:r>
              <a:rPr spc="385" dirty="0"/>
              <a:t> </a:t>
            </a:r>
            <a:r>
              <a:rPr dirty="0"/>
              <a:t>will</a:t>
            </a:r>
            <a:r>
              <a:rPr spc="380" dirty="0"/>
              <a:t> </a:t>
            </a:r>
            <a:r>
              <a:rPr dirty="0"/>
              <a:t>expand</a:t>
            </a:r>
            <a:r>
              <a:rPr spc="385" dirty="0"/>
              <a:t> </a:t>
            </a:r>
            <a:r>
              <a:rPr dirty="0"/>
              <a:t>forever</a:t>
            </a:r>
            <a:r>
              <a:rPr spc="380" dirty="0"/>
              <a:t> </a:t>
            </a:r>
            <a:r>
              <a:rPr spc="55" dirty="0"/>
              <a:t>and</a:t>
            </a:r>
            <a:r>
              <a:rPr spc="390" dirty="0"/>
              <a:t> </a:t>
            </a:r>
            <a:r>
              <a:rPr spc="130" dirty="0"/>
              <a:t>a</a:t>
            </a:r>
            <a:r>
              <a:rPr spc="380" dirty="0"/>
              <a:t> </a:t>
            </a:r>
            <a:r>
              <a:rPr dirty="0"/>
              <a:t>closed</a:t>
            </a:r>
            <a:r>
              <a:rPr spc="385" dirty="0"/>
              <a:t> </a:t>
            </a:r>
            <a:r>
              <a:rPr dirty="0"/>
              <a:t>one</a:t>
            </a:r>
            <a:r>
              <a:rPr spc="380" dirty="0"/>
              <a:t> </a:t>
            </a:r>
            <a:r>
              <a:rPr dirty="0"/>
              <a:t>will</a:t>
            </a:r>
            <a:r>
              <a:rPr spc="385" dirty="0"/>
              <a:t> </a:t>
            </a:r>
            <a:r>
              <a:rPr dirty="0"/>
              <a:t>eventually</a:t>
            </a:r>
            <a:r>
              <a:rPr spc="380" dirty="0"/>
              <a:t> </a:t>
            </a:r>
            <a:r>
              <a:rPr spc="-10" dirty="0"/>
              <a:t>recol- </a:t>
            </a:r>
            <a:r>
              <a:rPr dirty="0"/>
              <a:t>lapse.</a:t>
            </a:r>
            <a:r>
              <a:rPr spc="370" dirty="0"/>
              <a:t>  </a:t>
            </a:r>
            <a:r>
              <a:rPr spc="114" dirty="0"/>
              <a:t>What</a:t>
            </a:r>
            <a:r>
              <a:rPr spc="480" dirty="0"/>
              <a:t> </a:t>
            </a:r>
            <a:r>
              <a:rPr dirty="0"/>
              <a:t>will</a:t>
            </a:r>
            <a:r>
              <a:rPr spc="480" dirty="0"/>
              <a:t> </a:t>
            </a:r>
            <a:r>
              <a:rPr dirty="0"/>
              <a:t>happen</a:t>
            </a:r>
            <a:r>
              <a:rPr spc="475" dirty="0"/>
              <a:t> </a:t>
            </a:r>
            <a:r>
              <a:rPr dirty="0"/>
              <a:t>to</a:t>
            </a:r>
            <a:r>
              <a:rPr spc="480" dirty="0"/>
              <a:t> </a:t>
            </a:r>
            <a:r>
              <a:rPr spc="130" dirty="0"/>
              <a:t>a</a:t>
            </a:r>
            <a:r>
              <a:rPr spc="480" dirty="0"/>
              <a:t> </a:t>
            </a:r>
            <a:r>
              <a:rPr dirty="0"/>
              <a:t>flat</a:t>
            </a:r>
            <a:r>
              <a:rPr spc="480" dirty="0"/>
              <a:t> </a:t>
            </a:r>
            <a:r>
              <a:rPr dirty="0"/>
              <a:t>universe</a:t>
            </a:r>
            <a:r>
              <a:rPr spc="475" dirty="0"/>
              <a:t> </a:t>
            </a:r>
            <a:r>
              <a:rPr dirty="0"/>
              <a:t>(</a:t>
            </a:r>
            <a:r>
              <a:rPr b="0" i="1" dirty="0">
                <a:latin typeface="Bookman Old Style"/>
                <a:cs typeface="Bookman Old Style"/>
              </a:rPr>
              <a:t>k</a:t>
            </a:r>
            <a:r>
              <a:rPr b="0" i="1" spc="-65" dirty="0">
                <a:latin typeface="Bookman Old Style"/>
                <a:cs typeface="Bookman Old Style"/>
              </a:rPr>
              <a:t>  </a:t>
            </a:r>
            <a:r>
              <a:rPr spc="130" dirty="0"/>
              <a:t>=</a:t>
            </a:r>
            <a:r>
              <a:rPr spc="20" dirty="0"/>
              <a:t>  </a:t>
            </a:r>
            <a:r>
              <a:rPr spc="110" dirty="0"/>
              <a:t>0)?</a:t>
            </a:r>
            <a:r>
              <a:rPr spc="370" dirty="0"/>
              <a:t>  </a:t>
            </a:r>
            <a:r>
              <a:rPr spc="-10" dirty="0"/>
              <a:t>(Choose 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95058" y="2801205"/>
            <a:ext cx="8292465" cy="368236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07034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07034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expand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forever.</a:t>
            </a:r>
            <a:endParaRPr sz="2450">
              <a:latin typeface="Garamond"/>
              <a:cs typeface="Garamond"/>
            </a:endParaRPr>
          </a:p>
          <a:p>
            <a:pPr marL="407034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7034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3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eventually</a:t>
            </a:r>
            <a:r>
              <a:rPr sz="2450" spc="35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recollapse.</a:t>
            </a:r>
            <a:endParaRPr sz="2450">
              <a:latin typeface="Garamond"/>
              <a:cs typeface="Garamond"/>
            </a:endParaRPr>
          </a:p>
          <a:p>
            <a:pPr marL="4064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6400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could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do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either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one,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depending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other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factors.</a:t>
            </a:r>
            <a:endParaRPr sz="2450">
              <a:latin typeface="Garamond"/>
              <a:cs typeface="Garamond"/>
            </a:endParaRPr>
          </a:p>
          <a:p>
            <a:pPr marL="36195" marR="17780" indent="-11430" algn="just">
              <a:lnSpc>
                <a:spcPct val="101699"/>
              </a:lnSpc>
              <a:spcBef>
                <a:spcPts val="1889"/>
              </a:spcBef>
            </a:pPr>
            <a:r>
              <a:rPr sz="2450" b="1" dirty="0">
                <a:latin typeface="Georgia"/>
                <a:cs typeface="Georgia"/>
              </a:rPr>
              <a:t>Solution:</a:t>
            </a:r>
            <a:r>
              <a:rPr sz="2450" b="1" spc="250" dirty="0">
                <a:latin typeface="Georgia"/>
                <a:cs typeface="Georgia"/>
              </a:rPr>
              <a:t>  </a:t>
            </a:r>
            <a:r>
              <a:rPr sz="2450" spc="65" dirty="0">
                <a:latin typeface="Garamond"/>
                <a:cs typeface="Garamond"/>
              </a:rPr>
              <a:t>A.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If</a:t>
            </a:r>
            <a:r>
              <a:rPr sz="2450" spc="315" dirty="0">
                <a:latin typeface="Garamond"/>
                <a:cs typeface="Garamond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k</a:t>
            </a:r>
            <a:r>
              <a:rPr sz="2450" b="0" i="1" spc="390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=</a:t>
            </a:r>
            <a:r>
              <a:rPr sz="2450" spc="4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0,</a:t>
            </a:r>
            <a:r>
              <a:rPr sz="2450" spc="3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equation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puts</a:t>
            </a:r>
            <a:r>
              <a:rPr sz="2450" spc="310" dirty="0">
                <a:latin typeface="Garamond"/>
                <a:cs typeface="Garamond"/>
              </a:rPr>
              <a:t> </a:t>
            </a:r>
            <a:r>
              <a:rPr sz="2450" b="0" i="1" spc="105" dirty="0">
                <a:latin typeface="Bookman Old Style"/>
                <a:cs typeface="Bookman Old Style"/>
              </a:rPr>
              <a:t>H</a:t>
            </a:r>
            <a:r>
              <a:rPr sz="3075" spc="157" baseline="24390" dirty="0">
                <a:latin typeface="Garamond"/>
                <a:cs typeface="Garamond"/>
              </a:rPr>
              <a:t>2</a:t>
            </a:r>
            <a:r>
              <a:rPr sz="3075" spc="705" baseline="243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proportional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to </a:t>
            </a:r>
            <a:r>
              <a:rPr sz="2450" b="0" i="1" dirty="0">
                <a:latin typeface="Bookman Old Style"/>
                <a:cs typeface="Bookman Old Style"/>
              </a:rPr>
              <a:t>ρ</a:t>
            </a:r>
            <a:r>
              <a:rPr sz="2450" dirty="0">
                <a:latin typeface="Garamond"/>
                <a:cs typeface="Garamond"/>
              </a:rPr>
              <a:t>.</a:t>
            </a:r>
            <a:r>
              <a:rPr sz="2450" spc="305" dirty="0">
                <a:latin typeface="Garamond"/>
                <a:cs typeface="Garamond"/>
              </a:rPr>
              <a:t>  </a:t>
            </a:r>
            <a:r>
              <a:rPr sz="2450" dirty="0">
                <a:latin typeface="Garamond"/>
                <a:cs typeface="Garamond"/>
              </a:rPr>
              <a:t>Since</a:t>
            </a:r>
            <a:r>
              <a:rPr sz="2450" spc="415" dirty="0">
                <a:latin typeface="Garamond"/>
                <a:cs typeface="Garamond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ρ</a:t>
            </a:r>
            <a:r>
              <a:rPr sz="2450" b="0" i="1" spc="290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40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never</a:t>
            </a:r>
            <a:r>
              <a:rPr sz="2450" spc="40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zero,</a:t>
            </a:r>
            <a:r>
              <a:rPr sz="2450" spc="480" dirty="0">
                <a:latin typeface="Garamond"/>
                <a:cs typeface="Garamond"/>
              </a:rPr>
              <a:t> </a:t>
            </a:r>
            <a:r>
              <a:rPr sz="2450" b="0" i="1" spc="-1280" dirty="0">
                <a:latin typeface="Bookman Old Style"/>
                <a:cs typeface="Bookman Old Style"/>
              </a:rPr>
              <a:t>a</a:t>
            </a:r>
            <a:r>
              <a:rPr sz="2450" spc="-135" dirty="0">
                <a:latin typeface="Garamond"/>
                <a:cs typeface="Garamond"/>
              </a:rPr>
              <a:t>˙</a:t>
            </a:r>
            <a:r>
              <a:rPr sz="2450" spc="65" dirty="0">
                <a:latin typeface="Garamond"/>
                <a:cs typeface="Garamond"/>
              </a:rPr>
              <a:t> 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4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never</a:t>
            </a:r>
            <a:r>
              <a:rPr sz="2450" spc="40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zero.</a:t>
            </a:r>
            <a:r>
              <a:rPr sz="2450" spc="305" dirty="0">
                <a:latin typeface="Garamond"/>
                <a:cs typeface="Garamond"/>
              </a:rPr>
              <a:t>  </a:t>
            </a:r>
            <a:r>
              <a:rPr sz="2450" dirty="0">
                <a:latin typeface="Garamond"/>
                <a:cs typeface="Garamond"/>
              </a:rPr>
              <a:t>So</a:t>
            </a:r>
            <a:r>
              <a:rPr sz="2450" spc="40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if</a:t>
            </a:r>
            <a:r>
              <a:rPr sz="2450" spc="40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40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409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is </a:t>
            </a:r>
            <a:r>
              <a:rPr sz="2450" dirty="0">
                <a:latin typeface="Garamond"/>
                <a:cs typeface="Garamond"/>
              </a:rPr>
              <a:t>expanding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-35" dirty="0">
                <a:latin typeface="Garamond"/>
                <a:cs typeface="Garamond"/>
              </a:rPr>
              <a:t>(</a:t>
            </a:r>
            <a:r>
              <a:rPr sz="2450" b="0" i="1" spc="-1180" dirty="0">
                <a:latin typeface="Bookman Old Style"/>
                <a:cs typeface="Bookman Old Style"/>
              </a:rPr>
              <a:t>a</a:t>
            </a:r>
            <a:r>
              <a:rPr sz="2450" spc="-35" dirty="0">
                <a:latin typeface="Garamond"/>
                <a:cs typeface="Garamond"/>
              </a:rPr>
              <a:t>˙</a:t>
            </a:r>
            <a:r>
              <a:rPr sz="2450" spc="535" dirty="0">
                <a:latin typeface="Garamond"/>
                <a:cs typeface="Garamond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&gt;</a:t>
            </a:r>
            <a:r>
              <a:rPr sz="2450" b="0" i="1" spc="55" dirty="0">
                <a:latin typeface="Bookman Old Style"/>
                <a:cs typeface="Bookman Old Style"/>
              </a:rPr>
              <a:t> </a:t>
            </a:r>
            <a:r>
              <a:rPr sz="2450" spc="70" dirty="0">
                <a:latin typeface="Garamond"/>
                <a:cs typeface="Garamond"/>
              </a:rPr>
              <a:t>0),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then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keep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expanding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forever.</a:t>
            </a:r>
            <a:r>
              <a:rPr sz="2450" spc="565" dirty="0">
                <a:latin typeface="Garamond"/>
                <a:cs typeface="Garamond"/>
              </a:rPr>
              <a:t> </a:t>
            </a:r>
            <a:r>
              <a:rPr sz="2450" spc="110" dirty="0">
                <a:latin typeface="Garamond"/>
                <a:cs typeface="Garamond"/>
              </a:rPr>
              <a:t>But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b="0" i="1" spc="-50" dirty="0">
                <a:latin typeface="Bookman Old Style"/>
                <a:cs typeface="Bookman Old Style"/>
              </a:rPr>
              <a:t>ρ </a:t>
            </a:r>
            <a:r>
              <a:rPr sz="2450" dirty="0">
                <a:latin typeface="Garamond"/>
                <a:cs typeface="Garamond"/>
              </a:rPr>
              <a:t>decreases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(which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is,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remember,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definition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of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expansion),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b="0" i="1" spc="-1450" dirty="0">
                <a:latin typeface="Bookman Old Style"/>
                <a:cs typeface="Bookman Old Style"/>
              </a:rPr>
              <a:t>a</a:t>
            </a:r>
            <a:r>
              <a:rPr sz="2450" spc="-305" dirty="0">
                <a:latin typeface="Garamond"/>
                <a:cs typeface="Garamond"/>
              </a:rPr>
              <a:t>˙</a:t>
            </a:r>
            <a:r>
              <a:rPr sz="2450" spc="55" dirty="0">
                <a:latin typeface="Garamond"/>
                <a:cs typeface="Garamond"/>
              </a:rPr>
              <a:t>  </a:t>
            </a:r>
            <a:r>
              <a:rPr sz="2450" spc="-20" dirty="0">
                <a:latin typeface="Garamond"/>
                <a:cs typeface="Garamond"/>
              </a:rPr>
              <a:t>will </a:t>
            </a:r>
            <a:r>
              <a:rPr sz="2450" spc="-10" dirty="0">
                <a:latin typeface="Garamond"/>
                <a:cs typeface="Garamond"/>
              </a:rPr>
              <a:t>decrease.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93168" y="878291"/>
            <a:ext cx="318198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14.5.</a:t>
            </a:r>
            <a:r>
              <a:rPr sz="1200" spc="24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MATTER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ENERGY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8819" y="1238181"/>
            <a:ext cx="4027804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695325" algn="l"/>
              </a:tabLst>
            </a:pPr>
            <a:r>
              <a:rPr sz="1700" b="1" spc="-20" dirty="0">
                <a:latin typeface="Georgia"/>
                <a:cs typeface="Georgia"/>
              </a:rPr>
              <a:t>14.5</a:t>
            </a:r>
            <a:r>
              <a:rPr sz="1700" b="1" dirty="0">
                <a:latin typeface="Georgia"/>
                <a:cs typeface="Georgia"/>
              </a:rPr>
              <a:t>	Dark</a:t>
            </a:r>
            <a:r>
              <a:rPr sz="1700" b="1" spc="60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Matter</a:t>
            </a:r>
            <a:r>
              <a:rPr sz="1700" b="1" spc="55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and</a:t>
            </a:r>
            <a:r>
              <a:rPr sz="1700" b="1" spc="60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Dark</a:t>
            </a:r>
            <a:r>
              <a:rPr sz="1700" b="1" spc="60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Energy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635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14.5.</a:t>
            </a:r>
            <a:r>
              <a:rPr sz="1200" spc="24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MATTER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ENERGY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684339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We</a:t>
            </a:r>
            <a:r>
              <a:rPr spc="195" dirty="0"/>
              <a:t> </a:t>
            </a:r>
            <a:r>
              <a:rPr dirty="0"/>
              <a:t>know</a:t>
            </a:r>
            <a:r>
              <a:rPr spc="200" dirty="0"/>
              <a:t> </a:t>
            </a:r>
            <a:r>
              <a:rPr spc="60" dirty="0"/>
              <a:t>dark</a:t>
            </a:r>
            <a:r>
              <a:rPr spc="204" dirty="0"/>
              <a:t> </a:t>
            </a:r>
            <a:r>
              <a:rPr dirty="0"/>
              <a:t>energy</a:t>
            </a:r>
            <a:r>
              <a:rPr spc="204" dirty="0"/>
              <a:t> </a:t>
            </a:r>
            <a:r>
              <a:rPr dirty="0"/>
              <a:t>exists</a:t>
            </a:r>
            <a:r>
              <a:rPr spc="204" dirty="0"/>
              <a:t> </a:t>
            </a:r>
            <a:r>
              <a:rPr dirty="0"/>
              <a:t>because</a:t>
            </a:r>
            <a:r>
              <a:rPr spc="200" dirty="0"/>
              <a:t> </a:t>
            </a:r>
            <a:r>
              <a:rPr spc="75" dirty="0"/>
              <a:t>.</a:t>
            </a:r>
            <a:r>
              <a:rPr spc="-190" dirty="0"/>
              <a:t> </a:t>
            </a:r>
            <a:r>
              <a:rPr spc="75" dirty="0"/>
              <a:t>.</a:t>
            </a:r>
            <a:r>
              <a:rPr spc="-190" dirty="0"/>
              <a:t> </a:t>
            </a:r>
            <a:r>
              <a:rPr spc="75" dirty="0"/>
              <a:t>.</a:t>
            </a:r>
            <a:r>
              <a:rPr spc="-190" dirty="0"/>
              <a:t> </a:t>
            </a:r>
            <a:r>
              <a:rPr dirty="0"/>
              <a:t>(Choose</a:t>
            </a:r>
            <a:r>
              <a:rPr spc="21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635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5605" algn="l"/>
              </a:tabLst>
            </a:pPr>
            <a:r>
              <a:rPr dirty="0"/>
              <a:t>The</a:t>
            </a:r>
            <a:r>
              <a:rPr spc="190" dirty="0"/>
              <a:t> </a:t>
            </a:r>
            <a:r>
              <a:rPr dirty="0"/>
              <a:t>observed</a:t>
            </a:r>
            <a:r>
              <a:rPr spc="210" dirty="0"/>
              <a:t> </a:t>
            </a:r>
            <a:r>
              <a:rPr dirty="0"/>
              <a:t>rotation</a:t>
            </a:r>
            <a:r>
              <a:rPr spc="210" dirty="0"/>
              <a:t> </a:t>
            </a:r>
            <a:r>
              <a:rPr dirty="0"/>
              <a:t>curves</a:t>
            </a:r>
            <a:r>
              <a:rPr spc="200" dirty="0"/>
              <a:t> </a:t>
            </a:r>
            <a:r>
              <a:rPr dirty="0"/>
              <a:t>of</a:t>
            </a:r>
            <a:r>
              <a:rPr spc="204" dirty="0"/>
              <a:t> </a:t>
            </a:r>
            <a:r>
              <a:rPr spc="50" dirty="0"/>
              <a:t>galaxies</a:t>
            </a:r>
            <a:r>
              <a:rPr spc="200" dirty="0"/>
              <a:t> </a:t>
            </a:r>
            <a:r>
              <a:rPr dirty="0"/>
              <a:t>don’t</a:t>
            </a:r>
            <a:r>
              <a:rPr spc="204" dirty="0"/>
              <a:t> </a:t>
            </a:r>
            <a:r>
              <a:rPr dirty="0"/>
              <a:t>match</a:t>
            </a:r>
            <a:r>
              <a:rPr spc="204" dirty="0"/>
              <a:t> </a:t>
            </a:r>
            <a:r>
              <a:rPr spc="80" dirty="0"/>
              <a:t>what</a:t>
            </a:r>
            <a:r>
              <a:rPr spc="204" dirty="0"/>
              <a:t> </a:t>
            </a:r>
            <a:r>
              <a:rPr spc="-25" dirty="0"/>
              <a:t>we 	</a:t>
            </a:r>
            <a:r>
              <a:rPr dirty="0"/>
              <a:t>would</a:t>
            </a:r>
            <a:r>
              <a:rPr spc="190" dirty="0"/>
              <a:t> </a:t>
            </a:r>
            <a:r>
              <a:rPr dirty="0"/>
              <a:t>expect</a:t>
            </a:r>
            <a:r>
              <a:rPr spc="200" dirty="0"/>
              <a:t> </a:t>
            </a:r>
            <a:r>
              <a:rPr dirty="0"/>
              <a:t>from</a:t>
            </a:r>
            <a:r>
              <a:rPr spc="200" dirty="0"/>
              <a:t> </a:t>
            </a:r>
            <a:r>
              <a:rPr dirty="0"/>
              <a:t>visible</a:t>
            </a:r>
            <a:r>
              <a:rPr spc="200" dirty="0"/>
              <a:t> </a:t>
            </a:r>
            <a:r>
              <a:rPr spc="75" dirty="0"/>
              <a:t>matter.</a:t>
            </a:r>
          </a:p>
          <a:p>
            <a:pPr marL="393700" marR="5715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5605" algn="l"/>
              </a:tabLst>
            </a:pPr>
            <a:r>
              <a:rPr dirty="0"/>
              <a:t>The</a:t>
            </a:r>
            <a:r>
              <a:rPr spc="155" dirty="0"/>
              <a:t> </a:t>
            </a:r>
            <a:r>
              <a:rPr dirty="0"/>
              <a:t>universe</a:t>
            </a:r>
            <a:r>
              <a:rPr spc="165" dirty="0"/>
              <a:t> </a:t>
            </a:r>
            <a:r>
              <a:rPr dirty="0"/>
              <a:t>is</a:t>
            </a:r>
            <a:r>
              <a:rPr spc="165" dirty="0"/>
              <a:t> </a:t>
            </a:r>
            <a:r>
              <a:rPr spc="45" dirty="0"/>
              <a:t>currently</a:t>
            </a:r>
            <a:r>
              <a:rPr spc="165" dirty="0"/>
              <a:t> </a:t>
            </a:r>
            <a:r>
              <a:rPr dirty="0"/>
              <a:t>expanding</a:t>
            </a:r>
            <a:r>
              <a:rPr spc="165" dirty="0"/>
              <a:t> </a:t>
            </a:r>
            <a:r>
              <a:rPr dirty="0"/>
              <a:t>faster</a:t>
            </a:r>
            <a:r>
              <a:rPr spc="165" dirty="0"/>
              <a:t> </a:t>
            </a:r>
            <a:r>
              <a:rPr spc="70" dirty="0"/>
              <a:t>than</a:t>
            </a:r>
            <a:r>
              <a:rPr spc="170" dirty="0"/>
              <a:t> </a:t>
            </a:r>
            <a:r>
              <a:rPr dirty="0"/>
              <a:t>we</a:t>
            </a:r>
            <a:r>
              <a:rPr spc="165" dirty="0"/>
              <a:t> </a:t>
            </a:r>
            <a:r>
              <a:rPr dirty="0"/>
              <a:t>would</a:t>
            </a:r>
            <a:r>
              <a:rPr spc="165" dirty="0"/>
              <a:t> </a:t>
            </a:r>
            <a:r>
              <a:rPr spc="-20" dirty="0"/>
              <a:t>have 	</a:t>
            </a:r>
            <a:r>
              <a:rPr dirty="0"/>
              <a:t>otherwise</a:t>
            </a:r>
            <a:r>
              <a:rPr spc="225" dirty="0"/>
              <a:t> </a:t>
            </a:r>
            <a:r>
              <a:rPr spc="-10" dirty="0"/>
              <a:t>predicted.</a:t>
            </a: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dirty="0"/>
              <a:t>The</a:t>
            </a:r>
            <a:r>
              <a:rPr spc="170" dirty="0"/>
              <a:t> </a:t>
            </a:r>
            <a:r>
              <a:rPr dirty="0"/>
              <a:t>expansion</a:t>
            </a:r>
            <a:r>
              <a:rPr spc="185" dirty="0"/>
              <a:t> </a:t>
            </a:r>
            <a:r>
              <a:rPr dirty="0"/>
              <a:t>of</a:t>
            </a:r>
            <a:r>
              <a:rPr spc="180" dirty="0"/>
              <a:t> </a:t>
            </a:r>
            <a:r>
              <a:rPr dirty="0"/>
              <a:t>the</a:t>
            </a:r>
            <a:r>
              <a:rPr spc="175" dirty="0"/>
              <a:t> </a:t>
            </a:r>
            <a:r>
              <a:rPr dirty="0"/>
              <a:t>universe</a:t>
            </a:r>
            <a:r>
              <a:rPr spc="185" dirty="0"/>
              <a:t> </a:t>
            </a:r>
            <a:r>
              <a:rPr dirty="0"/>
              <a:t>is</a:t>
            </a:r>
            <a:r>
              <a:rPr spc="180" dirty="0"/>
              <a:t> </a:t>
            </a:r>
            <a:r>
              <a:rPr spc="-10" dirty="0"/>
              <a:t>accelerating.</a:t>
            </a: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dirty="0"/>
              <a:t>We</a:t>
            </a:r>
            <a:r>
              <a:rPr spc="60" dirty="0"/>
              <a:t> </a:t>
            </a:r>
            <a:r>
              <a:rPr dirty="0"/>
              <a:t>observe</a:t>
            </a:r>
            <a:r>
              <a:rPr spc="80" dirty="0"/>
              <a:t> </a:t>
            </a:r>
            <a:r>
              <a:rPr dirty="0"/>
              <a:t>the</a:t>
            </a:r>
            <a:r>
              <a:rPr spc="70" dirty="0"/>
              <a:t> </a:t>
            </a:r>
            <a:r>
              <a:rPr dirty="0"/>
              <a:t>effects</a:t>
            </a:r>
            <a:r>
              <a:rPr spc="80" dirty="0"/>
              <a:t> </a:t>
            </a:r>
            <a:r>
              <a:rPr dirty="0"/>
              <a:t>of</a:t>
            </a:r>
            <a:r>
              <a:rPr spc="75" dirty="0"/>
              <a:t> </a:t>
            </a:r>
            <a:r>
              <a:rPr spc="60" dirty="0"/>
              <a:t>dark</a:t>
            </a:r>
            <a:r>
              <a:rPr spc="80" dirty="0"/>
              <a:t> </a:t>
            </a:r>
            <a:r>
              <a:rPr dirty="0"/>
              <a:t>energy</a:t>
            </a:r>
            <a:r>
              <a:rPr spc="75" dirty="0"/>
              <a:t> via </a:t>
            </a:r>
            <a:r>
              <a:rPr spc="65" dirty="0"/>
              <a:t>gravitational</a:t>
            </a:r>
            <a:r>
              <a:rPr spc="80" dirty="0"/>
              <a:t> </a:t>
            </a:r>
            <a:r>
              <a:rPr spc="-10" dirty="0"/>
              <a:t>lensing.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635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14.5.</a:t>
            </a:r>
            <a:r>
              <a:rPr sz="1200" spc="24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MATTER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ENERGY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684339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We</a:t>
            </a:r>
            <a:r>
              <a:rPr spc="195" dirty="0"/>
              <a:t> </a:t>
            </a:r>
            <a:r>
              <a:rPr dirty="0"/>
              <a:t>know</a:t>
            </a:r>
            <a:r>
              <a:rPr spc="200" dirty="0"/>
              <a:t> </a:t>
            </a:r>
            <a:r>
              <a:rPr spc="60" dirty="0"/>
              <a:t>dark</a:t>
            </a:r>
            <a:r>
              <a:rPr spc="204" dirty="0"/>
              <a:t> </a:t>
            </a:r>
            <a:r>
              <a:rPr dirty="0"/>
              <a:t>energy</a:t>
            </a:r>
            <a:r>
              <a:rPr spc="204" dirty="0"/>
              <a:t> </a:t>
            </a:r>
            <a:r>
              <a:rPr dirty="0"/>
              <a:t>exists</a:t>
            </a:r>
            <a:r>
              <a:rPr spc="204" dirty="0"/>
              <a:t> </a:t>
            </a:r>
            <a:r>
              <a:rPr dirty="0"/>
              <a:t>because</a:t>
            </a:r>
            <a:r>
              <a:rPr spc="200" dirty="0"/>
              <a:t> </a:t>
            </a:r>
            <a:r>
              <a:rPr spc="75" dirty="0"/>
              <a:t>.</a:t>
            </a:r>
            <a:r>
              <a:rPr spc="-190" dirty="0"/>
              <a:t> </a:t>
            </a:r>
            <a:r>
              <a:rPr spc="75" dirty="0"/>
              <a:t>.</a:t>
            </a:r>
            <a:r>
              <a:rPr spc="-190" dirty="0"/>
              <a:t> </a:t>
            </a:r>
            <a:r>
              <a:rPr spc="75" dirty="0"/>
              <a:t>.</a:t>
            </a:r>
            <a:r>
              <a:rPr spc="-190" dirty="0"/>
              <a:t> </a:t>
            </a:r>
            <a:r>
              <a:rPr dirty="0"/>
              <a:t>(Choose</a:t>
            </a:r>
            <a:r>
              <a:rPr spc="21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635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</a:tabLst>
            </a:pPr>
            <a:r>
              <a:rPr dirty="0"/>
              <a:t>The</a:t>
            </a:r>
            <a:r>
              <a:rPr spc="190" dirty="0"/>
              <a:t> </a:t>
            </a:r>
            <a:r>
              <a:rPr dirty="0"/>
              <a:t>observed</a:t>
            </a:r>
            <a:r>
              <a:rPr spc="210" dirty="0"/>
              <a:t> </a:t>
            </a:r>
            <a:r>
              <a:rPr dirty="0"/>
              <a:t>rotation</a:t>
            </a:r>
            <a:r>
              <a:rPr spc="210" dirty="0"/>
              <a:t> </a:t>
            </a:r>
            <a:r>
              <a:rPr dirty="0"/>
              <a:t>curves</a:t>
            </a:r>
            <a:r>
              <a:rPr spc="200" dirty="0"/>
              <a:t> </a:t>
            </a:r>
            <a:r>
              <a:rPr dirty="0"/>
              <a:t>of</a:t>
            </a:r>
            <a:r>
              <a:rPr spc="204" dirty="0"/>
              <a:t> </a:t>
            </a:r>
            <a:r>
              <a:rPr spc="50" dirty="0"/>
              <a:t>galaxies</a:t>
            </a:r>
            <a:r>
              <a:rPr spc="200" dirty="0"/>
              <a:t> </a:t>
            </a:r>
            <a:r>
              <a:rPr dirty="0"/>
              <a:t>don’t</a:t>
            </a:r>
            <a:r>
              <a:rPr spc="204" dirty="0"/>
              <a:t> </a:t>
            </a:r>
            <a:r>
              <a:rPr dirty="0"/>
              <a:t>match</a:t>
            </a:r>
            <a:r>
              <a:rPr spc="204" dirty="0"/>
              <a:t> </a:t>
            </a:r>
            <a:r>
              <a:rPr spc="80" dirty="0"/>
              <a:t>what</a:t>
            </a:r>
            <a:r>
              <a:rPr spc="204" dirty="0"/>
              <a:t> </a:t>
            </a:r>
            <a:r>
              <a:rPr spc="-25" dirty="0"/>
              <a:t>we 	</a:t>
            </a:r>
            <a:r>
              <a:rPr dirty="0"/>
              <a:t>would</a:t>
            </a:r>
            <a:r>
              <a:rPr spc="190" dirty="0"/>
              <a:t> </a:t>
            </a:r>
            <a:r>
              <a:rPr dirty="0"/>
              <a:t>expect</a:t>
            </a:r>
            <a:r>
              <a:rPr spc="200" dirty="0"/>
              <a:t> </a:t>
            </a:r>
            <a:r>
              <a:rPr dirty="0"/>
              <a:t>from</a:t>
            </a:r>
            <a:r>
              <a:rPr spc="200" dirty="0"/>
              <a:t> </a:t>
            </a:r>
            <a:r>
              <a:rPr dirty="0"/>
              <a:t>visible</a:t>
            </a:r>
            <a:r>
              <a:rPr spc="200" dirty="0"/>
              <a:t> </a:t>
            </a:r>
            <a:r>
              <a:rPr spc="75" dirty="0"/>
              <a:t>matter.</a:t>
            </a:r>
          </a:p>
          <a:p>
            <a:pPr marL="393700" marR="5715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dirty="0"/>
              <a:t>The</a:t>
            </a:r>
            <a:r>
              <a:rPr spc="155" dirty="0"/>
              <a:t> </a:t>
            </a:r>
            <a:r>
              <a:rPr dirty="0"/>
              <a:t>universe</a:t>
            </a:r>
            <a:r>
              <a:rPr spc="165" dirty="0"/>
              <a:t> </a:t>
            </a:r>
            <a:r>
              <a:rPr dirty="0"/>
              <a:t>is</a:t>
            </a:r>
            <a:r>
              <a:rPr spc="165" dirty="0"/>
              <a:t> </a:t>
            </a:r>
            <a:r>
              <a:rPr spc="45" dirty="0"/>
              <a:t>currently</a:t>
            </a:r>
            <a:r>
              <a:rPr spc="165" dirty="0"/>
              <a:t> </a:t>
            </a:r>
            <a:r>
              <a:rPr dirty="0"/>
              <a:t>expanding</a:t>
            </a:r>
            <a:r>
              <a:rPr spc="165" dirty="0"/>
              <a:t> </a:t>
            </a:r>
            <a:r>
              <a:rPr dirty="0"/>
              <a:t>faster</a:t>
            </a:r>
            <a:r>
              <a:rPr spc="165" dirty="0"/>
              <a:t> </a:t>
            </a:r>
            <a:r>
              <a:rPr spc="70" dirty="0"/>
              <a:t>than</a:t>
            </a:r>
            <a:r>
              <a:rPr spc="170" dirty="0"/>
              <a:t> </a:t>
            </a:r>
            <a:r>
              <a:rPr dirty="0"/>
              <a:t>we</a:t>
            </a:r>
            <a:r>
              <a:rPr spc="165" dirty="0"/>
              <a:t> </a:t>
            </a:r>
            <a:r>
              <a:rPr dirty="0"/>
              <a:t>would</a:t>
            </a:r>
            <a:r>
              <a:rPr spc="165" dirty="0"/>
              <a:t> </a:t>
            </a:r>
            <a:r>
              <a:rPr spc="-20" dirty="0"/>
              <a:t>have 	</a:t>
            </a:r>
            <a:r>
              <a:rPr dirty="0"/>
              <a:t>otherwise</a:t>
            </a:r>
            <a:r>
              <a:rPr spc="225" dirty="0"/>
              <a:t> </a:t>
            </a:r>
            <a:r>
              <a:rPr spc="-10" dirty="0"/>
              <a:t>predicted.</a:t>
            </a: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dirty="0"/>
              <a:t>The</a:t>
            </a:r>
            <a:r>
              <a:rPr spc="170" dirty="0"/>
              <a:t> </a:t>
            </a:r>
            <a:r>
              <a:rPr dirty="0"/>
              <a:t>expansion</a:t>
            </a:r>
            <a:r>
              <a:rPr spc="185" dirty="0"/>
              <a:t> </a:t>
            </a:r>
            <a:r>
              <a:rPr dirty="0"/>
              <a:t>of</a:t>
            </a:r>
            <a:r>
              <a:rPr spc="180" dirty="0"/>
              <a:t> </a:t>
            </a:r>
            <a:r>
              <a:rPr dirty="0"/>
              <a:t>the</a:t>
            </a:r>
            <a:r>
              <a:rPr spc="175" dirty="0"/>
              <a:t> </a:t>
            </a:r>
            <a:r>
              <a:rPr dirty="0"/>
              <a:t>universe</a:t>
            </a:r>
            <a:r>
              <a:rPr spc="185" dirty="0"/>
              <a:t> </a:t>
            </a:r>
            <a:r>
              <a:rPr dirty="0"/>
              <a:t>is</a:t>
            </a:r>
            <a:r>
              <a:rPr spc="180" dirty="0"/>
              <a:t> </a:t>
            </a:r>
            <a:r>
              <a:rPr spc="-10" dirty="0"/>
              <a:t>accelerating.</a:t>
            </a: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dirty="0"/>
              <a:t>We</a:t>
            </a:r>
            <a:r>
              <a:rPr spc="60" dirty="0"/>
              <a:t> </a:t>
            </a:r>
            <a:r>
              <a:rPr dirty="0"/>
              <a:t>observe</a:t>
            </a:r>
            <a:r>
              <a:rPr spc="80" dirty="0"/>
              <a:t> </a:t>
            </a:r>
            <a:r>
              <a:rPr dirty="0"/>
              <a:t>the</a:t>
            </a:r>
            <a:r>
              <a:rPr spc="70" dirty="0"/>
              <a:t> </a:t>
            </a:r>
            <a:r>
              <a:rPr dirty="0"/>
              <a:t>effects</a:t>
            </a:r>
            <a:r>
              <a:rPr spc="80" dirty="0"/>
              <a:t> </a:t>
            </a:r>
            <a:r>
              <a:rPr dirty="0"/>
              <a:t>of</a:t>
            </a:r>
            <a:r>
              <a:rPr spc="75" dirty="0"/>
              <a:t> </a:t>
            </a:r>
            <a:r>
              <a:rPr spc="60" dirty="0"/>
              <a:t>dark</a:t>
            </a:r>
            <a:r>
              <a:rPr spc="80" dirty="0"/>
              <a:t> </a:t>
            </a:r>
            <a:r>
              <a:rPr dirty="0"/>
              <a:t>energy</a:t>
            </a:r>
            <a:r>
              <a:rPr spc="75" dirty="0"/>
              <a:t> via </a:t>
            </a:r>
            <a:r>
              <a:rPr spc="65" dirty="0"/>
              <a:t>gravitational</a:t>
            </a:r>
            <a:r>
              <a:rPr spc="80" dirty="0"/>
              <a:t> </a:t>
            </a:r>
            <a:r>
              <a:rPr spc="-10" dirty="0"/>
              <a:t>lensing.</a:t>
            </a: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b="1" spc="-10" dirty="0">
                <a:latin typeface="Georgia"/>
                <a:cs typeface="Georgia"/>
              </a:rPr>
              <a:t>Solution:</a:t>
            </a:r>
            <a:r>
              <a:rPr b="1" dirty="0">
                <a:latin typeface="Georgia"/>
                <a:cs typeface="Georgia"/>
              </a:rPr>
              <a:t>	</a:t>
            </a:r>
            <a:r>
              <a:rPr spc="25" dirty="0"/>
              <a:t>C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635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14.5.</a:t>
            </a:r>
            <a:r>
              <a:rPr sz="1200" spc="24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MATTER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ENERGY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950594" algn="l"/>
              </a:tabLst>
            </a:pPr>
            <a:r>
              <a:rPr spc="114" dirty="0"/>
              <a:t>What</a:t>
            </a:r>
            <a:r>
              <a:rPr spc="235" dirty="0"/>
              <a:t> </a:t>
            </a:r>
            <a:r>
              <a:rPr dirty="0"/>
              <a:t>happens</a:t>
            </a:r>
            <a:r>
              <a:rPr spc="225" dirty="0"/>
              <a:t> </a:t>
            </a:r>
            <a:r>
              <a:rPr dirty="0"/>
              <a:t>over</a:t>
            </a:r>
            <a:r>
              <a:rPr spc="235" dirty="0"/>
              <a:t> </a:t>
            </a:r>
            <a:r>
              <a:rPr spc="50" dirty="0"/>
              <a:t>time</a:t>
            </a:r>
            <a:r>
              <a:rPr spc="229" dirty="0"/>
              <a:t> </a:t>
            </a:r>
            <a:r>
              <a:rPr dirty="0"/>
              <a:t>to</a:t>
            </a:r>
            <a:r>
              <a:rPr spc="229" dirty="0"/>
              <a:t> </a:t>
            </a:r>
            <a:r>
              <a:rPr dirty="0"/>
              <a:t>the</a:t>
            </a:r>
            <a:r>
              <a:rPr spc="229" dirty="0"/>
              <a:t> </a:t>
            </a:r>
            <a:r>
              <a:rPr dirty="0"/>
              <a:t>energy</a:t>
            </a:r>
            <a:r>
              <a:rPr spc="235" dirty="0"/>
              <a:t> </a:t>
            </a:r>
            <a:r>
              <a:rPr dirty="0"/>
              <a:t>in</a:t>
            </a:r>
            <a:r>
              <a:rPr spc="229" dirty="0"/>
              <a:t> </a:t>
            </a:r>
            <a:r>
              <a:rPr spc="65" dirty="0"/>
              <a:t>an</a:t>
            </a:r>
            <a:r>
              <a:rPr spc="235" dirty="0"/>
              <a:t> </a:t>
            </a:r>
            <a:r>
              <a:rPr dirty="0"/>
              <a:t>expanding</a:t>
            </a:r>
            <a:r>
              <a:rPr spc="235" dirty="0"/>
              <a:t> </a:t>
            </a:r>
            <a:r>
              <a:rPr dirty="0"/>
              <a:t>region</a:t>
            </a:r>
            <a:r>
              <a:rPr spc="229" dirty="0"/>
              <a:t> </a:t>
            </a:r>
            <a:r>
              <a:rPr spc="-25" dirty="0"/>
              <a:t>of </a:t>
            </a:r>
            <a:r>
              <a:rPr spc="-10" dirty="0"/>
              <a:t>space?</a:t>
            </a:r>
            <a:r>
              <a:rPr dirty="0"/>
              <a:t>	(Choose</a:t>
            </a:r>
            <a:r>
              <a:rPr spc="18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170390"/>
            <a:ext cx="8259445" cy="343979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6715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4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dark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matter</a:t>
            </a:r>
            <a:r>
              <a:rPr sz="2450" spc="3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decreases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4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dark 	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remains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same.</a:t>
            </a:r>
            <a:endParaRPr sz="2450">
              <a:latin typeface="Garamond"/>
              <a:cs typeface="Garamond"/>
            </a:endParaRPr>
          </a:p>
          <a:p>
            <a:pPr marL="386715" marR="508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of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dark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matter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remains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of 	</a:t>
            </a:r>
            <a:r>
              <a:rPr sz="2450" spc="60" dirty="0">
                <a:latin typeface="Garamond"/>
                <a:cs typeface="Garamond"/>
              </a:rPr>
              <a:t>dark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decreases.</a:t>
            </a:r>
            <a:endParaRPr sz="2450">
              <a:latin typeface="Garamond"/>
              <a:cs typeface="Garamond"/>
            </a:endParaRPr>
          </a:p>
          <a:p>
            <a:pPr marL="386715" marR="50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7985" algn="l"/>
                <a:tab pos="1015365" algn="l"/>
                <a:tab pos="1969135" algn="l"/>
                <a:tab pos="2329180" algn="l"/>
                <a:tab pos="3027045" algn="l"/>
                <a:tab pos="4005579" algn="l"/>
                <a:tab pos="5238750" algn="l"/>
                <a:tab pos="5833745" algn="l"/>
                <a:tab pos="6362700" algn="l"/>
                <a:tab pos="7316470" algn="l"/>
                <a:tab pos="7676515" algn="l"/>
              </a:tabLst>
            </a:pPr>
            <a:r>
              <a:rPr sz="2450" spc="-25" dirty="0">
                <a:latin typeface="Garamond"/>
                <a:cs typeface="Garamond"/>
              </a:rPr>
              <a:t>The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energy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of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dark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70" dirty="0">
                <a:latin typeface="Garamond"/>
                <a:cs typeface="Garamond"/>
              </a:rPr>
              <a:t>matter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increases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30" dirty="0">
                <a:latin typeface="Garamond"/>
                <a:cs typeface="Garamond"/>
              </a:rPr>
              <a:t>and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the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energy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of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dark 	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remains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same.</a:t>
            </a:r>
            <a:endParaRPr sz="2450">
              <a:latin typeface="Garamond"/>
              <a:cs typeface="Garamond"/>
            </a:endParaRPr>
          </a:p>
          <a:p>
            <a:pPr marL="386080" marR="5080" indent="-374015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of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dark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matter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remains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of 	</a:t>
            </a:r>
            <a:r>
              <a:rPr sz="2450" spc="60" dirty="0">
                <a:latin typeface="Garamond"/>
                <a:cs typeface="Garamond"/>
              </a:rPr>
              <a:t>dark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increases.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30796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14.1.</a:t>
            </a:r>
            <a:r>
              <a:rPr sz="1200" spc="18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HISTORY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797050" algn="l"/>
              </a:tabLst>
            </a:pPr>
            <a:r>
              <a:rPr dirty="0"/>
              <a:t>Which</a:t>
            </a:r>
            <a:r>
              <a:rPr spc="145" dirty="0"/>
              <a:t> </a:t>
            </a:r>
            <a:r>
              <a:rPr dirty="0"/>
              <a:t>of</a:t>
            </a:r>
            <a:r>
              <a:rPr spc="150" dirty="0"/>
              <a:t> </a:t>
            </a:r>
            <a:r>
              <a:rPr dirty="0"/>
              <a:t>the</a:t>
            </a:r>
            <a:r>
              <a:rPr spc="145" dirty="0"/>
              <a:t> </a:t>
            </a:r>
            <a:r>
              <a:rPr dirty="0"/>
              <a:t>following</a:t>
            </a:r>
            <a:r>
              <a:rPr spc="155" dirty="0"/>
              <a:t> </a:t>
            </a:r>
            <a:r>
              <a:rPr dirty="0"/>
              <a:t>represents</a:t>
            </a:r>
            <a:r>
              <a:rPr spc="145" dirty="0"/>
              <a:t> </a:t>
            </a:r>
            <a:r>
              <a:rPr spc="65" dirty="0"/>
              <a:t>an</a:t>
            </a:r>
            <a:r>
              <a:rPr spc="155" dirty="0"/>
              <a:t> </a:t>
            </a:r>
            <a:r>
              <a:rPr dirty="0"/>
              <a:t>example</a:t>
            </a:r>
            <a:r>
              <a:rPr spc="145" dirty="0"/>
              <a:t> </a:t>
            </a:r>
            <a:r>
              <a:rPr dirty="0"/>
              <a:t>of</a:t>
            </a:r>
            <a:r>
              <a:rPr spc="155" dirty="0"/>
              <a:t> </a:t>
            </a:r>
            <a:r>
              <a:rPr spc="50" dirty="0"/>
              <a:t>the</a:t>
            </a:r>
            <a:r>
              <a:rPr spc="150" dirty="0"/>
              <a:t> </a:t>
            </a:r>
            <a:r>
              <a:rPr dirty="0"/>
              <a:t>expansion</a:t>
            </a:r>
            <a:r>
              <a:rPr spc="155" dirty="0"/>
              <a:t> </a:t>
            </a:r>
            <a:r>
              <a:rPr spc="-25" dirty="0"/>
              <a:t>of </a:t>
            </a:r>
            <a:r>
              <a:rPr dirty="0"/>
              <a:t>the</a:t>
            </a:r>
            <a:r>
              <a:rPr spc="275" dirty="0"/>
              <a:t> </a:t>
            </a:r>
            <a:r>
              <a:rPr spc="-10" dirty="0"/>
              <a:t>universe?</a:t>
            </a:r>
            <a:r>
              <a:rPr dirty="0"/>
              <a:t>	(Choose</a:t>
            </a:r>
            <a:r>
              <a:rPr spc="195" dirty="0"/>
              <a:t> </a:t>
            </a:r>
            <a:r>
              <a:rPr dirty="0"/>
              <a:t>the</a:t>
            </a:r>
            <a:r>
              <a:rPr spc="204" dirty="0"/>
              <a:t> </a:t>
            </a:r>
            <a:r>
              <a:rPr spc="50" dirty="0"/>
              <a:t>best</a:t>
            </a:r>
            <a:r>
              <a:rPr spc="204" dirty="0"/>
              <a:t> </a:t>
            </a:r>
            <a:r>
              <a:rPr spc="-10" dirty="0"/>
              <a:t>answer.)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170390"/>
            <a:ext cx="8263255" cy="508508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6715" marR="9525" indent="-370205" algn="just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total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length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spc="-60" dirty="0">
                <a:latin typeface="Garamond"/>
                <a:cs typeface="Garamond"/>
              </a:rPr>
              <a:t>of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universe,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from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end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end,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bigger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now 	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was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billion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years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ago.</a:t>
            </a:r>
            <a:endParaRPr sz="2450">
              <a:latin typeface="Garamond"/>
              <a:cs typeface="Garamond"/>
            </a:endParaRPr>
          </a:p>
          <a:p>
            <a:pPr marL="386715" marR="9525" indent="-35814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distance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from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Earth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sun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bigger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was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a 	</a:t>
            </a:r>
            <a:r>
              <a:rPr sz="2450" dirty="0">
                <a:latin typeface="Garamond"/>
                <a:cs typeface="Garamond"/>
              </a:rPr>
              <a:t>million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years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ago.</a:t>
            </a:r>
            <a:endParaRPr sz="2450">
              <a:latin typeface="Garamond"/>
              <a:cs typeface="Garamond"/>
            </a:endParaRPr>
          </a:p>
          <a:p>
            <a:pPr marL="386715" marR="8255" indent="-36195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distance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from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Earth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Phi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Ceti,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85" dirty="0">
                <a:latin typeface="Garamond"/>
                <a:cs typeface="Garamond"/>
              </a:rPr>
              <a:t>star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currently</a:t>
            </a:r>
            <a:r>
              <a:rPr sz="2450" spc="35" dirty="0">
                <a:latin typeface="Garamond"/>
                <a:cs typeface="Garamond"/>
              </a:rPr>
              <a:t> about 	</a:t>
            </a:r>
            <a:r>
              <a:rPr sz="2450" dirty="0">
                <a:latin typeface="Garamond"/>
                <a:cs typeface="Garamond"/>
              </a:rPr>
              <a:t>50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light-years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away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from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us,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bigger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now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was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billion 	</a:t>
            </a:r>
            <a:r>
              <a:rPr sz="2450" spc="50" dirty="0">
                <a:latin typeface="Garamond"/>
                <a:cs typeface="Garamond"/>
              </a:rPr>
              <a:t>years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ago.</a:t>
            </a:r>
            <a:endParaRPr sz="2450">
              <a:latin typeface="Garamond"/>
              <a:cs typeface="Garamond"/>
            </a:endParaRPr>
          </a:p>
          <a:p>
            <a:pPr marL="386080" marR="5080" indent="-374015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-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distance</a:t>
            </a:r>
            <a:r>
              <a:rPr sz="2450" spc="-40" dirty="0">
                <a:latin typeface="Garamond"/>
                <a:cs typeface="Garamond"/>
              </a:rPr>
              <a:t> </a:t>
            </a:r>
            <a:r>
              <a:rPr sz="2450" spc="-45" dirty="0">
                <a:latin typeface="Garamond"/>
                <a:cs typeface="Garamond"/>
              </a:rPr>
              <a:t>from</a:t>
            </a:r>
            <a:r>
              <a:rPr sz="2450" spc="-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-3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Earth</a:t>
            </a:r>
            <a:r>
              <a:rPr sz="2450" spc="-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-40" dirty="0">
                <a:latin typeface="Garamond"/>
                <a:cs typeface="Garamond"/>
              </a:rPr>
              <a:t> </a:t>
            </a:r>
            <a:r>
              <a:rPr sz="2450" spc="-70" dirty="0">
                <a:latin typeface="Garamond"/>
                <a:cs typeface="Garamond"/>
              </a:rPr>
              <a:t>GN-</a:t>
            </a:r>
            <a:r>
              <a:rPr sz="2450" spc="-25" dirty="0">
                <a:latin typeface="Garamond"/>
                <a:cs typeface="Garamond"/>
              </a:rPr>
              <a:t>z11,</a:t>
            </a:r>
            <a:r>
              <a:rPr sz="2450" spc="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-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most</a:t>
            </a:r>
            <a:r>
              <a:rPr sz="2450" spc="-3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distant</a:t>
            </a:r>
            <a:r>
              <a:rPr sz="2450" spc="-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known 	</a:t>
            </a:r>
            <a:r>
              <a:rPr sz="2450" spc="95" dirty="0">
                <a:latin typeface="Garamond"/>
                <a:cs typeface="Garamond"/>
              </a:rPr>
              <a:t>galaxy</a:t>
            </a:r>
            <a:r>
              <a:rPr sz="2450" spc="6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6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of</a:t>
            </a:r>
            <a:r>
              <a:rPr sz="2450" spc="6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few</a:t>
            </a:r>
            <a:r>
              <a:rPr sz="2450" spc="6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years</a:t>
            </a:r>
            <a:r>
              <a:rPr sz="2450" spc="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ago,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bigger</a:t>
            </a:r>
            <a:r>
              <a:rPr sz="2450" spc="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now</a:t>
            </a:r>
            <a:r>
              <a:rPr sz="2450" spc="6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60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was</a:t>
            </a:r>
            <a:r>
              <a:rPr sz="2450" spc="6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5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billion 	</a:t>
            </a:r>
            <a:r>
              <a:rPr sz="2450" spc="50" dirty="0">
                <a:latin typeface="Garamond"/>
                <a:cs typeface="Garamond"/>
              </a:rPr>
              <a:t>years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ago.</a:t>
            </a:r>
            <a:endParaRPr sz="2450">
              <a:latin typeface="Garamond"/>
              <a:cs typeface="Garamond"/>
            </a:endParaRPr>
          </a:p>
          <a:p>
            <a:pPr marL="386715" marR="9525" indent="-349885" algn="just">
              <a:lnSpc>
                <a:spcPct val="101699"/>
              </a:lnSpc>
              <a:spcBef>
                <a:spcPts val="1000"/>
              </a:spcBef>
              <a:buAutoNum type="alphaUcPeriod"/>
              <a:tabLst>
                <a:tab pos="387985" algn="l"/>
              </a:tabLst>
            </a:pPr>
            <a:r>
              <a:rPr sz="2450" spc="110" dirty="0">
                <a:latin typeface="Garamond"/>
                <a:cs typeface="Garamond"/>
              </a:rPr>
              <a:t>That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little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rip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knee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my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pants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gets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bigger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every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time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-50" dirty="0">
                <a:latin typeface="Garamond"/>
                <a:cs typeface="Garamond"/>
              </a:rPr>
              <a:t>I 	</a:t>
            </a:r>
            <a:r>
              <a:rPr sz="2450" dirty="0">
                <a:latin typeface="Garamond"/>
                <a:cs typeface="Garamond"/>
              </a:rPr>
              <a:t>wash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them.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635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14.5.</a:t>
            </a:r>
            <a:r>
              <a:rPr sz="1200" spc="24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MATTER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ENERGY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950594" algn="l"/>
              </a:tabLst>
            </a:pPr>
            <a:r>
              <a:rPr spc="114" dirty="0"/>
              <a:t>What</a:t>
            </a:r>
            <a:r>
              <a:rPr spc="235" dirty="0"/>
              <a:t> </a:t>
            </a:r>
            <a:r>
              <a:rPr dirty="0"/>
              <a:t>happens</a:t>
            </a:r>
            <a:r>
              <a:rPr spc="225" dirty="0"/>
              <a:t> </a:t>
            </a:r>
            <a:r>
              <a:rPr dirty="0"/>
              <a:t>over</a:t>
            </a:r>
            <a:r>
              <a:rPr spc="235" dirty="0"/>
              <a:t> </a:t>
            </a:r>
            <a:r>
              <a:rPr spc="50" dirty="0"/>
              <a:t>time</a:t>
            </a:r>
            <a:r>
              <a:rPr spc="229" dirty="0"/>
              <a:t> </a:t>
            </a:r>
            <a:r>
              <a:rPr dirty="0"/>
              <a:t>to</a:t>
            </a:r>
            <a:r>
              <a:rPr spc="229" dirty="0"/>
              <a:t> </a:t>
            </a:r>
            <a:r>
              <a:rPr dirty="0"/>
              <a:t>the</a:t>
            </a:r>
            <a:r>
              <a:rPr spc="229" dirty="0"/>
              <a:t> </a:t>
            </a:r>
            <a:r>
              <a:rPr dirty="0"/>
              <a:t>energy</a:t>
            </a:r>
            <a:r>
              <a:rPr spc="235" dirty="0"/>
              <a:t> </a:t>
            </a:r>
            <a:r>
              <a:rPr dirty="0"/>
              <a:t>in</a:t>
            </a:r>
            <a:r>
              <a:rPr spc="229" dirty="0"/>
              <a:t> </a:t>
            </a:r>
            <a:r>
              <a:rPr spc="65" dirty="0"/>
              <a:t>an</a:t>
            </a:r>
            <a:r>
              <a:rPr spc="235" dirty="0"/>
              <a:t> </a:t>
            </a:r>
            <a:r>
              <a:rPr dirty="0"/>
              <a:t>expanding</a:t>
            </a:r>
            <a:r>
              <a:rPr spc="235" dirty="0"/>
              <a:t> </a:t>
            </a:r>
            <a:r>
              <a:rPr dirty="0"/>
              <a:t>region</a:t>
            </a:r>
            <a:r>
              <a:rPr spc="229" dirty="0"/>
              <a:t> </a:t>
            </a:r>
            <a:r>
              <a:rPr spc="-25" dirty="0"/>
              <a:t>of </a:t>
            </a:r>
            <a:r>
              <a:rPr spc="-10" dirty="0"/>
              <a:t>space?</a:t>
            </a:r>
            <a:r>
              <a:rPr dirty="0"/>
              <a:t>	(Choose</a:t>
            </a:r>
            <a:r>
              <a:rPr spc="18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170390"/>
            <a:ext cx="8267065" cy="406019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4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dark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matter</a:t>
            </a:r>
            <a:r>
              <a:rPr sz="2450" spc="3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decreases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4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dark 	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remains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same.</a:t>
            </a:r>
            <a:endParaRPr sz="2450">
              <a:latin typeface="Garamond"/>
              <a:cs typeface="Garamond"/>
            </a:endParaRPr>
          </a:p>
          <a:p>
            <a:pPr marL="393700" marR="508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of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dark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matter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remains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of 	</a:t>
            </a:r>
            <a:r>
              <a:rPr sz="2450" spc="60" dirty="0">
                <a:latin typeface="Garamond"/>
                <a:cs typeface="Garamond"/>
              </a:rPr>
              <a:t>dark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decreases.</a:t>
            </a:r>
            <a:endParaRPr sz="2450">
              <a:latin typeface="Garamond"/>
              <a:cs typeface="Garamond"/>
            </a:endParaRPr>
          </a:p>
          <a:p>
            <a:pPr marL="393700" marR="50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  <a:tab pos="1022350" algn="l"/>
                <a:tab pos="1976755" algn="l"/>
                <a:tab pos="2336165" algn="l"/>
                <a:tab pos="3034665" algn="l"/>
                <a:tab pos="4012565" algn="l"/>
                <a:tab pos="5246370" algn="l"/>
                <a:tab pos="5841365" algn="l"/>
                <a:tab pos="6370320" algn="l"/>
                <a:tab pos="7324090" algn="l"/>
                <a:tab pos="7684134" algn="l"/>
              </a:tabLst>
            </a:pPr>
            <a:r>
              <a:rPr sz="2450" spc="-25" dirty="0">
                <a:latin typeface="Garamond"/>
                <a:cs typeface="Garamond"/>
              </a:rPr>
              <a:t>The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energy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of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dark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70" dirty="0">
                <a:latin typeface="Garamond"/>
                <a:cs typeface="Garamond"/>
              </a:rPr>
              <a:t>matter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increases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30" dirty="0">
                <a:latin typeface="Garamond"/>
                <a:cs typeface="Garamond"/>
              </a:rPr>
              <a:t>and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the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energy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of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dark 	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remains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same.</a:t>
            </a:r>
            <a:endParaRPr sz="2450">
              <a:latin typeface="Garamond"/>
              <a:cs typeface="Garamond"/>
            </a:endParaRPr>
          </a:p>
          <a:p>
            <a:pPr marL="393065" marR="5080" indent="-374015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of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dark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matter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remains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of 	</a:t>
            </a:r>
            <a:r>
              <a:rPr sz="2450" spc="60" dirty="0">
                <a:latin typeface="Garamond"/>
                <a:cs typeface="Garamond"/>
              </a:rPr>
              <a:t>dark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increases.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Garamond"/>
                <a:cs typeface="Garamond"/>
              </a:rPr>
              <a:t>D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635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14.5.</a:t>
            </a:r>
            <a:r>
              <a:rPr sz="1200" spc="24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MATTER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ENERGY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767588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The</a:t>
            </a:r>
            <a:r>
              <a:rPr spc="150" dirty="0"/>
              <a:t> </a:t>
            </a:r>
            <a:r>
              <a:rPr dirty="0"/>
              <a:t>effects</a:t>
            </a:r>
            <a:r>
              <a:rPr spc="160" dirty="0"/>
              <a:t> </a:t>
            </a:r>
            <a:r>
              <a:rPr dirty="0"/>
              <a:t>of</a:t>
            </a:r>
            <a:r>
              <a:rPr spc="160" dirty="0"/>
              <a:t> </a:t>
            </a:r>
            <a:r>
              <a:rPr spc="60" dirty="0"/>
              <a:t>dark</a:t>
            </a:r>
            <a:r>
              <a:rPr spc="160" dirty="0"/>
              <a:t> </a:t>
            </a:r>
            <a:r>
              <a:rPr dirty="0"/>
              <a:t>energy</a:t>
            </a:r>
            <a:r>
              <a:rPr spc="160" dirty="0"/>
              <a:t> </a:t>
            </a:r>
            <a:r>
              <a:rPr dirty="0"/>
              <a:t>include.</a:t>
            </a:r>
            <a:r>
              <a:rPr spc="-210" dirty="0"/>
              <a:t> </a:t>
            </a:r>
            <a:r>
              <a:rPr spc="75" dirty="0"/>
              <a:t>.</a:t>
            </a:r>
            <a:r>
              <a:rPr spc="-215" dirty="0"/>
              <a:t> </a:t>
            </a:r>
            <a:r>
              <a:rPr spc="75" dirty="0"/>
              <a:t>.</a:t>
            </a:r>
            <a:r>
              <a:rPr spc="-210" dirty="0"/>
              <a:t> </a:t>
            </a:r>
            <a:r>
              <a:rPr dirty="0"/>
              <a:t>(Choose</a:t>
            </a:r>
            <a:r>
              <a:rPr spc="155" dirty="0"/>
              <a:t> </a:t>
            </a:r>
            <a:r>
              <a:rPr spc="75" dirty="0"/>
              <a:t>all</a:t>
            </a:r>
            <a:r>
              <a:rPr spc="165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1679681"/>
            <a:ext cx="8259445" cy="29356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to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make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H</a:t>
            </a:r>
            <a:r>
              <a:rPr sz="2450" b="0" i="1" spc="250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Garamond"/>
                <a:cs typeface="Garamond"/>
              </a:rPr>
              <a:t>increase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over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35" dirty="0">
                <a:latin typeface="Garamond"/>
                <a:cs typeface="Garamond"/>
              </a:rPr>
              <a:t>time.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to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make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galaxies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accelerate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away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from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us.</a:t>
            </a:r>
            <a:endParaRPr sz="2450">
              <a:latin typeface="Garamond"/>
              <a:cs typeface="Garamond"/>
            </a:endParaRPr>
          </a:p>
          <a:p>
            <a:pPr marL="386715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  <a:tab pos="788035" algn="l"/>
                <a:tab pos="1923414" algn="l"/>
                <a:tab pos="2467610" algn="l"/>
                <a:tab pos="3202305" algn="l"/>
                <a:tab pos="4171950" algn="l"/>
                <a:tab pos="4555490" algn="l"/>
                <a:tab pos="5099685" algn="l"/>
                <a:tab pos="6548755" algn="l"/>
                <a:tab pos="7717790" algn="l"/>
              </a:tabLst>
            </a:pPr>
            <a:r>
              <a:rPr sz="2450" spc="-25" dirty="0">
                <a:latin typeface="Garamond"/>
                <a:cs typeface="Garamond"/>
              </a:rPr>
              <a:t>to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increase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the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65" dirty="0">
                <a:latin typeface="Garamond"/>
                <a:cs typeface="Garamond"/>
              </a:rPr>
              <a:t>total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energy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in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the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observable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universe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30" dirty="0">
                <a:latin typeface="Garamond"/>
                <a:cs typeface="Garamond"/>
              </a:rPr>
              <a:t>(not 	</a:t>
            </a:r>
            <a:r>
              <a:rPr sz="2450" dirty="0">
                <a:latin typeface="Garamond"/>
                <a:cs typeface="Garamond"/>
              </a:rPr>
              <a:t>counting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potential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expansion).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to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change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rotation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curves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galaxies.</a:t>
            </a:r>
            <a:endParaRPr sz="2450">
              <a:latin typeface="Garamond"/>
              <a:cs typeface="Garamond"/>
            </a:endParaRPr>
          </a:p>
          <a:p>
            <a:pPr marL="38671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to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enable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Sith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Lords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shoot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lightning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bolts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from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their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hands.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635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14.5.</a:t>
            </a:r>
            <a:r>
              <a:rPr sz="1200" spc="24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MATTER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ENERGY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767588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The</a:t>
            </a:r>
            <a:r>
              <a:rPr spc="150" dirty="0"/>
              <a:t> </a:t>
            </a:r>
            <a:r>
              <a:rPr dirty="0"/>
              <a:t>effects</a:t>
            </a:r>
            <a:r>
              <a:rPr spc="160" dirty="0"/>
              <a:t> </a:t>
            </a:r>
            <a:r>
              <a:rPr dirty="0"/>
              <a:t>of</a:t>
            </a:r>
            <a:r>
              <a:rPr spc="160" dirty="0"/>
              <a:t> </a:t>
            </a:r>
            <a:r>
              <a:rPr spc="60" dirty="0"/>
              <a:t>dark</a:t>
            </a:r>
            <a:r>
              <a:rPr spc="160" dirty="0"/>
              <a:t> </a:t>
            </a:r>
            <a:r>
              <a:rPr dirty="0"/>
              <a:t>energy</a:t>
            </a:r>
            <a:r>
              <a:rPr spc="160" dirty="0"/>
              <a:t> </a:t>
            </a:r>
            <a:r>
              <a:rPr dirty="0"/>
              <a:t>include.</a:t>
            </a:r>
            <a:r>
              <a:rPr spc="-210" dirty="0"/>
              <a:t> </a:t>
            </a:r>
            <a:r>
              <a:rPr spc="75" dirty="0"/>
              <a:t>.</a:t>
            </a:r>
            <a:r>
              <a:rPr spc="-215" dirty="0"/>
              <a:t> </a:t>
            </a:r>
            <a:r>
              <a:rPr spc="75" dirty="0"/>
              <a:t>.</a:t>
            </a:r>
            <a:r>
              <a:rPr spc="-210" dirty="0"/>
              <a:t> </a:t>
            </a:r>
            <a:r>
              <a:rPr dirty="0"/>
              <a:t>(Choose</a:t>
            </a:r>
            <a:r>
              <a:rPr spc="155" dirty="0"/>
              <a:t> </a:t>
            </a:r>
            <a:r>
              <a:rPr spc="75" dirty="0"/>
              <a:t>all</a:t>
            </a:r>
            <a:r>
              <a:rPr spc="165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1679681"/>
            <a:ext cx="8266430" cy="355600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to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make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H</a:t>
            </a:r>
            <a:r>
              <a:rPr sz="2450" b="0" i="1" spc="250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Garamond"/>
                <a:cs typeface="Garamond"/>
              </a:rPr>
              <a:t>increase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over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35" dirty="0">
                <a:latin typeface="Garamond"/>
                <a:cs typeface="Garamond"/>
              </a:rPr>
              <a:t>time.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to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make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galaxies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accelerate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away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from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us.</a:t>
            </a:r>
            <a:endParaRPr sz="2450">
              <a:latin typeface="Garamond"/>
              <a:cs typeface="Garamond"/>
            </a:endParaRPr>
          </a:p>
          <a:p>
            <a:pPr marL="393700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  <a:tab pos="795020" algn="l"/>
                <a:tab pos="1931035" algn="l"/>
                <a:tab pos="2475230" algn="l"/>
                <a:tab pos="3209925" algn="l"/>
                <a:tab pos="4178935" algn="l"/>
                <a:tab pos="4562475" algn="l"/>
                <a:tab pos="5106670" algn="l"/>
                <a:tab pos="6556375" algn="l"/>
                <a:tab pos="7725409" algn="l"/>
              </a:tabLst>
            </a:pPr>
            <a:r>
              <a:rPr sz="2450" spc="-25" dirty="0">
                <a:latin typeface="Garamond"/>
                <a:cs typeface="Garamond"/>
              </a:rPr>
              <a:t>to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increase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the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65" dirty="0">
                <a:latin typeface="Garamond"/>
                <a:cs typeface="Garamond"/>
              </a:rPr>
              <a:t>total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energy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in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the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observable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universe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30" dirty="0">
                <a:latin typeface="Garamond"/>
                <a:cs typeface="Garamond"/>
              </a:rPr>
              <a:t>(not 	</a:t>
            </a:r>
            <a:r>
              <a:rPr sz="2450" dirty="0">
                <a:latin typeface="Garamond"/>
                <a:cs typeface="Garamond"/>
              </a:rPr>
              <a:t>counting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potential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expansion).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to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change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rotation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curves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galaxies.</a:t>
            </a:r>
            <a:endParaRPr sz="2450">
              <a:latin typeface="Garamond"/>
              <a:cs typeface="Garamond"/>
            </a:endParaRPr>
          </a:p>
          <a:p>
            <a:pPr marL="39433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to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enable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Sith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Lords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shoot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lightning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bolts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from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their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hands.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90" dirty="0">
                <a:latin typeface="Garamond"/>
                <a:cs typeface="Garamond"/>
              </a:rPr>
              <a:t>B,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25" dirty="0">
                <a:latin typeface="Garamond"/>
                <a:cs typeface="Garamond"/>
              </a:rPr>
              <a:t>C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635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14.5.</a:t>
            </a:r>
            <a:r>
              <a:rPr sz="1200" spc="24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MATTER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ENERGY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192151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Suppose</a:t>
            </a:r>
            <a:r>
              <a:rPr spc="185" dirty="0"/>
              <a:t> </a:t>
            </a:r>
            <a:r>
              <a:rPr spc="75" dirty="0"/>
              <a:t>Galaxy</a:t>
            </a:r>
            <a:r>
              <a:rPr spc="200" dirty="0"/>
              <a:t> </a:t>
            </a:r>
            <a:r>
              <a:rPr dirty="0"/>
              <a:t>A</a:t>
            </a:r>
            <a:r>
              <a:rPr spc="195" dirty="0"/>
              <a:t> </a:t>
            </a:r>
            <a:r>
              <a:rPr dirty="0"/>
              <a:t>is</a:t>
            </a:r>
            <a:r>
              <a:rPr spc="195" dirty="0"/>
              <a:t> </a:t>
            </a:r>
            <a:r>
              <a:rPr spc="50" dirty="0"/>
              <a:t>currently</a:t>
            </a:r>
            <a:r>
              <a:rPr spc="200" dirty="0"/>
              <a:t> </a:t>
            </a:r>
            <a:r>
              <a:rPr dirty="0"/>
              <a:t>8</a:t>
            </a:r>
            <a:r>
              <a:rPr spc="200" dirty="0"/>
              <a:t> </a:t>
            </a:r>
            <a:r>
              <a:rPr dirty="0"/>
              <a:t>billion</a:t>
            </a:r>
            <a:r>
              <a:rPr spc="200" dirty="0"/>
              <a:t> </a:t>
            </a:r>
            <a:r>
              <a:rPr dirty="0"/>
              <a:t>light-years</a:t>
            </a:r>
            <a:r>
              <a:rPr spc="195" dirty="0"/>
              <a:t> </a:t>
            </a:r>
            <a:r>
              <a:rPr spc="55" dirty="0"/>
              <a:t>away</a:t>
            </a:r>
            <a:r>
              <a:rPr spc="200" dirty="0"/>
              <a:t> </a:t>
            </a:r>
            <a:r>
              <a:rPr dirty="0"/>
              <a:t>from</a:t>
            </a:r>
            <a:r>
              <a:rPr spc="195" dirty="0"/>
              <a:t> </a:t>
            </a:r>
            <a:r>
              <a:rPr spc="-25" dirty="0"/>
              <a:t>us, </a:t>
            </a:r>
            <a:r>
              <a:rPr spc="55" dirty="0"/>
              <a:t>and</a:t>
            </a:r>
            <a:r>
              <a:rPr spc="70" dirty="0"/>
              <a:t> </a:t>
            </a:r>
            <a:r>
              <a:rPr spc="75" dirty="0"/>
              <a:t>Galaxy</a:t>
            </a:r>
            <a:r>
              <a:rPr spc="80" dirty="0"/>
              <a:t> </a:t>
            </a:r>
            <a:r>
              <a:rPr spc="120" dirty="0"/>
              <a:t>B</a:t>
            </a:r>
            <a:r>
              <a:rPr spc="80" dirty="0"/>
              <a:t> </a:t>
            </a:r>
            <a:r>
              <a:rPr dirty="0"/>
              <a:t>is</a:t>
            </a:r>
            <a:r>
              <a:rPr spc="80" dirty="0"/>
              <a:t> </a:t>
            </a:r>
            <a:r>
              <a:rPr dirty="0"/>
              <a:t>going</a:t>
            </a:r>
            <a:r>
              <a:rPr spc="80" dirty="0"/>
              <a:t> </a:t>
            </a:r>
            <a:r>
              <a:rPr dirty="0"/>
              <a:t>to</a:t>
            </a:r>
            <a:r>
              <a:rPr spc="80" dirty="0"/>
              <a:t> </a:t>
            </a:r>
            <a:r>
              <a:rPr dirty="0"/>
              <a:t>be</a:t>
            </a:r>
            <a:r>
              <a:rPr spc="80" dirty="0"/>
              <a:t> </a:t>
            </a:r>
            <a:r>
              <a:rPr dirty="0"/>
              <a:t>8</a:t>
            </a:r>
            <a:r>
              <a:rPr spc="80" dirty="0"/>
              <a:t> </a:t>
            </a:r>
            <a:r>
              <a:rPr dirty="0"/>
              <a:t>billion</a:t>
            </a:r>
            <a:r>
              <a:rPr spc="80" dirty="0"/>
              <a:t> </a:t>
            </a:r>
            <a:r>
              <a:rPr dirty="0"/>
              <a:t>light-years</a:t>
            </a:r>
            <a:r>
              <a:rPr spc="80" dirty="0"/>
              <a:t> </a:t>
            </a:r>
            <a:r>
              <a:rPr spc="55" dirty="0"/>
              <a:t>away</a:t>
            </a:r>
            <a:r>
              <a:rPr spc="80" dirty="0"/>
              <a:t> </a:t>
            </a:r>
            <a:r>
              <a:rPr dirty="0"/>
              <a:t>from</a:t>
            </a:r>
            <a:r>
              <a:rPr spc="75" dirty="0"/>
              <a:t> </a:t>
            </a:r>
            <a:r>
              <a:rPr dirty="0"/>
              <a:t>us</a:t>
            </a:r>
            <a:r>
              <a:rPr spc="80" dirty="0"/>
              <a:t> </a:t>
            </a:r>
            <a:r>
              <a:rPr dirty="0"/>
              <a:t>in</a:t>
            </a:r>
            <a:r>
              <a:rPr spc="80" dirty="0"/>
              <a:t> </a:t>
            </a:r>
            <a:r>
              <a:rPr spc="-50" dirty="0"/>
              <a:t>3 </a:t>
            </a:r>
            <a:r>
              <a:rPr dirty="0"/>
              <a:t>billion</a:t>
            </a:r>
            <a:r>
              <a:rPr spc="95" dirty="0"/>
              <a:t> </a:t>
            </a:r>
            <a:r>
              <a:rPr spc="60" dirty="0"/>
              <a:t>years.</a:t>
            </a:r>
            <a:r>
              <a:rPr spc="395" dirty="0"/>
              <a:t> </a:t>
            </a:r>
            <a:r>
              <a:rPr dirty="0"/>
              <a:t>Which</a:t>
            </a:r>
            <a:r>
              <a:rPr spc="95" dirty="0"/>
              <a:t> </a:t>
            </a:r>
            <a:r>
              <a:rPr spc="-10" dirty="0"/>
              <a:t>of</a:t>
            </a:r>
            <a:r>
              <a:rPr spc="85" dirty="0"/>
              <a:t> </a:t>
            </a:r>
            <a:r>
              <a:rPr dirty="0"/>
              <a:t>the</a:t>
            </a:r>
            <a:r>
              <a:rPr spc="90" dirty="0"/>
              <a:t> </a:t>
            </a:r>
            <a:r>
              <a:rPr spc="-10" dirty="0"/>
              <a:t>following</a:t>
            </a:r>
            <a:r>
              <a:rPr spc="90" dirty="0"/>
              <a:t> </a:t>
            </a:r>
            <a:r>
              <a:rPr spc="55" dirty="0"/>
              <a:t>are</a:t>
            </a:r>
            <a:r>
              <a:rPr spc="90" dirty="0"/>
              <a:t> </a:t>
            </a:r>
            <a:r>
              <a:rPr spc="65" dirty="0"/>
              <a:t>true</a:t>
            </a:r>
            <a:r>
              <a:rPr spc="95" dirty="0"/>
              <a:t> </a:t>
            </a:r>
            <a:r>
              <a:rPr spc="55" dirty="0"/>
              <a:t>about</a:t>
            </a:r>
            <a:r>
              <a:rPr spc="85" dirty="0"/>
              <a:t> </a:t>
            </a:r>
            <a:r>
              <a:rPr dirty="0"/>
              <a:t>these</a:t>
            </a:r>
            <a:r>
              <a:rPr spc="95" dirty="0"/>
              <a:t> </a:t>
            </a:r>
            <a:r>
              <a:rPr spc="40" dirty="0"/>
              <a:t>galaxies </a:t>
            </a:r>
            <a:r>
              <a:rPr dirty="0"/>
              <a:t>in</a:t>
            </a:r>
            <a:r>
              <a:rPr spc="275" dirty="0"/>
              <a:t> </a:t>
            </a:r>
            <a:r>
              <a:rPr spc="130" dirty="0"/>
              <a:t>a</a:t>
            </a:r>
            <a:r>
              <a:rPr spc="275" dirty="0"/>
              <a:t> </a:t>
            </a:r>
            <a:r>
              <a:rPr dirty="0"/>
              <a:t>universe</a:t>
            </a:r>
            <a:r>
              <a:rPr spc="275" dirty="0"/>
              <a:t> </a:t>
            </a:r>
            <a:r>
              <a:rPr dirty="0"/>
              <a:t>dominated</a:t>
            </a:r>
            <a:r>
              <a:rPr spc="275" dirty="0"/>
              <a:t> </a:t>
            </a:r>
            <a:r>
              <a:rPr spc="60" dirty="0"/>
              <a:t>by</a:t>
            </a:r>
            <a:r>
              <a:rPr spc="275" dirty="0"/>
              <a:t> </a:t>
            </a:r>
            <a:r>
              <a:rPr spc="60" dirty="0"/>
              <a:t>dark</a:t>
            </a:r>
            <a:r>
              <a:rPr spc="275" dirty="0"/>
              <a:t> </a:t>
            </a:r>
            <a:r>
              <a:rPr dirty="0"/>
              <a:t>energy</a:t>
            </a:r>
            <a:r>
              <a:rPr spc="275" dirty="0"/>
              <a:t> </a:t>
            </a:r>
            <a:r>
              <a:rPr dirty="0"/>
              <a:t>(such</a:t>
            </a:r>
            <a:r>
              <a:rPr spc="275" dirty="0"/>
              <a:t> </a:t>
            </a:r>
            <a:r>
              <a:rPr spc="65" dirty="0"/>
              <a:t>as</a:t>
            </a:r>
            <a:r>
              <a:rPr spc="270" dirty="0"/>
              <a:t> </a:t>
            </a:r>
            <a:r>
              <a:rPr spc="55" dirty="0"/>
              <a:t>ours)?</a:t>
            </a:r>
            <a:r>
              <a:rPr spc="30" dirty="0"/>
              <a:t>  </a:t>
            </a:r>
            <a:r>
              <a:rPr spc="-10" dirty="0"/>
              <a:t>(Choose </a:t>
            </a:r>
            <a:r>
              <a:rPr spc="75" dirty="0"/>
              <a:t>all</a:t>
            </a:r>
            <a:r>
              <a:rPr spc="150" dirty="0"/>
              <a:t> </a:t>
            </a:r>
            <a:r>
              <a:rPr spc="114" dirty="0"/>
              <a:t>that</a:t>
            </a:r>
            <a:r>
              <a:rPr spc="145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3309123"/>
            <a:ext cx="8260080" cy="343979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6715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In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3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billion</a:t>
            </a:r>
            <a:r>
              <a:rPr sz="2450" spc="3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years,</a:t>
            </a:r>
            <a:r>
              <a:rPr sz="2450" spc="65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Galaxy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receding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from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us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faster</a:t>
            </a:r>
            <a:r>
              <a:rPr sz="2450" spc="3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than 	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now.</a:t>
            </a:r>
            <a:endParaRPr sz="2450">
              <a:latin typeface="Garamond"/>
              <a:cs typeface="Garamond"/>
            </a:endParaRPr>
          </a:p>
          <a:p>
            <a:pPr marL="386715" marR="508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In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3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billion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years,</a:t>
            </a:r>
            <a:r>
              <a:rPr sz="2450" spc="-1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Galaxy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-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receding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spc="-30" dirty="0">
                <a:latin typeface="Garamond"/>
                <a:cs typeface="Garamond"/>
              </a:rPr>
              <a:t>from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us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more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slowly 	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now.</a:t>
            </a:r>
            <a:endParaRPr sz="2450">
              <a:latin typeface="Garamond"/>
              <a:cs typeface="Garamond"/>
            </a:endParaRPr>
          </a:p>
          <a:p>
            <a:pPr marL="386715" marR="50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In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3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billion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years, </a:t>
            </a:r>
            <a:r>
              <a:rPr sz="2450" spc="75" dirty="0">
                <a:latin typeface="Garamond"/>
                <a:cs typeface="Garamond"/>
              </a:rPr>
              <a:t>Galaxy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120" dirty="0">
                <a:latin typeface="Garamond"/>
                <a:cs typeface="Garamond"/>
              </a:rPr>
              <a:t>B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receding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from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us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faster</a:t>
            </a:r>
            <a:r>
              <a:rPr sz="2450" spc="3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than 	</a:t>
            </a:r>
            <a:r>
              <a:rPr sz="2450" spc="75" dirty="0">
                <a:latin typeface="Garamond"/>
                <a:cs typeface="Garamond"/>
              </a:rPr>
              <a:t>Galaxy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currently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receding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from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us.</a:t>
            </a:r>
            <a:endParaRPr sz="2450">
              <a:latin typeface="Garamond"/>
              <a:cs typeface="Garamond"/>
            </a:endParaRPr>
          </a:p>
          <a:p>
            <a:pPr marL="386080" marR="5080" indent="-374015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In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3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billion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years,</a:t>
            </a:r>
            <a:r>
              <a:rPr sz="2450" spc="-1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Galaxy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spc="120" dirty="0">
                <a:latin typeface="Garamond"/>
                <a:cs typeface="Garamond"/>
              </a:rPr>
              <a:t>B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receding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spc="-35" dirty="0">
                <a:latin typeface="Garamond"/>
                <a:cs typeface="Garamond"/>
              </a:rPr>
              <a:t>from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us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more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slowly 	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Galaxy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currently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receding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from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us.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635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14.5.</a:t>
            </a:r>
            <a:r>
              <a:rPr sz="1200" spc="24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MATTER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ENERGY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192151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Suppose</a:t>
            </a:r>
            <a:r>
              <a:rPr spc="185" dirty="0"/>
              <a:t> </a:t>
            </a:r>
            <a:r>
              <a:rPr spc="75" dirty="0"/>
              <a:t>Galaxy</a:t>
            </a:r>
            <a:r>
              <a:rPr spc="200" dirty="0"/>
              <a:t> </a:t>
            </a:r>
            <a:r>
              <a:rPr dirty="0"/>
              <a:t>A</a:t>
            </a:r>
            <a:r>
              <a:rPr spc="195" dirty="0"/>
              <a:t> </a:t>
            </a:r>
            <a:r>
              <a:rPr dirty="0"/>
              <a:t>is</a:t>
            </a:r>
            <a:r>
              <a:rPr spc="195" dirty="0"/>
              <a:t> </a:t>
            </a:r>
            <a:r>
              <a:rPr spc="50" dirty="0"/>
              <a:t>currently</a:t>
            </a:r>
            <a:r>
              <a:rPr spc="200" dirty="0"/>
              <a:t> </a:t>
            </a:r>
            <a:r>
              <a:rPr dirty="0"/>
              <a:t>8</a:t>
            </a:r>
            <a:r>
              <a:rPr spc="200" dirty="0"/>
              <a:t> </a:t>
            </a:r>
            <a:r>
              <a:rPr dirty="0"/>
              <a:t>billion</a:t>
            </a:r>
            <a:r>
              <a:rPr spc="200" dirty="0"/>
              <a:t> </a:t>
            </a:r>
            <a:r>
              <a:rPr dirty="0"/>
              <a:t>light-years</a:t>
            </a:r>
            <a:r>
              <a:rPr spc="195" dirty="0"/>
              <a:t> </a:t>
            </a:r>
            <a:r>
              <a:rPr spc="55" dirty="0"/>
              <a:t>away</a:t>
            </a:r>
            <a:r>
              <a:rPr spc="200" dirty="0"/>
              <a:t> </a:t>
            </a:r>
            <a:r>
              <a:rPr dirty="0"/>
              <a:t>from</a:t>
            </a:r>
            <a:r>
              <a:rPr spc="195" dirty="0"/>
              <a:t> </a:t>
            </a:r>
            <a:r>
              <a:rPr spc="-25" dirty="0"/>
              <a:t>us, </a:t>
            </a:r>
            <a:r>
              <a:rPr spc="55" dirty="0"/>
              <a:t>and</a:t>
            </a:r>
            <a:r>
              <a:rPr spc="70" dirty="0"/>
              <a:t> </a:t>
            </a:r>
            <a:r>
              <a:rPr spc="75" dirty="0"/>
              <a:t>Galaxy</a:t>
            </a:r>
            <a:r>
              <a:rPr spc="80" dirty="0"/>
              <a:t> </a:t>
            </a:r>
            <a:r>
              <a:rPr spc="120" dirty="0"/>
              <a:t>B</a:t>
            </a:r>
            <a:r>
              <a:rPr spc="80" dirty="0"/>
              <a:t> </a:t>
            </a:r>
            <a:r>
              <a:rPr dirty="0"/>
              <a:t>is</a:t>
            </a:r>
            <a:r>
              <a:rPr spc="80" dirty="0"/>
              <a:t> </a:t>
            </a:r>
            <a:r>
              <a:rPr dirty="0"/>
              <a:t>going</a:t>
            </a:r>
            <a:r>
              <a:rPr spc="80" dirty="0"/>
              <a:t> </a:t>
            </a:r>
            <a:r>
              <a:rPr dirty="0"/>
              <a:t>to</a:t>
            </a:r>
            <a:r>
              <a:rPr spc="80" dirty="0"/>
              <a:t> </a:t>
            </a:r>
            <a:r>
              <a:rPr dirty="0"/>
              <a:t>be</a:t>
            </a:r>
            <a:r>
              <a:rPr spc="80" dirty="0"/>
              <a:t> </a:t>
            </a:r>
            <a:r>
              <a:rPr dirty="0"/>
              <a:t>8</a:t>
            </a:r>
            <a:r>
              <a:rPr spc="80" dirty="0"/>
              <a:t> </a:t>
            </a:r>
            <a:r>
              <a:rPr dirty="0"/>
              <a:t>billion</a:t>
            </a:r>
            <a:r>
              <a:rPr spc="80" dirty="0"/>
              <a:t> </a:t>
            </a:r>
            <a:r>
              <a:rPr dirty="0"/>
              <a:t>light-years</a:t>
            </a:r>
            <a:r>
              <a:rPr spc="80" dirty="0"/>
              <a:t> </a:t>
            </a:r>
            <a:r>
              <a:rPr spc="55" dirty="0"/>
              <a:t>away</a:t>
            </a:r>
            <a:r>
              <a:rPr spc="80" dirty="0"/>
              <a:t> </a:t>
            </a:r>
            <a:r>
              <a:rPr dirty="0"/>
              <a:t>from</a:t>
            </a:r>
            <a:r>
              <a:rPr spc="75" dirty="0"/>
              <a:t> </a:t>
            </a:r>
            <a:r>
              <a:rPr dirty="0"/>
              <a:t>us</a:t>
            </a:r>
            <a:r>
              <a:rPr spc="80" dirty="0"/>
              <a:t> </a:t>
            </a:r>
            <a:r>
              <a:rPr dirty="0"/>
              <a:t>in</a:t>
            </a:r>
            <a:r>
              <a:rPr spc="80" dirty="0"/>
              <a:t> </a:t>
            </a:r>
            <a:r>
              <a:rPr spc="-50" dirty="0"/>
              <a:t>3 </a:t>
            </a:r>
            <a:r>
              <a:rPr dirty="0"/>
              <a:t>billion</a:t>
            </a:r>
            <a:r>
              <a:rPr spc="95" dirty="0"/>
              <a:t> </a:t>
            </a:r>
            <a:r>
              <a:rPr spc="60" dirty="0"/>
              <a:t>years.</a:t>
            </a:r>
            <a:r>
              <a:rPr spc="395" dirty="0"/>
              <a:t> </a:t>
            </a:r>
            <a:r>
              <a:rPr dirty="0"/>
              <a:t>Which</a:t>
            </a:r>
            <a:r>
              <a:rPr spc="95" dirty="0"/>
              <a:t> </a:t>
            </a:r>
            <a:r>
              <a:rPr spc="-10" dirty="0"/>
              <a:t>of</a:t>
            </a:r>
            <a:r>
              <a:rPr spc="85" dirty="0"/>
              <a:t> </a:t>
            </a:r>
            <a:r>
              <a:rPr dirty="0"/>
              <a:t>the</a:t>
            </a:r>
            <a:r>
              <a:rPr spc="90" dirty="0"/>
              <a:t> </a:t>
            </a:r>
            <a:r>
              <a:rPr spc="-10" dirty="0"/>
              <a:t>following</a:t>
            </a:r>
            <a:r>
              <a:rPr spc="90" dirty="0"/>
              <a:t> </a:t>
            </a:r>
            <a:r>
              <a:rPr spc="55" dirty="0"/>
              <a:t>are</a:t>
            </a:r>
            <a:r>
              <a:rPr spc="90" dirty="0"/>
              <a:t> </a:t>
            </a:r>
            <a:r>
              <a:rPr spc="65" dirty="0"/>
              <a:t>true</a:t>
            </a:r>
            <a:r>
              <a:rPr spc="95" dirty="0"/>
              <a:t> </a:t>
            </a:r>
            <a:r>
              <a:rPr spc="55" dirty="0"/>
              <a:t>about</a:t>
            </a:r>
            <a:r>
              <a:rPr spc="85" dirty="0"/>
              <a:t> </a:t>
            </a:r>
            <a:r>
              <a:rPr dirty="0"/>
              <a:t>these</a:t>
            </a:r>
            <a:r>
              <a:rPr spc="95" dirty="0"/>
              <a:t> </a:t>
            </a:r>
            <a:r>
              <a:rPr spc="40" dirty="0"/>
              <a:t>galaxies </a:t>
            </a:r>
            <a:r>
              <a:rPr dirty="0"/>
              <a:t>in</a:t>
            </a:r>
            <a:r>
              <a:rPr spc="275" dirty="0"/>
              <a:t> </a:t>
            </a:r>
            <a:r>
              <a:rPr spc="130" dirty="0"/>
              <a:t>a</a:t>
            </a:r>
            <a:r>
              <a:rPr spc="275" dirty="0"/>
              <a:t> </a:t>
            </a:r>
            <a:r>
              <a:rPr dirty="0"/>
              <a:t>universe</a:t>
            </a:r>
            <a:r>
              <a:rPr spc="275" dirty="0"/>
              <a:t> </a:t>
            </a:r>
            <a:r>
              <a:rPr dirty="0"/>
              <a:t>dominated</a:t>
            </a:r>
            <a:r>
              <a:rPr spc="275" dirty="0"/>
              <a:t> </a:t>
            </a:r>
            <a:r>
              <a:rPr spc="60" dirty="0"/>
              <a:t>by</a:t>
            </a:r>
            <a:r>
              <a:rPr spc="275" dirty="0"/>
              <a:t> </a:t>
            </a:r>
            <a:r>
              <a:rPr spc="60" dirty="0"/>
              <a:t>dark</a:t>
            </a:r>
            <a:r>
              <a:rPr spc="275" dirty="0"/>
              <a:t> </a:t>
            </a:r>
            <a:r>
              <a:rPr dirty="0"/>
              <a:t>energy</a:t>
            </a:r>
            <a:r>
              <a:rPr spc="275" dirty="0"/>
              <a:t> </a:t>
            </a:r>
            <a:r>
              <a:rPr dirty="0"/>
              <a:t>(such</a:t>
            </a:r>
            <a:r>
              <a:rPr spc="275" dirty="0"/>
              <a:t> </a:t>
            </a:r>
            <a:r>
              <a:rPr spc="65" dirty="0"/>
              <a:t>as</a:t>
            </a:r>
            <a:r>
              <a:rPr spc="270" dirty="0"/>
              <a:t> </a:t>
            </a:r>
            <a:r>
              <a:rPr spc="55" dirty="0"/>
              <a:t>ours)?</a:t>
            </a:r>
            <a:r>
              <a:rPr spc="30" dirty="0"/>
              <a:t>  </a:t>
            </a:r>
            <a:r>
              <a:rPr spc="-10" dirty="0"/>
              <a:t>(Choose </a:t>
            </a:r>
            <a:r>
              <a:rPr spc="75" dirty="0"/>
              <a:t>all</a:t>
            </a:r>
            <a:r>
              <a:rPr spc="150" dirty="0"/>
              <a:t> </a:t>
            </a:r>
            <a:r>
              <a:rPr spc="114" dirty="0"/>
              <a:t>that</a:t>
            </a:r>
            <a:r>
              <a:rPr spc="145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3309123"/>
            <a:ext cx="8267700" cy="406019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In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3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billion</a:t>
            </a:r>
            <a:r>
              <a:rPr sz="2450" spc="3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years,</a:t>
            </a:r>
            <a:r>
              <a:rPr sz="2450" spc="65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Galaxy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receding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from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us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faster</a:t>
            </a:r>
            <a:r>
              <a:rPr sz="2450" spc="3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than 	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now.</a:t>
            </a:r>
            <a:endParaRPr sz="2450">
              <a:latin typeface="Garamond"/>
              <a:cs typeface="Garamond"/>
            </a:endParaRPr>
          </a:p>
          <a:p>
            <a:pPr marL="393700" marR="508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In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3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billion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years,</a:t>
            </a:r>
            <a:r>
              <a:rPr sz="2450" spc="-1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Galaxy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-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receding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spc="-30" dirty="0">
                <a:latin typeface="Garamond"/>
                <a:cs typeface="Garamond"/>
              </a:rPr>
              <a:t>from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us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more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slowly 	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now.</a:t>
            </a:r>
            <a:endParaRPr sz="2450">
              <a:latin typeface="Garamond"/>
              <a:cs typeface="Garamond"/>
            </a:endParaRPr>
          </a:p>
          <a:p>
            <a:pPr marL="393700" marR="50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In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3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billion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years, </a:t>
            </a:r>
            <a:r>
              <a:rPr sz="2450" spc="75" dirty="0">
                <a:latin typeface="Garamond"/>
                <a:cs typeface="Garamond"/>
              </a:rPr>
              <a:t>Galaxy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120" dirty="0">
                <a:latin typeface="Garamond"/>
                <a:cs typeface="Garamond"/>
              </a:rPr>
              <a:t>B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receding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from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us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faster</a:t>
            </a:r>
            <a:r>
              <a:rPr sz="2450" spc="3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than 	</a:t>
            </a:r>
            <a:r>
              <a:rPr sz="2450" spc="75" dirty="0">
                <a:latin typeface="Garamond"/>
                <a:cs typeface="Garamond"/>
              </a:rPr>
              <a:t>Galaxy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currently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receding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from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us.</a:t>
            </a:r>
            <a:endParaRPr sz="2450">
              <a:latin typeface="Garamond"/>
              <a:cs typeface="Garamond"/>
            </a:endParaRPr>
          </a:p>
          <a:p>
            <a:pPr marL="393065" marR="5080" indent="-374015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In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3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billion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years,</a:t>
            </a:r>
            <a:r>
              <a:rPr sz="2450" spc="-1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Galaxy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spc="120" dirty="0">
                <a:latin typeface="Garamond"/>
                <a:cs typeface="Garamond"/>
              </a:rPr>
              <a:t>B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receding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spc="-35" dirty="0">
                <a:latin typeface="Garamond"/>
                <a:cs typeface="Garamond"/>
              </a:rPr>
              <a:t>from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us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more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slowly 	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Galaxy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currently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receding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from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us.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65" dirty="0">
                <a:latin typeface="Garamond"/>
                <a:cs typeface="Garamond"/>
              </a:rPr>
              <a:t>A,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-50" dirty="0">
                <a:latin typeface="Garamond"/>
                <a:cs typeface="Garamond"/>
              </a:rPr>
              <a:t>D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635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14.5.</a:t>
            </a:r>
            <a:r>
              <a:rPr sz="1200" spc="24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MATTER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ENERGY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436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114" dirty="0"/>
              <a:t>What</a:t>
            </a:r>
            <a:r>
              <a:rPr spc="-15" dirty="0"/>
              <a:t> </a:t>
            </a:r>
            <a:r>
              <a:rPr dirty="0"/>
              <a:t>is</a:t>
            </a:r>
            <a:r>
              <a:rPr spc="-10" dirty="0"/>
              <a:t> </a:t>
            </a:r>
            <a:r>
              <a:rPr dirty="0"/>
              <a:t>the</a:t>
            </a:r>
            <a:r>
              <a:rPr spc="-10" dirty="0"/>
              <a:t> </a:t>
            </a:r>
            <a:r>
              <a:rPr dirty="0"/>
              <a:t>equation</a:t>
            </a:r>
            <a:r>
              <a:rPr spc="-10" dirty="0"/>
              <a:t> </a:t>
            </a:r>
            <a:r>
              <a:rPr spc="-114" dirty="0"/>
              <a:t>of</a:t>
            </a:r>
            <a:r>
              <a:rPr spc="-10" dirty="0"/>
              <a:t> </a:t>
            </a:r>
            <a:r>
              <a:rPr spc="85" dirty="0"/>
              <a:t>state</a:t>
            </a:r>
            <a:r>
              <a:rPr spc="-20" dirty="0"/>
              <a:t> </a:t>
            </a:r>
            <a:r>
              <a:rPr b="0" i="1" spc="85" dirty="0">
                <a:latin typeface="Bookman Old Style"/>
                <a:cs typeface="Bookman Old Style"/>
              </a:rPr>
              <a:t>P</a:t>
            </a:r>
            <a:r>
              <a:rPr b="0" i="1" spc="-375" dirty="0">
                <a:latin typeface="Bookman Old Style"/>
                <a:cs typeface="Bookman Old Style"/>
              </a:rPr>
              <a:t> </a:t>
            </a:r>
            <a:r>
              <a:rPr spc="80" dirty="0"/>
              <a:t>(</a:t>
            </a:r>
            <a:r>
              <a:rPr b="0" i="1" spc="80" dirty="0">
                <a:latin typeface="Bookman Old Style"/>
                <a:cs typeface="Bookman Old Style"/>
              </a:rPr>
              <a:t>ρ</a:t>
            </a:r>
            <a:r>
              <a:rPr spc="80" dirty="0"/>
              <a:t>)</a:t>
            </a:r>
            <a:r>
              <a:rPr spc="-10" dirty="0"/>
              <a:t> </a:t>
            </a:r>
            <a:r>
              <a:rPr spc="-40" dirty="0"/>
              <a:t>for</a:t>
            </a:r>
            <a:r>
              <a:rPr spc="-10" dirty="0"/>
              <a:t> </a:t>
            </a:r>
            <a:r>
              <a:rPr spc="60" dirty="0"/>
              <a:t>dark</a:t>
            </a:r>
            <a:r>
              <a:rPr spc="-10" dirty="0"/>
              <a:t> </a:t>
            </a:r>
            <a:r>
              <a:rPr spc="100" dirty="0"/>
              <a:t>matter?</a:t>
            </a:r>
            <a:r>
              <a:rPr spc="395" dirty="0"/>
              <a:t> </a:t>
            </a:r>
            <a:r>
              <a:rPr dirty="0"/>
              <a:t>(Choose</a:t>
            </a:r>
            <a:r>
              <a:rPr spc="-10" dirty="0"/>
              <a:t> 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1679681"/>
            <a:ext cx="5959475" cy="2556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Font typeface="Garamond"/>
              <a:buAutoNum type="alphaUcPeriod"/>
              <a:tabLst>
                <a:tab pos="386715" algn="l"/>
              </a:tabLst>
            </a:pPr>
            <a:r>
              <a:rPr sz="2450" b="0" i="1" spc="85" dirty="0">
                <a:latin typeface="Bookman Old Style"/>
                <a:cs typeface="Bookman Old Style"/>
              </a:rPr>
              <a:t>P</a:t>
            </a:r>
            <a:r>
              <a:rPr sz="2450" b="0" i="1" spc="29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=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spc="-50" dirty="0">
                <a:latin typeface="Garamond"/>
                <a:cs typeface="Garamond"/>
              </a:rPr>
              <a:t>0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Font typeface="Garamond"/>
              <a:buAutoNum type="alphaUcPeriod"/>
              <a:tabLst>
                <a:tab pos="386715" algn="l"/>
              </a:tabLst>
            </a:pPr>
            <a:r>
              <a:rPr sz="2450" b="0" i="1" spc="85" dirty="0">
                <a:latin typeface="Bookman Old Style"/>
                <a:cs typeface="Bookman Old Style"/>
              </a:rPr>
              <a:t>P</a:t>
            </a:r>
            <a:r>
              <a:rPr sz="2450" b="0" i="1" spc="29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=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ρ/</a:t>
            </a:r>
            <a:r>
              <a:rPr sz="2450" spc="-25" dirty="0">
                <a:latin typeface="Garamond"/>
                <a:cs typeface="Garamond"/>
              </a:rPr>
              <a:t>3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Font typeface="Garamond"/>
              <a:buAutoNum type="alphaUcPeriod"/>
              <a:tabLst>
                <a:tab pos="386715" algn="l"/>
              </a:tabLst>
            </a:pPr>
            <a:r>
              <a:rPr sz="2450" b="0" i="1" spc="85" dirty="0">
                <a:latin typeface="Bookman Old Style"/>
                <a:cs typeface="Bookman Old Style"/>
              </a:rPr>
              <a:t>P</a:t>
            </a:r>
            <a:r>
              <a:rPr sz="2450" b="0" i="1" spc="29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=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i="1" spc="180" dirty="0">
                <a:latin typeface="Arial"/>
                <a:cs typeface="Arial"/>
              </a:rPr>
              <a:t>−</a:t>
            </a:r>
            <a:r>
              <a:rPr sz="2450" b="0" i="1" spc="180" dirty="0">
                <a:latin typeface="Bookman Old Style"/>
                <a:cs typeface="Bookman Old Style"/>
              </a:rPr>
              <a:t>ρ</a:t>
            </a:r>
            <a:endParaRPr sz="2450">
              <a:latin typeface="Bookman Old Style"/>
              <a:cs typeface="Bookman Old Style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Font typeface="Garamond"/>
              <a:buAutoNum type="alphaUcPeriod"/>
              <a:tabLst>
                <a:tab pos="386715" algn="l"/>
              </a:tabLst>
            </a:pPr>
            <a:r>
              <a:rPr sz="2450" b="0" i="1" spc="85" dirty="0">
                <a:latin typeface="Bookman Old Style"/>
                <a:cs typeface="Bookman Old Style"/>
              </a:rPr>
              <a:t>P</a:t>
            </a:r>
            <a:r>
              <a:rPr sz="2450" b="0" i="1" spc="29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=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b="0" i="1" spc="-50" dirty="0">
                <a:latin typeface="Bookman Old Style"/>
                <a:cs typeface="Bookman Old Style"/>
              </a:rPr>
              <a:t>ρ</a:t>
            </a:r>
            <a:endParaRPr sz="2450">
              <a:latin typeface="Bookman Old Style"/>
              <a:cs typeface="Bookman Old Style"/>
            </a:endParaRPr>
          </a:p>
          <a:p>
            <a:pPr marL="38671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We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don’t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enough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information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know.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635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14.5.</a:t>
            </a:r>
            <a:r>
              <a:rPr sz="1200" spc="24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MATTER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ENERGY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436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114" dirty="0"/>
              <a:t>What</a:t>
            </a:r>
            <a:r>
              <a:rPr spc="-15" dirty="0"/>
              <a:t> </a:t>
            </a:r>
            <a:r>
              <a:rPr dirty="0"/>
              <a:t>is</a:t>
            </a:r>
            <a:r>
              <a:rPr spc="-10" dirty="0"/>
              <a:t> </a:t>
            </a:r>
            <a:r>
              <a:rPr dirty="0"/>
              <a:t>the</a:t>
            </a:r>
            <a:r>
              <a:rPr spc="-10" dirty="0"/>
              <a:t> </a:t>
            </a:r>
            <a:r>
              <a:rPr dirty="0"/>
              <a:t>equation</a:t>
            </a:r>
            <a:r>
              <a:rPr spc="-10" dirty="0"/>
              <a:t> </a:t>
            </a:r>
            <a:r>
              <a:rPr spc="-114" dirty="0"/>
              <a:t>of</a:t>
            </a:r>
            <a:r>
              <a:rPr spc="-10" dirty="0"/>
              <a:t> </a:t>
            </a:r>
            <a:r>
              <a:rPr spc="85" dirty="0"/>
              <a:t>state</a:t>
            </a:r>
            <a:r>
              <a:rPr spc="-20" dirty="0"/>
              <a:t> </a:t>
            </a:r>
            <a:r>
              <a:rPr b="0" i="1" spc="85" dirty="0">
                <a:latin typeface="Bookman Old Style"/>
                <a:cs typeface="Bookman Old Style"/>
              </a:rPr>
              <a:t>P</a:t>
            </a:r>
            <a:r>
              <a:rPr b="0" i="1" spc="-375" dirty="0">
                <a:latin typeface="Bookman Old Style"/>
                <a:cs typeface="Bookman Old Style"/>
              </a:rPr>
              <a:t> </a:t>
            </a:r>
            <a:r>
              <a:rPr spc="80" dirty="0"/>
              <a:t>(</a:t>
            </a:r>
            <a:r>
              <a:rPr b="0" i="1" spc="80" dirty="0">
                <a:latin typeface="Bookman Old Style"/>
                <a:cs typeface="Bookman Old Style"/>
              </a:rPr>
              <a:t>ρ</a:t>
            </a:r>
            <a:r>
              <a:rPr spc="80" dirty="0"/>
              <a:t>)</a:t>
            </a:r>
            <a:r>
              <a:rPr spc="-10" dirty="0"/>
              <a:t> </a:t>
            </a:r>
            <a:r>
              <a:rPr spc="-40" dirty="0"/>
              <a:t>for</a:t>
            </a:r>
            <a:r>
              <a:rPr spc="-10" dirty="0"/>
              <a:t> </a:t>
            </a:r>
            <a:r>
              <a:rPr spc="60" dirty="0"/>
              <a:t>dark</a:t>
            </a:r>
            <a:r>
              <a:rPr spc="-10" dirty="0"/>
              <a:t> </a:t>
            </a:r>
            <a:r>
              <a:rPr spc="100" dirty="0"/>
              <a:t>matter?</a:t>
            </a:r>
            <a:r>
              <a:rPr spc="395" dirty="0"/>
              <a:t> </a:t>
            </a:r>
            <a:r>
              <a:rPr dirty="0"/>
              <a:t>(Choose</a:t>
            </a:r>
            <a:r>
              <a:rPr spc="-10" dirty="0"/>
              <a:t> 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45" y="1679681"/>
            <a:ext cx="5966460" cy="317627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Font typeface="Garamond"/>
              <a:buAutoNum type="alphaUcPeriod"/>
              <a:tabLst>
                <a:tab pos="394335" algn="l"/>
              </a:tabLst>
            </a:pPr>
            <a:r>
              <a:rPr sz="2450" b="0" i="1" spc="85" dirty="0">
                <a:latin typeface="Bookman Old Style"/>
                <a:cs typeface="Bookman Old Style"/>
              </a:rPr>
              <a:t>P</a:t>
            </a:r>
            <a:r>
              <a:rPr sz="2450" b="0" i="1" spc="29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=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spc="-50" dirty="0">
                <a:latin typeface="Garamond"/>
                <a:cs typeface="Garamond"/>
              </a:rPr>
              <a:t>0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Font typeface="Garamond"/>
              <a:buAutoNum type="alphaUcPeriod"/>
              <a:tabLst>
                <a:tab pos="394335" algn="l"/>
              </a:tabLst>
            </a:pPr>
            <a:r>
              <a:rPr sz="2450" b="0" i="1" spc="85" dirty="0">
                <a:latin typeface="Bookman Old Style"/>
                <a:cs typeface="Bookman Old Style"/>
              </a:rPr>
              <a:t>P</a:t>
            </a:r>
            <a:r>
              <a:rPr sz="2450" b="0" i="1" spc="29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=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ρ/</a:t>
            </a:r>
            <a:r>
              <a:rPr sz="2450" spc="-25" dirty="0">
                <a:latin typeface="Garamond"/>
                <a:cs typeface="Garamond"/>
              </a:rPr>
              <a:t>3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Font typeface="Garamond"/>
              <a:buAutoNum type="alphaUcPeriod"/>
              <a:tabLst>
                <a:tab pos="393700" algn="l"/>
              </a:tabLst>
            </a:pPr>
            <a:r>
              <a:rPr sz="2450" b="0" i="1" spc="85" dirty="0">
                <a:latin typeface="Bookman Old Style"/>
                <a:cs typeface="Bookman Old Style"/>
              </a:rPr>
              <a:t>P</a:t>
            </a:r>
            <a:r>
              <a:rPr sz="2450" b="0" i="1" spc="29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=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i="1" spc="180" dirty="0">
                <a:latin typeface="Arial"/>
                <a:cs typeface="Arial"/>
              </a:rPr>
              <a:t>−</a:t>
            </a:r>
            <a:r>
              <a:rPr sz="2450" b="0" i="1" spc="180" dirty="0">
                <a:latin typeface="Bookman Old Style"/>
                <a:cs typeface="Bookman Old Style"/>
              </a:rPr>
              <a:t>ρ</a:t>
            </a:r>
            <a:endParaRPr sz="2450">
              <a:latin typeface="Bookman Old Style"/>
              <a:cs typeface="Bookman Old Style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Font typeface="Garamond"/>
              <a:buAutoNum type="alphaUcPeriod"/>
              <a:tabLst>
                <a:tab pos="393700" algn="l"/>
              </a:tabLst>
            </a:pPr>
            <a:r>
              <a:rPr sz="2450" b="0" i="1" spc="85" dirty="0">
                <a:latin typeface="Bookman Old Style"/>
                <a:cs typeface="Bookman Old Style"/>
              </a:rPr>
              <a:t>P</a:t>
            </a:r>
            <a:r>
              <a:rPr sz="2450" b="0" i="1" spc="29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=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b="0" i="1" spc="-50" dirty="0">
                <a:latin typeface="Bookman Old Style"/>
                <a:cs typeface="Bookman Old Style"/>
              </a:rPr>
              <a:t>ρ</a:t>
            </a:r>
            <a:endParaRPr sz="2450">
              <a:latin typeface="Bookman Old Style"/>
              <a:cs typeface="Bookman Old Style"/>
            </a:endParaRPr>
          </a:p>
          <a:p>
            <a:pPr marL="39433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We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don’t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enough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information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know.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Garamond"/>
                <a:cs typeface="Garamond"/>
              </a:rPr>
              <a:t>A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635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14.5.</a:t>
            </a:r>
            <a:r>
              <a:rPr sz="1200" spc="24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MATTER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ENERGY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27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spc="55" dirty="0"/>
              <a:t>Shortly</a:t>
            </a:r>
            <a:r>
              <a:rPr spc="254" dirty="0"/>
              <a:t> </a:t>
            </a:r>
            <a:r>
              <a:rPr dirty="0"/>
              <a:t>after</a:t>
            </a:r>
            <a:r>
              <a:rPr spc="250" dirty="0"/>
              <a:t> </a:t>
            </a:r>
            <a:r>
              <a:rPr spc="80" dirty="0"/>
              <a:t>antimatter</a:t>
            </a:r>
            <a:r>
              <a:rPr spc="250" dirty="0"/>
              <a:t> </a:t>
            </a:r>
            <a:r>
              <a:rPr dirty="0"/>
              <a:t>finished</a:t>
            </a:r>
            <a:r>
              <a:rPr spc="254" dirty="0"/>
              <a:t> </a:t>
            </a:r>
            <a:r>
              <a:rPr spc="60" dirty="0"/>
              <a:t>annihilating,</a:t>
            </a:r>
            <a:r>
              <a:rPr spc="260" dirty="0"/>
              <a:t> </a:t>
            </a:r>
            <a:r>
              <a:rPr dirty="0"/>
              <a:t>the</a:t>
            </a:r>
            <a:r>
              <a:rPr spc="250" dirty="0"/>
              <a:t> </a:t>
            </a:r>
            <a:r>
              <a:rPr dirty="0"/>
              <a:t>energy</a:t>
            </a:r>
            <a:r>
              <a:rPr spc="254" dirty="0"/>
              <a:t> </a:t>
            </a:r>
            <a:r>
              <a:rPr dirty="0"/>
              <a:t>in</a:t>
            </a:r>
            <a:r>
              <a:rPr spc="250" dirty="0"/>
              <a:t> </a:t>
            </a:r>
            <a:r>
              <a:rPr spc="40" dirty="0"/>
              <a:t>radi- </a:t>
            </a:r>
            <a:r>
              <a:rPr dirty="0"/>
              <a:t>ation</a:t>
            </a:r>
            <a:r>
              <a:rPr spc="270" dirty="0"/>
              <a:t> </a:t>
            </a:r>
            <a:r>
              <a:rPr dirty="0"/>
              <a:t>was</a:t>
            </a:r>
            <a:r>
              <a:rPr spc="270" dirty="0"/>
              <a:t> </a:t>
            </a:r>
            <a:r>
              <a:rPr dirty="0"/>
              <a:t>much</a:t>
            </a:r>
            <a:r>
              <a:rPr spc="275" dirty="0"/>
              <a:t> </a:t>
            </a:r>
            <a:r>
              <a:rPr spc="55" dirty="0"/>
              <a:t>greater</a:t>
            </a:r>
            <a:r>
              <a:rPr spc="270" dirty="0"/>
              <a:t> </a:t>
            </a:r>
            <a:r>
              <a:rPr spc="70" dirty="0"/>
              <a:t>than</a:t>
            </a:r>
            <a:r>
              <a:rPr spc="275" dirty="0"/>
              <a:t> </a:t>
            </a:r>
            <a:r>
              <a:rPr dirty="0"/>
              <a:t>the</a:t>
            </a:r>
            <a:r>
              <a:rPr spc="270" dirty="0"/>
              <a:t> </a:t>
            </a:r>
            <a:r>
              <a:rPr dirty="0"/>
              <a:t>energy</a:t>
            </a:r>
            <a:r>
              <a:rPr spc="270" dirty="0"/>
              <a:t> </a:t>
            </a:r>
            <a:r>
              <a:rPr dirty="0"/>
              <a:t>in</a:t>
            </a:r>
            <a:r>
              <a:rPr spc="275" dirty="0"/>
              <a:t> </a:t>
            </a:r>
            <a:r>
              <a:rPr spc="85" dirty="0"/>
              <a:t>matter.</a:t>
            </a:r>
            <a:r>
              <a:rPr spc="40" dirty="0"/>
              <a:t>  </a:t>
            </a:r>
            <a:r>
              <a:rPr spc="70" dirty="0"/>
              <a:t>At</a:t>
            </a:r>
            <a:r>
              <a:rPr spc="275" dirty="0"/>
              <a:t> </a:t>
            </a:r>
            <a:r>
              <a:rPr spc="114" dirty="0"/>
              <a:t>that</a:t>
            </a:r>
            <a:r>
              <a:rPr spc="270" dirty="0"/>
              <a:t> </a:t>
            </a:r>
            <a:r>
              <a:rPr spc="30" dirty="0"/>
              <a:t>time </a:t>
            </a:r>
            <a:r>
              <a:rPr dirty="0"/>
              <a:t>was</a:t>
            </a:r>
            <a:r>
              <a:rPr spc="160" dirty="0"/>
              <a:t> </a:t>
            </a:r>
            <a:r>
              <a:rPr dirty="0"/>
              <a:t>the</a:t>
            </a:r>
            <a:r>
              <a:rPr spc="170" dirty="0"/>
              <a:t> </a:t>
            </a:r>
            <a:r>
              <a:rPr spc="45" dirty="0"/>
              <a:t>density</a:t>
            </a:r>
            <a:r>
              <a:rPr spc="175" dirty="0"/>
              <a:t> </a:t>
            </a:r>
            <a:r>
              <a:rPr dirty="0"/>
              <a:t>of</a:t>
            </a:r>
            <a:r>
              <a:rPr spc="170" dirty="0"/>
              <a:t> </a:t>
            </a:r>
            <a:r>
              <a:rPr spc="60" dirty="0"/>
              <a:t>dark</a:t>
            </a:r>
            <a:r>
              <a:rPr spc="170" dirty="0"/>
              <a:t> </a:t>
            </a:r>
            <a:r>
              <a:rPr dirty="0"/>
              <a:t>energy</a:t>
            </a:r>
            <a:r>
              <a:rPr spc="170" dirty="0"/>
              <a:t> </a:t>
            </a:r>
            <a:r>
              <a:rPr spc="75" dirty="0"/>
              <a:t>.</a:t>
            </a:r>
            <a:r>
              <a:rPr spc="-204" dirty="0"/>
              <a:t> </a:t>
            </a:r>
            <a:r>
              <a:rPr spc="75" dirty="0"/>
              <a:t>.</a:t>
            </a:r>
            <a:r>
              <a:rPr spc="-210" dirty="0"/>
              <a:t> </a:t>
            </a:r>
            <a:r>
              <a:rPr spc="75" dirty="0"/>
              <a:t>.</a:t>
            </a:r>
            <a:r>
              <a:rPr spc="-204" dirty="0"/>
              <a:t> </a:t>
            </a:r>
            <a:r>
              <a:rPr dirty="0"/>
              <a:t>(Choose</a:t>
            </a:r>
            <a:r>
              <a:rPr spc="175" dirty="0"/>
              <a:t> </a:t>
            </a:r>
            <a:r>
              <a:rPr spc="-20" dirty="0"/>
              <a:t>one)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2421615"/>
            <a:ext cx="5494655" cy="154432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290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Garamond"/>
                <a:cs typeface="Garamond"/>
              </a:rPr>
              <a:t>much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smaller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the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matter</a:t>
            </a:r>
            <a:endParaRPr sz="2450">
              <a:latin typeface="Garamond"/>
              <a:cs typeface="Garamond"/>
            </a:endParaRPr>
          </a:p>
          <a:p>
            <a:pPr marL="38290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Garamond"/>
                <a:cs typeface="Garamond"/>
              </a:rPr>
              <a:t>comparable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matter</a:t>
            </a:r>
            <a:endParaRPr sz="2450">
              <a:latin typeface="Garamond"/>
              <a:cs typeface="Garamond"/>
            </a:endParaRPr>
          </a:p>
          <a:p>
            <a:pPr marL="38227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270" algn="l"/>
              </a:tabLst>
            </a:pPr>
            <a:r>
              <a:rPr sz="2450" dirty="0">
                <a:latin typeface="Garamond"/>
                <a:cs typeface="Garamond"/>
              </a:rPr>
              <a:t>much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larger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matter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8635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14.5.</a:t>
            </a:r>
            <a:r>
              <a:rPr sz="1200" spc="24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MATTER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DARK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ENERGY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27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spc="55" dirty="0"/>
              <a:t>Shortly</a:t>
            </a:r>
            <a:r>
              <a:rPr spc="254" dirty="0"/>
              <a:t> </a:t>
            </a:r>
            <a:r>
              <a:rPr dirty="0"/>
              <a:t>after</a:t>
            </a:r>
            <a:r>
              <a:rPr spc="250" dirty="0"/>
              <a:t> </a:t>
            </a:r>
            <a:r>
              <a:rPr spc="80" dirty="0"/>
              <a:t>antimatter</a:t>
            </a:r>
            <a:r>
              <a:rPr spc="250" dirty="0"/>
              <a:t> </a:t>
            </a:r>
            <a:r>
              <a:rPr dirty="0"/>
              <a:t>finished</a:t>
            </a:r>
            <a:r>
              <a:rPr spc="254" dirty="0"/>
              <a:t> </a:t>
            </a:r>
            <a:r>
              <a:rPr spc="60" dirty="0"/>
              <a:t>annihilating,</a:t>
            </a:r>
            <a:r>
              <a:rPr spc="260" dirty="0"/>
              <a:t> </a:t>
            </a:r>
            <a:r>
              <a:rPr dirty="0"/>
              <a:t>the</a:t>
            </a:r>
            <a:r>
              <a:rPr spc="250" dirty="0"/>
              <a:t> </a:t>
            </a:r>
            <a:r>
              <a:rPr dirty="0"/>
              <a:t>energy</a:t>
            </a:r>
            <a:r>
              <a:rPr spc="254" dirty="0"/>
              <a:t> </a:t>
            </a:r>
            <a:r>
              <a:rPr dirty="0"/>
              <a:t>in</a:t>
            </a:r>
            <a:r>
              <a:rPr spc="250" dirty="0"/>
              <a:t> </a:t>
            </a:r>
            <a:r>
              <a:rPr spc="40" dirty="0"/>
              <a:t>radi- </a:t>
            </a:r>
            <a:r>
              <a:rPr dirty="0"/>
              <a:t>ation</a:t>
            </a:r>
            <a:r>
              <a:rPr spc="270" dirty="0"/>
              <a:t> </a:t>
            </a:r>
            <a:r>
              <a:rPr dirty="0"/>
              <a:t>was</a:t>
            </a:r>
            <a:r>
              <a:rPr spc="270" dirty="0"/>
              <a:t> </a:t>
            </a:r>
            <a:r>
              <a:rPr dirty="0"/>
              <a:t>much</a:t>
            </a:r>
            <a:r>
              <a:rPr spc="275" dirty="0"/>
              <a:t> </a:t>
            </a:r>
            <a:r>
              <a:rPr spc="55" dirty="0"/>
              <a:t>greater</a:t>
            </a:r>
            <a:r>
              <a:rPr spc="270" dirty="0"/>
              <a:t> </a:t>
            </a:r>
            <a:r>
              <a:rPr spc="70" dirty="0"/>
              <a:t>than</a:t>
            </a:r>
            <a:r>
              <a:rPr spc="275" dirty="0"/>
              <a:t> </a:t>
            </a:r>
            <a:r>
              <a:rPr dirty="0"/>
              <a:t>the</a:t>
            </a:r>
            <a:r>
              <a:rPr spc="270" dirty="0"/>
              <a:t> </a:t>
            </a:r>
            <a:r>
              <a:rPr dirty="0"/>
              <a:t>energy</a:t>
            </a:r>
            <a:r>
              <a:rPr spc="270" dirty="0"/>
              <a:t> </a:t>
            </a:r>
            <a:r>
              <a:rPr dirty="0"/>
              <a:t>in</a:t>
            </a:r>
            <a:r>
              <a:rPr spc="275" dirty="0"/>
              <a:t> </a:t>
            </a:r>
            <a:r>
              <a:rPr spc="85" dirty="0"/>
              <a:t>matter.</a:t>
            </a:r>
            <a:r>
              <a:rPr spc="40" dirty="0"/>
              <a:t>  </a:t>
            </a:r>
            <a:r>
              <a:rPr spc="70" dirty="0"/>
              <a:t>At</a:t>
            </a:r>
            <a:r>
              <a:rPr spc="275" dirty="0"/>
              <a:t> </a:t>
            </a:r>
            <a:r>
              <a:rPr spc="114" dirty="0"/>
              <a:t>that</a:t>
            </a:r>
            <a:r>
              <a:rPr spc="270" dirty="0"/>
              <a:t> </a:t>
            </a:r>
            <a:r>
              <a:rPr spc="30" dirty="0"/>
              <a:t>time </a:t>
            </a:r>
            <a:r>
              <a:rPr dirty="0"/>
              <a:t>was</a:t>
            </a:r>
            <a:r>
              <a:rPr spc="160" dirty="0"/>
              <a:t> </a:t>
            </a:r>
            <a:r>
              <a:rPr dirty="0"/>
              <a:t>the</a:t>
            </a:r>
            <a:r>
              <a:rPr spc="170" dirty="0"/>
              <a:t> </a:t>
            </a:r>
            <a:r>
              <a:rPr spc="45" dirty="0"/>
              <a:t>density</a:t>
            </a:r>
            <a:r>
              <a:rPr spc="175" dirty="0"/>
              <a:t> </a:t>
            </a:r>
            <a:r>
              <a:rPr dirty="0"/>
              <a:t>of</a:t>
            </a:r>
            <a:r>
              <a:rPr spc="170" dirty="0"/>
              <a:t> </a:t>
            </a:r>
            <a:r>
              <a:rPr spc="60" dirty="0"/>
              <a:t>dark</a:t>
            </a:r>
            <a:r>
              <a:rPr spc="170" dirty="0"/>
              <a:t> </a:t>
            </a:r>
            <a:r>
              <a:rPr dirty="0"/>
              <a:t>energy</a:t>
            </a:r>
            <a:r>
              <a:rPr spc="170" dirty="0"/>
              <a:t> </a:t>
            </a:r>
            <a:r>
              <a:rPr spc="75" dirty="0"/>
              <a:t>.</a:t>
            </a:r>
            <a:r>
              <a:rPr spc="-204" dirty="0"/>
              <a:t> </a:t>
            </a:r>
            <a:r>
              <a:rPr spc="75" dirty="0"/>
              <a:t>.</a:t>
            </a:r>
            <a:r>
              <a:rPr spc="-210" dirty="0"/>
              <a:t> </a:t>
            </a:r>
            <a:r>
              <a:rPr spc="75" dirty="0"/>
              <a:t>.</a:t>
            </a:r>
            <a:r>
              <a:rPr spc="-204" dirty="0"/>
              <a:t> </a:t>
            </a:r>
            <a:r>
              <a:rPr dirty="0"/>
              <a:t>(Choose</a:t>
            </a:r>
            <a:r>
              <a:rPr spc="175" dirty="0"/>
              <a:t> </a:t>
            </a:r>
            <a:r>
              <a:rPr spc="-20" dirty="0"/>
              <a:t>one)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421615"/>
            <a:ext cx="8267700" cy="368236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much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smaller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the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matter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comparable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matter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much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larger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matter</a:t>
            </a:r>
            <a:endParaRPr sz="2450">
              <a:latin typeface="Garamond"/>
              <a:cs typeface="Garamond"/>
            </a:endParaRPr>
          </a:p>
          <a:p>
            <a:pPr marL="23495" marR="5080" indent="-11430" algn="just">
              <a:lnSpc>
                <a:spcPct val="101699"/>
              </a:lnSpc>
              <a:spcBef>
                <a:spcPts val="1889"/>
              </a:spcBef>
            </a:pPr>
            <a:r>
              <a:rPr sz="2450" b="1" dirty="0">
                <a:latin typeface="Georgia"/>
                <a:cs typeface="Georgia"/>
              </a:rPr>
              <a:t>Solution:</a:t>
            </a:r>
            <a:r>
              <a:rPr sz="2450" b="1" spc="185" dirty="0">
                <a:latin typeface="Georgia"/>
                <a:cs typeface="Georgia"/>
              </a:rPr>
              <a:t>  </a:t>
            </a:r>
            <a:r>
              <a:rPr sz="2450" spc="65" dirty="0">
                <a:latin typeface="Garamond"/>
                <a:cs typeface="Garamond"/>
              </a:rPr>
              <a:t>A.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Remember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over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time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the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matter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55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radiation</a:t>
            </a:r>
            <a:r>
              <a:rPr sz="2450" spc="54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5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decreasing,</a:t>
            </a:r>
            <a:r>
              <a:rPr sz="2450" spc="15" dirty="0">
                <a:latin typeface="Garamond"/>
                <a:cs typeface="Garamond"/>
              </a:rPr>
              <a:t>  </a:t>
            </a:r>
            <a:r>
              <a:rPr sz="2450" dirty="0">
                <a:latin typeface="Garamond"/>
                <a:cs typeface="Garamond"/>
              </a:rPr>
              <a:t>while</a:t>
            </a:r>
            <a:r>
              <a:rPr sz="2450" spc="5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54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density</a:t>
            </a:r>
            <a:r>
              <a:rPr sz="2450" spc="5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54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dark</a:t>
            </a:r>
            <a:r>
              <a:rPr sz="2450" spc="54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energy </a:t>
            </a:r>
            <a:r>
              <a:rPr sz="2450" spc="75" dirty="0">
                <a:latin typeface="Garamond"/>
                <a:cs typeface="Garamond"/>
              </a:rPr>
              <a:t>stays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same.</a:t>
            </a:r>
            <a:r>
              <a:rPr sz="2450" spc="53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Projecting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backward,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dark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must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been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negligibly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small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95" dirty="0">
                <a:latin typeface="Garamond"/>
                <a:cs typeface="Garamond"/>
              </a:rPr>
              <a:t>(but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not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zero)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contributor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budget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early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universe.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647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70789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14.6.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PROBLEMS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WITH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BIG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BANG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695325" algn="l"/>
              </a:tabLst>
            </a:pPr>
            <a:r>
              <a:rPr sz="1700" b="1" spc="-20" dirty="0">
                <a:latin typeface="Georgia"/>
                <a:cs typeface="Georgia"/>
              </a:rPr>
              <a:t>14.6</a:t>
            </a:r>
            <a:r>
              <a:rPr sz="1700" b="1" dirty="0">
                <a:latin typeface="Georgia"/>
                <a:cs typeface="Georgia"/>
              </a:rPr>
              <a:t>	</a:t>
            </a:r>
            <a:r>
              <a:rPr sz="1700" b="1" spc="-40" dirty="0">
                <a:latin typeface="Georgia"/>
                <a:cs typeface="Georgia"/>
              </a:rPr>
              <a:t>Problems</a:t>
            </a:r>
            <a:r>
              <a:rPr sz="1700" b="1" spc="95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with</a:t>
            </a:r>
            <a:r>
              <a:rPr sz="1700" b="1" spc="95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the</a:t>
            </a:r>
            <a:r>
              <a:rPr sz="1700" b="1" spc="90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Big</a:t>
            </a:r>
            <a:r>
              <a:rPr sz="1700" b="1" spc="95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Bang</a:t>
            </a:r>
            <a:r>
              <a:rPr sz="1700" b="1" spc="90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Model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7758" y="878291"/>
            <a:ext cx="8267065" cy="341185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495">
              <a:lnSpc>
                <a:spcPct val="100000"/>
              </a:lnSpc>
              <a:spcBef>
                <a:spcPts val="95"/>
              </a:spcBef>
              <a:tabLst>
                <a:tab pos="531939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14.1.</a:t>
            </a:r>
            <a:r>
              <a:rPr sz="1200" spc="18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HISTORY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40"/>
              </a:spcBef>
            </a:pPr>
            <a:endParaRPr sz="1200">
              <a:latin typeface="Times New Roman"/>
              <a:cs typeface="Times New Roman"/>
            </a:endParaRPr>
          </a:p>
          <a:p>
            <a:pPr marL="23495">
              <a:lnSpc>
                <a:spcPct val="100000"/>
              </a:lnSpc>
            </a:pPr>
            <a:r>
              <a:rPr sz="1400" dirty="0">
                <a:latin typeface="Times New Roman"/>
                <a:cs typeface="Times New Roman"/>
              </a:rPr>
              <a:t>Which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following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represents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example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expansion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universe?</a:t>
            </a:r>
            <a:r>
              <a:rPr sz="1400" spc="4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(Choose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best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answer.)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95"/>
              </a:spcBef>
            </a:pPr>
            <a:endParaRPr sz="1400">
              <a:latin typeface="Times New Roman"/>
              <a:cs typeface="Times New Roman"/>
            </a:endParaRPr>
          </a:p>
          <a:p>
            <a:pPr marL="394970" indent="-257175">
              <a:lnSpc>
                <a:spcPct val="100000"/>
              </a:lnSpc>
              <a:buAutoNum type="alphaUcPeriod"/>
              <a:tabLst>
                <a:tab pos="394970" algn="l"/>
              </a:tabLst>
            </a:pP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total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length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universe,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from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end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end,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bigger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now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Times New Roman"/>
                <a:cs typeface="Times New Roman"/>
              </a:rPr>
              <a:t>than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was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billion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years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ago.</a:t>
            </a:r>
            <a:endParaRPr sz="1400">
              <a:latin typeface="Times New Roman"/>
              <a:cs typeface="Times New Roman"/>
            </a:endParaRPr>
          </a:p>
          <a:p>
            <a:pPr marL="394335" indent="-249554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94335" algn="l"/>
              </a:tabLst>
            </a:pP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distance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from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Times New Roman"/>
                <a:cs typeface="Times New Roman"/>
              </a:rPr>
              <a:t>Earth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sun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bigger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Times New Roman"/>
                <a:cs typeface="Times New Roman"/>
              </a:rPr>
              <a:t>than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was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million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years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ago.</a:t>
            </a:r>
            <a:endParaRPr sz="1400">
              <a:latin typeface="Times New Roman"/>
              <a:cs typeface="Times New Roman"/>
            </a:endParaRPr>
          </a:p>
          <a:p>
            <a:pPr marL="394970" marR="5080" indent="-252729">
              <a:lnSpc>
                <a:spcPct val="106700"/>
              </a:lnSpc>
              <a:spcBef>
                <a:spcPts val="1000"/>
              </a:spcBef>
              <a:buAutoNum type="alphaUcPeriod"/>
              <a:tabLst>
                <a:tab pos="394970" algn="l"/>
              </a:tabLst>
            </a:pP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distance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from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Times New Roman"/>
                <a:cs typeface="Times New Roman"/>
              </a:rPr>
              <a:t>Earth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80" dirty="0">
                <a:latin typeface="Times New Roman"/>
                <a:cs typeface="Times New Roman"/>
              </a:rPr>
              <a:t>Phi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Ceti,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star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currently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80" dirty="0">
                <a:latin typeface="Times New Roman"/>
                <a:cs typeface="Times New Roman"/>
              </a:rPr>
              <a:t>about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50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light-years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away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from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us,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bigger </a:t>
            </a:r>
            <a:r>
              <a:rPr sz="1400" dirty="0">
                <a:latin typeface="Times New Roman"/>
                <a:cs typeface="Times New Roman"/>
              </a:rPr>
              <a:t>now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Times New Roman"/>
                <a:cs typeface="Times New Roman"/>
              </a:rPr>
              <a:t>than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was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billion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years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ago.</a:t>
            </a:r>
            <a:endParaRPr sz="1400">
              <a:latin typeface="Times New Roman"/>
              <a:cs typeface="Times New Roman"/>
            </a:endParaRPr>
          </a:p>
          <a:p>
            <a:pPr marL="394970" marR="5715" indent="-260350">
              <a:lnSpc>
                <a:spcPct val="106700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distance</a:t>
            </a:r>
            <a:r>
              <a:rPr sz="1400" spc="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from</a:t>
            </a:r>
            <a:r>
              <a:rPr sz="1400" spc="9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95" dirty="0">
                <a:latin typeface="Times New Roman"/>
                <a:cs typeface="Times New Roman"/>
              </a:rPr>
              <a:t> Earth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GN-z11,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9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most</a:t>
            </a:r>
            <a:r>
              <a:rPr sz="1400" spc="95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distant</a:t>
            </a:r>
            <a:r>
              <a:rPr sz="1400" spc="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known</a:t>
            </a:r>
            <a:r>
              <a:rPr sz="1400" spc="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galaxy</a:t>
            </a:r>
            <a:r>
              <a:rPr sz="1400" spc="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as</a:t>
            </a:r>
            <a:r>
              <a:rPr sz="1400" spc="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few</a:t>
            </a:r>
            <a:r>
              <a:rPr sz="1400" spc="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years</a:t>
            </a:r>
            <a:r>
              <a:rPr sz="1400" spc="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ago,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9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bigger </a:t>
            </a:r>
            <a:r>
              <a:rPr sz="1400" dirty="0">
                <a:latin typeface="Times New Roman"/>
                <a:cs typeface="Times New Roman"/>
              </a:rPr>
              <a:t>now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Times New Roman"/>
                <a:cs typeface="Times New Roman"/>
              </a:rPr>
              <a:t>than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was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billion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years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ago.</a:t>
            </a:r>
            <a:endParaRPr sz="1400">
              <a:latin typeface="Times New Roman"/>
              <a:cs typeface="Times New Roman"/>
            </a:endParaRPr>
          </a:p>
          <a:p>
            <a:pPr marL="394335" indent="-24447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94335" algn="l"/>
              </a:tabLst>
            </a:pP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little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rip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knee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my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pants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gets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bigger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every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time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wash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them.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95"/>
              </a:spcBef>
            </a:pP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974725" algn="l"/>
              </a:tabLst>
            </a:pPr>
            <a:r>
              <a:rPr sz="1400" b="1" spc="-10" dirty="0">
                <a:latin typeface="Georgia"/>
                <a:cs typeface="Georgia"/>
              </a:rPr>
              <a:t>Solution:</a:t>
            </a:r>
            <a:r>
              <a:rPr sz="1400" b="1" dirty="0">
                <a:latin typeface="Georgia"/>
                <a:cs typeface="Georgia"/>
              </a:rPr>
              <a:t>	</a:t>
            </a:r>
            <a:r>
              <a:rPr sz="1400" dirty="0">
                <a:latin typeface="Times New Roman"/>
                <a:cs typeface="Times New Roman"/>
              </a:rPr>
              <a:t>D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0725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14.6.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PROBLEMS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WITH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BIG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BANG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546227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The</a:t>
            </a:r>
            <a:r>
              <a:rPr spc="185" dirty="0"/>
              <a:t> </a:t>
            </a:r>
            <a:r>
              <a:rPr dirty="0"/>
              <a:t>“flatness</a:t>
            </a:r>
            <a:r>
              <a:rPr spc="190" dirty="0"/>
              <a:t> </a:t>
            </a:r>
            <a:r>
              <a:rPr dirty="0"/>
              <a:t>problem”</a:t>
            </a:r>
            <a:r>
              <a:rPr spc="195" dirty="0"/>
              <a:t> </a:t>
            </a:r>
            <a:r>
              <a:rPr dirty="0"/>
              <a:t>is</a:t>
            </a:r>
            <a:r>
              <a:rPr spc="185" dirty="0"/>
              <a:t> </a:t>
            </a:r>
            <a:r>
              <a:rPr spc="75" dirty="0"/>
              <a:t>.</a:t>
            </a:r>
            <a:r>
              <a:rPr spc="-195" dirty="0"/>
              <a:t> </a:t>
            </a:r>
            <a:r>
              <a:rPr spc="75" dirty="0"/>
              <a:t>.</a:t>
            </a:r>
            <a:r>
              <a:rPr spc="-195" dirty="0"/>
              <a:t> </a:t>
            </a:r>
            <a:r>
              <a:rPr spc="75" dirty="0"/>
              <a:t>.</a:t>
            </a:r>
            <a:r>
              <a:rPr spc="-195" dirty="0"/>
              <a:t> </a:t>
            </a:r>
            <a:r>
              <a:rPr dirty="0"/>
              <a:t>(Choose</a:t>
            </a:r>
            <a:r>
              <a:rPr spc="19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1808021"/>
            <a:ext cx="8260080" cy="381952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6715" marR="5715" indent="-370205" algn="just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We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measure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very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high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curvature,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such 	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violates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general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relativity.</a:t>
            </a:r>
            <a:endParaRPr sz="2450">
              <a:latin typeface="Garamond"/>
              <a:cs typeface="Garamond"/>
            </a:endParaRPr>
          </a:p>
          <a:p>
            <a:pPr marL="386715" marR="5715" indent="-35814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We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measure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very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low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curvature,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such 	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violates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general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relativity.</a:t>
            </a:r>
            <a:endParaRPr sz="2450">
              <a:latin typeface="Garamond"/>
              <a:cs typeface="Garamond"/>
            </a:endParaRPr>
          </a:p>
          <a:p>
            <a:pPr marL="386715" marR="5080" indent="-36195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A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flat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measure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ours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should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recol- 	</a:t>
            </a:r>
            <a:r>
              <a:rPr sz="2450" dirty="0">
                <a:latin typeface="Garamond"/>
                <a:cs typeface="Garamond"/>
              </a:rPr>
              <a:t>lapsed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almost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instantly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after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the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Big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Bang.</a:t>
            </a:r>
            <a:endParaRPr sz="2450">
              <a:latin typeface="Garamond"/>
              <a:cs typeface="Garamond"/>
            </a:endParaRPr>
          </a:p>
          <a:p>
            <a:pPr marL="386080" marR="6350" indent="-374015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4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measured</a:t>
            </a:r>
            <a:r>
              <a:rPr sz="2450" spc="4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curvature</a:t>
            </a:r>
            <a:r>
              <a:rPr sz="2450" spc="4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4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4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45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isn’t</a:t>
            </a:r>
            <a:r>
              <a:rPr sz="2450" spc="4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impossible,</a:t>
            </a:r>
            <a:r>
              <a:rPr sz="2450" spc="50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but 	</a:t>
            </a:r>
            <a:r>
              <a:rPr sz="2450" dirty="0">
                <a:latin typeface="Garamond"/>
                <a:cs typeface="Garamond"/>
              </a:rPr>
              <a:t>seems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too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outrageous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coincidence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occurred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without 	</a:t>
            </a:r>
            <a:r>
              <a:rPr sz="2450" dirty="0">
                <a:latin typeface="Garamond"/>
                <a:cs typeface="Garamond"/>
              </a:rPr>
              <a:t>some</a:t>
            </a:r>
            <a:r>
              <a:rPr sz="2450" spc="-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explanation.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0725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14.6.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PROBLEMS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WITH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BIG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BANG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546227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The</a:t>
            </a:r>
            <a:r>
              <a:rPr spc="185" dirty="0"/>
              <a:t> </a:t>
            </a:r>
            <a:r>
              <a:rPr dirty="0"/>
              <a:t>“flatness</a:t>
            </a:r>
            <a:r>
              <a:rPr spc="190" dirty="0"/>
              <a:t> </a:t>
            </a:r>
            <a:r>
              <a:rPr dirty="0"/>
              <a:t>problem”</a:t>
            </a:r>
            <a:r>
              <a:rPr spc="195" dirty="0"/>
              <a:t> </a:t>
            </a:r>
            <a:r>
              <a:rPr dirty="0"/>
              <a:t>is</a:t>
            </a:r>
            <a:r>
              <a:rPr spc="185" dirty="0"/>
              <a:t> </a:t>
            </a:r>
            <a:r>
              <a:rPr spc="75" dirty="0"/>
              <a:t>.</a:t>
            </a:r>
            <a:r>
              <a:rPr spc="-195" dirty="0"/>
              <a:t> </a:t>
            </a:r>
            <a:r>
              <a:rPr spc="75" dirty="0"/>
              <a:t>.</a:t>
            </a:r>
            <a:r>
              <a:rPr spc="-195" dirty="0"/>
              <a:t> </a:t>
            </a:r>
            <a:r>
              <a:rPr spc="75" dirty="0"/>
              <a:t>.</a:t>
            </a:r>
            <a:r>
              <a:rPr spc="-195" dirty="0"/>
              <a:t> </a:t>
            </a:r>
            <a:r>
              <a:rPr dirty="0"/>
              <a:t>(Choose</a:t>
            </a:r>
            <a:r>
              <a:rPr spc="19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1808021"/>
            <a:ext cx="8267065" cy="443992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715" indent="-370205" algn="just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We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measure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very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high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curvature,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such 	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violates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general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relativity.</a:t>
            </a:r>
            <a:endParaRPr sz="2450">
              <a:latin typeface="Garamond"/>
              <a:cs typeface="Garamond"/>
            </a:endParaRPr>
          </a:p>
          <a:p>
            <a:pPr marL="393700" marR="5715" indent="-35814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We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measure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very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low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curvature,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such 	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violates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general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relativity.</a:t>
            </a:r>
            <a:endParaRPr sz="2450">
              <a:latin typeface="Garamond"/>
              <a:cs typeface="Garamond"/>
            </a:endParaRPr>
          </a:p>
          <a:p>
            <a:pPr marL="393700" marR="5080" indent="-36195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A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flat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measure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ours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should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recol- 	</a:t>
            </a:r>
            <a:r>
              <a:rPr sz="2450" dirty="0">
                <a:latin typeface="Garamond"/>
                <a:cs typeface="Garamond"/>
              </a:rPr>
              <a:t>lapsed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almost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instantly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after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the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Big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Bang.</a:t>
            </a:r>
            <a:endParaRPr sz="2450">
              <a:latin typeface="Garamond"/>
              <a:cs typeface="Garamond"/>
            </a:endParaRPr>
          </a:p>
          <a:p>
            <a:pPr marL="393065" marR="6350" indent="-374015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4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measured</a:t>
            </a:r>
            <a:r>
              <a:rPr sz="2450" spc="4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curvature</a:t>
            </a:r>
            <a:r>
              <a:rPr sz="2450" spc="4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4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4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45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isn’t</a:t>
            </a:r>
            <a:r>
              <a:rPr sz="2450" spc="4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impossible,</a:t>
            </a:r>
            <a:r>
              <a:rPr sz="2450" spc="50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but 	</a:t>
            </a:r>
            <a:r>
              <a:rPr sz="2450" dirty="0">
                <a:latin typeface="Garamond"/>
                <a:cs typeface="Garamond"/>
              </a:rPr>
              <a:t>seems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too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outrageous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coincidence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occurred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without 	</a:t>
            </a:r>
            <a:r>
              <a:rPr sz="2450" dirty="0">
                <a:latin typeface="Garamond"/>
                <a:cs typeface="Garamond"/>
              </a:rPr>
              <a:t>some</a:t>
            </a:r>
            <a:r>
              <a:rPr sz="2450" spc="-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explanation.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Garamond"/>
                <a:cs typeface="Garamond"/>
              </a:rPr>
              <a:t>D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0725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14.6.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PROBLEMS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WITH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BIG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BANG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3162300" algn="l"/>
              </a:tabLst>
            </a:pPr>
            <a:r>
              <a:rPr dirty="0"/>
              <a:t>Which</a:t>
            </a:r>
            <a:r>
              <a:rPr spc="350" dirty="0"/>
              <a:t> </a:t>
            </a:r>
            <a:r>
              <a:rPr dirty="0"/>
              <a:t>of</a:t>
            </a:r>
            <a:r>
              <a:rPr spc="355" dirty="0"/>
              <a:t> </a:t>
            </a:r>
            <a:r>
              <a:rPr dirty="0"/>
              <a:t>the</a:t>
            </a:r>
            <a:r>
              <a:rPr spc="350" dirty="0"/>
              <a:t> </a:t>
            </a:r>
            <a:r>
              <a:rPr dirty="0"/>
              <a:t>following</a:t>
            </a:r>
            <a:r>
              <a:rPr spc="350" dirty="0"/>
              <a:t> </a:t>
            </a:r>
            <a:r>
              <a:rPr spc="50" dirty="0"/>
              <a:t>best</a:t>
            </a:r>
            <a:r>
              <a:rPr spc="350" dirty="0"/>
              <a:t> </a:t>
            </a:r>
            <a:r>
              <a:rPr dirty="0"/>
              <a:t>describes</a:t>
            </a:r>
            <a:r>
              <a:rPr spc="355" dirty="0"/>
              <a:t> </a:t>
            </a:r>
            <a:r>
              <a:rPr dirty="0"/>
              <a:t>the</a:t>
            </a:r>
            <a:r>
              <a:rPr spc="350" dirty="0"/>
              <a:t> </a:t>
            </a:r>
            <a:r>
              <a:rPr dirty="0"/>
              <a:t>theoretical</a:t>
            </a:r>
            <a:r>
              <a:rPr spc="350" dirty="0"/>
              <a:t> </a:t>
            </a:r>
            <a:r>
              <a:rPr spc="-10" dirty="0"/>
              <a:t>predictions </a:t>
            </a:r>
            <a:r>
              <a:rPr dirty="0"/>
              <a:t>of</a:t>
            </a:r>
            <a:r>
              <a:rPr spc="185" dirty="0"/>
              <a:t> </a:t>
            </a:r>
            <a:r>
              <a:rPr dirty="0"/>
              <a:t>magnetic</a:t>
            </a:r>
            <a:r>
              <a:rPr spc="195" dirty="0"/>
              <a:t> </a:t>
            </a:r>
            <a:r>
              <a:rPr spc="-10" dirty="0"/>
              <a:t>monopoles?</a:t>
            </a:r>
            <a:r>
              <a:rPr dirty="0"/>
              <a:t>	(Choose</a:t>
            </a:r>
            <a:r>
              <a:rPr spc="18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8260080" cy="394779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 algn="just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50" dirty="0">
                <a:latin typeface="Garamond"/>
                <a:cs typeface="Garamond"/>
              </a:rPr>
              <a:t>Magnetic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monopoles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should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not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able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exist.</a:t>
            </a:r>
            <a:endParaRPr sz="2450">
              <a:latin typeface="Garamond"/>
              <a:cs typeface="Garamond"/>
            </a:endParaRPr>
          </a:p>
          <a:p>
            <a:pPr marL="386715" marR="5715" indent="-358140" algn="just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spc="50" dirty="0">
                <a:latin typeface="Garamond"/>
                <a:cs typeface="Garamond"/>
              </a:rPr>
              <a:t>Magnetic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monopoles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could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exist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principle,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36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they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would 	</a:t>
            </a:r>
            <a:r>
              <a:rPr sz="2450" dirty="0">
                <a:latin typeface="Garamond"/>
                <a:cs typeface="Garamond"/>
              </a:rPr>
              <a:t>quickly</a:t>
            </a:r>
            <a:r>
              <a:rPr sz="2450" spc="41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decay.</a:t>
            </a:r>
            <a:endParaRPr sz="2450">
              <a:latin typeface="Garamond"/>
              <a:cs typeface="Garamond"/>
            </a:endParaRPr>
          </a:p>
          <a:p>
            <a:pPr marL="386715" marR="5715" indent="-361950" algn="just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spc="50" dirty="0">
                <a:latin typeface="Garamond"/>
                <a:cs typeface="Garamond"/>
              </a:rPr>
              <a:t>Magnetic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monopoles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could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exist,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stable,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the 	</a:t>
            </a:r>
            <a:r>
              <a:rPr sz="2450" dirty="0">
                <a:latin typeface="Garamond"/>
                <a:cs typeface="Garamond"/>
              </a:rPr>
              <a:t>right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conditions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create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them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never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occurred.</a:t>
            </a:r>
            <a:endParaRPr sz="2450">
              <a:latin typeface="Garamond"/>
              <a:cs typeface="Garamond"/>
            </a:endParaRPr>
          </a:p>
          <a:p>
            <a:pPr marL="386080" marR="5080" indent="-374015" algn="just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spc="50" dirty="0">
                <a:latin typeface="Garamond"/>
                <a:cs typeface="Garamond"/>
              </a:rPr>
              <a:t>Magnetic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monopoles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could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exist,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stable,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the 	</a:t>
            </a:r>
            <a:r>
              <a:rPr sz="2450" dirty="0">
                <a:latin typeface="Garamond"/>
                <a:cs typeface="Garamond"/>
              </a:rPr>
              <a:t>right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conditions</a:t>
            </a:r>
            <a:r>
              <a:rPr sz="2450" spc="3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3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create</a:t>
            </a:r>
            <a:r>
              <a:rPr sz="2450" spc="3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them</a:t>
            </a:r>
            <a:r>
              <a:rPr sz="2450" spc="370" dirty="0">
                <a:latin typeface="Garamond"/>
                <a:cs typeface="Garamond"/>
              </a:rPr>
              <a:t> </a:t>
            </a:r>
            <a:r>
              <a:rPr sz="2450" b="0" i="1" spc="-260" dirty="0">
                <a:latin typeface="Bookman Old Style"/>
                <a:cs typeface="Bookman Old Style"/>
              </a:rPr>
              <a:t>have</a:t>
            </a:r>
            <a:r>
              <a:rPr sz="2450" b="0" i="1" spc="445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Garamond"/>
                <a:cs typeface="Garamond"/>
              </a:rPr>
              <a:t>occurred,</a:t>
            </a:r>
            <a:r>
              <a:rPr sz="2450" spc="40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so</a:t>
            </a:r>
            <a:r>
              <a:rPr sz="2450" spc="3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some</a:t>
            </a:r>
            <a:r>
              <a:rPr sz="2450" spc="37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com- 	</a:t>
            </a:r>
            <a:r>
              <a:rPr sz="2450" spc="50" dirty="0">
                <a:latin typeface="Garamond"/>
                <a:cs typeface="Garamond"/>
              </a:rPr>
              <a:t>pletely</a:t>
            </a:r>
            <a:r>
              <a:rPr sz="2450" spc="50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different</a:t>
            </a:r>
            <a:r>
              <a:rPr sz="2450" spc="5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explanation</a:t>
            </a:r>
            <a:r>
              <a:rPr sz="2450" spc="5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5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needed</a:t>
            </a:r>
            <a:r>
              <a:rPr sz="2450" spc="5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</a:t>
            </a:r>
            <a:r>
              <a:rPr sz="2450" spc="5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why</a:t>
            </a:r>
            <a:r>
              <a:rPr sz="2450" spc="5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we</a:t>
            </a:r>
            <a:r>
              <a:rPr sz="2450" spc="5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never</a:t>
            </a:r>
            <a:r>
              <a:rPr sz="2450" spc="50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see 	</a:t>
            </a:r>
            <a:r>
              <a:rPr sz="2450" spc="-10" dirty="0">
                <a:latin typeface="Garamond"/>
                <a:cs typeface="Garamond"/>
              </a:rPr>
              <a:t>them.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0725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14.6.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PROBLEMS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WITH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BIG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BANG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3162300" algn="l"/>
              </a:tabLst>
            </a:pPr>
            <a:r>
              <a:rPr dirty="0"/>
              <a:t>Which</a:t>
            </a:r>
            <a:r>
              <a:rPr spc="350" dirty="0"/>
              <a:t> </a:t>
            </a:r>
            <a:r>
              <a:rPr dirty="0"/>
              <a:t>of</a:t>
            </a:r>
            <a:r>
              <a:rPr spc="355" dirty="0"/>
              <a:t> </a:t>
            </a:r>
            <a:r>
              <a:rPr dirty="0"/>
              <a:t>the</a:t>
            </a:r>
            <a:r>
              <a:rPr spc="350" dirty="0"/>
              <a:t> </a:t>
            </a:r>
            <a:r>
              <a:rPr dirty="0"/>
              <a:t>following</a:t>
            </a:r>
            <a:r>
              <a:rPr spc="350" dirty="0"/>
              <a:t> </a:t>
            </a:r>
            <a:r>
              <a:rPr spc="50" dirty="0"/>
              <a:t>best</a:t>
            </a:r>
            <a:r>
              <a:rPr spc="350" dirty="0"/>
              <a:t> </a:t>
            </a:r>
            <a:r>
              <a:rPr dirty="0"/>
              <a:t>describes</a:t>
            </a:r>
            <a:r>
              <a:rPr spc="355" dirty="0"/>
              <a:t> </a:t>
            </a:r>
            <a:r>
              <a:rPr dirty="0"/>
              <a:t>the</a:t>
            </a:r>
            <a:r>
              <a:rPr spc="350" dirty="0"/>
              <a:t> </a:t>
            </a:r>
            <a:r>
              <a:rPr dirty="0"/>
              <a:t>theoretical</a:t>
            </a:r>
            <a:r>
              <a:rPr spc="350" dirty="0"/>
              <a:t> </a:t>
            </a:r>
            <a:r>
              <a:rPr spc="-10" dirty="0"/>
              <a:t>predictions </a:t>
            </a:r>
            <a:r>
              <a:rPr dirty="0"/>
              <a:t>of</a:t>
            </a:r>
            <a:r>
              <a:rPr spc="185" dirty="0"/>
              <a:t> </a:t>
            </a:r>
            <a:r>
              <a:rPr dirty="0"/>
              <a:t>magnetic</a:t>
            </a:r>
            <a:r>
              <a:rPr spc="195" dirty="0"/>
              <a:t> </a:t>
            </a:r>
            <a:r>
              <a:rPr spc="-10" dirty="0"/>
              <a:t>monopoles?</a:t>
            </a:r>
            <a:r>
              <a:rPr dirty="0"/>
              <a:t>	(Choose</a:t>
            </a:r>
            <a:r>
              <a:rPr spc="18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8267700" cy="456819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 algn="just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50" dirty="0">
                <a:latin typeface="Garamond"/>
                <a:cs typeface="Garamond"/>
              </a:rPr>
              <a:t>Magnetic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monopoles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should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not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able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exist.</a:t>
            </a:r>
            <a:endParaRPr sz="2450">
              <a:latin typeface="Garamond"/>
              <a:cs typeface="Garamond"/>
            </a:endParaRPr>
          </a:p>
          <a:p>
            <a:pPr marL="393700" marR="5715" indent="-358140" algn="just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spc="50" dirty="0">
                <a:latin typeface="Garamond"/>
                <a:cs typeface="Garamond"/>
              </a:rPr>
              <a:t>Magnetic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monopoles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could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exist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principle,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36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they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would 	</a:t>
            </a:r>
            <a:r>
              <a:rPr sz="2450" dirty="0">
                <a:latin typeface="Garamond"/>
                <a:cs typeface="Garamond"/>
              </a:rPr>
              <a:t>quickly</a:t>
            </a:r>
            <a:r>
              <a:rPr sz="2450" spc="41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decay.</a:t>
            </a:r>
            <a:endParaRPr sz="2450">
              <a:latin typeface="Garamond"/>
              <a:cs typeface="Garamond"/>
            </a:endParaRPr>
          </a:p>
          <a:p>
            <a:pPr marL="393700" marR="5715" indent="-361950" algn="just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spc="50" dirty="0">
                <a:latin typeface="Garamond"/>
                <a:cs typeface="Garamond"/>
              </a:rPr>
              <a:t>Magnetic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monopoles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could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exist,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stable,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the 	</a:t>
            </a:r>
            <a:r>
              <a:rPr sz="2450" dirty="0">
                <a:latin typeface="Garamond"/>
                <a:cs typeface="Garamond"/>
              </a:rPr>
              <a:t>right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conditions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create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them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never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occurred.</a:t>
            </a:r>
            <a:endParaRPr sz="2450">
              <a:latin typeface="Garamond"/>
              <a:cs typeface="Garamond"/>
            </a:endParaRPr>
          </a:p>
          <a:p>
            <a:pPr marL="393065" marR="5080" indent="-374015" algn="just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spc="50" dirty="0">
                <a:latin typeface="Garamond"/>
                <a:cs typeface="Garamond"/>
              </a:rPr>
              <a:t>Magnetic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monopoles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could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exist,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stable,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the 	</a:t>
            </a:r>
            <a:r>
              <a:rPr sz="2450" dirty="0">
                <a:latin typeface="Garamond"/>
                <a:cs typeface="Garamond"/>
              </a:rPr>
              <a:t>right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conditions</a:t>
            </a:r>
            <a:r>
              <a:rPr sz="2450" spc="3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3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create</a:t>
            </a:r>
            <a:r>
              <a:rPr sz="2450" spc="3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them</a:t>
            </a:r>
            <a:r>
              <a:rPr sz="2450" spc="370" dirty="0">
                <a:latin typeface="Garamond"/>
                <a:cs typeface="Garamond"/>
              </a:rPr>
              <a:t> </a:t>
            </a:r>
            <a:r>
              <a:rPr sz="2450" b="0" i="1" spc="-260" dirty="0">
                <a:latin typeface="Bookman Old Style"/>
                <a:cs typeface="Bookman Old Style"/>
              </a:rPr>
              <a:t>have</a:t>
            </a:r>
            <a:r>
              <a:rPr sz="2450" b="0" i="1" spc="445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Garamond"/>
                <a:cs typeface="Garamond"/>
              </a:rPr>
              <a:t>occurred,</a:t>
            </a:r>
            <a:r>
              <a:rPr sz="2450" spc="40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so</a:t>
            </a:r>
            <a:r>
              <a:rPr sz="2450" spc="3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some</a:t>
            </a:r>
            <a:r>
              <a:rPr sz="2450" spc="37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com- 	</a:t>
            </a:r>
            <a:r>
              <a:rPr sz="2450" spc="50" dirty="0">
                <a:latin typeface="Garamond"/>
                <a:cs typeface="Garamond"/>
              </a:rPr>
              <a:t>pletely</a:t>
            </a:r>
            <a:r>
              <a:rPr sz="2450" spc="50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different</a:t>
            </a:r>
            <a:r>
              <a:rPr sz="2450" spc="5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explanation</a:t>
            </a:r>
            <a:r>
              <a:rPr sz="2450" spc="5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5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needed</a:t>
            </a:r>
            <a:r>
              <a:rPr sz="2450" spc="5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</a:t>
            </a:r>
            <a:r>
              <a:rPr sz="2450" spc="5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why</a:t>
            </a:r>
            <a:r>
              <a:rPr sz="2450" spc="5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we</a:t>
            </a:r>
            <a:r>
              <a:rPr sz="2450" spc="5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never</a:t>
            </a:r>
            <a:r>
              <a:rPr sz="2450" spc="50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see 	</a:t>
            </a:r>
            <a:r>
              <a:rPr sz="2450" spc="-10" dirty="0">
                <a:latin typeface="Garamond"/>
                <a:cs typeface="Garamond"/>
              </a:rPr>
              <a:t>them.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Garamond"/>
                <a:cs typeface="Garamond"/>
              </a:rPr>
              <a:t>D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0789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14.6.</a:t>
            </a:r>
            <a:r>
              <a:rPr sz="1200" spc="25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PROBLEMS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WITH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BIG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BANG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192151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Guth’s</a:t>
            </a:r>
            <a:r>
              <a:rPr spc="355" dirty="0"/>
              <a:t> </a:t>
            </a:r>
            <a:r>
              <a:rPr dirty="0"/>
              <a:t>calculations</a:t>
            </a:r>
            <a:r>
              <a:rPr spc="360" dirty="0"/>
              <a:t> </a:t>
            </a:r>
            <a:r>
              <a:rPr dirty="0"/>
              <a:t>showed</a:t>
            </a:r>
            <a:r>
              <a:rPr spc="360" dirty="0"/>
              <a:t> </a:t>
            </a:r>
            <a:r>
              <a:rPr spc="114" dirty="0"/>
              <a:t>that</a:t>
            </a:r>
            <a:r>
              <a:rPr spc="365" dirty="0"/>
              <a:t> </a:t>
            </a:r>
            <a:r>
              <a:rPr dirty="0"/>
              <a:t>the</a:t>
            </a:r>
            <a:r>
              <a:rPr spc="365" dirty="0"/>
              <a:t> </a:t>
            </a:r>
            <a:r>
              <a:rPr dirty="0"/>
              <a:t>lack</a:t>
            </a:r>
            <a:r>
              <a:rPr spc="365" dirty="0"/>
              <a:t> </a:t>
            </a:r>
            <a:r>
              <a:rPr dirty="0"/>
              <a:t>of</a:t>
            </a:r>
            <a:r>
              <a:rPr spc="365" dirty="0"/>
              <a:t> </a:t>
            </a:r>
            <a:r>
              <a:rPr dirty="0"/>
              <a:t>magnetic</a:t>
            </a:r>
            <a:r>
              <a:rPr spc="360" dirty="0"/>
              <a:t> </a:t>
            </a:r>
            <a:r>
              <a:rPr spc="-10" dirty="0"/>
              <a:t>monopoles </a:t>
            </a:r>
            <a:r>
              <a:rPr dirty="0"/>
              <a:t>in</a:t>
            </a:r>
            <a:r>
              <a:rPr spc="40" dirty="0"/>
              <a:t> </a:t>
            </a:r>
            <a:r>
              <a:rPr dirty="0"/>
              <a:t>the</a:t>
            </a:r>
            <a:r>
              <a:rPr spc="35" dirty="0"/>
              <a:t> </a:t>
            </a:r>
            <a:r>
              <a:rPr dirty="0"/>
              <a:t>world</a:t>
            </a:r>
            <a:r>
              <a:rPr spc="40" dirty="0"/>
              <a:t> </a:t>
            </a:r>
            <a:r>
              <a:rPr dirty="0"/>
              <a:t>around</a:t>
            </a:r>
            <a:r>
              <a:rPr spc="35" dirty="0"/>
              <a:t> </a:t>
            </a:r>
            <a:r>
              <a:rPr dirty="0"/>
              <a:t>us</a:t>
            </a:r>
            <a:r>
              <a:rPr spc="35" dirty="0"/>
              <a:t> </a:t>
            </a:r>
            <a:r>
              <a:rPr dirty="0"/>
              <a:t>was</a:t>
            </a:r>
            <a:r>
              <a:rPr spc="35" dirty="0"/>
              <a:t> </a:t>
            </a:r>
            <a:r>
              <a:rPr spc="130" dirty="0"/>
              <a:t>a</a:t>
            </a:r>
            <a:r>
              <a:rPr spc="40" dirty="0"/>
              <a:t> </a:t>
            </a:r>
            <a:r>
              <a:rPr spc="70" dirty="0"/>
              <a:t>mystery</a:t>
            </a:r>
            <a:r>
              <a:rPr spc="35" dirty="0"/>
              <a:t> </a:t>
            </a:r>
            <a:r>
              <a:rPr spc="114" dirty="0"/>
              <a:t>that</a:t>
            </a:r>
            <a:r>
              <a:rPr spc="40" dirty="0"/>
              <a:t> </a:t>
            </a:r>
            <a:r>
              <a:rPr dirty="0"/>
              <a:t>needed</a:t>
            </a:r>
            <a:r>
              <a:rPr spc="40" dirty="0"/>
              <a:t> </a:t>
            </a:r>
            <a:r>
              <a:rPr dirty="0"/>
              <a:t>to</a:t>
            </a:r>
            <a:r>
              <a:rPr spc="40" dirty="0"/>
              <a:t> </a:t>
            </a:r>
            <a:r>
              <a:rPr dirty="0"/>
              <a:t>be</a:t>
            </a:r>
            <a:r>
              <a:rPr spc="35" dirty="0"/>
              <a:t> </a:t>
            </a:r>
            <a:r>
              <a:rPr spc="-10" dirty="0"/>
              <a:t>explained. </a:t>
            </a:r>
            <a:r>
              <a:rPr spc="110" dirty="0"/>
              <a:t>But</a:t>
            </a:r>
            <a:r>
              <a:rPr spc="50" dirty="0"/>
              <a:t> </a:t>
            </a:r>
            <a:r>
              <a:rPr dirty="0"/>
              <a:t>the</a:t>
            </a:r>
            <a:r>
              <a:rPr spc="65" dirty="0"/>
              <a:t> </a:t>
            </a:r>
            <a:r>
              <a:rPr dirty="0"/>
              <a:t>lack</a:t>
            </a:r>
            <a:r>
              <a:rPr spc="65" dirty="0"/>
              <a:t> </a:t>
            </a:r>
            <a:r>
              <a:rPr spc="-35" dirty="0"/>
              <a:t>of</a:t>
            </a:r>
            <a:r>
              <a:rPr spc="65" dirty="0"/>
              <a:t> </a:t>
            </a:r>
            <a:r>
              <a:rPr dirty="0"/>
              <a:t>tauons,</a:t>
            </a:r>
            <a:r>
              <a:rPr spc="85" dirty="0"/>
              <a:t> </a:t>
            </a:r>
            <a:r>
              <a:rPr dirty="0"/>
              <a:t>Higgs</a:t>
            </a:r>
            <a:r>
              <a:rPr spc="60" dirty="0"/>
              <a:t> </a:t>
            </a:r>
            <a:r>
              <a:rPr dirty="0"/>
              <a:t>bosons,</a:t>
            </a:r>
            <a:r>
              <a:rPr spc="85" dirty="0"/>
              <a:t> </a:t>
            </a:r>
            <a:r>
              <a:rPr spc="55" dirty="0"/>
              <a:t>and</a:t>
            </a:r>
            <a:r>
              <a:rPr spc="60" dirty="0"/>
              <a:t> </a:t>
            </a:r>
            <a:r>
              <a:rPr spc="65" dirty="0"/>
              <a:t>many</a:t>
            </a:r>
            <a:r>
              <a:rPr spc="70" dirty="0"/>
              <a:t> </a:t>
            </a:r>
            <a:r>
              <a:rPr dirty="0"/>
              <a:t>other</a:t>
            </a:r>
            <a:r>
              <a:rPr spc="60" dirty="0"/>
              <a:t> </a:t>
            </a:r>
            <a:r>
              <a:rPr spc="70" dirty="0"/>
              <a:t>parts</a:t>
            </a:r>
            <a:r>
              <a:rPr spc="65" dirty="0"/>
              <a:t> </a:t>
            </a:r>
            <a:r>
              <a:rPr spc="-35" dirty="0"/>
              <a:t>of</a:t>
            </a:r>
            <a:r>
              <a:rPr spc="65" dirty="0"/>
              <a:t> </a:t>
            </a:r>
            <a:r>
              <a:rPr spc="-25" dirty="0"/>
              <a:t>the </a:t>
            </a:r>
            <a:r>
              <a:rPr spc="70" dirty="0"/>
              <a:t>standard</a:t>
            </a:r>
            <a:r>
              <a:rPr spc="180" dirty="0"/>
              <a:t> </a:t>
            </a:r>
            <a:r>
              <a:rPr dirty="0"/>
              <a:t>model</a:t>
            </a:r>
            <a:r>
              <a:rPr spc="185" dirty="0"/>
              <a:t> </a:t>
            </a:r>
            <a:r>
              <a:rPr dirty="0"/>
              <a:t>was</a:t>
            </a:r>
            <a:r>
              <a:rPr spc="175" dirty="0"/>
              <a:t> </a:t>
            </a:r>
            <a:r>
              <a:rPr b="0" i="1" dirty="0">
                <a:latin typeface="Bookman Old Style"/>
                <a:cs typeface="Bookman Old Style"/>
              </a:rPr>
              <a:t>not</a:t>
            </a:r>
            <a:r>
              <a:rPr b="0" i="1" spc="295" dirty="0">
                <a:latin typeface="Bookman Old Style"/>
                <a:cs typeface="Bookman Old Style"/>
              </a:rPr>
              <a:t> </a:t>
            </a:r>
            <a:r>
              <a:rPr dirty="0"/>
              <a:t>considered</a:t>
            </a:r>
            <a:r>
              <a:rPr spc="180" dirty="0"/>
              <a:t> </a:t>
            </a:r>
            <a:r>
              <a:rPr spc="130" dirty="0"/>
              <a:t>a</a:t>
            </a:r>
            <a:r>
              <a:rPr spc="185" dirty="0"/>
              <a:t> </a:t>
            </a:r>
            <a:r>
              <a:rPr spc="70" dirty="0"/>
              <a:t>mystery</a:t>
            </a:r>
            <a:r>
              <a:rPr spc="180" dirty="0"/>
              <a:t> </a:t>
            </a:r>
            <a:r>
              <a:rPr spc="114" dirty="0"/>
              <a:t>that</a:t>
            </a:r>
            <a:r>
              <a:rPr spc="180" dirty="0"/>
              <a:t> </a:t>
            </a:r>
            <a:r>
              <a:rPr dirty="0"/>
              <a:t>needed</a:t>
            </a:r>
            <a:r>
              <a:rPr spc="185" dirty="0"/>
              <a:t> </a:t>
            </a:r>
            <a:r>
              <a:rPr dirty="0"/>
              <a:t>to</a:t>
            </a:r>
            <a:r>
              <a:rPr spc="180" dirty="0"/>
              <a:t> </a:t>
            </a:r>
            <a:r>
              <a:rPr spc="-25" dirty="0"/>
              <a:t>be </a:t>
            </a:r>
            <a:r>
              <a:rPr dirty="0"/>
              <a:t>solved.</a:t>
            </a:r>
            <a:r>
              <a:rPr spc="405" dirty="0"/>
              <a:t> </a:t>
            </a:r>
            <a:r>
              <a:rPr spc="90" dirty="0"/>
              <a:t>Why</a:t>
            </a:r>
            <a:r>
              <a:rPr spc="145" dirty="0"/>
              <a:t> </a:t>
            </a:r>
            <a:r>
              <a:rPr spc="60" dirty="0"/>
              <a:t>not?</a:t>
            </a:r>
            <a:r>
              <a:rPr spc="400" dirty="0"/>
              <a:t> </a:t>
            </a:r>
            <a:r>
              <a:rPr dirty="0"/>
              <a:t>(Choose</a:t>
            </a:r>
            <a:r>
              <a:rPr spc="14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3309123"/>
            <a:ext cx="8259445" cy="306070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6715" marR="6985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7985" algn="l"/>
                <a:tab pos="1331595" algn="l"/>
                <a:tab pos="2372995" algn="l"/>
                <a:tab pos="3584575" algn="l"/>
                <a:tab pos="4714240" algn="l"/>
                <a:tab pos="5730240" algn="l"/>
                <a:tab pos="6395085" algn="l"/>
                <a:tab pos="7190105" algn="l"/>
              </a:tabLst>
            </a:pPr>
            <a:r>
              <a:rPr sz="2450" spc="-10" dirty="0">
                <a:latin typeface="Garamond"/>
                <a:cs typeface="Garamond"/>
              </a:rPr>
              <a:t>Grand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Unified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Theories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50" dirty="0">
                <a:latin typeface="Garamond"/>
                <a:cs typeface="Garamond"/>
              </a:rPr>
              <a:t>(GUTs)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predict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95" dirty="0">
                <a:latin typeface="Garamond"/>
                <a:cs typeface="Garamond"/>
              </a:rPr>
              <a:t>that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those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particles 	</a:t>
            </a:r>
            <a:r>
              <a:rPr sz="2450" dirty="0">
                <a:latin typeface="Garamond"/>
                <a:cs typeface="Garamond"/>
              </a:rPr>
              <a:t>cannot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exist.</a:t>
            </a:r>
            <a:endParaRPr sz="2450">
              <a:latin typeface="Garamond"/>
              <a:cs typeface="Garamond"/>
            </a:endParaRPr>
          </a:p>
          <a:p>
            <a:pPr marL="386715" marR="508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7985" algn="l"/>
                <a:tab pos="1275715" algn="l"/>
                <a:tab pos="2549525" algn="l"/>
                <a:tab pos="3110230" algn="l"/>
                <a:tab pos="4498975" algn="l"/>
                <a:tab pos="5596255" algn="l"/>
                <a:tab pos="5985510" algn="l"/>
                <a:tab pos="6703695" algn="l"/>
                <a:tab pos="7397115" algn="l"/>
              </a:tabLst>
            </a:pPr>
            <a:r>
              <a:rPr sz="2450" spc="-10" dirty="0">
                <a:latin typeface="Garamond"/>
                <a:cs typeface="Garamond"/>
              </a:rPr>
              <a:t>Those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particles,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like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neutrinos,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5" dirty="0">
                <a:latin typeface="Garamond"/>
                <a:cs typeface="Garamond"/>
              </a:rPr>
              <a:t>interact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so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65" dirty="0">
                <a:latin typeface="Garamond"/>
                <a:cs typeface="Garamond"/>
              </a:rPr>
              <a:t>little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30" dirty="0">
                <a:latin typeface="Garamond"/>
                <a:cs typeface="Garamond"/>
              </a:rPr>
              <a:t>with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70" dirty="0">
                <a:latin typeface="Garamond"/>
                <a:cs typeface="Garamond"/>
              </a:rPr>
              <a:t>matter 	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they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almost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impossible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detect.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Those</a:t>
            </a:r>
            <a:r>
              <a:rPr sz="2450" spc="3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particles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decay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almost</a:t>
            </a:r>
            <a:r>
              <a:rPr sz="2450" spc="31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immediately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after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being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created.</a:t>
            </a:r>
            <a:endParaRPr sz="2450">
              <a:latin typeface="Garamond"/>
              <a:cs typeface="Garamond"/>
            </a:endParaRPr>
          </a:p>
          <a:p>
            <a:pPr marL="386080" marR="5080" indent="-374015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Those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particles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can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exist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only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conditions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-30" dirty="0">
                <a:latin typeface="Garamond"/>
                <a:cs typeface="Garamond"/>
              </a:rPr>
              <a:t>of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extreme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temper- 	</a:t>
            </a:r>
            <a:r>
              <a:rPr sz="2450" spc="75" dirty="0">
                <a:latin typeface="Garamond"/>
                <a:cs typeface="Garamond"/>
              </a:rPr>
              <a:t>ature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pressure.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0789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14.6.</a:t>
            </a:r>
            <a:r>
              <a:rPr sz="1200" spc="25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PROBLEMS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WITH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BIG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BANG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192151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Guth’s</a:t>
            </a:r>
            <a:r>
              <a:rPr spc="355" dirty="0"/>
              <a:t> </a:t>
            </a:r>
            <a:r>
              <a:rPr dirty="0"/>
              <a:t>calculations</a:t>
            </a:r>
            <a:r>
              <a:rPr spc="360" dirty="0"/>
              <a:t> </a:t>
            </a:r>
            <a:r>
              <a:rPr dirty="0"/>
              <a:t>showed</a:t>
            </a:r>
            <a:r>
              <a:rPr spc="360" dirty="0"/>
              <a:t> </a:t>
            </a:r>
            <a:r>
              <a:rPr spc="114" dirty="0"/>
              <a:t>that</a:t>
            </a:r>
            <a:r>
              <a:rPr spc="365" dirty="0"/>
              <a:t> </a:t>
            </a:r>
            <a:r>
              <a:rPr dirty="0"/>
              <a:t>the</a:t>
            </a:r>
            <a:r>
              <a:rPr spc="365" dirty="0"/>
              <a:t> </a:t>
            </a:r>
            <a:r>
              <a:rPr dirty="0"/>
              <a:t>lack</a:t>
            </a:r>
            <a:r>
              <a:rPr spc="365" dirty="0"/>
              <a:t> </a:t>
            </a:r>
            <a:r>
              <a:rPr dirty="0"/>
              <a:t>of</a:t>
            </a:r>
            <a:r>
              <a:rPr spc="365" dirty="0"/>
              <a:t> </a:t>
            </a:r>
            <a:r>
              <a:rPr dirty="0"/>
              <a:t>magnetic</a:t>
            </a:r>
            <a:r>
              <a:rPr spc="360" dirty="0"/>
              <a:t> </a:t>
            </a:r>
            <a:r>
              <a:rPr spc="-10" dirty="0"/>
              <a:t>monopoles </a:t>
            </a:r>
            <a:r>
              <a:rPr dirty="0"/>
              <a:t>in</a:t>
            </a:r>
            <a:r>
              <a:rPr spc="40" dirty="0"/>
              <a:t> </a:t>
            </a:r>
            <a:r>
              <a:rPr dirty="0"/>
              <a:t>the</a:t>
            </a:r>
            <a:r>
              <a:rPr spc="35" dirty="0"/>
              <a:t> </a:t>
            </a:r>
            <a:r>
              <a:rPr dirty="0"/>
              <a:t>world</a:t>
            </a:r>
            <a:r>
              <a:rPr spc="40" dirty="0"/>
              <a:t> </a:t>
            </a:r>
            <a:r>
              <a:rPr dirty="0"/>
              <a:t>around</a:t>
            </a:r>
            <a:r>
              <a:rPr spc="35" dirty="0"/>
              <a:t> </a:t>
            </a:r>
            <a:r>
              <a:rPr dirty="0"/>
              <a:t>us</a:t>
            </a:r>
            <a:r>
              <a:rPr spc="35" dirty="0"/>
              <a:t> </a:t>
            </a:r>
            <a:r>
              <a:rPr dirty="0"/>
              <a:t>was</a:t>
            </a:r>
            <a:r>
              <a:rPr spc="35" dirty="0"/>
              <a:t> </a:t>
            </a:r>
            <a:r>
              <a:rPr spc="130" dirty="0"/>
              <a:t>a</a:t>
            </a:r>
            <a:r>
              <a:rPr spc="40" dirty="0"/>
              <a:t> </a:t>
            </a:r>
            <a:r>
              <a:rPr spc="70" dirty="0"/>
              <a:t>mystery</a:t>
            </a:r>
            <a:r>
              <a:rPr spc="35" dirty="0"/>
              <a:t> </a:t>
            </a:r>
            <a:r>
              <a:rPr spc="114" dirty="0"/>
              <a:t>that</a:t>
            </a:r>
            <a:r>
              <a:rPr spc="40" dirty="0"/>
              <a:t> </a:t>
            </a:r>
            <a:r>
              <a:rPr dirty="0"/>
              <a:t>needed</a:t>
            </a:r>
            <a:r>
              <a:rPr spc="40" dirty="0"/>
              <a:t> </a:t>
            </a:r>
            <a:r>
              <a:rPr dirty="0"/>
              <a:t>to</a:t>
            </a:r>
            <a:r>
              <a:rPr spc="40" dirty="0"/>
              <a:t> </a:t>
            </a:r>
            <a:r>
              <a:rPr dirty="0"/>
              <a:t>be</a:t>
            </a:r>
            <a:r>
              <a:rPr spc="35" dirty="0"/>
              <a:t> </a:t>
            </a:r>
            <a:r>
              <a:rPr spc="-10" dirty="0"/>
              <a:t>explained. </a:t>
            </a:r>
            <a:r>
              <a:rPr spc="110" dirty="0"/>
              <a:t>But</a:t>
            </a:r>
            <a:r>
              <a:rPr spc="50" dirty="0"/>
              <a:t> </a:t>
            </a:r>
            <a:r>
              <a:rPr dirty="0"/>
              <a:t>the</a:t>
            </a:r>
            <a:r>
              <a:rPr spc="65" dirty="0"/>
              <a:t> </a:t>
            </a:r>
            <a:r>
              <a:rPr dirty="0"/>
              <a:t>lack</a:t>
            </a:r>
            <a:r>
              <a:rPr spc="65" dirty="0"/>
              <a:t> </a:t>
            </a:r>
            <a:r>
              <a:rPr spc="-35" dirty="0"/>
              <a:t>of</a:t>
            </a:r>
            <a:r>
              <a:rPr spc="65" dirty="0"/>
              <a:t> </a:t>
            </a:r>
            <a:r>
              <a:rPr dirty="0"/>
              <a:t>tauons,</a:t>
            </a:r>
            <a:r>
              <a:rPr spc="85" dirty="0"/>
              <a:t> </a:t>
            </a:r>
            <a:r>
              <a:rPr dirty="0"/>
              <a:t>Higgs</a:t>
            </a:r>
            <a:r>
              <a:rPr spc="60" dirty="0"/>
              <a:t> </a:t>
            </a:r>
            <a:r>
              <a:rPr dirty="0"/>
              <a:t>bosons,</a:t>
            </a:r>
            <a:r>
              <a:rPr spc="85" dirty="0"/>
              <a:t> </a:t>
            </a:r>
            <a:r>
              <a:rPr spc="55" dirty="0"/>
              <a:t>and</a:t>
            </a:r>
            <a:r>
              <a:rPr spc="60" dirty="0"/>
              <a:t> </a:t>
            </a:r>
            <a:r>
              <a:rPr spc="65" dirty="0"/>
              <a:t>many</a:t>
            </a:r>
            <a:r>
              <a:rPr spc="70" dirty="0"/>
              <a:t> </a:t>
            </a:r>
            <a:r>
              <a:rPr dirty="0"/>
              <a:t>other</a:t>
            </a:r>
            <a:r>
              <a:rPr spc="60" dirty="0"/>
              <a:t> </a:t>
            </a:r>
            <a:r>
              <a:rPr spc="70" dirty="0"/>
              <a:t>parts</a:t>
            </a:r>
            <a:r>
              <a:rPr spc="65" dirty="0"/>
              <a:t> </a:t>
            </a:r>
            <a:r>
              <a:rPr spc="-35" dirty="0"/>
              <a:t>of</a:t>
            </a:r>
            <a:r>
              <a:rPr spc="65" dirty="0"/>
              <a:t> </a:t>
            </a:r>
            <a:r>
              <a:rPr spc="-25" dirty="0"/>
              <a:t>the </a:t>
            </a:r>
            <a:r>
              <a:rPr spc="70" dirty="0"/>
              <a:t>standard</a:t>
            </a:r>
            <a:r>
              <a:rPr spc="180" dirty="0"/>
              <a:t> </a:t>
            </a:r>
            <a:r>
              <a:rPr dirty="0"/>
              <a:t>model</a:t>
            </a:r>
            <a:r>
              <a:rPr spc="185" dirty="0"/>
              <a:t> </a:t>
            </a:r>
            <a:r>
              <a:rPr dirty="0"/>
              <a:t>was</a:t>
            </a:r>
            <a:r>
              <a:rPr spc="175" dirty="0"/>
              <a:t> </a:t>
            </a:r>
            <a:r>
              <a:rPr b="0" i="1" dirty="0">
                <a:latin typeface="Bookman Old Style"/>
                <a:cs typeface="Bookman Old Style"/>
              </a:rPr>
              <a:t>not</a:t>
            </a:r>
            <a:r>
              <a:rPr b="0" i="1" spc="295" dirty="0">
                <a:latin typeface="Bookman Old Style"/>
                <a:cs typeface="Bookman Old Style"/>
              </a:rPr>
              <a:t> </a:t>
            </a:r>
            <a:r>
              <a:rPr dirty="0"/>
              <a:t>considered</a:t>
            </a:r>
            <a:r>
              <a:rPr spc="180" dirty="0"/>
              <a:t> </a:t>
            </a:r>
            <a:r>
              <a:rPr spc="130" dirty="0"/>
              <a:t>a</a:t>
            </a:r>
            <a:r>
              <a:rPr spc="185" dirty="0"/>
              <a:t> </a:t>
            </a:r>
            <a:r>
              <a:rPr spc="70" dirty="0"/>
              <a:t>mystery</a:t>
            </a:r>
            <a:r>
              <a:rPr spc="180" dirty="0"/>
              <a:t> </a:t>
            </a:r>
            <a:r>
              <a:rPr spc="114" dirty="0"/>
              <a:t>that</a:t>
            </a:r>
            <a:r>
              <a:rPr spc="180" dirty="0"/>
              <a:t> </a:t>
            </a:r>
            <a:r>
              <a:rPr dirty="0"/>
              <a:t>needed</a:t>
            </a:r>
            <a:r>
              <a:rPr spc="185" dirty="0"/>
              <a:t> </a:t>
            </a:r>
            <a:r>
              <a:rPr dirty="0"/>
              <a:t>to</a:t>
            </a:r>
            <a:r>
              <a:rPr spc="180" dirty="0"/>
              <a:t> </a:t>
            </a:r>
            <a:r>
              <a:rPr spc="-25" dirty="0"/>
              <a:t>be </a:t>
            </a:r>
            <a:r>
              <a:rPr dirty="0"/>
              <a:t>solved.</a:t>
            </a:r>
            <a:r>
              <a:rPr spc="405" dirty="0"/>
              <a:t> </a:t>
            </a:r>
            <a:r>
              <a:rPr spc="90" dirty="0"/>
              <a:t>Why</a:t>
            </a:r>
            <a:r>
              <a:rPr spc="145" dirty="0"/>
              <a:t> </a:t>
            </a:r>
            <a:r>
              <a:rPr spc="60" dirty="0"/>
              <a:t>not?</a:t>
            </a:r>
            <a:r>
              <a:rPr spc="400" dirty="0"/>
              <a:t> </a:t>
            </a:r>
            <a:r>
              <a:rPr dirty="0"/>
              <a:t>(Choose</a:t>
            </a:r>
            <a:r>
              <a:rPr spc="14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45" y="3309123"/>
            <a:ext cx="8267065" cy="368046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6985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  <a:tab pos="1339215" algn="l"/>
                <a:tab pos="2380615" algn="l"/>
                <a:tab pos="3591560" algn="l"/>
                <a:tab pos="4721860" algn="l"/>
                <a:tab pos="5737225" algn="l"/>
                <a:tab pos="6402705" algn="l"/>
                <a:tab pos="7197725" algn="l"/>
              </a:tabLst>
            </a:pPr>
            <a:r>
              <a:rPr sz="2450" spc="-10" dirty="0">
                <a:latin typeface="Garamond"/>
                <a:cs typeface="Garamond"/>
              </a:rPr>
              <a:t>Grand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Unified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Theories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50" dirty="0">
                <a:latin typeface="Garamond"/>
                <a:cs typeface="Garamond"/>
              </a:rPr>
              <a:t>(GUTs)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predict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95" dirty="0">
                <a:latin typeface="Garamond"/>
                <a:cs typeface="Garamond"/>
              </a:rPr>
              <a:t>that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those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particles 	</a:t>
            </a:r>
            <a:r>
              <a:rPr sz="2450" dirty="0">
                <a:latin typeface="Garamond"/>
                <a:cs typeface="Garamond"/>
              </a:rPr>
              <a:t>cannot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exist.</a:t>
            </a:r>
            <a:endParaRPr sz="2450">
              <a:latin typeface="Garamond"/>
              <a:cs typeface="Garamond"/>
            </a:endParaRPr>
          </a:p>
          <a:p>
            <a:pPr marL="393700" marR="508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  <a:tab pos="1282700" algn="l"/>
                <a:tab pos="2556510" algn="l"/>
                <a:tab pos="3117850" algn="l"/>
                <a:tab pos="4506595" algn="l"/>
                <a:tab pos="5603875" algn="l"/>
                <a:tab pos="5993130" algn="l"/>
                <a:tab pos="6711315" algn="l"/>
                <a:tab pos="7404100" algn="l"/>
              </a:tabLst>
            </a:pPr>
            <a:r>
              <a:rPr sz="2450" spc="-10" dirty="0">
                <a:latin typeface="Garamond"/>
                <a:cs typeface="Garamond"/>
              </a:rPr>
              <a:t>Those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particles,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like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neutrinos,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5" dirty="0">
                <a:latin typeface="Garamond"/>
                <a:cs typeface="Garamond"/>
              </a:rPr>
              <a:t>interact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so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65" dirty="0">
                <a:latin typeface="Garamond"/>
                <a:cs typeface="Garamond"/>
              </a:rPr>
              <a:t>little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30" dirty="0">
                <a:latin typeface="Garamond"/>
                <a:cs typeface="Garamond"/>
              </a:rPr>
              <a:t>with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70" dirty="0">
                <a:latin typeface="Garamond"/>
                <a:cs typeface="Garamond"/>
              </a:rPr>
              <a:t>matter 	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they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almost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impossible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detect.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Those</a:t>
            </a:r>
            <a:r>
              <a:rPr sz="2450" spc="3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particles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decay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almost</a:t>
            </a:r>
            <a:r>
              <a:rPr sz="2450" spc="31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immediately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after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being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created.</a:t>
            </a:r>
            <a:endParaRPr sz="2450">
              <a:latin typeface="Garamond"/>
              <a:cs typeface="Garamond"/>
            </a:endParaRPr>
          </a:p>
          <a:p>
            <a:pPr marL="393065" marR="5080" indent="-374015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Those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particles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can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exist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only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conditions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-30" dirty="0">
                <a:latin typeface="Garamond"/>
                <a:cs typeface="Garamond"/>
              </a:rPr>
              <a:t>of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extreme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temper- 	</a:t>
            </a:r>
            <a:r>
              <a:rPr sz="2450" spc="75" dirty="0">
                <a:latin typeface="Garamond"/>
                <a:cs typeface="Garamond"/>
              </a:rPr>
              <a:t>ature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pressure.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25" dirty="0">
                <a:latin typeface="Garamond"/>
                <a:cs typeface="Garamond"/>
              </a:rPr>
              <a:t>C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647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35737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14.7.</a:t>
            </a:r>
            <a:r>
              <a:rPr sz="1200" spc="20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INFLATION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VERY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EARLY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695325" algn="l"/>
              </a:tabLst>
            </a:pPr>
            <a:r>
              <a:rPr sz="1700" b="1" spc="-20" dirty="0">
                <a:latin typeface="Georgia"/>
                <a:cs typeface="Georgia"/>
              </a:rPr>
              <a:t>14.7</a:t>
            </a:r>
            <a:r>
              <a:rPr sz="1700" b="1" dirty="0">
                <a:latin typeface="Georgia"/>
                <a:cs typeface="Georgia"/>
              </a:rPr>
              <a:t>	</a:t>
            </a:r>
            <a:r>
              <a:rPr sz="1700" b="1" spc="-50" dirty="0">
                <a:latin typeface="Georgia"/>
                <a:cs typeface="Georgia"/>
              </a:rPr>
              <a:t>Inflation</a:t>
            </a:r>
            <a:r>
              <a:rPr sz="1700" b="1" spc="45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and</a:t>
            </a:r>
            <a:r>
              <a:rPr sz="1700" b="1" spc="55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the</a:t>
            </a:r>
            <a:r>
              <a:rPr sz="1700" b="1" spc="60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Very</a:t>
            </a:r>
            <a:r>
              <a:rPr sz="1700" b="1" spc="60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Early</a:t>
            </a:r>
            <a:r>
              <a:rPr sz="1700" b="1" spc="65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Universe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3567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14.7.</a:t>
            </a:r>
            <a:r>
              <a:rPr sz="1200" spc="20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INFLATION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VERY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EARLY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Immediately</a:t>
            </a:r>
            <a:r>
              <a:rPr spc="425" dirty="0"/>
              <a:t> </a:t>
            </a:r>
            <a:r>
              <a:rPr dirty="0"/>
              <a:t>after</a:t>
            </a:r>
            <a:r>
              <a:rPr spc="425" dirty="0"/>
              <a:t> </a:t>
            </a:r>
            <a:r>
              <a:rPr dirty="0"/>
              <a:t>inflation,</a:t>
            </a:r>
            <a:r>
              <a:rPr spc="475" dirty="0"/>
              <a:t> </a:t>
            </a:r>
            <a:r>
              <a:rPr dirty="0"/>
              <a:t>we</a:t>
            </a:r>
            <a:r>
              <a:rPr spc="420" dirty="0"/>
              <a:t> </a:t>
            </a:r>
            <a:r>
              <a:rPr dirty="0"/>
              <a:t>would</a:t>
            </a:r>
            <a:r>
              <a:rPr spc="425" dirty="0"/>
              <a:t> </a:t>
            </a:r>
            <a:r>
              <a:rPr spc="45" dirty="0"/>
              <a:t>expect.</a:t>
            </a:r>
            <a:r>
              <a:rPr spc="-180" dirty="0"/>
              <a:t> </a:t>
            </a:r>
            <a:r>
              <a:rPr spc="75" dirty="0"/>
              <a:t>.</a:t>
            </a:r>
            <a:r>
              <a:rPr spc="-180" dirty="0"/>
              <a:t> </a:t>
            </a:r>
            <a:r>
              <a:rPr spc="75" dirty="0"/>
              <a:t>.</a:t>
            </a:r>
            <a:r>
              <a:rPr spc="-180" dirty="0"/>
              <a:t> </a:t>
            </a:r>
            <a:r>
              <a:rPr dirty="0"/>
              <a:t>(Choose</a:t>
            </a:r>
            <a:r>
              <a:rPr spc="430" dirty="0"/>
              <a:t> </a:t>
            </a:r>
            <a:r>
              <a:rPr spc="75" dirty="0"/>
              <a:t>all</a:t>
            </a:r>
            <a:r>
              <a:rPr spc="420" dirty="0"/>
              <a:t> </a:t>
            </a:r>
            <a:r>
              <a:rPr spc="95" dirty="0"/>
              <a:t>that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59259"/>
            <a:ext cx="8135620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magnetic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monopoles.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b="0" i="1" spc="-204" dirty="0">
                <a:latin typeface="Bookman Old Style"/>
                <a:cs typeface="Bookman Old Style"/>
              </a:rPr>
              <a:t>observable</a:t>
            </a:r>
            <a:r>
              <a:rPr sz="2450" b="0" i="1" spc="254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magnetic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monopoles.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protons.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b="0" i="1" spc="-204" dirty="0">
                <a:latin typeface="Bookman Old Style"/>
                <a:cs typeface="Bookman Old Style"/>
              </a:rPr>
              <a:t>observable</a:t>
            </a:r>
            <a:r>
              <a:rPr sz="2450" b="0" i="1" spc="195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protons.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3567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14.7.</a:t>
            </a:r>
            <a:r>
              <a:rPr sz="1200" spc="20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INFLATION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VERY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EARLY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Immediately</a:t>
            </a:r>
            <a:r>
              <a:rPr spc="425" dirty="0"/>
              <a:t> </a:t>
            </a:r>
            <a:r>
              <a:rPr dirty="0"/>
              <a:t>after</a:t>
            </a:r>
            <a:r>
              <a:rPr spc="425" dirty="0"/>
              <a:t> </a:t>
            </a:r>
            <a:r>
              <a:rPr dirty="0"/>
              <a:t>inflation,</a:t>
            </a:r>
            <a:r>
              <a:rPr spc="475" dirty="0"/>
              <a:t> </a:t>
            </a:r>
            <a:r>
              <a:rPr dirty="0"/>
              <a:t>we</a:t>
            </a:r>
            <a:r>
              <a:rPr spc="420" dirty="0"/>
              <a:t> </a:t>
            </a:r>
            <a:r>
              <a:rPr dirty="0"/>
              <a:t>would</a:t>
            </a:r>
            <a:r>
              <a:rPr spc="425" dirty="0"/>
              <a:t> </a:t>
            </a:r>
            <a:r>
              <a:rPr spc="45" dirty="0"/>
              <a:t>expect.</a:t>
            </a:r>
            <a:r>
              <a:rPr spc="-180" dirty="0"/>
              <a:t> </a:t>
            </a:r>
            <a:r>
              <a:rPr spc="75" dirty="0"/>
              <a:t>.</a:t>
            </a:r>
            <a:r>
              <a:rPr spc="-180" dirty="0"/>
              <a:t> </a:t>
            </a:r>
            <a:r>
              <a:rPr spc="75" dirty="0"/>
              <a:t>.</a:t>
            </a:r>
            <a:r>
              <a:rPr spc="-180" dirty="0"/>
              <a:t> </a:t>
            </a:r>
            <a:r>
              <a:rPr dirty="0"/>
              <a:t>(Choose</a:t>
            </a:r>
            <a:r>
              <a:rPr spc="430" dirty="0"/>
              <a:t> </a:t>
            </a:r>
            <a:r>
              <a:rPr spc="75" dirty="0"/>
              <a:t>all</a:t>
            </a:r>
            <a:r>
              <a:rPr spc="420" dirty="0"/>
              <a:t> </a:t>
            </a:r>
            <a:r>
              <a:rPr spc="95" dirty="0"/>
              <a:t>that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59259"/>
            <a:ext cx="8142605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magnetic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monopoles.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b="0" i="1" spc="-204" dirty="0">
                <a:latin typeface="Bookman Old Style"/>
                <a:cs typeface="Bookman Old Style"/>
              </a:rPr>
              <a:t>observable</a:t>
            </a:r>
            <a:r>
              <a:rPr sz="2450" b="0" i="1" spc="254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magnetic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monopoles.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protons.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b="0" i="1" spc="-204" dirty="0">
                <a:latin typeface="Bookman Old Style"/>
                <a:cs typeface="Bookman Old Style"/>
              </a:rPr>
              <a:t>observable</a:t>
            </a:r>
            <a:r>
              <a:rPr sz="2450" b="0" i="1" spc="195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protons.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120" dirty="0">
                <a:latin typeface="Garamond"/>
                <a:cs typeface="Garamond"/>
              </a:rPr>
              <a:t>B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-50" dirty="0">
                <a:latin typeface="Garamond"/>
                <a:cs typeface="Garamond"/>
              </a:rPr>
              <a:t>D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3567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14.7.</a:t>
            </a:r>
            <a:r>
              <a:rPr sz="1200" spc="20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INFLATION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VERY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EARLY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634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Consider</a:t>
            </a:r>
            <a:r>
              <a:rPr spc="400" dirty="0"/>
              <a:t> </a:t>
            </a:r>
            <a:r>
              <a:rPr dirty="0"/>
              <a:t>the</a:t>
            </a:r>
            <a:r>
              <a:rPr spc="405" dirty="0"/>
              <a:t> </a:t>
            </a:r>
            <a:r>
              <a:rPr spc="60" dirty="0"/>
              <a:t>ratio</a:t>
            </a:r>
            <a:r>
              <a:rPr spc="405" dirty="0"/>
              <a:t> </a:t>
            </a:r>
            <a:r>
              <a:rPr dirty="0"/>
              <a:t>of</a:t>
            </a:r>
            <a:r>
              <a:rPr spc="405" dirty="0"/>
              <a:t> </a:t>
            </a:r>
            <a:r>
              <a:rPr dirty="0"/>
              <a:t>the</a:t>
            </a:r>
            <a:r>
              <a:rPr spc="409" dirty="0"/>
              <a:t> </a:t>
            </a:r>
            <a:r>
              <a:rPr dirty="0"/>
              <a:t>curvature</a:t>
            </a:r>
            <a:r>
              <a:rPr spc="405" dirty="0"/>
              <a:t> </a:t>
            </a:r>
            <a:r>
              <a:rPr spc="55" dirty="0"/>
              <a:t>term</a:t>
            </a:r>
            <a:r>
              <a:rPr spc="400" dirty="0"/>
              <a:t> </a:t>
            </a:r>
            <a:r>
              <a:rPr dirty="0"/>
              <a:t>to</a:t>
            </a:r>
            <a:r>
              <a:rPr spc="405" dirty="0"/>
              <a:t> </a:t>
            </a:r>
            <a:r>
              <a:rPr dirty="0"/>
              <a:t>the</a:t>
            </a:r>
            <a:r>
              <a:rPr spc="405" dirty="0"/>
              <a:t> </a:t>
            </a:r>
            <a:r>
              <a:rPr spc="45" dirty="0"/>
              <a:t>density</a:t>
            </a:r>
            <a:r>
              <a:rPr spc="405" dirty="0"/>
              <a:t> </a:t>
            </a:r>
            <a:r>
              <a:rPr spc="55" dirty="0"/>
              <a:t>term</a:t>
            </a:r>
            <a:r>
              <a:rPr spc="405" dirty="0"/>
              <a:t> </a:t>
            </a:r>
            <a:r>
              <a:rPr spc="-25" dirty="0"/>
              <a:t>in </a:t>
            </a:r>
            <a:r>
              <a:rPr dirty="0"/>
              <a:t>the</a:t>
            </a:r>
            <a:r>
              <a:rPr spc="140" dirty="0"/>
              <a:t> </a:t>
            </a:r>
            <a:r>
              <a:rPr dirty="0"/>
              <a:t>first</a:t>
            </a:r>
            <a:r>
              <a:rPr spc="140" dirty="0"/>
              <a:t> </a:t>
            </a:r>
            <a:r>
              <a:rPr dirty="0"/>
              <a:t>Friedmann</a:t>
            </a:r>
            <a:r>
              <a:rPr spc="140" dirty="0"/>
              <a:t> </a:t>
            </a:r>
            <a:r>
              <a:rPr dirty="0"/>
              <a:t>equation.</a:t>
            </a:r>
            <a:r>
              <a:rPr spc="530" dirty="0"/>
              <a:t> </a:t>
            </a:r>
            <a:r>
              <a:rPr dirty="0"/>
              <a:t>Since</a:t>
            </a:r>
            <a:r>
              <a:rPr spc="145" dirty="0"/>
              <a:t> </a:t>
            </a:r>
            <a:r>
              <a:rPr dirty="0"/>
              <a:t>the</a:t>
            </a:r>
            <a:r>
              <a:rPr spc="140" dirty="0"/>
              <a:t> </a:t>
            </a:r>
            <a:r>
              <a:rPr dirty="0"/>
              <a:t>end</a:t>
            </a:r>
            <a:r>
              <a:rPr spc="145" dirty="0"/>
              <a:t> </a:t>
            </a:r>
            <a:r>
              <a:rPr spc="-55" dirty="0"/>
              <a:t>of</a:t>
            </a:r>
            <a:r>
              <a:rPr spc="135" dirty="0"/>
              <a:t> </a:t>
            </a:r>
            <a:r>
              <a:rPr dirty="0"/>
              <a:t>inflation,</a:t>
            </a:r>
            <a:r>
              <a:rPr spc="165" dirty="0"/>
              <a:t> </a:t>
            </a:r>
            <a:r>
              <a:rPr spc="114" dirty="0"/>
              <a:t>that</a:t>
            </a:r>
            <a:r>
              <a:rPr spc="135" dirty="0"/>
              <a:t> </a:t>
            </a:r>
            <a:r>
              <a:rPr spc="50" dirty="0"/>
              <a:t>ratio </a:t>
            </a:r>
            <a:r>
              <a:rPr dirty="0"/>
              <a:t>has</a:t>
            </a:r>
            <a:r>
              <a:rPr spc="185" dirty="0"/>
              <a:t> </a:t>
            </a:r>
            <a:r>
              <a:rPr spc="75" dirty="0"/>
              <a:t>.</a:t>
            </a:r>
            <a:r>
              <a:rPr spc="-200" dirty="0"/>
              <a:t> </a:t>
            </a:r>
            <a:r>
              <a:rPr spc="75" dirty="0"/>
              <a:t>.</a:t>
            </a:r>
            <a:r>
              <a:rPr spc="-200" dirty="0"/>
              <a:t> </a:t>
            </a:r>
            <a:r>
              <a:rPr spc="75" dirty="0"/>
              <a:t>.</a:t>
            </a:r>
            <a:r>
              <a:rPr spc="-200" dirty="0"/>
              <a:t> </a:t>
            </a:r>
            <a:r>
              <a:rPr dirty="0"/>
              <a:t>(Choose</a:t>
            </a:r>
            <a:r>
              <a:rPr spc="18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2421615"/>
            <a:ext cx="8254365" cy="1923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290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Garamond"/>
                <a:cs typeface="Garamond"/>
              </a:rPr>
              <a:t>decreased,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so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now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close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zero.</a:t>
            </a:r>
            <a:endParaRPr sz="2450">
              <a:latin typeface="Garamond"/>
              <a:cs typeface="Garamond"/>
            </a:endParaRPr>
          </a:p>
          <a:p>
            <a:pPr marL="38290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905" algn="l"/>
              </a:tabLst>
            </a:pPr>
            <a:r>
              <a:rPr sz="2450" spc="55" dirty="0">
                <a:latin typeface="Garamond"/>
                <a:cs typeface="Garamond"/>
              </a:rPr>
              <a:t>stayed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(close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zero).</a:t>
            </a:r>
            <a:endParaRPr sz="2450">
              <a:latin typeface="Garamond"/>
              <a:cs typeface="Garamond"/>
            </a:endParaRPr>
          </a:p>
          <a:p>
            <a:pPr marL="382270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Garamond"/>
                <a:cs typeface="Garamond"/>
              </a:rPr>
              <a:t>increased,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started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out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so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close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zero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it’s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still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pretty 	</a:t>
            </a:r>
            <a:r>
              <a:rPr sz="2450" dirty="0">
                <a:latin typeface="Garamond"/>
                <a:cs typeface="Garamond"/>
              </a:rPr>
              <a:t>close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zero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today.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30796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14.1.</a:t>
            </a:r>
            <a:r>
              <a:rPr sz="1200" spc="18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HISTORY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The</a:t>
            </a:r>
            <a:r>
              <a:rPr spc="-15" dirty="0"/>
              <a:t> </a:t>
            </a:r>
            <a:r>
              <a:rPr dirty="0"/>
              <a:t>moment</a:t>
            </a:r>
            <a:r>
              <a:rPr spc="-10" dirty="0"/>
              <a:t> </a:t>
            </a:r>
            <a:r>
              <a:rPr dirty="0"/>
              <a:t>when</a:t>
            </a:r>
            <a:r>
              <a:rPr spc="-5" dirty="0"/>
              <a:t> </a:t>
            </a:r>
            <a:r>
              <a:rPr dirty="0"/>
              <a:t>the</a:t>
            </a:r>
            <a:r>
              <a:rPr spc="-10" dirty="0"/>
              <a:t> </a:t>
            </a:r>
            <a:r>
              <a:rPr dirty="0"/>
              <a:t>universe</a:t>
            </a:r>
            <a:r>
              <a:rPr spc="-10" dirty="0"/>
              <a:t> </a:t>
            </a:r>
            <a:r>
              <a:rPr dirty="0"/>
              <a:t>was</a:t>
            </a:r>
            <a:r>
              <a:rPr spc="-15" dirty="0"/>
              <a:t> </a:t>
            </a:r>
            <a:r>
              <a:rPr spc="145" dirty="0"/>
              <a:t>at</a:t>
            </a:r>
            <a:r>
              <a:rPr spc="-10" dirty="0"/>
              <a:t> </a:t>
            </a:r>
            <a:r>
              <a:rPr spc="55" dirty="0"/>
              <a:t>Planck</a:t>
            </a:r>
            <a:r>
              <a:rPr spc="-10" dirty="0"/>
              <a:t> </a:t>
            </a:r>
            <a:r>
              <a:rPr spc="45" dirty="0"/>
              <a:t>density</a:t>
            </a:r>
            <a:r>
              <a:rPr spc="-10" dirty="0"/>
              <a:t> </a:t>
            </a:r>
            <a:r>
              <a:rPr dirty="0"/>
              <a:t>is</a:t>
            </a:r>
            <a:r>
              <a:rPr spc="-10" dirty="0"/>
              <a:t> </a:t>
            </a:r>
            <a:r>
              <a:rPr spc="40" dirty="0"/>
              <a:t>important </a:t>
            </a:r>
            <a:r>
              <a:rPr dirty="0"/>
              <a:t>because</a:t>
            </a:r>
            <a:r>
              <a:rPr spc="204" dirty="0"/>
              <a:t> </a:t>
            </a:r>
            <a:r>
              <a:rPr spc="75" dirty="0"/>
              <a:t>.</a:t>
            </a:r>
            <a:r>
              <a:rPr spc="-190" dirty="0"/>
              <a:t> </a:t>
            </a:r>
            <a:r>
              <a:rPr spc="75" dirty="0"/>
              <a:t>.</a:t>
            </a:r>
            <a:r>
              <a:rPr spc="-190" dirty="0"/>
              <a:t> </a:t>
            </a:r>
            <a:r>
              <a:rPr spc="75" dirty="0"/>
              <a:t>.</a:t>
            </a:r>
            <a:r>
              <a:rPr spc="-185" dirty="0"/>
              <a:t> </a:t>
            </a:r>
            <a:r>
              <a:rPr dirty="0"/>
              <a:t>(Choose</a:t>
            </a:r>
            <a:r>
              <a:rPr spc="204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8260715" cy="280924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It’s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impossible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matter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above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density.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began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moment.</a:t>
            </a:r>
            <a:endParaRPr sz="2450">
              <a:latin typeface="Garamond"/>
              <a:cs typeface="Garamond"/>
            </a:endParaRPr>
          </a:p>
          <a:p>
            <a:pPr marL="386715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spc="85" dirty="0">
                <a:latin typeface="Garamond"/>
                <a:cs typeface="Garamond"/>
              </a:rPr>
              <a:t>That’s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4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earliest</a:t>
            </a:r>
            <a:r>
              <a:rPr sz="2450" spc="4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moment</a:t>
            </a:r>
            <a:r>
              <a:rPr sz="2450" spc="3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we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can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describe</a:t>
            </a:r>
            <a:r>
              <a:rPr sz="2450" spc="40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our</a:t>
            </a:r>
            <a:r>
              <a:rPr sz="2450" spc="39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current 	theories.</a:t>
            </a:r>
            <a:endParaRPr sz="2450">
              <a:latin typeface="Garamond"/>
              <a:cs typeface="Garamond"/>
            </a:endParaRPr>
          </a:p>
          <a:p>
            <a:pPr marL="386080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existed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before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that,</a:t>
            </a:r>
            <a:r>
              <a:rPr sz="2450" spc="38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nothing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particularly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in- 	</a:t>
            </a:r>
            <a:r>
              <a:rPr sz="2450" dirty="0">
                <a:latin typeface="Garamond"/>
                <a:cs typeface="Garamond"/>
              </a:rPr>
              <a:t>teresting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happened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until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moment.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3567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14.7.</a:t>
            </a:r>
            <a:r>
              <a:rPr sz="1200" spc="20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INFLATION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VERY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EARLY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634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Consider</a:t>
            </a:r>
            <a:r>
              <a:rPr spc="400" dirty="0"/>
              <a:t> </a:t>
            </a:r>
            <a:r>
              <a:rPr dirty="0"/>
              <a:t>the</a:t>
            </a:r>
            <a:r>
              <a:rPr spc="405" dirty="0"/>
              <a:t> </a:t>
            </a:r>
            <a:r>
              <a:rPr spc="60" dirty="0"/>
              <a:t>ratio</a:t>
            </a:r>
            <a:r>
              <a:rPr spc="405" dirty="0"/>
              <a:t> </a:t>
            </a:r>
            <a:r>
              <a:rPr dirty="0"/>
              <a:t>of</a:t>
            </a:r>
            <a:r>
              <a:rPr spc="405" dirty="0"/>
              <a:t> </a:t>
            </a:r>
            <a:r>
              <a:rPr dirty="0"/>
              <a:t>the</a:t>
            </a:r>
            <a:r>
              <a:rPr spc="409" dirty="0"/>
              <a:t> </a:t>
            </a:r>
            <a:r>
              <a:rPr dirty="0"/>
              <a:t>curvature</a:t>
            </a:r>
            <a:r>
              <a:rPr spc="405" dirty="0"/>
              <a:t> </a:t>
            </a:r>
            <a:r>
              <a:rPr spc="55" dirty="0"/>
              <a:t>term</a:t>
            </a:r>
            <a:r>
              <a:rPr spc="400" dirty="0"/>
              <a:t> </a:t>
            </a:r>
            <a:r>
              <a:rPr dirty="0"/>
              <a:t>to</a:t>
            </a:r>
            <a:r>
              <a:rPr spc="405" dirty="0"/>
              <a:t> </a:t>
            </a:r>
            <a:r>
              <a:rPr dirty="0"/>
              <a:t>the</a:t>
            </a:r>
            <a:r>
              <a:rPr spc="405" dirty="0"/>
              <a:t> </a:t>
            </a:r>
            <a:r>
              <a:rPr spc="45" dirty="0"/>
              <a:t>density</a:t>
            </a:r>
            <a:r>
              <a:rPr spc="405" dirty="0"/>
              <a:t> </a:t>
            </a:r>
            <a:r>
              <a:rPr spc="55" dirty="0"/>
              <a:t>term</a:t>
            </a:r>
            <a:r>
              <a:rPr spc="405" dirty="0"/>
              <a:t> </a:t>
            </a:r>
            <a:r>
              <a:rPr spc="-25" dirty="0"/>
              <a:t>in </a:t>
            </a:r>
            <a:r>
              <a:rPr dirty="0"/>
              <a:t>the</a:t>
            </a:r>
            <a:r>
              <a:rPr spc="140" dirty="0"/>
              <a:t> </a:t>
            </a:r>
            <a:r>
              <a:rPr dirty="0"/>
              <a:t>first</a:t>
            </a:r>
            <a:r>
              <a:rPr spc="140" dirty="0"/>
              <a:t> </a:t>
            </a:r>
            <a:r>
              <a:rPr dirty="0"/>
              <a:t>Friedmann</a:t>
            </a:r>
            <a:r>
              <a:rPr spc="140" dirty="0"/>
              <a:t> </a:t>
            </a:r>
            <a:r>
              <a:rPr dirty="0"/>
              <a:t>equation.</a:t>
            </a:r>
            <a:r>
              <a:rPr spc="530" dirty="0"/>
              <a:t> </a:t>
            </a:r>
            <a:r>
              <a:rPr dirty="0"/>
              <a:t>Since</a:t>
            </a:r>
            <a:r>
              <a:rPr spc="145" dirty="0"/>
              <a:t> </a:t>
            </a:r>
            <a:r>
              <a:rPr dirty="0"/>
              <a:t>the</a:t>
            </a:r>
            <a:r>
              <a:rPr spc="140" dirty="0"/>
              <a:t> </a:t>
            </a:r>
            <a:r>
              <a:rPr dirty="0"/>
              <a:t>end</a:t>
            </a:r>
            <a:r>
              <a:rPr spc="145" dirty="0"/>
              <a:t> </a:t>
            </a:r>
            <a:r>
              <a:rPr spc="-55" dirty="0"/>
              <a:t>of</a:t>
            </a:r>
            <a:r>
              <a:rPr spc="135" dirty="0"/>
              <a:t> </a:t>
            </a:r>
            <a:r>
              <a:rPr dirty="0"/>
              <a:t>inflation,</a:t>
            </a:r>
            <a:r>
              <a:rPr spc="165" dirty="0"/>
              <a:t> </a:t>
            </a:r>
            <a:r>
              <a:rPr spc="114" dirty="0"/>
              <a:t>that</a:t>
            </a:r>
            <a:r>
              <a:rPr spc="135" dirty="0"/>
              <a:t> </a:t>
            </a:r>
            <a:r>
              <a:rPr spc="50" dirty="0"/>
              <a:t>ratio </a:t>
            </a:r>
            <a:r>
              <a:rPr dirty="0"/>
              <a:t>has</a:t>
            </a:r>
            <a:r>
              <a:rPr spc="185" dirty="0"/>
              <a:t> </a:t>
            </a:r>
            <a:r>
              <a:rPr spc="75" dirty="0"/>
              <a:t>.</a:t>
            </a:r>
            <a:r>
              <a:rPr spc="-200" dirty="0"/>
              <a:t> </a:t>
            </a:r>
            <a:r>
              <a:rPr spc="75" dirty="0"/>
              <a:t>.</a:t>
            </a:r>
            <a:r>
              <a:rPr spc="-200" dirty="0"/>
              <a:t> </a:t>
            </a:r>
            <a:r>
              <a:rPr spc="75" dirty="0"/>
              <a:t>.</a:t>
            </a:r>
            <a:r>
              <a:rPr spc="-200" dirty="0"/>
              <a:t> </a:t>
            </a:r>
            <a:r>
              <a:rPr dirty="0"/>
              <a:t>(Choose</a:t>
            </a:r>
            <a:r>
              <a:rPr spc="18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421615"/>
            <a:ext cx="8266430" cy="25438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decreased,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so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now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close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zero.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55" dirty="0">
                <a:latin typeface="Garamond"/>
                <a:cs typeface="Garamond"/>
              </a:rPr>
              <a:t>stayed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(close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zero).</a:t>
            </a:r>
            <a:endParaRPr sz="2450">
              <a:latin typeface="Garamond"/>
              <a:cs typeface="Garamond"/>
            </a:endParaRPr>
          </a:p>
          <a:p>
            <a:pPr marL="393700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increased,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started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out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so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close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zero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it’s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still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pretty 	</a:t>
            </a:r>
            <a:r>
              <a:rPr sz="2450" dirty="0">
                <a:latin typeface="Garamond"/>
                <a:cs typeface="Garamond"/>
              </a:rPr>
              <a:t>close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zero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today.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25" dirty="0">
                <a:latin typeface="Garamond"/>
                <a:cs typeface="Garamond"/>
              </a:rPr>
              <a:t>C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3567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14.7.</a:t>
            </a:r>
            <a:r>
              <a:rPr sz="1200" spc="20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INFLATION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VERY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EARLY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A</a:t>
            </a:r>
            <a:r>
              <a:rPr spc="215" dirty="0"/>
              <a:t> </a:t>
            </a:r>
            <a:r>
              <a:rPr spc="55" dirty="0"/>
              <a:t>scalar</a:t>
            </a:r>
            <a:r>
              <a:rPr spc="210" dirty="0"/>
              <a:t> </a:t>
            </a:r>
            <a:r>
              <a:rPr dirty="0"/>
              <a:t>field</a:t>
            </a:r>
            <a:r>
              <a:rPr spc="220" dirty="0"/>
              <a:t> </a:t>
            </a:r>
            <a:r>
              <a:rPr spc="55" dirty="0"/>
              <a:t>trapped</a:t>
            </a:r>
            <a:r>
              <a:rPr spc="210" dirty="0"/>
              <a:t> </a:t>
            </a:r>
            <a:r>
              <a:rPr dirty="0"/>
              <a:t>in</a:t>
            </a:r>
            <a:r>
              <a:rPr spc="220" dirty="0"/>
              <a:t> </a:t>
            </a:r>
            <a:r>
              <a:rPr spc="130" dirty="0"/>
              <a:t>a</a:t>
            </a:r>
            <a:r>
              <a:rPr spc="215" dirty="0"/>
              <a:t> </a:t>
            </a:r>
            <a:r>
              <a:rPr dirty="0"/>
              <a:t>local</a:t>
            </a:r>
            <a:r>
              <a:rPr spc="210" dirty="0"/>
              <a:t> </a:t>
            </a:r>
            <a:r>
              <a:rPr dirty="0"/>
              <a:t>minimum</a:t>
            </a:r>
            <a:r>
              <a:rPr spc="215" dirty="0"/>
              <a:t> </a:t>
            </a:r>
            <a:r>
              <a:rPr dirty="0"/>
              <a:t>of</a:t>
            </a:r>
            <a:r>
              <a:rPr spc="215" dirty="0"/>
              <a:t> </a:t>
            </a:r>
            <a:r>
              <a:rPr spc="70" dirty="0"/>
              <a:t>its</a:t>
            </a:r>
            <a:r>
              <a:rPr spc="215" dirty="0"/>
              <a:t> </a:t>
            </a:r>
            <a:r>
              <a:rPr spc="50" dirty="0"/>
              <a:t>potential</a:t>
            </a:r>
            <a:r>
              <a:rPr spc="210" dirty="0"/>
              <a:t> </a:t>
            </a:r>
            <a:r>
              <a:rPr spc="-10" dirty="0"/>
              <a:t>energy </a:t>
            </a:r>
            <a:r>
              <a:rPr dirty="0"/>
              <a:t>function</a:t>
            </a:r>
            <a:r>
              <a:rPr spc="175" dirty="0"/>
              <a:t> </a:t>
            </a:r>
            <a:r>
              <a:rPr dirty="0"/>
              <a:t>has</a:t>
            </a:r>
            <a:r>
              <a:rPr spc="170" dirty="0"/>
              <a:t> </a:t>
            </a:r>
            <a:r>
              <a:rPr spc="75" dirty="0"/>
              <a:t>.</a:t>
            </a:r>
            <a:r>
              <a:rPr spc="-204" dirty="0"/>
              <a:t> </a:t>
            </a:r>
            <a:r>
              <a:rPr spc="75" dirty="0"/>
              <a:t>.</a:t>
            </a:r>
            <a:r>
              <a:rPr spc="-204" dirty="0"/>
              <a:t> </a:t>
            </a:r>
            <a:r>
              <a:rPr spc="75" dirty="0"/>
              <a:t>.</a:t>
            </a:r>
            <a:r>
              <a:rPr spc="-204" dirty="0"/>
              <a:t> </a:t>
            </a:r>
            <a:r>
              <a:rPr dirty="0"/>
              <a:t>(Choose</a:t>
            </a:r>
            <a:r>
              <a:rPr spc="17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3379470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constant</a:t>
            </a:r>
            <a:r>
              <a:rPr sz="2450" spc="38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energy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constant</a:t>
            </a:r>
            <a:r>
              <a:rPr sz="2450" spc="3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380" dirty="0">
                <a:latin typeface="Garamond"/>
                <a:cs typeface="Garamond"/>
              </a:rPr>
              <a:t> </a:t>
            </a:r>
            <a:r>
              <a:rPr sz="2450" spc="35" dirty="0">
                <a:latin typeface="Garamond"/>
                <a:cs typeface="Garamond"/>
              </a:rPr>
              <a:t>density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constant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scale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factor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constant</a:t>
            </a:r>
            <a:r>
              <a:rPr sz="2450" spc="38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curvature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3567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14.7.</a:t>
            </a:r>
            <a:r>
              <a:rPr sz="1200" spc="20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INFLATION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VERY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EARLY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A</a:t>
            </a:r>
            <a:r>
              <a:rPr spc="215" dirty="0"/>
              <a:t> </a:t>
            </a:r>
            <a:r>
              <a:rPr spc="55" dirty="0"/>
              <a:t>scalar</a:t>
            </a:r>
            <a:r>
              <a:rPr spc="210" dirty="0"/>
              <a:t> </a:t>
            </a:r>
            <a:r>
              <a:rPr dirty="0"/>
              <a:t>field</a:t>
            </a:r>
            <a:r>
              <a:rPr spc="220" dirty="0"/>
              <a:t> </a:t>
            </a:r>
            <a:r>
              <a:rPr spc="55" dirty="0"/>
              <a:t>trapped</a:t>
            </a:r>
            <a:r>
              <a:rPr spc="210" dirty="0"/>
              <a:t> </a:t>
            </a:r>
            <a:r>
              <a:rPr dirty="0"/>
              <a:t>in</a:t>
            </a:r>
            <a:r>
              <a:rPr spc="220" dirty="0"/>
              <a:t> </a:t>
            </a:r>
            <a:r>
              <a:rPr spc="130" dirty="0"/>
              <a:t>a</a:t>
            </a:r>
            <a:r>
              <a:rPr spc="215" dirty="0"/>
              <a:t> </a:t>
            </a:r>
            <a:r>
              <a:rPr dirty="0"/>
              <a:t>local</a:t>
            </a:r>
            <a:r>
              <a:rPr spc="210" dirty="0"/>
              <a:t> </a:t>
            </a:r>
            <a:r>
              <a:rPr dirty="0"/>
              <a:t>minimum</a:t>
            </a:r>
            <a:r>
              <a:rPr spc="215" dirty="0"/>
              <a:t> </a:t>
            </a:r>
            <a:r>
              <a:rPr dirty="0"/>
              <a:t>of</a:t>
            </a:r>
            <a:r>
              <a:rPr spc="215" dirty="0"/>
              <a:t> </a:t>
            </a:r>
            <a:r>
              <a:rPr spc="70" dirty="0"/>
              <a:t>its</a:t>
            </a:r>
            <a:r>
              <a:rPr spc="215" dirty="0"/>
              <a:t> </a:t>
            </a:r>
            <a:r>
              <a:rPr spc="50" dirty="0"/>
              <a:t>potential</a:t>
            </a:r>
            <a:r>
              <a:rPr spc="210" dirty="0"/>
              <a:t> </a:t>
            </a:r>
            <a:r>
              <a:rPr spc="-10" dirty="0"/>
              <a:t>energy </a:t>
            </a:r>
            <a:r>
              <a:rPr dirty="0"/>
              <a:t>function</a:t>
            </a:r>
            <a:r>
              <a:rPr spc="175" dirty="0"/>
              <a:t> </a:t>
            </a:r>
            <a:r>
              <a:rPr dirty="0"/>
              <a:t>has</a:t>
            </a:r>
            <a:r>
              <a:rPr spc="170" dirty="0"/>
              <a:t> </a:t>
            </a:r>
            <a:r>
              <a:rPr spc="75" dirty="0"/>
              <a:t>.</a:t>
            </a:r>
            <a:r>
              <a:rPr spc="-204" dirty="0"/>
              <a:t> </a:t>
            </a:r>
            <a:r>
              <a:rPr spc="75" dirty="0"/>
              <a:t>.</a:t>
            </a:r>
            <a:r>
              <a:rPr spc="-204" dirty="0"/>
              <a:t> </a:t>
            </a:r>
            <a:r>
              <a:rPr spc="75" dirty="0"/>
              <a:t>.</a:t>
            </a:r>
            <a:r>
              <a:rPr spc="-204" dirty="0"/>
              <a:t> </a:t>
            </a:r>
            <a:r>
              <a:rPr dirty="0"/>
              <a:t>(Choose</a:t>
            </a:r>
            <a:r>
              <a:rPr spc="17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3387090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constant</a:t>
            </a:r>
            <a:r>
              <a:rPr sz="2450" spc="38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energy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constant</a:t>
            </a:r>
            <a:r>
              <a:rPr sz="2450" spc="3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380" dirty="0">
                <a:latin typeface="Garamond"/>
                <a:cs typeface="Garamond"/>
              </a:rPr>
              <a:t> </a:t>
            </a:r>
            <a:r>
              <a:rPr sz="2450" spc="35" dirty="0">
                <a:latin typeface="Garamond"/>
                <a:cs typeface="Garamond"/>
              </a:rPr>
              <a:t>density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constant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scale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factor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constant</a:t>
            </a:r>
            <a:r>
              <a:rPr sz="2450" spc="38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curvature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70" dirty="0">
                <a:latin typeface="Garamond"/>
                <a:cs typeface="Garamond"/>
              </a:rPr>
              <a:t>B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30796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14.1.</a:t>
            </a:r>
            <a:r>
              <a:rPr sz="1200" spc="18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HISTORY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The</a:t>
            </a:r>
            <a:r>
              <a:rPr spc="-15" dirty="0"/>
              <a:t> </a:t>
            </a:r>
            <a:r>
              <a:rPr dirty="0"/>
              <a:t>moment</a:t>
            </a:r>
            <a:r>
              <a:rPr spc="-10" dirty="0"/>
              <a:t> </a:t>
            </a:r>
            <a:r>
              <a:rPr dirty="0"/>
              <a:t>when</a:t>
            </a:r>
            <a:r>
              <a:rPr spc="-5" dirty="0"/>
              <a:t> </a:t>
            </a:r>
            <a:r>
              <a:rPr dirty="0"/>
              <a:t>the</a:t>
            </a:r>
            <a:r>
              <a:rPr spc="-10" dirty="0"/>
              <a:t> </a:t>
            </a:r>
            <a:r>
              <a:rPr dirty="0"/>
              <a:t>universe</a:t>
            </a:r>
            <a:r>
              <a:rPr spc="-10" dirty="0"/>
              <a:t> </a:t>
            </a:r>
            <a:r>
              <a:rPr dirty="0"/>
              <a:t>was</a:t>
            </a:r>
            <a:r>
              <a:rPr spc="-15" dirty="0"/>
              <a:t> </a:t>
            </a:r>
            <a:r>
              <a:rPr spc="145" dirty="0"/>
              <a:t>at</a:t>
            </a:r>
            <a:r>
              <a:rPr spc="-10" dirty="0"/>
              <a:t> </a:t>
            </a:r>
            <a:r>
              <a:rPr spc="55" dirty="0"/>
              <a:t>Planck</a:t>
            </a:r>
            <a:r>
              <a:rPr spc="-10" dirty="0"/>
              <a:t> </a:t>
            </a:r>
            <a:r>
              <a:rPr spc="45" dirty="0"/>
              <a:t>density</a:t>
            </a:r>
            <a:r>
              <a:rPr spc="-10" dirty="0"/>
              <a:t> </a:t>
            </a:r>
            <a:r>
              <a:rPr dirty="0"/>
              <a:t>is</a:t>
            </a:r>
            <a:r>
              <a:rPr spc="-10" dirty="0"/>
              <a:t> </a:t>
            </a:r>
            <a:r>
              <a:rPr spc="40" dirty="0"/>
              <a:t>important </a:t>
            </a:r>
            <a:r>
              <a:rPr dirty="0"/>
              <a:t>because</a:t>
            </a:r>
            <a:r>
              <a:rPr spc="204" dirty="0"/>
              <a:t> </a:t>
            </a:r>
            <a:r>
              <a:rPr spc="75" dirty="0"/>
              <a:t>.</a:t>
            </a:r>
            <a:r>
              <a:rPr spc="-190" dirty="0"/>
              <a:t> </a:t>
            </a:r>
            <a:r>
              <a:rPr spc="75" dirty="0"/>
              <a:t>.</a:t>
            </a:r>
            <a:r>
              <a:rPr spc="-190" dirty="0"/>
              <a:t> </a:t>
            </a:r>
            <a:r>
              <a:rPr spc="75" dirty="0"/>
              <a:t>.</a:t>
            </a:r>
            <a:r>
              <a:rPr spc="-185" dirty="0"/>
              <a:t> </a:t>
            </a:r>
            <a:r>
              <a:rPr dirty="0"/>
              <a:t>(Choose</a:t>
            </a:r>
            <a:r>
              <a:rPr spc="204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8267700" cy="342900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It’s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impossible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matter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above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density.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began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moment.</a:t>
            </a:r>
            <a:endParaRPr sz="2450">
              <a:latin typeface="Garamond"/>
              <a:cs typeface="Garamond"/>
            </a:endParaRPr>
          </a:p>
          <a:p>
            <a:pPr marL="393700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spc="85" dirty="0">
                <a:latin typeface="Garamond"/>
                <a:cs typeface="Garamond"/>
              </a:rPr>
              <a:t>That’s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4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earliest</a:t>
            </a:r>
            <a:r>
              <a:rPr sz="2450" spc="4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moment</a:t>
            </a:r>
            <a:r>
              <a:rPr sz="2450" spc="3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we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can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describe</a:t>
            </a:r>
            <a:r>
              <a:rPr sz="2450" spc="40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our</a:t>
            </a:r>
            <a:r>
              <a:rPr sz="2450" spc="39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current 	theories.</a:t>
            </a:r>
            <a:endParaRPr sz="2450">
              <a:latin typeface="Garamond"/>
              <a:cs typeface="Garamond"/>
            </a:endParaRPr>
          </a:p>
          <a:p>
            <a:pPr marL="393065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universe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existed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before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that,</a:t>
            </a:r>
            <a:r>
              <a:rPr sz="2450" spc="38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nothing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particularly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in- 	</a:t>
            </a:r>
            <a:r>
              <a:rPr sz="2450" dirty="0">
                <a:latin typeface="Garamond"/>
                <a:cs typeface="Garamond"/>
              </a:rPr>
              <a:t>teresting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happened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until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moment.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25" dirty="0">
                <a:latin typeface="Garamond"/>
                <a:cs typeface="Garamond"/>
              </a:rPr>
              <a:t>C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30796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14.1.</a:t>
            </a:r>
            <a:r>
              <a:rPr sz="1200" spc="18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HISTORY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UNIVERSE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7540" cy="192151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For</a:t>
            </a:r>
            <a:r>
              <a:rPr spc="470" dirty="0"/>
              <a:t> </a:t>
            </a:r>
            <a:r>
              <a:rPr dirty="0"/>
              <a:t>the</a:t>
            </a:r>
            <a:r>
              <a:rPr spc="484" dirty="0"/>
              <a:t> </a:t>
            </a:r>
            <a:r>
              <a:rPr dirty="0"/>
              <a:t>first</a:t>
            </a:r>
            <a:r>
              <a:rPr spc="480" dirty="0"/>
              <a:t> </a:t>
            </a:r>
            <a:r>
              <a:rPr dirty="0"/>
              <a:t>few</a:t>
            </a:r>
            <a:r>
              <a:rPr spc="484" dirty="0"/>
              <a:t> </a:t>
            </a:r>
            <a:r>
              <a:rPr dirty="0"/>
              <a:t>hundred</a:t>
            </a:r>
            <a:r>
              <a:rPr spc="484" dirty="0"/>
              <a:t> </a:t>
            </a:r>
            <a:r>
              <a:rPr spc="50" dirty="0"/>
              <a:t>years</a:t>
            </a:r>
            <a:r>
              <a:rPr spc="475" dirty="0"/>
              <a:t> </a:t>
            </a:r>
            <a:r>
              <a:rPr dirty="0"/>
              <a:t>after</a:t>
            </a:r>
            <a:r>
              <a:rPr spc="484" dirty="0"/>
              <a:t> </a:t>
            </a:r>
            <a:r>
              <a:rPr dirty="0"/>
              <a:t>the</a:t>
            </a:r>
            <a:r>
              <a:rPr spc="480" dirty="0"/>
              <a:t> </a:t>
            </a:r>
            <a:r>
              <a:rPr spc="65" dirty="0"/>
              <a:t>Big</a:t>
            </a:r>
            <a:r>
              <a:rPr spc="484" dirty="0"/>
              <a:t> </a:t>
            </a:r>
            <a:r>
              <a:rPr spc="75" dirty="0"/>
              <a:t>Bang,</a:t>
            </a:r>
            <a:r>
              <a:rPr spc="565" dirty="0"/>
              <a:t> </a:t>
            </a:r>
            <a:r>
              <a:rPr dirty="0"/>
              <a:t>nuclei</a:t>
            </a:r>
            <a:r>
              <a:rPr spc="484" dirty="0"/>
              <a:t> </a:t>
            </a:r>
            <a:r>
              <a:rPr spc="30" dirty="0"/>
              <a:t>and </a:t>
            </a:r>
            <a:r>
              <a:rPr dirty="0"/>
              <a:t>electrons</a:t>
            </a:r>
            <a:r>
              <a:rPr spc="420" dirty="0"/>
              <a:t> </a:t>
            </a:r>
            <a:r>
              <a:rPr dirty="0"/>
              <a:t>existed</a:t>
            </a:r>
            <a:r>
              <a:rPr spc="425" dirty="0"/>
              <a:t> </a:t>
            </a:r>
            <a:r>
              <a:rPr spc="50" dirty="0"/>
              <a:t>separately.</a:t>
            </a:r>
            <a:r>
              <a:rPr spc="220" dirty="0"/>
              <a:t>  </a:t>
            </a:r>
            <a:r>
              <a:rPr dirty="0"/>
              <a:t>Then,</a:t>
            </a:r>
            <a:r>
              <a:rPr spc="465" dirty="0"/>
              <a:t> </a:t>
            </a:r>
            <a:r>
              <a:rPr dirty="0"/>
              <a:t>during</a:t>
            </a:r>
            <a:r>
              <a:rPr spc="425" dirty="0"/>
              <a:t> </a:t>
            </a:r>
            <a:r>
              <a:rPr dirty="0"/>
              <a:t>the</a:t>
            </a:r>
            <a:r>
              <a:rPr spc="430" dirty="0"/>
              <a:t> </a:t>
            </a:r>
            <a:r>
              <a:rPr dirty="0"/>
              <a:t>period</a:t>
            </a:r>
            <a:r>
              <a:rPr spc="430" dirty="0"/>
              <a:t> </a:t>
            </a:r>
            <a:r>
              <a:rPr dirty="0"/>
              <a:t>called</a:t>
            </a:r>
            <a:r>
              <a:rPr spc="430" dirty="0"/>
              <a:t> </a:t>
            </a:r>
            <a:r>
              <a:rPr spc="-20" dirty="0"/>
              <a:t>“re- </a:t>
            </a:r>
            <a:r>
              <a:rPr dirty="0"/>
              <a:t>combination,”</a:t>
            </a:r>
            <a:r>
              <a:rPr spc="415" dirty="0"/>
              <a:t> </a:t>
            </a:r>
            <a:r>
              <a:rPr dirty="0"/>
              <a:t>those</a:t>
            </a:r>
            <a:r>
              <a:rPr spc="375" dirty="0"/>
              <a:t> </a:t>
            </a:r>
            <a:r>
              <a:rPr dirty="0"/>
              <a:t>electrons</a:t>
            </a:r>
            <a:r>
              <a:rPr spc="380" dirty="0"/>
              <a:t> </a:t>
            </a:r>
            <a:r>
              <a:rPr dirty="0"/>
              <a:t>bound</a:t>
            </a:r>
            <a:r>
              <a:rPr spc="375" dirty="0"/>
              <a:t> </a:t>
            </a:r>
            <a:r>
              <a:rPr spc="50" dirty="0"/>
              <a:t>with</a:t>
            </a:r>
            <a:r>
              <a:rPr spc="380" dirty="0"/>
              <a:t> </a:t>
            </a:r>
            <a:r>
              <a:rPr dirty="0"/>
              <a:t>those</a:t>
            </a:r>
            <a:r>
              <a:rPr spc="375" dirty="0"/>
              <a:t> </a:t>
            </a:r>
            <a:r>
              <a:rPr dirty="0"/>
              <a:t>nuclei</a:t>
            </a:r>
            <a:r>
              <a:rPr spc="375" dirty="0"/>
              <a:t> </a:t>
            </a:r>
            <a:r>
              <a:rPr dirty="0"/>
              <a:t>to</a:t>
            </a:r>
            <a:r>
              <a:rPr spc="380" dirty="0"/>
              <a:t> </a:t>
            </a:r>
            <a:r>
              <a:rPr spc="-10" dirty="0"/>
              <a:t>create </a:t>
            </a:r>
            <a:r>
              <a:rPr dirty="0"/>
              <a:t>atoms.</a:t>
            </a:r>
            <a:r>
              <a:rPr spc="470" dirty="0"/>
              <a:t> </a:t>
            </a:r>
            <a:r>
              <a:rPr spc="114" dirty="0"/>
              <a:t>What</a:t>
            </a:r>
            <a:r>
              <a:rPr spc="160" dirty="0"/>
              <a:t> </a:t>
            </a:r>
            <a:r>
              <a:rPr dirty="0"/>
              <a:t>change</a:t>
            </a:r>
            <a:r>
              <a:rPr spc="160" dirty="0"/>
              <a:t> </a:t>
            </a:r>
            <a:r>
              <a:rPr dirty="0"/>
              <a:t>in</a:t>
            </a:r>
            <a:r>
              <a:rPr spc="155" dirty="0"/>
              <a:t> </a:t>
            </a:r>
            <a:r>
              <a:rPr spc="50" dirty="0"/>
              <a:t>the</a:t>
            </a:r>
            <a:r>
              <a:rPr spc="160" dirty="0"/>
              <a:t> </a:t>
            </a:r>
            <a:r>
              <a:rPr dirty="0"/>
              <a:t>universe</a:t>
            </a:r>
            <a:r>
              <a:rPr spc="160" dirty="0"/>
              <a:t> </a:t>
            </a:r>
            <a:r>
              <a:rPr dirty="0"/>
              <a:t>led</a:t>
            </a:r>
            <a:r>
              <a:rPr spc="165" dirty="0"/>
              <a:t> </a:t>
            </a:r>
            <a:r>
              <a:rPr dirty="0"/>
              <a:t>to</a:t>
            </a:r>
            <a:r>
              <a:rPr spc="160" dirty="0"/>
              <a:t> </a:t>
            </a:r>
            <a:r>
              <a:rPr spc="50" dirty="0"/>
              <a:t>this</a:t>
            </a:r>
            <a:r>
              <a:rPr spc="160" dirty="0"/>
              <a:t> </a:t>
            </a:r>
            <a:r>
              <a:rPr dirty="0"/>
              <a:t>change</a:t>
            </a:r>
            <a:r>
              <a:rPr spc="155" dirty="0"/>
              <a:t> </a:t>
            </a:r>
            <a:r>
              <a:rPr dirty="0"/>
              <a:t>in</a:t>
            </a:r>
            <a:r>
              <a:rPr spc="160" dirty="0"/>
              <a:t> </a:t>
            </a:r>
            <a:r>
              <a:rPr spc="40" dirty="0"/>
              <a:t>particle </a:t>
            </a:r>
            <a:r>
              <a:rPr dirty="0"/>
              <a:t>behavior?  (Choose</a:t>
            </a:r>
            <a:r>
              <a:rPr spc="30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3180783"/>
            <a:ext cx="4360545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temperature.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density.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ratio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nuclei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electrons.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types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nuclei.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6063</Words>
  <Application>Microsoft Office PowerPoint</Application>
  <PresentationFormat>Custom</PresentationFormat>
  <Paragraphs>432</Paragraphs>
  <Slides>72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72</vt:i4>
      </vt:variant>
    </vt:vector>
  </HeadingPairs>
  <TitlesOfParts>
    <vt:vector size="80" baseType="lpstr">
      <vt:lpstr>Arial</vt:lpstr>
      <vt:lpstr>Book Antiqua</vt:lpstr>
      <vt:lpstr>Bookman Old Style</vt:lpstr>
      <vt:lpstr>Garamond</vt:lpstr>
      <vt:lpstr>Georgia</vt:lpstr>
      <vt:lpstr>Times New Roman</vt:lpstr>
      <vt:lpstr>Office Theme</vt:lpstr>
      <vt:lpstr>Office Theme</vt:lpstr>
      <vt:lpstr>PowerPoint Presentation</vt:lpstr>
      <vt:lpstr>Instructions</vt:lpstr>
      <vt:lpstr>PowerPoint Presentation</vt:lpstr>
      <vt:lpstr>PowerPoint Presentation</vt:lpstr>
      <vt:lpstr>Which of the following represents an example of the expansion of the universe? (Choose the best answer.)</vt:lpstr>
      <vt:lpstr>PowerPoint Presentation</vt:lpstr>
      <vt:lpstr>The moment when the universe was at Planck density is important because . . . (Choose one.)</vt:lpstr>
      <vt:lpstr>The moment when the universe was at Planck density is important because . . . (Choose one.)</vt:lpstr>
      <vt:lpstr>For the first few hundred years after the Big Bang, nuclei and electrons existed separately.  Then, during the period called “re- combination,” those electrons bound with those nuclei to create atoms. What change in the universe led to this change in particle behavior?  (Choose one.)</vt:lpstr>
      <vt:lpstr>For the first few hundred years after the Big Bang, nuclei and electrons existed separately.  Then, during the period called “re- combination,” those electrons bound with those nuclei to create atoms. What change in the universe led to this change in particle behavior?  (Choose one.)</vt:lpstr>
      <vt:lpstr>How did the temperature of the universe one second after the Big Bang compare to the temperature one minute after? (Choose one.)</vt:lpstr>
      <vt:lpstr>How did the temperature of the universe one second after the Big Bang compare to the temperature one minute after? (Choose one.)</vt:lpstr>
      <vt:lpstr>Why don’t we detect radiation emitted by the universe before recombination?  (Choose one.)</vt:lpstr>
      <vt:lpstr>Why don’t we detect radiation emitted by the universe before recombination?  (Choose one.)</vt:lpstr>
      <vt:lpstr>The universe of the early dark ages had an almost uniform density, but not perfectly uniform. Choose one of the following to describe how such a universe should evolve.</vt:lpstr>
      <vt:lpstr>The universe of the early dark ages had an almost uniform density, but not perfectly uniform. Choose one of the following to describe how such a universe should evolve.</vt:lpstr>
      <vt:lpstr>PowerPoint Presentation</vt:lpstr>
      <vt:lpstr>Measuring the redshift of a galaxy is a way of determining . . . (Choose one)</vt:lpstr>
      <vt:lpstr>Measuring the redshift of a galaxy is a way of determining . . . (Choose one)</vt:lpstr>
      <vt:lpstr>What makes a type of object a “standard candle”? (Choose one)</vt:lpstr>
      <vt:lpstr>What makes a type of object a “standard candle”? (Choose one)</vt:lpstr>
      <vt:lpstr>PowerPoint Presentation</vt:lpstr>
      <vt:lpstr>The Hubble-Lemaˆıtre law applies . . . (Choose one.)</vt:lpstr>
      <vt:lpstr>The Hubble-Lemaˆıtre law applies . . . (Choose one.)</vt:lpstr>
      <vt:lpstr>If we say that an infinite universe is expanding, we mean which of the following? (Choose all that apply.)</vt:lpstr>
      <vt:lpstr>If we say that an infinite universe is expanding, we mean which of the following? (Choose all that apply.)</vt:lpstr>
      <vt:lpstr>Why can’t we see beyond our observable universe? (Choose one.)</vt:lpstr>
      <vt:lpstr>Why can’t we see beyond our observable universe? (Choose one.)</vt:lpstr>
      <vt:lpstr>A team of astronomers announces that they have found the loca- tion in space where the Big Bang occurred. Which of the following reactions would be most appropriate? (Choose one.)</vt:lpstr>
      <vt:lpstr>A team of astronomers announces that they have found the loca- tion in space where the Big Bang occurred. Which of the following reactions would be most appropriate? (Choose one.)</vt:lpstr>
      <vt:lpstr>Would it be possible for an infinite one-dimensional universe to expand in a way that would not obey the Hubble-Lemaˆıtre law?</vt:lpstr>
      <vt:lpstr>Would it be possible for an infinite one-dimensional universe to expand in a way that would not obey the Hubble-Lemaˆıtre law?</vt:lpstr>
      <vt:lpstr>PowerPoint Presentation</vt:lpstr>
      <vt:lpstr>The equation a = 2 tells us. . . (Choose one.)</vt:lpstr>
      <vt:lpstr>The equation a = 2 tells us. . . (Choose one.)</vt:lpstr>
      <vt:lpstr>For a matter-dominated universe, the sign of k in Equation 14.1 (p. 672) determines which of the following?  (Choose all that ap- ply.)</vt:lpstr>
      <vt:lpstr>For a matter-dominated universe, the sign of k in Equation 14.1 (p. 672) determines which of the following?  (Choose all that ap- ply.)</vt:lpstr>
      <vt:lpstr>In a universe with matter and radiation, and positive curvature (k &gt; 0), which of the following decreases the fastest?  (Choose one.)</vt:lpstr>
      <vt:lpstr>In a universe with matter and radiation, and positive curvature (k &gt; 0), which of the following decreases the fastest?  (Choose one.)</vt:lpstr>
      <vt:lpstr>Suppose the universe 13 billion years ago was determined to be open (Ω &lt; 1, where Ω = ρ/ρc). Which of the following would be true about the universe today? (Choose one.)</vt:lpstr>
      <vt:lpstr>Suppose the universe 13 billion years ago was determined to be open (Ω &lt; 1, where Ω = ρ/ρc). Which of the following would be true about the universe today? (Choose one.)</vt:lpstr>
      <vt:lpstr>Can the curvature term in Equation 14.1 (p. 672) ever be bigger in magnitude than the density term? (Choose one.)</vt:lpstr>
      <vt:lpstr>Can the curvature term in Equation 14.1 (p. 672) ever be bigger in magnitude than the density term? (Choose one.)</vt:lpstr>
      <vt:lpstr>We argued that for matter or radiation domination an open uni- verse will expand forever and a closed one will eventually recol-</vt:lpstr>
      <vt:lpstr>We argued that for matter or radiation domination an open uni- verse will expand forever and a closed one will eventually recol- lapse.  What will happen to a flat universe (k  =  0)?  (Choose one.)</vt:lpstr>
      <vt:lpstr>PowerPoint Presentation</vt:lpstr>
      <vt:lpstr>We know dark energy exists because . . . (Choose one.)</vt:lpstr>
      <vt:lpstr>We know dark energy exists because . . . (Choose one.)</vt:lpstr>
      <vt:lpstr>What happens over time to the energy in an expanding region of space? (Choose one.)</vt:lpstr>
      <vt:lpstr>What happens over time to the energy in an expanding region of space? (Choose one.)</vt:lpstr>
      <vt:lpstr>The effects of dark energy include. . . (Choose all that apply.)</vt:lpstr>
      <vt:lpstr>The effects of dark energy include. . . (Choose all that apply.)</vt:lpstr>
      <vt:lpstr>Suppose Galaxy A is currently 8 billion light-years away from us, and Galaxy B is going to be 8 billion light-years away from us in 3 billion years. Which of the following are true about these galaxies in a universe dominated by dark energy (such as ours)?  (Choose all that apply.)</vt:lpstr>
      <vt:lpstr>Suppose Galaxy A is currently 8 billion light-years away from us, and Galaxy B is going to be 8 billion light-years away from us in 3 billion years. Which of the following are true about these galaxies in a universe dominated by dark energy (such as ours)?  (Choose all that apply.)</vt:lpstr>
      <vt:lpstr>What is the equation of state P (ρ) for dark matter? (Choose one.)</vt:lpstr>
      <vt:lpstr>What is the equation of state P (ρ) for dark matter? (Choose one.)</vt:lpstr>
      <vt:lpstr>Shortly after antimatter finished annihilating, the energy in radi- ation was much greater than the energy in matter.  At that time was the density of dark energy . . . (Choose one)</vt:lpstr>
      <vt:lpstr>Shortly after antimatter finished annihilating, the energy in radi- ation was much greater than the energy in matter.  At that time was the density of dark energy . . . (Choose one)</vt:lpstr>
      <vt:lpstr>PowerPoint Presentation</vt:lpstr>
      <vt:lpstr>The “flatness problem” is . . . (Choose one.)</vt:lpstr>
      <vt:lpstr>The “flatness problem” is . . . (Choose one.)</vt:lpstr>
      <vt:lpstr>Which of the following best describes the theoretical predictions of magnetic monopoles? (Choose one.)</vt:lpstr>
      <vt:lpstr>Which of the following best describes the theoretical predictions of magnetic monopoles? (Choose one.)</vt:lpstr>
      <vt:lpstr>Guth’s calculations showed that the lack of magnetic monopoles in the world around us was a mystery that needed to be explained. But the lack of tauons, Higgs bosons, and many other parts of the standard model was not considered a mystery that needed to be solved. Why not? (Choose one.)</vt:lpstr>
      <vt:lpstr>Guth’s calculations showed that the lack of magnetic monopoles in the world around us was a mystery that needed to be explained. But the lack of tauons, Higgs bosons, and many other parts of the standard model was not considered a mystery that needed to be solved. Why not? (Choose one.)</vt:lpstr>
      <vt:lpstr>PowerPoint Presentation</vt:lpstr>
      <vt:lpstr>Immediately after inflation, we would expect. . . (Choose all that apply.)</vt:lpstr>
      <vt:lpstr>Immediately after inflation, we would expect. . . (Choose all that apply.)</vt:lpstr>
      <vt:lpstr>Consider the ratio of the curvature term to the density term in the first Friedmann equation. Since the end of inflation, that ratio has . . . (Choose one.)</vt:lpstr>
      <vt:lpstr>Consider the ratio of the curvature term to the density term in the first Friedmann equation. Since the end of inflation, that ratio has . . . (Choose one.)</vt:lpstr>
      <vt:lpstr>A scalar field trapped in a local minimum of its potential energy function has . . . (Choose one.)</vt:lpstr>
      <vt:lpstr>A scalar field trapped in a local minimum of its potential energy function has . . . (Choose one.)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Melissa Shivers</dc:creator>
  <cp:lastModifiedBy>Melissa Shivers</cp:lastModifiedBy>
  <cp:revision>1</cp:revision>
  <dcterms:created xsi:type="dcterms:W3CDTF">2025-01-21T14:50:36Z</dcterms:created>
  <dcterms:modified xsi:type="dcterms:W3CDTF">2025-08-22T18:47:51Z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2025-01-20T00:00:00Z</vt:filetime>
  </property>
  <property fmtid="{D5CDD505-2E9C-101B-9397-08002B2CF9AE}" pid="3" name="Creator">
    <vt:lpwstr>TeX</vt:lpwstr>
  </property>
  <property fmtid="{D5CDD505-2E9C-101B-9397-08002B2CF9AE}" pid="4" name="LastSaved">
    <vt:filetime>2025-01-21T00:00:00Z</vt:filetime>
  </property>
  <property fmtid="{D5CDD505-2E9C-101B-9397-08002B2CF9AE}" pid="5" name="PTEX.Fullbanner">
    <vt:lpwstr>This is MiKTeX-pdfTeX 4.19.0 (1.40.26)</vt:lpwstr>
  </property>
  <property fmtid="{D5CDD505-2E9C-101B-9397-08002B2CF9AE}" pid="6" name="Producer">
    <vt:lpwstr>MiKTeX pdfTeX-1.40.26</vt:lpwstr>
  </property>
</Properties>
</file>