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7" r:id="rId2"/>
  </p:sldMasterIdLst>
  <p:sldIdLst>
    <p:sldId id="327" r:id="rId3"/>
    <p:sldId id="328" r:id="rId4"/>
    <p:sldId id="329"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Lst>
  <p:sldSz cx="10058400" cy="7772400"/>
  <p:notesSz cx="10058400" cy="7772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1841" y="95"/>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18819" y="1208797"/>
            <a:ext cx="8257540" cy="1559623"/>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subTitle" idx="4"/>
          </p:nvPr>
        </p:nvSpPr>
        <p:spPr>
          <a:xfrm>
            <a:off x="1508760" y="4352544"/>
            <a:ext cx="7040880" cy="1943100"/>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8/8/2025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8/8/2025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6"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8/8/2025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8/8/2025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8/8/2025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Ref idx="1001">
        <a:schemeClr val="bg1"/>
      </p:bgRef>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8/8/2025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Fel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1DC42-07BD-E11E-4C59-4735215445F0}"/>
              </a:ext>
            </a:extLst>
          </p:cNvPr>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6FECA04C-9DFA-EF01-0BF6-5E0CAA33A398}"/>
              </a:ext>
            </a:extLst>
          </p:cNvPr>
          <p:cNvSpPr>
            <a:spLocks noGrp="1"/>
          </p:cNvSpPr>
          <p:nvPr>
            <p:ph type="ftr" sz="quarter" idx="10"/>
          </p:nvPr>
        </p:nvSpPr>
        <p:spPr/>
        <p:txBody>
          <a:bodyPr/>
          <a:lstStyle/>
          <a:p>
            <a:endParaRPr lang="en-GB"/>
          </a:p>
        </p:txBody>
      </p:sp>
      <p:sp>
        <p:nvSpPr>
          <p:cNvPr id="4" name="Date Placeholder 3">
            <a:extLst>
              <a:ext uri="{FF2B5EF4-FFF2-40B4-BE49-F238E27FC236}">
                <a16:creationId xmlns:a16="http://schemas.microsoft.com/office/drawing/2014/main" id="{6F006023-812C-54DC-C55F-EE2C4C18CF2A}"/>
              </a:ext>
            </a:extLst>
          </p:cNvPr>
          <p:cNvSpPr>
            <a:spLocks noGrp="1"/>
          </p:cNvSpPr>
          <p:nvPr>
            <p:ph type="dt" sz="half" idx="11"/>
          </p:nvPr>
        </p:nvSpPr>
        <p:spPr/>
        <p:txBody>
          <a:bodyPr/>
          <a:lstStyle/>
          <a:p>
            <a:fld id="{1D8BD707-D9CF-40AE-B4C6-C98DA3205C09}" type="datetimeFigureOut">
              <a:rPr lang="en-US" smtClean="0"/>
              <a:t>8/8/2025</a:t>
            </a:fld>
            <a:endParaRPr lang="en-US"/>
          </a:p>
        </p:txBody>
      </p:sp>
      <p:sp>
        <p:nvSpPr>
          <p:cNvPr id="5" name="Slide Number Placeholder 4">
            <a:extLst>
              <a:ext uri="{FF2B5EF4-FFF2-40B4-BE49-F238E27FC236}">
                <a16:creationId xmlns:a16="http://schemas.microsoft.com/office/drawing/2014/main" id="{B7A1F666-BF43-1031-0682-777B5A685281}"/>
              </a:ext>
            </a:extLst>
          </p:cNvPr>
          <p:cNvSpPr>
            <a:spLocks noGrp="1"/>
          </p:cNvSpPr>
          <p:nvPr>
            <p:ph type="sldNum" sz="quarter" idx="12"/>
          </p:nvPr>
        </p:nvSpPr>
        <p:spPr/>
        <p:txBody>
          <a:bodyPr/>
          <a:lstStyle/>
          <a:p>
            <a:fld id="{B6F15528-21DE-4FAA-801E-634DDDAF4B2B}" type="slidenum">
              <a:rPr lang="en-GB" smtClean="0"/>
              <a:t>‹#›</a:t>
            </a:fld>
            <a:endParaRPr lang="en-GB"/>
          </a:p>
        </p:txBody>
      </p:sp>
    </p:spTree>
    <p:extLst>
      <p:ext uri="{BB962C8B-B14F-4D97-AF65-F5344CB8AC3E}">
        <p14:creationId xmlns:p14="http://schemas.microsoft.com/office/powerpoint/2010/main" val="3722366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18819" y="1208797"/>
            <a:ext cx="8254365" cy="782955"/>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707758" y="2042037"/>
            <a:ext cx="8267065" cy="3556000"/>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8/8/2025</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1562AE"/>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18819" y="1208797"/>
            <a:ext cx="8255634" cy="1162685"/>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718819" y="1208797"/>
            <a:ext cx="8256270" cy="1921510"/>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8/8/2025</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pic>
        <p:nvPicPr>
          <p:cNvPr id="9" name="Picture 8" descr="A yellow paper plane and a rocket&#10;&#10;AI-generated content may be incorrect.">
            <a:extLst>
              <a:ext uri="{FF2B5EF4-FFF2-40B4-BE49-F238E27FC236}">
                <a16:creationId xmlns:a16="http://schemas.microsoft.com/office/drawing/2014/main" id="{F7A73385-4428-A088-86F9-970767D77A20}"/>
              </a:ext>
            </a:extLst>
          </p:cNvPr>
          <p:cNvPicPr>
            <a:picLocks noChangeAspect="1"/>
          </p:cNvPicPr>
          <p:nvPr userDrawn="1"/>
        </p:nvPicPr>
        <p:blipFill>
          <a:blip r:embed="rId4" cstate="print">
            <a:alphaModFix amt="50000"/>
            <a:extLst>
              <a:ext uri="{BEBA8EAE-BF5A-486C-A8C5-ECC9F3942E4B}">
                <a14:imgProps xmlns:a14="http://schemas.microsoft.com/office/drawing/2010/main">
                  <a14:imgLayer r:embed="rId5">
                    <a14:imgEffect>
                      <a14:backgroundRemoval t="7290" b="65606" l="20605" r="70303">
                        <a14:backgroundMark x1="62767" y1="19669" x2="37869" y2="32472"/>
                        <a14:backgroundMark x1="37869" y1="32472" x2="35734" y2="43659"/>
                        <a14:backgroundMark x1="35734" y1="43659" x2="46751" y2="50363"/>
                        <a14:backgroundMark x1="46751" y1="50363" x2="57269" y2="43013"/>
                        <a14:backgroundMark x1="57269" y1="43013" x2="67833" y2="27383"/>
                        <a14:backgroundMark x1="67833" y1="27383" x2="64244" y2="21365"/>
                        <a14:backgroundMark x1="64244" y1="21365" x2="61472" y2="19588"/>
                      </a14:backgroundRemoval>
                    </a14:imgEffect>
                  </a14:imgLayer>
                </a14:imgProps>
              </a:ext>
              <a:ext uri="{28A0092B-C50C-407E-A947-70E740481C1C}">
                <a14:useLocalDpi xmlns:a14="http://schemas.microsoft.com/office/drawing/2010/main" val="0"/>
              </a:ext>
            </a:extLst>
          </a:blip>
          <a:srcRect l="19393" t="5556" r="45000" b="56734"/>
          <a:stretch/>
        </p:blipFill>
        <p:spPr>
          <a:xfrm rot="385384">
            <a:off x="91290" y="3823712"/>
            <a:ext cx="5257297" cy="3132000"/>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 id="2147483666" r:id="rId2"/>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59D697B8-20CB-225A-3B9F-BFE8A915FD9A}"/>
              </a:ext>
            </a:extLst>
          </p:cNvPr>
          <p:cNvSpPr txBox="1">
            <a:spLocks/>
          </p:cNvSpPr>
          <p:nvPr/>
        </p:nvSpPr>
        <p:spPr>
          <a:xfrm>
            <a:off x="3184461" y="228600"/>
            <a:ext cx="3689479" cy="507189"/>
          </a:xfrm>
          <a:prstGeom prst="rect">
            <a:avLst/>
          </a:prstGeom>
        </p:spPr>
        <p:txBody>
          <a:bodyPr vert="horz" wrap="square" lIns="0" tIns="14604" rIns="0" bIns="0" rtlCol="0">
            <a:spAutoFit/>
          </a:bodyPr>
          <a:lstStyle>
            <a:lvl1pPr>
              <a:defRPr sz="2450" b="0" i="0">
                <a:solidFill>
                  <a:schemeClr val="tx1"/>
                </a:solidFill>
                <a:latin typeface="Times New Roman"/>
                <a:ea typeface="+mj-ea"/>
                <a:cs typeface="Times New Roman"/>
              </a:defRPr>
            </a:lvl1pPr>
          </a:lstStyle>
          <a:p>
            <a:pPr marL="12700">
              <a:spcBef>
                <a:spcPts val="114"/>
              </a:spcBef>
            </a:pPr>
            <a:r>
              <a:rPr lang="en-GB" sz="3200" b="1" dirty="0">
                <a:solidFill>
                  <a:schemeClr val="bg1"/>
                </a:solidFill>
                <a:latin typeface="Book Antiqua"/>
                <a:cs typeface="Book Antiqua"/>
              </a:rPr>
              <a:t>Clicker</a:t>
            </a:r>
            <a:r>
              <a:rPr lang="en-GB" sz="3200" b="1" spc="505" dirty="0">
                <a:solidFill>
                  <a:schemeClr val="bg1"/>
                </a:solidFill>
                <a:latin typeface="Book Antiqua"/>
                <a:cs typeface="Book Antiqua"/>
              </a:rPr>
              <a:t> </a:t>
            </a:r>
            <a:r>
              <a:rPr lang="en-GB" sz="3200" b="1" spc="-10" dirty="0">
                <a:solidFill>
                  <a:schemeClr val="bg1"/>
                </a:solidFill>
                <a:latin typeface="Book Antiqua"/>
                <a:cs typeface="Book Antiqua"/>
              </a:rPr>
              <a:t>Questions</a:t>
            </a:r>
            <a:endParaRPr lang="en-GB" sz="3200" dirty="0">
              <a:solidFill>
                <a:schemeClr val="bg1"/>
              </a:solidFill>
              <a:latin typeface="Book Antiqua"/>
              <a:cs typeface="Book Antiqua"/>
            </a:endParaRPr>
          </a:p>
        </p:txBody>
      </p:sp>
      <p:sp>
        <p:nvSpPr>
          <p:cNvPr id="5" name="object 3">
            <a:extLst>
              <a:ext uri="{FF2B5EF4-FFF2-40B4-BE49-F238E27FC236}">
                <a16:creationId xmlns:a16="http://schemas.microsoft.com/office/drawing/2014/main" id="{FF7DE158-BA84-8546-63B0-82EC96D0B7F7}"/>
              </a:ext>
            </a:extLst>
          </p:cNvPr>
          <p:cNvSpPr txBox="1"/>
          <p:nvPr/>
        </p:nvSpPr>
        <p:spPr>
          <a:xfrm>
            <a:off x="876300" y="2209800"/>
            <a:ext cx="8305800" cy="5429691"/>
          </a:xfrm>
          <a:prstGeom prst="rect">
            <a:avLst/>
          </a:prstGeom>
        </p:spPr>
        <p:txBody>
          <a:bodyPr vert="horz" wrap="square" lIns="0" tIns="14604" rIns="0" bIns="0" rtlCol="0">
            <a:spAutoFit/>
          </a:bodyPr>
          <a:lstStyle/>
          <a:p>
            <a:pPr marR="13335" algn="ctr">
              <a:lnSpc>
                <a:spcPct val="100000"/>
              </a:lnSpc>
              <a:spcBef>
                <a:spcPts val="114"/>
              </a:spcBef>
            </a:pPr>
            <a:r>
              <a:rPr lang="en-GB" sz="4000" b="0" i="1" spc="-95" dirty="0">
                <a:solidFill>
                  <a:srgbClr val="68C4E2"/>
                </a:solidFill>
                <a:latin typeface="Bookman Old Style"/>
                <a:cs typeface="Bookman Old Style"/>
              </a:rPr>
              <a:t>Modern</a:t>
            </a:r>
            <a:r>
              <a:rPr lang="en-GB" sz="4000" b="0" i="1" spc="-50" dirty="0">
                <a:solidFill>
                  <a:srgbClr val="68C4E2"/>
                </a:solidFill>
                <a:latin typeface="Bookman Old Style"/>
                <a:cs typeface="Bookman Old Style"/>
              </a:rPr>
              <a:t> </a:t>
            </a:r>
            <a:r>
              <a:rPr lang="en-GB" sz="4000" b="0" i="1" spc="-10" dirty="0">
                <a:solidFill>
                  <a:srgbClr val="68C4E2"/>
                </a:solidFill>
                <a:latin typeface="Bookman Old Style"/>
                <a:cs typeface="Bookman Old Style"/>
              </a:rPr>
              <a:t>Physics</a:t>
            </a:r>
          </a:p>
          <a:p>
            <a:pPr marL="0" marR="0" lvl="0" indent="0" algn="ctr" defTabSz="914400" eaLnBrk="1" fontAlgn="auto" latinLnBrk="0" hangingPunct="1">
              <a:lnSpc>
                <a:spcPct val="100000"/>
              </a:lnSpc>
              <a:spcBef>
                <a:spcPts val="1795"/>
              </a:spcBef>
              <a:spcAft>
                <a:spcPts val="0"/>
              </a:spcAft>
              <a:buClrTx/>
              <a:buSzTx/>
              <a:buFontTx/>
              <a:buNone/>
              <a:tabLst/>
              <a:defRPr/>
            </a:pPr>
            <a:r>
              <a:rPr kumimoji="0" lang="en-GB" sz="2800" b="0" i="0" u="none" strike="noStrike" kern="0" cap="none" spc="0" normalizeH="0" baseline="0" noProof="0" dirty="0">
                <a:ln>
                  <a:noFill/>
                </a:ln>
                <a:solidFill>
                  <a:schemeClr val="bg1"/>
                </a:solidFill>
                <a:effectLst/>
                <a:uLnTx/>
                <a:uFillTx/>
                <a:latin typeface="Times New Roman"/>
                <a:cs typeface="Times New Roman"/>
              </a:rPr>
              <a:t>by</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70" normalizeH="0" baseline="0" noProof="0" dirty="0">
                <a:ln>
                  <a:noFill/>
                </a:ln>
                <a:solidFill>
                  <a:schemeClr val="bg1"/>
                </a:solidFill>
                <a:effectLst/>
                <a:uLnTx/>
                <a:uFillTx/>
                <a:latin typeface="Times New Roman"/>
                <a:cs typeface="Times New Roman"/>
              </a:rPr>
              <a:t>Gary</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0" normalizeH="0" baseline="0" noProof="0" dirty="0">
                <a:ln>
                  <a:noFill/>
                </a:ln>
                <a:solidFill>
                  <a:schemeClr val="bg1"/>
                </a:solidFill>
                <a:effectLst/>
                <a:uLnTx/>
                <a:uFillTx/>
                <a:latin typeface="Times New Roman"/>
                <a:cs typeface="Times New Roman"/>
              </a:rPr>
              <a:t>Felder</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70" normalizeH="0" baseline="0" noProof="0" dirty="0">
                <a:ln>
                  <a:noFill/>
                </a:ln>
                <a:solidFill>
                  <a:schemeClr val="bg1"/>
                </a:solidFill>
                <a:effectLst/>
                <a:uLnTx/>
                <a:uFillTx/>
                <a:latin typeface="Times New Roman"/>
                <a:cs typeface="Times New Roman"/>
              </a:rPr>
              <a:t>and</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0" normalizeH="0" baseline="0" noProof="0" dirty="0">
                <a:ln>
                  <a:noFill/>
                </a:ln>
                <a:solidFill>
                  <a:schemeClr val="bg1"/>
                </a:solidFill>
                <a:effectLst/>
                <a:uLnTx/>
                <a:uFillTx/>
                <a:latin typeface="Times New Roman"/>
                <a:cs typeface="Times New Roman"/>
              </a:rPr>
              <a:t>Kenny</a:t>
            </a:r>
            <a:r>
              <a:rPr kumimoji="0" lang="en-GB" sz="2800" b="0" i="0" u="none" strike="noStrike" kern="0" cap="none" spc="215" normalizeH="0" baseline="0" noProof="0" dirty="0">
                <a:ln>
                  <a:noFill/>
                </a:ln>
                <a:solidFill>
                  <a:schemeClr val="bg1"/>
                </a:solidFill>
                <a:effectLst/>
                <a:uLnTx/>
                <a:uFillTx/>
                <a:latin typeface="Times New Roman"/>
                <a:cs typeface="Times New Roman"/>
              </a:rPr>
              <a:t> </a:t>
            </a:r>
            <a:r>
              <a:rPr kumimoji="0" lang="en-GB" sz="2800" b="0" i="0" u="none" strike="noStrike" kern="0" cap="none" spc="-10" normalizeH="0" baseline="0" noProof="0" dirty="0">
                <a:ln>
                  <a:noFill/>
                </a:ln>
                <a:solidFill>
                  <a:schemeClr val="bg1"/>
                </a:solidFill>
                <a:effectLst/>
                <a:uLnTx/>
                <a:uFillTx/>
                <a:latin typeface="Times New Roman"/>
                <a:cs typeface="Times New Roman"/>
              </a:rPr>
              <a:t>Felder</a:t>
            </a:r>
            <a:endParaRPr kumimoji="0" lang="en-GB" sz="2800" b="0" i="0" u="none" strike="noStrike" kern="0" cap="none" spc="0" normalizeH="0" baseline="0" noProof="0" dirty="0">
              <a:ln>
                <a:noFill/>
              </a:ln>
              <a:solidFill>
                <a:schemeClr val="bg1"/>
              </a:solidFill>
              <a:effectLst/>
              <a:uLnTx/>
              <a:uFillTx/>
              <a:latin typeface="Times New Roman"/>
              <a:cs typeface="Times New Roman"/>
            </a:endParaRPr>
          </a:p>
          <a:p>
            <a:pPr marR="13335" algn="ctr">
              <a:lnSpc>
                <a:spcPct val="100000"/>
              </a:lnSpc>
              <a:spcBef>
                <a:spcPts val="114"/>
              </a:spcBef>
            </a:pPr>
            <a:endParaRPr lang="en-GB" sz="2050" dirty="0">
              <a:solidFill>
                <a:schemeClr val="bg1"/>
              </a:solidFill>
              <a:latin typeface="Bookman Old Style"/>
              <a:cs typeface="Bookman Old Style"/>
            </a:endParaRPr>
          </a:p>
          <a:p>
            <a:pPr algn="ctr">
              <a:lnSpc>
                <a:spcPct val="100000"/>
              </a:lnSpc>
              <a:spcBef>
                <a:spcPts val="30"/>
              </a:spcBef>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r>
              <a:rPr lang="en-GB" sz="2050" dirty="0">
                <a:solidFill>
                  <a:schemeClr val="bg1"/>
                </a:solidFill>
                <a:latin typeface="Times New Roman"/>
                <a:cs typeface="Times New Roman"/>
              </a:rPr>
              <a:t>Cambridge</a:t>
            </a:r>
            <a:r>
              <a:rPr lang="en-GB" sz="2050" spc="-35" dirty="0">
                <a:solidFill>
                  <a:schemeClr val="bg1"/>
                </a:solidFill>
                <a:latin typeface="Times New Roman"/>
                <a:cs typeface="Times New Roman"/>
              </a:rPr>
              <a:t> </a:t>
            </a:r>
            <a:r>
              <a:rPr lang="en-GB" sz="2050" spc="-10" dirty="0">
                <a:solidFill>
                  <a:schemeClr val="bg1"/>
                </a:solidFill>
                <a:latin typeface="Times New Roman"/>
                <a:cs typeface="Times New Roman"/>
              </a:rPr>
              <a:t>University</a:t>
            </a:r>
            <a:r>
              <a:rPr lang="en-GB" sz="2050" spc="-25" dirty="0">
                <a:solidFill>
                  <a:schemeClr val="bg1"/>
                </a:solidFill>
                <a:latin typeface="Times New Roman"/>
                <a:cs typeface="Times New Roman"/>
              </a:rPr>
              <a:t> </a:t>
            </a:r>
            <a:r>
              <a:rPr lang="en-GB" sz="2050" spc="-10" dirty="0">
                <a:solidFill>
                  <a:schemeClr val="bg1"/>
                </a:solidFill>
                <a:latin typeface="Times New Roman"/>
                <a:cs typeface="Times New Roman"/>
              </a:rPr>
              <a:t>Press</a:t>
            </a:r>
          </a:p>
          <a:p>
            <a:pPr marL="1286510" marR="1279525" algn="ctr">
              <a:lnSpc>
                <a:spcPct val="101200"/>
              </a:lnSpc>
            </a:pPr>
            <a:r>
              <a:rPr lang="en-GB" sz="2050" spc="-10" dirty="0">
                <a:solidFill>
                  <a:srgbClr val="68C4E2"/>
                </a:solidFill>
                <a:latin typeface="Times New Roman"/>
                <a:cs typeface="Times New Roman"/>
              </a:rPr>
              <a:t>cambridge.org/core/resources/</a:t>
            </a:r>
            <a:r>
              <a:rPr lang="en-GB" sz="2050" spc="-10" dirty="0" err="1">
                <a:solidFill>
                  <a:srgbClr val="68C4E2"/>
                </a:solidFill>
                <a:latin typeface="Times New Roman"/>
                <a:cs typeface="Times New Roman"/>
              </a:rPr>
              <a:t>felder-modernphysics</a:t>
            </a:r>
            <a:r>
              <a:rPr lang="en-GB" sz="2050" spc="-10" dirty="0">
                <a:solidFill>
                  <a:srgbClr val="68C4E2"/>
                </a:solidFill>
                <a:latin typeface="Times New Roman"/>
                <a:cs typeface="Times New Roman"/>
              </a:rPr>
              <a:t>/ </a:t>
            </a:r>
            <a:r>
              <a:rPr lang="en-GB" sz="2050" spc="-10" dirty="0">
                <a:solidFill>
                  <a:schemeClr val="bg1"/>
                </a:solidFill>
                <a:latin typeface="Times New Roman"/>
                <a:cs typeface="Times New Roman"/>
              </a:rPr>
              <a:t>felderbooks.com</a:t>
            </a:r>
          </a:p>
          <a:p>
            <a:pPr marL="1286510" marR="1279525" algn="ctr">
              <a:lnSpc>
                <a:spcPct val="101200"/>
              </a:lnSpc>
            </a:pPr>
            <a:endParaRPr lang="en-GB" sz="2050" dirty="0">
              <a:solidFill>
                <a:schemeClr val="bg1"/>
              </a:solidFill>
              <a:latin typeface="Times New Roman"/>
              <a:cs typeface="Times New Roman"/>
            </a:endParaRPr>
          </a:p>
          <a:p>
            <a:pPr>
              <a:lnSpc>
                <a:spcPct val="100000"/>
              </a:lnSpc>
            </a:pPr>
            <a:endParaRPr lang="en-GB" sz="2000" dirty="0">
              <a:solidFill>
                <a:schemeClr val="bg1"/>
              </a:solidFill>
              <a:latin typeface="Times New Roman"/>
              <a:cs typeface="Times New Roman"/>
            </a:endParaRPr>
          </a:p>
        </p:txBody>
      </p:sp>
    </p:spTree>
    <p:extLst>
      <p:ext uri="{BB962C8B-B14F-4D97-AF65-F5344CB8AC3E}">
        <p14:creationId xmlns:p14="http://schemas.microsoft.com/office/powerpoint/2010/main" val="33448784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2902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2.1.</a:t>
            </a:r>
            <a:r>
              <a:rPr sz="1200" spc="245" dirty="0">
                <a:latin typeface="Times New Roman"/>
                <a:cs typeface="Times New Roman"/>
              </a:rPr>
              <a:t>  </a:t>
            </a:r>
            <a:r>
              <a:rPr sz="1200" dirty="0">
                <a:latin typeface="Times New Roman"/>
                <a:cs typeface="Times New Roman"/>
              </a:rPr>
              <a:t>SPACETIME</a:t>
            </a:r>
            <a:r>
              <a:rPr sz="1200" spc="170" dirty="0">
                <a:latin typeface="Times New Roman"/>
                <a:cs typeface="Times New Roman"/>
              </a:rPr>
              <a:t> </a:t>
            </a:r>
            <a:r>
              <a:rPr sz="1200" spc="-10" dirty="0">
                <a:latin typeface="Times New Roman"/>
                <a:cs typeface="Times New Roman"/>
              </a:rPr>
              <a:t>DIAGRAMS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4338320" algn="l"/>
              </a:tabLst>
            </a:pPr>
            <a:r>
              <a:rPr dirty="0"/>
              <a:t>Which</a:t>
            </a:r>
            <a:r>
              <a:rPr spc="155" dirty="0"/>
              <a:t> </a:t>
            </a:r>
            <a:r>
              <a:rPr dirty="0"/>
              <a:t>of</a:t>
            </a:r>
            <a:r>
              <a:rPr spc="155" dirty="0"/>
              <a:t> </a:t>
            </a:r>
            <a:r>
              <a:rPr dirty="0"/>
              <a:t>the</a:t>
            </a:r>
            <a:r>
              <a:rPr spc="155" dirty="0"/>
              <a:t> </a:t>
            </a:r>
            <a:r>
              <a:rPr spc="-60" dirty="0"/>
              <a:t>following</a:t>
            </a:r>
            <a:r>
              <a:rPr spc="155" dirty="0"/>
              <a:t> </a:t>
            </a:r>
            <a:r>
              <a:rPr dirty="0"/>
              <a:t>represent</a:t>
            </a:r>
            <a:r>
              <a:rPr spc="155" dirty="0"/>
              <a:t> </a:t>
            </a:r>
            <a:r>
              <a:rPr dirty="0"/>
              <a:t>possible</a:t>
            </a:r>
            <a:r>
              <a:rPr spc="155" dirty="0"/>
              <a:t> </a:t>
            </a:r>
            <a:r>
              <a:rPr dirty="0"/>
              <a:t>world</a:t>
            </a:r>
            <a:r>
              <a:rPr spc="150" dirty="0"/>
              <a:t> </a:t>
            </a:r>
            <a:r>
              <a:rPr dirty="0"/>
              <a:t>lines</a:t>
            </a:r>
            <a:r>
              <a:rPr spc="155" dirty="0"/>
              <a:t> </a:t>
            </a:r>
            <a:r>
              <a:rPr dirty="0"/>
              <a:t>for</a:t>
            </a:r>
            <a:r>
              <a:rPr spc="155" dirty="0"/>
              <a:t> </a:t>
            </a:r>
            <a:r>
              <a:rPr dirty="0"/>
              <a:t>a</a:t>
            </a:r>
            <a:r>
              <a:rPr spc="155" dirty="0"/>
              <a:t> </a:t>
            </a:r>
            <a:r>
              <a:rPr spc="-10" dirty="0"/>
              <a:t>radio message</a:t>
            </a:r>
            <a:r>
              <a:rPr spc="40" dirty="0"/>
              <a:t> </a:t>
            </a:r>
            <a:r>
              <a:rPr dirty="0"/>
              <a:t>traveling</a:t>
            </a:r>
            <a:r>
              <a:rPr spc="45" dirty="0"/>
              <a:t> </a:t>
            </a:r>
            <a:r>
              <a:rPr dirty="0"/>
              <a:t>through</a:t>
            </a:r>
            <a:r>
              <a:rPr spc="50" dirty="0"/>
              <a:t> </a:t>
            </a:r>
            <a:r>
              <a:rPr spc="-10" dirty="0"/>
              <a:t>space?</a:t>
            </a:r>
            <a:r>
              <a:rPr dirty="0"/>
              <a:t>	(Choose</a:t>
            </a:r>
            <a:r>
              <a:rPr spc="-65" dirty="0"/>
              <a:t> </a:t>
            </a:r>
            <a:r>
              <a:rPr spc="-10" dirty="0"/>
              <a:t>one.)</a:t>
            </a:r>
          </a:p>
        </p:txBody>
      </p:sp>
      <p:pic>
        <p:nvPicPr>
          <p:cNvPr id="5" name="object 5"/>
          <p:cNvPicPr/>
          <p:nvPr/>
        </p:nvPicPr>
        <p:blipFill>
          <a:blip r:embed="rId2" cstate="print"/>
          <a:stretch>
            <a:fillRect/>
          </a:stretch>
        </p:blipFill>
        <p:spPr>
          <a:xfrm>
            <a:off x="734948" y="2024097"/>
            <a:ext cx="1227536" cy="1278969"/>
          </a:xfrm>
          <a:prstGeom prst="rect">
            <a:avLst/>
          </a:prstGeom>
        </p:spPr>
      </p:pic>
      <p:sp>
        <p:nvSpPr>
          <p:cNvPr id="6" name="object 6"/>
          <p:cNvSpPr txBox="1"/>
          <p:nvPr/>
        </p:nvSpPr>
        <p:spPr>
          <a:xfrm>
            <a:off x="707758" y="3432675"/>
            <a:ext cx="1844675" cy="317627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25" dirty="0">
                <a:latin typeface="Times New Roman"/>
                <a:cs typeface="Times New Roman"/>
              </a:rPr>
              <a:t>Red</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spc="-10" dirty="0">
                <a:latin typeface="Times New Roman"/>
                <a:cs typeface="Times New Roman"/>
              </a:rPr>
              <a:t>Orange</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spc="-10" dirty="0">
                <a:latin typeface="Times New Roman"/>
                <a:cs typeface="Times New Roman"/>
              </a:rPr>
              <a:t>Yellow</a:t>
            </a:r>
            <a:endParaRPr sz="2450">
              <a:latin typeface="Times New Roman"/>
              <a:cs typeface="Times New Roman"/>
            </a:endParaRPr>
          </a:p>
          <a:p>
            <a:pPr marL="393700" indent="-374015">
              <a:lnSpc>
                <a:spcPct val="100000"/>
              </a:lnSpc>
              <a:spcBef>
                <a:spcPts val="1045"/>
              </a:spcBef>
              <a:buAutoNum type="alphaUcPeriod"/>
              <a:tabLst>
                <a:tab pos="393700" algn="l"/>
              </a:tabLst>
            </a:pPr>
            <a:r>
              <a:rPr sz="2450" spc="-10" dirty="0">
                <a:latin typeface="Times New Roman"/>
                <a:cs typeface="Times New Roman"/>
              </a:rPr>
              <a:t>Green</a:t>
            </a:r>
            <a:endParaRPr sz="2450">
              <a:latin typeface="Times New Roman"/>
              <a:cs typeface="Times New Roman"/>
            </a:endParaRPr>
          </a:p>
          <a:p>
            <a:pPr marL="394335" indent="-349885">
              <a:lnSpc>
                <a:spcPct val="100000"/>
              </a:lnSpc>
              <a:spcBef>
                <a:spcPts val="1045"/>
              </a:spcBef>
              <a:buAutoNum type="alphaUcPeriod"/>
              <a:tabLst>
                <a:tab pos="394335" algn="l"/>
              </a:tabLst>
            </a:pPr>
            <a:r>
              <a:rPr sz="2450" spc="-20" dirty="0">
                <a:latin typeface="Times New Roman"/>
                <a:cs typeface="Times New Roman"/>
              </a:rPr>
              <a:t>Blue</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2902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2.1.</a:t>
            </a:r>
            <a:r>
              <a:rPr sz="1200" spc="245" dirty="0">
                <a:latin typeface="Times New Roman"/>
                <a:cs typeface="Times New Roman"/>
              </a:rPr>
              <a:t>  </a:t>
            </a:r>
            <a:r>
              <a:rPr sz="1200" dirty="0">
                <a:latin typeface="Times New Roman"/>
                <a:cs typeface="Times New Roman"/>
              </a:rPr>
              <a:t>SPACETIME</a:t>
            </a:r>
            <a:r>
              <a:rPr sz="1200" spc="170" dirty="0">
                <a:latin typeface="Times New Roman"/>
                <a:cs typeface="Times New Roman"/>
              </a:rPr>
              <a:t> </a:t>
            </a:r>
            <a:r>
              <a:rPr sz="1200" spc="-10" dirty="0">
                <a:latin typeface="Times New Roman"/>
                <a:cs typeface="Times New Roman"/>
              </a:rPr>
              <a:t>DIAGRAMS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6270" cy="403225"/>
          </a:xfrm>
          <a:prstGeom prst="rect">
            <a:avLst/>
          </a:prstGeom>
        </p:spPr>
        <p:txBody>
          <a:bodyPr vert="horz" wrap="square" lIns="0" tIns="15875" rIns="0" bIns="0" rtlCol="0">
            <a:spAutoFit/>
          </a:bodyPr>
          <a:lstStyle/>
          <a:p>
            <a:pPr marL="12700">
              <a:lnSpc>
                <a:spcPct val="100000"/>
              </a:lnSpc>
              <a:spcBef>
                <a:spcPts val="125"/>
              </a:spcBef>
            </a:pPr>
            <a:r>
              <a:rPr spc="-40" dirty="0"/>
              <a:t>For</a:t>
            </a:r>
            <a:r>
              <a:rPr spc="-75" dirty="0"/>
              <a:t> </a:t>
            </a:r>
            <a:r>
              <a:rPr spc="-45" dirty="0"/>
              <a:t>each</a:t>
            </a:r>
            <a:r>
              <a:rPr spc="-65" dirty="0"/>
              <a:t> </a:t>
            </a:r>
            <a:r>
              <a:rPr dirty="0"/>
              <a:t>pair</a:t>
            </a:r>
            <a:r>
              <a:rPr spc="-75" dirty="0"/>
              <a:t> </a:t>
            </a:r>
            <a:r>
              <a:rPr spc="-120" dirty="0"/>
              <a:t>of</a:t>
            </a:r>
            <a:r>
              <a:rPr spc="-65" dirty="0"/>
              <a:t> </a:t>
            </a:r>
            <a:r>
              <a:rPr dirty="0"/>
              <a:t>points</a:t>
            </a:r>
            <a:r>
              <a:rPr spc="-75" dirty="0"/>
              <a:t> </a:t>
            </a:r>
            <a:r>
              <a:rPr spc="-60" dirty="0"/>
              <a:t>given</a:t>
            </a:r>
            <a:r>
              <a:rPr spc="-65" dirty="0"/>
              <a:t> </a:t>
            </a:r>
            <a:r>
              <a:rPr spc="-55" dirty="0"/>
              <a:t>below,</a:t>
            </a:r>
            <a:r>
              <a:rPr spc="-20" dirty="0"/>
              <a:t> </a:t>
            </a:r>
            <a:r>
              <a:rPr spc="-70" dirty="0"/>
              <a:t>is</a:t>
            </a:r>
            <a:r>
              <a:rPr spc="-75" dirty="0"/>
              <a:t> </a:t>
            </a:r>
            <a:r>
              <a:rPr dirty="0"/>
              <a:t>their</a:t>
            </a:r>
            <a:r>
              <a:rPr spc="-70" dirty="0"/>
              <a:t> </a:t>
            </a:r>
            <a:r>
              <a:rPr dirty="0"/>
              <a:t>separation</a:t>
            </a:r>
            <a:r>
              <a:rPr spc="-70" dirty="0"/>
              <a:t> </a:t>
            </a:r>
            <a:r>
              <a:rPr dirty="0"/>
              <a:t>A)</a:t>
            </a:r>
            <a:r>
              <a:rPr spc="-70" dirty="0"/>
              <a:t> </a:t>
            </a:r>
            <a:r>
              <a:rPr spc="-10" dirty="0"/>
              <a:t>spacelike,</a:t>
            </a:r>
          </a:p>
        </p:txBody>
      </p:sp>
      <p:sp>
        <p:nvSpPr>
          <p:cNvPr id="5" name="object 5"/>
          <p:cNvSpPr txBox="1"/>
          <p:nvPr/>
        </p:nvSpPr>
        <p:spPr>
          <a:xfrm>
            <a:off x="718819" y="1605583"/>
            <a:ext cx="3502025" cy="403225"/>
          </a:xfrm>
          <a:prstGeom prst="rect">
            <a:avLst/>
          </a:prstGeom>
        </p:spPr>
        <p:txBody>
          <a:bodyPr vert="horz" wrap="square" lIns="0" tIns="15875" rIns="0" bIns="0" rtlCol="0">
            <a:spAutoFit/>
          </a:bodyPr>
          <a:lstStyle/>
          <a:p>
            <a:pPr marL="12700">
              <a:lnSpc>
                <a:spcPct val="100000"/>
              </a:lnSpc>
              <a:spcBef>
                <a:spcPts val="125"/>
              </a:spcBef>
            </a:pPr>
            <a:r>
              <a:rPr sz="2450" dirty="0">
                <a:latin typeface="Times New Roman"/>
                <a:cs typeface="Times New Roman"/>
              </a:rPr>
              <a:t>B)</a:t>
            </a:r>
            <a:r>
              <a:rPr sz="2450" spc="85" dirty="0">
                <a:latin typeface="Times New Roman"/>
                <a:cs typeface="Times New Roman"/>
              </a:rPr>
              <a:t> </a:t>
            </a:r>
            <a:r>
              <a:rPr sz="2450" dirty="0">
                <a:latin typeface="Times New Roman"/>
                <a:cs typeface="Times New Roman"/>
              </a:rPr>
              <a:t>timelike,</a:t>
            </a:r>
            <a:r>
              <a:rPr sz="2450" spc="95" dirty="0">
                <a:latin typeface="Times New Roman"/>
                <a:cs typeface="Times New Roman"/>
              </a:rPr>
              <a:t> </a:t>
            </a:r>
            <a:r>
              <a:rPr sz="2450" dirty="0">
                <a:latin typeface="Times New Roman"/>
                <a:cs typeface="Times New Roman"/>
              </a:rPr>
              <a:t>or</a:t>
            </a:r>
            <a:r>
              <a:rPr sz="2450" spc="95" dirty="0">
                <a:latin typeface="Times New Roman"/>
                <a:cs typeface="Times New Roman"/>
              </a:rPr>
              <a:t> </a:t>
            </a:r>
            <a:r>
              <a:rPr sz="2450" dirty="0">
                <a:latin typeface="Times New Roman"/>
                <a:cs typeface="Times New Roman"/>
              </a:rPr>
              <a:t>C)</a:t>
            </a:r>
            <a:r>
              <a:rPr sz="2450" spc="95" dirty="0">
                <a:latin typeface="Times New Roman"/>
                <a:cs typeface="Times New Roman"/>
              </a:rPr>
              <a:t> </a:t>
            </a:r>
            <a:r>
              <a:rPr sz="2450" spc="-25" dirty="0">
                <a:latin typeface="Times New Roman"/>
                <a:cs typeface="Times New Roman"/>
              </a:rPr>
              <a:t>lightlike?</a:t>
            </a:r>
            <a:endParaRPr sz="2450">
              <a:latin typeface="Times New Roman"/>
              <a:cs typeface="Times New Roman"/>
            </a:endParaRPr>
          </a:p>
        </p:txBody>
      </p:sp>
      <p:pic>
        <p:nvPicPr>
          <p:cNvPr id="6" name="object 6"/>
          <p:cNvPicPr/>
          <p:nvPr/>
        </p:nvPicPr>
        <p:blipFill>
          <a:blip r:embed="rId2" cstate="print"/>
          <a:stretch>
            <a:fillRect/>
          </a:stretch>
        </p:blipFill>
        <p:spPr>
          <a:xfrm>
            <a:off x="734948" y="2041293"/>
            <a:ext cx="1227536" cy="1278969"/>
          </a:xfrm>
          <a:prstGeom prst="rect">
            <a:avLst/>
          </a:prstGeom>
        </p:spPr>
      </p:pic>
      <p:sp>
        <p:nvSpPr>
          <p:cNvPr id="7" name="object 7"/>
          <p:cNvSpPr txBox="1"/>
          <p:nvPr/>
        </p:nvSpPr>
        <p:spPr>
          <a:xfrm>
            <a:off x="793191" y="3449883"/>
            <a:ext cx="1267460" cy="2050414"/>
          </a:xfrm>
          <a:prstGeom prst="rect">
            <a:avLst/>
          </a:prstGeom>
        </p:spPr>
        <p:txBody>
          <a:bodyPr vert="horz" wrap="square" lIns="0" tIns="144780" rIns="0" bIns="0" rtlCol="0">
            <a:spAutoFit/>
          </a:bodyPr>
          <a:lstStyle/>
          <a:p>
            <a:pPr marL="12700">
              <a:lnSpc>
                <a:spcPct val="100000"/>
              </a:lnSpc>
              <a:spcBef>
                <a:spcPts val="1140"/>
              </a:spcBef>
            </a:pPr>
            <a:r>
              <a:rPr sz="2450" dirty="0">
                <a:latin typeface="Times New Roman"/>
                <a:cs typeface="Times New Roman"/>
              </a:rPr>
              <a:t>1.</a:t>
            </a:r>
            <a:r>
              <a:rPr sz="2450" spc="-55" dirty="0">
                <a:latin typeface="Times New Roman"/>
                <a:cs typeface="Times New Roman"/>
              </a:rPr>
              <a:t> </a:t>
            </a:r>
            <a:r>
              <a:rPr sz="2450" dirty="0">
                <a:latin typeface="Times New Roman"/>
                <a:cs typeface="Times New Roman"/>
              </a:rPr>
              <a:t>1</a:t>
            </a:r>
            <a:r>
              <a:rPr sz="2450" spc="105" dirty="0">
                <a:latin typeface="Times New Roman"/>
                <a:cs typeface="Times New Roman"/>
              </a:rPr>
              <a:t> </a:t>
            </a:r>
            <a:r>
              <a:rPr sz="2450" dirty="0">
                <a:latin typeface="Times New Roman"/>
                <a:cs typeface="Times New Roman"/>
              </a:rPr>
              <a:t>and</a:t>
            </a:r>
            <a:r>
              <a:rPr sz="2450" spc="105" dirty="0">
                <a:latin typeface="Times New Roman"/>
                <a:cs typeface="Times New Roman"/>
              </a:rPr>
              <a:t> </a:t>
            </a:r>
            <a:r>
              <a:rPr sz="2450" spc="-50" dirty="0">
                <a:latin typeface="Times New Roman"/>
                <a:cs typeface="Times New Roman"/>
              </a:rPr>
              <a:t>2</a:t>
            </a:r>
            <a:endParaRPr sz="2450">
              <a:latin typeface="Times New Roman"/>
              <a:cs typeface="Times New Roman"/>
            </a:endParaRPr>
          </a:p>
          <a:p>
            <a:pPr marL="12700">
              <a:lnSpc>
                <a:spcPct val="100000"/>
              </a:lnSpc>
              <a:spcBef>
                <a:spcPts val="1045"/>
              </a:spcBef>
            </a:pPr>
            <a:r>
              <a:rPr sz="2450" dirty="0">
                <a:latin typeface="Times New Roman"/>
                <a:cs typeface="Times New Roman"/>
              </a:rPr>
              <a:t>2.</a:t>
            </a:r>
            <a:r>
              <a:rPr sz="2450" spc="-55" dirty="0">
                <a:latin typeface="Times New Roman"/>
                <a:cs typeface="Times New Roman"/>
              </a:rPr>
              <a:t> </a:t>
            </a:r>
            <a:r>
              <a:rPr sz="2450" dirty="0">
                <a:latin typeface="Times New Roman"/>
                <a:cs typeface="Times New Roman"/>
              </a:rPr>
              <a:t>1</a:t>
            </a:r>
            <a:r>
              <a:rPr sz="2450" spc="105" dirty="0">
                <a:latin typeface="Times New Roman"/>
                <a:cs typeface="Times New Roman"/>
              </a:rPr>
              <a:t> </a:t>
            </a:r>
            <a:r>
              <a:rPr sz="2450" dirty="0">
                <a:latin typeface="Times New Roman"/>
                <a:cs typeface="Times New Roman"/>
              </a:rPr>
              <a:t>and</a:t>
            </a:r>
            <a:r>
              <a:rPr sz="2450" spc="105" dirty="0">
                <a:latin typeface="Times New Roman"/>
                <a:cs typeface="Times New Roman"/>
              </a:rPr>
              <a:t> </a:t>
            </a:r>
            <a:r>
              <a:rPr sz="2450" spc="-50" dirty="0">
                <a:latin typeface="Times New Roman"/>
                <a:cs typeface="Times New Roman"/>
              </a:rPr>
              <a:t>3</a:t>
            </a:r>
            <a:endParaRPr sz="2450">
              <a:latin typeface="Times New Roman"/>
              <a:cs typeface="Times New Roman"/>
            </a:endParaRPr>
          </a:p>
          <a:p>
            <a:pPr marL="12700">
              <a:lnSpc>
                <a:spcPct val="100000"/>
              </a:lnSpc>
              <a:spcBef>
                <a:spcPts val="1045"/>
              </a:spcBef>
            </a:pPr>
            <a:r>
              <a:rPr sz="2450" dirty="0">
                <a:latin typeface="Times New Roman"/>
                <a:cs typeface="Times New Roman"/>
              </a:rPr>
              <a:t>3.</a:t>
            </a:r>
            <a:r>
              <a:rPr sz="2450" spc="-55" dirty="0">
                <a:latin typeface="Times New Roman"/>
                <a:cs typeface="Times New Roman"/>
              </a:rPr>
              <a:t> </a:t>
            </a:r>
            <a:r>
              <a:rPr sz="2450" dirty="0">
                <a:latin typeface="Times New Roman"/>
                <a:cs typeface="Times New Roman"/>
              </a:rPr>
              <a:t>1</a:t>
            </a:r>
            <a:r>
              <a:rPr sz="2450" spc="105" dirty="0">
                <a:latin typeface="Times New Roman"/>
                <a:cs typeface="Times New Roman"/>
              </a:rPr>
              <a:t> </a:t>
            </a:r>
            <a:r>
              <a:rPr sz="2450" dirty="0">
                <a:latin typeface="Times New Roman"/>
                <a:cs typeface="Times New Roman"/>
              </a:rPr>
              <a:t>and</a:t>
            </a:r>
            <a:r>
              <a:rPr sz="2450" spc="105" dirty="0">
                <a:latin typeface="Times New Roman"/>
                <a:cs typeface="Times New Roman"/>
              </a:rPr>
              <a:t> </a:t>
            </a:r>
            <a:r>
              <a:rPr sz="2450" spc="-50" dirty="0">
                <a:latin typeface="Times New Roman"/>
                <a:cs typeface="Times New Roman"/>
              </a:rPr>
              <a:t>4</a:t>
            </a:r>
            <a:endParaRPr sz="2450">
              <a:latin typeface="Times New Roman"/>
              <a:cs typeface="Times New Roman"/>
            </a:endParaRPr>
          </a:p>
          <a:p>
            <a:pPr marL="12700">
              <a:lnSpc>
                <a:spcPct val="100000"/>
              </a:lnSpc>
              <a:spcBef>
                <a:spcPts val="1045"/>
              </a:spcBef>
            </a:pPr>
            <a:r>
              <a:rPr sz="2450" dirty="0">
                <a:latin typeface="Times New Roman"/>
                <a:cs typeface="Times New Roman"/>
              </a:rPr>
              <a:t>4.</a:t>
            </a:r>
            <a:r>
              <a:rPr sz="2450" spc="-55" dirty="0">
                <a:latin typeface="Times New Roman"/>
                <a:cs typeface="Times New Roman"/>
              </a:rPr>
              <a:t> </a:t>
            </a:r>
            <a:r>
              <a:rPr sz="2450" dirty="0">
                <a:latin typeface="Times New Roman"/>
                <a:cs typeface="Times New Roman"/>
              </a:rPr>
              <a:t>2</a:t>
            </a:r>
            <a:r>
              <a:rPr sz="2450" spc="105" dirty="0">
                <a:latin typeface="Times New Roman"/>
                <a:cs typeface="Times New Roman"/>
              </a:rPr>
              <a:t> </a:t>
            </a:r>
            <a:r>
              <a:rPr sz="2450" dirty="0">
                <a:latin typeface="Times New Roman"/>
                <a:cs typeface="Times New Roman"/>
              </a:rPr>
              <a:t>and</a:t>
            </a:r>
            <a:r>
              <a:rPr sz="2450" spc="105" dirty="0">
                <a:latin typeface="Times New Roman"/>
                <a:cs typeface="Times New Roman"/>
              </a:rPr>
              <a:t> </a:t>
            </a:r>
            <a:r>
              <a:rPr sz="2450" spc="-50" dirty="0">
                <a:latin typeface="Times New Roman"/>
                <a:cs typeface="Times New Roman"/>
              </a:rPr>
              <a:t>3</a:t>
            </a:r>
            <a:endParaRPr sz="2450">
              <a:latin typeface="Times New Roman"/>
              <a:cs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2902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2.1.</a:t>
            </a:r>
            <a:r>
              <a:rPr sz="1200" spc="245" dirty="0">
                <a:latin typeface="Times New Roman"/>
                <a:cs typeface="Times New Roman"/>
              </a:rPr>
              <a:t>  </a:t>
            </a:r>
            <a:r>
              <a:rPr sz="1200" dirty="0">
                <a:latin typeface="Times New Roman"/>
                <a:cs typeface="Times New Roman"/>
              </a:rPr>
              <a:t>SPACETIME</a:t>
            </a:r>
            <a:r>
              <a:rPr sz="1200" spc="170" dirty="0">
                <a:latin typeface="Times New Roman"/>
                <a:cs typeface="Times New Roman"/>
              </a:rPr>
              <a:t> </a:t>
            </a:r>
            <a:r>
              <a:rPr sz="1200" spc="-10" dirty="0">
                <a:latin typeface="Times New Roman"/>
                <a:cs typeface="Times New Roman"/>
              </a:rPr>
              <a:t>DIAGRAMS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10795" rIns="0" bIns="0" rtlCol="0">
            <a:spAutoFit/>
          </a:bodyPr>
          <a:lstStyle/>
          <a:p>
            <a:pPr marL="12700" marR="5080">
              <a:lnSpc>
                <a:spcPct val="101200"/>
              </a:lnSpc>
              <a:spcBef>
                <a:spcPts val="85"/>
              </a:spcBef>
            </a:pPr>
            <a:r>
              <a:rPr sz="2050" spc="-10" dirty="0"/>
              <a:t>For</a:t>
            </a:r>
            <a:r>
              <a:rPr sz="2050" spc="-65" dirty="0"/>
              <a:t> </a:t>
            </a:r>
            <a:r>
              <a:rPr sz="2050" spc="-25" dirty="0"/>
              <a:t>each</a:t>
            </a:r>
            <a:r>
              <a:rPr sz="2050" spc="-45" dirty="0"/>
              <a:t> </a:t>
            </a:r>
            <a:r>
              <a:rPr sz="2050" dirty="0"/>
              <a:t>pair</a:t>
            </a:r>
            <a:r>
              <a:rPr sz="2050" spc="-50" dirty="0"/>
              <a:t> </a:t>
            </a:r>
            <a:r>
              <a:rPr sz="2050" spc="-110" dirty="0"/>
              <a:t>of</a:t>
            </a:r>
            <a:r>
              <a:rPr sz="2050" spc="-30" dirty="0"/>
              <a:t> </a:t>
            </a:r>
            <a:r>
              <a:rPr sz="2050" dirty="0"/>
              <a:t>points</a:t>
            </a:r>
            <a:r>
              <a:rPr sz="2050" spc="-45" dirty="0"/>
              <a:t> </a:t>
            </a:r>
            <a:r>
              <a:rPr sz="2050" spc="-55" dirty="0"/>
              <a:t>given</a:t>
            </a:r>
            <a:r>
              <a:rPr sz="2050" spc="-45" dirty="0"/>
              <a:t> below,</a:t>
            </a:r>
            <a:r>
              <a:rPr sz="2050" spc="-15" dirty="0"/>
              <a:t> </a:t>
            </a:r>
            <a:r>
              <a:rPr sz="2050" spc="-30" dirty="0"/>
              <a:t>is</a:t>
            </a:r>
            <a:r>
              <a:rPr sz="2050" spc="-50" dirty="0"/>
              <a:t> </a:t>
            </a:r>
            <a:r>
              <a:rPr sz="2050" dirty="0"/>
              <a:t>their</a:t>
            </a:r>
            <a:r>
              <a:rPr sz="2050" spc="-45" dirty="0"/>
              <a:t> </a:t>
            </a:r>
            <a:r>
              <a:rPr sz="2050" dirty="0"/>
              <a:t>separation</a:t>
            </a:r>
            <a:r>
              <a:rPr sz="2050" spc="-45" dirty="0"/>
              <a:t> </a:t>
            </a:r>
            <a:r>
              <a:rPr sz="2050" dirty="0"/>
              <a:t>A)</a:t>
            </a:r>
            <a:r>
              <a:rPr sz="2050" spc="-50" dirty="0"/>
              <a:t> </a:t>
            </a:r>
            <a:r>
              <a:rPr sz="2050" spc="-40" dirty="0"/>
              <a:t>spacelike,</a:t>
            </a:r>
            <a:r>
              <a:rPr sz="2050" spc="-15" dirty="0"/>
              <a:t> </a:t>
            </a:r>
            <a:r>
              <a:rPr sz="2050" dirty="0"/>
              <a:t>B)</a:t>
            </a:r>
            <a:r>
              <a:rPr sz="2050" spc="-45" dirty="0"/>
              <a:t> </a:t>
            </a:r>
            <a:r>
              <a:rPr sz="2050" spc="-10" dirty="0"/>
              <a:t>timelike, </a:t>
            </a:r>
            <a:r>
              <a:rPr sz="2050" dirty="0"/>
              <a:t>or</a:t>
            </a:r>
            <a:r>
              <a:rPr sz="2050" spc="95" dirty="0"/>
              <a:t> </a:t>
            </a:r>
            <a:r>
              <a:rPr sz="2050" dirty="0"/>
              <a:t>C)</a:t>
            </a:r>
            <a:r>
              <a:rPr sz="2050" spc="105" dirty="0"/>
              <a:t> </a:t>
            </a:r>
            <a:r>
              <a:rPr sz="2050" spc="-10" dirty="0"/>
              <a:t>lightlike?</a:t>
            </a:r>
            <a:endParaRPr sz="2050"/>
          </a:p>
        </p:txBody>
      </p:sp>
      <p:pic>
        <p:nvPicPr>
          <p:cNvPr id="5" name="object 5"/>
          <p:cNvPicPr/>
          <p:nvPr/>
        </p:nvPicPr>
        <p:blipFill>
          <a:blip r:embed="rId2" cstate="print"/>
          <a:stretch>
            <a:fillRect/>
          </a:stretch>
        </p:blipFill>
        <p:spPr>
          <a:xfrm>
            <a:off x="734948" y="1925748"/>
            <a:ext cx="1227536" cy="1278969"/>
          </a:xfrm>
          <a:prstGeom prst="rect">
            <a:avLst/>
          </a:prstGeom>
        </p:spPr>
      </p:pic>
      <p:sp>
        <p:nvSpPr>
          <p:cNvPr id="6" name="object 6"/>
          <p:cNvSpPr txBox="1"/>
          <p:nvPr/>
        </p:nvSpPr>
        <p:spPr>
          <a:xfrm>
            <a:off x="830300" y="3451790"/>
            <a:ext cx="1810385" cy="3883025"/>
          </a:xfrm>
          <a:prstGeom prst="rect">
            <a:avLst/>
          </a:prstGeom>
        </p:spPr>
        <p:txBody>
          <a:bodyPr vert="horz" wrap="square" lIns="0" tIns="14604" rIns="0" bIns="0" rtlCol="0">
            <a:spAutoFit/>
          </a:bodyPr>
          <a:lstStyle/>
          <a:p>
            <a:pPr marL="271780" indent="-259079">
              <a:lnSpc>
                <a:spcPct val="100000"/>
              </a:lnSpc>
              <a:spcBef>
                <a:spcPts val="114"/>
              </a:spcBef>
              <a:buAutoNum type="arabicPeriod"/>
              <a:tabLst>
                <a:tab pos="271780" algn="l"/>
              </a:tabLst>
            </a:pPr>
            <a:r>
              <a:rPr sz="2050" dirty="0">
                <a:latin typeface="Times New Roman"/>
                <a:cs typeface="Times New Roman"/>
              </a:rPr>
              <a:t>1</a:t>
            </a:r>
            <a:r>
              <a:rPr sz="2050" spc="114" dirty="0">
                <a:latin typeface="Times New Roman"/>
                <a:cs typeface="Times New Roman"/>
              </a:rPr>
              <a:t> </a:t>
            </a:r>
            <a:r>
              <a:rPr sz="2050" dirty="0">
                <a:latin typeface="Times New Roman"/>
                <a:cs typeface="Times New Roman"/>
              </a:rPr>
              <a:t>and</a:t>
            </a:r>
            <a:r>
              <a:rPr sz="2050" spc="110" dirty="0">
                <a:latin typeface="Times New Roman"/>
                <a:cs typeface="Times New Roman"/>
              </a:rPr>
              <a:t> </a:t>
            </a:r>
            <a:r>
              <a:rPr sz="2050" spc="-50" dirty="0">
                <a:latin typeface="Times New Roman"/>
                <a:cs typeface="Times New Roman"/>
              </a:rPr>
              <a:t>2</a:t>
            </a:r>
            <a:endParaRPr sz="2050">
              <a:latin typeface="Times New Roman"/>
              <a:cs typeface="Times New Roman"/>
            </a:endParaRPr>
          </a:p>
          <a:p>
            <a:pPr marL="261620">
              <a:lnSpc>
                <a:spcPct val="100000"/>
              </a:lnSpc>
              <a:spcBef>
                <a:spcPts val="1525"/>
              </a:spcBef>
              <a:tabLst>
                <a:tab pos="1614805" algn="l"/>
              </a:tabLst>
            </a:pPr>
            <a:r>
              <a:rPr sz="2050" b="1" spc="-10" dirty="0">
                <a:latin typeface="Georgia"/>
                <a:cs typeface="Georgia"/>
              </a:rPr>
              <a:t>Solution:</a:t>
            </a:r>
            <a:r>
              <a:rPr sz="2050" b="1" dirty="0">
                <a:latin typeface="Georgia"/>
                <a:cs typeface="Georgia"/>
              </a:rPr>
              <a:t>	</a:t>
            </a:r>
            <a:r>
              <a:rPr sz="2050" spc="-50" dirty="0">
                <a:latin typeface="Times New Roman"/>
                <a:cs typeface="Times New Roman"/>
              </a:rPr>
              <a:t>A</a:t>
            </a:r>
            <a:endParaRPr sz="2050">
              <a:latin typeface="Times New Roman"/>
              <a:cs typeface="Times New Roman"/>
            </a:endParaRPr>
          </a:p>
          <a:p>
            <a:pPr marL="271780" indent="-259079">
              <a:lnSpc>
                <a:spcPct val="100000"/>
              </a:lnSpc>
              <a:spcBef>
                <a:spcPts val="1525"/>
              </a:spcBef>
              <a:buAutoNum type="arabicPeriod" startAt="2"/>
              <a:tabLst>
                <a:tab pos="271780" algn="l"/>
              </a:tabLst>
            </a:pPr>
            <a:r>
              <a:rPr sz="2050" dirty="0">
                <a:latin typeface="Times New Roman"/>
                <a:cs typeface="Times New Roman"/>
              </a:rPr>
              <a:t>1</a:t>
            </a:r>
            <a:r>
              <a:rPr sz="2050" spc="114" dirty="0">
                <a:latin typeface="Times New Roman"/>
                <a:cs typeface="Times New Roman"/>
              </a:rPr>
              <a:t> </a:t>
            </a:r>
            <a:r>
              <a:rPr sz="2050" dirty="0">
                <a:latin typeface="Times New Roman"/>
                <a:cs typeface="Times New Roman"/>
              </a:rPr>
              <a:t>and</a:t>
            </a:r>
            <a:r>
              <a:rPr sz="2050" spc="110" dirty="0">
                <a:latin typeface="Times New Roman"/>
                <a:cs typeface="Times New Roman"/>
              </a:rPr>
              <a:t> </a:t>
            </a:r>
            <a:r>
              <a:rPr sz="2050" spc="-50" dirty="0">
                <a:latin typeface="Times New Roman"/>
                <a:cs typeface="Times New Roman"/>
              </a:rPr>
              <a:t>3</a:t>
            </a:r>
            <a:endParaRPr sz="2050">
              <a:latin typeface="Times New Roman"/>
              <a:cs typeface="Times New Roman"/>
            </a:endParaRPr>
          </a:p>
          <a:p>
            <a:pPr marL="261620">
              <a:lnSpc>
                <a:spcPct val="100000"/>
              </a:lnSpc>
              <a:spcBef>
                <a:spcPts val="1525"/>
              </a:spcBef>
              <a:tabLst>
                <a:tab pos="1614805" algn="l"/>
              </a:tabLst>
            </a:pPr>
            <a:r>
              <a:rPr sz="2050" b="1" spc="-10" dirty="0">
                <a:latin typeface="Georgia"/>
                <a:cs typeface="Georgia"/>
              </a:rPr>
              <a:t>Solution:</a:t>
            </a:r>
            <a:r>
              <a:rPr sz="2050" b="1" dirty="0">
                <a:latin typeface="Georgia"/>
                <a:cs typeface="Georgia"/>
              </a:rPr>
              <a:t>	</a:t>
            </a:r>
            <a:r>
              <a:rPr sz="2050" spc="-50" dirty="0">
                <a:latin typeface="Times New Roman"/>
                <a:cs typeface="Times New Roman"/>
              </a:rPr>
              <a:t>B</a:t>
            </a:r>
            <a:endParaRPr sz="2050">
              <a:latin typeface="Times New Roman"/>
              <a:cs typeface="Times New Roman"/>
            </a:endParaRPr>
          </a:p>
          <a:p>
            <a:pPr marL="271780" indent="-259079">
              <a:lnSpc>
                <a:spcPct val="100000"/>
              </a:lnSpc>
              <a:spcBef>
                <a:spcPts val="1525"/>
              </a:spcBef>
              <a:buAutoNum type="arabicPeriod" startAt="3"/>
              <a:tabLst>
                <a:tab pos="271780" algn="l"/>
              </a:tabLst>
            </a:pPr>
            <a:r>
              <a:rPr sz="2050" dirty="0">
                <a:latin typeface="Times New Roman"/>
                <a:cs typeface="Times New Roman"/>
              </a:rPr>
              <a:t>1</a:t>
            </a:r>
            <a:r>
              <a:rPr sz="2050" spc="114" dirty="0">
                <a:latin typeface="Times New Roman"/>
                <a:cs typeface="Times New Roman"/>
              </a:rPr>
              <a:t> </a:t>
            </a:r>
            <a:r>
              <a:rPr sz="2050" dirty="0">
                <a:latin typeface="Times New Roman"/>
                <a:cs typeface="Times New Roman"/>
              </a:rPr>
              <a:t>and</a:t>
            </a:r>
            <a:r>
              <a:rPr sz="2050" spc="110" dirty="0">
                <a:latin typeface="Times New Roman"/>
                <a:cs typeface="Times New Roman"/>
              </a:rPr>
              <a:t> </a:t>
            </a:r>
            <a:r>
              <a:rPr sz="2050" spc="-50" dirty="0">
                <a:latin typeface="Times New Roman"/>
                <a:cs typeface="Times New Roman"/>
              </a:rPr>
              <a:t>4</a:t>
            </a:r>
            <a:endParaRPr sz="2050">
              <a:latin typeface="Times New Roman"/>
              <a:cs typeface="Times New Roman"/>
            </a:endParaRPr>
          </a:p>
          <a:p>
            <a:pPr marL="261620">
              <a:lnSpc>
                <a:spcPct val="100000"/>
              </a:lnSpc>
              <a:spcBef>
                <a:spcPts val="1525"/>
              </a:spcBef>
              <a:tabLst>
                <a:tab pos="1614805" algn="l"/>
              </a:tabLst>
            </a:pPr>
            <a:r>
              <a:rPr sz="2050" b="1" spc="-10" dirty="0">
                <a:latin typeface="Georgia"/>
                <a:cs typeface="Georgia"/>
              </a:rPr>
              <a:t>Solution:</a:t>
            </a:r>
            <a:r>
              <a:rPr sz="2050" b="1" dirty="0">
                <a:latin typeface="Georgia"/>
                <a:cs typeface="Georgia"/>
              </a:rPr>
              <a:t>	</a:t>
            </a:r>
            <a:r>
              <a:rPr sz="2050" spc="-50" dirty="0">
                <a:latin typeface="Times New Roman"/>
                <a:cs typeface="Times New Roman"/>
              </a:rPr>
              <a:t>C</a:t>
            </a:r>
            <a:endParaRPr sz="2050">
              <a:latin typeface="Times New Roman"/>
              <a:cs typeface="Times New Roman"/>
            </a:endParaRPr>
          </a:p>
          <a:p>
            <a:pPr marL="271780" indent="-259079">
              <a:lnSpc>
                <a:spcPct val="100000"/>
              </a:lnSpc>
              <a:spcBef>
                <a:spcPts val="1525"/>
              </a:spcBef>
              <a:buAutoNum type="arabicPeriod" startAt="4"/>
              <a:tabLst>
                <a:tab pos="271780" algn="l"/>
              </a:tabLst>
            </a:pPr>
            <a:r>
              <a:rPr sz="2050" dirty="0">
                <a:latin typeface="Times New Roman"/>
                <a:cs typeface="Times New Roman"/>
              </a:rPr>
              <a:t>2</a:t>
            </a:r>
            <a:r>
              <a:rPr sz="2050" spc="114" dirty="0">
                <a:latin typeface="Times New Roman"/>
                <a:cs typeface="Times New Roman"/>
              </a:rPr>
              <a:t> </a:t>
            </a:r>
            <a:r>
              <a:rPr sz="2050" dirty="0">
                <a:latin typeface="Times New Roman"/>
                <a:cs typeface="Times New Roman"/>
              </a:rPr>
              <a:t>and</a:t>
            </a:r>
            <a:r>
              <a:rPr sz="2050" spc="110" dirty="0">
                <a:latin typeface="Times New Roman"/>
                <a:cs typeface="Times New Roman"/>
              </a:rPr>
              <a:t> </a:t>
            </a:r>
            <a:r>
              <a:rPr sz="2050" spc="-50" dirty="0">
                <a:latin typeface="Times New Roman"/>
                <a:cs typeface="Times New Roman"/>
              </a:rPr>
              <a:t>3</a:t>
            </a:r>
            <a:endParaRPr sz="2050">
              <a:latin typeface="Times New Roman"/>
              <a:cs typeface="Times New Roman"/>
            </a:endParaRPr>
          </a:p>
          <a:p>
            <a:pPr marL="261620">
              <a:lnSpc>
                <a:spcPct val="100000"/>
              </a:lnSpc>
              <a:spcBef>
                <a:spcPts val="1525"/>
              </a:spcBef>
              <a:tabLst>
                <a:tab pos="1614805" algn="l"/>
              </a:tabLst>
            </a:pPr>
            <a:r>
              <a:rPr sz="2050" b="1" spc="-10" dirty="0">
                <a:latin typeface="Georgia"/>
                <a:cs typeface="Georgia"/>
              </a:rPr>
              <a:t>Solution:</a:t>
            </a:r>
            <a:r>
              <a:rPr sz="2050" b="1" dirty="0">
                <a:latin typeface="Georgia"/>
                <a:cs typeface="Georgia"/>
              </a:rPr>
              <a:t>	</a:t>
            </a:r>
            <a:r>
              <a:rPr sz="2050" spc="-50" dirty="0">
                <a:latin typeface="Times New Roman"/>
                <a:cs typeface="Times New Roman"/>
              </a:rPr>
              <a:t>C</a:t>
            </a:r>
            <a:endParaRPr sz="2050">
              <a:latin typeface="Times New Roman"/>
              <a:cs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29020" algn="l"/>
              </a:tabLst>
            </a:pPr>
            <a:r>
              <a:rPr sz="1200" spc="-10" dirty="0">
                <a:latin typeface="Times New Roman"/>
                <a:cs typeface="Times New Roman"/>
              </a:rPr>
              <a:t>ConcepTest</a:t>
            </a:r>
            <a:r>
              <a:rPr sz="1200" dirty="0">
                <a:latin typeface="Times New Roman"/>
                <a:cs typeface="Times New Roman"/>
              </a:rPr>
              <a:t>	2.1.</a:t>
            </a:r>
            <a:r>
              <a:rPr sz="1200" spc="245" dirty="0">
                <a:latin typeface="Times New Roman"/>
                <a:cs typeface="Times New Roman"/>
              </a:rPr>
              <a:t>  </a:t>
            </a:r>
            <a:r>
              <a:rPr sz="1200" dirty="0">
                <a:latin typeface="Times New Roman"/>
                <a:cs typeface="Times New Roman"/>
              </a:rPr>
              <a:t>SPACETIME</a:t>
            </a:r>
            <a:r>
              <a:rPr sz="1200" spc="170" dirty="0">
                <a:latin typeface="Times New Roman"/>
                <a:cs typeface="Times New Roman"/>
              </a:rPr>
              <a:t> </a:t>
            </a:r>
            <a:r>
              <a:rPr sz="1200" spc="-10" dirty="0">
                <a:latin typeface="Times New Roman"/>
                <a:cs typeface="Times New Roman"/>
              </a:rPr>
              <a:t>DIAGRAMS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436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Rank</a:t>
            </a:r>
            <a:r>
              <a:rPr spc="135" dirty="0"/>
              <a:t> </a:t>
            </a:r>
            <a:r>
              <a:rPr dirty="0"/>
              <a:t>all</a:t>
            </a:r>
            <a:r>
              <a:rPr spc="140" dirty="0"/>
              <a:t> </a:t>
            </a:r>
            <a:r>
              <a:rPr dirty="0"/>
              <a:t>of</a:t>
            </a:r>
            <a:r>
              <a:rPr spc="135" dirty="0"/>
              <a:t> </a:t>
            </a:r>
            <a:r>
              <a:rPr dirty="0"/>
              <a:t>the</a:t>
            </a:r>
            <a:r>
              <a:rPr spc="135" dirty="0"/>
              <a:t> </a:t>
            </a:r>
            <a:r>
              <a:rPr dirty="0"/>
              <a:t>world</a:t>
            </a:r>
            <a:r>
              <a:rPr spc="140" dirty="0"/>
              <a:t> </a:t>
            </a:r>
            <a:r>
              <a:rPr dirty="0"/>
              <a:t>lines</a:t>
            </a:r>
            <a:r>
              <a:rPr spc="135" dirty="0"/>
              <a:t> </a:t>
            </a:r>
            <a:r>
              <a:rPr dirty="0"/>
              <a:t>in</a:t>
            </a:r>
            <a:r>
              <a:rPr spc="140" dirty="0"/>
              <a:t> </a:t>
            </a:r>
            <a:r>
              <a:rPr dirty="0"/>
              <a:t>the</a:t>
            </a:r>
            <a:r>
              <a:rPr spc="135" dirty="0"/>
              <a:t> </a:t>
            </a:r>
            <a:r>
              <a:rPr dirty="0"/>
              <a:t>spacetime</a:t>
            </a:r>
            <a:r>
              <a:rPr spc="130" dirty="0"/>
              <a:t> </a:t>
            </a:r>
            <a:r>
              <a:rPr dirty="0"/>
              <a:t>diagram</a:t>
            </a:r>
            <a:r>
              <a:rPr spc="140" dirty="0"/>
              <a:t> </a:t>
            </a:r>
            <a:r>
              <a:rPr dirty="0"/>
              <a:t>below</a:t>
            </a:r>
            <a:r>
              <a:rPr spc="135" dirty="0"/>
              <a:t> </a:t>
            </a:r>
            <a:r>
              <a:rPr spc="-10" dirty="0"/>
              <a:t>(red, </a:t>
            </a:r>
            <a:r>
              <a:rPr dirty="0"/>
              <a:t>orange,</a:t>
            </a:r>
            <a:r>
              <a:rPr spc="390" dirty="0"/>
              <a:t> </a:t>
            </a:r>
            <a:r>
              <a:rPr dirty="0"/>
              <a:t>green,</a:t>
            </a:r>
            <a:r>
              <a:rPr spc="400" dirty="0"/>
              <a:t> </a:t>
            </a:r>
            <a:r>
              <a:rPr dirty="0"/>
              <a:t>blue)</a:t>
            </a:r>
            <a:r>
              <a:rPr spc="345" dirty="0"/>
              <a:t> </a:t>
            </a:r>
            <a:r>
              <a:rPr dirty="0"/>
              <a:t>from</a:t>
            </a:r>
            <a:r>
              <a:rPr spc="335" dirty="0"/>
              <a:t> </a:t>
            </a:r>
            <a:r>
              <a:rPr dirty="0"/>
              <a:t>shortest</a:t>
            </a:r>
            <a:r>
              <a:rPr spc="345" dirty="0"/>
              <a:t> </a:t>
            </a:r>
            <a:r>
              <a:rPr dirty="0"/>
              <a:t>to</a:t>
            </a:r>
            <a:r>
              <a:rPr spc="340" dirty="0"/>
              <a:t> </a:t>
            </a:r>
            <a:r>
              <a:rPr dirty="0"/>
              <a:t>longest</a:t>
            </a:r>
            <a:r>
              <a:rPr spc="345" dirty="0"/>
              <a:t> </a:t>
            </a:r>
            <a:r>
              <a:rPr dirty="0"/>
              <a:t>proper</a:t>
            </a:r>
            <a:r>
              <a:rPr spc="340" dirty="0"/>
              <a:t> </a:t>
            </a:r>
            <a:r>
              <a:rPr dirty="0"/>
              <a:t>time.</a:t>
            </a:r>
            <a:r>
              <a:rPr spc="220" dirty="0"/>
              <a:t>  </a:t>
            </a:r>
            <a:r>
              <a:rPr spc="-10" dirty="0"/>
              <a:t>(It’s possible</a:t>
            </a:r>
            <a:r>
              <a:rPr spc="35" dirty="0"/>
              <a:t> </a:t>
            </a:r>
            <a:r>
              <a:rPr spc="114" dirty="0"/>
              <a:t>that</a:t>
            </a:r>
            <a:r>
              <a:rPr spc="35" dirty="0"/>
              <a:t> </a:t>
            </a:r>
            <a:r>
              <a:rPr dirty="0"/>
              <a:t>some</a:t>
            </a:r>
            <a:r>
              <a:rPr spc="40" dirty="0"/>
              <a:t> </a:t>
            </a:r>
            <a:r>
              <a:rPr dirty="0"/>
              <a:t>may</a:t>
            </a:r>
            <a:r>
              <a:rPr spc="35" dirty="0"/>
              <a:t> </a:t>
            </a:r>
            <a:r>
              <a:rPr dirty="0"/>
              <a:t>be</a:t>
            </a:r>
            <a:r>
              <a:rPr spc="30" dirty="0"/>
              <a:t> </a:t>
            </a:r>
            <a:r>
              <a:rPr spc="-10" dirty="0"/>
              <a:t>equal.)</a:t>
            </a:r>
          </a:p>
        </p:txBody>
      </p:sp>
      <p:pic>
        <p:nvPicPr>
          <p:cNvPr id="5" name="object 5"/>
          <p:cNvPicPr/>
          <p:nvPr/>
        </p:nvPicPr>
        <p:blipFill>
          <a:blip r:embed="rId2" cstate="print"/>
          <a:stretch>
            <a:fillRect/>
          </a:stretch>
        </p:blipFill>
        <p:spPr>
          <a:xfrm>
            <a:off x="738339" y="2448026"/>
            <a:ext cx="1224172" cy="239378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29020" algn="l"/>
              </a:tabLst>
            </a:pPr>
            <a:r>
              <a:rPr sz="1200" spc="-10" dirty="0">
                <a:latin typeface="Times New Roman"/>
                <a:cs typeface="Times New Roman"/>
              </a:rPr>
              <a:t>ConcepTest</a:t>
            </a:r>
            <a:r>
              <a:rPr sz="1200" dirty="0">
                <a:latin typeface="Times New Roman"/>
                <a:cs typeface="Times New Roman"/>
              </a:rPr>
              <a:t>	2.1.</a:t>
            </a:r>
            <a:r>
              <a:rPr sz="1200" spc="245" dirty="0">
                <a:latin typeface="Times New Roman"/>
                <a:cs typeface="Times New Roman"/>
              </a:rPr>
              <a:t>  </a:t>
            </a:r>
            <a:r>
              <a:rPr sz="1200" dirty="0">
                <a:latin typeface="Times New Roman"/>
                <a:cs typeface="Times New Roman"/>
              </a:rPr>
              <a:t>SPACETIME</a:t>
            </a:r>
            <a:r>
              <a:rPr sz="1200" spc="170" dirty="0">
                <a:latin typeface="Times New Roman"/>
                <a:cs typeface="Times New Roman"/>
              </a:rPr>
              <a:t> </a:t>
            </a:r>
            <a:r>
              <a:rPr sz="1200" spc="-10" dirty="0">
                <a:latin typeface="Times New Roman"/>
                <a:cs typeface="Times New Roman"/>
              </a:rPr>
              <a:t>DIAGRAMS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436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Rank</a:t>
            </a:r>
            <a:r>
              <a:rPr spc="135" dirty="0"/>
              <a:t> </a:t>
            </a:r>
            <a:r>
              <a:rPr dirty="0"/>
              <a:t>all</a:t>
            </a:r>
            <a:r>
              <a:rPr spc="140" dirty="0"/>
              <a:t> </a:t>
            </a:r>
            <a:r>
              <a:rPr dirty="0"/>
              <a:t>of</a:t>
            </a:r>
            <a:r>
              <a:rPr spc="135" dirty="0"/>
              <a:t> </a:t>
            </a:r>
            <a:r>
              <a:rPr dirty="0"/>
              <a:t>the</a:t>
            </a:r>
            <a:r>
              <a:rPr spc="135" dirty="0"/>
              <a:t> </a:t>
            </a:r>
            <a:r>
              <a:rPr dirty="0"/>
              <a:t>world</a:t>
            </a:r>
            <a:r>
              <a:rPr spc="140" dirty="0"/>
              <a:t> </a:t>
            </a:r>
            <a:r>
              <a:rPr dirty="0"/>
              <a:t>lines</a:t>
            </a:r>
            <a:r>
              <a:rPr spc="135" dirty="0"/>
              <a:t> </a:t>
            </a:r>
            <a:r>
              <a:rPr dirty="0"/>
              <a:t>in</a:t>
            </a:r>
            <a:r>
              <a:rPr spc="140" dirty="0"/>
              <a:t> </a:t>
            </a:r>
            <a:r>
              <a:rPr dirty="0"/>
              <a:t>the</a:t>
            </a:r>
            <a:r>
              <a:rPr spc="135" dirty="0"/>
              <a:t> </a:t>
            </a:r>
            <a:r>
              <a:rPr dirty="0"/>
              <a:t>spacetime</a:t>
            </a:r>
            <a:r>
              <a:rPr spc="130" dirty="0"/>
              <a:t> </a:t>
            </a:r>
            <a:r>
              <a:rPr dirty="0"/>
              <a:t>diagram</a:t>
            </a:r>
            <a:r>
              <a:rPr spc="140" dirty="0"/>
              <a:t> </a:t>
            </a:r>
            <a:r>
              <a:rPr dirty="0"/>
              <a:t>below</a:t>
            </a:r>
            <a:r>
              <a:rPr spc="135" dirty="0"/>
              <a:t> </a:t>
            </a:r>
            <a:r>
              <a:rPr spc="-10" dirty="0"/>
              <a:t>(red, </a:t>
            </a:r>
            <a:r>
              <a:rPr dirty="0"/>
              <a:t>orange,</a:t>
            </a:r>
            <a:r>
              <a:rPr spc="390" dirty="0"/>
              <a:t> </a:t>
            </a:r>
            <a:r>
              <a:rPr dirty="0"/>
              <a:t>green,</a:t>
            </a:r>
            <a:r>
              <a:rPr spc="400" dirty="0"/>
              <a:t> </a:t>
            </a:r>
            <a:r>
              <a:rPr dirty="0"/>
              <a:t>blue)</a:t>
            </a:r>
            <a:r>
              <a:rPr spc="345" dirty="0"/>
              <a:t> </a:t>
            </a:r>
            <a:r>
              <a:rPr dirty="0"/>
              <a:t>from</a:t>
            </a:r>
            <a:r>
              <a:rPr spc="335" dirty="0"/>
              <a:t> </a:t>
            </a:r>
            <a:r>
              <a:rPr dirty="0"/>
              <a:t>shortest</a:t>
            </a:r>
            <a:r>
              <a:rPr spc="345" dirty="0"/>
              <a:t> </a:t>
            </a:r>
            <a:r>
              <a:rPr dirty="0"/>
              <a:t>to</a:t>
            </a:r>
            <a:r>
              <a:rPr spc="340" dirty="0"/>
              <a:t> </a:t>
            </a:r>
            <a:r>
              <a:rPr dirty="0"/>
              <a:t>longest</a:t>
            </a:r>
            <a:r>
              <a:rPr spc="345" dirty="0"/>
              <a:t> </a:t>
            </a:r>
            <a:r>
              <a:rPr dirty="0"/>
              <a:t>proper</a:t>
            </a:r>
            <a:r>
              <a:rPr spc="340" dirty="0"/>
              <a:t> </a:t>
            </a:r>
            <a:r>
              <a:rPr dirty="0"/>
              <a:t>time.</a:t>
            </a:r>
            <a:r>
              <a:rPr spc="220" dirty="0"/>
              <a:t>  </a:t>
            </a:r>
            <a:r>
              <a:rPr spc="-10" dirty="0"/>
              <a:t>(It’s possible</a:t>
            </a:r>
            <a:r>
              <a:rPr spc="35" dirty="0"/>
              <a:t> </a:t>
            </a:r>
            <a:r>
              <a:rPr spc="114" dirty="0"/>
              <a:t>that</a:t>
            </a:r>
            <a:r>
              <a:rPr spc="35" dirty="0"/>
              <a:t> </a:t>
            </a:r>
            <a:r>
              <a:rPr dirty="0"/>
              <a:t>some</a:t>
            </a:r>
            <a:r>
              <a:rPr spc="40" dirty="0"/>
              <a:t> </a:t>
            </a:r>
            <a:r>
              <a:rPr dirty="0"/>
              <a:t>may</a:t>
            </a:r>
            <a:r>
              <a:rPr spc="35" dirty="0"/>
              <a:t> </a:t>
            </a:r>
            <a:r>
              <a:rPr dirty="0"/>
              <a:t>be</a:t>
            </a:r>
            <a:r>
              <a:rPr spc="30" dirty="0"/>
              <a:t> </a:t>
            </a:r>
            <a:r>
              <a:rPr spc="-10" dirty="0"/>
              <a:t>equal.)</a:t>
            </a:r>
          </a:p>
        </p:txBody>
      </p:sp>
      <p:pic>
        <p:nvPicPr>
          <p:cNvPr id="5" name="object 5"/>
          <p:cNvPicPr/>
          <p:nvPr/>
        </p:nvPicPr>
        <p:blipFill>
          <a:blip r:embed="rId2" cstate="print"/>
          <a:stretch>
            <a:fillRect/>
          </a:stretch>
        </p:blipFill>
        <p:spPr>
          <a:xfrm>
            <a:off x="738339" y="2448026"/>
            <a:ext cx="1224172" cy="2393784"/>
          </a:xfrm>
          <a:prstGeom prst="rect">
            <a:avLst/>
          </a:prstGeom>
        </p:spPr>
      </p:pic>
      <p:sp>
        <p:nvSpPr>
          <p:cNvPr id="6" name="object 6"/>
          <p:cNvSpPr txBox="1"/>
          <p:nvPr/>
        </p:nvSpPr>
        <p:spPr>
          <a:xfrm>
            <a:off x="707758" y="5116803"/>
            <a:ext cx="1403350" cy="403225"/>
          </a:xfrm>
          <a:prstGeom prst="rect">
            <a:avLst/>
          </a:prstGeom>
        </p:spPr>
        <p:txBody>
          <a:bodyPr vert="horz" wrap="square" lIns="0" tIns="15875" rIns="0" bIns="0" rtlCol="0">
            <a:spAutoFit/>
          </a:bodyPr>
          <a:lstStyle/>
          <a:p>
            <a:pPr marL="12700">
              <a:lnSpc>
                <a:spcPct val="100000"/>
              </a:lnSpc>
              <a:spcBef>
                <a:spcPts val="125"/>
              </a:spcBef>
            </a:pPr>
            <a:r>
              <a:rPr sz="2450" b="1" spc="-90" dirty="0">
                <a:latin typeface="Georgia"/>
                <a:cs typeface="Georgia"/>
              </a:rPr>
              <a:t>Solution:</a:t>
            </a:r>
            <a:endParaRPr sz="2450">
              <a:latin typeface="Georgia"/>
              <a:cs typeface="Georgia"/>
            </a:endParaRPr>
          </a:p>
        </p:txBody>
      </p:sp>
      <p:sp>
        <p:nvSpPr>
          <p:cNvPr id="7" name="object 7"/>
          <p:cNvSpPr txBox="1"/>
          <p:nvPr/>
        </p:nvSpPr>
        <p:spPr>
          <a:xfrm>
            <a:off x="2316708" y="5116803"/>
            <a:ext cx="4397375" cy="403225"/>
          </a:xfrm>
          <a:prstGeom prst="rect">
            <a:avLst/>
          </a:prstGeom>
        </p:spPr>
        <p:txBody>
          <a:bodyPr vert="horz" wrap="square" lIns="0" tIns="15875" rIns="0" bIns="0" rtlCol="0">
            <a:spAutoFit/>
          </a:bodyPr>
          <a:lstStyle/>
          <a:p>
            <a:pPr marL="12700">
              <a:lnSpc>
                <a:spcPct val="100000"/>
              </a:lnSpc>
              <a:spcBef>
                <a:spcPts val="125"/>
              </a:spcBef>
            </a:pPr>
            <a:r>
              <a:rPr sz="2450" dirty="0">
                <a:latin typeface="Times New Roman"/>
                <a:cs typeface="Times New Roman"/>
              </a:rPr>
              <a:t>RED,</a:t>
            </a:r>
            <a:r>
              <a:rPr sz="2450" spc="165" dirty="0">
                <a:latin typeface="Times New Roman"/>
                <a:cs typeface="Times New Roman"/>
              </a:rPr>
              <a:t> </a:t>
            </a:r>
            <a:r>
              <a:rPr sz="2450" dirty="0">
                <a:latin typeface="Times New Roman"/>
                <a:cs typeface="Times New Roman"/>
              </a:rPr>
              <a:t>ORANGE,</a:t>
            </a:r>
            <a:r>
              <a:rPr sz="2450" spc="160" dirty="0">
                <a:latin typeface="Times New Roman"/>
                <a:cs typeface="Times New Roman"/>
              </a:rPr>
              <a:t> </a:t>
            </a:r>
            <a:r>
              <a:rPr sz="2450" spc="-10" dirty="0">
                <a:latin typeface="Times New Roman"/>
                <a:cs typeface="Times New Roman"/>
              </a:rPr>
              <a:t>GREEN=BLUE</a:t>
            </a:r>
            <a:endParaRPr sz="2450">
              <a:latin typeface="Times New Roman"/>
              <a:cs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563156" y="878291"/>
            <a:ext cx="241173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3147060" cy="288290"/>
          </a:xfrm>
          <a:prstGeom prst="rect">
            <a:avLst/>
          </a:prstGeom>
        </p:spPr>
        <p:txBody>
          <a:bodyPr vert="horz" wrap="square" lIns="0" tIns="15240" rIns="0" bIns="0" rtlCol="0">
            <a:spAutoFit/>
          </a:bodyPr>
          <a:lstStyle/>
          <a:p>
            <a:pPr marL="12700">
              <a:lnSpc>
                <a:spcPct val="100000"/>
              </a:lnSpc>
              <a:spcBef>
                <a:spcPts val="120"/>
              </a:spcBef>
              <a:tabLst>
                <a:tab pos="572770" algn="l"/>
              </a:tabLst>
            </a:pPr>
            <a:r>
              <a:rPr sz="1700" b="1" spc="-25" dirty="0">
                <a:latin typeface="Georgia"/>
                <a:cs typeface="Georgia"/>
              </a:rPr>
              <a:t>2.2</a:t>
            </a:r>
            <a:r>
              <a:rPr sz="1700" b="1" dirty="0">
                <a:latin typeface="Georgia"/>
                <a:cs typeface="Georgia"/>
              </a:rPr>
              <a:t>	</a:t>
            </a:r>
            <a:r>
              <a:rPr sz="1700" b="1" spc="-45" dirty="0">
                <a:latin typeface="Georgia"/>
                <a:cs typeface="Georgia"/>
              </a:rPr>
              <a:t>Momentum</a:t>
            </a:r>
            <a:r>
              <a:rPr sz="1700" b="1" spc="20" dirty="0">
                <a:latin typeface="Georgia"/>
                <a:cs typeface="Georgia"/>
              </a:rPr>
              <a:t> </a:t>
            </a:r>
            <a:r>
              <a:rPr sz="1700" b="1" spc="-10" dirty="0">
                <a:latin typeface="Georgia"/>
                <a:cs typeface="Georgia"/>
              </a:rPr>
              <a:t>and</a:t>
            </a:r>
            <a:r>
              <a:rPr sz="1700" b="1" spc="25" dirty="0">
                <a:latin typeface="Georgia"/>
                <a:cs typeface="Georgia"/>
              </a:rPr>
              <a:t> </a:t>
            </a:r>
            <a:r>
              <a:rPr sz="1700" b="1" spc="-10" dirty="0">
                <a:latin typeface="Georgia"/>
                <a:cs typeface="Georgia"/>
              </a:rPr>
              <a:t>Energy</a:t>
            </a:r>
            <a:endParaRPr sz="1700">
              <a:latin typeface="Georgia"/>
              <a:cs typeface="Georgi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85660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73580"/>
            <a:ext cx="8279765" cy="782955"/>
          </a:xfrm>
          <a:prstGeom prst="rect">
            <a:avLst/>
          </a:prstGeom>
        </p:spPr>
        <p:txBody>
          <a:bodyPr vert="horz" wrap="square" lIns="0" tIns="9525" rIns="0" bIns="0" rtlCol="0">
            <a:spAutoFit/>
          </a:bodyPr>
          <a:lstStyle/>
          <a:p>
            <a:pPr marL="25400" marR="17780">
              <a:lnSpc>
                <a:spcPct val="101699"/>
              </a:lnSpc>
              <a:spcBef>
                <a:spcPts val="75"/>
              </a:spcBef>
            </a:pPr>
            <a:r>
              <a:rPr dirty="0"/>
              <a:t>Why</a:t>
            </a:r>
            <a:r>
              <a:rPr spc="85" dirty="0"/>
              <a:t> </a:t>
            </a:r>
            <a:r>
              <a:rPr dirty="0"/>
              <a:t>can’t</a:t>
            </a:r>
            <a:r>
              <a:rPr spc="120" dirty="0"/>
              <a:t> </a:t>
            </a:r>
            <a:r>
              <a:rPr spc="-10" dirty="0"/>
              <a:t>we</a:t>
            </a:r>
            <a:r>
              <a:rPr spc="120" dirty="0"/>
              <a:t> </a:t>
            </a:r>
            <a:r>
              <a:rPr dirty="0"/>
              <a:t>just</a:t>
            </a:r>
            <a:r>
              <a:rPr spc="125" dirty="0"/>
              <a:t> </a:t>
            </a:r>
            <a:r>
              <a:rPr dirty="0"/>
              <a:t>use</a:t>
            </a:r>
            <a:r>
              <a:rPr spc="130" dirty="0"/>
              <a:t> </a:t>
            </a:r>
            <a:r>
              <a:rPr b="0" i="1" spc="-270" dirty="0">
                <a:latin typeface="Bookman Old Style"/>
                <a:cs typeface="Bookman Old Style"/>
              </a:rPr>
              <a:t>p</a:t>
            </a:r>
            <a:r>
              <a:rPr b="0" i="1" spc="5" dirty="0">
                <a:latin typeface="Bookman Old Style"/>
                <a:cs typeface="Bookman Old Style"/>
              </a:rPr>
              <a:t> </a:t>
            </a:r>
            <a:r>
              <a:rPr spc="385" dirty="0"/>
              <a:t>=</a:t>
            </a:r>
            <a:r>
              <a:rPr spc="95" dirty="0"/>
              <a:t> </a:t>
            </a:r>
            <a:r>
              <a:rPr b="0" i="1" dirty="0">
                <a:latin typeface="Bookman Old Style"/>
                <a:cs typeface="Bookman Old Style"/>
              </a:rPr>
              <a:t>mv</a:t>
            </a:r>
            <a:r>
              <a:rPr b="0" i="1" spc="90" dirty="0">
                <a:latin typeface="Bookman Old Style"/>
                <a:cs typeface="Bookman Old Style"/>
              </a:rPr>
              <a:t> </a:t>
            </a:r>
            <a:r>
              <a:rPr dirty="0"/>
              <a:t>and</a:t>
            </a:r>
            <a:r>
              <a:rPr spc="114" dirty="0"/>
              <a:t> </a:t>
            </a:r>
            <a:r>
              <a:rPr b="0" i="1" spc="295" dirty="0">
                <a:latin typeface="Bookman Old Style"/>
                <a:cs typeface="Bookman Old Style"/>
              </a:rPr>
              <a:t>K</a:t>
            </a:r>
            <a:r>
              <a:rPr b="0" i="1" spc="135" dirty="0">
                <a:latin typeface="Bookman Old Style"/>
                <a:cs typeface="Bookman Old Style"/>
              </a:rPr>
              <a:t> </a:t>
            </a:r>
            <a:r>
              <a:rPr spc="385" dirty="0"/>
              <a:t>=</a:t>
            </a:r>
            <a:r>
              <a:rPr spc="95" dirty="0"/>
              <a:t> </a:t>
            </a:r>
            <a:r>
              <a:rPr spc="-40" dirty="0"/>
              <a:t>(1</a:t>
            </a:r>
            <a:r>
              <a:rPr b="0" i="1" spc="-40" dirty="0">
                <a:latin typeface="Bookman Old Style"/>
                <a:cs typeface="Bookman Old Style"/>
              </a:rPr>
              <a:t>/</a:t>
            </a:r>
            <a:r>
              <a:rPr spc="-40" dirty="0"/>
              <a:t>2)</a:t>
            </a:r>
            <a:r>
              <a:rPr b="0" i="1" spc="-40" dirty="0">
                <a:latin typeface="Bookman Old Style"/>
                <a:cs typeface="Bookman Old Style"/>
              </a:rPr>
              <a:t>mv</a:t>
            </a:r>
            <a:r>
              <a:rPr sz="3075" spc="-60" baseline="24390" dirty="0"/>
              <a:t>2</a:t>
            </a:r>
            <a:r>
              <a:rPr sz="3075" spc="405" baseline="24390" dirty="0"/>
              <a:t> </a:t>
            </a:r>
            <a:r>
              <a:rPr sz="2450" dirty="0"/>
              <a:t>in</a:t>
            </a:r>
            <a:r>
              <a:rPr sz="2450" spc="125" dirty="0"/>
              <a:t> </a:t>
            </a:r>
            <a:r>
              <a:rPr sz="2450" spc="-10" dirty="0"/>
              <a:t>relativity? </a:t>
            </a:r>
            <a:r>
              <a:rPr sz="2450" dirty="0"/>
              <a:t>(Choose</a:t>
            </a:r>
            <a:r>
              <a:rPr sz="2450" spc="160" dirty="0"/>
              <a:t> </a:t>
            </a:r>
            <a:r>
              <a:rPr sz="2450" dirty="0"/>
              <a:t>the</a:t>
            </a:r>
            <a:r>
              <a:rPr sz="2450" spc="175" dirty="0"/>
              <a:t> </a:t>
            </a:r>
            <a:r>
              <a:rPr sz="2450" dirty="0"/>
              <a:t>best</a:t>
            </a:r>
            <a:r>
              <a:rPr sz="2450" spc="170" dirty="0"/>
              <a:t> </a:t>
            </a:r>
            <a:r>
              <a:rPr sz="2450" spc="-10" dirty="0"/>
              <a:t>answer.)</a:t>
            </a:r>
            <a:endParaRPr sz="2450">
              <a:latin typeface="Bookman Old Style"/>
              <a:cs typeface="Bookman Old Style"/>
            </a:endParaRPr>
          </a:p>
        </p:txBody>
      </p:sp>
      <p:sp>
        <p:nvSpPr>
          <p:cNvPr id="5" name="object 5"/>
          <p:cNvSpPr txBox="1"/>
          <p:nvPr/>
        </p:nvSpPr>
        <p:spPr>
          <a:xfrm>
            <a:off x="715137" y="2106821"/>
            <a:ext cx="8259445" cy="2429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Times New Roman"/>
                <a:cs typeface="Times New Roman"/>
              </a:rPr>
              <a:t>They</a:t>
            </a:r>
            <a:r>
              <a:rPr sz="2450" spc="35" dirty="0">
                <a:latin typeface="Times New Roman"/>
                <a:cs typeface="Times New Roman"/>
              </a:rPr>
              <a:t> </a:t>
            </a:r>
            <a:r>
              <a:rPr sz="2450" dirty="0">
                <a:latin typeface="Times New Roman"/>
                <a:cs typeface="Times New Roman"/>
              </a:rPr>
              <a:t>can’t</a:t>
            </a:r>
            <a:r>
              <a:rPr sz="2450" spc="45" dirty="0">
                <a:latin typeface="Times New Roman"/>
                <a:cs typeface="Times New Roman"/>
              </a:rPr>
              <a:t> </a:t>
            </a:r>
            <a:r>
              <a:rPr sz="2450" dirty="0">
                <a:latin typeface="Times New Roman"/>
                <a:cs typeface="Times New Roman"/>
              </a:rPr>
              <a:t>be</a:t>
            </a:r>
            <a:r>
              <a:rPr sz="2450" spc="50" dirty="0">
                <a:latin typeface="Times New Roman"/>
                <a:cs typeface="Times New Roman"/>
              </a:rPr>
              <a:t> </a:t>
            </a:r>
            <a:r>
              <a:rPr sz="2450" dirty="0">
                <a:latin typeface="Times New Roman"/>
                <a:cs typeface="Times New Roman"/>
              </a:rPr>
              <a:t>derived</a:t>
            </a:r>
            <a:r>
              <a:rPr sz="2450" spc="45" dirty="0">
                <a:latin typeface="Times New Roman"/>
                <a:cs typeface="Times New Roman"/>
              </a:rPr>
              <a:t> </a:t>
            </a:r>
            <a:r>
              <a:rPr sz="2450" dirty="0">
                <a:latin typeface="Times New Roman"/>
                <a:cs typeface="Times New Roman"/>
              </a:rPr>
              <a:t>from</a:t>
            </a:r>
            <a:r>
              <a:rPr sz="2450" spc="45" dirty="0">
                <a:latin typeface="Times New Roman"/>
                <a:cs typeface="Times New Roman"/>
              </a:rPr>
              <a:t> </a:t>
            </a:r>
            <a:r>
              <a:rPr sz="2450" dirty="0">
                <a:latin typeface="Times New Roman"/>
                <a:cs typeface="Times New Roman"/>
              </a:rPr>
              <a:t>Einstein’s</a:t>
            </a:r>
            <a:r>
              <a:rPr sz="2450" spc="45" dirty="0">
                <a:latin typeface="Times New Roman"/>
                <a:cs typeface="Times New Roman"/>
              </a:rPr>
              <a:t> </a:t>
            </a:r>
            <a:r>
              <a:rPr sz="2450" spc="-10" dirty="0">
                <a:latin typeface="Times New Roman"/>
                <a:cs typeface="Times New Roman"/>
              </a:rPr>
              <a:t>postulates.</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dirty="0">
                <a:latin typeface="Times New Roman"/>
                <a:cs typeface="Times New Roman"/>
              </a:rPr>
              <a:t>They</a:t>
            </a:r>
            <a:r>
              <a:rPr sz="2450" spc="140" dirty="0">
                <a:latin typeface="Times New Roman"/>
                <a:cs typeface="Times New Roman"/>
              </a:rPr>
              <a:t> </a:t>
            </a:r>
            <a:r>
              <a:rPr sz="2450" dirty="0">
                <a:latin typeface="Times New Roman"/>
                <a:cs typeface="Times New Roman"/>
              </a:rPr>
              <a:t>don’t</a:t>
            </a:r>
            <a:r>
              <a:rPr sz="2450" spc="140" dirty="0">
                <a:latin typeface="Times New Roman"/>
                <a:cs typeface="Times New Roman"/>
              </a:rPr>
              <a:t> </a:t>
            </a:r>
            <a:r>
              <a:rPr sz="2450" dirty="0">
                <a:latin typeface="Times New Roman"/>
                <a:cs typeface="Times New Roman"/>
              </a:rPr>
              <a:t>have</a:t>
            </a:r>
            <a:r>
              <a:rPr sz="2450" spc="140" dirty="0">
                <a:latin typeface="Times New Roman"/>
                <a:cs typeface="Times New Roman"/>
              </a:rPr>
              <a:t> </a:t>
            </a:r>
            <a:r>
              <a:rPr sz="2450" dirty="0">
                <a:latin typeface="Times New Roman"/>
                <a:cs typeface="Times New Roman"/>
              </a:rPr>
              <a:t>the</a:t>
            </a:r>
            <a:r>
              <a:rPr sz="2450" spc="130" dirty="0">
                <a:latin typeface="Times New Roman"/>
                <a:cs typeface="Times New Roman"/>
              </a:rPr>
              <a:t> </a:t>
            </a:r>
            <a:r>
              <a:rPr sz="2450" dirty="0">
                <a:latin typeface="Times New Roman"/>
                <a:cs typeface="Times New Roman"/>
              </a:rPr>
              <a:t>right</a:t>
            </a:r>
            <a:r>
              <a:rPr sz="2450" spc="140" dirty="0">
                <a:latin typeface="Times New Roman"/>
                <a:cs typeface="Times New Roman"/>
              </a:rPr>
              <a:t> </a:t>
            </a:r>
            <a:r>
              <a:rPr sz="2450" spc="-10" dirty="0">
                <a:latin typeface="Times New Roman"/>
                <a:cs typeface="Times New Roman"/>
              </a:rPr>
              <a:t>units.</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dirty="0">
                <a:latin typeface="Times New Roman"/>
                <a:cs typeface="Times New Roman"/>
              </a:rPr>
              <a:t>They</a:t>
            </a:r>
            <a:r>
              <a:rPr sz="2450" spc="60" dirty="0">
                <a:latin typeface="Times New Roman"/>
                <a:cs typeface="Times New Roman"/>
              </a:rPr>
              <a:t> </a:t>
            </a:r>
            <a:r>
              <a:rPr sz="2450" dirty="0">
                <a:latin typeface="Times New Roman"/>
                <a:cs typeface="Times New Roman"/>
              </a:rPr>
              <a:t>couldn’t</a:t>
            </a:r>
            <a:r>
              <a:rPr sz="2450" spc="75" dirty="0">
                <a:latin typeface="Times New Roman"/>
                <a:cs typeface="Times New Roman"/>
              </a:rPr>
              <a:t> </a:t>
            </a:r>
            <a:r>
              <a:rPr sz="2450" dirty="0">
                <a:latin typeface="Times New Roman"/>
                <a:cs typeface="Times New Roman"/>
              </a:rPr>
              <a:t>be</a:t>
            </a:r>
            <a:r>
              <a:rPr sz="2450" spc="70" dirty="0">
                <a:latin typeface="Times New Roman"/>
                <a:cs typeface="Times New Roman"/>
              </a:rPr>
              <a:t> </a:t>
            </a:r>
            <a:r>
              <a:rPr sz="2450" spc="-25" dirty="0">
                <a:latin typeface="Times New Roman"/>
                <a:cs typeface="Times New Roman"/>
              </a:rPr>
              <a:t>conserved</a:t>
            </a:r>
            <a:r>
              <a:rPr sz="2450" spc="75" dirty="0">
                <a:latin typeface="Times New Roman"/>
                <a:cs typeface="Times New Roman"/>
              </a:rPr>
              <a:t> </a:t>
            </a:r>
            <a:r>
              <a:rPr sz="2450" dirty="0">
                <a:latin typeface="Times New Roman"/>
                <a:cs typeface="Times New Roman"/>
              </a:rPr>
              <a:t>in</a:t>
            </a:r>
            <a:r>
              <a:rPr sz="2450" spc="70" dirty="0">
                <a:latin typeface="Times New Roman"/>
                <a:cs typeface="Times New Roman"/>
              </a:rPr>
              <a:t> </a:t>
            </a:r>
            <a:r>
              <a:rPr sz="2450" dirty="0">
                <a:latin typeface="Times New Roman"/>
                <a:cs typeface="Times New Roman"/>
              </a:rPr>
              <a:t>all</a:t>
            </a:r>
            <a:r>
              <a:rPr sz="2450" spc="75" dirty="0">
                <a:latin typeface="Times New Roman"/>
                <a:cs typeface="Times New Roman"/>
              </a:rPr>
              <a:t> </a:t>
            </a:r>
            <a:r>
              <a:rPr sz="2450" dirty="0">
                <a:latin typeface="Times New Roman"/>
                <a:cs typeface="Times New Roman"/>
              </a:rPr>
              <a:t>inertial</a:t>
            </a:r>
            <a:r>
              <a:rPr sz="2450" spc="70" dirty="0">
                <a:latin typeface="Times New Roman"/>
                <a:cs typeface="Times New Roman"/>
              </a:rPr>
              <a:t> </a:t>
            </a:r>
            <a:r>
              <a:rPr sz="2450" spc="-30" dirty="0">
                <a:latin typeface="Times New Roman"/>
                <a:cs typeface="Times New Roman"/>
              </a:rPr>
              <a:t>reference</a:t>
            </a:r>
            <a:r>
              <a:rPr sz="2450" spc="75" dirty="0">
                <a:latin typeface="Times New Roman"/>
                <a:cs typeface="Times New Roman"/>
              </a:rPr>
              <a:t> </a:t>
            </a:r>
            <a:r>
              <a:rPr sz="2450" spc="-10" dirty="0">
                <a:latin typeface="Times New Roman"/>
                <a:cs typeface="Times New Roman"/>
              </a:rPr>
              <a:t>frames.</a:t>
            </a:r>
            <a:endParaRPr sz="2450">
              <a:latin typeface="Times New Roman"/>
              <a:cs typeface="Times New Roman"/>
            </a:endParaRPr>
          </a:p>
          <a:p>
            <a:pPr marL="386080" marR="5080" indent="-374015">
              <a:lnSpc>
                <a:spcPct val="101699"/>
              </a:lnSpc>
              <a:spcBef>
                <a:spcPts val="995"/>
              </a:spcBef>
              <a:buAutoNum type="alphaUcPeriod"/>
              <a:tabLst>
                <a:tab pos="387985" algn="l"/>
              </a:tabLst>
            </a:pPr>
            <a:r>
              <a:rPr sz="2450" spc="-35" dirty="0">
                <a:latin typeface="Times New Roman"/>
                <a:cs typeface="Times New Roman"/>
              </a:rPr>
              <a:t>There’s</a:t>
            </a:r>
            <a:r>
              <a:rPr sz="2450" spc="-60" dirty="0">
                <a:latin typeface="Times New Roman"/>
                <a:cs typeface="Times New Roman"/>
              </a:rPr>
              <a:t> </a:t>
            </a:r>
            <a:r>
              <a:rPr sz="2450" dirty="0">
                <a:latin typeface="Times New Roman"/>
                <a:cs typeface="Times New Roman"/>
              </a:rPr>
              <a:t>nothing</a:t>
            </a:r>
            <a:r>
              <a:rPr sz="2450" spc="-60" dirty="0">
                <a:latin typeface="Times New Roman"/>
                <a:cs typeface="Times New Roman"/>
              </a:rPr>
              <a:t> wrong </a:t>
            </a:r>
            <a:r>
              <a:rPr sz="2450" dirty="0">
                <a:latin typeface="Times New Roman"/>
                <a:cs typeface="Times New Roman"/>
              </a:rPr>
              <a:t>with</a:t>
            </a:r>
            <a:r>
              <a:rPr sz="2450" spc="-55" dirty="0">
                <a:latin typeface="Times New Roman"/>
                <a:cs typeface="Times New Roman"/>
              </a:rPr>
              <a:t> </a:t>
            </a:r>
            <a:r>
              <a:rPr sz="2450" dirty="0">
                <a:latin typeface="Times New Roman"/>
                <a:cs typeface="Times New Roman"/>
              </a:rPr>
              <a:t>them</a:t>
            </a:r>
            <a:r>
              <a:rPr sz="2450" spc="-60" dirty="0">
                <a:latin typeface="Times New Roman"/>
                <a:cs typeface="Times New Roman"/>
              </a:rPr>
              <a:t> </a:t>
            </a:r>
            <a:r>
              <a:rPr sz="2450" spc="-10" dirty="0">
                <a:latin typeface="Times New Roman"/>
                <a:cs typeface="Times New Roman"/>
              </a:rPr>
              <a:t>except</a:t>
            </a:r>
            <a:r>
              <a:rPr sz="2450" spc="-55" dirty="0">
                <a:latin typeface="Times New Roman"/>
                <a:cs typeface="Times New Roman"/>
              </a:rPr>
              <a:t> </a:t>
            </a:r>
            <a:r>
              <a:rPr sz="2450" spc="114" dirty="0">
                <a:latin typeface="Times New Roman"/>
                <a:cs typeface="Times New Roman"/>
              </a:rPr>
              <a:t>that</a:t>
            </a:r>
            <a:r>
              <a:rPr sz="2450" spc="-60" dirty="0">
                <a:latin typeface="Times New Roman"/>
                <a:cs typeface="Times New Roman"/>
              </a:rPr>
              <a:t> </a:t>
            </a:r>
            <a:r>
              <a:rPr sz="2450" spc="-10" dirty="0">
                <a:latin typeface="Times New Roman"/>
                <a:cs typeface="Times New Roman"/>
              </a:rPr>
              <a:t>experiments</a:t>
            </a:r>
            <a:r>
              <a:rPr sz="2450" spc="-60" dirty="0">
                <a:latin typeface="Times New Roman"/>
                <a:cs typeface="Times New Roman"/>
              </a:rPr>
              <a:t> </a:t>
            </a:r>
            <a:r>
              <a:rPr sz="2450" spc="-20" dirty="0">
                <a:latin typeface="Times New Roman"/>
                <a:cs typeface="Times New Roman"/>
              </a:rPr>
              <a:t>show 	</a:t>
            </a:r>
            <a:r>
              <a:rPr sz="2450" spc="114" dirty="0">
                <a:latin typeface="Times New Roman"/>
                <a:cs typeface="Times New Roman"/>
              </a:rPr>
              <a:t>that </a:t>
            </a:r>
            <a:r>
              <a:rPr sz="2450" dirty="0">
                <a:latin typeface="Times New Roman"/>
                <a:cs typeface="Times New Roman"/>
              </a:rPr>
              <a:t>they</a:t>
            </a:r>
            <a:r>
              <a:rPr sz="2450" spc="120" dirty="0">
                <a:latin typeface="Times New Roman"/>
                <a:cs typeface="Times New Roman"/>
              </a:rPr>
              <a:t> </a:t>
            </a:r>
            <a:r>
              <a:rPr sz="2450" dirty="0">
                <a:latin typeface="Times New Roman"/>
                <a:cs typeface="Times New Roman"/>
              </a:rPr>
              <a:t>aren’t</a:t>
            </a:r>
            <a:r>
              <a:rPr sz="2450" spc="125" dirty="0">
                <a:latin typeface="Times New Roman"/>
                <a:cs typeface="Times New Roman"/>
              </a:rPr>
              <a:t> </a:t>
            </a:r>
            <a:r>
              <a:rPr sz="2450" spc="-25" dirty="0">
                <a:latin typeface="Times New Roman"/>
                <a:cs typeface="Times New Roman"/>
              </a:rPr>
              <a:t>conserved</a:t>
            </a:r>
            <a:r>
              <a:rPr sz="2450" spc="120" dirty="0">
                <a:latin typeface="Times New Roman"/>
                <a:cs typeface="Times New Roman"/>
              </a:rPr>
              <a:t> at</a:t>
            </a:r>
            <a:r>
              <a:rPr sz="2450" spc="125" dirty="0">
                <a:latin typeface="Times New Roman"/>
                <a:cs typeface="Times New Roman"/>
              </a:rPr>
              <a:t> </a:t>
            </a:r>
            <a:r>
              <a:rPr sz="2450" dirty="0">
                <a:latin typeface="Times New Roman"/>
                <a:cs typeface="Times New Roman"/>
              </a:rPr>
              <a:t>high</a:t>
            </a:r>
            <a:r>
              <a:rPr sz="2450" spc="125" dirty="0">
                <a:latin typeface="Times New Roman"/>
                <a:cs typeface="Times New Roman"/>
              </a:rPr>
              <a:t> </a:t>
            </a:r>
            <a:r>
              <a:rPr sz="2450" spc="-10" dirty="0">
                <a:latin typeface="Times New Roman"/>
                <a:cs typeface="Times New Roman"/>
              </a:rPr>
              <a:t>speeds.</a:t>
            </a:r>
            <a:endParaRPr sz="2450">
              <a:latin typeface="Times New Roman"/>
              <a:cs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85660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73580"/>
            <a:ext cx="8279765" cy="782955"/>
          </a:xfrm>
          <a:prstGeom prst="rect">
            <a:avLst/>
          </a:prstGeom>
        </p:spPr>
        <p:txBody>
          <a:bodyPr vert="horz" wrap="square" lIns="0" tIns="9525" rIns="0" bIns="0" rtlCol="0">
            <a:spAutoFit/>
          </a:bodyPr>
          <a:lstStyle/>
          <a:p>
            <a:pPr marL="25400" marR="17780">
              <a:lnSpc>
                <a:spcPct val="101699"/>
              </a:lnSpc>
              <a:spcBef>
                <a:spcPts val="75"/>
              </a:spcBef>
            </a:pPr>
            <a:r>
              <a:rPr dirty="0"/>
              <a:t>Why</a:t>
            </a:r>
            <a:r>
              <a:rPr spc="85" dirty="0"/>
              <a:t> </a:t>
            </a:r>
            <a:r>
              <a:rPr dirty="0"/>
              <a:t>can’t</a:t>
            </a:r>
            <a:r>
              <a:rPr spc="120" dirty="0"/>
              <a:t> </a:t>
            </a:r>
            <a:r>
              <a:rPr spc="-10" dirty="0"/>
              <a:t>we</a:t>
            </a:r>
            <a:r>
              <a:rPr spc="120" dirty="0"/>
              <a:t> </a:t>
            </a:r>
            <a:r>
              <a:rPr dirty="0"/>
              <a:t>just</a:t>
            </a:r>
            <a:r>
              <a:rPr spc="125" dirty="0"/>
              <a:t> </a:t>
            </a:r>
            <a:r>
              <a:rPr dirty="0"/>
              <a:t>use</a:t>
            </a:r>
            <a:r>
              <a:rPr spc="130" dirty="0"/>
              <a:t> </a:t>
            </a:r>
            <a:r>
              <a:rPr b="0" i="1" spc="-270" dirty="0">
                <a:latin typeface="Bookman Old Style"/>
                <a:cs typeface="Bookman Old Style"/>
              </a:rPr>
              <a:t>p</a:t>
            </a:r>
            <a:r>
              <a:rPr b="0" i="1" spc="5" dirty="0">
                <a:latin typeface="Bookman Old Style"/>
                <a:cs typeface="Bookman Old Style"/>
              </a:rPr>
              <a:t> </a:t>
            </a:r>
            <a:r>
              <a:rPr spc="385" dirty="0"/>
              <a:t>=</a:t>
            </a:r>
            <a:r>
              <a:rPr spc="95" dirty="0"/>
              <a:t> </a:t>
            </a:r>
            <a:r>
              <a:rPr b="0" i="1" dirty="0">
                <a:latin typeface="Bookman Old Style"/>
                <a:cs typeface="Bookman Old Style"/>
              </a:rPr>
              <a:t>mv</a:t>
            </a:r>
            <a:r>
              <a:rPr b="0" i="1" spc="90" dirty="0">
                <a:latin typeface="Bookman Old Style"/>
                <a:cs typeface="Bookman Old Style"/>
              </a:rPr>
              <a:t> </a:t>
            </a:r>
            <a:r>
              <a:rPr dirty="0"/>
              <a:t>and</a:t>
            </a:r>
            <a:r>
              <a:rPr spc="114" dirty="0"/>
              <a:t> </a:t>
            </a:r>
            <a:r>
              <a:rPr b="0" i="1" spc="295" dirty="0">
                <a:latin typeface="Bookman Old Style"/>
                <a:cs typeface="Bookman Old Style"/>
              </a:rPr>
              <a:t>K</a:t>
            </a:r>
            <a:r>
              <a:rPr b="0" i="1" spc="135" dirty="0">
                <a:latin typeface="Bookman Old Style"/>
                <a:cs typeface="Bookman Old Style"/>
              </a:rPr>
              <a:t> </a:t>
            </a:r>
            <a:r>
              <a:rPr spc="385" dirty="0"/>
              <a:t>=</a:t>
            </a:r>
            <a:r>
              <a:rPr spc="95" dirty="0"/>
              <a:t> </a:t>
            </a:r>
            <a:r>
              <a:rPr spc="-40" dirty="0"/>
              <a:t>(1</a:t>
            </a:r>
            <a:r>
              <a:rPr b="0" i="1" spc="-40" dirty="0">
                <a:latin typeface="Bookman Old Style"/>
                <a:cs typeface="Bookman Old Style"/>
              </a:rPr>
              <a:t>/</a:t>
            </a:r>
            <a:r>
              <a:rPr spc="-40" dirty="0"/>
              <a:t>2)</a:t>
            </a:r>
            <a:r>
              <a:rPr b="0" i="1" spc="-40" dirty="0">
                <a:latin typeface="Bookman Old Style"/>
                <a:cs typeface="Bookman Old Style"/>
              </a:rPr>
              <a:t>mv</a:t>
            </a:r>
            <a:r>
              <a:rPr sz="3075" spc="-60" baseline="24390" dirty="0"/>
              <a:t>2</a:t>
            </a:r>
            <a:r>
              <a:rPr sz="3075" spc="405" baseline="24390" dirty="0"/>
              <a:t> </a:t>
            </a:r>
            <a:r>
              <a:rPr sz="2450" dirty="0"/>
              <a:t>in</a:t>
            </a:r>
            <a:r>
              <a:rPr sz="2450" spc="125" dirty="0"/>
              <a:t> </a:t>
            </a:r>
            <a:r>
              <a:rPr sz="2450" spc="-10" dirty="0"/>
              <a:t>relativity? </a:t>
            </a:r>
            <a:r>
              <a:rPr sz="2450" dirty="0"/>
              <a:t>(Choose</a:t>
            </a:r>
            <a:r>
              <a:rPr sz="2450" spc="160" dirty="0"/>
              <a:t> </a:t>
            </a:r>
            <a:r>
              <a:rPr sz="2450" dirty="0"/>
              <a:t>the</a:t>
            </a:r>
            <a:r>
              <a:rPr sz="2450" spc="175" dirty="0"/>
              <a:t> </a:t>
            </a:r>
            <a:r>
              <a:rPr sz="2450" dirty="0"/>
              <a:t>best</a:t>
            </a:r>
            <a:r>
              <a:rPr sz="2450" spc="170" dirty="0"/>
              <a:t> </a:t>
            </a:r>
            <a:r>
              <a:rPr sz="2450" spc="-10" dirty="0"/>
              <a:t>answer.)</a:t>
            </a:r>
            <a:endParaRPr sz="2450">
              <a:latin typeface="Bookman Old Style"/>
              <a:cs typeface="Bookman Old Style"/>
            </a:endParaRPr>
          </a:p>
        </p:txBody>
      </p:sp>
      <p:sp>
        <p:nvSpPr>
          <p:cNvPr id="5" name="object 5"/>
          <p:cNvSpPr txBox="1"/>
          <p:nvPr/>
        </p:nvSpPr>
        <p:spPr>
          <a:xfrm>
            <a:off x="707758" y="2106821"/>
            <a:ext cx="8266430" cy="304990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They</a:t>
            </a:r>
            <a:r>
              <a:rPr sz="2450" spc="35" dirty="0">
                <a:latin typeface="Times New Roman"/>
                <a:cs typeface="Times New Roman"/>
              </a:rPr>
              <a:t> </a:t>
            </a:r>
            <a:r>
              <a:rPr sz="2450" dirty="0">
                <a:latin typeface="Times New Roman"/>
                <a:cs typeface="Times New Roman"/>
              </a:rPr>
              <a:t>can’t</a:t>
            </a:r>
            <a:r>
              <a:rPr sz="2450" spc="45" dirty="0">
                <a:latin typeface="Times New Roman"/>
                <a:cs typeface="Times New Roman"/>
              </a:rPr>
              <a:t> </a:t>
            </a:r>
            <a:r>
              <a:rPr sz="2450" dirty="0">
                <a:latin typeface="Times New Roman"/>
                <a:cs typeface="Times New Roman"/>
              </a:rPr>
              <a:t>be</a:t>
            </a:r>
            <a:r>
              <a:rPr sz="2450" spc="50" dirty="0">
                <a:latin typeface="Times New Roman"/>
                <a:cs typeface="Times New Roman"/>
              </a:rPr>
              <a:t> </a:t>
            </a:r>
            <a:r>
              <a:rPr sz="2450" dirty="0">
                <a:latin typeface="Times New Roman"/>
                <a:cs typeface="Times New Roman"/>
              </a:rPr>
              <a:t>derived</a:t>
            </a:r>
            <a:r>
              <a:rPr sz="2450" spc="45" dirty="0">
                <a:latin typeface="Times New Roman"/>
                <a:cs typeface="Times New Roman"/>
              </a:rPr>
              <a:t> </a:t>
            </a:r>
            <a:r>
              <a:rPr sz="2450" dirty="0">
                <a:latin typeface="Times New Roman"/>
                <a:cs typeface="Times New Roman"/>
              </a:rPr>
              <a:t>from</a:t>
            </a:r>
            <a:r>
              <a:rPr sz="2450" spc="45" dirty="0">
                <a:latin typeface="Times New Roman"/>
                <a:cs typeface="Times New Roman"/>
              </a:rPr>
              <a:t> </a:t>
            </a:r>
            <a:r>
              <a:rPr sz="2450" dirty="0">
                <a:latin typeface="Times New Roman"/>
                <a:cs typeface="Times New Roman"/>
              </a:rPr>
              <a:t>Einstein’s</a:t>
            </a:r>
            <a:r>
              <a:rPr sz="2450" spc="45" dirty="0">
                <a:latin typeface="Times New Roman"/>
                <a:cs typeface="Times New Roman"/>
              </a:rPr>
              <a:t> </a:t>
            </a:r>
            <a:r>
              <a:rPr sz="2450" spc="-10" dirty="0">
                <a:latin typeface="Times New Roman"/>
                <a:cs typeface="Times New Roman"/>
              </a:rPr>
              <a:t>postulates.</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They</a:t>
            </a:r>
            <a:r>
              <a:rPr sz="2450" spc="140" dirty="0">
                <a:latin typeface="Times New Roman"/>
                <a:cs typeface="Times New Roman"/>
              </a:rPr>
              <a:t> </a:t>
            </a:r>
            <a:r>
              <a:rPr sz="2450" dirty="0">
                <a:latin typeface="Times New Roman"/>
                <a:cs typeface="Times New Roman"/>
              </a:rPr>
              <a:t>don’t</a:t>
            </a:r>
            <a:r>
              <a:rPr sz="2450" spc="140" dirty="0">
                <a:latin typeface="Times New Roman"/>
                <a:cs typeface="Times New Roman"/>
              </a:rPr>
              <a:t> </a:t>
            </a:r>
            <a:r>
              <a:rPr sz="2450" dirty="0">
                <a:latin typeface="Times New Roman"/>
                <a:cs typeface="Times New Roman"/>
              </a:rPr>
              <a:t>have</a:t>
            </a:r>
            <a:r>
              <a:rPr sz="2450" spc="140" dirty="0">
                <a:latin typeface="Times New Roman"/>
                <a:cs typeface="Times New Roman"/>
              </a:rPr>
              <a:t> </a:t>
            </a:r>
            <a:r>
              <a:rPr sz="2450" dirty="0">
                <a:latin typeface="Times New Roman"/>
                <a:cs typeface="Times New Roman"/>
              </a:rPr>
              <a:t>the</a:t>
            </a:r>
            <a:r>
              <a:rPr sz="2450" spc="130" dirty="0">
                <a:latin typeface="Times New Roman"/>
                <a:cs typeface="Times New Roman"/>
              </a:rPr>
              <a:t> </a:t>
            </a:r>
            <a:r>
              <a:rPr sz="2450" dirty="0">
                <a:latin typeface="Times New Roman"/>
                <a:cs typeface="Times New Roman"/>
              </a:rPr>
              <a:t>right</a:t>
            </a:r>
            <a:r>
              <a:rPr sz="2450" spc="140" dirty="0">
                <a:latin typeface="Times New Roman"/>
                <a:cs typeface="Times New Roman"/>
              </a:rPr>
              <a:t> </a:t>
            </a:r>
            <a:r>
              <a:rPr sz="2450" spc="-10" dirty="0">
                <a:latin typeface="Times New Roman"/>
                <a:cs typeface="Times New Roman"/>
              </a:rPr>
              <a:t>units.</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They</a:t>
            </a:r>
            <a:r>
              <a:rPr sz="2450" spc="60" dirty="0">
                <a:latin typeface="Times New Roman"/>
                <a:cs typeface="Times New Roman"/>
              </a:rPr>
              <a:t> </a:t>
            </a:r>
            <a:r>
              <a:rPr sz="2450" dirty="0">
                <a:latin typeface="Times New Roman"/>
                <a:cs typeface="Times New Roman"/>
              </a:rPr>
              <a:t>couldn’t</a:t>
            </a:r>
            <a:r>
              <a:rPr sz="2450" spc="75" dirty="0">
                <a:latin typeface="Times New Roman"/>
                <a:cs typeface="Times New Roman"/>
              </a:rPr>
              <a:t> </a:t>
            </a:r>
            <a:r>
              <a:rPr sz="2450" dirty="0">
                <a:latin typeface="Times New Roman"/>
                <a:cs typeface="Times New Roman"/>
              </a:rPr>
              <a:t>be</a:t>
            </a:r>
            <a:r>
              <a:rPr sz="2450" spc="70" dirty="0">
                <a:latin typeface="Times New Roman"/>
                <a:cs typeface="Times New Roman"/>
              </a:rPr>
              <a:t> </a:t>
            </a:r>
            <a:r>
              <a:rPr sz="2450" spc="-25" dirty="0">
                <a:latin typeface="Times New Roman"/>
                <a:cs typeface="Times New Roman"/>
              </a:rPr>
              <a:t>conserved</a:t>
            </a:r>
            <a:r>
              <a:rPr sz="2450" spc="75" dirty="0">
                <a:latin typeface="Times New Roman"/>
                <a:cs typeface="Times New Roman"/>
              </a:rPr>
              <a:t> </a:t>
            </a:r>
            <a:r>
              <a:rPr sz="2450" dirty="0">
                <a:latin typeface="Times New Roman"/>
                <a:cs typeface="Times New Roman"/>
              </a:rPr>
              <a:t>in</a:t>
            </a:r>
            <a:r>
              <a:rPr sz="2450" spc="70" dirty="0">
                <a:latin typeface="Times New Roman"/>
                <a:cs typeface="Times New Roman"/>
              </a:rPr>
              <a:t> </a:t>
            </a:r>
            <a:r>
              <a:rPr sz="2450" dirty="0">
                <a:latin typeface="Times New Roman"/>
                <a:cs typeface="Times New Roman"/>
              </a:rPr>
              <a:t>all</a:t>
            </a:r>
            <a:r>
              <a:rPr sz="2450" spc="75" dirty="0">
                <a:latin typeface="Times New Roman"/>
                <a:cs typeface="Times New Roman"/>
              </a:rPr>
              <a:t> </a:t>
            </a:r>
            <a:r>
              <a:rPr sz="2450" dirty="0">
                <a:latin typeface="Times New Roman"/>
                <a:cs typeface="Times New Roman"/>
              </a:rPr>
              <a:t>inertial</a:t>
            </a:r>
            <a:r>
              <a:rPr sz="2450" spc="70" dirty="0">
                <a:latin typeface="Times New Roman"/>
                <a:cs typeface="Times New Roman"/>
              </a:rPr>
              <a:t> </a:t>
            </a:r>
            <a:r>
              <a:rPr sz="2450" spc="-30" dirty="0">
                <a:latin typeface="Times New Roman"/>
                <a:cs typeface="Times New Roman"/>
              </a:rPr>
              <a:t>reference</a:t>
            </a:r>
            <a:r>
              <a:rPr sz="2450" spc="75" dirty="0">
                <a:latin typeface="Times New Roman"/>
                <a:cs typeface="Times New Roman"/>
              </a:rPr>
              <a:t> </a:t>
            </a:r>
            <a:r>
              <a:rPr sz="2450" spc="-10" dirty="0">
                <a:latin typeface="Times New Roman"/>
                <a:cs typeface="Times New Roman"/>
              </a:rPr>
              <a:t>frames.</a:t>
            </a:r>
            <a:endParaRPr sz="2450">
              <a:latin typeface="Times New Roman"/>
              <a:cs typeface="Times New Roman"/>
            </a:endParaRPr>
          </a:p>
          <a:p>
            <a:pPr marL="393065" marR="5080" indent="-374015">
              <a:lnSpc>
                <a:spcPct val="101699"/>
              </a:lnSpc>
              <a:spcBef>
                <a:spcPts val="995"/>
              </a:spcBef>
              <a:buAutoNum type="alphaUcPeriod"/>
              <a:tabLst>
                <a:tab pos="394970" algn="l"/>
              </a:tabLst>
            </a:pPr>
            <a:r>
              <a:rPr sz="2450" spc="-35" dirty="0">
                <a:latin typeface="Times New Roman"/>
                <a:cs typeface="Times New Roman"/>
              </a:rPr>
              <a:t>There’s</a:t>
            </a:r>
            <a:r>
              <a:rPr sz="2450" spc="-60" dirty="0">
                <a:latin typeface="Times New Roman"/>
                <a:cs typeface="Times New Roman"/>
              </a:rPr>
              <a:t> </a:t>
            </a:r>
            <a:r>
              <a:rPr sz="2450" dirty="0">
                <a:latin typeface="Times New Roman"/>
                <a:cs typeface="Times New Roman"/>
              </a:rPr>
              <a:t>nothing</a:t>
            </a:r>
            <a:r>
              <a:rPr sz="2450" spc="-60" dirty="0">
                <a:latin typeface="Times New Roman"/>
                <a:cs typeface="Times New Roman"/>
              </a:rPr>
              <a:t> wrong </a:t>
            </a:r>
            <a:r>
              <a:rPr sz="2450" dirty="0">
                <a:latin typeface="Times New Roman"/>
                <a:cs typeface="Times New Roman"/>
              </a:rPr>
              <a:t>with</a:t>
            </a:r>
            <a:r>
              <a:rPr sz="2450" spc="-55" dirty="0">
                <a:latin typeface="Times New Roman"/>
                <a:cs typeface="Times New Roman"/>
              </a:rPr>
              <a:t> </a:t>
            </a:r>
            <a:r>
              <a:rPr sz="2450" dirty="0">
                <a:latin typeface="Times New Roman"/>
                <a:cs typeface="Times New Roman"/>
              </a:rPr>
              <a:t>them</a:t>
            </a:r>
            <a:r>
              <a:rPr sz="2450" spc="-60" dirty="0">
                <a:latin typeface="Times New Roman"/>
                <a:cs typeface="Times New Roman"/>
              </a:rPr>
              <a:t> </a:t>
            </a:r>
            <a:r>
              <a:rPr sz="2450" spc="-10" dirty="0">
                <a:latin typeface="Times New Roman"/>
                <a:cs typeface="Times New Roman"/>
              </a:rPr>
              <a:t>except</a:t>
            </a:r>
            <a:r>
              <a:rPr sz="2450" spc="-55" dirty="0">
                <a:latin typeface="Times New Roman"/>
                <a:cs typeface="Times New Roman"/>
              </a:rPr>
              <a:t> </a:t>
            </a:r>
            <a:r>
              <a:rPr sz="2450" spc="114" dirty="0">
                <a:latin typeface="Times New Roman"/>
                <a:cs typeface="Times New Roman"/>
              </a:rPr>
              <a:t>that</a:t>
            </a:r>
            <a:r>
              <a:rPr sz="2450" spc="-60" dirty="0">
                <a:latin typeface="Times New Roman"/>
                <a:cs typeface="Times New Roman"/>
              </a:rPr>
              <a:t> </a:t>
            </a:r>
            <a:r>
              <a:rPr sz="2450" spc="-10" dirty="0">
                <a:latin typeface="Times New Roman"/>
                <a:cs typeface="Times New Roman"/>
              </a:rPr>
              <a:t>experiments</a:t>
            </a:r>
            <a:r>
              <a:rPr sz="2450" spc="-60" dirty="0">
                <a:latin typeface="Times New Roman"/>
                <a:cs typeface="Times New Roman"/>
              </a:rPr>
              <a:t> </a:t>
            </a:r>
            <a:r>
              <a:rPr sz="2450" spc="-20" dirty="0">
                <a:latin typeface="Times New Roman"/>
                <a:cs typeface="Times New Roman"/>
              </a:rPr>
              <a:t>show 	</a:t>
            </a:r>
            <a:r>
              <a:rPr sz="2450" spc="114" dirty="0">
                <a:latin typeface="Times New Roman"/>
                <a:cs typeface="Times New Roman"/>
              </a:rPr>
              <a:t>that </a:t>
            </a:r>
            <a:r>
              <a:rPr sz="2450" dirty="0">
                <a:latin typeface="Times New Roman"/>
                <a:cs typeface="Times New Roman"/>
              </a:rPr>
              <a:t>they</a:t>
            </a:r>
            <a:r>
              <a:rPr sz="2450" spc="120" dirty="0">
                <a:latin typeface="Times New Roman"/>
                <a:cs typeface="Times New Roman"/>
              </a:rPr>
              <a:t> </a:t>
            </a:r>
            <a:r>
              <a:rPr sz="2450" dirty="0">
                <a:latin typeface="Times New Roman"/>
                <a:cs typeface="Times New Roman"/>
              </a:rPr>
              <a:t>aren’t</a:t>
            </a:r>
            <a:r>
              <a:rPr sz="2450" spc="125" dirty="0">
                <a:latin typeface="Times New Roman"/>
                <a:cs typeface="Times New Roman"/>
              </a:rPr>
              <a:t> </a:t>
            </a:r>
            <a:r>
              <a:rPr sz="2450" spc="-25" dirty="0">
                <a:latin typeface="Times New Roman"/>
                <a:cs typeface="Times New Roman"/>
              </a:rPr>
              <a:t>conserved</a:t>
            </a:r>
            <a:r>
              <a:rPr sz="2450" spc="120" dirty="0">
                <a:latin typeface="Times New Roman"/>
                <a:cs typeface="Times New Roman"/>
              </a:rPr>
              <a:t> at</a:t>
            </a:r>
            <a:r>
              <a:rPr sz="2450" spc="125" dirty="0">
                <a:latin typeface="Times New Roman"/>
                <a:cs typeface="Times New Roman"/>
              </a:rPr>
              <a:t> </a:t>
            </a:r>
            <a:r>
              <a:rPr sz="2450" dirty="0">
                <a:latin typeface="Times New Roman"/>
                <a:cs typeface="Times New Roman"/>
              </a:rPr>
              <a:t>high</a:t>
            </a:r>
            <a:r>
              <a:rPr sz="2450" spc="125" dirty="0">
                <a:latin typeface="Times New Roman"/>
                <a:cs typeface="Times New Roman"/>
              </a:rPr>
              <a:t> </a:t>
            </a:r>
            <a:r>
              <a:rPr sz="2450" spc="-10" dirty="0">
                <a:latin typeface="Times New Roman"/>
                <a:cs typeface="Times New Roman"/>
              </a:rPr>
              <a:t>speeds.</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85660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1542415"/>
          </a:xfrm>
          <a:prstGeom prst="rect">
            <a:avLst/>
          </a:prstGeom>
        </p:spPr>
        <p:txBody>
          <a:bodyPr vert="horz" wrap="square" lIns="0" tIns="9525" rIns="0" bIns="0" rtlCol="0">
            <a:spAutoFit/>
          </a:bodyPr>
          <a:lstStyle/>
          <a:p>
            <a:pPr marL="12700" marR="5080" algn="just">
              <a:lnSpc>
                <a:spcPct val="101699"/>
              </a:lnSpc>
              <a:spcBef>
                <a:spcPts val="75"/>
              </a:spcBef>
            </a:pPr>
            <a:r>
              <a:rPr spc="-75" dirty="0"/>
              <a:t>To</a:t>
            </a:r>
            <a:r>
              <a:rPr spc="295" dirty="0"/>
              <a:t> </a:t>
            </a:r>
            <a:r>
              <a:rPr dirty="0"/>
              <a:t>determine</a:t>
            </a:r>
            <a:r>
              <a:rPr spc="295" dirty="0"/>
              <a:t> </a:t>
            </a:r>
            <a:r>
              <a:rPr spc="45" dirty="0"/>
              <a:t>the</a:t>
            </a:r>
            <a:r>
              <a:rPr spc="295" dirty="0"/>
              <a:t> </a:t>
            </a:r>
            <a:r>
              <a:rPr spc="-25" dirty="0"/>
              <a:t>outcome</a:t>
            </a:r>
            <a:r>
              <a:rPr spc="295" dirty="0"/>
              <a:t> </a:t>
            </a:r>
            <a:r>
              <a:rPr spc="-114" dirty="0"/>
              <a:t>of</a:t>
            </a:r>
            <a:r>
              <a:rPr spc="295" dirty="0"/>
              <a:t> </a:t>
            </a:r>
            <a:r>
              <a:rPr spc="30" dirty="0"/>
              <a:t>an</a:t>
            </a:r>
            <a:r>
              <a:rPr spc="295" dirty="0"/>
              <a:t> </a:t>
            </a:r>
            <a:r>
              <a:rPr spc="-20" dirty="0"/>
              <a:t>elastic</a:t>
            </a:r>
            <a:r>
              <a:rPr spc="295" dirty="0"/>
              <a:t> </a:t>
            </a:r>
            <a:r>
              <a:rPr spc="-70" dirty="0"/>
              <a:t>collision</a:t>
            </a:r>
            <a:r>
              <a:rPr spc="295" dirty="0"/>
              <a:t> </a:t>
            </a:r>
            <a:r>
              <a:rPr spc="-10" dirty="0"/>
              <a:t>in</a:t>
            </a:r>
            <a:r>
              <a:rPr spc="295" dirty="0"/>
              <a:t> </a:t>
            </a:r>
            <a:r>
              <a:rPr spc="-50" dirty="0"/>
              <a:t>classical</a:t>
            </a:r>
            <a:r>
              <a:rPr spc="295" dirty="0"/>
              <a:t> </a:t>
            </a:r>
            <a:r>
              <a:rPr spc="-55" dirty="0"/>
              <a:t>me-</a:t>
            </a:r>
            <a:r>
              <a:rPr spc="-25" dirty="0"/>
              <a:t> </a:t>
            </a:r>
            <a:r>
              <a:rPr spc="-30" dirty="0"/>
              <a:t>chanics,</a:t>
            </a:r>
            <a:r>
              <a:rPr spc="120" dirty="0"/>
              <a:t> </a:t>
            </a:r>
            <a:r>
              <a:rPr spc="-60" dirty="0"/>
              <a:t>you</a:t>
            </a:r>
            <a:r>
              <a:rPr spc="120" dirty="0"/>
              <a:t> </a:t>
            </a:r>
            <a:r>
              <a:rPr spc="15" dirty="0"/>
              <a:t>set</a:t>
            </a:r>
            <a:r>
              <a:rPr spc="114" dirty="0"/>
              <a:t> </a:t>
            </a:r>
            <a:r>
              <a:rPr spc="45" dirty="0"/>
              <a:t>the</a:t>
            </a:r>
            <a:r>
              <a:rPr spc="114" dirty="0"/>
              <a:t> </a:t>
            </a:r>
            <a:r>
              <a:rPr dirty="0"/>
              <a:t>initial</a:t>
            </a:r>
            <a:r>
              <a:rPr spc="120" dirty="0"/>
              <a:t> </a:t>
            </a:r>
            <a:r>
              <a:rPr dirty="0"/>
              <a:t>momentum</a:t>
            </a:r>
            <a:r>
              <a:rPr spc="114" dirty="0"/>
              <a:t> </a:t>
            </a:r>
            <a:r>
              <a:rPr spc="35" dirty="0"/>
              <a:t>and</a:t>
            </a:r>
            <a:r>
              <a:rPr spc="120" dirty="0"/>
              <a:t> </a:t>
            </a:r>
            <a:r>
              <a:rPr spc="-35" dirty="0"/>
              <a:t>energy</a:t>
            </a:r>
            <a:r>
              <a:rPr spc="120" dirty="0"/>
              <a:t> </a:t>
            </a:r>
            <a:r>
              <a:rPr spc="-25" dirty="0"/>
              <a:t>equal</a:t>
            </a:r>
            <a:r>
              <a:rPr spc="120" dirty="0"/>
              <a:t> </a:t>
            </a:r>
            <a:r>
              <a:rPr spc="45" dirty="0"/>
              <a:t>to</a:t>
            </a:r>
            <a:r>
              <a:rPr spc="120" dirty="0"/>
              <a:t> </a:t>
            </a:r>
            <a:r>
              <a:rPr spc="45" dirty="0"/>
              <a:t>the</a:t>
            </a:r>
            <a:r>
              <a:rPr spc="114" dirty="0"/>
              <a:t> </a:t>
            </a:r>
            <a:r>
              <a:rPr spc="-110" dirty="0"/>
              <a:t>fi-</a:t>
            </a:r>
            <a:r>
              <a:rPr spc="-60" dirty="0"/>
              <a:t> </a:t>
            </a:r>
            <a:r>
              <a:rPr dirty="0"/>
              <a:t>nal</a:t>
            </a:r>
            <a:r>
              <a:rPr spc="-40" dirty="0"/>
              <a:t> </a:t>
            </a:r>
            <a:r>
              <a:rPr dirty="0"/>
              <a:t>momentum</a:t>
            </a:r>
            <a:r>
              <a:rPr spc="-40" dirty="0"/>
              <a:t> </a:t>
            </a:r>
            <a:r>
              <a:rPr spc="35" dirty="0"/>
              <a:t>and</a:t>
            </a:r>
            <a:r>
              <a:rPr spc="-40" dirty="0"/>
              <a:t> </a:t>
            </a:r>
            <a:r>
              <a:rPr spc="-35" dirty="0"/>
              <a:t>energy</a:t>
            </a:r>
            <a:r>
              <a:rPr spc="-40" dirty="0"/>
              <a:t> </a:t>
            </a:r>
            <a:r>
              <a:rPr spc="35" dirty="0"/>
              <a:t>and</a:t>
            </a:r>
            <a:r>
              <a:rPr spc="-40" dirty="0"/>
              <a:t> </a:t>
            </a:r>
            <a:r>
              <a:rPr spc="40" dirty="0"/>
              <a:t>then</a:t>
            </a:r>
            <a:r>
              <a:rPr spc="-40" dirty="0"/>
              <a:t> </a:t>
            </a:r>
            <a:r>
              <a:rPr spc="-70" dirty="0"/>
              <a:t>solve.</a:t>
            </a:r>
            <a:r>
              <a:rPr spc="335" dirty="0"/>
              <a:t> </a:t>
            </a:r>
            <a:r>
              <a:rPr spc="10" dirty="0"/>
              <a:t>In</a:t>
            </a:r>
            <a:r>
              <a:rPr spc="-40" dirty="0"/>
              <a:t> </a:t>
            </a:r>
            <a:r>
              <a:rPr spc="-10" dirty="0"/>
              <a:t>relativity.</a:t>
            </a:r>
            <a:r>
              <a:rPr spc="-225" dirty="0"/>
              <a:t> </a:t>
            </a:r>
            <a:r>
              <a:rPr dirty="0"/>
              <a:t>.</a:t>
            </a:r>
            <a:r>
              <a:rPr spc="-225" dirty="0"/>
              <a:t> </a:t>
            </a:r>
            <a:r>
              <a:rPr dirty="0"/>
              <a:t>.</a:t>
            </a:r>
            <a:r>
              <a:rPr spc="-225" dirty="0"/>
              <a:t> </a:t>
            </a:r>
            <a:r>
              <a:rPr spc="-30" dirty="0"/>
              <a:t>(Choose</a:t>
            </a:r>
            <a:r>
              <a:rPr spc="-50" dirty="0"/>
              <a:t> </a:t>
            </a:r>
            <a:r>
              <a:rPr spc="-20" dirty="0"/>
              <a:t>one.)</a:t>
            </a:r>
          </a:p>
        </p:txBody>
      </p:sp>
      <p:sp>
        <p:nvSpPr>
          <p:cNvPr id="5" name="object 5"/>
          <p:cNvSpPr txBox="1"/>
          <p:nvPr/>
        </p:nvSpPr>
        <p:spPr>
          <a:xfrm>
            <a:off x="719315" y="2801205"/>
            <a:ext cx="8254365" cy="1923414"/>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process</a:t>
            </a:r>
            <a:r>
              <a:rPr sz="2450" spc="95" dirty="0">
                <a:latin typeface="Times New Roman"/>
                <a:cs typeface="Times New Roman"/>
              </a:rPr>
              <a:t> </a:t>
            </a:r>
            <a:r>
              <a:rPr sz="2450" dirty="0">
                <a:latin typeface="Times New Roman"/>
                <a:cs typeface="Times New Roman"/>
              </a:rPr>
              <a:t>is</a:t>
            </a:r>
            <a:r>
              <a:rPr sz="2450" spc="100" dirty="0">
                <a:latin typeface="Times New Roman"/>
                <a:cs typeface="Times New Roman"/>
              </a:rPr>
              <a:t> </a:t>
            </a:r>
            <a:r>
              <a:rPr sz="2450" dirty="0">
                <a:latin typeface="Times New Roman"/>
                <a:cs typeface="Times New Roman"/>
              </a:rPr>
              <a:t>exactly</a:t>
            </a:r>
            <a:r>
              <a:rPr sz="2450" spc="95"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spc="-10" dirty="0">
                <a:latin typeface="Times New Roman"/>
                <a:cs typeface="Times New Roman"/>
              </a:rPr>
              <a:t>same.</a:t>
            </a:r>
            <a:endParaRPr sz="2450">
              <a:latin typeface="Times New Roman"/>
              <a:cs typeface="Times New Roman"/>
            </a:endParaRPr>
          </a:p>
          <a:p>
            <a:pPr marL="382270" marR="5080" indent="-358140">
              <a:lnSpc>
                <a:spcPct val="101699"/>
              </a:lnSpc>
              <a:spcBef>
                <a:spcPts val="995"/>
              </a:spcBef>
              <a:buAutoNum type="alphaUcPeriod"/>
              <a:tabLst>
                <a:tab pos="383540" algn="l"/>
              </a:tabLst>
            </a:pPr>
            <a:r>
              <a:rPr sz="2450" dirty="0">
                <a:latin typeface="Times New Roman"/>
                <a:cs typeface="Times New Roman"/>
              </a:rPr>
              <a:t>The</a:t>
            </a:r>
            <a:r>
              <a:rPr sz="2450" spc="-70" dirty="0">
                <a:latin typeface="Times New Roman"/>
                <a:cs typeface="Times New Roman"/>
              </a:rPr>
              <a:t> </a:t>
            </a:r>
            <a:r>
              <a:rPr sz="2450" spc="-60" dirty="0">
                <a:latin typeface="Times New Roman"/>
                <a:cs typeface="Times New Roman"/>
              </a:rPr>
              <a:t>overall</a:t>
            </a:r>
            <a:r>
              <a:rPr sz="2450" spc="-65" dirty="0">
                <a:latin typeface="Times New Roman"/>
                <a:cs typeface="Times New Roman"/>
              </a:rPr>
              <a:t> </a:t>
            </a:r>
            <a:r>
              <a:rPr sz="2450" spc="-30" dirty="0">
                <a:latin typeface="Times New Roman"/>
                <a:cs typeface="Times New Roman"/>
              </a:rPr>
              <a:t>process</a:t>
            </a:r>
            <a:r>
              <a:rPr sz="2450" spc="-70" dirty="0">
                <a:latin typeface="Times New Roman"/>
                <a:cs typeface="Times New Roman"/>
              </a:rPr>
              <a:t> </a:t>
            </a:r>
            <a:r>
              <a:rPr sz="2450" spc="-65" dirty="0">
                <a:latin typeface="Times New Roman"/>
                <a:cs typeface="Times New Roman"/>
              </a:rPr>
              <a:t>is</a:t>
            </a:r>
            <a:r>
              <a:rPr sz="2450" spc="-60" dirty="0">
                <a:latin typeface="Times New Roman"/>
                <a:cs typeface="Times New Roman"/>
              </a:rPr>
              <a:t> </a:t>
            </a:r>
            <a:r>
              <a:rPr sz="2450" dirty="0">
                <a:latin typeface="Times New Roman"/>
                <a:cs typeface="Times New Roman"/>
              </a:rPr>
              <a:t>the</a:t>
            </a:r>
            <a:r>
              <a:rPr sz="2450" spc="-70" dirty="0">
                <a:latin typeface="Times New Roman"/>
                <a:cs typeface="Times New Roman"/>
              </a:rPr>
              <a:t> </a:t>
            </a:r>
            <a:r>
              <a:rPr sz="2450" spc="-10" dirty="0">
                <a:latin typeface="Times New Roman"/>
                <a:cs typeface="Times New Roman"/>
              </a:rPr>
              <a:t>same, </a:t>
            </a:r>
            <a:r>
              <a:rPr sz="2450" spc="80" dirty="0">
                <a:latin typeface="Times New Roman"/>
                <a:cs typeface="Times New Roman"/>
              </a:rPr>
              <a:t>but</a:t>
            </a:r>
            <a:r>
              <a:rPr sz="2450" spc="-70"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30" dirty="0">
                <a:latin typeface="Times New Roman"/>
                <a:cs typeface="Times New Roman"/>
              </a:rPr>
              <a:t>formulas</a:t>
            </a:r>
            <a:r>
              <a:rPr sz="2450" spc="-70" dirty="0">
                <a:latin typeface="Times New Roman"/>
                <a:cs typeface="Times New Roman"/>
              </a:rPr>
              <a:t> </a:t>
            </a:r>
            <a:r>
              <a:rPr sz="2450" spc="-60" dirty="0">
                <a:latin typeface="Times New Roman"/>
                <a:cs typeface="Times New Roman"/>
              </a:rPr>
              <a:t>for</a:t>
            </a:r>
            <a:r>
              <a:rPr sz="2450" spc="-65" dirty="0">
                <a:latin typeface="Times New Roman"/>
                <a:cs typeface="Times New Roman"/>
              </a:rPr>
              <a:t> </a:t>
            </a:r>
            <a:r>
              <a:rPr sz="2450" spc="-10" dirty="0">
                <a:latin typeface="Times New Roman"/>
                <a:cs typeface="Times New Roman"/>
              </a:rPr>
              <a:t>momentum 	</a:t>
            </a:r>
            <a:r>
              <a:rPr sz="2450" dirty="0">
                <a:latin typeface="Times New Roman"/>
                <a:cs typeface="Times New Roman"/>
              </a:rPr>
              <a:t>and</a:t>
            </a:r>
            <a:r>
              <a:rPr sz="2450" spc="114" dirty="0">
                <a:latin typeface="Times New Roman"/>
                <a:cs typeface="Times New Roman"/>
              </a:rPr>
              <a:t> </a:t>
            </a:r>
            <a:r>
              <a:rPr sz="2450" dirty="0">
                <a:latin typeface="Times New Roman"/>
                <a:cs typeface="Times New Roman"/>
              </a:rPr>
              <a:t>energy</a:t>
            </a:r>
            <a:r>
              <a:rPr sz="2450" spc="110" dirty="0">
                <a:latin typeface="Times New Roman"/>
                <a:cs typeface="Times New Roman"/>
              </a:rPr>
              <a:t> </a:t>
            </a:r>
            <a:r>
              <a:rPr sz="2450" dirty="0">
                <a:latin typeface="Times New Roman"/>
                <a:cs typeface="Times New Roman"/>
              </a:rPr>
              <a:t>are</a:t>
            </a:r>
            <a:r>
              <a:rPr sz="2450" spc="114" dirty="0">
                <a:latin typeface="Times New Roman"/>
                <a:cs typeface="Times New Roman"/>
              </a:rPr>
              <a:t> </a:t>
            </a:r>
            <a:r>
              <a:rPr sz="2450" spc="-10" dirty="0">
                <a:latin typeface="Times New Roman"/>
                <a:cs typeface="Times New Roman"/>
              </a:rPr>
              <a:t>different.</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dirty="0">
                <a:latin typeface="Times New Roman"/>
                <a:cs typeface="Times New Roman"/>
              </a:rPr>
              <a:t>The</a:t>
            </a:r>
            <a:r>
              <a:rPr sz="2450" spc="20" dirty="0">
                <a:latin typeface="Times New Roman"/>
                <a:cs typeface="Times New Roman"/>
              </a:rPr>
              <a:t> </a:t>
            </a:r>
            <a:r>
              <a:rPr sz="2450" dirty="0">
                <a:latin typeface="Times New Roman"/>
                <a:cs typeface="Times New Roman"/>
              </a:rPr>
              <a:t>process</a:t>
            </a:r>
            <a:r>
              <a:rPr sz="2450" spc="15" dirty="0">
                <a:latin typeface="Times New Roman"/>
                <a:cs typeface="Times New Roman"/>
              </a:rPr>
              <a:t> </a:t>
            </a:r>
            <a:r>
              <a:rPr sz="2450" dirty="0">
                <a:latin typeface="Times New Roman"/>
                <a:cs typeface="Times New Roman"/>
              </a:rPr>
              <a:t>itself</a:t>
            </a:r>
            <a:r>
              <a:rPr sz="2450" spc="20" dirty="0">
                <a:latin typeface="Times New Roman"/>
                <a:cs typeface="Times New Roman"/>
              </a:rPr>
              <a:t> </a:t>
            </a:r>
            <a:r>
              <a:rPr sz="2450" dirty="0">
                <a:latin typeface="Times New Roman"/>
                <a:cs typeface="Times New Roman"/>
              </a:rPr>
              <a:t>is</a:t>
            </a:r>
            <a:r>
              <a:rPr sz="2450" spc="15" dirty="0">
                <a:latin typeface="Times New Roman"/>
                <a:cs typeface="Times New Roman"/>
              </a:rPr>
              <a:t> </a:t>
            </a:r>
            <a:r>
              <a:rPr sz="2450" spc="-10" dirty="0">
                <a:latin typeface="Times New Roman"/>
                <a:cs typeface="Times New Roman"/>
              </a:rPr>
              <a:t>different.</a:t>
            </a:r>
            <a:endParaRPr sz="2450">
              <a:latin typeface="Times New Roman"/>
              <a:cs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85660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1542415"/>
          </a:xfrm>
          <a:prstGeom prst="rect">
            <a:avLst/>
          </a:prstGeom>
        </p:spPr>
        <p:txBody>
          <a:bodyPr vert="horz" wrap="square" lIns="0" tIns="9525" rIns="0" bIns="0" rtlCol="0">
            <a:spAutoFit/>
          </a:bodyPr>
          <a:lstStyle/>
          <a:p>
            <a:pPr marL="12700" marR="5080" algn="just">
              <a:lnSpc>
                <a:spcPct val="101699"/>
              </a:lnSpc>
              <a:spcBef>
                <a:spcPts val="75"/>
              </a:spcBef>
            </a:pPr>
            <a:r>
              <a:rPr spc="-75" dirty="0"/>
              <a:t>To</a:t>
            </a:r>
            <a:r>
              <a:rPr spc="295" dirty="0"/>
              <a:t> </a:t>
            </a:r>
            <a:r>
              <a:rPr dirty="0"/>
              <a:t>determine</a:t>
            </a:r>
            <a:r>
              <a:rPr spc="295" dirty="0"/>
              <a:t> </a:t>
            </a:r>
            <a:r>
              <a:rPr spc="45" dirty="0"/>
              <a:t>the</a:t>
            </a:r>
            <a:r>
              <a:rPr spc="295" dirty="0"/>
              <a:t> </a:t>
            </a:r>
            <a:r>
              <a:rPr spc="-25" dirty="0"/>
              <a:t>outcome</a:t>
            </a:r>
            <a:r>
              <a:rPr spc="295" dirty="0"/>
              <a:t> </a:t>
            </a:r>
            <a:r>
              <a:rPr spc="-114" dirty="0"/>
              <a:t>of</a:t>
            </a:r>
            <a:r>
              <a:rPr spc="295" dirty="0"/>
              <a:t> </a:t>
            </a:r>
            <a:r>
              <a:rPr spc="30" dirty="0"/>
              <a:t>an</a:t>
            </a:r>
            <a:r>
              <a:rPr spc="295" dirty="0"/>
              <a:t> </a:t>
            </a:r>
            <a:r>
              <a:rPr spc="-20" dirty="0"/>
              <a:t>elastic</a:t>
            </a:r>
            <a:r>
              <a:rPr spc="295" dirty="0"/>
              <a:t> </a:t>
            </a:r>
            <a:r>
              <a:rPr spc="-70" dirty="0"/>
              <a:t>collision</a:t>
            </a:r>
            <a:r>
              <a:rPr spc="295" dirty="0"/>
              <a:t> </a:t>
            </a:r>
            <a:r>
              <a:rPr spc="-10" dirty="0"/>
              <a:t>in</a:t>
            </a:r>
            <a:r>
              <a:rPr spc="295" dirty="0"/>
              <a:t> </a:t>
            </a:r>
            <a:r>
              <a:rPr spc="-50" dirty="0"/>
              <a:t>classical</a:t>
            </a:r>
            <a:r>
              <a:rPr spc="295" dirty="0"/>
              <a:t> </a:t>
            </a:r>
            <a:r>
              <a:rPr spc="-55" dirty="0"/>
              <a:t>me-</a:t>
            </a:r>
            <a:r>
              <a:rPr spc="-25" dirty="0"/>
              <a:t> </a:t>
            </a:r>
            <a:r>
              <a:rPr spc="-30" dirty="0"/>
              <a:t>chanics,</a:t>
            </a:r>
            <a:r>
              <a:rPr spc="120" dirty="0"/>
              <a:t> </a:t>
            </a:r>
            <a:r>
              <a:rPr spc="-60" dirty="0"/>
              <a:t>you</a:t>
            </a:r>
            <a:r>
              <a:rPr spc="120" dirty="0"/>
              <a:t> </a:t>
            </a:r>
            <a:r>
              <a:rPr spc="15" dirty="0"/>
              <a:t>set</a:t>
            </a:r>
            <a:r>
              <a:rPr spc="114" dirty="0"/>
              <a:t> </a:t>
            </a:r>
            <a:r>
              <a:rPr spc="45" dirty="0"/>
              <a:t>the</a:t>
            </a:r>
            <a:r>
              <a:rPr spc="114" dirty="0"/>
              <a:t> </a:t>
            </a:r>
            <a:r>
              <a:rPr dirty="0"/>
              <a:t>initial</a:t>
            </a:r>
            <a:r>
              <a:rPr spc="120" dirty="0"/>
              <a:t> </a:t>
            </a:r>
            <a:r>
              <a:rPr dirty="0"/>
              <a:t>momentum</a:t>
            </a:r>
            <a:r>
              <a:rPr spc="114" dirty="0"/>
              <a:t> </a:t>
            </a:r>
            <a:r>
              <a:rPr spc="35" dirty="0"/>
              <a:t>and</a:t>
            </a:r>
            <a:r>
              <a:rPr spc="120" dirty="0"/>
              <a:t> </a:t>
            </a:r>
            <a:r>
              <a:rPr spc="-35" dirty="0"/>
              <a:t>energy</a:t>
            </a:r>
            <a:r>
              <a:rPr spc="120" dirty="0"/>
              <a:t> </a:t>
            </a:r>
            <a:r>
              <a:rPr spc="-25" dirty="0"/>
              <a:t>equal</a:t>
            </a:r>
            <a:r>
              <a:rPr spc="120" dirty="0"/>
              <a:t> </a:t>
            </a:r>
            <a:r>
              <a:rPr spc="45" dirty="0"/>
              <a:t>to</a:t>
            </a:r>
            <a:r>
              <a:rPr spc="120" dirty="0"/>
              <a:t> </a:t>
            </a:r>
            <a:r>
              <a:rPr spc="45" dirty="0"/>
              <a:t>the</a:t>
            </a:r>
            <a:r>
              <a:rPr spc="114" dirty="0"/>
              <a:t> </a:t>
            </a:r>
            <a:r>
              <a:rPr spc="-110" dirty="0"/>
              <a:t>fi-</a:t>
            </a:r>
            <a:r>
              <a:rPr spc="-60" dirty="0"/>
              <a:t> </a:t>
            </a:r>
            <a:r>
              <a:rPr dirty="0"/>
              <a:t>nal</a:t>
            </a:r>
            <a:r>
              <a:rPr spc="-40" dirty="0"/>
              <a:t> </a:t>
            </a:r>
            <a:r>
              <a:rPr dirty="0"/>
              <a:t>momentum</a:t>
            </a:r>
            <a:r>
              <a:rPr spc="-40" dirty="0"/>
              <a:t> </a:t>
            </a:r>
            <a:r>
              <a:rPr spc="35" dirty="0"/>
              <a:t>and</a:t>
            </a:r>
            <a:r>
              <a:rPr spc="-40" dirty="0"/>
              <a:t> </a:t>
            </a:r>
            <a:r>
              <a:rPr spc="-35" dirty="0"/>
              <a:t>energy</a:t>
            </a:r>
            <a:r>
              <a:rPr spc="-40" dirty="0"/>
              <a:t> </a:t>
            </a:r>
            <a:r>
              <a:rPr spc="35" dirty="0"/>
              <a:t>and</a:t>
            </a:r>
            <a:r>
              <a:rPr spc="-40" dirty="0"/>
              <a:t> </a:t>
            </a:r>
            <a:r>
              <a:rPr spc="40" dirty="0"/>
              <a:t>then</a:t>
            </a:r>
            <a:r>
              <a:rPr spc="-40" dirty="0"/>
              <a:t> </a:t>
            </a:r>
            <a:r>
              <a:rPr spc="-70" dirty="0"/>
              <a:t>solve.</a:t>
            </a:r>
            <a:r>
              <a:rPr spc="335" dirty="0"/>
              <a:t> </a:t>
            </a:r>
            <a:r>
              <a:rPr spc="10" dirty="0"/>
              <a:t>In</a:t>
            </a:r>
            <a:r>
              <a:rPr spc="-40" dirty="0"/>
              <a:t> </a:t>
            </a:r>
            <a:r>
              <a:rPr spc="-10" dirty="0"/>
              <a:t>relativity.</a:t>
            </a:r>
            <a:r>
              <a:rPr spc="-225" dirty="0"/>
              <a:t> </a:t>
            </a:r>
            <a:r>
              <a:rPr dirty="0"/>
              <a:t>.</a:t>
            </a:r>
            <a:r>
              <a:rPr spc="-225" dirty="0"/>
              <a:t> </a:t>
            </a:r>
            <a:r>
              <a:rPr dirty="0"/>
              <a:t>.</a:t>
            </a:r>
            <a:r>
              <a:rPr spc="-225" dirty="0"/>
              <a:t> </a:t>
            </a:r>
            <a:r>
              <a:rPr spc="-30" dirty="0"/>
              <a:t>(Choose</a:t>
            </a:r>
            <a:r>
              <a:rPr spc="-50" dirty="0"/>
              <a:t> </a:t>
            </a:r>
            <a:r>
              <a:rPr spc="-20" dirty="0"/>
              <a:t>one.)</a:t>
            </a:r>
          </a:p>
        </p:txBody>
      </p:sp>
      <p:sp>
        <p:nvSpPr>
          <p:cNvPr id="5" name="object 5"/>
          <p:cNvSpPr txBox="1"/>
          <p:nvPr/>
        </p:nvSpPr>
        <p:spPr>
          <a:xfrm>
            <a:off x="707758" y="2801205"/>
            <a:ext cx="8265795" cy="254381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process</a:t>
            </a:r>
            <a:r>
              <a:rPr sz="2450" spc="95" dirty="0">
                <a:latin typeface="Times New Roman"/>
                <a:cs typeface="Times New Roman"/>
              </a:rPr>
              <a:t> </a:t>
            </a:r>
            <a:r>
              <a:rPr sz="2450" dirty="0">
                <a:latin typeface="Times New Roman"/>
                <a:cs typeface="Times New Roman"/>
              </a:rPr>
              <a:t>is</a:t>
            </a:r>
            <a:r>
              <a:rPr sz="2450" spc="100" dirty="0">
                <a:latin typeface="Times New Roman"/>
                <a:cs typeface="Times New Roman"/>
              </a:rPr>
              <a:t> </a:t>
            </a:r>
            <a:r>
              <a:rPr sz="2450" dirty="0">
                <a:latin typeface="Times New Roman"/>
                <a:cs typeface="Times New Roman"/>
              </a:rPr>
              <a:t>exactly</a:t>
            </a:r>
            <a:r>
              <a:rPr sz="2450" spc="95"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spc="-10" dirty="0">
                <a:latin typeface="Times New Roman"/>
                <a:cs typeface="Times New Roman"/>
              </a:rPr>
              <a:t>same.</a:t>
            </a:r>
            <a:endParaRPr sz="2450">
              <a:latin typeface="Times New Roman"/>
              <a:cs typeface="Times New Roman"/>
            </a:endParaRPr>
          </a:p>
          <a:p>
            <a:pPr marL="393700" marR="5080" indent="-358140">
              <a:lnSpc>
                <a:spcPct val="101699"/>
              </a:lnSpc>
              <a:spcBef>
                <a:spcPts val="995"/>
              </a:spcBef>
              <a:buAutoNum type="alphaUcPeriod"/>
              <a:tabLst>
                <a:tab pos="394970" algn="l"/>
              </a:tabLst>
            </a:pPr>
            <a:r>
              <a:rPr sz="2450" dirty="0">
                <a:latin typeface="Times New Roman"/>
                <a:cs typeface="Times New Roman"/>
              </a:rPr>
              <a:t>The</a:t>
            </a:r>
            <a:r>
              <a:rPr sz="2450" spc="-70" dirty="0">
                <a:latin typeface="Times New Roman"/>
                <a:cs typeface="Times New Roman"/>
              </a:rPr>
              <a:t> </a:t>
            </a:r>
            <a:r>
              <a:rPr sz="2450" spc="-60" dirty="0">
                <a:latin typeface="Times New Roman"/>
                <a:cs typeface="Times New Roman"/>
              </a:rPr>
              <a:t>overall</a:t>
            </a:r>
            <a:r>
              <a:rPr sz="2450" spc="-65" dirty="0">
                <a:latin typeface="Times New Roman"/>
                <a:cs typeface="Times New Roman"/>
              </a:rPr>
              <a:t> </a:t>
            </a:r>
            <a:r>
              <a:rPr sz="2450" spc="-30" dirty="0">
                <a:latin typeface="Times New Roman"/>
                <a:cs typeface="Times New Roman"/>
              </a:rPr>
              <a:t>process</a:t>
            </a:r>
            <a:r>
              <a:rPr sz="2450" spc="-70" dirty="0">
                <a:latin typeface="Times New Roman"/>
                <a:cs typeface="Times New Roman"/>
              </a:rPr>
              <a:t> </a:t>
            </a:r>
            <a:r>
              <a:rPr sz="2450" spc="-65" dirty="0">
                <a:latin typeface="Times New Roman"/>
                <a:cs typeface="Times New Roman"/>
              </a:rPr>
              <a:t>is</a:t>
            </a:r>
            <a:r>
              <a:rPr sz="2450" spc="-60" dirty="0">
                <a:latin typeface="Times New Roman"/>
                <a:cs typeface="Times New Roman"/>
              </a:rPr>
              <a:t> </a:t>
            </a:r>
            <a:r>
              <a:rPr sz="2450" dirty="0">
                <a:latin typeface="Times New Roman"/>
                <a:cs typeface="Times New Roman"/>
              </a:rPr>
              <a:t>the</a:t>
            </a:r>
            <a:r>
              <a:rPr sz="2450" spc="-70" dirty="0">
                <a:latin typeface="Times New Roman"/>
                <a:cs typeface="Times New Roman"/>
              </a:rPr>
              <a:t> </a:t>
            </a:r>
            <a:r>
              <a:rPr sz="2450" spc="-10" dirty="0">
                <a:latin typeface="Times New Roman"/>
                <a:cs typeface="Times New Roman"/>
              </a:rPr>
              <a:t>same, </a:t>
            </a:r>
            <a:r>
              <a:rPr sz="2450" spc="80" dirty="0">
                <a:latin typeface="Times New Roman"/>
                <a:cs typeface="Times New Roman"/>
              </a:rPr>
              <a:t>but</a:t>
            </a:r>
            <a:r>
              <a:rPr sz="2450" spc="-70"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30" dirty="0">
                <a:latin typeface="Times New Roman"/>
                <a:cs typeface="Times New Roman"/>
              </a:rPr>
              <a:t>formulas</a:t>
            </a:r>
            <a:r>
              <a:rPr sz="2450" spc="-70" dirty="0">
                <a:latin typeface="Times New Roman"/>
                <a:cs typeface="Times New Roman"/>
              </a:rPr>
              <a:t> </a:t>
            </a:r>
            <a:r>
              <a:rPr sz="2450" spc="-60" dirty="0">
                <a:latin typeface="Times New Roman"/>
                <a:cs typeface="Times New Roman"/>
              </a:rPr>
              <a:t>for</a:t>
            </a:r>
            <a:r>
              <a:rPr sz="2450" spc="-65" dirty="0">
                <a:latin typeface="Times New Roman"/>
                <a:cs typeface="Times New Roman"/>
              </a:rPr>
              <a:t> </a:t>
            </a:r>
            <a:r>
              <a:rPr sz="2450" spc="-10" dirty="0">
                <a:latin typeface="Times New Roman"/>
                <a:cs typeface="Times New Roman"/>
              </a:rPr>
              <a:t>momentum 	</a:t>
            </a:r>
            <a:r>
              <a:rPr sz="2450" dirty="0">
                <a:latin typeface="Times New Roman"/>
                <a:cs typeface="Times New Roman"/>
              </a:rPr>
              <a:t>and</a:t>
            </a:r>
            <a:r>
              <a:rPr sz="2450" spc="114" dirty="0">
                <a:latin typeface="Times New Roman"/>
                <a:cs typeface="Times New Roman"/>
              </a:rPr>
              <a:t> </a:t>
            </a:r>
            <a:r>
              <a:rPr sz="2450" dirty="0">
                <a:latin typeface="Times New Roman"/>
                <a:cs typeface="Times New Roman"/>
              </a:rPr>
              <a:t>energy</a:t>
            </a:r>
            <a:r>
              <a:rPr sz="2450" spc="110" dirty="0">
                <a:latin typeface="Times New Roman"/>
                <a:cs typeface="Times New Roman"/>
              </a:rPr>
              <a:t> </a:t>
            </a:r>
            <a:r>
              <a:rPr sz="2450" dirty="0">
                <a:latin typeface="Times New Roman"/>
                <a:cs typeface="Times New Roman"/>
              </a:rPr>
              <a:t>are</a:t>
            </a:r>
            <a:r>
              <a:rPr sz="2450" spc="114" dirty="0">
                <a:latin typeface="Times New Roman"/>
                <a:cs typeface="Times New Roman"/>
              </a:rPr>
              <a:t> </a:t>
            </a:r>
            <a:r>
              <a:rPr sz="2450" spc="-10" dirty="0">
                <a:latin typeface="Times New Roman"/>
                <a:cs typeface="Times New Roman"/>
              </a:rPr>
              <a:t>different.</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The</a:t>
            </a:r>
            <a:r>
              <a:rPr sz="2450" spc="20" dirty="0">
                <a:latin typeface="Times New Roman"/>
                <a:cs typeface="Times New Roman"/>
              </a:rPr>
              <a:t> </a:t>
            </a:r>
            <a:r>
              <a:rPr sz="2450" dirty="0">
                <a:latin typeface="Times New Roman"/>
                <a:cs typeface="Times New Roman"/>
              </a:rPr>
              <a:t>process</a:t>
            </a:r>
            <a:r>
              <a:rPr sz="2450" spc="15" dirty="0">
                <a:latin typeface="Times New Roman"/>
                <a:cs typeface="Times New Roman"/>
              </a:rPr>
              <a:t> </a:t>
            </a:r>
            <a:r>
              <a:rPr sz="2450" dirty="0">
                <a:latin typeface="Times New Roman"/>
                <a:cs typeface="Times New Roman"/>
              </a:rPr>
              <a:t>itself</a:t>
            </a:r>
            <a:r>
              <a:rPr sz="2450" spc="20" dirty="0">
                <a:latin typeface="Times New Roman"/>
                <a:cs typeface="Times New Roman"/>
              </a:rPr>
              <a:t> </a:t>
            </a:r>
            <a:r>
              <a:rPr sz="2450" dirty="0">
                <a:latin typeface="Times New Roman"/>
                <a:cs typeface="Times New Roman"/>
              </a:rPr>
              <a:t>is</a:t>
            </a:r>
            <a:r>
              <a:rPr sz="2450" spc="15" dirty="0">
                <a:latin typeface="Times New Roman"/>
                <a:cs typeface="Times New Roman"/>
              </a:rPr>
              <a:t> </a:t>
            </a:r>
            <a:r>
              <a:rPr sz="2450" spc="-10" dirty="0">
                <a:latin typeface="Times New Roman"/>
                <a:cs typeface="Times New Roman"/>
              </a:rPr>
              <a:t>different.</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2000" y="1447800"/>
            <a:ext cx="1880235" cy="403225"/>
          </a:xfrm>
          <a:prstGeom prst="rect">
            <a:avLst/>
          </a:prstGeom>
        </p:spPr>
        <p:txBody>
          <a:bodyPr vert="horz" wrap="square" lIns="0" tIns="15875" rIns="0" bIns="0" rtlCol="0">
            <a:spAutoFit/>
          </a:bodyPr>
          <a:lstStyle/>
          <a:p>
            <a:pPr marL="12700">
              <a:lnSpc>
                <a:spcPct val="100000"/>
              </a:lnSpc>
              <a:spcBef>
                <a:spcPts val="125"/>
              </a:spcBef>
            </a:pPr>
            <a:r>
              <a:rPr b="1" spc="75" dirty="0">
                <a:latin typeface="Book Antiqua"/>
                <a:cs typeface="Book Antiqua"/>
              </a:rPr>
              <a:t>Instructions</a:t>
            </a:r>
          </a:p>
        </p:txBody>
      </p:sp>
      <p:sp>
        <p:nvSpPr>
          <p:cNvPr id="3" name="object 3"/>
          <p:cNvSpPr txBox="1"/>
          <p:nvPr/>
        </p:nvSpPr>
        <p:spPr>
          <a:xfrm>
            <a:off x="985025" y="2363582"/>
            <a:ext cx="8033384" cy="4091940"/>
          </a:xfrm>
          <a:prstGeom prst="rect">
            <a:avLst/>
          </a:prstGeom>
        </p:spPr>
        <p:txBody>
          <a:bodyPr vert="horz" wrap="square" lIns="0" tIns="12065" rIns="0" bIns="0" rtlCol="0">
            <a:spAutoFit/>
          </a:bodyPr>
          <a:lstStyle/>
          <a:p>
            <a:pPr marL="161290" marR="5080" indent="-149225" algn="just">
              <a:lnSpc>
                <a:spcPct val="100000"/>
              </a:lnSpc>
              <a:spcBef>
                <a:spcPts val="95"/>
              </a:spcBef>
              <a:buSzPct val="37500"/>
              <a:buChar char="•"/>
              <a:tabLst>
                <a:tab pos="161925" algn="l"/>
              </a:tabLst>
            </a:pPr>
            <a:r>
              <a:rPr sz="1200" dirty="0">
                <a:latin typeface="Times New Roman"/>
                <a:cs typeface="Times New Roman"/>
              </a:rPr>
              <a:t>These</a:t>
            </a:r>
            <a:r>
              <a:rPr sz="1200" spc="170" dirty="0">
                <a:latin typeface="Times New Roman"/>
                <a:cs typeface="Times New Roman"/>
              </a:rPr>
              <a:t> </a:t>
            </a:r>
            <a:r>
              <a:rPr sz="1200" dirty="0">
                <a:latin typeface="Times New Roman"/>
                <a:cs typeface="Times New Roman"/>
              </a:rPr>
              <a:t>questions</a:t>
            </a:r>
            <a:r>
              <a:rPr sz="1200" spc="175" dirty="0">
                <a:latin typeface="Times New Roman"/>
                <a:cs typeface="Times New Roman"/>
              </a:rPr>
              <a:t> </a:t>
            </a:r>
            <a:r>
              <a:rPr sz="1200" dirty="0">
                <a:latin typeface="Times New Roman"/>
                <a:cs typeface="Times New Roman"/>
              </a:rPr>
              <a:t>are</a:t>
            </a:r>
            <a:r>
              <a:rPr sz="1200" spc="170" dirty="0">
                <a:latin typeface="Times New Roman"/>
                <a:cs typeface="Times New Roman"/>
              </a:rPr>
              <a:t> </a:t>
            </a:r>
            <a:r>
              <a:rPr sz="1200" dirty="0">
                <a:latin typeface="Times New Roman"/>
                <a:cs typeface="Times New Roman"/>
              </a:rPr>
              <a:t>offered</a:t>
            </a:r>
            <a:r>
              <a:rPr sz="1200" spc="170" dirty="0">
                <a:latin typeface="Times New Roman"/>
                <a:cs typeface="Times New Roman"/>
              </a:rPr>
              <a:t> </a:t>
            </a:r>
            <a:r>
              <a:rPr sz="1200" dirty="0">
                <a:latin typeface="Times New Roman"/>
                <a:cs typeface="Times New Roman"/>
              </a:rPr>
              <a:t>in</a:t>
            </a:r>
            <a:r>
              <a:rPr sz="1200" spc="175" dirty="0">
                <a:latin typeface="Times New Roman"/>
                <a:cs typeface="Times New Roman"/>
              </a:rPr>
              <a:t> </a:t>
            </a:r>
            <a:r>
              <a:rPr sz="1200" dirty="0">
                <a:latin typeface="Times New Roman"/>
                <a:cs typeface="Times New Roman"/>
              </a:rPr>
              <a:t>two</a:t>
            </a:r>
            <a:r>
              <a:rPr sz="1200" spc="175" dirty="0">
                <a:latin typeface="Times New Roman"/>
                <a:cs typeface="Times New Roman"/>
              </a:rPr>
              <a:t> </a:t>
            </a:r>
            <a:r>
              <a:rPr sz="1200" dirty="0">
                <a:latin typeface="Times New Roman"/>
                <a:cs typeface="Times New Roman"/>
              </a:rPr>
              <a:t>formats:</a:t>
            </a:r>
            <a:r>
              <a:rPr sz="1200" spc="355" dirty="0">
                <a:latin typeface="Times New Roman"/>
                <a:cs typeface="Times New Roman"/>
              </a:rPr>
              <a:t> </a:t>
            </a:r>
            <a:r>
              <a:rPr sz="1200" dirty="0">
                <a:latin typeface="Times New Roman"/>
                <a:cs typeface="Times New Roman"/>
              </a:rPr>
              <a:t>a</a:t>
            </a:r>
            <a:r>
              <a:rPr sz="1200" spc="170" dirty="0">
                <a:latin typeface="Times New Roman"/>
                <a:cs typeface="Times New Roman"/>
              </a:rPr>
              <a:t> </a:t>
            </a:r>
            <a:r>
              <a:rPr sz="1200" dirty="0">
                <a:latin typeface="Times New Roman"/>
                <a:cs typeface="Times New Roman"/>
              </a:rPr>
              <a:t>deck</a:t>
            </a:r>
            <a:r>
              <a:rPr sz="1200" spc="170" dirty="0">
                <a:latin typeface="Times New Roman"/>
                <a:cs typeface="Times New Roman"/>
              </a:rPr>
              <a:t> </a:t>
            </a:r>
            <a:r>
              <a:rPr sz="1200" dirty="0">
                <a:latin typeface="Times New Roman"/>
                <a:cs typeface="Times New Roman"/>
              </a:rPr>
              <a:t>of</a:t>
            </a:r>
            <a:r>
              <a:rPr sz="1200" spc="180" dirty="0">
                <a:latin typeface="Times New Roman"/>
                <a:cs typeface="Times New Roman"/>
              </a:rPr>
              <a:t> </a:t>
            </a:r>
            <a:r>
              <a:rPr sz="1200" dirty="0">
                <a:latin typeface="Times New Roman"/>
                <a:cs typeface="Times New Roman"/>
              </a:rPr>
              <a:t>PowerPoint</a:t>
            </a:r>
            <a:r>
              <a:rPr sz="1200" spc="175" dirty="0">
                <a:latin typeface="Times New Roman"/>
                <a:cs typeface="Times New Roman"/>
              </a:rPr>
              <a:t> </a:t>
            </a:r>
            <a:r>
              <a:rPr sz="1200" dirty="0">
                <a:latin typeface="Times New Roman"/>
                <a:cs typeface="Times New Roman"/>
              </a:rPr>
              <a:t>slides,</a:t>
            </a:r>
            <a:r>
              <a:rPr sz="1200" spc="180" dirty="0">
                <a:latin typeface="Times New Roman"/>
                <a:cs typeface="Times New Roman"/>
              </a:rPr>
              <a:t> </a:t>
            </a:r>
            <a:r>
              <a:rPr sz="1200" dirty="0">
                <a:latin typeface="Times New Roman"/>
                <a:cs typeface="Times New Roman"/>
              </a:rPr>
              <a:t>and</a:t>
            </a:r>
            <a:r>
              <a:rPr sz="1200" spc="175" dirty="0">
                <a:latin typeface="Times New Roman"/>
                <a:cs typeface="Times New Roman"/>
              </a:rPr>
              <a:t> </a:t>
            </a:r>
            <a:r>
              <a:rPr sz="1200" dirty="0">
                <a:latin typeface="Times New Roman"/>
                <a:cs typeface="Times New Roman"/>
              </a:rPr>
              <a:t>a</a:t>
            </a:r>
            <a:r>
              <a:rPr sz="1200" spc="170" dirty="0">
                <a:latin typeface="Times New Roman"/>
                <a:cs typeface="Times New Roman"/>
              </a:rPr>
              <a:t> </a:t>
            </a:r>
            <a:r>
              <a:rPr sz="1200" spc="80" dirty="0">
                <a:latin typeface="Times New Roman"/>
                <a:cs typeface="Times New Roman"/>
              </a:rPr>
              <a:t>PDF</a:t>
            </a:r>
            <a:r>
              <a:rPr sz="1200" spc="175" dirty="0">
                <a:latin typeface="Times New Roman"/>
                <a:cs typeface="Times New Roman"/>
              </a:rPr>
              <a:t> </a:t>
            </a:r>
            <a:r>
              <a:rPr sz="1200" dirty="0">
                <a:latin typeface="Times New Roman"/>
                <a:cs typeface="Times New Roman"/>
              </a:rPr>
              <a:t>file.</a:t>
            </a:r>
            <a:r>
              <a:rPr sz="1200" spc="390"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two</a:t>
            </a:r>
            <a:r>
              <a:rPr sz="1200" spc="180" dirty="0">
                <a:latin typeface="Times New Roman"/>
                <a:cs typeface="Times New Roman"/>
              </a:rPr>
              <a:t> </a:t>
            </a:r>
            <a:r>
              <a:rPr sz="1200" dirty="0">
                <a:latin typeface="Times New Roman"/>
                <a:cs typeface="Times New Roman"/>
              </a:rPr>
              <a:t>files</a:t>
            </a:r>
            <a:r>
              <a:rPr sz="1200" spc="170" dirty="0">
                <a:latin typeface="Times New Roman"/>
                <a:cs typeface="Times New Roman"/>
              </a:rPr>
              <a:t> </a:t>
            </a:r>
            <a:r>
              <a:rPr sz="1200" dirty="0">
                <a:latin typeface="Times New Roman"/>
                <a:cs typeface="Times New Roman"/>
              </a:rPr>
              <a:t>contain</a:t>
            </a:r>
            <a:r>
              <a:rPr sz="1200" spc="170" dirty="0">
                <a:latin typeface="Times New Roman"/>
                <a:cs typeface="Times New Roman"/>
              </a:rPr>
              <a:t> </a:t>
            </a:r>
            <a:r>
              <a:rPr sz="1200" spc="-10" dirty="0">
                <a:latin typeface="Times New Roman"/>
                <a:cs typeface="Times New Roman"/>
              </a:rPr>
              <a:t>identical </a:t>
            </a:r>
            <a:r>
              <a:rPr sz="1200" dirty="0">
                <a:latin typeface="Times New Roman"/>
                <a:cs typeface="Times New Roman"/>
              </a:rPr>
              <a:t>contents.</a:t>
            </a:r>
            <a:r>
              <a:rPr sz="1200" spc="285" dirty="0">
                <a:latin typeface="Times New Roman"/>
                <a:cs typeface="Times New Roman"/>
              </a:rPr>
              <a:t> </a:t>
            </a:r>
            <a:r>
              <a:rPr sz="1200" dirty="0">
                <a:latin typeface="Times New Roman"/>
                <a:cs typeface="Times New Roman"/>
              </a:rPr>
              <a:t>There</a:t>
            </a:r>
            <a:r>
              <a:rPr sz="1200" spc="140" dirty="0">
                <a:latin typeface="Times New Roman"/>
                <a:cs typeface="Times New Roman"/>
              </a:rPr>
              <a:t> </a:t>
            </a:r>
            <a:r>
              <a:rPr sz="1200" dirty="0">
                <a:latin typeface="Times New Roman"/>
                <a:cs typeface="Times New Roman"/>
              </a:rPr>
              <a:t>are</a:t>
            </a:r>
            <a:r>
              <a:rPr sz="1200" spc="145" dirty="0">
                <a:latin typeface="Times New Roman"/>
                <a:cs typeface="Times New Roman"/>
              </a:rPr>
              <a:t> </a:t>
            </a:r>
            <a:r>
              <a:rPr sz="1200" dirty="0">
                <a:latin typeface="Times New Roman"/>
                <a:cs typeface="Times New Roman"/>
              </a:rPr>
              <a:t>similar</a:t>
            </a:r>
            <a:r>
              <a:rPr sz="1200" spc="140" dirty="0">
                <a:latin typeface="Times New Roman"/>
                <a:cs typeface="Times New Roman"/>
              </a:rPr>
              <a:t> </a:t>
            </a:r>
            <a:r>
              <a:rPr sz="1200" dirty="0">
                <a:latin typeface="Times New Roman"/>
                <a:cs typeface="Times New Roman"/>
              </a:rPr>
              <a:t>files</a:t>
            </a:r>
            <a:r>
              <a:rPr sz="1200" spc="140" dirty="0">
                <a:latin typeface="Times New Roman"/>
                <a:cs typeface="Times New Roman"/>
              </a:rPr>
              <a:t> </a:t>
            </a:r>
            <a:r>
              <a:rPr sz="1200" dirty="0">
                <a:latin typeface="Times New Roman"/>
                <a:cs typeface="Times New Roman"/>
              </a:rPr>
              <a:t>for</a:t>
            </a:r>
            <a:r>
              <a:rPr sz="1200" spc="140" dirty="0">
                <a:latin typeface="Times New Roman"/>
                <a:cs typeface="Times New Roman"/>
              </a:rPr>
              <a:t> </a:t>
            </a:r>
            <a:r>
              <a:rPr sz="1200" dirty="0">
                <a:latin typeface="Times New Roman"/>
                <a:cs typeface="Times New Roman"/>
              </a:rPr>
              <a:t>each</a:t>
            </a:r>
            <a:r>
              <a:rPr sz="1200" spc="140" dirty="0">
                <a:latin typeface="Times New Roman"/>
                <a:cs typeface="Times New Roman"/>
              </a:rPr>
              <a:t> </a:t>
            </a:r>
            <a:r>
              <a:rPr sz="1200" dirty="0">
                <a:latin typeface="Times New Roman"/>
                <a:cs typeface="Times New Roman"/>
              </a:rPr>
              <a:t>of</a:t>
            </a:r>
            <a:r>
              <a:rPr sz="1200" spc="145" dirty="0">
                <a:latin typeface="Times New Roman"/>
                <a:cs typeface="Times New Roman"/>
              </a:rPr>
              <a:t> </a:t>
            </a:r>
            <a:r>
              <a:rPr sz="1200" dirty="0">
                <a:latin typeface="Times New Roman"/>
                <a:cs typeface="Times New Roman"/>
              </a:rPr>
              <a:t>the</a:t>
            </a:r>
            <a:r>
              <a:rPr sz="1200" spc="140" dirty="0">
                <a:latin typeface="Times New Roman"/>
                <a:cs typeface="Times New Roman"/>
              </a:rPr>
              <a:t> </a:t>
            </a:r>
            <a:r>
              <a:rPr sz="1200" dirty="0">
                <a:latin typeface="Times New Roman"/>
                <a:cs typeface="Times New Roman"/>
              </a:rPr>
              <a:t>14</a:t>
            </a:r>
            <a:r>
              <a:rPr sz="1200" spc="140" dirty="0">
                <a:latin typeface="Times New Roman"/>
                <a:cs typeface="Times New Roman"/>
              </a:rPr>
              <a:t> </a:t>
            </a:r>
            <a:r>
              <a:rPr sz="1200" dirty="0">
                <a:latin typeface="Times New Roman"/>
                <a:cs typeface="Times New Roman"/>
              </a:rPr>
              <a:t>chapters</a:t>
            </a:r>
            <a:r>
              <a:rPr sz="1200" spc="140" dirty="0">
                <a:latin typeface="Times New Roman"/>
                <a:cs typeface="Times New Roman"/>
              </a:rPr>
              <a:t> </a:t>
            </a:r>
            <a:r>
              <a:rPr sz="1200" dirty="0">
                <a:latin typeface="Times New Roman"/>
                <a:cs typeface="Times New Roman"/>
              </a:rPr>
              <a:t>in</a:t>
            </a:r>
            <a:r>
              <a:rPr sz="1200" spc="145" dirty="0">
                <a:latin typeface="Times New Roman"/>
                <a:cs typeface="Times New Roman"/>
              </a:rPr>
              <a:t> </a:t>
            </a:r>
            <a:r>
              <a:rPr sz="1200" dirty="0">
                <a:latin typeface="Times New Roman"/>
                <a:cs typeface="Times New Roman"/>
              </a:rPr>
              <a:t>the</a:t>
            </a:r>
            <a:r>
              <a:rPr sz="1200" spc="140" dirty="0">
                <a:latin typeface="Times New Roman"/>
                <a:cs typeface="Times New Roman"/>
              </a:rPr>
              <a:t> </a:t>
            </a:r>
            <a:r>
              <a:rPr sz="1200" dirty="0">
                <a:latin typeface="Times New Roman"/>
                <a:cs typeface="Times New Roman"/>
              </a:rPr>
              <a:t>book,</a:t>
            </a:r>
            <a:r>
              <a:rPr sz="1200" spc="140" dirty="0">
                <a:latin typeface="Times New Roman"/>
                <a:cs typeface="Times New Roman"/>
              </a:rPr>
              <a:t> </a:t>
            </a:r>
            <a:r>
              <a:rPr sz="1200" dirty="0">
                <a:latin typeface="Times New Roman"/>
                <a:cs typeface="Times New Roman"/>
              </a:rPr>
              <a:t>for</a:t>
            </a:r>
            <a:r>
              <a:rPr sz="1200" spc="140" dirty="0">
                <a:latin typeface="Times New Roman"/>
                <a:cs typeface="Times New Roman"/>
              </a:rPr>
              <a:t> </a:t>
            </a:r>
            <a:r>
              <a:rPr sz="1200" dirty="0">
                <a:latin typeface="Times New Roman"/>
                <a:cs typeface="Times New Roman"/>
              </a:rPr>
              <a:t>a</a:t>
            </a:r>
            <a:r>
              <a:rPr sz="1200" spc="145" dirty="0">
                <a:latin typeface="Times New Roman"/>
                <a:cs typeface="Times New Roman"/>
              </a:rPr>
              <a:t> </a:t>
            </a:r>
            <a:r>
              <a:rPr sz="1200" spc="50" dirty="0">
                <a:latin typeface="Times New Roman"/>
                <a:cs typeface="Times New Roman"/>
              </a:rPr>
              <a:t>total</a:t>
            </a:r>
            <a:r>
              <a:rPr sz="1200" spc="140" dirty="0">
                <a:latin typeface="Times New Roman"/>
                <a:cs typeface="Times New Roman"/>
              </a:rPr>
              <a:t> </a:t>
            </a:r>
            <a:r>
              <a:rPr sz="1200" dirty="0">
                <a:latin typeface="Times New Roman"/>
                <a:cs typeface="Times New Roman"/>
              </a:rPr>
              <a:t>of</a:t>
            </a:r>
            <a:r>
              <a:rPr sz="1200" spc="140" dirty="0">
                <a:latin typeface="Times New Roman"/>
                <a:cs typeface="Times New Roman"/>
              </a:rPr>
              <a:t> </a:t>
            </a:r>
            <a:r>
              <a:rPr sz="1200" dirty="0">
                <a:latin typeface="Times New Roman"/>
                <a:cs typeface="Times New Roman"/>
              </a:rPr>
              <a:t>28</a:t>
            </a:r>
            <a:r>
              <a:rPr sz="1200" spc="140" dirty="0">
                <a:latin typeface="Times New Roman"/>
                <a:cs typeface="Times New Roman"/>
              </a:rPr>
              <a:t> </a:t>
            </a:r>
            <a:r>
              <a:rPr sz="1200" spc="-10" dirty="0">
                <a:latin typeface="Times New Roman"/>
                <a:cs typeface="Times New Roman"/>
              </a:rPr>
              <a:t>files.</a:t>
            </a:r>
            <a:endParaRPr sz="1200" dirty="0">
              <a:latin typeface="Times New Roman"/>
              <a:cs typeface="Times New Roman"/>
            </a:endParaRPr>
          </a:p>
          <a:p>
            <a:pPr marL="161290" indent="-149225">
              <a:lnSpc>
                <a:spcPct val="100000"/>
              </a:lnSpc>
              <a:spcBef>
                <a:spcPts val="1005"/>
              </a:spcBef>
              <a:buSzPct val="37500"/>
              <a:buChar char="•"/>
              <a:tabLst>
                <a:tab pos="161925" algn="l"/>
              </a:tabLst>
            </a:pPr>
            <a:r>
              <a:rPr sz="1200" dirty="0">
                <a:latin typeface="Times New Roman"/>
                <a:cs typeface="Times New Roman"/>
              </a:rPr>
              <a:t>Each</a:t>
            </a:r>
            <a:r>
              <a:rPr sz="1200" spc="165" dirty="0">
                <a:latin typeface="Times New Roman"/>
                <a:cs typeface="Times New Roman"/>
              </a:rPr>
              <a:t> </a:t>
            </a:r>
            <a:r>
              <a:rPr sz="1200" dirty="0">
                <a:latin typeface="Times New Roman"/>
                <a:cs typeface="Times New Roman"/>
              </a:rPr>
              <a:t>question</a:t>
            </a:r>
            <a:r>
              <a:rPr sz="1200" spc="165" dirty="0">
                <a:latin typeface="Times New Roman"/>
                <a:cs typeface="Times New Roman"/>
              </a:rPr>
              <a:t> </a:t>
            </a:r>
            <a:r>
              <a:rPr sz="1200" dirty="0">
                <a:latin typeface="Times New Roman"/>
                <a:cs typeface="Times New Roman"/>
              </a:rPr>
              <a:t>is</a:t>
            </a:r>
            <a:r>
              <a:rPr sz="1200" spc="165" dirty="0">
                <a:latin typeface="Times New Roman"/>
                <a:cs typeface="Times New Roman"/>
              </a:rPr>
              <a:t> </a:t>
            </a:r>
            <a:r>
              <a:rPr sz="1200" dirty="0">
                <a:latin typeface="Times New Roman"/>
                <a:cs typeface="Times New Roman"/>
              </a:rPr>
              <a:t>marked</a:t>
            </a:r>
            <a:r>
              <a:rPr sz="1200" spc="170" dirty="0">
                <a:latin typeface="Times New Roman"/>
                <a:cs typeface="Times New Roman"/>
              </a:rPr>
              <a:t> </a:t>
            </a:r>
            <a:r>
              <a:rPr sz="1200" dirty="0">
                <a:latin typeface="Times New Roman"/>
                <a:cs typeface="Times New Roman"/>
              </a:rPr>
              <a:t>as</a:t>
            </a:r>
            <a:r>
              <a:rPr sz="1200" spc="165" dirty="0">
                <a:latin typeface="Times New Roman"/>
                <a:cs typeface="Times New Roman"/>
              </a:rPr>
              <a:t> </a:t>
            </a:r>
            <a:r>
              <a:rPr sz="1200" dirty="0">
                <a:latin typeface="Times New Roman"/>
                <a:cs typeface="Times New Roman"/>
              </a:rPr>
              <a:t>a</a:t>
            </a:r>
            <a:r>
              <a:rPr sz="1200" spc="165" dirty="0">
                <a:latin typeface="Times New Roman"/>
                <a:cs typeface="Times New Roman"/>
              </a:rPr>
              <a:t> </a:t>
            </a:r>
            <a:r>
              <a:rPr sz="1200" dirty="0">
                <a:latin typeface="Times New Roman"/>
                <a:cs typeface="Times New Roman"/>
              </a:rPr>
              <a:t>“Quick</a:t>
            </a:r>
            <a:r>
              <a:rPr sz="1200" spc="165" dirty="0">
                <a:latin typeface="Times New Roman"/>
                <a:cs typeface="Times New Roman"/>
              </a:rPr>
              <a:t> </a:t>
            </a:r>
            <a:r>
              <a:rPr sz="1200" dirty="0">
                <a:latin typeface="Times New Roman"/>
                <a:cs typeface="Times New Roman"/>
              </a:rPr>
              <a:t>Check”</a:t>
            </a:r>
            <a:r>
              <a:rPr sz="1200" spc="170" dirty="0">
                <a:latin typeface="Times New Roman"/>
                <a:cs typeface="Times New Roman"/>
              </a:rPr>
              <a:t> </a:t>
            </a:r>
            <a:r>
              <a:rPr sz="1200" dirty="0">
                <a:latin typeface="Times New Roman"/>
                <a:cs typeface="Times New Roman"/>
              </a:rPr>
              <a:t>or</a:t>
            </a:r>
            <a:r>
              <a:rPr sz="1200" spc="165" dirty="0">
                <a:latin typeface="Times New Roman"/>
                <a:cs typeface="Times New Roman"/>
              </a:rPr>
              <a:t> </a:t>
            </a:r>
            <a:r>
              <a:rPr sz="1200" spc="-10" dirty="0">
                <a:latin typeface="Times New Roman"/>
                <a:cs typeface="Times New Roman"/>
              </a:rPr>
              <a:t>“ConcepTest.”</a:t>
            </a:r>
            <a:endParaRPr sz="1200" dirty="0">
              <a:latin typeface="Times New Roman"/>
              <a:cs typeface="Times New Roman"/>
            </a:endParaRPr>
          </a:p>
          <a:p>
            <a:pPr marL="488315" marR="6350" lvl="1" indent="-160020">
              <a:lnSpc>
                <a:spcPct val="100000"/>
              </a:lnSpc>
              <a:spcBef>
                <a:spcPts val="1000"/>
              </a:spcBef>
              <a:buFont typeface="Book Antiqua"/>
              <a:buChar char="–"/>
              <a:tabLst>
                <a:tab pos="488950" algn="l"/>
              </a:tabLst>
            </a:pPr>
            <a:r>
              <a:rPr sz="1200" dirty="0">
                <a:latin typeface="Times New Roman"/>
                <a:cs typeface="Times New Roman"/>
              </a:rPr>
              <a:t>Quick</a:t>
            </a:r>
            <a:r>
              <a:rPr sz="1200" spc="200" dirty="0">
                <a:latin typeface="Times New Roman"/>
                <a:cs typeface="Times New Roman"/>
              </a:rPr>
              <a:t> </a:t>
            </a:r>
            <a:r>
              <a:rPr sz="1200" dirty="0">
                <a:latin typeface="Times New Roman"/>
                <a:cs typeface="Times New Roman"/>
              </a:rPr>
              <a:t>Checks</a:t>
            </a:r>
            <a:r>
              <a:rPr sz="1200" spc="200" dirty="0">
                <a:latin typeface="Times New Roman"/>
                <a:cs typeface="Times New Roman"/>
              </a:rPr>
              <a:t> </a:t>
            </a:r>
            <a:r>
              <a:rPr sz="1200" dirty="0">
                <a:latin typeface="Times New Roman"/>
                <a:cs typeface="Times New Roman"/>
              </a:rPr>
              <a:t>are</a:t>
            </a:r>
            <a:r>
              <a:rPr sz="1200" spc="204" dirty="0">
                <a:latin typeface="Times New Roman"/>
                <a:cs typeface="Times New Roman"/>
              </a:rPr>
              <a:t> </a:t>
            </a:r>
            <a:r>
              <a:rPr sz="1200" dirty="0">
                <a:latin typeface="Times New Roman"/>
                <a:cs typeface="Times New Roman"/>
              </a:rPr>
              <a:t>questions</a:t>
            </a:r>
            <a:r>
              <a:rPr sz="1200" spc="200" dirty="0">
                <a:latin typeface="Times New Roman"/>
                <a:cs typeface="Times New Roman"/>
              </a:rPr>
              <a:t> </a:t>
            </a:r>
            <a:r>
              <a:rPr sz="1200" spc="85" dirty="0">
                <a:latin typeface="Times New Roman"/>
                <a:cs typeface="Times New Roman"/>
              </a:rPr>
              <a:t>that</a:t>
            </a:r>
            <a:r>
              <a:rPr sz="1200" spc="204" dirty="0">
                <a:latin typeface="Times New Roman"/>
                <a:cs typeface="Times New Roman"/>
              </a:rPr>
              <a:t> </a:t>
            </a:r>
            <a:r>
              <a:rPr sz="1200" dirty="0">
                <a:latin typeface="Times New Roman"/>
                <a:cs typeface="Times New Roman"/>
              </a:rPr>
              <a:t>most</a:t>
            </a:r>
            <a:r>
              <a:rPr sz="1200" spc="204" dirty="0">
                <a:latin typeface="Times New Roman"/>
                <a:cs typeface="Times New Roman"/>
              </a:rPr>
              <a:t> </a:t>
            </a:r>
            <a:r>
              <a:rPr sz="1200" dirty="0">
                <a:latin typeface="Times New Roman"/>
                <a:cs typeface="Times New Roman"/>
              </a:rPr>
              <a:t>students</a:t>
            </a:r>
            <a:r>
              <a:rPr sz="1200" spc="200" dirty="0">
                <a:latin typeface="Times New Roman"/>
                <a:cs typeface="Times New Roman"/>
              </a:rPr>
              <a:t> </a:t>
            </a:r>
            <a:r>
              <a:rPr sz="1200" dirty="0">
                <a:latin typeface="Times New Roman"/>
                <a:cs typeface="Times New Roman"/>
              </a:rPr>
              <a:t>should</a:t>
            </a:r>
            <a:r>
              <a:rPr sz="1200" spc="200" dirty="0">
                <a:latin typeface="Times New Roman"/>
                <a:cs typeface="Times New Roman"/>
              </a:rPr>
              <a:t> </a:t>
            </a:r>
            <a:r>
              <a:rPr sz="1200" dirty="0">
                <a:latin typeface="Times New Roman"/>
                <a:cs typeface="Times New Roman"/>
              </a:rPr>
              <a:t>be</a:t>
            </a:r>
            <a:r>
              <a:rPr sz="1200" spc="200" dirty="0">
                <a:latin typeface="Times New Roman"/>
                <a:cs typeface="Times New Roman"/>
              </a:rPr>
              <a:t> </a:t>
            </a:r>
            <a:r>
              <a:rPr sz="1200" dirty="0">
                <a:latin typeface="Times New Roman"/>
                <a:cs typeface="Times New Roman"/>
              </a:rPr>
              <a:t>able</a:t>
            </a:r>
            <a:r>
              <a:rPr sz="1200" spc="204" dirty="0">
                <a:latin typeface="Times New Roman"/>
                <a:cs typeface="Times New Roman"/>
              </a:rPr>
              <a:t> </a:t>
            </a:r>
            <a:r>
              <a:rPr sz="1200" spc="50" dirty="0">
                <a:latin typeface="Times New Roman"/>
                <a:cs typeface="Times New Roman"/>
              </a:rPr>
              <a:t>to</a:t>
            </a:r>
            <a:r>
              <a:rPr sz="1200" spc="204" dirty="0">
                <a:latin typeface="Times New Roman"/>
                <a:cs typeface="Times New Roman"/>
              </a:rPr>
              <a:t> </a:t>
            </a:r>
            <a:r>
              <a:rPr sz="1200" dirty="0">
                <a:latin typeface="Times New Roman"/>
                <a:cs typeface="Times New Roman"/>
              </a:rPr>
              <a:t>answer</a:t>
            </a:r>
            <a:r>
              <a:rPr sz="1200" spc="200" dirty="0">
                <a:latin typeface="Times New Roman"/>
                <a:cs typeface="Times New Roman"/>
              </a:rPr>
              <a:t> </a:t>
            </a:r>
            <a:r>
              <a:rPr sz="1200" dirty="0">
                <a:latin typeface="Times New Roman"/>
                <a:cs typeface="Times New Roman"/>
              </a:rPr>
              <a:t>correctly</a:t>
            </a:r>
            <a:r>
              <a:rPr sz="1200" spc="200" dirty="0">
                <a:latin typeface="Times New Roman"/>
                <a:cs typeface="Times New Roman"/>
              </a:rPr>
              <a:t> </a:t>
            </a:r>
            <a:r>
              <a:rPr sz="1200" dirty="0">
                <a:latin typeface="Times New Roman"/>
                <a:cs typeface="Times New Roman"/>
              </a:rPr>
              <a:t>if</a:t>
            </a:r>
            <a:r>
              <a:rPr sz="1200" spc="210" dirty="0">
                <a:latin typeface="Times New Roman"/>
                <a:cs typeface="Times New Roman"/>
              </a:rPr>
              <a:t> </a:t>
            </a:r>
            <a:r>
              <a:rPr sz="1200" dirty="0">
                <a:latin typeface="Times New Roman"/>
                <a:cs typeface="Times New Roman"/>
              </a:rPr>
              <a:t>they</a:t>
            </a:r>
            <a:r>
              <a:rPr sz="1200" spc="200" dirty="0">
                <a:latin typeface="Times New Roman"/>
                <a:cs typeface="Times New Roman"/>
              </a:rPr>
              <a:t> </a:t>
            </a:r>
            <a:r>
              <a:rPr sz="1200" dirty="0">
                <a:latin typeface="Times New Roman"/>
                <a:cs typeface="Times New Roman"/>
              </a:rPr>
              <a:t>have</a:t>
            </a:r>
            <a:r>
              <a:rPr sz="1200" spc="200" dirty="0">
                <a:latin typeface="Times New Roman"/>
                <a:cs typeface="Times New Roman"/>
              </a:rPr>
              <a:t> </a:t>
            </a:r>
            <a:r>
              <a:rPr sz="1200" dirty="0">
                <a:latin typeface="Times New Roman"/>
                <a:cs typeface="Times New Roman"/>
              </a:rPr>
              <a:t>done</a:t>
            </a:r>
            <a:r>
              <a:rPr sz="1200" spc="200" dirty="0">
                <a:latin typeface="Times New Roman"/>
                <a:cs typeface="Times New Roman"/>
              </a:rPr>
              <a:t> </a:t>
            </a:r>
            <a:r>
              <a:rPr sz="1200" dirty="0">
                <a:latin typeface="Times New Roman"/>
                <a:cs typeface="Times New Roman"/>
              </a:rPr>
              <a:t>the</a:t>
            </a:r>
            <a:r>
              <a:rPr sz="1200" spc="204" dirty="0">
                <a:latin typeface="Times New Roman"/>
                <a:cs typeface="Times New Roman"/>
              </a:rPr>
              <a:t> </a:t>
            </a:r>
            <a:r>
              <a:rPr sz="1200" dirty="0">
                <a:latin typeface="Times New Roman"/>
                <a:cs typeface="Times New Roman"/>
              </a:rPr>
              <a:t>reading</a:t>
            </a:r>
            <a:r>
              <a:rPr sz="1200" spc="204" dirty="0">
                <a:latin typeface="Times New Roman"/>
                <a:cs typeface="Times New Roman"/>
              </a:rPr>
              <a:t> </a:t>
            </a:r>
            <a:r>
              <a:rPr sz="1200" spc="-25" dirty="0">
                <a:latin typeface="Times New Roman"/>
                <a:cs typeface="Times New Roman"/>
              </a:rPr>
              <a:t>or </a:t>
            </a:r>
            <a:r>
              <a:rPr sz="1200" spc="-10" dirty="0">
                <a:latin typeface="Times New Roman"/>
                <a:cs typeface="Times New Roman"/>
              </a:rPr>
              <a:t>followed</a:t>
            </a:r>
            <a:r>
              <a:rPr sz="1200" spc="160" dirty="0">
                <a:latin typeface="Times New Roman"/>
                <a:cs typeface="Times New Roman"/>
              </a:rPr>
              <a:t> </a:t>
            </a:r>
            <a:r>
              <a:rPr sz="1200" dirty="0">
                <a:latin typeface="Times New Roman"/>
                <a:cs typeface="Times New Roman"/>
              </a:rPr>
              <a:t>the</a:t>
            </a:r>
            <a:r>
              <a:rPr sz="1200" spc="160" dirty="0">
                <a:latin typeface="Times New Roman"/>
                <a:cs typeface="Times New Roman"/>
              </a:rPr>
              <a:t> </a:t>
            </a:r>
            <a:r>
              <a:rPr sz="1200" dirty="0">
                <a:latin typeface="Times New Roman"/>
                <a:cs typeface="Times New Roman"/>
              </a:rPr>
              <a:t>lecture.</a:t>
            </a:r>
            <a:r>
              <a:rPr sz="1200" spc="315"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can</a:t>
            </a:r>
            <a:r>
              <a:rPr sz="1200" spc="165" dirty="0">
                <a:latin typeface="Times New Roman"/>
                <a:cs typeface="Times New Roman"/>
              </a:rPr>
              <a:t> </a:t>
            </a:r>
            <a:r>
              <a:rPr sz="1200" dirty="0">
                <a:latin typeface="Times New Roman"/>
                <a:cs typeface="Times New Roman"/>
              </a:rPr>
              <a:t>use</a:t>
            </a:r>
            <a:r>
              <a:rPr sz="1200" spc="160" dirty="0">
                <a:latin typeface="Times New Roman"/>
                <a:cs typeface="Times New Roman"/>
              </a:rPr>
              <a:t> </a:t>
            </a:r>
            <a:r>
              <a:rPr sz="1200" dirty="0">
                <a:latin typeface="Times New Roman"/>
                <a:cs typeface="Times New Roman"/>
              </a:rPr>
              <a:t>them</a:t>
            </a:r>
            <a:r>
              <a:rPr sz="1200" spc="160" dirty="0">
                <a:latin typeface="Times New Roman"/>
                <a:cs typeface="Times New Roman"/>
              </a:rPr>
              <a:t> </a:t>
            </a:r>
            <a:r>
              <a:rPr sz="1200" spc="50" dirty="0">
                <a:latin typeface="Times New Roman"/>
                <a:cs typeface="Times New Roman"/>
              </a:rPr>
              <a:t>to</a:t>
            </a:r>
            <a:r>
              <a:rPr sz="1200" spc="160" dirty="0">
                <a:latin typeface="Times New Roman"/>
                <a:cs typeface="Times New Roman"/>
              </a:rPr>
              <a:t> </a:t>
            </a:r>
            <a:r>
              <a:rPr sz="1200" dirty="0">
                <a:latin typeface="Times New Roman"/>
                <a:cs typeface="Times New Roman"/>
              </a:rPr>
              <a:t>make</a:t>
            </a:r>
            <a:r>
              <a:rPr sz="1200" spc="165" dirty="0">
                <a:latin typeface="Times New Roman"/>
                <a:cs typeface="Times New Roman"/>
              </a:rPr>
              <a:t> </a:t>
            </a:r>
            <a:r>
              <a:rPr sz="1200" dirty="0">
                <a:latin typeface="Times New Roman"/>
                <a:cs typeface="Times New Roman"/>
              </a:rPr>
              <a:t>sure</a:t>
            </a:r>
            <a:r>
              <a:rPr sz="1200" spc="160" dirty="0">
                <a:latin typeface="Times New Roman"/>
                <a:cs typeface="Times New Roman"/>
              </a:rPr>
              <a:t> </a:t>
            </a:r>
            <a:r>
              <a:rPr sz="1200" dirty="0">
                <a:latin typeface="Times New Roman"/>
                <a:cs typeface="Times New Roman"/>
              </a:rPr>
              <a:t>students</a:t>
            </a:r>
            <a:r>
              <a:rPr sz="1200" spc="160" dirty="0">
                <a:latin typeface="Times New Roman"/>
                <a:cs typeface="Times New Roman"/>
              </a:rPr>
              <a:t> </a:t>
            </a:r>
            <a:r>
              <a:rPr sz="1200" dirty="0">
                <a:latin typeface="Times New Roman"/>
                <a:cs typeface="Times New Roman"/>
              </a:rPr>
              <a:t>are</a:t>
            </a:r>
            <a:r>
              <a:rPr sz="1200" spc="165" dirty="0">
                <a:latin typeface="Times New Roman"/>
                <a:cs typeface="Times New Roman"/>
              </a:rPr>
              <a:t> </a:t>
            </a:r>
            <a:r>
              <a:rPr sz="1200" dirty="0">
                <a:latin typeface="Times New Roman"/>
                <a:cs typeface="Times New Roman"/>
              </a:rPr>
              <a:t>where</a:t>
            </a:r>
            <a:r>
              <a:rPr sz="1200" spc="160"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think</a:t>
            </a:r>
            <a:r>
              <a:rPr sz="1200" spc="160" dirty="0">
                <a:latin typeface="Times New Roman"/>
                <a:cs typeface="Times New Roman"/>
              </a:rPr>
              <a:t> </a:t>
            </a:r>
            <a:r>
              <a:rPr sz="1200" dirty="0">
                <a:latin typeface="Times New Roman"/>
                <a:cs typeface="Times New Roman"/>
              </a:rPr>
              <a:t>they</a:t>
            </a:r>
            <a:r>
              <a:rPr sz="1200" spc="165" dirty="0">
                <a:latin typeface="Times New Roman"/>
                <a:cs typeface="Times New Roman"/>
              </a:rPr>
              <a:t> </a:t>
            </a:r>
            <a:r>
              <a:rPr sz="1200" dirty="0">
                <a:latin typeface="Times New Roman"/>
                <a:cs typeface="Times New Roman"/>
              </a:rPr>
              <a:t>are</a:t>
            </a:r>
            <a:r>
              <a:rPr sz="1200" spc="160" dirty="0">
                <a:latin typeface="Times New Roman"/>
                <a:cs typeface="Times New Roman"/>
              </a:rPr>
              <a:t> </a:t>
            </a:r>
            <a:r>
              <a:rPr sz="1200" dirty="0">
                <a:latin typeface="Times New Roman"/>
                <a:cs typeface="Times New Roman"/>
              </a:rPr>
              <a:t>before</a:t>
            </a:r>
            <a:r>
              <a:rPr sz="1200" spc="160"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move</a:t>
            </a:r>
            <a:r>
              <a:rPr sz="1200" spc="165" dirty="0">
                <a:latin typeface="Times New Roman"/>
                <a:cs typeface="Times New Roman"/>
              </a:rPr>
              <a:t> </a:t>
            </a:r>
            <a:r>
              <a:rPr sz="1200" spc="-25" dirty="0">
                <a:latin typeface="Times New Roman"/>
                <a:cs typeface="Times New Roman"/>
              </a:rPr>
              <a:t>on.</a:t>
            </a:r>
            <a:endParaRPr sz="1200" dirty="0">
              <a:latin typeface="Times New Roman"/>
              <a:cs typeface="Times New Roman"/>
            </a:endParaRPr>
          </a:p>
          <a:p>
            <a:pPr marL="488315" marR="6350" lvl="1" indent="-160020">
              <a:lnSpc>
                <a:spcPct val="100000"/>
              </a:lnSpc>
              <a:spcBef>
                <a:spcPts val="509"/>
              </a:spcBef>
              <a:buFont typeface="Book Antiqua"/>
              <a:buChar char="–"/>
              <a:tabLst>
                <a:tab pos="488950" algn="l"/>
              </a:tabLst>
            </a:pPr>
            <a:r>
              <a:rPr sz="1200" dirty="0">
                <a:latin typeface="Times New Roman"/>
                <a:cs typeface="Times New Roman"/>
              </a:rPr>
              <a:t>ConcepTests</a:t>
            </a:r>
            <a:r>
              <a:rPr sz="1200" spc="245" dirty="0">
                <a:latin typeface="Times New Roman"/>
                <a:cs typeface="Times New Roman"/>
              </a:rPr>
              <a:t> </a:t>
            </a:r>
            <a:r>
              <a:rPr sz="1200" spc="50" dirty="0">
                <a:latin typeface="Times New Roman"/>
                <a:cs typeface="Times New Roman"/>
              </a:rPr>
              <a:t>(a</a:t>
            </a:r>
            <a:r>
              <a:rPr sz="1200" spc="245" dirty="0">
                <a:latin typeface="Times New Roman"/>
                <a:cs typeface="Times New Roman"/>
              </a:rPr>
              <a:t> </a:t>
            </a:r>
            <a:r>
              <a:rPr sz="1200" dirty="0">
                <a:latin typeface="Times New Roman"/>
                <a:cs typeface="Times New Roman"/>
              </a:rPr>
              <a:t>term</a:t>
            </a:r>
            <a:r>
              <a:rPr sz="1200" spc="250" dirty="0">
                <a:latin typeface="Times New Roman"/>
                <a:cs typeface="Times New Roman"/>
              </a:rPr>
              <a:t> </a:t>
            </a:r>
            <a:r>
              <a:rPr sz="1200" dirty="0">
                <a:latin typeface="Times New Roman"/>
                <a:cs typeface="Times New Roman"/>
              </a:rPr>
              <a:t>coined</a:t>
            </a:r>
            <a:r>
              <a:rPr sz="1200" spc="245" dirty="0">
                <a:latin typeface="Times New Roman"/>
                <a:cs typeface="Times New Roman"/>
              </a:rPr>
              <a:t> </a:t>
            </a:r>
            <a:r>
              <a:rPr sz="1200" dirty="0">
                <a:latin typeface="Times New Roman"/>
                <a:cs typeface="Times New Roman"/>
              </a:rPr>
              <a:t>by</a:t>
            </a:r>
            <a:r>
              <a:rPr sz="1200" spc="245" dirty="0">
                <a:latin typeface="Times New Roman"/>
                <a:cs typeface="Times New Roman"/>
              </a:rPr>
              <a:t> </a:t>
            </a:r>
            <a:r>
              <a:rPr sz="1200" dirty="0">
                <a:latin typeface="Times New Roman"/>
                <a:cs typeface="Times New Roman"/>
              </a:rPr>
              <a:t>Eric</a:t>
            </a:r>
            <a:r>
              <a:rPr sz="1200" spc="250" dirty="0">
                <a:latin typeface="Times New Roman"/>
                <a:cs typeface="Times New Roman"/>
              </a:rPr>
              <a:t> </a:t>
            </a:r>
            <a:r>
              <a:rPr sz="1200" dirty="0">
                <a:latin typeface="Times New Roman"/>
                <a:cs typeface="Times New Roman"/>
              </a:rPr>
              <a:t>Mazur)</a:t>
            </a:r>
            <a:r>
              <a:rPr sz="1200" spc="245" dirty="0">
                <a:latin typeface="Times New Roman"/>
                <a:cs typeface="Times New Roman"/>
              </a:rPr>
              <a:t> </a:t>
            </a:r>
            <a:r>
              <a:rPr sz="1200" dirty="0">
                <a:latin typeface="Times New Roman"/>
                <a:cs typeface="Times New Roman"/>
              </a:rPr>
              <a:t>are</a:t>
            </a:r>
            <a:r>
              <a:rPr sz="1200" spc="245" dirty="0">
                <a:latin typeface="Times New Roman"/>
                <a:cs typeface="Times New Roman"/>
              </a:rPr>
              <a:t> </a:t>
            </a:r>
            <a:r>
              <a:rPr sz="1200" dirty="0">
                <a:latin typeface="Times New Roman"/>
                <a:cs typeface="Times New Roman"/>
              </a:rPr>
              <a:t>intended</a:t>
            </a:r>
            <a:r>
              <a:rPr sz="1200" spc="250" dirty="0">
                <a:latin typeface="Times New Roman"/>
                <a:cs typeface="Times New Roman"/>
              </a:rPr>
              <a:t> </a:t>
            </a:r>
            <a:r>
              <a:rPr sz="1200" spc="50" dirty="0">
                <a:latin typeface="Times New Roman"/>
                <a:cs typeface="Times New Roman"/>
              </a:rPr>
              <a:t>to</a:t>
            </a:r>
            <a:r>
              <a:rPr sz="1200" spc="245" dirty="0">
                <a:latin typeface="Times New Roman"/>
                <a:cs typeface="Times New Roman"/>
              </a:rPr>
              <a:t> </a:t>
            </a:r>
            <a:r>
              <a:rPr sz="1200" dirty="0">
                <a:latin typeface="Times New Roman"/>
                <a:cs typeface="Times New Roman"/>
              </a:rPr>
              <a:t>stimulate</a:t>
            </a:r>
            <a:r>
              <a:rPr sz="1200" spc="245" dirty="0">
                <a:latin typeface="Times New Roman"/>
                <a:cs typeface="Times New Roman"/>
              </a:rPr>
              <a:t> </a:t>
            </a:r>
            <a:r>
              <a:rPr sz="1200" dirty="0">
                <a:latin typeface="Times New Roman"/>
                <a:cs typeface="Times New Roman"/>
              </a:rPr>
              <a:t>debate,</a:t>
            </a:r>
            <a:r>
              <a:rPr sz="1200" spc="265" dirty="0">
                <a:latin typeface="Times New Roman"/>
                <a:cs typeface="Times New Roman"/>
              </a:rPr>
              <a:t> </a:t>
            </a:r>
            <a:r>
              <a:rPr sz="1200" dirty="0">
                <a:latin typeface="Times New Roman"/>
                <a:cs typeface="Times New Roman"/>
              </a:rPr>
              <a:t>so</a:t>
            </a:r>
            <a:r>
              <a:rPr sz="1200" spc="250" dirty="0">
                <a:latin typeface="Times New Roman"/>
                <a:cs typeface="Times New Roman"/>
              </a:rPr>
              <a:t> </a:t>
            </a:r>
            <a:r>
              <a:rPr sz="1200" dirty="0">
                <a:latin typeface="Times New Roman"/>
                <a:cs typeface="Times New Roman"/>
              </a:rPr>
              <a:t>you</a:t>
            </a:r>
            <a:r>
              <a:rPr sz="1200" spc="245" dirty="0">
                <a:latin typeface="Times New Roman"/>
                <a:cs typeface="Times New Roman"/>
              </a:rPr>
              <a:t> </a:t>
            </a:r>
            <a:r>
              <a:rPr sz="1200" dirty="0">
                <a:latin typeface="Times New Roman"/>
                <a:cs typeface="Times New Roman"/>
              </a:rPr>
              <a:t>don’t</a:t>
            </a:r>
            <a:r>
              <a:rPr sz="1200" spc="245" dirty="0">
                <a:latin typeface="Times New Roman"/>
                <a:cs typeface="Times New Roman"/>
              </a:rPr>
              <a:t> </a:t>
            </a:r>
            <a:r>
              <a:rPr sz="1200" dirty="0">
                <a:latin typeface="Times New Roman"/>
                <a:cs typeface="Times New Roman"/>
              </a:rPr>
              <a:t>want</a:t>
            </a:r>
            <a:r>
              <a:rPr sz="1200" spc="250" dirty="0">
                <a:latin typeface="Times New Roman"/>
                <a:cs typeface="Times New Roman"/>
              </a:rPr>
              <a:t> </a:t>
            </a:r>
            <a:r>
              <a:rPr sz="1200" spc="50" dirty="0">
                <a:latin typeface="Times New Roman"/>
                <a:cs typeface="Times New Roman"/>
              </a:rPr>
              <a:t>to</a:t>
            </a:r>
            <a:r>
              <a:rPr sz="1200" spc="245" dirty="0">
                <a:latin typeface="Times New Roman"/>
                <a:cs typeface="Times New Roman"/>
              </a:rPr>
              <a:t> </a:t>
            </a:r>
            <a:r>
              <a:rPr sz="1200" dirty="0">
                <a:latin typeface="Times New Roman"/>
                <a:cs typeface="Times New Roman"/>
              </a:rPr>
              <a:t>prep</a:t>
            </a:r>
            <a:r>
              <a:rPr sz="1200" spc="245" dirty="0">
                <a:latin typeface="Times New Roman"/>
                <a:cs typeface="Times New Roman"/>
              </a:rPr>
              <a:t> </a:t>
            </a:r>
            <a:r>
              <a:rPr sz="1200" dirty="0">
                <a:latin typeface="Times New Roman"/>
                <a:cs typeface="Times New Roman"/>
              </a:rPr>
              <a:t>the</a:t>
            </a:r>
            <a:r>
              <a:rPr sz="1200" spc="250" dirty="0">
                <a:latin typeface="Times New Roman"/>
                <a:cs typeface="Times New Roman"/>
              </a:rPr>
              <a:t> </a:t>
            </a:r>
            <a:r>
              <a:rPr sz="1200" spc="-10" dirty="0">
                <a:latin typeface="Times New Roman"/>
                <a:cs typeface="Times New Roman"/>
              </a:rPr>
              <a:t>class </a:t>
            </a:r>
            <a:r>
              <a:rPr sz="1200" dirty="0">
                <a:latin typeface="Times New Roman"/>
                <a:cs typeface="Times New Roman"/>
              </a:rPr>
              <a:t>too</a:t>
            </a:r>
            <a:r>
              <a:rPr sz="1200" spc="145" dirty="0">
                <a:latin typeface="Times New Roman"/>
                <a:cs typeface="Times New Roman"/>
              </a:rPr>
              <a:t> </a:t>
            </a:r>
            <a:r>
              <a:rPr sz="1200" dirty="0">
                <a:latin typeface="Times New Roman"/>
                <a:cs typeface="Times New Roman"/>
              </a:rPr>
              <a:t>explicitly</a:t>
            </a:r>
            <a:r>
              <a:rPr sz="1200" spc="150" dirty="0">
                <a:latin typeface="Times New Roman"/>
                <a:cs typeface="Times New Roman"/>
              </a:rPr>
              <a:t> </a:t>
            </a:r>
            <a:r>
              <a:rPr sz="1200" dirty="0">
                <a:latin typeface="Times New Roman"/>
                <a:cs typeface="Times New Roman"/>
              </a:rPr>
              <a:t>before</a:t>
            </a:r>
            <a:r>
              <a:rPr sz="1200" spc="150" dirty="0">
                <a:latin typeface="Times New Roman"/>
                <a:cs typeface="Times New Roman"/>
              </a:rPr>
              <a:t> </a:t>
            </a:r>
            <a:r>
              <a:rPr sz="1200" dirty="0">
                <a:latin typeface="Times New Roman"/>
                <a:cs typeface="Times New Roman"/>
              </a:rPr>
              <a:t>asking</a:t>
            </a:r>
            <a:r>
              <a:rPr sz="1200" spc="150" dirty="0">
                <a:latin typeface="Times New Roman"/>
                <a:cs typeface="Times New Roman"/>
              </a:rPr>
              <a:t> </a:t>
            </a:r>
            <a:r>
              <a:rPr sz="1200" dirty="0">
                <a:latin typeface="Times New Roman"/>
                <a:cs typeface="Times New Roman"/>
              </a:rPr>
              <a:t>them.</a:t>
            </a:r>
            <a:r>
              <a:rPr sz="1200" spc="300" dirty="0">
                <a:latin typeface="Times New Roman"/>
                <a:cs typeface="Times New Roman"/>
              </a:rPr>
              <a:t> </a:t>
            </a:r>
            <a:r>
              <a:rPr sz="1200" dirty="0">
                <a:latin typeface="Times New Roman"/>
                <a:cs typeface="Times New Roman"/>
              </a:rPr>
              <a:t>Ideally</a:t>
            </a:r>
            <a:r>
              <a:rPr sz="1200" spc="150" dirty="0">
                <a:latin typeface="Times New Roman"/>
                <a:cs typeface="Times New Roman"/>
              </a:rPr>
              <a:t> </a:t>
            </a:r>
            <a:r>
              <a:rPr sz="1200" dirty="0">
                <a:latin typeface="Times New Roman"/>
                <a:cs typeface="Times New Roman"/>
              </a:rPr>
              <a:t>you</a:t>
            </a:r>
            <a:r>
              <a:rPr sz="1200" spc="150" dirty="0">
                <a:latin typeface="Times New Roman"/>
                <a:cs typeface="Times New Roman"/>
              </a:rPr>
              <a:t> </a:t>
            </a:r>
            <a:r>
              <a:rPr sz="1200" dirty="0">
                <a:latin typeface="Times New Roman"/>
                <a:cs typeface="Times New Roman"/>
              </a:rPr>
              <a:t>want</a:t>
            </a:r>
            <a:r>
              <a:rPr sz="1200" spc="150" dirty="0">
                <a:latin typeface="Times New Roman"/>
                <a:cs typeface="Times New Roman"/>
              </a:rPr>
              <a:t> </a:t>
            </a:r>
            <a:r>
              <a:rPr sz="1200" dirty="0">
                <a:latin typeface="Times New Roman"/>
                <a:cs typeface="Times New Roman"/>
              </a:rPr>
              <a:t>between</a:t>
            </a:r>
            <a:r>
              <a:rPr sz="1200" spc="150" dirty="0">
                <a:latin typeface="Times New Roman"/>
                <a:cs typeface="Times New Roman"/>
              </a:rPr>
              <a:t> </a:t>
            </a:r>
            <a:r>
              <a:rPr sz="1200" dirty="0">
                <a:latin typeface="Times New Roman"/>
                <a:cs typeface="Times New Roman"/>
              </a:rPr>
              <a:t>30%</a:t>
            </a:r>
            <a:r>
              <a:rPr sz="1200" spc="15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80%</a:t>
            </a:r>
            <a:r>
              <a:rPr sz="1200" spc="150" dirty="0">
                <a:latin typeface="Times New Roman"/>
                <a:cs typeface="Times New Roman"/>
              </a:rPr>
              <a:t> </a:t>
            </a:r>
            <a:r>
              <a:rPr sz="1200" dirty="0">
                <a:latin typeface="Times New Roman"/>
                <a:cs typeface="Times New Roman"/>
              </a:rPr>
              <a:t>of</a:t>
            </a:r>
            <a:r>
              <a:rPr sz="1200" spc="150" dirty="0">
                <a:latin typeface="Times New Roman"/>
                <a:cs typeface="Times New Roman"/>
              </a:rPr>
              <a:t> </a:t>
            </a:r>
            <a:r>
              <a:rPr sz="1200" dirty="0">
                <a:latin typeface="Times New Roman"/>
                <a:cs typeface="Times New Roman"/>
              </a:rPr>
              <a:t>the</a:t>
            </a:r>
            <a:r>
              <a:rPr sz="1200" spc="150" dirty="0">
                <a:latin typeface="Times New Roman"/>
                <a:cs typeface="Times New Roman"/>
              </a:rPr>
              <a:t> </a:t>
            </a:r>
            <a:r>
              <a:rPr sz="1200" dirty="0">
                <a:latin typeface="Times New Roman"/>
                <a:cs typeface="Times New Roman"/>
              </a:rPr>
              <a:t>class</a:t>
            </a:r>
            <a:r>
              <a:rPr sz="1200" spc="150" dirty="0">
                <a:latin typeface="Times New Roman"/>
                <a:cs typeface="Times New Roman"/>
              </a:rPr>
              <a:t> </a:t>
            </a:r>
            <a:r>
              <a:rPr sz="1200" spc="50" dirty="0">
                <a:latin typeface="Times New Roman"/>
                <a:cs typeface="Times New Roman"/>
              </a:rPr>
              <a:t>to</a:t>
            </a:r>
            <a:r>
              <a:rPr sz="1200" spc="150" dirty="0">
                <a:latin typeface="Times New Roman"/>
                <a:cs typeface="Times New Roman"/>
              </a:rPr>
              <a:t> </a:t>
            </a:r>
            <a:r>
              <a:rPr sz="1200" dirty="0">
                <a:latin typeface="Times New Roman"/>
                <a:cs typeface="Times New Roman"/>
              </a:rPr>
              <a:t>answer</a:t>
            </a:r>
            <a:r>
              <a:rPr sz="1200" spc="150" dirty="0">
                <a:latin typeface="Times New Roman"/>
                <a:cs typeface="Times New Roman"/>
              </a:rPr>
              <a:t> </a:t>
            </a:r>
            <a:r>
              <a:rPr sz="1200" spc="-10" dirty="0">
                <a:latin typeface="Times New Roman"/>
                <a:cs typeface="Times New Roman"/>
              </a:rPr>
              <a:t>correctly.</a:t>
            </a:r>
            <a:endParaRPr sz="1200" dirty="0">
              <a:latin typeface="Times New Roman"/>
              <a:cs typeface="Times New Roman"/>
            </a:endParaRPr>
          </a:p>
          <a:p>
            <a:pPr marL="161290" marR="5715" indent="-149225" algn="just">
              <a:lnSpc>
                <a:spcPct val="100000"/>
              </a:lnSpc>
              <a:spcBef>
                <a:spcPts val="1005"/>
              </a:spcBef>
              <a:buSzPct val="37500"/>
              <a:buChar char="•"/>
              <a:tabLst>
                <a:tab pos="161925" algn="l"/>
              </a:tabLst>
            </a:pPr>
            <a:r>
              <a:rPr sz="1200" dirty="0">
                <a:latin typeface="Times New Roman"/>
                <a:cs typeface="Times New Roman"/>
              </a:rPr>
              <a:t>Either</a:t>
            </a:r>
            <a:r>
              <a:rPr sz="1200" spc="185" dirty="0">
                <a:latin typeface="Times New Roman"/>
                <a:cs typeface="Times New Roman"/>
              </a:rPr>
              <a:t> </a:t>
            </a:r>
            <a:r>
              <a:rPr sz="1200" dirty="0">
                <a:latin typeface="Times New Roman"/>
                <a:cs typeface="Times New Roman"/>
              </a:rPr>
              <a:t>way,</a:t>
            </a:r>
            <a:r>
              <a:rPr sz="1200" spc="190" dirty="0">
                <a:latin typeface="Times New Roman"/>
                <a:cs typeface="Times New Roman"/>
              </a:rPr>
              <a:t> </a:t>
            </a:r>
            <a:r>
              <a:rPr sz="1200" dirty="0">
                <a:latin typeface="Times New Roman"/>
                <a:cs typeface="Times New Roman"/>
              </a:rPr>
              <a:t>if</a:t>
            </a:r>
            <a:r>
              <a:rPr sz="1200" spc="190" dirty="0">
                <a:latin typeface="Times New Roman"/>
                <a:cs typeface="Times New Roman"/>
              </a:rPr>
              <a:t> </a:t>
            </a:r>
            <a:r>
              <a:rPr sz="1200" dirty="0">
                <a:latin typeface="Times New Roman"/>
                <a:cs typeface="Times New Roman"/>
              </a:rPr>
              <a:t>a</a:t>
            </a:r>
            <a:r>
              <a:rPr sz="1200" spc="190" dirty="0">
                <a:latin typeface="Times New Roman"/>
                <a:cs typeface="Times New Roman"/>
              </a:rPr>
              <a:t> </a:t>
            </a:r>
            <a:r>
              <a:rPr sz="1200" dirty="0">
                <a:latin typeface="Times New Roman"/>
                <a:cs typeface="Times New Roman"/>
              </a:rPr>
              <a:t>strong</a:t>
            </a:r>
            <a:r>
              <a:rPr sz="1200" spc="185" dirty="0">
                <a:latin typeface="Times New Roman"/>
                <a:cs typeface="Times New Roman"/>
              </a:rPr>
              <a:t> </a:t>
            </a:r>
            <a:r>
              <a:rPr sz="1200" dirty="0">
                <a:latin typeface="Times New Roman"/>
                <a:cs typeface="Times New Roman"/>
              </a:rPr>
              <a:t>majority</a:t>
            </a:r>
            <a:r>
              <a:rPr sz="1200" spc="185" dirty="0">
                <a:latin typeface="Times New Roman"/>
                <a:cs typeface="Times New Roman"/>
              </a:rPr>
              <a:t> </a:t>
            </a:r>
            <a:r>
              <a:rPr sz="1200" dirty="0">
                <a:latin typeface="Times New Roman"/>
                <a:cs typeface="Times New Roman"/>
              </a:rPr>
              <a:t>answers</a:t>
            </a:r>
            <a:r>
              <a:rPr sz="1200" spc="190" dirty="0">
                <a:latin typeface="Times New Roman"/>
                <a:cs typeface="Times New Roman"/>
              </a:rPr>
              <a:t> </a:t>
            </a:r>
            <a:r>
              <a:rPr sz="1200" dirty="0">
                <a:latin typeface="Times New Roman"/>
                <a:cs typeface="Times New Roman"/>
              </a:rPr>
              <a:t>correctly,</a:t>
            </a:r>
            <a:r>
              <a:rPr sz="1200" spc="195" dirty="0">
                <a:latin typeface="Times New Roman"/>
                <a:cs typeface="Times New Roman"/>
              </a:rPr>
              <a:t> </a:t>
            </a:r>
            <a:r>
              <a:rPr sz="1200" dirty="0">
                <a:latin typeface="Times New Roman"/>
                <a:cs typeface="Times New Roman"/>
              </a:rPr>
              <a:t>you</a:t>
            </a:r>
            <a:r>
              <a:rPr sz="1200" spc="185" dirty="0">
                <a:latin typeface="Times New Roman"/>
                <a:cs typeface="Times New Roman"/>
              </a:rPr>
              <a:t> </a:t>
            </a:r>
            <a:r>
              <a:rPr sz="1200" dirty="0">
                <a:latin typeface="Times New Roman"/>
                <a:cs typeface="Times New Roman"/>
              </a:rPr>
              <a:t>can</a:t>
            </a:r>
            <a:r>
              <a:rPr sz="1200" spc="190" dirty="0">
                <a:latin typeface="Times New Roman"/>
                <a:cs typeface="Times New Roman"/>
              </a:rPr>
              <a:t> </a:t>
            </a:r>
            <a:r>
              <a:rPr sz="1200" dirty="0">
                <a:latin typeface="Times New Roman"/>
                <a:cs typeface="Times New Roman"/>
              </a:rPr>
              <a:t>briefly</a:t>
            </a:r>
            <a:r>
              <a:rPr sz="1200" spc="190" dirty="0">
                <a:latin typeface="Times New Roman"/>
                <a:cs typeface="Times New Roman"/>
              </a:rPr>
              <a:t> </a:t>
            </a:r>
            <a:r>
              <a:rPr sz="1200" dirty="0">
                <a:latin typeface="Times New Roman"/>
                <a:cs typeface="Times New Roman"/>
              </a:rPr>
              <a:t>discuss</a:t>
            </a:r>
            <a:r>
              <a:rPr sz="1200" spc="180" dirty="0">
                <a:latin typeface="Times New Roman"/>
                <a:cs typeface="Times New Roman"/>
              </a:rPr>
              <a:t> </a:t>
            </a:r>
            <a:r>
              <a:rPr sz="1200" dirty="0">
                <a:latin typeface="Times New Roman"/>
                <a:cs typeface="Times New Roman"/>
              </a:rPr>
              <a:t>the</a:t>
            </a:r>
            <a:r>
              <a:rPr sz="1200" spc="190" dirty="0">
                <a:latin typeface="Times New Roman"/>
                <a:cs typeface="Times New Roman"/>
              </a:rPr>
              <a:t> </a:t>
            </a:r>
            <a:r>
              <a:rPr sz="1200" dirty="0">
                <a:latin typeface="Times New Roman"/>
                <a:cs typeface="Times New Roman"/>
              </a:rPr>
              <a:t>answer</a:t>
            </a:r>
            <a:r>
              <a:rPr sz="1200" spc="190"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move</a:t>
            </a:r>
            <a:r>
              <a:rPr sz="1200" spc="185" dirty="0">
                <a:latin typeface="Times New Roman"/>
                <a:cs typeface="Times New Roman"/>
              </a:rPr>
              <a:t> </a:t>
            </a:r>
            <a:r>
              <a:rPr sz="1200" dirty="0">
                <a:latin typeface="Times New Roman"/>
                <a:cs typeface="Times New Roman"/>
              </a:rPr>
              <a:t>on.</a:t>
            </a:r>
            <a:r>
              <a:rPr sz="1200" spc="390" dirty="0">
                <a:latin typeface="Times New Roman"/>
                <a:cs typeface="Times New Roman"/>
              </a:rPr>
              <a:t> </a:t>
            </a:r>
            <a:r>
              <a:rPr sz="1200" dirty="0">
                <a:latin typeface="Times New Roman"/>
                <a:cs typeface="Times New Roman"/>
              </a:rPr>
              <a:t>If</a:t>
            </a:r>
            <a:r>
              <a:rPr sz="1200" spc="185" dirty="0">
                <a:latin typeface="Times New Roman"/>
                <a:cs typeface="Times New Roman"/>
              </a:rPr>
              <a:t> </a:t>
            </a:r>
            <a:r>
              <a:rPr sz="1200" dirty="0">
                <a:latin typeface="Times New Roman"/>
                <a:cs typeface="Times New Roman"/>
              </a:rPr>
              <a:t>many</a:t>
            </a:r>
            <a:r>
              <a:rPr sz="1200" spc="190" dirty="0">
                <a:latin typeface="Times New Roman"/>
                <a:cs typeface="Times New Roman"/>
              </a:rPr>
              <a:t> </a:t>
            </a:r>
            <a:r>
              <a:rPr sz="1200" dirty="0">
                <a:latin typeface="Times New Roman"/>
                <a:cs typeface="Times New Roman"/>
              </a:rPr>
              <a:t>students</a:t>
            </a:r>
            <a:r>
              <a:rPr sz="1200" spc="190" dirty="0">
                <a:latin typeface="Times New Roman"/>
                <a:cs typeface="Times New Roman"/>
              </a:rPr>
              <a:t> </a:t>
            </a:r>
            <a:r>
              <a:rPr sz="1200" spc="-25" dirty="0">
                <a:latin typeface="Times New Roman"/>
                <a:cs typeface="Times New Roman"/>
              </a:rPr>
              <a:t>do </a:t>
            </a:r>
            <a:r>
              <a:rPr sz="1200" spc="50" dirty="0">
                <a:latin typeface="Times New Roman"/>
                <a:cs typeface="Times New Roman"/>
              </a:rPr>
              <a:t>not</a:t>
            </a:r>
            <a:r>
              <a:rPr sz="1200" spc="95" dirty="0">
                <a:latin typeface="Times New Roman"/>
                <a:cs typeface="Times New Roman"/>
              </a:rPr>
              <a:t> </a:t>
            </a:r>
            <a:r>
              <a:rPr sz="1200" dirty="0">
                <a:latin typeface="Times New Roman"/>
                <a:cs typeface="Times New Roman"/>
              </a:rPr>
              <a:t>answer</a:t>
            </a:r>
            <a:r>
              <a:rPr sz="1200" spc="95" dirty="0">
                <a:latin typeface="Times New Roman"/>
                <a:cs typeface="Times New Roman"/>
              </a:rPr>
              <a:t> </a:t>
            </a:r>
            <a:r>
              <a:rPr sz="1200" dirty="0">
                <a:latin typeface="Times New Roman"/>
                <a:cs typeface="Times New Roman"/>
              </a:rPr>
              <a:t>correctly,</a:t>
            </a:r>
            <a:r>
              <a:rPr sz="1200" spc="114" dirty="0">
                <a:latin typeface="Times New Roman"/>
                <a:cs typeface="Times New Roman"/>
              </a:rPr>
              <a:t> </a:t>
            </a:r>
            <a:r>
              <a:rPr sz="1200" dirty="0">
                <a:latin typeface="Times New Roman"/>
                <a:cs typeface="Times New Roman"/>
              </a:rPr>
              <a:t>consider</a:t>
            </a:r>
            <a:r>
              <a:rPr sz="1200" spc="100" dirty="0">
                <a:latin typeface="Times New Roman"/>
                <a:cs typeface="Times New Roman"/>
              </a:rPr>
              <a:t> </a:t>
            </a:r>
            <a:r>
              <a:rPr sz="1200" dirty="0">
                <a:latin typeface="Times New Roman"/>
                <a:cs typeface="Times New Roman"/>
              </a:rPr>
              <a:t>having</a:t>
            </a:r>
            <a:r>
              <a:rPr sz="1200" spc="95" dirty="0">
                <a:latin typeface="Times New Roman"/>
                <a:cs typeface="Times New Roman"/>
              </a:rPr>
              <a:t> </a:t>
            </a:r>
            <a:r>
              <a:rPr sz="1200" dirty="0">
                <a:latin typeface="Times New Roman"/>
                <a:cs typeface="Times New Roman"/>
              </a:rPr>
              <a:t>them</a:t>
            </a:r>
            <a:r>
              <a:rPr sz="1200" spc="95" dirty="0">
                <a:latin typeface="Times New Roman"/>
                <a:cs typeface="Times New Roman"/>
              </a:rPr>
              <a:t> </a:t>
            </a:r>
            <a:r>
              <a:rPr sz="1200" dirty="0">
                <a:latin typeface="Times New Roman"/>
                <a:cs typeface="Times New Roman"/>
              </a:rPr>
              <a:t>talk</a:t>
            </a:r>
            <a:r>
              <a:rPr sz="1200" spc="100" dirty="0">
                <a:latin typeface="Times New Roman"/>
                <a:cs typeface="Times New Roman"/>
              </a:rPr>
              <a:t> </a:t>
            </a:r>
            <a:r>
              <a:rPr sz="1200" dirty="0">
                <a:latin typeface="Times New Roman"/>
                <a:cs typeface="Times New Roman"/>
              </a:rPr>
              <a:t>briefly</a:t>
            </a:r>
            <a:r>
              <a:rPr sz="1200" spc="95" dirty="0">
                <a:latin typeface="Times New Roman"/>
                <a:cs typeface="Times New Roman"/>
              </a:rPr>
              <a:t> </a:t>
            </a:r>
            <a:r>
              <a:rPr sz="1200" dirty="0">
                <a:latin typeface="Times New Roman"/>
                <a:cs typeface="Times New Roman"/>
              </a:rPr>
              <a:t>in</a:t>
            </a:r>
            <a:r>
              <a:rPr sz="1200" spc="100" dirty="0">
                <a:latin typeface="Times New Roman"/>
                <a:cs typeface="Times New Roman"/>
              </a:rPr>
              <a:t> </a:t>
            </a:r>
            <a:r>
              <a:rPr sz="1200" dirty="0">
                <a:latin typeface="Times New Roman"/>
                <a:cs typeface="Times New Roman"/>
              </a:rPr>
              <a:t>pairs</a:t>
            </a:r>
            <a:r>
              <a:rPr sz="1200" spc="95" dirty="0">
                <a:latin typeface="Times New Roman"/>
                <a:cs typeface="Times New Roman"/>
              </a:rPr>
              <a:t> </a:t>
            </a:r>
            <a:r>
              <a:rPr sz="1200" dirty="0">
                <a:latin typeface="Times New Roman"/>
                <a:cs typeface="Times New Roman"/>
              </a:rPr>
              <a:t>or</a:t>
            </a:r>
            <a:r>
              <a:rPr sz="1200" spc="95" dirty="0">
                <a:latin typeface="Times New Roman"/>
                <a:cs typeface="Times New Roman"/>
              </a:rPr>
              <a:t> </a:t>
            </a:r>
            <a:r>
              <a:rPr sz="1200" dirty="0">
                <a:latin typeface="Times New Roman"/>
                <a:cs typeface="Times New Roman"/>
              </a:rPr>
              <a:t>small</a:t>
            </a:r>
            <a:r>
              <a:rPr sz="1200" spc="100" dirty="0">
                <a:latin typeface="Times New Roman"/>
                <a:cs typeface="Times New Roman"/>
              </a:rPr>
              <a:t> </a:t>
            </a:r>
            <a:r>
              <a:rPr sz="1200" dirty="0">
                <a:latin typeface="Times New Roman"/>
                <a:cs typeface="Times New Roman"/>
              </a:rPr>
              <a:t>groups</a:t>
            </a:r>
            <a:r>
              <a:rPr sz="1200" spc="95" dirty="0">
                <a:latin typeface="Times New Roman"/>
                <a:cs typeface="Times New Roman"/>
              </a:rPr>
              <a:t> </a:t>
            </a:r>
            <a:r>
              <a:rPr sz="1200" dirty="0">
                <a:latin typeface="Times New Roman"/>
                <a:cs typeface="Times New Roman"/>
              </a:rPr>
              <a:t>and</a:t>
            </a:r>
            <a:r>
              <a:rPr sz="1200" spc="95" dirty="0">
                <a:latin typeface="Times New Roman"/>
                <a:cs typeface="Times New Roman"/>
              </a:rPr>
              <a:t> </a:t>
            </a:r>
            <a:r>
              <a:rPr sz="1200" spc="50" dirty="0">
                <a:latin typeface="Times New Roman"/>
                <a:cs typeface="Times New Roman"/>
              </a:rPr>
              <a:t>then</a:t>
            </a:r>
            <a:r>
              <a:rPr sz="1200" spc="100" dirty="0">
                <a:latin typeface="Times New Roman"/>
                <a:cs typeface="Times New Roman"/>
              </a:rPr>
              <a:t> </a:t>
            </a:r>
            <a:r>
              <a:rPr sz="1200" dirty="0">
                <a:latin typeface="Times New Roman"/>
                <a:cs typeface="Times New Roman"/>
              </a:rPr>
              <a:t>vote</a:t>
            </a:r>
            <a:r>
              <a:rPr sz="1200" spc="95" dirty="0">
                <a:latin typeface="Times New Roman"/>
                <a:cs typeface="Times New Roman"/>
              </a:rPr>
              <a:t> </a:t>
            </a:r>
            <a:r>
              <a:rPr sz="1200" dirty="0">
                <a:latin typeface="Times New Roman"/>
                <a:cs typeface="Times New Roman"/>
              </a:rPr>
              <a:t>again.</a:t>
            </a:r>
            <a:r>
              <a:rPr sz="1200" spc="310" dirty="0">
                <a:latin typeface="Times New Roman"/>
                <a:cs typeface="Times New Roman"/>
              </a:rPr>
              <a:t> </a:t>
            </a:r>
            <a:r>
              <a:rPr sz="1200" dirty="0">
                <a:latin typeface="Times New Roman"/>
                <a:cs typeface="Times New Roman"/>
              </a:rPr>
              <a:t>You</a:t>
            </a:r>
            <a:r>
              <a:rPr sz="1200" spc="100" dirty="0">
                <a:latin typeface="Times New Roman"/>
                <a:cs typeface="Times New Roman"/>
              </a:rPr>
              <a:t> </a:t>
            </a:r>
            <a:r>
              <a:rPr sz="1200" dirty="0">
                <a:latin typeface="Times New Roman"/>
                <a:cs typeface="Times New Roman"/>
              </a:rPr>
              <a:t>may</a:t>
            </a:r>
            <a:r>
              <a:rPr sz="1200" spc="95" dirty="0">
                <a:latin typeface="Times New Roman"/>
                <a:cs typeface="Times New Roman"/>
              </a:rPr>
              <a:t> </a:t>
            </a:r>
            <a:r>
              <a:rPr sz="1200" dirty="0">
                <a:latin typeface="Times New Roman"/>
                <a:cs typeface="Times New Roman"/>
              </a:rPr>
              <a:t>be</a:t>
            </a:r>
            <a:r>
              <a:rPr sz="1200" spc="95" dirty="0">
                <a:latin typeface="Times New Roman"/>
                <a:cs typeface="Times New Roman"/>
              </a:rPr>
              <a:t> </a:t>
            </a:r>
            <a:r>
              <a:rPr sz="1200" spc="-10" dirty="0">
                <a:latin typeface="Times New Roman"/>
                <a:cs typeface="Times New Roman"/>
              </a:rPr>
              <a:t>surprised </a:t>
            </a:r>
            <a:r>
              <a:rPr sz="1200" spc="80" dirty="0">
                <a:latin typeface="Times New Roman"/>
                <a:cs typeface="Times New Roman"/>
              </a:rPr>
              <a:t>at</a:t>
            </a:r>
            <a:r>
              <a:rPr sz="1200" spc="145" dirty="0">
                <a:latin typeface="Times New Roman"/>
                <a:cs typeface="Times New Roman"/>
              </a:rPr>
              <a:t> </a:t>
            </a:r>
            <a:r>
              <a:rPr sz="1200" dirty="0">
                <a:latin typeface="Times New Roman"/>
                <a:cs typeface="Times New Roman"/>
              </a:rPr>
              <a:t>how</a:t>
            </a:r>
            <a:r>
              <a:rPr sz="1200" spc="145" dirty="0">
                <a:latin typeface="Times New Roman"/>
                <a:cs typeface="Times New Roman"/>
              </a:rPr>
              <a:t> </a:t>
            </a:r>
            <a:r>
              <a:rPr sz="1200" dirty="0">
                <a:latin typeface="Times New Roman"/>
                <a:cs typeface="Times New Roman"/>
              </a:rPr>
              <a:t>much</a:t>
            </a:r>
            <a:r>
              <a:rPr sz="1200" spc="145" dirty="0">
                <a:latin typeface="Times New Roman"/>
                <a:cs typeface="Times New Roman"/>
              </a:rPr>
              <a:t> </a:t>
            </a:r>
            <a:r>
              <a:rPr sz="1200" dirty="0">
                <a:latin typeface="Times New Roman"/>
                <a:cs typeface="Times New Roman"/>
              </a:rPr>
              <a:t>a</a:t>
            </a:r>
            <a:r>
              <a:rPr sz="1200" spc="145" dirty="0">
                <a:latin typeface="Times New Roman"/>
                <a:cs typeface="Times New Roman"/>
              </a:rPr>
              <a:t> </a:t>
            </a:r>
            <a:r>
              <a:rPr sz="1200" dirty="0">
                <a:latin typeface="Times New Roman"/>
                <a:cs typeface="Times New Roman"/>
              </a:rPr>
              <a:t>minute</a:t>
            </a:r>
            <a:r>
              <a:rPr sz="1200" spc="145" dirty="0">
                <a:latin typeface="Times New Roman"/>
                <a:cs typeface="Times New Roman"/>
              </a:rPr>
              <a:t> </a:t>
            </a:r>
            <a:r>
              <a:rPr sz="1200" dirty="0">
                <a:latin typeface="Times New Roman"/>
                <a:cs typeface="Times New Roman"/>
              </a:rPr>
              <a:t>of</a:t>
            </a:r>
            <a:r>
              <a:rPr sz="1200" spc="145" dirty="0">
                <a:latin typeface="Times New Roman"/>
                <a:cs typeface="Times New Roman"/>
              </a:rPr>
              <a:t> </a:t>
            </a:r>
            <a:r>
              <a:rPr sz="1200" dirty="0">
                <a:latin typeface="Times New Roman"/>
                <a:cs typeface="Times New Roman"/>
              </a:rPr>
              <a:t>unguided</a:t>
            </a:r>
            <a:r>
              <a:rPr sz="1200" spc="145" dirty="0">
                <a:latin typeface="Times New Roman"/>
                <a:cs typeface="Times New Roman"/>
              </a:rPr>
              <a:t> </a:t>
            </a:r>
            <a:r>
              <a:rPr sz="1200" dirty="0">
                <a:latin typeface="Times New Roman"/>
                <a:cs typeface="Times New Roman"/>
              </a:rPr>
              <a:t>discussion</a:t>
            </a:r>
            <a:r>
              <a:rPr sz="1200" spc="145" dirty="0">
                <a:latin typeface="Times New Roman"/>
                <a:cs typeface="Times New Roman"/>
              </a:rPr>
              <a:t> </a:t>
            </a:r>
            <a:r>
              <a:rPr sz="1200" dirty="0">
                <a:latin typeface="Times New Roman"/>
                <a:cs typeface="Times New Roman"/>
              </a:rPr>
              <a:t>improves</a:t>
            </a:r>
            <a:r>
              <a:rPr sz="1200" spc="145" dirty="0">
                <a:latin typeface="Times New Roman"/>
                <a:cs typeface="Times New Roman"/>
              </a:rPr>
              <a:t> </a:t>
            </a:r>
            <a:r>
              <a:rPr sz="1200" dirty="0">
                <a:latin typeface="Times New Roman"/>
                <a:cs typeface="Times New Roman"/>
              </a:rPr>
              <a:t>the</a:t>
            </a:r>
            <a:r>
              <a:rPr sz="1200" spc="145" dirty="0">
                <a:latin typeface="Times New Roman"/>
                <a:cs typeface="Times New Roman"/>
              </a:rPr>
              <a:t> </a:t>
            </a:r>
            <a:r>
              <a:rPr sz="1200" spc="50" dirty="0">
                <a:latin typeface="Times New Roman"/>
                <a:cs typeface="Times New Roman"/>
              </a:rPr>
              <a:t>hit</a:t>
            </a:r>
            <a:r>
              <a:rPr sz="1200" spc="145" dirty="0">
                <a:latin typeface="Times New Roman"/>
                <a:cs typeface="Times New Roman"/>
              </a:rPr>
              <a:t> </a:t>
            </a:r>
            <a:r>
              <a:rPr sz="1200" spc="-10" dirty="0">
                <a:latin typeface="Times New Roman"/>
                <a:cs typeface="Times New Roman"/>
              </a:rPr>
              <a:t>rate.</a:t>
            </a:r>
            <a:endParaRPr sz="1200" dirty="0">
              <a:latin typeface="Times New Roman"/>
              <a:cs typeface="Times New Roman"/>
            </a:endParaRPr>
          </a:p>
          <a:p>
            <a:pPr marL="161290" indent="-149225">
              <a:lnSpc>
                <a:spcPct val="100000"/>
              </a:lnSpc>
              <a:spcBef>
                <a:spcPts val="1010"/>
              </a:spcBef>
              <a:buSzPct val="37500"/>
              <a:buChar char="•"/>
              <a:tabLst>
                <a:tab pos="161925" algn="l"/>
              </a:tabLst>
            </a:pPr>
            <a:r>
              <a:rPr sz="1200" dirty="0">
                <a:latin typeface="Times New Roman"/>
                <a:cs typeface="Times New Roman"/>
              </a:rPr>
              <a:t>Each</a:t>
            </a:r>
            <a:r>
              <a:rPr sz="1200" spc="165" dirty="0">
                <a:latin typeface="Times New Roman"/>
                <a:cs typeface="Times New Roman"/>
              </a:rPr>
              <a:t> </a:t>
            </a:r>
            <a:r>
              <a:rPr sz="1200" dirty="0">
                <a:latin typeface="Times New Roman"/>
                <a:cs typeface="Times New Roman"/>
              </a:rPr>
              <a:t>question</a:t>
            </a:r>
            <a:r>
              <a:rPr sz="1200" spc="170" dirty="0">
                <a:latin typeface="Times New Roman"/>
                <a:cs typeface="Times New Roman"/>
              </a:rPr>
              <a:t> </a:t>
            </a:r>
            <a:r>
              <a:rPr sz="1200" dirty="0">
                <a:latin typeface="Times New Roman"/>
                <a:cs typeface="Times New Roman"/>
              </a:rPr>
              <a:t>is</a:t>
            </a:r>
            <a:r>
              <a:rPr sz="1200" spc="165" dirty="0">
                <a:latin typeface="Times New Roman"/>
                <a:cs typeface="Times New Roman"/>
              </a:rPr>
              <a:t> </a:t>
            </a:r>
            <a:r>
              <a:rPr sz="1200" dirty="0">
                <a:latin typeface="Times New Roman"/>
                <a:cs typeface="Times New Roman"/>
              </a:rPr>
              <a:t>shown</a:t>
            </a:r>
            <a:r>
              <a:rPr sz="1200" spc="170" dirty="0">
                <a:latin typeface="Times New Roman"/>
                <a:cs typeface="Times New Roman"/>
              </a:rPr>
              <a:t> </a:t>
            </a:r>
            <a:r>
              <a:rPr sz="1200" dirty="0">
                <a:latin typeface="Times New Roman"/>
                <a:cs typeface="Times New Roman"/>
              </a:rPr>
              <a:t>on</a:t>
            </a:r>
            <a:r>
              <a:rPr sz="1200" spc="170" dirty="0">
                <a:latin typeface="Times New Roman"/>
                <a:cs typeface="Times New Roman"/>
              </a:rPr>
              <a:t> </a:t>
            </a:r>
            <a:r>
              <a:rPr sz="1200" dirty="0">
                <a:latin typeface="Times New Roman"/>
                <a:cs typeface="Times New Roman"/>
              </a:rPr>
              <a:t>two</a:t>
            </a:r>
            <a:r>
              <a:rPr sz="1200" spc="165" dirty="0">
                <a:latin typeface="Times New Roman"/>
                <a:cs typeface="Times New Roman"/>
              </a:rPr>
              <a:t> </a:t>
            </a:r>
            <a:r>
              <a:rPr sz="1200" dirty="0">
                <a:latin typeface="Times New Roman"/>
                <a:cs typeface="Times New Roman"/>
              </a:rPr>
              <a:t>slides:</a:t>
            </a:r>
            <a:r>
              <a:rPr sz="1200" spc="32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first</a:t>
            </a:r>
            <a:r>
              <a:rPr sz="1200" spc="165" dirty="0">
                <a:latin typeface="Times New Roman"/>
                <a:cs typeface="Times New Roman"/>
              </a:rPr>
              <a:t> </a:t>
            </a:r>
            <a:r>
              <a:rPr sz="1200" dirty="0">
                <a:latin typeface="Times New Roman"/>
                <a:cs typeface="Times New Roman"/>
              </a:rPr>
              <a:t>shows</a:t>
            </a:r>
            <a:r>
              <a:rPr sz="1200" spc="170" dirty="0">
                <a:latin typeface="Times New Roman"/>
                <a:cs typeface="Times New Roman"/>
              </a:rPr>
              <a:t> </a:t>
            </a:r>
            <a:r>
              <a:rPr sz="1200" dirty="0">
                <a:latin typeface="Times New Roman"/>
                <a:cs typeface="Times New Roman"/>
              </a:rPr>
              <a:t>only</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question,</a:t>
            </a:r>
            <a:r>
              <a:rPr sz="1200" spc="170"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second</a:t>
            </a:r>
            <a:r>
              <a:rPr sz="1200" spc="170" dirty="0">
                <a:latin typeface="Times New Roman"/>
                <a:cs typeface="Times New Roman"/>
              </a:rPr>
              <a:t> </a:t>
            </a:r>
            <a:r>
              <a:rPr sz="1200" dirty="0">
                <a:latin typeface="Times New Roman"/>
                <a:cs typeface="Times New Roman"/>
              </a:rPr>
              <a:t>adds</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correct</a:t>
            </a:r>
            <a:r>
              <a:rPr sz="1200" spc="165" dirty="0">
                <a:latin typeface="Times New Roman"/>
                <a:cs typeface="Times New Roman"/>
              </a:rPr>
              <a:t> </a:t>
            </a:r>
            <a:r>
              <a:rPr sz="1200" spc="-10" dirty="0">
                <a:latin typeface="Times New Roman"/>
                <a:cs typeface="Times New Roman"/>
              </a:rPr>
              <a:t>answer.</a:t>
            </a:r>
            <a:endParaRPr sz="1200" dirty="0">
              <a:latin typeface="Times New Roman"/>
              <a:cs typeface="Times New Roman"/>
            </a:endParaRPr>
          </a:p>
          <a:p>
            <a:pPr marL="161290" marR="5715" indent="-149225" algn="just">
              <a:lnSpc>
                <a:spcPct val="100000"/>
              </a:lnSpc>
              <a:spcBef>
                <a:spcPts val="1000"/>
              </a:spcBef>
              <a:buSzPct val="37500"/>
              <a:buChar char="•"/>
              <a:tabLst>
                <a:tab pos="161925" algn="l"/>
              </a:tabLst>
            </a:pPr>
            <a:r>
              <a:rPr sz="1200" dirty="0">
                <a:latin typeface="Times New Roman"/>
                <a:cs typeface="Times New Roman"/>
              </a:rPr>
              <a:t>Some</a:t>
            </a:r>
            <a:r>
              <a:rPr sz="1200" spc="345" dirty="0">
                <a:latin typeface="Times New Roman"/>
                <a:cs typeface="Times New Roman"/>
              </a:rPr>
              <a:t> </a:t>
            </a:r>
            <a:r>
              <a:rPr sz="1200" dirty="0">
                <a:latin typeface="Times New Roman"/>
                <a:cs typeface="Times New Roman"/>
              </a:rPr>
              <a:t>of</a:t>
            </a:r>
            <a:r>
              <a:rPr sz="1200" spc="345" dirty="0">
                <a:latin typeface="Times New Roman"/>
                <a:cs typeface="Times New Roman"/>
              </a:rPr>
              <a:t> </a:t>
            </a:r>
            <a:r>
              <a:rPr sz="1200" dirty="0">
                <a:latin typeface="Times New Roman"/>
                <a:cs typeface="Times New Roman"/>
              </a:rPr>
              <a:t>these</a:t>
            </a:r>
            <a:r>
              <a:rPr sz="1200" spc="345" dirty="0">
                <a:latin typeface="Times New Roman"/>
                <a:cs typeface="Times New Roman"/>
              </a:rPr>
              <a:t> </a:t>
            </a:r>
            <a:r>
              <a:rPr sz="1200" dirty="0">
                <a:latin typeface="Times New Roman"/>
                <a:cs typeface="Times New Roman"/>
              </a:rPr>
              <a:t>questions</a:t>
            </a:r>
            <a:r>
              <a:rPr sz="1200" spc="345" dirty="0">
                <a:latin typeface="Times New Roman"/>
                <a:cs typeface="Times New Roman"/>
              </a:rPr>
              <a:t> </a:t>
            </a:r>
            <a:r>
              <a:rPr sz="1200" dirty="0">
                <a:latin typeface="Times New Roman"/>
                <a:cs typeface="Times New Roman"/>
              </a:rPr>
              <a:t>are</a:t>
            </a:r>
            <a:r>
              <a:rPr sz="1200" spc="345" dirty="0">
                <a:latin typeface="Times New Roman"/>
                <a:cs typeface="Times New Roman"/>
              </a:rPr>
              <a:t> </a:t>
            </a:r>
            <a:r>
              <a:rPr sz="1200" dirty="0">
                <a:latin typeface="Times New Roman"/>
                <a:cs typeface="Times New Roman"/>
              </a:rPr>
              <a:t>also</a:t>
            </a:r>
            <a:r>
              <a:rPr sz="1200" spc="350" dirty="0">
                <a:latin typeface="Times New Roman"/>
                <a:cs typeface="Times New Roman"/>
              </a:rPr>
              <a:t> </a:t>
            </a:r>
            <a:r>
              <a:rPr sz="1200" dirty="0">
                <a:latin typeface="Times New Roman"/>
                <a:cs typeface="Times New Roman"/>
              </a:rPr>
              <a:t>included</a:t>
            </a:r>
            <a:r>
              <a:rPr sz="1200" spc="345" dirty="0">
                <a:latin typeface="Times New Roman"/>
                <a:cs typeface="Times New Roman"/>
              </a:rPr>
              <a:t> </a:t>
            </a:r>
            <a:r>
              <a:rPr sz="1200" dirty="0">
                <a:latin typeface="Times New Roman"/>
                <a:cs typeface="Times New Roman"/>
              </a:rPr>
              <a:t>in</a:t>
            </a:r>
            <a:r>
              <a:rPr sz="1200" spc="350" dirty="0">
                <a:latin typeface="Times New Roman"/>
                <a:cs typeface="Times New Roman"/>
              </a:rPr>
              <a:t> </a:t>
            </a:r>
            <a:r>
              <a:rPr sz="1200" spc="50" dirty="0">
                <a:latin typeface="Times New Roman"/>
                <a:cs typeface="Times New Roman"/>
              </a:rPr>
              <a:t>the</a:t>
            </a:r>
            <a:r>
              <a:rPr sz="1200" spc="345" dirty="0">
                <a:latin typeface="Times New Roman"/>
                <a:cs typeface="Times New Roman"/>
              </a:rPr>
              <a:t> </a:t>
            </a:r>
            <a:r>
              <a:rPr sz="1200" dirty="0">
                <a:latin typeface="Times New Roman"/>
                <a:cs typeface="Times New Roman"/>
              </a:rPr>
              <a:t>book</a:t>
            </a:r>
            <a:r>
              <a:rPr sz="1200" spc="350" dirty="0">
                <a:latin typeface="Times New Roman"/>
                <a:cs typeface="Times New Roman"/>
              </a:rPr>
              <a:t> </a:t>
            </a:r>
            <a:r>
              <a:rPr sz="1200" dirty="0">
                <a:latin typeface="Times New Roman"/>
                <a:cs typeface="Times New Roman"/>
              </a:rPr>
              <a:t>under</a:t>
            </a:r>
            <a:r>
              <a:rPr sz="1200" spc="345" dirty="0">
                <a:latin typeface="Times New Roman"/>
                <a:cs typeface="Times New Roman"/>
              </a:rPr>
              <a:t> </a:t>
            </a:r>
            <a:r>
              <a:rPr sz="1200" dirty="0">
                <a:latin typeface="Times New Roman"/>
                <a:cs typeface="Times New Roman"/>
              </a:rPr>
              <a:t>“Conceptual</a:t>
            </a:r>
            <a:r>
              <a:rPr sz="1200" spc="345" dirty="0">
                <a:latin typeface="Times New Roman"/>
                <a:cs typeface="Times New Roman"/>
              </a:rPr>
              <a:t> </a:t>
            </a:r>
            <a:r>
              <a:rPr sz="1200" dirty="0">
                <a:latin typeface="Times New Roman"/>
                <a:cs typeface="Times New Roman"/>
              </a:rPr>
              <a:t>Questions</a:t>
            </a:r>
            <a:r>
              <a:rPr sz="1200" spc="345" dirty="0">
                <a:latin typeface="Times New Roman"/>
                <a:cs typeface="Times New Roman"/>
              </a:rPr>
              <a:t> </a:t>
            </a:r>
            <a:r>
              <a:rPr sz="1200" dirty="0">
                <a:latin typeface="Times New Roman"/>
                <a:cs typeface="Times New Roman"/>
              </a:rPr>
              <a:t>and</a:t>
            </a:r>
            <a:r>
              <a:rPr sz="1200" spc="345" dirty="0">
                <a:latin typeface="Times New Roman"/>
                <a:cs typeface="Times New Roman"/>
              </a:rPr>
              <a:t> </a:t>
            </a:r>
            <a:r>
              <a:rPr sz="1200" dirty="0">
                <a:latin typeface="Times New Roman"/>
                <a:cs typeface="Times New Roman"/>
              </a:rPr>
              <a:t>ConcepTests,”</a:t>
            </a:r>
            <a:r>
              <a:rPr sz="1200" spc="395" dirty="0">
                <a:latin typeface="Times New Roman"/>
                <a:cs typeface="Times New Roman"/>
              </a:rPr>
              <a:t> </a:t>
            </a:r>
            <a:r>
              <a:rPr sz="1200" spc="70" dirty="0">
                <a:latin typeface="Times New Roman"/>
                <a:cs typeface="Times New Roman"/>
              </a:rPr>
              <a:t>but</a:t>
            </a:r>
            <a:r>
              <a:rPr sz="1200" spc="345" dirty="0">
                <a:latin typeface="Times New Roman"/>
                <a:cs typeface="Times New Roman"/>
              </a:rPr>
              <a:t> </a:t>
            </a:r>
            <a:r>
              <a:rPr sz="1200" dirty="0">
                <a:latin typeface="Times New Roman"/>
                <a:cs typeface="Times New Roman"/>
              </a:rPr>
              <a:t>this</a:t>
            </a:r>
            <a:r>
              <a:rPr sz="1200" spc="345" dirty="0">
                <a:latin typeface="Times New Roman"/>
                <a:cs typeface="Times New Roman"/>
              </a:rPr>
              <a:t> </a:t>
            </a:r>
            <a:r>
              <a:rPr sz="1200" spc="-20" dirty="0">
                <a:latin typeface="Times New Roman"/>
                <a:cs typeface="Times New Roman"/>
              </a:rPr>
              <a:t>file </a:t>
            </a:r>
            <a:r>
              <a:rPr sz="1200" dirty="0">
                <a:latin typeface="Times New Roman"/>
                <a:cs typeface="Times New Roman"/>
              </a:rPr>
              <a:t>contains</a:t>
            </a:r>
            <a:r>
              <a:rPr sz="1200" spc="204" dirty="0">
                <a:latin typeface="Times New Roman"/>
                <a:cs typeface="Times New Roman"/>
              </a:rPr>
              <a:t> </a:t>
            </a:r>
            <a:r>
              <a:rPr sz="1200" dirty="0">
                <a:latin typeface="Times New Roman"/>
                <a:cs typeface="Times New Roman"/>
              </a:rPr>
              <a:t>additional</a:t>
            </a:r>
            <a:r>
              <a:rPr sz="1200" spc="210" dirty="0">
                <a:latin typeface="Times New Roman"/>
                <a:cs typeface="Times New Roman"/>
              </a:rPr>
              <a:t> </a:t>
            </a:r>
            <a:r>
              <a:rPr sz="1200" dirty="0">
                <a:latin typeface="Times New Roman"/>
                <a:cs typeface="Times New Roman"/>
              </a:rPr>
              <a:t>questions</a:t>
            </a:r>
            <a:r>
              <a:rPr sz="1200" spc="204" dirty="0">
                <a:latin typeface="Times New Roman"/>
                <a:cs typeface="Times New Roman"/>
              </a:rPr>
              <a:t> </a:t>
            </a:r>
            <a:r>
              <a:rPr sz="1200" spc="80" dirty="0">
                <a:latin typeface="Times New Roman"/>
                <a:cs typeface="Times New Roman"/>
              </a:rPr>
              <a:t>that</a:t>
            </a:r>
            <a:r>
              <a:rPr sz="1200" spc="210" dirty="0">
                <a:latin typeface="Times New Roman"/>
                <a:cs typeface="Times New Roman"/>
              </a:rPr>
              <a:t> </a:t>
            </a:r>
            <a:r>
              <a:rPr sz="1200" dirty="0">
                <a:latin typeface="Times New Roman"/>
                <a:cs typeface="Times New Roman"/>
              </a:rPr>
              <a:t>are</a:t>
            </a:r>
            <a:r>
              <a:rPr sz="1200" spc="204" dirty="0">
                <a:latin typeface="Times New Roman"/>
                <a:cs typeface="Times New Roman"/>
              </a:rPr>
              <a:t> </a:t>
            </a:r>
            <a:r>
              <a:rPr sz="1200" spc="50" dirty="0">
                <a:latin typeface="Times New Roman"/>
                <a:cs typeface="Times New Roman"/>
              </a:rPr>
              <a:t>not</a:t>
            </a:r>
            <a:r>
              <a:rPr sz="1200" spc="210" dirty="0">
                <a:latin typeface="Times New Roman"/>
                <a:cs typeface="Times New Roman"/>
              </a:rPr>
              <a:t> </a:t>
            </a:r>
            <a:r>
              <a:rPr sz="1200" dirty="0">
                <a:latin typeface="Times New Roman"/>
                <a:cs typeface="Times New Roman"/>
              </a:rPr>
              <a:t>in</a:t>
            </a:r>
            <a:r>
              <a:rPr sz="1200" spc="210" dirty="0">
                <a:latin typeface="Times New Roman"/>
                <a:cs typeface="Times New Roman"/>
              </a:rPr>
              <a:t> </a:t>
            </a:r>
            <a:r>
              <a:rPr sz="1200" dirty="0">
                <a:latin typeface="Times New Roman"/>
                <a:cs typeface="Times New Roman"/>
              </a:rPr>
              <a:t>the</a:t>
            </a:r>
            <a:r>
              <a:rPr sz="1200" spc="204" dirty="0">
                <a:latin typeface="Times New Roman"/>
                <a:cs typeface="Times New Roman"/>
              </a:rPr>
              <a:t> </a:t>
            </a:r>
            <a:r>
              <a:rPr sz="1200" spc="-20" dirty="0">
                <a:latin typeface="Times New Roman"/>
                <a:cs typeface="Times New Roman"/>
              </a:rPr>
              <a:t>book.</a:t>
            </a:r>
            <a:endParaRPr sz="1200" dirty="0">
              <a:latin typeface="Times New Roman"/>
              <a:cs typeface="Times New Roman"/>
            </a:endParaRPr>
          </a:p>
          <a:p>
            <a:pPr marL="161290" marR="6350" indent="-149225" algn="just">
              <a:lnSpc>
                <a:spcPct val="100000"/>
              </a:lnSpc>
              <a:spcBef>
                <a:spcPts val="1005"/>
              </a:spcBef>
              <a:buSzPct val="37500"/>
              <a:buChar char="•"/>
              <a:tabLst>
                <a:tab pos="161925" algn="l"/>
              </a:tabLst>
            </a:pPr>
            <a:r>
              <a:rPr sz="1200" dirty="0">
                <a:latin typeface="Times New Roman"/>
                <a:cs typeface="Times New Roman"/>
              </a:rPr>
              <a:t>Some</a:t>
            </a:r>
            <a:r>
              <a:rPr sz="1200" spc="254" dirty="0">
                <a:latin typeface="Times New Roman"/>
                <a:cs typeface="Times New Roman"/>
              </a:rPr>
              <a:t> </a:t>
            </a:r>
            <a:r>
              <a:rPr sz="1200" dirty="0">
                <a:latin typeface="Times New Roman"/>
                <a:cs typeface="Times New Roman"/>
              </a:rPr>
              <a:t>of</a:t>
            </a:r>
            <a:r>
              <a:rPr sz="1200" spc="265" dirty="0">
                <a:latin typeface="Times New Roman"/>
                <a:cs typeface="Times New Roman"/>
              </a:rPr>
              <a:t> </a:t>
            </a:r>
            <a:r>
              <a:rPr sz="1200" dirty="0">
                <a:latin typeface="Times New Roman"/>
                <a:cs typeface="Times New Roman"/>
              </a:rPr>
              <a:t>the</a:t>
            </a:r>
            <a:r>
              <a:rPr sz="1200" spc="254" dirty="0">
                <a:latin typeface="Times New Roman"/>
                <a:cs typeface="Times New Roman"/>
              </a:rPr>
              <a:t> </a:t>
            </a:r>
            <a:r>
              <a:rPr sz="1200" dirty="0">
                <a:latin typeface="Times New Roman"/>
                <a:cs typeface="Times New Roman"/>
              </a:rPr>
              <a:t>pages</a:t>
            </a:r>
            <a:r>
              <a:rPr sz="1200" spc="260" dirty="0">
                <a:latin typeface="Times New Roman"/>
                <a:cs typeface="Times New Roman"/>
              </a:rPr>
              <a:t> </a:t>
            </a:r>
            <a:r>
              <a:rPr sz="1200" dirty="0">
                <a:latin typeface="Times New Roman"/>
                <a:cs typeface="Times New Roman"/>
              </a:rPr>
              <a:t>contain</a:t>
            </a:r>
            <a:r>
              <a:rPr sz="1200" spc="260" dirty="0">
                <a:latin typeface="Times New Roman"/>
                <a:cs typeface="Times New Roman"/>
              </a:rPr>
              <a:t> </a:t>
            </a:r>
            <a:r>
              <a:rPr sz="1200" dirty="0">
                <a:latin typeface="Times New Roman"/>
                <a:cs typeface="Times New Roman"/>
              </a:rPr>
              <a:t>multiple</a:t>
            </a:r>
            <a:r>
              <a:rPr sz="1200" spc="265" dirty="0">
                <a:latin typeface="Times New Roman"/>
                <a:cs typeface="Times New Roman"/>
              </a:rPr>
              <a:t> </a:t>
            </a:r>
            <a:r>
              <a:rPr sz="1200" dirty="0">
                <a:latin typeface="Times New Roman"/>
                <a:cs typeface="Times New Roman"/>
              </a:rPr>
              <a:t>questions</a:t>
            </a:r>
            <a:r>
              <a:rPr sz="1200" spc="260" dirty="0">
                <a:latin typeface="Times New Roman"/>
                <a:cs typeface="Times New Roman"/>
              </a:rPr>
              <a:t> </a:t>
            </a:r>
            <a:r>
              <a:rPr sz="1200" dirty="0">
                <a:latin typeface="Times New Roman"/>
                <a:cs typeface="Times New Roman"/>
              </a:rPr>
              <a:t>with</a:t>
            </a:r>
            <a:r>
              <a:rPr sz="1200" spc="260" dirty="0">
                <a:latin typeface="Times New Roman"/>
                <a:cs typeface="Times New Roman"/>
              </a:rPr>
              <a:t> </a:t>
            </a:r>
            <a:r>
              <a:rPr sz="1200" dirty="0">
                <a:latin typeface="Times New Roman"/>
                <a:cs typeface="Times New Roman"/>
              </a:rPr>
              <a:t>the</a:t>
            </a:r>
            <a:r>
              <a:rPr sz="1200" spc="265" dirty="0">
                <a:latin typeface="Times New Roman"/>
                <a:cs typeface="Times New Roman"/>
              </a:rPr>
              <a:t> </a:t>
            </a:r>
            <a:r>
              <a:rPr sz="1200" dirty="0">
                <a:latin typeface="Times New Roman"/>
                <a:cs typeface="Times New Roman"/>
              </a:rPr>
              <a:t>same</a:t>
            </a:r>
            <a:r>
              <a:rPr sz="1200" spc="254" dirty="0">
                <a:latin typeface="Times New Roman"/>
                <a:cs typeface="Times New Roman"/>
              </a:rPr>
              <a:t> </a:t>
            </a:r>
            <a:r>
              <a:rPr sz="1200" dirty="0">
                <a:latin typeface="Times New Roman"/>
                <a:cs typeface="Times New Roman"/>
              </a:rPr>
              <a:t>set</a:t>
            </a:r>
            <a:r>
              <a:rPr sz="1200" spc="260" dirty="0">
                <a:latin typeface="Times New Roman"/>
                <a:cs typeface="Times New Roman"/>
              </a:rPr>
              <a:t> </a:t>
            </a:r>
            <a:r>
              <a:rPr sz="1200" dirty="0">
                <a:latin typeface="Times New Roman"/>
                <a:cs typeface="Times New Roman"/>
              </a:rPr>
              <a:t>of</a:t>
            </a:r>
            <a:r>
              <a:rPr sz="1200" spc="265" dirty="0">
                <a:latin typeface="Times New Roman"/>
                <a:cs typeface="Times New Roman"/>
              </a:rPr>
              <a:t> </a:t>
            </a:r>
            <a:r>
              <a:rPr sz="1200" dirty="0">
                <a:latin typeface="Times New Roman"/>
                <a:cs typeface="Times New Roman"/>
              </a:rPr>
              <a:t>options.</a:t>
            </a:r>
            <a:r>
              <a:rPr sz="1200" spc="145" dirty="0">
                <a:latin typeface="Times New Roman"/>
                <a:cs typeface="Times New Roman"/>
              </a:rPr>
              <a:t>  </a:t>
            </a:r>
            <a:r>
              <a:rPr sz="1200" dirty="0">
                <a:latin typeface="Times New Roman"/>
                <a:cs typeface="Times New Roman"/>
              </a:rPr>
              <a:t>These</a:t>
            </a:r>
            <a:r>
              <a:rPr sz="1200" spc="265" dirty="0">
                <a:latin typeface="Times New Roman"/>
                <a:cs typeface="Times New Roman"/>
              </a:rPr>
              <a:t> </a:t>
            </a:r>
            <a:r>
              <a:rPr sz="1200" dirty="0">
                <a:latin typeface="Times New Roman"/>
                <a:cs typeface="Times New Roman"/>
              </a:rPr>
              <a:t>questions</a:t>
            </a:r>
            <a:r>
              <a:rPr sz="1200" spc="260" dirty="0">
                <a:latin typeface="Times New Roman"/>
                <a:cs typeface="Times New Roman"/>
              </a:rPr>
              <a:t> </a:t>
            </a:r>
            <a:r>
              <a:rPr sz="1200" dirty="0">
                <a:latin typeface="Times New Roman"/>
                <a:cs typeface="Times New Roman"/>
              </a:rPr>
              <a:t>are</a:t>
            </a:r>
            <a:r>
              <a:rPr sz="1200" spc="260" dirty="0">
                <a:latin typeface="Times New Roman"/>
                <a:cs typeface="Times New Roman"/>
              </a:rPr>
              <a:t> </a:t>
            </a:r>
            <a:r>
              <a:rPr sz="1200" dirty="0">
                <a:latin typeface="Times New Roman"/>
                <a:cs typeface="Times New Roman"/>
              </a:rPr>
              <a:t>numbered</a:t>
            </a:r>
            <a:r>
              <a:rPr sz="1200" spc="260" dirty="0">
                <a:latin typeface="Times New Roman"/>
                <a:cs typeface="Times New Roman"/>
              </a:rPr>
              <a:t> </a:t>
            </a:r>
            <a:r>
              <a:rPr sz="1200" dirty="0">
                <a:latin typeface="Times New Roman"/>
                <a:cs typeface="Times New Roman"/>
              </a:rPr>
              <a:t>as</a:t>
            </a:r>
            <a:r>
              <a:rPr sz="1200" spc="265" dirty="0">
                <a:latin typeface="Times New Roman"/>
                <a:cs typeface="Times New Roman"/>
              </a:rPr>
              <a:t> </a:t>
            </a:r>
            <a:r>
              <a:rPr sz="1200" spc="-10" dirty="0">
                <a:latin typeface="Times New Roman"/>
                <a:cs typeface="Times New Roman"/>
              </a:rPr>
              <a:t>separate </a:t>
            </a:r>
            <a:r>
              <a:rPr sz="1200" dirty="0">
                <a:latin typeface="Times New Roman"/>
                <a:cs typeface="Times New Roman"/>
              </a:rPr>
              <a:t>questions</a:t>
            </a:r>
            <a:r>
              <a:rPr sz="1200" spc="204" dirty="0">
                <a:latin typeface="Times New Roman"/>
                <a:cs typeface="Times New Roman"/>
              </a:rPr>
              <a:t> </a:t>
            </a:r>
            <a:r>
              <a:rPr sz="1200" dirty="0">
                <a:latin typeface="Times New Roman"/>
                <a:cs typeface="Times New Roman"/>
              </a:rPr>
              <a:t>on</a:t>
            </a:r>
            <a:r>
              <a:rPr sz="1200" spc="204" dirty="0">
                <a:latin typeface="Times New Roman"/>
                <a:cs typeface="Times New Roman"/>
              </a:rPr>
              <a:t> </a:t>
            </a:r>
            <a:r>
              <a:rPr sz="1200" dirty="0">
                <a:latin typeface="Times New Roman"/>
                <a:cs typeface="Times New Roman"/>
              </a:rPr>
              <a:t>the</a:t>
            </a:r>
            <a:r>
              <a:rPr sz="1200" spc="210" dirty="0">
                <a:latin typeface="Times New Roman"/>
                <a:cs typeface="Times New Roman"/>
              </a:rPr>
              <a:t> </a:t>
            </a:r>
            <a:r>
              <a:rPr sz="1200" spc="-10" dirty="0">
                <a:latin typeface="Times New Roman"/>
                <a:cs typeface="Times New Roman"/>
              </a:rPr>
              <a:t>page.</a:t>
            </a:r>
            <a:endParaRPr sz="1200" dirty="0">
              <a:latin typeface="Times New Roman"/>
              <a:cs typeface="Times New Roman"/>
            </a:endParaRPr>
          </a:p>
          <a:p>
            <a:pPr marL="161290" marR="5715" indent="-149225" algn="just">
              <a:lnSpc>
                <a:spcPct val="100000"/>
              </a:lnSpc>
              <a:spcBef>
                <a:spcPts val="1005"/>
              </a:spcBef>
              <a:buSzPct val="37500"/>
              <a:buChar char="•"/>
              <a:tabLst>
                <a:tab pos="161925" algn="l"/>
              </a:tabLst>
            </a:pPr>
            <a:r>
              <a:rPr sz="1200" dirty="0">
                <a:latin typeface="Times New Roman"/>
                <a:cs typeface="Times New Roman"/>
              </a:rPr>
              <a:t>Some</a:t>
            </a:r>
            <a:r>
              <a:rPr sz="1200" spc="125" dirty="0">
                <a:latin typeface="Times New Roman"/>
                <a:cs typeface="Times New Roman"/>
              </a:rPr>
              <a:t> </a:t>
            </a:r>
            <a:r>
              <a:rPr sz="1200" dirty="0">
                <a:latin typeface="Times New Roman"/>
                <a:cs typeface="Times New Roman"/>
              </a:rPr>
              <a:t>questions</a:t>
            </a:r>
            <a:r>
              <a:rPr sz="1200" spc="130" dirty="0">
                <a:latin typeface="Times New Roman"/>
                <a:cs typeface="Times New Roman"/>
              </a:rPr>
              <a:t> </a:t>
            </a:r>
            <a:r>
              <a:rPr sz="1200" dirty="0">
                <a:latin typeface="Times New Roman"/>
                <a:cs typeface="Times New Roman"/>
              </a:rPr>
              <a:t>can</a:t>
            </a:r>
            <a:r>
              <a:rPr sz="1200" spc="130" dirty="0">
                <a:latin typeface="Times New Roman"/>
                <a:cs typeface="Times New Roman"/>
              </a:rPr>
              <a:t> </a:t>
            </a:r>
            <a:r>
              <a:rPr sz="1200" dirty="0">
                <a:latin typeface="Times New Roman"/>
                <a:cs typeface="Times New Roman"/>
              </a:rPr>
              <a:t>have</a:t>
            </a:r>
            <a:r>
              <a:rPr sz="1200" spc="130" dirty="0">
                <a:latin typeface="Times New Roman"/>
                <a:cs typeface="Times New Roman"/>
              </a:rPr>
              <a:t> </a:t>
            </a:r>
            <a:r>
              <a:rPr sz="1200" dirty="0">
                <a:latin typeface="Times New Roman"/>
                <a:cs typeface="Times New Roman"/>
              </a:rPr>
              <a:t>multiple</a:t>
            </a:r>
            <a:r>
              <a:rPr sz="1200" spc="130" dirty="0">
                <a:latin typeface="Times New Roman"/>
                <a:cs typeface="Times New Roman"/>
              </a:rPr>
              <a:t> </a:t>
            </a:r>
            <a:r>
              <a:rPr sz="1200" dirty="0">
                <a:latin typeface="Times New Roman"/>
                <a:cs typeface="Times New Roman"/>
              </a:rPr>
              <a:t>answers.</a:t>
            </a:r>
            <a:r>
              <a:rPr sz="1200" spc="325" dirty="0">
                <a:latin typeface="Times New Roman"/>
                <a:cs typeface="Times New Roman"/>
              </a:rPr>
              <a:t> </a:t>
            </a:r>
            <a:r>
              <a:rPr sz="1200" dirty="0">
                <a:latin typeface="Times New Roman"/>
                <a:cs typeface="Times New Roman"/>
              </a:rPr>
              <a:t>(These</a:t>
            </a:r>
            <a:r>
              <a:rPr sz="1200" spc="135" dirty="0">
                <a:latin typeface="Times New Roman"/>
                <a:cs typeface="Times New Roman"/>
              </a:rPr>
              <a:t> </a:t>
            </a:r>
            <a:r>
              <a:rPr sz="1200" dirty="0">
                <a:latin typeface="Times New Roman"/>
                <a:cs typeface="Times New Roman"/>
              </a:rPr>
              <a:t>are</a:t>
            </a:r>
            <a:r>
              <a:rPr sz="1200" spc="125" dirty="0">
                <a:latin typeface="Times New Roman"/>
                <a:cs typeface="Times New Roman"/>
              </a:rPr>
              <a:t> </a:t>
            </a:r>
            <a:r>
              <a:rPr sz="1200" dirty="0">
                <a:latin typeface="Times New Roman"/>
                <a:cs typeface="Times New Roman"/>
              </a:rPr>
              <a:t>all</a:t>
            </a:r>
            <a:r>
              <a:rPr sz="1200" spc="130" dirty="0">
                <a:latin typeface="Times New Roman"/>
                <a:cs typeface="Times New Roman"/>
              </a:rPr>
              <a:t> </a:t>
            </a:r>
            <a:r>
              <a:rPr sz="1200" dirty="0">
                <a:latin typeface="Times New Roman"/>
                <a:cs typeface="Times New Roman"/>
              </a:rPr>
              <a:t>clearly</a:t>
            </a:r>
            <a:r>
              <a:rPr sz="1200" spc="125" dirty="0">
                <a:latin typeface="Times New Roman"/>
                <a:cs typeface="Times New Roman"/>
              </a:rPr>
              <a:t> </a:t>
            </a:r>
            <a:r>
              <a:rPr sz="1200" dirty="0">
                <a:latin typeface="Times New Roman"/>
                <a:cs typeface="Times New Roman"/>
              </a:rPr>
              <a:t>marked</a:t>
            </a:r>
            <a:r>
              <a:rPr sz="1200" spc="135" dirty="0">
                <a:latin typeface="Times New Roman"/>
                <a:cs typeface="Times New Roman"/>
              </a:rPr>
              <a:t> </a:t>
            </a:r>
            <a:r>
              <a:rPr sz="1200" dirty="0">
                <a:latin typeface="Times New Roman"/>
                <a:cs typeface="Times New Roman"/>
              </a:rPr>
              <a:t>with</a:t>
            </a:r>
            <a:r>
              <a:rPr sz="1200" spc="135" dirty="0">
                <a:latin typeface="Times New Roman"/>
                <a:cs typeface="Times New Roman"/>
              </a:rPr>
              <a:t> </a:t>
            </a:r>
            <a:r>
              <a:rPr sz="1200" dirty="0">
                <a:latin typeface="Times New Roman"/>
                <a:cs typeface="Times New Roman"/>
              </a:rPr>
              <a:t>the</a:t>
            </a:r>
            <a:r>
              <a:rPr sz="1200" spc="125" dirty="0">
                <a:latin typeface="Times New Roman"/>
                <a:cs typeface="Times New Roman"/>
              </a:rPr>
              <a:t> </a:t>
            </a:r>
            <a:r>
              <a:rPr sz="1200" dirty="0">
                <a:latin typeface="Times New Roman"/>
                <a:cs typeface="Times New Roman"/>
              </a:rPr>
              <a:t>phrase</a:t>
            </a:r>
            <a:r>
              <a:rPr sz="1200" spc="130" dirty="0">
                <a:latin typeface="Times New Roman"/>
                <a:cs typeface="Times New Roman"/>
              </a:rPr>
              <a:t> </a:t>
            </a:r>
            <a:r>
              <a:rPr sz="1200" dirty="0">
                <a:latin typeface="Times New Roman"/>
                <a:cs typeface="Times New Roman"/>
              </a:rPr>
              <a:t>“Choose</a:t>
            </a:r>
            <a:r>
              <a:rPr sz="1200" spc="125" dirty="0">
                <a:latin typeface="Times New Roman"/>
                <a:cs typeface="Times New Roman"/>
              </a:rPr>
              <a:t> </a:t>
            </a:r>
            <a:r>
              <a:rPr sz="1200" dirty="0">
                <a:latin typeface="Times New Roman"/>
                <a:cs typeface="Times New Roman"/>
              </a:rPr>
              <a:t>all</a:t>
            </a:r>
            <a:r>
              <a:rPr sz="1200" spc="135" dirty="0">
                <a:latin typeface="Times New Roman"/>
                <a:cs typeface="Times New Roman"/>
              </a:rPr>
              <a:t> </a:t>
            </a:r>
            <a:r>
              <a:rPr sz="1200" spc="85" dirty="0">
                <a:latin typeface="Times New Roman"/>
                <a:cs typeface="Times New Roman"/>
              </a:rPr>
              <a:t>that</a:t>
            </a:r>
            <a:r>
              <a:rPr sz="1200" spc="135" dirty="0">
                <a:latin typeface="Times New Roman"/>
                <a:cs typeface="Times New Roman"/>
              </a:rPr>
              <a:t> </a:t>
            </a:r>
            <a:r>
              <a:rPr sz="1200" dirty="0">
                <a:latin typeface="Times New Roman"/>
                <a:cs typeface="Times New Roman"/>
              </a:rPr>
              <a:t>apply.”)</a:t>
            </a:r>
            <a:r>
              <a:rPr sz="1200" spc="325" dirty="0">
                <a:latin typeface="Times New Roman"/>
                <a:cs typeface="Times New Roman"/>
              </a:rPr>
              <a:t> </a:t>
            </a:r>
            <a:r>
              <a:rPr sz="1200" dirty="0">
                <a:latin typeface="Times New Roman"/>
                <a:cs typeface="Times New Roman"/>
              </a:rPr>
              <a:t>If</a:t>
            </a:r>
            <a:r>
              <a:rPr sz="1200" spc="130" dirty="0">
                <a:latin typeface="Times New Roman"/>
                <a:cs typeface="Times New Roman"/>
              </a:rPr>
              <a:t> </a:t>
            </a:r>
            <a:r>
              <a:rPr sz="1200" spc="-25" dirty="0">
                <a:latin typeface="Times New Roman"/>
                <a:cs typeface="Times New Roman"/>
              </a:rPr>
              <a:t>you </a:t>
            </a:r>
            <a:r>
              <a:rPr sz="1200" dirty="0">
                <a:latin typeface="Times New Roman"/>
                <a:cs typeface="Times New Roman"/>
              </a:rPr>
              <a:t>are</a:t>
            </a:r>
            <a:r>
              <a:rPr sz="1200" spc="125" dirty="0">
                <a:latin typeface="Times New Roman"/>
                <a:cs typeface="Times New Roman"/>
              </a:rPr>
              <a:t> </a:t>
            </a:r>
            <a:r>
              <a:rPr sz="1200" dirty="0">
                <a:latin typeface="Times New Roman"/>
                <a:cs typeface="Times New Roman"/>
              </a:rPr>
              <a:t>using</a:t>
            </a:r>
            <a:r>
              <a:rPr sz="1200" spc="125" dirty="0">
                <a:latin typeface="Times New Roman"/>
                <a:cs typeface="Times New Roman"/>
              </a:rPr>
              <a:t> </a:t>
            </a:r>
            <a:r>
              <a:rPr sz="1200" dirty="0">
                <a:latin typeface="Times New Roman"/>
                <a:cs typeface="Times New Roman"/>
              </a:rPr>
              <a:t>a</a:t>
            </a:r>
            <a:r>
              <a:rPr sz="1200" spc="125" dirty="0">
                <a:latin typeface="Times New Roman"/>
                <a:cs typeface="Times New Roman"/>
              </a:rPr>
              <a:t> </a:t>
            </a:r>
            <a:r>
              <a:rPr sz="1200" dirty="0">
                <a:latin typeface="Times New Roman"/>
                <a:cs typeface="Times New Roman"/>
              </a:rPr>
              <a:t>clicker</a:t>
            </a:r>
            <a:r>
              <a:rPr sz="1200" spc="125" dirty="0">
                <a:latin typeface="Times New Roman"/>
                <a:cs typeface="Times New Roman"/>
              </a:rPr>
              <a:t> </a:t>
            </a:r>
            <a:r>
              <a:rPr sz="1200" dirty="0">
                <a:latin typeface="Times New Roman"/>
                <a:cs typeface="Times New Roman"/>
              </a:rPr>
              <a:t>system</a:t>
            </a:r>
            <a:r>
              <a:rPr sz="1200" spc="125" dirty="0">
                <a:latin typeface="Times New Roman"/>
                <a:cs typeface="Times New Roman"/>
              </a:rPr>
              <a:t> </a:t>
            </a:r>
            <a:r>
              <a:rPr sz="1200" spc="80" dirty="0">
                <a:latin typeface="Times New Roman"/>
                <a:cs typeface="Times New Roman"/>
              </a:rPr>
              <a:t>that</a:t>
            </a:r>
            <a:r>
              <a:rPr sz="1200" spc="130" dirty="0">
                <a:latin typeface="Times New Roman"/>
                <a:cs typeface="Times New Roman"/>
              </a:rPr>
              <a:t> </a:t>
            </a:r>
            <a:r>
              <a:rPr sz="1200" dirty="0">
                <a:latin typeface="Times New Roman"/>
                <a:cs typeface="Times New Roman"/>
              </a:rPr>
              <a:t>doesn’t</a:t>
            </a:r>
            <a:r>
              <a:rPr sz="1200" spc="125" dirty="0">
                <a:latin typeface="Times New Roman"/>
                <a:cs typeface="Times New Roman"/>
              </a:rPr>
              <a:t> </a:t>
            </a:r>
            <a:r>
              <a:rPr sz="1200" dirty="0">
                <a:latin typeface="Times New Roman"/>
                <a:cs typeface="Times New Roman"/>
              </a:rPr>
              <a:t>allow</a:t>
            </a:r>
            <a:r>
              <a:rPr sz="1200" spc="125" dirty="0">
                <a:latin typeface="Times New Roman"/>
                <a:cs typeface="Times New Roman"/>
              </a:rPr>
              <a:t> </a:t>
            </a:r>
            <a:r>
              <a:rPr sz="1200" dirty="0">
                <a:latin typeface="Times New Roman"/>
                <a:cs typeface="Times New Roman"/>
              </a:rPr>
              <a:t>multiple</a:t>
            </a:r>
            <a:r>
              <a:rPr sz="1200" spc="125" dirty="0">
                <a:latin typeface="Times New Roman"/>
                <a:cs typeface="Times New Roman"/>
              </a:rPr>
              <a:t> </a:t>
            </a:r>
            <a:r>
              <a:rPr sz="1200" dirty="0">
                <a:latin typeface="Times New Roman"/>
                <a:cs typeface="Times New Roman"/>
              </a:rPr>
              <a:t>responses,</a:t>
            </a:r>
            <a:r>
              <a:rPr sz="1200" spc="140" dirty="0">
                <a:latin typeface="Times New Roman"/>
                <a:cs typeface="Times New Roman"/>
              </a:rPr>
              <a:t> </a:t>
            </a:r>
            <a:r>
              <a:rPr sz="1200" dirty="0">
                <a:latin typeface="Times New Roman"/>
                <a:cs typeface="Times New Roman"/>
              </a:rPr>
              <a:t>you</a:t>
            </a:r>
            <a:r>
              <a:rPr sz="1200" spc="125" dirty="0">
                <a:latin typeface="Times New Roman"/>
                <a:cs typeface="Times New Roman"/>
              </a:rPr>
              <a:t> </a:t>
            </a:r>
            <a:r>
              <a:rPr sz="1200" dirty="0">
                <a:latin typeface="Times New Roman"/>
                <a:cs typeface="Times New Roman"/>
              </a:rPr>
              <a:t>can</a:t>
            </a:r>
            <a:r>
              <a:rPr sz="1200" spc="125" dirty="0">
                <a:latin typeface="Times New Roman"/>
                <a:cs typeface="Times New Roman"/>
              </a:rPr>
              <a:t> </a:t>
            </a:r>
            <a:r>
              <a:rPr sz="1200" dirty="0">
                <a:latin typeface="Times New Roman"/>
                <a:cs typeface="Times New Roman"/>
              </a:rPr>
              <a:t>ask</a:t>
            </a:r>
            <a:r>
              <a:rPr sz="1200" spc="125" dirty="0">
                <a:latin typeface="Times New Roman"/>
                <a:cs typeface="Times New Roman"/>
              </a:rPr>
              <a:t> </a:t>
            </a:r>
            <a:r>
              <a:rPr sz="1200" dirty="0">
                <a:latin typeface="Times New Roman"/>
                <a:cs typeface="Times New Roman"/>
              </a:rPr>
              <a:t>each</a:t>
            </a:r>
            <a:r>
              <a:rPr sz="1200" spc="125" dirty="0">
                <a:latin typeface="Times New Roman"/>
                <a:cs typeface="Times New Roman"/>
              </a:rPr>
              <a:t> </a:t>
            </a:r>
            <a:r>
              <a:rPr sz="1200" spc="65" dirty="0">
                <a:latin typeface="Times New Roman"/>
                <a:cs typeface="Times New Roman"/>
              </a:rPr>
              <a:t>part</a:t>
            </a:r>
            <a:r>
              <a:rPr sz="1200" spc="130" dirty="0">
                <a:latin typeface="Times New Roman"/>
                <a:cs typeface="Times New Roman"/>
              </a:rPr>
              <a:t> </a:t>
            </a:r>
            <a:r>
              <a:rPr sz="1200" dirty="0">
                <a:latin typeface="Times New Roman"/>
                <a:cs typeface="Times New Roman"/>
              </a:rPr>
              <a:t>separately</a:t>
            </a:r>
            <a:r>
              <a:rPr sz="1200" spc="125" dirty="0">
                <a:latin typeface="Times New Roman"/>
                <a:cs typeface="Times New Roman"/>
              </a:rPr>
              <a:t> </a:t>
            </a:r>
            <a:r>
              <a:rPr sz="1200" dirty="0">
                <a:latin typeface="Times New Roman"/>
                <a:cs typeface="Times New Roman"/>
              </a:rPr>
              <a:t>as</a:t>
            </a:r>
            <a:r>
              <a:rPr sz="1200" spc="125" dirty="0">
                <a:latin typeface="Times New Roman"/>
                <a:cs typeface="Times New Roman"/>
              </a:rPr>
              <a:t> </a:t>
            </a:r>
            <a:r>
              <a:rPr sz="1200" dirty="0">
                <a:latin typeface="Times New Roman"/>
                <a:cs typeface="Times New Roman"/>
              </a:rPr>
              <a:t>a</a:t>
            </a:r>
            <a:r>
              <a:rPr sz="1200" spc="125" dirty="0">
                <a:latin typeface="Times New Roman"/>
                <a:cs typeface="Times New Roman"/>
              </a:rPr>
              <a:t> </a:t>
            </a:r>
            <a:r>
              <a:rPr sz="1200" spc="-25" dirty="0">
                <a:latin typeface="Times New Roman"/>
                <a:cs typeface="Times New Roman"/>
              </a:rPr>
              <a:t>yes-</a:t>
            </a:r>
            <a:r>
              <a:rPr sz="1200" dirty="0">
                <a:latin typeface="Times New Roman"/>
                <a:cs typeface="Times New Roman"/>
              </a:rPr>
              <a:t>or-no</a:t>
            </a:r>
            <a:r>
              <a:rPr sz="1200" spc="125" dirty="0">
                <a:latin typeface="Times New Roman"/>
                <a:cs typeface="Times New Roman"/>
              </a:rPr>
              <a:t> </a:t>
            </a:r>
            <a:r>
              <a:rPr sz="1200" spc="-10" dirty="0">
                <a:latin typeface="Times New Roman"/>
                <a:cs typeface="Times New Roman"/>
              </a:rPr>
              <a:t>question.</a:t>
            </a:r>
            <a:endParaRPr sz="1200" dirty="0">
              <a:latin typeface="Times New Roman"/>
              <a:cs typeface="Times New Roman"/>
            </a:endParaRPr>
          </a:p>
        </p:txBody>
      </p:sp>
    </p:spTree>
    <p:extLst>
      <p:ext uri="{BB962C8B-B14F-4D97-AF65-F5344CB8AC3E}">
        <p14:creationId xmlns:p14="http://schemas.microsoft.com/office/powerpoint/2010/main" val="36366133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85660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You</a:t>
            </a:r>
            <a:r>
              <a:rPr spc="175" dirty="0"/>
              <a:t> </a:t>
            </a:r>
            <a:r>
              <a:rPr dirty="0"/>
              <a:t>are</a:t>
            </a:r>
            <a:r>
              <a:rPr spc="185" dirty="0"/>
              <a:t> </a:t>
            </a:r>
            <a:r>
              <a:rPr dirty="0"/>
              <a:t>sitting</a:t>
            </a:r>
            <a:r>
              <a:rPr spc="180" dirty="0"/>
              <a:t> </a:t>
            </a:r>
            <a:r>
              <a:rPr dirty="0"/>
              <a:t>in</a:t>
            </a:r>
            <a:r>
              <a:rPr spc="185" dirty="0"/>
              <a:t> </a:t>
            </a:r>
            <a:r>
              <a:rPr dirty="0"/>
              <a:t>a</a:t>
            </a:r>
            <a:r>
              <a:rPr spc="185" dirty="0"/>
              <a:t> </a:t>
            </a:r>
            <a:r>
              <a:rPr dirty="0"/>
              <a:t>car</a:t>
            </a:r>
            <a:r>
              <a:rPr spc="185" dirty="0"/>
              <a:t> </a:t>
            </a:r>
            <a:r>
              <a:rPr dirty="0"/>
              <a:t>with</a:t>
            </a:r>
            <a:r>
              <a:rPr spc="190" dirty="0"/>
              <a:t> </a:t>
            </a:r>
            <a:r>
              <a:rPr dirty="0"/>
              <a:t>a</a:t>
            </a:r>
            <a:r>
              <a:rPr spc="180" dirty="0"/>
              <a:t> </a:t>
            </a:r>
            <a:r>
              <a:rPr dirty="0"/>
              <a:t>spring</a:t>
            </a:r>
            <a:r>
              <a:rPr spc="185" dirty="0"/>
              <a:t> </a:t>
            </a:r>
            <a:r>
              <a:rPr dirty="0"/>
              <a:t>on</a:t>
            </a:r>
            <a:r>
              <a:rPr spc="190" dirty="0"/>
              <a:t> </a:t>
            </a:r>
            <a:r>
              <a:rPr dirty="0"/>
              <a:t>your</a:t>
            </a:r>
            <a:r>
              <a:rPr spc="185" dirty="0"/>
              <a:t> </a:t>
            </a:r>
            <a:r>
              <a:rPr dirty="0"/>
              <a:t>lap.</a:t>
            </a:r>
            <a:r>
              <a:rPr spc="580" dirty="0"/>
              <a:t> </a:t>
            </a:r>
            <a:r>
              <a:rPr dirty="0"/>
              <a:t>The</a:t>
            </a:r>
            <a:r>
              <a:rPr spc="185" dirty="0"/>
              <a:t> </a:t>
            </a:r>
            <a:r>
              <a:rPr dirty="0"/>
              <a:t>spring</a:t>
            </a:r>
            <a:r>
              <a:rPr spc="185" dirty="0"/>
              <a:t> </a:t>
            </a:r>
            <a:r>
              <a:rPr spc="-25" dirty="0"/>
              <a:t>is </a:t>
            </a:r>
            <a:r>
              <a:rPr spc="120" dirty="0"/>
              <a:t>at</a:t>
            </a:r>
            <a:r>
              <a:rPr spc="195" dirty="0"/>
              <a:t> </a:t>
            </a:r>
            <a:r>
              <a:rPr dirty="0"/>
              <a:t>its</a:t>
            </a:r>
            <a:r>
              <a:rPr spc="190" dirty="0"/>
              <a:t> </a:t>
            </a:r>
            <a:r>
              <a:rPr dirty="0"/>
              <a:t>natural</a:t>
            </a:r>
            <a:r>
              <a:rPr spc="195" dirty="0"/>
              <a:t> </a:t>
            </a:r>
            <a:r>
              <a:rPr dirty="0"/>
              <a:t>(or</a:t>
            </a:r>
            <a:r>
              <a:rPr spc="195" dirty="0"/>
              <a:t> </a:t>
            </a:r>
            <a:r>
              <a:rPr dirty="0"/>
              <a:t>relaxed)</a:t>
            </a:r>
            <a:r>
              <a:rPr spc="190" dirty="0"/>
              <a:t> </a:t>
            </a:r>
            <a:r>
              <a:rPr dirty="0"/>
              <a:t>length.</a:t>
            </a:r>
            <a:r>
              <a:rPr spc="585" dirty="0"/>
              <a:t> </a:t>
            </a:r>
            <a:r>
              <a:rPr dirty="0"/>
              <a:t>Which</a:t>
            </a:r>
            <a:r>
              <a:rPr spc="195" dirty="0"/>
              <a:t> </a:t>
            </a:r>
            <a:r>
              <a:rPr dirty="0"/>
              <a:t>of</a:t>
            </a:r>
            <a:r>
              <a:rPr spc="200" dirty="0"/>
              <a:t> </a:t>
            </a:r>
            <a:r>
              <a:rPr dirty="0"/>
              <a:t>the</a:t>
            </a:r>
            <a:r>
              <a:rPr spc="195" dirty="0"/>
              <a:t> </a:t>
            </a:r>
            <a:r>
              <a:rPr spc="-55" dirty="0"/>
              <a:t>following</a:t>
            </a:r>
            <a:r>
              <a:rPr spc="190" dirty="0"/>
              <a:t> </a:t>
            </a:r>
            <a:r>
              <a:rPr spc="-10" dirty="0"/>
              <a:t>change </a:t>
            </a:r>
            <a:r>
              <a:rPr dirty="0"/>
              <a:t>the</a:t>
            </a:r>
            <a:r>
              <a:rPr spc="85" dirty="0"/>
              <a:t> </a:t>
            </a:r>
            <a:r>
              <a:rPr dirty="0"/>
              <a:t>mass</a:t>
            </a:r>
            <a:r>
              <a:rPr spc="85" dirty="0"/>
              <a:t> </a:t>
            </a:r>
            <a:r>
              <a:rPr dirty="0"/>
              <a:t>of</a:t>
            </a:r>
            <a:r>
              <a:rPr spc="85" dirty="0"/>
              <a:t> </a:t>
            </a:r>
            <a:r>
              <a:rPr dirty="0"/>
              <a:t>the</a:t>
            </a:r>
            <a:r>
              <a:rPr spc="80" dirty="0"/>
              <a:t> </a:t>
            </a:r>
            <a:r>
              <a:rPr dirty="0"/>
              <a:t>spring?</a:t>
            </a:r>
            <a:r>
              <a:rPr spc="325" dirty="0"/>
              <a:t> </a:t>
            </a:r>
            <a:r>
              <a:rPr dirty="0"/>
              <a:t>(Choose</a:t>
            </a:r>
            <a:r>
              <a:rPr spc="85" dirty="0"/>
              <a:t> </a:t>
            </a:r>
            <a:r>
              <a:rPr dirty="0"/>
              <a:t>all</a:t>
            </a:r>
            <a:r>
              <a:rPr spc="85" dirty="0"/>
              <a:t> </a:t>
            </a:r>
            <a:r>
              <a:rPr spc="114" dirty="0"/>
              <a:t>that</a:t>
            </a:r>
            <a:r>
              <a:rPr spc="80" dirty="0"/>
              <a:t> </a:t>
            </a:r>
            <a:r>
              <a:rPr spc="-10" dirty="0"/>
              <a:t>apply.)</a:t>
            </a:r>
          </a:p>
        </p:txBody>
      </p:sp>
      <p:sp>
        <p:nvSpPr>
          <p:cNvPr id="5" name="object 5"/>
          <p:cNvSpPr txBox="1"/>
          <p:nvPr/>
        </p:nvSpPr>
        <p:spPr>
          <a:xfrm>
            <a:off x="715137" y="2549968"/>
            <a:ext cx="8259445" cy="3060700"/>
          </a:xfrm>
          <a:prstGeom prst="rect">
            <a:avLst/>
          </a:prstGeom>
        </p:spPr>
        <p:txBody>
          <a:bodyPr vert="horz" wrap="square" lIns="0" tIns="9525" rIns="0" bIns="0" rtlCol="0">
            <a:spAutoFit/>
          </a:bodyPr>
          <a:lstStyle/>
          <a:p>
            <a:pPr marL="386715" marR="5080" indent="-370205">
              <a:lnSpc>
                <a:spcPct val="101699"/>
              </a:lnSpc>
              <a:spcBef>
                <a:spcPts val="75"/>
              </a:spcBef>
              <a:buAutoNum type="alphaUcPeriod"/>
              <a:tabLst>
                <a:tab pos="387985" algn="l"/>
                <a:tab pos="1029335" algn="l"/>
                <a:tab pos="1717039" algn="l"/>
                <a:tab pos="2165350" algn="l"/>
                <a:tab pos="2708275" algn="l"/>
                <a:tab pos="3426460" algn="l"/>
                <a:tab pos="3903979" algn="l"/>
                <a:tab pos="5597525" algn="l"/>
                <a:tab pos="5998210" algn="l"/>
                <a:tab pos="6668770" algn="l"/>
                <a:tab pos="7211695" algn="l"/>
                <a:tab pos="7779384" algn="l"/>
              </a:tabLst>
            </a:pPr>
            <a:r>
              <a:rPr sz="2450" spc="-25" dirty="0">
                <a:latin typeface="Times New Roman"/>
                <a:cs typeface="Times New Roman"/>
              </a:rPr>
              <a:t>You</a:t>
            </a:r>
            <a:r>
              <a:rPr sz="2450" dirty="0">
                <a:latin typeface="Times New Roman"/>
                <a:cs typeface="Times New Roman"/>
              </a:rPr>
              <a:t>	</a:t>
            </a:r>
            <a:r>
              <a:rPr sz="2450" spc="55" dirty="0">
                <a:latin typeface="Times New Roman"/>
                <a:cs typeface="Times New Roman"/>
              </a:rPr>
              <a:t>turn</a:t>
            </a:r>
            <a:r>
              <a:rPr sz="2450" dirty="0">
                <a:latin typeface="Times New Roman"/>
                <a:cs typeface="Times New Roman"/>
              </a:rPr>
              <a:t>	</a:t>
            </a:r>
            <a:r>
              <a:rPr sz="2450" spc="-25" dirty="0">
                <a:latin typeface="Times New Roman"/>
                <a:cs typeface="Times New Roman"/>
              </a:rPr>
              <a:t>on</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car’s</a:t>
            </a:r>
            <a:r>
              <a:rPr sz="2450" dirty="0">
                <a:latin typeface="Times New Roman"/>
                <a:cs typeface="Times New Roman"/>
              </a:rPr>
              <a:t>	</a:t>
            </a:r>
            <a:r>
              <a:rPr sz="2450" spc="-25" dirty="0">
                <a:latin typeface="Times New Roman"/>
                <a:cs typeface="Times New Roman"/>
              </a:rPr>
              <a:t>air</a:t>
            </a:r>
            <a:r>
              <a:rPr sz="2450" dirty="0">
                <a:latin typeface="Times New Roman"/>
                <a:cs typeface="Times New Roman"/>
              </a:rPr>
              <a:t>	</a:t>
            </a:r>
            <a:r>
              <a:rPr sz="2450" spc="-10" dirty="0">
                <a:latin typeface="Times New Roman"/>
                <a:cs typeface="Times New Roman"/>
              </a:rPr>
              <a:t>conditioning</a:t>
            </a:r>
            <a:r>
              <a:rPr sz="2450" dirty="0">
                <a:latin typeface="Times New Roman"/>
                <a:cs typeface="Times New Roman"/>
              </a:rPr>
              <a:t>	</a:t>
            </a:r>
            <a:r>
              <a:rPr sz="2450" spc="-25" dirty="0">
                <a:latin typeface="Times New Roman"/>
                <a:cs typeface="Times New Roman"/>
              </a:rPr>
              <a:t>so</a:t>
            </a:r>
            <a:r>
              <a:rPr sz="2450" dirty="0">
                <a:latin typeface="Times New Roman"/>
                <a:cs typeface="Times New Roman"/>
              </a:rPr>
              <a:t>	</a:t>
            </a:r>
            <a:r>
              <a:rPr sz="2450" spc="95" dirty="0">
                <a:latin typeface="Times New Roman"/>
                <a:cs typeface="Times New Roman"/>
              </a:rPr>
              <a:t>that</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20" dirty="0">
                <a:latin typeface="Times New Roman"/>
                <a:cs typeface="Times New Roman"/>
              </a:rPr>
              <a:t>air,</a:t>
            </a:r>
            <a:r>
              <a:rPr sz="2450" dirty="0">
                <a:latin typeface="Times New Roman"/>
                <a:cs typeface="Times New Roman"/>
              </a:rPr>
              <a:t>	</a:t>
            </a:r>
            <a:r>
              <a:rPr sz="2450" spc="-25" dirty="0">
                <a:latin typeface="Times New Roman"/>
                <a:cs typeface="Times New Roman"/>
              </a:rPr>
              <a:t>and 	</a:t>
            </a:r>
            <a:r>
              <a:rPr sz="2450" dirty="0">
                <a:latin typeface="Times New Roman"/>
                <a:cs typeface="Times New Roman"/>
              </a:rPr>
              <a:t>eventually</a:t>
            </a:r>
            <a:r>
              <a:rPr sz="2450" spc="114"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spring,</a:t>
            </a:r>
            <a:r>
              <a:rPr sz="2450" spc="114" dirty="0">
                <a:latin typeface="Times New Roman"/>
                <a:cs typeface="Times New Roman"/>
              </a:rPr>
              <a:t> </a:t>
            </a:r>
            <a:r>
              <a:rPr sz="2450" dirty="0">
                <a:latin typeface="Times New Roman"/>
                <a:cs typeface="Times New Roman"/>
              </a:rPr>
              <a:t>get</a:t>
            </a:r>
            <a:r>
              <a:rPr sz="2450" spc="110" dirty="0">
                <a:latin typeface="Times New Roman"/>
                <a:cs typeface="Times New Roman"/>
              </a:rPr>
              <a:t> </a:t>
            </a:r>
            <a:r>
              <a:rPr sz="2450" spc="-10" dirty="0">
                <a:latin typeface="Times New Roman"/>
                <a:cs typeface="Times New Roman"/>
              </a:rPr>
              <a:t>colder.</a:t>
            </a:r>
            <a:endParaRPr sz="2450">
              <a:latin typeface="Times New Roman"/>
              <a:cs typeface="Times New Roman"/>
            </a:endParaRPr>
          </a:p>
          <a:p>
            <a:pPr marL="386715" marR="5080" indent="-358140">
              <a:lnSpc>
                <a:spcPct val="101699"/>
              </a:lnSpc>
              <a:spcBef>
                <a:spcPts val="994"/>
              </a:spcBef>
              <a:buAutoNum type="alphaUcPeriod"/>
              <a:tabLst>
                <a:tab pos="387985" algn="l"/>
              </a:tabLst>
            </a:pPr>
            <a:r>
              <a:rPr sz="2450" spc="-114" dirty="0">
                <a:latin typeface="Times New Roman"/>
                <a:cs typeface="Times New Roman"/>
              </a:rPr>
              <a:t>You</a:t>
            </a:r>
            <a:r>
              <a:rPr sz="2450" spc="-15" dirty="0">
                <a:latin typeface="Times New Roman"/>
                <a:cs typeface="Times New Roman"/>
              </a:rPr>
              <a:t> </a:t>
            </a:r>
            <a:r>
              <a:rPr sz="2450" spc="80" dirty="0">
                <a:latin typeface="Times New Roman"/>
                <a:cs typeface="Times New Roman"/>
              </a:rPr>
              <a:t>put</a:t>
            </a:r>
            <a:r>
              <a:rPr sz="2450" spc="-10" dirty="0">
                <a:latin typeface="Times New Roman"/>
                <a:cs typeface="Times New Roman"/>
              </a:rPr>
              <a:t> </a:t>
            </a:r>
            <a:r>
              <a:rPr sz="2450" dirty="0">
                <a:latin typeface="Times New Roman"/>
                <a:cs typeface="Times New Roman"/>
              </a:rPr>
              <a:t>rubber</a:t>
            </a:r>
            <a:r>
              <a:rPr sz="2450" spc="-15" dirty="0">
                <a:latin typeface="Times New Roman"/>
                <a:cs typeface="Times New Roman"/>
              </a:rPr>
              <a:t> </a:t>
            </a:r>
            <a:r>
              <a:rPr sz="2450" dirty="0">
                <a:latin typeface="Times New Roman"/>
                <a:cs typeface="Times New Roman"/>
              </a:rPr>
              <a:t>bands</a:t>
            </a:r>
            <a:r>
              <a:rPr sz="2450" spc="-15" dirty="0">
                <a:latin typeface="Times New Roman"/>
                <a:cs typeface="Times New Roman"/>
              </a:rPr>
              <a:t> </a:t>
            </a:r>
            <a:r>
              <a:rPr sz="2450" dirty="0">
                <a:latin typeface="Times New Roman"/>
                <a:cs typeface="Times New Roman"/>
              </a:rPr>
              <a:t>around</a:t>
            </a:r>
            <a:r>
              <a:rPr sz="2450" spc="-10"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spring,</a:t>
            </a:r>
            <a:r>
              <a:rPr sz="2450" spc="35" dirty="0">
                <a:latin typeface="Times New Roman"/>
                <a:cs typeface="Times New Roman"/>
              </a:rPr>
              <a:t> </a:t>
            </a:r>
            <a:r>
              <a:rPr sz="2450" spc="-45" dirty="0">
                <a:latin typeface="Times New Roman"/>
                <a:cs typeface="Times New Roman"/>
              </a:rPr>
              <a:t>forcing</a:t>
            </a:r>
            <a:r>
              <a:rPr sz="2450" spc="-15" dirty="0">
                <a:latin typeface="Times New Roman"/>
                <a:cs typeface="Times New Roman"/>
              </a:rPr>
              <a:t> </a:t>
            </a:r>
            <a:r>
              <a:rPr sz="2450" spc="65" dirty="0">
                <a:latin typeface="Times New Roman"/>
                <a:cs typeface="Times New Roman"/>
              </a:rPr>
              <a:t>it</a:t>
            </a:r>
            <a:r>
              <a:rPr sz="2450" spc="-15" dirty="0">
                <a:latin typeface="Times New Roman"/>
                <a:cs typeface="Times New Roman"/>
              </a:rPr>
              <a:t> </a:t>
            </a:r>
            <a:r>
              <a:rPr sz="2450" dirty="0">
                <a:latin typeface="Times New Roman"/>
                <a:cs typeface="Times New Roman"/>
              </a:rPr>
              <a:t>to</a:t>
            </a:r>
            <a:r>
              <a:rPr sz="2450" spc="-10" dirty="0">
                <a:latin typeface="Times New Roman"/>
                <a:cs typeface="Times New Roman"/>
              </a:rPr>
              <a:t> compress. 	</a:t>
            </a:r>
            <a:r>
              <a:rPr sz="2450" dirty="0">
                <a:latin typeface="Times New Roman"/>
                <a:cs typeface="Times New Roman"/>
              </a:rPr>
              <a:t>(Count</a:t>
            </a:r>
            <a:r>
              <a:rPr sz="2450" spc="145" dirty="0">
                <a:latin typeface="Times New Roman"/>
                <a:cs typeface="Times New Roman"/>
              </a:rPr>
              <a:t> </a:t>
            </a:r>
            <a:r>
              <a:rPr sz="2450" dirty="0">
                <a:latin typeface="Times New Roman"/>
                <a:cs typeface="Times New Roman"/>
              </a:rPr>
              <a:t>only</a:t>
            </a:r>
            <a:r>
              <a:rPr sz="2450" spc="150" dirty="0">
                <a:latin typeface="Times New Roman"/>
                <a:cs typeface="Times New Roman"/>
              </a:rPr>
              <a:t> </a:t>
            </a:r>
            <a:r>
              <a:rPr sz="2450" dirty="0">
                <a:latin typeface="Times New Roman"/>
                <a:cs typeface="Times New Roman"/>
              </a:rPr>
              <a:t>the</a:t>
            </a:r>
            <a:r>
              <a:rPr sz="2450" spc="155" dirty="0">
                <a:latin typeface="Times New Roman"/>
                <a:cs typeface="Times New Roman"/>
              </a:rPr>
              <a:t> </a:t>
            </a:r>
            <a:r>
              <a:rPr sz="2450" dirty="0">
                <a:latin typeface="Times New Roman"/>
                <a:cs typeface="Times New Roman"/>
              </a:rPr>
              <a:t>mass</a:t>
            </a:r>
            <a:r>
              <a:rPr sz="2450" spc="150" dirty="0">
                <a:latin typeface="Times New Roman"/>
                <a:cs typeface="Times New Roman"/>
              </a:rPr>
              <a:t> </a:t>
            </a:r>
            <a:r>
              <a:rPr sz="2450" dirty="0">
                <a:latin typeface="Times New Roman"/>
                <a:cs typeface="Times New Roman"/>
              </a:rPr>
              <a:t>of</a:t>
            </a:r>
            <a:r>
              <a:rPr sz="2450" spc="150" dirty="0">
                <a:latin typeface="Times New Roman"/>
                <a:cs typeface="Times New Roman"/>
              </a:rPr>
              <a:t> </a:t>
            </a:r>
            <a:r>
              <a:rPr sz="2450" dirty="0">
                <a:latin typeface="Times New Roman"/>
                <a:cs typeface="Times New Roman"/>
              </a:rPr>
              <a:t>the</a:t>
            </a:r>
            <a:r>
              <a:rPr sz="2450" spc="155" dirty="0">
                <a:latin typeface="Times New Roman"/>
                <a:cs typeface="Times New Roman"/>
              </a:rPr>
              <a:t> </a:t>
            </a:r>
            <a:r>
              <a:rPr sz="2450" dirty="0">
                <a:latin typeface="Times New Roman"/>
                <a:cs typeface="Times New Roman"/>
              </a:rPr>
              <a:t>spring,</a:t>
            </a:r>
            <a:r>
              <a:rPr sz="2450" spc="155" dirty="0">
                <a:latin typeface="Times New Roman"/>
                <a:cs typeface="Times New Roman"/>
              </a:rPr>
              <a:t> </a:t>
            </a:r>
            <a:r>
              <a:rPr sz="2450" dirty="0">
                <a:latin typeface="Times New Roman"/>
                <a:cs typeface="Times New Roman"/>
              </a:rPr>
              <a:t>not</a:t>
            </a:r>
            <a:r>
              <a:rPr sz="2450" spc="155" dirty="0">
                <a:latin typeface="Times New Roman"/>
                <a:cs typeface="Times New Roman"/>
              </a:rPr>
              <a:t> </a:t>
            </a:r>
            <a:r>
              <a:rPr sz="2450" dirty="0">
                <a:latin typeface="Times New Roman"/>
                <a:cs typeface="Times New Roman"/>
              </a:rPr>
              <a:t>of</a:t>
            </a:r>
            <a:r>
              <a:rPr sz="2450" spc="150" dirty="0">
                <a:latin typeface="Times New Roman"/>
                <a:cs typeface="Times New Roman"/>
              </a:rPr>
              <a:t> </a:t>
            </a:r>
            <a:r>
              <a:rPr sz="2450" dirty="0">
                <a:latin typeface="Times New Roman"/>
                <a:cs typeface="Times New Roman"/>
              </a:rPr>
              <a:t>the</a:t>
            </a:r>
            <a:r>
              <a:rPr sz="2450" spc="155" dirty="0">
                <a:latin typeface="Times New Roman"/>
                <a:cs typeface="Times New Roman"/>
              </a:rPr>
              <a:t> </a:t>
            </a:r>
            <a:r>
              <a:rPr sz="2450" dirty="0">
                <a:latin typeface="Times New Roman"/>
                <a:cs typeface="Times New Roman"/>
              </a:rPr>
              <a:t>rubber</a:t>
            </a:r>
            <a:r>
              <a:rPr sz="2450" spc="155" dirty="0">
                <a:latin typeface="Times New Roman"/>
                <a:cs typeface="Times New Roman"/>
              </a:rPr>
              <a:t> </a:t>
            </a:r>
            <a:r>
              <a:rPr sz="2450" spc="-10" dirty="0">
                <a:latin typeface="Times New Roman"/>
                <a:cs typeface="Times New Roman"/>
              </a:rPr>
              <a:t>bands.)</a:t>
            </a:r>
            <a:endParaRPr sz="2450">
              <a:latin typeface="Times New Roman"/>
              <a:cs typeface="Times New Roman"/>
            </a:endParaRPr>
          </a:p>
          <a:p>
            <a:pPr marL="386715" marR="5080" indent="-361950">
              <a:lnSpc>
                <a:spcPct val="101699"/>
              </a:lnSpc>
              <a:spcBef>
                <a:spcPts val="994"/>
              </a:spcBef>
              <a:buAutoNum type="alphaUcPeriod"/>
              <a:tabLst>
                <a:tab pos="387985" algn="l"/>
              </a:tabLst>
            </a:pPr>
            <a:r>
              <a:rPr sz="2450" spc="-30" dirty="0">
                <a:latin typeface="Times New Roman"/>
                <a:cs typeface="Times New Roman"/>
              </a:rPr>
              <a:t>You</a:t>
            </a:r>
            <a:r>
              <a:rPr sz="2450" spc="120" dirty="0">
                <a:latin typeface="Times New Roman"/>
                <a:cs typeface="Times New Roman"/>
              </a:rPr>
              <a:t> </a:t>
            </a:r>
            <a:r>
              <a:rPr sz="2450" spc="85" dirty="0">
                <a:latin typeface="Times New Roman"/>
                <a:cs typeface="Times New Roman"/>
              </a:rPr>
              <a:t>start</a:t>
            </a:r>
            <a:r>
              <a:rPr sz="2450" spc="114" dirty="0">
                <a:latin typeface="Times New Roman"/>
                <a:cs typeface="Times New Roman"/>
              </a:rPr>
              <a:t> </a:t>
            </a:r>
            <a:r>
              <a:rPr sz="2450" dirty="0">
                <a:latin typeface="Times New Roman"/>
                <a:cs typeface="Times New Roman"/>
              </a:rPr>
              <a:t>driving</a:t>
            </a:r>
            <a:r>
              <a:rPr sz="2450" spc="114" dirty="0">
                <a:latin typeface="Times New Roman"/>
                <a:cs typeface="Times New Roman"/>
              </a:rPr>
              <a:t> </a:t>
            </a:r>
            <a:r>
              <a:rPr sz="2450" dirty="0">
                <a:latin typeface="Times New Roman"/>
                <a:cs typeface="Times New Roman"/>
              </a:rPr>
              <a:t>so</a:t>
            </a:r>
            <a:r>
              <a:rPr sz="2450" spc="120" dirty="0">
                <a:latin typeface="Times New Roman"/>
                <a:cs typeface="Times New Roman"/>
              </a:rPr>
              <a:t> </a:t>
            </a:r>
            <a:r>
              <a:rPr sz="2450" spc="114" dirty="0">
                <a:latin typeface="Times New Roman"/>
                <a:cs typeface="Times New Roman"/>
              </a:rPr>
              <a:t>that</a:t>
            </a:r>
            <a:r>
              <a:rPr sz="2450" spc="120"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car,</a:t>
            </a:r>
            <a:r>
              <a:rPr sz="2450" spc="114" dirty="0">
                <a:latin typeface="Times New Roman"/>
                <a:cs typeface="Times New Roman"/>
              </a:rPr>
              <a:t> </a:t>
            </a:r>
            <a:r>
              <a:rPr sz="2450" dirty="0">
                <a:latin typeface="Times New Roman"/>
                <a:cs typeface="Times New Roman"/>
              </a:rPr>
              <a:t>and</a:t>
            </a:r>
            <a:r>
              <a:rPr sz="2450" spc="120" dirty="0">
                <a:latin typeface="Times New Roman"/>
                <a:cs typeface="Times New Roman"/>
              </a:rPr>
              <a:t> </a:t>
            </a:r>
            <a:r>
              <a:rPr sz="2450" dirty="0">
                <a:latin typeface="Times New Roman"/>
                <a:cs typeface="Times New Roman"/>
              </a:rPr>
              <a:t>you,</a:t>
            </a:r>
            <a:r>
              <a:rPr sz="2450" spc="120" dirty="0">
                <a:latin typeface="Times New Roman"/>
                <a:cs typeface="Times New Roman"/>
              </a:rPr>
              <a:t> </a:t>
            </a:r>
            <a:r>
              <a:rPr sz="2450" dirty="0">
                <a:latin typeface="Times New Roman"/>
                <a:cs typeface="Times New Roman"/>
              </a:rPr>
              <a:t>and</a:t>
            </a:r>
            <a:r>
              <a:rPr sz="2450" spc="120"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spring,</a:t>
            </a:r>
            <a:r>
              <a:rPr sz="2450" spc="120" dirty="0">
                <a:latin typeface="Times New Roman"/>
                <a:cs typeface="Times New Roman"/>
              </a:rPr>
              <a:t> </a:t>
            </a:r>
            <a:r>
              <a:rPr sz="2450" spc="-25" dirty="0">
                <a:latin typeface="Times New Roman"/>
                <a:cs typeface="Times New Roman"/>
              </a:rPr>
              <a:t>are 	</a:t>
            </a:r>
            <a:r>
              <a:rPr sz="2450" dirty="0">
                <a:latin typeface="Times New Roman"/>
                <a:cs typeface="Times New Roman"/>
              </a:rPr>
              <a:t>all</a:t>
            </a:r>
            <a:r>
              <a:rPr sz="2450" spc="10" dirty="0">
                <a:latin typeface="Times New Roman"/>
                <a:cs typeface="Times New Roman"/>
              </a:rPr>
              <a:t> </a:t>
            </a:r>
            <a:r>
              <a:rPr sz="2450" spc="-10" dirty="0">
                <a:latin typeface="Times New Roman"/>
                <a:cs typeface="Times New Roman"/>
              </a:rPr>
              <a:t>now</a:t>
            </a:r>
            <a:r>
              <a:rPr sz="2450" spc="20" dirty="0">
                <a:latin typeface="Times New Roman"/>
                <a:cs typeface="Times New Roman"/>
              </a:rPr>
              <a:t> </a:t>
            </a:r>
            <a:r>
              <a:rPr sz="2450" spc="-20" dirty="0">
                <a:latin typeface="Times New Roman"/>
                <a:cs typeface="Times New Roman"/>
              </a:rPr>
              <a:t>going</a:t>
            </a:r>
            <a:r>
              <a:rPr sz="2450" spc="25" dirty="0">
                <a:latin typeface="Times New Roman"/>
                <a:cs typeface="Times New Roman"/>
              </a:rPr>
              <a:t> </a:t>
            </a:r>
            <a:r>
              <a:rPr sz="2450" dirty="0">
                <a:latin typeface="Times New Roman"/>
                <a:cs typeface="Times New Roman"/>
              </a:rPr>
              <a:t>60</a:t>
            </a:r>
            <a:r>
              <a:rPr sz="2450" spc="20" dirty="0">
                <a:latin typeface="Times New Roman"/>
                <a:cs typeface="Times New Roman"/>
              </a:rPr>
              <a:t> </a:t>
            </a:r>
            <a:r>
              <a:rPr sz="2450" dirty="0">
                <a:latin typeface="Times New Roman"/>
                <a:cs typeface="Times New Roman"/>
              </a:rPr>
              <a:t>mph</a:t>
            </a:r>
            <a:r>
              <a:rPr sz="2450" spc="20" dirty="0">
                <a:latin typeface="Times New Roman"/>
                <a:cs typeface="Times New Roman"/>
              </a:rPr>
              <a:t> </a:t>
            </a:r>
            <a:r>
              <a:rPr sz="2450" dirty="0">
                <a:latin typeface="Times New Roman"/>
                <a:cs typeface="Times New Roman"/>
              </a:rPr>
              <a:t>along</a:t>
            </a:r>
            <a:r>
              <a:rPr sz="2450" spc="20" dirty="0">
                <a:latin typeface="Times New Roman"/>
                <a:cs typeface="Times New Roman"/>
              </a:rPr>
              <a:t> </a:t>
            </a:r>
            <a:r>
              <a:rPr sz="2450" dirty="0">
                <a:latin typeface="Times New Roman"/>
                <a:cs typeface="Times New Roman"/>
              </a:rPr>
              <a:t>a</a:t>
            </a:r>
            <a:r>
              <a:rPr sz="2450" spc="20" dirty="0">
                <a:latin typeface="Times New Roman"/>
                <a:cs typeface="Times New Roman"/>
              </a:rPr>
              <a:t> </a:t>
            </a:r>
            <a:r>
              <a:rPr sz="2450" spc="-10" dirty="0">
                <a:latin typeface="Times New Roman"/>
                <a:cs typeface="Times New Roman"/>
              </a:rPr>
              <a:t>completely</a:t>
            </a:r>
            <a:r>
              <a:rPr sz="2450" spc="20" dirty="0">
                <a:latin typeface="Times New Roman"/>
                <a:cs typeface="Times New Roman"/>
              </a:rPr>
              <a:t> </a:t>
            </a:r>
            <a:r>
              <a:rPr sz="2450" dirty="0">
                <a:latin typeface="Times New Roman"/>
                <a:cs typeface="Times New Roman"/>
              </a:rPr>
              <a:t>flat</a:t>
            </a:r>
            <a:r>
              <a:rPr sz="2450" spc="25" dirty="0">
                <a:latin typeface="Times New Roman"/>
                <a:cs typeface="Times New Roman"/>
              </a:rPr>
              <a:t> </a:t>
            </a:r>
            <a:r>
              <a:rPr sz="2450" spc="-10" dirty="0">
                <a:latin typeface="Times New Roman"/>
                <a:cs typeface="Times New Roman"/>
              </a:rPr>
              <a:t>road.</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spc="-30" dirty="0">
                <a:latin typeface="Times New Roman"/>
                <a:cs typeface="Times New Roman"/>
              </a:rPr>
              <a:t>You</a:t>
            </a:r>
            <a:r>
              <a:rPr sz="2450" spc="105" dirty="0">
                <a:latin typeface="Times New Roman"/>
                <a:cs typeface="Times New Roman"/>
              </a:rPr>
              <a:t> </a:t>
            </a:r>
            <a:r>
              <a:rPr sz="2450" dirty="0">
                <a:latin typeface="Times New Roman"/>
                <a:cs typeface="Times New Roman"/>
              </a:rPr>
              <a:t>drive</a:t>
            </a:r>
            <a:r>
              <a:rPr sz="2450" spc="105" dirty="0">
                <a:latin typeface="Times New Roman"/>
                <a:cs typeface="Times New Roman"/>
              </a:rPr>
              <a:t> </a:t>
            </a:r>
            <a:r>
              <a:rPr sz="2450" dirty="0">
                <a:latin typeface="Times New Roman"/>
                <a:cs typeface="Times New Roman"/>
              </a:rPr>
              <a:t>to</a:t>
            </a:r>
            <a:r>
              <a:rPr sz="2450" spc="105" dirty="0">
                <a:latin typeface="Times New Roman"/>
                <a:cs typeface="Times New Roman"/>
              </a:rPr>
              <a:t> </a:t>
            </a:r>
            <a:r>
              <a:rPr sz="2450" dirty="0">
                <a:latin typeface="Times New Roman"/>
                <a:cs typeface="Times New Roman"/>
              </a:rPr>
              <a:t>the</a:t>
            </a:r>
            <a:r>
              <a:rPr sz="2450" spc="105" dirty="0">
                <a:latin typeface="Times New Roman"/>
                <a:cs typeface="Times New Roman"/>
              </a:rPr>
              <a:t> </a:t>
            </a:r>
            <a:r>
              <a:rPr sz="2450" dirty="0">
                <a:latin typeface="Times New Roman"/>
                <a:cs typeface="Times New Roman"/>
              </a:rPr>
              <a:t>top</a:t>
            </a:r>
            <a:r>
              <a:rPr sz="2450" spc="110" dirty="0">
                <a:latin typeface="Times New Roman"/>
                <a:cs typeface="Times New Roman"/>
              </a:rPr>
              <a:t> </a:t>
            </a:r>
            <a:r>
              <a:rPr sz="2450" dirty="0">
                <a:latin typeface="Times New Roman"/>
                <a:cs typeface="Times New Roman"/>
              </a:rPr>
              <a:t>of</a:t>
            </a:r>
            <a:r>
              <a:rPr sz="2450" spc="105" dirty="0">
                <a:latin typeface="Times New Roman"/>
                <a:cs typeface="Times New Roman"/>
              </a:rPr>
              <a:t> </a:t>
            </a:r>
            <a:r>
              <a:rPr sz="2450" dirty="0">
                <a:latin typeface="Times New Roman"/>
                <a:cs typeface="Times New Roman"/>
              </a:rPr>
              <a:t>a</a:t>
            </a:r>
            <a:r>
              <a:rPr sz="2450" spc="105" dirty="0">
                <a:latin typeface="Times New Roman"/>
                <a:cs typeface="Times New Roman"/>
              </a:rPr>
              <a:t> </a:t>
            </a:r>
            <a:r>
              <a:rPr sz="2450" spc="-10" dirty="0">
                <a:latin typeface="Times New Roman"/>
                <a:cs typeface="Times New Roman"/>
              </a:rPr>
              <a:t>hill.</a:t>
            </a:r>
            <a:endParaRPr sz="2450">
              <a:latin typeface="Times New Roman"/>
              <a:cs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85660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You</a:t>
            </a:r>
            <a:r>
              <a:rPr spc="175" dirty="0"/>
              <a:t> </a:t>
            </a:r>
            <a:r>
              <a:rPr dirty="0"/>
              <a:t>are</a:t>
            </a:r>
            <a:r>
              <a:rPr spc="185" dirty="0"/>
              <a:t> </a:t>
            </a:r>
            <a:r>
              <a:rPr dirty="0"/>
              <a:t>sitting</a:t>
            </a:r>
            <a:r>
              <a:rPr spc="180" dirty="0"/>
              <a:t> </a:t>
            </a:r>
            <a:r>
              <a:rPr dirty="0"/>
              <a:t>in</a:t>
            </a:r>
            <a:r>
              <a:rPr spc="185" dirty="0"/>
              <a:t> </a:t>
            </a:r>
            <a:r>
              <a:rPr dirty="0"/>
              <a:t>a</a:t>
            </a:r>
            <a:r>
              <a:rPr spc="185" dirty="0"/>
              <a:t> </a:t>
            </a:r>
            <a:r>
              <a:rPr dirty="0"/>
              <a:t>car</a:t>
            </a:r>
            <a:r>
              <a:rPr spc="185" dirty="0"/>
              <a:t> </a:t>
            </a:r>
            <a:r>
              <a:rPr dirty="0"/>
              <a:t>with</a:t>
            </a:r>
            <a:r>
              <a:rPr spc="190" dirty="0"/>
              <a:t> </a:t>
            </a:r>
            <a:r>
              <a:rPr dirty="0"/>
              <a:t>a</a:t>
            </a:r>
            <a:r>
              <a:rPr spc="180" dirty="0"/>
              <a:t> </a:t>
            </a:r>
            <a:r>
              <a:rPr dirty="0"/>
              <a:t>spring</a:t>
            </a:r>
            <a:r>
              <a:rPr spc="185" dirty="0"/>
              <a:t> </a:t>
            </a:r>
            <a:r>
              <a:rPr dirty="0"/>
              <a:t>on</a:t>
            </a:r>
            <a:r>
              <a:rPr spc="190" dirty="0"/>
              <a:t> </a:t>
            </a:r>
            <a:r>
              <a:rPr dirty="0"/>
              <a:t>your</a:t>
            </a:r>
            <a:r>
              <a:rPr spc="185" dirty="0"/>
              <a:t> </a:t>
            </a:r>
            <a:r>
              <a:rPr dirty="0"/>
              <a:t>lap.</a:t>
            </a:r>
            <a:r>
              <a:rPr spc="580" dirty="0"/>
              <a:t> </a:t>
            </a:r>
            <a:r>
              <a:rPr dirty="0"/>
              <a:t>The</a:t>
            </a:r>
            <a:r>
              <a:rPr spc="185" dirty="0"/>
              <a:t> </a:t>
            </a:r>
            <a:r>
              <a:rPr dirty="0"/>
              <a:t>spring</a:t>
            </a:r>
            <a:r>
              <a:rPr spc="185" dirty="0"/>
              <a:t> </a:t>
            </a:r>
            <a:r>
              <a:rPr spc="-25" dirty="0"/>
              <a:t>is </a:t>
            </a:r>
            <a:r>
              <a:rPr spc="120" dirty="0"/>
              <a:t>at</a:t>
            </a:r>
            <a:r>
              <a:rPr spc="195" dirty="0"/>
              <a:t> </a:t>
            </a:r>
            <a:r>
              <a:rPr dirty="0"/>
              <a:t>its</a:t>
            </a:r>
            <a:r>
              <a:rPr spc="190" dirty="0"/>
              <a:t> </a:t>
            </a:r>
            <a:r>
              <a:rPr dirty="0"/>
              <a:t>natural</a:t>
            </a:r>
            <a:r>
              <a:rPr spc="195" dirty="0"/>
              <a:t> </a:t>
            </a:r>
            <a:r>
              <a:rPr dirty="0"/>
              <a:t>(or</a:t>
            </a:r>
            <a:r>
              <a:rPr spc="195" dirty="0"/>
              <a:t> </a:t>
            </a:r>
            <a:r>
              <a:rPr dirty="0"/>
              <a:t>relaxed)</a:t>
            </a:r>
            <a:r>
              <a:rPr spc="190" dirty="0"/>
              <a:t> </a:t>
            </a:r>
            <a:r>
              <a:rPr dirty="0"/>
              <a:t>length.</a:t>
            </a:r>
            <a:r>
              <a:rPr spc="585" dirty="0"/>
              <a:t> </a:t>
            </a:r>
            <a:r>
              <a:rPr dirty="0"/>
              <a:t>Which</a:t>
            </a:r>
            <a:r>
              <a:rPr spc="195" dirty="0"/>
              <a:t> </a:t>
            </a:r>
            <a:r>
              <a:rPr dirty="0"/>
              <a:t>of</a:t>
            </a:r>
            <a:r>
              <a:rPr spc="200" dirty="0"/>
              <a:t> </a:t>
            </a:r>
            <a:r>
              <a:rPr dirty="0"/>
              <a:t>the</a:t>
            </a:r>
            <a:r>
              <a:rPr spc="195" dirty="0"/>
              <a:t> </a:t>
            </a:r>
            <a:r>
              <a:rPr spc="-55" dirty="0"/>
              <a:t>following</a:t>
            </a:r>
            <a:r>
              <a:rPr spc="190" dirty="0"/>
              <a:t> </a:t>
            </a:r>
            <a:r>
              <a:rPr spc="-10" dirty="0"/>
              <a:t>change </a:t>
            </a:r>
            <a:r>
              <a:rPr dirty="0"/>
              <a:t>the</a:t>
            </a:r>
            <a:r>
              <a:rPr spc="85" dirty="0"/>
              <a:t> </a:t>
            </a:r>
            <a:r>
              <a:rPr dirty="0"/>
              <a:t>mass</a:t>
            </a:r>
            <a:r>
              <a:rPr spc="85" dirty="0"/>
              <a:t> </a:t>
            </a:r>
            <a:r>
              <a:rPr dirty="0"/>
              <a:t>of</a:t>
            </a:r>
            <a:r>
              <a:rPr spc="85" dirty="0"/>
              <a:t> </a:t>
            </a:r>
            <a:r>
              <a:rPr dirty="0"/>
              <a:t>the</a:t>
            </a:r>
            <a:r>
              <a:rPr spc="80" dirty="0"/>
              <a:t> </a:t>
            </a:r>
            <a:r>
              <a:rPr dirty="0"/>
              <a:t>spring?</a:t>
            </a:r>
            <a:r>
              <a:rPr spc="325" dirty="0"/>
              <a:t> </a:t>
            </a:r>
            <a:r>
              <a:rPr dirty="0"/>
              <a:t>(Choose</a:t>
            </a:r>
            <a:r>
              <a:rPr spc="85" dirty="0"/>
              <a:t> </a:t>
            </a:r>
            <a:r>
              <a:rPr dirty="0"/>
              <a:t>all</a:t>
            </a:r>
            <a:r>
              <a:rPr spc="85" dirty="0"/>
              <a:t> </a:t>
            </a:r>
            <a:r>
              <a:rPr spc="114" dirty="0"/>
              <a:t>that</a:t>
            </a:r>
            <a:r>
              <a:rPr spc="80" dirty="0"/>
              <a:t> </a:t>
            </a:r>
            <a:r>
              <a:rPr spc="-10" dirty="0"/>
              <a:t>apply.)</a:t>
            </a:r>
          </a:p>
        </p:txBody>
      </p:sp>
      <p:sp>
        <p:nvSpPr>
          <p:cNvPr id="5" name="object 5"/>
          <p:cNvSpPr txBox="1"/>
          <p:nvPr/>
        </p:nvSpPr>
        <p:spPr>
          <a:xfrm>
            <a:off x="707758" y="2549968"/>
            <a:ext cx="8266430" cy="3680460"/>
          </a:xfrm>
          <a:prstGeom prst="rect">
            <a:avLst/>
          </a:prstGeom>
        </p:spPr>
        <p:txBody>
          <a:bodyPr vert="horz" wrap="square" lIns="0" tIns="9525" rIns="0" bIns="0" rtlCol="0">
            <a:spAutoFit/>
          </a:bodyPr>
          <a:lstStyle/>
          <a:p>
            <a:pPr marL="393700" marR="5080" indent="-370205">
              <a:lnSpc>
                <a:spcPct val="101699"/>
              </a:lnSpc>
              <a:spcBef>
                <a:spcPts val="75"/>
              </a:spcBef>
              <a:buAutoNum type="alphaUcPeriod"/>
              <a:tabLst>
                <a:tab pos="394970" algn="l"/>
                <a:tab pos="1036955" algn="l"/>
                <a:tab pos="1724660" algn="l"/>
                <a:tab pos="2172970" algn="l"/>
                <a:tab pos="2715895" algn="l"/>
                <a:tab pos="3434079" algn="l"/>
                <a:tab pos="3910965" algn="l"/>
                <a:tab pos="5605145" algn="l"/>
                <a:tab pos="6005830" algn="l"/>
                <a:tab pos="6676390" algn="l"/>
                <a:tab pos="7218680" algn="l"/>
                <a:tab pos="7787005" algn="l"/>
              </a:tabLst>
            </a:pPr>
            <a:r>
              <a:rPr sz="2450" spc="-25" dirty="0">
                <a:latin typeface="Times New Roman"/>
                <a:cs typeface="Times New Roman"/>
              </a:rPr>
              <a:t>You</a:t>
            </a:r>
            <a:r>
              <a:rPr sz="2450" dirty="0">
                <a:latin typeface="Times New Roman"/>
                <a:cs typeface="Times New Roman"/>
              </a:rPr>
              <a:t>	</a:t>
            </a:r>
            <a:r>
              <a:rPr sz="2450" spc="55" dirty="0">
                <a:latin typeface="Times New Roman"/>
                <a:cs typeface="Times New Roman"/>
              </a:rPr>
              <a:t>turn</a:t>
            </a:r>
            <a:r>
              <a:rPr sz="2450" dirty="0">
                <a:latin typeface="Times New Roman"/>
                <a:cs typeface="Times New Roman"/>
              </a:rPr>
              <a:t>	</a:t>
            </a:r>
            <a:r>
              <a:rPr sz="2450" spc="-25" dirty="0">
                <a:latin typeface="Times New Roman"/>
                <a:cs typeface="Times New Roman"/>
              </a:rPr>
              <a:t>on</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car’s</a:t>
            </a:r>
            <a:r>
              <a:rPr sz="2450" dirty="0">
                <a:latin typeface="Times New Roman"/>
                <a:cs typeface="Times New Roman"/>
              </a:rPr>
              <a:t>	</a:t>
            </a:r>
            <a:r>
              <a:rPr sz="2450" spc="-25" dirty="0">
                <a:latin typeface="Times New Roman"/>
                <a:cs typeface="Times New Roman"/>
              </a:rPr>
              <a:t>air</a:t>
            </a:r>
            <a:r>
              <a:rPr sz="2450" dirty="0">
                <a:latin typeface="Times New Roman"/>
                <a:cs typeface="Times New Roman"/>
              </a:rPr>
              <a:t>	</a:t>
            </a:r>
            <a:r>
              <a:rPr sz="2450" spc="-10" dirty="0">
                <a:latin typeface="Times New Roman"/>
                <a:cs typeface="Times New Roman"/>
              </a:rPr>
              <a:t>conditioning</a:t>
            </a:r>
            <a:r>
              <a:rPr sz="2450" dirty="0">
                <a:latin typeface="Times New Roman"/>
                <a:cs typeface="Times New Roman"/>
              </a:rPr>
              <a:t>	</a:t>
            </a:r>
            <a:r>
              <a:rPr sz="2450" spc="-25" dirty="0">
                <a:latin typeface="Times New Roman"/>
                <a:cs typeface="Times New Roman"/>
              </a:rPr>
              <a:t>so</a:t>
            </a:r>
            <a:r>
              <a:rPr sz="2450" dirty="0">
                <a:latin typeface="Times New Roman"/>
                <a:cs typeface="Times New Roman"/>
              </a:rPr>
              <a:t>	</a:t>
            </a:r>
            <a:r>
              <a:rPr sz="2450" spc="95" dirty="0">
                <a:latin typeface="Times New Roman"/>
                <a:cs typeface="Times New Roman"/>
              </a:rPr>
              <a:t>that</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20" dirty="0">
                <a:latin typeface="Times New Roman"/>
                <a:cs typeface="Times New Roman"/>
              </a:rPr>
              <a:t>air,</a:t>
            </a:r>
            <a:r>
              <a:rPr sz="2450" dirty="0">
                <a:latin typeface="Times New Roman"/>
                <a:cs typeface="Times New Roman"/>
              </a:rPr>
              <a:t>	</a:t>
            </a:r>
            <a:r>
              <a:rPr sz="2450" spc="-25" dirty="0">
                <a:latin typeface="Times New Roman"/>
                <a:cs typeface="Times New Roman"/>
              </a:rPr>
              <a:t>and 	</a:t>
            </a:r>
            <a:r>
              <a:rPr sz="2450" dirty="0">
                <a:latin typeface="Times New Roman"/>
                <a:cs typeface="Times New Roman"/>
              </a:rPr>
              <a:t>eventually</a:t>
            </a:r>
            <a:r>
              <a:rPr sz="2450" spc="114"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spring,</a:t>
            </a:r>
            <a:r>
              <a:rPr sz="2450" spc="114" dirty="0">
                <a:latin typeface="Times New Roman"/>
                <a:cs typeface="Times New Roman"/>
              </a:rPr>
              <a:t> </a:t>
            </a:r>
            <a:r>
              <a:rPr sz="2450" dirty="0">
                <a:latin typeface="Times New Roman"/>
                <a:cs typeface="Times New Roman"/>
              </a:rPr>
              <a:t>get</a:t>
            </a:r>
            <a:r>
              <a:rPr sz="2450" spc="110" dirty="0">
                <a:latin typeface="Times New Roman"/>
                <a:cs typeface="Times New Roman"/>
              </a:rPr>
              <a:t> </a:t>
            </a:r>
            <a:r>
              <a:rPr sz="2450" spc="-10" dirty="0">
                <a:latin typeface="Times New Roman"/>
                <a:cs typeface="Times New Roman"/>
              </a:rPr>
              <a:t>colder.</a:t>
            </a:r>
            <a:endParaRPr sz="2450">
              <a:latin typeface="Times New Roman"/>
              <a:cs typeface="Times New Roman"/>
            </a:endParaRPr>
          </a:p>
          <a:p>
            <a:pPr marL="393700" marR="5080" indent="-358140">
              <a:lnSpc>
                <a:spcPct val="101699"/>
              </a:lnSpc>
              <a:spcBef>
                <a:spcPts val="994"/>
              </a:spcBef>
              <a:buAutoNum type="alphaUcPeriod"/>
              <a:tabLst>
                <a:tab pos="394970" algn="l"/>
              </a:tabLst>
            </a:pPr>
            <a:r>
              <a:rPr sz="2450" spc="-114" dirty="0">
                <a:latin typeface="Times New Roman"/>
                <a:cs typeface="Times New Roman"/>
              </a:rPr>
              <a:t>You</a:t>
            </a:r>
            <a:r>
              <a:rPr sz="2450" spc="-15" dirty="0">
                <a:latin typeface="Times New Roman"/>
                <a:cs typeface="Times New Roman"/>
              </a:rPr>
              <a:t> </a:t>
            </a:r>
            <a:r>
              <a:rPr sz="2450" spc="80" dirty="0">
                <a:latin typeface="Times New Roman"/>
                <a:cs typeface="Times New Roman"/>
              </a:rPr>
              <a:t>put</a:t>
            </a:r>
            <a:r>
              <a:rPr sz="2450" spc="-10" dirty="0">
                <a:latin typeface="Times New Roman"/>
                <a:cs typeface="Times New Roman"/>
              </a:rPr>
              <a:t> </a:t>
            </a:r>
            <a:r>
              <a:rPr sz="2450" dirty="0">
                <a:latin typeface="Times New Roman"/>
                <a:cs typeface="Times New Roman"/>
              </a:rPr>
              <a:t>rubber</a:t>
            </a:r>
            <a:r>
              <a:rPr sz="2450" spc="-15" dirty="0">
                <a:latin typeface="Times New Roman"/>
                <a:cs typeface="Times New Roman"/>
              </a:rPr>
              <a:t> </a:t>
            </a:r>
            <a:r>
              <a:rPr sz="2450" dirty="0">
                <a:latin typeface="Times New Roman"/>
                <a:cs typeface="Times New Roman"/>
              </a:rPr>
              <a:t>bands</a:t>
            </a:r>
            <a:r>
              <a:rPr sz="2450" spc="-15" dirty="0">
                <a:latin typeface="Times New Roman"/>
                <a:cs typeface="Times New Roman"/>
              </a:rPr>
              <a:t> </a:t>
            </a:r>
            <a:r>
              <a:rPr sz="2450" dirty="0">
                <a:latin typeface="Times New Roman"/>
                <a:cs typeface="Times New Roman"/>
              </a:rPr>
              <a:t>around</a:t>
            </a:r>
            <a:r>
              <a:rPr sz="2450" spc="-10"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spring,</a:t>
            </a:r>
            <a:r>
              <a:rPr sz="2450" spc="35" dirty="0">
                <a:latin typeface="Times New Roman"/>
                <a:cs typeface="Times New Roman"/>
              </a:rPr>
              <a:t> </a:t>
            </a:r>
            <a:r>
              <a:rPr sz="2450" spc="-45" dirty="0">
                <a:latin typeface="Times New Roman"/>
                <a:cs typeface="Times New Roman"/>
              </a:rPr>
              <a:t>forcing</a:t>
            </a:r>
            <a:r>
              <a:rPr sz="2450" spc="-15" dirty="0">
                <a:latin typeface="Times New Roman"/>
                <a:cs typeface="Times New Roman"/>
              </a:rPr>
              <a:t> </a:t>
            </a:r>
            <a:r>
              <a:rPr sz="2450" spc="65" dirty="0">
                <a:latin typeface="Times New Roman"/>
                <a:cs typeface="Times New Roman"/>
              </a:rPr>
              <a:t>it</a:t>
            </a:r>
            <a:r>
              <a:rPr sz="2450" spc="-15" dirty="0">
                <a:latin typeface="Times New Roman"/>
                <a:cs typeface="Times New Roman"/>
              </a:rPr>
              <a:t> </a:t>
            </a:r>
            <a:r>
              <a:rPr sz="2450" dirty="0">
                <a:latin typeface="Times New Roman"/>
                <a:cs typeface="Times New Roman"/>
              </a:rPr>
              <a:t>to</a:t>
            </a:r>
            <a:r>
              <a:rPr sz="2450" spc="-10" dirty="0">
                <a:latin typeface="Times New Roman"/>
                <a:cs typeface="Times New Roman"/>
              </a:rPr>
              <a:t> compress. 	</a:t>
            </a:r>
            <a:r>
              <a:rPr sz="2450" dirty="0">
                <a:latin typeface="Times New Roman"/>
                <a:cs typeface="Times New Roman"/>
              </a:rPr>
              <a:t>(Count</a:t>
            </a:r>
            <a:r>
              <a:rPr sz="2450" spc="145" dirty="0">
                <a:latin typeface="Times New Roman"/>
                <a:cs typeface="Times New Roman"/>
              </a:rPr>
              <a:t> </a:t>
            </a:r>
            <a:r>
              <a:rPr sz="2450" dirty="0">
                <a:latin typeface="Times New Roman"/>
                <a:cs typeface="Times New Roman"/>
              </a:rPr>
              <a:t>only</a:t>
            </a:r>
            <a:r>
              <a:rPr sz="2450" spc="150" dirty="0">
                <a:latin typeface="Times New Roman"/>
                <a:cs typeface="Times New Roman"/>
              </a:rPr>
              <a:t> </a:t>
            </a:r>
            <a:r>
              <a:rPr sz="2450" dirty="0">
                <a:latin typeface="Times New Roman"/>
                <a:cs typeface="Times New Roman"/>
              </a:rPr>
              <a:t>the</a:t>
            </a:r>
            <a:r>
              <a:rPr sz="2450" spc="155" dirty="0">
                <a:latin typeface="Times New Roman"/>
                <a:cs typeface="Times New Roman"/>
              </a:rPr>
              <a:t> </a:t>
            </a:r>
            <a:r>
              <a:rPr sz="2450" dirty="0">
                <a:latin typeface="Times New Roman"/>
                <a:cs typeface="Times New Roman"/>
              </a:rPr>
              <a:t>mass</a:t>
            </a:r>
            <a:r>
              <a:rPr sz="2450" spc="150" dirty="0">
                <a:latin typeface="Times New Roman"/>
                <a:cs typeface="Times New Roman"/>
              </a:rPr>
              <a:t> </a:t>
            </a:r>
            <a:r>
              <a:rPr sz="2450" dirty="0">
                <a:latin typeface="Times New Roman"/>
                <a:cs typeface="Times New Roman"/>
              </a:rPr>
              <a:t>of</a:t>
            </a:r>
            <a:r>
              <a:rPr sz="2450" spc="150" dirty="0">
                <a:latin typeface="Times New Roman"/>
                <a:cs typeface="Times New Roman"/>
              </a:rPr>
              <a:t> </a:t>
            </a:r>
            <a:r>
              <a:rPr sz="2450" dirty="0">
                <a:latin typeface="Times New Roman"/>
                <a:cs typeface="Times New Roman"/>
              </a:rPr>
              <a:t>the</a:t>
            </a:r>
            <a:r>
              <a:rPr sz="2450" spc="155" dirty="0">
                <a:latin typeface="Times New Roman"/>
                <a:cs typeface="Times New Roman"/>
              </a:rPr>
              <a:t> </a:t>
            </a:r>
            <a:r>
              <a:rPr sz="2450" dirty="0">
                <a:latin typeface="Times New Roman"/>
                <a:cs typeface="Times New Roman"/>
              </a:rPr>
              <a:t>spring,</a:t>
            </a:r>
            <a:r>
              <a:rPr sz="2450" spc="155" dirty="0">
                <a:latin typeface="Times New Roman"/>
                <a:cs typeface="Times New Roman"/>
              </a:rPr>
              <a:t> </a:t>
            </a:r>
            <a:r>
              <a:rPr sz="2450" dirty="0">
                <a:latin typeface="Times New Roman"/>
                <a:cs typeface="Times New Roman"/>
              </a:rPr>
              <a:t>not</a:t>
            </a:r>
            <a:r>
              <a:rPr sz="2450" spc="155" dirty="0">
                <a:latin typeface="Times New Roman"/>
                <a:cs typeface="Times New Roman"/>
              </a:rPr>
              <a:t> </a:t>
            </a:r>
            <a:r>
              <a:rPr sz="2450" dirty="0">
                <a:latin typeface="Times New Roman"/>
                <a:cs typeface="Times New Roman"/>
              </a:rPr>
              <a:t>of</a:t>
            </a:r>
            <a:r>
              <a:rPr sz="2450" spc="150" dirty="0">
                <a:latin typeface="Times New Roman"/>
                <a:cs typeface="Times New Roman"/>
              </a:rPr>
              <a:t> </a:t>
            </a:r>
            <a:r>
              <a:rPr sz="2450" dirty="0">
                <a:latin typeface="Times New Roman"/>
                <a:cs typeface="Times New Roman"/>
              </a:rPr>
              <a:t>the</a:t>
            </a:r>
            <a:r>
              <a:rPr sz="2450" spc="155" dirty="0">
                <a:latin typeface="Times New Roman"/>
                <a:cs typeface="Times New Roman"/>
              </a:rPr>
              <a:t> </a:t>
            </a:r>
            <a:r>
              <a:rPr sz="2450" dirty="0">
                <a:latin typeface="Times New Roman"/>
                <a:cs typeface="Times New Roman"/>
              </a:rPr>
              <a:t>rubber</a:t>
            </a:r>
            <a:r>
              <a:rPr sz="2450" spc="155" dirty="0">
                <a:latin typeface="Times New Roman"/>
                <a:cs typeface="Times New Roman"/>
              </a:rPr>
              <a:t> </a:t>
            </a:r>
            <a:r>
              <a:rPr sz="2450" spc="-10" dirty="0">
                <a:latin typeface="Times New Roman"/>
                <a:cs typeface="Times New Roman"/>
              </a:rPr>
              <a:t>bands.)</a:t>
            </a:r>
            <a:endParaRPr sz="2450">
              <a:latin typeface="Times New Roman"/>
              <a:cs typeface="Times New Roman"/>
            </a:endParaRPr>
          </a:p>
          <a:p>
            <a:pPr marL="393700" marR="5080" indent="-361950">
              <a:lnSpc>
                <a:spcPct val="101699"/>
              </a:lnSpc>
              <a:spcBef>
                <a:spcPts val="994"/>
              </a:spcBef>
              <a:buAutoNum type="alphaUcPeriod"/>
              <a:tabLst>
                <a:tab pos="394970" algn="l"/>
              </a:tabLst>
            </a:pPr>
            <a:r>
              <a:rPr sz="2450" spc="-30" dirty="0">
                <a:latin typeface="Times New Roman"/>
                <a:cs typeface="Times New Roman"/>
              </a:rPr>
              <a:t>You</a:t>
            </a:r>
            <a:r>
              <a:rPr sz="2450" spc="120" dirty="0">
                <a:latin typeface="Times New Roman"/>
                <a:cs typeface="Times New Roman"/>
              </a:rPr>
              <a:t> </a:t>
            </a:r>
            <a:r>
              <a:rPr sz="2450" spc="85" dirty="0">
                <a:latin typeface="Times New Roman"/>
                <a:cs typeface="Times New Roman"/>
              </a:rPr>
              <a:t>start</a:t>
            </a:r>
            <a:r>
              <a:rPr sz="2450" spc="114" dirty="0">
                <a:latin typeface="Times New Roman"/>
                <a:cs typeface="Times New Roman"/>
              </a:rPr>
              <a:t> </a:t>
            </a:r>
            <a:r>
              <a:rPr sz="2450" dirty="0">
                <a:latin typeface="Times New Roman"/>
                <a:cs typeface="Times New Roman"/>
              </a:rPr>
              <a:t>driving</a:t>
            </a:r>
            <a:r>
              <a:rPr sz="2450" spc="114" dirty="0">
                <a:latin typeface="Times New Roman"/>
                <a:cs typeface="Times New Roman"/>
              </a:rPr>
              <a:t> </a:t>
            </a:r>
            <a:r>
              <a:rPr sz="2450" dirty="0">
                <a:latin typeface="Times New Roman"/>
                <a:cs typeface="Times New Roman"/>
              </a:rPr>
              <a:t>so</a:t>
            </a:r>
            <a:r>
              <a:rPr sz="2450" spc="120" dirty="0">
                <a:latin typeface="Times New Roman"/>
                <a:cs typeface="Times New Roman"/>
              </a:rPr>
              <a:t> </a:t>
            </a:r>
            <a:r>
              <a:rPr sz="2450" spc="114" dirty="0">
                <a:latin typeface="Times New Roman"/>
                <a:cs typeface="Times New Roman"/>
              </a:rPr>
              <a:t>that</a:t>
            </a:r>
            <a:r>
              <a:rPr sz="2450" spc="120"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car,</a:t>
            </a:r>
            <a:r>
              <a:rPr sz="2450" spc="114" dirty="0">
                <a:latin typeface="Times New Roman"/>
                <a:cs typeface="Times New Roman"/>
              </a:rPr>
              <a:t> </a:t>
            </a:r>
            <a:r>
              <a:rPr sz="2450" dirty="0">
                <a:latin typeface="Times New Roman"/>
                <a:cs typeface="Times New Roman"/>
              </a:rPr>
              <a:t>and</a:t>
            </a:r>
            <a:r>
              <a:rPr sz="2450" spc="120" dirty="0">
                <a:latin typeface="Times New Roman"/>
                <a:cs typeface="Times New Roman"/>
              </a:rPr>
              <a:t> </a:t>
            </a:r>
            <a:r>
              <a:rPr sz="2450" dirty="0">
                <a:latin typeface="Times New Roman"/>
                <a:cs typeface="Times New Roman"/>
              </a:rPr>
              <a:t>you,</a:t>
            </a:r>
            <a:r>
              <a:rPr sz="2450" spc="120" dirty="0">
                <a:latin typeface="Times New Roman"/>
                <a:cs typeface="Times New Roman"/>
              </a:rPr>
              <a:t> </a:t>
            </a:r>
            <a:r>
              <a:rPr sz="2450" dirty="0">
                <a:latin typeface="Times New Roman"/>
                <a:cs typeface="Times New Roman"/>
              </a:rPr>
              <a:t>and</a:t>
            </a:r>
            <a:r>
              <a:rPr sz="2450" spc="120"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spring,</a:t>
            </a:r>
            <a:r>
              <a:rPr sz="2450" spc="120" dirty="0">
                <a:latin typeface="Times New Roman"/>
                <a:cs typeface="Times New Roman"/>
              </a:rPr>
              <a:t> </a:t>
            </a:r>
            <a:r>
              <a:rPr sz="2450" spc="-25" dirty="0">
                <a:latin typeface="Times New Roman"/>
                <a:cs typeface="Times New Roman"/>
              </a:rPr>
              <a:t>are 	</a:t>
            </a:r>
            <a:r>
              <a:rPr sz="2450" dirty="0">
                <a:latin typeface="Times New Roman"/>
                <a:cs typeface="Times New Roman"/>
              </a:rPr>
              <a:t>all</a:t>
            </a:r>
            <a:r>
              <a:rPr sz="2450" spc="10" dirty="0">
                <a:latin typeface="Times New Roman"/>
                <a:cs typeface="Times New Roman"/>
              </a:rPr>
              <a:t> </a:t>
            </a:r>
            <a:r>
              <a:rPr sz="2450" spc="-10" dirty="0">
                <a:latin typeface="Times New Roman"/>
                <a:cs typeface="Times New Roman"/>
              </a:rPr>
              <a:t>now</a:t>
            </a:r>
            <a:r>
              <a:rPr sz="2450" spc="20" dirty="0">
                <a:latin typeface="Times New Roman"/>
                <a:cs typeface="Times New Roman"/>
              </a:rPr>
              <a:t> </a:t>
            </a:r>
            <a:r>
              <a:rPr sz="2450" spc="-20" dirty="0">
                <a:latin typeface="Times New Roman"/>
                <a:cs typeface="Times New Roman"/>
              </a:rPr>
              <a:t>going</a:t>
            </a:r>
            <a:r>
              <a:rPr sz="2450" spc="25" dirty="0">
                <a:latin typeface="Times New Roman"/>
                <a:cs typeface="Times New Roman"/>
              </a:rPr>
              <a:t> </a:t>
            </a:r>
            <a:r>
              <a:rPr sz="2450" dirty="0">
                <a:latin typeface="Times New Roman"/>
                <a:cs typeface="Times New Roman"/>
              </a:rPr>
              <a:t>60</a:t>
            </a:r>
            <a:r>
              <a:rPr sz="2450" spc="20" dirty="0">
                <a:latin typeface="Times New Roman"/>
                <a:cs typeface="Times New Roman"/>
              </a:rPr>
              <a:t> </a:t>
            </a:r>
            <a:r>
              <a:rPr sz="2450" dirty="0">
                <a:latin typeface="Times New Roman"/>
                <a:cs typeface="Times New Roman"/>
              </a:rPr>
              <a:t>mph</a:t>
            </a:r>
            <a:r>
              <a:rPr sz="2450" spc="20" dirty="0">
                <a:latin typeface="Times New Roman"/>
                <a:cs typeface="Times New Roman"/>
              </a:rPr>
              <a:t> </a:t>
            </a:r>
            <a:r>
              <a:rPr sz="2450" dirty="0">
                <a:latin typeface="Times New Roman"/>
                <a:cs typeface="Times New Roman"/>
              </a:rPr>
              <a:t>along</a:t>
            </a:r>
            <a:r>
              <a:rPr sz="2450" spc="20" dirty="0">
                <a:latin typeface="Times New Roman"/>
                <a:cs typeface="Times New Roman"/>
              </a:rPr>
              <a:t> </a:t>
            </a:r>
            <a:r>
              <a:rPr sz="2450" dirty="0">
                <a:latin typeface="Times New Roman"/>
                <a:cs typeface="Times New Roman"/>
              </a:rPr>
              <a:t>a</a:t>
            </a:r>
            <a:r>
              <a:rPr sz="2450" spc="20" dirty="0">
                <a:latin typeface="Times New Roman"/>
                <a:cs typeface="Times New Roman"/>
              </a:rPr>
              <a:t> </a:t>
            </a:r>
            <a:r>
              <a:rPr sz="2450" spc="-10" dirty="0">
                <a:latin typeface="Times New Roman"/>
                <a:cs typeface="Times New Roman"/>
              </a:rPr>
              <a:t>completely</a:t>
            </a:r>
            <a:r>
              <a:rPr sz="2450" spc="20" dirty="0">
                <a:latin typeface="Times New Roman"/>
                <a:cs typeface="Times New Roman"/>
              </a:rPr>
              <a:t> </a:t>
            </a:r>
            <a:r>
              <a:rPr sz="2450" dirty="0">
                <a:latin typeface="Times New Roman"/>
                <a:cs typeface="Times New Roman"/>
              </a:rPr>
              <a:t>flat</a:t>
            </a:r>
            <a:r>
              <a:rPr sz="2450" spc="25" dirty="0">
                <a:latin typeface="Times New Roman"/>
                <a:cs typeface="Times New Roman"/>
              </a:rPr>
              <a:t> </a:t>
            </a:r>
            <a:r>
              <a:rPr sz="2450" spc="-10" dirty="0">
                <a:latin typeface="Times New Roman"/>
                <a:cs typeface="Times New Roman"/>
              </a:rPr>
              <a:t>road.</a:t>
            </a:r>
            <a:endParaRPr sz="2450">
              <a:latin typeface="Times New Roman"/>
              <a:cs typeface="Times New Roman"/>
            </a:endParaRPr>
          </a:p>
          <a:p>
            <a:pPr marL="393700" indent="-374015">
              <a:lnSpc>
                <a:spcPct val="100000"/>
              </a:lnSpc>
              <a:spcBef>
                <a:spcPts val="1045"/>
              </a:spcBef>
              <a:buAutoNum type="alphaUcPeriod"/>
              <a:tabLst>
                <a:tab pos="393700" algn="l"/>
              </a:tabLst>
            </a:pPr>
            <a:r>
              <a:rPr sz="2450" spc="-30" dirty="0">
                <a:latin typeface="Times New Roman"/>
                <a:cs typeface="Times New Roman"/>
              </a:rPr>
              <a:t>You</a:t>
            </a:r>
            <a:r>
              <a:rPr sz="2450" spc="105" dirty="0">
                <a:latin typeface="Times New Roman"/>
                <a:cs typeface="Times New Roman"/>
              </a:rPr>
              <a:t> </a:t>
            </a:r>
            <a:r>
              <a:rPr sz="2450" dirty="0">
                <a:latin typeface="Times New Roman"/>
                <a:cs typeface="Times New Roman"/>
              </a:rPr>
              <a:t>drive</a:t>
            </a:r>
            <a:r>
              <a:rPr sz="2450" spc="105" dirty="0">
                <a:latin typeface="Times New Roman"/>
                <a:cs typeface="Times New Roman"/>
              </a:rPr>
              <a:t> </a:t>
            </a:r>
            <a:r>
              <a:rPr sz="2450" dirty="0">
                <a:latin typeface="Times New Roman"/>
                <a:cs typeface="Times New Roman"/>
              </a:rPr>
              <a:t>to</a:t>
            </a:r>
            <a:r>
              <a:rPr sz="2450" spc="105" dirty="0">
                <a:latin typeface="Times New Roman"/>
                <a:cs typeface="Times New Roman"/>
              </a:rPr>
              <a:t> </a:t>
            </a:r>
            <a:r>
              <a:rPr sz="2450" dirty="0">
                <a:latin typeface="Times New Roman"/>
                <a:cs typeface="Times New Roman"/>
              </a:rPr>
              <a:t>the</a:t>
            </a:r>
            <a:r>
              <a:rPr sz="2450" spc="105" dirty="0">
                <a:latin typeface="Times New Roman"/>
                <a:cs typeface="Times New Roman"/>
              </a:rPr>
              <a:t> </a:t>
            </a:r>
            <a:r>
              <a:rPr sz="2450" dirty="0">
                <a:latin typeface="Times New Roman"/>
                <a:cs typeface="Times New Roman"/>
              </a:rPr>
              <a:t>top</a:t>
            </a:r>
            <a:r>
              <a:rPr sz="2450" spc="110" dirty="0">
                <a:latin typeface="Times New Roman"/>
                <a:cs typeface="Times New Roman"/>
              </a:rPr>
              <a:t> </a:t>
            </a:r>
            <a:r>
              <a:rPr sz="2450" dirty="0">
                <a:latin typeface="Times New Roman"/>
                <a:cs typeface="Times New Roman"/>
              </a:rPr>
              <a:t>of</a:t>
            </a:r>
            <a:r>
              <a:rPr sz="2450" spc="105" dirty="0">
                <a:latin typeface="Times New Roman"/>
                <a:cs typeface="Times New Roman"/>
              </a:rPr>
              <a:t> </a:t>
            </a:r>
            <a:r>
              <a:rPr sz="2450" dirty="0">
                <a:latin typeface="Times New Roman"/>
                <a:cs typeface="Times New Roman"/>
              </a:rPr>
              <a:t>a</a:t>
            </a:r>
            <a:r>
              <a:rPr sz="2450" spc="105" dirty="0">
                <a:latin typeface="Times New Roman"/>
                <a:cs typeface="Times New Roman"/>
              </a:rPr>
              <a:t> </a:t>
            </a:r>
            <a:r>
              <a:rPr sz="2450" spc="-10" dirty="0">
                <a:latin typeface="Times New Roman"/>
                <a:cs typeface="Times New Roman"/>
              </a:rPr>
              <a:t>hill.</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dirty="0">
                <a:latin typeface="Times New Roman"/>
                <a:cs typeface="Times New Roman"/>
              </a:rPr>
              <a:t>A</a:t>
            </a:r>
            <a:r>
              <a:rPr sz="2450" spc="155" dirty="0">
                <a:latin typeface="Times New Roman"/>
                <a:cs typeface="Times New Roman"/>
              </a:rPr>
              <a:t> </a:t>
            </a:r>
            <a:r>
              <a:rPr sz="2450" dirty="0">
                <a:latin typeface="Times New Roman"/>
                <a:cs typeface="Times New Roman"/>
              </a:rPr>
              <a:t>and</a:t>
            </a:r>
            <a:r>
              <a:rPr sz="2450" spc="150" dirty="0">
                <a:latin typeface="Times New Roman"/>
                <a:cs typeface="Times New Roman"/>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85660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93191" y="1097666"/>
            <a:ext cx="5911850" cy="1037590"/>
          </a:xfrm>
          <a:prstGeom prst="rect">
            <a:avLst/>
          </a:prstGeom>
        </p:spPr>
        <p:txBody>
          <a:bodyPr vert="horz" wrap="square" lIns="0" tIns="144780" rIns="0" bIns="0" rtlCol="0">
            <a:spAutoFit/>
          </a:bodyPr>
          <a:lstStyle/>
          <a:p>
            <a:pPr marL="308610" indent="-295910">
              <a:lnSpc>
                <a:spcPct val="100000"/>
              </a:lnSpc>
              <a:spcBef>
                <a:spcPts val="1140"/>
              </a:spcBef>
              <a:buAutoNum type="arabicPeriod"/>
              <a:tabLst>
                <a:tab pos="308610" algn="l"/>
              </a:tabLst>
            </a:pPr>
            <a:r>
              <a:rPr sz="2450" dirty="0">
                <a:latin typeface="Times New Roman"/>
                <a:cs typeface="Times New Roman"/>
              </a:rPr>
              <a:t>Does</a:t>
            </a:r>
            <a:r>
              <a:rPr sz="2450" spc="75" dirty="0">
                <a:latin typeface="Times New Roman"/>
                <a:cs typeface="Times New Roman"/>
              </a:rPr>
              <a:t> </a:t>
            </a:r>
            <a:r>
              <a:rPr sz="2450" dirty="0">
                <a:latin typeface="Times New Roman"/>
                <a:cs typeface="Times New Roman"/>
              </a:rPr>
              <a:t>a</a:t>
            </a:r>
            <a:r>
              <a:rPr sz="2450" spc="85" dirty="0">
                <a:latin typeface="Times New Roman"/>
                <a:cs typeface="Times New Roman"/>
              </a:rPr>
              <a:t> </a:t>
            </a:r>
            <a:r>
              <a:rPr sz="2450" dirty="0">
                <a:latin typeface="Times New Roman"/>
                <a:cs typeface="Times New Roman"/>
              </a:rPr>
              <a:t>photon</a:t>
            </a:r>
            <a:r>
              <a:rPr sz="2450" spc="85" dirty="0">
                <a:latin typeface="Times New Roman"/>
                <a:cs typeface="Times New Roman"/>
              </a:rPr>
              <a:t> </a:t>
            </a:r>
            <a:r>
              <a:rPr sz="2450" dirty="0">
                <a:latin typeface="Times New Roman"/>
                <a:cs typeface="Times New Roman"/>
              </a:rPr>
              <a:t>(particle</a:t>
            </a:r>
            <a:r>
              <a:rPr sz="2450" spc="85" dirty="0">
                <a:latin typeface="Times New Roman"/>
                <a:cs typeface="Times New Roman"/>
              </a:rPr>
              <a:t> </a:t>
            </a:r>
            <a:r>
              <a:rPr sz="2450" dirty="0">
                <a:latin typeface="Times New Roman"/>
                <a:cs typeface="Times New Roman"/>
              </a:rPr>
              <a:t>of</a:t>
            </a:r>
            <a:r>
              <a:rPr sz="2450" spc="85" dirty="0">
                <a:latin typeface="Times New Roman"/>
                <a:cs typeface="Times New Roman"/>
              </a:rPr>
              <a:t> </a:t>
            </a:r>
            <a:r>
              <a:rPr sz="2450" dirty="0">
                <a:latin typeface="Times New Roman"/>
                <a:cs typeface="Times New Roman"/>
              </a:rPr>
              <a:t>light)</a:t>
            </a:r>
            <a:r>
              <a:rPr sz="2450" spc="85" dirty="0">
                <a:latin typeface="Times New Roman"/>
                <a:cs typeface="Times New Roman"/>
              </a:rPr>
              <a:t> </a:t>
            </a:r>
            <a:r>
              <a:rPr sz="2450" dirty="0">
                <a:latin typeface="Times New Roman"/>
                <a:cs typeface="Times New Roman"/>
              </a:rPr>
              <a:t>have</a:t>
            </a:r>
            <a:r>
              <a:rPr sz="2450" spc="85" dirty="0">
                <a:latin typeface="Times New Roman"/>
                <a:cs typeface="Times New Roman"/>
              </a:rPr>
              <a:t> </a:t>
            </a:r>
            <a:r>
              <a:rPr sz="2450" spc="-10" dirty="0">
                <a:latin typeface="Times New Roman"/>
                <a:cs typeface="Times New Roman"/>
              </a:rPr>
              <a:t>mass?</a:t>
            </a:r>
            <a:endParaRPr sz="2450">
              <a:latin typeface="Times New Roman"/>
              <a:cs typeface="Times New Roman"/>
            </a:endParaRPr>
          </a:p>
          <a:p>
            <a:pPr marL="308610" indent="-295910">
              <a:lnSpc>
                <a:spcPct val="100000"/>
              </a:lnSpc>
              <a:spcBef>
                <a:spcPts val="1045"/>
              </a:spcBef>
              <a:buAutoNum type="arabicPeriod"/>
              <a:tabLst>
                <a:tab pos="308610" algn="l"/>
              </a:tabLst>
            </a:pPr>
            <a:r>
              <a:rPr sz="2450" dirty="0">
                <a:latin typeface="Times New Roman"/>
                <a:cs typeface="Times New Roman"/>
              </a:rPr>
              <a:t>Does</a:t>
            </a:r>
            <a:r>
              <a:rPr sz="2450" spc="75" dirty="0">
                <a:latin typeface="Times New Roman"/>
                <a:cs typeface="Times New Roman"/>
              </a:rPr>
              <a:t> </a:t>
            </a:r>
            <a:r>
              <a:rPr sz="2450" dirty="0">
                <a:latin typeface="Times New Roman"/>
                <a:cs typeface="Times New Roman"/>
              </a:rPr>
              <a:t>a</a:t>
            </a:r>
            <a:r>
              <a:rPr sz="2450" spc="85" dirty="0">
                <a:latin typeface="Times New Roman"/>
                <a:cs typeface="Times New Roman"/>
              </a:rPr>
              <a:t> </a:t>
            </a:r>
            <a:r>
              <a:rPr sz="2450" dirty="0">
                <a:latin typeface="Times New Roman"/>
                <a:cs typeface="Times New Roman"/>
              </a:rPr>
              <a:t>photon</a:t>
            </a:r>
            <a:r>
              <a:rPr sz="2450" spc="85" dirty="0">
                <a:latin typeface="Times New Roman"/>
                <a:cs typeface="Times New Roman"/>
              </a:rPr>
              <a:t> </a:t>
            </a:r>
            <a:r>
              <a:rPr sz="2450" dirty="0">
                <a:latin typeface="Times New Roman"/>
                <a:cs typeface="Times New Roman"/>
              </a:rPr>
              <a:t>have</a:t>
            </a:r>
            <a:r>
              <a:rPr sz="2450" spc="85" dirty="0">
                <a:latin typeface="Times New Roman"/>
                <a:cs typeface="Times New Roman"/>
              </a:rPr>
              <a:t> </a:t>
            </a:r>
            <a:r>
              <a:rPr sz="2450" spc="-10" dirty="0">
                <a:latin typeface="Times New Roman"/>
                <a:cs typeface="Times New Roman"/>
              </a:rPr>
              <a:t>energy?</a:t>
            </a:r>
            <a:endParaRPr sz="2450">
              <a:latin typeface="Times New Roman"/>
              <a:cs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85660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93191" y="1226005"/>
            <a:ext cx="5911850" cy="403225"/>
          </a:xfrm>
          <a:prstGeom prst="rect">
            <a:avLst/>
          </a:prstGeom>
        </p:spPr>
        <p:txBody>
          <a:bodyPr vert="horz" wrap="square" lIns="0" tIns="15875" rIns="0" bIns="0" rtlCol="0">
            <a:spAutoFit/>
          </a:bodyPr>
          <a:lstStyle/>
          <a:p>
            <a:pPr marL="12700">
              <a:lnSpc>
                <a:spcPct val="100000"/>
              </a:lnSpc>
              <a:spcBef>
                <a:spcPts val="125"/>
              </a:spcBef>
            </a:pPr>
            <a:r>
              <a:rPr dirty="0"/>
              <a:t>1.</a:t>
            </a:r>
            <a:r>
              <a:rPr spc="-75" dirty="0"/>
              <a:t> </a:t>
            </a:r>
            <a:r>
              <a:rPr dirty="0"/>
              <a:t>Does</a:t>
            </a:r>
            <a:r>
              <a:rPr spc="80" dirty="0"/>
              <a:t> </a:t>
            </a:r>
            <a:r>
              <a:rPr dirty="0"/>
              <a:t>a</a:t>
            </a:r>
            <a:r>
              <a:rPr spc="75" dirty="0"/>
              <a:t> </a:t>
            </a:r>
            <a:r>
              <a:rPr dirty="0"/>
              <a:t>photon</a:t>
            </a:r>
            <a:r>
              <a:rPr spc="80" dirty="0"/>
              <a:t> </a:t>
            </a:r>
            <a:r>
              <a:rPr dirty="0"/>
              <a:t>(particle</a:t>
            </a:r>
            <a:r>
              <a:rPr spc="75" dirty="0"/>
              <a:t> </a:t>
            </a:r>
            <a:r>
              <a:rPr dirty="0"/>
              <a:t>of</a:t>
            </a:r>
            <a:r>
              <a:rPr spc="80" dirty="0"/>
              <a:t> </a:t>
            </a:r>
            <a:r>
              <a:rPr dirty="0"/>
              <a:t>light)</a:t>
            </a:r>
            <a:r>
              <a:rPr spc="80" dirty="0"/>
              <a:t> </a:t>
            </a:r>
            <a:r>
              <a:rPr dirty="0"/>
              <a:t>have</a:t>
            </a:r>
            <a:r>
              <a:rPr spc="75" dirty="0"/>
              <a:t> </a:t>
            </a:r>
            <a:r>
              <a:rPr spc="-10" dirty="0"/>
              <a:t>mass?</a:t>
            </a:r>
          </a:p>
        </p:txBody>
      </p:sp>
      <p:sp>
        <p:nvSpPr>
          <p:cNvPr id="5" name="object 5"/>
          <p:cNvSpPr txBox="1"/>
          <p:nvPr/>
        </p:nvSpPr>
        <p:spPr>
          <a:xfrm>
            <a:off x="793191" y="1603774"/>
            <a:ext cx="3876675" cy="1733550"/>
          </a:xfrm>
          <a:prstGeom prst="rect">
            <a:avLst/>
          </a:prstGeom>
        </p:spPr>
        <p:txBody>
          <a:bodyPr vert="horz" wrap="square" lIns="0" tIns="207645" rIns="0" bIns="0" rtlCol="0">
            <a:spAutoFit/>
          </a:bodyPr>
          <a:lstStyle/>
          <a:p>
            <a:pPr marL="298450">
              <a:lnSpc>
                <a:spcPct val="100000"/>
              </a:lnSpc>
              <a:spcBef>
                <a:spcPts val="1635"/>
              </a:spcBef>
              <a:tabLst>
                <a:tab pos="1907539" algn="l"/>
              </a:tabLst>
            </a:pPr>
            <a:r>
              <a:rPr sz="2450" b="1" spc="-10" dirty="0">
                <a:latin typeface="Georgia"/>
                <a:cs typeface="Georgia"/>
              </a:rPr>
              <a:t>Solution:</a:t>
            </a:r>
            <a:r>
              <a:rPr sz="2450" b="1" dirty="0">
                <a:latin typeface="Georgia"/>
                <a:cs typeface="Georgia"/>
              </a:rPr>
              <a:t>	</a:t>
            </a:r>
            <a:r>
              <a:rPr sz="2450" spc="-25" dirty="0">
                <a:latin typeface="Times New Roman"/>
                <a:cs typeface="Times New Roman"/>
              </a:rPr>
              <a:t>no</a:t>
            </a:r>
            <a:endParaRPr sz="2450">
              <a:latin typeface="Times New Roman"/>
              <a:cs typeface="Times New Roman"/>
            </a:endParaRPr>
          </a:p>
          <a:p>
            <a:pPr marL="12700">
              <a:lnSpc>
                <a:spcPct val="100000"/>
              </a:lnSpc>
              <a:spcBef>
                <a:spcPts val="1545"/>
              </a:spcBef>
            </a:pPr>
            <a:r>
              <a:rPr sz="2450" dirty="0">
                <a:latin typeface="Times New Roman"/>
                <a:cs typeface="Times New Roman"/>
              </a:rPr>
              <a:t>2.</a:t>
            </a:r>
            <a:r>
              <a:rPr sz="2450" spc="-80" dirty="0">
                <a:latin typeface="Times New Roman"/>
                <a:cs typeface="Times New Roman"/>
              </a:rPr>
              <a:t> </a:t>
            </a:r>
            <a:r>
              <a:rPr sz="2450" dirty="0">
                <a:latin typeface="Times New Roman"/>
                <a:cs typeface="Times New Roman"/>
              </a:rPr>
              <a:t>Does</a:t>
            </a:r>
            <a:r>
              <a:rPr sz="2450" spc="75" dirty="0">
                <a:latin typeface="Times New Roman"/>
                <a:cs typeface="Times New Roman"/>
              </a:rPr>
              <a:t> </a:t>
            </a:r>
            <a:r>
              <a:rPr sz="2450" dirty="0">
                <a:latin typeface="Times New Roman"/>
                <a:cs typeface="Times New Roman"/>
              </a:rPr>
              <a:t>a</a:t>
            </a:r>
            <a:r>
              <a:rPr sz="2450" spc="75" dirty="0">
                <a:latin typeface="Times New Roman"/>
                <a:cs typeface="Times New Roman"/>
              </a:rPr>
              <a:t> </a:t>
            </a:r>
            <a:r>
              <a:rPr sz="2450" dirty="0">
                <a:latin typeface="Times New Roman"/>
                <a:cs typeface="Times New Roman"/>
              </a:rPr>
              <a:t>photon</a:t>
            </a:r>
            <a:r>
              <a:rPr sz="2450" spc="70" dirty="0">
                <a:latin typeface="Times New Roman"/>
                <a:cs typeface="Times New Roman"/>
              </a:rPr>
              <a:t> </a:t>
            </a:r>
            <a:r>
              <a:rPr sz="2450" dirty="0">
                <a:latin typeface="Times New Roman"/>
                <a:cs typeface="Times New Roman"/>
              </a:rPr>
              <a:t>have</a:t>
            </a:r>
            <a:r>
              <a:rPr sz="2450" spc="75" dirty="0">
                <a:latin typeface="Times New Roman"/>
                <a:cs typeface="Times New Roman"/>
              </a:rPr>
              <a:t> </a:t>
            </a:r>
            <a:r>
              <a:rPr sz="2450" spc="-10" dirty="0">
                <a:latin typeface="Times New Roman"/>
                <a:cs typeface="Times New Roman"/>
              </a:rPr>
              <a:t>energy?</a:t>
            </a:r>
            <a:endParaRPr sz="2450">
              <a:latin typeface="Times New Roman"/>
              <a:cs typeface="Times New Roman"/>
            </a:endParaRPr>
          </a:p>
          <a:p>
            <a:pPr marL="298450">
              <a:lnSpc>
                <a:spcPct val="100000"/>
              </a:lnSpc>
              <a:spcBef>
                <a:spcPts val="1540"/>
              </a:spcBef>
              <a:tabLst>
                <a:tab pos="1907539" algn="l"/>
              </a:tabLst>
            </a:pPr>
            <a:r>
              <a:rPr sz="2450" b="1" spc="-10" dirty="0">
                <a:latin typeface="Georgia"/>
                <a:cs typeface="Georgia"/>
              </a:rPr>
              <a:t>Solution:</a:t>
            </a:r>
            <a:r>
              <a:rPr sz="2450" b="1" dirty="0">
                <a:latin typeface="Georgia"/>
                <a:cs typeface="Georgia"/>
              </a:rPr>
              <a:t>	</a:t>
            </a:r>
            <a:r>
              <a:rPr sz="2450" spc="-25" dirty="0">
                <a:latin typeface="Times New Roman"/>
                <a:cs typeface="Times New Roman"/>
              </a:rPr>
              <a:t>yes</a:t>
            </a:r>
            <a:endParaRPr sz="2450">
              <a:latin typeface="Times New Roman"/>
              <a:cs typeface="Times New Roman"/>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856605" algn="l"/>
              </a:tabLst>
            </a:pPr>
            <a:r>
              <a:rPr sz="1200" spc="-10" dirty="0">
                <a:latin typeface="Times New Roman"/>
                <a:cs typeface="Times New Roman"/>
              </a:rPr>
              <a:t>ConcepTest</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754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When</a:t>
            </a:r>
            <a:r>
              <a:rPr spc="95" dirty="0"/>
              <a:t> </a:t>
            </a:r>
            <a:r>
              <a:rPr dirty="0"/>
              <a:t>a</a:t>
            </a:r>
            <a:r>
              <a:rPr spc="95" dirty="0"/>
              <a:t> </a:t>
            </a:r>
            <a:r>
              <a:rPr dirty="0"/>
              <a:t>photon</a:t>
            </a:r>
            <a:r>
              <a:rPr spc="100" dirty="0"/>
              <a:t> </a:t>
            </a:r>
            <a:r>
              <a:rPr dirty="0"/>
              <a:t>(particle</a:t>
            </a:r>
            <a:r>
              <a:rPr spc="95" dirty="0"/>
              <a:t> </a:t>
            </a:r>
            <a:r>
              <a:rPr dirty="0"/>
              <a:t>of</a:t>
            </a:r>
            <a:r>
              <a:rPr spc="95" dirty="0"/>
              <a:t> </a:t>
            </a:r>
            <a:r>
              <a:rPr dirty="0"/>
              <a:t>light)</a:t>
            </a:r>
            <a:r>
              <a:rPr spc="90" dirty="0"/>
              <a:t> </a:t>
            </a:r>
            <a:r>
              <a:rPr dirty="0"/>
              <a:t>passes</a:t>
            </a:r>
            <a:r>
              <a:rPr spc="95" dirty="0"/>
              <a:t> </a:t>
            </a:r>
            <a:r>
              <a:rPr dirty="0"/>
              <a:t>through</a:t>
            </a:r>
            <a:r>
              <a:rPr spc="95" dirty="0"/>
              <a:t> </a:t>
            </a:r>
            <a:r>
              <a:rPr spc="70" dirty="0"/>
              <a:t>matter</a:t>
            </a:r>
            <a:r>
              <a:rPr spc="95" dirty="0"/>
              <a:t> </a:t>
            </a:r>
            <a:r>
              <a:rPr dirty="0"/>
              <a:t>its</a:t>
            </a:r>
            <a:r>
              <a:rPr spc="90" dirty="0"/>
              <a:t> </a:t>
            </a:r>
            <a:r>
              <a:rPr spc="-10" dirty="0"/>
              <a:t>inter- </a:t>
            </a:r>
            <a:r>
              <a:rPr dirty="0"/>
              <a:t>actions</a:t>
            </a:r>
            <a:r>
              <a:rPr spc="55" dirty="0"/>
              <a:t> </a:t>
            </a:r>
            <a:r>
              <a:rPr dirty="0"/>
              <a:t>with</a:t>
            </a:r>
            <a:r>
              <a:rPr spc="70" dirty="0"/>
              <a:t> </a:t>
            </a:r>
            <a:r>
              <a:rPr dirty="0"/>
              <a:t>particles</a:t>
            </a:r>
            <a:r>
              <a:rPr spc="70" dirty="0"/>
              <a:t> </a:t>
            </a:r>
            <a:r>
              <a:rPr dirty="0"/>
              <a:t>cause</a:t>
            </a:r>
            <a:r>
              <a:rPr spc="65" dirty="0"/>
              <a:t> it </a:t>
            </a:r>
            <a:r>
              <a:rPr dirty="0"/>
              <a:t>to</a:t>
            </a:r>
            <a:r>
              <a:rPr spc="70" dirty="0"/>
              <a:t> </a:t>
            </a:r>
            <a:r>
              <a:rPr spc="-50" dirty="0"/>
              <a:t>slow</a:t>
            </a:r>
            <a:r>
              <a:rPr spc="75" dirty="0"/>
              <a:t> </a:t>
            </a:r>
            <a:r>
              <a:rPr dirty="0"/>
              <a:t>down</a:t>
            </a:r>
            <a:r>
              <a:rPr spc="70" dirty="0"/>
              <a:t> </a:t>
            </a:r>
            <a:r>
              <a:rPr spc="-10" dirty="0"/>
              <a:t>below</a:t>
            </a:r>
            <a:r>
              <a:rPr spc="65" dirty="0"/>
              <a:t> </a:t>
            </a:r>
            <a:r>
              <a:rPr b="0" i="1" dirty="0">
                <a:latin typeface="Bookman Old Style"/>
                <a:cs typeface="Bookman Old Style"/>
              </a:rPr>
              <a:t>c</a:t>
            </a:r>
            <a:r>
              <a:rPr dirty="0"/>
              <a:t>,</a:t>
            </a:r>
            <a:r>
              <a:rPr spc="70" dirty="0"/>
              <a:t> </a:t>
            </a:r>
            <a:r>
              <a:rPr dirty="0"/>
              <a:t>the</a:t>
            </a:r>
            <a:r>
              <a:rPr spc="70" dirty="0"/>
              <a:t> </a:t>
            </a:r>
            <a:r>
              <a:rPr dirty="0"/>
              <a:t>speed</a:t>
            </a:r>
            <a:r>
              <a:rPr spc="70" dirty="0"/>
              <a:t> </a:t>
            </a:r>
            <a:r>
              <a:rPr spc="-25" dirty="0"/>
              <a:t>of </a:t>
            </a:r>
            <a:r>
              <a:rPr dirty="0"/>
              <a:t>light</a:t>
            </a:r>
            <a:r>
              <a:rPr spc="190" dirty="0"/>
              <a:t> </a:t>
            </a:r>
            <a:r>
              <a:rPr dirty="0"/>
              <a:t>in</a:t>
            </a:r>
            <a:r>
              <a:rPr spc="204" dirty="0"/>
              <a:t> </a:t>
            </a:r>
            <a:r>
              <a:rPr dirty="0"/>
              <a:t>a</a:t>
            </a:r>
            <a:r>
              <a:rPr spc="200" dirty="0"/>
              <a:t> </a:t>
            </a:r>
            <a:r>
              <a:rPr dirty="0"/>
              <a:t>vacuum.</a:t>
            </a:r>
            <a:r>
              <a:rPr spc="5" dirty="0"/>
              <a:t>  </a:t>
            </a:r>
            <a:r>
              <a:rPr dirty="0"/>
              <a:t>As</a:t>
            </a:r>
            <a:r>
              <a:rPr spc="210" dirty="0"/>
              <a:t> </a:t>
            </a:r>
            <a:r>
              <a:rPr spc="65" dirty="0"/>
              <a:t>it</a:t>
            </a:r>
            <a:r>
              <a:rPr spc="200" dirty="0"/>
              <a:t> </a:t>
            </a:r>
            <a:r>
              <a:rPr dirty="0"/>
              <a:t>passes</a:t>
            </a:r>
            <a:r>
              <a:rPr spc="204" dirty="0"/>
              <a:t> </a:t>
            </a:r>
            <a:r>
              <a:rPr dirty="0"/>
              <a:t>through</a:t>
            </a:r>
            <a:r>
              <a:rPr spc="204" dirty="0"/>
              <a:t> </a:t>
            </a:r>
            <a:r>
              <a:rPr spc="55" dirty="0"/>
              <a:t>matter,</a:t>
            </a:r>
            <a:r>
              <a:rPr spc="225" dirty="0"/>
              <a:t> </a:t>
            </a:r>
            <a:r>
              <a:rPr dirty="0"/>
              <a:t>is</a:t>
            </a:r>
            <a:r>
              <a:rPr spc="200" dirty="0"/>
              <a:t> </a:t>
            </a:r>
            <a:r>
              <a:rPr dirty="0"/>
              <a:t>a</a:t>
            </a:r>
            <a:r>
              <a:rPr spc="200" dirty="0"/>
              <a:t> </a:t>
            </a:r>
            <a:r>
              <a:rPr dirty="0"/>
              <a:t>photon</a:t>
            </a:r>
            <a:r>
              <a:rPr spc="204" dirty="0"/>
              <a:t> </a:t>
            </a:r>
            <a:r>
              <a:rPr spc="-10" dirty="0"/>
              <a:t>still massless?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856605" algn="l"/>
              </a:tabLst>
            </a:pPr>
            <a:r>
              <a:rPr sz="1200" spc="-10" dirty="0">
                <a:latin typeface="Times New Roman"/>
                <a:cs typeface="Times New Roman"/>
              </a:rPr>
              <a:t>ConcepTest</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ctrTitle"/>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When</a:t>
            </a:r>
            <a:r>
              <a:rPr spc="95" dirty="0"/>
              <a:t> </a:t>
            </a:r>
            <a:r>
              <a:rPr dirty="0"/>
              <a:t>a</a:t>
            </a:r>
            <a:r>
              <a:rPr spc="95" dirty="0"/>
              <a:t> </a:t>
            </a:r>
            <a:r>
              <a:rPr dirty="0"/>
              <a:t>photon</a:t>
            </a:r>
            <a:r>
              <a:rPr spc="100" dirty="0"/>
              <a:t> </a:t>
            </a:r>
            <a:r>
              <a:rPr dirty="0"/>
              <a:t>(particle</a:t>
            </a:r>
            <a:r>
              <a:rPr spc="95" dirty="0"/>
              <a:t> </a:t>
            </a:r>
            <a:r>
              <a:rPr dirty="0"/>
              <a:t>of</a:t>
            </a:r>
            <a:r>
              <a:rPr spc="95" dirty="0"/>
              <a:t> </a:t>
            </a:r>
            <a:r>
              <a:rPr dirty="0"/>
              <a:t>light)</a:t>
            </a:r>
            <a:r>
              <a:rPr spc="90" dirty="0"/>
              <a:t> </a:t>
            </a:r>
            <a:r>
              <a:rPr dirty="0"/>
              <a:t>passes</a:t>
            </a:r>
            <a:r>
              <a:rPr spc="95" dirty="0"/>
              <a:t> </a:t>
            </a:r>
            <a:r>
              <a:rPr dirty="0"/>
              <a:t>through</a:t>
            </a:r>
            <a:r>
              <a:rPr spc="95" dirty="0"/>
              <a:t> </a:t>
            </a:r>
            <a:r>
              <a:rPr spc="70" dirty="0"/>
              <a:t>matter</a:t>
            </a:r>
            <a:r>
              <a:rPr spc="95" dirty="0"/>
              <a:t> </a:t>
            </a:r>
            <a:r>
              <a:rPr dirty="0"/>
              <a:t>its</a:t>
            </a:r>
            <a:r>
              <a:rPr spc="90" dirty="0"/>
              <a:t> </a:t>
            </a:r>
            <a:r>
              <a:rPr spc="-10" dirty="0"/>
              <a:t>inter- </a:t>
            </a:r>
            <a:r>
              <a:rPr dirty="0"/>
              <a:t>actions</a:t>
            </a:r>
            <a:r>
              <a:rPr spc="55" dirty="0"/>
              <a:t> </a:t>
            </a:r>
            <a:r>
              <a:rPr dirty="0"/>
              <a:t>with</a:t>
            </a:r>
            <a:r>
              <a:rPr spc="70" dirty="0"/>
              <a:t> </a:t>
            </a:r>
            <a:r>
              <a:rPr dirty="0"/>
              <a:t>particles</a:t>
            </a:r>
            <a:r>
              <a:rPr spc="70" dirty="0"/>
              <a:t> </a:t>
            </a:r>
            <a:r>
              <a:rPr dirty="0"/>
              <a:t>cause</a:t>
            </a:r>
            <a:r>
              <a:rPr spc="65" dirty="0"/>
              <a:t> it </a:t>
            </a:r>
            <a:r>
              <a:rPr dirty="0"/>
              <a:t>to</a:t>
            </a:r>
            <a:r>
              <a:rPr spc="70" dirty="0"/>
              <a:t> </a:t>
            </a:r>
            <a:r>
              <a:rPr spc="-50" dirty="0"/>
              <a:t>slow</a:t>
            </a:r>
            <a:r>
              <a:rPr spc="75" dirty="0"/>
              <a:t> </a:t>
            </a:r>
            <a:r>
              <a:rPr dirty="0"/>
              <a:t>down</a:t>
            </a:r>
            <a:r>
              <a:rPr spc="70" dirty="0"/>
              <a:t> </a:t>
            </a:r>
            <a:r>
              <a:rPr spc="-10" dirty="0"/>
              <a:t>below</a:t>
            </a:r>
            <a:r>
              <a:rPr spc="65" dirty="0"/>
              <a:t> </a:t>
            </a:r>
            <a:r>
              <a:rPr b="0" i="1" dirty="0">
                <a:latin typeface="Bookman Old Style"/>
                <a:cs typeface="Bookman Old Style"/>
              </a:rPr>
              <a:t>c</a:t>
            </a:r>
            <a:r>
              <a:rPr dirty="0"/>
              <a:t>,</a:t>
            </a:r>
            <a:r>
              <a:rPr spc="70" dirty="0"/>
              <a:t> </a:t>
            </a:r>
            <a:r>
              <a:rPr dirty="0"/>
              <a:t>the</a:t>
            </a:r>
            <a:r>
              <a:rPr spc="70" dirty="0"/>
              <a:t> </a:t>
            </a:r>
            <a:r>
              <a:rPr dirty="0"/>
              <a:t>speed</a:t>
            </a:r>
            <a:r>
              <a:rPr spc="70" dirty="0"/>
              <a:t> </a:t>
            </a:r>
            <a:r>
              <a:rPr spc="-25" dirty="0"/>
              <a:t>of </a:t>
            </a:r>
            <a:r>
              <a:rPr dirty="0"/>
              <a:t>light</a:t>
            </a:r>
            <a:r>
              <a:rPr spc="190" dirty="0"/>
              <a:t> </a:t>
            </a:r>
            <a:r>
              <a:rPr dirty="0"/>
              <a:t>in</a:t>
            </a:r>
            <a:r>
              <a:rPr spc="204" dirty="0"/>
              <a:t> </a:t>
            </a:r>
            <a:r>
              <a:rPr dirty="0"/>
              <a:t>a</a:t>
            </a:r>
            <a:r>
              <a:rPr spc="200" dirty="0"/>
              <a:t> </a:t>
            </a:r>
            <a:r>
              <a:rPr dirty="0"/>
              <a:t>vacuum.</a:t>
            </a:r>
            <a:r>
              <a:rPr spc="5" dirty="0"/>
              <a:t>  </a:t>
            </a:r>
            <a:r>
              <a:rPr dirty="0"/>
              <a:t>As</a:t>
            </a:r>
            <a:r>
              <a:rPr spc="210" dirty="0"/>
              <a:t> </a:t>
            </a:r>
            <a:r>
              <a:rPr spc="65" dirty="0"/>
              <a:t>it</a:t>
            </a:r>
            <a:r>
              <a:rPr spc="200" dirty="0"/>
              <a:t> </a:t>
            </a:r>
            <a:r>
              <a:rPr dirty="0"/>
              <a:t>passes</a:t>
            </a:r>
            <a:r>
              <a:rPr spc="204" dirty="0"/>
              <a:t> </a:t>
            </a:r>
            <a:r>
              <a:rPr dirty="0"/>
              <a:t>through</a:t>
            </a:r>
            <a:r>
              <a:rPr spc="204" dirty="0"/>
              <a:t> </a:t>
            </a:r>
            <a:r>
              <a:rPr spc="55" dirty="0"/>
              <a:t>matter,</a:t>
            </a:r>
            <a:r>
              <a:rPr spc="225" dirty="0"/>
              <a:t> </a:t>
            </a:r>
            <a:r>
              <a:rPr dirty="0"/>
              <a:t>is</a:t>
            </a:r>
            <a:r>
              <a:rPr spc="200" dirty="0"/>
              <a:t> </a:t>
            </a:r>
            <a:r>
              <a:rPr dirty="0"/>
              <a:t>a</a:t>
            </a:r>
            <a:r>
              <a:rPr spc="200" dirty="0"/>
              <a:t> </a:t>
            </a:r>
            <a:r>
              <a:rPr dirty="0"/>
              <a:t>photon</a:t>
            </a:r>
            <a:r>
              <a:rPr spc="204" dirty="0"/>
              <a:t> </a:t>
            </a:r>
            <a:r>
              <a:rPr spc="-10" dirty="0"/>
              <a:t>still massless?</a:t>
            </a:r>
          </a:p>
        </p:txBody>
      </p:sp>
      <p:sp>
        <p:nvSpPr>
          <p:cNvPr id="5" name="object 5"/>
          <p:cNvSpPr txBox="1"/>
          <p:nvPr/>
        </p:nvSpPr>
        <p:spPr>
          <a:xfrm>
            <a:off x="707758" y="2946754"/>
            <a:ext cx="1997075" cy="403225"/>
          </a:xfrm>
          <a:prstGeom prst="rect">
            <a:avLst/>
          </a:prstGeom>
        </p:spPr>
        <p:txBody>
          <a:bodyPr vert="horz" wrap="square" lIns="0" tIns="15875" rIns="0" bIns="0" rtlCol="0">
            <a:spAutoFit/>
          </a:bodyPr>
          <a:lstStyle/>
          <a:p>
            <a:pPr marL="12700">
              <a:lnSpc>
                <a:spcPct val="100000"/>
              </a:lnSpc>
              <a:spcBef>
                <a:spcPts val="125"/>
              </a:spcBef>
              <a:tabLst>
                <a:tab pos="1621155" algn="l"/>
              </a:tabLst>
            </a:pPr>
            <a:r>
              <a:rPr sz="2450" b="1" spc="-10" dirty="0">
                <a:latin typeface="Georgia"/>
                <a:cs typeface="Georgia"/>
              </a:rPr>
              <a:t>Solution:</a:t>
            </a:r>
            <a:r>
              <a:rPr sz="2450" b="1" dirty="0">
                <a:latin typeface="Georgia"/>
                <a:cs typeface="Georgia"/>
              </a:rPr>
              <a:t>	</a:t>
            </a:r>
            <a:r>
              <a:rPr sz="2450" spc="-45" dirty="0">
                <a:latin typeface="Times New Roman"/>
                <a:cs typeface="Times New Roman"/>
              </a:rPr>
              <a:t>No</a:t>
            </a:r>
            <a:endParaRPr sz="2450">
              <a:latin typeface="Times New Roman"/>
              <a:cs typeface="Times New Roman"/>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856605" algn="l"/>
              </a:tabLst>
            </a:pPr>
            <a:r>
              <a:rPr sz="1200" spc="-10" dirty="0">
                <a:latin typeface="Times New Roman"/>
                <a:cs typeface="Times New Roman"/>
              </a:rPr>
              <a:t>ConcepTest</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542415"/>
          </a:xfrm>
          <a:prstGeom prst="rect">
            <a:avLst/>
          </a:prstGeom>
        </p:spPr>
        <p:txBody>
          <a:bodyPr vert="horz" wrap="square" lIns="0" tIns="9525" rIns="0" bIns="0" rtlCol="0">
            <a:spAutoFit/>
          </a:bodyPr>
          <a:lstStyle/>
          <a:p>
            <a:pPr marL="12700" marR="5080" algn="just">
              <a:lnSpc>
                <a:spcPct val="101699"/>
              </a:lnSpc>
              <a:spcBef>
                <a:spcPts val="75"/>
              </a:spcBef>
            </a:pPr>
            <a:r>
              <a:rPr spc="-40" dirty="0"/>
              <a:t>Two</a:t>
            </a:r>
            <a:r>
              <a:rPr spc="-75" dirty="0"/>
              <a:t> </a:t>
            </a:r>
            <a:r>
              <a:rPr dirty="0"/>
              <a:t>objects</a:t>
            </a:r>
            <a:r>
              <a:rPr spc="-55" dirty="0"/>
              <a:t> </a:t>
            </a:r>
            <a:r>
              <a:rPr dirty="0"/>
              <a:t>are</a:t>
            </a:r>
            <a:r>
              <a:rPr spc="-60" dirty="0"/>
              <a:t> </a:t>
            </a:r>
            <a:r>
              <a:rPr spc="-25" dirty="0"/>
              <a:t>floating</a:t>
            </a:r>
            <a:r>
              <a:rPr spc="-50" dirty="0"/>
              <a:t> </a:t>
            </a:r>
            <a:r>
              <a:rPr dirty="0"/>
              <a:t>in</a:t>
            </a:r>
            <a:r>
              <a:rPr spc="-55" dirty="0"/>
              <a:t> </a:t>
            </a:r>
            <a:r>
              <a:rPr spc="-20" dirty="0"/>
              <a:t>space</a:t>
            </a:r>
            <a:r>
              <a:rPr spc="-55" dirty="0"/>
              <a:t> </a:t>
            </a:r>
            <a:r>
              <a:rPr dirty="0"/>
              <a:t>orbiting</a:t>
            </a:r>
            <a:r>
              <a:rPr spc="-55" dirty="0"/>
              <a:t> </a:t>
            </a:r>
            <a:r>
              <a:rPr spc="-25" dirty="0"/>
              <a:t>each</a:t>
            </a:r>
            <a:r>
              <a:rPr spc="-50" dirty="0"/>
              <a:t> </a:t>
            </a:r>
            <a:r>
              <a:rPr dirty="0"/>
              <a:t>other.</a:t>
            </a:r>
            <a:r>
              <a:rPr spc="335" dirty="0"/>
              <a:t> </a:t>
            </a:r>
            <a:r>
              <a:rPr spc="-120" dirty="0"/>
              <a:t>You</a:t>
            </a:r>
            <a:r>
              <a:rPr spc="-35" dirty="0"/>
              <a:t> </a:t>
            </a:r>
            <a:r>
              <a:rPr spc="-100" dirty="0"/>
              <a:t>fly</a:t>
            </a:r>
            <a:r>
              <a:rPr spc="-55" dirty="0"/>
              <a:t> </a:t>
            </a:r>
            <a:r>
              <a:rPr dirty="0"/>
              <a:t>up</a:t>
            </a:r>
            <a:r>
              <a:rPr spc="-55" dirty="0"/>
              <a:t> </a:t>
            </a:r>
            <a:r>
              <a:rPr spc="-25" dirty="0"/>
              <a:t>in </a:t>
            </a:r>
            <a:r>
              <a:rPr dirty="0"/>
              <a:t>your</a:t>
            </a:r>
            <a:r>
              <a:rPr spc="70" dirty="0"/>
              <a:t> </a:t>
            </a:r>
            <a:r>
              <a:rPr dirty="0"/>
              <a:t>rocket</a:t>
            </a:r>
            <a:r>
              <a:rPr spc="70" dirty="0"/>
              <a:t> </a:t>
            </a:r>
            <a:r>
              <a:rPr dirty="0"/>
              <a:t>and</a:t>
            </a:r>
            <a:r>
              <a:rPr spc="80" dirty="0"/>
              <a:t> </a:t>
            </a:r>
            <a:r>
              <a:rPr dirty="0"/>
              <a:t>pull</a:t>
            </a:r>
            <a:r>
              <a:rPr spc="70" dirty="0"/>
              <a:t> </a:t>
            </a:r>
            <a:r>
              <a:rPr dirty="0"/>
              <a:t>them</a:t>
            </a:r>
            <a:r>
              <a:rPr spc="70" dirty="0"/>
              <a:t> </a:t>
            </a:r>
            <a:r>
              <a:rPr dirty="0"/>
              <a:t>farther</a:t>
            </a:r>
            <a:r>
              <a:rPr spc="70" dirty="0"/>
              <a:t> </a:t>
            </a:r>
            <a:r>
              <a:rPr spc="60" dirty="0"/>
              <a:t>apart,</a:t>
            </a:r>
            <a:r>
              <a:rPr spc="90" dirty="0"/>
              <a:t> </a:t>
            </a:r>
            <a:r>
              <a:rPr dirty="0"/>
              <a:t>and</a:t>
            </a:r>
            <a:r>
              <a:rPr spc="75" dirty="0"/>
              <a:t> </a:t>
            </a:r>
            <a:r>
              <a:rPr dirty="0"/>
              <a:t>then</a:t>
            </a:r>
            <a:r>
              <a:rPr spc="70" dirty="0"/>
              <a:t> </a:t>
            </a:r>
            <a:r>
              <a:rPr dirty="0"/>
              <a:t>leave.</a:t>
            </a:r>
            <a:r>
              <a:rPr spc="385" dirty="0"/>
              <a:t> </a:t>
            </a:r>
            <a:r>
              <a:rPr spc="-10" dirty="0"/>
              <a:t>(Assume </a:t>
            </a:r>
            <a:r>
              <a:rPr dirty="0"/>
              <a:t>you</a:t>
            </a:r>
            <a:r>
              <a:rPr spc="50" dirty="0"/>
              <a:t> </a:t>
            </a:r>
            <a:r>
              <a:rPr spc="-30" dirty="0"/>
              <a:t>leave</a:t>
            </a:r>
            <a:r>
              <a:rPr spc="60" dirty="0"/>
              <a:t> </a:t>
            </a:r>
            <a:r>
              <a:rPr dirty="0"/>
              <a:t>them</a:t>
            </a:r>
            <a:r>
              <a:rPr spc="55" dirty="0"/>
              <a:t> </a:t>
            </a:r>
            <a:r>
              <a:rPr dirty="0"/>
              <a:t>each</a:t>
            </a:r>
            <a:r>
              <a:rPr spc="60" dirty="0"/>
              <a:t> </a:t>
            </a:r>
            <a:r>
              <a:rPr dirty="0"/>
              <a:t>with</a:t>
            </a:r>
            <a:r>
              <a:rPr spc="60" dirty="0"/>
              <a:t> </a:t>
            </a:r>
            <a:r>
              <a:rPr dirty="0"/>
              <a:t>the</a:t>
            </a:r>
            <a:r>
              <a:rPr spc="55" dirty="0"/>
              <a:t> </a:t>
            </a:r>
            <a:r>
              <a:rPr dirty="0"/>
              <a:t>same</a:t>
            </a:r>
            <a:r>
              <a:rPr spc="55" dirty="0"/>
              <a:t> </a:t>
            </a:r>
            <a:r>
              <a:rPr spc="-25" dirty="0"/>
              <a:t>velocities</a:t>
            </a:r>
            <a:r>
              <a:rPr spc="55" dirty="0"/>
              <a:t> </a:t>
            </a:r>
            <a:r>
              <a:rPr dirty="0"/>
              <a:t>they</a:t>
            </a:r>
            <a:r>
              <a:rPr spc="60" dirty="0"/>
              <a:t> </a:t>
            </a:r>
            <a:r>
              <a:rPr dirty="0"/>
              <a:t>had</a:t>
            </a:r>
            <a:r>
              <a:rPr spc="60" dirty="0"/>
              <a:t> </a:t>
            </a:r>
            <a:r>
              <a:rPr dirty="0"/>
              <a:t>before</a:t>
            </a:r>
            <a:r>
              <a:rPr spc="55" dirty="0"/>
              <a:t> </a:t>
            </a:r>
            <a:r>
              <a:rPr spc="-25" dirty="0"/>
              <a:t>you </a:t>
            </a:r>
            <a:r>
              <a:rPr dirty="0"/>
              <a:t>arrived.)</a:t>
            </a:r>
            <a:r>
              <a:rPr spc="360" dirty="0"/>
              <a:t> </a:t>
            </a:r>
            <a:r>
              <a:rPr dirty="0"/>
              <a:t>Does</a:t>
            </a:r>
            <a:r>
              <a:rPr spc="114" dirty="0"/>
              <a:t> </a:t>
            </a:r>
            <a:r>
              <a:rPr dirty="0"/>
              <a:t>the</a:t>
            </a:r>
            <a:r>
              <a:rPr spc="120" dirty="0"/>
              <a:t> </a:t>
            </a:r>
            <a:r>
              <a:rPr dirty="0"/>
              <a:t>mass</a:t>
            </a:r>
            <a:r>
              <a:rPr spc="120" dirty="0"/>
              <a:t> </a:t>
            </a:r>
            <a:r>
              <a:rPr dirty="0"/>
              <a:t>of</a:t>
            </a:r>
            <a:r>
              <a:rPr spc="125" dirty="0"/>
              <a:t> </a:t>
            </a:r>
            <a:r>
              <a:rPr dirty="0"/>
              <a:t>the</a:t>
            </a:r>
            <a:r>
              <a:rPr spc="120" dirty="0"/>
              <a:t> </a:t>
            </a:r>
            <a:r>
              <a:rPr spc="-65" dirty="0"/>
              <a:t>two-</a:t>
            </a:r>
            <a:r>
              <a:rPr dirty="0"/>
              <a:t>object</a:t>
            </a:r>
            <a:r>
              <a:rPr spc="120" dirty="0"/>
              <a:t> </a:t>
            </a:r>
            <a:r>
              <a:rPr dirty="0"/>
              <a:t>system</a:t>
            </a:r>
            <a:r>
              <a:rPr spc="125" dirty="0"/>
              <a:t> </a:t>
            </a:r>
            <a:r>
              <a:rPr dirty="0"/>
              <a:t>.</a:t>
            </a:r>
            <a:r>
              <a:rPr spc="-229" dirty="0"/>
              <a:t> </a:t>
            </a:r>
            <a:r>
              <a:rPr dirty="0"/>
              <a:t>.</a:t>
            </a:r>
            <a:r>
              <a:rPr spc="-225" dirty="0"/>
              <a:t> </a:t>
            </a:r>
            <a:r>
              <a:rPr spc="-50" dirty="0"/>
              <a:t>.</a:t>
            </a:r>
          </a:p>
        </p:txBody>
      </p:sp>
      <p:sp>
        <p:nvSpPr>
          <p:cNvPr id="5" name="object 5"/>
          <p:cNvSpPr txBox="1"/>
          <p:nvPr/>
        </p:nvSpPr>
        <p:spPr>
          <a:xfrm>
            <a:off x="719315" y="2801205"/>
            <a:ext cx="2265680"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spc="-10" dirty="0">
                <a:latin typeface="Times New Roman"/>
                <a:cs typeface="Times New Roman"/>
              </a:rPr>
              <a:t>decrease?</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spc="-10" dirty="0">
                <a:latin typeface="Times New Roman"/>
                <a:cs typeface="Times New Roman"/>
              </a:rPr>
              <a:t>increase?</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dirty="0">
                <a:latin typeface="Times New Roman"/>
                <a:cs typeface="Times New Roman"/>
              </a:rPr>
              <a:t>stay</a:t>
            </a:r>
            <a:r>
              <a:rPr sz="2450" spc="245" dirty="0">
                <a:latin typeface="Times New Roman"/>
                <a:cs typeface="Times New Roman"/>
              </a:rPr>
              <a:t> </a:t>
            </a:r>
            <a:r>
              <a:rPr sz="2450" dirty="0">
                <a:latin typeface="Times New Roman"/>
                <a:cs typeface="Times New Roman"/>
              </a:rPr>
              <a:t>the</a:t>
            </a:r>
            <a:r>
              <a:rPr sz="2450" spc="254" dirty="0">
                <a:latin typeface="Times New Roman"/>
                <a:cs typeface="Times New Roman"/>
              </a:rPr>
              <a:t> </a:t>
            </a:r>
            <a:r>
              <a:rPr sz="2450" spc="-10" dirty="0">
                <a:latin typeface="Times New Roman"/>
                <a:cs typeface="Times New Roman"/>
              </a:rPr>
              <a:t>same?</a:t>
            </a:r>
            <a:endParaRPr sz="2450">
              <a:latin typeface="Times New Roman"/>
              <a:cs typeface="Times New Roman"/>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856605" algn="l"/>
              </a:tabLst>
            </a:pPr>
            <a:r>
              <a:rPr sz="1200" spc="-10" dirty="0">
                <a:latin typeface="Times New Roman"/>
                <a:cs typeface="Times New Roman"/>
              </a:rPr>
              <a:t>ConcepTest</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542415"/>
          </a:xfrm>
          <a:prstGeom prst="rect">
            <a:avLst/>
          </a:prstGeom>
        </p:spPr>
        <p:txBody>
          <a:bodyPr vert="horz" wrap="square" lIns="0" tIns="9525" rIns="0" bIns="0" rtlCol="0">
            <a:spAutoFit/>
          </a:bodyPr>
          <a:lstStyle/>
          <a:p>
            <a:pPr marL="12700" marR="5080" algn="just">
              <a:lnSpc>
                <a:spcPct val="101699"/>
              </a:lnSpc>
              <a:spcBef>
                <a:spcPts val="75"/>
              </a:spcBef>
            </a:pPr>
            <a:r>
              <a:rPr spc="-40" dirty="0"/>
              <a:t>Two</a:t>
            </a:r>
            <a:r>
              <a:rPr spc="-75" dirty="0"/>
              <a:t> </a:t>
            </a:r>
            <a:r>
              <a:rPr dirty="0"/>
              <a:t>objects</a:t>
            </a:r>
            <a:r>
              <a:rPr spc="-55" dirty="0"/>
              <a:t> </a:t>
            </a:r>
            <a:r>
              <a:rPr dirty="0"/>
              <a:t>are</a:t>
            </a:r>
            <a:r>
              <a:rPr spc="-60" dirty="0"/>
              <a:t> </a:t>
            </a:r>
            <a:r>
              <a:rPr spc="-25" dirty="0"/>
              <a:t>floating</a:t>
            </a:r>
            <a:r>
              <a:rPr spc="-50" dirty="0"/>
              <a:t> </a:t>
            </a:r>
            <a:r>
              <a:rPr dirty="0"/>
              <a:t>in</a:t>
            </a:r>
            <a:r>
              <a:rPr spc="-55" dirty="0"/>
              <a:t> </a:t>
            </a:r>
            <a:r>
              <a:rPr spc="-20" dirty="0"/>
              <a:t>space</a:t>
            </a:r>
            <a:r>
              <a:rPr spc="-55" dirty="0"/>
              <a:t> </a:t>
            </a:r>
            <a:r>
              <a:rPr dirty="0"/>
              <a:t>orbiting</a:t>
            </a:r>
            <a:r>
              <a:rPr spc="-55" dirty="0"/>
              <a:t> </a:t>
            </a:r>
            <a:r>
              <a:rPr spc="-25" dirty="0"/>
              <a:t>each</a:t>
            </a:r>
            <a:r>
              <a:rPr spc="-50" dirty="0"/>
              <a:t> </a:t>
            </a:r>
            <a:r>
              <a:rPr dirty="0"/>
              <a:t>other.</a:t>
            </a:r>
            <a:r>
              <a:rPr spc="335" dirty="0"/>
              <a:t> </a:t>
            </a:r>
            <a:r>
              <a:rPr spc="-120" dirty="0"/>
              <a:t>You</a:t>
            </a:r>
            <a:r>
              <a:rPr spc="-35" dirty="0"/>
              <a:t> </a:t>
            </a:r>
            <a:r>
              <a:rPr spc="-100" dirty="0"/>
              <a:t>fly</a:t>
            </a:r>
            <a:r>
              <a:rPr spc="-55" dirty="0"/>
              <a:t> </a:t>
            </a:r>
            <a:r>
              <a:rPr dirty="0"/>
              <a:t>up</a:t>
            </a:r>
            <a:r>
              <a:rPr spc="-55" dirty="0"/>
              <a:t> </a:t>
            </a:r>
            <a:r>
              <a:rPr spc="-25" dirty="0"/>
              <a:t>in </a:t>
            </a:r>
            <a:r>
              <a:rPr dirty="0"/>
              <a:t>your</a:t>
            </a:r>
            <a:r>
              <a:rPr spc="70" dirty="0"/>
              <a:t> </a:t>
            </a:r>
            <a:r>
              <a:rPr dirty="0"/>
              <a:t>rocket</a:t>
            </a:r>
            <a:r>
              <a:rPr spc="70" dirty="0"/>
              <a:t> </a:t>
            </a:r>
            <a:r>
              <a:rPr dirty="0"/>
              <a:t>and</a:t>
            </a:r>
            <a:r>
              <a:rPr spc="80" dirty="0"/>
              <a:t> </a:t>
            </a:r>
            <a:r>
              <a:rPr dirty="0"/>
              <a:t>pull</a:t>
            </a:r>
            <a:r>
              <a:rPr spc="70" dirty="0"/>
              <a:t> </a:t>
            </a:r>
            <a:r>
              <a:rPr dirty="0"/>
              <a:t>them</a:t>
            </a:r>
            <a:r>
              <a:rPr spc="70" dirty="0"/>
              <a:t> </a:t>
            </a:r>
            <a:r>
              <a:rPr dirty="0"/>
              <a:t>farther</a:t>
            </a:r>
            <a:r>
              <a:rPr spc="70" dirty="0"/>
              <a:t> </a:t>
            </a:r>
            <a:r>
              <a:rPr spc="60" dirty="0"/>
              <a:t>apart,</a:t>
            </a:r>
            <a:r>
              <a:rPr spc="90" dirty="0"/>
              <a:t> </a:t>
            </a:r>
            <a:r>
              <a:rPr dirty="0"/>
              <a:t>and</a:t>
            </a:r>
            <a:r>
              <a:rPr spc="75" dirty="0"/>
              <a:t> </a:t>
            </a:r>
            <a:r>
              <a:rPr dirty="0"/>
              <a:t>then</a:t>
            </a:r>
            <a:r>
              <a:rPr spc="70" dirty="0"/>
              <a:t> </a:t>
            </a:r>
            <a:r>
              <a:rPr dirty="0"/>
              <a:t>leave.</a:t>
            </a:r>
            <a:r>
              <a:rPr spc="385" dirty="0"/>
              <a:t> </a:t>
            </a:r>
            <a:r>
              <a:rPr spc="-10" dirty="0"/>
              <a:t>(Assume </a:t>
            </a:r>
            <a:r>
              <a:rPr dirty="0"/>
              <a:t>you</a:t>
            </a:r>
            <a:r>
              <a:rPr spc="50" dirty="0"/>
              <a:t> </a:t>
            </a:r>
            <a:r>
              <a:rPr spc="-30" dirty="0"/>
              <a:t>leave</a:t>
            </a:r>
            <a:r>
              <a:rPr spc="60" dirty="0"/>
              <a:t> </a:t>
            </a:r>
            <a:r>
              <a:rPr dirty="0"/>
              <a:t>them</a:t>
            </a:r>
            <a:r>
              <a:rPr spc="55" dirty="0"/>
              <a:t> </a:t>
            </a:r>
            <a:r>
              <a:rPr dirty="0"/>
              <a:t>each</a:t>
            </a:r>
            <a:r>
              <a:rPr spc="60" dirty="0"/>
              <a:t> </a:t>
            </a:r>
            <a:r>
              <a:rPr dirty="0"/>
              <a:t>with</a:t>
            </a:r>
            <a:r>
              <a:rPr spc="60" dirty="0"/>
              <a:t> </a:t>
            </a:r>
            <a:r>
              <a:rPr dirty="0"/>
              <a:t>the</a:t>
            </a:r>
            <a:r>
              <a:rPr spc="55" dirty="0"/>
              <a:t> </a:t>
            </a:r>
            <a:r>
              <a:rPr dirty="0"/>
              <a:t>same</a:t>
            </a:r>
            <a:r>
              <a:rPr spc="55" dirty="0"/>
              <a:t> </a:t>
            </a:r>
            <a:r>
              <a:rPr spc="-25" dirty="0"/>
              <a:t>velocities</a:t>
            </a:r>
            <a:r>
              <a:rPr spc="55" dirty="0"/>
              <a:t> </a:t>
            </a:r>
            <a:r>
              <a:rPr dirty="0"/>
              <a:t>they</a:t>
            </a:r>
            <a:r>
              <a:rPr spc="60" dirty="0"/>
              <a:t> </a:t>
            </a:r>
            <a:r>
              <a:rPr dirty="0"/>
              <a:t>had</a:t>
            </a:r>
            <a:r>
              <a:rPr spc="60" dirty="0"/>
              <a:t> </a:t>
            </a:r>
            <a:r>
              <a:rPr dirty="0"/>
              <a:t>before</a:t>
            </a:r>
            <a:r>
              <a:rPr spc="55" dirty="0"/>
              <a:t> </a:t>
            </a:r>
            <a:r>
              <a:rPr spc="-25" dirty="0"/>
              <a:t>you </a:t>
            </a:r>
            <a:r>
              <a:rPr dirty="0"/>
              <a:t>arrived.)</a:t>
            </a:r>
            <a:r>
              <a:rPr spc="360" dirty="0"/>
              <a:t> </a:t>
            </a:r>
            <a:r>
              <a:rPr dirty="0"/>
              <a:t>Does</a:t>
            </a:r>
            <a:r>
              <a:rPr spc="114" dirty="0"/>
              <a:t> </a:t>
            </a:r>
            <a:r>
              <a:rPr dirty="0"/>
              <a:t>the</a:t>
            </a:r>
            <a:r>
              <a:rPr spc="120" dirty="0"/>
              <a:t> </a:t>
            </a:r>
            <a:r>
              <a:rPr dirty="0"/>
              <a:t>mass</a:t>
            </a:r>
            <a:r>
              <a:rPr spc="120" dirty="0"/>
              <a:t> </a:t>
            </a:r>
            <a:r>
              <a:rPr dirty="0"/>
              <a:t>of</a:t>
            </a:r>
            <a:r>
              <a:rPr spc="125" dirty="0"/>
              <a:t> </a:t>
            </a:r>
            <a:r>
              <a:rPr dirty="0"/>
              <a:t>the</a:t>
            </a:r>
            <a:r>
              <a:rPr spc="120" dirty="0"/>
              <a:t> </a:t>
            </a:r>
            <a:r>
              <a:rPr spc="-65" dirty="0"/>
              <a:t>two-</a:t>
            </a:r>
            <a:r>
              <a:rPr dirty="0"/>
              <a:t>object</a:t>
            </a:r>
            <a:r>
              <a:rPr spc="120" dirty="0"/>
              <a:t> </a:t>
            </a:r>
            <a:r>
              <a:rPr dirty="0"/>
              <a:t>system</a:t>
            </a:r>
            <a:r>
              <a:rPr spc="125" dirty="0"/>
              <a:t> </a:t>
            </a:r>
            <a:r>
              <a:rPr dirty="0"/>
              <a:t>.</a:t>
            </a:r>
            <a:r>
              <a:rPr spc="-229" dirty="0"/>
              <a:t> </a:t>
            </a:r>
            <a:r>
              <a:rPr dirty="0"/>
              <a:t>.</a:t>
            </a:r>
            <a:r>
              <a:rPr spc="-225" dirty="0"/>
              <a:t> </a:t>
            </a:r>
            <a:r>
              <a:rPr spc="-50" dirty="0"/>
              <a:t>.</a:t>
            </a:r>
          </a:p>
        </p:txBody>
      </p:sp>
      <p:sp>
        <p:nvSpPr>
          <p:cNvPr id="5" name="object 5"/>
          <p:cNvSpPr txBox="1"/>
          <p:nvPr/>
        </p:nvSpPr>
        <p:spPr>
          <a:xfrm>
            <a:off x="707758" y="2801205"/>
            <a:ext cx="3262629"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10" dirty="0">
                <a:latin typeface="Times New Roman"/>
                <a:cs typeface="Times New Roman"/>
              </a:rPr>
              <a:t>decrease?</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spc="-10" dirty="0">
                <a:latin typeface="Times New Roman"/>
                <a:cs typeface="Times New Roman"/>
              </a:rPr>
              <a:t>increase?</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stay</a:t>
            </a:r>
            <a:r>
              <a:rPr sz="2450" spc="245" dirty="0">
                <a:latin typeface="Times New Roman"/>
                <a:cs typeface="Times New Roman"/>
              </a:rPr>
              <a:t> </a:t>
            </a:r>
            <a:r>
              <a:rPr sz="2450" dirty="0">
                <a:latin typeface="Times New Roman"/>
                <a:cs typeface="Times New Roman"/>
              </a:rPr>
              <a:t>the</a:t>
            </a:r>
            <a:r>
              <a:rPr sz="2450" spc="254" dirty="0">
                <a:latin typeface="Times New Roman"/>
                <a:cs typeface="Times New Roman"/>
              </a:rPr>
              <a:t> </a:t>
            </a:r>
            <a:r>
              <a:rPr sz="2450" spc="-10" dirty="0">
                <a:latin typeface="Times New Roman"/>
                <a:cs typeface="Times New Roman"/>
              </a:rPr>
              <a:t>same?</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dirty="0">
                <a:latin typeface="Times New Roman"/>
                <a:cs typeface="Times New Roman"/>
              </a:rPr>
              <a:t>B</a:t>
            </a:r>
            <a:r>
              <a:rPr sz="2450" spc="100" dirty="0">
                <a:latin typeface="Times New Roman"/>
                <a:cs typeface="Times New Roman"/>
              </a:rPr>
              <a:t> </a:t>
            </a:r>
            <a:r>
              <a:rPr sz="2450" spc="-10" dirty="0">
                <a:latin typeface="Times New Roman"/>
                <a:cs typeface="Times New Roman"/>
              </a:rPr>
              <a:t>(increases)</a:t>
            </a:r>
            <a:endParaRPr sz="2450">
              <a:latin typeface="Times New Roman"/>
              <a:cs typeface="Times New Roman"/>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6270" cy="4208780"/>
          </a:xfrm>
          <a:prstGeom prst="rect">
            <a:avLst/>
          </a:prstGeom>
        </p:spPr>
        <p:txBody>
          <a:bodyPr vert="horz" wrap="square" lIns="0" tIns="12065" rIns="0" bIns="0" rtlCol="0">
            <a:spAutoFit/>
          </a:bodyPr>
          <a:lstStyle/>
          <a:p>
            <a:pPr marL="12700" algn="just">
              <a:lnSpc>
                <a:spcPct val="100000"/>
              </a:lnSpc>
              <a:spcBef>
                <a:spcPts val="95"/>
              </a:spcBef>
              <a:tabLst>
                <a:tab pos="585660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12700" marR="5080" algn="just">
              <a:lnSpc>
                <a:spcPct val="106700"/>
              </a:lnSpc>
            </a:pPr>
            <a:r>
              <a:rPr sz="1400" dirty="0">
                <a:latin typeface="Times New Roman"/>
                <a:cs typeface="Times New Roman"/>
              </a:rPr>
              <a:t>Four</a:t>
            </a:r>
            <a:r>
              <a:rPr sz="1400" spc="120" dirty="0">
                <a:latin typeface="Times New Roman"/>
                <a:cs typeface="Times New Roman"/>
              </a:rPr>
              <a:t> </a:t>
            </a:r>
            <a:r>
              <a:rPr sz="1400" spc="50" dirty="0">
                <a:latin typeface="Times New Roman"/>
                <a:cs typeface="Times New Roman"/>
              </a:rPr>
              <a:t>protons</a:t>
            </a:r>
            <a:r>
              <a:rPr sz="1400" spc="120" dirty="0">
                <a:latin typeface="Times New Roman"/>
                <a:cs typeface="Times New Roman"/>
              </a:rPr>
              <a:t> </a:t>
            </a:r>
            <a:r>
              <a:rPr sz="1400" dirty="0">
                <a:latin typeface="Times New Roman"/>
                <a:cs typeface="Times New Roman"/>
              </a:rPr>
              <a:t>deep</a:t>
            </a:r>
            <a:r>
              <a:rPr sz="1400" spc="125" dirty="0">
                <a:latin typeface="Times New Roman"/>
                <a:cs typeface="Times New Roman"/>
              </a:rPr>
              <a:t> </a:t>
            </a:r>
            <a:r>
              <a:rPr sz="1400" dirty="0">
                <a:latin typeface="Times New Roman"/>
                <a:cs typeface="Times New Roman"/>
              </a:rPr>
              <a:t>within</a:t>
            </a:r>
            <a:r>
              <a:rPr sz="1400" spc="120" dirty="0">
                <a:latin typeface="Times New Roman"/>
                <a:cs typeface="Times New Roman"/>
              </a:rPr>
              <a:t> </a:t>
            </a:r>
            <a:r>
              <a:rPr sz="1400" spc="70" dirty="0">
                <a:latin typeface="Times New Roman"/>
                <a:cs typeface="Times New Roman"/>
              </a:rPr>
              <a:t>the</a:t>
            </a:r>
            <a:r>
              <a:rPr sz="1400" spc="125" dirty="0">
                <a:latin typeface="Times New Roman"/>
                <a:cs typeface="Times New Roman"/>
              </a:rPr>
              <a:t> </a:t>
            </a:r>
            <a:r>
              <a:rPr sz="1400" spc="50" dirty="0">
                <a:latin typeface="Times New Roman"/>
                <a:cs typeface="Times New Roman"/>
              </a:rPr>
              <a:t>sun</a:t>
            </a:r>
            <a:r>
              <a:rPr sz="1400" spc="120" dirty="0">
                <a:latin typeface="Times New Roman"/>
                <a:cs typeface="Times New Roman"/>
              </a:rPr>
              <a:t> </a:t>
            </a:r>
            <a:r>
              <a:rPr sz="1400" dirty="0">
                <a:latin typeface="Times New Roman"/>
                <a:cs typeface="Times New Roman"/>
              </a:rPr>
              <a:t>fuse</a:t>
            </a:r>
            <a:r>
              <a:rPr sz="1400" spc="125" dirty="0">
                <a:latin typeface="Times New Roman"/>
                <a:cs typeface="Times New Roman"/>
              </a:rPr>
              <a:t> </a:t>
            </a:r>
            <a:r>
              <a:rPr sz="1400" spc="55" dirty="0">
                <a:latin typeface="Times New Roman"/>
                <a:cs typeface="Times New Roman"/>
              </a:rPr>
              <a:t>together</a:t>
            </a:r>
            <a:r>
              <a:rPr sz="1400" spc="120" dirty="0">
                <a:latin typeface="Times New Roman"/>
                <a:cs typeface="Times New Roman"/>
              </a:rPr>
              <a:t> </a:t>
            </a:r>
            <a:r>
              <a:rPr sz="1400" spc="75" dirty="0">
                <a:latin typeface="Times New Roman"/>
                <a:cs typeface="Times New Roman"/>
              </a:rPr>
              <a:t>to</a:t>
            </a:r>
            <a:r>
              <a:rPr sz="1400" spc="125" dirty="0">
                <a:latin typeface="Times New Roman"/>
                <a:cs typeface="Times New Roman"/>
              </a:rPr>
              <a:t> </a:t>
            </a:r>
            <a:r>
              <a:rPr sz="1400" dirty="0">
                <a:latin typeface="Times New Roman"/>
                <a:cs typeface="Times New Roman"/>
              </a:rPr>
              <a:t>form</a:t>
            </a:r>
            <a:r>
              <a:rPr sz="1400" spc="120" dirty="0">
                <a:latin typeface="Times New Roman"/>
                <a:cs typeface="Times New Roman"/>
              </a:rPr>
              <a:t> </a:t>
            </a:r>
            <a:r>
              <a:rPr sz="1400" spc="75" dirty="0">
                <a:latin typeface="Times New Roman"/>
                <a:cs typeface="Times New Roman"/>
              </a:rPr>
              <a:t>a</a:t>
            </a:r>
            <a:r>
              <a:rPr sz="1400" spc="125" dirty="0">
                <a:latin typeface="Times New Roman"/>
                <a:cs typeface="Times New Roman"/>
              </a:rPr>
              <a:t> </a:t>
            </a:r>
            <a:r>
              <a:rPr sz="1400" dirty="0">
                <a:latin typeface="Times New Roman"/>
                <a:cs typeface="Times New Roman"/>
              </a:rPr>
              <a:t>helium</a:t>
            </a:r>
            <a:r>
              <a:rPr sz="1400" spc="120" dirty="0">
                <a:latin typeface="Times New Roman"/>
                <a:cs typeface="Times New Roman"/>
              </a:rPr>
              <a:t> </a:t>
            </a:r>
            <a:r>
              <a:rPr sz="1400" dirty="0">
                <a:latin typeface="Times New Roman"/>
                <a:cs typeface="Times New Roman"/>
              </a:rPr>
              <a:t>nucleus,</a:t>
            </a:r>
            <a:r>
              <a:rPr sz="1400" spc="140" dirty="0">
                <a:latin typeface="Times New Roman"/>
                <a:cs typeface="Times New Roman"/>
              </a:rPr>
              <a:t> </a:t>
            </a:r>
            <a:r>
              <a:rPr sz="1400" spc="55" dirty="0">
                <a:latin typeface="Times New Roman"/>
                <a:cs typeface="Times New Roman"/>
              </a:rPr>
              <a:t>emitting</a:t>
            </a:r>
            <a:r>
              <a:rPr sz="1400" spc="125" dirty="0">
                <a:latin typeface="Times New Roman"/>
                <a:cs typeface="Times New Roman"/>
              </a:rPr>
              <a:t> </a:t>
            </a:r>
            <a:r>
              <a:rPr sz="1400" spc="60" dirty="0">
                <a:latin typeface="Times New Roman"/>
                <a:cs typeface="Times New Roman"/>
              </a:rPr>
              <a:t>radiation</a:t>
            </a:r>
            <a:r>
              <a:rPr sz="1400" spc="120" dirty="0">
                <a:latin typeface="Times New Roman"/>
                <a:cs typeface="Times New Roman"/>
              </a:rPr>
              <a:t> </a:t>
            </a:r>
            <a:r>
              <a:rPr sz="1400" dirty="0">
                <a:latin typeface="Times New Roman"/>
                <a:cs typeface="Times New Roman"/>
              </a:rPr>
              <a:t>in</a:t>
            </a:r>
            <a:r>
              <a:rPr sz="1400" spc="125" dirty="0">
                <a:latin typeface="Times New Roman"/>
                <a:cs typeface="Times New Roman"/>
              </a:rPr>
              <a:t> </a:t>
            </a:r>
            <a:r>
              <a:rPr sz="1400" spc="70" dirty="0">
                <a:latin typeface="Times New Roman"/>
                <a:cs typeface="Times New Roman"/>
              </a:rPr>
              <a:t>the</a:t>
            </a:r>
            <a:r>
              <a:rPr sz="1400" spc="120" dirty="0">
                <a:latin typeface="Times New Roman"/>
                <a:cs typeface="Times New Roman"/>
              </a:rPr>
              <a:t> </a:t>
            </a:r>
            <a:r>
              <a:rPr sz="1400" spc="-10" dirty="0">
                <a:latin typeface="Times New Roman"/>
                <a:cs typeface="Times New Roman"/>
              </a:rPr>
              <a:t>process. </a:t>
            </a:r>
            <a:r>
              <a:rPr sz="1400" b="0" i="1" dirty="0">
                <a:latin typeface="Bookman Old Style"/>
                <a:cs typeface="Bookman Old Style"/>
              </a:rPr>
              <a:t>Note:</a:t>
            </a:r>
            <a:r>
              <a:rPr sz="1400" b="0" i="1" spc="385" dirty="0">
                <a:latin typeface="Bookman Old Style"/>
                <a:cs typeface="Bookman Old Style"/>
              </a:rPr>
              <a:t> </a:t>
            </a:r>
            <a:r>
              <a:rPr sz="1400" dirty="0">
                <a:latin typeface="Times New Roman"/>
                <a:cs typeface="Times New Roman"/>
              </a:rPr>
              <a:t>You</a:t>
            </a:r>
            <a:r>
              <a:rPr sz="1400" spc="155" dirty="0">
                <a:latin typeface="Times New Roman"/>
                <a:cs typeface="Times New Roman"/>
              </a:rPr>
              <a:t> </a:t>
            </a:r>
            <a:r>
              <a:rPr sz="1400" dirty="0">
                <a:latin typeface="Times New Roman"/>
                <a:cs typeface="Times New Roman"/>
              </a:rPr>
              <a:t>do</a:t>
            </a:r>
            <a:r>
              <a:rPr sz="1400" spc="155" dirty="0">
                <a:latin typeface="Times New Roman"/>
                <a:cs typeface="Times New Roman"/>
              </a:rPr>
              <a:t> </a:t>
            </a:r>
            <a:r>
              <a:rPr sz="1400" spc="75" dirty="0">
                <a:latin typeface="Times New Roman"/>
                <a:cs typeface="Times New Roman"/>
              </a:rPr>
              <a:t>not</a:t>
            </a:r>
            <a:r>
              <a:rPr sz="1400" spc="155" dirty="0">
                <a:latin typeface="Times New Roman"/>
                <a:cs typeface="Times New Roman"/>
              </a:rPr>
              <a:t> </a:t>
            </a:r>
            <a:r>
              <a:rPr sz="1400" dirty="0">
                <a:latin typeface="Times New Roman"/>
                <a:cs typeface="Times New Roman"/>
              </a:rPr>
              <a:t>have</a:t>
            </a:r>
            <a:r>
              <a:rPr sz="1400" spc="150" dirty="0">
                <a:latin typeface="Times New Roman"/>
                <a:cs typeface="Times New Roman"/>
              </a:rPr>
              <a:t> </a:t>
            </a:r>
            <a:r>
              <a:rPr sz="1400" spc="75" dirty="0">
                <a:latin typeface="Times New Roman"/>
                <a:cs typeface="Times New Roman"/>
              </a:rPr>
              <a:t>to</a:t>
            </a:r>
            <a:r>
              <a:rPr sz="1400" spc="155" dirty="0">
                <a:latin typeface="Times New Roman"/>
                <a:cs typeface="Times New Roman"/>
              </a:rPr>
              <a:t> </a:t>
            </a:r>
            <a:r>
              <a:rPr sz="1400" dirty="0">
                <a:latin typeface="Times New Roman"/>
                <a:cs typeface="Times New Roman"/>
              </a:rPr>
              <a:t>Google</a:t>
            </a:r>
            <a:r>
              <a:rPr sz="1400" spc="155" dirty="0">
                <a:latin typeface="Times New Roman"/>
                <a:cs typeface="Times New Roman"/>
              </a:rPr>
              <a:t> </a:t>
            </a:r>
            <a:r>
              <a:rPr sz="1400" dirty="0">
                <a:latin typeface="Times New Roman"/>
                <a:cs typeface="Times New Roman"/>
              </a:rPr>
              <a:t>any</a:t>
            </a:r>
            <a:r>
              <a:rPr sz="1400" spc="155" dirty="0">
                <a:latin typeface="Times New Roman"/>
                <a:cs typeface="Times New Roman"/>
              </a:rPr>
              <a:t> </a:t>
            </a:r>
            <a:r>
              <a:rPr sz="1400" spc="55" dirty="0">
                <a:latin typeface="Times New Roman"/>
                <a:cs typeface="Times New Roman"/>
              </a:rPr>
              <a:t>trivia</a:t>
            </a:r>
            <a:r>
              <a:rPr sz="1400" spc="155" dirty="0">
                <a:latin typeface="Times New Roman"/>
                <a:cs typeface="Times New Roman"/>
              </a:rPr>
              <a:t> </a:t>
            </a:r>
            <a:r>
              <a:rPr sz="1400" spc="80" dirty="0">
                <a:latin typeface="Times New Roman"/>
                <a:cs typeface="Times New Roman"/>
              </a:rPr>
              <a:t>about</a:t>
            </a:r>
            <a:r>
              <a:rPr sz="1400" spc="155" dirty="0">
                <a:latin typeface="Times New Roman"/>
                <a:cs typeface="Times New Roman"/>
              </a:rPr>
              <a:t> </a:t>
            </a:r>
            <a:r>
              <a:rPr sz="1400" spc="50" dirty="0">
                <a:latin typeface="Times New Roman"/>
                <a:cs typeface="Times New Roman"/>
              </a:rPr>
              <a:t>protons,</a:t>
            </a:r>
            <a:r>
              <a:rPr sz="1400" spc="160" dirty="0">
                <a:latin typeface="Times New Roman"/>
                <a:cs typeface="Times New Roman"/>
              </a:rPr>
              <a:t> </a:t>
            </a:r>
            <a:r>
              <a:rPr sz="1400" dirty="0">
                <a:latin typeface="Times New Roman"/>
                <a:cs typeface="Times New Roman"/>
              </a:rPr>
              <a:t>or</a:t>
            </a:r>
            <a:r>
              <a:rPr sz="1400" spc="155" dirty="0">
                <a:latin typeface="Times New Roman"/>
                <a:cs typeface="Times New Roman"/>
              </a:rPr>
              <a:t> </a:t>
            </a:r>
            <a:r>
              <a:rPr sz="1400" dirty="0">
                <a:latin typeface="Times New Roman"/>
                <a:cs typeface="Times New Roman"/>
              </a:rPr>
              <a:t>helium</a:t>
            </a:r>
            <a:r>
              <a:rPr sz="1400" spc="155" dirty="0">
                <a:latin typeface="Times New Roman"/>
                <a:cs typeface="Times New Roman"/>
              </a:rPr>
              <a:t> </a:t>
            </a:r>
            <a:r>
              <a:rPr sz="1400" dirty="0">
                <a:latin typeface="Times New Roman"/>
                <a:cs typeface="Times New Roman"/>
              </a:rPr>
              <a:t>nuclei,</a:t>
            </a:r>
            <a:r>
              <a:rPr sz="1400" spc="160" dirty="0">
                <a:latin typeface="Times New Roman"/>
                <a:cs typeface="Times New Roman"/>
              </a:rPr>
              <a:t> </a:t>
            </a:r>
            <a:r>
              <a:rPr sz="1400" spc="75" dirty="0">
                <a:latin typeface="Times New Roman"/>
                <a:cs typeface="Times New Roman"/>
              </a:rPr>
              <a:t>to</a:t>
            </a:r>
            <a:r>
              <a:rPr sz="1400" spc="155" dirty="0">
                <a:latin typeface="Times New Roman"/>
                <a:cs typeface="Times New Roman"/>
              </a:rPr>
              <a:t> </a:t>
            </a:r>
            <a:r>
              <a:rPr sz="1400" dirty="0">
                <a:latin typeface="Times New Roman"/>
                <a:cs typeface="Times New Roman"/>
              </a:rPr>
              <a:t>answer</a:t>
            </a:r>
            <a:r>
              <a:rPr sz="1400" spc="155" dirty="0">
                <a:latin typeface="Times New Roman"/>
                <a:cs typeface="Times New Roman"/>
              </a:rPr>
              <a:t> </a:t>
            </a:r>
            <a:r>
              <a:rPr sz="1400" spc="55" dirty="0">
                <a:latin typeface="Times New Roman"/>
                <a:cs typeface="Times New Roman"/>
              </a:rPr>
              <a:t>this</a:t>
            </a:r>
            <a:r>
              <a:rPr sz="1400" spc="150" dirty="0">
                <a:latin typeface="Times New Roman"/>
                <a:cs typeface="Times New Roman"/>
              </a:rPr>
              <a:t> </a:t>
            </a:r>
            <a:r>
              <a:rPr sz="1400" dirty="0">
                <a:latin typeface="Times New Roman"/>
                <a:cs typeface="Times New Roman"/>
              </a:rPr>
              <a:t>question.</a:t>
            </a:r>
            <a:r>
              <a:rPr sz="1400" spc="360" dirty="0">
                <a:latin typeface="Times New Roman"/>
                <a:cs typeface="Times New Roman"/>
              </a:rPr>
              <a:t> </a:t>
            </a:r>
            <a:r>
              <a:rPr sz="1400" spc="50" dirty="0">
                <a:latin typeface="Times New Roman"/>
                <a:cs typeface="Times New Roman"/>
              </a:rPr>
              <a:t>The </a:t>
            </a:r>
            <a:r>
              <a:rPr sz="1400" dirty="0">
                <a:latin typeface="Times New Roman"/>
                <a:cs typeface="Times New Roman"/>
              </a:rPr>
              <a:t>fact</a:t>
            </a:r>
            <a:r>
              <a:rPr sz="1400" spc="225" dirty="0">
                <a:latin typeface="Times New Roman"/>
                <a:cs typeface="Times New Roman"/>
              </a:rPr>
              <a:t> </a:t>
            </a:r>
            <a:r>
              <a:rPr sz="1400" spc="114" dirty="0">
                <a:latin typeface="Times New Roman"/>
                <a:cs typeface="Times New Roman"/>
              </a:rPr>
              <a:t>that</a:t>
            </a:r>
            <a:r>
              <a:rPr sz="1400" spc="235" dirty="0">
                <a:latin typeface="Times New Roman"/>
                <a:cs typeface="Times New Roman"/>
              </a:rPr>
              <a:t> </a:t>
            </a:r>
            <a:r>
              <a:rPr sz="1400" spc="65" dirty="0">
                <a:latin typeface="Times New Roman"/>
                <a:cs typeface="Times New Roman"/>
              </a:rPr>
              <a:t>they</a:t>
            </a:r>
            <a:r>
              <a:rPr sz="1400" spc="229" dirty="0">
                <a:latin typeface="Times New Roman"/>
                <a:cs typeface="Times New Roman"/>
              </a:rPr>
              <a:t> </a:t>
            </a:r>
            <a:r>
              <a:rPr sz="1400" dirty="0">
                <a:latin typeface="Times New Roman"/>
                <a:cs typeface="Times New Roman"/>
              </a:rPr>
              <a:t>fuse</a:t>
            </a:r>
            <a:r>
              <a:rPr sz="1400" spc="229" dirty="0">
                <a:latin typeface="Times New Roman"/>
                <a:cs typeface="Times New Roman"/>
              </a:rPr>
              <a:t> </a:t>
            </a:r>
            <a:r>
              <a:rPr sz="1400" dirty="0">
                <a:latin typeface="Times New Roman"/>
                <a:cs typeface="Times New Roman"/>
              </a:rPr>
              <a:t>tells</a:t>
            </a:r>
            <a:r>
              <a:rPr sz="1400" spc="229" dirty="0">
                <a:latin typeface="Times New Roman"/>
                <a:cs typeface="Times New Roman"/>
              </a:rPr>
              <a:t> </a:t>
            </a:r>
            <a:r>
              <a:rPr sz="1400" dirty="0">
                <a:latin typeface="Times New Roman"/>
                <a:cs typeface="Times New Roman"/>
              </a:rPr>
              <a:t>you</a:t>
            </a:r>
            <a:r>
              <a:rPr sz="1400" spc="235" dirty="0">
                <a:latin typeface="Times New Roman"/>
                <a:cs typeface="Times New Roman"/>
              </a:rPr>
              <a:t> </a:t>
            </a:r>
            <a:r>
              <a:rPr sz="1400" dirty="0">
                <a:latin typeface="Times New Roman"/>
                <a:cs typeface="Times New Roman"/>
              </a:rPr>
              <a:t>everything</a:t>
            </a:r>
            <a:r>
              <a:rPr sz="1400" spc="235" dirty="0">
                <a:latin typeface="Times New Roman"/>
                <a:cs typeface="Times New Roman"/>
              </a:rPr>
              <a:t> </a:t>
            </a:r>
            <a:r>
              <a:rPr sz="1400" dirty="0">
                <a:latin typeface="Times New Roman"/>
                <a:cs typeface="Times New Roman"/>
              </a:rPr>
              <a:t>you</a:t>
            </a:r>
            <a:r>
              <a:rPr sz="1400" spc="235" dirty="0">
                <a:latin typeface="Times New Roman"/>
                <a:cs typeface="Times New Roman"/>
              </a:rPr>
              <a:t> </a:t>
            </a:r>
            <a:r>
              <a:rPr sz="1400" spc="-10" dirty="0">
                <a:latin typeface="Times New Roman"/>
                <a:cs typeface="Times New Roman"/>
              </a:rPr>
              <a:t>need.</a:t>
            </a:r>
            <a:endParaRPr sz="1400">
              <a:latin typeface="Times New Roman"/>
              <a:cs typeface="Times New Roman"/>
            </a:endParaRPr>
          </a:p>
          <a:p>
            <a:pPr marL="384175" marR="6985" indent="-213360">
              <a:lnSpc>
                <a:spcPct val="106700"/>
              </a:lnSpc>
              <a:spcBef>
                <a:spcPts val="1595"/>
              </a:spcBef>
              <a:buAutoNum type="arabicPeriod"/>
              <a:tabLst>
                <a:tab pos="384175" algn="l"/>
              </a:tabLst>
            </a:pPr>
            <a:r>
              <a:rPr sz="1400" spc="105" dirty="0">
                <a:latin typeface="Times New Roman"/>
                <a:cs typeface="Times New Roman"/>
              </a:rPr>
              <a:t>What</a:t>
            </a:r>
            <a:r>
              <a:rPr sz="1400" spc="295" dirty="0">
                <a:latin typeface="Times New Roman"/>
                <a:cs typeface="Times New Roman"/>
              </a:rPr>
              <a:t> </a:t>
            </a:r>
            <a:r>
              <a:rPr sz="1400" dirty="0">
                <a:latin typeface="Times New Roman"/>
                <a:cs typeface="Times New Roman"/>
              </a:rPr>
              <a:t>effect</a:t>
            </a:r>
            <a:r>
              <a:rPr sz="1400" spc="295" dirty="0">
                <a:latin typeface="Times New Roman"/>
                <a:cs typeface="Times New Roman"/>
              </a:rPr>
              <a:t> </a:t>
            </a:r>
            <a:r>
              <a:rPr sz="1400" dirty="0">
                <a:latin typeface="Times New Roman"/>
                <a:cs typeface="Times New Roman"/>
              </a:rPr>
              <a:t>does</a:t>
            </a:r>
            <a:r>
              <a:rPr sz="1400" spc="300" dirty="0">
                <a:latin typeface="Times New Roman"/>
                <a:cs typeface="Times New Roman"/>
              </a:rPr>
              <a:t> </a:t>
            </a:r>
            <a:r>
              <a:rPr sz="1400" dirty="0">
                <a:latin typeface="Times New Roman"/>
                <a:cs typeface="Times New Roman"/>
              </a:rPr>
              <a:t>fusing</a:t>
            </a:r>
            <a:r>
              <a:rPr sz="1400" spc="295" dirty="0">
                <a:latin typeface="Times New Roman"/>
                <a:cs typeface="Times New Roman"/>
              </a:rPr>
              <a:t> </a:t>
            </a:r>
            <a:r>
              <a:rPr sz="1400" dirty="0">
                <a:latin typeface="Times New Roman"/>
                <a:cs typeface="Times New Roman"/>
              </a:rPr>
              <a:t>have</a:t>
            </a:r>
            <a:r>
              <a:rPr sz="1400" spc="300" dirty="0">
                <a:latin typeface="Times New Roman"/>
                <a:cs typeface="Times New Roman"/>
              </a:rPr>
              <a:t> </a:t>
            </a:r>
            <a:r>
              <a:rPr sz="1400" dirty="0">
                <a:latin typeface="Times New Roman"/>
                <a:cs typeface="Times New Roman"/>
              </a:rPr>
              <a:t>on</a:t>
            </a:r>
            <a:r>
              <a:rPr sz="1400" spc="295" dirty="0">
                <a:latin typeface="Times New Roman"/>
                <a:cs typeface="Times New Roman"/>
              </a:rPr>
              <a:t> </a:t>
            </a:r>
            <a:r>
              <a:rPr sz="1400" spc="70" dirty="0">
                <a:latin typeface="Times New Roman"/>
                <a:cs typeface="Times New Roman"/>
              </a:rPr>
              <a:t>the</a:t>
            </a:r>
            <a:r>
              <a:rPr sz="1400" spc="295" dirty="0">
                <a:latin typeface="Times New Roman"/>
                <a:cs typeface="Times New Roman"/>
              </a:rPr>
              <a:t> </a:t>
            </a:r>
            <a:r>
              <a:rPr sz="1400" spc="55" dirty="0">
                <a:latin typeface="Times New Roman"/>
                <a:cs typeface="Times New Roman"/>
              </a:rPr>
              <a:t>potential</a:t>
            </a:r>
            <a:r>
              <a:rPr sz="1400" spc="300" dirty="0">
                <a:latin typeface="Times New Roman"/>
                <a:cs typeface="Times New Roman"/>
              </a:rPr>
              <a:t> </a:t>
            </a:r>
            <a:r>
              <a:rPr sz="1400" dirty="0">
                <a:latin typeface="Times New Roman"/>
                <a:cs typeface="Times New Roman"/>
              </a:rPr>
              <a:t>energy</a:t>
            </a:r>
            <a:r>
              <a:rPr sz="1400" spc="295" dirty="0">
                <a:latin typeface="Times New Roman"/>
                <a:cs typeface="Times New Roman"/>
              </a:rPr>
              <a:t> </a:t>
            </a:r>
            <a:r>
              <a:rPr sz="1400" dirty="0">
                <a:latin typeface="Times New Roman"/>
                <a:cs typeface="Times New Roman"/>
              </a:rPr>
              <a:t>of</a:t>
            </a:r>
            <a:r>
              <a:rPr sz="1400" spc="300" dirty="0">
                <a:latin typeface="Times New Roman"/>
                <a:cs typeface="Times New Roman"/>
              </a:rPr>
              <a:t> </a:t>
            </a:r>
            <a:r>
              <a:rPr sz="1400" spc="70" dirty="0">
                <a:latin typeface="Times New Roman"/>
                <a:cs typeface="Times New Roman"/>
              </a:rPr>
              <a:t>the</a:t>
            </a:r>
            <a:r>
              <a:rPr sz="1400" spc="295" dirty="0">
                <a:latin typeface="Times New Roman"/>
                <a:cs typeface="Times New Roman"/>
              </a:rPr>
              <a:t> </a:t>
            </a:r>
            <a:r>
              <a:rPr sz="1400" dirty="0">
                <a:latin typeface="Times New Roman"/>
                <a:cs typeface="Times New Roman"/>
              </a:rPr>
              <a:t>four-particle</a:t>
            </a:r>
            <a:r>
              <a:rPr sz="1400" spc="295" dirty="0">
                <a:latin typeface="Times New Roman"/>
                <a:cs typeface="Times New Roman"/>
              </a:rPr>
              <a:t> </a:t>
            </a:r>
            <a:r>
              <a:rPr sz="1400" dirty="0">
                <a:latin typeface="Times New Roman"/>
                <a:cs typeface="Times New Roman"/>
              </a:rPr>
              <a:t>system?</a:t>
            </a:r>
            <a:r>
              <a:rPr sz="1400" spc="150" dirty="0">
                <a:latin typeface="Times New Roman"/>
                <a:cs typeface="Times New Roman"/>
              </a:rPr>
              <a:t>  </a:t>
            </a:r>
            <a:r>
              <a:rPr sz="1400" dirty="0">
                <a:latin typeface="Times New Roman"/>
                <a:cs typeface="Times New Roman"/>
              </a:rPr>
              <a:t>(Choose</a:t>
            </a:r>
            <a:r>
              <a:rPr sz="1400" spc="295" dirty="0">
                <a:latin typeface="Times New Roman"/>
                <a:cs typeface="Times New Roman"/>
              </a:rPr>
              <a:t> </a:t>
            </a:r>
            <a:r>
              <a:rPr sz="1400" dirty="0">
                <a:latin typeface="Times New Roman"/>
                <a:cs typeface="Times New Roman"/>
              </a:rPr>
              <a:t>one</a:t>
            </a:r>
            <a:r>
              <a:rPr sz="1400" spc="300" dirty="0">
                <a:latin typeface="Times New Roman"/>
                <a:cs typeface="Times New Roman"/>
              </a:rPr>
              <a:t> </a:t>
            </a:r>
            <a:r>
              <a:rPr sz="1400" spc="45" dirty="0">
                <a:latin typeface="Times New Roman"/>
                <a:cs typeface="Times New Roman"/>
              </a:rPr>
              <a:t>and </a:t>
            </a:r>
            <a:r>
              <a:rPr sz="1400" spc="-10" dirty="0">
                <a:latin typeface="Times New Roman"/>
                <a:cs typeface="Times New Roman"/>
              </a:rPr>
              <a:t>explain.)</a:t>
            </a:r>
            <a:endParaRPr sz="1400">
              <a:latin typeface="Times New Roman"/>
              <a:cs typeface="Times New Roman"/>
            </a:endParaRPr>
          </a:p>
          <a:p>
            <a:pPr marL="710565" lvl="1" indent="-257175">
              <a:lnSpc>
                <a:spcPct val="100000"/>
              </a:lnSpc>
              <a:spcBef>
                <a:spcPts val="1110"/>
              </a:spcBef>
              <a:buAutoNum type="alphaUcPeriod"/>
              <a:tabLst>
                <a:tab pos="710565" algn="l"/>
              </a:tabLst>
            </a:pPr>
            <a:r>
              <a:rPr sz="1400" spc="75" dirty="0">
                <a:latin typeface="Times New Roman"/>
                <a:cs typeface="Times New Roman"/>
              </a:rPr>
              <a:t>The</a:t>
            </a:r>
            <a:r>
              <a:rPr sz="1400" spc="185" dirty="0">
                <a:latin typeface="Times New Roman"/>
                <a:cs typeface="Times New Roman"/>
              </a:rPr>
              <a:t> </a:t>
            </a:r>
            <a:r>
              <a:rPr sz="1400" spc="55" dirty="0">
                <a:latin typeface="Times New Roman"/>
                <a:cs typeface="Times New Roman"/>
              </a:rPr>
              <a:t>potential</a:t>
            </a:r>
            <a:r>
              <a:rPr sz="1400" spc="200" dirty="0">
                <a:latin typeface="Times New Roman"/>
                <a:cs typeface="Times New Roman"/>
              </a:rPr>
              <a:t> </a:t>
            </a:r>
            <a:r>
              <a:rPr sz="1400" dirty="0">
                <a:latin typeface="Times New Roman"/>
                <a:cs typeface="Times New Roman"/>
              </a:rPr>
              <a:t>energy</a:t>
            </a:r>
            <a:r>
              <a:rPr sz="1400" spc="195" dirty="0">
                <a:latin typeface="Times New Roman"/>
                <a:cs typeface="Times New Roman"/>
              </a:rPr>
              <a:t> </a:t>
            </a:r>
            <a:r>
              <a:rPr sz="1400" spc="-10" dirty="0">
                <a:latin typeface="Times New Roman"/>
                <a:cs typeface="Times New Roman"/>
              </a:rPr>
              <a:t>increases.</a:t>
            </a:r>
            <a:endParaRPr sz="1400">
              <a:latin typeface="Times New Roman"/>
              <a:cs typeface="Times New Roman"/>
            </a:endParaRPr>
          </a:p>
          <a:p>
            <a:pPr marL="710565" lvl="1" indent="-249554">
              <a:lnSpc>
                <a:spcPct val="100000"/>
              </a:lnSpc>
              <a:spcBef>
                <a:spcPts val="610"/>
              </a:spcBef>
              <a:buAutoNum type="alphaUcPeriod"/>
              <a:tabLst>
                <a:tab pos="710565" algn="l"/>
              </a:tabLst>
            </a:pPr>
            <a:r>
              <a:rPr sz="1400" spc="75" dirty="0">
                <a:latin typeface="Times New Roman"/>
                <a:cs typeface="Times New Roman"/>
              </a:rPr>
              <a:t>The</a:t>
            </a:r>
            <a:r>
              <a:rPr sz="1400" spc="204" dirty="0">
                <a:latin typeface="Times New Roman"/>
                <a:cs typeface="Times New Roman"/>
              </a:rPr>
              <a:t> </a:t>
            </a:r>
            <a:r>
              <a:rPr sz="1400" spc="55" dirty="0">
                <a:latin typeface="Times New Roman"/>
                <a:cs typeface="Times New Roman"/>
              </a:rPr>
              <a:t>potential</a:t>
            </a:r>
            <a:r>
              <a:rPr sz="1400" spc="210" dirty="0">
                <a:latin typeface="Times New Roman"/>
                <a:cs typeface="Times New Roman"/>
              </a:rPr>
              <a:t> </a:t>
            </a:r>
            <a:r>
              <a:rPr sz="1400" dirty="0">
                <a:latin typeface="Times New Roman"/>
                <a:cs typeface="Times New Roman"/>
              </a:rPr>
              <a:t>energy</a:t>
            </a:r>
            <a:r>
              <a:rPr sz="1400" spc="215" dirty="0">
                <a:latin typeface="Times New Roman"/>
                <a:cs typeface="Times New Roman"/>
              </a:rPr>
              <a:t> </a:t>
            </a:r>
            <a:r>
              <a:rPr sz="1400" dirty="0">
                <a:latin typeface="Times New Roman"/>
                <a:cs typeface="Times New Roman"/>
              </a:rPr>
              <a:t>stays</a:t>
            </a:r>
            <a:r>
              <a:rPr sz="1400" spc="210" dirty="0">
                <a:latin typeface="Times New Roman"/>
                <a:cs typeface="Times New Roman"/>
              </a:rPr>
              <a:t> </a:t>
            </a:r>
            <a:r>
              <a:rPr sz="1400" spc="70" dirty="0">
                <a:latin typeface="Times New Roman"/>
                <a:cs typeface="Times New Roman"/>
              </a:rPr>
              <a:t>the</a:t>
            </a:r>
            <a:r>
              <a:rPr sz="1400" spc="210" dirty="0">
                <a:latin typeface="Times New Roman"/>
                <a:cs typeface="Times New Roman"/>
              </a:rPr>
              <a:t> </a:t>
            </a:r>
            <a:r>
              <a:rPr sz="1400" spc="-10" dirty="0">
                <a:latin typeface="Times New Roman"/>
                <a:cs typeface="Times New Roman"/>
              </a:rPr>
              <a:t>same.</a:t>
            </a:r>
            <a:endParaRPr sz="1400">
              <a:latin typeface="Times New Roman"/>
              <a:cs typeface="Times New Roman"/>
            </a:endParaRPr>
          </a:p>
          <a:p>
            <a:pPr marL="710565" lvl="1" indent="-252095">
              <a:lnSpc>
                <a:spcPct val="100000"/>
              </a:lnSpc>
              <a:spcBef>
                <a:spcPts val="615"/>
              </a:spcBef>
              <a:buAutoNum type="alphaUcPeriod"/>
              <a:tabLst>
                <a:tab pos="710565" algn="l"/>
              </a:tabLst>
            </a:pPr>
            <a:r>
              <a:rPr sz="1400" spc="75" dirty="0">
                <a:latin typeface="Times New Roman"/>
                <a:cs typeface="Times New Roman"/>
              </a:rPr>
              <a:t>The</a:t>
            </a:r>
            <a:r>
              <a:rPr sz="1400" spc="190" dirty="0">
                <a:latin typeface="Times New Roman"/>
                <a:cs typeface="Times New Roman"/>
              </a:rPr>
              <a:t> </a:t>
            </a:r>
            <a:r>
              <a:rPr sz="1400" spc="55" dirty="0">
                <a:latin typeface="Times New Roman"/>
                <a:cs typeface="Times New Roman"/>
              </a:rPr>
              <a:t>potential</a:t>
            </a:r>
            <a:r>
              <a:rPr sz="1400" spc="195" dirty="0">
                <a:latin typeface="Times New Roman"/>
                <a:cs typeface="Times New Roman"/>
              </a:rPr>
              <a:t> </a:t>
            </a:r>
            <a:r>
              <a:rPr sz="1400" dirty="0">
                <a:latin typeface="Times New Roman"/>
                <a:cs typeface="Times New Roman"/>
              </a:rPr>
              <a:t>energy</a:t>
            </a:r>
            <a:r>
              <a:rPr sz="1400" spc="200" dirty="0">
                <a:latin typeface="Times New Roman"/>
                <a:cs typeface="Times New Roman"/>
              </a:rPr>
              <a:t> </a:t>
            </a:r>
            <a:r>
              <a:rPr sz="1400" spc="-10" dirty="0">
                <a:latin typeface="Times New Roman"/>
                <a:cs typeface="Times New Roman"/>
              </a:rPr>
              <a:t>decreases.</a:t>
            </a:r>
            <a:endParaRPr sz="1400">
              <a:latin typeface="Times New Roman"/>
              <a:cs typeface="Times New Roman"/>
            </a:endParaRPr>
          </a:p>
          <a:p>
            <a:pPr marL="384175" marR="8255" indent="-213360">
              <a:lnSpc>
                <a:spcPct val="106700"/>
              </a:lnSpc>
              <a:spcBef>
                <a:spcPts val="994"/>
              </a:spcBef>
              <a:buAutoNum type="arabicPeriod"/>
              <a:tabLst>
                <a:tab pos="384175" algn="l"/>
              </a:tabLst>
            </a:pPr>
            <a:r>
              <a:rPr sz="1400" dirty="0">
                <a:latin typeface="Times New Roman"/>
                <a:cs typeface="Times New Roman"/>
              </a:rPr>
              <a:t>How</a:t>
            </a:r>
            <a:r>
              <a:rPr sz="1400" spc="330" dirty="0">
                <a:latin typeface="Times New Roman"/>
                <a:cs typeface="Times New Roman"/>
              </a:rPr>
              <a:t> </a:t>
            </a:r>
            <a:r>
              <a:rPr sz="1400" dirty="0">
                <a:latin typeface="Times New Roman"/>
                <a:cs typeface="Times New Roman"/>
              </a:rPr>
              <a:t>does</a:t>
            </a:r>
            <a:r>
              <a:rPr sz="1400" spc="330" dirty="0">
                <a:latin typeface="Times New Roman"/>
                <a:cs typeface="Times New Roman"/>
              </a:rPr>
              <a:t> </a:t>
            </a:r>
            <a:r>
              <a:rPr sz="1400" spc="70" dirty="0">
                <a:latin typeface="Times New Roman"/>
                <a:cs typeface="Times New Roman"/>
              </a:rPr>
              <a:t>the</a:t>
            </a:r>
            <a:r>
              <a:rPr sz="1400" spc="330" dirty="0">
                <a:latin typeface="Times New Roman"/>
                <a:cs typeface="Times New Roman"/>
              </a:rPr>
              <a:t> </a:t>
            </a:r>
            <a:r>
              <a:rPr sz="1400" dirty="0">
                <a:latin typeface="Times New Roman"/>
                <a:cs typeface="Times New Roman"/>
              </a:rPr>
              <a:t>mass</a:t>
            </a:r>
            <a:r>
              <a:rPr sz="1400" spc="335" dirty="0">
                <a:latin typeface="Times New Roman"/>
                <a:cs typeface="Times New Roman"/>
              </a:rPr>
              <a:t> </a:t>
            </a:r>
            <a:r>
              <a:rPr sz="1400" dirty="0">
                <a:latin typeface="Times New Roman"/>
                <a:cs typeface="Times New Roman"/>
              </a:rPr>
              <a:t>of</a:t>
            </a:r>
            <a:r>
              <a:rPr sz="1400" spc="330" dirty="0">
                <a:latin typeface="Times New Roman"/>
                <a:cs typeface="Times New Roman"/>
              </a:rPr>
              <a:t> </a:t>
            </a:r>
            <a:r>
              <a:rPr sz="1400" spc="70" dirty="0">
                <a:latin typeface="Times New Roman"/>
                <a:cs typeface="Times New Roman"/>
              </a:rPr>
              <a:t>the</a:t>
            </a:r>
            <a:r>
              <a:rPr sz="1400" spc="330" dirty="0">
                <a:latin typeface="Times New Roman"/>
                <a:cs typeface="Times New Roman"/>
              </a:rPr>
              <a:t> </a:t>
            </a:r>
            <a:r>
              <a:rPr sz="1400" dirty="0">
                <a:latin typeface="Times New Roman"/>
                <a:cs typeface="Times New Roman"/>
              </a:rPr>
              <a:t>resulting</a:t>
            </a:r>
            <a:r>
              <a:rPr sz="1400" spc="335" dirty="0">
                <a:latin typeface="Times New Roman"/>
                <a:cs typeface="Times New Roman"/>
              </a:rPr>
              <a:t> </a:t>
            </a:r>
            <a:r>
              <a:rPr sz="1400" dirty="0">
                <a:latin typeface="Times New Roman"/>
                <a:cs typeface="Times New Roman"/>
              </a:rPr>
              <a:t>helium</a:t>
            </a:r>
            <a:r>
              <a:rPr sz="1400" spc="330" dirty="0">
                <a:latin typeface="Times New Roman"/>
                <a:cs typeface="Times New Roman"/>
              </a:rPr>
              <a:t> </a:t>
            </a:r>
            <a:r>
              <a:rPr sz="1400" dirty="0">
                <a:latin typeface="Times New Roman"/>
                <a:cs typeface="Times New Roman"/>
              </a:rPr>
              <a:t>nucleus</a:t>
            </a:r>
            <a:r>
              <a:rPr sz="1400" spc="330" dirty="0">
                <a:latin typeface="Times New Roman"/>
                <a:cs typeface="Times New Roman"/>
              </a:rPr>
              <a:t> </a:t>
            </a:r>
            <a:r>
              <a:rPr sz="1400" dirty="0">
                <a:latin typeface="Times New Roman"/>
                <a:cs typeface="Times New Roman"/>
              </a:rPr>
              <a:t>compare</a:t>
            </a:r>
            <a:r>
              <a:rPr sz="1400" spc="335" dirty="0">
                <a:latin typeface="Times New Roman"/>
                <a:cs typeface="Times New Roman"/>
              </a:rPr>
              <a:t> </a:t>
            </a:r>
            <a:r>
              <a:rPr sz="1400" spc="75" dirty="0">
                <a:latin typeface="Times New Roman"/>
                <a:cs typeface="Times New Roman"/>
              </a:rPr>
              <a:t>to</a:t>
            </a:r>
            <a:r>
              <a:rPr sz="1400" spc="330" dirty="0">
                <a:latin typeface="Times New Roman"/>
                <a:cs typeface="Times New Roman"/>
              </a:rPr>
              <a:t> </a:t>
            </a:r>
            <a:r>
              <a:rPr sz="1400" spc="70" dirty="0">
                <a:latin typeface="Times New Roman"/>
                <a:cs typeface="Times New Roman"/>
              </a:rPr>
              <a:t>the</a:t>
            </a:r>
            <a:r>
              <a:rPr sz="1400" spc="330" dirty="0">
                <a:latin typeface="Times New Roman"/>
                <a:cs typeface="Times New Roman"/>
              </a:rPr>
              <a:t> </a:t>
            </a:r>
            <a:r>
              <a:rPr sz="1400" spc="50" dirty="0">
                <a:latin typeface="Times New Roman"/>
                <a:cs typeface="Times New Roman"/>
              </a:rPr>
              <a:t>sum</a:t>
            </a:r>
            <a:r>
              <a:rPr sz="1400" spc="335" dirty="0">
                <a:latin typeface="Times New Roman"/>
                <a:cs typeface="Times New Roman"/>
              </a:rPr>
              <a:t> </a:t>
            </a:r>
            <a:r>
              <a:rPr sz="1400" dirty="0">
                <a:latin typeface="Times New Roman"/>
                <a:cs typeface="Times New Roman"/>
              </a:rPr>
              <a:t>of</a:t>
            </a:r>
            <a:r>
              <a:rPr sz="1400" spc="330" dirty="0">
                <a:latin typeface="Times New Roman"/>
                <a:cs typeface="Times New Roman"/>
              </a:rPr>
              <a:t> </a:t>
            </a:r>
            <a:r>
              <a:rPr sz="1400" spc="70" dirty="0">
                <a:latin typeface="Times New Roman"/>
                <a:cs typeface="Times New Roman"/>
              </a:rPr>
              <a:t>the</a:t>
            </a:r>
            <a:r>
              <a:rPr sz="1400" spc="330" dirty="0">
                <a:latin typeface="Times New Roman"/>
                <a:cs typeface="Times New Roman"/>
              </a:rPr>
              <a:t> </a:t>
            </a:r>
            <a:r>
              <a:rPr sz="1400" dirty="0">
                <a:latin typeface="Times New Roman"/>
                <a:cs typeface="Times New Roman"/>
              </a:rPr>
              <a:t>masses</a:t>
            </a:r>
            <a:r>
              <a:rPr sz="1400" spc="335" dirty="0">
                <a:latin typeface="Times New Roman"/>
                <a:cs typeface="Times New Roman"/>
              </a:rPr>
              <a:t> </a:t>
            </a:r>
            <a:r>
              <a:rPr sz="1400" dirty="0">
                <a:latin typeface="Times New Roman"/>
                <a:cs typeface="Times New Roman"/>
              </a:rPr>
              <a:t>of</a:t>
            </a:r>
            <a:r>
              <a:rPr sz="1400" spc="330" dirty="0">
                <a:latin typeface="Times New Roman"/>
                <a:cs typeface="Times New Roman"/>
              </a:rPr>
              <a:t> </a:t>
            </a:r>
            <a:r>
              <a:rPr sz="1400" spc="70" dirty="0">
                <a:latin typeface="Times New Roman"/>
                <a:cs typeface="Times New Roman"/>
              </a:rPr>
              <a:t>the</a:t>
            </a:r>
            <a:r>
              <a:rPr sz="1400" spc="330" dirty="0">
                <a:latin typeface="Times New Roman"/>
                <a:cs typeface="Times New Roman"/>
              </a:rPr>
              <a:t> </a:t>
            </a:r>
            <a:r>
              <a:rPr sz="1400" spc="-20" dirty="0">
                <a:latin typeface="Times New Roman"/>
                <a:cs typeface="Times New Roman"/>
              </a:rPr>
              <a:t>four </a:t>
            </a:r>
            <a:r>
              <a:rPr sz="1400" spc="50" dirty="0">
                <a:latin typeface="Times New Roman"/>
                <a:cs typeface="Times New Roman"/>
              </a:rPr>
              <a:t>protons</a:t>
            </a:r>
            <a:r>
              <a:rPr sz="1400" spc="204" dirty="0">
                <a:latin typeface="Times New Roman"/>
                <a:cs typeface="Times New Roman"/>
              </a:rPr>
              <a:t> </a:t>
            </a:r>
            <a:r>
              <a:rPr sz="1400" dirty="0">
                <a:latin typeface="Times New Roman"/>
                <a:cs typeface="Times New Roman"/>
              </a:rPr>
              <a:t>before</a:t>
            </a:r>
            <a:r>
              <a:rPr sz="1400" spc="210" dirty="0">
                <a:latin typeface="Times New Roman"/>
                <a:cs typeface="Times New Roman"/>
              </a:rPr>
              <a:t> </a:t>
            </a:r>
            <a:r>
              <a:rPr sz="1400" spc="70" dirty="0">
                <a:latin typeface="Times New Roman"/>
                <a:cs typeface="Times New Roman"/>
              </a:rPr>
              <a:t>the</a:t>
            </a:r>
            <a:r>
              <a:rPr sz="1400" spc="204" dirty="0">
                <a:latin typeface="Times New Roman"/>
                <a:cs typeface="Times New Roman"/>
              </a:rPr>
              <a:t> </a:t>
            </a:r>
            <a:r>
              <a:rPr sz="1400" dirty="0">
                <a:latin typeface="Times New Roman"/>
                <a:cs typeface="Times New Roman"/>
              </a:rPr>
              <a:t>fusion?</a:t>
            </a:r>
            <a:r>
              <a:rPr sz="1400" spc="395" dirty="0">
                <a:latin typeface="Times New Roman"/>
                <a:cs typeface="Times New Roman"/>
              </a:rPr>
              <a:t> </a:t>
            </a:r>
            <a:r>
              <a:rPr sz="1400" dirty="0">
                <a:latin typeface="Times New Roman"/>
                <a:cs typeface="Times New Roman"/>
              </a:rPr>
              <a:t>(Choose</a:t>
            </a:r>
            <a:r>
              <a:rPr sz="1400" spc="210" dirty="0">
                <a:latin typeface="Times New Roman"/>
                <a:cs typeface="Times New Roman"/>
              </a:rPr>
              <a:t> </a:t>
            </a:r>
            <a:r>
              <a:rPr sz="1400" dirty="0">
                <a:latin typeface="Times New Roman"/>
                <a:cs typeface="Times New Roman"/>
              </a:rPr>
              <a:t>one</a:t>
            </a:r>
            <a:r>
              <a:rPr sz="1400" spc="210" dirty="0">
                <a:latin typeface="Times New Roman"/>
                <a:cs typeface="Times New Roman"/>
              </a:rPr>
              <a:t> </a:t>
            </a:r>
            <a:r>
              <a:rPr sz="1400" spc="70" dirty="0">
                <a:latin typeface="Times New Roman"/>
                <a:cs typeface="Times New Roman"/>
              </a:rPr>
              <a:t>and</a:t>
            </a:r>
            <a:r>
              <a:rPr sz="1400" spc="204" dirty="0">
                <a:latin typeface="Times New Roman"/>
                <a:cs typeface="Times New Roman"/>
              </a:rPr>
              <a:t> </a:t>
            </a:r>
            <a:r>
              <a:rPr sz="1400" spc="-10" dirty="0">
                <a:latin typeface="Times New Roman"/>
                <a:cs typeface="Times New Roman"/>
              </a:rPr>
              <a:t>explain)</a:t>
            </a:r>
            <a:endParaRPr sz="1400">
              <a:latin typeface="Times New Roman"/>
              <a:cs typeface="Times New Roman"/>
            </a:endParaRPr>
          </a:p>
          <a:p>
            <a:pPr marL="710565" lvl="1" indent="-257175">
              <a:lnSpc>
                <a:spcPct val="100000"/>
              </a:lnSpc>
              <a:spcBef>
                <a:spcPts val="1110"/>
              </a:spcBef>
              <a:buAutoNum type="alphaUcPeriod"/>
              <a:tabLst>
                <a:tab pos="710565" algn="l"/>
              </a:tabLst>
            </a:pPr>
            <a:r>
              <a:rPr sz="1400" spc="75" dirty="0">
                <a:latin typeface="Times New Roman"/>
                <a:cs typeface="Times New Roman"/>
              </a:rPr>
              <a:t>The</a:t>
            </a:r>
            <a:r>
              <a:rPr sz="1400" spc="195" dirty="0">
                <a:latin typeface="Times New Roman"/>
                <a:cs typeface="Times New Roman"/>
              </a:rPr>
              <a:t> </a:t>
            </a:r>
            <a:r>
              <a:rPr sz="1400" dirty="0">
                <a:latin typeface="Times New Roman"/>
                <a:cs typeface="Times New Roman"/>
              </a:rPr>
              <a:t>helium</a:t>
            </a:r>
            <a:r>
              <a:rPr sz="1400" spc="210" dirty="0">
                <a:latin typeface="Times New Roman"/>
                <a:cs typeface="Times New Roman"/>
              </a:rPr>
              <a:t> </a:t>
            </a:r>
            <a:r>
              <a:rPr sz="1400" dirty="0">
                <a:latin typeface="Times New Roman"/>
                <a:cs typeface="Times New Roman"/>
              </a:rPr>
              <a:t>nucleus</a:t>
            </a:r>
            <a:r>
              <a:rPr sz="1400" spc="200" dirty="0">
                <a:latin typeface="Times New Roman"/>
                <a:cs typeface="Times New Roman"/>
              </a:rPr>
              <a:t> </a:t>
            </a:r>
            <a:r>
              <a:rPr sz="1400" spc="50" dirty="0">
                <a:latin typeface="Times New Roman"/>
                <a:cs typeface="Times New Roman"/>
              </a:rPr>
              <a:t>has</a:t>
            </a:r>
            <a:r>
              <a:rPr sz="1400" spc="200" dirty="0">
                <a:latin typeface="Times New Roman"/>
                <a:cs typeface="Times New Roman"/>
              </a:rPr>
              <a:t> </a:t>
            </a:r>
            <a:r>
              <a:rPr sz="1400" dirty="0">
                <a:latin typeface="Times New Roman"/>
                <a:cs typeface="Times New Roman"/>
              </a:rPr>
              <a:t>more</a:t>
            </a:r>
            <a:r>
              <a:rPr sz="1400" spc="200" dirty="0">
                <a:latin typeface="Times New Roman"/>
                <a:cs typeface="Times New Roman"/>
              </a:rPr>
              <a:t> </a:t>
            </a:r>
            <a:r>
              <a:rPr sz="1400" dirty="0">
                <a:latin typeface="Times New Roman"/>
                <a:cs typeface="Times New Roman"/>
              </a:rPr>
              <a:t>mass</a:t>
            </a:r>
            <a:r>
              <a:rPr sz="1400" spc="200" dirty="0">
                <a:latin typeface="Times New Roman"/>
                <a:cs typeface="Times New Roman"/>
              </a:rPr>
              <a:t> </a:t>
            </a:r>
            <a:r>
              <a:rPr sz="1400" spc="95" dirty="0">
                <a:latin typeface="Times New Roman"/>
                <a:cs typeface="Times New Roman"/>
              </a:rPr>
              <a:t>than</a:t>
            </a:r>
            <a:r>
              <a:rPr sz="1400" spc="195"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dirty="0">
                <a:latin typeface="Times New Roman"/>
                <a:cs typeface="Times New Roman"/>
              </a:rPr>
              <a:t>four</a:t>
            </a:r>
            <a:r>
              <a:rPr sz="1400" spc="210" dirty="0">
                <a:latin typeface="Times New Roman"/>
                <a:cs typeface="Times New Roman"/>
              </a:rPr>
              <a:t> </a:t>
            </a:r>
            <a:r>
              <a:rPr sz="1400" spc="55" dirty="0">
                <a:latin typeface="Times New Roman"/>
                <a:cs typeface="Times New Roman"/>
              </a:rPr>
              <a:t>protons</a:t>
            </a:r>
            <a:r>
              <a:rPr sz="1400" spc="200" dirty="0">
                <a:latin typeface="Times New Roman"/>
                <a:cs typeface="Times New Roman"/>
              </a:rPr>
              <a:t> </a:t>
            </a:r>
            <a:r>
              <a:rPr sz="1400" spc="-10" dirty="0">
                <a:latin typeface="Times New Roman"/>
                <a:cs typeface="Times New Roman"/>
              </a:rPr>
              <a:t>combined.</a:t>
            </a:r>
            <a:endParaRPr sz="1400">
              <a:latin typeface="Times New Roman"/>
              <a:cs typeface="Times New Roman"/>
            </a:endParaRPr>
          </a:p>
          <a:p>
            <a:pPr marL="710565" lvl="1" indent="-249554">
              <a:lnSpc>
                <a:spcPct val="100000"/>
              </a:lnSpc>
              <a:spcBef>
                <a:spcPts val="610"/>
              </a:spcBef>
              <a:buAutoNum type="alphaUcPeriod"/>
              <a:tabLst>
                <a:tab pos="710565" algn="l"/>
              </a:tabLst>
            </a:pPr>
            <a:r>
              <a:rPr sz="1400" spc="75" dirty="0">
                <a:latin typeface="Times New Roman"/>
                <a:cs typeface="Times New Roman"/>
              </a:rPr>
              <a:t>The</a:t>
            </a:r>
            <a:r>
              <a:rPr sz="1400" spc="200" dirty="0">
                <a:latin typeface="Times New Roman"/>
                <a:cs typeface="Times New Roman"/>
              </a:rPr>
              <a:t> </a:t>
            </a:r>
            <a:r>
              <a:rPr sz="1400" dirty="0">
                <a:latin typeface="Times New Roman"/>
                <a:cs typeface="Times New Roman"/>
              </a:rPr>
              <a:t>helium</a:t>
            </a:r>
            <a:r>
              <a:rPr sz="1400" spc="204" dirty="0">
                <a:latin typeface="Times New Roman"/>
                <a:cs typeface="Times New Roman"/>
              </a:rPr>
              <a:t> </a:t>
            </a:r>
            <a:r>
              <a:rPr sz="1400" dirty="0">
                <a:latin typeface="Times New Roman"/>
                <a:cs typeface="Times New Roman"/>
              </a:rPr>
              <a:t>nucleus</a:t>
            </a:r>
            <a:r>
              <a:rPr sz="1400" spc="204" dirty="0">
                <a:latin typeface="Times New Roman"/>
                <a:cs typeface="Times New Roman"/>
              </a:rPr>
              <a:t> </a:t>
            </a:r>
            <a:r>
              <a:rPr sz="1400" spc="50" dirty="0">
                <a:latin typeface="Times New Roman"/>
                <a:cs typeface="Times New Roman"/>
              </a:rPr>
              <a:t>has</a:t>
            </a:r>
            <a:r>
              <a:rPr sz="1400" spc="200"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dirty="0">
                <a:latin typeface="Times New Roman"/>
                <a:cs typeface="Times New Roman"/>
              </a:rPr>
              <a:t>same</a:t>
            </a:r>
            <a:r>
              <a:rPr sz="1400" spc="204" dirty="0">
                <a:latin typeface="Times New Roman"/>
                <a:cs typeface="Times New Roman"/>
              </a:rPr>
              <a:t> </a:t>
            </a:r>
            <a:r>
              <a:rPr sz="1400" dirty="0">
                <a:latin typeface="Times New Roman"/>
                <a:cs typeface="Times New Roman"/>
              </a:rPr>
              <a:t>mass</a:t>
            </a:r>
            <a:r>
              <a:rPr sz="1400" spc="200" dirty="0">
                <a:latin typeface="Times New Roman"/>
                <a:cs typeface="Times New Roman"/>
              </a:rPr>
              <a:t> </a:t>
            </a:r>
            <a:r>
              <a:rPr sz="1400" dirty="0">
                <a:latin typeface="Times New Roman"/>
                <a:cs typeface="Times New Roman"/>
              </a:rPr>
              <a:t>as</a:t>
            </a:r>
            <a:r>
              <a:rPr sz="1400" spc="200"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dirty="0">
                <a:latin typeface="Times New Roman"/>
                <a:cs typeface="Times New Roman"/>
              </a:rPr>
              <a:t>four</a:t>
            </a:r>
            <a:r>
              <a:rPr sz="1400" spc="204" dirty="0">
                <a:latin typeface="Times New Roman"/>
                <a:cs typeface="Times New Roman"/>
              </a:rPr>
              <a:t> </a:t>
            </a:r>
            <a:r>
              <a:rPr sz="1400" spc="50" dirty="0">
                <a:latin typeface="Times New Roman"/>
                <a:cs typeface="Times New Roman"/>
              </a:rPr>
              <a:t>protons</a:t>
            </a:r>
            <a:r>
              <a:rPr sz="1400" spc="200" dirty="0">
                <a:latin typeface="Times New Roman"/>
                <a:cs typeface="Times New Roman"/>
              </a:rPr>
              <a:t> </a:t>
            </a:r>
            <a:r>
              <a:rPr sz="1400" spc="-10" dirty="0">
                <a:latin typeface="Times New Roman"/>
                <a:cs typeface="Times New Roman"/>
              </a:rPr>
              <a:t>combined.</a:t>
            </a:r>
            <a:endParaRPr sz="1400">
              <a:latin typeface="Times New Roman"/>
              <a:cs typeface="Times New Roman"/>
            </a:endParaRPr>
          </a:p>
          <a:p>
            <a:pPr marL="710565" lvl="1" indent="-252095">
              <a:lnSpc>
                <a:spcPct val="100000"/>
              </a:lnSpc>
              <a:spcBef>
                <a:spcPts val="615"/>
              </a:spcBef>
              <a:buAutoNum type="alphaUcPeriod"/>
              <a:tabLst>
                <a:tab pos="710565" algn="l"/>
              </a:tabLst>
            </a:pPr>
            <a:r>
              <a:rPr sz="1400" spc="75" dirty="0">
                <a:latin typeface="Times New Roman"/>
                <a:cs typeface="Times New Roman"/>
              </a:rPr>
              <a:t>The</a:t>
            </a:r>
            <a:r>
              <a:rPr sz="1400" spc="185" dirty="0">
                <a:latin typeface="Times New Roman"/>
                <a:cs typeface="Times New Roman"/>
              </a:rPr>
              <a:t> </a:t>
            </a:r>
            <a:r>
              <a:rPr sz="1400" dirty="0">
                <a:latin typeface="Times New Roman"/>
                <a:cs typeface="Times New Roman"/>
              </a:rPr>
              <a:t>helium</a:t>
            </a:r>
            <a:r>
              <a:rPr sz="1400" spc="195" dirty="0">
                <a:latin typeface="Times New Roman"/>
                <a:cs typeface="Times New Roman"/>
              </a:rPr>
              <a:t> </a:t>
            </a:r>
            <a:r>
              <a:rPr sz="1400" dirty="0">
                <a:latin typeface="Times New Roman"/>
                <a:cs typeface="Times New Roman"/>
              </a:rPr>
              <a:t>nucleus</a:t>
            </a:r>
            <a:r>
              <a:rPr sz="1400" spc="185" dirty="0">
                <a:latin typeface="Times New Roman"/>
                <a:cs typeface="Times New Roman"/>
              </a:rPr>
              <a:t> </a:t>
            </a:r>
            <a:r>
              <a:rPr sz="1400" spc="50" dirty="0">
                <a:latin typeface="Times New Roman"/>
                <a:cs typeface="Times New Roman"/>
              </a:rPr>
              <a:t>has</a:t>
            </a:r>
            <a:r>
              <a:rPr sz="1400" spc="190" dirty="0">
                <a:latin typeface="Times New Roman"/>
                <a:cs typeface="Times New Roman"/>
              </a:rPr>
              <a:t> </a:t>
            </a:r>
            <a:r>
              <a:rPr sz="1400" dirty="0">
                <a:latin typeface="Times New Roman"/>
                <a:cs typeface="Times New Roman"/>
              </a:rPr>
              <a:t>less</a:t>
            </a:r>
            <a:r>
              <a:rPr sz="1400" spc="190" dirty="0">
                <a:latin typeface="Times New Roman"/>
                <a:cs typeface="Times New Roman"/>
              </a:rPr>
              <a:t> </a:t>
            </a:r>
            <a:r>
              <a:rPr sz="1400" dirty="0">
                <a:latin typeface="Times New Roman"/>
                <a:cs typeface="Times New Roman"/>
              </a:rPr>
              <a:t>mass</a:t>
            </a:r>
            <a:r>
              <a:rPr sz="1400" spc="185" dirty="0">
                <a:latin typeface="Times New Roman"/>
                <a:cs typeface="Times New Roman"/>
              </a:rPr>
              <a:t> </a:t>
            </a:r>
            <a:r>
              <a:rPr sz="1400" spc="95" dirty="0">
                <a:latin typeface="Times New Roman"/>
                <a:cs typeface="Times New Roman"/>
              </a:rPr>
              <a:t>than</a:t>
            </a:r>
            <a:r>
              <a:rPr sz="1400" spc="190" dirty="0">
                <a:latin typeface="Times New Roman"/>
                <a:cs typeface="Times New Roman"/>
              </a:rPr>
              <a:t> </a:t>
            </a:r>
            <a:r>
              <a:rPr sz="1400" spc="70" dirty="0">
                <a:latin typeface="Times New Roman"/>
                <a:cs typeface="Times New Roman"/>
              </a:rPr>
              <a:t>the</a:t>
            </a:r>
            <a:r>
              <a:rPr sz="1400" spc="185" dirty="0">
                <a:latin typeface="Times New Roman"/>
                <a:cs typeface="Times New Roman"/>
              </a:rPr>
              <a:t> </a:t>
            </a:r>
            <a:r>
              <a:rPr sz="1400" dirty="0">
                <a:latin typeface="Times New Roman"/>
                <a:cs typeface="Times New Roman"/>
              </a:rPr>
              <a:t>four</a:t>
            </a:r>
            <a:r>
              <a:rPr sz="1400" spc="195" dirty="0">
                <a:latin typeface="Times New Roman"/>
                <a:cs typeface="Times New Roman"/>
              </a:rPr>
              <a:t> </a:t>
            </a:r>
            <a:r>
              <a:rPr sz="1400" spc="50" dirty="0">
                <a:latin typeface="Times New Roman"/>
                <a:cs typeface="Times New Roman"/>
              </a:rPr>
              <a:t>protons</a:t>
            </a:r>
            <a:r>
              <a:rPr sz="1400" spc="190" dirty="0">
                <a:latin typeface="Times New Roman"/>
                <a:cs typeface="Times New Roman"/>
              </a:rPr>
              <a:t> </a:t>
            </a:r>
            <a:r>
              <a:rPr sz="1400" spc="-10" dirty="0">
                <a:latin typeface="Times New Roman"/>
                <a:cs typeface="Times New Roman"/>
              </a:rPr>
              <a:t>combined.</a:t>
            </a:r>
            <a:endParaRPr sz="1400">
              <a:latin typeface="Times New Roman"/>
              <a:cs typeface="Times New Roman"/>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6270" cy="5220970"/>
          </a:xfrm>
          <a:prstGeom prst="rect">
            <a:avLst/>
          </a:prstGeom>
        </p:spPr>
        <p:txBody>
          <a:bodyPr vert="horz" wrap="square" lIns="0" tIns="12065" rIns="0" bIns="0" rtlCol="0">
            <a:spAutoFit/>
          </a:bodyPr>
          <a:lstStyle/>
          <a:p>
            <a:pPr marL="12700" algn="just">
              <a:lnSpc>
                <a:spcPct val="100000"/>
              </a:lnSpc>
              <a:spcBef>
                <a:spcPts val="95"/>
              </a:spcBef>
              <a:tabLst>
                <a:tab pos="585660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12700" marR="5080" algn="just">
              <a:lnSpc>
                <a:spcPct val="106700"/>
              </a:lnSpc>
            </a:pPr>
            <a:r>
              <a:rPr sz="1400" dirty="0">
                <a:latin typeface="Times New Roman"/>
                <a:cs typeface="Times New Roman"/>
              </a:rPr>
              <a:t>Four</a:t>
            </a:r>
            <a:r>
              <a:rPr sz="1400" spc="120" dirty="0">
                <a:latin typeface="Times New Roman"/>
                <a:cs typeface="Times New Roman"/>
              </a:rPr>
              <a:t> </a:t>
            </a:r>
            <a:r>
              <a:rPr sz="1400" spc="50" dirty="0">
                <a:latin typeface="Times New Roman"/>
                <a:cs typeface="Times New Roman"/>
              </a:rPr>
              <a:t>protons</a:t>
            </a:r>
            <a:r>
              <a:rPr sz="1400" spc="120" dirty="0">
                <a:latin typeface="Times New Roman"/>
                <a:cs typeface="Times New Roman"/>
              </a:rPr>
              <a:t> </a:t>
            </a:r>
            <a:r>
              <a:rPr sz="1400" dirty="0">
                <a:latin typeface="Times New Roman"/>
                <a:cs typeface="Times New Roman"/>
              </a:rPr>
              <a:t>deep</a:t>
            </a:r>
            <a:r>
              <a:rPr sz="1400" spc="125" dirty="0">
                <a:latin typeface="Times New Roman"/>
                <a:cs typeface="Times New Roman"/>
              </a:rPr>
              <a:t> </a:t>
            </a:r>
            <a:r>
              <a:rPr sz="1400" dirty="0">
                <a:latin typeface="Times New Roman"/>
                <a:cs typeface="Times New Roman"/>
              </a:rPr>
              <a:t>within</a:t>
            </a:r>
            <a:r>
              <a:rPr sz="1400" spc="120" dirty="0">
                <a:latin typeface="Times New Roman"/>
                <a:cs typeface="Times New Roman"/>
              </a:rPr>
              <a:t> </a:t>
            </a:r>
            <a:r>
              <a:rPr sz="1400" spc="70" dirty="0">
                <a:latin typeface="Times New Roman"/>
                <a:cs typeface="Times New Roman"/>
              </a:rPr>
              <a:t>the</a:t>
            </a:r>
            <a:r>
              <a:rPr sz="1400" spc="125" dirty="0">
                <a:latin typeface="Times New Roman"/>
                <a:cs typeface="Times New Roman"/>
              </a:rPr>
              <a:t> </a:t>
            </a:r>
            <a:r>
              <a:rPr sz="1400" spc="50" dirty="0">
                <a:latin typeface="Times New Roman"/>
                <a:cs typeface="Times New Roman"/>
              </a:rPr>
              <a:t>sun</a:t>
            </a:r>
            <a:r>
              <a:rPr sz="1400" spc="120" dirty="0">
                <a:latin typeface="Times New Roman"/>
                <a:cs typeface="Times New Roman"/>
              </a:rPr>
              <a:t> </a:t>
            </a:r>
            <a:r>
              <a:rPr sz="1400" dirty="0">
                <a:latin typeface="Times New Roman"/>
                <a:cs typeface="Times New Roman"/>
              </a:rPr>
              <a:t>fuse</a:t>
            </a:r>
            <a:r>
              <a:rPr sz="1400" spc="125" dirty="0">
                <a:latin typeface="Times New Roman"/>
                <a:cs typeface="Times New Roman"/>
              </a:rPr>
              <a:t> </a:t>
            </a:r>
            <a:r>
              <a:rPr sz="1400" spc="55" dirty="0">
                <a:latin typeface="Times New Roman"/>
                <a:cs typeface="Times New Roman"/>
              </a:rPr>
              <a:t>together</a:t>
            </a:r>
            <a:r>
              <a:rPr sz="1400" spc="120" dirty="0">
                <a:latin typeface="Times New Roman"/>
                <a:cs typeface="Times New Roman"/>
              </a:rPr>
              <a:t> </a:t>
            </a:r>
            <a:r>
              <a:rPr sz="1400" spc="75" dirty="0">
                <a:latin typeface="Times New Roman"/>
                <a:cs typeface="Times New Roman"/>
              </a:rPr>
              <a:t>to</a:t>
            </a:r>
            <a:r>
              <a:rPr sz="1400" spc="125" dirty="0">
                <a:latin typeface="Times New Roman"/>
                <a:cs typeface="Times New Roman"/>
              </a:rPr>
              <a:t> </a:t>
            </a:r>
            <a:r>
              <a:rPr sz="1400" dirty="0">
                <a:latin typeface="Times New Roman"/>
                <a:cs typeface="Times New Roman"/>
              </a:rPr>
              <a:t>form</a:t>
            </a:r>
            <a:r>
              <a:rPr sz="1400" spc="120" dirty="0">
                <a:latin typeface="Times New Roman"/>
                <a:cs typeface="Times New Roman"/>
              </a:rPr>
              <a:t> </a:t>
            </a:r>
            <a:r>
              <a:rPr sz="1400" spc="75" dirty="0">
                <a:latin typeface="Times New Roman"/>
                <a:cs typeface="Times New Roman"/>
              </a:rPr>
              <a:t>a</a:t>
            </a:r>
            <a:r>
              <a:rPr sz="1400" spc="125" dirty="0">
                <a:latin typeface="Times New Roman"/>
                <a:cs typeface="Times New Roman"/>
              </a:rPr>
              <a:t> </a:t>
            </a:r>
            <a:r>
              <a:rPr sz="1400" dirty="0">
                <a:latin typeface="Times New Roman"/>
                <a:cs typeface="Times New Roman"/>
              </a:rPr>
              <a:t>helium</a:t>
            </a:r>
            <a:r>
              <a:rPr sz="1400" spc="120" dirty="0">
                <a:latin typeface="Times New Roman"/>
                <a:cs typeface="Times New Roman"/>
              </a:rPr>
              <a:t> </a:t>
            </a:r>
            <a:r>
              <a:rPr sz="1400" dirty="0">
                <a:latin typeface="Times New Roman"/>
                <a:cs typeface="Times New Roman"/>
              </a:rPr>
              <a:t>nucleus,</a:t>
            </a:r>
            <a:r>
              <a:rPr sz="1400" spc="140" dirty="0">
                <a:latin typeface="Times New Roman"/>
                <a:cs typeface="Times New Roman"/>
              </a:rPr>
              <a:t> </a:t>
            </a:r>
            <a:r>
              <a:rPr sz="1400" spc="55" dirty="0">
                <a:latin typeface="Times New Roman"/>
                <a:cs typeface="Times New Roman"/>
              </a:rPr>
              <a:t>emitting</a:t>
            </a:r>
            <a:r>
              <a:rPr sz="1400" spc="125" dirty="0">
                <a:latin typeface="Times New Roman"/>
                <a:cs typeface="Times New Roman"/>
              </a:rPr>
              <a:t> </a:t>
            </a:r>
            <a:r>
              <a:rPr sz="1400" spc="60" dirty="0">
                <a:latin typeface="Times New Roman"/>
                <a:cs typeface="Times New Roman"/>
              </a:rPr>
              <a:t>radiation</a:t>
            </a:r>
            <a:r>
              <a:rPr sz="1400" spc="120" dirty="0">
                <a:latin typeface="Times New Roman"/>
                <a:cs typeface="Times New Roman"/>
              </a:rPr>
              <a:t> </a:t>
            </a:r>
            <a:r>
              <a:rPr sz="1400" dirty="0">
                <a:latin typeface="Times New Roman"/>
                <a:cs typeface="Times New Roman"/>
              </a:rPr>
              <a:t>in</a:t>
            </a:r>
            <a:r>
              <a:rPr sz="1400" spc="125" dirty="0">
                <a:latin typeface="Times New Roman"/>
                <a:cs typeface="Times New Roman"/>
              </a:rPr>
              <a:t> </a:t>
            </a:r>
            <a:r>
              <a:rPr sz="1400" spc="70" dirty="0">
                <a:latin typeface="Times New Roman"/>
                <a:cs typeface="Times New Roman"/>
              </a:rPr>
              <a:t>the</a:t>
            </a:r>
            <a:r>
              <a:rPr sz="1400" spc="120" dirty="0">
                <a:latin typeface="Times New Roman"/>
                <a:cs typeface="Times New Roman"/>
              </a:rPr>
              <a:t> </a:t>
            </a:r>
            <a:r>
              <a:rPr sz="1400" spc="-10" dirty="0">
                <a:latin typeface="Times New Roman"/>
                <a:cs typeface="Times New Roman"/>
              </a:rPr>
              <a:t>process. </a:t>
            </a:r>
            <a:r>
              <a:rPr sz="1400" b="0" i="1" dirty="0">
                <a:latin typeface="Bookman Old Style"/>
                <a:cs typeface="Bookman Old Style"/>
              </a:rPr>
              <a:t>Note:</a:t>
            </a:r>
            <a:r>
              <a:rPr sz="1400" b="0" i="1" spc="385" dirty="0">
                <a:latin typeface="Bookman Old Style"/>
                <a:cs typeface="Bookman Old Style"/>
              </a:rPr>
              <a:t> </a:t>
            </a:r>
            <a:r>
              <a:rPr sz="1400" dirty="0">
                <a:latin typeface="Times New Roman"/>
                <a:cs typeface="Times New Roman"/>
              </a:rPr>
              <a:t>You</a:t>
            </a:r>
            <a:r>
              <a:rPr sz="1400" spc="155" dirty="0">
                <a:latin typeface="Times New Roman"/>
                <a:cs typeface="Times New Roman"/>
              </a:rPr>
              <a:t> </a:t>
            </a:r>
            <a:r>
              <a:rPr sz="1400" dirty="0">
                <a:latin typeface="Times New Roman"/>
                <a:cs typeface="Times New Roman"/>
              </a:rPr>
              <a:t>do</a:t>
            </a:r>
            <a:r>
              <a:rPr sz="1400" spc="155" dirty="0">
                <a:latin typeface="Times New Roman"/>
                <a:cs typeface="Times New Roman"/>
              </a:rPr>
              <a:t> </a:t>
            </a:r>
            <a:r>
              <a:rPr sz="1400" spc="75" dirty="0">
                <a:latin typeface="Times New Roman"/>
                <a:cs typeface="Times New Roman"/>
              </a:rPr>
              <a:t>not</a:t>
            </a:r>
            <a:r>
              <a:rPr sz="1400" spc="155" dirty="0">
                <a:latin typeface="Times New Roman"/>
                <a:cs typeface="Times New Roman"/>
              </a:rPr>
              <a:t> </a:t>
            </a:r>
            <a:r>
              <a:rPr sz="1400" dirty="0">
                <a:latin typeface="Times New Roman"/>
                <a:cs typeface="Times New Roman"/>
              </a:rPr>
              <a:t>have</a:t>
            </a:r>
            <a:r>
              <a:rPr sz="1400" spc="150" dirty="0">
                <a:latin typeface="Times New Roman"/>
                <a:cs typeface="Times New Roman"/>
              </a:rPr>
              <a:t> </a:t>
            </a:r>
            <a:r>
              <a:rPr sz="1400" spc="75" dirty="0">
                <a:latin typeface="Times New Roman"/>
                <a:cs typeface="Times New Roman"/>
              </a:rPr>
              <a:t>to</a:t>
            </a:r>
            <a:r>
              <a:rPr sz="1400" spc="155" dirty="0">
                <a:latin typeface="Times New Roman"/>
                <a:cs typeface="Times New Roman"/>
              </a:rPr>
              <a:t> </a:t>
            </a:r>
            <a:r>
              <a:rPr sz="1400" dirty="0">
                <a:latin typeface="Times New Roman"/>
                <a:cs typeface="Times New Roman"/>
              </a:rPr>
              <a:t>Google</a:t>
            </a:r>
            <a:r>
              <a:rPr sz="1400" spc="155" dirty="0">
                <a:latin typeface="Times New Roman"/>
                <a:cs typeface="Times New Roman"/>
              </a:rPr>
              <a:t> </a:t>
            </a:r>
            <a:r>
              <a:rPr sz="1400" dirty="0">
                <a:latin typeface="Times New Roman"/>
                <a:cs typeface="Times New Roman"/>
              </a:rPr>
              <a:t>any</a:t>
            </a:r>
            <a:r>
              <a:rPr sz="1400" spc="155" dirty="0">
                <a:latin typeface="Times New Roman"/>
                <a:cs typeface="Times New Roman"/>
              </a:rPr>
              <a:t> </a:t>
            </a:r>
            <a:r>
              <a:rPr sz="1400" spc="55" dirty="0">
                <a:latin typeface="Times New Roman"/>
                <a:cs typeface="Times New Roman"/>
              </a:rPr>
              <a:t>trivia</a:t>
            </a:r>
            <a:r>
              <a:rPr sz="1400" spc="155" dirty="0">
                <a:latin typeface="Times New Roman"/>
                <a:cs typeface="Times New Roman"/>
              </a:rPr>
              <a:t> </a:t>
            </a:r>
            <a:r>
              <a:rPr sz="1400" spc="80" dirty="0">
                <a:latin typeface="Times New Roman"/>
                <a:cs typeface="Times New Roman"/>
              </a:rPr>
              <a:t>about</a:t>
            </a:r>
            <a:r>
              <a:rPr sz="1400" spc="155" dirty="0">
                <a:latin typeface="Times New Roman"/>
                <a:cs typeface="Times New Roman"/>
              </a:rPr>
              <a:t> </a:t>
            </a:r>
            <a:r>
              <a:rPr sz="1400" spc="50" dirty="0">
                <a:latin typeface="Times New Roman"/>
                <a:cs typeface="Times New Roman"/>
              </a:rPr>
              <a:t>protons,</a:t>
            </a:r>
            <a:r>
              <a:rPr sz="1400" spc="160" dirty="0">
                <a:latin typeface="Times New Roman"/>
                <a:cs typeface="Times New Roman"/>
              </a:rPr>
              <a:t> </a:t>
            </a:r>
            <a:r>
              <a:rPr sz="1400" dirty="0">
                <a:latin typeface="Times New Roman"/>
                <a:cs typeface="Times New Roman"/>
              </a:rPr>
              <a:t>or</a:t>
            </a:r>
            <a:r>
              <a:rPr sz="1400" spc="155" dirty="0">
                <a:latin typeface="Times New Roman"/>
                <a:cs typeface="Times New Roman"/>
              </a:rPr>
              <a:t> </a:t>
            </a:r>
            <a:r>
              <a:rPr sz="1400" dirty="0">
                <a:latin typeface="Times New Roman"/>
                <a:cs typeface="Times New Roman"/>
              </a:rPr>
              <a:t>helium</a:t>
            </a:r>
            <a:r>
              <a:rPr sz="1400" spc="155" dirty="0">
                <a:latin typeface="Times New Roman"/>
                <a:cs typeface="Times New Roman"/>
              </a:rPr>
              <a:t> </a:t>
            </a:r>
            <a:r>
              <a:rPr sz="1400" dirty="0">
                <a:latin typeface="Times New Roman"/>
                <a:cs typeface="Times New Roman"/>
              </a:rPr>
              <a:t>nuclei,</a:t>
            </a:r>
            <a:r>
              <a:rPr sz="1400" spc="160" dirty="0">
                <a:latin typeface="Times New Roman"/>
                <a:cs typeface="Times New Roman"/>
              </a:rPr>
              <a:t> </a:t>
            </a:r>
            <a:r>
              <a:rPr sz="1400" spc="75" dirty="0">
                <a:latin typeface="Times New Roman"/>
                <a:cs typeface="Times New Roman"/>
              </a:rPr>
              <a:t>to</a:t>
            </a:r>
            <a:r>
              <a:rPr sz="1400" spc="155" dirty="0">
                <a:latin typeface="Times New Roman"/>
                <a:cs typeface="Times New Roman"/>
              </a:rPr>
              <a:t> </a:t>
            </a:r>
            <a:r>
              <a:rPr sz="1400" dirty="0">
                <a:latin typeface="Times New Roman"/>
                <a:cs typeface="Times New Roman"/>
              </a:rPr>
              <a:t>answer</a:t>
            </a:r>
            <a:r>
              <a:rPr sz="1400" spc="155" dirty="0">
                <a:latin typeface="Times New Roman"/>
                <a:cs typeface="Times New Roman"/>
              </a:rPr>
              <a:t> </a:t>
            </a:r>
            <a:r>
              <a:rPr sz="1400" spc="55" dirty="0">
                <a:latin typeface="Times New Roman"/>
                <a:cs typeface="Times New Roman"/>
              </a:rPr>
              <a:t>this</a:t>
            </a:r>
            <a:r>
              <a:rPr sz="1400" spc="150" dirty="0">
                <a:latin typeface="Times New Roman"/>
                <a:cs typeface="Times New Roman"/>
              </a:rPr>
              <a:t> </a:t>
            </a:r>
            <a:r>
              <a:rPr sz="1400" dirty="0">
                <a:latin typeface="Times New Roman"/>
                <a:cs typeface="Times New Roman"/>
              </a:rPr>
              <a:t>question.</a:t>
            </a:r>
            <a:r>
              <a:rPr sz="1400" spc="360" dirty="0">
                <a:latin typeface="Times New Roman"/>
                <a:cs typeface="Times New Roman"/>
              </a:rPr>
              <a:t> </a:t>
            </a:r>
            <a:r>
              <a:rPr sz="1400" spc="50" dirty="0">
                <a:latin typeface="Times New Roman"/>
                <a:cs typeface="Times New Roman"/>
              </a:rPr>
              <a:t>The </a:t>
            </a:r>
            <a:r>
              <a:rPr sz="1400" dirty="0">
                <a:latin typeface="Times New Roman"/>
                <a:cs typeface="Times New Roman"/>
              </a:rPr>
              <a:t>fact</a:t>
            </a:r>
            <a:r>
              <a:rPr sz="1400" spc="225" dirty="0">
                <a:latin typeface="Times New Roman"/>
                <a:cs typeface="Times New Roman"/>
              </a:rPr>
              <a:t> </a:t>
            </a:r>
            <a:r>
              <a:rPr sz="1400" spc="114" dirty="0">
                <a:latin typeface="Times New Roman"/>
                <a:cs typeface="Times New Roman"/>
              </a:rPr>
              <a:t>that</a:t>
            </a:r>
            <a:r>
              <a:rPr sz="1400" spc="235" dirty="0">
                <a:latin typeface="Times New Roman"/>
                <a:cs typeface="Times New Roman"/>
              </a:rPr>
              <a:t> </a:t>
            </a:r>
            <a:r>
              <a:rPr sz="1400" spc="65" dirty="0">
                <a:latin typeface="Times New Roman"/>
                <a:cs typeface="Times New Roman"/>
              </a:rPr>
              <a:t>they</a:t>
            </a:r>
            <a:r>
              <a:rPr sz="1400" spc="229" dirty="0">
                <a:latin typeface="Times New Roman"/>
                <a:cs typeface="Times New Roman"/>
              </a:rPr>
              <a:t> </a:t>
            </a:r>
            <a:r>
              <a:rPr sz="1400" dirty="0">
                <a:latin typeface="Times New Roman"/>
                <a:cs typeface="Times New Roman"/>
              </a:rPr>
              <a:t>fuse</a:t>
            </a:r>
            <a:r>
              <a:rPr sz="1400" spc="229" dirty="0">
                <a:latin typeface="Times New Roman"/>
                <a:cs typeface="Times New Roman"/>
              </a:rPr>
              <a:t> </a:t>
            </a:r>
            <a:r>
              <a:rPr sz="1400" dirty="0">
                <a:latin typeface="Times New Roman"/>
                <a:cs typeface="Times New Roman"/>
              </a:rPr>
              <a:t>tells</a:t>
            </a:r>
            <a:r>
              <a:rPr sz="1400" spc="229" dirty="0">
                <a:latin typeface="Times New Roman"/>
                <a:cs typeface="Times New Roman"/>
              </a:rPr>
              <a:t> </a:t>
            </a:r>
            <a:r>
              <a:rPr sz="1400" dirty="0">
                <a:latin typeface="Times New Roman"/>
                <a:cs typeface="Times New Roman"/>
              </a:rPr>
              <a:t>you</a:t>
            </a:r>
            <a:r>
              <a:rPr sz="1400" spc="235" dirty="0">
                <a:latin typeface="Times New Roman"/>
                <a:cs typeface="Times New Roman"/>
              </a:rPr>
              <a:t> </a:t>
            </a:r>
            <a:r>
              <a:rPr sz="1400" dirty="0">
                <a:latin typeface="Times New Roman"/>
                <a:cs typeface="Times New Roman"/>
              </a:rPr>
              <a:t>everything</a:t>
            </a:r>
            <a:r>
              <a:rPr sz="1400" spc="235" dirty="0">
                <a:latin typeface="Times New Roman"/>
                <a:cs typeface="Times New Roman"/>
              </a:rPr>
              <a:t> </a:t>
            </a:r>
            <a:r>
              <a:rPr sz="1400" dirty="0">
                <a:latin typeface="Times New Roman"/>
                <a:cs typeface="Times New Roman"/>
              </a:rPr>
              <a:t>you</a:t>
            </a:r>
            <a:r>
              <a:rPr sz="1400" spc="235" dirty="0">
                <a:latin typeface="Times New Roman"/>
                <a:cs typeface="Times New Roman"/>
              </a:rPr>
              <a:t> </a:t>
            </a:r>
            <a:r>
              <a:rPr sz="1400" spc="-10" dirty="0">
                <a:latin typeface="Times New Roman"/>
                <a:cs typeface="Times New Roman"/>
              </a:rPr>
              <a:t>need.</a:t>
            </a:r>
            <a:endParaRPr sz="1400">
              <a:latin typeface="Times New Roman"/>
              <a:cs typeface="Times New Roman"/>
            </a:endParaRPr>
          </a:p>
          <a:p>
            <a:pPr marL="384175" marR="6985" indent="-213360">
              <a:lnSpc>
                <a:spcPct val="106700"/>
              </a:lnSpc>
              <a:spcBef>
                <a:spcPts val="1595"/>
              </a:spcBef>
              <a:buAutoNum type="arabicPeriod"/>
              <a:tabLst>
                <a:tab pos="384175" algn="l"/>
              </a:tabLst>
            </a:pPr>
            <a:r>
              <a:rPr sz="1400" spc="105" dirty="0">
                <a:latin typeface="Times New Roman"/>
                <a:cs typeface="Times New Roman"/>
              </a:rPr>
              <a:t>What</a:t>
            </a:r>
            <a:r>
              <a:rPr sz="1400" spc="295" dirty="0">
                <a:latin typeface="Times New Roman"/>
                <a:cs typeface="Times New Roman"/>
              </a:rPr>
              <a:t> </a:t>
            </a:r>
            <a:r>
              <a:rPr sz="1400" dirty="0">
                <a:latin typeface="Times New Roman"/>
                <a:cs typeface="Times New Roman"/>
              </a:rPr>
              <a:t>effect</a:t>
            </a:r>
            <a:r>
              <a:rPr sz="1400" spc="295" dirty="0">
                <a:latin typeface="Times New Roman"/>
                <a:cs typeface="Times New Roman"/>
              </a:rPr>
              <a:t> </a:t>
            </a:r>
            <a:r>
              <a:rPr sz="1400" dirty="0">
                <a:latin typeface="Times New Roman"/>
                <a:cs typeface="Times New Roman"/>
              </a:rPr>
              <a:t>does</a:t>
            </a:r>
            <a:r>
              <a:rPr sz="1400" spc="300" dirty="0">
                <a:latin typeface="Times New Roman"/>
                <a:cs typeface="Times New Roman"/>
              </a:rPr>
              <a:t> </a:t>
            </a:r>
            <a:r>
              <a:rPr sz="1400" dirty="0">
                <a:latin typeface="Times New Roman"/>
                <a:cs typeface="Times New Roman"/>
              </a:rPr>
              <a:t>fusing</a:t>
            </a:r>
            <a:r>
              <a:rPr sz="1400" spc="295" dirty="0">
                <a:latin typeface="Times New Roman"/>
                <a:cs typeface="Times New Roman"/>
              </a:rPr>
              <a:t> </a:t>
            </a:r>
            <a:r>
              <a:rPr sz="1400" dirty="0">
                <a:latin typeface="Times New Roman"/>
                <a:cs typeface="Times New Roman"/>
              </a:rPr>
              <a:t>have</a:t>
            </a:r>
            <a:r>
              <a:rPr sz="1400" spc="300" dirty="0">
                <a:latin typeface="Times New Roman"/>
                <a:cs typeface="Times New Roman"/>
              </a:rPr>
              <a:t> </a:t>
            </a:r>
            <a:r>
              <a:rPr sz="1400" dirty="0">
                <a:latin typeface="Times New Roman"/>
                <a:cs typeface="Times New Roman"/>
              </a:rPr>
              <a:t>on</a:t>
            </a:r>
            <a:r>
              <a:rPr sz="1400" spc="295" dirty="0">
                <a:latin typeface="Times New Roman"/>
                <a:cs typeface="Times New Roman"/>
              </a:rPr>
              <a:t> </a:t>
            </a:r>
            <a:r>
              <a:rPr sz="1400" spc="70" dirty="0">
                <a:latin typeface="Times New Roman"/>
                <a:cs typeface="Times New Roman"/>
              </a:rPr>
              <a:t>the</a:t>
            </a:r>
            <a:r>
              <a:rPr sz="1400" spc="295" dirty="0">
                <a:latin typeface="Times New Roman"/>
                <a:cs typeface="Times New Roman"/>
              </a:rPr>
              <a:t> </a:t>
            </a:r>
            <a:r>
              <a:rPr sz="1400" spc="55" dirty="0">
                <a:latin typeface="Times New Roman"/>
                <a:cs typeface="Times New Roman"/>
              </a:rPr>
              <a:t>potential</a:t>
            </a:r>
            <a:r>
              <a:rPr sz="1400" spc="300" dirty="0">
                <a:latin typeface="Times New Roman"/>
                <a:cs typeface="Times New Roman"/>
              </a:rPr>
              <a:t> </a:t>
            </a:r>
            <a:r>
              <a:rPr sz="1400" dirty="0">
                <a:latin typeface="Times New Roman"/>
                <a:cs typeface="Times New Roman"/>
              </a:rPr>
              <a:t>energy</a:t>
            </a:r>
            <a:r>
              <a:rPr sz="1400" spc="295" dirty="0">
                <a:latin typeface="Times New Roman"/>
                <a:cs typeface="Times New Roman"/>
              </a:rPr>
              <a:t> </a:t>
            </a:r>
            <a:r>
              <a:rPr sz="1400" dirty="0">
                <a:latin typeface="Times New Roman"/>
                <a:cs typeface="Times New Roman"/>
              </a:rPr>
              <a:t>of</a:t>
            </a:r>
            <a:r>
              <a:rPr sz="1400" spc="300" dirty="0">
                <a:latin typeface="Times New Roman"/>
                <a:cs typeface="Times New Roman"/>
              </a:rPr>
              <a:t> </a:t>
            </a:r>
            <a:r>
              <a:rPr sz="1400" spc="70" dirty="0">
                <a:latin typeface="Times New Roman"/>
                <a:cs typeface="Times New Roman"/>
              </a:rPr>
              <a:t>the</a:t>
            </a:r>
            <a:r>
              <a:rPr sz="1400" spc="295" dirty="0">
                <a:latin typeface="Times New Roman"/>
                <a:cs typeface="Times New Roman"/>
              </a:rPr>
              <a:t> </a:t>
            </a:r>
            <a:r>
              <a:rPr sz="1400" dirty="0">
                <a:latin typeface="Times New Roman"/>
                <a:cs typeface="Times New Roman"/>
              </a:rPr>
              <a:t>four-particle</a:t>
            </a:r>
            <a:r>
              <a:rPr sz="1400" spc="295" dirty="0">
                <a:latin typeface="Times New Roman"/>
                <a:cs typeface="Times New Roman"/>
              </a:rPr>
              <a:t> </a:t>
            </a:r>
            <a:r>
              <a:rPr sz="1400" dirty="0">
                <a:latin typeface="Times New Roman"/>
                <a:cs typeface="Times New Roman"/>
              </a:rPr>
              <a:t>system?</a:t>
            </a:r>
            <a:r>
              <a:rPr sz="1400" spc="150" dirty="0">
                <a:latin typeface="Times New Roman"/>
                <a:cs typeface="Times New Roman"/>
              </a:rPr>
              <a:t>  </a:t>
            </a:r>
            <a:r>
              <a:rPr sz="1400" dirty="0">
                <a:latin typeface="Times New Roman"/>
                <a:cs typeface="Times New Roman"/>
              </a:rPr>
              <a:t>(Choose</a:t>
            </a:r>
            <a:r>
              <a:rPr sz="1400" spc="295" dirty="0">
                <a:latin typeface="Times New Roman"/>
                <a:cs typeface="Times New Roman"/>
              </a:rPr>
              <a:t> </a:t>
            </a:r>
            <a:r>
              <a:rPr sz="1400" dirty="0">
                <a:latin typeface="Times New Roman"/>
                <a:cs typeface="Times New Roman"/>
              </a:rPr>
              <a:t>one</a:t>
            </a:r>
            <a:r>
              <a:rPr sz="1400" spc="300" dirty="0">
                <a:latin typeface="Times New Roman"/>
                <a:cs typeface="Times New Roman"/>
              </a:rPr>
              <a:t> </a:t>
            </a:r>
            <a:r>
              <a:rPr sz="1400" spc="45" dirty="0">
                <a:latin typeface="Times New Roman"/>
                <a:cs typeface="Times New Roman"/>
              </a:rPr>
              <a:t>and </a:t>
            </a:r>
            <a:r>
              <a:rPr sz="1400" spc="-10" dirty="0">
                <a:latin typeface="Times New Roman"/>
                <a:cs typeface="Times New Roman"/>
              </a:rPr>
              <a:t>explain.)</a:t>
            </a:r>
            <a:endParaRPr sz="1400">
              <a:latin typeface="Times New Roman"/>
              <a:cs typeface="Times New Roman"/>
            </a:endParaRPr>
          </a:p>
          <a:p>
            <a:pPr marL="710565" lvl="1" indent="-257175">
              <a:lnSpc>
                <a:spcPct val="100000"/>
              </a:lnSpc>
              <a:spcBef>
                <a:spcPts val="1110"/>
              </a:spcBef>
              <a:buAutoNum type="alphaUcPeriod"/>
              <a:tabLst>
                <a:tab pos="710565" algn="l"/>
              </a:tabLst>
            </a:pPr>
            <a:r>
              <a:rPr sz="1400" spc="75" dirty="0">
                <a:latin typeface="Times New Roman"/>
                <a:cs typeface="Times New Roman"/>
              </a:rPr>
              <a:t>The</a:t>
            </a:r>
            <a:r>
              <a:rPr sz="1400" spc="185" dirty="0">
                <a:latin typeface="Times New Roman"/>
                <a:cs typeface="Times New Roman"/>
              </a:rPr>
              <a:t> </a:t>
            </a:r>
            <a:r>
              <a:rPr sz="1400" spc="55" dirty="0">
                <a:latin typeface="Times New Roman"/>
                <a:cs typeface="Times New Roman"/>
              </a:rPr>
              <a:t>potential</a:t>
            </a:r>
            <a:r>
              <a:rPr sz="1400" spc="200" dirty="0">
                <a:latin typeface="Times New Roman"/>
                <a:cs typeface="Times New Roman"/>
              </a:rPr>
              <a:t> </a:t>
            </a:r>
            <a:r>
              <a:rPr sz="1400" dirty="0">
                <a:latin typeface="Times New Roman"/>
                <a:cs typeface="Times New Roman"/>
              </a:rPr>
              <a:t>energy</a:t>
            </a:r>
            <a:r>
              <a:rPr sz="1400" spc="195" dirty="0">
                <a:latin typeface="Times New Roman"/>
                <a:cs typeface="Times New Roman"/>
              </a:rPr>
              <a:t> </a:t>
            </a:r>
            <a:r>
              <a:rPr sz="1400" spc="-10" dirty="0">
                <a:latin typeface="Times New Roman"/>
                <a:cs typeface="Times New Roman"/>
              </a:rPr>
              <a:t>increases.</a:t>
            </a:r>
            <a:endParaRPr sz="1400">
              <a:latin typeface="Times New Roman"/>
              <a:cs typeface="Times New Roman"/>
            </a:endParaRPr>
          </a:p>
          <a:p>
            <a:pPr marL="710565" lvl="1" indent="-249554">
              <a:lnSpc>
                <a:spcPct val="100000"/>
              </a:lnSpc>
              <a:spcBef>
                <a:spcPts val="610"/>
              </a:spcBef>
              <a:buAutoNum type="alphaUcPeriod"/>
              <a:tabLst>
                <a:tab pos="710565" algn="l"/>
              </a:tabLst>
            </a:pPr>
            <a:r>
              <a:rPr sz="1400" spc="75" dirty="0">
                <a:latin typeface="Times New Roman"/>
                <a:cs typeface="Times New Roman"/>
              </a:rPr>
              <a:t>The</a:t>
            </a:r>
            <a:r>
              <a:rPr sz="1400" spc="204" dirty="0">
                <a:latin typeface="Times New Roman"/>
                <a:cs typeface="Times New Roman"/>
              </a:rPr>
              <a:t> </a:t>
            </a:r>
            <a:r>
              <a:rPr sz="1400" spc="55" dirty="0">
                <a:latin typeface="Times New Roman"/>
                <a:cs typeface="Times New Roman"/>
              </a:rPr>
              <a:t>potential</a:t>
            </a:r>
            <a:r>
              <a:rPr sz="1400" spc="210" dirty="0">
                <a:latin typeface="Times New Roman"/>
                <a:cs typeface="Times New Roman"/>
              </a:rPr>
              <a:t> </a:t>
            </a:r>
            <a:r>
              <a:rPr sz="1400" dirty="0">
                <a:latin typeface="Times New Roman"/>
                <a:cs typeface="Times New Roman"/>
              </a:rPr>
              <a:t>energy</a:t>
            </a:r>
            <a:r>
              <a:rPr sz="1400" spc="215" dirty="0">
                <a:latin typeface="Times New Roman"/>
                <a:cs typeface="Times New Roman"/>
              </a:rPr>
              <a:t> </a:t>
            </a:r>
            <a:r>
              <a:rPr sz="1400" dirty="0">
                <a:latin typeface="Times New Roman"/>
                <a:cs typeface="Times New Roman"/>
              </a:rPr>
              <a:t>stays</a:t>
            </a:r>
            <a:r>
              <a:rPr sz="1400" spc="210" dirty="0">
                <a:latin typeface="Times New Roman"/>
                <a:cs typeface="Times New Roman"/>
              </a:rPr>
              <a:t> </a:t>
            </a:r>
            <a:r>
              <a:rPr sz="1400" spc="70" dirty="0">
                <a:latin typeface="Times New Roman"/>
                <a:cs typeface="Times New Roman"/>
              </a:rPr>
              <a:t>the</a:t>
            </a:r>
            <a:r>
              <a:rPr sz="1400" spc="210" dirty="0">
                <a:latin typeface="Times New Roman"/>
                <a:cs typeface="Times New Roman"/>
              </a:rPr>
              <a:t> </a:t>
            </a:r>
            <a:r>
              <a:rPr sz="1400" spc="-10" dirty="0">
                <a:latin typeface="Times New Roman"/>
                <a:cs typeface="Times New Roman"/>
              </a:rPr>
              <a:t>same.</a:t>
            </a:r>
            <a:endParaRPr sz="1400">
              <a:latin typeface="Times New Roman"/>
              <a:cs typeface="Times New Roman"/>
            </a:endParaRPr>
          </a:p>
          <a:p>
            <a:pPr marL="710565" lvl="1" indent="-252095">
              <a:lnSpc>
                <a:spcPct val="100000"/>
              </a:lnSpc>
              <a:spcBef>
                <a:spcPts val="615"/>
              </a:spcBef>
              <a:buAutoNum type="alphaUcPeriod"/>
              <a:tabLst>
                <a:tab pos="710565" algn="l"/>
              </a:tabLst>
            </a:pPr>
            <a:r>
              <a:rPr sz="1400" spc="75" dirty="0">
                <a:latin typeface="Times New Roman"/>
                <a:cs typeface="Times New Roman"/>
              </a:rPr>
              <a:t>The</a:t>
            </a:r>
            <a:r>
              <a:rPr sz="1400" spc="190" dirty="0">
                <a:latin typeface="Times New Roman"/>
                <a:cs typeface="Times New Roman"/>
              </a:rPr>
              <a:t> </a:t>
            </a:r>
            <a:r>
              <a:rPr sz="1400" spc="55" dirty="0">
                <a:latin typeface="Times New Roman"/>
                <a:cs typeface="Times New Roman"/>
              </a:rPr>
              <a:t>potential</a:t>
            </a:r>
            <a:r>
              <a:rPr sz="1400" spc="195" dirty="0">
                <a:latin typeface="Times New Roman"/>
                <a:cs typeface="Times New Roman"/>
              </a:rPr>
              <a:t> </a:t>
            </a:r>
            <a:r>
              <a:rPr sz="1400" dirty="0">
                <a:latin typeface="Times New Roman"/>
                <a:cs typeface="Times New Roman"/>
              </a:rPr>
              <a:t>energy</a:t>
            </a:r>
            <a:r>
              <a:rPr sz="1400" spc="200" dirty="0">
                <a:latin typeface="Times New Roman"/>
                <a:cs typeface="Times New Roman"/>
              </a:rPr>
              <a:t> </a:t>
            </a:r>
            <a:r>
              <a:rPr sz="1400" spc="-10" dirty="0">
                <a:latin typeface="Times New Roman"/>
                <a:cs typeface="Times New Roman"/>
              </a:rPr>
              <a:t>decreases.</a:t>
            </a:r>
            <a:endParaRPr sz="1400">
              <a:latin typeface="Times New Roman"/>
              <a:cs typeface="Times New Roman"/>
            </a:endParaRPr>
          </a:p>
          <a:p>
            <a:pPr lvl="1">
              <a:lnSpc>
                <a:spcPct val="100000"/>
              </a:lnSpc>
              <a:spcBef>
                <a:spcPts val="295"/>
              </a:spcBef>
              <a:buFont typeface="Times New Roman"/>
              <a:buAutoNum type="alphaUcPeriod"/>
            </a:pPr>
            <a:endParaRPr sz="1400">
              <a:latin typeface="Times New Roman"/>
              <a:cs typeface="Times New Roman"/>
            </a:endParaRPr>
          </a:p>
          <a:p>
            <a:pPr marL="372745">
              <a:lnSpc>
                <a:spcPct val="100000"/>
              </a:lnSpc>
              <a:tabLst>
                <a:tab pos="1335405" algn="l"/>
              </a:tabLst>
            </a:pPr>
            <a:r>
              <a:rPr sz="1400" b="1" spc="-10" dirty="0">
                <a:latin typeface="Georgia"/>
                <a:cs typeface="Georgia"/>
              </a:rPr>
              <a:t>Solution:</a:t>
            </a:r>
            <a:r>
              <a:rPr sz="1400" b="1" dirty="0">
                <a:latin typeface="Georgia"/>
                <a:cs typeface="Georgia"/>
              </a:rPr>
              <a:t>	</a:t>
            </a:r>
            <a:r>
              <a:rPr sz="1400" spc="25" dirty="0">
                <a:latin typeface="Times New Roman"/>
                <a:cs typeface="Times New Roman"/>
              </a:rPr>
              <a:t>C</a:t>
            </a:r>
            <a:endParaRPr sz="1400">
              <a:latin typeface="Times New Roman"/>
              <a:cs typeface="Times New Roman"/>
            </a:endParaRPr>
          </a:p>
          <a:p>
            <a:pPr>
              <a:lnSpc>
                <a:spcPct val="100000"/>
              </a:lnSpc>
              <a:spcBef>
                <a:spcPts val="185"/>
              </a:spcBef>
            </a:pPr>
            <a:endParaRPr sz="1400">
              <a:latin typeface="Times New Roman"/>
              <a:cs typeface="Times New Roman"/>
            </a:endParaRPr>
          </a:p>
          <a:p>
            <a:pPr marL="384175" marR="8255" indent="-213360">
              <a:lnSpc>
                <a:spcPct val="106700"/>
              </a:lnSpc>
              <a:buAutoNum type="arabicPeriod" startAt="2"/>
              <a:tabLst>
                <a:tab pos="384175" algn="l"/>
              </a:tabLst>
            </a:pPr>
            <a:r>
              <a:rPr sz="1400" dirty="0">
                <a:latin typeface="Times New Roman"/>
                <a:cs typeface="Times New Roman"/>
              </a:rPr>
              <a:t>How</a:t>
            </a:r>
            <a:r>
              <a:rPr sz="1400" spc="330" dirty="0">
                <a:latin typeface="Times New Roman"/>
                <a:cs typeface="Times New Roman"/>
              </a:rPr>
              <a:t> </a:t>
            </a:r>
            <a:r>
              <a:rPr sz="1400" dirty="0">
                <a:latin typeface="Times New Roman"/>
                <a:cs typeface="Times New Roman"/>
              </a:rPr>
              <a:t>does</a:t>
            </a:r>
            <a:r>
              <a:rPr sz="1400" spc="330" dirty="0">
                <a:latin typeface="Times New Roman"/>
                <a:cs typeface="Times New Roman"/>
              </a:rPr>
              <a:t> </a:t>
            </a:r>
            <a:r>
              <a:rPr sz="1400" spc="70" dirty="0">
                <a:latin typeface="Times New Roman"/>
                <a:cs typeface="Times New Roman"/>
              </a:rPr>
              <a:t>the</a:t>
            </a:r>
            <a:r>
              <a:rPr sz="1400" spc="330" dirty="0">
                <a:latin typeface="Times New Roman"/>
                <a:cs typeface="Times New Roman"/>
              </a:rPr>
              <a:t> </a:t>
            </a:r>
            <a:r>
              <a:rPr sz="1400" dirty="0">
                <a:latin typeface="Times New Roman"/>
                <a:cs typeface="Times New Roman"/>
              </a:rPr>
              <a:t>mass</a:t>
            </a:r>
            <a:r>
              <a:rPr sz="1400" spc="335" dirty="0">
                <a:latin typeface="Times New Roman"/>
                <a:cs typeface="Times New Roman"/>
              </a:rPr>
              <a:t> </a:t>
            </a:r>
            <a:r>
              <a:rPr sz="1400" dirty="0">
                <a:latin typeface="Times New Roman"/>
                <a:cs typeface="Times New Roman"/>
              </a:rPr>
              <a:t>of</a:t>
            </a:r>
            <a:r>
              <a:rPr sz="1400" spc="330" dirty="0">
                <a:latin typeface="Times New Roman"/>
                <a:cs typeface="Times New Roman"/>
              </a:rPr>
              <a:t> </a:t>
            </a:r>
            <a:r>
              <a:rPr sz="1400" spc="70" dirty="0">
                <a:latin typeface="Times New Roman"/>
                <a:cs typeface="Times New Roman"/>
              </a:rPr>
              <a:t>the</a:t>
            </a:r>
            <a:r>
              <a:rPr sz="1400" spc="330" dirty="0">
                <a:latin typeface="Times New Roman"/>
                <a:cs typeface="Times New Roman"/>
              </a:rPr>
              <a:t> </a:t>
            </a:r>
            <a:r>
              <a:rPr sz="1400" dirty="0">
                <a:latin typeface="Times New Roman"/>
                <a:cs typeface="Times New Roman"/>
              </a:rPr>
              <a:t>resulting</a:t>
            </a:r>
            <a:r>
              <a:rPr sz="1400" spc="335" dirty="0">
                <a:latin typeface="Times New Roman"/>
                <a:cs typeface="Times New Roman"/>
              </a:rPr>
              <a:t> </a:t>
            </a:r>
            <a:r>
              <a:rPr sz="1400" dirty="0">
                <a:latin typeface="Times New Roman"/>
                <a:cs typeface="Times New Roman"/>
              </a:rPr>
              <a:t>helium</a:t>
            </a:r>
            <a:r>
              <a:rPr sz="1400" spc="330" dirty="0">
                <a:latin typeface="Times New Roman"/>
                <a:cs typeface="Times New Roman"/>
              </a:rPr>
              <a:t> </a:t>
            </a:r>
            <a:r>
              <a:rPr sz="1400" dirty="0">
                <a:latin typeface="Times New Roman"/>
                <a:cs typeface="Times New Roman"/>
              </a:rPr>
              <a:t>nucleus</a:t>
            </a:r>
            <a:r>
              <a:rPr sz="1400" spc="330" dirty="0">
                <a:latin typeface="Times New Roman"/>
                <a:cs typeface="Times New Roman"/>
              </a:rPr>
              <a:t> </a:t>
            </a:r>
            <a:r>
              <a:rPr sz="1400" dirty="0">
                <a:latin typeface="Times New Roman"/>
                <a:cs typeface="Times New Roman"/>
              </a:rPr>
              <a:t>compare</a:t>
            </a:r>
            <a:r>
              <a:rPr sz="1400" spc="335" dirty="0">
                <a:latin typeface="Times New Roman"/>
                <a:cs typeface="Times New Roman"/>
              </a:rPr>
              <a:t> </a:t>
            </a:r>
            <a:r>
              <a:rPr sz="1400" spc="75" dirty="0">
                <a:latin typeface="Times New Roman"/>
                <a:cs typeface="Times New Roman"/>
              </a:rPr>
              <a:t>to</a:t>
            </a:r>
            <a:r>
              <a:rPr sz="1400" spc="330" dirty="0">
                <a:latin typeface="Times New Roman"/>
                <a:cs typeface="Times New Roman"/>
              </a:rPr>
              <a:t> </a:t>
            </a:r>
            <a:r>
              <a:rPr sz="1400" spc="70" dirty="0">
                <a:latin typeface="Times New Roman"/>
                <a:cs typeface="Times New Roman"/>
              </a:rPr>
              <a:t>the</a:t>
            </a:r>
            <a:r>
              <a:rPr sz="1400" spc="330" dirty="0">
                <a:latin typeface="Times New Roman"/>
                <a:cs typeface="Times New Roman"/>
              </a:rPr>
              <a:t> </a:t>
            </a:r>
            <a:r>
              <a:rPr sz="1400" spc="50" dirty="0">
                <a:latin typeface="Times New Roman"/>
                <a:cs typeface="Times New Roman"/>
              </a:rPr>
              <a:t>sum</a:t>
            </a:r>
            <a:r>
              <a:rPr sz="1400" spc="335" dirty="0">
                <a:latin typeface="Times New Roman"/>
                <a:cs typeface="Times New Roman"/>
              </a:rPr>
              <a:t> </a:t>
            </a:r>
            <a:r>
              <a:rPr sz="1400" dirty="0">
                <a:latin typeface="Times New Roman"/>
                <a:cs typeface="Times New Roman"/>
              </a:rPr>
              <a:t>of</a:t>
            </a:r>
            <a:r>
              <a:rPr sz="1400" spc="330" dirty="0">
                <a:latin typeface="Times New Roman"/>
                <a:cs typeface="Times New Roman"/>
              </a:rPr>
              <a:t> </a:t>
            </a:r>
            <a:r>
              <a:rPr sz="1400" spc="70" dirty="0">
                <a:latin typeface="Times New Roman"/>
                <a:cs typeface="Times New Roman"/>
              </a:rPr>
              <a:t>the</a:t>
            </a:r>
            <a:r>
              <a:rPr sz="1400" spc="330" dirty="0">
                <a:latin typeface="Times New Roman"/>
                <a:cs typeface="Times New Roman"/>
              </a:rPr>
              <a:t> </a:t>
            </a:r>
            <a:r>
              <a:rPr sz="1400" dirty="0">
                <a:latin typeface="Times New Roman"/>
                <a:cs typeface="Times New Roman"/>
              </a:rPr>
              <a:t>masses</a:t>
            </a:r>
            <a:r>
              <a:rPr sz="1400" spc="335" dirty="0">
                <a:latin typeface="Times New Roman"/>
                <a:cs typeface="Times New Roman"/>
              </a:rPr>
              <a:t> </a:t>
            </a:r>
            <a:r>
              <a:rPr sz="1400" dirty="0">
                <a:latin typeface="Times New Roman"/>
                <a:cs typeface="Times New Roman"/>
              </a:rPr>
              <a:t>of</a:t>
            </a:r>
            <a:r>
              <a:rPr sz="1400" spc="330" dirty="0">
                <a:latin typeface="Times New Roman"/>
                <a:cs typeface="Times New Roman"/>
              </a:rPr>
              <a:t> </a:t>
            </a:r>
            <a:r>
              <a:rPr sz="1400" spc="70" dirty="0">
                <a:latin typeface="Times New Roman"/>
                <a:cs typeface="Times New Roman"/>
              </a:rPr>
              <a:t>the</a:t>
            </a:r>
            <a:r>
              <a:rPr sz="1400" spc="330" dirty="0">
                <a:latin typeface="Times New Roman"/>
                <a:cs typeface="Times New Roman"/>
              </a:rPr>
              <a:t> </a:t>
            </a:r>
            <a:r>
              <a:rPr sz="1400" spc="-20" dirty="0">
                <a:latin typeface="Times New Roman"/>
                <a:cs typeface="Times New Roman"/>
              </a:rPr>
              <a:t>four </a:t>
            </a:r>
            <a:r>
              <a:rPr sz="1400" spc="50" dirty="0">
                <a:latin typeface="Times New Roman"/>
                <a:cs typeface="Times New Roman"/>
              </a:rPr>
              <a:t>protons</a:t>
            </a:r>
            <a:r>
              <a:rPr sz="1400" spc="204" dirty="0">
                <a:latin typeface="Times New Roman"/>
                <a:cs typeface="Times New Roman"/>
              </a:rPr>
              <a:t> </a:t>
            </a:r>
            <a:r>
              <a:rPr sz="1400" dirty="0">
                <a:latin typeface="Times New Roman"/>
                <a:cs typeface="Times New Roman"/>
              </a:rPr>
              <a:t>before</a:t>
            </a:r>
            <a:r>
              <a:rPr sz="1400" spc="210" dirty="0">
                <a:latin typeface="Times New Roman"/>
                <a:cs typeface="Times New Roman"/>
              </a:rPr>
              <a:t> </a:t>
            </a:r>
            <a:r>
              <a:rPr sz="1400" spc="70" dirty="0">
                <a:latin typeface="Times New Roman"/>
                <a:cs typeface="Times New Roman"/>
              </a:rPr>
              <a:t>the</a:t>
            </a:r>
            <a:r>
              <a:rPr sz="1400" spc="204" dirty="0">
                <a:latin typeface="Times New Roman"/>
                <a:cs typeface="Times New Roman"/>
              </a:rPr>
              <a:t> </a:t>
            </a:r>
            <a:r>
              <a:rPr sz="1400" dirty="0">
                <a:latin typeface="Times New Roman"/>
                <a:cs typeface="Times New Roman"/>
              </a:rPr>
              <a:t>fusion?</a:t>
            </a:r>
            <a:r>
              <a:rPr sz="1400" spc="395" dirty="0">
                <a:latin typeface="Times New Roman"/>
                <a:cs typeface="Times New Roman"/>
              </a:rPr>
              <a:t> </a:t>
            </a:r>
            <a:r>
              <a:rPr sz="1400" dirty="0">
                <a:latin typeface="Times New Roman"/>
                <a:cs typeface="Times New Roman"/>
              </a:rPr>
              <a:t>(Choose</a:t>
            </a:r>
            <a:r>
              <a:rPr sz="1400" spc="210" dirty="0">
                <a:latin typeface="Times New Roman"/>
                <a:cs typeface="Times New Roman"/>
              </a:rPr>
              <a:t> </a:t>
            </a:r>
            <a:r>
              <a:rPr sz="1400" dirty="0">
                <a:latin typeface="Times New Roman"/>
                <a:cs typeface="Times New Roman"/>
              </a:rPr>
              <a:t>one</a:t>
            </a:r>
            <a:r>
              <a:rPr sz="1400" spc="210" dirty="0">
                <a:latin typeface="Times New Roman"/>
                <a:cs typeface="Times New Roman"/>
              </a:rPr>
              <a:t> </a:t>
            </a:r>
            <a:r>
              <a:rPr sz="1400" spc="70" dirty="0">
                <a:latin typeface="Times New Roman"/>
                <a:cs typeface="Times New Roman"/>
              </a:rPr>
              <a:t>and</a:t>
            </a:r>
            <a:r>
              <a:rPr sz="1400" spc="204" dirty="0">
                <a:latin typeface="Times New Roman"/>
                <a:cs typeface="Times New Roman"/>
              </a:rPr>
              <a:t> </a:t>
            </a:r>
            <a:r>
              <a:rPr sz="1400" spc="-10" dirty="0">
                <a:latin typeface="Times New Roman"/>
                <a:cs typeface="Times New Roman"/>
              </a:rPr>
              <a:t>explain)</a:t>
            </a:r>
            <a:endParaRPr sz="1400">
              <a:latin typeface="Times New Roman"/>
              <a:cs typeface="Times New Roman"/>
            </a:endParaRPr>
          </a:p>
          <a:p>
            <a:pPr marL="710565" lvl="1" indent="-257175">
              <a:lnSpc>
                <a:spcPct val="100000"/>
              </a:lnSpc>
              <a:spcBef>
                <a:spcPts val="1110"/>
              </a:spcBef>
              <a:buAutoNum type="alphaUcPeriod"/>
              <a:tabLst>
                <a:tab pos="710565" algn="l"/>
              </a:tabLst>
            </a:pPr>
            <a:r>
              <a:rPr sz="1400" spc="75" dirty="0">
                <a:latin typeface="Times New Roman"/>
                <a:cs typeface="Times New Roman"/>
              </a:rPr>
              <a:t>The</a:t>
            </a:r>
            <a:r>
              <a:rPr sz="1400" spc="195" dirty="0">
                <a:latin typeface="Times New Roman"/>
                <a:cs typeface="Times New Roman"/>
              </a:rPr>
              <a:t> </a:t>
            </a:r>
            <a:r>
              <a:rPr sz="1400" dirty="0">
                <a:latin typeface="Times New Roman"/>
                <a:cs typeface="Times New Roman"/>
              </a:rPr>
              <a:t>helium</a:t>
            </a:r>
            <a:r>
              <a:rPr sz="1400" spc="210" dirty="0">
                <a:latin typeface="Times New Roman"/>
                <a:cs typeface="Times New Roman"/>
              </a:rPr>
              <a:t> </a:t>
            </a:r>
            <a:r>
              <a:rPr sz="1400" dirty="0">
                <a:latin typeface="Times New Roman"/>
                <a:cs typeface="Times New Roman"/>
              </a:rPr>
              <a:t>nucleus</a:t>
            </a:r>
            <a:r>
              <a:rPr sz="1400" spc="200" dirty="0">
                <a:latin typeface="Times New Roman"/>
                <a:cs typeface="Times New Roman"/>
              </a:rPr>
              <a:t> </a:t>
            </a:r>
            <a:r>
              <a:rPr sz="1400" spc="50" dirty="0">
                <a:latin typeface="Times New Roman"/>
                <a:cs typeface="Times New Roman"/>
              </a:rPr>
              <a:t>has</a:t>
            </a:r>
            <a:r>
              <a:rPr sz="1400" spc="200" dirty="0">
                <a:latin typeface="Times New Roman"/>
                <a:cs typeface="Times New Roman"/>
              </a:rPr>
              <a:t> </a:t>
            </a:r>
            <a:r>
              <a:rPr sz="1400" dirty="0">
                <a:latin typeface="Times New Roman"/>
                <a:cs typeface="Times New Roman"/>
              </a:rPr>
              <a:t>more</a:t>
            </a:r>
            <a:r>
              <a:rPr sz="1400" spc="200" dirty="0">
                <a:latin typeface="Times New Roman"/>
                <a:cs typeface="Times New Roman"/>
              </a:rPr>
              <a:t> </a:t>
            </a:r>
            <a:r>
              <a:rPr sz="1400" dirty="0">
                <a:latin typeface="Times New Roman"/>
                <a:cs typeface="Times New Roman"/>
              </a:rPr>
              <a:t>mass</a:t>
            </a:r>
            <a:r>
              <a:rPr sz="1400" spc="200" dirty="0">
                <a:latin typeface="Times New Roman"/>
                <a:cs typeface="Times New Roman"/>
              </a:rPr>
              <a:t> </a:t>
            </a:r>
            <a:r>
              <a:rPr sz="1400" spc="95" dirty="0">
                <a:latin typeface="Times New Roman"/>
                <a:cs typeface="Times New Roman"/>
              </a:rPr>
              <a:t>than</a:t>
            </a:r>
            <a:r>
              <a:rPr sz="1400" spc="195"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dirty="0">
                <a:latin typeface="Times New Roman"/>
                <a:cs typeface="Times New Roman"/>
              </a:rPr>
              <a:t>four</a:t>
            </a:r>
            <a:r>
              <a:rPr sz="1400" spc="210" dirty="0">
                <a:latin typeface="Times New Roman"/>
                <a:cs typeface="Times New Roman"/>
              </a:rPr>
              <a:t> </a:t>
            </a:r>
            <a:r>
              <a:rPr sz="1400" spc="55" dirty="0">
                <a:latin typeface="Times New Roman"/>
                <a:cs typeface="Times New Roman"/>
              </a:rPr>
              <a:t>protons</a:t>
            </a:r>
            <a:r>
              <a:rPr sz="1400" spc="200" dirty="0">
                <a:latin typeface="Times New Roman"/>
                <a:cs typeface="Times New Roman"/>
              </a:rPr>
              <a:t> </a:t>
            </a:r>
            <a:r>
              <a:rPr sz="1400" spc="-10" dirty="0">
                <a:latin typeface="Times New Roman"/>
                <a:cs typeface="Times New Roman"/>
              </a:rPr>
              <a:t>combined.</a:t>
            </a:r>
            <a:endParaRPr sz="1400">
              <a:latin typeface="Times New Roman"/>
              <a:cs typeface="Times New Roman"/>
            </a:endParaRPr>
          </a:p>
          <a:p>
            <a:pPr marL="710565" lvl="1" indent="-249554">
              <a:lnSpc>
                <a:spcPct val="100000"/>
              </a:lnSpc>
              <a:spcBef>
                <a:spcPts val="610"/>
              </a:spcBef>
              <a:buAutoNum type="alphaUcPeriod"/>
              <a:tabLst>
                <a:tab pos="710565" algn="l"/>
              </a:tabLst>
            </a:pPr>
            <a:r>
              <a:rPr sz="1400" spc="75" dirty="0">
                <a:latin typeface="Times New Roman"/>
                <a:cs typeface="Times New Roman"/>
              </a:rPr>
              <a:t>The</a:t>
            </a:r>
            <a:r>
              <a:rPr sz="1400" spc="200" dirty="0">
                <a:latin typeface="Times New Roman"/>
                <a:cs typeface="Times New Roman"/>
              </a:rPr>
              <a:t> </a:t>
            </a:r>
            <a:r>
              <a:rPr sz="1400" dirty="0">
                <a:latin typeface="Times New Roman"/>
                <a:cs typeface="Times New Roman"/>
              </a:rPr>
              <a:t>helium</a:t>
            </a:r>
            <a:r>
              <a:rPr sz="1400" spc="204" dirty="0">
                <a:latin typeface="Times New Roman"/>
                <a:cs typeface="Times New Roman"/>
              </a:rPr>
              <a:t> </a:t>
            </a:r>
            <a:r>
              <a:rPr sz="1400" dirty="0">
                <a:latin typeface="Times New Roman"/>
                <a:cs typeface="Times New Roman"/>
              </a:rPr>
              <a:t>nucleus</a:t>
            </a:r>
            <a:r>
              <a:rPr sz="1400" spc="204" dirty="0">
                <a:latin typeface="Times New Roman"/>
                <a:cs typeface="Times New Roman"/>
              </a:rPr>
              <a:t> </a:t>
            </a:r>
            <a:r>
              <a:rPr sz="1400" spc="50" dirty="0">
                <a:latin typeface="Times New Roman"/>
                <a:cs typeface="Times New Roman"/>
              </a:rPr>
              <a:t>has</a:t>
            </a:r>
            <a:r>
              <a:rPr sz="1400" spc="200"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dirty="0">
                <a:latin typeface="Times New Roman"/>
                <a:cs typeface="Times New Roman"/>
              </a:rPr>
              <a:t>same</a:t>
            </a:r>
            <a:r>
              <a:rPr sz="1400" spc="204" dirty="0">
                <a:latin typeface="Times New Roman"/>
                <a:cs typeface="Times New Roman"/>
              </a:rPr>
              <a:t> </a:t>
            </a:r>
            <a:r>
              <a:rPr sz="1400" dirty="0">
                <a:latin typeface="Times New Roman"/>
                <a:cs typeface="Times New Roman"/>
              </a:rPr>
              <a:t>mass</a:t>
            </a:r>
            <a:r>
              <a:rPr sz="1400" spc="200" dirty="0">
                <a:latin typeface="Times New Roman"/>
                <a:cs typeface="Times New Roman"/>
              </a:rPr>
              <a:t> </a:t>
            </a:r>
            <a:r>
              <a:rPr sz="1400" dirty="0">
                <a:latin typeface="Times New Roman"/>
                <a:cs typeface="Times New Roman"/>
              </a:rPr>
              <a:t>as</a:t>
            </a:r>
            <a:r>
              <a:rPr sz="1400" spc="200"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dirty="0">
                <a:latin typeface="Times New Roman"/>
                <a:cs typeface="Times New Roman"/>
              </a:rPr>
              <a:t>four</a:t>
            </a:r>
            <a:r>
              <a:rPr sz="1400" spc="204" dirty="0">
                <a:latin typeface="Times New Roman"/>
                <a:cs typeface="Times New Roman"/>
              </a:rPr>
              <a:t> </a:t>
            </a:r>
            <a:r>
              <a:rPr sz="1400" spc="50" dirty="0">
                <a:latin typeface="Times New Roman"/>
                <a:cs typeface="Times New Roman"/>
              </a:rPr>
              <a:t>protons</a:t>
            </a:r>
            <a:r>
              <a:rPr sz="1400" spc="200" dirty="0">
                <a:latin typeface="Times New Roman"/>
                <a:cs typeface="Times New Roman"/>
              </a:rPr>
              <a:t> </a:t>
            </a:r>
            <a:r>
              <a:rPr sz="1400" spc="-10" dirty="0">
                <a:latin typeface="Times New Roman"/>
                <a:cs typeface="Times New Roman"/>
              </a:rPr>
              <a:t>combined.</a:t>
            </a:r>
            <a:endParaRPr sz="1400">
              <a:latin typeface="Times New Roman"/>
              <a:cs typeface="Times New Roman"/>
            </a:endParaRPr>
          </a:p>
          <a:p>
            <a:pPr marL="710565" lvl="1" indent="-252095">
              <a:lnSpc>
                <a:spcPct val="100000"/>
              </a:lnSpc>
              <a:spcBef>
                <a:spcPts val="610"/>
              </a:spcBef>
              <a:buAutoNum type="alphaUcPeriod"/>
              <a:tabLst>
                <a:tab pos="710565" algn="l"/>
              </a:tabLst>
            </a:pPr>
            <a:r>
              <a:rPr sz="1400" spc="75" dirty="0">
                <a:latin typeface="Times New Roman"/>
                <a:cs typeface="Times New Roman"/>
              </a:rPr>
              <a:t>The</a:t>
            </a:r>
            <a:r>
              <a:rPr sz="1400" spc="185" dirty="0">
                <a:latin typeface="Times New Roman"/>
                <a:cs typeface="Times New Roman"/>
              </a:rPr>
              <a:t> </a:t>
            </a:r>
            <a:r>
              <a:rPr sz="1400" dirty="0">
                <a:latin typeface="Times New Roman"/>
                <a:cs typeface="Times New Roman"/>
              </a:rPr>
              <a:t>helium</a:t>
            </a:r>
            <a:r>
              <a:rPr sz="1400" spc="195" dirty="0">
                <a:latin typeface="Times New Roman"/>
                <a:cs typeface="Times New Roman"/>
              </a:rPr>
              <a:t> </a:t>
            </a:r>
            <a:r>
              <a:rPr sz="1400" dirty="0">
                <a:latin typeface="Times New Roman"/>
                <a:cs typeface="Times New Roman"/>
              </a:rPr>
              <a:t>nucleus</a:t>
            </a:r>
            <a:r>
              <a:rPr sz="1400" spc="185" dirty="0">
                <a:latin typeface="Times New Roman"/>
                <a:cs typeface="Times New Roman"/>
              </a:rPr>
              <a:t> </a:t>
            </a:r>
            <a:r>
              <a:rPr sz="1400" spc="50" dirty="0">
                <a:latin typeface="Times New Roman"/>
                <a:cs typeface="Times New Roman"/>
              </a:rPr>
              <a:t>has</a:t>
            </a:r>
            <a:r>
              <a:rPr sz="1400" spc="190" dirty="0">
                <a:latin typeface="Times New Roman"/>
                <a:cs typeface="Times New Roman"/>
              </a:rPr>
              <a:t> </a:t>
            </a:r>
            <a:r>
              <a:rPr sz="1400" dirty="0">
                <a:latin typeface="Times New Roman"/>
                <a:cs typeface="Times New Roman"/>
              </a:rPr>
              <a:t>less</a:t>
            </a:r>
            <a:r>
              <a:rPr sz="1400" spc="190" dirty="0">
                <a:latin typeface="Times New Roman"/>
                <a:cs typeface="Times New Roman"/>
              </a:rPr>
              <a:t> </a:t>
            </a:r>
            <a:r>
              <a:rPr sz="1400" dirty="0">
                <a:latin typeface="Times New Roman"/>
                <a:cs typeface="Times New Roman"/>
              </a:rPr>
              <a:t>mass</a:t>
            </a:r>
            <a:r>
              <a:rPr sz="1400" spc="185" dirty="0">
                <a:latin typeface="Times New Roman"/>
                <a:cs typeface="Times New Roman"/>
              </a:rPr>
              <a:t> </a:t>
            </a:r>
            <a:r>
              <a:rPr sz="1400" spc="95" dirty="0">
                <a:latin typeface="Times New Roman"/>
                <a:cs typeface="Times New Roman"/>
              </a:rPr>
              <a:t>than</a:t>
            </a:r>
            <a:r>
              <a:rPr sz="1400" spc="190" dirty="0">
                <a:latin typeface="Times New Roman"/>
                <a:cs typeface="Times New Roman"/>
              </a:rPr>
              <a:t> </a:t>
            </a:r>
            <a:r>
              <a:rPr sz="1400" spc="70" dirty="0">
                <a:latin typeface="Times New Roman"/>
                <a:cs typeface="Times New Roman"/>
              </a:rPr>
              <a:t>the</a:t>
            </a:r>
            <a:r>
              <a:rPr sz="1400" spc="185" dirty="0">
                <a:latin typeface="Times New Roman"/>
                <a:cs typeface="Times New Roman"/>
              </a:rPr>
              <a:t> </a:t>
            </a:r>
            <a:r>
              <a:rPr sz="1400" dirty="0">
                <a:latin typeface="Times New Roman"/>
                <a:cs typeface="Times New Roman"/>
              </a:rPr>
              <a:t>four</a:t>
            </a:r>
            <a:r>
              <a:rPr sz="1400" spc="195" dirty="0">
                <a:latin typeface="Times New Roman"/>
                <a:cs typeface="Times New Roman"/>
              </a:rPr>
              <a:t> </a:t>
            </a:r>
            <a:r>
              <a:rPr sz="1400" spc="50" dirty="0">
                <a:latin typeface="Times New Roman"/>
                <a:cs typeface="Times New Roman"/>
              </a:rPr>
              <a:t>protons</a:t>
            </a:r>
            <a:r>
              <a:rPr sz="1400" spc="190" dirty="0">
                <a:latin typeface="Times New Roman"/>
                <a:cs typeface="Times New Roman"/>
              </a:rPr>
              <a:t> </a:t>
            </a:r>
            <a:r>
              <a:rPr sz="1400" spc="-10" dirty="0">
                <a:latin typeface="Times New Roman"/>
                <a:cs typeface="Times New Roman"/>
              </a:rPr>
              <a:t>combined.</a:t>
            </a:r>
            <a:endParaRPr sz="1400">
              <a:latin typeface="Times New Roman"/>
              <a:cs typeface="Times New Roman"/>
            </a:endParaRPr>
          </a:p>
          <a:p>
            <a:pPr>
              <a:lnSpc>
                <a:spcPct val="100000"/>
              </a:lnSpc>
              <a:spcBef>
                <a:spcPts val="295"/>
              </a:spcBef>
            </a:pPr>
            <a:endParaRPr sz="1400">
              <a:latin typeface="Times New Roman"/>
              <a:cs typeface="Times New Roman"/>
            </a:endParaRPr>
          </a:p>
          <a:p>
            <a:pPr marL="372745">
              <a:lnSpc>
                <a:spcPct val="100000"/>
              </a:lnSpc>
              <a:spcBef>
                <a:spcPts val="5"/>
              </a:spcBef>
              <a:tabLst>
                <a:tab pos="1335405" algn="l"/>
              </a:tabLst>
            </a:pPr>
            <a:r>
              <a:rPr sz="1400" b="1" spc="-10" dirty="0">
                <a:latin typeface="Georgia"/>
                <a:cs typeface="Georgia"/>
              </a:rPr>
              <a:t>Solution:</a:t>
            </a:r>
            <a:r>
              <a:rPr sz="1400" b="1" dirty="0">
                <a:latin typeface="Georgia"/>
                <a:cs typeface="Georgia"/>
              </a:rPr>
              <a:t>	</a:t>
            </a:r>
            <a:r>
              <a:rPr sz="1400" spc="25" dirty="0">
                <a:latin typeface="Times New Roman"/>
                <a:cs typeface="Times New Roman"/>
              </a:rPr>
              <a:t>C</a:t>
            </a:r>
            <a:endParaRPr sz="1400">
              <a:latin typeface="Times New Roman"/>
              <a:cs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5A619F6-55EF-B9BE-8212-E2780D9435B9}"/>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F49A510-2216-5231-E083-B880105D1A79}"/>
              </a:ext>
            </a:extLst>
          </p:cNvPr>
          <p:cNvPicPr>
            <a:picLocks noChangeAspect="1"/>
          </p:cNvPicPr>
          <p:nvPr/>
        </p:nvPicPr>
        <p:blipFill>
          <a:blip r:embed="rId2"/>
          <a:srcRect/>
          <a:stretch>
            <a:fillRect/>
          </a:stretch>
        </p:blipFill>
        <p:spPr>
          <a:xfrm>
            <a:off x="-14654" y="-76200"/>
            <a:ext cx="10073054" cy="3420000"/>
          </a:xfrm>
          <a:prstGeom prst="rect">
            <a:avLst/>
          </a:prstGeom>
        </p:spPr>
      </p:pic>
    </p:spTree>
    <p:extLst>
      <p:ext uri="{BB962C8B-B14F-4D97-AF65-F5344CB8AC3E}">
        <p14:creationId xmlns:p14="http://schemas.microsoft.com/office/powerpoint/2010/main" val="28781102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85660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45" dirty="0"/>
              <a:t> </a:t>
            </a:r>
            <a:r>
              <a:rPr dirty="0"/>
              <a:t>of</a:t>
            </a:r>
            <a:r>
              <a:rPr spc="55" dirty="0"/>
              <a:t> </a:t>
            </a:r>
            <a:r>
              <a:rPr dirty="0"/>
              <a:t>the</a:t>
            </a:r>
            <a:r>
              <a:rPr spc="50" dirty="0"/>
              <a:t> </a:t>
            </a:r>
            <a:r>
              <a:rPr spc="-65" dirty="0"/>
              <a:t>following</a:t>
            </a:r>
            <a:r>
              <a:rPr spc="50" dirty="0"/>
              <a:t> </a:t>
            </a:r>
            <a:r>
              <a:rPr dirty="0"/>
              <a:t>equations</a:t>
            </a:r>
            <a:r>
              <a:rPr spc="50" dirty="0"/>
              <a:t> </a:t>
            </a:r>
            <a:r>
              <a:rPr dirty="0"/>
              <a:t>are</a:t>
            </a:r>
            <a:r>
              <a:rPr spc="50" dirty="0"/>
              <a:t> </a:t>
            </a:r>
            <a:r>
              <a:rPr dirty="0"/>
              <a:t>valid</a:t>
            </a:r>
            <a:r>
              <a:rPr spc="55" dirty="0"/>
              <a:t> </a:t>
            </a:r>
            <a:r>
              <a:rPr dirty="0"/>
              <a:t>for</a:t>
            </a:r>
            <a:r>
              <a:rPr spc="50" dirty="0"/>
              <a:t> </a:t>
            </a:r>
            <a:r>
              <a:rPr dirty="0"/>
              <a:t>a</a:t>
            </a:r>
            <a:r>
              <a:rPr spc="55" dirty="0"/>
              <a:t> </a:t>
            </a:r>
            <a:r>
              <a:rPr spc="-20" dirty="0"/>
              <a:t>massive</a:t>
            </a:r>
            <a:r>
              <a:rPr spc="50" dirty="0"/>
              <a:t> </a:t>
            </a:r>
            <a:r>
              <a:rPr spc="-10" dirty="0"/>
              <a:t>particle? </a:t>
            </a:r>
            <a:r>
              <a:rPr dirty="0"/>
              <a:t>(Choose</a:t>
            </a:r>
            <a:r>
              <a:rPr spc="50" dirty="0"/>
              <a:t> </a:t>
            </a:r>
            <a:r>
              <a:rPr dirty="0"/>
              <a:t>all</a:t>
            </a:r>
            <a:r>
              <a:rPr spc="50" dirty="0"/>
              <a:t> </a:t>
            </a:r>
            <a:r>
              <a:rPr spc="114" dirty="0"/>
              <a:t>that</a:t>
            </a:r>
            <a:r>
              <a:rPr spc="50" dirty="0"/>
              <a:t> </a:t>
            </a:r>
            <a:r>
              <a:rPr spc="-10" dirty="0"/>
              <a:t>apply.)</a:t>
            </a:r>
          </a:p>
        </p:txBody>
      </p:sp>
      <p:sp>
        <p:nvSpPr>
          <p:cNvPr id="5" name="object 5"/>
          <p:cNvSpPr txBox="1"/>
          <p:nvPr/>
        </p:nvSpPr>
        <p:spPr>
          <a:xfrm>
            <a:off x="689737" y="2042037"/>
            <a:ext cx="2783205" cy="2050414"/>
          </a:xfrm>
          <a:prstGeom prst="rect">
            <a:avLst/>
          </a:prstGeom>
        </p:spPr>
        <p:txBody>
          <a:bodyPr vert="horz" wrap="square" lIns="0" tIns="144780" rIns="0" bIns="0" rtlCol="0">
            <a:spAutoFit/>
          </a:bodyPr>
          <a:lstStyle/>
          <a:p>
            <a:pPr marL="412115" indent="-370205">
              <a:lnSpc>
                <a:spcPct val="100000"/>
              </a:lnSpc>
              <a:spcBef>
                <a:spcPts val="1140"/>
              </a:spcBef>
              <a:buFont typeface="Times New Roman"/>
              <a:buAutoNum type="alphaUcPeriod"/>
              <a:tabLst>
                <a:tab pos="412115" algn="l"/>
              </a:tabLst>
            </a:pPr>
            <a:r>
              <a:rPr sz="2450" b="0" i="1" spc="-270" dirty="0">
                <a:latin typeface="Bookman Old Style"/>
                <a:cs typeface="Bookman Old Style"/>
              </a:rPr>
              <a:t>p</a:t>
            </a:r>
            <a:r>
              <a:rPr sz="2450" b="0" i="1" spc="-45" dirty="0">
                <a:latin typeface="Bookman Old Style"/>
                <a:cs typeface="Bookman Old Style"/>
              </a:rPr>
              <a:t> </a:t>
            </a:r>
            <a:r>
              <a:rPr sz="2450" spc="385" dirty="0">
                <a:latin typeface="Times New Roman"/>
                <a:cs typeface="Times New Roman"/>
              </a:rPr>
              <a:t>=</a:t>
            </a:r>
            <a:r>
              <a:rPr sz="2450" spc="80" dirty="0">
                <a:latin typeface="Times New Roman"/>
                <a:cs typeface="Times New Roman"/>
              </a:rPr>
              <a:t> </a:t>
            </a:r>
            <a:r>
              <a:rPr sz="2450" b="0" i="1" spc="-25" dirty="0">
                <a:latin typeface="Bookman Old Style"/>
                <a:cs typeface="Bookman Old Style"/>
              </a:rPr>
              <a:t>γmv</a:t>
            </a:r>
            <a:endParaRPr sz="2450">
              <a:latin typeface="Bookman Old Style"/>
              <a:cs typeface="Bookman Old Style"/>
            </a:endParaRPr>
          </a:p>
          <a:p>
            <a:pPr marL="412115" indent="-358140">
              <a:lnSpc>
                <a:spcPct val="100000"/>
              </a:lnSpc>
              <a:spcBef>
                <a:spcPts val="1045"/>
              </a:spcBef>
              <a:buFont typeface="Times New Roman"/>
              <a:buAutoNum type="alphaUcPeriod"/>
              <a:tabLst>
                <a:tab pos="412115" algn="l"/>
              </a:tabLst>
            </a:pPr>
            <a:r>
              <a:rPr sz="2450" b="0" i="1" spc="114" dirty="0">
                <a:latin typeface="Bookman Old Style"/>
                <a:cs typeface="Bookman Old Style"/>
              </a:rPr>
              <a:t>E</a:t>
            </a:r>
            <a:r>
              <a:rPr sz="2450" b="0" i="1" spc="100" dirty="0">
                <a:latin typeface="Bookman Old Style"/>
                <a:cs typeface="Bookman Old Style"/>
              </a:rPr>
              <a:t> </a:t>
            </a:r>
            <a:r>
              <a:rPr sz="2450" spc="385" dirty="0">
                <a:latin typeface="Times New Roman"/>
                <a:cs typeface="Times New Roman"/>
              </a:rPr>
              <a:t>=</a:t>
            </a:r>
            <a:r>
              <a:rPr sz="2450" spc="75" dirty="0">
                <a:latin typeface="Times New Roman"/>
                <a:cs typeface="Times New Roman"/>
              </a:rPr>
              <a:t> </a:t>
            </a:r>
            <a:r>
              <a:rPr sz="2450" b="0" i="1" spc="-20" dirty="0">
                <a:latin typeface="Bookman Old Style"/>
                <a:cs typeface="Bookman Old Style"/>
              </a:rPr>
              <a:t>γmc</a:t>
            </a:r>
            <a:r>
              <a:rPr sz="3075" spc="-30" baseline="24390" dirty="0">
                <a:latin typeface="Times New Roman"/>
                <a:cs typeface="Times New Roman"/>
              </a:rPr>
              <a:t>2</a:t>
            </a:r>
            <a:endParaRPr sz="3075" baseline="24390">
              <a:latin typeface="Times New Roman"/>
              <a:cs typeface="Times New Roman"/>
            </a:endParaRPr>
          </a:p>
          <a:p>
            <a:pPr marL="412115" indent="-361950">
              <a:lnSpc>
                <a:spcPct val="100000"/>
              </a:lnSpc>
              <a:spcBef>
                <a:spcPts val="1045"/>
              </a:spcBef>
              <a:buFont typeface="Times New Roman"/>
              <a:buAutoNum type="alphaUcPeriod"/>
              <a:tabLst>
                <a:tab pos="412115" algn="l"/>
              </a:tabLst>
            </a:pPr>
            <a:r>
              <a:rPr sz="2450" b="0" i="1" spc="85" dirty="0">
                <a:latin typeface="Bookman Old Style"/>
                <a:cs typeface="Bookman Old Style"/>
              </a:rPr>
              <a:t>E</a:t>
            </a:r>
            <a:r>
              <a:rPr sz="3075" spc="127" baseline="24390" dirty="0">
                <a:latin typeface="Times New Roman"/>
                <a:cs typeface="Times New Roman"/>
              </a:rPr>
              <a:t>2</a:t>
            </a:r>
            <a:r>
              <a:rPr sz="3075" spc="300" baseline="24390" dirty="0">
                <a:latin typeface="Times New Roman"/>
                <a:cs typeface="Times New Roman"/>
              </a:rPr>
              <a:t> </a:t>
            </a:r>
            <a:r>
              <a:rPr sz="2450" spc="385" dirty="0">
                <a:latin typeface="Times New Roman"/>
                <a:cs typeface="Times New Roman"/>
              </a:rPr>
              <a:t>=</a:t>
            </a:r>
            <a:r>
              <a:rPr sz="2450" spc="50" dirty="0">
                <a:latin typeface="Times New Roman"/>
                <a:cs typeface="Times New Roman"/>
              </a:rPr>
              <a:t> </a:t>
            </a:r>
            <a:r>
              <a:rPr sz="2450" b="0" i="1" spc="-105" dirty="0">
                <a:latin typeface="Bookman Old Style"/>
                <a:cs typeface="Bookman Old Style"/>
              </a:rPr>
              <a:t>p</a:t>
            </a:r>
            <a:r>
              <a:rPr sz="3075" spc="-157" baseline="24390" dirty="0">
                <a:latin typeface="Times New Roman"/>
                <a:cs typeface="Times New Roman"/>
              </a:rPr>
              <a:t>2</a:t>
            </a:r>
            <a:r>
              <a:rPr sz="2450" b="0" i="1" spc="-105" dirty="0">
                <a:latin typeface="Bookman Old Style"/>
                <a:cs typeface="Bookman Old Style"/>
              </a:rPr>
              <a:t>c</a:t>
            </a:r>
            <a:r>
              <a:rPr sz="3075" spc="-157" baseline="24390" dirty="0">
                <a:latin typeface="Times New Roman"/>
                <a:cs typeface="Times New Roman"/>
              </a:rPr>
              <a:t>2</a:t>
            </a:r>
            <a:r>
              <a:rPr sz="3075" spc="97" baseline="24390" dirty="0">
                <a:latin typeface="Times New Roman"/>
                <a:cs typeface="Times New Roman"/>
              </a:rPr>
              <a:t> </a:t>
            </a:r>
            <a:r>
              <a:rPr sz="2450" spc="385" dirty="0">
                <a:latin typeface="Times New Roman"/>
                <a:cs typeface="Times New Roman"/>
              </a:rPr>
              <a:t>+</a:t>
            </a:r>
            <a:r>
              <a:rPr sz="2450" spc="-75" dirty="0">
                <a:latin typeface="Times New Roman"/>
                <a:cs typeface="Times New Roman"/>
              </a:rPr>
              <a:t> </a:t>
            </a:r>
            <a:r>
              <a:rPr sz="2450" b="0" i="1" spc="-20" dirty="0">
                <a:latin typeface="Bookman Old Style"/>
                <a:cs typeface="Bookman Old Style"/>
              </a:rPr>
              <a:t>m</a:t>
            </a:r>
            <a:r>
              <a:rPr sz="3075" spc="-30" baseline="24390" dirty="0">
                <a:latin typeface="Times New Roman"/>
                <a:cs typeface="Times New Roman"/>
              </a:rPr>
              <a:t>2</a:t>
            </a:r>
            <a:r>
              <a:rPr sz="2450" b="0" i="1" spc="-20" dirty="0">
                <a:latin typeface="Bookman Old Style"/>
                <a:cs typeface="Bookman Old Style"/>
              </a:rPr>
              <a:t>c</a:t>
            </a:r>
            <a:r>
              <a:rPr sz="3075" spc="-30" baseline="24390" dirty="0">
                <a:latin typeface="Times New Roman"/>
                <a:cs typeface="Times New Roman"/>
              </a:rPr>
              <a:t>4</a:t>
            </a:r>
            <a:endParaRPr sz="3075" baseline="24390">
              <a:latin typeface="Times New Roman"/>
              <a:cs typeface="Times New Roman"/>
            </a:endParaRPr>
          </a:p>
          <a:p>
            <a:pPr marL="412115" indent="-374015">
              <a:lnSpc>
                <a:spcPct val="100000"/>
              </a:lnSpc>
              <a:spcBef>
                <a:spcPts val="1045"/>
              </a:spcBef>
              <a:buFont typeface="Times New Roman"/>
              <a:buAutoNum type="alphaUcPeriod"/>
              <a:tabLst>
                <a:tab pos="412115" algn="l"/>
              </a:tabLst>
            </a:pPr>
            <a:r>
              <a:rPr sz="2450" b="0" i="1" spc="114" dirty="0">
                <a:latin typeface="Bookman Old Style"/>
                <a:cs typeface="Bookman Old Style"/>
              </a:rPr>
              <a:t>E</a:t>
            </a:r>
            <a:r>
              <a:rPr sz="2450" b="0" i="1" spc="100" dirty="0">
                <a:latin typeface="Bookman Old Style"/>
                <a:cs typeface="Bookman Old Style"/>
              </a:rPr>
              <a:t> </a:t>
            </a:r>
            <a:r>
              <a:rPr sz="2450" spc="385" dirty="0">
                <a:latin typeface="Times New Roman"/>
                <a:cs typeface="Times New Roman"/>
              </a:rPr>
              <a:t>=</a:t>
            </a:r>
            <a:r>
              <a:rPr sz="2450" spc="75" dirty="0">
                <a:latin typeface="Times New Roman"/>
                <a:cs typeface="Times New Roman"/>
              </a:rPr>
              <a:t> </a:t>
            </a:r>
            <a:r>
              <a:rPr sz="2450" b="0" i="1" spc="-25" dirty="0">
                <a:latin typeface="Bookman Old Style"/>
                <a:cs typeface="Bookman Old Style"/>
              </a:rPr>
              <a:t>pc</a:t>
            </a:r>
            <a:endParaRPr sz="2450">
              <a:latin typeface="Bookman Old Style"/>
              <a:cs typeface="Bookman Old Style"/>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85660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45" dirty="0"/>
              <a:t> </a:t>
            </a:r>
            <a:r>
              <a:rPr dirty="0"/>
              <a:t>of</a:t>
            </a:r>
            <a:r>
              <a:rPr spc="55" dirty="0"/>
              <a:t> </a:t>
            </a:r>
            <a:r>
              <a:rPr dirty="0"/>
              <a:t>the</a:t>
            </a:r>
            <a:r>
              <a:rPr spc="50" dirty="0"/>
              <a:t> </a:t>
            </a:r>
            <a:r>
              <a:rPr spc="-65" dirty="0"/>
              <a:t>following</a:t>
            </a:r>
            <a:r>
              <a:rPr spc="50" dirty="0"/>
              <a:t> </a:t>
            </a:r>
            <a:r>
              <a:rPr dirty="0"/>
              <a:t>equations</a:t>
            </a:r>
            <a:r>
              <a:rPr spc="50" dirty="0"/>
              <a:t> </a:t>
            </a:r>
            <a:r>
              <a:rPr dirty="0"/>
              <a:t>are</a:t>
            </a:r>
            <a:r>
              <a:rPr spc="50" dirty="0"/>
              <a:t> </a:t>
            </a:r>
            <a:r>
              <a:rPr dirty="0"/>
              <a:t>valid</a:t>
            </a:r>
            <a:r>
              <a:rPr spc="55" dirty="0"/>
              <a:t> </a:t>
            </a:r>
            <a:r>
              <a:rPr dirty="0"/>
              <a:t>for</a:t>
            </a:r>
            <a:r>
              <a:rPr spc="50" dirty="0"/>
              <a:t> </a:t>
            </a:r>
            <a:r>
              <a:rPr dirty="0"/>
              <a:t>a</a:t>
            </a:r>
            <a:r>
              <a:rPr spc="55" dirty="0"/>
              <a:t> </a:t>
            </a:r>
            <a:r>
              <a:rPr spc="-20" dirty="0"/>
              <a:t>massive</a:t>
            </a:r>
            <a:r>
              <a:rPr spc="50" dirty="0"/>
              <a:t> </a:t>
            </a:r>
            <a:r>
              <a:rPr spc="-10" dirty="0"/>
              <a:t>particle? </a:t>
            </a:r>
            <a:r>
              <a:rPr dirty="0"/>
              <a:t>(Choose</a:t>
            </a:r>
            <a:r>
              <a:rPr spc="50" dirty="0"/>
              <a:t> </a:t>
            </a:r>
            <a:r>
              <a:rPr dirty="0"/>
              <a:t>all</a:t>
            </a:r>
            <a:r>
              <a:rPr spc="50" dirty="0"/>
              <a:t> </a:t>
            </a:r>
            <a:r>
              <a:rPr spc="114" dirty="0"/>
              <a:t>that</a:t>
            </a:r>
            <a:r>
              <a:rPr spc="50" dirty="0"/>
              <a:t> </a:t>
            </a:r>
            <a:r>
              <a:rPr spc="-10" dirty="0"/>
              <a:t>apply.)</a:t>
            </a:r>
          </a:p>
        </p:txBody>
      </p:sp>
      <p:sp>
        <p:nvSpPr>
          <p:cNvPr id="5" name="object 5"/>
          <p:cNvSpPr txBox="1"/>
          <p:nvPr/>
        </p:nvSpPr>
        <p:spPr>
          <a:xfrm>
            <a:off x="677037" y="2042037"/>
            <a:ext cx="3233420" cy="2670175"/>
          </a:xfrm>
          <a:prstGeom prst="rect">
            <a:avLst/>
          </a:prstGeom>
        </p:spPr>
        <p:txBody>
          <a:bodyPr vert="horz" wrap="square" lIns="0" tIns="144780" rIns="0" bIns="0" rtlCol="0">
            <a:spAutoFit/>
          </a:bodyPr>
          <a:lstStyle/>
          <a:p>
            <a:pPr marL="424815" indent="-370205">
              <a:lnSpc>
                <a:spcPct val="100000"/>
              </a:lnSpc>
              <a:spcBef>
                <a:spcPts val="1140"/>
              </a:spcBef>
              <a:buFont typeface="Times New Roman"/>
              <a:buAutoNum type="alphaUcPeriod"/>
              <a:tabLst>
                <a:tab pos="424815" algn="l"/>
              </a:tabLst>
            </a:pPr>
            <a:r>
              <a:rPr sz="2450" b="0" i="1" spc="-270" dirty="0">
                <a:latin typeface="Bookman Old Style"/>
                <a:cs typeface="Bookman Old Style"/>
              </a:rPr>
              <a:t>p</a:t>
            </a:r>
            <a:r>
              <a:rPr sz="2450" b="0" i="1" spc="-45" dirty="0">
                <a:latin typeface="Bookman Old Style"/>
                <a:cs typeface="Bookman Old Style"/>
              </a:rPr>
              <a:t> </a:t>
            </a:r>
            <a:r>
              <a:rPr sz="2450" spc="385" dirty="0">
                <a:latin typeface="Times New Roman"/>
                <a:cs typeface="Times New Roman"/>
              </a:rPr>
              <a:t>=</a:t>
            </a:r>
            <a:r>
              <a:rPr sz="2450" spc="80" dirty="0">
                <a:latin typeface="Times New Roman"/>
                <a:cs typeface="Times New Roman"/>
              </a:rPr>
              <a:t> </a:t>
            </a:r>
            <a:r>
              <a:rPr sz="2450" b="0" i="1" spc="-25" dirty="0">
                <a:latin typeface="Bookman Old Style"/>
                <a:cs typeface="Bookman Old Style"/>
              </a:rPr>
              <a:t>γmv</a:t>
            </a:r>
            <a:endParaRPr sz="2450">
              <a:latin typeface="Bookman Old Style"/>
              <a:cs typeface="Bookman Old Style"/>
            </a:endParaRPr>
          </a:p>
          <a:p>
            <a:pPr marL="424815" indent="-358140">
              <a:lnSpc>
                <a:spcPct val="100000"/>
              </a:lnSpc>
              <a:spcBef>
                <a:spcPts val="1045"/>
              </a:spcBef>
              <a:buFont typeface="Times New Roman"/>
              <a:buAutoNum type="alphaUcPeriod"/>
              <a:tabLst>
                <a:tab pos="424815" algn="l"/>
              </a:tabLst>
            </a:pPr>
            <a:r>
              <a:rPr sz="2450" b="0" i="1" spc="114" dirty="0">
                <a:latin typeface="Bookman Old Style"/>
                <a:cs typeface="Bookman Old Style"/>
              </a:rPr>
              <a:t>E</a:t>
            </a:r>
            <a:r>
              <a:rPr sz="2450" b="0" i="1" spc="100" dirty="0">
                <a:latin typeface="Bookman Old Style"/>
                <a:cs typeface="Bookman Old Style"/>
              </a:rPr>
              <a:t> </a:t>
            </a:r>
            <a:r>
              <a:rPr sz="2450" spc="385" dirty="0">
                <a:latin typeface="Times New Roman"/>
                <a:cs typeface="Times New Roman"/>
              </a:rPr>
              <a:t>=</a:t>
            </a:r>
            <a:r>
              <a:rPr sz="2450" spc="75" dirty="0">
                <a:latin typeface="Times New Roman"/>
                <a:cs typeface="Times New Roman"/>
              </a:rPr>
              <a:t> </a:t>
            </a:r>
            <a:r>
              <a:rPr sz="2450" b="0" i="1" spc="-20" dirty="0">
                <a:latin typeface="Bookman Old Style"/>
                <a:cs typeface="Bookman Old Style"/>
              </a:rPr>
              <a:t>γmc</a:t>
            </a:r>
            <a:r>
              <a:rPr sz="3075" spc="-30" baseline="24390" dirty="0">
                <a:latin typeface="Times New Roman"/>
                <a:cs typeface="Times New Roman"/>
              </a:rPr>
              <a:t>2</a:t>
            </a:r>
            <a:endParaRPr sz="3075" baseline="24390">
              <a:latin typeface="Times New Roman"/>
              <a:cs typeface="Times New Roman"/>
            </a:endParaRPr>
          </a:p>
          <a:p>
            <a:pPr marL="424815" indent="-361950">
              <a:lnSpc>
                <a:spcPct val="100000"/>
              </a:lnSpc>
              <a:spcBef>
                <a:spcPts val="1045"/>
              </a:spcBef>
              <a:buFont typeface="Times New Roman"/>
              <a:buAutoNum type="alphaUcPeriod"/>
              <a:tabLst>
                <a:tab pos="424815" algn="l"/>
              </a:tabLst>
            </a:pPr>
            <a:r>
              <a:rPr sz="2450" b="0" i="1" spc="85" dirty="0">
                <a:latin typeface="Bookman Old Style"/>
                <a:cs typeface="Bookman Old Style"/>
              </a:rPr>
              <a:t>E</a:t>
            </a:r>
            <a:r>
              <a:rPr sz="3075" spc="127" baseline="24390" dirty="0">
                <a:latin typeface="Times New Roman"/>
                <a:cs typeface="Times New Roman"/>
              </a:rPr>
              <a:t>2</a:t>
            </a:r>
            <a:r>
              <a:rPr sz="3075" spc="300" baseline="24390" dirty="0">
                <a:latin typeface="Times New Roman"/>
                <a:cs typeface="Times New Roman"/>
              </a:rPr>
              <a:t> </a:t>
            </a:r>
            <a:r>
              <a:rPr sz="2450" spc="385" dirty="0">
                <a:latin typeface="Times New Roman"/>
                <a:cs typeface="Times New Roman"/>
              </a:rPr>
              <a:t>=</a:t>
            </a:r>
            <a:r>
              <a:rPr sz="2450" spc="50" dirty="0">
                <a:latin typeface="Times New Roman"/>
                <a:cs typeface="Times New Roman"/>
              </a:rPr>
              <a:t> </a:t>
            </a:r>
            <a:r>
              <a:rPr sz="2450" b="0" i="1" spc="-105" dirty="0">
                <a:latin typeface="Bookman Old Style"/>
                <a:cs typeface="Bookman Old Style"/>
              </a:rPr>
              <a:t>p</a:t>
            </a:r>
            <a:r>
              <a:rPr sz="3075" spc="-157" baseline="24390" dirty="0">
                <a:latin typeface="Times New Roman"/>
                <a:cs typeface="Times New Roman"/>
              </a:rPr>
              <a:t>2</a:t>
            </a:r>
            <a:r>
              <a:rPr sz="2450" b="0" i="1" spc="-105" dirty="0">
                <a:latin typeface="Bookman Old Style"/>
                <a:cs typeface="Bookman Old Style"/>
              </a:rPr>
              <a:t>c</a:t>
            </a:r>
            <a:r>
              <a:rPr sz="3075" spc="-157" baseline="24390" dirty="0">
                <a:latin typeface="Times New Roman"/>
                <a:cs typeface="Times New Roman"/>
              </a:rPr>
              <a:t>2</a:t>
            </a:r>
            <a:r>
              <a:rPr sz="3075" spc="97" baseline="24390" dirty="0">
                <a:latin typeface="Times New Roman"/>
                <a:cs typeface="Times New Roman"/>
              </a:rPr>
              <a:t> </a:t>
            </a:r>
            <a:r>
              <a:rPr sz="2450" spc="385" dirty="0">
                <a:latin typeface="Times New Roman"/>
                <a:cs typeface="Times New Roman"/>
              </a:rPr>
              <a:t>+</a:t>
            </a:r>
            <a:r>
              <a:rPr sz="2450" spc="-75" dirty="0">
                <a:latin typeface="Times New Roman"/>
                <a:cs typeface="Times New Roman"/>
              </a:rPr>
              <a:t> </a:t>
            </a:r>
            <a:r>
              <a:rPr sz="2450" b="0" i="1" spc="-20" dirty="0">
                <a:latin typeface="Bookman Old Style"/>
                <a:cs typeface="Bookman Old Style"/>
              </a:rPr>
              <a:t>m</a:t>
            </a:r>
            <a:r>
              <a:rPr sz="3075" spc="-30" baseline="24390" dirty="0">
                <a:latin typeface="Times New Roman"/>
                <a:cs typeface="Times New Roman"/>
              </a:rPr>
              <a:t>2</a:t>
            </a:r>
            <a:r>
              <a:rPr sz="2450" b="0" i="1" spc="-20" dirty="0">
                <a:latin typeface="Bookman Old Style"/>
                <a:cs typeface="Bookman Old Style"/>
              </a:rPr>
              <a:t>c</a:t>
            </a:r>
            <a:r>
              <a:rPr sz="3075" spc="-30" baseline="24390" dirty="0">
                <a:latin typeface="Times New Roman"/>
                <a:cs typeface="Times New Roman"/>
              </a:rPr>
              <a:t>4</a:t>
            </a:r>
            <a:endParaRPr sz="3075" baseline="24390">
              <a:latin typeface="Times New Roman"/>
              <a:cs typeface="Times New Roman"/>
            </a:endParaRPr>
          </a:p>
          <a:p>
            <a:pPr marL="424815" indent="-374015">
              <a:lnSpc>
                <a:spcPct val="100000"/>
              </a:lnSpc>
              <a:spcBef>
                <a:spcPts val="1045"/>
              </a:spcBef>
              <a:buFont typeface="Times New Roman"/>
              <a:buAutoNum type="alphaUcPeriod"/>
              <a:tabLst>
                <a:tab pos="424815" algn="l"/>
              </a:tabLst>
            </a:pPr>
            <a:r>
              <a:rPr sz="2450" b="0" i="1" spc="114" dirty="0">
                <a:latin typeface="Bookman Old Style"/>
                <a:cs typeface="Bookman Old Style"/>
              </a:rPr>
              <a:t>E</a:t>
            </a:r>
            <a:r>
              <a:rPr sz="2450" b="0" i="1" spc="100" dirty="0">
                <a:latin typeface="Bookman Old Style"/>
                <a:cs typeface="Bookman Old Style"/>
              </a:rPr>
              <a:t> </a:t>
            </a:r>
            <a:r>
              <a:rPr sz="2450" spc="385" dirty="0">
                <a:latin typeface="Times New Roman"/>
                <a:cs typeface="Times New Roman"/>
              </a:rPr>
              <a:t>=</a:t>
            </a:r>
            <a:r>
              <a:rPr sz="2450" spc="75" dirty="0">
                <a:latin typeface="Times New Roman"/>
                <a:cs typeface="Times New Roman"/>
              </a:rPr>
              <a:t> </a:t>
            </a:r>
            <a:r>
              <a:rPr sz="2450" b="0" i="1" spc="-25" dirty="0">
                <a:latin typeface="Bookman Old Style"/>
                <a:cs typeface="Bookman Old Style"/>
              </a:rPr>
              <a:t>pc</a:t>
            </a:r>
            <a:endParaRPr sz="2450">
              <a:latin typeface="Bookman Old Style"/>
              <a:cs typeface="Bookman Old Style"/>
            </a:endParaRPr>
          </a:p>
          <a:p>
            <a:pPr marL="43180">
              <a:lnSpc>
                <a:spcPct val="100000"/>
              </a:lnSpc>
              <a:spcBef>
                <a:spcPts val="1939"/>
              </a:spcBef>
              <a:tabLst>
                <a:tab pos="1652270" algn="l"/>
              </a:tabLst>
            </a:pPr>
            <a:r>
              <a:rPr sz="2450" b="1" spc="-10" dirty="0">
                <a:latin typeface="Georgia"/>
                <a:cs typeface="Georgia"/>
              </a:rPr>
              <a:t>Solution:</a:t>
            </a:r>
            <a:r>
              <a:rPr sz="2450" b="1" dirty="0">
                <a:latin typeface="Georgia"/>
                <a:cs typeface="Georgia"/>
              </a:rPr>
              <a:t>	</a:t>
            </a:r>
            <a:r>
              <a:rPr sz="2450" dirty="0">
                <a:latin typeface="Times New Roman"/>
                <a:cs typeface="Times New Roman"/>
              </a:rPr>
              <a:t>A,</a:t>
            </a:r>
            <a:r>
              <a:rPr sz="2450" spc="140" dirty="0">
                <a:latin typeface="Times New Roman"/>
                <a:cs typeface="Times New Roman"/>
              </a:rPr>
              <a:t> </a:t>
            </a:r>
            <a:r>
              <a:rPr sz="2450" dirty="0">
                <a:latin typeface="Times New Roman"/>
                <a:cs typeface="Times New Roman"/>
              </a:rPr>
              <a:t>B,</a:t>
            </a:r>
            <a:r>
              <a:rPr sz="2450" spc="140" dirty="0">
                <a:latin typeface="Times New Roman"/>
                <a:cs typeface="Times New Roman"/>
              </a:rPr>
              <a:t> </a:t>
            </a:r>
            <a:r>
              <a:rPr sz="2450" dirty="0">
                <a:latin typeface="Times New Roman"/>
                <a:cs typeface="Times New Roman"/>
              </a:rPr>
              <a:t>and</a:t>
            </a:r>
            <a:r>
              <a:rPr sz="2450" spc="135" dirty="0">
                <a:latin typeface="Times New Roman"/>
                <a:cs typeface="Times New Roman"/>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85660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6270" cy="782955"/>
          </a:xfrm>
          <a:prstGeom prst="rect">
            <a:avLst/>
          </a:prstGeom>
        </p:spPr>
        <p:txBody>
          <a:bodyPr vert="horz" wrap="square" lIns="0" tIns="9525" rIns="0" bIns="0" rtlCol="0">
            <a:spAutoFit/>
          </a:bodyPr>
          <a:lstStyle/>
          <a:p>
            <a:pPr marL="12700" marR="5080">
              <a:lnSpc>
                <a:spcPct val="101699"/>
              </a:lnSpc>
              <a:spcBef>
                <a:spcPts val="75"/>
              </a:spcBef>
              <a:tabLst>
                <a:tab pos="330835" algn="l"/>
                <a:tab pos="909955" algn="l"/>
                <a:tab pos="1735455" algn="l"/>
                <a:tab pos="2264410" algn="l"/>
                <a:tab pos="3474720" algn="l"/>
                <a:tab pos="3776979" algn="l"/>
                <a:tab pos="4150995" algn="l"/>
                <a:tab pos="4886325" algn="l"/>
                <a:tab pos="5271135" algn="l"/>
                <a:tab pos="5544820" algn="l"/>
                <a:tab pos="6556375" algn="l"/>
                <a:tab pos="6941820" algn="l"/>
                <a:tab pos="8011159" algn="l"/>
              </a:tabLst>
            </a:pPr>
            <a:r>
              <a:rPr spc="-25" dirty="0"/>
              <a:t>If</a:t>
            </a:r>
            <a:r>
              <a:rPr dirty="0"/>
              <a:t>	</a:t>
            </a:r>
            <a:r>
              <a:rPr spc="-25" dirty="0"/>
              <a:t>you</a:t>
            </a:r>
            <a:r>
              <a:rPr dirty="0"/>
              <a:t>	</a:t>
            </a:r>
            <a:r>
              <a:rPr spc="-10" dirty="0"/>
              <a:t>apply</a:t>
            </a:r>
            <a:r>
              <a:rPr dirty="0"/>
              <a:t>	</a:t>
            </a:r>
            <a:r>
              <a:rPr spc="-25" dirty="0"/>
              <a:t>the</a:t>
            </a:r>
            <a:r>
              <a:rPr dirty="0"/>
              <a:t>	</a:t>
            </a:r>
            <a:r>
              <a:rPr spc="-10" dirty="0"/>
              <a:t>equation</a:t>
            </a:r>
            <a:r>
              <a:rPr dirty="0"/>
              <a:t>	</a:t>
            </a:r>
            <a:r>
              <a:rPr b="0" i="1" spc="-320" dirty="0">
                <a:latin typeface="Bookman Old Style"/>
                <a:cs typeface="Bookman Old Style"/>
              </a:rPr>
              <a:t>p</a:t>
            </a:r>
            <a:r>
              <a:rPr b="0" i="1" dirty="0">
                <a:latin typeface="Bookman Old Style"/>
                <a:cs typeface="Bookman Old Style"/>
              </a:rPr>
              <a:t>	</a:t>
            </a:r>
            <a:r>
              <a:rPr spc="335" dirty="0"/>
              <a:t>=</a:t>
            </a:r>
            <a:r>
              <a:rPr dirty="0"/>
              <a:t>	</a:t>
            </a:r>
            <a:r>
              <a:rPr b="0" i="1" spc="-25" dirty="0">
                <a:latin typeface="Bookman Old Style"/>
                <a:cs typeface="Bookman Old Style"/>
              </a:rPr>
              <a:t>γmv</a:t>
            </a:r>
            <a:r>
              <a:rPr b="0" i="1" dirty="0">
                <a:latin typeface="Bookman Old Style"/>
                <a:cs typeface="Bookman Old Style"/>
              </a:rPr>
              <a:t>	</a:t>
            </a:r>
            <a:r>
              <a:rPr spc="-25" dirty="0"/>
              <a:t>to</a:t>
            </a:r>
            <a:r>
              <a:rPr dirty="0"/>
              <a:t>	</a:t>
            </a:r>
            <a:r>
              <a:rPr spc="-50" dirty="0"/>
              <a:t>a</a:t>
            </a:r>
            <a:r>
              <a:rPr dirty="0"/>
              <a:t>	</a:t>
            </a:r>
            <a:r>
              <a:rPr spc="-10" dirty="0"/>
              <a:t>photon</a:t>
            </a:r>
            <a:r>
              <a:rPr dirty="0"/>
              <a:t>	</a:t>
            </a:r>
            <a:r>
              <a:rPr spc="-25" dirty="0"/>
              <a:t>(a</a:t>
            </a:r>
            <a:r>
              <a:rPr dirty="0"/>
              <a:t>	</a:t>
            </a:r>
            <a:r>
              <a:rPr spc="-10" dirty="0"/>
              <a:t>particle</a:t>
            </a:r>
            <a:r>
              <a:rPr dirty="0"/>
              <a:t>	</a:t>
            </a:r>
            <a:r>
              <a:rPr spc="-130" dirty="0"/>
              <a:t>of </a:t>
            </a:r>
            <a:r>
              <a:rPr spc="-10" dirty="0"/>
              <a:t>light).</a:t>
            </a:r>
            <a:r>
              <a:rPr spc="-225" dirty="0"/>
              <a:t> </a:t>
            </a:r>
            <a:r>
              <a:rPr dirty="0"/>
              <a:t>.</a:t>
            </a:r>
            <a:r>
              <a:rPr spc="-225" dirty="0"/>
              <a:t> </a:t>
            </a:r>
            <a:r>
              <a:rPr dirty="0"/>
              <a:t>.</a:t>
            </a:r>
            <a:r>
              <a:rPr spc="-225" dirty="0"/>
              <a:t> </a:t>
            </a:r>
            <a:r>
              <a:rPr dirty="0"/>
              <a:t>(Choose</a:t>
            </a:r>
            <a:r>
              <a:rPr spc="5" dirty="0"/>
              <a:t> </a:t>
            </a:r>
            <a:r>
              <a:rPr spc="-10" dirty="0"/>
              <a:t>one.)</a:t>
            </a:r>
          </a:p>
        </p:txBody>
      </p:sp>
      <p:sp>
        <p:nvSpPr>
          <p:cNvPr id="5" name="object 5"/>
          <p:cNvSpPr txBox="1"/>
          <p:nvPr/>
        </p:nvSpPr>
        <p:spPr>
          <a:xfrm>
            <a:off x="719315" y="2059259"/>
            <a:ext cx="8254365" cy="1923414"/>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spc="95" dirty="0">
                <a:latin typeface="Times New Roman"/>
                <a:cs typeface="Times New Roman"/>
              </a:rPr>
              <a:t>It</a:t>
            </a:r>
            <a:r>
              <a:rPr sz="2450" spc="60" dirty="0">
                <a:latin typeface="Times New Roman"/>
                <a:cs typeface="Times New Roman"/>
              </a:rPr>
              <a:t> </a:t>
            </a:r>
            <a:r>
              <a:rPr sz="2450" dirty="0">
                <a:latin typeface="Times New Roman"/>
                <a:cs typeface="Times New Roman"/>
              </a:rPr>
              <a:t>tells</a:t>
            </a:r>
            <a:r>
              <a:rPr sz="2450" spc="80" dirty="0">
                <a:latin typeface="Times New Roman"/>
                <a:cs typeface="Times New Roman"/>
              </a:rPr>
              <a:t> </a:t>
            </a:r>
            <a:r>
              <a:rPr sz="2450" dirty="0">
                <a:latin typeface="Times New Roman"/>
                <a:cs typeface="Times New Roman"/>
              </a:rPr>
              <a:t>you</a:t>
            </a:r>
            <a:r>
              <a:rPr sz="2450" spc="70" dirty="0">
                <a:latin typeface="Times New Roman"/>
                <a:cs typeface="Times New Roman"/>
              </a:rPr>
              <a:t> </a:t>
            </a:r>
            <a:r>
              <a:rPr sz="2450" dirty="0">
                <a:latin typeface="Times New Roman"/>
                <a:cs typeface="Times New Roman"/>
              </a:rPr>
              <a:t>correctly</a:t>
            </a:r>
            <a:r>
              <a:rPr sz="2450" spc="75" dirty="0">
                <a:latin typeface="Times New Roman"/>
                <a:cs typeface="Times New Roman"/>
              </a:rPr>
              <a:t> </a:t>
            </a:r>
            <a:r>
              <a:rPr sz="2450" spc="-10" dirty="0">
                <a:latin typeface="Times New Roman"/>
                <a:cs typeface="Times New Roman"/>
              </a:rPr>
              <a:t>how</a:t>
            </a:r>
            <a:r>
              <a:rPr sz="2450" spc="75" dirty="0">
                <a:latin typeface="Times New Roman"/>
                <a:cs typeface="Times New Roman"/>
              </a:rPr>
              <a:t> </a:t>
            </a:r>
            <a:r>
              <a:rPr sz="2450" dirty="0">
                <a:latin typeface="Times New Roman"/>
                <a:cs typeface="Times New Roman"/>
              </a:rPr>
              <a:t>to</a:t>
            </a:r>
            <a:r>
              <a:rPr sz="2450" spc="75" dirty="0">
                <a:latin typeface="Times New Roman"/>
                <a:cs typeface="Times New Roman"/>
              </a:rPr>
              <a:t> </a:t>
            </a:r>
            <a:r>
              <a:rPr sz="2450" dirty="0">
                <a:latin typeface="Times New Roman"/>
                <a:cs typeface="Times New Roman"/>
              </a:rPr>
              <a:t>find</a:t>
            </a:r>
            <a:r>
              <a:rPr sz="2450" spc="70" dirty="0">
                <a:latin typeface="Times New Roman"/>
                <a:cs typeface="Times New Roman"/>
              </a:rPr>
              <a:t> </a:t>
            </a:r>
            <a:r>
              <a:rPr sz="2450" dirty="0">
                <a:latin typeface="Times New Roman"/>
                <a:cs typeface="Times New Roman"/>
              </a:rPr>
              <a:t>the</a:t>
            </a:r>
            <a:r>
              <a:rPr sz="2450" spc="75" dirty="0">
                <a:latin typeface="Times New Roman"/>
                <a:cs typeface="Times New Roman"/>
              </a:rPr>
              <a:t> </a:t>
            </a:r>
            <a:r>
              <a:rPr sz="2450" dirty="0">
                <a:latin typeface="Times New Roman"/>
                <a:cs typeface="Times New Roman"/>
              </a:rPr>
              <a:t>momentum</a:t>
            </a:r>
            <a:r>
              <a:rPr sz="2450" spc="75" dirty="0">
                <a:latin typeface="Times New Roman"/>
                <a:cs typeface="Times New Roman"/>
              </a:rPr>
              <a:t> </a:t>
            </a:r>
            <a:r>
              <a:rPr sz="2450" dirty="0">
                <a:latin typeface="Times New Roman"/>
                <a:cs typeface="Times New Roman"/>
              </a:rPr>
              <a:t>of</a:t>
            </a:r>
            <a:r>
              <a:rPr sz="2450" spc="75" dirty="0">
                <a:latin typeface="Times New Roman"/>
                <a:cs typeface="Times New Roman"/>
              </a:rPr>
              <a:t> </a:t>
            </a:r>
            <a:r>
              <a:rPr sz="2450" dirty="0">
                <a:latin typeface="Times New Roman"/>
                <a:cs typeface="Times New Roman"/>
              </a:rPr>
              <a:t>a</a:t>
            </a:r>
            <a:r>
              <a:rPr sz="2450" spc="75" dirty="0">
                <a:latin typeface="Times New Roman"/>
                <a:cs typeface="Times New Roman"/>
              </a:rPr>
              <a:t> </a:t>
            </a:r>
            <a:r>
              <a:rPr sz="2450" spc="-10" dirty="0">
                <a:latin typeface="Times New Roman"/>
                <a:cs typeface="Times New Roman"/>
              </a:rPr>
              <a:t>photon.</a:t>
            </a:r>
            <a:endParaRPr sz="2450">
              <a:latin typeface="Times New Roman"/>
              <a:cs typeface="Times New Roman"/>
            </a:endParaRPr>
          </a:p>
          <a:p>
            <a:pPr marL="382270" marR="5080" indent="-358140">
              <a:lnSpc>
                <a:spcPct val="101699"/>
              </a:lnSpc>
              <a:spcBef>
                <a:spcPts val="995"/>
              </a:spcBef>
              <a:buAutoNum type="alphaUcPeriod"/>
              <a:tabLst>
                <a:tab pos="383540" algn="l"/>
              </a:tabLst>
            </a:pPr>
            <a:r>
              <a:rPr sz="2450" spc="95" dirty="0">
                <a:latin typeface="Times New Roman"/>
                <a:cs typeface="Times New Roman"/>
              </a:rPr>
              <a:t>It</a:t>
            </a:r>
            <a:r>
              <a:rPr sz="2450" spc="210" dirty="0">
                <a:latin typeface="Times New Roman"/>
                <a:cs typeface="Times New Roman"/>
              </a:rPr>
              <a:t> </a:t>
            </a:r>
            <a:r>
              <a:rPr sz="2450" dirty="0">
                <a:latin typeface="Times New Roman"/>
                <a:cs typeface="Times New Roman"/>
              </a:rPr>
              <a:t>tells</a:t>
            </a:r>
            <a:r>
              <a:rPr sz="2450" spc="210" dirty="0">
                <a:latin typeface="Times New Roman"/>
                <a:cs typeface="Times New Roman"/>
              </a:rPr>
              <a:t> </a:t>
            </a:r>
            <a:r>
              <a:rPr sz="2450" dirty="0">
                <a:latin typeface="Times New Roman"/>
                <a:cs typeface="Times New Roman"/>
              </a:rPr>
              <a:t>you</a:t>
            </a:r>
            <a:r>
              <a:rPr sz="2450" spc="210" dirty="0">
                <a:latin typeface="Times New Roman"/>
                <a:cs typeface="Times New Roman"/>
              </a:rPr>
              <a:t> </a:t>
            </a:r>
            <a:r>
              <a:rPr sz="2450" dirty="0">
                <a:latin typeface="Times New Roman"/>
                <a:cs typeface="Times New Roman"/>
              </a:rPr>
              <a:t>the</a:t>
            </a:r>
            <a:r>
              <a:rPr sz="2450" spc="204" dirty="0">
                <a:latin typeface="Times New Roman"/>
                <a:cs typeface="Times New Roman"/>
              </a:rPr>
              <a:t> </a:t>
            </a:r>
            <a:r>
              <a:rPr sz="2450" dirty="0">
                <a:latin typeface="Times New Roman"/>
                <a:cs typeface="Times New Roman"/>
              </a:rPr>
              <a:t>momentum</a:t>
            </a:r>
            <a:r>
              <a:rPr sz="2450" spc="210" dirty="0">
                <a:latin typeface="Times New Roman"/>
                <a:cs typeface="Times New Roman"/>
              </a:rPr>
              <a:t> </a:t>
            </a:r>
            <a:r>
              <a:rPr sz="2450" dirty="0">
                <a:latin typeface="Times New Roman"/>
                <a:cs typeface="Times New Roman"/>
              </a:rPr>
              <a:t>of</a:t>
            </a:r>
            <a:r>
              <a:rPr sz="2450" spc="210" dirty="0">
                <a:latin typeface="Times New Roman"/>
                <a:cs typeface="Times New Roman"/>
              </a:rPr>
              <a:t> </a:t>
            </a:r>
            <a:r>
              <a:rPr sz="2450" dirty="0">
                <a:latin typeface="Times New Roman"/>
                <a:cs typeface="Times New Roman"/>
              </a:rPr>
              <a:t>a</a:t>
            </a:r>
            <a:r>
              <a:rPr sz="2450" spc="210" dirty="0">
                <a:latin typeface="Times New Roman"/>
                <a:cs typeface="Times New Roman"/>
              </a:rPr>
              <a:t> </a:t>
            </a:r>
            <a:r>
              <a:rPr sz="2450" dirty="0">
                <a:latin typeface="Times New Roman"/>
                <a:cs typeface="Times New Roman"/>
              </a:rPr>
              <a:t>photon,</a:t>
            </a:r>
            <a:r>
              <a:rPr sz="2450" spc="235" dirty="0">
                <a:latin typeface="Times New Roman"/>
                <a:cs typeface="Times New Roman"/>
              </a:rPr>
              <a:t> </a:t>
            </a:r>
            <a:r>
              <a:rPr sz="2450" spc="85" dirty="0">
                <a:latin typeface="Times New Roman"/>
                <a:cs typeface="Times New Roman"/>
              </a:rPr>
              <a:t>but</a:t>
            </a:r>
            <a:r>
              <a:rPr sz="2450" spc="210" dirty="0">
                <a:latin typeface="Times New Roman"/>
                <a:cs typeface="Times New Roman"/>
              </a:rPr>
              <a:t> </a:t>
            </a:r>
            <a:r>
              <a:rPr sz="2450" dirty="0">
                <a:latin typeface="Times New Roman"/>
                <a:cs typeface="Times New Roman"/>
              </a:rPr>
              <a:t>its</a:t>
            </a:r>
            <a:r>
              <a:rPr sz="2450" spc="215" dirty="0">
                <a:latin typeface="Times New Roman"/>
                <a:cs typeface="Times New Roman"/>
              </a:rPr>
              <a:t> </a:t>
            </a:r>
            <a:r>
              <a:rPr sz="2450" dirty="0">
                <a:latin typeface="Times New Roman"/>
                <a:cs typeface="Times New Roman"/>
              </a:rPr>
              <a:t>answer</a:t>
            </a:r>
            <a:r>
              <a:rPr sz="2450" spc="210" dirty="0">
                <a:latin typeface="Times New Roman"/>
                <a:cs typeface="Times New Roman"/>
              </a:rPr>
              <a:t> </a:t>
            </a:r>
            <a:r>
              <a:rPr sz="2450" dirty="0">
                <a:latin typeface="Times New Roman"/>
                <a:cs typeface="Times New Roman"/>
              </a:rPr>
              <a:t>is</a:t>
            </a:r>
            <a:r>
              <a:rPr sz="2450" spc="204" dirty="0">
                <a:latin typeface="Times New Roman"/>
                <a:cs typeface="Times New Roman"/>
              </a:rPr>
              <a:t> </a:t>
            </a:r>
            <a:r>
              <a:rPr sz="2450" spc="-25" dirty="0">
                <a:latin typeface="Times New Roman"/>
                <a:cs typeface="Times New Roman"/>
              </a:rPr>
              <a:t>not 	</a:t>
            </a:r>
            <a:r>
              <a:rPr sz="2450" spc="-10" dirty="0">
                <a:latin typeface="Times New Roman"/>
                <a:cs typeface="Times New Roman"/>
              </a:rPr>
              <a:t>valid.</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spc="95" dirty="0">
                <a:latin typeface="Times New Roman"/>
                <a:cs typeface="Times New Roman"/>
              </a:rPr>
              <a:t>It</a:t>
            </a:r>
            <a:r>
              <a:rPr sz="2450" dirty="0">
                <a:latin typeface="Times New Roman"/>
                <a:cs typeface="Times New Roman"/>
              </a:rPr>
              <a:t> </a:t>
            </a:r>
            <a:r>
              <a:rPr sz="2450" spc="-35" dirty="0">
                <a:latin typeface="Times New Roman"/>
                <a:cs typeface="Times New Roman"/>
              </a:rPr>
              <a:t>gives</a:t>
            </a:r>
            <a:r>
              <a:rPr sz="2450" spc="5" dirty="0">
                <a:latin typeface="Times New Roman"/>
                <a:cs typeface="Times New Roman"/>
              </a:rPr>
              <a:t> </a:t>
            </a:r>
            <a:r>
              <a:rPr sz="2450" dirty="0">
                <a:latin typeface="Times New Roman"/>
                <a:cs typeface="Times New Roman"/>
              </a:rPr>
              <a:t>you </a:t>
            </a:r>
            <a:r>
              <a:rPr sz="2450" spc="-65" dirty="0">
                <a:latin typeface="Times New Roman"/>
                <a:cs typeface="Times New Roman"/>
              </a:rPr>
              <a:t>0</a:t>
            </a:r>
            <a:r>
              <a:rPr sz="2450" b="0" i="1" spc="-65" dirty="0">
                <a:latin typeface="Bookman Old Style"/>
                <a:cs typeface="Bookman Old Style"/>
              </a:rPr>
              <a:t>/</a:t>
            </a:r>
            <a:r>
              <a:rPr sz="2450" spc="-65" dirty="0">
                <a:latin typeface="Times New Roman"/>
                <a:cs typeface="Times New Roman"/>
              </a:rPr>
              <a:t>0,</a:t>
            </a:r>
            <a:r>
              <a:rPr sz="2450" spc="5" dirty="0">
                <a:latin typeface="Times New Roman"/>
                <a:cs typeface="Times New Roman"/>
              </a:rPr>
              <a:t> </a:t>
            </a:r>
            <a:r>
              <a:rPr sz="2450" spc="-10" dirty="0">
                <a:latin typeface="Times New Roman"/>
                <a:cs typeface="Times New Roman"/>
              </a:rPr>
              <a:t>which</a:t>
            </a:r>
            <a:r>
              <a:rPr sz="2450" dirty="0">
                <a:latin typeface="Times New Roman"/>
                <a:cs typeface="Times New Roman"/>
              </a:rPr>
              <a:t> doesn’t</a:t>
            </a:r>
            <a:r>
              <a:rPr sz="2450" spc="5" dirty="0">
                <a:latin typeface="Times New Roman"/>
                <a:cs typeface="Times New Roman"/>
              </a:rPr>
              <a:t> </a:t>
            </a:r>
            <a:r>
              <a:rPr sz="2450" dirty="0">
                <a:latin typeface="Times New Roman"/>
                <a:cs typeface="Times New Roman"/>
              </a:rPr>
              <a:t>really tell</a:t>
            </a:r>
            <a:r>
              <a:rPr sz="2450" spc="5" dirty="0">
                <a:latin typeface="Times New Roman"/>
                <a:cs typeface="Times New Roman"/>
              </a:rPr>
              <a:t> </a:t>
            </a:r>
            <a:r>
              <a:rPr sz="2450" dirty="0">
                <a:latin typeface="Times New Roman"/>
                <a:cs typeface="Times New Roman"/>
              </a:rPr>
              <a:t>you </a:t>
            </a:r>
            <a:r>
              <a:rPr sz="2450" spc="-10" dirty="0">
                <a:latin typeface="Times New Roman"/>
                <a:cs typeface="Times New Roman"/>
              </a:rPr>
              <a:t>anything.</a:t>
            </a:r>
            <a:endParaRPr sz="2450">
              <a:latin typeface="Times New Roman"/>
              <a:cs typeface="Times New Roman"/>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85660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2.2.</a:t>
            </a:r>
            <a:r>
              <a:rPr sz="1200" spc="229" dirty="0">
                <a:latin typeface="Times New Roman"/>
                <a:cs typeface="Times New Roman"/>
              </a:rPr>
              <a:t>  </a:t>
            </a:r>
            <a:r>
              <a:rPr sz="1200" dirty="0">
                <a:latin typeface="Times New Roman"/>
                <a:cs typeface="Times New Roman"/>
              </a:rPr>
              <a:t>MOMENTUM</a:t>
            </a:r>
            <a:r>
              <a:rPr sz="1200" spc="155" dirty="0">
                <a:latin typeface="Times New Roman"/>
                <a:cs typeface="Times New Roman"/>
              </a:rPr>
              <a:t> </a:t>
            </a:r>
            <a:r>
              <a:rPr sz="120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ENERGY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6270" cy="782955"/>
          </a:xfrm>
          <a:prstGeom prst="rect">
            <a:avLst/>
          </a:prstGeom>
        </p:spPr>
        <p:txBody>
          <a:bodyPr vert="horz" wrap="square" lIns="0" tIns="9525" rIns="0" bIns="0" rtlCol="0">
            <a:spAutoFit/>
          </a:bodyPr>
          <a:lstStyle/>
          <a:p>
            <a:pPr marL="12700" marR="5080">
              <a:lnSpc>
                <a:spcPct val="101699"/>
              </a:lnSpc>
              <a:spcBef>
                <a:spcPts val="75"/>
              </a:spcBef>
              <a:tabLst>
                <a:tab pos="330835" algn="l"/>
                <a:tab pos="909955" algn="l"/>
                <a:tab pos="1735455" algn="l"/>
                <a:tab pos="2264410" algn="l"/>
                <a:tab pos="3474720" algn="l"/>
                <a:tab pos="3776979" algn="l"/>
                <a:tab pos="4150995" algn="l"/>
                <a:tab pos="4886325" algn="l"/>
                <a:tab pos="5271135" algn="l"/>
                <a:tab pos="5544820" algn="l"/>
                <a:tab pos="6556375" algn="l"/>
                <a:tab pos="6941820" algn="l"/>
                <a:tab pos="8011159" algn="l"/>
              </a:tabLst>
            </a:pPr>
            <a:r>
              <a:rPr spc="-25" dirty="0"/>
              <a:t>If</a:t>
            </a:r>
            <a:r>
              <a:rPr dirty="0"/>
              <a:t>	</a:t>
            </a:r>
            <a:r>
              <a:rPr spc="-25" dirty="0"/>
              <a:t>you</a:t>
            </a:r>
            <a:r>
              <a:rPr dirty="0"/>
              <a:t>	</a:t>
            </a:r>
            <a:r>
              <a:rPr spc="-10" dirty="0"/>
              <a:t>apply</a:t>
            </a:r>
            <a:r>
              <a:rPr dirty="0"/>
              <a:t>	</a:t>
            </a:r>
            <a:r>
              <a:rPr spc="-25" dirty="0"/>
              <a:t>the</a:t>
            </a:r>
            <a:r>
              <a:rPr dirty="0"/>
              <a:t>	</a:t>
            </a:r>
            <a:r>
              <a:rPr spc="-10" dirty="0"/>
              <a:t>equation</a:t>
            </a:r>
            <a:r>
              <a:rPr dirty="0"/>
              <a:t>	</a:t>
            </a:r>
            <a:r>
              <a:rPr b="0" i="1" spc="-320" dirty="0">
                <a:latin typeface="Bookman Old Style"/>
                <a:cs typeface="Bookman Old Style"/>
              </a:rPr>
              <a:t>p</a:t>
            </a:r>
            <a:r>
              <a:rPr b="0" i="1" dirty="0">
                <a:latin typeface="Bookman Old Style"/>
                <a:cs typeface="Bookman Old Style"/>
              </a:rPr>
              <a:t>	</a:t>
            </a:r>
            <a:r>
              <a:rPr spc="335" dirty="0"/>
              <a:t>=</a:t>
            </a:r>
            <a:r>
              <a:rPr dirty="0"/>
              <a:t>	</a:t>
            </a:r>
            <a:r>
              <a:rPr b="0" i="1" spc="-25" dirty="0">
                <a:latin typeface="Bookman Old Style"/>
                <a:cs typeface="Bookman Old Style"/>
              </a:rPr>
              <a:t>γmv</a:t>
            </a:r>
            <a:r>
              <a:rPr b="0" i="1" dirty="0">
                <a:latin typeface="Bookman Old Style"/>
                <a:cs typeface="Bookman Old Style"/>
              </a:rPr>
              <a:t>	</a:t>
            </a:r>
            <a:r>
              <a:rPr spc="-25" dirty="0"/>
              <a:t>to</a:t>
            </a:r>
            <a:r>
              <a:rPr dirty="0"/>
              <a:t>	</a:t>
            </a:r>
            <a:r>
              <a:rPr spc="-50" dirty="0"/>
              <a:t>a</a:t>
            </a:r>
            <a:r>
              <a:rPr dirty="0"/>
              <a:t>	</a:t>
            </a:r>
            <a:r>
              <a:rPr spc="-10" dirty="0"/>
              <a:t>photon</a:t>
            </a:r>
            <a:r>
              <a:rPr dirty="0"/>
              <a:t>	</a:t>
            </a:r>
            <a:r>
              <a:rPr spc="-25" dirty="0"/>
              <a:t>(a</a:t>
            </a:r>
            <a:r>
              <a:rPr dirty="0"/>
              <a:t>	</a:t>
            </a:r>
            <a:r>
              <a:rPr spc="-10" dirty="0"/>
              <a:t>particle</a:t>
            </a:r>
            <a:r>
              <a:rPr dirty="0"/>
              <a:t>	</a:t>
            </a:r>
            <a:r>
              <a:rPr spc="-130" dirty="0"/>
              <a:t>of </a:t>
            </a:r>
            <a:r>
              <a:rPr spc="-10" dirty="0"/>
              <a:t>light).</a:t>
            </a:r>
            <a:r>
              <a:rPr spc="-225" dirty="0"/>
              <a:t> </a:t>
            </a:r>
            <a:r>
              <a:rPr dirty="0"/>
              <a:t>.</a:t>
            </a:r>
            <a:r>
              <a:rPr spc="-225" dirty="0"/>
              <a:t> </a:t>
            </a:r>
            <a:r>
              <a:rPr dirty="0"/>
              <a:t>.</a:t>
            </a:r>
            <a:r>
              <a:rPr spc="-225" dirty="0"/>
              <a:t> </a:t>
            </a:r>
            <a:r>
              <a:rPr dirty="0"/>
              <a:t>(Choose</a:t>
            </a:r>
            <a:r>
              <a:rPr spc="5" dirty="0"/>
              <a:t> </a:t>
            </a:r>
            <a:r>
              <a:rPr spc="-10" dirty="0"/>
              <a:t>one.)</a:t>
            </a:r>
          </a:p>
        </p:txBody>
      </p:sp>
      <p:sp>
        <p:nvSpPr>
          <p:cNvPr id="5" name="object 5"/>
          <p:cNvSpPr txBox="1"/>
          <p:nvPr/>
        </p:nvSpPr>
        <p:spPr>
          <a:xfrm>
            <a:off x="707758" y="2059259"/>
            <a:ext cx="8265795" cy="254381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95" dirty="0">
                <a:latin typeface="Times New Roman"/>
                <a:cs typeface="Times New Roman"/>
              </a:rPr>
              <a:t>It</a:t>
            </a:r>
            <a:r>
              <a:rPr sz="2450" spc="60" dirty="0">
                <a:latin typeface="Times New Roman"/>
                <a:cs typeface="Times New Roman"/>
              </a:rPr>
              <a:t> </a:t>
            </a:r>
            <a:r>
              <a:rPr sz="2450" dirty="0">
                <a:latin typeface="Times New Roman"/>
                <a:cs typeface="Times New Roman"/>
              </a:rPr>
              <a:t>tells</a:t>
            </a:r>
            <a:r>
              <a:rPr sz="2450" spc="80" dirty="0">
                <a:latin typeface="Times New Roman"/>
                <a:cs typeface="Times New Roman"/>
              </a:rPr>
              <a:t> </a:t>
            </a:r>
            <a:r>
              <a:rPr sz="2450" dirty="0">
                <a:latin typeface="Times New Roman"/>
                <a:cs typeface="Times New Roman"/>
              </a:rPr>
              <a:t>you</a:t>
            </a:r>
            <a:r>
              <a:rPr sz="2450" spc="70" dirty="0">
                <a:latin typeface="Times New Roman"/>
                <a:cs typeface="Times New Roman"/>
              </a:rPr>
              <a:t> </a:t>
            </a:r>
            <a:r>
              <a:rPr sz="2450" dirty="0">
                <a:latin typeface="Times New Roman"/>
                <a:cs typeface="Times New Roman"/>
              </a:rPr>
              <a:t>correctly</a:t>
            </a:r>
            <a:r>
              <a:rPr sz="2450" spc="75" dirty="0">
                <a:latin typeface="Times New Roman"/>
                <a:cs typeface="Times New Roman"/>
              </a:rPr>
              <a:t> </a:t>
            </a:r>
            <a:r>
              <a:rPr sz="2450" spc="-10" dirty="0">
                <a:latin typeface="Times New Roman"/>
                <a:cs typeface="Times New Roman"/>
              </a:rPr>
              <a:t>how</a:t>
            </a:r>
            <a:r>
              <a:rPr sz="2450" spc="75" dirty="0">
                <a:latin typeface="Times New Roman"/>
                <a:cs typeface="Times New Roman"/>
              </a:rPr>
              <a:t> </a:t>
            </a:r>
            <a:r>
              <a:rPr sz="2450" dirty="0">
                <a:latin typeface="Times New Roman"/>
                <a:cs typeface="Times New Roman"/>
              </a:rPr>
              <a:t>to</a:t>
            </a:r>
            <a:r>
              <a:rPr sz="2450" spc="75" dirty="0">
                <a:latin typeface="Times New Roman"/>
                <a:cs typeface="Times New Roman"/>
              </a:rPr>
              <a:t> </a:t>
            </a:r>
            <a:r>
              <a:rPr sz="2450" dirty="0">
                <a:latin typeface="Times New Roman"/>
                <a:cs typeface="Times New Roman"/>
              </a:rPr>
              <a:t>find</a:t>
            </a:r>
            <a:r>
              <a:rPr sz="2450" spc="70" dirty="0">
                <a:latin typeface="Times New Roman"/>
                <a:cs typeface="Times New Roman"/>
              </a:rPr>
              <a:t> </a:t>
            </a:r>
            <a:r>
              <a:rPr sz="2450" dirty="0">
                <a:latin typeface="Times New Roman"/>
                <a:cs typeface="Times New Roman"/>
              </a:rPr>
              <a:t>the</a:t>
            </a:r>
            <a:r>
              <a:rPr sz="2450" spc="75" dirty="0">
                <a:latin typeface="Times New Roman"/>
                <a:cs typeface="Times New Roman"/>
              </a:rPr>
              <a:t> </a:t>
            </a:r>
            <a:r>
              <a:rPr sz="2450" dirty="0">
                <a:latin typeface="Times New Roman"/>
                <a:cs typeface="Times New Roman"/>
              </a:rPr>
              <a:t>momentum</a:t>
            </a:r>
            <a:r>
              <a:rPr sz="2450" spc="75" dirty="0">
                <a:latin typeface="Times New Roman"/>
                <a:cs typeface="Times New Roman"/>
              </a:rPr>
              <a:t> </a:t>
            </a:r>
            <a:r>
              <a:rPr sz="2450" dirty="0">
                <a:latin typeface="Times New Roman"/>
                <a:cs typeface="Times New Roman"/>
              </a:rPr>
              <a:t>of</a:t>
            </a:r>
            <a:r>
              <a:rPr sz="2450" spc="75" dirty="0">
                <a:latin typeface="Times New Roman"/>
                <a:cs typeface="Times New Roman"/>
              </a:rPr>
              <a:t> </a:t>
            </a:r>
            <a:r>
              <a:rPr sz="2450" dirty="0">
                <a:latin typeface="Times New Roman"/>
                <a:cs typeface="Times New Roman"/>
              </a:rPr>
              <a:t>a</a:t>
            </a:r>
            <a:r>
              <a:rPr sz="2450" spc="75" dirty="0">
                <a:latin typeface="Times New Roman"/>
                <a:cs typeface="Times New Roman"/>
              </a:rPr>
              <a:t> </a:t>
            </a:r>
            <a:r>
              <a:rPr sz="2450" spc="-10" dirty="0">
                <a:latin typeface="Times New Roman"/>
                <a:cs typeface="Times New Roman"/>
              </a:rPr>
              <a:t>photon.</a:t>
            </a:r>
            <a:endParaRPr sz="2450">
              <a:latin typeface="Times New Roman"/>
              <a:cs typeface="Times New Roman"/>
            </a:endParaRPr>
          </a:p>
          <a:p>
            <a:pPr marL="393700" marR="5080" indent="-358140">
              <a:lnSpc>
                <a:spcPct val="101699"/>
              </a:lnSpc>
              <a:spcBef>
                <a:spcPts val="995"/>
              </a:spcBef>
              <a:buAutoNum type="alphaUcPeriod"/>
              <a:tabLst>
                <a:tab pos="394970" algn="l"/>
              </a:tabLst>
            </a:pPr>
            <a:r>
              <a:rPr sz="2450" spc="95" dirty="0">
                <a:latin typeface="Times New Roman"/>
                <a:cs typeface="Times New Roman"/>
              </a:rPr>
              <a:t>It</a:t>
            </a:r>
            <a:r>
              <a:rPr sz="2450" spc="210" dirty="0">
                <a:latin typeface="Times New Roman"/>
                <a:cs typeface="Times New Roman"/>
              </a:rPr>
              <a:t> </a:t>
            </a:r>
            <a:r>
              <a:rPr sz="2450" dirty="0">
                <a:latin typeface="Times New Roman"/>
                <a:cs typeface="Times New Roman"/>
              </a:rPr>
              <a:t>tells</a:t>
            </a:r>
            <a:r>
              <a:rPr sz="2450" spc="210" dirty="0">
                <a:latin typeface="Times New Roman"/>
                <a:cs typeface="Times New Roman"/>
              </a:rPr>
              <a:t> </a:t>
            </a:r>
            <a:r>
              <a:rPr sz="2450" dirty="0">
                <a:latin typeface="Times New Roman"/>
                <a:cs typeface="Times New Roman"/>
              </a:rPr>
              <a:t>you</a:t>
            </a:r>
            <a:r>
              <a:rPr sz="2450" spc="210" dirty="0">
                <a:latin typeface="Times New Roman"/>
                <a:cs typeface="Times New Roman"/>
              </a:rPr>
              <a:t> </a:t>
            </a:r>
            <a:r>
              <a:rPr sz="2450" dirty="0">
                <a:latin typeface="Times New Roman"/>
                <a:cs typeface="Times New Roman"/>
              </a:rPr>
              <a:t>the</a:t>
            </a:r>
            <a:r>
              <a:rPr sz="2450" spc="204" dirty="0">
                <a:latin typeface="Times New Roman"/>
                <a:cs typeface="Times New Roman"/>
              </a:rPr>
              <a:t> </a:t>
            </a:r>
            <a:r>
              <a:rPr sz="2450" dirty="0">
                <a:latin typeface="Times New Roman"/>
                <a:cs typeface="Times New Roman"/>
              </a:rPr>
              <a:t>momentum</a:t>
            </a:r>
            <a:r>
              <a:rPr sz="2450" spc="210" dirty="0">
                <a:latin typeface="Times New Roman"/>
                <a:cs typeface="Times New Roman"/>
              </a:rPr>
              <a:t> </a:t>
            </a:r>
            <a:r>
              <a:rPr sz="2450" dirty="0">
                <a:latin typeface="Times New Roman"/>
                <a:cs typeface="Times New Roman"/>
              </a:rPr>
              <a:t>of</a:t>
            </a:r>
            <a:r>
              <a:rPr sz="2450" spc="210" dirty="0">
                <a:latin typeface="Times New Roman"/>
                <a:cs typeface="Times New Roman"/>
              </a:rPr>
              <a:t> </a:t>
            </a:r>
            <a:r>
              <a:rPr sz="2450" dirty="0">
                <a:latin typeface="Times New Roman"/>
                <a:cs typeface="Times New Roman"/>
              </a:rPr>
              <a:t>a</a:t>
            </a:r>
            <a:r>
              <a:rPr sz="2450" spc="210" dirty="0">
                <a:latin typeface="Times New Roman"/>
                <a:cs typeface="Times New Roman"/>
              </a:rPr>
              <a:t> </a:t>
            </a:r>
            <a:r>
              <a:rPr sz="2450" dirty="0">
                <a:latin typeface="Times New Roman"/>
                <a:cs typeface="Times New Roman"/>
              </a:rPr>
              <a:t>photon,</a:t>
            </a:r>
            <a:r>
              <a:rPr sz="2450" spc="235" dirty="0">
                <a:latin typeface="Times New Roman"/>
                <a:cs typeface="Times New Roman"/>
              </a:rPr>
              <a:t> </a:t>
            </a:r>
            <a:r>
              <a:rPr sz="2450" spc="85" dirty="0">
                <a:latin typeface="Times New Roman"/>
                <a:cs typeface="Times New Roman"/>
              </a:rPr>
              <a:t>but</a:t>
            </a:r>
            <a:r>
              <a:rPr sz="2450" spc="210" dirty="0">
                <a:latin typeface="Times New Roman"/>
                <a:cs typeface="Times New Roman"/>
              </a:rPr>
              <a:t> </a:t>
            </a:r>
            <a:r>
              <a:rPr sz="2450" dirty="0">
                <a:latin typeface="Times New Roman"/>
                <a:cs typeface="Times New Roman"/>
              </a:rPr>
              <a:t>its</a:t>
            </a:r>
            <a:r>
              <a:rPr sz="2450" spc="215" dirty="0">
                <a:latin typeface="Times New Roman"/>
                <a:cs typeface="Times New Roman"/>
              </a:rPr>
              <a:t> </a:t>
            </a:r>
            <a:r>
              <a:rPr sz="2450" dirty="0">
                <a:latin typeface="Times New Roman"/>
                <a:cs typeface="Times New Roman"/>
              </a:rPr>
              <a:t>answer</a:t>
            </a:r>
            <a:r>
              <a:rPr sz="2450" spc="210" dirty="0">
                <a:latin typeface="Times New Roman"/>
                <a:cs typeface="Times New Roman"/>
              </a:rPr>
              <a:t> </a:t>
            </a:r>
            <a:r>
              <a:rPr sz="2450" dirty="0">
                <a:latin typeface="Times New Roman"/>
                <a:cs typeface="Times New Roman"/>
              </a:rPr>
              <a:t>is</a:t>
            </a:r>
            <a:r>
              <a:rPr sz="2450" spc="204" dirty="0">
                <a:latin typeface="Times New Roman"/>
                <a:cs typeface="Times New Roman"/>
              </a:rPr>
              <a:t> </a:t>
            </a:r>
            <a:r>
              <a:rPr sz="2450" spc="-25" dirty="0">
                <a:latin typeface="Times New Roman"/>
                <a:cs typeface="Times New Roman"/>
              </a:rPr>
              <a:t>not 	</a:t>
            </a:r>
            <a:r>
              <a:rPr sz="2450" spc="-10" dirty="0">
                <a:latin typeface="Times New Roman"/>
                <a:cs typeface="Times New Roman"/>
              </a:rPr>
              <a:t>valid.</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spc="95" dirty="0">
                <a:latin typeface="Times New Roman"/>
                <a:cs typeface="Times New Roman"/>
              </a:rPr>
              <a:t>It</a:t>
            </a:r>
            <a:r>
              <a:rPr sz="2450" dirty="0">
                <a:latin typeface="Times New Roman"/>
                <a:cs typeface="Times New Roman"/>
              </a:rPr>
              <a:t> </a:t>
            </a:r>
            <a:r>
              <a:rPr sz="2450" spc="-35" dirty="0">
                <a:latin typeface="Times New Roman"/>
                <a:cs typeface="Times New Roman"/>
              </a:rPr>
              <a:t>gives</a:t>
            </a:r>
            <a:r>
              <a:rPr sz="2450" spc="5" dirty="0">
                <a:latin typeface="Times New Roman"/>
                <a:cs typeface="Times New Roman"/>
              </a:rPr>
              <a:t> </a:t>
            </a:r>
            <a:r>
              <a:rPr sz="2450" dirty="0">
                <a:latin typeface="Times New Roman"/>
                <a:cs typeface="Times New Roman"/>
              </a:rPr>
              <a:t>you </a:t>
            </a:r>
            <a:r>
              <a:rPr sz="2450" spc="-65" dirty="0">
                <a:latin typeface="Times New Roman"/>
                <a:cs typeface="Times New Roman"/>
              </a:rPr>
              <a:t>0</a:t>
            </a:r>
            <a:r>
              <a:rPr sz="2450" b="0" i="1" spc="-65" dirty="0">
                <a:latin typeface="Bookman Old Style"/>
                <a:cs typeface="Bookman Old Style"/>
              </a:rPr>
              <a:t>/</a:t>
            </a:r>
            <a:r>
              <a:rPr sz="2450" spc="-65" dirty="0">
                <a:latin typeface="Times New Roman"/>
                <a:cs typeface="Times New Roman"/>
              </a:rPr>
              <a:t>0,</a:t>
            </a:r>
            <a:r>
              <a:rPr sz="2450" spc="5" dirty="0">
                <a:latin typeface="Times New Roman"/>
                <a:cs typeface="Times New Roman"/>
              </a:rPr>
              <a:t> </a:t>
            </a:r>
            <a:r>
              <a:rPr sz="2450" spc="-10" dirty="0">
                <a:latin typeface="Times New Roman"/>
                <a:cs typeface="Times New Roman"/>
              </a:rPr>
              <a:t>which</a:t>
            </a:r>
            <a:r>
              <a:rPr sz="2450" dirty="0">
                <a:latin typeface="Times New Roman"/>
                <a:cs typeface="Times New Roman"/>
              </a:rPr>
              <a:t> doesn’t</a:t>
            </a:r>
            <a:r>
              <a:rPr sz="2450" spc="5" dirty="0">
                <a:latin typeface="Times New Roman"/>
                <a:cs typeface="Times New Roman"/>
              </a:rPr>
              <a:t> </a:t>
            </a:r>
            <a:r>
              <a:rPr sz="2450" dirty="0">
                <a:latin typeface="Times New Roman"/>
                <a:cs typeface="Times New Roman"/>
              </a:rPr>
              <a:t>really tell</a:t>
            </a:r>
            <a:r>
              <a:rPr sz="2450" spc="5" dirty="0">
                <a:latin typeface="Times New Roman"/>
                <a:cs typeface="Times New Roman"/>
              </a:rPr>
              <a:t> </a:t>
            </a:r>
            <a:r>
              <a:rPr sz="2450" dirty="0">
                <a:latin typeface="Times New Roman"/>
                <a:cs typeface="Times New Roman"/>
              </a:rPr>
              <a:t>you </a:t>
            </a:r>
            <a:r>
              <a:rPr sz="2450" spc="-10" dirty="0">
                <a:latin typeface="Times New Roman"/>
                <a:cs typeface="Times New Roman"/>
              </a:rPr>
              <a:t>anything.</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6905" cy="660400"/>
          </a:xfrm>
          <a:prstGeom prst="rect">
            <a:avLst/>
          </a:prstGeom>
        </p:spPr>
        <p:txBody>
          <a:bodyPr vert="horz" wrap="square" lIns="0" tIns="12065" rIns="0" bIns="0" rtlCol="0">
            <a:spAutoFit/>
          </a:bodyPr>
          <a:lstStyle/>
          <a:p>
            <a:pPr marL="3390900">
              <a:lnSpc>
                <a:spcPct val="100000"/>
              </a:lnSpc>
              <a:spcBef>
                <a:spcPts val="95"/>
              </a:spcBef>
            </a:pPr>
            <a:r>
              <a:rPr sz="1200" dirty="0">
                <a:latin typeface="Times New Roman"/>
                <a:cs typeface="Times New Roman"/>
              </a:rPr>
              <a:t>2.3.</a:t>
            </a:r>
            <a:r>
              <a:rPr sz="1200" spc="215" dirty="0">
                <a:latin typeface="Times New Roman"/>
                <a:cs typeface="Times New Roman"/>
              </a:rPr>
              <a:t>  </a:t>
            </a:r>
            <a:r>
              <a:rPr sz="1200" dirty="0">
                <a:latin typeface="Times New Roman"/>
                <a:cs typeface="Times New Roman"/>
              </a:rPr>
              <a:t>MASS</a:t>
            </a:r>
            <a:r>
              <a:rPr sz="1200" spc="14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ENERGY</a:t>
            </a:r>
            <a:r>
              <a:rPr sz="1200" spc="13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50" dirty="0">
                <a:latin typeface="Times New Roman"/>
                <a:cs typeface="Times New Roman"/>
              </a:rPr>
              <a:t>THE</a:t>
            </a:r>
            <a:r>
              <a:rPr sz="1200" spc="145" dirty="0">
                <a:latin typeface="Times New Roman"/>
                <a:cs typeface="Times New Roman"/>
              </a:rPr>
              <a:t> </a:t>
            </a:r>
            <a:r>
              <a:rPr sz="1200" spc="50" dirty="0">
                <a:latin typeface="Times New Roman"/>
                <a:cs typeface="Times New Roman"/>
              </a:rPr>
              <a:t>SPEED</a:t>
            </a:r>
            <a:r>
              <a:rPr sz="1200" spc="140" dirty="0">
                <a:latin typeface="Times New Roman"/>
                <a:cs typeface="Times New Roman"/>
              </a:rPr>
              <a:t> </a:t>
            </a:r>
            <a:r>
              <a:rPr sz="1200" spc="65" dirty="0">
                <a:latin typeface="Times New Roman"/>
                <a:cs typeface="Times New Roman"/>
              </a:rPr>
              <a:t>OF</a:t>
            </a:r>
            <a:r>
              <a:rPr sz="1200" spc="140" dirty="0">
                <a:latin typeface="Times New Roman"/>
                <a:cs typeface="Times New Roman"/>
              </a:rPr>
              <a:t> </a:t>
            </a:r>
            <a:r>
              <a:rPr sz="1200" dirty="0">
                <a:latin typeface="Times New Roman"/>
                <a:cs typeface="Times New Roman"/>
              </a:rPr>
              <a:t>LIGHT</a:t>
            </a:r>
            <a:r>
              <a:rPr sz="1200" spc="145" dirty="0">
                <a:latin typeface="Times New Roman"/>
                <a:cs typeface="Times New Roman"/>
              </a:rPr>
              <a:t> </a:t>
            </a:r>
            <a:r>
              <a:rPr sz="1200" spc="-10" dirty="0">
                <a:latin typeface="Times New Roman"/>
                <a:cs typeface="Times New Roman"/>
              </a:rPr>
              <a:t>SQUARED)</a:t>
            </a:r>
            <a:endParaRPr sz="1200">
              <a:latin typeface="Times New Roman"/>
              <a:cs typeface="Times New Roman"/>
            </a:endParaRPr>
          </a:p>
          <a:p>
            <a:pPr>
              <a:lnSpc>
                <a:spcPct val="100000"/>
              </a:lnSpc>
              <a:spcBef>
                <a:spcPts val="135"/>
              </a:spcBef>
            </a:pPr>
            <a:endParaRPr sz="1200">
              <a:latin typeface="Times New Roman"/>
              <a:cs typeface="Times New Roman"/>
            </a:endParaRPr>
          </a:p>
          <a:p>
            <a:pPr marL="12700">
              <a:lnSpc>
                <a:spcPct val="100000"/>
              </a:lnSpc>
              <a:tabLst>
                <a:tab pos="572770" algn="l"/>
              </a:tabLst>
            </a:pPr>
            <a:r>
              <a:rPr sz="1700" b="1" spc="-25" dirty="0">
                <a:latin typeface="Georgia"/>
                <a:cs typeface="Georgia"/>
              </a:rPr>
              <a:t>2.3</a:t>
            </a:r>
            <a:r>
              <a:rPr sz="1700" b="1" dirty="0">
                <a:latin typeface="Georgia"/>
                <a:cs typeface="Georgia"/>
              </a:rPr>
              <a:t>	Mass</a:t>
            </a:r>
            <a:r>
              <a:rPr sz="1700" b="1" spc="30" dirty="0">
                <a:latin typeface="Georgia"/>
                <a:cs typeface="Georgia"/>
              </a:rPr>
              <a:t> </a:t>
            </a:r>
            <a:r>
              <a:rPr sz="1700" b="1" spc="-10" dirty="0">
                <a:latin typeface="Georgia"/>
                <a:cs typeface="Georgia"/>
              </a:rPr>
              <a:t>and</a:t>
            </a:r>
            <a:r>
              <a:rPr sz="1700" b="1" spc="25" dirty="0">
                <a:latin typeface="Georgia"/>
                <a:cs typeface="Georgia"/>
              </a:rPr>
              <a:t> </a:t>
            </a:r>
            <a:r>
              <a:rPr sz="1700" b="1" dirty="0">
                <a:latin typeface="Georgia"/>
                <a:cs typeface="Georgia"/>
              </a:rPr>
              <a:t>Energy</a:t>
            </a:r>
            <a:r>
              <a:rPr sz="1700" b="1" spc="30" dirty="0">
                <a:latin typeface="Georgia"/>
                <a:cs typeface="Georgia"/>
              </a:rPr>
              <a:t> </a:t>
            </a:r>
            <a:r>
              <a:rPr sz="1700" b="1" spc="-10" dirty="0">
                <a:latin typeface="Georgia"/>
                <a:cs typeface="Georgia"/>
              </a:rPr>
              <a:t>(and</a:t>
            </a:r>
            <a:r>
              <a:rPr sz="1700" b="1" spc="25" dirty="0">
                <a:latin typeface="Georgia"/>
                <a:cs typeface="Georgia"/>
              </a:rPr>
              <a:t> </a:t>
            </a:r>
            <a:r>
              <a:rPr sz="1700" b="1" dirty="0">
                <a:latin typeface="Georgia"/>
                <a:cs typeface="Georgia"/>
              </a:rPr>
              <a:t>the</a:t>
            </a:r>
            <a:r>
              <a:rPr sz="1700" b="1" spc="30" dirty="0">
                <a:latin typeface="Georgia"/>
                <a:cs typeface="Georgia"/>
              </a:rPr>
              <a:t> </a:t>
            </a:r>
            <a:r>
              <a:rPr sz="1700" b="1" spc="-10" dirty="0">
                <a:latin typeface="Georgia"/>
                <a:cs typeface="Georgia"/>
              </a:rPr>
              <a:t>Speed</a:t>
            </a:r>
            <a:r>
              <a:rPr sz="1700" b="1" spc="25" dirty="0">
                <a:latin typeface="Georgia"/>
                <a:cs typeface="Georgia"/>
              </a:rPr>
              <a:t> </a:t>
            </a:r>
            <a:r>
              <a:rPr sz="1700" b="1" dirty="0">
                <a:latin typeface="Georgia"/>
                <a:cs typeface="Georgia"/>
              </a:rPr>
              <a:t>of</a:t>
            </a:r>
            <a:r>
              <a:rPr sz="1700" b="1" spc="30" dirty="0">
                <a:latin typeface="Georgia"/>
                <a:cs typeface="Georgia"/>
              </a:rPr>
              <a:t> </a:t>
            </a:r>
            <a:r>
              <a:rPr sz="1700" b="1" dirty="0">
                <a:latin typeface="Georgia"/>
                <a:cs typeface="Georgia"/>
              </a:rPr>
              <a:t>Light</a:t>
            </a:r>
            <a:r>
              <a:rPr sz="1700" b="1" spc="30" dirty="0">
                <a:latin typeface="Georgia"/>
                <a:cs typeface="Georgia"/>
              </a:rPr>
              <a:t> </a:t>
            </a:r>
            <a:r>
              <a:rPr sz="1700" b="1" spc="-10" dirty="0">
                <a:latin typeface="Georgia"/>
                <a:cs typeface="Georgia"/>
              </a:rPr>
              <a:t>Squared)</a:t>
            </a:r>
            <a:endParaRPr sz="1700">
              <a:latin typeface="Georgia"/>
              <a:cs typeface="Georgi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33902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2.3.</a:t>
            </a:r>
            <a:r>
              <a:rPr sz="1200" spc="215" dirty="0">
                <a:latin typeface="Times New Roman"/>
                <a:cs typeface="Times New Roman"/>
              </a:rPr>
              <a:t>  </a:t>
            </a:r>
            <a:r>
              <a:rPr sz="1200" dirty="0">
                <a:latin typeface="Times New Roman"/>
                <a:cs typeface="Times New Roman"/>
              </a:rPr>
              <a:t>MASS</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ENERGY</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spc="50" dirty="0">
                <a:latin typeface="Times New Roman"/>
                <a:cs typeface="Times New Roman"/>
              </a:rPr>
              <a:t>SPEED</a:t>
            </a:r>
            <a:r>
              <a:rPr sz="1200" spc="140" dirty="0">
                <a:latin typeface="Times New Roman"/>
                <a:cs typeface="Times New Roman"/>
              </a:rPr>
              <a:t> </a:t>
            </a:r>
            <a:r>
              <a:rPr sz="1200" spc="65" dirty="0">
                <a:latin typeface="Times New Roman"/>
                <a:cs typeface="Times New Roman"/>
              </a:rPr>
              <a:t>OF</a:t>
            </a:r>
            <a:r>
              <a:rPr sz="1200" spc="140" dirty="0">
                <a:latin typeface="Times New Roman"/>
                <a:cs typeface="Times New Roman"/>
              </a:rPr>
              <a:t> </a:t>
            </a:r>
            <a:r>
              <a:rPr sz="1200" dirty="0">
                <a:latin typeface="Times New Roman"/>
                <a:cs typeface="Times New Roman"/>
              </a:rPr>
              <a:t>LIGHT</a:t>
            </a:r>
            <a:r>
              <a:rPr sz="1200" spc="140" dirty="0">
                <a:latin typeface="Times New Roman"/>
                <a:cs typeface="Times New Roman"/>
              </a:rPr>
              <a:t> </a:t>
            </a:r>
            <a:r>
              <a:rPr sz="1200" spc="-10" dirty="0">
                <a:latin typeface="Times New Roman"/>
                <a:cs typeface="Times New Roman"/>
              </a:rPr>
              <a:t>SQUARED)</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5888355" cy="403225"/>
          </a:xfrm>
          <a:prstGeom prst="rect">
            <a:avLst/>
          </a:prstGeom>
        </p:spPr>
        <p:txBody>
          <a:bodyPr vert="horz" wrap="square" lIns="0" tIns="15875" rIns="0" bIns="0" rtlCol="0">
            <a:spAutoFit/>
          </a:bodyPr>
          <a:lstStyle/>
          <a:p>
            <a:pPr marL="12700">
              <a:lnSpc>
                <a:spcPct val="100000"/>
              </a:lnSpc>
              <a:spcBef>
                <a:spcPts val="125"/>
              </a:spcBef>
            </a:pPr>
            <a:r>
              <a:rPr dirty="0"/>
              <a:t>Choose</a:t>
            </a:r>
            <a:r>
              <a:rPr spc="5" dirty="0"/>
              <a:t> </a:t>
            </a:r>
            <a:r>
              <a:rPr dirty="0"/>
              <a:t>True</a:t>
            </a:r>
            <a:r>
              <a:rPr spc="10" dirty="0"/>
              <a:t> </a:t>
            </a:r>
            <a:r>
              <a:rPr dirty="0"/>
              <a:t>or</a:t>
            </a:r>
            <a:r>
              <a:rPr spc="15" dirty="0"/>
              <a:t> </a:t>
            </a:r>
            <a:r>
              <a:rPr dirty="0"/>
              <a:t>False</a:t>
            </a:r>
            <a:r>
              <a:rPr spc="15" dirty="0"/>
              <a:t> </a:t>
            </a:r>
            <a:r>
              <a:rPr dirty="0"/>
              <a:t>for</a:t>
            </a:r>
            <a:r>
              <a:rPr spc="15" dirty="0"/>
              <a:t> </a:t>
            </a:r>
            <a:r>
              <a:rPr dirty="0"/>
              <a:t>each</a:t>
            </a:r>
            <a:r>
              <a:rPr spc="15" dirty="0"/>
              <a:t> </a:t>
            </a:r>
            <a:r>
              <a:rPr dirty="0"/>
              <a:t>of</a:t>
            </a:r>
            <a:r>
              <a:rPr spc="15" dirty="0"/>
              <a:t> </a:t>
            </a:r>
            <a:r>
              <a:rPr dirty="0"/>
              <a:t>the</a:t>
            </a:r>
            <a:r>
              <a:rPr spc="15" dirty="0"/>
              <a:t> </a:t>
            </a:r>
            <a:r>
              <a:rPr spc="-55" dirty="0"/>
              <a:t>following.</a:t>
            </a:r>
          </a:p>
        </p:txBody>
      </p:sp>
      <p:sp>
        <p:nvSpPr>
          <p:cNvPr id="5" name="object 5"/>
          <p:cNvSpPr txBox="1"/>
          <p:nvPr/>
        </p:nvSpPr>
        <p:spPr>
          <a:xfrm>
            <a:off x="793191" y="1790812"/>
            <a:ext cx="8183245" cy="5211445"/>
          </a:xfrm>
          <a:prstGeom prst="rect">
            <a:avLst/>
          </a:prstGeom>
        </p:spPr>
        <p:txBody>
          <a:bodyPr vert="horz" wrap="square" lIns="0" tIns="9525" rIns="0" bIns="0" rtlCol="0">
            <a:spAutoFit/>
          </a:bodyPr>
          <a:lstStyle/>
          <a:p>
            <a:pPr marL="309880" marR="8255" indent="-297815">
              <a:lnSpc>
                <a:spcPct val="101699"/>
              </a:lnSpc>
              <a:spcBef>
                <a:spcPts val="75"/>
              </a:spcBef>
            </a:pPr>
            <a:r>
              <a:rPr sz="2450" dirty="0">
                <a:latin typeface="Times New Roman"/>
                <a:cs typeface="Times New Roman"/>
              </a:rPr>
              <a:t>1.</a:t>
            </a:r>
            <a:r>
              <a:rPr sz="2450" spc="-60" dirty="0">
                <a:latin typeface="Times New Roman"/>
                <a:cs typeface="Times New Roman"/>
              </a:rPr>
              <a:t> </a:t>
            </a:r>
            <a:r>
              <a:rPr sz="2450" dirty="0">
                <a:latin typeface="Times New Roman"/>
                <a:cs typeface="Times New Roman"/>
              </a:rPr>
              <a:t>A</a:t>
            </a:r>
            <a:r>
              <a:rPr sz="2450" spc="90" dirty="0">
                <a:latin typeface="Times New Roman"/>
                <a:cs typeface="Times New Roman"/>
              </a:rPr>
              <a:t> </a:t>
            </a:r>
            <a:r>
              <a:rPr sz="2450" dirty="0">
                <a:latin typeface="Times New Roman"/>
                <a:cs typeface="Times New Roman"/>
              </a:rPr>
              <a:t>1</a:t>
            </a:r>
            <a:r>
              <a:rPr sz="2450" spc="90" dirty="0">
                <a:latin typeface="Times New Roman"/>
                <a:cs typeface="Times New Roman"/>
              </a:rPr>
              <a:t> </a:t>
            </a:r>
            <a:r>
              <a:rPr sz="2450" dirty="0">
                <a:latin typeface="Times New Roman"/>
                <a:cs typeface="Times New Roman"/>
              </a:rPr>
              <a:t>kg</a:t>
            </a:r>
            <a:r>
              <a:rPr sz="2450" spc="85" dirty="0">
                <a:latin typeface="Times New Roman"/>
                <a:cs typeface="Times New Roman"/>
              </a:rPr>
              <a:t> </a:t>
            </a:r>
            <a:r>
              <a:rPr sz="2450" dirty="0">
                <a:latin typeface="Times New Roman"/>
                <a:cs typeface="Times New Roman"/>
              </a:rPr>
              <a:t>object</a:t>
            </a:r>
            <a:r>
              <a:rPr sz="2450" spc="85" dirty="0">
                <a:latin typeface="Times New Roman"/>
                <a:cs typeface="Times New Roman"/>
              </a:rPr>
              <a:t> </a:t>
            </a:r>
            <a:r>
              <a:rPr sz="2450" dirty="0">
                <a:latin typeface="Times New Roman"/>
                <a:cs typeface="Times New Roman"/>
              </a:rPr>
              <a:t>and</a:t>
            </a:r>
            <a:r>
              <a:rPr sz="2450" spc="85" dirty="0">
                <a:latin typeface="Times New Roman"/>
                <a:cs typeface="Times New Roman"/>
              </a:rPr>
              <a:t> </a:t>
            </a:r>
            <a:r>
              <a:rPr sz="2450" dirty="0">
                <a:latin typeface="Times New Roman"/>
                <a:cs typeface="Times New Roman"/>
              </a:rPr>
              <a:t>a</a:t>
            </a:r>
            <a:r>
              <a:rPr sz="2450" spc="90" dirty="0">
                <a:latin typeface="Times New Roman"/>
                <a:cs typeface="Times New Roman"/>
              </a:rPr>
              <a:t> </a:t>
            </a:r>
            <a:r>
              <a:rPr sz="2450" dirty="0">
                <a:latin typeface="Times New Roman"/>
                <a:cs typeface="Times New Roman"/>
              </a:rPr>
              <a:t>3</a:t>
            </a:r>
            <a:r>
              <a:rPr sz="2450" spc="85" dirty="0">
                <a:latin typeface="Times New Roman"/>
                <a:cs typeface="Times New Roman"/>
              </a:rPr>
              <a:t> </a:t>
            </a:r>
            <a:r>
              <a:rPr sz="2450" dirty="0">
                <a:latin typeface="Times New Roman"/>
                <a:cs typeface="Times New Roman"/>
              </a:rPr>
              <a:t>kg</a:t>
            </a:r>
            <a:r>
              <a:rPr sz="2450" spc="90" dirty="0">
                <a:latin typeface="Times New Roman"/>
                <a:cs typeface="Times New Roman"/>
              </a:rPr>
              <a:t> </a:t>
            </a:r>
            <a:r>
              <a:rPr sz="2450" dirty="0">
                <a:latin typeface="Times New Roman"/>
                <a:cs typeface="Times New Roman"/>
              </a:rPr>
              <a:t>object</a:t>
            </a:r>
            <a:r>
              <a:rPr sz="2450" spc="85" dirty="0">
                <a:latin typeface="Times New Roman"/>
                <a:cs typeface="Times New Roman"/>
              </a:rPr>
              <a:t> </a:t>
            </a:r>
            <a:r>
              <a:rPr sz="2450" dirty="0">
                <a:latin typeface="Times New Roman"/>
                <a:cs typeface="Times New Roman"/>
              </a:rPr>
              <a:t>between</a:t>
            </a:r>
            <a:r>
              <a:rPr sz="2450" spc="85" dirty="0">
                <a:latin typeface="Times New Roman"/>
                <a:cs typeface="Times New Roman"/>
              </a:rPr>
              <a:t> </a:t>
            </a:r>
            <a:r>
              <a:rPr sz="2450" dirty="0">
                <a:latin typeface="Times New Roman"/>
                <a:cs typeface="Times New Roman"/>
              </a:rPr>
              <a:t>them</a:t>
            </a:r>
            <a:r>
              <a:rPr sz="2450" spc="85" dirty="0">
                <a:latin typeface="Times New Roman"/>
                <a:cs typeface="Times New Roman"/>
              </a:rPr>
              <a:t> </a:t>
            </a:r>
            <a:r>
              <a:rPr sz="2450" dirty="0">
                <a:latin typeface="Times New Roman"/>
                <a:cs typeface="Times New Roman"/>
              </a:rPr>
              <a:t>must</a:t>
            </a:r>
            <a:r>
              <a:rPr sz="2450" spc="85" dirty="0">
                <a:latin typeface="Times New Roman"/>
                <a:cs typeface="Times New Roman"/>
              </a:rPr>
              <a:t> </a:t>
            </a:r>
            <a:r>
              <a:rPr sz="2450" dirty="0">
                <a:latin typeface="Times New Roman"/>
                <a:cs typeface="Times New Roman"/>
              </a:rPr>
              <a:t>have</a:t>
            </a:r>
            <a:r>
              <a:rPr sz="2450" spc="85" dirty="0">
                <a:latin typeface="Times New Roman"/>
                <a:cs typeface="Times New Roman"/>
              </a:rPr>
              <a:t> </a:t>
            </a:r>
            <a:r>
              <a:rPr sz="2450" dirty="0">
                <a:latin typeface="Times New Roman"/>
                <a:cs typeface="Times New Roman"/>
              </a:rPr>
              <a:t>4</a:t>
            </a:r>
            <a:r>
              <a:rPr sz="2450" spc="85" dirty="0">
                <a:latin typeface="Times New Roman"/>
                <a:cs typeface="Times New Roman"/>
              </a:rPr>
              <a:t> </a:t>
            </a:r>
            <a:r>
              <a:rPr sz="2450" spc="-25" dirty="0">
                <a:latin typeface="Times New Roman"/>
                <a:cs typeface="Times New Roman"/>
              </a:rPr>
              <a:t>kg </a:t>
            </a:r>
            <a:r>
              <a:rPr sz="2450" dirty="0">
                <a:latin typeface="Times New Roman"/>
                <a:cs typeface="Times New Roman"/>
              </a:rPr>
              <a:t>of</a:t>
            </a:r>
            <a:r>
              <a:rPr sz="2450" spc="-90" dirty="0">
                <a:latin typeface="Times New Roman"/>
                <a:cs typeface="Times New Roman"/>
              </a:rPr>
              <a:t> </a:t>
            </a:r>
            <a:r>
              <a:rPr sz="2450" spc="-10" dirty="0">
                <a:latin typeface="Times New Roman"/>
                <a:cs typeface="Times New Roman"/>
              </a:rPr>
              <a:t>mass.</a:t>
            </a:r>
            <a:endParaRPr sz="2450">
              <a:latin typeface="Times New Roman"/>
              <a:cs typeface="Times New Roman"/>
            </a:endParaRPr>
          </a:p>
          <a:p>
            <a:pPr marL="307975" marR="8255" indent="-295910">
              <a:lnSpc>
                <a:spcPct val="101699"/>
              </a:lnSpc>
              <a:spcBef>
                <a:spcPts val="994"/>
              </a:spcBef>
              <a:buAutoNum type="arabicPeriod" startAt="2"/>
              <a:tabLst>
                <a:tab pos="309880" algn="l"/>
              </a:tabLst>
            </a:pPr>
            <a:r>
              <a:rPr sz="2450" dirty="0">
                <a:latin typeface="Times New Roman"/>
                <a:cs typeface="Times New Roman"/>
              </a:rPr>
              <a:t>A</a:t>
            </a:r>
            <a:r>
              <a:rPr sz="2450" spc="170" dirty="0">
                <a:latin typeface="Times New Roman"/>
                <a:cs typeface="Times New Roman"/>
              </a:rPr>
              <a:t> </a:t>
            </a:r>
            <a:r>
              <a:rPr sz="2450" dirty="0">
                <a:latin typeface="Times New Roman"/>
                <a:cs typeface="Times New Roman"/>
              </a:rPr>
              <a:t>1</a:t>
            </a:r>
            <a:r>
              <a:rPr sz="2450" spc="175" dirty="0">
                <a:latin typeface="Times New Roman"/>
                <a:cs typeface="Times New Roman"/>
              </a:rPr>
              <a:t> </a:t>
            </a:r>
            <a:r>
              <a:rPr sz="2450" spc="204" dirty="0">
                <a:latin typeface="Times New Roman"/>
                <a:cs typeface="Times New Roman"/>
              </a:rPr>
              <a:t>J</a:t>
            </a:r>
            <a:r>
              <a:rPr sz="2450" spc="170" dirty="0">
                <a:latin typeface="Times New Roman"/>
                <a:cs typeface="Times New Roman"/>
              </a:rPr>
              <a:t> </a:t>
            </a:r>
            <a:r>
              <a:rPr sz="2450" dirty="0">
                <a:latin typeface="Times New Roman"/>
                <a:cs typeface="Times New Roman"/>
              </a:rPr>
              <a:t>object</a:t>
            </a:r>
            <a:r>
              <a:rPr sz="2450" spc="175" dirty="0">
                <a:latin typeface="Times New Roman"/>
                <a:cs typeface="Times New Roman"/>
              </a:rPr>
              <a:t> </a:t>
            </a:r>
            <a:r>
              <a:rPr sz="2450" dirty="0">
                <a:latin typeface="Times New Roman"/>
                <a:cs typeface="Times New Roman"/>
              </a:rPr>
              <a:t>and</a:t>
            </a:r>
            <a:r>
              <a:rPr sz="2450" spc="175" dirty="0">
                <a:latin typeface="Times New Roman"/>
                <a:cs typeface="Times New Roman"/>
              </a:rPr>
              <a:t> </a:t>
            </a:r>
            <a:r>
              <a:rPr sz="2450" dirty="0">
                <a:latin typeface="Times New Roman"/>
                <a:cs typeface="Times New Roman"/>
              </a:rPr>
              <a:t>a</a:t>
            </a:r>
            <a:r>
              <a:rPr sz="2450" spc="170" dirty="0">
                <a:latin typeface="Times New Roman"/>
                <a:cs typeface="Times New Roman"/>
              </a:rPr>
              <a:t> </a:t>
            </a:r>
            <a:r>
              <a:rPr sz="2450" dirty="0">
                <a:latin typeface="Times New Roman"/>
                <a:cs typeface="Times New Roman"/>
              </a:rPr>
              <a:t>3</a:t>
            </a:r>
            <a:r>
              <a:rPr sz="2450" spc="175" dirty="0">
                <a:latin typeface="Times New Roman"/>
                <a:cs typeface="Times New Roman"/>
              </a:rPr>
              <a:t> </a:t>
            </a:r>
            <a:r>
              <a:rPr sz="2450" spc="204" dirty="0">
                <a:latin typeface="Times New Roman"/>
                <a:cs typeface="Times New Roman"/>
              </a:rPr>
              <a:t>J</a:t>
            </a:r>
            <a:r>
              <a:rPr sz="2450" spc="170" dirty="0">
                <a:latin typeface="Times New Roman"/>
                <a:cs typeface="Times New Roman"/>
              </a:rPr>
              <a:t> </a:t>
            </a:r>
            <a:r>
              <a:rPr sz="2450" dirty="0">
                <a:latin typeface="Times New Roman"/>
                <a:cs typeface="Times New Roman"/>
              </a:rPr>
              <a:t>object</a:t>
            </a:r>
            <a:r>
              <a:rPr sz="2450" spc="175" dirty="0">
                <a:latin typeface="Times New Roman"/>
                <a:cs typeface="Times New Roman"/>
              </a:rPr>
              <a:t> </a:t>
            </a:r>
            <a:r>
              <a:rPr sz="2450" dirty="0">
                <a:latin typeface="Times New Roman"/>
                <a:cs typeface="Times New Roman"/>
              </a:rPr>
              <a:t>between</a:t>
            </a:r>
            <a:r>
              <a:rPr sz="2450" spc="175" dirty="0">
                <a:latin typeface="Times New Roman"/>
                <a:cs typeface="Times New Roman"/>
              </a:rPr>
              <a:t> </a:t>
            </a:r>
            <a:r>
              <a:rPr sz="2450" dirty="0">
                <a:latin typeface="Times New Roman"/>
                <a:cs typeface="Times New Roman"/>
              </a:rPr>
              <a:t>them</a:t>
            </a:r>
            <a:r>
              <a:rPr sz="2450" spc="170" dirty="0">
                <a:latin typeface="Times New Roman"/>
                <a:cs typeface="Times New Roman"/>
              </a:rPr>
              <a:t> </a:t>
            </a:r>
            <a:r>
              <a:rPr sz="2450" dirty="0">
                <a:latin typeface="Times New Roman"/>
                <a:cs typeface="Times New Roman"/>
              </a:rPr>
              <a:t>must</a:t>
            </a:r>
            <a:r>
              <a:rPr sz="2450" spc="175" dirty="0">
                <a:latin typeface="Times New Roman"/>
                <a:cs typeface="Times New Roman"/>
              </a:rPr>
              <a:t> </a:t>
            </a:r>
            <a:r>
              <a:rPr sz="2450" dirty="0">
                <a:latin typeface="Times New Roman"/>
                <a:cs typeface="Times New Roman"/>
              </a:rPr>
              <a:t>have</a:t>
            </a:r>
            <a:r>
              <a:rPr sz="2450" spc="170" dirty="0">
                <a:latin typeface="Times New Roman"/>
                <a:cs typeface="Times New Roman"/>
              </a:rPr>
              <a:t> </a:t>
            </a:r>
            <a:r>
              <a:rPr sz="2450" dirty="0">
                <a:latin typeface="Times New Roman"/>
                <a:cs typeface="Times New Roman"/>
              </a:rPr>
              <a:t>4</a:t>
            </a:r>
            <a:r>
              <a:rPr sz="2450" spc="165" dirty="0">
                <a:latin typeface="Times New Roman"/>
                <a:cs typeface="Times New Roman"/>
              </a:rPr>
              <a:t> </a:t>
            </a:r>
            <a:r>
              <a:rPr sz="2450" spc="204" dirty="0">
                <a:latin typeface="Times New Roman"/>
                <a:cs typeface="Times New Roman"/>
              </a:rPr>
              <a:t>J</a:t>
            </a:r>
            <a:r>
              <a:rPr sz="2450" spc="175" dirty="0">
                <a:latin typeface="Times New Roman"/>
                <a:cs typeface="Times New Roman"/>
              </a:rPr>
              <a:t> </a:t>
            </a:r>
            <a:r>
              <a:rPr sz="2450" spc="-25" dirty="0">
                <a:latin typeface="Times New Roman"/>
                <a:cs typeface="Times New Roman"/>
              </a:rPr>
              <a:t>of 	</a:t>
            </a:r>
            <a:r>
              <a:rPr sz="2450" spc="-10" dirty="0">
                <a:latin typeface="Times New Roman"/>
                <a:cs typeface="Times New Roman"/>
              </a:rPr>
              <a:t>energy.</a:t>
            </a:r>
            <a:endParaRPr sz="2450">
              <a:latin typeface="Times New Roman"/>
              <a:cs typeface="Times New Roman"/>
            </a:endParaRPr>
          </a:p>
          <a:p>
            <a:pPr marL="307975" marR="7620" indent="-295910">
              <a:lnSpc>
                <a:spcPct val="101699"/>
              </a:lnSpc>
              <a:spcBef>
                <a:spcPts val="994"/>
              </a:spcBef>
              <a:buAutoNum type="arabicPeriod" startAt="2"/>
              <a:tabLst>
                <a:tab pos="309880" algn="l"/>
              </a:tabLst>
            </a:pPr>
            <a:r>
              <a:rPr sz="2450" dirty="0">
                <a:latin typeface="Times New Roman"/>
                <a:cs typeface="Times New Roman"/>
              </a:rPr>
              <a:t>If</a:t>
            </a:r>
            <a:r>
              <a:rPr sz="2450" spc="280" dirty="0">
                <a:latin typeface="Times New Roman"/>
                <a:cs typeface="Times New Roman"/>
              </a:rPr>
              <a:t> </a:t>
            </a:r>
            <a:r>
              <a:rPr sz="2450" dirty="0">
                <a:latin typeface="Times New Roman"/>
                <a:cs typeface="Times New Roman"/>
              </a:rPr>
              <a:t>one</a:t>
            </a:r>
            <a:r>
              <a:rPr sz="2450" spc="285" dirty="0">
                <a:latin typeface="Times New Roman"/>
                <a:cs typeface="Times New Roman"/>
              </a:rPr>
              <a:t> </a:t>
            </a:r>
            <a:r>
              <a:rPr sz="2450" dirty="0">
                <a:latin typeface="Times New Roman"/>
                <a:cs typeface="Times New Roman"/>
              </a:rPr>
              <a:t>inertial</a:t>
            </a:r>
            <a:r>
              <a:rPr sz="2450" spc="290" dirty="0">
                <a:latin typeface="Times New Roman"/>
                <a:cs typeface="Times New Roman"/>
              </a:rPr>
              <a:t> </a:t>
            </a:r>
            <a:r>
              <a:rPr sz="2450" dirty="0">
                <a:latin typeface="Times New Roman"/>
                <a:cs typeface="Times New Roman"/>
              </a:rPr>
              <a:t>observer</a:t>
            </a:r>
            <a:r>
              <a:rPr sz="2450" spc="290" dirty="0">
                <a:latin typeface="Times New Roman"/>
                <a:cs typeface="Times New Roman"/>
              </a:rPr>
              <a:t> </a:t>
            </a:r>
            <a:r>
              <a:rPr sz="2450" dirty="0">
                <a:latin typeface="Times New Roman"/>
                <a:cs typeface="Times New Roman"/>
              </a:rPr>
              <a:t>measures</a:t>
            </a:r>
            <a:r>
              <a:rPr sz="2450" spc="285" dirty="0">
                <a:latin typeface="Times New Roman"/>
                <a:cs typeface="Times New Roman"/>
              </a:rPr>
              <a:t> </a:t>
            </a:r>
            <a:r>
              <a:rPr sz="2450" spc="114" dirty="0">
                <a:latin typeface="Times New Roman"/>
                <a:cs typeface="Times New Roman"/>
              </a:rPr>
              <a:t>that</a:t>
            </a:r>
            <a:r>
              <a:rPr sz="2450" spc="290" dirty="0">
                <a:latin typeface="Times New Roman"/>
                <a:cs typeface="Times New Roman"/>
              </a:rPr>
              <a:t> </a:t>
            </a:r>
            <a:r>
              <a:rPr sz="2450" dirty="0">
                <a:latin typeface="Times New Roman"/>
                <a:cs typeface="Times New Roman"/>
              </a:rPr>
              <a:t>a</a:t>
            </a:r>
            <a:r>
              <a:rPr sz="2450" spc="290" dirty="0">
                <a:latin typeface="Times New Roman"/>
                <a:cs typeface="Times New Roman"/>
              </a:rPr>
              <a:t> </a:t>
            </a:r>
            <a:r>
              <a:rPr sz="2450" dirty="0">
                <a:latin typeface="Times New Roman"/>
                <a:cs typeface="Times New Roman"/>
              </a:rPr>
              <a:t>system</a:t>
            </a:r>
            <a:r>
              <a:rPr sz="2450" spc="290" dirty="0">
                <a:latin typeface="Times New Roman"/>
                <a:cs typeface="Times New Roman"/>
              </a:rPr>
              <a:t> </a:t>
            </a:r>
            <a:r>
              <a:rPr sz="2450" dirty="0">
                <a:latin typeface="Times New Roman"/>
                <a:cs typeface="Times New Roman"/>
              </a:rPr>
              <a:t>has</a:t>
            </a:r>
            <a:r>
              <a:rPr sz="2450" spc="285" dirty="0">
                <a:latin typeface="Times New Roman"/>
                <a:cs typeface="Times New Roman"/>
              </a:rPr>
              <a:t> </a:t>
            </a:r>
            <a:r>
              <a:rPr sz="2450" dirty="0">
                <a:latin typeface="Times New Roman"/>
                <a:cs typeface="Times New Roman"/>
              </a:rPr>
              <a:t>10</a:t>
            </a:r>
            <a:r>
              <a:rPr sz="2450" spc="290" dirty="0">
                <a:latin typeface="Times New Roman"/>
                <a:cs typeface="Times New Roman"/>
              </a:rPr>
              <a:t> </a:t>
            </a:r>
            <a:r>
              <a:rPr sz="2450" dirty="0">
                <a:latin typeface="Times New Roman"/>
                <a:cs typeface="Times New Roman"/>
              </a:rPr>
              <a:t>kg</a:t>
            </a:r>
            <a:r>
              <a:rPr sz="2450" spc="290" dirty="0">
                <a:latin typeface="Times New Roman"/>
                <a:cs typeface="Times New Roman"/>
              </a:rPr>
              <a:t> </a:t>
            </a:r>
            <a:r>
              <a:rPr sz="2450" spc="-25" dirty="0">
                <a:latin typeface="Times New Roman"/>
                <a:cs typeface="Times New Roman"/>
              </a:rPr>
              <a:t>of 	</a:t>
            </a:r>
            <a:r>
              <a:rPr sz="2450" dirty="0">
                <a:latin typeface="Times New Roman"/>
                <a:cs typeface="Times New Roman"/>
              </a:rPr>
              <a:t>mass</a:t>
            </a:r>
            <a:r>
              <a:rPr sz="2450" spc="135" dirty="0">
                <a:latin typeface="Times New Roman"/>
                <a:cs typeface="Times New Roman"/>
              </a:rPr>
              <a:t> </a:t>
            </a:r>
            <a:r>
              <a:rPr sz="2450" dirty="0">
                <a:latin typeface="Times New Roman"/>
                <a:cs typeface="Times New Roman"/>
              </a:rPr>
              <a:t>then</a:t>
            </a:r>
            <a:r>
              <a:rPr sz="2450" spc="135" dirty="0">
                <a:latin typeface="Times New Roman"/>
                <a:cs typeface="Times New Roman"/>
              </a:rPr>
              <a:t> </a:t>
            </a:r>
            <a:r>
              <a:rPr sz="2450" dirty="0">
                <a:latin typeface="Times New Roman"/>
                <a:cs typeface="Times New Roman"/>
              </a:rPr>
              <a:t>all</a:t>
            </a:r>
            <a:r>
              <a:rPr sz="2450" spc="130" dirty="0">
                <a:latin typeface="Times New Roman"/>
                <a:cs typeface="Times New Roman"/>
              </a:rPr>
              <a:t> </a:t>
            </a:r>
            <a:r>
              <a:rPr sz="2450" dirty="0">
                <a:latin typeface="Times New Roman"/>
                <a:cs typeface="Times New Roman"/>
              </a:rPr>
              <a:t>inertial</a:t>
            </a:r>
            <a:r>
              <a:rPr sz="2450" spc="135" dirty="0">
                <a:latin typeface="Times New Roman"/>
                <a:cs typeface="Times New Roman"/>
              </a:rPr>
              <a:t> </a:t>
            </a:r>
            <a:r>
              <a:rPr sz="2450" spc="-10" dirty="0">
                <a:latin typeface="Times New Roman"/>
                <a:cs typeface="Times New Roman"/>
              </a:rPr>
              <a:t>observers</a:t>
            </a:r>
            <a:r>
              <a:rPr sz="2450" spc="135" dirty="0">
                <a:latin typeface="Times New Roman"/>
                <a:cs typeface="Times New Roman"/>
              </a:rPr>
              <a:t> </a:t>
            </a:r>
            <a:r>
              <a:rPr sz="2450" dirty="0">
                <a:latin typeface="Times New Roman"/>
                <a:cs typeface="Times New Roman"/>
              </a:rPr>
              <a:t>must</a:t>
            </a:r>
            <a:r>
              <a:rPr sz="2450" spc="135" dirty="0">
                <a:latin typeface="Times New Roman"/>
                <a:cs typeface="Times New Roman"/>
              </a:rPr>
              <a:t> </a:t>
            </a:r>
            <a:r>
              <a:rPr sz="2450" dirty="0">
                <a:latin typeface="Times New Roman"/>
                <a:cs typeface="Times New Roman"/>
              </a:rPr>
              <a:t>get</a:t>
            </a:r>
            <a:r>
              <a:rPr sz="2450" spc="130" dirty="0">
                <a:latin typeface="Times New Roman"/>
                <a:cs typeface="Times New Roman"/>
              </a:rPr>
              <a:t> </a:t>
            </a:r>
            <a:r>
              <a:rPr sz="2450" dirty="0">
                <a:latin typeface="Times New Roman"/>
                <a:cs typeface="Times New Roman"/>
              </a:rPr>
              <a:t>the</a:t>
            </a:r>
            <a:r>
              <a:rPr sz="2450" spc="135" dirty="0">
                <a:latin typeface="Times New Roman"/>
                <a:cs typeface="Times New Roman"/>
              </a:rPr>
              <a:t> </a:t>
            </a:r>
            <a:r>
              <a:rPr sz="2450" dirty="0">
                <a:latin typeface="Times New Roman"/>
                <a:cs typeface="Times New Roman"/>
              </a:rPr>
              <a:t>same</a:t>
            </a:r>
            <a:r>
              <a:rPr sz="2450" spc="135" dirty="0">
                <a:latin typeface="Times New Roman"/>
                <a:cs typeface="Times New Roman"/>
              </a:rPr>
              <a:t> </a:t>
            </a:r>
            <a:r>
              <a:rPr sz="2450" spc="-10" dirty="0">
                <a:latin typeface="Times New Roman"/>
                <a:cs typeface="Times New Roman"/>
              </a:rPr>
              <a:t>result.</a:t>
            </a:r>
            <a:endParaRPr sz="2450">
              <a:latin typeface="Times New Roman"/>
              <a:cs typeface="Times New Roman"/>
            </a:endParaRPr>
          </a:p>
          <a:p>
            <a:pPr marL="307975" marR="7620" indent="-295910">
              <a:lnSpc>
                <a:spcPct val="101699"/>
              </a:lnSpc>
              <a:spcBef>
                <a:spcPts val="1000"/>
              </a:spcBef>
              <a:buAutoNum type="arabicPeriod" startAt="2"/>
              <a:tabLst>
                <a:tab pos="309880" algn="l"/>
                <a:tab pos="639445" algn="l"/>
                <a:tab pos="1212215" algn="l"/>
                <a:tab pos="2244725" algn="l"/>
                <a:tab pos="3425825" algn="l"/>
                <a:tab pos="4707890" algn="l"/>
                <a:tab pos="5375275" algn="l"/>
                <a:tab pos="5659755" algn="l"/>
                <a:tab pos="6660515" algn="l"/>
                <a:tab pos="7218680" algn="l"/>
                <a:tab pos="7647305" algn="l"/>
                <a:tab pos="7935595" algn="l"/>
              </a:tabLst>
            </a:pPr>
            <a:r>
              <a:rPr sz="2450" spc="-25" dirty="0">
                <a:latin typeface="Times New Roman"/>
                <a:cs typeface="Times New Roman"/>
              </a:rPr>
              <a:t>If</a:t>
            </a:r>
            <a:r>
              <a:rPr sz="2450" dirty="0">
                <a:latin typeface="Times New Roman"/>
                <a:cs typeface="Times New Roman"/>
              </a:rPr>
              <a:t>	</a:t>
            </a:r>
            <a:r>
              <a:rPr sz="2450" spc="-25" dirty="0">
                <a:latin typeface="Times New Roman"/>
                <a:cs typeface="Times New Roman"/>
              </a:rPr>
              <a:t>one</a:t>
            </a:r>
            <a:r>
              <a:rPr sz="2450" dirty="0">
                <a:latin typeface="Times New Roman"/>
                <a:cs typeface="Times New Roman"/>
              </a:rPr>
              <a:t>	</a:t>
            </a:r>
            <a:r>
              <a:rPr sz="2450" spc="-10" dirty="0">
                <a:latin typeface="Times New Roman"/>
                <a:cs typeface="Times New Roman"/>
              </a:rPr>
              <a:t>inertial</a:t>
            </a:r>
            <a:r>
              <a:rPr sz="2450" dirty="0">
                <a:latin typeface="Times New Roman"/>
                <a:cs typeface="Times New Roman"/>
              </a:rPr>
              <a:t>	</a:t>
            </a:r>
            <a:r>
              <a:rPr sz="2450" spc="-10" dirty="0">
                <a:latin typeface="Times New Roman"/>
                <a:cs typeface="Times New Roman"/>
              </a:rPr>
              <a:t>observer</a:t>
            </a:r>
            <a:r>
              <a:rPr sz="2450" dirty="0">
                <a:latin typeface="Times New Roman"/>
                <a:cs typeface="Times New Roman"/>
              </a:rPr>
              <a:t>	</a:t>
            </a:r>
            <a:r>
              <a:rPr sz="2450" spc="-10" dirty="0">
                <a:latin typeface="Times New Roman"/>
                <a:cs typeface="Times New Roman"/>
              </a:rPr>
              <a:t>measures</a:t>
            </a:r>
            <a:r>
              <a:rPr sz="2450" dirty="0">
                <a:latin typeface="Times New Roman"/>
                <a:cs typeface="Times New Roman"/>
              </a:rPr>
              <a:t>	</a:t>
            </a:r>
            <a:r>
              <a:rPr sz="2450" spc="95" dirty="0">
                <a:latin typeface="Times New Roman"/>
                <a:cs typeface="Times New Roman"/>
              </a:rPr>
              <a:t>that</a:t>
            </a:r>
            <a:r>
              <a:rPr sz="2450" dirty="0">
                <a:latin typeface="Times New Roman"/>
                <a:cs typeface="Times New Roman"/>
              </a:rPr>
              <a:t>	</a:t>
            </a:r>
            <a:r>
              <a:rPr sz="2450" spc="-50" dirty="0">
                <a:latin typeface="Times New Roman"/>
                <a:cs typeface="Times New Roman"/>
              </a:rPr>
              <a:t>a</a:t>
            </a:r>
            <a:r>
              <a:rPr sz="2450" dirty="0">
                <a:latin typeface="Times New Roman"/>
                <a:cs typeface="Times New Roman"/>
              </a:rPr>
              <a:t>	</a:t>
            </a:r>
            <a:r>
              <a:rPr sz="2450" spc="-10" dirty="0">
                <a:latin typeface="Times New Roman"/>
                <a:cs typeface="Times New Roman"/>
              </a:rPr>
              <a:t>system</a:t>
            </a:r>
            <a:r>
              <a:rPr sz="2450" dirty="0">
                <a:latin typeface="Times New Roman"/>
                <a:cs typeface="Times New Roman"/>
              </a:rPr>
              <a:t>	</a:t>
            </a:r>
            <a:r>
              <a:rPr sz="2450" spc="-25" dirty="0">
                <a:latin typeface="Times New Roman"/>
                <a:cs typeface="Times New Roman"/>
              </a:rPr>
              <a:t>has</a:t>
            </a:r>
            <a:r>
              <a:rPr sz="2450" dirty="0">
                <a:latin typeface="Times New Roman"/>
                <a:cs typeface="Times New Roman"/>
              </a:rPr>
              <a:t>	</a:t>
            </a:r>
            <a:r>
              <a:rPr sz="2450" spc="-25" dirty="0">
                <a:latin typeface="Times New Roman"/>
                <a:cs typeface="Times New Roman"/>
              </a:rPr>
              <a:t>10</a:t>
            </a:r>
            <a:r>
              <a:rPr sz="2450" dirty="0">
                <a:latin typeface="Times New Roman"/>
                <a:cs typeface="Times New Roman"/>
              </a:rPr>
              <a:t>	</a:t>
            </a:r>
            <a:r>
              <a:rPr sz="2450" spc="155" dirty="0">
                <a:latin typeface="Times New Roman"/>
                <a:cs typeface="Times New Roman"/>
              </a:rPr>
              <a:t>J</a:t>
            </a:r>
            <a:r>
              <a:rPr sz="2450" dirty="0">
                <a:latin typeface="Times New Roman"/>
                <a:cs typeface="Times New Roman"/>
              </a:rPr>
              <a:t>	</a:t>
            </a:r>
            <a:r>
              <a:rPr sz="2450" spc="-130" dirty="0">
                <a:latin typeface="Times New Roman"/>
                <a:cs typeface="Times New Roman"/>
              </a:rPr>
              <a:t>of 	</a:t>
            </a:r>
            <a:r>
              <a:rPr sz="2450" dirty="0">
                <a:latin typeface="Times New Roman"/>
                <a:cs typeface="Times New Roman"/>
              </a:rPr>
              <a:t>energy</a:t>
            </a:r>
            <a:r>
              <a:rPr sz="2450" spc="114" dirty="0">
                <a:latin typeface="Times New Roman"/>
                <a:cs typeface="Times New Roman"/>
              </a:rPr>
              <a:t> </a:t>
            </a:r>
            <a:r>
              <a:rPr sz="2450" dirty="0">
                <a:latin typeface="Times New Roman"/>
                <a:cs typeface="Times New Roman"/>
              </a:rPr>
              <a:t>then</a:t>
            </a:r>
            <a:r>
              <a:rPr sz="2450" spc="120" dirty="0">
                <a:latin typeface="Times New Roman"/>
                <a:cs typeface="Times New Roman"/>
              </a:rPr>
              <a:t> </a:t>
            </a:r>
            <a:r>
              <a:rPr sz="2450" dirty="0">
                <a:latin typeface="Times New Roman"/>
                <a:cs typeface="Times New Roman"/>
              </a:rPr>
              <a:t>all</a:t>
            </a:r>
            <a:r>
              <a:rPr sz="2450" spc="125" dirty="0">
                <a:latin typeface="Times New Roman"/>
                <a:cs typeface="Times New Roman"/>
              </a:rPr>
              <a:t> </a:t>
            </a:r>
            <a:r>
              <a:rPr sz="2450" dirty="0">
                <a:latin typeface="Times New Roman"/>
                <a:cs typeface="Times New Roman"/>
              </a:rPr>
              <a:t>inertial</a:t>
            </a:r>
            <a:r>
              <a:rPr sz="2450" spc="125" dirty="0">
                <a:latin typeface="Times New Roman"/>
                <a:cs typeface="Times New Roman"/>
              </a:rPr>
              <a:t> </a:t>
            </a:r>
            <a:r>
              <a:rPr sz="2450" spc="-10" dirty="0">
                <a:latin typeface="Times New Roman"/>
                <a:cs typeface="Times New Roman"/>
              </a:rPr>
              <a:t>observers</a:t>
            </a:r>
            <a:r>
              <a:rPr sz="2450" spc="114" dirty="0">
                <a:latin typeface="Times New Roman"/>
                <a:cs typeface="Times New Roman"/>
              </a:rPr>
              <a:t> </a:t>
            </a:r>
            <a:r>
              <a:rPr sz="2450" dirty="0">
                <a:latin typeface="Times New Roman"/>
                <a:cs typeface="Times New Roman"/>
              </a:rPr>
              <a:t>must</a:t>
            </a:r>
            <a:r>
              <a:rPr sz="2450" spc="125" dirty="0">
                <a:latin typeface="Times New Roman"/>
                <a:cs typeface="Times New Roman"/>
              </a:rPr>
              <a:t> </a:t>
            </a:r>
            <a:r>
              <a:rPr sz="2450" dirty="0">
                <a:latin typeface="Times New Roman"/>
                <a:cs typeface="Times New Roman"/>
              </a:rPr>
              <a:t>get</a:t>
            </a:r>
            <a:r>
              <a:rPr sz="2450" spc="120" dirty="0">
                <a:latin typeface="Times New Roman"/>
                <a:cs typeface="Times New Roman"/>
              </a:rPr>
              <a:t> </a:t>
            </a:r>
            <a:r>
              <a:rPr sz="2450" dirty="0">
                <a:latin typeface="Times New Roman"/>
                <a:cs typeface="Times New Roman"/>
              </a:rPr>
              <a:t>the</a:t>
            </a:r>
            <a:r>
              <a:rPr sz="2450" spc="125" dirty="0">
                <a:latin typeface="Times New Roman"/>
                <a:cs typeface="Times New Roman"/>
              </a:rPr>
              <a:t> </a:t>
            </a:r>
            <a:r>
              <a:rPr sz="2450" dirty="0">
                <a:latin typeface="Times New Roman"/>
                <a:cs typeface="Times New Roman"/>
              </a:rPr>
              <a:t>same</a:t>
            </a:r>
            <a:r>
              <a:rPr sz="2450" spc="125" dirty="0">
                <a:latin typeface="Times New Roman"/>
                <a:cs typeface="Times New Roman"/>
              </a:rPr>
              <a:t> </a:t>
            </a:r>
            <a:r>
              <a:rPr sz="2450" spc="-10" dirty="0">
                <a:latin typeface="Times New Roman"/>
                <a:cs typeface="Times New Roman"/>
              </a:rPr>
              <a:t>result.</a:t>
            </a:r>
            <a:endParaRPr sz="2450">
              <a:latin typeface="Times New Roman"/>
              <a:cs typeface="Times New Roman"/>
            </a:endParaRPr>
          </a:p>
          <a:p>
            <a:pPr marL="307975" marR="5080" indent="-295910">
              <a:lnSpc>
                <a:spcPct val="101699"/>
              </a:lnSpc>
              <a:spcBef>
                <a:spcPts val="995"/>
              </a:spcBef>
              <a:buAutoNum type="arabicPeriod" startAt="2"/>
              <a:tabLst>
                <a:tab pos="309880" algn="l"/>
              </a:tabLst>
            </a:pPr>
            <a:r>
              <a:rPr sz="2450" dirty="0">
                <a:latin typeface="Times New Roman"/>
                <a:cs typeface="Times New Roman"/>
              </a:rPr>
              <a:t>If</a:t>
            </a:r>
            <a:r>
              <a:rPr sz="2450" spc="75" dirty="0">
                <a:latin typeface="Times New Roman"/>
                <a:cs typeface="Times New Roman"/>
              </a:rPr>
              <a:t> </a:t>
            </a:r>
            <a:r>
              <a:rPr sz="2450" dirty="0">
                <a:latin typeface="Times New Roman"/>
                <a:cs typeface="Times New Roman"/>
              </a:rPr>
              <a:t>an</a:t>
            </a:r>
            <a:r>
              <a:rPr sz="2450" spc="75" dirty="0">
                <a:latin typeface="Times New Roman"/>
                <a:cs typeface="Times New Roman"/>
              </a:rPr>
              <a:t> </a:t>
            </a:r>
            <a:r>
              <a:rPr sz="2450" dirty="0">
                <a:latin typeface="Times New Roman"/>
                <a:cs typeface="Times New Roman"/>
              </a:rPr>
              <a:t>isolated</a:t>
            </a:r>
            <a:r>
              <a:rPr sz="2450" spc="70" dirty="0">
                <a:latin typeface="Times New Roman"/>
                <a:cs typeface="Times New Roman"/>
              </a:rPr>
              <a:t> </a:t>
            </a:r>
            <a:r>
              <a:rPr sz="2450" dirty="0">
                <a:latin typeface="Times New Roman"/>
                <a:cs typeface="Times New Roman"/>
              </a:rPr>
              <a:t>system</a:t>
            </a:r>
            <a:r>
              <a:rPr sz="2450" spc="70" dirty="0">
                <a:latin typeface="Times New Roman"/>
                <a:cs typeface="Times New Roman"/>
              </a:rPr>
              <a:t> </a:t>
            </a:r>
            <a:r>
              <a:rPr sz="2450" spc="60" dirty="0">
                <a:latin typeface="Times New Roman"/>
                <a:cs typeface="Times New Roman"/>
              </a:rPr>
              <a:t>starts</a:t>
            </a:r>
            <a:r>
              <a:rPr sz="2450" spc="75" dirty="0">
                <a:latin typeface="Times New Roman"/>
                <a:cs typeface="Times New Roman"/>
              </a:rPr>
              <a:t> </a:t>
            </a:r>
            <a:r>
              <a:rPr sz="2450" dirty="0">
                <a:latin typeface="Times New Roman"/>
                <a:cs typeface="Times New Roman"/>
              </a:rPr>
              <a:t>a</a:t>
            </a:r>
            <a:r>
              <a:rPr sz="2450" spc="75" dirty="0">
                <a:latin typeface="Times New Roman"/>
                <a:cs typeface="Times New Roman"/>
              </a:rPr>
              <a:t> </a:t>
            </a:r>
            <a:r>
              <a:rPr sz="2450" dirty="0">
                <a:latin typeface="Times New Roman"/>
                <a:cs typeface="Times New Roman"/>
              </a:rPr>
              <a:t>process</a:t>
            </a:r>
            <a:r>
              <a:rPr sz="2450" spc="75" dirty="0">
                <a:latin typeface="Times New Roman"/>
                <a:cs typeface="Times New Roman"/>
              </a:rPr>
              <a:t> </a:t>
            </a:r>
            <a:r>
              <a:rPr sz="2450" dirty="0">
                <a:latin typeface="Times New Roman"/>
                <a:cs typeface="Times New Roman"/>
              </a:rPr>
              <a:t>with</a:t>
            </a:r>
            <a:r>
              <a:rPr sz="2450" spc="75" dirty="0">
                <a:latin typeface="Times New Roman"/>
                <a:cs typeface="Times New Roman"/>
              </a:rPr>
              <a:t> </a:t>
            </a:r>
            <a:r>
              <a:rPr sz="2450" dirty="0">
                <a:latin typeface="Times New Roman"/>
                <a:cs typeface="Times New Roman"/>
              </a:rPr>
              <a:t>10</a:t>
            </a:r>
            <a:r>
              <a:rPr sz="2450" spc="65" dirty="0">
                <a:latin typeface="Times New Roman"/>
                <a:cs typeface="Times New Roman"/>
              </a:rPr>
              <a:t> </a:t>
            </a:r>
            <a:r>
              <a:rPr sz="2450" spc="204" dirty="0">
                <a:latin typeface="Times New Roman"/>
                <a:cs typeface="Times New Roman"/>
              </a:rPr>
              <a:t>J</a:t>
            </a:r>
            <a:r>
              <a:rPr sz="2450" spc="75" dirty="0">
                <a:latin typeface="Times New Roman"/>
                <a:cs typeface="Times New Roman"/>
              </a:rPr>
              <a:t> </a:t>
            </a:r>
            <a:r>
              <a:rPr sz="2450" dirty="0">
                <a:latin typeface="Times New Roman"/>
                <a:cs typeface="Times New Roman"/>
              </a:rPr>
              <a:t>of</a:t>
            </a:r>
            <a:r>
              <a:rPr sz="2450" spc="75" dirty="0">
                <a:latin typeface="Times New Roman"/>
                <a:cs typeface="Times New Roman"/>
              </a:rPr>
              <a:t> </a:t>
            </a:r>
            <a:r>
              <a:rPr sz="2450" dirty="0">
                <a:latin typeface="Times New Roman"/>
                <a:cs typeface="Times New Roman"/>
              </a:rPr>
              <a:t>energy</a:t>
            </a:r>
            <a:r>
              <a:rPr sz="2450" spc="75" dirty="0">
                <a:latin typeface="Times New Roman"/>
                <a:cs typeface="Times New Roman"/>
              </a:rPr>
              <a:t> </a:t>
            </a:r>
            <a:r>
              <a:rPr sz="2450" spc="-20" dirty="0">
                <a:latin typeface="Times New Roman"/>
                <a:cs typeface="Times New Roman"/>
              </a:rPr>
              <a:t>then 	</a:t>
            </a:r>
            <a:r>
              <a:rPr sz="2450" spc="65" dirty="0">
                <a:latin typeface="Times New Roman"/>
                <a:cs typeface="Times New Roman"/>
              </a:rPr>
              <a:t>it</a:t>
            </a:r>
            <a:r>
              <a:rPr sz="2450" spc="120" dirty="0">
                <a:latin typeface="Times New Roman"/>
                <a:cs typeface="Times New Roman"/>
              </a:rPr>
              <a:t> </a:t>
            </a:r>
            <a:r>
              <a:rPr sz="2450" dirty="0">
                <a:latin typeface="Times New Roman"/>
                <a:cs typeface="Times New Roman"/>
              </a:rPr>
              <a:t>must</a:t>
            </a:r>
            <a:r>
              <a:rPr sz="2450" spc="130" dirty="0">
                <a:latin typeface="Times New Roman"/>
                <a:cs typeface="Times New Roman"/>
              </a:rPr>
              <a:t> </a:t>
            </a:r>
            <a:r>
              <a:rPr sz="2450" dirty="0">
                <a:latin typeface="Times New Roman"/>
                <a:cs typeface="Times New Roman"/>
              </a:rPr>
              <a:t>end</a:t>
            </a:r>
            <a:r>
              <a:rPr sz="2450" spc="130" dirty="0">
                <a:latin typeface="Times New Roman"/>
                <a:cs typeface="Times New Roman"/>
              </a:rPr>
              <a:t> </a:t>
            </a:r>
            <a:r>
              <a:rPr sz="2450" dirty="0">
                <a:latin typeface="Times New Roman"/>
                <a:cs typeface="Times New Roman"/>
              </a:rPr>
              <a:t>the</a:t>
            </a:r>
            <a:r>
              <a:rPr sz="2450" spc="130" dirty="0">
                <a:latin typeface="Times New Roman"/>
                <a:cs typeface="Times New Roman"/>
              </a:rPr>
              <a:t> </a:t>
            </a:r>
            <a:r>
              <a:rPr sz="2450" dirty="0">
                <a:latin typeface="Times New Roman"/>
                <a:cs typeface="Times New Roman"/>
              </a:rPr>
              <a:t>process</a:t>
            </a:r>
            <a:r>
              <a:rPr sz="2450" spc="130" dirty="0">
                <a:latin typeface="Times New Roman"/>
                <a:cs typeface="Times New Roman"/>
              </a:rPr>
              <a:t> </a:t>
            </a:r>
            <a:r>
              <a:rPr sz="2450" dirty="0">
                <a:latin typeface="Times New Roman"/>
                <a:cs typeface="Times New Roman"/>
              </a:rPr>
              <a:t>with</a:t>
            </a:r>
            <a:r>
              <a:rPr sz="2450" spc="135" dirty="0">
                <a:latin typeface="Times New Roman"/>
                <a:cs typeface="Times New Roman"/>
              </a:rPr>
              <a:t> </a:t>
            </a:r>
            <a:r>
              <a:rPr sz="2450" spc="114" dirty="0">
                <a:latin typeface="Times New Roman"/>
                <a:cs typeface="Times New Roman"/>
              </a:rPr>
              <a:t>that</a:t>
            </a:r>
            <a:r>
              <a:rPr sz="2450" spc="130" dirty="0">
                <a:latin typeface="Times New Roman"/>
                <a:cs typeface="Times New Roman"/>
              </a:rPr>
              <a:t> </a:t>
            </a:r>
            <a:r>
              <a:rPr sz="2450" dirty="0">
                <a:latin typeface="Times New Roman"/>
                <a:cs typeface="Times New Roman"/>
              </a:rPr>
              <a:t>same</a:t>
            </a:r>
            <a:r>
              <a:rPr sz="2450" spc="130" dirty="0">
                <a:latin typeface="Times New Roman"/>
                <a:cs typeface="Times New Roman"/>
              </a:rPr>
              <a:t> </a:t>
            </a:r>
            <a:r>
              <a:rPr sz="2450" spc="-10" dirty="0">
                <a:latin typeface="Times New Roman"/>
                <a:cs typeface="Times New Roman"/>
              </a:rPr>
              <a:t>amount.</a:t>
            </a:r>
            <a:endParaRPr sz="2450">
              <a:latin typeface="Times New Roman"/>
              <a:cs typeface="Times New Roman"/>
            </a:endParaRPr>
          </a:p>
          <a:p>
            <a:pPr marL="307975" marR="5080" indent="-295910">
              <a:lnSpc>
                <a:spcPct val="101699"/>
              </a:lnSpc>
              <a:spcBef>
                <a:spcPts val="995"/>
              </a:spcBef>
              <a:buAutoNum type="arabicPeriod" startAt="2"/>
              <a:tabLst>
                <a:tab pos="309880" algn="l"/>
              </a:tabLst>
            </a:pPr>
            <a:r>
              <a:rPr sz="2450" dirty="0">
                <a:latin typeface="Times New Roman"/>
                <a:cs typeface="Times New Roman"/>
              </a:rPr>
              <a:t>If</a:t>
            </a:r>
            <a:r>
              <a:rPr sz="2450" spc="114" dirty="0">
                <a:latin typeface="Times New Roman"/>
                <a:cs typeface="Times New Roman"/>
              </a:rPr>
              <a:t> </a:t>
            </a:r>
            <a:r>
              <a:rPr sz="2450" dirty="0">
                <a:latin typeface="Times New Roman"/>
                <a:cs typeface="Times New Roman"/>
              </a:rPr>
              <a:t>an</a:t>
            </a:r>
            <a:r>
              <a:rPr sz="2450" spc="114" dirty="0">
                <a:latin typeface="Times New Roman"/>
                <a:cs typeface="Times New Roman"/>
              </a:rPr>
              <a:t> </a:t>
            </a:r>
            <a:r>
              <a:rPr sz="2450" dirty="0">
                <a:latin typeface="Times New Roman"/>
                <a:cs typeface="Times New Roman"/>
              </a:rPr>
              <a:t>isolated</a:t>
            </a:r>
            <a:r>
              <a:rPr sz="2450" spc="114" dirty="0">
                <a:latin typeface="Times New Roman"/>
                <a:cs typeface="Times New Roman"/>
              </a:rPr>
              <a:t> </a:t>
            </a:r>
            <a:r>
              <a:rPr sz="2450" dirty="0">
                <a:latin typeface="Times New Roman"/>
                <a:cs typeface="Times New Roman"/>
              </a:rPr>
              <a:t>system</a:t>
            </a:r>
            <a:r>
              <a:rPr sz="2450" spc="114" dirty="0">
                <a:latin typeface="Times New Roman"/>
                <a:cs typeface="Times New Roman"/>
              </a:rPr>
              <a:t> </a:t>
            </a:r>
            <a:r>
              <a:rPr sz="2450" spc="60" dirty="0">
                <a:latin typeface="Times New Roman"/>
                <a:cs typeface="Times New Roman"/>
              </a:rPr>
              <a:t>starts</a:t>
            </a:r>
            <a:r>
              <a:rPr sz="2450" spc="110" dirty="0">
                <a:latin typeface="Times New Roman"/>
                <a:cs typeface="Times New Roman"/>
              </a:rPr>
              <a:t> </a:t>
            </a:r>
            <a:r>
              <a:rPr sz="2450" dirty="0">
                <a:latin typeface="Times New Roman"/>
                <a:cs typeface="Times New Roman"/>
              </a:rPr>
              <a:t>a</a:t>
            </a:r>
            <a:r>
              <a:rPr sz="2450" spc="114" dirty="0">
                <a:latin typeface="Times New Roman"/>
                <a:cs typeface="Times New Roman"/>
              </a:rPr>
              <a:t> </a:t>
            </a:r>
            <a:r>
              <a:rPr sz="2450" dirty="0">
                <a:latin typeface="Times New Roman"/>
                <a:cs typeface="Times New Roman"/>
              </a:rPr>
              <a:t>process</a:t>
            </a:r>
            <a:r>
              <a:rPr sz="2450" spc="110" dirty="0">
                <a:latin typeface="Times New Roman"/>
                <a:cs typeface="Times New Roman"/>
              </a:rPr>
              <a:t> </a:t>
            </a:r>
            <a:r>
              <a:rPr sz="2450" dirty="0">
                <a:latin typeface="Times New Roman"/>
                <a:cs typeface="Times New Roman"/>
              </a:rPr>
              <a:t>with</a:t>
            </a:r>
            <a:r>
              <a:rPr sz="2450" spc="114" dirty="0">
                <a:latin typeface="Times New Roman"/>
                <a:cs typeface="Times New Roman"/>
              </a:rPr>
              <a:t> </a:t>
            </a:r>
            <a:r>
              <a:rPr sz="2450" dirty="0">
                <a:latin typeface="Times New Roman"/>
                <a:cs typeface="Times New Roman"/>
              </a:rPr>
              <a:t>10</a:t>
            </a:r>
            <a:r>
              <a:rPr sz="2450" spc="114" dirty="0">
                <a:latin typeface="Times New Roman"/>
                <a:cs typeface="Times New Roman"/>
              </a:rPr>
              <a:t> </a:t>
            </a:r>
            <a:r>
              <a:rPr sz="2450" dirty="0">
                <a:latin typeface="Times New Roman"/>
                <a:cs typeface="Times New Roman"/>
              </a:rPr>
              <a:t>kg</a:t>
            </a:r>
            <a:r>
              <a:rPr sz="2450" spc="110" dirty="0">
                <a:latin typeface="Times New Roman"/>
                <a:cs typeface="Times New Roman"/>
              </a:rPr>
              <a:t> </a:t>
            </a:r>
            <a:r>
              <a:rPr sz="2450" dirty="0">
                <a:latin typeface="Times New Roman"/>
                <a:cs typeface="Times New Roman"/>
              </a:rPr>
              <a:t>of</a:t>
            </a:r>
            <a:r>
              <a:rPr sz="2450" spc="114" dirty="0">
                <a:latin typeface="Times New Roman"/>
                <a:cs typeface="Times New Roman"/>
              </a:rPr>
              <a:t> </a:t>
            </a:r>
            <a:r>
              <a:rPr sz="2450" dirty="0">
                <a:latin typeface="Times New Roman"/>
                <a:cs typeface="Times New Roman"/>
              </a:rPr>
              <a:t>mass</a:t>
            </a:r>
            <a:r>
              <a:rPr sz="2450" spc="110" dirty="0">
                <a:latin typeface="Times New Roman"/>
                <a:cs typeface="Times New Roman"/>
              </a:rPr>
              <a:t> </a:t>
            </a:r>
            <a:r>
              <a:rPr sz="2450" spc="-20" dirty="0">
                <a:latin typeface="Times New Roman"/>
                <a:cs typeface="Times New Roman"/>
              </a:rPr>
              <a:t>then 	</a:t>
            </a:r>
            <a:r>
              <a:rPr sz="2450" spc="65" dirty="0">
                <a:latin typeface="Times New Roman"/>
                <a:cs typeface="Times New Roman"/>
              </a:rPr>
              <a:t>it</a:t>
            </a:r>
            <a:r>
              <a:rPr sz="2450" spc="120" dirty="0">
                <a:latin typeface="Times New Roman"/>
                <a:cs typeface="Times New Roman"/>
              </a:rPr>
              <a:t> </a:t>
            </a:r>
            <a:r>
              <a:rPr sz="2450" dirty="0">
                <a:latin typeface="Times New Roman"/>
                <a:cs typeface="Times New Roman"/>
              </a:rPr>
              <a:t>must</a:t>
            </a:r>
            <a:r>
              <a:rPr sz="2450" spc="130" dirty="0">
                <a:latin typeface="Times New Roman"/>
                <a:cs typeface="Times New Roman"/>
              </a:rPr>
              <a:t> </a:t>
            </a:r>
            <a:r>
              <a:rPr sz="2450" dirty="0">
                <a:latin typeface="Times New Roman"/>
                <a:cs typeface="Times New Roman"/>
              </a:rPr>
              <a:t>end</a:t>
            </a:r>
            <a:r>
              <a:rPr sz="2450" spc="130" dirty="0">
                <a:latin typeface="Times New Roman"/>
                <a:cs typeface="Times New Roman"/>
              </a:rPr>
              <a:t> </a:t>
            </a:r>
            <a:r>
              <a:rPr sz="2450" dirty="0">
                <a:latin typeface="Times New Roman"/>
                <a:cs typeface="Times New Roman"/>
              </a:rPr>
              <a:t>the</a:t>
            </a:r>
            <a:r>
              <a:rPr sz="2450" spc="130" dirty="0">
                <a:latin typeface="Times New Roman"/>
                <a:cs typeface="Times New Roman"/>
              </a:rPr>
              <a:t> </a:t>
            </a:r>
            <a:r>
              <a:rPr sz="2450" dirty="0">
                <a:latin typeface="Times New Roman"/>
                <a:cs typeface="Times New Roman"/>
              </a:rPr>
              <a:t>process</a:t>
            </a:r>
            <a:r>
              <a:rPr sz="2450" spc="130" dirty="0">
                <a:latin typeface="Times New Roman"/>
                <a:cs typeface="Times New Roman"/>
              </a:rPr>
              <a:t> </a:t>
            </a:r>
            <a:r>
              <a:rPr sz="2450" dirty="0">
                <a:latin typeface="Times New Roman"/>
                <a:cs typeface="Times New Roman"/>
              </a:rPr>
              <a:t>with</a:t>
            </a:r>
            <a:r>
              <a:rPr sz="2450" spc="135" dirty="0">
                <a:latin typeface="Times New Roman"/>
                <a:cs typeface="Times New Roman"/>
              </a:rPr>
              <a:t> </a:t>
            </a:r>
            <a:r>
              <a:rPr sz="2450" spc="114" dirty="0">
                <a:latin typeface="Times New Roman"/>
                <a:cs typeface="Times New Roman"/>
              </a:rPr>
              <a:t>that</a:t>
            </a:r>
            <a:r>
              <a:rPr sz="2450" spc="130" dirty="0">
                <a:latin typeface="Times New Roman"/>
                <a:cs typeface="Times New Roman"/>
              </a:rPr>
              <a:t> </a:t>
            </a:r>
            <a:r>
              <a:rPr sz="2450" dirty="0">
                <a:latin typeface="Times New Roman"/>
                <a:cs typeface="Times New Roman"/>
              </a:rPr>
              <a:t>same</a:t>
            </a:r>
            <a:r>
              <a:rPr sz="2450" spc="130" dirty="0">
                <a:latin typeface="Times New Roman"/>
                <a:cs typeface="Times New Roman"/>
              </a:rPr>
              <a:t> </a:t>
            </a:r>
            <a:r>
              <a:rPr sz="2450" spc="-10" dirty="0">
                <a:latin typeface="Times New Roman"/>
                <a:cs typeface="Times New Roman"/>
              </a:rPr>
              <a:t>amount.</a:t>
            </a:r>
            <a:endParaRPr sz="2450">
              <a:latin typeface="Times New Roman"/>
              <a:cs typeface="Times New Roman"/>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6270" cy="6574790"/>
          </a:xfrm>
          <a:prstGeom prst="rect">
            <a:avLst/>
          </a:prstGeom>
        </p:spPr>
        <p:txBody>
          <a:bodyPr vert="horz" wrap="square" lIns="0" tIns="12065" rIns="0" bIns="0" rtlCol="0">
            <a:spAutoFit/>
          </a:bodyPr>
          <a:lstStyle/>
          <a:p>
            <a:pPr marL="12700">
              <a:lnSpc>
                <a:spcPct val="100000"/>
              </a:lnSpc>
              <a:spcBef>
                <a:spcPts val="95"/>
              </a:spcBef>
              <a:tabLst>
                <a:tab pos="33902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2.3.</a:t>
            </a:r>
            <a:r>
              <a:rPr sz="1200" spc="215" dirty="0">
                <a:latin typeface="Times New Roman"/>
                <a:cs typeface="Times New Roman"/>
              </a:rPr>
              <a:t>  </a:t>
            </a:r>
            <a:r>
              <a:rPr sz="1200" dirty="0">
                <a:latin typeface="Times New Roman"/>
                <a:cs typeface="Times New Roman"/>
              </a:rPr>
              <a:t>MASS</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ENERGY</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spc="50" dirty="0">
                <a:latin typeface="Times New Roman"/>
                <a:cs typeface="Times New Roman"/>
              </a:rPr>
              <a:t>SPEED</a:t>
            </a:r>
            <a:r>
              <a:rPr sz="1200" spc="140" dirty="0">
                <a:latin typeface="Times New Roman"/>
                <a:cs typeface="Times New Roman"/>
              </a:rPr>
              <a:t> </a:t>
            </a:r>
            <a:r>
              <a:rPr sz="1200" spc="65" dirty="0">
                <a:latin typeface="Times New Roman"/>
                <a:cs typeface="Times New Roman"/>
              </a:rPr>
              <a:t>OF</a:t>
            </a:r>
            <a:r>
              <a:rPr sz="1200" spc="140" dirty="0">
                <a:latin typeface="Times New Roman"/>
                <a:cs typeface="Times New Roman"/>
              </a:rPr>
              <a:t> </a:t>
            </a:r>
            <a:r>
              <a:rPr sz="1200" dirty="0">
                <a:latin typeface="Times New Roman"/>
                <a:cs typeface="Times New Roman"/>
              </a:rPr>
              <a:t>LIGHT</a:t>
            </a:r>
            <a:r>
              <a:rPr sz="1200" spc="140" dirty="0">
                <a:latin typeface="Times New Roman"/>
                <a:cs typeface="Times New Roman"/>
              </a:rPr>
              <a:t> </a:t>
            </a:r>
            <a:r>
              <a:rPr sz="1200" spc="-10" dirty="0">
                <a:latin typeface="Times New Roman"/>
                <a:cs typeface="Times New Roman"/>
              </a:rPr>
              <a:t>SQUARED)</a:t>
            </a:r>
            <a:endParaRPr sz="1200">
              <a:latin typeface="Times New Roman"/>
              <a:cs typeface="Times New Roman"/>
            </a:endParaRPr>
          </a:p>
          <a:p>
            <a:pPr>
              <a:lnSpc>
                <a:spcPct val="100000"/>
              </a:lnSpc>
              <a:spcBef>
                <a:spcPts val="340"/>
              </a:spcBef>
            </a:pPr>
            <a:endParaRPr sz="1200">
              <a:latin typeface="Times New Roman"/>
              <a:cs typeface="Times New Roman"/>
            </a:endParaRPr>
          </a:p>
          <a:p>
            <a:pPr marL="12700">
              <a:lnSpc>
                <a:spcPct val="100000"/>
              </a:lnSpc>
            </a:pPr>
            <a:r>
              <a:rPr sz="1400" dirty="0">
                <a:latin typeface="Times New Roman"/>
                <a:cs typeface="Times New Roman"/>
              </a:rPr>
              <a:t>Choose</a:t>
            </a:r>
            <a:r>
              <a:rPr sz="1400" spc="195" dirty="0">
                <a:latin typeface="Times New Roman"/>
                <a:cs typeface="Times New Roman"/>
              </a:rPr>
              <a:t> </a:t>
            </a:r>
            <a:r>
              <a:rPr sz="1400" dirty="0">
                <a:latin typeface="Times New Roman"/>
                <a:cs typeface="Times New Roman"/>
              </a:rPr>
              <a:t>True</a:t>
            </a:r>
            <a:r>
              <a:rPr sz="1400" spc="195" dirty="0">
                <a:latin typeface="Times New Roman"/>
                <a:cs typeface="Times New Roman"/>
              </a:rPr>
              <a:t> </a:t>
            </a:r>
            <a:r>
              <a:rPr sz="1400" dirty="0">
                <a:latin typeface="Times New Roman"/>
                <a:cs typeface="Times New Roman"/>
              </a:rPr>
              <a:t>or</a:t>
            </a:r>
            <a:r>
              <a:rPr sz="1400" spc="204" dirty="0">
                <a:latin typeface="Times New Roman"/>
                <a:cs typeface="Times New Roman"/>
              </a:rPr>
              <a:t> </a:t>
            </a:r>
            <a:r>
              <a:rPr sz="1400" dirty="0">
                <a:latin typeface="Times New Roman"/>
                <a:cs typeface="Times New Roman"/>
              </a:rPr>
              <a:t>False</a:t>
            </a:r>
            <a:r>
              <a:rPr sz="1400" spc="195" dirty="0">
                <a:latin typeface="Times New Roman"/>
                <a:cs typeface="Times New Roman"/>
              </a:rPr>
              <a:t> </a:t>
            </a:r>
            <a:r>
              <a:rPr sz="1400" dirty="0">
                <a:latin typeface="Times New Roman"/>
                <a:cs typeface="Times New Roman"/>
              </a:rPr>
              <a:t>for</a:t>
            </a:r>
            <a:r>
              <a:rPr sz="1400" spc="204" dirty="0">
                <a:latin typeface="Times New Roman"/>
                <a:cs typeface="Times New Roman"/>
              </a:rPr>
              <a:t> </a:t>
            </a:r>
            <a:r>
              <a:rPr sz="1400" dirty="0">
                <a:latin typeface="Times New Roman"/>
                <a:cs typeface="Times New Roman"/>
              </a:rPr>
              <a:t>each</a:t>
            </a:r>
            <a:r>
              <a:rPr sz="1400" spc="200" dirty="0">
                <a:latin typeface="Times New Roman"/>
                <a:cs typeface="Times New Roman"/>
              </a:rPr>
              <a:t> </a:t>
            </a:r>
            <a:r>
              <a:rPr sz="1400" dirty="0">
                <a:latin typeface="Times New Roman"/>
                <a:cs typeface="Times New Roman"/>
              </a:rPr>
              <a:t>of</a:t>
            </a:r>
            <a:r>
              <a:rPr sz="1400" spc="200" dirty="0">
                <a:latin typeface="Times New Roman"/>
                <a:cs typeface="Times New Roman"/>
              </a:rPr>
              <a:t> </a:t>
            </a:r>
            <a:r>
              <a:rPr sz="1400" spc="70" dirty="0">
                <a:latin typeface="Times New Roman"/>
                <a:cs typeface="Times New Roman"/>
              </a:rPr>
              <a:t>the</a:t>
            </a:r>
            <a:r>
              <a:rPr sz="1400" spc="195" dirty="0">
                <a:latin typeface="Times New Roman"/>
                <a:cs typeface="Times New Roman"/>
              </a:rPr>
              <a:t> </a:t>
            </a:r>
            <a:r>
              <a:rPr sz="1400" spc="-10" dirty="0">
                <a:latin typeface="Times New Roman"/>
                <a:cs typeface="Times New Roman"/>
              </a:rPr>
              <a:t>following.</a:t>
            </a:r>
            <a:endParaRPr sz="1400">
              <a:latin typeface="Times New Roman"/>
              <a:cs typeface="Times New Roman"/>
            </a:endParaRPr>
          </a:p>
          <a:p>
            <a:pPr>
              <a:lnSpc>
                <a:spcPct val="100000"/>
              </a:lnSpc>
              <a:spcBef>
                <a:spcPts val="95"/>
              </a:spcBef>
            </a:pPr>
            <a:endParaRPr sz="1400">
              <a:latin typeface="Times New Roman"/>
              <a:cs typeface="Times New Roman"/>
            </a:endParaRPr>
          </a:p>
          <a:p>
            <a:pPr marL="383540" indent="-212725">
              <a:lnSpc>
                <a:spcPct val="100000"/>
              </a:lnSpc>
              <a:buAutoNum type="arabicPeriod"/>
              <a:tabLst>
                <a:tab pos="383540" algn="l"/>
              </a:tabLst>
            </a:pPr>
            <a:r>
              <a:rPr sz="1400" dirty="0">
                <a:latin typeface="Times New Roman"/>
                <a:cs typeface="Times New Roman"/>
              </a:rPr>
              <a:t>A</a:t>
            </a:r>
            <a:r>
              <a:rPr sz="1400" spc="145" dirty="0">
                <a:latin typeface="Times New Roman"/>
                <a:cs typeface="Times New Roman"/>
              </a:rPr>
              <a:t> </a:t>
            </a:r>
            <a:r>
              <a:rPr sz="1400" dirty="0">
                <a:latin typeface="Times New Roman"/>
                <a:cs typeface="Times New Roman"/>
              </a:rPr>
              <a:t>1</a:t>
            </a:r>
            <a:r>
              <a:rPr sz="1400" spc="150" dirty="0">
                <a:latin typeface="Times New Roman"/>
                <a:cs typeface="Times New Roman"/>
              </a:rPr>
              <a:t> </a:t>
            </a:r>
            <a:r>
              <a:rPr sz="1400" dirty="0">
                <a:latin typeface="Times New Roman"/>
                <a:cs typeface="Times New Roman"/>
              </a:rPr>
              <a:t>kg</a:t>
            </a:r>
            <a:r>
              <a:rPr sz="1400" spc="150" dirty="0">
                <a:latin typeface="Times New Roman"/>
                <a:cs typeface="Times New Roman"/>
              </a:rPr>
              <a:t> </a:t>
            </a:r>
            <a:r>
              <a:rPr sz="1400" spc="50" dirty="0">
                <a:latin typeface="Times New Roman"/>
                <a:cs typeface="Times New Roman"/>
              </a:rPr>
              <a:t>object</a:t>
            </a:r>
            <a:r>
              <a:rPr sz="1400" spc="150" dirty="0">
                <a:latin typeface="Times New Roman"/>
                <a:cs typeface="Times New Roman"/>
              </a:rPr>
              <a:t> </a:t>
            </a:r>
            <a:r>
              <a:rPr sz="1400" spc="70" dirty="0">
                <a:latin typeface="Times New Roman"/>
                <a:cs typeface="Times New Roman"/>
              </a:rPr>
              <a:t>and</a:t>
            </a:r>
            <a:r>
              <a:rPr sz="1400" spc="150" dirty="0">
                <a:latin typeface="Times New Roman"/>
                <a:cs typeface="Times New Roman"/>
              </a:rPr>
              <a:t> </a:t>
            </a:r>
            <a:r>
              <a:rPr sz="1400" spc="75" dirty="0">
                <a:latin typeface="Times New Roman"/>
                <a:cs typeface="Times New Roman"/>
              </a:rPr>
              <a:t>a</a:t>
            </a:r>
            <a:r>
              <a:rPr sz="1400" spc="145" dirty="0">
                <a:latin typeface="Times New Roman"/>
                <a:cs typeface="Times New Roman"/>
              </a:rPr>
              <a:t> </a:t>
            </a:r>
            <a:r>
              <a:rPr sz="1400" dirty="0">
                <a:latin typeface="Times New Roman"/>
                <a:cs typeface="Times New Roman"/>
              </a:rPr>
              <a:t>3</a:t>
            </a:r>
            <a:r>
              <a:rPr sz="1400" spc="150" dirty="0">
                <a:latin typeface="Times New Roman"/>
                <a:cs typeface="Times New Roman"/>
              </a:rPr>
              <a:t> </a:t>
            </a:r>
            <a:r>
              <a:rPr sz="1400" dirty="0">
                <a:latin typeface="Times New Roman"/>
                <a:cs typeface="Times New Roman"/>
              </a:rPr>
              <a:t>kg</a:t>
            </a:r>
            <a:r>
              <a:rPr sz="1400" spc="150" dirty="0">
                <a:latin typeface="Times New Roman"/>
                <a:cs typeface="Times New Roman"/>
              </a:rPr>
              <a:t> </a:t>
            </a:r>
            <a:r>
              <a:rPr sz="1400" spc="50" dirty="0">
                <a:latin typeface="Times New Roman"/>
                <a:cs typeface="Times New Roman"/>
              </a:rPr>
              <a:t>object</a:t>
            </a:r>
            <a:r>
              <a:rPr sz="1400" spc="150" dirty="0">
                <a:latin typeface="Times New Roman"/>
                <a:cs typeface="Times New Roman"/>
              </a:rPr>
              <a:t> </a:t>
            </a:r>
            <a:r>
              <a:rPr sz="1400" dirty="0">
                <a:latin typeface="Times New Roman"/>
                <a:cs typeface="Times New Roman"/>
              </a:rPr>
              <a:t>between</a:t>
            </a:r>
            <a:r>
              <a:rPr sz="1400" spc="155" dirty="0">
                <a:latin typeface="Times New Roman"/>
                <a:cs typeface="Times New Roman"/>
              </a:rPr>
              <a:t> </a:t>
            </a:r>
            <a:r>
              <a:rPr sz="1400" spc="75" dirty="0">
                <a:latin typeface="Times New Roman"/>
                <a:cs typeface="Times New Roman"/>
              </a:rPr>
              <a:t>them</a:t>
            </a:r>
            <a:r>
              <a:rPr sz="1400" spc="145" dirty="0">
                <a:latin typeface="Times New Roman"/>
                <a:cs typeface="Times New Roman"/>
              </a:rPr>
              <a:t> </a:t>
            </a:r>
            <a:r>
              <a:rPr sz="1400" spc="65" dirty="0">
                <a:latin typeface="Times New Roman"/>
                <a:cs typeface="Times New Roman"/>
              </a:rPr>
              <a:t>must</a:t>
            </a:r>
            <a:r>
              <a:rPr sz="1400" spc="145" dirty="0">
                <a:latin typeface="Times New Roman"/>
                <a:cs typeface="Times New Roman"/>
              </a:rPr>
              <a:t> </a:t>
            </a:r>
            <a:r>
              <a:rPr sz="1400" dirty="0">
                <a:latin typeface="Times New Roman"/>
                <a:cs typeface="Times New Roman"/>
              </a:rPr>
              <a:t>have</a:t>
            </a:r>
            <a:r>
              <a:rPr sz="1400" spc="150" dirty="0">
                <a:latin typeface="Times New Roman"/>
                <a:cs typeface="Times New Roman"/>
              </a:rPr>
              <a:t> </a:t>
            </a:r>
            <a:r>
              <a:rPr sz="1400" dirty="0">
                <a:latin typeface="Times New Roman"/>
                <a:cs typeface="Times New Roman"/>
              </a:rPr>
              <a:t>4</a:t>
            </a:r>
            <a:r>
              <a:rPr sz="1400" spc="145" dirty="0">
                <a:latin typeface="Times New Roman"/>
                <a:cs typeface="Times New Roman"/>
              </a:rPr>
              <a:t> </a:t>
            </a:r>
            <a:r>
              <a:rPr sz="1400" dirty="0">
                <a:latin typeface="Times New Roman"/>
                <a:cs typeface="Times New Roman"/>
              </a:rPr>
              <a:t>kg</a:t>
            </a:r>
            <a:r>
              <a:rPr sz="1400" spc="155" dirty="0">
                <a:latin typeface="Times New Roman"/>
                <a:cs typeface="Times New Roman"/>
              </a:rPr>
              <a:t> </a:t>
            </a:r>
            <a:r>
              <a:rPr sz="1400" dirty="0">
                <a:latin typeface="Times New Roman"/>
                <a:cs typeface="Times New Roman"/>
              </a:rPr>
              <a:t>of</a:t>
            </a:r>
            <a:r>
              <a:rPr sz="1400" spc="145" dirty="0">
                <a:latin typeface="Times New Roman"/>
                <a:cs typeface="Times New Roman"/>
              </a:rPr>
              <a:t> </a:t>
            </a:r>
            <a:r>
              <a:rPr sz="1400" spc="-10" dirty="0">
                <a:latin typeface="Times New Roman"/>
                <a:cs typeface="Times New Roman"/>
              </a:rPr>
              <a:t>mass.</a:t>
            </a:r>
            <a:endParaRPr sz="1400">
              <a:latin typeface="Times New Roman"/>
              <a:cs typeface="Times New Roman"/>
            </a:endParaRPr>
          </a:p>
          <a:p>
            <a:pPr>
              <a:lnSpc>
                <a:spcPct val="100000"/>
              </a:lnSpc>
              <a:buFont typeface="Times New Roman"/>
              <a:buAutoNum type="arabicPeriod"/>
            </a:pPr>
            <a:endParaRPr sz="1400">
              <a:latin typeface="Times New Roman"/>
              <a:cs typeface="Times New Roman"/>
            </a:endParaRPr>
          </a:p>
          <a:p>
            <a:pPr marL="372745">
              <a:lnSpc>
                <a:spcPct val="100000"/>
              </a:lnSpc>
              <a:tabLst>
                <a:tab pos="1335405" algn="l"/>
              </a:tabLst>
            </a:pPr>
            <a:r>
              <a:rPr sz="1400" b="1" spc="-10" dirty="0">
                <a:latin typeface="Georgia"/>
                <a:cs typeface="Georgia"/>
              </a:rPr>
              <a:t>Solution:</a:t>
            </a:r>
            <a:r>
              <a:rPr sz="1400" b="1" dirty="0">
                <a:latin typeface="Georgia"/>
                <a:cs typeface="Georgia"/>
              </a:rPr>
              <a:t>	</a:t>
            </a:r>
            <a:r>
              <a:rPr sz="1400" spc="85" dirty="0">
                <a:latin typeface="Times New Roman"/>
                <a:cs typeface="Times New Roman"/>
              </a:rPr>
              <a:t>F</a:t>
            </a:r>
            <a:endParaRPr sz="1400">
              <a:latin typeface="Times New Roman"/>
              <a:cs typeface="Times New Roman"/>
            </a:endParaRPr>
          </a:p>
          <a:p>
            <a:pPr marL="383540" indent="-212725">
              <a:lnSpc>
                <a:spcPct val="100000"/>
              </a:lnSpc>
              <a:spcBef>
                <a:spcPts val="1605"/>
              </a:spcBef>
              <a:buAutoNum type="arabicPeriod" startAt="2"/>
              <a:tabLst>
                <a:tab pos="383540" algn="l"/>
              </a:tabLst>
            </a:pPr>
            <a:r>
              <a:rPr sz="1400" dirty="0">
                <a:latin typeface="Times New Roman"/>
                <a:cs typeface="Times New Roman"/>
              </a:rPr>
              <a:t>A</a:t>
            </a:r>
            <a:r>
              <a:rPr sz="1400" spc="140" dirty="0">
                <a:latin typeface="Times New Roman"/>
                <a:cs typeface="Times New Roman"/>
              </a:rPr>
              <a:t> </a:t>
            </a:r>
            <a:r>
              <a:rPr sz="1400" dirty="0">
                <a:latin typeface="Times New Roman"/>
                <a:cs typeface="Times New Roman"/>
              </a:rPr>
              <a:t>1</a:t>
            </a:r>
            <a:r>
              <a:rPr sz="1400" spc="145" dirty="0">
                <a:latin typeface="Times New Roman"/>
                <a:cs typeface="Times New Roman"/>
              </a:rPr>
              <a:t> </a:t>
            </a:r>
            <a:r>
              <a:rPr sz="1400" spc="170" dirty="0">
                <a:latin typeface="Times New Roman"/>
                <a:cs typeface="Times New Roman"/>
              </a:rPr>
              <a:t>J</a:t>
            </a:r>
            <a:r>
              <a:rPr sz="1400" spc="140" dirty="0">
                <a:latin typeface="Times New Roman"/>
                <a:cs typeface="Times New Roman"/>
              </a:rPr>
              <a:t> </a:t>
            </a:r>
            <a:r>
              <a:rPr sz="1400" spc="50" dirty="0">
                <a:latin typeface="Times New Roman"/>
                <a:cs typeface="Times New Roman"/>
              </a:rPr>
              <a:t>object</a:t>
            </a:r>
            <a:r>
              <a:rPr sz="1400" spc="145" dirty="0">
                <a:latin typeface="Times New Roman"/>
                <a:cs typeface="Times New Roman"/>
              </a:rPr>
              <a:t> </a:t>
            </a:r>
            <a:r>
              <a:rPr sz="1400" spc="70" dirty="0">
                <a:latin typeface="Times New Roman"/>
                <a:cs typeface="Times New Roman"/>
              </a:rPr>
              <a:t>and</a:t>
            </a:r>
            <a:r>
              <a:rPr sz="1400" spc="140" dirty="0">
                <a:latin typeface="Times New Roman"/>
                <a:cs typeface="Times New Roman"/>
              </a:rPr>
              <a:t> </a:t>
            </a:r>
            <a:r>
              <a:rPr sz="1400" spc="75" dirty="0">
                <a:latin typeface="Times New Roman"/>
                <a:cs typeface="Times New Roman"/>
              </a:rPr>
              <a:t>a</a:t>
            </a:r>
            <a:r>
              <a:rPr sz="1400" spc="140" dirty="0">
                <a:latin typeface="Times New Roman"/>
                <a:cs typeface="Times New Roman"/>
              </a:rPr>
              <a:t> </a:t>
            </a:r>
            <a:r>
              <a:rPr sz="1400" dirty="0">
                <a:latin typeface="Times New Roman"/>
                <a:cs typeface="Times New Roman"/>
              </a:rPr>
              <a:t>3</a:t>
            </a:r>
            <a:r>
              <a:rPr sz="1400" spc="145" dirty="0">
                <a:latin typeface="Times New Roman"/>
                <a:cs typeface="Times New Roman"/>
              </a:rPr>
              <a:t> </a:t>
            </a:r>
            <a:r>
              <a:rPr sz="1400" spc="170" dirty="0">
                <a:latin typeface="Times New Roman"/>
                <a:cs typeface="Times New Roman"/>
              </a:rPr>
              <a:t>J</a:t>
            </a:r>
            <a:r>
              <a:rPr sz="1400" spc="145" dirty="0">
                <a:latin typeface="Times New Roman"/>
                <a:cs typeface="Times New Roman"/>
              </a:rPr>
              <a:t> </a:t>
            </a:r>
            <a:r>
              <a:rPr sz="1400" spc="55" dirty="0">
                <a:latin typeface="Times New Roman"/>
                <a:cs typeface="Times New Roman"/>
              </a:rPr>
              <a:t>object</a:t>
            </a:r>
            <a:r>
              <a:rPr sz="1400" spc="145" dirty="0">
                <a:latin typeface="Times New Roman"/>
                <a:cs typeface="Times New Roman"/>
              </a:rPr>
              <a:t> </a:t>
            </a:r>
            <a:r>
              <a:rPr sz="1400" dirty="0">
                <a:latin typeface="Times New Roman"/>
                <a:cs typeface="Times New Roman"/>
              </a:rPr>
              <a:t>between</a:t>
            </a:r>
            <a:r>
              <a:rPr sz="1400" spc="145" dirty="0">
                <a:latin typeface="Times New Roman"/>
                <a:cs typeface="Times New Roman"/>
              </a:rPr>
              <a:t> </a:t>
            </a:r>
            <a:r>
              <a:rPr sz="1400" spc="75" dirty="0">
                <a:latin typeface="Times New Roman"/>
                <a:cs typeface="Times New Roman"/>
              </a:rPr>
              <a:t>them</a:t>
            </a:r>
            <a:r>
              <a:rPr sz="1400" spc="140" dirty="0">
                <a:latin typeface="Times New Roman"/>
                <a:cs typeface="Times New Roman"/>
              </a:rPr>
              <a:t> </a:t>
            </a:r>
            <a:r>
              <a:rPr sz="1400" spc="65" dirty="0">
                <a:latin typeface="Times New Roman"/>
                <a:cs typeface="Times New Roman"/>
              </a:rPr>
              <a:t>must</a:t>
            </a:r>
            <a:r>
              <a:rPr sz="1400" spc="140" dirty="0">
                <a:latin typeface="Times New Roman"/>
                <a:cs typeface="Times New Roman"/>
              </a:rPr>
              <a:t> </a:t>
            </a:r>
            <a:r>
              <a:rPr sz="1400" dirty="0">
                <a:latin typeface="Times New Roman"/>
                <a:cs typeface="Times New Roman"/>
              </a:rPr>
              <a:t>have</a:t>
            </a:r>
            <a:r>
              <a:rPr sz="1400" spc="140" dirty="0">
                <a:latin typeface="Times New Roman"/>
                <a:cs typeface="Times New Roman"/>
              </a:rPr>
              <a:t> </a:t>
            </a:r>
            <a:r>
              <a:rPr sz="1400" dirty="0">
                <a:latin typeface="Times New Roman"/>
                <a:cs typeface="Times New Roman"/>
              </a:rPr>
              <a:t>4</a:t>
            </a:r>
            <a:r>
              <a:rPr sz="1400" spc="145" dirty="0">
                <a:latin typeface="Times New Roman"/>
                <a:cs typeface="Times New Roman"/>
              </a:rPr>
              <a:t> </a:t>
            </a:r>
            <a:r>
              <a:rPr sz="1400" spc="170" dirty="0">
                <a:latin typeface="Times New Roman"/>
                <a:cs typeface="Times New Roman"/>
              </a:rPr>
              <a:t>J</a:t>
            </a:r>
            <a:r>
              <a:rPr sz="1400" spc="145" dirty="0">
                <a:latin typeface="Times New Roman"/>
                <a:cs typeface="Times New Roman"/>
              </a:rPr>
              <a:t> </a:t>
            </a:r>
            <a:r>
              <a:rPr sz="1400" dirty="0">
                <a:latin typeface="Times New Roman"/>
                <a:cs typeface="Times New Roman"/>
              </a:rPr>
              <a:t>of</a:t>
            </a:r>
            <a:r>
              <a:rPr sz="1400" spc="140" dirty="0">
                <a:latin typeface="Times New Roman"/>
                <a:cs typeface="Times New Roman"/>
              </a:rPr>
              <a:t> </a:t>
            </a:r>
            <a:r>
              <a:rPr sz="1400" spc="-10" dirty="0">
                <a:latin typeface="Times New Roman"/>
                <a:cs typeface="Times New Roman"/>
              </a:rPr>
              <a:t>energy.</a:t>
            </a:r>
            <a:endParaRPr sz="1400">
              <a:latin typeface="Times New Roman"/>
              <a:cs typeface="Times New Roman"/>
            </a:endParaRPr>
          </a:p>
          <a:p>
            <a:pPr>
              <a:lnSpc>
                <a:spcPct val="100000"/>
              </a:lnSpc>
              <a:buFont typeface="Times New Roman"/>
              <a:buAutoNum type="arabicPeriod" startAt="2"/>
            </a:pPr>
            <a:endParaRPr sz="1400">
              <a:latin typeface="Times New Roman"/>
              <a:cs typeface="Times New Roman"/>
            </a:endParaRPr>
          </a:p>
          <a:p>
            <a:pPr marL="372745">
              <a:lnSpc>
                <a:spcPct val="100000"/>
              </a:lnSpc>
              <a:tabLst>
                <a:tab pos="1335405" algn="l"/>
              </a:tabLst>
            </a:pPr>
            <a:r>
              <a:rPr sz="1400" b="1" spc="-10" dirty="0">
                <a:latin typeface="Georgia"/>
                <a:cs typeface="Georgia"/>
              </a:rPr>
              <a:t>Solution:</a:t>
            </a:r>
            <a:r>
              <a:rPr sz="1400" b="1" dirty="0">
                <a:latin typeface="Georgia"/>
                <a:cs typeface="Georgia"/>
              </a:rPr>
              <a:t>	</a:t>
            </a:r>
            <a:r>
              <a:rPr sz="1400" spc="110" dirty="0">
                <a:latin typeface="Times New Roman"/>
                <a:cs typeface="Times New Roman"/>
              </a:rPr>
              <a:t>T</a:t>
            </a:r>
            <a:endParaRPr sz="1400">
              <a:latin typeface="Times New Roman"/>
              <a:cs typeface="Times New Roman"/>
            </a:endParaRPr>
          </a:p>
          <a:p>
            <a:pPr marL="384175" marR="5080" indent="-213360">
              <a:lnSpc>
                <a:spcPct val="106700"/>
              </a:lnSpc>
              <a:spcBef>
                <a:spcPts val="1495"/>
              </a:spcBef>
              <a:buAutoNum type="arabicPeriod" startAt="3"/>
              <a:tabLst>
                <a:tab pos="384175" algn="l"/>
              </a:tabLst>
            </a:pPr>
            <a:r>
              <a:rPr sz="1400" dirty="0">
                <a:latin typeface="Times New Roman"/>
                <a:cs typeface="Times New Roman"/>
              </a:rPr>
              <a:t>If</a:t>
            </a:r>
            <a:r>
              <a:rPr sz="1400" spc="220" dirty="0">
                <a:latin typeface="Times New Roman"/>
                <a:cs typeface="Times New Roman"/>
              </a:rPr>
              <a:t> </a:t>
            </a:r>
            <a:r>
              <a:rPr sz="1400" dirty="0">
                <a:latin typeface="Times New Roman"/>
                <a:cs typeface="Times New Roman"/>
              </a:rPr>
              <a:t>one</a:t>
            </a:r>
            <a:r>
              <a:rPr sz="1400" spc="220" dirty="0">
                <a:latin typeface="Times New Roman"/>
                <a:cs typeface="Times New Roman"/>
              </a:rPr>
              <a:t> </a:t>
            </a:r>
            <a:r>
              <a:rPr sz="1400" dirty="0">
                <a:latin typeface="Times New Roman"/>
                <a:cs typeface="Times New Roman"/>
              </a:rPr>
              <a:t>inertial</a:t>
            </a:r>
            <a:r>
              <a:rPr sz="1400" spc="229" dirty="0">
                <a:latin typeface="Times New Roman"/>
                <a:cs typeface="Times New Roman"/>
              </a:rPr>
              <a:t> </a:t>
            </a:r>
            <a:r>
              <a:rPr sz="1400" dirty="0">
                <a:latin typeface="Times New Roman"/>
                <a:cs typeface="Times New Roman"/>
              </a:rPr>
              <a:t>observer</a:t>
            </a:r>
            <a:r>
              <a:rPr sz="1400" spc="229" dirty="0">
                <a:latin typeface="Times New Roman"/>
                <a:cs typeface="Times New Roman"/>
              </a:rPr>
              <a:t> </a:t>
            </a:r>
            <a:r>
              <a:rPr sz="1400" dirty="0">
                <a:latin typeface="Times New Roman"/>
                <a:cs typeface="Times New Roman"/>
              </a:rPr>
              <a:t>measures</a:t>
            </a:r>
            <a:r>
              <a:rPr sz="1400" spc="220" dirty="0">
                <a:latin typeface="Times New Roman"/>
                <a:cs typeface="Times New Roman"/>
              </a:rPr>
              <a:t> </a:t>
            </a:r>
            <a:r>
              <a:rPr sz="1400" spc="114" dirty="0">
                <a:latin typeface="Times New Roman"/>
                <a:cs typeface="Times New Roman"/>
              </a:rPr>
              <a:t>that</a:t>
            </a:r>
            <a:r>
              <a:rPr sz="1400" spc="229" dirty="0">
                <a:latin typeface="Times New Roman"/>
                <a:cs typeface="Times New Roman"/>
              </a:rPr>
              <a:t> </a:t>
            </a:r>
            <a:r>
              <a:rPr sz="1400" spc="75" dirty="0">
                <a:latin typeface="Times New Roman"/>
                <a:cs typeface="Times New Roman"/>
              </a:rPr>
              <a:t>a</a:t>
            </a:r>
            <a:r>
              <a:rPr sz="1400" spc="220" dirty="0">
                <a:latin typeface="Times New Roman"/>
                <a:cs typeface="Times New Roman"/>
              </a:rPr>
              <a:t> </a:t>
            </a:r>
            <a:r>
              <a:rPr sz="1400" dirty="0">
                <a:latin typeface="Times New Roman"/>
                <a:cs typeface="Times New Roman"/>
              </a:rPr>
              <a:t>system</a:t>
            </a:r>
            <a:r>
              <a:rPr sz="1400" spc="229" dirty="0">
                <a:latin typeface="Times New Roman"/>
                <a:cs typeface="Times New Roman"/>
              </a:rPr>
              <a:t> </a:t>
            </a:r>
            <a:r>
              <a:rPr sz="1400" spc="50" dirty="0">
                <a:latin typeface="Times New Roman"/>
                <a:cs typeface="Times New Roman"/>
              </a:rPr>
              <a:t>has</a:t>
            </a:r>
            <a:r>
              <a:rPr sz="1400" spc="220" dirty="0">
                <a:latin typeface="Times New Roman"/>
                <a:cs typeface="Times New Roman"/>
              </a:rPr>
              <a:t> </a:t>
            </a:r>
            <a:r>
              <a:rPr sz="1400" dirty="0">
                <a:latin typeface="Times New Roman"/>
                <a:cs typeface="Times New Roman"/>
              </a:rPr>
              <a:t>10</a:t>
            </a:r>
            <a:r>
              <a:rPr sz="1400" spc="225" dirty="0">
                <a:latin typeface="Times New Roman"/>
                <a:cs typeface="Times New Roman"/>
              </a:rPr>
              <a:t> </a:t>
            </a:r>
            <a:r>
              <a:rPr sz="1400" dirty="0">
                <a:latin typeface="Times New Roman"/>
                <a:cs typeface="Times New Roman"/>
              </a:rPr>
              <a:t>kg</a:t>
            </a:r>
            <a:r>
              <a:rPr sz="1400" spc="220" dirty="0">
                <a:latin typeface="Times New Roman"/>
                <a:cs typeface="Times New Roman"/>
              </a:rPr>
              <a:t> </a:t>
            </a:r>
            <a:r>
              <a:rPr sz="1400" dirty="0">
                <a:latin typeface="Times New Roman"/>
                <a:cs typeface="Times New Roman"/>
              </a:rPr>
              <a:t>of</a:t>
            </a:r>
            <a:r>
              <a:rPr sz="1400" spc="225" dirty="0">
                <a:latin typeface="Times New Roman"/>
                <a:cs typeface="Times New Roman"/>
              </a:rPr>
              <a:t> </a:t>
            </a:r>
            <a:r>
              <a:rPr sz="1400" dirty="0">
                <a:latin typeface="Times New Roman"/>
                <a:cs typeface="Times New Roman"/>
              </a:rPr>
              <a:t>mass</a:t>
            </a:r>
            <a:r>
              <a:rPr sz="1400" spc="220" dirty="0">
                <a:latin typeface="Times New Roman"/>
                <a:cs typeface="Times New Roman"/>
              </a:rPr>
              <a:t> </a:t>
            </a:r>
            <a:r>
              <a:rPr sz="1400" spc="75" dirty="0">
                <a:latin typeface="Times New Roman"/>
                <a:cs typeface="Times New Roman"/>
              </a:rPr>
              <a:t>then</a:t>
            </a:r>
            <a:r>
              <a:rPr sz="1400" spc="225" dirty="0">
                <a:latin typeface="Times New Roman"/>
                <a:cs typeface="Times New Roman"/>
              </a:rPr>
              <a:t> </a:t>
            </a:r>
            <a:r>
              <a:rPr sz="1400" dirty="0">
                <a:latin typeface="Times New Roman"/>
                <a:cs typeface="Times New Roman"/>
              </a:rPr>
              <a:t>all</a:t>
            </a:r>
            <a:r>
              <a:rPr sz="1400" spc="225" dirty="0">
                <a:latin typeface="Times New Roman"/>
                <a:cs typeface="Times New Roman"/>
              </a:rPr>
              <a:t> </a:t>
            </a:r>
            <a:r>
              <a:rPr sz="1400" dirty="0">
                <a:latin typeface="Times New Roman"/>
                <a:cs typeface="Times New Roman"/>
              </a:rPr>
              <a:t>inertial</a:t>
            </a:r>
            <a:r>
              <a:rPr sz="1400" spc="225" dirty="0">
                <a:latin typeface="Times New Roman"/>
                <a:cs typeface="Times New Roman"/>
              </a:rPr>
              <a:t> </a:t>
            </a:r>
            <a:r>
              <a:rPr sz="1400" dirty="0">
                <a:latin typeface="Times New Roman"/>
                <a:cs typeface="Times New Roman"/>
              </a:rPr>
              <a:t>observers</a:t>
            </a:r>
            <a:r>
              <a:rPr sz="1400" spc="220" dirty="0">
                <a:latin typeface="Times New Roman"/>
                <a:cs typeface="Times New Roman"/>
              </a:rPr>
              <a:t> </a:t>
            </a:r>
            <a:r>
              <a:rPr sz="1400" spc="65" dirty="0">
                <a:latin typeface="Times New Roman"/>
                <a:cs typeface="Times New Roman"/>
              </a:rPr>
              <a:t>must</a:t>
            </a:r>
            <a:r>
              <a:rPr sz="1400" spc="229" dirty="0">
                <a:latin typeface="Times New Roman"/>
                <a:cs typeface="Times New Roman"/>
              </a:rPr>
              <a:t> </a:t>
            </a:r>
            <a:r>
              <a:rPr sz="1400" spc="25" dirty="0">
                <a:latin typeface="Times New Roman"/>
                <a:cs typeface="Times New Roman"/>
              </a:rPr>
              <a:t>get </a:t>
            </a:r>
            <a:r>
              <a:rPr sz="1400" spc="70" dirty="0">
                <a:latin typeface="Times New Roman"/>
                <a:cs typeface="Times New Roman"/>
              </a:rPr>
              <a:t>the</a:t>
            </a:r>
            <a:r>
              <a:rPr sz="1400" spc="190" dirty="0">
                <a:latin typeface="Times New Roman"/>
                <a:cs typeface="Times New Roman"/>
              </a:rPr>
              <a:t> </a:t>
            </a:r>
            <a:r>
              <a:rPr sz="1400" dirty="0">
                <a:latin typeface="Times New Roman"/>
                <a:cs typeface="Times New Roman"/>
              </a:rPr>
              <a:t>same</a:t>
            </a:r>
            <a:r>
              <a:rPr sz="1400" spc="195" dirty="0">
                <a:latin typeface="Times New Roman"/>
                <a:cs typeface="Times New Roman"/>
              </a:rPr>
              <a:t> </a:t>
            </a:r>
            <a:r>
              <a:rPr sz="1400" spc="-10" dirty="0">
                <a:latin typeface="Times New Roman"/>
                <a:cs typeface="Times New Roman"/>
              </a:rPr>
              <a:t>result.</a:t>
            </a:r>
            <a:endParaRPr sz="1400">
              <a:latin typeface="Times New Roman"/>
              <a:cs typeface="Times New Roman"/>
            </a:endParaRPr>
          </a:p>
          <a:p>
            <a:pPr marL="372745">
              <a:lnSpc>
                <a:spcPct val="100000"/>
              </a:lnSpc>
              <a:spcBef>
                <a:spcPts val="1605"/>
              </a:spcBef>
              <a:tabLst>
                <a:tab pos="1335405" algn="l"/>
              </a:tabLst>
            </a:pPr>
            <a:r>
              <a:rPr sz="1400" b="1" spc="-10" dirty="0">
                <a:latin typeface="Georgia"/>
                <a:cs typeface="Georgia"/>
              </a:rPr>
              <a:t>Solution:</a:t>
            </a:r>
            <a:r>
              <a:rPr sz="1400" b="1" dirty="0">
                <a:latin typeface="Georgia"/>
                <a:cs typeface="Georgia"/>
              </a:rPr>
              <a:t>	</a:t>
            </a:r>
            <a:r>
              <a:rPr sz="1400" spc="110" dirty="0">
                <a:latin typeface="Times New Roman"/>
                <a:cs typeface="Times New Roman"/>
              </a:rPr>
              <a:t>T</a:t>
            </a:r>
            <a:endParaRPr sz="1400">
              <a:latin typeface="Times New Roman"/>
              <a:cs typeface="Times New Roman"/>
            </a:endParaRPr>
          </a:p>
          <a:p>
            <a:pPr marL="384175" marR="5080" indent="-213360">
              <a:lnSpc>
                <a:spcPct val="106700"/>
              </a:lnSpc>
              <a:spcBef>
                <a:spcPts val="1500"/>
              </a:spcBef>
              <a:buAutoNum type="arabicPeriod" startAt="4"/>
              <a:tabLst>
                <a:tab pos="384175" algn="l"/>
              </a:tabLst>
            </a:pPr>
            <a:r>
              <a:rPr sz="1400" dirty="0">
                <a:latin typeface="Times New Roman"/>
                <a:cs typeface="Times New Roman"/>
              </a:rPr>
              <a:t>If</a:t>
            </a:r>
            <a:r>
              <a:rPr sz="1400" spc="185" dirty="0">
                <a:latin typeface="Times New Roman"/>
                <a:cs typeface="Times New Roman"/>
              </a:rPr>
              <a:t> </a:t>
            </a:r>
            <a:r>
              <a:rPr sz="1400" dirty="0">
                <a:latin typeface="Times New Roman"/>
                <a:cs typeface="Times New Roman"/>
              </a:rPr>
              <a:t>one</a:t>
            </a:r>
            <a:r>
              <a:rPr sz="1400" spc="190" dirty="0">
                <a:latin typeface="Times New Roman"/>
                <a:cs typeface="Times New Roman"/>
              </a:rPr>
              <a:t> </a:t>
            </a:r>
            <a:r>
              <a:rPr sz="1400" spc="45" dirty="0">
                <a:latin typeface="Times New Roman"/>
                <a:cs typeface="Times New Roman"/>
              </a:rPr>
              <a:t>inertial</a:t>
            </a:r>
            <a:r>
              <a:rPr sz="1400" spc="190" dirty="0">
                <a:latin typeface="Times New Roman"/>
                <a:cs typeface="Times New Roman"/>
              </a:rPr>
              <a:t> </a:t>
            </a:r>
            <a:r>
              <a:rPr sz="1400" dirty="0">
                <a:latin typeface="Times New Roman"/>
                <a:cs typeface="Times New Roman"/>
              </a:rPr>
              <a:t>observer</a:t>
            </a:r>
            <a:r>
              <a:rPr sz="1400" spc="190" dirty="0">
                <a:latin typeface="Times New Roman"/>
                <a:cs typeface="Times New Roman"/>
              </a:rPr>
              <a:t> </a:t>
            </a:r>
            <a:r>
              <a:rPr sz="1400" dirty="0">
                <a:latin typeface="Times New Roman"/>
                <a:cs typeface="Times New Roman"/>
              </a:rPr>
              <a:t>measures</a:t>
            </a:r>
            <a:r>
              <a:rPr sz="1400" spc="185" dirty="0">
                <a:latin typeface="Times New Roman"/>
                <a:cs typeface="Times New Roman"/>
              </a:rPr>
              <a:t> </a:t>
            </a:r>
            <a:r>
              <a:rPr sz="1400" spc="114" dirty="0">
                <a:latin typeface="Times New Roman"/>
                <a:cs typeface="Times New Roman"/>
              </a:rPr>
              <a:t>that</a:t>
            </a:r>
            <a:r>
              <a:rPr sz="1400" spc="190" dirty="0">
                <a:latin typeface="Times New Roman"/>
                <a:cs typeface="Times New Roman"/>
              </a:rPr>
              <a:t> </a:t>
            </a:r>
            <a:r>
              <a:rPr sz="1400" spc="75" dirty="0">
                <a:latin typeface="Times New Roman"/>
                <a:cs typeface="Times New Roman"/>
              </a:rPr>
              <a:t>a</a:t>
            </a:r>
            <a:r>
              <a:rPr sz="1400" spc="190" dirty="0">
                <a:latin typeface="Times New Roman"/>
                <a:cs typeface="Times New Roman"/>
              </a:rPr>
              <a:t> </a:t>
            </a:r>
            <a:r>
              <a:rPr sz="1400" dirty="0">
                <a:latin typeface="Times New Roman"/>
                <a:cs typeface="Times New Roman"/>
              </a:rPr>
              <a:t>system</a:t>
            </a:r>
            <a:r>
              <a:rPr sz="1400" spc="190" dirty="0">
                <a:latin typeface="Times New Roman"/>
                <a:cs typeface="Times New Roman"/>
              </a:rPr>
              <a:t> </a:t>
            </a:r>
            <a:r>
              <a:rPr sz="1400" spc="50" dirty="0">
                <a:latin typeface="Times New Roman"/>
                <a:cs typeface="Times New Roman"/>
              </a:rPr>
              <a:t>has</a:t>
            </a:r>
            <a:r>
              <a:rPr sz="1400" spc="190" dirty="0">
                <a:latin typeface="Times New Roman"/>
                <a:cs typeface="Times New Roman"/>
              </a:rPr>
              <a:t> </a:t>
            </a:r>
            <a:r>
              <a:rPr sz="1400" dirty="0">
                <a:latin typeface="Times New Roman"/>
                <a:cs typeface="Times New Roman"/>
              </a:rPr>
              <a:t>10</a:t>
            </a:r>
            <a:r>
              <a:rPr sz="1400" spc="185" dirty="0">
                <a:latin typeface="Times New Roman"/>
                <a:cs typeface="Times New Roman"/>
              </a:rPr>
              <a:t> </a:t>
            </a:r>
            <a:r>
              <a:rPr sz="1400" spc="170" dirty="0">
                <a:latin typeface="Times New Roman"/>
                <a:cs typeface="Times New Roman"/>
              </a:rPr>
              <a:t>J</a:t>
            </a:r>
            <a:r>
              <a:rPr sz="1400" spc="190" dirty="0">
                <a:latin typeface="Times New Roman"/>
                <a:cs typeface="Times New Roman"/>
              </a:rPr>
              <a:t> </a:t>
            </a:r>
            <a:r>
              <a:rPr sz="1400" dirty="0">
                <a:latin typeface="Times New Roman"/>
                <a:cs typeface="Times New Roman"/>
              </a:rPr>
              <a:t>of</a:t>
            </a:r>
            <a:r>
              <a:rPr sz="1400" spc="190" dirty="0">
                <a:latin typeface="Times New Roman"/>
                <a:cs typeface="Times New Roman"/>
              </a:rPr>
              <a:t> </a:t>
            </a:r>
            <a:r>
              <a:rPr sz="1400" dirty="0">
                <a:latin typeface="Times New Roman"/>
                <a:cs typeface="Times New Roman"/>
              </a:rPr>
              <a:t>energy</a:t>
            </a:r>
            <a:r>
              <a:rPr sz="1400" spc="190" dirty="0">
                <a:latin typeface="Times New Roman"/>
                <a:cs typeface="Times New Roman"/>
              </a:rPr>
              <a:t> </a:t>
            </a:r>
            <a:r>
              <a:rPr sz="1400" spc="75" dirty="0">
                <a:latin typeface="Times New Roman"/>
                <a:cs typeface="Times New Roman"/>
              </a:rPr>
              <a:t>then</a:t>
            </a:r>
            <a:r>
              <a:rPr sz="1400" spc="185" dirty="0">
                <a:latin typeface="Times New Roman"/>
                <a:cs typeface="Times New Roman"/>
              </a:rPr>
              <a:t> </a:t>
            </a:r>
            <a:r>
              <a:rPr sz="1400" dirty="0">
                <a:latin typeface="Times New Roman"/>
                <a:cs typeface="Times New Roman"/>
              </a:rPr>
              <a:t>all</a:t>
            </a:r>
            <a:r>
              <a:rPr sz="1400" spc="190" dirty="0">
                <a:latin typeface="Times New Roman"/>
                <a:cs typeface="Times New Roman"/>
              </a:rPr>
              <a:t> </a:t>
            </a:r>
            <a:r>
              <a:rPr sz="1400" dirty="0">
                <a:latin typeface="Times New Roman"/>
                <a:cs typeface="Times New Roman"/>
              </a:rPr>
              <a:t>inertial</a:t>
            </a:r>
            <a:r>
              <a:rPr sz="1400" spc="190" dirty="0">
                <a:latin typeface="Times New Roman"/>
                <a:cs typeface="Times New Roman"/>
              </a:rPr>
              <a:t> </a:t>
            </a:r>
            <a:r>
              <a:rPr sz="1400" dirty="0">
                <a:latin typeface="Times New Roman"/>
                <a:cs typeface="Times New Roman"/>
              </a:rPr>
              <a:t>observers</a:t>
            </a:r>
            <a:r>
              <a:rPr sz="1400" spc="190" dirty="0">
                <a:latin typeface="Times New Roman"/>
                <a:cs typeface="Times New Roman"/>
              </a:rPr>
              <a:t> </a:t>
            </a:r>
            <a:r>
              <a:rPr sz="1400" spc="65" dirty="0">
                <a:latin typeface="Times New Roman"/>
                <a:cs typeface="Times New Roman"/>
              </a:rPr>
              <a:t>must</a:t>
            </a:r>
            <a:r>
              <a:rPr sz="1400" spc="190" dirty="0">
                <a:latin typeface="Times New Roman"/>
                <a:cs typeface="Times New Roman"/>
              </a:rPr>
              <a:t> </a:t>
            </a:r>
            <a:r>
              <a:rPr sz="1400" spc="25" dirty="0">
                <a:latin typeface="Times New Roman"/>
                <a:cs typeface="Times New Roman"/>
              </a:rPr>
              <a:t>get </a:t>
            </a:r>
            <a:r>
              <a:rPr sz="1400" spc="70" dirty="0">
                <a:latin typeface="Times New Roman"/>
                <a:cs typeface="Times New Roman"/>
              </a:rPr>
              <a:t>the</a:t>
            </a:r>
            <a:r>
              <a:rPr sz="1400" spc="190" dirty="0">
                <a:latin typeface="Times New Roman"/>
                <a:cs typeface="Times New Roman"/>
              </a:rPr>
              <a:t> </a:t>
            </a:r>
            <a:r>
              <a:rPr sz="1400" dirty="0">
                <a:latin typeface="Times New Roman"/>
                <a:cs typeface="Times New Roman"/>
              </a:rPr>
              <a:t>same</a:t>
            </a:r>
            <a:r>
              <a:rPr sz="1400" spc="195" dirty="0">
                <a:latin typeface="Times New Roman"/>
                <a:cs typeface="Times New Roman"/>
              </a:rPr>
              <a:t> </a:t>
            </a:r>
            <a:r>
              <a:rPr sz="1400" spc="-10" dirty="0">
                <a:latin typeface="Times New Roman"/>
                <a:cs typeface="Times New Roman"/>
              </a:rPr>
              <a:t>result.</a:t>
            </a:r>
            <a:endParaRPr sz="1400">
              <a:latin typeface="Times New Roman"/>
              <a:cs typeface="Times New Roman"/>
            </a:endParaRPr>
          </a:p>
          <a:p>
            <a:pPr marL="372745">
              <a:lnSpc>
                <a:spcPct val="100000"/>
              </a:lnSpc>
              <a:spcBef>
                <a:spcPts val="1605"/>
              </a:spcBef>
              <a:tabLst>
                <a:tab pos="1335405" algn="l"/>
              </a:tabLst>
            </a:pPr>
            <a:r>
              <a:rPr sz="1400" b="1" spc="-10" dirty="0">
                <a:latin typeface="Georgia"/>
                <a:cs typeface="Georgia"/>
              </a:rPr>
              <a:t>Solution:</a:t>
            </a:r>
            <a:r>
              <a:rPr sz="1400" b="1" dirty="0">
                <a:latin typeface="Georgia"/>
                <a:cs typeface="Georgia"/>
              </a:rPr>
              <a:t>	</a:t>
            </a:r>
            <a:r>
              <a:rPr sz="1400" spc="85" dirty="0">
                <a:latin typeface="Times New Roman"/>
                <a:cs typeface="Times New Roman"/>
              </a:rPr>
              <a:t>F</a:t>
            </a:r>
            <a:endParaRPr sz="1400">
              <a:latin typeface="Times New Roman"/>
              <a:cs typeface="Times New Roman"/>
            </a:endParaRPr>
          </a:p>
          <a:p>
            <a:pPr marL="384175" marR="5080" indent="-213360">
              <a:lnSpc>
                <a:spcPct val="106700"/>
              </a:lnSpc>
              <a:spcBef>
                <a:spcPts val="1495"/>
              </a:spcBef>
              <a:buAutoNum type="arabicPeriod" startAt="5"/>
              <a:tabLst>
                <a:tab pos="384175" algn="l"/>
              </a:tabLst>
            </a:pPr>
            <a:r>
              <a:rPr sz="1400" dirty="0">
                <a:latin typeface="Times New Roman"/>
                <a:cs typeface="Times New Roman"/>
              </a:rPr>
              <a:t>If</a:t>
            </a:r>
            <a:r>
              <a:rPr sz="1400" spc="130" dirty="0">
                <a:latin typeface="Times New Roman"/>
                <a:cs typeface="Times New Roman"/>
              </a:rPr>
              <a:t> </a:t>
            </a:r>
            <a:r>
              <a:rPr sz="1400" spc="70" dirty="0">
                <a:latin typeface="Times New Roman"/>
                <a:cs typeface="Times New Roman"/>
              </a:rPr>
              <a:t>an</a:t>
            </a:r>
            <a:r>
              <a:rPr sz="1400" spc="135" dirty="0">
                <a:latin typeface="Times New Roman"/>
                <a:cs typeface="Times New Roman"/>
              </a:rPr>
              <a:t> </a:t>
            </a:r>
            <a:r>
              <a:rPr sz="1400" dirty="0">
                <a:latin typeface="Times New Roman"/>
                <a:cs typeface="Times New Roman"/>
              </a:rPr>
              <a:t>isolated</a:t>
            </a:r>
            <a:r>
              <a:rPr sz="1400" spc="135" dirty="0">
                <a:latin typeface="Times New Roman"/>
                <a:cs typeface="Times New Roman"/>
              </a:rPr>
              <a:t> </a:t>
            </a:r>
            <a:r>
              <a:rPr sz="1400" dirty="0">
                <a:latin typeface="Times New Roman"/>
                <a:cs typeface="Times New Roman"/>
              </a:rPr>
              <a:t>system</a:t>
            </a:r>
            <a:r>
              <a:rPr sz="1400" spc="140" dirty="0">
                <a:latin typeface="Times New Roman"/>
                <a:cs typeface="Times New Roman"/>
              </a:rPr>
              <a:t> </a:t>
            </a:r>
            <a:r>
              <a:rPr sz="1400" spc="75" dirty="0">
                <a:latin typeface="Times New Roman"/>
                <a:cs typeface="Times New Roman"/>
              </a:rPr>
              <a:t>starts</a:t>
            </a:r>
            <a:r>
              <a:rPr sz="1400" spc="135" dirty="0">
                <a:latin typeface="Times New Roman"/>
                <a:cs typeface="Times New Roman"/>
              </a:rPr>
              <a:t> </a:t>
            </a:r>
            <a:r>
              <a:rPr sz="1400" spc="75" dirty="0">
                <a:latin typeface="Times New Roman"/>
                <a:cs typeface="Times New Roman"/>
              </a:rPr>
              <a:t>a</a:t>
            </a:r>
            <a:r>
              <a:rPr sz="1400" spc="130" dirty="0">
                <a:latin typeface="Times New Roman"/>
                <a:cs typeface="Times New Roman"/>
              </a:rPr>
              <a:t> </a:t>
            </a:r>
            <a:r>
              <a:rPr sz="1400" dirty="0">
                <a:latin typeface="Times New Roman"/>
                <a:cs typeface="Times New Roman"/>
              </a:rPr>
              <a:t>process</a:t>
            </a:r>
            <a:r>
              <a:rPr sz="1400" spc="140" dirty="0">
                <a:latin typeface="Times New Roman"/>
                <a:cs typeface="Times New Roman"/>
              </a:rPr>
              <a:t> </a:t>
            </a:r>
            <a:r>
              <a:rPr sz="1400" spc="55" dirty="0">
                <a:latin typeface="Times New Roman"/>
                <a:cs typeface="Times New Roman"/>
              </a:rPr>
              <a:t>with</a:t>
            </a:r>
            <a:r>
              <a:rPr sz="1400" spc="135" dirty="0">
                <a:latin typeface="Times New Roman"/>
                <a:cs typeface="Times New Roman"/>
              </a:rPr>
              <a:t> </a:t>
            </a:r>
            <a:r>
              <a:rPr sz="1400" dirty="0">
                <a:latin typeface="Times New Roman"/>
                <a:cs typeface="Times New Roman"/>
              </a:rPr>
              <a:t>10</a:t>
            </a:r>
            <a:r>
              <a:rPr sz="1400" spc="130" dirty="0">
                <a:latin typeface="Times New Roman"/>
                <a:cs typeface="Times New Roman"/>
              </a:rPr>
              <a:t> </a:t>
            </a:r>
            <a:r>
              <a:rPr sz="1400" spc="170" dirty="0">
                <a:latin typeface="Times New Roman"/>
                <a:cs typeface="Times New Roman"/>
              </a:rPr>
              <a:t>J</a:t>
            </a:r>
            <a:r>
              <a:rPr sz="1400" spc="135" dirty="0">
                <a:latin typeface="Times New Roman"/>
                <a:cs typeface="Times New Roman"/>
              </a:rPr>
              <a:t> </a:t>
            </a:r>
            <a:r>
              <a:rPr sz="1400" dirty="0">
                <a:latin typeface="Times New Roman"/>
                <a:cs typeface="Times New Roman"/>
              </a:rPr>
              <a:t>of</a:t>
            </a:r>
            <a:r>
              <a:rPr sz="1400" spc="135" dirty="0">
                <a:latin typeface="Times New Roman"/>
                <a:cs typeface="Times New Roman"/>
              </a:rPr>
              <a:t> </a:t>
            </a:r>
            <a:r>
              <a:rPr sz="1400" dirty="0">
                <a:latin typeface="Times New Roman"/>
                <a:cs typeface="Times New Roman"/>
              </a:rPr>
              <a:t>energy</a:t>
            </a:r>
            <a:r>
              <a:rPr sz="1400" spc="135" dirty="0">
                <a:latin typeface="Times New Roman"/>
                <a:cs typeface="Times New Roman"/>
              </a:rPr>
              <a:t> </a:t>
            </a:r>
            <a:r>
              <a:rPr sz="1400" spc="75" dirty="0">
                <a:latin typeface="Times New Roman"/>
                <a:cs typeface="Times New Roman"/>
              </a:rPr>
              <a:t>then</a:t>
            </a:r>
            <a:r>
              <a:rPr sz="1400" spc="135" dirty="0">
                <a:latin typeface="Times New Roman"/>
                <a:cs typeface="Times New Roman"/>
              </a:rPr>
              <a:t> </a:t>
            </a:r>
            <a:r>
              <a:rPr sz="1400" spc="75" dirty="0">
                <a:latin typeface="Times New Roman"/>
                <a:cs typeface="Times New Roman"/>
              </a:rPr>
              <a:t>it</a:t>
            </a:r>
            <a:r>
              <a:rPr sz="1400" spc="140" dirty="0">
                <a:latin typeface="Times New Roman"/>
                <a:cs typeface="Times New Roman"/>
              </a:rPr>
              <a:t> </a:t>
            </a:r>
            <a:r>
              <a:rPr sz="1400" spc="65" dirty="0">
                <a:latin typeface="Times New Roman"/>
                <a:cs typeface="Times New Roman"/>
              </a:rPr>
              <a:t>must</a:t>
            </a:r>
            <a:r>
              <a:rPr sz="1400" spc="135" dirty="0">
                <a:latin typeface="Times New Roman"/>
                <a:cs typeface="Times New Roman"/>
              </a:rPr>
              <a:t> </a:t>
            </a:r>
            <a:r>
              <a:rPr sz="1400" dirty="0">
                <a:latin typeface="Times New Roman"/>
                <a:cs typeface="Times New Roman"/>
              </a:rPr>
              <a:t>end</a:t>
            </a:r>
            <a:r>
              <a:rPr sz="1400" spc="135" dirty="0">
                <a:latin typeface="Times New Roman"/>
                <a:cs typeface="Times New Roman"/>
              </a:rPr>
              <a:t> </a:t>
            </a:r>
            <a:r>
              <a:rPr sz="1400" spc="70" dirty="0">
                <a:latin typeface="Times New Roman"/>
                <a:cs typeface="Times New Roman"/>
              </a:rPr>
              <a:t>the</a:t>
            </a:r>
            <a:r>
              <a:rPr sz="1400" spc="140" dirty="0">
                <a:latin typeface="Times New Roman"/>
                <a:cs typeface="Times New Roman"/>
              </a:rPr>
              <a:t> </a:t>
            </a:r>
            <a:r>
              <a:rPr sz="1400" dirty="0">
                <a:latin typeface="Times New Roman"/>
                <a:cs typeface="Times New Roman"/>
              </a:rPr>
              <a:t>process</a:t>
            </a:r>
            <a:r>
              <a:rPr sz="1400" spc="130" dirty="0">
                <a:latin typeface="Times New Roman"/>
                <a:cs typeface="Times New Roman"/>
              </a:rPr>
              <a:t> </a:t>
            </a:r>
            <a:r>
              <a:rPr sz="1400" spc="55" dirty="0">
                <a:latin typeface="Times New Roman"/>
                <a:cs typeface="Times New Roman"/>
              </a:rPr>
              <a:t>with</a:t>
            </a:r>
            <a:r>
              <a:rPr sz="1400" spc="135" dirty="0">
                <a:latin typeface="Times New Roman"/>
                <a:cs typeface="Times New Roman"/>
              </a:rPr>
              <a:t> </a:t>
            </a:r>
            <a:r>
              <a:rPr sz="1400" spc="114" dirty="0">
                <a:latin typeface="Times New Roman"/>
                <a:cs typeface="Times New Roman"/>
              </a:rPr>
              <a:t>that</a:t>
            </a:r>
            <a:r>
              <a:rPr sz="1400" spc="135" dirty="0">
                <a:latin typeface="Times New Roman"/>
                <a:cs typeface="Times New Roman"/>
              </a:rPr>
              <a:t> </a:t>
            </a:r>
            <a:r>
              <a:rPr sz="1400" spc="-20" dirty="0">
                <a:latin typeface="Times New Roman"/>
                <a:cs typeface="Times New Roman"/>
              </a:rPr>
              <a:t>same </a:t>
            </a:r>
            <a:r>
              <a:rPr sz="1400" spc="55" dirty="0">
                <a:latin typeface="Times New Roman"/>
                <a:cs typeface="Times New Roman"/>
              </a:rPr>
              <a:t>amount.</a:t>
            </a:r>
            <a:endParaRPr sz="1400">
              <a:latin typeface="Times New Roman"/>
              <a:cs typeface="Times New Roman"/>
            </a:endParaRPr>
          </a:p>
          <a:p>
            <a:pPr marL="372745">
              <a:lnSpc>
                <a:spcPct val="100000"/>
              </a:lnSpc>
              <a:spcBef>
                <a:spcPts val="1610"/>
              </a:spcBef>
              <a:tabLst>
                <a:tab pos="1335405" algn="l"/>
              </a:tabLst>
            </a:pPr>
            <a:r>
              <a:rPr sz="1400" b="1" spc="-10" dirty="0">
                <a:latin typeface="Georgia"/>
                <a:cs typeface="Georgia"/>
              </a:rPr>
              <a:t>Solution:</a:t>
            </a:r>
            <a:r>
              <a:rPr sz="1400" b="1" dirty="0">
                <a:latin typeface="Georgia"/>
                <a:cs typeface="Georgia"/>
              </a:rPr>
              <a:t>	</a:t>
            </a:r>
            <a:r>
              <a:rPr sz="1400" spc="110" dirty="0">
                <a:latin typeface="Times New Roman"/>
                <a:cs typeface="Times New Roman"/>
              </a:rPr>
              <a:t>T</a:t>
            </a:r>
            <a:endParaRPr sz="1400">
              <a:latin typeface="Times New Roman"/>
              <a:cs typeface="Times New Roman"/>
            </a:endParaRPr>
          </a:p>
          <a:p>
            <a:pPr marL="384175" marR="5715" indent="-213360">
              <a:lnSpc>
                <a:spcPct val="106700"/>
              </a:lnSpc>
              <a:spcBef>
                <a:spcPts val="1495"/>
              </a:spcBef>
              <a:buAutoNum type="arabicPeriod" startAt="6"/>
              <a:tabLst>
                <a:tab pos="384175" algn="l"/>
              </a:tabLst>
            </a:pPr>
            <a:r>
              <a:rPr sz="1400" dirty="0">
                <a:latin typeface="Times New Roman"/>
                <a:cs typeface="Times New Roman"/>
              </a:rPr>
              <a:t>If</a:t>
            </a:r>
            <a:r>
              <a:rPr sz="1400" spc="150" dirty="0">
                <a:latin typeface="Times New Roman"/>
                <a:cs typeface="Times New Roman"/>
              </a:rPr>
              <a:t> </a:t>
            </a:r>
            <a:r>
              <a:rPr sz="1400" spc="70" dirty="0">
                <a:latin typeface="Times New Roman"/>
                <a:cs typeface="Times New Roman"/>
              </a:rPr>
              <a:t>an</a:t>
            </a:r>
            <a:r>
              <a:rPr sz="1400" spc="150" dirty="0">
                <a:latin typeface="Times New Roman"/>
                <a:cs typeface="Times New Roman"/>
              </a:rPr>
              <a:t> </a:t>
            </a:r>
            <a:r>
              <a:rPr sz="1400" dirty="0">
                <a:latin typeface="Times New Roman"/>
                <a:cs typeface="Times New Roman"/>
              </a:rPr>
              <a:t>isolated</a:t>
            </a:r>
            <a:r>
              <a:rPr sz="1400" spc="150" dirty="0">
                <a:latin typeface="Times New Roman"/>
                <a:cs typeface="Times New Roman"/>
              </a:rPr>
              <a:t> </a:t>
            </a:r>
            <a:r>
              <a:rPr sz="1400" dirty="0">
                <a:latin typeface="Times New Roman"/>
                <a:cs typeface="Times New Roman"/>
              </a:rPr>
              <a:t>system</a:t>
            </a:r>
            <a:r>
              <a:rPr sz="1400" spc="150" dirty="0">
                <a:latin typeface="Times New Roman"/>
                <a:cs typeface="Times New Roman"/>
              </a:rPr>
              <a:t> </a:t>
            </a:r>
            <a:r>
              <a:rPr sz="1400" spc="75" dirty="0">
                <a:latin typeface="Times New Roman"/>
                <a:cs typeface="Times New Roman"/>
              </a:rPr>
              <a:t>starts</a:t>
            </a:r>
            <a:r>
              <a:rPr sz="1400" spc="150" dirty="0">
                <a:latin typeface="Times New Roman"/>
                <a:cs typeface="Times New Roman"/>
              </a:rPr>
              <a:t> </a:t>
            </a:r>
            <a:r>
              <a:rPr sz="1400" spc="75" dirty="0">
                <a:latin typeface="Times New Roman"/>
                <a:cs typeface="Times New Roman"/>
              </a:rPr>
              <a:t>a</a:t>
            </a:r>
            <a:r>
              <a:rPr sz="1400" spc="150" dirty="0">
                <a:latin typeface="Times New Roman"/>
                <a:cs typeface="Times New Roman"/>
              </a:rPr>
              <a:t> </a:t>
            </a:r>
            <a:r>
              <a:rPr sz="1400" dirty="0">
                <a:latin typeface="Times New Roman"/>
                <a:cs typeface="Times New Roman"/>
              </a:rPr>
              <a:t>process</a:t>
            </a:r>
            <a:r>
              <a:rPr sz="1400" spc="150" dirty="0">
                <a:latin typeface="Times New Roman"/>
                <a:cs typeface="Times New Roman"/>
              </a:rPr>
              <a:t> </a:t>
            </a:r>
            <a:r>
              <a:rPr sz="1400" spc="55" dirty="0">
                <a:latin typeface="Times New Roman"/>
                <a:cs typeface="Times New Roman"/>
              </a:rPr>
              <a:t>with</a:t>
            </a:r>
            <a:r>
              <a:rPr sz="1400" spc="150" dirty="0">
                <a:latin typeface="Times New Roman"/>
                <a:cs typeface="Times New Roman"/>
              </a:rPr>
              <a:t> </a:t>
            </a:r>
            <a:r>
              <a:rPr sz="1400" dirty="0">
                <a:latin typeface="Times New Roman"/>
                <a:cs typeface="Times New Roman"/>
              </a:rPr>
              <a:t>10</a:t>
            </a:r>
            <a:r>
              <a:rPr sz="1400" spc="150" dirty="0">
                <a:latin typeface="Times New Roman"/>
                <a:cs typeface="Times New Roman"/>
              </a:rPr>
              <a:t> </a:t>
            </a:r>
            <a:r>
              <a:rPr sz="1400" dirty="0">
                <a:latin typeface="Times New Roman"/>
                <a:cs typeface="Times New Roman"/>
              </a:rPr>
              <a:t>kg</a:t>
            </a:r>
            <a:r>
              <a:rPr sz="1400" spc="150" dirty="0">
                <a:latin typeface="Times New Roman"/>
                <a:cs typeface="Times New Roman"/>
              </a:rPr>
              <a:t> </a:t>
            </a:r>
            <a:r>
              <a:rPr sz="1400" dirty="0">
                <a:latin typeface="Times New Roman"/>
                <a:cs typeface="Times New Roman"/>
              </a:rPr>
              <a:t>of</a:t>
            </a:r>
            <a:r>
              <a:rPr sz="1400" spc="150" dirty="0">
                <a:latin typeface="Times New Roman"/>
                <a:cs typeface="Times New Roman"/>
              </a:rPr>
              <a:t> </a:t>
            </a:r>
            <a:r>
              <a:rPr sz="1400" dirty="0">
                <a:latin typeface="Times New Roman"/>
                <a:cs typeface="Times New Roman"/>
              </a:rPr>
              <a:t>mass</a:t>
            </a:r>
            <a:r>
              <a:rPr sz="1400" spc="155" dirty="0">
                <a:latin typeface="Times New Roman"/>
                <a:cs typeface="Times New Roman"/>
              </a:rPr>
              <a:t> </a:t>
            </a:r>
            <a:r>
              <a:rPr sz="1400" spc="70" dirty="0">
                <a:latin typeface="Times New Roman"/>
                <a:cs typeface="Times New Roman"/>
              </a:rPr>
              <a:t>then</a:t>
            </a:r>
            <a:r>
              <a:rPr sz="1400" spc="150" dirty="0">
                <a:latin typeface="Times New Roman"/>
                <a:cs typeface="Times New Roman"/>
              </a:rPr>
              <a:t> </a:t>
            </a:r>
            <a:r>
              <a:rPr sz="1400" spc="75" dirty="0">
                <a:latin typeface="Times New Roman"/>
                <a:cs typeface="Times New Roman"/>
              </a:rPr>
              <a:t>it</a:t>
            </a:r>
            <a:r>
              <a:rPr sz="1400" spc="150" dirty="0">
                <a:latin typeface="Times New Roman"/>
                <a:cs typeface="Times New Roman"/>
              </a:rPr>
              <a:t> </a:t>
            </a:r>
            <a:r>
              <a:rPr sz="1400" spc="65" dirty="0">
                <a:latin typeface="Times New Roman"/>
                <a:cs typeface="Times New Roman"/>
              </a:rPr>
              <a:t>must</a:t>
            </a:r>
            <a:r>
              <a:rPr sz="1400" spc="150" dirty="0">
                <a:latin typeface="Times New Roman"/>
                <a:cs typeface="Times New Roman"/>
              </a:rPr>
              <a:t> </a:t>
            </a:r>
            <a:r>
              <a:rPr sz="1400" dirty="0">
                <a:latin typeface="Times New Roman"/>
                <a:cs typeface="Times New Roman"/>
              </a:rPr>
              <a:t>end</a:t>
            </a:r>
            <a:r>
              <a:rPr sz="1400" spc="150" dirty="0">
                <a:latin typeface="Times New Roman"/>
                <a:cs typeface="Times New Roman"/>
              </a:rPr>
              <a:t> </a:t>
            </a:r>
            <a:r>
              <a:rPr sz="1400" spc="70" dirty="0">
                <a:latin typeface="Times New Roman"/>
                <a:cs typeface="Times New Roman"/>
              </a:rPr>
              <a:t>the</a:t>
            </a:r>
            <a:r>
              <a:rPr sz="1400" spc="150" dirty="0">
                <a:latin typeface="Times New Roman"/>
                <a:cs typeface="Times New Roman"/>
              </a:rPr>
              <a:t> </a:t>
            </a:r>
            <a:r>
              <a:rPr sz="1400" dirty="0">
                <a:latin typeface="Times New Roman"/>
                <a:cs typeface="Times New Roman"/>
              </a:rPr>
              <a:t>process</a:t>
            </a:r>
            <a:r>
              <a:rPr sz="1400" spc="150" dirty="0">
                <a:latin typeface="Times New Roman"/>
                <a:cs typeface="Times New Roman"/>
              </a:rPr>
              <a:t> </a:t>
            </a:r>
            <a:r>
              <a:rPr sz="1400" spc="55" dirty="0">
                <a:latin typeface="Times New Roman"/>
                <a:cs typeface="Times New Roman"/>
              </a:rPr>
              <a:t>with</a:t>
            </a:r>
            <a:r>
              <a:rPr sz="1400" spc="150" dirty="0">
                <a:latin typeface="Times New Roman"/>
                <a:cs typeface="Times New Roman"/>
              </a:rPr>
              <a:t> </a:t>
            </a:r>
            <a:r>
              <a:rPr sz="1400" spc="114" dirty="0">
                <a:latin typeface="Times New Roman"/>
                <a:cs typeface="Times New Roman"/>
              </a:rPr>
              <a:t>that</a:t>
            </a:r>
            <a:r>
              <a:rPr sz="1400" spc="150" dirty="0">
                <a:latin typeface="Times New Roman"/>
                <a:cs typeface="Times New Roman"/>
              </a:rPr>
              <a:t> </a:t>
            </a:r>
            <a:r>
              <a:rPr sz="1400" spc="-20" dirty="0">
                <a:latin typeface="Times New Roman"/>
                <a:cs typeface="Times New Roman"/>
              </a:rPr>
              <a:t>same </a:t>
            </a:r>
            <a:r>
              <a:rPr sz="1400" spc="55" dirty="0">
                <a:latin typeface="Times New Roman"/>
                <a:cs typeface="Times New Roman"/>
              </a:rPr>
              <a:t>amount.</a:t>
            </a:r>
            <a:endParaRPr sz="1400">
              <a:latin typeface="Times New Roman"/>
              <a:cs typeface="Times New Roman"/>
            </a:endParaRPr>
          </a:p>
          <a:p>
            <a:pPr marL="372745">
              <a:lnSpc>
                <a:spcPct val="100000"/>
              </a:lnSpc>
              <a:spcBef>
                <a:spcPts val="1605"/>
              </a:spcBef>
              <a:tabLst>
                <a:tab pos="1335405" algn="l"/>
              </a:tabLst>
            </a:pPr>
            <a:r>
              <a:rPr sz="1400" b="1" spc="-10" dirty="0">
                <a:latin typeface="Georgia"/>
                <a:cs typeface="Georgia"/>
              </a:rPr>
              <a:t>Solution:</a:t>
            </a:r>
            <a:r>
              <a:rPr sz="1400" b="1" dirty="0">
                <a:latin typeface="Georgia"/>
                <a:cs typeface="Georgia"/>
              </a:rPr>
              <a:t>	</a:t>
            </a:r>
            <a:r>
              <a:rPr sz="1400" spc="110" dirty="0">
                <a:latin typeface="Times New Roman"/>
                <a:cs typeface="Times New Roman"/>
              </a:rPr>
              <a:t>T</a:t>
            </a:r>
            <a:endParaRPr sz="1400">
              <a:latin typeface="Times New Roman"/>
              <a:cs typeface="Times New Roman"/>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33902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2.3.</a:t>
            </a:r>
            <a:r>
              <a:rPr sz="1200" spc="215" dirty="0">
                <a:latin typeface="Times New Roman"/>
                <a:cs typeface="Times New Roman"/>
              </a:rPr>
              <a:t>  </a:t>
            </a:r>
            <a:r>
              <a:rPr sz="1200" dirty="0">
                <a:latin typeface="Times New Roman"/>
                <a:cs typeface="Times New Roman"/>
              </a:rPr>
              <a:t>MASS</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ENERGY</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spc="50" dirty="0">
                <a:latin typeface="Times New Roman"/>
                <a:cs typeface="Times New Roman"/>
              </a:rPr>
              <a:t>SPEED</a:t>
            </a:r>
            <a:r>
              <a:rPr sz="1200" spc="140" dirty="0">
                <a:latin typeface="Times New Roman"/>
                <a:cs typeface="Times New Roman"/>
              </a:rPr>
              <a:t> </a:t>
            </a:r>
            <a:r>
              <a:rPr sz="1200" spc="65" dirty="0">
                <a:latin typeface="Times New Roman"/>
                <a:cs typeface="Times New Roman"/>
              </a:rPr>
              <a:t>OF</a:t>
            </a:r>
            <a:r>
              <a:rPr sz="1200" spc="140" dirty="0">
                <a:latin typeface="Times New Roman"/>
                <a:cs typeface="Times New Roman"/>
              </a:rPr>
              <a:t> </a:t>
            </a:r>
            <a:r>
              <a:rPr sz="1200" dirty="0">
                <a:latin typeface="Times New Roman"/>
                <a:cs typeface="Times New Roman"/>
              </a:rPr>
              <a:t>LIGHT</a:t>
            </a:r>
            <a:r>
              <a:rPr sz="1200" spc="140" dirty="0">
                <a:latin typeface="Times New Roman"/>
                <a:cs typeface="Times New Roman"/>
              </a:rPr>
              <a:t> </a:t>
            </a:r>
            <a:r>
              <a:rPr sz="1200" spc="-10" dirty="0">
                <a:latin typeface="Times New Roman"/>
                <a:cs typeface="Times New Roman"/>
              </a:rPr>
              <a:t>SQUARED)</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True</a:t>
            </a:r>
            <a:r>
              <a:rPr spc="30" dirty="0"/>
              <a:t> </a:t>
            </a:r>
            <a:r>
              <a:rPr dirty="0"/>
              <a:t>or</a:t>
            </a:r>
            <a:r>
              <a:rPr spc="45" dirty="0"/>
              <a:t> </a:t>
            </a:r>
            <a:r>
              <a:rPr dirty="0"/>
              <a:t>False?</a:t>
            </a:r>
            <a:r>
              <a:rPr spc="285" dirty="0"/>
              <a:t> </a:t>
            </a:r>
            <a:r>
              <a:rPr dirty="0"/>
              <a:t>If</a:t>
            </a:r>
            <a:r>
              <a:rPr spc="45" dirty="0"/>
              <a:t> </a:t>
            </a:r>
            <a:r>
              <a:rPr dirty="0"/>
              <a:t>I</a:t>
            </a:r>
            <a:r>
              <a:rPr spc="45" dirty="0"/>
              <a:t> </a:t>
            </a:r>
            <a:r>
              <a:rPr spc="-20" dirty="0"/>
              <a:t>know</a:t>
            </a:r>
            <a:r>
              <a:rPr spc="45" dirty="0"/>
              <a:t> </a:t>
            </a:r>
            <a:r>
              <a:rPr dirty="0"/>
              <a:t>an</a:t>
            </a:r>
            <a:r>
              <a:rPr spc="40" dirty="0"/>
              <a:t> </a:t>
            </a:r>
            <a:r>
              <a:rPr dirty="0"/>
              <a:t>object’s</a:t>
            </a:r>
            <a:r>
              <a:rPr spc="40" dirty="0"/>
              <a:t> </a:t>
            </a:r>
            <a:r>
              <a:rPr dirty="0"/>
              <a:t>energy</a:t>
            </a:r>
            <a:r>
              <a:rPr spc="45" dirty="0"/>
              <a:t> </a:t>
            </a:r>
            <a:r>
              <a:rPr dirty="0"/>
              <a:t>and</a:t>
            </a:r>
            <a:r>
              <a:rPr spc="45" dirty="0"/>
              <a:t> </a:t>
            </a:r>
            <a:r>
              <a:rPr dirty="0"/>
              <a:t>momentum</a:t>
            </a:r>
            <a:r>
              <a:rPr spc="45" dirty="0"/>
              <a:t> </a:t>
            </a:r>
            <a:r>
              <a:rPr dirty="0"/>
              <a:t>I</a:t>
            </a:r>
            <a:r>
              <a:rPr spc="45" dirty="0"/>
              <a:t> </a:t>
            </a:r>
            <a:r>
              <a:rPr spc="-25" dirty="0"/>
              <a:t>can </a:t>
            </a:r>
            <a:r>
              <a:rPr dirty="0"/>
              <a:t>find</a:t>
            </a:r>
            <a:r>
              <a:rPr spc="90" dirty="0"/>
              <a:t> </a:t>
            </a:r>
            <a:r>
              <a:rPr dirty="0"/>
              <a:t>its</a:t>
            </a:r>
            <a:r>
              <a:rPr spc="100" dirty="0"/>
              <a:t> </a:t>
            </a:r>
            <a:r>
              <a:rPr spc="60" dirty="0"/>
              <a:t>total</a:t>
            </a:r>
            <a:r>
              <a:rPr spc="100" dirty="0"/>
              <a:t> </a:t>
            </a:r>
            <a:r>
              <a:rPr spc="-10" dirty="0"/>
              <a:t>mass.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33902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2.3.</a:t>
            </a:r>
            <a:r>
              <a:rPr sz="1200" spc="215" dirty="0">
                <a:latin typeface="Times New Roman"/>
                <a:cs typeface="Times New Roman"/>
              </a:rPr>
              <a:t>  </a:t>
            </a:r>
            <a:r>
              <a:rPr sz="1200" dirty="0">
                <a:latin typeface="Times New Roman"/>
                <a:cs typeface="Times New Roman"/>
              </a:rPr>
              <a:t>MASS</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ENERGY</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spc="50" dirty="0">
                <a:latin typeface="Times New Roman"/>
                <a:cs typeface="Times New Roman"/>
              </a:rPr>
              <a:t>SPEED</a:t>
            </a:r>
            <a:r>
              <a:rPr sz="1200" spc="140" dirty="0">
                <a:latin typeface="Times New Roman"/>
                <a:cs typeface="Times New Roman"/>
              </a:rPr>
              <a:t> </a:t>
            </a:r>
            <a:r>
              <a:rPr sz="1200" spc="65" dirty="0">
                <a:latin typeface="Times New Roman"/>
                <a:cs typeface="Times New Roman"/>
              </a:rPr>
              <a:t>OF</a:t>
            </a:r>
            <a:r>
              <a:rPr sz="1200" spc="140" dirty="0">
                <a:latin typeface="Times New Roman"/>
                <a:cs typeface="Times New Roman"/>
              </a:rPr>
              <a:t> </a:t>
            </a:r>
            <a:r>
              <a:rPr sz="1200" dirty="0">
                <a:latin typeface="Times New Roman"/>
                <a:cs typeface="Times New Roman"/>
              </a:rPr>
              <a:t>LIGHT</a:t>
            </a:r>
            <a:r>
              <a:rPr sz="1200" spc="140" dirty="0">
                <a:latin typeface="Times New Roman"/>
                <a:cs typeface="Times New Roman"/>
              </a:rPr>
              <a:t> </a:t>
            </a:r>
            <a:r>
              <a:rPr sz="1200" spc="-10" dirty="0">
                <a:latin typeface="Times New Roman"/>
                <a:cs typeface="Times New Roman"/>
              </a:rPr>
              <a:t>SQUARED)</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08797"/>
            <a:ext cx="8256270" cy="782955"/>
          </a:xfrm>
          <a:prstGeom prst="rect">
            <a:avLst/>
          </a:prstGeom>
        </p:spPr>
        <p:txBody>
          <a:bodyPr vert="horz" wrap="square" lIns="0" tIns="9525" rIns="0" bIns="0" rtlCol="0">
            <a:spAutoFit/>
          </a:bodyPr>
          <a:lstStyle/>
          <a:p>
            <a:pPr marL="12700" marR="5080">
              <a:lnSpc>
                <a:spcPct val="101699"/>
              </a:lnSpc>
              <a:spcBef>
                <a:spcPts val="75"/>
              </a:spcBef>
            </a:pPr>
            <a:r>
              <a:rPr sz="2450" dirty="0">
                <a:latin typeface="Times New Roman"/>
                <a:cs typeface="Times New Roman"/>
              </a:rPr>
              <a:t>True</a:t>
            </a:r>
            <a:r>
              <a:rPr sz="2450" spc="30" dirty="0">
                <a:latin typeface="Times New Roman"/>
                <a:cs typeface="Times New Roman"/>
              </a:rPr>
              <a:t> </a:t>
            </a:r>
            <a:r>
              <a:rPr sz="2450" dirty="0">
                <a:latin typeface="Times New Roman"/>
                <a:cs typeface="Times New Roman"/>
              </a:rPr>
              <a:t>or</a:t>
            </a:r>
            <a:r>
              <a:rPr sz="2450" spc="45" dirty="0">
                <a:latin typeface="Times New Roman"/>
                <a:cs typeface="Times New Roman"/>
              </a:rPr>
              <a:t> </a:t>
            </a:r>
            <a:r>
              <a:rPr sz="2450" dirty="0">
                <a:latin typeface="Times New Roman"/>
                <a:cs typeface="Times New Roman"/>
              </a:rPr>
              <a:t>False?</a:t>
            </a:r>
            <a:r>
              <a:rPr sz="2450" spc="285" dirty="0">
                <a:latin typeface="Times New Roman"/>
                <a:cs typeface="Times New Roman"/>
              </a:rPr>
              <a:t> </a:t>
            </a:r>
            <a:r>
              <a:rPr sz="2450" dirty="0">
                <a:latin typeface="Times New Roman"/>
                <a:cs typeface="Times New Roman"/>
              </a:rPr>
              <a:t>If</a:t>
            </a:r>
            <a:r>
              <a:rPr sz="2450" spc="45" dirty="0">
                <a:latin typeface="Times New Roman"/>
                <a:cs typeface="Times New Roman"/>
              </a:rPr>
              <a:t> </a:t>
            </a:r>
            <a:r>
              <a:rPr sz="2450" dirty="0">
                <a:latin typeface="Times New Roman"/>
                <a:cs typeface="Times New Roman"/>
              </a:rPr>
              <a:t>I</a:t>
            </a:r>
            <a:r>
              <a:rPr sz="2450" spc="45" dirty="0">
                <a:latin typeface="Times New Roman"/>
                <a:cs typeface="Times New Roman"/>
              </a:rPr>
              <a:t> </a:t>
            </a:r>
            <a:r>
              <a:rPr sz="2450" spc="-20" dirty="0">
                <a:latin typeface="Times New Roman"/>
                <a:cs typeface="Times New Roman"/>
              </a:rPr>
              <a:t>know</a:t>
            </a:r>
            <a:r>
              <a:rPr sz="2450" spc="45" dirty="0">
                <a:latin typeface="Times New Roman"/>
                <a:cs typeface="Times New Roman"/>
              </a:rPr>
              <a:t> </a:t>
            </a:r>
            <a:r>
              <a:rPr sz="2450" dirty="0">
                <a:latin typeface="Times New Roman"/>
                <a:cs typeface="Times New Roman"/>
              </a:rPr>
              <a:t>an</a:t>
            </a:r>
            <a:r>
              <a:rPr sz="2450" spc="40" dirty="0">
                <a:latin typeface="Times New Roman"/>
                <a:cs typeface="Times New Roman"/>
              </a:rPr>
              <a:t> </a:t>
            </a:r>
            <a:r>
              <a:rPr sz="2450" dirty="0">
                <a:latin typeface="Times New Roman"/>
                <a:cs typeface="Times New Roman"/>
              </a:rPr>
              <a:t>object’s</a:t>
            </a:r>
            <a:r>
              <a:rPr sz="2450" spc="40" dirty="0">
                <a:latin typeface="Times New Roman"/>
                <a:cs typeface="Times New Roman"/>
              </a:rPr>
              <a:t> </a:t>
            </a:r>
            <a:r>
              <a:rPr sz="2450" dirty="0">
                <a:latin typeface="Times New Roman"/>
                <a:cs typeface="Times New Roman"/>
              </a:rPr>
              <a:t>energy</a:t>
            </a:r>
            <a:r>
              <a:rPr sz="2450" spc="45" dirty="0">
                <a:latin typeface="Times New Roman"/>
                <a:cs typeface="Times New Roman"/>
              </a:rPr>
              <a:t> </a:t>
            </a:r>
            <a:r>
              <a:rPr sz="2450" dirty="0">
                <a:latin typeface="Times New Roman"/>
                <a:cs typeface="Times New Roman"/>
              </a:rPr>
              <a:t>and</a:t>
            </a:r>
            <a:r>
              <a:rPr sz="2450" spc="45" dirty="0">
                <a:latin typeface="Times New Roman"/>
                <a:cs typeface="Times New Roman"/>
              </a:rPr>
              <a:t> </a:t>
            </a:r>
            <a:r>
              <a:rPr sz="2450" dirty="0">
                <a:latin typeface="Times New Roman"/>
                <a:cs typeface="Times New Roman"/>
              </a:rPr>
              <a:t>momentum</a:t>
            </a:r>
            <a:r>
              <a:rPr sz="2450" spc="45" dirty="0">
                <a:latin typeface="Times New Roman"/>
                <a:cs typeface="Times New Roman"/>
              </a:rPr>
              <a:t> </a:t>
            </a:r>
            <a:r>
              <a:rPr sz="2450" dirty="0">
                <a:latin typeface="Times New Roman"/>
                <a:cs typeface="Times New Roman"/>
              </a:rPr>
              <a:t>I</a:t>
            </a:r>
            <a:r>
              <a:rPr sz="2450" spc="45" dirty="0">
                <a:latin typeface="Times New Roman"/>
                <a:cs typeface="Times New Roman"/>
              </a:rPr>
              <a:t> </a:t>
            </a:r>
            <a:r>
              <a:rPr sz="2450" spc="-25" dirty="0">
                <a:latin typeface="Times New Roman"/>
                <a:cs typeface="Times New Roman"/>
              </a:rPr>
              <a:t>can </a:t>
            </a:r>
            <a:r>
              <a:rPr sz="2450" dirty="0">
                <a:latin typeface="Times New Roman"/>
                <a:cs typeface="Times New Roman"/>
              </a:rPr>
              <a:t>find</a:t>
            </a:r>
            <a:r>
              <a:rPr sz="2450" spc="90" dirty="0">
                <a:latin typeface="Times New Roman"/>
                <a:cs typeface="Times New Roman"/>
              </a:rPr>
              <a:t> </a:t>
            </a:r>
            <a:r>
              <a:rPr sz="2450" dirty="0">
                <a:latin typeface="Times New Roman"/>
                <a:cs typeface="Times New Roman"/>
              </a:rPr>
              <a:t>its</a:t>
            </a:r>
            <a:r>
              <a:rPr sz="2450" spc="100" dirty="0">
                <a:latin typeface="Times New Roman"/>
                <a:cs typeface="Times New Roman"/>
              </a:rPr>
              <a:t> </a:t>
            </a:r>
            <a:r>
              <a:rPr sz="2450" spc="60" dirty="0">
                <a:latin typeface="Times New Roman"/>
                <a:cs typeface="Times New Roman"/>
              </a:rPr>
              <a:t>total</a:t>
            </a:r>
            <a:r>
              <a:rPr sz="2450" spc="100" dirty="0">
                <a:latin typeface="Times New Roman"/>
                <a:cs typeface="Times New Roman"/>
              </a:rPr>
              <a:t> </a:t>
            </a:r>
            <a:r>
              <a:rPr sz="2450" spc="-10" dirty="0">
                <a:latin typeface="Times New Roman"/>
                <a:cs typeface="Times New Roman"/>
              </a:rPr>
              <a:t>mass.</a:t>
            </a:r>
            <a:endParaRPr sz="2450">
              <a:latin typeface="Times New Roman"/>
              <a:cs typeface="Times New Roman"/>
            </a:endParaRPr>
          </a:p>
        </p:txBody>
      </p:sp>
      <p:sp>
        <p:nvSpPr>
          <p:cNvPr id="5" name="object 5"/>
          <p:cNvSpPr txBox="1"/>
          <p:nvPr/>
        </p:nvSpPr>
        <p:spPr>
          <a:xfrm>
            <a:off x="707758" y="2170390"/>
            <a:ext cx="1844675" cy="403225"/>
          </a:xfrm>
          <a:prstGeom prst="rect">
            <a:avLst/>
          </a:prstGeom>
        </p:spPr>
        <p:txBody>
          <a:bodyPr vert="horz" wrap="square" lIns="0" tIns="15875" rIns="0" bIns="0" rtlCol="0">
            <a:spAutoFit/>
          </a:bodyPr>
          <a:lstStyle/>
          <a:p>
            <a:pPr marL="12700">
              <a:lnSpc>
                <a:spcPct val="100000"/>
              </a:lnSpc>
              <a:spcBef>
                <a:spcPts val="125"/>
              </a:spcBef>
              <a:tabLst>
                <a:tab pos="1621155" algn="l"/>
              </a:tabLst>
            </a:pPr>
            <a:r>
              <a:rPr sz="2450" b="1" spc="-10" dirty="0">
                <a:latin typeface="Georgia"/>
                <a:cs typeface="Georgia"/>
              </a:rPr>
              <a:t>Solution:</a:t>
            </a:r>
            <a:r>
              <a:rPr sz="2450" b="1" dirty="0">
                <a:latin typeface="Georgia"/>
                <a:cs typeface="Georgia"/>
              </a:rPr>
              <a:t>	</a:t>
            </a:r>
            <a:r>
              <a:rPr sz="2450" spc="100" dirty="0">
                <a:latin typeface="Times New Roman"/>
                <a:cs typeface="Times New Roman"/>
              </a:rPr>
              <a:t>T</a:t>
            </a:r>
            <a:endParaRPr sz="2450">
              <a:latin typeface="Times New Roman"/>
              <a:cs typeface="Times New Roman"/>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33902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2.3.</a:t>
            </a:r>
            <a:r>
              <a:rPr sz="1200" spc="215" dirty="0">
                <a:latin typeface="Times New Roman"/>
                <a:cs typeface="Times New Roman"/>
              </a:rPr>
              <a:t>  </a:t>
            </a:r>
            <a:r>
              <a:rPr sz="1200" dirty="0">
                <a:latin typeface="Times New Roman"/>
                <a:cs typeface="Times New Roman"/>
              </a:rPr>
              <a:t>MASS</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ENERGY</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spc="50" dirty="0">
                <a:latin typeface="Times New Roman"/>
                <a:cs typeface="Times New Roman"/>
              </a:rPr>
              <a:t>SPEED</a:t>
            </a:r>
            <a:r>
              <a:rPr sz="1200" spc="140" dirty="0">
                <a:latin typeface="Times New Roman"/>
                <a:cs typeface="Times New Roman"/>
              </a:rPr>
              <a:t> </a:t>
            </a:r>
            <a:r>
              <a:rPr sz="1200" spc="65" dirty="0">
                <a:latin typeface="Times New Roman"/>
                <a:cs typeface="Times New Roman"/>
              </a:rPr>
              <a:t>OF</a:t>
            </a:r>
            <a:r>
              <a:rPr sz="1200" spc="140" dirty="0">
                <a:latin typeface="Times New Roman"/>
                <a:cs typeface="Times New Roman"/>
              </a:rPr>
              <a:t> </a:t>
            </a:r>
            <a:r>
              <a:rPr sz="1200" dirty="0">
                <a:latin typeface="Times New Roman"/>
                <a:cs typeface="Times New Roman"/>
              </a:rPr>
              <a:t>LIGHT</a:t>
            </a:r>
            <a:r>
              <a:rPr sz="1200" spc="140" dirty="0">
                <a:latin typeface="Times New Roman"/>
                <a:cs typeface="Times New Roman"/>
              </a:rPr>
              <a:t> </a:t>
            </a:r>
            <a:r>
              <a:rPr sz="1200" spc="-10" dirty="0">
                <a:latin typeface="Times New Roman"/>
                <a:cs typeface="Times New Roman"/>
              </a:rPr>
              <a:t>SQUARED)</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80" dirty="0"/>
              <a:t> </a:t>
            </a:r>
            <a:r>
              <a:rPr dirty="0"/>
              <a:t>rocket</a:t>
            </a:r>
            <a:r>
              <a:rPr spc="80" dirty="0"/>
              <a:t> </a:t>
            </a:r>
            <a:r>
              <a:rPr spc="-60" dirty="0"/>
              <a:t>flies</a:t>
            </a:r>
            <a:r>
              <a:rPr spc="90" dirty="0"/>
              <a:t> </a:t>
            </a:r>
            <a:r>
              <a:rPr dirty="0"/>
              <a:t>past</a:t>
            </a:r>
            <a:r>
              <a:rPr spc="85" dirty="0"/>
              <a:t> </a:t>
            </a:r>
            <a:r>
              <a:rPr dirty="0"/>
              <a:t>you.</a:t>
            </a:r>
            <a:r>
              <a:rPr spc="365" dirty="0"/>
              <a:t> </a:t>
            </a:r>
            <a:r>
              <a:rPr spc="-40" dirty="0"/>
              <a:t>You</a:t>
            </a:r>
            <a:r>
              <a:rPr spc="90" dirty="0"/>
              <a:t> </a:t>
            </a:r>
            <a:r>
              <a:rPr dirty="0"/>
              <a:t>and</a:t>
            </a:r>
            <a:r>
              <a:rPr spc="85" dirty="0"/>
              <a:t> </a:t>
            </a:r>
            <a:r>
              <a:rPr dirty="0"/>
              <a:t>the</a:t>
            </a:r>
            <a:r>
              <a:rPr spc="90" dirty="0"/>
              <a:t> </a:t>
            </a:r>
            <a:r>
              <a:rPr dirty="0"/>
              <a:t>captain</a:t>
            </a:r>
            <a:r>
              <a:rPr spc="85" dirty="0"/>
              <a:t> </a:t>
            </a:r>
            <a:r>
              <a:rPr spc="55" dirty="0"/>
              <a:t>both</a:t>
            </a:r>
            <a:r>
              <a:rPr spc="90" dirty="0"/>
              <a:t> </a:t>
            </a:r>
            <a:r>
              <a:rPr dirty="0"/>
              <a:t>measure</a:t>
            </a:r>
            <a:r>
              <a:rPr spc="90" dirty="0"/>
              <a:t> </a:t>
            </a:r>
            <a:r>
              <a:rPr spc="-10" dirty="0"/>
              <a:t>things </a:t>
            </a:r>
            <a:r>
              <a:rPr spc="50" dirty="0"/>
              <a:t>about</a:t>
            </a:r>
            <a:r>
              <a:rPr spc="160" dirty="0"/>
              <a:t> </a:t>
            </a:r>
            <a:r>
              <a:rPr dirty="0"/>
              <a:t>the</a:t>
            </a:r>
            <a:r>
              <a:rPr spc="165" dirty="0"/>
              <a:t> </a:t>
            </a:r>
            <a:r>
              <a:rPr dirty="0"/>
              <a:t>rocket.</a:t>
            </a:r>
            <a:r>
              <a:rPr spc="20" dirty="0"/>
              <a:t>  </a:t>
            </a:r>
            <a:r>
              <a:rPr dirty="0"/>
              <a:t>Which</a:t>
            </a:r>
            <a:r>
              <a:rPr spc="170" dirty="0"/>
              <a:t> </a:t>
            </a:r>
            <a:r>
              <a:rPr dirty="0"/>
              <a:t>of</a:t>
            </a:r>
            <a:r>
              <a:rPr spc="165" dirty="0"/>
              <a:t> </a:t>
            </a:r>
            <a:r>
              <a:rPr dirty="0"/>
              <a:t>the</a:t>
            </a:r>
            <a:r>
              <a:rPr spc="170" dirty="0"/>
              <a:t> </a:t>
            </a:r>
            <a:r>
              <a:rPr spc="-45" dirty="0"/>
              <a:t>following</a:t>
            </a:r>
            <a:r>
              <a:rPr spc="165" dirty="0"/>
              <a:t> </a:t>
            </a:r>
            <a:r>
              <a:rPr dirty="0"/>
              <a:t>will</a:t>
            </a:r>
            <a:r>
              <a:rPr spc="165" dirty="0"/>
              <a:t> </a:t>
            </a:r>
            <a:r>
              <a:rPr dirty="0"/>
              <a:t>you</a:t>
            </a:r>
            <a:r>
              <a:rPr spc="170" dirty="0"/>
              <a:t> </a:t>
            </a:r>
            <a:r>
              <a:rPr b="0" i="1" spc="-165" dirty="0">
                <a:latin typeface="Bookman Old Style"/>
                <a:cs typeface="Bookman Old Style"/>
              </a:rPr>
              <a:t>agree</a:t>
            </a:r>
            <a:r>
              <a:rPr b="0" i="1" spc="204" dirty="0">
                <a:latin typeface="Bookman Old Style"/>
                <a:cs typeface="Bookman Old Style"/>
              </a:rPr>
              <a:t> </a:t>
            </a:r>
            <a:r>
              <a:rPr spc="-10" dirty="0"/>
              <a:t>about? </a:t>
            </a:r>
            <a:r>
              <a:rPr dirty="0"/>
              <a:t>(Check</a:t>
            </a:r>
            <a:r>
              <a:rPr spc="65" dirty="0"/>
              <a:t> </a:t>
            </a:r>
            <a:r>
              <a:rPr dirty="0"/>
              <a:t>all</a:t>
            </a:r>
            <a:r>
              <a:rPr spc="60" dirty="0"/>
              <a:t> </a:t>
            </a:r>
            <a:r>
              <a:rPr spc="114" dirty="0"/>
              <a:t>that</a:t>
            </a:r>
            <a:r>
              <a:rPr spc="60" dirty="0"/>
              <a:t> </a:t>
            </a:r>
            <a:r>
              <a:rPr spc="-10" dirty="0"/>
              <a:t>apply.)</a:t>
            </a:r>
          </a:p>
        </p:txBody>
      </p:sp>
      <p:sp>
        <p:nvSpPr>
          <p:cNvPr id="5" name="object 5"/>
          <p:cNvSpPr txBox="1"/>
          <p:nvPr/>
        </p:nvSpPr>
        <p:spPr>
          <a:xfrm>
            <a:off x="715137" y="2421615"/>
            <a:ext cx="3860800"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Times New Roman"/>
                <a:cs typeface="Times New Roman"/>
              </a:rPr>
              <a:t>The</a:t>
            </a:r>
            <a:r>
              <a:rPr sz="2450" spc="70" dirty="0">
                <a:latin typeface="Times New Roman"/>
                <a:cs typeface="Times New Roman"/>
              </a:rPr>
              <a:t> </a:t>
            </a:r>
            <a:r>
              <a:rPr sz="2450" spc="-20" dirty="0">
                <a:latin typeface="Times New Roman"/>
                <a:cs typeface="Times New Roman"/>
              </a:rPr>
              <a:t>rocket’s</a:t>
            </a:r>
            <a:r>
              <a:rPr sz="2450" spc="65" dirty="0">
                <a:latin typeface="Times New Roman"/>
                <a:cs typeface="Times New Roman"/>
              </a:rPr>
              <a:t> </a:t>
            </a:r>
            <a:r>
              <a:rPr sz="2450" spc="-10" dirty="0">
                <a:latin typeface="Times New Roman"/>
                <a:cs typeface="Times New Roman"/>
              </a:rPr>
              <a:t>mass.</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dirty="0">
                <a:latin typeface="Times New Roman"/>
                <a:cs typeface="Times New Roman"/>
              </a:rPr>
              <a:t>The</a:t>
            </a:r>
            <a:r>
              <a:rPr sz="2450" spc="70" dirty="0">
                <a:latin typeface="Times New Roman"/>
                <a:cs typeface="Times New Roman"/>
              </a:rPr>
              <a:t> </a:t>
            </a:r>
            <a:r>
              <a:rPr sz="2450" spc="-20" dirty="0">
                <a:latin typeface="Times New Roman"/>
                <a:cs typeface="Times New Roman"/>
              </a:rPr>
              <a:t>rocket’s</a:t>
            </a:r>
            <a:r>
              <a:rPr sz="2450" spc="65" dirty="0">
                <a:latin typeface="Times New Roman"/>
                <a:cs typeface="Times New Roman"/>
              </a:rPr>
              <a:t> </a:t>
            </a:r>
            <a:r>
              <a:rPr sz="2450" spc="-10" dirty="0">
                <a:latin typeface="Times New Roman"/>
                <a:cs typeface="Times New Roman"/>
              </a:rPr>
              <a:t>momentum.</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dirty="0">
                <a:latin typeface="Times New Roman"/>
                <a:cs typeface="Times New Roman"/>
              </a:rPr>
              <a:t>The</a:t>
            </a:r>
            <a:r>
              <a:rPr sz="2450" spc="60" dirty="0">
                <a:latin typeface="Times New Roman"/>
                <a:cs typeface="Times New Roman"/>
              </a:rPr>
              <a:t> </a:t>
            </a:r>
            <a:r>
              <a:rPr sz="2450" spc="-20" dirty="0">
                <a:latin typeface="Times New Roman"/>
                <a:cs typeface="Times New Roman"/>
              </a:rPr>
              <a:t>rocket’s</a:t>
            </a:r>
            <a:r>
              <a:rPr sz="2450" spc="65" dirty="0">
                <a:latin typeface="Times New Roman"/>
                <a:cs typeface="Times New Roman"/>
              </a:rPr>
              <a:t> </a:t>
            </a:r>
            <a:r>
              <a:rPr sz="2450" dirty="0">
                <a:latin typeface="Times New Roman"/>
                <a:cs typeface="Times New Roman"/>
              </a:rPr>
              <a:t>kinetic</a:t>
            </a:r>
            <a:r>
              <a:rPr sz="2450" spc="70" dirty="0">
                <a:latin typeface="Times New Roman"/>
                <a:cs typeface="Times New Roman"/>
              </a:rPr>
              <a:t> </a:t>
            </a:r>
            <a:r>
              <a:rPr sz="2450" spc="-35" dirty="0">
                <a:latin typeface="Times New Roman"/>
                <a:cs typeface="Times New Roman"/>
              </a:rPr>
              <a:t>energy.</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dirty="0">
                <a:latin typeface="Times New Roman"/>
                <a:cs typeface="Times New Roman"/>
              </a:rPr>
              <a:t>The</a:t>
            </a:r>
            <a:r>
              <a:rPr sz="2450" spc="80" dirty="0">
                <a:latin typeface="Times New Roman"/>
                <a:cs typeface="Times New Roman"/>
              </a:rPr>
              <a:t> </a:t>
            </a:r>
            <a:r>
              <a:rPr sz="2450" spc="-20" dirty="0">
                <a:latin typeface="Times New Roman"/>
                <a:cs typeface="Times New Roman"/>
              </a:rPr>
              <a:t>rocket’s</a:t>
            </a:r>
            <a:r>
              <a:rPr sz="2450" spc="95" dirty="0">
                <a:latin typeface="Times New Roman"/>
                <a:cs typeface="Times New Roman"/>
              </a:rPr>
              <a:t> </a:t>
            </a:r>
            <a:r>
              <a:rPr sz="2450" spc="60" dirty="0">
                <a:latin typeface="Times New Roman"/>
                <a:cs typeface="Times New Roman"/>
              </a:rPr>
              <a:t>total</a:t>
            </a:r>
            <a:r>
              <a:rPr sz="2450" spc="90" dirty="0">
                <a:latin typeface="Times New Roman"/>
                <a:cs typeface="Times New Roman"/>
              </a:rPr>
              <a:t> </a:t>
            </a:r>
            <a:r>
              <a:rPr sz="2450" spc="-10" dirty="0">
                <a:latin typeface="Times New Roman"/>
                <a:cs typeface="Times New Roman"/>
              </a:rPr>
              <a:t>energy.</a:t>
            </a:r>
            <a:endParaRPr sz="2450">
              <a:latin typeface="Times New Roman"/>
              <a:cs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835609" y="878291"/>
            <a:ext cx="213868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2.1.</a:t>
            </a:r>
            <a:r>
              <a:rPr sz="1200" spc="245" dirty="0">
                <a:latin typeface="Times New Roman"/>
                <a:cs typeface="Times New Roman"/>
              </a:rPr>
              <a:t>  </a:t>
            </a:r>
            <a:r>
              <a:rPr sz="1200" dirty="0">
                <a:latin typeface="Times New Roman"/>
                <a:cs typeface="Times New Roman"/>
              </a:rPr>
              <a:t>SPACETIME</a:t>
            </a:r>
            <a:r>
              <a:rPr sz="1200" spc="170" dirty="0">
                <a:latin typeface="Times New Roman"/>
                <a:cs typeface="Times New Roman"/>
              </a:rPr>
              <a:t> </a:t>
            </a:r>
            <a:r>
              <a:rPr sz="1200" spc="-10" dirty="0">
                <a:latin typeface="Times New Roman"/>
                <a:cs typeface="Times New Roman"/>
              </a:rPr>
              <a:t>DIAGRAMS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2785110" cy="288290"/>
          </a:xfrm>
          <a:prstGeom prst="rect">
            <a:avLst/>
          </a:prstGeom>
        </p:spPr>
        <p:txBody>
          <a:bodyPr vert="horz" wrap="square" lIns="0" tIns="15240" rIns="0" bIns="0" rtlCol="0">
            <a:spAutoFit/>
          </a:bodyPr>
          <a:lstStyle/>
          <a:p>
            <a:pPr marL="12700">
              <a:lnSpc>
                <a:spcPct val="100000"/>
              </a:lnSpc>
              <a:spcBef>
                <a:spcPts val="120"/>
              </a:spcBef>
              <a:tabLst>
                <a:tab pos="572770" algn="l"/>
              </a:tabLst>
            </a:pPr>
            <a:r>
              <a:rPr sz="1700" b="1" spc="-25" dirty="0">
                <a:latin typeface="Georgia"/>
                <a:cs typeface="Georgia"/>
              </a:rPr>
              <a:t>2.1</a:t>
            </a:r>
            <a:r>
              <a:rPr sz="1700" b="1" dirty="0">
                <a:latin typeface="Georgia"/>
                <a:cs typeface="Georgia"/>
              </a:rPr>
              <a:t>	</a:t>
            </a:r>
            <a:r>
              <a:rPr sz="1700" b="1" spc="-35" dirty="0">
                <a:latin typeface="Georgia"/>
                <a:cs typeface="Georgia"/>
              </a:rPr>
              <a:t>Spacetime</a:t>
            </a:r>
            <a:r>
              <a:rPr sz="1700" b="1" spc="70" dirty="0">
                <a:latin typeface="Georgia"/>
                <a:cs typeface="Georgia"/>
              </a:rPr>
              <a:t> </a:t>
            </a:r>
            <a:r>
              <a:rPr sz="1700" b="1" spc="-55" dirty="0">
                <a:latin typeface="Georgia"/>
                <a:cs typeface="Georgia"/>
              </a:rPr>
              <a:t>Diagrams</a:t>
            </a:r>
            <a:endParaRPr sz="1700">
              <a:latin typeface="Georgia"/>
              <a:cs typeface="Georgi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33902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2.3.</a:t>
            </a:r>
            <a:r>
              <a:rPr sz="1200" spc="215" dirty="0">
                <a:latin typeface="Times New Roman"/>
                <a:cs typeface="Times New Roman"/>
              </a:rPr>
              <a:t>  </a:t>
            </a:r>
            <a:r>
              <a:rPr sz="1200" dirty="0">
                <a:latin typeface="Times New Roman"/>
                <a:cs typeface="Times New Roman"/>
              </a:rPr>
              <a:t>MASS</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ENERGY</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spc="50" dirty="0">
                <a:latin typeface="Times New Roman"/>
                <a:cs typeface="Times New Roman"/>
              </a:rPr>
              <a:t>SPEED</a:t>
            </a:r>
            <a:r>
              <a:rPr sz="1200" spc="140" dirty="0">
                <a:latin typeface="Times New Roman"/>
                <a:cs typeface="Times New Roman"/>
              </a:rPr>
              <a:t> </a:t>
            </a:r>
            <a:r>
              <a:rPr sz="1200" spc="65" dirty="0">
                <a:latin typeface="Times New Roman"/>
                <a:cs typeface="Times New Roman"/>
              </a:rPr>
              <a:t>OF</a:t>
            </a:r>
            <a:r>
              <a:rPr sz="1200" spc="140" dirty="0">
                <a:latin typeface="Times New Roman"/>
                <a:cs typeface="Times New Roman"/>
              </a:rPr>
              <a:t> </a:t>
            </a:r>
            <a:r>
              <a:rPr sz="1200" dirty="0">
                <a:latin typeface="Times New Roman"/>
                <a:cs typeface="Times New Roman"/>
              </a:rPr>
              <a:t>LIGHT</a:t>
            </a:r>
            <a:r>
              <a:rPr sz="1200" spc="140" dirty="0">
                <a:latin typeface="Times New Roman"/>
                <a:cs typeface="Times New Roman"/>
              </a:rPr>
              <a:t> </a:t>
            </a:r>
            <a:r>
              <a:rPr sz="1200" spc="-10" dirty="0">
                <a:latin typeface="Times New Roman"/>
                <a:cs typeface="Times New Roman"/>
              </a:rPr>
              <a:t>SQUARED)</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80" dirty="0"/>
              <a:t> </a:t>
            </a:r>
            <a:r>
              <a:rPr dirty="0"/>
              <a:t>rocket</a:t>
            </a:r>
            <a:r>
              <a:rPr spc="80" dirty="0"/>
              <a:t> </a:t>
            </a:r>
            <a:r>
              <a:rPr spc="-60" dirty="0"/>
              <a:t>flies</a:t>
            </a:r>
            <a:r>
              <a:rPr spc="90" dirty="0"/>
              <a:t> </a:t>
            </a:r>
            <a:r>
              <a:rPr dirty="0"/>
              <a:t>past</a:t>
            </a:r>
            <a:r>
              <a:rPr spc="85" dirty="0"/>
              <a:t> </a:t>
            </a:r>
            <a:r>
              <a:rPr dirty="0"/>
              <a:t>you.</a:t>
            </a:r>
            <a:r>
              <a:rPr spc="365" dirty="0"/>
              <a:t> </a:t>
            </a:r>
            <a:r>
              <a:rPr spc="-40" dirty="0"/>
              <a:t>You</a:t>
            </a:r>
            <a:r>
              <a:rPr spc="90" dirty="0"/>
              <a:t> </a:t>
            </a:r>
            <a:r>
              <a:rPr dirty="0"/>
              <a:t>and</a:t>
            </a:r>
            <a:r>
              <a:rPr spc="85" dirty="0"/>
              <a:t> </a:t>
            </a:r>
            <a:r>
              <a:rPr dirty="0"/>
              <a:t>the</a:t>
            </a:r>
            <a:r>
              <a:rPr spc="90" dirty="0"/>
              <a:t> </a:t>
            </a:r>
            <a:r>
              <a:rPr dirty="0"/>
              <a:t>captain</a:t>
            </a:r>
            <a:r>
              <a:rPr spc="85" dirty="0"/>
              <a:t> </a:t>
            </a:r>
            <a:r>
              <a:rPr spc="55" dirty="0"/>
              <a:t>both</a:t>
            </a:r>
            <a:r>
              <a:rPr spc="90" dirty="0"/>
              <a:t> </a:t>
            </a:r>
            <a:r>
              <a:rPr dirty="0"/>
              <a:t>measure</a:t>
            </a:r>
            <a:r>
              <a:rPr spc="90" dirty="0"/>
              <a:t> </a:t>
            </a:r>
            <a:r>
              <a:rPr spc="-10" dirty="0"/>
              <a:t>things </a:t>
            </a:r>
            <a:r>
              <a:rPr spc="50" dirty="0"/>
              <a:t>about</a:t>
            </a:r>
            <a:r>
              <a:rPr spc="160" dirty="0"/>
              <a:t> </a:t>
            </a:r>
            <a:r>
              <a:rPr dirty="0"/>
              <a:t>the</a:t>
            </a:r>
            <a:r>
              <a:rPr spc="165" dirty="0"/>
              <a:t> </a:t>
            </a:r>
            <a:r>
              <a:rPr dirty="0"/>
              <a:t>rocket.</a:t>
            </a:r>
            <a:r>
              <a:rPr spc="20" dirty="0"/>
              <a:t>  </a:t>
            </a:r>
            <a:r>
              <a:rPr dirty="0"/>
              <a:t>Which</a:t>
            </a:r>
            <a:r>
              <a:rPr spc="170" dirty="0"/>
              <a:t> </a:t>
            </a:r>
            <a:r>
              <a:rPr dirty="0"/>
              <a:t>of</a:t>
            </a:r>
            <a:r>
              <a:rPr spc="165" dirty="0"/>
              <a:t> </a:t>
            </a:r>
            <a:r>
              <a:rPr dirty="0"/>
              <a:t>the</a:t>
            </a:r>
            <a:r>
              <a:rPr spc="170" dirty="0"/>
              <a:t> </a:t>
            </a:r>
            <a:r>
              <a:rPr spc="-45" dirty="0"/>
              <a:t>following</a:t>
            </a:r>
            <a:r>
              <a:rPr spc="165" dirty="0"/>
              <a:t> </a:t>
            </a:r>
            <a:r>
              <a:rPr dirty="0"/>
              <a:t>will</a:t>
            </a:r>
            <a:r>
              <a:rPr spc="165" dirty="0"/>
              <a:t> </a:t>
            </a:r>
            <a:r>
              <a:rPr dirty="0"/>
              <a:t>you</a:t>
            </a:r>
            <a:r>
              <a:rPr spc="170" dirty="0"/>
              <a:t> </a:t>
            </a:r>
            <a:r>
              <a:rPr b="0" i="1" spc="-165" dirty="0">
                <a:latin typeface="Bookman Old Style"/>
                <a:cs typeface="Bookman Old Style"/>
              </a:rPr>
              <a:t>agree</a:t>
            </a:r>
            <a:r>
              <a:rPr b="0" i="1" spc="204" dirty="0">
                <a:latin typeface="Bookman Old Style"/>
                <a:cs typeface="Bookman Old Style"/>
              </a:rPr>
              <a:t> </a:t>
            </a:r>
            <a:r>
              <a:rPr spc="-10" dirty="0"/>
              <a:t>about? </a:t>
            </a:r>
            <a:r>
              <a:rPr dirty="0"/>
              <a:t>(Check</a:t>
            </a:r>
            <a:r>
              <a:rPr spc="65" dirty="0"/>
              <a:t> </a:t>
            </a:r>
            <a:r>
              <a:rPr dirty="0"/>
              <a:t>all</a:t>
            </a:r>
            <a:r>
              <a:rPr spc="60" dirty="0"/>
              <a:t> </a:t>
            </a:r>
            <a:r>
              <a:rPr spc="114" dirty="0"/>
              <a:t>that</a:t>
            </a:r>
            <a:r>
              <a:rPr spc="60" dirty="0"/>
              <a:t> </a:t>
            </a:r>
            <a:r>
              <a:rPr spc="-10" dirty="0"/>
              <a:t>apply.)</a:t>
            </a:r>
          </a:p>
        </p:txBody>
      </p:sp>
      <p:sp>
        <p:nvSpPr>
          <p:cNvPr id="5" name="object 5"/>
          <p:cNvSpPr txBox="1"/>
          <p:nvPr/>
        </p:nvSpPr>
        <p:spPr>
          <a:xfrm>
            <a:off x="707745" y="2421615"/>
            <a:ext cx="3868420" cy="267017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The</a:t>
            </a:r>
            <a:r>
              <a:rPr sz="2450" spc="70" dirty="0">
                <a:latin typeface="Times New Roman"/>
                <a:cs typeface="Times New Roman"/>
              </a:rPr>
              <a:t> </a:t>
            </a:r>
            <a:r>
              <a:rPr sz="2450" spc="-20" dirty="0">
                <a:latin typeface="Times New Roman"/>
                <a:cs typeface="Times New Roman"/>
              </a:rPr>
              <a:t>rocket’s</a:t>
            </a:r>
            <a:r>
              <a:rPr sz="2450" spc="65" dirty="0">
                <a:latin typeface="Times New Roman"/>
                <a:cs typeface="Times New Roman"/>
              </a:rPr>
              <a:t> </a:t>
            </a:r>
            <a:r>
              <a:rPr sz="2450" spc="-10" dirty="0">
                <a:latin typeface="Times New Roman"/>
                <a:cs typeface="Times New Roman"/>
              </a:rPr>
              <a:t>mass.</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The</a:t>
            </a:r>
            <a:r>
              <a:rPr sz="2450" spc="70" dirty="0">
                <a:latin typeface="Times New Roman"/>
                <a:cs typeface="Times New Roman"/>
              </a:rPr>
              <a:t> </a:t>
            </a:r>
            <a:r>
              <a:rPr sz="2450" spc="-20" dirty="0">
                <a:latin typeface="Times New Roman"/>
                <a:cs typeface="Times New Roman"/>
              </a:rPr>
              <a:t>rocket’s</a:t>
            </a:r>
            <a:r>
              <a:rPr sz="2450" spc="65" dirty="0">
                <a:latin typeface="Times New Roman"/>
                <a:cs typeface="Times New Roman"/>
              </a:rPr>
              <a:t> </a:t>
            </a:r>
            <a:r>
              <a:rPr sz="2450" spc="-10" dirty="0">
                <a:latin typeface="Times New Roman"/>
                <a:cs typeface="Times New Roman"/>
              </a:rPr>
              <a:t>momentum.</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The</a:t>
            </a:r>
            <a:r>
              <a:rPr sz="2450" spc="60" dirty="0">
                <a:latin typeface="Times New Roman"/>
                <a:cs typeface="Times New Roman"/>
              </a:rPr>
              <a:t> </a:t>
            </a:r>
            <a:r>
              <a:rPr sz="2450" spc="-20" dirty="0">
                <a:latin typeface="Times New Roman"/>
                <a:cs typeface="Times New Roman"/>
              </a:rPr>
              <a:t>rocket’s</a:t>
            </a:r>
            <a:r>
              <a:rPr sz="2450" spc="65" dirty="0">
                <a:latin typeface="Times New Roman"/>
                <a:cs typeface="Times New Roman"/>
              </a:rPr>
              <a:t> </a:t>
            </a:r>
            <a:r>
              <a:rPr sz="2450" dirty="0">
                <a:latin typeface="Times New Roman"/>
                <a:cs typeface="Times New Roman"/>
              </a:rPr>
              <a:t>kinetic</a:t>
            </a:r>
            <a:r>
              <a:rPr sz="2450" spc="70" dirty="0">
                <a:latin typeface="Times New Roman"/>
                <a:cs typeface="Times New Roman"/>
              </a:rPr>
              <a:t> </a:t>
            </a:r>
            <a:r>
              <a:rPr sz="2450" spc="-35" dirty="0">
                <a:latin typeface="Times New Roman"/>
                <a:cs typeface="Times New Roman"/>
              </a:rPr>
              <a:t>energy.</a:t>
            </a:r>
            <a:endParaRPr sz="2450">
              <a:latin typeface="Times New Roman"/>
              <a:cs typeface="Times New Roman"/>
            </a:endParaRPr>
          </a:p>
          <a:p>
            <a:pPr marL="393700" indent="-374015">
              <a:lnSpc>
                <a:spcPct val="100000"/>
              </a:lnSpc>
              <a:spcBef>
                <a:spcPts val="1045"/>
              </a:spcBef>
              <a:buAutoNum type="alphaUcPeriod"/>
              <a:tabLst>
                <a:tab pos="393700" algn="l"/>
              </a:tabLst>
            </a:pPr>
            <a:r>
              <a:rPr sz="2450" dirty="0">
                <a:latin typeface="Times New Roman"/>
                <a:cs typeface="Times New Roman"/>
              </a:rPr>
              <a:t>The</a:t>
            </a:r>
            <a:r>
              <a:rPr sz="2450" spc="80" dirty="0">
                <a:latin typeface="Times New Roman"/>
                <a:cs typeface="Times New Roman"/>
              </a:rPr>
              <a:t> </a:t>
            </a:r>
            <a:r>
              <a:rPr sz="2450" spc="-20" dirty="0">
                <a:latin typeface="Times New Roman"/>
                <a:cs typeface="Times New Roman"/>
              </a:rPr>
              <a:t>rocket’s</a:t>
            </a:r>
            <a:r>
              <a:rPr sz="2450" spc="95" dirty="0">
                <a:latin typeface="Times New Roman"/>
                <a:cs typeface="Times New Roman"/>
              </a:rPr>
              <a:t> </a:t>
            </a:r>
            <a:r>
              <a:rPr sz="2450" spc="60" dirty="0">
                <a:latin typeface="Times New Roman"/>
                <a:cs typeface="Times New Roman"/>
              </a:rPr>
              <a:t>total</a:t>
            </a:r>
            <a:r>
              <a:rPr sz="2450" spc="90" dirty="0">
                <a:latin typeface="Times New Roman"/>
                <a:cs typeface="Times New Roman"/>
              </a:rPr>
              <a:t> </a:t>
            </a:r>
            <a:r>
              <a:rPr sz="2450" spc="-10" dirty="0">
                <a:latin typeface="Times New Roman"/>
                <a:cs typeface="Times New Roman"/>
              </a:rPr>
              <a:t>energy.</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dirty="0">
                <a:latin typeface="Times New Roman"/>
                <a:cs typeface="Times New Roman"/>
              </a:rPr>
              <a:t>Only</a:t>
            </a:r>
            <a:r>
              <a:rPr sz="2450" spc="85" dirty="0">
                <a:latin typeface="Times New Roman"/>
                <a:cs typeface="Times New Roman"/>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33902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2.3.</a:t>
            </a:r>
            <a:r>
              <a:rPr sz="1200" spc="215" dirty="0">
                <a:latin typeface="Times New Roman"/>
                <a:cs typeface="Times New Roman"/>
              </a:rPr>
              <a:t>  </a:t>
            </a:r>
            <a:r>
              <a:rPr sz="1200" dirty="0">
                <a:latin typeface="Times New Roman"/>
                <a:cs typeface="Times New Roman"/>
              </a:rPr>
              <a:t>MASS</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ENERGY</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spc="50" dirty="0">
                <a:latin typeface="Times New Roman"/>
                <a:cs typeface="Times New Roman"/>
              </a:rPr>
              <a:t>SPEED</a:t>
            </a:r>
            <a:r>
              <a:rPr sz="1200" spc="140" dirty="0">
                <a:latin typeface="Times New Roman"/>
                <a:cs typeface="Times New Roman"/>
              </a:rPr>
              <a:t> </a:t>
            </a:r>
            <a:r>
              <a:rPr sz="1200" spc="65" dirty="0">
                <a:latin typeface="Times New Roman"/>
                <a:cs typeface="Times New Roman"/>
              </a:rPr>
              <a:t>OF</a:t>
            </a:r>
            <a:r>
              <a:rPr sz="1200" spc="140" dirty="0">
                <a:latin typeface="Times New Roman"/>
                <a:cs typeface="Times New Roman"/>
              </a:rPr>
              <a:t> </a:t>
            </a:r>
            <a:r>
              <a:rPr sz="1200" dirty="0">
                <a:latin typeface="Times New Roman"/>
                <a:cs typeface="Times New Roman"/>
              </a:rPr>
              <a:t>LIGHT</a:t>
            </a:r>
            <a:r>
              <a:rPr sz="1200" spc="140" dirty="0">
                <a:latin typeface="Times New Roman"/>
                <a:cs typeface="Times New Roman"/>
              </a:rPr>
              <a:t> </a:t>
            </a:r>
            <a:r>
              <a:rPr sz="1200" spc="-10" dirty="0">
                <a:latin typeface="Times New Roman"/>
                <a:cs typeface="Times New Roman"/>
              </a:rPr>
              <a:t>SQUARED)</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For</a:t>
            </a:r>
            <a:r>
              <a:rPr spc="114" dirty="0"/>
              <a:t> </a:t>
            </a:r>
            <a:r>
              <a:rPr dirty="0"/>
              <a:t>each</a:t>
            </a:r>
            <a:r>
              <a:rPr spc="135" dirty="0"/>
              <a:t> </a:t>
            </a:r>
            <a:r>
              <a:rPr dirty="0"/>
              <a:t>of</a:t>
            </a:r>
            <a:r>
              <a:rPr spc="130" dirty="0"/>
              <a:t> </a:t>
            </a:r>
            <a:r>
              <a:rPr dirty="0"/>
              <a:t>the</a:t>
            </a:r>
            <a:r>
              <a:rPr spc="125" dirty="0"/>
              <a:t> </a:t>
            </a:r>
            <a:r>
              <a:rPr spc="-60" dirty="0"/>
              <a:t>following</a:t>
            </a:r>
            <a:r>
              <a:rPr spc="135" dirty="0"/>
              <a:t> </a:t>
            </a:r>
            <a:r>
              <a:rPr dirty="0"/>
              <a:t>pairs</a:t>
            </a:r>
            <a:r>
              <a:rPr spc="130" dirty="0"/>
              <a:t> </a:t>
            </a:r>
            <a:r>
              <a:rPr dirty="0"/>
              <a:t>say</a:t>
            </a:r>
            <a:r>
              <a:rPr spc="130" dirty="0"/>
              <a:t> </a:t>
            </a:r>
            <a:r>
              <a:rPr dirty="0"/>
              <a:t>whether</a:t>
            </a:r>
            <a:r>
              <a:rPr spc="130" dirty="0"/>
              <a:t> </a:t>
            </a:r>
            <a:r>
              <a:rPr dirty="0"/>
              <a:t>A)</a:t>
            </a:r>
            <a:r>
              <a:rPr spc="130" dirty="0"/>
              <a:t> </a:t>
            </a:r>
            <a:r>
              <a:rPr dirty="0"/>
              <a:t>A</a:t>
            </a:r>
            <a:r>
              <a:rPr spc="130" dirty="0"/>
              <a:t> </a:t>
            </a:r>
            <a:r>
              <a:rPr dirty="0"/>
              <a:t>is</a:t>
            </a:r>
            <a:r>
              <a:rPr spc="130" dirty="0"/>
              <a:t> </a:t>
            </a:r>
            <a:r>
              <a:rPr dirty="0"/>
              <a:t>higher,</a:t>
            </a:r>
            <a:r>
              <a:rPr spc="145" dirty="0"/>
              <a:t> </a:t>
            </a:r>
            <a:r>
              <a:rPr dirty="0"/>
              <a:t>B)</a:t>
            </a:r>
            <a:r>
              <a:rPr spc="135" dirty="0"/>
              <a:t> </a:t>
            </a:r>
            <a:r>
              <a:rPr spc="-50" dirty="0"/>
              <a:t>B </a:t>
            </a:r>
            <a:r>
              <a:rPr dirty="0"/>
              <a:t>is</a:t>
            </a:r>
            <a:r>
              <a:rPr spc="95" dirty="0"/>
              <a:t> </a:t>
            </a:r>
            <a:r>
              <a:rPr dirty="0"/>
              <a:t>higher,</a:t>
            </a:r>
            <a:r>
              <a:rPr spc="105" dirty="0"/>
              <a:t> </a:t>
            </a:r>
            <a:r>
              <a:rPr dirty="0"/>
              <a:t>or</a:t>
            </a:r>
            <a:r>
              <a:rPr spc="100" dirty="0"/>
              <a:t> </a:t>
            </a:r>
            <a:r>
              <a:rPr dirty="0"/>
              <a:t>C)</a:t>
            </a:r>
            <a:r>
              <a:rPr spc="105" dirty="0"/>
              <a:t> </a:t>
            </a:r>
            <a:r>
              <a:rPr dirty="0"/>
              <a:t>the</a:t>
            </a:r>
            <a:r>
              <a:rPr spc="105" dirty="0"/>
              <a:t> </a:t>
            </a:r>
            <a:r>
              <a:rPr dirty="0"/>
              <a:t>two</a:t>
            </a:r>
            <a:r>
              <a:rPr spc="105" dirty="0"/>
              <a:t> </a:t>
            </a:r>
            <a:r>
              <a:rPr dirty="0"/>
              <a:t>are</a:t>
            </a:r>
            <a:r>
              <a:rPr spc="105" dirty="0"/>
              <a:t> </a:t>
            </a:r>
            <a:r>
              <a:rPr spc="-10" dirty="0"/>
              <a:t>equal.</a:t>
            </a:r>
          </a:p>
        </p:txBody>
      </p:sp>
      <p:sp>
        <p:nvSpPr>
          <p:cNvPr id="5" name="object 5"/>
          <p:cNvSpPr txBox="1"/>
          <p:nvPr/>
        </p:nvSpPr>
        <p:spPr>
          <a:xfrm>
            <a:off x="793191" y="2187599"/>
            <a:ext cx="8181340" cy="2933700"/>
          </a:xfrm>
          <a:prstGeom prst="rect">
            <a:avLst/>
          </a:prstGeom>
        </p:spPr>
        <p:txBody>
          <a:bodyPr vert="horz" wrap="square" lIns="0" tIns="9525" rIns="0" bIns="0" rtlCol="0">
            <a:spAutoFit/>
          </a:bodyPr>
          <a:lstStyle/>
          <a:p>
            <a:pPr marL="309880" marR="5715" indent="-297815" algn="just">
              <a:lnSpc>
                <a:spcPct val="101699"/>
              </a:lnSpc>
              <a:spcBef>
                <a:spcPts val="75"/>
              </a:spcBef>
            </a:pPr>
            <a:r>
              <a:rPr sz="2450" dirty="0">
                <a:latin typeface="Times New Roman"/>
                <a:cs typeface="Times New Roman"/>
              </a:rPr>
              <a:t>1.</a:t>
            </a:r>
            <a:r>
              <a:rPr sz="2450" spc="-65" dirty="0">
                <a:latin typeface="Times New Roman"/>
                <a:cs typeface="Times New Roman"/>
              </a:rPr>
              <a:t> </a:t>
            </a:r>
            <a:r>
              <a:rPr sz="2450" dirty="0">
                <a:latin typeface="Times New Roman"/>
                <a:cs typeface="Times New Roman"/>
              </a:rPr>
              <a:t>A</a:t>
            </a:r>
            <a:r>
              <a:rPr sz="2450" spc="130" dirty="0">
                <a:latin typeface="Times New Roman"/>
                <a:cs typeface="Times New Roman"/>
              </a:rPr>
              <a:t> </a:t>
            </a:r>
            <a:r>
              <a:rPr sz="2450" dirty="0">
                <a:latin typeface="Times New Roman"/>
                <a:cs typeface="Times New Roman"/>
              </a:rPr>
              <a:t>is</a:t>
            </a:r>
            <a:r>
              <a:rPr sz="2450" spc="130" dirty="0">
                <a:latin typeface="Times New Roman"/>
                <a:cs typeface="Times New Roman"/>
              </a:rPr>
              <a:t> </a:t>
            </a:r>
            <a:r>
              <a:rPr sz="2450" dirty="0">
                <a:latin typeface="Times New Roman"/>
                <a:cs typeface="Times New Roman"/>
              </a:rPr>
              <a:t>the</a:t>
            </a:r>
            <a:r>
              <a:rPr sz="2450" spc="125" dirty="0">
                <a:latin typeface="Times New Roman"/>
                <a:cs typeface="Times New Roman"/>
              </a:rPr>
              <a:t> </a:t>
            </a:r>
            <a:r>
              <a:rPr sz="2450" dirty="0">
                <a:latin typeface="Times New Roman"/>
                <a:cs typeface="Times New Roman"/>
              </a:rPr>
              <a:t>mass</a:t>
            </a:r>
            <a:r>
              <a:rPr sz="2450" spc="125" dirty="0">
                <a:latin typeface="Times New Roman"/>
                <a:cs typeface="Times New Roman"/>
              </a:rPr>
              <a:t> </a:t>
            </a:r>
            <a:r>
              <a:rPr sz="2450" dirty="0">
                <a:latin typeface="Times New Roman"/>
                <a:cs typeface="Times New Roman"/>
              </a:rPr>
              <a:t>of</a:t>
            </a:r>
            <a:r>
              <a:rPr sz="2450" spc="135" dirty="0">
                <a:latin typeface="Times New Roman"/>
                <a:cs typeface="Times New Roman"/>
              </a:rPr>
              <a:t> </a:t>
            </a:r>
            <a:r>
              <a:rPr sz="2450" dirty="0">
                <a:latin typeface="Times New Roman"/>
                <a:cs typeface="Times New Roman"/>
              </a:rPr>
              <a:t>a</a:t>
            </a:r>
            <a:r>
              <a:rPr sz="2450" spc="125" dirty="0">
                <a:latin typeface="Times New Roman"/>
                <a:cs typeface="Times New Roman"/>
              </a:rPr>
              <a:t> </a:t>
            </a:r>
            <a:r>
              <a:rPr sz="2450" dirty="0">
                <a:latin typeface="Times New Roman"/>
                <a:cs typeface="Times New Roman"/>
              </a:rPr>
              <a:t>particle</a:t>
            </a:r>
            <a:r>
              <a:rPr sz="2450" spc="130" dirty="0">
                <a:latin typeface="Times New Roman"/>
                <a:cs typeface="Times New Roman"/>
              </a:rPr>
              <a:t> </a:t>
            </a:r>
            <a:r>
              <a:rPr sz="2450" spc="120" dirty="0">
                <a:latin typeface="Times New Roman"/>
                <a:cs typeface="Times New Roman"/>
              </a:rPr>
              <a:t>at</a:t>
            </a:r>
            <a:r>
              <a:rPr sz="2450" spc="130" dirty="0">
                <a:latin typeface="Times New Roman"/>
                <a:cs typeface="Times New Roman"/>
              </a:rPr>
              <a:t> </a:t>
            </a:r>
            <a:r>
              <a:rPr sz="2450" dirty="0">
                <a:latin typeface="Times New Roman"/>
                <a:cs typeface="Times New Roman"/>
              </a:rPr>
              <a:t>rest.</a:t>
            </a:r>
            <a:r>
              <a:rPr sz="2450" spc="430" dirty="0">
                <a:latin typeface="Times New Roman"/>
                <a:cs typeface="Times New Roman"/>
              </a:rPr>
              <a:t> </a:t>
            </a:r>
            <a:r>
              <a:rPr sz="2450" dirty="0">
                <a:latin typeface="Times New Roman"/>
                <a:cs typeface="Times New Roman"/>
              </a:rPr>
              <a:t>B</a:t>
            </a:r>
            <a:r>
              <a:rPr sz="2450" spc="130" dirty="0">
                <a:latin typeface="Times New Roman"/>
                <a:cs typeface="Times New Roman"/>
              </a:rPr>
              <a:t> </a:t>
            </a:r>
            <a:r>
              <a:rPr sz="2450" dirty="0">
                <a:latin typeface="Times New Roman"/>
                <a:cs typeface="Times New Roman"/>
              </a:rPr>
              <a:t>is</a:t>
            </a:r>
            <a:r>
              <a:rPr sz="2450" spc="125" dirty="0">
                <a:latin typeface="Times New Roman"/>
                <a:cs typeface="Times New Roman"/>
              </a:rPr>
              <a:t> </a:t>
            </a:r>
            <a:r>
              <a:rPr sz="2450" dirty="0">
                <a:latin typeface="Times New Roman"/>
                <a:cs typeface="Times New Roman"/>
              </a:rPr>
              <a:t>the</a:t>
            </a:r>
            <a:r>
              <a:rPr sz="2450" spc="130" dirty="0">
                <a:latin typeface="Times New Roman"/>
                <a:cs typeface="Times New Roman"/>
              </a:rPr>
              <a:t> </a:t>
            </a:r>
            <a:r>
              <a:rPr sz="2450" dirty="0">
                <a:latin typeface="Times New Roman"/>
                <a:cs typeface="Times New Roman"/>
              </a:rPr>
              <a:t>mass</a:t>
            </a:r>
            <a:r>
              <a:rPr sz="2450" spc="130" dirty="0">
                <a:latin typeface="Times New Roman"/>
                <a:cs typeface="Times New Roman"/>
              </a:rPr>
              <a:t> </a:t>
            </a:r>
            <a:r>
              <a:rPr sz="2450" dirty="0">
                <a:latin typeface="Times New Roman"/>
                <a:cs typeface="Times New Roman"/>
              </a:rPr>
              <a:t>of</a:t>
            </a:r>
            <a:r>
              <a:rPr sz="2450" spc="130" dirty="0">
                <a:latin typeface="Times New Roman"/>
                <a:cs typeface="Times New Roman"/>
              </a:rPr>
              <a:t> </a:t>
            </a:r>
            <a:r>
              <a:rPr sz="2450" spc="114" dirty="0">
                <a:latin typeface="Times New Roman"/>
                <a:cs typeface="Times New Roman"/>
              </a:rPr>
              <a:t>that</a:t>
            </a:r>
            <a:r>
              <a:rPr sz="2450" spc="130" dirty="0">
                <a:latin typeface="Times New Roman"/>
                <a:cs typeface="Times New Roman"/>
              </a:rPr>
              <a:t> </a:t>
            </a:r>
            <a:r>
              <a:rPr sz="2450" spc="-20" dirty="0">
                <a:latin typeface="Times New Roman"/>
                <a:cs typeface="Times New Roman"/>
              </a:rPr>
              <a:t>same </a:t>
            </a:r>
            <a:r>
              <a:rPr sz="2450" dirty="0">
                <a:latin typeface="Times New Roman"/>
                <a:cs typeface="Times New Roman"/>
              </a:rPr>
              <a:t>particle</a:t>
            </a:r>
            <a:r>
              <a:rPr sz="2450" spc="90" dirty="0">
                <a:latin typeface="Times New Roman"/>
                <a:cs typeface="Times New Roman"/>
              </a:rPr>
              <a:t> </a:t>
            </a:r>
            <a:r>
              <a:rPr sz="2450" spc="-20" dirty="0">
                <a:latin typeface="Times New Roman"/>
                <a:cs typeface="Times New Roman"/>
              </a:rPr>
              <a:t>moving</a:t>
            </a:r>
            <a:r>
              <a:rPr sz="2450" spc="90" dirty="0">
                <a:latin typeface="Times New Roman"/>
                <a:cs typeface="Times New Roman"/>
              </a:rPr>
              <a:t> </a:t>
            </a:r>
            <a:r>
              <a:rPr sz="2450" spc="120" dirty="0">
                <a:latin typeface="Times New Roman"/>
                <a:cs typeface="Times New Roman"/>
              </a:rPr>
              <a:t>at</a:t>
            </a:r>
            <a:r>
              <a:rPr sz="2450" spc="90" dirty="0">
                <a:latin typeface="Times New Roman"/>
                <a:cs typeface="Times New Roman"/>
              </a:rPr>
              <a:t> </a:t>
            </a:r>
            <a:r>
              <a:rPr sz="2450" b="0" i="1" spc="-20" dirty="0">
                <a:latin typeface="Bookman Old Style"/>
                <a:cs typeface="Bookman Old Style"/>
              </a:rPr>
              <a:t>c/</a:t>
            </a:r>
            <a:r>
              <a:rPr sz="2450" spc="-20" dirty="0">
                <a:latin typeface="Times New Roman"/>
                <a:cs typeface="Times New Roman"/>
              </a:rPr>
              <a:t>2.</a:t>
            </a:r>
            <a:endParaRPr sz="2450">
              <a:latin typeface="Times New Roman"/>
              <a:cs typeface="Times New Roman"/>
            </a:endParaRPr>
          </a:p>
          <a:p>
            <a:pPr marL="309880" marR="5080" indent="-297815" algn="just">
              <a:lnSpc>
                <a:spcPct val="101699"/>
              </a:lnSpc>
              <a:spcBef>
                <a:spcPts val="994"/>
              </a:spcBef>
            </a:pPr>
            <a:r>
              <a:rPr sz="2450" dirty="0">
                <a:latin typeface="Times New Roman"/>
                <a:cs typeface="Times New Roman"/>
              </a:rPr>
              <a:t>2.</a:t>
            </a:r>
            <a:r>
              <a:rPr sz="2450" spc="-75" dirty="0">
                <a:latin typeface="Times New Roman"/>
                <a:cs typeface="Times New Roman"/>
              </a:rPr>
              <a:t> </a:t>
            </a:r>
            <a:r>
              <a:rPr sz="2450" dirty="0">
                <a:latin typeface="Times New Roman"/>
                <a:cs typeface="Times New Roman"/>
              </a:rPr>
              <a:t>A</a:t>
            </a:r>
            <a:r>
              <a:rPr sz="2450" spc="260" dirty="0">
                <a:latin typeface="Times New Roman"/>
                <a:cs typeface="Times New Roman"/>
              </a:rPr>
              <a:t> </a:t>
            </a:r>
            <a:r>
              <a:rPr sz="2450" dirty="0">
                <a:latin typeface="Times New Roman"/>
                <a:cs typeface="Times New Roman"/>
              </a:rPr>
              <a:t>is</a:t>
            </a:r>
            <a:r>
              <a:rPr sz="2450" spc="260" dirty="0">
                <a:latin typeface="Times New Roman"/>
                <a:cs typeface="Times New Roman"/>
              </a:rPr>
              <a:t> </a:t>
            </a:r>
            <a:r>
              <a:rPr sz="2450" dirty="0">
                <a:latin typeface="Times New Roman"/>
                <a:cs typeface="Times New Roman"/>
              </a:rPr>
              <a:t>the</a:t>
            </a:r>
            <a:r>
              <a:rPr sz="2450" spc="260" dirty="0">
                <a:latin typeface="Times New Roman"/>
                <a:cs typeface="Times New Roman"/>
              </a:rPr>
              <a:t> </a:t>
            </a:r>
            <a:r>
              <a:rPr sz="2450" dirty="0">
                <a:latin typeface="Times New Roman"/>
                <a:cs typeface="Times New Roman"/>
              </a:rPr>
              <a:t>energy</a:t>
            </a:r>
            <a:r>
              <a:rPr sz="2450" spc="254" dirty="0">
                <a:latin typeface="Times New Roman"/>
                <a:cs typeface="Times New Roman"/>
              </a:rPr>
              <a:t> </a:t>
            </a:r>
            <a:r>
              <a:rPr sz="2450" dirty="0">
                <a:latin typeface="Times New Roman"/>
                <a:cs typeface="Times New Roman"/>
              </a:rPr>
              <a:t>of</a:t>
            </a:r>
            <a:r>
              <a:rPr sz="2450" spc="260" dirty="0">
                <a:latin typeface="Times New Roman"/>
                <a:cs typeface="Times New Roman"/>
              </a:rPr>
              <a:t> </a:t>
            </a:r>
            <a:r>
              <a:rPr sz="2450" dirty="0">
                <a:latin typeface="Times New Roman"/>
                <a:cs typeface="Times New Roman"/>
              </a:rPr>
              <a:t>a</a:t>
            </a:r>
            <a:r>
              <a:rPr sz="2450" spc="260" dirty="0">
                <a:latin typeface="Times New Roman"/>
                <a:cs typeface="Times New Roman"/>
              </a:rPr>
              <a:t> </a:t>
            </a:r>
            <a:r>
              <a:rPr sz="2450" dirty="0">
                <a:latin typeface="Times New Roman"/>
                <a:cs typeface="Times New Roman"/>
              </a:rPr>
              <a:t>particle</a:t>
            </a:r>
            <a:r>
              <a:rPr sz="2450" spc="254" dirty="0">
                <a:latin typeface="Times New Roman"/>
                <a:cs typeface="Times New Roman"/>
              </a:rPr>
              <a:t> </a:t>
            </a:r>
            <a:r>
              <a:rPr sz="2450" spc="120" dirty="0">
                <a:latin typeface="Times New Roman"/>
                <a:cs typeface="Times New Roman"/>
              </a:rPr>
              <a:t>at</a:t>
            </a:r>
            <a:r>
              <a:rPr sz="2450" spc="260" dirty="0">
                <a:latin typeface="Times New Roman"/>
                <a:cs typeface="Times New Roman"/>
              </a:rPr>
              <a:t> </a:t>
            </a:r>
            <a:r>
              <a:rPr sz="2450" dirty="0">
                <a:latin typeface="Times New Roman"/>
                <a:cs typeface="Times New Roman"/>
              </a:rPr>
              <a:t>rest.</a:t>
            </a:r>
            <a:r>
              <a:rPr sz="2450" spc="114" dirty="0">
                <a:latin typeface="Times New Roman"/>
                <a:cs typeface="Times New Roman"/>
              </a:rPr>
              <a:t>  </a:t>
            </a:r>
            <a:r>
              <a:rPr sz="2450" dirty="0">
                <a:latin typeface="Times New Roman"/>
                <a:cs typeface="Times New Roman"/>
              </a:rPr>
              <a:t>B</a:t>
            </a:r>
            <a:r>
              <a:rPr sz="2450" spc="260" dirty="0">
                <a:latin typeface="Times New Roman"/>
                <a:cs typeface="Times New Roman"/>
              </a:rPr>
              <a:t> </a:t>
            </a:r>
            <a:r>
              <a:rPr sz="2450" dirty="0">
                <a:latin typeface="Times New Roman"/>
                <a:cs typeface="Times New Roman"/>
              </a:rPr>
              <a:t>is</a:t>
            </a:r>
            <a:r>
              <a:rPr sz="2450" spc="254" dirty="0">
                <a:latin typeface="Times New Roman"/>
                <a:cs typeface="Times New Roman"/>
              </a:rPr>
              <a:t> </a:t>
            </a:r>
            <a:r>
              <a:rPr sz="2450" dirty="0">
                <a:latin typeface="Times New Roman"/>
                <a:cs typeface="Times New Roman"/>
              </a:rPr>
              <a:t>the</a:t>
            </a:r>
            <a:r>
              <a:rPr sz="2450" spc="260" dirty="0">
                <a:latin typeface="Times New Roman"/>
                <a:cs typeface="Times New Roman"/>
              </a:rPr>
              <a:t> </a:t>
            </a:r>
            <a:r>
              <a:rPr sz="2450" dirty="0">
                <a:latin typeface="Times New Roman"/>
                <a:cs typeface="Times New Roman"/>
              </a:rPr>
              <a:t>energy</a:t>
            </a:r>
            <a:r>
              <a:rPr sz="2450" spc="260" dirty="0">
                <a:latin typeface="Times New Roman"/>
                <a:cs typeface="Times New Roman"/>
              </a:rPr>
              <a:t> </a:t>
            </a:r>
            <a:r>
              <a:rPr sz="2450" dirty="0">
                <a:latin typeface="Times New Roman"/>
                <a:cs typeface="Times New Roman"/>
              </a:rPr>
              <a:t>of</a:t>
            </a:r>
            <a:r>
              <a:rPr sz="2450" spc="260" dirty="0">
                <a:latin typeface="Times New Roman"/>
                <a:cs typeface="Times New Roman"/>
              </a:rPr>
              <a:t> </a:t>
            </a:r>
            <a:r>
              <a:rPr sz="2450" spc="95" dirty="0">
                <a:latin typeface="Times New Roman"/>
                <a:cs typeface="Times New Roman"/>
              </a:rPr>
              <a:t>that </a:t>
            </a:r>
            <a:r>
              <a:rPr sz="2450" dirty="0">
                <a:latin typeface="Times New Roman"/>
                <a:cs typeface="Times New Roman"/>
              </a:rPr>
              <a:t>same</a:t>
            </a:r>
            <a:r>
              <a:rPr sz="2450" spc="75" dirty="0">
                <a:latin typeface="Times New Roman"/>
                <a:cs typeface="Times New Roman"/>
              </a:rPr>
              <a:t> </a:t>
            </a:r>
            <a:r>
              <a:rPr sz="2450" dirty="0">
                <a:latin typeface="Times New Roman"/>
                <a:cs typeface="Times New Roman"/>
              </a:rPr>
              <a:t>particle</a:t>
            </a:r>
            <a:r>
              <a:rPr sz="2450" spc="80" dirty="0">
                <a:latin typeface="Times New Roman"/>
                <a:cs typeface="Times New Roman"/>
              </a:rPr>
              <a:t> </a:t>
            </a:r>
            <a:r>
              <a:rPr sz="2450" spc="-20" dirty="0">
                <a:latin typeface="Times New Roman"/>
                <a:cs typeface="Times New Roman"/>
              </a:rPr>
              <a:t>moving</a:t>
            </a:r>
            <a:r>
              <a:rPr sz="2450" spc="75" dirty="0">
                <a:latin typeface="Times New Roman"/>
                <a:cs typeface="Times New Roman"/>
              </a:rPr>
              <a:t> </a:t>
            </a:r>
            <a:r>
              <a:rPr sz="2450" spc="120" dirty="0">
                <a:latin typeface="Times New Roman"/>
                <a:cs typeface="Times New Roman"/>
              </a:rPr>
              <a:t>at</a:t>
            </a:r>
            <a:r>
              <a:rPr sz="2450" spc="75" dirty="0">
                <a:latin typeface="Times New Roman"/>
                <a:cs typeface="Times New Roman"/>
              </a:rPr>
              <a:t> </a:t>
            </a:r>
            <a:r>
              <a:rPr sz="2450" b="0" i="1" spc="-20" dirty="0">
                <a:latin typeface="Bookman Old Style"/>
                <a:cs typeface="Bookman Old Style"/>
              </a:rPr>
              <a:t>c/</a:t>
            </a:r>
            <a:r>
              <a:rPr sz="2450" spc="-20" dirty="0">
                <a:latin typeface="Times New Roman"/>
                <a:cs typeface="Times New Roman"/>
              </a:rPr>
              <a:t>2.</a:t>
            </a:r>
            <a:endParaRPr sz="2450">
              <a:latin typeface="Times New Roman"/>
              <a:cs typeface="Times New Roman"/>
            </a:endParaRPr>
          </a:p>
          <a:p>
            <a:pPr marL="309880" marR="5715" indent="-297815" algn="just">
              <a:lnSpc>
                <a:spcPct val="101699"/>
              </a:lnSpc>
              <a:spcBef>
                <a:spcPts val="994"/>
              </a:spcBef>
            </a:pPr>
            <a:r>
              <a:rPr sz="2450" dirty="0">
                <a:latin typeface="Times New Roman"/>
                <a:cs typeface="Times New Roman"/>
              </a:rPr>
              <a:t>3.</a:t>
            </a:r>
            <a:r>
              <a:rPr sz="2450" spc="-85" dirty="0">
                <a:latin typeface="Times New Roman"/>
                <a:cs typeface="Times New Roman"/>
              </a:rPr>
              <a:t> </a:t>
            </a:r>
            <a:r>
              <a:rPr sz="2450" dirty="0">
                <a:latin typeface="Times New Roman"/>
                <a:cs typeface="Times New Roman"/>
              </a:rPr>
              <a:t>A</a:t>
            </a:r>
            <a:r>
              <a:rPr sz="2450" spc="75" dirty="0">
                <a:latin typeface="Times New Roman"/>
                <a:cs typeface="Times New Roman"/>
              </a:rPr>
              <a:t> </a:t>
            </a:r>
            <a:r>
              <a:rPr sz="2450" dirty="0">
                <a:latin typeface="Times New Roman"/>
                <a:cs typeface="Times New Roman"/>
              </a:rPr>
              <a:t>is</a:t>
            </a:r>
            <a:r>
              <a:rPr sz="2450" spc="70"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60" dirty="0">
                <a:latin typeface="Times New Roman"/>
                <a:cs typeface="Times New Roman"/>
              </a:rPr>
              <a:t>total</a:t>
            </a:r>
            <a:r>
              <a:rPr sz="2450" spc="70" dirty="0">
                <a:latin typeface="Times New Roman"/>
                <a:cs typeface="Times New Roman"/>
              </a:rPr>
              <a:t> </a:t>
            </a:r>
            <a:r>
              <a:rPr sz="2450" dirty="0">
                <a:latin typeface="Times New Roman"/>
                <a:cs typeface="Times New Roman"/>
              </a:rPr>
              <a:t>system</a:t>
            </a:r>
            <a:r>
              <a:rPr sz="2450" spc="75" dirty="0">
                <a:latin typeface="Times New Roman"/>
                <a:cs typeface="Times New Roman"/>
              </a:rPr>
              <a:t> </a:t>
            </a:r>
            <a:r>
              <a:rPr sz="2450" dirty="0">
                <a:latin typeface="Times New Roman"/>
                <a:cs typeface="Times New Roman"/>
              </a:rPr>
              <a:t>mass</a:t>
            </a:r>
            <a:r>
              <a:rPr sz="2450" spc="70" dirty="0">
                <a:latin typeface="Times New Roman"/>
                <a:cs typeface="Times New Roman"/>
              </a:rPr>
              <a:t> </a:t>
            </a:r>
            <a:r>
              <a:rPr sz="2450" dirty="0">
                <a:latin typeface="Times New Roman"/>
                <a:cs typeface="Times New Roman"/>
              </a:rPr>
              <a:t>of</a:t>
            </a:r>
            <a:r>
              <a:rPr sz="2450" spc="70" dirty="0">
                <a:latin typeface="Times New Roman"/>
                <a:cs typeface="Times New Roman"/>
              </a:rPr>
              <a:t> </a:t>
            </a:r>
            <a:r>
              <a:rPr sz="2450" dirty="0">
                <a:latin typeface="Times New Roman"/>
                <a:cs typeface="Times New Roman"/>
              </a:rPr>
              <a:t>two</a:t>
            </a:r>
            <a:r>
              <a:rPr sz="2450" spc="70" dirty="0">
                <a:latin typeface="Times New Roman"/>
                <a:cs typeface="Times New Roman"/>
              </a:rPr>
              <a:t> </a:t>
            </a:r>
            <a:r>
              <a:rPr sz="2450" dirty="0">
                <a:latin typeface="Times New Roman"/>
                <a:cs typeface="Times New Roman"/>
              </a:rPr>
              <a:t>particles</a:t>
            </a:r>
            <a:r>
              <a:rPr sz="2450" spc="70" dirty="0">
                <a:latin typeface="Times New Roman"/>
                <a:cs typeface="Times New Roman"/>
              </a:rPr>
              <a:t> </a:t>
            </a:r>
            <a:r>
              <a:rPr sz="2450" dirty="0">
                <a:latin typeface="Times New Roman"/>
                <a:cs typeface="Times New Roman"/>
              </a:rPr>
              <a:t>before</a:t>
            </a:r>
            <a:r>
              <a:rPr sz="2450" spc="65" dirty="0">
                <a:latin typeface="Times New Roman"/>
                <a:cs typeface="Times New Roman"/>
              </a:rPr>
              <a:t> </a:t>
            </a:r>
            <a:r>
              <a:rPr sz="2450" dirty="0">
                <a:latin typeface="Times New Roman"/>
                <a:cs typeface="Times New Roman"/>
              </a:rPr>
              <a:t>they</a:t>
            </a:r>
            <a:r>
              <a:rPr sz="2450" spc="70" dirty="0">
                <a:latin typeface="Times New Roman"/>
                <a:cs typeface="Times New Roman"/>
              </a:rPr>
              <a:t> </a:t>
            </a:r>
            <a:r>
              <a:rPr sz="2450" spc="-20" dirty="0">
                <a:latin typeface="Times New Roman"/>
                <a:cs typeface="Times New Roman"/>
              </a:rPr>
              <a:t>collide. </a:t>
            </a:r>
            <a:r>
              <a:rPr sz="2450" dirty="0">
                <a:latin typeface="Times New Roman"/>
                <a:cs typeface="Times New Roman"/>
              </a:rPr>
              <a:t>B</a:t>
            </a:r>
            <a:r>
              <a:rPr sz="2450" spc="20" dirty="0">
                <a:latin typeface="Times New Roman"/>
                <a:cs typeface="Times New Roman"/>
              </a:rPr>
              <a:t> </a:t>
            </a:r>
            <a:r>
              <a:rPr sz="2450" dirty="0">
                <a:latin typeface="Times New Roman"/>
                <a:cs typeface="Times New Roman"/>
              </a:rPr>
              <a:t>is</a:t>
            </a:r>
            <a:r>
              <a:rPr sz="2450" spc="30" dirty="0">
                <a:latin typeface="Times New Roman"/>
                <a:cs typeface="Times New Roman"/>
              </a:rPr>
              <a:t> </a:t>
            </a:r>
            <a:r>
              <a:rPr sz="2450" dirty="0">
                <a:latin typeface="Times New Roman"/>
                <a:cs typeface="Times New Roman"/>
              </a:rPr>
              <a:t>the</a:t>
            </a:r>
            <a:r>
              <a:rPr sz="2450" spc="20" dirty="0">
                <a:latin typeface="Times New Roman"/>
                <a:cs typeface="Times New Roman"/>
              </a:rPr>
              <a:t> </a:t>
            </a:r>
            <a:r>
              <a:rPr sz="2450" spc="55" dirty="0">
                <a:latin typeface="Times New Roman"/>
                <a:cs typeface="Times New Roman"/>
              </a:rPr>
              <a:t>total</a:t>
            </a:r>
            <a:r>
              <a:rPr sz="2450" spc="25" dirty="0">
                <a:latin typeface="Times New Roman"/>
                <a:cs typeface="Times New Roman"/>
              </a:rPr>
              <a:t> </a:t>
            </a:r>
            <a:r>
              <a:rPr sz="2450" dirty="0">
                <a:latin typeface="Times New Roman"/>
                <a:cs typeface="Times New Roman"/>
              </a:rPr>
              <a:t>system</a:t>
            </a:r>
            <a:r>
              <a:rPr sz="2450" spc="30" dirty="0">
                <a:latin typeface="Times New Roman"/>
                <a:cs typeface="Times New Roman"/>
              </a:rPr>
              <a:t> </a:t>
            </a:r>
            <a:r>
              <a:rPr sz="2450" dirty="0">
                <a:latin typeface="Times New Roman"/>
                <a:cs typeface="Times New Roman"/>
              </a:rPr>
              <a:t>mass</a:t>
            </a:r>
            <a:r>
              <a:rPr sz="2450" spc="30" dirty="0">
                <a:latin typeface="Times New Roman"/>
                <a:cs typeface="Times New Roman"/>
              </a:rPr>
              <a:t> </a:t>
            </a:r>
            <a:r>
              <a:rPr sz="2450" dirty="0">
                <a:latin typeface="Times New Roman"/>
                <a:cs typeface="Times New Roman"/>
              </a:rPr>
              <a:t>after</a:t>
            </a:r>
            <a:r>
              <a:rPr sz="2450" spc="25" dirty="0">
                <a:latin typeface="Times New Roman"/>
                <a:cs typeface="Times New Roman"/>
              </a:rPr>
              <a:t> </a:t>
            </a:r>
            <a:r>
              <a:rPr sz="2450" dirty="0">
                <a:latin typeface="Times New Roman"/>
                <a:cs typeface="Times New Roman"/>
              </a:rPr>
              <a:t>they</a:t>
            </a:r>
            <a:r>
              <a:rPr sz="2450" spc="30" dirty="0">
                <a:latin typeface="Times New Roman"/>
                <a:cs typeface="Times New Roman"/>
              </a:rPr>
              <a:t> </a:t>
            </a:r>
            <a:r>
              <a:rPr sz="2450" spc="-40" dirty="0">
                <a:latin typeface="Times New Roman"/>
                <a:cs typeface="Times New Roman"/>
              </a:rPr>
              <a:t>collide</a:t>
            </a:r>
            <a:r>
              <a:rPr sz="2450" spc="25" dirty="0">
                <a:latin typeface="Times New Roman"/>
                <a:cs typeface="Times New Roman"/>
              </a:rPr>
              <a:t> </a:t>
            </a:r>
            <a:r>
              <a:rPr sz="2450" dirty="0">
                <a:latin typeface="Times New Roman"/>
                <a:cs typeface="Times New Roman"/>
              </a:rPr>
              <a:t>and</a:t>
            </a:r>
            <a:r>
              <a:rPr sz="2450" spc="30" dirty="0">
                <a:latin typeface="Times New Roman"/>
                <a:cs typeface="Times New Roman"/>
              </a:rPr>
              <a:t> </a:t>
            </a:r>
            <a:r>
              <a:rPr sz="2450" dirty="0">
                <a:latin typeface="Times New Roman"/>
                <a:cs typeface="Times New Roman"/>
              </a:rPr>
              <a:t>stick</a:t>
            </a:r>
            <a:r>
              <a:rPr sz="2450" spc="30" dirty="0">
                <a:latin typeface="Times New Roman"/>
                <a:cs typeface="Times New Roman"/>
              </a:rPr>
              <a:t> </a:t>
            </a:r>
            <a:r>
              <a:rPr sz="2450" spc="-10" dirty="0">
                <a:latin typeface="Times New Roman"/>
                <a:cs typeface="Times New Roman"/>
              </a:rPr>
              <a:t>together. </a:t>
            </a:r>
            <a:r>
              <a:rPr sz="2450" dirty="0">
                <a:latin typeface="Times New Roman"/>
                <a:cs typeface="Times New Roman"/>
              </a:rPr>
              <a:t>(Assume</a:t>
            </a:r>
            <a:r>
              <a:rPr sz="2450" spc="70" dirty="0">
                <a:latin typeface="Times New Roman"/>
                <a:cs typeface="Times New Roman"/>
              </a:rPr>
              <a:t> </a:t>
            </a:r>
            <a:r>
              <a:rPr sz="2450" dirty="0">
                <a:latin typeface="Times New Roman"/>
                <a:cs typeface="Times New Roman"/>
              </a:rPr>
              <a:t>the</a:t>
            </a:r>
            <a:r>
              <a:rPr sz="2450" spc="80" dirty="0">
                <a:latin typeface="Times New Roman"/>
                <a:cs typeface="Times New Roman"/>
              </a:rPr>
              <a:t> </a:t>
            </a:r>
            <a:r>
              <a:rPr sz="2450" dirty="0">
                <a:latin typeface="Times New Roman"/>
                <a:cs typeface="Times New Roman"/>
              </a:rPr>
              <a:t>system</a:t>
            </a:r>
            <a:r>
              <a:rPr sz="2450" spc="75" dirty="0">
                <a:latin typeface="Times New Roman"/>
                <a:cs typeface="Times New Roman"/>
              </a:rPr>
              <a:t> </a:t>
            </a:r>
            <a:r>
              <a:rPr sz="2450" dirty="0">
                <a:latin typeface="Times New Roman"/>
                <a:cs typeface="Times New Roman"/>
              </a:rPr>
              <a:t>is</a:t>
            </a:r>
            <a:r>
              <a:rPr sz="2450" spc="80" dirty="0">
                <a:latin typeface="Times New Roman"/>
                <a:cs typeface="Times New Roman"/>
              </a:rPr>
              <a:t> </a:t>
            </a:r>
            <a:r>
              <a:rPr sz="2450" spc="-10" dirty="0">
                <a:latin typeface="Times New Roman"/>
                <a:cs typeface="Times New Roman"/>
              </a:rPr>
              <a:t>isolated.)</a:t>
            </a:r>
            <a:endParaRPr sz="2450">
              <a:latin typeface="Times New Roman"/>
              <a:cs typeface="Times New Roman"/>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33902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2.3.</a:t>
            </a:r>
            <a:r>
              <a:rPr sz="1200" spc="215" dirty="0">
                <a:latin typeface="Times New Roman"/>
                <a:cs typeface="Times New Roman"/>
              </a:rPr>
              <a:t>  </a:t>
            </a:r>
            <a:r>
              <a:rPr sz="1200" dirty="0">
                <a:latin typeface="Times New Roman"/>
                <a:cs typeface="Times New Roman"/>
              </a:rPr>
              <a:t>MASS</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ENERGY</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spc="50" dirty="0">
                <a:latin typeface="Times New Roman"/>
                <a:cs typeface="Times New Roman"/>
              </a:rPr>
              <a:t>SPEED</a:t>
            </a:r>
            <a:r>
              <a:rPr sz="1200" spc="140" dirty="0">
                <a:latin typeface="Times New Roman"/>
                <a:cs typeface="Times New Roman"/>
              </a:rPr>
              <a:t> </a:t>
            </a:r>
            <a:r>
              <a:rPr sz="1200" spc="65" dirty="0">
                <a:latin typeface="Times New Roman"/>
                <a:cs typeface="Times New Roman"/>
              </a:rPr>
              <a:t>OF</a:t>
            </a:r>
            <a:r>
              <a:rPr sz="1200" spc="140" dirty="0">
                <a:latin typeface="Times New Roman"/>
                <a:cs typeface="Times New Roman"/>
              </a:rPr>
              <a:t> </a:t>
            </a:r>
            <a:r>
              <a:rPr sz="1200" dirty="0">
                <a:latin typeface="Times New Roman"/>
                <a:cs typeface="Times New Roman"/>
              </a:rPr>
              <a:t>LIGHT</a:t>
            </a:r>
            <a:r>
              <a:rPr sz="1200" spc="140" dirty="0">
                <a:latin typeface="Times New Roman"/>
                <a:cs typeface="Times New Roman"/>
              </a:rPr>
              <a:t> </a:t>
            </a:r>
            <a:r>
              <a:rPr sz="1200" spc="-10" dirty="0">
                <a:latin typeface="Times New Roman"/>
                <a:cs typeface="Times New Roman"/>
              </a:rPr>
              <a:t>SQUARED)</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For</a:t>
            </a:r>
            <a:r>
              <a:rPr spc="114" dirty="0"/>
              <a:t> </a:t>
            </a:r>
            <a:r>
              <a:rPr dirty="0"/>
              <a:t>each</a:t>
            </a:r>
            <a:r>
              <a:rPr spc="135" dirty="0"/>
              <a:t> </a:t>
            </a:r>
            <a:r>
              <a:rPr dirty="0"/>
              <a:t>of</a:t>
            </a:r>
            <a:r>
              <a:rPr spc="130" dirty="0"/>
              <a:t> </a:t>
            </a:r>
            <a:r>
              <a:rPr dirty="0"/>
              <a:t>the</a:t>
            </a:r>
            <a:r>
              <a:rPr spc="125" dirty="0"/>
              <a:t> </a:t>
            </a:r>
            <a:r>
              <a:rPr spc="-60" dirty="0"/>
              <a:t>following</a:t>
            </a:r>
            <a:r>
              <a:rPr spc="135" dirty="0"/>
              <a:t> </a:t>
            </a:r>
            <a:r>
              <a:rPr dirty="0"/>
              <a:t>pairs</a:t>
            </a:r>
            <a:r>
              <a:rPr spc="130" dirty="0"/>
              <a:t> </a:t>
            </a:r>
            <a:r>
              <a:rPr dirty="0"/>
              <a:t>say</a:t>
            </a:r>
            <a:r>
              <a:rPr spc="130" dirty="0"/>
              <a:t> </a:t>
            </a:r>
            <a:r>
              <a:rPr dirty="0"/>
              <a:t>whether</a:t>
            </a:r>
            <a:r>
              <a:rPr spc="130" dirty="0"/>
              <a:t> </a:t>
            </a:r>
            <a:r>
              <a:rPr dirty="0"/>
              <a:t>A)</a:t>
            </a:r>
            <a:r>
              <a:rPr spc="130" dirty="0"/>
              <a:t> </a:t>
            </a:r>
            <a:r>
              <a:rPr dirty="0"/>
              <a:t>A</a:t>
            </a:r>
            <a:r>
              <a:rPr spc="130" dirty="0"/>
              <a:t> </a:t>
            </a:r>
            <a:r>
              <a:rPr dirty="0"/>
              <a:t>is</a:t>
            </a:r>
            <a:r>
              <a:rPr spc="130" dirty="0"/>
              <a:t> </a:t>
            </a:r>
            <a:r>
              <a:rPr dirty="0"/>
              <a:t>higher,</a:t>
            </a:r>
            <a:r>
              <a:rPr spc="145" dirty="0"/>
              <a:t> </a:t>
            </a:r>
            <a:r>
              <a:rPr dirty="0"/>
              <a:t>B)</a:t>
            </a:r>
            <a:r>
              <a:rPr spc="135" dirty="0"/>
              <a:t> </a:t>
            </a:r>
            <a:r>
              <a:rPr spc="-50" dirty="0"/>
              <a:t>B </a:t>
            </a:r>
            <a:r>
              <a:rPr dirty="0"/>
              <a:t>is</a:t>
            </a:r>
            <a:r>
              <a:rPr spc="95" dirty="0"/>
              <a:t> </a:t>
            </a:r>
            <a:r>
              <a:rPr dirty="0"/>
              <a:t>higher,</a:t>
            </a:r>
            <a:r>
              <a:rPr spc="105" dirty="0"/>
              <a:t> </a:t>
            </a:r>
            <a:r>
              <a:rPr dirty="0"/>
              <a:t>or</a:t>
            </a:r>
            <a:r>
              <a:rPr spc="100" dirty="0"/>
              <a:t> </a:t>
            </a:r>
            <a:r>
              <a:rPr dirty="0"/>
              <a:t>C)</a:t>
            </a:r>
            <a:r>
              <a:rPr spc="105" dirty="0"/>
              <a:t> </a:t>
            </a:r>
            <a:r>
              <a:rPr dirty="0"/>
              <a:t>the</a:t>
            </a:r>
            <a:r>
              <a:rPr spc="105" dirty="0"/>
              <a:t> </a:t>
            </a:r>
            <a:r>
              <a:rPr dirty="0"/>
              <a:t>two</a:t>
            </a:r>
            <a:r>
              <a:rPr spc="105" dirty="0"/>
              <a:t> </a:t>
            </a:r>
            <a:r>
              <a:rPr dirty="0"/>
              <a:t>are</a:t>
            </a:r>
            <a:r>
              <a:rPr spc="105" dirty="0"/>
              <a:t> </a:t>
            </a:r>
            <a:r>
              <a:rPr spc="-10" dirty="0"/>
              <a:t>equal.</a:t>
            </a:r>
          </a:p>
        </p:txBody>
      </p:sp>
      <p:sp>
        <p:nvSpPr>
          <p:cNvPr id="5" name="object 5"/>
          <p:cNvSpPr txBox="1"/>
          <p:nvPr/>
        </p:nvSpPr>
        <p:spPr>
          <a:xfrm>
            <a:off x="793191" y="2187599"/>
            <a:ext cx="8181340" cy="4768850"/>
          </a:xfrm>
          <a:prstGeom prst="rect">
            <a:avLst/>
          </a:prstGeom>
        </p:spPr>
        <p:txBody>
          <a:bodyPr vert="horz" wrap="square" lIns="0" tIns="9525" rIns="0" bIns="0" rtlCol="0">
            <a:spAutoFit/>
          </a:bodyPr>
          <a:lstStyle/>
          <a:p>
            <a:pPr marL="309880" marR="5715" indent="-297815" algn="just">
              <a:lnSpc>
                <a:spcPct val="101699"/>
              </a:lnSpc>
              <a:spcBef>
                <a:spcPts val="75"/>
              </a:spcBef>
            </a:pPr>
            <a:r>
              <a:rPr sz="2450" dirty="0">
                <a:latin typeface="Times New Roman"/>
                <a:cs typeface="Times New Roman"/>
              </a:rPr>
              <a:t>1.</a:t>
            </a:r>
            <a:r>
              <a:rPr sz="2450" spc="-65" dirty="0">
                <a:latin typeface="Times New Roman"/>
                <a:cs typeface="Times New Roman"/>
              </a:rPr>
              <a:t> </a:t>
            </a:r>
            <a:r>
              <a:rPr sz="2450" dirty="0">
                <a:latin typeface="Times New Roman"/>
                <a:cs typeface="Times New Roman"/>
              </a:rPr>
              <a:t>A</a:t>
            </a:r>
            <a:r>
              <a:rPr sz="2450" spc="130" dirty="0">
                <a:latin typeface="Times New Roman"/>
                <a:cs typeface="Times New Roman"/>
              </a:rPr>
              <a:t> </a:t>
            </a:r>
            <a:r>
              <a:rPr sz="2450" dirty="0">
                <a:latin typeface="Times New Roman"/>
                <a:cs typeface="Times New Roman"/>
              </a:rPr>
              <a:t>is</a:t>
            </a:r>
            <a:r>
              <a:rPr sz="2450" spc="130" dirty="0">
                <a:latin typeface="Times New Roman"/>
                <a:cs typeface="Times New Roman"/>
              </a:rPr>
              <a:t> </a:t>
            </a:r>
            <a:r>
              <a:rPr sz="2450" dirty="0">
                <a:latin typeface="Times New Roman"/>
                <a:cs typeface="Times New Roman"/>
              </a:rPr>
              <a:t>the</a:t>
            </a:r>
            <a:r>
              <a:rPr sz="2450" spc="125" dirty="0">
                <a:latin typeface="Times New Roman"/>
                <a:cs typeface="Times New Roman"/>
              </a:rPr>
              <a:t> </a:t>
            </a:r>
            <a:r>
              <a:rPr sz="2450" dirty="0">
                <a:latin typeface="Times New Roman"/>
                <a:cs typeface="Times New Roman"/>
              </a:rPr>
              <a:t>mass</a:t>
            </a:r>
            <a:r>
              <a:rPr sz="2450" spc="125" dirty="0">
                <a:latin typeface="Times New Roman"/>
                <a:cs typeface="Times New Roman"/>
              </a:rPr>
              <a:t> </a:t>
            </a:r>
            <a:r>
              <a:rPr sz="2450" dirty="0">
                <a:latin typeface="Times New Roman"/>
                <a:cs typeface="Times New Roman"/>
              </a:rPr>
              <a:t>of</a:t>
            </a:r>
            <a:r>
              <a:rPr sz="2450" spc="135" dirty="0">
                <a:latin typeface="Times New Roman"/>
                <a:cs typeface="Times New Roman"/>
              </a:rPr>
              <a:t> </a:t>
            </a:r>
            <a:r>
              <a:rPr sz="2450" dirty="0">
                <a:latin typeface="Times New Roman"/>
                <a:cs typeface="Times New Roman"/>
              </a:rPr>
              <a:t>a</a:t>
            </a:r>
            <a:r>
              <a:rPr sz="2450" spc="125" dirty="0">
                <a:latin typeface="Times New Roman"/>
                <a:cs typeface="Times New Roman"/>
              </a:rPr>
              <a:t> </a:t>
            </a:r>
            <a:r>
              <a:rPr sz="2450" dirty="0">
                <a:latin typeface="Times New Roman"/>
                <a:cs typeface="Times New Roman"/>
              </a:rPr>
              <a:t>particle</a:t>
            </a:r>
            <a:r>
              <a:rPr sz="2450" spc="130" dirty="0">
                <a:latin typeface="Times New Roman"/>
                <a:cs typeface="Times New Roman"/>
              </a:rPr>
              <a:t> </a:t>
            </a:r>
            <a:r>
              <a:rPr sz="2450" spc="120" dirty="0">
                <a:latin typeface="Times New Roman"/>
                <a:cs typeface="Times New Roman"/>
              </a:rPr>
              <a:t>at</a:t>
            </a:r>
            <a:r>
              <a:rPr sz="2450" spc="130" dirty="0">
                <a:latin typeface="Times New Roman"/>
                <a:cs typeface="Times New Roman"/>
              </a:rPr>
              <a:t> </a:t>
            </a:r>
            <a:r>
              <a:rPr sz="2450" dirty="0">
                <a:latin typeface="Times New Roman"/>
                <a:cs typeface="Times New Roman"/>
              </a:rPr>
              <a:t>rest.</a:t>
            </a:r>
            <a:r>
              <a:rPr sz="2450" spc="430" dirty="0">
                <a:latin typeface="Times New Roman"/>
                <a:cs typeface="Times New Roman"/>
              </a:rPr>
              <a:t> </a:t>
            </a:r>
            <a:r>
              <a:rPr sz="2450" dirty="0">
                <a:latin typeface="Times New Roman"/>
                <a:cs typeface="Times New Roman"/>
              </a:rPr>
              <a:t>B</a:t>
            </a:r>
            <a:r>
              <a:rPr sz="2450" spc="130" dirty="0">
                <a:latin typeface="Times New Roman"/>
                <a:cs typeface="Times New Roman"/>
              </a:rPr>
              <a:t> </a:t>
            </a:r>
            <a:r>
              <a:rPr sz="2450" dirty="0">
                <a:latin typeface="Times New Roman"/>
                <a:cs typeface="Times New Roman"/>
              </a:rPr>
              <a:t>is</a:t>
            </a:r>
            <a:r>
              <a:rPr sz="2450" spc="125" dirty="0">
                <a:latin typeface="Times New Roman"/>
                <a:cs typeface="Times New Roman"/>
              </a:rPr>
              <a:t> </a:t>
            </a:r>
            <a:r>
              <a:rPr sz="2450" dirty="0">
                <a:latin typeface="Times New Roman"/>
                <a:cs typeface="Times New Roman"/>
              </a:rPr>
              <a:t>the</a:t>
            </a:r>
            <a:r>
              <a:rPr sz="2450" spc="130" dirty="0">
                <a:latin typeface="Times New Roman"/>
                <a:cs typeface="Times New Roman"/>
              </a:rPr>
              <a:t> </a:t>
            </a:r>
            <a:r>
              <a:rPr sz="2450" dirty="0">
                <a:latin typeface="Times New Roman"/>
                <a:cs typeface="Times New Roman"/>
              </a:rPr>
              <a:t>mass</a:t>
            </a:r>
            <a:r>
              <a:rPr sz="2450" spc="130" dirty="0">
                <a:latin typeface="Times New Roman"/>
                <a:cs typeface="Times New Roman"/>
              </a:rPr>
              <a:t> </a:t>
            </a:r>
            <a:r>
              <a:rPr sz="2450" dirty="0">
                <a:latin typeface="Times New Roman"/>
                <a:cs typeface="Times New Roman"/>
              </a:rPr>
              <a:t>of</a:t>
            </a:r>
            <a:r>
              <a:rPr sz="2450" spc="130" dirty="0">
                <a:latin typeface="Times New Roman"/>
                <a:cs typeface="Times New Roman"/>
              </a:rPr>
              <a:t> </a:t>
            </a:r>
            <a:r>
              <a:rPr sz="2450" spc="114" dirty="0">
                <a:latin typeface="Times New Roman"/>
                <a:cs typeface="Times New Roman"/>
              </a:rPr>
              <a:t>that</a:t>
            </a:r>
            <a:r>
              <a:rPr sz="2450" spc="130" dirty="0">
                <a:latin typeface="Times New Roman"/>
                <a:cs typeface="Times New Roman"/>
              </a:rPr>
              <a:t> </a:t>
            </a:r>
            <a:r>
              <a:rPr sz="2450" spc="-20" dirty="0">
                <a:latin typeface="Times New Roman"/>
                <a:cs typeface="Times New Roman"/>
              </a:rPr>
              <a:t>same </a:t>
            </a:r>
            <a:r>
              <a:rPr sz="2450" dirty="0">
                <a:latin typeface="Times New Roman"/>
                <a:cs typeface="Times New Roman"/>
              </a:rPr>
              <a:t>particle</a:t>
            </a:r>
            <a:r>
              <a:rPr sz="2450" spc="90" dirty="0">
                <a:latin typeface="Times New Roman"/>
                <a:cs typeface="Times New Roman"/>
              </a:rPr>
              <a:t> </a:t>
            </a:r>
            <a:r>
              <a:rPr sz="2450" spc="-20" dirty="0">
                <a:latin typeface="Times New Roman"/>
                <a:cs typeface="Times New Roman"/>
              </a:rPr>
              <a:t>moving</a:t>
            </a:r>
            <a:r>
              <a:rPr sz="2450" spc="90" dirty="0">
                <a:latin typeface="Times New Roman"/>
                <a:cs typeface="Times New Roman"/>
              </a:rPr>
              <a:t> </a:t>
            </a:r>
            <a:r>
              <a:rPr sz="2450" spc="120" dirty="0">
                <a:latin typeface="Times New Roman"/>
                <a:cs typeface="Times New Roman"/>
              </a:rPr>
              <a:t>at</a:t>
            </a:r>
            <a:r>
              <a:rPr sz="2450" spc="90" dirty="0">
                <a:latin typeface="Times New Roman"/>
                <a:cs typeface="Times New Roman"/>
              </a:rPr>
              <a:t> </a:t>
            </a:r>
            <a:r>
              <a:rPr sz="2450" b="0" i="1" spc="-20" dirty="0">
                <a:latin typeface="Bookman Old Style"/>
                <a:cs typeface="Bookman Old Style"/>
              </a:rPr>
              <a:t>c/</a:t>
            </a:r>
            <a:r>
              <a:rPr sz="2450" spc="-20" dirty="0">
                <a:latin typeface="Times New Roman"/>
                <a:cs typeface="Times New Roman"/>
              </a:rPr>
              <a:t>2.</a:t>
            </a:r>
            <a:endParaRPr sz="2450">
              <a:latin typeface="Times New Roman"/>
              <a:cs typeface="Times New Roman"/>
            </a:endParaRPr>
          </a:p>
          <a:p>
            <a:pPr marL="298450">
              <a:lnSpc>
                <a:spcPct val="100000"/>
              </a:lnSpc>
              <a:spcBef>
                <a:spcPts val="1545"/>
              </a:spcBef>
              <a:tabLst>
                <a:tab pos="1907539"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a:p>
            <a:pPr marL="309880" marR="5080" indent="-297815" algn="just">
              <a:lnSpc>
                <a:spcPct val="101699"/>
              </a:lnSpc>
              <a:spcBef>
                <a:spcPts val="1495"/>
              </a:spcBef>
            </a:pPr>
            <a:r>
              <a:rPr sz="2450" dirty="0">
                <a:latin typeface="Times New Roman"/>
                <a:cs typeface="Times New Roman"/>
              </a:rPr>
              <a:t>2.</a:t>
            </a:r>
            <a:r>
              <a:rPr sz="2450" spc="-75" dirty="0">
                <a:latin typeface="Times New Roman"/>
                <a:cs typeface="Times New Roman"/>
              </a:rPr>
              <a:t> </a:t>
            </a:r>
            <a:r>
              <a:rPr sz="2450" dirty="0">
                <a:latin typeface="Times New Roman"/>
                <a:cs typeface="Times New Roman"/>
              </a:rPr>
              <a:t>A</a:t>
            </a:r>
            <a:r>
              <a:rPr sz="2450" spc="260" dirty="0">
                <a:latin typeface="Times New Roman"/>
                <a:cs typeface="Times New Roman"/>
              </a:rPr>
              <a:t> </a:t>
            </a:r>
            <a:r>
              <a:rPr sz="2450" dirty="0">
                <a:latin typeface="Times New Roman"/>
                <a:cs typeface="Times New Roman"/>
              </a:rPr>
              <a:t>is</a:t>
            </a:r>
            <a:r>
              <a:rPr sz="2450" spc="260" dirty="0">
                <a:latin typeface="Times New Roman"/>
                <a:cs typeface="Times New Roman"/>
              </a:rPr>
              <a:t> </a:t>
            </a:r>
            <a:r>
              <a:rPr sz="2450" dirty="0">
                <a:latin typeface="Times New Roman"/>
                <a:cs typeface="Times New Roman"/>
              </a:rPr>
              <a:t>the</a:t>
            </a:r>
            <a:r>
              <a:rPr sz="2450" spc="260" dirty="0">
                <a:latin typeface="Times New Roman"/>
                <a:cs typeface="Times New Roman"/>
              </a:rPr>
              <a:t> </a:t>
            </a:r>
            <a:r>
              <a:rPr sz="2450" dirty="0">
                <a:latin typeface="Times New Roman"/>
                <a:cs typeface="Times New Roman"/>
              </a:rPr>
              <a:t>energy</a:t>
            </a:r>
            <a:r>
              <a:rPr sz="2450" spc="254" dirty="0">
                <a:latin typeface="Times New Roman"/>
                <a:cs typeface="Times New Roman"/>
              </a:rPr>
              <a:t> </a:t>
            </a:r>
            <a:r>
              <a:rPr sz="2450" dirty="0">
                <a:latin typeface="Times New Roman"/>
                <a:cs typeface="Times New Roman"/>
              </a:rPr>
              <a:t>of</a:t>
            </a:r>
            <a:r>
              <a:rPr sz="2450" spc="260" dirty="0">
                <a:latin typeface="Times New Roman"/>
                <a:cs typeface="Times New Roman"/>
              </a:rPr>
              <a:t> </a:t>
            </a:r>
            <a:r>
              <a:rPr sz="2450" dirty="0">
                <a:latin typeface="Times New Roman"/>
                <a:cs typeface="Times New Roman"/>
              </a:rPr>
              <a:t>a</a:t>
            </a:r>
            <a:r>
              <a:rPr sz="2450" spc="260" dirty="0">
                <a:latin typeface="Times New Roman"/>
                <a:cs typeface="Times New Roman"/>
              </a:rPr>
              <a:t> </a:t>
            </a:r>
            <a:r>
              <a:rPr sz="2450" dirty="0">
                <a:latin typeface="Times New Roman"/>
                <a:cs typeface="Times New Roman"/>
              </a:rPr>
              <a:t>particle</a:t>
            </a:r>
            <a:r>
              <a:rPr sz="2450" spc="254" dirty="0">
                <a:latin typeface="Times New Roman"/>
                <a:cs typeface="Times New Roman"/>
              </a:rPr>
              <a:t> </a:t>
            </a:r>
            <a:r>
              <a:rPr sz="2450" spc="120" dirty="0">
                <a:latin typeface="Times New Roman"/>
                <a:cs typeface="Times New Roman"/>
              </a:rPr>
              <a:t>at</a:t>
            </a:r>
            <a:r>
              <a:rPr sz="2450" spc="260" dirty="0">
                <a:latin typeface="Times New Roman"/>
                <a:cs typeface="Times New Roman"/>
              </a:rPr>
              <a:t> </a:t>
            </a:r>
            <a:r>
              <a:rPr sz="2450" dirty="0">
                <a:latin typeface="Times New Roman"/>
                <a:cs typeface="Times New Roman"/>
              </a:rPr>
              <a:t>rest.</a:t>
            </a:r>
            <a:r>
              <a:rPr sz="2450" spc="114" dirty="0">
                <a:latin typeface="Times New Roman"/>
                <a:cs typeface="Times New Roman"/>
              </a:rPr>
              <a:t>  </a:t>
            </a:r>
            <a:r>
              <a:rPr sz="2450" dirty="0">
                <a:latin typeface="Times New Roman"/>
                <a:cs typeface="Times New Roman"/>
              </a:rPr>
              <a:t>B</a:t>
            </a:r>
            <a:r>
              <a:rPr sz="2450" spc="260" dirty="0">
                <a:latin typeface="Times New Roman"/>
                <a:cs typeface="Times New Roman"/>
              </a:rPr>
              <a:t> </a:t>
            </a:r>
            <a:r>
              <a:rPr sz="2450" dirty="0">
                <a:latin typeface="Times New Roman"/>
                <a:cs typeface="Times New Roman"/>
              </a:rPr>
              <a:t>is</a:t>
            </a:r>
            <a:r>
              <a:rPr sz="2450" spc="254" dirty="0">
                <a:latin typeface="Times New Roman"/>
                <a:cs typeface="Times New Roman"/>
              </a:rPr>
              <a:t> </a:t>
            </a:r>
            <a:r>
              <a:rPr sz="2450" dirty="0">
                <a:latin typeface="Times New Roman"/>
                <a:cs typeface="Times New Roman"/>
              </a:rPr>
              <a:t>the</a:t>
            </a:r>
            <a:r>
              <a:rPr sz="2450" spc="260" dirty="0">
                <a:latin typeface="Times New Roman"/>
                <a:cs typeface="Times New Roman"/>
              </a:rPr>
              <a:t> </a:t>
            </a:r>
            <a:r>
              <a:rPr sz="2450" dirty="0">
                <a:latin typeface="Times New Roman"/>
                <a:cs typeface="Times New Roman"/>
              </a:rPr>
              <a:t>energy</a:t>
            </a:r>
            <a:r>
              <a:rPr sz="2450" spc="260" dirty="0">
                <a:latin typeface="Times New Roman"/>
                <a:cs typeface="Times New Roman"/>
              </a:rPr>
              <a:t> </a:t>
            </a:r>
            <a:r>
              <a:rPr sz="2450" dirty="0">
                <a:latin typeface="Times New Roman"/>
                <a:cs typeface="Times New Roman"/>
              </a:rPr>
              <a:t>of</a:t>
            </a:r>
            <a:r>
              <a:rPr sz="2450" spc="260" dirty="0">
                <a:latin typeface="Times New Roman"/>
                <a:cs typeface="Times New Roman"/>
              </a:rPr>
              <a:t> </a:t>
            </a:r>
            <a:r>
              <a:rPr sz="2450" spc="95" dirty="0">
                <a:latin typeface="Times New Roman"/>
                <a:cs typeface="Times New Roman"/>
              </a:rPr>
              <a:t>that </a:t>
            </a:r>
            <a:r>
              <a:rPr sz="2450" dirty="0">
                <a:latin typeface="Times New Roman"/>
                <a:cs typeface="Times New Roman"/>
              </a:rPr>
              <a:t>same</a:t>
            </a:r>
            <a:r>
              <a:rPr sz="2450" spc="75" dirty="0">
                <a:latin typeface="Times New Roman"/>
                <a:cs typeface="Times New Roman"/>
              </a:rPr>
              <a:t> </a:t>
            </a:r>
            <a:r>
              <a:rPr sz="2450" dirty="0">
                <a:latin typeface="Times New Roman"/>
                <a:cs typeface="Times New Roman"/>
              </a:rPr>
              <a:t>particle</a:t>
            </a:r>
            <a:r>
              <a:rPr sz="2450" spc="80" dirty="0">
                <a:latin typeface="Times New Roman"/>
                <a:cs typeface="Times New Roman"/>
              </a:rPr>
              <a:t> </a:t>
            </a:r>
            <a:r>
              <a:rPr sz="2450" spc="-20" dirty="0">
                <a:latin typeface="Times New Roman"/>
                <a:cs typeface="Times New Roman"/>
              </a:rPr>
              <a:t>moving</a:t>
            </a:r>
            <a:r>
              <a:rPr sz="2450" spc="75" dirty="0">
                <a:latin typeface="Times New Roman"/>
                <a:cs typeface="Times New Roman"/>
              </a:rPr>
              <a:t> </a:t>
            </a:r>
            <a:r>
              <a:rPr sz="2450" spc="120" dirty="0">
                <a:latin typeface="Times New Roman"/>
                <a:cs typeface="Times New Roman"/>
              </a:rPr>
              <a:t>at</a:t>
            </a:r>
            <a:r>
              <a:rPr sz="2450" spc="75" dirty="0">
                <a:latin typeface="Times New Roman"/>
                <a:cs typeface="Times New Roman"/>
              </a:rPr>
              <a:t> </a:t>
            </a:r>
            <a:r>
              <a:rPr sz="2450" b="0" i="1" spc="-20" dirty="0">
                <a:latin typeface="Bookman Old Style"/>
                <a:cs typeface="Bookman Old Style"/>
              </a:rPr>
              <a:t>c/</a:t>
            </a:r>
            <a:r>
              <a:rPr sz="2450" spc="-20" dirty="0">
                <a:latin typeface="Times New Roman"/>
                <a:cs typeface="Times New Roman"/>
              </a:rPr>
              <a:t>2.</a:t>
            </a:r>
            <a:endParaRPr sz="2450">
              <a:latin typeface="Times New Roman"/>
              <a:cs typeface="Times New Roman"/>
            </a:endParaRPr>
          </a:p>
          <a:p>
            <a:pPr marL="298450">
              <a:lnSpc>
                <a:spcPct val="100000"/>
              </a:lnSpc>
              <a:spcBef>
                <a:spcPts val="1540"/>
              </a:spcBef>
              <a:tabLst>
                <a:tab pos="1907539" algn="l"/>
              </a:tabLst>
            </a:pPr>
            <a:r>
              <a:rPr sz="2450" b="1" spc="-10" dirty="0">
                <a:latin typeface="Georgia"/>
                <a:cs typeface="Georgia"/>
              </a:rPr>
              <a:t>Solution:</a:t>
            </a:r>
            <a:r>
              <a:rPr sz="2450" b="1" dirty="0">
                <a:latin typeface="Georgia"/>
                <a:cs typeface="Georgia"/>
              </a:rPr>
              <a:t>	</a:t>
            </a:r>
            <a:r>
              <a:rPr sz="2450" dirty="0">
                <a:latin typeface="Times New Roman"/>
                <a:cs typeface="Times New Roman"/>
              </a:rPr>
              <a:t>B</a:t>
            </a:r>
            <a:r>
              <a:rPr sz="2450" spc="55" dirty="0">
                <a:latin typeface="Times New Roman"/>
                <a:cs typeface="Times New Roman"/>
              </a:rPr>
              <a:t> </a:t>
            </a:r>
            <a:r>
              <a:rPr sz="2450" dirty="0">
                <a:latin typeface="Times New Roman"/>
                <a:cs typeface="Times New Roman"/>
              </a:rPr>
              <a:t>is</a:t>
            </a:r>
            <a:r>
              <a:rPr sz="2450" spc="50" dirty="0">
                <a:latin typeface="Times New Roman"/>
                <a:cs typeface="Times New Roman"/>
              </a:rPr>
              <a:t> </a:t>
            </a:r>
            <a:r>
              <a:rPr sz="2450" spc="-10" dirty="0">
                <a:latin typeface="Times New Roman"/>
                <a:cs typeface="Times New Roman"/>
              </a:rPr>
              <a:t>higher</a:t>
            </a:r>
            <a:endParaRPr sz="2450">
              <a:latin typeface="Times New Roman"/>
              <a:cs typeface="Times New Roman"/>
            </a:endParaRPr>
          </a:p>
          <a:p>
            <a:pPr marL="309880" marR="5715" indent="-297815" algn="just">
              <a:lnSpc>
                <a:spcPct val="101699"/>
              </a:lnSpc>
              <a:spcBef>
                <a:spcPts val="1495"/>
              </a:spcBef>
            </a:pPr>
            <a:r>
              <a:rPr sz="2450" dirty="0">
                <a:latin typeface="Times New Roman"/>
                <a:cs typeface="Times New Roman"/>
              </a:rPr>
              <a:t>3.</a:t>
            </a:r>
            <a:r>
              <a:rPr sz="2450" spc="-85" dirty="0">
                <a:latin typeface="Times New Roman"/>
                <a:cs typeface="Times New Roman"/>
              </a:rPr>
              <a:t> </a:t>
            </a:r>
            <a:r>
              <a:rPr sz="2450" dirty="0">
                <a:latin typeface="Times New Roman"/>
                <a:cs typeface="Times New Roman"/>
              </a:rPr>
              <a:t>A</a:t>
            </a:r>
            <a:r>
              <a:rPr sz="2450" spc="75" dirty="0">
                <a:latin typeface="Times New Roman"/>
                <a:cs typeface="Times New Roman"/>
              </a:rPr>
              <a:t> </a:t>
            </a:r>
            <a:r>
              <a:rPr sz="2450" dirty="0">
                <a:latin typeface="Times New Roman"/>
                <a:cs typeface="Times New Roman"/>
              </a:rPr>
              <a:t>is</a:t>
            </a:r>
            <a:r>
              <a:rPr sz="2450" spc="70"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60" dirty="0">
                <a:latin typeface="Times New Roman"/>
                <a:cs typeface="Times New Roman"/>
              </a:rPr>
              <a:t>total</a:t>
            </a:r>
            <a:r>
              <a:rPr sz="2450" spc="70" dirty="0">
                <a:latin typeface="Times New Roman"/>
                <a:cs typeface="Times New Roman"/>
              </a:rPr>
              <a:t> </a:t>
            </a:r>
            <a:r>
              <a:rPr sz="2450" dirty="0">
                <a:latin typeface="Times New Roman"/>
                <a:cs typeface="Times New Roman"/>
              </a:rPr>
              <a:t>system</a:t>
            </a:r>
            <a:r>
              <a:rPr sz="2450" spc="75" dirty="0">
                <a:latin typeface="Times New Roman"/>
                <a:cs typeface="Times New Roman"/>
              </a:rPr>
              <a:t> </a:t>
            </a:r>
            <a:r>
              <a:rPr sz="2450" dirty="0">
                <a:latin typeface="Times New Roman"/>
                <a:cs typeface="Times New Roman"/>
              </a:rPr>
              <a:t>mass</a:t>
            </a:r>
            <a:r>
              <a:rPr sz="2450" spc="70" dirty="0">
                <a:latin typeface="Times New Roman"/>
                <a:cs typeface="Times New Roman"/>
              </a:rPr>
              <a:t> </a:t>
            </a:r>
            <a:r>
              <a:rPr sz="2450" dirty="0">
                <a:latin typeface="Times New Roman"/>
                <a:cs typeface="Times New Roman"/>
              </a:rPr>
              <a:t>of</a:t>
            </a:r>
            <a:r>
              <a:rPr sz="2450" spc="70" dirty="0">
                <a:latin typeface="Times New Roman"/>
                <a:cs typeface="Times New Roman"/>
              </a:rPr>
              <a:t> </a:t>
            </a:r>
            <a:r>
              <a:rPr sz="2450" dirty="0">
                <a:latin typeface="Times New Roman"/>
                <a:cs typeface="Times New Roman"/>
              </a:rPr>
              <a:t>two</a:t>
            </a:r>
            <a:r>
              <a:rPr sz="2450" spc="70" dirty="0">
                <a:latin typeface="Times New Roman"/>
                <a:cs typeface="Times New Roman"/>
              </a:rPr>
              <a:t> </a:t>
            </a:r>
            <a:r>
              <a:rPr sz="2450" dirty="0">
                <a:latin typeface="Times New Roman"/>
                <a:cs typeface="Times New Roman"/>
              </a:rPr>
              <a:t>particles</a:t>
            </a:r>
            <a:r>
              <a:rPr sz="2450" spc="70" dirty="0">
                <a:latin typeface="Times New Roman"/>
                <a:cs typeface="Times New Roman"/>
              </a:rPr>
              <a:t> </a:t>
            </a:r>
            <a:r>
              <a:rPr sz="2450" dirty="0">
                <a:latin typeface="Times New Roman"/>
                <a:cs typeface="Times New Roman"/>
              </a:rPr>
              <a:t>before</a:t>
            </a:r>
            <a:r>
              <a:rPr sz="2450" spc="65" dirty="0">
                <a:latin typeface="Times New Roman"/>
                <a:cs typeface="Times New Roman"/>
              </a:rPr>
              <a:t> </a:t>
            </a:r>
            <a:r>
              <a:rPr sz="2450" dirty="0">
                <a:latin typeface="Times New Roman"/>
                <a:cs typeface="Times New Roman"/>
              </a:rPr>
              <a:t>they</a:t>
            </a:r>
            <a:r>
              <a:rPr sz="2450" spc="70" dirty="0">
                <a:latin typeface="Times New Roman"/>
                <a:cs typeface="Times New Roman"/>
              </a:rPr>
              <a:t> </a:t>
            </a:r>
            <a:r>
              <a:rPr sz="2450" spc="-20" dirty="0">
                <a:latin typeface="Times New Roman"/>
                <a:cs typeface="Times New Roman"/>
              </a:rPr>
              <a:t>collide. </a:t>
            </a:r>
            <a:r>
              <a:rPr sz="2450" dirty="0">
                <a:latin typeface="Times New Roman"/>
                <a:cs typeface="Times New Roman"/>
              </a:rPr>
              <a:t>B</a:t>
            </a:r>
            <a:r>
              <a:rPr sz="2450" spc="20" dirty="0">
                <a:latin typeface="Times New Roman"/>
                <a:cs typeface="Times New Roman"/>
              </a:rPr>
              <a:t> </a:t>
            </a:r>
            <a:r>
              <a:rPr sz="2450" dirty="0">
                <a:latin typeface="Times New Roman"/>
                <a:cs typeface="Times New Roman"/>
              </a:rPr>
              <a:t>is</a:t>
            </a:r>
            <a:r>
              <a:rPr sz="2450" spc="30" dirty="0">
                <a:latin typeface="Times New Roman"/>
                <a:cs typeface="Times New Roman"/>
              </a:rPr>
              <a:t> </a:t>
            </a:r>
            <a:r>
              <a:rPr sz="2450" dirty="0">
                <a:latin typeface="Times New Roman"/>
                <a:cs typeface="Times New Roman"/>
              </a:rPr>
              <a:t>the</a:t>
            </a:r>
            <a:r>
              <a:rPr sz="2450" spc="20" dirty="0">
                <a:latin typeface="Times New Roman"/>
                <a:cs typeface="Times New Roman"/>
              </a:rPr>
              <a:t> </a:t>
            </a:r>
            <a:r>
              <a:rPr sz="2450" spc="55" dirty="0">
                <a:latin typeface="Times New Roman"/>
                <a:cs typeface="Times New Roman"/>
              </a:rPr>
              <a:t>total</a:t>
            </a:r>
            <a:r>
              <a:rPr sz="2450" spc="25" dirty="0">
                <a:latin typeface="Times New Roman"/>
                <a:cs typeface="Times New Roman"/>
              </a:rPr>
              <a:t> </a:t>
            </a:r>
            <a:r>
              <a:rPr sz="2450" dirty="0">
                <a:latin typeface="Times New Roman"/>
                <a:cs typeface="Times New Roman"/>
              </a:rPr>
              <a:t>system</a:t>
            </a:r>
            <a:r>
              <a:rPr sz="2450" spc="30" dirty="0">
                <a:latin typeface="Times New Roman"/>
                <a:cs typeface="Times New Roman"/>
              </a:rPr>
              <a:t> </a:t>
            </a:r>
            <a:r>
              <a:rPr sz="2450" dirty="0">
                <a:latin typeface="Times New Roman"/>
                <a:cs typeface="Times New Roman"/>
              </a:rPr>
              <a:t>mass</a:t>
            </a:r>
            <a:r>
              <a:rPr sz="2450" spc="30" dirty="0">
                <a:latin typeface="Times New Roman"/>
                <a:cs typeface="Times New Roman"/>
              </a:rPr>
              <a:t> </a:t>
            </a:r>
            <a:r>
              <a:rPr sz="2450" dirty="0">
                <a:latin typeface="Times New Roman"/>
                <a:cs typeface="Times New Roman"/>
              </a:rPr>
              <a:t>after</a:t>
            </a:r>
            <a:r>
              <a:rPr sz="2450" spc="25" dirty="0">
                <a:latin typeface="Times New Roman"/>
                <a:cs typeface="Times New Roman"/>
              </a:rPr>
              <a:t> </a:t>
            </a:r>
            <a:r>
              <a:rPr sz="2450" dirty="0">
                <a:latin typeface="Times New Roman"/>
                <a:cs typeface="Times New Roman"/>
              </a:rPr>
              <a:t>they</a:t>
            </a:r>
            <a:r>
              <a:rPr sz="2450" spc="30" dirty="0">
                <a:latin typeface="Times New Roman"/>
                <a:cs typeface="Times New Roman"/>
              </a:rPr>
              <a:t> </a:t>
            </a:r>
            <a:r>
              <a:rPr sz="2450" spc="-40" dirty="0">
                <a:latin typeface="Times New Roman"/>
                <a:cs typeface="Times New Roman"/>
              </a:rPr>
              <a:t>collide</a:t>
            </a:r>
            <a:r>
              <a:rPr sz="2450" spc="25" dirty="0">
                <a:latin typeface="Times New Roman"/>
                <a:cs typeface="Times New Roman"/>
              </a:rPr>
              <a:t> </a:t>
            </a:r>
            <a:r>
              <a:rPr sz="2450" dirty="0">
                <a:latin typeface="Times New Roman"/>
                <a:cs typeface="Times New Roman"/>
              </a:rPr>
              <a:t>and</a:t>
            </a:r>
            <a:r>
              <a:rPr sz="2450" spc="30" dirty="0">
                <a:latin typeface="Times New Roman"/>
                <a:cs typeface="Times New Roman"/>
              </a:rPr>
              <a:t> </a:t>
            </a:r>
            <a:r>
              <a:rPr sz="2450" dirty="0">
                <a:latin typeface="Times New Roman"/>
                <a:cs typeface="Times New Roman"/>
              </a:rPr>
              <a:t>stick</a:t>
            </a:r>
            <a:r>
              <a:rPr sz="2450" spc="30" dirty="0">
                <a:latin typeface="Times New Roman"/>
                <a:cs typeface="Times New Roman"/>
              </a:rPr>
              <a:t> </a:t>
            </a:r>
            <a:r>
              <a:rPr sz="2450" spc="-10" dirty="0">
                <a:latin typeface="Times New Roman"/>
                <a:cs typeface="Times New Roman"/>
              </a:rPr>
              <a:t>together. </a:t>
            </a:r>
            <a:r>
              <a:rPr sz="2450" dirty="0">
                <a:latin typeface="Times New Roman"/>
                <a:cs typeface="Times New Roman"/>
              </a:rPr>
              <a:t>(Assume</a:t>
            </a:r>
            <a:r>
              <a:rPr sz="2450" spc="70" dirty="0">
                <a:latin typeface="Times New Roman"/>
                <a:cs typeface="Times New Roman"/>
              </a:rPr>
              <a:t> </a:t>
            </a:r>
            <a:r>
              <a:rPr sz="2450" dirty="0">
                <a:latin typeface="Times New Roman"/>
                <a:cs typeface="Times New Roman"/>
              </a:rPr>
              <a:t>the</a:t>
            </a:r>
            <a:r>
              <a:rPr sz="2450" spc="80" dirty="0">
                <a:latin typeface="Times New Roman"/>
                <a:cs typeface="Times New Roman"/>
              </a:rPr>
              <a:t> </a:t>
            </a:r>
            <a:r>
              <a:rPr sz="2450" dirty="0">
                <a:latin typeface="Times New Roman"/>
                <a:cs typeface="Times New Roman"/>
              </a:rPr>
              <a:t>system</a:t>
            </a:r>
            <a:r>
              <a:rPr sz="2450" spc="75" dirty="0">
                <a:latin typeface="Times New Roman"/>
                <a:cs typeface="Times New Roman"/>
              </a:rPr>
              <a:t> </a:t>
            </a:r>
            <a:r>
              <a:rPr sz="2450" dirty="0">
                <a:latin typeface="Times New Roman"/>
                <a:cs typeface="Times New Roman"/>
              </a:rPr>
              <a:t>is</a:t>
            </a:r>
            <a:r>
              <a:rPr sz="2450" spc="80" dirty="0">
                <a:latin typeface="Times New Roman"/>
                <a:cs typeface="Times New Roman"/>
              </a:rPr>
              <a:t> </a:t>
            </a:r>
            <a:r>
              <a:rPr sz="2450" spc="-10" dirty="0">
                <a:latin typeface="Times New Roman"/>
                <a:cs typeface="Times New Roman"/>
              </a:rPr>
              <a:t>isolated.)</a:t>
            </a:r>
            <a:endParaRPr sz="2450">
              <a:latin typeface="Times New Roman"/>
              <a:cs typeface="Times New Roman"/>
            </a:endParaRPr>
          </a:p>
          <a:p>
            <a:pPr marL="298450">
              <a:lnSpc>
                <a:spcPct val="100000"/>
              </a:lnSpc>
              <a:spcBef>
                <a:spcPts val="1545"/>
              </a:spcBef>
              <a:tabLst>
                <a:tab pos="1907539"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390900" algn="l"/>
              </a:tabLst>
            </a:pPr>
            <a:r>
              <a:rPr sz="1200" spc="-10" dirty="0">
                <a:latin typeface="Times New Roman"/>
                <a:cs typeface="Times New Roman"/>
              </a:rPr>
              <a:t>ConcepTest</a:t>
            </a:r>
            <a:r>
              <a:rPr sz="1200" dirty="0">
                <a:latin typeface="Times New Roman"/>
                <a:cs typeface="Times New Roman"/>
              </a:rPr>
              <a:t>	2.3.</a:t>
            </a:r>
            <a:r>
              <a:rPr sz="1200" spc="215" dirty="0">
                <a:latin typeface="Times New Roman"/>
                <a:cs typeface="Times New Roman"/>
              </a:rPr>
              <a:t>  </a:t>
            </a:r>
            <a:r>
              <a:rPr sz="1200" dirty="0">
                <a:latin typeface="Times New Roman"/>
                <a:cs typeface="Times New Roman"/>
              </a:rPr>
              <a:t>MASS</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ENERGY</a:t>
            </a:r>
            <a:r>
              <a:rPr sz="1200" spc="13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spc="50" dirty="0">
                <a:latin typeface="Times New Roman"/>
                <a:cs typeface="Times New Roman"/>
              </a:rPr>
              <a:t>SPEED</a:t>
            </a:r>
            <a:r>
              <a:rPr sz="1200" spc="140" dirty="0">
                <a:latin typeface="Times New Roman"/>
                <a:cs typeface="Times New Roman"/>
              </a:rPr>
              <a:t> </a:t>
            </a:r>
            <a:r>
              <a:rPr sz="1200" spc="65" dirty="0">
                <a:latin typeface="Times New Roman"/>
                <a:cs typeface="Times New Roman"/>
              </a:rPr>
              <a:t>OF</a:t>
            </a:r>
            <a:r>
              <a:rPr sz="1200" spc="140" dirty="0">
                <a:latin typeface="Times New Roman"/>
                <a:cs typeface="Times New Roman"/>
              </a:rPr>
              <a:t> </a:t>
            </a:r>
            <a:r>
              <a:rPr sz="1200" dirty="0">
                <a:latin typeface="Times New Roman"/>
                <a:cs typeface="Times New Roman"/>
              </a:rPr>
              <a:t>LIGHT</a:t>
            </a:r>
            <a:r>
              <a:rPr sz="1200" spc="140" dirty="0">
                <a:latin typeface="Times New Roman"/>
                <a:cs typeface="Times New Roman"/>
              </a:rPr>
              <a:t> </a:t>
            </a:r>
            <a:r>
              <a:rPr sz="1200" spc="-10" dirty="0">
                <a:latin typeface="Times New Roman"/>
                <a:cs typeface="Times New Roman"/>
              </a:rPr>
              <a:t>SQUARED)</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403225"/>
          </a:xfrm>
          <a:prstGeom prst="rect">
            <a:avLst/>
          </a:prstGeom>
        </p:spPr>
        <p:txBody>
          <a:bodyPr vert="horz" wrap="square" lIns="0" tIns="15875" rIns="0" bIns="0" rtlCol="0">
            <a:spAutoFit/>
          </a:bodyPr>
          <a:lstStyle/>
          <a:p>
            <a:pPr marL="12700">
              <a:lnSpc>
                <a:spcPct val="100000"/>
              </a:lnSpc>
              <a:spcBef>
                <a:spcPts val="125"/>
              </a:spcBef>
            </a:pPr>
            <a:r>
              <a:rPr spc="50" dirty="0"/>
              <a:t>P1</a:t>
            </a:r>
            <a:r>
              <a:rPr spc="-5" dirty="0"/>
              <a:t> </a:t>
            </a:r>
            <a:r>
              <a:rPr dirty="0"/>
              <a:t>and</a:t>
            </a:r>
            <a:r>
              <a:rPr spc="-5" dirty="0"/>
              <a:t> </a:t>
            </a:r>
            <a:r>
              <a:rPr spc="50" dirty="0"/>
              <a:t>P2</a:t>
            </a:r>
            <a:r>
              <a:rPr dirty="0"/>
              <a:t> are</a:t>
            </a:r>
            <a:r>
              <a:rPr spc="-5" dirty="0"/>
              <a:t> </a:t>
            </a:r>
            <a:r>
              <a:rPr dirty="0"/>
              <a:t>fundamental particles</a:t>
            </a:r>
            <a:r>
              <a:rPr spc="-10" dirty="0"/>
              <a:t> </a:t>
            </a:r>
            <a:r>
              <a:rPr spc="-80" dirty="0"/>
              <a:t>of</a:t>
            </a:r>
            <a:r>
              <a:rPr spc="-5" dirty="0"/>
              <a:t> </a:t>
            </a:r>
            <a:r>
              <a:rPr dirty="0"/>
              <a:t>mass</a:t>
            </a:r>
            <a:r>
              <a:rPr spc="-10" dirty="0"/>
              <a:t> </a:t>
            </a:r>
            <a:r>
              <a:rPr b="0" i="1" dirty="0">
                <a:latin typeface="Bookman Old Style"/>
                <a:cs typeface="Bookman Old Style"/>
              </a:rPr>
              <a:t>m</a:t>
            </a:r>
            <a:r>
              <a:rPr b="0" i="1" spc="-130" dirty="0">
                <a:latin typeface="Bookman Old Style"/>
                <a:cs typeface="Bookman Old Style"/>
              </a:rPr>
              <a:t> </a:t>
            </a:r>
            <a:r>
              <a:rPr dirty="0"/>
              <a:t>and L</a:t>
            </a:r>
            <a:r>
              <a:rPr spc="-5" dirty="0"/>
              <a:t> </a:t>
            </a:r>
            <a:r>
              <a:rPr dirty="0"/>
              <a:t>is</a:t>
            </a:r>
            <a:r>
              <a:rPr spc="-5" dirty="0"/>
              <a:t> </a:t>
            </a:r>
            <a:r>
              <a:rPr dirty="0"/>
              <a:t>a </a:t>
            </a:r>
            <a:r>
              <a:rPr spc="-10" dirty="0"/>
              <a:t>photon.</a:t>
            </a:r>
          </a:p>
        </p:txBody>
      </p:sp>
      <p:sp>
        <p:nvSpPr>
          <p:cNvPr id="5" name="object 5"/>
          <p:cNvSpPr txBox="1"/>
          <p:nvPr/>
        </p:nvSpPr>
        <p:spPr>
          <a:xfrm>
            <a:off x="793191" y="1662460"/>
            <a:ext cx="7955280" cy="1544320"/>
          </a:xfrm>
          <a:prstGeom prst="rect">
            <a:avLst/>
          </a:prstGeom>
        </p:spPr>
        <p:txBody>
          <a:bodyPr vert="horz" wrap="square" lIns="0" tIns="144780" rIns="0" bIns="0" rtlCol="0">
            <a:spAutoFit/>
          </a:bodyPr>
          <a:lstStyle/>
          <a:p>
            <a:pPr marL="308610" indent="-295910">
              <a:lnSpc>
                <a:spcPct val="100000"/>
              </a:lnSpc>
              <a:spcBef>
                <a:spcPts val="1140"/>
              </a:spcBef>
              <a:buAutoNum type="arabicPeriod"/>
              <a:tabLst>
                <a:tab pos="308610" algn="l"/>
              </a:tabLst>
            </a:pPr>
            <a:r>
              <a:rPr sz="2450" dirty="0">
                <a:latin typeface="Times New Roman"/>
                <a:cs typeface="Times New Roman"/>
              </a:rPr>
              <a:t>Can</a:t>
            </a:r>
            <a:r>
              <a:rPr sz="2450" spc="114" dirty="0">
                <a:latin typeface="Times New Roman"/>
                <a:cs typeface="Times New Roman"/>
              </a:rPr>
              <a:t> </a:t>
            </a:r>
            <a:r>
              <a:rPr sz="2450" dirty="0">
                <a:latin typeface="Times New Roman"/>
                <a:cs typeface="Times New Roman"/>
              </a:rPr>
              <a:t>the</a:t>
            </a:r>
            <a:r>
              <a:rPr sz="2450" spc="125" dirty="0">
                <a:latin typeface="Times New Roman"/>
                <a:cs typeface="Times New Roman"/>
              </a:rPr>
              <a:t> </a:t>
            </a:r>
            <a:r>
              <a:rPr sz="2450" dirty="0">
                <a:latin typeface="Times New Roman"/>
                <a:cs typeface="Times New Roman"/>
              </a:rPr>
              <a:t>system</a:t>
            </a:r>
            <a:r>
              <a:rPr sz="2450" spc="125" dirty="0">
                <a:latin typeface="Times New Roman"/>
                <a:cs typeface="Times New Roman"/>
              </a:rPr>
              <a:t> </a:t>
            </a:r>
            <a:r>
              <a:rPr sz="2450" dirty="0">
                <a:latin typeface="Times New Roman"/>
                <a:cs typeface="Times New Roman"/>
              </a:rPr>
              <a:t>of</a:t>
            </a:r>
            <a:r>
              <a:rPr sz="2450" spc="130" dirty="0">
                <a:latin typeface="Times New Roman"/>
                <a:cs typeface="Times New Roman"/>
              </a:rPr>
              <a:t> </a:t>
            </a:r>
            <a:r>
              <a:rPr sz="2450" spc="50" dirty="0">
                <a:latin typeface="Times New Roman"/>
                <a:cs typeface="Times New Roman"/>
              </a:rPr>
              <a:t>P1</a:t>
            </a:r>
            <a:r>
              <a:rPr sz="2450" spc="125" dirty="0">
                <a:latin typeface="Times New Roman"/>
                <a:cs typeface="Times New Roman"/>
              </a:rPr>
              <a:t> </a:t>
            </a:r>
            <a:r>
              <a:rPr sz="2450" dirty="0">
                <a:latin typeface="Times New Roman"/>
                <a:cs typeface="Times New Roman"/>
              </a:rPr>
              <a:t>and</a:t>
            </a:r>
            <a:r>
              <a:rPr sz="2450" spc="125" dirty="0">
                <a:latin typeface="Times New Roman"/>
                <a:cs typeface="Times New Roman"/>
              </a:rPr>
              <a:t> </a:t>
            </a:r>
            <a:r>
              <a:rPr sz="2450" spc="50" dirty="0">
                <a:latin typeface="Times New Roman"/>
                <a:cs typeface="Times New Roman"/>
              </a:rPr>
              <a:t>P2</a:t>
            </a:r>
            <a:r>
              <a:rPr sz="2450" spc="125" dirty="0">
                <a:latin typeface="Times New Roman"/>
                <a:cs typeface="Times New Roman"/>
              </a:rPr>
              <a:t> </a:t>
            </a:r>
            <a:r>
              <a:rPr sz="2450" dirty="0">
                <a:latin typeface="Times New Roman"/>
                <a:cs typeface="Times New Roman"/>
              </a:rPr>
              <a:t>have</a:t>
            </a:r>
            <a:r>
              <a:rPr sz="2450" spc="125" dirty="0">
                <a:latin typeface="Times New Roman"/>
                <a:cs typeface="Times New Roman"/>
              </a:rPr>
              <a:t> </a:t>
            </a:r>
            <a:r>
              <a:rPr sz="2450" dirty="0">
                <a:latin typeface="Times New Roman"/>
                <a:cs typeface="Times New Roman"/>
              </a:rPr>
              <a:t>a</a:t>
            </a:r>
            <a:r>
              <a:rPr sz="2450" spc="125" dirty="0">
                <a:latin typeface="Times New Roman"/>
                <a:cs typeface="Times New Roman"/>
              </a:rPr>
              <a:t> </a:t>
            </a:r>
            <a:r>
              <a:rPr sz="2450" dirty="0">
                <a:latin typeface="Times New Roman"/>
                <a:cs typeface="Times New Roman"/>
              </a:rPr>
              <a:t>mass</a:t>
            </a:r>
            <a:r>
              <a:rPr sz="2450" spc="125" dirty="0">
                <a:latin typeface="Times New Roman"/>
                <a:cs typeface="Times New Roman"/>
              </a:rPr>
              <a:t> </a:t>
            </a:r>
            <a:r>
              <a:rPr sz="2450" dirty="0">
                <a:latin typeface="Times New Roman"/>
                <a:cs typeface="Times New Roman"/>
              </a:rPr>
              <a:t>greater</a:t>
            </a:r>
            <a:r>
              <a:rPr sz="2450" spc="130" dirty="0">
                <a:latin typeface="Times New Roman"/>
                <a:cs typeface="Times New Roman"/>
              </a:rPr>
              <a:t> </a:t>
            </a:r>
            <a:r>
              <a:rPr sz="2450" spc="70" dirty="0">
                <a:latin typeface="Times New Roman"/>
                <a:cs typeface="Times New Roman"/>
              </a:rPr>
              <a:t>than</a:t>
            </a:r>
            <a:r>
              <a:rPr sz="2450" spc="125" dirty="0">
                <a:latin typeface="Times New Roman"/>
                <a:cs typeface="Times New Roman"/>
              </a:rPr>
              <a:t> </a:t>
            </a:r>
            <a:r>
              <a:rPr sz="2450" spc="-25" dirty="0">
                <a:latin typeface="Times New Roman"/>
                <a:cs typeface="Times New Roman"/>
              </a:rPr>
              <a:t>2</a:t>
            </a:r>
            <a:r>
              <a:rPr sz="2450" b="0" i="1" spc="-25" dirty="0">
                <a:latin typeface="Bookman Old Style"/>
                <a:cs typeface="Bookman Old Style"/>
              </a:rPr>
              <a:t>m</a:t>
            </a:r>
            <a:r>
              <a:rPr sz="2450" spc="-25" dirty="0">
                <a:latin typeface="Times New Roman"/>
                <a:cs typeface="Times New Roman"/>
              </a:rPr>
              <a:t>?</a:t>
            </a:r>
            <a:endParaRPr sz="2450">
              <a:latin typeface="Times New Roman"/>
              <a:cs typeface="Times New Roman"/>
            </a:endParaRPr>
          </a:p>
          <a:p>
            <a:pPr marL="308610" indent="-295910">
              <a:lnSpc>
                <a:spcPct val="100000"/>
              </a:lnSpc>
              <a:spcBef>
                <a:spcPts val="1045"/>
              </a:spcBef>
              <a:buAutoNum type="arabicPeriod"/>
              <a:tabLst>
                <a:tab pos="308610" algn="l"/>
              </a:tabLst>
            </a:pPr>
            <a:r>
              <a:rPr sz="2450" dirty="0">
                <a:latin typeface="Times New Roman"/>
                <a:cs typeface="Times New Roman"/>
              </a:rPr>
              <a:t>Can</a:t>
            </a:r>
            <a:r>
              <a:rPr sz="2450" spc="90"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system</a:t>
            </a:r>
            <a:r>
              <a:rPr sz="2450" spc="95" dirty="0">
                <a:latin typeface="Times New Roman"/>
                <a:cs typeface="Times New Roman"/>
              </a:rPr>
              <a:t> </a:t>
            </a:r>
            <a:r>
              <a:rPr sz="2450" dirty="0">
                <a:latin typeface="Times New Roman"/>
                <a:cs typeface="Times New Roman"/>
              </a:rPr>
              <a:t>of</a:t>
            </a:r>
            <a:r>
              <a:rPr sz="2450" spc="100" dirty="0">
                <a:latin typeface="Times New Roman"/>
                <a:cs typeface="Times New Roman"/>
              </a:rPr>
              <a:t> </a:t>
            </a:r>
            <a:r>
              <a:rPr sz="2450" spc="50" dirty="0">
                <a:latin typeface="Times New Roman"/>
                <a:cs typeface="Times New Roman"/>
              </a:rPr>
              <a:t>P1</a:t>
            </a:r>
            <a:r>
              <a:rPr sz="2450" spc="100" dirty="0">
                <a:latin typeface="Times New Roman"/>
                <a:cs typeface="Times New Roman"/>
              </a:rPr>
              <a:t> </a:t>
            </a:r>
            <a:r>
              <a:rPr sz="2450" dirty="0">
                <a:latin typeface="Times New Roman"/>
                <a:cs typeface="Times New Roman"/>
              </a:rPr>
              <a:t>and</a:t>
            </a:r>
            <a:r>
              <a:rPr sz="2450" spc="100" dirty="0">
                <a:latin typeface="Times New Roman"/>
                <a:cs typeface="Times New Roman"/>
              </a:rPr>
              <a:t> </a:t>
            </a:r>
            <a:r>
              <a:rPr sz="2450" spc="50" dirty="0">
                <a:latin typeface="Times New Roman"/>
                <a:cs typeface="Times New Roman"/>
              </a:rPr>
              <a:t>P2</a:t>
            </a:r>
            <a:r>
              <a:rPr sz="2450" spc="100" dirty="0">
                <a:latin typeface="Times New Roman"/>
                <a:cs typeface="Times New Roman"/>
              </a:rPr>
              <a:t> </a:t>
            </a:r>
            <a:r>
              <a:rPr sz="2450" dirty="0">
                <a:latin typeface="Times New Roman"/>
                <a:cs typeface="Times New Roman"/>
              </a:rPr>
              <a:t>have</a:t>
            </a:r>
            <a:r>
              <a:rPr sz="2450" spc="95" dirty="0">
                <a:latin typeface="Times New Roman"/>
                <a:cs typeface="Times New Roman"/>
              </a:rPr>
              <a:t> </a:t>
            </a:r>
            <a:r>
              <a:rPr sz="2450" dirty="0">
                <a:latin typeface="Times New Roman"/>
                <a:cs typeface="Times New Roman"/>
              </a:rPr>
              <a:t>a</a:t>
            </a:r>
            <a:r>
              <a:rPr sz="2450" spc="100" dirty="0">
                <a:latin typeface="Times New Roman"/>
                <a:cs typeface="Times New Roman"/>
              </a:rPr>
              <a:t> </a:t>
            </a:r>
            <a:r>
              <a:rPr sz="2450" dirty="0">
                <a:latin typeface="Times New Roman"/>
                <a:cs typeface="Times New Roman"/>
              </a:rPr>
              <a:t>mass</a:t>
            </a:r>
            <a:r>
              <a:rPr sz="2450" spc="100" dirty="0">
                <a:latin typeface="Times New Roman"/>
                <a:cs typeface="Times New Roman"/>
              </a:rPr>
              <a:t> </a:t>
            </a:r>
            <a:r>
              <a:rPr sz="2450" spc="-10" dirty="0">
                <a:latin typeface="Times New Roman"/>
                <a:cs typeface="Times New Roman"/>
              </a:rPr>
              <a:t>less</a:t>
            </a:r>
            <a:r>
              <a:rPr sz="2450" spc="95" dirty="0">
                <a:latin typeface="Times New Roman"/>
                <a:cs typeface="Times New Roman"/>
              </a:rPr>
              <a:t> </a:t>
            </a:r>
            <a:r>
              <a:rPr sz="2450" spc="70" dirty="0">
                <a:latin typeface="Times New Roman"/>
                <a:cs typeface="Times New Roman"/>
              </a:rPr>
              <a:t>than</a:t>
            </a:r>
            <a:r>
              <a:rPr sz="2450" spc="100" dirty="0">
                <a:latin typeface="Times New Roman"/>
                <a:cs typeface="Times New Roman"/>
              </a:rPr>
              <a:t> </a:t>
            </a:r>
            <a:r>
              <a:rPr sz="2450" spc="-25" dirty="0">
                <a:latin typeface="Times New Roman"/>
                <a:cs typeface="Times New Roman"/>
              </a:rPr>
              <a:t>2</a:t>
            </a:r>
            <a:r>
              <a:rPr sz="2450" b="0" i="1" spc="-25" dirty="0">
                <a:latin typeface="Bookman Old Style"/>
                <a:cs typeface="Bookman Old Style"/>
              </a:rPr>
              <a:t>m</a:t>
            </a:r>
            <a:r>
              <a:rPr sz="2450" spc="-25" dirty="0">
                <a:latin typeface="Times New Roman"/>
                <a:cs typeface="Times New Roman"/>
              </a:rPr>
              <a:t>?</a:t>
            </a:r>
            <a:endParaRPr sz="2450">
              <a:latin typeface="Times New Roman"/>
              <a:cs typeface="Times New Roman"/>
            </a:endParaRPr>
          </a:p>
          <a:p>
            <a:pPr marL="308610" indent="-295910">
              <a:lnSpc>
                <a:spcPct val="100000"/>
              </a:lnSpc>
              <a:spcBef>
                <a:spcPts val="1045"/>
              </a:spcBef>
              <a:buAutoNum type="arabicPeriod"/>
              <a:tabLst>
                <a:tab pos="308610" algn="l"/>
              </a:tabLst>
            </a:pPr>
            <a:r>
              <a:rPr sz="2450" dirty="0">
                <a:latin typeface="Times New Roman"/>
                <a:cs typeface="Times New Roman"/>
              </a:rPr>
              <a:t>Can</a:t>
            </a:r>
            <a:r>
              <a:rPr sz="2450" spc="110" dirty="0">
                <a:latin typeface="Times New Roman"/>
                <a:cs typeface="Times New Roman"/>
              </a:rPr>
              <a:t> </a:t>
            </a:r>
            <a:r>
              <a:rPr sz="2450" dirty="0">
                <a:latin typeface="Times New Roman"/>
                <a:cs typeface="Times New Roman"/>
              </a:rPr>
              <a:t>the</a:t>
            </a:r>
            <a:r>
              <a:rPr sz="2450" spc="125" dirty="0">
                <a:latin typeface="Times New Roman"/>
                <a:cs typeface="Times New Roman"/>
              </a:rPr>
              <a:t> </a:t>
            </a:r>
            <a:r>
              <a:rPr sz="2450" dirty="0">
                <a:latin typeface="Times New Roman"/>
                <a:cs typeface="Times New Roman"/>
              </a:rPr>
              <a:t>system</a:t>
            </a:r>
            <a:r>
              <a:rPr sz="2450" spc="120" dirty="0">
                <a:latin typeface="Times New Roman"/>
                <a:cs typeface="Times New Roman"/>
              </a:rPr>
              <a:t> </a:t>
            </a:r>
            <a:r>
              <a:rPr sz="2450" dirty="0">
                <a:latin typeface="Times New Roman"/>
                <a:cs typeface="Times New Roman"/>
              </a:rPr>
              <a:t>of</a:t>
            </a:r>
            <a:r>
              <a:rPr sz="2450" spc="125" dirty="0">
                <a:latin typeface="Times New Roman"/>
                <a:cs typeface="Times New Roman"/>
              </a:rPr>
              <a:t> </a:t>
            </a:r>
            <a:r>
              <a:rPr sz="2450" spc="50" dirty="0">
                <a:latin typeface="Times New Roman"/>
                <a:cs typeface="Times New Roman"/>
              </a:rPr>
              <a:t>P1</a:t>
            </a:r>
            <a:r>
              <a:rPr sz="2450" spc="120" dirty="0">
                <a:latin typeface="Times New Roman"/>
                <a:cs typeface="Times New Roman"/>
              </a:rPr>
              <a:t> </a:t>
            </a:r>
            <a:r>
              <a:rPr sz="2450" dirty="0">
                <a:latin typeface="Times New Roman"/>
                <a:cs typeface="Times New Roman"/>
              </a:rPr>
              <a:t>and</a:t>
            </a:r>
            <a:r>
              <a:rPr sz="2450" spc="120" dirty="0">
                <a:latin typeface="Times New Roman"/>
                <a:cs typeface="Times New Roman"/>
              </a:rPr>
              <a:t> </a:t>
            </a:r>
            <a:r>
              <a:rPr sz="2450" dirty="0">
                <a:latin typeface="Times New Roman"/>
                <a:cs typeface="Times New Roman"/>
              </a:rPr>
              <a:t>L</a:t>
            </a:r>
            <a:r>
              <a:rPr sz="2450" spc="125" dirty="0">
                <a:latin typeface="Times New Roman"/>
                <a:cs typeface="Times New Roman"/>
              </a:rPr>
              <a:t> </a:t>
            </a:r>
            <a:r>
              <a:rPr sz="2450" dirty="0">
                <a:latin typeface="Times New Roman"/>
                <a:cs typeface="Times New Roman"/>
              </a:rPr>
              <a:t>have</a:t>
            </a:r>
            <a:r>
              <a:rPr sz="2450" spc="120" dirty="0">
                <a:latin typeface="Times New Roman"/>
                <a:cs typeface="Times New Roman"/>
              </a:rPr>
              <a:t> </a:t>
            </a:r>
            <a:r>
              <a:rPr sz="2450" dirty="0">
                <a:latin typeface="Times New Roman"/>
                <a:cs typeface="Times New Roman"/>
              </a:rPr>
              <a:t>a</a:t>
            </a:r>
            <a:r>
              <a:rPr sz="2450" spc="120" dirty="0">
                <a:latin typeface="Times New Roman"/>
                <a:cs typeface="Times New Roman"/>
              </a:rPr>
              <a:t> </a:t>
            </a:r>
            <a:r>
              <a:rPr sz="2450" dirty="0">
                <a:latin typeface="Times New Roman"/>
                <a:cs typeface="Times New Roman"/>
              </a:rPr>
              <a:t>mass</a:t>
            </a:r>
            <a:r>
              <a:rPr sz="2450" spc="125" dirty="0">
                <a:latin typeface="Times New Roman"/>
                <a:cs typeface="Times New Roman"/>
              </a:rPr>
              <a:t> </a:t>
            </a:r>
            <a:r>
              <a:rPr sz="2450" dirty="0">
                <a:latin typeface="Times New Roman"/>
                <a:cs typeface="Times New Roman"/>
              </a:rPr>
              <a:t>other</a:t>
            </a:r>
            <a:r>
              <a:rPr sz="2450" spc="114" dirty="0">
                <a:latin typeface="Times New Roman"/>
                <a:cs typeface="Times New Roman"/>
              </a:rPr>
              <a:t> </a:t>
            </a:r>
            <a:r>
              <a:rPr sz="2450" spc="70" dirty="0">
                <a:latin typeface="Times New Roman"/>
                <a:cs typeface="Times New Roman"/>
              </a:rPr>
              <a:t>than</a:t>
            </a:r>
            <a:r>
              <a:rPr sz="2450" spc="130" dirty="0">
                <a:latin typeface="Times New Roman"/>
                <a:cs typeface="Times New Roman"/>
              </a:rPr>
              <a:t> </a:t>
            </a:r>
            <a:r>
              <a:rPr sz="2450" b="0" i="1" spc="-25" dirty="0">
                <a:latin typeface="Bookman Old Style"/>
                <a:cs typeface="Bookman Old Style"/>
              </a:rPr>
              <a:t>m</a:t>
            </a:r>
            <a:r>
              <a:rPr sz="2450" spc="-25" dirty="0">
                <a:latin typeface="Times New Roman"/>
                <a:cs typeface="Times New Roman"/>
              </a:rPr>
              <a:t>?</a:t>
            </a:r>
            <a:endParaRPr sz="2450">
              <a:latin typeface="Times New Roman"/>
              <a:cs typeface="Times New Roman"/>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390900" algn="l"/>
              </a:tabLst>
            </a:pPr>
            <a:r>
              <a:rPr sz="1200" spc="-10" dirty="0">
                <a:latin typeface="Times New Roman"/>
                <a:cs typeface="Times New Roman"/>
              </a:rPr>
              <a:t>ConcepTest</a:t>
            </a:r>
            <a:r>
              <a:rPr sz="1200" dirty="0">
                <a:latin typeface="Times New Roman"/>
                <a:cs typeface="Times New Roman"/>
              </a:rPr>
              <a:t>	2.3.</a:t>
            </a:r>
            <a:r>
              <a:rPr sz="1200" spc="215" dirty="0">
                <a:latin typeface="Times New Roman"/>
                <a:cs typeface="Times New Roman"/>
              </a:rPr>
              <a:t>  </a:t>
            </a:r>
            <a:r>
              <a:rPr sz="1200" dirty="0">
                <a:latin typeface="Times New Roman"/>
                <a:cs typeface="Times New Roman"/>
              </a:rPr>
              <a:t>MASS</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ENERGY</a:t>
            </a:r>
            <a:r>
              <a:rPr sz="1200" spc="13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spc="50" dirty="0">
                <a:latin typeface="Times New Roman"/>
                <a:cs typeface="Times New Roman"/>
              </a:rPr>
              <a:t>SPEED</a:t>
            </a:r>
            <a:r>
              <a:rPr sz="1200" spc="140" dirty="0">
                <a:latin typeface="Times New Roman"/>
                <a:cs typeface="Times New Roman"/>
              </a:rPr>
              <a:t> </a:t>
            </a:r>
            <a:r>
              <a:rPr sz="1200" spc="65" dirty="0">
                <a:latin typeface="Times New Roman"/>
                <a:cs typeface="Times New Roman"/>
              </a:rPr>
              <a:t>OF</a:t>
            </a:r>
            <a:r>
              <a:rPr sz="1200" spc="140" dirty="0">
                <a:latin typeface="Times New Roman"/>
                <a:cs typeface="Times New Roman"/>
              </a:rPr>
              <a:t> </a:t>
            </a:r>
            <a:r>
              <a:rPr sz="1200" dirty="0">
                <a:latin typeface="Times New Roman"/>
                <a:cs typeface="Times New Roman"/>
              </a:rPr>
              <a:t>LIGHT</a:t>
            </a:r>
            <a:r>
              <a:rPr sz="1200" spc="140" dirty="0">
                <a:latin typeface="Times New Roman"/>
                <a:cs typeface="Times New Roman"/>
              </a:rPr>
              <a:t> </a:t>
            </a:r>
            <a:r>
              <a:rPr sz="1200" spc="-10" dirty="0">
                <a:latin typeface="Times New Roman"/>
                <a:cs typeface="Times New Roman"/>
              </a:rPr>
              <a:t>SQUARED)</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403225"/>
          </a:xfrm>
          <a:prstGeom prst="rect">
            <a:avLst/>
          </a:prstGeom>
        </p:spPr>
        <p:txBody>
          <a:bodyPr vert="horz" wrap="square" lIns="0" tIns="15875" rIns="0" bIns="0" rtlCol="0">
            <a:spAutoFit/>
          </a:bodyPr>
          <a:lstStyle/>
          <a:p>
            <a:pPr marL="12700">
              <a:lnSpc>
                <a:spcPct val="100000"/>
              </a:lnSpc>
              <a:spcBef>
                <a:spcPts val="125"/>
              </a:spcBef>
            </a:pPr>
            <a:r>
              <a:rPr spc="50" dirty="0"/>
              <a:t>P1</a:t>
            </a:r>
            <a:r>
              <a:rPr spc="-5" dirty="0"/>
              <a:t> </a:t>
            </a:r>
            <a:r>
              <a:rPr dirty="0"/>
              <a:t>and</a:t>
            </a:r>
            <a:r>
              <a:rPr spc="-5" dirty="0"/>
              <a:t> </a:t>
            </a:r>
            <a:r>
              <a:rPr spc="50" dirty="0"/>
              <a:t>P2</a:t>
            </a:r>
            <a:r>
              <a:rPr dirty="0"/>
              <a:t> are</a:t>
            </a:r>
            <a:r>
              <a:rPr spc="-5" dirty="0"/>
              <a:t> </a:t>
            </a:r>
            <a:r>
              <a:rPr dirty="0"/>
              <a:t>fundamental particles</a:t>
            </a:r>
            <a:r>
              <a:rPr spc="-10" dirty="0"/>
              <a:t> </a:t>
            </a:r>
            <a:r>
              <a:rPr spc="-80" dirty="0"/>
              <a:t>of</a:t>
            </a:r>
            <a:r>
              <a:rPr spc="-5" dirty="0"/>
              <a:t> </a:t>
            </a:r>
            <a:r>
              <a:rPr dirty="0"/>
              <a:t>mass</a:t>
            </a:r>
            <a:r>
              <a:rPr spc="-10" dirty="0"/>
              <a:t> </a:t>
            </a:r>
            <a:r>
              <a:rPr b="0" i="1" dirty="0">
                <a:latin typeface="Bookman Old Style"/>
                <a:cs typeface="Bookman Old Style"/>
              </a:rPr>
              <a:t>m</a:t>
            </a:r>
            <a:r>
              <a:rPr b="0" i="1" spc="-130" dirty="0">
                <a:latin typeface="Bookman Old Style"/>
                <a:cs typeface="Bookman Old Style"/>
              </a:rPr>
              <a:t> </a:t>
            </a:r>
            <a:r>
              <a:rPr dirty="0"/>
              <a:t>and L</a:t>
            </a:r>
            <a:r>
              <a:rPr spc="-5" dirty="0"/>
              <a:t> </a:t>
            </a:r>
            <a:r>
              <a:rPr dirty="0"/>
              <a:t>is</a:t>
            </a:r>
            <a:r>
              <a:rPr spc="-5" dirty="0"/>
              <a:t> </a:t>
            </a:r>
            <a:r>
              <a:rPr dirty="0"/>
              <a:t>a </a:t>
            </a:r>
            <a:r>
              <a:rPr spc="-10" dirty="0"/>
              <a:t>photon.</a:t>
            </a:r>
          </a:p>
        </p:txBody>
      </p:sp>
      <p:sp>
        <p:nvSpPr>
          <p:cNvPr id="5" name="object 5"/>
          <p:cNvSpPr txBox="1"/>
          <p:nvPr/>
        </p:nvSpPr>
        <p:spPr>
          <a:xfrm>
            <a:off x="793191" y="1599201"/>
            <a:ext cx="8182609" cy="5339715"/>
          </a:xfrm>
          <a:prstGeom prst="rect">
            <a:avLst/>
          </a:prstGeom>
        </p:spPr>
        <p:txBody>
          <a:bodyPr vert="horz" wrap="square" lIns="0" tIns="207645" rIns="0" bIns="0" rtlCol="0">
            <a:spAutoFit/>
          </a:bodyPr>
          <a:lstStyle/>
          <a:p>
            <a:pPr marL="308610" indent="-295910" algn="just">
              <a:lnSpc>
                <a:spcPct val="100000"/>
              </a:lnSpc>
              <a:spcBef>
                <a:spcPts val="1635"/>
              </a:spcBef>
              <a:buAutoNum type="arabicPeriod"/>
              <a:tabLst>
                <a:tab pos="308610" algn="l"/>
              </a:tabLst>
            </a:pPr>
            <a:r>
              <a:rPr sz="2450" dirty="0">
                <a:latin typeface="Times New Roman"/>
                <a:cs typeface="Times New Roman"/>
              </a:rPr>
              <a:t>Can</a:t>
            </a:r>
            <a:r>
              <a:rPr sz="2450" spc="114" dirty="0">
                <a:latin typeface="Times New Roman"/>
                <a:cs typeface="Times New Roman"/>
              </a:rPr>
              <a:t> </a:t>
            </a:r>
            <a:r>
              <a:rPr sz="2450" dirty="0">
                <a:latin typeface="Times New Roman"/>
                <a:cs typeface="Times New Roman"/>
              </a:rPr>
              <a:t>the</a:t>
            </a:r>
            <a:r>
              <a:rPr sz="2450" spc="125" dirty="0">
                <a:latin typeface="Times New Roman"/>
                <a:cs typeface="Times New Roman"/>
              </a:rPr>
              <a:t> </a:t>
            </a:r>
            <a:r>
              <a:rPr sz="2450" dirty="0">
                <a:latin typeface="Times New Roman"/>
                <a:cs typeface="Times New Roman"/>
              </a:rPr>
              <a:t>system</a:t>
            </a:r>
            <a:r>
              <a:rPr sz="2450" spc="125" dirty="0">
                <a:latin typeface="Times New Roman"/>
                <a:cs typeface="Times New Roman"/>
              </a:rPr>
              <a:t> </a:t>
            </a:r>
            <a:r>
              <a:rPr sz="2450" dirty="0">
                <a:latin typeface="Times New Roman"/>
                <a:cs typeface="Times New Roman"/>
              </a:rPr>
              <a:t>of</a:t>
            </a:r>
            <a:r>
              <a:rPr sz="2450" spc="130" dirty="0">
                <a:latin typeface="Times New Roman"/>
                <a:cs typeface="Times New Roman"/>
              </a:rPr>
              <a:t> </a:t>
            </a:r>
            <a:r>
              <a:rPr sz="2450" spc="50" dirty="0">
                <a:latin typeface="Times New Roman"/>
                <a:cs typeface="Times New Roman"/>
              </a:rPr>
              <a:t>P1</a:t>
            </a:r>
            <a:r>
              <a:rPr sz="2450" spc="125" dirty="0">
                <a:latin typeface="Times New Roman"/>
                <a:cs typeface="Times New Roman"/>
              </a:rPr>
              <a:t> </a:t>
            </a:r>
            <a:r>
              <a:rPr sz="2450" dirty="0">
                <a:latin typeface="Times New Roman"/>
                <a:cs typeface="Times New Roman"/>
              </a:rPr>
              <a:t>and</a:t>
            </a:r>
            <a:r>
              <a:rPr sz="2450" spc="125" dirty="0">
                <a:latin typeface="Times New Roman"/>
                <a:cs typeface="Times New Roman"/>
              </a:rPr>
              <a:t> </a:t>
            </a:r>
            <a:r>
              <a:rPr sz="2450" spc="50" dirty="0">
                <a:latin typeface="Times New Roman"/>
                <a:cs typeface="Times New Roman"/>
              </a:rPr>
              <a:t>P2</a:t>
            </a:r>
            <a:r>
              <a:rPr sz="2450" spc="125" dirty="0">
                <a:latin typeface="Times New Roman"/>
                <a:cs typeface="Times New Roman"/>
              </a:rPr>
              <a:t> </a:t>
            </a:r>
            <a:r>
              <a:rPr sz="2450" dirty="0">
                <a:latin typeface="Times New Roman"/>
                <a:cs typeface="Times New Roman"/>
              </a:rPr>
              <a:t>have</a:t>
            </a:r>
            <a:r>
              <a:rPr sz="2450" spc="125" dirty="0">
                <a:latin typeface="Times New Roman"/>
                <a:cs typeface="Times New Roman"/>
              </a:rPr>
              <a:t> </a:t>
            </a:r>
            <a:r>
              <a:rPr sz="2450" dirty="0">
                <a:latin typeface="Times New Roman"/>
                <a:cs typeface="Times New Roman"/>
              </a:rPr>
              <a:t>a</a:t>
            </a:r>
            <a:r>
              <a:rPr sz="2450" spc="125" dirty="0">
                <a:latin typeface="Times New Roman"/>
                <a:cs typeface="Times New Roman"/>
              </a:rPr>
              <a:t> </a:t>
            </a:r>
            <a:r>
              <a:rPr sz="2450" dirty="0">
                <a:latin typeface="Times New Roman"/>
                <a:cs typeface="Times New Roman"/>
              </a:rPr>
              <a:t>mass</a:t>
            </a:r>
            <a:r>
              <a:rPr sz="2450" spc="125" dirty="0">
                <a:latin typeface="Times New Roman"/>
                <a:cs typeface="Times New Roman"/>
              </a:rPr>
              <a:t> </a:t>
            </a:r>
            <a:r>
              <a:rPr sz="2450" dirty="0">
                <a:latin typeface="Times New Roman"/>
                <a:cs typeface="Times New Roman"/>
              </a:rPr>
              <a:t>greater</a:t>
            </a:r>
            <a:r>
              <a:rPr sz="2450" spc="130" dirty="0">
                <a:latin typeface="Times New Roman"/>
                <a:cs typeface="Times New Roman"/>
              </a:rPr>
              <a:t> </a:t>
            </a:r>
            <a:r>
              <a:rPr sz="2450" spc="70" dirty="0">
                <a:latin typeface="Times New Roman"/>
                <a:cs typeface="Times New Roman"/>
              </a:rPr>
              <a:t>than</a:t>
            </a:r>
            <a:r>
              <a:rPr sz="2450" spc="125" dirty="0">
                <a:latin typeface="Times New Roman"/>
                <a:cs typeface="Times New Roman"/>
              </a:rPr>
              <a:t> </a:t>
            </a:r>
            <a:r>
              <a:rPr sz="2450" spc="-25" dirty="0">
                <a:latin typeface="Times New Roman"/>
                <a:cs typeface="Times New Roman"/>
              </a:rPr>
              <a:t>2</a:t>
            </a:r>
            <a:r>
              <a:rPr sz="2450" b="0" i="1" spc="-25" dirty="0">
                <a:latin typeface="Bookman Old Style"/>
                <a:cs typeface="Bookman Old Style"/>
              </a:rPr>
              <a:t>m</a:t>
            </a:r>
            <a:r>
              <a:rPr sz="2450" spc="-25" dirty="0">
                <a:latin typeface="Times New Roman"/>
                <a:cs typeface="Times New Roman"/>
              </a:rPr>
              <a:t>?</a:t>
            </a:r>
            <a:endParaRPr sz="2450">
              <a:latin typeface="Times New Roman"/>
              <a:cs typeface="Times New Roman"/>
            </a:endParaRPr>
          </a:p>
          <a:p>
            <a:pPr marL="298450" algn="just">
              <a:lnSpc>
                <a:spcPct val="100000"/>
              </a:lnSpc>
              <a:spcBef>
                <a:spcPts val="1545"/>
              </a:spcBef>
            </a:pPr>
            <a:r>
              <a:rPr sz="2450" b="1" spc="-25" dirty="0">
                <a:latin typeface="Georgia"/>
                <a:cs typeface="Georgia"/>
              </a:rPr>
              <a:t>Solution:</a:t>
            </a:r>
            <a:r>
              <a:rPr sz="2450" b="1" spc="200" dirty="0">
                <a:latin typeface="Georgia"/>
                <a:cs typeface="Georgia"/>
              </a:rPr>
              <a:t>  </a:t>
            </a:r>
            <a:r>
              <a:rPr sz="2450" spc="-105" dirty="0">
                <a:latin typeface="Times New Roman"/>
                <a:cs typeface="Times New Roman"/>
              </a:rPr>
              <a:t>Yes,</a:t>
            </a:r>
            <a:r>
              <a:rPr sz="2450" spc="-45" dirty="0">
                <a:latin typeface="Times New Roman"/>
                <a:cs typeface="Times New Roman"/>
              </a:rPr>
              <a:t> </a:t>
            </a:r>
            <a:r>
              <a:rPr sz="2450" spc="-105" dirty="0">
                <a:latin typeface="Times New Roman"/>
                <a:cs typeface="Times New Roman"/>
              </a:rPr>
              <a:t>if</a:t>
            </a:r>
            <a:r>
              <a:rPr sz="2450" spc="-100" dirty="0">
                <a:latin typeface="Times New Roman"/>
                <a:cs typeface="Times New Roman"/>
              </a:rPr>
              <a:t> </a:t>
            </a:r>
            <a:r>
              <a:rPr sz="2450" spc="50" dirty="0">
                <a:latin typeface="Times New Roman"/>
                <a:cs typeface="Times New Roman"/>
              </a:rPr>
              <a:t>P1</a:t>
            </a:r>
            <a:r>
              <a:rPr sz="2450" spc="-120" dirty="0">
                <a:latin typeface="Times New Roman"/>
                <a:cs typeface="Times New Roman"/>
              </a:rPr>
              <a:t> </a:t>
            </a:r>
            <a:r>
              <a:rPr sz="2450" dirty="0">
                <a:latin typeface="Times New Roman"/>
                <a:cs typeface="Times New Roman"/>
              </a:rPr>
              <a:t>and</a:t>
            </a:r>
            <a:r>
              <a:rPr sz="2450" spc="-120" dirty="0">
                <a:latin typeface="Times New Roman"/>
                <a:cs typeface="Times New Roman"/>
              </a:rPr>
              <a:t> </a:t>
            </a:r>
            <a:r>
              <a:rPr sz="2450" spc="50" dirty="0">
                <a:latin typeface="Times New Roman"/>
                <a:cs typeface="Times New Roman"/>
              </a:rPr>
              <a:t>P2</a:t>
            </a:r>
            <a:r>
              <a:rPr sz="2450" spc="-125" dirty="0">
                <a:latin typeface="Times New Roman"/>
                <a:cs typeface="Times New Roman"/>
              </a:rPr>
              <a:t> </a:t>
            </a:r>
            <a:r>
              <a:rPr sz="2450" dirty="0">
                <a:latin typeface="Times New Roman"/>
                <a:cs typeface="Times New Roman"/>
              </a:rPr>
              <a:t>are</a:t>
            </a:r>
            <a:r>
              <a:rPr sz="2450" spc="-120" dirty="0">
                <a:latin typeface="Times New Roman"/>
                <a:cs typeface="Times New Roman"/>
              </a:rPr>
              <a:t> </a:t>
            </a:r>
            <a:r>
              <a:rPr sz="2450" spc="-55" dirty="0">
                <a:latin typeface="Times New Roman"/>
                <a:cs typeface="Times New Roman"/>
              </a:rPr>
              <a:t>moving</a:t>
            </a:r>
            <a:r>
              <a:rPr sz="2450" spc="-100" dirty="0">
                <a:latin typeface="Times New Roman"/>
                <a:cs typeface="Times New Roman"/>
              </a:rPr>
              <a:t> </a:t>
            </a:r>
            <a:r>
              <a:rPr sz="2450" spc="-10" dirty="0">
                <a:latin typeface="Times New Roman"/>
                <a:cs typeface="Times New Roman"/>
              </a:rPr>
              <a:t>relative</a:t>
            </a:r>
            <a:r>
              <a:rPr sz="2450" spc="-120" dirty="0">
                <a:latin typeface="Times New Roman"/>
                <a:cs typeface="Times New Roman"/>
              </a:rPr>
              <a:t> </a:t>
            </a:r>
            <a:r>
              <a:rPr sz="2450" dirty="0">
                <a:latin typeface="Times New Roman"/>
                <a:cs typeface="Times New Roman"/>
              </a:rPr>
              <a:t>to</a:t>
            </a:r>
            <a:r>
              <a:rPr sz="2450" spc="-120" dirty="0">
                <a:latin typeface="Times New Roman"/>
                <a:cs typeface="Times New Roman"/>
              </a:rPr>
              <a:t> </a:t>
            </a:r>
            <a:r>
              <a:rPr sz="2450" spc="-35" dirty="0">
                <a:latin typeface="Times New Roman"/>
                <a:cs typeface="Times New Roman"/>
              </a:rPr>
              <a:t>each</a:t>
            </a:r>
            <a:r>
              <a:rPr sz="2450" spc="-120" dirty="0">
                <a:latin typeface="Times New Roman"/>
                <a:cs typeface="Times New Roman"/>
              </a:rPr>
              <a:t> </a:t>
            </a:r>
            <a:r>
              <a:rPr sz="2450" spc="-10" dirty="0">
                <a:latin typeface="Times New Roman"/>
                <a:cs typeface="Times New Roman"/>
              </a:rPr>
              <a:t>other.</a:t>
            </a:r>
            <a:endParaRPr sz="2450">
              <a:latin typeface="Times New Roman"/>
              <a:cs typeface="Times New Roman"/>
            </a:endParaRPr>
          </a:p>
          <a:p>
            <a:pPr marL="308610" indent="-295910" algn="just">
              <a:lnSpc>
                <a:spcPct val="100000"/>
              </a:lnSpc>
              <a:spcBef>
                <a:spcPts val="1540"/>
              </a:spcBef>
              <a:buAutoNum type="arabicPeriod" startAt="2"/>
              <a:tabLst>
                <a:tab pos="308610" algn="l"/>
              </a:tabLst>
            </a:pPr>
            <a:r>
              <a:rPr sz="2450" dirty="0">
                <a:latin typeface="Times New Roman"/>
                <a:cs typeface="Times New Roman"/>
              </a:rPr>
              <a:t>Can</a:t>
            </a:r>
            <a:r>
              <a:rPr sz="2450" spc="90"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system</a:t>
            </a:r>
            <a:r>
              <a:rPr sz="2450" spc="95" dirty="0">
                <a:latin typeface="Times New Roman"/>
                <a:cs typeface="Times New Roman"/>
              </a:rPr>
              <a:t> </a:t>
            </a:r>
            <a:r>
              <a:rPr sz="2450" dirty="0">
                <a:latin typeface="Times New Roman"/>
                <a:cs typeface="Times New Roman"/>
              </a:rPr>
              <a:t>of</a:t>
            </a:r>
            <a:r>
              <a:rPr sz="2450" spc="100" dirty="0">
                <a:latin typeface="Times New Roman"/>
                <a:cs typeface="Times New Roman"/>
              </a:rPr>
              <a:t> </a:t>
            </a:r>
            <a:r>
              <a:rPr sz="2450" spc="50" dirty="0">
                <a:latin typeface="Times New Roman"/>
                <a:cs typeface="Times New Roman"/>
              </a:rPr>
              <a:t>P1</a:t>
            </a:r>
            <a:r>
              <a:rPr sz="2450" spc="100" dirty="0">
                <a:latin typeface="Times New Roman"/>
                <a:cs typeface="Times New Roman"/>
              </a:rPr>
              <a:t> </a:t>
            </a:r>
            <a:r>
              <a:rPr sz="2450" dirty="0">
                <a:latin typeface="Times New Roman"/>
                <a:cs typeface="Times New Roman"/>
              </a:rPr>
              <a:t>and</a:t>
            </a:r>
            <a:r>
              <a:rPr sz="2450" spc="100" dirty="0">
                <a:latin typeface="Times New Roman"/>
                <a:cs typeface="Times New Roman"/>
              </a:rPr>
              <a:t> </a:t>
            </a:r>
            <a:r>
              <a:rPr sz="2450" spc="50" dirty="0">
                <a:latin typeface="Times New Roman"/>
                <a:cs typeface="Times New Roman"/>
              </a:rPr>
              <a:t>P2</a:t>
            </a:r>
            <a:r>
              <a:rPr sz="2450" spc="100" dirty="0">
                <a:latin typeface="Times New Roman"/>
                <a:cs typeface="Times New Roman"/>
              </a:rPr>
              <a:t> </a:t>
            </a:r>
            <a:r>
              <a:rPr sz="2450" dirty="0">
                <a:latin typeface="Times New Roman"/>
                <a:cs typeface="Times New Roman"/>
              </a:rPr>
              <a:t>have</a:t>
            </a:r>
            <a:r>
              <a:rPr sz="2450" spc="95" dirty="0">
                <a:latin typeface="Times New Roman"/>
                <a:cs typeface="Times New Roman"/>
              </a:rPr>
              <a:t> </a:t>
            </a:r>
            <a:r>
              <a:rPr sz="2450" dirty="0">
                <a:latin typeface="Times New Roman"/>
                <a:cs typeface="Times New Roman"/>
              </a:rPr>
              <a:t>a</a:t>
            </a:r>
            <a:r>
              <a:rPr sz="2450" spc="100" dirty="0">
                <a:latin typeface="Times New Roman"/>
                <a:cs typeface="Times New Roman"/>
              </a:rPr>
              <a:t> </a:t>
            </a:r>
            <a:r>
              <a:rPr sz="2450" dirty="0">
                <a:latin typeface="Times New Roman"/>
                <a:cs typeface="Times New Roman"/>
              </a:rPr>
              <a:t>mass</a:t>
            </a:r>
            <a:r>
              <a:rPr sz="2450" spc="100" dirty="0">
                <a:latin typeface="Times New Roman"/>
                <a:cs typeface="Times New Roman"/>
              </a:rPr>
              <a:t> </a:t>
            </a:r>
            <a:r>
              <a:rPr sz="2450" spc="-10" dirty="0">
                <a:latin typeface="Times New Roman"/>
                <a:cs typeface="Times New Roman"/>
              </a:rPr>
              <a:t>less</a:t>
            </a:r>
            <a:r>
              <a:rPr sz="2450" spc="95" dirty="0">
                <a:latin typeface="Times New Roman"/>
                <a:cs typeface="Times New Roman"/>
              </a:rPr>
              <a:t> </a:t>
            </a:r>
            <a:r>
              <a:rPr sz="2450" spc="70" dirty="0">
                <a:latin typeface="Times New Roman"/>
                <a:cs typeface="Times New Roman"/>
              </a:rPr>
              <a:t>than</a:t>
            </a:r>
            <a:r>
              <a:rPr sz="2450" spc="100" dirty="0">
                <a:latin typeface="Times New Roman"/>
                <a:cs typeface="Times New Roman"/>
              </a:rPr>
              <a:t> </a:t>
            </a:r>
            <a:r>
              <a:rPr sz="2450" spc="-25" dirty="0">
                <a:latin typeface="Times New Roman"/>
                <a:cs typeface="Times New Roman"/>
              </a:rPr>
              <a:t>2</a:t>
            </a:r>
            <a:r>
              <a:rPr sz="2450" b="0" i="1" spc="-25" dirty="0">
                <a:latin typeface="Bookman Old Style"/>
                <a:cs typeface="Bookman Old Style"/>
              </a:rPr>
              <a:t>m</a:t>
            </a:r>
            <a:r>
              <a:rPr sz="2450" spc="-25" dirty="0">
                <a:latin typeface="Times New Roman"/>
                <a:cs typeface="Times New Roman"/>
              </a:rPr>
              <a:t>?</a:t>
            </a:r>
            <a:endParaRPr sz="2450">
              <a:latin typeface="Times New Roman"/>
              <a:cs typeface="Times New Roman"/>
            </a:endParaRPr>
          </a:p>
          <a:p>
            <a:pPr marL="309880" marR="5080" indent="-11430" algn="just">
              <a:lnSpc>
                <a:spcPct val="101699"/>
              </a:lnSpc>
              <a:spcBef>
                <a:spcPts val="1495"/>
              </a:spcBef>
            </a:pPr>
            <a:r>
              <a:rPr sz="2450" b="1" dirty="0">
                <a:latin typeface="Georgia"/>
                <a:cs typeface="Georgia"/>
              </a:rPr>
              <a:t>Solution:</a:t>
            </a:r>
            <a:r>
              <a:rPr sz="2450" b="1" spc="100" dirty="0">
                <a:latin typeface="Georgia"/>
                <a:cs typeface="Georgia"/>
              </a:rPr>
              <a:t>  </a:t>
            </a:r>
            <a:r>
              <a:rPr sz="2450" spc="-25" dirty="0">
                <a:latin typeface="Times New Roman"/>
                <a:cs typeface="Times New Roman"/>
              </a:rPr>
              <a:t>Yes,</a:t>
            </a:r>
            <a:r>
              <a:rPr sz="2450" spc="35" dirty="0">
                <a:latin typeface="Times New Roman"/>
                <a:cs typeface="Times New Roman"/>
              </a:rPr>
              <a:t> </a:t>
            </a:r>
            <a:r>
              <a:rPr sz="2450" dirty="0">
                <a:latin typeface="Times New Roman"/>
                <a:cs typeface="Times New Roman"/>
              </a:rPr>
              <a:t>if</a:t>
            </a:r>
            <a:r>
              <a:rPr sz="2450" spc="30" dirty="0">
                <a:latin typeface="Times New Roman"/>
                <a:cs typeface="Times New Roman"/>
              </a:rPr>
              <a:t> </a:t>
            </a:r>
            <a:r>
              <a:rPr sz="2450" dirty="0">
                <a:latin typeface="Times New Roman"/>
                <a:cs typeface="Times New Roman"/>
              </a:rPr>
              <a:t>they</a:t>
            </a:r>
            <a:r>
              <a:rPr sz="2450" spc="25" dirty="0">
                <a:latin typeface="Times New Roman"/>
                <a:cs typeface="Times New Roman"/>
              </a:rPr>
              <a:t> </a:t>
            </a:r>
            <a:r>
              <a:rPr sz="2450" dirty="0">
                <a:latin typeface="Times New Roman"/>
                <a:cs typeface="Times New Roman"/>
              </a:rPr>
              <a:t>have</a:t>
            </a:r>
            <a:r>
              <a:rPr sz="2450" spc="30" dirty="0">
                <a:latin typeface="Times New Roman"/>
                <a:cs typeface="Times New Roman"/>
              </a:rPr>
              <a:t> </a:t>
            </a:r>
            <a:r>
              <a:rPr sz="2450" dirty="0">
                <a:latin typeface="Times New Roman"/>
                <a:cs typeface="Times New Roman"/>
              </a:rPr>
              <a:t>a</a:t>
            </a:r>
            <a:r>
              <a:rPr sz="2450" spc="30" dirty="0">
                <a:latin typeface="Times New Roman"/>
                <a:cs typeface="Times New Roman"/>
              </a:rPr>
              <a:t> </a:t>
            </a:r>
            <a:r>
              <a:rPr sz="2450" dirty="0">
                <a:latin typeface="Times New Roman"/>
                <a:cs typeface="Times New Roman"/>
              </a:rPr>
              <a:t>negative</a:t>
            </a:r>
            <a:r>
              <a:rPr sz="2450" spc="20" dirty="0">
                <a:latin typeface="Times New Roman"/>
                <a:cs typeface="Times New Roman"/>
              </a:rPr>
              <a:t> </a:t>
            </a:r>
            <a:r>
              <a:rPr sz="2450" dirty="0">
                <a:latin typeface="Times New Roman"/>
                <a:cs typeface="Times New Roman"/>
              </a:rPr>
              <a:t>potential</a:t>
            </a:r>
            <a:r>
              <a:rPr sz="2450" spc="30" dirty="0">
                <a:latin typeface="Times New Roman"/>
                <a:cs typeface="Times New Roman"/>
              </a:rPr>
              <a:t> </a:t>
            </a:r>
            <a:r>
              <a:rPr sz="2450" dirty="0">
                <a:latin typeface="Times New Roman"/>
                <a:cs typeface="Times New Roman"/>
              </a:rPr>
              <a:t>energy.</a:t>
            </a:r>
            <a:r>
              <a:rPr sz="2450" spc="310" dirty="0">
                <a:latin typeface="Times New Roman"/>
                <a:cs typeface="Times New Roman"/>
              </a:rPr>
              <a:t> </a:t>
            </a:r>
            <a:r>
              <a:rPr sz="2450" spc="-25" dirty="0">
                <a:latin typeface="Times New Roman"/>
                <a:cs typeface="Times New Roman"/>
              </a:rPr>
              <a:t>For </a:t>
            </a:r>
            <a:r>
              <a:rPr sz="2450" dirty="0">
                <a:latin typeface="Times New Roman"/>
                <a:cs typeface="Times New Roman"/>
              </a:rPr>
              <a:t>example,</a:t>
            </a:r>
            <a:r>
              <a:rPr sz="2450" spc="75" dirty="0">
                <a:latin typeface="Times New Roman"/>
                <a:cs typeface="Times New Roman"/>
              </a:rPr>
              <a:t> </a:t>
            </a:r>
            <a:r>
              <a:rPr sz="2450" dirty="0">
                <a:latin typeface="Times New Roman"/>
                <a:cs typeface="Times New Roman"/>
              </a:rPr>
              <a:t>a</a:t>
            </a:r>
            <a:r>
              <a:rPr sz="2450" spc="75" dirty="0">
                <a:latin typeface="Times New Roman"/>
                <a:cs typeface="Times New Roman"/>
              </a:rPr>
              <a:t> </a:t>
            </a:r>
            <a:r>
              <a:rPr sz="2450" dirty="0">
                <a:latin typeface="Times New Roman"/>
                <a:cs typeface="Times New Roman"/>
              </a:rPr>
              <a:t>helium</a:t>
            </a:r>
            <a:r>
              <a:rPr sz="2450" spc="70" dirty="0">
                <a:latin typeface="Times New Roman"/>
                <a:cs typeface="Times New Roman"/>
              </a:rPr>
              <a:t> </a:t>
            </a:r>
            <a:r>
              <a:rPr sz="2450" spc="-10" dirty="0">
                <a:latin typeface="Times New Roman"/>
                <a:cs typeface="Times New Roman"/>
              </a:rPr>
              <a:t>nucleus</a:t>
            </a:r>
            <a:r>
              <a:rPr sz="2450" spc="70" dirty="0">
                <a:latin typeface="Times New Roman"/>
                <a:cs typeface="Times New Roman"/>
              </a:rPr>
              <a:t> </a:t>
            </a:r>
            <a:r>
              <a:rPr sz="2450" dirty="0">
                <a:latin typeface="Times New Roman"/>
                <a:cs typeface="Times New Roman"/>
              </a:rPr>
              <a:t>has</a:t>
            </a:r>
            <a:r>
              <a:rPr sz="2450" spc="70" dirty="0">
                <a:latin typeface="Times New Roman"/>
                <a:cs typeface="Times New Roman"/>
              </a:rPr>
              <a:t> </a:t>
            </a:r>
            <a:r>
              <a:rPr sz="2450" dirty="0">
                <a:latin typeface="Times New Roman"/>
                <a:cs typeface="Times New Roman"/>
              </a:rPr>
              <a:t>a</a:t>
            </a:r>
            <a:r>
              <a:rPr sz="2450" spc="75" dirty="0">
                <a:latin typeface="Times New Roman"/>
                <a:cs typeface="Times New Roman"/>
              </a:rPr>
              <a:t> </a:t>
            </a:r>
            <a:r>
              <a:rPr sz="2450" dirty="0">
                <a:latin typeface="Times New Roman"/>
                <a:cs typeface="Times New Roman"/>
              </a:rPr>
              <a:t>smaller</a:t>
            </a:r>
            <a:r>
              <a:rPr sz="2450" spc="70" dirty="0">
                <a:latin typeface="Times New Roman"/>
                <a:cs typeface="Times New Roman"/>
              </a:rPr>
              <a:t> </a:t>
            </a:r>
            <a:r>
              <a:rPr sz="2450" dirty="0">
                <a:latin typeface="Times New Roman"/>
                <a:cs typeface="Times New Roman"/>
              </a:rPr>
              <a:t>mass</a:t>
            </a:r>
            <a:r>
              <a:rPr sz="2450" spc="65" dirty="0">
                <a:latin typeface="Times New Roman"/>
                <a:cs typeface="Times New Roman"/>
              </a:rPr>
              <a:t> </a:t>
            </a:r>
            <a:r>
              <a:rPr sz="2450" spc="70" dirty="0">
                <a:latin typeface="Times New Roman"/>
                <a:cs typeface="Times New Roman"/>
              </a:rPr>
              <a:t>than</a:t>
            </a:r>
            <a:r>
              <a:rPr sz="2450" spc="75" dirty="0">
                <a:latin typeface="Times New Roman"/>
                <a:cs typeface="Times New Roman"/>
              </a:rPr>
              <a:t> </a:t>
            </a:r>
            <a:r>
              <a:rPr sz="2450" dirty="0">
                <a:latin typeface="Times New Roman"/>
                <a:cs typeface="Times New Roman"/>
              </a:rPr>
              <a:t>the</a:t>
            </a:r>
            <a:r>
              <a:rPr sz="2450" spc="70" dirty="0">
                <a:latin typeface="Times New Roman"/>
                <a:cs typeface="Times New Roman"/>
              </a:rPr>
              <a:t> </a:t>
            </a:r>
            <a:r>
              <a:rPr sz="2450" dirty="0">
                <a:latin typeface="Times New Roman"/>
                <a:cs typeface="Times New Roman"/>
              </a:rPr>
              <a:t>sum</a:t>
            </a:r>
            <a:r>
              <a:rPr sz="2450" spc="70" dirty="0">
                <a:latin typeface="Times New Roman"/>
                <a:cs typeface="Times New Roman"/>
              </a:rPr>
              <a:t> </a:t>
            </a:r>
            <a:r>
              <a:rPr sz="2450" spc="-25" dirty="0">
                <a:latin typeface="Times New Roman"/>
                <a:cs typeface="Times New Roman"/>
              </a:rPr>
              <a:t>of </a:t>
            </a:r>
            <a:r>
              <a:rPr sz="2450" dirty="0">
                <a:latin typeface="Times New Roman"/>
                <a:cs typeface="Times New Roman"/>
              </a:rPr>
              <a:t>its</a:t>
            </a:r>
            <a:r>
              <a:rPr sz="2450" spc="110" dirty="0">
                <a:latin typeface="Times New Roman"/>
                <a:cs typeface="Times New Roman"/>
              </a:rPr>
              <a:t> </a:t>
            </a:r>
            <a:r>
              <a:rPr sz="2450" dirty="0">
                <a:latin typeface="Times New Roman"/>
                <a:cs typeface="Times New Roman"/>
              </a:rPr>
              <a:t>four</a:t>
            </a:r>
            <a:r>
              <a:rPr sz="2450" spc="105" dirty="0">
                <a:latin typeface="Times New Roman"/>
                <a:cs typeface="Times New Roman"/>
              </a:rPr>
              <a:t> </a:t>
            </a:r>
            <a:r>
              <a:rPr sz="2450" spc="-10" dirty="0">
                <a:latin typeface="Times New Roman"/>
                <a:cs typeface="Times New Roman"/>
              </a:rPr>
              <a:t>components.</a:t>
            </a:r>
            <a:endParaRPr sz="2450">
              <a:latin typeface="Times New Roman"/>
              <a:cs typeface="Times New Roman"/>
            </a:endParaRPr>
          </a:p>
          <a:p>
            <a:pPr marL="308610" indent="-295910" algn="just">
              <a:lnSpc>
                <a:spcPct val="100000"/>
              </a:lnSpc>
              <a:spcBef>
                <a:spcPts val="1545"/>
              </a:spcBef>
              <a:buAutoNum type="arabicPeriod" startAt="3"/>
              <a:tabLst>
                <a:tab pos="308610" algn="l"/>
              </a:tabLst>
            </a:pPr>
            <a:r>
              <a:rPr sz="2450" dirty="0">
                <a:latin typeface="Times New Roman"/>
                <a:cs typeface="Times New Roman"/>
              </a:rPr>
              <a:t>Can</a:t>
            </a:r>
            <a:r>
              <a:rPr sz="2450" spc="110" dirty="0">
                <a:latin typeface="Times New Roman"/>
                <a:cs typeface="Times New Roman"/>
              </a:rPr>
              <a:t> </a:t>
            </a:r>
            <a:r>
              <a:rPr sz="2450" dirty="0">
                <a:latin typeface="Times New Roman"/>
                <a:cs typeface="Times New Roman"/>
              </a:rPr>
              <a:t>the</a:t>
            </a:r>
            <a:r>
              <a:rPr sz="2450" spc="125" dirty="0">
                <a:latin typeface="Times New Roman"/>
                <a:cs typeface="Times New Roman"/>
              </a:rPr>
              <a:t> </a:t>
            </a:r>
            <a:r>
              <a:rPr sz="2450" dirty="0">
                <a:latin typeface="Times New Roman"/>
                <a:cs typeface="Times New Roman"/>
              </a:rPr>
              <a:t>system</a:t>
            </a:r>
            <a:r>
              <a:rPr sz="2450" spc="120" dirty="0">
                <a:latin typeface="Times New Roman"/>
                <a:cs typeface="Times New Roman"/>
              </a:rPr>
              <a:t> </a:t>
            </a:r>
            <a:r>
              <a:rPr sz="2450" dirty="0">
                <a:latin typeface="Times New Roman"/>
                <a:cs typeface="Times New Roman"/>
              </a:rPr>
              <a:t>of</a:t>
            </a:r>
            <a:r>
              <a:rPr sz="2450" spc="125" dirty="0">
                <a:latin typeface="Times New Roman"/>
                <a:cs typeface="Times New Roman"/>
              </a:rPr>
              <a:t> </a:t>
            </a:r>
            <a:r>
              <a:rPr sz="2450" spc="50" dirty="0">
                <a:latin typeface="Times New Roman"/>
                <a:cs typeface="Times New Roman"/>
              </a:rPr>
              <a:t>P1</a:t>
            </a:r>
            <a:r>
              <a:rPr sz="2450" spc="120" dirty="0">
                <a:latin typeface="Times New Roman"/>
                <a:cs typeface="Times New Roman"/>
              </a:rPr>
              <a:t> </a:t>
            </a:r>
            <a:r>
              <a:rPr sz="2450" dirty="0">
                <a:latin typeface="Times New Roman"/>
                <a:cs typeface="Times New Roman"/>
              </a:rPr>
              <a:t>and</a:t>
            </a:r>
            <a:r>
              <a:rPr sz="2450" spc="120" dirty="0">
                <a:latin typeface="Times New Roman"/>
                <a:cs typeface="Times New Roman"/>
              </a:rPr>
              <a:t> </a:t>
            </a:r>
            <a:r>
              <a:rPr sz="2450" dirty="0">
                <a:latin typeface="Times New Roman"/>
                <a:cs typeface="Times New Roman"/>
              </a:rPr>
              <a:t>L</a:t>
            </a:r>
            <a:r>
              <a:rPr sz="2450" spc="125" dirty="0">
                <a:latin typeface="Times New Roman"/>
                <a:cs typeface="Times New Roman"/>
              </a:rPr>
              <a:t> </a:t>
            </a:r>
            <a:r>
              <a:rPr sz="2450" dirty="0">
                <a:latin typeface="Times New Roman"/>
                <a:cs typeface="Times New Roman"/>
              </a:rPr>
              <a:t>have</a:t>
            </a:r>
            <a:r>
              <a:rPr sz="2450" spc="120" dirty="0">
                <a:latin typeface="Times New Roman"/>
                <a:cs typeface="Times New Roman"/>
              </a:rPr>
              <a:t> </a:t>
            </a:r>
            <a:r>
              <a:rPr sz="2450" dirty="0">
                <a:latin typeface="Times New Roman"/>
                <a:cs typeface="Times New Roman"/>
              </a:rPr>
              <a:t>a</a:t>
            </a:r>
            <a:r>
              <a:rPr sz="2450" spc="120" dirty="0">
                <a:latin typeface="Times New Roman"/>
                <a:cs typeface="Times New Roman"/>
              </a:rPr>
              <a:t> </a:t>
            </a:r>
            <a:r>
              <a:rPr sz="2450" dirty="0">
                <a:latin typeface="Times New Roman"/>
                <a:cs typeface="Times New Roman"/>
              </a:rPr>
              <a:t>mass</a:t>
            </a:r>
            <a:r>
              <a:rPr sz="2450" spc="125" dirty="0">
                <a:latin typeface="Times New Roman"/>
                <a:cs typeface="Times New Roman"/>
              </a:rPr>
              <a:t> </a:t>
            </a:r>
            <a:r>
              <a:rPr sz="2450" dirty="0">
                <a:latin typeface="Times New Roman"/>
                <a:cs typeface="Times New Roman"/>
              </a:rPr>
              <a:t>other</a:t>
            </a:r>
            <a:r>
              <a:rPr sz="2450" spc="114" dirty="0">
                <a:latin typeface="Times New Roman"/>
                <a:cs typeface="Times New Roman"/>
              </a:rPr>
              <a:t> </a:t>
            </a:r>
            <a:r>
              <a:rPr sz="2450" spc="70" dirty="0">
                <a:latin typeface="Times New Roman"/>
                <a:cs typeface="Times New Roman"/>
              </a:rPr>
              <a:t>than</a:t>
            </a:r>
            <a:r>
              <a:rPr sz="2450" spc="130" dirty="0">
                <a:latin typeface="Times New Roman"/>
                <a:cs typeface="Times New Roman"/>
              </a:rPr>
              <a:t> </a:t>
            </a:r>
            <a:r>
              <a:rPr sz="2450" b="0" i="1" spc="-25" dirty="0">
                <a:latin typeface="Bookman Old Style"/>
                <a:cs typeface="Bookman Old Style"/>
              </a:rPr>
              <a:t>m</a:t>
            </a:r>
            <a:r>
              <a:rPr sz="2450" spc="-25" dirty="0">
                <a:latin typeface="Times New Roman"/>
                <a:cs typeface="Times New Roman"/>
              </a:rPr>
              <a:t>?</a:t>
            </a:r>
            <a:endParaRPr sz="2450">
              <a:latin typeface="Times New Roman"/>
              <a:cs typeface="Times New Roman"/>
            </a:endParaRPr>
          </a:p>
          <a:p>
            <a:pPr marL="309880" marR="5080" indent="-11430" algn="just">
              <a:lnSpc>
                <a:spcPct val="101699"/>
              </a:lnSpc>
              <a:spcBef>
                <a:spcPts val="1490"/>
              </a:spcBef>
            </a:pPr>
            <a:r>
              <a:rPr sz="2450" b="1" dirty="0">
                <a:latin typeface="Georgia"/>
                <a:cs typeface="Georgia"/>
              </a:rPr>
              <a:t>Solution:</a:t>
            </a:r>
            <a:r>
              <a:rPr sz="2450" b="1" spc="160" dirty="0">
                <a:latin typeface="Georgia"/>
                <a:cs typeface="Georgia"/>
              </a:rPr>
              <a:t>  </a:t>
            </a:r>
            <a:r>
              <a:rPr sz="2450" dirty="0">
                <a:latin typeface="Times New Roman"/>
                <a:cs typeface="Times New Roman"/>
              </a:rPr>
              <a:t>Yes.</a:t>
            </a:r>
            <a:r>
              <a:rPr sz="2450" spc="305" dirty="0">
                <a:latin typeface="Times New Roman"/>
                <a:cs typeface="Times New Roman"/>
              </a:rPr>
              <a:t> </a:t>
            </a:r>
            <a:r>
              <a:rPr sz="2450" dirty="0">
                <a:latin typeface="Times New Roman"/>
                <a:cs typeface="Times New Roman"/>
              </a:rPr>
              <a:t>The</a:t>
            </a:r>
            <a:r>
              <a:rPr sz="2450" spc="45" dirty="0">
                <a:latin typeface="Times New Roman"/>
                <a:cs typeface="Times New Roman"/>
              </a:rPr>
              <a:t> </a:t>
            </a:r>
            <a:r>
              <a:rPr sz="2450" dirty="0">
                <a:latin typeface="Times New Roman"/>
                <a:cs typeface="Times New Roman"/>
              </a:rPr>
              <a:t>photon</a:t>
            </a:r>
            <a:r>
              <a:rPr sz="2450" spc="50" dirty="0">
                <a:latin typeface="Times New Roman"/>
                <a:cs typeface="Times New Roman"/>
              </a:rPr>
              <a:t> </a:t>
            </a:r>
            <a:r>
              <a:rPr sz="2450" dirty="0">
                <a:latin typeface="Times New Roman"/>
                <a:cs typeface="Times New Roman"/>
              </a:rPr>
              <a:t>has</a:t>
            </a:r>
            <a:r>
              <a:rPr sz="2450" spc="45" dirty="0">
                <a:latin typeface="Times New Roman"/>
                <a:cs typeface="Times New Roman"/>
              </a:rPr>
              <a:t> </a:t>
            </a:r>
            <a:r>
              <a:rPr sz="2450" dirty="0">
                <a:latin typeface="Times New Roman"/>
                <a:cs typeface="Times New Roman"/>
              </a:rPr>
              <a:t>momentum</a:t>
            </a:r>
            <a:r>
              <a:rPr sz="2450" spc="50" dirty="0">
                <a:latin typeface="Times New Roman"/>
                <a:cs typeface="Times New Roman"/>
              </a:rPr>
              <a:t> </a:t>
            </a:r>
            <a:r>
              <a:rPr sz="2450" dirty="0">
                <a:latin typeface="Times New Roman"/>
                <a:cs typeface="Times New Roman"/>
              </a:rPr>
              <a:t>in</a:t>
            </a:r>
            <a:r>
              <a:rPr sz="2450" spc="45" dirty="0">
                <a:latin typeface="Times New Roman"/>
                <a:cs typeface="Times New Roman"/>
              </a:rPr>
              <a:t> </a:t>
            </a:r>
            <a:r>
              <a:rPr sz="2450" dirty="0">
                <a:latin typeface="Times New Roman"/>
                <a:cs typeface="Times New Roman"/>
              </a:rPr>
              <a:t>any</a:t>
            </a:r>
            <a:r>
              <a:rPr sz="2450" spc="45" dirty="0">
                <a:latin typeface="Times New Roman"/>
                <a:cs typeface="Times New Roman"/>
              </a:rPr>
              <a:t> </a:t>
            </a:r>
            <a:r>
              <a:rPr sz="2450" spc="-20" dirty="0">
                <a:latin typeface="Times New Roman"/>
                <a:cs typeface="Times New Roman"/>
              </a:rPr>
              <a:t>reference </a:t>
            </a:r>
            <a:r>
              <a:rPr sz="2450" dirty="0">
                <a:latin typeface="Times New Roman"/>
                <a:cs typeface="Times New Roman"/>
              </a:rPr>
              <a:t>frame.</a:t>
            </a:r>
            <a:r>
              <a:rPr sz="2450" spc="400" dirty="0">
                <a:latin typeface="Times New Roman"/>
                <a:cs typeface="Times New Roman"/>
              </a:rPr>
              <a:t> </a:t>
            </a:r>
            <a:r>
              <a:rPr sz="2450" dirty="0">
                <a:latin typeface="Times New Roman"/>
                <a:cs typeface="Times New Roman"/>
              </a:rPr>
              <a:t>So</a:t>
            </a:r>
            <a:r>
              <a:rPr sz="2450" spc="105" dirty="0">
                <a:latin typeface="Times New Roman"/>
                <a:cs typeface="Times New Roman"/>
              </a:rPr>
              <a:t> </a:t>
            </a:r>
            <a:r>
              <a:rPr sz="2450" dirty="0">
                <a:latin typeface="Times New Roman"/>
                <a:cs typeface="Times New Roman"/>
              </a:rPr>
              <a:t>the</a:t>
            </a:r>
            <a:r>
              <a:rPr sz="2450" spc="105" dirty="0">
                <a:latin typeface="Times New Roman"/>
                <a:cs typeface="Times New Roman"/>
              </a:rPr>
              <a:t> </a:t>
            </a:r>
            <a:r>
              <a:rPr sz="2450" dirty="0">
                <a:latin typeface="Times New Roman"/>
                <a:cs typeface="Times New Roman"/>
              </a:rPr>
              <a:t>rest</a:t>
            </a:r>
            <a:r>
              <a:rPr sz="2450" spc="105" dirty="0">
                <a:latin typeface="Times New Roman"/>
                <a:cs typeface="Times New Roman"/>
              </a:rPr>
              <a:t> </a:t>
            </a:r>
            <a:r>
              <a:rPr sz="2450" dirty="0">
                <a:latin typeface="Times New Roman"/>
                <a:cs typeface="Times New Roman"/>
              </a:rPr>
              <a:t>frame</a:t>
            </a:r>
            <a:r>
              <a:rPr sz="2450" spc="100" dirty="0">
                <a:latin typeface="Times New Roman"/>
                <a:cs typeface="Times New Roman"/>
              </a:rPr>
              <a:t> </a:t>
            </a:r>
            <a:r>
              <a:rPr sz="2450" dirty="0">
                <a:latin typeface="Times New Roman"/>
                <a:cs typeface="Times New Roman"/>
              </a:rPr>
              <a:t>of</a:t>
            </a:r>
            <a:r>
              <a:rPr sz="2450" spc="105" dirty="0">
                <a:latin typeface="Times New Roman"/>
                <a:cs typeface="Times New Roman"/>
              </a:rPr>
              <a:t> </a:t>
            </a:r>
            <a:r>
              <a:rPr sz="2450" dirty="0">
                <a:latin typeface="Times New Roman"/>
                <a:cs typeface="Times New Roman"/>
              </a:rPr>
              <a:t>the</a:t>
            </a:r>
            <a:r>
              <a:rPr sz="2450" spc="105" dirty="0">
                <a:latin typeface="Times New Roman"/>
                <a:cs typeface="Times New Roman"/>
              </a:rPr>
              <a:t> </a:t>
            </a:r>
            <a:r>
              <a:rPr sz="2450" dirty="0">
                <a:latin typeface="Times New Roman"/>
                <a:cs typeface="Times New Roman"/>
              </a:rPr>
              <a:t>system</a:t>
            </a:r>
            <a:r>
              <a:rPr sz="2450" spc="105" dirty="0">
                <a:latin typeface="Times New Roman"/>
                <a:cs typeface="Times New Roman"/>
              </a:rPr>
              <a:t> </a:t>
            </a:r>
            <a:r>
              <a:rPr sz="2450" dirty="0">
                <a:latin typeface="Times New Roman"/>
                <a:cs typeface="Times New Roman"/>
              </a:rPr>
              <a:t>is</a:t>
            </a:r>
            <a:r>
              <a:rPr sz="2450" spc="100" dirty="0">
                <a:latin typeface="Times New Roman"/>
                <a:cs typeface="Times New Roman"/>
              </a:rPr>
              <a:t> </a:t>
            </a:r>
            <a:r>
              <a:rPr sz="2450" dirty="0">
                <a:latin typeface="Times New Roman"/>
                <a:cs typeface="Times New Roman"/>
              </a:rPr>
              <a:t>one</a:t>
            </a:r>
            <a:r>
              <a:rPr sz="2450" spc="105" dirty="0">
                <a:latin typeface="Times New Roman"/>
                <a:cs typeface="Times New Roman"/>
              </a:rPr>
              <a:t> </a:t>
            </a:r>
            <a:r>
              <a:rPr sz="2450" dirty="0">
                <a:latin typeface="Times New Roman"/>
                <a:cs typeface="Times New Roman"/>
              </a:rPr>
              <a:t>in</a:t>
            </a:r>
            <a:r>
              <a:rPr sz="2450" spc="105" dirty="0">
                <a:latin typeface="Times New Roman"/>
                <a:cs typeface="Times New Roman"/>
              </a:rPr>
              <a:t> </a:t>
            </a:r>
            <a:r>
              <a:rPr sz="2450" dirty="0">
                <a:latin typeface="Times New Roman"/>
                <a:cs typeface="Times New Roman"/>
              </a:rPr>
              <a:t>which</a:t>
            </a:r>
            <a:r>
              <a:rPr sz="2450" spc="105" dirty="0">
                <a:latin typeface="Times New Roman"/>
                <a:cs typeface="Times New Roman"/>
              </a:rPr>
              <a:t> </a:t>
            </a:r>
            <a:r>
              <a:rPr sz="2450" spc="50" dirty="0">
                <a:latin typeface="Times New Roman"/>
                <a:cs typeface="Times New Roman"/>
              </a:rPr>
              <a:t>P1</a:t>
            </a:r>
            <a:r>
              <a:rPr sz="2450" spc="100" dirty="0">
                <a:latin typeface="Times New Roman"/>
                <a:cs typeface="Times New Roman"/>
              </a:rPr>
              <a:t> </a:t>
            </a:r>
            <a:r>
              <a:rPr sz="2450" spc="-25" dirty="0">
                <a:latin typeface="Times New Roman"/>
                <a:cs typeface="Times New Roman"/>
              </a:rPr>
              <a:t>has </a:t>
            </a:r>
            <a:r>
              <a:rPr sz="2450" dirty="0">
                <a:latin typeface="Times New Roman"/>
                <a:cs typeface="Times New Roman"/>
              </a:rPr>
              <a:t>an</a:t>
            </a:r>
            <a:r>
              <a:rPr sz="2450" spc="70" dirty="0">
                <a:latin typeface="Times New Roman"/>
                <a:cs typeface="Times New Roman"/>
              </a:rPr>
              <a:t> </a:t>
            </a:r>
            <a:r>
              <a:rPr sz="2450" dirty="0">
                <a:latin typeface="Times New Roman"/>
                <a:cs typeface="Times New Roman"/>
              </a:rPr>
              <a:t>equal</a:t>
            </a:r>
            <a:r>
              <a:rPr sz="2450" spc="70" dirty="0">
                <a:latin typeface="Times New Roman"/>
                <a:cs typeface="Times New Roman"/>
              </a:rPr>
              <a:t> </a:t>
            </a:r>
            <a:r>
              <a:rPr sz="2450" dirty="0">
                <a:latin typeface="Times New Roman"/>
                <a:cs typeface="Times New Roman"/>
              </a:rPr>
              <a:t>and</a:t>
            </a:r>
            <a:r>
              <a:rPr sz="2450" spc="65" dirty="0">
                <a:latin typeface="Times New Roman"/>
                <a:cs typeface="Times New Roman"/>
              </a:rPr>
              <a:t> </a:t>
            </a:r>
            <a:r>
              <a:rPr sz="2450" dirty="0">
                <a:latin typeface="Times New Roman"/>
                <a:cs typeface="Times New Roman"/>
              </a:rPr>
              <a:t>opposite</a:t>
            </a:r>
            <a:r>
              <a:rPr sz="2450" spc="70" dirty="0">
                <a:latin typeface="Times New Roman"/>
                <a:cs typeface="Times New Roman"/>
              </a:rPr>
              <a:t> </a:t>
            </a:r>
            <a:r>
              <a:rPr sz="2450" dirty="0">
                <a:latin typeface="Times New Roman"/>
                <a:cs typeface="Times New Roman"/>
              </a:rPr>
              <a:t>momentum,</a:t>
            </a:r>
            <a:r>
              <a:rPr sz="2450" spc="85" dirty="0">
                <a:latin typeface="Times New Roman"/>
                <a:cs typeface="Times New Roman"/>
              </a:rPr>
              <a:t> </a:t>
            </a:r>
            <a:r>
              <a:rPr sz="2450" dirty="0">
                <a:latin typeface="Times New Roman"/>
                <a:cs typeface="Times New Roman"/>
              </a:rPr>
              <a:t>and</a:t>
            </a:r>
            <a:r>
              <a:rPr sz="2450" spc="70" dirty="0">
                <a:latin typeface="Times New Roman"/>
                <a:cs typeface="Times New Roman"/>
              </a:rPr>
              <a:t> </a:t>
            </a:r>
            <a:r>
              <a:rPr sz="2450" dirty="0">
                <a:latin typeface="Times New Roman"/>
                <a:cs typeface="Times New Roman"/>
              </a:rPr>
              <a:t>in</a:t>
            </a:r>
            <a:r>
              <a:rPr sz="2450" spc="65" dirty="0">
                <a:latin typeface="Times New Roman"/>
                <a:cs typeface="Times New Roman"/>
              </a:rPr>
              <a:t> </a:t>
            </a:r>
            <a:r>
              <a:rPr sz="2450" spc="114" dirty="0">
                <a:latin typeface="Times New Roman"/>
                <a:cs typeface="Times New Roman"/>
              </a:rPr>
              <a:t>that</a:t>
            </a:r>
            <a:r>
              <a:rPr sz="2450" spc="65" dirty="0">
                <a:latin typeface="Times New Roman"/>
                <a:cs typeface="Times New Roman"/>
              </a:rPr>
              <a:t> </a:t>
            </a:r>
            <a:r>
              <a:rPr sz="2450" dirty="0">
                <a:latin typeface="Times New Roman"/>
                <a:cs typeface="Times New Roman"/>
              </a:rPr>
              <a:t>frame,</a:t>
            </a:r>
            <a:r>
              <a:rPr sz="2450" spc="85" dirty="0">
                <a:latin typeface="Times New Roman"/>
                <a:cs typeface="Times New Roman"/>
              </a:rPr>
              <a:t> </a:t>
            </a:r>
            <a:r>
              <a:rPr sz="2450" dirty="0">
                <a:latin typeface="Times New Roman"/>
                <a:cs typeface="Times New Roman"/>
              </a:rPr>
              <a:t>the</a:t>
            </a:r>
            <a:r>
              <a:rPr sz="2450" spc="70" dirty="0">
                <a:latin typeface="Times New Roman"/>
                <a:cs typeface="Times New Roman"/>
              </a:rPr>
              <a:t> </a:t>
            </a:r>
            <a:r>
              <a:rPr sz="2450" spc="50" dirty="0">
                <a:latin typeface="Times New Roman"/>
                <a:cs typeface="Times New Roman"/>
              </a:rPr>
              <a:t>total </a:t>
            </a:r>
            <a:r>
              <a:rPr sz="2450" dirty="0">
                <a:latin typeface="Times New Roman"/>
                <a:cs typeface="Times New Roman"/>
              </a:rPr>
              <a:t>kinetic</a:t>
            </a:r>
            <a:r>
              <a:rPr sz="2450" spc="85" dirty="0">
                <a:latin typeface="Times New Roman"/>
                <a:cs typeface="Times New Roman"/>
              </a:rPr>
              <a:t> </a:t>
            </a:r>
            <a:r>
              <a:rPr sz="2450" dirty="0">
                <a:latin typeface="Times New Roman"/>
                <a:cs typeface="Times New Roman"/>
              </a:rPr>
              <a:t>energy</a:t>
            </a:r>
            <a:r>
              <a:rPr sz="2450" spc="80" dirty="0">
                <a:latin typeface="Times New Roman"/>
                <a:cs typeface="Times New Roman"/>
              </a:rPr>
              <a:t> </a:t>
            </a:r>
            <a:r>
              <a:rPr sz="2450" dirty="0">
                <a:latin typeface="Times New Roman"/>
                <a:cs typeface="Times New Roman"/>
              </a:rPr>
              <a:t>of</a:t>
            </a:r>
            <a:r>
              <a:rPr sz="2450" spc="85" dirty="0">
                <a:latin typeface="Times New Roman"/>
                <a:cs typeface="Times New Roman"/>
              </a:rPr>
              <a:t> </a:t>
            </a: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system</a:t>
            </a:r>
            <a:r>
              <a:rPr sz="2450" spc="75" dirty="0">
                <a:latin typeface="Times New Roman"/>
                <a:cs typeface="Times New Roman"/>
              </a:rPr>
              <a:t> </a:t>
            </a:r>
            <a:r>
              <a:rPr sz="2450" dirty="0">
                <a:latin typeface="Times New Roman"/>
                <a:cs typeface="Times New Roman"/>
              </a:rPr>
              <a:t>is</a:t>
            </a:r>
            <a:r>
              <a:rPr sz="2450" spc="85" dirty="0">
                <a:latin typeface="Times New Roman"/>
                <a:cs typeface="Times New Roman"/>
              </a:rPr>
              <a:t> </a:t>
            </a:r>
            <a:r>
              <a:rPr sz="2450" dirty="0">
                <a:latin typeface="Times New Roman"/>
                <a:cs typeface="Times New Roman"/>
              </a:rPr>
              <a:t>certainly</a:t>
            </a:r>
            <a:r>
              <a:rPr sz="2450" spc="85" dirty="0">
                <a:latin typeface="Times New Roman"/>
                <a:cs typeface="Times New Roman"/>
              </a:rPr>
              <a:t> </a:t>
            </a:r>
            <a:r>
              <a:rPr sz="2450" dirty="0">
                <a:latin typeface="Times New Roman"/>
                <a:cs typeface="Times New Roman"/>
              </a:rPr>
              <a:t>not</a:t>
            </a:r>
            <a:r>
              <a:rPr sz="2450" spc="80" dirty="0">
                <a:latin typeface="Times New Roman"/>
                <a:cs typeface="Times New Roman"/>
              </a:rPr>
              <a:t> </a:t>
            </a:r>
            <a:r>
              <a:rPr sz="2450" spc="-10" dirty="0">
                <a:latin typeface="Times New Roman"/>
                <a:cs typeface="Times New Roman"/>
              </a:rPr>
              <a:t>zero.</a:t>
            </a:r>
            <a:endParaRPr sz="2450">
              <a:latin typeface="Times New Roman"/>
              <a:cs typeface="Times New Roman"/>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390900" algn="l"/>
              </a:tabLst>
            </a:pPr>
            <a:r>
              <a:rPr sz="1200" spc="-10" dirty="0">
                <a:latin typeface="Times New Roman"/>
                <a:cs typeface="Times New Roman"/>
              </a:rPr>
              <a:t>ConcepTest</a:t>
            </a:r>
            <a:r>
              <a:rPr sz="1200" dirty="0">
                <a:latin typeface="Times New Roman"/>
                <a:cs typeface="Times New Roman"/>
              </a:rPr>
              <a:t>	2.3.</a:t>
            </a:r>
            <a:r>
              <a:rPr sz="1200" spc="215" dirty="0">
                <a:latin typeface="Times New Roman"/>
                <a:cs typeface="Times New Roman"/>
              </a:rPr>
              <a:t>  </a:t>
            </a:r>
            <a:r>
              <a:rPr sz="1200" dirty="0">
                <a:latin typeface="Times New Roman"/>
                <a:cs typeface="Times New Roman"/>
              </a:rPr>
              <a:t>MASS</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ENERGY</a:t>
            </a:r>
            <a:r>
              <a:rPr sz="1200" spc="13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spc="50" dirty="0">
                <a:latin typeface="Times New Roman"/>
                <a:cs typeface="Times New Roman"/>
              </a:rPr>
              <a:t>SPEED</a:t>
            </a:r>
            <a:r>
              <a:rPr sz="1200" spc="140" dirty="0">
                <a:latin typeface="Times New Roman"/>
                <a:cs typeface="Times New Roman"/>
              </a:rPr>
              <a:t> </a:t>
            </a:r>
            <a:r>
              <a:rPr sz="1200" spc="65" dirty="0">
                <a:latin typeface="Times New Roman"/>
                <a:cs typeface="Times New Roman"/>
              </a:rPr>
              <a:t>OF</a:t>
            </a:r>
            <a:r>
              <a:rPr sz="1200" spc="140" dirty="0">
                <a:latin typeface="Times New Roman"/>
                <a:cs typeface="Times New Roman"/>
              </a:rPr>
              <a:t> </a:t>
            </a:r>
            <a:r>
              <a:rPr sz="1200" dirty="0">
                <a:latin typeface="Times New Roman"/>
                <a:cs typeface="Times New Roman"/>
              </a:rPr>
              <a:t>LIGHT</a:t>
            </a:r>
            <a:r>
              <a:rPr sz="1200" spc="140" dirty="0">
                <a:latin typeface="Times New Roman"/>
                <a:cs typeface="Times New Roman"/>
              </a:rPr>
              <a:t> </a:t>
            </a:r>
            <a:r>
              <a:rPr sz="1200" spc="-10" dirty="0">
                <a:latin typeface="Times New Roman"/>
                <a:cs typeface="Times New Roman"/>
              </a:rPr>
              <a:t>SQUARED)</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5847715" cy="403225"/>
          </a:xfrm>
          <a:prstGeom prst="rect">
            <a:avLst/>
          </a:prstGeom>
        </p:spPr>
        <p:txBody>
          <a:bodyPr vert="horz" wrap="square" lIns="0" tIns="15875" rIns="0" bIns="0" rtlCol="0">
            <a:spAutoFit/>
          </a:bodyPr>
          <a:lstStyle/>
          <a:p>
            <a:pPr marL="12700">
              <a:lnSpc>
                <a:spcPct val="100000"/>
              </a:lnSpc>
              <a:spcBef>
                <a:spcPts val="125"/>
              </a:spcBef>
            </a:pPr>
            <a:r>
              <a:rPr dirty="0"/>
              <a:t>A</a:t>
            </a:r>
            <a:r>
              <a:rPr spc="160" dirty="0"/>
              <a:t> </a:t>
            </a:r>
            <a:r>
              <a:rPr dirty="0"/>
              <a:t>photon</a:t>
            </a:r>
            <a:r>
              <a:rPr spc="160" dirty="0"/>
              <a:t> </a:t>
            </a:r>
            <a:r>
              <a:rPr dirty="0"/>
              <a:t>strikes</a:t>
            </a:r>
            <a:r>
              <a:rPr spc="160" dirty="0"/>
              <a:t> </a:t>
            </a:r>
            <a:r>
              <a:rPr dirty="0"/>
              <a:t>an</a:t>
            </a:r>
            <a:r>
              <a:rPr spc="160" dirty="0"/>
              <a:t> </a:t>
            </a:r>
            <a:r>
              <a:rPr dirty="0"/>
              <a:t>object</a:t>
            </a:r>
            <a:r>
              <a:rPr spc="155" dirty="0"/>
              <a:t> </a:t>
            </a:r>
            <a:r>
              <a:rPr dirty="0"/>
              <a:t>and</a:t>
            </a:r>
            <a:r>
              <a:rPr spc="155" dirty="0"/>
              <a:t> </a:t>
            </a:r>
            <a:r>
              <a:rPr dirty="0"/>
              <a:t>gets</a:t>
            </a:r>
            <a:r>
              <a:rPr spc="160" dirty="0"/>
              <a:t> </a:t>
            </a:r>
            <a:r>
              <a:rPr spc="-10" dirty="0"/>
              <a:t>absorbed.</a:t>
            </a:r>
          </a:p>
        </p:txBody>
      </p:sp>
      <p:sp>
        <p:nvSpPr>
          <p:cNvPr id="5" name="object 5"/>
          <p:cNvSpPr txBox="1"/>
          <p:nvPr/>
        </p:nvSpPr>
        <p:spPr>
          <a:xfrm>
            <a:off x="793191" y="1662460"/>
            <a:ext cx="8179434" cy="1038225"/>
          </a:xfrm>
          <a:prstGeom prst="rect">
            <a:avLst/>
          </a:prstGeom>
        </p:spPr>
        <p:txBody>
          <a:bodyPr vert="horz" wrap="square" lIns="0" tIns="144780" rIns="0" bIns="0" rtlCol="0">
            <a:spAutoFit/>
          </a:bodyPr>
          <a:lstStyle/>
          <a:p>
            <a:pPr marL="308610" indent="-295910">
              <a:lnSpc>
                <a:spcPct val="100000"/>
              </a:lnSpc>
              <a:spcBef>
                <a:spcPts val="1140"/>
              </a:spcBef>
              <a:buAutoNum type="arabicPeriod"/>
              <a:tabLst>
                <a:tab pos="308610" algn="l"/>
              </a:tabLst>
            </a:pPr>
            <a:r>
              <a:rPr sz="2450" dirty="0">
                <a:latin typeface="Times New Roman"/>
                <a:cs typeface="Times New Roman"/>
              </a:rPr>
              <a:t>Does</a:t>
            </a:r>
            <a:r>
              <a:rPr sz="2450" spc="50" dirty="0">
                <a:latin typeface="Times New Roman"/>
                <a:cs typeface="Times New Roman"/>
              </a:rPr>
              <a:t> </a:t>
            </a:r>
            <a:r>
              <a:rPr sz="2450" dirty="0">
                <a:latin typeface="Times New Roman"/>
                <a:cs typeface="Times New Roman"/>
              </a:rPr>
              <a:t>the</a:t>
            </a:r>
            <a:r>
              <a:rPr sz="2450" spc="60" dirty="0">
                <a:latin typeface="Times New Roman"/>
                <a:cs typeface="Times New Roman"/>
              </a:rPr>
              <a:t> </a:t>
            </a:r>
            <a:r>
              <a:rPr sz="2450" dirty="0">
                <a:latin typeface="Times New Roman"/>
                <a:cs typeface="Times New Roman"/>
              </a:rPr>
              <a:t>object’s</a:t>
            </a:r>
            <a:r>
              <a:rPr sz="2450" spc="60" dirty="0">
                <a:latin typeface="Times New Roman"/>
                <a:cs typeface="Times New Roman"/>
              </a:rPr>
              <a:t> </a:t>
            </a:r>
            <a:r>
              <a:rPr sz="2450" dirty="0">
                <a:latin typeface="Times New Roman"/>
                <a:cs typeface="Times New Roman"/>
              </a:rPr>
              <a:t>mass</a:t>
            </a:r>
            <a:r>
              <a:rPr sz="2450" spc="60" dirty="0">
                <a:latin typeface="Times New Roman"/>
                <a:cs typeface="Times New Roman"/>
              </a:rPr>
              <a:t> </a:t>
            </a:r>
            <a:r>
              <a:rPr sz="2450" spc="-10" dirty="0">
                <a:latin typeface="Times New Roman"/>
                <a:cs typeface="Times New Roman"/>
              </a:rPr>
              <a:t>increase?</a:t>
            </a:r>
            <a:endParaRPr sz="2450">
              <a:latin typeface="Times New Roman"/>
              <a:cs typeface="Times New Roman"/>
            </a:endParaRPr>
          </a:p>
          <a:p>
            <a:pPr marL="308610" indent="-295910">
              <a:lnSpc>
                <a:spcPct val="100000"/>
              </a:lnSpc>
              <a:spcBef>
                <a:spcPts val="1045"/>
              </a:spcBef>
              <a:buAutoNum type="arabicPeriod"/>
              <a:tabLst>
                <a:tab pos="308610" algn="l"/>
              </a:tabLst>
            </a:pPr>
            <a:r>
              <a:rPr sz="2450" spc="-50" dirty="0">
                <a:latin typeface="Times New Roman"/>
                <a:cs typeface="Times New Roman"/>
              </a:rPr>
              <a:t>Does</a:t>
            </a:r>
            <a:r>
              <a:rPr sz="2450" spc="-65" dirty="0">
                <a:latin typeface="Times New Roman"/>
                <a:cs typeface="Times New Roman"/>
              </a:rPr>
              <a:t> </a:t>
            </a:r>
            <a:r>
              <a:rPr sz="2450" dirty="0">
                <a:latin typeface="Times New Roman"/>
                <a:cs typeface="Times New Roman"/>
              </a:rPr>
              <a:t>the</a:t>
            </a:r>
            <a:r>
              <a:rPr sz="2450" spc="-60" dirty="0">
                <a:latin typeface="Times New Roman"/>
                <a:cs typeface="Times New Roman"/>
              </a:rPr>
              <a:t> </a:t>
            </a:r>
            <a:r>
              <a:rPr sz="2450" spc="60" dirty="0">
                <a:latin typeface="Times New Roman"/>
                <a:cs typeface="Times New Roman"/>
              </a:rPr>
              <a:t>total</a:t>
            </a:r>
            <a:r>
              <a:rPr sz="2450" spc="-65" dirty="0">
                <a:latin typeface="Times New Roman"/>
                <a:cs typeface="Times New Roman"/>
              </a:rPr>
              <a:t> </a:t>
            </a:r>
            <a:r>
              <a:rPr sz="2450" spc="-25" dirty="0">
                <a:latin typeface="Times New Roman"/>
                <a:cs typeface="Times New Roman"/>
              </a:rPr>
              <a:t>mass</a:t>
            </a:r>
            <a:r>
              <a:rPr sz="2450" spc="-60" dirty="0">
                <a:latin typeface="Times New Roman"/>
                <a:cs typeface="Times New Roman"/>
              </a:rPr>
              <a:t> </a:t>
            </a:r>
            <a:r>
              <a:rPr sz="2450" spc="-120" dirty="0">
                <a:latin typeface="Times New Roman"/>
                <a:cs typeface="Times New Roman"/>
              </a:rPr>
              <a:t>of</a:t>
            </a:r>
            <a:r>
              <a:rPr sz="2450" spc="-60"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10" dirty="0">
                <a:latin typeface="Times New Roman"/>
                <a:cs typeface="Times New Roman"/>
              </a:rPr>
              <a:t>system</a:t>
            </a:r>
            <a:r>
              <a:rPr sz="2450" spc="-60" dirty="0">
                <a:latin typeface="Times New Roman"/>
                <a:cs typeface="Times New Roman"/>
              </a:rPr>
              <a:t> </a:t>
            </a:r>
            <a:r>
              <a:rPr sz="2450" dirty="0">
                <a:latin typeface="Times New Roman"/>
                <a:cs typeface="Times New Roman"/>
              </a:rPr>
              <a:t>(object</a:t>
            </a:r>
            <a:r>
              <a:rPr sz="2450" spc="-60" dirty="0">
                <a:latin typeface="Times New Roman"/>
                <a:cs typeface="Times New Roman"/>
              </a:rPr>
              <a:t> </a:t>
            </a:r>
            <a:r>
              <a:rPr sz="2450" spc="-10" dirty="0">
                <a:latin typeface="Times New Roman"/>
                <a:cs typeface="Times New Roman"/>
              </a:rPr>
              <a:t>plus</a:t>
            </a:r>
            <a:r>
              <a:rPr sz="2450" spc="-65" dirty="0">
                <a:latin typeface="Times New Roman"/>
                <a:cs typeface="Times New Roman"/>
              </a:rPr>
              <a:t> </a:t>
            </a:r>
            <a:r>
              <a:rPr sz="2450" dirty="0">
                <a:latin typeface="Times New Roman"/>
                <a:cs typeface="Times New Roman"/>
              </a:rPr>
              <a:t>photon)</a:t>
            </a:r>
            <a:r>
              <a:rPr sz="2450" spc="-60" dirty="0">
                <a:latin typeface="Times New Roman"/>
                <a:cs typeface="Times New Roman"/>
              </a:rPr>
              <a:t> </a:t>
            </a:r>
            <a:r>
              <a:rPr sz="2450" spc="-10" dirty="0">
                <a:latin typeface="Times New Roman"/>
                <a:cs typeface="Times New Roman"/>
              </a:rPr>
              <a:t>increase?</a:t>
            </a:r>
            <a:endParaRPr sz="2450">
              <a:latin typeface="Times New Roman"/>
              <a:cs typeface="Times New Roman"/>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390900" algn="l"/>
              </a:tabLst>
            </a:pPr>
            <a:r>
              <a:rPr sz="1200" spc="-10" dirty="0">
                <a:latin typeface="Times New Roman"/>
                <a:cs typeface="Times New Roman"/>
              </a:rPr>
              <a:t>ConcepTest</a:t>
            </a:r>
            <a:r>
              <a:rPr sz="1200" dirty="0">
                <a:latin typeface="Times New Roman"/>
                <a:cs typeface="Times New Roman"/>
              </a:rPr>
              <a:t>	2.3.</a:t>
            </a:r>
            <a:r>
              <a:rPr sz="1200" spc="215" dirty="0">
                <a:latin typeface="Times New Roman"/>
                <a:cs typeface="Times New Roman"/>
              </a:rPr>
              <a:t>  </a:t>
            </a:r>
            <a:r>
              <a:rPr sz="1200" dirty="0">
                <a:latin typeface="Times New Roman"/>
                <a:cs typeface="Times New Roman"/>
              </a:rPr>
              <a:t>MASS</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ENERGY</a:t>
            </a:r>
            <a:r>
              <a:rPr sz="1200" spc="13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spc="50" dirty="0">
                <a:latin typeface="Times New Roman"/>
                <a:cs typeface="Times New Roman"/>
              </a:rPr>
              <a:t>SPEED</a:t>
            </a:r>
            <a:r>
              <a:rPr sz="1200" spc="140" dirty="0">
                <a:latin typeface="Times New Roman"/>
                <a:cs typeface="Times New Roman"/>
              </a:rPr>
              <a:t> </a:t>
            </a:r>
            <a:r>
              <a:rPr sz="1200" spc="65" dirty="0">
                <a:latin typeface="Times New Roman"/>
                <a:cs typeface="Times New Roman"/>
              </a:rPr>
              <a:t>OF</a:t>
            </a:r>
            <a:r>
              <a:rPr sz="1200" spc="140" dirty="0">
                <a:latin typeface="Times New Roman"/>
                <a:cs typeface="Times New Roman"/>
              </a:rPr>
              <a:t> </a:t>
            </a:r>
            <a:r>
              <a:rPr sz="1200" dirty="0">
                <a:latin typeface="Times New Roman"/>
                <a:cs typeface="Times New Roman"/>
              </a:rPr>
              <a:t>LIGHT</a:t>
            </a:r>
            <a:r>
              <a:rPr sz="1200" spc="140" dirty="0">
                <a:latin typeface="Times New Roman"/>
                <a:cs typeface="Times New Roman"/>
              </a:rPr>
              <a:t> </a:t>
            </a:r>
            <a:r>
              <a:rPr sz="1200" spc="-10" dirty="0">
                <a:latin typeface="Times New Roman"/>
                <a:cs typeface="Times New Roman"/>
              </a:rPr>
              <a:t>SQUARED)</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5847715" cy="403225"/>
          </a:xfrm>
          <a:prstGeom prst="rect">
            <a:avLst/>
          </a:prstGeom>
        </p:spPr>
        <p:txBody>
          <a:bodyPr vert="horz" wrap="square" lIns="0" tIns="15875" rIns="0" bIns="0" rtlCol="0">
            <a:spAutoFit/>
          </a:bodyPr>
          <a:lstStyle/>
          <a:p>
            <a:pPr marL="12700">
              <a:lnSpc>
                <a:spcPct val="100000"/>
              </a:lnSpc>
              <a:spcBef>
                <a:spcPts val="125"/>
              </a:spcBef>
            </a:pPr>
            <a:r>
              <a:rPr dirty="0"/>
              <a:t>A</a:t>
            </a:r>
            <a:r>
              <a:rPr spc="160" dirty="0"/>
              <a:t> </a:t>
            </a:r>
            <a:r>
              <a:rPr dirty="0"/>
              <a:t>photon</a:t>
            </a:r>
            <a:r>
              <a:rPr spc="160" dirty="0"/>
              <a:t> </a:t>
            </a:r>
            <a:r>
              <a:rPr dirty="0"/>
              <a:t>strikes</a:t>
            </a:r>
            <a:r>
              <a:rPr spc="160" dirty="0"/>
              <a:t> </a:t>
            </a:r>
            <a:r>
              <a:rPr dirty="0"/>
              <a:t>an</a:t>
            </a:r>
            <a:r>
              <a:rPr spc="160" dirty="0"/>
              <a:t> </a:t>
            </a:r>
            <a:r>
              <a:rPr dirty="0"/>
              <a:t>object</a:t>
            </a:r>
            <a:r>
              <a:rPr spc="155" dirty="0"/>
              <a:t> </a:t>
            </a:r>
            <a:r>
              <a:rPr dirty="0"/>
              <a:t>and</a:t>
            </a:r>
            <a:r>
              <a:rPr spc="155" dirty="0"/>
              <a:t> </a:t>
            </a:r>
            <a:r>
              <a:rPr dirty="0"/>
              <a:t>gets</a:t>
            </a:r>
            <a:r>
              <a:rPr spc="160" dirty="0"/>
              <a:t> </a:t>
            </a:r>
            <a:r>
              <a:rPr spc="-10" dirty="0"/>
              <a:t>absorbed.</a:t>
            </a:r>
          </a:p>
        </p:txBody>
      </p:sp>
      <p:sp>
        <p:nvSpPr>
          <p:cNvPr id="5" name="object 5"/>
          <p:cNvSpPr txBox="1"/>
          <p:nvPr/>
        </p:nvSpPr>
        <p:spPr>
          <a:xfrm>
            <a:off x="793191" y="1599201"/>
            <a:ext cx="8181340" cy="2682875"/>
          </a:xfrm>
          <a:prstGeom prst="rect">
            <a:avLst/>
          </a:prstGeom>
        </p:spPr>
        <p:txBody>
          <a:bodyPr vert="horz" wrap="square" lIns="0" tIns="207645" rIns="0" bIns="0" rtlCol="0">
            <a:spAutoFit/>
          </a:bodyPr>
          <a:lstStyle/>
          <a:p>
            <a:pPr marL="308610" indent="-295910">
              <a:lnSpc>
                <a:spcPct val="100000"/>
              </a:lnSpc>
              <a:spcBef>
                <a:spcPts val="1635"/>
              </a:spcBef>
              <a:buAutoNum type="arabicPeriod"/>
              <a:tabLst>
                <a:tab pos="308610" algn="l"/>
              </a:tabLst>
            </a:pPr>
            <a:r>
              <a:rPr sz="2450" dirty="0">
                <a:latin typeface="Times New Roman"/>
                <a:cs typeface="Times New Roman"/>
              </a:rPr>
              <a:t>Does</a:t>
            </a:r>
            <a:r>
              <a:rPr sz="2450" spc="50" dirty="0">
                <a:latin typeface="Times New Roman"/>
                <a:cs typeface="Times New Roman"/>
              </a:rPr>
              <a:t> </a:t>
            </a:r>
            <a:r>
              <a:rPr sz="2450" dirty="0">
                <a:latin typeface="Times New Roman"/>
                <a:cs typeface="Times New Roman"/>
              </a:rPr>
              <a:t>the</a:t>
            </a:r>
            <a:r>
              <a:rPr sz="2450" spc="60" dirty="0">
                <a:latin typeface="Times New Roman"/>
                <a:cs typeface="Times New Roman"/>
              </a:rPr>
              <a:t> </a:t>
            </a:r>
            <a:r>
              <a:rPr sz="2450" dirty="0">
                <a:latin typeface="Times New Roman"/>
                <a:cs typeface="Times New Roman"/>
              </a:rPr>
              <a:t>object’s</a:t>
            </a:r>
            <a:r>
              <a:rPr sz="2450" spc="60" dirty="0">
                <a:latin typeface="Times New Roman"/>
                <a:cs typeface="Times New Roman"/>
              </a:rPr>
              <a:t> </a:t>
            </a:r>
            <a:r>
              <a:rPr sz="2450" dirty="0">
                <a:latin typeface="Times New Roman"/>
                <a:cs typeface="Times New Roman"/>
              </a:rPr>
              <a:t>mass</a:t>
            </a:r>
            <a:r>
              <a:rPr sz="2450" spc="60" dirty="0">
                <a:latin typeface="Times New Roman"/>
                <a:cs typeface="Times New Roman"/>
              </a:rPr>
              <a:t> </a:t>
            </a:r>
            <a:r>
              <a:rPr sz="2450" spc="-10" dirty="0">
                <a:latin typeface="Times New Roman"/>
                <a:cs typeface="Times New Roman"/>
              </a:rPr>
              <a:t>increase?</a:t>
            </a:r>
            <a:endParaRPr sz="2450">
              <a:latin typeface="Times New Roman"/>
              <a:cs typeface="Times New Roman"/>
            </a:endParaRPr>
          </a:p>
          <a:p>
            <a:pPr marL="309880" marR="5080" indent="-11430">
              <a:lnSpc>
                <a:spcPct val="101699"/>
              </a:lnSpc>
              <a:spcBef>
                <a:spcPts val="1495"/>
              </a:spcBef>
              <a:tabLst>
                <a:tab pos="1907539" algn="l"/>
              </a:tabLst>
            </a:pPr>
            <a:r>
              <a:rPr sz="2450" b="1" spc="-10" dirty="0">
                <a:latin typeface="Georgia"/>
                <a:cs typeface="Georgia"/>
              </a:rPr>
              <a:t>Solution:</a:t>
            </a:r>
            <a:r>
              <a:rPr sz="2450" b="1" dirty="0">
                <a:latin typeface="Georgia"/>
                <a:cs typeface="Georgia"/>
              </a:rPr>
              <a:t>	</a:t>
            </a:r>
            <a:r>
              <a:rPr sz="2450" spc="-25" dirty="0">
                <a:latin typeface="Times New Roman"/>
                <a:cs typeface="Times New Roman"/>
              </a:rPr>
              <a:t>Yes.</a:t>
            </a:r>
            <a:r>
              <a:rPr sz="2450" spc="150" dirty="0">
                <a:latin typeface="Times New Roman"/>
                <a:cs typeface="Times New Roman"/>
              </a:rPr>
              <a:t> </a:t>
            </a:r>
            <a:r>
              <a:rPr sz="2450" dirty="0">
                <a:latin typeface="Times New Roman"/>
                <a:cs typeface="Times New Roman"/>
              </a:rPr>
              <a:t>Any</a:t>
            </a:r>
            <a:r>
              <a:rPr sz="2450" spc="-70" dirty="0">
                <a:latin typeface="Times New Roman"/>
                <a:cs typeface="Times New Roman"/>
              </a:rPr>
              <a:t> </a:t>
            </a:r>
            <a:r>
              <a:rPr sz="2450" dirty="0">
                <a:latin typeface="Times New Roman"/>
                <a:cs typeface="Times New Roman"/>
              </a:rPr>
              <a:t>increase</a:t>
            </a:r>
            <a:r>
              <a:rPr sz="2450" spc="-65" dirty="0">
                <a:latin typeface="Times New Roman"/>
                <a:cs typeface="Times New Roman"/>
              </a:rPr>
              <a:t> </a:t>
            </a:r>
            <a:r>
              <a:rPr sz="2450" dirty="0">
                <a:latin typeface="Times New Roman"/>
                <a:cs typeface="Times New Roman"/>
              </a:rPr>
              <a:t>in</a:t>
            </a:r>
            <a:r>
              <a:rPr sz="2450" spc="-65" dirty="0">
                <a:latin typeface="Times New Roman"/>
                <a:cs typeface="Times New Roman"/>
              </a:rPr>
              <a:t> </a:t>
            </a:r>
            <a:r>
              <a:rPr sz="2450" dirty="0">
                <a:latin typeface="Times New Roman"/>
                <a:cs typeface="Times New Roman"/>
              </a:rPr>
              <a:t>energy</a:t>
            </a:r>
            <a:r>
              <a:rPr sz="2450" spc="-65" dirty="0">
                <a:latin typeface="Times New Roman"/>
                <a:cs typeface="Times New Roman"/>
              </a:rPr>
              <a:t> </a:t>
            </a:r>
            <a:r>
              <a:rPr sz="2450" spc="-10" dirty="0">
                <a:latin typeface="Times New Roman"/>
                <a:cs typeface="Times New Roman"/>
              </a:rPr>
              <a:t>implies</a:t>
            </a:r>
            <a:r>
              <a:rPr sz="2450" spc="-65" dirty="0">
                <a:latin typeface="Times New Roman"/>
                <a:cs typeface="Times New Roman"/>
              </a:rPr>
              <a:t> </a:t>
            </a:r>
            <a:r>
              <a:rPr sz="2450" dirty="0">
                <a:latin typeface="Times New Roman"/>
                <a:cs typeface="Times New Roman"/>
              </a:rPr>
              <a:t>an</a:t>
            </a:r>
            <a:r>
              <a:rPr sz="2450" spc="-65" dirty="0">
                <a:latin typeface="Times New Roman"/>
                <a:cs typeface="Times New Roman"/>
              </a:rPr>
              <a:t> </a:t>
            </a:r>
            <a:r>
              <a:rPr sz="2450" dirty="0">
                <a:latin typeface="Times New Roman"/>
                <a:cs typeface="Times New Roman"/>
              </a:rPr>
              <a:t>increase</a:t>
            </a:r>
            <a:r>
              <a:rPr sz="2450" spc="-60" dirty="0">
                <a:latin typeface="Times New Roman"/>
                <a:cs typeface="Times New Roman"/>
              </a:rPr>
              <a:t> </a:t>
            </a:r>
            <a:r>
              <a:rPr sz="2450" spc="-25" dirty="0">
                <a:latin typeface="Times New Roman"/>
                <a:cs typeface="Times New Roman"/>
              </a:rPr>
              <a:t>in </a:t>
            </a:r>
            <a:r>
              <a:rPr sz="2450" spc="-10" dirty="0">
                <a:latin typeface="Times New Roman"/>
                <a:cs typeface="Times New Roman"/>
              </a:rPr>
              <a:t>mass.</a:t>
            </a:r>
            <a:endParaRPr sz="2450">
              <a:latin typeface="Times New Roman"/>
              <a:cs typeface="Times New Roman"/>
            </a:endParaRPr>
          </a:p>
          <a:p>
            <a:pPr marL="308610" indent="-295910">
              <a:lnSpc>
                <a:spcPct val="100000"/>
              </a:lnSpc>
              <a:spcBef>
                <a:spcPts val="1540"/>
              </a:spcBef>
              <a:buAutoNum type="arabicPeriod" startAt="2"/>
              <a:tabLst>
                <a:tab pos="308610" algn="l"/>
              </a:tabLst>
            </a:pPr>
            <a:r>
              <a:rPr sz="2450" spc="-50" dirty="0">
                <a:latin typeface="Times New Roman"/>
                <a:cs typeface="Times New Roman"/>
              </a:rPr>
              <a:t>Does</a:t>
            </a:r>
            <a:r>
              <a:rPr sz="2450" spc="-65" dirty="0">
                <a:latin typeface="Times New Roman"/>
                <a:cs typeface="Times New Roman"/>
              </a:rPr>
              <a:t> </a:t>
            </a:r>
            <a:r>
              <a:rPr sz="2450" dirty="0">
                <a:latin typeface="Times New Roman"/>
                <a:cs typeface="Times New Roman"/>
              </a:rPr>
              <a:t>the</a:t>
            </a:r>
            <a:r>
              <a:rPr sz="2450" spc="-60" dirty="0">
                <a:latin typeface="Times New Roman"/>
                <a:cs typeface="Times New Roman"/>
              </a:rPr>
              <a:t> </a:t>
            </a:r>
            <a:r>
              <a:rPr sz="2450" spc="60" dirty="0">
                <a:latin typeface="Times New Roman"/>
                <a:cs typeface="Times New Roman"/>
              </a:rPr>
              <a:t>total</a:t>
            </a:r>
            <a:r>
              <a:rPr sz="2450" spc="-65" dirty="0">
                <a:latin typeface="Times New Roman"/>
                <a:cs typeface="Times New Roman"/>
              </a:rPr>
              <a:t> </a:t>
            </a:r>
            <a:r>
              <a:rPr sz="2450" spc="-25" dirty="0">
                <a:latin typeface="Times New Roman"/>
                <a:cs typeface="Times New Roman"/>
              </a:rPr>
              <a:t>mass</a:t>
            </a:r>
            <a:r>
              <a:rPr sz="2450" spc="-60" dirty="0">
                <a:latin typeface="Times New Roman"/>
                <a:cs typeface="Times New Roman"/>
              </a:rPr>
              <a:t> </a:t>
            </a:r>
            <a:r>
              <a:rPr sz="2450" spc="-120" dirty="0">
                <a:latin typeface="Times New Roman"/>
                <a:cs typeface="Times New Roman"/>
              </a:rPr>
              <a:t>of</a:t>
            </a:r>
            <a:r>
              <a:rPr sz="2450" spc="-60"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10" dirty="0">
                <a:latin typeface="Times New Roman"/>
                <a:cs typeface="Times New Roman"/>
              </a:rPr>
              <a:t>system</a:t>
            </a:r>
            <a:r>
              <a:rPr sz="2450" spc="-60" dirty="0">
                <a:latin typeface="Times New Roman"/>
                <a:cs typeface="Times New Roman"/>
              </a:rPr>
              <a:t> </a:t>
            </a:r>
            <a:r>
              <a:rPr sz="2450" dirty="0">
                <a:latin typeface="Times New Roman"/>
                <a:cs typeface="Times New Roman"/>
              </a:rPr>
              <a:t>(object</a:t>
            </a:r>
            <a:r>
              <a:rPr sz="2450" spc="-60" dirty="0">
                <a:latin typeface="Times New Roman"/>
                <a:cs typeface="Times New Roman"/>
              </a:rPr>
              <a:t> </a:t>
            </a:r>
            <a:r>
              <a:rPr sz="2450" spc="-10" dirty="0">
                <a:latin typeface="Times New Roman"/>
                <a:cs typeface="Times New Roman"/>
              </a:rPr>
              <a:t>plus</a:t>
            </a:r>
            <a:r>
              <a:rPr sz="2450" spc="-65" dirty="0">
                <a:latin typeface="Times New Roman"/>
                <a:cs typeface="Times New Roman"/>
              </a:rPr>
              <a:t> </a:t>
            </a:r>
            <a:r>
              <a:rPr sz="2450" dirty="0">
                <a:latin typeface="Times New Roman"/>
                <a:cs typeface="Times New Roman"/>
              </a:rPr>
              <a:t>photon)</a:t>
            </a:r>
            <a:r>
              <a:rPr sz="2450" spc="-60" dirty="0">
                <a:latin typeface="Times New Roman"/>
                <a:cs typeface="Times New Roman"/>
              </a:rPr>
              <a:t> </a:t>
            </a:r>
            <a:r>
              <a:rPr sz="2450" spc="-10" dirty="0">
                <a:latin typeface="Times New Roman"/>
                <a:cs typeface="Times New Roman"/>
              </a:rPr>
              <a:t>increase?</a:t>
            </a:r>
            <a:endParaRPr sz="2450">
              <a:latin typeface="Times New Roman"/>
              <a:cs typeface="Times New Roman"/>
            </a:endParaRPr>
          </a:p>
          <a:p>
            <a:pPr marL="298450">
              <a:lnSpc>
                <a:spcPct val="100000"/>
              </a:lnSpc>
              <a:spcBef>
                <a:spcPts val="1545"/>
              </a:spcBef>
              <a:tabLst>
                <a:tab pos="1907539" algn="l"/>
              </a:tabLst>
            </a:pPr>
            <a:r>
              <a:rPr sz="2450" b="1" spc="-10" dirty="0">
                <a:latin typeface="Georgia"/>
                <a:cs typeface="Georgia"/>
              </a:rPr>
              <a:t>Solution:</a:t>
            </a:r>
            <a:r>
              <a:rPr sz="2450" b="1" dirty="0">
                <a:latin typeface="Georgia"/>
                <a:cs typeface="Georgia"/>
              </a:rPr>
              <a:t>	</a:t>
            </a:r>
            <a:r>
              <a:rPr sz="2450" dirty="0">
                <a:latin typeface="Times New Roman"/>
                <a:cs typeface="Times New Roman"/>
              </a:rPr>
              <a:t>No,</a:t>
            </a:r>
            <a:r>
              <a:rPr sz="2450" spc="114" dirty="0">
                <a:latin typeface="Times New Roman"/>
                <a:cs typeface="Times New Roman"/>
              </a:rPr>
              <a:t> </a:t>
            </a:r>
            <a:r>
              <a:rPr sz="2450" dirty="0">
                <a:latin typeface="Times New Roman"/>
                <a:cs typeface="Times New Roman"/>
              </a:rPr>
              <a:t>that’s</a:t>
            </a:r>
            <a:r>
              <a:rPr sz="2450" spc="120" dirty="0">
                <a:latin typeface="Times New Roman"/>
                <a:cs typeface="Times New Roman"/>
              </a:rPr>
              <a:t> </a:t>
            </a:r>
            <a:r>
              <a:rPr sz="2450" dirty="0">
                <a:latin typeface="Times New Roman"/>
                <a:cs typeface="Times New Roman"/>
              </a:rPr>
              <a:t>a</a:t>
            </a:r>
            <a:r>
              <a:rPr sz="2450" spc="114" dirty="0">
                <a:latin typeface="Times New Roman"/>
                <a:cs typeface="Times New Roman"/>
              </a:rPr>
              <a:t> </a:t>
            </a:r>
            <a:r>
              <a:rPr sz="2450" spc="-25" dirty="0">
                <a:latin typeface="Times New Roman"/>
                <a:cs typeface="Times New Roman"/>
              </a:rPr>
              <a:t>conserved</a:t>
            </a:r>
            <a:r>
              <a:rPr sz="2450" spc="114" dirty="0">
                <a:latin typeface="Times New Roman"/>
                <a:cs typeface="Times New Roman"/>
              </a:rPr>
              <a:t> </a:t>
            </a:r>
            <a:r>
              <a:rPr sz="2450" spc="-10" dirty="0">
                <a:latin typeface="Times New Roman"/>
                <a:cs typeface="Times New Roman"/>
              </a:rPr>
              <a:t>quantity.</a:t>
            </a:r>
            <a:endParaRPr sz="2450">
              <a:latin typeface="Times New Roman"/>
              <a:cs typeface="Times New Roman"/>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390900" algn="l"/>
              </a:tabLst>
            </a:pPr>
            <a:r>
              <a:rPr sz="1200" spc="-10" dirty="0">
                <a:latin typeface="Times New Roman"/>
                <a:cs typeface="Times New Roman"/>
              </a:rPr>
              <a:t>ConcepTest</a:t>
            </a:r>
            <a:r>
              <a:rPr sz="1200" dirty="0">
                <a:latin typeface="Times New Roman"/>
                <a:cs typeface="Times New Roman"/>
              </a:rPr>
              <a:t>	2.3.</a:t>
            </a:r>
            <a:r>
              <a:rPr sz="1200" spc="215" dirty="0">
                <a:latin typeface="Times New Roman"/>
                <a:cs typeface="Times New Roman"/>
              </a:rPr>
              <a:t>  </a:t>
            </a:r>
            <a:r>
              <a:rPr sz="1200" dirty="0">
                <a:latin typeface="Times New Roman"/>
                <a:cs typeface="Times New Roman"/>
              </a:rPr>
              <a:t>MASS</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ENERGY</a:t>
            </a:r>
            <a:r>
              <a:rPr sz="1200" spc="13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spc="50" dirty="0">
                <a:latin typeface="Times New Roman"/>
                <a:cs typeface="Times New Roman"/>
              </a:rPr>
              <a:t>SPEED</a:t>
            </a:r>
            <a:r>
              <a:rPr sz="1200" spc="140" dirty="0">
                <a:latin typeface="Times New Roman"/>
                <a:cs typeface="Times New Roman"/>
              </a:rPr>
              <a:t> </a:t>
            </a:r>
            <a:r>
              <a:rPr sz="1200" spc="65" dirty="0">
                <a:latin typeface="Times New Roman"/>
                <a:cs typeface="Times New Roman"/>
              </a:rPr>
              <a:t>OF</a:t>
            </a:r>
            <a:r>
              <a:rPr sz="1200" spc="140" dirty="0">
                <a:latin typeface="Times New Roman"/>
                <a:cs typeface="Times New Roman"/>
              </a:rPr>
              <a:t> </a:t>
            </a:r>
            <a:r>
              <a:rPr sz="1200" dirty="0">
                <a:latin typeface="Times New Roman"/>
                <a:cs typeface="Times New Roman"/>
              </a:rPr>
              <a:t>LIGHT</a:t>
            </a:r>
            <a:r>
              <a:rPr sz="1200" spc="140" dirty="0">
                <a:latin typeface="Times New Roman"/>
                <a:cs typeface="Times New Roman"/>
              </a:rPr>
              <a:t> </a:t>
            </a:r>
            <a:r>
              <a:rPr sz="1200" spc="-10" dirty="0">
                <a:latin typeface="Times New Roman"/>
                <a:cs typeface="Times New Roman"/>
              </a:rPr>
              <a:t>SQUARED)</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17780">
              <a:lnSpc>
                <a:spcPct val="101699"/>
              </a:lnSpc>
              <a:spcBef>
                <a:spcPts val="75"/>
              </a:spcBef>
              <a:tabLst>
                <a:tab pos="683260" algn="l"/>
              </a:tabLst>
            </a:pPr>
            <a:r>
              <a:rPr dirty="0"/>
              <a:t>A</a:t>
            </a:r>
            <a:r>
              <a:rPr spc="210" dirty="0"/>
              <a:t> </a:t>
            </a:r>
            <a:r>
              <a:rPr dirty="0"/>
              <a:t>photon</a:t>
            </a:r>
            <a:r>
              <a:rPr spc="215" dirty="0"/>
              <a:t> </a:t>
            </a:r>
            <a:r>
              <a:rPr dirty="0"/>
              <a:t>of</a:t>
            </a:r>
            <a:r>
              <a:rPr spc="210" dirty="0"/>
              <a:t> </a:t>
            </a:r>
            <a:r>
              <a:rPr dirty="0"/>
              <a:t>energy</a:t>
            </a:r>
            <a:r>
              <a:rPr spc="210" dirty="0"/>
              <a:t> </a:t>
            </a:r>
            <a:r>
              <a:rPr b="0" i="1" dirty="0">
                <a:latin typeface="Bookman Old Style"/>
                <a:cs typeface="Bookman Old Style"/>
              </a:rPr>
              <a:t>E</a:t>
            </a:r>
            <a:r>
              <a:rPr sz="3075" b="0" i="1" baseline="-16260" dirty="0">
                <a:latin typeface="Bookman Old Style"/>
                <a:cs typeface="Bookman Old Style"/>
              </a:rPr>
              <a:t>ph</a:t>
            </a:r>
            <a:r>
              <a:rPr sz="3075" b="0" i="1" spc="375" baseline="-16260" dirty="0">
                <a:latin typeface="Bookman Old Style"/>
                <a:cs typeface="Bookman Old Style"/>
              </a:rPr>
              <a:t> </a:t>
            </a:r>
            <a:r>
              <a:rPr sz="2450" dirty="0"/>
              <a:t>is</a:t>
            </a:r>
            <a:r>
              <a:rPr sz="2450" spc="210" dirty="0"/>
              <a:t> </a:t>
            </a:r>
            <a:r>
              <a:rPr sz="2450" dirty="0"/>
              <a:t>absorbed</a:t>
            </a:r>
            <a:r>
              <a:rPr sz="2450" spc="215" dirty="0"/>
              <a:t> </a:t>
            </a:r>
            <a:r>
              <a:rPr sz="2450" dirty="0"/>
              <a:t>by</a:t>
            </a:r>
            <a:r>
              <a:rPr sz="2450" spc="215" dirty="0"/>
              <a:t> </a:t>
            </a:r>
            <a:r>
              <a:rPr sz="2450" dirty="0"/>
              <a:t>an</a:t>
            </a:r>
            <a:r>
              <a:rPr sz="2450" spc="210" dirty="0"/>
              <a:t> </a:t>
            </a:r>
            <a:r>
              <a:rPr sz="2450" dirty="0"/>
              <a:t>atom</a:t>
            </a:r>
            <a:r>
              <a:rPr sz="2450" spc="210" dirty="0"/>
              <a:t> </a:t>
            </a:r>
            <a:r>
              <a:rPr sz="2450" dirty="0"/>
              <a:t>of</a:t>
            </a:r>
            <a:r>
              <a:rPr sz="2450" spc="220" dirty="0"/>
              <a:t> </a:t>
            </a:r>
            <a:r>
              <a:rPr sz="2450" dirty="0"/>
              <a:t>mass</a:t>
            </a:r>
            <a:r>
              <a:rPr sz="2450" spc="204" dirty="0"/>
              <a:t> </a:t>
            </a:r>
            <a:r>
              <a:rPr sz="2450" b="0" i="1" dirty="0">
                <a:latin typeface="Bookman Old Style"/>
                <a:cs typeface="Bookman Old Style"/>
              </a:rPr>
              <a:t>m</a:t>
            </a:r>
            <a:r>
              <a:rPr sz="3075" baseline="-13550" dirty="0"/>
              <a:t>0</a:t>
            </a:r>
            <a:r>
              <a:rPr sz="3075" spc="532" baseline="-13550" dirty="0"/>
              <a:t> </a:t>
            </a:r>
            <a:r>
              <a:rPr sz="2450" spc="95" dirty="0"/>
              <a:t>at </a:t>
            </a:r>
            <a:r>
              <a:rPr sz="2450" spc="-10" dirty="0"/>
              <a:t>rest.</a:t>
            </a:r>
            <a:r>
              <a:rPr sz="2450" dirty="0"/>
              <a:t>	Is</a:t>
            </a:r>
            <a:r>
              <a:rPr sz="2450" spc="85" dirty="0"/>
              <a:t> </a:t>
            </a:r>
            <a:r>
              <a:rPr sz="2450" dirty="0"/>
              <a:t>the</a:t>
            </a:r>
            <a:r>
              <a:rPr sz="2450" spc="110" dirty="0"/>
              <a:t> </a:t>
            </a:r>
            <a:r>
              <a:rPr sz="2450" dirty="0"/>
              <a:t>final</a:t>
            </a:r>
            <a:r>
              <a:rPr sz="2450" spc="110" dirty="0"/>
              <a:t> </a:t>
            </a:r>
            <a:r>
              <a:rPr sz="2450" dirty="0"/>
              <a:t>mass</a:t>
            </a:r>
            <a:r>
              <a:rPr sz="2450" spc="110" dirty="0"/>
              <a:t> </a:t>
            </a:r>
            <a:r>
              <a:rPr sz="2450" dirty="0"/>
              <a:t>of</a:t>
            </a:r>
            <a:r>
              <a:rPr sz="2450" spc="110" dirty="0"/>
              <a:t> </a:t>
            </a:r>
            <a:r>
              <a:rPr sz="2450" dirty="0"/>
              <a:t>the</a:t>
            </a:r>
            <a:r>
              <a:rPr sz="2450" spc="110" dirty="0"/>
              <a:t> </a:t>
            </a:r>
            <a:r>
              <a:rPr sz="2450" dirty="0"/>
              <a:t>atom</a:t>
            </a:r>
            <a:r>
              <a:rPr sz="2450" spc="105" dirty="0"/>
              <a:t> </a:t>
            </a:r>
            <a:r>
              <a:rPr sz="2450" dirty="0"/>
              <a:t>.</a:t>
            </a:r>
            <a:r>
              <a:rPr sz="2450" spc="-225" dirty="0"/>
              <a:t> </a:t>
            </a:r>
            <a:r>
              <a:rPr sz="2450" dirty="0"/>
              <a:t>.</a:t>
            </a:r>
            <a:r>
              <a:rPr sz="2450" spc="-225" dirty="0"/>
              <a:t> </a:t>
            </a:r>
            <a:r>
              <a:rPr sz="2450" spc="-50" dirty="0"/>
              <a:t>.</a:t>
            </a:r>
            <a:endParaRPr sz="2450">
              <a:latin typeface="Bookman Old Style"/>
              <a:cs typeface="Bookman Old Style"/>
            </a:endParaRPr>
          </a:p>
        </p:txBody>
      </p:sp>
      <p:sp>
        <p:nvSpPr>
          <p:cNvPr id="5" name="object 5"/>
          <p:cNvSpPr txBox="1"/>
          <p:nvPr/>
        </p:nvSpPr>
        <p:spPr>
          <a:xfrm>
            <a:off x="689737" y="2042037"/>
            <a:ext cx="6226175" cy="2132965"/>
          </a:xfrm>
          <a:prstGeom prst="rect">
            <a:avLst/>
          </a:prstGeom>
        </p:spPr>
        <p:txBody>
          <a:bodyPr vert="horz" wrap="square" lIns="0" tIns="144780" rIns="0" bIns="0" rtlCol="0">
            <a:spAutoFit/>
          </a:bodyPr>
          <a:lstStyle/>
          <a:p>
            <a:pPr marL="412115" indent="-370205">
              <a:lnSpc>
                <a:spcPct val="100000"/>
              </a:lnSpc>
              <a:spcBef>
                <a:spcPts val="1140"/>
              </a:spcBef>
              <a:buFont typeface="Times New Roman"/>
              <a:buAutoNum type="alphaUcPeriod"/>
              <a:tabLst>
                <a:tab pos="412115" algn="l"/>
              </a:tabLst>
            </a:pPr>
            <a:r>
              <a:rPr sz="2450" b="0" i="1" spc="-25" dirty="0">
                <a:latin typeface="Bookman Old Style"/>
                <a:cs typeface="Bookman Old Style"/>
              </a:rPr>
              <a:t>m</a:t>
            </a:r>
            <a:r>
              <a:rPr sz="3075" spc="-37" baseline="-13550" dirty="0">
                <a:latin typeface="Times New Roman"/>
                <a:cs typeface="Times New Roman"/>
              </a:rPr>
              <a:t>0</a:t>
            </a:r>
            <a:r>
              <a:rPr sz="2450" spc="-25" dirty="0">
                <a:latin typeface="Times New Roman"/>
                <a:cs typeface="Times New Roman"/>
              </a:rPr>
              <a:t>?</a:t>
            </a:r>
            <a:endParaRPr sz="2450">
              <a:latin typeface="Times New Roman"/>
              <a:cs typeface="Times New Roman"/>
            </a:endParaRPr>
          </a:p>
          <a:p>
            <a:pPr marL="412115" indent="-358140">
              <a:lnSpc>
                <a:spcPct val="100000"/>
              </a:lnSpc>
              <a:spcBef>
                <a:spcPts val="1045"/>
              </a:spcBef>
              <a:buAutoNum type="alphaUcPeriod"/>
              <a:tabLst>
                <a:tab pos="412115" algn="l"/>
              </a:tabLst>
            </a:pPr>
            <a:r>
              <a:rPr sz="2450" dirty="0">
                <a:latin typeface="Times New Roman"/>
                <a:cs typeface="Times New Roman"/>
              </a:rPr>
              <a:t>Greater</a:t>
            </a:r>
            <a:r>
              <a:rPr sz="2450" spc="105" dirty="0">
                <a:latin typeface="Times New Roman"/>
                <a:cs typeface="Times New Roman"/>
              </a:rPr>
              <a:t> </a:t>
            </a:r>
            <a:r>
              <a:rPr sz="2450" spc="70" dirty="0">
                <a:latin typeface="Times New Roman"/>
                <a:cs typeface="Times New Roman"/>
              </a:rPr>
              <a:t>than</a:t>
            </a:r>
            <a:r>
              <a:rPr sz="2450" spc="100" dirty="0">
                <a:latin typeface="Times New Roman"/>
                <a:cs typeface="Times New Roman"/>
              </a:rPr>
              <a:t> </a:t>
            </a:r>
            <a:r>
              <a:rPr sz="2450" b="0" i="1" dirty="0">
                <a:latin typeface="Bookman Old Style"/>
                <a:cs typeface="Bookman Old Style"/>
              </a:rPr>
              <a:t>m</a:t>
            </a:r>
            <a:r>
              <a:rPr sz="3075" baseline="-13550" dirty="0">
                <a:latin typeface="Times New Roman"/>
                <a:cs typeface="Times New Roman"/>
              </a:rPr>
              <a:t>0</a:t>
            </a:r>
            <a:r>
              <a:rPr sz="3075" spc="375" baseline="-13550" dirty="0">
                <a:latin typeface="Times New Roman"/>
                <a:cs typeface="Times New Roman"/>
              </a:rPr>
              <a:t> </a:t>
            </a:r>
            <a:r>
              <a:rPr sz="2450" spc="80" dirty="0">
                <a:latin typeface="Times New Roman"/>
                <a:cs typeface="Times New Roman"/>
              </a:rPr>
              <a:t>but</a:t>
            </a:r>
            <a:r>
              <a:rPr sz="2450" spc="100" dirty="0">
                <a:latin typeface="Times New Roman"/>
                <a:cs typeface="Times New Roman"/>
              </a:rPr>
              <a:t> </a:t>
            </a:r>
            <a:r>
              <a:rPr sz="2450" spc="-10" dirty="0">
                <a:latin typeface="Times New Roman"/>
                <a:cs typeface="Times New Roman"/>
              </a:rPr>
              <a:t>less</a:t>
            </a:r>
            <a:r>
              <a:rPr sz="2450" spc="105" dirty="0">
                <a:latin typeface="Times New Roman"/>
                <a:cs typeface="Times New Roman"/>
              </a:rPr>
              <a:t> </a:t>
            </a:r>
            <a:r>
              <a:rPr sz="2450" spc="70" dirty="0">
                <a:latin typeface="Times New Roman"/>
                <a:cs typeface="Times New Roman"/>
              </a:rPr>
              <a:t>than</a:t>
            </a:r>
            <a:r>
              <a:rPr sz="2450" spc="105" dirty="0">
                <a:latin typeface="Times New Roman"/>
                <a:cs typeface="Times New Roman"/>
              </a:rPr>
              <a:t> </a:t>
            </a:r>
            <a:r>
              <a:rPr sz="2450" b="0" i="1" dirty="0">
                <a:latin typeface="Bookman Old Style"/>
                <a:cs typeface="Bookman Old Style"/>
              </a:rPr>
              <a:t>m</a:t>
            </a:r>
            <a:r>
              <a:rPr sz="3075" baseline="-13550" dirty="0">
                <a:latin typeface="Times New Roman"/>
                <a:cs typeface="Times New Roman"/>
              </a:rPr>
              <a:t>0</a:t>
            </a:r>
            <a:r>
              <a:rPr sz="3075" spc="82" baseline="-13550" dirty="0">
                <a:latin typeface="Times New Roman"/>
                <a:cs typeface="Times New Roman"/>
              </a:rPr>
              <a:t> </a:t>
            </a:r>
            <a:r>
              <a:rPr sz="2450" spc="385" dirty="0">
                <a:latin typeface="Times New Roman"/>
                <a:cs typeface="Times New Roman"/>
              </a:rPr>
              <a:t>+</a:t>
            </a:r>
            <a:r>
              <a:rPr sz="2450" spc="-80" dirty="0">
                <a:latin typeface="Times New Roman"/>
                <a:cs typeface="Times New Roman"/>
              </a:rPr>
              <a:t> </a:t>
            </a:r>
            <a:r>
              <a:rPr sz="2450" b="0" i="1" spc="-10" dirty="0">
                <a:latin typeface="Bookman Old Style"/>
                <a:cs typeface="Bookman Old Style"/>
              </a:rPr>
              <a:t>E</a:t>
            </a:r>
            <a:r>
              <a:rPr sz="3075" b="0" i="1" spc="-15" baseline="-16260" dirty="0">
                <a:latin typeface="Bookman Old Style"/>
                <a:cs typeface="Bookman Old Style"/>
              </a:rPr>
              <a:t>ph</a:t>
            </a:r>
            <a:r>
              <a:rPr sz="2450" b="0" i="1" spc="-10" dirty="0">
                <a:latin typeface="Bookman Old Style"/>
                <a:cs typeface="Bookman Old Style"/>
              </a:rPr>
              <a:t>/c</a:t>
            </a:r>
            <a:r>
              <a:rPr sz="3075" spc="-15" baseline="24390" dirty="0">
                <a:latin typeface="Times New Roman"/>
                <a:cs typeface="Times New Roman"/>
              </a:rPr>
              <a:t>2</a:t>
            </a:r>
            <a:r>
              <a:rPr sz="2450" spc="-10" dirty="0">
                <a:latin typeface="Times New Roman"/>
                <a:cs typeface="Times New Roman"/>
              </a:rPr>
              <a:t>?</a:t>
            </a:r>
            <a:endParaRPr sz="2450">
              <a:latin typeface="Times New Roman"/>
              <a:cs typeface="Times New Roman"/>
            </a:endParaRPr>
          </a:p>
          <a:p>
            <a:pPr marL="412115" indent="-361950">
              <a:lnSpc>
                <a:spcPct val="100000"/>
              </a:lnSpc>
              <a:spcBef>
                <a:spcPts val="1370"/>
              </a:spcBef>
              <a:buFont typeface="Times New Roman"/>
              <a:buAutoNum type="alphaUcPeriod"/>
              <a:tabLst>
                <a:tab pos="412115" algn="l"/>
              </a:tabLst>
            </a:pPr>
            <a:r>
              <a:rPr sz="2450" b="0" i="1" dirty="0">
                <a:latin typeface="Bookman Old Style"/>
                <a:cs typeface="Bookman Old Style"/>
              </a:rPr>
              <a:t>m</a:t>
            </a:r>
            <a:r>
              <a:rPr sz="3075" baseline="-13550" dirty="0">
                <a:latin typeface="Times New Roman"/>
                <a:cs typeface="Times New Roman"/>
              </a:rPr>
              <a:t>0</a:t>
            </a:r>
            <a:r>
              <a:rPr sz="3075" spc="30" baseline="-13550" dirty="0">
                <a:latin typeface="Times New Roman"/>
                <a:cs typeface="Times New Roman"/>
              </a:rPr>
              <a:t> </a:t>
            </a:r>
            <a:r>
              <a:rPr sz="2450" spc="385" dirty="0">
                <a:latin typeface="Times New Roman"/>
                <a:cs typeface="Times New Roman"/>
              </a:rPr>
              <a:t>+</a:t>
            </a:r>
            <a:r>
              <a:rPr sz="2450" spc="-120" dirty="0">
                <a:latin typeface="Times New Roman"/>
                <a:cs typeface="Times New Roman"/>
              </a:rPr>
              <a:t> </a:t>
            </a:r>
            <a:r>
              <a:rPr sz="2450" b="0" i="1" spc="-10" dirty="0">
                <a:latin typeface="Bookman Old Style"/>
                <a:cs typeface="Bookman Old Style"/>
              </a:rPr>
              <a:t>E</a:t>
            </a:r>
            <a:r>
              <a:rPr sz="3075" b="0" i="1" spc="-15" baseline="-16260" dirty="0">
                <a:latin typeface="Bookman Old Style"/>
                <a:cs typeface="Bookman Old Style"/>
              </a:rPr>
              <a:t>ph</a:t>
            </a:r>
            <a:r>
              <a:rPr sz="2450" b="0" i="1" spc="-10" dirty="0">
                <a:latin typeface="Bookman Old Style"/>
                <a:cs typeface="Bookman Old Style"/>
              </a:rPr>
              <a:t>/c</a:t>
            </a:r>
            <a:r>
              <a:rPr sz="3075" spc="-15" baseline="24390" dirty="0">
                <a:latin typeface="Times New Roman"/>
                <a:cs typeface="Times New Roman"/>
              </a:rPr>
              <a:t>2</a:t>
            </a:r>
            <a:r>
              <a:rPr sz="2450" spc="-10" dirty="0">
                <a:latin typeface="Times New Roman"/>
                <a:cs typeface="Times New Roman"/>
              </a:rPr>
              <a:t>?</a:t>
            </a:r>
            <a:endParaRPr sz="2450">
              <a:latin typeface="Times New Roman"/>
              <a:cs typeface="Times New Roman"/>
            </a:endParaRPr>
          </a:p>
          <a:p>
            <a:pPr marL="412115" indent="-374015">
              <a:lnSpc>
                <a:spcPct val="100000"/>
              </a:lnSpc>
              <a:spcBef>
                <a:spcPts val="1370"/>
              </a:spcBef>
              <a:buAutoNum type="alphaUcPeriod"/>
              <a:tabLst>
                <a:tab pos="412115" algn="l"/>
              </a:tabLst>
            </a:pPr>
            <a:r>
              <a:rPr sz="2450" dirty="0">
                <a:latin typeface="Times New Roman"/>
                <a:cs typeface="Times New Roman"/>
              </a:rPr>
              <a:t>Greater</a:t>
            </a:r>
            <a:r>
              <a:rPr sz="2450" spc="165" dirty="0">
                <a:latin typeface="Times New Roman"/>
                <a:cs typeface="Times New Roman"/>
              </a:rPr>
              <a:t> </a:t>
            </a:r>
            <a:r>
              <a:rPr sz="2450" spc="70" dirty="0">
                <a:latin typeface="Times New Roman"/>
                <a:cs typeface="Times New Roman"/>
              </a:rPr>
              <a:t>than</a:t>
            </a:r>
            <a:r>
              <a:rPr sz="2450" spc="170" dirty="0">
                <a:latin typeface="Times New Roman"/>
                <a:cs typeface="Times New Roman"/>
              </a:rPr>
              <a:t> </a:t>
            </a:r>
            <a:r>
              <a:rPr sz="2450" b="0" i="1" dirty="0">
                <a:latin typeface="Bookman Old Style"/>
                <a:cs typeface="Bookman Old Style"/>
              </a:rPr>
              <a:t>m</a:t>
            </a:r>
            <a:r>
              <a:rPr sz="3075" baseline="-13550" dirty="0">
                <a:latin typeface="Times New Roman"/>
                <a:cs typeface="Times New Roman"/>
              </a:rPr>
              <a:t>0</a:t>
            </a:r>
            <a:r>
              <a:rPr sz="3075" spc="157" baseline="-13550" dirty="0">
                <a:latin typeface="Times New Roman"/>
                <a:cs typeface="Times New Roman"/>
              </a:rPr>
              <a:t> </a:t>
            </a:r>
            <a:r>
              <a:rPr sz="2450" spc="385" dirty="0">
                <a:latin typeface="Times New Roman"/>
                <a:cs typeface="Times New Roman"/>
              </a:rPr>
              <a:t>+</a:t>
            </a:r>
            <a:r>
              <a:rPr sz="2450" spc="-35" dirty="0">
                <a:latin typeface="Times New Roman"/>
                <a:cs typeface="Times New Roman"/>
              </a:rPr>
              <a:t> </a:t>
            </a:r>
            <a:r>
              <a:rPr sz="2450" b="0" i="1" spc="-10" dirty="0">
                <a:latin typeface="Bookman Old Style"/>
                <a:cs typeface="Bookman Old Style"/>
              </a:rPr>
              <a:t>E</a:t>
            </a:r>
            <a:r>
              <a:rPr sz="3075" b="0" i="1" spc="-15" baseline="-16260" dirty="0">
                <a:latin typeface="Bookman Old Style"/>
                <a:cs typeface="Bookman Old Style"/>
              </a:rPr>
              <a:t>ph</a:t>
            </a:r>
            <a:r>
              <a:rPr sz="2450" b="0" i="1" spc="-10" dirty="0">
                <a:latin typeface="Bookman Old Style"/>
                <a:cs typeface="Bookman Old Style"/>
              </a:rPr>
              <a:t>/c</a:t>
            </a:r>
            <a:r>
              <a:rPr sz="3075" spc="-15" baseline="24390" dirty="0">
                <a:latin typeface="Times New Roman"/>
                <a:cs typeface="Times New Roman"/>
              </a:rPr>
              <a:t>2</a:t>
            </a:r>
            <a:r>
              <a:rPr sz="2450" spc="-10" dirty="0">
                <a:latin typeface="Times New Roman"/>
                <a:cs typeface="Times New Roman"/>
              </a:rPr>
              <a:t>?</a:t>
            </a:r>
            <a:endParaRPr sz="2450">
              <a:latin typeface="Times New Roman"/>
              <a:cs typeface="Times New Roman"/>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390900" algn="l"/>
              </a:tabLst>
            </a:pPr>
            <a:r>
              <a:rPr sz="1200" spc="-10" dirty="0">
                <a:latin typeface="Times New Roman"/>
                <a:cs typeface="Times New Roman"/>
              </a:rPr>
              <a:t>ConcepTest</a:t>
            </a:r>
            <a:r>
              <a:rPr sz="1200" dirty="0">
                <a:latin typeface="Times New Roman"/>
                <a:cs typeface="Times New Roman"/>
              </a:rPr>
              <a:t>	2.3.</a:t>
            </a:r>
            <a:r>
              <a:rPr sz="1200" spc="215" dirty="0">
                <a:latin typeface="Times New Roman"/>
                <a:cs typeface="Times New Roman"/>
              </a:rPr>
              <a:t>  </a:t>
            </a:r>
            <a:r>
              <a:rPr sz="1200" dirty="0">
                <a:latin typeface="Times New Roman"/>
                <a:cs typeface="Times New Roman"/>
              </a:rPr>
              <a:t>MASS</a:t>
            </a:r>
            <a:r>
              <a:rPr sz="1200" spc="14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ENERGY</a:t>
            </a:r>
            <a:r>
              <a:rPr sz="1200" spc="13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50" dirty="0">
                <a:latin typeface="Times New Roman"/>
                <a:cs typeface="Times New Roman"/>
              </a:rPr>
              <a:t>THE</a:t>
            </a:r>
            <a:r>
              <a:rPr sz="1200" spc="140" dirty="0">
                <a:latin typeface="Times New Roman"/>
                <a:cs typeface="Times New Roman"/>
              </a:rPr>
              <a:t> </a:t>
            </a:r>
            <a:r>
              <a:rPr sz="1200" spc="50" dirty="0">
                <a:latin typeface="Times New Roman"/>
                <a:cs typeface="Times New Roman"/>
              </a:rPr>
              <a:t>SPEED</a:t>
            </a:r>
            <a:r>
              <a:rPr sz="1200" spc="140" dirty="0">
                <a:latin typeface="Times New Roman"/>
                <a:cs typeface="Times New Roman"/>
              </a:rPr>
              <a:t> </a:t>
            </a:r>
            <a:r>
              <a:rPr sz="1200" spc="65" dirty="0">
                <a:latin typeface="Times New Roman"/>
                <a:cs typeface="Times New Roman"/>
              </a:rPr>
              <a:t>OF</a:t>
            </a:r>
            <a:r>
              <a:rPr sz="1200" spc="140" dirty="0">
                <a:latin typeface="Times New Roman"/>
                <a:cs typeface="Times New Roman"/>
              </a:rPr>
              <a:t> </a:t>
            </a:r>
            <a:r>
              <a:rPr sz="1200" dirty="0">
                <a:latin typeface="Times New Roman"/>
                <a:cs typeface="Times New Roman"/>
              </a:rPr>
              <a:t>LIGHT</a:t>
            </a:r>
            <a:r>
              <a:rPr sz="1200" spc="140" dirty="0">
                <a:latin typeface="Times New Roman"/>
                <a:cs typeface="Times New Roman"/>
              </a:rPr>
              <a:t> </a:t>
            </a:r>
            <a:r>
              <a:rPr sz="1200" spc="-10" dirty="0">
                <a:latin typeface="Times New Roman"/>
                <a:cs typeface="Times New Roman"/>
              </a:rPr>
              <a:t>SQUARED)</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17780">
              <a:lnSpc>
                <a:spcPct val="101699"/>
              </a:lnSpc>
              <a:spcBef>
                <a:spcPts val="75"/>
              </a:spcBef>
              <a:tabLst>
                <a:tab pos="683260" algn="l"/>
              </a:tabLst>
            </a:pPr>
            <a:r>
              <a:rPr dirty="0"/>
              <a:t>A</a:t>
            </a:r>
            <a:r>
              <a:rPr spc="210" dirty="0"/>
              <a:t> </a:t>
            </a:r>
            <a:r>
              <a:rPr dirty="0"/>
              <a:t>photon</a:t>
            </a:r>
            <a:r>
              <a:rPr spc="215" dirty="0"/>
              <a:t> </a:t>
            </a:r>
            <a:r>
              <a:rPr dirty="0"/>
              <a:t>of</a:t>
            </a:r>
            <a:r>
              <a:rPr spc="210" dirty="0"/>
              <a:t> </a:t>
            </a:r>
            <a:r>
              <a:rPr dirty="0"/>
              <a:t>energy</a:t>
            </a:r>
            <a:r>
              <a:rPr spc="210" dirty="0"/>
              <a:t> </a:t>
            </a:r>
            <a:r>
              <a:rPr b="0" i="1" dirty="0">
                <a:latin typeface="Bookman Old Style"/>
                <a:cs typeface="Bookman Old Style"/>
              </a:rPr>
              <a:t>E</a:t>
            </a:r>
            <a:r>
              <a:rPr sz="3075" b="0" i="1" baseline="-16260" dirty="0">
                <a:latin typeface="Bookman Old Style"/>
                <a:cs typeface="Bookman Old Style"/>
              </a:rPr>
              <a:t>ph</a:t>
            </a:r>
            <a:r>
              <a:rPr sz="3075" b="0" i="1" spc="375" baseline="-16260" dirty="0">
                <a:latin typeface="Bookman Old Style"/>
                <a:cs typeface="Bookman Old Style"/>
              </a:rPr>
              <a:t> </a:t>
            </a:r>
            <a:r>
              <a:rPr sz="2450" dirty="0"/>
              <a:t>is</a:t>
            </a:r>
            <a:r>
              <a:rPr sz="2450" spc="210" dirty="0"/>
              <a:t> </a:t>
            </a:r>
            <a:r>
              <a:rPr sz="2450" dirty="0"/>
              <a:t>absorbed</a:t>
            </a:r>
            <a:r>
              <a:rPr sz="2450" spc="215" dirty="0"/>
              <a:t> </a:t>
            </a:r>
            <a:r>
              <a:rPr sz="2450" dirty="0"/>
              <a:t>by</a:t>
            </a:r>
            <a:r>
              <a:rPr sz="2450" spc="215" dirty="0"/>
              <a:t> </a:t>
            </a:r>
            <a:r>
              <a:rPr sz="2450" dirty="0"/>
              <a:t>an</a:t>
            </a:r>
            <a:r>
              <a:rPr sz="2450" spc="210" dirty="0"/>
              <a:t> </a:t>
            </a:r>
            <a:r>
              <a:rPr sz="2450" dirty="0"/>
              <a:t>atom</a:t>
            </a:r>
            <a:r>
              <a:rPr sz="2450" spc="210" dirty="0"/>
              <a:t> </a:t>
            </a:r>
            <a:r>
              <a:rPr sz="2450" dirty="0"/>
              <a:t>of</a:t>
            </a:r>
            <a:r>
              <a:rPr sz="2450" spc="220" dirty="0"/>
              <a:t> </a:t>
            </a:r>
            <a:r>
              <a:rPr sz="2450" dirty="0"/>
              <a:t>mass</a:t>
            </a:r>
            <a:r>
              <a:rPr sz="2450" spc="204" dirty="0"/>
              <a:t> </a:t>
            </a:r>
            <a:r>
              <a:rPr sz="2450" b="0" i="1" dirty="0">
                <a:latin typeface="Bookman Old Style"/>
                <a:cs typeface="Bookman Old Style"/>
              </a:rPr>
              <a:t>m</a:t>
            </a:r>
            <a:r>
              <a:rPr sz="3075" baseline="-13550" dirty="0"/>
              <a:t>0</a:t>
            </a:r>
            <a:r>
              <a:rPr sz="3075" spc="532" baseline="-13550" dirty="0"/>
              <a:t> </a:t>
            </a:r>
            <a:r>
              <a:rPr sz="2450" spc="95" dirty="0"/>
              <a:t>at </a:t>
            </a:r>
            <a:r>
              <a:rPr sz="2450" spc="-10" dirty="0"/>
              <a:t>rest.</a:t>
            </a:r>
            <a:r>
              <a:rPr sz="2450" dirty="0"/>
              <a:t>	Is</a:t>
            </a:r>
            <a:r>
              <a:rPr sz="2450" spc="85" dirty="0"/>
              <a:t> </a:t>
            </a:r>
            <a:r>
              <a:rPr sz="2450" dirty="0"/>
              <a:t>the</a:t>
            </a:r>
            <a:r>
              <a:rPr sz="2450" spc="110" dirty="0"/>
              <a:t> </a:t>
            </a:r>
            <a:r>
              <a:rPr sz="2450" dirty="0"/>
              <a:t>final</a:t>
            </a:r>
            <a:r>
              <a:rPr sz="2450" spc="110" dirty="0"/>
              <a:t> </a:t>
            </a:r>
            <a:r>
              <a:rPr sz="2450" dirty="0"/>
              <a:t>mass</a:t>
            </a:r>
            <a:r>
              <a:rPr sz="2450" spc="110" dirty="0"/>
              <a:t> </a:t>
            </a:r>
            <a:r>
              <a:rPr sz="2450" dirty="0"/>
              <a:t>of</a:t>
            </a:r>
            <a:r>
              <a:rPr sz="2450" spc="110" dirty="0"/>
              <a:t> </a:t>
            </a:r>
            <a:r>
              <a:rPr sz="2450" dirty="0"/>
              <a:t>the</a:t>
            </a:r>
            <a:r>
              <a:rPr sz="2450" spc="110" dirty="0"/>
              <a:t> </a:t>
            </a:r>
            <a:r>
              <a:rPr sz="2450" dirty="0"/>
              <a:t>atom</a:t>
            </a:r>
            <a:r>
              <a:rPr sz="2450" spc="105" dirty="0"/>
              <a:t> </a:t>
            </a:r>
            <a:r>
              <a:rPr sz="2450" dirty="0"/>
              <a:t>.</a:t>
            </a:r>
            <a:r>
              <a:rPr sz="2450" spc="-225" dirty="0"/>
              <a:t> </a:t>
            </a:r>
            <a:r>
              <a:rPr sz="2450" dirty="0"/>
              <a:t>.</a:t>
            </a:r>
            <a:r>
              <a:rPr sz="2450" spc="-225" dirty="0"/>
              <a:t> </a:t>
            </a:r>
            <a:r>
              <a:rPr sz="2450" spc="-50" dirty="0"/>
              <a:t>.</a:t>
            </a:r>
            <a:endParaRPr sz="2450">
              <a:latin typeface="Bookman Old Style"/>
              <a:cs typeface="Bookman Old Style"/>
            </a:endParaRPr>
          </a:p>
        </p:txBody>
      </p:sp>
      <p:sp>
        <p:nvSpPr>
          <p:cNvPr id="5" name="object 5"/>
          <p:cNvSpPr txBox="1"/>
          <p:nvPr/>
        </p:nvSpPr>
        <p:spPr>
          <a:xfrm>
            <a:off x="677037" y="2042037"/>
            <a:ext cx="6251575" cy="2752725"/>
          </a:xfrm>
          <a:prstGeom prst="rect">
            <a:avLst/>
          </a:prstGeom>
        </p:spPr>
        <p:txBody>
          <a:bodyPr vert="horz" wrap="square" lIns="0" tIns="144780" rIns="0" bIns="0" rtlCol="0">
            <a:spAutoFit/>
          </a:bodyPr>
          <a:lstStyle/>
          <a:p>
            <a:pPr marL="424815" indent="-370205">
              <a:lnSpc>
                <a:spcPct val="100000"/>
              </a:lnSpc>
              <a:spcBef>
                <a:spcPts val="1140"/>
              </a:spcBef>
              <a:buFont typeface="Times New Roman"/>
              <a:buAutoNum type="alphaUcPeriod"/>
              <a:tabLst>
                <a:tab pos="424815" algn="l"/>
              </a:tabLst>
            </a:pPr>
            <a:r>
              <a:rPr sz="2450" b="0" i="1" spc="-25" dirty="0">
                <a:latin typeface="Bookman Old Style"/>
                <a:cs typeface="Bookman Old Style"/>
              </a:rPr>
              <a:t>m</a:t>
            </a:r>
            <a:r>
              <a:rPr sz="3075" spc="-37" baseline="-13550" dirty="0">
                <a:latin typeface="Times New Roman"/>
                <a:cs typeface="Times New Roman"/>
              </a:rPr>
              <a:t>0</a:t>
            </a:r>
            <a:r>
              <a:rPr sz="2450" spc="-25" dirty="0">
                <a:latin typeface="Times New Roman"/>
                <a:cs typeface="Times New Roman"/>
              </a:rPr>
              <a:t>?</a:t>
            </a:r>
            <a:endParaRPr sz="2450">
              <a:latin typeface="Times New Roman"/>
              <a:cs typeface="Times New Roman"/>
            </a:endParaRPr>
          </a:p>
          <a:p>
            <a:pPr marL="424815" indent="-358140">
              <a:lnSpc>
                <a:spcPct val="100000"/>
              </a:lnSpc>
              <a:spcBef>
                <a:spcPts val="1045"/>
              </a:spcBef>
              <a:buAutoNum type="alphaUcPeriod"/>
              <a:tabLst>
                <a:tab pos="424815" algn="l"/>
              </a:tabLst>
            </a:pPr>
            <a:r>
              <a:rPr sz="2450" dirty="0">
                <a:latin typeface="Times New Roman"/>
                <a:cs typeface="Times New Roman"/>
              </a:rPr>
              <a:t>Greater</a:t>
            </a:r>
            <a:r>
              <a:rPr sz="2450" spc="105" dirty="0">
                <a:latin typeface="Times New Roman"/>
                <a:cs typeface="Times New Roman"/>
              </a:rPr>
              <a:t> </a:t>
            </a:r>
            <a:r>
              <a:rPr sz="2450" spc="70" dirty="0">
                <a:latin typeface="Times New Roman"/>
                <a:cs typeface="Times New Roman"/>
              </a:rPr>
              <a:t>than</a:t>
            </a:r>
            <a:r>
              <a:rPr sz="2450" spc="100" dirty="0">
                <a:latin typeface="Times New Roman"/>
                <a:cs typeface="Times New Roman"/>
              </a:rPr>
              <a:t> </a:t>
            </a:r>
            <a:r>
              <a:rPr sz="2450" b="0" i="1" dirty="0">
                <a:latin typeface="Bookman Old Style"/>
                <a:cs typeface="Bookman Old Style"/>
              </a:rPr>
              <a:t>m</a:t>
            </a:r>
            <a:r>
              <a:rPr sz="3075" baseline="-13550" dirty="0">
                <a:latin typeface="Times New Roman"/>
                <a:cs typeface="Times New Roman"/>
              </a:rPr>
              <a:t>0</a:t>
            </a:r>
            <a:r>
              <a:rPr sz="3075" spc="375" baseline="-13550" dirty="0">
                <a:latin typeface="Times New Roman"/>
                <a:cs typeface="Times New Roman"/>
              </a:rPr>
              <a:t> </a:t>
            </a:r>
            <a:r>
              <a:rPr sz="2450" spc="80" dirty="0">
                <a:latin typeface="Times New Roman"/>
                <a:cs typeface="Times New Roman"/>
              </a:rPr>
              <a:t>but</a:t>
            </a:r>
            <a:r>
              <a:rPr sz="2450" spc="100" dirty="0">
                <a:latin typeface="Times New Roman"/>
                <a:cs typeface="Times New Roman"/>
              </a:rPr>
              <a:t> </a:t>
            </a:r>
            <a:r>
              <a:rPr sz="2450" spc="-10" dirty="0">
                <a:latin typeface="Times New Roman"/>
                <a:cs typeface="Times New Roman"/>
              </a:rPr>
              <a:t>less</a:t>
            </a:r>
            <a:r>
              <a:rPr sz="2450" spc="105" dirty="0">
                <a:latin typeface="Times New Roman"/>
                <a:cs typeface="Times New Roman"/>
              </a:rPr>
              <a:t> </a:t>
            </a:r>
            <a:r>
              <a:rPr sz="2450" spc="70" dirty="0">
                <a:latin typeface="Times New Roman"/>
                <a:cs typeface="Times New Roman"/>
              </a:rPr>
              <a:t>than</a:t>
            </a:r>
            <a:r>
              <a:rPr sz="2450" spc="105" dirty="0">
                <a:latin typeface="Times New Roman"/>
                <a:cs typeface="Times New Roman"/>
              </a:rPr>
              <a:t> </a:t>
            </a:r>
            <a:r>
              <a:rPr sz="2450" b="0" i="1" dirty="0">
                <a:latin typeface="Bookman Old Style"/>
                <a:cs typeface="Bookman Old Style"/>
              </a:rPr>
              <a:t>m</a:t>
            </a:r>
            <a:r>
              <a:rPr sz="3075" baseline="-13550" dirty="0">
                <a:latin typeface="Times New Roman"/>
                <a:cs typeface="Times New Roman"/>
              </a:rPr>
              <a:t>0</a:t>
            </a:r>
            <a:r>
              <a:rPr sz="3075" spc="82" baseline="-13550" dirty="0">
                <a:latin typeface="Times New Roman"/>
                <a:cs typeface="Times New Roman"/>
              </a:rPr>
              <a:t> </a:t>
            </a:r>
            <a:r>
              <a:rPr sz="2450" spc="385" dirty="0">
                <a:latin typeface="Times New Roman"/>
                <a:cs typeface="Times New Roman"/>
              </a:rPr>
              <a:t>+</a:t>
            </a:r>
            <a:r>
              <a:rPr sz="2450" spc="-80" dirty="0">
                <a:latin typeface="Times New Roman"/>
                <a:cs typeface="Times New Roman"/>
              </a:rPr>
              <a:t> </a:t>
            </a:r>
            <a:r>
              <a:rPr sz="2450" b="0" i="1" spc="-10" dirty="0">
                <a:latin typeface="Bookman Old Style"/>
                <a:cs typeface="Bookman Old Style"/>
              </a:rPr>
              <a:t>E</a:t>
            </a:r>
            <a:r>
              <a:rPr sz="3075" b="0" i="1" spc="-15" baseline="-16260" dirty="0">
                <a:latin typeface="Bookman Old Style"/>
                <a:cs typeface="Bookman Old Style"/>
              </a:rPr>
              <a:t>ph</a:t>
            </a:r>
            <a:r>
              <a:rPr sz="2450" b="0" i="1" spc="-10" dirty="0">
                <a:latin typeface="Bookman Old Style"/>
                <a:cs typeface="Bookman Old Style"/>
              </a:rPr>
              <a:t>/c</a:t>
            </a:r>
            <a:r>
              <a:rPr sz="3075" spc="-15" baseline="24390" dirty="0">
                <a:latin typeface="Times New Roman"/>
                <a:cs typeface="Times New Roman"/>
              </a:rPr>
              <a:t>2</a:t>
            </a:r>
            <a:r>
              <a:rPr sz="2450" spc="-10" dirty="0">
                <a:latin typeface="Times New Roman"/>
                <a:cs typeface="Times New Roman"/>
              </a:rPr>
              <a:t>?</a:t>
            </a:r>
            <a:endParaRPr sz="2450">
              <a:latin typeface="Times New Roman"/>
              <a:cs typeface="Times New Roman"/>
            </a:endParaRPr>
          </a:p>
          <a:p>
            <a:pPr marL="424815" indent="-361950">
              <a:lnSpc>
                <a:spcPct val="100000"/>
              </a:lnSpc>
              <a:spcBef>
                <a:spcPts val="1370"/>
              </a:spcBef>
              <a:buFont typeface="Times New Roman"/>
              <a:buAutoNum type="alphaUcPeriod"/>
              <a:tabLst>
                <a:tab pos="424815" algn="l"/>
              </a:tabLst>
            </a:pPr>
            <a:r>
              <a:rPr sz="2450" b="0" i="1" dirty="0">
                <a:latin typeface="Bookman Old Style"/>
                <a:cs typeface="Bookman Old Style"/>
              </a:rPr>
              <a:t>m</a:t>
            </a:r>
            <a:r>
              <a:rPr sz="3075" baseline="-13550" dirty="0">
                <a:latin typeface="Times New Roman"/>
                <a:cs typeface="Times New Roman"/>
              </a:rPr>
              <a:t>0</a:t>
            </a:r>
            <a:r>
              <a:rPr sz="3075" spc="30" baseline="-13550" dirty="0">
                <a:latin typeface="Times New Roman"/>
                <a:cs typeface="Times New Roman"/>
              </a:rPr>
              <a:t> </a:t>
            </a:r>
            <a:r>
              <a:rPr sz="2450" spc="385" dirty="0">
                <a:latin typeface="Times New Roman"/>
                <a:cs typeface="Times New Roman"/>
              </a:rPr>
              <a:t>+</a:t>
            </a:r>
            <a:r>
              <a:rPr sz="2450" spc="-120" dirty="0">
                <a:latin typeface="Times New Roman"/>
                <a:cs typeface="Times New Roman"/>
              </a:rPr>
              <a:t> </a:t>
            </a:r>
            <a:r>
              <a:rPr sz="2450" b="0" i="1" spc="-10" dirty="0">
                <a:latin typeface="Bookman Old Style"/>
                <a:cs typeface="Bookman Old Style"/>
              </a:rPr>
              <a:t>E</a:t>
            </a:r>
            <a:r>
              <a:rPr sz="3075" b="0" i="1" spc="-15" baseline="-16260" dirty="0">
                <a:latin typeface="Bookman Old Style"/>
                <a:cs typeface="Bookman Old Style"/>
              </a:rPr>
              <a:t>ph</a:t>
            </a:r>
            <a:r>
              <a:rPr sz="2450" b="0" i="1" spc="-10" dirty="0">
                <a:latin typeface="Bookman Old Style"/>
                <a:cs typeface="Bookman Old Style"/>
              </a:rPr>
              <a:t>/c</a:t>
            </a:r>
            <a:r>
              <a:rPr sz="3075" spc="-15" baseline="24390" dirty="0">
                <a:latin typeface="Times New Roman"/>
                <a:cs typeface="Times New Roman"/>
              </a:rPr>
              <a:t>2</a:t>
            </a:r>
            <a:r>
              <a:rPr sz="2450" spc="-10" dirty="0">
                <a:latin typeface="Times New Roman"/>
                <a:cs typeface="Times New Roman"/>
              </a:rPr>
              <a:t>?</a:t>
            </a:r>
            <a:endParaRPr sz="2450">
              <a:latin typeface="Times New Roman"/>
              <a:cs typeface="Times New Roman"/>
            </a:endParaRPr>
          </a:p>
          <a:p>
            <a:pPr marL="424815" indent="-374015">
              <a:lnSpc>
                <a:spcPct val="100000"/>
              </a:lnSpc>
              <a:spcBef>
                <a:spcPts val="1370"/>
              </a:spcBef>
              <a:buAutoNum type="alphaUcPeriod"/>
              <a:tabLst>
                <a:tab pos="424815" algn="l"/>
              </a:tabLst>
            </a:pPr>
            <a:r>
              <a:rPr sz="2450" dirty="0">
                <a:latin typeface="Times New Roman"/>
                <a:cs typeface="Times New Roman"/>
              </a:rPr>
              <a:t>Greater</a:t>
            </a:r>
            <a:r>
              <a:rPr sz="2450" spc="165" dirty="0">
                <a:latin typeface="Times New Roman"/>
                <a:cs typeface="Times New Roman"/>
              </a:rPr>
              <a:t> </a:t>
            </a:r>
            <a:r>
              <a:rPr sz="2450" spc="70" dirty="0">
                <a:latin typeface="Times New Roman"/>
                <a:cs typeface="Times New Roman"/>
              </a:rPr>
              <a:t>than</a:t>
            </a:r>
            <a:r>
              <a:rPr sz="2450" spc="170" dirty="0">
                <a:latin typeface="Times New Roman"/>
                <a:cs typeface="Times New Roman"/>
              </a:rPr>
              <a:t> </a:t>
            </a:r>
            <a:r>
              <a:rPr sz="2450" b="0" i="1" dirty="0">
                <a:latin typeface="Bookman Old Style"/>
                <a:cs typeface="Bookman Old Style"/>
              </a:rPr>
              <a:t>m</a:t>
            </a:r>
            <a:r>
              <a:rPr sz="3075" baseline="-13550" dirty="0">
                <a:latin typeface="Times New Roman"/>
                <a:cs typeface="Times New Roman"/>
              </a:rPr>
              <a:t>0</a:t>
            </a:r>
            <a:r>
              <a:rPr sz="3075" spc="157" baseline="-13550" dirty="0">
                <a:latin typeface="Times New Roman"/>
                <a:cs typeface="Times New Roman"/>
              </a:rPr>
              <a:t> </a:t>
            </a:r>
            <a:r>
              <a:rPr sz="2450" spc="385" dirty="0">
                <a:latin typeface="Times New Roman"/>
                <a:cs typeface="Times New Roman"/>
              </a:rPr>
              <a:t>+</a:t>
            </a:r>
            <a:r>
              <a:rPr sz="2450" spc="-35" dirty="0">
                <a:latin typeface="Times New Roman"/>
                <a:cs typeface="Times New Roman"/>
              </a:rPr>
              <a:t> </a:t>
            </a:r>
            <a:r>
              <a:rPr sz="2450" b="0" i="1" spc="-10" dirty="0">
                <a:latin typeface="Bookman Old Style"/>
                <a:cs typeface="Bookman Old Style"/>
              </a:rPr>
              <a:t>E</a:t>
            </a:r>
            <a:r>
              <a:rPr sz="3075" b="0" i="1" spc="-15" baseline="-16260" dirty="0">
                <a:latin typeface="Bookman Old Style"/>
                <a:cs typeface="Bookman Old Style"/>
              </a:rPr>
              <a:t>ph</a:t>
            </a:r>
            <a:r>
              <a:rPr sz="2450" b="0" i="1" spc="-10" dirty="0">
                <a:latin typeface="Bookman Old Style"/>
                <a:cs typeface="Bookman Old Style"/>
              </a:rPr>
              <a:t>/c</a:t>
            </a:r>
            <a:r>
              <a:rPr sz="3075" spc="-15" baseline="24390" dirty="0">
                <a:latin typeface="Times New Roman"/>
                <a:cs typeface="Times New Roman"/>
              </a:rPr>
              <a:t>2</a:t>
            </a:r>
            <a:r>
              <a:rPr sz="2450" spc="-10" dirty="0">
                <a:latin typeface="Times New Roman"/>
                <a:cs typeface="Times New Roman"/>
              </a:rPr>
              <a:t>?</a:t>
            </a:r>
            <a:endParaRPr sz="2450">
              <a:latin typeface="Times New Roman"/>
              <a:cs typeface="Times New Roman"/>
            </a:endParaRPr>
          </a:p>
          <a:p>
            <a:pPr marL="43180">
              <a:lnSpc>
                <a:spcPct val="100000"/>
              </a:lnSpc>
              <a:spcBef>
                <a:spcPts val="1939"/>
              </a:spcBef>
              <a:tabLst>
                <a:tab pos="1652270"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387640" y="878291"/>
            <a:ext cx="158750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2.4.</a:t>
            </a:r>
            <a:r>
              <a:rPr sz="1200" spc="260" dirty="0">
                <a:latin typeface="Times New Roman"/>
                <a:cs typeface="Times New Roman"/>
              </a:rPr>
              <a:t>  </a:t>
            </a:r>
            <a:r>
              <a:rPr sz="1200" dirty="0">
                <a:latin typeface="Times New Roman"/>
                <a:cs typeface="Times New Roman"/>
              </a:rPr>
              <a:t>FOUR-</a:t>
            </a:r>
            <a:r>
              <a:rPr sz="1200" spc="-10" dirty="0">
                <a:latin typeface="Times New Roman"/>
                <a:cs typeface="Times New Roman"/>
              </a:rPr>
              <a:t>VECTORS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1965960" cy="288290"/>
          </a:xfrm>
          <a:prstGeom prst="rect">
            <a:avLst/>
          </a:prstGeom>
        </p:spPr>
        <p:txBody>
          <a:bodyPr vert="horz" wrap="square" lIns="0" tIns="15240" rIns="0" bIns="0" rtlCol="0">
            <a:spAutoFit/>
          </a:bodyPr>
          <a:lstStyle/>
          <a:p>
            <a:pPr marL="12700">
              <a:lnSpc>
                <a:spcPct val="100000"/>
              </a:lnSpc>
              <a:spcBef>
                <a:spcPts val="120"/>
              </a:spcBef>
              <a:tabLst>
                <a:tab pos="572770" algn="l"/>
              </a:tabLst>
            </a:pPr>
            <a:r>
              <a:rPr sz="1700" b="1" spc="-25" dirty="0">
                <a:latin typeface="Georgia"/>
                <a:cs typeface="Georgia"/>
              </a:rPr>
              <a:t>2.4</a:t>
            </a:r>
            <a:r>
              <a:rPr sz="1700" b="1" dirty="0">
                <a:latin typeface="Georgia"/>
                <a:cs typeface="Georgia"/>
              </a:rPr>
              <a:t>	</a:t>
            </a:r>
            <a:r>
              <a:rPr sz="1700" b="1" spc="-85" dirty="0">
                <a:latin typeface="Georgia"/>
                <a:cs typeface="Georgia"/>
              </a:rPr>
              <a:t>Four-</a:t>
            </a:r>
            <a:r>
              <a:rPr sz="1700" b="1" spc="-50" dirty="0">
                <a:latin typeface="Georgia"/>
                <a:cs typeface="Georgia"/>
              </a:rPr>
              <a:t>Vectors</a:t>
            </a:r>
            <a:endParaRPr sz="1700">
              <a:latin typeface="Georgia"/>
              <a:cs typeface="Georgi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2902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2.1.</a:t>
            </a:r>
            <a:r>
              <a:rPr sz="1200" spc="245" dirty="0">
                <a:latin typeface="Times New Roman"/>
                <a:cs typeface="Times New Roman"/>
              </a:rPr>
              <a:t>  </a:t>
            </a:r>
            <a:r>
              <a:rPr sz="1200" dirty="0">
                <a:latin typeface="Times New Roman"/>
                <a:cs typeface="Times New Roman"/>
              </a:rPr>
              <a:t>SPACETIME</a:t>
            </a:r>
            <a:r>
              <a:rPr sz="1200" spc="170" dirty="0">
                <a:latin typeface="Times New Roman"/>
                <a:cs typeface="Times New Roman"/>
              </a:rPr>
              <a:t> </a:t>
            </a:r>
            <a:r>
              <a:rPr sz="1200" spc="-10" dirty="0">
                <a:latin typeface="Times New Roman"/>
                <a:cs typeface="Times New Roman"/>
              </a:rPr>
              <a:t>DIAGRAMS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2239645" algn="l"/>
              </a:tabLst>
            </a:pPr>
            <a:r>
              <a:rPr spc="75" dirty="0"/>
              <a:t>What</a:t>
            </a:r>
            <a:r>
              <a:rPr spc="140" dirty="0"/>
              <a:t> </a:t>
            </a:r>
            <a:r>
              <a:rPr dirty="0"/>
              <a:t>slope</a:t>
            </a:r>
            <a:r>
              <a:rPr spc="150" dirty="0"/>
              <a:t> </a:t>
            </a:r>
            <a:r>
              <a:rPr dirty="0"/>
              <a:t>does</a:t>
            </a:r>
            <a:r>
              <a:rPr spc="145" dirty="0"/>
              <a:t> </a:t>
            </a:r>
            <a:r>
              <a:rPr dirty="0"/>
              <a:t>the</a:t>
            </a:r>
            <a:r>
              <a:rPr spc="150" dirty="0"/>
              <a:t> </a:t>
            </a:r>
            <a:r>
              <a:rPr dirty="0"/>
              <a:t>world</a:t>
            </a:r>
            <a:r>
              <a:rPr spc="150" dirty="0"/>
              <a:t> </a:t>
            </a:r>
            <a:r>
              <a:rPr dirty="0"/>
              <a:t>line</a:t>
            </a:r>
            <a:r>
              <a:rPr spc="150" dirty="0"/>
              <a:t> </a:t>
            </a:r>
            <a:r>
              <a:rPr dirty="0"/>
              <a:t>of</a:t>
            </a:r>
            <a:r>
              <a:rPr spc="145" dirty="0"/>
              <a:t> </a:t>
            </a:r>
            <a:r>
              <a:rPr dirty="0"/>
              <a:t>an</a:t>
            </a:r>
            <a:r>
              <a:rPr spc="150" dirty="0"/>
              <a:t> </a:t>
            </a:r>
            <a:r>
              <a:rPr dirty="0"/>
              <a:t>object</a:t>
            </a:r>
            <a:r>
              <a:rPr spc="150" dirty="0"/>
              <a:t> </a:t>
            </a:r>
            <a:r>
              <a:rPr dirty="0"/>
              <a:t>have</a:t>
            </a:r>
            <a:r>
              <a:rPr spc="150" dirty="0"/>
              <a:t> </a:t>
            </a:r>
            <a:r>
              <a:rPr dirty="0"/>
              <a:t>if</a:t>
            </a:r>
            <a:r>
              <a:rPr spc="145" dirty="0"/>
              <a:t> </a:t>
            </a:r>
            <a:r>
              <a:rPr dirty="0"/>
              <a:t>the</a:t>
            </a:r>
            <a:r>
              <a:rPr spc="150" dirty="0"/>
              <a:t> </a:t>
            </a:r>
            <a:r>
              <a:rPr dirty="0"/>
              <a:t>object</a:t>
            </a:r>
            <a:r>
              <a:rPr spc="150" dirty="0"/>
              <a:t> </a:t>
            </a:r>
            <a:r>
              <a:rPr spc="-25" dirty="0"/>
              <a:t>is </a:t>
            </a:r>
            <a:r>
              <a:rPr spc="-20" dirty="0"/>
              <a:t>moving</a:t>
            </a:r>
            <a:r>
              <a:rPr spc="-15" dirty="0"/>
              <a:t> </a:t>
            </a:r>
            <a:r>
              <a:rPr spc="120" dirty="0"/>
              <a:t>at</a:t>
            </a:r>
            <a:r>
              <a:rPr spc="-10" dirty="0"/>
              <a:t> 0</a:t>
            </a:r>
            <a:r>
              <a:rPr b="0" i="1" spc="-10" dirty="0">
                <a:latin typeface="Bookman Old Style"/>
                <a:cs typeface="Bookman Old Style"/>
              </a:rPr>
              <a:t>.</a:t>
            </a:r>
            <a:r>
              <a:rPr spc="-10" dirty="0"/>
              <a:t>1 </a:t>
            </a:r>
            <a:r>
              <a:rPr b="0" i="1" spc="-25" dirty="0">
                <a:latin typeface="Bookman Old Style"/>
                <a:cs typeface="Bookman Old Style"/>
              </a:rPr>
              <a:t>c</a:t>
            </a:r>
            <a:r>
              <a:rPr spc="-25" dirty="0"/>
              <a:t>?</a:t>
            </a:r>
            <a:r>
              <a:rPr dirty="0"/>
              <a:t>	(Choose</a:t>
            </a:r>
            <a:r>
              <a:rPr spc="-60" dirty="0"/>
              <a:t> </a:t>
            </a:r>
            <a:r>
              <a:rPr spc="-10" dirty="0"/>
              <a:t>one.)</a:t>
            </a:r>
          </a:p>
        </p:txBody>
      </p:sp>
      <p:sp>
        <p:nvSpPr>
          <p:cNvPr id="5" name="object 5"/>
          <p:cNvSpPr txBox="1"/>
          <p:nvPr/>
        </p:nvSpPr>
        <p:spPr>
          <a:xfrm>
            <a:off x="715137" y="2042037"/>
            <a:ext cx="2690495" cy="2556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50" dirty="0">
                <a:latin typeface="Times New Roman"/>
                <a:cs typeface="Times New Roman"/>
              </a:rPr>
              <a:t>0</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spc="-25" dirty="0">
                <a:latin typeface="Times New Roman"/>
                <a:cs typeface="Times New Roman"/>
              </a:rPr>
              <a:t>0</a:t>
            </a:r>
            <a:r>
              <a:rPr sz="2450" b="0" i="1" spc="-25" dirty="0">
                <a:latin typeface="Bookman Old Style"/>
                <a:cs typeface="Bookman Old Style"/>
              </a:rPr>
              <a:t>.</a:t>
            </a:r>
            <a:r>
              <a:rPr sz="2450" spc="-25" dirty="0">
                <a:latin typeface="Times New Roman"/>
                <a:cs typeface="Times New Roman"/>
              </a:rPr>
              <a:t>1</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spc="-50" dirty="0">
                <a:latin typeface="Times New Roman"/>
                <a:cs typeface="Times New Roman"/>
              </a:rPr>
              <a:t>1</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spc="-25" dirty="0">
                <a:latin typeface="Times New Roman"/>
                <a:cs typeface="Times New Roman"/>
              </a:rPr>
              <a:t>10</a:t>
            </a:r>
            <a:endParaRPr sz="2450">
              <a:latin typeface="Times New Roman"/>
              <a:cs typeface="Times New Roman"/>
            </a:endParaRPr>
          </a:p>
          <a:p>
            <a:pPr marL="386715" indent="-349885">
              <a:lnSpc>
                <a:spcPct val="100000"/>
              </a:lnSpc>
              <a:spcBef>
                <a:spcPts val="1045"/>
              </a:spcBef>
              <a:buAutoNum type="alphaUcPeriod"/>
              <a:tabLst>
                <a:tab pos="386715" algn="l"/>
              </a:tabLst>
            </a:pPr>
            <a:r>
              <a:rPr sz="2450" dirty="0">
                <a:latin typeface="Times New Roman"/>
                <a:cs typeface="Times New Roman"/>
              </a:rPr>
              <a:t>None</a:t>
            </a:r>
            <a:r>
              <a:rPr sz="2450" spc="30" dirty="0">
                <a:latin typeface="Times New Roman"/>
                <a:cs typeface="Times New Roman"/>
              </a:rPr>
              <a:t> </a:t>
            </a:r>
            <a:r>
              <a:rPr sz="2450" dirty="0">
                <a:latin typeface="Times New Roman"/>
                <a:cs typeface="Times New Roman"/>
              </a:rPr>
              <a:t>of</a:t>
            </a:r>
            <a:r>
              <a:rPr sz="2450" spc="40"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spc="-20" dirty="0">
                <a:latin typeface="Times New Roman"/>
                <a:cs typeface="Times New Roman"/>
              </a:rPr>
              <a:t>above</a:t>
            </a:r>
            <a:endParaRPr sz="2450">
              <a:latin typeface="Times New Roman"/>
              <a:cs typeface="Times New Roman"/>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5090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endParaRPr sz="1200">
              <a:latin typeface="Times New Roman"/>
              <a:cs typeface="Times New Roman"/>
            </a:endParaRPr>
          </a:p>
        </p:txBody>
      </p:sp>
      <p:sp>
        <p:nvSpPr>
          <p:cNvPr id="3" name="object 3"/>
          <p:cNvSpPr txBox="1"/>
          <p:nvPr/>
        </p:nvSpPr>
        <p:spPr>
          <a:xfrm>
            <a:off x="7387640" y="878291"/>
            <a:ext cx="158750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2.4.</a:t>
            </a:r>
            <a:r>
              <a:rPr sz="1200" spc="260" dirty="0">
                <a:latin typeface="Times New Roman"/>
                <a:cs typeface="Times New Roman"/>
              </a:rPr>
              <a:t>  </a:t>
            </a:r>
            <a:r>
              <a:rPr sz="1200" dirty="0">
                <a:latin typeface="Times New Roman"/>
                <a:cs typeface="Times New Roman"/>
              </a:rPr>
              <a:t>FOUR-</a:t>
            </a:r>
            <a:r>
              <a:rPr sz="1200" spc="-10" dirty="0">
                <a:latin typeface="Times New Roman"/>
                <a:cs typeface="Times New Roman"/>
              </a:rPr>
              <a:t>VECTORS</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26005"/>
            <a:ext cx="6191885" cy="403225"/>
          </a:xfrm>
          <a:prstGeom prst="rect">
            <a:avLst/>
          </a:prstGeom>
        </p:spPr>
        <p:txBody>
          <a:bodyPr vert="horz" wrap="square" lIns="0" tIns="15875" rIns="0" bIns="0" rtlCol="0">
            <a:spAutoFit/>
          </a:bodyPr>
          <a:lstStyle/>
          <a:p>
            <a:pPr marL="12700">
              <a:lnSpc>
                <a:spcPct val="100000"/>
              </a:lnSpc>
              <a:spcBef>
                <a:spcPts val="125"/>
              </a:spcBef>
            </a:pPr>
            <a:r>
              <a:rPr dirty="0"/>
              <a:t>A</a:t>
            </a:r>
            <a:r>
              <a:rPr spc="-25" dirty="0"/>
              <a:t> </a:t>
            </a:r>
            <a:r>
              <a:rPr dirty="0"/>
              <a:t>scalar</a:t>
            </a:r>
            <a:r>
              <a:rPr spc="85" dirty="0"/>
              <a:t> </a:t>
            </a:r>
            <a:r>
              <a:rPr spc="-10" dirty="0"/>
              <a:t>describing</a:t>
            </a:r>
            <a:r>
              <a:rPr spc="75" dirty="0"/>
              <a:t> </a:t>
            </a:r>
            <a:r>
              <a:rPr dirty="0"/>
              <a:t>an</a:t>
            </a:r>
            <a:r>
              <a:rPr spc="80" dirty="0"/>
              <a:t> </a:t>
            </a:r>
            <a:r>
              <a:rPr dirty="0"/>
              <a:t>object</a:t>
            </a:r>
            <a:r>
              <a:rPr spc="75" dirty="0"/>
              <a:t> </a:t>
            </a:r>
            <a:r>
              <a:rPr dirty="0"/>
              <a:t>is</a:t>
            </a:r>
            <a:r>
              <a:rPr spc="75" dirty="0"/>
              <a:t> </a:t>
            </a:r>
            <a:r>
              <a:rPr dirty="0"/>
              <a:t>.</a:t>
            </a:r>
            <a:r>
              <a:rPr spc="-225" dirty="0"/>
              <a:t> </a:t>
            </a:r>
            <a:r>
              <a:rPr dirty="0"/>
              <a:t>.</a:t>
            </a:r>
            <a:r>
              <a:rPr spc="-225" dirty="0"/>
              <a:t> </a:t>
            </a:r>
            <a:r>
              <a:rPr dirty="0"/>
              <a:t>.</a:t>
            </a:r>
            <a:r>
              <a:rPr spc="-225" dirty="0"/>
              <a:t> </a:t>
            </a:r>
            <a:r>
              <a:rPr dirty="0"/>
              <a:t>(Choose</a:t>
            </a:r>
            <a:r>
              <a:rPr spc="80" dirty="0"/>
              <a:t> </a:t>
            </a:r>
            <a:r>
              <a:rPr spc="-10" dirty="0"/>
              <a:t>one.)</a:t>
            </a:r>
          </a:p>
        </p:txBody>
      </p:sp>
      <p:sp>
        <p:nvSpPr>
          <p:cNvPr id="6" name="object 6"/>
          <p:cNvSpPr txBox="1"/>
          <p:nvPr/>
        </p:nvSpPr>
        <p:spPr>
          <a:xfrm>
            <a:off x="719315" y="1679681"/>
            <a:ext cx="7971155"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greatest</a:t>
            </a:r>
            <a:r>
              <a:rPr sz="2450" spc="125" dirty="0">
                <a:latin typeface="Times New Roman"/>
                <a:cs typeface="Times New Roman"/>
              </a:rPr>
              <a:t> </a:t>
            </a:r>
            <a:r>
              <a:rPr sz="2450" dirty="0">
                <a:latin typeface="Times New Roman"/>
                <a:cs typeface="Times New Roman"/>
              </a:rPr>
              <a:t>in</a:t>
            </a:r>
            <a:r>
              <a:rPr sz="2450" spc="120" dirty="0">
                <a:latin typeface="Times New Roman"/>
                <a:cs typeface="Times New Roman"/>
              </a:rPr>
              <a:t> </a:t>
            </a:r>
            <a:r>
              <a:rPr sz="2450" dirty="0">
                <a:latin typeface="Times New Roman"/>
                <a:cs typeface="Times New Roman"/>
              </a:rPr>
              <a:t>the</a:t>
            </a:r>
            <a:r>
              <a:rPr sz="2450" spc="125" dirty="0">
                <a:latin typeface="Times New Roman"/>
                <a:cs typeface="Times New Roman"/>
              </a:rPr>
              <a:t> </a:t>
            </a:r>
            <a:r>
              <a:rPr sz="2450" spc="-30" dirty="0">
                <a:latin typeface="Times New Roman"/>
                <a:cs typeface="Times New Roman"/>
              </a:rPr>
              <a:t>reference</a:t>
            </a:r>
            <a:r>
              <a:rPr sz="2450" spc="120" dirty="0">
                <a:latin typeface="Times New Roman"/>
                <a:cs typeface="Times New Roman"/>
              </a:rPr>
              <a:t> </a:t>
            </a:r>
            <a:r>
              <a:rPr sz="2450" dirty="0">
                <a:latin typeface="Times New Roman"/>
                <a:cs typeface="Times New Roman"/>
              </a:rPr>
              <a:t>frame</a:t>
            </a:r>
            <a:r>
              <a:rPr sz="2450" spc="120" dirty="0">
                <a:latin typeface="Times New Roman"/>
                <a:cs typeface="Times New Roman"/>
              </a:rPr>
              <a:t> </a:t>
            </a:r>
            <a:r>
              <a:rPr sz="2450" dirty="0">
                <a:latin typeface="Times New Roman"/>
                <a:cs typeface="Times New Roman"/>
              </a:rPr>
              <a:t>in</a:t>
            </a:r>
            <a:r>
              <a:rPr sz="2450" spc="120" dirty="0">
                <a:latin typeface="Times New Roman"/>
                <a:cs typeface="Times New Roman"/>
              </a:rPr>
              <a:t> </a:t>
            </a:r>
            <a:r>
              <a:rPr sz="2450" spc="-10" dirty="0">
                <a:latin typeface="Times New Roman"/>
                <a:cs typeface="Times New Roman"/>
              </a:rPr>
              <a:t>which</a:t>
            </a:r>
            <a:r>
              <a:rPr sz="2450" spc="125" dirty="0">
                <a:latin typeface="Times New Roman"/>
                <a:cs typeface="Times New Roman"/>
              </a:rPr>
              <a:t> </a:t>
            </a:r>
            <a:r>
              <a:rPr sz="2450" dirty="0">
                <a:latin typeface="Times New Roman"/>
                <a:cs typeface="Times New Roman"/>
              </a:rPr>
              <a:t>the</a:t>
            </a:r>
            <a:r>
              <a:rPr sz="2450" spc="125" dirty="0">
                <a:latin typeface="Times New Roman"/>
                <a:cs typeface="Times New Roman"/>
              </a:rPr>
              <a:t> </a:t>
            </a:r>
            <a:r>
              <a:rPr sz="2450" dirty="0">
                <a:latin typeface="Times New Roman"/>
                <a:cs typeface="Times New Roman"/>
              </a:rPr>
              <a:t>object</a:t>
            </a:r>
            <a:r>
              <a:rPr sz="2450" spc="120" dirty="0">
                <a:latin typeface="Times New Roman"/>
                <a:cs typeface="Times New Roman"/>
              </a:rPr>
              <a:t> </a:t>
            </a:r>
            <a:r>
              <a:rPr sz="2450" dirty="0">
                <a:latin typeface="Times New Roman"/>
                <a:cs typeface="Times New Roman"/>
              </a:rPr>
              <a:t>is</a:t>
            </a:r>
            <a:r>
              <a:rPr sz="2450" spc="125" dirty="0">
                <a:latin typeface="Times New Roman"/>
                <a:cs typeface="Times New Roman"/>
              </a:rPr>
              <a:t> </a:t>
            </a:r>
            <a:r>
              <a:rPr sz="2450" spc="120" dirty="0">
                <a:latin typeface="Times New Roman"/>
                <a:cs typeface="Times New Roman"/>
              </a:rPr>
              <a:t>at </a:t>
            </a:r>
            <a:r>
              <a:rPr sz="2450" spc="-20" dirty="0">
                <a:latin typeface="Times New Roman"/>
                <a:cs typeface="Times New Roman"/>
              </a:rPr>
              <a:t>rest</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dirty="0">
                <a:latin typeface="Times New Roman"/>
                <a:cs typeface="Times New Roman"/>
              </a:rPr>
              <a:t>smallest</a:t>
            </a:r>
            <a:r>
              <a:rPr sz="2450" spc="100" dirty="0">
                <a:latin typeface="Times New Roman"/>
                <a:cs typeface="Times New Roman"/>
              </a:rPr>
              <a:t> </a:t>
            </a:r>
            <a:r>
              <a:rPr sz="2450" dirty="0">
                <a:latin typeface="Times New Roman"/>
                <a:cs typeface="Times New Roman"/>
              </a:rPr>
              <a:t>in</a:t>
            </a:r>
            <a:r>
              <a:rPr sz="2450" spc="10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spc="-30" dirty="0">
                <a:latin typeface="Times New Roman"/>
                <a:cs typeface="Times New Roman"/>
              </a:rPr>
              <a:t>reference</a:t>
            </a:r>
            <a:r>
              <a:rPr sz="2450" spc="100" dirty="0">
                <a:latin typeface="Times New Roman"/>
                <a:cs typeface="Times New Roman"/>
              </a:rPr>
              <a:t> </a:t>
            </a:r>
            <a:r>
              <a:rPr sz="2450" dirty="0">
                <a:latin typeface="Times New Roman"/>
                <a:cs typeface="Times New Roman"/>
              </a:rPr>
              <a:t>frame</a:t>
            </a:r>
            <a:r>
              <a:rPr sz="2450" spc="100" dirty="0">
                <a:latin typeface="Times New Roman"/>
                <a:cs typeface="Times New Roman"/>
              </a:rPr>
              <a:t> </a:t>
            </a:r>
            <a:r>
              <a:rPr sz="2450" dirty="0">
                <a:latin typeface="Times New Roman"/>
                <a:cs typeface="Times New Roman"/>
              </a:rPr>
              <a:t>in</a:t>
            </a:r>
            <a:r>
              <a:rPr sz="2450" spc="100" dirty="0">
                <a:latin typeface="Times New Roman"/>
                <a:cs typeface="Times New Roman"/>
              </a:rPr>
              <a:t> </a:t>
            </a:r>
            <a:r>
              <a:rPr sz="2450" spc="-10" dirty="0">
                <a:latin typeface="Times New Roman"/>
                <a:cs typeface="Times New Roman"/>
              </a:rPr>
              <a:t>which</a:t>
            </a:r>
            <a:r>
              <a:rPr sz="2450" spc="100" dirty="0">
                <a:latin typeface="Times New Roman"/>
                <a:cs typeface="Times New Roman"/>
              </a:rPr>
              <a:t> </a:t>
            </a:r>
            <a:r>
              <a:rPr sz="2450" dirty="0">
                <a:latin typeface="Times New Roman"/>
                <a:cs typeface="Times New Roman"/>
              </a:rPr>
              <a:t>the</a:t>
            </a:r>
            <a:r>
              <a:rPr sz="2450" spc="105" dirty="0">
                <a:latin typeface="Times New Roman"/>
                <a:cs typeface="Times New Roman"/>
              </a:rPr>
              <a:t> </a:t>
            </a:r>
            <a:r>
              <a:rPr sz="2450" dirty="0">
                <a:latin typeface="Times New Roman"/>
                <a:cs typeface="Times New Roman"/>
              </a:rPr>
              <a:t>object</a:t>
            </a:r>
            <a:r>
              <a:rPr sz="2450" spc="100" dirty="0">
                <a:latin typeface="Times New Roman"/>
                <a:cs typeface="Times New Roman"/>
              </a:rPr>
              <a:t> </a:t>
            </a:r>
            <a:r>
              <a:rPr sz="2450" dirty="0">
                <a:latin typeface="Times New Roman"/>
                <a:cs typeface="Times New Roman"/>
              </a:rPr>
              <a:t>is</a:t>
            </a:r>
            <a:r>
              <a:rPr sz="2450" spc="100" dirty="0">
                <a:latin typeface="Times New Roman"/>
                <a:cs typeface="Times New Roman"/>
              </a:rPr>
              <a:t> </a:t>
            </a:r>
            <a:r>
              <a:rPr sz="2450" spc="120" dirty="0">
                <a:latin typeface="Times New Roman"/>
                <a:cs typeface="Times New Roman"/>
              </a:rPr>
              <a:t>at</a:t>
            </a:r>
            <a:r>
              <a:rPr sz="2450" spc="100" dirty="0">
                <a:latin typeface="Times New Roman"/>
                <a:cs typeface="Times New Roman"/>
              </a:rPr>
              <a:t> </a:t>
            </a:r>
            <a:r>
              <a:rPr sz="2450" spc="-20" dirty="0">
                <a:latin typeface="Times New Roman"/>
                <a:cs typeface="Times New Roman"/>
              </a:rPr>
              <a:t>rest</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dirty="0">
                <a:latin typeface="Times New Roman"/>
                <a:cs typeface="Times New Roman"/>
              </a:rPr>
              <a:t>equal</a:t>
            </a:r>
            <a:r>
              <a:rPr sz="2450" spc="70" dirty="0">
                <a:latin typeface="Times New Roman"/>
                <a:cs typeface="Times New Roman"/>
              </a:rPr>
              <a:t> </a:t>
            </a:r>
            <a:r>
              <a:rPr sz="2450" dirty="0">
                <a:latin typeface="Times New Roman"/>
                <a:cs typeface="Times New Roman"/>
              </a:rPr>
              <a:t>in</a:t>
            </a:r>
            <a:r>
              <a:rPr sz="2450" spc="75" dirty="0">
                <a:latin typeface="Times New Roman"/>
                <a:cs typeface="Times New Roman"/>
              </a:rPr>
              <a:t> </a:t>
            </a:r>
            <a:r>
              <a:rPr sz="2450" dirty="0">
                <a:latin typeface="Times New Roman"/>
                <a:cs typeface="Times New Roman"/>
              </a:rPr>
              <a:t>all</a:t>
            </a:r>
            <a:r>
              <a:rPr sz="2450" spc="70" dirty="0">
                <a:latin typeface="Times New Roman"/>
                <a:cs typeface="Times New Roman"/>
              </a:rPr>
              <a:t> </a:t>
            </a:r>
            <a:r>
              <a:rPr sz="2450" dirty="0">
                <a:latin typeface="Times New Roman"/>
                <a:cs typeface="Times New Roman"/>
              </a:rPr>
              <a:t>inertial</a:t>
            </a:r>
            <a:r>
              <a:rPr sz="2450" spc="75" dirty="0">
                <a:latin typeface="Times New Roman"/>
                <a:cs typeface="Times New Roman"/>
              </a:rPr>
              <a:t> </a:t>
            </a:r>
            <a:r>
              <a:rPr sz="2450" spc="-30" dirty="0">
                <a:latin typeface="Times New Roman"/>
                <a:cs typeface="Times New Roman"/>
              </a:rPr>
              <a:t>reference</a:t>
            </a:r>
            <a:r>
              <a:rPr sz="2450" spc="70" dirty="0">
                <a:latin typeface="Times New Roman"/>
                <a:cs typeface="Times New Roman"/>
              </a:rPr>
              <a:t> </a:t>
            </a:r>
            <a:r>
              <a:rPr sz="2450" spc="-10" dirty="0">
                <a:latin typeface="Times New Roman"/>
                <a:cs typeface="Times New Roman"/>
              </a:rPr>
              <a:t>frames</a:t>
            </a:r>
            <a:endParaRPr sz="2450">
              <a:latin typeface="Times New Roman"/>
              <a:cs typeface="Times New Roman"/>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5090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endParaRPr sz="1200">
              <a:latin typeface="Times New Roman"/>
              <a:cs typeface="Times New Roman"/>
            </a:endParaRPr>
          </a:p>
        </p:txBody>
      </p:sp>
      <p:sp>
        <p:nvSpPr>
          <p:cNvPr id="3" name="object 3"/>
          <p:cNvSpPr txBox="1"/>
          <p:nvPr/>
        </p:nvSpPr>
        <p:spPr>
          <a:xfrm>
            <a:off x="7387640" y="878291"/>
            <a:ext cx="158750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2.4.</a:t>
            </a:r>
            <a:r>
              <a:rPr sz="1200" spc="260" dirty="0">
                <a:latin typeface="Times New Roman"/>
                <a:cs typeface="Times New Roman"/>
              </a:rPr>
              <a:t>  </a:t>
            </a:r>
            <a:r>
              <a:rPr sz="1200" dirty="0">
                <a:latin typeface="Times New Roman"/>
                <a:cs typeface="Times New Roman"/>
              </a:rPr>
              <a:t>FOUR-</a:t>
            </a:r>
            <a:r>
              <a:rPr sz="1200" spc="-10" dirty="0">
                <a:latin typeface="Times New Roman"/>
                <a:cs typeface="Times New Roman"/>
              </a:rPr>
              <a:t>VECTORS</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26005"/>
            <a:ext cx="6191885" cy="403225"/>
          </a:xfrm>
          <a:prstGeom prst="rect">
            <a:avLst/>
          </a:prstGeom>
        </p:spPr>
        <p:txBody>
          <a:bodyPr vert="horz" wrap="square" lIns="0" tIns="15875" rIns="0" bIns="0" rtlCol="0">
            <a:spAutoFit/>
          </a:bodyPr>
          <a:lstStyle/>
          <a:p>
            <a:pPr marL="12700">
              <a:lnSpc>
                <a:spcPct val="100000"/>
              </a:lnSpc>
              <a:spcBef>
                <a:spcPts val="125"/>
              </a:spcBef>
            </a:pPr>
            <a:r>
              <a:rPr dirty="0"/>
              <a:t>A</a:t>
            </a:r>
            <a:r>
              <a:rPr spc="-25" dirty="0"/>
              <a:t> </a:t>
            </a:r>
            <a:r>
              <a:rPr dirty="0"/>
              <a:t>scalar</a:t>
            </a:r>
            <a:r>
              <a:rPr spc="85" dirty="0"/>
              <a:t> </a:t>
            </a:r>
            <a:r>
              <a:rPr spc="-10" dirty="0"/>
              <a:t>describing</a:t>
            </a:r>
            <a:r>
              <a:rPr spc="75" dirty="0"/>
              <a:t> </a:t>
            </a:r>
            <a:r>
              <a:rPr dirty="0"/>
              <a:t>an</a:t>
            </a:r>
            <a:r>
              <a:rPr spc="80" dirty="0"/>
              <a:t> </a:t>
            </a:r>
            <a:r>
              <a:rPr dirty="0"/>
              <a:t>object</a:t>
            </a:r>
            <a:r>
              <a:rPr spc="75" dirty="0"/>
              <a:t> </a:t>
            </a:r>
            <a:r>
              <a:rPr dirty="0"/>
              <a:t>is</a:t>
            </a:r>
            <a:r>
              <a:rPr spc="75" dirty="0"/>
              <a:t> </a:t>
            </a:r>
            <a:r>
              <a:rPr dirty="0"/>
              <a:t>.</a:t>
            </a:r>
            <a:r>
              <a:rPr spc="-225" dirty="0"/>
              <a:t> </a:t>
            </a:r>
            <a:r>
              <a:rPr dirty="0"/>
              <a:t>.</a:t>
            </a:r>
            <a:r>
              <a:rPr spc="-225" dirty="0"/>
              <a:t> </a:t>
            </a:r>
            <a:r>
              <a:rPr dirty="0"/>
              <a:t>.</a:t>
            </a:r>
            <a:r>
              <a:rPr spc="-225" dirty="0"/>
              <a:t> </a:t>
            </a:r>
            <a:r>
              <a:rPr dirty="0"/>
              <a:t>(Choose</a:t>
            </a:r>
            <a:r>
              <a:rPr spc="80" dirty="0"/>
              <a:t> </a:t>
            </a:r>
            <a:r>
              <a:rPr spc="-10" dirty="0"/>
              <a:t>one.)</a:t>
            </a:r>
          </a:p>
        </p:txBody>
      </p:sp>
      <p:sp>
        <p:nvSpPr>
          <p:cNvPr id="6" name="object 6"/>
          <p:cNvSpPr txBox="1"/>
          <p:nvPr/>
        </p:nvSpPr>
        <p:spPr>
          <a:xfrm>
            <a:off x="707758" y="1679681"/>
            <a:ext cx="7983220"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greatest</a:t>
            </a:r>
            <a:r>
              <a:rPr sz="2450" spc="125" dirty="0">
                <a:latin typeface="Times New Roman"/>
                <a:cs typeface="Times New Roman"/>
              </a:rPr>
              <a:t> </a:t>
            </a:r>
            <a:r>
              <a:rPr sz="2450" dirty="0">
                <a:latin typeface="Times New Roman"/>
                <a:cs typeface="Times New Roman"/>
              </a:rPr>
              <a:t>in</a:t>
            </a:r>
            <a:r>
              <a:rPr sz="2450" spc="120" dirty="0">
                <a:latin typeface="Times New Roman"/>
                <a:cs typeface="Times New Roman"/>
              </a:rPr>
              <a:t> </a:t>
            </a:r>
            <a:r>
              <a:rPr sz="2450" dirty="0">
                <a:latin typeface="Times New Roman"/>
                <a:cs typeface="Times New Roman"/>
              </a:rPr>
              <a:t>the</a:t>
            </a:r>
            <a:r>
              <a:rPr sz="2450" spc="125" dirty="0">
                <a:latin typeface="Times New Roman"/>
                <a:cs typeface="Times New Roman"/>
              </a:rPr>
              <a:t> </a:t>
            </a:r>
            <a:r>
              <a:rPr sz="2450" spc="-30" dirty="0">
                <a:latin typeface="Times New Roman"/>
                <a:cs typeface="Times New Roman"/>
              </a:rPr>
              <a:t>reference</a:t>
            </a:r>
            <a:r>
              <a:rPr sz="2450" spc="120" dirty="0">
                <a:latin typeface="Times New Roman"/>
                <a:cs typeface="Times New Roman"/>
              </a:rPr>
              <a:t> </a:t>
            </a:r>
            <a:r>
              <a:rPr sz="2450" dirty="0">
                <a:latin typeface="Times New Roman"/>
                <a:cs typeface="Times New Roman"/>
              </a:rPr>
              <a:t>frame</a:t>
            </a:r>
            <a:r>
              <a:rPr sz="2450" spc="120" dirty="0">
                <a:latin typeface="Times New Roman"/>
                <a:cs typeface="Times New Roman"/>
              </a:rPr>
              <a:t> </a:t>
            </a:r>
            <a:r>
              <a:rPr sz="2450" dirty="0">
                <a:latin typeface="Times New Roman"/>
                <a:cs typeface="Times New Roman"/>
              </a:rPr>
              <a:t>in</a:t>
            </a:r>
            <a:r>
              <a:rPr sz="2450" spc="120" dirty="0">
                <a:latin typeface="Times New Roman"/>
                <a:cs typeface="Times New Roman"/>
              </a:rPr>
              <a:t> </a:t>
            </a:r>
            <a:r>
              <a:rPr sz="2450" spc="-10" dirty="0">
                <a:latin typeface="Times New Roman"/>
                <a:cs typeface="Times New Roman"/>
              </a:rPr>
              <a:t>which</a:t>
            </a:r>
            <a:r>
              <a:rPr sz="2450" spc="125" dirty="0">
                <a:latin typeface="Times New Roman"/>
                <a:cs typeface="Times New Roman"/>
              </a:rPr>
              <a:t> </a:t>
            </a:r>
            <a:r>
              <a:rPr sz="2450" dirty="0">
                <a:latin typeface="Times New Roman"/>
                <a:cs typeface="Times New Roman"/>
              </a:rPr>
              <a:t>the</a:t>
            </a:r>
            <a:r>
              <a:rPr sz="2450" spc="125" dirty="0">
                <a:latin typeface="Times New Roman"/>
                <a:cs typeface="Times New Roman"/>
              </a:rPr>
              <a:t> </a:t>
            </a:r>
            <a:r>
              <a:rPr sz="2450" dirty="0">
                <a:latin typeface="Times New Roman"/>
                <a:cs typeface="Times New Roman"/>
              </a:rPr>
              <a:t>object</a:t>
            </a:r>
            <a:r>
              <a:rPr sz="2450" spc="120" dirty="0">
                <a:latin typeface="Times New Roman"/>
                <a:cs typeface="Times New Roman"/>
              </a:rPr>
              <a:t> </a:t>
            </a:r>
            <a:r>
              <a:rPr sz="2450" dirty="0">
                <a:latin typeface="Times New Roman"/>
                <a:cs typeface="Times New Roman"/>
              </a:rPr>
              <a:t>is</a:t>
            </a:r>
            <a:r>
              <a:rPr sz="2450" spc="125" dirty="0">
                <a:latin typeface="Times New Roman"/>
                <a:cs typeface="Times New Roman"/>
              </a:rPr>
              <a:t> </a:t>
            </a:r>
            <a:r>
              <a:rPr sz="2450" spc="120" dirty="0">
                <a:latin typeface="Times New Roman"/>
                <a:cs typeface="Times New Roman"/>
              </a:rPr>
              <a:t>at </a:t>
            </a:r>
            <a:r>
              <a:rPr sz="2450" spc="-20" dirty="0">
                <a:latin typeface="Times New Roman"/>
                <a:cs typeface="Times New Roman"/>
              </a:rPr>
              <a:t>rest</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smallest</a:t>
            </a:r>
            <a:r>
              <a:rPr sz="2450" spc="100" dirty="0">
                <a:latin typeface="Times New Roman"/>
                <a:cs typeface="Times New Roman"/>
              </a:rPr>
              <a:t> </a:t>
            </a:r>
            <a:r>
              <a:rPr sz="2450" dirty="0">
                <a:latin typeface="Times New Roman"/>
                <a:cs typeface="Times New Roman"/>
              </a:rPr>
              <a:t>in</a:t>
            </a:r>
            <a:r>
              <a:rPr sz="2450" spc="10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spc="-30" dirty="0">
                <a:latin typeface="Times New Roman"/>
                <a:cs typeface="Times New Roman"/>
              </a:rPr>
              <a:t>reference</a:t>
            </a:r>
            <a:r>
              <a:rPr sz="2450" spc="100" dirty="0">
                <a:latin typeface="Times New Roman"/>
                <a:cs typeface="Times New Roman"/>
              </a:rPr>
              <a:t> </a:t>
            </a:r>
            <a:r>
              <a:rPr sz="2450" dirty="0">
                <a:latin typeface="Times New Roman"/>
                <a:cs typeface="Times New Roman"/>
              </a:rPr>
              <a:t>frame</a:t>
            </a:r>
            <a:r>
              <a:rPr sz="2450" spc="100" dirty="0">
                <a:latin typeface="Times New Roman"/>
                <a:cs typeface="Times New Roman"/>
              </a:rPr>
              <a:t> </a:t>
            </a:r>
            <a:r>
              <a:rPr sz="2450" dirty="0">
                <a:latin typeface="Times New Roman"/>
                <a:cs typeface="Times New Roman"/>
              </a:rPr>
              <a:t>in</a:t>
            </a:r>
            <a:r>
              <a:rPr sz="2450" spc="100" dirty="0">
                <a:latin typeface="Times New Roman"/>
                <a:cs typeface="Times New Roman"/>
              </a:rPr>
              <a:t> </a:t>
            </a:r>
            <a:r>
              <a:rPr sz="2450" spc="-10" dirty="0">
                <a:latin typeface="Times New Roman"/>
                <a:cs typeface="Times New Roman"/>
              </a:rPr>
              <a:t>which</a:t>
            </a:r>
            <a:r>
              <a:rPr sz="2450" spc="100" dirty="0">
                <a:latin typeface="Times New Roman"/>
                <a:cs typeface="Times New Roman"/>
              </a:rPr>
              <a:t> </a:t>
            </a:r>
            <a:r>
              <a:rPr sz="2450" dirty="0">
                <a:latin typeface="Times New Roman"/>
                <a:cs typeface="Times New Roman"/>
              </a:rPr>
              <a:t>the</a:t>
            </a:r>
            <a:r>
              <a:rPr sz="2450" spc="105" dirty="0">
                <a:latin typeface="Times New Roman"/>
                <a:cs typeface="Times New Roman"/>
              </a:rPr>
              <a:t> </a:t>
            </a:r>
            <a:r>
              <a:rPr sz="2450" dirty="0">
                <a:latin typeface="Times New Roman"/>
                <a:cs typeface="Times New Roman"/>
              </a:rPr>
              <a:t>object</a:t>
            </a:r>
            <a:r>
              <a:rPr sz="2450" spc="100" dirty="0">
                <a:latin typeface="Times New Roman"/>
                <a:cs typeface="Times New Roman"/>
              </a:rPr>
              <a:t> </a:t>
            </a:r>
            <a:r>
              <a:rPr sz="2450" dirty="0">
                <a:latin typeface="Times New Roman"/>
                <a:cs typeface="Times New Roman"/>
              </a:rPr>
              <a:t>is</a:t>
            </a:r>
            <a:r>
              <a:rPr sz="2450" spc="100" dirty="0">
                <a:latin typeface="Times New Roman"/>
                <a:cs typeface="Times New Roman"/>
              </a:rPr>
              <a:t> </a:t>
            </a:r>
            <a:r>
              <a:rPr sz="2450" spc="120" dirty="0">
                <a:latin typeface="Times New Roman"/>
                <a:cs typeface="Times New Roman"/>
              </a:rPr>
              <a:t>at</a:t>
            </a:r>
            <a:r>
              <a:rPr sz="2450" spc="100" dirty="0">
                <a:latin typeface="Times New Roman"/>
                <a:cs typeface="Times New Roman"/>
              </a:rPr>
              <a:t> </a:t>
            </a:r>
            <a:r>
              <a:rPr sz="2450" spc="-20" dirty="0">
                <a:latin typeface="Times New Roman"/>
                <a:cs typeface="Times New Roman"/>
              </a:rPr>
              <a:t>rest</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equal</a:t>
            </a:r>
            <a:r>
              <a:rPr sz="2450" spc="70" dirty="0">
                <a:latin typeface="Times New Roman"/>
                <a:cs typeface="Times New Roman"/>
              </a:rPr>
              <a:t> </a:t>
            </a:r>
            <a:r>
              <a:rPr sz="2450" dirty="0">
                <a:latin typeface="Times New Roman"/>
                <a:cs typeface="Times New Roman"/>
              </a:rPr>
              <a:t>in</a:t>
            </a:r>
            <a:r>
              <a:rPr sz="2450" spc="75" dirty="0">
                <a:latin typeface="Times New Roman"/>
                <a:cs typeface="Times New Roman"/>
              </a:rPr>
              <a:t> </a:t>
            </a:r>
            <a:r>
              <a:rPr sz="2450" dirty="0">
                <a:latin typeface="Times New Roman"/>
                <a:cs typeface="Times New Roman"/>
              </a:rPr>
              <a:t>all</a:t>
            </a:r>
            <a:r>
              <a:rPr sz="2450" spc="70" dirty="0">
                <a:latin typeface="Times New Roman"/>
                <a:cs typeface="Times New Roman"/>
              </a:rPr>
              <a:t> </a:t>
            </a:r>
            <a:r>
              <a:rPr sz="2450" dirty="0">
                <a:latin typeface="Times New Roman"/>
                <a:cs typeface="Times New Roman"/>
              </a:rPr>
              <a:t>inertial</a:t>
            </a:r>
            <a:r>
              <a:rPr sz="2450" spc="75" dirty="0">
                <a:latin typeface="Times New Roman"/>
                <a:cs typeface="Times New Roman"/>
              </a:rPr>
              <a:t> </a:t>
            </a:r>
            <a:r>
              <a:rPr sz="2450" spc="-30" dirty="0">
                <a:latin typeface="Times New Roman"/>
                <a:cs typeface="Times New Roman"/>
              </a:rPr>
              <a:t>reference</a:t>
            </a:r>
            <a:r>
              <a:rPr sz="2450" spc="70" dirty="0">
                <a:latin typeface="Times New Roman"/>
                <a:cs typeface="Times New Roman"/>
              </a:rPr>
              <a:t> </a:t>
            </a:r>
            <a:r>
              <a:rPr sz="2450" spc="-10" dirty="0">
                <a:latin typeface="Times New Roman"/>
                <a:cs typeface="Times New Roman"/>
              </a:rPr>
              <a:t>frames</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680834"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2.4.</a:t>
            </a:r>
            <a:r>
              <a:rPr sz="1200" spc="260" dirty="0">
                <a:latin typeface="Times New Roman"/>
                <a:cs typeface="Times New Roman"/>
              </a:rPr>
              <a:t>  </a:t>
            </a:r>
            <a:r>
              <a:rPr sz="1200" dirty="0">
                <a:latin typeface="Times New Roman"/>
                <a:cs typeface="Times New Roman"/>
              </a:rPr>
              <a:t>FOUR-</a:t>
            </a:r>
            <a:r>
              <a:rPr sz="1200" spc="-10" dirty="0">
                <a:latin typeface="Times New Roman"/>
                <a:cs typeface="Times New Roman"/>
              </a:rPr>
              <a:t>VECTORS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7548880" cy="403225"/>
          </a:xfrm>
          <a:prstGeom prst="rect">
            <a:avLst/>
          </a:prstGeom>
        </p:spPr>
        <p:txBody>
          <a:bodyPr vert="horz" wrap="square" lIns="0" tIns="15875" rIns="0" bIns="0" rtlCol="0">
            <a:spAutoFit/>
          </a:bodyPr>
          <a:lstStyle/>
          <a:p>
            <a:pPr marL="12700">
              <a:lnSpc>
                <a:spcPct val="100000"/>
              </a:lnSpc>
              <a:spcBef>
                <a:spcPts val="125"/>
              </a:spcBef>
              <a:tabLst>
                <a:tab pos="4538345" algn="l"/>
              </a:tabLst>
            </a:pPr>
            <a:r>
              <a:rPr dirty="0"/>
              <a:t>Which</a:t>
            </a:r>
            <a:r>
              <a:rPr spc="65" dirty="0"/>
              <a:t> </a:t>
            </a:r>
            <a:r>
              <a:rPr dirty="0"/>
              <a:t>of</a:t>
            </a:r>
            <a:r>
              <a:rPr spc="70" dirty="0"/>
              <a:t> </a:t>
            </a:r>
            <a:r>
              <a:rPr dirty="0"/>
              <a:t>the</a:t>
            </a:r>
            <a:r>
              <a:rPr spc="65" dirty="0"/>
              <a:t> </a:t>
            </a:r>
            <a:r>
              <a:rPr spc="-60" dirty="0"/>
              <a:t>following</a:t>
            </a:r>
            <a:r>
              <a:rPr spc="65" dirty="0"/>
              <a:t> </a:t>
            </a:r>
            <a:r>
              <a:rPr dirty="0"/>
              <a:t>are</a:t>
            </a:r>
            <a:r>
              <a:rPr spc="65" dirty="0"/>
              <a:t> </a:t>
            </a:r>
            <a:r>
              <a:rPr spc="-10" dirty="0"/>
              <a:t>scalars?</a:t>
            </a:r>
            <a:r>
              <a:rPr dirty="0"/>
              <a:t>	(Choose</a:t>
            </a:r>
            <a:r>
              <a:rPr spc="50" dirty="0"/>
              <a:t> </a:t>
            </a:r>
            <a:r>
              <a:rPr dirty="0"/>
              <a:t>all</a:t>
            </a:r>
            <a:r>
              <a:rPr spc="50" dirty="0"/>
              <a:t> </a:t>
            </a:r>
            <a:r>
              <a:rPr spc="114" dirty="0"/>
              <a:t>that</a:t>
            </a:r>
            <a:r>
              <a:rPr spc="45" dirty="0"/>
              <a:t> </a:t>
            </a:r>
            <a:r>
              <a:rPr spc="-10" dirty="0"/>
              <a:t>apply.)</a:t>
            </a:r>
          </a:p>
        </p:txBody>
      </p:sp>
      <p:sp>
        <p:nvSpPr>
          <p:cNvPr id="5" name="object 5"/>
          <p:cNvSpPr txBox="1"/>
          <p:nvPr/>
        </p:nvSpPr>
        <p:spPr>
          <a:xfrm>
            <a:off x="715137" y="1679681"/>
            <a:ext cx="8260080" cy="2429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Times New Roman"/>
                <a:cs typeface="Times New Roman"/>
              </a:rPr>
              <a:t>An</a:t>
            </a:r>
            <a:r>
              <a:rPr sz="2450" spc="45" dirty="0">
                <a:latin typeface="Times New Roman"/>
                <a:cs typeface="Times New Roman"/>
              </a:rPr>
              <a:t> </a:t>
            </a:r>
            <a:r>
              <a:rPr sz="2450" dirty="0">
                <a:latin typeface="Times New Roman"/>
                <a:cs typeface="Times New Roman"/>
              </a:rPr>
              <a:t>object’s</a:t>
            </a:r>
            <a:r>
              <a:rPr sz="2450" spc="40" dirty="0">
                <a:latin typeface="Times New Roman"/>
                <a:cs typeface="Times New Roman"/>
              </a:rPr>
              <a:t> </a:t>
            </a:r>
            <a:r>
              <a:rPr sz="2450" spc="-20" dirty="0">
                <a:latin typeface="Times New Roman"/>
                <a:cs typeface="Times New Roman"/>
              </a:rPr>
              <a:t>mass</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dirty="0">
                <a:latin typeface="Times New Roman"/>
                <a:cs typeface="Times New Roman"/>
              </a:rPr>
              <a:t>An</a:t>
            </a:r>
            <a:r>
              <a:rPr sz="2450" spc="45" dirty="0">
                <a:latin typeface="Times New Roman"/>
                <a:cs typeface="Times New Roman"/>
              </a:rPr>
              <a:t> </a:t>
            </a:r>
            <a:r>
              <a:rPr sz="2450" dirty="0">
                <a:latin typeface="Times New Roman"/>
                <a:cs typeface="Times New Roman"/>
              </a:rPr>
              <a:t>object’s</a:t>
            </a:r>
            <a:r>
              <a:rPr sz="2450" spc="40" dirty="0">
                <a:latin typeface="Times New Roman"/>
                <a:cs typeface="Times New Roman"/>
              </a:rPr>
              <a:t> </a:t>
            </a:r>
            <a:r>
              <a:rPr sz="2450" spc="-10" dirty="0">
                <a:latin typeface="Times New Roman"/>
                <a:cs typeface="Times New Roman"/>
              </a:rPr>
              <a:t>energy</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dirty="0">
                <a:latin typeface="Times New Roman"/>
                <a:cs typeface="Times New Roman"/>
              </a:rPr>
              <a:t>An</a:t>
            </a:r>
            <a:r>
              <a:rPr sz="2450" spc="45" dirty="0">
                <a:latin typeface="Times New Roman"/>
                <a:cs typeface="Times New Roman"/>
              </a:rPr>
              <a:t> </a:t>
            </a:r>
            <a:r>
              <a:rPr sz="2450" dirty="0">
                <a:latin typeface="Times New Roman"/>
                <a:cs typeface="Times New Roman"/>
              </a:rPr>
              <a:t>object’s</a:t>
            </a:r>
            <a:r>
              <a:rPr sz="2450" spc="40" dirty="0">
                <a:latin typeface="Times New Roman"/>
                <a:cs typeface="Times New Roman"/>
              </a:rPr>
              <a:t> </a:t>
            </a:r>
            <a:r>
              <a:rPr sz="2450" spc="-10" dirty="0">
                <a:latin typeface="Times New Roman"/>
                <a:cs typeface="Times New Roman"/>
              </a:rPr>
              <a:t>height</a:t>
            </a:r>
            <a:endParaRPr sz="2450">
              <a:latin typeface="Times New Roman"/>
              <a:cs typeface="Times New Roman"/>
            </a:endParaRPr>
          </a:p>
          <a:p>
            <a:pPr marL="386080" marR="5080" indent="-374015">
              <a:lnSpc>
                <a:spcPct val="101699"/>
              </a:lnSpc>
              <a:spcBef>
                <a:spcPts val="995"/>
              </a:spcBef>
              <a:buAutoNum type="alphaUcPeriod"/>
              <a:tabLst>
                <a:tab pos="387985" algn="l"/>
              </a:tabLst>
            </a:pPr>
            <a:r>
              <a:rPr sz="2450" dirty="0">
                <a:latin typeface="Times New Roman"/>
                <a:cs typeface="Times New Roman"/>
              </a:rPr>
              <a:t>An</a:t>
            </a:r>
            <a:r>
              <a:rPr sz="2450" spc="25" dirty="0">
                <a:latin typeface="Times New Roman"/>
                <a:cs typeface="Times New Roman"/>
              </a:rPr>
              <a:t> </a:t>
            </a:r>
            <a:r>
              <a:rPr sz="2450" dirty="0">
                <a:latin typeface="Times New Roman"/>
                <a:cs typeface="Times New Roman"/>
              </a:rPr>
              <a:t>object’s</a:t>
            </a:r>
            <a:r>
              <a:rPr sz="2450" spc="25" dirty="0">
                <a:latin typeface="Times New Roman"/>
                <a:cs typeface="Times New Roman"/>
              </a:rPr>
              <a:t> </a:t>
            </a:r>
            <a:r>
              <a:rPr sz="2450" spc="-10" dirty="0">
                <a:latin typeface="Times New Roman"/>
                <a:cs typeface="Times New Roman"/>
              </a:rPr>
              <a:t>color</a:t>
            </a:r>
            <a:r>
              <a:rPr sz="2450" spc="20" dirty="0">
                <a:latin typeface="Times New Roman"/>
                <a:cs typeface="Times New Roman"/>
              </a:rPr>
              <a:t> </a:t>
            </a:r>
            <a:r>
              <a:rPr sz="2450" spc="-10" dirty="0">
                <a:latin typeface="Times New Roman"/>
                <a:cs typeface="Times New Roman"/>
              </a:rPr>
              <a:t>(frequency</a:t>
            </a:r>
            <a:r>
              <a:rPr sz="2450" spc="25" dirty="0">
                <a:latin typeface="Times New Roman"/>
                <a:cs typeface="Times New Roman"/>
              </a:rPr>
              <a:t> </a:t>
            </a:r>
            <a:r>
              <a:rPr sz="2450" dirty="0">
                <a:latin typeface="Times New Roman"/>
                <a:cs typeface="Times New Roman"/>
              </a:rPr>
              <a:t>of</a:t>
            </a:r>
            <a:r>
              <a:rPr sz="2450" spc="25" dirty="0">
                <a:latin typeface="Times New Roman"/>
                <a:cs typeface="Times New Roman"/>
              </a:rPr>
              <a:t> </a:t>
            </a:r>
            <a:r>
              <a:rPr sz="2450" dirty="0">
                <a:latin typeface="Times New Roman"/>
                <a:cs typeface="Times New Roman"/>
              </a:rPr>
              <a:t>light</a:t>
            </a:r>
            <a:r>
              <a:rPr sz="2450" spc="20" dirty="0">
                <a:latin typeface="Times New Roman"/>
                <a:cs typeface="Times New Roman"/>
              </a:rPr>
              <a:t> </a:t>
            </a:r>
            <a:r>
              <a:rPr sz="2450" dirty="0">
                <a:latin typeface="Times New Roman"/>
                <a:cs typeface="Times New Roman"/>
              </a:rPr>
              <a:t>you</a:t>
            </a:r>
            <a:r>
              <a:rPr sz="2450" spc="30" dirty="0">
                <a:latin typeface="Times New Roman"/>
                <a:cs typeface="Times New Roman"/>
              </a:rPr>
              <a:t> </a:t>
            </a:r>
            <a:r>
              <a:rPr sz="2450" spc="-30" dirty="0">
                <a:latin typeface="Times New Roman"/>
                <a:cs typeface="Times New Roman"/>
              </a:rPr>
              <a:t>receive</a:t>
            </a:r>
            <a:r>
              <a:rPr sz="2450" spc="20" dirty="0">
                <a:latin typeface="Times New Roman"/>
                <a:cs typeface="Times New Roman"/>
              </a:rPr>
              <a:t> </a:t>
            </a:r>
            <a:r>
              <a:rPr sz="2450" dirty="0">
                <a:latin typeface="Times New Roman"/>
                <a:cs typeface="Times New Roman"/>
              </a:rPr>
              <a:t>when</a:t>
            </a:r>
            <a:r>
              <a:rPr sz="2450" spc="25" dirty="0">
                <a:latin typeface="Times New Roman"/>
                <a:cs typeface="Times New Roman"/>
              </a:rPr>
              <a:t> </a:t>
            </a:r>
            <a:r>
              <a:rPr sz="2450" spc="-10" dirty="0">
                <a:latin typeface="Times New Roman"/>
                <a:cs typeface="Times New Roman"/>
              </a:rPr>
              <a:t>looking 	</a:t>
            </a:r>
            <a:r>
              <a:rPr sz="2450" spc="120" dirty="0">
                <a:latin typeface="Times New Roman"/>
                <a:cs typeface="Times New Roman"/>
              </a:rPr>
              <a:t>at</a:t>
            </a:r>
            <a:r>
              <a:rPr sz="2450" spc="140" dirty="0">
                <a:latin typeface="Times New Roman"/>
                <a:cs typeface="Times New Roman"/>
              </a:rPr>
              <a:t> </a:t>
            </a:r>
            <a:r>
              <a:rPr sz="2450" spc="35" dirty="0">
                <a:latin typeface="Times New Roman"/>
                <a:cs typeface="Times New Roman"/>
              </a:rPr>
              <a:t>it)</a:t>
            </a:r>
            <a:endParaRPr sz="2450">
              <a:latin typeface="Times New Roman"/>
              <a:cs typeface="Times New Roman"/>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680834"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2.4.</a:t>
            </a:r>
            <a:r>
              <a:rPr sz="1200" spc="260" dirty="0">
                <a:latin typeface="Times New Roman"/>
                <a:cs typeface="Times New Roman"/>
              </a:rPr>
              <a:t>  </a:t>
            </a:r>
            <a:r>
              <a:rPr sz="1200" dirty="0">
                <a:latin typeface="Times New Roman"/>
                <a:cs typeface="Times New Roman"/>
              </a:rPr>
              <a:t>FOUR-</a:t>
            </a:r>
            <a:r>
              <a:rPr sz="1200" spc="-10" dirty="0">
                <a:latin typeface="Times New Roman"/>
                <a:cs typeface="Times New Roman"/>
              </a:rPr>
              <a:t>VECTORS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7548880" cy="403225"/>
          </a:xfrm>
          <a:prstGeom prst="rect">
            <a:avLst/>
          </a:prstGeom>
        </p:spPr>
        <p:txBody>
          <a:bodyPr vert="horz" wrap="square" lIns="0" tIns="15875" rIns="0" bIns="0" rtlCol="0">
            <a:spAutoFit/>
          </a:bodyPr>
          <a:lstStyle/>
          <a:p>
            <a:pPr marL="12700">
              <a:lnSpc>
                <a:spcPct val="100000"/>
              </a:lnSpc>
              <a:spcBef>
                <a:spcPts val="125"/>
              </a:spcBef>
              <a:tabLst>
                <a:tab pos="4538345" algn="l"/>
              </a:tabLst>
            </a:pPr>
            <a:r>
              <a:rPr dirty="0"/>
              <a:t>Which</a:t>
            </a:r>
            <a:r>
              <a:rPr spc="65" dirty="0"/>
              <a:t> </a:t>
            </a:r>
            <a:r>
              <a:rPr dirty="0"/>
              <a:t>of</a:t>
            </a:r>
            <a:r>
              <a:rPr spc="70" dirty="0"/>
              <a:t> </a:t>
            </a:r>
            <a:r>
              <a:rPr dirty="0"/>
              <a:t>the</a:t>
            </a:r>
            <a:r>
              <a:rPr spc="65" dirty="0"/>
              <a:t> </a:t>
            </a:r>
            <a:r>
              <a:rPr spc="-60" dirty="0"/>
              <a:t>following</a:t>
            </a:r>
            <a:r>
              <a:rPr spc="65" dirty="0"/>
              <a:t> </a:t>
            </a:r>
            <a:r>
              <a:rPr dirty="0"/>
              <a:t>are</a:t>
            </a:r>
            <a:r>
              <a:rPr spc="65" dirty="0"/>
              <a:t> </a:t>
            </a:r>
            <a:r>
              <a:rPr spc="-10" dirty="0"/>
              <a:t>scalars?</a:t>
            </a:r>
            <a:r>
              <a:rPr dirty="0"/>
              <a:t>	(Choose</a:t>
            </a:r>
            <a:r>
              <a:rPr spc="50" dirty="0"/>
              <a:t> </a:t>
            </a:r>
            <a:r>
              <a:rPr dirty="0"/>
              <a:t>all</a:t>
            </a:r>
            <a:r>
              <a:rPr spc="50" dirty="0"/>
              <a:t> </a:t>
            </a:r>
            <a:r>
              <a:rPr spc="114" dirty="0"/>
              <a:t>that</a:t>
            </a:r>
            <a:r>
              <a:rPr spc="45" dirty="0"/>
              <a:t> </a:t>
            </a:r>
            <a:r>
              <a:rPr spc="-10" dirty="0"/>
              <a:t>apply.)</a:t>
            </a:r>
          </a:p>
        </p:txBody>
      </p:sp>
      <p:sp>
        <p:nvSpPr>
          <p:cNvPr id="5" name="object 5"/>
          <p:cNvSpPr txBox="1"/>
          <p:nvPr/>
        </p:nvSpPr>
        <p:spPr>
          <a:xfrm>
            <a:off x="707758" y="1679681"/>
            <a:ext cx="8267700" cy="304990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An</a:t>
            </a:r>
            <a:r>
              <a:rPr sz="2450" spc="45" dirty="0">
                <a:latin typeface="Times New Roman"/>
                <a:cs typeface="Times New Roman"/>
              </a:rPr>
              <a:t> </a:t>
            </a:r>
            <a:r>
              <a:rPr sz="2450" dirty="0">
                <a:latin typeface="Times New Roman"/>
                <a:cs typeface="Times New Roman"/>
              </a:rPr>
              <a:t>object’s</a:t>
            </a:r>
            <a:r>
              <a:rPr sz="2450" spc="40" dirty="0">
                <a:latin typeface="Times New Roman"/>
                <a:cs typeface="Times New Roman"/>
              </a:rPr>
              <a:t> </a:t>
            </a:r>
            <a:r>
              <a:rPr sz="2450" spc="-20" dirty="0">
                <a:latin typeface="Times New Roman"/>
                <a:cs typeface="Times New Roman"/>
              </a:rPr>
              <a:t>mass</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An</a:t>
            </a:r>
            <a:r>
              <a:rPr sz="2450" spc="45" dirty="0">
                <a:latin typeface="Times New Roman"/>
                <a:cs typeface="Times New Roman"/>
              </a:rPr>
              <a:t> </a:t>
            </a:r>
            <a:r>
              <a:rPr sz="2450" dirty="0">
                <a:latin typeface="Times New Roman"/>
                <a:cs typeface="Times New Roman"/>
              </a:rPr>
              <a:t>object’s</a:t>
            </a:r>
            <a:r>
              <a:rPr sz="2450" spc="40" dirty="0">
                <a:latin typeface="Times New Roman"/>
                <a:cs typeface="Times New Roman"/>
              </a:rPr>
              <a:t> </a:t>
            </a:r>
            <a:r>
              <a:rPr sz="2450" spc="-10" dirty="0">
                <a:latin typeface="Times New Roman"/>
                <a:cs typeface="Times New Roman"/>
              </a:rPr>
              <a:t>energy</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An</a:t>
            </a:r>
            <a:r>
              <a:rPr sz="2450" spc="45" dirty="0">
                <a:latin typeface="Times New Roman"/>
                <a:cs typeface="Times New Roman"/>
              </a:rPr>
              <a:t> </a:t>
            </a:r>
            <a:r>
              <a:rPr sz="2450" dirty="0">
                <a:latin typeface="Times New Roman"/>
                <a:cs typeface="Times New Roman"/>
              </a:rPr>
              <a:t>object’s</a:t>
            </a:r>
            <a:r>
              <a:rPr sz="2450" spc="40" dirty="0">
                <a:latin typeface="Times New Roman"/>
                <a:cs typeface="Times New Roman"/>
              </a:rPr>
              <a:t> </a:t>
            </a:r>
            <a:r>
              <a:rPr sz="2450" spc="-10" dirty="0">
                <a:latin typeface="Times New Roman"/>
                <a:cs typeface="Times New Roman"/>
              </a:rPr>
              <a:t>height</a:t>
            </a:r>
            <a:endParaRPr sz="2450">
              <a:latin typeface="Times New Roman"/>
              <a:cs typeface="Times New Roman"/>
            </a:endParaRPr>
          </a:p>
          <a:p>
            <a:pPr marL="393065" marR="5080" indent="-374015">
              <a:lnSpc>
                <a:spcPct val="101699"/>
              </a:lnSpc>
              <a:spcBef>
                <a:spcPts val="995"/>
              </a:spcBef>
              <a:buAutoNum type="alphaUcPeriod"/>
              <a:tabLst>
                <a:tab pos="394970" algn="l"/>
              </a:tabLst>
            </a:pPr>
            <a:r>
              <a:rPr sz="2450" dirty="0">
                <a:latin typeface="Times New Roman"/>
                <a:cs typeface="Times New Roman"/>
              </a:rPr>
              <a:t>An</a:t>
            </a:r>
            <a:r>
              <a:rPr sz="2450" spc="25" dirty="0">
                <a:latin typeface="Times New Roman"/>
                <a:cs typeface="Times New Roman"/>
              </a:rPr>
              <a:t> </a:t>
            </a:r>
            <a:r>
              <a:rPr sz="2450" dirty="0">
                <a:latin typeface="Times New Roman"/>
                <a:cs typeface="Times New Roman"/>
              </a:rPr>
              <a:t>object’s</a:t>
            </a:r>
            <a:r>
              <a:rPr sz="2450" spc="25" dirty="0">
                <a:latin typeface="Times New Roman"/>
                <a:cs typeface="Times New Roman"/>
              </a:rPr>
              <a:t> </a:t>
            </a:r>
            <a:r>
              <a:rPr sz="2450" spc="-10" dirty="0">
                <a:latin typeface="Times New Roman"/>
                <a:cs typeface="Times New Roman"/>
              </a:rPr>
              <a:t>color</a:t>
            </a:r>
            <a:r>
              <a:rPr sz="2450" spc="20" dirty="0">
                <a:latin typeface="Times New Roman"/>
                <a:cs typeface="Times New Roman"/>
              </a:rPr>
              <a:t> </a:t>
            </a:r>
            <a:r>
              <a:rPr sz="2450" spc="-10" dirty="0">
                <a:latin typeface="Times New Roman"/>
                <a:cs typeface="Times New Roman"/>
              </a:rPr>
              <a:t>(frequency</a:t>
            </a:r>
            <a:r>
              <a:rPr sz="2450" spc="25" dirty="0">
                <a:latin typeface="Times New Roman"/>
                <a:cs typeface="Times New Roman"/>
              </a:rPr>
              <a:t> </a:t>
            </a:r>
            <a:r>
              <a:rPr sz="2450" dirty="0">
                <a:latin typeface="Times New Roman"/>
                <a:cs typeface="Times New Roman"/>
              </a:rPr>
              <a:t>of</a:t>
            </a:r>
            <a:r>
              <a:rPr sz="2450" spc="25" dirty="0">
                <a:latin typeface="Times New Roman"/>
                <a:cs typeface="Times New Roman"/>
              </a:rPr>
              <a:t> </a:t>
            </a:r>
            <a:r>
              <a:rPr sz="2450" dirty="0">
                <a:latin typeface="Times New Roman"/>
                <a:cs typeface="Times New Roman"/>
              </a:rPr>
              <a:t>light</a:t>
            </a:r>
            <a:r>
              <a:rPr sz="2450" spc="20" dirty="0">
                <a:latin typeface="Times New Roman"/>
                <a:cs typeface="Times New Roman"/>
              </a:rPr>
              <a:t> </a:t>
            </a:r>
            <a:r>
              <a:rPr sz="2450" dirty="0">
                <a:latin typeface="Times New Roman"/>
                <a:cs typeface="Times New Roman"/>
              </a:rPr>
              <a:t>you</a:t>
            </a:r>
            <a:r>
              <a:rPr sz="2450" spc="30" dirty="0">
                <a:latin typeface="Times New Roman"/>
                <a:cs typeface="Times New Roman"/>
              </a:rPr>
              <a:t> </a:t>
            </a:r>
            <a:r>
              <a:rPr sz="2450" spc="-30" dirty="0">
                <a:latin typeface="Times New Roman"/>
                <a:cs typeface="Times New Roman"/>
              </a:rPr>
              <a:t>receive</a:t>
            </a:r>
            <a:r>
              <a:rPr sz="2450" spc="20" dirty="0">
                <a:latin typeface="Times New Roman"/>
                <a:cs typeface="Times New Roman"/>
              </a:rPr>
              <a:t> </a:t>
            </a:r>
            <a:r>
              <a:rPr sz="2450" dirty="0">
                <a:latin typeface="Times New Roman"/>
                <a:cs typeface="Times New Roman"/>
              </a:rPr>
              <a:t>when</a:t>
            </a:r>
            <a:r>
              <a:rPr sz="2450" spc="25" dirty="0">
                <a:latin typeface="Times New Roman"/>
                <a:cs typeface="Times New Roman"/>
              </a:rPr>
              <a:t> </a:t>
            </a:r>
            <a:r>
              <a:rPr sz="2450" spc="-10" dirty="0">
                <a:latin typeface="Times New Roman"/>
                <a:cs typeface="Times New Roman"/>
              </a:rPr>
              <a:t>looking 	</a:t>
            </a:r>
            <a:r>
              <a:rPr sz="2450" spc="120" dirty="0">
                <a:latin typeface="Times New Roman"/>
                <a:cs typeface="Times New Roman"/>
              </a:rPr>
              <a:t>at</a:t>
            </a:r>
            <a:r>
              <a:rPr sz="2450" spc="140" dirty="0">
                <a:latin typeface="Times New Roman"/>
                <a:cs typeface="Times New Roman"/>
              </a:rPr>
              <a:t> </a:t>
            </a:r>
            <a:r>
              <a:rPr sz="2450" spc="35" dirty="0">
                <a:latin typeface="Times New Roman"/>
                <a:cs typeface="Times New Roman"/>
              </a:rPr>
              <a:t>it)</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dirty="0">
                <a:latin typeface="Times New Roman"/>
                <a:cs typeface="Times New Roman"/>
              </a:rPr>
              <a:t>A</a:t>
            </a:r>
            <a:r>
              <a:rPr sz="2450" spc="55" dirty="0">
                <a:latin typeface="Times New Roman"/>
                <a:cs typeface="Times New Roman"/>
              </a:rPr>
              <a:t> </a:t>
            </a:r>
            <a:r>
              <a:rPr sz="2450" spc="-20" dirty="0">
                <a:latin typeface="Times New Roman"/>
                <a:cs typeface="Times New Roman"/>
              </a:rPr>
              <a:t>only</a:t>
            </a:r>
            <a:endParaRPr sz="2450">
              <a:latin typeface="Times New Roman"/>
              <a:cs typeface="Times New Roman"/>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680834"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2.4.</a:t>
            </a:r>
            <a:r>
              <a:rPr sz="1200" spc="260" dirty="0">
                <a:latin typeface="Times New Roman"/>
                <a:cs typeface="Times New Roman"/>
              </a:rPr>
              <a:t>  </a:t>
            </a:r>
            <a:r>
              <a:rPr sz="1200" dirty="0">
                <a:latin typeface="Times New Roman"/>
                <a:cs typeface="Times New Roman"/>
              </a:rPr>
              <a:t>FOUR-</a:t>
            </a:r>
            <a:r>
              <a:rPr sz="1200" spc="-10" dirty="0">
                <a:latin typeface="Times New Roman"/>
                <a:cs typeface="Times New Roman"/>
              </a:rPr>
              <a:t>VECTORS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70" dirty="0"/>
              <a:t> </a:t>
            </a:r>
            <a:r>
              <a:rPr spc="-10" dirty="0"/>
              <a:t>of</a:t>
            </a:r>
            <a:r>
              <a:rPr spc="70" dirty="0"/>
              <a:t> </a:t>
            </a:r>
            <a:r>
              <a:rPr dirty="0"/>
              <a:t>the</a:t>
            </a:r>
            <a:r>
              <a:rPr spc="65" dirty="0"/>
              <a:t> </a:t>
            </a:r>
            <a:r>
              <a:rPr spc="-70" dirty="0"/>
              <a:t>following</a:t>
            </a:r>
            <a:r>
              <a:rPr spc="70" dirty="0"/>
              <a:t> </a:t>
            </a:r>
            <a:r>
              <a:rPr dirty="0"/>
              <a:t>are</a:t>
            </a:r>
            <a:r>
              <a:rPr spc="70" dirty="0"/>
              <a:t> </a:t>
            </a:r>
            <a:r>
              <a:rPr dirty="0"/>
              <a:t>guaranteed</a:t>
            </a:r>
            <a:r>
              <a:rPr spc="70" dirty="0"/>
              <a:t> </a:t>
            </a:r>
            <a:r>
              <a:rPr dirty="0"/>
              <a:t>to</a:t>
            </a:r>
            <a:r>
              <a:rPr spc="65" dirty="0"/>
              <a:t> </a:t>
            </a:r>
            <a:r>
              <a:rPr dirty="0"/>
              <a:t>be</a:t>
            </a:r>
            <a:r>
              <a:rPr spc="70" dirty="0"/>
              <a:t> </a:t>
            </a:r>
            <a:r>
              <a:rPr dirty="0"/>
              <a:t>true</a:t>
            </a:r>
            <a:r>
              <a:rPr spc="70" dirty="0"/>
              <a:t> </a:t>
            </a:r>
            <a:r>
              <a:rPr spc="-10" dirty="0"/>
              <a:t>of</a:t>
            </a:r>
            <a:r>
              <a:rPr spc="70" dirty="0"/>
              <a:t> </a:t>
            </a:r>
            <a:r>
              <a:rPr dirty="0"/>
              <a:t>a</a:t>
            </a:r>
            <a:r>
              <a:rPr spc="65" dirty="0"/>
              <a:t> </a:t>
            </a:r>
            <a:r>
              <a:rPr spc="-45" dirty="0"/>
              <a:t>four-</a:t>
            </a:r>
            <a:r>
              <a:rPr spc="-10" dirty="0"/>
              <a:t>vector? </a:t>
            </a:r>
            <a:r>
              <a:rPr dirty="0"/>
              <a:t>(Choose</a:t>
            </a:r>
            <a:r>
              <a:rPr spc="50" dirty="0"/>
              <a:t> </a:t>
            </a:r>
            <a:r>
              <a:rPr dirty="0"/>
              <a:t>all</a:t>
            </a:r>
            <a:r>
              <a:rPr spc="50" dirty="0"/>
              <a:t> </a:t>
            </a:r>
            <a:r>
              <a:rPr spc="114" dirty="0"/>
              <a:t>that</a:t>
            </a:r>
            <a:r>
              <a:rPr spc="50" dirty="0"/>
              <a:t> </a:t>
            </a:r>
            <a:r>
              <a:rPr spc="-10" dirty="0"/>
              <a:t>apply.)</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3700" indent="-370205">
              <a:lnSpc>
                <a:spcPct val="100000"/>
              </a:lnSpc>
              <a:spcBef>
                <a:spcPts val="1140"/>
              </a:spcBef>
              <a:buAutoNum type="alphaUcPeriod"/>
              <a:tabLst>
                <a:tab pos="394335" algn="l"/>
              </a:tabLst>
            </a:pPr>
            <a:r>
              <a:rPr dirty="0"/>
              <a:t>Its</a:t>
            </a:r>
            <a:r>
              <a:rPr spc="105" dirty="0"/>
              <a:t> </a:t>
            </a:r>
            <a:r>
              <a:rPr dirty="0"/>
              <a:t>components</a:t>
            </a:r>
            <a:r>
              <a:rPr spc="110" dirty="0"/>
              <a:t> </a:t>
            </a:r>
            <a:r>
              <a:rPr dirty="0"/>
              <a:t>are</a:t>
            </a:r>
            <a:r>
              <a:rPr spc="105" dirty="0"/>
              <a:t> </a:t>
            </a:r>
            <a:r>
              <a:rPr dirty="0"/>
              <a:t>the</a:t>
            </a:r>
            <a:r>
              <a:rPr spc="110" dirty="0"/>
              <a:t> </a:t>
            </a:r>
            <a:r>
              <a:rPr dirty="0"/>
              <a:t>same</a:t>
            </a:r>
            <a:r>
              <a:rPr spc="105" dirty="0"/>
              <a:t> </a:t>
            </a:r>
            <a:r>
              <a:rPr dirty="0"/>
              <a:t>in</a:t>
            </a:r>
            <a:r>
              <a:rPr spc="105" dirty="0"/>
              <a:t> </a:t>
            </a:r>
            <a:r>
              <a:rPr dirty="0"/>
              <a:t>all</a:t>
            </a:r>
            <a:r>
              <a:rPr spc="110" dirty="0"/>
              <a:t> </a:t>
            </a:r>
            <a:r>
              <a:rPr spc="-30" dirty="0"/>
              <a:t>reference</a:t>
            </a:r>
            <a:r>
              <a:rPr spc="105" dirty="0"/>
              <a:t> </a:t>
            </a:r>
            <a:r>
              <a:rPr spc="-10" dirty="0"/>
              <a:t>frames.</a:t>
            </a:r>
          </a:p>
          <a:p>
            <a:pPr marL="393700" marR="5080" indent="-358140">
              <a:lnSpc>
                <a:spcPct val="101699"/>
              </a:lnSpc>
              <a:spcBef>
                <a:spcPts val="995"/>
              </a:spcBef>
              <a:buAutoNum type="alphaUcPeriod"/>
              <a:tabLst>
                <a:tab pos="395605" algn="l"/>
              </a:tabLst>
            </a:pPr>
            <a:r>
              <a:rPr dirty="0"/>
              <a:t>Its components</a:t>
            </a:r>
            <a:r>
              <a:rPr spc="10" dirty="0"/>
              <a:t> </a:t>
            </a:r>
            <a:r>
              <a:rPr dirty="0"/>
              <a:t>transform</a:t>
            </a:r>
            <a:r>
              <a:rPr spc="5" dirty="0"/>
              <a:t> </a:t>
            </a:r>
            <a:r>
              <a:rPr spc="-25" dirty="0"/>
              <a:t>according</a:t>
            </a:r>
            <a:r>
              <a:rPr spc="10" dirty="0"/>
              <a:t> </a:t>
            </a:r>
            <a:r>
              <a:rPr dirty="0"/>
              <a:t>to</a:t>
            </a:r>
            <a:r>
              <a:rPr spc="10" dirty="0"/>
              <a:t> </a:t>
            </a:r>
            <a:r>
              <a:rPr dirty="0"/>
              <a:t>the</a:t>
            </a:r>
            <a:r>
              <a:rPr spc="10" dirty="0"/>
              <a:t> </a:t>
            </a:r>
            <a:r>
              <a:rPr spc="-10" dirty="0"/>
              <a:t>Lorentz</a:t>
            </a:r>
            <a:r>
              <a:rPr spc="10" dirty="0"/>
              <a:t> </a:t>
            </a:r>
            <a:r>
              <a:rPr spc="-10" dirty="0"/>
              <a:t>transforma- 	tions.</a:t>
            </a:r>
          </a:p>
          <a:p>
            <a:pPr marL="393700" indent="-361950">
              <a:lnSpc>
                <a:spcPct val="100000"/>
              </a:lnSpc>
              <a:spcBef>
                <a:spcPts val="1045"/>
              </a:spcBef>
              <a:buAutoNum type="alphaUcPeriod"/>
              <a:tabLst>
                <a:tab pos="394335" algn="l"/>
              </a:tabLst>
            </a:pPr>
            <a:r>
              <a:rPr dirty="0"/>
              <a:t>If</a:t>
            </a:r>
            <a:r>
              <a:rPr spc="95" dirty="0"/>
              <a:t> </a:t>
            </a:r>
            <a:r>
              <a:rPr dirty="0"/>
              <a:t>you</a:t>
            </a:r>
            <a:r>
              <a:rPr spc="105" dirty="0"/>
              <a:t> </a:t>
            </a:r>
            <a:r>
              <a:rPr dirty="0"/>
              <a:t>multiply</a:t>
            </a:r>
            <a:r>
              <a:rPr spc="105" dirty="0"/>
              <a:t> </a:t>
            </a:r>
            <a:r>
              <a:rPr spc="65" dirty="0"/>
              <a:t>it</a:t>
            </a:r>
            <a:r>
              <a:rPr spc="110" dirty="0"/>
              <a:t> </a:t>
            </a:r>
            <a:r>
              <a:rPr dirty="0"/>
              <a:t>by</a:t>
            </a:r>
            <a:r>
              <a:rPr spc="105" dirty="0"/>
              <a:t> </a:t>
            </a:r>
            <a:r>
              <a:rPr dirty="0"/>
              <a:t>a</a:t>
            </a:r>
            <a:r>
              <a:rPr spc="105" dirty="0"/>
              <a:t> </a:t>
            </a:r>
            <a:r>
              <a:rPr dirty="0"/>
              <a:t>scalar</a:t>
            </a:r>
            <a:r>
              <a:rPr spc="105" dirty="0"/>
              <a:t> </a:t>
            </a:r>
            <a:r>
              <a:rPr dirty="0"/>
              <a:t>you</a:t>
            </a:r>
            <a:r>
              <a:rPr spc="105" dirty="0"/>
              <a:t> </a:t>
            </a:r>
            <a:r>
              <a:rPr dirty="0"/>
              <a:t>get</a:t>
            </a:r>
            <a:r>
              <a:rPr spc="105" dirty="0"/>
              <a:t> </a:t>
            </a:r>
            <a:r>
              <a:rPr dirty="0"/>
              <a:t>another</a:t>
            </a:r>
            <a:r>
              <a:rPr spc="110" dirty="0"/>
              <a:t> </a:t>
            </a:r>
            <a:r>
              <a:rPr spc="-45" dirty="0"/>
              <a:t>four-</a:t>
            </a:r>
            <a:r>
              <a:rPr spc="-10" dirty="0"/>
              <a:t>vector.</a:t>
            </a:r>
          </a:p>
          <a:p>
            <a:pPr marL="393065" marR="8255" indent="-374015">
              <a:lnSpc>
                <a:spcPct val="101699"/>
              </a:lnSpc>
              <a:spcBef>
                <a:spcPts val="995"/>
              </a:spcBef>
              <a:buAutoNum type="alphaUcPeriod"/>
              <a:tabLst>
                <a:tab pos="395605" algn="l"/>
              </a:tabLst>
            </a:pPr>
            <a:r>
              <a:rPr dirty="0"/>
              <a:t>There</a:t>
            </a:r>
            <a:r>
              <a:rPr spc="-10" dirty="0"/>
              <a:t> </a:t>
            </a:r>
            <a:r>
              <a:rPr dirty="0"/>
              <a:t>is</a:t>
            </a:r>
            <a:r>
              <a:rPr spc="-10" dirty="0"/>
              <a:t> </a:t>
            </a:r>
            <a:r>
              <a:rPr spc="-25" dirty="0"/>
              <a:t>always</a:t>
            </a:r>
            <a:r>
              <a:rPr spc="-5" dirty="0"/>
              <a:t> </a:t>
            </a:r>
            <a:r>
              <a:rPr spc="-20" dirty="0"/>
              <a:t>some</a:t>
            </a:r>
            <a:r>
              <a:rPr spc="-10" dirty="0"/>
              <a:t> </a:t>
            </a:r>
            <a:r>
              <a:rPr spc="-35" dirty="0"/>
              <a:t>reference</a:t>
            </a:r>
            <a:r>
              <a:rPr spc="-15" dirty="0"/>
              <a:t> </a:t>
            </a:r>
            <a:r>
              <a:rPr dirty="0"/>
              <a:t>frame</a:t>
            </a:r>
            <a:r>
              <a:rPr spc="-10" dirty="0"/>
              <a:t> </a:t>
            </a:r>
            <a:r>
              <a:rPr dirty="0"/>
              <a:t>in</a:t>
            </a:r>
            <a:r>
              <a:rPr spc="-10" dirty="0"/>
              <a:t> </a:t>
            </a:r>
            <a:r>
              <a:rPr spc="-20" dirty="0"/>
              <a:t>which</a:t>
            </a:r>
            <a:r>
              <a:rPr spc="-15" dirty="0"/>
              <a:t> </a:t>
            </a:r>
            <a:r>
              <a:rPr dirty="0"/>
              <a:t>its</a:t>
            </a:r>
            <a:r>
              <a:rPr spc="-5" dirty="0"/>
              <a:t> </a:t>
            </a:r>
            <a:r>
              <a:rPr dirty="0"/>
              <a:t>magnitude</a:t>
            </a:r>
            <a:r>
              <a:rPr spc="-10" dirty="0"/>
              <a:t> </a:t>
            </a:r>
            <a:r>
              <a:rPr spc="-25" dirty="0"/>
              <a:t>is 	</a:t>
            </a:r>
            <a:r>
              <a:rPr spc="-10" dirty="0"/>
              <a:t>zero.</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680834"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2.4.</a:t>
            </a:r>
            <a:r>
              <a:rPr sz="1200" spc="260" dirty="0">
                <a:latin typeface="Times New Roman"/>
                <a:cs typeface="Times New Roman"/>
              </a:rPr>
              <a:t>  </a:t>
            </a:r>
            <a:r>
              <a:rPr sz="1200" dirty="0">
                <a:latin typeface="Times New Roman"/>
                <a:cs typeface="Times New Roman"/>
              </a:rPr>
              <a:t>FOUR-</a:t>
            </a:r>
            <a:r>
              <a:rPr sz="1200" spc="-10" dirty="0">
                <a:latin typeface="Times New Roman"/>
                <a:cs typeface="Times New Roman"/>
              </a:rPr>
              <a:t>VECTORS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70" dirty="0"/>
              <a:t> </a:t>
            </a:r>
            <a:r>
              <a:rPr spc="-10" dirty="0"/>
              <a:t>of</a:t>
            </a:r>
            <a:r>
              <a:rPr spc="70" dirty="0"/>
              <a:t> </a:t>
            </a:r>
            <a:r>
              <a:rPr dirty="0"/>
              <a:t>the</a:t>
            </a:r>
            <a:r>
              <a:rPr spc="65" dirty="0"/>
              <a:t> </a:t>
            </a:r>
            <a:r>
              <a:rPr spc="-70" dirty="0"/>
              <a:t>following</a:t>
            </a:r>
            <a:r>
              <a:rPr spc="70" dirty="0"/>
              <a:t> </a:t>
            </a:r>
            <a:r>
              <a:rPr dirty="0"/>
              <a:t>are</a:t>
            </a:r>
            <a:r>
              <a:rPr spc="70" dirty="0"/>
              <a:t> </a:t>
            </a:r>
            <a:r>
              <a:rPr dirty="0"/>
              <a:t>guaranteed</a:t>
            </a:r>
            <a:r>
              <a:rPr spc="70" dirty="0"/>
              <a:t> </a:t>
            </a:r>
            <a:r>
              <a:rPr dirty="0"/>
              <a:t>to</a:t>
            </a:r>
            <a:r>
              <a:rPr spc="65" dirty="0"/>
              <a:t> </a:t>
            </a:r>
            <a:r>
              <a:rPr dirty="0"/>
              <a:t>be</a:t>
            </a:r>
            <a:r>
              <a:rPr spc="70" dirty="0"/>
              <a:t> </a:t>
            </a:r>
            <a:r>
              <a:rPr dirty="0"/>
              <a:t>true</a:t>
            </a:r>
            <a:r>
              <a:rPr spc="70" dirty="0"/>
              <a:t> </a:t>
            </a:r>
            <a:r>
              <a:rPr spc="-10" dirty="0"/>
              <a:t>of</a:t>
            </a:r>
            <a:r>
              <a:rPr spc="70" dirty="0"/>
              <a:t> </a:t>
            </a:r>
            <a:r>
              <a:rPr dirty="0"/>
              <a:t>a</a:t>
            </a:r>
            <a:r>
              <a:rPr spc="65" dirty="0"/>
              <a:t> </a:t>
            </a:r>
            <a:r>
              <a:rPr spc="-45" dirty="0"/>
              <a:t>four-</a:t>
            </a:r>
            <a:r>
              <a:rPr spc="-10" dirty="0"/>
              <a:t>vector? </a:t>
            </a:r>
            <a:r>
              <a:rPr dirty="0"/>
              <a:t>(Choose</a:t>
            </a:r>
            <a:r>
              <a:rPr spc="50" dirty="0"/>
              <a:t> </a:t>
            </a:r>
            <a:r>
              <a:rPr dirty="0"/>
              <a:t>all</a:t>
            </a:r>
            <a:r>
              <a:rPr spc="50" dirty="0"/>
              <a:t> </a:t>
            </a:r>
            <a:r>
              <a:rPr spc="114" dirty="0"/>
              <a:t>that</a:t>
            </a:r>
            <a:r>
              <a:rPr spc="50" dirty="0"/>
              <a:t> </a:t>
            </a:r>
            <a:r>
              <a:rPr spc="-10" dirty="0"/>
              <a:t>apply.)</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dirty="0"/>
              <a:t>Its</a:t>
            </a:r>
            <a:r>
              <a:rPr spc="105" dirty="0"/>
              <a:t> </a:t>
            </a:r>
            <a:r>
              <a:rPr dirty="0"/>
              <a:t>components</a:t>
            </a:r>
            <a:r>
              <a:rPr spc="110" dirty="0"/>
              <a:t> </a:t>
            </a:r>
            <a:r>
              <a:rPr dirty="0"/>
              <a:t>are</a:t>
            </a:r>
            <a:r>
              <a:rPr spc="105" dirty="0"/>
              <a:t> </a:t>
            </a:r>
            <a:r>
              <a:rPr dirty="0"/>
              <a:t>the</a:t>
            </a:r>
            <a:r>
              <a:rPr spc="110" dirty="0"/>
              <a:t> </a:t>
            </a:r>
            <a:r>
              <a:rPr dirty="0"/>
              <a:t>same</a:t>
            </a:r>
            <a:r>
              <a:rPr spc="105" dirty="0"/>
              <a:t> </a:t>
            </a:r>
            <a:r>
              <a:rPr dirty="0"/>
              <a:t>in</a:t>
            </a:r>
            <a:r>
              <a:rPr spc="105" dirty="0"/>
              <a:t> </a:t>
            </a:r>
            <a:r>
              <a:rPr dirty="0"/>
              <a:t>all</a:t>
            </a:r>
            <a:r>
              <a:rPr spc="110" dirty="0"/>
              <a:t> </a:t>
            </a:r>
            <a:r>
              <a:rPr spc="-30" dirty="0"/>
              <a:t>reference</a:t>
            </a:r>
            <a:r>
              <a:rPr spc="105" dirty="0"/>
              <a:t> </a:t>
            </a:r>
            <a:r>
              <a:rPr spc="-10" dirty="0"/>
              <a:t>frames.</a:t>
            </a:r>
          </a:p>
          <a:p>
            <a:pPr marL="393700" marR="5080" indent="-358140">
              <a:lnSpc>
                <a:spcPct val="101699"/>
              </a:lnSpc>
              <a:spcBef>
                <a:spcPts val="995"/>
              </a:spcBef>
              <a:buAutoNum type="alphaUcPeriod"/>
              <a:tabLst>
                <a:tab pos="394970" algn="l"/>
              </a:tabLst>
            </a:pPr>
            <a:r>
              <a:rPr dirty="0"/>
              <a:t>Its components</a:t>
            </a:r>
            <a:r>
              <a:rPr spc="10" dirty="0"/>
              <a:t> </a:t>
            </a:r>
            <a:r>
              <a:rPr dirty="0"/>
              <a:t>transform</a:t>
            </a:r>
            <a:r>
              <a:rPr spc="5" dirty="0"/>
              <a:t> </a:t>
            </a:r>
            <a:r>
              <a:rPr spc="-25" dirty="0"/>
              <a:t>according</a:t>
            </a:r>
            <a:r>
              <a:rPr spc="10" dirty="0"/>
              <a:t> </a:t>
            </a:r>
            <a:r>
              <a:rPr dirty="0"/>
              <a:t>to</a:t>
            </a:r>
            <a:r>
              <a:rPr spc="10" dirty="0"/>
              <a:t> </a:t>
            </a:r>
            <a:r>
              <a:rPr dirty="0"/>
              <a:t>the</a:t>
            </a:r>
            <a:r>
              <a:rPr spc="10" dirty="0"/>
              <a:t> </a:t>
            </a:r>
            <a:r>
              <a:rPr spc="-10" dirty="0"/>
              <a:t>Lorentz</a:t>
            </a:r>
            <a:r>
              <a:rPr spc="10" dirty="0"/>
              <a:t> </a:t>
            </a:r>
            <a:r>
              <a:rPr spc="-10" dirty="0"/>
              <a:t>transforma- 	tions.</a:t>
            </a:r>
          </a:p>
          <a:p>
            <a:pPr marL="393700" indent="-361950">
              <a:lnSpc>
                <a:spcPct val="100000"/>
              </a:lnSpc>
              <a:spcBef>
                <a:spcPts val="1045"/>
              </a:spcBef>
              <a:buAutoNum type="alphaUcPeriod"/>
              <a:tabLst>
                <a:tab pos="393700" algn="l"/>
              </a:tabLst>
            </a:pPr>
            <a:r>
              <a:rPr dirty="0"/>
              <a:t>If</a:t>
            </a:r>
            <a:r>
              <a:rPr spc="95" dirty="0"/>
              <a:t> </a:t>
            </a:r>
            <a:r>
              <a:rPr dirty="0"/>
              <a:t>you</a:t>
            </a:r>
            <a:r>
              <a:rPr spc="105" dirty="0"/>
              <a:t> </a:t>
            </a:r>
            <a:r>
              <a:rPr dirty="0"/>
              <a:t>multiply</a:t>
            </a:r>
            <a:r>
              <a:rPr spc="105" dirty="0"/>
              <a:t> </a:t>
            </a:r>
            <a:r>
              <a:rPr spc="65" dirty="0"/>
              <a:t>it</a:t>
            </a:r>
            <a:r>
              <a:rPr spc="110" dirty="0"/>
              <a:t> </a:t>
            </a:r>
            <a:r>
              <a:rPr dirty="0"/>
              <a:t>by</a:t>
            </a:r>
            <a:r>
              <a:rPr spc="105" dirty="0"/>
              <a:t> </a:t>
            </a:r>
            <a:r>
              <a:rPr dirty="0"/>
              <a:t>a</a:t>
            </a:r>
            <a:r>
              <a:rPr spc="105" dirty="0"/>
              <a:t> </a:t>
            </a:r>
            <a:r>
              <a:rPr dirty="0"/>
              <a:t>scalar</a:t>
            </a:r>
            <a:r>
              <a:rPr spc="105" dirty="0"/>
              <a:t> </a:t>
            </a:r>
            <a:r>
              <a:rPr dirty="0"/>
              <a:t>you</a:t>
            </a:r>
            <a:r>
              <a:rPr spc="105" dirty="0"/>
              <a:t> </a:t>
            </a:r>
            <a:r>
              <a:rPr dirty="0"/>
              <a:t>get</a:t>
            </a:r>
            <a:r>
              <a:rPr spc="105" dirty="0"/>
              <a:t> </a:t>
            </a:r>
            <a:r>
              <a:rPr dirty="0"/>
              <a:t>another</a:t>
            </a:r>
            <a:r>
              <a:rPr spc="110" dirty="0"/>
              <a:t> </a:t>
            </a:r>
            <a:r>
              <a:rPr spc="-45" dirty="0"/>
              <a:t>four-</a:t>
            </a:r>
            <a:r>
              <a:rPr spc="-10" dirty="0"/>
              <a:t>vector.</a:t>
            </a:r>
          </a:p>
          <a:p>
            <a:pPr marL="393065" marR="8255" indent="-374015">
              <a:lnSpc>
                <a:spcPct val="101699"/>
              </a:lnSpc>
              <a:spcBef>
                <a:spcPts val="995"/>
              </a:spcBef>
              <a:buAutoNum type="alphaUcPeriod"/>
              <a:tabLst>
                <a:tab pos="394970" algn="l"/>
              </a:tabLst>
            </a:pPr>
            <a:r>
              <a:rPr dirty="0"/>
              <a:t>There</a:t>
            </a:r>
            <a:r>
              <a:rPr spc="-10" dirty="0"/>
              <a:t> </a:t>
            </a:r>
            <a:r>
              <a:rPr dirty="0"/>
              <a:t>is</a:t>
            </a:r>
            <a:r>
              <a:rPr spc="-10" dirty="0"/>
              <a:t> </a:t>
            </a:r>
            <a:r>
              <a:rPr spc="-25" dirty="0"/>
              <a:t>always</a:t>
            </a:r>
            <a:r>
              <a:rPr spc="-5" dirty="0"/>
              <a:t> </a:t>
            </a:r>
            <a:r>
              <a:rPr spc="-20" dirty="0"/>
              <a:t>some</a:t>
            </a:r>
            <a:r>
              <a:rPr spc="-10" dirty="0"/>
              <a:t> </a:t>
            </a:r>
            <a:r>
              <a:rPr spc="-35" dirty="0"/>
              <a:t>reference</a:t>
            </a:r>
            <a:r>
              <a:rPr spc="-15" dirty="0"/>
              <a:t> </a:t>
            </a:r>
            <a:r>
              <a:rPr dirty="0"/>
              <a:t>frame</a:t>
            </a:r>
            <a:r>
              <a:rPr spc="-10" dirty="0"/>
              <a:t> </a:t>
            </a:r>
            <a:r>
              <a:rPr dirty="0"/>
              <a:t>in</a:t>
            </a:r>
            <a:r>
              <a:rPr spc="-10" dirty="0"/>
              <a:t> </a:t>
            </a:r>
            <a:r>
              <a:rPr spc="-20" dirty="0"/>
              <a:t>which</a:t>
            </a:r>
            <a:r>
              <a:rPr spc="-15" dirty="0"/>
              <a:t> </a:t>
            </a:r>
            <a:r>
              <a:rPr dirty="0"/>
              <a:t>its</a:t>
            </a:r>
            <a:r>
              <a:rPr spc="-5" dirty="0"/>
              <a:t> </a:t>
            </a:r>
            <a:r>
              <a:rPr dirty="0"/>
              <a:t>magnitude</a:t>
            </a:r>
            <a:r>
              <a:rPr spc="-10" dirty="0"/>
              <a:t> </a:t>
            </a:r>
            <a:r>
              <a:rPr spc="-25" dirty="0"/>
              <a:t>is 	</a:t>
            </a:r>
            <a:r>
              <a:rPr spc="-10" dirty="0"/>
              <a:t>zero.</a:t>
            </a:r>
          </a:p>
          <a:p>
            <a:pPr marL="12700">
              <a:lnSpc>
                <a:spcPct val="100000"/>
              </a:lnSpc>
              <a:spcBef>
                <a:spcPts val="1939"/>
              </a:spcBef>
              <a:tabLst>
                <a:tab pos="1621155" algn="l"/>
              </a:tabLst>
            </a:pPr>
            <a:r>
              <a:rPr b="1" spc="-10" dirty="0">
                <a:latin typeface="Georgia"/>
                <a:cs typeface="Georgia"/>
              </a:rPr>
              <a:t>Solution:</a:t>
            </a:r>
            <a:r>
              <a:rPr b="1" dirty="0">
                <a:latin typeface="Georgia"/>
                <a:cs typeface="Georgia"/>
              </a:rPr>
              <a:t>	</a:t>
            </a:r>
            <a:r>
              <a:rPr dirty="0"/>
              <a:t>B,</a:t>
            </a:r>
            <a:r>
              <a:rPr spc="105" dirty="0"/>
              <a:t> </a:t>
            </a:r>
            <a:r>
              <a:rPr spc="-50" dirty="0"/>
              <a:t>C</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680834" algn="l"/>
              </a:tabLst>
            </a:pPr>
            <a:r>
              <a:rPr sz="1200" spc="-10" dirty="0">
                <a:latin typeface="Times New Roman"/>
                <a:cs typeface="Times New Roman"/>
              </a:rPr>
              <a:t>ConcepTest</a:t>
            </a:r>
            <a:r>
              <a:rPr sz="1200" dirty="0">
                <a:latin typeface="Times New Roman"/>
                <a:cs typeface="Times New Roman"/>
              </a:rPr>
              <a:t>	2.4.</a:t>
            </a:r>
            <a:r>
              <a:rPr sz="1200" spc="260" dirty="0">
                <a:latin typeface="Times New Roman"/>
                <a:cs typeface="Times New Roman"/>
              </a:rPr>
              <a:t>  </a:t>
            </a:r>
            <a:r>
              <a:rPr sz="1200" dirty="0">
                <a:latin typeface="Times New Roman"/>
                <a:cs typeface="Times New Roman"/>
              </a:rPr>
              <a:t>FOUR-</a:t>
            </a:r>
            <a:r>
              <a:rPr sz="1200" spc="-10" dirty="0">
                <a:latin typeface="Times New Roman"/>
                <a:cs typeface="Times New Roman"/>
              </a:rPr>
              <a:t>VECTORS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08797"/>
            <a:ext cx="8280400" cy="782955"/>
          </a:xfrm>
          <a:prstGeom prst="rect">
            <a:avLst/>
          </a:prstGeom>
        </p:spPr>
        <p:txBody>
          <a:bodyPr vert="horz" wrap="square" lIns="0" tIns="9525" rIns="0" bIns="0" rtlCol="0">
            <a:spAutoFit/>
          </a:bodyPr>
          <a:lstStyle/>
          <a:p>
            <a:pPr marL="25400" marR="17780">
              <a:lnSpc>
                <a:spcPct val="101699"/>
              </a:lnSpc>
              <a:spcBef>
                <a:spcPts val="75"/>
              </a:spcBef>
              <a:tabLst>
                <a:tab pos="4216400" algn="l"/>
                <a:tab pos="7434580" algn="l"/>
              </a:tabLst>
            </a:pPr>
            <a:r>
              <a:rPr dirty="0"/>
              <a:t>Suppose</a:t>
            </a:r>
            <a:r>
              <a:rPr spc="215" dirty="0"/>
              <a:t> </a:t>
            </a:r>
            <a:r>
              <a:rPr b="1" spc="210" dirty="0">
                <a:latin typeface="Georgia"/>
                <a:cs typeface="Georgia"/>
              </a:rPr>
              <a:t>V</a:t>
            </a:r>
            <a:r>
              <a:rPr sz="3075" b="1" spc="315" baseline="-14905" dirty="0">
                <a:latin typeface="Georgia"/>
                <a:cs typeface="Georgia"/>
              </a:rPr>
              <a:t>A</a:t>
            </a:r>
            <a:r>
              <a:rPr sz="3075" b="1" spc="547" baseline="-14905" dirty="0">
                <a:latin typeface="Georgia"/>
                <a:cs typeface="Georgia"/>
              </a:rPr>
              <a:t> </a:t>
            </a:r>
            <a:r>
              <a:rPr sz="2450" dirty="0"/>
              <a:t>and</a:t>
            </a:r>
            <a:r>
              <a:rPr sz="2450" spc="215" dirty="0"/>
              <a:t> </a:t>
            </a:r>
            <a:r>
              <a:rPr sz="2450" b="1" spc="155" dirty="0">
                <a:latin typeface="Georgia"/>
                <a:cs typeface="Georgia"/>
              </a:rPr>
              <a:t>V</a:t>
            </a:r>
            <a:r>
              <a:rPr sz="3075" b="1" spc="232" baseline="-14905" dirty="0">
                <a:latin typeface="Georgia"/>
                <a:cs typeface="Georgia"/>
              </a:rPr>
              <a:t>B</a:t>
            </a:r>
            <a:r>
              <a:rPr sz="3075" b="1" spc="547" baseline="-14905" dirty="0">
                <a:latin typeface="Georgia"/>
                <a:cs typeface="Georgia"/>
              </a:rPr>
              <a:t> </a:t>
            </a:r>
            <a:r>
              <a:rPr sz="2450" dirty="0"/>
              <a:t>are</a:t>
            </a:r>
            <a:r>
              <a:rPr sz="2450" spc="215" dirty="0"/>
              <a:t> </a:t>
            </a:r>
            <a:r>
              <a:rPr sz="2450" spc="-45" dirty="0"/>
              <a:t>four-</a:t>
            </a:r>
            <a:r>
              <a:rPr sz="2450" dirty="0"/>
              <a:t>vectors</a:t>
            </a:r>
            <a:r>
              <a:rPr sz="2450" spc="215" dirty="0"/>
              <a:t> </a:t>
            </a:r>
            <a:r>
              <a:rPr sz="2450" dirty="0"/>
              <a:t>and</a:t>
            </a:r>
            <a:r>
              <a:rPr sz="2450" spc="215" dirty="0"/>
              <a:t> </a:t>
            </a:r>
            <a:r>
              <a:rPr sz="2450" b="0" i="1" dirty="0">
                <a:latin typeface="Bookman Old Style"/>
                <a:cs typeface="Bookman Old Style"/>
              </a:rPr>
              <a:t>S</a:t>
            </a:r>
            <a:r>
              <a:rPr sz="2450" b="0" i="1" spc="240" dirty="0">
                <a:latin typeface="Bookman Old Style"/>
                <a:cs typeface="Bookman Old Style"/>
              </a:rPr>
              <a:t> </a:t>
            </a:r>
            <a:r>
              <a:rPr sz="2450" dirty="0"/>
              <a:t>is</a:t>
            </a:r>
            <a:r>
              <a:rPr sz="2450" spc="215" dirty="0"/>
              <a:t> </a:t>
            </a:r>
            <a:r>
              <a:rPr sz="2450" dirty="0"/>
              <a:t>a</a:t>
            </a:r>
            <a:r>
              <a:rPr sz="2450" spc="215" dirty="0"/>
              <a:t> </a:t>
            </a:r>
            <a:r>
              <a:rPr sz="2450" spc="-10" dirty="0"/>
              <a:t>scalar.</a:t>
            </a:r>
            <a:r>
              <a:rPr sz="2450" dirty="0"/>
              <a:t>	</a:t>
            </a:r>
            <a:r>
              <a:rPr sz="2450" spc="-30" dirty="0"/>
              <a:t>Which </a:t>
            </a:r>
            <a:r>
              <a:rPr sz="2450" dirty="0"/>
              <a:t>of</a:t>
            </a:r>
            <a:r>
              <a:rPr sz="2450" spc="70" dirty="0"/>
              <a:t> </a:t>
            </a:r>
            <a:r>
              <a:rPr sz="2450" dirty="0"/>
              <a:t>the</a:t>
            </a:r>
            <a:r>
              <a:rPr sz="2450" spc="75" dirty="0"/>
              <a:t> </a:t>
            </a:r>
            <a:r>
              <a:rPr sz="2450" spc="-65" dirty="0"/>
              <a:t>following</a:t>
            </a:r>
            <a:r>
              <a:rPr sz="2450" spc="70" dirty="0"/>
              <a:t> </a:t>
            </a:r>
            <a:r>
              <a:rPr sz="2450" dirty="0"/>
              <a:t>is</a:t>
            </a:r>
            <a:r>
              <a:rPr sz="2450" spc="65" dirty="0"/>
              <a:t> </a:t>
            </a:r>
            <a:r>
              <a:rPr sz="2450" dirty="0"/>
              <a:t>a</a:t>
            </a:r>
            <a:r>
              <a:rPr sz="2450" spc="70" dirty="0"/>
              <a:t> </a:t>
            </a:r>
            <a:r>
              <a:rPr sz="2450" spc="-45" dirty="0"/>
              <a:t>four-</a:t>
            </a:r>
            <a:r>
              <a:rPr sz="2450" spc="-10" dirty="0"/>
              <a:t>vector?</a:t>
            </a:r>
            <a:r>
              <a:rPr sz="2450" dirty="0"/>
              <a:t>	(Choose</a:t>
            </a:r>
            <a:r>
              <a:rPr sz="2450" spc="50" dirty="0"/>
              <a:t> </a:t>
            </a:r>
            <a:r>
              <a:rPr sz="2450" dirty="0"/>
              <a:t>all</a:t>
            </a:r>
            <a:r>
              <a:rPr sz="2450" spc="50" dirty="0"/>
              <a:t> </a:t>
            </a:r>
            <a:r>
              <a:rPr sz="2450" spc="114" dirty="0"/>
              <a:t>that</a:t>
            </a:r>
            <a:r>
              <a:rPr sz="2450" spc="50" dirty="0"/>
              <a:t> </a:t>
            </a:r>
            <a:r>
              <a:rPr sz="2450" spc="-10" dirty="0"/>
              <a:t>apply.)</a:t>
            </a:r>
            <a:endParaRPr sz="2450">
              <a:latin typeface="Bookman Old Style"/>
              <a:cs typeface="Bookman Old Style"/>
            </a:endParaRPr>
          </a:p>
        </p:txBody>
      </p:sp>
      <p:sp>
        <p:nvSpPr>
          <p:cNvPr id="5" name="object 5"/>
          <p:cNvSpPr txBox="1"/>
          <p:nvPr/>
        </p:nvSpPr>
        <p:spPr>
          <a:xfrm>
            <a:off x="689737" y="2042037"/>
            <a:ext cx="1791970" cy="2050414"/>
          </a:xfrm>
          <a:prstGeom prst="rect">
            <a:avLst/>
          </a:prstGeom>
        </p:spPr>
        <p:txBody>
          <a:bodyPr vert="horz" wrap="square" lIns="0" tIns="144780" rIns="0" bIns="0" rtlCol="0">
            <a:spAutoFit/>
          </a:bodyPr>
          <a:lstStyle/>
          <a:p>
            <a:pPr marL="412115" indent="-370205">
              <a:lnSpc>
                <a:spcPct val="100000"/>
              </a:lnSpc>
              <a:spcBef>
                <a:spcPts val="1140"/>
              </a:spcBef>
              <a:buFont typeface="Times New Roman"/>
              <a:buAutoNum type="alphaUcPeriod"/>
              <a:tabLst>
                <a:tab pos="412115" algn="l"/>
              </a:tabLst>
            </a:pPr>
            <a:r>
              <a:rPr sz="2450" b="1" spc="210" dirty="0">
                <a:latin typeface="Georgia"/>
                <a:cs typeface="Georgia"/>
              </a:rPr>
              <a:t>V</a:t>
            </a:r>
            <a:r>
              <a:rPr sz="3075" b="1" spc="315" baseline="-14905" dirty="0">
                <a:latin typeface="Georgia"/>
                <a:cs typeface="Georgia"/>
              </a:rPr>
              <a:t>A</a:t>
            </a:r>
            <a:r>
              <a:rPr sz="3075" b="1" spc="120" baseline="-14905" dirty="0">
                <a:latin typeface="Georgia"/>
                <a:cs typeface="Georgia"/>
              </a:rPr>
              <a:t> </a:t>
            </a:r>
            <a:r>
              <a:rPr sz="2450" spc="385" dirty="0">
                <a:latin typeface="Times New Roman"/>
                <a:cs typeface="Times New Roman"/>
              </a:rPr>
              <a:t>+</a:t>
            </a:r>
            <a:r>
              <a:rPr sz="2450" spc="-55" dirty="0">
                <a:latin typeface="Times New Roman"/>
                <a:cs typeface="Times New Roman"/>
              </a:rPr>
              <a:t> </a:t>
            </a:r>
            <a:r>
              <a:rPr sz="2450" b="1" spc="130" dirty="0">
                <a:latin typeface="Georgia"/>
                <a:cs typeface="Georgia"/>
              </a:rPr>
              <a:t>V</a:t>
            </a:r>
            <a:r>
              <a:rPr sz="3075" b="1" spc="195" baseline="-14905" dirty="0">
                <a:latin typeface="Georgia"/>
                <a:cs typeface="Georgia"/>
              </a:rPr>
              <a:t>B</a:t>
            </a:r>
            <a:endParaRPr sz="3075" baseline="-14905">
              <a:latin typeface="Georgia"/>
              <a:cs typeface="Georgia"/>
            </a:endParaRPr>
          </a:p>
          <a:p>
            <a:pPr marL="412115" indent="-358140">
              <a:lnSpc>
                <a:spcPct val="100000"/>
              </a:lnSpc>
              <a:spcBef>
                <a:spcPts val="1045"/>
              </a:spcBef>
              <a:buFont typeface="Times New Roman"/>
              <a:buAutoNum type="alphaUcPeriod"/>
              <a:tabLst>
                <a:tab pos="412115" algn="l"/>
              </a:tabLst>
            </a:pPr>
            <a:r>
              <a:rPr sz="2450" b="0" i="1" spc="135" dirty="0">
                <a:latin typeface="Bookman Old Style"/>
                <a:cs typeface="Bookman Old Style"/>
              </a:rPr>
              <a:t>S</a:t>
            </a:r>
            <a:r>
              <a:rPr sz="2450" b="1" spc="135" dirty="0">
                <a:latin typeface="Georgia"/>
                <a:cs typeface="Georgia"/>
              </a:rPr>
              <a:t>V</a:t>
            </a:r>
            <a:r>
              <a:rPr sz="3075" b="1" spc="202" baseline="-14905" dirty="0">
                <a:latin typeface="Georgia"/>
                <a:cs typeface="Georgia"/>
              </a:rPr>
              <a:t>A</a:t>
            </a:r>
            <a:endParaRPr sz="3075" baseline="-14905">
              <a:latin typeface="Georgia"/>
              <a:cs typeface="Georgia"/>
            </a:endParaRPr>
          </a:p>
          <a:p>
            <a:pPr marL="412115" indent="-361950">
              <a:lnSpc>
                <a:spcPct val="100000"/>
              </a:lnSpc>
              <a:spcBef>
                <a:spcPts val="1045"/>
              </a:spcBef>
              <a:buFont typeface="Times New Roman"/>
              <a:buAutoNum type="alphaUcPeriod"/>
              <a:tabLst>
                <a:tab pos="412115" algn="l"/>
              </a:tabLst>
            </a:pPr>
            <a:r>
              <a:rPr sz="2450" b="0" i="1" spc="70" dirty="0">
                <a:latin typeface="Bookman Old Style"/>
                <a:cs typeface="Bookman Old Style"/>
              </a:rPr>
              <a:t>V</a:t>
            </a:r>
            <a:r>
              <a:rPr sz="3075" b="0" i="1" spc="104" baseline="-14905" dirty="0">
                <a:latin typeface="Bookman Old Style"/>
                <a:cs typeface="Bookman Old Style"/>
              </a:rPr>
              <a:t>Bt</a:t>
            </a:r>
            <a:r>
              <a:rPr sz="2450" b="1" spc="70" dirty="0">
                <a:latin typeface="Georgia"/>
                <a:cs typeface="Georgia"/>
              </a:rPr>
              <a:t>V</a:t>
            </a:r>
            <a:r>
              <a:rPr sz="3075" b="1" spc="104" baseline="-14905" dirty="0">
                <a:latin typeface="Georgia"/>
                <a:cs typeface="Georgia"/>
              </a:rPr>
              <a:t>A</a:t>
            </a:r>
            <a:endParaRPr sz="3075" baseline="-14905">
              <a:latin typeface="Georgia"/>
              <a:cs typeface="Georgia"/>
            </a:endParaRPr>
          </a:p>
          <a:p>
            <a:pPr marL="412115" indent="-374015">
              <a:lnSpc>
                <a:spcPct val="100000"/>
              </a:lnSpc>
              <a:spcBef>
                <a:spcPts val="1045"/>
              </a:spcBef>
              <a:buFont typeface="Times New Roman"/>
              <a:buAutoNum type="alphaUcPeriod"/>
              <a:tabLst>
                <a:tab pos="412115" algn="l"/>
              </a:tabLst>
            </a:pPr>
            <a:r>
              <a:rPr sz="2450" b="0" i="1" spc="-10" dirty="0">
                <a:latin typeface="Bookman Old Style"/>
                <a:cs typeface="Bookman Old Style"/>
              </a:rPr>
              <a:t>d</a:t>
            </a:r>
            <a:r>
              <a:rPr sz="2450" b="1" spc="-10" dirty="0">
                <a:latin typeface="Georgia"/>
                <a:cs typeface="Georgia"/>
              </a:rPr>
              <a:t>V</a:t>
            </a:r>
            <a:r>
              <a:rPr sz="3075" b="1" spc="-15" baseline="-14905" dirty="0">
                <a:latin typeface="Georgia"/>
                <a:cs typeface="Georgia"/>
              </a:rPr>
              <a:t>A</a:t>
            </a:r>
            <a:r>
              <a:rPr sz="2450" b="0" i="1" spc="-10" dirty="0">
                <a:latin typeface="Bookman Old Style"/>
                <a:cs typeface="Bookman Old Style"/>
              </a:rPr>
              <a:t>/dt</a:t>
            </a:r>
            <a:endParaRPr sz="2450">
              <a:latin typeface="Bookman Old Style"/>
              <a:cs typeface="Bookman Old Style"/>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680834" algn="l"/>
              </a:tabLst>
            </a:pPr>
            <a:r>
              <a:rPr sz="1200" spc="-10" dirty="0">
                <a:latin typeface="Times New Roman"/>
                <a:cs typeface="Times New Roman"/>
              </a:rPr>
              <a:t>ConcepTest</a:t>
            </a:r>
            <a:r>
              <a:rPr sz="1200" dirty="0">
                <a:latin typeface="Times New Roman"/>
                <a:cs typeface="Times New Roman"/>
              </a:rPr>
              <a:t>	2.4.</a:t>
            </a:r>
            <a:r>
              <a:rPr sz="1200" spc="260" dirty="0">
                <a:latin typeface="Times New Roman"/>
                <a:cs typeface="Times New Roman"/>
              </a:rPr>
              <a:t>  </a:t>
            </a:r>
            <a:r>
              <a:rPr sz="1200" dirty="0">
                <a:latin typeface="Times New Roman"/>
                <a:cs typeface="Times New Roman"/>
              </a:rPr>
              <a:t>FOUR-</a:t>
            </a:r>
            <a:r>
              <a:rPr sz="1200" spc="-10" dirty="0">
                <a:latin typeface="Times New Roman"/>
                <a:cs typeface="Times New Roman"/>
              </a:rPr>
              <a:t>VECTORS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08797"/>
            <a:ext cx="8280400" cy="782955"/>
          </a:xfrm>
          <a:prstGeom prst="rect">
            <a:avLst/>
          </a:prstGeom>
        </p:spPr>
        <p:txBody>
          <a:bodyPr vert="horz" wrap="square" lIns="0" tIns="9525" rIns="0" bIns="0" rtlCol="0">
            <a:spAutoFit/>
          </a:bodyPr>
          <a:lstStyle/>
          <a:p>
            <a:pPr marL="25400" marR="17780">
              <a:lnSpc>
                <a:spcPct val="101699"/>
              </a:lnSpc>
              <a:spcBef>
                <a:spcPts val="75"/>
              </a:spcBef>
              <a:tabLst>
                <a:tab pos="4216400" algn="l"/>
                <a:tab pos="7434580" algn="l"/>
              </a:tabLst>
            </a:pPr>
            <a:r>
              <a:rPr dirty="0"/>
              <a:t>Suppose</a:t>
            </a:r>
            <a:r>
              <a:rPr spc="215" dirty="0"/>
              <a:t> </a:t>
            </a:r>
            <a:r>
              <a:rPr b="1" spc="210" dirty="0">
                <a:latin typeface="Georgia"/>
                <a:cs typeface="Georgia"/>
              </a:rPr>
              <a:t>V</a:t>
            </a:r>
            <a:r>
              <a:rPr sz="3075" b="1" spc="315" baseline="-14905" dirty="0">
                <a:latin typeface="Georgia"/>
                <a:cs typeface="Georgia"/>
              </a:rPr>
              <a:t>A</a:t>
            </a:r>
            <a:r>
              <a:rPr sz="3075" b="1" spc="547" baseline="-14905" dirty="0">
                <a:latin typeface="Georgia"/>
                <a:cs typeface="Georgia"/>
              </a:rPr>
              <a:t> </a:t>
            </a:r>
            <a:r>
              <a:rPr sz="2450" dirty="0"/>
              <a:t>and</a:t>
            </a:r>
            <a:r>
              <a:rPr sz="2450" spc="215" dirty="0"/>
              <a:t> </a:t>
            </a:r>
            <a:r>
              <a:rPr sz="2450" b="1" spc="155" dirty="0">
                <a:latin typeface="Georgia"/>
                <a:cs typeface="Georgia"/>
              </a:rPr>
              <a:t>V</a:t>
            </a:r>
            <a:r>
              <a:rPr sz="3075" b="1" spc="232" baseline="-14905" dirty="0">
                <a:latin typeface="Georgia"/>
                <a:cs typeface="Georgia"/>
              </a:rPr>
              <a:t>B</a:t>
            </a:r>
            <a:r>
              <a:rPr sz="3075" b="1" spc="547" baseline="-14905" dirty="0">
                <a:latin typeface="Georgia"/>
                <a:cs typeface="Georgia"/>
              </a:rPr>
              <a:t> </a:t>
            </a:r>
            <a:r>
              <a:rPr sz="2450" dirty="0"/>
              <a:t>are</a:t>
            </a:r>
            <a:r>
              <a:rPr sz="2450" spc="215" dirty="0"/>
              <a:t> </a:t>
            </a:r>
            <a:r>
              <a:rPr sz="2450" spc="-45" dirty="0"/>
              <a:t>four-</a:t>
            </a:r>
            <a:r>
              <a:rPr sz="2450" dirty="0"/>
              <a:t>vectors</a:t>
            </a:r>
            <a:r>
              <a:rPr sz="2450" spc="215" dirty="0"/>
              <a:t> </a:t>
            </a:r>
            <a:r>
              <a:rPr sz="2450" dirty="0"/>
              <a:t>and</a:t>
            </a:r>
            <a:r>
              <a:rPr sz="2450" spc="215" dirty="0"/>
              <a:t> </a:t>
            </a:r>
            <a:r>
              <a:rPr sz="2450" b="0" i="1" dirty="0">
                <a:latin typeface="Bookman Old Style"/>
                <a:cs typeface="Bookman Old Style"/>
              </a:rPr>
              <a:t>S</a:t>
            </a:r>
            <a:r>
              <a:rPr sz="2450" b="0" i="1" spc="240" dirty="0">
                <a:latin typeface="Bookman Old Style"/>
                <a:cs typeface="Bookman Old Style"/>
              </a:rPr>
              <a:t> </a:t>
            </a:r>
            <a:r>
              <a:rPr sz="2450" dirty="0"/>
              <a:t>is</a:t>
            </a:r>
            <a:r>
              <a:rPr sz="2450" spc="215" dirty="0"/>
              <a:t> </a:t>
            </a:r>
            <a:r>
              <a:rPr sz="2450" dirty="0"/>
              <a:t>a</a:t>
            </a:r>
            <a:r>
              <a:rPr sz="2450" spc="215" dirty="0"/>
              <a:t> </a:t>
            </a:r>
            <a:r>
              <a:rPr sz="2450" spc="-10" dirty="0"/>
              <a:t>scalar.</a:t>
            </a:r>
            <a:r>
              <a:rPr sz="2450" dirty="0"/>
              <a:t>	</a:t>
            </a:r>
            <a:r>
              <a:rPr sz="2450" spc="-30" dirty="0"/>
              <a:t>Which </a:t>
            </a:r>
            <a:r>
              <a:rPr sz="2450" dirty="0"/>
              <a:t>of</a:t>
            </a:r>
            <a:r>
              <a:rPr sz="2450" spc="70" dirty="0"/>
              <a:t> </a:t>
            </a:r>
            <a:r>
              <a:rPr sz="2450" dirty="0"/>
              <a:t>the</a:t>
            </a:r>
            <a:r>
              <a:rPr sz="2450" spc="75" dirty="0"/>
              <a:t> </a:t>
            </a:r>
            <a:r>
              <a:rPr sz="2450" spc="-65" dirty="0"/>
              <a:t>following</a:t>
            </a:r>
            <a:r>
              <a:rPr sz="2450" spc="70" dirty="0"/>
              <a:t> </a:t>
            </a:r>
            <a:r>
              <a:rPr sz="2450" dirty="0"/>
              <a:t>is</a:t>
            </a:r>
            <a:r>
              <a:rPr sz="2450" spc="65" dirty="0"/>
              <a:t> </a:t>
            </a:r>
            <a:r>
              <a:rPr sz="2450" dirty="0"/>
              <a:t>a</a:t>
            </a:r>
            <a:r>
              <a:rPr sz="2450" spc="70" dirty="0"/>
              <a:t> </a:t>
            </a:r>
            <a:r>
              <a:rPr sz="2450" spc="-45" dirty="0"/>
              <a:t>four-</a:t>
            </a:r>
            <a:r>
              <a:rPr sz="2450" spc="-10" dirty="0"/>
              <a:t>vector?</a:t>
            </a:r>
            <a:r>
              <a:rPr sz="2450" dirty="0"/>
              <a:t>	(Choose</a:t>
            </a:r>
            <a:r>
              <a:rPr sz="2450" spc="50" dirty="0"/>
              <a:t> </a:t>
            </a:r>
            <a:r>
              <a:rPr sz="2450" dirty="0"/>
              <a:t>all</a:t>
            </a:r>
            <a:r>
              <a:rPr sz="2450" spc="50" dirty="0"/>
              <a:t> </a:t>
            </a:r>
            <a:r>
              <a:rPr sz="2450" spc="114" dirty="0"/>
              <a:t>that</a:t>
            </a:r>
            <a:r>
              <a:rPr sz="2450" spc="50" dirty="0"/>
              <a:t> </a:t>
            </a:r>
            <a:r>
              <a:rPr sz="2450" spc="-10" dirty="0"/>
              <a:t>apply.)</a:t>
            </a:r>
            <a:endParaRPr sz="2450">
              <a:latin typeface="Bookman Old Style"/>
              <a:cs typeface="Bookman Old Style"/>
            </a:endParaRPr>
          </a:p>
        </p:txBody>
      </p:sp>
      <p:sp>
        <p:nvSpPr>
          <p:cNvPr id="5" name="object 5"/>
          <p:cNvSpPr txBox="1"/>
          <p:nvPr/>
        </p:nvSpPr>
        <p:spPr>
          <a:xfrm>
            <a:off x="677037" y="2042037"/>
            <a:ext cx="2288540" cy="2670175"/>
          </a:xfrm>
          <a:prstGeom prst="rect">
            <a:avLst/>
          </a:prstGeom>
        </p:spPr>
        <p:txBody>
          <a:bodyPr vert="horz" wrap="square" lIns="0" tIns="144780" rIns="0" bIns="0" rtlCol="0">
            <a:spAutoFit/>
          </a:bodyPr>
          <a:lstStyle/>
          <a:p>
            <a:pPr marL="424815" indent="-370205">
              <a:lnSpc>
                <a:spcPct val="100000"/>
              </a:lnSpc>
              <a:spcBef>
                <a:spcPts val="1140"/>
              </a:spcBef>
              <a:buFont typeface="Times New Roman"/>
              <a:buAutoNum type="alphaUcPeriod"/>
              <a:tabLst>
                <a:tab pos="424815" algn="l"/>
              </a:tabLst>
            </a:pPr>
            <a:r>
              <a:rPr sz="2450" b="1" spc="210" dirty="0">
                <a:latin typeface="Georgia"/>
                <a:cs typeface="Georgia"/>
              </a:rPr>
              <a:t>V</a:t>
            </a:r>
            <a:r>
              <a:rPr sz="3075" b="1" spc="315" baseline="-14905" dirty="0">
                <a:latin typeface="Georgia"/>
                <a:cs typeface="Georgia"/>
              </a:rPr>
              <a:t>A</a:t>
            </a:r>
            <a:r>
              <a:rPr sz="3075" b="1" spc="120" baseline="-14905" dirty="0">
                <a:latin typeface="Georgia"/>
                <a:cs typeface="Georgia"/>
              </a:rPr>
              <a:t> </a:t>
            </a:r>
            <a:r>
              <a:rPr sz="2450" spc="385" dirty="0">
                <a:latin typeface="Times New Roman"/>
                <a:cs typeface="Times New Roman"/>
              </a:rPr>
              <a:t>+</a:t>
            </a:r>
            <a:r>
              <a:rPr sz="2450" spc="-55" dirty="0">
                <a:latin typeface="Times New Roman"/>
                <a:cs typeface="Times New Roman"/>
              </a:rPr>
              <a:t> </a:t>
            </a:r>
            <a:r>
              <a:rPr sz="2450" b="1" spc="130" dirty="0">
                <a:latin typeface="Georgia"/>
                <a:cs typeface="Georgia"/>
              </a:rPr>
              <a:t>V</a:t>
            </a:r>
            <a:r>
              <a:rPr sz="3075" b="1" spc="195" baseline="-14905" dirty="0">
                <a:latin typeface="Georgia"/>
                <a:cs typeface="Georgia"/>
              </a:rPr>
              <a:t>B</a:t>
            </a:r>
            <a:endParaRPr sz="3075" baseline="-14905">
              <a:latin typeface="Georgia"/>
              <a:cs typeface="Georgia"/>
            </a:endParaRPr>
          </a:p>
          <a:p>
            <a:pPr marL="424815" indent="-358140">
              <a:lnSpc>
                <a:spcPct val="100000"/>
              </a:lnSpc>
              <a:spcBef>
                <a:spcPts val="1045"/>
              </a:spcBef>
              <a:buFont typeface="Times New Roman"/>
              <a:buAutoNum type="alphaUcPeriod"/>
              <a:tabLst>
                <a:tab pos="424815" algn="l"/>
              </a:tabLst>
            </a:pPr>
            <a:r>
              <a:rPr sz="2450" b="0" i="1" spc="135" dirty="0">
                <a:latin typeface="Bookman Old Style"/>
                <a:cs typeface="Bookman Old Style"/>
              </a:rPr>
              <a:t>S</a:t>
            </a:r>
            <a:r>
              <a:rPr sz="2450" b="1" spc="135" dirty="0">
                <a:latin typeface="Georgia"/>
                <a:cs typeface="Georgia"/>
              </a:rPr>
              <a:t>V</a:t>
            </a:r>
            <a:r>
              <a:rPr sz="3075" b="1" spc="202" baseline="-14905" dirty="0">
                <a:latin typeface="Georgia"/>
                <a:cs typeface="Georgia"/>
              </a:rPr>
              <a:t>A</a:t>
            </a:r>
            <a:endParaRPr sz="3075" baseline="-14905">
              <a:latin typeface="Georgia"/>
              <a:cs typeface="Georgia"/>
            </a:endParaRPr>
          </a:p>
          <a:p>
            <a:pPr marL="424815" indent="-361950">
              <a:lnSpc>
                <a:spcPct val="100000"/>
              </a:lnSpc>
              <a:spcBef>
                <a:spcPts val="1045"/>
              </a:spcBef>
              <a:buFont typeface="Times New Roman"/>
              <a:buAutoNum type="alphaUcPeriod"/>
              <a:tabLst>
                <a:tab pos="424815" algn="l"/>
              </a:tabLst>
            </a:pPr>
            <a:r>
              <a:rPr sz="2450" b="0" i="1" spc="70" dirty="0">
                <a:latin typeface="Bookman Old Style"/>
                <a:cs typeface="Bookman Old Style"/>
              </a:rPr>
              <a:t>V</a:t>
            </a:r>
            <a:r>
              <a:rPr sz="3075" b="0" i="1" spc="104" baseline="-14905" dirty="0">
                <a:latin typeface="Bookman Old Style"/>
                <a:cs typeface="Bookman Old Style"/>
              </a:rPr>
              <a:t>Bt</a:t>
            </a:r>
            <a:r>
              <a:rPr sz="2450" b="1" spc="70" dirty="0">
                <a:latin typeface="Georgia"/>
                <a:cs typeface="Georgia"/>
              </a:rPr>
              <a:t>V</a:t>
            </a:r>
            <a:r>
              <a:rPr sz="3075" b="1" spc="104" baseline="-14905" dirty="0">
                <a:latin typeface="Georgia"/>
                <a:cs typeface="Georgia"/>
              </a:rPr>
              <a:t>A</a:t>
            </a:r>
            <a:endParaRPr sz="3075" baseline="-14905">
              <a:latin typeface="Georgia"/>
              <a:cs typeface="Georgia"/>
            </a:endParaRPr>
          </a:p>
          <a:p>
            <a:pPr marL="424815" indent="-374015">
              <a:lnSpc>
                <a:spcPct val="100000"/>
              </a:lnSpc>
              <a:spcBef>
                <a:spcPts val="1045"/>
              </a:spcBef>
              <a:buFont typeface="Times New Roman"/>
              <a:buAutoNum type="alphaUcPeriod"/>
              <a:tabLst>
                <a:tab pos="424815" algn="l"/>
              </a:tabLst>
            </a:pPr>
            <a:r>
              <a:rPr sz="2450" b="0" i="1" spc="-10" dirty="0">
                <a:latin typeface="Bookman Old Style"/>
                <a:cs typeface="Bookman Old Style"/>
              </a:rPr>
              <a:t>d</a:t>
            </a:r>
            <a:r>
              <a:rPr sz="2450" b="1" spc="-10" dirty="0">
                <a:latin typeface="Georgia"/>
                <a:cs typeface="Georgia"/>
              </a:rPr>
              <a:t>V</a:t>
            </a:r>
            <a:r>
              <a:rPr sz="3075" b="1" spc="-15" baseline="-14905" dirty="0">
                <a:latin typeface="Georgia"/>
                <a:cs typeface="Georgia"/>
              </a:rPr>
              <a:t>A</a:t>
            </a:r>
            <a:r>
              <a:rPr sz="2450" b="0" i="1" spc="-10" dirty="0">
                <a:latin typeface="Bookman Old Style"/>
                <a:cs typeface="Bookman Old Style"/>
              </a:rPr>
              <a:t>/dt</a:t>
            </a:r>
            <a:endParaRPr sz="2450">
              <a:latin typeface="Bookman Old Style"/>
              <a:cs typeface="Bookman Old Style"/>
            </a:endParaRPr>
          </a:p>
          <a:p>
            <a:pPr marL="43180">
              <a:lnSpc>
                <a:spcPct val="100000"/>
              </a:lnSpc>
              <a:spcBef>
                <a:spcPts val="1939"/>
              </a:spcBef>
              <a:tabLst>
                <a:tab pos="1652270" algn="l"/>
              </a:tabLst>
            </a:pPr>
            <a:r>
              <a:rPr sz="2450" b="1" spc="-10" dirty="0">
                <a:latin typeface="Georgia"/>
                <a:cs typeface="Georgia"/>
              </a:rPr>
              <a:t>Solution:</a:t>
            </a:r>
            <a:r>
              <a:rPr sz="2450" b="1" dirty="0">
                <a:latin typeface="Georgia"/>
                <a:cs typeface="Georgia"/>
              </a:rPr>
              <a:t>	</a:t>
            </a:r>
            <a:r>
              <a:rPr sz="2450" dirty="0">
                <a:latin typeface="Times New Roman"/>
                <a:cs typeface="Times New Roman"/>
              </a:rPr>
              <a:t>A,</a:t>
            </a:r>
            <a:r>
              <a:rPr sz="2450" spc="55" dirty="0">
                <a:latin typeface="Times New Roman"/>
                <a:cs typeface="Times New Roman"/>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680834" algn="l"/>
              </a:tabLst>
            </a:pPr>
            <a:r>
              <a:rPr sz="1200" spc="-10" dirty="0">
                <a:latin typeface="Times New Roman"/>
                <a:cs typeface="Times New Roman"/>
              </a:rPr>
              <a:t>ConcepTest</a:t>
            </a:r>
            <a:r>
              <a:rPr sz="1200" dirty="0">
                <a:latin typeface="Times New Roman"/>
                <a:cs typeface="Times New Roman"/>
              </a:rPr>
              <a:t>	2.4.</a:t>
            </a:r>
            <a:r>
              <a:rPr sz="1200" spc="260" dirty="0">
                <a:latin typeface="Times New Roman"/>
                <a:cs typeface="Times New Roman"/>
              </a:rPr>
              <a:t>  </a:t>
            </a:r>
            <a:r>
              <a:rPr sz="1200" dirty="0">
                <a:latin typeface="Times New Roman"/>
                <a:cs typeface="Times New Roman"/>
              </a:rPr>
              <a:t>FOUR-</a:t>
            </a:r>
            <a:r>
              <a:rPr sz="1200" spc="-10" dirty="0">
                <a:latin typeface="Times New Roman"/>
                <a:cs typeface="Times New Roman"/>
              </a:rPr>
              <a:t>VECTORS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Rank</a:t>
            </a:r>
            <a:r>
              <a:rPr spc="85" dirty="0"/>
              <a:t> </a:t>
            </a:r>
            <a:r>
              <a:rPr dirty="0"/>
              <a:t>the</a:t>
            </a:r>
            <a:r>
              <a:rPr spc="80" dirty="0"/>
              <a:t> </a:t>
            </a:r>
            <a:r>
              <a:rPr dirty="0"/>
              <a:t>magnitudes</a:t>
            </a:r>
            <a:r>
              <a:rPr spc="75" dirty="0"/>
              <a:t> </a:t>
            </a:r>
            <a:r>
              <a:rPr dirty="0"/>
              <a:t>of</a:t>
            </a:r>
            <a:r>
              <a:rPr spc="85" dirty="0"/>
              <a:t> </a:t>
            </a:r>
            <a:r>
              <a:rPr dirty="0"/>
              <a:t>the</a:t>
            </a:r>
            <a:r>
              <a:rPr spc="80" dirty="0"/>
              <a:t> </a:t>
            </a:r>
            <a:r>
              <a:rPr spc="-45" dirty="0"/>
              <a:t>four-</a:t>
            </a:r>
            <a:r>
              <a:rPr dirty="0"/>
              <a:t>vectors</a:t>
            </a:r>
            <a:r>
              <a:rPr spc="80" dirty="0"/>
              <a:t> </a:t>
            </a:r>
            <a:r>
              <a:rPr dirty="0"/>
              <a:t>in</a:t>
            </a:r>
            <a:r>
              <a:rPr spc="80" dirty="0"/>
              <a:t> </a:t>
            </a:r>
            <a:r>
              <a:rPr dirty="0"/>
              <a:t>the</a:t>
            </a:r>
            <a:r>
              <a:rPr spc="75" dirty="0"/>
              <a:t> </a:t>
            </a:r>
            <a:r>
              <a:rPr dirty="0"/>
              <a:t>image</a:t>
            </a:r>
            <a:r>
              <a:rPr spc="80" dirty="0"/>
              <a:t> </a:t>
            </a:r>
            <a:r>
              <a:rPr spc="-20" dirty="0"/>
              <a:t>below</a:t>
            </a:r>
            <a:r>
              <a:rPr spc="85" dirty="0"/>
              <a:t> </a:t>
            </a:r>
            <a:r>
              <a:rPr spc="-20" dirty="0"/>
              <a:t>from </a:t>
            </a:r>
            <a:r>
              <a:rPr dirty="0"/>
              <a:t>largest</a:t>
            </a:r>
            <a:r>
              <a:rPr spc="-65" dirty="0"/>
              <a:t> </a:t>
            </a:r>
            <a:r>
              <a:rPr dirty="0"/>
              <a:t>to</a:t>
            </a:r>
            <a:r>
              <a:rPr spc="-60" dirty="0"/>
              <a:t> </a:t>
            </a:r>
            <a:r>
              <a:rPr dirty="0"/>
              <a:t>smallest.</a:t>
            </a:r>
            <a:r>
              <a:rPr spc="355" dirty="0"/>
              <a:t> </a:t>
            </a:r>
            <a:r>
              <a:rPr dirty="0"/>
              <a:t>(They</a:t>
            </a:r>
            <a:r>
              <a:rPr spc="-60" dirty="0"/>
              <a:t> </a:t>
            </a:r>
            <a:r>
              <a:rPr dirty="0"/>
              <a:t>all</a:t>
            </a:r>
            <a:r>
              <a:rPr spc="-60" dirty="0"/>
              <a:t> </a:t>
            </a:r>
            <a:r>
              <a:rPr spc="-45" dirty="0"/>
              <a:t>have</a:t>
            </a:r>
            <a:r>
              <a:rPr spc="-65" dirty="0"/>
              <a:t> </a:t>
            </a:r>
            <a:r>
              <a:rPr dirty="0"/>
              <a:t>the</a:t>
            </a:r>
            <a:r>
              <a:rPr spc="-60" dirty="0"/>
              <a:t> </a:t>
            </a:r>
            <a:r>
              <a:rPr spc="-10" dirty="0"/>
              <a:t>same</a:t>
            </a:r>
            <a:r>
              <a:rPr spc="-60" dirty="0"/>
              <a:t> </a:t>
            </a:r>
            <a:r>
              <a:rPr dirty="0"/>
              <a:t>length</a:t>
            </a:r>
            <a:r>
              <a:rPr spc="-60" dirty="0"/>
              <a:t> </a:t>
            </a:r>
            <a:r>
              <a:rPr dirty="0"/>
              <a:t>on</a:t>
            </a:r>
            <a:r>
              <a:rPr spc="-60" dirty="0"/>
              <a:t> </a:t>
            </a:r>
            <a:r>
              <a:rPr dirty="0"/>
              <a:t>the</a:t>
            </a:r>
            <a:r>
              <a:rPr spc="-60" dirty="0"/>
              <a:t> </a:t>
            </a:r>
            <a:r>
              <a:rPr spc="-10" dirty="0"/>
              <a:t>diagram, </a:t>
            </a:r>
            <a:r>
              <a:rPr dirty="0"/>
              <a:t>and</a:t>
            </a:r>
            <a:r>
              <a:rPr spc="190" dirty="0"/>
              <a:t> </a:t>
            </a:r>
            <a:r>
              <a:rPr dirty="0"/>
              <a:t>their</a:t>
            </a:r>
            <a:r>
              <a:rPr spc="195" dirty="0"/>
              <a:t> </a:t>
            </a:r>
            <a:r>
              <a:rPr dirty="0"/>
              <a:t>magnitudes</a:t>
            </a:r>
            <a:r>
              <a:rPr spc="204" dirty="0"/>
              <a:t> </a:t>
            </a:r>
            <a:r>
              <a:rPr dirty="0"/>
              <a:t>are</a:t>
            </a:r>
            <a:r>
              <a:rPr spc="195" dirty="0"/>
              <a:t> </a:t>
            </a:r>
            <a:r>
              <a:rPr dirty="0"/>
              <a:t>not</a:t>
            </a:r>
            <a:r>
              <a:rPr spc="200" dirty="0"/>
              <a:t> </a:t>
            </a:r>
            <a:r>
              <a:rPr dirty="0"/>
              <a:t>all</a:t>
            </a:r>
            <a:r>
              <a:rPr spc="200" dirty="0"/>
              <a:t> </a:t>
            </a:r>
            <a:r>
              <a:rPr dirty="0"/>
              <a:t>equal.)</a:t>
            </a:r>
            <a:r>
              <a:rPr spc="605" dirty="0"/>
              <a:t> </a:t>
            </a:r>
            <a:r>
              <a:rPr dirty="0"/>
              <a:t>Explain</a:t>
            </a:r>
            <a:r>
              <a:rPr spc="200" dirty="0"/>
              <a:t> </a:t>
            </a:r>
            <a:r>
              <a:rPr dirty="0"/>
              <a:t>how</a:t>
            </a:r>
            <a:r>
              <a:rPr spc="204" dirty="0"/>
              <a:t> </a:t>
            </a:r>
            <a:r>
              <a:rPr dirty="0"/>
              <a:t>you</a:t>
            </a:r>
            <a:r>
              <a:rPr spc="200" dirty="0"/>
              <a:t> </a:t>
            </a:r>
            <a:r>
              <a:rPr spc="-10" dirty="0"/>
              <a:t>know.</a:t>
            </a:r>
          </a:p>
        </p:txBody>
      </p:sp>
      <p:pic>
        <p:nvPicPr>
          <p:cNvPr id="5" name="object 5"/>
          <p:cNvPicPr/>
          <p:nvPr/>
        </p:nvPicPr>
        <p:blipFill>
          <a:blip r:embed="rId2" cstate="print"/>
          <a:stretch>
            <a:fillRect/>
          </a:stretch>
        </p:blipFill>
        <p:spPr>
          <a:xfrm>
            <a:off x="736091" y="2413965"/>
            <a:ext cx="1636775" cy="1700783"/>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680834" algn="l"/>
              </a:tabLst>
            </a:pPr>
            <a:r>
              <a:rPr sz="1200" spc="-10" dirty="0">
                <a:latin typeface="Times New Roman"/>
                <a:cs typeface="Times New Roman"/>
              </a:rPr>
              <a:t>ConcepTest</a:t>
            </a:r>
            <a:r>
              <a:rPr sz="1200" dirty="0">
                <a:latin typeface="Times New Roman"/>
                <a:cs typeface="Times New Roman"/>
              </a:rPr>
              <a:t>	2.4.</a:t>
            </a:r>
            <a:r>
              <a:rPr sz="1200" spc="260" dirty="0">
                <a:latin typeface="Times New Roman"/>
                <a:cs typeface="Times New Roman"/>
              </a:rPr>
              <a:t>  </a:t>
            </a:r>
            <a:r>
              <a:rPr sz="1200" dirty="0">
                <a:latin typeface="Times New Roman"/>
                <a:cs typeface="Times New Roman"/>
              </a:rPr>
              <a:t>FOUR-</a:t>
            </a:r>
            <a:r>
              <a:rPr sz="1200" spc="-10" dirty="0">
                <a:latin typeface="Times New Roman"/>
                <a:cs typeface="Times New Roman"/>
              </a:rPr>
              <a:t>VECTORS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Rank</a:t>
            </a:r>
            <a:r>
              <a:rPr spc="85" dirty="0"/>
              <a:t> </a:t>
            </a:r>
            <a:r>
              <a:rPr dirty="0"/>
              <a:t>the</a:t>
            </a:r>
            <a:r>
              <a:rPr spc="80" dirty="0"/>
              <a:t> </a:t>
            </a:r>
            <a:r>
              <a:rPr dirty="0"/>
              <a:t>magnitudes</a:t>
            </a:r>
            <a:r>
              <a:rPr spc="75" dirty="0"/>
              <a:t> </a:t>
            </a:r>
            <a:r>
              <a:rPr dirty="0"/>
              <a:t>of</a:t>
            </a:r>
            <a:r>
              <a:rPr spc="85" dirty="0"/>
              <a:t> </a:t>
            </a:r>
            <a:r>
              <a:rPr dirty="0"/>
              <a:t>the</a:t>
            </a:r>
            <a:r>
              <a:rPr spc="80" dirty="0"/>
              <a:t> </a:t>
            </a:r>
            <a:r>
              <a:rPr spc="-45" dirty="0"/>
              <a:t>four-</a:t>
            </a:r>
            <a:r>
              <a:rPr dirty="0"/>
              <a:t>vectors</a:t>
            </a:r>
            <a:r>
              <a:rPr spc="80" dirty="0"/>
              <a:t> </a:t>
            </a:r>
            <a:r>
              <a:rPr dirty="0"/>
              <a:t>in</a:t>
            </a:r>
            <a:r>
              <a:rPr spc="80" dirty="0"/>
              <a:t> </a:t>
            </a:r>
            <a:r>
              <a:rPr dirty="0"/>
              <a:t>the</a:t>
            </a:r>
            <a:r>
              <a:rPr spc="75" dirty="0"/>
              <a:t> </a:t>
            </a:r>
            <a:r>
              <a:rPr dirty="0"/>
              <a:t>image</a:t>
            </a:r>
            <a:r>
              <a:rPr spc="80" dirty="0"/>
              <a:t> </a:t>
            </a:r>
            <a:r>
              <a:rPr spc="-20" dirty="0"/>
              <a:t>below</a:t>
            </a:r>
            <a:r>
              <a:rPr spc="85" dirty="0"/>
              <a:t> </a:t>
            </a:r>
            <a:r>
              <a:rPr spc="-20" dirty="0"/>
              <a:t>from </a:t>
            </a:r>
            <a:r>
              <a:rPr dirty="0"/>
              <a:t>largest</a:t>
            </a:r>
            <a:r>
              <a:rPr spc="-65" dirty="0"/>
              <a:t> </a:t>
            </a:r>
            <a:r>
              <a:rPr dirty="0"/>
              <a:t>to</a:t>
            </a:r>
            <a:r>
              <a:rPr spc="-60" dirty="0"/>
              <a:t> </a:t>
            </a:r>
            <a:r>
              <a:rPr dirty="0"/>
              <a:t>smallest.</a:t>
            </a:r>
            <a:r>
              <a:rPr spc="355" dirty="0"/>
              <a:t> </a:t>
            </a:r>
            <a:r>
              <a:rPr dirty="0"/>
              <a:t>(They</a:t>
            </a:r>
            <a:r>
              <a:rPr spc="-60" dirty="0"/>
              <a:t> </a:t>
            </a:r>
            <a:r>
              <a:rPr dirty="0"/>
              <a:t>all</a:t>
            </a:r>
            <a:r>
              <a:rPr spc="-60" dirty="0"/>
              <a:t> </a:t>
            </a:r>
            <a:r>
              <a:rPr spc="-45" dirty="0"/>
              <a:t>have</a:t>
            </a:r>
            <a:r>
              <a:rPr spc="-65" dirty="0"/>
              <a:t> </a:t>
            </a:r>
            <a:r>
              <a:rPr dirty="0"/>
              <a:t>the</a:t>
            </a:r>
            <a:r>
              <a:rPr spc="-60" dirty="0"/>
              <a:t> </a:t>
            </a:r>
            <a:r>
              <a:rPr spc="-10" dirty="0"/>
              <a:t>same</a:t>
            </a:r>
            <a:r>
              <a:rPr spc="-60" dirty="0"/>
              <a:t> </a:t>
            </a:r>
            <a:r>
              <a:rPr dirty="0"/>
              <a:t>length</a:t>
            </a:r>
            <a:r>
              <a:rPr spc="-60" dirty="0"/>
              <a:t> </a:t>
            </a:r>
            <a:r>
              <a:rPr dirty="0"/>
              <a:t>on</a:t>
            </a:r>
            <a:r>
              <a:rPr spc="-60" dirty="0"/>
              <a:t> </a:t>
            </a:r>
            <a:r>
              <a:rPr dirty="0"/>
              <a:t>the</a:t>
            </a:r>
            <a:r>
              <a:rPr spc="-60" dirty="0"/>
              <a:t> </a:t>
            </a:r>
            <a:r>
              <a:rPr spc="-10" dirty="0"/>
              <a:t>diagram, </a:t>
            </a:r>
            <a:r>
              <a:rPr dirty="0"/>
              <a:t>and</a:t>
            </a:r>
            <a:r>
              <a:rPr spc="190" dirty="0"/>
              <a:t> </a:t>
            </a:r>
            <a:r>
              <a:rPr dirty="0"/>
              <a:t>their</a:t>
            </a:r>
            <a:r>
              <a:rPr spc="195" dirty="0"/>
              <a:t> </a:t>
            </a:r>
            <a:r>
              <a:rPr dirty="0"/>
              <a:t>magnitudes</a:t>
            </a:r>
            <a:r>
              <a:rPr spc="204" dirty="0"/>
              <a:t> </a:t>
            </a:r>
            <a:r>
              <a:rPr dirty="0"/>
              <a:t>are</a:t>
            </a:r>
            <a:r>
              <a:rPr spc="195" dirty="0"/>
              <a:t> </a:t>
            </a:r>
            <a:r>
              <a:rPr dirty="0"/>
              <a:t>not</a:t>
            </a:r>
            <a:r>
              <a:rPr spc="200" dirty="0"/>
              <a:t> </a:t>
            </a:r>
            <a:r>
              <a:rPr dirty="0"/>
              <a:t>all</a:t>
            </a:r>
            <a:r>
              <a:rPr spc="200" dirty="0"/>
              <a:t> </a:t>
            </a:r>
            <a:r>
              <a:rPr dirty="0"/>
              <a:t>equal.)</a:t>
            </a:r>
            <a:r>
              <a:rPr spc="605" dirty="0"/>
              <a:t> </a:t>
            </a:r>
            <a:r>
              <a:rPr dirty="0"/>
              <a:t>Explain</a:t>
            </a:r>
            <a:r>
              <a:rPr spc="200" dirty="0"/>
              <a:t> </a:t>
            </a:r>
            <a:r>
              <a:rPr dirty="0"/>
              <a:t>how</a:t>
            </a:r>
            <a:r>
              <a:rPr spc="204" dirty="0"/>
              <a:t> </a:t>
            </a:r>
            <a:r>
              <a:rPr dirty="0"/>
              <a:t>you</a:t>
            </a:r>
            <a:r>
              <a:rPr spc="200" dirty="0"/>
              <a:t> </a:t>
            </a:r>
            <a:r>
              <a:rPr spc="-10" dirty="0"/>
              <a:t>know.</a:t>
            </a:r>
          </a:p>
        </p:txBody>
      </p:sp>
      <p:pic>
        <p:nvPicPr>
          <p:cNvPr id="5" name="object 5"/>
          <p:cNvPicPr/>
          <p:nvPr/>
        </p:nvPicPr>
        <p:blipFill>
          <a:blip r:embed="rId2" cstate="print"/>
          <a:stretch>
            <a:fillRect/>
          </a:stretch>
        </p:blipFill>
        <p:spPr>
          <a:xfrm>
            <a:off x="736091" y="2413965"/>
            <a:ext cx="1636775" cy="1700783"/>
          </a:xfrm>
          <a:prstGeom prst="rect">
            <a:avLst/>
          </a:prstGeom>
        </p:spPr>
      </p:pic>
      <p:sp>
        <p:nvSpPr>
          <p:cNvPr id="6" name="object 6"/>
          <p:cNvSpPr txBox="1"/>
          <p:nvPr/>
        </p:nvSpPr>
        <p:spPr>
          <a:xfrm>
            <a:off x="707758" y="4213738"/>
            <a:ext cx="2754630" cy="1119505"/>
          </a:xfrm>
          <a:prstGeom prst="rect">
            <a:avLst/>
          </a:prstGeom>
        </p:spPr>
        <p:txBody>
          <a:bodyPr vert="horz" wrap="square" lIns="0" tIns="12065" rIns="0" bIns="0" rtlCol="0">
            <a:spAutoFit/>
          </a:bodyPr>
          <a:lstStyle/>
          <a:p>
            <a:pPr marL="23495" marR="5080" indent="-11430">
              <a:lnSpc>
                <a:spcPct val="146500"/>
              </a:lnSpc>
              <a:spcBef>
                <a:spcPts val="95"/>
              </a:spcBef>
              <a:tabLst>
                <a:tab pos="1621155" algn="l"/>
              </a:tabLst>
            </a:pPr>
            <a:r>
              <a:rPr sz="2450" b="1" spc="-10" dirty="0">
                <a:latin typeface="Georgia"/>
                <a:cs typeface="Georgia"/>
              </a:rPr>
              <a:t>Solution:</a:t>
            </a:r>
            <a:r>
              <a:rPr sz="2450" b="1" dirty="0">
                <a:latin typeface="Georgia"/>
                <a:cs typeface="Georgia"/>
              </a:rPr>
              <a:t>	</a:t>
            </a:r>
            <a:r>
              <a:rPr sz="2450" dirty="0">
                <a:latin typeface="Times New Roman"/>
                <a:cs typeface="Times New Roman"/>
              </a:rPr>
              <a:t>A,</a:t>
            </a:r>
            <a:r>
              <a:rPr sz="2450" spc="90" dirty="0">
                <a:latin typeface="Times New Roman"/>
                <a:cs typeface="Times New Roman"/>
              </a:rPr>
              <a:t> </a:t>
            </a:r>
            <a:r>
              <a:rPr sz="2450" dirty="0">
                <a:latin typeface="Times New Roman"/>
                <a:cs typeface="Times New Roman"/>
              </a:rPr>
              <a:t>B,</a:t>
            </a:r>
            <a:r>
              <a:rPr sz="2450" spc="85" dirty="0">
                <a:latin typeface="Times New Roman"/>
                <a:cs typeface="Times New Roman"/>
              </a:rPr>
              <a:t> </a:t>
            </a:r>
            <a:r>
              <a:rPr sz="2450" spc="-50" dirty="0">
                <a:latin typeface="Times New Roman"/>
                <a:cs typeface="Times New Roman"/>
              </a:rPr>
              <a:t>C </a:t>
            </a:r>
            <a:r>
              <a:rPr sz="2450" dirty="0">
                <a:latin typeface="Times New Roman"/>
                <a:cs typeface="Times New Roman"/>
              </a:rPr>
              <a:t>Because</a:t>
            </a:r>
            <a:r>
              <a:rPr sz="2450" spc="40" dirty="0">
                <a:latin typeface="Times New Roman"/>
                <a:cs typeface="Times New Roman"/>
              </a:rPr>
              <a:t> </a:t>
            </a:r>
            <a:r>
              <a:rPr sz="2450" dirty="0">
                <a:latin typeface="Times New Roman"/>
                <a:cs typeface="Times New Roman"/>
              </a:rPr>
              <a:t>magnitude</a:t>
            </a:r>
            <a:r>
              <a:rPr sz="2450" spc="50" dirty="0">
                <a:latin typeface="Times New Roman"/>
                <a:cs typeface="Times New Roman"/>
              </a:rPr>
              <a:t> </a:t>
            </a:r>
            <a:r>
              <a:rPr sz="2450" spc="-45" dirty="0">
                <a:latin typeface="Times New Roman"/>
                <a:cs typeface="Times New Roman"/>
              </a:rPr>
              <a:t>is</a:t>
            </a:r>
            <a:endParaRPr sz="2450">
              <a:latin typeface="Times New Roman"/>
              <a:cs typeface="Times New Roman"/>
            </a:endParaRPr>
          </a:p>
        </p:txBody>
      </p:sp>
      <p:sp>
        <p:nvSpPr>
          <p:cNvPr id="7" name="object 7"/>
          <p:cNvSpPr txBox="1"/>
          <p:nvPr/>
        </p:nvSpPr>
        <p:spPr>
          <a:xfrm>
            <a:off x="3531044" y="4557965"/>
            <a:ext cx="340360" cy="403225"/>
          </a:xfrm>
          <a:prstGeom prst="rect">
            <a:avLst/>
          </a:prstGeom>
        </p:spPr>
        <p:txBody>
          <a:bodyPr vert="horz" wrap="square" lIns="0" tIns="15875" rIns="0" bIns="0" rtlCol="0">
            <a:spAutoFit/>
          </a:bodyPr>
          <a:lstStyle/>
          <a:p>
            <a:pPr marL="12700">
              <a:lnSpc>
                <a:spcPct val="100000"/>
              </a:lnSpc>
              <a:spcBef>
                <a:spcPts val="125"/>
              </a:spcBef>
            </a:pPr>
            <a:r>
              <a:rPr sz="2450" spc="1195" dirty="0">
                <a:latin typeface="Arial"/>
                <a:cs typeface="Arial"/>
              </a:rPr>
              <a:t>J</a:t>
            </a:r>
            <a:endParaRPr sz="2450">
              <a:latin typeface="Arial"/>
              <a:cs typeface="Arial"/>
            </a:endParaRPr>
          </a:p>
        </p:txBody>
      </p:sp>
      <p:sp>
        <p:nvSpPr>
          <p:cNvPr id="8" name="object 8"/>
          <p:cNvSpPr/>
          <p:nvPr/>
        </p:nvSpPr>
        <p:spPr>
          <a:xfrm>
            <a:off x="3858539" y="4879162"/>
            <a:ext cx="1134745" cy="0"/>
          </a:xfrm>
          <a:custGeom>
            <a:avLst/>
            <a:gdLst/>
            <a:ahLst/>
            <a:cxnLst/>
            <a:rect l="l" t="t" r="r" b="b"/>
            <a:pathLst>
              <a:path w="1134745">
                <a:moveTo>
                  <a:pt x="0" y="0"/>
                </a:moveTo>
                <a:lnTo>
                  <a:pt x="1134478" y="0"/>
                </a:lnTo>
              </a:path>
            </a:pathLst>
          </a:custGeom>
          <a:ln w="12585">
            <a:solidFill>
              <a:srgbClr val="000000"/>
            </a:solidFill>
          </a:ln>
        </p:spPr>
        <p:txBody>
          <a:bodyPr wrap="square" lIns="0" tIns="0" rIns="0" bIns="0" rtlCol="0"/>
          <a:lstStyle/>
          <a:p>
            <a:endParaRPr/>
          </a:p>
        </p:txBody>
      </p:sp>
      <p:sp>
        <p:nvSpPr>
          <p:cNvPr id="9" name="object 9"/>
          <p:cNvSpPr txBox="1"/>
          <p:nvPr/>
        </p:nvSpPr>
        <p:spPr>
          <a:xfrm>
            <a:off x="4094035" y="4873936"/>
            <a:ext cx="146050" cy="340360"/>
          </a:xfrm>
          <a:prstGeom prst="rect">
            <a:avLst/>
          </a:prstGeom>
        </p:spPr>
        <p:txBody>
          <a:bodyPr vert="horz" wrap="square" lIns="0" tIns="14604" rIns="0" bIns="0" rtlCol="0">
            <a:spAutoFit/>
          </a:bodyPr>
          <a:lstStyle/>
          <a:p>
            <a:pPr marL="12700">
              <a:lnSpc>
                <a:spcPct val="100000"/>
              </a:lnSpc>
              <a:spcBef>
                <a:spcPts val="114"/>
              </a:spcBef>
            </a:pPr>
            <a:r>
              <a:rPr sz="2050" spc="-50" dirty="0">
                <a:latin typeface="Times New Roman"/>
                <a:cs typeface="Times New Roman"/>
              </a:rPr>
              <a:t>2</a:t>
            </a:r>
            <a:endParaRPr sz="2050">
              <a:latin typeface="Times New Roman"/>
              <a:cs typeface="Times New Roman"/>
            </a:endParaRPr>
          </a:p>
        </p:txBody>
      </p:sp>
      <p:sp>
        <p:nvSpPr>
          <p:cNvPr id="10" name="object 10"/>
          <p:cNvSpPr txBox="1"/>
          <p:nvPr/>
        </p:nvSpPr>
        <p:spPr>
          <a:xfrm>
            <a:off x="4025531" y="5085708"/>
            <a:ext cx="118110" cy="340360"/>
          </a:xfrm>
          <a:prstGeom prst="rect">
            <a:avLst/>
          </a:prstGeom>
        </p:spPr>
        <p:txBody>
          <a:bodyPr vert="horz" wrap="square" lIns="0" tIns="14604" rIns="0" bIns="0" rtlCol="0">
            <a:spAutoFit/>
          </a:bodyPr>
          <a:lstStyle/>
          <a:p>
            <a:pPr marL="12700">
              <a:lnSpc>
                <a:spcPct val="100000"/>
              </a:lnSpc>
              <a:spcBef>
                <a:spcPts val="114"/>
              </a:spcBef>
            </a:pPr>
            <a:r>
              <a:rPr sz="2050" b="0" i="1" spc="-50" dirty="0">
                <a:latin typeface="Bookman Old Style"/>
                <a:cs typeface="Bookman Old Style"/>
              </a:rPr>
              <a:t>t</a:t>
            </a:r>
            <a:endParaRPr sz="2050">
              <a:latin typeface="Bookman Old Style"/>
              <a:cs typeface="Bookman Old Style"/>
            </a:endParaRPr>
          </a:p>
        </p:txBody>
      </p:sp>
      <p:sp>
        <p:nvSpPr>
          <p:cNvPr id="11" name="object 11"/>
          <p:cNvSpPr txBox="1"/>
          <p:nvPr/>
        </p:nvSpPr>
        <p:spPr>
          <a:xfrm>
            <a:off x="4853647" y="4891423"/>
            <a:ext cx="146050" cy="340360"/>
          </a:xfrm>
          <a:prstGeom prst="rect">
            <a:avLst/>
          </a:prstGeom>
        </p:spPr>
        <p:txBody>
          <a:bodyPr vert="horz" wrap="square" lIns="0" tIns="14604" rIns="0" bIns="0" rtlCol="0">
            <a:spAutoFit/>
          </a:bodyPr>
          <a:lstStyle/>
          <a:p>
            <a:pPr marL="12700">
              <a:lnSpc>
                <a:spcPct val="100000"/>
              </a:lnSpc>
              <a:spcBef>
                <a:spcPts val="114"/>
              </a:spcBef>
            </a:pPr>
            <a:r>
              <a:rPr sz="2050" spc="-50" dirty="0">
                <a:latin typeface="Times New Roman"/>
                <a:cs typeface="Times New Roman"/>
              </a:rPr>
              <a:t>2</a:t>
            </a:r>
            <a:endParaRPr sz="2050">
              <a:latin typeface="Times New Roman"/>
              <a:cs typeface="Times New Roman"/>
            </a:endParaRPr>
          </a:p>
        </p:txBody>
      </p:sp>
      <p:sp>
        <p:nvSpPr>
          <p:cNvPr id="12" name="object 12"/>
          <p:cNvSpPr txBox="1"/>
          <p:nvPr/>
        </p:nvSpPr>
        <p:spPr>
          <a:xfrm>
            <a:off x="4785143" y="5060181"/>
            <a:ext cx="171450" cy="340360"/>
          </a:xfrm>
          <a:prstGeom prst="rect">
            <a:avLst/>
          </a:prstGeom>
        </p:spPr>
        <p:txBody>
          <a:bodyPr vert="horz" wrap="square" lIns="0" tIns="14604" rIns="0" bIns="0" rtlCol="0">
            <a:spAutoFit/>
          </a:bodyPr>
          <a:lstStyle/>
          <a:p>
            <a:pPr marL="12700">
              <a:lnSpc>
                <a:spcPct val="100000"/>
              </a:lnSpc>
              <a:spcBef>
                <a:spcPts val="114"/>
              </a:spcBef>
            </a:pPr>
            <a:r>
              <a:rPr sz="2050" b="0" i="1" spc="-50" dirty="0">
                <a:latin typeface="Bookman Old Style"/>
                <a:cs typeface="Bookman Old Style"/>
              </a:rPr>
              <a:t>x</a:t>
            </a:r>
            <a:endParaRPr sz="2050">
              <a:latin typeface="Bookman Old Style"/>
              <a:cs typeface="Bookman Old Style"/>
            </a:endParaRPr>
          </a:p>
        </p:txBody>
      </p:sp>
      <p:sp>
        <p:nvSpPr>
          <p:cNvPr id="13" name="object 13"/>
          <p:cNvSpPr txBox="1"/>
          <p:nvPr/>
        </p:nvSpPr>
        <p:spPr>
          <a:xfrm>
            <a:off x="3845839" y="4929986"/>
            <a:ext cx="5128895" cy="403225"/>
          </a:xfrm>
          <a:prstGeom prst="rect">
            <a:avLst/>
          </a:prstGeom>
        </p:spPr>
        <p:txBody>
          <a:bodyPr vert="horz" wrap="square" lIns="0" tIns="15875" rIns="0" bIns="0" rtlCol="0">
            <a:spAutoFit/>
          </a:bodyPr>
          <a:lstStyle/>
          <a:p>
            <a:pPr marL="12700">
              <a:lnSpc>
                <a:spcPct val="100000"/>
              </a:lnSpc>
              <a:spcBef>
                <a:spcPts val="125"/>
              </a:spcBef>
              <a:tabLst>
                <a:tab pos="457200" algn="l"/>
                <a:tab pos="1240155" algn="l"/>
              </a:tabLst>
            </a:pPr>
            <a:r>
              <a:rPr sz="2450" b="0" i="1" spc="-320" dirty="0">
                <a:latin typeface="Bookman Old Style"/>
                <a:cs typeface="Bookman Old Style"/>
              </a:rPr>
              <a:t>V</a:t>
            </a:r>
            <a:r>
              <a:rPr sz="2450" b="0" i="1" dirty="0">
                <a:latin typeface="Bookman Old Style"/>
                <a:cs typeface="Bookman Old Style"/>
              </a:rPr>
              <a:t>	</a:t>
            </a:r>
            <a:r>
              <a:rPr sz="2450" i="1" spc="495" dirty="0">
                <a:latin typeface="Arial"/>
                <a:cs typeface="Arial"/>
              </a:rPr>
              <a:t>−</a:t>
            </a:r>
            <a:r>
              <a:rPr sz="2450" i="1" spc="-130" dirty="0">
                <a:latin typeface="Arial"/>
                <a:cs typeface="Arial"/>
              </a:rPr>
              <a:t> </a:t>
            </a:r>
            <a:r>
              <a:rPr sz="2450" b="0" i="1" spc="-320" dirty="0">
                <a:latin typeface="Bookman Old Style"/>
                <a:cs typeface="Bookman Old Style"/>
              </a:rPr>
              <a:t>V</a:t>
            </a:r>
            <a:r>
              <a:rPr sz="2450" b="0" i="1" dirty="0">
                <a:latin typeface="Bookman Old Style"/>
                <a:cs typeface="Bookman Old Style"/>
              </a:rPr>
              <a:t>	</a:t>
            </a:r>
            <a:r>
              <a:rPr sz="2450" dirty="0">
                <a:latin typeface="Times New Roman"/>
                <a:cs typeface="Times New Roman"/>
              </a:rPr>
              <a:t>the</a:t>
            </a:r>
            <a:r>
              <a:rPr sz="2450" spc="135" dirty="0">
                <a:latin typeface="Times New Roman"/>
                <a:cs typeface="Times New Roman"/>
              </a:rPr>
              <a:t> </a:t>
            </a:r>
            <a:r>
              <a:rPr sz="2450" dirty="0">
                <a:latin typeface="Times New Roman"/>
                <a:cs typeface="Times New Roman"/>
              </a:rPr>
              <a:t>time</a:t>
            </a:r>
            <a:r>
              <a:rPr sz="2450" spc="150" dirty="0">
                <a:latin typeface="Times New Roman"/>
                <a:cs typeface="Times New Roman"/>
              </a:rPr>
              <a:t> </a:t>
            </a:r>
            <a:r>
              <a:rPr sz="2450" dirty="0">
                <a:latin typeface="Times New Roman"/>
                <a:cs typeface="Times New Roman"/>
              </a:rPr>
              <a:t>components</a:t>
            </a:r>
            <a:r>
              <a:rPr sz="2450" spc="145" dirty="0">
                <a:latin typeface="Times New Roman"/>
                <a:cs typeface="Times New Roman"/>
              </a:rPr>
              <a:t> </a:t>
            </a:r>
            <a:r>
              <a:rPr sz="2450" dirty="0">
                <a:latin typeface="Times New Roman"/>
                <a:cs typeface="Times New Roman"/>
              </a:rPr>
              <a:t>adds</a:t>
            </a:r>
            <a:r>
              <a:rPr sz="2450" spc="150" dirty="0">
                <a:latin typeface="Times New Roman"/>
                <a:cs typeface="Times New Roman"/>
              </a:rPr>
              <a:t> </a:t>
            </a:r>
            <a:r>
              <a:rPr sz="2450" spc="-25" dirty="0">
                <a:latin typeface="Times New Roman"/>
                <a:cs typeface="Times New Roman"/>
              </a:rPr>
              <a:t>and</a:t>
            </a:r>
            <a:endParaRPr sz="2450">
              <a:latin typeface="Times New Roman"/>
              <a:cs typeface="Times New Roman"/>
            </a:endParaRPr>
          </a:p>
        </p:txBody>
      </p:sp>
      <p:sp>
        <p:nvSpPr>
          <p:cNvPr id="14" name="object 14"/>
          <p:cNvSpPr txBox="1"/>
          <p:nvPr/>
        </p:nvSpPr>
        <p:spPr>
          <a:xfrm>
            <a:off x="718819" y="5343269"/>
            <a:ext cx="8256270" cy="1542415"/>
          </a:xfrm>
          <a:prstGeom prst="rect">
            <a:avLst/>
          </a:prstGeom>
        </p:spPr>
        <p:txBody>
          <a:bodyPr vert="horz" wrap="square" lIns="0" tIns="9525" rIns="0" bIns="0" rtlCol="0">
            <a:spAutoFit/>
          </a:bodyPr>
          <a:lstStyle/>
          <a:p>
            <a:pPr marL="12700" marR="5080" algn="just">
              <a:lnSpc>
                <a:spcPct val="101699"/>
              </a:lnSpc>
              <a:spcBef>
                <a:spcPts val="75"/>
              </a:spcBef>
            </a:pPr>
            <a:r>
              <a:rPr sz="2450" dirty="0">
                <a:latin typeface="Times New Roman"/>
                <a:cs typeface="Times New Roman"/>
              </a:rPr>
              <a:t>the</a:t>
            </a:r>
            <a:r>
              <a:rPr sz="2450" spc="105" dirty="0">
                <a:latin typeface="Times New Roman"/>
                <a:cs typeface="Times New Roman"/>
              </a:rPr>
              <a:t> </a:t>
            </a:r>
            <a:r>
              <a:rPr sz="2450" dirty="0">
                <a:latin typeface="Times New Roman"/>
                <a:cs typeface="Times New Roman"/>
              </a:rPr>
              <a:t>space</a:t>
            </a:r>
            <a:r>
              <a:rPr sz="2450" spc="110" dirty="0">
                <a:latin typeface="Times New Roman"/>
                <a:cs typeface="Times New Roman"/>
              </a:rPr>
              <a:t> </a:t>
            </a:r>
            <a:r>
              <a:rPr sz="2450" dirty="0">
                <a:latin typeface="Times New Roman"/>
                <a:cs typeface="Times New Roman"/>
              </a:rPr>
              <a:t>components</a:t>
            </a:r>
            <a:r>
              <a:rPr sz="2450" spc="114" dirty="0">
                <a:latin typeface="Times New Roman"/>
                <a:cs typeface="Times New Roman"/>
              </a:rPr>
              <a:t> </a:t>
            </a:r>
            <a:r>
              <a:rPr sz="2450" dirty="0">
                <a:latin typeface="Times New Roman"/>
                <a:cs typeface="Times New Roman"/>
              </a:rPr>
              <a:t>subtract</a:t>
            </a:r>
            <a:r>
              <a:rPr sz="2450" spc="114" dirty="0">
                <a:latin typeface="Times New Roman"/>
                <a:cs typeface="Times New Roman"/>
              </a:rPr>
              <a:t> </a:t>
            </a:r>
            <a:r>
              <a:rPr sz="2450" dirty="0">
                <a:latin typeface="Times New Roman"/>
                <a:cs typeface="Times New Roman"/>
              </a:rPr>
              <a:t>from</a:t>
            </a:r>
            <a:r>
              <a:rPr sz="2450" spc="110"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magnitude.</a:t>
            </a:r>
            <a:r>
              <a:rPr sz="2450" spc="440"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spc="-10" dirty="0">
                <a:latin typeface="Times New Roman"/>
                <a:cs typeface="Times New Roman"/>
              </a:rPr>
              <a:t>lightlike </a:t>
            </a:r>
            <a:r>
              <a:rPr sz="2450" spc="-45" dirty="0">
                <a:latin typeface="Times New Roman"/>
                <a:cs typeface="Times New Roman"/>
              </a:rPr>
              <a:t>four-</a:t>
            </a:r>
            <a:r>
              <a:rPr sz="2450" dirty="0">
                <a:latin typeface="Times New Roman"/>
                <a:cs typeface="Times New Roman"/>
              </a:rPr>
              <a:t>vector</a:t>
            </a:r>
            <a:r>
              <a:rPr sz="2450" spc="75" dirty="0">
                <a:latin typeface="Times New Roman"/>
                <a:cs typeface="Times New Roman"/>
              </a:rPr>
              <a:t> </a:t>
            </a:r>
            <a:r>
              <a:rPr sz="2450" dirty="0">
                <a:latin typeface="Times New Roman"/>
                <a:cs typeface="Times New Roman"/>
              </a:rPr>
              <a:t>C</a:t>
            </a:r>
            <a:r>
              <a:rPr sz="2450" spc="95" dirty="0">
                <a:latin typeface="Times New Roman"/>
                <a:cs typeface="Times New Roman"/>
              </a:rPr>
              <a:t> </a:t>
            </a:r>
            <a:r>
              <a:rPr sz="2450" dirty="0">
                <a:latin typeface="Times New Roman"/>
                <a:cs typeface="Times New Roman"/>
              </a:rPr>
              <a:t>has</a:t>
            </a:r>
            <a:r>
              <a:rPr sz="2450" spc="85" dirty="0">
                <a:latin typeface="Times New Roman"/>
                <a:cs typeface="Times New Roman"/>
              </a:rPr>
              <a:t> </a:t>
            </a:r>
            <a:r>
              <a:rPr sz="2450" dirty="0">
                <a:latin typeface="Times New Roman"/>
                <a:cs typeface="Times New Roman"/>
              </a:rPr>
              <a:t>zero</a:t>
            </a:r>
            <a:r>
              <a:rPr sz="2450" spc="90" dirty="0">
                <a:latin typeface="Times New Roman"/>
                <a:cs typeface="Times New Roman"/>
              </a:rPr>
              <a:t> </a:t>
            </a:r>
            <a:r>
              <a:rPr sz="2450" dirty="0">
                <a:latin typeface="Times New Roman"/>
                <a:cs typeface="Times New Roman"/>
              </a:rPr>
              <a:t>magnitude,</a:t>
            </a:r>
            <a:r>
              <a:rPr sz="2450" spc="95" dirty="0">
                <a:latin typeface="Times New Roman"/>
                <a:cs typeface="Times New Roman"/>
              </a:rPr>
              <a:t> </a:t>
            </a:r>
            <a:r>
              <a:rPr sz="2450" dirty="0">
                <a:latin typeface="Times New Roman"/>
                <a:cs typeface="Times New Roman"/>
              </a:rPr>
              <a:t>and</a:t>
            </a:r>
            <a:r>
              <a:rPr sz="2450" spc="85" dirty="0">
                <a:latin typeface="Times New Roman"/>
                <a:cs typeface="Times New Roman"/>
              </a:rPr>
              <a:t> </a:t>
            </a:r>
            <a:r>
              <a:rPr sz="2450" dirty="0">
                <a:latin typeface="Times New Roman"/>
                <a:cs typeface="Times New Roman"/>
              </a:rPr>
              <a:t>the</a:t>
            </a:r>
            <a:r>
              <a:rPr sz="2450" spc="90" dirty="0">
                <a:latin typeface="Times New Roman"/>
                <a:cs typeface="Times New Roman"/>
              </a:rPr>
              <a:t> </a:t>
            </a:r>
            <a:r>
              <a:rPr sz="2450" spc="-20" dirty="0">
                <a:latin typeface="Times New Roman"/>
                <a:cs typeface="Times New Roman"/>
              </a:rPr>
              <a:t>closer</a:t>
            </a:r>
            <a:r>
              <a:rPr sz="2450" spc="85" dirty="0">
                <a:latin typeface="Times New Roman"/>
                <a:cs typeface="Times New Roman"/>
              </a:rPr>
              <a:t> </a:t>
            </a:r>
            <a:r>
              <a:rPr sz="2450" dirty="0">
                <a:latin typeface="Times New Roman"/>
                <a:cs typeface="Times New Roman"/>
              </a:rPr>
              <a:t>you</a:t>
            </a:r>
            <a:r>
              <a:rPr sz="2450" spc="90" dirty="0">
                <a:latin typeface="Times New Roman"/>
                <a:cs typeface="Times New Roman"/>
              </a:rPr>
              <a:t> </a:t>
            </a:r>
            <a:r>
              <a:rPr sz="2450" spc="65" dirty="0">
                <a:latin typeface="Times New Roman"/>
                <a:cs typeface="Times New Roman"/>
              </a:rPr>
              <a:t>tilt</a:t>
            </a:r>
            <a:r>
              <a:rPr sz="2450" spc="90" dirty="0">
                <a:latin typeface="Times New Roman"/>
                <a:cs typeface="Times New Roman"/>
              </a:rPr>
              <a:t> </a:t>
            </a:r>
            <a:r>
              <a:rPr sz="2450" spc="-10" dirty="0">
                <a:latin typeface="Times New Roman"/>
                <a:cs typeface="Times New Roman"/>
              </a:rPr>
              <a:t>towards </a:t>
            </a:r>
            <a:r>
              <a:rPr sz="2450" dirty="0">
                <a:latin typeface="Times New Roman"/>
                <a:cs typeface="Times New Roman"/>
              </a:rPr>
              <a:t>the</a:t>
            </a:r>
            <a:r>
              <a:rPr sz="2450" spc="40" dirty="0">
                <a:latin typeface="Times New Roman"/>
                <a:cs typeface="Times New Roman"/>
              </a:rPr>
              <a:t> </a:t>
            </a:r>
            <a:r>
              <a:rPr sz="2450" dirty="0">
                <a:latin typeface="Times New Roman"/>
                <a:cs typeface="Times New Roman"/>
              </a:rPr>
              <a:t>vertical</a:t>
            </a:r>
            <a:r>
              <a:rPr sz="2450" spc="45" dirty="0">
                <a:latin typeface="Times New Roman"/>
                <a:cs typeface="Times New Roman"/>
              </a:rPr>
              <a:t> </a:t>
            </a:r>
            <a:r>
              <a:rPr sz="2450" dirty="0">
                <a:latin typeface="Times New Roman"/>
                <a:cs typeface="Times New Roman"/>
              </a:rPr>
              <a:t>the</a:t>
            </a:r>
            <a:r>
              <a:rPr sz="2450" spc="35" dirty="0">
                <a:latin typeface="Times New Roman"/>
                <a:cs typeface="Times New Roman"/>
              </a:rPr>
              <a:t> </a:t>
            </a:r>
            <a:r>
              <a:rPr sz="2450" dirty="0">
                <a:latin typeface="Times New Roman"/>
                <a:cs typeface="Times New Roman"/>
              </a:rPr>
              <a:t>larger</a:t>
            </a:r>
            <a:r>
              <a:rPr sz="2450" spc="40" dirty="0">
                <a:latin typeface="Times New Roman"/>
                <a:cs typeface="Times New Roman"/>
              </a:rPr>
              <a:t> </a:t>
            </a:r>
            <a:r>
              <a:rPr sz="2450" spc="65" dirty="0">
                <a:latin typeface="Times New Roman"/>
                <a:cs typeface="Times New Roman"/>
              </a:rPr>
              <a:t>it</a:t>
            </a:r>
            <a:r>
              <a:rPr sz="2450" spc="35" dirty="0">
                <a:latin typeface="Times New Roman"/>
                <a:cs typeface="Times New Roman"/>
              </a:rPr>
              <a:t> </a:t>
            </a:r>
            <a:r>
              <a:rPr sz="2450" dirty="0">
                <a:latin typeface="Times New Roman"/>
                <a:cs typeface="Times New Roman"/>
              </a:rPr>
              <a:t>gets.</a:t>
            </a:r>
            <a:r>
              <a:rPr sz="2450" spc="355" dirty="0">
                <a:latin typeface="Times New Roman"/>
                <a:cs typeface="Times New Roman"/>
              </a:rPr>
              <a:t> </a:t>
            </a:r>
            <a:r>
              <a:rPr sz="2450" dirty="0">
                <a:latin typeface="Times New Roman"/>
                <a:cs typeface="Times New Roman"/>
              </a:rPr>
              <a:t>(For</a:t>
            </a:r>
            <a:r>
              <a:rPr sz="2450" spc="40" dirty="0">
                <a:latin typeface="Times New Roman"/>
                <a:cs typeface="Times New Roman"/>
              </a:rPr>
              <a:t> </a:t>
            </a:r>
            <a:r>
              <a:rPr sz="2450" spc="-40" dirty="0">
                <a:latin typeface="Times New Roman"/>
                <a:cs typeface="Times New Roman"/>
              </a:rPr>
              <a:t>spacelike</a:t>
            </a:r>
            <a:r>
              <a:rPr sz="2450" spc="40" dirty="0">
                <a:latin typeface="Times New Roman"/>
                <a:cs typeface="Times New Roman"/>
              </a:rPr>
              <a:t> </a:t>
            </a:r>
            <a:r>
              <a:rPr sz="2450" spc="-45" dirty="0">
                <a:latin typeface="Times New Roman"/>
                <a:cs typeface="Times New Roman"/>
              </a:rPr>
              <a:t>four-</a:t>
            </a:r>
            <a:r>
              <a:rPr sz="2450" dirty="0">
                <a:latin typeface="Times New Roman"/>
                <a:cs typeface="Times New Roman"/>
              </a:rPr>
              <a:t>vectors</a:t>
            </a:r>
            <a:r>
              <a:rPr sz="2450" spc="40"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spc="-20" dirty="0">
                <a:latin typeface="Times New Roman"/>
                <a:cs typeface="Times New Roman"/>
              </a:rPr>
              <a:t>mag- </a:t>
            </a:r>
            <a:r>
              <a:rPr sz="2450" dirty="0">
                <a:latin typeface="Times New Roman"/>
                <a:cs typeface="Times New Roman"/>
              </a:rPr>
              <a:t>nitude</a:t>
            </a:r>
            <a:r>
              <a:rPr sz="2450" spc="105" dirty="0">
                <a:latin typeface="Times New Roman"/>
                <a:cs typeface="Times New Roman"/>
              </a:rPr>
              <a:t> </a:t>
            </a:r>
            <a:r>
              <a:rPr sz="2450" spc="-10" dirty="0">
                <a:latin typeface="Times New Roman"/>
                <a:cs typeface="Times New Roman"/>
              </a:rPr>
              <a:t>would</a:t>
            </a:r>
            <a:r>
              <a:rPr sz="2450" spc="105" dirty="0">
                <a:latin typeface="Times New Roman"/>
                <a:cs typeface="Times New Roman"/>
              </a:rPr>
              <a:t> </a:t>
            </a:r>
            <a:r>
              <a:rPr sz="2450" dirty="0">
                <a:latin typeface="Times New Roman"/>
                <a:cs typeface="Times New Roman"/>
              </a:rPr>
              <a:t>be</a:t>
            </a:r>
            <a:r>
              <a:rPr sz="2450" spc="105" dirty="0">
                <a:latin typeface="Times New Roman"/>
                <a:cs typeface="Times New Roman"/>
              </a:rPr>
              <a:t> </a:t>
            </a:r>
            <a:r>
              <a:rPr sz="2450" spc="-10" dirty="0">
                <a:latin typeface="Times New Roman"/>
                <a:cs typeface="Times New Roman"/>
              </a:rPr>
              <a:t>imaginary.)</a:t>
            </a:r>
            <a:endParaRPr sz="2450">
              <a:latin typeface="Times New Roman"/>
              <a:cs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2902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2.1.</a:t>
            </a:r>
            <a:r>
              <a:rPr sz="1200" spc="245" dirty="0">
                <a:latin typeface="Times New Roman"/>
                <a:cs typeface="Times New Roman"/>
              </a:rPr>
              <a:t>  </a:t>
            </a:r>
            <a:r>
              <a:rPr sz="1200" dirty="0">
                <a:latin typeface="Times New Roman"/>
                <a:cs typeface="Times New Roman"/>
              </a:rPr>
              <a:t>SPACETIME</a:t>
            </a:r>
            <a:r>
              <a:rPr sz="1200" spc="170" dirty="0">
                <a:latin typeface="Times New Roman"/>
                <a:cs typeface="Times New Roman"/>
              </a:rPr>
              <a:t> </a:t>
            </a:r>
            <a:r>
              <a:rPr sz="1200" spc="-10" dirty="0">
                <a:latin typeface="Times New Roman"/>
                <a:cs typeface="Times New Roman"/>
              </a:rPr>
              <a:t>DIAGRAMS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2239645" algn="l"/>
              </a:tabLst>
            </a:pPr>
            <a:r>
              <a:rPr spc="75" dirty="0"/>
              <a:t>What</a:t>
            </a:r>
            <a:r>
              <a:rPr spc="140" dirty="0"/>
              <a:t> </a:t>
            </a:r>
            <a:r>
              <a:rPr dirty="0"/>
              <a:t>slope</a:t>
            </a:r>
            <a:r>
              <a:rPr spc="150" dirty="0"/>
              <a:t> </a:t>
            </a:r>
            <a:r>
              <a:rPr dirty="0"/>
              <a:t>does</a:t>
            </a:r>
            <a:r>
              <a:rPr spc="145" dirty="0"/>
              <a:t> </a:t>
            </a:r>
            <a:r>
              <a:rPr dirty="0"/>
              <a:t>the</a:t>
            </a:r>
            <a:r>
              <a:rPr spc="150" dirty="0"/>
              <a:t> </a:t>
            </a:r>
            <a:r>
              <a:rPr dirty="0"/>
              <a:t>world</a:t>
            </a:r>
            <a:r>
              <a:rPr spc="150" dirty="0"/>
              <a:t> </a:t>
            </a:r>
            <a:r>
              <a:rPr dirty="0"/>
              <a:t>line</a:t>
            </a:r>
            <a:r>
              <a:rPr spc="150" dirty="0"/>
              <a:t> </a:t>
            </a:r>
            <a:r>
              <a:rPr dirty="0"/>
              <a:t>of</a:t>
            </a:r>
            <a:r>
              <a:rPr spc="145" dirty="0"/>
              <a:t> </a:t>
            </a:r>
            <a:r>
              <a:rPr dirty="0"/>
              <a:t>an</a:t>
            </a:r>
            <a:r>
              <a:rPr spc="150" dirty="0"/>
              <a:t> </a:t>
            </a:r>
            <a:r>
              <a:rPr dirty="0"/>
              <a:t>object</a:t>
            </a:r>
            <a:r>
              <a:rPr spc="150" dirty="0"/>
              <a:t> </a:t>
            </a:r>
            <a:r>
              <a:rPr dirty="0"/>
              <a:t>have</a:t>
            </a:r>
            <a:r>
              <a:rPr spc="150" dirty="0"/>
              <a:t> </a:t>
            </a:r>
            <a:r>
              <a:rPr dirty="0"/>
              <a:t>if</a:t>
            </a:r>
            <a:r>
              <a:rPr spc="145" dirty="0"/>
              <a:t> </a:t>
            </a:r>
            <a:r>
              <a:rPr dirty="0"/>
              <a:t>the</a:t>
            </a:r>
            <a:r>
              <a:rPr spc="150" dirty="0"/>
              <a:t> </a:t>
            </a:r>
            <a:r>
              <a:rPr dirty="0"/>
              <a:t>object</a:t>
            </a:r>
            <a:r>
              <a:rPr spc="150" dirty="0"/>
              <a:t> </a:t>
            </a:r>
            <a:r>
              <a:rPr spc="-25" dirty="0"/>
              <a:t>is </a:t>
            </a:r>
            <a:r>
              <a:rPr spc="-20" dirty="0"/>
              <a:t>moving</a:t>
            </a:r>
            <a:r>
              <a:rPr spc="-15" dirty="0"/>
              <a:t> </a:t>
            </a:r>
            <a:r>
              <a:rPr spc="120" dirty="0"/>
              <a:t>at</a:t>
            </a:r>
            <a:r>
              <a:rPr spc="-10" dirty="0"/>
              <a:t> 0</a:t>
            </a:r>
            <a:r>
              <a:rPr b="0" i="1" spc="-10" dirty="0">
                <a:latin typeface="Bookman Old Style"/>
                <a:cs typeface="Bookman Old Style"/>
              </a:rPr>
              <a:t>.</a:t>
            </a:r>
            <a:r>
              <a:rPr spc="-10" dirty="0"/>
              <a:t>1 </a:t>
            </a:r>
            <a:r>
              <a:rPr b="0" i="1" spc="-25" dirty="0">
                <a:latin typeface="Bookman Old Style"/>
                <a:cs typeface="Bookman Old Style"/>
              </a:rPr>
              <a:t>c</a:t>
            </a:r>
            <a:r>
              <a:rPr spc="-25" dirty="0"/>
              <a:t>?</a:t>
            </a:r>
            <a:r>
              <a:rPr dirty="0"/>
              <a:t>	(Choose</a:t>
            </a:r>
            <a:r>
              <a:rPr spc="-60" dirty="0"/>
              <a:t> </a:t>
            </a:r>
            <a:r>
              <a:rPr spc="-10" dirty="0"/>
              <a:t>one.)</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pc="-50" dirty="0"/>
              <a:t>0</a:t>
            </a:r>
          </a:p>
          <a:p>
            <a:pPr marL="394335" indent="-358140">
              <a:lnSpc>
                <a:spcPct val="100000"/>
              </a:lnSpc>
              <a:spcBef>
                <a:spcPts val="1045"/>
              </a:spcBef>
              <a:buAutoNum type="alphaUcPeriod"/>
              <a:tabLst>
                <a:tab pos="394335" algn="l"/>
              </a:tabLst>
            </a:pPr>
            <a:r>
              <a:rPr spc="-25" dirty="0"/>
              <a:t>0</a:t>
            </a:r>
            <a:r>
              <a:rPr b="0" i="1" spc="-25" dirty="0">
                <a:latin typeface="Bookman Old Style"/>
                <a:cs typeface="Bookman Old Style"/>
              </a:rPr>
              <a:t>.</a:t>
            </a:r>
            <a:r>
              <a:rPr spc="-25" dirty="0"/>
              <a:t>1</a:t>
            </a:r>
          </a:p>
          <a:p>
            <a:pPr marL="393700" indent="-361950">
              <a:lnSpc>
                <a:spcPct val="100000"/>
              </a:lnSpc>
              <a:spcBef>
                <a:spcPts val="1045"/>
              </a:spcBef>
              <a:buAutoNum type="alphaUcPeriod"/>
              <a:tabLst>
                <a:tab pos="393700" algn="l"/>
              </a:tabLst>
            </a:pPr>
            <a:r>
              <a:rPr spc="-50" dirty="0"/>
              <a:t>1</a:t>
            </a:r>
          </a:p>
          <a:p>
            <a:pPr marL="393700" indent="-374015">
              <a:lnSpc>
                <a:spcPct val="100000"/>
              </a:lnSpc>
              <a:spcBef>
                <a:spcPts val="1045"/>
              </a:spcBef>
              <a:buAutoNum type="alphaUcPeriod"/>
              <a:tabLst>
                <a:tab pos="393700" algn="l"/>
              </a:tabLst>
            </a:pPr>
            <a:r>
              <a:rPr spc="-25" dirty="0"/>
              <a:t>10</a:t>
            </a:r>
          </a:p>
          <a:p>
            <a:pPr marL="394335" indent="-349885">
              <a:lnSpc>
                <a:spcPct val="100000"/>
              </a:lnSpc>
              <a:spcBef>
                <a:spcPts val="1045"/>
              </a:spcBef>
              <a:buAutoNum type="alphaUcPeriod"/>
              <a:tabLst>
                <a:tab pos="394335" algn="l"/>
              </a:tabLst>
            </a:pPr>
            <a:r>
              <a:rPr dirty="0"/>
              <a:t>None</a:t>
            </a:r>
            <a:r>
              <a:rPr spc="30" dirty="0"/>
              <a:t> </a:t>
            </a:r>
            <a:r>
              <a:rPr dirty="0"/>
              <a:t>of</a:t>
            </a:r>
            <a:r>
              <a:rPr spc="40" dirty="0"/>
              <a:t> </a:t>
            </a:r>
            <a:r>
              <a:rPr dirty="0"/>
              <a:t>the</a:t>
            </a:r>
            <a:r>
              <a:rPr spc="40" dirty="0"/>
              <a:t> </a:t>
            </a:r>
            <a:r>
              <a:rPr spc="-20" dirty="0"/>
              <a:t>above</a:t>
            </a:r>
          </a:p>
          <a:p>
            <a:pPr marL="23495" marR="5080" indent="-11430">
              <a:lnSpc>
                <a:spcPct val="101699"/>
              </a:lnSpc>
              <a:spcBef>
                <a:spcPts val="1889"/>
              </a:spcBef>
              <a:tabLst>
                <a:tab pos="1621155" algn="l"/>
              </a:tabLst>
            </a:pPr>
            <a:r>
              <a:rPr b="1" spc="-10" dirty="0">
                <a:latin typeface="Georgia"/>
                <a:cs typeface="Georgia"/>
              </a:rPr>
              <a:t>Solution:</a:t>
            </a:r>
            <a:r>
              <a:rPr b="1" dirty="0">
                <a:latin typeface="Georgia"/>
                <a:cs typeface="Georgia"/>
              </a:rPr>
              <a:t>	</a:t>
            </a:r>
            <a:r>
              <a:rPr dirty="0"/>
              <a:t>D</a:t>
            </a:r>
            <a:r>
              <a:rPr spc="25" dirty="0"/>
              <a:t> </a:t>
            </a:r>
            <a:r>
              <a:rPr spc="85" dirty="0"/>
              <a:t>(</a:t>
            </a:r>
            <a:r>
              <a:rPr i="1" spc="85" dirty="0">
                <a:latin typeface="Arial"/>
                <a:cs typeface="Arial"/>
              </a:rPr>
              <a:t>−</a:t>
            </a:r>
            <a:r>
              <a:rPr spc="85" dirty="0"/>
              <a:t>10</a:t>
            </a:r>
            <a:r>
              <a:rPr spc="25" dirty="0"/>
              <a:t> </a:t>
            </a:r>
            <a:r>
              <a:rPr spc="-10" dirty="0"/>
              <a:t>would</a:t>
            </a:r>
            <a:r>
              <a:rPr spc="25" dirty="0"/>
              <a:t> </a:t>
            </a:r>
            <a:r>
              <a:rPr dirty="0"/>
              <a:t>also</a:t>
            </a:r>
            <a:r>
              <a:rPr spc="25" dirty="0"/>
              <a:t> </a:t>
            </a:r>
            <a:r>
              <a:rPr dirty="0"/>
              <a:t>have</a:t>
            </a:r>
            <a:r>
              <a:rPr spc="25" dirty="0"/>
              <a:t> </a:t>
            </a:r>
            <a:r>
              <a:rPr dirty="0"/>
              <a:t>been</a:t>
            </a:r>
            <a:r>
              <a:rPr spc="25" dirty="0"/>
              <a:t> </a:t>
            </a:r>
            <a:r>
              <a:rPr dirty="0"/>
              <a:t>a</a:t>
            </a:r>
            <a:r>
              <a:rPr spc="25" dirty="0"/>
              <a:t> </a:t>
            </a:r>
            <a:r>
              <a:rPr dirty="0"/>
              <a:t>valid</a:t>
            </a:r>
            <a:r>
              <a:rPr spc="25" dirty="0"/>
              <a:t> </a:t>
            </a:r>
            <a:r>
              <a:rPr dirty="0"/>
              <a:t>answer,</a:t>
            </a:r>
            <a:r>
              <a:rPr spc="25" dirty="0"/>
              <a:t> </a:t>
            </a:r>
            <a:r>
              <a:rPr spc="80" dirty="0"/>
              <a:t>but</a:t>
            </a:r>
            <a:r>
              <a:rPr spc="25" dirty="0"/>
              <a:t> </a:t>
            </a:r>
            <a:r>
              <a:rPr spc="-25" dirty="0"/>
              <a:t>we </a:t>
            </a:r>
            <a:r>
              <a:rPr dirty="0"/>
              <a:t>didn’t</a:t>
            </a:r>
            <a:r>
              <a:rPr spc="105" dirty="0"/>
              <a:t> </a:t>
            </a:r>
            <a:r>
              <a:rPr spc="-25" dirty="0"/>
              <a:t>give</a:t>
            </a:r>
            <a:r>
              <a:rPr spc="105" dirty="0"/>
              <a:t> </a:t>
            </a:r>
            <a:r>
              <a:rPr spc="65" dirty="0"/>
              <a:t>it</a:t>
            </a:r>
            <a:r>
              <a:rPr spc="105" dirty="0"/>
              <a:t> </a:t>
            </a:r>
            <a:r>
              <a:rPr dirty="0"/>
              <a:t>as</a:t>
            </a:r>
            <a:r>
              <a:rPr spc="105" dirty="0"/>
              <a:t> </a:t>
            </a:r>
            <a:r>
              <a:rPr dirty="0"/>
              <a:t>a</a:t>
            </a:r>
            <a:r>
              <a:rPr spc="100" dirty="0"/>
              <a:t> </a:t>
            </a:r>
            <a:r>
              <a:rPr spc="-10" dirty="0"/>
              <a:t>choice.)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680834" algn="l"/>
              </a:tabLst>
            </a:pPr>
            <a:r>
              <a:rPr sz="1200" spc="-10" dirty="0">
                <a:latin typeface="Times New Roman"/>
                <a:cs typeface="Times New Roman"/>
              </a:rPr>
              <a:t>ConcepTest</a:t>
            </a:r>
            <a:r>
              <a:rPr sz="1200" dirty="0">
                <a:latin typeface="Times New Roman"/>
                <a:cs typeface="Times New Roman"/>
              </a:rPr>
              <a:t>	2.4.</a:t>
            </a:r>
            <a:r>
              <a:rPr sz="1200" spc="260" dirty="0">
                <a:latin typeface="Times New Roman"/>
                <a:cs typeface="Times New Roman"/>
              </a:rPr>
              <a:t>  </a:t>
            </a:r>
            <a:r>
              <a:rPr sz="1200" dirty="0">
                <a:latin typeface="Times New Roman"/>
                <a:cs typeface="Times New Roman"/>
              </a:rPr>
              <a:t>FOUR-</a:t>
            </a:r>
            <a:r>
              <a:rPr sz="1200" spc="-10" dirty="0">
                <a:latin typeface="Times New Roman"/>
                <a:cs typeface="Times New Roman"/>
              </a:rPr>
              <a:t>VECTORS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5107305" algn="l"/>
              </a:tabLst>
            </a:pPr>
            <a:r>
              <a:rPr spc="75" dirty="0"/>
              <a:t>What</a:t>
            </a:r>
            <a:r>
              <a:rPr spc="165" dirty="0"/>
              <a:t> </a:t>
            </a:r>
            <a:r>
              <a:rPr dirty="0"/>
              <a:t>does</a:t>
            </a:r>
            <a:r>
              <a:rPr spc="160" dirty="0"/>
              <a:t> </a:t>
            </a:r>
            <a:r>
              <a:rPr spc="65" dirty="0"/>
              <a:t>it</a:t>
            </a:r>
            <a:r>
              <a:rPr spc="165" dirty="0"/>
              <a:t> </a:t>
            </a:r>
            <a:r>
              <a:rPr dirty="0"/>
              <a:t>tell</a:t>
            </a:r>
            <a:r>
              <a:rPr spc="165" dirty="0"/>
              <a:t> </a:t>
            </a:r>
            <a:r>
              <a:rPr dirty="0"/>
              <a:t>you</a:t>
            </a:r>
            <a:r>
              <a:rPr spc="165" dirty="0"/>
              <a:t> </a:t>
            </a:r>
            <a:r>
              <a:rPr spc="50" dirty="0"/>
              <a:t>about</a:t>
            </a:r>
            <a:r>
              <a:rPr spc="160" dirty="0"/>
              <a:t> </a:t>
            </a:r>
            <a:r>
              <a:rPr dirty="0"/>
              <a:t>a</a:t>
            </a:r>
            <a:r>
              <a:rPr spc="165" dirty="0"/>
              <a:t> </a:t>
            </a:r>
            <a:r>
              <a:rPr spc="-45" dirty="0"/>
              <a:t>four-</a:t>
            </a:r>
            <a:r>
              <a:rPr dirty="0"/>
              <a:t>vector,</a:t>
            </a:r>
            <a:r>
              <a:rPr spc="180" dirty="0"/>
              <a:t> </a:t>
            </a:r>
            <a:r>
              <a:rPr dirty="0"/>
              <a:t>drawn</a:t>
            </a:r>
            <a:r>
              <a:rPr spc="165" dirty="0"/>
              <a:t> </a:t>
            </a:r>
            <a:r>
              <a:rPr dirty="0"/>
              <a:t>on</a:t>
            </a:r>
            <a:r>
              <a:rPr spc="165" dirty="0"/>
              <a:t> </a:t>
            </a:r>
            <a:r>
              <a:rPr dirty="0"/>
              <a:t>a</a:t>
            </a:r>
            <a:r>
              <a:rPr spc="165" dirty="0"/>
              <a:t> </a:t>
            </a:r>
            <a:r>
              <a:rPr spc="-10" dirty="0"/>
              <a:t>spacetime </a:t>
            </a:r>
            <a:r>
              <a:rPr dirty="0"/>
              <a:t>diagram,</a:t>
            </a:r>
            <a:r>
              <a:rPr spc="95" dirty="0"/>
              <a:t> </a:t>
            </a:r>
            <a:r>
              <a:rPr dirty="0"/>
              <a:t>if</a:t>
            </a:r>
            <a:r>
              <a:rPr spc="105" dirty="0"/>
              <a:t> </a:t>
            </a:r>
            <a:r>
              <a:rPr dirty="0"/>
              <a:t>its</a:t>
            </a:r>
            <a:r>
              <a:rPr spc="105" dirty="0"/>
              <a:t> </a:t>
            </a:r>
            <a:r>
              <a:rPr dirty="0"/>
              <a:t>magnitude</a:t>
            </a:r>
            <a:r>
              <a:rPr spc="105" dirty="0"/>
              <a:t> </a:t>
            </a:r>
            <a:r>
              <a:rPr dirty="0"/>
              <a:t>is</a:t>
            </a:r>
            <a:r>
              <a:rPr spc="105" dirty="0"/>
              <a:t> </a:t>
            </a:r>
            <a:r>
              <a:rPr spc="-10" dirty="0"/>
              <a:t>imaginary?</a:t>
            </a:r>
            <a:r>
              <a:rPr dirty="0"/>
              <a:t>	(Choose</a:t>
            </a:r>
            <a:r>
              <a:rPr spc="-65" dirty="0"/>
              <a:t> </a:t>
            </a:r>
            <a:r>
              <a:rPr spc="-10" dirty="0"/>
              <a:t>one.)</a:t>
            </a:r>
          </a:p>
        </p:txBody>
      </p:sp>
      <p:sp>
        <p:nvSpPr>
          <p:cNvPr id="5" name="object 5"/>
          <p:cNvSpPr txBox="1"/>
          <p:nvPr/>
        </p:nvSpPr>
        <p:spPr>
          <a:xfrm>
            <a:off x="689737" y="2170390"/>
            <a:ext cx="8310880" cy="3060700"/>
          </a:xfrm>
          <a:prstGeom prst="rect">
            <a:avLst/>
          </a:prstGeom>
        </p:spPr>
        <p:txBody>
          <a:bodyPr vert="horz" wrap="square" lIns="0" tIns="9525" rIns="0" bIns="0" rtlCol="0">
            <a:spAutoFit/>
          </a:bodyPr>
          <a:lstStyle/>
          <a:p>
            <a:pPr marL="412115" marR="30480" indent="-370205">
              <a:lnSpc>
                <a:spcPct val="101699"/>
              </a:lnSpc>
              <a:spcBef>
                <a:spcPts val="75"/>
              </a:spcBef>
              <a:buAutoNum type="alphaUcPeriod"/>
              <a:tabLst>
                <a:tab pos="413384" algn="l"/>
              </a:tabLst>
            </a:pPr>
            <a:r>
              <a:rPr sz="2450" dirty="0">
                <a:latin typeface="Times New Roman"/>
                <a:cs typeface="Times New Roman"/>
              </a:rPr>
              <a:t>The</a:t>
            </a:r>
            <a:r>
              <a:rPr sz="2450" spc="90" dirty="0">
                <a:latin typeface="Times New Roman"/>
                <a:cs typeface="Times New Roman"/>
              </a:rPr>
              <a:t> </a:t>
            </a:r>
            <a:r>
              <a:rPr sz="2450" dirty="0">
                <a:latin typeface="Times New Roman"/>
                <a:cs typeface="Times New Roman"/>
              </a:rPr>
              <a:t>vector</a:t>
            </a:r>
            <a:r>
              <a:rPr sz="2450" spc="90" dirty="0">
                <a:latin typeface="Times New Roman"/>
                <a:cs typeface="Times New Roman"/>
              </a:rPr>
              <a:t> </a:t>
            </a:r>
            <a:r>
              <a:rPr sz="2450" dirty="0">
                <a:latin typeface="Times New Roman"/>
                <a:cs typeface="Times New Roman"/>
              </a:rPr>
              <a:t>points</a:t>
            </a:r>
            <a:r>
              <a:rPr sz="2450" spc="90" dirty="0">
                <a:latin typeface="Times New Roman"/>
                <a:cs typeface="Times New Roman"/>
              </a:rPr>
              <a:t> </a:t>
            </a:r>
            <a:r>
              <a:rPr sz="2450" spc="-30" dirty="0">
                <a:latin typeface="Times New Roman"/>
                <a:cs typeface="Times New Roman"/>
              </a:rPr>
              <a:t>downward—</a:t>
            </a:r>
            <a:r>
              <a:rPr sz="2450" dirty="0">
                <a:latin typeface="Times New Roman"/>
                <a:cs typeface="Times New Roman"/>
              </a:rPr>
              <a:t>that</a:t>
            </a:r>
            <a:r>
              <a:rPr sz="2450" spc="90" dirty="0">
                <a:latin typeface="Times New Roman"/>
                <a:cs typeface="Times New Roman"/>
              </a:rPr>
              <a:t> </a:t>
            </a:r>
            <a:r>
              <a:rPr sz="2450" dirty="0">
                <a:latin typeface="Times New Roman"/>
                <a:cs typeface="Times New Roman"/>
              </a:rPr>
              <a:t>is,</a:t>
            </a:r>
            <a:r>
              <a:rPr sz="2450" spc="100" dirty="0">
                <a:latin typeface="Times New Roman"/>
                <a:cs typeface="Times New Roman"/>
              </a:rPr>
              <a:t> </a:t>
            </a:r>
            <a:r>
              <a:rPr sz="2450" dirty="0">
                <a:latin typeface="Times New Roman"/>
                <a:cs typeface="Times New Roman"/>
              </a:rPr>
              <a:t>in</a:t>
            </a:r>
            <a:r>
              <a:rPr sz="2450" spc="85" dirty="0">
                <a:latin typeface="Times New Roman"/>
                <a:cs typeface="Times New Roman"/>
              </a:rPr>
              <a:t> </a:t>
            </a:r>
            <a:r>
              <a:rPr sz="2450" dirty="0">
                <a:latin typeface="Times New Roman"/>
                <a:cs typeface="Times New Roman"/>
              </a:rPr>
              <a:t>the</a:t>
            </a:r>
            <a:r>
              <a:rPr sz="2450" spc="90" dirty="0">
                <a:latin typeface="Times New Roman"/>
                <a:cs typeface="Times New Roman"/>
              </a:rPr>
              <a:t> </a:t>
            </a:r>
            <a:r>
              <a:rPr sz="2450" dirty="0">
                <a:latin typeface="Times New Roman"/>
                <a:cs typeface="Times New Roman"/>
              </a:rPr>
              <a:t>direction</a:t>
            </a:r>
            <a:r>
              <a:rPr sz="2450" spc="90" dirty="0">
                <a:latin typeface="Times New Roman"/>
                <a:cs typeface="Times New Roman"/>
              </a:rPr>
              <a:t> </a:t>
            </a:r>
            <a:r>
              <a:rPr sz="2450" dirty="0">
                <a:latin typeface="Times New Roman"/>
                <a:cs typeface="Times New Roman"/>
              </a:rPr>
              <a:t>of</a:t>
            </a:r>
            <a:r>
              <a:rPr sz="2450" spc="95" dirty="0">
                <a:latin typeface="Times New Roman"/>
                <a:cs typeface="Times New Roman"/>
              </a:rPr>
              <a:t> </a:t>
            </a:r>
            <a:r>
              <a:rPr sz="2450" spc="-10" dirty="0">
                <a:latin typeface="Times New Roman"/>
                <a:cs typeface="Times New Roman"/>
              </a:rPr>
              <a:t>nega- 	</a:t>
            </a:r>
            <a:r>
              <a:rPr sz="2450" dirty="0">
                <a:latin typeface="Times New Roman"/>
                <a:cs typeface="Times New Roman"/>
              </a:rPr>
              <a:t>tive</a:t>
            </a:r>
            <a:r>
              <a:rPr sz="2450" spc="85" dirty="0">
                <a:latin typeface="Times New Roman"/>
                <a:cs typeface="Times New Roman"/>
              </a:rPr>
              <a:t> </a:t>
            </a:r>
            <a:r>
              <a:rPr sz="2450" spc="-10" dirty="0">
                <a:latin typeface="Times New Roman"/>
                <a:cs typeface="Times New Roman"/>
              </a:rPr>
              <a:t>time.</a:t>
            </a:r>
            <a:endParaRPr sz="2450">
              <a:latin typeface="Times New Roman"/>
              <a:cs typeface="Times New Roman"/>
            </a:endParaRPr>
          </a:p>
          <a:p>
            <a:pPr marL="412115" marR="30480" indent="-358140">
              <a:lnSpc>
                <a:spcPct val="101699"/>
              </a:lnSpc>
              <a:spcBef>
                <a:spcPts val="994"/>
              </a:spcBef>
              <a:buAutoNum type="alphaUcPeriod"/>
              <a:tabLst>
                <a:tab pos="413384" algn="l"/>
              </a:tabLst>
            </a:pPr>
            <a:r>
              <a:rPr sz="2450" dirty="0">
                <a:latin typeface="Times New Roman"/>
                <a:cs typeface="Times New Roman"/>
              </a:rPr>
              <a:t>The</a:t>
            </a:r>
            <a:r>
              <a:rPr sz="2450" spc="150" dirty="0">
                <a:latin typeface="Times New Roman"/>
                <a:cs typeface="Times New Roman"/>
              </a:rPr>
              <a:t> </a:t>
            </a:r>
            <a:r>
              <a:rPr sz="2450" dirty="0">
                <a:latin typeface="Times New Roman"/>
                <a:cs typeface="Times New Roman"/>
              </a:rPr>
              <a:t>vector</a:t>
            </a:r>
            <a:r>
              <a:rPr sz="2450" spc="155" dirty="0">
                <a:latin typeface="Times New Roman"/>
                <a:cs typeface="Times New Roman"/>
              </a:rPr>
              <a:t> </a:t>
            </a:r>
            <a:r>
              <a:rPr sz="2450" dirty="0">
                <a:latin typeface="Times New Roman"/>
                <a:cs typeface="Times New Roman"/>
              </a:rPr>
              <a:t>has</a:t>
            </a:r>
            <a:r>
              <a:rPr sz="2450" spc="150" dirty="0">
                <a:latin typeface="Times New Roman"/>
                <a:cs typeface="Times New Roman"/>
              </a:rPr>
              <a:t> </a:t>
            </a:r>
            <a:r>
              <a:rPr sz="2450" dirty="0">
                <a:latin typeface="Times New Roman"/>
                <a:cs typeface="Times New Roman"/>
              </a:rPr>
              <a:t>an</a:t>
            </a:r>
            <a:r>
              <a:rPr sz="2450" spc="150" dirty="0">
                <a:latin typeface="Times New Roman"/>
                <a:cs typeface="Times New Roman"/>
              </a:rPr>
              <a:t> </a:t>
            </a:r>
            <a:r>
              <a:rPr sz="2450" dirty="0">
                <a:latin typeface="Times New Roman"/>
                <a:cs typeface="Times New Roman"/>
              </a:rPr>
              <a:t>angle</a:t>
            </a:r>
            <a:r>
              <a:rPr sz="2450" spc="155" dirty="0">
                <a:latin typeface="Times New Roman"/>
                <a:cs typeface="Times New Roman"/>
              </a:rPr>
              <a:t> </a:t>
            </a:r>
            <a:r>
              <a:rPr sz="2450" spc="-10" dirty="0">
                <a:latin typeface="Times New Roman"/>
                <a:cs typeface="Times New Roman"/>
              </a:rPr>
              <a:t>below</a:t>
            </a:r>
            <a:r>
              <a:rPr sz="2450" spc="150" dirty="0">
                <a:latin typeface="Times New Roman"/>
                <a:cs typeface="Times New Roman"/>
              </a:rPr>
              <a:t> </a:t>
            </a:r>
            <a:r>
              <a:rPr sz="2450" dirty="0">
                <a:latin typeface="Times New Roman"/>
                <a:cs typeface="Times New Roman"/>
              </a:rPr>
              <a:t>45</a:t>
            </a:r>
            <a:r>
              <a:rPr sz="3075" i="1" baseline="24390" dirty="0">
                <a:latin typeface="Arial"/>
                <a:cs typeface="Arial"/>
              </a:rPr>
              <a:t>◦</a:t>
            </a:r>
            <a:r>
              <a:rPr sz="2450" dirty="0">
                <a:latin typeface="Times New Roman"/>
                <a:cs typeface="Times New Roman"/>
              </a:rPr>
              <a:t>,</a:t>
            </a:r>
            <a:r>
              <a:rPr sz="2450" spc="165" dirty="0">
                <a:latin typeface="Times New Roman"/>
                <a:cs typeface="Times New Roman"/>
              </a:rPr>
              <a:t> </a:t>
            </a:r>
            <a:r>
              <a:rPr sz="2450" dirty="0">
                <a:latin typeface="Times New Roman"/>
                <a:cs typeface="Times New Roman"/>
              </a:rPr>
              <a:t>pointing</a:t>
            </a:r>
            <a:r>
              <a:rPr sz="2450" spc="150" dirty="0">
                <a:latin typeface="Times New Roman"/>
                <a:cs typeface="Times New Roman"/>
              </a:rPr>
              <a:t> </a:t>
            </a:r>
            <a:r>
              <a:rPr sz="2450" dirty="0">
                <a:latin typeface="Times New Roman"/>
                <a:cs typeface="Times New Roman"/>
              </a:rPr>
              <a:t>in</a:t>
            </a:r>
            <a:r>
              <a:rPr sz="2450" spc="155" dirty="0">
                <a:latin typeface="Times New Roman"/>
                <a:cs typeface="Times New Roman"/>
              </a:rPr>
              <a:t> </a:t>
            </a:r>
            <a:r>
              <a:rPr sz="2450" dirty="0">
                <a:latin typeface="Times New Roman"/>
                <a:cs typeface="Times New Roman"/>
              </a:rPr>
              <a:t>a</a:t>
            </a:r>
            <a:r>
              <a:rPr sz="2450" spc="150" dirty="0">
                <a:latin typeface="Times New Roman"/>
                <a:cs typeface="Times New Roman"/>
              </a:rPr>
              <a:t> </a:t>
            </a:r>
            <a:r>
              <a:rPr sz="2450" spc="-30" dirty="0">
                <a:latin typeface="Times New Roman"/>
                <a:cs typeface="Times New Roman"/>
              </a:rPr>
              <a:t>spacelike</a:t>
            </a:r>
            <a:r>
              <a:rPr sz="2450" spc="150" dirty="0">
                <a:latin typeface="Times New Roman"/>
                <a:cs typeface="Times New Roman"/>
              </a:rPr>
              <a:t> </a:t>
            </a:r>
            <a:r>
              <a:rPr sz="2450" spc="-25" dirty="0">
                <a:latin typeface="Times New Roman"/>
                <a:cs typeface="Times New Roman"/>
              </a:rPr>
              <a:t>di- 	</a:t>
            </a:r>
            <a:r>
              <a:rPr sz="2450" spc="-10" dirty="0">
                <a:latin typeface="Times New Roman"/>
                <a:cs typeface="Times New Roman"/>
              </a:rPr>
              <a:t>rection.</a:t>
            </a:r>
            <a:endParaRPr sz="2450">
              <a:latin typeface="Times New Roman"/>
              <a:cs typeface="Times New Roman"/>
            </a:endParaRPr>
          </a:p>
          <a:p>
            <a:pPr marL="412115" marR="30480" indent="-361950">
              <a:lnSpc>
                <a:spcPct val="101699"/>
              </a:lnSpc>
              <a:spcBef>
                <a:spcPts val="994"/>
              </a:spcBef>
              <a:buAutoNum type="alphaUcPeriod"/>
              <a:tabLst>
                <a:tab pos="413384" algn="l"/>
              </a:tabLst>
            </a:pPr>
            <a:r>
              <a:rPr sz="2450" dirty="0">
                <a:latin typeface="Times New Roman"/>
                <a:cs typeface="Times New Roman"/>
              </a:rPr>
              <a:t>The</a:t>
            </a:r>
            <a:r>
              <a:rPr sz="2450" spc="235" dirty="0">
                <a:latin typeface="Times New Roman"/>
                <a:cs typeface="Times New Roman"/>
              </a:rPr>
              <a:t> </a:t>
            </a:r>
            <a:r>
              <a:rPr sz="2450" dirty="0">
                <a:latin typeface="Times New Roman"/>
                <a:cs typeface="Times New Roman"/>
              </a:rPr>
              <a:t>vector</a:t>
            </a:r>
            <a:r>
              <a:rPr sz="2450" spc="229" dirty="0">
                <a:latin typeface="Times New Roman"/>
                <a:cs typeface="Times New Roman"/>
              </a:rPr>
              <a:t> </a:t>
            </a:r>
            <a:r>
              <a:rPr sz="2450" dirty="0">
                <a:latin typeface="Times New Roman"/>
                <a:cs typeface="Times New Roman"/>
              </a:rPr>
              <a:t>has</a:t>
            </a:r>
            <a:r>
              <a:rPr sz="2450" spc="235" dirty="0">
                <a:latin typeface="Times New Roman"/>
                <a:cs typeface="Times New Roman"/>
              </a:rPr>
              <a:t> </a:t>
            </a:r>
            <a:r>
              <a:rPr sz="2450" dirty="0">
                <a:latin typeface="Times New Roman"/>
                <a:cs typeface="Times New Roman"/>
              </a:rPr>
              <a:t>an</a:t>
            </a:r>
            <a:r>
              <a:rPr sz="2450" spc="235" dirty="0">
                <a:latin typeface="Times New Roman"/>
                <a:cs typeface="Times New Roman"/>
              </a:rPr>
              <a:t> </a:t>
            </a:r>
            <a:r>
              <a:rPr sz="2450" dirty="0">
                <a:latin typeface="Times New Roman"/>
                <a:cs typeface="Times New Roman"/>
              </a:rPr>
              <a:t>angle</a:t>
            </a:r>
            <a:r>
              <a:rPr sz="2450" spc="225" dirty="0">
                <a:latin typeface="Times New Roman"/>
                <a:cs typeface="Times New Roman"/>
              </a:rPr>
              <a:t> </a:t>
            </a:r>
            <a:r>
              <a:rPr sz="2450" dirty="0">
                <a:latin typeface="Times New Roman"/>
                <a:cs typeface="Times New Roman"/>
              </a:rPr>
              <a:t>above</a:t>
            </a:r>
            <a:r>
              <a:rPr sz="2450" spc="235" dirty="0">
                <a:latin typeface="Times New Roman"/>
                <a:cs typeface="Times New Roman"/>
              </a:rPr>
              <a:t> </a:t>
            </a:r>
            <a:r>
              <a:rPr sz="2450" dirty="0">
                <a:latin typeface="Times New Roman"/>
                <a:cs typeface="Times New Roman"/>
              </a:rPr>
              <a:t>45</a:t>
            </a:r>
            <a:r>
              <a:rPr sz="3075" i="1" baseline="24390" dirty="0">
                <a:latin typeface="Arial"/>
                <a:cs typeface="Arial"/>
              </a:rPr>
              <a:t>◦</a:t>
            </a:r>
            <a:r>
              <a:rPr sz="2450" dirty="0">
                <a:latin typeface="Times New Roman"/>
                <a:cs typeface="Times New Roman"/>
              </a:rPr>
              <a:t>,</a:t>
            </a:r>
            <a:r>
              <a:rPr sz="2450" spc="265" dirty="0">
                <a:latin typeface="Times New Roman"/>
                <a:cs typeface="Times New Roman"/>
              </a:rPr>
              <a:t> </a:t>
            </a:r>
            <a:r>
              <a:rPr sz="2450" dirty="0">
                <a:latin typeface="Times New Roman"/>
                <a:cs typeface="Times New Roman"/>
              </a:rPr>
              <a:t>pointing</a:t>
            </a:r>
            <a:r>
              <a:rPr sz="2450" spc="229" dirty="0">
                <a:latin typeface="Times New Roman"/>
                <a:cs typeface="Times New Roman"/>
              </a:rPr>
              <a:t> </a:t>
            </a:r>
            <a:r>
              <a:rPr sz="2450" dirty="0">
                <a:latin typeface="Times New Roman"/>
                <a:cs typeface="Times New Roman"/>
              </a:rPr>
              <a:t>in</a:t>
            </a:r>
            <a:r>
              <a:rPr sz="2450" spc="235" dirty="0">
                <a:latin typeface="Times New Roman"/>
                <a:cs typeface="Times New Roman"/>
              </a:rPr>
              <a:t> </a:t>
            </a:r>
            <a:r>
              <a:rPr sz="2450" dirty="0">
                <a:latin typeface="Times New Roman"/>
                <a:cs typeface="Times New Roman"/>
              </a:rPr>
              <a:t>a</a:t>
            </a:r>
            <a:r>
              <a:rPr sz="2450" spc="235" dirty="0">
                <a:latin typeface="Times New Roman"/>
                <a:cs typeface="Times New Roman"/>
              </a:rPr>
              <a:t> </a:t>
            </a:r>
            <a:r>
              <a:rPr sz="2450" dirty="0">
                <a:latin typeface="Times New Roman"/>
                <a:cs typeface="Times New Roman"/>
              </a:rPr>
              <a:t>timelike</a:t>
            </a:r>
            <a:r>
              <a:rPr sz="2450" spc="229" dirty="0">
                <a:latin typeface="Times New Roman"/>
                <a:cs typeface="Times New Roman"/>
              </a:rPr>
              <a:t> </a:t>
            </a:r>
            <a:r>
              <a:rPr sz="2450" spc="-25" dirty="0">
                <a:latin typeface="Times New Roman"/>
                <a:cs typeface="Times New Roman"/>
              </a:rPr>
              <a:t>di- 	</a:t>
            </a:r>
            <a:r>
              <a:rPr sz="2450" spc="-10" dirty="0">
                <a:latin typeface="Times New Roman"/>
                <a:cs typeface="Times New Roman"/>
              </a:rPr>
              <a:t>rection.</a:t>
            </a:r>
            <a:endParaRPr sz="2450">
              <a:latin typeface="Times New Roman"/>
              <a:cs typeface="Times New Roman"/>
            </a:endParaRPr>
          </a:p>
          <a:p>
            <a:pPr marL="412115" indent="-374015">
              <a:lnSpc>
                <a:spcPct val="100000"/>
              </a:lnSpc>
              <a:spcBef>
                <a:spcPts val="1045"/>
              </a:spcBef>
              <a:buAutoNum type="alphaUcPeriod"/>
              <a:tabLst>
                <a:tab pos="412115" algn="l"/>
              </a:tabLst>
            </a:pPr>
            <a:r>
              <a:rPr sz="2450" dirty="0">
                <a:latin typeface="Times New Roman"/>
                <a:cs typeface="Times New Roman"/>
              </a:rPr>
              <a:t>This</a:t>
            </a:r>
            <a:r>
              <a:rPr sz="2450" spc="145" dirty="0">
                <a:latin typeface="Times New Roman"/>
                <a:cs typeface="Times New Roman"/>
              </a:rPr>
              <a:t> </a:t>
            </a:r>
            <a:r>
              <a:rPr sz="2450" dirty="0">
                <a:latin typeface="Times New Roman"/>
                <a:cs typeface="Times New Roman"/>
              </a:rPr>
              <a:t>is</a:t>
            </a:r>
            <a:r>
              <a:rPr sz="2450" spc="160" dirty="0">
                <a:latin typeface="Times New Roman"/>
                <a:cs typeface="Times New Roman"/>
              </a:rPr>
              <a:t> </a:t>
            </a:r>
            <a:r>
              <a:rPr sz="2450" dirty="0">
                <a:latin typeface="Times New Roman"/>
                <a:cs typeface="Times New Roman"/>
              </a:rPr>
              <a:t>mathematically</a:t>
            </a:r>
            <a:r>
              <a:rPr sz="2450" spc="155" dirty="0">
                <a:latin typeface="Times New Roman"/>
                <a:cs typeface="Times New Roman"/>
              </a:rPr>
              <a:t> </a:t>
            </a:r>
            <a:r>
              <a:rPr sz="2450" spc="-10" dirty="0">
                <a:latin typeface="Times New Roman"/>
                <a:cs typeface="Times New Roman"/>
              </a:rPr>
              <a:t>impossible.</a:t>
            </a:r>
            <a:endParaRPr sz="2450">
              <a:latin typeface="Times New Roman"/>
              <a:cs typeface="Times New Roman"/>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680834" algn="l"/>
              </a:tabLst>
            </a:pPr>
            <a:r>
              <a:rPr sz="1200" spc="-10" dirty="0">
                <a:latin typeface="Times New Roman"/>
                <a:cs typeface="Times New Roman"/>
              </a:rPr>
              <a:t>ConcepTest</a:t>
            </a:r>
            <a:r>
              <a:rPr sz="1200" dirty="0">
                <a:latin typeface="Times New Roman"/>
                <a:cs typeface="Times New Roman"/>
              </a:rPr>
              <a:t>	2.4.</a:t>
            </a:r>
            <a:r>
              <a:rPr sz="1200" spc="260" dirty="0">
                <a:latin typeface="Times New Roman"/>
                <a:cs typeface="Times New Roman"/>
              </a:rPr>
              <a:t>  </a:t>
            </a:r>
            <a:r>
              <a:rPr sz="1200" dirty="0">
                <a:latin typeface="Times New Roman"/>
                <a:cs typeface="Times New Roman"/>
              </a:rPr>
              <a:t>FOUR-</a:t>
            </a:r>
            <a:r>
              <a:rPr sz="1200" spc="-10" dirty="0">
                <a:latin typeface="Times New Roman"/>
                <a:cs typeface="Times New Roman"/>
              </a:rPr>
              <a:t>VECTORS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5107305" algn="l"/>
              </a:tabLst>
            </a:pPr>
            <a:r>
              <a:rPr spc="75" dirty="0"/>
              <a:t>What</a:t>
            </a:r>
            <a:r>
              <a:rPr spc="165" dirty="0"/>
              <a:t> </a:t>
            </a:r>
            <a:r>
              <a:rPr dirty="0"/>
              <a:t>does</a:t>
            </a:r>
            <a:r>
              <a:rPr spc="160" dirty="0"/>
              <a:t> </a:t>
            </a:r>
            <a:r>
              <a:rPr spc="65" dirty="0"/>
              <a:t>it</a:t>
            </a:r>
            <a:r>
              <a:rPr spc="165" dirty="0"/>
              <a:t> </a:t>
            </a:r>
            <a:r>
              <a:rPr dirty="0"/>
              <a:t>tell</a:t>
            </a:r>
            <a:r>
              <a:rPr spc="165" dirty="0"/>
              <a:t> </a:t>
            </a:r>
            <a:r>
              <a:rPr dirty="0"/>
              <a:t>you</a:t>
            </a:r>
            <a:r>
              <a:rPr spc="165" dirty="0"/>
              <a:t> </a:t>
            </a:r>
            <a:r>
              <a:rPr spc="50" dirty="0"/>
              <a:t>about</a:t>
            </a:r>
            <a:r>
              <a:rPr spc="160" dirty="0"/>
              <a:t> </a:t>
            </a:r>
            <a:r>
              <a:rPr dirty="0"/>
              <a:t>a</a:t>
            </a:r>
            <a:r>
              <a:rPr spc="165" dirty="0"/>
              <a:t> </a:t>
            </a:r>
            <a:r>
              <a:rPr spc="-45" dirty="0"/>
              <a:t>four-</a:t>
            </a:r>
            <a:r>
              <a:rPr dirty="0"/>
              <a:t>vector,</a:t>
            </a:r>
            <a:r>
              <a:rPr spc="180" dirty="0"/>
              <a:t> </a:t>
            </a:r>
            <a:r>
              <a:rPr dirty="0"/>
              <a:t>drawn</a:t>
            </a:r>
            <a:r>
              <a:rPr spc="165" dirty="0"/>
              <a:t> </a:t>
            </a:r>
            <a:r>
              <a:rPr dirty="0"/>
              <a:t>on</a:t>
            </a:r>
            <a:r>
              <a:rPr spc="165" dirty="0"/>
              <a:t> </a:t>
            </a:r>
            <a:r>
              <a:rPr dirty="0"/>
              <a:t>a</a:t>
            </a:r>
            <a:r>
              <a:rPr spc="165" dirty="0"/>
              <a:t> </a:t>
            </a:r>
            <a:r>
              <a:rPr spc="-10" dirty="0"/>
              <a:t>spacetime </a:t>
            </a:r>
            <a:r>
              <a:rPr dirty="0"/>
              <a:t>diagram,</a:t>
            </a:r>
            <a:r>
              <a:rPr spc="95" dirty="0"/>
              <a:t> </a:t>
            </a:r>
            <a:r>
              <a:rPr dirty="0"/>
              <a:t>if</a:t>
            </a:r>
            <a:r>
              <a:rPr spc="105" dirty="0"/>
              <a:t> </a:t>
            </a:r>
            <a:r>
              <a:rPr dirty="0"/>
              <a:t>its</a:t>
            </a:r>
            <a:r>
              <a:rPr spc="105" dirty="0"/>
              <a:t> </a:t>
            </a:r>
            <a:r>
              <a:rPr dirty="0"/>
              <a:t>magnitude</a:t>
            </a:r>
            <a:r>
              <a:rPr spc="105" dirty="0"/>
              <a:t> </a:t>
            </a:r>
            <a:r>
              <a:rPr dirty="0"/>
              <a:t>is</a:t>
            </a:r>
            <a:r>
              <a:rPr spc="105" dirty="0"/>
              <a:t> </a:t>
            </a:r>
            <a:r>
              <a:rPr spc="-10" dirty="0"/>
              <a:t>imaginary?</a:t>
            </a:r>
            <a:r>
              <a:rPr dirty="0"/>
              <a:t>	(Choose</a:t>
            </a:r>
            <a:r>
              <a:rPr spc="-65" dirty="0"/>
              <a:t> </a:t>
            </a:r>
            <a:r>
              <a:rPr spc="-10" dirty="0"/>
              <a:t>one.)</a:t>
            </a:r>
          </a:p>
        </p:txBody>
      </p:sp>
      <p:sp>
        <p:nvSpPr>
          <p:cNvPr id="5" name="object 5"/>
          <p:cNvSpPr txBox="1"/>
          <p:nvPr/>
        </p:nvSpPr>
        <p:spPr>
          <a:xfrm>
            <a:off x="664337" y="2170390"/>
            <a:ext cx="8361680" cy="4060190"/>
          </a:xfrm>
          <a:prstGeom prst="rect">
            <a:avLst/>
          </a:prstGeom>
        </p:spPr>
        <p:txBody>
          <a:bodyPr vert="horz" wrap="square" lIns="0" tIns="9525" rIns="0" bIns="0" rtlCol="0">
            <a:spAutoFit/>
          </a:bodyPr>
          <a:lstStyle/>
          <a:p>
            <a:pPr marL="437515" marR="55880" indent="-370205">
              <a:lnSpc>
                <a:spcPct val="101699"/>
              </a:lnSpc>
              <a:spcBef>
                <a:spcPts val="75"/>
              </a:spcBef>
              <a:buAutoNum type="alphaUcPeriod"/>
              <a:tabLst>
                <a:tab pos="438784" algn="l"/>
              </a:tabLst>
            </a:pPr>
            <a:r>
              <a:rPr sz="2450" dirty="0">
                <a:latin typeface="Times New Roman"/>
                <a:cs typeface="Times New Roman"/>
              </a:rPr>
              <a:t>The</a:t>
            </a:r>
            <a:r>
              <a:rPr sz="2450" spc="90" dirty="0">
                <a:latin typeface="Times New Roman"/>
                <a:cs typeface="Times New Roman"/>
              </a:rPr>
              <a:t> </a:t>
            </a:r>
            <a:r>
              <a:rPr sz="2450" dirty="0">
                <a:latin typeface="Times New Roman"/>
                <a:cs typeface="Times New Roman"/>
              </a:rPr>
              <a:t>vector</a:t>
            </a:r>
            <a:r>
              <a:rPr sz="2450" spc="90" dirty="0">
                <a:latin typeface="Times New Roman"/>
                <a:cs typeface="Times New Roman"/>
              </a:rPr>
              <a:t> </a:t>
            </a:r>
            <a:r>
              <a:rPr sz="2450" dirty="0">
                <a:latin typeface="Times New Roman"/>
                <a:cs typeface="Times New Roman"/>
              </a:rPr>
              <a:t>points</a:t>
            </a:r>
            <a:r>
              <a:rPr sz="2450" spc="90" dirty="0">
                <a:latin typeface="Times New Roman"/>
                <a:cs typeface="Times New Roman"/>
              </a:rPr>
              <a:t> </a:t>
            </a:r>
            <a:r>
              <a:rPr sz="2450" spc="-30" dirty="0">
                <a:latin typeface="Times New Roman"/>
                <a:cs typeface="Times New Roman"/>
              </a:rPr>
              <a:t>downward—</a:t>
            </a:r>
            <a:r>
              <a:rPr sz="2450" dirty="0">
                <a:latin typeface="Times New Roman"/>
                <a:cs typeface="Times New Roman"/>
              </a:rPr>
              <a:t>that</a:t>
            </a:r>
            <a:r>
              <a:rPr sz="2450" spc="90" dirty="0">
                <a:latin typeface="Times New Roman"/>
                <a:cs typeface="Times New Roman"/>
              </a:rPr>
              <a:t> </a:t>
            </a:r>
            <a:r>
              <a:rPr sz="2450" dirty="0">
                <a:latin typeface="Times New Roman"/>
                <a:cs typeface="Times New Roman"/>
              </a:rPr>
              <a:t>is,</a:t>
            </a:r>
            <a:r>
              <a:rPr sz="2450" spc="100" dirty="0">
                <a:latin typeface="Times New Roman"/>
                <a:cs typeface="Times New Roman"/>
              </a:rPr>
              <a:t> </a:t>
            </a:r>
            <a:r>
              <a:rPr sz="2450" dirty="0">
                <a:latin typeface="Times New Roman"/>
                <a:cs typeface="Times New Roman"/>
              </a:rPr>
              <a:t>in</a:t>
            </a:r>
            <a:r>
              <a:rPr sz="2450" spc="85" dirty="0">
                <a:latin typeface="Times New Roman"/>
                <a:cs typeface="Times New Roman"/>
              </a:rPr>
              <a:t> </a:t>
            </a:r>
            <a:r>
              <a:rPr sz="2450" dirty="0">
                <a:latin typeface="Times New Roman"/>
                <a:cs typeface="Times New Roman"/>
              </a:rPr>
              <a:t>the</a:t>
            </a:r>
            <a:r>
              <a:rPr sz="2450" spc="90" dirty="0">
                <a:latin typeface="Times New Roman"/>
                <a:cs typeface="Times New Roman"/>
              </a:rPr>
              <a:t> </a:t>
            </a:r>
            <a:r>
              <a:rPr sz="2450" dirty="0">
                <a:latin typeface="Times New Roman"/>
                <a:cs typeface="Times New Roman"/>
              </a:rPr>
              <a:t>direction</a:t>
            </a:r>
            <a:r>
              <a:rPr sz="2450" spc="90" dirty="0">
                <a:latin typeface="Times New Roman"/>
                <a:cs typeface="Times New Roman"/>
              </a:rPr>
              <a:t> </a:t>
            </a:r>
            <a:r>
              <a:rPr sz="2450" dirty="0">
                <a:latin typeface="Times New Roman"/>
                <a:cs typeface="Times New Roman"/>
              </a:rPr>
              <a:t>of</a:t>
            </a:r>
            <a:r>
              <a:rPr sz="2450" spc="95" dirty="0">
                <a:latin typeface="Times New Roman"/>
                <a:cs typeface="Times New Roman"/>
              </a:rPr>
              <a:t> </a:t>
            </a:r>
            <a:r>
              <a:rPr sz="2450" spc="-10" dirty="0">
                <a:latin typeface="Times New Roman"/>
                <a:cs typeface="Times New Roman"/>
              </a:rPr>
              <a:t>nega- 	</a:t>
            </a:r>
            <a:r>
              <a:rPr sz="2450" dirty="0">
                <a:latin typeface="Times New Roman"/>
                <a:cs typeface="Times New Roman"/>
              </a:rPr>
              <a:t>tive</a:t>
            </a:r>
            <a:r>
              <a:rPr sz="2450" spc="85" dirty="0">
                <a:latin typeface="Times New Roman"/>
                <a:cs typeface="Times New Roman"/>
              </a:rPr>
              <a:t> </a:t>
            </a:r>
            <a:r>
              <a:rPr sz="2450" spc="-10" dirty="0">
                <a:latin typeface="Times New Roman"/>
                <a:cs typeface="Times New Roman"/>
              </a:rPr>
              <a:t>time.</a:t>
            </a:r>
            <a:endParaRPr sz="2450">
              <a:latin typeface="Times New Roman"/>
              <a:cs typeface="Times New Roman"/>
            </a:endParaRPr>
          </a:p>
          <a:p>
            <a:pPr marL="437515" marR="55880" indent="-358140">
              <a:lnSpc>
                <a:spcPct val="101699"/>
              </a:lnSpc>
              <a:spcBef>
                <a:spcPts val="994"/>
              </a:spcBef>
              <a:buAutoNum type="alphaUcPeriod"/>
              <a:tabLst>
                <a:tab pos="438784" algn="l"/>
              </a:tabLst>
            </a:pPr>
            <a:r>
              <a:rPr sz="2450" dirty="0">
                <a:latin typeface="Times New Roman"/>
                <a:cs typeface="Times New Roman"/>
              </a:rPr>
              <a:t>The</a:t>
            </a:r>
            <a:r>
              <a:rPr sz="2450" spc="150" dirty="0">
                <a:latin typeface="Times New Roman"/>
                <a:cs typeface="Times New Roman"/>
              </a:rPr>
              <a:t> </a:t>
            </a:r>
            <a:r>
              <a:rPr sz="2450" dirty="0">
                <a:latin typeface="Times New Roman"/>
                <a:cs typeface="Times New Roman"/>
              </a:rPr>
              <a:t>vector</a:t>
            </a:r>
            <a:r>
              <a:rPr sz="2450" spc="155" dirty="0">
                <a:latin typeface="Times New Roman"/>
                <a:cs typeface="Times New Roman"/>
              </a:rPr>
              <a:t> </a:t>
            </a:r>
            <a:r>
              <a:rPr sz="2450" dirty="0">
                <a:latin typeface="Times New Roman"/>
                <a:cs typeface="Times New Roman"/>
              </a:rPr>
              <a:t>has</a:t>
            </a:r>
            <a:r>
              <a:rPr sz="2450" spc="150" dirty="0">
                <a:latin typeface="Times New Roman"/>
                <a:cs typeface="Times New Roman"/>
              </a:rPr>
              <a:t> </a:t>
            </a:r>
            <a:r>
              <a:rPr sz="2450" dirty="0">
                <a:latin typeface="Times New Roman"/>
                <a:cs typeface="Times New Roman"/>
              </a:rPr>
              <a:t>an</a:t>
            </a:r>
            <a:r>
              <a:rPr sz="2450" spc="150" dirty="0">
                <a:latin typeface="Times New Roman"/>
                <a:cs typeface="Times New Roman"/>
              </a:rPr>
              <a:t> </a:t>
            </a:r>
            <a:r>
              <a:rPr sz="2450" dirty="0">
                <a:latin typeface="Times New Roman"/>
                <a:cs typeface="Times New Roman"/>
              </a:rPr>
              <a:t>angle</a:t>
            </a:r>
            <a:r>
              <a:rPr sz="2450" spc="155" dirty="0">
                <a:latin typeface="Times New Roman"/>
                <a:cs typeface="Times New Roman"/>
              </a:rPr>
              <a:t> </a:t>
            </a:r>
            <a:r>
              <a:rPr sz="2450" spc="-10" dirty="0">
                <a:latin typeface="Times New Roman"/>
                <a:cs typeface="Times New Roman"/>
              </a:rPr>
              <a:t>below</a:t>
            </a:r>
            <a:r>
              <a:rPr sz="2450" spc="150" dirty="0">
                <a:latin typeface="Times New Roman"/>
                <a:cs typeface="Times New Roman"/>
              </a:rPr>
              <a:t> </a:t>
            </a:r>
            <a:r>
              <a:rPr sz="2450" dirty="0">
                <a:latin typeface="Times New Roman"/>
                <a:cs typeface="Times New Roman"/>
              </a:rPr>
              <a:t>45</a:t>
            </a:r>
            <a:r>
              <a:rPr sz="3075" i="1" baseline="24390" dirty="0">
                <a:latin typeface="Arial"/>
                <a:cs typeface="Arial"/>
              </a:rPr>
              <a:t>◦</a:t>
            </a:r>
            <a:r>
              <a:rPr sz="2450" dirty="0">
                <a:latin typeface="Times New Roman"/>
                <a:cs typeface="Times New Roman"/>
              </a:rPr>
              <a:t>,</a:t>
            </a:r>
            <a:r>
              <a:rPr sz="2450" spc="165" dirty="0">
                <a:latin typeface="Times New Roman"/>
                <a:cs typeface="Times New Roman"/>
              </a:rPr>
              <a:t> </a:t>
            </a:r>
            <a:r>
              <a:rPr sz="2450" dirty="0">
                <a:latin typeface="Times New Roman"/>
                <a:cs typeface="Times New Roman"/>
              </a:rPr>
              <a:t>pointing</a:t>
            </a:r>
            <a:r>
              <a:rPr sz="2450" spc="150" dirty="0">
                <a:latin typeface="Times New Roman"/>
                <a:cs typeface="Times New Roman"/>
              </a:rPr>
              <a:t> </a:t>
            </a:r>
            <a:r>
              <a:rPr sz="2450" dirty="0">
                <a:latin typeface="Times New Roman"/>
                <a:cs typeface="Times New Roman"/>
              </a:rPr>
              <a:t>in</a:t>
            </a:r>
            <a:r>
              <a:rPr sz="2450" spc="155" dirty="0">
                <a:latin typeface="Times New Roman"/>
                <a:cs typeface="Times New Roman"/>
              </a:rPr>
              <a:t> </a:t>
            </a:r>
            <a:r>
              <a:rPr sz="2450" dirty="0">
                <a:latin typeface="Times New Roman"/>
                <a:cs typeface="Times New Roman"/>
              </a:rPr>
              <a:t>a</a:t>
            </a:r>
            <a:r>
              <a:rPr sz="2450" spc="150" dirty="0">
                <a:latin typeface="Times New Roman"/>
                <a:cs typeface="Times New Roman"/>
              </a:rPr>
              <a:t> </a:t>
            </a:r>
            <a:r>
              <a:rPr sz="2450" spc="-30" dirty="0">
                <a:latin typeface="Times New Roman"/>
                <a:cs typeface="Times New Roman"/>
              </a:rPr>
              <a:t>spacelike</a:t>
            </a:r>
            <a:r>
              <a:rPr sz="2450" spc="150" dirty="0">
                <a:latin typeface="Times New Roman"/>
                <a:cs typeface="Times New Roman"/>
              </a:rPr>
              <a:t> </a:t>
            </a:r>
            <a:r>
              <a:rPr sz="2450" spc="-25" dirty="0">
                <a:latin typeface="Times New Roman"/>
                <a:cs typeface="Times New Roman"/>
              </a:rPr>
              <a:t>di- 	</a:t>
            </a:r>
            <a:r>
              <a:rPr sz="2450" spc="-10" dirty="0">
                <a:latin typeface="Times New Roman"/>
                <a:cs typeface="Times New Roman"/>
              </a:rPr>
              <a:t>rection.</a:t>
            </a:r>
            <a:endParaRPr sz="2450">
              <a:latin typeface="Times New Roman"/>
              <a:cs typeface="Times New Roman"/>
            </a:endParaRPr>
          </a:p>
          <a:p>
            <a:pPr marL="437515" marR="55880" indent="-361950">
              <a:lnSpc>
                <a:spcPct val="101699"/>
              </a:lnSpc>
              <a:spcBef>
                <a:spcPts val="994"/>
              </a:spcBef>
              <a:buAutoNum type="alphaUcPeriod"/>
              <a:tabLst>
                <a:tab pos="438784" algn="l"/>
              </a:tabLst>
            </a:pPr>
            <a:r>
              <a:rPr sz="2450" dirty="0">
                <a:latin typeface="Times New Roman"/>
                <a:cs typeface="Times New Roman"/>
              </a:rPr>
              <a:t>The</a:t>
            </a:r>
            <a:r>
              <a:rPr sz="2450" spc="235" dirty="0">
                <a:latin typeface="Times New Roman"/>
                <a:cs typeface="Times New Roman"/>
              </a:rPr>
              <a:t> </a:t>
            </a:r>
            <a:r>
              <a:rPr sz="2450" dirty="0">
                <a:latin typeface="Times New Roman"/>
                <a:cs typeface="Times New Roman"/>
              </a:rPr>
              <a:t>vector</a:t>
            </a:r>
            <a:r>
              <a:rPr sz="2450" spc="229" dirty="0">
                <a:latin typeface="Times New Roman"/>
                <a:cs typeface="Times New Roman"/>
              </a:rPr>
              <a:t> </a:t>
            </a:r>
            <a:r>
              <a:rPr sz="2450" dirty="0">
                <a:latin typeface="Times New Roman"/>
                <a:cs typeface="Times New Roman"/>
              </a:rPr>
              <a:t>has</a:t>
            </a:r>
            <a:r>
              <a:rPr sz="2450" spc="235" dirty="0">
                <a:latin typeface="Times New Roman"/>
                <a:cs typeface="Times New Roman"/>
              </a:rPr>
              <a:t> </a:t>
            </a:r>
            <a:r>
              <a:rPr sz="2450" dirty="0">
                <a:latin typeface="Times New Roman"/>
                <a:cs typeface="Times New Roman"/>
              </a:rPr>
              <a:t>an</a:t>
            </a:r>
            <a:r>
              <a:rPr sz="2450" spc="235" dirty="0">
                <a:latin typeface="Times New Roman"/>
                <a:cs typeface="Times New Roman"/>
              </a:rPr>
              <a:t> </a:t>
            </a:r>
            <a:r>
              <a:rPr sz="2450" dirty="0">
                <a:latin typeface="Times New Roman"/>
                <a:cs typeface="Times New Roman"/>
              </a:rPr>
              <a:t>angle</a:t>
            </a:r>
            <a:r>
              <a:rPr sz="2450" spc="225" dirty="0">
                <a:latin typeface="Times New Roman"/>
                <a:cs typeface="Times New Roman"/>
              </a:rPr>
              <a:t> </a:t>
            </a:r>
            <a:r>
              <a:rPr sz="2450" dirty="0">
                <a:latin typeface="Times New Roman"/>
                <a:cs typeface="Times New Roman"/>
              </a:rPr>
              <a:t>above</a:t>
            </a:r>
            <a:r>
              <a:rPr sz="2450" spc="235" dirty="0">
                <a:latin typeface="Times New Roman"/>
                <a:cs typeface="Times New Roman"/>
              </a:rPr>
              <a:t> </a:t>
            </a:r>
            <a:r>
              <a:rPr sz="2450" dirty="0">
                <a:latin typeface="Times New Roman"/>
                <a:cs typeface="Times New Roman"/>
              </a:rPr>
              <a:t>45</a:t>
            </a:r>
            <a:r>
              <a:rPr sz="3075" i="1" baseline="24390" dirty="0">
                <a:latin typeface="Arial"/>
                <a:cs typeface="Arial"/>
              </a:rPr>
              <a:t>◦</a:t>
            </a:r>
            <a:r>
              <a:rPr sz="2450" dirty="0">
                <a:latin typeface="Times New Roman"/>
                <a:cs typeface="Times New Roman"/>
              </a:rPr>
              <a:t>,</a:t>
            </a:r>
            <a:r>
              <a:rPr sz="2450" spc="265" dirty="0">
                <a:latin typeface="Times New Roman"/>
                <a:cs typeface="Times New Roman"/>
              </a:rPr>
              <a:t> </a:t>
            </a:r>
            <a:r>
              <a:rPr sz="2450" dirty="0">
                <a:latin typeface="Times New Roman"/>
                <a:cs typeface="Times New Roman"/>
              </a:rPr>
              <a:t>pointing</a:t>
            </a:r>
            <a:r>
              <a:rPr sz="2450" spc="229" dirty="0">
                <a:latin typeface="Times New Roman"/>
                <a:cs typeface="Times New Roman"/>
              </a:rPr>
              <a:t> </a:t>
            </a:r>
            <a:r>
              <a:rPr sz="2450" dirty="0">
                <a:latin typeface="Times New Roman"/>
                <a:cs typeface="Times New Roman"/>
              </a:rPr>
              <a:t>in</a:t>
            </a:r>
            <a:r>
              <a:rPr sz="2450" spc="235" dirty="0">
                <a:latin typeface="Times New Roman"/>
                <a:cs typeface="Times New Roman"/>
              </a:rPr>
              <a:t> </a:t>
            </a:r>
            <a:r>
              <a:rPr sz="2450" dirty="0">
                <a:latin typeface="Times New Roman"/>
                <a:cs typeface="Times New Roman"/>
              </a:rPr>
              <a:t>a</a:t>
            </a:r>
            <a:r>
              <a:rPr sz="2450" spc="235" dirty="0">
                <a:latin typeface="Times New Roman"/>
                <a:cs typeface="Times New Roman"/>
              </a:rPr>
              <a:t> </a:t>
            </a:r>
            <a:r>
              <a:rPr sz="2450" dirty="0">
                <a:latin typeface="Times New Roman"/>
                <a:cs typeface="Times New Roman"/>
              </a:rPr>
              <a:t>timelike</a:t>
            </a:r>
            <a:r>
              <a:rPr sz="2450" spc="229" dirty="0">
                <a:latin typeface="Times New Roman"/>
                <a:cs typeface="Times New Roman"/>
              </a:rPr>
              <a:t> </a:t>
            </a:r>
            <a:r>
              <a:rPr sz="2450" spc="-25" dirty="0">
                <a:latin typeface="Times New Roman"/>
                <a:cs typeface="Times New Roman"/>
              </a:rPr>
              <a:t>di- 	</a:t>
            </a:r>
            <a:r>
              <a:rPr sz="2450" spc="-10" dirty="0">
                <a:latin typeface="Times New Roman"/>
                <a:cs typeface="Times New Roman"/>
              </a:rPr>
              <a:t>rection.</a:t>
            </a:r>
            <a:endParaRPr sz="2450">
              <a:latin typeface="Times New Roman"/>
              <a:cs typeface="Times New Roman"/>
            </a:endParaRPr>
          </a:p>
          <a:p>
            <a:pPr marL="437515" indent="-374015">
              <a:lnSpc>
                <a:spcPct val="100000"/>
              </a:lnSpc>
              <a:spcBef>
                <a:spcPts val="1045"/>
              </a:spcBef>
              <a:buAutoNum type="alphaUcPeriod"/>
              <a:tabLst>
                <a:tab pos="437515" algn="l"/>
              </a:tabLst>
            </a:pPr>
            <a:r>
              <a:rPr sz="2450" dirty="0">
                <a:latin typeface="Times New Roman"/>
                <a:cs typeface="Times New Roman"/>
              </a:rPr>
              <a:t>This</a:t>
            </a:r>
            <a:r>
              <a:rPr sz="2450" spc="145" dirty="0">
                <a:latin typeface="Times New Roman"/>
                <a:cs typeface="Times New Roman"/>
              </a:rPr>
              <a:t> </a:t>
            </a:r>
            <a:r>
              <a:rPr sz="2450" dirty="0">
                <a:latin typeface="Times New Roman"/>
                <a:cs typeface="Times New Roman"/>
              </a:rPr>
              <a:t>is</a:t>
            </a:r>
            <a:r>
              <a:rPr sz="2450" spc="160" dirty="0">
                <a:latin typeface="Times New Roman"/>
                <a:cs typeface="Times New Roman"/>
              </a:rPr>
              <a:t> </a:t>
            </a:r>
            <a:r>
              <a:rPr sz="2450" dirty="0">
                <a:latin typeface="Times New Roman"/>
                <a:cs typeface="Times New Roman"/>
              </a:rPr>
              <a:t>mathematically</a:t>
            </a:r>
            <a:r>
              <a:rPr sz="2450" spc="155" dirty="0">
                <a:latin typeface="Times New Roman"/>
                <a:cs typeface="Times New Roman"/>
              </a:rPr>
              <a:t> </a:t>
            </a:r>
            <a:r>
              <a:rPr sz="2450" spc="-10" dirty="0">
                <a:latin typeface="Times New Roman"/>
                <a:cs typeface="Times New Roman"/>
              </a:rPr>
              <a:t>impossible.</a:t>
            </a:r>
            <a:endParaRPr sz="2450">
              <a:latin typeface="Times New Roman"/>
              <a:cs typeface="Times New Roman"/>
            </a:endParaRPr>
          </a:p>
          <a:p>
            <a:pPr marL="55880">
              <a:lnSpc>
                <a:spcPct val="100000"/>
              </a:lnSpc>
              <a:spcBef>
                <a:spcPts val="1945"/>
              </a:spcBef>
              <a:tabLst>
                <a:tab pos="1664970" algn="l"/>
              </a:tabLst>
            </a:pPr>
            <a:r>
              <a:rPr sz="2450" b="1" spc="-10" dirty="0">
                <a:latin typeface="Georgia"/>
                <a:cs typeface="Georgia"/>
              </a:rPr>
              <a:t>Solution:</a:t>
            </a:r>
            <a:r>
              <a:rPr sz="2450" b="1" dirty="0">
                <a:latin typeface="Georgia"/>
                <a:cs typeface="Georgia"/>
              </a:rPr>
              <a:t>	</a:t>
            </a:r>
            <a:r>
              <a:rPr sz="2450" dirty="0">
                <a:latin typeface="Times New Roman"/>
                <a:cs typeface="Times New Roman"/>
              </a:rPr>
              <a:t>B.</a:t>
            </a:r>
            <a:r>
              <a:rPr sz="2450" spc="285" dirty="0">
                <a:latin typeface="Times New Roman"/>
                <a:cs typeface="Times New Roman"/>
              </a:rPr>
              <a:t> </a:t>
            </a:r>
            <a:r>
              <a:rPr sz="2450" spc="95" dirty="0">
                <a:latin typeface="Times New Roman"/>
                <a:cs typeface="Times New Roman"/>
              </a:rPr>
              <a:t>It</a:t>
            </a:r>
            <a:r>
              <a:rPr sz="2450" spc="290" dirty="0">
                <a:latin typeface="Times New Roman"/>
                <a:cs typeface="Times New Roman"/>
              </a:rPr>
              <a:t> </a:t>
            </a:r>
            <a:r>
              <a:rPr sz="2450" dirty="0">
                <a:latin typeface="Times New Roman"/>
                <a:cs typeface="Times New Roman"/>
              </a:rPr>
              <a:t>means</a:t>
            </a:r>
            <a:r>
              <a:rPr sz="2450" spc="285" dirty="0">
                <a:latin typeface="Times New Roman"/>
                <a:cs typeface="Times New Roman"/>
              </a:rPr>
              <a:t> </a:t>
            </a:r>
            <a:r>
              <a:rPr sz="2450" dirty="0">
                <a:latin typeface="Times New Roman"/>
                <a:cs typeface="Times New Roman"/>
              </a:rPr>
              <a:t>the</a:t>
            </a:r>
            <a:r>
              <a:rPr sz="2450" spc="290" dirty="0">
                <a:latin typeface="Times New Roman"/>
                <a:cs typeface="Times New Roman"/>
              </a:rPr>
              <a:t> </a:t>
            </a:r>
            <a:r>
              <a:rPr sz="2450" dirty="0">
                <a:latin typeface="Times New Roman"/>
                <a:cs typeface="Times New Roman"/>
              </a:rPr>
              <a:t>spatial</a:t>
            </a:r>
            <a:r>
              <a:rPr sz="2450" spc="285" dirty="0">
                <a:latin typeface="Times New Roman"/>
                <a:cs typeface="Times New Roman"/>
              </a:rPr>
              <a:t> </a:t>
            </a:r>
            <a:r>
              <a:rPr sz="2450" dirty="0">
                <a:latin typeface="Times New Roman"/>
                <a:cs typeface="Times New Roman"/>
              </a:rPr>
              <a:t>component</a:t>
            </a:r>
            <a:r>
              <a:rPr sz="2450" spc="290" dirty="0">
                <a:latin typeface="Times New Roman"/>
                <a:cs typeface="Times New Roman"/>
              </a:rPr>
              <a:t> </a:t>
            </a:r>
            <a:r>
              <a:rPr sz="2450" dirty="0">
                <a:latin typeface="Times New Roman"/>
                <a:cs typeface="Times New Roman"/>
              </a:rPr>
              <a:t>is</a:t>
            </a:r>
            <a:r>
              <a:rPr sz="2450" spc="290" dirty="0">
                <a:latin typeface="Times New Roman"/>
                <a:cs typeface="Times New Roman"/>
              </a:rPr>
              <a:t> </a:t>
            </a:r>
            <a:r>
              <a:rPr sz="2450" dirty="0">
                <a:latin typeface="Times New Roman"/>
                <a:cs typeface="Times New Roman"/>
              </a:rPr>
              <a:t>bigger</a:t>
            </a:r>
            <a:r>
              <a:rPr sz="2450" spc="285" dirty="0">
                <a:latin typeface="Times New Roman"/>
                <a:cs typeface="Times New Roman"/>
              </a:rPr>
              <a:t> </a:t>
            </a:r>
            <a:r>
              <a:rPr sz="2450" spc="70" dirty="0">
                <a:latin typeface="Times New Roman"/>
                <a:cs typeface="Times New Roman"/>
              </a:rPr>
              <a:t>than</a:t>
            </a:r>
            <a:r>
              <a:rPr sz="2450" spc="290" dirty="0">
                <a:latin typeface="Times New Roman"/>
                <a:cs typeface="Times New Roman"/>
              </a:rPr>
              <a:t> </a:t>
            </a:r>
            <a:r>
              <a:rPr sz="2450" b="0" i="1" spc="-50" dirty="0">
                <a:latin typeface="Bookman Old Style"/>
                <a:cs typeface="Bookman Old Style"/>
              </a:rPr>
              <a:t>c</a:t>
            </a:r>
            <a:endParaRPr sz="2450">
              <a:latin typeface="Bookman Old Style"/>
              <a:cs typeface="Bookman Old Style"/>
            </a:endParaRPr>
          </a:p>
          <a:p>
            <a:pPr marL="66675">
              <a:lnSpc>
                <a:spcPct val="100000"/>
              </a:lnSpc>
              <a:spcBef>
                <a:spcPts val="50"/>
              </a:spcBef>
            </a:pPr>
            <a:r>
              <a:rPr sz="2450" dirty="0">
                <a:latin typeface="Times New Roman"/>
                <a:cs typeface="Times New Roman"/>
              </a:rPr>
              <a:t>times</a:t>
            </a:r>
            <a:r>
              <a:rPr sz="2450" spc="120"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time</a:t>
            </a:r>
            <a:r>
              <a:rPr sz="2450" spc="120" dirty="0">
                <a:latin typeface="Times New Roman"/>
                <a:cs typeface="Times New Roman"/>
              </a:rPr>
              <a:t> </a:t>
            </a:r>
            <a:r>
              <a:rPr sz="2450" dirty="0">
                <a:latin typeface="Times New Roman"/>
                <a:cs typeface="Times New Roman"/>
              </a:rPr>
              <a:t>component,</a:t>
            </a:r>
            <a:r>
              <a:rPr sz="2450" spc="120" dirty="0">
                <a:latin typeface="Times New Roman"/>
                <a:cs typeface="Times New Roman"/>
              </a:rPr>
              <a:t> </a:t>
            </a:r>
            <a:r>
              <a:rPr sz="2450" dirty="0">
                <a:latin typeface="Times New Roman"/>
                <a:cs typeface="Times New Roman"/>
              </a:rPr>
              <a:t>so</a:t>
            </a:r>
            <a:r>
              <a:rPr sz="2450" spc="120" dirty="0">
                <a:latin typeface="Times New Roman"/>
                <a:cs typeface="Times New Roman"/>
              </a:rPr>
              <a:t> </a:t>
            </a:r>
            <a:r>
              <a:rPr sz="2450" spc="65" dirty="0">
                <a:latin typeface="Times New Roman"/>
                <a:cs typeface="Times New Roman"/>
              </a:rPr>
              <a:t>it</a:t>
            </a:r>
            <a:r>
              <a:rPr sz="2450" spc="120" dirty="0">
                <a:latin typeface="Times New Roman"/>
                <a:cs typeface="Times New Roman"/>
              </a:rPr>
              <a:t> </a:t>
            </a:r>
            <a:r>
              <a:rPr sz="2450" dirty="0">
                <a:latin typeface="Times New Roman"/>
                <a:cs typeface="Times New Roman"/>
              </a:rPr>
              <a:t>points</a:t>
            </a:r>
            <a:r>
              <a:rPr sz="2450" spc="120" dirty="0">
                <a:latin typeface="Times New Roman"/>
                <a:cs typeface="Times New Roman"/>
              </a:rPr>
              <a:t> </a:t>
            </a:r>
            <a:r>
              <a:rPr sz="2450" dirty="0">
                <a:latin typeface="Times New Roman"/>
                <a:cs typeface="Times New Roman"/>
              </a:rPr>
              <a:t>in</a:t>
            </a:r>
            <a:r>
              <a:rPr sz="2450" spc="114" dirty="0">
                <a:latin typeface="Times New Roman"/>
                <a:cs typeface="Times New Roman"/>
              </a:rPr>
              <a:t> </a:t>
            </a:r>
            <a:r>
              <a:rPr sz="2450" dirty="0">
                <a:latin typeface="Times New Roman"/>
                <a:cs typeface="Times New Roman"/>
              </a:rPr>
              <a:t>a</a:t>
            </a:r>
            <a:r>
              <a:rPr sz="2450" spc="120" dirty="0">
                <a:latin typeface="Times New Roman"/>
                <a:cs typeface="Times New Roman"/>
              </a:rPr>
              <a:t> </a:t>
            </a:r>
            <a:r>
              <a:rPr sz="2450" spc="-30" dirty="0">
                <a:latin typeface="Times New Roman"/>
                <a:cs typeface="Times New Roman"/>
              </a:rPr>
              <a:t>spacelike</a:t>
            </a:r>
            <a:r>
              <a:rPr sz="2450" spc="120" dirty="0">
                <a:latin typeface="Times New Roman"/>
                <a:cs typeface="Times New Roman"/>
              </a:rPr>
              <a:t> </a:t>
            </a:r>
            <a:r>
              <a:rPr sz="2450" spc="-10" dirty="0">
                <a:latin typeface="Times New Roman"/>
                <a:cs typeface="Times New Roman"/>
              </a:rPr>
              <a:t>direction.</a:t>
            </a:r>
            <a:endParaRPr sz="2450">
              <a:latin typeface="Times New Roman"/>
              <a:cs typeface="Times New Roman"/>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680834" algn="l"/>
              </a:tabLst>
            </a:pPr>
            <a:r>
              <a:rPr sz="1200" spc="-10" dirty="0">
                <a:latin typeface="Times New Roman"/>
                <a:cs typeface="Times New Roman"/>
              </a:rPr>
              <a:t>ConcepTest</a:t>
            </a:r>
            <a:r>
              <a:rPr sz="1200" dirty="0">
                <a:latin typeface="Times New Roman"/>
                <a:cs typeface="Times New Roman"/>
              </a:rPr>
              <a:t>	2.4.</a:t>
            </a:r>
            <a:r>
              <a:rPr sz="1200" spc="260" dirty="0">
                <a:latin typeface="Times New Roman"/>
                <a:cs typeface="Times New Roman"/>
              </a:rPr>
              <a:t>  </a:t>
            </a:r>
            <a:r>
              <a:rPr sz="1200" dirty="0">
                <a:latin typeface="Times New Roman"/>
                <a:cs typeface="Times New Roman"/>
              </a:rPr>
              <a:t>FOUR-</a:t>
            </a:r>
            <a:r>
              <a:rPr sz="1200" spc="-10" dirty="0">
                <a:latin typeface="Times New Roman"/>
                <a:cs typeface="Times New Roman"/>
              </a:rPr>
              <a:t>VECTORS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285"/>
            <a:ext cx="8255634" cy="782955"/>
          </a:xfrm>
          <a:prstGeom prst="rect">
            <a:avLst/>
          </a:prstGeom>
        </p:spPr>
        <p:txBody>
          <a:bodyPr vert="horz" wrap="square" lIns="0" tIns="9525" rIns="0" bIns="0" rtlCol="0">
            <a:spAutoFit/>
          </a:bodyPr>
          <a:lstStyle/>
          <a:p>
            <a:pPr marL="12700" marR="5080">
              <a:lnSpc>
                <a:spcPct val="101699"/>
              </a:lnSpc>
              <a:spcBef>
                <a:spcPts val="75"/>
              </a:spcBef>
              <a:tabLst>
                <a:tab pos="5211445" algn="l"/>
              </a:tabLst>
            </a:pPr>
            <a:r>
              <a:rPr dirty="0"/>
              <a:t>Would</a:t>
            </a:r>
            <a:r>
              <a:rPr spc="120" dirty="0"/>
              <a:t> </a:t>
            </a:r>
            <a:r>
              <a:rPr b="0" i="1" spc="-125" dirty="0">
                <a:latin typeface="Bookman Old Style"/>
                <a:cs typeface="Bookman Old Style"/>
              </a:rPr>
              <a:t>d</a:t>
            </a:r>
            <a:r>
              <a:rPr b="1" spc="-125" dirty="0">
                <a:latin typeface="Georgia"/>
                <a:cs typeface="Georgia"/>
              </a:rPr>
              <a:t>P</a:t>
            </a:r>
            <a:r>
              <a:rPr b="0" i="1" spc="-125" dirty="0">
                <a:latin typeface="Bookman Old Style"/>
                <a:cs typeface="Bookman Old Style"/>
              </a:rPr>
              <a:t>/dm</a:t>
            </a:r>
            <a:r>
              <a:rPr b="0" i="1" spc="5" dirty="0">
                <a:latin typeface="Bookman Old Style"/>
                <a:cs typeface="Bookman Old Style"/>
              </a:rPr>
              <a:t> </a:t>
            </a:r>
            <a:r>
              <a:rPr dirty="0"/>
              <a:t>be</a:t>
            </a:r>
            <a:r>
              <a:rPr spc="130" dirty="0"/>
              <a:t> </a:t>
            </a:r>
            <a:r>
              <a:rPr dirty="0"/>
              <a:t>a</a:t>
            </a:r>
            <a:r>
              <a:rPr spc="130" dirty="0"/>
              <a:t> </a:t>
            </a:r>
            <a:r>
              <a:rPr spc="-45" dirty="0"/>
              <a:t>four-</a:t>
            </a:r>
            <a:r>
              <a:rPr dirty="0"/>
              <a:t>vector</a:t>
            </a:r>
            <a:r>
              <a:rPr spc="130" dirty="0"/>
              <a:t> </a:t>
            </a:r>
            <a:r>
              <a:rPr dirty="0"/>
              <a:t>or</a:t>
            </a:r>
            <a:r>
              <a:rPr spc="135" dirty="0"/>
              <a:t> </a:t>
            </a:r>
            <a:r>
              <a:rPr spc="-20" dirty="0"/>
              <a:t>not?</a:t>
            </a:r>
            <a:r>
              <a:rPr dirty="0"/>
              <a:t>	Explain</a:t>
            </a:r>
            <a:r>
              <a:rPr spc="20" dirty="0"/>
              <a:t> </a:t>
            </a:r>
            <a:r>
              <a:rPr spc="-10" dirty="0"/>
              <a:t>briefly</a:t>
            </a:r>
            <a:r>
              <a:rPr spc="30" dirty="0"/>
              <a:t> </a:t>
            </a:r>
            <a:r>
              <a:rPr dirty="0"/>
              <a:t>how</a:t>
            </a:r>
            <a:r>
              <a:rPr spc="30" dirty="0"/>
              <a:t> </a:t>
            </a:r>
            <a:r>
              <a:rPr spc="-25" dirty="0"/>
              <a:t>you </a:t>
            </a:r>
            <a:r>
              <a:rPr spc="-10" dirty="0"/>
              <a:t>know.</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680834" algn="l"/>
              </a:tabLst>
            </a:pPr>
            <a:r>
              <a:rPr sz="1200" spc="-10" dirty="0">
                <a:latin typeface="Times New Roman"/>
                <a:cs typeface="Times New Roman"/>
              </a:rPr>
              <a:t>ConcepTest</a:t>
            </a:r>
            <a:r>
              <a:rPr sz="1200" dirty="0">
                <a:latin typeface="Times New Roman"/>
                <a:cs typeface="Times New Roman"/>
              </a:rPr>
              <a:t>	2.4.</a:t>
            </a:r>
            <a:r>
              <a:rPr sz="1200" spc="260" dirty="0">
                <a:latin typeface="Times New Roman"/>
                <a:cs typeface="Times New Roman"/>
              </a:rPr>
              <a:t>  </a:t>
            </a:r>
            <a:r>
              <a:rPr sz="1200" dirty="0">
                <a:latin typeface="Times New Roman"/>
                <a:cs typeface="Times New Roman"/>
              </a:rPr>
              <a:t>FOUR-</a:t>
            </a:r>
            <a:r>
              <a:rPr sz="1200" spc="-10" dirty="0">
                <a:latin typeface="Times New Roman"/>
                <a:cs typeface="Times New Roman"/>
              </a:rPr>
              <a:t>VECTORS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285"/>
            <a:ext cx="8255634" cy="782955"/>
          </a:xfrm>
          <a:prstGeom prst="rect">
            <a:avLst/>
          </a:prstGeom>
        </p:spPr>
        <p:txBody>
          <a:bodyPr vert="horz" wrap="square" lIns="0" tIns="9525" rIns="0" bIns="0" rtlCol="0">
            <a:spAutoFit/>
          </a:bodyPr>
          <a:lstStyle/>
          <a:p>
            <a:pPr marL="12700" marR="5080">
              <a:lnSpc>
                <a:spcPct val="101699"/>
              </a:lnSpc>
              <a:spcBef>
                <a:spcPts val="75"/>
              </a:spcBef>
              <a:tabLst>
                <a:tab pos="5211445" algn="l"/>
              </a:tabLst>
            </a:pPr>
            <a:r>
              <a:rPr dirty="0"/>
              <a:t>Would</a:t>
            </a:r>
            <a:r>
              <a:rPr spc="120" dirty="0"/>
              <a:t> </a:t>
            </a:r>
            <a:r>
              <a:rPr b="0" i="1" spc="-125" dirty="0">
                <a:latin typeface="Bookman Old Style"/>
                <a:cs typeface="Bookman Old Style"/>
              </a:rPr>
              <a:t>d</a:t>
            </a:r>
            <a:r>
              <a:rPr b="1" spc="-125" dirty="0">
                <a:latin typeface="Georgia"/>
                <a:cs typeface="Georgia"/>
              </a:rPr>
              <a:t>P</a:t>
            </a:r>
            <a:r>
              <a:rPr b="0" i="1" spc="-125" dirty="0">
                <a:latin typeface="Bookman Old Style"/>
                <a:cs typeface="Bookman Old Style"/>
              </a:rPr>
              <a:t>/dm</a:t>
            </a:r>
            <a:r>
              <a:rPr b="0" i="1" spc="5" dirty="0">
                <a:latin typeface="Bookman Old Style"/>
                <a:cs typeface="Bookman Old Style"/>
              </a:rPr>
              <a:t> </a:t>
            </a:r>
            <a:r>
              <a:rPr dirty="0"/>
              <a:t>be</a:t>
            </a:r>
            <a:r>
              <a:rPr spc="130" dirty="0"/>
              <a:t> </a:t>
            </a:r>
            <a:r>
              <a:rPr dirty="0"/>
              <a:t>a</a:t>
            </a:r>
            <a:r>
              <a:rPr spc="130" dirty="0"/>
              <a:t> </a:t>
            </a:r>
            <a:r>
              <a:rPr spc="-45" dirty="0"/>
              <a:t>four-</a:t>
            </a:r>
            <a:r>
              <a:rPr dirty="0"/>
              <a:t>vector</a:t>
            </a:r>
            <a:r>
              <a:rPr spc="130" dirty="0"/>
              <a:t> </a:t>
            </a:r>
            <a:r>
              <a:rPr dirty="0"/>
              <a:t>or</a:t>
            </a:r>
            <a:r>
              <a:rPr spc="135" dirty="0"/>
              <a:t> </a:t>
            </a:r>
            <a:r>
              <a:rPr spc="-20" dirty="0"/>
              <a:t>not?</a:t>
            </a:r>
            <a:r>
              <a:rPr dirty="0"/>
              <a:t>	Explain</a:t>
            </a:r>
            <a:r>
              <a:rPr spc="20" dirty="0"/>
              <a:t> </a:t>
            </a:r>
            <a:r>
              <a:rPr spc="-10" dirty="0"/>
              <a:t>briefly</a:t>
            </a:r>
            <a:r>
              <a:rPr spc="30" dirty="0"/>
              <a:t> </a:t>
            </a:r>
            <a:r>
              <a:rPr dirty="0"/>
              <a:t>how</a:t>
            </a:r>
            <a:r>
              <a:rPr spc="30" dirty="0"/>
              <a:t> </a:t>
            </a:r>
            <a:r>
              <a:rPr spc="-25" dirty="0"/>
              <a:t>you </a:t>
            </a:r>
            <a:r>
              <a:rPr spc="-10" dirty="0"/>
              <a:t>know.</a:t>
            </a:r>
          </a:p>
        </p:txBody>
      </p:sp>
      <p:sp>
        <p:nvSpPr>
          <p:cNvPr id="5" name="object 5"/>
          <p:cNvSpPr txBox="1"/>
          <p:nvPr/>
        </p:nvSpPr>
        <p:spPr>
          <a:xfrm>
            <a:off x="707758" y="2110135"/>
            <a:ext cx="8268970" cy="5187950"/>
          </a:xfrm>
          <a:prstGeom prst="rect">
            <a:avLst/>
          </a:prstGeom>
        </p:spPr>
        <p:txBody>
          <a:bodyPr vert="horz" wrap="square" lIns="0" tIns="93980" rIns="0" bIns="0" rtlCol="0">
            <a:spAutoFit/>
          </a:bodyPr>
          <a:lstStyle/>
          <a:p>
            <a:pPr marL="12700" algn="just">
              <a:lnSpc>
                <a:spcPct val="100000"/>
              </a:lnSpc>
              <a:spcBef>
                <a:spcPts val="740"/>
              </a:spcBef>
            </a:pPr>
            <a:r>
              <a:rPr sz="2450" b="1" spc="-25" dirty="0">
                <a:latin typeface="Georgia"/>
                <a:cs typeface="Georgia"/>
              </a:rPr>
              <a:t>Solution:</a:t>
            </a:r>
            <a:r>
              <a:rPr sz="2450" b="1" spc="-5" dirty="0">
                <a:latin typeface="Georgia"/>
                <a:cs typeface="Georgia"/>
              </a:rPr>
              <a:t>  </a:t>
            </a:r>
            <a:r>
              <a:rPr sz="2450" spc="-25" dirty="0">
                <a:latin typeface="Times New Roman"/>
                <a:cs typeface="Times New Roman"/>
              </a:rPr>
              <a:t>Yes</a:t>
            </a:r>
            <a:endParaRPr sz="2450">
              <a:latin typeface="Times New Roman"/>
              <a:cs typeface="Times New Roman"/>
            </a:endParaRPr>
          </a:p>
          <a:p>
            <a:pPr marL="23495" marR="5080" algn="just">
              <a:lnSpc>
                <a:spcPct val="101699"/>
              </a:lnSpc>
              <a:spcBef>
                <a:spcPts val="595"/>
              </a:spcBef>
            </a:pPr>
            <a:r>
              <a:rPr sz="2450" dirty="0">
                <a:latin typeface="Times New Roman"/>
                <a:cs typeface="Times New Roman"/>
              </a:rPr>
              <a:t>This</a:t>
            </a:r>
            <a:r>
              <a:rPr sz="2450" spc="5" dirty="0">
                <a:latin typeface="Times New Roman"/>
                <a:cs typeface="Times New Roman"/>
              </a:rPr>
              <a:t> </a:t>
            </a:r>
            <a:r>
              <a:rPr sz="2450" dirty="0">
                <a:latin typeface="Times New Roman"/>
                <a:cs typeface="Times New Roman"/>
              </a:rPr>
              <a:t>is</a:t>
            </a:r>
            <a:r>
              <a:rPr sz="2450" spc="15" dirty="0">
                <a:latin typeface="Times New Roman"/>
                <a:cs typeface="Times New Roman"/>
              </a:rPr>
              <a:t> </a:t>
            </a:r>
            <a:r>
              <a:rPr sz="2450" dirty="0">
                <a:latin typeface="Times New Roman"/>
                <a:cs typeface="Times New Roman"/>
              </a:rPr>
              <a:t>really</a:t>
            </a:r>
            <a:r>
              <a:rPr sz="2450" spc="15" dirty="0">
                <a:latin typeface="Times New Roman"/>
                <a:cs typeface="Times New Roman"/>
              </a:rPr>
              <a:t> </a:t>
            </a:r>
            <a:r>
              <a:rPr sz="2450" dirty="0">
                <a:latin typeface="Times New Roman"/>
                <a:cs typeface="Times New Roman"/>
              </a:rPr>
              <a:t>a</a:t>
            </a:r>
            <a:r>
              <a:rPr sz="2450" spc="15" dirty="0">
                <a:latin typeface="Times New Roman"/>
                <a:cs typeface="Times New Roman"/>
              </a:rPr>
              <a:t> </a:t>
            </a:r>
            <a:r>
              <a:rPr sz="2450" dirty="0">
                <a:latin typeface="Times New Roman"/>
                <a:cs typeface="Times New Roman"/>
              </a:rPr>
              <a:t>partial</a:t>
            </a:r>
            <a:r>
              <a:rPr sz="2450" spc="15" dirty="0">
                <a:latin typeface="Times New Roman"/>
                <a:cs typeface="Times New Roman"/>
              </a:rPr>
              <a:t> </a:t>
            </a:r>
            <a:r>
              <a:rPr sz="2450" spc="-10" dirty="0">
                <a:latin typeface="Times New Roman"/>
                <a:cs typeface="Times New Roman"/>
              </a:rPr>
              <a:t>derivative</a:t>
            </a:r>
            <a:r>
              <a:rPr sz="2450" spc="15" dirty="0">
                <a:latin typeface="Times New Roman"/>
                <a:cs typeface="Times New Roman"/>
              </a:rPr>
              <a:t> </a:t>
            </a:r>
            <a:r>
              <a:rPr sz="2450" dirty="0">
                <a:latin typeface="Times New Roman"/>
                <a:cs typeface="Times New Roman"/>
              </a:rPr>
              <a:t>in</a:t>
            </a:r>
            <a:r>
              <a:rPr sz="2450" spc="15" dirty="0">
                <a:latin typeface="Times New Roman"/>
                <a:cs typeface="Times New Roman"/>
              </a:rPr>
              <a:t> </a:t>
            </a:r>
            <a:r>
              <a:rPr sz="2450" spc="-20" dirty="0">
                <a:latin typeface="Times New Roman"/>
                <a:cs typeface="Times New Roman"/>
              </a:rPr>
              <a:t>which</a:t>
            </a:r>
            <a:r>
              <a:rPr sz="2450" spc="15" dirty="0">
                <a:latin typeface="Times New Roman"/>
                <a:cs typeface="Times New Roman"/>
              </a:rPr>
              <a:t> </a:t>
            </a:r>
            <a:r>
              <a:rPr sz="2450" dirty="0">
                <a:latin typeface="Times New Roman"/>
                <a:cs typeface="Times New Roman"/>
              </a:rPr>
              <a:t>the</a:t>
            </a:r>
            <a:r>
              <a:rPr sz="2450" spc="20" dirty="0">
                <a:latin typeface="Times New Roman"/>
                <a:cs typeface="Times New Roman"/>
              </a:rPr>
              <a:t> </a:t>
            </a:r>
            <a:r>
              <a:rPr sz="2450" dirty="0">
                <a:latin typeface="Times New Roman"/>
                <a:cs typeface="Times New Roman"/>
              </a:rPr>
              <a:t>particle’s</a:t>
            </a:r>
            <a:r>
              <a:rPr sz="2450" spc="15" dirty="0">
                <a:latin typeface="Times New Roman"/>
                <a:cs typeface="Times New Roman"/>
              </a:rPr>
              <a:t> </a:t>
            </a:r>
            <a:r>
              <a:rPr sz="2450" spc="-25" dirty="0">
                <a:latin typeface="Times New Roman"/>
                <a:cs typeface="Times New Roman"/>
              </a:rPr>
              <a:t>velocity</a:t>
            </a:r>
            <a:r>
              <a:rPr sz="2450" spc="15" dirty="0">
                <a:latin typeface="Times New Roman"/>
                <a:cs typeface="Times New Roman"/>
              </a:rPr>
              <a:t> </a:t>
            </a:r>
            <a:r>
              <a:rPr sz="2450" spc="-25" dirty="0">
                <a:latin typeface="Times New Roman"/>
                <a:cs typeface="Times New Roman"/>
              </a:rPr>
              <a:t>is </a:t>
            </a:r>
            <a:r>
              <a:rPr sz="2450" dirty="0">
                <a:latin typeface="Times New Roman"/>
                <a:cs typeface="Times New Roman"/>
              </a:rPr>
              <a:t>being</a:t>
            </a:r>
            <a:r>
              <a:rPr sz="2450" spc="95" dirty="0">
                <a:latin typeface="Times New Roman"/>
                <a:cs typeface="Times New Roman"/>
              </a:rPr>
              <a:t> </a:t>
            </a:r>
            <a:r>
              <a:rPr sz="2450" dirty="0">
                <a:latin typeface="Times New Roman"/>
                <a:cs typeface="Times New Roman"/>
              </a:rPr>
              <a:t>held</a:t>
            </a:r>
            <a:r>
              <a:rPr sz="2450" spc="100" dirty="0">
                <a:latin typeface="Times New Roman"/>
                <a:cs typeface="Times New Roman"/>
              </a:rPr>
              <a:t> </a:t>
            </a:r>
            <a:r>
              <a:rPr sz="2450" dirty="0">
                <a:latin typeface="Times New Roman"/>
                <a:cs typeface="Times New Roman"/>
              </a:rPr>
              <a:t>constant</a:t>
            </a:r>
            <a:r>
              <a:rPr sz="2450" spc="100" dirty="0">
                <a:latin typeface="Times New Roman"/>
                <a:cs typeface="Times New Roman"/>
              </a:rPr>
              <a:t> </a:t>
            </a:r>
            <a:r>
              <a:rPr sz="2450" dirty="0">
                <a:latin typeface="Times New Roman"/>
                <a:cs typeface="Times New Roman"/>
              </a:rPr>
              <a:t>while</a:t>
            </a:r>
            <a:r>
              <a:rPr sz="2450" spc="100" dirty="0">
                <a:latin typeface="Times New Roman"/>
                <a:cs typeface="Times New Roman"/>
              </a:rPr>
              <a:t> </a:t>
            </a:r>
            <a:r>
              <a:rPr sz="2450" dirty="0">
                <a:latin typeface="Times New Roman"/>
                <a:cs typeface="Times New Roman"/>
              </a:rPr>
              <a:t>its</a:t>
            </a:r>
            <a:r>
              <a:rPr sz="2450" spc="105" dirty="0">
                <a:latin typeface="Times New Roman"/>
                <a:cs typeface="Times New Roman"/>
              </a:rPr>
              <a:t> </a:t>
            </a:r>
            <a:r>
              <a:rPr sz="2450" dirty="0">
                <a:latin typeface="Times New Roman"/>
                <a:cs typeface="Times New Roman"/>
              </a:rPr>
              <a:t>mass</a:t>
            </a:r>
            <a:r>
              <a:rPr sz="2450" spc="100" dirty="0">
                <a:latin typeface="Times New Roman"/>
                <a:cs typeface="Times New Roman"/>
              </a:rPr>
              <a:t> </a:t>
            </a:r>
            <a:r>
              <a:rPr sz="2450" dirty="0">
                <a:latin typeface="Times New Roman"/>
                <a:cs typeface="Times New Roman"/>
              </a:rPr>
              <a:t>is</a:t>
            </a:r>
            <a:r>
              <a:rPr sz="2450" spc="105" dirty="0">
                <a:latin typeface="Times New Roman"/>
                <a:cs typeface="Times New Roman"/>
              </a:rPr>
              <a:t> </a:t>
            </a:r>
            <a:r>
              <a:rPr sz="2450" dirty="0">
                <a:latin typeface="Times New Roman"/>
                <a:cs typeface="Times New Roman"/>
              </a:rPr>
              <a:t>increased.</a:t>
            </a:r>
            <a:r>
              <a:rPr sz="2450" spc="475" dirty="0">
                <a:latin typeface="Times New Roman"/>
                <a:cs typeface="Times New Roman"/>
              </a:rPr>
              <a:t> </a:t>
            </a:r>
            <a:r>
              <a:rPr sz="2450" dirty="0">
                <a:latin typeface="Times New Roman"/>
                <a:cs typeface="Times New Roman"/>
              </a:rPr>
              <a:t>How</a:t>
            </a:r>
            <a:r>
              <a:rPr sz="2450" spc="100" dirty="0">
                <a:latin typeface="Times New Roman"/>
                <a:cs typeface="Times New Roman"/>
              </a:rPr>
              <a:t> </a:t>
            </a:r>
            <a:r>
              <a:rPr sz="2450" dirty="0">
                <a:latin typeface="Times New Roman"/>
                <a:cs typeface="Times New Roman"/>
              </a:rPr>
              <a:t>would</a:t>
            </a:r>
            <a:r>
              <a:rPr sz="2450" spc="105" dirty="0">
                <a:latin typeface="Times New Roman"/>
                <a:cs typeface="Times New Roman"/>
              </a:rPr>
              <a:t> </a:t>
            </a:r>
            <a:r>
              <a:rPr sz="2450" spc="95" dirty="0">
                <a:latin typeface="Times New Roman"/>
                <a:cs typeface="Times New Roman"/>
              </a:rPr>
              <a:t>that </a:t>
            </a:r>
            <a:r>
              <a:rPr sz="2450" spc="-10" dirty="0">
                <a:latin typeface="Times New Roman"/>
                <a:cs typeface="Times New Roman"/>
              </a:rPr>
              <a:t>affect</a:t>
            </a:r>
            <a:r>
              <a:rPr sz="2450" spc="40" dirty="0">
                <a:latin typeface="Times New Roman"/>
                <a:cs typeface="Times New Roman"/>
              </a:rPr>
              <a:t> </a:t>
            </a:r>
            <a:r>
              <a:rPr sz="2450" dirty="0">
                <a:latin typeface="Times New Roman"/>
                <a:cs typeface="Times New Roman"/>
              </a:rPr>
              <a:t>the</a:t>
            </a:r>
            <a:r>
              <a:rPr sz="2450" spc="45" dirty="0">
                <a:latin typeface="Times New Roman"/>
                <a:cs typeface="Times New Roman"/>
              </a:rPr>
              <a:t> </a:t>
            </a:r>
            <a:r>
              <a:rPr sz="2450" spc="-35" dirty="0">
                <a:latin typeface="Times New Roman"/>
                <a:cs typeface="Times New Roman"/>
              </a:rPr>
              <a:t>four-</a:t>
            </a:r>
            <a:r>
              <a:rPr sz="2450" dirty="0">
                <a:latin typeface="Times New Roman"/>
                <a:cs typeface="Times New Roman"/>
              </a:rPr>
              <a:t>momentum?</a:t>
            </a:r>
            <a:r>
              <a:rPr sz="2450" spc="295" dirty="0">
                <a:latin typeface="Times New Roman"/>
                <a:cs typeface="Times New Roman"/>
              </a:rPr>
              <a:t> </a:t>
            </a:r>
            <a:r>
              <a:rPr sz="2450" dirty="0">
                <a:latin typeface="Times New Roman"/>
                <a:cs typeface="Times New Roman"/>
              </a:rPr>
              <a:t>If</a:t>
            </a:r>
            <a:r>
              <a:rPr sz="2450" spc="45" dirty="0">
                <a:latin typeface="Times New Roman"/>
                <a:cs typeface="Times New Roman"/>
              </a:rPr>
              <a:t> </a:t>
            </a:r>
            <a:r>
              <a:rPr sz="2450" dirty="0">
                <a:latin typeface="Times New Roman"/>
                <a:cs typeface="Times New Roman"/>
              </a:rPr>
              <a:t>you</a:t>
            </a:r>
            <a:r>
              <a:rPr sz="2450" spc="45" dirty="0">
                <a:latin typeface="Times New Roman"/>
                <a:cs typeface="Times New Roman"/>
              </a:rPr>
              <a:t> </a:t>
            </a:r>
            <a:r>
              <a:rPr sz="2450" dirty="0">
                <a:latin typeface="Times New Roman"/>
                <a:cs typeface="Times New Roman"/>
              </a:rPr>
              <a:t>think</a:t>
            </a:r>
            <a:r>
              <a:rPr sz="2450" spc="50" dirty="0">
                <a:latin typeface="Times New Roman"/>
                <a:cs typeface="Times New Roman"/>
              </a:rPr>
              <a:t> </a:t>
            </a:r>
            <a:r>
              <a:rPr sz="2450" dirty="0">
                <a:latin typeface="Times New Roman"/>
                <a:cs typeface="Times New Roman"/>
              </a:rPr>
              <a:t>of</a:t>
            </a:r>
            <a:r>
              <a:rPr sz="2450" spc="40" dirty="0">
                <a:latin typeface="Times New Roman"/>
                <a:cs typeface="Times New Roman"/>
              </a:rPr>
              <a:t> </a:t>
            </a:r>
            <a:r>
              <a:rPr sz="2450" spc="65" dirty="0">
                <a:latin typeface="Times New Roman"/>
                <a:cs typeface="Times New Roman"/>
              </a:rPr>
              <a:t>it</a:t>
            </a:r>
            <a:r>
              <a:rPr sz="2450" spc="45" dirty="0">
                <a:latin typeface="Times New Roman"/>
                <a:cs typeface="Times New Roman"/>
              </a:rPr>
              <a:t> </a:t>
            </a:r>
            <a:r>
              <a:rPr sz="2450" dirty="0">
                <a:latin typeface="Times New Roman"/>
                <a:cs typeface="Times New Roman"/>
              </a:rPr>
              <a:t>as</a:t>
            </a:r>
            <a:r>
              <a:rPr sz="2450" spc="45" dirty="0">
                <a:latin typeface="Times New Roman"/>
                <a:cs typeface="Times New Roman"/>
              </a:rPr>
              <a:t> </a:t>
            </a:r>
            <a:r>
              <a:rPr sz="2450" dirty="0">
                <a:latin typeface="Times New Roman"/>
                <a:cs typeface="Times New Roman"/>
              </a:rPr>
              <a:t>a</a:t>
            </a:r>
            <a:r>
              <a:rPr sz="2450" spc="45" dirty="0">
                <a:latin typeface="Times New Roman"/>
                <a:cs typeface="Times New Roman"/>
              </a:rPr>
              <a:t> </a:t>
            </a:r>
            <a:r>
              <a:rPr sz="2450" dirty="0">
                <a:latin typeface="Times New Roman"/>
                <a:cs typeface="Times New Roman"/>
              </a:rPr>
              <a:t>comparison</a:t>
            </a:r>
            <a:r>
              <a:rPr sz="2450" spc="45" dirty="0">
                <a:latin typeface="Times New Roman"/>
                <a:cs typeface="Times New Roman"/>
              </a:rPr>
              <a:t> </a:t>
            </a:r>
            <a:r>
              <a:rPr sz="2450" spc="-25" dirty="0">
                <a:latin typeface="Times New Roman"/>
                <a:cs typeface="Times New Roman"/>
              </a:rPr>
              <a:t>be- </a:t>
            </a:r>
            <a:r>
              <a:rPr sz="2450" dirty="0">
                <a:latin typeface="Times New Roman"/>
                <a:cs typeface="Times New Roman"/>
              </a:rPr>
              <a:t>tween</a:t>
            </a:r>
            <a:r>
              <a:rPr sz="2450" spc="-10" dirty="0">
                <a:latin typeface="Times New Roman"/>
                <a:cs typeface="Times New Roman"/>
              </a:rPr>
              <a:t> </a:t>
            </a:r>
            <a:r>
              <a:rPr sz="2450" dirty="0">
                <a:latin typeface="Times New Roman"/>
                <a:cs typeface="Times New Roman"/>
              </a:rPr>
              <a:t>two</a:t>
            </a:r>
            <a:r>
              <a:rPr sz="2450" spc="-10" dirty="0">
                <a:latin typeface="Times New Roman"/>
                <a:cs typeface="Times New Roman"/>
              </a:rPr>
              <a:t> different </a:t>
            </a:r>
            <a:r>
              <a:rPr sz="2450" dirty="0">
                <a:latin typeface="Times New Roman"/>
                <a:cs typeface="Times New Roman"/>
              </a:rPr>
              <a:t>particles</a:t>
            </a:r>
            <a:r>
              <a:rPr sz="2450" spc="-10" dirty="0">
                <a:latin typeface="Times New Roman"/>
                <a:cs typeface="Times New Roman"/>
              </a:rPr>
              <a:t> </a:t>
            </a:r>
            <a:r>
              <a:rPr sz="2450" dirty="0">
                <a:latin typeface="Times New Roman"/>
                <a:cs typeface="Times New Roman"/>
              </a:rPr>
              <a:t>with</a:t>
            </a:r>
            <a:r>
              <a:rPr sz="2450" spc="-5" dirty="0">
                <a:latin typeface="Times New Roman"/>
                <a:cs typeface="Times New Roman"/>
              </a:rPr>
              <a:t> </a:t>
            </a:r>
            <a:r>
              <a:rPr sz="2450" dirty="0">
                <a:latin typeface="Times New Roman"/>
                <a:cs typeface="Times New Roman"/>
              </a:rPr>
              <a:t>identical</a:t>
            </a:r>
            <a:r>
              <a:rPr sz="2450" spc="-10" dirty="0">
                <a:latin typeface="Times New Roman"/>
                <a:cs typeface="Times New Roman"/>
              </a:rPr>
              <a:t> </a:t>
            </a:r>
            <a:r>
              <a:rPr sz="2450" spc="-25" dirty="0">
                <a:latin typeface="Times New Roman"/>
                <a:cs typeface="Times New Roman"/>
              </a:rPr>
              <a:t>velocities</a:t>
            </a:r>
            <a:r>
              <a:rPr sz="2450" spc="-5" dirty="0">
                <a:latin typeface="Times New Roman"/>
                <a:cs typeface="Times New Roman"/>
              </a:rPr>
              <a:t> </a:t>
            </a:r>
            <a:r>
              <a:rPr sz="2450" dirty="0">
                <a:latin typeface="Times New Roman"/>
                <a:cs typeface="Times New Roman"/>
              </a:rPr>
              <a:t>and</a:t>
            </a:r>
            <a:r>
              <a:rPr sz="2450" spc="-10" dirty="0">
                <a:latin typeface="Times New Roman"/>
                <a:cs typeface="Times New Roman"/>
              </a:rPr>
              <a:t> different </a:t>
            </a:r>
            <a:r>
              <a:rPr sz="2450" dirty="0">
                <a:latin typeface="Times New Roman"/>
                <a:cs typeface="Times New Roman"/>
              </a:rPr>
              <a:t>masses,</a:t>
            </a:r>
            <a:r>
              <a:rPr sz="2450" spc="385" dirty="0">
                <a:latin typeface="Times New Roman"/>
                <a:cs typeface="Times New Roman"/>
              </a:rPr>
              <a:t> </a:t>
            </a:r>
            <a:r>
              <a:rPr sz="2450" dirty="0">
                <a:latin typeface="Times New Roman"/>
                <a:cs typeface="Times New Roman"/>
              </a:rPr>
              <a:t>then</a:t>
            </a:r>
            <a:r>
              <a:rPr sz="2450" spc="335" dirty="0">
                <a:latin typeface="Times New Roman"/>
                <a:cs typeface="Times New Roman"/>
              </a:rPr>
              <a:t> </a:t>
            </a:r>
            <a:r>
              <a:rPr sz="2450" dirty="0">
                <a:latin typeface="Times New Roman"/>
                <a:cs typeface="Times New Roman"/>
              </a:rPr>
              <a:t>you</a:t>
            </a:r>
            <a:r>
              <a:rPr sz="2450" spc="340" dirty="0">
                <a:latin typeface="Times New Roman"/>
                <a:cs typeface="Times New Roman"/>
              </a:rPr>
              <a:t> </a:t>
            </a:r>
            <a:r>
              <a:rPr sz="2450" dirty="0">
                <a:latin typeface="Times New Roman"/>
                <a:cs typeface="Times New Roman"/>
              </a:rPr>
              <a:t>can</a:t>
            </a:r>
            <a:r>
              <a:rPr sz="2450" spc="335" dirty="0">
                <a:latin typeface="Times New Roman"/>
                <a:cs typeface="Times New Roman"/>
              </a:rPr>
              <a:t> </a:t>
            </a:r>
            <a:r>
              <a:rPr sz="2450" dirty="0">
                <a:latin typeface="Times New Roman"/>
                <a:cs typeface="Times New Roman"/>
              </a:rPr>
              <a:t>see</a:t>
            </a:r>
            <a:r>
              <a:rPr sz="2450" spc="335" dirty="0">
                <a:latin typeface="Times New Roman"/>
                <a:cs typeface="Times New Roman"/>
              </a:rPr>
              <a:t> </a:t>
            </a:r>
            <a:r>
              <a:rPr sz="2450" spc="114" dirty="0">
                <a:latin typeface="Times New Roman"/>
                <a:cs typeface="Times New Roman"/>
              </a:rPr>
              <a:t>that</a:t>
            </a:r>
            <a:r>
              <a:rPr sz="2450" spc="330" dirty="0">
                <a:latin typeface="Times New Roman"/>
                <a:cs typeface="Times New Roman"/>
              </a:rPr>
              <a:t> </a:t>
            </a:r>
            <a:r>
              <a:rPr sz="2450" dirty="0">
                <a:latin typeface="Times New Roman"/>
                <a:cs typeface="Times New Roman"/>
              </a:rPr>
              <a:t>each</a:t>
            </a:r>
            <a:r>
              <a:rPr sz="2450" spc="335" dirty="0">
                <a:latin typeface="Times New Roman"/>
                <a:cs typeface="Times New Roman"/>
              </a:rPr>
              <a:t> </a:t>
            </a:r>
            <a:r>
              <a:rPr sz="2450" dirty="0">
                <a:latin typeface="Times New Roman"/>
                <a:cs typeface="Times New Roman"/>
              </a:rPr>
              <a:t>one</a:t>
            </a:r>
            <a:r>
              <a:rPr sz="2450" spc="335" dirty="0">
                <a:latin typeface="Times New Roman"/>
                <a:cs typeface="Times New Roman"/>
              </a:rPr>
              <a:t> </a:t>
            </a:r>
            <a:r>
              <a:rPr sz="2450" dirty="0">
                <a:latin typeface="Times New Roman"/>
                <a:cs typeface="Times New Roman"/>
              </a:rPr>
              <a:t>has</a:t>
            </a:r>
            <a:r>
              <a:rPr sz="2450" spc="335" dirty="0">
                <a:latin typeface="Times New Roman"/>
                <a:cs typeface="Times New Roman"/>
              </a:rPr>
              <a:t> </a:t>
            </a:r>
            <a:r>
              <a:rPr sz="2450" dirty="0">
                <a:latin typeface="Times New Roman"/>
                <a:cs typeface="Times New Roman"/>
              </a:rPr>
              <a:t>a</a:t>
            </a:r>
            <a:r>
              <a:rPr sz="2450" spc="335" dirty="0">
                <a:latin typeface="Times New Roman"/>
                <a:cs typeface="Times New Roman"/>
              </a:rPr>
              <a:t> </a:t>
            </a:r>
            <a:r>
              <a:rPr sz="2450" spc="-35" dirty="0">
                <a:latin typeface="Times New Roman"/>
                <a:cs typeface="Times New Roman"/>
              </a:rPr>
              <a:t>four-</a:t>
            </a:r>
            <a:r>
              <a:rPr sz="2450" spc="-10" dirty="0">
                <a:latin typeface="Times New Roman"/>
                <a:cs typeface="Times New Roman"/>
              </a:rPr>
              <a:t>momentum, </a:t>
            </a:r>
            <a:r>
              <a:rPr sz="2450" dirty="0">
                <a:latin typeface="Times New Roman"/>
                <a:cs typeface="Times New Roman"/>
              </a:rPr>
              <a:t>so</a:t>
            </a:r>
            <a:r>
              <a:rPr sz="2450" spc="100" dirty="0">
                <a:latin typeface="Times New Roman"/>
                <a:cs typeface="Times New Roman"/>
              </a:rPr>
              <a:t> </a:t>
            </a:r>
            <a:r>
              <a:rPr sz="2450" dirty="0">
                <a:latin typeface="Times New Roman"/>
                <a:cs typeface="Times New Roman"/>
              </a:rPr>
              <a:t>the</a:t>
            </a:r>
            <a:r>
              <a:rPr sz="2450" spc="110" dirty="0">
                <a:latin typeface="Times New Roman"/>
                <a:cs typeface="Times New Roman"/>
              </a:rPr>
              <a:t> </a:t>
            </a:r>
            <a:r>
              <a:rPr sz="2450" spc="-30" dirty="0">
                <a:latin typeface="Times New Roman"/>
                <a:cs typeface="Times New Roman"/>
              </a:rPr>
              <a:t>difference</a:t>
            </a:r>
            <a:r>
              <a:rPr sz="2450" spc="110" dirty="0">
                <a:latin typeface="Times New Roman"/>
                <a:cs typeface="Times New Roman"/>
              </a:rPr>
              <a:t> </a:t>
            </a:r>
            <a:r>
              <a:rPr sz="2450" b="1" spc="50" dirty="0">
                <a:latin typeface="Georgia"/>
                <a:cs typeface="Georgia"/>
              </a:rPr>
              <a:t>dP</a:t>
            </a:r>
            <a:r>
              <a:rPr sz="2450" b="1" spc="100" dirty="0">
                <a:latin typeface="Georgia"/>
                <a:cs typeface="Georgia"/>
              </a:rPr>
              <a:t> </a:t>
            </a:r>
            <a:r>
              <a:rPr sz="2450" dirty="0">
                <a:latin typeface="Times New Roman"/>
                <a:cs typeface="Times New Roman"/>
              </a:rPr>
              <a:t>is</a:t>
            </a:r>
            <a:r>
              <a:rPr sz="2450" spc="110" dirty="0">
                <a:latin typeface="Times New Roman"/>
                <a:cs typeface="Times New Roman"/>
              </a:rPr>
              <a:t> </a:t>
            </a:r>
            <a:r>
              <a:rPr sz="2450" dirty="0">
                <a:latin typeface="Times New Roman"/>
                <a:cs typeface="Times New Roman"/>
              </a:rPr>
              <a:t>also</a:t>
            </a:r>
            <a:r>
              <a:rPr sz="2450" spc="110" dirty="0">
                <a:latin typeface="Times New Roman"/>
                <a:cs typeface="Times New Roman"/>
              </a:rPr>
              <a:t> </a:t>
            </a:r>
            <a:r>
              <a:rPr sz="2450" dirty="0">
                <a:latin typeface="Times New Roman"/>
                <a:cs typeface="Times New Roman"/>
              </a:rPr>
              <a:t>a</a:t>
            </a:r>
            <a:r>
              <a:rPr sz="2450" spc="110" dirty="0">
                <a:latin typeface="Times New Roman"/>
                <a:cs typeface="Times New Roman"/>
              </a:rPr>
              <a:t> </a:t>
            </a:r>
            <a:r>
              <a:rPr sz="2450" spc="-45" dirty="0">
                <a:latin typeface="Times New Roman"/>
                <a:cs typeface="Times New Roman"/>
              </a:rPr>
              <a:t>four-</a:t>
            </a:r>
            <a:r>
              <a:rPr sz="2450" dirty="0">
                <a:latin typeface="Times New Roman"/>
                <a:cs typeface="Times New Roman"/>
              </a:rPr>
              <a:t>vector.</a:t>
            </a:r>
            <a:r>
              <a:rPr sz="2450" spc="470" dirty="0">
                <a:latin typeface="Times New Roman"/>
                <a:cs typeface="Times New Roman"/>
              </a:rPr>
              <a:t> </a:t>
            </a:r>
            <a:r>
              <a:rPr sz="2450" dirty="0">
                <a:latin typeface="Times New Roman"/>
                <a:cs typeface="Times New Roman"/>
              </a:rPr>
              <a:t>Since</a:t>
            </a:r>
            <a:r>
              <a:rPr sz="2450" spc="110" dirty="0">
                <a:latin typeface="Times New Roman"/>
                <a:cs typeface="Times New Roman"/>
              </a:rPr>
              <a:t> </a:t>
            </a:r>
            <a:r>
              <a:rPr sz="2450" dirty="0">
                <a:latin typeface="Times New Roman"/>
                <a:cs typeface="Times New Roman"/>
              </a:rPr>
              <a:t>their</a:t>
            </a:r>
            <a:r>
              <a:rPr sz="2450" spc="110" dirty="0">
                <a:latin typeface="Times New Roman"/>
                <a:cs typeface="Times New Roman"/>
              </a:rPr>
              <a:t> </a:t>
            </a:r>
            <a:r>
              <a:rPr sz="2450" dirty="0">
                <a:latin typeface="Times New Roman"/>
                <a:cs typeface="Times New Roman"/>
              </a:rPr>
              <a:t>masses</a:t>
            </a:r>
            <a:r>
              <a:rPr sz="2450" spc="114" dirty="0">
                <a:latin typeface="Times New Roman"/>
                <a:cs typeface="Times New Roman"/>
              </a:rPr>
              <a:t> </a:t>
            </a:r>
            <a:r>
              <a:rPr sz="2450" spc="-25" dirty="0">
                <a:latin typeface="Times New Roman"/>
                <a:cs typeface="Times New Roman"/>
              </a:rPr>
              <a:t>are </a:t>
            </a:r>
            <a:r>
              <a:rPr sz="2450" dirty="0">
                <a:latin typeface="Times New Roman"/>
                <a:cs typeface="Times New Roman"/>
              </a:rPr>
              <a:t>scalar</a:t>
            </a:r>
            <a:r>
              <a:rPr sz="2450" spc="50" dirty="0">
                <a:latin typeface="Times New Roman"/>
                <a:cs typeface="Times New Roman"/>
              </a:rPr>
              <a:t> </a:t>
            </a:r>
            <a:r>
              <a:rPr sz="2450" spc="-20" dirty="0">
                <a:latin typeface="Times New Roman"/>
                <a:cs typeface="Times New Roman"/>
              </a:rPr>
              <a:t>everyone</a:t>
            </a:r>
            <a:r>
              <a:rPr sz="2450" spc="60" dirty="0">
                <a:latin typeface="Times New Roman"/>
                <a:cs typeface="Times New Roman"/>
              </a:rPr>
              <a:t> </a:t>
            </a:r>
            <a:r>
              <a:rPr sz="2450" dirty="0">
                <a:latin typeface="Times New Roman"/>
                <a:cs typeface="Times New Roman"/>
              </a:rPr>
              <a:t>will</a:t>
            </a:r>
            <a:r>
              <a:rPr sz="2450" spc="65" dirty="0">
                <a:latin typeface="Times New Roman"/>
                <a:cs typeface="Times New Roman"/>
              </a:rPr>
              <a:t> </a:t>
            </a:r>
            <a:r>
              <a:rPr sz="2450" dirty="0">
                <a:latin typeface="Times New Roman"/>
                <a:cs typeface="Times New Roman"/>
              </a:rPr>
              <a:t>agree</a:t>
            </a:r>
            <a:r>
              <a:rPr sz="2450" spc="60" dirty="0">
                <a:latin typeface="Times New Roman"/>
                <a:cs typeface="Times New Roman"/>
              </a:rPr>
              <a:t> </a:t>
            </a:r>
            <a:r>
              <a:rPr sz="2450" dirty="0">
                <a:latin typeface="Times New Roman"/>
                <a:cs typeface="Times New Roman"/>
              </a:rPr>
              <a:t>on</a:t>
            </a:r>
            <a:r>
              <a:rPr sz="2450" spc="65" dirty="0">
                <a:latin typeface="Times New Roman"/>
                <a:cs typeface="Times New Roman"/>
              </a:rPr>
              <a:t> </a:t>
            </a:r>
            <a:r>
              <a:rPr sz="2450" dirty="0">
                <a:latin typeface="Times New Roman"/>
                <a:cs typeface="Times New Roman"/>
              </a:rPr>
              <a:t>the</a:t>
            </a:r>
            <a:r>
              <a:rPr sz="2450" spc="60" dirty="0">
                <a:latin typeface="Times New Roman"/>
                <a:cs typeface="Times New Roman"/>
              </a:rPr>
              <a:t> </a:t>
            </a:r>
            <a:r>
              <a:rPr sz="2450" spc="-35" dirty="0">
                <a:latin typeface="Times New Roman"/>
                <a:cs typeface="Times New Roman"/>
              </a:rPr>
              <a:t>difference</a:t>
            </a:r>
            <a:r>
              <a:rPr sz="2450" spc="60" dirty="0">
                <a:latin typeface="Times New Roman"/>
                <a:cs typeface="Times New Roman"/>
              </a:rPr>
              <a:t> </a:t>
            </a:r>
            <a:r>
              <a:rPr sz="2450" spc="120" dirty="0">
                <a:latin typeface="Times New Roman"/>
                <a:cs typeface="Times New Roman"/>
              </a:rPr>
              <a:t>∆</a:t>
            </a:r>
            <a:r>
              <a:rPr sz="2450" b="0" i="1" spc="120" dirty="0">
                <a:latin typeface="Bookman Old Style"/>
                <a:cs typeface="Bookman Old Style"/>
              </a:rPr>
              <a:t>m</a:t>
            </a:r>
            <a:r>
              <a:rPr sz="2450" spc="120" dirty="0">
                <a:latin typeface="Times New Roman"/>
                <a:cs typeface="Times New Roman"/>
              </a:rPr>
              <a:t>.</a:t>
            </a:r>
            <a:r>
              <a:rPr sz="2450" spc="365" dirty="0">
                <a:latin typeface="Times New Roman"/>
                <a:cs typeface="Times New Roman"/>
              </a:rPr>
              <a:t> </a:t>
            </a:r>
            <a:r>
              <a:rPr sz="2450" dirty="0">
                <a:latin typeface="Times New Roman"/>
                <a:cs typeface="Times New Roman"/>
              </a:rPr>
              <a:t>So</a:t>
            </a:r>
            <a:r>
              <a:rPr sz="2450" spc="65" dirty="0">
                <a:latin typeface="Times New Roman"/>
                <a:cs typeface="Times New Roman"/>
              </a:rPr>
              <a:t> </a:t>
            </a:r>
            <a:r>
              <a:rPr sz="2450" b="1" spc="-70" dirty="0">
                <a:latin typeface="Georgia"/>
                <a:cs typeface="Georgia"/>
              </a:rPr>
              <a:t>dP</a:t>
            </a:r>
            <a:r>
              <a:rPr sz="2450" b="0" i="1" spc="-70" dirty="0">
                <a:latin typeface="Bookman Old Style"/>
                <a:cs typeface="Bookman Old Style"/>
              </a:rPr>
              <a:t>/dm</a:t>
            </a:r>
            <a:r>
              <a:rPr sz="2450" b="0" i="1" spc="-65" dirty="0">
                <a:latin typeface="Bookman Old Style"/>
                <a:cs typeface="Bookman Old Style"/>
              </a:rPr>
              <a:t> </a:t>
            </a:r>
            <a:r>
              <a:rPr sz="2450" dirty="0">
                <a:latin typeface="Times New Roman"/>
                <a:cs typeface="Times New Roman"/>
              </a:rPr>
              <a:t>is</a:t>
            </a:r>
            <a:r>
              <a:rPr sz="2450" spc="65" dirty="0">
                <a:latin typeface="Times New Roman"/>
                <a:cs typeface="Times New Roman"/>
              </a:rPr>
              <a:t> </a:t>
            </a:r>
            <a:r>
              <a:rPr sz="2450" spc="-50" dirty="0">
                <a:latin typeface="Times New Roman"/>
                <a:cs typeface="Times New Roman"/>
              </a:rPr>
              <a:t>a </a:t>
            </a:r>
            <a:r>
              <a:rPr sz="2450" spc="-45" dirty="0">
                <a:latin typeface="Times New Roman"/>
                <a:cs typeface="Times New Roman"/>
              </a:rPr>
              <a:t>four-</a:t>
            </a:r>
            <a:r>
              <a:rPr sz="2450" dirty="0">
                <a:latin typeface="Times New Roman"/>
                <a:cs typeface="Times New Roman"/>
              </a:rPr>
              <a:t>vector</a:t>
            </a:r>
            <a:r>
              <a:rPr sz="2450" spc="95" dirty="0">
                <a:latin typeface="Times New Roman"/>
                <a:cs typeface="Times New Roman"/>
              </a:rPr>
              <a:t> </a:t>
            </a:r>
            <a:r>
              <a:rPr sz="2450" dirty="0">
                <a:latin typeface="Times New Roman"/>
                <a:cs typeface="Times New Roman"/>
              </a:rPr>
              <a:t>divided</a:t>
            </a:r>
            <a:r>
              <a:rPr sz="2450" spc="95" dirty="0">
                <a:latin typeface="Times New Roman"/>
                <a:cs typeface="Times New Roman"/>
              </a:rPr>
              <a:t> </a:t>
            </a:r>
            <a:r>
              <a:rPr sz="2450" dirty="0">
                <a:latin typeface="Times New Roman"/>
                <a:cs typeface="Times New Roman"/>
              </a:rPr>
              <a:t>by</a:t>
            </a:r>
            <a:r>
              <a:rPr sz="2450" spc="100" dirty="0">
                <a:latin typeface="Times New Roman"/>
                <a:cs typeface="Times New Roman"/>
              </a:rPr>
              <a:t> </a:t>
            </a:r>
            <a:r>
              <a:rPr sz="2450" dirty="0">
                <a:latin typeface="Times New Roman"/>
                <a:cs typeface="Times New Roman"/>
              </a:rPr>
              <a:t>a</a:t>
            </a:r>
            <a:r>
              <a:rPr sz="2450" spc="95" dirty="0">
                <a:latin typeface="Times New Roman"/>
                <a:cs typeface="Times New Roman"/>
              </a:rPr>
              <a:t> </a:t>
            </a:r>
            <a:r>
              <a:rPr sz="2450" dirty="0">
                <a:latin typeface="Times New Roman"/>
                <a:cs typeface="Times New Roman"/>
              </a:rPr>
              <a:t>scalar,</a:t>
            </a:r>
            <a:r>
              <a:rPr sz="2450" spc="95" dirty="0">
                <a:latin typeface="Times New Roman"/>
                <a:cs typeface="Times New Roman"/>
              </a:rPr>
              <a:t> </a:t>
            </a:r>
            <a:r>
              <a:rPr sz="2450" dirty="0">
                <a:latin typeface="Times New Roman"/>
                <a:cs typeface="Times New Roman"/>
              </a:rPr>
              <a:t>and</a:t>
            </a:r>
            <a:r>
              <a:rPr sz="2450" spc="95" dirty="0">
                <a:latin typeface="Times New Roman"/>
                <a:cs typeface="Times New Roman"/>
              </a:rPr>
              <a:t> </a:t>
            </a:r>
            <a:r>
              <a:rPr sz="2450" dirty="0">
                <a:latin typeface="Times New Roman"/>
                <a:cs typeface="Times New Roman"/>
              </a:rPr>
              <a:t>therefore</a:t>
            </a:r>
            <a:r>
              <a:rPr sz="2450" spc="95" dirty="0">
                <a:latin typeface="Times New Roman"/>
                <a:cs typeface="Times New Roman"/>
              </a:rPr>
              <a:t> </a:t>
            </a:r>
            <a:r>
              <a:rPr sz="2450" dirty="0">
                <a:latin typeface="Times New Roman"/>
                <a:cs typeface="Times New Roman"/>
              </a:rPr>
              <a:t>a</a:t>
            </a:r>
            <a:r>
              <a:rPr sz="2450" spc="95" dirty="0">
                <a:latin typeface="Times New Roman"/>
                <a:cs typeface="Times New Roman"/>
              </a:rPr>
              <a:t> </a:t>
            </a:r>
            <a:r>
              <a:rPr sz="2450" spc="-45" dirty="0">
                <a:latin typeface="Times New Roman"/>
                <a:cs typeface="Times New Roman"/>
              </a:rPr>
              <a:t>four-</a:t>
            </a:r>
            <a:r>
              <a:rPr sz="2450" spc="-10" dirty="0">
                <a:latin typeface="Times New Roman"/>
                <a:cs typeface="Times New Roman"/>
              </a:rPr>
              <a:t>vector.</a:t>
            </a:r>
            <a:endParaRPr sz="2450">
              <a:latin typeface="Times New Roman"/>
              <a:cs typeface="Times New Roman"/>
            </a:endParaRPr>
          </a:p>
          <a:p>
            <a:pPr marL="23495" marR="5715" algn="just">
              <a:lnSpc>
                <a:spcPct val="101699"/>
              </a:lnSpc>
              <a:spcBef>
                <a:spcPts val="595"/>
              </a:spcBef>
            </a:pPr>
            <a:r>
              <a:rPr sz="2450" dirty="0">
                <a:latin typeface="Times New Roman"/>
                <a:cs typeface="Times New Roman"/>
              </a:rPr>
              <a:t>There’s</a:t>
            </a:r>
            <a:r>
              <a:rPr sz="2450" spc="250" dirty="0">
                <a:latin typeface="Times New Roman"/>
                <a:cs typeface="Times New Roman"/>
              </a:rPr>
              <a:t> </a:t>
            </a:r>
            <a:r>
              <a:rPr sz="2450" dirty="0">
                <a:latin typeface="Times New Roman"/>
                <a:cs typeface="Times New Roman"/>
              </a:rPr>
              <a:t>also</a:t>
            </a:r>
            <a:r>
              <a:rPr sz="2450" spc="265" dirty="0">
                <a:latin typeface="Times New Roman"/>
                <a:cs typeface="Times New Roman"/>
              </a:rPr>
              <a:t> </a:t>
            </a:r>
            <a:r>
              <a:rPr sz="2450" dirty="0">
                <a:latin typeface="Times New Roman"/>
                <a:cs typeface="Times New Roman"/>
              </a:rPr>
              <a:t>a</a:t>
            </a:r>
            <a:r>
              <a:rPr sz="2450" spc="260" dirty="0">
                <a:latin typeface="Times New Roman"/>
                <a:cs typeface="Times New Roman"/>
              </a:rPr>
              <a:t> </a:t>
            </a:r>
            <a:r>
              <a:rPr sz="2450" dirty="0">
                <a:latin typeface="Times New Roman"/>
                <a:cs typeface="Times New Roman"/>
              </a:rPr>
              <a:t>much</a:t>
            </a:r>
            <a:r>
              <a:rPr sz="2450" spc="260" dirty="0">
                <a:latin typeface="Times New Roman"/>
                <a:cs typeface="Times New Roman"/>
              </a:rPr>
              <a:t> </a:t>
            </a:r>
            <a:r>
              <a:rPr sz="2450" dirty="0">
                <a:latin typeface="Times New Roman"/>
                <a:cs typeface="Times New Roman"/>
              </a:rPr>
              <a:t>simpler</a:t>
            </a:r>
            <a:r>
              <a:rPr sz="2450" spc="260" dirty="0">
                <a:latin typeface="Times New Roman"/>
                <a:cs typeface="Times New Roman"/>
              </a:rPr>
              <a:t> </a:t>
            </a:r>
            <a:r>
              <a:rPr sz="2450" dirty="0">
                <a:latin typeface="Times New Roman"/>
                <a:cs typeface="Times New Roman"/>
              </a:rPr>
              <a:t>answer</a:t>
            </a:r>
            <a:r>
              <a:rPr sz="2450" spc="265" dirty="0">
                <a:latin typeface="Times New Roman"/>
                <a:cs typeface="Times New Roman"/>
              </a:rPr>
              <a:t> </a:t>
            </a:r>
            <a:r>
              <a:rPr sz="2450" spc="114" dirty="0">
                <a:latin typeface="Times New Roman"/>
                <a:cs typeface="Times New Roman"/>
              </a:rPr>
              <a:t>that</a:t>
            </a:r>
            <a:r>
              <a:rPr sz="2450" spc="260" dirty="0">
                <a:latin typeface="Times New Roman"/>
                <a:cs typeface="Times New Roman"/>
              </a:rPr>
              <a:t> </a:t>
            </a:r>
            <a:r>
              <a:rPr sz="2450" dirty="0">
                <a:latin typeface="Times New Roman"/>
                <a:cs typeface="Times New Roman"/>
              </a:rPr>
              <a:t>doesn’t</a:t>
            </a:r>
            <a:r>
              <a:rPr sz="2450" spc="260" dirty="0">
                <a:latin typeface="Times New Roman"/>
                <a:cs typeface="Times New Roman"/>
              </a:rPr>
              <a:t> </a:t>
            </a:r>
            <a:r>
              <a:rPr sz="2450" dirty="0">
                <a:latin typeface="Times New Roman"/>
                <a:cs typeface="Times New Roman"/>
              </a:rPr>
              <a:t>really</a:t>
            </a:r>
            <a:r>
              <a:rPr sz="2450" spc="260" dirty="0">
                <a:latin typeface="Times New Roman"/>
                <a:cs typeface="Times New Roman"/>
              </a:rPr>
              <a:t> </a:t>
            </a:r>
            <a:r>
              <a:rPr sz="2450" dirty="0">
                <a:latin typeface="Times New Roman"/>
                <a:cs typeface="Times New Roman"/>
              </a:rPr>
              <a:t>have</a:t>
            </a:r>
            <a:r>
              <a:rPr sz="2450" spc="265" dirty="0">
                <a:latin typeface="Times New Roman"/>
                <a:cs typeface="Times New Roman"/>
              </a:rPr>
              <a:t> </a:t>
            </a:r>
            <a:r>
              <a:rPr sz="2450" spc="-25" dirty="0">
                <a:latin typeface="Times New Roman"/>
                <a:cs typeface="Times New Roman"/>
              </a:rPr>
              <a:t>as </a:t>
            </a:r>
            <a:r>
              <a:rPr sz="2450" dirty="0">
                <a:latin typeface="Times New Roman"/>
                <a:cs typeface="Times New Roman"/>
              </a:rPr>
              <a:t>much</a:t>
            </a:r>
            <a:r>
              <a:rPr sz="2450" spc="220" dirty="0">
                <a:latin typeface="Times New Roman"/>
                <a:cs typeface="Times New Roman"/>
              </a:rPr>
              <a:t> </a:t>
            </a:r>
            <a:r>
              <a:rPr sz="2450" dirty="0">
                <a:latin typeface="Times New Roman"/>
                <a:cs typeface="Times New Roman"/>
              </a:rPr>
              <a:t>to</a:t>
            </a:r>
            <a:r>
              <a:rPr sz="2450" spc="240" dirty="0">
                <a:latin typeface="Times New Roman"/>
                <a:cs typeface="Times New Roman"/>
              </a:rPr>
              <a:t> </a:t>
            </a:r>
            <a:r>
              <a:rPr sz="2450" dirty="0">
                <a:latin typeface="Times New Roman"/>
                <a:cs typeface="Times New Roman"/>
              </a:rPr>
              <a:t>do</a:t>
            </a:r>
            <a:r>
              <a:rPr sz="2450" spc="235" dirty="0">
                <a:latin typeface="Times New Roman"/>
                <a:cs typeface="Times New Roman"/>
              </a:rPr>
              <a:t> </a:t>
            </a:r>
            <a:r>
              <a:rPr sz="2450" dirty="0">
                <a:latin typeface="Times New Roman"/>
                <a:cs typeface="Times New Roman"/>
              </a:rPr>
              <a:t>with</a:t>
            </a:r>
            <a:r>
              <a:rPr sz="2450" spc="235" dirty="0">
                <a:latin typeface="Times New Roman"/>
                <a:cs typeface="Times New Roman"/>
              </a:rPr>
              <a:t> </a:t>
            </a:r>
            <a:r>
              <a:rPr sz="2450" dirty="0">
                <a:latin typeface="Times New Roman"/>
                <a:cs typeface="Times New Roman"/>
              </a:rPr>
              <a:t>the</a:t>
            </a:r>
            <a:r>
              <a:rPr sz="2450" spc="235" dirty="0">
                <a:latin typeface="Times New Roman"/>
                <a:cs typeface="Times New Roman"/>
              </a:rPr>
              <a:t> </a:t>
            </a:r>
            <a:r>
              <a:rPr sz="2450" dirty="0">
                <a:latin typeface="Times New Roman"/>
                <a:cs typeface="Times New Roman"/>
              </a:rPr>
              <a:t>properties</a:t>
            </a:r>
            <a:r>
              <a:rPr sz="2450" spc="235" dirty="0">
                <a:latin typeface="Times New Roman"/>
                <a:cs typeface="Times New Roman"/>
              </a:rPr>
              <a:t> </a:t>
            </a:r>
            <a:r>
              <a:rPr sz="2450" dirty="0">
                <a:latin typeface="Times New Roman"/>
                <a:cs typeface="Times New Roman"/>
              </a:rPr>
              <a:t>of</a:t>
            </a:r>
            <a:r>
              <a:rPr sz="2450" spc="235" dirty="0">
                <a:latin typeface="Times New Roman"/>
                <a:cs typeface="Times New Roman"/>
              </a:rPr>
              <a:t> </a:t>
            </a:r>
            <a:r>
              <a:rPr sz="2450" spc="-45" dirty="0">
                <a:latin typeface="Times New Roman"/>
                <a:cs typeface="Times New Roman"/>
              </a:rPr>
              <a:t>four-</a:t>
            </a:r>
            <a:r>
              <a:rPr sz="2450" dirty="0">
                <a:latin typeface="Times New Roman"/>
                <a:cs typeface="Times New Roman"/>
              </a:rPr>
              <a:t>vectors.</a:t>
            </a:r>
            <a:r>
              <a:rPr sz="2450" spc="65" dirty="0">
                <a:latin typeface="Times New Roman"/>
                <a:cs typeface="Times New Roman"/>
              </a:rPr>
              <a:t>  </a:t>
            </a:r>
            <a:r>
              <a:rPr sz="2450" dirty="0">
                <a:latin typeface="Times New Roman"/>
                <a:cs typeface="Times New Roman"/>
              </a:rPr>
              <a:t>The</a:t>
            </a:r>
            <a:r>
              <a:rPr sz="2450" spc="235" dirty="0">
                <a:latin typeface="Times New Roman"/>
                <a:cs typeface="Times New Roman"/>
              </a:rPr>
              <a:t> </a:t>
            </a:r>
            <a:r>
              <a:rPr sz="2450" dirty="0">
                <a:latin typeface="Times New Roman"/>
                <a:cs typeface="Times New Roman"/>
              </a:rPr>
              <a:t>only</a:t>
            </a:r>
            <a:r>
              <a:rPr sz="2450" spc="220" dirty="0">
                <a:latin typeface="Times New Roman"/>
                <a:cs typeface="Times New Roman"/>
              </a:rPr>
              <a:t> </a:t>
            </a:r>
            <a:r>
              <a:rPr sz="2450" b="0" i="1" dirty="0">
                <a:latin typeface="Bookman Old Style"/>
                <a:cs typeface="Bookman Old Style"/>
              </a:rPr>
              <a:t>m</a:t>
            </a:r>
            <a:r>
              <a:rPr sz="2450" b="0" i="1" spc="114" dirty="0">
                <a:latin typeface="Bookman Old Style"/>
                <a:cs typeface="Bookman Old Style"/>
              </a:rPr>
              <a:t> </a:t>
            </a:r>
            <a:r>
              <a:rPr sz="2450" spc="-25" dirty="0">
                <a:latin typeface="Times New Roman"/>
                <a:cs typeface="Times New Roman"/>
              </a:rPr>
              <a:t>de- </a:t>
            </a:r>
            <a:r>
              <a:rPr sz="2450" dirty="0">
                <a:latin typeface="Times New Roman"/>
                <a:cs typeface="Times New Roman"/>
              </a:rPr>
              <a:t>pendence</a:t>
            </a:r>
            <a:r>
              <a:rPr sz="2450" spc="175" dirty="0">
                <a:latin typeface="Times New Roman"/>
                <a:cs typeface="Times New Roman"/>
              </a:rPr>
              <a:t> </a:t>
            </a:r>
            <a:r>
              <a:rPr sz="2450" dirty="0">
                <a:latin typeface="Times New Roman"/>
                <a:cs typeface="Times New Roman"/>
              </a:rPr>
              <a:t>in</a:t>
            </a:r>
            <a:r>
              <a:rPr sz="2450" spc="185" dirty="0">
                <a:latin typeface="Times New Roman"/>
                <a:cs typeface="Times New Roman"/>
              </a:rPr>
              <a:t> </a:t>
            </a:r>
            <a:r>
              <a:rPr sz="2450" b="1" spc="185" dirty="0">
                <a:latin typeface="Georgia"/>
                <a:cs typeface="Georgia"/>
              </a:rPr>
              <a:t>P</a:t>
            </a:r>
            <a:r>
              <a:rPr sz="2450" b="1" spc="175" dirty="0">
                <a:latin typeface="Georgia"/>
                <a:cs typeface="Georgia"/>
              </a:rPr>
              <a:t> </a:t>
            </a:r>
            <a:r>
              <a:rPr sz="2450" dirty="0">
                <a:latin typeface="Times New Roman"/>
                <a:cs typeface="Times New Roman"/>
              </a:rPr>
              <a:t>is</a:t>
            </a:r>
            <a:r>
              <a:rPr sz="2450" spc="185" dirty="0">
                <a:latin typeface="Times New Roman"/>
                <a:cs typeface="Times New Roman"/>
              </a:rPr>
              <a:t> </a:t>
            </a:r>
            <a:r>
              <a:rPr sz="2450" dirty="0">
                <a:latin typeface="Times New Roman"/>
                <a:cs typeface="Times New Roman"/>
              </a:rPr>
              <a:t>a</a:t>
            </a:r>
            <a:r>
              <a:rPr sz="2450" spc="190" dirty="0">
                <a:latin typeface="Times New Roman"/>
                <a:cs typeface="Times New Roman"/>
              </a:rPr>
              <a:t> </a:t>
            </a:r>
            <a:r>
              <a:rPr sz="2450" dirty="0">
                <a:latin typeface="Times New Roman"/>
                <a:cs typeface="Times New Roman"/>
              </a:rPr>
              <a:t>constant</a:t>
            </a:r>
            <a:r>
              <a:rPr sz="2450" spc="180" dirty="0">
                <a:latin typeface="Times New Roman"/>
                <a:cs typeface="Times New Roman"/>
              </a:rPr>
              <a:t> </a:t>
            </a:r>
            <a:r>
              <a:rPr sz="2450" dirty="0">
                <a:latin typeface="Times New Roman"/>
                <a:cs typeface="Times New Roman"/>
              </a:rPr>
              <a:t>multiplied</a:t>
            </a:r>
            <a:r>
              <a:rPr sz="2450" spc="190" dirty="0">
                <a:latin typeface="Times New Roman"/>
                <a:cs typeface="Times New Roman"/>
              </a:rPr>
              <a:t> </a:t>
            </a:r>
            <a:r>
              <a:rPr sz="2450" dirty="0">
                <a:latin typeface="Times New Roman"/>
                <a:cs typeface="Times New Roman"/>
              </a:rPr>
              <a:t>in</a:t>
            </a:r>
            <a:r>
              <a:rPr sz="2450" spc="185" dirty="0">
                <a:latin typeface="Times New Roman"/>
                <a:cs typeface="Times New Roman"/>
              </a:rPr>
              <a:t> </a:t>
            </a:r>
            <a:r>
              <a:rPr sz="2450" dirty="0">
                <a:latin typeface="Times New Roman"/>
                <a:cs typeface="Times New Roman"/>
              </a:rPr>
              <a:t>front</a:t>
            </a:r>
            <a:r>
              <a:rPr sz="2450" spc="190" dirty="0">
                <a:latin typeface="Times New Roman"/>
                <a:cs typeface="Times New Roman"/>
              </a:rPr>
              <a:t> </a:t>
            </a:r>
            <a:r>
              <a:rPr sz="2450" dirty="0">
                <a:latin typeface="Times New Roman"/>
                <a:cs typeface="Times New Roman"/>
              </a:rPr>
              <a:t>of</a:t>
            </a:r>
            <a:r>
              <a:rPr sz="2450" spc="185" dirty="0">
                <a:latin typeface="Times New Roman"/>
                <a:cs typeface="Times New Roman"/>
              </a:rPr>
              <a:t> </a:t>
            </a:r>
            <a:r>
              <a:rPr sz="2450" dirty="0">
                <a:latin typeface="Times New Roman"/>
                <a:cs typeface="Times New Roman"/>
              </a:rPr>
              <a:t>everything,</a:t>
            </a:r>
            <a:r>
              <a:rPr sz="2450" spc="204" dirty="0">
                <a:latin typeface="Times New Roman"/>
                <a:cs typeface="Times New Roman"/>
              </a:rPr>
              <a:t> </a:t>
            </a:r>
            <a:r>
              <a:rPr sz="2450" spc="-25" dirty="0">
                <a:latin typeface="Times New Roman"/>
                <a:cs typeface="Times New Roman"/>
              </a:rPr>
              <a:t>so </a:t>
            </a:r>
            <a:r>
              <a:rPr sz="2450" b="0" i="1" spc="-155" dirty="0">
                <a:latin typeface="Bookman Old Style"/>
                <a:cs typeface="Bookman Old Style"/>
              </a:rPr>
              <a:t>d</a:t>
            </a:r>
            <a:r>
              <a:rPr sz="2450" b="1" spc="-155" dirty="0">
                <a:latin typeface="Georgia"/>
                <a:cs typeface="Georgia"/>
              </a:rPr>
              <a:t>P</a:t>
            </a:r>
            <a:r>
              <a:rPr sz="2450" b="0" i="1" spc="-155" dirty="0">
                <a:latin typeface="Bookman Old Style"/>
                <a:cs typeface="Bookman Old Style"/>
              </a:rPr>
              <a:t>/dm</a:t>
            </a:r>
            <a:r>
              <a:rPr sz="2450" b="0" i="1" spc="-45" dirty="0">
                <a:latin typeface="Bookman Old Style"/>
                <a:cs typeface="Bookman Old Style"/>
              </a:rPr>
              <a:t> </a:t>
            </a:r>
            <a:r>
              <a:rPr sz="2450" spc="385" dirty="0">
                <a:latin typeface="Times New Roman"/>
                <a:cs typeface="Times New Roman"/>
              </a:rPr>
              <a:t>=</a:t>
            </a:r>
            <a:r>
              <a:rPr sz="2450" spc="-125" dirty="0">
                <a:latin typeface="Times New Roman"/>
                <a:cs typeface="Times New Roman"/>
              </a:rPr>
              <a:t> </a:t>
            </a:r>
            <a:r>
              <a:rPr sz="2450" b="0" i="1" spc="-140" dirty="0">
                <a:latin typeface="Bookman Old Style"/>
                <a:cs typeface="Bookman Old Style"/>
              </a:rPr>
              <a:t>d</a:t>
            </a:r>
            <a:r>
              <a:rPr sz="2450" b="1" spc="-140" dirty="0">
                <a:latin typeface="Georgia"/>
                <a:cs typeface="Georgia"/>
              </a:rPr>
              <a:t>R</a:t>
            </a:r>
            <a:r>
              <a:rPr sz="2450" b="0" i="1" spc="-140" dirty="0">
                <a:latin typeface="Bookman Old Style"/>
                <a:cs typeface="Bookman Old Style"/>
              </a:rPr>
              <a:t>/dτ</a:t>
            </a:r>
            <a:r>
              <a:rPr sz="2450" b="0" i="1" spc="-455" dirty="0">
                <a:latin typeface="Bookman Old Style"/>
                <a:cs typeface="Bookman Old Style"/>
              </a:rPr>
              <a:t> </a:t>
            </a:r>
            <a:r>
              <a:rPr sz="2450" dirty="0">
                <a:latin typeface="Times New Roman"/>
                <a:cs typeface="Times New Roman"/>
              </a:rPr>
              <a:t>,</a:t>
            </a:r>
            <a:r>
              <a:rPr sz="2450" spc="50" dirty="0">
                <a:latin typeface="Times New Roman"/>
                <a:cs typeface="Times New Roman"/>
              </a:rPr>
              <a:t> </a:t>
            </a:r>
            <a:r>
              <a:rPr sz="2450" spc="-10" dirty="0">
                <a:latin typeface="Times New Roman"/>
                <a:cs typeface="Times New Roman"/>
              </a:rPr>
              <a:t>which</a:t>
            </a:r>
            <a:r>
              <a:rPr sz="2450" spc="45" dirty="0">
                <a:latin typeface="Times New Roman"/>
                <a:cs typeface="Times New Roman"/>
              </a:rPr>
              <a:t> </a:t>
            </a:r>
            <a:r>
              <a:rPr sz="2450" spc="-10" dirty="0">
                <a:latin typeface="Times New Roman"/>
                <a:cs typeface="Times New Roman"/>
              </a:rPr>
              <a:t>we</a:t>
            </a:r>
            <a:r>
              <a:rPr sz="2450" spc="45" dirty="0">
                <a:latin typeface="Times New Roman"/>
                <a:cs typeface="Times New Roman"/>
              </a:rPr>
              <a:t> </a:t>
            </a:r>
            <a:r>
              <a:rPr sz="2450" spc="-10" dirty="0">
                <a:latin typeface="Times New Roman"/>
                <a:cs typeface="Times New Roman"/>
              </a:rPr>
              <a:t>know</a:t>
            </a:r>
            <a:r>
              <a:rPr sz="2450" spc="45" dirty="0">
                <a:latin typeface="Times New Roman"/>
                <a:cs typeface="Times New Roman"/>
              </a:rPr>
              <a:t> </a:t>
            </a:r>
            <a:r>
              <a:rPr sz="2450" dirty="0">
                <a:latin typeface="Times New Roman"/>
                <a:cs typeface="Times New Roman"/>
              </a:rPr>
              <a:t>is</a:t>
            </a:r>
            <a:r>
              <a:rPr sz="2450" spc="45" dirty="0">
                <a:latin typeface="Times New Roman"/>
                <a:cs typeface="Times New Roman"/>
              </a:rPr>
              <a:t> </a:t>
            </a:r>
            <a:r>
              <a:rPr sz="2450" dirty="0">
                <a:latin typeface="Times New Roman"/>
                <a:cs typeface="Times New Roman"/>
              </a:rPr>
              <a:t>a</a:t>
            </a:r>
            <a:r>
              <a:rPr sz="2450" spc="45" dirty="0">
                <a:latin typeface="Times New Roman"/>
                <a:cs typeface="Times New Roman"/>
              </a:rPr>
              <a:t> </a:t>
            </a:r>
            <a:r>
              <a:rPr sz="2450" spc="-45" dirty="0">
                <a:latin typeface="Times New Roman"/>
                <a:cs typeface="Times New Roman"/>
              </a:rPr>
              <a:t>four-</a:t>
            </a:r>
            <a:r>
              <a:rPr sz="2450" spc="-10" dirty="0">
                <a:latin typeface="Times New Roman"/>
                <a:cs typeface="Times New Roman"/>
              </a:rPr>
              <a:t>vector.</a:t>
            </a:r>
            <a:endParaRPr sz="2450">
              <a:latin typeface="Times New Roman"/>
              <a:cs typeface="Times New Roman"/>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5000" cy="647700"/>
          </a:xfrm>
          <a:prstGeom prst="rect">
            <a:avLst/>
          </a:prstGeom>
        </p:spPr>
        <p:txBody>
          <a:bodyPr vert="horz" wrap="square" lIns="0" tIns="12065" rIns="0" bIns="0" rtlCol="0">
            <a:spAutoFit/>
          </a:bodyPr>
          <a:lstStyle/>
          <a:p>
            <a:pPr marL="4784090">
              <a:lnSpc>
                <a:spcPct val="100000"/>
              </a:lnSpc>
              <a:spcBef>
                <a:spcPts val="95"/>
              </a:spcBef>
            </a:pPr>
            <a:r>
              <a:rPr sz="1200" dirty="0">
                <a:latin typeface="Times New Roman"/>
                <a:cs typeface="Times New Roman"/>
              </a:rPr>
              <a:t>2.5.</a:t>
            </a:r>
            <a:r>
              <a:rPr sz="1200" spc="260" dirty="0">
                <a:latin typeface="Times New Roman"/>
                <a:cs typeface="Times New Roman"/>
              </a:rPr>
              <a:t>  </a:t>
            </a:r>
            <a:r>
              <a:rPr sz="1200" dirty="0">
                <a:latin typeface="Times New Roman"/>
                <a:cs typeface="Times New Roman"/>
              </a:rPr>
              <a:t>MORE</a:t>
            </a:r>
            <a:r>
              <a:rPr sz="1200" spc="190" dirty="0">
                <a:latin typeface="Times New Roman"/>
                <a:cs typeface="Times New Roman"/>
              </a:rPr>
              <a:t> </a:t>
            </a:r>
            <a:r>
              <a:rPr sz="1200" dirty="0">
                <a:latin typeface="Times New Roman"/>
                <a:cs typeface="Times New Roman"/>
              </a:rPr>
              <a:t>ABOUT</a:t>
            </a:r>
            <a:r>
              <a:rPr sz="1200" spc="18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dirty="0">
                <a:latin typeface="Times New Roman"/>
                <a:cs typeface="Times New Roman"/>
              </a:rPr>
              <a:t>MICHELSON-</a:t>
            </a:r>
            <a:r>
              <a:rPr sz="1200" spc="-10" dirty="0">
                <a:latin typeface="Times New Roman"/>
                <a:cs typeface="Times New Roman"/>
              </a:rPr>
              <a:t>MORLEY</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572770" algn="l"/>
              </a:tabLst>
            </a:pPr>
            <a:r>
              <a:rPr sz="1700" b="1" spc="-25" dirty="0">
                <a:latin typeface="Georgia"/>
                <a:cs typeface="Georgia"/>
              </a:rPr>
              <a:t>2.5</a:t>
            </a:r>
            <a:r>
              <a:rPr sz="1700" b="1" dirty="0">
                <a:latin typeface="Georgia"/>
                <a:cs typeface="Georgia"/>
              </a:rPr>
              <a:t>	</a:t>
            </a:r>
            <a:r>
              <a:rPr sz="1700" b="1" spc="-10" dirty="0">
                <a:latin typeface="Georgia"/>
                <a:cs typeface="Georgia"/>
              </a:rPr>
              <a:t>More</a:t>
            </a:r>
            <a:r>
              <a:rPr sz="1700" b="1" spc="75" dirty="0">
                <a:latin typeface="Georgia"/>
                <a:cs typeface="Georgia"/>
              </a:rPr>
              <a:t> </a:t>
            </a:r>
            <a:r>
              <a:rPr sz="1700" b="1" dirty="0">
                <a:latin typeface="Georgia"/>
                <a:cs typeface="Georgia"/>
              </a:rPr>
              <a:t>about</a:t>
            </a:r>
            <a:r>
              <a:rPr sz="1700" b="1" spc="75" dirty="0">
                <a:latin typeface="Georgia"/>
                <a:cs typeface="Georgia"/>
              </a:rPr>
              <a:t> </a:t>
            </a:r>
            <a:r>
              <a:rPr sz="1700" b="1" dirty="0">
                <a:latin typeface="Georgia"/>
                <a:cs typeface="Georgia"/>
              </a:rPr>
              <a:t>the</a:t>
            </a:r>
            <a:r>
              <a:rPr sz="1700" b="1" spc="75" dirty="0">
                <a:latin typeface="Georgia"/>
                <a:cs typeface="Georgia"/>
              </a:rPr>
              <a:t> </a:t>
            </a:r>
            <a:r>
              <a:rPr sz="1700" b="1" spc="-55" dirty="0">
                <a:latin typeface="Georgia"/>
                <a:cs typeface="Georgia"/>
              </a:rPr>
              <a:t>Michelson-</a:t>
            </a:r>
            <a:r>
              <a:rPr sz="1700" b="1" spc="-10" dirty="0">
                <a:latin typeface="Georgia"/>
                <a:cs typeface="Georgia"/>
              </a:rPr>
              <a:t>Morley</a:t>
            </a:r>
            <a:endParaRPr sz="1700">
              <a:latin typeface="Georgia"/>
              <a:cs typeface="Georgia"/>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3730" cy="207645"/>
          </a:xfrm>
          <a:prstGeom prst="rect">
            <a:avLst/>
          </a:prstGeom>
        </p:spPr>
        <p:txBody>
          <a:bodyPr vert="horz" wrap="square" lIns="0" tIns="12065" rIns="0" bIns="0" rtlCol="0">
            <a:spAutoFit/>
          </a:bodyPr>
          <a:lstStyle/>
          <a:p>
            <a:pPr marL="12700">
              <a:lnSpc>
                <a:spcPct val="100000"/>
              </a:lnSpc>
              <a:spcBef>
                <a:spcPts val="95"/>
              </a:spcBef>
              <a:tabLst>
                <a:tab pos="47834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2.5.</a:t>
            </a:r>
            <a:r>
              <a:rPr sz="1200" spc="270" dirty="0">
                <a:latin typeface="Times New Roman"/>
                <a:cs typeface="Times New Roman"/>
              </a:rPr>
              <a:t>  </a:t>
            </a:r>
            <a:r>
              <a:rPr sz="1200" dirty="0">
                <a:latin typeface="Times New Roman"/>
                <a:cs typeface="Times New Roman"/>
              </a:rPr>
              <a:t>MORE</a:t>
            </a:r>
            <a:r>
              <a:rPr sz="1200" spc="195" dirty="0">
                <a:latin typeface="Times New Roman"/>
                <a:cs typeface="Times New Roman"/>
              </a:rPr>
              <a:t> </a:t>
            </a:r>
            <a:r>
              <a:rPr sz="1200" dirty="0">
                <a:latin typeface="Times New Roman"/>
                <a:cs typeface="Times New Roman"/>
              </a:rPr>
              <a:t>ABOUT</a:t>
            </a:r>
            <a:r>
              <a:rPr sz="1200" spc="190" dirty="0">
                <a:latin typeface="Times New Roman"/>
                <a:cs typeface="Times New Roman"/>
              </a:rPr>
              <a:t> </a:t>
            </a:r>
            <a:r>
              <a:rPr sz="1200" spc="50" dirty="0">
                <a:latin typeface="Times New Roman"/>
                <a:cs typeface="Times New Roman"/>
              </a:rPr>
              <a:t>THE</a:t>
            </a:r>
            <a:r>
              <a:rPr sz="1200" spc="195" dirty="0">
                <a:latin typeface="Times New Roman"/>
                <a:cs typeface="Times New Roman"/>
              </a:rPr>
              <a:t> </a:t>
            </a:r>
            <a:r>
              <a:rPr sz="1200" dirty="0">
                <a:latin typeface="Times New Roman"/>
                <a:cs typeface="Times New Roman"/>
              </a:rPr>
              <a:t>MICHELSON-</a:t>
            </a:r>
            <a:r>
              <a:rPr sz="1200" spc="-10" dirty="0">
                <a:latin typeface="Times New Roman"/>
                <a:cs typeface="Times New Roman"/>
              </a:rPr>
              <a:t>MORLEY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754110" cy="782955"/>
          </a:xfrm>
          <a:prstGeom prst="rect">
            <a:avLst/>
          </a:prstGeom>
        </p:spPr>
        <p:txBody>
          <a:bodyPr vert="horz" wrap="square" lIns="0" tIns="9525" rIns="0" bIns="0" rtlCol="0">
            <a:spAutoFit/>
          </a:bodyPr>
          <a:lstStyle/>
          <a:p>
            <a:pPr marL="12700" marR="5080">
              <a:lnSpc>
                <a:spcPct val="101699"/>
              </a:lnSpc>
              <a:spcBef>
                <a:spcPts val="75"/>
              </a:spcBef>
            </a:pPr>
            <a:r>
              <a:rPr dirty="0"/>
              <a:t>The</a:t>
            </a:r>
            <a:r>
              <a:rPr spc="-90" dirty="0"/>
              <a:t> </a:t>
            </a:r>
            <a:r>
              <a:rPr spc="-65" dirty="0"/>
              <a:t>Michelson-</a:t>
            </a:r>
            <a:r>
              <a:rPr spc="-50" dirty="0"/>
              <a:t>Morley</a:t>
            </a:r>
            <a:r>
              <a:rPr spc="-80" dirty="0"/>
              <a:t> </a:t>
            </a:r>
            <a:r>
              <a:rPr dirty="0"/>
              <a:t>experiment</a:t>
            </a:r>
            <a:r>
              <a:rPr spc="-85" dirty="0"/>
              <a:t> </a:t>
            </a:r>
            <a:r>
              <a:rPr spc="-70" dirty="0"/>
              <a:t>was</a:t>
            </a:r>
            <a:r>
              <a:rPr spc="-85" dirty="0"/>
              <a:t> </a:t>
            </a:r>
            <a:r>
              <a:rPr spc="-35" dirty="0"/>
              <a:t>designed</a:t>
            </a:r>
            <a:r>
              <a:rPr spc="-85" dirty="0"/>
              <a:t> </a:t>
            </a:r>
            <a:r>
              <a:rPr dirty="0"/>
              <a:t>to</a:t>
            </a:r>
            <a:r>
              <a:rPr spc="-85" dirty="0"/>
              <a:t> </a:t>
            </a:r>
            <a:r>
              <a:rPr spc="-20" dirty="0"/>
              <a:t>measure.</a:t>
            </a:r>
            <a:r>
              <a:rPr spc="-195" dirty="0"/>
              <a:t> </a:t>
            </a:r>
            <a:r>
              <a:rPr dirty="0"/>
              <a:t>.</a:t>
            </a:r>
            <a:r>
              <a:rPr spc="-195" dirty="0"/>
              <a:t> </a:t>
            </a:r>
            <a:r>
              <a:rPr dirty="0"/>
              <a:t>.</a:t>
            </a:r>
            <a:r>
              <a:rPr spc="-190" dirty="0"/>
              <a:t> </a:t>
            </a:r>
            <a:r>
              <a:rPr spc="-10" dirty="0"/>
              <a:t>(Choose one.)</a:t>
            </a:r>
          </a:p>
        </p:txBody>
      </p:sp>
      <p:sp>
        <p:nvSpPr>
          <p:cNvPr id="5" name="object 5"/>
          <p:cNvSpPr txBox="1"/>
          <p:nvPr/>
        </p:nvSpPr>
        <p:spPr>
          <a:xfrm>
            <a:off x="715137" y="2059259"/>
            <a:ext cx="8261350" cy="2429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Times New Roman"/>
                <a:cs typeface="Times New Roman"/>
              </a:rPr>
              <a:t>The</a:t>
            </a:r>
            <a:r>
              <a:rPr sz="2450" spc="-20" dirty="0">
                <a:latin typeface="Times New Roman"/>
                <a:cs typeface="Times New Roman"/>
              </a:rPr>
              <a:t> </a:t>
            </a:r>
            <a:r>
              <a:rPr sz="2450" spc="-10" dirty="0">
                <a:latin typeface="Times New Roman"/>
                <a:cs typeface="Times New Roman"/>
              </a:rPr>
              <a:t>way</a:t>
            </a:r>
            <a:r>
              <a:rPr sz="2450" spc="-5" dirty="0">
                <a:latin typeface="Times New Roman"/>
                <a:cs typeface="Times New Roman"/>
              </a:rPr>
              <a:t> </a:t>
            </a:r>
            <a:r>
              <a:rPr sz="2450" dirty="0">
                <a:latin typeface="Times New Roman"/>
                <a:cs typeface="Times New Roman"/>
              </a:rPr>
              <a:t>light</a:t>
            </a:r>
            <a:r>
              <a:rPr sz="2450" spc="-5" dirty="0">
                <a:latin typeface="Times New Roman"/>
                <a:cs typeface="Times New Roman"/>
              </a:rPr>
              <a:t> </a:t>
            </a:r>
            <a:r>
              <a:rPr sz="2450" dirty="0">
                <a:latin typeface="Times New Roman"/>
                <a:cs typeface="Times New Roman"/>
              </a:rPr>
              <a:t>travels</a:t>
            </a:r>
            <a:r>
              <a:rPr sz="2450" spc="-10" dirty="0">
                <a:latin typeface="Times New Roman"/>
                <a:cs typeface="Times New Roman"/>
              </a:rPr>
              <a:t> </a:t>
            </a:r>
            <a:r>
              <a:rPr sz="2450" spc="120" dirty="0">
                <a:latin typeface="Times New Roman"/>
                <a:cs typeface="Times New Roman"/>
              </a:rPr>
              <a:t>at</a:t>
            </a:r>
            <a:r>
              <a:rPr sz="2450" spc="-10" dirty="0">
                <a:latin typeface="Times New Roman"/>
                <a:cs typeface="Times New Roman"/>
              </a:rPr>
              <a:t> different</a:t>
            </a:r>
            <a:r>
              <a:rPr sz="2450" spc="-5" dirty="0">
                <a:latin typeface="Times New Roman"/>
                <a:cs typeface="Times New Roman"/>
              </a:rPr>
              <a:t> </a:t>
            </a:r>
            <a:r>
              <a:rPr sz="2450" dirty="0">
                <a:latin typeface="Times New Roman"/>
                <a:cs typeface="Times New Roman"/>
              </a:rPr>
              <a:t>speeds</a:t>
            </a:r>
            <a:r>
              <a:rPr sz="2450" spc="-10" dirty="0">
                <a:latin typeface="Times New Roman"/>
                <a:cs typeface="Times New Roman"/>
              </a:rPr>
              <a:t> </a:t>
            </a:r>
            <a:r>
              <a:rPr sz="2450" dirty="0">
                <a:latin typeface="Times New Roman"/>
                <a:cs typeface="Times New Roman"/>
              </a:rPr>
              <a:t>in</a:t>
            </a:r>
            <a:r>
              <a:rPr sz="2450" spc="-5" dirty="0">
                <a:latin typeface="Times New Roman"/>
                <a:cs typeface="Times New Roman"/>
              </a:rPr>
              <a:t> </a:t>
            </a:r>
            <a:r>
              <a:rPr sz="2450" spc="-10" dirty="0">
                <a:latin typeface="Times New Roman"/>
                <a:cs typeface="Times New Roman"/>
              </a:rPr>
              <a:t>different</a:t>
            </a:r>
            <a:r>
              <a:rPr sz="2450" spc="-5" dirty="0">
                <a:latin typeface="Times New Roman"/>
                <a:cs typeface="Times New Roman"/>
              </a:rPr>
              <a:t> </a:t>
            </a:r>
            <a:r>
              <a:rPr sz="2450" spc="-10" dirty="0">
                <a:latin typeface="Times New Roman"/>
                <a:cs typeface="Times New Roman"/>
              </a:rPr>
              <a:t>directions.</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way</a:t>
            </a:r>
            <a:r>
              <a:rPr sz="2450" spc="20" dirty="0">
                <a:latin typeface="Times New Roman"/>
                <a:cs typeface="Times New Roman"/>
              </a:rPr>
              <a:t> </a:t>
            </a:r>
            <a:r>
              <a:rPr sz="2450" dirty="0">
                <a:latin typeface="Times New Roman"/>
                <a:cs typeface="Times New Roman"/>
              </a:rPr>
              <a:t>time</a:t>
            </a:r>
            <a:r>
              <a:rPr sz="2450" spc="20" dirty="0">
                <a:latin typeface="Times New Roman"/>
                <a:cs typeface="Times New Roman"/>
              </a:rPr>
              <a:t> </a:t>
            </a:r>
            <a:r>
              <a:rPr sz="2450" dirty="0">
                <a:latin typeface="Times New Roman"/>
                <a:cs typeface="Times New Roman"/>
              </a:rPr>
              <a:t>intervals</a:t>
            </a:r>
            <a:r>
              <a:rPr sz="2450" spc="15" dirty="0">
                <a:latin typeface="Times New Roman"/>
                <a:cs typeface="Times New Roman"/>
              </a:rPr>
              <a:t> </a:t>
            </a:r>
            <a:r>
              <a:rPr sz="2450" spc="-25" dirty="0">
                <a:latin typeface="Times New Roman"/>
                <a:cs typeface="Times New Roman"/>
              </a:rPr>
              <a:t>differ</a:t>
            </a:r>
            <a:r>
              <a:rPr sz="2450" spc="20" dirty="0">
                <a:latin typeface="Times New Roman"/>
                <a:cs typeface="Times New Roman"/>
              </a:rPr>
              <a:t> </a:t>
            </a:r>
            <a:r>
              <a:rPr sz="2450" dirty="0">
                <a:latin typeface="Times New Roman"/>
                <a:cs typeface="Times New Roman"/>
              </a:rPr>
              <a:t>in</a:t>
            </a:r>
            <a:r>
              <a:rPr sz="2450" spc="20" dirty="0">
                <a:latin typeface="Times New Roman"/>
                <a:cs typeface="Times New Roman"/>
              </a:rPr>
              <a:t> </a:t>
            </a:r>
            <a:r>
              <a:rPr sz="2450" spc="-10" dirty="0">
                <a:latin typeface="Times New Roman"/>
                <a:cs typeface="Times New Roman"/>
              </a:rPr>
              <a:t>different</a:t>
            </a:r>
            <a:r>
              <a:rPr sz="2450" spc="20" dirty="0">
                <a:latin typeface="Times New Roman"/>
                <a:cs typeface="Times New Roman"/>
              </a:rPr>
              <a:t> </a:t>
            </a:r>
            <a:r>
              <a:rPr sz="2450" spc="-30" dirty="0">
                <a:latin typeface="Times New Roman"/>
                <a:cs typeface="Times New Roman"/>
              </a:rPr>
              <a:t>reference</a:t>
            </a:r>
            <a:r>
              <a:rPr sz="2450" spc="20" dirty="0">
                <a:latin typeface="Times New Roman"/>
                <a:cs typeface="Times New Roman"/>
              </a:rPr>
              <a:t> </a:t>
            </a:r>
            <a:r>
              <a:rPr sz="2450" spc="-10" dirty="0">
                <a:latin typeface="Times New Roman"/>
                <a:cs typeface="Times New Roman"/>
              </a:rPr>
              <a:t>frames.</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way</a:t>
            </a:r>
            <a:r>
              <a:rPr sz="2450" spc="95" dirty="0">
                <a:latin typeface="Times New Roman"/>
                <a:cs typeface="Times New Roman"/>
              </a:rPr>
              <a:t> </a:t>
            </a:r>
            <a:r>
              <a:rPr sz="2450" dirty="0">
                <a:latin typeface="Times New Roman"/>
                <a:cs typeface="Times New Roman"/>
              </a:rPr>
              <a:t>a</a:t>
            </a:r>
            <a:r>
              <a:rPr sz="2450" spc="90" dirty="0">
                <a:latin typeface="Times New Roman"/>
                <a:cs typeface="Times New Roman"/>
              </a:rPr>
              <a:t> </a:t>
            </a:r>
            <a:r>
              <a:rPr sz="2450" dirty="0">
                <a:latin typeface="Times New Roman"/>
                <a:cs typeface="Times New Roman"/>
              </a:rPr>
              <a:t>beam</a:t>
            </a:r>
            <a:r>
              <a:rPr sz="2450" spc="90" dirty="0">
                <a:latin typeface="Times New Roman"/>
                <a:cs typeface="Times New Roman"/>
              </a:rPr>
              <a:t> </a:t>
            </a:r>
            <a:r>
              <a:rPr sz="2450" dirty="0">
                <a:latin typeface="Times New Roman"/>
                <a:cs typeface="Times New Roman"/>
              </a:rPr>
              <a:t>of</a:t>
            </a:r>
            <a:r>
              <a:rPr sz="2450" spc="95" dirty="0">
                <a:latin typeface="Times New Roman"/>
                <a:cs typeface="Times New Roman"/>
              </a:rPr>
              <a:t> </a:t>
            </a:r>
            <a:r>
              <a:rPr sz="2450" dirty="0">
                <a:latin typeface="Times New Roman"/>
                <a:cs typeface="Times New Roman"/>
              </a:rPr>
              <a:t>light</a:t>
            </a:r>
            <a:r>
              <a:rPr sz="2450" spc="95" dirty="0">
                <a:latin typeface="Times New Roman"/>
                <a:cs typeface="Times New Roman"/>
              </a:rPr>
              <a:t> </a:t>
            </a:r>
            <a:r>
              <a:rPr sz="2450" dirty="0">
                <a:latin typeface="Times New Roman"/>
                <a:cs typeface="Times New Roman"/>
              </a:rPr>
              <a:t>carries</a:t>
            </a:r>
            <a:r>
              <a:rPr sz="2450" spc="90" dirty="0">
                <a:latin typeface="Times New Roman"/>
                <a:cs typeface="Times New Roman"/>
              </a:rPr>
              <a:t> </a:t>
            </a:r>
            <a:r>
              <a:rPr sz="2450" dirty="0">
                <a:latin typeface="Times New Roman"/>
                <a:cs typeface="Times New Roman"/>
              </a:rPr>
              <a:t>momentum</a:t>
            </a:r>
            <a:r>
              <a:rPr sz="2450" spc="95" dirty="0">
                <a:latin typeface="Times New Roman"/>
                <a:cs typeface="Times New Roman"/>
              </a:rPr>
              <a:t> </a:t>
            </a:r>
            <a:r>
              <a:rPr sz="2450" dirty="0">
                <a:latin typeface="Times New Roman"/>
                <a:cs typeface="Times New Roman"/>
              </a:rPr>
              <a:t>and</a:t>
            </a:r>
            <a:r>
              <a:rPr sz="2450" spc="95" dirty="0">
                <a:latin typeface="Times New Roman"/>
                <a:cs typeface="Times New Roman"/>
              </a:rPr>
              <a:t> </a:t>
            </a:r>
            <a:r>
              <a:rPr sz="2450" spc="-10" dirty="0">
                <a:latin typeface="Times New Roman"/>
                <a:cs typeface="Times New Roman"/>
              </a:rPr>
              <a:t>energy.</a:t>
            </a:r>
            <a:endParaRPr sz="2450">
              <a:latin typeface="Times New Roman"/>
              <a:cs typeface="Times New Roman"/>
            </a:endParaRPr>
          </a:p>
          <a:p>
            <a:pPr marL="386080" marR="6350" indent="-374015">
              <a:lnSpc>
                <a:spcPct val="101699"/>
              </a:lnSpc>
              <a:spcBef>
                <a:spcPts val="995"/>
              </a:spcBef>
              <a:buAutoNum type="alphaUcPeriod"/>
              <a:tabLst>
                <a:tab pos="387985" algn="l"/>
              </a:tabLst>
            </a:pPr>
            <a:r>
              <a:rPr sz="2450" dirty="0">
                <a:latin typeface="Times New Roman"/>
                <a:cs typeface="Times New Roman"/>
              </a:rPr>
              <a:t>The</a:t>
            </a:r>
            <a:r>
              <a:rPr sz="2450" spc="-10" dirty="0">
                <a:latin typeface="Times New Roman"/>
                <a:cs typeface="Times New Roman"/>
              </a:rPr>
              <a:t> </a:t>
            </a:r>
            <a:r>
              <a:rPr sz="2450" spc="-45" dirty="0">
                <a:latin typeface="Times New Roman"/>
                <a:cs typeface="Times New Roman"/>
              </a:rPr>
              <a:t>way</a:t>
            </a:r>
            <a:r>
              <a:rPr sz="2450" spc="-10" dirty="0">
                <a:latin typeface="Times New Roman"/>
                <a:cs typeface="Times New Roman"/>
              </a:rPr>
              <a:t> </a:t>
            </a:r>
            <a:r>
              <a:rPr sz="2450" dirty="0">
                <a:latin typeface="Times New Roman"/>
                <a:cs typeface="Times New Roman"/>
              </a:rPr>
              <a:t>the</a:t>
            </a:r>
            <a:r>
              <a:rPr sz="2450" spc="-10" dirty="0">
                <a:latin typeface="Times New Roman"/>
                <a:cs typeface="Times New Roman"/>
              </a:rPr>
              <a:t> energy </a:t>
            </a:r>
            <a:r>
              <a:rPr sz="2450" spc="-65" dirty="0">
                <a:latin typeface="Times New Roman"/>
                <a:cs typeface="Times New Roman"/>
              </a:rPr>
              <a:t>of</a:t>
            </a:r>
            <a:r>
              <a:rPr sz="2450" spc="-10" dirty="0">
                <a:latin typeface="Times New Roman"/>
                <a:cs typeface="Times New Roman"/>
              </a:rPr>
              <a:t> </a:t>
            </a:r>
            <a:r>
              <a:rPr sz="2450" dirty="0">
                <a:latin typeface="Times New Roman"/>
                <a:cs typeface="Times New Roman"/>
              </a:rPr>
              <a:t>a</a:t>
            </a:r>
            <a:r>
              <a:rPr sz="2450" spc="-10" dirty="0">
                <a:latin typeface="Times New Roman"/>
                <a:cs typeface="Times New Roman"/>
              </a:rPr>
              <a:t> </a:t>
            </a:r>
            <a:r>
              <a:rPr sz="2450" dirty="0">
                <a:latin typeface="Times New Roman"/>
                <a:cs typeface="Times New Roman"/>
              </a:rPr>
              <a:t>beam</a:t>
            </a:r>
            <a:r>
              <a:rPr sz="2450" spc="-15" dirty="0">
                <a:latin typeface="Times New Roman"/>
                <a:cs typeface="Times New Roman"/>
              </a:rPr>
              <a:t> </a:t>
            </a:r>
            <a:r>
              <a:rPr sz="2450" spc="-65" dirty="0">
                <a:latin typeface="Times New Roman"/>
                <a:cs typeface="Times New Roman"/>
              </a:rPr>
              <a:t>of</a:t>
            </a:r>
            <a:r>
              <a:rPr sz="2450" spc="-10" dirty="0">
                <a:latin typeface="Times New Roman"/>
                <a:cs typeface="Times New Roman"/>
              </a:rPr>
              <a:t> </a:t>
            </a:r>
            <a:r>
              <a:rPr sz="2450" dirty="0">
                <a:latin typeface="Times New Roman"/>
                <a:cs typeface="Times New Roman"/>
              </a:rPr>
              <a:t>light</a:t>
            </a:r>
            <a:r>
              <a:rPr sz="2450" spc="-15" dirty="0">
                <a:latin typeface="Times New Roman"/>
                <a:cs typeface="Times New Roman"/>
              </a:rPr>
              <a:t> </a:t>
            </a:r>
            <a:r>
              <a:rPr sz="2450" dirty="0">
                <a:latin typeface="Times New Roman"/>
                <a:cs typeface="Times New Roman"/>
              </a:rPr>
              <a:t>depends</a:t>
            </a:r>
            <a:r>
              <a:rPr sz="2450" spc="-10" dirty="0">
                <a:latin typeface="Times New Roman"/>
                <a:cs typeface="Times New Roman"/>
              </a:rPr>
              <a:t> </a:t>
            </a:r>
            <a:r>
              <a:rPr sz="2450" dirty="0">
                <a:latin typeface="Times New Roman"/>
                <a:cs typeface="Times New Roman"/>
              </a:rPr>
              <a:t>on</a:t>
            </a:r>
            <a:r>
              <a:rPr sz="2450" spc="-5" dirty="0">
                <a:latin typeface="Times New Roman"/>
                <a:cs typeface="Times New Roman"/>
              </a:rPr>
              <a:t> </a:t>
            </a:r>
            <a:r>
              <a:rPr sz="2450" dirty="0">
                <a:latin typeface="Times New Roman"/>
                <a:cs typeface="Times New Roman"/>
              </a:rPr>
              <a:t>its</a:t>
            </a:r>
            <a:r>
              <a:rPr sz="2450" spc="-10" dirty="0">
                <a:latin typeface="Times New Roman"/>
                <a:cs typeface="Times New Roman"/>
              </a:rPr>
              <a:t> frequency 	</a:t>
            </a:r>
            <a:r>
              <a:rPr sz="2450" dirty="0">
                <a:latin typeface="Times New Roman"/>
                <a:cs typeface="Times New Roman"/>
              </a:rPr>
              <a:t>(or</a:t>
            </a:r>
            <a:r>
              <a:rPr sz="2450" spc="155" dirty="0">
                <a:latin typeface="Times New Roman"/>
                <a:cs typeface="Times New Roman"/>
              </a:rPr>
              <a:t> </a:t>
            </a:r>
            <a:r>
              <a:rPr sz="2450" spc="-10" dirty="0">
                <a:latin typeface="Times New Roman"/>
                <a:cs typeface="Times New Roman"/>
              </a:rPr>
              <a:t>wavelength).</a:t>
            </a:r>
            <a:endParaRPr sz="2450">
              <a:latin typeface="Times New Roman"/>
              <a:cs typeface="Times New Roman"/>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3730" cy="207645"/>
          </a:xfrm>
          <a:prstGeom prst="rect">
            <a:avLst/>
          </a:prstGeom>
        </p:spPr>
        <p:txBody>
          <a:bodyPr vert="horz" wrap="square" lIns="0" tIns="12065" rIns="0" bIns="0" rtlCol="0">
            <a:spAutoFit/>
          </a:bodyPr>
          <a:lstStyle/>
          <a:p>
            <a:pPr marL="12700">
              <a:lnSpc>
                <a:spcPct val="100000"/>
              </a:lnSpc>
              <a:spcBef>
                <a:spcPts val="95"/>
              </a:spcBef>
              <a:tabLst>
                <a:tab pos="47834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2.5.</a:t>
            </a:r>
            <a:r>
              <a:rPr sz="1200" spc="270" dirty="0">
                <a:latin typeface="Times New Roman"/>
                <a:cs typeface="Times New Roman"/>
              </a:rPr>
              <a:t>  </a:t>
            </a:r>
            <a:r>
              <a:rPr sz="1200" dirty="0">
                <a:latin typeface="Times New Roman"/>
                <a:cs typeface="Times New Roman"/>
              </a:rPr>
              <a:t>MORE</a:t>
            </a:r>
            <a:r>
              <a:rPr sz="1200" spc="195" dirty="0">
                <a:latin typeface="Times New Roman"/>
                <a:cs typeface="Times New Roman"/>
              </a:rPr>
              <a:t> </a:t>
            </a:r>
            <a:r>
              <a:rPr sz="1200" dirty="0">
                <a:latin typeface="Times New Roman"/>
                <a:cs typeface="Times New Roman"/>
              </a:rPr>
              <a:t>ABOUT</a:t>
            </a:r>
            <a:r>
              <a:rPr sz="1200" spc="190" dirty="0">
                <a:latin typeface="Times New Roman"/>
                <a:cs typeface="Times New Roman"/>
              </a:rPr>
              <a:t> </a:t>
            </a:r>
            <a:r>
              <a:rPr sz="1200" spc="50" dirty="0">
                <a:latin typeface="Times New Roman"/>
                <a:cs typeface="Times New Roman"/>
              </a:rPr>
              <a:t>THE</a:t>
            </a:r>
            <a:r>
              <a:rPr sz="1200" spc="195" dirty="0">
                <a:latin typeface="Times New Roman"/>
                <a:cs typeface="Times New Roman"/>
              </a:rPr>
              <a:t> </a:t>
            </a:r>
            <a:r>
              <a:rPr sz="1200" dirty="0">
                <a:latin typeface="Times New Roman"/>
                <a:cs typeface="Times New Roman"/>
              </a:rPr>
              <a:t>MICHELSON-</a:t>
            </a:r>
            <a:r>
              <a:rPr sz="1200" spc="-10" dirty="0">
                <a:latin typeface="Times New Roman"/>
                <a:cs typeface="Times New Roman"/>
              </a:rPr>
              <a:t>MORLEY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754110" cy="782955"/>
          </a:xfrm>
          <a:prstGeom prst="rect">
            <a:avLst/>
          </a:prstGeom>
        </p:spPr>
        <p:txBody>
          <a:bodyPr vert="horz" wrap="square" lIns="0" tIns="9525" rIns="0" bIns="0" rtlCol="0">
            <a:spAutoFit/>
          </a:bodyPr>
          <a:lstStyle/>
          <a:p>
            <a:pPr marL="12700" marR="5080">
              <a:lnSpc>
                <a:spcPct val="101699"/>
              </a:lnSpc>
              <a:spcBef>
                <a:spcPts val="75"/>
              </a:spcBef>
            </a:pPr>
            <a:r>
              <a:rPr dirty="0"/>
              <a:t>The</a:t>
            </a:r>
            <a:r>
              <a:rPr spc="-90" dirty="0"/>
              <a:t> </a:t>
            </a:r>
            <a:r>
              <a:rPr spc="-65" dirty="0"/>
              <a:t>Michelson-</a:t>
            </a:r>
            <a:r>
              <a:rPr spc="-50" dirty="0"/>
              <a:t>Morley</a:t>
            </a:r>
            <a:r>
              <a:rPr spc="-80" dirty="0"/>
              <a:t> </a:t>
            </a:r>
            <a:r>
              <a:rPr dirty="0"/>
              <a:t>experiment</a:t>
            </a:r>
            <a:r>
              <a:rPr spc="-85" dirty="0"/>
              <a:t> </a:t>
            </a:r>
            <a:r>
              <a:rPr spc="-70" dirty="0"/>
              <a:t>was</a:t>
            </a:r>
            <a:r>
              <a:rPr spc="-85" dirty="0"/>
              <a:t> </a:t>
            </a:r>
            <a:r>
              <a:rPr spc="-35" dirty="0"/>
              <a:t>designed</a:t>
            </a:r>
            <a:r>
              <a:rPr spc="-85" dirty="0"/>
              <a:t> </a:t>
            </a:r>
            <a:r>
              <a:rPr dirty="0"/>
              <a:t>to</a:t>
            </a:r>
            <a:r>
              <a:rPr spc="-85" dirty="0"/>
              <a:t> </a:t>
            </a:r>
            <a:r>
              <a:rPr spc="-20" dirty="0"/>
              <a:t>measure.</a:t>
            </a:r>
            <a:r>
              <a:rPr spc="-195" dirty="0"/>
              <a:t> </a:t>
            </a:r>
            <a:r>
              <a:rPr dirty="0"/>
              <a:t>.</a:t>
            </a:r>
            <a:r>
              <a:rPr spc="-195" dirty="0"/>
              <a:t> </a:t>
            </a:r>
            <a:r>
              <a:rPr dirty="0"/>
              <a:t>.</a:t>
            </a:r>
            <a:r>
              <a:rPr spc="-190" dirty="0"/>
              <a:t> </a:t>
            </a:r>
            <a:r>
              <a:rPr spc="-10" dirty="0"/>
              <a:t>(Choose one.)</a:t>
            </a:r>
          </a:p>
        </p:txBody>
      </p:sp>
      <p:sp>
        <p:nvSpPr>
          <p:cNvPr id="5" name="object 5"/>
          <p:cNvSpPr txBox="1"/>
          <p:nvPr/>
        </p:nvSpPr>
        <p:spPr>
          <a:xfrm>
            <a:off x="707758" y="2059259"/>
            <a:ext cx="8268970" cy="304990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The</a:t>
            </a:r>
            <a:r>
              <a:rPr sz="2450" spc="-20" dirty="0">
                <a:latin typeface="Times New Roman"/>
                <a:cs typeface="Times New Roman"/>
              </a:rPr>
              <a:t> </a:t>
            </a:r>
            <a:r>
              <a:rPr sz="2450" spc="-10" dirty="0">
                <a:latin typeface="Times New Roman"/>
                <a:cs typeface="Times New Roman"/>
              </a:rPr>
              <a:t>way</a:t>
            </a:r>
            <a:r>
              <a:rPr sz="2450" spc="-5" dirty="0">
                <a:latin typeface="Times New Roman"/>
                <a:cs typeface="Times New Roman"/>
              </a:rPr>
              <a:t> </a:t>
            </a:r>
            <a:r>
              <a:rPr sz="2450" dirty="0">
                <a:latin typeface="Times New Roman"/>
                <a:cs typeface="Times New Roman"/>
              </a:rPr>
              <a:t>light</a:t>
            </a:r>
            <a:r>
              <a:rPr sz="2450" spc="-5" dirty="0">
                <a:latin typeface="Times New Roman"/>
                <a:cs typeface="Times New Roman"/>
              </a:rPr>
              <a:t> </a:t>
            </a:r>
            <a:r>
              <a:rPr sz="2450" dirty="0">
                <a:latin typeface="Times New Roman"/>
                <a:cs typeface="Times New Roman"/>
              </a:rPr>
              <a:t>travels</a:t>
            </a:r>
            <a:r>
              <a:rPr sz="2450" spc="-10" dirty="0">
                <a:latin typeface="Times New Roman"/>
                <a:cs typeface="Times New Roman"/>
              </a:rPr>
              <a:t> </a:t>
            </a:r>
            <a:r>
              <a:rPr sz="2450" spc="120" dirty="0">
                <a:latin typeface="Times New Roman"/>
                <a:cs typeface="Times New Roman"/>
              </a:rPr>
              <a:t>at</a:t>
            </a:r>
            <a:r>
              <a:rPr sz="2450" spc="-10" dirty="0">
                <a:latin typeface="Times New Roman"/>
                <a:cs typeface="Times New Roman"/>
              </a:rPr>
              <a:t> different</a:t>
            </a:r>
            <a:r>
              <a:rPr sz="2450" spc="-5" dirty="0">
                <a:latin typeface="Times New Roman"/>
                <a:cs typeface="Times New Roman"/>
              </a:rPr>
              <a:t> </a:t>
            </a:r>
            <a:r>
              <a:rPr sz="2450" dirty="0">
                <a:latin typeface="Times New Roman"/>
                <a:cs typeface="Times New Roman"/>
              </a:rPr>
              <a:t>speeds</a:t>
            </a:r>
            <a:r>
              <a:rPr sz="2450" spc="-10" dirty="0">
                <a:latin typeface="Times New Roman"/>
                <a:cs typeface="Times New Roman"/>
              </a:rPr>
              <a:t> </a:t>
            </a:r>
            <a:r>
              <a:rPr sz="2450" dirty="0">
                <a:latin typeface="Times New Roman"/>
                <a:cs typeface="Times New Roman"/>
              </a:rPr>
              <a:t>in</a:t>
            </a:r>
            <a:r>
              <a:rPr sz="2450" spc="-5" dirty="0">
                <a:latin typeface="Times New Roman"/>
                <a:cs typeface="Times New Roman"/>
              </a:rPr>
              <a:t> </a:t>
            </a:r>
            <a:r>
              <a:rPr sz="2450" spc="-10" dirty="0">
                <a:latin typeface="Times New Roman"/>
                <a:cs typeface="Times New Roman"/>
              </a:rPr>
              <a:t>different</a:t>
            </a:r>
            <a:r>
              <a:rPr sz="2450" spc="-5" dirty="0">
                <a:latin typeface="Times New Roman"/>
                <a:cs typeface="Times New Roman"/>
              </a:rPr>
              <a:t> </a:t>
            </a:r>
            <a:r>
              <a:rPr sz="2450" spc="-10" dirty="0">
                <a:latin typeface="Times New Roman"/>
                <a:cs typeface="Times New Roman"/>
              </a:rPr>
              <a:t>directions.</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way</a:t>
            </a:r>
            <a:r>
              <a:rPr sz="2450" spc="20" dirty="0">
                <a:latin typeface="Times New Roman"/>
                <a:cs typeface="Times New Roman"/>
              </a:rPr>
              <a:t> </a:t>
            </a:r>
            <a:r>
              <a:rPr sz="2450" dirty="0">
                <a:latin typeface="Times New Roman"/>
                <a:cs typeface="Times New Roman"/>
              </a:rPr>
              <a:t>time</a:t>
            </a:r>
            <a:r>
              <a:rPr sz="2450" spc="20" dirty="0">
                <a:latin typeface="Times New Roman"/>
                <a:cs typeface="Times New Roman"/>
              </a:rPr>
              <a:t> </a:t>
            </a:r>
            <a:r>
              <a:rPr sz="2450" dirty="0">
                <a:latin typeface="Times New Roman"/>
                <a:cs typeface="Times New Roman"/>
              </a:rPr>
              <a:t>intervals</a:t>
            </a:r>
            <a:r>
              <a:rPr sz="2450" spc="15" dirty="0">
                <a:latin typeface="Times New Roman"/>
                <a:cs typeface="Times New Roman"/>
              </a:rPr>
              <a:t> </a:t>
            </a:r>
            <a:r>
              <a:rPr sz="2450" spc="-25" dirty="0">
                <a:latin typeface="Times New Roman"/>
                <a:cs typeface="Times New Roman"/>
              </a:rPr>
              <a:t>differ</a:t>
            </a:r>
            <a:r>
              <a:rPr sz="2450" spc="20" dirty="0">
                <a:latin typeface="Times New Roman"/>
                <a:cs typeface="Times New Roman"/>
              </a:rPr>
              <a:t> </a:t>
            </a:r>
            <a:r>
              <a:rPr sz="2450" dirty="0">
                <a:latin typeface="Times New Roman"/>
                <a:cs typeface="Times New Roman"/>
              </a:rPr>
              <a:t>in</a:t>
            </a:r>
            <a:r>
              <a:rPr sz="2450" spc="20" dirty="0">
                <a:latin typeface="Times New Roman"/>
                <a:cs typeface="Times New Roman"/>
              </a:rPr>
              <a:t> </a:t>
            </a:r>
            <a:r>
              <a:rPr sz="2450" spc="-10" dirty="0">
                <a:latin typeface="Times New Roman"/>
                <a:cs typeface="Times New Roman"/>
              </a:rPr>
              <a:t>different</a:t>
            </a:r>
            <a:r>
              <a:rPr sz="2450" spc="20" dirty="0">
                <a:latin typeface="Times New Roman"/>
                <a:cs typeface="Times New Roman"/>
              </a:rPr>
              <a:t> </a:t>
            </a:r>
            <a:r>
              <a:rPr sz="2450" spc="-30" dirty="0">
                <a:latin typeface="Times New Roman"/>
                <a:cs typeface="Times New Roman"/>
              </a:rPr>
              <a:t>reference</a:t>
            </a:r>
            <a:r>
              <a:rPr sz="2450" spc="20" dirty="0">
                <a:latin typeface="Times New Roman"/>
                <a:cs typeface="Times New Roman"/>
              </a:rPr>
              <a:t> </a:t>
            </a:r>
            <a:r>
              <a:rPr sz="2450" spc="-10" dirty="0">
                <a:latin typeface="Times New Roman"/>
                <a:cs typeface="Times New Roman"/>
              </a:rPr>
              <a:t>frames.</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way</a:t>
            </a:r>
            <a:r>
              <a:rPr sz="2450" spc="95" dirty="0">
                <a:latin typeface="Times New Roman"/>
                <a:cs typeface="Times New Roman"/>
              </a:rPr>
              <a:t> </a:t>
            </a:r>
            <a:r>
              <a:rPr sz="2450" dirty="0">
                <a:latin typeface="Times New Roman"/>
                <a:cs typeface="Times New Roman"/>
              </a:rPr>
              <a:t>a</a:t>
            </a:r>
            <a:r>
              <a:rPr sz="2450" spc="90" dirty="0">
                <a:latin typeface="Times New Roman"/>
                <a:cs typeface="Times New Roman"/>
              </a:rPr>
              <a:t> </a:t>
            </a:r>
            <a:r>
              <a:rPr sz="2450" dirty="0">
                <a:latin typeface="Times New Roman"/>
                <a:cs typeface="Times New Roman"/>
              </a:rPr>
              <a:t>beam</a:t>
            </a:r>
            <a:r>
              <a:rPr sz="2450" spc="90" dirty="0">
                <a:latin typeface="Times New Roman"/>
                <a:cs typeface="Times New Roman"/>
              </a:rPr>
              <a:t> </a:t>
            </a:r>
            <a:r>
              <a:rPr sz="2450" dirty="0">
                <a:latin typeface="Times New Roman"/>
                <a:cs typeface="Times New Roman"/>
              </a:rPr>
              <a:t>of</a:t>
            </a:r>
            <a:r>
              <a:rPr sz="2450" spc="95" dirty="0">
                <a:latin typeface="Times New Roman"/>
                <a:cs typeface="Times New Roman"/>
              </a:rPr>
              <a:t> </a:t>
            </a:r>
            <a:r>
              <a:rPr sz="2450" dirty="0">
                <a:latin typeface="Times New Roman"/>
                <a:cs typeface="Times New Roman"/>
              </a:rPr>
              <a:t>light</a:t>
            </a:r>
            <a:r>
              <a:rPr sz="2450" spc="95" dirty="0">
                <a:latin typeface="Times New Roman"/>
                <a:cs typeface="Times New Roman"/>
              </a:rPr>
              <a:t> </a:t>
            </a:r>
            <a:r>
              <a:rPr sz="2450" dirty="0">
                <a:latin typeface="Times New Roman"/>
                <a:cs typeface="Times New Roman"/>
              </a:rPr>
              <a:t>carries</a:t>
            </a:r>
            <a:r>
              <a:rPr sz="2450" spc="90" dirty="0">
                <a:latin typeface="Times New Roman"/>
                <a:cs typeface="Times New Roman"/>
              </a:rPr>
              <a:t> </a:t>
            </a:r>
            <a:r>
              <a:rPr sz="2450" dirty="0">
                <a:latin typeface="Times New Roman"/>
                <a:cs typeface="Times New Roman"/>
              </a:rPr>
              <a:t>momentum</a:t>
            </a:r>
            <a:r>
              <a:rPr sz="2450" spc="95" dirty="0">
                <a:latin typeface="Times New Roman"/>
                <a:cs typeface="Times New Roman"/>
              </a:rPr>
              <a:t> </a:t>
            </a:r>
            <a:r>
              <a:rPr sz="2450" dirty="0">
                <a:latin typeface="Times New Roman"/>
                <a:cs typeface="Times New Roman"/>
              </a:rPr>
              <a:t>and</a:t>
            </a:r>
            <a:r>
              <a:rPr sz="2450" spc="95" dirty="0">
                <a:latin typeface="Times New Roman"/>
                <a:cs typeface="Times New Roman"/>
              </a:rPr>
              <a:t> </a:t>
            </a:r>
            <a:r>
              <a:rPr sz="2450" spc="-10" dirty="0">
                <a:latin typeface="Times New Roman"/>
                <a:cs typeface="Times New Roman"/>
              </a:rPr>
              <a:t>energy.</a:t>
            </a:r>
            <a:endParaRPr sz="2450">
              <a:latin typeface="Times New Roman"/>
              <a:cs typeface="Times New Roman"/>
            </a:endParaRPr>
          </a:p>
          <a:p>
            <a:pPr marL="393065" marR="6350" indent="-374015">
              <a:lnSpc>
                <a:spcPct val="101699"/>
              </a:lnSpc>
              <a:spcBef>
                <a:spcPts val="995"/>
              </a:spcBef>
              <a:buAutoNum type="alphaUcPeriod"/>
              <a:tabLst>
                <a:tab pos="394970" algn="l"/>
              </a:tabLst>
            </a:pPr>
            <a:r>
              <a:rPr sz="2450" dirty="0">
                <a:latin typeface="Times New Roman"/>
                <a:cs typeface="Times New Roman"/>
              </a:rPr>
              <a:t>The</a:t>
            </a:r>
            <a:r>
              <a:rPr sz="2450" spc="-10" dirty="0">
                <a:latin typeface="Times New Roman"/>
                <a:cs typeface="Times New Roman"/>
              </a:rPr>
              <a:t> </a:t>
            </a:r>
            <a:r>
              <a:rPr sz="2450" spc="-45" dirty="0">
                <a:latin typeface="Times New Roman"/>
                <a:cs typeface="Times New Roman"/>
              </a:rPr>
              <a:t>way</a:t>
            </a:r>
            <a:r>
              <a:rPr sz="2450" spc="-10" dirty="0">
                <a:latin typeface="Times New Roman"/>
                <a:cs typeface="Times New Roman"/>
              </a:rPr>
              <a:t> </a:t>
            </a:r>
            <a:r>
              <a:rPr sz="2450" dirty="0">
                <a:latin typeface="Times New Roman"/>
                <a:cs typeface="Times New Roman"/>
              </a:rPr>
              <a:t>the</a:t>
            </a:r>
            <a:r>
              <a:rPr sz="2450" spc="-10" dirty="0">
                <a:latin typeface="Times New Roman"/>
                <a:cs typeface="Times New Roman"/>
              </a:rPr>
              <a:t> energy </a:t>
            </a:r>
            <a:r>
              <a:rPr sz="2450" spc="-65" dirty="0">
                <a:latin typeface="Times New Roman"/>
                <a:cs typeface="Times New Roman"/>
              </a:rPr>
              <a:t>of</a:t>
            </a:r>
            <a:r>
              <a:rPr sz="2450" spc="-10" dirty="0">
                <a:latin typeface="Times New Roman"/>
                <a:cs typeface="Times New Roman"/>
              </a:rPr>
              <a:t> </a:t>
            </a:r>
            <a:r>
              <a:rPr sz="2450" dirty="0">
                <a:latin typeface="Times New Roman"/>
                <a:cs typeface="Times New Roman"/>
              </a:rPr>
              <a:t>a</a:t>
            </a:r>
            <a:r>
              <a:rPr sz="2450" spc="-10" dirty="0">
                <a:latin typeface="Times New Roman"/>
                <a:cs typeface="Times New Roman"/>
              </a:rPr>
              <a:t> </a:t>
            </a:r>
            <a:r>
              <a:rPr sz="2450" dirty="0">
                <a:latin typeface="Times New Roman"/>
                <a:cs typeface="Times New Roman"/>
              </a:rPr>
              <a:t>beam</a:t>
            </a:r>
            <a:r>
              <a:rPr sz="2450" spc="-15" dirty="0">
                <a:latin typeface="Times New Roman"/>
                <a:cs typeface="Times New Roman"/>
              </a:rPr>
              <a:t> </a:t>
            </a:r>
            <a:r>
              <a:rPr sz="2450" spc="-65" dirty="0">
                <a:latin typeface="Times New Roman"/>
                <a:cs typeface="Times New Roman"/>
              </a:rPr>
              <a:t>of</a:t>
            </a:r>
            <a:r>
              <a:rPr sz="2450" spc="-10" dirty="0">
                <a:latin typeface="Times New Roman"/>
                <a:cs typeface="Times New Roman"/>
              </a:rPr>
              <a:t> </a:t>
            </a:r>
            <a:r>
              <a:rPr sz="2450" dirty="0">
                <a:latin typeface="Times New Roman"/>
                <a:cs typeface="Times New Roman"/>
              </a:rPr>
              <a:t>light</a:t>
            </a:r>
            <a:r>
              <a:rPr sz="2450" spc="-15" dirty="0">
                <a:latin typeface="Times New Roman"/>
                <a:cs typeface="Times New Roman"/>
              </a:rPr>
              <a:t> </a:t>
            </a:r>
            <a:r>
              <a:rPr sz="2450" dirty="0">
                <a:latin typeface="Times New Roman"/>
                <a:cs typeface="Times New Roman"/>
              </a:rPr>
              <a:t>depends</a:t>
            </a:r>
            <a:r>
              <a:rPr sz="2450" spc="-10" dirty="0">
                <a:latin typeface="Times New Roman"/>
                <a:cs typeface="Times New Roman"/>
              </a:rPr>
              <a:t> </a:t>
            </a:r>
            <a:r>
              <a:rPr sz="2450" dirty="0">
                <a:latin typeface="Times New Roman"/>
                <a:cs typeface="Times New Roman"/>
              </a:rPr>
              <a:t>on</a:t>
            </a:r>
            <a:r>
              <a:rPr sz="2450" spc="-5" dirty="0">
                <a:latin typeface="Times New Roman"/>
                <a:cs typeface="Times New Roman"/>
              </a:rPr>
              <a:t> </a:t>
            </a:r>
            <a:r>
              <a:rPr sz="2450" dirty="0">
                <a:latin typeface="Times New Roman"/>
                <a:cs typeface="Times New Roman"/>
              </a:rPr>
              <a:t>its</a:t>
            </a:r>
            <a:r>
              <a:rPr sz="2450" spc="-10" dirty="0">
                <a:latin typeface="Times New Roman"/>
                <a:cs typeface="Times New Roman"/>
              </a:rPr>
              <a:t> frequency 	</a:t>
            </a:r>
            <a:r>
              <a:rPr sz="2450" dirty="0">
                <a:latin typeface="Times New Roman"/>
                <a:cs typeface="Times New Roman"/>
              </a:rPr>
              <a:t>(or</a:t>
            </a:r>
            <a:r>
              <a:rPr sz="2450" spc="155" dirty="0">
                <a:latin typeface="Times New Roman"/>
                <a:cs typeface="Times New Roman"/>
              </a:rPr>
              <a:t> </a:t>
            </a:r>
            <a:r>
              <a:rPr sz="2450" spc="-10" dirty="0">
                <a:latin typeface="Times New Roman"/>
                <a:cs typeface="Times New Roman"/>
              </a:rPr>
              <a:t>wavelength).</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3730" cy="207645"/>
          </a:xfrm>
          <a:prstGeom prst="rect">
            <a:avLst/>
          </a:prstGeom>
        </p:spPr>
        <p:txBody>
          <a:bodyPr vert="horz" wrap="square" lIns="0" tIns="12065" rIns="0" bIns="0" rtlCol="0">
            <a:spAutoFit/>
          </a:bodyPr>
          <a:lstStyle/>
          <a:p>
            <a:pPr marL="12700">
              <a:lnSpc>
                <a:spcPct val="100000"/>
              </a:lnSpc>
              <a:spcBef>
                <a:spcPts val="95"/>
              </a:spcBef>
              <a:tabLst>
                <a:tab pos="47834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2.5.</a:t>
            </a:r>
            <a:r>
              <a:rPr sz="1200" spc="270" dirty="0">
                <a:latin typeface="Times New Roman"/>
                <a:cs typeface="Times New Roman"/>
              </a:rPr>
              <a:t>  </a:t>
            </a:r>
            <a:r>
              <a:rPr sz="1200" dirty="0">
                <a:latin typeface="Times New Roman"/>
                <a:cs typeface="Times New Roman"/>
              </a:rPr>
              <a:t>MORE</a:t>
            </a:r>
            <a:r>
              <a:rPr sz="1200" spc="195" dirty="0">
                <a:latin typeface="Times New Roman"/>
                <a:cs typeface="Times New Roman"/>
              </a:rPr>
              <a:t> </a:t>
            </a:r>
            <a:r>
              <a:rPr sz="1200" dirty="0">
                <a:latin typeface="Times New Roman"/>
                <a:cs typeface="Times New Roman"/>
              </a:rPr>
              <a:t>ABOUT</a:t>
            </a:r>
            <a:r>
              <a:rPr sz="1200" spc="190" dirty="0">
                <a:latin typeface="Times New Roman"/>
                <a:cs typeface="Times New Roman"/>
              </a:rPr>
              <a:t> </a:t>
            </a:r>
            <a:r>
              <a:rPr sz="1200" spc="50" dirty="0">
                <a:latin typeface="Times New Roman"/>
                <a:cs typeface="Times New Roman"/>
              </a:rPr>
              <a:t>THE</a:t>
            </a:r>
            <a:r>
              <a:rPr sz="1200" spc="195" dirty="0">
                <a:latin typeface="Times New Roman"/>
                <a:cs typeface="Times New Roman"/>
              </a:rPr>
              <a:t> </a:t>
            </a:r>
            <a:r>
              <a:rPr sz="1200" dirty="0">
                <a:latin typeface="Times New Roman"/>
                <a:cs typeface="Times New Roman"/>
              </a:rPr>
              <a:t>MICHELSON-</a:t>
            </a:r>
            <a:r>
              <a:rPr sz="1200" spc="-10" dirty="0">
                <a:latin typeface="Times New Roman"/>
                <a:cs typeface="Times New Roman"/>
              </a:rPr>
              <a:t>MORLEY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The</a:t>
            </a:r>
            <a:r>
              <a:rPr spc="-5" dirty="0"/>
              <a:t> </a:t>
            </a:r>
            <a:r>
              <a:rPr spc="-45" dirty="0"/>
              <a:t>Michelson</a:t>
            </a:r>
            <a:r>
              <a:rPr spc="-5" dirty="0"/>
              <a:t> </a:t>
            </a:r>
            <a:r>
              <a:rPr dirty="0"/>
              <a:t>interferometer</a:t>
            </a:r>
            <a:r>
              <a:rPr spc="-5" dirty="0"/>
              <a:t> </a:t>
            </a:r>
            <a:r>
              <a:rPr dirty="0"/>
              <a:t>measured</a:t>
            </a:r>
            <a:r>
              <a:rPr spc="-10" dirty="0"/>
              <a:t> </a:t>
            </a:r>
            <a:r>
              <a:rPr dirty="0"/>
              <a:t>the</a:t>
            </a:r>
            <a:r>
              <a:rPr spc="-5" dirty="0"/>
              <a:t> </a:t>
            </a:r>
            <a:r>
              <a:rPr spc="-45" dirty="0"/>
              <a:t>difference</a:t>
            </a:r>
            <a:r>
              <a:rPr spc="-5" dirty="0"/>
              <a:t> </a:t>
            </a:r>
            <a:r>
              <a:rPr dirty="0"/>
              <a:t>in</a:t>
            </a:r>
            <a:r>
              <a:rPr spc="-5" dirty="0"/>
              <a:t> </a:t>
            </a:r>
            <a:r>
              <a:rPr dirty="0"/>
              <a:t>two</a:t>
            </a:r>
            <a:r>
              <a:rPr spc="-5" dirty="0"/>
              <a:t> </a:t>
            </a:r>
            <a:r>
              <a:rPr spc="-10" dirty="0"/>
              <a:t>light </a:t>
            </a:r>
            <a:r>
              <a:rPr dirty="0"/>
              <a:t>beam’s</a:t>
            </a:r>
            <a:r>
              <a:rPr spc="-114" dirty="0"/>
              <a:t> </a:t>
            </a:r>
            <a:r>
              <a:rPr dirty="0"/>
              <a:t>speeds</a:t>
            </a:r>
            <a:r>
              <a:rPr spc="45" dirty="0"/>
              <a:t> </a:t>
            </a:r>
            <a:r>
              <a:rPr dirty="0"/>
              <a:t>by</a:t>
            </a:r>
            <a:r>
              <a:rPr spc="40" dirty="0"/>
              <a:t> </a:t>
            </a:r>
            <a:r>
              <a:rPr spc="-20" dirty="0"/>
              <a:t>measuring.</a:t>
            </a:r>
            <a:r>
              <a:rPr spc="-229" dirty="0"/>
              <a:t> </a:t>
            </a:r>
            <a:r>
              <a:rPr dirty="0"/>
              <a:t>.</a:t>
            </a:r>
            <a:r>
              <a:rPr spc="-225" dirty="0"/>
              <a:t> </a:t>
            </a:r>
            <a:r>
              <a:rPr dirty="0"/>
              <a:t>.</a:t>
            </a:r>
            <a:r>
              <a:rPr spc="-225" dirty="0"/>
              <a:t> </a:t>
            </a:r>
            <a:r>
              <a:rPr dirty="0"/>
              <a:t>(Choose</a:t>
            </a:r>
            <a:r>
              <a:rPr spc="40" dirty="0"/>
              <a:t> </a:t>
            </a:r>
            <a:r>
              <a:rPr spc="-10" dirty="0"/>
              <a:t>one.)</a:t>
            </a:r>
          </a:p>
        </p:txBody>
      </p:sp>
      <p:sp>
        <p:nvSpPr>
          <p:cNvPr id="5" name="object 5"/>
          <p:cNvSpPr txBox="1"/>
          <p:nvPr/>
        </p:nvSpPr>
        <p:spPr>
          <a:xfrm>
            <a:off x="719315" y="2042037"/>
            <a:ext cx="7258050"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Which</a:t>
            </a:r>
            <a:r>
              <a:rPr sz="2450" spc="105" dirty="0">
                <a:latin typeface="Times New Roman"/>
                <a:cs typeface="Times New Roman"/>
              </a:rPr>
              <a:t> </a:t>
            </a:r>
            <a:r>
              <a:rPr sz="2450" dirty="0">
                <a:latin typeface="Times New Roman"/>
                <a:cs typeface="Times New Roman"/>
              </a:rPr>
              <a:t>one</a:t>
            </a:r>
            <a:r>
              <a:rPr sz="2450" spc="105" dirty="0">
                <a:latin typeface="Times New Roman"/>
                <a:cs typeface="Times New Roman"/>
              </a:rPr>
              <a:t> </a:t>
            </a:r>
            <a:r>
              <a:rPr sz="2450" dirty="0">
                <a:latin typeface="Times New Roman"/>
                <a:cs typeface="Times New Roman"/>
              </a:rPr>
              <a:t>got</a:t>
            </a:r>
            <a:r>
              <a:rPr sz="2450" spc="110" dirty="0">
                <a:latin typeface="Times New Roman"/>
                <a:cs typeface="Times New Roman"/>
              </a:rPr>
              <a:t> </a:t>
            </a:r>
            <a:r>
              <a:rPr sz="2450" dirty="0">
                <a:latin typeface="Times New Roman"/>
                <a:cs typeface="Times New Roman"/>
              </a:rPr>
              <a:t>to</a:t>
            </a:r>
            <a:r>
              <a:rPr sz="2450" spc="10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spc="-45" dirty="0">
                <a:latin typeface="Times New Roman"/>
                <a:cs typeface="Times New Roman"/>
              </a:rPr>
              <a:t>eyepiece</a:t>
            </a:r>
            <a:r>
              <a:rPr sz="2450" spc="105" dirty="0">
                <a:latin typeface="Times New Roman"/>
                <a:cs typeface="Times New Roman"/>
              </a:rPr>
              <a:t> </a:t>
            </a:r>
            <a:r>
              <a:rPr sz="2450" spc="-10" dirty="0">
                <a:latin typeface="Times New Roman"/>
                <a:cs typeface="Times New Roman"/>
              </a:rPr>
              <a:t>first.</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dirty="0">
                <a:latin typeface="Times New Roman"/>
                <a:cs typeface="Times New Roman"/>
              </a:rPr>
              <a:t>Which</a:t>
            </a:r>
            <a:r>
              <a:rPr sz="2450" spc="95" dirty="0">
                <a:latin typeface="Times New Roman"/>
                <a:cs typeface="Times New Roman"/>
              </a:rPr>
              <a:t> </a:t>
            </a:r>
            <a:r>
              <a:rPr sz="2450" dirty="0">
                <a:latin typeface="Times New Roman"/>
                <a:cs typeface="Times New Roman"/>
              </a:rPr>
              <a:t>one</a:t>
            </a:r>
            <a:r>
              <a:rPr sz="2450" spc="95" dirty="0">
                <a:latin typeface="Times New Roman"/>
                <a:cs typeface="Times New Roman"/>
              </a:rPr>
              <a:t> </a:t>
            </a:r>
            <a:r>
              <a:rPr sz="2450" spc="-40" dirty="0">
                <a:latin typeface="Times New Roman"/>
                <a:cs typeface="Times New Roman"/>
              </a:rPr>
              <a:t>conveyed</a:t>
            </a:r>
            <a:r>
              <a:rPr sz="2450" spc="95" dirty="0">
                <a:latin typeface="Times New Roman"/>
                <a:cs typeface="Times New Roman"/>
              </a:rPr>
              <a:t> </a:t>
            </a:r>
            <a:r>
              <a:rPr sz="2450" dirty="0">
                <a:latin typeface="Times New Roman"/>
                <a:cs typeface="Times New Roman"/>
              </a:rPr>
              <a:t>more</a:t>
            </a:r>
            <a:r>
              <a:rPr sz="2450" spc="95" dirty="0">
                <a:latin typeface="Times New Roman"/>
                <a:cs typeface="Times New Roman"/>
              </a:rPr>
              <a:t> </a:t>
            </a:r>
            <a:r>
              <a:rPr sz="2450" dirty="0">
                <a:latin typeface="Times New Roman"/>
                <a:cs typeface="Times New Roman"/>
              </a:rPr>
              <a:t>momentum</a:t>
            </a:r>
            <a:r>
              <a:rPr sz="2450" spc="95" dirty="0">
                <a:latin typeface="Times New Roman"/>
                <a:cs typeface="Times New Roman"/>
              </a:rPr>
              <a:t> </a:t>
            </a:r>
            <a:r>
              <a:rPr sz="2450" dirty="0">
                <a:latin typeface="Times New Roman"/>
                <a:cs typeface="Times New Roman"/>
              </a:rPr>
              <a:t>to</a:t>
            </a:r>
            <a:r>
              <a:rPr sz="2450" spc="95" dirty="0">
                <a:latin typeface="Times New Roman"/>
                <a:cs typeface="Times New Roman"/>
              </a:rPr>
              <a:t> </a:t>
            </a:r>
            <a:r>
              <a:rPr sz="2450" dirty="0">
                <a:latin typeface="Times New Roman"/>
                <a:cs typeface="Times New Roman"/>
              </a:rPr>
              <a:t>the</a:t>
            </a:r>
            <a:r>
              <a:rPr sz="2450" spc="90" dirty="0">
                <a:latin typeface="Times New Roman"/>
                <a:cs typeface="Times New Roman"/>
              </a:rPr>
              <a:t> </a:t>
            </a:r>
            <a:r>
              <a:rPr sz="2450" spc="-30" dirty="0">
                <a:latin typeface="Times New Roman"/>
                <a:cs typeface="Times New Roman"/>
              </a:rPr>
              <a:t>eyepiece.</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dirty="0">
                <a:latin typeface="Times New Roman"/>
                <a:cs typeface="Times New Roman"/>
              </a:rPr>
              <a:t>Whether</a:t>
            </a:r>
            <a:r>
              <a:rPr sz="2450" spc="140" dirty="0">
                <a:latin typeface="Times New Roman"/>
                <a:cs typeface="Times New Roman"/>
              </a:rPr>
              <a:t> </a:t>
            </a:r>
            <a:r>
              <a:rPr sz="2450" dirty="0">
                <a:latin typeface="Times New Roman"/>
                <a:cs typeface="Times New Roman"/>
              </a:rPr>
              <a:t>they</a:t>
            </a:r>
            <a:r>
              <a:rPr sz="2450" spc="150" dirty="0">
                <a:latin typeface="Times New Roman"/>
                <a:cs typeface="Times New Roman"/>
              </a:rPr>
              <a:t> </a:t>
            </a:r>
            <a:r>
              <a:rPr sz="2450" dirty="0">
                <a:latin typeface="Times New Roman"/>
                <a:cs typeface="Times New Roman"/>
              </a:rPr>
              <a:t>arrived</a:t>
            </a:r>
            <a:r>
              <a:rPr sz="2450" spc="150" dirty="0">
                <a:latin typeface="Times New Roman"/>
                <a:cs typeface="Times New Roman"/>
              </a:rPr>
              <a:t> </a:t>
            </a:r>
            <a:r>
              <a:rPr sz="2450" spc="120" dirty="0">
                <a:latin typeface="Times New Roman"/>
                <a:cs typeface="Times New Roman"/>
              </a:rPr>
              <a:t>at</a:t>
            </a:r>
            <a:r>
              <a:rPr sz="2450" spc="150" dirty="0">
                <a:latin typeface="Times New Roman"/>
                <a:cs typeface="Times New Roman"/>
              </a:rPr>
              <a:t> </a:t>
            </a:r>
            <a:r>
              <a:rPr sz="2450" dirty="0">
                <a:latin typeface="Times New Roman"/>
                <a:cs typeface="Times New Roman"/>
              </a:rPr>
              <a:t>the</a:t>
            </a:r>
            <a:r>
              <a:rPr sz="2450" spc="155" dirty="0">
                <a:latin typeface="Times New Roman"/>
                <a:cs typeface="Times New Roman"/>
              </a:rPr>
              <a:t> </a:t>
            </a:r>
            <a:r>
              <a:rPr sz="2450" spc="-45" dirty="0">
                <a:latin typeface="Times New Roman"/>
                <a:cs typeface="Times New Roman"/>
              </a:rPr>
              <a:t>eyepiece</a:t>
            </a:r>
            <a:r>
              <a:rPr sz="2450" spc="150" dirty="0">
                <a:latin typeface="Times New Roman"/>
                <a:cs typeface="Times New Roman"/>
              </a:rPr>
              <a:t> </a:t>
            </a:r>
            <a:r>
              <a:rPr sz="2450" dirty="0">
                <a:latin typeface="Times New Roman"/>
                <a:cs typeface="Times New Roman"/>
              </a:rPr>
              <a:t>out</a:t>
            </a:r>
            <a:r>
              <a:rPr sz="2450" spc="150" dirty="0">
                <a:latin typeface="Times New Roman"/>
                <a:cs typeface="Times New Roman"/>
              </a:rPr>
              <a:t> </a:t>
            </a:r>
            <a:r>
              <a:rPr sz="2450" dirty="0">
                <a:latin typeface="Times New Roman"/>
                <a:cs typeface="Times New Roman"/>
              </a:rPr>
              <a:t>of</a:t>
            </a:r>
            <a:r>
              <a:rPr sz="2450" spc="150" dirty="0">
                <a:latin typeface="Times New Roman"/>
                <a:cs typeface="Times New Roman"/>
              </a:rPr>
              <a:t> </a:t>
            </a:r>
            <a:r>
              <a:rPr sz="2450" spc="-10" dirty="0">
                <a:latin typeface="Times New Roman"/>
                <a:cs typeface="Times New Roman"/>
              </a:rPr>
              <a:t>phase.</a:t>
            </a:r>
            <a:endParaRPr sz="2450">
              <a:latin typeface="Times New Roman"/>
              <a:cs typeface="Times New Roman"/>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3730" cy="207645"/>
          </a:xfrm>
          <a:prstGeom prst="rect">
            <a:avLst/>
          </a:prstGeom>
        </p:spPr>
        <p:txBody>
          <a:bodyPr vert="horz" wrap="square" lIns="0" tIns="12065" rIns="0" bIns="0" rtlCol="0">
            <a:spAutoFit/>
          </a:bodyPr>
          <a:lstStyle/>
          <a:p>
            <a:pPr marL="12700">
              <a:lnSpc>
                <a:spcPct val="100000"/>
              </a:lnSpc>
              <a:spcBef>
                <a:spcPts val="95"/>
              </a:spcBef>
              <a:tabLst>
                <a:tab pos="47834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2.5.</a:t>
            </a:r>
            <a:r>
              <a:rPr sz="1200" spc="270" dirty="0">
                <a:latin typeface="Times New Roman"/>
                <a:cs typeface="Times New Roman"/>
              </a:rPr>
              <a:t>  </a:t>
            </a:r>
            <a:r>
              <a:rPr sz="1200" dirty="0">
                <a:latin typeface="Times New Roman"/>
                <a:cs typeface="Times New Roman"/>
              </a:rPr>
              <a:t>MORE</a:t>
            </a:r>
            <a:r>
              <a:rPr sz="1200" spc="195" dirty="0">
                <a:latin typeface="Times New Roman"/>
                <a:cs typeface="Times New Roman"/>
              </a:rPr>
              <a:t> </a:t>
            </a:r>
            <a:r>
              <a:rPr sz="1200" dirty="0">
                <a:latin typeface="Times New Roman"/>
                <a:cs typeface="Times New Roman"/>
              </a:rPr>
              <a:t>ABOUT</a:t>
            </a:r>
            <a:r>
              <a:rPr sz="1200" spc="190" dirty="0">
                <a:latin typeface="Times New Roman"/>
                <a:cs typeface="Times New Roman"/>
              </a:rPr>
              <a:t> </a:t>
            </a:r>
            <a:r>
              <a:rPr sz="1200" spc="50" dirty="0">
                <a:latin typeface="Times New Roman"/>
                <a:cs typeface="Times New Roman"/>
              </a:rPr>
              <a:t>THE</a:t>
            </a:r>
            <a:r>
              <a:rPr sz="1200" spc="195" dirty="0">
                <a:latin typeface="Times New Roman"/>
                <a:cs typeface="Times New Roman"/>
              </a:rPr>
              <a:t> </a:t>
            </a:r>
            <a:r>
              <a:rPr sz="1200" dirty="0">
                <a:latin typeface="Times New Roman"/>
                <a:cs typeface="Times New Roman"/>
              </a:rPr>
              <a:t>MICHELSON-</a:t>
            </a:r>
            <a:r>
              <a:rPr sz="1200" spc="-10" dirty="0">
                <a:latin typeface="Times New Roman"/>
                <a:cs typeface="Times New Roman"/>
              </a:rPr>
              <a:t>MORLEY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The</a:t>
            </a:r>
            <a:r>
              <a:rPr spc="-5" dirty="0"/>
              <a:t> </a:t>
            </a:r>
            <a:r>
              <a:rPr spc="-45" dirty="0"/>
              <a:t>Michelson</a:t>
            </a:r>
            <a:r>
              <a:rPr spc="-5" dirty="0"/>
              <a:t> </a:t>
            </a:r>
            <a:r>
              <a:rPr dirty="0"/>
              <a:t>interferometer</a:t>
            </a:r>
            <a:r>
              <a:rPr spc="-5" dirty="0"/>
              <a:t> </a:t>
            </a:r>
            <a:r>
              <a:rPr dirty="0"/>
              <a:t>measured</a:t>
            </a:r>
            <a:r>
              <a:rPr spc="-10" dirty="0"/>
              <a:t> </a:t>
            </a:r>
            <a:r>
              <a:rPr dirty="0"/>
              <a:t>the</a:t>
            </a:r>
            <a:r>
              <a:rPr spc="-5" dirty="0"/>
              <a:t> </a:t>
            </a:r>
            <a:r>
              <a:rPr spc="-45" dirty="0"/>
              <a:t>difference</a:t>
            </a:r>
            <a:r>
              <a:rPr spc="-5" dirty="0"/>
              <a:t> </a:t>
            </a:r>
            <a:r>
              <a:rPr dirty="0"/>
              <a:t>in</a:t>
            </a:r>
            <a:r>
              <a:rPr spc="-5" dirty="0"/>
              <a:t> </a:t>
            </a:r>
            <a:r>
              <a:rPr dirty="0"/>
              <a:t>two</a:t>
            </a:r>
            <a:r>
              <a:rPr spc="-5" dirty="0"/>
              <a:t> </a:t>
            </a:r>
            <a:r>
              <a:rPr spc="-10" dirty="0"/>
              <a:t>light </a:t>
            </a:r>
            <a:r>
              <a:rPr dirty="0"/>
              <a:t>beam’s</a:t>
            </a:r>
            <a:r>
              <a:rPr spc="-114" dirty="0"/>
              <a:t> </a:t>
            </a:r>
            <a:r>
              <a:rPr dirty="0"/>
              <a:t>speeds</a:t>
            </a:r>
            <a:r>
              <a:rPr spc="45" dirty="0"/>
              <a:t> </a:t>
            </a:r>
            <a:r>
              <a:rPr dirty="0"/>
              <a:t>by</a:t>
            </a:r>
            <a:r>
              <a:rPr spc="40" dirty="0"/>
              <a:t> </a:t>
            </a:r>
            <a:r>
              <a:rPr spc="-20" dirty="0"/>
              <a:t>measuring.</a:t>
            </a:r>
            <a:r>
              <a:rPr spc="-229" dirty="0"/>
              <a:t> </a:t>
            </a:r>
            <a:r>
              <a:rPr dirty="0"/>
              <a:t>.</a:t>
            </a:r>
            <a:r>
              <a:rPr spc="-225" dirty="0"/>
              <a:t> </a:t>
            </a:r>
            <a:r>
              <a:rPr dirty="0"/>
              <a:t>.</a:t>
            </a:r>
            <a:r>
              <a:rPr spc="-225" dirty="0"/>
              <a:t> </a:t>
            </a:r>
            <a:r>
              <a:rPr dirty="0"/>
              <a:t>(Choose</a:t>
            </a:r>
            <a:r>
              <a:rPr spc="40" dirty="0"/>
              <a:t> </a:t>
            </a:r>
            <a:r>
              <a:rPr spc="-10" dirty="0"/>
              <a:t>one.)</a:t>
            </a:r>
          </a:p>
        </p:txBody>
      </p:sp>
      <p:sp>
        <p:nvSpPr>
          <p:cNvPr id="5" name="object 5"/>
          <p:cNvSpPr txBox="1"/>
          <p:nvPr/>
        </p:nvSpPr>
        <p:spPr>
          <a:xfrm>
            <a:off x="707758" y="2042037"/>
            <a:ext cx="7269480"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Which</a:t>
            </a:r>
            <a:r>
              <a:rPr sz="2450" spc="105" dirty="0">
                <a:latin typeface="Times New Roman"/>
                <a:cs typeface="Times New Roman"/>
              </a:rPr>
              <a:t> </a:t>
            </a:r>
            <a:r>
              <a:rPr sz="2450" dirty="0">
                <a:latin typeface="Times New Roman"/>
                <a:cs typeface="Times New Roman"/>
              </a:rPr>
              <a:t>one</a:t>
            </a:r>
            <a:r>
              <a:rPr sz="2450" spc="105" dirty="0">
                <a:latin typeface="Times New Roman"/>
                <a:cs typeface="Times New Roman"/>
              </a:rPr>
              <a:t> </a:t>
            </a:r>
            <a:r>
              <a:rPr sz="2450" dirty="0">
                <a:latin typeface="Times New Roman"/>
                <a:cs typeface="Times New Roman"/>
              </a:rPr>
              <a:t>got</a:t>
            </a:r>
            <a:r>
              <a:rPr sz="2450" spc="110" dirty="0">
                <a:latin typeface="Times New Roman"/>
                <a:cs typeface="Times New Roman"/>
              </a:rPr>
              <a:t> </a:t>
            </a:r>
            <a:r>
              <a:rPr sz="2450" dirty="0">
                <a:latin typeface="Times New Roman"/>
                <a:cs typeface="Times New Roman"/>
              </a:rPr>
              <a:t>to</a:t>
            </a:r>
            <a:r>
              <a:rPr sz="2450" spc="10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spc="-45" dirty="0">
                <a:latin typeface="Times New Roman"/>
                <a:cs typeface="Times New Roman"/>
              </a:rPr>
              <a:t>eyepiece</a:t>
            </a:r>
            <a:r>
              <a:rPr sz="2450" spc="105" dirty="0">
                <a:latin typeface="Times New Roman"/>
                <a:cs typeface="Times New Roman"/>
              </a:rPr>
              <a:t> </a:t>
            </a:r>
            <a:r>
              <a:rPr sz="2450" spc="-10" dirty="0">
                <a:latin typeface="Times New Roman"/>
                <a:cs typeface="Times New Roman"/>
              </a:rPr>
              <a:t>first.</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Which</a:t>
            </a:r>
            <a:r>
              <a:rPr sz="2450" spc="95" dirty="0">
                <a:latin typeface="Times New Roman"/>
                <a:cs typeface="Times New Roman"/>
              </a:rPr>
              <a:t> </a:t>
            </a:r>
            <a:r>
              <a:rPr sz="2450" dirty="0">
                <a:latin typeface="Times New Roman"/>
                <a:cs typeface="Times New Roman"/>
              </a:rPr>
              <a:t>one</a:t>
            </a:r>
            <a:r>
              <a:rPr sz="2450" spc="95" dirty="0">
                <a:latin typeface="Times New Roman"/>
                <a:cs typeface="Times New Roman"/>
              </a:rPr>
              <a:t> </a:t>
            </a:r>
            <a:r>
              <a:rPr sz="2450" spc="-40" dirty="0">
                <a:latin typeface="Times New Roman"/>
                <a:cs typeface="Times New Roman"/>
              </a:rPr>
              <a:t>conveyed</a:t>
            </a:r>
            <a:r>
              <a:rPr sz="2450" spc="95" dirty="0">
                <a:latin typeface="Times New Roman"/>
                <a:cs typeface="Times New Roman"/>
              </a:rPr>
              <a:t> </a:t>
            </a:r>
            <a:r>
              <a:rPr sz="2450" dirty="0">
                <a:latin typeface="Times New Roman"/>
                <a:cs typeface="Times New Roman"/>
              </a:rPr>
              <a:t>more</a:t>
            </a:r>
            <a:r>
              <a:rPr sz="2450" spc="95" dirty="0">
                <a:latin typeface="Times New Roman"/>
                <a:cs typeface="Times New Roman"/>
              </a:rPr>
              <a:t> </a:t>
            </a:r>
            <a:r>
              <a:rPr sz="2450" dirty="0">
                <a:latin typeface="Times New Roman"/>
                <a:cs typeface="Times New Roman"/>
              </a:rPr>
              <a:t>momentum</a:t>
            </a:r>
            <a:r>
              <a:rPr sz="2450" spc="95" dirty="0">
                <a:latin typeface="Times New Roman"/>
                <a:cs typeface="Times New Roman"/>
              </a:rPr>
              <a:t> </a:t>
            </a:r>
            <a:r>
              <a:rPr sz="2450" dirty="0">
                <a:latin typeface="Times New Roman"/>
                <a:cs typeface="Times New Roman"/>
              </a:rPr>
              <a:t>to</a:t>
            </a:r>
            <a:r>
              <a:rPr sz="2450" spc="95" dirty="0">
                <a:latin typeface="Times New Roman"/>
                <a:cs typeface="Times New Roman"/>
              </a:rPr>
              <a:t> </a:t>
            </a:r>
            <a:r>
              <a:rPr sz="2450" dirty="0">
                <a:latin typeface="Times New Roman"/>
                <a:cs typeface="Times New Roman"/>
              </a:rPr>
              <a:t>the</a:t>
            </a:r>
            <a:r>
              <a:rPr sz="2450" spc="90" dirty="0">
                <a:latin typeface="Times New Roman"/>
                <a:cs typeface="Times New Roman"/>
              </a:rPr>
              <a:t> </a:t>
            </a:r>
            <a:r>
              <a:rPr sz="2450" spc="-30" dirty="0">
                <a:latin typeface="Times New Roman"/>
                <a:cs typeface="Times New Roman"/>
              </a:rPr>
              <a:t>eyepiece.</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Whether</a:t>
            </a:r>
            <a:r>
              <a:rPr sz="2450" spc="140" dirty="0">
                <a:latin typeface="Times New Roman"/>
                <a:cs typeface="Times New Roman"/>
              </a:rPr>
              <a:t> </a:t>
            </a:r>
            <a:r>
              <a:rPr sz="2450" dirty="0">
                <a:latin typeface="Times New Roman"/>
                <a:cs typeface="Times New Roman"/>
              </a:rPr>
              <a:t>they</a:t>
            </a:r>
            <a:r>
              <a:rPr sz="2450" spc="150" dirty="0">
                <a:latin typeface="Times New Roman"/>
                <a:cs typeface="Times New Roman"/>
              </a:rPr>
              <a:t> </a:t>
            </a:r>
            <a:r>
              <a:rPr sz="2450" dirty="0">
                <a:latin typeface="Times New Roman"/>
                <a:cs typeface="Times New Roman"/>
              </a:rPr>
              <a:t>arrived</a:t>
            </a:r>
            <a:r>
              <a:rPr sz="2450" spc="150" dirty="0">
                <a:latin typeface="Times New Roman"/>
                <a:cs typeface="Times New Roman"/>
              </a:rPr>
              <a:t> </a:t>
            </a:r>
            <a:r>
              <a:rPr sz="2450" spc="120" dirty="0">
                <a:latin typeface="Times New Roman"/>
                <a:cs typeface="Times New Roman"/>
              </a:rPr>
              <a:t>at</a:t>
            </a:r>
            <a:r>
              <a:rPr sz="2450" spc="150" dirty="0">
                <a:latin typeface="Times New Roman"/>
                <a:cs typeface="Times New Roman"/>
              </a:rPr>
              <a:t> </a:t>
            </a:r>
            <a:r>
              <a:rPr sz="2450" dirty="0">
                <a:latin typeface="Times New Roman"/>
                <a:cs typeface="Times New Roman"/>
              </a:rPr>
              <a:t>the</a:t>
            </a:r>
            <a:r>
              <a:rPr sz="2450" spc="155" dirty="0">
                <a:latin typeface="Times New Roman"/>
                <a:cs typeface="Times New Roman"/>
              </a:rPr>
              <a:t> </a:t>
            </a:r>
            <a:r>
              <a:rPr sz="2450" spc="-45" dirty="0">
                <a:latin typeface="Times New Roman"/>
                <a:cs typeface="Times New Roman"/>
              </a:rPr>
              <a:t>eyepiece</a:t>
            </a:r>
            <a:r>
              <a:rPr sz="2450" spc="150" dirty="0">
                <a:latin typeface="Times New Roman"/>
                <a:cs typeface="Times New Roman"/>
              </a:rPr>
              <a:t> </a:t>
            </a:r>
            <a:r>
              <a:rPr sz="2450" dirty="0">
                <a:latin typeface="Times New Roman"/>
                <a:cs typeface="Times New Roman"/>
              </a:rPr>
              <a:t>out</a:t>
            </a:r>
            <a:r>
              <a:rPr sz="2450" spc="150" dirty="0">
                <a:latin typeface="Times New Roman"/>
                <a:cs typeface="Times New Roman"/>
              </a:rPr>
              <a:t> </a:t>
            </a:r>
            <a:r>
              <a:rPr sz="2450" dirty="0">
                <a:latin typeface="Times New Roman"/>
                <a:cs typeface="Times New Roman"/>
              </a:rPr>
              <a:t>of</a:t>
            </a:r>
            <a:r>
              <a:rPr sz="2450" spc="150" dirty="0">
                <a:latin typeface="Times New Roman"/>
                <a:cs typeface="Times New Roman"/>
              </a:rPr>
              <a:t> </a:t>
            </a:r>
            <a:r>
              <a:rPr sz="2450" spc="-10" dirty="0">
                <a:latin typeface="Times New Roman"/>
                <a:cs typeface="Times New Roman"/>
              </a:rPr>
              <a:t>phase.</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3730" cy="207645"/>
          </a:xfrm>
          <a:prstGeom prst="rect">
            <a:avLst/>
          </a:prstGeom>
        </p:spPr>
        <p:txBody>
          <a:bodyPr vert="horz" wrap="square" lIns="0" tIns="12065" rIns="0" bIns="0" rtlCol="0">
            <a:spAutoFit/>
          </a:bodyPr>
          <a:lstStyle/>
          <a:p>
            <a:pPr marL="12700">
              <a:lnSpc>
                <a:spcPct val="100000"/>
              </a:lnSpc>
              <a:spcBef>
                <a:spcPts val="95"/>
              </a:spcBef>
              <a:tabLst>
                <a:tab pos="47834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2.5.</a:t>
            </a:r>
            <a:r>
              <a:rPr sz="1200" spc="270" dirty="0">
                <a:latin typeface="Times New Roman"/>
                <a:cs typeface="Times New Roman"/>
              </a:rPr>
              <a:t>  </a:t>
            </a:r>
            <a:r>
              <a:rPr sz="1200" dirty="0">
                <a:latin typeface="Times New Roman"/>
                <a:cs typeface="Times New Roman"/>
              </a:rPr>
              <a:t>MORE</a:t>
            </a:r>
            <a:r>
              <a:rPr sz="1200" spc="195" dirty="0">
                <a:latin typeface="Times New Roman"/>
                <a:cs typeface="Times New Roman"/>
              </a:rPr>
              <a:t> </a:t>
            </a:r>
            <a:r>
              <a:rPr sz="1200" dirty="0">
                <a:latin typeface="Times New Roman"/>
                <a:cs typeface="Times New Roman"/>
              </a:rPr>
              <a:t>ABOUT</a:t>
            </a:r>
            <a:r>
              <a:rPr sz="1200" spc="190" dirty="0">
                <a:latin typeface="Times New Roman"/>
                <a:cs typeface="Times New Roman"/>
              </a:rPr>
              <a:t> </a:t>
            </a:r>
            <a:r>
              <a:rPr sz="1200" spc="50" dirty="0">
                <a:latin typeface="Times New Roman"/>
                <a:cs typeface="Times New Roman"/>
              </a:rPr>
              <a:t>THE</a:t>
            </a:r>
            <a:r>
              <a:rPr sz="1200" spc="195" dirty="0">
                <a:latin typeface="Times New Roman"/>
                <a:cs typeface="Times New Roman"/>
              </a:rPr>
              <a:t> </a:t>
            </a:r>
            <a:r>
              <a:rPr sz="1200" dirty="0">
                <a:latin typeface="Times New Roman"/>
                <a:cs typeface="Times New Roman"/>
              </a:rPr>
              <a:t>MICHELSON-</a:t>
            </a:r>
            <a:r>
              <a:rPr sz="1200" spc="-10" dirty="0">
                <a:latin typeface="Times New Roman"/>
                <a:cs typeface="Times New Roman"/>
              </a:rPr>
              <a:t>MORLEY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spc="-45" dirty="0"/>
              <a:t>Michelson</a:t>
            </a:r>
            <a:r>
              <a:rPr spc="140" dirty="0"/>
              <a:t> </a:t>
            </a:r>
            <a:r>
              <a:rPr dirty="0"/>
              <a:t>and</a:t>
            </a:r>
            <a:r>
              <a:rPr spc="140" dirty="0"/>
              <a:t> </a:t>
            </a:r>
            <a:r>
              <a:rPr spc="-25" dirty="0"/>
              <a:t>Morley</a:t>
            </a:r>
            <a:r>
              <a:rPr spc="140" dirty="0"/>
              <a:t> </a:t>
            </a:r>
            <a:r>
              <a:rPr dirty="0"/>
              <a:t>rotated</a:t>
            </a:r>
            <a:r>
              <a:rPr spc="140" dirty="0"/>
              <a:t> </a:t>
            </a:r>
            <a:r>
              <a:rPr dirty="0"/>
              <a:t>their</a:t>
            </a:r>
            <a:r>
              <a:rPr spc="135" dirty="0"/>
              <a:t> </a:t>
            </a:r>
            <a:r>
              <a:rPr dirty="0"/>
              <a:t>apparatus</a:t>
            </a:r>
            <a:r>
              <a:rPr spc="135" dirty="0"/>
              <a:t> </a:t>
            </a:r>
            <a:r>
              <a:rPr spc="-20" dirty="0"/>
              <a:t>because.</a:t>
            </a:r>
            <a:r>
              <a:rPr spc="-170" dirty="0"/>
              <a:t> </a:t>
            </a:r>
            <a:r>
              <a:rPr dirty="0"/>
              <a:t>.</a:t>
            </a:r>
            <a:r>
              <a:rPr spc="-170" dirty="0"/>
              <a:t> </a:t>
            </a:r>
            <a:r>
              <a:rPr dirty="0"/>
              <a:t>.</a:t>
            </a:r>
            <a:r>
              <a:rPr spc="-170" dirty="0"/>
              <a:t> </a:t>
            </a:r>
            <a:r>
              <a:rPr spc="-10" dirty="0"/>
              <a:t>(Choose one.)</a:t>
            </a:r>
          </a:p>
        </p:txBody>
      </p:sp>
      <p:sp>
        <p:nvSpPr>
          <p:cNvPr id="5" name="object 5"/>
          <p:cNvSpPr txBox="1">
            <a:spLocks noGrp="1"/>
          </p:cNvSpPr>
          <p:nvPr>
            <p:ph type="body" idx="1"/>
          </p:nvPr>
        </p:nvSpPr>
        <p:spPr>
          <a:prstGeom prst="rect">
            <a:avLst/>
          </a:prstGeom>
        </p:spPr>
        <p:txBody>
          <a:bodyPr vert="horz" wrap="square" lIns="0" tIns="155086" rIns="0" bIns="0" rtlCol="0">
            <a:spAutoFit/>
          </a:bodyPr>
          <a:lstStyle/>
          <a:p>
            <a:pPr marL="393700" marR="5080" indent="-370205">
              <a:lnSpc>
                <a:spcPct val="101699"/>
              </a:lnSpc>
              <a:spcBef>
                <a:spcPts val="75"/>
              </a:spcBef>
              <a:buAutoNum type="alphaUcPeriod"/>
              <a:tabLst>
                <a:tab pos="395605" algn="l"/>
                <a:tab pos="1183640" algn="l"/>
                <a:tab pos="2426970" algn="l"/>
                <a:tab pos="2963545" algn="l"/>
                <a:tab pos="3799204" algn="l"/>
                <a:tab pos="4167504" algn="l"/>
                <a:tab pos="4869815" algn="l"/>
                <a:tab pos="5262245" algn="l"/>
                <a:tab pos="5695950" algn="l"/>
                <a:tab pos="6869430" algn="l"/>
                <a:tab pos="7665720" algn="l"/>
              </a:tabLst>
            </a:pPr>
            <a:r>
              <a:rPr spc="-20" dirty="0"/>
              <a:t>They</a:t>
            </a:r>
            <a:r>
              <a:rPr dirty="0"/>
              <a:t>	</a:t>
            </a:r>
            <a:r>
              <a:rPr spc="-10" dirty="0"/>
              <a:t>expected</a:t>
            </a:r>
            <a:r>
              <a:rPr dirty="0"/>
              <a:t>	</a:t>
            </a:r>
            <a:r>
              <a:rPr spc="-25" dirty="0"/>
              <a:t>the</a:t>
            </a:r>
            <a:r>
              <a:rPr dirty="0"/>
              <a:t>	</a:t>
            </a:r>
            <a:r>
              <a:rPr spc="-10" dirty="0"/>
              <a:t>speed</a:t>
            </a:r>
            <a:r>
              <a:rPr dirty="0"/>
              <a:t>	</a:t>
            </a:r>
            <a:r>
              <a:rPr spc="-25" dirty="0"/>
              <a:t>of</a:t>
            </a:r>
            <a:r>
              <a:rPr dirty="0"/>
              <a:t>	</a:t>
            </a:r>
            <a:r>
              <a:rPr spc="-10" dirty="0"/>
              <a:t>light</a:t>
            </a:r>
            <a:r>
              <a:rPr dirty="0"/>
              <a:t>	</a:t>
            </a:r>
            <a:r>
              <a:rPr spc="-25" dirty="0"/>
              <a:t>to</a:t>
            </a:r>
            <a:r>
              <a:rPr dirty="0"/>
              <a:t>	</a:t>
            </a:r>
            <a:r>
              <a:rPr spc="-25" dirty="0"/>
              <a:t>be</a:t>
            </a:r>
            <a:r>
              <a:rPr dirty="0"/>
              <a:t>	</a:t>
            </a:r>
            <a:r>
              <a:rPr spc="-10" dirty="0"/>
              <a:t>different</a:t>
            </a:r>
            <a:r>
              <a:rPr dirty="0"/>
              <a:t>	</a:t>
            </a:r>
            <a:r>
              <a:rPr spc="-20" dirty="0"/>
              <a:t>when</a:t>
            </a:r>
            <a:r>
              <a:rPr dirty="0"/>
              <a:t>	</a:t>
            </a:r>
            <a:r>
              <a:rPr spc="-10" dirty="0"/>
              <a:t>their 	</a:t>
            </a:r>
            <a:r>
              <a:rPr dirty="0"/>
              <a:t>apparatus</a:t>
            </a:r>
            <a:r>
              <a:rPr spc="185" dirty="0"/>
              <a:t> </a:t>
            </a:r>
            <a:r>
              <a:rPr dirty="0"/>
              <a:t>was</a:t>
            </a:r>
            <a:r>
              <a:rPr spc="185" dirty="0"/>
              <a:t> </a:t>
            </a:r>
            <a:r>
              <a:rPr dirty="0"/>
              <a:t>in</a:t>
            </a:r>
            <a:r>
              <a:rPr spc="180" dirty="0"/>
              <a:t> </a:t>
            </a:r>
            <a:r>
              <a:rPr spc="-10" dirty="0"/>
              <a:t>motion.</a:t>
            </a:r>
          </a:p>
          <a:p>
            <a:pPr marL="393700" indent="-358140">
              <a:lnSpc>
                <a:spcPct val="100000"/>
              </a:lnSpc>
              <a:spcBef>
                <a:spcPts val="1045"/>
              </a:spcBef>
              <a:buAutoNum type="alphaUcPeriod"/>
              <a:tabLst>
                <a:tab pos="394335" algn="l"/>
              </a:tabLst>
            </a:pPr>
            <a:r>
              <a:rPr dirty="0"/>
              <a:t>The</a:t>
            </a:r>
            <a:r>
              <a:rPr spc="245" dirty="0"/>
              <a:t> </a:t>
            </a:r>
            <a:r>
              <a:rPr dirty="0"/>
              <a:t>rotational</a:t>
            </a:r>
            <a:r>
              <a:rPr spc="260" dirty="0"/>
              <a:t> </a:t>
            </a:r>
            <a:r>
              <a:rPr dirty="0"/>
              <a:t>motion</a:t>
            </a:r>
            <a:r>
              <a:rPr spc="254" dirty="0"/>
              <a:t> </a:t>
            </a:r>
            <a:r>
              <a:rPr dirty="0"/>
              <a:t>damped</a:t>
            </a:r>
            <a:r>
              <a:rPr spc="260" dirty="0"/>
              <a:t> </a:t>
            </a:r>
            <a:r>
              <a:rPr dirty="0"/>
              <a:t>out</a:t>
            </a:r>
            <a:r>
              <a:rPr spc="254" dirty="0"/>
              <a:t> </a:t>
            </a:r>
            <a:r>
              <a:rPr spc="-10" dirty="0"/>
              <a:t>vibrations.</a:t>
            </a:r>
          </a:p>
          <a:p>
            <a:pPr marL="393700" marR="5080" indent="-361950">
              <a:lnSpc>
                <a:spcPct val="101699"/>
              </a:lnSpc>
              <a:spcBef>
                <a:spcPts val="994"/>
              </a:spcBef>
              <a:buAutoNum type="alphaUcPeriod"/>
              <a:tabLst>
                <a:tab pos="395605" algn="l"/>
              </a:tabLst>
            </a:pPr>
            <a:r>
              <a:rPr dirty="0"/>
              <a:t>They</a:t>
            </a:r>
            <a:r>
              <a:rPr spc="40" dirty="0"/>
              <a:t> </a:t>
            </a:r>
            <a:r>
              <a:rPr dirty="0"/>
              <a:t>expected</a:t>
            </a:r>
            <a:r>
              <a:rPr spc="45" dirty="0"/>
              <a:t> </a:t>
            </a:r>
            <a:r>
              <a:rPr dirty="0"/>
              <a:t>to</a:t>
            </a:r>
            <a:r>
              <a:rPr spc="50" dirty="0"/>
              <a:t> </a:t>
            </a:r>
            <a:r>
              <a:rPr spc="-35" dirty="0"/>
              <a:t>see</a:t>
            </a:r>
            <a:r>
              <a:rPr spc="50" dirty="0"/>
              <a:t> </a:t>
            </a:r>
            <a:r>
              <a:rPr spc="-20" dirty="0"/>
              <a:t>different</a:t>
            </a:r>
            <a:r>
              <a:rPr spc="50" dirty="0"/>
              <a:t> </a:t>
            </a:r>
            <a:r>
              <a:rPr spc="-10" dirty="0"/>
              <a:t>interference</a:t>
            </a:r>
            <a:r>
              <a:rPr spc="45" dirty="0"/>
              <a:t> </a:t>
            </a:r>
            <a:r>
              <a:rPr dirty="0"/>
              <a:t>patterns</a:t>
            </a:r>
            <a:r>
              <a:rPr spc="50" dirty="0"/>
              <a:t> </a:t>
            </a:r>
            <a:r>
              <a:rPr dirty="0"/>
              <a:t>in</a:t>
            </a:r>
            <a:r>
              <a:rPr spc="50" dirty="0"/>
              <a:t> </a:t>
            </a:r>
            <a:r>
              <a:rPr spc="-10" dirty="0"/>
              <a:t>different 	orientations.</a:t>
            </a:r>
          </a:p>
          <a:p>
            <a:pPr marL="393065" marR="6350" indent="-374015">
              <a:lnSpc>
                <a:spcPct val="101699"/>
              </a:lnSpc>
              <a:spcBef>
                <a:spcPts val="994"/>
              </a:spcBef>
              <a:buAutoNum type="alphaUcPeriod"/>
              <a:tabLst>
                <a:tab pos="395605" algn="l"/>
              </a:tabLst>
            </a:pPr>
            <a:r>
              <a:rPr dirty="0"/>
              <a:t>They </a:t>
            </a:r>
            <a:r>
              <a:rPr spc="-10" dirty="0"/>
              <a:t>couldn’t</a:t>
            </a:r>
            <a:r>
              <a:rPr spc="10" dirty="0"/>
              <a:t> </a:t>
            </a:r>
            <a:r>
              <a:rPr spc="-65" dirty="0"/>
              <a:t>know</a:t>
            </a:r>
            <a:r>
              <a:rPr spc="10" dirty="0"/>
              <a:t> </a:t>
            </a:r>
            <a:r>
              <a:rPr dirty="0"/>
              <a:t>the</a:t>
            </a:r>
            <a:r>
              <a:rPr spc="5" dirty="0"/>
              <a:t> </a:t>
            </a:r>
            <a:r>
              <a:rPr dirty="0"/>
              <a:t>direction</a:t>
            </a:r>
            <a:r>
              <a:rPr spc="10" dirty="0"/>
              <a:t> </a:t>
            </a:r>
            <a:r>
              <a:rPr spc="-120" dirty="0"/>
              <a:t>of</a:t>
            </a:r>
            <a:r>
              <a:rPr spc="10" dirty="0"/>
              <a:t> </a:t>
            </a:r>
            <a:r>
              <a:rPr dirty="0"/>
              <a:t>Earth’s</a:t>
            </a:r>
            <a:r>
              <a:rPr spc="10" dirty="0"/>
              <a:t> </a:t>
            </a:r>
            <a:r>
              <a:rPr dirty="0"/>
              <a:t>rotation</a:t>
            </a:r>
            <a:r>
              <a:rPr spc="10" dirty="0"/>
              <a:t> </a:t>
            </a:r>
            <a:r>
              <a:rPr spc="-10" dirty="0"/>
              <a:t>accurately 	enough.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2902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2.1.</a:t>
            </a:r>
            <a:r>
              <a:rPr sz="1200" spc="245" dirty="0">
                <a:latin typeface="Times New Roman"/>
                <a:cs typeface="Times New Roman"/>
              </a:rPr>
              <a:t>  </a:t>
            </a:r>
            <a:r>
              <a:rPr sz="1200" dirty="0">
                <a:latin typeface="Times New Roman"/>
                <a:cs typeface="Times New Roman"/>
              </a:rPr>
              <a:t>SPACETIME</a:t>
            </a:r>
            <a:r>
              <a:rPr sz="1200" spc="170" dirty="0">
                <a:latin typeface="Times New Roman"/>
                <a:cs typeface="Times New Roman"/>
              </a:rPr>
              <a:t> </a:t>
            </a:r>
            <a:r>
              <a:rPr sz="1200" spc="-10" dirty="0">
                <a:latin typeface="Times New Roman"/>
                <a:cs typeface="Times New Roman"/>
              </a:rPr>
              <a:t>DIAGRAMS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35" dirty="0"/>
              <a:t> </a:t>
            </a:r>
            <a:r>
              <a:rPr spc="-45" dirty="0"/>
              <a:t>of</a:t>
            </a:r>
            <a:r>
              <a:rPr spc="-35" dirty="0"/>
              <a:t> </a:t>
            </a:r>
            <a:r>
              <a:rPr dirty="0"/>
              <a:t>the</a:t>
            </a:r>
            <a:r>
              <a:rPr spc="-35" dirty="0"/>
              <a:t> </a:t>
            </a:r>
            <a:r>
              <a:rPr spc="-80" dirty="0"/>
              <a:t>following</a:t>
            </a:r>
            <a:r>
              <a:rPr spc="-35" dirty="0"/>
              <a:t> </a:t>
            </a:r>
            <a:r>
              <a:rPr dirty="0"/>
              <a:t>represent</a:t>
            </a:r>
            <a:r>
              <a:rPr spc="-35" dirty="0"/>
              <a:t> </a:t>
            </a:r>
            <a:r>
              <a:rPr spc="-20" dirty="0"/>
              <a:t>possible</a:t>
            </a:r>
            <a:r>
              <a:rPr spc="-35" dirty="0"/>
              <a:t> </a:t>
            </a:r>
            <a:r>
              <a:rPr spc="-25" dirty="0"/>
              <a:t>world</a:t>
            </a:r>
            <a:r>
              <a:rPr spc="-35" dirty="0"/>
              <a:t> </a:t>
            </a:r>
            <a:r>
              <a:rPr spc="-20" dirty="0"/>
              <a:t>lines</a:t>
            </a:r>
            <a:r>
              <a:rPr spc="-35" dirty="0"/>
              <a:t> </a:t>
            </a:r>
            <a:r>
              <a:rPr dirty="0"/>
              <a:t>for</a:t>
            </a:r>
            <a:r>
              <a:rPr spc="-40" dirty="0"/>
              <a:t> </a:t>
            </a:r>
            <a:r>
              <a:rPr dirty="0"/>
              <a:t>a</a:t>
            </a:r>
            <a:r>
              <a:rPr spc="-35" dirty="0"/>
              <a:t> </a:t>
            </a:r>
            <a:r>
              <a:rPr spc="-10" dirty="0"/>
              <a:t>person? </a:t>
            </a:r>
            <a:r>
              <a:rPr dirty="0"/>
              <a:t>(Choose</a:t>
            </a:r>
            <a:r>
              <a:rPr spc="50" dirty="0"/>
              <a:t> </a:t>
            </a:r>
            <a:r>
              <a:rPr dirty="0"/>
              <a:t>all</a:t>
            </a:r>
            <a:r>
              <a:rPr spc="50" dirty="0"/>
              <a:t> </a:t>
            </a:r>
            <a:r>
              <a:rPr spc="114" dirty="0"/>
              <a:t>that</a:t>
            </a:r>
            <a:r>
              <a:rPr spc="50" dirty="0"/>
              <a:t> </a:t>
            </a:r>
            <a:r>
              <a:rPr spc="-10" dirty="0"/>
              <a:t>apply.)</a:t>
            </a:r>
          </a:p>
        </p:txBody>
      </p:sp>
      <p:pic>
        <p:nvPicPr>
          <p:cNvPr id="5" name="object 5"/>
          <p:cNvPicPr/>
          <p:nvPr/>
        </p:nvPicPr>
        <p:blipFill>
          <a:blip r:embed="rId2" cstate="print"/>
          <a:stretch>
            <a:fillRect/>
          </a:stretch>
        </p:blipFill>
        <p:spPr>
          <a:xfrm>
            <a:off x="734948" y="2024097"/>
            <a:ext cx="1227536" cy="1278969"/>
          </a:xfrm>
          <a:prstGeom prst="rect">
            <a:avLst/>
          </a:prstGeom>
        </p:spPr>
      </p:pic>
      <p:sp>
        <p:nvSpPr>
          <p:cNvPr id="6" name="object 6"/>
          <p:cNvSpPr txBox="1"/>
          <p:nvPr/>
        </p:nvSpPr>
        <p:spPr>
          <a:xfrm>
            <a:off x="715137" y="3432675"/>
            <a:ext cx="1316355" cy="2556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25" dirty="0">
                <a:latin typeface="Times New Roman"/>
                <a:cs typeface="Times New Roman"/>
              </a:rPr>
              <a:t>Red</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spc="-10" dirty="0">
                <a:latin typeface="Times New Roman"/>
                <a:cs typeface="Times New Roman"/>
              </a:rPr>
              <a:t>Orange</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spc="-10" dirty="0">
                <a:latin typeface="Times New Roman"/>
                <a:cs typeface="Times New Roman"/>
              </a:rPr>
              <a:t>Yellow</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spc="-10" dirty="0">
                <a:latin typeface="Times New Roman"/>
                <a:cs typeface="Times New Roman"/>
              </a:rPr>
              <a:t>Green</a:t>
            </a:r>
            <a:endParaRPr sz="2450">
              <a:latin typeface="Times New Roman"/>
              <a:cs typeface="Times New Roman"/>
            </a:endParaRPr>
          </a:p>
          <a:p>
            <a:pPr marL="386715" indent="-349885">
              <a:lnSpc>
                <a:spcPct val="100000"/>
              </a:lnSpc>
              <a:spcBef>
                <a:spcPts val="1045"/>
              </a:spcBef>
              <a:buAutoNum type="alphaUcPeriod"/>
              <a:tabLst>
                <a:tab pos="386715" algn="l"/>
              </a:tabLst>
            </a:pPr>
            <a:r>
              <a:rPr sz="2450" spc="-20" dirty="0">
                <a:latin typeface="Times New Roman"/>
                <a:cs typeface="Times New Roman"/>
              </a:rPr>
              <a:t>Blue</a:t>
            </a:r>
            <a:endParaRPr sz="2450">
              <a:latin typeface="Times New Roman"/>
              <a:cs typeface="Times New Roman"/>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3730" cy="207645"/>
          </a:xfrm>
          <a:prstGeom prst="rect">
            <a:avLst/>
          </a:prstGeom>
        </p:spPr>
        <p:txBody>
          <a:bodyPr vert="horz" wrap="square" lIns="0" tIns="12065" rIns="0" bIns="0" rtlCol="0">
            <a:spAutoFit/>
          </a:bodyPr>
          <a:lstStyle/>
          <a:p>
            <a:pPr marL="12700">
              <a:lnSpc>
                <a:spcPct val="100000"/>
              </a:lnSpc>
              <a:spcBef>
                <a:spcPts val="95"/>
              </a:spcBef>
              <a:tabLst>
                <a:tab pos="47834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2.5.</a:t>
            </a:r>
            <a:r>
              <a:rPr sz="1200" spc="270" dirty="0">
                <a:latin typeface="Times New Roman"/>
                <a:cs typeface="Times New Roman"/>
              </a:rPr>
              <a:t>  </a:t>
            </a:r>
            <a:r>
              <a:rPr sz="1200" dirty="0">
                <a:latin typeface="Times New Roman"/>
                <a:cs typeface="Times New Roman"/>
              </a:rPr>
              <a:t>MORE</a:t>
            </a:r>
            <a:r>
              <a:rPr sz="1200" spc="195" dirty="0">
                <a:latin typeface="Times New Roman"/>
                <a:cs typeface="Times New Roman"/>
              </a:rPr>
              <a:t> </a:t>
            </a:r>
            <a:r>
              <a:rPr sz="1200" dirty="0">
                <a:latin typeface="Times New Roman"/>
                <a:cs typeface="Times New Roman"/>
              </a:rPr>
              <a:t>ABOUT</a:t>
            </a:r>
            <a:r>
              <a:rPr sz="1200" spc="190" dirty="0">
                <a:latin typeface="Times New Roman"/>
                <a:cs typeface="Times New Roman"/>
              </a:rPr>
              <a:t> </a:t>
            </a:r>
            <a:r>
              <a:rPr sz="1200" spc="50" dirty="0">
                <a:latin typeface="Times New Roman"/>
                <a:cs typeface="Times New Roman"/>
              </a:rPr>
              <a:t>THE</a:t>
            </a:r>
            <a:r>
              <a:rPr sz="1200" spc="195" dirty="0">
                <a:latin typeface="Times New Roman"/>
                <a:cs typeface="Times New Roman"/>
              </a:rPr>
              <a:t> </a:t>
            </a:r>
            <a:r>
              <a:rPr sz="1200" dirty="0">
                <a:latin typeface="Times New Roman"/>
                <a:cs typeface="Times New Roman"/>
              </a:rPr>
              <a:t>MICHELSON-</a:t>
            </a:r>
            <a:r>
              <a:rPr sz="1200" spc="-10" dirty="0">
                <a:latin typeface="Times New Roman"/>
                <a:cs typeface="Times New Roman"/>
              </a:rPr>
              <a:t>MORLEY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spc="-45" dirty="0"/>
              <a:t>Michelson</a:t>
            </a:r>
            <a:r>
              <a:rPr spc="140" dirty="0"/>
              <a:t> </a:t>
            </a:r>
            <a:r>
              <a:rPr dirty="0"/>
              <a:t>and</a:t>
            </a:r>
            <a:r>
              <a:rPr spc="140" dirty="0"/>
              <a:t> </a:t>
            </a:r>
            <a:r>
              <a:rPr spc="-25" dirty="0"/>
              <a:t>Morley</a:t>
            </a:r>
            <a:r>
              <a:rPr spc="140" dirty="0"/>
              <a:t> </a:t>
            </a:r>
            <a:r>
              <a:rPr dirty="0"/>
              <a:t>rotated</a:t>
            </a:r>
            <a:r>
              <a:rPr spc="140" dirty="0"/>
              <a:t> </a:t>
            </a:r>
            <a:r>
              <a:rPr dirty="0"/>
              <a:t>their</a:t>
            </a:r>
            <a:r>
              <a:rPr spc="135" dirty="0"/>
              <a:t> </a:t>
            </a:r>
            <a:r>
              <a:rPr dirty="0"/>
              <a:t>apparatus</a:t>
            </a:r>
            <a:r>
              <a:rPr spc="135" dirty="0"/>
              <a:t> </a:t>
            </a:r>
            <a:r>
              <a:rPr spc="-20" dirty="0"/>
              <a:t>because.</a:t>
            </a:r>
            <a:r>
              <a:rPr spc="-170" dirty="0"/>
              <a:t> </a:t>
            </a:r>
            <a:r>
              <a:rPr dirty="0"/>
              <a:t>.</a:t>
            </a:r>
            <a:r>
              <a:rPr spc="-170" dirty="0"/>
              <a:t> </a:t>
            </a:r>
            <a:r>
              <a:rPr dirty="0"/>
              <a:t>.</a:t>
            </a:r>
            <a:r>
              <a:rPr spc="-170" dirty="0"/>
              <a:t> </a:t>
            </a:r>
            <a:r>
              <a:rPr spc="-10" dirty="0"/>
              <a:t>(Choose one.)</a:t>
            </a:r>
          </a:p>
        </p:txBody>
      </p:sp>
      <p:sp>
        <p:nvSpPr>
          <p:cNvPr id="5" name="object 5"/>
          <p:cNvSpPr txBox="1"/>
          <p:nvPr/>
        </p:nvSpPr>
        <p:spPr>
          <a:xfrm>
            <a:off x="707758" y="2187599"/>
            <a:ext cx="8268970" cy="3680460"/>
          </a:xfrm>
          <a:prstGeom prst="rect">
            <a:avLst/>
          </a:prstGeom>
        </p:spPr>
        <p:txBody>
          <a:bodyPr vert="horz" wrap="square" lIns="0" tIns="9525" rIns="0" bIns="0" rtlCol="0">
            <a:spAutoFit/>
          </a:bodyPr>
          <a:lstStyle/>
          <a:p>
            <a:pPr marL="393700" marR="5080" indent="-370205">
              <a:lnSpc>
                <a:spcPct val="101699"/>
              </a:lnSpc>
              <a:spcBef>
                <a:spcPts val="75"/>
              </a:spcBef>
              <a:buAutoNum type="alphaUcPeriod"/>
              <a:tabLst>
                <a:tab pos="394970" algn="l"/>
                <a:tab pos="1183005" algn="l"/>
                <a:tab pos="2426335" algn="l"/>
                <a:tab pos="2963545" algn="l"/>
                <a:tab pos="3799204" algn="l"/>
                <a:tab pos="4166870" algn="l"/>
                <a:tab pos="4869815" algn="l"/>
                <a:tab pos="5261610" algn="l"/>
                <a:tab pos="5695315" algn="l"/>
                <a:tab pos="6869430" algn="l"/>
                <a:tab pos="7665720" algn="l"/>
              </a:tabLst>
            </a:pPr>
            <a:r>
              <a:rPr sz="2450" spc="-20" dirty="0">
                <a:latin typeface="Times New Roman"/>
                <a:cs typeface="Times New Roman"/>
              </a:rPr>
              <a:t>They</a:t>
            </a:r>
            <a:r>
              <a:rPr sz="2450" dirty="0">
                <a:latin typeface="Times New Roman"/>
                <a:cs typeface="Times New Roman"/>
              </a:rPr>
              <a:t>	</a:t>
            </a:r>
            <a:r>
              <a:rPr sz="2450" spc="-10" dirty="0">
                <a:latin typeface="Times New Roman"/>
                <a:cs typeface="Times New Roman"/>
              </a:rPr>
              <a:t>expected</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speed</a:t>
            </a:r>
            <a:r>
              <a:rPr sz="2450" dirty="0">
                <a:latin typeface="Times New Roman"/>
                <a:cs typeface="Times New Roman"/>
              </a:rPr>
              <a:t>	</a:t>
            </a:r>
            <a:r>
              <a:rPr sz="2450" spc="-25" dirty="0">
                <a:latin typeface="Times New Roman"/>
                <a:cs typeface="Times New Roman"/>
              </a:rPr>
              <a:t>of</a:t>
            </a:r>
            <a:r>
              <a:rPr sz="2450" dirty="0">
                <a:latin typeface="Times New Roman"/>
                <a:cs typeface="Times New Roman"/>
              </a:rPr>
              <a:t>	</a:t>
            </a:r>
            <a:r>
              <a:rPr sz="2450" spc="-10" dirty="0">
                <a:latin typeface="Times New Roman"/>
                <a:cs typeface="Times New Roman"/>
              </a:rPr>
              <a:t>light</a:t>
            </a:r>
            <a:r>
              <a:rPr sz="2450" dirty="0">
                <a:latin typeface="Times New Roman"/>
                <a:cs typeface="Times New Roman"/>
              </a:rPr>
              <a:t>	</a:t>
            </a:r>
            <a:r>
              <a:rPr sz="2450" spc="-25" dirty="0">
                <a:latin typeface="Times New Roman"/>
                <a:cs typeface="Times New Roman"/>
              </a:rPr>
              <a:t>to</a:t>
            </a:r>
            <a:r>
              <a:rPr sz="2450" dirty="0">
                <a:latin typeface="Times New Roman"/>
                <a:cs typeface="Times New Roman"/>
              </a:rPr>
              <a:t>	</a:t>
            </a:r>
            <a:r>
              <a:rPr sz="2450" spc="-25" dirty="0">
                <a:latin typeface="Times New Roman"/>
                <a:cs typeface="Times New Roman"/>
              </a:rPr>
              <a:t>be</a:t>
            </a:r>
            <a:r>
              <a:rPr sz="2450" dirty="0">
                <a:latin typeface="Times New Roman"/>
                <a:cs typeface="Times New Roman"/>
              </a:rPr>
              <a:t>	</a:t>
            </a:r>
            <a:r>
              <a:rPr sz="2450" spc="-10" dirty="0">
                <a:latin typeface="Times New Roman"/>
                <a:cs typeface="Times New Roman"/>
              </a:rPr>
              <a:t>different</a:t>
            </a:r>
            <a:r>
              <a:rPr sz="2450" dirty="0">
                <a:latin typeface="Times New Roman"/>
                <a:cs typeface="Times New Roman"/>
              </a:rPr>
              <a:t>	</a:t>
            </a:r>
            <a:r>
              <a:rPr sz="2450" spc="-20" dirty="0">
                <a:latin typeface="Times New Roman"/>
                <a:cs typeface="Times New Roman"/>
              </a:rPr>
              <a:t>when</a:t>
            </a:r>
            <a:r>
              <a:rPr sz="2450" dirty="0">
                <a:latin typeface="Times New Roman"/>
                <a:cs typeface="Times New Roman"/>
              </a:rPr>
              <a:t>	</a:t>
            </a:r>
            <a:r>
              <a:rPr sz="2450" spc="-10" dirty="0">
                <a:latin typeface="Times New Roman"/>
                <a:cs typeface="Times New Roman"/>
              </a:rPr>
              <a:t>their 	</a:t>
            </a:r>
            <a:r>
              <a:rPr sz="2450" dirty="0">
                <a:latin typeface="Times New Roman"/>
                <a:cs typeface="Times New Roman"/>
              </a:rPr>
              <a:t>apparatus</a:t>
            </a:r>
            <a:r>
              <a:rPr sz="2450" spc="185" dirty="0">
                <a:latin typeface="Times New Roman"/>
                <a:cs typeface="Times New Roman"/>
              </a:rPr>
              <a:t> </a:t>
            </a:r>
            <a:r>
              <a:rPr sz="2450" dirty="0">
                <a:latin typeface="Times New Roman"/>
                <a:cs typeface="Times New Roman"/>
              </a:rPr>
              <a:t>was</a:t>
            </a:r>
            <a:r>
              <a:rPr sz="2450" spc="185" dirty="0">
                <a:latin typeface="Times New Roman"/>
                <a:cs typeface="Times New Roman"/>
              </a:rPr>
              <a:t> </a:t>
            </a:r>
            <a:r>
              <a:rPr sz="2450" dirty="0">
                <a:latin typeface="Times New Roman"/>
                <a:cs typeface="Times New Roman"/>
              </a:rPr>
              <a:t>in</a:t>
            </a:r>
            <a:r>
              <a:rPr sz="2450" spc="180" dirty="0">
                <a:latin typeface="Times New Roman"/>
                <a:cs typeface="Times New Roman"/>
              </a:rPr>
              <a:t> </a:t>
            </a:r>
            <a:r>
              <a:rPr sz="2450" spc="-10" dirty="0">
                <a:latin typeface="Times New Roman"/>
                <a:cs typeface="Times New Roman"/>
              </a:rPr>
              <a:t>motion.</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The</a:t>
            </a:r>
            <a:r>
              <a:rPr sz="2450" spc="245" dirty="0">
                <a:latin typeface="Times New Roman"/>
                <a:cs typeface="Times New Roman"/>
              </a:rPr>
              <a:t> </a:t>
            </a:r>
            <a:r>
              <a:rPr sz="2450" dirty="0">
                <a:latin typeface="Times New Roman"/>
                <a:cs typeface="Times New Roman"/>
              </a:rPr>
              <a:t>rotational</a:t>
            </a:r>
            <a:r>
              <a:rPr sz="2450" spc="260" dirty="0">
                <a:latin typeface="Times New Roman"/>
                <a:cs typeface="Times New Roman"/>
              </a:rPr>
              <a:t> </a:t>
            </a:r>
            <a:r>
              <a:rPr sz="2450" dirty="0">
                <a:latin typeface="Times New Roman"/>
                <a:cs typeface="Times New Roman"/>
              </a:rPr>
              <a:t>motion</a:t>
            </a:r>
            <a:r>
              <a:rPr sz="2450" spc="254" dirty="0">
                <a:latin typeface="Times New Roman"/>
                <a:cs typeface="Times New Roman"/>
              </a:rPr>
              <a:t> </a:t>
            </a:r>
            <a:r>
              <a:rPr sz="2450" dirty="0">
                <a:latin typeface="Times New Roman"/>
                <a:cs typeface="Times New Roman"/>
              </a:rPr>
              <a:t>damped</a:t>
            </a:r>
            <a:r>
              <a:rPr sz="2450" spc="260" dirty="0">
                <a:latin typeface="Times New Roman"/>
                <a:cs typeface="Times New Roman"/>
              </a:rPr>
              <a:t> </a:t>
            </a:r>
            <a:r>
              <a:rPr sz="2450" dirty="0">
                <a:latin typeface="Times New Roman"/>
                <a:cs typeface="Times New Roman"/>
              </a:rPr>
              <a:t>out</a:t>
            </a:r>
            <a:r>
              <a:rPr sz="2450" spc="254" dirty="0">
                <a:latin typeface="Times New Roman"/>
                <a:cs typeface="Times New Roman"/>
              </a:rPr>
              <a:t> </a:t>
            </a:r>
            <a:r>
              <a:rPr sz="2450" spc="-10" dirty="0">
                <a:latin typeface="Times New Roman"/>
                <a:cs typeface="Times New Roman"/>
              </a:rPr>
              <a:t>vibrations.</a:t>
            </a:r>
            <a:endParaRPr sz="2450">
              <a:latin typeface="Times New Roman"/>
              <a:cs typeface="Times New Roman"/>
            </a:endParaRPr>
          </a:p>
          <a:p>
            <a:pPr marL="393700" marR="5080" indent="-361950">
              <a:lnSpc>
                <a:spcPct val="101699"/>
              </a:lnSpc>
              <a:spcBef>
                <a:spcPts val="994"/>
              </a:spcBef>
              <a:buAutoNum type="alphaUcPeriod"/>
              <a:tabLst>
                <a:tab pos="394970" algn="l"/>
              </a:tabLst>
            </a:pPr>
            <a:r>
              <a:rPr sz="2450" dirty="0">
                <a:latin typeface="Times New Roman"/>
                <a:cs typeface="Times New Roman"/>
              </a:rPr>
              <a:t>They</a:t>
            </a:r>
            <a:r>
              <a:rPr sz="2450" spc="40" dirty="0">
                <a:latin typeface="Times New Roman"/>
                <a:cs typeface="Times New Roman"/>
              </a:rPr>
              <a:t> </a:t>
            </a:r>
            <a:r>
              <a:rPr sz="2450" dirty="0">
                <a:latin typeface="Times New Roman"/>
                <a:cs typeface="Times New Roman"/>
              </a:rPr>
              <a:t>expected</a:t>
            </a:r>
            <a:r>
              <a:rPr sz="2450" spc="45" dirty="0">
                <a:latin typeface="Times New Roman"/>
                <a:cs typeface="Times New Roman"/>
              </a:rPr>
              <a:t> </a:t>
            </a:r>
            <a:r>
              <a:rPr sz="2450" dirty="0">
                <a:latin typeface="Times New Roman"/>
                <a:cs typeface="Times New Roman"/>
              </a:rPr>
              <a:t>to</a:t>
            </a:r>
            <a:r>
              <a:rPr sz="2450" spc="50" dirty="0">
                <a:latin typeface="Times New Roman"/>
                <a:cs typeface="Times New Roman"/>
              </a:rPr>
              <a:t> </a:t>
            </a:r>
            <a:r>
              <a:rPr sz="2450" spc="-35" dirty="0">
                <a:latin typeface="Times New Roman"/>
                <a:cs typeface="Times New Roman"/>
              </a:rPr>
              <a:t>see</a:t>
            </a:r>
            <a:r>
              <a:rPr sz="2450" spc="50" dirty="0">
                <a:latin typeface="Times New Roman"/>
                <a:cs typeface="Times New Roman"/>
              </a:rPr>
              <a:t> </a:t>
            </a:r>
            <a:r>
              <a:rPr sz="2450" spc="-20" dirty="0">
                <a:latin typeface="Times New Roman"/>
                <a:cs typeface="Times New Roman"/>
              </a:rPr>
              <a:t>different</a:t>
            </a:r>
            <a:r>
              <a:rPr sz="2450" spc="50" dirty="0">
                <a:latin typeface="Times New Roman"/>
                <a:cs typeface="Times New Roman"/>
              </a:rPr>
              <a:t> </a:t>
            </a:r>
            <a:r>
              <a:rPr sz="2450" spc="-10" dirty="0">
                <a:latin typeface="Times New Roman"/>
                <a:cs typeface="Times New Roman"/>
              </a:rPr>
              <a:t>interference</a:t>
            </a:r>
            <a:r>
              <a:rPr sz="2450" spc="45" dirty="0">
                <a:latin typeface="Times New Roman"/>
                <a:cs typeface="Times New Roman"/>
              </a:rPr>
              <a:t> </a:t>
            </a:r>
            <a:r>
              <a:rPr sz="2450" dirty="0">
                <a:latin typeface="Times New Roman"/>
                <a:cs typeface="Times New Roman"/>
              </a:rPr>
              <a:t>patterns</a:t>
            </a:r>
            <a:r>
              <a:rPr sz="2450" spc="50" dirty="0">
                <a:latin typeface="Times New Roman"/>
                <a:cs typeface="Times New Roman"/>
              </a:rPr>
              <a:t> </a:t>
            </a:r>
            <a:r>
              <a:rPr sz="2450" dirty="0">
                <a:latin typeface="Times New Roman"/>
                <a:cs typeface="Times New Roman"/>
              </a:rPr>
              <a:t>in</a:t>
            </a:r>
            <a:r>
              <a:rPr sz="2450" spc="50" dirty="0">
                <a:latin typeface="Times New Roman"/>
                <a:cs typeface="Times New Roman"/>
              </a:rPr>
              <a:t> </a:t>
            </a:r>
            <a:r>
              <a:rPr sz="2450" spc="-10" dirty="0">
                <a:latin typeface="Times New Roman"/>
                <a:cs typeface="Times New Roman"/>
              </a:rPr>
              <a:t>different 	orientations.</a:t>
            </a:r>
            <a:endParaRPr sz="2450">
              <a:latin typeface="Times New Roman"/>
              <a:cs typeface="Times New Roman"/>
            </a:endParaRPr>
          </a:p>
          <a:p>
            <a:pPr marL="393065" marR="6350" indent="-374015">
              <a:lnSpc>
                <a:spcPct val="101699"/>
              </a:lnSpc>
              <a:spcBef>
                <a:spcPts val="994"/>
              </a:spcBef>
              <a:buAutoNum type="alphaUcPeriod"/>
              <a:tabLst>
                <a:tab pos="394970" algn="l"/>
              </a:tabLst>
            </a:pPr>
            <a:r>
              <a:rPr sz="2450" dirty="0">
                <a:latin typeface="Times New Roman"/>
                <a:cs typeface="Times New Roman"/>
              </a:rPr>
              <a:t>They </a:t>
            </a:r>
            <a:r>
              <a:rPr sz="2450" spc="-10" dirty="0">
                <a:latin typeface="Times New Roman"/>
                <a:cs typeface="Times New Roman"/>
              </a:rPr>
              <a:t>couldn’t</a:t>
            </a:r>
            <a:r>
              <a:rPr sz="2450" spc="10" dirty="0">
                <a:latin typeface="Times New Roman"/>
                <a:cs typeface="Times New Roman"/>
              </a:rPr>
              <a:t> </a:t>
            </a:r>
            <a:r>
              <a:rPr sz="2450" spc="-65" dirty="0">
                <a:latin typeface="Times New Roman"/>
                <a:cs typeface="Times New Roman"/>
              </a:rPr>
              <a:t>know</a:t>
            </a:r>
            <a:r>
              <a:rPr sz="2450" spc="10"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dirty="0">
                <a:latin typeface="Times New Roman"/>
                <a:cs typeface="Times New Roman"/>
              </a:rPr>
              <a:t>direction</a:t>
            </a:r>
            <a:r>
              <a:rPr sz="2450" spc="10" dirty="0">
                <a:latin typeface="Times New Roman"/>
                <a:cs typeface="Times New Roman"/>
              </a:rPr>
              <a:t> </a:t>
            </a:r>
            <a:r>
              <a:rPr sz="2450" spc="-120" dirty="0">
                <a:latin typeface="Times New Roman"/>
                <a:cs typeface="Times New Roman"/>
              </a:rPr>
              <a:t>of</a:t>
            </a:r>
            <a:r>
              <a:rPr sz="2450" spc="10" dirty="0">
                <a:latin typeface="Times New Roman"/>
                <a:cs typeface="Times New Roman"/>
              </a:rPr>
              <a:t> </a:t>
            </a:r>
            <a:r>
              <a:rPr sz="2450" dirty="0">
                <a:latin typeface="Times New Roman"/>
                <a:cs typeface="Times New Roman"/>
              </a:rPr>
              <a:t>Earth’s</a:t>
            </a:r>
            <a:r>
              <a:rPr sz="2450" spc="10" dirty="0">
                <a:latin typeface="Times New Roman"/>
                <a:cs typeface="Times New Roman"/>
              </a:rPr>
              <a:t> </a:t>
            </a:r>
            <a:r>
              <a:rPr sz="2450" dirty="0">
                <a:latin typeface="Times New Roman"/>
                <a:cs typeface="Times New Roman"/>
              </a:rPr>
              <a:t>rotation</a:t>
            </a:r>
            <a:r>
              <a:rPr sz="2450" spc="10" dirty="0">
                <a:latin typeface="Times New Roman"/>
                <a:cs typeface="Times New Roman"/>
              </a:rPr>
              <a:t> </a:t>
            </a:r>
            <a:r>
              <a:rPr sz="2450" spc="-10" dirty="0">
                <a:latin typeface="Times New Roman"/>
                <a:cs typeface="Times New Roman"/>
              </a:rPr>
              <a:t>accurately 	enough.</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4784090" algn="l"/>
              </a:tabLst>
            </a:pPr>
            <a:r>
              <a:rPr sz="1200" spc="-10" dirty="0">
                <a:latin typeface="Times New Roman"/>
                <a:cs typeface="Times New Roman"/>
              </a:rPr>
              <a:t>ConcepTest</a:t>
            </a:r>
            <a:r>
              <a:rPr sz="1200" dirty="0">
                <a:latin typeface="Times New Roman"/>
                <a:cs typeface="Times New Roman"/>
              </a:rPr>
              <a:t>	2.5.</a:t>
            </a:r>
            <a:r>
              <a:rPr sz="1200" spc="270" dirty="0">
                <a:latin typeface="Times New Roman"/>
                <a:cs typeface="Times New Roman"/>
              </a:rPr>
              <a:t>  </a:t>
            </a:r>
            <a:r>
              <a:rPr sz="1200" dirty="0">
                <a:latin typeface="Times New Roman"/>
                <a:cs typeface="Times New Roman"/>
              </a:rPr>
              <a:t>MORE</a:t>
            </a:r>
            <a:r>
              <a:rPr sz="1200" spc="195" dirty="0">
                <a:latin typeface="Times New Roman"/>
                <a:cs typeface="Times New Roman"/>
              </a:rPr>
              <a:t> </a:t>
            </a:r>
            <a:r>
              <a:rPr sz="1200" dirty="0">
                <a:latin typeface="Times New Roman"/>
                <a:cs typeface="Times New Roman"/>
              </a:rPr>
              <a:t>ABOUT</a:t>
            </a:r>
            <a:r>
              <a:rPr sz="1200" spc="190" dirty="0">
                <a:latin typeface="Times New Roman"/>
                <a:cs typeface="Times New Roman"/>
              </a:rPr>
              <a:t> </a:t>
            </a:r>
            <a:r>
              <a:rPr sz="1200" spc="50" dirty="0">
                <a:latin typeface="Times New Roman"/>
                <a:cs typeface="Times New Roman"/>
              </a:rPr>
              <a:t>THE</a:t>
            </a:r>
            <a:r>
              <a:rPr sz="1200" spc="195" dirty="0">
                <a:latin typeface="Times New Roman"/>
                <a:cs typeface="Times New Roman"/>
              </a:rPr>
              <a:t> </a:t>
            </a:r>
            <a:r>
              <a:rPr sz="1200" dirty="0">
                <a:latin typeface="Times New Roman"/>
                <a:cs typeface="Times New Roman"/>
              </a:rPr>
              <a:t>MICHELSON-</a:t>
            </a:r>
            <a:r>
              <a:rPr sz="1200" spc="-10" dirty="0">
                <a:latin typeface="Times New Roman"/>
                <a:cs typeface="Times New Roman"/>
              </a:rPr>
              <a:t>MORLEY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2310765" algn="l"/>
              </a:tabLst>
            </a:pPr>
            <a:r>
              <a:rPr dirty="0"/>
              <a:t>Why</a:t>
            </a:r>
            <a:r>
              <a:rPr spc="325" dirty="0"/>
              <a:t> </a:t>
            </a:r>
            <a:r>
              <a:rPr dirty="0"/>
              <a:t>did</a:t>
            </a:r>
            <a:r>
              <a:rPr spc="335" dirty="0"/>
              <a:t> </a:t>
            </a:r>
            <a:r>
              <a:rPr dirty="0"/>
              <a:t>the</a:t>
            </a:r>
            <a:r>
              <a:rPr spc="335" dirty="0"/>
              <a:t> </a:t>
            </a:r>
            <a:r>
              <a:rPr spc="-65" dirty="0"/>
              <a:t>Michelson-</a:t>
            </a:r>
            <a:r>
              <a:rPr dirty="0"/>
              <a:t>Morley</a:t>
            </a:r>
            <a:r>
              <a:rPr spc="330" dirty="0"/>
              <a:t> </a:t>
            </a:r>
            <a:r>
              <a:rPr dirty="0"/>
              <a:t>experiment</a:t>
            </a:r>
            <a:r>
              <a:rPr spc="335" dirty="0"/>
              <a:t> </a:t>
            </a:r>
            <a:r>
              <a:rPr dirty="0"/>
              <a:t>have</a:t>
            </a:r>
            <a:r>
              <a:rPr spc="330" dirty="0"/>
              <a:t> </a:t>
            </a:r>
            <a:r>
              <a:rPr dirty="0"/>
              <a:t>to</a:t>
            </a:r>
            <a:r>
              <a:rPr spc="335" dirty="0"/>
              <a:t> </a:t>
            </a:r>
            <a:r>
              <a:rPr dirty="0"/>
              <a:t>be</a:t>
            </a:r>
            <a:r>
              <a:rPr spc="340" dirty="0"/>
              <a:t> </a:t>
            </a:r>
            <a:r>
              <a:rPr spc="-10" dirty="0"/>
              <a:t>repeated </a:t>
            </a:r>
            <a:r>
              <a:rPr dirty="0"/>
              <a:t>six</a:t>
            </a:r>
            <a:r>
              <a:rPr spc="80" dirty="0"/>
              <a:t> </a:t>
            </a:r>
            <a:r>
              <a:rPr dirty="0"/>
              <a:t>months</a:t>
            </a:r>
            <a:r>
              <a:rPr spc="80" dirty="0"/>
              <a:t> </a:t>
            </a:r>
            <a:r>
              <a:rPr spc="-10" dirty="0"/>
              <a:t>later?</a:t>
            </a:r>
            <a:r>
              <a:rPr dirty="0"/>
              <a:t>	(Choose</a:t>
            </a:r>
            <a:r>
              <a:rPr spc="160" dirty="0"/>
              <a:t> </a:t>
            </a:r>
            <a:r>
              <a:rPr dirty="0"/>
              <a:t>the</a:t>
            </a:r>
            <a:r>
              <a:rPr spc="175" dirty="0"/>
              <a:t> </a:t>
            </a:r>
            <a:r>
              <a:rPr dirty="0"/>
              <a:t>best</a:t>
            </a:r>
            <a:r>
              <a:rPr spc="170" dirty="0"/>
              <a:t> </a:t>
            </a:r>
            <a:r>
              <a:rPr spc="-10" dirty="0"/>
              <a:t>answer.)</a:t>
            </a:r>
          </a:p>
        </p:txBody>
      </p:sp>
      <p:sp>
        <p:nvSpPr>
          <p:cNvPr id="5" name="object 5"/>
          <p:cNvSpPr txBox="1"/>
          <p:nvPr/>
        </p:nvSpPr>
        <p:spPr>
          <a:xfrm>
            <a:off x="715137" y="2170390"/>
            <a:ext cx="8261350" cy="3945890"/>
          </a:xfrm>
          <a:prstGeom prst="rect">
            <a:avLst/>
          </a:prstGeom>
        </p:spPr>
        <p:txBody>
          <a:bodyPr vert="horz" wrap="square" lIns="0" tIns="9525" rIns="0" bIns="0" rtlCol="0">
            <a:spAutoFit/>
          </a:bodyPr>
          <a:lstStyle/>
          <a:p>
            <a:pPr marL="386715" marR="5080" indent="-370205">
              <a:lnSpc>
                <a:spcPct val="101699"/>
              </a:lnSpc>
              <a:spcBef>
                <a:spcPts val="75"/>
              </a:spcBef>
              <a:buAutoNum type="alphaUcPeriod"/>
              <a:tabLst>
                <a:tab pos="387985" algn="l"/>
              </a:tabLst>
            </a:pPr>
            <a:r>
              <a:rPr sz="2450" dirty="0">
                <a:latin typeface="Times New Roman"/>
                <a:cs typeface="Times New Roman"/>
              </a:rPr>
              <a:t>Good</a:t>
            </a:r>
            <a:r>
              <a:rPr sz="2450" spc="100" dirty="0">
                <a:latin typeface="Times New Roman"/>
                <a:cs typeface="Times New Roman"/>
              </a:rPr>
              <a:t> </a:t>
            </a:r>
            <a:r>
              <a:rPr sz="2450" dirty="0">
                <a:latin typeface="Times New Roman"/>
                <a:cs typeface="Times New Roman"/>
              </a:rPr>
              <a:t>experiments</a:t>
            </a:r>
            <a:r>
              <a:rPr sz="2450" spc="105" dirty="0">
                <a:latin typeface="Times New Roman"/>
                <a:cs typeface="Times New Roman"/>
              </a:rPr>
              <a:t> </a:t>
            </a:r>
            <a:r>
              <a:rPr sz="2450" dirty="0">
                <a:latin typeface="Times New Roman"/>
                <a:cs typeface="Times New Roman"/>
              </a:rPr>
              <a:t>should</a:t>
            </a:r>
            <a:r>
              <a:rPr sz="2450" spc="110" dirty="0">
                <a:latin typeface="Times New Roman"/>
                <a:cs typeface="Times New Roman"/>
              </a:rPr>
              <a:t> </a:t>
            </a:r>
            <a:r>
              <a:rPr sz="2450" spc="-10" dirty="0">
                <a:latin typeface="Times New Roman"/>
                <a:cs typeface="Times New Roman"/>
              </a:rPr>
              <a:t>always</a:t>
            </a:r>
            <a:r>
              <a:rPr sz="2450" spc="105" dirty="0">
                <a:latin typeface="Times New Roman"/>
                <a:cs typeface="Times New Roman"/>
              </a:rPr>
              <a:t> </a:t>
            </a:r>
            <a:r>
              <a:rPr sz="2450" dirty="0">
                <a:latin typeface="Times New Roman"/>
                <a:cs typeface="Times New Roman"/>
              </a:rPr>
              <a:t>be</a:t>
            </a:r>
            <a:r>
              <a:rPr sz="2450" spc="105" dirty="0">
                <a:latin typeface="Times New Roman"/>
                <a:cs typeface="Times New Roman"/>
              </a:rPr>
              <a:t> </a:t>
            </a:r>
            <a:r>
              <a:rPr sz="2450" dirty="0">
                <a:latin typeface="Times New Roman"/>
                <a:cs typeface="Times New Roman"/>
              </a:rPr>
              <a:t>repeated</a:t>
            </a:r>
            <a:r>
              <a:rPr sz="2450" spc="110" dirty="0">
                <a:latin typeface="Times New Roman"/>
                <a:cs typeface="Times New Roman"/>
              </a:rPr>
              <a:t> </a:t>
            </a:r>
            <a:r>
              <a:rPr sz="2450" dirty="0">
                <a:latin typeface="Times New Roman"/>
                <a:cs typeface="Times New Roman"/>
              </a:rPr>
              <a:t>to</a:t>
            </a:r>
            <a:r>
              <a:rPr sz="2450" spc="105" dirty="0">
                <a:latin typeface="Times New Roman"/>
                <a:cs typeface="Times New Roman"/>
              </a:rPr>
              <a:t> </a:t>
            </a:r>
            <a:r>
              <a:rPr sz="2450" dirty="0">
                <a:latin typeface="Times New Roman"/>
                <a:cs typeface="Times New Roman"/>
              </a:rPr>
              <a:t>guard</a:t>
            </a:r>
            <a:r>
              <a:rPr sz="2450" spc="110" dirty="0">
                <a:latin typeface="Times New Roman"/>
                <a:cs typeface="Times New Roman"/>
              </a:rPr>
              <a:t> </a:t>
            </a:r>
            <a:r>
              <a:rPr sz="2450" spc="-10" dirty="0">
                <a:latin typeface="Times New Roman"/>
                <a:cs typeface="Times New Roman"/>
              </a:rPr>
              <a:t>against 	error.</a:t>
            </a:r>
            <a:endParaRPr sz="2450">
              <a:latin typeface="Times New Roman"/>
              <a:cs typeface="Times New Roman"/>
            </a:endParaRPr>
          </a:p>
          <a:p>
            <a:pPr marL="386715" marR="5080" indent="-358140">
              <a:lnSpc>
                <a:spcPct val="101699"/>
              </a:lnSpc>
              <a:spcBef>
                <a:spcPts val="994"/>
              </a:spcBef>
              <a:buAutoNum type="alphaUcPeriod"/>
              <a:tabLst>
                <a:tab pos="387985" algn="l"/>
              </a:tabLst>
            </a:pPr>
            <a:r>
              <a:rPr sz="2450" dirty="0">
                <a:latin typeface="Times New Roman"/>
                <a:cs typeface="Times New Roman"/>
              </a:rPr>
              <a:t>Six</a:t>
            </a:r>
            <a:r>
              <a:rPr sz="2450" spc="165" dirty="0">
                <a:latin typeface="Times New Roman"/>
                <a:cs typeface="Times New Roman"/>
              </a:rPr>
              <a:t> </a:t>
            </a:r>
            <a:r>
              <a:rPr sz="2450" dirty="0">
                <a:latin typeface="Times New Roman"/>
                <a:cs typeface="Times New Roman"/>
              </a:rPr>
              <a:t>months</a:t>
            </a:r>
            <a:r>
              <a:rPr sz="2450" spc="175" dirty="0">
                <a:latin typeface="Times New Roman"/>
                <a:cs typeface="Times New Roman"/>
              </a:rPr>
              <a:t> </a:t>
            </a:r>
            <a:r>
              <a:rPr sz="2450" dirty="0">
                <a:latin typeface="Times New Roman"/>
                <a:cs typeface="Times New Roman"/>
              </a:rPr>
              <a:t>later</a:t>
            </a:r>
            <a:r>
              <a:rPr sz="2450" spc="175" dirty="0">
                <a:latin typeface="Times New Roman"/>
                <a:cs typeface="Times New Roman"/>
              </a:rPr>
              <a:t> </a:t>
            </a:r>
            <a:r>
              <a:rPr sz="2450" dirty="0">
                <a:latin typeface="Times New Roman"/>
                <a:cs typeface="Times New Roman"/>
              </a:rPr>
              <a:t>the</a:t>
            </a:r>
            <a:r>
              <a:rPr sz="2450" spc="170" dirty="0">
                <a:latin typeface="Times New Roman"/>
                <a:cs typeface="Times New Roman"/>
              </a:rPr>
              <a:t> </a:t>
            </a:r>
            <a:r>
              <a:rPr sz="2450" spc="80" dirty="0">
                <a:latin typeface="Times New Roman"/>
                <a:cs typeface="Times New Roman"/>
              </a:rPr>
              <a:t>Earth</a:t>
            </a:r>
            <a:r>
              <a:rPr sz="2450" spc="175" dirty="0">
                <a:latin typeface="Times New Roman"/>
                <a:cs typeface="Times New Roman"/>
              </a:rPr>
              <a:t> </a:t>
            </a:r>
            <a:r>
              <a:rPr sz="2450" dirty="0">
                <a:latin typeface="Times New Roman"/>
                <a:cs typeface="Times New Roman"/>
              </a:rPr>
              <a:t>would</a:t>
            </a:r>
            <a:r>
              <a:rPr sz="2450" spc="175" dirty="0">
                <a:latin typeface="Times New Roman"/>
                <a:cs typeface="Times New Roman"/>
              </a:rPr>
              <a:t> </a:t>
            </a:r>
            <a:r>
              <a:rPr sz="2450" dirty="0">
                <a:latin typeface="Times New Roman"/>
                <a:cs typeface="Times New Roman"/>
              </a:rPr>
              <a:t>be</a:t>
            </a:r>
            <a:r>
              <a:rPr sz="2450" spc="180" dirty="0">
                <a:latin typeface="Times New Roman"/>
                <a:cs typeface="Times New Roman"/>
              </a:rPr>
              <a:t> </a:t>
            </a:r>
            <a:r>
              <a:rPr sz="2450" dirty="0">
                <a:latin typeface="Times New Roman"/>
                <a:cs typeface="Times New Roman"/>
              </a:rPr>
              <a:t>pointing</a:t>
            </a:r>
            <a:r>
              <a:rPr sz="2450" spc="175" dirty="0">
                <a:latin typeface="Times New Roman"/>
                <a:cs typeface="Times New Roman"/>
              </a:rPr>
              <a:t> </a:t>
            </a:r>
            <a:r>
              <a:rPr sz="2450" dirty="0">
                <a:latin typeface="Times New Roman"/>
                <a:cs typeface="Times New Roman"/>
              </a:rPr>
              <a:t>a</a:t>
            </a:r>
            <a:r>
              <a:rPr sz="2450" spc="175" dirty="0">
                <a:latin typeface="Times New Roman"/>
                <a:cs typeface="Times New Roman"/>
              </a:rPr>
              <a:t> </a:t>
            </a:r>
            <a:r>
              <a:rPr sz="2450" spc="-10" dirty="0">
                <a:latin typeface="Times New Roman"/>
                <a:cs typeface="Times New Roman"/>
              </a:rPr>
              <a:t>different</a:t>
            </a:r>
            <a:r>
              <a:rPr sz="2450" spc="170" dirty="0">
                <a:latin typeface="Times New Roman"/>
                <a:cs typeface="Times New Roman"/>
              </a:rPr>
              <a:t> </a:t>
            </a:r>
            <a:r>
              <a:rPr sz="2450" spc="-55" dirty="0">
                <a:latin typeface="Times New Roman"/>
                <a:cs typeface="Times New Roman"/>
              </a:rPr>
              <a:t>way, 	</a:t>
            </a:r>
            <a:r>
              <a:rPr sz="2450" spc="-50" dirty="0">
                <a:latin typeface="Times New Roman"/>
                <a:cs typeface="Times New Roman"/>
              </a:rPr>
              <a:t>effectively</a:t>
            </a:r>
            <a:r>
              <a:rPr sz="2450" spc="225" dirty="0">
                <a:latin typeface="Times New Roman"/>
                <a:cs typeface="Times New Roman"/>
              </a:rPr>
              <a:t> </a:t>
            </a:r>
            <a:r>
              <a:rPr sz="2450" dirty="0">
                <a:latin typeface="Times New Roman"/>
                <a:cs typeface="Times New Roman"/>
              </a:rPr>
              <a:t>rotating</a:t>
            </a:r>
            <a:r>
              <a:rPr sz="2450" spc="235" dirty="0">
                <a:latin typeface="Times New Roman"/>
                <a:cs typeface="Times New Roman"/>
              </a:rPr>
              <a:t> </a:t>
            </a:r>
            <a:r>
              <a:rPr sz="2450" dirty="0">
                <a:latin typeface="Times New Roman"/>
                <a:cs typeface="Times New Roman"/>
              </a:rPr>
              <a:t>the</a:t>
            </a:r>
            <a:r>
              <a:rPr sz="2450" spc="235" dirty="0">
                <a:latin typeface="Times New Roman"/>
                <a:cs typeface="Times New Roman"/>
              </a:rPr>
              <a:t> </a:t>
            </a:r>
            <a:r>
              <a:rPr sz="2450" spc="-10" dirty="0">
                <a:latin typeface="Times New Roman"/>
                <a:cs typeface="Times New Roman"/>
              </a:rPr>
              <a:t>apparatus.</a:t>
            </a:r>
            <a:endParaRPr sz="2450">
              <a:latin typeface="Times New Roman"/>
              <a:cs typeface="Times New Roman"/>
            </a:endParaRPr>
          </a:p>
          <a:p>
            <a:pPr marL="386715" marR="7620" indent="-361950">
              <a:lnSpc>
                <a:spcPct val="101699"/>
              </a:lnSpc>
              <a:spcBef>
                <a:spcPts val="994"/>
              </a:spcBef>
              <a:buAutoNum type="alphaUcPeriod"/>
              <a:tabLst>
                <a:tab pos="387985" algn="l"/>
              </a:tabLst>
            </a:pPr>
            <a:r>
              <a:rPr sz="2450" dirty="0">
                <a:latin typeface="Times New Roman"/>
                <a:cs typeface="Times New Roman"/>
              </a:rPr>
              <a:t>They</a:t>
            </a:r>
            <a:r>
              <a:rPr sz="2450" spc="45" dirty="0">
                <a:latin typeface="Times New Roman"/>
                <a:cs typeface="Times New Roman"/>
              </a:rPr>
              <a:t> </a:t>
            </a:r>
            <a:r>
              <a:rPr sz="2450" dirty="0">
                <a:latin typeface="Times New Roman"/>
                <a:cs typeface="Times New Roman"/>
              </a:rPr>
              <a:t>wanted</a:t>
            </a:r>
            <a:r>
              <a:rPr sz="2450" spc="45" dirty="0">
                <a:latin typeface="Times New Roman"/>
                <a:cs typeface="Times New Roman"/>
              </a:rPr>
              <a:t> </a:t>
            </a:r>
            <a:r>
              <a:rPr sz="2450" dirty="0">
                <a:latin typeface="Times New Roman"/>
                <a:cs typeface="Times New Roman"/>
              </a:rPr>
              <a:t>to</a:t>
            </a:r>
            <a:r>
              <a:rPr sz="2450" spc="50" dirty="0">
                <a:latin typeface="Times New Roman"/>
                <a:cs typeface="Times New Roman"/>
              </a:rPr>
              <a:t> </a:t>
            </a:r>
            <a:r>
              <a:rPr sz="2450" dirty="0">
                <a:latin typeface="Times New Roman"/>
                <a:cs typeface="Times New Roman"/>
              </a:rPr>
              <a:t>account</a:t>
            </a:r>
            <a:r>
              <a:rPr sz="2450" spc="40" dirty="0">
                <a:latin typeface="Times New Roman"/>
                <a:cs typeface="Times New Roman"/>
              </a:rPr>
              <a:t> </a:t>
            </a:r>
            <a:r>
              <a:rPr sz="2450" dirty="0">
                <a:latin typeface="Times New Roman"/>
                <a:cs typeface="Times New Roman"/>
              </a:rPr>
              <a:t>for</a:t>
            </a:r>
            <a:r>
              <a:rPr sz="2450" spc="40" dirty="0">
                <a:latin typeface="Times New Roman"/>
                <a:cs typeface="Times New Roman"/>
              </a:rPr>
              <a:t> </a:t>
            </a:r>
            <a:r>
              <a:rPr sz="2450" spc="-20" dirty="0">
                <a:latin typeface="Times New Roman"/>
                <a:cs typeface="Times New Roman"/>
              </a:rPr>
              <a:t>possible</a:t>
            </a:r>
            <a:r>
              <a:rPr sz="2450" spc="45" dirty="0">
                <a:latin typeface="Times New Roman"/>
                <a:cs typeface="Times New Roman"/>
              </a:rPr>
              <a:t> </a:t>
            </a:r>
            <a:r>
              <a:rPr sz="2450" spc="-20" dirty="0">
                <a:latin typeface="Times New Roman"/>
                <a:cs typeface="Times New Roman"/>
              </a:rPr>
              <a:t>changes</a:t>
            </a:r>
            <a:r>
              <a:rPr sz="2450" spc="45" dirty="0">
                <a:latin typeface="Times New Roman"/>
                <a:cs typeface="Times New Roman"/>
              </a:rPr>
              <a:t> </a:t>
            </a:r>
            <a:r>
              <a:rPr sz="2450" dirty="0">
                <a:latin typeface="Times New Roman"/>
                <a:cs typeface="Times New Roman"/>
              </a:rPr>
              <a:t>in</a:t>
            </a:r>
            <a:r>
              <a:rPr sz="2450" spc="45"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dirty="0">
                <a:latin typeface="Times New Roman"/>
                <a:cs typeface="Times New Roman"/>
              </a:rPr>
              <a:t>aether</a:t>
            </a:r>
            <a:r>
              <a:rPr sz="2450" spc="40" dirty="0">
                <a:latin typeface="Times New Roman"/>
                <a:cs typeface="Times New Roman"/>
              </a:rPr>
              <a:t> </a:t>
            </a:r>
            <a:r>
              <a:rPr sz="2450" spc="-20" dirty="0">
                <a:latin typeface="Times New Roman"/>
                <a:cs typeface="Times New Roman"/>
              </a:rPr>
              <a:t>over 	</a:t>
            </a:r>
            <a:r>
              <a:rPr sz="2450" spc="-10" dirty="0">
                <a:latin typeface="Times New Roman"/>
                <a:cs typeface="Times New Roman"/>
              </a:rPr>
              <a:t>time.</a:t>
            </a:r>
            <a:endParaRPr sz="2450">
              <a:latin typeface="Times New Roman"/>
              <a:cs typeface="Times New Roman"/>
            </a:endParaRPr>
          </a:p>
          <a:p>
            <a:pPr marL="386080" marR="6985" indent="-374015">
              <a:lnSpc>
                <a:spcPct val="101699"/>
              </a:lnSpc>
              <a:spcBef>
                <a:spcPts val="994"/>
              </a:spcBef>
              <a:buAutoNum type="alphaUcPeriod"/>
              <a:tabLst>
                <a:tab pos="387985" algn="l"/>
              </a:tabLst>
            </a:pPr>
            <a:r>
              <a:rPr sz="2450" dirty="0">
                <a:latin typeface="Times New Roman"/>
                <a:cs typeface="Times New Roman"/>
              </a:rPr>
              <a:t>They</a:t>
            </a:r>
            <a:r>
              <a:rPr sz="2450" spc="-15" dirty="0">
                <a:latin typeface="Times New Roman"/>
                <a:cs typeface="Times New Roman"/>
              </a:rPr>
              <a:t> </a:t>
            </a:r>
            <a:r>
              <a:rPr sz="2450" dirty="0">
                <a:latin typeface="Times New Roman"/>
                <a:cs typeface="Times New Roman"/>
              </a:rPr>
              <a:t>wanted</a:t>
            </a:r>
            <a:r>
              <a:rPr sz="2450" spc="-10" dirty="0">
                <a:latin typeface="Times New Roman"/>
                <a:cs typeface="Times New Roman"/>
              </a:rPr>
              <a:t> </a:t>
            </a:r>
            <a:r>
              <a:rPr sz="2450" dirty="0">
                <a:latin typeface="Times New Roman"/>
                <a:cs typeface="Times New Roman"/>
              </a:rPr>
              <a:t>to</a:t>
            </a:r>
            <a:r>
              <a:rPr sz="2450" spc="-10" dirty="0">
                <a:latin typeface="Times New Roman"/>
                <a:cs typeface="Times New Roman"/>
              </a:rPr>
              <a:t> </a:t>
            </a:r>
            <a:r>
              <a:rPr sz="2450" dirty="0">
                <a:latin typeface="Times New Roman"/>
                <a:cs typeface="Times New Roman"/>
              </a:rPr>
              <a:t>account</a:t>
            </a:r>
            <a:r>
              <a:rPr sz="2450" spc="-10" dirty="0">
                <a:latin typeface="Times New Roman"/>
                <a:cs typeface="Times New Roman"/>
              </a:rPr>
              <a:t> for</a:t>
            </a:r>
            <a:r>
              <a:rPr sz="2450" spc="-15" dirty="0">
                <a:latin typeface="Times New Roman"/>
                <a:cs typeface="Times New Roman"/>
              </a:rPr>
              <a:t> </a:t>
            </a:r>
            <a:r>
              <a:rPr sz="2450" spc="-25" dirty="0">
                <a:latin typeface="Times New Roman"/>
                <a:cs typeface="Times New Roman"/>
              </a:rPr>
              <a:t>possible</a:t>
            </a:r>
            <a:r>
              <a:rPr sz="2450" spc="-10" dirty="0">
                <a:latin typeface="Times New Roman"/>
                <a:cs typeface="Times New Roman"/>
              </a:rPr>
              <a:t> </a:t>
            </a:r>
            <a:r>
              <a:rPr sz="2450" dirty="0">
                <a:latin typeface="Times New Roman"/>
                <a:cs typeface="Times New Roman"/>
              </a:rPr>
              <a:t>motion</a:t>
            </a:r>
            <a:r>
              <a:rPr sz="2450" spc="-10" dirty="0">
                <a:latin typeface="Times New Roman"/>
                <a:cs typeface="Times New Roman"/>
              </a:rPr>
              <a:t> </a:t>
            </a:r>
            <a:r>
              <a:rPr sz="2450" spc="-75" dirty="0">
                <a:latin typeface="Times New Roman"/>
                <a:cs typeface="Times New Roman"/>
              </a:rPr>
              <a:t>of</a:t>
            </a:r>
            <a:r>
              <a:rPr sz="2450" spc="-10" dirty="0">
                <a:latin typeface="Times New Roman"/>
                <a:cs typeface="Times New Roman"/>
              </a:rPr>
              <a:t> </a:t>
            </a:r>
            <a:r>
              <a:rPr sz="2450" dirty="0">
                <a:latin typeface="Times New Roman"/>
                <a:cs typeface="Times New Roman"/>
              </a:rPr>
              <a:t>the</a:t>
            </a:r>
            <a:r>
              <a:rPr sz="2450" spc="-15" dirty="0">
                <a:latin typeface="Times New Roman"/>
                <a:cs typeface="Times New Roman"/>
              </a:rPr>
              <a:t> </a:t>
            </a:r>
            <a:r>
              <a:rPr sz="2450" dirty="0">
                <a:latin typeface="Times New Roman"/>
                <a:cs typeface="Times New Roman"/>
              </a:rPr>
              <a:t>solar</a:t>
            </a:r>
            <a:r>
              <a:rPr sz="2450" spc="-10" dirty="0">
                <a:latin typeface="Times New Roman"/>
                <a:cs typeface="Times New Roman"/>
              </a:rPr>
              <a:t> system 	</a:t>
            </a:r>
            <a:r>
              <a:rPr sz="2450" dirty="0">
                <a:latin typeface="Times New Roman"/>
                <a:cs typeface="Times New Roman"/>
              </a:rPr>
              <a:t>through</a:t>
            </a:r>
            <a:r>
              <a:rPr sz="2450" spc="285" dirty="0">
                <a:latin typeface="Times New Roman"/>
                <a:cs typeface="Times New Roman"/>
              </a:rPr>
              <a:t> </a:t>
            </a:r>
            <a:r>
              <a:rPr sz="2450" spc="-10" dirty="0">
                <a:latin typeface="Times New Roman"/>
                <a:cs typeface="Times New Roman"/>
              </a:rPr>
              <a:t>space.</a:t>
            </a:r>
            <a:endParaRPr sz="2450">
              <a:latin typeface="Times New Roman"/>
              <a:cs typeface="Times New Roman"/>
            </a:endParaRPr>
          </a:p>
          <a:p>
            <a:pPr marL="386715" indent="-349885">
              <a:lnSpc>
                <a:spcPct val="100000"/>
              </a:lnSpc>
              <a:spcBef>
                <a:spcPts val="1045"/>
              </a:spcBef>
              <a:buAutoNum type="alphaUcPeriod"/>
              <a:tabLst>
                <a:tab pos="386715" algn="l"/>
              </a:tabLst>
            </a:pPr>
            <a:r>
              <a:rPr sz="2450" spc="-40" dirty="0">
                <a:latin typeface="Times New Roman"/>
                <a:cs typeface="Times New Roman"/>
              </a:rPr>
              <a:t>Michelson</a:t>
            </a:r>
            <a:r>
              <a:rPr sz="2450" spc="55" dirty="0">
                <a:latin typeface="Times New Roman"/>
                <a:cs typeface="Times New Roman"/>
              </a:rPr>
              <a:t> </a:t>
            </a:r>
            <a:r>
              <a:rPr sz="2450" dirty="0">
                <a:latin typeface="Times New Roman"/>
                <a:cs typeface="Times New Roman"/>
              </a:rPr>
              <a:t>needed</a:t>
            </a:r>
            <a:r>
              <a:rPr sz="2450" spc="65" dirty="0">
                <a:latin typeface="Times New Roman"/>
                <a:cs typeface="Times New Roman"/>
              </a:rPr>
              <a:t> </a:t>
            </a:r>
            <a:r>
              <a:rPr sz="2450" dirty="0">
                <a:latin typeface="Times New Roman"/>
                <a:cs typeface="Times New Roman"/>
              </a:rPr>
              <a:t>more</a:t>
            </a:r>
            <a:r>
              <a:rPr sz="2450" spc="65" dirty="0">
                <a:latin typeface="Times New Roman"/>
                <a:cs typeface="Times New Roman"/>
              </a:rPr>
              <a:t> </a:t>
            </a:r>
            <a:r>
              <a:rPr sz="2450" dirty="0">
                <a:latin typeface="Times New Roman"/>
                <a:cs typeface="Times New Roman"/>
              </a:rPr>
              <a:t>grant</a:t>
            </a:r>
            <a:r>
              <a:rPr sz="2450" spc="65" dirty="0">
                <a:latin typeface="Times New Roman"/>
                <a:cs typeface="Times New Roman"/>
              </a:rPr>
              <a:t> </a:t>
            </a:r>
            <a:r>
              <a:rPr sz="2450" spc="-10" dirty="0">
                <a:latin typeface="Times New Roman"/>
                <a:cs typeface="Times New Roman"/>
              </a:rPr>
              <a:t>funding.</a:t>
            </a:r>
            <a:endParaRPr sz="2450">
              <a:latin typeface="Times New Roman"/>
              <a:cs typeface="Times New Roman"/>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3730" cy="207645"/>
          </a:xfrm>
          <a:prstGeom prst="rect">
            <a:avLst/>
          </a:prstGeom>
        </p:spPr>
        <p:txBody>
          <a:bodyPr vert="horz" wrap="square" lIns="0" tIns="12065" rIns="0" bIns="0" rtlCol="0">
            <a:spAutoFit/>
          </a:bodyPr>
          <a:lstStyle/>
          <a:p>
            <a:pPr marL="12700">
              <a:lnSpc>
                <a:spcPct val="100000"/>
              </a:lnSpc>
              <a:spcBef>
                <a:spcPts val="95"/>
              </a:spcBef>
              <a:tabLst>
                <a:tab pos="47834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2.5.</a:t>
            </a:r>
            <a:r>
              <a:rPr sz="1200" spc="270" dirty="0">
                <a:latin typeface="Times New Roman"/>
                <a:cs typeface="Times New Roman"/>
              </a:rPr>
              <a:t>  </a:t>
            </a:r>
            <a:r>
              <a:rPr sz="1200" dirty="0">
                <a:latin typeface="Times New Roman"/>
                <a:cs typeface="Times New Roman"/>
              </a:rPr>
              <a:t>MORE</a:t>
            </a:r>
            <a:r>
              <a:rPr sz="1200" spc="195" dirty="0">
                <a:latin typeface="Times New Roman"/>
                <a:cs typeface="Times New Roman"/>
              </a:rPr>
              <a:t> </a:t>
            </a:r>
            <a:r>
              <a:rPr sz="1200" dirty="0">
                <a:latin typeface="Times New Roman"/>
                <a:cs typeface="Times New Roman"/>
              </a:rPr>
              <a:t>ABOUT</a:t>
            </a:r>
            <a:r>
              <a:rPr sz="1200" spc="190" dirty="0">
                <a:latin typeface="Times New Roman"/>
                <a:cs typeface="Times New Roman"/>
              </a:rPr>
              <a:t> </a:t>
            </a:r>
            <a:r>
              <a:rPr sz="1200" spc="50" dirty="0">
                <a:latin typeface="Times New Roman"/>
                <a:cs typeface="Times New Roman"/>
              </a:rPr>
              <a:t>THE</a:t>
            </a:r>
            <a:r>
              <a:rPr sz="1200" spc="195" dirty="0">
                <a:latin typeface="Times New Roman"/>
                <a:cs typeface="Times New Roman"/>
              </a:rPr>
              <a:t> </a:t>
            </a:r>
            <a:r>
              <a:rPr sz="1200" dirty="0">
                <a:latin typeface="Times New Roman"/>
                <a:cs typeface="Times New Roman"/>
              </a:rPr>
              <a:t>MICHELSON-</a:t>
            </a:r>
            <a:r>
              <a:rPr sz="1200" spc="-10" dirty="0">
                <a:latin typeface="Times New Roman"/>
                <a:cs typeface="Times New Roman"/>
              </a:rPr>
              <a:t>MORLEY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2310765" algn="l"/>
              </a:tabLst>
            </a:pPr>
            <a:r>
              <a:rPr dirty="0"/>
              <a:t>Why</a:t>
            </a:r>
            <a:r>
              <a:rPr spc="325" dirty="0"/>
              <a:t> </a:t>
            </a:r>
            <a:r>
              <a:rPr dirty="0"/>
              <a:t>did</a:t>
            </a:r>
            <a:r>
              <a:rPr spc="335" dirty="0"/>
              <a:t> </a:t>
            </a:r>
            <a:r>
              <a:rPr dirty="0"/>
              <a:t>the</a:t>
            </a:r>
            <a:r>
              <a:rPr spc="335" dirty="0"/>
              <a:t> </a:t>
            </a:r>
            <a:r>
              <a:rPr spc="-65" dirty="0"/>
              <a:t>Michelson-</a:t>
            </a:r>
            <a:r>
              <a:rPr dirty="0"/>
              <a:t>Morley</a:t>
            </a:r>
            <a:r>
              <a:rPr spc="330" dirty="0"/>
              <a:t> </a:t>
            </a:r>
            <a:r>
              <a:rPr dirty="0"/>
              <a:t>experiment</a:t>
            </a:r>
            <a:r>
              <a:rPr spc="335" dirty="0"/>
              <a:t> </a:t>
            </a:r>
            <a:r>
              <a:rPr dirty="0"/>
              <a:t>have</a:t>
            </a:r>
            <a:r>
              <a:rPr spc="330" dirty="0"/>
              <a:t> </a:t>
            </a:r>
            <a:r>
              <a:rPr dirty="0"/>
              <a:t>to</a:t>
            </a:r>
            <a:r>
              <a:rPr spc="335" dirty="0"/>
              <a:t> </a:t>
            </a:r>
            <a:r>
              <a:rPr dirty="0"/>
              <a:t>be</a:t>
            </a:r>
            <a:r>
              <a:rPr spc="340" dirty="0"/>
              <a:t> </a:t>
            </a:r>
            <a:r>
              <a:rPr spc="-10" dirty="0"/>
              <a:t>repeated </a:t>
            </a:r>
            <a:r>
              <a:rPr dirty="0"/>
              <a:t>six</a:t>
            </a:r>
            <a:r>
              <a:rPr spc="80" dirty="0"/>
              <a:t> </a:t>
            </a:r>
            <a:r>
              <a:rPr dirty="0"/>
              <a:t>months</a:t>
            </a:r>
            <a:r>
              <a:rPr spc="80" dirty="0"/>
              <a:t> </a:t>
            </a:r>
            <a:r>
              <a:rPr spc="-10" dirty="0"/>
              <a:t>later?</a:t>
            </a:r>
            <a:r>
              <a:rPr dirty="0"/>
              <a:t>	(Choose</a:t>
            </a:r>
            <a:r>
              <a:rPr spc="160" dirty="0"/>
              <a:t> </a:t>
            </a:r>
            <a:r>
              <a:rPr dirty="0"/>
              <a:t>the</a:t>
            </a:r>
            <a:r>
              <a:rPr spc="175" dirty="0"/>
              <a:t> </a:t>
            </a:r>
            <a:r>
              <a:rPr dirty="0"/>
              <a:t>best</a:t>
            </a:r>
            <a:r>
              <a:rPr spc="170" dirty="0"/>
              <a:t> </a:t>
            </a:r>
            <a:r>
              <a:rPr spc="-10" dirty="0"/>
              <a:t>answer.)</a:t>
            </a:r>
          </a:p>
        </p:txBody>
      </p:sp>
      <p:sp>
        <p:nvSpPr>
          <p:cNvPr id="5" name="object 5"/>
          <p:cNvSpPr txBox="1"/>
          <p:nvPr/>
        </p:nvSpPr>
        <p:spPr>
          <a:xfrm>
            <a:off x="707758" y="2170390"/>
            <a:ext cx="8268334" cy="4566285"/>
          </a:xfrm>
          <a:prstGeom prst="rect">
            <a:avLst/>
          </a:prstGeom>
        </p:spPr>
        <p:txBody>
          <a:bodyPr vert="horz" wrap="square" lIns="0" tIns="9525" rIns="0" bIns="0" rtlCol="0">
            <a:spAutoFit/>
          </a:bodyPr>
          <a:lstStyle/>
          <a:p>
            <a:pPr marL="393700" marR="5080" indent="-370205">
              <a:lnSpc>
                <a:spcPct val="101699"/>
              </a:lnSpc>
              <a:spcBef>
                <a:spcPts val="75"/>
              </a:spcBef>
              <a:buAutoNum type="alphaUcPeriod"/>
              <a:tabLst>
                <a:tab pos="394970" algn="l"/>
              </a:tabLst>
            </a:pPr>
            <a:r>
              <a:rPr sz="2450" dirty="0">
                <a:latin typeface="Times New Roman"/>
                <a:cs typeface="Times New Roman"/>
              </a:rPr>
              <a:t>Good</a:t>
            </a:r>
            <a:r>
              <a:rPr sz="2450" spc="100" dirty="0">
                <a:latin typeface="Times New Roman"/>
                <a:cs typeface="Times New Roman"/>
              </a:rPr>
              <a:t> </a:t>
            </a:r>
            <a:r>
              <a:rPr sz="2450" dirty="0">
                <a:latin typeface="Times New Roman"/>
                <a:cs typeface="Times New Roman"/>
              </a:rPr>
              <a:t>experiments</a:t>
            </a:r>
            <a:r>
              <a:rPr sz="2450" spc="105" dirty="0">
                <a:latin typeface="Times New Roman"/>
                <a:cs typeface="Times New Roman"/>
              </a:rPr>
              <a:t> </a:t>
            </a:r>
            <a:r>
              <a:rPr sz="2450" dirty="0">
                <a:latin typeface="Times New Roman"/>
                <a:cs typeface="Times New Roman"/>
              </a:rPr>
              <a:t>should</a:t>
            </a:r>
            <a:r>
              <a:rPr sz="2450" spc="110" dirty="0">
                <a:latin typeface="Times New Roman"/>
                <a:cs typeface="Times New Roman"/>
              </a:rPr>
              <a:t> </a:t>
            </a:r>
            <a:r>
              <a:rPr sz="2450" spc="-10" dirty="0">
                <a:latin typeface="Times New Roman"/>
                <a:cs typeface="Times New Roman"/>
              </a:rPr>
              <a:t>always</a:t>
            </a:r>
            <a:r>
              <a:rPr sz="2450" spc="105" dirty="0">
                <a:latin typeface="Times New Roman"/>
                <a:cs typeface="Times New Roman"/>
              </a:rPr>
              <a:t> </a:t>
            </a:r>
            <a:r>
              <a:rPr sz="2450" dirty="0">
                <a:latin typeface="Times New Roman"/>
                <a:cs typeface="Times New Roman"/>
              </a:rPr>
              <a:t>be</a:t>
            </a:r>
            <a:r>
              <a:rPr sz="2450" spc="105" dirty="0">
                <a:latin typeface="Times New Roman"/>
                <a:cs typeface="Times New Roman"/>
              </a:rPr>
              <a:t> </a:t>
            </a:r>
            <a:r>
              <a:rPr sz="2450" dirty="0">
                <a:latin typeface="Times New Roman"/>
                <a:cs typeface="Times New Roman"/>
              </a:rPr>
              <a:t>repeated</a:t>
            </a:r>
            <a:r>
              <a:rPr sz="2450" spc="110" dirty="0">
                <a:latin typeface="Times New Roman"/>
                <a:cs typeface="Times New Roman"/>
              </a:rPr>
              <a:t> </a:t>
            </a:r>
            <a:r>
              <a:rPr sz="2450" dirty="0">
                <a:latin typeface="Times New Roman"/>
                <a:cs typeface="Times New Roman"/>
              </a:rPr>
              <a:t>to</a:t>
            </a:r>
            <a:r>
              <a:rPr sz="2450" spc="105" dirty="0">
                <a:latin typeface="Times New Roman"/>
                <a:cs typeface="Times New Roman"/>
              </a:rPr>
              <a:t> </a:t>
            </a:r>
            <a:r>
              <a:rPr sz="2450" dirty="0">
                <a:latin typeface="Times New Roman"/>
                <a:cs typeface="Times New Roman"/>
              </a:rPr>
              <a:t>guard</a:t>
            </a:r>
            <a:r>
              <a:rPr sz="2450" spc="110" dirty="0">
                <a:latin typeface="Times New Roman"/>
                <a:cs typeface="Times New Roman"/>
              </a:rPr>
              <a:t> </a:t>
            </a:r>
            <a:r>
              <a:rPr sz="2450" spc="-10" dirty="0">
                <a:latin typeface="Times New Roman"/>
                <a:cs typeface="Times New Roman"/>
              </a:rPr>
              <a:t>against 	error.</a:t>
            </a:r>
            <a:endParaRPr sz="2450">
              <a:latin typeface="Times New Roman"/>
              <a:cs typeface="Times New Roman"/>
            </a:endParaRPr>
          </a:p>
          <a:p>
            <a:pPr marL="393700" marR="5080" indent="-358140">
              <a:lnSpc>
                <a:spcPct val="101699"/>
              </a:lnSpc>
              <a:spcBef>
                <a:spcPts val="994"/>
              </a:spcBef>
              <a:buAutoNum type="alphaUcPeriod"/>
              <a:tabLst>
                <a:tab pos="394970" algn="l"/>
              </a:tabLst>
            </a:pPr>
            <a:r>
              <a:rPr sz="2450" dirty="0">
                <a:latin typeface="Times New Roman"/>
                <a:cs typeface="Times New Roman"/>
              </a:rPr>
              <a:t>Six</a:t>
            </a:r>
            <a:r>
              <a:rPr sz="2450" spc="165" dirty="0">
                <a:latin typeface="Times New Roman"/>
                <a:cs typeface="Times New Roman"/>
              </a:rPr>
              <a:t> </a:t>
            </a:r>
            <a:r>
              <a:rPr sz="2450" dirty="0">
                <a:latin typeface="Times New Roman"/>
                <a:cs typeface="Times New Roman"/>
              </a:rPr>
              <a:t>months</a:t>
            </a:r>
            <a:r>
              <a:rPr sz="2450" spc="175" dirty="0">
                <a:latin typeface="Times New Roman"/>
                <a:cs typeface="Times New Roman"/>
              </a:rPr>
              <a:t> </a:t>
            </a:r>
            <a:r>
              <a:rPr sz="2450" dirty="0">
                <a:latin typeface="Times New Roman"/>
                <a:cs typeface="Times New Roman"/>
              </a:rPr>
              <a:t>later</a:t>
            </a:r>
            <a:r>
              <a:rPr sz="2450" spc="175" dirty="0">
                <a:latin typeface="Times New Roman"/>
                <a:cs typeface="Times New Roman"/>
              </a:rPr>
              <a:t> </a:t>
            </a:r>
            <a:r>
              <a:rPr sz="2450" dirty="0">
                <a:latin typeface="Times New Roman"/>
                <a:cs typeface="Times New Roman"/>
              </a:rPr>
              <a:t>the</a:t>
            </a:r>
            <a:r>
              <a:rPr sz="2450" spc="170" dirty="0">
                <a:latin typeface="Times New Roman"/>
                <a:cs typeface="Times New Roman"/>
              </a:rPr>
              <a:t> </a:t>
            </a:r>
            <a:r>
              <a:rPr sz="2450" spc="80" dirty="0">
                <a:latin typeface="Times New Roman"/>
                <a:cs typeface="Times New Roman"/>
              </a:rPr>
              <a:t>Earth</a:t>
            </a:r>
            <a:r>
              <a:rPr sz="2450" spc="175" dirty="0">
                <a:latin typeface="Times New Roman"/>
                <a:cs typeface="Times New Roman"/>
              </a:rPr>
              <a:t> </a:t>
            </a:r>
            <a:r>
              <a:rPr sz="2450" dirty="0">
                <a:latin typeface="Times New Roman"/>
                <a:cs typeface="Times New Roman"/>
              </a:rPr>
              <a:t>would</a:t>
            </a:r>
            <a:r>
              <a:rPr sz="2450" spc="175" dirty="0">
                <a:latin typeface="Times New Roman"/>
                <a:cs typeface="Times New Roman"/>
              </a:rPr>
              <a:t> </a:t>
            </a:r>
            <a:r>
              <a:rPr sz="2450" dirty="0">
                <a:latin typeface="Times New Roman"/>
                <a:cs typeface="Times New Roman"/>
              </a:rPr>
              <a:t>be</a:t>
            </a:r>
            <a:r>
              <a:rPr sz="2450" spc="180" dirty="0">
                <a:latin typeface="Times New Roman"/>
                <a:cs typeface="Times New Roman"/>
              </a:rPr>
              <a:t> </a:t>
            </a:r>
            <a:r>
              <a:rPr sz="2450" dirty="0">
                <a:latin typeface="Times New Roman"/>
                <a:cs typeface="Times New Roman"/>
              </a:rPr>
              <a:t>pointing</a:t>
            </a:r>
            <a:r>
              <a:rPr sz="2450" spc="175" dirty="0">
                <a:latin typeface="Times New Roman"/>
                <a:cs typeface="Times New Roman"/>
              </a:rPr>
              <a:t> </a:t>
            </a:r>
            <a:r>
              <a:rPr sz="2450" dirty="0">
                <a:latin typeface="Times New Roman"/>
                <a:cs typeface="Times New Roman"/>
              </a:rPr>
              <a:t>a</a:t>
            </a:r>
            <a:r>
              <a:rPr sz="2450" spc="175" dirty="0">
                <a:latin typeface="Times New Roman"/>
                <a:cs typeface="Times New Roman"/>
              </a:rPr>
              <a:t> </a:t>
            </a:r>
            <a:r>
              <a:rPr sz="2450" spc="-10" dirty="0">
                <a:latin typeface="Times New Roman"/>
                <a:cs typeface="Times New Roman"/>
              </a:rPr>
              <a:t>different</a:t>
            </a:r>
            <a:r>
              <a:rPr sz="2450" spc="170" dirty="0">
                <a:latin typeface="Times New Roman"/>
                <a:cs typeface="Times New Roman"/>
              </a:rPr>
              <a:t> </a:t>
            </a:r>
            <a:r>
              <a:rPr sz="2450" spc="-55" dirty="0">
                <a:latin typeface="Times New Roman"/>
                <a:cs typeface="Times New Roman"/>
              </a:rPr>
              <a:t>way, 	</a:t>
            </a:r>
            <a:r>
              <a:rPr sz="2450" spc="-50" dirty="0">
                <a:latin typeface="Times New Roman"/>
                <a:cs typeface="Times New Roman"/>
              </a:rPr>
              <a:t>effectively</a:t>
            </a:r>
            <a:r>
              <a:rPr sz="2450" spc="225" dirty="0">
                <a:latin typeface="Times New Roman"/>
                <a:cs typeface="Times New Roman"/>
              </a:rPr>
              <a:t> </a:t>
            </a:r>
            <a:r>
              <a:rPr sz="2450" dirty="0">
                <a:latin typeface="Times New Roman"/>
                <a:cs typeface="Times New Roman"/>
              </a:rPr>
              <a:t>rotating</a:t>
            </a:r>
            <a:r>
              <a:rPr sz="2450" spc="235" dirty="0">
                <a:latin typeface="Times New Roman"/>
                <a:cs typeface="Times New Roman"/>
              </a:rPr>
              <a:t> </a:t>
            </a:r>
            <a:r>
              <a:rPr sz="2450" dirty="0">
                <a:latin typeface="Times New Roman"/>
                <a:cs typeface="Times New Roman"/>
              </a:rPr>
              <a:t>the</a:t>
            </a:r>
            <a:r>
              <a:rPr sz="2450" spc="235" dirty="0">
                <a:latin typeface="Times New Roman"/>
                <a:cs typeface="Times New Roman"/>
              </a:rPr>
              <a:t> </a:t>
            </a:r>
            <a:r>
              <a:rPr sz="2450" spc="-10" dirty="0">
                <a:latin typeface="Times New Roman"/>
                <a:cs typeface="Times New Roman"/>
              </a:rPr>
              <a:t>apparatus.</a:t>
            </a:r>
            <a:endParaRPr sz="2450">
              <a:latin typeface="Times New Roman"/>
              <a:cs typeface="Times New Roman"/>
            </a:endParaRPr>
          </a:p>
          <a:p>
            <a:pPr marL="393700" marR="7620" indent="-361950">
              <a:lnSpc>
                <a:spcPct val="101699"/>
              </a:lnSpc>
              <a:spcBef>
                <a:spcPts val="994"/>
              </a:spcBef>
              <a:buAutoNum type="alphaUcPeriod"/>
              <a:tabLst>
                <a:tab pos="394970" algn="l"/>
              </a:tabLst>
            </a:pPr>
            <a:r>
              <a:rPr sz="2450" dirty="0">
                <a:latin typeface="Times New Roman"/>
                <a:cs typeface="Times New Roman"/>
              </a:rPr>
              <a:t>They</a:t>
            </a:r>
            <a:r>
              <a:rPr sz="2450" spc="45" dirty="0">
                <a:latin typeface="Times New Roman"/>
                <a:cs typeface="Times New Roman"/>
              </a:rPr>
              <a:t> </a:t>
            </a:r>
            <a:r>
              <a:rPr sz="2450" dirty="0">
                <a:latin typeface="Times New Roman"/>
                <a:cs typeface="Times New Roman"/>
              </a:rPr>
              <a:t>wanted</a:t>
            </a:r>
            <a:r>
              <a:rPr sz="2450" spc="45" dirty="0">
                <a:latin typeface="Times New Roman"/>
                <a:cs typeface="Times New Roman"/>
              </a:rPr>
              <a:t> </a:t>
            </a:r>
            <a:r>
              <a:rPr sz="2450" dirty="0">
                <a:latin typeface="Times New Roman"/>
                <a:cs typeface="Times New Roman"/>
              </a:rPr>
              <a:t>to</a:t>
            </a:r>
            <a:r>
              <a:rPr sz="2450" spc="50" dirty="0">
                <a:latin typeface="Times New Roman"/>
                <a:cs typeface="Times New Roman"/>
              </a:rPr>
              <a:t> </a:t>
            </a:r>
            <a:r>
              <a:rPr sz="2450" dirty="0">
                <a:latin typeface="Times New Roman"/>
                <a:cs typeface="Times New Roman"/>
              </a:rPr>
              <a:t>account</a:t>
            </a:r>
            <a:r>
              <a:rPr sz="2450" spc="40" dirty="0">
                <a:latin typeface="Times New Roman"/>
                <a:cs typeface="Times New Roman"/>
              </a:rPr>
              <a:t> </a:t>
            </a:r>
            <a:r>
              <a:rPr sz="2450" dirty="0">
                <a:latin typeface="Times New Roman"/>
                <a:cs typeface="Times New Roman"/>
              </a:rPr>
              <a:t>for</a:t>
            </a:r>
            <a:r>
              <a:rPr sz="2450" spc="40" dirty="0">
                <a:latin typeface="Times New Roman"/>
                <a:cs typeface="Times New Roman"/>
              </a:rPr>
              <a:t> </a:t>
            </a:r>
            <a:r>
              <a:rPr sz="2450" spc="-20" dirty="0">
                <a:latin typeface="Times New Roman"/>
                <a:cs typeface="Times New Roman"/>
              </a:rPr>
              <a:t>possible</a:t>
            </a:r>
            <a:r>
              <a:rPr sz="2450" spc="45" dirty="0">
                <a:latin typeface="Times New Roman"/>
                <a:cs typeface="Times New Roman"/>
              </a:rPr>
              <a:t> </a:t>
            </a:r>
            <a:r>
              <a:rPr sz="2450" spc="-20" dirty="0">
                <a:latin typeface="Times New Roman"/>
                <a:cs typeface="Times New Roman"/>
              </a:rPr>
              <a:t>changes</a:t>
            </a:r>
            <a:r>
              <a:rPr sz="2450" spc="45" dirty="0">
                <a:latin typeface="Times New Roman"/>
                <a:cs typeface="Times New Roman"/>
              </a:rPr>
              <a:t> </a:t>
            </a:r>
            <a:r>
              <a:rPr sz="2450" dirty="0">
                <a:latin typeface="Times New Roman"/>
                <a:cs typeface="Times New Roman"/>
              </a:rPr>
              <a:t>in</a:t>
            </a:r>
            <a:r>
              <a:rPr sz="2450" spc="45"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dirty="0">
                <a:latin typeface="Times New Roman"/>
                <a:cs typeface="Times New Roman"/>
              </a:rPr>
              <a:t>aether</a:t>
            </a:r>
            <a:r>
              <a:rPr sz="2450" spc="40" dirty="0">
                <a:latin typeface="Times New Roman"/>
                <a:cs typeface="Times New Roman"/>
              </a:rPr>
              <a:t> </a:t>
            </a:r>
            <a:r>
              <a:rPr sz="2450" spc="-20" dirty="0">
                <a:latin typeface="Times New Roman"/>
                <a:cs typeface="Times New Roman"/>
              </a:rPr>
              <a:t>over 	</a:t>
            </a:r>
            <a:r>
              <a:rPr sz="2450" spc="-10" dirty="0">
                <a:latin typeface="Times New Roman"/>
                <a:cs typeface="Times New Roman"/>
              </a:rPr>
              <a:t>time.</a:t>
            </a:r>
            <a:endParaRPr sz="2450">
              <a:latin typeface="Times New Roman"/>
              <a:cs typeface="Times New Roman"/>
            </a:endParaRPr>
          </a:p>
          <a:p>
            <a:pPr marL="393065" marR="6985" indent="-374015">
              <a:lnSpc>
                <a:spcPct val="101699"/>
              </a:lnSpc>
              <a:spcBef>
                <a:spcPts val="994"/>
              </a:spcBef>
              <a:buAutoNum type="alphaUcPeriod"/>
              <a:tabLst>
                <a:tab pos="394970" algn="l"/>
              </a:tabLst>
            </a:pPr>
            <a:r>
              <a:rPr sz="2450" dirty="0">
                <a:latin typeface="Times New Roman"/>
                <a:cs typeface="Times New Roman"/>
              </a:rPr>
              <a:t>They</a:t>
            </a:r>
            <a:r>
              <a:rPr sz="2450" spc="-15" dirty="0">
                <a:latin typeface="Times New Roman"/>
                <a:cs typeface="Times New Roman"/>
              </a:rPr>
              <a:t> </a:t>
            </a:r>
            <a:r>
              <a:rPr sz="2450" dirty="0">
                <a:latin typeface="Times New Roman"/>
                <a:cs typeface="Times New Roman"/>
              </a:rPr>
              <a:t>wanted</a:t>
            </a:r>
            <a:r>
              <a:rPr sz="2450" spc="-10" dirty="0">
                <a:latin typeface="Times New Roman"/>
                <a:cs typeface="Times New Roman"/>
              </a:rPr>
              <a:t> </a:t>
            </a:r>
            <a:r>
              <a:rPr sz="2450" dirty="0">
                <a:latin typeface="Times New Roman"/>
                <a:cs typeface="Times New Roman"/>
              </a:rPr>
              <a:t>to</a:t>
            </a:r>
            <a:r>
              <a:rPr sz="2450" spc="-10" dirty="0">
                <a:latin typeface="Times New Roman"/>
                <a:cs typeface="Times New Roman"/>
              </a:rPr>
              <a:t> </a:t>
            </a:r>
            <a:r>
              <a:rPr sz="2450" dirty="0">
                <a:latin typeface="Times New Roman"/>
                <a:cs typeface="Times New Roman"/>
              </a:rPr>
              <a:t>account</a:t>
            </a:r>
            <a:r>
              <a:rPr sz="2450" spc="-10" dirty="0">
                <a:latin typeface="Times New Roman"/>
                <a:cs typeface="Times New Roman"/>
              </a:rPr>
              <a:t> for</a:t>
            </a:r>
            <a:r>
              <a:rPr sz="2450" spc="-15" dirty="0">
                <a:latin typeface="Times New Roman"/>
                <a:cs typeface="Times New Roman"/>
              </a:rPr>
              <a:t> </a:t>
            </a:r>
            <a:r>
              <a:rPr sz="2450" spc="-25" dirty="0">
                <a:latin typeface="Times New Roman"/>
                <a:cs typeface="Times New Roman"/>
              </a:rPr>
              <a:t>possible</a:t>
            </a:r>
            <a:r>
              <a:rPr sz="2450" spc="-10" dirty="0">
                <a:latin typeface="Times New Roman"/>
                <a:cs typeface="Times New Roman"/>
              </a:rPr>
              <a:t> </a:t>
            </a:r>
            <a:r>
              <a:rPr sz="2450" dirty="0">
                <a:latin typeface="Times New Roman"/>
                <a:cs typeface="Times New Roman"/>
              </a:rPr>
              <a:t>motion</a:t>
            </a:r>
            <a:r>
              <a:rPr sz="2450" spc="-10" dirty="0">
                <a:latin typeface="Times New Roman"/>
                <a:cs typeface="Times New Roman"/>
              </a:rPr>
              <a:t> </a:t>
            </a:r>
            <a:r>
              <a:rPr sz="2450" spc="-75" dirty="0">
                <a:latin typeface="Times New Roman"/>
                <a:cs typeface="Times New Roman"/>
              </a:rPr>
              <a:t>of</a:t>
            </a:r>
            <a:r>
              <a:rPr sz="2450" spc="-10" dirty="0">
                <a:latin typeface="Times New Roman"/>
                <a:cs typeface="Times New Roman"/>
              </a:rPr>
              <a:t> </a:t>
            </a:r>
            <a:r>
              <a:rPr sz="2450" dirty="0">
                <a:latin typeface="Times New Roman"/>
                <a:cs typeface="Times New Roman"/>
              </a:rPr>
              <a:t>the</a:t>
            </a:r>
            <a:r>
              <a:rPr sz="2450" spc="-15" dirty="0">
                <a:latin typeface="Times New Roman"/>
                <a:cs typeface="Times New Roman"/>
              </a:rPr>
              <a:t> </a:t>
            </a:r>
            <a:r>
              <a:rPr sz="2450" dirty="0">
                <a:latin typeface="Times New Roman"/>
                <a:cs typeface="Times New Roman"/>
              </a:rPr>
              <a:t>solar</a:t>
            </a:r>
            <a:r>
              <a:rPr sz="2450" spc="-10" dirty="0">
                <a:latin typeface="Times New Roman"/>
                <a:cs typeface="Times New Roman"/>
              </a:rPr>
              <a:t> system 	</a:t>
            </a:r>
            <a:r>
              <a:rPr sz="2450" dirty="0">
                <a:latin typeface="Times New Roman"/>
                <a:cs typeface="Times New Roman"/>
              </a:rPr>
              <a:t>through</a:t>
            </a:r>
            <a:r>
              <a:rPr sz="2450" spc="285" dirty="0">
                <a:latin typeface="Times New Roman"/>
                <a:cs typeface="Times New Roman"/>
              </a:rPr>
              <a:t> </a:t>
            </a:r>
            <a:r>
              <a:rPr sz="2450" spc="-10" dirty="0">
                <a:latin typeface="Times New Roman"/>
                <a:cs typeface="Times New Roman"/>
              </a:rPr>
              <a:t>space.</a:t>
            </a:r>
            <a:endParaRPr sz="2450">
              <a:latin typeface="Times New Roman"/>
              <a:cs typeface="Times New Roman"/>
            </a:endParaRPr>
          </a:p>
          <a:p>
            <a:pPr marL="394335" indent="-349885">
              <a:lnSpc>
                <a:spcPct val="100000"/>
              </a:lnSpc>
              <a:spcBef>
                <a:spcPts val="1045"/>
              </a:spcBef>
              <a:buAutoNum type="alphaUcPeriod"/>
              <a:tabLst>
                <a:tab pos="394335" algn="l"/>
              </a:tabLst>
            </a:pPr>
            <a:r>
              <a:rPr sz="2450" spc="-40" dirty="0">
                <a:latin typeface="Times New Roman"/>
                <a:cs typeface="Times New Roman"/>
              </a:rPr>
              <a:t>Michelson</a:t>
            </a:r>
            <a:r>
              <a:rPr sz="2450" spc="55" dirty="0">
                <a:latin typeface="Times New Roman"/>
                <a:cs typeface="Times New Roman"/>
              </a:rPr>
              <a:t> </a:t>
            </a:r>
            <a:r>
              <a:rPr sz="2450" dirty="0">
                <a:latin typeface="Times New Roman"/>
                <a:cs typeface="Times New Roman"/>
              </a:rPr>
              <a:t>needed</a:t>
            </a:r>
            <a:r>
              <a:rPr sz="2450" spc="65" dirty="0">
                <a:latin typeface="Times New Roman"/>
                <a:cs typeface="Times New Roman"/>
              </a:rPr>
              <a:t> </a:t>
            </a:r>
            <a:r>
              <a:rPr sz="2450" dirty="0">
                <a:latin typeface="Times New Roman"/>
                <a:cs typeface="Times New Roman"/>
              </a:rPr>
              <a:t>more</a:t>
            </a:r>
            <a:r>
              <a:rPr sz="2450" spc="65" dirty="0">
                <a:latin typeface="Times New Roman"/>
                <a:cs typeface="Times New Roman"/>
              </a:rPr>
              <a:t> </a:t>
            </a:r>
            <a:r>
              <a:rPr sz="2450" dirty="0">
                <a:latin typeface="Times New Roman"/>
                <a:cs typeface="Times New Roman"/>
              </a:rPr>
              <a:t>grant</a:t>
            </a:r>
            <a:r>
              <a:rPr sz="2450" spc="65" dirty="0">
                <a:latin typeface="Times New Roman"/>
                <a:cs typeface="Times New Roman"/>
              </a:rPr>
              <a:t> </a:t>
            </a:r>
            <a:r>
              <a:rPr sz="2450" spc="-10" dirty="0">
                <a:latin typeface="Times New Roman"/>
                <a:cs typeface="Times New Roman"/>
              </a:rPr>
              <a:t>funding.</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D</a:t>
            </a:r>
            <a:endParaRPr sz="2450">
              <a:latin typeface="Times New Roman"/>
              <a:cs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2902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2.1.</a:t>
            </a:r>
            <a:r>
              <a:rPr sz="1200" spc="245" dirty="0">
                <a:latin typeface="Times New Roman"/>
                <a:cs typeface="Times New Roman"/>
              </a:rPr>
              <a:t>  </a:t>
            </a:r>
            <a:r>
              <a:rPr sz="1200" dirty="0">
                <a:latin typeface="Times New Roman"/>
                <a:cs typeface="Times New Roman"/>
              </a:rPr>
              <a:t>SPACETIME</a:t>
            </a:r>
            <a:r>
              <a:rPr sz="1200" spc="170" dirty="0">
                <a:latin typeface="Times New Roman"/>
                <a:cs typeface="Times New Roman"/>
              </a:rPr>
              <a:t> </a:t>
            </a:r>
            <a:r>
              <a:rPr sz="1200" spc="-10" dirty="0">
                <a:latin typeface="Times New Roman"/>
                <a:cs typeface="Times New Roman"/>
              </a:rPr>
              <a:t>DIAGRAMS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35" dirty="0"/>
              <a:t> </a:t>
            </a:r>
            <a:r>
              <a:rPr spc="-45" dirty="0"/>
              <a:t>of</a:t>
            </a:r>
            <a:r>
              <a:rPr spc="-35" dirty="0"/>
              <a:t> </a:t>
            </a:r>
            <a:r>
              <a:rPr dirty="0"/>
              <a:t>the</a:t>
            </a:r>
            <a:r>
              <a:rPr spc="-35" dirty="0"/>
              <a:t> </a:t>
            </a:r>
            <a:r>
              <a:rPr spc="-80" dirty="0"/>
              <a:t>following</a:t>
            </a:r>
            <a:r>
              <a:rPr spc="-35" dirty="0"/>
              <a:t> </a:t>
            </a:r>
            <a:r>
              <a:rPr dirty="0"/>
              <a:t>represent</a:t>
            </a:r>
            <a:r>
              <a:rPr spc="-35" dirty="0"/>
              <a:t> </a:t>
            </a:r>
            <a:r>
              <a:rPr spc="-20" dirty="0"/>
              <a:t>possible</a:t>
            </a:r>
            <a:r>
              <a:rPr spc="-35" dirty="0"/>
              <a:t> </a:t>
            </a:r>
            <a:r>
              <a:rPr spc="-25" dirty="0"/>
              <a:t>world</a:t>
            </a:r>
            <a:r>
              <a:rPr spc="-35" dirty="0"/>
              <a:t> </a:t>
            </a:r>
            <a:r>
              <a:rPr spc="-20" dirty="0"/>
              <a:t>lines</a:t>
            </a:r>
            <a:r>
              <a:rPr spc="-35" dirty="0"/>
              <a:t> </a:t>
            </a:r>
            <a:r>
              <a:rPr dirty="0"/>
              <a:t>for</a:t>
            </a:r>
            <a:r>
              <a:rPr spc="-40" dirty="0"/>
              <a:t> </a:t>
            </a:r>
            <a:r>
              <a:rPr dirty="0"/>
              <a:t>a</a:t>
            </a:r>
            <a:r>
              <a:rPr spc="-35" dirty="0"/>
              <a:t> </a:t>
            </a:r>
            <a:r>
              <a:rPr spc="-10" dirty="0"/>
              <a:t>person? </a:t>
            </a:r>
            <a:r>
              <a:rPr dirty="0"/>
              <a:t>(Choose</a:t>
            </a:r>
            <a:r>
              <a:rPr spc="50" dirty="0"/>
              <a:t> </a:t>
            </a:r>
            <a:r>
              <a:rPr dirty="0"/>
              <a:t>all</a:t>
            </a:r>
            <a:r>
              <a:rPr spc="50" dirty="0"/>
              <a:t> </a:t>
            </a:r>
            <a:r>
              <a:rPr spc="114" dirty="0"/>
              <a:t>that</a:t>
            </a:r>
            <a:r>
              <a:rPr spc="50" dirty="0"/>
              <a:t> </a:t>
            </a:r>
            <a:r>
              <a:rPr spc="-10" dirty="0"/>
              <a:t>apply.)</a:t>
            </a:r>
          </a:p>
        </p:txBody>
      </p:sp>
      <p:pic>
        <p:nvPicPr>
          <p:cNvPr id="5" name="object 5"/>
          <p:cNvPicPr/>
          <p:nvPr/>
        </p:nvPicPr>
        <p:blipFill>
          <a:blip r:embed="rId2" cstate="print"/>
          <a:stretch>
            <a:fillRect/>
          </a:stretch>
        </p:blipFill>
        <p:spPr>
          <a:xfrm>
            <a:off x="734948" y="2024097"/>
            <a:ext cx="1227536" cy="1278969"/>
          </a:xfrm>
          <a:prstGeom prst="rect">
            <a:avLst/>
          </a:prstGeom>
        </p:spPr>
      </p:pic>
      <p:sp>
        <p:nvSpPr>
          <p:cNvPr id="6" name="object 6"/>
          <p:cNvSpPr txBox="1"/>
          <p:nvPr/>
        </p:nvSpPr>
        <p:spPr>
          <a:xfrm>
            <a:off x="707758" y="3432675"/>
            <a:ext cx="2232660" cy="317627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25" dirty="0">
                <a:latin typeface="Times New Roman"/>
                <a:cs typeface="Times New Roman"/>
              </a:rPr>
              <a:t>Red</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spc="-10" dirty="0">
                <a:latin typeface="Times New Roman"/>
                <a:cs typeface="Times New Roman"/>
              </a:rPr>
              <a:t>Orange</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spc="-10" dirty="0">
                <a:latin typeface="Times New Roman"/>
                <a:cs typeface="Times New Roman"/>
              </a:rPr>
              <a:t>Yellow</a:t>
            </a:r>
            <a:endParaRPr sz="2450">
              <a:latin typeface="Times New Roman"/>
              <a:cs typeface="Times New Roman"/>
            </a:endParaRPr>
          </a:p>
          <a:p>
            <a:pPr marL="393700" indent="-374015">
              <a:lnSpc>
                <a:spcPct val="100000"/>
              </a:lnSpc>
              <a:spcBef>
                <a:spcPts val="1045"/>
              </a:spcBef>
              <a:buAutoNum type="alphaUcPeriod"/>
              <a:tabLst>
                <a:tab pos="393700" algn="l"/>
              </a:tabLst>
            </a:pPr>
            <a:r>
              <a:rPr sz="2450" spc="-10" dirty="0">
                <a:latin typeface="Times New Roman"/>
                <a:cs typeface="Times New Roman"/>
              </a:rPr>
              <a:t>Green</a:t>
            </a:r>
            <a:endParaRPr sz="2450">
              <a:latin typeface="Times New Roman"/>
              <a:cs typeface="Times New Roman"/>
            </a:endParaRPr>
          </a:p>
          <a:p>
            <a:pPr marL="394335" indent="-349885">
              <a:lnSpc>
                <a:spcPct val="100000"/>
              </a:lnSpc>
              <a:spcBef>
                <a:spcPts val="1045"/>
              </a:spcBef>
              <a:buAutoNum type="alphaUcPeriod"/>
              <a:tabLst>
                <a:tab pos="394335" algn="l"/>
              </a:tabLst>
            </a:pPr>
            <a:r>
              <a:rPr sz="2450" spc="-20" dirty="0">
                <a:latin typeface="Times New Roman"/>
                <a:cs typeface="Times New Roman"/>
              </a:rPr>
              <a:t>Blue</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dirty="0">
                <a:latin typeface="Times New Roman"/>
                <a:cs typeface="Times New Roman"/>
              </a:rPr>
              <a:t>A,</a:t>
            </a:r>
            <a:r>
              <a:rPr sz="2450" spc="55" dirty="0">
                <a:latin typeface="Times New Roman"/>
                <a:cs typeface="Times New Roman"/>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2902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2.1.</a:t>
            </a:r>
            <a:r>
              <a:rPr sz="1200" spc="245" dirty="0">
                <a:latin typeface="Times New Roman"/>
                <a:cs typeface="Times New Roman"/>
              </a:rPr>
              <a:t>  </a:t>
            </a:r>
            <a:r>
              <a:rPr sz="1200" dirty="0">
                <a:latin typeface="Times New Roman"/>
                <a:cs typeface="Times New Roman"/>
              </a:rPr>
              <a:t>SPACETIME</a:t>
            </a:r>
            <a:r>
              <a:rPr sz="1200" spc="170" dirty="0">
                <a:latin typeface="Times New Roman"/>
                <a:cs typeface="Times New Roman"/>
              </a:rPr>
              <a:t> </a:t>
            </a:r>
            <a:r>
              <a:rPr sz="1200" spc="-10" dirty="0">
                <a:latin typeface="Times New Roman"/>
                <a:cs typeface="Times New Roman"/>
              </a:rPr>
              <a:t>DIAGRAMS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4338320" algn="l"/>
              </a:tabLst>
            </a:pPr>
            <a:r>
              <a:rPr dirty="0"/>
              <a:t>Which</a:t>
            </a:r>
            <a:r>
              <a:rPr spc="155" dirty="0"/>
              <a:t> </a:t>
            </a:r>
            <a:r>
              <a:rPr dirty="0"/>
              <a:t>of</a:t>
            </a:r>
            <a:r>
              <a:rPr spc="155" dirty="0"/>
              <a:t> </a:t>
            </a:r>
            <a:r>
              <a:rPr dirty="0"/>
              <a:t>the</a:t>
            </a:r>
            <a:r>
              <a:rPr spc="155" dirty="0"/>
              <a:t> </a:t>
            </a:r>
            <a:r>
              <a:rPr spc="-60" dirty="0"/>
              <a:t>following</a:t>
            </a:r>
            <a:r>
              <a:rPr spc="155" dirty="0"/>
              <a:t> </a:t>
            </a:r>
            <a:r>
              <a:rPr dirty="0"/>
              <a:t>represent</a:t>
            </a:r>
            <a:r>
              <a:rPr spc="155" dirty="0"/>
              <a:t> </a:t>
            </a:r>
            <a:r>
              <a:rPr dirty="0"/>
              <a:t>possible</a:t>
            </a:r>
            <a:r>
              <a:rPr spc="155" dirty="0"/>
              <a:t> </a:t>
            </a:r>
            <a:r>
              <a:rPr dirty="0"/>
              <a:t>world</a:t>
            </a:r>
            <a:r>
              <a:rPr spc="150" dirty="0"/>
              <a:t> </a:t>
            </a:r>
            <a:r>
              <a:rPr dirty="0"/>
              <a:t>lines</a:t>
            </a:r>
            <a:r>
              <a:rPr spc="155" dirty="0"/>
              <a:t> </a:t>
            </a:r>
            <a:r>
              <a:rPr dirty="0"/>
              <a:t>for</a:t>
            </a:r>
            <a:r>
              <a:rPr spc="155" dirty="0"/>
              <a:t> </a:t>
            </a:r>
            <a:r>
              <a:rPr dirty="0"/>
              <a:t>a</a:t>
            </a:r>
            <a:r>
              <a:rPr spc="155" dirty="0"/>
              <a:t> </a:t>
            </a:r>
            <a:r>
              <a:rPr spc="-10" dirty="0"/>
              <a:t>radio message</a:t>
            </a:r>
            <a:r>
              <a:rPr spc="40" dirty="0"/>
              <a:t> </a:t>
            </a:r>
            <a:r>
              <a:rPr dirty="0"/>
              <a:t>traveling</a:t>
            </a:r>
            <a:r>
              <a:rPr spc="45" dirty="0"/>
              <a:t> </a:t>
            </a:r>
            <a:r>
              <a:rPr dirty="0"/>
              <a:t>through</a:t>
            </a:r>
            <a:r>
              <a:rPr spc="50" dirty="0"/>
              <a:t> </a:t>
            </a:r>
            <a:r>
              <a:rPr spc="-10" dirty="0"/>
              <a:t>space?</a:t>
            </a:r>
            <a:r>
              <a:rPr dirty="0"/>
              <a:t>	(Choose</a:t>
            </a:r>
            <a:r>
              <a:rPr spc="-65" dirty="0"/>
              <a:t> </a:t>
            </a:r>
            <a:r>
              <a:rPr spc="-10" dirty="0"/>
              <a:t>one.)</a:t>
            </a:r>
          </a:p>
        </p:txBody>
      </p:sp>
      <p:pic>
        <p:nvPicPr>
          <p:cNvPr id="5" name="object 5"/>
          <p:cNvPicPr/>
          <p:nvPr/>
        </p:nvPicPr>
        <p:blipFill>
          <a:blip r:embed="rId2" cstate="print"/>
          <a:stretch>
            <a:fillRect/>
          </a:stretch>
        </p:blipFill>
        <p:spPr>
          <a:xfrm>
            <a:off x="734948" y="2024097"/>
            <a:ext cx="1227536" cy="1278969"/>
          </a:xfrm>
          <a:prstGeom prst="rect">
            <a:avLst/>
          </a:prstGeom>
        </p:spPr>
      </p:pic>
      <p:sp>
        <p:nvSpPr>
          <p:cNvPr id="6" name="object 6"/>
          <p:cNvSpPr txBox="1"/>
          <p:nvPr/>
        </p:nvSpPr>
        <p:spPr>
          <a:xfrm>
            <a:off x="715137" y="3432675"/>
            <a:ext cx="1316355" cy="2556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25" dirty="0">
                <a:latin typeface="Times New Roman"/>
                <a:cs typeface="Times New Roman"/>
              </a:rPr>
              <a:t>Red</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spc="-10" dirty="0">
                <a:latin typeface="Times New Roman"/>
                <a:cs typeface="Times New Roman"/>
              </a:rPr>
              <a:t>Orange</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spc="-10" dirty="0">
                <a:latin typeface="Times New Roman"/>
                <a:cs typeface="Times New Roman"/>
              </a:rPr>
              <a:t>Yellow</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spc="-10" dirty="0">
                <a:latin typeface="Times New Roman"/>
                <a:cs typeface="Times New Roman"/>
              </a:rPr>
              <a:t>Green</a:t>
            </a:r>
            <a:endParaRPr sz="2450">
              <a:latin typeface="Times New Roman"/>
              <a:cs typeface="Times New Roman"/>
            </a:endParaRPr>
          </a:p>
          <a:p>
            <a:pPr marL="386715" indent="-349885">
              <a:lnSpc>
                <a:spcPct val="100000"/>
              </a:lnSpc>
              <a:spcBef>
                <a:spcPts val="1045"/>
              </a:spcBef>
              <a:buAutoNum type="alphaUcPeriod"/>
              <a:tabLst>
                <a:tab pos="386715" algn="l"/>
              </a:tabLst>
            </a:pPr>
            <a:r>
              <a:rPr sz="2450" spc="-20" dirty="0">
                <a:latin typeface="Times New Roman"/>
                <a:cs typeface="Times New Roman"/>
              </a:rPr>
              <a:t>Blue</a:t>
            </a:r>
            <a:endParaRPr sz="2450">
              <a:latin typeface="Times New Roman"/>
              <a:cs typeface="Times New Roman"/>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TotalTime>
  <Words>5334</Words>
  <Application>Microsoft Office PowerPoint</Application>
  <PresentationFormat>Custom</PresentationFormat>
  <Paragraphs>445</Paragraphs>
  <Slides>72</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72</vt:i4>
      </vt:variant>
    </vt:vector>
  </HeadingPairs>
  <TitlesOfParts>
    <vt:vector size="79" baseType="lpstr">
      <vt:lpstr>Arial</vt:lpstr>
      <vt:lpstr>Book Antiqua</vt:lpstr>
      <vt:lpstr>Bookman Old Style</vt:lpstr>
      <vt:lpstr>Georgia</vt:lpstr>
      <vt:lpstr>Times New Roman</vt:lpstr>
      <vt:lpstr>Office Theme</vt:lpstr>
      <vt:lpstr>Office Theme</vt:lpstr>
      <vt:lpstr>PowerPoint Presentation</vt:lpstr>
      <vt:lpstr>Instructions</vt:lpstr>
      <vt:lpstr>PowerPoint Presentation</vt:lpstr>
      <vt:lpstr>PowerPoint Presentation</vt:lpstr>
      <vt:lpstr>What slope does the world line of an object have if the object is moving at 0.1 c? (Choose one.)</vt:lpstr>
      <vt:lpstr>What slope does the world line of an object have if the object is moving at 0.1 c? (Choose one.)</vt:lpstr>
      <vt:lpstr>Which of the following represent possible world lines for a person? (Choose all that apply.)</vt:lpstr>
      <vt:lpstr>Which of the following represent possible world lines for a person? (Choose all that apply.)</vt:lpstr>
      <vt:lpstr>Which of the following represent possible world lines for a radio message traveling through space? (Choose one.)</vt:lpstr>
      <vt:lpstr>Which of the following represent possible world lines for a radio message traveling through space? (Choose one.)</vt:lpstr>
      <vt:lpstr>For each pair of points given below, is their separation A) spacelike,</vt:lpstr>
      <vt:lpstr>For each pair of points given below, is their separation A) spacelike, B) timelike, or C) lightlike?</vt:lpstr>
      <vt:lpstr>Rank all of the world lines in the spacetime diagram below (red, orange, green, blue) from shortest to longest proper time.  (It’s possible that some may be equal.)</vt:lpstr>
      <vt:lpstr>Rank all of the world lines in the spacetime diagram below (red, orange, green, blue) from shortest to longest proper time.  (It’s possible that some may be equal.)</vt:lpstr>
      <vt:lpstr>PowerPoint Presentation</vt:lpstr>
      <vt:lpstr>Why can’t we just use p = mv and K = (1/2)mv2 in relativity? (Choose the best answer.)</vt:lpstr>
      <vt:lpstr>Why can’t we just use p = mv and K = (1/2)mv2 in relativity? (Choose the best answer.)</vt:lpstr>
      <vt:lpstr>To determine the outcome of an elastic collision in classical me- chanics, you set the initial momentum and energy equal to the fi- nal momentum and energy and then solve. In relativity. . . (Choose one.)</vt:lpstr>
      <vt:lpstr>To determine the outcome of an elastic collision in classical me- chanics, you set the initial momentum and energy equal to the fi- nal momentum and energy and then solve. In relativity. . . (Choose one.)</vt:lpstr>
      <vt:lpstr>You are sitting in a car with a spring on your lap. The spring is at its natural (or relaxed) length. Which of the following change the mass of the spring? (Choose all that apply.)</vt:lpstr>
      <vt:lpstr>You are sitting in a car with a spring on your lap. The spring is at its natural (or relaxed) length. Which of the following change the mass of the spring? (Choose all that apply.)</vt:lpstr>
      <vt:lpstr>PowerPoint Presentation</vt:lpstr>
      <vt:lpstr>1. Does a photon (particle of light) have mass?</vt:lpstr>
      <vt:lpstr>When a photon (particle of light) passes through matter its inter- actions with particles cause it to slow down below c, the speed of light in a vacuum.  As it passes through matter, is a photon still massless?</vt:lpstr>
      <vt:lpstr>When a photon (particle of light) passes through matter its inter- actions with particles cause it to slow down below c, the speed of light in a vacuum.  As it passes through matter, is a photon still massless?</vt:lpstr>
      <vt:lpstr>Two objects are floating in space orbiting each other. You fly up in your rocket and pull them farther apart, and then leave. (Assume you leave them each with the same velocities they had before you arrived.) Does the mass of the two-object system . . .</vt:lpstr>
      <vt:lpstr>Two objects are floating in space orbiting each other. You fly up in your rocket and pull them farther apart, and then leave. (Assume you leave them each with the same velocities they had before you arrived.) Does the mass of the two-object system . . .</vt:lpstr>
      <vt:lpstr>PowerPoint Presentation</vt:lpstr>
      <vt:lpstr>PowerPoint Presentation</vt:lpstr>
      <vt:lpstr>Which of the following equations are valid for a massive particle? (Choose all that apply.)</vt:lpstr>
      <vt:lpstr>Which of the following equations are valid for a massive particle? (Choose all that apply.)</vt:lpstr>
      <vt:lpstr>If you apply the equation p = γmv to a photon (a particle of light). . . (Choose one.)</vt:lpstr>
      <vt:lpstr>If you apply the equation p = γmv to a photon (a particle of light). . . (Choose one.)</vt:lpstr>
      <vt:lpstr>PowerPoint Presentation</vt:lpstr>
      <vt:lpstr>Choose True or False for each of the following.</vt:lpstr>
      <vt:lpstr>PowerPoint Presentation</vt:lpstr>
      <vt:lpstr>True or False? If I know an object’s energy and momentum I can find its total mass.</vt:lpstr>
      <vt:lpstr>PowerPoint Presentation</vt:lpstr>
      <vt:lpstr>A rocket flies past you. You and the captain both measure things about the rocket.  Which of the following will you agree about? (Check all that apply.)</vt:lpstr>
      <vt:lpstr>A rocket flies past you. You and the captain both measure things about the rocket.  Which of the following will you agree about? (Check all that apply.)</vt:lpstr>
      <vt:lpstr>For each of the following pairs say whether A) A is higher, B) B is higher, or C) the two are equal.</vt:lpstr>
      <vt:lpstr>For each of the following pairs say whether A) A is higher, B) B is higher, or C) the two are equal.</vt:lpstr>
      <vt:lpstr>P1 and P2 are fundamental particles of mass m and L is a photon.</vt:lpstr>
      <vt:lpstr>P1 and P2 are fundamental particles of mass m and L is a photon.</vt:lpstr>
      <vt:lpstr>A photon strikes an object and gets absorbed.</vt:lpstr>
      <vt:lpstr>A photon strikes an object and gets absorbed.</vt:lpstr>
      <vt:lpstr>A photon of energy Eph is absorbed by an atom of mass m0 at rest. Is the final mass of the atom . . .</vt:lpstr>
      <vt:lpstr>A photon of energy Eph is absorbed by an atom of mass m0 at rest. Is the final mass of the atom . . .</vt:lpstr>
      <vt:lpstr>PowerPoint Presentation</vt:lpstr>
      <vt:lpstr>A scalar describing an object is . . . (Choose one.)</vt:lpstr>
      <vt:lpstr>A scalar describing an object is . . . (Choose one.)</vt:lpstr>
      <vt:lpstr>Which of the following are scalars? (Choose all that apply.)</vt:lpstr>
      <vt:lpstr>Which of the following are scalars? (Choose all that apply.)</vt:lpstr>
      <vt:lpstr>Which of the following are guaranteed to be true of a four-vector? (Choose all that apply.)</vt:lpstr>
      <vt:lpstr>Which of the following are guaranteed to be true of a four-vector? (Choose all that apply.)</vt:lpstr>
      <vt:lpstr>Suppose VA and VB are four-vectors and S is a scalar. Which of the following is a four-vector? (Choose all that apply.)</vt:lpstr>
      <vt:lpstr>Suppose VA and VB are four-vectors and S is a scalar. Which of the following is a four-vector? (Choose all that apply.)</vt:lpstr>
      <vt:lpstr>Rank the magnitudes of the four-vectors in the image below from largest to smallest. (They all have the same length on the diagram, and their magnitudes are not all equal.) Explain how you know.</vt:lpstr>
      <vt:lpstr>Rank the magnitudes of the four-vectors in the image below from largest to smallest. (They all have the same length on the diagram, and their magnitudes are not all equal.) Explain how you know.</vt:lpstr>
      <vt:lpstr>What does it tell you about a four-vector, drawn on a spacetime diagram, if its magnitude is imaginary? (Choose one.)</vt:lpstr>
      <vt:lpstr>What does it tell you about a four-vector, drawn on a spacetime diagram, if its magnitude is imaginary? (Choose one.)</vt:lpstr>
      <vt:lpstr>Would dP/dm be a four-vector or not? Explain briefly how you know.</vt:lpstr>
      <vt:lpstr>Would dP/dm be a four-vector or not? Explain briefly how you know.</vt:lpstr>
      <vt:lpstr>PowerPoint Presentation</vt:lpstr>
      <vt:lpstr>The Michelson-Morley experiment was designed to measure. . . (Choose one.)</vt:lpstr>
      <vt:lpstr>The Michelson-Morley experiment was designed to measure. . . (Choose one.)</vt:lpstr>
      <vt:lpstr>The Michelson interferometer measured the difference in two light beam’s speeds by measuring. . . (Choose one.)</vt:lpstr>
      <vt:lpstr>The Michelson interferometer measured the difference in two light beam’s speeds by measuring. . . (Choose one.)</vt:lpstr>
      <vt:lpstr>Michelson and Morley rotated their apparatus because. . . (Choose one.)</vt:lpstr>
      <vt:lpstr>Michelson and Morley rotated their apparatus because. . . (Choose one.)</vt:lpstr>
      <vt:lpstr>Why did the Michelson-Morley experiment have to be repeated six months later? (Choose the best answer.)</vt:lpstr>
      <vt:lpstr>Why did the Michelson-Morley experiment have to be repeated six months later? (Choose the best answer.)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Melissa Shivers</dc:creator>
  <cp:lastModifiedBy>Melissa Shivers</cp:lastModifiedBy>
  <cp:revision>1</cp:revision>
  <dcterms:created xsi:type="dcterms:W3CDTF">2025-01-21T14:44:09Z</dcterms:created>
  <dcterms:modified xsi:type="dcterms:W3CDTF">2025-08-08T17:33:30Z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2025-01-13T00:00:00Z</vt:filetime>
  </property>
  <property fmtid="{D5CDD505-2E9C-101B-9397-08002B2CF9AE}" pid="3" name="Creator">
    <vt:lpwstr>TeX</vt:lpwstr>
  </property>
  <property fmtid="{D5CDD505-2E9C-101B-9397-08002B2CF9AE}" pid="4" name="LastSaved">
    <vt:filetime>2025-01-21T00:00:00Z</vt:filetime>
  </property>
  <property fmtid="{D5CDD505-2E9C-101B-9397-08002B2CF9AE}" pid="5" name="PTEX.Fullbanner">
    <vt:lpwstr>This is MiKTeX-pdfTeX 4.12.0 (1.40.24)</vt:lpwstr>
  </property>
  <property fmtid="{D5CDD505-2E9C-101B-9397-08002B2CF9AE}" pid="6" name="Producer">
    <vt:lpwstr>MiKTeX pdfTeX-1.40.24</vt:lpwstr>
  </property>
</Properties>
</file>