
<file path=[Content_Types].xml><?xml version="1.0" encoding="utf-8"?>
<Types xmlns="http://schemas.openxmlformats.org/package/2006/content-types">
  <Default Extension="jpg" ContentType="image/jp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7" r:id="rId2"/>
  </p:sldMasterIdLst>
  <p:sldIdLst>
    <p:sldId id="330" r:id="rId3"/>
    <p:sldId id="332" r:id="rId4"/>
    <p:sldId id="331"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 id="314" r:id="rId62"/>
    <p:sldId id="315" r:id="rId63"/>
    <p:sldId id="316" r:id="rId64"/>
    <p:sldId id="317" r:id="rId65"/>
    <p:sldId id="318" r:id="rId66"/>
    <p:sldId id="319" r:id="rId67"/>
    <p:sldId id="320" r:id="rId68"/>
    <p:sldId id="321" r:id="rId69"/>
    <p:sldId id="322" r:id="rId70"/>
    <p:sldId id="323" r:id="rId71"/>
    <p:sldId id="324" r:id="rId72"/>
    <p:sldId id="325" r:id="rId73"/>
    <p:sldId id="326" r:id="rId74"/>
    <p:sldId id="327" r:id="rId75"/>
    <p:sldId id="328" r:id="rId76"/>
    <p:sldId id="329" r:id="rId77"/>
  </p:sldIdLst>
  <p:sldSz cx="10058400" cy="7772400"/>
  <p:notesSz cx="10058400" cy="777240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2" d="100"/>
          <a:sy n="92" d="100"/>
        </p:scale>
        <p:origin x="825" y="95"/>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viewProps" Target="viewProps.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706119" y="1208797"/>
            <a:ext cx="8282305" cy="782955"/>
          </a:xfrm>
          <a:prstGeom prst="rect">
            <a:avLst/>
          </a:prstGeom>
        </p:spPr>
        <p:txBody>
          <a:bodyPr wrap="square" lIns="0" tIns="0" rIns="0" bIns="0">
            <a:spAutoFit/>
          </a:bodyPr>
          <a:lstStyle>
            <a:lvl1pPr>
              <a:defRPr sz="2450" b="0" i="0">
                <a:solidFill>
                  <a:schemeClr val="tx1"/>
                </a:solidFill>
                <a:latin typeface="Garamond"/>
                <a:cs typeface="Garamond"/>
              </a:defRPr>
            </a:lvl1pPr>
          </a:lstStyle>
          <a:p>
            <a:endParaRPr/>
          </a:p>
        </p:txBody>
      </p:sp>
      <p:sp>
        <p:nvSpPr>
          <p:cNvPr id="3" name="Holder 3"/>
          <p:cNvSpPr>
            <a:spLocks noGrp="1"/>
          </p:cNvSpPr>
          <p:nvPr>
            <p:ph type="subTitle" idx="4"/>
          </p:nvPr>
        </p:nvSpPr>
        <p:spPr>
          <a:xfrm>
            <a:off x="1508760" y="4352544"/>
            <a:ext cx="7040880" cy="1943100"/>
          </a:xfrm>
          <a:prstGeom prst="rect">
            <a:avLst/>
          </a:prstGeom>
        </p:spPr>
        <p:txBody>
          <a:bodyPr wrap="square" lIns="0" tIns="0" rIns="0" bIns="0">
            <a:spAutoFit/>
          </a:bodyPr>
          <a:lstStyle>
            <a:lvl1pPr>
              <a:defRPr sz="2450" b="0" i="0">
                <a:solidFill>
                  <a:schemeClr val="tx1"/>
                </a:solidFill>
                <a:latin typeface="Garamond"/>
                <a:cs typeface="Garamond"/>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8/22/2025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50" b="0" i="0">
                <a:solidFill>
                  <a:schemeClr val="tx1"/>
                </a:solidFill>
                <a:latin typeface="Garamond"/>
                <a:cs typeface="Garamond"/>
              </a:defRPr>
            </a:lvl1pPr>
          </a:lstStyle>
          <a:p>
            <a:endParaRPr/>
          </a:p>
        </p:txBody>
      </p:sp>
      <p:sp>
        <p:nvSpPr>
          <p:cNvPr id="3" name="Holder 3"/>
          <p:cNvSpPr>
            <a:spLocks noGrp="1"/>
          </p:cNvSpPr>
          <p:nvPr>
            <p:ph type="body" idx="1"/>
          </p:nvPr>
        </p:nvSpPr>
        <p:spPr/>
        <p:txBody>
          <a:bodyPr lIns="0" tIns="0" rIns="0" bIns="0"/>
          <a:lstStyle>
            <a:lvl1pPr>
              <a:defRPr sz="2450" b="0" i="0">
                <a:solidFill>
                  <a:schemeClr val="tx1"/>
                </a:solidFill>
                <a:latin typeface="Garamond"/>
                <a:cs typeface="Garamond"/>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8/22/2025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50" b="0" i="0">
                <a:solidFill>
                  <a:schemeClr val="tx1"/>
                </a:solidFill>
                <a:latin typeface="Garamond"/>
                <a:cs typeface="Garamond"/>
              </a:defRPr>
            </a:lvl1pPr>
          </a:lstStyle>
          <a:p>
            <a:endParaRPr/>
          </a:p>
        </p:txBody>
      </p:sp>
      <p:sp>
        <p:nvSpPr>
          <p:cNvPr id="3" name="Holder 3"/>
          <p:cNvSpPr>
            <a:spLocks noGrp="1"/>
          </p:cNvSpPr>
          <p:nvPr>
            <p:ph sz="half" idx="2"/>
          </p:nvPr>
        </p:nvSpPr>
        <p:spPr>
          <a:xfrm>
            <a:off x="502920" y="1787652"/>
            <a:ext cx="4375404" cy="512978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180076" y="1787652"/>
            <a:ext cx="4375404" cy="512978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8/22/2025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50" b="0" i="0">
                <a:solidFill>
                  <a:schemeClr val="tx1"/>
                </a:solidFill>
                <a:latin typeface="Garamond"/>
                <a:cs typeface="Garamond"/>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8/22/2025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8/22/2025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Ref idx="1001">
        <a:schemeClr val="bg1"/>
      </p:bgRef>
    </p:bg>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50" b="0" i="0">
                <a:solidFill>
                  <a:schemeClr val="tx1"/>
                </a:solidFill>
                <a:latin typeface="Times New Roman"/>
                <a:cs typeface="Times New Roman"/>
              </a:defRPr>
            </a:lvl1pPr>
          </a:lstStyle>
          <a:p>
            <a:endParaRPr/>
          </a:p>
        </p:txBody>
      </p:sp>
      <p:sp>
        <p:nvSpPr>
          <p:cNvPr id="3" name="Holder 3"/>
          <p:cNvSpPr>
            <a:spLocks noGrp="1"/>
          </p:cNvSpPr>
          <p:nvPr>
            <p:ph type="body" idx="1"/>
          </p:nvPr>
        </p:nvSpPr>
        <p:spPr/>
        <p:txBody>
          <a:bodyPr lIns="0" tIns="0" rIns="0" bIns="0"/>
          <a:lstStyle>
            <a:lvl1pPr>
              <a:defRPr sz="2450" b="0" i="0">
                <a:solidFill>
                  <a:schemeClr val="tx1"/>
                </a:solidFill>
                <a:latin typeface="Times New Roman"/>
                <a:cs typeface="Times New Roman"/>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8/22/2025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Fel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71DC42-07BD-E11E-4C59-4735215445F0}"/>
              </a:ext>
            </a:extLst>
          </p:cNvPr>
          <p:cNvSpPr>
            <a:spLocks noGrp="1"/>
          </p:cNvSpPr>
          <p:nvPr>
            <p:ph type="title"/>
          </p:nvPr>
        </p:nvSpPr>
        <p:spPr/>
        <p:txBody>
          <a:bodyPr/>
          <a:lstStyle/>
          <a:p>
            <a:r>
              <a:rPr lang="en-US"/>
              <a:t>Click to edit Master title style</a:t>
            </a:r>
            <a:endParaRPr lang="en-GB"/>
          </a:p>
        </p:txBody>
      </p:sp>
      <p:sp>
        <p:nvSpPr>
          <p:cNvPr id="3" name="Footer Placeholder 2">
            <a:extLst>
              <a:ext uri="{FF2B5EF4-FFF2-40B4-BE49-F238E27FC236}">
                <a16:creationId xmlns:a16="http://schemas.microsoft.com/office/drawing/2014/main" id="{6FECA04C-9DFA-EF01-0BF6-5E0CAA33A398}"/>
              </a:ext>
            </a:extLst>
          </p:cNvPr>
          <p:cNvSpPr>
            <a:spLocks noGrp="1"/>
          </p:cNvSpPr>
          <p:nvPr>
            <p:ph type="ftr" sz="quarter" idx="10"/>
          </p:nvPr>
        </p:nvSpPr>
        <p:spPr/>
        <p:txBody>
          <a:bodyPr/>
          <a:lstStyle/>
          <a:p>
            <a:endParaRPr lang="en-GB"/>
          </a:p>
        </p:txBody>
      </p:sp>
      <p:sp>
        <p:nvSpPr>
          <p:cNvPr id="4" name="Date Placeholder 3">
            <a:extLst>
              <a:ext uri="{FF2B5EF4-FFF2-40B4-BE49-F238E27FC236}">
                <a16:creationId xmlns:a16="http://schemas.microsoft.com/office/drawing/2014/main" id="{6F006023-812C-54DC-C55F-EE2C4C18CF2A}"/>
              </a:ext>
            </a:extLst>
          </p:cNvPr>
          <p:cNvSpPr>
            <a:spLocks noGrp="1"/>
          </p:cNvSpPr>
          <p:nvPr>
            <p:ph type="dt" sz="half" idx="11"/>
          </p:nvPr>
        </p:nvSpPr>
        <p:spPr/>
        <p:txBody>
          <a:bodyPr/>
          <a:lstStyle/>
          <a:p>
            <a:fld id="{1D8BD707-D9CF-40AE-B4C6-C98DA3205C09}" type="datetimeFigureOut">
              <a:rPr lang="en-US" smtClean="0"/>
              <a:t>8/22/2025</a:t>
            </a:fld>
            <a:endParaRPr lang="en-US"/>
          </a:p>
        </p:txBody>
      </p:sp>
      <p:sp>
        <p:nvSpPr>
          <p:cNvPr id="5" name="Slide Number Placeholder 4">
            <a:extLst>
              <a:ext uri="{FF2B5EF4-FFF2-40B4-BE49-F238E27FC236}">
                <a16:creationId xmlns:a16="http://schemas.microsoft.com/office/drawing/2014/main" id="{B7A1F666-BF43-1031-0682-777B5A685281}"/>
              </a:ext>
            </a:extLst>
          </p:cNvPr>
          <p:cNvSpPr>
            <a:spLocks noGrp="1"/>
          </p:cNvSpPr>
          <p:nvPr>
            <p:ph type="sldNum" sz="quarter" idx="12"/>
          </p:nvPr>
        </p:nvSpPr>
        <p:spPr/>
        <p:txBody>
          <a:bodyPr/>
          <a:lstStyle/>
          <a:p>
            <a:fld id="{B6F15528-21DE-4FAA-801E-634DDDAF4B2B}" type="slidenum">
              <a:rPr lang="en-GB" smtClean="0"/>
              <a:t>‹#›</a:t>
            </a:fld>
            <a:endParaRPr lang="en-GB"/>
          </a:p>
        </p:txBody>
      </p:sp>
    </p:spTree>
    <p:extLst>
      <p:ext uri="{BB962C8B-B14F-4D97-AF65-F5344CB8AC3E}">
        <p14:creationId xmlns:p14="http://schemas.microsoft.com/office/powerpoint/2010/main" val="372236693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5" Type="http://schemas.microsoft.com/office/2007/relationships/hdphoto" Target="../media/hdphoto1.wdp"/><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718819" y="1208797"/>
            <a:ext cx="8255000" cy="782955"/>
          </a:xfrm>
          <a:prstGeom prst="rect">
            <a:avLst/>
          </a:prstGeom>
        </p:spPr>
        <p:txBody>
          <a:bodyPr wrap="square" lIns="0" tIns="0" rIns="0" bIns="0">
            <a:spAutoFit/>
          </a:bodyPr>
          <a:lstStyle>
            <a:lvl1pPr>
              <a:defRPr sz="2450" b="0" i="0">
                <a:solidFill>
                  <a:schemeClr val="tx1"/>
                </a:solidFill>
                <a:latin typeface="Garamond"/>
                <a:cs typeface="Garamond"/>
              </a:defRPr>
            </a:lvl1pPr>
          </a:lstStyle>
          <a:p>
            <a:endParaRPr/>
          </a:p>
        </p:txBody>
      </p:sp>
      <p:sp>
        <p:nvSpPr>
          <p:cNvPr id="3" name="Holder 3"/>
          <p:cNvSpPr>
            <a:spLocks noGrp="1"/>
          </p:cNvSpPr>
          <p:nvPr>
            <p:ph type="body" idx="1"/>
          </p:nvPr>
        </p:nvSpPr>
        <p:spPr>
          <a:xfrm>
            <a:off x="707758" y="2042037"/>
            <a:ext cx="8266430" cy="3808729"/>
          </a:xfrm>
          <a:prstGeom prst="rect">
            <a:avLst/>
          </a:prstGeom>
        </p:spPr>
        <p:txBody>
          <a:bodyPr wrap="square" lIns="0" tIns="0" rIns="0" bIns="0">
            <a:spAutoFit/>
          </a:bodyPr>
          <a:lstStyle>
            <a:lvl1pPr>
              <a:defRPr sz="2450" b="0" i="0">
                <a:solidFill>
                  <a:schemeClr val="tx1"/>
                </a:solidFill>
                <a:latin typeface="Garamond"/>
                <a:cs typeface="Garamond"/>
              </a:defRPr>
            </a:lvl1pPr>
          </a:lstStyle>
          <a:p>
            <a:endParaRPr/>
          </a:p>
        </p:txBody>
      </p:sp>
      <p:sp>
        <p:nvSpPr>
          <p:cNvPr id="4" name="Holder 4"/>
          <p:cNvSpPr>
            <a:spLocks noGrp="1"/>
          </p:cNvSpPr>
          <p:nvPr>
            <p:ph type="ftr" sz="quarter" idx="5"/>
          </p:nvPr>
        </p:nvSpPr>
        <p:spPr>
          <a:xfrm>
            <a:off x="3419856" y="7228332"/>
            <a:ext cx="3218688" cy="38862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02920" y="7228332"/>
            <a:ext cx="2313432" cy="3886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8/22/2025</a:t>
            </a:fld>
            <a:endParaRPr lang="en-US"/>
          </a:p>
        </p:txBody>
      </p:sp>
      <p:sp>
        <p:nvSpPr>
          <p:cNvPr id="6" name="Holder 6"/>
          <p:cNvSpPr>
            <a:spLocks noGrp="1"/>
          </p:cNvSpPr>
          <p:nvPr>
            <p:ph type="sldNum" sz="quarter" idx="7"/>
          </p:nvPr>
        </p:nvSpPr>
        <p:spPr>
          <a:xfrm>
            <a:off x="7242048" y="7228332"/>
            <a:ext cx="2313432" cy="3886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1562AE"/>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718819" y="1208797"/>
            <a:ext cx="8255634" cy="1162685"/>
          </a:xfrm>
          <a:prstGeom prst="rect">
            <a:avLst/>
          </a:prstGeom>
        </p:spPr>
        <p:txBody>
          <a:bodyPr wrap="square" lIns="0" tIns="0" rIns="0" bIns="0">
            <a:spAutoFit/>
          </a:bodyPr>
          <a:lstStyle>
            <a:lvl1pPr>
              <a:defRPr sz="2450" b="0" i="0">
                <a:solidFill>
                  <a:schemeClr val="tx1"/>
                </a:solidFill>
                <a:latin typeface="Times New Roman"/>
                <a:cs typeface="Times New Roman"/>
              </a:defRPr>
            </a:lvl1pPr>
          </a:lstStyle>
          <a:p>
            <a:endParaRPr/>
          </a:p>
        </p:txBody>
      </p:sp>
      <p:sp>
        <p:nvSpPr>
          <p:cNvPr id="3" name="Holder 3"/>
          <p:cNvSpPr>
            <a:spLocks noGrp="1"/>
          </p:cNvSpPr>
          <p:nvPr>
            <p:ph type="body" idx="1"/>
          </p:nvPr>
        </p:nvSpPr>
        <p:spPr>
          <a:xfrm>
            <a:off x="718819" y="1208797"/>
            <a:ext cx="8256270" cy="1921510"/>
          </a:xfrm>
          <a:prstGeom prst="rect">
            <a:avLst/>
          </a:prstGeom>
        </p:spPr>
        <p:txBody>
          <a:bodyPr wrap="square" lIns="0" tIns="0" rIns="0" bIns="0">
            <a:spAutoFit/>
          </a:bodyPr>
          <a:lstStyle>
            <a:lvl1pPr>
              <a:defRPr sz="2450" b="0" i="0">
                <a:solidFill>
                  <a:schemeClr val="tx1"/>
                </a:solidFill>
                <a:latin typeface="Times New Roman"/>
                <a:cs typeface="Times New Roman"/>
              </a:defRPr>
            </a:lvl1pPr>
          </a:lstStyle>
          <a:p>
            <a:endParaRPr/>
          </a:p>
        </p:txBody>
      </p:sp>
      <p:sp>
        <p:nvSpPr>
          <p:cNvPr id="4" name="Holder 4"/>
          <p:cNvSpPr>
            <a:spLocks noGrp="1"/>
          </p:cNvSpPr>
          <p:nvPr>
            <p:ph type="ftr" sz="quarter" idx="5"/>
          </p:nvPr>
        </p:nvSpPr>
        <p:spPr>
          <a:xfrm>
            <a:off x="3419856" y="7228332"/>
            <a:ext cx="3218688" cy="38862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02920" y="7228332"/>
            <a:ext cx="2313432" cy="3886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8/22/2025</a:t>
            </a:fld>
            <a:endParaRPr lang="en-US"/>
          </a:p>
        </p:txBody>
      </p:sp>
      <p:sp>
        <p:nvSpPr>
          <p:cNvPr id="6" name="Holder 6"/>
          <p:cNvSpPr>
            <a:spLocks noGrp="1"/>
          </p:cNvSpPr>
          <p:nvPr>
            <p:ph type="sldNum" sz="quarter" idx="7"/>
          </p:nvPr>
        </p:nvSpPr>
        <p:spPr>
          <a:xfrm>
            <a:off x="7242048" y="7228332"/>
            <a:ext cx="2313432" cy="3886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pic>
        <p:nvPicPr>
          <p:cNvPr id="9" name="Picture 8" descr="A yellow paper plane and a rocket&#10;&#10;AI-generated content may be incorrect.">
            <a:extLst>
              <a:ext uri="{FF2B5EF4-FFF2-40B4-BE49-F238E27FC236}">
                <a16:creationId xmlns:a16="http://schemas.microsoft.com/office/drawing/2014/main" id="{F7A73385-4428-A088-86F9-970767D77A20}"/>
              </a:ext>
            </a:extLst>
          </p:cNvPr>
          <p:cNvPicPr>
            <a:picLocks noChangeAspect="1"/>
          </p:cNvPicPr>
          <p:nvPr userDrawn="1"/>
        </p:nvPicPr>
        <p:blipFill>
          <a:blip r:embed="rId4" cstate="print">
            <a:alphaModFix amt="50000"/>
            <a:extLst>
              <a:ext uri="{BEBA8EAE-BF5A-486C-A8C5-ECC9F3942E4B}">
                <a14:imgProps xmlns:a14="http://schemas.microsoft.com/office/drawing/2010/main">
                  <a14:imgLayer r:embed="rId5">
                    <a14:imgEffect>
                      <a14:backgroundRemoval t="7290" b="65606" l="20605" r="70303">
                        <a14:backgroundMark x1="62767" y1="19669" x2="37869" y2="32472"/>
                        <a14:backgroundMark x1="37869" y1="32472" x2="35734" y2="43659"/>
                        <a14:backgroundMark x1="35734" y1="43659" x2="46751" y2="50363"/>
                        <a14:backgroundMark x1="46751" y1="50363" x2="57269" y2="43013"/>
                        <a14:backgroundMark x1="57269" y1="43013" x2="67833" y2="27383"/>
                        <a14:backgroundMark x1="67833" y1="27383" x2="64244" y2="21365"/>
                        <a14:backgroundMark x1="64244" y1="21365" x2="61472" y2="19588"/>
                      </a14:backgroundRemoval>
                    </a14:imgEffect>
                  </a14:imgLayer>
                </a14:imgProps>
              </a:ext>
              <a:ext uri="{28A0092B-C50C-407E-A947-70E740481C1C}">
                <a14:useLocalDpi xmlns:a14="http://schemas.microsoft.com/office/drawing/2010/main" val="0"/>
              </a:ext>
            </a:extLst>
          </a:blip>
          <a:srcRect l="19393" t="5556" r="45000" b="56734"/>
          <a:stretch/>
        </p:blipFill>
        <p:spPr>
          <a:xfrm rot="385384">
            <a:off x="91290" y="3823712"/>
            <a:ext cx="5257297" cy="3132000"/>
          </a:xfrm>
          <a:prstGeom prst="rect">
            <a:avLst/>
          </a:prstGeom>
        </p:spPr>
      </p:pic>
    </p:spTree>
  </p:cSld>
  <p:clrMap bg1="lt1" tx1="dk1" bg2="lt2" tx2="dk2" accent1="accent1" accent2="accent2" accent3="accent3" accent4="accent4" accent5="accent5" accent6="accent6" hlink="hlink" folHlink="folHlink"/>
  <p:sldLayoutIdLst>
    <p:sldLayoutId id="2147483668" r:id="rId1"/>
    <p:sldLayoutId id="2147483666" r:id="rId2"/>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2">
            <a:extLst>
              <a:ext uri="{FF2B5EF4-FFF2-40B4-BE49-F238E27FC236}">
                <a16:creationId xmlns:a16="http://schemas.microsoft.com/office/drawing/2014/main" id="{59D697B8-20CB-225A-3B9F-BFE8A915FD9A}"/>
              </a:ext>
            </a:extLst>
          </p:cNvPr>
          <p:cNvSpPr txBox="1">
            <a:spLocks/>
          </p:cNvSpPr>
          <p:nvPr/>
        </p:nvSpPr>
        <p:spPr>
          <a:xfrm>
            <a:off x="3184461" y="228600"/>
            <a:ext cx="3689479" cy="507189"/>
          </a:xfrm>
          <a:prstGeom prst="rect">
            <a:avLst/>
          </a:prstGeom>
        </p:spPr>
        <p:txBody>
          <a:bodyPr vert="horz" wrap="square" lIns="0" tIns="14604" rIns="0" bIns="0" rtlCol="0">
            <a:spAutoFit/>
          </a:bodyPr>
          <a:lstStyle>
            <a:lvl1pPr>
              <a:defRPr sz="2450" b="0" i="0">
                <a:solidFill>
                  <a:schemeClr val="tx1"/>
                </a:solidFill>
                <a:latin typeface="Times New Roman"/>
                <a:ea typeface="+mj-ea"/>
                <a:cs typeface="Times New Roman"/>
              </a:defRPr>
            </a:lvl1pPr>
          </a:lstStyle>
          <a:p>
            <a:pPr marL="12700">
              <a:spcBef>
                <a:spcPts val="114"/>
              </a:spcBef>
            </a:pPr>
            <a:r>
              <a:rPr lang="en-GB" sz="3200" b="1" dirty="0">
                <a:solidFill>
                  <a:schemeClr val="bg1"/>
                </a:solidFill>
                <a:latin typeface="Book Antiqua"/>
                <a:cs typeface="Book Antiqua"/>
              </a:rPr>
              <a:t>Clicker</a:t>
            </a:r>
            <a:r>
              <a:rPr lang="en-GB" sz="3200" b="1" spc="505" dirty="0">
                <a:solidFill>
                  <a:schemeClr val="bg1"/>
                </a:solidFill>
                <a:latin typeface="Book Antiqua"/>
                <a:cs typeface="Book Antiqua"/>
              </a:rPr>
              <a:t> </a:t>
            </a:r>
            <a:r>
              <a:rPr lang="en-GB" sz="3200" b="1" spc="-10" dirty="0">
                <a:solidFill>
                  <a:schemeClr val="bg1"/>
                </a:solidFill>
                <a:latin typeface="Book Antiqua"/>
                <a:cs typeface="Book Antiqua"/>
              </a:rPr>
              <a:t>Questions</a:t>
            </a:r>
            <a:endParaRPr lang="en-GB" sz="3200" dirty="0">
              <a:solidFill>
                <a:schemeClr val="bg1"/>
              </a:solidFill>
              <a:latin typeface="Book Antiqua"/>
              <a:cs typeface="Book Antiqua"/>
            </a:endParaRPr>
          </a:p>
        </p:txBody>
      </p:sp>
      <p:sp>
        <p:nvSpPr>
          <p:cNvPr id="5" name="object 3">
            <a:extLst>
              <a:ext uri="{FF2B5EF4-FFF2-40B4-BE49-F238E27FC236}">
                <a16:creationId xmlns:a16="http://schemas.microsoft.com/office/drawing/2014/main" id="{FF7DE158-BA84-8546-63B0-82EC96D0B7F7}"/>
              </a:ext>
            </a:extLst>
          </p:cNvPr>
          <p:cNvSpPr txBox="1"/>
          <p:nvPr/>
        </p:nvSpPr>
        <p:spPr>
          <a:xfrm>
            <a:off x="876300" y="2209800"/>
            <a:ext cx="8305800" cy="5429691"/>
          </a:xfrm>
          <a:prstGeom prst="rect">
            <a:avLst/>
          </a:prstGeom>
        </p:spPr>
        <p:txBody>
          <a:bodyPr vert="horz" wrap="square" lIns="0" tIns="14604" rIns="0" bIns="0" rtlCol="0">
            <a:spAutoFit/>
          </a:bodyPr>
          <a:lstStyle/>
          <a:p>
            <a:pPr marR="13335" algn="ctr">
              <a:lnSpc>
                <a:spcPct val="100000"/>
              </a:lnSpc>
              <a:spcBef>
                <a:spcPts val="114"/>
              </a:spcBef>
            </a:pPr>
            <a:r>
              <a:rPr lang="en-GB" sz="4000" b="0" i="1" spc="-95" dirty="0">
                <a:solidFill>
                  <a:srgbClr val="68C4E2"/>
                </a:solidFill>
                <a:latin typeface="Bookman Old Style"/>
                <a:cs typeface="Bookman Old Style"/>
              </a:rPr>
              <a:t>Modern</a:t>
            </a:r>
            <a:r>
              <a:rPr lang="en-GB" sz="4000" b="0" i="1" spc="-50" dirty="0">
                <a:solidFill>
                  <a:srgbClr val="68C4E2"/>
                </a:solidFill>
                <a:latin typeface="Bookman Old Style"/>
                <a:cs typeface="Bookman Old Style"/>
              </a:rPr>
              <a:t> </a:t>
            </a:r>
            <a:r>
              <a:rPr lang="en-GB" sz="4000" b="0" i="1" spc="-10" dirty="0">
                <a:solidFill>
                  <a:srgbClr val="68C4E2"/>
                </a:solidFill>
                <a:latin typeface="Bookman Old Style"/>
                <a:cs typeface="Bookman Old Style"/>
              </a:rPr>
              <a:t>Physics</a:t>
            </a:r>
          </a:p>
          <a:p>
            <a:pPr marL="0" marR="0" lvl="0" indent="0" algn="ctr" defTabSz="914400" eaLnBrk="1" fontAlgn="auto" latinLnBrk="0" hangingPunct="1">
              <a:lnSpc>
                <a:spcPct val="100000"/>
              </a:lnSpc>
              <a:spcBef>
                <a:spcPts val="1795"/>
              </a:spcBef>
              <a:spcAft>
                <a:spcPts val="0"/>
              </a:spcAft>
              <a:buClrTx/>
              <a:buSzTx/>
              <a:buFontTx/>
              <a:buNone/>
              <a:tabLst/>
              <a:defRPr/>
            </a:pPr>
            <a:r>
              <a:rPr kumimoji="0" lang="en-GB" sz="2800" b="0" i="0" u="none" strike="noStrike" kern="0" cap="none" spc="0" normalizeH="0" baseline="0" noProof="0" dirty="0">
                <a:ln>
                  <a:noFill/>
                </a:ln>
                <a:solidFill>
                  <a:schemeClr val="bg1"/>
                </a:solidFill>
                <a:effectLst/>
                <a:uLnTx/>
                <a:uFillTx/>
                <a:latin typeface="Times New Roman"/>
                <a:cs typeface="Times New Roman"/>
              </a:rPr>
              <a:t>by</a:t>
            </a:r>
            <a:r>
              <a:rPr kumimoji="0" lang="en-GB" sz="2800" b="0" i="0" u="none" strike="noStrike" kern="0" cap="none" spc="210" normalizeH="0" baseline="0" noProof="0" dirty="0">
                <a:ln>
                  <a:noFill/>
                </a:ln>
                <a:solidFill>
                  <a:schemeClr val="bg1"/>
                </a:solidFill>
                <a:effectLst/>
                <a:uLnTx/>
                <a:uFillTx/>
                <a:latin typeface="Times New Roman"/>
                <a:cs typeface="Times New Roman"/>
              </a:rPr>
              <a:t> </a:t>
            </a:r>
            <a:r>
              <a:rPr kumimoji="0" lang="en-GB" sz="2800" b="0" i="0" u="none" strike="noStrike" kern="0" cap="none" spc="70" normalizeH="0" baseline="0" noProof="0" dirty="0">
                <a:ln>
                  <a:noFill/>
                </a:ln>
                <a:solidFill>
                  <a:schemeClr val="bg1"/>
                </a:solidFill>
                <a:effectLst/>
                <a:uLnTx/>
                <a:uFillTx/>
                <a:latin typeface="Times New Roman"/>
                <a:cs typeface="Times New Roman"/>
              </a:rPr>
              <a:t>Gary</a:t>
            </a:r>
            <a:r>
              <a:rPr kumimoji="0" lang="en-GB" sz="2800" b="0" i="0" u="none" strike="noStrike" kern="0" cap="none" spc="210" normalizeH="0" baseline="0" noProof="0" dirty="0">
                <a:ln>
                  <a:noFill/>
                </a:ln>
                <a:solidFill>
                  <a:schemeClr val="bg1"/>
                </a:solidFill>
                <a:effectLst/>
                <a:uLnTx/>
                <a:uFillTx/>
                <a:latin typeface="Times New Roman"/>
                <a:cs typeface="Times New Roman"/>
              </a:rPr>
              <a:t> </a:t>
            </a:r>
            <a:r>
              <a:rPr kumimoji="0" lang="en-GB" sz="2800" b="0" i="0" u="none" strike="noStrike" kern="0" cap="none" spc="0" normalizeH="0" baseline="0" noProof="0" dirty="0">
                <a:ln>
                  <a:noFill/>
                </a:ln>
                <a:solidFill>
                  <a:schemeClr val="bg1"/>
                </a:solidFill>
                <a:effectLst/>
                <a:uLnTx/>
                <a:uFillTx/>
                <a:latin typeface="Times New Roman"/>
                <a:cs typeface="Times New Roman"/>
              </a:rPr>
              <a:t>Felder</a:t>
            </a:r>
            <a:r>
              <a:rPr kumimoji="0" lang="en-GB" sz="2800" b="0" i="0" u="none" strike="noStrike" kern="0" cap="none" spc="210" normalizeH="0" baseline="0" noProof="0" dirty="0">
                <a:ln>
                  <a:noFill/>
                </a:ln>
                <a:solidFill>
                  <a:schemeClr val="bg1"/>
                </a:solidFill>
                <a:effectLst/>
                <a:uLnTx/>
                <a:uFillTx/>
                <a:latin typeface="Times New Roman"/>
                <a:cs typeface="Times New Roman"/>
              </a:rPr>
              <a:t> </a:t>
            </a:r>
            <a:r>
              <a:rPr kumimoji="0" lang="en-GB" sz="2800" b="0" i="0" u="none" strike="noStrike" kern="0" cap="none" spc="70" normalizeH="0" baseline="0" noProof="0" dirty="0">
                <a:ln>
                  <a:noFill/>
                </a:ln>
                <a:solidFill>
                  <a:schemeClr val="bg1"/>
                </a:solidFill>
                <a:effectLst/>
                <a:uLnTx/>
                <a:uFillTx/>
                <a:latin typeface="Times New Roman"/>
                <a:cs typeface="Times New Roman"/>
              </a:rPr>
              <a:t>and</a:t>
            </a:r>
            <a:r>
              <a:rPr kumimoji="0" lang="en-GB" sz="2800" b="0" i="0" u="none" strike="noStrike" kern="0" cap="none" spc="210" normalizeH="0" baseline="0" noProof="0" dirty="0">
                <a:ln>
                  <a:noFill/>
                </a:ln>
                <a:solidFill>
                  <a:schemeClr val="bg1"/>
                </a:solidFill>
                <a:effectLst/>
                <a:uLnTx/>
                <a:uFillTx/>
                <a:latin typeface="Times New Roman"/>
                <a:cs typeface="Times New Roman"/>
              </a:rPr>
              <a:t> </a:t>
            </a:r>
            <a:r>
              <a:rPr kumimoji="0" lang="en-GB" sz="2800" b="0" i="0" u="none" strike="noStrike" kern="0" cap="none" spc="0" normalizeH="0" baseline="0" noProof="0" dirty="0">
                <a:ln>
                  <a:noFill/>
                </a:ln>
                <a:solidFill>
                  <a:schemeClr val="bg1"/>
                </a:solidFill>
                <a:effectLst/>
                <a:uLnTx/>
                <a:uFillTx/>
                <a:latin typeface="Times New Roman"/>
                <a:cs typeface="Times New Roman"/>
              </a:rPr>
              <a:t>Kenny</a:t>
            </a:r>
            <a:r>
              <a:rPr kumimoji="0" lang="en-GB" sz="2800" b="0" i="0" u="none" strike="noStrike" kern="0" cap="none" spc="215" normalizeH="0" baseline="0" noProof="0" dirty="0">
                <a:ln>
                  <a:noFill/>
                </a:ln>
                <a:solidFill>
                  <a:schemeClr val="bg1"/>
                </a:solidFill>
                <a:effectLst/>
                <a:uLnTx/>
                <a:uFillTx/>
                <a:latin typeface="Times New Roman"/>
                <a:cs typeface="Times New Roman"/>
              </a:rPr>
              <a:t> </a:t>
            </a:r>
            <a:r>
              <a:rPr kumimoji="0" lang="en-GB" sz="2800" b="0" i="0" u="none" strike="noStrike" kern="0" cap="none" spc="-10" normalizeH="0" baseline="0" noProof="0" dirty="0">
                <a:ln>
                  <a:noFill/>
                </a:ln>
                <a:solidFill>
                  <a:schemeClr val="bg1"/>
                </a:solidFill>
                <a:effectLst/>
                <a:uLnTx/>
                <a:uFillTx/>
                <a:latin typeface="Times New Roman"/>
                <a:cs typeface="Times New Roman"/>
              </a:rPr>
              <a:t>Felder</a:t>
            </a:r>
            <a:endParaRPr kumimoji="0" lang="en-GB" sz="2800" b="0" i="0" u="none" strike="noStrike" kern="0" cap="none" spc="0" normalizeH="0" baseline="0" noProof="0" dirty="0">
              <a:ln>
                <a:noFill/>
              </a:ln>
              <a:solidFill>
                <a:schemeClr val="bg1"/>
              </a:solidFill>
              <a:effectLst/>
              <a:uLnTx/>
              <a:uFillTx/>
              <a:latin typeface="Times New Roman"/>
              <a:cs typeface="Times New Roman"/>
            </a:endParaRPr>
          </a:p>
          <a:p>
            <a:pPr marR="13335" algn="ctr">
              <a:lnSpc>
                <a:spcPct val="100000"/>
              </a:lnSpc>
              <a:spcBef>
                <a:spcPts val="114"/>
              </a:spcBef>
            </a:pPr>
            <a:endParaRPr lang="en-GB" sz="2050" dirty="0">
              <a:solidFill>
                <a:schemeClr val="bg1"/>
              </a:solidFill>
              <a:latin typeface="Bookman Old Style"/>
              <a:cs typeface="Bookman Old Style"/>
            </a:endParaRPr>
          </a:p>
          <a:p>
            <a:pPr algn="ctr">
              <a:lnSpc>
                <a:spcPct val="100000"/>
              </a:lnSpc>
              <a:spcBef>
                <a:spcPts val="30"/>
              </a:spcBef>
            </a:pPr>
            <a:endParaRPr lang="en-GB" sz="2050" dirty="0">
              <a:solidFill>
                <a:schemeClr val="bg1"/>
              </a:solidFill>
              <a:latin typeface="Times New Roman"/>
              <a:cs typeface="Times New Roman"/>
            </a:endParaRPr>
          </a:p>
          <a:p>
            <a:pPr marL="1286510" marR="1279525" algn="ctr">
              <a:lnSpc>
                <a:spcPct val="101200"/>
              </a:lnSpc>
            </a:pPr>
            <a:endParaRPr lang="en-GB" sz="2050" dirty="0">
              <a:solidFill>
                <a:schemeClr val="bg1"/>
              </a:solidFill>
              <a:latin typeface="Times New Roman"/>
              <a:cs typeface="Times New Roman"/>
            </a:endParaRPr>
          </a:p>
          <a:p>
            <a:pPr marL="1286510" marR="1279525" algn="ctr">
              <a:lnSpc>
                <a:spcPct val="101200"/>
              </a:lnSpc>
            </a:pPr>
            <a:endParaRPr lang="en-GB" sz="2050" dirty="0">
              <a:solidFill>
                <a:schemeClr val="bg1"/>
              </a:solidFill>
              <a:latin typeface="Times New Roman"/>
              <a:cs typeface="Times New Roman"/>
            </a:endParaRPr>
          </a:p>
          <a:p>
            <a:pPr marL="1286510" marR="1279525" algn="ctr">
              <a:lnSpc>
                <a:spcPct val="101200"/>
              </a:lnSpc>
            </a:pPr>
            <a:endParaRPr lang="en-GB" sz="2050" dirty="0">
              <a:solidFill>
                <a:schemeClr val="bg1"/>
              </a:solidFill>
              <a:latin typeface="Times New Roman"/>
              <a:cs typeface="Times New Roman"/>
            </a:endParaRPr>
          </a:p>
          <a:p>
            <a:pPr marL="1286510" marR="1279525" algn="ctr">
              <a:lnSpc>
                <a:spcPct val="101200"/>
              </a:lnSpc>
            </a:pPr>
            <a:endParaRPr lang="en-GB" sz="2050" dirty="0">
              <a:solidFill>
                <a:schemeClr val="bg1"/>
              </a:solidFill>
              <a:latin typeface="Times New Roman"/>
              <a:cs typeface="Times New Roman"/>
            </a:endParaRPr>
          </a:p>
          <a:p>
            <a:pPr marL="1286510" marR="1279525" algn="ctr">
              <a:lnSpc>
                <a:spcPct val="101200"/>
              </a:lnSpc>
            </a:pPr>
            <a:endParaRPr lang="en-GB" sz="2050" dirty="0">
              <a:solidFill>
                <a:schemeClr val="bg1"/>
              </a:solidFill>
              <a:latin typeface="Times New Roman"/>
              <a:cs typeface="Times New Roman"/>
            </a:endParaRPr>
          </a:p>
          <a:p>
            <a:pPr marL="1286510" marR="1279525" algn="ctr">
              <a:lnSpc>
                <a:spcPct val="101200"/>
              </a:lnSpc>
            </a:pPr>
            <a:endParaRPr lang="en-GB" sz="2050" dirty="0">
              <a:solidFill>
                <a:schemeClr val="bg1"/>
              </a:solidFill>
              <a:latin typeface="Times New Roman"/>
              <a:cs typeface="Times New Roman"/>
            </a:endParaRPr>
          </a:p>
          <a:p>
            <a:pPr marL="1286510" marR="1279525" algn="ctr">
              <a:lnSpc>
                <a:spcPct val="101200"/>
              </a:lnSpc>
            </a:pPr>
            <a:r>
              <a:rPr lang="en-GB" sz="2050" dirty="0">
                <a:solidFill>
                  <a:schemeClr val="bg1"/>
                </a:solidFill>
                <a:latin typeface="Times New Roman"/>
                <a:cs typeface="Times New Roman"/>
              </a:rPr>
              <a:t>Cambridge</a:t>
            </a:r>
            <a:r>
              <a:rPr lang="en-GB" sz="2050" spc="-35" dirty="0">
                <a:solidFill>
                  <a:schemeClr val="bg1"/>
                </a:solidFill>
                <a:latin typeface="Times New Roman"/>
                <a:cs typeface="Times New Roman"/>
              </a:rPr>
              <a:t> </a:t>
            </a:r>
            <a:r>
              <a:rPr lang="en-GB" sz="2050" spc="-10" dirty="0">
                <a:solidFill>
                  <a:schemeClr val="bg1"/>
                </a:solidFill>
                <a:latin typeface="Times New Roman"/>
                <a:cs typeface="Times New Roman"/>
              </a:rPr>
              <a:t>University</a:t>
            </a:r>
            <a:r>
              <a:rPr lang="en-GB" sz="2050" spc="-25" dirty="0">
                <a:solidFill>
                  <a:schemeClr val="bg1"/>
                </a:solidFill>
                <a:latin typeface="Times New Roman"/>
                <a:cs typeface="Times New Roman"/>
              </a:rPr>
              <a:t> </a:t>
            </a:r>
            <a:r>
              <a:rPr lang="en-GB" sz="2050" spc="-10" dirty="0">
                <a:solidFill>
                  <a:schemeClr val="bg1"/>
                </a:solidFill>
                <a:latin typeface="Times New Roman"/>
                <a:cs typeface="Times New Roman"/>
              </a:rPr>
              <a:t>Press</a:t>
            </a:r>
          </a:p>
          <a:p>
            <a:pPr marL="1286510" marR="1279525" algn="ctr">
              <a:lnSpc>
                <a:spcPct val="101200"/>
              </a:lnSpc>
            </a:pPr>
            <a:r>
              <a:rPr lang="en-GB" sz="2050" spc="-10" dirty="0">
                <a:solidFill>
                  <a:srgbClr val="68C4E2"/>
                </a:solidFill>
                <a:latin typeface="Times New Roman"/>
                <a:cs typeface="Times New Roman"/>
              </a:rPr>
              <a:t>cambridge.org/core/resources/</a:t>
            </a:r>
            <a:r>
              <a:rPr lang="en-GB" sz="2050" spc="-10" dirty="0" err="1">
                <a:solidFill>
                  <a:srgbClr val="68C4E2"/>
                </a:solidFill>
                <a:latin typeface="Times New Roman"/>
                <a:cs typeface="Times New Roman"/>
              </a:rPr>
              <a:t>felder-modernphysics</a:t>
            </a:r>
            <a:r>
              <a:rPr lang="en-GB" sz="2050" spc="-10" dirty="0">
                <a:solidFill>
                  <a:srgbClr val="68C4E2"/>
                </a:solidFill>
                <a:latin typeface="Times New Roman"/>
                <a:cs typeface="Times New Roman"/>
              </a:rPr>
              <a:t>/ </a:t>
            </a:r>
            <a:r>
              <a:rPr lang="en-GB" sz="2050" spc="-10" dirty="0">
                <a:solidFill>
                  <a:schemeClr val="bg1"/>
                </a:solidFill>
                <a:latin typeface="Times New Roman"/>
                <a:cs typeface="Times New Roman"/>
              </a:rPr>
              <a:t>felderbooks.com</a:t>
            </a:r>
          </a:p>
          <a:p>
            <a:pPr marL="1286510" marR="1279525" algn="ctr">
              <a:lnSpc>
                <a:spcPct val="101200"/>
              </a:lnSpc>
            </a:pPr>
            <a:endParaRPr lang="en-GB" sz="2050" dirty="0">
              <a:solidFill>
                <a:schemeClr val="bg1"/>
              </a:solidFill>
              <a:latin typeface="Times New Roman"/>
              <a:cs typeface="Times New Roman"/>
            </a:endParaRPr>
          </a:p>
          <a:p>
            <a:pPr>
              <a:lnSpc>
                <a:spcPct val="100000"/>
              </a:lnSpc>
            </a:pPr>
            <a:endParaRPr lang="en-GB" sz="2000" dirty="0">
              <a:solidFill>
                <a:schemeClr val="bg1"/>
              </a:solidFill>
              <a:latin typeface="Times New Roman"/>
              <a:cs typeface="Times New Roman"/>
            </a:endParaRPr>
          </a:p>
        </p:txBody>
      </p:sp>
    </p:spTree>
    <p:extLst>
      <p:ext uri="{BB962C8B-B14F-4D97-AF65-F5344CB8AC3E}">
        <p14:creationId xmlns:p14="http://schemas.microsoft.com/office/powerpoint/2010/main" val="33448784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64947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4.1.</a:t>
            </a:r>
            <a:r>
              <a:rPr sz="1200" spc="204" dirty="0">
                <a:latin typeface="Times New Roman"/>
                <a:cs typeface="Times New Roman"/>
              </a:rPr>
              <a:t>  </a:t>
            </a:r>
            <a:r>
              <a:rPr sz="1200" dirty="0">
                <a:latin typeface="Times New Roman"/>
                <a:cs typeface="Times New Roman"/>
              </a:rPr>
              <a:t>ATOMIC</a:t>
            </a:r>
            <a:r>
              <a:rPr sz="1200" spc="140" dirty="0">
                <a:latin typeface="Times New Roman"/>
                <a:cs typeface="Times New Roman"/>
              </a:rPr>
              <a:t> </a:t>
            </a:r>
            <a:r>
              <a:rPr sz="1200" spc="55" dirty="0">
                <a:latin typeface="Times New Roman"/>
                <a:cs typeface="Times New Roman"/>
              </a:rPr>
              <a:t>SPECTRA</a:t>
            </a:r>
            <a:r>
              <a:rPr sz="1200" spc="140" dirty="0">
                <a:latin typeface="Times New Roman"/>
                <a:cs typeface="Times New Roman"/>
              </a:rPr>
              <a:t> </a:t>
            </a:r>
            <a:r>
              <a:rPr sz="1200" dirty="0">
                <a:latin typeface="Times New Roman"/>
                <a:cs typeface="Times New Roman"/>
              </a:rPr>
              <a:t>AND</a:t>
            </a:r>
            <a:r>
              <a:rPr sz="1200" spc="135" dirty="0">
                <a:latin typeface="Times New Roman"/>
                <a:cs typeface="Times New Roman"/>
              </a:rPr>
              <a:t> </a:t>
            </a:r>
            <a:r>
              <a:rPr sz="1200" spc="50" dirty="0">
                <a:latin typeface="Times New Roman"/>
                <a:cs typeface="Times New Roman"/>
              </a:rPr>
              <a:t>THE</a:t>
            </a:r>
            <a:r>
              <a:rPr sz="1200" spc="135" dirty="0">
                <a:latin typeface="Times New Roman"/>
                <a:cs typeface="Times New Roman"/>
              </a:rPr>
              <a:t> </a:t>
            </a:r>
            <a:r>
              <a:rPr sz="1200" dirty="0">
                <a:latin typeface="Times New Roman"/>
                <a:cs typeface="Times New Roman"/>
              </a:rPr>
              <a:t>BOHR</a:t>
            </a:r>
            <a:r>
              <a:rPr sz="1200" spc="135" dirty="0">
                <a:latin typeface="Times New Roman"/>
                <a:cs typeface="Times New Roman"/>
              </a:rPr>
              <a:t> </a:t>
            </a:r>
            <a:r>
              <a:rPr sz="1200" spc="-10" dirty="0">
                <a:latin typeface="Times New Roman"/>
                <a:cs typeface="Times New Roman"/>
              </a:rPr>
              <a:t>MODEL</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7035800" cy="782955"/>
          </a:xfrm>
          <a:prstGeom prst="rect">
            <a:avLst/>
          </a:prstGeom>
        </p:spPr>
        <p:txBody>
          <a:bodyPr vert="horz" wrap="square" lIns="0" tIns="9525" rIns="0" bIns="0" rtlCol="0">
            <a:spAutoFit/>
          </a:bodyPr>
          <a:lstStyle/>
          <a:p>
            <a:pPr marL="12700" marR="5080">
              <a:lnSpc>
                <a:spcPct val="101699"/>
              </a:lnSpc>
              <a:spcBef>
                <a:spcPts val="75"/>
              </a:spcBef>
            </a:pPr>
            <a:r>
              <a:rPr spc="114" dirty="0"/>
              <a:t>What</a:t>
            </a:r>
            <a:r>
              <a:rPr spc="400" dirty="0"/>
              <a:t> </a:t>
            </a:r>
            <a:r>
              <a:rPr dirty="0"/>
              <a:t>does</a:t>
            </a:r>
            <a:r>
              <a:rPr spc="400" dirty="0"/>
              <a:t> </a:t>
            </a:r>
            <a:r>
              <a:rPr dirty="0"/>
              <a:t>the</a:t>
            </a:r>
            <a:r>
              <a:rPr spc="400" dirty="0"/>
              <a:t> </a:t>
            </a:r>
            <a:r>
              <a:rPr dirty="0"/>
              <a:t>Franck-Hertz</a:t>
            </a:r>
            <a:r>
              <a:rPr spc="400" dirty="0"/>
              <a:t> </a:t>
            </a:r>
            <a:r>
              <a:rPr dirty="0"/>
              <a:t>experiment</a:t>
            </a:r>
            <a:r>
              <a:rPr spc="400" dirty="0"/>
              <a:t> </a:t>
            </a:r>
            <a:r>
              <a:rPr spc="-10" dirty="0"/>
              <a:t>demonstrate? </a:t>
            </a:r>
            <a:r>
              <a:rPr spc="75" dirty="0"/>
              <a:t>all</a:t>
            </a:r>
            <a:r>
              <a:rPr spc="150" dirty="0"/>
              <a:t> </a:t>
            </a:r>
            <a:r>
              <a:rPr spc="114" dirty="0"/>
              <a:t>that</a:t>
            </a:r>
            <a:r>
              <a:rPr spc="145" dirty="0"/>
              <a:t> </a:t>
            </a:r>
            <a:r>
              <a:rPr spc="50" dirty="0"/>
              <a:t>apply.)</a:t>
            </a:r>
          </a:p>
        </p:txBody>
      </p:sp>
      <p:sp>
        <p:nvSpPr>
          <p:cNvPr id="5" name="object 5"/>
          <p:cNvSpPr txBox="1"/>
          <p:nvPr/>
        </p:nvSpPr>
        <p:spPr>
          <a:xfrm>
            <a:off x="7928628" y="1226005"/>
            <a:ext cx="1046480" cy="403225"/>
          </a:xfrm>
          <a:prstGeom prst="rect">
            <a:avLst/>
          </a:prstGeom>
        </p:spPr>
        <p:txBody>
          <a:bodyPr vert="horz" wrap="square" lIns="0" tIns="15875" rIns="0" bIns="0" rtlCol="0">
            <a:spAutoFit/>
          </a:bodyPr>
          <a:lstStyle/>
          <a:p>
            <a:pPr marL="12700">
              <a:lnSpc>
                <a:spcPct val="100000"/>
              </a:lnSpc>
              <a:spcBef>
                <a:spcPts val="125"/>
              </a:spcBef>
            </a:pPr>
            <a:r>
              <a:rPr sz="2450" spc="-10" dirty="0">
                <a:latin typeface="Garamond"/>
                <a:cs typeface="Garamond"/>
              </a:rPr>
              <a:t>(Choose</a:t>
            </a:r>
            <a:endParaRPr sz="2450">
              <a:latin typeface="Garamond"/>
              <a:cs typeface="Garamond"/>
            </a:endParaRPr>
          </a:p>
        </p:txBody>
      </p:sp>
      <p:sp>
        <p:nvSpPr>
          <p:cNvPr id="6" name="object 6"/>
          <p:cNvSpPr txBox="1">
            <a:spLocks noGrp="1"/>
          </p:cNvSpPr>
          <p:nvPr>
            <p:ph type="body" idx="1"/>
          </p:nvPr>
        </p:nvSpPr>
        <p:spPr>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dirty="0"/>
              <a:t>Atoms</a:t>
            </a:r>
            <a:r>
              <a:rPr spc="275" dirty="0"/>
              <a:t> </a:t>
            </a:r>
            <a:r>
              <a:rPr dirty="0"/>
              <a:t>have</a:t>
            </a:r>
            <a:r>
              <a:rPr spc="280" dirty="0"/>
              <a:t> </a:t>
            </a:r>
            <a:r>
              <a:rPr dirty="0"/>
              <a:t>quantized</a:t>
            </a:r>
            <a:r>
              <a:rPr spc="285" dirty="0"/>
              <a:t> </a:t>
            </a:r>
            <a:r>
              <a:rPr dirty="0"/>
              <a:t>energy</a:t>
            </a:r>
            <a:r>
              <a:rPr spc="285" dirty="0"/>
              <a:t> </a:t>
            </a:r>
            <a:r>
              <a:rPr spc="-10" dirty="0"/>
              <a:t>levels.</a:t>
            </a:r>
          </a:p>
          <a:p>
            <a:pPr marL="394335" indent="-358140">
              <a:lnSpc>
                <a:spcPct val="100000"/>
              </a:lnSpc>
              <a:spcBef>
                <a:spcPts val="1045"/>
              </a:spcBef>
              <a:buAutoNum type="alphaUcPeriod"/>
              <a:tabLst>
                <a:tab pos="394335" algn="l"/>
              </a:tabLst>
            </a:pPr>
            <a:r>
              <a:rPr dirty="0"/>
              <a:t>Electrons</a:t>
            </a:r>
            <a:r>
              <a:rPr spc="235" dirty="0"/>
              <a:t> </a:t>
            </a:r>
            <a:r>
              <a:rPr dirty="0"/>
              <a:t>can</a:t>
            </a:r>
            <a:r>
              <a:rPr spc="235" dirty="0"/>
              <a:t> </a:t>
            </a:r>
            <a:r>
              <a:rPr dirty="0"/>
              <a:t>knock</a:t>
            </a:r>
            <a:r>
              <a:rPr spc="235" dirty="0"/>
              <a:t> </a:t>
            </a:r>
            <a:r>
              <a:rPr dirty="0"/>
              <a:t>atoms</a:t>
            </a:r>
            <a:r>
              <a:rPr spc="235" dirty="0"/>
              <a:t> </a:t>
            </a:r>
            <a:r>
              <a:rPr dirty="0"/>
              <a:t>into</a:t>
            </a:r>
            <a:r>
              <a:rPr spc="229" dirty="0"/>
              <a:t> </a:t>
            </a:r>
            <a:r>
              <a:rPr dirty="0"/>
              <a:t>higher</a:t>
            </a:r>
            <a:r>
              <a:rPr spc="235" dirty="0"/>
              <a:t> </a:t>
            </a:r>
            <a:r>
              <a:rPr dirty="0"/>
              <a:t>energy</a:t>
            </a:r>
            <a:r>
              <a:rPr spc="235" dirty="0"/>
              <a:t> </a:t>
            </a:r>
            <a:r>
              <a:rPr spc="-10" dirty="0"/>
              <a:t>levels.</a:t>
            </a:r>
          </a:p>
          <a:p>
            <a:pPr marL="393700" indent="-361950">
              <a:lnSpc>
                <a:spcPct val="100000"/>
              </a:lnSpc>
              <a:spcBef>
                <a:spcPts val="1045"/>
              </a:spcBef>
              <a:buAutoNum type="alphaUcPeriod"/>
              <a:tabLst>
                <a:tab pos="393700" algn="l"/>
              </a:tabLst>
            </a:pPr>
            <a:r>
              <a:rPr spc="55" dirty="0"/>
              <a:t>Mercury</a:t>
            </a:r>
            <a:r>
              <a:rPr spc="200" dirty="0"/>
              <a:t> </a:t>
            </a:r>
            <a:r>
              <a:rPr dirty="0"/>
              <a:t>has</a:t>
            </a:r>
            <a:r>
              <a:rPr spc="210" dirty="0"/>
              <a:t> </a:t>
            </a:r>
            <a:r>
              <a:rPr dirty="0"/>
              <a:t>two</a:t>
            </a:r>
            <a:r>
              <a:rPr spc="215" dirty="0"/>
              <a:t> </a:t>
            </a:r>
            <a:r>
              <a:rPr dirty="0"/>
              <a:t>energy</a:t>
            </a:r>
            <a:r>
              <a:rPr spc="210" dirty="0"/>
              <a:t> </a:t>
            </a:r>
            <a:r>
              <a:rPr dirty="0"/>
              <a:t>levels</a:t>
            </a:r>
            <a:r>
              <a:rPr spc="210" dirty="0"/>
              <a:t> </a:t>
            </a:r>
            <a:r>
              <a:rPr dirty="0"/>
              <a:t>separated</a:t>
            </a:r>
            <a:r>
              <a:rPr spc="210" dirty="0"/>
              <a:t> </a:t>
            </a:r>
            <a:r>
              <a:rPr spc="60" dirty="0"/>
              <a:t>by</a:t>
            </a:r>
            <a:r>
              <a:rPr spc="210" dirty="0"/>
              <a:t> </a:t>
            </a:r>
            <a:r>
              <a:rPr dirty="0"/>
              <a:t>4</a:t>
            </a:r>
            <a:r>
              <a:rPr b="0" i="1" dirty="0">
                <a:latin typeface="Bookman Old Style"/>
                <a:cs typeface="Bookman Old Style"/>
              </a:rPr>
              <a:t>.</a:t>
            </a:r>
            <a:r>
              <a:rPr dirty="0"/>
              <a:t>9</a:t>
            </a:r>
            <a:r>
              <a:rPr spc="215" dirty="0"/>
              <a:t> </a:t>
            </a:r>
            <a:r>
              <a:rPr spc="-25" dirty="0"/>
              <a:t>eV.</a:t>
            </a:r>
          </a:p>
          <a:p>
            <a:pPr marL="393065" marR="5080" indent="-374015">
              <a:lnSpc>
                <a:spcPct val="101699"/>
              </a:lnSpc>
              <a:spcBef>
                <a:spcPts val="995"/>
              </a:spcBef>
              <a:buAutoNum type="alphaUcPeriod"/>
              <a:tabLst>
                <a:tab pos="394970" algn="l"/>
              </a:tabLst>
            </a:pPr>
            <a:r>
              <a:rPr spc="55" dirty="0"/>
              <a:t>Mercury</a:t>
            </a:r>
            <a:r>
              <a:rPr spc="250" dirty="0"/>
              <a:t> </a:t>
            </a:r>
            <a:r>
              <a:rPr dirty="0"/>
              <a:t>has</a:t>
            </a:r>
            <a:r>
              <a:rPr spc="254" dirty="0"/>
              <a:t> </a:t>
            </a:r>
            <a:r>
              <a:rPr dirty="0"/>
              <a:t>infinitely</a:t>
            </a:r>
            <a:r>
              <a:rPr spc="260" dirty="0"/>
              <a:t> </a:t>
            </a:r>
            <a:r>
              <a:rPr spc="65" dirty="0"/>
              <a:t>many</a:t>
            </a:r>
            <a:r>
              <a:rPr spc="254" dirty="0"/>
              <a:t> </a:t>
            </a:r>
            <a:r>
              <a:rPr dirty="0"/>
              <a:t>energy</a:t>
            </a:r>
            <a:r>
              <a:rPr spc="254" dirty="0"/>
              <a:t> </a:t>
            </a:r>
            <a:r>
              <a:rPr dirty="0"/>
              <a:t>levels</a:t>
            </a:r>
            <a:r>
              <a:rPr spc="260" dirty="0"/>
              <a:t> </a:t>
            </a:r>
            <a:r>
              <a:rPr dirty="0"/>
              <a:t>separated</a:t>
            </a:r>
            <a:r>
              <a:rPr spc="254" dirty="0"/>
              <a:t> </a:t>
            </a:r>
            <a:r>
              <a:rPr spc="60" dirty="0"/>
              <a:t>by</a:t>
            </a:r>
            <a:r>
              <a:rPr spc="260" dirty="0"/>
              <a:t> </a:t>
            </a:r>
            <a:r>
              <a:rPr dirty="0"/>
              <a:t>4</a:t>
            </a:r>
            <a:r>
              <a:rPr b="0" i="1" dirty="0">
                <a:latin typeface="Bookman Old Style"/>
                <a:cs typeface="Bookman Old Style"/>
              </a:rPr>
              <a:t>.</a:t>
            </a:r>
            <a:r>
              <a:rPr dirty="0"/>
              <a:t>9</a:t>
            </a:r>
            <a:r>
              <a:rPr spc="254" dirty="0"/>
              <a:t> </a:t>
            </a:r>
            <a:r>
              <a:rPr spc="-25" dirty="0"/>
              <a:t>eV 	</a:t>
            </a:r>
            <a:r>
              <a:rPr spc="-20" dirty="0"/>
              <a:t>each.</a:t>
            </a:r>
          </a:p>
          <a:p>
            <a:pPr marL="12700">
              <a:lnSpc>
                <a:spcPct val="100000"/>
              </a:lnSpc>
              <a:spcBef>
                <a:spcPts val="1939"/>
              </a:spcBef>
              <a:tabLst>
                <a:tab pos="1621155" algn="l"/>
              </a:tabLst>
            </a:pPr>
            <a:r>
              <a:rPr b="1" spc="45" dirty="0">
                <a:latin typeface="Book Antiqua"/>
                <a:cs typeface="Book Antiqua"/>
              </a:rPr>
              <a:t>Solution:</a:t>
            </a:r>
            <a:r>
              <a:rPr b="1" dirty="0">
                <a:latin typeface="Book Antiqua"/>
                <a:cs typeface="Book Antiqua"/>
              </a:rPr>
              <a:t>	</a:t>
            </a:r>
            <a:r>
              <a:rPr spc="65" dirty="0"/>
              <a:t>A,</a:t>
            </a:r>
            <a:r>
              <a:rPr spc="140" dirty="0"/>
              <a:t> </a:t>
            </a:r>
            <a:r>
              <a:rPr spc="90" dirty="0"/>
              <a:t>B,</a:t>
            </a:r>
            <a:r>
              <a:rPr spc="135" dirty="0"/>
              <a:t> </a:t>
            </a:r>
            <a:r>
              <a:rPr spc="25" dirty="0"/>
              <a:t>C</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64947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4.1.</a:t>
            </a:r>
            <a:r>
              <a:rPr sz="1200" spc="204" dirty="0">
                <a:latin typeface="Times New Roman"/>
                <a:cs typeface="Times New Roman"/>
              </a:rPr>
              <a:t>  </a:t>
            </a:r>
            <a:r>
              <a:rPr sz="1200" dirty="0">
                <a:latin typeface="Times New Roman"/>
                <a:cs typeface="Times New Roman"/>
              </a:rPr>
              <a:t>ATOMIC</a:t>
            </a:r>
            <a:r>
              <a:rPr sz="1200" spc="140" dirty="0">
                <a:latin typeface="Times New Roman"/>
                <a:cs typeface="Times New Roman"/>
              </a:rPr>
              <a:t> </a:t>
            </a:r>
            <a:r>
              <a:rPr sz="1200" spc="55" dirty="0">
                <a:latin typeface="Times New Roman"/>
                <a:cs typeface="Times New Roman"/>
              </a:rPr>
              <a:t>SPECTRA</a:t>
            </a:r>
            <a:r>
              <a:rPr sz="1200" spc="140" dirty="0">
                <a:latin typeface="Times New Roman"/>
                <a:cs typeface="Times New Roman"/>
              </a:rPr>
              <a:t> </a:t>
            </a:r>
            <a:r>
              <a:rPr sz="1200" dirty="0">
                <a:latin typeface="Times New Roman"/>
                <a:cs typeface="Times New Roman"/>
              </a:rPr>
              <a:t>AND</a:t>
            </a:r>
            <a:r>
              <a:rPr sz="1200" spc="135" dirty="0">
                <a:latin typeface="Times New Roman"/>
                <a:cs typeface="Times New Roman"/>
              </a:rPr>
              <a:t> </a:t>
            </a:r>
            <a:r>
              <a:rPr sz="1200" spc="50" dirty="0">
                <a:latin typeface="Times New Roman"/>
                <a:cs typeface="Times New Roman"/>
              </a:rPr>
              <a:t>THE</a:t>
            </a:r>
            <a:r>
              <a:rPr sz="1200" spc="135" dirty="0">
                <a:latin typeface="Times New Roman"/>
                <a:cs typeface="Times New Roman"/>
              </a:rPr>
              <a:t> </a:t>
            </a:r>
            <a:r>
              <a:rPr sz="1200" dirty="0">
                <a:latin typeface="Times New Roman"/>
                <a:cs typeface="Times New Roman"/>
              </a:rPr>
              <a:t>BOHR</a:t>
            </a:r>
            <a:r>
              <a:rPr sz="1200" spc="135" dirty="0">
                <a:latin typeface="Times New Roman"/>
                <a:cs typeface="Times New Roman"/>
              </a:rPr>
              <a:t> </a:t>
            </a:r>
            <a:r>
              <a:rPr sz="1200" spc="-10" dirty="0">
                <a:latin typeface="Times New Roman"/>
                <a:cs typeface="Times New Roman"/>
              </a:rPr>
              <a:t>MODEL</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634" cy="1162685"/>
          </a:xfrm>
          <a:prstGeom prst="rect">
            <a:avLst/>
          </a:prstGeom>
        </p:spPr>
        <p:txBody>
          <a:bodyPr vert="horz" wrap="square" lIns="0" tIns="9525" rIns="0" bIns="0" rtlCol="0">
            <a:spAutoFit/>
          </a:bodyPr>
          <a:lstStyle/>
          <a:p>
            <a:pPr marL="12700" marR="5080" algn="just">
              <a:lnSpc>
                <a:spcPct val="101699"/>
              </a:lnSpc>
              <a:spcBef>
                <a:spcPts val="75"/>
              </a:spcBef>
            </a:pPr>
            <a:r>
              <a:rPr dirty="0"/>
              <a:t>Consider</a:t>
            </a:r>
            <a:r>
              <a:rPr spc="405" dirty="0"/>
              <a:t> </a:t>
            </a:r>
            <a:r>
              <a:rPr dirty="0"/>
              <a:t>doubly-ionized</a:t>
            </a:r>
            <a:r>
              <a:rPr spc="405" dirty="0"/>
              <a:t> </a:t>
            </a:r>
            <a:r>
              <a:rPr spc="55" dirty="0"/>
              <a:t>lithium,</a:t>
            </a:r>
            <a:r>
              <a:rPr spc="465" dirty="0"/>
              <a:t> </a:t>
            </a:r>
            <a:r>
              <a:rPr spc="65" dirty="0"/>
              <a:t>an</a:t>
            </a:r>
            <a:r>
              <a:rPr spc="409" dirty="0"/>
              <a:t> </a:t>
            </a:r>
            <a:r>
              <a:rPr dirty="0"/>
              <a:t>ion</a:t>
            </a:r>
            <a:r>
              <a:rPr spc="405" dirty="0"/>
              <a:t> </a:t>
            </a:r>
            <a:r>
              <a:rPr spc="50" dirty="0"/>
              <a:t>with</a:t>
            </a:r>
            <a:r>
              <a:rPr spc="409" dirty="0"/>
              <a:t> </a:t>
            </a:r>
            <a:r>
              <a:rPr dirty="0"/>
              <a:t>three</a:t>
            </a:r>
            <a:r>
              <a:rPr spc="409" dirty="0"/>
              <a:t> </a:t>
            </a:r>
            <a:r>
              <a:rPr dirty="0"/>
              <a:t>protons</a:t>
            </a:r>
            <a:r>
              <a:rPr spc="405" dirty="0"/>
              <a:t> </a:t>
            </a:r>
            <a:r>
              <a:rPr spc="30" dirty="0"/>
              <a:t>and </a:t>
            </a:r>
            <a:r>
              <a:rPr dirty="0"/>
              <a:t>one</a:t>
            </a:r>
            <a:r>
              <a:rPr spc="70" dirty="0"/>
              <a:t> </a:t>
            </a:r>
            <a:r>
              <a:rPr dirty="0"/>
              <a:t>electron.</a:t>
            </a:r>
            <a:r>
              <a:rPr spc="409" dirty="0"/>
              <a:t> </a:t>
            </a:r>
            <a:r>
              <a:rPr dirty="0"/>
              <a:t>The</a:t>
            </a:r>
            <a:r>
              <a:rPr spc="70" dirty="0"/>
              <a:t> </a:t>
            </a:r>
            <a:r>
              <a:rPr dirty="0"/>
              <a:t>highest</a:t>
            </a:r>
            <a:r>
              <a:rPr spc="70" dirty="0"/>
              <a:t> </a:t>
            </a:r>
            <a:r>
              <a:rPr dirty="0"/>
              <a:t>frequency</a:t>
            </a:r>
            <a:r>
              <a:rPr spc="70" dirty="0"/>
              <a:t> </a:t>
            </a:r>
            <a:r>
              <a:rPr spc="50" dirty="0"/>
              <a:t>spectral</a:t>
            </a:r>
            <a:r>
              <a:rPr spc="70" dirty="0"/>
              <a:t> </a:t>
            </a:r>
            <a:r>
              <a:rPr dirty="0"/>
              <a:t>line</a:t>
            </a:r>
            <a:r>
              <a:rPr spc="70" dirty="0"/>
              <a:t> </a:t>
            </a:r>
            <a:r>
              <a:rPr spc="-35" dirty="0"/>
              <a:t>of</a:t>
            </a:r>
            <a:r>
              <a:rPr spc="75" dirty="0"/>
              <a:t> </a:t>
            </a:r>
            <a:r>
              <a:rPr spc="50" dirty="0"/>
              <a:t>this</a:t>
            </a:r>
            <a:r>
              <a:rPr spc="70" dirty="0"/>
              <a:t> </a:t>
            </a:r>
            <a:r>
              <a:rPr dirty="0"/>
              <a:t>ion</a:t>
            </a:r>
            <a:r>
              <a:rPr spc="70" dirty="0"/>
              <a:t> </a:t>
            </a:r>
            <a:r>
              <a:rPr spc="-10" dirty="0"/>
              <a:t>would </a:t>
            </a:r>
            <a:r>
              <a:rPr dirty="0"/>
              <a:t>be</a:t>
            </a:r>
            <a:r>
              <a:rPr spc="190" dirty="0"/>
              <a:t> </a:t>
            </a:r>
            <a:r>
              <a:rPr spc="50" dirty="0"/>
              <a:t>...</a:t>
            </a:r>
          </a:p>
        </p:txBody>
      </p:sp>
      <p:sp>
        <p:nvSpPr>
          <p:cNvPr id="5" name="object 5"/>
          <p:cNvSpPr txBox="1"/>
          <p:nvPr/>
        </p:nvSpPr>
        <p:spPr>
          <a:xfrm>
            <a:off x="719315" y="2421615"/>
            <a:ext cx="6409690" cy="1544320"/>
          </a:xfrm>
          <a:prstGeom prst="rect">
            <a:avLst/>
          </a:prstGeom>
        </p:spPr>
        <p:txBody>
          <a:bodyPr vert="horz" wrap="square" lIns="0" tIns="144780" rIns="0" bIns="0" rtlCol="0">
            <a:spAutoFit/>
          </a:bodyPr>
          <a:lstStyle/>
          <a:p>
            <a:pPr marL="382905" indent="-370205">
              <a:lnSpc>
                <a:spcPct val="100000"/>
              </a:lnSpc>
              <a:spcBef>
                <a:spcPts val="1140"/>
              </a:spcBef>
              <a:buAutoNum type="alphaUcPeriod"/>
              <a:tabLst>
                <a:tab pos="382905" algn="l"/>
              </a:tabLst>
            </a:pPr>
            <a:r>
              <a:rPr sz="2450" dirty="0">
                <a:latin typeface="Garamond"/>
                <a:cs typeface="Garamond"/>
              </a:rPr>
              <a:t>higher</a:t>
            </a:r>
            <a:r>
              <a:rPr sz="2450" spc="210" dirty="0">
                <a:latin typeface="Garamond"/>
                <a:cs typeface="Garamond"/>
              </a:rPr>
              <a:t> </a:t>
            </a:r>
            <a:r>
              <a:rPr sz="2450" spc="70" dirty="0">
                <a:latin typeface="Garamond"/>
                <a:cs typeface="Garamond"/>
              </a:rPr>
              <a:t>than</a:t>
            </a:r>
            <a:r>
              <a:rPr sz="2450" spc="210" dirty="0">
                <a:latin typeface="Garamond"/>
                <a:cs typeface="Garamond"/>
              </a:rPr>
              <a:t> </a:t>
            </a:r>
            <a:r>
              <a:rPr sz="2450" dirty="0">
                <a:latin typeface="Garamond"/>
                <a:cs typeface="Garamond"/>
              </a:rPr>
              <a:t>the</a:t>
            </a:r>
            <a:r>
              <a:rPr sz="2450" spc="215" dirty="0">
                <a:latin typeface="Garamond"/>
                <a:cs typeface="Garamond"/>
              </a:rPr>
              <a:t> </a:t>
            </a:r>
            <a:r>
              <a:rPr sz="2450" dirty="0">
                <a:latin typeface="Garamond"/>
                <a:cs typeface="Garamond"/>
              </a:rPr>
              <a:t>highest</a:t>
            </a:r>
            <a:r>
              <a:rPr sz="2450" spc="210" dirty="0">
                <a:latin typeface="Garamond"/>
                <a:cs typeface="Garamond"/>
              </a:rPr>
              <a:t> </a:t>
            </a:r>
            <a:r>
              <a:rPr sz="2450" dirty="0">
                <a:latin typeface="Garamond"/>
                <a:cs typeface="Garamond"/>
              </a:rPr>
              <a:t>frequency</a:t>
            </a:r>
            <a:r>
              <a:rPr sz="2450" spc="210" dirty="0">
                <a:latin typeface="Garamond"/>
                <a:cs typeface="Garamond"/>
              </a:rPr>
              <a:t> </a:t>
            </a:r>
            <a:r>
              <a:rPr sz="2450" dirty="0">
                <a:latin typeface="Garamond"/>
                <a:cs typeface="Garamond"/>
              </a:rPr>
              <a:t>for</a:t>
            </a:r>
            <a:r>
              <a:rPr sz="2450" spc="210" dirty="0">
                <a:latin typeface="Garamond"/>
                <a:cs typeface="Garamond"/>
              </a:rPr>
              <a:t> </a:t>
            </a:r>
            <a:r>
              <a:rPr sz="2450" spc="-10" dirty="0">
                <a:latin typeface="Garamond"/>
                <a:cs typeface="Garamond"/>
              </a:rPr>
              <a:t>hydrogen.</a:t>
            </a:r>
            <a:endParaRPr sz="2450">
              <a:latin typeface="Garamond"/>
              <a:cs typeface="Garamond"/>
            </a:endParaRPr>
          </a:p>
          <a:p>
            <a:pPr marL="382905" indent="-358140">
              <a:lnSpc>
                <a:spcPct val="100000"/>
              </a:lnSpc>
              <a:spcBef>
                <a:spcPts val="1045"/>
              </a:spcBef>
              <a:buAutoNum type="alphaUcPeriod"/>
              <a:tabLst>
                <a:tab pos="382905" algn="l"/>
              </a:tabLst>
            </a:pPr>
            <a:r>
              <a:rPr sz="2450" dirty="0">
                <a:latin typeface="Garamond"/>
                <a:cs typeface="Garamond"/>
              </a:rPr>
              <a:t>equal</a:t>
            </a:r>
            <a:r>
              <a:rPr sz="2450" spc="210" dirty="0">
                <a:latin typeface="Garamond"/>
                <a:cs typeface="Garamond"/>
              </a:rPr>
              <a:t> </a:t>
            </a:r>
            <a:r>
              <a:rPr sz="2450" dirty="0">
                <a:latin typeface="Garamond"/>
                <a:cs typeface="Garamond"/>
              </a:rPr>
              <a:t>to</a:t>
            </a:r>
            <a:r>
              <a:rPr sz="2450" spc="220" dirty="0">
                <a:latin typeface="Garamond"/>
                <a:cs typeface="Garamond"/>
              </a:rPr>
              <a:t> </a:t>
            </a:r>
            <a:r>
              <a:rPr sz="2450" dirty="0">
                <a:latin typeface="Garamond"/>
                <a:cs typeface="Garamond"/>
              </a:rPr>
              <a:t>the</a:t>
            </a:r>
            <a:r>
              <a:rPr sz="2450" spc="220" dirty="0">
                <a:latin typeface="Garamond"/>
                <a:cs typeface="Garamond"/>
              </a:rPr>
              <a:t> </a:t>
            </a:r>
            <a:r>
              <a:rPr sz="2450" dirty="0">
                <a:latin typeface="Garamond"/>
                <a:cs typeface="Garamond"/>
              </a:rPr>
              <a:t>highest</a:t>
            </a:r>
            <a:r>
              <a:rPr sz="2450" spc="225" dirty="0">
                <a:latin typeface="Garamond"/>
                <a:cs typeface="Garamond"/>
              </a:rPr>
              <a:t> </a:t>
            </a:r>
            <a:r>
              <a:rPr sz="2450" dirty="0">
                <a:latin typeface="Garamond"/>
                <a:cs typeface="Garamond"/>
              </a:rPr>
              <a:t>frequency</a:t>
            </a:r>
            <a:r>
              <a:rPr sz="2450" spc="220" dirty="0">
                <a:latin typeface="Garamond"/>
                <a:cs typeface="Garamond"/>
              </a:rPr>
              <a:t> </a:t>
            </a:r>
            <a:r>
              <a:rPr sz="2450" dirty="0">
                <a:latin typeface="Garamond"/>
                <a:cs typeface="Garamond"/>
              </a:rPr>
              <a:t>for</a:t>
            </a:r>
            <a:r>
              <a:rPr sz="2450" spc="215" dirty="0">
                <a:latin typeface="Garamond"/>
                <a:cs typeface="Garamond"/>
              </a:rPr>
              <a:t> </a:t>
            </a:r>
            <a:r>
              <a:rPr sz="2450" spc="-10" dirty="0">
                <a:latin typeface="Garamond"/>
                <a:cs typeface="Garamond"/>
              </a:rPr>
              <a:t>hydrogen.</a:t>
            </a:r>
            <a:endParaRPr sz="2450">
              <a:latin typeface="Garamond"/>
              <a:cs typeface="Garamond"/>
            </a:endParaRPr>
          </a:p>
          <a:p>
            <a:pPr marL="382270" indent="-361950">
              <a:lnSpc>
                <a:spcPct val="100000"/>
              </a:lnSpc>
              <a:spcBef>
                <a:spcPts val="1045"/>
              </a:spcBef>
              <a:buAutoNum type="alphaUcPeriod"/>
              <a:tabLst>
                <a:tab pos="382270" algn="l"/>
              </a:tabLst>
            </a:pPr>
            <a:r>
              <a:rPr sz="2450" dirty="0">
                <a:latin typeface="Garamond"/>
                <a:cs typeface="Garamond"/>
              </a:rPr>
              <a:t>lower</a:t>
            </a:r>
            <a:r>
              <a:rPr sz="2450" spc="160" dirty="0">
                <a:latin typeface="Garamond"/>
                <a:cs typeface="Garamond"/>
              </a:rPr>
              <a:t> </a:t>
            </a:r>
            <a:r>
              <a:rPr sz="2450" spc="70" dirty="0">
                <a:latin typeface="Garamond"/>
                <a:cs typeface="Garamond"/>
              </a:rPr>
              <a:t>than</a:t>
            </a:r>
            <a:r>
              <a:rPr sz="2450" spc="155" dirty="0">
                <a:latin typeface="Garamond"/>
                <a:cs typeface="Garamond"/>
              </a:rPr>
              <a:t> </a:t>
            </a:r>
            <a:r>
              <a:rPr sz="2450" dirty="0">
                <a:latin typeface="Garamond"/>
                <a:cs typeface="Garamond"/>
              </a:rPr>
              <a:t>the</a:t>
            </a:r>
            <a:r>
              <a:rPr sz="2450" spc="160" dirty="0">
                <a:latin typeface="Garamond"/>
                <a:cs typeface="Garamond"/>
              </a:rPr>
              <a:t> </a:t>
            </a:r>
            <a:r>
              <a:rPr sz="2450" dirty="0">
                <a:latin typeface="Garamond"/>
                <a:cs typeface="Garamond"/>
              </a:rPr>
              <a:t>highest</a:t>
            </a:r>
            <a:r>
              <a:rPr sz="2450" spc="160" dirty="0">
                <a:latin typeface="Garamond"/>
                <a:cs typeface="Garamond"/>
              </a:rPr>
              <a:t> </a:t>
            </a:r>
            <a:r>
              <a:rPr sz="2450" dirty="0">
                <a:latin typeface="Garamond"/>
                <a:cs typeface="Garamond"/>
              </a:rPr>
              <a:t>frequency</a:t>
            </a:r>
            <a:r>
              <a:rPr sz="2450" spc="155" dirty="0">
                <a:latin typeface="Garamond"/>
                <a:cs typeface="Garamond"/>
              </a:rPr>
              <a:t> </a:t>
            </a:r>
            <a:r>
              <a:rPr sz="2450" dirty="0">
                <a:latin typeface="Garamond"/>
                <a:cs typeface="Garamond"/>
              </a:rPr>
              <a:t>for</a:t>
            </a:r>
            <a:r>
              <a:rPr sz="2450" spc="160" dirty="0">
                <a:latin typeface="Garamond"/>
                <a:cs typeface="Garamond"/>
              </a:rPr>
              <a:t> </a:t>
            </a:r>
            <a:r>
              <a:rPr sz="2450" spc="-10" dirty="0">
                <a:latin typeface="Garamond"/>
                <a:cs typeface="Garamond"/>
              </a:rPr>
              <a:t>hydrogen.</a:t>
            </a:r>
            <a:endParaRPr sz="2450">
              <a:latin typeface="Garamond"/>
              <a:cs typeface="Garamon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64947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4.1.</a:t>
            </a:r>
            <a:r>
              <a:rPr sz="1200" spc="204" dirty="0">
                <a:latin typeface="Times New Roman"/>
                <a:cs typeface="Times New Roman"/>
              </a:rPr>
              <a:t>  </a:t>
            </a:r>
            <a:r>
              <a:rPr sz="1200" dirty="0">
                <a:latin typeface="Times New Roman"/>
                <a:cs typeface="Times New Roman"/>
              </a:rPr>
              <a:t>ATOMIC</a:t>
            </a:r>
            <a:r>
              <a:rPr sz="1200" spc="140" dirty="0">
                <a:latin typeface="Times New Roman"/>
                <a:cs typeface="Times New Roman"/>
              </a:rPr>
              <a:t> </a:t>
            </a:r>
            <a:r>
              <a:rPr sz="1200" spc="55" dirty="0">
                <a:latin typeface="Times New Roman"/>
                <a:cs typeface="Times New Roman"/>
              </a:rPr>
              <a:t>SPECTRA</a:t>
            </a:r>
            <a:r>
              <a:rPr sz="1200" spc="140" dirty="0">
                <a:latin typeface="Times New Roman"/>
                <a:cs typeface="Times New Roman"/>
              </a:rPr>
              <a:t> </a:t>
            </a:r>
            <a:r>
              <a:rPr sz="1200" dirty="0">
                <a:latin typeface="Times New Roman"/>
                <a:cs typeface="Times New Roman"/>
              </a:rPr>
              <a:t>AND</a:t>
            </a:r>
            <a:r>
              <a:rPr sz="1200" spc="135" dirty="0">
                <a:latin typeface="Times New Roman"/>
                <a:cs typeface="Times New Roman"/>
              </a:rPr>
              <a:t> </a:t>
            </a:r>
            <a:r>
              <a:rPr sz="1200" spc="50" dirty="0">
                <a:latin typeface="Times New Roman"/>
                <a:cs typeface="Times New Roman"/>
              </a:rPr>
              <a:t>THE</a:t>
            </a:r>
            <a:r>
              <a:rPr sz="1200" spc="135" dirty="0">
                <a:latin typeface="Times New Roman"/>
                <a:cs typeface="Times New Roman"/>
              </a:rPr>
              <a:t> </a:t>
            </a:r>
            <a:r>
              <a:rPr sz="1200" dirty="0">
                <a:latin typeface="Times New Roman"/>
                <a:cs typeface="Times New Roman"/>
              </a:rPr>
              <a:t>BOHR</a:t>
            </a:r>
            <a:r>
              <a:rPr sz="1200" spc="135" dirty="0">
                <a:latin typeface="Times New Roman"/>
                <a:cs typeface="Times New Roman"/>
              </a:rPr>
              <a:t> </a:t>
            </a:r>
            <a:r>
              <a:rPr sz="1200" spc="-10" dirty="0">
                <a:latin typeface="Times New Roman"/>
                <a:cs typeface="Times New Roman"/>
              </a:rPr>
              <a:t>MODEL</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634" cy="1162685"/>
          </a:xfrm>
          <a:prstGeom prst="rect">
            <a:avLst/>
          </a:prstGeom>
        </p:spPr>
        <p:txBody>
          <a:bodyPr vert="horz" wrap="square" lIns="0" tIns="9525" rIns="0" bIns="0" rtlCol="0">
            <a:spAutoFit/>
          </a:bodyPr>
          <a:lstStyle/>
          <a:p>
            <a:pPr marL="12700" marR="5080" algn="just">
              <a:lnSpc>
                <a:spcPct val="101699"/>
              </a:lnSpc>
              <a:spcBef>
                <a:spcPts val="75"/>
              </a:spcBef>
            </a:pPr>
            <a:r>
              <a:rPr dirty="0"/>
              <a:t>Consider</a:t>
            </a:r>
            <a:r>
              <a:rPr spc="405" dirty="0"/>
              <a:t> </a:t>
            </a:r>
            <a:r>
              <a:rPr dirty="0"/>
              <a:t>doubly-ionized</a:t>
            </a:r>
            <a:r>
              <a:rPr spc="405" dirty="0"/>
              <a:t> </a:t>
            </a:r>
            <a:r>
              <a:rPr spc="55" dirty="0"/>
              <a:t>lithium,</a:t>
            </a:r>
            <a:r>
              <a:rPr spc="465" dirty="0"/>
              <a:t> </a:t>
            </a:r>
            <a:r>
              <a:rPr spc="65" dirty="0"/>
              <a:t>an</a:t>
            </a:r>
            <a:r>
              <a:rPr spc="409" dirty="0"/>
              <a:t> </a:t>
            </a:r>
            <a:r>
              <a:rPr dirty="0"/>
              <a:t>ion</a:t>
            </a:r>
            <a:r>
              <a:rPr spc="405" dirty="0"/>
              <a:t> </a:t>
            </a:r>
            <a:r>
              <a:rPr spc="50" dirty="0"/>
              <a:t>with</a:t>
            </a:r>
            <a:r>
              <a:rPr spc="409" dirty="0"/>
              <a:t> </a:t>
            </a:r>
            <a:r>
              <a:rPr dirty="0"/>
              <a:t>three</a:t>
            </a:r>
            <a:r>
              <a:rPr spc="409" dirty="0"/>
              <a:t> </a:t>
            </a:r>
            <a:r>
              <a:rPr dirty="0"/>
              <a:t>protons</a:t>
            </a:r>
            <a:r>
              <a:rPr spc="405" dirty="0"/>
              <a:t> </a:t>
            </a:r>
            <a:r>
              <a:rPr spc="30" dirty="0"/>
              <a:t>and </a:t>
            </a:r>
            <a:r>
              <a:rPr dirty="0"/>
              <a:t>one</a:t>
            </a:r>
            <a:r>
              <a:rPr spc="70" dirty="0"/>
              <a:t> </a:t>
            </a:r>
            <a:r>
              <a:rPr dirty="0"/>
              <a:t>electron.</a:t>
            </a:r>
            <a:r>
              <a:rPr spc="409" dirty="0"/>
              <a:t> </a:t>
            </a:r>
            <a:r>
              <a:rPr dirty="0"/>
              <a:t>The</a:t>
            </a:r>
            <a:r>
              <a:rPr spc="70" dirty="0"/>
              <a:t> </a:t>
            </a:r>
            <a:r>
              <a:rPr dirty="0"/>
              <a:t>highest</a:t>
            </a:r>
            <a:r>
              <a:rPr spc="70" dirty="0"/>
              <a:t> </a:t>
            </a:r>
            <a:r>
              <a:rPr dirty="0"/>
              <a:t>frequency</a:t>
            </a:r>
            <a:r>
              <a:rPr spc="70" dirty="0"/>
              <a:t> </a:t>
            </a:r>
            <a:r>
              <a:rPr spc="50" dirty="0"/>
              <a:t>spectral</a:t>
            </a:r>
            <a:r>
              <a:rPr spc="70" dirty="0"/>
              <a:t> </a:t>
            </a:r>
            <a:r>
              <a:rPr dirty="0"/>
              <a:t>line</a:t>
            </a:r>
            <a:r>
              <a:rPr spc="70" dirty="0"/>
              <a:t> </a:t>
            </a:r>
            <a:r>
              <a:rPr spc="-35" dirty="0"/>
              <a:t>of</a:t>
            </a:r>
            <a:r>
              <a:rPr spc="75" dirty="0"/>
              <a:t> </a:t>
            </a:r>
            <a:r>
              <a:rPr spc="50" dirty="0"/>
              <a:t>this</a:t>
            </a:r>
            <a:r>
              <a:rPr spc="70" dirty="0"/>
              <a:t> </a:t>
            </a:r>
            <a:r>
              <a:rPr dirty="0"/>
              <a:t>ion</a:t>
            </a:r>
            <a:r>
              <a:rPr spc="70" dirty="0"/>
              <a:t> </a:t>
            </a:r>
            <a:r>
              <a:rPr spc="-10" dirty="0"/>
              <a:t>would </a:t>
            </a:r>
            <a:r>
              <a:rPr dirty="0"/>
              <a:t>be</a:t>
            </a:r>
            <a:r>
              <a:rPr spc="190" dirty="0"/>
              <a:t> </a:t>
            </a:r>
            <a:r>
              <a:rPr spc="50" dirty="0"/>
              <a:t>...</a:t>
            </a:r>
          </a:p>
        </p:txBody>
      </p:sp>
      <p:sp>
        <p:nvSpPr>
          <p:cNvPr id="5" name="object 5"/>
          <p:cNvSpPr txBox="1"/>
          <p:nvPr/>
        </p:nvSpPr>
        <p:spPr>
          <a:xfrm>
            <a:off x="707758" y="2421615"/>
            <a:ext cx="6421120" cy="2164080"/>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dirty="0">
                <a:latin typeface="Garamond"/>
                <a:cs typeface="Garamond"/>
              </a:rPr>
              <a:t>higher</a:t>
            </a:r>
            <a:r>
              <a:rPr sz="2450" spc="210" dirty="0">
                <a:latin typeface="Garamond"/>
                <a:cs typeface="Garamond"/>
              </a:rPr>
              <a:t> </a:t>
            </a:r>
            <a:r>
              <a:rPr sz="2450" spc="70" dirty="0">
                <a:latin typeface="Garamond"/>
                <a:cs typeface="Garamond"/>
              </a:rPr>
              <a:t>than</a:t>
            </a:r>
            <a:r>
              <a:rPr sz="2450" spc="210" dirty="0">
                <a:latin typeface="Garamond"/>
                <a:cs typeface="Garamond"/>
              </a:rPr>
              <a:t> </a:t>
            </a:r>
            <a:r>
              <a:rPr sz="2450" dirty="0">
                <a:latin typeface="Garamond"/>
                <a:cs typeface="Garamond"/>
              </a:rPr>
              <a:t>the</a:t>
            </a:r>
            <a:r>
              <a:rPr sz="2450" spc="215" dirty="0">
                <a:latin typeface="Garamond"/>
                <a:cs typeface="Garamond"/>
              </a:rPr>
              <a:t> </a:t>
            </a:r>
            <a:r>
              <a:rPr sz="2450" dirty="0">
                <a:latin typeface="Garamond"/>
                <a:cs typeface="Garamond"/>
              </a:rPr>
              <a:t>highest</a:t>
            </a:r>
            <a:r>
              <a:rPr sz="2450" spc="210" dirty="0">
                <a:latin typeface="Garamond"/>
                <a:cs typeface="Garamond"/>
              </a:rPr>
              <a:t> </a:t>
            </a:r>
            <a:r>
              <a:rPr sz="2450" dirty="0">
                <a:latin typeface="Garamond"/>
                <a:cs typeface="Garamond"/>
              </a:rPr>
              <a:t>frequency</a:t>
            </a:r>
            <a:r>
              <a:rPr sz="2450" spc="210" dirty="0">
                <a:latin typeface="Garamond"/>
                <a:cs typeface="Garamond"/>
              </a:rPr>
              <a:t> </a:t>
            </a:r>
            <a:r>
              <a:rPr sz="2450" dirty="0">
                <a:latin typeface="Garamond"/>
                <a:cs typeface="Garamond"/>
              </a:rPr>
              <a:t>for</a:t>
            </a:r>
            <a:r>
              <a:rPr sz="2450" spc="210" dirty="0">
                <a:latin typeface="Garamond"/>
                <a:cs typeface="Garamond"/>
              </a:rPr>
              <a:t> </a:t>
            </a:r>
            <a:r>
              <a:rPr sz="2450" spc="-10" dirty="0">
                <a:latin typeface="Garamond"/>
                <a:cs typeface="Garamond"/>
              </a:rPr>
              <a:t>hydrogen.</a:t>
            </a:r>
            <a:endParaRPr sz="2450">
              <a:latin typeface="Garamond"/>
              <a:cs typeface="Garamond"/>
            </a:endParaRPr>
          </a:p>
          <a:p>
            <a:pPr marL="394335" indent="-358140">
              <a:lnSpc>
                <a:spcPct val="100000"/>
              </a:lnSpc>
              <a:spcBef>
                <a:spcPts val="1045"/>
              </a:spcBef>
              <a:buAutoNum type="alphaUcPeriod"/>
              <a:tabLst>
                <a:tab pos="394335" algn="l"/>
              </a:tabLst>
            </a:pPr>
            <a:r>
              <a:rPr sz="2450" dirty="0">
                <a:latin typeface="Garamond"/>
                <a:cs typeface="Garamond"/>
              </a:rPr>
              <a:t>equal</a:t>
            </a:r>
            <a:r>
              <a:rPr sz="2450" spc="210" dirty="0">
                <a:latin typeface="Garamond"/>
                <a:cs typeface="Garamond"/>
              </a:rPr>
              <a:t> </a:t>
            </a:r>
            <a:r>
              <a:rPr sz="2450" dirty="0">
                <a:latin typeface="Garamond"/>
                <a:cs typeface="Garamond"/>
              </a:rPr>
              <a:t>to</a:t>
            </a:r>
            <a:r>
              <a:rPr sz="2450" spc="220" dirty="0">
                <a:latin typeface="Garamond"/>
                <a:cs typeface="Garamond"/>
              </a:rPr>
              <a:t> </a:t>
            </a:r>
            <a:r>
              <a:rPr sz="2450" dirty="0">
                <a:latin typeface="Garamond"/>
                <a:cs typeface="Garamond"/>
              </a:rPr>
              <a:t>the</a:t>
            </a:r>
            <a:r>
              <a:rPr sz="2450" spc="220" dirty="0">
                <a:latin typeface="Garamond"/>
                <a:cs typeface="Garamond"/>
              </a:rPr>
              <a:t> </a:t>
            </a:r>
            <a:r>
              <a:rPr sz="2450" dirty="0">
                <a:latin typeface="Garamond"/>
                <a:cs typeface="Garamond"/>
              </a:rPr>
              <a:t>highest</a:t>
            </a:r>
            <a:r>
              <a:rPr sz="2450" spc="225" dirty="0">
                <a:latin typeface="Garamond"/>
                <a:cs typeface="Garamond"/>
              </a:rPr>
              <a:t> </a:t>
            </a:r>
            <a:r>
              <a:rPr sz="2450" dirty="0">
                <a:latin typeface="Garamond"/>
                <a:cs typeface="Garamond"/>
              </a:rPr>
              <a:t>frequency</a:t>
            </a:r>
            <a:r>
              <a:rPr sz="2450" spc="220" dirty="0">
                <a:latin typeface="Garamond"/>
                <a:cs typeface="Garamond"/>
              </a:rPr>
              <a:t> </a:t>
            </a:r>
            <a:r>
              <a:rPr sz="2450" dirty="0">
                <a:latin typeface="Garamond"/>
                <a:cs typeface="Garamond"/>
              </a:rPr>
              <a:t>for</a:t>
            </a:r>
            <a:r>
              <a:rPr sz="2450" spc="215" dirty="0">
                <a:latin typeface="Garamond"/>
                <a:cs typeface="Garamond"/>
              </a:rPr>
              <a:t> </a:t>
            </a:r>
            <a:r>
              <a:rPr sz="2450" spc="-10" dirty="0">
                <a:latin typeface="Garamond"/>
                <a:cs typeface="Garamond"/>
              </a:rPr>
              <a:t>hydrogen.</a:t>
            </a:r>
            <a:endParaRPr sz="2450">
              <a:latin typeface="Garamond"/>
              <a:cs typeface="Garamond"/>
            </a:endParaRPr>
          </a:p>
          <a:p>
            <a:pPr marL="393700" indent="-361950">
              <a:lnSpc>
                <a:spcPct val="100000"/>
              </a:lnSpc>
              <a:spcBef>
                <a:spcPts val="1045"/>
              </a:spcBef>
              <a:buAutoNum type="alphaUcPeriod"/>
              <a:tabLst>
                <a:tab pos="393700" algn="l"/>
              </a:tabLst>
            </a:pPr>
            <a:r>
              <a:rPr sz="2450" dirty="0">
                <a:latin typeface="Garamond"/>
                <a:cs typeface="Garamond"/>
              </a:rPr>
              <a:t>lower</a:t>
            </a:r>
            <a:r>
              <a:rPr sz="2450" spc="160" dirty="0">
                <a:latin typeface="Garamond"/>
                <a:cs typeface="Garamond"/>
              </a:rPr>
              <a:t> </a:t>
            </a:r>
            <a:r>
              <a:rPr sz="2450" spc="70" dirty="0">
                <a:latin typeface="Garamond"/>
                <a:cs typeface="Garamond"/>
              </a:rPr>
              <a:t>than</a:t>
            </a:r>
            <a:r>
              <a:rPr sz="2450" spc="155" dirty="0">
                <a:latin typeface="Garamond"/>
                <a:cs typeface="Garamond"/>
              </a:rPr>
              <a:t> </a:t>
            </a:r>
            <a:r>
              <a:rPr sz="2450" dirty="0">
                <a:latin typeface="Garamond"/>
                <a:cs typeface="Garamond"/>
              </a:rPr>
              <a:t>the</a:t>
            </a:r>
            <a:r>
              <a:rPr sz="2450" spc="160" dirty="0">
                <a:latin typeface="Garamond"/>
                <a:cs typeface="Garamond"/>
              </a:rPr>
              <a:t> </a:t>
            </a:r>
            <a:r>
              <a:rPr sz="2450" dirty="0">
                <a:latin typeface="Garamond"/>
                <a:cs typeface="Garamond"/>
              </a:rPr>
              <a:t>highest</a:t>
            </a:r>
            <a:r>
              <a:rPr sz="2450" spc="160" dirty="0">
                <a:latin typeface="Garamond"/>
                <a:cs typeface="Garamond"/>
              </a:rPr>
              <a:t> </a:t>
            </a:r>
            <a:r>
              <a:rPr sz="2450" dirty="0">
                <a:latin typeface="Garamond"/>
                <a:cs typeface="Garamond"/>
              </a:rPr>
              <a:t>frequency</a:t>
            </a:r>
            <a:r>
              <a:rPr sz="2450" spc="155" dirty="0">
                <a:latin typeface="Garamond"/>
                <a:cs typeface="Garamond"/>
              </a:rPr>
              <a:t> </a:t>
            </a:r>
            <a:r>
              <a:rPr sz="2450" dirty="0">
                <a:latin typeface="Garamond"/>
                <a:cs typeface="Garamond"/>
              </a:rPr>
              <a:t>for</a:t>
            </a:r>
            <a:r>
              <a:rPr sz="2450" spc="160" dirty="0">
                <a:latin typeface="Garamond"/>
                <a:cs typeface="Garamond"/>
              </a:rPr>
              <a:t> </a:t>
            </a:r>
            <a:r>
              <a:rPr sz="2450" spc="-10" dirty="0">
                <a:latin typeface="Garamond"/>
                <a:cs typeface="Garamond"/>
              </a:rPr>
              <a:t>hydrogen.</a:t>
            </a:r>
            <a:endParaRPr sz="2450">
              <a:latin typeface="Garamond"/>
              <a:cs typeface="Garamond"/>
            </a:endParaRPr>
          </a:p>
          <a:p>
            <a:pPr marL="12700">
              <a:lnSpc>
                <a:spcPct val="100000"/>
              </a:lnSpc>
              <a:spcBef>
                <a:spcPts val="1939"/>
              </a:spcBef>
              <a:tabLst>
                <a:tab pos="1621155" algn="l"/>
              </a:tabLst>
            </a:pPr>
            <a:r>
              <a:rPr sz="2450" b="1" spc="45" dirty="0">
                <a:latin typeface="Book Antiqua"/>
                <a:cs typeface="Book Antiqua"/>
              </a:rPr>
              <a:t>Solution:</a:t>
            </a:r>
            <a:r>
              <a:rPr sz="2450" b="1" dirty="0">
                <a:latin typeface="Book Antiqua"/>
                <a:cs typeface="Book Antiqua"/>
              </a:rPr>
              <a:t>	</a:t>
            </a:r>
            <a:r>
              <a:rPr sz="2450" spc="-50" dirty="0">
                <a:latin typeface="Garamond"/>
                <a:cs typeface="Garamond"/>
              </a:rPr>
              <a:t>A</a:t>
            </a:r>
            <a:endParaRPr sz="2450">
              <a:latin typeface="Garamond"/>
              <a:cs typeface="Garamon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650105" algn="l"/>
              </a:tabLst>
            </a:pPr>
            <a:r>
              <a:rPr sz="1200" spc="-10" dirty="0">
                <a:latin typeface="Times New Roman"/>
                <a:cs typeface="Times New Roman"/>
              </a:rPr>
              <a:t>ConcepTest</a:t>
            </a:r>
            <a:r>
              <a:rPr sz="1200" dirty="0">
                <a:latin typeface="Times New Roman"/>
                <a:cs typeface="Times New Roman"/>
              </a:rPr>
              <a:t>	4.1.</a:t>
            </a:r>
            <a:r>
              <a:rPr sz="1200" spc="210" dirty="0">
                <a:latin typeface="Times New Roman"/>
                <a:cs typeface="Times New Roman"/>
              </a:rPr>
              <a:t>  </a:t>
            </a:r>
            <a:r>
              <a:rPr sz="1200" dirty="0">
                <a:latin typeface="Times New Roman"/>
                <a:cs typeface="Times New Roman"/>
              </a:rPr>
              <a:t>ATOMIC</a:t>
            </a:r>
            <a:r>
              <a:rPr sz="1200" spc="140" dirty="0">
                <a:latin typeface="Times New Roman"/>
                <a:cs typeface="Times New Roman"/>
              </a:rPr>
              <a:t> </a:t>
            </a:r>
            <a:r>
              <a:rPr sz="1200" spc="50" dirty="0">
                <a:latin typeface="Times New Roman"/>
                <a:cs typeface="Times New Roman"/>
              </a:rPr>
              <a:t>SPECTRA</a:t>
            </a:r>
            <a:r>
              <a:rPr sz="1200" spc="135" dirty="0">
                <a:latin typeface="Times New Roman"/>
                <a:cs typeface="Times New Roman"/>
              </a:rPr>
              <a:t> </a:t>
            </a:r>
            <a:r>
              <a:rPr sz="1200" dirty="0">
                <a:latin typeface="Times New Roman"/>
                <a:cs typeface="Times New Roman"/>
              </a:rPr>
              <a:t>AND</a:t>
            </a:r>
            <a:r>
              <a:rPr sz="1200" spc="135" dirty="0">
                <a:latin typeface="Times New Roman"/>
                <a:cs typeface="Times New Roman"/>
              </a:rPr>
              <a:t> </a:t>
            </a:r>
            <a:r>
              <a:rPr sz="1200" spc="50" dirty="0">
                <a:latin typeface="Times New Roman"/>
                <a:cs typeface="Times New Roman"/>
              </a:rPr>
              <a:t>THE</a:t>
            </a:r>
            <a:r>
              <a:rPr sz="1200" spc="140" dirty="0">
                <a:latin typeface="Times New Roman"/>
                <a:cs typeface="Times New Roman"/>
              </a:rPr>
              <a:t> </a:t>
            </a:r>
            <a:r>
              <a:rPr sz="1200" dirty="0">
                <a:latin typeface="Times New Roman"/>
                <a:cs typeface="Times New Roman"/>
              </a:rPr>
              <a:t>BOHR</a:t>
            </a:r>
            <a:r>
              <a:rPr sz="1200" spc="140" dirty="0">
                <a:latin typeface="Times New Roman"/>
                <a:cs typeface="Times New Roman"/>
              </a:rPr>
              <a:t> </a:t>
            </a:r>
            <a:r>
              <a:rPr sz="1200" spc="-10" dirty="0">
                <a:latin typeface="Times New Roman"/>
                <a:cs typeface="Times New Roman"/>
              </a:rPr>
              <a:t>MODEL</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Which</a:t>
            </a:r>
            <a:r>
              <a:rPr spc="110" dirty="0"/>
              <a:t> </a:t>
            </a:r>
            <a:r>
              <a:rPr dirty="0"/>
              <a:t>of</a:t>
            </a:r>
            <a:r>
              <a:rPr spc="114" dirty="0"/>
              <a:t> </a:t>
            </a:r>
            <a:r>
              <a:rPr dirty="0"/>
              <a:t>the</a:t>
            </a:r>
            <a:r>
              <a:rPr spc="120" dirty="0"/>
              <a:t> </a:t>
            </a:r>
            <a:r>
              <a:rPr dirty="0"/>
              <a:t>following</a:t>
            </a:r>
            <a:r>
              <a:rPr spc="120" dirty="0"/>
              <a:t> </a:t>
            </a:r>
            <a:r>
              <a:rPr spc="55" dirty="0"/>
              <a:t>are</a:t>
            </a:r>
            <a:r>
              <a:rPr spc="120" dirty="0"/>
              <a:t> </a:t>
            </a:r>
            <a:r>
              <a:rPr spc="65" dirty="0"/>
              <a:t>true</a:t>
            </a:r>
            <a:r>
              <a:rPr spc="114" dirty="0"/>
              <a:t> </a:t>
            </a:r>
            <a:r>
              <a:rPr dirty="0"/>
              <a:t>of</a:t>
            </a:r>
            <a:r>
              <a:rPr spc="120" dirty="0"/>
              <a:t> </a:t>
            </a:r>
            <a:r>
              <a:rPr dirty="0"/>
              <a:t>the</a:t>
            </a:r>
            <a:r>
              <a:rPr spc="120" dirty="0"/>
              <a:t> </a:t>
            </a:r>
            <a:r>
              <a:rPr spc="50" dirty="0"/>
              <a:t>spectral</a:t>
            </a:r>
            <a:r>
              <a:rPr spc="114" dirty="0"/>
              <a:t> </a:t>
            </a:r>
            <a:r>
              <a:rPr dirty="0"/>
              <a:t>lines</a:t>
            </a:r>
            <a:r>
              <a:rPr spc="120" dirty="0"/>
              <a:t> </a:t>
            </a:r>
            <a:r>
              <a:rPr dirty="0"/>
              <a:t>of</a:t>
            </a:r>
            <a:r>
              <a:rPr spc="120" dirty="0"/>
              <a:t> </a:t>
            </a:r>
            <a:r>
              <a:rPr spc="-10" dirty="0"/>
              <a:t>hydrogen? </a:t>
            </a:r>
            <a:r>
              <a:rPr dirty="0"/>
              <a:t>(Choose</a:t>
            </a:r>
            <a:r>
              <a:rPr spc="160" dirty="0"/>
              <a:t> </a:t>
            </a:r>
            <a:r>
              <a:rPr spc="75" dirty="0"/>
              <a:t>all</a:t>
            </a:r>
            <a:r>
              <a:rPr spc="160" dirty="0"/>
              <a:t> </a:t>
            </a:r>
            <a:r>
              <a:rPr spc="114" dirty="0"/>
              <a:t>that</a:t>
            </a:r>
            <a:r>
              <a:rPr spc="160" dirty="0"/>
              <a:t> </a:t>
            </a:r>
            <a:r>
              <a:rPr spc="50" dirty="0"/>
              <a:t>apply.)</a:t>
            </a:r>
          </a:p>
        </p:txBody>
      </p:sp>
      <p:sp>
        <p:nvSpPr>
          <p:cNvPr id="5" name="object 5"/>
          <p:cNvSpPr txBox="1"/>
          <p:nvPr/>
        </p:nvSpPr>
        <p:spPr>
          <a:xfrm>
            <a:off x="715137" y="2042037"/>
            <a:ext cx="8258809" cy="2429510"/>
          </a:xfrm>
          <a:prstGeom prst="rect">
            <a:avLst/>
          </a:prstGeom>
        </p:spPr>
        <p:txBody>
          <a:bodyPr vert="horz" wrap="square" lIns="0" tIns="144780" rIns="0" bIns="0" rtlCol="0">
            <a:spAutoFit/>
          </a:bodyPr>
          <a:lstStyle/>
          <a:p>
            <a:pPr marL="386715" indent="-370205">
              <a:lnSpc>
                <a:spcPct val="100000"/>
              </a:lnSpc>
              <a:spcBef>
                <a:spcPts val="1140"/>
              </a:spcBef>
              <a:buAutoNum type="alphaUcPeriod"/>
              <a:tabLst>
                <a:tab pos="386715" algn="l"/>
              </a:tabLst>
            </a:pPr>
            <a:r>
              <a:rPr sz="2450" dirty="0">
                <a:latin typeface="Garamond"/>
                <a:cs typeface="Garamond"/>
              </a:rPr>
              <a:t>There</a:t>
            </a:r>
            <a:r>
              <a:rPr sz="2450" spc="240" dirty="0">
                <a:latin typeface="Garamond"/>
                <a:cs typeface="Garamond"/>
              </a:rPr>
              <a:t> </a:t>
            </a:r>
            <a:r>
              <a:rPr sz="2450" spc="55" dirty="0">
                <a:latin typeface="Garamond"/>
                <a:cs typeface="Garamond"/>
              </a:rPr>
              <a:t>are</a:t>
            </a:r>
            <a:r>
              <a:rPr sz="2450" spc="245" dirty="0">
                <a:latin typeface="Garamond"/>
                <a:cs typeface="Garamond"/>
              </a:rPr>
              <a:t> </a:t>
            </a:r>
            <a:r>
              <a:rPr sz="2450" dirty="0">
                <a:latin typeface="Garamond"/>
                <a:cs typeface="Garamond"/>
              </a:rPr>
              <a:t>infinitely</a:t>
            </a:r>
            <a:r>
              <a:rPr sz="2450" spc="240" dirty="0">
                <a:latin typeface="Garamond"/>
                <a:cs typeface="Garamond"/>
              </a:rPr>
              <a:t> </a:t>
            </a:r>
            <a:r>
              <a:rPr sz="2450" spc="65" dirty="0">
                <a:latin typeface="Garamond"/>
                <a:cs typeface="Garamond"/>
              </a:rPr>
              <a:t>many</a:t>
            </a:r>
            <a:r>
              <a:rPr sz="2450" spc="240" dirty="0">
                <a:latin typeface="Garamond"/>
                <a:cs typeface="Garamond"/>
              </a:rPr>
              <a:t> </a:t>
            </a:r>
            <a:r>
              <a:rPr sz="2450" dirty="0">
                <a:latin typeface="Garamond"/>
                <a:cs typeface="Garamond"/>
              </a:rPr>
              <a:t>emission</a:t>
            </a:r>
            <a:r>
              <a:rPr sz="2450" spc="240" dirty="0">
                <a:latin typeface="Garamond"/>
                <a:cs typeface="Garamond"/>
              </a:rPr>
              <a:t> </a:t>
            </a:r>
            <a:r>
              <a:rPr sz="2450" spc="-10" dirty="0">
                <a:latin typeface="Garamond"/>
                <a:cs typeface="Garamond"/>
              </a:rPr>
              <a:t>lines.</a:t>
            </a:r>
            <a:endParaRPr sz="2450">
              <a:latin typeface="Garamond"/>
              <a:cs typeface="Garamond"/>
            </a:endParaRPr>
          </a:p>
          <a:p>
            <a:pPr marL="386715" indent="-358140">
              <a:lnSpc>
                <a:spcPct val="100000"/>
              </a:lnSpc>
              <a:spcBef>
                <a:spcPts val="1045"/>
              </a:spcBef>
              <a:buAutoNum type="alphaUcPeriod"/>
              <a:tabLst>
                <a:tab pos="386715" algn="l"/>
              </a:tabLst>
            </a:pPr>
            <a:r>
              <a:rPr sz="2450" dirty="0">
                <a:latin typeface="Garamond"/>
                <a:cs typeface="Garamond"/>
              </a:rPr>
              <a:t>There</a:t>
            </a:r>
            <a:r>
              <a:rPr sz="2450" spc="215" dirty="0">
                <a:latin typeface="Garamond"/>
                <a:cs typeface="Garamond"/>
              </a:rPr>
              <a:t> </a:t>
            </a:r>
            <a:r>
              <a:rPr sz="2450" dirty="0">
                <a:latin typeface="Garamond"/>
                <a:cs typeface="Garamond"/>
              </a:rPr>
              <a:t>is</a:t>
            </a:r>
            <a:r>
              <a:rPr sz="2450" spc="210" dirty="0">
                <a:latin typeface="Garamond"/>
                <a:cs typeface="Garamond"/>
              </a:rPr>
              <a:t> </a:t>
            </a:r>
            <a:r>
              <a:rPr sz="2450" spc="130" dirty="0">
                <a:latin typeface="Garamond"/>
                <a:cs typeface="Garamond"/>
              </a:rPr>
              <a:t>a</a:t>
            </a:r>
            <a:r>
              <a:rPr sz="2450" spc="215" dirty="0">
                <a:latin typeface="Garamond"/>
                <a:cs typeface="Garamond"/>
              </a:rPr>
              <a:t> </a:t>
            </a:r>
            <a:r>
              <a:rPr sz="2450" dirty="0">
                <a:latin typeface="Garamond"/>
                <a:cs typeface="Garamond"/>
              </a:rPr>
              <a:t>highest</a:t>
            </a:r>
            <a:r>
              <a:rPr sz="2450" spc="210" dirty="0">
                <a:latin typeface="Garamond"/>
                <a:cs typeface="Garamond"/>
              </a:rPr>
              <a:t> </a:t>
            </a:r>
            <a:r>
              <a:rPr sz="2450" dirty="0">
                <a:latin typeface="Garamond"/>
                <a:cs typeface="Garamond"/>
              </a:rPr>
              <a:t>frequency</a:t>
            </a:r>
            <a:r>
              <a:rPr sz="2450" spc="215" dirty="0">
                <a:latin typeface="Garamond"/>
                <a:cs typeface="Garamond"/>
              </a:rPr>
              <a:t> </a:t>
            </a:r>
            <a:r>
              <a:rPr sz="2450" spc="145" dirty="0">
                <a:latin typeface="Garamond"/>
                <a:cs typeface="Garamond"/>
              </a:rPr>
              <a:t>at</a:t>
            </a:r>
            <a:r>
              <a:rPr sz="2450" spc="215" dirty="0">
                <a:latin typeface="Garamond"/>
                <a:cs typeface="Garamond"/>
              </a:rPr>
              <a:t> </a:t>
            </a:r>
            <a:r>
              <a:rPr sz="2450" dirty="0">
                <a:latin typeface="Garamond"/>
                <a:cs typeface="Garamond"/>
              </a:rPr>
              <a:t>which</a:t>
            </a:r>
            <a:r>
              <a:rPr sz="2450" spc="210" dirty="0">
                <a:latin typeface="Garamond"/>
                <a:cs typeface="Garamond"/>
              </a:rPr>
              <a:t> </a:t>
            </a:r>
            <a:r>
              <a:rPr sz="2450" dirty="0">
                <a:latin typeface="Garamond"/>
                <a:cs typeface="Garamond"/>
              </a:rPr>
              <a:t>hydrogen</a:t>
            </a:r>
            <a:r>
              <a:rPr sz="2450" spc="215" dirty="0">
                <a:latin typeface="Garamond"/>
                <a:cs typeface="Garamond"/>
              </a:rPr>
              <a:t> </a:t>
            </a:r>
            <a:r>
              <a:rPr sz="2450" dirty="0">
                <a:latin typeface="Garamond"/>
                <a:cs typeface="Garamond"/>
              </a:rPr>
              <a:t>can</a:t>
            </a:r>
            <a:r>
              <a:rPr sz="2450" spc="210" dirty="0">
                <a:latin typeface="Garamond"/>
                <a:cs typeface="Garamond"/>
              </a:rPr>
              <a:t> </a:t>
            </a:r>
            <a:r>
              <a:rPr sz="2450" spc="45" dirty="0">
                <a:latin typeface="Garamond"/>
                <a:cs typeface="Garamond"/>
              </a:rPr>
              <a:t>emit.</a:t>
            </a:r>
            <a:endParaRPr sz="2450">
              <a:latin typeface="Garamond"/>
              <a:cs typeface="Garamond"/>
            </a:endParaRPr>
          </a:p>
          <a:p>
            <a:pPr marL="386715" indent="-361950">
              <a:lnSpc>
                <a:spcPct val="100000"/>
              </a:lnSpc>
              <a:spcBef>
                <a:spcPts val="1045"/>
              </a:spcBef>
              <a:buAutoNum type="alphaUcPeriod"/>
              <a:tabLst>
                <a:tab pos="386715" algn="l"/>
              </a:tabLst>
            </a:pPr>
            <a:r>
              <a:rPr sz="2450" dirty="0">
                <a:latin typeface="Garamond"/>
                <a:cs typeface="Garamond"/>
              </a:rPr>
              <a:t>There</a:t>
            </a:r>
            <a:r>
              <a:rPr sz="2450" spc="185" dirty="0">
                <a:latin typeface="Garamond"/>
                <a:cs typeface="Garamond"/>
              </a:rPr>
              <a:t> </a:t>
            </a:r>
            <a:r>
              <a:rPr sz="2450" dirty="0">
                <a:latin typeface="Garamond"/>
                <a:cs typeface="Garamond"/>
              </a:rPr>
              <a:t>is</a:t>
            </a:r>
            <a:r>
              <a:rPr sz="2450" spc="180" dirty="0">
                <a:latin typeface="Garamond"/>
                <a:cs typeface="Garamond"/>
              </a:rPr>
              <a:t> </a:t>
            </a:r>
            <a:r>
              <a:rPr sz="2450" spc="130" dirty="0">
                <a:latin typeface="Garamond"/>
                <a:cs typeface="Garamond"/>
              </a:rPr>
              <a:t>a</a:t>
            </a:r>
            <a:r>
              <a:rPr sz="2450" spc="185" dirty="0">
                <a:latin typeface="Garamond"/>
                <a:cs typeface="Garamond"/>
              </a:rPr>
              <a:t> </a:t>
            </a:r>
            <a:r>
              <a:rPr sz="2450" dirty="0">
                <a:latin typeface="Garamond"/>
                <a:cs typeface="Garamond"/>
              </a:rPr>
              <a:t>lowest</a:t>
            </a:r>
            <a:r>
              <a:rPr sz="2450" spc="185" dirty="0">
                <a:latin typeface="Garamond"/>
                <a:cs typeface="Garamond"/>
              </a:rPr>
              <a:t> </a:t>
            </a:r>
            <a:r>
              <a:rPr sz="2450" dirty="0">
                <a:latin typeface="Garamond"/>
                <a:cs typeface="Garamond"/>
              </a:rPr>
              <a:t>frequency</a:t>
            </a:r>
            <a:r>
              <a:rPr sz="2450" spc="180" dirty="0">
                <a:latin typeface="Garamond"/>
                <a:cs typeface="Garamond"/>
              </a:rPr>
              <a:t> </a:t>
            </a:r>
            <a:r>
              <a:rPr sz="2450" spc="145" dirty="0">
                <a:latin typeface="Garamond"/>
                <a:cs typeface="Garamond"/>
              </a:rPr>
              <a:t>at</a:t>
            </a:r>
            <a:r>
              <a:rPr sz="2450" spc="185" dirty="0">
                <a:latin typeface="Garamond"/>
                <a:cs typeface="Garamond"/>
              </a:rPr>
              <a:t> </a:t>
            </a:r>
            <a:r>
              <a:rPr sz="2450" dirty="0">
                <a:latin typeface="Garamond"/>
                <a:cs typeface="Garamond"/>
              </a:rPr>
              <a:t>which</a:t>
            </a:r>
            <a:r>
              <a:rPr sz="2450" spc="185" dirty="0">
                <a:latin typeface="Garamond"/>
                <a:cs typeface="Garamond"/>
              </a:rPr>
              <a:t> </a:t>
            </a:r>
            <a:r>
              <a:rPr sz="2450" dirty="0">
                <a:latin typeface="Garamond"/>
                <a:cs typeface="Garamond"/>
              </a:rPr>
              <a:t>hydrogen</a:t>
            </a:r>
            <a:r>
              <a:rPr sz="2450" spc="180" dirty="0">
                <a:latin typeface="Garamond"/>
                <a:cs typeface="Garamond"/>
              </a:rPr>
              <a:t> </a:t>
            </a:r>
            <a:r>
              <a:rPr sz="2450" dirty="0">
                <a:latin typeface="Garamond"/>
                <a:cs typeface="Garamond"/>
              </a:rPr>
              <a:t>can</a:t>
            </a:r>
            <a:r>
              <a:rPr sz="2450" spc="185" dirty="0">
                <a:latin typeface="Garamond"/>
                <a:cs typeface="Garamond"/>
              </a:rPr>
              <a:t> </a:t>
            </a:r>
            <a:r>
              <a:rPr sz="2450" spc="45" dirty="0">
                <a:latin typeface="Garamond"/>
                <a:cs typeface="Garamond"/>
              </a:rPr>
              <a:t>emit.</a:t>
            </a:r>
            <a:endParaRPr sz="2450">
              <a:latin typeface="Garamond"/>
              <a:cs typeface="Garamond"/>
            </a:endParaRPr>
          </a:p>
          <a:p>
            <a:pPr marL="386080" marR="5080" indent="-374015">
              <a:lnSpc>
                <a:spcPct val="101699"/>
              </a:lnSpc>
              <a:spcBef>
                <a:spcPts val="995"/>
              </a:spcBef>
              <a:buAutoNum type="alphaUcPeriod"/>
              <a:tabLst>
                <a:tab pos="387985" algn="l"/>
              </a:tabLst>
            </a:pPr>
            <a:r>
              <a:rPr sz="2450" dirty="0">
                <a:latin typeface="Garamond"/>
                <a:cs typeface="Garamond"/>
              </a:rPr>
              <a:t>All</a:t>
            </a:r>
            <a:r>
              <a:rPr sz="2450" spc="90" dirty="0">
                <a:latin typeface="Garamond"/>
                <a:cs typeface="Garamond"/>
              </a:rPr>
              <a:t> </a:t>
            </a:r>
            <a:r>
              <a:rPr sz="2450" dirty="0">
                <a:latin typeface="Garamond"/>
                <a:cs typeface="Garamond"/>
              </a:rPr>
              <a:t>of</a:t>
            </a:r>
            <a:r>
              <a:rPr sz="2450" spc="85" dirty="0">
                <a:latin typeface="Garamond"/>
                <a:cs typeface="Garamond"/>
              </a:rPr>
              <a:t> </a:t>
            </a:r>
            <a:r>
              <a:rPr sz="2450" spc="50" dirty="0">
                <a:latin typeface="Garamond"/>
                <a:cs typeface="Garamond"/>
              </a:rPr>
              <a:t>the</a:t>
            </a:r>
            <a:r>
              <a:rPr sz="2450" spc="95" dirty="0">
                <a:latin typeface="Garamond"/>
                <a:cs typeface="Garamond"/>
              </a:rPr>
              <a:t> </a:t>
            </a:r>
            <a:r>
              <a:rPr sz="2450" dirty="0">
                <a:latin typeface="Garamond"/>
                <a:cs typeface="Garamond"/>
              </a:rPr>
              <a:t>frequencies</a:t>
            </a:r>
            <a:r>
              <a:rPr sz="2450" spc="90" dirty="0">
                <a:latin typeface="Garamond"/>
                <a:cs typeface="Garamond"/>
              </a:rPr>
              <a:t> </a:t>
            </a:r>
            <a:r>
              <a:rPr sz="2450" dirty="0">
                <a:latin typeface="Garamond"/>
                <a:cs typeface="Garamond"/>
              </a:rPr>
              <a:t>of</a:t>
            </a:r>
            <a:r>
              <a:rPr sz="2450" spc="85" dirty="0">
                <a:latin typeface="Garamond"/>
                <a:cs typeface="Garamond"/>
              </a:rPr>
              <a:t> </a:t>
            </a:r>
            <a:r>
              <a:rPr sz="2450" dirty="0">
                <a:latin typeface="Garamond"/>
                <a:cs typeface="Garamond"/>
              </a:rPr>
              <a:t>absorption</a:t>
            </a:r>
            <a:r>
              <a:rPr sz="2450" spc="90" dirty="0">
                <a:latin typeface="Garamond"/>
                <a:cs typeface="Garamond"/>
              </a:rPr>
              <a:t> </a:t>
            </a:r>
            <a:r>
              <a:rPr sz="2450" dirty="0">
                <a:latin typeface="Garamond"/>
                <a:cs typeface="Garamond"/>
              </a:rPr>
              <a:t>lines</a:t>
            </a:r>
            <a:r>
              <a:rPr sz="2450" spc="90" dirty="0">
                <a:latin typeface="Garamond"/>
                <a:cs typeface="Garamond"/>
              </a:rPr>
              <a:t> </a:t>
            </a:r>
            <a:r>
              <a:rPr sz="2450" spc="55" dirty="0">
                <a:latin typeface="Garamond"/>
                <a:cs typeface="Garamond"/>
              </a:rPr>
              <a:t>are</a:t>
            </a:r>
            <a:r>
              <a:rPr sz="2450" spc="90" dirty="0">
                <a:latin typeface="Garamond"/>
                <a:cs typeface="Garamond"/>
              </a:rPr>
              <a:t> </a:t>
            </a:r>
            <a:r>
              <a:rPr sz="2450" dirty="0">
                <a:latin typeface="Garamond"/>
                <a:cs typeface="Garamond"/>
              </a:rPr>
              <a:t>also</a:t>
            </a:r>
            <a:r>
              <a:rPr sz="2450" spc="90" dirty="0">
                <a:latin typeface="Garamond"/>
                <a:cs typeface="Garamond"/>
              </a:rPr>
              <a:t> </a:t>
            </a:r>
            <a:r>
              <a:rPr sz="2450" dirty="0">
                <a:latin typeface="Garamond"/>
                <a:cs typeface="Garamond"/>
              </a:rPr>
              <a:t>frequencies</a:t>
            </a:r>
            <a:r>
              <a:rPr sz="2450" spc="85" dirty="0">
                <a:latin typeface="Garamond"/>
                <a:cs typeface="Garamond"/>
              </a:rPr>
              <a:t> </a:t>
            </a:r>
            <a:r>
              <a:rPr sz="2450" spc="-25" dirty="0">
                <a:latin typeface="Garamond"/>
                <a:cs typeface="Garamond"/>
              </a:rPr>
              <a:t>of 	</a:t>
            </a:r>
            <a:r>
              <a:rPr sz="2450" dirty="0">
                <a:latin typeface="Garamond"/>
                <a:cs typeface="Garamond"/>
              </a:rPr>
              <a:t>emission</a:t>
            </a:r>
            <a:r>
              <a:rPr sz="2450" spc="125" dirty="0">
                <a:latin typeface="Garamond"/>
                <a:cs typeface="Garamond"/>
              </a:rPr>
              <a:t> </a:t>
            </a:r>
            <a:r>
              <a:rPr sz="2450" spc="-10" dirty="0">
                <a:latin typeface="Garamond"/>
                <a:cs typeface="Garamond"/>
              </a:rPr>
              <a:t>lines.</a:t>
            </a:r>
            <a:endParaRPr sz="2450">
              <a:latin typeface="Garamond"/>
              <a:cs typeface="Garamond"/>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650105" algn="l"/>
              </a:tabLst>
            </a:pPr>
            <a:r>
              <a:rPr sz="1200" spc="-10" dirty="0">
                <a:latin typeface="Times New Roman"/>
                <a:cs typeface="Times New Roman"/>
              </a:rPr>
              <a:t>ConcepTest</a:t>
            </a:r>
            <a:r>
              <a:rPr sz="1200" dirty="0">
                <a:latin typeface="Times New Roman"/>
                <a:cs typeface="Times New Roman"/>
              </a:rPr>
              <a:t>	4.1.</a:t>
            </a:r>
            <a:r>
              <a:rPr sz="1200" spc="210" dirty="0">
                <a:latin typeface="Times New Roman"/>
                <a:cs typeface="Times New Roman"/>
              </a:rPr>
              <a:t>  </a:t>
            </a:r>
            <a:r>
              <a:rPr sz="1200" dirty="0">
                <a:latin typeface="Times New Roman"/>
                <a:cs typeface="Times New Roman"/>
              </a:rPr>
              <a:t>ATOMIC</a:t>
            </a:r>
            <a:r>
              <a:rPr sz="1200" spc="140" dirty="0">
                <a:latin typeface="Times New Roman"/>
                <a:cs typeface="Times New Roman"/>
              </a:rPr>
              <a:t> </a:t>
            </a:r>
            <a:r>
              <a:rPr sz="1200" spc="50" dirty="0">
                <a:latin typeface="Times New Roman"/>
                <a:cs typeface="Times New Roman"/>
              </a:rPr>
              <a:t>SPECTRA</a:t>
            </a:r>
            <a:r>
              <a:rPr sz="1200" spc="135" dirty="0">
                <a:latin typeface="Times New Roman"/>
                <a:cs typeface="Times New Roman"/>
              </a:rPr>
              <a:t> </a:t>
            </a:r>
            <a:r>
              <a:rPr sz="1200" dirty="0">
                <a:latin typeface="Times New Roman"/>
                <a:cs typeface="Times New Roman"/>
              </a:rPr>
              <a:t>AND</a:t>
            </a:r>
            <a:r>
              <a:rPr sz="1200" spc="135" dirty="0">
                <a:latin typeface="Times New Roman"/>
                <a:cs typeface="Times New Roman"/>
              </a:rPr>
              <a:t> </a:t>
            </a:r>
            <a:r>
              <a:rPr sz="1200" spc="50" dirty="0">
                <a:latin typeface="Times New Roman"/>
                <a:cs typeface="Times New Roman"/>
              </a:rPr>
              <a:t>THE</a:t>
            </a:r>
            <a:r>
              <a:rPr sz="1200" spc="140" dirty="0">
                <a:latin typeface="Times New Roman"/>
                <a:cs typeface="Times New Roman"/>
              </a:rPr>
              <a:t> </a:t>
            </a:r>
            <a:r>
              <a:rPr sz="1200" dirty="0">
                <a:latin typeface="Times New Roman"/>
                <a:cs typeface="Times New Roman"/>
              </a:rPr>
              <a:t>BOHR</a:t>
            </a:r>
            <a:r>
              <a:rPr sz="1200" spc="140" dirty="0">
                <a:latin typeface="Times New Roman"/>
                <a:cs typeface="Times New Roman"/>
              </a:rPr>
              <a:t> </a:t>
            </a:r>
            <a:r>
              <a:rPr sz="1200" spc="-10" dirty="0">
                <a:latin typeface="Times New Roman"/>
                <a:cs typeface="Times New Roman"/>
              </a:rPr>
              <a:t>MODEL</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Which</a:t>
            </a:r>
            <a:r>
              <a:rPr spc="110" dirty="0"/>
              <a:t> </a:t>
            </a:r>
            <a:r>
              <a:rPr dirty="0"/>
              <a:t>of</a:t>
            </a:r>
            <a:r>
              <a:rPr spc="114" dirty="0"/>
              <a:t> </a:t>
            </a:r>
            <a:r>
              <a:rPr dirty="0"/>
              <a:t>the</a:t>
            </a:r>
            <a:r>
              <a:rPr spc="120" dirty="0"/>
              <a:t> </a:t>
            </a:r>
            <a:r>
              <a:rPr dirty="0"/>
              <a:t>following</a:t>
            </a:r>
            <a:r>
              <a:rPr spc="120" dirty="0"/>
              <a:t> </a:t>
            </a:r>
            <a:r>
              <a:rPr spc="55" dirty="0"/>
              <a:t>are</a:t>
            </a:r>
            <a:r>
              <a:rPr spc="120" dirty="0"/>
              <a:t> </a:t>
            </a:r>
            <a:r>
              <a:rPr spc="65" dirty="0"/>
              <a:t>true</a:t>
            </a:r>
            <a:r>
              <a:rPr spc="114" dirty="0"/>
              <a:t> </a:t>
            </a:r>
            <a:r>
              <a:rPr dirty="0"/>
              <a:t>of</a:t>
            </a:r>
            <a:r>
              <a:rPr spc="120" dirty="0"/>
              <a:t> </a:t>
            </a:r>
            <a:r>
              <a:rPr dirty="0"/>
              <a:t>the</a:t>
            </a:r>
            <a:r>
              <a:rPr spc="120" dirty="0"/>
              <a:t> </a:t>
            </a:r>
            <a:r>
              <a:rPr spc="50" dirty="0"/>
              <a:t>spectral</a:t>
            </a:r>
            <a:r>
              <a:rPr spc="114" dirty="0"/>
              <a:t> </a:t>
            </a:r>
            <a:r>
              <a:rPr dirty="0"/>
              <a:t>lines</a:t>
            </a:r>
            <a:r>
              <a:rPr spc="120" dirty="0"/>
              <a:t> </a:t>
            </a:r>
            <a:r>
              <a:rPr dirty="0"/>
              <a:t>of</a:t>
            </a:r>
            <a:r>
              <a:rPr spc="120" dirty="0"/>
              <a:t> </a:t>
            </a:r>
            <a:r>
              <a:rPr spc="-10" dirty="0"/>
              <a:t>hydrogen? </a:t>
            </a:r>
            <a:r>
              <a:rPr dirty="0"/>
              <a:t>(Choose</a:t>
            </a:r>
            <a:r>
              <a:rPr spc="160" dirty="0"/>
              <a:t> </a:t>
            </a:r>
            <a:r>
              <a:rPr spc="75" dirty="0"/>
              <a:t>all</a:t>
            </a:r>
            <a:r>
              <a:rPr spc="160" dirty="0"/>
              <a:t> </a:t>
            </a:r>
            <a:r>
              <a:rPr spc="114" dirty="0"/>
              <a:t>that</a:t>
            </a:r>
            <a:r>
              <a:rPr spc="160" dirty="0"/>
              <a:t> </a:t>
            </a:r>
            <a:r>
              <a:rPr spc="50" dirty="0"/>
              <a:t>apply.)</a:t>
            </a:r>
          </a:p>
        </p:txBody>
      </p:sp>
      <p:sp>
        <p:nvSpPr>
          <p:cNvPr id="5" name="object 5"/>
          <p:cNvSpPr txBox="1">
            <a:spLocks noGrp="1"/>
          </p:cNvSpPr>
          <p:nvPr>
            <p:ph type="body" idx="1"/>
          </p:nvPr>
        </p:nvSpPr>
        <p:spPr>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dirty="0"/>
              <a:t>There</a:t>
            </a:r>
            <a:r>
              <a:rPr spc="240" dirty="0"/>
              <a:t> </a:t>
            </a:r>
            <a:r>
              <a:rPr spc="55" dirty="0"/>
              <a:t>are</a:t>
            </a:r>
            <a:r>
              <a:rPr spc="245" dirty="0"/>
              <a:t> </a:t>
            </a:r>
            <a:r>
              <a:rPr dirty="0"/>
              <a:t>infinitely</a:t>
            </a:r>
            <a:r>
              <a:rPr spc="240" dirty="0"/>
              <a:t> </a:t>
            </a:r>
            <a:r>
              <a:rPr spc="65" dirty="0"/>
              <a:t>many</a:t>
            </a:r>
            <a:r>
              <a:rPr spc="240" dirty="0"/>
              <a:t> </a:t>
            </a:r>
            <a:r>
              <a:rPr dirty="0"/>
              <a:t>emission</a:t>
            </a:r>
            <a:r>
              <a:rPr spc="240" dirty="0"/>
              <a:t> </a:t>
            </a:r>
            <a:r>
              <a:rPr spc="-10" dirty="0"/>
              <a:t>lines.</a:t>
            </a:r>
          </a:p>
          <a:p>
            <a:pPr marL="394335" indent="-358140">
              <a:lnSpc>
                <a:spcPct val="100000"/>
              </a:lnSpc>
              <a:spcBef>
                <a:spcPts val="1045"/>
              </a:spcBef>
              <a:buAutoNum type="alphaUcPeriod"/>
              <a:tabLst>
                <a:tab pos="394335" algn="l"/>
              </a:tabLst>
            </a:pPr>
            <a:r>
              <a:rPr dirty="0"/>
              <a:t>There</a:t>
            </a:r>
            <a:r>
              <a:rPr spc="215" dirty="0"/>
              <a:t> </a:t>
            </a:r>
            <a:r>
              <a:rPr dirty="0"/>
              <a:t>is</a:t>
            </a:r>
            <a:r>
              <a:rPr spc="210" dirty="0"/>
              <a:t> </a:t>
            </a:r>
            <a:r>
              <a:rPr spc="130" dirty="0"/>
              <a:t>a</a:t>
            </a:r>
            <a:r>
              <a:rPr spc="215" dirty="0"/>
              <a:t> </a:t>
            </a:r>
            <a:r>
              <a:rPr dirty="0"/>
              <a:t>highest</a:t>
            </a:r>
            <a:r>
              <a:rPr spc="210" dirty="0"/>
              <a:t> </a:t>
            </a:r>
            <a:r>
              <a:rPr dirty="0"/>
              <a:t>frequency</a:t>
            </a:r>
            <a:r>
              <a:rPr spc="215" dirty="0"/>
              <a:t> </a:t>
            </a:r>
            <a:r>
              <a:rPr spc="145" dirty="0"/>
              <a:t>at</a:t>
            </a:r>
            <a:r>
              <a:rPr spc="215" dirty="0"/>
              <a:t> </a:t>
            </a:r>
            <a:r>
              <a:rPr dirty="0"/>
              <a:t>which</a:t>
            </a:r>
            <a:r>
              <a:rPr spc="210" dirty="0"/>
              <a:t> </a:t>
            </a:r>
            <a:r>
              <a:rPr dirty="0"/>
              <a:t>hydrogen</a:t>
            </a:r>
            <a:r>
              <a:rPr spc="215" dirty="0"/>
              <a:t> </a:t>
            </a:r>
            <a:r>
              <a:rPr dirty="0"/>
              <a:t>can</a:t>
            </a:r>
            <a:r>
              <a:rPr spc="210" dirty="0"/>
              <a:t> </a:t>
            </a:r>
            <a:r>
              <a:rPr spc="45" dirty="0"/>
              <a:t>emit.</a:t>
            </a:r>
          </a:p>
          <a:p>
            <a:pPr marL="393700" indent="-361950">
              <a:lnSpc>
                <a:spcPct val="100000"/>
              </a:lnSpc>
              <a:spcBef>
                <a:spcPts val="1045"/>
              </a:spcBef>
              <a:buAutoNum type="alphaUcPeriod"/>
              <a:tabLst>
                <a:tab pos="393700" algn="l"/>
              </a:tabLst>
            </a:pPr>
            <a:r>
              <a:rPr dirty="0"/>
              <a:t>There</a:t>
            </a:r>
            <a:r>
              <a:rPr spc="185" dirty="0"/>
              <a:t> </a:t>
            </a:r>
            <a:r>
              <a:rPr dirty="0"/>
              <a:t>is</a:t>
            </a:r>
            <a:r>
              <a:rPr spc="180" dirty="0"/>
              <a:t> </a:t>
            </a:r>
            <a:r>
              <a:rPr spc="130" dirty="0"/>
              <a:t>a</a:t>
            </a:r>
            <a:r>
              <a:rPr spc="185" dirty="0"/>
              <a:t> </a:t>
            </a:r>
            <a:r>
              <a:rPr dirty="0"/>
              <a:t>lowest</a:t>
            </a:r>
            <a:r>
              <a:rPr spc="185" dirty="0"/>
              <a:t> </a:t>
            </a:r>
            <a:r>
              <a:rPr dirty="0"/>
              <a:t>frequency</a:t>
            </a:r>
            <a:r>
              <a:rPr spc="180" dirty="0"/>
              <a:t> </a:t>
            </a:r>
            <a:r>
              <a:rPr spc="145" dirty="0"/>
              <a:t>at</a:t>
            </a:r>
            <a:r>
              <a:rPr spc="185" dirty="0"/>
              <a:t> </a:t>
            </a:r>
            <a:r>
              <a:rPr dirty="0"/>
              <a:t>which</a:t>
            </a:r>
            <a:r>
              <a:rPr spc="185" dirty="0"/>
              <a:t> </a:t>
            </a:r>
            <a:r>
              <a:rPr dirty="0"/>
              <a:t>hydrogen</a:t>
            </a:r>
            <a:r>
              <a:rPr spc="180" dirty="0"/>
              <a:t> </a:t>
            </a:r>
            <a:r>
              <a:rPr dirty="0"/>
              <a:t>can</a:t>
            </a:r>
            <a:r>
              <a:rPr spc="185" dirty="0"/>
              <a:t> </a:t>
            </a:r>
            <a:r>
              <a:rPr spc="45" dirty="0"/>
              <a:t>emit.</a:t>
            </a:r>
          </a:p>
          <a:p>
            <a:pPr marL="393065" marR="5080" indent="-374015">
              <a:lnSpc>
                <a:spcPct val="101699"/>
              </a:lnSpc>
              <a:spcBef>
                <a:spcPts val="995"/>
              </a:spcBef>
              <a:buAutoNum type="alphaUcPeriod"/>
              <a:tabLst>
                <a:tab pos="394970" algn="l"/>
              </a:tabLst>
            </a:pPr>
            <a:r>
              <a:rPr dirty="0"/>
              <a:t>All</a:t>
            </a:r>
            <a:r>
              <a:rPr spc="90" dirty="0"/>
              <a:t> </a:t>
            </a:r>
            <a:r>
              <a:rPr dirty="0"/>
              <a:t>of</a:t>
            </a:r>
            <a:r>
              <a:rPr spc="85" dirty="0"/>
              <a:t> </a:t>
            </a:r>
            <a:r>
              <a:rPr spc="50" dirty="0"/>
              <a:t>the</a:t>
            </a:r>
            <a:r>
              <a:rPr spc="95" dirty="0"/>
              <a:t> </a:t>
            </a:r>
            <a:r>
              <a:rPr dirty="0"/>
              <a:t>frequencies</a:t>
            </a:r>
            <a:r>
              <a:rPr spc="90" dirty="0"/>
              <a:t> </a:t>
            </a:r>
            <a:r>
              <a:rPr dirty="0"/>
              <a:t>of</a:t>
            </a:r>
            <a:r>
              <a:rPr spc="85" dirty="0"/>
              <a:t> </a:t>
            </a:r>
            <a:r>
              <a:rPr dirty="0"/>
              <a:t>absorption</a:t>
            </a:r>
            <a:r>
              <a:rPr spc="90" dirty="0"/>
              <a:t> </a:t>
            </a:r>
            <a:r>
              <a:rPr dirty="0"/>
              <a:t>lines</a:t>
            </a:r>
            <a:r>
              <a:rPr spc="90" dirty="0"/>
              <a:t> </a:t>
            </a:r>
            <a:r>
              <a:rPr spc="55" dirty="0"/>
              <a:t>are</a:t>
            </a:r>
            <a:r>
              <a:rPr spc="90" dirty="0"/>
              <a:t> </a:t>
            </a:r>
            <a:r>
              <a:rPr dirty="0"/>
              <a:t>also</a:t>
            </a:r>
            <a:r>
              <a:rPr spc="90" dirty="0"/>
              <a:t> </a:t>
            </a:r>
            <a:r>
              <a:rPr dirty="0"/>
              <a:t>frequencies</a:t>
            </a:r>
            <a:r>
              <a:rPr spc="85" dirty="0"/>
              <a:t> </a:t>
            </a:r>
            <a:r>
              <a:rPr spc="-25" dirty="0"/>
              <a:t>of 	</a:t>
            </a:r>
            <a:r>
              <a:rPr dirty="0"/>
              <a:t>emission</a:t>
            </a:r>
            <a:r>
              <a:rPr spc="125" dirty="0"/>
              <a:t> </a:t>
            </a:r>
            <a:r>
              <a:rPr spc="-10" dirty="0"/>
              <a:t>lines.</a:t>
            </a:r>
          </a:p>
          <a:p>
            <a:pPr marL="12700">
              <a:lnSpc>
                <a:spcPct val="100000"/>
              </a:lnSpc>
              <a:spcBef>
                <a:spcPts val="1939"/>
              </a:spcBef>
              <a:tabLst>
                <a:tab pos="1621155" algn="l"/>
              </a:tabLst>
            </a:pPr>
            <a:r>
              <a:rPr b="1" spc="45" dirty="0">
                <a:latin typeface="Book Antiqua"/>
                <a:cs typeface="Book Antiqua"/>
              </a:rPr>
              <a:t>Solution:</a:t>
            </a:r>
            <a:r>
              <a:rPr b="1" dirty="0">
                <a:latin typeface="Book Antiqua"/>
                <a:cs typeface="Book Antiqua"/>
              </a:rPr>
              <a:t>	</a:t>
            </a:r>
            <a:r>
              <a:rPr spc="65" dirty="0"/>
              <a:t>A,</a:t>
            </a:r>
            <a:r>
              <a:rPr spc="140" dirty="0"/>
              <a:t> </a:t>
            </a:r>
            <a:r>
              <a:rPr spc="90" dirty="0"/>
              <a:t>B,</a:t>
            </a:r>
            <a:r>
              <a:rPr spc="135" dirty="0"/>
              <a:t> </a:t>
            </a:r>
            <a:r>
              <a:rPr spc="-50" dirty="0"/>
              <a:t>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650105" algn="l"/>
              </a:tabLst>
            </a:pPr>
            <a:r>
              <a:rPr sz="1200" spc="-10" dirty="0">
                <a:latin typeface="Times New Roman"/>
                <a:cs typeface="Times New Roman"/>
              </a:rPr>
              <a:t>ConcepTest</a:t>
            </a:r>
            <a:r>
              <a:rPr sz="1200" dirty="0">
                <a:latin typeface="Times New Roman"/>
                <a:cs typeface="Times New Roman"/>
              </a:rPr>
              <a:t>	4.1.</a:t>
            </a:r>
            <a:r>
              <a:rPr sz="1200" spc="210" dirty="0">
                <a:latin typeface="Times New Roman"/>
                <a:cs typeface="Times New Roman"/>
              </a:rPr>
              <a:t>  </a:t>
            </a:r>
            <a:r>
              <a:rPr sz="1200" dirty="0">
                <a:latin typeface="Times New Roman"/>
                <a:cs typeface="Times New Roman"/>
              </a:rPr>
              <a:t>ATOMIC</a:t>
            </a:r>
            <a:r>
              <a:rPr sz="1200" spc="140" dirty="0">
                <a:latin typeface="Times New Roman"/>
                <a:cs typeface="Times New Roman"/>
              </a:rPr>
              <a:t> </a:t>
            </a:r>
            <a:r>
              <a:rPr sz="1200" spc="50" dirty="0">
                <a:latin typeface="Times New Roman"/>
                <a:cs typeface="Times New Roman"/>
              </a:rPr>
              <a:t>SPECTRA</a:t>
            </a:r>
            <a:r>
              <a:rPr sz="1200" spc="135" dirty="0">
                <a:latin typeface="Times New Roman"/>
                <a:cs typeface="Times New Roman"/>
              </a:rPr>
              <a:t> </a:t>
            </a:r>
            <a:r>
              <a:rPr sz="1200" dirty="0">
                <a:latin typeface="Times New Roman"/>
                <a:cs typeface="Times New Roman"/>
              </a:rPr>
              <a:t>AND</a:t>
            </a:r>
            <a:r>
              <a:rPr sz="1200" spc="135" dirty="0">
                <a:latin typeface="Times New Roman"/>
                <a:cs typeface="Times New Roman"/>
              </a:rPr>
              <a:t> </a:t>
            </a:r>
            <a:r>
              <a:rPr sz="1200" spc="50" dirty="0">
                <a:latin typeface="Times New Roman"/>
                <a:cs typeface="Times New Roman"/>
              </a:rPr>
              <a:t>THE</a:t>
            </a:r>
            <a:r>
              <a:rPr sz="1200" spc="140" dirty="0">
                <a:latin typeface="Times New Roman"/>
                <a:cs typeface="Times New Roman"/>
              </a:rPr>
              <a:t> </a:t>
            </a:r>
            <a:r>
              <a:rPr sz="1200" dirty="0">
                <a:latin typeface="Times New Roman"/>
                <a:cs typeface="Times New Roman"/>
              </a:rPr>
              <a:t>BOHR</a:t>
            </a:r>
            <a:r>
              <a:rPr sz="1200" spc="140" dirty="0">
                <a:latin typeface="Times New Roman"/>
                <a:cs typeface="Times New Roman"/>
              </a:rPr>
              <a:t> </a:t>
            </a:r>
            <a:r>
              <a:rPr sz="1200" spc="-10" dirty="0">
                <a:latin typeface="Times New Roman"/>
                <a:cs typeface="Times New Roman"/>
              </a:rPr>
              <a:t>MODEL</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7540" cy="1921510"/>
          </a:xfrm>
          <a:prstGeom prst="rect">
            <a:avLst/>
          </a:prstGeom>
        </p:spPr>
        <p:txBody>
          <a:bodyPr vert="horz" wrap="square" lIns="0" tIns="9525" rIns="0" bIns="0" rtlCol="0">
            <a:spAutoFit/>
          </a:bodyPr>
          <a:lstStyle/>
          <a:p>
            <a:pPr marL="12700" marR="5080" algn="just">
              <a:lnSpc>
                <a:spcPct val="101699"/>
              </a:lnSpc>
              <a:spcBef>
                <a:spcPts val="75"/>
              </a:spcBef>
            </a:pPr>
            <a:r>
              <a:rPr dirty="0"/>
              <a:t>In</a:t>
            </a:r>
            <a:r>
              <a:rPr spc="590" dirty="0"/>
              <a:t> </a:t>
            </a:r>
            <a:r>
              <a:rPr dirty="0"/>
              <a:t>the</a:t>
            </a:r>
            <a:r>
              <a:rPr spc="590" dirty="0"/>
              <a:t> </a:t>
            </a:r>
            <a:r>
              <a:rPr dirty="0"/>
              <a:t>Franck-Hertz</a:t>
            </a:r>
            <a:r>
              <a:rPr spc="590" dirty="0"/>
              <a:t> </a:t>
            </a:r>
            <a:r>
              <a:rPr dirty="0"/>
              <a:t>experiment</a:t>
            </a:r>
            <a:r>
              <a:rPr spc="590" dirty="0"/>
              <a:t> </a:t>
            </a:r>
            <a:r>
              <a:rPr dirty="0"/>
              <a:t>the</a:t>
            </a:r>
            <a:r>
              <a:rPr spc="590" dirty="0"/>
              <a:t> </a:t>
            </a:r>
            <a:r>
              <a:rPr dirty="0"/>
              <a:t>current</a:t>
            </a:r>
            <a:r>
              <a:rPr spc="590" dirty="0"/>
              <a:t> </a:t>
            </a:r>
            <a:r>
              <a:rPr dirty="0"/>
              <a:t>dropped</a:t>
            </a:r>
            <a:r>
              <a:rPr spc="590" dirty="0"/>
              <a:t> </a:t>
            </a:r>
            <a:r>
              <a:rPr dirty="0"/>
              <a:t>when</a:t>
            </a:r>
            <a:r>
              <a:rPr spc="590" dirty="0"/>
              <a:t> </a:t>
            </a:r>
            <a:r>
              <a:rPr spc="-25" dirty="0"/>
              <a:t>the </a:t>
            </a:r>
            <a:r>
              <a:rPr dirty="0"/>
              <a:t>voltage</a:t>
            </a:r>
            <a:r>
              <a:rPr spc="245" dirty="0"/>
              <a:t> </a:t>
            </a:r>
            <a:r>
              <a:rPr dirty="0"/>
              <a:t>went</a:t>
            </a:r>
            <a:r>
              <a:rPr spc="260" dirty="0"/>
              <a:t> </a:t>
            </a:r>
            <a:r>
              <a:rPr dirty="0"/>
              <a:t>above</a:t>
            </a:r>
            <a:r>
              <a:rPr spc="254" dirty="0"/>
              <a:t> </a:t>
            </a:r>
            <a:r>
              <a:rPr dirty="0"/>
              <a:t>4</a:t>
            </a:r>
            <a:r>
              <a:rPr b="0" i="1" dirty="0">
                <a:latin typeface="Bookman Old Style"/>
                <a:cs typeface="Bookman Old Style"/>
              </a:rPr>
              <a:t>.</a:t>
            </a:r>
            <a:r>
              <a:rPr dirty="0"/>
              <a:t>9</a:t>
            </a:r>
            <a:r>
              <a:rPr spc="254" dirty="0"/>
              <a:t> </a:t>
            </a:r>
            <a:r>
              <a:rPr dirty="0"/>
              <a:t>V</a:t>
            </a:r>
            <a:r>
              <a:rPr spc="250" dirty="0"/>
              <a:t> </a:t>
            </a:r>
            <a:r>
              <a:rPr dirty="0"/>
              <a:t>because</a:t>
            </a:r>
            <a:r>
              <a:rPr spc="260" dirty="0"/>
              <a:t> </a:t>
            </a:r>
            <a:r>
              <a:rPr dirty="0"/>
              <a:t>of</a:t>
            </a:r>
            <a:r>
              <a:rPr spc="254" dirty="0"/>
              <a:t> </a:t>
            </a:r>
            <a:r>
              <a:rPr dirty="0"/>
              <a:t>electrons</a:t>
            </a:r>
            <a:r>
              <a:rPr spc="250" dirty="0"/>
              <a:t> </a:t>
            </a:r>
            <a:r>
              <a:rPr dirty="0"/>
              <a:t>knocking</a:t>
            </a:r>
            <a:r>
              <a:rPr spc="260" dirty="0"/>
              <a:t> </a:t>
            </a:r>
            <a:r>
              <a:rPr spc="-10" dirty="0"/>
              <a:t>mercury </a:t>
            </a:r>
            <a:r>
              <a:rPr dirty="0"/>
              <a:t>atoms</a:t>
            </a:r>
            <a:r>
              <a:rPr spc="95" dirty="0"/>
              <a:t> </a:t>
            </a:r>
            <a:r>
              <a:rPr dirty="0"/>
              <a:t>into</a:t>
            </a:r>
            <a:r>
              <a:rPr spc="110" dirty="0"/>
              <a:t> </a:t>
            </a:r>
            <a:r>
              <a:rPr dirty="0"/>
              <a:t>the</a:t>
            </a:r>
            <a:r>
              <a:rPr spc="105" dirty="0"/>
              <a:t> </a:t>
            </a:r>
            <a:r>
              <a:rPr dirty="0"/>
              <a:t>energy</a:t>
            </a:r>
            <a:r>
              <a:rPr spc="105" dirty="0"/>
              <a:t> </a:t>
            </a:r>
            <a:r>
              <a:rPr spc="85" dirty="0"/>
              <a:t>state</a:t>
            </a:r>
            <a:r>
              <a:rPr spc="110" dirty="0"/>
              <a:t> </a:t>
            </a:r>
            <a:r>
              <a:rPr dirty="0"/>
              <a:t>4</a:t>
            </a:r>
            <a:r>
              <a:rPr b="0" i="1" dirty="0">
                <a:latin typeface="Bookman Old Style"/>
                <a:cs typeface="Bookman Old Style"/>
              </a:rPr>
              <a:t>.</a:t>
            </a:r>
            <a:r>
              <a:rPr dirty="0"/>
              <a:t>9</a:t>
            </a:r>
            <a:r>
              <a:rPr spc="105" dirty="0"/>
              <a:t> </a:t>
            </a:r>
            <a:r>
              <a:rPr dirty="0"/>
              <a:t>eV</a:t>
            </a:r>
            <a:r>
              <a:rPr spc="105" dirty="0"/>
              <a:t> </a:t>
            </a:r>
            <a:r>
              <a:rPr dirty="0"/>
              <a:t>higher</a:t>
            </a:r>
            <a:r>
              <a:rPr spc="105" dirty="0"/>
              <a:t> </a:t>
            </a:r>
            <a:r>
              <a:rPr spc="70" dirty="0"/>
              <a:t>than</a:t>
            </a:r>
            <a:r>
              <a:rPr spc="105" dirty="0"/>
              <a:t> </a:t>
            </a:r>
            <a:r>
              <a:rPr spc="50" dirty="0"/>
              <a:t>their</a:t>
            </a:r>
            <a:r>
              <a:rPr spc="100" dirty="0"/>
              <a:t> </a:t>
            </a:r>
            <a:r>
              <a:rPr dirty="0"/>
              <a:t>ground</a:t>
            </a:r>
            <a:r>
              <a:rPr spc="110" dirty="0"/>
              <a:t> </a:t>
            </a:r>
            <a:r>
              <a:rPr spc="70" dirty="0"/>
              <a:t>state. </a:t>
            </a:r>
            <a:r>
              <a:rPr spc="90" dirty="0"/>
              <a:t>Why</a:t>
            </a:r>
            <a:r>
              <a:rPr spc="100" dirty="0"/>
              <a:t> </a:t>
            </a:r>
            <a:r>
              <a:rPr dirty="0"/>
              <a:t>did</a:t>
            </a:r>
            <a:r>
              <a:rPr spc="114" dirty="0"/>
              <a:t> </a:t>
            </a:r>
            <a:r>
              <a:rPr dirty="0"/>
              <a:t>the</a:t>
            </a:r>
            <a:r>
              <a:rPr spc="110" dirty="0"/>
              <a:t> </a:t>
            </a:r>
            <a:r>
              <a:rPr dirty="0"/>
              <a:t>current</a:t>
            </a:r>
            <a:r>
              <a:rPr spc="110" dirty="0"/>
              <a:t> </a:t>
            </a:r>
            <a:r>
              <a:rPr dirty="0"/>
              <a:t>drop</a:t>
            </a:r>
            <a:r>
              <a:rPr spc="110" dirty="0"/>
              <a:t> </a:t>
            </a:r>
            <a:r>
              <a:rPr spc="65" dirty="0"/>
              <a:t>again</a:t>
            </a:r>
            <a:r>
              <a:rPr spc="114" dirty="0"/>
              <a:t> </a:t>
            </a:r>
            <a:r>
              <a:rPr dirty="0"/>
              <a:t>when</a:t>
            </a:r>
            <a:r>
              <a:rPr spc="110" dirty="0"/>
              <a:t> </a:t>
            </a:r>
            <a:r>
              <a:rPr dirty="0"/>
              <a:t>the</a:t>
            </a:r>
            <a:r>
              <a:rPr spc="110" dirty="0"/>
              <a:t> </a:t>
            </a:r>
            <a:r>
              <a:rPr dirty="0"/>
              <a:t>voltage</a:t>
            </a:r>
            <a:r>
              <a:rPr spc="110" dirty="0"/>
              <a:t> </a:t>
            </a:r>
            <a:r>
              <a:rPr dirty="0"/>
              <a:t>reached</a:t>
            </a:r>
            <a:r>
              <a:rPr spc="114" dirty="0"/>
              <a:t> </a:t>
            </a:r>
            <a:r>
              <a:rPr dirty="0"/>
              <a:t>9</a:t>
            </a:r>
            <a:r>
              <a:rPr b="0" i="1" dirty="0">
                <a:latin typeface="Bookman Old Style"/>
                <a:cs typeface="Bookman Old Style"/>
              </a:rPr>
              <a:t>.</a:t>
            </a:r>
            <a:r>
              <a:rPr dirty="0"/>
              <a:t>8</a:t>
            </a:r>
            <a:r>
              <a:rPr spc="110" dirty="0"/>
              <a:t> </a:t>
            </a:r>
            <a:r>
              <a:rPr spc="45" dirty="0"/>
              <a:t>eV? </a:t>
            </a:r>
            <a:r>
              <a:rPr dirty="0"/>
              <a:t>(Choose</a:t>
            </a:r>
            <a:r>
              <a:rPr spc="185" dirty="0"/>
              <a:t> </a:t>
            </a:r>
            <a:r>
              <a:rPr spc="-10" dirty="0"/>
              <a:t>one.)</a:t>
            </a:r>
          </a:p>
        </p:txBody>
      </p:sp>
      <p:sp>
        <p:nvSpPr>
          <p:cNvPr id="5" name="object 5"/>
          <p:cNvSpPr txBox="1"/>
          <p:nvPr/>
        </p:nvSpPr>
        <p:spPr>
          <a:xfrm>
            <a:off x="719315" y="3309123"/>
            <a:ext cx="8255000" cy="1795145"/>
          </a:xfrm>
          <a:prstGeom prst="rect">
            <a:avLst/>
          </a:prstGeom>
        </p:spPr>
        <p:txBody>
          <a:bodyPr vert="horz" wrap="square" lIns="0" tIns="9525" rIns="0" bIns="0" rtlCol="0">
            <a:spAutoFit/>
          </a:bodyPr>
          <a:lstStyle/>
          <a:p>
            <a:pPr marL="382270" marR="5080" indent="-370205">
              <a:lnSpc>
                <a:spcPct val="101699"/>
              </a:lnSpc>
              <a:spcBef>
                <a:spcPts val="75"/>
              </a:spcBef>
              <a:buAutoNum type="alphaUcPeriod"/>
              <a:tabLst>
                <a:tab pos="383540" algn="l"/>
              </a:tabLst>
            </a:pPr>
            <a:r>
              <a:rPr sz="2450" dirty="0">
                <a:latin typeface="Garamond"/>
                <a:cs typeface="Garamond"/>
              </a:rPr>
              <a:t>Some</a:t>
            </a:r>
            <a:r>
              <a:rPr sz="2450" spc="250" dirty="0">
                <a:latin typeface="Garamond"/>
                <a:cs typeface="Garamond"/>
              </a:rPr>
              <a:t> </a:t>
            </a:r>
            <a:r>
              <a:rPr sz="2450" dirty="0">
                <a:latin typeface="Garamond"/>
                <a:cs typeface="Garamond"/>
              </a:rPr>
              <a:t>electrons</a:t>
            </a:r>
            <a:r>
              <a:rPr sz="2450" spc="250" dirty="0">
                <a:latin typeface="Garamond"/>
                <a:cs typeface="Garamond"/>
              </a:rPr>
              <a:t> </a:t>
            </a:r>
            <a:r>
              <a:rPr sz="2450" dirty="0">
                <a:latin typeface="Garamond"/>
                <a:cs typeface="Garamond"/>
              </a:rPr>
              <a:t>excited</a:t>
            </a:r>
            <a:r>
              <a:rPr sz="2450" spc="250" dirty="0">
                <a:latin typeface="Garamond"/>
                <a:cs typeface="Garamond"/>
              </a:rPr>
              <a:t> </a:t>
            </a:r>
            <a:r>
              <a:rPr sz="2450" dirty="0">
                <a:latin typeface="Garamond"/>
                <a:cs typeface="Garamond"/>
              </a:rPr>
              <a:t>mercury</a:t>
            </a:r>
            <a:r>
              <a:rPr sz="2450" spc="254" dirty="0">
                <a:latin typeface="Garamond"/>
                <a:cs typeface="Garamond"/>
              </a:rPr>
              <a:t> </a:t>
            </a:r>
            <a:r>
              <a:rPr sz="2450" dirty="0">
                <a:latin typeface="Garamond"/>
                <a:cs typeface="Garamond"/>
              </a:rPr>
              <a:t>atoms</a:t>
            </a:r>
            <a:r>
              <a:rPr sz="2450" spc="245" dirty="0">
                <a:latin typeface="Garamond"/>
                <a:cs typeface="Garamond"/>
              </a:rPr>
              <a:t> </a:t>
            </a:r>
            <a:r>
              <a:rPr sz="2450" dirty="0">
                <a:latin typeface="Garamond"/>
                <a:cs typeface="Garamond"/>
              </a:rPr>
              <a:t>to</a:t>
            </a:r>
            <a:r>
              <a:rPr sz="2450" spc="254" dirty="0">
                <a:latin typeface="Garamond"/>
                <a:cs typeface="Garamond"/>
              </a:rPr>
              <a:t> </a:t>
            </a:r>
            <a:r>
              <a:rPr sz="2450" spc="130" dirty="0">
                <a:latin typeface="Garamond"/>
                <a:cs typeface="Garamond"/>
              </a:rPr>
              <a:t>a</a:t>
            </a:r>
            <a:r>
              <a:rPr sz="2450" spc="245" dirty="0">
                <a:latin typeface="Garamond"/>
                <a:cs typeface="Garamond"/>
              </a:rPr>
              <a:t> </a:t>
            </a:r>
            <a:r>
              <a:rPr sz="2450" dirty="0">
                <a:latin typeface="Garamond"/>
                <a:cs typeface="Garamond"/>
              </a:rPr>
              <a:t>level</a:t>
            </a:r>
            <a:r>
              <a:rPr sz="2450" spc="245" dirty="0">
                <a:latin typeface="Garamond"/>
                <a:cs typeface="Garamond"/>
              </a:rPr>
              <a:t> </a:t>
            </a:r>
            <a:r>
              <a:rPr sz="2450" dirty="0">
                <a:latin typeface="Garamond"/>
                <a:cs typeface="Garamond"/>
              </a:rPr>
              <a:t>9</a:t>
            </a:r>
            <a:r>
              <a:rPr sz="2450" b="0" i="1" dirty="0">
                <a:latin typeface="Bookman Old Style"/>
                <a:cs typeface="Bookman Old Style"/>
              </a:rPr>
              <a:t>.</a:t>
            </a:r>
            <a:r>
              <a:rPr sz="2450" dirty="0">
                <a:latin typeface="Garamond"/>
                <a:cs typeface="Garamond"/>
              </a:rPr>
              <a:t>8</a:t>
            </a:r>
            <a:r>
              <a:rPr sz="2450" spc="250" dirty="0">
                <a:latin typeface="Garamond"/>
                <a:cs typeface="Garamond"/>
              </a:rPr>
              <a:t> </a:t>
            </a:r>
            <a:r>
              <a:rPr sz="2450" dirty="0">
                <a:latin typeface="Garamond"/>
                <a:cs typeface="Garamond"/>
              </a:rPr>
              <a:t>eV</a:t>
            </a:r>
            <a:r>
              <a:rPr sz="2450" spc="250" dirty="0">
                <a:latin typeface="Garamond"/>
                <a:cs typeface="Garamond"/>
              </a:rPr>
              <a:t> </a:t>
            </a:r>
            <a:r>
              <a:rPr sz="2450" spc="-10" dirty="0">
                <a:latin typeface="Garamond"/>
                <a:cs typeface="Garamond"/>
              </a:rPr>
              <a:t>above 	</a:t>
            </a:r>
            <a:r>
              <a:rPr sz="2450" dirty="0">
                <a:latin typeface="Garamond"/>
                <a:cs typeface="Garamond"/>
              </a:rPr>
              <a:t>the</a:t>
            </a:r>
            <a:r>
              <a:rPr sz="2450" spc="235" dirty="0">
                <a:latin typeface="Garamond"/>
                <a:cs typeface="Garamond"/>
              </a:rPr>
              <a:t> </a:t>
            </a:r>
            <a:r>
              <a:rPr sz="2450" dirty="0">
                <a:latin typeface="Garamond"/>
                <a:cs typeface="Garamond"/>
              </a:rPr>
              <a:t>ground</a:t>
            </a:r>
            <a:r>
              <a:rPr sz="2450" spc="245" dirty="0">
                <a:latin typeface="Garamond"/>
                <a:cs typeface="Garamond"/>
              </a:rPr>
              <a:t> </a:t>
            </a:r>
            <a:r>
              <a:rPr sz="2450" spc="70" dirty="0">
                <a:latin typeface="Garamond"/>
                <a:cs typeface="Garamond"/>
              </a:rPr>
              <a:t>state.</a:t>
            </a:r>
            <a:endParaRPr sz="2450">
              <a:latin typeface="Garamond"/>
              <a:cs typeface="Garamond"/>
            </a:endParaRPr>
          </a:p>
          <a:p>
            <a:pPr marL="382905" indent="-358140">
              <a:lnSpc>
                <a:spcPct val="100000"/>
              </a:lnSpc>
              <a:spcBef>
                <a:spcPts val="1045"/>
              </a:spcBef>
              <a:buAutoNum type="alphaUcPeriod"/>
              <a:tabLst>
                <a:tab pos="382905" algn="l"/>
              </a:tabLst>
            </a:pPr>
            <a:r>
              <a:rPr sz="2450" dirty="0">
                <a:latin typeface="Garamond"/>
                <a:cs typeface="Garamond"/>
              </a:rPr>
              <a:t>Some</a:t>
            </a:r>
            <a:r>
              <a:rPr sz="2450" spc="190" dirty="0">
                <a:latin typeface="Garamond"/>
                <a:cs typeface="Garamond"/>
              </a:rPr>
              <a:t> </a:t>
            </a:r>
            <a:r>
              <a:rPr sz="2450" dirty="0">
                <a:latin typeface="Garamond"/>
                <a:cs typeface="Garamond"/>
              </a:rPr>
              <a:t>electrons</a:t>
            </a:r>
            <a:r>
              <a:rPr sz="2450" spc="190" dirty="0">
                <a:latin typeface="Garamond"/>
                <a:cs typeface="Garamond"/>
              </a:rPr>
              <a:t> </a:t>
            </a:r>
            <a:r>
              <a:rPr sz="2450" dirty="0">
                <a:latin typeface="Garamond"/>
                <a:cs typeface="Garamond"/>
              </a:rPr>
              <a:t>collided</a:t>
            </a:r>
            <a:r>
              <a:rPr sz="2450" spc="190" dirty="0">
                <a:latin typeface="Garamond"/>
                <a:cs typeface="Garamond"/>
              </a:rPr>
              <a:t> </a:t>
            </a:r>
            <a:r>
              <a:rPr sz="2450" spc="50" dirty="0">
                <a:latin typeface="Garamond"/>
                <a:cs typeface="Garamond"/>
              </a:rPr>
              <a:t>with</a:t>
            </a:r>
            <a:r>
              <a:rPr sz="2450" spc="190" dirty="0">
                <a:latin typeface="Garamond"/>
                <a:cs typeface="Garamond"/>
              </a:rPr>
              <a:t> </a:t>
            </a:r>
            <a:r>
              <a:rPr sz="2450" dirty="0">
                <a:latin typeface="Garamond"/>
                <a:cs typeface="Garamond"/>
              </a:rPr>
              <a:t>two</a:t>
            </a:r>
            <a:r>
              <a:rPr sz="2450" spc="190" dirty="0">
                <a:latin typeface="Garamond"/>
                <a:cs typeface="Garamond"/>
              </a:rPr>
              <a:t> </a:t>
            </a:r>
            <a:r>
              <a:rPr sz="2450" dirty="0">
                <a:latin typeface="Garamond"/>
                <a:cs typeface="Garamond"/>
              </a:rPr>
              <a:t>mercury</a:t>
            </a:r>
            <a:r>
              <a:rPr sz="2450" spc="190" dirty="0">
                <a:latin typeface="Garamond"/>
                <a:cs typeface="Garamond"/>
              </a:rPr>
              <a:t> </a:t>
            </a:r>
            <a:r>
              <a:rPr sz="2450" spc="-10" dirty="0">
                <a:latin typeface="Garamond"/>
                <a:cs typeface="Garamond"/>
              </a:rPr>
              <a:t>atoms.</a:t>
            </a:r>
            <a:endParaRPr sz="2450">
              <a:latin typeface="Garamond"/>
              <a:cs typeface="Garamond"/>
            </a:endParaRPr>
          </a:p>
          <a:p>
            <a:pPr marL="382270" indent="-361950">
              <a:lnSpc>
                <a:spcPct val="100000"/>
              </a:lnSpc>
              <a:spcBef>
                <a:spcPts val="1045"/>
              </a:spcBef>
              <a:buAutoNum type="alphaUcPeriod"/>
              <a:tabLst>
                <a:tab pos="382270" algn="l"/>
              </a:tabLst>
            </a:pPr>
            <a:r>
              <a:rPr sz="2450" dirty="0">
                <a:latin typeface="Garamond"/>
                <a:cs typeface="Garamond"/>
              </a:rPr>
              <a:t>Some</a:t>
            </a:r>
            <a:r>
              <a:rPr sz="2450" spc="195" dirty="0">
                <a:latin typeface="Garamond"/>
                <a:cs typeface="Garamond"/>
              </a:rPr>
              <a:t> </a:t>
            </a:r>
            <a:r>
              <a:rPr sz="2450" dirty="0">
                <a:latin typeface="Garamond"/>
                <a:cs typeface="Garamond"/>
              </a:rPr>
              <a:t>mercury</a:t>
            </a:r>
            <a:r>
              <a:rPr sz="2450" spc="204" dirty="0">
                <a:latin typeface="Garamond"/>
                <a:cs typeface="Garamond"/>
              </a:rPr>
              <a:t> </a:t>
            </a:r>
            <a:r>
              <a:rPr sz="2450" dirty="0">
                <a:latin typeface="Garamond"/>
                <a:cs typeface="Garamond"/>
              </a:rPr>
              <a:t>atoms</a:t>
            </a:r>
            <a:r>
              <a:rPr sz="2450" spc="204" dirty="0">
                <a:latin typeface="Garamond"/>
                <a:cs typeface="Garamond"/>
              </a:rPr>
              <a:t> </a:t>
            </a:r>
            <a:r>
              <a:rPr sz="2450" dirty="0">
                <a:latin typeface="Garamond"/>
                <a:cs typeface="Garamond"/>
              </a:rPr>
              <a:t>were</a:t>
            </a:r>
            <a:r>
              <a:rPr sz="2450" spc="200" dirty="0">
                <a:latin typeface="Garamond"/>
                <a:cs typeface="Garamond"/>
              </a:rPr>
              <a:t> </a:t>
            </a:r>
            <a:r>
              <a:rPr sz="2450" dirty="0">
                <a:latin typeface="Garamond"/>
                <a:cs typeface="Garamond"/>
              </a:rPr>
              <a:t>struck</a:t>
            </a:r>
            <a:r>
              <a:rPr sz="2450" spc="204" dirty="0">
                <a:latin typeface="Garamond"/>
                <a:cs typeface="Garamond"/>
              </a:rPr>
              <a:t> </a:t>
            </a:r>
            <a:r>
              <a:rPr sz="2450" spc="60" dirty="0">
                <a:latin typeface="Garamond"/>
                <a:cs typeface="Garamond"/>
              </a:rPr>
              <a:t>by</a:t>
            </a:r>
            <a:r>
              <a:rPr sz="2450" spc="204" dirty="0">
                <a:latin typeface="Garamond"/>
                <a:cs typeface="Garamond"/>
              </a:rPr>
              <a:t> </a:t>
            </a:r>
            <a:r>
              <a:rPr sz="2450" dirty="0">
                <a:latin typeface="Garamond"/>
                <a:cs typeface="Garamond"/>
              </a:rPr>
              <a:t>two</a:t>
            </a:r>
            <a:r>
              <a:rPr sz="2450" spc="204" dirty="0">
                <a:latin typeface="Garamond"/>
                <a:cs typeface="Garamond"/>
              </a:rPr>
              <a:t> </a:t>
            </a:r>
            <a:r>
              <a:rPr sz="2450" spc="-10" dirty="0">
                <a:latin typeface="Garamond"/>
                <a:cs typeface="Garamond"/>
              </a:rPr>
              <a:t>electrons.</a:t>
            </a:r>
            <a:endParaRPr sz="2450">
              <a:latin typeface="Garamond"/>
              <a:cs typeface="Garamond"/>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650105" algn="l"/>
              </a:tabLst>
            </a:pPr>
            <a:r>
              <a:rPr sz="1200" spc="-10" dirty="0">
                <a:latin typeface="Times New Roman"/>
                <a:cs typeface="Times New Roman"/>
              </a:rPr>
              <a:t>ConcepTest</a:t>
            </a:r>
            <a:r>
              <a:rPr sz="1200" dirty="0">
                <a:latin typeface="Times New Roman"/>
                <a:cs typeface="Times New Roman"/>
              </a:rPr>
              <a:t>	4.1.</a:t>
            </a:r>
            <a:r>
              <a:rPr sz="1200" spc="210" dirty="0">
                <a:latin typeface="Times New Roman"/>
                <a:cs typeface="Times New Roman"/>
              </a:rPr>
              <a:t>  </a:t>
            </a:r>
            <a:r>
              <a:rPr sz="1200" dirty="0">
                <a:latin typeface="Times New Roman"/>
                <a:cs typeface="Times New Roman"/>
              </a:rPr>
              <a:t>ATOMIC</a:t>
            </a:r>
            <a:r>
              <a:rPr sz="1200" spc="140" dirty="0">
                <a:latin typeface="Times New Roman"/>
                <a:cs typeface="Times New Roman"/>
              </a:rPr>
              <a:t> </a:t>
            </a:r>
            <a:r>
              <a:rPr sz="1200" spc="50" dirty="0">
                <a:latin typeface="Times New Roman"/>
                <a:cs typeface="Times New Roman"/>
              </a:rPr>
              <a:t>SPECTRA</a:t>
            </a:r>
            <a:r>
              <a:rPr sz="1200" spc="135" dirty="0">
                <a:latin typeface="Times New Roman"/>
                <a:cs typeface="Times New Roman"/>
              </a:rPr>
              <a:t> </a:t>
            </a:r>
            <a:r>
              <a:rPr sz="1200" dirty="0">
                <a:latin typeface="Times New Roman"/>
                <a:cs typeface="Times New Roman"/>
              </a:rPr>
              <a:t>AND</a:t>
            </a:r>
            <a:r>
              <a:rPr sz="1200" spc="135" dirty="0">
                <a:latin typeface="Times New Roman"/>
                <a:cs typeface="Times New Roman"/>
              </a:rPr>
              <a:t> </a:t>
            </a:r>
            <a:r>
              <a:rPr sz="1200" spc="50" dirty="0">
                <a:latin typeface="Times New Roman"/>
                <a:cs typeface="Times New Roman"/>
              </a:rPr>
              <a:t>THE</a:t>
            </a:r>
            <a:r>
              <a:rPr sz="1200" spc="140" dirty="0">
                <a:latin typeface="Times New Roman"/>
                <a:cs typeface="Times New Roman"/>
              </a:rPr>
              <a:t> </a:t>
            </a:r>
            <a:r>
              <a:rPr sz="1200" dirty="0">
                <a:latin typeface="Times New Roman"/>
                <a:cs typeface="Times New Roman"/>
              </a:rPr>
              <a:t>BOHR</a:t>
            </a:r>
            <a:r>
              <a:rPr sz="1200" spc="140" dirty="0">
                <a:latin typeface="Times New Roman"/>
                <a:cs typeface="Times New Roman"/>
              </a:rPr>
              <a:t> </a:t>
            </a:r>
            <a:r>
              <a:rPr sz="1200" spc="-10" dirty="0">
                <a:latin typeface="Times New Roman"/>
                <a:cs typeface="Times New Roman"/>
              </a:rPr>
              <a:t>MODEL</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7540" cy="1921510"/>
          </a:xfrm>
          <a:prstGeom prst="rect">
            <a:avLst/>
          </a:prstGeom>
        </p:spPr>
        <p:txBody>
          <a:bodyPr vert="horz" wrap="square" lIns="0" tIns="9525" rIns="0" bIns="0" rtlCol="0">
            <a:spAutoFit/>
          </a:bodyPr>
          <a:lstStyle/>
          <a:p>
            <a:pPr marL="12700" marR="5080" algn="just">
              <a:lnSpc>
                <a:spcPct val="101699"/>
              </a:lnSpc>
              <a:spcBef>
                <a:spcPts val="75"/>
              </a:spcBef>
            </a:pPr>
            <a:r>
              <a:rPr dirty="0"/>
              <a:t>In</a:t>
            </a:r>
            <a:r>
              <a:rPr spc="590" dirty="0"/>
              <a:t> </a:t>
            </a:r>
            <a:r>
              <a:rPr dirty="0"/>
              <a:t>the</a:t>
            </a:r>
            <a:r>
              <a:rPr spc="590" dirty="0"/>
              <a:t> </a:t>
            </a:r>
            <a:r>
              <a:rPr dirty="0"/>
              <a:t>Franck-Hertz</a:t>
            </a:r>
            <a:r>
              <a:rPr spc="590" dirty="0"/>
              <a:t> </a:t>
            </a:r>
            <a:r>
              <a:rPr dirty="0"/>
              <a:t>experiment</a:t>
            </a:r>
            <a:r>
              <a:rPr spc="590" dirty="0"/>
              <a:t> </a:t>
            </a:r>
            <a:r>
              <a:rPr dirty="0"/>
              <a:t>the</a:t>
            </a:r>
            <a:r>
              <a:rPr spc="590" dirty="0"/>
              <a:t> </a:t>
            </a:r>
            <a:r>
              <a:rPr dirty="0"/>
              <a:t>current</a:t>
            </a:r>
            <a:r>
              <a:rPr spc="590" dirty="0"/>
              <a:t> </a:t>
            </a:r>
            <a:r>
              <a:rPr dirty="0"/>
              <a:t>dropped</a:t>
            </a:r>
            <a:r>
              <a:rPr spc="590" dirty="0"/>
              <a:t> </a:t>
            </a:r>
            <a:r>
              <a:rPr dirty="0"/>
              <a:t>when</a:t>
            </a:r>
            <a:r>
              <a:rPr spc="590" dirty="0"/>
              <a:t> </a:t>
            </a:r>
            <a:r>
              <a:rPr spc="-25" dirty="0"/>
              <a:t>the </a:t>
            </a:r>
            <a:r>
              <a:rPr dirty="0"/>
              <a:t>voltage</a:t>
            </a:r>
            <a:r>
              <a:rPr spc="245" dirty="0"/>
              <a:t> </a:t>
            </a:r>
            <a:r>
              <a:rPr dirty="0"/>
              <a:t>went</a:t>
            </a:r>
            <a:r>
              <a:rPr spc="260" dirty="0"/>
              <a:t> </a:t>
            </a:r>
            <a:r>
              <a:rPr dirty="0"/>
              <a:t>above</a:t>
            </a:r>
            <a:r>
              <a:rPr spc="254" dirty="0"/>
              <a:t> </a:t>
            </a:r>
            <a:r>
              <a:rPr dirty="0"/>
              <a:t>4</a:t>
            </a:r>
            <a:r>
              <a:rPr b="0" i="1" dirty="0">
                <a:latin typeface="Bookman Old Style"/>
                <a:cs typeface="Bookman Old Style"/>
              </a:rPr>
              <a:t>.</a:t>
            </a:r>
            <a:r>
              <a:rPr dirty="0"/>
              <a:t>9</a:t>
            </a:r>
            <a:r>
              <a:rPr spc="254" dirty="0"/>
              <a:t> </a:t>
            </a:r>
            <a:r>
              <a:rPr dirty="0"/>
              <a:t>V</a:t>
            </a:r>
            <a:r>
              <a:rPr spc="250" dirty="0"/>
              <a:t> </a:t>
            </a:r>
            <a:r>
              <a:rPr dirty="0"/>
              <a:t>because</a:t>
            </a:r>
            <a:r>
              <a:rPr spc="260" dirty="0"/>
              <a:t> </a:t>
            </a:r>
            <a:r>
              <a:rPr dirty="0"/>
              <a:t>of</a:t>
            </a:r>
            <a:r>
              <a:rPr spc="254" dirty="0"/>
              <a:t> </a:t>
            </a:r>
            <a:r>
              <a:rPr dirty="0"/>
              <a:t>electrons</a:t>
            </a:r>
            <a:r>
              <a:rPr spc="250" dirty="0"/>
              <a:t> </a:t>
            </a:r>
            <a:r>
              <a:rPr dirty="0"/>
              <a:t>knocking</a:t>
            </a:r>
            <a:r>
              <a:rPr spc="260" dirty="0"/>
              <a:t> </a:t>
            </a:r>
            <a:r>
              <a:rPr spc="-10" dirty="0"/>
              <a:t>mercury </a:t>
            </a:r>
            <a:r>
              <a:rPr dirty="0"/>
              <a:t>atoms</a:t>
            </a:r>
            <a:r>
              <a:rPr spc="95" dirty="0"/>
              <a:t> </a:t>
            </a:r>
            <a:r>
              <a:rPr dirty="0"/>
              <a:t>into</a:t>
            </a:r>
            <a:r>
              <a:rPr spc="110" dirty="0"/>
              <a:t> </a:t>
            </a:r>
            <a:r>
              <a:rPr dirty="0"/>
              <a:t>the</a:t>
            </a:r>
            <a:r>
              <a:rPr spc="105" dirty="0"/>
              <a:t> </a:t>
            </a:r>
            <a:r>
              <a:rPr dirty="0"/>
              <a:t>energy</a:t>
            </a:r>
            <a:r>
              <a:rPr spc="105" dirty="0"/>
              <a:t> </a:t>
            </a:r>
            <a:r>
              <a:rPr spc="85" dirty="0"/>
              <a:t>state</a:t>
            </a:r>
            <a:r>
              <a:rPr spc="110" dirty="0"/>
              <a:t> </a:t>
            </a:r>
            <a:r>
              <a:rPr dirty="0"/>
              <a:t>4</a:t>
            </a:r>
            <a:r>
              <a:rPr b="0" i="1" dirty="0">
                <a:latin typeface="Bookman Old Style"/>
                <a:cs typeface="Bookman Old Style"/>
              </a:rPr>
              <a:t>.</a:t>
            </a:r>
            <a:r>
              <a:rPr dirty="0"/>
              <a:t>9</a:t>
            </a:r>
            <a:r>
              <a:rPr spc="105" dirty="0"/>
              <a:t> </a:t>
            </a:r>
            <a:r>
              <a:rPr dirty="0"/>
              <a:t>eV</a:t>
            </a:r>
            <a:r>
              <a:rPr spc="105" dirty="0"/>
              <a:t> </a:t>
            </a:r>
            <a:r>
              <a:rPr dirty="0"/>
              <a:t>higher</a:t>
            </a:r>
            <a:r>
              <a:rPr spc="105" dirty="0"/>
              <a:t> </a:t>
            </a:r>
            <a:r>
              <a:rPr spc="70" dirty="0"/>
              <a:t>than</a:t>
            </a:r>
            <a:r>
              <a:rPr spc="105" dirty="0"/>
              <a:t> </a:t>
            </a:r>
            <a:r>
              <a:rPr spc="50" dirty="0"/>
              <a:t>their</a:t>
            </a:r>
            <a:r>
              <a:rPr spc="100" dirty="0"/>
              <a:t> </a:t>
            </a:r>
            <a:r>
              <a:rPr dirty="0"/>
              <a:t>ground</a:t>
            </a:r>
            <a:r>
              <a:rPr spc="110" dirty="0"/>
              <a:t> </a:t>
            </a:r>
            <a:r>
              <a:rPr spc="70" dirty="0"/>
              <a:t>state. </a:t>
            </a:r>
            <a:r>
              <a:rPr spc="90" dirty="0"/>
              <a:t>Why</a:t>
            </a:r>
            <a:r>
              <a:rPr spc="100" dirty="0"/>
              <a:t> </a:t>
            </a:r>
            <a:r>
              <a:rPr dirty="0"/>
              <a:t>did</a:t>
            </a:r>
            <a:r>
              <a:rPr spc="114" dirty="0"/>
              <a:t> </a:t>
            </a:r>
            <a:r>
              <a:rPr dirty="0"/>
              <a:t>the</a:t>
            </a:r>
            <a:r>
              <a:rPr spc="110" dirty="0"/>
              <a:t> </a:t>
            </a:r>
            <a:r>
              <a:rPr dirty="0"/>
              <a:t>current</a:t>
            </a:r>
            <a:r>
              <a:rPr spc="110" dirty="0"/>
              <a:t> </a:t>
            </a:r>
            <a:r>
              <a:rPr dirty="0"/>
              <a:t>drop</a:t>
            </a:r>
            <a:r>
              <a:rPr spc="110" dirty="0"/>
              <a:t> </a:t>
            </a:r>
            <a:r>
              <a:rPr spc="65" dirty="0"/>
              <a:t>again</a:t>
            </a:r>
            <a:r>
              <a:rPr spc="114" dirty="0"/>
              <a:t> </a:t>
            </a:r>
            <a:r>
              <a:rPr dirty="0"/>
              <a:t>when</a:t>
            </a:r>
            <a:r>
              <a:rPr spc="110" dirty="0"/>
              <a:t> </a:t>
            </a:r>
            <a:r>
              <a:rPr dirty="0"/>
              <a:t>the</a:t>
            </a:r>
            <a:r>
              <a:rPr spc="110" dirty="0"/>
              <a:t> </a:t>
            </a:r>
            <a:r>
              <a:rPr dirty="0"/>
              <a:t>voltage</a:t>
            </a:r>
            <a:r>
              <a:rPr spc="110" dirty="0"/>
              <a:t> </a:t>
            </a:r>
            <a:r>
              <a:rPr dirty="0"/>
              <a:t>reached</a:t>
            </a:r>
            <a:r>
              <a:rPr spc="114" dirty="0"/>
              <a:t> </a:t>
            </a:r>
            <a:r>
              <a:rPr dirty="0"/>
              <a:t>9</a:t>
            </a:r>
            <a:r>
              <a:rPr b="0" i="1" dirty="0">
                <a:latin typeface="Bookman Old Style"/>
                <a:cs typeface="Bookman Old Style"/>
              </a:rPr>
              <a:t>.</a:t>
            </a:r>
            <a:r>
              <a:rPr dirty="0"/>
              <a:t>8</a:t>
            </a:r>
            <a:r>
              <a:rPr spc="110" dirty="0"/>
              <a:t> </a:t>
            </a:r>
            <a:r>
              <a:rPr spc="45" dirty="0"/>
              <a:t>eV? </a:t>
            </a:r>
            <a:r>
              <a:rPr dirty="0"/>
              <a:t>(Choose</a:t>
            </a:r>
            <a:r>
              <a:rPr spc="185" dirty="0"/>
              <a:t> </a:t>
            </a:r>
            <a:r>
              <a:rPr spc="-10" dirty="0"/>
              <a:t>one.)</a:t>
            </a:r>
          </a:p>
        </p:txBody>
      </p:sp>
      <p:sp>
        <p:nvSpPr>
          <p:cNvPr id="5" name="object 5"/>
          <p:cNvSpPr txBox="1"/>
          <p:nvPr/>
        </p:nvSpPr>
        <p:spPr>
          <a:xfrm>
            <a:off x="707758" y="3309123"/>
            <a:ext cx="8266430" cy="2415540"/>
          </a:xfrm>
          <a:prstGeom prst="rect">
            <a:avLst/>
          </a:prstGeom>
        </p:spPr>
        <p:txBody>
          <a:bodyPr vert="horz" wrap="square" lIns="0" tIns="9525" rIns="0" bIns="0" rtlCol="0">
            <a:spAutoFit/>
          </a:bodyPr>
          <a:lstStyle/>
          <a:p>
            <a:pPr marL="393700" marR="5080" indent="-370205">
              <a:lnSpc>
                <a:spcPct val="101699"/>
              </a:lnSpc>
              <a:spcBef>
                <a:spcPts val="75"/>
              </a:spcBef>
              <a:buAutoNum type="alphaUcPeriod"/>
              <a:tabLst>
                <a:tab pos="394970" algn="l"/>
              </a:tabLst>
            </a:pPr>
            <a:r>
              <a:rPr sz="2450" dirty="0">
                <a:latin typeface="Garamond"/>
                <a:cs typeface="Garamond"/>
              </a:rPr>
              <a:t>Some</a:t>
            </a:r>
            <a:r>
              <a:rPr sz="2450" spc="250" dirty="0">
                <a:latin typeface="Garamond"/>
                <a:cs typeface="Garamond"/>
              </a:rPr>
              <a:t> </a:t>
            </a:r>
            <a:r>
              <a:rPr sz="2450" dirty="0">
                <a:latin typeface="Garamond"/>
                <a:cs typeface="Garamond"/>
              </a:rPr>
              <a:t>electrons</a:t>
            </a:r>
            <a:r>
              <a:rPr sz="2450" spc="250" dirty="0">
                <a:latin typeface="Garamond"/>
                <a:cs typeface="Garamond"/>
              </a:rPr>
              <a:t> </a:t>
            </a:r>
            <a:r>
              <a:rPr sz="2450" dirty="0">
                <a:latin typeface="Garamond"/>
                <a:cs typeface="Garamond"/>
              </a:rPr>
              <a:t>excited</a:t>
            </a:r>
            <a:r>
              <a:rPr sz="2450" spc="250" dirty="0">
                <a:latin typeface="Garamond"/>
                <a:cs typeface="Garamond"/>
              </a:rPr>
              <a:t> </a:t>
            </a:r>
            <a:r>
              <a:rPr sz="2450" dirty="0">
                <a:latin typeface="Garamond"/>
                <a:cs typeface="Garamond"/>
              </a:rPr>
              <a:t>mercury</a:t>
            </a:r>
            <a:r>
              <a:rPr sz="2450" spc="254" dirty="0">
                <a:latin typeface="Garamond"/>
                <a:cs typeface="Garamond"/>
              </a:rPr>
              <a:t> </a:t>
            </a:r>
            <a:r>
              <a:rPr sz="2450" dirty="0">
                <a:latin typeface="Garamond"/>
                <a:cs typeface="Garamond"/>
              </a:rPr>
              <a:t>atoms</a:t>
            </a:r>
            <a:r>
              <a:rPr sz="2450" spc="245" dirty="0">
                <a:latin typeface="Garamond"/>
                <a:cs typeface="Garamond"/>
              </a:rPr>
              <a:t> </a:t>
            </a:r>
            <a:r>
              <a:rPr sz="2450" dirty="0">
                <a:latin typeface="Garamond"/>
                <a:cs typeface="Garamond"/>
              </a:rPr>
              <a:t>to</a:t>
            </a:r>
            <a:r>
              <a:rPr sz="2450" spc="254" dirty="0">
                <a:latin typeface="Garamond"/>
                <a:cs typeface="Garamond"/>
              </a:rPr>
              <a:t> </a:t>
            </a:r>
            <a:r>
              <a:rPr sz="2450" spc="130" dirty="0">
                <a:latin typeface="Garamond"/>
                <a:cs typeface="Garamond"/>
              </a:rPr>
              <a:t>a</a:t>
            </a:r>
            <a:r>
              <a:rPr sz="2450" spc="245" dirty="0">
                <a:latin typeface="Garamond"/>
                <a:cs typeface="Garamond"/>
              </a:rPr>
              <a:t> </a:t>
            </a:r>
            <a:r>
              <a:rPr sz="2450" dirty="0">
                <a:latin typeface="Garamond"/>
                <a:cs typeface="Garamond"/>
              </a:rPr>
              <a:t>level</a:t>
            </a:r>
            <a:r>
              <a:rPr sz="2450" spc="245" dirty="0">
                <a:latin typeface="Garamond"/>
                <a:cs typeface="Garamond"/>
              </a:rPr>
              <a:t> </a:t>
            </a:r>
            <a:r>
              <a:rPr sz="2450" dirty="0">
                <a:latin typeface="Garamond"/>
                <a:cs typeface="Garamond"/>
              </a:rPr>
              <a:t>9</a:t>
            </a:r>
            <a:r>
              <a:rPr sz="2450" b="0" i="1" dirty="0">
                <a:latin typeface="Bookman Old Style"/>
                <a:cs typeface="Bookman Old Style"/>
              </a:rPr>
              <a:t>.</a:t>
            </a:r>
            <a:r>
              <a:rPr sz="2450" dirty="0">
                <a:latin typeface="Garamond"/>
                <a:cs typeface="Garamond"/>
              </a:rPr>
              <a:t>8</a:t>
            </a:r>
            <a:r>
              <a:rPr sz="2450" spc="250" dirty="0">
                <a:latin typeface="Garamond"/>
                <a:cs typeface="Garamond"/>
              </a:rPr>
              <a:t> </a:t>
            </a:r>
            <a:r>
              <a:rPr sz="2450" dirty="0">
                <a:latin typeface="Garamond"/>
                <a:cs typeface="Garamond"/>
              </a:rPr>
              <a:t>eV</a:t>
            </a:r>
            <a:r>
              <a:rPr sz="2450" spc="250" dirty="0">
                <a:latin typeface="Garamond"/>
                <a:cs typeface="Garamond"/>
              </a:rPr>
              <a:t> </a:t>
            </a:r>
            <a:r>
              <a:rPr sz="2450" spc="-10" dirty="0">
                <a:latin typeface="Garamond"/>
                <a:cs typeface="Garamond"/>
              </a:rPr>
              <a:t>above 	</a:t>
            </a:r>
            <a:r>
              <a:rPr sz="2450" dirty="0">
                <a:latin typeface="Garamond"/>
                <a:cs typeface="Garamond"/>
              </a:rPr>
              <a:t>the</a:t>
            </a:r>
            <a:r>
              <a:rPr sz="2450" spc="235" dirty="0">
                <a:latin typeface="Garamond"/>
                <a:cs typeface="Garamond"/>
              </a:rPr>
              <a:t> </a:t>
            </a:r>
            <a:r>
              <a:rPr sz="2450" dirty="0">
                <a:latin typeface="Garamond"/>
                <a:cs typeface="Garamond"/>
              </a:rPr>
              <a:t>ground</a:t>
            </a:r>
            <a:r>
              <a:rPr sz="2450" spc="245" dirty="0">
                <a:latin typeface="Garamond"/>
                <a:cs typeface="Garamond"/>
              </a:rPr>
              <a:t> </a:t>
            </a:r>
            <a:r>
              <a:rPr sz="2450" spc="70" dirty="0">
                <a:latin typeface="Garamond"/>
                <a:cs typeface="Garamond"/>
              </a:rPr>
              <a:t>state.</a:t>
            </a:r>
            <a:endParaRPr sz="2450">
              <a:latin typeface="Garamond"/>
              <a:cs typeface="Garamond"/>
            </a:endParaRPr>
          </a:p>
          <a:p>
            <a:pPr marL="394335" indent="-358140">
              <a:lnSpc>
                <a:spcPct val="100000"/>
              </a:lnSpc>
              <a:spcBef>
                <a:spcPts val="1045"/>
              </a:spcBef>
              <a:buAutoNum type="alphaUcPeriod"/>
              <a:tabLst>
                <a:tab pos="394335" algn="l"/>
              </a:tabLst>
            </a:pPr>
            <a:r>
              <a:rPr sz="2450" dirty="0">
                <a:latin typeface="Garamond"/>
                <a:cs typeface="Garamond"/>
              </a:rPr>
              <a:t>Some</a:t>
            </a:r>
            <a:r>
              <a:rPr sz="2450" spc="190" dirty="0">
                <a:latin typeface="Garamond"/>
                <a:cs typeface="Garamond"/>
              </a:rPr>
              <a:t> </a:t>
            </a:r>
            <a:r>
              <a:rPr sz="2450" dirty="0">
                <a:latin typeface="Garamond"/>
                <a:cs typeface="Garamond"/>
              </a:rPr>
              <a:t>electrons</a:t>
            </a:r>
            <a:r>
              <a:rPr sz="2450" spc="190" dirty="0">
                <a:latin typeface="Garamond"/>
                <a:cs typeface="Garamond"/>
              </a:rPr>
              <a:t> </a:t>
            </a:r>
            <a:r>
              <a:rPr sz="2450" dirty="0">
                <a:latin typeface="Garamond"/>
                <a:cs typeface="Garamond"/>
              </a:rPr>
              <a:t>collided</a:t>
            </a:r>
            <a:r>
              <a:rPr sz="2450" spc="190" dirty="0">
                <a:latin typeface="Garamond"/>
                <a:cs typeface="Garamond"/>
              </a:rPr>
              <a:t> </a:t>
            </a:r>
            <a:r>
              <a:rPr sz="2450" spc="50" dirty="0">
                <a:latin typeface="Garamond"/>
                <a:cs typeface="Garamond"/>
              </a:rPr>
              <a:t>with</a:t>
            </a:r>
            <a:r>
              <a:rPr sz="2450" spc="190" dirty="0">
                <a:latin typeface="Garamond"/>
                <a:cs typeface="Garamond"/>
              </a:rPr>
              <a:t> </a:t>
            </a:r>
            <a:r>
              <a:rPr sz="2450" dirty="0">
                <a:latin typeface="Garamond"/>
                <a:cs typeface="Garamond"/>
              </a:rPr>
              <a:t>two</a:t>
            </a:r>
            <a:r>
              <a:rPr sz="2450" spc="190" dirty="0">
                <a:latin typeface="Garamond"/>
                <a:cs typeface="Garamond"/>
              </a:rPr>
              <a:t> </a:t>
            </a:r>
            <a:r>
              <a:rPr sz="2450" dirty="0">
                <a:latin typeface="Garamond"/>
                <a:cs typeface="Garamond"/>
              </a:rPr>
              <a:t>mercury</a:t>
            </a:r>
            <a:r>
              <a:rPr sz="2450" spc="190" dirty="0">
                <a:latin typeface="Garamond"/>
                <a:cs typeface="Garamond"/>
              </a:rPr>
              <a:t> </a:t>
            </a:r>
            <a:r>
              <a:rPr sz="2450" spc="-10" dirty="0">
                <a:latin typeface="Garamond"/>
                <a:cs typeface="Garamond"/>
              </a:rPr>
              <a:t>atoms.</a:t>
            </a:r>
            <a:endParaRPr sz="2450">
              <a:latin typeface="Garamond"/>
              <a:cs typeface="Garamond"/>
            </a:endParaRPr>
          </a:p>
          <a:p>
            <a:pPr marL="393700" indent="-361950">
              <a:lnSpc>
                <a:spcPct val="100000"/>
              </a:lnSpc>
              <a:spcBef>
                <a:spcPts val="1045"/>
              </a:spcBef>
              <a:buAutoNum type="alphaUcPeriod"/>
              <a:tabLst>
                <a:tab pos="393700" algn="l"/>
              </a:tabLst>
            </a:pPr>
            <a:r>
              <a:rPr sz="2450" dirty="0">
                <a:latin typeface="Garamond"/>
                <a:cs typeface="Garamond"/>
              </a:rPr>
              <a:t>Some</a:t>
            </a:r>
            <a:r>
              <a:rPr sz="2450" spc="195" dirty="0">
                <a:latin typeface="Garamond"/>
                <a:cs typeface="Garamond"/>
              </a:rPr>
              <a:t> </a:t>
            </a:r>
            <a:r>
              <a:rPr sz="2450" dirty="0">
                <a:latin typeface="Garamond"/>
                <a:cs typeface="Garamond"/>
              </a:rPr>
              <a:t>mercury</a:t>
            </a:r>
            <a:r>
              <a:rPr sz="2450" spc="204" dirty="0">
                <a:latin typeface="Garamond"/>
                <a:cs typeface="Garamond"/>
              </a:rPr>
              <a:t> </a:t>
            </a:r>
            <a:r>
              <a:rPr sz="2450" dirty="0">
                <a:latin typeface="Garamond"/>
                <a:cs typeface="Garamond"/>
              </a:rPr>
              <a:t>atoms</a:t>
            </a:r>
            <a:r>
              <a:rPr sz="2450" spc="204" dirty="0">
                <a:latin typeface="Garamond"/>
                <a:cs typeface="Garamond"/>
              </a:rPr>
              <a:t> </a:t>
            </a:r>
            <a:r>
              <a:rPr sz="2450" dirty="0">
                <a:latin typeface="Garamond"/>
                <a:cs typeface="Garamond"/>
              </a:rPr>
              <a:t>were</a:t>
            </a:r>
            <a:r>
              <a:rPr sz="2450" spc="200" dirty="0">
                <a:latin typeface="Garamond"/>
                <a:cs typeface="Garamond"/>
              </a:rPr>
              <a:t> </a:t>
            </a:r>
            <a:r>
              <a:rPr sz="2450" dirty="0">
                <a:latin typeface="Garamond"/>
                <a:cs typeface="Garamond"/>
              </a:rPr>
              <a:t>struck</a:t>
            </a:r>
            <a:r>
              <a:rPr sz="2450" spc="204" dirty="0">
                <a:latin typeface="Garamond"/>
                <a:cs typeface="Garamond"/>
              </a:rPr>
              <a:t> </a:t>
            </a:r>
            <a:r>
              <a:rPr sz="2450" spc="60" dirty="0">
                <a:latin typeface="Garamond"/>
                <a:cs typeface="Garamond"/>
              </a:rPr>
              <a:t>by</a:t>
            </a:r>
            <a:r>
              <a:rPr sz="2450" spc="204" dirty="0">
                <a:latin typeface="Garamond"/>
                <a:cs typeface="Garamond"/>
              </a:rPr>
              <a:t> </a:t>
            </a:r>
            <a:r>
              <a:rPr sz="2450" dirty="0">
                <a:latin typeface="Garamond"/>
                <a:cs typeface="Garamond"/>
              </a:rPr>
              <a:t>two</a:t>
            </a:r>
            <a:r>
              <a:rPr sz="2450" spc="204" dirty="0">
                <a:latin typeface="Garamond"/>
                <a:cs typeface="Garamond"/>
              </a:rPr>
              <a:t> </a:t>
            </a:r>
            <a:r>
              <a:rPr sz="2450" spc="-10" dirty="0">
                <a:latin typeface="Garamond"/>
                <a:cs typeface="Garamond"/>
              </a:rPr>
              <a:t>electrons.</a:t>
            </a:r>
            <a:endParaRPr sz="2450">
              <a:latin typeface="Garamond"/>
              <a:cs typeface="Garamond"/>
            </a:endParaRPr>
          </a:p>
          <a:p>
            <a:pPr marL="12700">
              <a:lnSpc>
                <a:spcPct val="100000"/>
              </a:lnSpc>
              <a:spcBef>
                <a:spcPts val="1945"/>
              </a:spcBef>
              <a:tabLst>
                <a:tab pos="1621155" algn="l"/>
              </a:tabLst>
            </a:pPr>
            <a:r>
              <a:rPr sz="2450" b="1" spc="45" dirty="0">
                <a:latin typeface="Book Antiqua"/>
                <a:cs typeface="Book Antiqua"/>
              </a:rPr>
              <a:t>Solution:</a:t>
            </a:r>
            <a:r>
              <a:rPr sz="2450" b="1" dirty="0">
                <a:latin typeface="Book Antiqua"/>
                <a:cs typeface="Book Antiqua"/>
              </a:rPr>
              <a:t>	</a:t>
            </a:r>
            <a:r>
              <a:rPr sz="2450" spc="70" dirty="0">
                <a:latin typeface="Garamond"/>
                <a:cs typeface="Garamond"/>
              </a:rPr>
              <a:t>B</a:t>
            </a:r>
            <a:endParaRPr sz="2450">
              <a:latin typeface="Garamond"/>
              <a:cs typeface="Garamond"/>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650105" algn="l"/>
              </a:tabLst>
            </a:pPr>
            <a:r>
              <a:rPr sz="1200" spc="-10" dirty="0">
                <a:latin typeface="Times New Roman"/>
                <a:cs typeface="Times New Roman"/>
              </a:rPr>
              <a:t>ConcepTest</a:t>
            </a:r>
            <a:r>
              <a:rPr sz="1200" dirty="0">
                <a:latin typeface="Times New Roman"/>
                <a:cs typeface="Times New Roman"/>
              </a:rPr>
              <a:t>	4.1.</a:t>
            </a:r>
            <a:r>
              <a:rPr sz="1200" spc="210" dirty="0">
                <a:latin typeface="Times New Roman"/>
                <a:cs typeface="Times New Roman"/>
              </a:rPr>
              <a:t>  </a:t>
            </a:r>
            <a:r>
              <a:rPr sz="1200" dirty="0">
                <a:latin typeface="Times New Roman"/>
                <a:cs typeface="Times New Roman"/>
              </a:rPr>
              <a:t>ATOMIC</a:t>
            </a:r>
            <a:r>
              <a:rPr sz="1200" spc="140" dirty="0">
                <a:latin typeface="Times New Roman"/>
                <a:cs typeface="Times New Roman"/>
              </a:rPr>
              <a:t> </a:t>
            </a:r>
            <a:r>
              <a:rPr sz="1200" spc="50" dirty="0">
                <a:latin typeface="Times New Roman"/>
                <a:cs typeface="Times New Roman"/>
              </a:rPr>
              <a:t>SPECTRA</a:t>
            </a:r>
            <a:r>
              <a:rPr sz="1200" spc="135" dirty="0">
                <a:latin typeface="Times New Roman"/>
                <a:cs typeface="Times New Roman"/>
              </a:rPr>
              <a:t> </a:t>
            </a:r>
            <a:r>
              <a:rPr sz="1200" dirty="0">
                <a:latin typeface="Times New Roman"/>
                <a:cs typeface="Times New Roman"/>
              </a:rPr>
              <a:t>AND</a:t>
            </a:r>
            <a:r>
              <a:rPr sz="1200" spc="135" dirty="0">
                <a:latin typeface="Times New Roman"/>
                <a:cs typeface="Times New Roman"/>
              </a:rPr>
              <a:t> </a:t>
            </a:r>
            <a:r>
              <a:rPr sz="1200" spc="50" dirty="0">
                <a:latin typeface="Times New Roman"/>
                <a:cs typeface="Times New Roman"/>
              </a:rPr>
              <a:t>THE</a:t>
            </a:r>
            <a:r>
              <a:rPr sz="1200" spc="140" dirty="0">
                <a:latin typeface="Times New Roman"/>
                <a:cs typeface="Times New Roman"/>
              </a:rPr>
              <a:t> </a:t>
            </a:r>
            <a:r>
              <a:rPr sz="1200" dirty="0">
                <a:latin typeface="Times New Roman"/>
                <a:cs typeface="Times New Roman"/>
              </a:rPr>
              <a:t>BOHR</a:t>
            </a:r>
            <a:r>
              <a:rPr sz="1200" spc="140" dirty="0">
                <a:latin typeface="Times New Roman"/>
                <a:cs typeface="Times New Roman"/>
              </a:rPr>
              <a:t> </a:t>
            </a:r>
            <a:r>
              <a:rPr sz="1200" spc="-10" dirty="0">
                <a:latin typeface="Times New Roman"/>
                <a:cs typeface="Times New Roman"/>
              </a:rPr>
              <a:t>MODEL</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634" cy="1162685"/>
          </a:xfrm>
          <a:prstGeom prst="rect">
            <a:avLst/>
          </a:prstGeom>
        </p:spPr>
        <p:txBody>
          <a:bodyPr vert="horz" wrap="square" lIns="0" tIns="9525" rIns="0" bIns="0" rtlCol="0">
            <a:spAutoFit/>
          </a:bodyPr>
          <a:lstStyle/>
          <a:p>
            <a:pPr marL="12700" marR="5080" algn="just">
              <a:lnSpc>
                <a:spcPct val="101699"/>
              </a:lnSpc>
              <a:spcBef>
                <a:spcPts val="75"/>
              </a:spcBef>
            </a:pPr>
            <a:r>
              <a:rPr dirty="0"/>
              <a:t>Suppose</a:t>
            </a:r>
            <a:r>
              <a:rPr spc="235" dirty="0"/>
              <a:t> </a:t>
            </a:r>
            <a:r>
              <a:rPr dirty="0"/>
              <a:t>you</a:t>
            </a:r>
            <a:r>
              <a:rPr spc="245" dirty="0"/>
              <a:t> </a:t>
            </a:r>
            <a:r>
              <a:rPr dirty="0"/>
              <a:t>perform</a:t>
            </a:r>
            <a:r>
              <a:rPr spc="245" dirty="0"/>
              <a:t> </a:t>
            </a:r>
            <a:r>
              <a:rPr spc="130" dirty="0"/>
              <a:t>a</a:t>
            </a:r>
            <a:r>
              <a:rPr spc="245" dirty="0"/>
              <a:t> </a:t>
            </a:r>
            <a:r>
              <a:rPr dirty="0"/>
              <a:t>Franck-Hertz</a:t>
            </a:r>
            <a:r>
              <a:rPr spc="240" dirty="0"/>
              <a:t> </a:t>
            </a:r>
            <a:r>
              <a:rPr dirty="0"/>
              <a:t>experiment</a:t>
            </a:r>
            <a:r>
              <a:rPr spc="245" dirty="0"/>
              <a:t> </a:t>
            </a:r>
            <a:r>
              <a:rPr dirty="0"/>
              <a:t>on</a:t>
            </a:r>
            <a:r>
              <a:rPr spc="250" dirty="0"/>
              <a:t> </a:t>
            </a:r>
            <a:r>
              <a:rPr spc="130" dirty="0"/>
              <a:t>a</a:t>
            </a:r>
            <a:r>
              <a:rPr spc="240" dirty="0"/>
              <a:t> </a:t>
            </a:r>
            <a:r>
              <a:rPr dirty="0"/>
              <a:t>gas</a:t>
            </a:r>
            <a:r>
              <a:rPr spc="245" dirty="0"/>
              <a:t> </a:t>
            </a:r>
            <a:r>
              <a:rPr dirty="0"/>
              <a:t>of</a:t>
            </a:r>
            <a:r>
              <a:rPr spc="245" dirty="0"/>
              <a:t> </a:t>
            </a:r>
            <a:r>
              <a:rPr spc="-25" dirty="0"/>
              <a:t>the </a:t>
            </a:r>
            <a:r>
              <a:rPr dirty="0"/>
              <a:t>element</a:t>
            </a:r>
            <a:r>
              <a:rPr spc="240" dirty="0"/>
              <a:t> </a:t>
            </a:r>
            <a:r>
              <a:rPr dirty="0"/>
              <a:t>maduponium</a:t>
            </a:r>
            <a:r>
              <a:rPr spc="240" dirty="0"/>
              <a:t> </a:t>
            </a:r>
            <a:r>
              <a:rPr spc="55" dirty="0"/>
              <a:t>and</a:t>
            </a:r>
            <a:r>
              <a:rPr spc="245" dirty="0"/>
              <a:t> </a:t>
            </a:r>
            <a:r>
              <a:rPr dirty="0"/>
              <a:t>you</a:t>
            </a:r>
            <a:r>
              <a:rPr spc="240" dirty="0"/>
              <a:t> </a:t>
            </a:r>
            <a:r>
              <a:rPr dirty="0"/>
              <a:t>measure</a:t>
            </a:r>
            <a:r>
              <a:rPr spc="240" dirty="0"/>
              <a:t> </a:t>
            </a:r>
            <a:r>
              <a:rPr dirty="0"/>
              <a:t>the</a:t>
            </a:r>
            <a:r>
              <a:rPr spc="235" dirty="0"/>
              <a:t> </a:t>
            </a:r>
            <a:r>
              <a:rPr dirty="0"/>
              <a:t>following</a:t>
            </a:r>
            <a:r>
              <a:rPr spc="240" dirty="0"/>
              <a:t> </a:t>
            </a:r>
            <a:r>
              <a:rPr spc="50" dirty="0"/>
              <a:t>output</a:t>
            </a:r>
            <a:r>
              <a:rPr spc="240" dirty="0"/>
              <a:t> </a:t>
            </a:r>
            <a:r>
              <a:rPr spc="-20" dirty="0"/>
              <a:t>cur- </a:t>
            </a:r>
            <a:r>
              <a:rPr dirty="0"/>
              <a:t>rent</a:t>
            </a:r>
            <a:r>
              <a:rPr spc="114" dirty="0"/>
              <a:t> </a:t>
            </a:r>
            <a:r>
              <a:rPr spc="65" dirty="0"/>
              <a:t>as</a:t>
            </a:r>
            <a:r>
              <a:rPr spc="120" dirty="0"/>
              <a:t> </a:t>
            </a:r>
            <a:r>
              <a:rPr spc="130" dirty="0"/>
              <a:t>a</a:t>
            </a:r>
            <a:r>
              <a:rPr spc="120" dirty="0"/>
              <a:t> </a:t>
            </a:r>
            <a:r>
              <a:rPr dirty="0"/>
              <a:t>function</a:t>
            </a:r>
            <a:r>
              <a:rPr spc="125" dirty="0"/>
              <a:t> </a:t>
            </a:r>
            <a:r>
              <a:rPr dirty="0"/>
              <a:t>of</a:t>
            </a:r>
            <a:r>
              <a:rPr spc="125" dirty="0"/>
              <a:t> </a:t>
            </a:r>
            <a:r>
              <a:rPr spc="-10" dirty="0"/>
              <a:t>voltage.</a:t>
            </a:r>
          </a:p>
        </p:txBody>
      </p:sp>
      <p:pic>
        <p:nvPicPr>
          <p:cNvPr id="5" name="object 5"/>
          <p:cNvPicPr/>
          <p:nvPr/>
        </p:nvPicPr>
        <p:blipFill>
          <a:blip r:embed="rId2" cstate="print"/>
          <a:stretch>
            <a:fillRect/>
          </a:stretch>
        </p:blipFill>
        <p:spPr>
          <a:xfrm>
            <a:off x="731519" y="2369324"/>
            <a:ext cx="2468925" cy="1366138"/>
          </a:xfrm>
          <a:prstGeom prst="rect">
            <a:avLst/>
          </a:prstGeom>
        </p:spPr>
      </p:pic>
      <p:sp>
        <p:nvSpPr>
          <p:cNvPr id="6" name="object 6"/>
          <p:cNvSpPr txBox="1"/>
          <p:nvPr/>
        </p:nvSpPr>
        <p:spPr>
          <a:xfrm>
            <a:off x="715137" y="3583285"/>
            <a:ext cx="8260715" cy="3467100"/>
          </a:xfrm>
          <a:prstGeom prst="rect">
            <a:avLst/>
          </a:prstGeom>
        </p:spPr>
        <p:txBody>
          <a:bodyPr vert="horz" wrap="square" lIns="0" tIns="220345" rIns="0" bIns="0" rtlCol="0">
            <a:spAutoFit/>
          </a:bodyPr>
          <a:lstStyle/>
          <a:p>
            <a:pPr marL="15875">
              <a:lnSpc>
                <a:spcPct val="100000"/>
              </a:lnSpc>
              <a:spcBef>
                <a:spcPts val="1735"/>
              </a:spcBef>
              <a:tabLst>
                <a:tab pos="5705475" algn="l"/>
              </a:tabLst>
            </a:pPr>
            <a:r>
              <a:rPr sz="2450" dirty="0">
                <a:latin typeface="Garamond"/>
                <a:cs typeface="Garamond"/>
              </a:rPr>
              <a:t>Which</a:t>
            </a:r>
            <a:r>
              <a:rPr sz="2450" spc="110" dirty="0">
                <a:latin typeface="Garamond"/>
                <a:cs typeface="Garamond"/>
              </a:rPr>
              <a:t> </a:t>
            </a:r>
            <a:r>
              <a:rPr sz="2450" dirty="0">
                <a:latin typeface="Garamond"/>
                <a:cs typeface="Garamond"/>
              </a:rPr>
              <a:t>of</a:t>
            </a:r>
            <a:r>
              <a:rPr sz="2450" spc="110" dirty="0">
                <a:latin typeface="Garamond"/>
                <a:cs typeface="Garamond"/>
              </a:rPr>
              <a:t> </a:t>
            </a:r>
            <a:r>
              <a:rPr sz="2450" dirty="0">
                <a:latin typeface="Garamond"/>
                <a:cs typeface="Garamond"/>
              </a:rPr>
              <a:t>the</a:t>
            </a:r>
            <a:r>
              <a:rPr sz="2450" spc="110" dirty="0">
                <a:latin typeface="Garamond"/>
                <a:cs typeface="Garamond"/>
              </a:rPr>
              <a:t> </a:t>
            </a:r>
            <a:r>
              <a:rPr sz="2450" dirty="0">
                <a:latin typeface="Garamond"/>
                <a:cs typeface="Garamond"/>
              </a:rPr>
              <a:t>following</a:t>
            </a:r>
            <a:r>
              <a:rPr sz="2450" spc="110" dirty="0">
                <a:latin typeface="Garamond"/>
                <a:cs typeface="Garamond"/>
              </a:rPr>
              <a:t> </a:t>
            </a:r>
            <a:r>
              <a:rPr sz="2450" dirty="0">
                <a:latin typeface="Garamond"/>
                <a:cs typeface="Garamond"/>
              </a:rPr>
              <a:t>would</a:t>
            </a:r>
            <a:r>
              <a:rPr sz="2450" spc="110" dirty="0">
                <a:latin typeface="Garamond"/>
                <a:cs typeface="Garamond"/>
              </a:rPr>
              <a:t> </a:t>
            </a:r>
            <a:r>
              <a:rPr sz="2450" dirty="0">
                <a:latin typeface="Garamond"/>
                <a:cs typeface="Garamond"/>
              </a:rPr>
              <a:t>you</a:t>
            </a:r>
            <a:r>
              <a:rPr sz="2450" spc="110" dirty="0">
                <a:latin typeface="Garamond"/>
                <a:cs typeface="Garamond"/>
              </a:rPr>
              <a:t> </a:t>
            </a:r>
            <a:r>
              <a:rPr sz="2450" spc="-10" dirty="0">
                <a:latin typeface="Garamond"/>
                <a:cs typeface="Garamond"/>
              </a:rPr>
              <a:t>conclude?</a:t>
            </a:r>
            <a:r>
              <a:rPr sz="2450" dirty="0">
                <a:latin typeface="Garamond"/>
                <a:cs typeface="Garamond"/>
              </a:rPr>
              <a:t>	(Choose</a:t>
            </a:r>
            <a:r>
              <a:rPr sz="2450" spc="185" dirty="0">
                <a:latin typeface="Garamond"/>
                <a:cs typeface="Garamond"/>
              </a:rPr>
              <a:t> </a:t>
            </a:r>
            <a:r>
              <a:rPr sz="2450" spc="-10" dirty="0">
                <a:latin typeface="Garamond"/>
                <a:cs typeface="Garamond"/>
              </a:rPr>
              <a:t>one.)</a:t>
            </a:r>
            <a:endParaRPr sz="2450">
              <a:latin typeface="Garamond"/>
              <a:cs typeface="Garamond"/>
            </a:endParaRPr>
          </a:p>
          <a:p>
            <a:pPr marL="386715" marR="5080" indent="-370205">
              <a:lnSpc>
                <a:spcPct val="101699"/>
              </a:lnSpc>
              <a:spcBef>
                <a:spcPts val="1595"/>
              </a:spcBef>
              <a:buAutoNum type="alphaUcPeriod"/>
              <a:tabLst>
                <a:tab pos="387985" algn="l"/>
              </a:tabLst>
            </a:pPr>
            <a:r>
              <a:rPr sz="2450" dirty="0">
                <a:latin typeface="Garamond"/>
                <a:cs typeface="Garamond"/>
              </a:rPr>
              <a:t>Maduponium</a:t>
            </a:r>
            <a:r>
              <a:rPr sz="2450" spc="15" dirty="0">
                <a:latin typeface="Garamond"/>
                <a:cs typeface="Garamond"/>
              </a:rPr>
              <a:t> </a:t>
            </a:r>
            <a:r>
              <a:rPr sz="2450" dirty="0">
                <a:latin typeface="Garamond"/>
                <a:cs typeface="Garamond"/>
              </a:rPr>
              <a:t>has</a:t>
            </a:r>
            <a:r>
              <a:rPr sz="2450" spc="5" dirty="0">
                <a:latin typeface="Garamond"/>
                <a:cs typeface="Garamond"/>
              </a:rPr>
              <a:t> </a:t>
            </a:r>
            <a:r>
              <a:rPr sz="2450" spc="130" dirty="0">
                <a:latin typeface="Garamond"/>
                <a:cs typeface="Garamond"/>
              </a:rPr>
              <a:t>a</a:t>
            </a:r>
            <a:r>
              <a:rPr sz="2450" spc="15" dirty="0">
                <a:latin typeface="Garamond"/>
                <a:cs typeface="Garamond"/>
              </a:rPr>
              <a:t> </a:t>
            </a:r>
            <a:r>
              <a:rPr sz="2450" dirty="0">
                <a:latin typeface="Garamond"/>
                <a:cs typeface="Garamond"/>
              </a:rPr>
              <a:t>2</a:t>
            </a:r>
            <a:r>
              <a:rPr sz="2450" spc="15" dirty="0">
                <a:latin typeface="Garamond"/>
                <a:cs typeface="Garamond"/>
              </a:rPr>
              <a:t> </a:t>
            </a:r>
            <a:r>
              <a:rPr sz="2450" dirty="0">
                <a:latin typeface="Garamond"/>
                <a:cs typeface="Garamond"/>
              </a:rPr>
              <a:t>eV</a:t>
            </a:r>
            <a:r>
              <a:rPr sz="2450" spc="10" dirty="0">
                <a:latin typeface="Garamond"/>
                <a:cs typeface="Garamond"/>
              </a:rPr>
              <a:t> </a:t>
            </a:r>
            <a:r>
              <a:rPr sz="2450" spc="50" dirty="0">
                <a:latin typeface="Garamond"/>
                <a:cs typeface="Garamond"/>
              </a:rPr>
              <a:t>transition</a:t>
            </a:r>
            <a:r>
              <a:rPr sz="2450" spc="20" dirty="0">
                <a:latin typeface="Garamond"/>
                <a:cs typeface="Garamond"/>
              </a:rPr>
              <a:t> </a:t>
            </a:r>
            <a:r>
              <a:rPr sz="2450" dirty="0">
                <a:latin typeface="Garamond"/>
                <a:cs typeface="Garamond"/>
              </a:rPr>
              <a:t>(meaning</a:t>
            </a:r>
            <a:r>
              <a:rPr sz="2450" spc="10" dirty="0">
                <a:latin typeface="Garamond"/>
                <a:cs typeface="Garamond"/>
              </a:rPr>
              <a:t> </a:t>
            </a:r>
            <a:r>
              <a:rPr sz="2450" spc="105" dirty="0">
                <a:latin typeface="Garamond"/>
                <a:cs typeface="Garamond"/>
              </a:rPr>
              <a:t>it</a:t>
            </a:r>
            <a:r>
              <a:rPr sz="2450" spc="15" dirty="0">
                <a:latin typeface="Garamond"/>
                <a:cs typeface="Garamond"/>
              </a:rPr>
              <a:t> </a:t>
            </a:r>
            <a:r>
              <a:rPr sz="2450" dirty="0">
                <a:latin typeface="Garamond"/>
                <a:cs typeface="Garamond"/>
              </a:rPr>
              <a:t>has</a:t>
            </a:r>
            <a:r>
              <a:rPr sz="2450" spc="15" dirty="0">
                <a:latin typeface="Garamond"/>
                <a:cs typeface="Garamond"/>
              </a:rPr>
              <a:t> </a:t>
            </a:r>
            <a:r>
              <a:rPr sz="2450" spc="-10" dirty="0">
                <a:latin typeface="Garamond"/>
                <a:cs typeface="Garamond"/>
              </a:rPr>
              <a:t>two</a:t>
            </a:r>
            <a:r>
              <a:rPr sz="2450" spc="10" dirty="0">
                <a:latin typeface="Garamond"/>
                <a:cs typeface="Garamond"/>
              </a:rPr>
              <a:t> </a:t>
            </a:r>
            <a:r>
              <a:rPr sz="2450" spc="-10" dirty="0">
                <a:latin typeface="Garamond"/>
                <a:cs typeface="Garamond"/>
              </a:rPr>
              <a:t>electron 	</a:t>
            </a:r>
            <a:r>
              <a:rPr sz="2450" spc="65" dirty="0">
                <a:latin typeface="Garamond"/>
                <a:cs typeface="Garamond"/>
              </a:rPr>
              <a:t>states</a:t>
            </a:r>
            <a:r>
              <a:rPr sz="2450" spc="240" dirty="0">
                <a:latin typeface="Garamond"/>
                <a:cs typeface="Garamond"/>
              </a:rPr>
              <a:t> </a:t>
            </a:r>
            <a:r>
              <a:rPr sz="2450" dirty="0">
                <a:latin typeface="Garamond"/>
                <a:cs typeface="Garamond"/>
              </a:rPr>
              <a:t>separated</a:t>
            </a:r>
            <a:r>
              <a:rPr sz="2450" spc="245" dirty="0">
                <a:latin typeface="Garamond"/>
                <a:cs typeface="Garamond"/>
              </a:rPr>
              <a:t> </a:t>
            </a:r>
            <a:r>
              <a:rPr sz="2450" spc="60" dirty="0">
                <a:latin typeface="Garamond"/>
                <a:cs typeface="Garamond"/>
              </a:rPr>
              <a:t>by</a:t>
            </a:r>
            <a:r>
              <a:rPr sz="2450" spc="250" dirty="0">
                <a:latin typeface="Garamond"/>
                <a:cs typeface="Garamond"/>
              </a:rPr>
              <a:t> </a:t>
            </a:r>
            <a:r>
              <a:rPr sz="2450" dirty="0">
                <a:latin typeface="Garamond"/>
                <a:cs typeface="Garamond"/>
              </a:rPr>
              <a:t>2</a:t>
            </a:r>
            <a:r>
              <a:rPr sz="2450" spc="250" dirty="0">
                <a:latin typeface="Garamond"/>
                <a:cs typeface="Garamond"/>
              </a:rPr>
              <a:t> </a:t>
            </a:r>
            <a:r>
              <a:rPr sz="2450" spc="45" dirty="0">
                <a:latin typeface="Garamond"/>
                <a:cs typeface="Garamond"/>
              </a:rPr>
              <a:t>eV).</a:t>
            </a:r>
            <a:endParaRPr sz="2450">
              <a:latin typeface="Garamond"/>
              <a:cs typeface="Garamond"/>
            </a:endParaRPr>
          </a:p>
          <a:p>
            <a:pPr marL="386715" indent="-358140">
              <a:lnSpc>
                <a:spcPct val="100000"/>
              </a:lnSpc>
              <a:spcBef>
                <a:spcPts val="1045"/>
              </a:spcBef>
              <a:buAutoNum type="alphaUcPeriod"/>
              <a:tabLst>
                <a:tab pos="386715" algn="l"/>
              </a:tabLst>
            </a:pPr>
            <a:r>
              <a:rPr sz="2450" dirty="0">
                <a:latin typeface="Garamond"/>
                <a:cs typeface="Garamond"/>
              </a:rPr>
              <a:t>Maduponium</a:t>
            </a:r>
            <a:r>
              <a:rPr sz="2450" spc="220" dirty="0">
                <a:latin typeface="Garamond"/>
                <a:cs typeface="Garamond"/>
              </a:rPr>
              <a:t> </a:t>
            </a:r>
            <a:r>
              <a:rPr sz="2450" dirty="0">
                <a:latin typeface="Garamond"/>
                <a:cs typeface="Garamond"/>
              </a:rPr>
              <a:t>has</a:t>
            </a:r>
            <a:r>
              <a:rPr sz="2450" spc="225" dirty="0">
                <a:latin typeface="Garamond"/>
                <a:cs typeface="Garamond"/>
              </a:rPr>
              <a:t> </a:t>
            </a:r>
            <a:r>
              <a:rPr sz="2450" spc="130" dirty="0">
                <a:latin typeface="Garamond"/>
                <a:cs typeface="Garamond"/>
              </a:rPr>
              <a:t>a</a:t>
            </a:r>
            <a:r>
              <a:rPr sz="2450" spc="229" dirty="0">
                <a:latin typeface="Garamond"/>
                <a:cs typeface="Garamond"/>
              </a:rPr>
              <a:t> </a:t>
            </a:r>
            <a:r>
              <a:rPr sz="2450" dirty="0">
                <a:latin typeface="Garamond"/>
                <a:cs typeface="Garamond"/>
              </a:rPr>
              <a:t>4</a:t>
            </a:r>
            <a:r>
              <a:rPr sz="2450" spc="225" dirty="0">
                <a:latin typeface="Garamond"/>
                <a:cs typeface="Garamond"/>
              </a:rPr>
              <a:t> </a:t>
            </a:r>
            <a:r>
              <a:rPr sz="2450" dirty="0">
                <a:latin typeface="Garamond"/>
                <a:cs typeface="Garamond"/>
              </a:rPr>
              <a:t>eV</a:t>
            </a:r>
            <a:r>
              <a:rPr sz="2450" spc="229" dirty="0">
                <a:latin typeface="Garamond"/>
                <a:cs typeface="Garamond"/>
              </a:rPr>
              <a:t> </a:t>
            </a:r>
            <a:r>
              <a:rPr sz="2450" spc="40" dirty="0">
                <a:latin typeface="Garamond"/>
                <a:cs typeface="Garamond"/>
              </a:rPr>
              <a:t>transition.</a:t>
            </a:r>
            <a:endParaRPr sz="2450">
              <a:latin typeface="Garamond"/>
              <a:cs typeface="Garamond"/>
            </a:endParaRPr>
          </a:p>
          <a:p>
            <a:pPr marL="386715" indent="-361950">
              <a:lnSpc>
                <a:spcPct val="100000"/>
              </a:lnSpc>
              <a:spcBef>
                <a:spcPts val="1045"/>
              </a:spcBef>
              <a:buAutoNum type="alphaUcPeriod"/>
              <a:tabLst>
                <a:tab pos="386715" algn="l"/>
              </a:tabLst>
            </a:pPr>
            <a:r>
              <a:rPr sz="2450" dirty="0">
                <a:latin typeface="Garamond"/>
                <a:cs typeface="Garamond"/>
              </a:rPr>
              <a:t>Madupomium</a:t>
            </a:r>
            <a:r>
              <a:rPr sz="2450" spc="45" dirty="0">
                <a:latin typeface="Garamond"/>
                <a:cs typeface="Garamond"/>
              </a:rPr>
              <a:t> </a:t>
            </a:r>
            <a:r>
              <a:rPr sz="2450" dirty="0">
                <a:latin typeface="Garamond"/>
                <a:cs typeface="Garamond"/>
              </a:rPr>
              <a:t>has</a:t>
            </a:r>
            <a:r>
              <a:rPr sz="2450" spc="45" dirty="0">
                <a:latin typeface="Garamond"/>
                <a:cs typeface="Garamond"/>
              </a:rPr>
              <a:t> </a:t>
            </a:r>
            <a:r>
              <a:rPr sz="2450" dirty="0">
                <a:latin typeface="Garamond"/>
                <a:cs typeface="Garamond"/>
              </a:rPr>
              <a:t>both</a:t>
            </a:r>
            <a:r>
              <a:rPr sz="2450" spc="40" dirty="0">
                <a:latin typeface="Garamond"/>
                <a:cs typeface="Garamond"/>
              </a:rPr>
              <a:t> </a:t>
            </a:r>
            <a:r>
              <a:rPr sz="2450" spc="130" dirty="0">
                <a:latin typeface="Garamond"/>
                <a:cs typeface="Garamond"/>
              </a:rPr>
              <a:t>a</a:t>
            </a:r>
            <a:r>
              <a:rPr sz="2450" spc="45" dirty="0">
                <a:latin typeface="Garamond"/>
                <a:cs typeface="Garamond"/>
              </a:rPr>
              <a:t> </a:t>
            </a:r>
            <a:r>
              <a:rPr sz="2450" dirty="0">
                <a:latin typeface="Garamond"/>
                <a:cs typeface="Garamond"/>
              </a:rPr>
              <a:t>2</a:t>
            </a:r>
            <a:r>
              <a:rPr sz="2450" spc="50" dirty="0">
                <a:latin typeface="Garamond"/>
                <a:cs typeface="Garamond"/>
              </a:rPr>
              <a:t> </a:t>
            </a:r>
            <a:r>
              <a:rPr sz="2450" dirty="0">
                <a:latin typeface="Garamond"/>
                <a:cs typeface="Garamond"/>
              </a:rPr>
              <a:t>eV</a:t>
            </a:r>
            <a:r>
              <a:rPr sz="2450" spc="40" dirty="0">
                <a:latin typeface="Garamond"/>
                <a:cs typeface="Garamond"/>
              </a:rPr>
              <a:t> </a:t>
            </a:r>
            <a:r>
              <a:rPr sz="2450" spc="50" dirty="0">
                <a:latin typeface="Garamond"/>
                <a:cs typeface="Garamond"/>
              </a:rPr>
              <a:t>transition</a:t>
            </a:r>
            <a:r>
              <a:rPr sz="2450" spc="45" dirty="0">
                <a:latin typeface="Garamond"/>
                <a:cs typeface="Garamond"/>
              </a:rPr>
              <a:t> </a:t>
            </a:r>
            <a:r>
              <a:rPr sz="2450" spc="55" dirty="0">
                <a:latin typeface="Garamond"/>
                <a:cs typeface="Garamond"/>
              </a:rPr>
              <a:t>and</a:t>
            </a:r>
            <a:r>
              <a:rPr sz="2450" spc="45" dirty="0">
                <a:latin typeface="Garamond"/>
                <a:cs typeface="Garamond"/>
              </a:rPr>
              <a:t> </a:t>
            </a:r>
            <a:r>
              <a:rPr sz="2450" spc="130" dirty="0">
                <a:latin typeface="Garamond"/>
                <a:cs typeface="Garamond"/>
              </a:rPr>
              <a:t>a</a:t>
            </a:r>
            <a:r>
              <a:rPr sz="2450" spc="45" dirty="0">
                <a:latin typeface="Garamond"/>
                <a:cs typeface="Garamond"/>
              </a:rPr>
              <a:t> </a:t>
            </a:r>
            <a:r>
              <a:rPr sz="2450" dirty="0">
                <a:latin typeface="Garamond"/>
                <a:cs typeface="Garamond"/>
              </a:rPr>
              <a:t>4</a:t>
            </a:r>
            <a:r>
              <a:rPr sz="2450" spc="50" dirty="0">
                <a:latin typeface="Garamond"/>
                <a:cs typeface="Garamond"/>
              </a:rPr>
              <a:t> </a:t>
            </a:r>
            <a:r>
              <a:rPr sz="2450" dirty="0">
                <a:latin typeface="Garamond"/>
                <a:cs typeface="Garamond"/>
              </a:rPr>
              <a:t>eV</a:t>
            </a:r>
            <a:r>
              <a:rPr sz="2450" spc="40" dirty="0">
                <a:latin typeface="Garamond"/>
                <a:cs typeface="Garamond"/>
              </a:rPr>
              <a:t> transition.</a:t>
            </a:r>
            <a:endParaRPr sz="2450">
              <a:latin typeface="Garamond"/>
              <a:cs typeface="Garamond"/>
            </a:endParaRPr>
          </a:p>
          <a:p>
            <a:pPr marL="386080" marR="8890" indent="-374015">
              <a:lnSpc>
                <a:spcPct val="101699"/>
              </a:lnSpc>
              <a:spcBef>
                <a:spcPts val="995"/>
              </a:spcBef>
              <a:buAutoNum type="alphaUcPeriod"/>
              <a:tabLst>
                <a:tab pos="387985" algn="l"/>
              </a:tabLst>
            </a:pPr>
            <a:r>
              <a:rPr sz="2450" spc="-60" dirty="0">
                <a:latin typeface="Garamond"/>
                <a:cs typeface="Garamond"/>
              </a:rPr>
              <a:t>You</a:t>
            </a:r>
            <a:r>
              <a:rPr sz="2450" spc="15" dirty="0">
                <a:latin typeface="Garamond"/>
                <a:cs typeface="Garamond"/>
              </a:rPr>
              <a:t> </a:t>
            </a:r>
            <a:r>
              <a:rPr sz="2450" dirty="0">
                <a:latin typeface="Garamond"/>
                <a:cs typeface="Garamond"/>
              </a:rPr>
              <a:t>cannot</a:t>
            </a:r>
            <a:r>
              <a:rPr sz="2450" spc="5" dirty="0">
                <a:latin typeface="Garamond"/>
                <a:cs typeface="Garamond"/>
              </a:rPr>
              <a:t> </a:t>
            </a:r>
            <a:r>
              <a:rPr sz="2450" dirty="0">
                <a:latin typeface="Garamond"/>
                <a:cs typeface="Garamond"/>
              </a:rPr>
              <a:t>conclude</a:t>
            </a:r>
            <a:r>
              <a:rPr sz="2450" spc="5" dirty="0">
                <a:latin typeface="Garamond"/>
                <a:cs typeface="Garamond"/>
              </a:rPr>
              <a:t> </a:t>
            </a:r>
            <a:r>
              <a:rPr sz="2450" spc="114" dirty="0">
                <a:latin typeface="Garamond"/>
                <a:cs typeface="Garamond"/>
              </a:rPr>
              <a:t>that</a:t>
            </a:r>
            <a:r>
              <a:rPr sz="2450" spc="10" dirty="0">
                <a:latin typeface="Garamond"/>
                <a:cs typeface="Garamond"/>
              </a:rPr>
              <a:t> </a:t>
            </a:r>
            <a:r>
              <a:rPr sz="2450" dirty="0">
                <a:latin typeface="Garamond"/>
                <a:cs typeface="Garamond"/>
              </a:rPr>
              <a:t>maduponium</a:t>
            </a:r>
            <a:r>
              <a:rPr sz="2450" spc="10" dirty="0">
                <a:latin typeface="Garamond"/>
                <a:cs typeface="Garamond"/>
              </a:rPr>
              <a:t> </a:t>
            </a:r>
            <a:r>
              <a:rPr sz="2450" dirty="0">
                <a:latin typeface="Garamond"/>
                <a:cs typeface="Garamond"/>
              </a:rPr>
              <a:t>has</a:t>
            </a:r>
            <a:r>
              <a:rPr sz="2450" spc="10" dirty="0">
                <a:latin typeface="Garamond"/>
                <a:cs typeface="Garamond"/>
              </a:rPr>
              <a:t> </a:t>
            </a:r>
            <a:r>
              <a:rPr sz="2450" dirty="0">
                <a:latin typeface="Garamond"/>
                <a:cs typeface="Garamond"/>
              </a:rPr>
              <a:t>either</a:t>
            </a:r>
            <a:r>
              <a:rPr sz="2450" spc="5" dirty="0">
                <a:latin typeface="Garamond"/>
                <a:cs typeface="Garamond"/>
              </a:rPr>
              <a:t> </a:t>
            </a:r>
            <a:r>
              <a:rPr sz="2450" spc="-120" dirty="0">
                <a:latin typeface="Garamond"/>
                <a:cs typeface="Garamond"/>
              </a:rPr>
              <a:t>of</a:t>
            </a:r>
            <a:r>
              <a:rPr sz="2450" spc="10" dirty="0">
                <a:latin typeface="Garamond"/>
                <a:cs typeface="Garamond"/>
              </a:rPr>
              <a:t> </a:t>
            </a:r>
            <a:r>
              <a:rPr sz="2450" dirty="0">
                <a:latin typeface="Garamond"/>
                <a:cs typeface="Garamond"/>
              </a:rPr>
              <a:t>these</a:t>
            </a:r>
            <a:r>
              <a:rPr sz="2450" spc="5" dirty="0">
                <a:latin typeface="Garamond"/>
                <a:cs typeface="Garamond"/>
              </a:rPr>
              <a:t> </a:t>
            </a:r>
            <a:r>
              <a:rPr sz="2450" spc="50" dirty="0">
                <a:latin typeface="Garamond"/>
                <a:cs typeface="Garamond"/>
              </a:rPr>
              <a:t>tran- 	</a:t>
            </a:r>
            <a:r>
              <a:rPr sz="2450" spc="-10" dirty="0">
                <a:latin typeface="Garamond"/>
                <a:cs typeface="Garamond"/>
              </a:rPr>
              <a:t>sitions.</a:t>
            </a:r>
            <a:endParaRPr sz="2450">
              <a:latin typeface="Garamond"/>
              <a:cs typeface="Garamond"/>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18819" y="878291"/>
            <a:ext cx="8255634" cy="868680"/>
          </a:xfrm>
          <a:prstGeom prst="rect">
            <a:avLst/>
          </a:prstGeom>
        </p:spPr>
        <p:txBody>
          <a:bodyPr vert="horz" wrap="square" lIns="0" tIns="12065" rIns="0" bIns="0" rtlCol="0">
            <a:spAutoFit/>
          </a:bodyPr>
          <a:lstStyle/>
          <a:p>
            <a:pPr marL="12700">
              <a:lnSpc>
                <a:spcPct val="100000"/>
              </a:lnSpc>
              <a:spcBef>
                <a:spcPts val="95"/>
              </a:spcBef>
              <a:tabLst>
                <a:tab pos="4650105" algn="l"/>
              </a:tabLst>
            </a:pPr>
            <a:r>
              <a:rPr sz="1200" spc="-10" dirty="0">
                <a:latin typeface="Times New Roman"/>
                <a:cs typeface="Times New Roman"/>
              </a:rPr>
              <a:t>ConcepTest</a:t>
            </a:r>
            <a:r>
              <a:rPr sz="1200" dirty="0">
                <a:latin typeface="Times New Roman"/>
                <a:cs typeface="Times New Roman"/>
              </a:rPr>
              <a:t>	4.1.</a:t>
            </a:r>
            <a:r>
              <a:rPr sz="1200" spc="210" dirty="0">
                <a:latin typeface="Times New Roman"/>
                <a:cs typeface="Times New Roman"/>
              </a:rPr>
              <a:t>  </a:t>
            </a:r>
            <a:r>
              <a:rPr sz="1200" dirty="0">
                <a:latin typeface="Times New Roman"/>
                <a:cs typeface="Times New Roman"/>
              </a:rPr>
              <a:t>ATOMIC</a:t>
            </a:r>
            <a:r>
              <a:rPr sz="1200" spc="140" dirty="0">
                <a:latin typeface="Times New Roman"/>
                <a:cs typeface="Times New Roman"/>
              </a:rPr>
              <a:t> </a:t>
            </a:r>
            <a:r>
              <a:rPr sz="1200" spc="50" dirty="0">
                <a:latin typeface="Times New Roman"/>
                <a:cs typeface="Times New Roman"/>
              </a:rPr>
              <a:t>SPECTRA</a:t>
            </a:r>
            <a:r>
              <a:rPr sz="1200" spc="135" dirty="0">
                <a:latin typeface="Times New Roman"/>
                <a:cs typeface="Times New Roman"/>
              </a:rPr>
              <a:t> </a:t>
            </a:r>
            <a:r>
              <a:rPr sz="1200" dirty="0">
                <a:latin typeface="Times New Roman"/>
                <a:cs typeface="Times New Roman"/>
              </a:rPr>
              <a:t>AND</a:t>
            </a:r>
            <a:r>
              <a:rPr sz="1200" spc="135" dirty="0">
                <a:latin typeface="Times New Roman"/>
                <a:cs typeface="Times New Roman"/>
              </a:rPr>
              <a:t> </a:t>
            </a:r>
            <a:r>
              <a:rPr sz="1200" spc="50" dirty="0">
                <a:latin typeface="Times New Roman"/>
                <a:cs typeface="Times New Roman"/>
              </a:rPr>
              <a:t>THE</a:t>
            </a:r>
            <a:r>
              <a:rPr sz="1200" spc="140" dirty="0">
                <a:latin typeface="Times New Roman"/>
                <a:cs typeface="Times New Roman"/>
              </a:rPr>
              <a:t> </a:t>
            </a:r>
            <a:r>
              <a:rPr sz="1200" dirty="0">
                <a:latin typeface="Times New Roman"/>
                <a:cs typeface="Times New Roman"/>
              </a:rPr>
              <a:t>BOHR</a:t>
            </a:r>
            <a:r>
              <a:rPr sz="1200" spc="140" dirty="0">
                <a:latin typeface="Times New Roman"/>
                <a:cs typeface="Times New Roman"/>
              </a:rPr>
              <a:t> </a:t>
            </a:r>
            <a:r>
              <a:rPr sz="1200" spc="-10" dirty="0">
                <a:latin typeface="Times New Roman"/>
                <a:cs typeface="Times New Roman"/>
              </a:rPr>
              <a:t>MODEL</a:t>
            </a:r>
            <a:endParaRPr sz="1200">
              <a:latin typeface="Times New Roman"/>
              <a:cs typeface="Times New Roman"/>
            </a:endParaRPr>
          </a:p>
          <a:p>
            <a:pPr>
              <a:lnSpc>
                <a:spcPct val="100000"/>
              </a:lnSpc>
              <a:spcBef>
                <a:spcPts val="225"/>
              </a:spcBef>
            </a:pPr>
            <a:endParaRPr sz="1200">
              <a:latin typeface="Times New Roman"/>
              <a:cs typeface="Times New Roman"/>
            </a:endParaRPr>
          </a:p>
          <a:p>
            <a:pPr marL="12700" marR="5080">
              <a:lnSpc>
                <a:spcPct val="106700"/>
              </a:lnSpc>
            </a:pPr>
            <a:r>
              <a:rPr sz="1400" dirty="0">
                <a:latin typeface="Times New Roman"/>
                <a:cs typeface="Times New Roman"/>
              </a:rPr>
              <a:t>Suppose</a:t>
            </a:r>
            <a:r>
              <a:rPr sz="1400" spc="265" dirty="0">
                <a:latin typeface="Times New Roman"/>
                <a:cs typeface="Times New Roman"/>
              </a:rPr>
              <a:t> </a:t>
            </a:r>
            <a:r>
              <a:rPr sz="1400" dirty="0">
                <a:latin typeface="Times New Roman"/>
                <a:cs typeface="Times New Roman"/>
              </a:rPr>
              <a:t>you</a:t>
            </a:r>
            <a:r>
              <a:rPr sz="1400" spc="275" dirty="0">
                <a:latin typeface="Times New Roman"/>
                <a:cs typeface="Times New Roman"/>
              </a:rPr>
              <a:t> </a:t>
            </a:r>
            <a:r>
              <a:rPr sz="1400" dirty="0">
                <a:latin typeface="Times New Roman"/>
                <a:cs typeface="Times New Roman"/>
              </a:rPr>
              <a:t>perform</a:t>
            </a:r>
            <a:r>
              <a:rPr sz="1400" spc="275" dirty="0">
                <a:latin typeface="Times New Roman"/>
                <a:cs typeface="Times New Roman"/>
              </a:rPr>
              <a:t> </a:t>
            </a:r>
            <a:r>
              <a:rPr sz="1400" spc="75" dirty="0">
                <a:latin typeface="Times New Roman"/>
                <a:cs typeface="Times New Roman"/>
              </a:rPr>
              <a:t>a</a:t>
            </a:r>
            <a:r>
              <a:rPr sz="1400" spc="270" dirty="0">
                <a:latin typeface="Times New Roman"/>
                <a:cs typeface="Times New Roman"/>
              </a:rPr>
              <a:t> </a:t>
            </a:r>
            <a:r>
              <a:rPr sz="1400" dirty="0">
                <a:latin typeface="Times New Roman"/>
                <a:cs typeface="Times New Roman"/>
              </a:rPr>
              <a:t>Franck-Hertz</a:t>
            </a:r>
            <a:r>
              <a:rPr sz="1400" spc="270" dirty="0">
                <a:latin typeface="Times New Roman"/>
                <a:cs typeface="Times New Roman"/>
              </a:rPr>
              <a:t> </a:t>
            </a:r>
            <a:r>
              <a:rPr sz="1400" spc="45" dirty="0">
                <a:latin typeface="Times New Roman"/>
                <a:cs typeface="Times New Roman"/>
              </a:rPr>
              <a:t>experiment</a:t>
            </a:r>
            <a:r>
              <a:rPr sz="1400" spc="275" dirty="0">
                <a:latin typeface="Times New Roman"/>
                <a:cs typeface="Times New Roman"/>
              </a:rPr>
              <a:t> </a:t>
            </a:r>
            <a:r>
              <a:rPr sz="1400" dirty="0">
                <a:latin typeface="Times New Roman"/>
                <a:cs typeface="Times New Roman"/>
              </a:rPr>
              <a:t>on</a:t>
            </a:r>
            <a:r>
              <a:rPr sz="1400" spc="275" dirty="0">
                <a:latin typeface="Times New Roman"/>
                <a:cs typeface="Times New Roman"/>
              </a:rPr>
              <a:t> </a:t>
            </a:r>
            <a:r>
              <a:rPr sz="1400" spc="75" dirty="0">
                <a:latin typeface="Times New Roman"/>
                <a:cs typeface="Times New Roman"/>
              </a:rPr>
              <a:t>a</a:t>
            </a:r>
            <a:r>
              <a:rPr sz="1400" spc="270" dirty="0">
                <a:latin typeface="Times New Roman"/>
                <a:cs typeface="Times New Roman"/>
              </a:rPr>
              <a:t> </a:t>
            </a:r>
            <a:r>
              <a:rPr sz="1400" dirty="0">
                <a:latin typeface="Times New Roman"/>
                <a:cs typeface="Times New Roman"/>
              </a:rPr>
              <a:t>gas</a:t>
            </a:r>
            <a:r>
              <a:rPr sz="1400" spc="270" dirty="0">
                <a:latin typeface="Times New Roman"/>
                <a:cs typeface="Times New Roman"/>
              </a:rPr>
              <a:t> </a:t>
            </a:r>
            <a:r>
              <a:rPr sz="1400" dirty="0">
                <a:latin typeface="Times New Roman"/>
                <a:cs typeface="Times New Roman"/>
              </a:rPr>
              <a:t>of</a:t>
            </a:r>
            <a:r>
              <a:rPr sz="1400" spc="275" dirty="0">
                <a:latin typeface="Times New Roman"/>
                <a:cs typeface="Times New Roman"/>
              </a:rPr>
              <a:t> </a:t>
            </a:r>
            <a:r>
              <a:rPr sz="1400" spc="70" dirty="0">
                <a:latin typeface="Times New Roman"/>
                <a:cs typeface="Times New Roman"/>
              </a:rPr>
              <a:t>the</a:t>
            </a:r>
            <a:r>
              <a:rPr sz="1400" spc="270" dirty="0">
                <a:latin typeface="Times New Roman"/>
                <a:cs typeface="Times New Roman"/>
              </a:rPr>
              <a:t> </a:t>
            </a:r>
            <a:r>
              <a:rPr sz="1400" dirty="0">
                <a:latin typeface="Times New Roman"/>
                <a:cs typeface="Times New Roman"/>
              </a:rPr>
              <a:t>element</a:t>
            </a:r>
            <a:r>
              <a:rPr sz="1400" spc="270" dirty="0">
                <a:latin typeface="Times New Roman"/>
                <a:cs typeface="Times New Roman"/>
              </a:rPr>
              <a:t> </a:t>
            </a:r>
            <a:r>
              <a:rPr sz="1400" spc="60" dirty="0">
                <a:latin typeface="Times New Roman"/>
                <a:cs typeface="Times New Roman"/>
              </a:rPr>
              <a:t>maduponium</a:t>
            </a:r>
            <a:r>
              <a:rPr sz="1400" spc="275" dirty="0">
                <a:latin typeface="Times New Roman"/>
                <a:cs typeface="Times New Roman"/>
              </a:rPr>
              <a:t> </a:t>
            </a:r>
            <a:r>
              <a:rPr sz="1400" spc="70" dirty="0">
                <a:latin typeface="Times New Roman"/>
                <a:cs typeface="Times New Roman"/>
              </a:rPr>
              <a:t>and</a:t>
            </a:r>
            <a:r>
              <a:rPr sz="1400" spc="275" dirty="0">
                <a:latin typeface="Times New Roman"/>
                <a:cs typeface="Times New Roman"/>
              </a:rPr>
              <a:t> </a:t>
            </a:r>
            <a:r>
              <a:rPr sz="1400" dirty="0">
                <a:latin typeface="Times New Roman"/>
                <a:cs typeface="Times New Roman"/>
              </a:rPr>
              <a:t>you</a:t>
            </a:r>
            <a:r>
              <a:rPr sz="1400" spc="275" dirty="0">
                <a:latin typeface="Times New Roman"/>
                <a:cs typeface="Times New Roman"/>
              </a:rPr>
              <a:t> </a:t>
            </a:r>
            <a:r>
              <a:rPr sz="1400" spc="-10" dirty="0">
                <a:latin typeface="Times New Roman"/>
                <a:cs typeface="Times New Roman"/>
              </a:rPr>
              <a:t>measure </a:t>
            </a:r>
            <a:r>
              <a:rPr sz="1400" spc="70" dirty="0">
                <a:latin typeface="Times New Roman"/>
                <a:cs typeface="Times New Roman"/>
              </a:rPr>
              <a:t>the</a:t>
            </a:r>
            <a:r>
              <a:rPr sz="1400" spc="160" dirty="0">
                <a:latin typeface="Times New Roman"/>
                <a:cs typeface="Times New Roman"/>
              </a:rPr>
              <a:t> </a:t>
            </a:r>
            <a:r>
              <a:rPr sz="1400" dirty="0">
                <a:latin typeface="Times New Roman"/>
                <a:cs typeface="Times New Roman"/>
              </a:rPr>
              <a:t>following</a:t>
            </a:r>
            <a:r>
              <a:rPr sz="1400" spc="160" dirty="0">
                <a:latin typeface="Times New Roman"/>
                <a:cs typeface="Times New Roman"/>
              </a:rPr>
              <a:t> </a:t>
            </a:r>
            <a:r>
              <a:rPr sz="1400" spc="85" dirty="0">
                <a:latin typeface="Times New Roman"/>
                <a:cs typeface="Times New Roman"/>
              </a:rPr>
              <a:t>output</a:t>
            </a:r>
            <a:r>
              <a:rPr sz="1400" spc="170" dirty="0">
                <a:latin typeface="Times New Roman"/>
                <a:cs typeface="Times New Roman"/>
              </a:rPr>
              <a:t> </a:t>
            </a:r>
            <a:r>
              <a:rPr sz="1400" spc="55" dirty="0">
                <a:latin typeface="Times New Roman"/>
                <a:cs typeface="Times New Roman"/>
              </a:rPr>
              <a:t>current</a:t>
            </a:r>
            <a:r>
              <a:rPr sz="1400" spc="170" dirty="0">
                <a:latin typeface="Times New Roman"/>
                <a:cs typeface="Times New Roman"/>
              </a:rPr>
              <a:t> </a:t>
            </a:r>
            <a:r>
              <a:rPr sz="1400" dirty="0">
                <a:latin typeface="Times New Roman"/>
                <a:cs typeface="Times New Roman"/>
              </a:rPr>
              <a:t>as</a:t>
            </a:r>
            <a:r>
              <a:rPr sz="1400" spc="160" dirty="0">
                <a:latin typeface="Times New Roman"/>
                <a:cs typeface="Times New Roman"/>
              </a:rPr>
              <a:t> </a:t>
            </a:r>
            <a:r>
              <a:rPr sz="1400" spc="75" dirty="0">
                <a:latin typeface="Times New Roman"/>
                <a:cs typeface="Times New Roman"/>
              </a:rPr>
              <a:t>a</a:t>
            </a:r>
            <a:r>
              <a:rPr sz="1400" spc="165" dirty="0">
                <a:latin typeface="Times New Roman"/>
                <a:cs typeface="Times New Roman"/>
              </a:rPr>
              <a:t> </a:t>
            </a:r>
            <a:r>
              <a:rPr sz="1400" dirty="0">
                <a:latin typeface="Times New Roman"/>
                <a:cs typeface="Times New Roman"/>
              </a:rPr>
              <a:t>function</a:t>
            </a:r>
            <a:r>
              <a:rPr sz="1400" spc="165" dirty="0">
                <a:latin typeface="Times New Roman"/>
                <a:cs typeface="Times New Roman"/>
              </a:rPr>
              <a:t> </a:t>
            </a:r>
            <a:r>
              <a:rPr sz="1400" dirty="0">
                <a:latin typeface="Times New Roman"/>
                <a:cs typeface="Times New Roman"/>
              </a:rPr>
              <a:t>of</a:t>
            </a:r>
            <a:r>
              <a:rPr sz="1400" spc="165" dirty="0">
                <a:latin typeface="Times New Roman"/>
                <a:cs typeface="Times New Roman"/>
              </a:rPr>
              <a:t> </a:t>
            </a:r>
            <a:r>
              <a:rPr sz="1400" spc="-10" dirty="0">
                <a:latin typeface="Times New Roman"/>
                <a:cs typeface="Times New Roman"/>
              </a:rPr>
              <a:t>voltage.</a:t>
            </a:r>
            <a:endParaRPr sz="1400">
              <a:latin typeface="Times New Roman"/>
              <a:cs typeface="Times New Roman"/>
            </a:endParaRPr>
          </a:p>
        </p:txBody>
      </p:sp>
      <p:pic>
        <p:nvPicPr>
          <p:cNvPr id="3" name="object 3"/>
          <p:cNvPicPr/>
          <p:nvPr/>
        </p:nvPicPr>
        <p:blipFill>
          <a:blip r:embed="rId2" cstate="print"/>
          <a:stretch>
            <a:fillRect/>
          </a:stretch>
        </p:blipFill>
        <p:spPr>
          <a:xfrm>
            <a:off x="739749" y="1761795"/>
            <a:ext cx="2460695" cy="1333219"/>
          </a:xfrm>
          <a:prstGeom prst="rect">
            <a:avLst/>
          </a:prstGeom>
        </p:spPr>
      </p:pic>
      <p:sp>
        <p:nvSpPr>
          <p:cNvPr id="4" name="object 4"/>
          <p:cNvSpPr txBox="1"/>
          <p:nvPr/>
        </p:nvSpPr>
        <p:spPr>
          <a:xfrm>
            <a:off x="707758" y="3144326"/>
            <a:ext cx="8268334" cy="2888615"/>
          </a:xfrm>
          <a:prstGeom prst="rect">
            <a:avLst/>
          </a:prstGeom>
        </p:spPr>
        <p:txBody>
          <a:bodyPr vert="horz" wrap="square" lIns="0" tIns="17145" rIns="0" bIns="0" rtlCol="0">
            <a:spAutoFit/>
          </a:bodyPr>
          <a:lstStyle/>
          <a:p>
            <a:pPr marL="23495" algn="just">
              <a:lnSpc>
                <a:spcPct val="100000"/>
              </a:lnSpc>
              <a:spcBef>
                <a:spcPts val="135"/>
              </a:spcBef>
            </a:pPr>
            <a:r>
              <a:rPr sz="1400" dirty="0">
                <a:latin typeface="Times New Roman"/>
                <a:cs typeface="Times New Roman"/>
              </a:rPr>
              <a:t>Which</a:t>
            </a:r>
            <a:r>
              <a:rPr sz="1400" spc="210" dirty="0">
                <a:latin typeface="Times New Roman"/>
                <a:cs typeface="Times New Roman"/>
              </a:rPr>
              <a:t> </a:t>
            </a:r>
            <a:r>
              <a:rPr sz="1400" dirty="0">
                <a:latin typeface="Times New Roman"/>
                <a:cs typeface="Times New Roman"/>
              </a:rPr>
              <a:t>of</a:t>
            </a:r>
            <a:r>
              <a:rPr sz="1400" spc="215" dirty="0">
                <a:latin typeface="Times New Roman"/>
                <a:cs typeface="Times New Roman"/>
              </a:rPr>
              <a:t> </a:t>
            </a:r>
            <a:r>
              <a:rPr sz="1400" spc="70" dirty="0">
                <a:latin typeface="Times New Roman"/>
                <a:cs typeface="Times New Roman"/>
              </a:rPr>
              <a:t>the</a:t>
            </a:r>
            <a:r>
              <a:rPr sz="1400" spc="215" dirty="0">
                <a:latin typeface="Times New Roman"/>
                <a:cs typeface="Times New Roman"/>
              </a:rPr>
              <a:t> </a:t>
            </a:r>
            <a:r>
              <a:rPr sz="1400" dirty="0">
                <a:latin typeface="Times New Roman"/>
                <a:cs typeface="Times New Roman"/>
              </a:rPr>
              <a:t>following</a:t>
            </a:r>
            <a:r>
              <a:rPr sz="1400" spc="220" dirty="0">
                <a:latin typeface="Times New Roman"/>
                <a:cs typeface="Times New Roman"/>
              </a:rPr>
              <a:t> </a:t>
            </a:r>
            <a:r>
              <a:rPr sz="1400" dirty="0">
                <a:latin typeface="Times New Roman"/>
                <a:cs typeface="Times New Roman"/>
              </a:rPr>
              <a:t>would</a:t>
            </a:r>
            <a:r>
              <a:rPr sz="1400" spc="215" dirty="0">
                <a:latin typeface="Times New Roman"/>
                <a:cs typeface="Times New Roman"/>
              </a:rPr>
              <a:t> </a:t>
            </a:r>
            <a:r>
              <a:rPr sz="1400" dirty="0">
                <a:latin typeface="Times New Roman"/>
                <a:cs typeface="Times New Roman"/>
              </a:rPr>
              <a:t>you</a:t>
            </a:r>
            <a:r>
              <a:rPr sz="1400" spc="215" dirty="0">
                <a:latin typeface="Times New Roman"/>
                <a:cs typeface="Times New Roman"/>
              </a:rPr>
              <a:t> </a:t>
            </a:r>
            <a:r>
              <a:rPr sz="1400" dirty="0">
                <a:latin typeface="Times New Roman"/>
                <a:cs typeface="Times New Roman"/>
              </a:rPr>
              <a:t>conclude?</a:t>
            </a:r>
            <a:r>
              <a:rPr sz="1400" spc="405" dirty="0">
                <a:latin typeface="Times New Roman"/>
                <a:cs typeface="Times New Roman"/>
              </a:rPr>
              <a:t> </a:t>
            </a:r>
            <a:r>
              <a:rPr sz="1400" dirty="0">
                <a:latin typeface="Times New Roman"/>
                <a:cs typeface="Times New Roman"/>
              </a:rPr>
              <a:t>(Choose</a:t>
            </a:r>
            <a:r>
              <a:rPr sz="1400" spc="215" dirty="0">
                <a:latin typeface="Times New Roman"/>
                <a:cs typeface="Times New Roman"/>
              </a:rPr>
              <a:t> </a:t>
            </a:r>
            <a:r>
              <a:rPr sz="1400" spc="-10" dirty="0">
                <a:latin typeface="Times New Roman"/>
                <a:cs typeface="Times New Roman"/>
              </a:rPr>
              <a:t>one.)</a:t>
            </a:r>
            <a:endParaRPr sz="1400">
              <a:latin typeface="Times New Roman"/>
              <a:cs typeface="Times New Roman"/>
            </a:endParaRPr>
          </a:p>
          <a:p>
            <a:pPr>
              <a:lnSpc>
                <a:spcPct val="100000"/>
              </a:lnSpc>
              <a:spcBef>
                <a:spcPts val="95"/>
              </a:spcBef>
            </a:pPr>
            <a:endParaRPr sz="1400">
              <a:latin typeface="Times New Roman"/>
              <a:cs typeface="Times New Roman"/>
            </a:endParaRPr>
          </a:p>
          <a:p>
            <a:pPr marL="394970" indent="-257175">
              <a:lnSpc>
                <a:spcPct val="100000"/>
              </a:lnSpc>
              <a:buAutoNum type="alphaUcPeriod"/>
              <a:tabLst>
                <a:tab pos="394970" algn="l"/>
              </a:tabLst>
            </a:pPr>
            <a:r>
              <a:rPr sz="1400" spc="55" dirty="0">
                <a:latin typeface="Times New Roman"/>
                <a:cs typeface="Times New Roman"/>
              </a:rPr>
              <a:t>Maduponium</a:t>
            </a:r>
            <a:r>
              <a:rPr sz="1400" spc="175" dirty="0">
                <a:latin typeface="Times New Roman"/>
                <a:cs typeface="Times New Roman"/>
              </a:rPr>
              <a:t> </a:t>
            </a:r>
            <a:r>
              <a:rPr sz="1400" spc="50" dirty="0">
                <a:latin typeface="Times New Roman"/>
                <a:cs typeface="Times New Roman"/>
              </a:rPr>
              <a:t>has</a:t>
            </a:r>
            <a:r>
              <a:rPr sz="1400" spc="180" dirty="0">
                <a:latin typeface="Times New Roman"/>
                <a:cs typeface="Times New Roman"/>
              </a:rPr>
              <a:t> </a:t>
            </a:r>
            <a:r>
              <a:rPr sz="1400" spc="75" dirty="0">
                <a:latin typeface="Times New Roman"/>
                <a:cs typeface="Times New Roman"/>
              </a:rPr>
              <a:t>a</a:t>
            </a:r>
            <a:r>
              <a:rPr sz="1400" spc="180" dirty="0">
                <a:latin typeface="Times New Roman"/>
                <a:cs typeface="Times New Roman"/>
              </a:rPr>
              <a:t> </a:t>
            </a:r>
            <a:r>
              <a:rPr sz="1400" dirty="0">
                <a:latin typeface="Times New Roman"/>
                <a:cs typeface="Times New Roman"/>
              </a:rPr>
              <a:t>2</a:t>
            </a:r>
            <a:r>
              <a:rPr sz="1400" spc="180" dirty="0">
                <a:latin typeface="Times New Roman"/>
                <a:cs typeface="Times New Roman"/>
              </a:rPr>
              <a:t> </a:t>
            </a:r>
            <a:r>
              <a:rPr sz="1400" dirty="0">
                <a:latin typeface="Times New Roman"/>
                <a:cs typeface="Times New Roman"/>
              </a:rPr>
              <a:t>eV</a:t>
            </a:r>
            <a:r>
              <a:rPr sz="1400" spc="180" dirty="0">
                <a:latin typeface="Times New Roman"/>
                <a:cs typeface="Times New Roman"/>
              </a:rPr>
              <a:t> </a:t>
            </a:r>
            <a:r>
              <a:rPr sz="1400" spc="60" dirty="0">
                <a:latin typeface="Times New Roman"/>
                <a:cs typeface="Times New Roman"/>
              </a:rPr>
              <a:t>transition</a:t>
            </a:r>
            <a:r>
              <a:rPr sz="1400" spc="180" dirty="0">
                <a:latin typeface="Times New Roman"/>
                <a:cs typeface="Times New Roman"/>
              </a:rPr>
              <a:t> </a:t>
            </a:r>
            <a:r>
              <a:rPr sz="1400" dirty="0">
                <a:latin typeface="Times New Roman"/>
                <a:cs typeface="Times New Roman"/>
              </a:rPr>
              <a:t>(meaning</a:t>
            </a:r>
            <a:r>
              <a:rPr sz="1400" spc="180" dirty="0">
                <a:latin typeface="Times New Roman"/>
                <a:cs typeface="Times New Roman"/>
              </a:rPr>
              <a:t> </a:t>
            </a:r>
            <a:r>
              <a:rPr sz="1400" spc="75" dirty="0">
                <a:latin typeface="Times New Roman"/>
                <a:cs typeface="Times New Roman"/>
              </a:rPr>
              <a:t>it</a:t>
            </a:r>
            <a:r>
              <a:rPr sz="1400" spc="185" dirty="0">
                <a:latin typeface="Times New Roman"/>
                <a:cs typeface="Times New Roman"/>
              </a:rPr>
              <a:t> </a:t>
            </a:r>
            <a:r>
              <a:rPr sz="1400" spc="50" dirty="0">
                <a:latin typeface="Times New Roman"/>
                <a:cs typeface="Times New Roman"/>
              </a:rPr>
              <a:t>has</a:t>
            </a:r>
            <a:r>
              <a:rPr sz="1400" spc="180" dirty="0">
                <a:latin typeface="Times New Roman"/>
                <a:cs typeface="Times New Roman"/>
              </a:rPr>
              <a:t> </a:t>
            </a:r>
            <a:r>
              <a:rPr sz="1400" dirty="0">
                <a:latin typeface="Times New Roman"/>
                <a:cs typeface="Times New Roman"/>
              </a:rPr>
              <a:t>two</a:t>
            </a:r>
            <a:r>
              <a:rPr sz="1400" spc="180" dirty="0">
                <a:latin typeface="Times New Roman"/>
                <a:cs typeface="Times New Roman"/>
              </a:rPr>
              <a:t> </a:t>
            </a:r>
            <a:r>
              <a:rPr sz="1400" dirty="0">
                <a:latin typeface="Times New Roman"/>
                <a:cs typeface="Times New Roman"/>
              </a:rPr>
              <a:t>electron</a:t>
            </a:r>
            <a:r>
              <a:rPr sz="1400" spc="180" dirty="0">
                <a:latin typeface="Times New Roman"/>
                <a:cs typeface="Times New Roman"/>
              </a:rPr>
              <a:t> </a:t>
            </a:r>
            <a:r>
              <a:rPr sz="1400" spc="60" dirty="0">
                <a:latin typeface="Times New Roman"/>
                <a:cs typeface="Times New Roman"/>
              </a:rPr>
              <a:t>states</a:t>
            </a:r>
            <a:r>
              <a:rPr sz="1400" spc="180" dirty="0">
                <a:latin typeface="Times New Roman"/>
                <a:cs typeface="Times New Roman"/>
              </a:rPr>
              <a:t> </a:t>
            </a:r>
            <a:r>
              <a:rPr sz="1400" spc="55" dirty="0">
                <a:latin typeface="Times New Roman"/>
                <a:cs typeface="Times New Roman"/>
              </a:rPr>
              <a:t>separated</a:t>
            </a:r>
            <a:r>
              <a:rPr sz="1400" spc="185" dirty="0">
                <a:latin typeface="Times New Roman"/>
                <a:cs typeface="Times New Roman"/>
              </a:rPr>
              <a:t> </a:t>
            </a:r>
            <a:r>
              <a:rPr sz="1400" dirty="0">
                <a:latin typeface="Times New Roman"/>
                <a:cs typeface="Times New Roman"/>
              </a:rPr>
              <a:t>by</a:t>
            </a:r>
            <a:r>
              <a:rPr sz="1400" spc="185" dirty="0">
                <a:latin typeface="Times New Roman"/>
                <a:cs typeface="Times New Roman"/>
              </a:rPr>
              <a:t> </a:t>
            </a:r>
            <a:r>
              <a:rPr sz="1400" dirty="0">
                <a:latin typeface="Times New Roman"/>
                <a:cs typeface="Times New Roman"/>
              </a:rPr>
              <a:t>2</a:t>
            </a:r>
            <a:r>
              <a:rPr sz="1400" spc="180" dirty="0">
                <a:latin typeface="Times New Roman"/>
                <a:cs typeface="Times New Roman"/>
              </a:rPr>
              <a:t> </a:t>
            </a:r>
            <a:r>
              <a:rPr sz="1400" spc="-20" dirty="0">
                <a:latin typeface="Times New Roman"/>
                <a:cs typeface="Times New Roman"/>
              </a:rPr>
              <a:t>eV).</a:t>
            </a:r>
            <a:endParaRPr sz="1400">
              <a:latin typeface="Times New Roman"/>
              <a:cs typeface="Times New Roman"/>
            </a:endParaRPr>
          </a:p>
          <a:p>
            <a:pPr marL="394335" indent="-249554">
              <a:lnSpc>
                <a:spcPct val="100000"/>
              </a:lnSpc>
              <a:spcBef>
                <a:spcPts val="1110"/>
              </a:spcBef>
              <a:buAutoNum type="alphaUcPeriod"/>
              <a:tabLst>
                <a:tab pos="394335" algn="l"/>
              </a:tabLst>
            </a:pPr>
            <a:r>
              <a:rPr sz="1400" spc="55" dirty="0">
                <a:latin typeface="Times New Roman"/>
                <a:cs typeface="Times New Roman"/>
              </a:rPr>
              <a:t>Maduponium</a:t>
            </a:r>
            <a:r>
              <a:rPr sz="1400" spc="125" dirty="0">
                <a:latin typeface="Times New Roman"/>
                <a:cs typeface="Times New Roman"/>
              </a:rPr>
              <a:t> </a:t>
            </a:r>
            <a:r>
              <a:rPr sz="1400" spc="50" dirty="0">
                <a:latin typeface="Times New Roman"/>
                <a:cs typeface="Times New Roman"/>
              </a:rPr>
              <a:t>has</a:t>
            </a:r>
            <a:r>
              <a:rPr sz="1400" spc="125" dirty="0">
                <a:latin typeface="Times New Roman"/>
                <a:cs typeface="Times New Roman"/>
              </a:rPr>
              <a:t> </a:t>
            </a:r>
            <a:r>
              <a:rPr sz="1400" spc="75" dirty="0">
                <a:latin typeface="Times New Roman"/>
                <a:cs typeface="Times New Roman"/>
              </a:rPr>
              <a:t>a</a:t>
            </a:r>
            <a:r>
              <a:rPr sz="1400" spc="125" dirty="0">
                <a:latin typeface="Times New Roman"/>
                <a:cs typeface="Times New Roman"/>
              </a:rPr>
              <a:t> </a:t>
            </a:r>
            <a:r>
              <a:rPr sz="1400" dirty="0">
                <a:latin typeface="Times New Roman"/>
                <a:cs typeface="Times New Roman"/>
              </a:rPr>
              <a:t>4</a:t>
            </a:r>
            <a:r>
              <a:rPr sz="1400" spc="125" dirty="0">
                <a:latin typeface="Times New Roman"/>
                <a:cs typeface="Times New Roman"/>
              </a:rPr>
              <a:t> </a:t>
            </a:r>
            <a:r>
              <a:rPr sz="1400" dirty="0">
                <a:latin typeface="Times New Roman"/>
                <a:cs typeface="Times New Roman"/>
              </a:rPr>
              <a:t>eV</a:t>
            </a:r>
            <a:r>
              <a:rPr sz="1400" spc="130" dirty="0">
                <a:latin typeface="Times New Roman"/>
                <a:cs typeface="Times New Roman"/>
              </a:rPr>
              <a:t> </a:t>
            </a:r>
            <a:r>
              <a:rPr sz="1400" spc="50" dirty="0">
                <a:latin typeface="Times New Roman"/>
                <a:cs typeface="Times New Roman"/>
              </a:rPr>
              <a:t>transition.</a:t>
            </a:r>
            <a:endParaRPr sz="1400">
              <a:latin typeface="Times New Roman"/>
              <a:cs typeface="Times New Roman"/>
            </a:endParaRPr>
          </a:p>
          <a:p>
            <a:pPr marL="394335" indent="-252095">
              <a:lnSpc>
                <a:spcPct val="100000"/>
              </a:lnSpc>
              <a:spcBef>
                <a:spcPts val="1110"/>
              </a:spcBef>
              <a:buAutoNum type="alphaUcPeriod"/>
              <a:tabLst>
                <a:tab pos="394335" algn="l"/>
              </a:tabLst>
            </a:pPr>
            <a:r>
              <a:rPr sz="1400" spc="55" dirty="0">
                <a:latin typeface="Times New Roman"/>
                <a:cs typeface="Times New Roman"/>
              </a:rPr>
              <a:t>Madupomium</a:t>
            </a:r>
            <a:r>
              <a:rPr sz="1400" spc="130" dirty="0">
                <a:latin typeface="Times New Roman"/>
                <a:cs typeface="Times New Roman"/>
              </a:rPr>
              <a:t> </a:t>
            </a:r>
            <a:r>
              <a:rPr sz="1400" spc="50" dirty="0">
                <a:latin typeface="Times New Roman"/>
                <a:cs typeface="Times New Roman"/>
              </a:rPr>
              <a:t>has</a:t>
            </a:r>
            <a:r>
              <a:rPr sz="1400" spc="130" dirty="0">
                <a:latin typeface="Times New Roman"/>
                <a:cs typeface="Times New Roman"/>
              </a:rPr>
              <a:t> </a:t>
            </a:r>
            <a:r>
              <a:rPr sz="1400" spc="85" dirty="0">
                <a:latin typeface="Times New Roman"/>
                <a:cs typeface="Times New Roman"/>
              </a:rPr>
              <a:t>both</a:t>
            </a:r>
            <a:r>
              <a:rPr sz="1400" spc="130" dirty="0">
                <a:latin typeface="Times New Roman"/>
                <a:cs typeface="Times New Roman"/>
              </a:rPr>
              <a:t> </a:t>
            </a:r>
            <a:r>
              <a:rPr sz="1400" spc="75" dirty="0">
                <a:latin typeface="Times New Roman"/>
                <a:cs typeface="Times New Roman"/>
              </a:rPr>
              <a:t>a</a:t>
            </a:r>
            <a:r>
              <a:rPr sz="1400" spc="135" dirty="0">
                <a:latin typeface="Times New Roman"/>
                <a:cs typeface="Times New Roman"/>
              </a:rPr>
              <a:t> </a:t>
            </a:r>
            <a:r>
              <a:rPr sz="1400" dirty="0">
                <a:latin typeface="Times New Roman"/>
                <a:cs typeface="Times New Roman"/>
              </a:rPr>
              <a:t>2</a:t>
            </a:r>
            <a:r>
              <a:rPr sz="1400" spc="130" dirty="0">
                <a:latin typeface="Times New Roman"/>
                <a:cs typeface="Times New Roman"/>
              </a:rPr>
              <a:t> </a:t>
            </a:r>
            <a:r>
              <a:rPr sz="1400" dirty="0">
                <a:latin typeface="Times New Roman"/>
                <a:cs typeface="Times New Roman"/>
              </a:rPr>
              <a:t>eV</a:t>
            </a:r>
            <a:r>
              <a:rPr sz="1400" spc="130" dirty="0">
                <a:latin typeface="Times New Roman"/>
                <a:cs typeface="Times New Roman"/>
              </a:rPr>
              <a:t> </a:t>
            </a:r>
            <a:r>
              <a:rPr sz="1400" spc="60" dirty="0">
                <a:latin typeface="Times New Roman"/>
                <a:cs typeface="Times New Roman"/>
              </a:rPr>
              <a:t>transition</a:t>
            </a:r>
            <a:r>
              <a:rPr sz="1400" spc="135" dirty="0">
                <a:latin typeface="Times New Roman"/>
                <a:cs typeface="Times New Roman"/>
              </a:rPr>
              <a:t> </a:t>
            </a:r>
            <a:r>
              <a:rPr sz="1400" spc="70" dirty="0">
                <a:latin typeface="Times New Roman"/>
                <a:cs typeface="Times New Roman"/>
              </a:rPr>
              <a:t>and</a:t>
            </a:r>
            <a:r>
              <a:rPr sz="1400" spc="135" dirty="0">
                <a:latin typeface="Times New Roman"/>
                <a:cs typeface="Times New Roman"/>
              </a:rPr>
              <a:t> </a:t>
            </a:r>
            <a:r>
              <a:rPr sz="1400" spc="75" dirty="0">
                <a:latin typeface="Times New Roman"/>
                <a:cs typeface="Times New Roman"/>
              </a:rPr>
              <a:t>a</a:t>
            </a:r>
            <a:r>
              <a:rPr sz="1400" spc="130" dirty="0">
                <a:latin typeface="Times New Roman"/>
                <a:cs typeface="Times New Roman"/>
              </a:rPr>
              <a:t> </a:t>
            </a:r>
            <a:r>
              <a:rPr sz="1400" dirty="0">
                <a:latin typeface="Times New Roman"/>
                <a:cs typeface="Times New Roman"/>
              </a:rPr>
              <a:t>4</a:t>
            </a:r>
            <a:r>
              <a:rPr sz="1400" spc="135" dirty="0">
                <a:latin typeface="Times New Roman"/>
                <a:cs typeface="Times New Roman"/>
              </a:rPr>
              <a:t> </a:t>
            </a:r>
            <a:r>
              <a:rPr sz="1400" dirty="0">
                <a:latin typeface="Times New Roman"/>
                <a:cs typeface="Times New Roman"/>
              </a:rPr>
              <a:t>eV</a:t>
            </a:r>
            <a:r>
              <a:rPr sz="1400" spc="130" dirty="0">
                <a:latin typeface="Times New Roman"/>
                <a:cs typeface="Times New Roman"/>
              </a:rPr>
              <a:t> </a:t>
            </a:r>
            <a:r>
              <a:rPr sz="1400" spc="50" dirty="0">
                <a:latin typeface="Times New Roman"/>
                <a:cs typeface="Times New Roman"/>
              </a:rPr>
              <a:t>transition.</a:t>
            </a:r>
            <a:endParaRPr sz="1400">
              <a:latin typeface="Times New Roman"/>
              <a:cs typeface="Times New Roman"/>
            </a:endParaRPr>
          </a:p>
          <a:p>
            <a:pPr marL="394970" indent="-259715">
              <a:lnSpc>
                <a:spcPct val="100000"/>
              </a:lnSpc>
              <a:spcBef>
                <a:spcPts val="1110"/>
              </a:spcBef>
              <a:buAutoNum type="alphaUcPeriod"/>
              <a:tabLst>
                <a:tab pos="394970" algn="l"/>
              </a:tabLst>
            </a:pPr>
            <a:r>
              <a:rPr sz="1400" dirty="0">
                <a:latin typeface="Times New Roman"/>
                <a:cs typeface="Times New Roman"/>
              </a:rPr>
              <a:t>You</a:t>
            </a:r>
            <a:r>
              <a:rPr sz="1400" spc="190" dirty="0">
                <a:latin typeface="Times New Roman"/>
                <a:cs typeface="Times New Roman"/>
              </a:rPr>
              <a:t> </a:t>
            </a:r>
            <a:r>
              <a:rPr sz="1400" spc="60" dirty="0">
                <a:latin typeface="Times New Roman"/>
                <a:cs typeface="Times New Roman"/>
              </a:rPr>
              <a:t>cannot</a:t>
            </a:r>
            <a:r>
              <a:rPr sz="1400" spc="195" dirty="0">
                <a:latin typeface="Times New Roman"/>
                <a:cs typeface="Times New Roman"/>
              </a:rPr>
              <a:t> </a:t>
            </a:r>
            <a:r>
              <a:rPr sz="1400" dirty="0">
                <a:latin typeface="Times New Roman"/>
                <a:cs typeface="Times New Roman"/>
              </a:rPr>
              <a:t>conclude</a:t>
            </a:r>
            <a:r>
              <a:rPr sz="1400" spc="200" dirty="0">
                <a:latin typeface="Times New Roman"/>
                <a:cs typeface="Times New Roman"/>
              </a:rPr>
              <a:t> </a:t>
            </a:r>
            <a:r>
              <a:rPr sz="1400" spc="114" dirty="0">
                <a:latin typeface="Times New Roman"/>
                <a:cs typeface="Times New Roman"/>
              </a:rPr>
              <a:t>that</a:t>
            </a:r>
            <a:r>
              <a:rPr sz="1400" spc="200" dirty="0">
                <a:latin typeface="Times New Roman"/>
                <a:cs typeface="Times New Roman"/>
              </a:rPr>
              <a:t> </a:t>
            </a:r>
            <a:r>
              <a:rPr sz="1400" spc="60" dirty="0">
                <a:latin typeface="Times New Roman"/>
                <a:cs typeface="Times New Roman"/>
              </a:rPr>
              <a:t>maduponium</a:t>
            </a:r>
            <a:r>
              <a:rPr sz="1400" spc="204" dirty="0">
                <a:latin typeface="Times New Roman"/>
                <a:cs typeface="Times New Roman"/>
              </a:rPr>
              <a:t> </a:t>
            </a:r>
            <a:r>
              <a:rPr sz="1400" spc="50" dirty="0">
                <a:latin typeface="Times New Roman"/>
                <a:cs typeface="Times New Roman"/>
              </a:rPr>
              <a:t>has</a:t>
            </a:r>
            <a:r>
              <a:rPr sz="1400" spc="195" dirty="0">
                <a:latin typeface="Times New Roman"/>
                <a:cs typeface="Times New Roman"/>
              </a:rPr>
              <a:t> </a:t>
            </a:r>
            <a:r>
              <a:rPr sz="1400" dirty="0">
                <a:latin typeface="Times New Roman"/>
                <a:cs typeface="Times New Roman"/>
              </a:rPr>
              <a:t>either</a:t>
            </a:r>
            <a:r>
              <a:rPr sz="1400" spc="200" dirty="0">
                <a:latin typeface="Times New Roman"/>
                <a:cs typeface="Times New Roman"/>
              </a:rPr>
              <a:t> </a:t>
            </a:r>
            <a:r>
              <a:rPr sz="1400" dirty="0">
                <a:latin typeface="Times New Roman"/>
                <a:cs typeface="Times New Roman"/>
              </a:rPr>
              <a:t>of</a:t>
            </a:r>
            <a:r>
              <a:rPr sz="1400" spc="195" dirty="0">
                <a:latin typeface="Times New Roman"/>
                <a:cs typeface="Times New Roman"/>
              </a:rPr>
              <a:t> </a:t>
            </a:r>
            <a:r>
              <a:rPr sz="1400" dirty="0">
                <a:latin typeface="Times New Roman"/>
                <a:cs typeface="Times New Roman"/>
              </a:rPr>
              <a:t>these</a:t>
            </a:r>
            <a:r>
              <a:rPr sz="1400" spc="200" dirty="0">
                <a:latin typeface="Times New Roman"/>
                <a:cs typeface="Times New Roman"/>
              </a:rPr>
              <a:t> </a:t>
            </a:r>
            <a:r>
              <a:rPr sz="1400" spc="45" dirty="0">
                <a:latin typeface="Times New Roman"/>
                <a:cs typeface="Times New Roman"/>
              </a:rPr>
              <a:t>transitions.</a:t>
            </a:r>
            <a:endParaRPr sz="1400">
              <a:latin typeface="Times New Roman"/>
              <a:cs typeface="Times New Roman"/>
            </a:endParaRPr>
          </a:p>
          <a:p>
            <a:pPr>
              <a:lnSpc>
                <a:spcPct val="100000"/>
              </a:lnSpc>
              <a:spcBef>
                <a:spcPts val="280"/>
              </a:spcBef>
            </a:pPr>
            <a:endParaRPr sz="1400">
              <a:latin typeface="Times New Roman"/>
              <a:cs typeface="Times New Roman"/>
            </a:endParaRPr>
          </a:p>
          <a:p>
            <a:pPr marL="23495" marR="5080" indent="-11430" algn="just">
              <a:lnSpc>
                <a:spcPct val="106700"/>
              </a:lnSpc>
              <a:spcBef>
                <a:spcPts val="5"/>
              </a:spcBef>
            </a:pPr>
            <a:r>
              <a:rPr sz="1400" b="1" dirty="0">
                <a:latin typeface="Book Antiqua"/>
                <a:cs typeface="Book Antiqua"/>
              </a:rPr>
              <a:t>Solution:</a:t>
            </a:r>
            <a:r>
              <a:rPr sz="1400" b="1" spc="455" dirty="0">
                <a:latin typeface="Book Antiqua"/>
                <a:cs typeface="Book Antiqua"/>
              </a:rPr>
              <a:t>  </a:t>
            </a:r>
            <a:r>
              <a:rPr sz="1400" dirty="0">
                <a:latin typeface="Times New Roman"/>
                <a:cs typeface="Times New Roman"/>
              </a:rPr>
              <a:t>A.</a:t>
            </a:r>
            <a:r>
              <a:rPr sz="1400" spc="95" dirty="0">
                <a:latin typeface="Times New Roman"/>
                <a:cs typeface="Times New Roman"/>
              </a:rPr>
              <a:t> </a:t>
            </a:r>
            <a:r>
              <a:rPr sz="1400" dirty="0">
                <a:latin typeface="Times New Roman"/>
                <a:cs typeface="Times New Roman"/>
              </a:rPr>
              <a:t>You</a:t>
            </a:r>
            <a:r>
              <a:rPr sz="1400" spc="90" dirty="0">
                <a:latin typeface="Times New Roman"/>
                <a:cs typeface="Times New Roman"/>
              </a:rPr>
              <a:t> </a:t>
            </a:r>
            <a:r>
              <a:rPr sz="1400" dirty="0">
                <a:latin typeface="Times New Roman"/>
                <a:cs typeface="Times New Roman"/>
              </a:rPr>
              <a:t>can</a:t>
            </a:r>
            <a:r>
              <a:rPr sz="1400" spc="100" dirty="0">
                <a:latin typeface="Times New Roman"/>
                <a:cs typeface="Times New Roman"/>
              </a:rPr>
              <a:t> </a:t>
            </a:r>
            <a:r>
              <a:rPr sz="1400" dirty="0">
                <a:latin typeface="Times New Roman"/>
                <a:cs typeface="Times New Roman"/>
              </a:rPr>
              <a:t>infer</a:t>
            </a:r>
            <a:r>
              <a:rPr sz="1400" spc="90" dirty="0">
                <a:latin typeface="Times New Roman"/>
                <a:cs typeface="Times New Roman"/>
              </a:rPr>
              <a:t> </a:t>
            </a:r>
            <a:r>
              <a:rPr sz="1400" spc="114" dirty="0">
                <a:latin typeface="Times New Roman"/>
                <a:cs typeface="Times New Roman"/>
              </a:rPr>
              <a:t>that</a:t>
            </a:r>
            <a:r>
              <a:rPr sz="1400" spc="90" dirty="0">
                <a:latin typeface="Times New Roman"/>
                <a:cs typeface="Times New Roman"/>
              </a:rPr>
              <a:t> </a:t>
            </a:r>
            <a:r>
              <a:rPr sz="1400" spc="60" dirty="0">
                <a:latin typeface="Times New Roman"/>
                <a:cs typeface="Times New Roman"/>
              </a:rPr>
              <a:t>maduponium</a:t>
            </a:r>
            <a:r>
              <a:rPr sz="1400" spc="100" dirty="0">
                <a:latin typeface="Times New Roman"/>
                <a:cs typeface="Times New Roman"/>
              </a:rPr>
              <a:t> </a:t>
            </a:r>
            <a:r>
              <a:rPr sz="1400" spc="50" dirty="0">
                <a:latin typeface="Times New Roman"/>
                <a:cs typeface="Times New Roman"/>
              </a:rPr>
              <a:t>has</a:t>
            </a:r>
            <a:r>
              <a:rPr sz="1400" spc="90" dirty="0">
                <a:latin typeface="Times New Roman"/>
                <a:cs typeface="Times New Roman"/>
              </a:rPr>
              <a:t> </a:t>
            </a:r>
            <a:r>
              <a:rPr sz="1400" spc="75" dirty="0">
                <a:latin typeface="Times New Roman"/>
                <a:cs typeface="Times New Roman"/>
              </a:rPr>
              <a:t>a</a:t>
            </a:r>
            <a:r>
              <a:rPr sz="1400" spc="90" dirty="0">
                <a:latin typeface="Times New Roman"/>
                <a:cs typeface="Times New Roman"/>
              </a:rPr>
              <a:t> </a:t>
            </a:r>
            <a:r>
              <a:rPr sz="1400" dirty="0">
                <a:latin typeface="Times New Roman"/>
                <a:cs typeface="Times New Roman"/>
              </a:rPr>
              <a:t>2</a:t>
            </a:r>
            <a:r>
              <a:rPr sz="1400" spc="95" dirty="0">
                <a:latin typeface="Times New Roman"/>
                <a:cs typeface="Times New Roman"/>
              </a:rPr>
              <a:t> </a:t>
            </a:r>
            <a:r>
              <a:rPr sz="1400" dirty="0">
                <a:latin typeface="Times New Roman"/>
                <a:cs typeface="Times New Roman"/>
              </a:rPr>
              <a:t>eV</a:t>
            </a:r>
            <a:r>
              <a:rPr sz="1400" spc="90" dirty="0">
                <a:latin typeface="Times New Roman"/>
                <a:cs typeface="Times New Roman"/>
              </a:rPr>
              <a:t> </a:t>
            </a:r>
            <a:r>
              <a:rPr sz="1400" spc="60" dirty="0">
                <a:latin typeface="Times New Roman"/>
                <a:cs typeface="Times New Roman"/>
              </a:rPr>
              <a:t>transition</a:t>
            </a:r>
            <a:r>
              <a:rPr sz="1400" spc="100" dirty="0">
                <a:latin typeface="Times New Roman"/>
                <a:cs typeface="Times New Roman"/>
              </a:rPr>
              <a:t> </a:t>
            </a:r>
            <a:r>
              <a:rPr sz="1400" dirty="0">
                <a:latin typeface="Times New Roman"/>
                <a:cs typeface="Times New Roman"/>
              </a:rPr>
              <a:t>because</a:t>
            </a:r>
            <a:r>
              <a:rPr sz="1400" spc="90" dirty="0">
                <a:latin typeface="Times New Roman"/>
                <a:cs typeface="Times New Roman"/>
              </a:rPr>
              <a:t> </a:t>
            </a:r>
            <a:r>
              <a:rPr sz="1400" spc="70" dirty="0">
                <a:latin typeface="Times New Roman"/>
                <a:cs typeface="Times New Roman"/>
              </a:rPr>
              <a:t>the</a:t>
            </a:r>
            <a:r>
              <a:rPr sz="1400" spc="90" dirty="0">
                <a:latin typeface="Times New Roman"/>
                <a:cs typeface="Times New Roman"/>
              </a:rPr>
              <a:t> </a:t>
            </a:r>
            <a:r>
              <a:rPr sz="1400" spc="55" dirty="0">
                <a:latin typeface="Times New Roman"/>
                <a:cs typeface="Times New Roman"/>
              </a:rPr>
              <a:t>current</a:t>
            </a:r>
            <a:r>
              <a:rPr sz="1400" spc="90" dirty="0">
                <a:latin typeface="Times New Roman"/>
                <a:cs typeface="Times New Roman"/>
              </a:rPr>
              <a:t> </a:t>
            </a:r>
            <a:r>
              <a:rPr sz="1400" dirty="0">
                <a:latin typeface="Times New Roman"/>
                <a:cs typeface="Times New Roman"/>
              </a:rPr>
              <a:t>drops</a:t>
            </a:r>
            <a:r>
              <a:rPr sz="1400" spc="95" dirty="0">
                <a:latin typeface="Times New Roman"/>
                <a:cs typeface="Times New Roman"/>
              </a:rPr>
              <a:t> </a:t>
            </a:r>
            <a:r>
              <a:rPr sz="1400" dirty="0">
                <a:latin typeface="Times New Roman"/>
                <a:cs typeface="Times New Roman"/>
              </a:rPr>
              <a:t>suddenly</a:t>
            </a:r>
            <a:r>
              <a:rPr sz="1400" spc="90" dirty="0">
                <a:latin typeface="Times New Roman"/>
                <a:cs typeface="Times New Roman"/>
              </a:rPr>
              <a:t> at </a:t>
            </a:r>
            <a:r>
              <a:rPr sz="1400" dirty="0">
                <a:latin typeface="Times New Roman"/>
                <a:cs typeface="Times New Roman"/>
              </a:rPr>
              <a:t>2</a:t>
            </a:r>
            <a:r>
              <a:rPr sz="1400" spc="190" dirty="0">
                <a:latin typeface="Times New Roman"/>
                <a:cs typeface="Times New Roman"/>
              </a:rPr>
              <a:t> </a:t>
            </a:r>
            <a:r>
              <a:rPr sz="1400" dirty="0">
                <a:latin typeface="Times New Roman"/>
                <a:cs typeface="Times New Roman"/>
              </a:rPr>
              <a:t>V,</a:t>
            </a:r>
            <a:r>
              <a:rPr sz="1400" spc="190" dirty="0">
                <a:latin typeface="Times New Roman"/>
                <a:cs typeface="Times New Roman"/>
              </a:rPr>
              <a:t> </a:t>
            </a:r>
            <a:r>
              <a:rPr sz="1400" dirty="0">
                <a:latin typeface="Times New Roman"/>
                <a:cs typeface="Times New Roman"/>
              </a:rPr>
              <a:t>which</a:t>
            </a:r>
            <a:r>
              <a:rPr sz="1400" spc="190" dirty="0">
                <a:latin typeface="Times New Roman"/>
                <a:cs typeface="Times New Roman"/>
              </a:rPr>
              <a:t> </a:t>
            </a:r>
            <a:r>
              <a:rPr sz="1400" dirty="0">
                <a:latin typeface="Times New Roman"/>
                <a:cs typeface="Times New Roman"/>
              </a:rPr>
              <a:t>indicates</a:t>
            </a:r>
            <a:r>
              <a:rPr sz="1400" spc="190" dirty="0">
                <a:latin typeface="Times New Roman"/>
                <a:cs typeface="Times New Roman"/>
              </a:rPr>
              <a:t> </a:t>
            </a:r>
            <a:r>
              <a:rPr sz="1400" spc="114" dirty="0">
                <a:latin typeface="Times New Roman"/>
                <a:cs typeface="Times New Roman"/>
              </a:rPr>
              <a:t>that</a:t>
            </a:r>
            <a:r>
              <a:rPr sz="1400" spc="190" dirty="0">
                <a:latin typeface="Times New Roman"/>
                <a:cs typeface="Times New Roman"/>
              </a:rPr>
              <a:t> </a:t>
            </a:r>
            <a:r>
              <a:rPr sz="1400" dirty="0">
                <a:latin typeface="Times New Roman"/>
                <a:cs typeface="Times New Roman"/>
              </a:rPr>
              <a:t>when</a:t>
            </a:r>
            <a:r>
              <a:rPr sz="1400" spc="190" dirty="0">
                <a:latin typeface="Times New Roman"/>
                <a:cs typeface="Times New Roman"/>
              </a:rPr>
              <a:t> </a:t>
            </a:r>
            <a:r>
              <a:rPr sz="1400" dirty="0">
                <a:latin typeface="Times New Roman"/>
                <a:cs typeface="Times New Roman"/>
              </a:rPr>
              <a:t>electrons</a:t>
            </a:r>
            <a:r>
              <a:rPr sz="1400" spc="190" dirty="0">
                <a:latin typeface="Times New Roman"/>
                <a:cs typeface="Times New Roman"/>
              </a:rPr>
              <a:t> </a:t>
            </a:r>
            <a:r>
              <a:rPr sz="1400" dirty="0">
                <a:latin typeface="Times New Roman"/>
                <a:cs typeface="Times New Roman"/>
              </a:rPr>
              <a:t>have</a:t>
            </a:r>
            <a:r>
              <a:rPr sz="1400" spc="190" dirty="0">
                <a:latin typeface="Times New Roman"/>
                <a:cs typeface="Times New Roman"/>
              </a:rPr>
              <a:t> </a:t>
            </a:r>
            <a:r>
              <a:rPr sz="1400" dirty="0">
                <a:latin typeface="Times New Roman"/>
                <a:cs typeface="Times New Roman"/>
              </a:rPr>
              <a:t>2</a:t>
            </a:r>
            <a:r>
              <a:rPr sz="1400" spc="190" dirty="0">
                <a:latin typeface="Times New Roman"/>
                <a:cs typeface="Times New Roman"/>
              </a:rPr>
              <a:t> </a:t>
            </a:r>
            <a:r>
              <a:rPr sz="1400" dirty="0">
                <a:latin typeface="Times New Roman"/>
                <a:cs typeface="Times New Roman"/>
              </a:rPr>
              <a:t>eV</a:t>
            </a:r>
            <a:r>
              <a:rPr sz="1400" spc="180" dirty="0">
                <a:latin typeface="Times New Roman"/>
                <a:cs typeface="Times New Roman"/>
              </a:rPr>
              <a:t> </a:t>
            </a:r>
            <a:r>
              <a:rPr sz="1400" dirty="0">
                <a:latin typeface="Times New Roman"/>
                <a:cs typeface="Times New Roman"/>
              </a:rPr>
              <a:t>of</a:t>
            </a:r>
            <a:r>
              <a:rPr sz="1400" spc="190" dirty="0">
                <a:latin typeface="Times New Roman"/>
                <a:cs typeface="Times New Roman"/>
              </a:rPr>
              <a:t> </a:t>
            </a:r>
            <a:r>
              <a:rPr sz="1400" dirty="0">
                <a:latin typeface="Times New Roman"/>
                <a:cs typeface="Times New Roman"/>
              </a:rPr>
              <a:t>energy</a:t>
            </a:r>
            <a:r>
              <a:rPr sz="1400" spc="190" dirty="0">
                <a:latin typeface="Times New Roman"/>
                <a:cs typeface="Times New Roman"/>
              </a:rPr>
              <a:t> </a:t>
            </a:r>
            <a:r>
              <a:rPr sz="1400" spc="65" dirty="0">
                <a:latin typeface="Times New Roman"/>
                <a:cs typeface="Times New Roman"/>
              </a:rPr>
              <a:t>they</a:t>
            </a:r>
            <a:r>
              <a:rPr sz="1400" spc="190" dirty="0">
                <a:latin typeface="Times New Roman"/>
                <a:cs typeface="Times New Roman"/>
              </a:rPr>
              <a:t> </a:t>
            </a:r>
            <a:r>
              <a:rPr sz="1400" dirty="0">
                <a:latin typeface="Times New Roman"/>
                <a:cs typeface="Times New Roman"/>
              </a:rPr>
              <a:t>can</a:t>
            </a:r>
            <a:r>
              <a:rPr sz="1400" spc="190" dirty="0">
                <a:latin typeface="Times New Roman"/>
                <a:cs typeface="Times New Roman"/>
              </a:rPr>
              <a:t> </a:t>
            </a:r>
            <a:r>
              <a:rPr sz="1400" dirty="0">
                <a:latin typeface="Times New Roman"/>
                <a:cs typeface="Times New Roman"/>
              </a:rPr>
              <a:t>excite</a:t>
            </a:r>
            <a:r>
              <a:rPr sz="1400" spc="185" dirty="0">
                <a:latin typeface="Times New Roman"/>
                <a:cs typeface="Times New Roman"/>
              </a:rPr>
              <a:t> </a:t>
            </a:r>
            <a:r>
              <a:rPr sz="1400" spc="75" dirty="0">
                <a:latin typeface="Times New Roman"/>
                <a:cs typeface="Times New Roman"/>
              </a:rPr>
              <a:t>a</a:t>
            </a:r>
            <a:r>
              <a:rPr sz="1400" spc="190" dirty="0">
                <a:latin typeface="Times New Roman"/>
                <a:cs typeface="Times New Roman"/>
              </a:rPr>
              <a:t> </a:t>
            </a:r>
            <a:r>
              <a:rPr sz="1400" spc="60" dirty="0">
                <a:latin typeface="Times New Roman"/>
                <a:cs typeface="Times New Roman"/>
              </a:rPr>
              <a:t>transition</a:t>
            </a:r>
            <a:r>
              <a:rPr sz="1400" spc="190" dirty="0">
                <a:latin typeface="Times New Roman"/>
                <a:cs typeface="Times New Roman"/>
              </a:rPr>
              <a:t> </a:t>
            </a:r>
            <a:r>
              <a:rPr sz="1400" dirty="0">
                <a:latin typeface="Times New Roman"/>
                <a:cs typeface="Times New Roman"/>
              </a:rPr>
              <a:t>in</a:t>
            </a:r>
            <a:r>
              <a:rPr sz="1400" spc="190" dirty="0">
                <a:latin typeface="Times New Roman"/>
                <a:cs typeface="Times New Roman"/>
              </a:rPr>
              <a:t> </a:t>
            </a:r>
            <a:r>
              <a:rPr sz="1400" spc="50" dirty="0">
                <a:latin typeface="Times New Roman"/>
                <a:cs typeface="Times New Roman"/>
              </a:rPr>
              <a:t>maduponium </a:t>
            </a:r>
            <a:r>
              <a:rPr sz="1400" spc="55" dirty="0">
                <a:latin typeface="Times New Roman"/>
                <a:cs typeface="Times New Roman"/>
              </a:rPr>
              <a:t>atoms.</a:t>
            </a:r>
            <a:r>
              <a:rPr sz="1400" spc="165" dirty="0">
                <a:latin typeface="Times New Roman"/>
                <a:cs typeface="Times New Roman"/>
              </a:rPr>
              <a:t>  </a:t>
            </a:r>
            <a:r>
              <a:rPr sz="1400" dirty="0">
                <a:latin typeface="Times New Roman"/>
                <a:cs typeface="Times New Roman"/>
              </a:rPr>
              <a:t>You</a:t>
            </a:r>
            <a:r>
              <a:rPr sz="1400" spc="265" dirty="0">
                <a:latin typeface="Times New Roman"/>
                <a:cs typeface="Times New Roman"/>
              </a:rPr>
              <a:t> </a:t>
            </a:r>
            <a:r>
              <a:rPr sz="1400" spc="60" dirty="0">
                <a:latin typeface="Times New Roman"/>
                <a:cs typeface="Times New Roman"/>
              </a:rPr>
              <a:t>cannot</a:t>
            </a:r>
            <a:r>
              <a:rPr sz="1400" spc="265" dirty="0">
                <a:latin typeface="Times New Roman"/>
                <a:cs typeface="Times New Roman"/>
              </a:rPr>
              <a:t> </a:t>
            </a:r>
            <a:r>
              <a:rPr sz="1400" dirty="0">
                <a:latin typeface="Times New Roman"/>
                <a:cs typeface="Times New Roman"/>
              </a:rPr>
              <a:t>infer</a:t>
            </a:r>
            <a:r>
              <a:rPr sz="1400" spc="265" dirty="0">
                <a:latin typeface="Times New Roman"/>
                <a:cs typeface="Times New Roman"/>
              </a:rPr>
              <a:t> </a:t>
            </a:r>
            <a:r>
              <a:rPr sz="1400" spc="114" dirty="0">
                <a:latin typeface="Times New Roman"/>
                <a:cs typeface="Times New Roman"/>
              </a:rPr>
              <a:t>that</a:t>
            </a:r>
            <a:r>
              <a:rPr sz="1400" spc="265" dirty="0">
                <a:latin typeface="Times New Roman"/>
                <a:cs typeface="Times New Roman"/>
              </a:rPr>
              <a:t> </a:t>
            </a:r>
            <a:r>
              <a:rPr sz="1400" spc="60" dirty="0">
                <a:latin typeface="Times New Roman"/>
                <a:cs typeface="Times New Roman"/>
              </a:rPr>
              <a:t>maduponium</a:t>
            </a:r>
            <a:r>
              <a:rPr sz="1400" spc="265" dirty="0">
                <a:latin typeface="Times New Roman"/>
                <a:cs typeface="Times New Roman"/>
              </a:rPr>
              <a:t> </a:t>
            </a:r>
            <a:r>
              <a:rPr sz="1400" spc="50" dirty="0">
                <a:latin typeface="Times New Roman"/>
                <a:cs typeface="Times New Roman"/>
              </a:rPr>
              <a:t>has</a:t>
            </a:r>
            <a:r>
              <a:rPr sz="1400" spc="260" dirty="0">
                <a:latin typeface="Times New Roman"/>
                <a:cs typeface="Times New Roman"/>
              </a:rPr>
              <a:t> </a:t>
            </a:r>
            <a:r>
              <a:rPr sz="1400" spc="75" dirty="0">
                <a:latin typeface="Times New Roman"/>
                <a:cs typeface="Times New Roman"/>
              </a:rPr>
              <a:t>a</a:t>
            </a:r>
            <a:r>
              <a:rPr sz="1400" spc="265" dirty="0">
                <a:latin typeface="Times New Roman"/>
                <a:cs typeface="Times New Roman"/>
              </a:rPr>
              <a:t> </a:t>
            </a:r>
            <a:r>
              <a:rPr sz="1400" dirty="0">
                <a:latin typeface="Times New Roman"/>
                <a:cs typeface="Times New Roman"/>
              </a:rPr>
              <a:t>4</a:t>
            </a:r>
            <a:r>
              <a:rPr sz="1400" spc="265" dirty="0">
                <a:latin typeface="Times New Roman"/>
                <a:cs typeface="Times New Roman"/>
              </a:rPr>
              <a:t> </a:t>
            </a:r>
            <a:r>
              <a:rPr sz="1400" dirty="0">
                <a:latin typeface="Times New Roman"/>
                <a:cs typeface="Times New Roman"/>
              </a:rPr>
              <a:t>eV</a:t>
            </a:r>
            <a:r>
              <a:rPr sz="1400" spc="260" dirty="0">
                <a:latin typeface="Times New Roman"/>
                <a:cs typeface="Times New Roman"/>
              </a:rPr>
              <a:t> </a:t>
            </a:r>
            <a:r>
              <a:rPr sz="1400" spc="60" dirty="0">
                <a:latin typeface="Times New Roman"/>
                <a:cs typeface="Times New Roman"/>
              </a:rPr>
              <a:t>transition.</a:t>
            </a:r>
            <a:r>
              <a:rPr sz="1400" spc="165" dirty="0">
                <a:latin typeface="Times New Roman"/>
                <a:cs typeface="Times New Roman"/>
              </a:rPr>
              <a:t>  </a:t>
            </a:r>
            <a:r>
              <a:rPr sz="1400" spc="75" dirty="0">
                <a:latin typeface="Times New Roman"/>
                <a:cs typeface="Times New Roman"/>
              </a:rPr>
              <a:t>The</a:t>
            </a:r>
            <a:r>
              <a:rPr sz="1400" spc="260" dirty="0">
                <a:latin typeface="Times New Roman"/>
                <a:cs typeface="Times New Roman"/>
              </a:rPr>
              <a:t> </a:t>
            </a:r>
            <a:r>
              <a:rPr sz="1400" dirty="0">
                <a:latin typeface="Times New Roman"/>
                <a:cs typeface="Times New Roman"/>
              </a:rPr>
              <a:t>second</a:t>
            </a:r>
            <a:r>
              <a:rPr sz="1400" spc="265" dirty="0">
                <a:latin typeface="Times New Roman"/>
                <a:cs typeface="Times New Roman"/>
              </a:rPr>
              <a:t> </a:t>
            </a:r>
            <a:r>
              <a:rPr sz="1400" spc="55" dirty="0">
                <a:latin typeface="Times New Roman"/>
                <a:cs typeface="Times New Roman"/>
              </a:rPr>
              <a:t>drop</a:t>
            </a:r>
            <a:r>
              <a:rPr sz="1400" spc="265" dirty="0">
                <a:latin typeface="Times New Roman"/>
                <a:cs typeface="Times New Roman"/>
              </a:rPr>
              <a:t> </a:t>
            </a:r>
            <a:r>
              <a:rPr sz="1400" dirty="0">
                <a:latin typeface="Times New Roman"/>
                <a:cs typeface="Times New Roman"/>
              </a:rPr>
              <a:t>in</a:t>
            </a:r>
            <a:r>
              <a:rPr sz="1400" spc="265" dirty="0">
                <a:latin typeface="Times New Roman"/>
                <a:cs typeface="Times New Roman"/>
              </a:rPr>
              <a:t> </a:t>
            </a:r>
            <a:r>
              <a:rPr sz="1400" spc="55" dirty="0">
                <a:latin typeface="Times New Roman"/>
                <a:cs typeface="Times New Roman"/>
              </a:rPr>
              <a:t>current</a:t>
            </a:r>
            <a:r>
              <a:rPr sz="1400" spc="265" dirty="0">
                <a:latin typeface="Times New Roman"/>
                <a:cs typeface="Times New Roman"/>
              </a:rPr>
              <a:t> </a:t>
            </a:r>
            <a:r>
              <a:rPr sz="1400" spc="114" dirty="0">
                <a:latin typeface="Times New Roman"/>
                <a:cs typeface="Times New Roman"/>
              </a:rPr>
              <a:t>at</a:t>
            </a:r>
            <a:r>
              <a:rPr sz="1400" spc="265" dirty="0">
                <a:latin typeface="Times New Roman"/>
                <a:cs typeface="Times New Roman"/>
              </a:rPr>
              <a:t> </a:t>
            </a:r>
            <a:r>
              <a:rPr sz="1400" dirty="0">
                <a:latin typeface="Times New Roman"/>
                <a:cs typeface="Times New Roman"/>
              </a:rPr>
              <a:t>4</a:t>
            </a:r>
            <a:r>
              <a:rPr sz="1400" spc="265" dirty="0">
                <a:latin typeface="Times New Roman"/>
                <a:cs typeface="Times New Roman"/>
              </a:rPr>
              <a:t> </a:t>
            </a:r>
            <a:r>
              <a:rPr sz="1400" spc="-50" dirty="0">
                <a:latin typeface="Times New Roman"/>
                <a:cs typeface="Times New Roman"/>
              </a:rPr>
              <a:t>V </a:t>
            </a:r>
            <a:r>
              <a:rPr sz="1400" dirty="0">
                <a:latin typeface="Times New Roman"/>
                <a:cs typeface="Times New Roman"/>
              </a:rPr>
              <a:t>indicates</a:t>
            </a:r>
            <a:r>
              <a:rPr sz="1400" spc="190" dirty="0">
                <a:latin typeface="Times New Roman"/>
                <a:cs typeface="Times New Roman"/>
              </a:rPr>
              <a:t> </a:t>
            </a:r>
            <a:r>
              <a:rPr sz="1400" spc="114" dirty="0">
                <a:latin typeface="Times New Roman"/>
                <a:cs typeface="Times New Roman"/>
              </a:rPr>
              <a:t>that</a:t>
            </a:r>
            <a:r>
              <a:rPr sz="1400" spc="200" dirty="0">
                <a:latin typeface="Times New Roman"/>
                <a:cs typeface="Times New Roman"/>
              </a:rPr>
              <a:t> </a:t>
            </a:r>
            <a:r>
              <a:rPr sz="1400" dirty="0">
                <a:latin typeface="Times New Roman"/>
                <a:cs typeface="Times New Roman"/>
              </a:rPr>
              <a:t>each</a:t>
            </a:r>
            <a:r>
              <a:rPr sz="1400" spc="195" dirty="0">
                <a:latin typeface="Times New Roman"/>
                <a:cs typeface="Times New Roman"/>
              </a:rPr>
              <a:t> </a:t>
            </a:r>
            <a:r>
              <a:rPr sz="1400" dirty="0">
                <a:latin typeface="Times New Roman"/>
                <a:cs typeface="Times New Roman"/>
              </a:rPr>
              <a:t>electrons</a:t>
            </a:r>
            <a:r>
              <a:rPr sz="1400" spc="195" dirty="0">
                <a:latin typeface="Times New Roman"/>
                <a:cs typeface="Times New Roman"/>
              </a:rPr>
              <a:t> </a:t>
            </a:r>
            <a:r>
              <a:rPr sz="1400" dirty="0">
                <a:latin typeface="Times New Roman"/>
                <a:cs typeface="Times New Roman"/>
              </a:rPr>
              <a:t>can</a:t>
            </a:r>
            <a:r>
              <a:rPr sz="1400" spc="195" dirty="0">
                <a:latin typeface="Times New Roman"/>
                <a:cs typeface="Times New Roman"/>
              </a:rPr>
              <a:t> </a:t>
            </a:r>
            <a:r>
              <a:rPr sz="1400" dirty="0">
                <a:latin typeface="Times New Roman"/>
                <a:cs typeface="Times New Roman"/>
              </a:rPr>
              <a:t>excite</a:t>
            </a:r>
            <a:r>
              <a:rPr sz="1400" spc="210" dirty="0">
                <a:latin typeface="Times New Roman"/>
                <a:cs typeface="Times New Roman"/>
              </a:rPr>
              <a:t> </a:t>
            </a:r>
            <a:r>
              <a:rPr sz="1400" b="0" i="1" spc="-65" dirty="0">
                <a:latin typeface="Bookman Old Style"/>
                <a:cs typeface="Bookman Old Style"/>
              </a:rPr>
              <a:t>two</a:t>
            </a:r>
            <a:r>
              <a:rPr sz="1400" b="0" i="1" spc="225" dirty="0">
                <a:latin typeface="Bookman Old Style"/>
                <a:cs typeface="Bookman Old Style"/>
              </a:rPr>
              <a:t> </a:t>
            </a:r>
            <a:r>
              <a:rPr sz="1400" spc="60" dirty="0">
                <a:latin typeface="Times New Roman"/>
                <a:cs typeface="Times New Roman"/>
              </a:rPr>
              <a:t>maduponium</a:t>
            </a:r>
            <a:r>
              <a:rPr sz="1400" spc="195" dirty="0">
                <a:latin typeface="Times New Roman"/>
                <a:cs typeface="Times New Roman"/>
              </a:rPr>
              <a:t> </a:t>
            </a:r>
            <a:r>
              <a:rPr sz="1400" spc="55" dirty="0">
                <a:latin typeface="Times New Roman"/>
                <a:cs typeface="Times New Roman"/>
              </a:rPr>
              <a:t>atoms,</a:t>
            </a:r>
            <a:r>
              <a:rPr sz="1400" spc="200" dirty="0">
                <a:latin typeface="Times New Roman"/>
                <a:cs typeface="Times New Roman"/>
              </a:rPr>
              <a:t> </a:t>
            </a:r>
            <a:r>
              <a:rPr sz="1400" spc="55" dirty="0">
                <a:latin typeface="Times New Roman"/>
                <a:cs typeface="Times New Roman"/>
              </a:rPr>
              <a:t>with</a:t>
            </a:r>
            <a:r>
              <a:rPr sz="1400" spc="190" dirty="0">
                <a:latin typeface="Times New Roman"/>
                <a:cs typeface="Times New Roman"/>
              </a:rPr>
              <a:t> </a:t>
            </a:r>
            <a:r>
              <a:rPr sz="1400" dirty="0">
                <a:latin typeface="Times New Roman"/>
                <a:cs typeface="Times New Roman"/>
              </a:rPr>
              <a:t>2</a:t>
            </a:r>
            <a:r>
              <a:rPr sz="1400" spc="195" dirty="0">
                <a:latin typeface="Times New Roman"/>
                <a:cs typeface="Times New Roman"/>
              </a:rPr>
              <a:t> </a:t>
            </a:r>
            <a:r>
              <a:rPr sz="1400" dirty="0">
                <a:latin typeface="Times New Roman"/>
                <a:cs typeface="Times New Roman"/>
              </a:rPr>
              <a:t>eV</a:t>
            </a:r>
            <a:r>
              <a:rPr sz="1400" spc="190" dirty="0">
                <a:latin typeface="Times New Roman"/>
                <a:cs typeface="Times New Roman"/>
              </a:rPr>
              <a:t> </a:t>
            </a:r>
            <a:r>
              <a:rPr sz="1400" spc="-10" dirty="0">
                <a:latin typeface="Times New Roman"/>
                <a:cs typeface="Times New Roman"/>
              </a:rPr>
              <a:t>each.</a:t>
            </a:r>
            <a:endParaRPr sz="1400">
              <a:latin typeface="Times New Roman"/>
              <a:cs typeface="Times New Roman"/>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365060" y="878291"/>
            <a:ext cx="1609725"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4.2.</a:t>
            </a:r>
            <a:r>
              <a:rPr sz="1200" spc="240" dirty="0">
                <a:latin typeface="Times New Roman"/>
                <a:cs typeface="Times New Roman"/>
              </a:rPr>
              <a:t>  </a:t>
            </a:r>
            <a:r>
              <a:rPr sz="1200" dirty="0">
                <a:latin typeface="Times New Roman"/>
                <a:cs typeface="Times New Roman"/>
              </a:rPr>
              <a:t>MATTER</a:t>
            </a:r>
            <a:r>
              <a:rPr sz="1200" spc="170" dirty="0">
                <a:latin typeface="Times New Roman"/>
                <a:cs typeface="Times New Roman"/>
              </a:rPr>
              <a:t> </a:t>
            </a:r>
            <a:r>
              <a:rPr sz="1200" spc="-20" dirty="0">
                <a:latin typeface="Times New Roman"/>
                <a:cs typeface="Times New Roman"/>
              </a:rPr>
              <a:t>WAVES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p:nvPr/>
        </p:nvSpPr>
        <p:spPr>
          <a:xfrm>
            <a:off x="718819" y="1238181"/>
            <a:ext cx="2103755" cy="288290"/>
          </a:xfrm>
          <a:prstGeom prst="rect">
            <a:avLst/>
          </a:prstGeom>
        </p:spPr>
        <p:txBody>
          <a:bodyPr vert="horz" wrap="square" lIns="0" tIns="15240" rIns="0" bIns="0" rtlCol="0">
            <a:spAutoFit/>
          </a:bodyPr>
          <a:lstStyle/>
          <a:p>
            <a:pPr marL="12700">
              <a:lnSpc>
                <a:spcPct val="100000"/>
              </a:lnSpc>
              <a:spcBef>
                <a:spcPts val="120"/>
              </a:spcBef>
              <a:tabLst>
                <a:tab pos="572770" algn="l"/>
              </a:tabLst>
            </a:pPr>
            <a:r>
              <a:rPr sz="1700" b="1" spc="85" dirty="0">
                <a:latin typeface="Book Antiqua"/>
                <a:cs typeface="Book Antiqua"/>
              </a:rPr>
              <a:t>4.2</a:t>
            </a:r>
            <a:r>
              <a:rPr sz="1700" b="1" dirty="0">
                <a:latin typeface="Book Antiqua"/>
                <a:cs typeface="Book Antiqua"/>
              </a:rPr>
              <a:t>	</a:t>
            </a:r>
            <a:r>
              <a:rPr sz="1700" b="1" spc="120" dirty="0">
                <a:latin typeface="Book Antiqua"/>
                <a:cs typeface="Book Antiqua"/>
              </a:rPr>
              <a:t>Matter</a:t>
            </a:r>
            <a:r>
              <a:rPr sz="1700" b="1" spc="225" dirty="0">
                <a:latin typeface="Book Antiqua"/>
                <a:cs typeface="Book Antiqua"/>
              </a:rPr>
              <a:t> </a:t>
            </a:r>
            <a:r>
              <a:rPr sz="1700" b="1" spc="-20" dirty="0">
                <a:latin typeface="Book Antiqua"/>
                <a:cs typeface="Book Antiqua"/>
              </a:rPr>
              <a:t>Waves</a:t>
            </a:r>
            <a:endParaRPr sz="1700">
              <a:latin typeface="Book Antiqua"/>
              <a:cs typeface="Book Antiqu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62000" y="1447800"/>
            <a:ext cx="1880235" cy="403225"/>
          </a:xfrm>
          <a:prstGeom prst="rect">
            <a:avLst/>
          </a:prstGeom>
        </p:spPr>
        <p:txBody>
          <a:bodyPr vert="horz" wrap="square" lIns="0" tIns="15875" rIns="0" bIns="0" rtlCol="0">
            <a:spAutoFit/>
          </a:bodyPr>
          <a:lstStyle/>
          <a:p>
            <a:pPr marL="12700">
              <a:lnSpc>
                <a:spcPct val="100000"/>
              </a:lnSpc>
              <a:spcBef>
                <a:spcPts val="125"/>
              </a:spcBef>
            </a:pPr>
            <a:r>
              <a:rPr b="1" spc="75" dirty="0">
                <a:latin typeface="Book Antiqua"/>
                <a:cs typeface="Book Antiqua"/>
              </a:rPr>
              <a:t>Instructions</a:t>
            </a:r>
          </a:p>
        </p:txBody>
      </p:sp>
      <p:sp>
        <p:nvSpPr>
          <p:cNvPr id="3" name="object 3"/>
          <p:cNvSpPr txBox="1"/>
          <p:nvPr/>
        </p:nvSpPr>
        <p:spPr>
          <a:xfrm>
            <a:off x="985025" y="2363582"/>
            <a:ext cx="8033384" cy="4091940"/>
          </a:xfrm>
          <a:prstGeom prst="rect">
            <a:avLst/>
          </a:prstGeom>
        </p:spPr>
        <p:txBody>
          <a:bodyPr vert="horz" wrap="square" lIns="0" tIns="12065" rIns="0" bIns="0" rtlCol="0">
            <a:spAutoFit/>
          </a:bodyPr>
          <a:lstStyle/>
          <a:p>
            <a:pPr marL="161290" marR="5080" indent="-149225" algn="just">
              <a:lnSpc>
                <a:spcPct val="100000"/>
              </a:lnSpc>
              <a:spcBef>
                <a:spcPts val="95"/>
              </a:spcBef>
              <a:buSzPct val="37500"/>
              <a:buChar char="•"/>
              <a:tabLst>
                <a:tab pos="161925" algn="l"/>
              </a:tabLst>
            </a:pPr>
            <a:r>
              <a:rPr sz="1200" dirty="0">
                <a:latin typeface="Times New Roman"/>
                <a:cs typeface="Times New Roman"/>
              </a:rPr>
              <a:t>These</a:t>
            </a:r>
            <a:r>
              <a:rPr sz="1200" spc="170" dirty="0">
                <a:latin typeface="Times New Roman"/>
                <a:cs typeface="Times New Roman"/>
              </a:rPr>
              <a:t> </a:t>
            </a:r>
            <a:r>
              <a:rPr sz="1200" dirty="0">
                <a:latin typeface="Times New Roman"/>
                <a:cs typeface="Times New Roman"/>
              </a:rPr>
              <a:t>questions</a:t>
            </a:r>
            <a:r>
              <a:rPr sz="1200" spc="175" dirty="0">
                <a:latin typeface="Times New Roman"/>
                <a:cs typeface="Times New Roman"/>
              </a:rPr>
              <a:t> </a:t>
            </a:r>
            <a:r>
              <a:rPr sz="1200" dirty="0">
                <a:latin typeface="Times New Roman"/>
                <a:cs typeface="Times New Roman"/>
              </a:rPr>
              <a:t>are</a:t>
            </a:r>
            <a:r>
              <a:rPr sz="1200" spc="170" dirty="0">
                <a:latin typeface="Times New Roman"/>
                <a:cs typeface="Times New Roman"/>
              </a:rPr>
              <a:t> </a:t>
            </a:r>
            <a:r>
              <a:rPr sz="1200" dirty="0">
                <a:latin typeface="Times New Roman"/>
                <a:cs typeface="Times New Roman"/>
              </a:rPr>
              <a:t>offered</a:t>
            </a:r>
            <a:r>
              <a:rPr sz="1200" spc="170" dirty="0">
                <a:latin typeface="Times New Roman"/>
                <a:cs typeface="Times New Roman"/>
              </a:rPr>
              <a:t> </a:t>
            </a:r>
            <a:r>
              <a:rPr sz="1200" dirty="0">
                <a:latin typeface="Times New Roman"/>
                <a:cs typeface="Times New Roman"/>
              </a:rPr>
              <a:t>in</a:t>
            </a:r>
            <a:r>
              <a:rPr sz="1200" spc="175" dirty="0">
                <a:latin typeface="Times New Roman"/>
                <a:cs typeface="Times New Roman"/>
              </a:rPr>
              <a:t> </a:t>
            </a:r>
            <a:r>
              <a:rPr sz="1200" dirty="0">
                <a:latin typeface="Times New Roman"/>
                <a:cs typeface="Times New Roman"/>
              </a:rPr>
              <a:t>two</a:t>
            </a:r>
            <a:r>
              <a:rPr sz="1200" spc="175" dirty="0">
                <a:latin typeface="Times New Roman"/>
                <a:cs typeface="Times New Roman"/>
              </a:rPr>
              <a:t> </a:t>
            </a:r>
            <a:r>
              <a:rPr sz="1200" dirty="0">
                <a:latin typeface="Times New Roman"/>
                <a:cs typeface="Times New Roman"/>
              </a:rPr>
              <a:t>formats:</a:t>
            </a:r>
            <a:r>
              <a:rPr sz="1200" spc="355" dirty="0">
                <a:latin typeface="Times New Roman"/>
                <a:cs typeface="Times New Roman"/>
              </a:rPr>
              <a:t> </a:t>
            </a:r>
            <a:r>
              <a:rPr sz="1200" dirty="0">
                <a:latin typeface="Times New Roman"/>
                <a:cs typeface="Times New Roman"/>
              </a:rPr>
              <a:t>a</a:t>
            </a:r>
            <a:r>
              <a:rPr sz="1200" spc="170" dirty="0">
                <a:latin typeface="Times New Roman"/>
                <a:cs typeface="Times New Roman"/>
              </a:rPr>
              <a:t> </a:t>
            </a:r>
            <a:r>
              <a:rPr sz="1200" dirty="0">
                <a:latin typeface="Times New Roman"/>
                <a:cs typeface="Times New Roman"/>
              </a:rPr>
              <a:t>deck</a:t>
            </a:r>
            <a:r>
              <a:rPr sz="1200" spc="170" dirty="0">
                <a:latin typeface="Times New Roman"/>
                <a:cs typeface="Times New Roman"/>
              </a:rPr>
              <a:t> </a:t>
            </a:r>
            <a:r>
              <a:rPr sz="1200" dirty="0">
                <a:latin typeface="Times New Roman"/>
                <a:cs typeface="Times New Roman"/>
              </a:rPr>
              <a:t>of</a:t>
            </a:r>
            <a:r>
              <a:rPr sz="1200" spc="180" dirty="0">
                <a:latin typeface="Times New Roman"/>
                <a:cs typeface="Times New Roman"/>
              </a:rPr>
              <a:t> </a:t>
            </a:r>
            <a:r>
              <a:rPr sz="1200" dirty="0">
                <a:latin typeface="Times New Roman"/>
                <a:cs typeface="Times New Roman"/>
              </a:rPr>
              <a:t>PowerPoint</a:t>
            </a:r>
            <a:r>
              <a:rPr sz="1200" spc="175" dirty="0">
                <a:latin typeface="Times New Roman"/>
                <a:cs typeface="Times New Roman"/>
              </a:rPr>
              <a:t> </a:t>
            </a:r>
            <a:r>
              <a:rPr sz="1200" dirty="0">
                <a:latin typeface="Times New Roman"/>
                <a:cs typeface="Times New Roman"/>
              </a:rPr>
              <a:t>slides,</a:t>
            </a:r>
            <a:r>
              <a:rPr sz="1200" spc="180" dirty="0">
                <a:latin typeface="Times New Roman"/>
                <a:cs typeface="Times New Roman"/>
              </a:rPr>
              <a:t> </a:t>
            </a:r>
            <a:r>
              <a:rPr sz="1200" dirty="0">
                <a:latin typeface="Times New Roman"/>
                <a:cs typeface="Times New Roman"/>
              </a:rPr>
              <a:t>and</a:t>
            </a:r>
            <a:r>
              <a:rPr sz="1200" spc="175" dirty="0">
                <a:latin typeface="Times New Roman"/>
                <a:cs typeface="Times New Roman"/>
              </a:rPr>
              <a:t> </a:t>
            </a:r>
            <a:r>
              <a:rPr sz="1200" dirty="0">
                <a:latin typeface="Times New Roman"/>
                <a:cs typeface="Times New Roman"/>
              </a:rPr>
              <a:t>a</a:t>
            </a:r>
            <a:r>
              <a:rPr sz="1200" spc="170" dirty="0">
                <a:latin typeface="Times New Roman"/>
                <a:cs typeface="Times New Roman"/>
              </a:rPr>
              <a:t> </a:t>
            </a:r>
            <a:r>
              <a:rPr sz="1200" spc="80" dirty="0">
                <a:latin typeface="Times New Roman"/>
                <a:cs typeface="Times New Roman"/>
              </a:rPr>
              <a:t>PDF</a:t>
            </a:r>
            <a:r>
              <a:rPr sz="1200" spc="175" dirty="0">
                <a:latin typeface="Times New Roman"/>
                <a:cs typeface="Times New Roman"/>
              </a:rPr>
              <a:t> </a:t>
            </a:r>
            <a:r>
              <a:rPr sz="1200" dirty="0">
                <a:latin typeface="Times New Roman"/>
                <a:cs typeface="Times New Roman"/>
              </a:rPr>
              <a:t>file.</a:t>
            </a:r>
            <a:r>
              <a:rPr sz="1200" spc="390" dirty="0">
                <a:latin typeface="Times New Roman"/>
                <a:cs typeface="Times New Roman"/>
              </a:rPr>
              <a:t> </a:t>
            </a:r>
            <a:r>
              <a:rPr sz="1200" dirty="0">
                <a:latin typeface="Times New Roman"/>
                <a:cs typeface="Times New Roman"/>
              </a:rPr>
              <a:t>The</a:t>
            </a:r>
            <a:r>
              <a:rPr sz="1200" spc="170" dirty="0">
                <a:latin typeface="Times New Roman"/>
                <a:cs typeface="Times New Roman"/>
              </a:rPr>
              <a:t> </a:t>
            </a:r>
            <a:r>
              <a:rPr sz="1200" dirty="0">
                <a:latin typeface="Times New Roman"/>
                <a:cs typeface="Times New Roman"/>
              </a:rPr>
              <a:t>two</a:t>
            </a:r>
            <a:r>
              <a:rPr sz="1200" spc="180" dirty="0">
                <a:latin typeface="Times New Roman"/>
                <a:cs typeface="Times New Roman"/>
              </a:rPr>
              <a:t> </a:t>
            </a:r>
            <a:r>
              <a:rPr sz="1200" dirty="0">
                <a:latin typeface="Times New Roman"/>
                <a:cs typeface="Times New Roman"/>
              </a:rPr>
              <a:t>files</a:t>
            </a:r>
            <a:r>
              <a:rPr sz="1200" spc="170" dirty="0">
                <a:latin typeface="Times New Roman"/>
                <a:cs typeface="Times New Roman"/>
              </a:rPr>
              <a:t> </a:t>
            </a:r>
            <a:r>
              <a:rPr sz="1200" dirty="0">
                <a:latin typeface="Times New Roman"/>
                <a:cs typeface="Times New Roman"/>
              </a:rPr>
              <a:t>contain</a:t>
            </a:r>
            <a:r>
              <a:rPr sz="1200" spc="170" dirty="0">
                <a:latin typeface="Times New Roman"/>
                <a:cs typeface="Times New Roman"/>
              </a:rPr>
              <a:t> </a:t>
            </a:r>
            <a:r>
              <a:rPr sz="1200" spc="-10" dirty="0">
                <a:latin typeface="Times New Roman"/>
                <a:cs typeface="Times New Roman"/>
              </a:rPr>
              <a:t>identical </a:t>
            </a:r>
            <a:r>
              <a:rPr sz="1200" dirty="0">
                <a:latin typeface="Times New Roman"/>
                <a:cs typeface="Times New Roman"/>
              </a:rPr>
              <a:t>contents.</a:t>
            </a:r>
            <a:r>
              <a:rPr sz="1200" spc="285" dirty="0">
                <a:latin typeface="Times New Roman"/>
                <a:cs typeface="Times New Roman"/>
              </a:rPr>
              <a:t> </a:t>
            </a:r>
            <a:r>
              <a:rPr sz="1200" dirty="0">
                <a:latin typeface="Times New Roman"/>
                <a:cs typeface="Times New Roman"/>
              </a:rPr>
              <a:t>There</a:t>
            </a:r>
            <a:r>
              <a:rPr sz="1200" spc="140" dirty="0">
                <a:latin typeface="Times New Roman"/>
                <a:cs typeface="Times New Roman"/>
              </a:rPr>
              <a:t> </a:t>
            </a:r>
            <a:r>
              <a:rPr sz="1200" dirty="0">
                <a:latin typeface="Times New Roman"/>
                <a:cs typeface="Times New Roman"/>
              </a:rPr>
              <a:t>are</a:t>
            </a:r>
            <a:r>
              <a:rPr sz="1200" spc="145" dirty="0">
                <a:latin typeface="Times New Roman"/>
                <a:cs typeface="Times New Roman"/>
              </a:rPr>
              <a:t> </a:t>
            </a:r>
            <a:r>
              <a:rPr sz="1200" dirty="0">
                <a:latin typeface="Times New Roman"/>
                <a:cs typeface="Times New Roman"/>
              </a:rPr>
              <a:t>similar</a:t>
            </a:r>
            <a:r>
              <a:rPr sz="1200" spc="140" dirty="0">
                <a:latin typeface="Times New Roman"/>
                <a:cs typeface="Times New Roman"/>
              </a:rPr>
              <a:t> </a:t>
            </a:r>
            <a:r>
              <a:rPr sz="1200" dirty="0">
                <a:latin typeface="Times New Roman"/>
                <a:cs typeface="Times New Roman"/>
              </a:rPr>
              <a:t>files</a:t>
            </a:r>
            <a:r>
              <a:rPr sz="1200" spc="140" dirty="0">
                <a:latin typeface="Times New Roman"/>
                <a:cs typeface="Times New Roman"/>
              </a:rPr>
              <a:t> </a:t>
            </a:r>
            <a:r>
              <a:rPr sz="1200" dirty="0">
                <a:latin typeface="Times New Roman"/>
                <a:cs typeface="Times New Roman"/>
              </a:rPr>
              <a:t>for</a:t>
            </a:r>
            <a:r>
              <a:rPr sz="1200" spc="140" dirty="0">
                <a:latin typeface="Times New Roman"/>
                <a:cs typeface="Times New Roman"/>
              </a:rPr>
              <a:t> </a:t>
            </a:r>
            <a:r>
              <a:rPr sz="1200" dirty="0">
                <a:latin typeface="Times New Roman"/>
                <a:cs typeface="Times New Roman"/>
              </a:rPr>
              <a:t>each</a:t>
            </a:r>
            <a:r>
              <a:rPr sz="1200" spc="140" dirty="0">
                <a:latin typeface="Times New Roman"/>
                <a:cs typeface="Times New Roman"/>
              </a:rPr>
              <a:t> </a:t>
            </a:r>
            <a:r>
              <a:rPr sz="1200" dirty="0">
                <a:latin typeface="Times New Roman"/>
                <a:cs typeface="Times New Roman"/>
              </a:rPr>
              <a:t>of</a:t>
            </a:r>
            <a:r>
              <a:rPr sz="1200" spc="145" dirty="0">
                <a:latin typeface="Times New Roman"/>
                <a:cs typeface="Times New Roman"/>
              </a:rPr>
              <a:t> </a:t>
            </a:r>
            <a:r>
              <a:rPr sz="1200" dirty="0">
                <a:latin typeface="Times New Roman"/>
                <a:cs typeface="Times New Roman"/>
              </a:rPr>
              <a:t>the</a:t>
            </a:r>
            <a:r>
              <a:rPr sz="1200" spc="140" dirty="0">
                <a:latin typeface="Times New Roman"/>
                <a:cs typeface="Times New Roman"/>
              </a:rPr>
              <a:t> </a:t>
            </a:r>
            <a:r>
              <a:rPr sz="1200" dirty="0">
                <a:latin typeface="Times New Roman"/>
                <a:cs typeface="Times New Roman"/>
              </a:rPr>
              <a:t>14</a:t>
            </a:r>
            <a:r>
              <a:rPr sz="1200" spc="140" dirty="0">
                <a:latin typeface="Times New Roman"/>
                <a:cs typeface="Times New Roman"/>
              </a:rPr>
              <a:t> </a:t>
            </a:r>
            <a:r>
              <a:rPr sz="1200" dirty="0">
                <a:latin typeface="Times New Roman"/>
                <a:cs typeface="Times New Roman"/>
              </a:rPr>
              <a:t>chapters</a:t>
            </a:r>
            <a:r>
              <a:rPr sz="1200" spc="140" dirty="0">
                <a:latin typeface="Times New Roman"/>
                <a:cs typeface="Times New Roman"/>
              </a:rPr>
              <a:t> </a:t>
            </a:r>
            <a:r>
              <a:rPr sz="1200" dirty="0">
                <a:latin typeface="Times New Roman"/>
                <a:cs typeface="Times New Roman"/>
              </a:rPr>
              <a:t>in</a:t>
            </a:r>
            <a:r>
              <a:rPr sz="1200" spc="145" dirty="0">
                <a:latin typeface="Times New Roman"/>
                <a:cs typeface="Times New Roman"/>
              </a:rPr>
              <a:t> </a:t>
            </a:r>
            <a:r>
              <a:rPr sz="1200" dirty="0">
                <a:latin typeface="Times New Roman"/>
                <a:cs typeface="Times New Roman"/>
              </a:rPr>
              <a:t>the</a:t>
            </a:r>
            <a:r>
              <a:rPr sz="1200" spc="140" dirty="0">
                <a:latin typeface="Times New Roman"/>
                <a:cs typeface="Times New Roman"/>
              </a:rPr>
              <a:t> </a:t>
            </a:r>
            <a:r>
              <a:rPr sz="1200" dirty="0">
                <a:latin typeface="Times New Roman"/>
                <a:cs typeface="Times New Roman"/>
              </a:rPr>
              <a:t>book,</a:t>
            </a:r>
            <a:r>
              <a:rPr sz="1200" spc="140" dirty="0">
                <a:latin typeface="Times New Roman"/>
                <a:cs typeface="Times New Roman"/>
              </a:rPr>
              <a:t> </a:t>
            </a:r>
            <a:r>
              <a:rPr sz="1200" dirty="0">
                <a:latin typeface="Times New Roman"/>
                <a:cs typeface="Times New Roman"/>
              </a:rPr>
              <a:t>for</a:t>
            </a:r>
            <a:r>
              <a:rPr sz="1200" spc="140" dirty="0">
                <a:latin typeface="Times New Roman"/>
                <a:cs typeface="Times New Roman"/>
              </a:rPr>
              <a:t> </a:t>
            </a:r>
            <a:r>
              <a:rPr sz="1200" dirty="0">
                <a:latin typeface="Times New Roman"/>
                <a:cs typeface="Times New Roman"/>
              </a:rPr>
              <a:t>a</a:t>
            </a:r>
            <a:r>
              <a:rPr sz="1200" spc="145" dirty="0">
                <a:latin typeface="Times New Roman"/>
                <a:cs typeface="Times New Roman"/>
              </a:rPr>
              <a:t> </a:t>
            </a:r>
            <a:r>
              <a:rPr sz="1200" spc="50" dirty="0">
                <a:latin typeface="Times New Roman"/>
                <a:cs typeface="Times New Roman"/>
              </a:rPr>
              <a:t>total</a:t>
            </a:r>
            <a:r>
              <a:rPr sz="1200" spc="140" dirty="0">
                <a:latin typeface="Times New Roman"/>
                <a:cs typeface="Times New Roman"/>
              </a:rPr>
              <a:t> </a:t>
            </a:r>
            <a:r>
              <a:rPr sz="1200" dirty="0">
                <a:latin typeface="Times New Roman"/>
                <a:cs typeface="Times New Roman"/>
              </a:rPr>
              <a:t>of</a:t>
            </a:r>
            <a:r>
              <a:rPr sz="1200" spc="140" dirty="0">
                <a:latin typeface="Times New Roman"/>
                <a:cs typeface="Times New Roman"/>
              </a:rPr>
              <a:t> </a:t>
            </a:r>
            <a:r>
              <a:rPr sz="1200" dirty="0">
                <a:latin typeface="Times New Roman"/>
                <a:cs typeface="Times New Roman"/>
              </a:rPr>
              <a:t>28</a:t>
            </a:r>
            <a:r>
              <a:rPr sz="1200" spc="140" dirty="0">
                <a:latin typeface="Times New Roman"/>
                <a:cs typeface="Times New Roman"/>
              </a:rPr>
              <a:t> </a:t>
            </a:r>
            <a:r>
              <a:rPr sz="1200" spc="-10" dirty="0">
                <a:latin typeface="Times New Roman"/>
                <a:cs typeface="Times New Roman"/>
              </a:rPr>
              <a:t>files.</a:t>
            </a:r>
            <a:endParaRPr sz="1200" dirty="0">
              <a:latin typeface="Times New Roman"/>
              <a:cs typeface="Times New Roman"/>
            </a:endParaRPr>
          </a:p>
          <a:p>
            <a:pPr marL="161290" indent="-149225">
              <a:lnSpc>
                <a:spcPct val="100000"/>
              </a:lnSpc>
              <a:spcBef>
                <a:spcPts val="1005"/>
              </a:spcBef>
              <a:buSzPct val="37500"/>
              <a:buChar char="•"/>
              <a:tabLst>
                <a:tab pos="161925" algn="l"/>
              </a:tabLst>
            </a:pPr>
            <a:r>
              <a:rPr sz="1200" dirty="0">
                <a:latin typeface="Times New Roman"/>
                <a:cs typeface="Times New Roman"/>
              </a:rPr>
              <a:t>Each</a:t>
            </a:r>
            <a:r>
              <a:rPr sz="1200" spc="165" dirty="0">
                <a:latin typeface="Times New Roman"/>
                <a:cs typeface="Times New Roman"/>
              </a:rPr>
              <a:t> </a:t>
            </a:r>
            <a:r>
              <a:rPr sz="1200" dirty="0">
                <a:latin typeface="Times New Roman"/>
                <a:cs typeface="Times New Roman"/>
              </a:rPr>
              <a:t>question</a:t>
            </a:r>
            <a:r>
              <a:rPr sz="1200" spc="165" dirty="0">
                <a:latin typeface="Times New Roman"/>
                <a:cs typeface="Times New Roman"/>
              </a:rPr>
              <a:t> </a:t>
            </a:r>
            <a:r>
              <a:rPr sz="1200" dirty="0">
                <a:latin typeface="Times New Roman"/>
                <a:cs typeface="Times New Roman"/>
              </a:rPr>
              <a:t>is</a:t>
            </a:r>
            <a:r>
              <a:rPr sz="1200" spc="165" dirty="0">
                <a:latin typeface="Times New Roman"/>
                <a:cs typeface="Times New Roman"/>
              </a:rPr>
              <a:t> </a:t>
            </a:r>
            <a:r>
              <a:rPr sz="1200" dirty="0">
                <a:latin typeface="Times New Roman"/>
                <a:cs typeface="Times New Roman"/>
              </a:rPr>
              <a:t>marked</a:t>
            </a:r>
            <a:r>
              <a:rPr sz="1200" spc="170" dirty="0">
                <a:latin typeface="Times New Roman"/>
                <a:cs typeface="Times New Roman"/>
              </a:rPr>
              <a:t> </a:t>
            </a:r>
            <a:r>
              <a:rPr sz="1200" dirty="0">
                <a:latin typeface="Times New Roman"/>
                <a:cs typeface="Times New Roman"/>
              </a:rPr>
              <a:t>as</a:t>
            </a:r>
            <a:r>
              <a:rPr sz="1200" spc="165" dirty="0">
                <a:latin typeface="Times New Roman"/>
                <a:cs typeface="Times New Roman"/>
              </a:rPr>
              <a:t> </a:t>
            </a:r>
            <a:r>
              <a:rPr sz="1200" dirty="0">
                <a:latin typeface="Times New Roman"/>
                <a:cs typeface="Times New Roman"/>
              </a:rPr>
              <a:t>a</a:t>
            </a:r>
            <a:r>
              <a:rPr sz="1200" spc="165" dirty="0">
                <a:latin typeface="Times New Roman"/>
                <a:cs typeface="Times New Roman"/>
              </a:rPr>
              <a:t> </a:t>
            </a:r>
            <a:r>
              <a:rPr sz="1200" dirty="0">
                <a:latin typeface="Times New Roman"/>
                <a:cs typeface="Times New Roman"/>
              </a:rPr>
              <a:t>“Quick</a:t>
            </a:r>
            <a:r>
              <a:rPr sz="1200" spc="165" dirty="0">
                <a:latin typeface="Times New Roman"/>
                <a:cs typeface="Times New Roman"/>
              </a:rPr>
              <a:t> </a:t>
            </a:r>
            <a:r>
              <a:rPr sz="1200" dirty="0">
                <a:latin typeface="Times New Roman"/>
                <a:cs typeface="Times New Roman"/>
              </a:rPr>
              <a:t>Check”</a:t>
            </a:r>
            <a:r>
              <a:rPr sz="1200" spc="170" dirty="0">
                <a:latin typeface="Times New Roman"/>
                <a:cs typeface="Times New Roman"/>
              </a:rPr>
              <a:t> </a:t>
            </a:r>
            <a:r>
              <a:rPr sz="1200" dirty="0">
                <a:latin typeface="Times New Roman"/>
                <a:cs typeface="Times New Roman"/>
              </a:rPr>
              <a:t>or</a:t>
            </a:r>
            <a:r>
              <a:rPr sz="1200" spc="165" dirty="0">
                <a:latin typeface="Times New Roman"/>
                <a:cs typeface="Times New Roman"/>
              </a:rPr>
              <a:t> </a:t>
            </a:r>
            <a:r>
              <a:rPr sz="1200" spc="-10" dirty="0">
                <a:latin typeface="Times New Roman"/>
                <a:cs typeface="Times New Roman"/>
              </a:rPr>
              <a:t>“ConcepTest.”</a:t>
            </a:r>
            <a:endParaRPr sz="1200" dirty="0">
              <a:latin typeface="Times New Roman"/>
              <a:cs typeface="Times New Roman"/>
            </a:endParaRPr>
          </a:p>
          <a:p>
            <a:pPr marL="488315" marR="6350" lvl="1" indent="-160020">
              <a:lnSpc>
                <a:spcPct val="100000"/>
              </a:lnSpc>
              <a:spcBef>
                <a:spcPts val="1000"/>
              </a:spcBef>
              <a:buFont typeface="Book Antiqua"/>
              <a:buChar char="–"/>
              <a:tabLst>
                <a:tab pos="488950" algn="l"/>
              </a:tabLst>
            </a:pPr>
            <a:r>
              <a:rPr sz="1200" dirty="0">
                <a:latin typeface="Times New Roman"/>
                <a:cs typeface="Times New Roman"/>
              </a:rPr>
              <a:t>Quick</a:t>
            </a:r>
            <a:r>
              <a:rPr sz="1200" spc="200" dirty="0">
                <a:latin typeface="Times New Roman"/>
                <a:cs typeface="Times New Roman"/>
              </a:rPr>
              <a:t> </a:t>
            </a:r>
            <a:r>
              <a:rPr sz="1200" dirty="0">
                <a:latin typeface="Times New Roman"/>
                <a:cs typeface="Times New Roman"/>
              </a:rPr>
              <a:t>Checks</a:t>
            </a:r>
            <a:r>
              <a:rPr sz="1200" spc="200" dirty="0">
                <a:latin typeface="Times New Roman"/>
                <a:cs typeface="Times New Roman"/>
              </a:rPr>
              <a:t> </a:t>
            </a:r>
            <a:r>
              <a:rPr sz="1200" dirty="0">
                <a:latin typeface="Times New Roman"/>
                <a:cs typeface="Times New Roman"/>
              </a:rPr>
              <a:t>are</a:t>
            </a:r>
            <a:r>
              <a:rPr sz="1200" spc="204" dirty="0">
                <a:latin typeface="Times New Roman"/>
                <a:cs typeface="Times New Roman"/>
              </a:rPr>
              <a:t> </a:t>
            </a:r>
            <a:r>
              <a:rPr sz="1200" dirty="0">
                <a:latin typeface="Times New Roman"/>
                <a:cs typeface="Times New Roman"/>
              </a:rPr>
              <a:t>questions</a:t>
            </a:r>
            <a:r>
              <a:rPr sz="1200" spc="200" dirty="0">
                <a:latin typeface="Times New Roman"/>
                <a:cs typeface="Times New Roman"/>
              </a:rPr>
              <a:t> </a:t>
            </a:r>
            <a:r>
              <a:rPr sz="1200" spc="85" dirty="0">
                <a:latin typeface="Times New Roman"/>
                <a:cs typeface="Times New Roman"/>
              </a:rPr>
              <a:t>that</a:t>
            </a:r>
            <a:r>
              <a:rPr sz="1200" spc="204" dirty="0">
                <a:latin typeface="Times New Roman"/>
                <a:cs typeface="Times New Roman"/>
              </a:rPr>
              <a:t> </a:t>
            </a:r>
            <a:r>
              <a:rPr sz="1200" dirty="0">
                <a:latin typeface="Times New Roman"/>
                <a:cs typeface="Times New Roman"/>
              </a:rPr>
              <a:t>most</a:t>
            </a:r>
            <a:r>
              <a:rPr sz="1200" spc="204" dirty="0">
                <a:latin typeface="Times New Roman"/>
                <a:cs typeface="Times New Roman"/>
              </a:rPr>
              <a:t> </a:t>
            </a:r>
            <a:r>
              <a:rPr sz="1200" dirty="0">
                <a:latin typeface="Times New Roman"/>
                <a:cs typeface="Times New Roman"/>
              </a:rPr>
              <a:t>students</a:t>
            </a:r>
            <a:r>
              <a:rPr sz="1200" spc="200" dirty="0">
                <a:latin typeface="Times New Roman"/>
                <a:cs typeface="Times New Roman"/>
              </a:rPr>
              <a:t> </a:t>
            </a:r>
            <a:r>
              <a:rPr sz="1200" dirty="0">
                <a:latin typeface="Times New Roman"/>
                <a:cs typeface="Times New Roman"/>
              </a:rPr>
              <a:t>should</a:t>
            </a:r>
            <a:r>
              <a:rPr sz="1200" spc="200" dirty="0">
                <a:latin typeface="Times New Roman"/>
                <a:cs typeface="Times New Roman"/>
              </a:rPr>
              <a:t> </a:t>
            </a:r>
            <a:r>
              <a:rPr sz="1200" dirty="0">
                <a:latin typeface="Times New Roman"/>
                <a:cs typeface="Times New Roman"/>
              </a:rPr>
              <a:t>be</a:t>
            </a:r>
            <a:r>
              <a:rPr sz="1200" spc="200" dirty="0">
                <a:latin typeface="Times New Roman"/>
                <a:cs typeface="Times New Roman"/>
              </a:rPr>
              <a:t> </a:t>
            </a:r>
            <a:r>
              <a:rPr sz="1200" dirty="0">
                <a:latin typeface="Times New Roman"/>
                <a:cs typeface="Times New Roman"/>
              </a:rPr>
              <a:t>able</a:t>
            </a:r>
            <a:r>
              <a:rPr sz="1200" spc="204" dirty="0">
                <a:latin typeface="Times New Roman"/>
                <a:cs typeface="Times New Roman"/>
              </a:rPr>
              <a:t> </a:t>
            </a:r>
            <a:r>
              <a:rPr sz="1200" spc="50" dirty="0">
                <a:latin typeface="Times New Roman"/>
                <a:cs typeface="Times New Roman"/>
              </a:rPr>
              <a:t>to</a:t>
            </a:r>
            <a:r>
              <a:rPr sz="1200" spc="204" dirty="0">
                <a:latin typeface="Times New Roman"/>
                <a:cs typeface="Times New Roman"/>
              </a:rPr>
              <a:t> </a:t>
            </a:r>
            <a:r>
              <a:rPr sz="1200" dirty="0">
                <a:latin typeface="Times New Roman"/>
                <a:cs typeface="Times New Roman"/>
              </a:rPr>
              <a:t>answer</a:t>
            </a:r>
            <a:r>
              <a:rPr sz="1200" spc="200" dirty="0">
                <a:latin typeface="Times New Roman"/>
                <a:cs typeface="Times New Roman"/>
              </a:rPr>
              <a:t> </a:t>
            </a:r>
            <a:r>
              <a:rPr sz="1200" dirty="0">
                <a:latin typeface="Times New Roman"/>
                <a:cs typeface="Times New Roman"/>
              </a:rPr>
              <a:t>correctly</a:t>
            </a:r>
            <a:r>
              <a:rPr sz="1200" spc="200" dirty="0">
                <a:latin typeface="Times New Roman"/>
                <a:cs typeface="Times New Roman"/>
              </a:rPr>
              <a:t> </a:t>
            </a:r>
            <a:r>
              <a:rPr sz="1200" dirty="0">
                <a:latin typeface="Times New Roman"/>
                <a:cs typeface="Times New Roman"/>
              </a:rPr>
              <a:t>if</a:t>
            </a:r>
            <a:r>
              <a:rPr sz="1200" spc="210" dirty="0">
                <a:latin typeface="Times New Roman"/>
                <a:cs typeface="Times New Roman"/>
              </a:rPr>
              <a:t> </a:t>
            </a:r>
            <a:r>
              <a:rPr sz="1200" dirty="0">
                <a:latin typeface="Times New Roman"/>
                <a:cs typeface="Times New Roman"/>
              </a:rPr>
              <a:t>they</a:t>
            </a:r>
            <a:r>
              <a:rPr sz="1200" spc="200" dirty="0">
                <a:latin typeface="Times New Roman"/>
                <a:cs typeface="Times New Roman"/>
              </a:rPr>
              <a:t> </a:t>
            </a:r>
            <a:r>
              <a:rPr sz="1200" dirty="0">
                <a:latin typeface="Times New Roman"/>
                <a:cs typeface="Times New Roman"/>
              </a:rPr>
              <a:t>have</a:t>
            </a:r>
            <a:r>
              <a:rPr sz="1200" spc="200" dirty="0">
                <a:latin typeface="Times New Roman"/>
                <a:cs typeface="Times New Roman"/>
              </a:rPr>
              <a:t> </a:t>
            </a:r>
            <a:r>
              <a:rPr sz="1200" dirty="0">
                <a:latin typeface="Times New Roman"/>
                <a:cs typeface="Times New Roman"/>
              </a:rPr>
              <a:t>done</a:t>
            </a:r>
            <a:r>
              <a:rPr sz="1200" spc="200" dirty="0">
                <a:latin typeface="Times New Roman"/>
                <a:cs typeface="Times New Roman"/>
              </a:rPr>
              <a:t> </a:t>
            </a:r>
            <a:r>
              <a:rPr sz="1200" dirty="0">
                <a:latin typeface="Times New Roman"/>
                <a:cs typeface="Times New Roman"/>
              </a:rPr>
              <a:t>the</a:t>
            </a:r>
            <a:r>
              <a:rPr sz="1200" spc="204" dirty="0">
                <a:latin typeface="Times New Roman"/>
                <a:cs typeface="Times New Roman"/>
              </a:rPr>
              <a:t> </a:t>
            </a:r>
            <a:r>
              <a:rPr sz="1200" dirty="0">
                <a:latin typeface="Times New Roman"/>
                <a:cs typeface="Times New Roman"/>
              </a:rPr>
              <a:t>reading</a:t>
            </a:r>
            <a:r>
              <a:rPr sz="1200" spc="204" dirty="0">
                <a:latin typeface="Times New Roman"/>
                <a:cs typeface="Times New Roman"/>
              </a:rPr>
              <a:t> </a:t>
            </a:r>
            <a:r>
              <a:rPr sz="1200" spc="-25" dirty="0">
                <a:latin typeface="Times New Roman"/>
                <a:cs typeface="Times New Roman"/>
              </a:rPr>
              <a:t>or </a:t>
            </a:r>
            <a:r>
              <a:rPr sz="1200" spc="-10" dirty="0">
                <a:latin typeface="Times New Roman"/>
                <a:cs typeface="Times New Roman"/>
              </a:rPr>
              <a:t>followed</a:t>
            </a:r>
            <a:r>
              <a:rPr sz="1200" spc="160" dirty="0">
                <a:latin typeface="Times New Roman"/>
                <a:cs typeface="Times New Roman"/>
              </a:rPr>
              <a:t> </a:t>
            </a:r>
            <a:r>
              <a:rPr sz="1200" dirty="0">
                <a:latin typeface="Times New Roman"/>
                <a:cs typeface="Times New Roman"/>
              </a:rPr>
              <a:t>the</a:t>
            </a:r>
            <a:r>
              <a:rPr sz="1200" spc="160" dirty="0">
                <a:latin typeface="Times New Roman"/>
                <a:cs typeface="Times New Roman"/>
              </a:rPr>
              <a:t> </a:t>
            </a:r>
            <a:r>
              <a:rPr sz="1200" dirty="0">
                <a:latin typeface="Times New Roman"/>
                <a:cs typeface="Times New Roman"/>
              </a:rPr>
              <a:t>lecture.</a:t>
            </a:r>
            <a:r>
              <a:rPr sz="1200" spc="315" dirty="0">
                <a:latin typeface="Times New Roman"/>
                <a:cs typeface="Times New Roman"/>
              </a:rPr>
              <a:t> </a:t>
            </a:r>
            <a:r>
              <a:rPr sz="1200" dirty="0">
                <a:latin typeface="Times New Roman"/>
                <a:cs typeface="Times New Roman"/>
              </a:rPr>
              <a:t>You</a:t>
            </a:r>
            <a:r>
              <a:rPr sz="1200" spc="160" dirty="0">
                <a:latin typeface="Times New Roman"/>
                <a:cs typeface="Times New Roman"/>
              </a:rPr>
              <a:t> </a:t>
            </a:r>
            <a:r>
              <a:rPr sz="1200" dirty="0">
                <a:latin typeface="Times New Roman"/>
                <a:cs typeface="Times New Roman"/>
              </a:rPr>
              <a:t>can</a:t>
            </a:r>
            <a:r>
              <a:rPr sz="1200" spc="165" dirty="0">
                <a:latin typeface="Times New Roman"/>
                <a:cs typeface="Times New Roman"/>
              </a:rPr>
              <a:t> </a:t>
            </a:r>
            <a:r>
              <a:rPr sz="1200" dirty="0">
                <a:latin typeface="Times New Roman"/>
                <a:cs typeface="Times New Roman"/>
              </a:rPr>
              <a:t>use</a:t>
            </a:r>
            <a:r>
              <a:rPr sz="1200" spc="160" dirty="0">
                <a:latin typeface="Times New Roman"/>
                <a:cs typeface="Times New Roman"/>
              </a:rPr>
              <a:t> </a:t>
            </a:r>
            <a:r>
              <a:rPr sz="1200" dirty="0">
                <a:latin typeface="Times New Roman"/>
                <a:cs typeface="Times New Roman"/>
              </a:rPr>
              <a:t>them</a:t>
            </a:r>
            <a:r>
              <a:rPr sz="1200" spc="160" dirty="0">
                <a:latin typeface="Times New Roman"/>
                <a:cs typeface="Times New Roman"/>
              </a:rPr>
              <a:t> </a:t>
            </a:r>
            <a:r>
              <a:rPr sz="1200" spc="50" dirty="0">
                <a:latin typeface="Times New Roman"/>
                <a:cs typeface="Times New Roman"/>
              </a:rPr>
              <a:t>to</a:t>
            </a:r>
            <a:r>
              <a:rPr sz="1200" spc="160" dirty="0">
                <a:latin typeface="Times New Roman"/>
                <a:cs typeface="Times New Roman"/>
              </a:rPr>
              <a:t> </a:t>
            </a:r>
            <a:r>
              <a:rPr sz="1200" dirty="0">
                <a:latin typeface="Times New Roman"/>
                <a:cs typeface="Times New Roman"/>
              </a:rPr>
              <a:t>make</a:t>
            </a:r>
            <a:r>
              <a:rPr sz="1200" spc="165" dirty="0">
                <a:latin typeface="Times New Roman"/>
                <a:cs typeface="Times New Roman"/>
              </a:rPr>
              <a:t> </a:t>
            </a:r>
            <a:r>
              <a:rPr sz="1200" dirty="0">
                <a:latin typeface="Times New Roman"/>
                <a:cs typeface="Times New Roman"/>
              </a:rPr>
              <a:t>sure</a:t>
            </a:r>
            <a:r>
              <a:rPr sz="1200" spc="160" dirty="0">
                <a:latin typeface="Times New Roman"/>
                <a:cs typeface="Times New Roman"/>
              </a:rPr>
              <a:t> </a:t>
            </a:r>
            <a:r>
              <a:rPr sz="1200" dirty="0">
                <a:latin typeface="Times New Roman"/>
                <a:cs typeface="Times New Roman"/>
              </a:rPr>
              <a:t>students</a:t>
            </a:r>
            <a:r>
              <a:rPr sz="1200" spc="160" dirty="0">
                <a:latin typeface="Times New Roman"/>
                <a:cs typeface="Times New Roman"/>
              </a:rPr>
              <a:t> </a:t>
            </a:r>
            <a:r>
              <a:rPr sz="1200" dirty="0">
                <a:latin typeface="Times New Roman"/>
                <a:cs typeface="Times New Roman"/>
              </a:rPr>
              <a:t>are</a:t>
            </a:r>
            <a:r>
              <a:rPr sz="1200" spc="165" dirty="0">
                <a:latin typeface="Times New Roman"/>
                <a:cs typeface="Times New Roman"/>
              </a:rPr>
              <a:t> </a:t>
            </a:r>
            <a:r>
              <a:rPr sz="1200" dirty="0">
                <a:latin typeface="Times New Roman"/>
                <a:cs typeface="Times New Roman"/>
              </a:rPr>
              <a:t>where</a:t>
            </a:r>
            <a:r>
              <a:rPr sz="1200" spc="160" dirty="0">
                <a:latin typeface="Times New Roman"/>
                <a:cs typeface="Times New Roman"/>
              </a:rPr>
              <a:t> </a:t>
            </a:r>
            <a:r>
              <a:rPr sz="1200" dirty="0">
                <a:latin typeface="Times New Roman"/>
                <a:cs typeface="Times New Roman"/>
              </a:rPr>
              <a:t>you</a:t>
            </a:r>
            <a:r>
              <a:rPr sz="1200" spc="160" dirty="0">
                <a:latin typeface="Times New Roman"/>
                <a:cs typeface="Times New Roman"/>
              </a:rPr>
              <a:t> </a:t>
            </a:r>
            <a:r>
              <a:rPr sz="1200" dirty="0">
                <a:latin typeface="Times New Roman"/>
                <a:cs typeface="Times New Roman"/>
              </a:rPr>
              <a:t>think</a:t>
            </a:r>
            <a:r>
              <a:rPr sz="1200" spc="160" dirty="0">
                <a:latin typeface="Times New Roman"/>
                <a:cs typeface="Times New Roman"/>
              </a:rPr>
              <a:t> </a:t>
            </a:r>
            <a:r>
              <a:rPr sz="1200" dirty="0">
                <a:latin typeface="Times New Roman"/>
                <a:cs typeface="Times New Roman"/>
              </a:rPr>
              <a:t>they</a:t>
            </a:r>
            <a:r>
              <a:rPr sz="1200" spc="165" dirty="0">
                <a:latin typeface="Times New Roman"/>
                <a:cs typeface="Times New Roman"/>
              </a:rPr>
              <a:t> </a:t>
            </a:r>
            <a:r>
              <a:rPr sz="1200" dirty="0">
                <a:latin typeface="Times New Roman"/>
                <a:cs typeface="Times New Roman"/>
              </a:rPr>
              <a:t>are</a:t>
            </a:r>
            <a:r>
              <a:rPr sz="1200" spc="160" dirty="0">
                <a:latin typeface="Times New Roman"/>
                <a:cs typeface="Times New Roman"/>
              </a:rPr>
              <a:t> </a:t>
            </a:r>
            <a:r>
              <a:rPr sz="1200" dirty="0">
                <a:latin typeface="Times New Roman"/>
                <a:cs typeface="Times New Roman"/>
              </a:rPr>
              <a:t>before</a:t>
            </a:r>
            <a:r>
              <a:rPr sz="1200" spc="160" dirty="0">
                <a:latin typeface="Times New Roman"/>
                <a:cs typeface="Times New Roman"/>
              </a:rPr>
              <a:t> </a:t>
            </a:r>
            <a:r>
              <a:rPr sz="1200" dirty="0">
                <a:latin typeface="Times New Roman"/>
                <a:cs typeface="Times New Roman"/>
              </a:rPr>
              <a:t>you</a:t>
            </a:r>
            <a:r>
              <a:rPr sz="1200" spc="160" dirty="0">
                <a:latin typeface="Times New Roman"/>
                <a:cs typeface="Times New Roman"/>
              </a:rPr>
              <a:t> </a:t>
            </a:r>
            <a:r>
              <a:rPr sz="1200" dirty="0">
                <a:latin typeface="Times New Roman"/>
                <a:cs typeface="Times New Roman"/>
              </a:rPr>
              <a:t>move</a:t>
            </a:r>
            <a:r>
              <a:rPr sz="1200" spc="165" dirty="0">
                <a:latin typeface="Times New Roman"/>
                <a:cs typeface="Times New Roman"/>
              </a:rPr>
              <a:t> </a:t>
            </a:r>
            <a:r>
              <a:rPr sz="1200" spc="-25" dirty="0">
                <a:latin typeface="Times New Roman"/>
                <a:cs typeface="Times New Roman"/>
              </a:rPr>
              <a:t>on.</a:t>
            </a:r>
            <a:endParaRPr sz="1200" dirty="0">
              <a:latin typeface="Times New Roman"/>
              <a:cs typeface="Times New Roman"/>
            </a:endParaRPr>
          </a:p>
          <a:p>
            <a:pPr marL="488315" marR="6350" lvl="1" indent="-160020">
              <a:lnSpc>
                <a:spcPct val="100000"/>
              </a:lnSpc>
              <a:spcBef>
                <a:spcPts val="509"/>
              </a:spcBef>
              <a:buFont typeface="Book Antiqua"/>
              <a:buChar char="–"/>
              <a:tabLst>
                <a:tab pos="488950" algn="l"/>
              </a:tabLst>
            </a:pPr>
            <a:r>
              <a:rPr sz="1200" dirty="0">
                <a:latin typeface="Times New Roman"/>
                <a:cs typeface="Times New Roman"/>
              </a:rPr>
              <a:t>ConcepTests</a:t>
            </a:r>
            <a:r>
              <a:rPr sz="1200" spc="245" dirty="0">
                <a:latin typeface="Times New Roman"/>
                <a:cs typeface="Times New Roman"/>
              </a:rPr>
              <a:t> </a:t>
            </a:r>
            <a:r>
              <a:rPr sz="1200" spc="50" dirty="0">
                <a:latin typeface="Times New Roman"/>
                <a:cs typeface="Times New Roman"/>
              </a:rPr>
              <a:t>(a</a:t>
            </a:r>
            <a:r>
              <a:rPr sz="1200" spc="245" dirty="0">
                <a:latin typeface="Times New Roman"/>
                <a:cs typeface="Times New Roman"/>
              </a:rPr>
              <a:t> </a:t>
            </a:r>
            <a:r>
              <a:rPr sz="1200" dirty="0">
                <a:latin typeface="Times New Roman"/>
                <a:cs typeface="Times New Roman"/>
              </a:rPr>
              <a:t>term</a:t>
            </a:r>
            <a:r>
              <a:rPr sz="1200" spc="250" dirty="0">
                <a:latin typeface="Times New Roman"/>
                <a:cs typeface="Times New Roman"/>
              </a:rPr>
              <a:t> </a:t>
            </a:r>
            <a:r>
              <a:rPr sz="1200" dirty="0">
                <a:latin typeface="Times New Roman"/>
                <a:cs typeface="Times New Roman"/>
              </a:rPr>
              <a:t>coined</a:t>
            </a:r>
            <a:r>
              <a:rPr sz="1200" spc="245" dirty="0">
                <a:latin typeface="Times New Roman"/>
                <a:cs typeface="Times New Roman"/>
              </a:rPr>
              <a:t> </a:t>
            </a:r>
            <a:r>
              <a:rPr sz="1200" dirty="0">
                <a:latin typeface="Times New Roman"/>
                <a:cs typeface="Times New Roman"/>
              </a:rPr>
              <a:t>by</a:t>
            </a:r>
            <a:r>
              <a:rPr sz="1200" spc="245" dirty="0">
                <a:latin typeface="Times New Roman"/>
                <a:cs typeface="Times New Roman"/>
              </a:rPr>
              <a:t> </a:t>
            </a:r>
            <a:r>
              <a:rPr sz="1200" dirty="0">
                <a:latin typeface="Times New Roman"/>
                <a:cs typeface="Times New Roman"/>
              </a:rPr>
              <a:t>Eric</a:t>
            </a:r>
            <a:r>
              <a:rPr sz="1200" spc="250" dirty="0">
                <a:latin typeface="Times New Roman"/>
                <a:cs typeface="Times New Roman"/>
              </a:rPr>
              <a:t> </a:t>
            </a:r>
            <a:r>
              <a:rPr sz="1200" dirty="0">
                <a:latin typeface="Times New Roman"/>
                <a:cs typeface="Times New Roman"/>
              </a:rPr>
              <a:t>Mazur)</a:t>
            </a:r>
            <a:r>
              <a:rPr sz="1200" spc="245" dirty="0">
                <a:latin typeface="Times New Roman"/>
                <a:cs typeface="Times New Roman"/>
              </a:rPr>
              <a:t> </a:t>
            </a:r>
            <a:r>
              <a:rPr sz="1200" dirty="0">
                <a:latin typeface="Times New Roman"/>
                <a:cs typeface="Times New Roman"/>
              </a:rPr>
              <a:t>are</a:t>
            </a:r>
            <a:r>
              <a:rPr sz="1200" spc="245" dirty="0">
                <a:latin typeface="Times New Roman"/>
                <a:cs typeface="Times New Roman"/>
              </a:rPr>
              <a:t> </a:t>
            </a:r>
            <a:r>
              <a:rPr sz="1200" dirty="0">
                <a:latin typeface="Times New Roman"/>
                <a:cs typeface="Times New Roman"/>
              </a:rPr>
              <a:t>intended</a:t>
            </a:r>
            <a:r>
              <a:rPr sz="1200" spc="250" dirty="0">
                <a:latin typeface="Times New Roman"/>
                <a:cs typeface="Times New Roman"/>
              </a:rPr>
              <a:t> </a:t>
            </a:r>
            <a:r>
              <a:rPr sz="1200" spc="50" dirty="0">
                <a:latin typeface="Times New Roman"/>
                <a:cs typeface="Times New Roman"/>
              </a:rPr>
              <a:t>to</a:t>
            </a:r>
            <a:r>
              <a:rPr sz="1200" spc="245" dirty="0">
                <a:latin typeface="Times New Roman"/>
                <a:cs typeface="Times New Roman"/>
              </a:rPr>
              <a:t> </a:t>
            </a:r>
            <a:r>
              <a:rPr sz="1200" dirty="0">
                <a:latin typeface="Times New Roman"/>
                <a:cs typeface="Times New Roman"/>
              </a:rPr>
              <a:t>stimulate</a:t>
            </a:r>
            <a:r>
              <a:rPr sz="1200" spc="245" dirty="0">
                <a:latin typeface="Times New Roman"/>
                <a:cs typeface="Times New Roman"/>
              </a:rPr>
              <a:t> </a:t>
            </a:r>
            <a:r>
              <a:rPr sz="1200" dirty="0">
                <a:latin typeface="Times New Roman"/>
                <a:cs typeface="Times New Roman"/>
              </a:rPr>
              <a:t>debate,</a:t>
            </a:r>
            <a:r>
              <a:rPr sz="1200" spc="265" dirty="0">
                <a:latin typeface="Times New Roman"/>
                <a:cs typeface="Times New Roman"/>
              </a:rPr>
              <a:t> </a:t>
            </a:r>
            <a:r>
              <a:rPr sz="1200" dirty="0">
                <a:latin typeface="Times New Roman"/>
                <a:cs typeface="Times New Roman"/>
              </a:rPr>
              <a:t>so</a:t>
            </a:r>
            <a:r>
              <a:rPr sz="1200" spc="250" dirty="0">
                <a:latin typeface="Times New Roman"/>
                <a:cs typeface="Times New Roman"/>
              </a:rPr>
              <a:t> </a:t>
            </a:r>
            <a:r>
              <a:rPr sz="1200" dirty="0">
                <a:latin typeface="Times New Roman"/>
                <a:cs typeface="Times New Roman"/>
              </a:rPr>
              <a:t>you</a:t>
            </a:r>
            <a:r>
              <a:rPr sz="1200" spc="245" dirty="0">
                <a:latin typeface="Times New Roman"/>
                <a:cs typeface="Times New Roman"/>
              </a:rPr>
              <a:t> </a:t>
            </a:r>
            <a:r>
              <a:rPr sz="1200" dirty="0">
                <a:latin typeface="Times New Roman"/>
                <a:cs typeface="Times New Roman"/>
              </a:rPr>
              <a:t>don’t</a:t>
            </a:r>
            <a:r>
              <a:rPr sz="1200" spc="245" dirty="0">
                <a:latin typeface="Times New Roman"/>
                <a:cs typeface="Times New Roman"/>
              </a:rPr>
              <a:t> </a:t>
            </a:r>
            <a:r>
              <a:rPr sz="1200" dirty="0">
                <a:latin typeface="Times New Roman"/>
                <a:cs typeface="Times New Roman"/>
              </a:rPr>
              <a:t>want</a:t>
            </a:r>
            <a:r>
              <a:rPr sz="1200" spc="250" dirty="0">
                <a:latin typeface="Times New Roman"/>
                <a:cs typeface="Times New Roman"/>
              </a:rPr>
              <a:t> </a:t>
            </a:r>
            <a:r>
              <a:rPr sz="1200" spc="50" dirty="0">
                <a:latin typeface="Times New Roman"/>
                <a:cs typeface="Times New Roman"/>
              </a:rPr>
              <a:t>to</a:t>
            </a:r>
            <a:r>
              <a:rPr sz="1200" spc="245" dirty="0">
                <a:latin typeface="Times New Roman"/>
                <a:cs typeface="Times New Roman"/>
              </a:rPr>
              <a:t> </a:t>
            </a:r>
            <a:r>
              <a:rPr sz="1200" dirty="0">
                <a:latin typeface="Times New Roman"/>
                <a:cs typeface="Times New Roman"/>
              </a:rPr>
              <a:t>prep</a:t>
            </a:r>
            <a:r>
              <a:rPr sz="1200" spc="245" dirty="0">
                <a:latin typeface="Times New Roman"/>
                <a:cs typeface="Times New Roman"/>
              </a:rPr>
              <a:t> </a:t>
            </a:r>
            <a:r>
              <a:rPr sz="1200" dirty="0">
                <a:latin typeface="Times New Roman"/>
                <a:cs typeface="Times New Roman"/>
              </a:rPr>
              <a:t>the</a:t>
            </a:r>
            <a:r>
              <a:rPr sz="1200" spc="250" dirty="0">
                <a:latin typeface="Times New Roman"/>
                <a:cs typeface="Times New Roman"/>
              </a:rPr>
              <a:t> </a:t>
            </a:r>
            <a:r>
              <a:rPr sz="1200" spc="-10" dirty="0">
                <a:latin typeface="Times New Roman"/>
                <a:cs typeface="Times New Roman"/>
              </a:rPr>
              <a:t>class </a:t>
            </a:r>
            <a:r>
              <a:rPr sz="1200" dirty="0">
                <a:latin typeface="Times New Roman"/>
                <a:cs typeface="Times New Roman"/>
              </a:rPr>
              <a:t>too</a:t>
            </a:r>
            <a:r>
              <a:rPr sz="1200" spc="145" dirty="0">
                <a:latin typeface="Times New Roman"/>
                <a:cs typeface="Times New Roman"/>
              </a:rPr>
              <a:t> </a:t>
            </a:r>
            <a:r>
              <a:rPr sz="1200" dirty="0">
                <a:latin typeface="Times New Roman"/>
                <a:cs typeface="Times New Roman"/>
              </a:rPr>
              <a:t>explicitly</a:t>
            </a:r>
            <a:r>
              <a:rPr sz="1200" spc="150" dirty="0">
                <a:latin typeface="Times New Roman"/>
                <a:cs typeface="Times New Roman"/>
              </a:rPr>
              <a:t> </a:t>
            </a:r>
            <a:r>
              <a:rPr sz="1200" dirty="0">
                <a:latin typeface="Times New Roman"/>
                <a:cs typeface="Times New Roman"/>
              </a:rPr>
              <a:t>before</a:t>
            </a:r>
            <a:r>
              <a:rPr sz="1200" spc="150" dirty="0">
                <a:latin typeface="Times New Roman"/>
                <a:cs typeface="Times New Roman"/>
              </a:rPr>
              <a:t> </a:t>
            </a:r>
            <a:r>
              <a:rPr sz="1200" dirty="0">
                <a:latin typeface="Times New Roman"/>
                <a:cs typeface="Times New Roman"/>
              </a:rPr>
              <a:t>asking</a:t>
            </a:r>
            <a:r>
              <a:rPr sz="1200" spc="150" dirty="0">
                <a:latin typeface="Times New Roman"/>
                <a:cs typeface="Times New Roman"/>
              </a:rPr>
              <a:t> </a:t>
            </a:r>
            <a:r>
              <a:rPr sz="1200" dirty="0">
                <a:latin typeface="Times New Roman"/>
                <a:cs typeface="Times New Roman"/>
              </a:rPr>
              <a:t>them.</a:t>
            </a:r>
            <a:r>
              <a:rPr sz="1200" spc="300" dirty="0">
                <a:latin typeface="Times New Roman"/>
                <a:cs typeface="Times New Roman"/>
              </a:rPr>
              <a:t> </a:t>
            </a:r>
            <a:r>
              <a:rPr sz="1200" dirty="0">
                <a:latin typeface="Times New Roman"/>
                <a:cs typeface="Times New Roman"/>
              </a:rPr>
              <a:t>Ideally</a:t>
            </a:r>
            <a:r>
              <a:rPr sz="1200" spc="150" dirty="0">
                <a:latin typeface="Times New Roman"/>
                <a:cs typeface="Times New Roman"/>
              </a:rPr>
              <a:t> </a:t>
            </a:r>
            <a:r>
              <a:rPr sz="1200" dirty="0">
                <a:latin typeface="Times New Roman"/>
                <a:cs typeface="Times New Roman"/>
              </a:rPr>
              <a:t>you</a:t>
            </a:r>
            <a:r>
              <a:rPr sz="1200" spc="150" dirty="0">
                <a:latin typeface="Times New Roman"/>
                <a:cs typeface="Times New Roman"/>
              </a:rPr>
              <a:t> </a:t>
            </a:r>
            <a:r>
              <a:rPr sz="1200" dirty="0">
                <a:latin typeface="Times New Roman"/>
                <a:cs typeface="Times New Roman"/>
              </a:rPr>
              <a:t>want</a:t>
            </a:r>
            <a:r>
              <a:rPr sz="1200" spc="150" dirty="0">
                <a:latin typeface="Times New Roman"/>
                <a:cs typeface="Times New Roman"/>
              </a:rPr>
              <a:t> </a:t>
            </a:r>
            <a:r>
              <a:rPr sz="1200" dirty="0">
                <a:latin typeface="Times New Roman"/>
                <a:cs typeface="Times New Roman"/>
              </a:rPr>
              <a:t>between</a:t>
            </a:r>
            <a:r>
              <a:rPr sz="1200" spc="150" dirty="0">
                <a:latin typeface="Times New Roman"/>
                <a:cs typeface="Times New Roman"/>
              </a:rPr>
              <a:t> </a:t>
            </a:r>
            <a:r>
              <a:rPr sz="1200" dirty="0">
                <a:latin typeface="Times New Roman"/>
                <a:cs typeface="Times New Roman"/>
              </a:rPr>
              <a:t>30%</a:t>
            </a:r>
            <a:r>
              <a:rPr sz="1200" spc="150" dirty="0">
                <a:latin typeface="Times New Roman"/>
                <a:cs typeface="Times New Roman"/>
              </a:rPr>
              <a:t> </a:t>
            </a:r>
            <a:r>
              <a:rPr sz="1200" dirty="0">
                <a:latin typeface="Times New Roman"/>
                <a:cs typeface="Times New Roman"/>
              </a:rPr>
              <a:t>and</a:t>
            </a:r>
            <a:r>
              <a:rPr sz="1200" spc="145" dirty="0">
                <a:latin typeface="Times New Roman"/>
                <a:cs typeface="Times New Roman"/>
              </a:rPr>
              <a:t> </a:t>
            </a:r>
            <a:r>
              <a:rPr sz="1200" dirty="0">
                <a:latin typeface="Times New Roman"/>
                <a:cs typeface="Times New Roman"/>
              </a:rPr>
              <a:t>80%</a:t>
            </a:r>
            <a:r>
              <a:rPr sz="1200" spc="150" dirty="0">
                <a:latin typeface="Times New Roman"/>
                <a:cs typeface="Times New Roman"/>
              </a:rPr>
              <a:t> </a:t>
            </a:r>
            <a:r>
              <a:rPr sz="1200" dirty="0">
                <a:latin typeface="Times New Roman"/>
                <a:cs typeface="Times New Roman"/>
              </a:rPr>
              <a:t>of</a:t>
            </a:r>
            <a:r>
              <a:rPr sz="1200" spc="150" dirty="0">
                <a:latin typeface="Times New Roman"/>
                <a:cs typeface="Times New Roman"/>
              </a:rPr>
              <a:t> </a:t>
            </a:r>
            <a:r>
              <a:rPr sz="1200" dirty="0">
                <a:latin typeface="Times New Roman"/>
                <a:cs typeface="Times New Roman"/>
              </a:rPr>
              <a:t>the</a:t>
            </a:r>
            <a:r>
              <a:rPr sz="1200" spc="150" dirty="0">
                <a:latin typeface="Times New Roman"/>
                <a:cs typeface="Times New Roman"/>
              </a:rPr>
              <a:t> </a:t>
            </a:r>
            <a:r>
              <a:rPr sz="1200" dirty="0">
                <a:latin typeface="Times New Roman"/>
                <a:cs typeface="Times New Roman"/>
              </a:rPr>
              <a:t>class</a:t>
            </a:r>
            <a:r>
              <a:rPr sz="1200" spc="150" dirty="0">
                <a:latin typeface="Times New Roman"/>
                <a:cs typeface="Times New Roman"/>
              </a:rPr>
              <a:t> </a:t>
            </a:r>
            <a:r>
              <a:rPr sz="1200" spc="50" dirty="0">
                <a:latin typeface="Times New Roman"/>
                <a:cs typeface="Times New Roman"/>
              </a:rPr>
              <a:t>to</a:t>
            </a:r>
            <a:r>
              <a:rPr sz="1200" spc="150" dirty="0">
                <a:latin typeface="Times New Roman"/>
                <a:cs typeface="Times New Roman"/>
              </a:rPr>
              <a:t> </a:t>
            </a:r>
            <a:r>
              <a:rPr sz="1200" dirty="0">
                <a:latin typeface="Times New Roman"/>
                <a:cs typeface="Times New Roman"/>
              </a:rPr>
              <a:t>answer</a:t>
            </a:r>
            <a:r>
              <a:rPr sz="1200" spc="150" dirty="0">
                <a:latin typeface="Times New Roman"/>
                <a:cs typeface="Times New Roman"/>
              </a:rPr>
              <a:t> </a:t>
            </a:r>
            <a:r>
              <a:rPr sz="1200" spc="-10" dirty="0">
                <a:latin typeface="Times New Roman"/>
                <a:cs typeface="Times New Roman"/>
              </a:rPr>
              <a:t>correctly.</a:t>
            </a:r>
            <a:endParaRPr sz="1200" dirty="0">
              <a:latin typeface="Times New Roman"/>
              <a:cs typeface="Times New Roman"/>
            </a:endParaRPr>
          </a:p>
          <a:p>
            <a:pPr marL="161290" marR="5715" indent="-149225" algn="just">
              <a:lnSpc>
                <a:spcPct val="100000"/>
              </a:lnSpc>
              <a:spcBef>
                <a:spcPts val="1005"/>
              </a:spcBef>
              <a:buSzPct val="37500"/>
              <a:buChar char="•"/>
              <a:tabLst>
                <a:tab pos="161925" algn="l"/>
              </a:tabLst>
            </a:pPr>
            <a:r>
              <a:rPr sz="1200" dirty="0">
                <a:latin typeface="Times New Roman"/>
                <a:cs typeface="Times New Roman"/>
              </a:rPr>
              <a:t>Either</a:t>
            </a:r>
            <a:r>
              <a:rPr sz="1200" spc="185" dirty="0">
                <a:latin typeface="Times New Roman"/>
                <a:cs typeface="Times New Roman"/>
              </a:rPr>
              <a:t> </a:t>
            </a:r>
            <a:r>
              <a:rPr sz="1200" dirty="0">
                <a:latin typeface="Times New Roman"/>
                <a:cs typeface="Times New Roman"/>
              </a:rPr>
              <a:t>way,</a:t>
            </a:r>
            <a:r>
              <a:rPr sz="1200" spc="190" dirty="0">
                <a:latin typeface="Times New Roman"/>
                <a:cs typeface="Times New Roman"/>
              </a:rPr>
              <a:t> </a:t>
            </a:r>
            <a:r>
              <a:rPr sz="1200" dirty="0">
                <a:latin typeface="Times New Roman"/>
                <a:cs typeface="Times New Roman"/>
              </a:rPr>
              <a:t>if</a:t>
            </a:r>
            <a:r>
              <a:rPr sz="1200" spc="190" dirty="0">
                <a:latin typeface="Times New Roman"/>
                <a:cs typeface="Times New Roman"/>
              </a:rPr>
              <a:t> </a:t>
            </a:r>
            <a:r>
              <a:rPr sz="1200" dirty="0">
                <a:latin typeface="Times New Roman"/>
                <a:cs typeface="Times New Roman"/>
              </a:rPr>
              <a:t>a</a:t>
            </a:r>
            <a:r>
              <a:rPr sz="1200" spc="190" dirty="0">
                <a:latin typeface="Times New Roman"/>
                <a:cs typeface="Times New Roman"/>
              </a:rPr>
              <a:t> </a:t>
            </a:r>
            <a:r>
              <a:rPr sz="1200" dirty="0">
                <a:latin typeface="Times New Roman"/>
                <a:cs typeface="Times New Roman"/>
              </a:rPr>
              <a:t>strong</a:t>
            </a:r>
            <a:r>
              <a:rPr sz="1200" spc="185" dirty="0">
                <a:latin typeface="Times New Roman"/>
                <a:cs typeface="Times New Roman"/>
              </a:rPr>
              <a:t> </a:t>
            </a:r>
            <a:r>
              <a:rPr sz="1200" dirty="0">
                <a:latin typeface="Times New Roman"/>
                <a:cs typeface="Times New Roman"/>
              </a:rPr>
              <a:t>majority</a:t>
            </a:r>
            <a:r>
              <a:rPr sz="1200" spc="185" dirty="0">
                <a:latin typeface="Times New Roman"/>
                <a:cs typeface="Times New Roman"/>
              </a:rPr>
              <a:t> </a:t>
            </a:r>
            <a:r>
              <a:rPr sz="1200" dirty="0">
                <a:latin typeface="Times New Roman"/>
                <a:cs typeface="Times New Roman"/>
              </a:rPr>
              <a:t>answers</a:t>
            </a:r>
            <a:r>
              <a:rPr sz="1200" spc="190" dirty="0">
                <a:latin typeface="Times New Roman"/>
                <a:cs typeface="Times New Roman"/>
              </a:rPr>
              <a:t> </a:t>
            </a:r>
            <a:r>
              <a:rPr sz="1200" dirty="0">
                <a:latin typeface="Times New Roman"/>
                <a:cs typeface="Times New Roman"/>
              </a:rPr>
              <a:t>correctly,</a:t>
            </a:r>
            <a:r>
              <a:rPr sz="1200" spc="195" dirty="0">
                <a:latin typeface="Times New Roman"/>
                <a:cs typeface="Times New Roman"/>
              </a:rPr>
              <a:t> </a:t>
            </a:r>
            <a:r>
              <a:rPr sz="1200" dirty="0">
                <a:latin typeface="Times New Roman"/>
                <a:cs typeface="Times New Roman"/>
              </a:rPr>
              <a:t>you</a:t>
            </a:r>
            <a:r>
              <a:rPr sz="1200" spc="185" dirty="0">
                <a:latin typeface="Times New Roman"/>
                <a:cs typeface="Times New Roman"/>
              </a:rPr>
              <a:t> </a:t>
            </a:r>
            <a:r>
              <a:rPr sz="1200" dirty="0">
                <a:latin typeface="Times New Roman"/>
                <a:cs typeface="Times New Roman"/>
              </a:rPr>
              <a:t>can</a:t>
            </a:r>
            <a:r>
              <a:rPr sz="1200" spc="190" dirty="0">
                <a:latin typeface="Times New Roman"/>
                <a:cs typeface="Times New Roman"/>
              </a:rPr>
              <a:t> </a:t>
            </a:r>
            <a:r>
              <a:rPr sz="1200" dirty="0">
                <a:latin typeface="Times New Roman"/>
                <a:cs typeface="Times New Roman"/>
              </a:rPr>
              <a:t>briefly</a:t>
            </a:r>
            <a:r>
              <a:rPr sz="1200" spc="190" dirty="0">
                <a:latin typeface="Times New Roman"/>
                <a:cs typeface="Times New Roman"/>
              </a:rPr>
              <a:t> </a:t>
            </a:r>
            <a:r>
              <a:rPr sz="1200" dirty="0">
                <a:latin typeface="Times New Roman"/>
                <a:cs typeface="Times New Roman"/>
              </a:rPr>
              <a:t>discuss</a:t>
            </a:r>
            <a:r>
              <a:rPr sz="1200" spc="180" dirty="0">
                <a:latin typeface="Times New Roman"/>
                <a:cs typeface="Times New Roman"/>
              </a:rPr>
              <a:t> </a:t>
            </a:r>
            <a:r>
              <a:rPr sz="1200" dirty="0">
                <a:latin typeface="Times New Roman"/>
                <a:cs typeface="Times New Roman"/>
              </a:rPr>
              <a:t>the</a:t>
            </a:r>
            <a:r>
              <a:rPr sz="1200" spc="190" dirty="0">
                <a:latin typeface="Times New Roman"/>
                <a:cs typeface="Times New Roman"/>
              </a:rPr>
              <a:t> </a:t>
            </a:r>
            <a:r>
              <a:rPr sz="1200" dirty="0">
                <a:latin typeface="Times New Roman"/>
                <a:cs typeface="Times New Roman"/>
              </a:rPr>
              <a:t>answer</a:t>
            </a:r>
            <a:r>
              <a:rPr sz="1200" spc="190" dirty="0">
                <a:latin typeface="Times New Roman"/>
                <a:cs typeface="Times New Roman"/>
              </a:rPr>
              <a:t> </a:t>
            </a:r>
            <a:r>
              <a:rPr sz="1200" dirty="0">
                <a:latin typeface="Times New Roman"/>
                <a:cs typeface="Times New Roman"/>
              </a:rPr>
              <a:t>and</a:t>
            </a:r>
            <a:r>
              <a:rPr sz="1200" spc="190" dirty="0">
                <a:latin typeface="Times New Roman"/>
                <a:cs typeface="Times New Roman"/>
              </a:rPr>
              <a:t> </a:t>
            </a:r>
            <a:r>
              <a:rPr sz="1200" dirty="0">
                <a:latin typeface="Times New Roman"/>
                <a:cs typeface="Times New Roman"/>
              </a:rPr>
              <a:t>move</a:t>
            </a:r>
            <a:r>
              <a:rPr sz="1200" spc="185" dirty="0">
                <a:latin typeface="Times New Roman"/>
                <a:cs typeface="Times New Roman"/>
              </a:rPr>
              <a:t> </a:t>
            </a:r>
            <a:r>
              <a:rPr sz="1200" dirty="0">
                <a:latin typeface="Times New Roman"/>
                <a:cs typeface="Times New Roman"/>
              </a:rPr>
              <a:t>on.</a:t>
            </a:r>
            <a:r>
              <a:rPr sz="1200" spc="390" dirty="0">
                <a:latin typeface="Times New Roman"/>
                <a:cs typeface="Times New Roman"/>
              </a:rPr>
              <a:t> </a:t>
            </a:r>
            <a:r>
              <a:rPr sz="1200" dirty="0">
                <a:latin typeface="Times New Roman"/>
                <a:cs typeface="Times New Roman"/>
              </a:rPr>
              <a:t>If</a:t>
            </a:r>
            <a:r>
              <a:rPr sz="1200" spc="185" dirty="0">
                <a:latin typeface="Times New Roman"/>
                <a:cs typeface="Times New Roman"/>
              </a:rPr>
              <a:t> </a:t>
            </a:r>
            <a:r>
              <a:rPr sz="1200" dirty="0">
                <a:latin typeface="Times New Roman"/>
                <a:cs typeface="Times New Roman"/>
              </a:rPr>
              <a:t>many</a:t>
            </a:r>
            <a:r>
              <a:rPr sz="1200" spc="190" dirty="0">
                <a:latin typeface="Times New Roman"/>
                <a:cs typeface="Times New Roman"/>
              </a:rPr>
              <a:t> </a:t>
            </a:r>
            <a:r>
              <a:rPr sz="1200" dirty="0">
                <a:latin typeface="Times New Roman"/>
                <a:cs typeface="Times New Roman"/>
              </a:rPr>
              <a:t>students</a:t>
            </a:r>
            <a:r>
              <a:rPr sz="1200" spc="190" dirty="0">
                <a:latin typeface="Times New Roman"/>
                <a:cs typeface="Times New Roman"/>
              </a:rPr>
              <a:t> </a:t>
            </a:r>
            <a:r>
              <a:rPr sz="1200" spc="-25" dirty="0">
                <a:latin typeface="Times New Roman"/>
                <a:cs typeface="Times New Roman"/>
              </a:rPr>
              <a:t>do </a:t>
            </a:r>
            <a:r>
              <a:rPr sz="1200" spc="50" dirty="0">
                <a:latin typeface="Times New Roman"/>
                <a:cs typeface="Times New Roman"/>
              </a:rPr>
              <a:t>not</a:t>
            </a:r>
            <a:r>
              <a:rPr sz="1200" spc="95" dirty="0">
                <a:latin typeface="Times New Roman"/>
                <a:cs typeface="Times New Roman"/>
              </a:rPr>
              <a:t> </a:t>
            </a:r>
            <a:r>
              <a:rPr sz="1200" dirty="0">
                <a:latin typeface="Times New Roman"/>
                <a:cs typeface="Times New Roman"/>
              </a:rPr>
              <a:t>answer</a:t>
            </a:r>
            <a:r>
              <a:rPr sz="1200" spc="95" dirty="0">
                <a:latin typeface="Times New Roman"/>
                <a:cs typeface="Times New Roman"/>
              </a:rPr>
              <a:t> </a:t>
            </a:r>
            <a:r>
              <a:rPr sz="1200" dirty="0">
                <a:latin typeface="Times New Roman"/>
                <a:cs typeface="Times New Roman"/>
              </a:rPr>
              <a:t>correctly,</a:t>
            </a:r>
            <a:r>
              <a:rPr sz="1200" spc="114" dirty="0">
                <a:latin typeface="Times New Roman"/>
                <a:cs typeface="Times New Roman"/>
              </a:rPr>
              <a:t> </a:t>
            </a:r>
            <a:r>
              <a:rPr sz="1200" dirty="0">
                <a:latin typeface="Times New Roman"/>
                <a:cs typeface="Times New Roman"/>
              </a:rPr>
              <a:t>consider</a:t>
            </a:r>
            <a:r>
              <a:rPr sz="1200" spc="100" dirty="0">
                <a:latin typeface="Times New Roman"/>
                <a:cs typeface="Times New Roman"/>
              </a:rPr>
              <a:t> </a:t>
            </a:r>
            <a:r>
              <a:rPr sz="1200" dirty="0">
                <a:latin typeface="Times New Roman"/>
                <a:cs typeface="Times New Roman"/>
              </a:rPr>
              <a:t>having</a:t>
            </a:r>
            <a:r>
              <a:rPr sz="1200" spc="95" dirty="0">
                <a:latin typeface="Times New Roman"/>
                <a:cs typeface="Times New Roman"/>
              </a:rPr>
              <a:t> </a:t>
            </a:r>
            <a:r>
              <a:rPr sz="1200" dirty="0">
                <a:latin typeface="Times New Roman"/>
                <a:cs typeface="Times New Roman"/>
              </a:rPr>
              <a:t>them</a:t>
            </a:r>
            <a:r>
              <a:rPr sz="1200" spc="95" dirty="0">
                <a:latin typeface="Times New Roman"/>
                <a:cs typeface="Times New Roman"/>
              </a:rPr>
              <a:t> </a:t>
            </a:r>
            <a:r>
              <a:rPr sz="1200" dirty="0">
                <a:latin typeface="Times New Roman"/>
                <a:cs typeface="Times New Roman"/>
              </a:rPr>
              <a:t>talk</a:t>
            </a:r>
            <a:r>
              <a:rPr sz="1200" spc="100" dirty="0">
                <a:latin typeface="Times New Roman"/>
                <a:cs typeface="Times New Roman"/>
              </a:rPr>
              <a:t> </a:t>
            </a:r>
            <a:r>
              <a:rPr sz="1200" dirty="0">
                <a:latin typeface="Times New Roman"/>
                <a:cs typeface="Times New Roman"/>
              </a:rPr>
              <a:t>briefly</a:t>
            </a:r>
            <a:r>
              <a:rPr sz="1200" spc="95" dirty="0">
                <a:latin typeface="Times New Roman"/>
                <a:cs typeface="Times New Roman"/>
              </a:rPr>
              <a:t> </a:t>
            </a:r>
            <a:r>
              <a:rPr sz="1200" dirty="0">
                <a:latin typeface="Times New Roman"/>
                <a:cs typeface="Times New Roman"/>
              </a:rPr>
              <a:t>in</a:t>
            </a:r>
            <a:r>
              <a:rPr sz="1200" spc="100" dirty="0">
                <a:latin typeface="Times New Roman"/>
                <a:cs typeface="Times New Roman"/>
              </a:rPr>
              <a:t> </a:t>
            </a:r>
            <a:r>
              <a:rPr sz="1200" dirty="0">
                <a:latin typeface="Times New Roman"/>
                <a:cs typeface="Times New Roman"/>
              </a:rPr>
              <a:t>pairs</a:t>
            </a:r>
            <a:r>
              <a:rPr sz="1200" spc="95" dirty="0">
                <a:latin typeface="Times New Roman"/>
                <a:cs typeface="Times New Roman"/>
              </a:rPr>
              <a:t> </a:t>
            </a:r>
            <a:r>
              <a:rPr sz="1200" dirty="0">
                <a:latin typeface="Times New Roman"/>
                <a:cs typeface="Times New Roman"/>
              </a:rPr>
              <a:t>or</a:t>
            </a:r>
            <a:r>
              <a:rPr sz="1200" spc="95" dirty="0">
                <a:latin typeface="Times New Roman"/>
                <a:cs typeface="Times New Roman"/>
              </a:rPr>
              <a:t> </a:t>
            </a:r>
            <a:r>
              <a:rPr sz="1200" dirty="0">
                <a:latin typeface="Times New Roman"/>
                <a:cs typeface="Times New Roman"/>
              </a:rPr>
              <a:t>small</a:t>
            </a:r>
            <a:r>
              <a:rPr sz="1200" spc="100" dirty="0">
                <a:latin typeface="Times New Roman"/>
                <a:cs typeface="Times New Roman"/>
              </a:rPr>
              <a:t> </a:t>
            </a:r>
            <a:r>
              <a:rPr sz="1200" dirty="0">
                <a:latin typeface="Times New Roman"/>
                <a:cs typeface="Times New Roman"/>
              </a:rPr>
              <a:t>groups</a:t>
            </a:r>
            <a:r>
              <a:rPr sz="1200" spc="95" dirty="0">
                <a:latin typeface="Times New Roman"/>
                <a:cs typeface="Times New Roman"/>
              </a:rPr>
              <a:t> </a:t>
            </a:r>
            <a:r>
              <a:rPr sz="1200" dirty="0">
                <a:latin typeface="Times New Roman"/>
                <a:cs typeface="Times New Roman"/>
              </a:rPr>
              <a:t>and</a:t>
            </a:r>
            <a:r>
              <a:rPr sz="1200" spc="95" dirty="0">
                <a:latin typeface="Times New Roman"/>
                <a:cs typeface="Times New Roman"/>
              </a:rPr>
              <a:t> </a:t>
            </a:r>
            <a:r>
              <a:rPr sz="1200" spc="50" dirty="0">
                <a:latin typeface="Times New Roman"/>
                <a:cs typeface="Times New Roman"/>
              </a:rPr>
              <a:t>then</a:t>
            </a:r>
            <a:r>
              <a:rPr sz="1200" spc="100" dirty="0">
                <a:latin typeface="Times New Roman"/>
                <a:cs typeface="Times New Roman"/>
              </a:rPr>
              <a:t> </a:t>
            </a:r>
            <a:r>
              <a:rPr sz="1200" dirty="0">
                <a:latin typeface="Times New Roman"/>
                <a:cs typeface="Times New Roman"/>
              </a:rPr>
              <a:t>vote</a:t>
            </a:r>
            <a:r>
              <a:rPr sz="1200" spc="95" dirty="0">
                <a:latin typeface="Times New Roman"/>
                <a:cs typeface="Times New Roman"/>
              </a:rPr>
              <a:t> </a:t>
            </a:r>
            <a:r>
              <a:rPr sz="1200" dirty="0">
                <a:latin typeface="Times New Roman"/>
                <a:cs typeface="Times New Roman"/>
              </a:rPr>
              <a:t>again.</a:t>
            </a:r>
            <a:r>
              <a:rPr sz="1200" spc="310" dirty="0">
                <a:latin typeface="Times New Roman"/>
                <a:cs typeface="Times New Roman"/>
              </a:rPr>
              <a:t> </a:t>
            </a:r>
            <a:r>
              <a:rPr sz="1200" dirty="0">
                <a:latin typeface="Times New Roman"/>
                <a:cs typeface="Times New Roman"/>
              </a:rPr>
              <a:t>You</a:t>
            </a:r>
            <a:r>
              <a:rPr sz="1200" spc="100" dirty="0">
                <a:latin typeface="Times New Roman"/>
                <a:cs typeface="Times New Roman"/>
              </a:rPr>
              <a:t> </a:t>
            </a:r>
            <a:r>
              <a:rPr sz="1200" dirty="0">
                <a:latin typeface="Times New Roman"/>
                <a:cs typeface="Times New Roman"/>
              </a:rPr>
              <a:t>may</a:t>
            </a:r>
            <a:r>
              <a:rPr sz="1200" spc="95" dirty="0">
                <a:latin typeface="Times New Roman"/>
                <a:cs typeface="Times New Roman"/>
              </a:rPr>
              <a:t> </a:t>
            </a:r>
            <a:r>
              <a:rPr sz="1200" dirty="0">
                <a:latin typeface="Times New Roman"/>
                <a:cs typeface="Times New Roman"/>
              </a:rPr>
              <a:t>be</a:t>
            </a:r>
            <a:r>
              <a:rPr sz="1200" spc="95" dirty="0">
                <a:latin typeface="Times New Roman"/>
                <a:cs typeface="Times New Roman"/>
              </a:rPr>
              <a:t> </a:t>
            </a:r>
            <a:r>
              <a:rPr sz="1200" spc="-10" dirty="0">
                <a:latin typeface="Times New Roman"/>
                <a:cs typeface="Times New Roman"/>
              </a:rPr>
              <a:t>surprised </a:t>
            </a:r>
            <a:r>
              <a:rPr sz="1200" spc="80" dirty="0">
                <a:latin typeface="Times New Roman"/>
                <a:cs typeface="Times New Roman"/>
              </a:rPr>
              <a:t>at</a:t>
            </a:r>
            <a:r>
              <a:rPr sz="1200" spc="145" dirty="0">
                <a:latin typeface="Times New Roman"/>
                <a:cs typeface="Times New Roman"/>
              </a:rPr>
              <a:t> </a:t>
            </a:r>
            <a:r>
              <a:rPr sz="1200" dirty="0">
                <a:latin typeface="Times New Roman"/>
                <a:cs typeface="Times New Roman"/>
              </a:rPr>
              <a:t>how</a:t>
            </a:r>
            <a:r>
              <a:rPr sz="1200" spc="145" dirty="0">
                <a:latin typeface="Times New Roman"/>
                <a:cs typeface="Times New Roman"/>
              </a:rPr>
              <a:t> </a:t>
            </a:r>
            <a:r>
              <a:rPr sz="1200" dirty="0">
                <a:latin typeface="Times New Roman"/>
                <a:cs typeface="Times New Roman"/>
              </a:rPr>
              <a:t>much</a:t>
            </a:r>
            <a:r>
              <a:rPr sz="1200" spc="145" dirty="0">
                <a:latin typeface="Times New Roman"/>
                <a:cs typeface="Times New Roman"/>
              </a:rPr>
              <a:t> </a:t>
            </a:r>
            <a:r>
              <a:rPr sz="1200" dirty="0">
                <a:latin typeface="Times New Roman"/>
                <a:cs typeface="Times New Roman"/>
              </a:rPr>
              <a:t>a</a:t>
            </a:r>
            <a:r>
              <a:rPr sz="1200" spc="145" dirty="0">
                <a:latin typeface="Times New Roman"/>
                <a:cs typeface="Times New Roman"/>
              </a:rPr>
              <a:t> </a:t>
            </a:r>
            <a:r>
              <a:rPr sz="1200" dirty="0">
                <a:latin typeface="Times New Roman"/>
                <a:cs typeface="Times New Roman"/>
              </a:rPr>
              <a:t>minute</a:t>
            </a:r>
            <a:r>
              <a:rPr sz="1200" spc="145" dirty="0">
                <a:latin typeface="Times New Roman"/>
                <a:cs typeface="Times New Roman"/>
              </a:rPr>
              <a:t> </a:t>
            </a:r>
            <a:r>
              <a:rPr sz="1200" dirty="0">
                <a:latin typeface="Times New Roman"/>
                <a:cs typeface="Times New Roman"/>
              </a:rPr>
              <a:t>of</a:t>
            </a:r>
            <a:r>
              <a:rPr sz="1200" spc="145" dirty="0">
                <a:latin typeface="Times New Roman"/>
                <a:cs typeface="Times New Roman"/>
              </a:rPr>
              <a:t> </a:t>
            </a:r>
            <a:r>
              <a:rPr sz="1200" dirty="0">
                <a:latin typeface="Times New Roman"/>
                <a:cs typeface="Times New Roman"/>
              </a:rPr>
              <a:t>unguided</a:t>
            </a:r>
            <a:r>
              <a:rPr sz="1200" spc="145" dirty="0">
                <a:latin typeface="Times New Roman"/>
                <a:cs typeface="Times New Roman"/>
              </a:rPr>
              <a:t> </a:t>
            </a:r>
            <a:r>
              <a:rPr sz="1200" dirty="0">
                <a:latin typeface="Times New Roman"/>
                <a:cs typeface="Times New Roman"/>
              </a:rPr>
              <a:t>discussion</a:t>
            </a:r>
            <a:r>
              <a:rPr sz="1200" spc="145" dirty="0">
                <a:latin typeface="Times New Roman"/>
                <a:cs typeface="Times New Roman"/>
              </a:rPr>
              <a:t> </a:t>
            </a:r>
            <a:r>
              <a:rPr sz="1200" dirty="0">
                <a:latin typeface="Times New Roman"/>
                <a:cs typeface="Times New Roman"/>
              </a:rPr>
              <a:t>improves</a:t>
            </a:r>
            <a:r>
              <a:rPr sz="1200" spc="145" dirty="0">
                <a:latin typeface="Times New Roman"/>
                <a:cs typeface="Times New Roman"/>
              </a:rPr>
              <a:t> </a:t>
            </a:r>
            <a:r>
              <a:rPr sz="1200" dirty="0">
                <a:latin typeface="Times New Roman"/>
                <a:cs typeface="Times New Roman"/>
              </a:rPr>
              <a:t>the</a:t>
            </a:r>
            <a:r>
              <a:rPr sz="1200" spc="145" dirty="0">
                <a:latin typeface="Times New Roman"/>
                <a:cs typeface="Times New Roman"/>
              </a:rPr>
              <a:t> </a:t>
            </a:r>
            <a:r>
              <a:rPr sz="1200" spc="50" dirty="0">
                <a:latin typeface="Times New Roman"/>
                <a:cs typeface="Times New Roman"/>
              </a:rPr>
              <a:t>hit</a:t>
            </a:r>
            <a:r>
              <a:rPr sz="1200" spc="145" dirty="0">
                <a:latin typeface="Times New Roman"/>
                <a:cs typeface="Times New Roman"/>
              </a:rPr>
              <a:t> </a:t>
            </a:r>
            <a:r>
              <a:rPr sz="1200" spc="-10" dirty="0">
                <a:latin typeface="Times New Roman"/>
                <a:cs typeface="Times New Roman"/>
              </a:rPr>
              <a:t>rate.</a:t>
            </a:r>
            <a:endParaRPr sz="1200" dirty="0">
              <a:latin typeface="Times New Roman"/>
              <a:cs typeface="Times New Roman"/>
            </a:endParaRPr>
          </a:p>
          <a:p>
            <a:pPr marL="161290" indent="-149225">
              <a:lnSpc>
                <a:spcPct val="100000"/>
              </a:lnSpc>
              <a:spcBef>
                <a:spcPts val="1010"/>
              </a:spcBef>
              <a:buSzPct val="37500"/>
              <a:buChar char="•"/>
              <a:tabLst>
                <a:tab pos="161925" algn="l"/>
              </a:tabLst>
            </a:pPr>
            <a:r>
              <a:rPr sz="1200" dirty="0">
                <a:latin typeface="Times New Roman"/>
                <a:cs typeface="Times New Roman"/>
              </a:rPr>
              <a:t>Each</a:t>
            </a:r>
            <a:r>
              <a:rPr sz="1200" spc="165" dirty="0">
                <a:latin typeface="Times New Roman"/>
                <a:cs typeface="Times New Roman"/>
              </a:rPr>
              <a:t> </a:t>
            </a:r>
            <a:r>
              <a:rPr sz="1200" dirty="0">
                <a:latin typeface="Times New Roman"/>
                <a:cs typeface="Times New Roman"/>
              </a:rPr>
              <a:t>question</a:t>
            </a:r>
            <a:r>
              <a:rPr sz="1200" spc="170" dirty="0">
                <a:latin typeface="Times New Roman"/>
                <a:cs typeface="Times New Roman"/>
              </a:rPr>
              <a:t> </a:t>
            </a:r>
            <a:r>
              <a:rPr sz="1200" dirty="0">
                <a:latin typeface="Times New Roman"/>
                <a:cs typeface="Times New Roman"/>
              </a:rPr>
              <a:t>is</a:t>
            </a:r>
            <a:r>
              <a:rPr sz="1200" spc="165" dirty="0">
                <a:latin typeface="Times New Roman"/>
                <a:cs typeface="Times New Roman"/>
              </a:rPr>
              <a:t> </a:t>
            </a:r>
            <a:r>
              <a:rPr sz="1200" dirty="0">
                <a:latin typeface="Times New Roman"/>
                <a:cs typeface="Times New Roman"/>
              </a:rPr>
              <a:t>shown</a:t>
            </a:r>
            <a:r>
              <a:rPr sz="1200" spc="170" dirty="0">
                <a:latin typeface="Times New Roman"/>
                <a:cs typeface="Times New Roman"/>
              </a:rPr>
              <a:t> </a:t>
            </a:r>
            <a:r>
              <a:rPr sz="1200" dirty="0">
                <a:latin typeface="Times New Roman"/>
                <a:cs typeface="Times New Roman"/>
              </a:rPr>
              <a:t>on</a:t>
            </a:r>
            <a:r>
              <a:rPr sz="1200" spc="170" dirty="0">
                <a:latin typeface="Times New Roman"/>
                <a:cs typeface="Times New Roman"/>
              </a:rPr>
              <a:t> </a:t>
            </a:r>
            <a:r>
              <a:rPr sz="1200" dirty="0">
                <a:latin typeface="Times New Roman"/>
                <a:cs typeface="Times New Roman"/>
              </a:rPr>
              <a:t>two</a:t>
            </a:r>
            <a:r>
              <a:rPr sz="1200" spc="165" dirty="0">
                <a:latin typeface="Times New Roman"/>
                <a:cs typeface="Times New Roman"/>
              </a:rPr>
              <a:t> </a:t>
            </a:r>
            <a:r>
              <a:rPr sz="1200" dirty="0">
                <a:latin typeface="Times New Roman"/>
                <a:cs typeface="Times New Roman"/>
              </a:rPr>
              <a:t>slides:</a:t>
            </a:r>
            <a:r>
              <a:rPr sz="1200" spc="325" dirty="0">
                <a:latin typeface="Times New Roman"/>
                <a:cs typeface="Times New Roman"/>
              </a:rPr>
              <a:t> </a:t>
            </a:r>
            <a:r>
              <a:rPr sz="1200" dirty="0">
                <a:latin typeface="Times New Roman"/>
                <a:cs typeface="Times New Roman"/>
              </a:rPr>
              <a:t>the</a:t>
            </a:r>
            <a:r>
              <a:rPr sz="1200" spc="170" dirty="0">
                <a:latin typeface="Times New Roman"/>
                <a:cs typeface="Times New Roman"/>
              </a:rPr>
              <a:t> </a:t>
            </a:r>
            <a:r>
              <a:rPr sz="1200" dirty="0">
                <a:latin typeface="Times New Roman"/>
                <a:cs typeface="Times New Roman"/>
              </a:rPr>
              <a:t>first</a:t>
            </a:r>
            <a:r>
              <a:rPr sz="1200" spc="165" dirty="0">
                <a:latin typeface="Times New Roman"/>
                <a:cs typeface="Times New Roman"/>
              </a:rPr>
              <a:t> </a:t>
            </a:r>
            <a:r>
              <a:rPr sz="1200" dirty="0">
                <a:latin typeface="Times New Roman"/>
                <a:cs typeface="Times New Roman"/>
              </a:rPr>
              <a:t>shows</a:t>
            </a:r>
            <a:r>
              <a:rPr sz="1200" spc="170" dirty="0">
                <a:latin typeface="Times New Roman"/>
                <a:cs typeface="Times New Roman"/>
              </a:rPr>
              <a:t> </a:t>
            </a:r>
            <a:r>
              <a:rPr sz="1200" dirty="0">
                <a:latin typeface="Times New Roman"/>
                <a:cs typeface="Times New Roman"/>
              </a:rPr>
              <a:t>only</a:t>
            </a:r>
            <a:r>
              <a:rPr sz="1200" spc="165" dirty="0">
                <a:latin typeface="Times New Roman"/>
                <a:cs typeface="Times New Roman"/>
              </a:rPr>
              <a:t> </a:t>
            </a:r>
            <a:r>
              <a:rPr sz="1200" dirty="0">
                <a:latin typeface="Times New Roman"/>
                <a:cs typeface="Times New Roman"/>
              </a:rPr>
              <a:t>the</a:t>
            </a:r>
            <a:r>
              <a:rPr sz="1200" spc="170" dirty="0">
                <a:latin typeface="Times New Roman"/>
                <a:cs typeface="Times New Roman"/>
              </a:rPr>
              <a:t> </a:t>
            </a:r>
            <a:r>
              <a:rPr sz="1200" dirty="0">
                <a:latin typeface="Times New Roman"/>
                <a:cs typeface="Times New Roman"/>
              </a:rPr>
              <a:t>question,</a:t>
            </a:r>
            <a:r>
              <a:rPr sz="1200" spc="170" dirty="0">
                <a:latin typeface="Times New Roman"/>
                <a:cs typeface="Times New Roman"/>
              </a:rPr>
              <a:t> </a:t>
            </a:r>
            <a:r>
              <a:rPr sz="1200" dirty="0">
                <a:latin typeface="Times New Roman"/>
                <a:cs typeface="Times New Roman"/>
              </a:rPr>
              <a:t>and</a:t>
            </a:r>
            <a:r>
              <a:rPr sz="1200" spc="165" dirty="0">
                <a:latin typeface="Times New Roman"/>
                <a:cs typeface="Times New Roman"/>
              </a:rPr>
              <a:t> </a:t>
            </a:r>
            <a:r>
              <a:rPr sz="1200" dirty="0">
                <a:latin typeface="Times New Roman"/>
                <a:cs typeface="Times New Roman"/>
              </a:rPr>
              <a:t>the</a:t>
            </a:r>
            <a:r>
              <a:rPr sz="1200" spc="170" dirty="0">
                <a:latin typeface="Times New Roman"/>
                <a:cs typeface="Times New Roman"/>
              </a:rPr>
              <a:t> </a:t>
            </a:r>
            <a:r>
              <a:rPr sz="1200" dirty="0">
                <a:latin typeface="Times New Roman"/>
                <a:cs typeface="Times New Roman"/>
              </a:rPr>
              <a:t>second</a:t>
            </a:r>
            <a:r>
              <a:rPr sz="1200" spc="170" dirty="0">
                <a:latin typeface="Times New Roman"/>
                <a:cs typeface="Times New Roman"/>
              </a:rPr>
              <a:t> </a:t>
            </a:r>
            <a:r>
              <a:rPr sz="1200" dirty="0">
                <a:latin typeface="Times New Roman"/>
                <a:cs typeface="Times New Roman"/>
              </a:rPr>
              <a:t>adds</a:t>
            </a:r>
            <a:r>
              <a:rPr sz="1200" spc="165" dirty="0">
                <a:latin typeface="Times New Roman"/>
                <a:cs typeface="Times New Roman"/>
              </a:rPr>
              <a:t> </a:t>
            </a:r>
            <a:r>
              <a:rPr sz="1200" dirty="0">
                <a:latin typeface="Times New Roman"/>
                <a:cs typeface="Times New Roman"/>
              </a:rPr>
              <a:t>the</a:t>
            </a:r>
            <a:r>
              <a:rPr sz="1200" spc="170" dirty="0">
                <a:latin typeface="Times New Roman"/>
                <a:cs typeface="Times New Roman"/>
              </a:rPr>
              <a:t> </a:t>
            </a:r>
            <a:r>
              <a:rPr sz="1200" dirty="0">
                <a:latin typeface="Times New Roman"/>
                <a:cs typeface="Times New Roman"/>
              </a:rPr>
              <a:t>correct</a:t>
            </a:r>
            <a:r>
              <a:rPr sz="1200" spc="165" dirty="0">
                <a:latin typeface="Times New Roman"/>
                <a:cs typeface="Times New Roman"/>
              </a:rPr>
              <a:t> </a:t>
            </a:r>
            <a:r>
              <a:rPr sz="1200" spc="-10" dirty="0">
                <a:latin typeface="Times New Roman"/>
                <a:cs typeface="Times New Roman"/>
              </a:rPr>
              <a:t>answer.</a:t>
            </a:r>
            <a:endParaRPr sz="1200" dirty="0">
              <a:latin typeface="Times New Roman"/>
              <a:cs typeface="Times New Roman"/>
            </a:endParaRPr>
          </a:p>
          <a:p>
            <a:pPr marL="161290" marR="5715" indent="-149225" algn="just">
              <a:lnSpc>
                <a:spcPct val="100000"/>
              </a:lnSpc>
              <a:spcBef>
                <a:spcPts val="1000"/>
              </a:spcBef>
              <a:buSzPct val="37500"/>
              <a:buChar char="•"/>
              <a:tabLst>
                <a:tab pos="161925" algn="l"/>
              </a:tabLst>
            </a:pPr>
            <a:r>
              <a:rPr sz="1200" dirty="0">
                <a:latin typeface="Times New Roman"/>
                <a:cs typeface="Times New Roman"/>
              </a:rPr>
              <a:t>Some</a:t>
            </a:r>
            <a:r>
              <a:rPr sz="1200" spc="345" dirty="0">
                <a:latin typeface="Times New Roman"/>
                <a:cs typeface="Times New Roman"/>
              </a:rPr>
              <a:t> </a:t>
            </a:r>
            <a:r>
              <a:rPr sz="1200" dirty="0">
                <a:latin typeface="Times New Roman"/>
                <a:cs typeface="Times New Roman"/>
              </a:rPr>
              <a:t>of</a:t>
            </a:r>
            <a:r>
              <a:rPr sz="1200" spc="345" dirty="0">
                <a:latin typeface="Times New Roman"/>
                <a:cs typeface="Times New Roman"/>
              </a:rPr>
              <a:t> </a:t>
            </a:r>
            <a:r>
              <a:rPr sz="1200" dirty="0">
                <a:latin typeface="Times New Roman"/>
                <a:cs typeface="Times New Roman"/>
              </a:rPr>
              <a:t>these</a:t>
            </a:r>
            <a:r>
              <a:rPr sz="1200" spc="345" dirty="0">
                <a:latin typeface="Times New Roman"/>
                <a:cs typeface="Times New Roman"/>
              </a:rPr>
              <a:t> </a:t>
            </a:r>
            <a:r>
              <a:rPr sz="1200" dirty="0">
                <a:latin typeface="Times New Roman"/>
                <a:cs typeface="Times New Roman"/>
              </a:rPr>
              <a:t>questions</a:t>
            </a:r>
            <a:r>
              <a:rPr sz="1200" spc="345" dirty="0">
                <a:latin typeface="Times New Roman"/>
                <a:cs typeface="Times New Roman"/>
              </a:rPr>
              <a:t> </a:t>
            </a:r>
            <a:r>
              <a:rPr sz="1200" dirty="0">
                <a:latin typeface="Times New Roman"/>
                <a:cs typeface="Times New Roman"/>
              </a:rPr>
              <a:t>are</a:t>
            </a:r>
            <a:r>
              <a:rPr sz="1200" spc="345" dirty="0">
                <a:latin typeface="Times New Roman"/>
                <a:cs typeface="Times New Roman"/>
              </a:rPr>
              <a:t> </a:t>
            </a:r>
            <a:r>
              <a:rPr sz="1200" dirty="0">
                <a:latin typeface="Times New Roman"/>
                <a:cs typeface="Times New Roman"/>
              </a:rPr>
              <a:t>also</a:t>
            </a:r>
            <a:r>
              <a:rPr sz="1200" spc="350" dirty="0">
                <a:latin typeface="Times New Roman"/>
                <a:cs typeface="Times New Roman"/>
              </a:rPr>
              <a:t> </a:t>
            </a:r>
            <a:r>
              <a:rPr sz="1200" dirty="0">
                <a:latin typeface="Times New Roman"/>
                <a:cs typeface="Times New Roman"/>
              </a:rPr>
              <a:t>included</a:t>
            </a:r>
            <a:r>
              <a:rPr sz="1200" spc="345" dirty="0">
                <a:latin typeface="Times New Roman"/>
                <a:cs typeface="Times New Roman"/>
              </a:rPr>
              <a:t> </a:t>
            </a:r>
            <a:r>
              <a:rPr sz="1200" dirty="0">
                <a:latin typeface="Times New Roman"/>
                <a:cs typeface="Times New Roman"/>
              </a:rPr>
              <a:t>in</a:t>
            </a:r>
            <a:r>
              <a:rPr sz="1200" spc="350" dirty="0">
                <a:latin typeface="Times New Roman"/>
                <a:cs typeface="Times New Roman"/>
              </a:rPr>
              <a:t> </a:t>
            </a:r>
            <a:r>
              <a:rPr sz="1200" spc="50" dirty="0">
                <a:latin typeface="Times New Roman"/>
                <a:cs typeface="Times New Roman"/>
              </a:rPr>
              <a:t>the</a:t>
            </a:r>
            <a:r>
              <a:rPr sz="1200" spc="345" dirty="0">
                <a:latin typeface="Times New Roman"/>
                <a:cs typeface="Times New Roman"/>
              </a:rPr>
              <a:t> </a:t>
            </a:r>
            <a:r>
              <a:rPr sz="1200" dirty="0">
                <a:latin typeface="Times New Roman"/>
                <a:cs typeface="Times New Roman"/>
              </a:rPr>
              <a:t>book</a:t>
            </a:r>
            <a:r>
              <a:rPr sz="1200" spc="350" dirty="0">
                <a:latin typeface="Times New Roman"/>
                <a:cs typeface="Times New Roman"/>
              </a:rPr>
              <a:t> </a:t>
            </a:r>
            <a:r>
              <a:rPr sz="1200" dirty="0">
                <a:latin typeface="Times New Roman"/>
                <a:cs typeface="Times New Roman"/>
              </a:rPr>
              <a:t>under</a:t>
            </a:r>
            <a:r>
              <a:rPr sz="1200" spc="345" dirty="0">
                <a:latin typeface="Times New Roman"/>
                <a:cs typeface="Times New Roman"/>
              </a:rPr>
              <a:t> </a:t>
            </a:r>
            <a:r>
              <a:rPr sz="1200" dirty="0">
                <a:latin typeface="Times New Roman"/>
                <a:cs typeface="Times New Roman"/>
              </a:rPr>
              <a:t>“Conceptual</a:t>
            </a:r>
            <a:r>
              <a:rPr sz="1200" spc="345" dirty="0">
                <a:latin typeface="Times New Roman"/>
                <a:cs typeface="Times New Roman"/>
              </a:rPr>
              <a:t> </a:t>
            </a:r>
            <a:r>
              <a:rPr sz="1200" dirty="0">
                <a:latin typeface="Times New Roman"/>
                <a:cs typeface="Times New Roman"/>
              </a:rPr>
              <a:t>Questions</a:t>
            </a:r>
            <a:r>
              <a:rPr sz="1200" spc="345" dirty="0">
                <a:latin typeface="Times New Roman"/>
                <a:cs typeface="Times New Roman"/>
              </a:rPr>
              <a:t> </a:t>
            </a:r>
            <a:r>
              <a:rPr sz="1200" dirty="0">
                <a:latin typeface="Times New Roman"/>
                <a:cs typeface="Times New Roman"/>
              </a:rPr>
              <a:t>and</a:t>
            </a:r>
            <a:r>
              <a:rPr sz="1200" spc="345" dirty="0">
                <a:latin typeface="Times New Roman"/>
                <a:cs typeface="Times New Roman"/>
              </a:rPr>
              <a:t> </a:t>
            </a:r>
            <a:r>
              <a:rPr sz="1200" dirty="0">
                <a:latin typeface="Times New Roman"/>
                <a:cs typeface="Times New Roman"/>
              </a:rPr>
              <a:t>ConcepTests,”</a:t>
            </a:r>
            <a:r>
              <a:rPr sz="1200" spc="395" dirty="0">
                <a:latin typeface="Times New Roman"/>
                <a:cs typeface="Times New Roman"/>
              </a:rPr>
              <a:t> </a:t>
            </a:r>
            <a:r>
              <a:rPr sz="1200" spc="70" dirty="0">
                <a:latin typeface="Times New Roman"/>
                <a:cs typeface="Times New Roman"/>
              </a:rPr>
              <a:t>but</a:t>
            </a:r>
            <a:r>
              <a:rPr sz="1200" spc="345" dirty="0">
                <a:latin typeface="Times New Roman"/>
                <a:cs typeface="Times New Roman"/>
              </a:rPr>
              <a:t> </a:t>
            </a:r>
            <a:r>
              <a:rPr sz="1200" dirty="0">
                <a:latin typeface="Times New Roman"/>
                <a:cs typeface="Times New Roman"/>
              </a:rPr>
              <a:t>this</a:t>
            </a:r>
            <a:r>
              <a:rPr sz="1200" spc="345" dirty="0">
                <a:latin typeface="Times New Roman"/>
                <a:cs typeface="Times New Roman"/>
              </a:rPr>
              <a:t> </a:t>
            </a:r>
            <a:r>
              <a:rPr sz="1200" spc="-20" dirty="0">
                <a:latin typeface="Times New Roman"/>
                <a:cs typeface="Times New Roman"/>
              </a:rPr>
              <a:t>file </a:t>
            </a:r>
            <a:r>
              <a:rPr sz="1200" dirty="0">
                <a:latin typeface="Times New Roman"/>
                <a:cs typeface="Times New Roman"/>
              </a:rPr>
              <a:t>contains</a:t>
            </a:r>
            <a:r>
              <a:rPr sz="1200" spc="204" dirty="0">
                <a:latin typeface="Times New Roman"/>
                <a:cs typeface="Times New Roman"/>
              </a:rPr>
              <a:t> </a:t>
            </a:r>
            <a:r>
              <a:rPr sz="1200" dirty="0">
                <a:latin typeface="Times New Roman"/>
                <a:cs typeface="Times New Roman"/>
              </a:rPr>
              <a:t>additional</a:t>
            </a:r>
            <a:r>
              <a:rPr sz="1200" spc="210" dirty="0">
                <a:latin typeface="Times New Roman"/>
                <a:cs typeface="Times New Roman"/>
              </a:rPr>
              <a:t> </a:t>
            </a:r>
            <a:r>
              <a:rPr sz="1200" dirty="0">
                <a:latin typeface="Times New Roman"/>
                <a:cs typeface="Times New Roman"/>
              </a:rPr>
              <a:t>questions</a:t>
            </a:r>
            <a:r>
              <a:rPr sz="1200" spc="204" dirty="0">
                <a:latin typeface="Times New Roman"/>
                <a:cs typeface="Times New Roman"/>
              </a:rPr>
              <a:t> </a:t>
            </a:r>
            <a:r>
              <a:rPr sz="1200" spc="80" dirty="0">
                <a:latin typeface="Times New Roman"/>
                <a:cs typeface="Times New Roman"/>
              </a:rPr>
              <a:t>that</a:t>
            </a:r>
            <a:r>
              <a:rPr sz="1200" spc="210" dirty="0">
                <a:latin typeface="Times New Roman"/>
                <a:cs typeface="Times New Roman"/>
              </a:rPr>
              <a:t> </a:t>
            </a:r>
            <a:r>
              <a:rPr sz="1200" dirty="0">
                <a:latin typeface="Times New Roman"/>
                <a:cs typeface="Times New Roman"/>
              </a:rPr>
              <a:t>are</a:t>
            </a:r>
            <a:r>
              <a:rPr sz="1200" spc="204" dirty="0">
                <a:latin typeface="Times New Roman"/>
                <a:cs typeface="Times New Roman"/>
              </a:rPr>
              <a:t> </a:t>
            </a:r>
            <a:r>
              <a:rPr sz="1200" spc="50" dirty="0">
                <a:latin typeface="Times New Roman"/>
                <a:cs typeface="Times New Roman"/>
              </a:rPr>
              <a:t>not</a:t>
            </a:r>
            <a:r>
              <a:rPr sz="1200" spc="210" dirty="0">
                <a:latin typeface="Times New Roman"/>
                <a:cs typeface="Times New Roman"/>
              </a:rPr>
              <a:t> </a:t>
            </a:r>
            <a:r>
              <a:rPr sz="1200" dirty="0">
                <a:latin typeface="Times New Roman"/>
                <a:cs typeface="Times New Roman"/>
              </a:rPr>
              <a:t>in</a:t>
            </a:r>
            <a:r>
              <a:rPr sz="1200" spc="210" dirty="0">
                <a:latin typeface="Times New Roman"/>
                <a:cs typeface="Times New Roman"/>
              </a:rPr>
              <a:t> </a:t>
            </a:r>
            <a:r>
              <a:rPr sz="1200" dirty="0">
                <a:latin typeface="Times New Roman"/>
                <a:cs typeface="Times New Roman"/>
              </a:rPr>
              <a:t>the</a:t>
            </a:r>
            <a:r>
              <a:rPr sz="1200" spc="204" dirty="0">
                <a:latin typeface="Times New Roman"/>
                <a:cs typeface="Times New Roman"/>
              </a:rPr>
              <a:t> </a:t>
            </a:r>
            <a:r>
              <a:rPr sz="1200" spc="-20" dirty="0">
                <a:latin typeface="Times New Roman"/>
                <a:cs typeface="Times New Roman"/>
              </a:rPr>
              <a:t>book.</a:t>
            </a:r>
            <a:endParaRPr sz="1200" dirty="0">
              <a:latin typeface="Times New Roman"/>
              <a:cs typeface="Times New Roman"/>
            </a:endParaRPr>
          </a:p>
          <a:p>
            <a:pPr marL="161290" marR="6350" indent="-149225" algn="just">
              <a:lnSpc>
                <a:spcPct val="100000"/>
              </a:lnSpc>
              <a:spcBef>
                <a:spcPts val="1005"/>
              </a:spcBef>
              <a:buSzPct val="37500"/>
              <a:buChar char="•"/>
              <a:tabLst>
                <a:tab pos="161925" algn="l"/>
              </a:tabLst>
            </a:pPr>
            <a:r>
              <a:rPr sz="1200" dirty="0">
                <a:latin typeface="Times New Roman"/>
                <a:cs typeface="Times New Roman"/>
              </a:rPr>
              <a:t>Some</a:t>
            </a:r>
            <a:r>
              <a:rPr sz="1200" spc="254" dirty="0">
                <a:latin typeface="Times New Roman"/>
                <a:cs typeface="Times New Roman"/>
              </a:rPr>
              <a:t> </a:t>
            </a:r>
            <a:r>
              <a:rPr sz="1200" dirty="0">
                <a:latin typeface="Times New Roman"/>
                <a:cs typeface="Times New Roman"/>
              </a:rPr>
              <a:t>of</a:t>
            </a:r>
            <a:r>
              <a:rPr sz="1200" spc="265" dirty="0">
                <a:latin typeface="Times New Roman"/>
                <a:cs typeface="Times New Roman"/>
              </a:rPr>
              <a:t> </a:t>
            </a:r>
            <a:r>
              <a:rPr sz="1200" dirty="0">
                <a:latin typeface="Times New Roman"/>
                <a:cs typeface="Times New Roman"/>
              </a:rPr>
              <a:t>the</a:t>
            </a:r>
            <a:r>
              <a:rPr sz="1200" spc="254" dirty="0">
                <a:latin typeface="Times New Roman"/>
                <a:cs typeface="Times New Roman"/>
              </a:rPr>
              <a:t> </a:t>
            </a:r>
            <a:r>
              <a:rPr sz="1200" dirty="0">
                <a:latin typeface="Times New Roman"/>
                <a:cs typeface="Times New Roman"/>
              </a:rPr>
              <a:t>pages</a:t>
            </a:r>
            <a:r>
              <a:rPr sz="1200" spc="260" dirty="0">
                <a:latin typeface="Times New Roman"/>
                <a:cs typeface="Times New Roman"/>
              </a:rPr>
              <a:t> </a:t>
            </a:r>
            <a:r>
              <a:rPr sz="1200" dirty="0">
                <a:latin typeface="Times New Roman"/>
                <a:cs typeface="Times New Roman"/>
              </a:rPr>
              <a:t>contain</a:t>
            </a:r>
            <a:r>
              <a:rPr sz="1200" spc="260" dirty="0">
                <a:latin typeface="Times New Roman"/>
                <a:cs typeface="Times New Roman"/>
              </a:rPr>
              <a:t> </a:t>
            </a:r>
            <a:r>
              <a:rPr sz="1200" dirty="0">
                <a:latin typeface="Times New Roman"/>
                <a:cs typeface="Times New Roman"/>
              </a:rPr>
              <a:t>multiple</a:t>
            </a:r>
            <a:r>
              <a:rPr sz="1200" spc="265" dirty="0">
                <a:latin typeface="Times New Roman"/>
                <a:cs typeface="Times New Roman"/>
              </a:rPr>
              <a:t> </a:t>
            </a:r>
            <a:r>
              <a:rPr sz="1200" dirty="0">
                <a:latin typeface="Times New Roman"/>
                <a:cs typeface="Times New Roman"/>
              </a:rPr>
              <a:t>questions</a:t>
            </a:r>
            <a:r>
              <a:rPr sz="1200" spc="260" dirty="0">
                <a:latin typeface="Times New Roman"/>
                <a:cs typeface="Times New Roman"/>
              </a:rPr>
              <a:t> </a:t>
            </a:r>
            <a:r>
              <a:rPr sz="1200" dirty="0">
                <a:latin typeface="Times New Roman"/>
                <a:cs typeface="Times New Roman"/>
              </a:rPr>
              <a:t>with</a:t>
            </a:r>
            <a:r>
              <a:rPr sz="1200" spc="260" dirty="0">
                <a:latin typeface="Times New Roman"/>
                <a:cs typeface="Times New Roman"/>
              </a:rPr>
              <a:t> </a:t>
            </a:r>
            <a:r>
              <a:rPr sz="1200" dirty="0">
                <a:latin typeface="Times New Roman"/>
                <a:cs typeface="Times New Roman"/>
              </a:rPr>
              <a:t>the</a:t>
            </a:r>
            <a:r>
              <a:rPr sz="1200" spc="265" dirty="0">
                <a:latin typeface="Times New Roman"/>
                <a:cs typeface="Times New Roman"/>
              </a:rPr>
              <a:t> </a:t>
            </a:r>
            <a:r>
              <a:rPr sz="1200" dirty="0">
                <a:latin typeface="Times New Roman"/>
                <a:cs typeface="Times New Roman"/>
              </a:rPr>
              <a:t>same</a:t>
            </a:r>
            <a:r>
              <a:rPr sz="1200" spc="254" dirty="0">
                <a:latin typeface="Times New Roman"/>
                <a:cs typeface="Times New Roman"/>
              </a:rPr>
              <a:t> </a:t>
            </a:r>
            <a:r>
              <a:rPr sz="1200" dirty="0">
                <a:latin typeface="Times New Roman"/>
                <a:cs typeface="Times New Roman"/>
              </a:rPr>
              <a:t>set</a:t>
            </a:r>
            <a:r>
              <a:rPr sz="1200" spc="260" dirty="0">
                <a:latin typeface="Times New Roman"/>
                <a:cs typeface="Times New Roman"/>
              </a:rPr>
              <a:t> </a:t>
            </a:r>
            <a:r>
              <a:rPr sz="1200" dirty="0">
                <a:latin typeface="Times New Roman"/>
                <a:cs typeface="Times New Roman"/>
              </a:rPr>
              <a:t>of</a:t>
            </a:r>
            <a:r>
              <a:rPr sz="1200" spc="265" dirty="0">
                <a:latin typeface="Times New Roman"/>
                <a:cs typeface="Times New Roman"/>
              </a:rPr>
              <a:t> </a:t>
            </a:r>
            <a:r>
              <a:rPr sz="1200" dirty="0">
                <a:latin typeface="Times New Roman"/>
                <a:cs typeface="Times New Roman"/>
              </a:rPr>
              <a:t>options.</a:t>
            </a:r>
            <a:r>
              <a:rPr sz="1200" spc="145" dirty="0">
                <a:latin typeface="Times New Roman"/>
                <a:cs typeface="Times New Roman"/>
              </a:rPr>
              <a:t>  </a:t>
            </a:r>
            <a:r>
              <a:rPr sz="1200" dirty="0">
                <a:latin typeface="Times New Roman"/>
                <a:cs typeface="Times New Roman"/>
              </a:rPr>
              <a:t>These</a:t>
            </a:r>
            <a:r>
              <a:rPr sz="1200" spc="265" dirty="0">
                <a:latin typeface="Times New Roman"/>
                <a:cs typeface="Times New Roman"/>
              </a:rPr>
              <a:t> </a:t>
            </a:r>
            <a:r>
              <a:rPr sz="1200" dirty="0">
                <a:latin typeface="Times New Roman"/>
                <a:cs typeface="Times New Roman"/>
              </a:rPr>
              <a:t>questions</a:t>
            </a:r>
            <a:r>
              <a:rPr sz="1200" spc="260" dirty="0">
                <a:latin typeface="Times New Roman"/>
                <a:cs typeface="Times New Roman"/>
              </a:rPr>
              <a:t> </a:t>
            </a:r>
            <a:r>
              <a:rPr sz="1200" dirty="0">
                <a:latin typeface="Times New Roman"/>
                <a:cs typeface="Times New Roman"/>
              </a:rPr>
              <a:t>are</a:t>
            </a:r>
            <a:r>
              <a:rPr sz="1200" spc="260" dirty="0">
                <a:latin typeface="Times New Roman"/>
                <a:cs typeface="Times New Roman"/>
              </a:rPr>
              <a:t> </a:t>
            </a:r>
            <a:r>
              <a:rPr sz="1200" dirty="0">
                <a:latin typeface="Times New Roman"/>
                <a:cs typeface="Times New Roman"/>
              </a:rPr>
              <a:t>numbered</a:t>
            </a:r>
            <a:r>
              <a:rPr sz="1200" spc="260" dirty="0">
                <a:latin typeface="Times New Roman"/>
                <a:cs typeface="Times New Roman"/>
              </a:rPr>
              <a:t> </a:t>
            </a:r>
            <a:r>
              <a:rPr sz="1200" dirty="0">
                <a:latin typeface="Times New Roman"/>
                <a:cs typeface="Times New Roman"/>
              </a:rPr>
              <a:t>as</a:t>
            </a:r>
            <a:r>
              <a:rPr sz="1200" spc="265" dirty="0">
                <a:latin typeface="Times New Roman"/>
                <a:cs typeface="Times New Roman"/>
              </a:rPr>
              <a:t> </a:t>
            </a:r>
            <a:r>
              <a:rPr sz="1200" spc="-10" dirty="0">
                <a:latin typeface="Times New Roman"/>
                <a:cs typeface="Times New Roman"/>
              </a:rPr>
              <a:t>separate </a:t>
            </a:r>
            <a:r>
              <a:rPr sz="1200" dirty="0">
                <a:latin typeface="Times New Roman"/>
                <a:cs typeface="Times New Roman"/>
              </a:rPr>
              <a:t>questions</a:t>
            </a:r>
            <a:r>
              <a:rPr sz="1200" spc="204" dirty="0">
                <a:latin typeface="Times New Roman"/>
                <a:cs typeface="Times New Roman"/>
              </a:rPr>
              <a:t> </a:t>
            </a:r>
            <a:r>
              <a:rPr sz="1200" dirty="0">
                <a:latin typeface="Times New Roman"/>
                <a:cs typeface="Times New Roman"/>
              </a:rPr>
              <a:t>on</a:t>
            </a:r>
            <a:r>
              <a:rPr sz="1200" spc="204" dirty="0">
                <a:latin typeface="Times New Roman"/>
                <a:cs typeface="Times New Roman"/>
              </a:rPr>
              <a:t> </a:t>
            </a:r>
            <a:r>
              <a:rPr sz="1200" dirty="0">
                <a:latin typeface="Times New Roman"/>
                <a:cs typeface="Times New Roman"/>
              </a:rPr>
              <a:t>the</a:t>
            </a:r>
            <a:r>
              <a:rPr sz="1200" spc="210" dirty="0">
                <a:latin typeface="Times New Roman"/>
                <a:cs typeface="Times New Roman"/>
              </a:rPr>
              <a:t> </a:t>
            </a:r>
            <a:r>
              <a:rPr sz="1200" spc="-10" dirty="0">
                <a:latin typeface="Times New Roman"/>
                <a:cs typeface="Times New Roman"/>
              </a:rPr>
              <a:t>page.</a:t>
            </a:r>
            <a:endParaRPr sz="1200" dirty="0">
              <a:latin typeface="Times New Roman"/>
              <a:cs typeface="Times New Roman"/>
            </a:endParaRPr>
          </a:p>
          <a:p>
            <a:pPr marL="161290" marR="5715" indent="-149225" algn="just">
              <a:lnSpc>
                <a:spcPct val="100000"/>
              </a:lnSpc>
              <a:spcBef>
                <a:spcPts val="1005"/>
              </a:spcBef>
              <a:buSzPct val="37500"/>
              <a:buChar char="•"/>
              <a:tabLst>
                <a:tab pos="161925" algn="l"/>
              </a:tabLst>
            </a:pPr>
            <a:r>
              <a:rPr sz="1200" dirty="0">
                <a:latin typeface="Times New Roman"/>
                <a:cs typeface="Times New Roman"/>
              </a:rPr>
              <a:t>Some</a:t>
            </a:r>
            <a:r>
              <a:rPr sz="1200" spc="125" dirty="0">
                <a:latin typeface="Times New Roman"/>
                <a:cs typeface="Times New Roman"/>
              </a:rPr>
              <a:t> </a:t>
            </a:r>
            <a:r>
              <a:rPr sz="1200" dirty="0">
                <a:latin typeface="Times New Roman"/>
                <a:cs typeface="Times New Roman"/>
              </a:rPr>
              <a:t>questions</a:t>
            </a:r>
            <a:r>
              <a:rPr sz="1200" spc="130" dirty="0">
                <a:latin typeface="Times New Roman"/>
                <a:cs typeface="Times New Roman"/>
              </a:rPr>
              <a:t> </a:t>
            </a:r>
            <a:r>
              <a:rPr sz="1200" dirty="0">
                <a:latin typeface="Times New Roman"/>
                <a:cs typeface="Times New Roman"/>
              </a:rPr>
              <a:t>can</a:t>
            </a:r>
            <a:r>
              <a:rPr sz="1200" spc="130" dirty="0">
                <a:latin typeface="Times New Roman"/>
                <a:cs typeface="Times New Roman"/>
              </a:rPr>
              <a:t> </a:t>
            </a:r>
            <a:r>
              <a:rPr sz="1200" dirty="0">
                <a:latin typeface="Times New Roman"/>
                <a:cs typeface="Times New Roman"/>
              </a:rPr>
              <a:t>have</a:t>
            </a:r>
            <a:r>
              <a:rPr sz="1200" spc="130" dirty="0">
                <a:latin typeface="Times New Roman"/>
                <a:cs typeface="Times New Roman"/>
              </a:rPr>
              <a:t> </a:t>
            </a:r>
            <a:r>
              <a:rPr sz="1200" dirty="0">
                <a:latin typeface="Times New Roman"/>
                <a:cs typeface="Times New Roman"/>
              </a:rPr>
              <a:t>multiple</a:t>
            </a:r>
            <a:r>
              <a:rPr sz="1200" spc="130" dirty="0">
                <a:latin typeface="Times New Roman"/>
                <a:cs typeface="Times New Roman"/>
              </a:rPr>
              <a:t> </a:t>
            </a:r>
            <a:r>
              <a:rPr sz="1200" dirty="0">
                <a:latin typeface="Times New Roman"/>
                <a:cs typeface="Times New Roman"/>
              </a:rPr>
              <a:t>answers.</a:t>
            </a:r>
            <a:r>
              <a:rPr sz="1200" spc="325" dirty="0">
                <a:latin typeface="Times New Roman"/>
                <a:cs typeface="Times New Roman"/>
              </a:rPr>
              <a:t> </a:t>
            </a:r>
            <a:r>
              <a:rPr sz="1200" dirty="0">
                <a:latin typeface="Times New Roman"/>
                <a:cs typeface="Times New Roman"/>
              </a:rPr>
              <a:t>(These</a:t>
            </a:r>
            <a:r>
              <a:rPr sz="1200" spc="135" dirty="0">
                <a:latin typeface="Times New Roman"/>
                <a:cs typeface="Times New Roman"/>
              </a:rPr>
              <a:t> </a:t>
            </a:r>
            <a:r>
              <a:rPr sz="1200" dirty="0">
                <a:latin typeface="Times New Roman"/>
                <a:cs typeface="Times New Roman"/>
              </a:rPr>
              <a:t>are</a:t>
            </a:r>
            <a:r>
              <a:rPr sz="1200" spc="125" dirty="0">
                <a:latin typeface="Times New Roman"/>
                <a:cs typeface="Times New Roman"/>
              </a:rPr>
              <a:t> </a:t>
            </a:r>
            <a:r>
              <a:rPr sz="1200" dirty="0">
                <a:latin typeface="Times New Roman"/>
                <a:cs typeface="Times New Roman"/>
              </a:rPr>
              <a:t>all</a:t>
            </a:r>
            <a:r>
              <a:rPr sz="1200" spc="130" dirty="0">
                <a:latin typeface="Times New Roman"/>
                <a:cs typeface="Times New Roman"/>
              </a:rPr>
              <a:t> </a:t>
            </a:r>
            <a:r>
              <a:rPr sz="1200" dirty="0">
                <a:latin typeface="Times New Roman"/>
                <a:cs typeface="Times New Roman"/>
              </a:rPr>
              <a:t>clearly</a:t>
            </a:r>
            <a:r>
              <a:rPr sz="1200" spc="125" dirty="0">
                <a:latin typeface="Times New Roman"/>
                <a:cs typeface="Times New Roman"/>
              </a:rPr>
              <a:t> </a:t>
            </a:r>
            <a:r>
              <a:rPr sz="1200" dirty="0">
                <a:latin typeface="Times New Roman"/>
                <a:cs typeface="Times New Roman"/>
              </a:rPr>
              <a:t>marked</a:t>
            </a:r>
            <a:r>
              <a:rPr sz="1200" spc="135" dirty="0">
                <a:latin typeface="Times New Roman"/>
                <a:cs typeface="Times New Roman"/>
              </a:rPr>
              <a:t> </a:t>
            </a:r>
            <a:r>
              <a:rPr sz="1200" dirty="0">
                <a:latin typeface="Times New Roman"/>
                <a:cs typeface="Times New Roman"/>
              </a:rPr>
              <a:t>with</a:t>
            </a:r>
            <a:r>
              <a:rPr sz="1200" spc="135" dirty="0">
                <a:latin typeface="Times New Roman"/>
                <a:cs typeface="Times New Roman"/>
              </a:rPr>
              <a:t> </a:t>
            </a:r>
            <a:r>
              <a:rPr sz="1200" dirty="0">
                <a:latin typeface="Times New Roman"/>
                <a:cs typeface="Times New Roman"/>
              </a:rPr>
              <a:t>the</a:t>
            </a:r>
            <a:r>
              <a:rPr sz="1200" spc="125" dirty="0">
                <a:latin typeface="Times New Roman"/>
                <a:cs typeface="Times New Roman"/>
              </a:rPr>
              <a:t> </a:t>
            </a:r>
            <a:r>
              <a:rPr sz="1200" dirty="0">
                <a:latin typeface="Times New Roman"/>
                <a:cs typeface="Times New Roman"/>
              </a:rPr>
              <a:t>phrase</a:t>
            </a:r>
            <a:r>
              <a:rPr sz="1200" spc="130" dirty="0">
                <a:latin typeface="Times New Roman"/>
                <a:cs typeface="Times New Roman"/>
              </a:rPr>
              <a:t> </a:t>
            </a:r>
            <a:r>
              <a:rPr sz="1200" dirty="0">
                <a:latin typeface="Times New Roman"/>
                <a:cs typeface="Times New Roman"/>
              </a:rPr>
              <a:t>“Choose</a:t>
            </a:r>
            <a:r>
              <a:rPr sz="1200" spc="125" dirty="0">
                <a:latin typeface="Times New Roman"/>
                <a:cs typeface="Times New Roman"/>
              </a:rPr>
              <a:t> </a:t>
            </a:r>
            <a:r>
              <a:rPr sz="1200" dirty="0">
                <a:latin typeface="Times New Roman"/>
                <a:cs typeface="Times New Roman"/>
              </a:rPr>
              <a:t>all</a:t>
            </a:r>
            <a:r>
              <a:rPr sz="1200" spc="135" dirty="0">
                <a:latin typeface="Times New Roman"/>
                <a:cs typeface="Times New Roman"/>
              </a:rPr>
              <a:t> </a:t>
            </a:r>
            <a:r>
              <a:rPr sz="1200" spc="85" dirty="0">
                <a:latin typeface="Times New Roman"/>
                <a:cs typeface="Times New Roman"/>
              </a:rPr>
              <a:t>that</a:t>
            </a:r>
            <a:r>
              <a:rPr sz="1200" spc="135" dirty="0">
                <a:latin typeface="Times New Roman"/>
                <a:cs typeface="Times New Roman"/>
              </a:rPr>
              <a:t> </a:t>
            </a:r>
            <a:r>
              <a:rPr sz="1200" dirty="0">
                <a:latin typeface="Times New Roman"/>
                <a:cs typeface="Times New Roman"/>
              </a:rPr>
              <a:t>apply.”)</a:t>
            </a:r>
            <a:r>
              <a:rPr sz="1200" spc="325" dirty="0">
                <a:latin typeface="Times New Roman"/>
                <a:cs typeface="Times New Roman"/>
              </a:rPr>
              <a:t> </a:t>
            </a:r>
            <a:r>
              <a:rPr sz="1200" dirty="0">
                <a:latin typeface="Times New Roman"/>
                <a:cs typeface="Times New Roman"/>
              </a:rPr>
              <a:t>If</a:t>
            </a:r>
            <a:r>
              <a:rPr sz="1200" spc="130" dirty="0">
                <a:latin typeface="Times New Roman"/>
                <a:cs typeface="Times New Roman"/>
              </a:rPr>
              <a:t> </a:t>
            </a:r>
            <a:r>
              <a:rPr sz="1200" spc="-25" dirty="0">
                <a:latin typeface="Times New Roman"/>
                <a:cs typeface="Times New Roman"/>
              </a:rPr>
              <a:t>you </a:t>
            </a:r>
            <a:r>
              <a:rPr sz="1200" dirty="0">
                <a:latin typeface="Times New Roman"/>
                <a:cs typeface="Times New Roman"/>
              </a:rPr>
              <a:t>are</a:t>
            </a:r>
            <a:r>
              <a:rPr sz="1200" spc="125" dirty="0">
                <a:latin typeface="Times New Roman"/>
                <a:cs typeface="Times New Roman"/>
              </a:rPr>
              <a:t> </a:t>
            </a:r>
            <a:r>
              <a:rPr sz="1200" dirty="0">
                <a:latin typeface="Times New Roman"/>
                <a:cs typeface="Times New Roman"/>
              </a:rPr>
              <a:t>using</a:t>
            </a:r>
            <a:r>
              <a:rPr sz="1200" spc="125" dirty="0">
                <a:latin typeface="Times New Roman"/>
                <a:cs typeface="Times New Roman"/>
              </a:rPr>
              <a:t> </a:t>
            </a:r>
            <a:r>
              <a:rPr sz="1200" dirty="0">
                <a:latin typeface="Times New Roman"/>
                <a:cs typeface="Times New Roman"/>
              </a:rPr>
              <a:t>a</a:t>
            </a:r>
            <a:r>
              <a:rPr sz="1200" spc="125" dirty="0">
                <a:latin typeface="Times New Roman"/>
                <a:cs typeface="Times New Roman"/>
              </a:rPr>
              <a:t> </a:t>
            </a:r>
            <a:r>
              <a:rPr sz="1200" dirty="0">
                <a:latin typeface="Times New Roman"/>
                <a:cs typeface="Times New Roman"/>
              </a:rPr>
              <a:t>clicker</a:t>
            </a:r>
            <a:r>
              <a:rPr sz="1200" spc="125" dirty="0">
                <a:latin typeface="Times New Roman"/>
                <a:cs typeface="Times New Roman"/>
              </a:rPr>
              <a:t> </a:t>
            </a:r>
            <a:r>
              <a:rPr sz="1200" dirty="0">
                <a:latin typeface="Times New Roman"/>
                <a:cs typeface="Times New Roman"/>
              </a:rPr>
              <a:t>system</a:t>
            </a:r>
            <a:r>
              <a:rPr sz="1200" spc="125" dirty="0">
                <a:latin typeface="Times New Roman"/>
                <a:cs typeface="Times New Roman"/>
              </a:rPr>
              <a:t> </a:t>
            </a:r>
            <a:r>
              <a:rPr sz="1200" spc="80" dirty="0">
                <a:latin typeface="Times New Roman"/>
                <a:cs typeface="Times New Roman"/>
              </a:rPr>
              <a:t>that</a:t>
            </a:r>
            <a:r>
              <a:rPr sz="1200" spc="130" dirty="0">
                <a:latin typeface="Times New Roman"/>
                <a:cs typeface="Times New Roman"/>
              </a:rPr>
              <a:t> </a:t>
            </a:r>
            <a:r>
              <a:rPr sz="1200" dirty="0">
                <a:latin typeface="Times New Roman"/>
                <a:cs typeface="Times New Roman"/>
              </a:rPr>
              <a:t>doesn’t</a:t>
            </a:r>
            <a:r>
              <a:rPr sz="1200" spc="125" dirty="0">
                <a:latin typeface="Times New Roman"/>
                <a:cs typeface="Times New Roman"/>
              </a:rPr>
              <a:t> </a:t>
            </a:r>
            <a:r>
              <a:rPr sz="1200" dirty="0">
                <a:latin typeface="Times New Roman"/>
                <a:cs typeface="Times New Roman"/>
              </a:rPr>
              <a:t>allow</a:t>
            </a:r>
            <a:r>
              <a:rPr sz="1200" spc="125" dirty="0">
                <a:latin typeface="Times New Roman"/>
                <a:cs typeface="Times New Roman"/>
              </a:rPr>
              <a:t> </a:t>
            </a:r>
            <a:r>
              <a:rPr sz="1200" dirty="0">
                <a:latin typeface="Times New Roman"/>
                <a:cs typeface="Times New Roman"/>
              </a:rPr>
              <a:t>multiple</a:t>
            </a:r>
            <a:r>
              <a:rPr sz="1200" spc="125" dirty="0">
                <a:latin typeface="Times New Roman"/>
                <a:cs typeface="Times New Roman"/>
              </a:rPr>
              <a:t> </a:t>
            </a:r>
            <a:r>
              <a:rPr sz="1200" dirty="0">
                <a:latin typeface="Times New Roman"/>
                <a:cs typeface="Times New Roman"/>
              </a:rPr>
              <a:t>responses,</a:t>
            </a:r>
            <a:r>
              <a:rPr sz="1200" spc="140" dirty="0">
                <a:latin typeface="Times New Roman"/>
                <a:cs typeface="Times New Roman"/>
              </a:rPr>
              <a:t> </a:t>
            </a:r>
            <a:r>
              <a:rPr sz="1200" dirty="0">
                <a:latin typeface="Times New Roman"/>
                <a:cs typeface="Times New Roman"/>
              </a:rPr>
              <a:t>you</a:t>
            </a:r>
            <a:r>
              <a:rPr sz="1200" spc="125" dirty="0">
                <a:latin typeface="Times New Roman"/>
                <a:cs typeface="Times New Roman"/>
              </a:rPr>
              <a:t> </a:t>
            </a:r>
            <a:r>
              <a:rPr sz="1200" dirty="0">
                <a:latin typeface="Times New Roman"/>
                <a:cs typeface="Times New Roman"/>
              </a:rPr>
              <a:t>can</a:t>
            </a:r>
            <a:r>
              <a:rPr sz="1200" spc="125" dirty="0">
                <a:latin typeface="Times New Roman"/>
                <a:cs typeface="Times New Roman"/>
              </a:rPr>
              <a:t> </a:t>
            </a:r>
            <a:r>
              <a:rPr sz="1200" dirty="0">
                <a:latin typeface="Times New Roman"/>
                <a:cs typeface="Times New Roman"/>
              </a:rPr>
              <a:t>ask</a:t>
            </a:r>
            <a:r>
              <a:rPr sz="1200" spc="125" dirty="0">
                <a:latin typeface="Times New Roman"/>
                <a:cs typeface="Times New Roman"/>
              </a:rPr>
              <a:t> </a:t>
            </a:r>
            <a:r>
              <a:rPr sz="1200" dirty="0">
                <a:latin typeface="Times New Roman"/>
                <a:cs typeface="Times New Roman"/>
              </a:rPr>
              <a:t>each</a:t>
            </a:r>
            <a:r>
              <a:rPr sz="1200" spc="125" dirty="0">
                <a:latin typeface="Times New Roman"/>
                <a:cs typeface="Times New Roman"/>
              </a:rPr>
              <a:t> </a:t>
            </a:r>
            <a:r>
              <a:rPr sz="1200" spc="65" dirty="0">
                <a:latin typeface="Times New Roman"/>
                <a:cs typeface="Times New Roman"/>
              </a:rPr>
              <a:t>part</a:t>
            </a:r>
            <a:r>
              <a:rPr sz="1200" spc="130" dirty="0">
                <a:latin typeface="Times New Roman"/>
                <a:cs typeface="Times New Roman"/>
              </a:rPr>
              <a:t> </a:t>
            </a:r>
            <a:r>
              <a:rPr sz="1200" dirty="0">
                <a:latin typeface="Times New Roman"/>
                <a:cs typeface="Times New Roman"/>
              </a:rPr>
              <a:t>separately</a:t>
            </a:r>
            <a:r>
              <a:rPr sz="1200" spc="125" dirty="0">
                <a:latin typeface="Times New Roman"/>
                <a:cs typeface="Times New Roman"/>
              </a:rPr>
              <a:t> </a:t>
            </a:r>
            <a:r>
              <a:rPr sz="1200" dirty="0">
                <a:latin typeface="Times New Roman"/>
                <a:cs typeface="Times New Roman"/>
              </a:rPr>
              <a:t>as</a:t>
            </a:r>
            <a:r>
              <a:rPr sz="1200" spc="125" dirty="0">
                <a:latin typeface="Times New Roman"/>
                <a:cs typeface="Times New Roman"/>
              </a:rPr>
              <a:t> </a:t>
            </a:r>
            <a:r>
              <a:rPr sz="1200" dirty="0">
                <a:latin typeface="Times New Roman"/>
                <a:cs typeface="Times New Roman"/>
              </a:rPr>
              <a:t>a</a:t>
            </a:r>
            <a:r>
              <a:rPr sz="1200" spc="125" dirty="0">
                <a:latin typeface="Times New Roman"/>
                <a:cs typeface="Times New Roman"/>
              </a:rPr>
              <a:t> </a:t>
            </a:r>
            <a:r>
              <a:rPr sz="1200" spc="-25" dirty="0">
                <a:latin typeface="Times New Roman"/>
                <a:cs typeface="Times New Roman"/>
              </a:rPr>
              <a:t>yes-</a:t>
            </a:r>
            <a:r>
              <a:rPr sz="1200" dirty="0">
                <a:latin typeface="Times New Roman"/>
                <a:cs typeface="Times New Roman"/>
              </a:rPr>
              <a:t>or-no</a:t>
            </a:r>
            <a:r>
              <a:rPr sz="1200" spc="125" dirty="0">
                <a:latin typeface="Times New Roman"/>
                <a:cs typeface="Times New Roman"/>
              </a:rPr>
              <a:t> </a:t>
            </a:r>
            <a:r>
              <a:rPr sz="1200" spc="-10" dirty="0">
                <a:latin typeface="Times New Roman"/>
                <a:cs typeface="Times New Roman"/>
              </a:rPr>
              <a:t>question.</a:t>
            </a:r>
            <a:endParaRPr sz="1200" dirty="0">
              <a:latin typeface="Times New Roman"/>
              <a:cs typeface="Times New Roman"/>
            </a:endParaRPr>
          </a:p>
        </p:txBody>
      </p:sp>
    </p:spTree>
    <p:extLst>
      <p:ext uri="{BB962C8B-B14F-4D97-AF65-F5344CB8AC3E}">
        <p14:creationId xmlns:p14="http://schemas.microsoft.com/office/powerpoint/2010/main" val="42418720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6658609"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4.2.</a:t>
            </a:r>
            <a:r>
              <a:rPr sz="1200" spc="240" dirty="0">
                <a:latin typeface="Times New Roman"/>
                <a:cs typeface="Times New Roman"/>
              </a:rPr>
              <a:t>  </a:t>
            </a:r>
            <a:r>
              <a:rPr sz="1200" dirty="0">
                <a:latin typeface="Times New Roman"/>
                <a:cs typeface="Times New Roman"/>
              </a:rPr>
              <a:t>MATTER</a:t>
            </a:r>
            <a:r>
              <a:rPr sz="1200" spc="170" dirty="0">
                <a:latin typeface="Times New Roman"/>
                <a:cs typeface="Times New Roman"/>
              </a:rPr>
              <a:t> </a:t>
            </a:r>
            <a:r>
              <a:rPr sz="1200" spc="-10" dirty="0">
                <a:latin typeface="Times New Roman"/>
                <a:cs typeface="Times New Roman"/>
              </a:rPr>
              <a:t>WAVES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7540" cy="1162685"/>
          </a:xfrm>
          <a:prstGeom prst="rect">
            <a:avLst/>
          </a:prstGeom>
        </p:spPr>
        <p:txBody>
          <a:bodyPr vert="horz" wrap="square" lIns="0" tIns="9525" rIns="0" bIns="0" rtlCol="0">
            <a:spAutoFit/>
          </a:bodyPr>
          <a:lstStyle/>
          <a:p>
            <a:pPr marL="12700" marR="5080" algn="just">
              <a:lnSpc>
                <a:spcPct val="101699"/>
              </a:lnSpc>
              <a:spcBef>
                <a:spcPts val="75"/>
              </a:spcBef>
            </a:pPr>
            <a:r>
              <a:rPr dirty="0"/>
              <a:t>Each</a:t>
            </a:r>
            <a:r>
              <a:rPr spc="520" dirty="0"/>
              <a:t> </a:t>
            </a:r>
            <a:r>
              <a:rPr dirty="0"/>
              <a:t>case</a:t>
            </a:r>
            <a:r>
              <a:rPr spc="520" dirty="0"/>
              <a:t> </a:t>
            </a:r>
            <a:r>
              <a:rPr dirty="0"/>
              <a:t>below</a:t>
            </a:r>
            <a:r>
              <a:rPr spc="520" dirty="0"/>
              <a:t> </a:t>
            </a:r>
            <a:r>
              <a:rPr dirty="0"/>
              <a:t>describes</a:t>
            </a:r>
            <a:r>
              <a:rPr spc="515" dirty="0"/>
              <a:t> </a:t>
            </a:r>
            <a:r>
              <a:rPr spc="130" dirty="0"/>
              <a:t>a</a:t>
            </a:r>
            <a:r>
              <a:rPr spc="515" dirty="0"/>
              <a:t> </a:t>
            </a:r>
            <a:r>
              <a:rPr dirty="0"/>
              <a:t>moving</a:t>
            </a:r>
            <a:r>
              <a:rPr spc="515" dirty="0"/>
              <a:t> </a:t>
            </a:r>
            <a:r>
              <a:rPr dirty="0"/>
              <a:t>electron</a:t>
            </a:r>
            <a:r>
              <a:rPr spc="520" dirty="0"/>
              <a:t> </a:t>
            </a:r>
            <a:r>
              <a:rPr spc="55" dirty="0"/>
              <a:t>and</a:t>
            </a:r>
            <a:r>
              <a:rPr spc="520" dirty="0"/>
              <a:t> </a:t>
            </a:r>
            <a:r>
              <a:rPr dirty="0"/>
              <a:t>proton.</a:t>
            </a:r>
            <a:r>
              <a:rPr spc="455" dirty="0"/>
              <a:t>  </a:t>
            </a:r>
            <a:r>
              <a:rPr spc="-25" dirty="0"/>
              <a:t>For </a:t>
            </a:r>
            <a:r>
              <a:rPr dirty="0"/>
              <a:t>each</a:t>
            </a:r>
            <a:r>
              <a:rPr spc="280" dirty="0"/>
              <a:t> </a:t>
            </a:r>
            <a:r>
              <a:rPr dirty="0"/>
              <a:t>one</a:t>
            </a:r>
            <a:r>
              <a:rPr spc="285" dirty="0"/>
              <a:t> </a:t>
            </a:r>
            <a:r>
              <a:rPr dirty="0"/>
              <a:t>choose</a:t>
            </a:r>
            <a:r>
              <a:rPr spc="290" dirty="0"/>
              <a:t> </a:t>
            </a:r>
            <a:r>
              <a:rPr dirty="0"/>
              <a:t>whether</a:t>
            </a:r>
            <a:r>
              <a:rPr spc="290" dirty="0"/>
              <a:t> </a:t>
            </a:r>
            <a:r>
              <a:rPr spc="105" dirty="0"/>
              <a:t>A)</a:t>
            </a:r>
            <a:r>
              <a:rPr spc="285" dirty="0"/>
              <a:t> </a:t>
            </a:r>
            <a:r>
              <a:rPr dirty="0"/>
              <a:t>the</a:t>
            </a:r>
            <a:r>
              <a:rPr spc="290" dirty="0"/>
              <a:t> </a:t>
            </a:r>
            <a:r>
              <a:rPr dirty="0"/>
              <a:t>electron</a:t>
            </a:r>
            <a:r>
              <a:rPr spc="285" dirty="0"/>
              <a:t> </a:t>
            </a:r>
            <a:r>
              <a:rPr dirty="0"/>
              <a:t>has</a:t>
            </a:r>
            <a:r>
              <a:rPr spc="290" dirty="0"/>
              <a:t> </a:t>
            </a:r>
            <a:r>
              <a:rPr spc="130" dirty="0"/>
              <a:t>a</a:t>
            </a:r>
            <a:r>
              <a:rPr spc="290" dirty="0"/>
              <a:t> </a:t>
            </a:r>
            <a:r>
              <a:rPr spc="50" dirty="0"/>
              <a:t>larger</a:t>
            </a:r>
            <a:r>
              <a:rPr spc="285" dirty="0"/>
              <a:t> </a:t>
            </a:r>
            <a:r>
              <a:rPr dirty="0"/>
              <a:t>de</a:t>
            </a:r>
            <a:r>
              <a:rPr spc="290" dirty="0"/>
              <a:t> </a:t>
            </a:r>
            <a:r>
              <a:rPr spc="-10" dirty="0"/>
              <a:t>Broglie </a:t>
            </a:r>
            <a:r>
              <a:rPr dirty="0"/>
              <a:t>wavelength,</a:t>
            </a:r>
            <a:r>
              <a:rPr spc="290" dirty="0"/>
              <a:t> </a:t>
            </a:r>
            <a:r>
              <a:rPr spc="130" dirty="0"/>
              <a:t>B)</a:t>
            </a:r>
            <a:r>
              <a:rPr spc="290" dirty="0"/>
              <a:t> </a:t>
            </a:r>
            <a:r>
              <a:rPr dirty="0"/>
              <a:t>the</a:t>
            </a:r>
            <a:r>
              <a:rPr spc="290" dirty="0"/>
              <a:t> </a:t>
            </a:r>
            <a:r>
              <a:rPr dirty="0"/>
              <a:t>proton</a:t>
            </a:r>
            <a:r>
              <a:rPr spc="290" dirty="0"/>
              <a:t> </a:t>
            </a:r>
            <a:r>
              <a:rPr dirty="0"/>
              <a:t>has</a:t>
            </a:r>
            <a:r>
              <a:rPr spc="280" dirty="0"/>
              <a:t> </a:t>
            </a:r>
            <a:r>
              <a:rPr spc="130" dirty="0"/>
              <a:t>a</a:t>
            </a:r>
            <a:r>
              <a:rPr spc="290" dirty="0"/>
              <a:t> </a:t>
            </a:r>
            <a:r>
              <a:rPr spc="50" dirty="0"/>
              <a:t>larger</a:t>
            </a:r>
            <a:r>
              <a:rPr spc="290" dirty="0"/>
              <a:t> </a:t>
            </a:r>
            <a:r>
              <a:rPr dirty="0"/>
              <a:t>de</a:t>
            </a:r>
            <a:r>
              <a:rPr spc="285" dirty="0"/>
              <a:t> </a:t>
            </a:r>
            <a:r>
              <a:rPr dirty="0"/>
              <a:t>Broglie</a:t>
            </a:r>
            <a:r>
              <a:rPr spc="285" dirty="0"/>
              <a:t> </a:t>
            </a:r>
            <a:r>
              <a:rPr dirty="0"/>
              <a:t>wavelength,</a:t>
            </a:r>
            <a:r>
              <a:rPr spc="300" dirty="0"/>
              <a:t> </a:t>
            </a:r>
            <a:r>
              <a:rPr spc="-25" dirty="0"/>
              <a:t>or</a:t>
            </a:r>
          </a:p>
        </p:txBody>
      </p:sp>
      <p:sp>
        <p:nvSpPr>
          <p:cNvPr id="5" name="object 5"/>
          <p:cNvSpPr txBox="1"/>
          <p:nvPr/>
        </p:nvSpPr>
        <p:spPr>
          <a:xfrm>
            <a:off x="718819" y="2143269"/>
            <a:ext cx="7404734" cy="1696085"/>
          </a:xfrm>
          <a:prstGeom prst="rect">
            <a:avLst/>
          </a:prstGeom>
        </p:spPr>
        <p:txBody>
          <a:bodyPr vert="horz" wrap="square" lIns="0" tIns="220345" rIns="0" bIns="0" rtlCol="0">
            <a:spAutoFit/>
          </a:bodyPr>
          <a:lstStyle/>
          <a:p>
            <a:pPr marL="428625" indent="-415925">
              <a:lnSpc>
                <a:spcPct val="100000"/>
              </a:lnSpc>
              <a:spcBef>
                <a:spcPts val="1735"/>
              </a:spcBef>
              <a:buAutoNum type="alphaUcParenR" startAt="3"/>
              <a:tabLst>
                <a:tab pos="428625" algn="l"/>
              </a:tabLst>
            </a:pPr>
            <a:r>
              <a:rPr sz="2450" dirty="0">
                <a:latin typeface="Garamond"/>
                <a:cs typeface="Garamond"/>
              </a:rPr>
              <a:t>the</a:t>
            </a:r>
            <a:r>
              <a:rPr sz="2450" spc="195" dirty="0">
                <a:latin typeface="Garamond"/>
                <a:cs typeface="Garamond"/>
              </a:rPr>
              <a:t> </a:t>
            </a:r>
            <a:r>
              <a:rPr sz="2450" dirty="0">
                <a:latin typeface="Garamond"/>
                <a:cs typeface="Garamond"/>
              </a:rPr>
              <a:t>two</a:t>
            </a:r>
            <a:r>
              <a:rPr sz="2450" spc="204" dirty="0">
                <a:latin typeface="Garamond"/>
                <a:cs typeface="Garamond"/>
              </a:rPr>
              <a:t> </a:t>
            </a:r>
            <a:r>
              <a:rPr sz="2450" dirty="0">
                <a:latin typeface="Garamond"/>
                <a:cs typeface="Garamond"/>
              </a:rPr>
              <a:t>have</a:t>
            </a:r>
            <a:r>
              <a:rPr sz="2450" spc="204" dirty="0">
                <a:latin typeface="Garamond"/>
                <a:cs typeface="Garamond"/>
              </a:rPr>
              <a:t> </a:t>
            </a:r>
            <a:r>
              <a:rPr sz="2450" dirty="0">
                <a:latin typeface="Garamond"/>
                <a:cs typeface="Garamond"/>
              </a:rPr>
              <a:t>equal</a:t>
            </a:r>
            <a:r>
              <a:rPr sz="2450" spc="210" dirty="0">
                <a:latin typeface="Garamond"/>
                <a:cs typeface="Garamond"/>
              </a:rPr>
              <a:t> </a:t>
            </a:r>
            <a:r>
              <a:rPr sz="2450" dirty="0">
                <a:latin typeface="Garamond"/>
                <a:cs typeface="Garamond"/>
              </a:rPr>
              <a:t>de</a:t>
            </a:r>
            <a:r>
              <a:rPr sz="2450" spc="204" dirty="0">
                <a:latin typeface="Garamond"/>
                <a:cs typeface="Garamond"/>
              </a:rPr>
              <a:t> </a:t>
            </a:r>
            <a:r>
              <a:rPr sz="2450" dirty="0">
                <a:latin typeface="Garamond"/>
                <a:cs typeface="Garamond"/>
              </a:rPr>
              <a:t>Broglie</a:t>
            </a:r>
            <a:r>
              <a:rPr sz="2450" spc="204" dirty="0">
                <a:latin typeface="Garamond"/>
                <a:cs typeface="Garamond"/>
              </a:rPr>
              <a:t> </a:t>
            </a:r>
            <a:r>
              <a:rPr sz="2450" spc="-10" dirty="0">
                <a:latin typeface="Garamond"/>
                <a:cs typeface="Garamond"/>
              </a:rPr>
              <a:t>wavelengths.</a:t>
            </a:r>
            <a:endParaRPr sz="2450">
              <a:latin typeface="Garamond"/>
              <a:cs typeface="Garamond"/>
            </a:endParaRPr>
          </a:p>
          <a:p>
            <a:pPr marL="383540" lvl="1" indent="-296545">
              <a:lnSpc>
                <a:spcPct val="100000"/>
              </a:lnSpc>
              <a:spcBef>
                <a:spcPts val="1645"/>
              </a:spcBef>
              <a:buAutoNum type="arabicPeriod"/>
              <a:tabLst>
                <a:tab pos="383540" algn="l"/>
              </a:tabLst>
            </a:pPr>
            <a:r>
              <a:rPr sz="2450" dirty="0">
                <a:latin typeface="Garamond"/>
                <a:cs typeface="Garamond"/>
              </a:rPr>
              <a:t>The</a:t>
            </a:r>
            <a:r>
              <a:rPr sz="2450" spc="185" dirty="0">
                <a:latin typeface="Garamond"/>
                <a:cs typeface="Garamond"/>
              </a:rPr>
              <a:t> </a:t>
            </a:r>
            <a:r>
              <a:rPr sz="2450" dirty="0">
                <a:latin typeface="Garamond"/>
                <a:cs typeface="Garamond"/>
              </a:rPr>
              <a:t>electron</a:t>
            </a:r>
            <a:r>
              <a:rPr sz="2450" spc="185" dirty="0">
                <a:latin typeface="Garamond"/>
                <a:cs typeface="Garamond"/>
              </a:rPr>
              <a:t> </a:t>
            </a:r>
            <a:r>
              <a:rPr sz="2450" spc="55" dirty="0">
                <a:latin typeface="Garamond"/>
                <a:cs typeface="Garamond"/>
              </a:rPr>
              <a:t>and</a:t>
            </a:r>
            <a:r>
              <a:rPr sz="2450" spc="185" dirty="0">
                <a:latin typeface="Garamond"/>
                <a:cs typeface="Garamond"/>
              </a:rPr>
              <a:t> </a:t>
            </a:r>
            <a:r>
              <a:rPr sz="2450" dirty="0">
                <a:latin typeface="Garamond"/>
                <a:cs typeface="Garamond"/>
              </a:rPr>
              <a:t>proton</a:t>
            </a:r>
            <a:r>
              <a:rPr sz="2450" spc="190" dirty="0">
                <a:latin typeface="Garamond"/>
                <a:cs typeface="Garamond"/>
              </a:rPr>
              <a:t> </a:t>
            </a:r>
            <a:r>
              <a:rPr sz="2450" spc="55" dirty="0">
                <a:latin typeface="Garamond"/>
                <a:cs typeface="Garamond"/>
              </a:rPr>
              <a:t>are</a:t>
            </a:r>
            <a:r>
              <a:rPr sz="2450" spc="185" dirty="0">
                <a:latin typeface="Garamond"/>
                <a:cs typeface="Garamond"/>
              </a:rPr>
              <a:t> </a:t>
            </a:r>
            <a:r>
              <a:rPr sz="2450" dirty="0">
                <a:latin typeface="Garamond"/>
                <a:cs typeface="Garamond"/>
              </a:rPr>
              <a:t>moving</a:t>
            </a:r>
            <a:r>
              <a:rPr sz="2450" spc="185" dirty="0">
                <a:latin typeface="Garamond"/>
                <a:cs typeface="Garamond"/>
              </a:rPr>
              <a:t> </a:t>
            </a:r>
            <a:r>
              <a:rPr sz="2450" spc="145" dirty="0">
                <a:latin typeface="Garamond"/>
                <a:cs typeface="Garamond"/>
              </a:rPr>
              <a:t>at</a:t>
            </a:r>
            <a:r>
              <a:rPr sz="2450" spc="185" dirty="0">
                <a:latin typeface="Garamond"/>
                <a:cs typeface="Garamond"/>
              </a:rPr>
              <a:t> </a:t>
            </a:r>
            <a:r>
              <a:rPr sz="2450" dirty="0">
                <a:latin typeface="Garamond"/>
                <a:cs typeface="Garamond"/>
              </a:rPr>
              <a:t>the</a:t>
            </a:r>
            <a:r>
              <a:rPr sz="2450" spc="185" dirty="0">
                <a:latin typeface="Garamond"/>
                <a:cs typeface="Garamond"/>
              </a:rPr>
              <a:t> </a:t>
            </a:r>
            <a:r>
              <a:rPr sz="2450" dirty="0">
                <a:latin typeface="Garamond"/>
                <a:cs typeface="Garamond"/>
              </a:rPr>
              <a:t>same</a:t>
            </a:r>
            <a:r>
              <a:rPr sz="2450" spc="185" dirty="0">
                <a:latin typeface="Garamond"/>
                <a:cs typeface="Garamond"/>
              </a:rPr>
              <a:t> </a:t>
            </a:r>
            <a:r>
              <a:rPr sz="2450" spc="-10" dirty="0">
                <a:latin typeface="Garamond"/>
                <a:cs typeface="Garamond"/>
              </a:rPr>
              <a:t>speed.</a:t>
            </a:r>
            <a:endParaRPr sz="2450">
              <a:latin typeface="Garamond"/>
              <a:cs typeface="Garamond"/>
            </a:endParaRPr>
          </a:p>
          <a:p>
            <a:pPr marL="383540" lvl="1" indent="-296545">
              <a:lnSpc>
                <a:spcPct val="100000"/>
              </a:lnSpc>
              <a:spcBef>
                <a:spcPts val="1045"/>
              </a:spcBef>
              <a:buAutoNum type="arabicPeriod"/>
              <a:tabLst>
                <a:tab pos="383540" algn="l"/>
              </a:tabLst>
            </a:pPr>
            <a:r>
              <a:rPr sz="2450" dirty="0">
                <a:latin typeface="Garamond"/>
                <a:cs typeface="Garamond"/>
              </a:rPr>
              <a:t>The</a:t>
            </a:r>
            <a:r>
              <a:rPr sz="2450" spc="200" dirty="0">
                <a:latin typeface="Garamond"/>
                <a:cs typeface="Garamond"/>
              </a:rPr>
              <a:t> </a:t>
            </a:r>
            <a:r>
              <a:rPr sz="2450" dirty="0">
                <a:latin typeface="Garamond"/>
                <a:cs typeface="Garamond"/>
              </a:rPr>
              <a:t>electron</a:t>
            </a:r>
            <a:r>
              <a:rPr sz="2450" spc="210" dirty="0">
                <a:latin typeface="Garamond"/>
                <a:cs typeface="Garamond"/>
              </a:rPr>
              <a:t> </a:t>
            </a:r>
            <a:r>
              <a:rPr sz="2450" spc="55" dirty="0">
                <a:latin typeface="Garamond"/>
                <a:cs typeface="Garamond"/>
              </a:rPr>
              <a:t>and</a:t>
            </a:r>
            <a:r>
              <a:rPr sz="2450" spc="204" dirty="0">
                <a:latin typeface="Garamond"/>
                <a:cs typeface="Garamond"/>
              </a:rPr>
              <a:t> </a:t>
            </a:r>
            <a:r>
              <a:rPr sz="2450" dirty="0">
                <a:latin typeface="Garamond"/>
                <a:cs typeface="Garamond"/>
              </a:rPr>
              <a:t>proton</a:t>
            </a:r>
            <a:r>
              <a:rPr sz="2450" spc="210" dirty="0">
                <a:latin typeface="Garamond"/>
                <a:cs typeface="Garamond"/>
              </a:rPr>
              <a:t> </a:t>
            </a:r>
            <a:r>
              <a:rPr sz="2450" dirty="0">
                <a:latin typeface="Garamond"/>
                <a:cs typeface="Garamond"/>
              </a:rPr>
              <a:t>have</a:t>
            </a:r>
            <a:r>
              <a:rPr sz="2450" spc="210" dirty="0">
                <a:latin typeface="Garamond"/>
                <a:cs typeface="Garamond"/>
              </a:rPr>
              <a:t> </a:t>
            </a:r>
            <a:r>
              <a:rPr sz="2450" dirty="0">
                <a:latin typeface="Garamond"/>
                <a:cs typeface="Garamond"/>
              </a:rPr>
              <a:t>the</a:t>
            </a:r>
            <a:r>
              <a:rPr sz="2450" spc="210" dirty="0">
                <a:latin typeface="Garamond"/>
                <a:cs typeface="Garamond"/>
              </a:rPr>
              <a:t> </a:t>
            </a:r>
            <a:r>
              <a:rPr sz="2450" dirty="0">
                <a:latin typeface="Garamond"/>
                <a:cs typeface="Garamond"/>
              </a:rPr>
              <a:t>same</a:t>
            </a:r>
            <a:r>
              <a:rPr sz="2450" spc="210" dirty="0">
                <a:latin typeface="Garamond"/>
                <a:cs typeface="Garamond"/>
              </a:rPr>
              <a:t> </a:t>
            </a:r>
            <a:r>
              <a:rPr sz="2450" spc="-10" dirty="0">
                <a:latin typeface="Garamond"/>
                <a:cs typeface="Garamond"/>
              </a:rPr>
              <a:t>momentum.</a:t>
            </a:r>
            <a:endParaRPr sz="2450">
              <a:latin typeface="Garamond"/>
              <a:cs typeface="Garamond"/>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6658609"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4.2.</a:t>
            </a:r>
            <a:r>
              <a:rPr sz="1200" spc="240" dirty="0">
                <a:latin typeface="Times New Roman"/>
                <a:cs typeface="Times New Roman"/>
              </a:rPr>
              <a:t>  </a:t>
            </a:r>
            <a:r>
              <a:rPr sz="1200" dirty="0">
                <a:latin typeface="Times New Roman"/>
                <a:cs typeface="Times New Roman"/>
              </a:rPr>
              <a:t>MATTER</a:t>
            </a:r>
            <a:r>
              <a:rPr sz="1200" spc="170" dirty="0">
                <a:latin typeface="Times New Roman"/>
                <a:cs typeface="Times New Roman"/>
              </a:rPr>
              <a:t> </a:t>
            </a:r>
            <a:r>
              <a:rPr sz="1200" spc="-10" dirty="0">
                <a:latin typeface="Times New Roman"/>
                <a:cs typeface="Times New Roman"/>
              </a:rPr>
              <a:t>WAVES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7540" cy="1162685"/>
          </a:xfrm>
          <a:prstGeom prst="rect">
            <a:avLst/>
          </a:prstGeom>
        </p:spPr>
        <p:txBody>
          <a:bodyPr vert="horz" wrap="square" lIns="0" tIns="9525" rIns="0" bIns="0" rtlCol="0">
            <a:spAutoFit/>
          </a:bodyPr>
          <a:lstStyle/>
          <a:p>
            <a:pPr marL="12700" marR="5080" algn="just">
              <a:lnSpc>
                <a:spcPct val="101699"/>
              </a:lnSpc>
              <a:spcBef>
                <a:spcPts val="75"/>
              </a:spcBef>
            </a:pPr>
            <a:r>
              <a:rPr dirty="0"/>
              <a:t>Each</a:t>
            </a:r>
            <a:r>
              <a:rPr spc="520" dirty="0"/>
              <a:t> </a:t>
            </a:r>
            <a:r>
              <a:rPr dirty="0"/>
              <a:t>case</a:t>
            </a:r>
            <a:r>
              <a:rPr spc="520" dirty="0"/>
              <a:t> </a:t>
            </a:r>
            <a:r>
              <a:rPr dirty="0"/>
              <a:t>below</a:t>
            </a:r>
            <a:r>
              <a:rPr spc="520" dirty="0"/>
              <a:t> </a:t>
            </a:r>
            <a:r>
              <a:rPr dirty="0"/>
              <a:t>describes</a:t>
            </a:r>
            <a:r>
              <a:rPr spc="515" dirty="0"/>
              <a:t> </a:t>
            </a:r>
            <a:r>
              <a:rPr spc="130" dirty="0"/>
              <a:t>a</a:t>
            </a:r>
            <a:r>
              <a:rPr spc="515" dirty="0"/>
              <a:t> </a:t>
            </a:r>
            <a:r>
              <a:rPr dirty="0"/>
              <a:t>moving</a:t>
            </a:r>
            <a:r>
              <a:rPr spc="515" dirty="0"/>
              <a:t> </a:t>
            </a:r>
            <a:r>
              <a:rPr dirty="0"/>
              <a:t>electron</a:t>
            </a:r>
            <a:r>
              <a:rPr spc="520" dirty="0"/>
              <a:t> </a:t>
            </a:r>
            <a:r>
              <a:rPr spc="55" dirty="0"/>
              <a:t>and</a:t>
            </a:r>
            <a:r>
              <a:rPr spc="520" dirty="0"/>
              <a:t> </a:t>
            </a:r>
            <a:r>
              <a:rPr dirty="0"/>
              <a:t>proton.</a:t>
            </a:r>
            <a:r>
              <a:rPr spc="455" dirty="0"/>
              <a:t>  </a:t>
            </a:r>
            <a:r>
              <a:rPr spc="-25" dirty="0"/>
              <a:t>For </a:t>
            </a:r>
            <a:r>
              <a:rPr dirty="0"/>
              <a:t>each</a:t>
            </a:r>
            <a:r>
              <a:rPr spc="280" dirty="0"/>
              <a:t> </a:t>
            </a:r>
            <a:r>
              <a:rPr dirty="0"/>
              <a:t>one</a:t>
            </a:r>
            <a:r>
              <a:rPr spc="285" dirty="0"/>
              <a:t> </a:t>
            </a:r>
            <a:r>
              <a:rPr dirty="0"/>
              <a:t>choose</a:t>
            </a:r>
            <a:r>
              <a:rPr spc="290" dirty="0"/>
              <a:t> </a:t>
            </a:r>
            <a:r>
              <a:rPr dirty="0"/>
              <a:t>whether</a:t>
            </a:r>
            <a:r>
              <a:rPr spc="290" dirty="0"/>
              <a:t> </a:t>
            </a:r>
            <a:r>
              <a:rPr spc="105" dirty="0"/>
              <a:t>A)</a:t>
            </a:r>
            <a:r>
              <a:rPr spc="285" dirty="0"/>
              <a:t> </a:t>
            </a:r>
            <a:r>
              <a:rPr dirty="0"/>
              <a:t>the</a:t>
            </a:r>
            <a:r>
              <a:rPr spc="290" dirty="0"/>
              <a:t> </a:t>
            </a:r>
            <a:r>
              <a:rPr dirty="0"/>
              <a:t>electron</a:t>
            </a:r>
            <a:r>
              <a:rPr spc="285" dirty="0"/>
              <a:t> </a:t>
            </a:r>
            <a:r>
              <a:rPr dirty="0"/>
              <a:t>has</a:t>
            </a:r>
            <a:r>
              <a:rPr spc="290" dirty="0"/>
              <a:t> </a:t>
            </a:r>
            <a:r>
              <a:rPr spc="130" dirty="0"/>
              <a:t>a</a:t>
            </a:r>
            <a:r>
              <a:rPr spc="290" dirty="0"/>
              <a:t> </a:t>
            </a:r>
            <a:r>
              <a:rPr spc="50" dirty="0"/>
              <a:t>larger</a:t>
            </a:r>
            <a:r>
              <a:rPr spc="285" dirty="0"/>
              <a:t> </a:t>
            </a:r>
            <a:r>
              <a:rPr dirty="0"/>
              <a:t>de</a:t>
            </a:r>
            <a:r>
              <a:rPr spc="290" dirty="0"/>
              <a:t> </a:t>
            </a:r>
            <a:r>
              <a:rPr spc="-10" dirty="0"/>
              <a:t>Broglie </a:t>
            </a:r>
            <a:r>
              <a:rPr dirty="0"/>
              <a:t>wavelength,</a:t>
            </a:r>
            <a:r>
              <a:rPr spc="290" dirty="0"/>
              <a:t> </a:t>
            </a:r>
            <a:r>
              <a:rPr spc="130" dirty="0"/>
              <a:t>B)</a:t>
            </a:r>
            <a:r>
              <a:rPr spc="290" dirty="0"/>
              <a:t> </a:t>
            </a:r>
            <a:r>
              <a:rPr dirty="0"/>
              <a:t>the</a:t>
            </a:r>
            <a:r>
              <a:rPr spc="290" dirty="0"/>
              <a:t> </a:t>
            </a:r>
            <a:r>
              <a:rPr dirty="0"/>
              <a:t>proton</a:t>
            </a:r>
            <a:r>
              <a:rPr spc="290" dirty="0"/>
              <a:t> </a:t>
            </a:r>
            <a:r>
              <a:rPr dirty="0"/>
              <a:t>has</a:t>
            </a:r>
            <a:r>
              <a:rPr spc="280" dirty="0"/>
              <a:t> </a:t>
            </a:r>
            <a:r>
              <a:rPr spc="130" dirty="0"/>
              <a:t>a</a:t>
            </a:r>
            <a:r>
              <a:rPr spc="290" dirty="0"/>
              <a:t> </a:t>
            </a:r>
            <a:r>
              <a:rPr spc="50" dirty="0"/>
              <a:t>larger</a:t>
            </a:r>
            <a:r>
              <a:rPr spc="290" dirty="0"/>
              <a:t> </a:t>
            </a:r>
            <a:r>
              <a:rPr dirty="0"/>
              <a:t>de</a:t>
            </a:r>
            <a:r>
              <a:rPr spc="285" dirty="0"/>
              <a:t> </a:t>
            </a:r>
            <a:r>
              <a:rPr dirty="0"/>
              <a:t>Broglie</a:t>
            </a:r>
            <a:r>
              <a:rPr spc="285" dirty="0"/>
              <a:t> </a:t>
            </a:r>
            <a:r>
              <a:rPr dirty="0"/>
              <a:t>wavelength,</a:t>
            </a:r>
            <a:r>
              <a:rPr spc="300" dirty="0"/>
              <a:t> </a:t>
            </a:r>
            <a:r>
              <a:rPr spc="-25" dirty="0"/>
              <a:t>or</a:t>
            </a:r>
          </a:p>
        </p:txBody>
      </p:sp>
      <p:sp>
        <p:nvSpPr>
          <p:cNvPr id="5" name="object 5"/>
          <p:cNvSpPr txBox="1"/>
          <p:nvPr/>
        </p:nvSpPr>
        <p:spPr>
          <a:xfrm>
            <a:off x="718819" y="2143269"/>
            <a:ext cx="7404734" cy="2898140"/>
          </a:xfrm>
          <a:prstGeom prst="rect">
            <a:avLst/>
          </a:prstGeom>
        </p:spPr>
        <p:txBody>
          <a:bodyPr vert="horz" wrap="square" lIns="0" tIns="220345" rIns="0" bIns="0" rtlCol="0">
            <a:spAutoFit/>
          </a:bodyPr>
          <a:lstStyle/>
          <a:p>
            <a:pPr marL="428625" indent="-415925">
              <a:lnSpc>
                <a:spcPct val="100000"/>
              </a:lnSpc>
              <a:spcBef>
                <a:spcPts val="1735"/>
              </a:spcBef>
              <a:buAutoNum type="alphaUcParenR" startAt="3"/>
              <a:tabLst>
                <a:tab pos="428625" algn="l"/>
              </a:tabLst>
            </a:pPr>
            <a:r>
              <a:rPr sz="2450" dirty="0">
                <a:latin typeface="Garamond"/>
                <a:cs typeface="Garamond"/>
              </a:rPr>
              <a:t>the</a:t>
            </a:r>
            <a:r>
              <a:rPr sz="2450" spc="195" dirty="0">
                <a:latin typeface="Garamond"/>
                <a:cs typeface="Garamond"/>
              </a:rPr>
              <a:t> </a:t>
            </a:r>
            <a:r>
              <a:rPr sz="2450" dirty="0">
                <a:latin typeface="Garamond"/>
                <a:cs typeface="Garamond"/>
              </a:rPr>
              <a:t>two</a:t>
            </a:r>
            <a:r>
              <a:rPr sz="2450" spc="204" dirty="0">
                <a:latin typeface="Garamond"/>
                <a:cs typeface="Garamond"/>
              </a:rPr>
              <a:t> </a:t>
            </a:r>
            <a:r>
              <a:rPr sz="2450" dirty="0">
                <a:latin typeface="Garamond"/>
                <a:cs typeface="Garamond"/>
              </a:rPr>
              <a:t>have</a:t>
            </a:r>
            <a:r>
              <a:rPr sz="2450" spc="204" dirty="0">
                <a:latin typeface="Garamond"/>
                <a:cs typeface="Garamond"/>
              </a:rPr>
              <a:t> </a:t>
            </a:r>
            <a:r>
              <a:rPr sz="2450" dirty="0">
                <a:latin typeface="Garamond"/>
                <a:cs typeface="Garamond"/>
              </a:rPr>
              <a:t>equal</a:t>
            </a:r>
            <a:r>
              <a:rPr sz="2450" spc="210" dirty="0">
                <a:latin typeface="Garamond"/>
                <a:cs typeface="Garamond"/>
              </a:rPr>
              <a:t> </a:t>
            </a:r>
            <a:r>
              <a:rPr sz="2450" dirty="0">
                <a:latin typeface="Garamond"/>
                <a:cs typeface="Garamond"/>
              </a:rPr>
              <a:t>de</a:t>
            </a:r>
            <a:r>
              <a:rPr sz="2450" spc="204" dirty="0">
                <a:latin typeface="Garamond"/>
                <a:cs typeface="Garamond"/>
              </a:rPr>
              <a:t> </a:t>
            </a:r>
            <a:r>
              <a:rPr sz="2450" dirty="0">
                <a:latin typeface="Garamond"/>
                <a:cs typeface="Garamond"/>
              </a:rPr>
              <a:t>Broglie</a:t>
            </a:r>
            <a:r>
              <a:rPr sz="2450" spc="204" dirty="0">
                <a:latin typeface="Garamond"/>
                <a:cs typeface="Garamond"/>
              </a:rPr>
              <a:t> </a:t>
            </a:r>
            <a:r>
              <a:rPr sz="2450" spc="-10" dirty="0">
                <a:latin typeface="Garamond"/>
                <a:cs typeface="Garamond"/>
              </a:rPr>
              <a:t>wavelengths.</a:t>
            </a:r>
            <a:endParaRPr sz="2450">
              <a:latin typeface="Garamond"/>
              <a:cs typeface="Garamond"/>
            </a:endParaRPr>
          </a:p>
          <a:p>
            <a:pPr marL="383540" lvl="1" indent="-296545">
              <a:lnSpc>
                <a:spcPct val="100000"/>
              </a:lnSpc>
              <a:spcBef>
                <a:spcPts val="1645"/>
              </a:spcBef>
              <a:buAutoNum type="arabicPeriod"/>
              <a:tabLst>
                <a:tab pos="383540" algn="l"/>
              </a:tabLst>
            </a:pPr>
            <a:r>
              <a:rPr sz="2450" dirty="0">
                <a:latin typeface="Garamond"/>
                <a:cs typeface="Garamond"/>
              </a:rPr>
              <a:t>The</a:t>
            </a:r>
            <a:r>
              <a:rPr sz="2450" spc="185" dirty="0">
                <a:latin typeface="Garamond"/>
                <a:cs typeface="Garamond"/>
              </a:rPr>
              <a:t> </a:t>
            </a:r>
            <a:r>
              <a:rPr sz="2450" dirty="0">
                <a:latin typeface="Garamond"/>
                <a:cs typeface="Garamond"/>
              </a:rPr>
              <a:t>electron</a:t>
            </a:r>
            <a:r>
              <a:rPr sz="2450" spc="185" dirty="0">
                <a:latin typeface="Garamond"/>
                <a:cs typeface="Garamond"/>
              </a:rPr>
              <a:t> </a:t>
            </a:r>
            <a:r>
              <a:rPr sz="2450" spc="55" dirty="0">
                <a:latin typeface="Garamond"/>
                <a:cs typeface="Garamond"/>
              </a:rPr>
              <a:t>and</a:t>
            </a:r>
            <a:r>
              <a:rPr sz="2450" spc="185" dirty="0">
                <a:latin typeface="Garamond"/>
                <a:cs typeface="Garamond"/>
              </a:rPr>
              <a:t> </a:t>
            </a:r>
            <a:r>
              <a:rPr sz="2450" dirty="0">
                <a:latin typeface="Garamond"/>
                <a:cs typeface="Garamond"/>
              </a:rPr>
              <a:t>proton</a:t>
            </a:r>
            <a:r>
              <a:rPr sz="2450" spc="190" dirty="0">
                <a:latin typeface="Garamond"/>
                <a:cs typeface="Garamond"/>
              </a:rPr>
              <a:t> </a:t>
            </a:r>
            <a:r>
              <a:rPr sz="2450" spc="55" dirty="0">
                <a:latin typeface="Garamond"/>
                <a:cs typeface="Garamond"/>
              </a:rPr>
              <a:t>are</a:t>
            </a:r>
            <a:r>
              <a:rPr sz="2450" spc="185" dirty="0">
                <a:latin typeface="Garamond"/>
                <a:cs typeface="Garamond"/>
              </a:rPr>
              <a:t> </a:t>
            </a:r>
            <a:r>
              <a:rPr sz="2450" dirty="0">
                <a:latin typeface="Garamond"/>
                <a:cs typeface="Garamond"/>
              </a:rPr>
              <a:t>moving</a:t>
            </a:r>
            <a:r>
              <a:rPr sz="2450" spc="185" dirty="0">
                <a:latin typeface="Garamond"/>
                <a:cs typeface="Garamond"/>
              </a:rPr>
              <a:t> </a:t>
            </a:r>
            <a:r>
              <a:rPr sz="2450" spc="145" dirty="0">
                <a:latin typeface="Garamond"/>
                <a:cs typeface="Garamond"/>
              </a:rPr>
              <a:t>at</a:t>
            </a:r>
            <a:r>
              <a:rPr sz="2450" spc="185" dirty="0">
                <a:latin typeface="Garamond"/>
                <a:cs typeface="Garamond"/>
              </a:rPr>
              <a:t> </a:t>
            </a:r>
            <a:r>
              <a:rPr sz="2450" dirty="0">
                <a:latin typeface="Garamond"/>
                <a:cs typeface="Garamond"/>
              </a:rPr>
              <a:t>the</a:t>
            </a:r>
            <a:r>
              <a:rPr sz="2450" spc="185" dirty="0">
                <a:latin typeface="Garamond"/>
                <a:cs typeface="Garamond"/>
              </a:rPr>
              <a:t> </a:t>
            </a:r>
            <a:r>
              <a:rPr sz="2450" dirty="0">
                <a:latin typeface="Garamond"/>
                <a:cs typeface="Garamond"/>
              </a:rPr>
              <a:t>same</a:t>
            </a:r>
            <a:r>
              <a:rPr sz="2450" spc="185" dirty="0">
                <a:latin typeface="Garamond"/>
                <a:cs typeface="Garamond"/>
              </a:rPr>
              <a:t> </a:t>
            </a:r>
            <a:r>
              <a:rPr sz="2450" spc="-10" dirty="0">
                <a:latin typeface="Garamond"/>
                <a:cs typeface="Garamond"/>
              </a:rPr>
              <a:t>speed.</a:t>
            </a:r>
            <a:endParaRPr sz="2450">
              <a:latin typeface="Garamond"/>
              <a:cs typeface="Garamond"/>
            </a:endParaRPr>
          </a:p>
          <a:p>
            <a:pPr marL="372745">
              <a:lnSpc>
                <a:spcPct val="100000"/>
              </a:lnSpc>
              <a:spcBef>
                <a:spcPts val="1540"/>
              </a:spcBef>
              <a:tabLst>
                <a:tab pos="1981835" algn="l"/>
              </a:tabLst>
            </a:pPr>
            <a:r>
              <a:rPr sz="2450" b="1" spc="45" dirty="0">
                <a:latin typeface="Book Antiqua"/>
                <a:cs typeface="Book Antiqua"/>
              </a:rPr>
              <a:t>Solution:</a:t>
            </a:r>
            <a:r>
              <a:rPr sz="2450" b="1" dirty="0">
                <a:latin typeface="Book Antiqua"/>
                <a:cs typeface="Book Antiqua"/>
              </a:rPr>
              <a:t>	</a:t>
            </a:r>
            <a:r>
              <a:rPr sz="2450" spc="-50" dirty="0">
                <a:latin typeface="Garamond"/>
                <a:cs typeface="Garamond"/>
              </a:rPr>
              <a:t>A</a:t>
            </a:r>
            <a:endParaRPr sz="2450">
              <a:latin typeface="Garamond"/>
              <a:cs typeface="Garamond"/>
            </a:endParaRPr>
          </a:p>
          <a:p>
            <a:pPr marL="383540" lvl="1" indent="-296545">
              <a:lnSpc>
                <a:spcPct val="100000"/>
              </a:lnSpc>
              <a:spcBef>
                <a:spcPts val="1545"/>
              </a:spcBef>
              <a:buAutoNum type="arabicPeriod" startAt="2"/>
              <a:tabLst>
                <a:tab pos="383540" algn="l"/>
              </a:tabLst>
            </a:pPr>
            <a:r>
              <a:rPr sz="2450" dirty="0">
                <a:latin typeface="Garamond"/>
                <a:cs typeface="Garamond"/>
              </a:rPr>
              <a:t>The</a:t>
            </a:r>
            <a:r>
              <a:rPr sz="2450" spc="200" dirty="0">
                <a:latin typeface="Garamond"/>
                <a:cs typeface="Garamond"/>
              </a:rPr>
              <a:t> </a:t>
            </a:r>
            <a:r>
              <a:rPr sz="2450" dirty="0">
                <a:latin typeface="Garamond"/>
                <a:cs typeface="Garamond"/>
              </a:rPr>
              <a:t>electron</a:t>
            </a:r>
            <a:r>
              <a:rPr sz="2450" spc="210" dirty="0">
                <a:latin typeface="Garamond"/>
                <a:cs typeface="Garamond"/>
              </a:rPr>
              <a:t> </a:t>
            </a:r>
            <a:r>
              <a:rPr sz="2450" spc="55" dirty="0">
                <a:latin typeface="Garamond"/>
                <a:cs typeface="Garamond"/>
              </a:rPr>
              <a:t>and</a:t>
            </a:r>
            <a:r>
              <a:rPr sz="2450" spc="204" dirty="0">
                <a:latin typeface="Garamond"/>
                <a:cs typeface="Garamond"/>
              </a:rPr>
              <a:t> </a:t>
            </a:r>
            <a:r>
              <a:rPr sz="2450" dirty="0">
                <a:latin typeface="Garamond"/>
                <a:cs typeface="Garamond"/>
              </a:rPr>
              <a:t>proton</a:t>
            </a:r>
            <a:r>
              <a:rPr sz="2450" spc="210" dirty="0">
                <a:latin typeface="Garamond"/>
                <a:cs typeface="Garamond"/>
              </a:rPr>
              <a:t> </a:t>
            </a:r>
            <a:r>
              <a:rPr sz="2450" dirty="0">
                <a:latin typeface="Garamond"/>
                <a:cs typeface="Garamond"/>
              </a:rPr>
              <a:t>have</a:t>
            </a:r>
            <a:r>
              <a:rPr sz="2450" spc="210" dirty="0">
                <a:latin typeface="Garamond"/>
                <a:cs typeface="Garamond"/>
              </a:rPr>
              <a:t> </a:t>
            </a:r>
            <a:r>
              <a:rPr sz="2450" dirty="0">
                <a:latin typeface="Garamond"/>
                <a:cs typeface="Garamond"/>
              </a:rPr>
              <a:t>the</a:t>
            </a:r>
            <a:r>
              <a:rPr sz="2450" spc="210" dirty="0">
                <a:latin typeface="Garamond"/>
                <a:cs typeface="Garamond"/>
              </a:rPr>
              <a:t> </a:t>
            </a:r>
            <a:r>
              <a:rPr sz="2450" dirty="0">
                <a:latin typeface="Garamond"/>
                <a:cs typeface="Garamond"/>
              </a:rPr>
              <a:t>same</a:t>
            </a:r>
            <a:r>
              <a:rPr sz="2450" spc="210" dirty="0">
                <a:latin typeface="Garamond"/>
                <a:cs typeface="Garamond"/>
              </a:rPr>
              <a:t> </a:t>
            </a:r>
            <a:r>
              <a:rPr sz="2450" spc="-10" dirty="0">
                <a:latin typeface="Garamond"/>
                <a:cs typeface="Garamond"/>
              </a:rPr>
              <a:t>momentum.</a:t>
            </a:r>
            <a:endParaRPr sz="2450">
              <a:latin typeface="Garamond"/>
              <a:cs typeface="Garamond"/>
            </a:endParaRPr>
          </a:p>
          <a:p>
            <a:pPr marL="372745">
              <a:lnSpc>
                <a:spcPct val="100000"/>
              </a:lnSpc>
              <a:spcBef>
                <a:spcPts val="1545"/>
              </a:spcBef>
              <a:tabLst>
                <a:tab pos="1981835" algn="l"/>
              </a:tabLst>
            </a:pPr>
            <a:r>
              <a:rPr sz="2450" b="1" spc="45" dirty="0">
                <a:latin typeface="Book Antiqua"/>
                <a:cs typeface="Book Antiqua"/>
              </a:rPr>
              <a:t>Solution:</a:t>
            </a:r>
            <a:r>
              <a:rPr sz="2450" b="1" dirty="0">
                <a:latin typeface="Book Antiqua"/>
                <a:cs typeface="Book Antiqua"/>
              </a:rPr>
              <a:t>	</a:t>
            </a:r>
            <a:r>
              <a:rPr sz="2450" spc="25" dirty="0">
                <a:latin typeface="Garamond"/>
                <a:cs typeface="Garamond"/>
              </a:rPr>
              <a:t>C</a:t>
            </a:r>
            <a:endParaRPr sz="2450">
              <a:latin typeface="Garamond"/>
              <a:cs typeface="Garamond"/>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6658609"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4.2.</a:t>
            </a:r>
            <a:r>
              <a:rPr sz="1200" spc="240" dirty="0">
                <a:latin typeface="Times New Roman"/>
                <a:cs typeface="Times New Roman"/>
              </a:rPr>
              <a:t>  </a:t>
            </a:r>
            <a:r>
              <a:rPr sz="1200" dirty="0">
                <a:latin typeface="Times New Roman"/>
                <a:cs typeface="Times New Roman"/>
              </a:rPr>
              <a:t>MATTER</a:t>
            </a:r>
            <a:r>
              <a:rPr sz="1200" spc="170" dirty="0">
                <a:latin typeface="Times New Roman"/>
                <a:cs typeface="Times New Roman"/>
              </a:rPr>
              <a:t> </a:t>
            </a:r>
            <a:r>
              <a:rPr sz="1200" spc="-10" dirty="0">
                <a:latin typeface="Times New Roman"/>
                <a:cs typeface="Times New Roman"/>
              </a:rPr>
              <a:t>WAVES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1944370" algn="l"/>
              </a:tabLst>
            </a:pPr>
            <a:r>
              <a:rPr dirty="0"/>
              <a:t>Which</a:t>
            </a:r>
            <a:r>
              <a:rPr spc="200" dirty="0"/>
              <a:t> </a:t>
            </a:r>
            <a:r>
              <a:rPr dirty="0"/>
              <a:t>of</a:t>
            </a:r>
            <a:r>
              <a:rPr spc="210" dirty="0"/>
              <a:t> </a:t>
            </a:r>
            <a:r>
              <a:rPr dirty="0"/>
              <a:t>the</a:t>
            </a:r>
            <a:r>
              <a:rPr spc="204" dirty="0"/>
              <a:t> </a:t>
            </a:r>
            <a:r>
              <a:rPr dirty="0"/>
              <a:t>following</a:t>
            </a:r>
            <a:r>
              <a:rPr spc="210" dirty="0"/>
              <a:t> </a:t>
            </a:r>
            <a:r>
              <a:rPr dirty="0"/>
              <a:t>is</a:t>
            </a:r>
            <a:r>
              <a:rPr spc="210" dirty="0"/>
              <a:t> </a:t>
            </a:r>
            <a:r>
              <a:rPr dirty="0"/>
              <a:t>evidence</a:t>
            </a:r>
            <a:r>
              <a:rPr spc="210" dirty="0"/>
              <a:t> </a:t>
            </a:r>
            <a:r>
              <a:rPr spc="114" dirty="0"/>
              <a:t>that</a:t>
            </a:r>
            <a:r>
              <a:rPr spc="204" dirty="0"/>
              <a:t> </a:t>
            </a:r>
            <a:r>
              <a:rPr dirty="0"/>
              <a:t>electrons</a:t>
            </a:r>
            <a:r>
              <a:rPr spc="204" dirty="0"/>
              <a:t> </a:t>
            </a:r>
            <a:r>
              <a:rPr dirty="0"/>
              <a:t>have</a:t>
            </a:r>
            <a:r>
              <a:rPr spc="210" dirty="0"/>
              <a:t> </a:t>
            </a:r>
            <a:r>
              <a:rPr spc="-10" dirty="0"/>
              <a:t>associated </a:t>
            </a:r>
            <a:r>
              <a:rPr spc="80" dirty="0"/>
              <a:t>matter</a:t>
            </a:r>
            <a:r>
              <a:rPr spc="145" dirty="0"/>
              <a:t> </a:t>
            </a:r>
            <a:r>
              <a:rPr spc="-10" dirty="0"/>
              <a:t>waves?</a:t>
            </a:r>
            <a:r>
              <a:rPr dirty="0"/>
              <a:t>	(Choose</a:t>
            </a:r>
            <a:r>
              <a:rPr spc="160" dirty="0"/>
              <a:t> </a:t>
            </a:r>
            <a:r>
              <a:rPr spc="75" dirty="0"/>
              <a:t>all</a:t>
            </a:r>
            <a:r>
              <a:rPr spc="160" dirty="0"/>
              <a:t> </a:t>
            </a:r>
            <a:r>
              <a:rPr spc="114" dirty="0"/>
              <a:t>that</a:t>
            </a:r>
            <a:r>
              <a:rPr spc="160" dirty="0"/>
              <a:t> </a:t>
            </a:r>
            <a:r>
              <a:rPr spc="50" dirty="0"/>
              <a:t>apply.)</a:t>
            </a:r>
          </a:p>
        </p:txBody>
      </p:sp>
      <p:sp>
        <p:nvSpPr>
          <p:cNvPr id="5" name="object 5"/>
          <p:cNvSpPr txBox="1">
            <a:spLocks noGrp="1"/>
          </p:cNvSpPr>
          <p:nvPr>
            <p:ph type="body" idx="1"/>
          </p:nvPr>
        </p:nvSpPr>
        <p:spPr>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dirty="0"/>
              <a:t>Electrons</a:t>
            </a:r>
            <a:r>
              <a:rPr spc="-10" dirty="0"/>
              <a:t> </a:t>
            </a:r>
            <a:r>
              <a:rPr spc="60" dirty="0"/>
              <a:t>always</a:t>
            </a:r>
            <a:r>
              <a:rPr dirty="0"/>
              <a:t> </a:t>
            </a:r>
            <a:r>
              <a:rPr spc="-20" dirty="0"/>
              <a:t>show</a:t>
            </a:r>
            <a:r>
              <a:rPr spc="5" dirty="0"/>
              <a:t> </a:t>
            </a:r>
            <a:r>
              <a:rPr dirty="0"/>
              <a:t>up </a:t>
            </a:r>
            <a:r>
              <a:rPr spc="145" dirty="0"/>
              <a:t>at</a:t>
            </a:r>
            <a:r>
              <a:rPr dirty="0"/>
              <a:t> </a:t>
            </a:r>
            <a:r>
              <a:rPr spc="-20" dirty="0"/>
              <a:t>one</a:t>
            </a:r>
            <a:r>
              <a:rPr spc="5" dirty="0"/>
              <a:t> </a:t>
            </a:r>
            <a:r>
              <a:rPr dirty="0"/>
              <a:t>place</a:t>
            </a:r>
            <a:r>
              <a:rPr spc="5" dirty="0"/>
              <a:t> </a:t>
            </a:r>
            <a:r>
              <a:rPr dirty="0"/>
              <a:t>when you measure</a:t>
            </a:r>
            <a:r>
              <a:rPr spc="5" dirty="0"/>
              <a:t> </a:t>
            </a:r>
            <a:r>
              <a:rPr spc="-10" dirty="0"/>
              <a:t>them.</a:t>
            </a:r>
          </a:p>
          <a:p>
            <a:pPr marL="393700" marR="5080" indent="-358140">
              <a:lnSpc>
                <a:spcPct val="101699"/>
              </a:lnSpc>
              <a:spcBef>
                <a:spcPts val="995"/>
              </a:spcBef>
              <a:buAutoNum type="alphaUcPeriod"/>
              <a:tabLst>
                <a:tab pos="394970" algn="l"/>
                <a:tab pos="1706880" algn="l"/>
                <a:tab pos="2465705" algn="l"/>
                <a:tab pos="4057015" algn="l"/>
                <a:tab pos="5236845" algn="l"/>
                <a:tab pos="5615305" algn="l"/>
                <a:tab pos="5898515" algn="l"/>
                <a:tab pos="6870065" algn="l"/>
                <a:tab pos="7389495" algn="l"/>
              </a:tabLst>
            </a:pPr>
            <a:r>
              <a:rPr spc="-10" dirty="0"/>
              <a:t>Electrons</a:t>
            </a:r>
            <a:r>
              <a:rPr dirty="0"/>
              <a:t>	</a:t>
            </a:r>
            <a:r>
              <a:rPr spc="-20" dirty="0"/>
              <a:t>show</a:t>
            </a:r>
            <a:r>
              <a:rPr dirty="0"/>
              <a:t>	</a:t>
            </a:r>
            <a:r>
              <a:rPr spc="-10" dirty="0"/>
              <a:t>interference</a:t>
            </a:r>
            <a:r>
              <a:rPr dirty="0"/>
              <a:t>	</a:t>
            </a:r>
            <a:r>
              <a:rPr spc="55" dirty="0"/>
              <a:t>patterns</a:t>
            </a:r>
            <a:r>
              <a:rPr dirty="0"/>
              <a:t>	</a:t>
            </a:r>
            <a:r>
              <a:rPr spc="-25" dirty="0"/>
              <a:t>in</a:t>
            </a:r>
            <a:r>
              <a:rPr dirty="0"/>
              <a:t>	</a:t>
            </a:r>
            <a:r>
              <a:rPr spc="80" dirty="0"/>
              <a:t>a</a:t>
            </a:r>
            <a:r>
              <a:rPr dirty="0"/>
              <a:t>	</a:t>
            </a:r>
            <a:r>
              <a:rPr spc="-10" dirty="0"/>
              <a:t>double</a:t>
            </a:r>
            <a:r>
              <a:rPr dirty="0"/>
              <a:t>	</a:t>
            </a:r>
            <a:r>
              <a:rPr spc="45" dirty="0"/>
              <a:t>slit</a:t>
            </a:r>
            <a:r>
              <a:rPr dirty="0"/>
              <a:t>	</a:t>
            </a:r>
            <a:r>
              <a:rPr spc="-10" dirty="0"/>
              <a:t>experi- 	ment.</a:t>
            </a:r>
          </a:p>
          <a:p>
            <a:pPr marL="393700" indent="-361950">
              <a:lnSpc>
                <a:spcPct val="100000"/>
              </a:lnSpc>
              <a:spcBef>
                <a:spcPts val="1045"/>
              </a:spcBef>
              <a:buAutoNum type="alphaUcPeriod"/>
              <a:tabLst>
                <a:tab pos="393700" algn="l"/>
              </a:tabLst>
            </a:pPr>
            <a:r>
              <a:rPr dirty="0"/>
              <a:t>When</a:t>
            </a:r>
            <a:r>
              <a:rPr spc="160" dirty="0"/>
              <a:t> </a:t>
            </a:r>
            <a:r>
              <a:rPr spc="65" dirty="0"/>
              <a:t>an</a:t>
            </a:r>
            <a:r>
              <a:rPr spc="170" dirty="0"/>
              <a:t> </a:t>
            </a:r>
            <a:r>
              <a:rPr dirty="0"/>
              <a:t>electron</a:t>
            </a:r>
            <a:r>
              <a:rPr spc="170" dirty="0"/>
              <a:t> </a:t>
            </a:r>
            <a:r>
              <a:rPr spc="60" dirty="0"/>
              <a:t>scatters</a:t>
            </a:r>
            <a:r>
              <a:rPr spc="170" dirty="0"/>
              <a:t> </a:t>
            </a:r>
            <a:r>
              <a:rPr spc="-65" dirty="0"/>
              <a:t>off</a:t>
            </a:r>
            <a:r>
              <a:rPr spc="165" dirty="0"/>
              <a:t> </a:t>
            </a:r>
            <a:r>
              <a:rPr spc="65" dirty="0"/>
              <a:t>an</a:t>
            </a:r>
            <a:r>
              <a:rPr spc="165" dirty="0"/>
              <a:t> </a:t>
            </a:r>
            <a:r>
              <a:rPr dirty="0"/>
              <a:t>atom</a:t>
            </a:r>
            <a:r>
              <a:rPr spc="170" dirty="0"/>
              <a:t> </a:t>
            </a:r>
            <a:r>
              <a:rPr spc="105" dirty="0"/>
              <a:t>it</a:t>
            </a:r>
            <a:r>
              <a:rPr spc="170" dirty="0"/>
              <a:t> </a:t>
            </a:r>
            <a:r>
              <a:rPr dirty="0"/>
              <a:t>can</a:t>
            </a:r>
            <a:r>
              <a:rPr spc="170" dirty="0"/>
              <a:t> </a:t>
            </a:r>
            <a:r>
              <a:rPr spc="50" dirty="0"/>
              <a:t>emit</a:t>
            </a:r>
            <a:r>
              <a:rPr spc="170" dirty="0"/>
              <a:t> </a:t>
            </a:r>
            <a:r>
              <a:rPr spc="130" dirty="0"/>
              <a:t>a</a:t>
            </a:r>
            <a:r>
              <a:rPr spc="170" dirty="0"/>
              <a:t> </a:t>
            </a:r>
            <a:r>
              <a:rPr spc="-10" dirty="0"/>
              <a:t>photon.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6658609"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4.2.</a:t>
            </a:r>
            <a:r>
              <a:rPr sz="1200" spc="240" dirty="0">
                <a:latin typeface="Times New Roman"/>
                <a:cs typeface="Times New Roman"/>
              </a:rPr>
              <a:t>  </a:t>
            </a:r>
            <a:r>
              <a:rPr sz="1200" dirty="0">
                <a:latin typeface="Times New Roman"/>
                <a:cs typeface="Times New Roman"/>
              </a:rPr>
              <a:t>MATTER</a:t>
            </a:r>
            <a:r>
              <a:rPr sz="1200" spc="170" dirty="0">
                <a:latin typeface="Times New Roman"/>
                <a:cs typeface="Times New Roman"/>
              </a:rPr>
              <a:t> </a:t>
            </a:r>
            <a:r>
              <a:rPr sz="1200" spc="-10" dirty="0">
                <a:latin typeface="Times New Roman"/>
                <a:cs typeface="Times New Roman"/>
              </a:rPr>
              <a:t>WAVES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1944370" algn="l"/>
              </a:tabLst>
            </a:pPr>
            <a:r>
              <a:rPr dirty="0"/>
              <a:t>Which</a:t>
            </a:r>
            <a:r>
              <a:rPr spc="200" dirty="0"/>
              <a:t> </a:t>
            </a:r>
            <a:r>
              <a:rPr dirty="0"/>
              <a:t>of</a:t>
            </a:r>
            <a:r>
              <a:rPr spc="210" dirty="0"/>
              <a:t> </a:t>
            </a:r>
            <a:r>
              <a:rPr dirty="0"/>
              <a:t>the</a:t>
            </a:r>
            <a:r>
              <a:rPr spc="204" dirty="0"/>
              <a:t> </a:t>
            </a:r>
            <a:r>
              <a:rPr dirty="0"/>
              <a:t>following</a:t>
            </a:r>
            <a:r>
              <a:rPr spc="210" dirty="0"/>
              <a:t> </a:t>
            </a:r>
            <a:r>
              <a:rPr dirty="0"/>
              <a:t>is</a:t>
            </a:r>
            <a:r>
              <a:rPr spc="210" dirty="0"/>
              <a:t> </a:t>
            </a:r>
            <a:r>
              <a:rPr dirty="0"/>
              <a:t>evidence</a:t>
            </a:r>
            <a:r>
              <a:rPr spc="210" dirty="0"/>
              <a:t> </a:t>
            </a:r>
            <a:r>
              <a:rPr spc="114" dirty="0"/>
              <a:t>that</a:t>
            </a:r>
            <a:r>
              <a:rPr spc="204" dirty="0"/>
              <a:t> </a:t>
            </a:r>
            <a:r>
              <a:rPr dirty="0"/>
              <a:t>electrons</a:t>
            </a:r>
            <a:r>
              <a:rPr spc="204" dirty="0"/>
              <a:t> </a:t>
            </a:r>
            <a:r>
              <a:rPr dirty="0"/>
              <a:t>have</a:t>
            </a:r>
            <a:r>
              <a:rPr spc="210" dirty="0"/>
              <a:t> </a:t>
            </a:r>
            <a:r>
              <a:rPr spc="-10" dirty="0"/>
              <a:t>associated </a:t>
            </a:r>
            <a:r>
              <a:rPr spc="80" dirty="0"/>
              <a:t>matter</a:t>
            </a:r>
            <a:r>
              <a:rPr spc="145" dirty="0"/>
              <a:t> </a:t>
            </a:r>
            <a:r>
              <a:rPr spc="-10" dirty="0"/>
              <a:t>waves?</a:t>
            </a:r>
            <a:r>
              <a:rPr dirty="0"/>
              <a:t>	(Choose</a:t>
            </a:r>
            <a:r>
              <a:rPr spc="160" dirty="0"/>
              <a:t> </a:t>
            </a:r>
            <a:r>
              <a:rPr spc="75" dirty="0"/>
              <a:t>all</a:t>
            </a:r>
            <a:r>
              <a:rPr spc="160" dirty="0"/>
              <a:t> </a:t>
            </a:r>
            <a:r>
              <a:rPr spc="114" dirty="0"/>
              <a:t>that</a:t>
            </a:r>
            <a:r>
              <a:rPr spc="160" dirty="0"/>
              <a:t> </a:t>
            </a:r>
            <a:r>
              <a:rPr spc="50" dirty="0"/>
              <a:t>apply.)</a:t>
            </a:r>
          </a:p>
        </p:txBody>
      </p:sp>
      <p:sp>
        <p:nvSpPr>
          <p:cNvPr id="5" name="object 5"/>
          <p:cNvSpPr txBox="1">
            <a:spLocks noGrp="1"/>
          </p:cNvSpPr>
          <p:nvPr>
            <p:ph type="body" idx="1"/>
          </p:nvPr>
        </p:nvSpPr>
        <p:spPr>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dirty="0"/>
              <a:t>Electrons</a:t>
            </a:r>
            <a:r>
              <a:rPr spc="-10" dirty="0"/>
              <a:t> </a:t>
            </a:r>
            <a:r>
              <a:rPr spc="60" dirty="0"/>
              <a:t>always</a:t>
            </a:r>
            <a:r>
              <a:rPr dirty="0"/>
              <a:t> </a:t>
            </a:r>
            <a:r>
              <a:rPr spc="-20" dirty="0"/>
              <a:t>show</a:t>
            </a:r>
            <a:r>
              <a:rPr spc="5" dirty="0"/>
              <a:t> </a:t>
            </a:r>
            <a:r>
              <a:rPr dirty="0"/>
              <a:t>up </a:t>
            </a:r>
            <a:r>
              <a:rPr spc="145" dirty="0"/>
              <a:t>at</a:t>
            </a:r>
            <a:r>
              <a:rPr dirty="0"/>
              <a:t> </a:t>
            </a:r>
            <a:r>
              <a:rPr spc="-20" dirty="0"/>
              <a:t>one</a:t>
            </a:r>
            <a:r>
              <a:rPr spc="5" dirty="0"/>
              <a:t> </a:t>
            </a:r>
            <a:r>
              <a:rPr dirty="0"/>
              <a:t>place</a:t>
            </a:r>
            <a:r>
              <a:rPr spc="5" dirty="0"/>
              <a:t> </a:t>
            </a:r>
            <a:r>
              <a:rPr dirty="0"/>
              <a:t>when you measure</a:t>
            </a:r>
            <a:r>
              <a:rPr spc="5" dirty="0"/>
              <a:t> </a:t>
            </a:r>
            <a:r>
              <a:rPr spc="-10" dirty="0"/>
              <a:t>them.</a:t>
            </a:r>
          </a:p>
          <a:p>
            <a:pPr marL="393700" marR="5080" indent="-358140">
              <a:lnSpc>
                <a:spcPct val="101699"/>
              </a:lnSpc>
              <a:spcBef>
                <a:spcPts val="995"/>
              </a:spcBef>
              <a:buAutoNum type="alphaUcPeriod"/>
              <a:tabLst>
                <a:tab pos="394970" algn="l"/>
                <a:tab pos="1706880" algn="l"/>
                <a:tab pos="2465705" algn="l"/>
                <a:tab pos="4057650" algn="l"/>
                <a:tab pos="5237480" algn="l"/>
                <a:tab pos="5615305" algn="l"/>
                <a:tab pos="5898515" algn="l"/>
                <a:tab pos="6870065" algn="l"/>
                <a:tab pos="7389495" algn="l"/>
              </a:tabLst>
            </a:pPr>
            <a:r>
              <a:rPr spc="-10" dirty="0"/>
              <a:t>Electrons</a:t>
            </a:r>
            <a:r>
              <a:rPr dirty="0"/>
              <a:t>	</a:t>
            </a:r>
            <a:r>
              <a:rPr spc="-20" dirty="0"/>
              <a:t>show</a:t>
            </a:r>
            <a:r>
              <a:rPr dirty="0"/>
              <a:t>	</a:t>
            </a:r>
            <a:r>
              <a:rPr spc="-10" dirty="0"/>
              <a:t>interference</a:t>
            </a:r>
            <a:r>
              <a:rPr dirty="0"/>
              <a:t>	</a:t>
            </a:r>
            <a:r>
              <a:rPr spc="55" dirty="0"/>
              <a:t>patterns</a:t>
            </a:r>
            <a:r>
              <a:rPr dirty="0"/>
              <a:t>	</a:t>
            </a:r>
            <a:r>
              <a:rPr spc="-25" dirty="0"/>
              <a:t>in</a:t>
            </a:r>
            <a:r>
              <a:rPr dirty="0"/>
              <a:t>	</a:t>
            </a:r>
            <a:r>
              <a:rPr spc="80" dirty="0"/>
              <a:t>a</a:t>
            </a:r>
            <a:r>
              <a:rPr dirty="0"/>
              <a:t>	</a:t>
            </a:r>
            <a:r>
              <a:rPr spc="-10" dirty="0"/>
              <a:t>double</a:t>
            </a:r>
            <a:r>
              <a:rPr dirty="0"/>
              <a:t>	</a:t>
            </a:r>
            <a:r>
              <a:rPr spc="45" dirty="0"/>
              <a:t>slit</a:t>
            </a:r>
            <a:r>
              <a:rPr dirty="0"/>
              <a:t>	</a:t>
            </a:r>
            <a:r>
              <a:rPr spc="-10" dirty="0"/>
              <a:t>experi- 	ment.</a:t>
            </a:r>
          </a:p>
          <a:p>
            <a:pPr marL="393700" indent="-361950">
              <a:lnSpc>
                <a:spcPct val="100000"/>
              </a:lnSpc>
              <a:spcBef>
                <a:spcPts val="1045"/>
              </a:spcBef>
              <a:buAutoNum type="alphaUcPeriod"/>
              <a:tabLst>
                <a:tab pos="393700" algn="l"/>
              </a:tabLst>
            </a:pPr>
            <a:r>
              <a:rPr dirty="0"/>
              <a:t>When</a:t>
            </a:r>
            <a:r>
              <a:rPr spc="160" dirty="0"/>
              <a:t> </a:t>
            </a:r>
            <a:r>
              <a:rPr spc="65" dirty="0"/>
              <a:t>an</a:t>
            </a:r>
            <a:r>
              <a:rPr spc="170" dirty="0"/>
              <a:t> </a:t>
            </a:r>
            <a:r>
              <a:rPr dirty="0"/>
              <a:t>electron</a:t>
            </a:r>
            <a:r>
              <a:rPr spc="170" dirty="0"/>
              <a:t> </a:t>
            </a:r>
            <a:r>
              <a:rPr spc="60" dirty="0"/>
              <a:t>scatters</a:t>
            </a:r>
            <a:r>
              <a:rPr spc="170" dirty="0"/>
              <a:t> </a:t>
            </a:r>
            <a:r>
              <a:rPr spc="-65" dirty="0"/>
              <a:t>off</a:t>
            </a:r>
            <a:r>
              <a:rPr spc="165" dirty="0"/>
              <a:t> </a:t>
            </a:r>
            <a:r>
              <a:rPr spc="65" dirty="0"/>
              <a:t>an</a:t>
            </a:r>
            <a:r>
              <a:rPr spc="165" dirty="0"/>
              <a:t> </a:t>
            </a:r>
            <a:r>
              <a:rPr dirty="0"/>
              <a:t>atom</a:t>
            </a:r>
            <a:r>
              <a:rPr spc="170" dirty="0"/>
              <a:t> </a:t>
            </a:r>
            <a:r>
              <a:rPr spc="105" dirty="0"/>
              <a:t>it</a:t>
            </a:r>
            <a:r>
              <a:rPr spc="170" dirty="0"/>
              <a:t> </a:t>
            </a:r>
            <a:r>
              <a:rPr dirty="0"/>
              <a:t>can</a:t>
            </a:r>
            <a:r>
              <a:rPr spc="170" dirty="0"/>
              <a:t> </a:t>
            </a:r>
            <a:r>
              <a:rPr spc="50" dirty="0"/>
              <a:t>emit</a:t>
            </a:r>
            <a:r>
              <a:rPr spc="170" dirty="0"/>
              <a:t> </a:t>
            </a:r>
            <a:r>
              <a:rPr spc="130" dirty="0"/>
              <a:t>a</a:t>
            </a:r>
            <a:r>
              <a:rPr spc="170" dirty="0"/>
              <a:t> </a:t>
            </a:r>
            <a:r>
              <a:rPr spc="-10" dirty="0"/>
              <a:t>photon.</a:t>
            </a:r>
          </a:p>
          <a:p>
            <a:pPr marL="12700">
              <a:lnSpc>
                <a:spcPct val="100000"/>
              </a:lnSpc>
              <a:spcBef>
                <a:spcPts val="1939"/>
              </a:spcBef>
              <a:tabLst>
                <a:tab pos="1621155" algn="l"/>
              </a:tabLst>
            </a:pPr>
            <a:r>
              <a:rPr b="1" spc="45" dirty="0">
                <a:latin typeface="Book Antiqua"/>
                <a:cs typeface="Book Antiqua"/>
              </a:rPr>
              <a:t>Solution:</a:t>
            </a:r>
            <a:r>
              <a:rPr b="1" dirty="0">
                <a:latin typeface="Book Antiqua"/>
                <a:cs typeface="Book Antiqua"/>
              </a:rPr>
              <a:t>	</a:t>
            </a:r>
            <a:r>
              <a:rPr spc="70" dirty="0"/>
              <a:t>B</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6658609"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4.2.</a:t>
            </a:r>
            <a:r>
              <a:rPr sz="1200" spc="240" dirty="0">
                <a:latin typeface="Times New Roman"/>
                <a:cs typeface="Times New Roman"/>
              </a:rPr>
              <a:t>  </a:t>
            </a:r>
            <a:r>
              <a:rPr sz="1200" dirty="0">
                <a:latin typeface="Times New Roman"/>
                <a:cs typeface="Times New Roman"/>
              </a:rPr>
              <a:t>MATTER</a:t>
            </a:r>
            <a:r>
              <a:rPr sz="1200" spc="170" dirty="0">
                <a:latin typeface="Times New Roman"/>
                <a:cs typeface="Times New Roman"/>
              </a:rPr>
              <a:t> </a:t>
            </a:r>
            <a:r>
              <a:rPr sz="1200" spc="-10" dirty="0">
                <a:latin typeface="Times New Roman"/>
                <a:cs typeface="Times New Roman"/>
              </a:rPr>
              <a:t>WAVES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905" cy="1162685"/>
          </a:xfrm>
          <a:prstGeom prst="rect">
            <a:avLst/>
          </a:prstGeom>
        </p:spPr>
        <p:txBody>
          <a:bodyPr vert="horz" wrap="square" lIns="0" tIns="9525" rIns="0" bIns="0" rtlCol="0">
            <a:spAutoFit/>
          </a:bodyPr>
          <a:lstStyle/>
          <a:p>
            <a:pPr marL="12700" marR="5080" algn="just">
              <a:lnSpc>
                <a:spcPct val="101699"/>
              </a:lnSpc>
              <a:spcBef>
                <a:spcPts val="75"/>
              </a:spcBef>
            </a:pPr>
            <a:r>
              <a:rPr spc="-75" dirty="0"/>
              <a:t>You</a:t>
            </a:r>
            <a:r>
              <a:rPr spc="-70" dirty="0"/>
              <a:t> </a:t>
            </a:r>
            <a:r>
              <a:rPr spc="-75" dirty="0"/>
              <a:t>do</a:t>
            </a:r>
            <a:r>
              <a:rPr spc="-70" dirty="0"/>
              <a:t> </a:t>
            </a:r>
            <a:r>
              <a:rPr spc="130" dirty="0"/>
              <a:t>a</a:t>
            </a:r>
            <a:r>
              <a:rPr spc="-70" dirty="0"/>
              <a:t> </a:t>
            </a:r>
            <a:r>
              <a:rPr dirty="0"/>
              <a:t>double</a:t>
            </a:r>
            <a:r>
              <a:rPr spc="-70" dirty="0"/>
              <a:t> </a:t>
            </a:r>
            <a:r>
              <a:rPr spc="65" dirty="0"/>
              <a:t>slit</a:t>
            </a:r>
            <a:r>
              <a:rPr spc="-70" dirty="0"/>
              <a:t> </a:t>
            </a:r>
            <a:r>
              <a:rPr dirty="0"/>
              <a:t>experiment</a:t>
            </a:r>
            <a:r>
              <a:rPr spc="-70" dirty="0"/>
              <a:t> </a:t>
            </a:r>
            <a:r>
              <a:rPr spc="50" dirty="0"/>
              <a:t>with</a:t>
            </a:r>
            <a:r>
              <a:rPr spc="-70" dirty="0"/>
              <a:t> </a:t>
            </a:r>
            <a:r>
              <a:rPr dirty="0"/>
              <a:t>electrons</a:t>
            </a:r>
            <a:r>
              <a:rPr spc="-70" dirty="0"/>
              <a:t> </a:t>
            </a:r>
            <a:r>
              <a:rPr spc="55" dirty="0"/>
              <a:t>and</a:t>
            </a:r>
            <a:r>
              <a:rPr spc="-70" dirty="0"/>
              <a:t> </a:t>
            </a:r>
            <a:r>
              <a:rPr spc="-25" dirty="0"/>
              <a:t>observe</a:t>
            </a:r>
            <a:r>
              <a:rPr spc="-70" dirty="0"/>
              <a:t> </a:t>
            </a:r>
            <a:r>
              <a:rPr spc="130" dirty="0"/>
              <a:t>a</a:t>
            </a:r>
            <a:r>
              <a:rPr spc="-70" dirty="0"/>
              <a:t> </a:t>
            </a:r>
            <a:r>
              <a:rPr spc="-10" dirty="0"/>
              <a:t>region </a:t>
            </a:r>
            <a:r>
              <a:rPr dirty="0"/>
              <a:t>near</a:t>
            </a:r>
            <a:r>
              <a:rPr spc="100" dirty="0"/>
              <a:t> </a:t>
            </a:r>
            <a:r>
              <a:rPr dirty="0"/>
              <a:t>the</a:t>
            </a:r>
            <a:r>
              <a:rPr spc="95" dirty="0"/>
              <a:t> </a:t>
            </a:r>
            <a:r>
              <a:rPr dirty="0"/>
              <a:t>middle</a:t>
            </a:r>
            <a:r>
              <a:rPr spc="105" dirty="0"/>
              <a:t> </a:t>
            </a:r>
            <a:r>
              <a:rPr dirty="0"/>
              <a:t>where</a:t>
            </a:r>
            <a:r>
              <a:rPr spc="100" dirty="0"/>
              <a:t> </a:t>
            </a:r>
            <a:r>
              <a:rPr dirty="0"/>
              <a:t>very</a:t>
            </a:r>
            <a:r>
              <a:rPr spc="100" dirty="0"/>
              <a:t> </a:t>
            </a:r>
            <a:r>
              <a:rPr dirty="0"/>
              <a:t>few</a:t>
            </a:r>
            <a:r>
              <a:rPr spc="100" dirty="0"/>
              <a:t> </a:t>
            </a:r>
            <a:r>
              <a:rPr dirty="0"/>
              <a:t>electrons</a:t>
            </a:r>
            <a:r>
              <a:rPr spc="95" dirty="0"/>
              <a:t> </a:t>
            </a:r>
            <a:r>
              <a:rPr dirty="0"/>
              <a:t>ever</a:t>
            </a:r>
            <a:r>
              <a:rPr spc="100" dirty="0"/>
              <a:t> </a:t>
            </a:r>
            <a:r>
              <a:rPr spc="75" dirty="0"/>
              <a:t>hit.</a:t>
            </a:r>
            <a:r>
              <a:rPr spc="409" dirty="0"/>
              <a:t> </a:t>
            </a:r>
            <a:r>
              <a:rPr dirty="0"/>
              <a:t>If</a:t>
            </a:r>
            <a:r>
              <a:rPr spc="95" dirty="0"/>
              <a:t> </a:t>
            </a:r>
            <a:r>
              <a:rPr dirty="0"/>
              <a:t>you</a:t>
            </a:r>
            <a:r>
              <a:rPr spc="100" dirty="0"/>
              <a:t> </a:t>
            </a:r>
            <a:r>
              <a:rPr dirty="0"/>
              <a:t>cover</a:t>
            </a:r>
            <a:r>
              <a:rPr spc="95" dirty="0"/>
              <a:t> </a:t>
            </a:r>
            <a:r>
              <a:rPr spc="-25" dirty="0"/>
              <a:t>up </a:t>
            </a:r>
            <a:r>
              <a:rPr dirty="0"/>
              <a:t>one</a:t>
            </a:r>
            <a:r>
              <a:rPr spc="95" dirty="0"/>
              <a:t> </a:t>
            </a:r>
            <a:r>
              <a:rPr dirty="0"/>
              <a:t>of</a:t>
            </a:r>
            <a:r>
              <a:rPr spc="95" dirty="0"/>
              <a:t> </a:t>
            </a:r>
            <a:r>
              <a:rPr dirty="0"/>
              <a:t>the</a:t>
            </a:r>
            <a:r>
              <a:rPr spc="95" dirty="0"/>
              <a:t> </a:t>
            </a:r>
            <a:r>
              <a:rPr spc="55" dirty="0"/>
              <a:t>slits,</a:t>
            </a:r>
            <a:r>
              <a:rPr spc="95" dirty="0"/>
              <a:t> </a:t>
            </a:r>
            <a:r>
              <a:rPr dirty="0"/>
              <a:t>which</a:t>
            </a:r>
            <a:r>
              <a:rPr spc="95" dirty="0"/>
              <a:t> </a:t>
            </a:r>
            <a:r>
              <a:rPr dirty="0"/>
              <a:t>of</a:t>
            </a:r>
            <a:r>
              <a:rPr spc="90" dirty="0"/>
              <a:t> </a:t>
            </a:r>
            <a:r>
              <a:rPr dirty="0"/>
              <a:t>the</a:t>
            </a:r>
            <a:r>
              <a:rPr spc="95" dirty="0"/>
              <a:t> </a:t>
            </a:r>
            <a:r>
              <a:rPr dirty="0"/>
              <a:t>following</a:t>
            </a:r>
            <a:r>
              <a:rPr spc="95" dirty="0"/>
              <a:t> </a:t>
            </a:r>
            <a:r>
              <a:rPr dirty="0"/>
              <a:t>will</a:t>
            </a:r>
            <a:r>
              <a:rPr spc="95" dirty="0"/>
              <a:t> </a:t>
            </a:r>
            <a:r>
              <a:rPr spc="-10" dirty="0"/>
              <a:t>occur?</a:t>
            </a:r>
          </a:p>
        </p:txBody>
      </p:sp>
      <p:sp>
        <p:nvSpPr>
          <p:cNvPr id="5" name="object 5"/>
          <p:cNvSpPr txBox="1"/>
          <p:nvPr/>
        </p:nvSpPr>
        <p:spPr>
          <a:xfrm>
            <a:off x="719315" y="2421615"/>
            <a:ext cx="6745605" cy="1544320"/>
          </a:xfrm>
          <a:prstGeom prst="rect">
            <a:avLst/>
          </a:prstGeom>
        </p:spPr>
        <p:txBody>
          <a:bodyPr vert="horz" wrap="square" lIns="0" tIns="144780" rIns="0" bIns="0" rtlCol="0">
            <a:spAutoFit/>
          </a:bodyPr>
          <a:lstStyle/>
          <a:p>
            <a:pPr marL="382905" indent="-370205">
              <a:lnSpc>
                <a:spcPct val="100000"/>
              </a:lnSpc>
              <a:spcBef>
                <a:spcPts val="1140"/>
              </a:spcBef>
              <a:buAutoNum type="alphaUcPeriod"/>
              <a:tabLst>
                <a:tab pos="382905" algn="l"/>
              </a:tabLst>
            </a:pPr>
            <a:r>
              <a:rPr sz="2450" dirty="0">
                <a:latin typeface="Garamond"/>
                <a:cs typeface="Garamond"/>
              </a:rPr>
              <a:t>Even</a:t>
            </a:r>
            <a:r>
              <a:rPr sz="2450" spc="140" dirty="0">
                <a:latin typeface="Garamond"/>
                <a:cs typeface="Garamond"/>
              </a:rPr>
              <a:t> </a:t>
            </a:r>
            <a:r>
              <a:rPr sz="2450" dirty="0">
                <a:latin typeface="Garamond"/>
                <a:cs typeface="Garamond"/>
              </a:rPr>
              <a:t>fewer</a:t>
            </a:r>
            <a:r>
              <a:rPr sz="2450" spc="145" dirty="0">
                <a:latin typeface="Garamond"/>
                <a:cs typeface="Garamond"/>
              </a:rPr>
              <a:t> </a:t>
            </a:r>
            <a:r>
              <a:rPr sz="2450" dirty="0">
                <a:latin typeface="Garamond"/>
                <a:cs typeface="Garamond"/>
              </a:rPr>
              <a:t>electrons</a:t>
            </a:r>
            <a:r>
              <a:rPr sz="2450" spc="135" dirty="0">
                <a:latin typeface="Garamond"/>
                <a:cs typeface="Garamond"/>
              </a:rPr>
              <a:t> </a:t>
            </a:r>
            <a:r>
              <a:rPr sz="2450" dirty="0">
                <a:latin typeface="Garamond"/>
                <a:cs typeface="Garamond"/>
              </a:rPr>
              <a:t>will</a:t>
            </a:r>
            <a:r>
              <a:rPr sz="2450" spc="140" dirty="0">
                <a:latin typeface="Garamond"/>
                <a:cs typeface="Garamond"/>
              </a:rPr>
              <a:t> </a:t>
            </a:r>
            <a:r>
              <a:rPr sz="2450" spc="75" dirty="0">
                <a:latin typeface="Garamond"/>
                <a:cs typeface="Garamond"/>
              </a:rPr>
              <a:t>hit</a:t>
            </a:r>
            <a:r>
              <a:rPr sz="2450" spc="145" dirty="0">
                <a:latin typeface="Garamond"/>
                <a:cs typeface="Garamond"/>
              </a:rPr>
              <a:t> </a:t>
            </a:r>
            <a:r>
              <a:rPr sz="2450" dirty="0">
                <a:latin typeface="Garamond"/>
                <a:cs typeface="Garamond"/>
              </a:rPr>
              <a:t>in</a:t>
            </a:r>
            <a:r>
              <a:rPr sz="2450" spc="140" dirty="0">
                <a:latin typeface="Garamond"/>
                <a:cs typeface="Garamond"/>
              </a:rPr>
              <a:t> </a:t>
            </a:r>
            <a:r>
              <a:rPr sz="2450" spc="114" dirty="0">
                <a:latin typeface="Garamond"/>
                <a:cs typeface="Garamond"/>
              </a:rPr>
              <a:t>that</a:t>
            </a:r>
            <a:r>
              <a:rPr sz="2450" spc="140" dirty="0">
                <a:latin typeface="Garamond"/>
                <a:cs typeface="Garamond"/>
              </a:rPr>
              <a:t> </a:t>
            </a:r>
            <a:r>
              <a:rPr sz="2450" spc="-10" dirty="0">
                <a:latin typeface="Garamond"/>
                <a:cs typeface="Garamond"/>
              </a:rPr>
              <a:t>region.</a:t>
            </a:r>
            <a:endParaRPr sz="2450">
              <a:latin typeface="Garamond"/>
              <a:cs typeface="Garamond"/>
            </a:endParaRPr>
          </a:p>
          <a:p>
            <a:pPr marL="382905" indent="-358140">
              <a:lnSpc>
                <a:spcPct val="100000"/>
              </a:lnSpc>
              <a:spcBef>
                <a:spcPts val="1045"/>
              </a:spcBef>
              <a:buAutoNum type="alphaUcPeriod"/>
              <a:tabLst>
                <a:tab pos="382905" algn="l"/>
              </a:tabLst>
            </a:pPr>
            <a:r>
              <a:rPr sz="2450" dirty="0">
                <a:latin typeface="Garamond"/>
                <a:cs typeface="Garamond"/>
              </a:rPr>
              <a:t>The</a:t>
            </a:r>
            <a:r>
              <a:rPr sz="2450" spc="170" dirty="0">
                <a:latin typeface="Garamond"/>
                <a:cs typeface="Garamond"/>
              </a:rPr>
              <a:t> </a:t>
            </a:r>
            <a:r>
              <a:rPr sz="2450" dirty="0">
                <a:latin typeface="Garamond"/>
                <a:cs typeface="Garamond"/>
              </a:rPr>
              <a:t>same</a:t>
            </a:r>
            <a:r>
              <a:rPr sz="2450" spc="180" dirty="0">
                <a:latin typeface="Garamond"/>
                <a:cs typeface="Garamond"/>
              </a:rPr>
              <a:t> </a:t>
            </a:r>
            <a:r>
              <a:rPr sz="2450" dirty="0">
                <a:latin typeface="Garamond"/>
                <a:cs typeface="Garamond"/>
              </a:rPr>
              <a:t>number</a:t>
            </a:r>
            <a:r>
              <a:rPr sz="2450" spc="175" dirty="0">
                <a:latin typeface="Garamond"/>
                <a:cs typeface="Garamond"/>
              </a:rPr>
              <a:t> </a:t>
            </a:r>
            <a:r>
              <a:rPr sz="2450" dirty="0">
                <a:latin typeface="Garamond"/>
                <a:cs typeface="Garamond"/>
              </a:rPr>
              <a:t>of</a:t>
            </a:r>
            <a:r>
              <a:rPr sz="2450" spc="180" dirty="0">
                <a:latin typeface="Garamond"/>
                <a:cs typeface="Garamond"/>
              </a:rPr>
              <a:t> </a:t>
            </a:r>
            <a:r>
              <a:rPr sz="2450" dirty="0">
                <a:latin typeface="Garamond"/>
                <a:cs typeface="Garamond"/>
              </a:rPr>
              <a:t>electrons</a:t>
            </a:r>
            <a:r>
              <a:rPr sz="2450" spc="180" dirty="0">
                <a:latin typeface="Garamond"/>
                <a:cs typeface="Garamond"/>
              </a:rPr>
              <a:t> </a:t>
            </a:r>
            <a:r>
              <a:rPr sz="2450" dirty="0">
                <a:latin typeface="Garamond"/>
                <a:cs typeface="Garamond"/>
              </a:rPr>
              <a:t>will</a:t>
            </a:r>
            <a:r>
              <a:rPr sz="2450" spc="180" dirty="0">
                <a:latin typeface="Garamond"/>
                <a:cs typeface="Garamond"/>
              </a:rPr>
              <a:t> </a:t>
            </a:r>
            <a:r>
              <a:rPr sz="2450" spc="75" dirty="0">
                <a:latin typeface="Garamond"/>
                <a:cs typeface="Garamond"/>
              </a:rPr>
              <a:t>hit</a:t>
            </a:r>
            <a:r>
              <a:rPr sz="2450" spc="180" dirty="0">
                <a:latin typeface="Garamond"/>
                <a:cs typeface="Garamond"/>
              </a:rPr>
              <a:t> </a:t>
            </a:r>
            <a:r>
              <a:rPr sz="2450" spc="114" dirty="0">
                <a:latin typeface="Garamond"/>
                <a:cs typeface="Garamond"/>
              </a:rPr>
              <a:t>that</a:t>
            </a:r>
            <a:r>
              <a:rPr sz="2450" spc="180" dirty="0">
                <a:latin typeface="Garamond"/>
                <a:cs typeface="Garamond"/>
              </a:rPr>
              <a:t> </a:t>
            </a:r>
            <a:r>
              <a:rPr sz="2450" spc="-10" dirty="0">
                <a:latin typeface="Garamond"/>
                <a:cs typeface="Garamond"/>
              </a:rPr>
              <a:t>region.</a:t>
            </a:r>
            <a:endParaRPr sz="2450">
              <a:latin typeface="Garamond"/>
              <a:cs typeface="Garamond"/>
            </a:endParaRPr>
          </a:p>
          <a:p>
            <a:pPr marL="382270" indent="-361950">
              <a:lnSpc>
                <a:spcPct val="100000"/>
              </a:lnSpc>
              <a:spcBef>
                <a:spcPts val="1045"/>
              </a:spcBef>
              <a:buAutoNum type="alphaUcPeriod"/>
              <a:tabLst>
                <a:tab pos="382270" algn="l"/>
              </a:tabLst>
            </a:pPr>
            <a:r>
              <a:rPr sz="2450" dirty="0">
                <a:latin typeface="Garamond"/>
                <a:cs typeface="Garamond"/>
              </a:rPr>
              <a:t>More</a:t>
            </a:r>
            <a:r>
              <a:rPr sz="2450" spc="185" dirty="0">
                <a:latin typeface="Garamond"/>
                <a:cs typeface="Garamond"/>
              </a:rPr>
              <a:t> </a:t>
            </a:r>
            <a:r>
              <a:rPr sz="2450" dirty="0">
                <a:latin typeface="Garamond"/>
                <a:cs typeface="Garamond"/>
              </a:rPr>
              <a:t>electrons</a:t>
            </a:r>
            <a:r>
              <a:rPr sz="2450" spc="180" dirty="0">
                <a:latin typeface="Garamond"/>
                <a:cs typeface="Garamond"/>
              </a:rPr>
              <a:t> </a:t>
            </a:r>
            <a:r>
              <a:rPr sz="2450" dirty="0">
                <a:latin typeface="Garamond"/>
                <a:cs typeface="Garamond"/>
              </a:rPr>
              <a:t>will</a:t>
            </a:r>
            <a:r>
              <a:rPr sz="2450" spc="185" dirty="0">
                <a:latin typeface="Garamond"/>
                <a:cs typeface="Garamond"/>
              </a:rPr>
              <a:t> </a:t>
            </a:r>
            <a:r>
              <a:rPr sz="2450" spc="95" dirty="0">
                <a:latin typeface="Garamond"/>
                <a:cs typeface="Garamond"/>
              </a:rPr>
              <a:t>start</a:t>
            </a:r>
            <a:r>
              <a:rPr sz="2450" spc="185" dirty="0">
                <a:latin typeface="Garamond"/>
                <a:cs typeface="Garamond"/>
              </a:rPr>
              <a:t> </a:t>
            </a:r>
            <a:r>
              <a:rPr sz="2450" spc="70" dirty="0">
                <a:latin typeface="Garamond"/>
                <a:cs typeface="Garamond"/>
              </a:rPr>
              <a:t>hitting</a:t>
            </a:r>
            <a:r>
              <a:rPr sz="2450" spc="185" dirty="0">
                <a:latin typeface="Garamond"/>
                <a:cs typeface="Garamond"/>
              </a:rPr>
              <a:t> </a:t>
            </a:r>
            <a:r>
              <a:rPr sz="2450" spc="114" dirty="0">
                <a:latin typeface="Garamond"/>
                <a:cs typeface="Garamond"/>
              </a:rPr>
              <a:t>that</a:t>
            </a:r>
            <a:r>
              <a:rPr sz="2450" spc="180" dirty="0">
                <a:latin typeface="Garamond"/>
                <a:cs typeface="Garamond"/>
              </a:rPr>
              <a:t> </a:t>
            </a:r>
            <a:r>
              <a:rPr sz="2450" spc="-10" dirty="0">
                <a:latin typeface="Garamond"/>
                <a:cs typeface="Garamond"/>
              </a:rPr>
              <a:t>region.</a:t>
            </a:r>
            <a:endParaRPr sz="2450">
              <a:latin typeface="Garamond"/>
              <a:cs typeface="Garamond"/>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6658609"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4.2.</a:t>
            </a:r>
            <a:r>
              <a:rPr sz="1200" spc="240" dirty="0">
                <a:latin typeface="Times New Roman"/>
                <a:cs typeface="Times New Roman"/>
              </a:rPr>
              <a:t>  </a:t>
            </a:r>
            <a:r>
              <a:rPr sz="1200" dirty="0">
                <a:latin typeface="Times New Roman"/>
                <a:cs typeface="Times New Roman"/>
              </a:rPr>
              <a:t>MATTER</a:t>
            </a:r>
            <a:r>
              <a:rPr sz="1200" spc="170" dirty="0">
                <a:latin typeface="Times New Roman"/>
                <a:cs typeface="Times New Roman"/>
              </a:rPr>
              <a:t> </a:t>
            </a:r>
            <a:r>
              <a:rPr sz="1200" spc="-10" dirty="0">
                <a:latin typeface="Times New Roman"/>
                <a:cs typeface="Times New Roman"/>
              </a:rPr>
              <a:t>WAVES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905" cy="1162685"/>
          </a:xfrm>
          <a:prstGeom prst="rect">
            <a:avLst/>
          </a:prstGeom>
        </p:spPr>
        <p:txBody>
          <a:bodyPr vert="horz" wrap="square" lIns="0" tIns="9525" rIns="0" bIns="0" rtlCol="0">
            <a:spAutoFit/>
          </a:bodyPr>
          <a:lstStyle/>
          <a:p>
            <a:pPr marL="12700" marR="5080" algn="just">
              <a:lnSpc>
                <a:spcPct val="101699"/>
              </a:lnSpc>
              <a:spcBef>
                <a:spcPts val="75"/>
              </a:spcBef>
            </a:pPr>
            <a:r>
              <a:rPr spc="-75" dirty="0"/>
              <a:t>You</a:t>
            </a:r>
            <a:r>
              <a:rPr spc="-70" dirty="0"/>
              <a:t> </a:t>
            </a:r>
            <a:r>
              <a:rPr spc="-75" dirty="0"/>
              <a:t>do</a:t>
            </a:r>
            <a:r>
              <a:rPr spc="-70" dirty="0"/>
              <a:t> </a:t>
            </a:r>
            <a:r>
              <a:rPr spc="130" dirty="0"/>
              <a:t>a</a:t>
            </a:r>
            <a:r>
              <a:rPr spc="-70" dirty="0"/>
              <a:t> </a:t>
            </a:r>
            <a:r>
              <a:rPr dirty="0"/>
              <a:t>double</a:t>
            </a:r>
            <a:r>
              <a:rPr spc="-70" dirty="0"/>
              <a:t> </a:t>
            </a:r>
            <a:r>
              <a:rPr spc="65" dirty="0"/>
              <a:t>slit</a:t>
            </a:r>
            <a:r>
              <a:rPr spc="-70" dirty="0"/>
              <a:t> </a:t>
            </a:r>
            <a:r>
              <a:rPr dirty="0"/>
              <a:t>experiment</a:t>
            </a:r>
            <a:r>
              <a:rPr spc="-70" dirty="0"/>
              <a:t> </a:t>
            </a:r>
            <a:r>
              <a:rPr spc="50" dirty="0"/>
              <a:t>with</a:t>
            </a:r>
            <a:r>
              <a:rPr spc="-70" dirty="0"/>
              <a:t> </a:t>
            </a:r>
            <a:r>
              <a:rPr dirty="0"/>
              <a:t>electrons</a:t>
            </a:r>
            <a:r>
              <a:rPr spc="-70" dirty="0"/>
              <a:t> </a:t>
            </a:r>
            <a:r>
              <a:rPr spc="55" dirty="0"/>
              <a:t>and</a:t>
            </a:r>
            <a:r>
              <a:rPr spc="-70" dirty="0"/>
              <a:t> </a:t>
            </a:r>
            <a:r>
              <a:rPr spc="-25" dirty="0"/>
              <a:t>observe</a:t>
            </a:r>
            <a:r>
              <a:rPr spc="-70" dirty="0"/>
              <a:t> </a:t>
            </a:r>
            <a:r>
              <a:rPr spc="130" dirty="0"/>
              <a:t>a</a:t>
            </a:r>
            <a:r>
              <a:rPr spc="-70" dirty="0"/>
              <a:t> </a:t>
            </a:r>
            <a:r>
              <a:rPr spc="-10" dirty="0"/>
              <a:t>region </a:t>
            </a:r>
            <a:r>
              <a:rPr dirty="0"/>
              <a:t>near</a:t>
            </a:r>
            <a:r>
              <a:rPr spc="100" dirty="0"/>
              <a:t> </a:t>
            </a:r>
            <a:r>
              <a:rPr dirty="0"/>
              <a:t>the</a:t>
            </a:r>
            <a:r>
              <a:rPr spc="95" dirty="0"/>
              <a:t> </a:t>
            </a:r>
            <a:r>
              <a:rPr dirty="0"/>
              <a:t>middle</a:t>
            </a:r>
            <a:r>
              <a:rPr spc="105" dirty="0"/>
              <a:t> </a:t>
            </a:r>
            <a:r>
              <a:rPr dirty="0"/>
              <a:t>where</a:t>
            </a:r>
            <a:r>
              <a:rPr spc="100" dirty="0"/>
              <a:t> </a:t>
            </a:r>
            <a:r>
              <a:rPr dirty="0"/>
              <a:t>very</a:t>
            </a:r>
            <a:r>
              <a:rPr spc="100" dirty="0"/>
              <a:t> </a:t>
            </a:r>
            <a:r>
              <a:rPr dirty="0"/>
              <a:t>few</a:t>
            </a:r>
            <a:r>
              <a:rPr spc="100" dirty="0"/>
              <a:t> </a:t>
            </a:r>
            <a:r>
              <a:rPr dirty="0"/>
              <a:t>electrons</a:t>
            </a:r>
            <a:r>
              <a:rPr spc="95" dirty="0"/>
              <a:t> </a:t>
            </a:r>
            <a:r>
              <a:rPr dirty="0"/>
              <a:t>ever</a:t>
            </a:r>
            <a:r>
              <a:rPr spc="100" dirty="0"/>
              <a:t> </a:t>
            </a:r>
            <a:r>
              <a:rPr spc="75" dirty="0"/>
              <a:t>hit.</a:t>
            </a:r>
            <a:r>
              <a:rPr spc="409" dirty="0"/>
              <a:t> </a:t>
            </a:r>
            <a:r>
              <a:rPr dirty="0"/>
              <a:t>If</a:t>
            </a:r>
            <a:r>
              <a:rPr spc="95" dirty="0"/>
              <a:t> </a:t>
            </a:r>
            <a:r>
              <a:rPr dirty="0"/>
              <a:t>you</a:t>
            </a:r>
            <a:r>
              <a:rPr spc="100" dirty="0"/>
              <a:t> </a:t>
            </a:r>
            <a:r>
              <a:rPr dirty="0"/>
              <a:t>cover</a:t>
            </a:r>
            <a:r>
              <a:rPr spc="95" dirty="0"/>
              <a:t> </a:t>
            </a:r>
            <a:r>
              <a:rPr spc="-25" dirty="0"/>
              <a:t>up </a:t>
            </a:r>
            <a:r>
              <a:rPr dirty="0"/>
              <a:t>one</a:t>
            </a:r>
            <a:r>
              <a:rPr spc="95" dirty="0"/>
              <a:t> </a:t>
            </a:r>
            <a:r>
              <a:rPr dirty="0"/>
              <a:t>of</a:t>
            </a:r>
            <a:r>
              <a:rPr spc="95" dirty="0"/>
              <a:t> </a:t>
            </a:r>
            <a:r>
              <a:rPr dirty="0"/>
              <a:t>the</a:t>
            </a:r>
            <a:r>
              <a:rPr spc="95" dirty="0"/>
              <a:t> </a:t>
            </a:r>
            <a:r>
              <a:rPr spc="55" dirty="0"/>
              <a:t>slits,</a:t>
            </a:r>
            <a:r>
              <a:rPr spc="95" dirty="0"/>
              <a:t> </a:t>
            </a:r>
            <a:r>
              <a:rPr dirty="0"/>
              <a:t>which</a:t>
            </a:r>
            <a:r>
              <a:rPr spc="95" dirty="0"/>
              <a:t> </a:t>
            </a:r>
            <a:r>
              <a:rPr dirty="0"/>
              <a:t>of</a:t>
            </a:r>
            <a:r>
              <a:rPr spc="90" dirty="0"/>
              <a:t> </a:t>
            </a:r>
            <a:r>
              <a:rPr dirty="0"/>
              <a:t>the</a:t>
            </a:r>
            <a:r>
              <a:rPr spc="95" dirty="0"/>
              <a:t> </a:t>
            </a:r>
            <a:r>
              <a:rPr dirty="0"/>
              <a:t>following</a:t>
            </a:r>
            <a:r>
              <a:rPr spc="95" dirty="0"/>
              <a:t> </a:t>
            </a:r>
            <a:r>
              <a:rPr dirty="0"/>
              <a:t>will</a:t>
            </a:r>
            <a:r>
              <a:rPr spc="95" dirty="0"/>
              <a:t> </a:t>
            </a:r>
            <a:r>
              <a:rPr spc="-10" dirty="0"/>
              <a:t>occur?</a:t>
            </a:r>
          </a:p>
        </p:txBody>
      </p:sp>
      <p:sp>
        <p:nvSpPr>
          <p:cNvPr id="5" name="object 5"/>
          <p:cNvSpPr txBox="1"/>
          <p:nvPr/>
        </p:nvSpPr>
        <p:spPr>
          <a:xfrm>
            <a:off x="707758" y="2421615"/>
            <a:ext cx="6757670" cy="2164080"/>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dirty="0">
                <a:latin typeface="Garamond"/>
                <a:cs typeface="Garamond"/>
              </a:rPr>
              <a:t>Even</a:t>
            </a:r>
            <a:r>
              <a:rPr sz="2450" spc="140" dirty="0">
                <a:latin typeface="Garamond"/>
                <a:cs typeface="Garamond"/>
              </a:rPr>
              <a:t> </a:t>
            </a:r>
            <a:r>
              <a:rPr sz="2450" dirty="0">
                <a:latin typeface="Garamond"/>
                <a:cs typeface="Garamond"/>
              </a:rPr>
              <a:t>fewer</a:t>
            </a:r>
            <a:r>
              <a:rPr sz="2450" spc="145" dirty="0">
                <a:latin typeface="Garamond"/>
                <a:cs typeface="Garamond"/>
              </a:rPr>
              <a:t> </a:t>
            </a:r>
            <a:r>
              <a:rPr sz="2450" dirty="0">
                <a:latin typeface="Garamond"/>
                <a:cs typeface="Garamond"/>
              </a:rPr>
              <a:t>electrons</a:t>
            </a:r>
            <a:r>
              <a:rPr sz="2450" spc="135" dirty="0">
                <a:latin typeface="Garamond"/>
                <a:cs typeface="Garamond"/>
              </a:rPr>
              <a:t> </a:t>
            </a:r>
            <a:r>
              <a:rPr sz="2450" dirty="0">
                <a:latin typeface="Garamond"/>
                <a:cs typeface="Garamond"/>
              </a:rPr>
              <a:t>will</a:t>
            </a:r>
            <a:r>
              <a:rPr sz="2450" spc="140" dirty="0">
                <a:latin typeface="Garamond"/>
                <a:cs typeface="Garamond"/>
              </a:rPr>
              <a:t> </a:t>
            </a:r>
            <a:r>
              <a:rPr sz="2450" spc="75" dirty="0">
                <a:latin typeface="Garamond"/>
                <a:cs typeface="Garamond"/>
              </a:rPr>
              <a:t>hit</a:t>
            </a:r>
            <a:r>
              <a:rPr sz="2450" spc="145" dirty="0">
                <a:latin typeface="Garamond"/>
                <a:cs typeface="Garamond"/>
              </a:rPr>
              <a:t> </a:t>
            </a:r>
            <a:r>
              <a:rPr sz="2450" dirty="0">
                <a:latin typeface="Garamond"/>
                <a:cs typeface="Garamond"/>
              </a:rPr>
              <a:t>in</a:t>
            </a:r>
            <a:r>
              <a:rPr sz="2450" spc="140" dirty="0">
                <a:latin typeface="Garamond"/>
                <a:cs typeface="Garamond"/>
              </a:rPr>
              <a:t> </a:t>
            </a:r>
            <a:r>
              <a:rPr sz="2450" spc="114" dirty="0">
                <a:latin typeface="Garamond"/>
                <a:cs typeface="Garamond"/>
              </a:rPr>
              <a:t>that</a:t>
            </a:r>
            <a:r>
              <a:rPr sz="2450" spc="140" dirty="0">
                <a:latin typeface="Garamond"/>
                <a:cs typeface="Garamond"/>
              </a:rPr>
              <a:t> </a:t>
            </a:r>
            <a:r>
              <a:rPr sz="2450" spc="-10" dirty="0">
                <a:latin typeface="Garamond"/>
                <a:cs typeface="Garamond"/>
              </a:rPr>
              <a:t>region.</a:t>
            </a:r>
            <a:endParaRPr sz="2450">
              <a:latin typeface="Garamond"/>
              <a:cs typeface="Garamond"/>
            </a:endParaRPr>
          </a:p>
          <a:p>
            <a:pPr marL="394335" indent="-358140">
              <a:lnSpc>
                <a:spcPct val="100000"/>
              </a:lnSpc>
              <a:spcBef>
                <a:spcPts val="1045"/>
              </a:spcBef>
              <a:buAutoNum type="alphaUcPeriod"/>
              <a:tabLst>
                <a:tab pos="394335" algn="l"/>
              </a:tabLst>
            </a:pPr>
            <a:r>
              <a:rPr sz="2450" dirty="0">
                <a:latin typeface="Garamond"/>
                <a:cs typeface="Garamond"/>
              </a:rPr>
              <a:t>The</a:t>
            </a:r>
            <a:r>
              <a:rPr sz="2450" spc="170" dirty="0">
                <a:latin typeface="Garamond"/>
                <a:cs typeface="Garamond"/>
              </a:rPr>
              <a:t> </a:t>
            </a:r>
            <a:r>
              <a:rPr sz="2450" dirty="0">
                <a:latin typeface="Garamond"/>
                <a:cs typeface="Garamond"/>
              </a:rPr>
              <a:t>same</a:t>
            </a:r>
            <a:r>
              <a:rPr sz="2450" spc="180" dirty="0">
                <a:latin typeface="Garamond"/>
                <a:cs typeface="Garamond"/>
              </a:rPr>
              <a:t> </a:t>
            </a:r>
            <a:r>
              <a:rPr sz="2450" dirty="0">
                <a:latin typeface="Garamond"/>
                <a:cs typeface="Garamond"/>
              </a:rPr>
              <a:t>number</a:t>
            </a:r>
            <a:r>
              <a:rPr sz="2450" spc="175" dirty="0">
                <a:latin typeface="Garamond"/>
                <a:cs typeface="Garamond"/>
              </a:rPr>
              <a:t> </a:t>
            </a:r>
            <a:r>
              <a:rPr sz="2450" dirty="0">
                <a:latin typeface="Garamond"/>
                <a:cs typeface="Garamond"/>
              </a:rPr>
              <a:t>of</a:t>
            </a:r>
            <a:r>
              <a:rPr sz="2450" spc="180" dirty="0">
                <a:latin typeface="Garamond"/>
                <a:cs typeface="Garamond"/>
              </a:rPr>
              <a:t> </a:t>
            </a:r>
            <a:r>
              <a:rPr sz="2450" dirty="0">
                <a:latin typeface="Garamond"/>
                <a:cs typeface="Garamond"/>
              </a:rPr>
              <a:t>electrons</a:t>
            </a:r>
            <a:r>
              <a:rPr sz="2450" spc="180" dirty="0">
                <a:latin typeface="Garamond"/>
                <a:cs typeface="Garamond"/>
              </a:rPr>
              <a:t> </a:t>
            </a:r>
            <a:r>
              <a:rPr sz="2450" dirty="0">
                <a:latin typeface="Garamond"/>
                <a:cs typeface="Garamond"/>
              </a:rPr>
              <a:t>will</a:t>
            </a:r>
            <a:r>
              <a:rPr sz="2450" spc="180" dirty="0">
                <a:latin typeface="Garamond"/>
                <a:cs typeface="Garamond"/>
              </a:rPr>
              <a:t> </a:t>
            </a:r>
            <a:r>
              <a:rPr sz="2450" spc="75" dirty="0">
                <a:latin typeface="Garamond"/>
                <a:cs typeface="Garamond"/>
              </a:rPr>
              <a:t>hit</a:t>
            </a:r>
            <a:r>
              <a:rPr sz="2450" spc="180" dirty="0">
                <a:latin typeface="Garamond"/>
                <a:cs typeface="Garamond"/>
              </a:rPr>
              <a:t> </a:t>
            </a:r>
            <a:r>
              <a:rPr sz="2450" spc="114" dirty="0">
                <a:latin typeface="Garamond"/>
                <a:cs typeface="Garamond"/>
              </a:rPr>
              <a:t>that</a:t>
            </a:r>
            <a:r>
              <a:rPr sz="2450" spc="180" dirty="0">
                <a:latin typeface="Garamond"/>
                <a:cs typeface="Garamond"/>
              </a:rPr>
              <a:t> </a:t>
            </a:r>
            <a:r>
              <a:rPr sz="2450" spc="-10" dirty="0">
                <a:latin typeface="Garamond"/>
                <a:cs typeface="Garamond"/>
              </a:rPr>
              <a:t>region.</a:t>
            </a:r>
            <a:endParaRPr sz="2450">
              <a:latin typeface="Garamond"/>
              <a:cs typeface="Garamond"/>
            </a:endParaRPr>
          </a:p>
          <a:p>
            <a:pPr marL="393700" indent="-361950">
              <a:lnSpc>
                <a:spcPct val="100000"/>
              </a:lnSpc>
              <a:spcBef>
                <a:spcPts val="1045"/>
              </a:spcBef>
              <a:buAutoNum type="alphaUcPeriod"/>
              <a:tabLst>
                <a:tab pos="393700" algn="l"/>
              </a:tabLst>
            </a:pPr>
            <a:r>
              <a:rPr sz="2450" dirty="0">
                <a:latin typeface="Garamond"/>
                <a:cs typeface="Garamond"/>
              </a:rPr>
              <a:t>More</a:t>
            </a:r>
            <a:r>
              <a:rPr sz="2450" spc="185" dirty="0">
                <a:latin typeface="Garamond"/>
                <a:cs typeface="Garamond"/>
              </a:rPr>
              <a:t> </a:t>
            </a:r>
            <a:r>
              <a:rPr sz="2450" dirty="0">
                <a:latin typeface="Garamond"/>
                <a:cs typeface="Garamond"/>
              </a:rPr>
              <a:t>electrons</a:t>
            </a:r>
            <a:r>
              <a:rPr sz="2450" spc="180" dirty="0">
                <a:latin typeface="Garamond"/>
                <a:cs typeface="Garamond"/>
              </a:rPr>
              <a:t> </a:t>
            </a:r>
            <a:r>
              <a:rPr sz="2450" dirty="0">
                <a:latin typeface="Garamond"/>
                <a:cs typeface="Garamond"/>
              </a:rPr>
              <a:t>will</a:t>
            </a:r>
            <a:r>
              <a:rPr sz="2450" spc="185" dirty="0">
                <a:latin typeface="Garamond"/>
                <a:cs typeface="Garamond"/>
              </a:rPr>
              <a:t> </a:t>
            </a:r>
            <a:r>
              <a:rPr sz="2450" spc="95" dirty="0">
                <a:latin typeface="Garamond"/>
                <a:cs typeface="Garamond"/>
              </a:rPr>
              <a:t>start</a:t>
            </a:r>
            <a:r>
              <a:rPr sz="2450" spc="185" dirty="0">
                <a:latin typeface="Garamond"/>
                <a:cs typeface="Garamond"/>
              </a:rPr>
              <a:t> </a:t>
            </a:r>
            <a:r>
              <a:rPr sz="2450" spc="70" dirty="0">
                <a:latin typeface="Garamond"/>
                <a:cs typeface="Garamond"/>
              </a:rPr>
              <a:t>hitting</a:t>
            </a:r>
            <a:r>
              <a:rPr sz="2450" spc="185" dirty="0">
                <a:latin typeface="Garamond"/>
                <a:cs typeface="Garamond"/>
              </a:rPr>
              <a:t> </a:t>
            </a:r>
            <a:r>
              <a:rPr sz="2450" spc="114" dirty="0">
                <a:latin typeface="Garamond"/>
                <a:cs typeface="Garamond"/>
              </a:rPr>
              <a:t>that</a:t>
            </a:r>
            <a:r>
              <a:rPr sz="2450" spc="180" dirty="0">
                <a:latin typeface="Garamond"/>
                <a:cs typeface="Garamond"/>
              </a:rPr>
              <a:t> </a:t>
            </a:r>
            <a:r>
              <a:rPr sz="2450" spc="-10" dirty="0">
                <a:latin typeface="Garamond"/>
                <a:cs typeface="Garamond"/>
              </a:rPr>
              <a:t>region.</a:t>
            </a:r>
            <a:endParaRPr sz="2450">
              <a:latin typeface="Garamond"/>
              <a:cs typeface="Garamond"/>
            </a:endParaRPr>
          </a:p>
          <a:p>
            <a:pPr marL="12700">
              <a:lnSpc>
                <a:spcPct val="100000"/>
              </a:lnSpc>
              <a:spcBef>
                <a:spcPts val="1939"/>
              </a:spcBef>
              <a:tabLst>
                <a:tab pos="1621155" algn="l"/>
              </a:tabLst>
            </a:pPr>
            <a:r>
              <a:rPr sz="2450" b="1" spc="45" dirty="0">
                <a:latin typeface="Book Antiqua"/>
                <a:cs typeface="Book Antiqua"/>
              </a:rPr>
              <a:t>Solution:</a:t>
            </a:r>
            <a:r>
              <a:rPr sz="2450" b="1" dirty="0">
                <a:latin typeface="Book Antiqua"/>
                <a:cs typeface="Book Antiqua"/>
              </a:rPr>
              <a:t>	</a:t>
            </a:r>
            <a:r>
              <a:rPr sz="2450" spc="25" dirty="0">
                <a:latin typeface="Garamond"/>
                <a:cs typeface="Garamond"/>
              </a:rPr>
              <a:t>C</a:t>
            </a:r>
            <a:endParaRPr sz="2450">
              <a:latin typeface="Garamond"/>
              <a:cs typeface="Garamond"/>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6658609" algn="l"/>
              </a:tabLst>
            </a:pPr>
            <a:r>
              <a:rPr sz="1200" spc="-10" dirty="0">
                <a:latin typeface="Times New Roman"/>
                <a:cs typeface="Times New Roman"/>
              </a:rPr>
              <a:t>ConcepTest</a:t>
            </a:r>
            <a:r>
              <a:rPr sz="1200" dirty="0">
                <a:latin typeface="Times New Roman"/>
                <a:cs typeface="Times New Roman"/>
              </a:rPr>
              <a:t>	4.2.</a:t>
            </a:r>
            <a:r>
              <a:rPr sz="1200" spc="240" dirty="0">
                <a:latin typeface="Times New Roman"/>
                <a:cs typeface="Times New Roman"/>
              </a:rPr>
              <a:t>  </a:t>
            </a:r>
            <a:r>
              <a:rPr sz="1200" dirty="0">
                <a:latin typeface="Times New Roman"/>
                <a:cs typeface="Times New Roman"/>
              </a:rPr>
              <a:t>MATTER</a:t>
            </a:r>
            <a:r>
              <a:rPr sz="1200" spc="170" dirty="0">
                <a:latin typeface="Times New Roman"/>
                <a:cs typeface="Times New Roman"/>
              </a:rPr>
              <a:t> </a:t>
            </a:r>
            <a:r>
              <a:rPr sz="1200" spc="-10" dirty="0">
                <a:latin typeface="Times New Roman"/>
                <a:cs typeface="Times New Roman"/>
              </a:rPr>
              <a:t>WAVES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905" cy="782955"/>
          </a:xfrm>
          <a:prstGeom prst="rect">
            <a:avLst/>
          </a:prstGeom>
        </p:spPr>
        <p:txBody>
          <a:bodyPr vert="horz" wrap="square" lIns="0" tIns="9525" rIns="0" bIns="0" rtlCol="0">
            <a:spAutoFit/>
          </a:bodyPr>
          <a:lstStyle/>
          <a:p>
            <a:pPr marL="12700" marR="5080">
              <a:lnSpc>
                <a:spcPct val="101699"/>
              </a:lnSpc>
              <a:spcBef>
                <a:spcPts val="75"/>
              </a:spcBef>
              <a:tabLst>
                <a:tab pos="4672965" algn="l"/>
                <a:tab pos="6894830" algn="l"/>
              </a:tabLst>
            </a:pPr>
            <a:r>
              <a:rPr dirty="0"/>
              <a:t>An</a:t>
            </a:r>
            <a:r>
              <a:rPr spc="220" dirty="0"/>
              <a:t> </a:t>
            </a:r>
            <a:r>
              <a:rPr dirty="0"/>
              <a:t>electron</a:t>
            </a:r>
            <a:r>
              <a:rPr spc="235" dirty="0"/>
              <a:t> </a:t>
            </a:r>
            <a:r>
              <a:rPr spc="55" dirty="0"/>
              <a:t>and</a:t>
            </a:r>
            <a:r>
              <a:rPr spc="229" dirty="0"/>
              <a:t> </a:t>
            </a:r>
            <a:r>
              <a:rPr dirty="0"/>
              <a:t>proton</a:t>
            </a:r>
            <a:r>
              <a:rPr spc="229" dirty="0"/>
              <a:t> </a:t>
            </a:r>
            <a:r>
              <a:rPr dirty="0"/>
              <a:t>have</a:t>
            </a:r>
            <a:r>
              <a:rPr spc="229" dirty="0"/>
              <a:t> </a:t>
            </a:r>
            <a:r>
              <a:rPr dirty="0"/>
              <a:t>the</a:t>
            </a:r>
            <a:r>
              <a:rPr spc="229" dirty="0"/>
              <a:t> </a:t>
            </a:r>
            <a:r>
              <a:rPr dirty="0"/>
              <a:t>same</a:t>
            </a:r>
            <a:r>
              <a:rPr spc="229" dirty="0"/>
              <a:t> </a:t>
            </a:r>
            <a:r>
              <a:rPr dirty="0"/>
              <a:t>kinetic</a:t>
            </a:r>
            <a:r>
              <a:rPr spc="229" dirty="0"/>
              <a:t> </a:t>
            </a:r>
            <a:r>
              <a:rPr spc="-10" dirty="0"/>
              <a:t>energy.</a:t>
            </a:r>
            <a:r>
              <a:rPr dirty="0"/>
              <a:t>	Which</a:t>
            </a:r>
            <a:r>
              <a:rPr spc="280" dirty="0"/>
              <a:t> </a:t>
            </a:r>
            <a:r>
              <a:rPr spc="-40" dirty="0"/>
              <a:t>one </a:t>
            </a:r>
            <a:r>
              <a:rPr dirty="0"/>
              <a:t>of</a:t>
            </a:r>
            <a:r>
              <a:rPr spc="85" dirty="0"/>
              <a:t> </a:t>
            </a:r>
            <a:r>
              <a:rPr dirty="0"/>
              <a:t>the</a:t>
            </a:r>
            <a:r>
              <a:rPr spc="100" dirty="0"/>
              <a:t> </a:t>
            </a:r>
            <a:r>
              <a:rPr dirty="0"/>
              <a:t>following</a:t>
            </a:r>
            <a:r>
              <a:rPr spc="95" dirty="0"/>
              <a:t> </a:t>
            </a:r>
            <a:r>
              <a:rPr dirty="0"/>
              <a:t>is</a:t>
            </a:r>
            <a:r>
              <a:rPr spc="90" dirty="0"/>
              <a:t> </a:t>
            </a:r>
            <a:r>
              <a:rPr spc="60" dirty="0"/>
              <a:t>true</a:t>
            </a:r>
            <a:r>
              <a:rPr spc="100" dirty="0"/>
              <a:t> </a:t>
            </a:r>
            <a:r>
              <a:rPr spc="55" dirty="0"/>
              <a:t>about</a:t>
            </a:r>
            <a:r>
              <a:rPr spc="95" dirty="0"/>
              <a:t> </a:t>
            </a:r>
            <a:r>
              <a:rPr spc="55" dirty="0"/>
              <a:t>them?</a:t>
            </a:r>
            <a:r>
              <a:rPr dirty="0"/>
              <a:t>	Explain</a:t>
            </a:r>
            <a:r>
              <a:rPr spc="155" dirty="0"/>
              <a:t> </a:t>
            </a:r>
            <a:r>
              <a:rPr dirty="0"/>
              <a:t>how</a:t>
            </a:r>
            <a:r>
              <a:rPr spc="155" dirty="0"/>
              <a:t> </a:t>
            </a:r>
            <a:r>
              <a:rPr dirty="0"/>
              <a:t>you</a:t>
            </a:r>
            <a:r>
              <a:rPr spc="155" dirty="0"/>
              <a:t> </a:t>
            </a:r>
            <a:r>
              <a:rPr spc="-10" dirty="0"/>
              <a:t>know.</a:t>
            </a:r>
          </a:p>
        </p:txBody>
      </p:sp>
      <p:sp>
        <p:nvSpPr>
          <p:cNvPr id="5" name="object 5"/>
          <p:cNvSpPr txBox="1"/>
          <p:nvPr/>
        </p:nvSpPr>
        <p:spPr>
          <a:xfrm>
            <a:off x="719315" y="2042037"/>
            <a:ext cx="6407785" cy="1544320"/>
          </a:xfrm>
          <a:prstGeom prst="rect">
            <a:avLst/>
          </a:prstGeom>
        </p:spPr>
        <p:txBody>
          <a:bodyPr vert="horz" wrap="square" lIns="0" tIns="144780" rIns="0" bIns="0" rtlCol="0">
            <a:spAutoFit/>
          </a:bodyPr>
          <a:lstStyle/>
          <a:p>
            <a:pPr marL="382905" indent="-370205">
              <a:lnSpc>
                <a:spcPct val="100000"/>
              </a:lnSpc>
              <a:spcBef>
                <a:spcPts val="1140"/>
              </a:spcBef>
              <a:buAutoNum type="alphaUcPeriod"/>
              <a:tabLst>
                <a:tab pos="382905" algn="l"/>
              </a:tabLst>
            </a:pPr>
            <a:r>
              <a:rPr sz="2450" dirty="0">
                <a:latin typeface="Garamond"/>
                <a:cs typeface="Garamond"/>
              </a:rPr>
              <a:t>The</a:t>
            </a:r>
            <a:r>
              <a:rPr sz="2450" spc="195" dirty="0">
                <a:latin typeface="Garamond"/>
                <a:cs typeface="Garamond"/>
              </a:rPr>
              <a:t> </a:t>
            </a:r>
            <a:r>
              <a:rPr sz="2450" dirty="0">
                <a:latin typeface="Garamond"/>
                <a:cs typeface="Garamond"/>
              </a:rPr>
              <a:t>electron</a:t>
            </a:r>
            <a:r>
              <a:rPr sz="2450" spc="210" dirty="0">
                <a:latin typeface="Garamond"/>
                <a:cs typeface="Garamond"/>
              </a:rPr>
              <a:t> </a:t>
            </a:r>
            <a:r>
              <a:rPr sz="2450" dirty="0">
                <a:latin typeface="Garamond"/>
                <a:cs typeface="Garamond"/>
              </a:rPr>
              <a:t>has</a:t>
            </a:r>
            <a:r>
              <a:rPr sz="2450" spc="204" dirty="0">
                <a:latin typeface="Garamond"/>
                <a:cs typeface="Garamond"/>
              </a:rPr>
              <a:t> </a:t>
            </a:r>
            <a:r>
              <a:rPr sz="2450" spc="130" dirty="0">
                <a:latin typeface="Garamond"/>
                <a:cs typeface="Garamond"/>
              </a:rPr>
              <a:t>a</a:t>
            </a:r>
            <a:r>
              <a:rPr sz="2450" spc="210" dirty="0">
                <a:latin typeface="Garamond"/>
                <a:cs typeface="Garamond"/>
              </a:rPr>
              <a:t> </a:t>
            </a:r>
            <a:r>
              <a:rPr sz="2450" spc="50" dirty="0">
                <a:latin typeface="Garamond"/>
                <a:cs typeface="Garamond"/>
              </a:rPr>
              <a:t>larger</a:t>
            </a:r>
            <a:r>
              <a:rPr sz="2450" spc="204" dirty="0">
                <a:latin typeface="Garamond"/>
                <a:cs typeface="Garamond"/>
              </a:rPr>
              <a:t> </a:t>
            </a:r>
            <a:r>
              <a:rPr sz="2450" dirty="0">
                <a:latin typeface="Garamond"/>
                <a:cs typeface="Garamond"/>
              </a:rPr>
              <a:t>de</a:t>
            </a:r>
            <a:r>
              <a:rPr sz="2450" spc="200" dirty="0">
                <a:latin typeface="Garamond"/>
                <a:cs typeface="Garamond"/>
              </a:rPr>
              <a:t> </a:t>
            </a:r>
            <a:r>
              <a:rPr sz="2450" dirty="0">
                <a:latin typeface="Garamond"/>
                <a:cs typeface="Garamond"/>
              </a:rPr>
              <a:t>Broglie</a:t>
            </a:r>
            <a:r>
              <a:rPr sz="2450" spc="204" dirty="0">
                <a:latin typeface="Garamond"/>
                <a:cs typeface="Garamond"/>
              </a:rPr>
              <a:t> </a:t>
            </a:r>
            <a:r>
              <a:rPr sz="2450" spc="-10" dirty="0">
                <a:latin typeface="Garamond"/>
                <a:cs typeface="Garamond"/>
              </a:rPr>
              <a:t>wavelength</a:t>
            </a:r>
            <a:endParaRPr sz="2450">
              <a:latin typeface="Garamond"/>
              <a:cs typeface="Garamond"/>
            </a:endParaRPr>
          </a:p>
          <a:p>
            <a:pPr marL="382905" indent="-358140">
              <a:lnSpc>
                <a:spcPct val="100000"/>
              </a:lnSpc>
              <a:spcBef>
                <a:spcPts val="1045"/>
              </a:spcBef>
              <a:buAutoNum type="alphaUcPeriod"/>
              <a:tabLst>
                <a:tab pos="382905" algn="l"/>
              </a:tabLst>
            </a:pPr>
            <a:r>
              <a:rPr sz="2450" dirty="0">
                <a:latin typeface="Garamond"/>
                <a:cs typeface="Garamond"/>
              </a:rPr>
              <a:t>The</a:t>
            </a:r>
            <a:r>
              <a:rPr sz="2450" spc="195" dirty="0">
                <a:latin typeface="Garamond"/>
                <a:cs typeface="Garamond"/>
              </a:rPr>
              <a:t> </a:t>
            </a:r>
            <a:r>
              <a:rPr sz="2450" dirty="0">
                <a:latin typeface="Garamond"/>
                <a:cs typeface="Garamond"/>
              </a:rPr>
              <a:t>proton</a:t>
            </a:r>
            <a:r>
              <a:rPr sz="2450" spc="200" dirty="0">
                <a:latin typeface="Garamond"/>
                <a:cs typeface="Garamond"/>
              </a:rPr>
              <a:t> </a:t>
            </a:r>
            <a:r>
              <a:rPr sz="2450" dirty="0">
                <a:latin typeface="Garamond"/>
                <a:cs typeface="Garamond"/>
              </a:rPr>
              <a:t>has</a:t>
            </a:r>
            <a:r>
              <a:rPr sz="2450" spc="195" dirty="0">
                <a:latin typeface="Garamond"/>
                <a:cs typeface="Garamond"/>
              </a:rPr>
              <a:t> </a:t>
            </a:r>
            <a:r>
              <a:rPr sz="2450" spc="130" dirty="0">
                <a:latin typeface="Garamond"/>
                <a:cs typeface="Garamond"/>
              </a:rPr>
              <a:t>a</a:t>
            </a:r>
            <a:r>
              <a:rPr sz="2450" spc="195" dirty="0">
                <a:latin typeface="Garamond"/>
                <a:cs typeface="Garamond"/>
              </a:rPr>
              <a:t> </a:t>
            </a:r>
            <a:r>
              <a:rPr sz="2450" spc="50" dirty="0">
                <a:latin typeface="Garamond"/>
                <a:cs typeface="Garamond"/>
              </a:rPr>
              <a:t>larger</a:t>
            </a:r>
            <a:r>
              <a:rPr sz="2450" spc="200" dirty="0">
                <a:latin typeface="Garamond"/>
                <a:cs typeface="Garamond"/>
              </a:rPr>
              <a:t> </a:t>
            </a:r>
            <a:r>
              <a:rPr sz="2450" dirty="0">
                <a:latin typeface="Garamond"/>
                <a:cs typeface="Garamond"/>
              </a:rPr>
              <a:t>de</a:t>
            </a:r>
            <a:r>
              <a:rPr sz="2450" spc="190" dirty="0">
                <a:latin typeface="Garamond"/>
                <a:cs typeface="Garamond"/>
              </a:rPr>
              <a:t> </a:t>
            </a:r>
            <a:r>
              <a:rPr sz="2450" dirty="0">
                <a:latin typeface="Garamond"/>
                <a:cs typeface="Garamond"/>
              </a:rPr>
              <a:t>Broglie</a:t>
            </a:r>
            <a:r>
              <a:rPr sz="2450" spc="195" dirty="0">
                <a:latin typeface="Garamond"/>
                <a:cs typeface="Garamond"/>
              </a:rPr>
              <a:t> </a:t>
            </a:r>
            <a:r>
              <a:rPr sz="2450" spc="-10" dirty="0">
                <a:latin typeface="Garamond"/>
                <a:cs typeface="Garamond"/>
              </a:rPr>
              <a:t>wavelength</a:t>
            </a:r>
            <a:endParaRPr sz="2450">
              <a:latin typeface="Garamond"/>
              <a:cs typeface="Garamond"/>
            </a:endParaRPr>
          </a:p>
          <a:p>
            <a:pPr marL="382270" indent="-361950">
              <a:lnSpc>
                <a:spcPct val="100000"/>
              </a:lnSpc>
              <a:spcBef>
                <a:spcPts val="1045"/>
              </a:spcBef>
              <a:buAutoNum type="alphaUcPeriod"/>
              <a:tabLst>
                <a:tab pos="382270" algn="l"/>
              </a:tabLst>
            </a:pPr>
            <a:r>
              <a:rPr sz="2450" dirty="0">
                <a:latin typeface="Garamond"/>
                <a:cs typeface="Garamond"/>
              </a:rPr>
              <a:t>The</a:t>
            </a:r>
            <a:r>
              <a:rPr sz="2450" spc="190" dirty="0">
                <a:latin typeface="Garamond"/>
                <a:cs typeface="Garamond"/>
              </a:rPr>
              <a:t> </a:t>
            </a:r>
            <a:r>
              <a:rPr sz="2450" dirty="0">
                <a:latin typeface="Garamond"/>
                <a:cs typeface="Garamond"/>
              </a:rPr>
              <a:t>two</a:t>
            </a:r>
            <a:r>
              <a:rPr sz="2450" spc="200" dirty="0">
                <a:latin typeface="Garamond"/>
                <a:cs typeface="Garamond"/>
              </a:rPr>
              <a:t> </a:t>
            </a:r>
            <a:r>
              <a:rPr sz="2450" dirty="0">
                <a:latin typeface="Garamond"/>
                <a:cs typeface="Garamond"/>
              </a:rPr>
              <a:t>have</a:t>
            </a:r>
            <a:r>
              <a:rPr sz="2450" spc="195" dirty="0">
                <a:latin typeface="Garamond"/>
                <a:cs typeface="Garamond"/>
              </a:rPr>
              <a:t> </a:t>
            </a:r>
            <a:r>
              <a:rPr sz="2450" dirty="0">
                <a:latin typeface="Garamond"/>
                <a:cs typeface="Garamond"/>
              </a:rPr>
              <a:t>equal</a:t>
            </a:r>
            <a:r>
              <a:rPr sz="2450" spc="200" dirty="0">
                <a:latin typeface="Garamond"/>
                <a:cs typeface="Garamond"/>
              </a:rPr>
              <a:t> </a:t>
            </a:r>
            <a:r>
              <a:rPr sz="2450" dirty="0">
                <a:latin typeface="Garamond"/>
                <a:cs typeface="Garamond"/>
              </a:rPr>
              <a:t>de</a:t>
            </a:r>
            <a:r>
              <a:rPr sz="2450" spc="200" dirty="0">
                <a:latin typeface="Garamond"/>
                <a:cs typeface="Garamond"/>
              </a:rPr>
              <a:t> </a:t>
            </a:r>
            <a:r>
              <a:rPr sz="2450" dirty="0">
                <a:latin typeface="Garamond"/>
                <a:cs typeface="Garamond"/>
              </a:rPr>
              <a:t>Broglie</a:t>
            </a:r>
            <a:r>
              <a:rPr sz="2450" spc="200" dirty="0">
                <a:latin typeface="Garamond"/>
                <a:cs typeface="Garamond"/>
              </a:rPr>
              <a:t> </a:t>
            </a:r>
            <a:r>
              <a:rPr sz="2450" spc="-10" dirty="0">
                <a:latin typeface="Garamond"/>
                <a:cs typeface="Garamond"/>
              </a:rPr>
              <a:t>wavelengths.</a:t>
            </a:r>
            <a:endParaRPr sz="2450">
              <a:latin typeface="Garamond"/>
              <a:cs typeface="Garamond"/>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6658609" algn="l"/>
              </a:tabLst>
            </a:pPr>
            <a:r>
              <a:rPr sz="1200" spc="-10" dirty="0">
                <a:latin typeface="Times New Roman"/>
                <a:cs typeface="Times New Roman"/>
              </a:rPr>
              <a:t>ConcepTest</a:t>
            </a:r>
            <a:r>
              <a:rPr sz="1200" dirty="0">
                <a:latin typeface="Times New Roman"/>
                <a:cs typeface="Times New Roman"/>
              </a:rPr>
              <a:t>	4.2.</a:t>
            </a:r>
            <a:r>
              <a:rPr sz="1200" spc="240" dirty="0">
                <a:latin typeface="Times New Roman"/>
                <a:cs typeface="Times New Roman"/>
              </a:rPr>
              <a:t>  </a:t>
            </a:r>
            <a:r>
              <a:rPr sz="1200" dirty="0">
                <a:latin typeface="Times New Roman"/>
                <a:cs typeface="Times New Roman"/>
              </a:rPr>
              <a:t>MATTER</a:t>
            </a:r>
            <a:r>
              <a:rPr sz="1200" spc="170" dirty="0">
                <a:latin typeface="Times New Roman"/>
                <a:cs typeface="Times New Roman"/>
              </a:rPr>
              <a:t> </a:t>
            </a:r>
            <a:r>
              <a:rPr sz="1200" spc="-10" dirty="0">
                <a:latin typeface="Times New Roman"/>
                <a:cs typeface="Times New Roman"/>
              </a:rPr>
              <a:t>WAVES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905" cy="782955"/>
          </a:xfrm>
          <a:prstGeom prst="rect">
            <a:avLst/>
          </a:prstGeom>
        </p:spPr>
        <p:txBody>
          <a:bodyPr vert="horz" wrap="square" lIns="0" tIns="9525" rIns="0" bIns="0" rtlCol="0">
            <a:spAutoFit/>
          </a:bodyPr>
          <a:lstStyle/>
          <a:p>
            <a:pPr marL="12700" marR="5080">
              <a:lnSpc>
                <a:spcPct val="101699"/>
              </a:lnSpc>
              <a:spcBef>
                <a:spcPts val="75"/>
              </a:spcBef>
              <a:tabLst>
                <a:tab pos="4672965" algn="l"/>
                <a:tab pos="6894830" algn="l"/>
              </a:tabLst>
            </a:pPr>
            <a:r>
              <a:rPr dirty="0"/>
              <a:t>An</a:t>
            </a:r>
            <a:r>
              <a:rPr spc="220" dirty="0"/>
              <a:t> </a:t>
            </a:r>
            <a:r>
              <a:rPr dirty="0"/>
              <a:t>electron</a:t>
            </a:r>
            <a:r>
              <a:rPr spc="235" dirty="0"/>
              <a:t> </a:t>
            </a:r>
            <a:r>
              <a:rPr spc="55" dirty="0"/>
              <a:t>and</a:t>
            </a:r>
            <a:r>
              <a:rPr spc="229" dirty="0"/>
              <a:t> </a:t>
            </a:r>
            <a:r>
              <a:rPr dirty="0"/>
              <a:t>proton</a:t>
            </a:r>
            <a:r>
              <a:rPr spc="229" dirty="0"/>
              <a:t> </a:t>
            </a:r>
            <a:r>
              <a:rPr dirty="0"/>
              <a:t>have</a:t>
            </a:r>
            <a:r>
              <a:rPr spc="229" dirty="0"/>
              <a:t> </a:t>
            </a:r>
            <a:r>
              <a:rPr dirty="0"/>
              <a:t>the</a:t>
            </a:r>
            <a:r>
              <a:rPr spc="229" dirty="0"/>
              <a:t> </a:t>
            </a:r>
            <a:r>
              <a:rPr dirty="0"/>
              <a:t>same</a:t>
            </a:r>
            <a:r>
              <a:rPr spc="229" dirty="0"/>
              <a:t> </a:t>
            </a:r>
            <a:r>
              <a:rPr dirty="0"/>
              <a:t>kinetic</a:t>
            </a:r>
            <a:r>
              <a:rPr spc="229" dirty="0"/>
              <a:t> </a:t>
            </a:r>
            <a:r>
              <a:rPr spc="-10" dirty="0"/>
              <a:t>energy.</a:t>
            </a:r>
            <a:r>
              <a:rPr dirty="0"/>
              <a:t>	Which</a:t>
            </a:r>
            <a:r>
              <a:rPr spc="280" dirty="0"/>
              <a:t> </a:t>
            </a:r>
            <a:r>
              <a:rPr spc="-40" dirty="0"/>
              <a:t>one </a:t>
            </a:r>
            <a:r>
              <a:rPr dirty="0"/>
              <a:t>of</a:t>
            </a:r>
            <a:r>
              <a:rPr spc="85" dirty="0"/>
              <a:t> </a:t>
            </a:r>
            <a:r>
              <a:rPr dirty="0"/>
              <a:t>the</a:t>
            </a:r>
            <a:r>
              <a:rPr spc="100" dirty="0"/>
              <a:t> </a:t>
            </a:r>
            <a:r>
              <a:rPr dirty="0"/>
              <a:t>following</a:t>
            </a:r>
            <a:r>
              <a:rPr spc="95" dirty="0"/>
              <a:t> </a:t>
            </a:r>
            <a:r>
              <a:rPr dirty="0"/>
              <a:t>is</a:t>
            </a:r>
            <a:r>
              <a:rPr spc="90" dirty="0"/>
              <a:t> </a:t>
            </a:r>
            <a:r>
              <a:rPr spc="60" dirty="0"/>
              <a:t>true</a:t>
            </a:r>
            <a:r>
              <a:rPr spc="100" dirty="0"/>
              <a:t> </a:t>
            </a:r>
            <a:r>
              <a:rPr spc="55" dirty="0"/>
              <a:t>about</a:t>
            </a:r>
            <a:r>
              <a:rPr spc="95" dirty="0"/>
              <a:t> </a:t>
            </a:r>
            <a:r>
              <a:rPr spc="55" dirty="0"/>
              <a:t>them?</a:t>
            </a:r>
            <a:r>
              <a:rPr dirty="0"/>
              <a:t>	Explain</a:t>
            </a:r>
            <a:r>
              <a:rPr spc="155" dirty="0"/>
              <a:t> </a:t>
            </a:r>
            <a:r>
              <a:rPr dirty="0"/>
              <a:t>how</a:t>
            </a:r>
            <a:r>
              <a:rPr spc="155" dirty="0"/>
              <a:t> </a:t>
            </a:r>
            <a:r>
              <a:rPr dirty="0"/>
              <a:t>you</a:t>
            </a:r>
            <a:r>
              <a:rPr spc="155" dirty="0"/>
              <a:t> </a:t>
            </a:r>
            <a:r>
              <a:rPr spc="-10" dirty="0"/>
              <a:t>know.</a:t>
            </a:r>
          </a:p>
        </p:txBody>
      </p:sp>
      <p:sp>
        <p:nvSpPr>
          <p:cNvPr id="5" name="object 5"/>
          <p:cNvSpPr txBox="1"/>
          <p:nvPr/>
        </p:nvSpPr>
        <p:spPr>
          <a:xfrm>
            <a:off x="680719" y="2042037"/>
            <a:ext cx="8331834" cy="3682365"/>
          </a:xfrm>
          <a:prstGeom prst="rect">
            <a:avLst/>
          </a:prstGeom>
        </p:spPr>
        <p:txBody>
          <a:bodyPr vert="horz" wrap="square" lIns="0" tIns="144780" rIns="0" bIns="0" rtlCol="0">
            <a:spAutoFit/>
          </a:bodyPr>
          <a:lstStyle/>
          <a:p>
            <a:pPr marL="421005" indent="-370205">
              <a:lnSpc>
                <a:spcPct val="100000"/>
              </a:lnSpc>
              <a:spcBef>
                <a:spcPts val="1140"/>
              </a:spcBef>
              <a:buAutoNum type="alphaUcPeriod"/>
              <a:tabLst>
                <a:tab pos="421005" algn="l"/>
              </a:tabLst>
            </a:pPr>
            <a:r>
              <a:rPr sz="2450" dirty="0">
                <a:latin typeface="Garamond"/>
                <a:cs typeface="Garamond"/>
              </a:rPr>
              <a:t>The</a:t>
            </a:r>
            <a:r>
              <a:rPr sz="2450" spc="195" dirty="0">
                <a:latin typeface="Garamond"/>
                <a:cs typeface="Garamond"/>
              </a:rPr>
              <a:t> </a:t>
            </a:r>
            <a:r>
              <a:rPr sz="2450" dirty="0">
                <a:latin typeface="Garamond"/>
                <a:cs typeface="Garamond"/>
              </a:rPr>
              <a:t>electron</a:t>
            </a:r>
            <a:r>
              <a:rPr sz="2450" spc="210" dirty="0">
                <a:latin typeface="Garamond"/>
                <a:cs typeface="Garamond"/>
              </a:rPr>
              <a:t> </a:t>
            </a:r>
            <a:r>
              <a:rPr sz="2450" dirty="0">
                <a:latin typeface="Garamond"/>
                <a:cs typeface="Garamond"/>
              </a:rPr>
              <a:t>has</a:t>
            </a:r>
            <a:r>
              <a:rPr sz="2450" spc="204" dirty="0">
                <a:latin typeface="Garamond"/>
                <a:cs typeface="Garamond"/>
              </a:rPr>
              <a:t> </a:t>
            </a:r>
            <a:r>
              <a:rPr sz="2450" spc="130" dirty="0">
                <a:latin typeface="Garamond"/>
                <a:cs typeface="Garamond"/>
              </a:rPr>
              <a:t>a</a:t>
            </a:r>
            <a:r>
              <a:rPr sz="2450" spc="210" dirty="0">
                <a:latin typeface="Garamond"/>
                <a:cs typeface="Garamond"/>
              </a:rPr>
              <a:t> </a:t>
            </a:r>
            <a:r>
              <a:rPr sz="2450" spc="50" dirty="0">
                <a:latin typeface="Garamond"/>
                <a:cs typeface="Garamond"/>
              </a:rPr>
              <a:t>larger</a:t>
            </a:r>
            <a:r>
              <a:rPr sz="2450" spc="204" dirty="0">
                <a:latin typeface="Garamond"/>
                <a:cs typeface="Garamond"/>
              </a:rPr>
              <a:t> </a:t>
            </a:r>
            <a:r>
              <a:rPr sz="2450" dirty="0">
                <a:latin typeface="Garamond"/>
                <a:cs typeface="Garamond"/>
              </a:rPr>
              <a:t>de</a:t>
            </a:r>
            <a:r>
              <a:rPr sz="2450" spc="200" dirty="0">
                <a:latin typeface="Garamond"/>
                <a:cs typeface="Garamond"/>
              </a:rPr>
              <a:t> </a:t>
            </a:r>
            <a:r>
              <a:rPr sz="2450" dirty="0">
                <a:latin typeface="Garamond"/>
                <a:cs typeface="Garamond"/>
              </a:rPr>
              <a:t>Broglie</a:t>
            </a:r>
            <a:r>
              <a:rPr sz="2450" spc="204" dirty="0">
                <a:latin typeface="Garamond"/>
                <a:cs typeface="Garamond"/>
              </a:rPr>
              <a:t> </a:t>
            </a:r>
            <a:r>
              <a:rPr sz="2450" spc="-10" dirty="0">
                <a:latin typeface="Garamond"/>
                <a:cs typeface="Garamond"/>
              </a:rPr>
              <a:t>wavelength</a:t>
            </a:r>
            <a:endParaRPr sz="2450">
              <a:latin typeface="Garamond"/>
              <a:cs typeface="Garamond"/>
            </a:endParaRPr>
          </a:p>
          <a:p>
            <a:pPr marL="421640" indent="-358140">
              <a:lnSpc>
                <a:spcPct val="100000"/>
              </a:lnSpc>
              <a:spcBef>
                <a:spcPts val="1045"/>
              </a:spcBef>
              <a:buAutoNum type="alphaUcPeriod"/>
              <a:tabLst>
                <a:tab pos="421640" algn="l"/>
              </a:tabLst>
            </a:pPr>
            <a:r>
              <a:rPr sz="2450" dirty="0">
                <a:latin typeface="Garamond"/>
                <a:cs typeface="Garamond"/>
              </a:rPr>
              <a:t>The</a:t>
            </a:r>
            <a:r>
              <a:rPr sz="2450" spc="195" dirty="0">
                <a:latin typeface="Garamond"/>
                <a:cs typeface="Garamond"/>
              </a:rPr>
              <a:t> </a:t>
            </a:r>
            <a:r>
              <a:rPr sz="2450" dirty="0">
                <a:latin typeface="Garamond"/>
                <a:cs typeface="Garamond"/>
              </a:rPr>
              <a:t>proton</a:t>
            </a:r>
            <a:r>
              <a:rPr sz="2450" spc="200" dirty="0">
                <a:latin typeface="Garamond"/>
                <a:cs typeface="Garamond"/>
              </a:rPr>
              <a:t> </a:t>
            </a:r>
            <a:r>
              <a:rPr sz="2450" dirty="0">
                <a:latin typeface="Garamond"/>
                <a:cs typeface="Garamond"/>
              </a:rPr>
              <a:t>has</a:t>
            </a:r>
            <a:r>
              <a:rPr sz="2450" spc="195" dirty="0">
                <a:latin typeface="Garamond"/>
                <a:cs typeface="Garamond"/>
              </a:rPr>
              <a:t> </a:t>
            </a:r>
            <a:r>
              <a:rPr sz="2450" spc="130" dirty="0">
                <a:latin typeface="Garamond"/>
                <a:cs typeface="Garamond"/>
              </a:rPr>
              <a:t>a</a:t>
            </a:r>
            <a:r>
              <a:rPr sz="2450" spc="195" dirty="0">
                <a:latin typeface="Garamond"/>
                <a:cs typeface="Garamond"/>
              </a:rPr>
              <a:t> </a:t>
            </a:r>
            <a:r>
              <a:rPr sz="2450" spc="50" dirty="0">
                <a:latin typeface="Garamond"/>
                <a:cs typeface="Garamond"/>
              </a:rPr>
              <a:t>larger</a:t>
            </a:r>
            <a:r>
              <a:rPr sz="2450" spc="200" dirty="0">
                <a:latin typeface="Garamond"/>
                <a:cs typeface="Garamond"/>
              </a:rPr>
              <a:t> </a:t>
            </a:r>
            <a:r>
              <a:rPr sz="2450" dirty="0">
                <a:latin typeface="Garamond"/>
                <a:cs typeface="Garamond"/>
              </a:rPr>
              <a:t>de</a:t>
            </a:r>
            <a:r>
              <a:rPr sz="2450" spc="190" dirty="0">
                <a:latin typeface="Garamond"/>
                <a:cs typeface="Garamond"/>
              </a:rPr>
              <a:t> </a:t>
            </a:r>
            <a:r>
              <a:rPr sz="2450" dirty="0">
                <a:latin typeface="Garamond"/>
                <a:cs typeface="Garamond"/>
              </a:rPr>
              <a:t>Broglie</a:t>
            </a:r>
            <a:r>
              <a:rPr sz="2450" spc="195" dirty="0">
                <a:latin typeface="Garamond"/>
                <a:cs typeface="Garamond"/>
              </a:rPr>
              <a:t> </a:t>
            </a:r>
            <a:r>
              <a:rPr sz="2450" spc="-10" dirty="0">
                <a:latin typeface="Garamond"/>
                <a:cs typeface="Garamond"/>
              </a:rPr>
              <a:t>wavelength</a:t>
            </a:r>
            <a:endParaRPr sz="2450">
              <a:latin typeface="Garamond"/>
              <a:cs typeface="Garamond"/>
            </a:endParaRPr>
          </a:p>
          <a:p>
            <a:pPr marL="421005" indent="-361950">
              <a:lnSpc>
                <a:spcPct val="100000"/>
              </a:lnSpc>
              <a:spcBef>
                <a:spcPts val="1045"/>
              </a:spcBef>
              <a:buAutoNum type="alphaUcPeriod"/>
              <a:tabLst>
                <a:tab pos="421005" algn="l"/>
              </a:tabLst>
            </a:pPr>
            <a:r>
              <a:rPr sz="2450" dirty="0">
                <a:latin typeface="Garamond"/>
                <a:cs typeface="Garamond"/>
              </a:rPr>
              <a:t>The</a:t>
            </a:r>
            <a:r>
              <a:rPr sz="2450" spc="190" dirty="0">
                <a:latin typeface="Garamond"/>
                <a:cs typeface="Garamond"/>
              </a:rPr>
              <a:t> </a:t>
            </a:r>
            <a:r>
              <a:rPr sz="2450" dirty="0">
                <a:latin typeface="Garamond"/>
                <a:cs typeface="Garamond"/>
              </a:rPr>
              <a:t>two</a:t>
            </a:r>
            <a:r>
              <a:rPr sz="2450" spc="200" dirty="0">
                <a:latin typeface="Garamond"/>
                <a:cs typeface="Garamond"/>
              </a:rPr>
              <a:t> </a:t>
            </a:r>
            <a:r>
              <a:rPr sz="2450" dirty="0">
                <a:latin typeface="Garamond"/>
                <a:cs typeface="Garamond"/>
              </a:rPr>
              <a:t>have</a:t>
            </a:r>
            <a:r>
              <a:rPr sz="2450" spc="195" dirty="0">
                <a:latin typeface="Garamond"/>
                <a:cs typeface="Garamond"/>
              </a:rPr>
              <a:t> </a:t>
            </a:r>
            <a:r>
              <a:rPr sz="2450" dirty="0">
                <a:latin typeface="Garamond"/>
                <a:cs typeface="Garamond"/>
              </a:rPr>
              <a:t>equal</a:t>
            </a:r>
            <a:r>
              <a:rPr sz="2450" spc="200" dirty="0">
                <a:latin typeface="Garamond"/>
                <a:cs typeface="Garamond"/>
              </a:rPr>
              <a:t> </a:t>
            </a:r>
            <a:r>
              <a:rPr sz="2450" dirty="0">
                <a:latin typeface="Garamond"/>
                <a:cs typeface="Garamond"/>
              </a:rPr>
              <a:t>de</a:t>
            </a:r>
            <a:r>
              <a:rPr sz="2450" spc="200" dirty="0">
                <a:latin typeface="Garamond"/>
                <a:cs typeface="Garamond"/>
              </a:rPr>
              <a:t> </a:t>
            </a:r>
            <a:r>
              <a:rPr sz="2450" dirty="0">
                <a:latin typeface="Garamond"/>
                <a:cs typeface="Garamond"/>
              </a:rPr>
              <a:t>Broglie</a:t>
            </a:r>
            <a:r>
              <a:rPr sz="2450" spc="200" dirty="0">
                <a:latin typeface="Garamond"/>
                <a:cs typeface="Garamond"/>
              </a:rPr>
              <a:t> </a:t>
            </a:r>
            <a:r>
              <a:rPr sz="2450" spc="-10" dirty="0">
                <a:latin typeface="Garamond"/>
                <a:cs typeface="Garamond"/>
              </a:rPr>
              <a:t>wavelengths.</a:t>
            </a:r>
            <a:endParaRPr sz="2450">
              <a:latin typeface="Garamond"/>
              <a:cs typeface="Garamond"/>
            </a:endParaRPr>
          </a:p>
          <a:p>
            <a:pPr marL="50800" marR="42545" indent="-11430" algn="just">
              <a:lnSpc>
                <a:spcPct val="101699"/>
              </a:lnSpc>
              <a:spcBef>
                <a:spcPts val="1889"/>
              </a:spcBef>
            </a:pPr>
            <a:r>
              <a:rPr sz="2450" b="1" spc="55" dirty="0">
                <a:latin typeface="Book Antiqua"/>
                <a:cs typeface="Book Antiqua"/>
              </a:rPr>
              <a:t>Solution:</a:t>
            </a:r>
            <a:r>
              <a:rPr sz="2450" b="1" spc="325" dirty="0">
                <a:latin typeface="Book Antiqua"/>
                <a:cs typeface="Book Antiqua"/>
              </a:rPr>
              <a:t>  </a:t>
            </a:r>
            <a:r>
              <a:rPr sz="2450" spc="65" dirty="0">
                <a:latin typeface="Garamond"/>
                <a:cs typeface="Garamond"/>
              </a:rPr>
              <a:t>A.</a:t>
            </a:r>
            <a:r>
              <a:rPr sz="2450" spc="140" dirty="0">
                <a:latin typeface="Garamond"/>
                <a:cs typeface="Garamond"/>
              </a:rPr>
              <a:t> </a:t>
            </a:r>
            <a:r>
              <a:rPr sz="2450" dirty="0">
                <a:latin typeface="Garamond"/>
                <a:cs typeface="Garamond"/>
              </a:rPr>
              <a:t>There</a:t>
            </a:r>
            <a:r>
              <a:rPr sz="2450" spc="135" dirty="0">
                <a:latin typeface="Garamond"/>
                <a:cs typeface="Garamond"/>
              </a:rPr>
              <a:t> </a:t>
            </a:r>
            <a:r>
              <a:rPr sz="2450" spc="55" dirty="0">
                <a:latin typeface="Garamond"/>
                <a:cs typeface="Garamond"/>
              </a:rPr>
              <a:t>are</a:t>
            </a:r>
            <a:r>
              <a:rPr sz="2450" spc="135" dirty="0">
                <a:latin typeface="Garamond"/>
                <a:cs typeface="Garamond"/>
              </a:rPr>
              <a:t> </a:t>
            </a:r>
            <a:r>
              <a:rPr sz="2450" dirty="0">
                <a:latin typeface="Garamond"/>
                <a:cs typeface="Garamond"/>
              </a:rPr>
              <a:t>several</a:t>
            </a:r>
            <a:r>
              <a:rPr sz="2450" spc="135" dirty="0">
                <a:latin typeface="Garamond"/>
                <a:cs typeface="Garamond"/>
              </a:rPr>
              <a:t> </a:t>
            </a:r>
            <a:r>
              <a:rPr sz="2450" dirty="0">
                <a:latin typeface="Garamond"/>
                <a:cs typeface="Garamond"/>
              </a:rPr>
              <a:t>ways</a:t>
            </a:r>
            <a:r>
              <a:rPr sz="2450" spc="135" dirty="0">
                <a:latin typeface="Garamond"/>
                <a:cs typeface="Garamond"/>
              </a:rPr>
              <a:t> </a:t>
            </a:r>
            <a:r>
              <a:rPr sz="2450" dirty="0">
                <a:latin typeface="Garamond"/>
                <a:cs typeface="Garamond"/>
              </a:rPr>
              <a:t>to</a:t>
            </a:r>
            <a:r>
              <a:rPr sz="2450" spc="140" dirty="0">
                <a:latin typeface="Garamond"/>
                <a:cs typeface="Garamond"/>
              </a:rPr>
              <a:t> </a:t>
            </a:r>
            <a:r>
              <a:rPr sz="2450" dirty="0">
                <a:latin typeface="Garamond"/>
                <a:cs typeface="Garamond"/>
              </a:rPr>
              <a:t>see</a:t>
            </a:r>
            <a:r>
              <a:rPr sz="2450" spc="130" dirty="0">
                <a:latin typeface="Garamond"/>
                <a:cs typeface="Garamond"/>
              </a:rPr>
              <a:t> </a:t>
            </a:r>
            <a:r>
              <a:rPr sz="2450" spc="55" dirty="0">
                <a:latin typeface="Garamond"/>
                <a:cs typeface="Garamond"/>
              </a:rPr>
              <a:t>this.</a:t>
            </a:r>
            <a:r>
              <a:rPr sz="2450" spc="430" dirty="0">
                <a:latin typeface="Garamond"/>
                <a:cs typeface="Garamond"/>
              </a:rPr>
              <a:t> </a:t>
            </a:r>
            <a:r>
              <a:rPr sz="2450" dirty="0">
                <a:latin typeface="Garamond"/>
                <a:cs typeface="Garamond"/>
              </a:rPr>
              <a:t>One</a:t>
            </a:r>
            <a:r>
              <a:rPr sz="2450" spc="130" dirty="0">
                <a:latin typeface="Garamond"/>
                <a:cs typeface="Garamond"/>
              </a:rPr>
              <a:t> </a:t>
            </a:r>
            <a:r>
              <a:rPr sz="2450" dirty="0">
                <a:latin typeface="Garamond"/>
                <a:cs typeface="Garamond"/>
              </a:rPr>
              <a:t>is</a:t>
            </a:r>
            <a:r>
              <a:rPr sz="2450" spc="130" dirty="0">
                <a:latin typeface="Garamond"/>
                <a:cs typeface="Garamond"/>
              </a:rPr>
              <a:t> </a:t>
            </a:r>
            <a:r>
              <a:rPr sz="2450" dirty="0">
                <a:latin typeface="Garamond"/>
                <a:cs typeface="Garamond"/>
              </a:rPr>
              <a:t>to</a:t>
            </a:r>
            <a:r>
              <a:rPr sz="2450" spc="140" dirty="0">
                <a:latin typeface="Garamond"/>
                <a:cs typeface="Garamond"/>
              </a:rPr>
              <a:t> </a:t>
            </a:r>
            <a:r>
              <a:rPr sz="2450" spc="85" dirty="0">
                <a:latin typeface="Garamond"/>
                <a:cs typeface="Garamond"/>
              </a:rPr>
              <a:t>start </a:t>
            </a:r>
            <a:r>
              <a:rPr sz="2450" dirty="0">
                <a:latin typeface="Garamond"/>
                <a:cs typeface="Garamond"/>
              </a:rPr>
              <a:t>from</a:t>
            </a:r>
            <a:r>
              <a:rPr sz="2450" spc="275" dirty="0">
                <a:latin typeface="Garamond"/>
                <a:cs typeface="Garamond"/>
              </a:rPr>
              <a:t> </a:t>
            </a:r>
            <a:r>
              <a:rPr sz="2450" b="0" i="1" spc="-270" dirty="0">
                <a:latin typeface="Bookman Old Style"/>
                <a:cs typeface="Bookman Old Style"/>
              </a:rPr>
              <a:t>p</a:t>
            </a:r>
            <a:r>
              <a:rPr sz="2450" b="0" i="1" spc="225" dirty="0">
                <a:latin typeface="Bookman Old Style"/>
                <a:cs typeface="Bookman Old Style"/>
              </a:rPr>
              <a:t> </a:t>
            </a:r>
            <a:r>
              <a:rPr sz="2450" spc="130" dirty="0">
                <a:latin typeface="Garamond"/>
                <a:cs typeface="Garamond"/>
              </a:rPr>
              <a:t>=</a:t>
            </a:r>
            <a:r>
              <a:rPr sz="2450" spc="350" dirty="0">
                <a:latin typeface="Garamond"/>
                <a:cs typeface="Garamond"/>
              </a:rPr>
              <a:t> </a:t>
            </a:r>
            <a:r>
              <a:rPr sz="2450" b="0" i="1" dirty="0">
                <a:latin typeface="Bookman Old Style"/>
                <a:cs typeface="Bookman Old Style"/>
              </a:rPr>
              <a:t>mv</a:t>
            </a:r>
            <a:r>
              <a:rPr sz="2450" b="0" i="1" spc="235" dirty="0">
                <a:latin typeface="Bookman Old Style"/>
                <a:cs typeface="Bookman Old Style"/>
              </a:rPr>
              <a:t> </a:t>
            </a:r>
            <a:r>
              <a:rPr sz="2450" spc="55" dirty="0">
                <a:latin typeface="Garamond"/>
                <a:cs typeface="Garamond"/>
              </a:rPr>
              <a:t>and</a:t>
            </a:r>
            <a:r>
              <a:rPr sz="2450" spc="270" dirty="0">
                <a:latin typeface="Garamond"/>
                <a:cs typeface="Garamond"/>
              </a:rPr>
              <a:t> </a:t>
            </a:r>
            <a:r>
              <a:rPr sz="2450" b="0" i="1" spc="295" dirty="0">
                <a:latin typeface="Bookman Old Style"/>
                <a:cs typeface="Bookman Old Style"/>
              </a:rPr>
              <a:t>K</a:t>
            </a:r>
            <a:r>
              <a:rPr sz="2450" b="0" i="1" spc="400" dirty="0">
                <a:latin typeface="Bookman Old Style"/>
                <a:cs typeface="Bookman Old Style"/>
              </a:rPr>
              <a:t> </a:t>
            </a:r>
            <a:r>
              <a:rPr sz="2450" spc="130" dirty="0">
                <a:latin typeface="Garamond"/>
                <a:cs typeface="Garamond"/>
              </a:rPr>
              <a:t>=</a:t>
            </a:r>
            <a:r>
              <a:rPr sz="2450" spc="350" dirty="0">
                <a:latin typeface="Garamond"/>
                <a:cs typeface="Garamond"/>
              </a:rPr>
              <a:t> </a:t>
            </a:r>
            <a:r>
              <a:rPr sz="2450" dirty="0">
                <a:latin typeface="Garamond"/>
                <a:cs typeface="Garamond"/>
              </a:rPr>
              <a:t>(1</a:t>
            </a:r>
            <a:r>
              <a:rPr sz="2450" b="0" i="1" dirty="0">
                <a:latin typeface="Bookman Old Style"/>
                <a:cs typeface="Bookman Old Style"/>
              </a:rPr>
              <a:t>/</a:t>
            </a:r>
            <a:r>
              <a:rPr sz="2450" dirty="0">
                <a:latin typeface="Garamond"/>
                <a:cs typeface="Garamond"/>
              </a:rPr>
              <a:t>2)</a:t>
            </a:r>
            <a:r>
              <a:rPr sz="2450" b="0" i="1" dirty="0">
                <a:latin typeface="Bookman Old Style"/>
                <a:cs typeface="Bookman Old Style"/>
              </a:rPr>
              <a:t>mv</a:t>
            </a:r>
            <a:r>
              <a:rPr sz="3075" baseline="24390" dirty="0">
                <a:latin typeface="Garamond"/>
                <a:cs typeface="Garamond"/>
              </a:rPr>
              <a:t>2</a:t>
            </a:r>
            <a:r>
              <a:rPr sz="3075" spc="630" baseline="24390" dirty="0">
                <a:latin typeface="Garamond"/>
                <a:cs typeface="Garamond"/>
              </a:rPr>
              <a:t> </a:t>
            </a:r>
            <a:r>
              <a:rPr sz="2450" dirty="0">
                <a:latin typeface="Garamond"/>
                <a:cs typeface="Garamond"/>
              </a:rPr>
              <a:t>to</a:t>
            </a:r>
            <a:r>
              <a:rPr sz="2450" spc="270" dirty="0">
                <a:latin typeface="Garamond"/>
                <a:cs typeface="Garamond"/>
              </a:rPr>
              <a:t> </a:t>
            </a:r>
            <a:r>
              <a:rPr sz="2450" dirty="0">
                <a:latin typeface="Garamond"/>
                <a:cs typeface="Garamond"/>
              </a:rPr>
              <a:t>derive</a:t>
            </a:r>
            <a:r>
              <a:rPr sz="2450" spc="270" dirty="0">
                <a:latin typeface="Garamond"/>
                <a:cs typeface="Garamond"/>
              </a:rPr>
              <a:t> </a:t>
            </a:r>
            <a:r>
              <a:rPr sz="2450" b="0" i="1" spc="295" dirty="0">
                <a:latin typeface="Bookman Old Style"/>
                <a:cs typeface="Bookman Old Style"/>
              </a:rPr>
              <a:t>K</a:t>
            </a:r>
            <a:r>
              <a:rPr sz="2450" b="0" i="1" spc="395" dirty="0">
                <a:latin typeface="Bookman Old Style"/>
                <a:cs typeface="Bookman Old Style"/>
              </a:rPr>
              <a:t> </a:t>
            </a:r>
            <a:r>
              <a:rPr sz="2450" spc="130" dirty="0">
                <a:latin typeface="Garamond"/>
                <a:cs typeface="Garamond"/>
              </a:rPr>
              <a:t>=</a:t>
            </a:r>
            <a:r>
              <a:rPr sz="2450" spc="350" dirty="0">
                <a:latin typeface="Garamond"/>
                <a:cs typeface="Garamond"/>
              </a:rPr>
              <a:t> </a:t>
            </a:r>
            <a:r>
              <a:rPr sz="2450" b="0" i="1" dirty="0">
                <a:latin typeface="Bookman Old Style"/>
                <a:cs typeface="Bookman Old Style"/>
              </a:rPr>
              <a:t>p</a:t>
            </a:r>
            <a:r>
              <a:rPr sz="3075" baseline="24390" dirty="0">
                <a:latin typeface="Garamond"/>
                <a:cs typeface="Garamond"/>
              </a:rPr>
              <a:t>2</a:t>
            </a:r>
            <a:r>
              <a:rPr sz="2450" b="0" i="1" dirty="0">
                <a:latin typeface="Bookman Old Style"/>
                <a:cs typeface="Bookman Old Style"/>
              </a:rPr>
              <a:t>/</a:t>
            </a:r>
            <a:r>
              <a:rPr sz="2450" dirty="0">
                <a:latin typeface="Garamond"/>
                <a:cs typeface="Garamond"/>
              </a:rPr>
              <a:t>(2</a:t>
            </a:r>
            <a:r>
              <a:rPr sz="2450" b="0" i="1" dirty="0">
                <a:latin typeface="Bookman Old Style"/>
                <a:cs typeface="Bookman Old Style"/>
              </a:rPr>
              <a:t>m</a:t>
            </a:r>
            <a:r>
              <a:rPr sz="2450" dirty="0">
                <a:latin typeface="Garamond"/>
                <a:cs typeface="Garamond"/>
              </a:rPr>
              <a:t>).</a:t>
            </a:r>
            <a:r>
              <a:rPr sz="2450" spc="125" dirty="0">
                <a:latin typeface="Garamond"/>
                <a:cs typeface="Garamond"/>
              </a:rPr>
              <a:t>  </a:t>
            </a:r>
            <a:r>
              <a:rPr sz="2450" spc="-25" dirty="0">
                <a:latin typeface="Garamond"/>
                <a:cs typeface="Garamond"/>
              </a:rPr>
              <a:t>So </a:t>
            </a:r>
            <a:r>
              <a:rPr sz="2450" dirty="0">
                <a:latin typeface="Garamond"/>
                <a:cs typeface="Garamond"/>
              </a:rPr>
              <a:t>if</a:t>
            </a:r>
            <a:r>
              <a:rPr sz="2450" spc="425" dirty="0">
                <a:latin typeface="Garamond"/>
                <a:cs typeface="Garamond"/>
              </a:rPr>
              <a:t> </a:t>
            </a:r>
            <a:r>
              <a:rPr sz="2450" spc="80" dirty="0">
                <a:latin typeface="Garamond"/>
                <a:cs typeface="Garamond"/>
              </a:rPr>
              <a:t>they</a:t>
            </a:r>
            <a:r>
              <a:rPr sz="2450" spc="434" dirty="0">
                <a:latin typeface="Garamond"/>
                <a:cs typeface="Garamond"/>
              </a:rPr>
              <a:t> </a:t>
            </a:r>
            <a:r>
              <a:rPr sz="2450" dirty="0">
                <a:latin typeface="Garamond"/>
                <a:cs typeface="Garamond"/>
              </a:rPr>
              <a:t>have</a:t>
            </a:r>
            <a:r>
              <a:rPr sz="2450" spc="430" dirty="0">
                <a:latin typeface="Garamond"/>
                <a:cs typeface="Garamond"/>
              </a:rPr>
              <a:t> </a:t>
            </a:r>
            <a:r>
              <a:rPr sz="2450" dirty="0">
                <a:latin typeface="Garamond"/>
                <a:cs typeface="Garamond"/>
              </a:rPr>
              <a:t>equal</a:t>
            </a:r>
            <a:r>
              <a:rPr sz="2450" spc="434" dirty="0">
                <a:latin typeface="Garamond"/>
                <a:cs typeface="Garamond"/>
              </a:rPr>
              <a:t> </a:t>
            </a:r>
            <a:r>
              <a:rPr sz="2450" dirty="0">
                <a:latin typeface="Garamond"/>
                <a:cs typeface="Garamond"/>
              </a:rPr>
              <a:t>kinetic</a:t>
            </a:r>
            <a:r>
              <a:rPr sz="2450" spc="434" dirty="0">
                <a:latin typeface="Garamond"/>
                <a:cs typeface="Garamond"/>
              </a:rPr>
              <a:t> </a:t>
            </a:r>
            <a:r>
              <a:rPr sz="2450" dirty="0">
                <a:latin typeface="Garamond"/>
                <a:cs typeface="Garamond"/>
              </a:rPr>
              <a:t>energies</a:t>
            </a:r>
            <a:r>
              <a:rPr sz="2450" spc="434" dirty="0">
                <a:latin typeface="Garamond"/>
                <a:cs typeface="Garamond"/>
              </a:rPr>
              <a:t> </a:t>
            </a:r>
            <a:r>
              <a:rPr sz="2450" dirty="0">
                <a:latin typeface="Garamond"/>
                <a:cs typeface="Garamond"/>
              </a:rPr>
              <a:t>then</a:t>
            </a:r>
            <a:r>
              <a:rPr sz="2450" spc="430" dirty="0">
                <a:latin typeface="Garamond"/>
                <a:cs typeface="Garamond"/>
              </a:rPr>
              <a:t> </a:t>
            </a:r>
            <a:r>
              <a:rPr sz="2450" dirty="0">
                <a:latin typeface="Garamond"/>
                <a:cs typeface="Garamond"/>
              </a:rPr>
              <a:t>the</a:t>
            </a:r>
            <a:r>
              <a:rPr sz="2450" spc="434" dirty="0">
                <a:latin typeface="Garamond"/>
                <a:cs typeface="Garamond"/>
              </a:rPr>
              <a:t> </a:t>
            </a:r>
            <a:r>
              <a:rPr sz="2450" dirty="0">
                <a:latin typeface="Garamond"/>
                <a:cs typeface="Garamond"/>
              </a:rPr>
              <a:t>heavier</a:t>
            </a:r>
            <a:r>
              <a:rPr sz="2450" spc="425" dirty="0">
                <a:latin typeface="Garamond"/>
                <a:cs typeface="Garamond"/>
              </a:rPr>
              <a:t> </a:t>
            </a:r>
            <a:r>
              <a:rPr sz="2450" dirty="0">
                <a:latin typeface="Garamond"/>
                <a:cs typeface="Garamond"/>
              </a:rPr>
              <a:t>one</a:t>
            </a:r>
            <a:r>
              <a:rPr sz="2450" spc="434" dirty="0">
                <a:latin typeface="Garamond"/>
                <a:cs typeface="Garamond"/>
              </a:rPr>
              <a:t> </a:t>
            </a:r>
            <a:r>
              <a:rPr sz="2450" dirty="0">
                <a:latin typeface="Garamond"/>
                <a:cs typeface="Garamond"/>
              </a:rPr>
              <a:t>has</a:t>
            </a:r>
            <a:r>
              <a:rPr sz="2450" spc="430" dirty="0">
                <a:latin typeface="Garamond"/>
                <a:cs typeface="Garamond"/>
              </a:rPr>
              <a:t> </a:t>
            </a:r>
            <a:r>
              <a:rPr sz="2450" spc="-25" dirty="0">
                <a:latin typeface="Garamond"/>
                <a:cs typeface="Garamond"/>
              </a:rPr>
              <a:t>the </a:t>
            </a:r>
            <a:r>
              <a:rPr sz="2450" dirty="0">
                <a:latin typeface="Garamond"/>
                <a:cs typeface="Garamond"/>
              </a:rPr>
              <a:t>bigger</a:t>
            </a:r>
            <a:r>
              <a:rPr sz="2450" spc="-15" dirty="0">
                <a:latin typeface="Garamond"/>
                <a:cs typeface="Garamond"/>
              </a:rPr>
              <a:t>  </a:t>
            </a:r>
            <a:r>
              <a:rPr sz="2450" dirty="0">
                <a:latin typeface="Garamond"/>
                <a:cs typeface="Garamond"/>
              </a:rPr>
              <a:t>momentum,</a:t>
            </a:r>
            <a:r>
              <a:rPr sz="2450" spc="50" dirty="0">
                <a:latin typeface="Garamond"/>
                <a:cs typeface="Garamond"/>
              </a:rPr>
              <a:t>  </a:t>
            </a:r>
            <a:r>
              <a:rPr sz="2450" spc="55" dirty="0">
                <a:latin typeface="Garamond"/>
                <a:cs typeface="Garamond"/>
              </a:rPr>
              <a:t>and</a:t>
            </a:r>
            <a:r>
              <a:rPr sz="2450" dirty="0">
                <a:latin typeface="Garamond"/>
                <a:cs typeface="Garamond"/>
              </a:rPr>
              <a:t>  thus  the  smaller</a:t>
            </a:r>
            <a:r>
              <a:rPr sz="2450" spc="-5" dirty="0">
                <a:latin typeface="Garamond"/>
                <a:cs typeface="Garamond"/>
              </a:rPr>
              <a:t>  </a:t>
            </a:r>
            <a:r>
              <a:rPr sz="2450" dirty="0">
                <a:latin typeface="Garamond"/>
                <a:cs typeface="Garamond"/>
              </a:rPr>
              <a:t>one</a:t>
            </a:r>
            <a:r>
              <a:rPr sz="2450" spc="5" dirty="0">
                <a:latin typeface="Garamond"/>
                <a:cs typeface="Garamond"/>
              </a:rPr>
              <a:t>  </a:t>
            </a:r>
            <a:r>
              <a:rPr sz="2450" dirty="0">
                <a:latin typeface="Garamond"/>
                <a:cs typeface="Garamond"/>
              </a:rPr>
              <a:t>has</a:t>
            </a:r>
            <a:r>
              <a:rPr sz="2450" spc="610" dirty="0">
                <a:latin typeface="Garamond"/>
                <a:cs typeface="Garamond"/>
              </a:rPr>
              <a:t> </a:t>
            </a:r>
            <a:r>
              <a:rPr sz="2450" dirty="0">
                <a:latin typeface="Garamond"/>
                <a:cs typeface="Garamond"/>
              </a:rPr>
              <a:t>the</a:t>
            </a:r>
            <a:r>
              <a:rPr sz="2450" spc="610" dirty="0">
                <a:latin typeface="Garamond"/>
                <a:cs typeface="Garamond"/>
              </a:rPr>
              <a:t> </a:t>
            </a:r>
            <a:r>
              <a:rPr sz="2450" dirty="0">
                <a:latin typeface="Garamond"/>
                <a:cs typeface="Garamond"/>
              </a:rPr>
              <a:t>larger</a:t>
            </a:r>
            <a:r>
              <a:rPr sz="2450" spc="610" dirty="0">
                <a:latin typeface="Garamond"/>
                <a:cs typeface="Garamond"/>
              </a:rPr>
              <a:t> </a:t>
            </a:r>
            <a:r>
              <a:rPr sz="2450" spc="-25" dirty="0">
                <a:latin typeface="Garamond"/>
                <a:cs typeface="Garamond"/>
              </a:rPr>
              <a:t>de </a:t>
            </a:r>
            <a:r>
              <a:rPr sz="2450" dirty="0">
                <a:latin typeface="Garamond"/>
                <a:cs typeface="Garamond"/>
              </a:rPr>
              <a:t>Broglie</a:t>
            </a:r>
            <a:r>
              <a:rPr sz="2450" spc="270" dirty="0">
                <a:latin typeface="Garamond"/>
                <a:cs typeface="Garamond"/>
              </a:rPr>
              <a:t> </a:t>
            </a:r>
            <a:r>
              <a:rPr sz="2450" spc="-10" dirty="0">
                <a:latin typeface="Garamond"/>
                <a:cs typeface="Garamond"/>
              </a:rPr>
              <a:t>wavelength.</a:t>
            </a:r>
            <a:endParaRPr sz="2450">
              <a:latin typeface="Garamond"/>
              <a:cs typeface="Garamond"/>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6658609" algn="l"/>
              </a:tabLst>
            </a:pPr>
            <a:r>
              <a:rPr sz="1200" spc="-10" dirty="0">
                <a:latin typeface="Times New Roman"/>
                <a:cs typeface="Times New Roman"/>
              </a:rPr>
              <a:t>ConcepTest</a:t>
            </a:r>
            <a:r>
              <a:rPr sz="1200" dirty="0">
                <a:latin typeface="Times New Roman"/>
                <a:cs typeface="Times New Roman"/>
              </a:rPr>
              <a:t>	4.2.</a:t>
            </a:r>
            <a:r>
              <a:rPr sz="1200" spc="240" dirty="0">
                <a:latin typeface="Times New Roman"/>
                <a:cs typeface="Times New Roman"/>
              </a:rPr>
              <a:t>  </a:t>
            </a:r>
            <a:r>
              <a:rPr sz="1200" dirty="0">
                <a:latin typeface="Times New Roman"/>
                <a:cs typeface="Times New Roman"/>
              </a:rPr>
              <a:t>MATTER</a:t>
            </a:r>
            <a:r>
              <a:rPr sz="1200" spc="170" dirty="0">
                <a:latin typeface="Times New Roman"/>
                <a:cs typeface="Times New Roman"/>
              </a:rPr>
              <a:t> </a:t>
            </a:r>
            <a:r>
              <a:rPr sz="1200" spc="-10" dirty="0">
                <a:latin typeface="Times New Roman"/>
                <a:cs typeface="Times New Roman"/>
              </a:rPr>
              <a:t>WAVES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8257540" cy="1542415"/>
          </a:xfrm>
          <a:prstGeom prst="rect">
            <a:avLst/>
          </a:prstGeom>
        </p:spPr>
        <p:txBody>
          <a:bodyPr vert="horz" wrap="square" lIns="0" tIns="9525" rIns="0" bIns="0" rtlCol="0">
            <a:spAutoFit/>
          </a:bodyPr>
          <a:lstStyle/>
          <a:p>
            <a:pPr marL="12700" marR="5080" algn="just">
              <a:lnSpc>
                <a:spcPct val="101699"/>
              </a:lnSpc>
              <a:spcBef>
                <a:spcPts val="75"/>
              </a:spcBef>
            </a:pPr>
            <a:r>
              <a:rPr dirty="0"/>
              <a:t>An</a:t>
            </a:r>
            <a:r>
              <a:rPr spc="325" dirty="0"/>
              <a:t> </a:t>
            </a:r>
            <a:r>
              <a:rPr dirty="0"/>
              <a:t>electron</a:t>
            </a:r>
            <a:r>
              <a:rPr spc="320" dirty="0"/>
              <a:t> </a:t>
            </a:r>
            <a:r>
              <a:rPr spc="55" dirty="0"/>
              <a:t>and</a:t>
            </a:r>
            <a:r>
              <a:rPr spc="325" dirty="0"/>
              <a:t> </a:t>
            </a:r>
            <a:r>
              <a:rPr spc="130" dirty="0"/>
              <a:t>a</a:t>
            </a:r>
            <a:r>
              <a:rPr spc="315" dirty="0"/>
              <a:t> </a:t>
            </a:r>
            <a:r>
              <a:rPr dirty="0"/>
              <a:t>photon</a:t>
            </a:r>
            <a:r>
              <a:rPr spc="325" dirty="0"/>
              <a:t> </a:t>
            </a:r>
            <a:r>
              <a:rPr dirty="0"/>
              <a:t>have</a:t>
            </a:r>
            <a:r>
              <a:rPr spc="315" dirty="0"/>
              <a:t> </a:t>
            </a:r>
            <a:r>
              <a:rPr dirty="0"/>
              <a:t>equal</a:t>
            </a:r>
            <a:r>
              <a:rPr spc="325" dirty="0"/>
              <a:t> </a:t>
            </a:r>
            <a:r>
              <a:rPr spc="75" dirty="0"/>
              <a:t>total</a:t>
            </a:r>
            <a:r>
              <a:rPr spc="320" dirty="0"/>
              <a:t> </a:t>
            </a:r>
            <a:r>
              <a:rPr dirty="0"/>
              <a:t>energy</a:t>
            </a:r>
            <a:r>
              <a:rPr spc="315" dirty="0"/>
              <a:t> </a:t>
            </a:r>
            <a:r>
              <a:rPr dirty="0"/>
              <a:t>(including</a:t>
            </a:r>
            <a:r>
              <a:rPr spc="315" dirty="0"/>
              <a:t> </a:t>
            </a:r>
            <a:r>
              <a:rPr spc="-25" dirty="0"/>
              <a:t>the </a:t>
            </a:r>
            <a:r>
              <a:rPr dirty="0"/>
              <a:t>mass</a:t>
            </a:r>
            <a:r>
              <a:rPr spc="300" dirty="0"/>
              <a:t> </a:t>
            </a:r>
            <a:r>
              <a:rPr dirty="0"/>
              <a:t>energy</a:t>
            </a:r>
            <a:r>
              <a:rPr spc="305" dirty="0"/>
              <a:t> </a:t>
            </a:r>
            <a:r>
              <a:rPr dirty="0"/>
              <a:t>of</a:t>
            </a:r>
            <a:r>
              <a:rPr spc="300" dirty="0"/>
              <a:t> </a:t>
            </a:r>
            <a:r>
              <a:rPr dirty="0"/>
              <a:t>the</a:t>
            </a:r>
            <a:r>
              <a:rPr spc="300" dirty="0"/>
              <a:t> </a:t>
            </a:r>
            <a:r>
              <a:rPr dirty="0"/>
              <a:t>electron).</a:t>
            </a:r>
            <a:r>
              <a:rPr spc="80" dirty="0"/>
              <a:t>  </a:t>
            </a:r>
            <a:r>
              <a:rPr dirty="0"/>
              <a:t>Which</a:t>
            </a:r>
            <a:r>
              <a:rPr spc="300" dirty="0"/>
              <a:t> </a:t>
            </a:r>
            <a:r>
              <a:rPr dirty="0"/>
              <a:t>one</a:t>
            </a:r>
            <a:r>
              <a:rPr spc="300" dirty="0"/>
              <a:t> </a:t>
            </a:r>
            <a:r>
              <a:rPr dirty="0"/>
              <a:t>has</a:t>
            </a:r>
            <a:r>
              <a:rPr spc="305" dirty="0"/>
              <a:t> </a:t>
            </a:r>
            <a:r>
              <a:rPr spc="130" dirty="0"/>
              <a:t>a</a:t>
            </a:r>
            <a:r>
              <a:rPr spc="300" dirty="0"/>
              <a:t> </a:t>
            </a:r>
            <a:r>
              <a:rPr dirty="0"/>
              <a:t>bigger</a:t>
            </a:r>
            <a:r>
              <a:rPr spc="300" dirty="0"/>
              <a:t> </a:t>
            </a:r>
            <a:r>
              <a:rPr dirty="0"/>
              <a:t>de</a:t>
            </a:r>
            <a:r>
              <a:rPr spc="300" dirty="0"/>
              <a:t> </a:t>
            </a:r>
            <a:r>
              <a:rPr spc="-10" dirty="0"/>
              <a:t>Broglie </a:t>
            </a:r>
            <a:r>
              <a:rPr dirty="0"/>
              <a:t>wavelength:</a:t>
            </a:r>
            <a:r>
              <a:rPr spc="114" dirty="0"/>
              <a:t>  </a:t>
            </a:r>
            <a:r>
              <a:rPr spc="105" dirty="0"/>
              <a:t>A)</a:t>
            </a:r>
            <a:r>
              <a:rPr spc="365" dirty="0"/>
              <a:t> </a:t>
            </a:r>
            <a:r>
              <a:rPr dirty="0"/>
              <a:t>the</a:t>
            </a:r>
            <a:r>
              <a:rPr spc="375" dirty="0"/>
              <a:t> </a:t>
            </a:r>
            <a:r>
              <a:rPr dirty="0"/>
              <a:t>electron,</a:t>
            </a:r>
            <a:r>
              <a:rPr spc="420" dirty="0"/>
              <a:t> </a:t>
            </a:r>
            <a:r>
              <a:rPr spc="130" dirty="0"/>
              <a:t>B)</a:t>
            </a:r>
            <a:r>
              <a:rPr spc="370" dirty="0"/>
              <a:t> </a:t>
            </a:r>
            <a:r>
              <a:rPr dirty="0"/>
              <a:t>the</a:t>
            </a:r>
            <a:r>
              <a:rPr spc="375" dirty="0"/>
              <a:t> </a:t>
            </a:r>
            <a:r>
              <a:rPr dirty="0"/>
              <a:t>photon,</a:t>
            </a:r>
            <a:r>
              <a:rPr spc="420" dirty="0"/>
              <a:t> </a:t>
            </a:r>
            <a:r>
              <a:rPr dirty="0"/>
              <a:t>or</a:t>
            </a:r>
            <a:r>
              <a:rPr spc="370" dirty="0"/>
              <a:t> </a:t>
            </a:r>
            <a:r>
              <a:rPr spc="125" dirty="0"/>
              <a:t>C)</a:t>
            </a:r>
            <a:r>
              <a:rPr spc="370" dirty="0"/>
              <a:t> </a:t>
            </a:r>
            <a:r>
              <a:rPr spc="80" dirty="0"/>
              <a:t>they</a:t>
            </a:r>
            <a:r>
              <a:rPr spc="370" dirty="0"/>
              <a:t> </a:t>
            </a:r>
            <a:r>
              <a:rPr spc="55" dirty="0"/>
              <a:t>are</a:t>
            </a:r>
            <a:r>
              <a:rPr spc="370" dirty="0"/>
              <a:t> </a:t>
            </a:r>
            <a:r>
              <a:rPr spc="-25" dirty="0"/>
              <a:t>the </a:t>
            </a:r>
            <a:r>
              <a:rPr spc="45" dirty="0"/>
              <a:t>same?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6658609" algn="l"/>
              </a:tabLst>
            </a:pPr>
            <a:r>
              <a:rPr sz="1200" spc="-10" dirty="0">
                <a:latin typeface="Times New Roman"/>
                <a:cs typeface="Times New Roman"/>
              </a:rPr>
              <a:t>ConcepTest</a:t>
            </a:r>
            <a:r>
              <a:rPr sz="1200" dirty="0">
                <a:latin typeface="Times New Roman"/>
                <a:cs typeface="Times New Roman"/>
              </a:rPr>
              <a:t>	4.2.</a:t>
            </a:r>
            <a:r>
              <a:rPr sz="1200" spc="240" dirty="0">
                <a:latin typeface="Times New Roman"/>
                <a:cs typeface="Times New Roman"/>
              </a:rPr>
              <a:t>  </a:t>
            </a:r>
            <a:r>
              <a:rPr sz="1200" dirty="0">
                <a:latin typeface="Times New Roman"/>
                <a:cs typeface="Times New Roman"/>
              </a:rPr>
              <a:t>MATTER</a:t>
            </a:r>
            <a:r>
              <a:rPr sz="1200" spc="170" dirty="0">
                <a:latin typeface="Times New Roman"/>
                <a:cs typeface="Times New Roman"/>
              </a:rPr>
              <a:t> </a:t>
            </a:r>
            <a:r>
              <a:rPr sz="1200" spc="-10" dirty="0">
                <a:latin typeface="Times New Roman"/>
                <a:cs typeface="Times New Roman"/>
              </a:rPr>
              <a:t>WAVES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8257540" cy="1542415"/>
          </a:xfrm>
          <a:prstGeom prst="rect">
            <a:avLst/>
          </a:prstGeom>
        </p:spPr>
        <p:txBody>
          <a:bodyPr vert="horz" wrap="square" lIns="0" tIns="9525" rIns="0" bIns="0" rtlCol="0">
            <a:spAutoFit/>
          </a:bodyPr>
          <a:lstStyle/>
          <a:p>
            <a:pPr marL="12700" marR="5080" algn="just">
              <a:lnSpc>
                <a:spcPct val="101699"/>
              </a:lnSpc>
              <a:spcBef>
                <a:spcPts val="75"/>
              </a:spcBef>
            </a:pPr>
            <a:r>
              <a:rPr dirty="0"/>
              <a:t>An</a:t>
            </a:r>
            <a:r>
              <a:rPr spc="325" dirty="0"/>
              <a:t> </a:t>
            </a:r>
            <a:r>
              <a:rPr dirty="0"/>
              <a:t>electron</a:t>
            </a:r>
            <a:r>
              <a:rPr spc="320" dirty="0"/>
              <a:t> </a:t>
            </a:r>
            <a:r>
              <a:rPr spc="55" dirty="0"/>
              <a:t>and</a:t>
            </a:r>
            <a:r>
              <a:rPr spc="325" dirty="0"/>
              <a:t> </a:t>
            </a:r>
            <a:r>
              <a:rPr spc="130" dirty="0"/>
              <a:t>a</a:t>
            </a:r>
            <a:r>
              <a:rPr spc="315" dirty="0"/>
              <a:t> </a:t>
            </a:r>
            <a:r>
              <a:rPr dirty="0"/>
              <a:t>photon</a:t>
            </a:r>
            <a:r>
              <a:rPr spc="325" dirty="0"/>
              <a:t> </a:t>
            </a:r>
            <a:r>
              <a:rPr dirty="0"/>
              <a:t>have</a:t>
            </a:r>
            <a:r>
              <a:rPr spc="315" dirty="0"/>
              <a:t> </a:t>
            </a:r>
            <a:r>
              <a:rPr dirty="0"/>
              <a:t>equal</a:t>
            </a:r>
            <a:r>
              <a:rPr spc="325" dirty="0"/>
              <a:t> </a:t>
            </a:r>
            <a:r>
              <a:rPr spc="75" dirty="0"/>
              <a:t>total</a:t>
            </a:r>
            <a:r>
              <a:rPr spc="320" dirty="0"/>
              <a:t> </a:t>
            </a:r>
            <a:r>
              <a:rPr dirty="0"/>
              <a:t>energy</a:t>
            </a:r>
            <a:r>
              <a:rPr spc="315" dirty="0"/>
              <a:t> </a:t>
            </a:r>
            <a:r>
              <a:rPr dirty="0"/>
              <a:t>(including</a:t>
            </a:r>
            <a:r>
              <a:rPr spc="315" dirty="0"/>
              <a:t> </a:t>
            </a:r>
            <a:r>
              <a:rPr spc="-25" dirty="0"/>
              <a:t>the </a:t>
            </a:r>
            <a:r>
              <a:rPr dirty="0"/>
              <a:t>mass</a:t>
            </a:r>
            <a:r>
              <a:rPr spc="300" dirty="0"/>
              <a:t> </a:t>
            </a:r>
            <a:r>
              <a:rPr dirty="0"/>
              <a:t>energy</a:t>
            </a:r>
            <a:r>
              <a:rPr spc="305" dirty="0"/>
              <a:t> </a:t>
            </a:r>
            <a:r>
              <a:rPr dirty="0"/>
              <a:t>of</a:t>
            </a:r>
            <a:r>
              <a:rPr spc="300" dirty="0"/>
              <a:t> </a:t>
            </a:r>
            <a:r>
              <a:rPr dirty="0"/>
              <a:t>the</a:t>
            </a:r>
            <a:r>
              <a:rPr spc="300" dirty="0"/>
              <a:t> </a:t>
            </a:r>
            <a:r>
              <a:rPr dirty="0"/>
              <a:t>electron).</a:t>
            </a:r>
            <a:r>
              <a:rPr spc="80" dirty="0"/>
              <a:t>  </a:t>
            </a:r>
            <a:r>
              <a:rPr dirty="0"/>
              <a:t>Which</a:t>
            </a:r>
            <a:r>
              <a:rPr spc="300" dirty="0"/>
              <a:t> </a:t>
            </a:r>
            <a:r>
              <a:rPr dirty="0"/>
              <a:t>one</a:t>
            </a:r>
            <a:r>
              <a:rPr spc="300" dirty="0"/>
              <a:t> </a:t>
            </a:r>
            <a:r>
              <a:rPr dirty="0"/>
              <a:t>has</a:t>
            </a:r>
            <a:r>
              <a:rPr spc="305" dirty="0"/>
              <a:t> </a:t>
            </a:r>
            <a:r>
              <a:rPr spc="130" dirty="0"/>
              <a:t>a</a:t>
            </a:r>
            <a:r>
              <a:rPr spc="300" dirty="0"/>
              <a:t> </a:t>
            </a:r>
            <a:r>
              <a:rPr dirty="0"/>
              <a:t>bigger</a:t>
            </a:r>
            <a:r>
              <a:rPr spc="300" dirty="0"/>
              <a:t> </a:t>
            </a:r>
            <a:r>
              <a:rPr dirty="0"/>
              <a:t>de</a:t>
            </a:r>
            <a:r>
              <a:rPr spc="300" dirty="0"/>
              <a:t> </a:t>
            </a:r>
            <a:r>
              <a:rPr spc="-10" dirty="0"/>
              <a:t>Broglie </a:t>
            </a:r>
            <a:r>
              <a:rPr dirty="0"/>
              <a:t>wavelength:</a:t>
            </a:r>
            <a:r>
              <a:rPr spc="114" dirty="0"/>
              <a:t>  </a:t>
            </a:r>
            <a:r>
              <a:rPr spc="105" dirty="0"/>
              <a:t>A)</a:t>
            </a:r>
            <a:r>
              <a:rPr spc="365" dirty="0"/>
              <a:t> </a:t>
            </a:r>
            <a:r>
              <a:rPr dirty="0"/>
              <a:t>the</a:t>
            </a:r>
            <a:r>
              <a:rPr spc="375" dirty="0"/>
              <a:t> </a:t>
            </a:r>
            <a:r>
              <a:rPr dirty="0"/>
              <a:t>electron,</a:t>
            </a:r>
            <a:r>
              <a:rPr spc="420" dirty="0"/>
              <a:t> </a:t>
            </a:r>
            <a:r>
              <a:rPr spc="130" dirty="0"/>
              <a:t>B)</a:t>
            </a:r>
            <a:r>
              <a:rPr spc="370" dirty="0"/>
              <a:t> </a:t>
            </a:r>
            <a:r>
              <a:rPr dirty="0"/>
              <a:t>the</a:t>
            </a:r>
            <a:r>
              <a:rPr spc="375" dirty="0"/>
              <a:t> </a:t>
            </a:r>
            <a:r>
              <a:rPr dirty="0"/>
              <a:t>photon,</a:t>
            </a:r>
            <a:r>
              <a:rPr spc="420" dirty="0"/>
              <a:t> </a:t>
            </a:r>
            <a:r>
              <a:rPr dirty="0"/>
              <a:t>or</a:t>
            </a:r>
            <a:r>
              <a:rPr spc="370" dirty="0"/>
              <a:t> </a:t>
            </a:r>
            <a:r>
              <a:rPr spc="125" dirty="0"/>
              <a:t>C)</a:t>
            </a:r>
            <a:r>
              <a:rPr spc="370" dirty="0"/>
              <a:t> </a:t>
            </a:r>
            <a:r>
              <a:rPr spc="80" dirty="0"/>
              <a:t>they</a:t>
            </a:r>
            <a:r>
              <a:rPr spc="370" dirty="0"/>
              <a:t> </a:t>
            </a:r>
            <a:r>
              <a:rPr spc="55" dirty="0"/>
              <a:t>are</a:t>
            </a:r>
            <a:r>
              <a:rPr spc="370" dirty="0"/>
              <a:t> </a:t>
            </a:r>
            <a:r>
              <a:rPr spc="-25" dirty="0"/>
              <a:t>the </a:t>
            </a:r>
            <a:r>
              <a:rPr spc="45" dirty="0"/>
              <a:t>same?</a:t>
            </a:r>
          </a:p>
        </p:txBody>
      </p:sp>
      <p:sp>
        <p:nvSpPr>
          <p:cNvPr id="5" name="object 5"/>
          <p:cNvSpPr txBox="1"/>
          <p:nvPr/>
        </p:nvSpPr>
        <p:spPr>
          <a:xfrm>
            <a:off x="6992201" y="3036429"/>
            <a:ext cx="340360" cy="403225"/>
          </a:xfrm>
          <a:prstGeom prst="rect">
            <a:avLst/>
          </a:prstGeom>
        </p:spPr>
        <p:txBody>
          <a:bodyPr vert="horz" wrap="square" lIns="0" tIns="15875" rIns="0" bIns="0" rtlCol="0">
            <a:spAutoFit/>
          </a:bodyPr>
          <a:lstStyle/>
          <a:p>
            <a:pPr marL="12700">
              <a:lnSpc>
                <a:spcPct val="100000"/>
              </a:lnSpc>
              <a:spcBef>
                <a:spcPts val="125"/>
              </a:spcBef>
            </a:pPr>
            <a:r>
              <a:rPr sz="2450" spc="-50" dirty="0">
                <a:latin typeface="Yu Gothic"/>
                <a:cs typeface="Yu Gothic"/>
              </a:rPr>
              <a:t>✓</a:t>
            </a:r>
            <a:endParaRPr sz="2450">
              <a:latin typeface="Yu Gothic"/>
              <a:cs typeface="Yu Gothic"/>
            </a:endParaRPr>
          </a:p>
        </p:txBody>
      </p:sp>
      <p:sp>
        <p:nvSpPr>
          <p:cNvPr id="6" name="object 6"/>
          <p:cNvSpPr/>
          <p:nvPr/>
        </p:nvSpPr>
        <p:spPr>
          <a:xfrm>
            <a:off x="7319708" y="3357626"/>
            <a:ext cx="1563370" cy="0"/>
          </a:xfrm>
          <a:custGeom>
            <a:avLst/>
            <a:gdLst/>
            <a:ahLst/>
            <a:cxnLst/>
            <a:rect l="l" t="t" r="r" b="b"/>
            <a:pathLst>
              <a:path w="1563370">
                <a:moveTo>
                  <a:pt x="0" y="0"/>
                </a:moveTo>
                <a:lnTo>
                  <a:pt x="1562836" y="0"/>
                </a:lnTo>
              </a:path>
            </a:pathLst>
          </a:custGeom>
          <a:ln w="12585">
            <a:solidFill>
              <a:srgbClr val="000000"/>
            </a:solidFill>
          </a:ln>
        </p:spPr>
        <p:txBody>
          <a:bodyPr wrap="square" lIns="0" tIns="0" rIns="0" bIns="0" rtlCol="0"/>
          <a:lstStyle/>
          <a:p>
            <a:endParaRPr/>
          </a:p>
        </p:txBody>
      </p:sp>
      <p:sp>
        <p:nvSpPr>
          <p:cNvPr id="7" name="object 7"/>
          <p:cNvSpPr txBox="1"/>
          <p:nvPr/>
        </p:nvSpPr>
        <p:spPr>
          <a:xfrm>
            <a:off x="7461707" y="3287769"/>
            <a:ext cx="1427480" cy="340360"/>
          </a:xfrm>
          <a:prstGeom prst="rect">
            <a:avLst/>
          </a:prstGeom>
        </p:spPr>
        <p:txBody>
          <a:bodyPr vert="horz" wrap="square" lIns="0" tIns="14604" rIns="0" bIns="0" rtlCol="0">
            <a:spAutoFit/>
          </a:bodyPr>
          <a:lstStyle/>
          <a:p>
            <a:pPr marL="12700">
              <a:lnSpc>
                <a:spcPct val="100000"/>
              </a:lnSpc>
              <a:spcBef>
                <a:spcPts val="114"/>
              </a:spcBef>
              <a:tabLst>
                <a:tab pos="271780" algn="l"/>
                <a:tab pos="1034415" algn="l"/>
                <a:tab pos="1293495" algn="l"/>
              </a:tabLst>
            </a:pPr>
            <a:r>
              <a:rPr sz="2050" spc="-50" dirty="0">
                <a:latin typeface="Garamond"/>
                <a:cs typeface="Garamond"/>
              </a:rPr>
              <a:t>2</a:t>
            </a:r>
            <a:r>
              <a:rPr sz="2050" dirty="0">
                <a:latin typeface="Garamond"/>
                <a:cs typeface="Garamond"/>
              </a:rPr>
              <a:t>	</a:t>
            </a:r>
            <a:r>
              <a:rPr sz="2050" spc="-50" dirty="0">
                <a:latin typeface="Garamond"/>
                <a:cs typeface="Garamond"/>
              </a:rPr>
              <a:t>2</a:t>
            </a:r>
            <a:r>
              <a:rPr sz="2050" dirty="0">
                <a:latin typeface="Garamond"/>
                <a:cs typeface="Garamond"/>
              </a:rPr>
              <a:t>	</a:t>
            </a:r>
            <a:r>
              <a:rPr sz="2050" spc="-50" dirty="0">
                <a:latin typeface="Garamond"/>
                <a:cs typeface="Garamond"/>
              </a:rPr>
              <a:t>2</a:t>
            </a:r>
            <a:r>
              <a:rPr sz="2050" dirty="0">
                <a:latin typeface="Garamond"/>
                <a:cs typeface="Garamond"/>
              </a:rPr>
              <a:t>	</a:t>
            </a:r>
            <a:r>
              <a:rPr sz="2050" spc="-50" dirty="0">
                <a:latin typeface="Garamond"/>
                <a:cs typeface="Garamond"/>
              </a:rPr>
              <a:t>4</a:t>
            </a:r>
            <a:endParaRPr sz="2050">
              <a:latin typeface="Garamond"/>
              <a:cs typeface="Garamond"/>
            </a:endParaRPr>
          </a:p>
        </p:txBody>
      </p:sp>
      <p:sp>
        <p:nvSpPr>
          <p:cNvPr id="8" name="object 8"/>
          <p:cNvSpPr txBox="1"/>
          <p:nvPr/>
        </p:nvSpPr>
        <p:spPr>
          <a:xfrm>
            <a:off x="707758" y="2946754"/>
            <a:ext cx="8266430" cy="782955"/>
          </a:xfrm>
          <a:prstGeom prst="rect">
            <a:avLst/>
          </a:prstGeom>
        </p:spPr>
        <p:txBody>
          <a:bodyPr vert="horz" wrap="square" lIns="0" tIns="15875" rIns="0" bIns="0" rtlCol="0">
            <a:spAutoFit/>
          </a:bodyPr>
          <a:lstStyle/>
          <a:p>
            <a:pPr marL="12700">
              <a:lnSpc>
                <a:spcPct val="100000"/>
              </a:lnSpc>
              <a:spcBef>
                <a:spcPts val="125"/>
              </a:spcBef>
              <a:tabLst>
                <a:tab pos="1621155" algn="l"/>
              </a:tabLst>
            </a:pPr>
            <a:r>
              <a:rPr sz="2450" b="1" spc="45" dirty="0">
                <a:latin typeface="Book Antiqua"/>
                <a:cs typeface="Book Antiqua"/>
              </a:rPr>
              <a:t>Solution:</a:t>
            </a:r>
            <a:r>
              <a:rPr sz="2450" b="1" dirty="0">
                <a:latin typeface="Book Antiqua"/>
                <a:cs typeface="Book Antiqua"/>
              </a:rPr>
              <a:t>	</a:t>
            </a:r>
            <a:r>
              <a:rPr sz="2450" spc="-50" dirty="0">
                <a:latin typeface="Garamond"/>
                <a:cs typeface="Garamond"/>
              </a:rPr>
              <a:t>A</a:t>
            </a:r>
            <a:endParaRPr sz="2450">
              <a:latin typeface="Garamond"/>
              <a:cs typeface="Garamond"/>
            </a:endParaRPr>
          </a:p>
          <a:p>
            <a:pPr marL="23495">
              <a:lnSpc>
                <a:spcPct val="100000"/>
              </a:lnSpc>
              <a:spcBef>
                <a:spcPts val="50"/>
              </a:spcBef>
              <a:tabLst>
                <a:tab pos="6611620" algn="l"/>
                <a:tab pos="7222490" algn="l"/>
              </a:tabLst>
            </a:pPr>
            <a:r>
              <a:rPr sz="2450" spc="-20" dirty="0">
                <a:latin typeface="Garamond"/>
                <a:cs typeface="Garamond"/>
              </a:rPr>
              <a:t>For</a:t>
            </a:r>
            <a:r>
              <a:rPr sz="2450" spc="-15" dirty="0">
                <a:latin typeface="Garamond"/>
                <a:cs typeface="Garamond"/>
              </a:rPr>
              <a:t> </a:t>
            </a:r>
            <a:r>
              <a:rPr sz="2450" dirty="0">
                <a:latin typeface="Garamond"/>
                <a:cs typeface="Garamond"/>
              </a:rPr>
              <a:t>the</a:t>
            </a:r>
            <a:r>
              <a:rPr sz="2450" spc="-5" dirty="0">
                <a:latin typeface="Garamond"/>
                <a:cs typeface="Garamond"/>
              </a:rPr>
              <a:t> </a:t>
            </a:r>
            <a:r>
              <a:rPr sz="2450" dirty="0">
                <a:latin typeface="Garamond"/>
                <a:cs typeface="Garamond"/>
              </a:rPr>
              <a:t>photon</a:t>
            </a:r>
            <a:r>
              <a:rPr sz="2450" spc="-5" dirty="0">
                <a:latin typeface="Garamond"/>
                <a:cs typeface="Garamond"/>
              </a:rPr>
              <a:t> </a:t>
            </a:r>
            <a:r>
              <a:rPr sz="2450" b="0" i="1" spc="114" dirty="0">
                <a:latin typeface="Bookman Old Style"/>
                <a:cs typeface="Bookman Old Style"/>
              </a:rPr>
              <a:t>E</a:t>
            </a:r>
            <a:r>
              <a:rPr sz="2450" b="0" i="1" spc="135" dirty="0">
                <a:latin typeface="Bookman Old Style"/>
                <a:cs typeface="Bookman Old Style"/>
              </a:rPr>
              <a:t> </a:t>
            </a:r>
            <a:r>
              <a:rPr sz="2450" spc="130" dirty="0">
                <a:latin typeface="Garamond"/>
                <a:cs typeface="Garamond"/>
              </a:rPr>
              <a:t>=</a:t>
            </a:r>
            <a:r>
              <a:rPr sz="2450" spc="95" dirty="0">
                <a:latin typeface="Garamond"/>
                <a:cs typeface="Garamond"/>
              </a:rPr>
              <a:t> </a:t>
            </a:r>
            <a:r>
              <a:rPr sz="2450" b="0" i="1" spc="-204" dirty="0">
                <a:latin typeface="Bookman Old Style"/>
                <a:cs typeface="Bookman Old Style"/>
              </a:rPr>
              <a:t>pc</a:t>
            </a:r>
            <a:r>
              <a:rPr sz="2450" b="0" i="1" spc="-130" dirty="0">
                <a:latin typeface="Bookman Old Style"/>
                <a:cs typeface="Bookman Old Style"/>
              </a:rPr>
              <a:t> </a:t>
            </a:r>
            <a:r>
              <a:rPr sz="2450" dirty="0">
                <a:latin typeface="Garamond"/>
                <a:cs typeface="Garamond"/>
              </a:rPr>
              <a:t>while</a:t>
            </a:r>
            <a:r>
              <a:rPr sz="2450" spc="-5" dirty="0">
                <a:latin typeface="Garamond"/>
                <a:cs typeface="Garamond"/>
              </a:rPr>
              <a:t> </a:t>
            </a:r>
            <a:r>
              <a:rPr sz="2450" spc="-30" dirty="0">
                <a:latin typeface="Garamond"/>
                <a:cs typeface="Garamond"/>
              </a:rPr>
              <a:t>for</a:t>
            </a:r>
            <a:r>
              <a:rPr sz="2450" dirty="0">
                <a:latin typeface="Garamond"/>
                <a:cs typeface="Garamond"/>
              </a:rPr>
              <a:t> the</a:t>
            </a:r>
            <a:r>
              <a:rPr sz="2450" spc="-5" dirty="0">
                <a:latin typeface="Garamond"/>
                <a:cs typeface="Garamond"/>
              </a:rPr>
              <a:t> </a:t>
            </a:r>
            <a:r>
              <a:rPr sz="2450" dirty="0">
                <a:latin typeface="Garamond"/>
                <a:cs typeface="Garamond"/>
              </a:rPr>
              <a:t>electron</a:t>
            </a:r>
            <a:r>
              <a:rPr sz="2450" spc="-10" dirty="0">
                <a:latin typeface="Garamond"/>
                <a:cs typeface="Garamond"/>
              </a:rPr>
              <a:t> </a:t>
            </a:r>
            <a:r>
              <a:rPr sz="2450" b="0" i="1" spc="114" dirty="0">
                <a:latin typeface="Bookman Old Style"/>
                <a:cs typeface="Bookman Old Style"/>
              </a:rPr>
              <a:t>E</a:t>
            </a:r>
            <a:r>
              <a:rPr sz="2450" b="0" i="1" spc="135" dirty="0">
                <a:latin typeface="Bookman Old Style"/>
                <a:cs typeface="Bookman Old Style"/>
              </a:rPr>
              <a:t> </a:t>
            </a:r>
            <a:r>
              <a:rPr sz="2450" spc="80" dirty="0">
                <a:latin typeface="Garamond"/>
                <a:cs typeface="Garamond"/>
              </a:rPr>
              <a:t>=</a:t>
            </a:r>
            <a:r>
              <a:rPr sz="2450" dirty="0">
                <a:latin typeface="Garamond"/>
                <a:cs typeface="Garamond"/>
              </a:rPr>
              <a:t>	</a:t>
            </a:r>
            <a:r>
              <a:rPr sz="2450" b="0" i="1" spc="-270" dirty="0">
                <a:latin typeface="Bookman Old Style"/>
                <a:cs typeface="Bookman Old Style"/>
              </a:rPr>
              <a:t>p</a:t>
            </a:r>
            <a:r>
              <a:rPr sz="2450" b="0" i="1" spc="254" dirty="0">
                <a:latin typeface="Bookman Old Style"/>
                <a:cs typeface="Bookman Old Style"/>
              </a:rPr>
              <a:t> </a:t>
            </a:r>
            <a:r>
              <a:rPr sz="2450" b="0" i="1" spc="-50" dirty="0">
                <a:latin typeface="Bookman Old Style"/>
                <a:cs typeface="Bookman Old Style"/>
              </a:rPr>
              <a:t>c</a:t>
            </a:r>
            <a:r>
              <a:rPr sz="2450" b="0" i="1" dirty="0">
                <a:latin typeface="Bookman Old Style"/>
                <a:cs typeface="Bookman Old Style"/>
              </a:rPr>
              <a:t>	</a:t>
            </a:r>
            <a:r>
              <a:rPr sz="2450" spc="130" dirty="0">
                <a:latin typeface="Garamond"/>
                <a:cs typeface="Garamond"/>
              </a:rPr>
              <a:t>+</a:t>
            </a:r>
            <a:r>
              <a:rPr sz="2450" spc="-100" dirty="0">
                <a:latin typeface="Garamond"/>
                <a:cs typeface="Garamond"/>
              </a:rPr>
              <a:t> </a:t>
            </a:r>
            <a:r>
              <a:rPr sz="2450" b="0" i="1" dirty="0">
                <a:latin typeface="Bookman Old Style"/>
                <a:cs typeface="Bookman Old Style"/>
              </a:rPr>
              <a:t>m</a:t>
            </a:r>
            <a:r>
              <a:rPr sz="2450" b="0" i="1" spc="190" dirty="0">
                <a:latin typeface="Bookman Old Style"/>
                <a:cs typeface="Bookman Old Style"/>
              </a:rPr>
              <a:t> </a:t>
            </a:r>
            <a:r>
              <a:rPr sz="2450" b="0" i="1" dirty="0">
                <a:latin typeface="Bookman Old Style"/>
                <a:cs typeface="Bookman Old Style"/>
              </a:rPr>
              <a:t>c</a:t>
            </a:r>
            <a:r>
              <a:rPr sz="2450" b="0" i="1" spc="185" dirty="0">
                <a:latin typeface="Bookman Old Style"/>
                <a:cs typeface="Bookman Old Style"/>
              </a:rPr>
              <a:t> </a:t>
            </a:r>
            <a:r>
              <a:rPr sz="2450" spc="25" dirty="0">
                <a:latin typeface="Garamond"/>
                <a:cs typeface="Garamond"/>
              </a:rPr>
              <a:t>,</a:t>
            </a:r>
            <a:endParaRPr sz="2450">
              <a:latin typeface="Garamond"/>
              <a:cs typeface="Garamond"/>
            </a:endParaRPr>
          </a:p>
        </p:txBody>
      </p:sp>
      <p:sp>
        <p:nvSpPr>
          <p:cNvPr id="9" name="object 9"/>
          <p:cNvSpPr txBox="1"/>
          <p:nvPr/>
        </p:nvSpPr>
        <p:spPr>
          <a:xfrm>
            <a:off x="718819" y="3705896"/>
            <a:ext cx="8257540" cy="1542415"/>
          </a:xfrm>
          <a:prstGeom prst="rect">
            <a:avLst/>
          </a:prstGeom>
        </p:spPr>
        <p:txBody>
          <a:bodyPr vert="horz" wrap="square" lIns="0" tIns="9525" rIns="0" bIns="0" rtlCol="0">
            <a:spAutoFit/>
          </a:bodyPr>
          <a:lstStyle/>
          <a:p>
            <a:pPr marL="12700" marR="5080" algn="just">
              <a:lnSpc>
                <a:spcPct val="101699"/>
              </a:lnSpc>
              <a:spcBef>
                <a:spcPts val="75"/>
              </a:spcBef>
            </a:pPr>
            <a:r>
              <a:rPr sz="2450" dirty="0">
                <a:latin typeface="Garamond"/>
                <a:cs typeface="Garamond"/>
              </a:rPr>
              <a:t>so</a:t>
            </a:r>
            <a:r>
              <a:rPr sz="2450" spc="375" dirty="0">
                <a:latin typeface="Garamond"/>
                <a:cs typeface="Garamond"/>
              </a:rPr>
              <a:t> </a:t>
            </a:r>
            <a:r>
              <a:rPr sz="2450" dirty="0">
                <a:latin typeface="Garamond"/>
                <a:cs typeface="Garamond"/>
              </a:rPr>
              <a:t>if</a:t>
            </a:r>
            <a:r>
              <a:rPr sz="2450" spc="370" dirty="0">
                <a:latin typeface="Garamond"/>
                <a:cs typeface="Garamond"/>
              </a:rPr>
              <a:t> </a:t>
            </a:r>
            <a:r>
              <a:rPr sz="2450" dirty="0">
                <a:latin typeface="Garamond"/>
                <a:cs typeface="Garamond"/>
              </a:rPr>
              <a:t>the</a:t>
            </a:r>
            <a:r>
              <a:rPr sz="2450" spc="375" dirty="0">
                <a:latin typeface="Garamond"/>
                <a:cs typeface="Garamond"/>
              </a:rPr>
              <a:t> </a:t>
            </a:r>
            <a:r>
              <a:rPr sz="2450" dirty="0">
                <a:latin typeface="Garamond"/>
                <a:cs typeface="Garamond"/>
              </a:rPr>
              <a:t>two</a:t>
            </a:r>
            <a:r>
              <a:rPr sz="2450" spc="375" dirty="0">
                <a:latin typeface="Garamond"/>
                <a:cs typeface="Garamond"/>
              </a:rPr>
              <a:t> </a:t>
            </a:r>
            <a:r>
              <a:rPr sz="2450" dirty="0">
                <a:latin typeface="Garamond"/>
                <a:cs typeface="Garamond"/>
              </a:rPr>
              <a:t>have</a:t>
            </a:r>
            <a:r>
              <a:rPr sz="2450" spc="370" dirty="0">
                <a:latin typeface="Garamond"/>
                <a:cs typeface="Garamond"/>
              </a:rPr>
              <a:t> </a:t>
            </a:r>
            <a:r>
              <a:rPr sz="2450" dirty="0">
                <a:latin typeface="Garamond"/>
                <a:cs typeface="Garamond"/>
              </a:rPr>
              <a:t>equal</a:t>
            </a:r>
            <a:r>
              <a:rPr sz="2450" spc="375" dirty="0">
                <a:latin typeface="Garamond"/>
                <a:cs typeface="Garamond"/>
              </a:rPr>
              <a:t> </a:t>
            </a:r>
            <a:r>
              <a:rPr sz="2450" dirty="0">
                <a:latin typeface="Garamond"/>
                <a:cs typeface="Garamond"/>
              </a:rPr>
              <a:t>energy</a:t>
            </a:r>
            <a:r>
              <a:rPr sz="2450" spc="375" dirty="0">
                <a:latin typeface="Garamond"/>
                <a:cs typeface="Garamond"/>
              </a:rPr>
              <a:t> </a:t>
            </a:r>
            <a:r>
              <a:rPr sz="2450" dirty="0">
                <a:latin typeface="Garamond"/>
                <a:cs typeface="Garamond"/>
              </a:rPr>
              <a:t>the</a:t>
            </a:r>
            <a:r>
              <a:rPr sz="2450" spc="370" dirty="0">
                <a:latin typeface="Garamond"/>
                <a:cs typeface="Garamond"/>
              </a:rPr>
              <a:t> </a:t>
            </a:r>
            <a:r>
              <a:rPr sz="2450" dirty="0">
                <a:latin typeface="Garamond"/>
                <a:cs typeface="Garamond"/>
              </a:rPr>
              <a:t>electron</a:t>
            </a:r>
            <a:r>
              <a:rPr sz="2450" spc="375" dirty="0">
                <a:latin typeface="Garamond"/>
                <a:cs typeface="Garamond"/>
              </a:rPr>
              <a:t> </a:t>
            </a:r>
            <a:r>
              <a:rPr sz="2450" dirty="0">
                <a:latin typeface="Garamond"/>
                <a:cs typeface="Garamond"/>
              </a:rPr>
              <a:t>must</a:t>
            </a:r>
            <a:r>
              <a:rPr sz="2450" spc="375" dirty="0">
                <a:latin typeface="Garamond"/>
                <a:cs typeface="Garamond"/>
              </a:rPr>
              <a:t> </a:t>
            </a:r>
            <a:r>
              <a:rPr sz="2450" dirty="0">
                <a:latin typeface="Garamond"/>
                <a:cs typeface="Garamond"/>
              </a:rPr>
              <a:t>have</a:t>
            </a:r>
            <a:r>
              <a:rPr sz="2450" spc="375" dirty="0">
                <a:latin typeface="Garamond"/>
                <a:cs typeface="Garamond"/>
              </a:rPr>
              <a:t> </a:t>
            </a:r>
            <a:r>
              <a:rPr sz="2450" dirty="0">
                <a:latin typeface="Garamond"/>
                <a:cs typeface="Garamond"/>
              </a:rPr>
              <a:t>less</a:t>
            </a:r>
            <a:r>
              <a:rPr sz="2450" spc="370" dirty="0">
                <a:latin typeface="Garamond"/>
                <a:cs typeface="Garamond"/>
              </a:rPr>
              <a:t> </a:t>
            </a:r>
            <a:r>
              <a:rPr sz="2450" spc="-25" dirty="0">
                <a:latin typeface="Garamond"/>
                <a:cs typeface="Garamond"/>
              </a:rPr>
              <a:t>mo- </a:t>
            </a:r>
            <a:r>
              <a:rPr sz="2450" dirty="0">
                <a:latin typeface="Garamond"/>
                <a:cs typeface="Garamond"/>
              </a:rPr>
              <a:t>mentum.</a:t>
            </a:r>
            <a:r>
              <a:rPr sz="2450" spc="254" dirty="0">
                <a:latin typeface="Garamond"/>
                <a:cs typeface="Garamond"/>
              </a:rPr>
              <a:t>  </a:t>
            </a:r>
            <a:r>
              <a:rPr sz="2450" dirty="0">
                <a:latin typeface="Garamond"/>
                <a:cs typeface="Garamond"/>
              </a:rPr>
              <a:t>(If</a:t>
            </a:r>
            <a:r>
              <a:rPr sz="2450" spc="409" dirty="0">
                <a:latin typeface="Garamond"/>
                <a:cs typeface="Garamond"/>
              </a:rPr>
              <a:t> </a:t>
            </a:r>
            <a:r>
              <a:rPr sz="2450" spc="90" dirty="0">
                <a:latin typeface="Garamond"/>
                <a:cs typeface="Garamond"/>
              </a:rPr>
              <a:t>that’s</a:t>
            </a:r>
            <a:r>
              <a:rPr sz="2450" spc="415" dirty="0">
                <a:latin typeface="Garamond"/>
                <a:cs typeface="Garamond"/>
              </a:rPr>
              <a:t> </a:t>
            </a:r>
            <a:r>
              <a:rPr sz="2450" dirty="0">
                <a:latin typeface="Garamond"/>
                <a:cs typeface="Garamond"/>
              </a:rPr>
              <a:t>not</a:t>
            </a:r>
            <a:r>
              <a:rPr sz="2450" spc="409" dirty="0">
                <a:latin typeface="Garamond"/>
                <a:cs typeface="Garamond"/>
              </a:rPr>
              <a:t> </a:t>
            </a:r>
            <a:r>
              <a:rPr sz="2450" dirty="0">
                <a:latin typeface="Garamond"/>
                <a:cs typeface="Garamond"/>
              </a:rPr>
              <a:t>obvious</a:t>
            </a:r>
            <a:r>
              <a:rPr sz="2450" spc="405" dirty="0">
                <a:latin typeface="Garamond"/>
                <a:cs typeface="Garamond"/>
              </a:rPr>
              <a:t> </a:t>
            </a:r>
            <a:r>
              <a:rPr sz="2450" spc="65" dirty="0">
                <a:latin typeface="Garamond"/>
                <a:cs typeface="Garamond"/>
              </a:rPr>
              <a:t>turn</a:t>
            </a:r>
            <a:r>
              <a:rPr sz="2450" spc="409" dirty="0">
                <a:latin typeface="Garamond"/>
                <a:cs typeface="Garamond"/>
              </a:rPr>
              <a:t> </a:t>
            </a:r>
            <a:r>
              <a:rPr sz="2450" spc="105" dirty="0">
                <a:latin typeface="Garamond"/>
                <a:cs typeface="Garamond"/>
              </a:rPr>
              <a:t>it</a:t>
            </a:r>
            <a:r>
              <a:rPr sz="2450" spc="409" dirty="0">
                <a:latin typeface="Garamond"/>
                <a:cs typeface="Garamond"/>
              </a:rPr>
              <a:t> </a:t>
            </a:r>
            <a:r>
              <a:rPr sz="2450" dirty="0">
                <a:latin typeface="Garamond"/>
                <a:cs typeface="Garamond"/>
              </a:rPr>
              <a:t>around;</a:t>
            </a:r>
            <a:r>
              <a:rPr sz="2450" spc="525" dirty="0">
                <a:latin typeface="Garamond"/>
                <a:cs typeface="Garamond"/>
              </a:rPr>
              <a:t> </a:t>
            </a:r>
            <a:r>
              <a:rPr sz="2450" dirty="0">
                <a:latin typeface="Garamond"/>
                <a:cs typeface="Garamond"/>
              </a:rPr>
              <a:t>equal</a:t>
            </a:r>
            <a:r>
              <a:rPr sz="2450" spc="409" dirty="0">
                <a:latin typeface="Garamond"/>
                <a:cs typeface="Garamond"/>
              </a:rPr>
              <a:t> </a:t>
            </a:r>
            <a:r>
              <a:rPr sz="2450" spc="-10" dirty="0">
                <a:latin typeface="Garamond"/>
                <a:cs typeface="Garamond"/>
              </a:rPr>
              <a:t>momenta </a:t>
            </a:r>
            <a:r>
              <a:rPr sz="2450" dirty="0">
                <a:latin typeface="Garamond"/>
                <a:cs typeface="Garamond"/>
              </a:rPr>
              <a:t>would</a:t>
            </a:r>
            <a:r>
              <a:rPr sz="2450" spc="85" dirty="0">
                <a:latin typeface="Garamond"/>
                <a:cs typeface="Garamond"/>
              </a:rPr>
              <a:t> </a:t>
            </a:r>
            <a:r>
              <a:rPr sz="2450" spc="60" dirty="0">
                <a:latin typeface="Garamond"/>
                <a:cs typeface="Garamond"/>
              </a:rPr>
              <a:t>clearly</a:t>
            </a:r>
            <a:r>
              <a:rPr sz="2450" spc="90" dirty="0">
                <a:latin typeface="Garamond"/>
                <a:cs typeface="Garamond"/>
              </a:rPr>
              <a:t> </a:t>
            </a:r>
            <a:r>
              <a:rPr sz="2450" dirty="0">
                <a:latin typeface="Garamond"/>
                <a:cs typeface="Garamond"/>
              </a:rPr>
              <a:t>give</a:t>
            </a:r>
            <a:r>
              <a:rPr sz="2450" spc="95" dirty="0">
                <a:latin typeface="Garamond"/>
                <a:cs typeface="Garamond"/>
              </a:rPr>
              <a:t> </a:t>
            </a:r>
            <a:r>
              <a:rPr sz="2450" dirty="0">
                <a:latin typeface="Garamond"/>
                <a:cs typeface="Garamond"/>
              </a:rPr>
              <a:t>the</a:t>
            </a:r>
            <a:r>
              <a:rPr sz="2450" spc="95" dirty="0">
                <a:latin typeface="Garamond"/>
                <a:cs typeface="Garamond"/>
              </a:rPr>
              <a:t> </a:t>
            </a:r>
            <a:r>
              <a:rPr sz="2450" dirty="0">
                <a:latin typeface="Garamond"/>
                <a:cs typeface="Garamond"/>
              </a:rPr>
              <a:t>electron</a:t>
            </a:r>
            <a:r>
              <a:rPr sz="2450" spc="90" dirty="0">
                <a:latin typeface="Garamond"/>
                <a:cs typeface="Garamond"/>
              </a:rPr>
              <a:t> </a:t>
            </a:r>
            <a:r>
              <a:rPr sz="2450" spc="130" dirty="0">
                <a:latin typeface="Garamond"/>
                <a:cs typeface="Garamond"/>
              </a:rPr>
              <a:t>a</a:t>
            </a:r>
            <a:r>
              <a:rPr sz="2450" spc="95" dirty="0">
                <a:latin typeface="Garamond"/>
                <a:cs typeface="Garamond"/>
              </a:rPr>
              <a:t> </a:t>
            </a:r>
            <a:r>
              <a:rPr sz="2450" dirty="0">
                <a:latin typeface="Garamond"/>
                <a:cs typeface="Garamond"/>
              </a:rPr>
              <a:t>higher</a:t>
            </a:r>
            <a:r>
              <a:rPr sz="2450" spc="90" dirty="0">
                <a:latin typeface="Garamond"/>
                <a:cs typeface="Garamond"/>
              </a:rPr>
              <a:t> </a:t>
            </a:r>
            <a:r>
              <a:rPr sz="2450" dirty="0">
                <a:latin typeface="Garamond"/>
                <a:cs typeface="Garamond"/>
              </a:rPr>
              <a:t>energy.)</a:t>
            </a:r>
            <a:r>
              <a:rPr sz="2450" spc="480" dirty="0">
                <a:latin typeface="Garamond"/>
                <a:cs typeface="Garamond"/>
              </a:rPr>
              <a:t> </a:t>
            </a:r>
            <a:r>
              <a:rPr sz="2450" dirty="0">
                <a:latin typeface="Garamond"/>
                <a:cs typeface="Garamond"/>
              </a:rPr>
              <a:t>Thus</a:t>
            </a:r>
            <a:r>
              <a:rPr sz="2450" spc="95" dirty="0">
                <a:latin typeface="Garamond"/>
                <a:cs typeface="Garamond"/>
              </a:rPr>
              <a:t> </a:t>
            </a:r>
            <a:r>
              <a:rPr sz="2450" dirty="0">
                <a:latin typeface="Garamond"/>
                <a:cs typeface="Garamond"/>
              </a:rPr>
              <a:t>the</a:t>
            </a:r>
            <a:r>
              <a:rPr sz="2450" spc="95" dirty="0">
                <a:latin typeface="Garamond"/>
                <a:cs typeface="Garamond"/>
              </a:rPr>
              <a:t> </a:t>
            </a:r>
            <a:r>
              <a:rPr sz="2450" spc="-10" dirty="0">
                <a:latin typeface="Garamond"/>
                <a:cs typeface="Garamond"/>
              </a:rPr>
              <a:t>electron </a:t>
            </a:r>
            <a:r>
              <a:rPr sz="2450" dirty="0">
                <a:latin typeface="Garamond"/>
                <a:cs typeface="Garamond"/>
              </a:rPr>
              <a:t>has</a:t>
            </a:r>
            <a:r>
              <a:rPr sz="2450" spc="220" dirty="0">
                <a:latin typeface="Garamond"/>
                <a:cs typeface="Garamond"/>
              </a:rPr>
              <a:t> </a:t>
            </a:r>
            <a:r>
              <a:rPr sz="2450" spc="130" dirty="0">
                <a:latin typeface="Garamond"/>
                <a:cs typeface="Garamond"/>
              </a:rPr>
              <a:t>a</a:t>
            </a:r>
            <a:r>
              <a:rPr sz="2450" spc="229" dirty="0">
                <a:latin typeface="Garamond"/>
                <a:cs typeface="Garamond"/>
              </a:rPr>
              <a:t> </a:t>
            </a:r>
            <a:r>
              <a:rPr sz="2450" dirty="0">
                <a:latin typeface="Garamond"/>
                <a:cs typeface="Garamond"/>
              </a:rPr>
              <a:t>bigger</a:t>
            </a:r>
            <a:r>
              <a:rPr sz="2450" spc="229" dirty="0">
                <a:latin typeface="Garamond"/>
                <a:cs typeface="Garamond"/>
              </a:rPr>
              <a:t> </a:t>
            </a:r>
            <a:r>
              <a:rPr sz="2450" dirty="0">
                <a:latin typeface="Garamond"/>
                <a:cs typeface="Garamond"/>
              </a:rPr>
              <a:t>de</a:t>
            </a:r>
            <a:r>
              <a:rPr sz="2450" spc="225" dirty="0">
                <a:latin typeface="Garamond"/>
                <a:cs typeface="Garamond"/>
              </a:rPr>
              <a:t> </a:t>
            </a:r>
            <a:r>
              <a:rPr sz="2450" dirty="0">
                <a:latin typeface="Garamond"/>
                <a:cs typeface="Garamond"/>
              </a:rPr>
              <a:t>Broglie</a:t>
            </a:r>
            <a:r>
              <a:rPr sz="2450" spc="229" dirty="0">
                <a:latin typeface="Garamond"/>
                <a:cs typeface="Garamond"/>
              </a:rPr>
              <a:t> </a:t>
            </a:r>
            <a:r>
              <a:rPr sz="2450" spc="-10" dirty="0">
                <a:latin typeface="Garamond"/>
                <a:cs typeface="Garamond"/>
              </a:rPr>
              <a:t>wavelength.</a:t>
            </a:r>
            <a:endParaRPr sz="2450">
              <a:latin typeface="Garamond"/>
              <a:cs typeface="Garamon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05A619F6-55EF-B9BE-8212-E2780D9435B9}"/>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931E588B-6941-BA09-7863-447A55210F80}"/>
              </a:ext>
            </a:extLst>
          </p:cNvPr>
          <p:cNvPicPr>
            <a:picLocks noChangeAspect="1"/>
          </p:cNvPicPr>
          <p:nvPr/>
        </p:nvPicPr>
        <p:blipFill>
          <a:blip r:embed="rId2"/>
          <a:srcRect t="434"/>
          <a:stretch>
            <a:fillRect/>
          </a:stretch>
        </p:blipFill>
        <p:spPr>
          <a:xfrm>
            <a:off x="0" y="0"/>
            <a:ext cx="10058400" cy="3367479"/>
          </a:xfrm>
          <a:prstGeom prst="rect">
            <a:avLst/>
          </a:prstGeom>
        </p:spPr>
      </p:pic>
    </p:spTree>
    <p:extLst>
      <p:ext uri="{BB962C8B-B14F-4D97-AF65-F5344CB8AC3E}">
        <p14:creationId xmlns:p14="http://schemas.microsoft.com/office/powerpoint/2010/main" val="28781102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6658609" algn="l"/>
              </a:tabLst>
            </a:pPr>
            <a:r>
              <a:rPr sz="1200" spc="-10" dirty="0">
                <a:latin typeface="Times New Roman"/>
                <a:cs typeface="Times New Roman"/>
              </a:rPr>
              <a:t>ConcepTest</a:t>
            </a:r>
            <a:r>
              <a:rPr sz="1200" dirty="0">
                <a:latin typeface="Times New Roman"/>
                <a:cs typeface="Times New Roman"/>
              </a:rPr>
              <a:t>	4.2.</a:t>
            </a:r>
            <a:r>
              <a:rPr sz="1200" spc="240" dirty="0">
                <a:latin typeface="Times New Roman"/>
                <a:cs typeface="Times New Roman"/>
              </a:rPr>
              <a:t>  </a:t>
            </a:r>
            <a:r>
              <a:rPr sz="1200" dirty="0">
                <a:latin typeface="Times New Roman"/>
                <a:cs typeface="Times New Roman"/>
              </a:rPr>
              <a:t>MATTER</a:t>
            </a:r>
            <a:r>
              <a:rPr sz="1200" spc="170" dirty="0">
                <a:latin typeface="Times New Roman"/>
                <a:cs typeface="Times New Roman"/>
              </a:rPr>
              <a:t> </a:t>
            </a:r>
            <a:r>
              <a:rPr sz="1200" spc="-10" dirty="0">
                <a:latin typeface="Times New Roman"/>
                <a:cs typeface="Times New Roman"/>
              </a:rPr>
              <a:t>WAVES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spc="-35" dirty="0"/>
              <a:t>Does</a:t>
            </a:r>
            <a:r>
              <a:rPr spc="35" dirty="0"/>
              <a:t> </a:t>
            </a:r>
            <a:r>
              <a:rPr spc="65" dirty="0"/>
              <a:t>an</a:t>
            </a:r>
            <a:r>
              <a:rPr spc="50" dirty="0"/>
              <a:t> </a:t>
            </a:r>
            <a:r>
              <a:rPr dirty="0"/>
              <a:t>electron’s</a:t>
            </a:r>
            <a:r>
              <a:rPr spc="55" dirty="0"/>
              <a:t> </a:t>
            </a:r>
            <a:r>
              <a:rPr dirty="0"/>
              <a:t>de</a:t>
            </a:r>
            <a:r>
              <a:rPr spc="50" dirty="0"/>
              <a:t> </a:t>
            </a:r>
            <a:r>
              <a:rPr dirty="0"/>
              <a:t>Broglie</a:t>
            </a:r>
            <a:r>
              <a:rPr spc="50" dirty="0"/>
              <a:t> </a:t>
            </a:r>
            <a:r>
              <a:rPr dirty="0"/>
              <a:t>wavelength</a:t>
            </a:r>
            <a:r>
              <a:rPr spc="50" dirty="0"/>
              <a:t> </a:t>
            </a:r>
            <a:r>
              <a:rPr dirty="0"/>
              <a:t>depend</a:t>
            </a:r>
            <a:r>
              <a:rPr spc="50" dirty="0"/>
              <a:t> </a:t>
            </a:r>
            <a:r>
              <a:rPr dirty="0"/>
              <a:t>on</a:t>
            </a:r>
            <a:r>
              <a:rPr spc="45" dirty="0"/>
              <a:t> </a:t>
            </a:r>
            <a:r>
              <a:rPr spc="50" dirty="0"/>
              <a:t>the</a:t>
            </a:r>
            <a:r>
              <a:rPr spc="55" dirty="0"/>
              <a:t> </a:t>
            </a:r>
            <a:r>
              <a:rPr spc="-10" dirty="0"/>
              <a:t>observer’s </a:t>
            </a:r>
            <a:r>
              <a:rPr dirty="0"/>
              <a:t>reference</a:t>
            </a:r>
            <a:r>
              <a:rPr spc="45" dirty="0"/>
              <a:t> </a:t>
            </a:r>
            <a:r>
              <a:rPr spc="-10" dirty="0"/>
              <a:t>frame?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6658609" algn="l"/>
              </a:tabLst>
            </a:pPr>
            <a:r>
              <a:rPr sz="1200" spc="-10" dirty="0">
                <a:latin typeface="Times New Roman"/>
                <a:cs typeface="Times New Roman"/>
              </a:rPr>
              <a:t>ConcepTest</a:t>
            </a:r>
            <a:r>
              <a:rPr sz="1200" dirty="0">
                <a:latin typeface="Times New Roman"/>
                <a:cs typeface="Times New Roman"/>
              </a:rPr>
              <a:t>	4.2.</a:t>
            </a:r>
            <a:r>
              <a:rPr sz="1200" spc="240" dirty="0">
                <a:latin typeface="Times New Roman"/>
                <a:cs typeface="Times New Roman"/>
              </a:rPr>
              <a:t>  </a:t>
            </a:r>
            <a:r>
              <a:rPr sz="1200" dirty="0">
                <a:latin typeface="Times New Roman"/>
                <a:cs typeface="Times New Roman"/>
              </a:rPr>
              <a:t>MATTER</a:t>
            </a:r>
            <a:r>
              <a:rPr sz="1200" spc="170" dirty="0">
                <a:latin typeface="Times New Roman"/>
                <a:cs typeface="Times New Roman"/>
              </a:rPr>
              <a:t> </a:t>
            </a:r>
            <a:r>
              <a:rPr sz="1200" spc="-10" dirty="0">
                <a:latin typeface="Times New Roman"/>
                <a:cs typeface="Times New Roman"/>
              </a:rPr>
              <a:t>WAVES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ctrTitle"/>
          </p:nvPr>
        </p:nvSpPr>
        <p:spPr>
          <a:prstGeom prst="rect">
            <a:avLst/>
          </a:prstGeom>
        </p:spPr>
        <p:txBody>
          <a:bodyPr vert="horz" wrap="square" lIns="0" tIns="9525" rIns="0" bIns="0" rtlCol="0">
            <a:spAutoFit/>
          </a:bodyPr>
          <a:lstStyle/>
          <a:p>
            <a:pPr marL="25400" marR="5080">
              <a:lnSpc>
                <a:spcPct val="101699"/>
              </a:lnSpc>
              <a:spcBef>
                <a:spcPts val="75"/>
              </a:spcBef>
            </a:pPr>
            <a:r>
              <a:rPr spc="-35" dirty="0"/>
              <a:t>Does</a:t>
            </a:r>
            <a:r>
              <a:rPr spc="35" dirty="0"/>
              <a:t> </a:t>
            </a:r>
            <a:r>
              <a:rPr spc="65" dirty="0"/>
              <a:t>an</a:t>
            </a:r>
            <a:r>
              <a:rPr spc="50" dirty="0"/>
              <a:t> </a:t>
            </a:r>
            <a:r>
              <a:rPr dirty="0"/>
              <a:t>electron’s</a:t>
            </a:r>
            <a:r>
              <a:rPr spc="55" dirty="0"/>
              <a:t> </a:t>
            </a:r>
            <a:r>
              <a:rPr dirty="0"/>
              <a:t>de</a:t>
            </a:r>
            <a:r>
              <a:rPr spc="50" dirty="0"/>
              <a:t> </a:t>
            </a:r>
            <a:r>
              <a:rPr dirty="0"/>
              <a:t>Broglie</a:t>
            </a:r>
            <a:r>
              <a:rPr spc="50" dirty="0"/>
              <a:t> </a:t>
            </a:r>
            <a:r>
              <a:rPr dirty="0"/>
              <a:t>wavelength</a:t>
            </a:r>
            <a:r>
              <a:rPr spc="50" dirty="0"/>
              <a:t> </a:t>
            </a:r>
            <a:r>
              <a:rPr dirty="0"/>
              <a:t>depend</a:t>
            </a:r>
            <a:r>
              <a:rPr spc="50" dirty="0"/>
              <a:t> </a:t>
            </a:r>
            <a:r>
              <a:rPr dirty="0"/>
              <a:t>on</a:t>
            </a:r>
            <a:r>
              <a:rPr spc="45" dirty="0"/>
              <a:t> </a:t>
            </a:r>
            <a:r>
              <a:rPr spc="50" dirty="0"/>
              <a:t>the</a:t>
            </a:r>
            <a:r>
              <a:rPr spc="55" dirty="0"/>
              <a:t> </a:t>
            </a:r>
            <a:r>
              <a:rPr spc="-10" dirty="0"/>
              <a:t>observer’s </a:t>
            </a:r>
            <a:r>
              <a:rPr dirty="0"/>
              <a:t>reference</a:t>
            </a:r>
            <a:r>
              <a:rPr spc="45" dirty="0"/>
              <a:t> </a:t>
            </a:r>
            <a:r>
              <a:rPr spc="-10" dirty="0"/>
              <a:t>frame?</a:t>
            </a:r>
          </a:p>
        </p:txBody>
      </p:sp>
      <p:sp>
        <p:nvSpPr>
          <p:cNvPr id="5" name="object 5"/>
          <p:cNvSpPr txBox="1"/>
          <p:nvPr/>
        </p:nvSpPr>
        <p:spPr>
          <a:xfrm>
            <a:off x="707758" y="2170390"/>
            <a:ext cx="8461375" cy="782955"/>
          </a:xfrm>
          <a:prstGeom prst="rect">
            <a:avLst/>
          </a:prstGeom>
        </p:spPr>
        <p:txBody>
          <a:bodyPr vert="horz" wrap="square" lIns="0" tIns="9525" rIns="0" bIns="0" rtlCol="0">
            <a:spAutoFit/>
          </a:bodyPr>
          <a:lstStyle/>
          <a:p>
            <a:pPr marL="23495" marR="5080" indent="-11430">
              <a:lnSpc>
                <a:spcPct val="101699"/>
              </a:lnSpc>
              <a:spcBef>
                <a:spcPts val="75"/>
              </a:spcBef>
              <a:tabLst>
                <a:tab pos="1621155" algn="l"/>
              </a:tabLst>
            </a:pPr>
            <a:r>
              <a:rPr sz="2450" b="1" spc="45" dirty="0">
                <a:latin typeface="Book Antiqua"/>
                <a:cs typeface="Book Antiqua"/>
              </a:rPr>
              <a:t>Solution:</a:t>
            </a:r>
            <a:r>
              <a:rPr sz="2450" b="1" dirty="0">
                <a:latin typeface="Book Antiqua"/>
                <a:cs typeface="Book Antiqua"/>
              </a:rPr>
              <a:t>	</a:t>
            </a:r>
            <a:r>
              <a:rPr sz="2450" dirty="0">
                <a:latin typeface="Garamond"/>
                <a:cs typeface="Garamond"/>
              </a:rPr>
              <a:t>Yes,</a:t>
            </a:r>
            <a:r>
              <a:rPr sz="2450" spc="20" dirty="0">
                <a:latin typeface="Garamond"/>
                <a:cs typeface="Garamond"/>
              </a:rPr>
              <a:t> </a:t>
            </a:r>
            <a:r>
              <a:rPr sz="2450" dirty="0">
                <a:latin typeface="Garamond"/>
                <a:cs typeface="Garamond"/>
              </a:rPr>
              <a:t>because</a:t>
            </a:r>
            <a:r>
              <a:rPr sz="2450" spc="-35" dirty="0">
                <a:latin typeface="Garamond"/>
                <a:cs typeface="Garamond"/>
              </a:rPr>
              <a:t> </a:t>
            </a:r>
            <a:r>
              <a:rPr sz="2450" dirty="0">
                <a:latin typeface="Garamond"/>
                <a:cs typeface="Garamond"/>
              </a:rPr>
              <a:t>wavelength</a:t>
            </a:r>
            <a:r>
              <a:rPr sz="2450" spc="-30" dirty="0">
                <a:latin typeface="Garamond"/>
                <a:cs typeface="Garamond"/>
              </a:rPr>
              <a:t> </a:t>
            </a:r>
            <a:r>
              <a:rPr sz="2450" dirty="0">
                <a:latin typeface="Garamond"/>
                <a:cs typeface="Garamond"/>
              </a:rPr>
              <a:t>depends</a:t>
            </a:r>
            <a:r>
              <a:rPr sz="2450" spc="-30" dirty="0">
                <a:latin typeface="Garamond"/>
                <a:cs typeface="Garamond"/>
              </a:rPr>
              <a:t> </a:t>
            </a:r>
            <a:r>
              <a:rPr sz="2450" spc="-70" dirty="0">
                <a:latin typeface="Garamond"/>
                <a:cs typeface="Garamond"/>
              </a:rPr>
              <a:t>on</a:t>
            </a:r>
            <a:r>
              <a:rPr sz="2450" spc="-30" dirty="0">
                <a:latin typeface="Garamond"/>
                <a:cs typeface="Garamond"/>
              </a:rPr>
              <a:t> </a:t>
            </a:r>
            <a:r>
              <a:rPr sz="2450" dirty="0">
                <a:latin typeface="Garamond"/>
                <a:cs typeface="Garamond"/>
              </a:rPr>
              <a:t>momentum,</a:t>
            </a:r>
            <a:r>
              <a:rPr sz="2450" spc="35" dirty="0">
                <a:latin typeface="Garamond"/>
                <a:cs typeface="Garamond"/>
              </a:rPr>
              <a:t> </a:t>
            </a:r>
            <a:r>
              <a:rPr sz="2450" spc="-10" dirty="0">
                <a:latin typeface="Garamond"/>
                <a:cs typeface="Garamond"/>
              </a:rPr>
              <a:t>which </a:t>
            </a:r>
            <a:r>
              <a:rPr sz="2450" dirty="0">
                <a:latin typeface="Garamond"/>
                <a:cs typeface="Garamond"/>
              </a:rPr>
              <a:t>depends</a:t>
            </a:r>
            <a:r>
              <a:rPr sz="2450" spc="120" dirty="0">
                <a:latin typeface="Garamond"/>
                <a:cs typeface="Garamond"/>
              </a:rPr>
              <a:t> </a:t>
            </a:r>
            <a:r>
              <a:rPr sz="2450" dirty="0">
                <a:latin typeface="Garamond"/>
                <a:cs typeface="Garamond"/>
              </a:rPr>
              <a:t>on</a:t>
            </a:r>
            <a:r>
              <a:rPr sz="2450" spc="120" dirty="0">
                <a:latin typeface="Garamond"/>
                <a:cs typeface="Garamond"/>
              </a:rPr>
              <a:t> </a:t>
            </a:r>
            <a:r>
              <a:rPr sz="2450" dirty="0">
                <a:latin typeface="Garamond"/>
                <a:cs typeface="Garamond"/>
              </a:rPr>
              <a:t>velocity,</a:t>
            </a:r>
            <a:r>
              <a:rPr sz="2450" spc="120" dirty="0">
                <a:latin typeface="Garamond"/>
                <a:cs typeface="Garamond"/>
              </a:rPr>
              <a:t> </a:t>
            </a:r>
            <a:r>
              <a:rPr sz="2450" dirty="0">
                <a:latin typeface="Garamond"/>
                <a:cs typeface="Garamond"/>
              </a:rPr>
              <a:t>which</a:t>
            </a:r>
            <a:r>
              <a:rPr sz="2450" spc="114" dirty="0">
                <a:latin typeface="Garamond"/>
                <a:cs typeface="Garamond"/>
              </a:rPr>
              <a:t> </a:t>
            </a:r>
            <a:r>
              <a:rPr sz="2450" dirty="0">
                <a:latin typeface="Garamond"/>
                <a:cs typeface="Garamond"/>
              </a:rPr>
              <a:t>depends</a:t>
            </a:r>
            <a:r>
              <a:rPr sz="2450" spc="120" dirty="0">
                <a:latin typeface="Garamond"/>
                <a:cs typeface="Garamond"/>
              </a:rPr>
              <a:t> </a:t>
            </a:r>
            <a:r>
              <a:rPr sz="2450" dirty="0">
                <a:latin typeface="Garamond"/>
                <a:cs typeface="Garamond"/>
              </a:rPr>
              <a:t>on</a:t>
            </a:r>
            <a:r>
              <a:rPr sz="2450" spc="120" dirty="0">
                <a:latin typeface="Garamond"/>
                <a:cs typeface="Garamond"/>
              </a:rPr>
              <a:t> </a:t>
            </a:r>
            <a:r>
              <a:rPr sz="2450" dirty="0">
                <a:latin typeface="Garamond"/>
                <a:cs typeface="Garamond"/>
              </a:rPr>
              <a:t>reference</a:t>
            </a:r>
            <a:r>
              <a:rPr sz="2450" spc="120" dirty="0">
                <a:latin typeface="Garamond"/>
                <a:cs typeface="Garamond"/>
              </a:rPr>
              <a:t> </a:t>
            </a:r>
            <a:r>
              <a:rPr sz="2450" spc="-10" dirty="0">
                <a:latin typeface="Garamond"/>
                <a:cs typeface="Garamond"/>
              </a:rPr>
              <a:t>frame.</a:t>
            </a:r>
            <a:endParaRPr sz="2450">
              <a:latin typeface="Garamond"/>
              <a:cs typeface="Garamond"/>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18819" y="878291"/>
            <a:ext cx="8257540" cy="647700"/>
          </a:xfrm>
          <a:prstGeom prst="rect">
            <a:avLst/>
          </a:prstGeom>
        </p:spPr>
        <p:txBody>
          <a:bodyPr vert="horz" wrap="square" lIns="0" tIns="12065" rIns="0" bIns="0" rtlCol="0">
            <a:spAutoFit/>
          </a:bodyPr>
          <a:lstStyle/>
          <a:p>
            <a:pPr marL="4138295">
              <a:lnSpc>
                <a:spcPct val="100000"/>
              </a:lnSpc>
              <a:spcBef>
                <a:spcPts val="95"/>
              </a:spcBef>
            </a:pPr>
            <a:r>
              <a:rPr sz="1200" dirty="0">
                <a:latin typeface="Times New Roman"/>
                <a:cs typeface="Times New Roman"/>
              </a:rPr>
              <a:t>4.3.</a:t>
            </a:r>
            <a:r>
              <a:rPr sz="1200" spc="285" dirty="0">
                <a:latin typeface="Times New Roman"/>
                <a:cs typeface="Times New Roman"/>
              </a:rPr>
              <a:t>  </a:t>
            </a:r>
            <a:r>
              <a:rPr sz="1200" dirty="0">
                <a:latin typeface="Times New Roman"/>
                <a:cs typeface="Times New Roman"/>
              </a:rPr>
              <a:t>WAVEFUNCTIONS</a:t>
            </a:r>
            <a:r>
              <a:rPr sz="1200" spc="210" dirty="0">
                <a:latin typeface="Times New Roman"/>
                <a:cs typeface="Times New Roman"/>
              </a:rPr>
              <a:t> </a:t>
            </a:r>
            <a:r>
              <a:rPr sz="1200" dirty="0">
                <a:latin typeface="Times New Roman"/>
                <a:cs typeface="Times New Roman"/>
              </a:rPr>
              <a:t>AND</a:t>
            </a:r>
            <a:r>
              <a:rPr sz="1200" spc="204" dirty="0">
                <a:latin typeface="Times New Roman"/>
                <a:cs typeface="Times New Roman"/>
              </a:rPr>
              <a:t> </a:t>
            </a:r>
            <a:r>
              <a:rPr sz="1200" dirty="0">
                <a:latin typeface="Times New Roman"/>
                <a:cs typeface="Times New Roman"/>
              </a:rPr>
              <a:t>POSITION</a:t>
            </a:r>
            <a:r>
              <a:rPr sz="1200" spc="195" dirty="0">
                <a:latin typeface="Times New Roman"/>
                <a:cs typeface="Times New Roman"/>
              </a:rPr>
              <a:t> </a:t>
            </a:r>
            <a:r>
              <a:rPr sz="1200" spc="-10" dirty="0">
                <a:latin typeface="Times New Roman"/>
                <a:cs typeface="Times New Roman"/>
              </a:rPr>
              <a:t>PROBABILITIES</a:t>
            </a:r>
            <a:endParaRPr sz="1200">
              <a:latin typeface="Times New Roman"/>
              <a:cs typeface="Times New Roman"/>
            </a:endParaRPr>
          </a:p>
          <a:p>
            <a:pPr>
              <a:lnSpc>
                <a:spcPct val="100000"/>
              </a:lnSpc>
              <a:spcBef>
                <a:spcPts val="40"/>
              </a:spcBef>
            </a:pPr>
            <a:endParaRPr sz="1200">
              <a:latin typeface="Times New Roman"/>
              <a:cs typeface="Times New Roman"/>
            </a:endParaRPr>
          </a:p>
          <a:p>
            <a:pPr marL="12700">
              <a:lnSpc>
                <a:spcPct val="100000"/>
              </a:lnSpc>
              <a:tabLst>
                <a:tab pos="572770" algn="l"/>
              </a:tabLst>
            </a:pPr>
            <a:r>
              <a:rPr sz="1700" b="1" spc="85" dirty="0">
                <a:latin typeface="Book Antiqua"/>
                <a:cs typeface="Book Antiqua"/>
              </a:rPr>
              <a:t>4.3</a:t>
            </a:r>
            <a:r>
              <a:rPr sz="1700" b="1" dirty="0">
                <a:latin typeface="Book Antiqua"/>
                <a:cs typeface="Book Antiqua"/>
              </a:rPr>
              <a:t>	Wavefunctions</a:t>
            </a:r>
            <a:r>
              <a:rPr sz="1700" b="1" spc="430" dirty="0">
                <a:latin typeface="Book Antiqua"/>
                <a:cs typeface="Book Antiqua"/>
              </a:rPr>
              <a:t> </a:t>
            </a:r>
            <a:r>
              <a:rPr sz="1700" b="1" dirty="0">
                <a:latin typeface="Book Antiqua"/>
                <a:cs typeface="Book Antiqua"/>
              </a:rPr>
              <a:t>and</a:t>
            </a:r>
            <a:r>
              <a:rPr sz="1700" b="1" spc="434" dirty="0">
                <a:latin typeface="Book Antiqua"/>
                <a:cs typeface="Book Antiqua"/>
              </a:rPr>
              <a:t> </a:t>
            </a:r>
            <a:r>
              <a:rPr sz="1700" b="1" spc="55" dirty="0">
                <a:latin typeface="Book Antiqua"/>
                <a:cs typeface="Book Antiqua"/>
              </a:rPr>
              <a:t>Position</a:t>
            </a:r>
            <a:r>
              <a:rPr sz="1700" b="1" spc="430" dirty="0">
                <a:latin typeface="Book Antiqua"/>
                <a:cs typeface="Book Antiqua"/>
              </a:rPr>
              <a:t> </a:t>
            </a:r>
            <a:r>
              <a:rPr sz="1700" b="1" spc="40" dirty="0">
                <a:latin typeface="Book Antiqua"/>
                <a:cs typeface="Book Antiqua"/>
              </a:rPr>
              <a:t>Probabilities</a:t>
            </a:r>
            <a:endParaRPr sz="1700">
              <a:latin typeface="Book Antiqua"/>
              <a:cs typeface="Book Antiqua"/>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905" cy="207645"/>
          </a:xfrm>
          <a:prstGeom prst="rect">
            <a:avLst/>
          </a:prstGeom>
        </p:spPr>
        <p:txBody>
          <a:bodyPr vert="horz" wrap="square" lIns="0" tIns="12065" rIns="0" bIns="0" rtlCol="0">
            <a:spAutoFit/>
          </a:bodyPr>
          <a:lstStyle/>
          <a:p>
            <a:pPr marL="12700">
              <a:lnSpc>
                <a:spcPct val="100000"/>
              </a:lnSpc>
              <a:spcBef>
                <a:spcPts val="95"/>
              </a:spcBef>
              <a:tabLst>
                <a:tab pos="413766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4.3.</a:t>
            </a:r>
            <a:r>
              <a:rPr sz="1200" spc="285" dirty="0">
                <a:latin typeface="Times New Roman"/>
                <a:cs typeface="Times New Roman"/>
              </a:rPr>
              <a:t>  </a:t>
            </a:r>
            <a:r>
              <a:rPr sz="1200" dirty="0">
                <a:latin typeface="Times New Roman"/>
                <a:cs typeface="Times New Roman"/>
              </a:rPr>
              <a:t>WAVEFUNCTIONS</a:t>
            </a:r>
            <a:r>
              <a:rPr sz="1200" spc="210" dirty="0">
                <a:latin typeface="Times New Roman"/>
                <a:cs typeface="Times New Roman"/>
              </a:rPr>
              <a:t> </a:t>
            </a:r>
            <a:r>
              <a:rPr sz="1200" dirty="0">
                <a:latin typeface="Times New Roman"/>
                <a:cs typeface="Times New Roman"/>
              </a:rPr>
              <a:t>AND</a:t>
            </a:r>
            <a:r>
              <a:rPr sz="1200" spc="204" dirty="0">
                <a:latin typeface="Times New Roman"/>
                <a:cs typeface="Times New Roman"/>
              </a:rPr>
              <a:t> </a:t>
            </a:r>
            <a:r>
              <a:rPr sz="1200" dirty="0">
                <a:latin typeface="Times New Roman"/>
                <a:cs typeface="Times New Roman"/>
              </a:rPr>
              <a:t>POSITION</a:t>
            </a:r>
            <a:r>
              <a:rPr sz="1200" spc="195" dirty="0">
                <a:latin typeface="Times New Roman"/>
                <a:cs typeface="Times New Roman"/>
              </a:rPr>
              <a:t> </a:t>
            </a:r>
            <a:r>
              <a:rPr sz="1200" spc="-10" dirty="0">
                <a:latin typeface="Times New Roman"/>
                <a:cs typeface="Times New Roman"/>
              </a:rPr>
              <a:t>PROBABILITIES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You</a:t>
            </a:r>
            <a:r>
              <a:rPr spc="220" dirty="0"/>
              <a:t> </a:t>
            </a:r>
            <a:r>
              <a:rPr spc="55" dirty="0"/>
              <a:t>are</a:t>
            </a:r>
            <a:r>
              <a:rPr spc="225" dirty="0"/>
              <a:t> </a:t>
            </a:r>
            <a:r>
              <a:rPr dirty="0"/>
              <a:t>most</a:t>
            </a:r>
            <a:r>
              <a:rPr spc="229" dirty="0"/>
              <a:t> </a:t>
            </a:r>
            <a:r>
              <a:rPr dirty="0"/>
              <a:t>likely</a:t>
            </a:r>
            <a:r>
              <a:rPr spc="225" dirty="0"/>
              <a:t> </a:t>
            </a:r>
            <a:r>
              <a:rPr dirty="0"/>
              <a:t>to</a:t>
            </a:r>
            <a:r>
              <a:rPr spc="225" dirty="0"/>
              <a:t> </a:t>
            </a:r>
            <a:r>
              <a:rPr dirty="0"/>
              <a:t>find</a:t>
            </a:r>
            <a:r>
              <a:rPr spc="229" dirty="0"/>
              <a:t> </a:t>
            </a:r>
            <a:r>
              <a:rPr spc="130" dirty="0"/>
              <a:t>a</a:t>
            </a:r>
            <a:r>
              <a:rPr spc="220" dirty="0"/>
              <a:t> </a:t>
            </a:r>
            <a:r>
              <a:rPr spc="50" dirty="0"/>
              <a:t>particle</a:t>
            </a:r>
            <a:r>
              <a:rPr spc="225" dirty="0"/>
              <a:t> </a:t>
            </a:r>
            <a:r>
              <a:rPr dirty="0"/>
              <a:t>in</a:t>
            </a:r>
            <a:r>
              <a:rPr spc="229" dirty="0"/>
              <a:t> </a:t>
            </a:r>
            <a:r>
              <a:rPr spc="130" dirty="0"/>
              <a:t>a</a:t>
            </a:r>
            <a:r>
              <a:rPr spc="225" dirty="0"/>
              <a:t> </a:t>
            </a:r>
            <a:r>
              <a:rPr dirty="0"/>
              <a:t>region</a:t>
            </a:r>
            <a:r>
              <a:rPr spc="229" dirty="0"/>
              <a:t> </a:t>
            </a:r>
            <a:r>
              <a:rPr dirty="0"/>
              <a:t>where</a:t>
            </a:r>
            <a:r>
              <a:rPr spc="225" dirty="0"/>
              <a:t> </a:t>
            </a:r>
            <a:r>
              <a:rPr spc="70" dirty="0"/>
              <a:t>its</a:t>
            </a:r>
            <a:r>
              <a:rPr spc="225" dirty="0"/>
              <a:t> </a:t>
            </a:r>
            <a:r>
              <a:rPr spc="-10" dirty="0"/>
              <a:t>wave- </a:t>
            </a:r>
            <a:r>
              <a:rPr dirty="0"/>
              <a:t>function</a:t>
            </a:r>
            <a:r>
              <a:rPr spc="200" dirty="0"/>
              <a:t> </a:t>
            </a:r>
            <a:r>
              <a:rPr dirty="0"/>
              <a:t>equals</a:t>
            </a:r>
            <a:r>
              <a:rPr spc="195" dirty="0"/>
              <a:t> </a:t>
            </a:r>
            <a:r>
              <a:rPr spc="75" dirty="0"/>
              <a:t>.</a:t>
            </a:r>
            <a:r>
              <a:rPr spc="-195" dirty="0"/>
              <a:t> </a:t>
            </a:r>
            <a:r>
              <a:rPr spc="75" dirty="0"/>
              <a:t>.</a:t>
            </a:r>
            <a:r>
              <a:rPr spc="-190" dirty="0"/>
              <a:t> </a:t>
            </a:r>
            <a:r>
              <a:rPr spc="75" dirty="0"/>
              <a:t>.</a:t>
            </a:r>
            <a:r>
              <a:rPr spc="-195" dirty="0"/>
              <a:t> </a:t>
            </a:r>
            <a:r>
              <a:rPr dirty="0"/>
              <a:t>(Choose</a:t>
            </a:r>
            <a:r>
              <a:rPr spc="200" dirty="0"/>
              <a:t> </a:t>
            </a:r>
            <a:r>
              <a:rPr spc="-10" dirty="0"/>
              <a:t>one.)</a:t>
            </a:r>
          </a:p>
        </p:txBody>
      </p:sp>
      <p:sp>
        <p:nvSpPr>
          <p:cNvPr id="5" name="object 5"/>
          <p:cNvSpPr txBox="1"/>
          <p:nvPr/>
        </p:nvSpPr>
        <p:spPr>
          <a:xfrm>
            <a:off x="719315" y="2042037"/>
            <a:ext cx="786130" cy="1544320"/>
          </a:xfrm>
          <a:prstGeom prst="rect">
            <a:avLst/>
          </a:prstGeom>
        </p:spPr>
        <p:txBody>
          <a:bodyPr vert="horz" wrap="square" lIns="0" tIns="144780" rIns="0" bIns="0" rtlCol="0">
            <a:spAutoFit/>
          </a:bodyPr>
          <a:lstStyle/>
          <a:p>
            <a:pPr marL="382905" indent="-370205">
              <a:lnSpc>
                <a:spcPct val="100000"/>
              </a:lnSpc>
              <a:spcBef>
                <a:spcPts val="1140"/>
              </a:spcBef>
              <a:buAutoNum type="alphaUcPeriod"/>
              <a:tabLst>
                <a:tab pos="382905" algn="l"/>
              </a:tabLst>
            </a:pPr>
            <a:r>
              <a:rPr sz="2450" spc="-50" dirty="0">
                <a:latin typeface="Garamond"/>
                <a:cs typeface="Garamond"/>
              </a:rPr>
              <a:t>2</a:t>
            </a:r>
            <a:endParaRPr sz="2450">
              <a:latin typeface="Garamond"/>
              <a:cs typeface="Garamond"/>
            </a:endParaRPr>
          </a:p>
          <a:p>
            <a:pPr marL="382905" indent="-358140">
              <a:lnSpc>
                <a:spcPct val="100000"/>
              </a:lnSpc>
              <a:spcBef>
                <a:spcPts val="1045"/>
              </a:spcBef>
              <a:buAutoNum type="alphaUcPeriod"/>
              <a:tabLst>
                <a:tab pos="382905" algn="l"/>
              </a:tabLst>
            </a:pPr>
            <a:r>
              <a:rPr sz="2450" spc="-50" dirty="0">
                <a:latin typeface="Garamond"/>
                <a:cs typeface="Garamond"/>
              </a:rPr>
              <a:t>0</a:t>
            </a:r>
            <a:endParaRPr sz="2450">
              <a:latin typeface="Garamond"/>
              <a:cs typeface="Garamond"/>
            </a:endParaRPr>
          </a:p>
          <a:p>
            <a:pPr marL="382270" indent="-361950">
              <a:lnSpc>
                <a:spcPct val="100000"/>
              </a:lnSpc>
              <a:spcBef>
                <a:spcPts val="1045"/>
              </a:spcBef>
              <a:buFont typeface="Garamond"/>
              <a:buAutoNum type="alphaUcPeriod"/>
              <a:tabLst>
                <a:tab pos="382270" algn="l"/>
              </a:tabLst>
            </a:pPr>
            <a:r>
              <a:rPr sz="2450" spc="240" dirty="0">
                <a:latin typeface="Cambria"/>
                <a:cs typeface="Cambria"/>
              </a:rPr>
              <a:t>−</a:t>
            </a:r>
            <a:r>
              <a:rPr sz="2450" spc="240" dirty="0">
                <a:latin typeface="Garamond"/>
                <a:cs typeface="Garamond"/>
              </a:rPr>
              <a:t>5</a:t>
            </a:r>
            <a:endParaRPr sz="2450">
              <a:latin typeface="Garamond"/>
              <a:cs typeface="Garamond"/>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905" cy="207645"/>
          </a:xfrm>
          <a:prstGeom prst="rect">
            <a:avLst/>
          </a:prstGeom>
        </p:spPr>
        <p:txBody>
          <a:bodyPr vert="horz" wrap="square" lIns="0" tIns="12065" rIns="0" bIns="0" rtlCol="0">
            <a:spAutoFit/>
          </a:bodyPr>
          <a:lstStyle/>
          <a:p>
            <a:pPr marL="12700">
              <a:lnSpc>
                <a:spcPct val="100000"/>
              </a:lnSpc>
              <a:spcBef>
                <a:spcPts val="95"/>
              </a:spcBef>
              <a:tabLst>
                <a:tab pos="413766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4.3.</a:t>
            </a:r>
            <a:r>
              <a:rPr sz="1200" spc="285" dirty="0">
                <a:latin typeface="Times New Roman"/>
                <a:cs typeface="Times New Roman"/>
              </a:rPr>
              <a:t>  </a:t>
            </a:r>
            <a:r>
              <a:rPr sz="1200" dirty="0">
                <a:latin typeface="Times New Roman"/>
                <a:cs typeface="Times New Roman"/>
              </a:rPr>
              <a:t>WAVEFUNCTIONS</a:t>
            </a:r>
            <a:r>
              <a:rPr sz="1200" spc="210" dirty="0">
                <a:latin typeface="Times New Roman"/>
                <a:cs typeface="Times New Roman"/>
              </a:rPr>
              <a:t> </a:t>
            </a:r>
            <a:r>
              <a:rPr sz="1200" dirty="0">
                <a:latin typeface="Times New Roman"/>
                <a:cs typeface="Times New Roman"/>
              </a:rPr>
              <a:t>AND</a:t>
            </a:r>
            <a:r>
              <a:rPr sz="1200" spc="204" dirty="0">
                <a:latin typeface="Times New Roman"/>
                <a:cs typeface="Times New Roman"/>
              </a:rPr>
              <a:t> </a:t>
            </a:r>
            <a:r>
              <a:rPr sz="1200" dirty="0">
                <a:latin typeface="Times New Roman"/>
                <a:cs typeface="Times New Roman"/>
              </a:rPr>
              <a:t>POSITION</a:t>
            </a:r>
            <a:r>
              <a:rPr sz="1200" spc="195" dirty="0">
                <a:latin typeface="Times New Roman"/>
                <a:cs typeface="Times New Roman"/>
              </a:rPr>
              <a:t> </a:t>
            </a:r>
            <a:r>
              <a:rPr sz="1200" spc="-10" dirty="0">
                <a:latin typeface="Times New Roman"/>
                <a:cs typeface="Times New Roman"/>
              </a:rPr>
              <a:t>PROBABILITIES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You</a:t>
            </a:r>
            <a:r>
              <a:rPr spc="220" dirty="0"/>
              <a:t> </a:t>
            </a:r>
            <a:r>
              <a:rPr spc="55" dirty="0"/>
              <a:t>are</a:t>
            </a:r>
            <a:r>
              <a:rPr spc="225" dirty="0"/>
              <a:t> </a:t>
            </a:r>
            <a:r>
              <a:rPr dirty="0"/>
              <a:t>most</a:t>
            </a:r>
            <a:r>
              <a:rPr spc="229" dirty="0"/>
              <a:t> </a:t>
            </a:r>
            <a:r>
              <a:rPr dirty="0"/>
              <a:t>likely</a:t>
            </a:r>
            <a:r>
              <a:rPr spc="225" dirty="0"/>
              <a:t> </a:t>
            </a:r>
            <a:r>
              <a:rPr dirty="0"/>
              <a:t>to</a:t>
            </a:r>
            <a:r>
              <a:rPr spc="225" dirty="0"/>
              <a:t> </a:t>
            </a:r>
            <a:r>
              <a:rPr dirty="0"/>
              <a:t>find</a:t>
            </a:r>
            <a:r>
              <a:rPr spc="229" dirty="0"/>
              <a:t> </a:t>
            </a:r>
            <a:r>
              <a:rPr spc="130" dirty="0"/>
              <a:t>a</a:t>
            </a:r>
            <a:r>
              <a:rPr spc="220" dirty="0"/>
              <a:t> </a:t>
            </a:r>
            <a:r>
              <a:rPr spc="50" dirty="0"/>
              <a:t>particle</a:t>
            </a:r>
            <a:r>
              <a:rPr spc="225" dirty="0"/>
              <a:t> </a:t>
            </a:r>
            <a:r>
              <a:rPr dirty="0"/>
              <a:t>in</a:t>
            </a:r>
            <a:r>
              <a:rPr spc="229" dirty="0"/>
              <a:t> </a:t>
            </a:r>
            <a:r>
              <a:rPr spc="130" dirty="0"/>
              <a:t>a</a:t>
            </a:r>
            <a:r>
              <a:rPr spc="225" dirty="0"/>
              <a:t> </a:t>
            </a:r>
            <a:r>
              <a:rPr dirty="0"/>
              <a:t>region</a:t>
            </a:r>
            <a:r>
              <a:rPr spc="229" dirty="0"/>
              <a:t> </a:t>
            </a:r>
            <a:r>
              <a:rPr dirty="0"/>
              <a:t>where</a:t>
            </a:r>
            <a:r>
              <a:rPr spc="225" dirty="0"/>
              <a:t> </a:t>
            </a:r>
            <a:r>
              <a:rPr spc="70" dirty="0"/>
              <a:t>its</a:t>
            </a:r>
            <a:r>
              <a:rPr spc="225" dirty="0"/>
              <a:t> </a:t>
            </a:r>
            <a:r>
              <a:rPr spc="-10" dirty="0"/>
              <a:t>wave- </a:t>
            </a:r>
            <a:r>
              <a:rPr dirty="0"/>
              <a:t>function</a:t>
            </a:r>
            <a:r>
              <a:rPr spc="200" dirty="0"/>
              <a:t> </a:t>
            </a:r>
            <a:r>
              <a:rPr dirty="0"/>
              <a:t>equals</a:t>
            </a:r>
            <a:r>
              <a:rPr spc="195" dirty="0"/>
              <a:t> </a:t>
            </a:r>
            <a:r>
              <a:rPr spc="75" dirty="0"/>
              <a:t>.</a:t>
            </a:r>
            <a:r>
              <a:rPr spc="-195" dirty="0"/>
              <a:t> </a:t>
            </a:r>
            <a:r>
              <a:rPr spc="75" dirty="0"/>
              <a:t>.</a:t>
            </a:r>
            <a:r>
              <a:rPr spc="-190" dirty="0"/>
              <a:t> </a:t>
            </a:r>
            <a:r>
              <a:rPr spc="75" dirty="0"/>
              <a:t>.</a:t>
            </a:r>
            <a:r>
              <a:rPr spc="-195" dirty="0"/>
              <a:t> </a:t>
            </a:r>
            <a:r>
              <a:rPr dirty="0"/>
              <a:t>(Choose</a:t>
            </a:r>
            <a:r>
              <a:rPr spc="200" dirty="0"/>
              <a:t> </a:t>
            </a:r>
            <a:r>
              <a:rPr spc="-10" dirty="0"/>
              <a:t>one.)</a:t>
            </a:r>
          </a:p>
        </p:txBody>
      </p:sp>
      <p:sp>
        <p:nvSpPr>
          <p:cNvPr id="5" name="object 5"/>
          <p:cNvSpPr txBox="1"/>
          <p:nvPr/>
        </p:nvSpPr>
        <p:spPr>
          <a:xfrm>
            <a:off x="707758" y="2042037"/>
            <a:ext cx="1844675" cy="2164080"/>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spc="-50" dirty="0">
                <a:latin typeface="Garamond"/>
                <a:cs typeface="Garamond"/>
              </a:rPr>
              <a:t>2</a:t>
            </a:r>
            <a:endParaRPr sz="2450">
              <a:latin typeface="Garamond"/>
              <a:cs typeface="Garamond"/>
            </a:endParaRPr>
          </a:p>
          <a:p>
            <a:pPr marL="394335" indent="-358140">
              <a:lnSpc>
                <a:spcPct val="100000"/>
              </a:lnSpc>
              <a:spcBef>
                <a:spcPts val="1045"/>
              </a:spcBef>
              <a:buAutoNum type="alphaUcPeriod"/>
              <a:tabLst>
                <a:tab pos="394335" algn="l"/>
              </a:tabLst>
            </a:pPr>
            <a:r>
              <a:rPr sz="2450" spc="-50" dirty="0">
                <a:latin typeface="Garamond"/>
                <a:cs typeface="Garamond"/>
              </a:rPr>
              <a:t>0</a:t>
            </a:r>
            <a:endParaRPr sz="2450">
              <a:latin typeface="Garamond"/>
              <a:cs typeface="Garamond"/>
            </a:endParaRPr>
          </a:p>
          <a:p>
            <a:pPr marL="393700" indent="-361950">
              <a:lnSpc>
                <a:spcPct val="100000"/>
              </a:lnSpc>
              <a:spcBef>
                <a:spcPts val="1045"/>
              </a:spcBef>
              <a:buFont typeface="Garamond"/>
              <a:buAutoNum type="alphaUcPeriod"/>
              <a:tabLst>
                <a:tab pos="393700" algn="l"/>
              </a:tabLst>
            </a:pPr>
            <a:r>
              <a:rPr sz="2450" spc="240" dirty="0">
                <a:latin typeface="Cambria"/>
                <a:cs typeface="Cambria"/>
              </a:rPr>
              <a:t>−</a:t>
            </a:r>
            <a:r>
              <a:rPr sz="2450" spc="240" dirty="0">
                <a:latin typeface="Garamond"/>
                <a:cs typeface="Garamond"/>
              </a:rPr>
              <a:t>5</a:t>
            </a:r>
            <a:endParaRPr sz="2450">
              <a:latin typeface="Garamond"/>
              <a:cs typeface="Garamond"/>
            </a:endParaRPr>
          </a:p>
          <a:p>
            <a:pPr marL="12700">
              <a:lnSpc>
                <a:spcPct val="100000"/>
              </a:lnSpc>
              <a:spcBef>
                <a:spcPts val="1939"/>
              </a:spcBef>
              <a:tabLst>
                <a:tab pos="1621155" algn="l"/>
              </a:tabLst>
            </a:pPr>
            <a:r>
              <a:rPr sz="2450" b="1" spc="45" dirty="0">
                <a:latin typeface="Book Antiqua"/>
                <a:cs typeface="Book Antiqua"/>
              </a:rPr>
              <a:t>Solution:</a:t>
            </a:r>
            <a:r>
              <a:rPr sz="2450" b="1" dirty="0">
                <a:latin typeface="Book Antiqua"/>
                <a:cs typeface="Book Antiqua"/>
              </a:rPr>
              <a:t>	</a:t>
            </a:r>
            <a:r>
              <a:rPr sz="2450" spc="25" dirty="0">
                <a:latin typeface="Garamond"/>
                <a:cs typeface="Garamond"/>
              </a:rPr>
              <a:t>C</a:t>
            </a:r>
            <a:endParaRPr sz="2450">
              <a:latin typeface="Garamond"/>
              <a:cs typeface="Garamond"/>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905" cy="207645"/>
          </a:xfrm>
          <a:prstGeom prst="rect">
            <a:avLst/>
          </a:prstGeom>
        </p:spPr>
        <p:txBody>
          <a:bodyPr vert="horz" wrap="square" lIns="0" tIns="12065" rIns="0" bIns="0" rtlCol="0">
            <a:spAutoFit/>
          </a:bodyPr>
          <a:lstStyle/>
          <a:p>
            <a:pPr marL="12700">
              <a:lnSpc>
                <a:spcPct val="100000"/>
              </a:lnSpc>
              <a:spcBef>
                <a:spcPts val="95"/>
              </a:spcBef>
              <a:tabLst>
                <a:tab pos="413766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4.3.</a:t>
            </a:r>
            <a:r>
              <a:rPr sz="1200" spc="285" dirty="0">
                <a:latin typeface="Times New Roman"/>
                <a:cs typeface="Times New Roman"/>
              </a:rPr>
              <a:t>  </a:t>
            </a:r>
            <a:r>
              <a:rPr sz="1200" dirty="0">
                <a:latin typeface="Times New Roman"/>
                <a:cs typeface="Times New Roman"/>
              </a:rPr>
              <a:t>WAVEFUNCTIONS</a:t>
            </a:r>
            <a:r>
              <a:rPr sz="1200" spc="210" dirty="0">
                <a:latin typeface="Times New Roman"/>
                <a:cs typeface="Times New Roman"/>
              </a:rPr>
              <a:t> </a:t>
            </a:r>
            <a:r>
              <a:rPr sz="1200" dirty="0">
                <a:latin typeface="Times New Roman"/>
                <a:cs typeface="Times New Roman"/>
              </a:rPr>
              <a:t>AND</a:t>
            </a:r>
            <a:r>
              <a:rPr sz="1200" spc="204" dirty="0">
                <a:latin typeface="Times New Roman"/>
                <a:cs typeface="Times New Roman"/>
              </a:rPr>
              <a:t> </a:t>
            </a:r>
            <a:r>
              <a:rPr sz="1200" dirty="0">
                <a:latin typeface="Times New Roman"/>
                <a:cs typeface="Times New Roman"/>
              </a:rPr>
              <a:t>POSITION</a:t>
            </a:r>
            <a:r>
              <a:rPr sz="1200" spc="195" dirty="0">
                <a:latin typeface="Times New Roman"/>
                <a:cs typeface="Times New Roman"/>
              </a:rPr>
              <a:t> </a:t>
            </a:r>
            <a:r>
              <a:rPr sz="1200" spc="-10" dirty="0">
                <a:latin typeface="Times New Roman"/>
                <a:cs typeface="Times New Roman"/>
              </a:rPr>
              <a:t>PROBABILITIES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634" cy="1542415"/>
          </a:xfrm>
          <a:prstGeom prst="rect">
            <a:avLst/>
          </a:prstGeom>
        </p:spPr>
        <p:txBody>
          <a:bodyPr vert="horz" wrap="square" lIns="0" tIns="9525" rIns="0" bIns="0" rtlCol="0">
            <a:spAutoFit/>
          </a:bodyPr>
          <a:lstStyle/>
          <a:p>
            <a:pPr marL="12700" marR="5080" algn="just">
              <a:lnSpc>
                <a:spcPct val="101699"/>
              </a:lnSpc>
              <a:spcBef>
                <a:spcPts val="75"/>
              </a:spcBef>
            </a:pPr>
            <a:r>
              <a:rPr dirty="0"/>
              <a:t>A</a:t>
            </a:r>
            <a:r>
              <a:rPr spc="395" dirty="0"/>
              <a:t> </a:t>
            </a:r>
            <a:r>
              <a:rPr dirty="0"/>
              <a:t>probability</a:t>
            </a:r>
            <a:r>
              <a:rPr spc="400" dirty="0"/>
              <a:t> </a:t>
            </a:r>
            <a:r>
              <a:rPr dirty="0"/>
              <a:t>distribution</a:t>
            </a:r>
            <a:r>
              <a:rPr spc="395" dirty="0"/>
              <a:t> </a:t>
            </a:r>
            <a:r>
              <a:rPr dirty="0"/>
              <a:t>is</a:t>
            </a:r>
            <a:r>
              <a:rPr spc="395" dirty="0"/>
              <a:t> </a:t>
            </a:r>
            <a:r>
              <a:rPr dirty="0"/>
              <a:t>only</a:t>
            </a:r>
            <a:r>
              <a:rPr spc="400" dirty="0"/>
              <a:t> </a:t>
            </a:r>
            <a:r>
              <a:rPr dirty="0"/>
              <a:t>defined</a:t>
            </a:r>
            <a:r>
              <a:rPr spc="395" dirty="0"/>
              <a:t> </a:t>
            </a:r>
            <a:r>
              <a:rPr spc="145" dirty="0"/>
              <a:t>at</a:t>
            </a:r>
            <a:r>
              <a:rPr spc="395" dirty="0"/>
              <a:t> </a:t>
            </a:r>
            <a:r>
              <a:rPr b="0" i="1" spc="50" dirty="0">
                <a:latin typeface="Bookman Old Style"/>
                <a:cs typeface="Bookman Old Style"/>
              </a:rPr>
              <a:t>x</a:t>
            </a:r>
            <a:r>
              <a:rPr b="0" i="1" spc="360" dirty="0">
                <a:latin typeface="Bookman Old Style"/>
                <a:cs typeface="Bookman Old Style"/>
              </a:rPr>
              <a:t> </a:t>
            </a:r>
            <a:r>
              <a:rPr spc="130" dirty="0"/>
              <a:t>=</a:t>
            </a:r>
            <a:r>
              <a:rPr spc="480" dirty="0"/>
              <a:t> </a:t>
            </a:r>
            <a:r>
              <a:rPr dirty="0"/>
              <a:t>1,</a:t>
            </a:r>
            <a:r>
              <a:rPr spc="445" dirty="0"/>
              <a:t> </a:t>
            </a:r>
            <a:r>
              <a:rPr b="0" i="1" spc="50" dirty="0">
                <a:latin typeface="Bookman Old Style"/>
                <a:cs typeface="Bookman Old Style"/>
              </a:rPr>
              <a:t>x</a:t>
            </a:r>
            <a:r>
              <a:rPr b="0" i="1" spc="360" dirty="0">
                <a:latin typeface="Bookman Old Style"/>
                <a:cs typeface="Bookman Old Style"/>
              </a:rPr>
              <a:t> </a:t>
            </a:r>
            <a:r>
              <a:rPr spc="130" dirty="0"/>
              <a:t>=</a:t>
            </a:r>
            <a:r>
              <a:rPr spc="480" dirty="0"/>
              <a:t> </a:t>
            </a:r>
            <a:r>
              <a:rPr dirty="0"/>
              <a:t>2,</a:t>
            </a:r>
            <a:r>
              <a:rPr spc="445" dirty="0"/>
              <a:t> </a:t>
            </a:r>
            <a:r>
              <a:rPr spc="30" dirty="0"/>
              <a:t>and </a:t>
            </a:r>
            <a:r>
              <a:rPr b="0" i="1" spc="50" dirty="0">
                <a:latin typeface="Bookman Old Style"/>
                <a:cs typeface="Bookman Old Style"/>
              </a:rPr>
              <a:t>x</a:t>
            </a:r>
            <a:r>
              <a:rPr b="0" i="1" spc="-15" dirty="0">
                <a:latin typeface="Bookman Old Style"/>
                <a:cs typeface="Bookman Old Style"/>
              </a:rPr>
              <a:t> </a:t>
            </a:r>
            <a:r>
              <a:rPr spc="130" dirty="0"/>
              <a:t>=</a:t>
            </a:r>
            <a:r>
              <a:rPr spc="110" dirty="0"/>
              <a:t> </a:t>
            </a:r>
            <a:r>
              <a:rPr dirty="0"/>
              <a:t>3.</a:t>
            </a:r>
            <a:r>
              <a:rPr spc="450" dirty="0"/>
              <a:t> </a:t>
            </a:r>
            <a:r>
              <a:rPr dirty="0"/>
              <a:t>The</a:t>
            </a:r>
            <a:r>
              <a:rPr spc="155" dirty="0"/>
              <a:t> </a:t>
            </a:r>
            <a:r>
              <a:rPr dirty="0"/>
              <a:t>probabilities</a:t>
            </a:r>
            <a:r>
              <a:rPr spc="155" dirty="0"/>
              <a:t> </a:t>
            </a:r>
            <a:r>
              <a:rPr dirty="0"/>
              <a:t>of</a:t>
            </a:r>
            <a:r>
              <a:rPr spc="165" dirty="0"/>
              <a:t> </a:t>
            </a:r>
            <a:r>
              <a:rPr b="0" i="1" spc="50" dirty="0">
                <a:latin typeface="Bookman Old Style"/>
                <a:cs typeface="Bookman Old Style"/>
              </a:rPr>
              <a:t>x</a:t>
            </a:r>
            <a:r>
              <a:rPr b="0" i="1" spc="-15" dirty="0">
                <a:latin typeface="Bookman Old Style"/>
                <a:cs typeface="Bookman Old Style"/>
              </a:rPr>
              <a:t> </a:t>
            </a:r>
            <a:r>
              <a:rPr spc="130" dirty="0"/>
              <a:t>=</a:t>
            </a:r>
            <a:r>
              <a:rPr spc="110" dirty="0"/>
              <a:t> </a:t>
            </a:r>
            <a:r>
              <a:rPr dirty="0"/>
              <a:t>1</a:t>
            </a:r>
            <a:r>
              <a:rPr spc="160" dirty="0"/>
              <a:t> </a:t>
            </a:r>
            <a:r>
              <a:rPr spc="55" dirty="0"/>
              <a:t>and</a:t>
            </a:r>
            <a:r>
              <a:rPr spc="155" dirty="0"/>
              <a:t> </a:t>
            </a:r>
            <a:r>
              <a:rPr b="0" i="1" spc="50" dirty="0">
                <a:latin typeface="Bookman Old Style"/>
                <a:cs typeface="Bookman Old Style"/>
              </a:rPr>
              <a:t>x</a:t>
            </a:r>
            <a:r>
              <a:rPr b="0" i="1" spc="-15" dirty="0">
                <a:latin typeface="Bookman Old Style"/>
                <a:cs typeface="Bookman Old Style"/>
              </a:rPr>
              <a:t> </a:t>
            </a:r>
            <a:r>
              <a:rPr spc="130" dirty="0"/>
              <a:t>=</a:t>
            </a:r>
            <a:r>
              <a:rPr spc="110" dirty="0"/>
              <a:t> </a:t>
            </a:r>
            <a:r>
              <a:rPr dirty="0"/>
              <a:t>2</a:t>
            </a:r>
            <a:r>
              <a:rPr spc="160" dirty="0"/>
              <a:t> </a:t>
            </a:r>
            <a:r>
              <a:rPr spc="55" dirty="0"/>
              <a:t>are</a:t>
            </a:r>
            <a:r>
              <a:rPr spc="160" dirty="0"/>
              <a:t> </a:t>
            </a:r>
            <a:r>
              <a:rPr dirty="0"/>
              <a:t>both</a:t>
            </a:r>
            <a:r>
              <a:rPr spc="155" dirty="0"/>
              <a:t> </a:t>
            </a:r>
            <a:r>
              <a:rPr dirty="0"/>
              <a:t>1</a:t>
            </a:r>
            <a:r>
              <a:rPr b="0" i="1" dirty="0">
                <a:latin typeface="Bookman Old Style"/>
                <a:cs typeface="Bookman Old Style"/>
              </a:rPr>
              <a:t>/</a:t>
            </a:r>
            <a:r>
              <a:rPr dirty="0"/>
              <a:t>5.</a:t>
            </a:r>
            <a:r>
              <a:rPr spc="445" dirty="0"/>
              <a:t> </a:t>
            </a:r>
            <a:r>
              <a:rPr dirty="0"/>
              <a:t>If</a:t>
            </a:r>
            <a:r>
              <a:rPr spc="155" dirty="0"/>
              <a:t> </a:t>
            </a:r>
            <a:r>
              <a:rPr spc="-25" dirty="0"/>
              <a:t>the </a:t>
            </a:r>
            <a:r>
              <a:rPr dirty="0"/>
              <a:t>distribution</a:t>
            </a:r>
            <a:r>
              <a:rPr spc="310" dirty="0"/>
              <a:t> </a:t>
            </a:r>
            <a:r>
              <a:rPr dirty="0"/>
              <a:t>is</a:t>
            </a:r>
            <a:r>
              <a:rPr spc="305" dirty="0"/>
              <a:t> </a:t>
            </a:r>
            <a:r>
              <a:rPr dirty="0"/>
              <a:t>properly</a:t>
            </a:r>
            <a:r>
              <a:rPr spc="315" dirty="0"/>
              <a:t> </a:t>
            </a:r>
            <a:r>
              <a:rPr dirty="0"/>
              <a:t>normalized,</a:t>
            </a:r>
            <a:r>
              <a:rPr spc="310" dirty="0"/>
              <a:t> </a:t>
            </a:r>
            <a:r>
              <a:rPr dirty="0"/>
              <a:t>then</a:t>
            </a:r>
            <a:r>
              <a:rPr spc="310" dirty="0"/>
              <a:t> </a:t>
            </a:r>
            <a:r>
              <a:rPr dirty="0"/>
              <a:t>the</a:t>
            </a:r>
            <a:r>
              <a:rPr spc="315" dirty="0"/>
              <a:t> </a:t>
            </a:r>
            <a:r>
              <a:rPr dirty="0"/>
              <a:t>probability</a:t>
            </a:r>
            <a:r>
              <a:rPr spc="310" dirty="0"/>
              <a:t> </a:t>
            </a:r>
            <a:r>
              <a:rPr dirty="0"/>
              <a:t>of</a:t>
            </a:r>
            <a:r>
              <a:rPr spc="300" dirty="0"/>
              <a:t> </a:t>
            </a:r>
            <a:r>
              <a:rPr b="0" i="1" spc="50" dirty="0">
                <a:latin typeface="Bookman Old Style"/>
                <a:cs typeface="Bookman Old Style"/>
              </a:rPr>
              <a:t>x</a:t>
            </a:r>
            <a:r>
              <a:rPr b="0" i="1" spc="114" dirty="0">
                <a:latin typeface="Bookman Old Style"/>
                <a:cs typeface="Bookman Old Style"/>
              </a:rPr>
              <a:t> </a:t>
            </a:r>
            <a:r>
              <a:rPr spc="130" dirty="0"/>
              <a:t>=</a:t>
            </a:r>
            <a:r>
              <a:rPr spc="245" dirty="0"/>
              <a:t> </a:t>
            </a:r>
            <a:r>
              <a:rPr spc="-50" dirty="0"/>
              <a:t>3 </a:t>
            </a:r>
            <a:r>
              <a:rPr dirty="0"/>
              <a:t>is.</a:t>
            </a:r>
            <a:r>
              <a:rPr spc="-204" dirty="0"/>
              <a:t> </a:t>
            </a:r>
            <a:r>
              <a:rPr spc="75" dirty="0"/>
              <a:t>.</a:t>
            </a:r>
            <a:r>
              <a:rPr spc="-190" dirty="0"/>
              <a:t> </a:t>
            </a:r>
            <a:r>
              <a:rPr spc="75" dirty="0"/>
              <a:t>.</a:t>
            </a:r>
            <a:r>
              <a:rPr spc="-190" dirty="0"/>
              <a:t> </a:t>
            </a:r>
            <a:r>
              <a:rPr dirty="0"/>
              <a:t>(Choose</a:t>
            </a:r>
            <a:r>
              <a:rPr spc="204" dirty="0"/>
              <a:t> </a:t>
            </a:r>
            <a:r>
              <a:rPr spc="-10" dirty="0"/>
              <a:t>one.)</a:t>
            </a:r>
          </a:p>
        </p:txBody>
      </p:sp>
      <p:sp>
        <p:nvSpPr>
          <p:cNvPr id="5" name="object 5"/>
          <p:cNvSpPr txBox="1"/>
          <p:nvPr/>
        </p:nvSpPr>
        <p:spPr>
          <a:xfrm>
            <a:off x="715137" y="2801205"/>
            <a:ext cx="7593330" cy="2050414"/>
          </a:xfrm>
          <a:prstGeom prst="rect">
            <a:avLst/>
          </a:prstGeom>
        </p:spPr>
        <p:txBody>
          <a:bodyPr vert="horz" wrap="square" lIns="0" tIns="144780" rIns="0" bIns="0" rtlCol="0">
            <a:spAutoFit/>
          </a:bodyPr>
          <a:lstStyle/>
          <a:p>
            <a:pPr marL="386715" indent="-370205">
              <a:lnSpc>
                <a:spcPct val="100000"/>
              </a:lnSpc>
              <a:spcBef>
                <a:spcPts val="1140"/>
              </a:spcBef>
              <a:buAutoNum type="alphaUcPeriod"/>
              <a:tabLst>
                <a:tab pos="386715" algn="l"/>
              </a:tabLst>
            </a:pPr>
            <a:r>
              <a:rPr sz="2450" spc="-25" dirty="0">
                <a:latin typeface="Garamond"/>
                <a:cs typeface="Garamond"/>
              </a:rPr>
              <a:t>1</a:t>
            </a:r>
            <a:r>
              <a:rPr sz="2450" b="0" i="1" spc="-25" dirty="0">
                <a:latin typeface="Bookman Old Style"/>
                <a:cs typeface="Bookman Old Style"/>
              </a:rPr>
              <a:t>/</a:t>
            </a:r>
            <a:r>
              <a:rPr sz="2450" spc="-25" dirty="0">
                <a:latin typeface="Garamond"/>
                <a:cs typeface="Garamond"/>
              </a:rPr>
              <a:t>5</a:t>
            </a:r>
            <a:endParaRPr sz="2450">
              <a:latin typeface="Garamond"/>
              <a:cs typeface="Garamond"/>
            </a:endParaRPr>
          </a:p>
          <a:p>
            <a:pPr marL="386715" indent="-358140">
              <a:lnSpc>
                <a:spcPct val="100000"/>
              </a:lnSpc>
              <a:spcBef>
                <a:spcPts val="1045"/>
              </a:spcBef>
              <a:buAutoNum type="alphaUcPeriod"/>
              <a:tabLst>
                <a:tab pos="386715" algn="l"/>
              </a:tabLst>
            </a:pPr>
            <a:r>
              <a:rPr sz="2450" spc="-25" dirty="0">
                <a:latin typeface="Garamond"/>
                <a:cs typeface="Garamond"/>
              </a:rPr>
              <a:t>2</a:t>
            </a:r>
            <a:r>
              <a:rPr sz="2450" b="0" i="1" spc="-25" dirty="0">
                <a:latin typeface="Bookman Old Style"/>
                <a:cs typeface="Bookman Old Style"/>
              </a:rPr>
              <a:t>/</a:t>
            </a:r>
            <a:r>
              <a:rPr sz="2450" spc="-25" dirty="0">
                <a:latin typeface="Garamond"/>
                <a:cs typeface="Garamond"/>
              </a:rPr>
              <a:t>5</a:t>
            </a:r>
            <a:endParaRPr sz="2450">
              <a:latin typeface="Garamond"/>
              <a:cs typeface="Garamond"/>
            </a:endParaRPr>
          </a:p>
          <a:p>
            <a:pPr marL="386715" indent="-361950">
              <a:lnSpc>
                <a:spcPct val="100000"/>
              </a:lnSpc>
              <a:spcBef>
                <a:spcPts val="1045"/>
              </a:spcBef>
              <a:buAutoNum type="alphaUcPeriod"/>
              <a:tabLst>
                <a:tab pos="386715" algn="l"/>
              </a:tabLst>
            </a:pPr>
            <a:r>
              <a:rPr sz="2450" spc="-25" dirty="0">
                <a:latin typeface="Garamond"/>
                <a:cs typeface="Garamond"/>
              </a:rPr>
              <a:t>3</a:t>
            </a:r>
            <a:r>
              <a:rPr sz="2450" b="0" i="1" spc="-25" dirty="0">
                <a:latin typeface="Bookman Old Style"/>
                <a:cs typeface="Bookman Old Style"/>
              </a:rPr>
              <a:t>/</a:t>
            </a:r>
            <a:r>
              <a:rPr sz="2450" spc="-25" dirty="0">
                <a:latin typeface="Garamond"/>
                <a:cs typeface="Garamond"/>
              </a:rPr>
              <a:t>5</a:t>
            </a:r>
            <a:endParaRPr sz="2450">
              <a:latin typeface="Garamond"/>
              <a:cs typeface="Garamond"/>
            </a:endParaRPr>
          </a:p>
          <a:p>
            <a:pPr marL="386715" indent="-374015">
              <a:lnSpc>
                <a:spcPct val="100000"/>
              </a:lnSpc>
              <a:spcBef>
                <a:spcPts val="1045"/>
              </a:spcBef>
              <a:buAutoNum type="alphaUcPeriod"/>
              <a:tabLst>
                <a:tab pos="386715" algn="l"/>
              </a:tabLst>
            </a:pPr>
            <a:r>
              <a:rPr sz="2450" dirty="0">
                <a:latin typeface="Garamond"/>
                <a:cs typeface="Garamond"/>
              </a:rPr>
              <a:t>There</a:t>
            </a:r>
            <a:r>
              <a:rPr sz="2450" spc="215" dirty="0">
                <a:latin typeface="Garamond"/>
                <a:cs typeface="Garamond"/>
              </a:rPr>
              <a:t> </a:t>
            </a:r>
            <a:r>
              <a:rPr sz="2450" dirty="0">
                <a:latin typeface="Garamond"/>
                <a:cs typeface="Garamond"/>
              </a:rPr>
              <a:t>is</a:t>
            </a:r>
            <a:r>
              <a:rPr sz="2450" spc="220" dirty="0">
                <a:latin typeface="Garamond"/>
                <a:cs typeface="Garamond"/>
              </a:rPr>
              <a:t> </a:t>
            </a:r>
            <a:r>
              <a:rPr sz="2450" dirty="0">
                <a:latin typeface="Garamond"/>
                <a:cs typeface="Garamond"/>
              </a:rPr>
              <a:t>not</a:t>
            </a:r>
            <a:r>
              <a:rPr sz="2450" spc="215" dirty="0">
                <a:latin typeface="Garamond"/>
                <a:cs typeface="Garamond"/>
              </a:rPr>
              <a:t> </a:t>
            </a:r>
            <a:r>
              <a:rPr sz="2450" dirty="0">
                <a:latin typeface="Garamond"/>
                <a:cs typeface="Garamond"/>
              </a:rPr>
              <a:t>enough</a:t>
            </a:r>
            <a:r>
              <a:rPr sz="2450" spc="215" dirty="0">
                <a:latin typeface="Garamond"/>
                <a:cs typeface="Garamond"/>
              </a:rPr>
              <a:t> </a:t>
            </a:r>
            <a:r>
              <a:rPr sz="2450" dirty="0">
                <a:latin typeface="Garamond"/>
                <a:cs typeface="Garamond"/>
              </a:rPr>
              <a:t>information</a:t>
            </a:r>
            <a:r>
              <a:rPr sz="2450" spc="220" dirty="0">
                <a:latin typeface="Garamond"/>
                <a:cs typeface="Garamond"/>
              </a:rPr>
              <a:t> </a:t>
            </a:r>
            <a:r>
              <a:rPr sz="2450" dirty="0">
                <a:latin typeface="Garamond"/>
                <a:cs typeface="Garamond"/>
              </a:rPr>
              <a:t>here</a:t>
            </a:r>
            <a:r>
              <a:rPr sz="2450" spc="215" dirty="0">
                <a:latin typeface="Garamond"/>
                <a:cs typeface="Garamond"/>
              </a:rPr>
              <a:t> </a:t>
            </a:r>
            <a:r>
              <a:rPr sz="2450" dirty="0">
                <a:latin typeface="Garamond"/>
                <a:cs typeface="Garamond"/>
              </a:rPr>
              <a:t>to</a:t>
            </a:r>
            <a:r>
              <a:rPr sz="2450" spc="215" dirty="0">
                <a:latin typeface="Garamond"/>
                <a:cs typeface="Garamond"/>
              </a:rPr>
              <a:t> </a:t>
            </a:r>
            <a:r>
              <a:rPr sz="2450" dirty="0">
                <a:latin typeface="Garamond"/>
                <a:cs typeface="Garamond"/>
              </a:rPr>
              <a:t>determine</a:t>
            </a:r>
            <a:r>
              <a:rPr sz="2450" spc="204" dirty="0">
                <a:latin typeface="Garamond"/>
                <a:cs typeface="Garamond"/>
              </a:rPr>
              <a:t> </a:t>
            </a:r>
            <a:r>
              <a:rPr sz="2450" b="0" i="1" spc="85" dirty="0">
                <a:latin typeface="Bookman Old Style"/>
                <a:cs typeface="Bookman Old Style"/>
              </a:rPr>
              <a:t>P</a:t>
            </a:r>
            <a:r>
              <a:rPr sz="2450" b="0" i="1" spc="-365" dirty="0">
                <a:latin typeface="Bookman Old Style"/>
                <a:cs typeface="Bookman Old Style"/>
              </a:rPr>
              <a:t> </a:t>
            </a:r>
            <a:r>
              <a:rPr sz="2450" spc="70" dirty="0">
                <a:latin typeface="Garamond"/>
                <a:cs typeface="Garamond"/>
              </a:rPr>
              <a:t>(3).</a:t>
            </a:r>
            <a:endParaRPr sz="2450">
              <a:latin typeface="Garamond"/>
              <a:cs typeface="Garamond"/>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905" cy="207645"/>
          </a:xfrm>
          <a:prstGeom prst="rect">
            <a:avLst/>
          </a:prstGeom>
        </p:spPr>
        <p:txBody>
          <a:bodyPr vert="horz" wrap="square" lIns="0" tIns="12065" rIns="0" bIns="0" rtlCol="0">
            <a:spAutoFit/>
          </a:bodyPr>
          <a:lstStyle/>
          <a:p>
            <a:pPr marL="12700">
              <a:lnSpc>
                <a:spcPct val="100000"/>
              </a:lnSpc>
              <a:spcBef>
                <a:spcPts val="95"/>
              </a:spcBef>
              <a:tabLst>
                <a:tab pos="413766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4.3.</a:t>
            </a:r>
            <a:r>
              <a:rPr sz="1200" spc="285" dirty="0">
                <a:latin typeface="Times New Roman"/>
                <a:cs typeface="Times New Roman"/>
              </a:rPr>
              <a:t>  </a:t>
            </a:r>
            <a:r>
              <a:rPr sz="1200" dirty="0">
                <a:latin typeface="Times New Roman"/>
                <a:cs typeface="Times New Roman"/>
              </a:rPr>
              <a:t>WAVEFUNCTIONS</a:t>
            </a:r>
            <a:r>
              <a:rPr sz="1200" spc="210" dirty="0">
                <a:latin typeface="Times New Roman"/>
                <a:cs typeface="Times New Roman"/>
              </a:rPr>
              <a:t> </a:t>
            </a:r>
            <a:r>
              <a:rPr sz="1200" dirty="0">
                <a:latin typeface="Times New Roman"/>
                <a:cs typeface="Times New Roman"/>
              </a:rPr>
              <a:t>AND</a:t>
            </a:r>
            <a:r>
              <a:rPr sz="1200" spc="204" dirty="0">
                <a:latin typeface="Times New Roman"/>
                <a:cs typeface="Times New Roman"/>
              </a:rPr>
              <a:t> </a:t>
            </a:r>
            <a:r>
              <a:rPr sz="1200" dirty="0">
                <a:latin typeface="Times New Roman"/>
                <a:cs typeface="Times New Roman"/>
              </a:rPr>
              <a:t>POSITION</a:t>
            </a:r>
            <a:r>
              <a:rPr sz="1200" spc="195" dirty="0">
                <a:latin typeface="Times New Roman"/>
                <a:cs typeface="Times New Roman"/>
              </a:rPr>
              <a:t> </a:t>
            </a:r>
            <a:r>
              <a:rPr sz="1200" spc="-10" dirty="0">
                <a:latin typeface="Times New Roman"/>
                <a:cs typeface="Times New Roman"/>
              </a:rPr>
              <a:t>PROBABILITIES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634" cy="1542415"/>
          </a:xfrm>
          <a:prstGeom prst="rect">
            <a:avLst/>
          </a:prstGeom>
        </p:spPr>
        <p:txBody>
          <a:bodyPr vert="horz" wrap="square" lIns="0" tIns="9525" rIns="0" bIns="0" rtlCol="0">
            <a:spAutoFit/>
          </a:bodyPr>
          <a:lstStyle/>
          <a:p>
            <a:pPr marL="12700" marR="5080" algn="just">
              <a:lnSpc>
                <a:spcPct val="101699"/>
              </a:lnSpc>
              <a:spcBef>
                <a:spcPts val="75"/>
              </a:spcBef>
            </a:pPr>
            <a:r>
              <a:rPr dirty="0"/>
              <a:t>A</a:t>
            </a:r>
            <a:r>
              <a:rPr spc="395" dirty="0"/>
              <a:t> </a:t>
            </a:r>
            <a:r>
              <a:rPr dirty="0"/>
              <a:t>probability</a:t>
            </a:r>
            <a:r>
              <a:rPr spc="400" dirty="0"/>
              <a:t> </a:t>
            </a:r>
            <a:r>
              <a:rPr dirty="0"/>
              <a:t>distribution</a:t>
            </a:r>
            <a:r>
              <a:rPr spc="395" dirty="0"/>
              <a:t> </a:t>
            </a:r>
            <a:r>
              <a:rPr dirty="0"/>
              <a:t>is</a:t>
            </a:r>
            <a:r>
              <a:rPr spc="395" dirty="0"/>
              <a:t> </a:t>
            </a:r>
            <a:r>
              <a:rPr dirty="0"/>
              <a:t>only</a:t>
            </a:r>
            <a:r>
              <a:rPr spc="400" dirty="0"/>
              <a:t> </a:t>
            </a:r>
            <a:r>
              <a:rPr dirty="0"/>
              <a:t>defined</a:t>
            </a:r>
            <a:r>
              <a:rPr spc="395" dirty="0"/>
              <a:t> </a:t>
            </a:r>
            <a:r>
              <a:rPr spc="145" dirty="0"/>
              <a:t>at</a:t>
            </a:r>
            <a:r>
              <a:rPr spc="395" dirty="0"/>
              <a:t> </a:t>
            </a:r>
            <a:r>
              <a:rPr b="0" i="1" spc="50" dirty="0">
                <a:latin typeface="Bookman Old Style"/>
                <a:cs typeface="Bookman Old Style"/>
              </a:rPr>
              <a:t>x</a:t>
            </a:r>
            <a:r>
              <a:rPr b="0" i="1" spc="360" dirty="0">
                <a:latin typeface="Bookman Old Style"/>
                <a:cs typeface="Bookman Old Style"/>
              </a:rPr>
              <a:t> </a:t>
            </a:r>
            <a:r>
              <a:rPr spc="130" dirty="0"/>
              <a:t>=</a:t>
            </a:r>
            <a:r>
              <a:rPr spc="480" dirty="0"/>
              <a:t> </a:t>
            </a:r>
            <a:r>
              <a:rPr dirty="0"/>
              <a:t>1,</a:t>
            </a:r>
            <a:r>
              <a:rPr spc="445" dirty="0"/>
              <a:t> </a:t>
            </a:r>
            <a:r>
              <a:rPr b="0" i="1" spc="50" dirty="0">
                <a:latin typeface="Bookman Old Style"/>
                <a:cs typeface="Bookman Old Style"/>
              </a:rPr>
              <a:t>x</a:t>
            </a:r>
            <a:r>
              <a:rPr b="0" i="1" spc="360" dirty="0">
                <a:latin typeface="Bookman Old Style"/>
                <a:cs typeface="Bookman Old Style"/>
              </a:rPr>
              <a:t> </a:t>
            </a:r>
            <a:r>
              <a:rPr spc="130" dirty="0"/>
              <a:t>=</a:t>
            </a:r>
            <a:r>
              <a:rPr spc="480" dirty="0"/>
              <a:t> </a:t>
            </a:r>
            <a:r>
              <a:rPr dirty="0"/>
              <a:t>2,</a:t>
            </a:r>
            <a:r>
              <a:rPr spc="445" dirty="0"/>
              <a:t> </a:t>
            </a:r>
            <a:r>
              <a:rPr spc="30" dirty="0"/>
              <a:t>and </a:t>
            </a:r>
            <a:r>
              <a:rPr b="0" i="1" spc="50" dirty="0">
                <a:latin typeface="Bookman Old Style"/>
                <a:cs typeface="Bookman Old Style"/>
              </a:rPr>
              <a:t>x</a:t>
            </a:r>
            <a:r>
              <a:rPr b="0" i="1" spc="-15" dirty="0">
                <a:latin typeface="Bookman Old Style"/>
                <a:cs typeface="Bookman Old Style"/>
              </a:rPr>
              <a:t> </a:t>
            </a:r>
            <a:r>
              <a:rPr spc="130" dirty="0"/>
              <a:t>=</a:t>
            </a:r>
            <a:r>
              <a:rPr spc="110" dirty="0"/>
              <a:t> </a:t>
            </a:r>
            <a:r>
              <a:rPr dirty="0"/>
              <a:t>3.</a:t>
            </a:r>
            <a:r>
              <a:rPr spc="450" dirty="0"/>
              <a:t> </a:t>
            </a:r>
            <a:r>
              <a:rPr dirty="0"/>
              <a:t>The</a:t>
            </a:r>
            <a:r>
              <a:rPr spc="155" dirty="0"/>
              <a:t> </a:t>
            </a:r>
            <a:r>
              <a:rPr dirty="0"/>
              <a:t>probabilities</a:t>
            </a:r>
            <a:r>
              <a:rPr spc="155" dirty="0"/>
              <a:t> </a:t>
            </a:r>
            <a:r>
              <a:rPr dirty="0"/>
              <a:t>of</a:t>
            </a:r>
            <a:r>
              <a:rPr spc="165" dirty="0"/>
              <a:t> </a:t>
            </a:r>
            <a:r>
              <a:rPr b="0" i="1" spc="50" dirty="0">
                <a:latin typeface="Bookman Old Style"/>
                <a:cs typeface="Bookman Old Style"/>
              </a:rPr>
              <a:t>x</a:t>
            </a:r>
            <a:r>
              <a:rPr b="0" i="1" spc="-15" dirty="0">
                <a:latin typeface="Bookman Old Style"/>
                <a:cs typeface="Bookman Old Style"/>
              </a:rPr>
              <a:t> </a:t>
            </a:r>
            <a:r>
              <a:rPr spc="130" dirty="0"/>
              <a:t>=</a:t>
            </a:r>
            <a:r>
              <a:rPr spc="110" dirty="0"/>
              <a:t> </a:t>
            </a:r>
            <a:r>
              <a:rPr dirty="0"/>
              <a:t>1</a:t>
            </a:r>
            <a:r>
              <a:rPr spc="160" dirty="0"/>
              <a:t> </a:t>
            </a:r>
            <a:r>
              <a:rPr spc="55" dirty="0"/>
              <a:t>and</a:t>
            </a:r>
            <a:r>
              <a:rPr spc="155" dirty="0"/>
              <a:t> </a:t>
            </a:r>
            <a:r>
              <a:rPr b="0" i="1" spc="50" dirty="0">
                <a:latin typeface="Bookman Old Style"/>
                <a:cs typeface="Bookman Old Style"/>
              </a:rPr>
              <a:t>x</a:t>
            </a:r>
            <a:r>
              <a:rPr b="0" i="1" spc="-15" dirty="0">
                <a:latin typeface="Bookman Old Style"/>
                <a:cs typeface="Bookman Old Style"/>
              </a:rPr>
              <a:t> </a:t>
            </a:r>
            <a:r>
              <a:rPr spc="130" dirty="0"/>
              <a:t>=</a:t>
            </a:r>
            <a:r>
              <a:rPr spc="110" dirty="0"/>
              <a:t> </a:t>
            </a:r>
            <a:r>
              <a:rPr dirty="0"/>
              <a:t>2</a:t>
            </a:r>
            <a:r>
              <a:rPr spc="160" dirty="0"/>
              <a:t> </a:t>
            </a:r>
            <a:r>
              <a:rPr spc="55" dirty="0"/>
              <a:t>are</a:t>
            </a:r>
            <a:r>
              <a:rPr spc="160" dirty="0"/>
              <a:t> </a:t>
            </a:r>
            <a:r>
              <a:rPr dirty="0"/>
              <a:t>both</a:t>
            </a:r>
            <a:r>
              <a:rPr spc="155" dirty="0"/>
              <a:t> </a:t>
            </a:r>
            <a:r>
              <a:rPr dirty="0"/>
              <a:t>1</a:t>
            </a:r>
            <a:r>
              <a:rPr b="0" i="1" dirty="0">
                <a:latin typeface="Bookman Old Style"/>
                <a:cs typeface="Bookman Old Style"/>
              </a:rPr>
              <a:t>/</a:t>
            </a:r>
            <a:r>
              <a:rPr dirty="0"/>
              <a:t>5.</a:t>
            </a:r>
            <a:r>
              <a:rPr spc="445" dirty="0"/>
              <a:t> </a:t>
            </a:r>
            <a:r>
              <a:rPr dirty="0"/>
              <a:t>If</a:t>
            </a:r>
            <a:r>
              <a:rPr spc="155" dirty="0"/>
              <a:t> </a:t>
            </a:r>
            <a:r>
              <a:rPr spc="-25" dirty="0"/>
              <a:t>the </a:t>
            </a:r>
            <a:r>
              <a:rPr dirty="0"/>
              <a:t>distribution</a:t>
            </a:r>
            <a:r>
              <a:rPr spc="310" dirty="0"/>
              <a:t> </a:t>
            </a:r>
            <a:r>
              <a:rPr dirty="0"/>
              <a:t>is</a:t>
            </a:r>
            <a:r>
              <a:rPr spc="305" dirty="0"/>
              <a:t> </a:t>
            </a:r>
            <a:r>
              <a:rPr dirty="0"/>
              <a:t>properly</a:t>
            </a:r>
            <a:r>
              <a:rPr spc="315" dirty="0"/>
              <a:t> </a:t>
            </a:r>
            <a:r>
              <a:rPr dirty="0"/>
              <a:t>normalized,</a:t>
            </a:r>
            <a:r>
              <a:rPr spc="310" dirty="0"/>
              <a:t> </a:t>
            </a:r>
            <a:r>
              <a:rPr dirty="0"/>
              <a:t>then</a:t>
            </a:r>
            <a:r>
              <a:rPr spc="310" dirty="0"/>
              <a:t> </a:t>
            </a:r>
            <a:r>
              <a:rPr dirty="0"/>
              <a:t>the</a:t>
            </a:r>
            <a:r>
              <a:rPr spc="315" dirty="0"/>
              <a:t> </a:t>
            </a:r>
            <a:r>
              <a:rPr dirty="0"/>
              <a:t>probability</a:t>
            </a:r>
            <a:r>
              <a:rPr spc="310" dirty="0"/>
              <a:t> </a:t>
            </a:r>
            <a:r>
              <a:rPr dirty="0"/>
              <a:t>of</a:t>
            </a:r>
            <a:r>
              <a:rPr spc="300" dirty="0"/>
              <a:t> </a:t>
            </a:r>
            <a:r>
              <a:rPr b="0" i="1" spc="50" dirty="0">
                <a:latin typeface="Bookman Old Style"/>
                <a:cs typeface="Bookman Old Style"/>
              </a:rPr>
              <a:t>x</a:t>
            </a:r>
            <a:r>
              <a:rPr b="0" i="1" spc="114" dirty="0">
                <a:latin typeface="Bookman Old Style"/>
                <a:cs typeface="Bookman Old Style"/>
              </a:rPr>
              <a:t> </a:t>
            </a:r>
            <a:r>
              <a:rPr spc="130" dirty="0"/>
              <a:t>=</a:t>
            </a:r>
            <a:r>
              <a:rPr spc="245" dirty="0"/>
              <a:t> </a:t>
            </a:r>
            <a:r>
              <a:rPr spc="-50" dirty="0"/>
              <a:t>3 </a:t>
            </a:r>
            <a:r>
              <a:rPr dirty="0"/>
              <a:t>is.</a:t>
            </a:r>
            <a:r>
              <a:rPr spc="-204" dirty="0"/>
              <a:t> </a:t>
            </a:r>
            <a:r>
              <a:rPr spc="75" dirty="0"/>
              <a:t>.</a:t>
            </a:r>
            <a:r>
              <a:rPr spc="-190" dirty="0"/>
              <a:t> </a:t>
            </a:r>
            <a:r>
              <a:rPr spc="75" dirty="0"/>
              <a:t>.</a:t>
            </a:r>
            <a:r>
              <a:rPr spc="-190" dirty="0"/>
              <a:t> </a:t>
            </a:r>
            <a:r>
              <a:rPr dirty="0"/>
              <a:t>(Choose</a:t>
            </a:r>
            <a:r>
              <a:rPr spc="204" dirty="0"/>
              <a:t> </a:t>
            </a:r>
            <a:r>
              <a:rPr spc="-10" dirty="0"/>
              <a:t>one.)</a:t>
            </a:r>
          </a:p>
        </p:txBody>
      </p:sp>
      <p:sp>
        <p:nvSpPr>
          <p:cNvPr id="5" name="object 5"/>
          <p:cNvSpPr txBox="1"/>
          <p:nvPr/>
        </p:nvSpPr>
        <p:spPr>
          <a:xfrm>
            <a:off x="707758" y="2801205"/>
            <a:ext cx="7600950" cy="2670175"/>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spc="-25" dirty="0">
                <a:latin typeface="Garamond"/>
                <a:cs typeface="Garamond"/>
              </a:rPr>
              <a:t>1</a:t>
            </a:r>
            <a:r>
              <a:rPr sz="2450" b="0" i="1" spc="-25" dirty="0">
                <a:latin typeface="Bookman Old Style"/>
                <a:cs typeface="Bookman Old Style"/>
              </a:rPr>
              <a:t>/</a:t>
            </a:r>
            <a:r>
              <a:rPr sz="2450" spc="-25" dirty="0">
                <a:latin typeface="Garamond"/>
                <a:cs typeface="Garamond"/>
              </a:rPr>
              <a:t>5</a:t>
            </a:r>
            <a:endParaRPr sz="2450">
              <a:latin typeface="Garamond"/>
              <a:cs typeface="Garamond"/>
            </a:endParaRPr>
          </a:p>
          <a:p>
            <a:pPr marL="394335" indent="-358140">
              <a:lnSpc>
                <a:spcPct val="100000"/>
              </a:lnSpc>
              <a:spcBef>
                <a:spcPts val="1045"/>
              </a:spcBef>
              <a:buAutoNum type="alphaUcPeriod"/>
              <a:tabLst>
                <a:tab pos="394335" algn="l"/>
              </a:tabLst>
            </a:pPr>
            <a:r>
              <a:rPr sz="2450" spc="-25" dirty="0">
                <a:latin typeface="Garamond"/>
                <a:cs typeface="Garamond"/>
              </a:rPr>
              <a:t>2</a:t>
            </a:r>
            <a:r>
              <a:rPr sz="2450" b="0" i="1" spc="-25" dirty="0">
                <a:latin typeface="Bookman Old Style"/>
                <a:cs typeface="Bookman Old Style"/>
              </a:rPr>
              <a:t>/</a:t>
            </a:r>
            <a:r>
              <a:rPr sz="2450" spc="-25" dirty="0">
                <a:latin typeface="Garamond"/>
                <a:cs typeface="Garamond"/>
              </a:rPr>
              <a:t>5</a:t>
            </a:r>
            <a:endParaRPr sz="2450">
              <a:latin typeface="Garamond"/>
              <a:cs typeface="Garamond"/>
            </a:endParaRPr>
          </a:p>
          <a:p>
            <a:pPr marL="393700" indent="-361950">
              <a:lnSpc>
                <a:spcPct val="100000"/>
              </a:lnSpc>
              <a:spcBef>
                <a:spcPts val="1045"/>
              </a:spcBef>
              <a:buAutoNum type="alphaUcPeriod"/>
              <a:tabLst>
                <a:tab pos="393700" algn="l"/>
              </a:tabLst>
            </a:pPr>
            <a:r>
              <a:rPr sz="2450" spc="-25" dirty="0">
                <a:latin typeface="Garamond"/>
                <a:cs typeface="Garamond"/>
              </a:rPr>
              <a:t>3</a:t>
            </a:r>
            <a:r>
              <a:rPr sz="2450" b="0" i="1" spc="-25" dirty="0">
                <a:latin typeface="Bookman Old Style"/>
                <a:cs typeface="Bookman Old Style"/>
              </a:rPr>
              <a:t>/</a:t>
            </a:r>
            <a:r>
              <a:rPr sz="2450" spc="-25" dirty="0">
                <a:latin typeface="Garamond"/>
                <a:cs typeface="Garamond"/>
              </a:rPr>
              <a:t>5</a:t>
            </a:r>
            <a:endParaRPr sz="2450">
              <a:latin typeface="Garamond"/>
              <a:cs typeface="Garamond"/>
            </a:endParaRPr>
          </a:p>
          <a:p>
            <a:pPr marL="393700" indent="-374015">
              <a:lnSpc>
                <a:spcPct val="100000"/>
              </a:lnSpc>
              <a:spcBef>
                <a:spcPts val="1045"/>
              </a:spcBef>
              <a:buAutoNum type="alphaUcPeriod"/>
              <a:tabLst>
                <a:tab pos="393700" algn="l"/>
              </a:tabLst>
            </a:pPr>
            <a:r>
              <a:rPr sz="2450" dirty="0">
                <a:latin typeface="Garamond"/>
                <a:cs typeface="Garamond"/>
              </a:rPr>
              <a:t>There</a:t>
            </a:r>
            <a:r>
              <a:rPr sz="2450" spc="215" dirty="0">
                <a:latin typeface="Garamond"/>
                <a:cs typeface="Garamond"/>
              </a:rPr>
              <a:t> </a:t>
            </a:r>
            <a:r>
              <a:rPr sz="2450" dirty="0">
                <a:latin typeface="Garamond"/>
                <a:cs typeface="Garamond"/>
              </a:rPr>
              <a:t>is</a:t>
            </a:r>
            <a:r>
              <a:rPr sz="2450" spc="220" dirty="0">
                <a:latin typeface="Garamond"/>
                <a:cs typeface="Garamond"/>
              </a:rPr>
              <a:t> </a:t>
            </a:r>
            <a:r>
              <a:rPr sz="2450" dirty="0">
                <a:latin typeface="Garamond"/>
                <a:cs typeface="Garamond"/>
              </a:rPr>
              <a:t>not</a:t>
            </a:r>
            <a:r>
              <a:rPr sz="2450" spc="215" dirty="0">
                <a:latin typeface="Garamond"/>
                <a:cs typeface="Garamond"/>
              </a:rPr>
              <a:t> </a:t>
            </a:r>
            <a:r>
              <a:rPr sz="2450" dirty="0">
                <a:latin typeface="Garamond"/>
                <a:cs typeface="Garamond"/>
              </a:rPr>
              <a:t>enough</a:t>
            </a:r>
            <a:r>
              <a:rPr sz="2450" spc="215" dirty="0">
                <a:latin typeface="Garamond"/>
                <a:cs typeface="Garamond"/>
              </a:rPr>
              <a:t> </a:t>
            </a:r>
            <a:r>
              <a:rPr sz="2450" dirty="0">
                <a:latin typeface="Garamond"/>
                <a:cs typeface="Garamond"/>
              </a:rPr>
              <a:t>information</a:t>
            </a:r>
            <a:r>
              <a:rPr sz="2450" spc="220" dirty="0">
                <a:latin typeface="Garamond"/>
                <a:cs typeface="Garamond"/>
              </a:rPr>
              <a:t> </a:t>
            </a:r>
            <a:r>
              <a:rPr sz="2450" dirty="0">
                <a:latin typeface="Garamond"/>
                <a:cs typeface="Garamond"/>
              </a:rPr>
              <a:t>here</a:t>
            </a:r>
            <a:r>
              <a:rPr sz="2450" spc="215" dirty="0">
                <a:latin typeface="Garamond"/>
                <a:cs typeface="Garamond"/>
              </a:rPr>
              <a:t> </a:t>
            </a:r>
            <a:r>
              <a:rPr sz="2450" dirty="0">
                <a:latin typeface="Garamond"/>
                <a:cs typeface="Garamond"/>
              </a:rPr>
              <a:t>to</a:t>
            </a:r>
            <a:r>
              <a:rPr sz="2450" spc="215" dirty="0">
                <a:latin typeface="Garamond"/>
                <a:cs typeface="Garamond"/>
              </a:rPr>
              <a:t> </a:t>
            </a:r>
            <a:r>
              <a:rPr sz="2450" dirty="0">
                <a:latin typeface="Garamond"/>
                <a:cs typeface="Garamond"/>
              </a:rPr>
              <a:t>determine</a:t>
            </a:r>
            <a:r>
              <a:rPr sz="2450" spc="204" dirty="0">
                <a:latin typeface="Garamond"/>
                <a:cs typeface="Garamond"/>
              </a:rPr>
              <a:t> </a:t>
            </a:r>
            <a:r>
              <a:rPr sz="2450" b="0" i="1" spc="85" dirty="0">
                <a:latin typeface="Bookman Old Style"/>
                <a:cs typeface="Bookman Old Style"/>
              </a:rPr>
              <a:t>P</a:t>
            </a:r>
            <a:r>
              <a:rPr sz="2450" b="0" i="1" spc="-365" dirty="0">
                <a:latin typeface="Bookman Old Style"/>
                <a:cs typeface="Bookman Old Style"/>
              </a:rPr>
              <a:t> </a:t>
            </a:r>
            <a:r>
              <a:rPr sz="2450" spc="70" dirty="0">
                <a:latin typeface="Garamond"/>
                <a:cs typeface="Garamond"/>
              </a:rPr>
              <a:t>(3).</a:t>
            </a:r>
            <a:endParaRPr sz="2450">
              <a:latin typeface="Garamond"/>
              <a:cs typeface="Garamond"/>
            </a:endParaRPr>
          </a:p>
          <a:p>
            <a:pPr marL="12700">
              <a:lnSpc>
                <a:spcPct val="100000"/>
              </a:lnSpc>
              <a:spcBef>
                <a:spcPts val="1939"/>
              </a:spcBef>
              <a:tabLst>
                <a:tab pos="1621155" algn="l"/>
              </a:tabLst>
            </a:pPr>
            <a:r>
              <a:rPr sz="2450" b="1" spc="45" dirty="0">
                <a:latin typeface="Book Antiqua"/>
                <a:cs typeface="Book Antiqua"/>
              </a:rPr>
              <a:t>Solution:</a:t>
            </a:r>
            <a:r>
              <a:rPr sz="2450" b="1" dirty="0">
                <a:latin typeface="Book Antiqua"/>
                <a:cs typeface="Book Antiqua"/>
              </a:rPr>
              <a:t>	</a:t>
            </a:r>
            <a:r>
              <a:rPr sz="2450" spc="25" dirty="0">
                <a:latin typeface="Garamond"/>
                <a:cs typeface="Garamond"/>
              </a:rPr>
              <a:t>C</a:t>
            </a:r>
            <a:endParaRPr sz="2450">
              <a:latin typeface="Garamond"/>
              <a:cs typeface="Garamond"/>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905" cy="207645"/>
          </a:xfrm>
          <a:prstGeom prst="rect">
            <a:avLst/>
          </a:prstGeom>
        </p:spPr>
        <p:txBody>
          <a:bodyPr vert="horz" wrap="square" lIns="0" tIns="12065" rIns="0" bIns="0" rtlCol="0">
            <a:spAutoFit/>
          </a:bodyPr>
          <a:lstStyle/>
          <a:p>
            <a:pPr marL="12700">
              <a:lnSpc>
                <a:spcPct val="100000"/>
              </a:lnSpc>
              <a:spcBef>
                <a:spcPts val="95"/>
              </a:spcBef>
              <a:tabLst>
                <a:tab pos="413766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4.3.</a:t>
            </a:r>
            <a:r>
              <a:rPr sz="1200" spc="285" dirty="0">
                <a:latin typeface="Times New Roman"/>
                <a:cs typeface="Times New Roman"/>
              </a:rPr>
              <a:t>  </a:t>
            </a:r>
            <a:r>
              <a:rPr sz="1200" dirty="0">
                <a:latin typeface="Times New Roman"/>
                <a:cs typeface="Times New Roman"/>
              </a:rPr>
              <a:t>WAVEFUNCTIONS</a:t>
            </a:r>
            <a:r>
              <a:rPr sz="1200" spc="210" dirty="0">
                <a:latin typeface="Times New Roman"/>
                <a:cs typeface="Times New Roman"/>
              </a:rPr>
              <a:t> </a:t>
            </a:r>
            <a:r>
              <a:rPr sz="1200" dirty="0">
                <a:latin typeface="Times New Roman"/>
                <a:cs typeface="Times New Roman"/>
              </a:rPr>
              <a:t>AND</a:t>
            </a:r>
            <a:r>
              <a:rPr sz="1200" spc="204" dirty="0">
                <a:latin typeface="Times New Roman"/>
                <a:cs typeface="Times New Roman"/>
              </a:rPr>
              <a:t> </a:t>
            </a:r>
            <a:r>
              <a:rPr sz="1200" dirty="0">
                <a:latin typeface="Times New Roman"/>
                <a:cs typeface="Times New Roman"/>
              </a:rPr>
              <a:t>POSITION</a:t>
            </a:r>
            <a:r>
              <a:rPr sz="1200" spc="195" dirty="0">
                <a:latin typeface="Times New Roman"/>
                <a:cs typeface="Times New Roman"/>
              </a:rPr>
              <a:t> </a:t>
            </a:r>
            <a:r>
              <a:rPr sz="1200" spc="-10" dirty="0">
                <a:latin typeface="Times New Roman"/>
                <a:cs typeface="Times New Roman"/>
              </a:rPr>
              <a:t>PROBABILITIES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8255634" cy="1162685"/>
          </a:xfrm>
          <a:prstGeom prst="rect">
            <a:avLst/>
          </a:prstGeom>
        </p:spPr>
        <p:txBody>
          <a:bodyPr vert="horz" wrap="square" lIns="0" tIns="9525" rIns="0" bIns="0" rtlCol="0">
            <a:spAutoFit/>
          </a:bodyPr>
          <a:lstStyle/>
          <a:p>
            <a:pPr marL="12700" marR="5080" algn="just">
              <a:lnSpc>
                <a:spcPct val="101699"/>
              </a:lnSpc>
              <a:spcBef>
                <a:spcPts val="75"/>
              </a:spcBef>
            </a:pPr>
            <a:r>
              <a:rPr dirty="0"/>
              <a:t>The</a:t>
            </a:r>
            <a:r>
              <a:rPr spc="180" dirty="0"/>
              <a:t> </a:t>
            </a:r>
            <a:r>
              <a:rPr dirty="0"/>
              <a:t>function</a:t>
            </a:r>
            <a:r>
              <a:rPr spc="185" dirty="0"/>
              <a:t> </a:t>
            </a:r>
            <a:r>
              <a:rPr b="0" i="1" spc="50" dirty="0">
                <a:latin typeface="Bookman Old Style"/>
                <a:cs typeface="Bookman Old Style"/>
              </a:rPr>
              <a:t>ψ</a:t>
            </a:r>
            <a:r>
              <a:rPr spc="50" dirty="0"/>
              <a:t>(</a:t>
            </a:r>
            <a:r>
              <a:rPr b="0" i="1" spc="50" dirty="0">
                <a:latin typeface="Bookman Old Style"/>
                <a:cs typeface="Bookman Old Style"/>
              </a:rPr>
              <a:t>x</a:t>
            </a:r>
            <a:r>
              <a:rPr spc="50" dirty="0"/>
              <a:t>)</a:t>
            </a:r>
            <a:r>
              <a:rPr spc="190" dirty="0"/>
              <a:t> </a:t>
            </a:r>
            <a:r>
              <a:rPr dirty="0"/>
              <a:t>is</a:t>
            </a:r>
            <a:r>
              <a:rPr spc="185" dirty="0"/>
              <a:t> </a:t>
            </a:r>
            <a:r>
              <a:rPr dirty="0"/>
              <a:t>continuous</a:t>
            </a:r>
            <a:r>
              <a:rPr spc="190" dirty="0"/>
              <a:t> </a:t>
            </a:r>
            <a:r>
              <a:rPr dirty="0"/>
              <a:t>over</a:t>
            </a:r>
            <a:r>
              <a:rPr spc="190" dirty="0"/>
              <a:t> </a:t>
            </a:r>
            <a:r>
              <a:rPr dirty="0"/>
              <a:t>the</a:t>
            </a:r>
            <a:r>
              <a:rPr spc="185" dirty="0"/>
              <a:t> </a:t>
            </a:r>
            <a:r>
              <a:rPr dirty="0"/>
              <a:t>entire</a:t>
            </a:r>
            <a:r>
              <a:rPr spc="190" dirty="0"/>
              <a:t> </a:t>
            </a:r>
            <a:r>
              <a:rPr spc="50" dirty="0"/>
              <a:t>real</a:t>
            </a:r>
            <a:r>
              <a:rPr spc="185" dirty="0"/>
              <a:t> </a:t>
            </a:r>
            <a:r>
              <a:rPr dirty="0"/>
              <a:t>number</a:t>
            </a:r>
            <a:r>
              <a:rPr spc="190" dirty="0"/>
              <a:t> </a:t>
            </a:r>
            <a:r>
              <a:rPr spc="-10" dirty="0"/>
              <a:t>line, </a:t>
            </a:r>
            <a:r>
              <a:rPr spc="55" dirty="0"/>
              <a:t>and</a:t>
            </a:r>
            <a:r>
              <a:rPr spc="145" dirty="0"/>
              <a:t> </a:t>
            </a:r>
            <a:r>
              <a:rPr dirty="0"/>
              <a:t>is</a:t>
            </a:r>
            <a:r>
              <a:rPr spc="155" dirty="0"/>
              <a:t> </a:t>
            </a:r>
            <a:r>
              <a:rPr dirty="0"/>
              <a:t>properly</a:t>
            </a:r>
            <a:r>
              <a:rPr spc="155" dirty="0"/>
              <a:t> </a:t>
            </a:r>
            <a:r>
              <a:rPr dirty="0"/>
              <a:t>normalized.</a:t>
            </a:r>
            <a:r>
              <a:rPr spc="470" dirty="0"/>
              <a:t> </a:t>
            </a:r>
            <a:r>
              <a:rPr dirty="0"/>
              <a:t>Which</a:t>
            </a:r>
            <a:r>
              <a:rPr spc="155" dirty="0"/>
              <a:t> </a:t>
            </a:r>
            <a:r>
              <a:rPr dirty="0"/>
              <a:t>of</a:t>
            </a:r>
            <a:r>
              <a:rPr spc="155" dirty="0"/>
              <a:t> </a:t>
            </a:r>
            <a:r>
              <a:rPr dirty="0"/>
              <a:t>the</a:t>
            </a:r>
            <a:r>
              <a:rPr spc="155" dirty="0"/>
              <a:t> </a:t>
            </a:r>
            <a:r>
              <a:rPr spc="-10" dirty="0"/>
              <a:t>following</a:t>
            </a:r>
            <a:r>
              <a:rPr spc="155" dirty="0"/>
              <a:t> </a:t>
            </a:r>
            <a:r>
              <a:rPr dirty="0"/>
              <a:t>must</a:t>
            </a:r>
            <a:r>
              <a:rPr spc="155" dirty="0"/>
              <a:t> </a:t>
            </a:r>
            <a:r>
              <a:rPr dirty="0"/>
              <a:t>be</a:t>
            </a:r>
            <a:r>
              <a:rPr spc="155" dirty="0"/>
              <a:t> </a:t>
            </a:r>
            <a:r>
              <a:rPr spc="70" dirty="0"/>
              <a:t>true? </a:t>
            </a:r>
            <a:r>
              <a:rPr dirty="0"/>
              <a:t>(Choose</a:t>
            </a:r>
            <a:r>
              <a:rPr spc="160" dirty="0"/>
              <a:t> </a:t>
            </a:r>
            <a:r>
              <a:rPr spc="75" dirty="0"/>
              <a:t>all</a:t>
            </a:r>
            <a:r>
              <a:rPr spc="160" dirty="0"/>
              <a:t> </a:t>
            </a:r>
            <a:r>
              <a:rPr spc="114" dirty="0"/>
              <a:t>that</a:t>
            </a:r>
            <a:r>
              <a:rPr spc="160" dirty="0"/>
              <a:t> </a:t>
            </a:r>
            <a:r>
              <a:rPr spc="50" dirty="0"/>
              <a:t>apply.)</a:t>
            </a:r>
          </a:p>
        </p:txBody>
      </p:sp>
      <p:sp>
        <p:nvSpPr>
          <p:cNvPr id="5" name="object 5"/>
          <p:cNvSpPr txBox="1"/>
          <p:nvPr/>
        </p:nvSpPr>
        <p:spPr>
          <a:xfrm>
            <a:off x="719315" y="2391186"/>
            <a:ext cx="322580" cy="1133475"/>
          </a:xfrm>
          <a:prstGeom prst="rect">
            <a:avLst/>
          </a:prstGeom>
        </p:spPr>
        <p:txBody>
          <a:bodyPr vert="horz" wrap="square" lIns="0" tIns="192405" rIns="0" bIns="0" rtlCol="0">
            <a:spAutoFit/>
          </a:bodyPr>
          <a:lstStyle/>
          <a:p>
            <a:pPr marL="12700">
              <a:lnSpc>
                <a:spcPct val="100000"/>
              </a:lnSpc>
              <a:spcBef>
                <a:spcPts val="1515"/>
              </a:spcBef>
            </a:pPr>
            <a:r>
              <a:rPr sz="2450" spc="40" dirty="0">
                <a:latin typeface="Garamond"/>
                <a:cs typeface="Garamond"/>
              </a:rPr>
              <a:t>A.</a:t>
            </a:r>
            <a:endParaRPr sz="2450">
              <a:latin typeface="Garamond"/>
              <a:cs typeface="Garamond"/>
            </a:endParaRPr>
          </a:p>
          <a:p>
            <a:pPr marL="24765">
              <a:lnSpc>
                <a:spcPct val="100000"/>
              </a:lnSpc>
              <a:spcBef>
                <a:spcPts val="1420"/>
              </a:spcBef>
            </a:pPr>
            <a:r>
              <a:rPr sz="2450" spc="65" dirty="0">
                <a:latin typeface="Garamond"/>
                <a:cs typeface="Garamond"/>
              </a:rPr>
              <a:t>B.</a:t>
            </a:r>
            <a:endParaRPr sz="2450">
              <a:latin typeface="Garamond"/>
              <a:cs typeface="Garamond"/>
            </a:endParaRPr>
          </a:p>
        </p:txBody>
      </p:sp>
      <p:sp>
        <p:nvSpPr>
          <p:cNvPr id="6" name="object 6"/>
          <p:cNvSpPr txBox="1"/>
          <p:nvPr/>
        </p:nvSpPr>
        <p:spPr>
          <a:xfrm>
            <a:off x="1090485" y="2313583"/>
            <a:ext cx="173990" cy="403225"/>
          </a:xfrm>
          <a:prstGeom prst="rect">
            <a:avLst/>
          </a:prstGeom>
        </p:spPr>
        <p:txBody>
          <a:bodyPr vert="horz" wrap="square" lIns="0" tIns="15875" rIns="0" bIns="0" rtlCol="0">
            <a:spAutoFit/>
          </a:bodyPr>
          <a:lstStyle/>
          <a:p>
            <a:pPr marL="12700">
              <a:lnSpc>
                <a:spcPct val="100000"/>
              </a:lnSpc>
              <a:spcBef>
                <a:spcPts val="125"/>
              </a:spcBef>
            </a:pPr>
            <a:r>
              <a:rPr sz="2450" spc="135" dirty="0">
                <a:latin typeface="Yu Gothic"/>
                <a:cs typeface="Yu Gothic"/>
              </a:rPr>
              <a:t>J</a:t>
            </a:r>
            <a:endParaRPr sz="2450">
              <a:latin typeface="Yu Gothic"/>
              <a:cs typeface="Yu Gothic"/>
            </a:endParaRPr>
          </a:p>
        </p:txBody>
      </p:sp>
      <p:sp>
        <p:nvSpPr>
          <p:cNvPr id="7" name="object 7"/>
          <p:cNvSpPr txBox="1"/>
          <p:nvPr/>
        </p:nvSpPr>
        <p:spPr>
          <a:xfrm>
            <a:off x="1300352" y="2467286"/>
            <a:ext cx="287655" cy="340360"/>
          </a:xfrm>
          <a:prstGeom prst="rect">
            <a:avLst/>
          </a:prstGeom>
        </p:spPr>
        <p:txBody>
          <a:bodyPr vert="horz" wrap="square" lIns="0" tIns="14604" rIns="0" bIns="0" rtlCol="0">
            <a:spAutoFit/>
          </a:bodyPr>
          <a:lstStyle/>
          <a:p>
            <a:pPr marL="12700">
              <a:lnSpc>
                <a:spcPct val="100000"/>
              </a:lnSpc>
              <a:spcBef>
                <a:spcPts val="114"/>
              </a:spcBef>
            </a:pPr>
            <a:r>
              <a:rPr sz="2050" spc="260" dirty="0">
                <a:latin typeface="Cambria"/>
                <a:cs typeface="Cambria"/>
              </a:rPr>
              <a:t>∞</a:t>
            </a:r>
            <a:endParaRPr sz="2050">
              <a:latin typeface="Cambria"/>
              <a:cs typeface="Cambria"/>
            </a:endParaRPr>
          </a:p>
        </p:txBody>
      </p:sp>
      <p:sp>
        <p:nvSpPr>
          <p:cNvPr id="8" name="object 8"/>
          <p:cNvSpPr txBox="1"/>
          <p:nvPr/>
        </p:nvSpPr>
        <p:spPr>
          <a:xfrm>
            <a:off x="1739049" y="2391186"/>
            <a:ext cx="1868805" cy="1133475"/>
          </a:xfrm>
          <a:prstGeom prst="rect">
            <a:avLst/>
          </a:prstGeom>
        </p:spPr>
        <p:txBody>
          <a:bodyPr vert="horz" wrap="square" lIns="0" tIns="192405" rIns="0" bIns="0" rtlCol="0">
            <a:spAutoFit/>
          </a:bodyPr>
          <a:lstStyle/>
          <a:p>
            <a:pPr marL="38100">
              <a:lnSpc>
                <a:spcPct val="100000"/>
              </a:lnSpc>
              <a:spcBef>
                <a:spcPts val="1515"/>
              </a:spcBef>
            </a:pPr>
            <a:r>
              <a:rPr sz="2450" b="0" i="1" dirty="0">
                <a:latin typeface="Bookman Old Style"/>
                <a:cs typeface="Bookman Old Style"/>
              </a:rPr>
              <a:t>ψ</a:t>
            </a:r>
            <a:r>
              <a:rPr sz="2450" dirty="0">
                <a:latin typeface="Garamond"/>
                <a:cs typeface="Garamond"/>
              </a:rPr>
              <a:t>(</a:t>
            </a:r>
            <a:r>
              <a:rPr sz="2450" b="0" i="1" dirty="0">
                <a:latin typeface="Bookman Old Style"/>
                <a:cs typeface="Bookman Old Style"/>
              </a:rPr>
              <a:t>x</a:t>
            </a:r>
            <a:r>
              <a:rPr sz="2450" dirty="0">
                <a:latin typeface="Garamond"/>
                <a:cs typeface="Garamond"/>
              </a:rPr>
              <a:t>)</a:t>
            </a:r>
            <a:r>
              <a:rPr sz="2450" b="0" i="1" dirty="0">
                <a:latin typeface="Bookman Old Style"/>
                <a:cs typeface="Bookman Old Style"/>
              </a:rPr>
              <a:t>dx</a:t>
            </a:r>
            <a:r>
              <a:rPr sz="2450" b="0" i="1" spc="-70" dirty="0">
                <a:latin typeface="Bookman Old Style"/>
                <a:cs typeface="Bookman Old Style"/>
              </a:rPr>
              <a:t> </a:t>
            </a:r>
            <a:r>
              <a:rPr sz="2450" spc="130" dirty="0">
                <a:latin typeface="Garamond"/>
                <a:cs typeface="Garamond"/>
              </a:rPr>
              <a:t>=</a:t>
            </a:r>
            <a:r>
              <a:rPr sz="2450" spc="55" dirty="0">
                <a:latin typeface="Garamond"/>
                <a:cs typeface="Garamond"/>
              </a:rPr>
              <a:t> </a:t>
            </a:r>
            <a:r>
              <a:rPr sz="2450" spc="-50" dirty="0">
                <a:latin typeface="Garamond"/>
                <a:cs typeface="Garamond"/>
              </a:rPr>
              <a:t>1</a:t>
            </a:r>
            <a:endParaRPr sz="2450">
              <a:latin typeface="Garamond"/>
              <a:cs typeface="Garamond"/>
            </a:endParaRPr>
          </a:p>
          <a:p>
            <a:pPr marL="38100">
              <a:lnSpc>
                <a:spcPct val="100000"/>
              </a:lnSpc>
              <a:spcBef>
                <a:spcPts val="1420"/>
              </a:spcBef>
            </a:pPr>
            <a:r>
              <a:rPr sz="2450" spc="-10" dirty="0">
                <a:latin typeface="Cambria"/>
                <a:cs typeface="Cambria"/>
              </a:rPr>
              <a:t>|</a:t>
            </a:r>
            <a:r>
              <a:rPr sz="2450" b="0" i="1" spc="-10" dirty="0">
                <a:latin typeface="Bookman Old Style"/>
                <a:cs typeface="Bookman Old Style"/>
              </a:rPr>
              <a:t>ψ</a:t>
            </a:r>
            <a:r>
              <a:rPr sz="2450" spc="-10" dirty="0">
                <a:latin typeface="Cambria"/>
                <a:cs typeface="Cambria"/>
              </a:rPr>
              <a:t>|</a:t>
            </a:r>
            <a:r>
              <a:rPr sz="3075" spc="-15" baseline="24390" dirty="0">
                <a:latin typeface="Garamond"/>
                <a:cs typeface="Garamond"/>
              </a:rPr>
              <a:t>2</a:t>
            </a:r>
            <a:r>
              <a:rPr sz="2450" spc="-10" dirty="0">
                <a:latin typeface="Garamond"/>
                <a:cs typeface="Garamond"/>
              </a:rPr>
              <a:t>(</a:t>
            </a:r>
            <a:r>
              <a:rPr sz="2450" b="0" i="1" spc="-10" dirty="0">
                <a:latin typeface="Bookman Old Style"/>
                <a:cs typeface="Bookman Old Style"/>
              </a:rPr>
              <a:t>x</a:t>
            </a:r>
            <a:r>
              <a:rPr sz="2450" spc="-10" dirty="0">
                <a:latin typeface="Garamond"/>
                <a:cs typeface="Garamond"/>
              </a:rPr>
              <a:t>)</a:t>
            </a:r>
            <a:r>
              <a:rPr sz="2450" b="0" i="1" spc="-10" dirty="0">
                <a:latin typeface="Bookman Old Style"/>
                <a:cs typeface="Bookman Old Style"/>
              </a:rPr>
              <a:t>dx</a:t>
            </a:r>
            <a:r>
              <a:rPr sz="2450" b="0" i="1" spc="-100" dirty="0">
                <a:latin typeface="Bookman Old Style"/>
                <a:cs typeface="Bookman Old Style"/>
              </a:rPr>
              <a:t> </a:t>
            </a:r>
            <a:r>
              <a:rPr sz="2450" spc="130" dirty="0">
                <a:latin typeface="Garamond"/>
                <a:cs typeface="Garamond"/>
              </a:rPr>
              <a:t>=</a:t>
            </a:r>
            <a:r>
              <a:rPr sz="2450" spc="20" dirty="0">
                <a:latin typeface="Garamond"/>
                <a:cs typeface="Garamond"/>
              </a:rPr>
              <a:t> </a:t>
            </a:r>
            <a:r>
              <a:rPr sz="2450" spc="-50" dirty="0">
                <a:latin typeface="Garamond"/>
                <a:cs typeface="Garamond"/>
              </a:rPr>
              <a:t>1</a:t>
            </a:r>
            <a:endParaRPr sz="2450">
              <a:latin typeface="Garamond"/>
              <a:cs typeface="Garamond"/>
            </a:endParaRPr>
          </a:p>
        </p:txBody>
      </p:sp>
      <p:sp>
        <p:nvSpPr>
          <p:cNvPr id="9" name="object 9"/>
          <p:cNvSpPr txBox="1"/>
          <p:nvPr/>
        </p:nvSpPr>
        <p:spPr>
          <a:xfrm>
            <a:off x="1090485" y="2867328"/>
            <a:ext cx="173990" cy="403225"/>
          </a:xfrm>
          <a:prstGeom prst="rect">
            <a:avLst/>
          </a:prstGeom>
        </p:spPr>
        <p:txBody>
          <a:bodyPr vert="horz" wrap="square" lIns="0" tIns="15875" rIns="0" bIns="0" rtlCol="0">
            <a:spAutoFit/>
          </a:bodyPr>
          <a:lstStyle/>
          <a:p>
            <a:pPr marL="12700">
              <a:lnSpc>
                <a:spcPct val="100000"/>
              </a:lnSpc>
              <a:spcBef>
                <a:spcPts val="125"/>
              </a:spcBef>
            </a:pPr>
            <a:r>
              <a:rPr sz="2450" spc="135" dirty="0">
                <a:latin typeface="Yu Gothic"/>
                <a:cs typeface="Yu Gothic"/>
              </a:rPr>
              <a:t>J</a:t>
            </a:r>
            <a:endParaRPr sz="2450">
              <a:latin typeface="Yu Gothic"/>
              <a:cs typeface="Yu Gothic"/>
            </a:endParaRPr>
          </a:p>
        </p:txBody>
      </p:sp>
      <p:sp>
        <p:nvSpPr>
          <p:cNvPr id="10" name="object 10"/>
          <p:cNvSpPr txBox="1"/>
          <p:nvPr/>
        </p:nvSpPr>
        <p:spPr>
          <a:xfrm>
            <a:off x="1239138" y="2728867"/>
            <a:ext cx="492125" cy="632460"/>
          </a:xfrm>
          <a:prstGeom prst="rect">
            <a:avLst/>
          </a:prstGeom>
        </p:spPr>
        <p:txBody>
          <a:bodyPr vert="horz" wrap="square" lIns="0" tIns="14604" rIns="0" bIns="0" rtlCol="0">
            <a:spAutoFit/>
          </a:bodyPr>
          <a:lstStyle/>
          <a:p>
            <a:pPr marL="12700">
              <a:lnSpc>
                <a:spcPts val="2380"/>
              </a:lnSpc>
              <a:spcBef>
                <a:spcPts val="114"/>
              </a:spcBef>
            </a:pPr>
            <a:r>
              <a:rPr sz="2050" spc="360" dirty="0">
                <a:latin typeface="Cambria"/>
                <a:cs typeface="Cambria"/>
              </a:rPr>
              <a:t>−∞</a:t>
            </a:r>
            <a:endParaRPr sz="2050">
              <a:latin typeface="Cambria"/>
              <a:cs typeface="Cambria"/>
            </a:endParaRPr>
          </a:p>
          <a:p>
            <a:pPr marL="73660">
              <a:lnSpc>
                <a:spcPts val="2380"/>
              </a:lnSpc>
            </a:pPr>
            <a:r>
              <a:rPr sz="2050" spc="260" dirty="0">
                <a:latin typeface="Cambria"/>
                <a:cs typeface="Cambria"/>
              </a:rPr>
              <a:t>∞</a:t>
            </a:r>
            <a:endParaRPr sz="2050">
              <a:latin typeface="Cambria"/>
              <a:cs typeface="Cambria"/>
            </a:endParaRPr>
          </a:p>
        </p:txBody>
      </p:sp>
      <p:sp>
        <p:nvSpPr>
          <p:cNvPr id="11" name="object 11"/>
          <p:cNvSpPr txBox="1"/>
          <p:nvPr/>
        </p:nvSpPr>
        <p:spPr>
          <a:xfrm>
            <a:off x="1239138" y="3282613"/>
            <a:ext cx="492125" cy="340360"/>
          </a:xfrm>
          <a:prstGeom prst="rect">
            <a:avLst/>
          </a:prstGeom>
        </p:spPr>
        <p:txBody>
          <a:bodyPr vert="horz" wrap="square" lIns="0" tIns="14604" rIns="0" bIns="0" rtlCol="0">
            <a:spAutoFit/>
          </a:bodyPr>
          <a:lstStyle/>
          <a:p>
            <a:pPr marL="12700">
              <a:lnSpc>
                <a:spcPct val="100000"/>
              </a:lnSpc>
              <a:spcBef>
                <a:spcPts val="114"/>
              </a:spcBef>
            </a:pPr>
            <a:r>
              <a:rPr sz="2050" spc="360" dirty="0">
                <a:latin typeface="Cambria"/>
                <a:cs typeface="Cambria"/>
              </a:rPr>
              <a:t>−∞</a:t>
            </a:r>
            <a:endParaRPr sz="2050">
              <a:latin typeface="Cambria"/>
              <a:cs typeface="Cambria"/>
            </a:endParaRPr>
          </a:p>
        </p:txBody>
      </p:sp>
      <p:sp>
        <p:nvSpPr>
          <p:cNvPr id="12" name="object 12"/>
          <p:cNvSpPr txBox="1"/>
          <p:nvPr/>
        </p:nvSpPr>
        <p:spPr>
          <a:xfrm>
            <a:off x="702017" y="3674667"/>
            <a:ext cx="8297545" cy="403225"/>
          </a:xfrm>
          <a:prstGeom prst="rect">
            <a:avLst/>
          </a:prstGeom>
        </p:spPr>
        <p:txBody>
          <a:bodyPr vert="horz" wrap="square" lIns="0" tIns="15875" rIns="0" bIns="0" rtlCol="0">
            <a:spAutoFit/>
          </a:bodyPr>
          <a:lstStyle/>
          <a:p>
            <a:pPr marL="38100">
              <a:lnSpc>
                <a:spcPct val="100000"/>
              </a:lnSpc>
              <a:spcBef>
                <a:spcPts val="125"/>
              </a:spcBef>
            </a:pPr>
            <a:r>
              <a:rPr sz="2450" spc="80" dirty="0">
                <a:latin typeface="Garamond"/>
                <a:cs typeface="Garamond"/>
              </a:rPr>
              <a:t>C.</a:t>
            </a:r>
            <a:r>
              <a:rPr sz="2450" spc="10" dirty="0">
                <a:latin typeface="Garamond"/>
                <a:cs typeface="Garamond"/>
              </a:rPr>
              <a:t> </a:t>
            </a:r>
            <a:r>
              <a:rPr sz="2450" dirty="0">
                <a:latin typeface="Cambria"/>
                <a:cs typeface="Cambria"/>
              </a:rPr>
              <a:t>|</a:t>
            </a:r>
            <a:r>
              <a:rPr sz="2450" b="0" i="1" dirty="0">
                <a:latin typeface="Bookman Old Style"/>
                <a:cs typeface="Bookman Old Style"/>
              </a:rPr>
              <a:t>ψ</a:t>
            </a:r>
            <a:r>
              <a:rPr sz="2450" dirty="0">
                <a:latin typeface="Cambria"/>
                <a:cs typeface="Cambria"/>
              </a:rPr>
              <a:t>|</a:t>
            </a:r>
            <a:r>
              <a:rPr sz="3075" baseline="24390" dirty="0">
                <a:latin typeface="Garamond"/>
                <a:cs typeface="Garamond"/>
              </a:rPr>
              <a:t>2</a:t>
            </a:r>
            <a:r>
              <a:rPr sz="2450" dirty="0">
                <a:latin typeface="Garamond"/>
                <a:cs typeface="Garamond"/>
              </a:rPr>
              <a:t>(10)</a:t>
            </a:r>
            <a:r>
              <a:rPr sz="2450" spc="150" dirty="0">
                <a:latin typeface="Garamond"/>
                <a:cs typeface="Garamond"/>
              </a:rPr>
              <a:t> </a:t>
            </a:r>
            <a:r>
              <a:rPr sz="2450" dirty="0">
                <a:latin typeface="Garamond"/>
                <a:cs typeface="Garamond"/>
              </a:rPr>
              <a:t>gives</a:t>
            </a:r>
            <a:r>
              <a:rPr sz="2450" spc="150" dirty="0">
                <a:latin typeface="Garamond"/>
                <a:cs typeface="Garamond"/>
              </a:rPr>
              <a:t> </a:t>
            </a:r>
            <a:r>
              <a:rPr sz="2450" dirty="0">
                <a:latin typeface="Garamond"/>
                <a:cs typeface="Garamond"/>
              </a:rPr>
              <a:t>the</a:t>
            </a:r>
            <a:r>
              <a:rPr sz="2450" spc="150" dirty="0">
                <a:latin typeface="Garamond"/>
                <a:cs typeface="Garamond"/>
              </a:rPr>
              <a:t> </a:t>
            </a:r>
            <a:r>
              <a:rPr sz="2450" dirty="0">
                <a:latin typeface="Garamond"/>
                <a:cs typeface="Garamond"/>
              </a:rPr>
              <a:t>probability</a:t>
            </a:r>
            <a:r>
              <a:rPr sz="2450" spc="150" dirty="0">
                <a:latin typeface="Garamond"/>
                <a:cs typeface="Garamond"/>
              </a:rPr>
              <a:t> </a:t>
            </a:r>
            <a:r>
              <a:rPr sz="2450" dirty="0">
                <a:latin typeface="Garamond"/>
                <a:cs typeface="Garamond"/>
              </a:rPr>
              <a:t>of</a:t>
            </a:r>
            <a:r>
              <a:rPr sz="2450" spc="150" dirty="0">
                <a:latin typeface="Garamond"/>
                <a:cs typeface="Garamond"/>
              </a:rPr>
              <a:t> </a:t>
            </a:r>
            <a:r>
              <a:rPr sz="2450" dirty="0">
                <a:latin typeface="Garamond"/>
                <a:cs typeface="Garamond"/>
              </a:rPr>
              <a:t>finding</a:t>
            </a:r>
            <a:r>
              <a:rPr sz="2450" spc="150" dirty="0">
                <a:latin typeface="Garamond"/>
                <a:cs typeface="Garamond"/>
              </a:rPr>
              <a:t> </a:t>
            </a:r>
            <a:r>
              <a:rPr sz="2450" dirty="0">
                <a:latin typeface="Garamond"/>
                <a:cs typeface="Garamond"/>
              </a:rPr>
              <a:t>the</a:t>
            </a:r>
            <a:r>
              <a:rPr sz="2450" spc="150" dirty="0">
                <a:latin typeface="Garamond"/>
                <a:cs typeface="Garamond"/>
              </a:rPr>
              <a:t> </a:t>
            </a:r>
            <a:r>
              <a:rPr sz="2450" spc="50" dirty="0">
                <a:latin typeface="Garamond"/>
                <a:cs typeface="Garamond"/>
              </a:rPr>
              <a:t>particle</a:t>
            </a:r>
            <a:r>
              <a:rPr sz="2450" spc="155" dirty="0">
                <a:latin typeface="Garamond"/>
                <a:cs typeface="Garamond"/>
              </a:rPr>
              <a:t> </a:t>
            </a:r>
            <a:r>
              <a:rPr sz="2450" spc="145" dirty="0">
                <a:latin typeface="Garamond"/>
                <a:cs typeface="Garamond"/>
              </a:rPr>
              <a:t>at</a:t>
            </a:r>
            <a:r>
              <a:rPr sz="2450" spc="165" dirty="0">
                <a:latin typeface="Garamond"/>
                <a:cs typeface="Garamond"/>
              </a:rPr>
              <a:t> </a:t>
            </a:r>
            <a:r>
              <a:rPr sz="2450" b="0" i="1" spc="50" dirty="0">
                <a:latin typeface="Bookman Old Style"/>
                <a:cs typeface="Bookman Old Style"/>
              </a:rPr>
              <a:t>x</a:t>
            </a:r>
            <a:r>
              <a:rPr sz="2450" b="0" i="1" dirty="0">
                <a:latin typeface="Bookman Old Style"/>
                <a:cs typeface="Bookman Old Style"/>
              </a:rPr>
              <a:t> </a:t>
            </a:r>
            <a:r>
              <a:rPr sz="2450" spc="130" dirty="0">
                <a:latin typeface="Garamond"/>
                <a:cs typeface="Garamond"/>
              </a:rPr>
              <a:t>=</a:t>
            </a:r>
            <a:r>
              <a:rPr sz="2450" spc="125" dirty="0">
                <a:latin typeface="Garamond"/>
                <a:cs typeface="Garamond"/>
              </a:rPr>
              <a:t> </a:t>
            </a:r>
            <a:r>
              <a:rPr sz="2450" spc="-25" dirty="0">
                <a:latin typeface="Garamond"/>
                <a:cs typeface="Garamond"/>
              </a:rPr>
              <a:t>10.</a:t>
            </a:r>
            <a:endParaRPr sz="2450">
              <a:latin typeface="Garamond"/>
              <a:cs typeface="Garamond"/>
            </a:endParaRPr>
          </a:p>
        </p:txBody>
      </p:sp>
      <p:sp>
        <p:nvSpPr>
          <p:cNvPr id="13" name="object 13"/>
          <p:cNvSpPr txBox="1"/>
          <p:nvPr/>
        </p:nvSpPr>
        <p:spPr>
          <a:xfrm>
            <a:off x="715137" y="4213960"/>
            <a:ext cx="327025" cy="403225"/>
          </a:xfrm>
          <a:prstGeom prst="rect">
            <a:avLst/>
          </a:prstGeom>
        </p:spPr>
        <p:txBody>
          <a:bodyPr vert="horz" wrap="square" lIns="0" tIns="15875" rIns="0" bIns="0" rtlCol="0">
            <a:spAutoFit/>
          </a:bodyPr>
          <a:lstStyle/>
          <a:p>
            <a:pPr marL="12700">
              <a:lnSpc>
                <a:spcPct val="100000"/>
              </a:lnSpc>
              <a:spcBef>
                <a:spcPts val="125"/>
              </a:spcBef>
            </a:pPr>
            <a:r>
              <a:rPr sz="2450" spc="-25" dirty="0">
                <a:latin typeface="Garamond"/>
                <a:cs typeface="Garamond"/>
              </a:rPr>
              <a:t>D.</a:t>
            </a:r>
            <a:endParaRPr sz="2450">
              <a:latin typeface="Garamond"/>
              <a:cs typeface="Garamond"/>
            </a:endParaRPr>
          </a:p>
        </p:txBody>
      </p:sp>
      <p:sp>
        <p:nvSpPr>
          <p:cNvPr id="14" name="object 14"/>
          <p:cNvSpPr txBox="1"/>
          <p:nvPr/>
        </p:nvSpPr>
        <p:spPr>
          <a:xfrm>
            <a:off x="1090485" y="3960379"/>
            <a:ext cx="173990" cy="403225"/>
          </a:xfrm>
          <a:prstGeom prst="rect">
            <a:avLst/>
          </a:prstGeom>
        </p:spPr>
        <p:txBody>
          <a:bodyPr vert="horz" wrap="square" lIns="0" tIns="15875" rIns="0" bIns="0" rtlCol="0">
            <a:spAutoFit/>
          </a:bodyPr>
          <a:lstStyle/>
          <a:p>
            <a:pPr marL="12700">
              <a:lnSpc>
                <a:spcPct val="100000"/>
              </a:lnSpc>
              <a:spcBef>
                <a:spcPts val="125"/>
              </a:spcBef>
            </a:pPr>
            <a:r>
              <a:rPr sz="2450" spc="135" dirty="0">
                <a:latin typeface="Yu Gothic"/>
                <a:cs typeface="Yu Gothic"/>
              </a:rPr>
              <a:t>J</a:t>
            </a:r>
            <a:endParaRPr sz="2450">
              <a:latin typeface="Yu Gothic"/>
              <a:cs typeface="Yu Gothic"/>
            </a:endParaRPr>
          </a:p>
        </p:txBody>
      </p:sp>
      <p:sp>
        <p:nvSpPr>
          <p:cNvPr id="15" name="object 15"/>
          <p:cNvSpPr txBox="1"/>
          <p:nvPr/>
        </p:nvSpPr>
        <p:spPr>
          <a:xfrm>
            <a:off x="1300352" y="4114082"/>
            <a:ext cx="457834" cy="340360"/>
          </a:xfrm>
          <a:prstGeom prst="rect">
            <a:avLst/>
          </a:prstGeom>
        </p:spPr>
        <p:txBody>
          <a:bodyPr vert="horz" wrap="square" lIns="0" tIns="14604" rIns="0" bIns="0" rtlCol="0">
            <a:spAutoFit/>
          </a:bodyPr>
          <a:lstStyle/>
          <a:p>
            <a:pPr marL="12700">
              <a:lnSpc>
                <a:spcPct val="100000"/>
              </a:lnSpc>
              <a:spcBef>
                <a:spcPts val="114"/>
              </a:spcBef>
            </a:pPr>
            <a:r>
              <a:rPr sz="2050" spc="-20" dirty="0">
                <a:latin typeface="Garamond"/>
                <a:cs typeface="Garamond"/>
              </a:rPr>
              <a:t>10</a:t>
            </a:r>
            <a:r>
              <a:rPr sz="2050" b="0" i="1" spc="-20" dirty="0">
                <a:latin typeface="Bookman Old Style"/>
                <a:cs typeface="Bookman Old Style"/>
              </a:rPr>
              <a:t>.</a:t>
            </a:r>
            <a:r>
              <a:rPr sz="2050" spc="-20" dirty="0">
                <a:latin typeface="Garamond"/>
                <a:cs typeface="Garamond"/>
              </a:rPr>
              <a:t>1</a:t>
            </a:r>
            <a:endParaRPr sz="2050">
              <a:latin typeface="Garamond"/>
              <a:cs typeface="Garamond"/>
            </a:endParaRPr>
          </a:p>
        </p:txBody>
      </p:sp>
      <p:sp>
        <p:nvSpPr>
          <p:cNvPr id="16" name="object 16"/>
          <p:cNvSpPr txBox="1"/>
          <p:nvPr/>
        </p:nvSpPr>
        <p:spPr>
          <a:xfrm>
            <a:off x="1239138" y="4375664"/>
            <a:ext cx="266700" cy="340360"/>
          </a:xfrm>
          <a:prstGeom prst="rect">
            <a:avLst/>
          </a:prstGeom>
        </p:spPr>
        <p:txBody>
          <a:bodyPr vert="horz" wrap="square" lIns="0" tIns="14604" rIns="0" bIns="0" rtlCol="0">
            <a:spAutoFit/>
          </a:bodyPr>
          <a:lstStyle/>
          <a:p>
            <a:pPr marL="12700">
              <a:lnSpc>
                <a:spcPct val="100000"/>
              </a:lnSpc>
              <a:spcBef>
                <a:spcPts val="114"/>
              </a:spcBef>
            </a:pPr>
            <a:r>
              <a:rPr sz="2050" spc="-25" dirty="0">
                <a:latin typeface="Garamond"/>
                <a:cs typeface="Garamond"/>
              </a:rPr>
              <a:t>10</a:t>
            </a:r>
            <a:endParaRPr sz="2050">
              <a:latin typeface="Garamond"/>
              <a:cs typeface="Garamond"/>
            </a:endParaRPr>
          </a:p>
        </p:txBody>
      </p:sp>
      <p:sp>
        <p:nvSpPr>
          <p:cNvPr id="17" name="object 17"/>
          <p:cNvSpPr txBox="1"/>
          <p:nvPr/>
        </p:nvSpPr>
        <p:spPr>
          <a:xfrm>
            <a:off x="2178126" y="4152106"/>
            <a:ext cx="146050" cy="340360"/>
          </a:xfrm>
          <a:prstGeom prst="rect">
            <a:avLst/>
          </a:prstGeom>
        </p:spPr>
        <p:txBody>
          <a:bodyPr vert="horz" wrap="square" lIns="0" tIns="14604" rIns="0" bIns="0" rtlCol="0">
            <a:spAutoFit/>
          </a:bodyPr>
          <a:lstStyle/>
          <a:p>
            <a:pPr marL="12700">
              <a:lnSpc>
                <a:spcPct val="100000"/>
              </a:lnSpc>
              <a:spcBef>
                <a:spcPts val="114"/>
              </a:spcBef>
            </a:pPr>
            <a:r>
              <a:rPr sz="2050" spc="-50" dirty="0">
                <a:latin typeface="Garamond"/>
                <a:cs typeface="Garamond"/>
              </a:rPr>
              <a:t>2</a:t>
            </a:r>
            <a:endParaRPr sz="2050">
              <a:latin typeface="Garamond"/>
              <a:cs typeface="Garamond"/>
            </a:endParaRPr>
          </a:p>
        </p:txBody>
      </p:sp>
      <p:sp>
        <p:nvSpPr>
          <p:cNvPr id="18" name="object 18"/>
          <p:cNvSpPr txBox="1"/>
          <p:nvPr/>
        </p:nvSpPr>
        <p:spPr>
          <a:xfrm>
            <a:off x="1791563" y="4213973"/>
            <a:ext cx="7180580" cy="403225"/>
          </a:xfrm>
          <a:prstGeom prst="rect">
            <a:avLst/>
          </a:prstGeom>
        </p:spPr>
        <p:txBody>
          <a:bodyPr vert="horz" wrap="square" lIns="0" tIns="15875" rIns="0" bIns="0" rtlCol="0">
            <a:spAutoFit/>
          </a:bodyPr>
          <a:lstStyle/>
          <a:p>
            <a:pPr marL="12700">
              <a:lnSpc>
                <a:spcPct val="100000"/>
              </a:lnSpc>
              <a:spcBef>
                <a:spcPts val="125"/>
              </a:spcBef>
              <a:tabLst>
                <a:tab pos="1414780" algn="l"/>
                <a:tab pos="2179320" algn="l"/>
                <a:tab pos="2735580" algn="l"/>
                <a:tab pos="4264660" algn="l"/>
                <a:tab pos="4651375" algn="l"/>
                <a:tab pos="5669915" algn="l"/>
                <a:tab pos="6226175" algn="l"/>
              </a:tabLst>
            </a:pPr>
            <a:r>
              <a:rPr sz="2450" spc="-10" dirty="0">
                <a:latin typeface="Cambria"/>
                <a:cs typeface="Cambria"/>
              </a:rPr>
              <a:t>|</a:t>
            </a:r>
            <a:r>
              <a:rPr sz="2450" b="0" i="1" spc="-10" dirty="0">
                <a:latin typeface="Bookman Old Style"/>
                <a:cs typeface="Bookman Old Style"/>
              </a:rPr>
              <a:t>ψ</a:t>
            </a:r>
            <a:r>
              <a:rPr sz="2450" spc="-10" dirty="0">
                <a:latin typeface="Cambria"/>
                <a:cs typeface="Cambria"/>
              </a:rPr>
              <a:t>|</a:t>
            </a:r>
            <a:r>
              <a:rPr sz="2450" spc="125" dirty="0">
                <a:latin typeface="Cambria"/>
                <a:cs typeface="Cambria"/>
              </a:rPr>
              <a:t> </a:t>
            </a:r>
            <a:r>
              <a:rPr sz="2450" spc="-10" dirty="0">
                <a:latin typeface="Garamond"/>
                <a:cs typeface="Garamond"/>
              </a:rPr>
              <a:t>(</a:t>
            </a:r>
            <a:r>
              <a:rPr sz="2450" b="0" i="1" spc="-10" dirty="0">
                <a:latin typeface="Bookman Old Style"/>
                <a:cs typeface="Bookman Old Style"/>
              </a:rPr>
              <a:t>x</a:t>
            </a:r>
            <a:r>
              <a:rPr sz="2450" spc="-10" dirty="0">
                <a:latin typeface="Garamond"/>
                <a:cs typeface="Garamond"/>
              </a:rPr>
              <a:t>)</a:t>
            </a:r>
            <a:r>
              <a:rPr sz="2450" b="0" i="1" spc="-10" dirty="0">
                <a:latin typeface="Bookman Old Style"/>
                <a:cs typeface="Bookman Old Style"/>
              </a:rPr>
              <a:t>dx</a:t>
            </a:r>
            <a:r>
              <a:rPr sz="2450" b="0" i="1" dirty="0">
                <a:latin typeface="Bookman Old Style"/>
                <a:cs typeface="Bookman Old Style"/>
              </a:rPr>
              <a:t>	</a:t>
            </a:r>
            <a:r>
              <a:rPr sz="2450" spc="-10" dirty="0">
                <a:latin typeface="Garamond"/>
                <a:cs typeface="Garamond"/>
              </a:rPr>
              <a:t>gives</a:t>
            </a:r>
            <a:r>
              <a:rPr sz="2450" dirty="0">
                <a:latin typeface="Garamond"/>
                <a:cs typeface="Garamond"/>
              </a:rPr>
              <a:t>	</a:t>
            </a:r>
            <a:r>
              <a:rPr sz="2450" spc="-25" dirty="0">
                <a:latin typeface="Garamond"/>
                <a:cs typeface="Garamond"/>
              </a:rPr>
              <a:t>the</a:t>
            </a:r>
            <a:r>
              <a:rPr sz="2450" dirty="0">
                <a:latin typeface="Garamond"/>
                <a:cs typeface="Garamond"/>
              </a:rPr>
              <a:t>	</a:t>
            </a:r>
            <a:r>
              <a:rPr sz="2450" spc="-10" dirty="0">
                <a:latin typeface="Garamond"/>
                <a:cs typeface="Garamond"/>
              </a:rPr>
              <a:t>probability</a:t>
            </a:r>
            <a:r>
              <a:rPr sz="2450" dirty="0">
                <a:latin typeface="Garamond"/>
                <a:cs typeface="Garamond"/>
              </a:rPr>
              <a:t>	</a:t>
            </a:r>
            <a:r>
              <a:rPr sz="2450" spc="-25" dirty="0">
                <a:latin typeface="Garamond"/>
                <a:cs typeface="Garamond"/>
              </a:rPr>
              <a:t>of</a:t>
            </a:r>
            <a:r>
              <a:rPr sz="2450" dirty="0">
                <a:latin typeface="Garamond"/>
                <a:cs typeface="Garamond"/>
              </a:rPr>
              <a:t>	</a:t>
            </a:r>
            <a:r>
              <a:rPr sz="2450" spc="-10" dirty="0">
                <a:latin typeface="Garamond"/>
                <a:cs typeface="Garamond"/>
              </a:rPr>
              <a:t>finding</a:t>
            </a:r>
            <a:r>
              <a:rPr sz="2450" dirty="0">
                <a:latin typeface="Garamond"/>
                <a:cs typeface="Garamond"/>
              </a:rPr>
              <a:t>	</a:t>
            </a:r>
            <a:r>
              <a:rPr sz="2450" spc="-25" dirty="0">
                <a:latin typeface="Garamond"/>
                <a:cs typeface="Garamond"/>
              </a:rPr>
              <a:t>the</a:t>
            </a:r>
            <a:r>
              <a:rPr sz="2450" dirty="0">
                <a:latin typeface="Garamond"/>
                <a:cs typeface="Garamond"/>
              </a:rPr>
              <a:t>	</a:t>
            </a:r>
            <a:r>
              <a:rPr sz="2450" spc="45" dirty="0">
                <a:latin typeface="Garamond"/>
                <a:cs typeface="Garamond"/>
              </a:rPr>
              <a:t>particle</a:t>
            </a:r>
            <a:endParaRPr sz="2450">
              <a:latin typeface="Garamond"/>
              <a:cs typeface="Garamond"/>
            </a:endParaRPr>
          </a:p>
        </p:txBody>
      </p:sp>
      <p:sp>
        <p:nvSpPr>
          <p:cNvPr id="19" name="object 19"/>
          <p:cNvSpPr txBox="1"/>
          <p:nvPr/>
        </p:nvSpPr>
        <p:spPr>
          <a:xfrm>
            <a:off x="739813" y="4465185"/>
            <a:ext cx="7443470" cy="1038225"/>
          </a:xfrm>
          <a:prstGeom prst="rect">
            <a:avLst/>
          </a:prstGeom>
        </p:spPr>
        <p:txBody>
          <a:bodyPr vert="horz" wrap="square" lIns="0" tIns="144780" rIns="0" bIns="0" rtlCol="0">
            <a:spAutoFit/>
          </a:bodyPr>
          <a:lstStyle/>
          <a:p>
            <a:pPr marL="363220">
              <a:lnSpc>
                <a:spcPct val="100000"/>
              </a:lnSpc>
              <a:spcBef>
                <a:spcPts val="1140"/>
              </a:spcBef>
            </a:pPr>
            <a:r>
              <a:rPr sz="2450" dirty="0">
                <a:latin typeface="Garamond"/>
                <a:cs typeface="Garamond"/>
              </a:rPr>
              <a:t>somewhere</a:t>
            </a:r>
            <a:r>
              <a:rPr sz="2450" spc="125" dirty="0">
                <a:latin typeface="Garamond"/>
                <a:cs typeface="Garamond"/>
              </a:rPr>
              <a:t> </a:t>
            </a:r>
            <a:r>
              <a:rPr sz="2450" dirty="0">
                <a:latin typeface="Garamond"/>
                <a:cs typeface="Garamond"/>
              </a:rPr>
              <a:t>between</a:t>
            </a:r>
            <a:r>
              <a:rPr sz="2450" spc="125" dirty="0">
                <a:latin typeface="Garamond"/>
                <a:cs typeface="Garamond"/>
              </a:rPr>
              <a:t> </a:t>
            </a:r>
            <a:r>
              <a:rPr sz="2450" b="0" i="1" spc="50" dirty="0">
                <a:latin typeface="Bookman Old Style"/>
                <a:cs typeface="Bookman Old Style"/>
              </a:rPr>
              <a:t>x</a:t>
            </a:r>
            <a:r>
              <a:rPr sz="2450" b="0" i="1" spc="-60" dirty="0">
                <a:latin typeface="Bookman Old Style"/>
                <a:cs typeface="Bookman Old Style"/>
              </a:rPr>
              <a:t> </a:t>
            </a:r>
            <a:r>
              <a:rPr sz="2450" spc="130" dirty="0">
                <a:latin typeface="Garamond"/>
                <a:cs typeface="Garamond"/>
              </a:rPr>
              <a:t>=</a:t>
            </a:r>
            <a:r>
              <a:rPr sz="2450" spc="65" dirty="0">
                <a:latin typeface="Garamond"/>
                <a:cs typeface="Garamond"/>
              </a:rPr>
              <a:t> </a:t>
            </a:r>
            <a:r>
              <a:rPr sz="2450" dirty="0">
                <a:latin typeface="Garamond"/>
                <a:cs typeface="Garamond"/>
              </a:rPr>
              <a:t>10</a:t>
            </a:r>
            <a:r>
              <a:rPr sz="2450" spc="125" dirty="0">
                <a:latin typeface="Garamond"/>
                <a:cs typeface="Garamond"/>
              </a:rPr>
              <a:t> </a:t>
            </a:r>
            <a:r>
              <a:rPr sz="2450" spc="55" dirty="0">
                <a:latin typeface="Garamond"/>
                <a:cs typeface="Garamond"/>
              </a:rPr>
              <a:t>and</a:t>
            </a:r>
            <a:r>
              <a:rPr sz="2450" spc="125" dirty="0">
                <a:latin typeface="Garamond"/>
                <a:cs typeface="Garamond"/>
              </a:rPr>
              <a:t> </a:t>
            </a:r>
            <a:r>
              <a:rPr sz="2450" b="0" i="1" spc="50" dirty="0">
                <a:latin typeface="Bookman Old Style"/>
                <a:cs typeface="Bookman Old Style"/>
              </a:rPr>
              <a:t>x</a:t>
            </a:r>
            <a:r>
              <a:rPr sz="2450" b="0" i="1" spc="-55" dirty="0">
                <a:latin typeface="Bookman Old Style"/>
                <a:cs typeface="Bookman Old Style"/>
              </a:rPr>
              <a:t> </a:t>
            </a:r>
            <a:r>
              <a:rPr sz="2450" spc="130" dirty="0">
                <a:latin typeface="Garamond"/>
                <a:cs typeface="Garamond"/>
              </a:rPr>
              <a:t>=</a:t>
            </a:r>
            <a:r>
              <a:rPr sz="2450" spc="65" dirty="0">
                <a:latin typeface="Garamond"/>
                <a:cs typeface="Garamond"/>
              </a:rPr>
              <a:t> </a:t>
            </a:r>
            <a:r>
              <a:rPr sz="2450" spc="-10" dirty="0">
                <a:latin typeface="Garamond"/>
                <a:cs typeface="Garamond"/>
              </a:rPr>
              <a:t>10</a:t>
            </a:r>
            <a:r>
              <a:rPr sz="2450" b="0" i="1" spc="-10" dirty="0">
                <a:latin typeface="Bookman Old Style"/>
                <a:cs typeface="Bookman Old Style"/>
              </a:rPr>
              <a:t>.</a:t>
            </a:r>
            <a:r>
              <a:rPr sz="2450" spc="-10" dirty="0">
                <a:latin typeface="Garamond"/>
                <a:cs typeface="Garamond"/>
              </a:rPr>
              <a:t>1.</a:t>
            </a:r>
            <a:endParaRPr sz="2450">
              <a:latin typeface="Garamond"/>
              <a:cs typeface="Garamond"/>
            </a:endParaRPr>
          </a:p>
          <a:p>
            <a:pPr marL="12700">
              <a:lnSpc>
                <a:spcPct val="100000"/>
              </a:lnSpc>
              <a:spcBef>
                <a:spcPts val="1045"/>
              </a:spcBef>
            </a:pPr>
            <a:r>
              <a:rPr sz="2450" dirty="0">
                <a:latin typeface="Garamond"/>
                <a:cs typeface="Garamond"/>
              </a:rPr>
              <a:t>E.</a:t>
            </a:r>
            <a:r>
              <a:rPr sz="2450" spc="10" dirty="0">
                <a:latin typeface="Garamond"/>
                <a:cs typeface="Garamond"/>
              </a:rPr>
              <a:t> </a:t>
            </a:r>
            <a:r>
              <a:rPr sz="2450" dirty="0">
                <a:latin typeface="Garamond"/>
                <a:cs typeface="Garamond"/>
              </a:rPr>
              <a:t>The</a:t>
            </a:r>
            <a:r>
              <a:rPr sz="2450" spc="180" dirty="0">
                <a:latin typeface="Garamond"/>
                <a:cs typeface="Garamond"/>
              </a:rPr>
              <a:t> </a:t>
            </a:r>
            <a:r>
              <a:rPr sz="2450" dirty="0">
                <a:latin typeface="Garamond"/>
                <a:cs typeface="Garamond"/>
              </a:rPr>
              <a:t>probability</a:t>
            </a:r>
            <a:r>
              <a:rPr sz="2450" spc="185" dirty="0">
                <a:latin typeface="Garamond"/>
                <a:cs typeface="Garamond"/>
              </a:rPr>
              <a:t> </a:t>
            </a:r>
            <a:r>
              <a:rPr sz="2450" dirty="0">
                <a:latin typeface="Garamond"/>
                <a:cs typeface="Garamond"/>
              </a:rPr>
              <a:t>of</a:t>
            </a:r>
            <a:r>
              <a:rPr sz="2450" spc="185" dirty="0">
                <a:latin typeface="Garamond"/>
                <a:cs typeface="Garamond"/>
              </a:rPr>
              <a:t> </a:t>
            </a:r>
            <a:r>
              <a:rPr sz="2450" dirty="0">
                <a:latin typeface="Garamond"/>
                <a:cs typeface="Garamond"/>
              </a:rPr>
              <a:t>finding</a:t>
            </a:r>
            <a:r>
              <a:rPr sz="2450" spc="180" dirty="0">
                <a:latin typeface="Garamond"/>
                <a:cs typeface="Garamond"/>
              </a:rPr>
              <a:t> </a:t>
            </a:r>
            <a:r>
              <a:rPr sz="2450" dirty="0">
                <a:latin typeface="Garamond"/>
                <a:cs typeface="Garamond"/>
              </a:rPr>
              <a:t>the</a:t>
            </a:r>
            <a:r>
              <a:rPr sz="2450" spc="180" dirty="0">
                <a:latin typeface="Garamond"/>
                <a:cs typeface="Garamond"/>
              </a:rPr>
              <a:t> </a:t>
            </a:r>
            <a:r>
              <a:rPr sz="2450" spc="50" dirty="0">
                <a:latin typeface="Garamond"/>
                <a:cs typeface="Garamond"/>
              </a:rPr>
              <a:t>particle</a:t>
            </a:r>
            <a:r>
              <a:rPr sz="2450" spc="180" dirty="0">
                <a:latin typeface="Garamond"/>
                <a:cs typeface="Garamond"/>
              </a:rPr>
              <a:t> </a:t>
            </a:r>
            <a:r>
              <a:rPr sz="2450" spc="145" dirty="0">
                <a:latin typeface="Garamond"/>
                <a:cs typeface="Garamond"/>
              </a:rPr>
              <a:t>at</a:t>
            </a:r>
            <a:r>
              <a:rPr sz="2450" spc="200" dirty="0">
                <a:latin typeface="Garamond"/>
                <a:cs typeface="Garamond"/>
              </a:rPr>
              <a:t> </a:t>
            </a:r>
            <a:r>
              <a:rPr sz="2450" b="0" i="1" spc="50" dirty="0">
                <a:latin typeface="Bookman Old Style"/>
                <a:cs typeface="Bookman Old Style"/>
              </a:rPr>
              <a:t>x</a:t>
            </a:r>
            <a:r>
              <a:rPr sz="2450" b="0" i="1" spc="-5" dirty="0">
                <a:latin typeface="Bookman Old Style"/>
                <a:cs typeface="Bookman Old Style"/>
              </a:rPr>
              <a:t> </a:t>
            </a:r>
            <a:r>
              <a:rPr sz="2450" spc="130" dirty="0">
                <a:latin typeface="Garamond"/>
                <a:cs typeface="Garamond"/>
              </a:rPr>
              <a:t>=</a:t>
            </a:r>
            <a:r>
              <a:rPr sz="2450" spc="120" dirty="0">
                <a:latin typeface="Garamond"/>
                <a:cs typeface="Garamond"/>
              </a:rPr>
              <a:t> </a:t>
            </a:r>
            <a:r>
              <a:rPr sz="2450" dirty="0">
                <a:latin typeface="Garamond"/>
                <a:cs typeface="Garamond"/>
              </a:rPr>
              <a:t>10</a:t>
            </a:r>
            <a:r>
              <a:rPr sz="2450" spc="185" dirty="0">
                <a:latin typeface="Garamond"/>
                <a:cs typeface="Garamond"/>
              </a:rPr>
              <a:t> </a:t>
            </a:r>
            <a:r>
              <a:rPr sz="2450" dirty="0">
                <a:latin typeface="Garamond"/>
                <a:cs typeface="Garamond"/>
              </a:rPr>
              <a:t>is</a:t>
            </a:r>
            <a:r>
              <a:rPr sz="2450" spc="185" dirty="0">
                <a:latin typeface="Garamond"/>
                <a:cs typeface="Garamond"/>
              </a:rPr>
              <a:t> </a:t>
            </a:r>
            <a:r>
              <a:rPr sz="2450" spc="-10" dirty="0">
                <a:latin typeface="Garamond"/>
                <a:cs typeface="Garamond"/>
              </a:rPr>
              <a:t>zero.</a:t>
            </a:r>
            <a:endParaRPr sz="2450">
              <a:latin typeface="Garamond"/>
              <a:cs typeface="Garamond"/>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905" cy="207645"/>
          </a:xfrm>
          <a:prstGeom prst="rect">
            <a:avLst/>
          </a:prstGeom>
        </p:spPr>
        <p:txBody>
          <a:bodyPr vert="horz" wrap="square" lIns="0" tIns="12065" rIns="0" bIns="0" rtlCol="0">
            <a:spAutoFit/>
          </a:bodyPr>
          <a:lstStyle/>
          <a:p>
            <a:pPr marL="12700">
              <a:lnSpc>
                <a:spcPct val="100000"/>
              </a:lnSpc>
              <a:spcBef>
                <a:spcPts val="95"/>
              </a:spcBef>
              <a:tabLst>
                <a:tab pos="413766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4.3.</a:t>
            </a:r>
            <a:r>
              <a:rPr sz="1200" spc="285" dirty="0">
                <a:latin typeface="Times New Roman"/>
                <a:cs typeface="Times New Roman"/>
              </a:rPr>
              <a:t>  </a:t>
            </a:r>
            <a:r>
              <a:rPr sz="1200" dirty="0">
                <a:latin typeface="Times New Roman"/>
                <a:cs typeface="Times New Roman"/>
              </a:rPr>
              <a:t>WAVEFUNCTIONS</a:t>
            </a:r>
            <a:r>
              <a:rPr sz="1200" spc="210" dirty="0">
                <a:latin typeface="Times New Roman"/>
                <a:cs typeface="Times New Roman"/>
              </a:rPr>
              <a:t> </a:t>
            </a:r>
            <a:r>
              <a:rPr sz="1200" dirty="0">
                <a:latin typeface="Times New Roman"/>
                <a:cs typeface="Times New Roman"/>
              </a:rPr>
              <a:t>AND</a:t>
            </a:r>
            <a:r>
              <a:rPr sz="1200" spc="204" dirty="0">
                <a:latin typeface="Times New Roman"/>
                <a:cs typeface="Times New Roman"/>
              </a:rPr>
              <a:t> </a:t>
            </a:r>
            <a:r>
              <a:rPr sz="1200" dirty="0">
                <a:latin typeface="Times New Roman"/>
                <a:cs typeface="Times New Roman"/>
              </a:rPr>
              <a:t>POSITION</a:t>
            </a:r>
            <a:r>
              <a:rPr sz="1200" spc="195" dirty="0">
                <a:latin typeface="Times New Roman"/>
                <a:cs typeface="Times New Roman"/>
              </a:rPr>
              <a:t> </a:t>
            </a:r>
            <a:r>
              <a:rPr sz="1200" spc="-10" dirty="0">
                <a:latin typeface="Times New Roman"/>
                <a:cs typeface="Times New Roman"/>
              </a:rPr>
              <a:t>PROBABILITIES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8255634" cy="1162685"/>
          </a:xfrm>
          <a:prstGeom prst="rect">
            <a:avLst/>
          </a:prstGeom>
        </p:spPr>
        <p:txBody>
          <a:bodyPr vert="horz" wrap="square" lIns="0" tIns="9525" rIns="0" bIns="0" rtlCol="0">
            <a:spAutoFit/>
          </a:bodyPr>
          <a:lstStyle/>
          <a:p>
            <a:pPr marL="12700" marR="5080" algn="just">
              <a:lnSpc>
                <a:spcPct val="101699"/>
              </a:lnSpc>
              <a:spcBef>
                <a:spcPts val="75"/>
              </a:spcBef>
            </a:pPr>
            <a:r>
              <a:rPr dirty="0"/>
              <a:t>The</a:t>
            </a:r>
            <a:r>
              <a:rPr spc="180" dirty="0"/>
              <a:t> </a:t>
            </a:r>
            <a:r>
              <a:rPr dirty="0"/>
              <a:t>function</a:t>
            </a:r>
            <a:r>
              <a:rPr spc="185" dirty="0"/>
              <a:t> </a:t>
            </a:r>
            <a:r>
              <a:rPr b="0" i="1" spc="50" dirty="0">
                <a:latin typeface="Bookman Old Style"/>
                <a:cs typeface="Bookman Old Style"/>
              </a:rPr>
              <a:t>ψ</a:t>
            </a:r>
            <a:r>
              <a:rPr spc="50" dirty="0"/>
              <a:t>(</a:t>
            </a:r>
            <a:r>
              <a:rPr b="0" i="1" spc="50" dirty="0">
                <a:latin typeface="Bookman Old Style"/>
                <a:cs typeface="Bookman Old Style"/>
              </a:rPr>
              <a:t>x</a:t>
            </a:r>
            <a:r>
              <a:rPr spc="50" dirty="0"/>
              <a:t>)</a:t>
            </a:r>
            <a:r>
              <a:rPr spc="190" dirty="0"/>
              <a:t> </a:t>
            </a:r>
            <a:r>
              <a:rPr dirty="0"/>
              <a:t>is</a:t>
            </a:r>
            <a:r>
              <a:rPr spc="185" dirty="0"/>
              <a:t> </a:t>
            </a:r>
            <a:r>
              <a:rPr dirty="0"/>
              <a:t>continuous</a:t>
            </a:r>
            <a:r>
              <a:rPr spc="190" dirty="0"/>
              <a:t> </a:t>
            </a:r>
            <a:r>
              <a:rPr dirty="0"/>
              <a:t>over</a:t>
            </a:r>
            <a:r>
              <a:rPr spc="190" dirty="0"/>
              <a:t> </a:t>
            </a:r>
            <a:r>
              <a:rPr dirty="0"/>
              <a:t>the</a:t>
            </a:r>
            <a:r>
              <a:rPr spc="185" dirty="0"/>
              <a:t> </a:t>
            </a:r>
            <a:r>
              <a:rPr dirty="0"/>
              <a:t>entire</a:t>
            </a:r>
            <a:r>
              <a:rPr spc="190" dirty="0"/>
              <a:t> </a:t>
            </a:r>
            <a:r>
              <a:rPr spc="50" dirty="0"/>
              <a:t>real</a:t>
            </a:r>
            <a:r>
              <a:rPr spc="185" dirty="0"/>
              <a:t> </a:t>
            </a:r>
            <a:r>
              <a:rPr dirty="0"/>
              <a:t>number</a:t>
            </a:r>
            <a:r>
              <a:rPr spc="190" dirty="0"/>
              <a:t> </a:t>
            </a:r>
            <a:r>
              <a:rPr spc="-10" dirty="0"/>
              <a:t>line, </a:t>
            </a:r>
            <a:r>
              <a:rPr spc="55" dirty="0"/>
              <a:t>and</a:t>
            </a:r>
            <a:r>
              <a:rPr spc="145" dirty="0"/>
              <a:t> </a:t>
            </a:r>
            <a:r>
              <a:rPr dirty="0"/>
              <a:t>is</a:t>
            </a:r>
            <a:r>
              <a:rPr spc="155" dirty="0"/>
              <a:t> </a:t>
            </a:r>
            <a:r>
              <a:rPr dirty="0"/>
              <a:t>properly</a:t>
            </a:r>
            <a:r>
              <a:rPr spc="155" dirty="0"/>
              <a:t> </a:t>
            </a:r>
            <a:r>
              <a:rPr dirty="0"/>
              <a:t>normalized.</a:t>
            </a:r>
            <a:r>
              <a:rPr spc="470" dirty="0"/>
              <a:t> </a:t>
            </a:r>
            <a:r>
              <a:rPr dirty="0"/>
              <a:t>Which</a:t>
            </a:r>
            <a:r>
              <a:rPr spc="155" dirty="0"/>
              <a:t> </a:t>
            </a:r>
            <a:r>
              <a:rPr dirty="0"/>
              <a:t>of</a:t>
            </a:r>
            <a:r>
              <a:rPr spc="155" dirty="0"/>
              <a:t> </a:t>
            </a:r>
            <a:r>
              <a:rPr dirty="0"/>
              <a:t>the</a:t>
            </a:r>
            <a:r>
              <a:rPr spc="155" dirty="0"/>
              <a:t> </a:t>
            </a:r>
            <a:r>
              <a:rPr spc="-10" dirty="0"/>
              <a:t>following</a:t>
            </a:r>
            <a:r>
              <a:rPr spc="155" dirty="0"/>
              <a:t> </a:t>
            </a:r>
            <a:r>
              <a:rPr dirty="0"/>
              <a:t>must</a:t>
            </a:r>
            <a:r>
              <a:rPr spc="155" dirty="0"/>
              <a:t> </a:t>
            </a:r>
            <a:r>
              <a:rPr dirty="0"/>
              <a:t>be</a:t>
            </a:r>
            <a:r>
              <a:rPr spc="155" dirty="0"/>
              <a:t> </a:t>
            </a:r>
            <a:r>
              <a:rPr spc="70" dirty="0"/>
              <a:t>true? </a:t>
            </a:r>
            <a:r>
              <a:rPr dirty="0"/>
              <a:t>(Choose</a:t>
            </a:r>
            <a:r>
              <a:rPr spc="160" dirty="0"/>
              <a:t> </a:t>
            </a:r>
            <a:r>
              <a:rPr spc="75" dirty="0"/>
              <a:t>all</a:t>
            </a:r>
            <a:r>
              <a:rPr spc="160" dirty="0"/>
              <a:t> </a:t>
            </a:r>
            <a:r>
              <a:rPr spc="114" dirty="0"/>
              <a:t>that</a:t>
            </a:r>
            <a:r>
              <a:rPr spc="160" dirty="0"/>
              <a:t> </a:t>
            </a:r>
            <a:r>
              <a:rPr spc="50" dirty="0"/>
              <a:t>apply.)</a:t>
            </a:r>
          </a:p>
        </p:txBody>
      </p:sp>
      <p:sp>
        <p:nvSpPr>
          <p:cNvPr id="5" name="object 5"/>
          <p:cNvSpPr txBox="1"/>
          <p:nvPr/>
        </p:nvSpPr>
        <p:spPr>
          <a:xfrm>
            <a:off x="719315" y="2391186"/>
            <a:ext cx="322580" cy="1133475"/>
          </a:xfrm>
          <a:prstGeom prst="rect">
            <a:avLst/>
          </a:prstGeom>
        </p:spPr>
        <p:txBody>
          <a:bodyPr vert="horz" wrap="square" lIns="0" tIns="192405" rIns="0" bIns="0" rtlCol="0">
            <a:spAutoFit/>
          </a:bodyPr>
          <a:lstStyle/>
          <a:p>
            <a:pPr marL="12700">
              <a:lnSpc>
                <a:spcPct val="100000"/>
              </a:lnSpc>
              <a:spcBef>
                <a:spcPts val="1515"/>
              </a:spcBef>
            </a:pPr>
            <a:r>
              <a:rPr sz="2450" spc="40" dirty="0">
                <a:latin typeface="Garamond"/>
                <a:cs typeface="Garamond"/>
              </a:rPr>
              <a:t>A.</a:t>
            </a:r>
            <a:endParaRPr sz="2450">
              <a:latin typeface="Garamond"/>
              <a:cs typeface="Garamond"/>
            </a:endParaRPr>
          </a:p>
          <a:p>
            <a:pPr marL="24765">
              <a:lnSpc>
                <a:spcPct val="100000"/>
              </a:lnSpc>
              <a:spcBef>
                <a:spcPts val="1420"/>
              </a:spcBef>
            </a:pPr>
            <a:r>
              <a:rPr sz="2450" spc="65" dirty="0">
                <a:latin typeface="Garamond"/>
                <a:cs typeface="Garamond"/>
              </a:rPr>
              <a:t>B.</a:t>
            </a:r>
            <a:endParaRPr sz="2450">
              <a:latin typeface="Garamond"/>
              <a:cs typeface="Garamond"/>
            </a:endParaRPr>
          </a:p>
        </p:txBody>
      </p:sp>
      <p:sp>
        <p:nvSpPr>
          <p:cNvPr id="6" name="object 6"/>
          <p:cNvSpPr txBox="1"/>
          <p:nvPr/>
        </p:nvSpPr>
        <p:spPr>
          <a:xfrm>
            <a:off x="1090485" y="2313583"/>
            <a:ext cx="173990" cy="403225"/>
          </a:xfrm>
          <a:prstGeom prst="rect">
            <a:avLst/>
          </a:prstGeom>
        </p:spPr>
        <p:txBody>
          <a:bodyPr vert="horz" wrap="square" lIns="0" tIns="15875" rIns="0" bIns="0" rtlCol="0">
            <a:spAutoFit/>
          </a:bodyPr>
          <a:lstStyle/>
          <a:p>
            <a:pPr marL="12700">
              <a:lnSpc>
                <a:spcPct val="100000"/>
              </a:lnSpc>
              <a:spcBef>
                <a:spcPts val="125"/>
              </a:spcBef>
            </a:pPr>
            <a:r>
              <a:rPr sz="2450" spc="135" dirty="0">
                <a:latin typeface="Yu Gothic"/>
                <a:cs typeface="Yu Gothic"/>
              </a:rPr>
              <a:t>J</a:t>
            </a:r>
            <a:endParaRPr sz="2450">
              <a:latin typeface="Yu Gothic"/>
              <a:cs typeface="Yu Gothic"/>
            </a:endParaRPr>
          </a:p>
        </p:txBody>
      </p:sp>
      <p:sp>
        <p:nvSpPr>
          <p:cNvPr id="7" name="object 7"/>
          <p:cNvSpPr txBox="1"/>
          <p:nvPr/>
        </p:nvSpPr>
        <p:spPr>
          <a:xfrm>
            <a:off x="1300352" y="2467286"/>
            <a:ext cx="287655" cy="340360"/>
          </a:xfrm>
          <a:prstGeom prst="rect">
            <a:avLst/>
          </a:prstGeom>
        </p:spPr>
        <p:txBody>
          <a:bodyPr vert="horz" wrap="square" lIns="0" tIns="14604" rIns="0" bIns="0" rtlCol="0">
            <a:spAutoFit/>
          </a:bodyPr>
          <a:lstStyle/>
          <a:p>
            <a:pPr marL="12700">
              <a:lnSpc>
                <a:spcPct val="100000"/>
              </a:lnSpc>
              <a:spcBef>
                <a:spcPts val="114"/>
              </a:spcBef>
            </a:pPr>
            <a:r>
              <a:rPr sz="2050" spc="260" dirty="0">
                <a:latin typeface="Cambria"/>
                <a:cs typeface="Cambria"/>
              </a:rPr>
              <a:t>∞</a:t>
            </a:r>
            <a:endParaRPr sz="2050">
              <a:latin typeface="Cambria"/>
              <a:cs typeface="Cambria"/>
            </a:endParaRPr>
          </a:p>
        </p:txBody>
      </p:sp>
      <p:sp>
        <p:nvSpPr>
          <p:cNvPr id="8" name="object 8"/>
          <p:cNvSpPr txBox="1"/>
          <p:nvPr/>
        </p:nvSpPr>
        <p:spPr>
          <a:xfrm>
            <a:off x="1739049" y="2391186"/>
            <a:ext cx="1868805" cy="1133475"/>
          </a:xfrm>
          <a:prstGeom prst="rect">
            <a:avLst/>
          </a:prstGeom>
        </p:spPr>
        <p:txBody>
          <a:bodyPr vert="horz" wrap="square" lIns="0" tIns="192405" rIns="0" bIns="0" rtlCol="0">
            <a:spAutoFit/>
          </a:bodyPr>
          <a:lstStyle/>
          <a:p>
            <a:pPr marL="38100">
              <a:lnSpc>
                <a:spcPct val="100000"/>
              </a:lnSpc>
              <a:spcBef>
                <a:spcPts val="1515"/>
              </a:spcBef>
            </a:pPr>
            <a:r>
              <a:rPr sz="2450" b="0" i="1" dirty="0">
                <a:latin typeface="Bookman Old Style"/>
                <a:cs typeface="Bookman Old Style"/>
              </a:rPr>
              <a:t>ψ</a:t>
            </a:r>
            <a:r>
              <a:rPr sz="2450" dirty="0">
                <a:latin typeface="Garamond"/>
                <a:cs typeface="Garamond"/>
              </a:rPr>
              <a:t>(</a:t>
            </a:r>
            <a:r>
              <a:rPr sz="2450" b="0" i="1" dirty="0">
                <a:latin typeface="Bookman Old Style"/>
                <a:cs typeface="Bookman Old Style"/>
              </a:rPr>
              <a:t>x</a:t>
            </a:r>
            <a:r>
              <a:rPr sz="2450" dirty="0">
                <a:latin typeface="Garamond"/>
                <a:cs typeface="Garamond"/>
              </a:rPr>
              <a:t>)</a:t>
            </a:r>
            <a:r>
              <a:rPr sz="2450" b="0" i="1" dirty="0">
                <a:latin typeface="Bookman Old Style"/>
                <a:cs typeface="Bookman Old Style"/>
              </a:rPr>
              <a:t>dx</a:t>
            </a:r>
            <a:r>
              <a:rPr sz="2450" b="0" i="1" spc="-70" dirty="0">
                <a:latin typeface="Bookman Old Style"/>
                <a:cs typeface="Bookman Old Style"/>
              </a:rPr>
              <a:t> </a:t>
            </a:r>
            <a:r>
              <a:rPr sz="2450" spc="130" dirty="0">
                <a:latin typeface="Garamond"/>
                <a:cs typeface="Garamond"/>
              </a:rPr>
              <a:t>=</a:t>
            </a:r>
            <a:r>
              <a:rPr sz="2450" spc="55" dirty="0">
                <a:latin typeface="Garamond"/>
                <a:cs typeface="Garamond"/>
              </a:rPr>
              <a:t> </a:t>
            </a:r>
            <a:r>
              <a:rPr sz="2450" spc="-50" dirty="0">
                <a:latin typeface="Garamond"/>
                <a:cs typeface="Garamond"/>
              </a:rPr>
              <a:t>1</a:t>
            </a:r>
            <a:endParaRPr sz="2450">
              <a:latin typeface="Garamond"/>
              <a:cs typeface="Garamond"/>
            </a:endParaRPr>
          </a:p>
          <a:p>
            <a:pPr marL="38100">
              <a:lnSpc>
                <a:spcPct val="100000"/>
              </a:lnSpc>
              <a:spcBef>
                <a:spcPts val="1420"/>
              </a:spcBef>
            </a:pPr>
            <a:r>
              <a:rPr sz="2450" spc="-10" dirty="0">
                <a:latin typeface="Cambria"/>
                <a:cs typeface="Cambria"/>
              </a:rPr>
              <a:t>|</a:t>
            </a:r>
            <a:r>
              <a:rPr sz="2450" b="0" i="1" spc="-10" dirty="0">
                <a:latin typeface="Bookman Old Style"/>
                <a:cs typeface="Bookman Old Style"/>
              </a:rPr>
              <a:t>ψ</a:t>
            </a:r>
            <a:r>
              <a:rPr sz="2450" spc="-10" dirty="0">
                <a:latin typeface="Cambria"/>
                <a:cs typeface="Cambria"/>
              </a:rPr>
              <a:t>|</a:t>
            </a:r>
            <a:r>
              <a:rPr sz="3075" spc="-15" baseline="24390" dirty="0">
                <a:latin typeface="Garamond"/>
                <a:cs typeface="Garamond"/>
              </a:rPr>
              <a:t>2</a:t>
            </a:r>
            <a:r>
              <a:rPr sz="2450" spc="-10" dirty="0">
                <a:latin typeface="Garamond"/>
                <a:cs typeface="Garamond"/>
              </a:rPr>
              <a:t>(</a:t>
            </a:r>
            <a:r>
              <a:rPr sz="2450" b="0" i="1" spc="-10" dirty="0">
                <a:latin typeface="Bookman Old Style"/>
                <a:cs typeface="Bookman Old Style"/>
              </a:rPr>
              <a:t>x</a:t>
            </a:r>
            <a:r>
              <a:rPr sz="2450" spc="-10" dirty="0">
                <a:latin typeface="Garamond"/>
                <a:cs typeface="Garamond"/>
              </a:rPr>
              <a:t>)</a:t>
            </a:r>
            <a:r>
              <a:rPr sz="2450" b="0" i="1" spc="-10" dirty="0">
                <a:latin typeface="Bookman Old Style"/>
                <a:cs typeface="Bookman Old Style"/>
              </a:rPr>
              <a:t>dx</a:t>
            </a:r>
            <a:r>
              <a:rPr sz="2450" b="0" i="1" spc="-100" dirty="0">
                <a:latin typeface="Bookman Old Style"/>
                <a:cs typeface="Bookman Old Style"/>
              </a:rPr>
              <a:t> </a:t>
            </a:r>
            <a:r>
              <a:rPr sz="2450" spc="130" dirty="0">
                <a:latin typeface="Garamond"/>
                <a:cs typeface="Garamond"/>
              </a:rPr>
              <a:t>=</a:t>
            </a:r>
            <a:r>
              <a:rPr sz="2450" spc="20" dirty="0">
                <a:latin typeface="Garamond"/>
                <a:cs typeface="Garamond"/>
              </a:rPr>
              <a:t> </a:t>
            </a:r>
            <a:r>
              <a:rPr sz="2450" spc="-50" dirty="0">
                <a:latin typeface="Garamond"/>
                <a:cs typeface="Garamond"/>
              </a:rPr>
              <a:t>1</a:t>
            </a:r>
            <a:endParaRPr sz="2450">
              <a:latin typeface="Garamond"/>
              <a:cs typeface="Garamond"/>
            </a:endParaRPr>
          </a:p>
        </p:txBody>
      </p:sp>
      <p:sp>
        <p:nvSpPr>
          <p:cNvPr id="9" name="object 9"/>
          <p:cNvSpPr txBox="1"/>
          <p:nvPr/>
        </p:nvSpPr>
        <p:spPr>
          <a:xfrm>
            <a:off x="1090485" y="2867328"/>
            <a:ext cx="173990" cy="403225"/>
          </a:xfrm>
          <a:prstGeom prst="rect">
            <a:avLst/>
          </a:prstGeom>
        </p:spPr>
        <p:txBody>
          <a:bodyPr vert="horz" wrap="square" lIns="0" tIns="15875" rIns="0" bIns="0" rtlCol="0">
            <a:spAutoFit/>
          </a:bodyPr>
          <a:lstStyle/>
          <a:p>
            <a:pPr marL="12700">
              <a:lnSpc>
                <a:spcPct val="100000"/>
              </a:lnSpc>
              <a:spcBef>
                <a:spcPts val="125"/>
              </a:spcBef>
            </a:pPr>
            <a:r>
              <a:rPr sz="2450" spc="135" dirty="0">
                <a:latin typeface="Yu Gothic"/>
                <a:cs typeface="Yu Gothic"/>
              </a:rPr>
              <a:t>J</a:t>
            </a:r>
            <a:endParaRPr sz="2450">
              <a:latin typeface="Yu Gothic"/>
              <a:cs typeface="Yu Gothic"/>
            </a:endParaRPr>
          </a:p>
        </p:txBody>
      </p:sp>
      <p:sp>
        <p:nvSpPr>
          <p:cNvPr id="10" name="object 10"/>
          <p:cNvSpPr txBox="1"/>
          <p:nvPr/>
        </p:nvSpPr>
        <p:spPr>
          <a:xfrm>
            <a:off x="1239138" y="2728867"/>
            <a:ext cx="492125" cy="632460"/>
          </a:xfrm>
          <a:prstGeom prst="rect">
            <a:avLst/>
          </a:prstGeom>
        </p:spPr>
        <p:txBody>
          <a:bodyPr vert="horz" wrap="square" lIns="0" tIns="14604" rIns="0" bIns="0" rtlCol="0">
            <a:spAutoFit/>
          </a:bodyPr>
          <a:lstStyle/>
          <a:p>
            <a:pPr marL="12700">
              <a:lnSpc>
                <a:spcPts val="2380"/>
              </a:lnSpc>
              <a:spcBef>
                <a:spcPts val="114"/>
              </a:spcBef>
            </a:pPr>
            <a:r>
              <a:rPr sz="2050" spc="360" dirty="0">
                <a:latin typeface="Cambria"/>
                <a:cs typeface="Cambria"/>
              </a:rPr>
              <a:t>−∞</a:t>
            </a:r>
            <a:endParaRPr sz="2050">
              <a:latin typeface="Cambria"/>
              <a:cs typeface="Cambria"/>
            </a:endParaRPr>
          </a:p>
          <a:p>
            <a:pPr marL="73660">
              <a:lnSpc>
                <a:spcPts val="2380"/>
              </a:lnSpc>
            </a:pPr>
            <a:r>
              <a:rPr sz="2050" spc="260" dirty="0">
                <a:latin typeface="Cambria"/>
                <a:cs typeface="Cambria"/>
              </a:rPr>
              <a:t>∞</a:t>
            </a:r>
            <a:endParaRPr sz="2050">
              <a:latin typeface="Cambria"/>
              <a:cs typeface="Cambria"/>
            </a:endParaRPr>
          </a:p>
        </p:txBody>
      </p:sp>
      <p:sp>
        <p:nvSpPr>
          <p:cNvPr id="11" name="object 11"/>
          <p:cNvSpPr txBox="1"/>
          <p:nvPr/>
        </p:nvSpPr>
        <p:spPr>
          <a:xfrm>
            <a:off x="1239138" y="3282613"/>
            <a:ext cx="492125" cy="340360"/>
          </a:xfrm>
          <a:prstGeom prst="rect">
            <a:avLst/>
          </a:prstGeom>
        </p:spPr>
        <p:txBody>
          <a:bodyPr vert="horz" wrap="square" lIns="0" tIns="14604" rIns="0" bIns="0" rtlCol="0">
            <a:spAutoFit/>
          </a:bodyPr>
          <a:lstStyle/>
          <a:p>
            <a:pPr marL="12700">
              <a:lnSpc>
                <a:spcPct val="100000"/>
              </a:lnSpc>
              <a:spcBef>
                <a:spcPts val="114"/>
              </a:spcBef>
            </a:pPr>
            <a:r>
              <a:rPr sz="2050" spc="360" dirty="0">
                <a:latin typeface="Cambria"/>
                <a:cs typeface="Cambria"/>
              </a:rPr>
              <a:t>−∞</a:t>
            </a:r>
            <a:endParaRPr sz="2050">
              <a:latin typeface="Cambria"/>
              <a:cs typeface="Cambria"/>
            </a:endParaRPr>
          </a:p>
        </p:txBody>
      </p:sp>
      <p:sp>
        <p:nvSpPr>
          <p:cNvPr id="12" name="object 12"/>
          <p:cNvSpPr txBox="1"/>
          <p:nvPr/>
        </p:nvSpPr>
        <p:spPr>
          <a:xfrm>
            <a:off x="702017" y="3674667"/>
            <a:ext cx="8297545" cy="403225"/>
          </a:xfrm>
          <a:prstGeom prst="rect">
            <a:avLst/>
          </a:prstGeom>
        </p:spPr>
        <p:txBody>
          <a:bodyPr vert="horz" wrap="square" lIns="0" tIns="15875" rIns="0" bIns="0" rtlCol="0">
            <a:spAutoFit/>
          </a:bodyPr>
          <a:lstStyle/>
          <a:p>
            <a:pPr marL="38100">
              <a:lnSpc>
                <a:spcPct val="100000"/>
              </a:lnSpc>
              <a:spcBef>
                <a:spcPts val="125"/>
              </a:spcBef>
            </a:pPr>
            <a:r>
              <a:rPr sz="2450" spc="80" dirty="0">
                <a:latin typeface="Garamond"/>
                <a:cs typeface="Garamond"/>
              </a:rPr>
              <a:t>C.</a:t>
            </a:r>
            <a:r>
              <a:rPr sz="2450" spc="10" dirty="0">
                <a:latin typeface="Garamond"/>
                <a:cs typeface="Garamond"/>
              </a:rPr>
              <a:t> </a:t>
            </a:r>
            <a:r>
              <a:rPr sz="2450" dirty="0">
                <a:latin typeface="Cambria"/>
                <a:cs typeface="Cambria"/>
              </a:rPr>
              <a:t>|</a:t>
            </a:r>
            <a:r>
              <a:rPr sz="2450" b="0" i="1" dirty="0">
                <a:latin typeface="Bookman Old Style"/>
                <a:cs typeface="Bookman Old Style"/>
              </a:rPr>
              <a:t>ψ</a:t>
            </a:r>
            <a:r>
              <a:rPr sz="2450" dirty="0">
                <a:latin typeface="Cambria"/>
                <a:cs typeface="Cambria"/>
              </a:rPr>
              <a:t>|</a:t>
            </a:r>
            <a:r>
              <a:rPr sz="3075" baseline="24390" dirty="0">
                <a:latin typeface="Garamond"/>
                <a:cs typeface="Garamond"/>
              </a:rPr>
              <a:t>2</a:t>
            </a:r>
            <a:r>
              <a:rPr sz="2450" dirty="0">
                <a:latin typeface="Garamond"/>
                <a:cs typeface="Garamond"/>
              </a:rPr>
              <a:t>(10)</a:t>
            </a:r>
            <a:r>
              <a:rPr sz="2450" spc="150" dirty="0">
                <a:latin typeface="Garamond"/>
                <a:cs typeface="Garamond"/>
              </a:rPr>
              <a:t> </a:t>
            </a:r>
            <a:r>
              <a:rPr sz="2450" dirty="0">
                <a:latin typeface="Garamond"/>
                <a:cs typeface="Garamond"/>
              </a:rPr>
              <a:t>gives</a:t>
            </a:r>
            <a:r>
              <a:rPr sz="2450" spc="150" dirty="0">
                <a:latin typeface="Garamond"/>
                <a:cs typeface="Garamond"/>
              </a:rPr>
              <a:t> </a:t>
            </a:r>
            <a:r>
              <a:rPr sz="2450" dirty="0">
                <a:latin typeface="Garamond"/>
                <a:cs typeface="Garamond"/>
              </a:rPr>
              <a:t>the</a:t>
            </a:r>
            <a:r>
              <a:rPr sz="2450" spc="150" dirty="0">
                <a:latin typeface="Garamond"/>
                <a:cs typeface="Garamond"/>
              </a:rPr>
              <a:t> </a:t>
            </a:r>
            <a:r>
              <a:rPr sz="2450" dirty="0">
                <a:latin typeface="Garamond"/>
                <a:cs typeface="Garamond"/>
              </a:rPr>
              <a:t>probability</a:t>
            </a:r>
            <a:r>
              <a:rPr sz="2450" spc="150" dirty="0">
                <a:latin typeface="Garamond"/>
                <a:cs typeface="Garamond"/>
              </a:rPr>
              <a:t> </a:t>
            </a:r>
            <a:r>
              <a:rPr sz="2450" dirty="0">
                <a:latin typeface="Garamond"/>
                <a:cs typeface="Garamond"/>
              </a:rPr>
              <a:t>of</a:t>
            </a:r>
            <a:r>
              <a:rPr sz="2450" spc="150" dirty="0">
                <a:latin typeface="Garamond"/>
                <a:cs typeface="Garamond"/>
              </a:rPr>
              <a:t> </a:t>
            </a:r>
            <a:r>
              <a:rPr sz="2450" dirty="0">
                <a:latin typeface="Garamond"/>
                <a:cs typeface="Garamond"/>
              </a:rPr>
              <a:t>finding</a:t>
            </a:r>
            <a:r>
              <a:rPr sz="2450" spc="150" dirty="0">
                <a:latin typeface="Garamond"/>
                <a:cs typeface="Garamond"/>
              </a:rPr>
              <a:t> </a:t>
            </a:r>
            <a:r>
              <a:rPr sz="2450" dirty="0">
                <a:latin typeface="Garamond"/>
                <a:cs typeface="Garamond"/>
              </a:rPr>
              <a:t>the</a:t>
            </a:r>
            <a:r>
              <a:rPr sz="2450" spc="150" dirty="0">
                <a:latin typeface="Garamond"/>
                <a:cs typeface="Garamond"/>
              </a:rPr>
              <a:t> </a:t>
            </a:r>
            <a:r>
              <a:rPr sz="2450" spc="50" dirty="0">
                <a:latin typeface="Garamond"/>
                <a:cs typeface="Garamond"/>
              </a:rPr>
              <a:t>particle</a:t>
            </a:r>
            <a:r>
              <a:rPr sz="2450" spc="155" dirty="0">
                <a:latin typeface="Garamond"/>
                <a:cs typeface="Garamond"/>
              </a:rPr>
              <a:t> </a:t>
            </a:r>
            <a:r>
              <a:rPr sz="2450" spc="145" dirty="0">
                <a:latin typeface="Garamond"/>
                <a:cs typeface="Garamond"/>
              </a:rPr>
              <a:t>at</a:t>
            </a:r>
            <a:r>
              <a:rPr sz="2450" spc="165" dirty="0">
                <a:latin typeface="Garamond"/>
                <a:cs typeface="Garamond"/>
              </a:rPr>
              <a:t> </a:t>
            </a:r>
            <a:r>
              <a:rPr sz="2450" b="0" i="1" spc="50" dirty="0">
                <a:latin typeface="Bookman Old Style"/>
                <a:cs typeface="Bookman Old Style"/>
              </a:rPr>
              <a:t>x</a:t>
            </a:r>
            <a:r>
              <a:rPr sz="2450" b="0" i="1" dirty="0">
                <a:latin typeface="Bookman Old Style"/>
                <a:cs typeface="Bookman Old Style"/>
              </a:rPr>
              <a:t> </a:t>
            </a:r>
            <a:r>
              <a:rPr sz="2450" spc="130" dirty="0">
                <a:latin typeface="Garamond"/>
                <a:cs typeface="Garamond"/>
              </a:rPr>
              <a:t>=</a:t>
            </a:r>
            <a:r>
              <a:rPr sz="2450" spc="125" dirty="0">
                <a:latin typeface="Garamond"/>
                <a:cs typeface="Garamond"/>
              </a:rPr>
              <a:t> </a:t>
            </a:r>
            <a:r>
              <a:rPr sz="2450" spc="-25" dirty="0">
                <a:latin typeface="Garamond"/>
                <a:cs typeface="Garamond"/>
              </a:rPr>
              <a:t>10.</a:t>
            </a:r>
            <a:endParaRPr sz="2450">
              <a:latin typeface="Garamond"/>
              <a:cs typeface="Garamond"/>
            </a:endParaRPr>
          </a:p>
        </p:txBody>
      </p:sp>
      <p:sp>
        <p:nvSpPr>
          <p:cNvPr id="13" name="object 13"/>
          <p:cNvSpPr txBox="1"/>
          <p:nvPr/>
        </p:nvSpPr>
        <p:spPr>
          <a:xfrm>
            <a:off x="715137" y="4213960"/>
            <a:ext cx="327025" cy="403225"/>
          </a:xfrm>
          <a:prstGeom prst="rect">
            <a:avLst/>
          </a:prstGeom>
        </p:spPr>
        <p:txBody>
          <a:bodyPr vert="horz" wrap="square" lIns="0" tIns="15875" rIns="0" bIns="0" rtlCol="0">
            <a:spAutoFit/>
          </a:bodyPr>
          <a:lstStyle/>
          <a:p>
            <a:pPr marL="12700">
              <a:lnSpc>
                <a:spcPct val="100000"/>
              </a:lnSpc>
              <a:spcBef>
                <a:spcPts val="125"/>
              </a:spcBef>
            </a:pPr>
            <a:r>
              <a:rPr sz="2450" spc="-25" dirty="0">
                <a:latin typeface="Garamond"/>
                <a:cs typeface="Garamond"/>
              </a:rPr>
              <a:t>D.</a:t>
            </a:r>
            <a:endParaRPr sz="2450">
              <a:latin typeface="Garamond"/>
              <a:cs typeface="Garamond"/>
            </a:endParaRPr>
          </a:p>
        </p:txBody>
      </p:sp>
      <p:sp>
        <p:nvSpPr>
          <p:cNvPr id="14" name="object 14"/>
          <p:cNvSpPr txBox="1"/>
          <p:nvPr/>
        </p:nvSpPr>
        <p:spPr>
          <a:xfrm>
            <a:off x="1090485" y="3960379"/>
            <a:ext cx="173990" cy="403225"/>
          </a:xfrm>
          <a:prstGeom prst="rect">
            <a:avLst/>
          </a:prstGeom>
        </p:spPr>
        <p:txBody>
          <a:bodyPr vert="horz" wrap="square" lIns="0" tIns="15875" rIns="0" bIns="0" rtlCol="0">
            <a:spAutoFit/>
          </a:bodyPr>
          <a:lstStyle/>
          <a:p>
            <a:pPr marL="12700">
              <a:lnSpc>
                <a:spcPct val="100000"/>
              </a:lnSpc>
              <a:spcBef>
                <a:spcPts val="125"/>
              </a:spcBef>
            </a:pPr>
            <a:r>
              <a:rPr sz="2450" spc="135" dirty="0">
                <a:latin typeface="Yu Gothic"/>
                <a:cs typeface="Yu Gothic"/>
              </a:rPr>
              <a:t>J</a:t>
            </a:r>
            <a:endParaRPr sz="2450">
              <a:latin typeface="Yu Gothic"/>
              <a:cs typeface="Yu Gothic"/>
            </a:endParaRPr>
          </a:p>
        </p:txBody>
      </p:sp>
      <p:sp>
        <p:nvSpPr>
          <p:cNvPr id="15" name="object 15"/>
          <p:cNvSpPr txBox="1"/>
          <p:nvPr/>
        </p:nvSpPr>
        <p:spPr>
          <a:xfrm>
            <a:off x="1300352" y="4114082"/>
            <a:ext cx="457834" cy="340360"/>
          </a:xfrm>
          <a:prstGeom prst="rect">
            <a:avLst/>
          </a:prstGeom>
        </p:spPr>
        <p:txBody>
          <a:bodyPr vert="horz" wrap="square" lIns="0" tIns="14604" rIns="0" bIns="0" rtlCol="0">
            <a:spAutoFit/>
          </a:bodyPr>
          <a:lstStyle/>
          <a:p>
            <a:pPr marL="12700">
              <a:lnSpc>
                <a:spcPct val="100000"/>
              </a:lnSpc>
              <a:spcBef>
                <a:spcPts val="114"/>
              </a:spcBef>
            </a:pPr>
            <a:r>
              <a:rPr sz="2050" spc="-20" dirty="0">
                <a:latin typeface="Garamond"/>
                <a:cs typeface="Garamond"/>
              </a:rPr>
              <a:t>10</a:t>
            </a:r>
            <a:r>
              <a:rPr sz="2050" b="0" i="1" spc="-20" dirty="0">
                <a:latin typeface="Bookman Old Style"/>
                <a:cs typeface="Bookman Old Style"/>
              </a:rPr>
              <a:t>.</a:t>
            </a:r>
            <a:r>
              <a:rPr sz="2050" spc="-20" dirty="0">
                <a:latin typeface="Garamond"/>
                <a:cs typeface="Garamond"/>
              </a:rPr>
              <a:t>1</a:t>
            </a:r>
            <a:endParaRPr sz="2050">
              <a:latin typeface="Garamond"/>
              <a:cs typeface="Garamond"/>
            </a:endParaRPr>
          </a:p>
        </p:txBody>
      </p:sp>
      <p:sp>
        <p:nvSpPr>
          <p:cNvPr id="16" name="object 16"/>
          <p:cNvSpPr txBox="1"/>
          <p:nvPr/>
        </p:nvSpPr>
        <p:spPr>
          <a:xfrm>
            <a:off x="1239138" y="4375664"/>
            <a:ext cx="266700" cy="340360"/>
          </a:xfrm>
          <a:prstGeom prst="rect">
            <a:avLst/>
          </a:prstGeom>
        </p:spPr>
        <p:txBody>
          <a:bodyPr vert="horz" wrap="square" lIns="0" tIns="14604" rIns="0" bIns="0" rtlCol="0">
            <a:spAutoFit/>
          </a:bodyPr>
          <a:lstStyle/>
          <a:p>
            <a:pPr marL="12700">
              <a:lnSpc>
                <a:spcPct val="100000"/>
              </a:lnSpc>
              <a:spcBef>
                <a:spcPts val="114"/>
              </a:spcBef>
            </a:pPr>
            <a:r>
              <a:rPr sz="2050" spc="-25" dirty="0">
                <a:latin typeface="Garamond"/>
                <a:cs typeface="Garamond"/>
              </a:rPr>
              <a:t>10</a:t>
            </a:r>
            <a:endParaRPr sz="2050">
              <a:latin typeface="Garamond"/>
              <a:cs typeface="Garamond"/>
            </a:endParaRPr>
          </a:p>
        </p:txBody>
      </p:sp>
      <p:sp>
        <p:nvSpPr>
          <p:cNvPr id="17" name="object 17"/>
          <p:cNvSpPr txBox="1"/>
          <p:nvPr/>
        </p:nvSpPr>
        <p:spPr>
          <a:xfrm>
            <a:off x="2178126" y="4152106"/>
            <a:ext cx="146050" cy="340360"/>
          </a:xfrm>
          <a:prstGeom prst="rect">
            <a:avLst/>
          </a:prstGeom>
        </p:spPr>
        <p:txBody>
          <a:bodyPr vert="horz" wrap="square" lIns="0" tIns="14604" rIns="0" bIns="0" rtlCol="0">
            <a:spAutoFit/>
          </a:bodyPr>
          <a:lstStyle/>
          <a:p>
            <a:pPr marL="12700">
              <a:lnSpc>
                <a:spcPct val="100000"/>
              </a:lnSpc>
              <a:spcBef>
                <a:spcPts val="114"/>
              </a:spcBef>
            </a:pPr>
            <a:r>
              <a:rPr sz="2050" spc="-50" dirty="0">
                <a:latin typeface="Garamond"/>
                <a:cs typeface="Garamond"/>
              </a:rPr>
              <a:t>2</a:t>
            </a:r>
            <a:endParaRPr sz="2050">
              <a:latin typeface="Garamond"/>
              <a:cs typeface="Garamond"/>
            </a:endParaRPr>
          </a:p>
        </p:txBody>
      </p:sp>
      <p:sp>
        <p:nvSpPr>
          <p:cNvPr id="18" name="object 18"/>
          <p:cNvSpPr txBox="1"/>
          <p:nvPr/>
        </p:nvSpPr>
        <p:spPr>
          <a:xfrm>
            <a:off x="1791563" y="4213973"/>
            <a:ext cx="7180580" cy="403225"/>
          </a:xfrm>
          <a:prstGeom prst="rect">
            <a:avLst/>
          </a:prstGeom>
        </p:spPr>
        <p:txBody>
          <a:bodyPr vert="horz" wrap="square" lIns="0" tIns="15875" rIns="0" bIns="0" rtlCol="0">
            <a:spAutoFit/>
          </a:bodyPr>
          <a:lstStyle/>
          <a:p>
            <a:pPr marL="12700">
              <a:lnSpc>
                <a:spcPct val="100000"/>
              </a:lnSpc>
              <a:spcBef>
                <a:spcPts val="125"/>
              </a:spcBef>
              <a:tabLst>
                <a:tab pos="1414780" algn="l"/>
                <a:tab pos="2179320" algn="l"/>
                <a:tab pos="2735580" algn="l"/>
                <a:tab pos="4264660" algn="l"/>
                <a:tab pos="4651375" algn="l"/>
                <a:tab pos="5669915" algn="l"/>
                <a:tab pos="6226175" algn="l"/>
              </a:tabLst>
            </a:pPr>
            <a:r>
              <a:rPr sz="2450" spc="-10" dirty="0">
                <a:latin typeface="Cambria"/>
                <a:cs typeface="Cambria"/>
              </a:rPr>
              <a:t>|</a:t>
            </a:r>
            <a:r>
              <a:rPr sz="2450" b="0" i="1" spc="-10" dirty="0">
                <a:latin typeface="Bookman Old Style"/>
                <a:cs typeface="Bookman Old Style"/>
              </a:rPr>
              <a:t>ψ</a:t>
            </a:r>
            <a:r>
              <a:rPr sz="2450" spc="-10" dirty="0">
                <a:latin typeface="Cambria"/>
                <a:cs typeface="Cambria"/>
              </a:rPr>
              <a:t>|</a:t>
            </a:r>
            <a:r>
              <a:rPr sz="2450" spc="125" dirty="0">
                <a:latin typeface="Cambria"/>
                <a:cs typeface="Cambria"/>
              </a:rPr>
              <a:t> </a:t>
            </a:r>
            <a:r>
              <a:rPr sz="2450" spc="-10" dirty="0">
                <a:latin typeface="Garamond"/>
                <a:cs typeface="Garamond"/>
              </a:rPr>
              <a:t>(</a:t>
            </a:r>
            <a:r>
              <a:rPr sz="2450" b="0" i="1" spc="-10" dirty="0">
                <a:latin typeface="Bookman Old Style"/>
                <a:cs typeface="Bookman Old Style"/>
              </a:rPr>
              <a:t>x</a:t>
            </a:r>
            <a:r>
              <a:rPr sz="2450" spc="-10" dirty="0">
                <a:latin typeface="Garamond"/>
                <a:cs typeface="Garamond"/>
              </a:rPr>
              <a:t>)</a:t>
            </a:r>
            <a:r>
              <a:rPr sz="2450" b="0" i="1" spc="-10" dirty="0">
                <a:latin typeface="Bookman Old Style"/>
                <a:cs typeface="Bookman Old Style"/>
              </a:rPr>
              <a:t>dx</a:t>
            </a:r>
            <a:r>
              <a:rPr sz="2450" b="0" i="1" dirty="0">
                <a:latin typeface="Bookman Old Style"/>
                <a:cs typeface="Bookman Old Style"/>
              </a:rPr>
              <a:t>	</a:t>
            </a:r>
            <a:r>
              <a:rPr sz="2450" spc="-10" dirty="0">
                <a:latin typeface="Garamond"/>
                <a:cs typeface="Garamond"/>
              </a:rPr>
              <a:t>gives</a:t>
            </a:r>
            <a:r>
              <a:rPr sz="2450" dirty="0">
                <a:latin typeface="Garamond"/>
                <a:cs typeface="Garamond"/>
              </a:rPr>
              <a:t>	</a:t>
            </a:r>
            <a:r>
              <a:rPr sz="2450" spc="-25" dirty="0">
                <a:latin typeface="Garamond"/>
                <a:cs typeface="Garamond"/>
              </a:rPr>
              <a:t>the</a:t>
            </a:r>
            <a:r>
              <a:rPr sz="2450" dirty="0">
                <a:latin typeface="Garamond"/>
                <a:cs typeface="Garamond"/>
              </a:rPr>
              <a:t>	</a:t>
            </a:r>
            <a:r>
              <a:rPr sz="2450" spc="-10" dirty="0">
                <a:latin typeface="Garamond"/>
                <a:cs typeface="Garamond"/>
              </a:rPr>
              <a:t>probability</a:t>
            </a:r>
            <a:r>
              <a:rPr sz="2450" dirty="0">
                <a:latin typeface="Garamond"/>
                <a:cs typeface="Garamond"/>
              </a:rPr>
              <a:t>	</a:t>
            </a:r>
            <a:r>
              <a:rPr sz="2450" spc="-25" dirty="0">
                <a:latin typeface="Garamond"/>
                <a:cs typeface="Garamond"/>
              </a:rPr>
              <a:t>of</a:t>
            </a:r>
            <a:r>
              <a:rPr sz="2450" dirty="0">
                <a:latin typeface="Garamond"/>
                <a:cs typeface="Garamond"/>
              </a:rPr>
              <a:t>	</a:t>
            </a:r>
            <a:r>
              <a:rPr sz="2450" spc="-10" dirty="0">
                <a:latin typeface="Garamond"/>
                <a:cs typeface="Garamond"/>
              </a:rPr>
              <a:t>finding</a:t>
            </a:r>
            <a:r>
              <a:rPr sz="2450" dirty="0">
                <a:latin typeface="Garamond"/>
                <a:cs typeface="Garamond"/>
              </a:rPr>
              <a:t>	</a:t>
            </a:r>
            <a:r>
              <a:rPr sz="2450" spc="-25" dirty="0">
                <a:latin typeface="Garamond"/>
                <a:cs typeface="Garamond"/>
              </a:rPr>
              <a:t>the</a:t>
            </a:r>
            <a:r>
              <a:rPr sz="2450" dirty="0">
                <a:latin typeface="Garamond"/>
                <a:cs typeface="Garamond"/>
              </a:rPr>
              <a:t>	</a:t>
            </a:r>
            <a:r>
              <a:rPr sz="2450" spc="45" dirty="0">
                <a:latin typeface="Garamond"/>
                <a:cs typeface="Garamond"/>
              </a:rPr>
              <a:t>particle</a:t>
            </a:r>
            <a:endParaRPr sz="2450">
              <a:latin typeface="Garamond"/>
              <a:cs typeface="Garamond"/>
            </a:endParaRPr>
          </a:p>
        </p:txBody>
      </p:sp>
      <p:sp>
        <p:nvSpPr>
          <p:cNvPr id="19" name="object 19"/>
          <p:cNvSpPr txBox="1"/>
          <p:nvPr/>
        </p:nvSpPr>
        <p:spPr>
          <a:xfrm>
            <a:off x="707758" y="4465185"/>
            <a:ext cx="7475855" cy="1657985"/>
          </a:xfrm>
          <a:prstGeom prst="rect">
            <a:avLst/>
          </a:prstGeom>
        </p:spPr>
        <p:txBody>
          <a:bodyPr vert="horz" wrap="square" lIns="0" tIns="144780" rIns="0" bIns="0" rtlCol="0">
            <a:spAutoFit/>
          </a:bodyPr>
          <a:lstStyle/>
          <a:p>
            <a:pPr marL="394970">
              <a:lnSpc>
                <a:spcPct val="100000"/>
              </a:lnSpc>
              <a:spcBef>
                <a:spcPts val="1140"/>
              </a:spcBef>
            </a:pPr>
            <a:r>
              <a:rPr sz="2450" dirty="0">
                <a:latin typeface="Garamond"/>
                <a:cs typeface="Garamond"/>
              </a:rPr>
              <a:t>somewhere</a:t>
            </a:r>
            <a:r>
              <a:rPr sz="2450" spc="125" dirty="0">
                <a:latin typeface="Garamond"/>
                <a:cs typeface="Garamond"/>
              </a:rPr>
              <a:t> </a:t>
            </a:r>
            <a:r>
              <a:rPr sz="2450" dirty="0">
                <a:latin typeface="Garamond"/>
                <a:cs typeface="Garamond"/>
              </a:rPr>
              <a:t>between</a:t>
            </a:r>
            <a:r>
              <a:rPr sz="2450" spc="125" dirty="0">
                <a:latin typeface="Garamond"/>
                <a:cs typeface="Garamond"/>
              </a:rPr>
              <a:t> </a:t>
            </a:r>
            <a:r>
              <a:rPr sz="2450" b="0" i="1" spc="50" dirty="0">
                <a:latin typeface="Bookman Old Style"/>
                <a:cs typeface="Bookman Old Style"/>
              </a:rPr>
              <a:t>x</a:t>
            </a:r>
            <a:r>
              <a:rPr sz="2450" b="0" i="1" spc="-60" dirty="0">
                <a:latin typeface="Bookman Old Style"/>
                <a:cs typeface="Bookman Old Style"/>
              </a:rPr>
              <a:t> </a:t>
            </a:r>
            <a:r>
              <a:rPr sz="2450" spc="130" dirty="0">
                <a:latin typeface="Garamond"/>
                <a:cs typeface="Garamond"/>
              </a:rPr>
              <a:t>=</a:t>
            </a:r>
            <a:r>
              <a:rPr sz="2450" spc="65" dirty="0">
                <a:latin typeface="Garamond"/>
                <a:cs typeface="Garamond"/>
              </a:rPr>
              <a:t> </a:t>
            </a:r>
            <a:r>
              <a:rPr sz="2450" dirty="0">
                <a:latin typeface="Garamond"/>
                <a:cs typeface="Garamond"/>
              </a:rPr>
              <a:t>10</a:t>
            </a:r>
            <a:r>
              <a:rPr sz="2450" spc="125" dirty="0">
                <a:latin typeface="Garamond"/>
                <a:cs typeface="Garamond"/>
              </a:rPr>
              <a:t> </a:t>
            </a:r>
            <a:r>
              <a:rPr sz="2450" spc="55" dirty="0">
                <a:latin typeface="Garamond"/>
                <a:cs typeface="Garamond"/>
              </a:rPr>
              <a:t>and</a:t>
            </a:r>
            <a:r>
              <a:rPr sz="2450" spc="125" dirty="0">
                <a:latin typeface="Garamond"/>
                <a:cs typeface="Garamond"/>
              </a:rPr>
              <a:t> </a:t>
            </a:r>
            <a:r>
              <a:rPr sz="2450" b="0" i="1" spc="50" dirty="0">
                <a:latin typeface="Bookman Old Style"/>
                <a:cs typeface="Bookman Old Style"/>
              </a:rPr>
              <a:t>x</a:t>
            </a:r>
            <a:r>
              <a:rPr sz="2450" b="0" i="1" spc="-55" dirty="0">
                <a:latin typeface="Bookman Old Style"/>
                <a:cs typeface="Bookman Old Style"/>
              </a:rPr>
              <a:t> </a:t>
            </a:r>
            <a:r>
              <a:rPr sz="2450" spc="130" dirty="0">
                <a:latin typeface="Garamond"/>
                <a:cs typeface="Garamond"/>
              </a:rPr>
              <a:t>=</a:t>
            </a:r>
            <a:r>
              <a:rPr sz="2450" spc="65" dirty="0">
                <a:latin typeface="Garamond"/>
                <a:cs typeface="Garamond"/>
              </a:rPr>
              <a:t> </a:t>
            </a:r>
            <a:r>
              <a:rPr sz="2450" spc="-10" dirty="0">
                <a:latin typeface="Garamond"/>
                <a:cs typeface="Garamond"/>
              </a:rPr>
              <a:t>10</a:t>
            </a:r>
            <a:r>
              <a:rPr sz="2450" b="0" i="1" spc="-10" dirty="0">
                <a:latin typeface="Bookman Old Style"/>
                <a:cs typeface="Bookman Old Style"/>
              </a:rPr>
              <a:t>.</a:t>
            </a:r>
            <a:r>
              <a:rPr sz="2450" spc="-10" dirty="0">
                <a:latin typeface="Garamond"/>
                <a:cs typeface="Garamond"/>
              </a:rPr>
              <a:t>1.</a:t>
            </a:r>
            <a:endParaRPr sz="2450">
              <a:latin typeface="Garamond"/>
              <a:cs typeface="Garamond"/>
            </a:endParaRPr>
          </a:p>
          <a:p>
            <a:pPr marL="44450">
              <a:lnSpc>
                <a:spcPct val="100000"/>
              </a:lnSpc>
              <a:spcBef>
                <a:spcPts val="1045"/>
              </a:spcBef>
            </a:pPr>
            <a:r>
              <a:rPr sz="2450" dirty="0">
                <a:latin typeface="Garamond"/>
                <a:cs typeface="Garamond"/>
              </a:rPr>
              <a:t>E.</a:t>
            </a:r>
            <a:r>
              <a:rPr sz="2450" spc="10" dirty="0">
                <a:latin typeface="Garamond"/>
                <a:cs typeface="Garamond"/>
              </a:rPr>
              <a:t> </a:t>
            </a:r>
            <a:r>
              <a:rPr sz="2450" dirty="0">
                <a:latin typeface="Garamond"/>
                <a:cs typeface="Garamond"/>
              </a:rPr>
              <a:t>The</a:t>
            </a:r>
            <a:r>
              <a:rPr sz="2450" spc="180" dirty="0">
                <a:latin typeface="Garamond"/>
                <a:cs typeface="Garamond"/>
              </a:rPr>
              <a:t> </a:t>
            </a:r>
            <a:r>
              <a:rPr sz="2450" dirty="0">
                <a:latin typeface="Garamond"/>
                <a:cs typeface="Garamond"/>
              </a:rPr>
              <a:t>probability</a:t>
            </a:r>
            <a:r>
              <a:rPr sz="2450" spc="185" dirty="0">
                <a:latin typeface="Garamond"/>
                <a:cs typeface="Garamond"/>
              </a:rPr>
              <a:t> </a:t>
            </a:r>
            <a:r>
              <a:rPr sz="2450" dirty="0">
                <a:latin typeface="Garamond"/>
                <a:cs typeface="Garamond"/>
              </a:rPr>
              <a:t>of</a:t>
            </a:r>
            <a:r>
              <a:rPr sz="2450" spc="185" dirty="0">
                <a:latin typeface="Garamond"/>
                <a:cs typeface="Garamond"/>
              </a:rPr>
              <a:t> </a:t>
            </a:r>
            <a:r>
              <a:rPr sz="2450" dirty="0">
                <a:latin typeface="Garamond"/>
                <a:cs typeface="Garamond"/>
              </a:rPr>
              <a:t>finding</a:t>
            </a:r>
            <a:r>
              <a:rPr sz="2450" spc="180" dirty="0">
                <a:latin typeface="Garamond"/>
                <a:cs typeface="Garamond"/>
              </a:rPr>
              <a:t> </a:t>
            </a:r>
            <a:r>
              <a:rPr sz="2450" dirty="0">
                <a:latin typeface="Garamond"/>
                <a:cs typeface="Garamond"/>
              </a:rPr>
              <a:t>the</a:t>
            </a:r>
            <a:r>
              <a:rPr sz="2450" spc="180" dirty="0">
                <a:latin typeface="Garamond"/>
                <a:cs typeface="Garamond"/>
              </a:rPr>
              <a:t> </a:t>
            </a:r>
            <a:r>
              <a:rPr sz="2450" spc="50" dirty="0">
                <a:latin typeface="Garamond"/>
                <a:cs typeface="Garamond"/>
              </a:rPr>
              <a:t>particle</a:t>
            </a:r>
            <a:r>
              <a:rPr sz="2450" spc="180" dirty="0">
                <a:latin typeface="Garamond"/>
                <a:cs typeface="Garamond"/>
              </a:rPr>
              <a:t> </a:t>
            </a:r>
            <a:r>
              <a:rPr sz="2450" spc="145" dirty="0">
                <a:latin typeface="Garamond"/>
                <a:cs typeface="Garamond"/>
              </a:rPr>
              <a:t>at</a:t>
            </a:r>
            <a:r>
              <a:rPr sz="2450" spc="200" dirty="0">
                <a:latin typeface="Garamond"/>
                <a:cs typeface="Garamond"/>
              </a:rPr>
              <a:t> </a:t>
            </a:r>
            <a:r>
              <a:rPr sz="2450" b="0" i="1" spc="50" dirty="0">
                <a:latin typeface="Bookman Old Style"/>
                <a:cs typeface="Bookman Old Style"/>
              </a:rPr>
              <a:t>x</a:t>
            </a:r>
            <a:r>
              <a:rPr sz="2450" b="0" i="1" spc="-5" dirty="0">
                <a:latin typeface="Bookman Old Style"/>
                <a:cs typeface="Bookman Old Style"/>
              </a:rPr>
              <a:t> </a:t>
            </a:r>
            <a:r>
              <a:rPr sz="2450" spc="130" dirty="0">
                <a:latin typeface="Garamond"/>
                <a:cs typeface="Garamond"/>
              </a:rPr>
              <a:t>=</a:t>
            </a:r>
            <a:r>
              <a:rPr sz="2450" spc="120" dirty="0">
                <a:latin typeface="Garamond"/>
                <a:cs typeface="Garamond"/>
              </a:rPr>
              <a:t> </a:t>
            </a:r>
            <a:r>
              <a:rPr sz="2450" dirty="0">
                <a:latin typeface="Garamond"/>
                <a:cs typeface="Garamond"/>
              </a:rPr>
              <a:t>10</a:t>
            </a:r>
            <a:r>
              <a:rPr sz="2450" spc="185" dirty="0">
                <a:latin typeface="Garamond"/>
                <a:cs typeface="Garamond"/>
              </a:rPr>
              <a:t> </a:t>
            </a:r>
            <a:r>
              <a:rPr sz="2450" dirty="0">
                <a:latin typeface="Garamond"/>
                <a:cs typeface="Garamond"/>
              </a:rPr>
              <a:t>is</a:t>
            </a:r>
            <a:r>
              <a:rPr sz="2450" spc="185" dirty="0">
                <a:latin typeface="Garamond"/>
                <a:cs typeface="Garamond"/>
              </a:rPr>
              <a:t> </a:t>
            </a:r>
            <a:r>
              <a:rPr sz="2450" spc="-10" dirty="0">
                <a:latin typeface="Garamond"/>
                <a:cs typeface="Garamond"/>
              </a:rPr>
              <a:t>zero.</a:t>
            </a:r>
            <a:endParaRPr sz="2450">
              <a:latin typeface="Garamond"/>
              <a:cs typeface="Garamond"/>
            </a:endParaRPr>
          </a:p>
          <a:p>
            <a:pPr marL="12700">
              <a:lnSpc>
                <a:spcPct val="100000"/>
              </a:lnSpc>
              <a:spcBef>
                <a:spcPts val="1939"/>
              </a:spcBef>
              <a:tabLst>
                <a:tab pos="1621155" algn="l"/>
              </a:tabLst>
            </a:pPr>
            <a:r>
              <a:rPr sz="2450" b="1" spc="45" dirty="0">
                <a:latin typeface="Book Antiqua"/>
                <a:cs typeface="Book Antiqua"/>
              </a:rPr>
              <a:t>Solution:</a:t>
            </a:r>
            <a:r>
              <a:rPr sz="2450" b="1" dirty="0">
                <a:latin typeface="Book Antiqua"/>
                <a:cs typeface="Book Antiqua"/>
              </a:rPr>
              <a:t>	</a:t>
            </a:r>
            <a:r>
              <a:rPr sz="2450" spc="90" dirty="0">
                <a:latin typeface="Garamond"/>
                <a:cs typeface="Garamond"/>
              </a:rPr>
              <a:t>B,</a:t>
            </a:r>
            <a:r>
              <a:rPr sz="2450" spc="105" dirty="0">
                <a:latin typeface="Garamond"/>
                <a:cs typeface="Garamond"/>
              </a:rPr>
              <a:t> </a:t>
            </a:r>
            <a:r>
              <a:rPr sz="2450" dirty="0">
                <a:latin typeface="Garamond"/>
                <a:cs typeface="Garamond"/>
              </a:rPr>
              <a:t>D,</a:t>
            </a:r>
            <a:r>
              <a:rPr sz="2450" spc="114" dirty="0">
                <a:latin typeface="Garamond"/>
                <a:cs typeface="Garamond"/>
              </a:rPr>
              <a:t> </a:t>
            </a:r>
            <a:r>
              <a:rPr sz="2450" spc="55" dirty="0">
                <a:latin typeface="Garamond"/>
                <a:cs typeface="Garamond"/>
              </a:rPr>
              <a:t>and</a:t>
            </a:r>
            <a:r>
              <a:rPr sz="2450" spc="114" dirty="0">
                <a:latin typeface="Garamond"/>
                <a:cs typeface="Garamond"/>
              </a:rPr>
              <a:t> </a:t>
            </a:r>
            <a:r>
              <a:rPr sz="2450" spc="-50" dirty="0">
                <a:latin typeface="Garamond"/>
                <a:cs typeface="Garamond"/>
              </a:rPr>
              <a:t>E</a:t>
            </a:r>
            <a:endParaRPr sz="2450">
              <a:latin typeface="Garamond"/>
              <a:cs typeface="Garamond"/>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905" cy="207645"/>
          </a:xfrm>
          <a:prstGeom prst="rect">
            <a:avLst/>
          </a:prstGeom>
        </p:spPr>
        <p:txBody>
          <a:bodyPr vert="horz" wrap="square" lIns="0" tIns="12065" rIns="0" bIns="0" rtlCol="0">
            <a:spAutoFit/>
          </a:bodyPr>
          <a:lstStyle/>
          <a:p>
            <a:pPr marL="12700">
              <a:lnSpc>
                <a:spcPct val="100000"/>
              </a:lnSpc>
              <a:spcBef>
                <a:spcPts val="95"/>
              </a:spcBef>
              <a:tabLst>
                <a:tab pos="413766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4.3.</a:t>
            </a:r>
            <a:r>
              <a:rPr sz="1200" spc="285" dirty="0">
                <a:latin typeface="Times New Roman"/>
                <a:cs typeface="Times New Roman"/>
              </a:rPr>
              <a:t>  </a:t>
            </a:r>
            <a:r>
              <a:rPr sz="1200" dirty="0">
                <a:latin typeface="Times New Roman"/>
                <a:cs typeface="Times New Roman"/>
              </a:rPr>
              <a:t>WAVEFUNCTIONS</a:t>
            </a:r>
            <a:r>
              <a:rPr sz="1200" spc="210" dirty="0">
                <a:latin typeface="Times New Roman"/>
                <a:cs typeface="Times New Roman"/>
              </a:rPr>
              <a:t> </a:t>
            </a:r>
            <a:r>
              <a:rPr sz="1200" dirty="0">
                <a:latin typeface="Times New Roman"/>
                <a:cs typeface="Times New Roman"/>
              </a:rPr>
              <a:t>AND</a:t>
            </a:r>
            <a:r>
              <a:rPr sz="1200" spc="204" dirty="0">
                <a:latin typeface="Times New Roman"/>
                <a:cs typeface="Times New Roman"/>
              </a:rPr>
              <a:t> </a:t>
            </a:r>
            <a:r>
              <a:rPr sz="1200" dirty="0">
                <a:latin typeface="Times New Roman"/>
                <a:cs typeface="Times New Roman"/>
              </a:rPr>
              <a:t>POSITION</a:t>
            </a:r>
            <a:r>
              <a:rPr sz="1200" spc="195" dirty="0">
                <a:latin typeface="Times New Roman"/>
                <a:cs typeface="Times New Roman"/>
              </a:rPr>
              <a:t> </a:t>
            </a:r>
            <a:r>
              <a:rPr sz="1200" spc="-10" dirty="0">
                <a:latin typeface="Times New Roman"/>
                <a:cs typeface="Times New Roman"/>
              </a:rPr>
              <a:t>PROBABILITIES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270" cy="403225"/>
          </a:xfrm>
          <a:prstGeom prst="rect">
            <a:avLst/>
          </a:prstGeom>
        </p:spPr>
        <p:txBody>
          <a:bodyPr vert="horz" wrap="square" lIns="0" tIns="15875" rIns="0" bIns="0" rtlCol="0">
            <a:spAutoFit/>
          </a:bodyPr>
          <a:lstStyle/>
          <a:p>
            <a:pPr marL="12700">
              <a:lnSpc>
                <a:spcPct val="100000"/>
              </a:lnSpc>
              <a:spcBef>
                <a:spcPts val="125"/>
              </a:spcBef>
            </a:pPr>
            <a:r>
              <a:rPr dirty="0"/>
              <a:t>Which</a:t>
            </a:r>
            <a:r>
              <a:rPr spc="305" dirty="0"/>
              <a:t> </a:t>
            </a:r>
            <a:r>
              <a:rPr dirty="0"/>
              <a:t>of</a:t>
            </a:r>
            <a:r>
              <a:rPr spc="305" dirty="0"/>
              <a:t> </a:t>
            </a:r>
            <a:r>
              <a:rPr dirty="0"/>
              <a:t>the</a:t>
            </a:r>
            <a:r>
              <a:rPr spc="305" dirty="0"/>
              <a:t> </a:t>
            </a:r>
            <a:r>
              <a:rPr dirty="0"/>
              <a:t>following</a:t>
            </a:r>
            <a:r>
              <a:rPr spc="305" dirty="0"/>
              <a:t> </a:t>
            </a:r>
            <a:r>
              <a:rPr dirty="0"/>
              <a:t>could</a:t>
            </a:r>
            <a:r>
              <a:rPr spc="305" dirty="0"/>
              <a:t> </a:t>
            </a:r>
            <a:r>
              <a:rPr dirty="0"/>
              <a:t>be</a:t>
            </a:r>
            <a:r>
              <a:rPr spc="305" dirty="0"/>
              <a:t> </a:t>
            </a:r>
            <a:r>
              <a:rPr dirty="0"/>
              <a:t>the</a:t>
            </a:r>
            <a:r>
              <a:rPr spc="305" dirty="0"/>
              <a:t> </a:t>
            </a:r>
            <a:r>
              <a:rPr dirty="0"/>
              <a:t>wavefunction</a:t>
            </a:r>
            <a:r>
              <a:rPr spc="305" dirty="0"/>
              <a:t> </a:t>
            </a:r>
            <a:r>
              <a:rPr dirty="0"/>
              <a:t>of</a:t>
            </a:r>
            <a:r>
              <a:rPr spc="305" dirty="0"/>
              <a:t> </a:t>
            </a:r>
            <a:r>
              <a:rPr spc="130" dirty="0"/>
              <a:t>a</a:t>
            </a:r>
            <a:r>
              <a:rPr spc="305" dirty="0"/>
              <a:t> </a:t>
            </a:r>
            <a:r>
              <a:rPr spc="55" dirty="0"/>
              <a:t>particle?</a:t>
            </a:r>
          </a:p>
        </p:txBody>
      </p:sp>
      <p:sp>
        <p:nvSpPr>
          <p:cNvPr id="5" name="object 5"/>
          <p:cNvSpPr txBox="1"/>
          <p:nvPr/>
        </p:nvSpPr>
        <p:spPr>
          <a:xfrm>
            <a:off x="6963293" y="1588374"/>
            <a:ext cx="2012314" cy="403225"/>
          </a:xfrm>
          <a:prstGeom prst="rect">
            <a:avLst/>
          </a:prstGeom>
        </p:spPr>
        <p:txBody>
          <a:bodyPr vert="horz" wrap="square" lIns="0" tIns="15875" rIns="0" bIns="0" rtlCol="0">
            <a:spAutoFit/>
          </a:bodyPr>
          <a:lstStyle/>
          <a:p>
            <a:pPr marL="12700">
              <a:lnSpc>
                <a:spcPct val="100000"/>
              </a:lnSpc>
              <a:spcBef>
                <a:spcPts val="125"/>
              </a:spcBef>
            </a:pPr>
            <a:r>
              <a:rPr sz="2450" dirty="0">
                <a:latin typeface="Garamond"/>
                <a:cs typeface="Garamond"/>
              </a:rPr>
              <a:t>Choose</a:t>
            </a:r>
            <a:r>
              <a:rPr sz="2450" spc="305" dirty="0">
                <a:latin typeface="Garamond"/>
                <a:cs typeface="Garamond"/>
              </a:rPr>
              <a:t> </a:t>
            </a:r>
            <a:r>
              <a:rPr sz="2450" spc="75" dirty="0">
                <a:latin typeface="Garamond"/>
                <a:cs typeface="Garamond"/>
              </a:rPr>
              <a:t>all</a:t>
            </a:r>
            <a:r>
              <a:rPr sz="2450" spc="300" dirty="0">
                <a:latin typeface="Garamond"/>
                <a:cs typeface="Garamond"/>
              </a:rPr>
              <a:t> </a:t>
            </a:r>
            <a:r>
              <a:rPr sz="2450" spc="95" dirty="0">
                <a:latin typeface="Garamond"/>
                <a:cs typeface="Garamond"/>
              </a:rPr>
              <a:t>that</a:t>
            </a:r>
            <a:endParaRPr sz="2450">
              <a:latin typeface="Garamond"/>
              <a:cs typeface="Garamond"/>
            </a:endParaRPr>
          </a:p>
        </p:txBody>
      </p:sp>
      <p:sp>
        <p:nvSpPr>
          <p:cNvPr id="6" name="object 6"/>
          <p:cNvSpPr txBox="1"/>
          <p:nvPr/>
        </p:nvSpPr>
        <p:spPr>
          <a:xfrm>
            <a:off x="693419" y="1588374"/>
            <a:ext cx="6105525" cy="1871345"/>
          </a:xfrm>
          <a:prstGeom prst="rect">
            <a:avLst/>
          </a:prstGeom>
        </p:spPr>
        <p:txBody>
          <a:bodyPr vert="horz" wrap="square" lIns="0" tIns="9525" rIns="0" bIns="0" rtlCol="0">
            <a:spAutoFit/>
          </a:bodyPr>
          <a:lstStyle/>
          <a:p>
            <a:pPr marL="38100" marR="30480">
              <a:lnSpc>
                <a:spcPct val="101699"/>
              </a:lnSpc>
              <a:spcBef>
                <a:spcPts val="75"/>
              </a:spcBef>
              <a:tabLst>
                <a:tab pos="2119630" algn="l"/>
                <a:tab pos="2580005" algn="l"/>
                <a:tab pos="3537585" algn="l"/>
              </a:tabLst>
            </a:pPr>
            <a:r>
              <a:rPr sz="2450" spc="65" dirty="0">
                <a:latin typeface="Garamond"/>
                <a:cs typeface="Garamond"/>
              </a:rPr>
              <a:t>(The</a:t>
            </a:r>
            <a:r>
              <a:rPr sz="2450" spc="380" dirty="0">
                <a:latin typeface="Garamond"/>
                <a:cs typeface="Garamond"/>
              </a:rPr>
              <a:t> </a:t>
            </a:r>
            <a:r>
              <a:rPr sz="2450" spc="55" dirty="0">
                <a:latin typeface="Garamond"/>
                <a:cs typeface="Garamond"/>
              </a:rPr>
              <a:t>letters</a:t>
            </a:r>
            <a:r>
              <a:rPr sz="2450" spc="370" dirty="0">
                <a:latin typeface="Garamond"/>
                <a:cs typeface="Garamond"/>
              </a:rPr>
              <a:t> </a:t>
            </a:r>
            <a:r>
              <a:rPr sz="2450" b="0" i="1" spc="60" dirty="0">
                <a:latin typeface="Bookman Old Style"/>
                <a:cs typeface="Bookman Old Style"/>
              </a:rPr>
              <a:t>A</a:t>
            </a:r>
            <a:r>
              <a:rPr sz="2450" spc="60" dirty="0">
                <a:latin typeface="Garamond"/>
                <a:cs typeface="Garamond"/>
              </a:rPr>
              <a:t>,</a:t>
            </a:r>
            <a:r>
              <a:rPr sz="2450" dirty="0">
                <a:latin typeface="Garamond"/>
                <a:cs typeface="Garamond"/>
              </a:rPr>
              <a:t>	</a:t>
            </a:r>
            <a:r>
              <a:rPr sz="2450" b="0" i="1" spc="110" dirty="0">
                <a:latin typeface="Bookman Old Style"/>
                <a:cs typeface="Bookman Old Style"/>
              </a:rPr>
              <a:t>B</a:t>
            </a:r>
            <a:r>
              <a:rPr sz="2450" spc="110" dirty="0">
                <a:latin typeface="Garamond"/>
                <a:cs typeface="Garamond"/>
              </a:rPr>
              <a:t>,</a:t>
            </a:r>
            <a:r>
              <a:rPr sz="2450" dirty="0">
                <a:latin typeface="Garamond"/>
                <a:cs typeface="Garamond"/>
              </a:rPr>
              <a:t>	</a:t>
            </a:r>
            <a:r>
              <a:rPr sz="2450" spc="55" dirty="0">
                <a:latin typeface="Garamond"/>
                <a:cs typeface="Garamond"/>
              </a:rPr>
              <a:t>and</a:t>
            </a:r>
            <a:r>
              <a:rPr sz="2450" spc="360" dirty="0">
                <a:latin typeface="Garamond"/>
                <a:cs typeface="Garamond"/>
              </a:rPr>
              <a:t> </a:t>
            </a:r>
            <a:r>
              <a:rPr sz="2450" b="0" i="1" spc="-60" dirty="0">
                <a:latin typeface="Bookman Old Style"/>
                <a:cs typeface="Bookman Old Style"/>
              </a:rPr>
              <a:t>C</a:t>
            </a:r>
            <a:r>
              <a:rPr sz="2450" b="0" i="1" dirty="0">
                <a:latin typeface="Bookman Old Style"/>
                <a:cs typeface="Bookman Old Style"/>
              </a:rPr>
              <a:t>	</a:t>
            </a:r>
            <a:r>
              <a:rPr sz="2450" dirty="0">
                <a:latin typeface="Garamond"/>
                <a:cs typeface="Garamond"/>
              </a:rPr>
              <a:t>represent</a:t>
            </a:r>
            <a:r>
              <a:rPr sz="2450" spc="530" dirty="0">
                <a:latin typeface="Garamond"/>
                <a:cs typeface="Garamond"/>
              </a:rPr>
              <a:t> </a:t>
            </a:r>
            <a:r>
              <a:rPr sz="2450" spc="-10" dirty="0">
                <a:latin typeface="Garamond"/>
                <a:cs typeface="Garamond"/>
              </a:rPr>
              <a:t>constants. </a:t>
            </a:r>
            <a:r>
              <a:rPr sz="2450" spc="50" dirty="0">
                <a:latin typeface="Garamond"/>
                <a:cs typeface="Garamond"/>
              </a:rPr>
              <a:t>apply.)</a:t>
            </a:r>
            <a:endParaRPr sz="2450">
              <a:latin typeface="Garamond"/>
              <a:cs typeface="Garamond"/>
            </a:endParaRPr>
          </a:p>
          <a:p>
            <a:pPr marL="408305" indent="-370205">
              <a:lnSpc>
                <a:spcPct val="100000"/>
              </a:lnSpc>
              <a:spcBef>
                <a:spcPts val="1645"/>
              </a:spcBef>
              <a:buFont typeface="Garamond"/>
              <a:buAutoNum type="alphaUcPeriod"/>
              <a:tabLst>
                <a:tab pos="408305" algn="l"/>
              </a:tabLst>
            </a:pPr>
            <a:r>
              <a:rPr sz="2450" b="0" i="1" spc="50" dirty="0">
                <a:latin typeface="Bookman Old Style"/>
                <a:cs typeface="Bookman Old Style"/>
              </a:rPr>
              <a:t>ψ</a:t>
            </a:r>
            <a:r>
              <a:rPr sz="2450" spc="50" dirty="0">
                <a:latin typeface="Garamond"/>
                <a:cs typeface="Garamond"/>
              </a:rPr>
              <a:t>(</a:t>
            </a:r>
            <a:r>
              <a:rPr sz="2450" b="0" i="1" spc="50" dirty="0">
                <a:latin typeface="Bookman Old Style"/>
                <a:cs typeface="Bookman Old Style"/>
              </a:rPr>
              <a:t>x</a:t>
            </a:r>
            <a:r>
              <a:rPr sz="2450" spc="50" dirty="0">
                <a:latin typeface="Garamond"/>
                <a:cs typeface="Garamond"/>
              </a:rPr>
              <a:t>)</a:t>
            </a:r>
            <a:r>
              <a:rPr sz="2450" spc="80" dirty="0">
                <a:latin typeface="Garamond"/>
                <a:cs typeface="Garamond"/>
              </a:rPr>
              <a:t> </a:t>
            </a:r>
            <a:r>
              <a:rPr sz="2450" spc="130" dirty="0">
                <a:latin typeface="Garamond"/>
                <a:cs typeface="Garamond"/>
              </a:rPr>
              <a:t>=</a:t>
            </a:r>
            <a:r>
              <a:rPr sz="2450" spc="85" dirty="0">
                <a:latin typeface="Garamond"/>
                <a:cs typeface="Garamond"/>
              </a:rPr>
              <a:t> </a:t>
            </a:r>
            <a:r>
              <a:rPr sz="2450" b="0" i="1" spc="-25" dirty="0">
                <a:latin typeface="Bookman Old Style"/>
                <a:cs typeface="Bookman Old Style"/>
              </a:rPr>
              <a:t>Ax</a:t>
            </a:r>
            <a:r>
              <a:rPr sz="3075" spc="-37" baseline="24390" dirty="0">
                <a:latin typeface="Garamond"/>
                <a:cs typeface="Garamond"/>
              </a:rPr>
              <a:t>3</a:t>
            </a:r>
            <a:endParaRPr sz="3075" baseline="24390">
              <a:latin typeface="Garamond"/>
              <a:cs typeface="Garamond"/>
            </a:endParaRPr>
          </a:p>
          <a:p>
            <a:pPr marL="408940" indent="-358140">
              <a:lnSpc>
                <a:spcPct val="100000"/>
              </a:lnSpc>
              <a:spcBef>
                <a:spcPts val="1045"/>
              </a:spcBef>
              <a:buFont typeface="Garamond"/>
              <a:buAutoNum type="alphaUcPeriod"/>
              <a:tabLst>
                <a:tab pos="408940" algn="l"/>
              </a:tabLst>
            </a:pPr>
            <a:r>
              <a:rPr sz="2450" b="0" i="1" spc="50" dirty="0">
                <a:latin typeface="Bookman Old Style"/>
                <a:cs typeface="Bookman Old Style"/>
              </a:rPr>
              <a:t>ψ</a:t>
            </a:r>
            <a:r>
              <a:rPr sz="2450" spc="50" dirty="0">
                <a:latin typeface="Garamond"/>
                <a:cs typeface="Garamond"/>
              </a:rPr>
              <a:t>(</a:t>
            </a:r>
            <a:r>
              <a:rPr sz="2450" b="0" i="1" spc="50" dirty="0">
                <a:latin typeface="Bookman Old Style"/>
                <a:cs typeface="Bookman Old Style"/>
              </a:rPr>
              <a:t>x</a:t>
            </a:r>
            <a:r>
              <a:rPr sz="2450" spc="50" dirty="0">
                <a:latin typeface="Garamond"/>
                <a:cs typeface="Garamond"/>
              </a:rPr>
              <a:t>)</a:t>
            </a:r>
            <a:r>
              <a:rPr sz="2450" spc="95" dirty="0">
                <a:latin typeface="Garamond"/>
                <a:cs typeface="Garamond"/>
              </a:rPr>
              <a:t> </a:t>
            </a:r>
            <a:r>
              <a:rPr sz="2450" spc="130" dirty="0">
                <a:latin typeface="Garamond"/>
                <a:cs typeface="Garamond"/>
              </a:rPr>
              <a:t>=</a:t>
            </a:r>
            <a:r>
              <a:rPr sz="2450" spc="95" dirty="0">
                <a:latin typeface="Garamond"/>
                <a:cs typeface="Garamond"/>
              </a:rPr>
              <a:t> </a:t>
            </a:r>
            <a:r>
              <a:rPr sz="2450" b="0" i="1" spc="70" dirty="0">
                <a:latin typeface="Bookman Old Style"/>
                <a:cs typeface="Bookman Old Style"/>
              </a:rPr>
              <a:t>B</a:t>
            </a:r>
            <a:r>
              <a:rPr sz="2450" b="0" i="1" spc="-180" dirty="0">
                <a:latin typeface="Bookman Old Style"/>
                <a:cs typeface="Bookman Old Style"/>
              </a:rPr>
              <a:t> </a:t>
            </a:r>
            <a:r>
              <a:rPr sz="2450" dirty="0">
                <a:latin typeface="Garamond"/>
                <a:cs typeface="Garamond"/>
              </a:rPr>
              <a:t>sin</a:t>
            </a:r>
            <a:r>
              <a:rPr sz="2450" spc="-185" dirty="0">
                <a:latin typeface="Garamond"/>
                <a:cs typeface="Garamond"/>
              </a:rPr>
              <a:t> </a:t>
            </a:r>
            <a:r>
              <a:rPr sz="2450" b="0" i="1" dirty="0">
                <a:latin typeface="Bookman Old Style"/>
                <a:cs typeface="Bookman Old Style"/>
              </a:rPr>
              <a:t>x</a:t>
            </a:r>
            <a:endParaRPr sz="2450">
              <a:latin typeface="Bookman Old Style"/>
              <a:cs typeface="Bookman Old Style"/>
            </a:endParaRPr>
          </a:p>
        </p:txBody>
      </p:sp>
      <p:sp>
        <p:nvSpPr>
          <p:cNvPr id="7" name="object 7"/>
          <p:cNvSpPr txBox="1"/>
          <p:nvPr/>
        </p:nvSpPr>
        <p:spPr>
          <a:xfrm>
            <a:off x="702017" y="3562170"/>
            <a:ext cx="8297545" cy="782955"/>
          </a:xfrm>
          <a:prstGeom prst="rect">
            <a:avLst/>
          </a:prstGeom>
        </p:spPr>
        <p:txBody>
          <a:bodyPr vert="horz" wrap="square" lIns="0" tIns="9525" rIns="0" bIns="0" rtlCol="0">
            <a:spAutoFit/>
          </a:bodyPr>
          <a:lstStyle/>
          <a:p>
            <a:pPr marL="400685" marR="30480" indent="-363220">
              <a:lnSpc>
                <a:spcPct val="101699"/>
              </a:lnSpc>
              <a:spcBef>
                <a:spcPts val="75"/>
              </a:spcBef>
            </a:pPr>
            <a:r>
              <a:rPr sz="2450" spc="80" dirty="0">
                <a:latin typeface="Garamond"/>
                <a:cs typeface="Garamond"/>
              </a:rPr>
              <a:t>C.</a:t>
            </a:r>
            <a:r>
              <a:rPr sz="2450" spc="-45" dirty="0">
                <a:latin typeface="Garamond"/>
                <a:cs typeface="Garamond"/>
              </a:rPr>
              <a:t> </a:t>
            </a:r>
            <a:r>
              <a:rPr sz="2450" b="0" i="1" spc="50" dirty="0">
                <a:latin typeface="Bookman Old Style"/>
                <a:cs typeface="Bookman Old Style"/>
              </a:rPr>
              <a:t>ψ</a:t>
            </a:r>
            <a:r>
              <a:rPr sz="2450" spc="50" dirty="0">
                <a:latin typeface="Garamond"/>
                <a:cs typeface="Garamond"/>
              </a:rPr>
              <a:t>(</a:t>
            </a:r>
            <a:r>
              <a:rPr sz="2450" b="0" i="1" spc="50" dirty="0">
                <a:latin typeface="Bookman Old Style"/>
                <a:cs typeface="Bookman Old Style"/>
              </a:rPr>
              <a:t>x</a:t>
            </a:r>
            <a:r>
              <a:rPr sz="2450" spc="50" dirty="0">
                <a:latin typeface="Garamond"/>
                <a:cs typeface="Garamond"/>
              </a:rPr>
              <a:t>)</a:t>
            </a:r>
            <a:r>
              <a:rPr sz="2450" spc="315" dirty="0">
                <a:latin typeface="Garamond"/>
                <a:cs typeface="Garamond"/>
              </a:rPr>
              <a:t> </a:t>
            </a:r>
            <a:r>
              <a:rPr sz="2450" spc="130" dirty="0">
                <a:latin typeface="Garamond"/>
                <a:cs typeface="Garamond"/>
              </a:rPr>
              <a:t>=</a:t>
            </a:r>
            <a:r>
              <a:rPr sz="2450" spc="320" dirty="0">
                <a:latin typeface="Garamond"/>
                <a:cs typeface="Garamond"/>
              </a:rPr>
              <a:t> </a:t>
            </a:r>
            <a:r>
              <a:rPr sz="2450" b="0" i="1" spc="80" dirty="0">
                <a:latin typeface="Bookman Old Style"/>
                <a:cs typeface="Bookman Old Style"/>
              </a:rPr>
              <a:t>C</a:t>
            </a:r>
            <a:r>
              <a:rPr sz="2450" spc="80" dirty="0">
                <a:latin typeface="Garamond"/>
                <a:cs typeface="Garamond"/>
              </a:rPr>
              <a:t>(</a:t>
            </a:r>
            <a:r>
              <a:rPr sz="2450" b="0" i="1" spc="80" dirty="0">
                <a:latin typeface="Bookman Old Style"/>
                <a:cs typeface="Bookman Old Style"/>
              </a:rPr>
              <a:t>x</a:t>
            </a:r>
            <a:r>
              <a:rPr sz="3075" spc="120" baseline="24390" dirty="0">
                <a:latin typeface="Garamond"/>
                <a:cs typeface="Garamond"/>
              </a:rPr>
              <a:t>2</a:t>
            </a:r>
            <a:r>
              <a:rPr sz="3075" spc="270" baseline="24390" dirty="0">
                <a:latin typeface="Garamond"/>
                <a:cs typeface="Garamond"/>
              </a:rPr>
              <a:t> </a:t>
            </a:r>
            <a:r>
              <a:rPr sz="2450" spc="555" dirty="0">
                <a:latin typeface="Cambria"/>
                <a:cs typeface="Cambria"/>
              </a:rPr>
              <a:t>−</a:t>
            </a:r>
            <a:r>
              <a:rPr sz="2450" spc="110" dirty="0">
                <a:latin typeface="Cambria"/>
                <a:cs typeface="Cambria"/>
              </a:rPr>
              <a:t> </a:t>
            </a:r>
            <a:r>
              <a:rPr sz="2450" spc="70" dirty="0">
                <a:latin typeface="Garamond"/>
                <a:cs typeface="Garamond"/>
              </a:rPr>
              <a:t>1)</a:t>
            </a:r>
            <a:r>
              <a:rPr sz="2450" spc="270" dirty="0">
                <a:latin typeface="Garamond"/>
                <a:cs typeface="Garamond"/>
              </a:rPr>
              <a:t> </a:t>
            </a:r>
            <a:r>
              <a:rPr sz="2450" dirty="0">
                <a:latin typeface="Garamond"/>
                <a:cs typeface="Garamond"/>
              </a:rPr>
              <a:t>from</a:t>
            </a:r>
            <a:r>
              <a:rPr sz="2450" spc="275" dirty="0">
                <a:latin typeface="Garamond"/>
                <a:cs typeface="Garamond"/>
              </a:rPr>
              <a:t> </a:t>
            </a:r>
            <a:r>
              <a:rPr sz="2450" b="0" i="1" spc="50" dirty="0">
                <a:latin typeface="Bookman Old Style"/>
                <a:cs typeface="Bookman Old Style"/>
              </a:rPr>
              <a:t>x</a:t>
            </a:r>
            <a:r>
              <a:rPr sz="2450" b="0" i="1" spc="200" dirty="0">
                <a:latin typeface="Bookman Old Style"/>
                <a:cs typeface="Bookman Old Style"/>
              </a:rPr>
              <a:t> </a:t>
            </a:r>
            <a:r>
              <a:rPr sz="2450" spc="130" dirty="0">
                <a:latin typeface="Garamond"/>
                <a:cs typeface="Garamond"/>
              </a:rPr>
              <a:t>=</a:t>
            </a:r>
            <a:r>
              <a:rPr sz="2450" spc="320" dirty="0">
                <a:latin typeface="Garamond"/>
                <a:cs typeface="Garamond"/>
              </a:rPr>
              <a:t> </a:t>
            </a:r>
            <a:r>
              <a:rPr sz="2450" spc="265" dirty="0">
                <a:latin typeface="Cambria"/>
                <a:cs typeface="Cambria"/>
              </a:rPr>
              <a:t>−</a:t>
            </a:r>
            <a:r>
              <a:rPr sz="2450" spc="265" dirty="0">
                <a:latin typeface="Garamond"/>
                <a:cs typeface="Garamond"/>
              </a:rPr>
              <a:t>1</a:t>
            </a:r>
            <a:r>
              <a:rPr sz="2450" spc="270" dirty="0">
                <a:latin typeface="Garamond"/>
                <a:cs typeface="Garamond"/>
              </a:rPr>
              <a:t> </a:t>
            </a:r>
            <a:r>
              <a:rPr sz="2450" dirty="0">
                <a:latin typeface="Garamond"/>
                <a:cs typeface="Garamond"/>
              </a:rPr>
              <a:t>to</a:t>
            </a:r>
            <a:r>
              <a:rPr sz="2450" spc="270" dirty="0">
                <a:latin typeface="Garamond"/>
                <a:cs typeface="Garamond"/>
              </a:rPr>
              <a:t> </a:t>
            </a:r>
            <a:r>
              <a:rPr sz="2450" b="0" i="1" spc="50" dirty="0">
                <a:latin typeface="Bookman Old Style"/>
                <a:cs typeface="Bookman Old Style"/>
              </a:rPr>
              <a:t>x</a:t>
            </a:r>
            <a:r>
              <a:rPr sz="2450" b="0" i="1" spc="200" dirty="0">
                <a:latin typeface="Bookman Old Style"/>
                <a:cs typeface="Bookman Old Style"/>
              </a:rPr>
              <a:t> </a:t>
            </a:r>
            <a:r>
              <a:rPr sz="2450" spc="130" dirty="0">
                <a:latin typeface="Garamond"/>
                <a:cs typeface="Garamond"/>
              </a:rPr>
              <a:t>=</a:t>
            </a:r>
            <a:r>
              <a:rPr sz="2450" spc="320" dirty="0">
                <a:latin typeface="Garamond"/>
                <a:cs typeface="Garamond"/>
              </a:rPr>
              <a:t> </a:t>
            </a:r>
            <a:r>
              <a:rPr sz="2450" dirty="0">
                <a:latin typeface="Garamond"/>
                <a:cs typeface="Garamond"/>
              </a:rPr>
              <a:t>1</a:t>
            </a:r>
            <a:r>
              <a:rPr sz="2450" spc="270" dirty="0">
                <a:latin typeface="Garamond"/>
                <a:cs typeface="Garamond"/>
              </a:rPr>
              <a:t> </a:t>
            </a:r>
            <a:r>
              <a:rPr sz="2450" spc="55" dirty="0">
                <a:latin typeface="Garamond"/>
                <a:cs typeface="Garamond"/>
              </a:rPr>
              <a:t>and</a:t>
            </a:r>
            <a:r>
              <a:rPr sz="2450" spc="270" dirty="0">
                <a:latin typeface="Garamond"/>
                <a:cs typeface="Garamond"/>
              </a:rPr>
              <a:t> </a:t>
            </a:r>
            <a:r>
              <a:rPr sz="2450" dirty="0">
                <a:latin typeface="Garamond"/>
                <a:cs typeface="Garamond"/>
              </a:rPr>
              <a:t>0</a:t>
            </a:r>
            <a:r>
              <a:rPr sz="2450" spc="275" dirty="0">
                <a:latin typeface="Garamond"/>
                <a:cs typeface="Garamond"/>
              </a:rPr>
              <a:t> </a:t>
            </a:r>
            <a:r>
              <a:rPr sz="2450" spc="-10" dirty="0">
                <a:latin typeface="Garamond"/>
                <a:cs typeface="Garamond"/>
              </a:rPr>
              <a:t>everywhere </a:t>
            </a:r>
            <a:r>
              <a:rPr sz="2450" spc="-20" dirty="0">
                <a:latin typeface="Garamond"/>
                <a:cs typeface="Garamond"/>
              </a:rPr>
              <a:t>else</a:t>
            </a:r>
            <a:endParaRPr sz="2450">
              <a:latin typeface="Garamond"/>
              <a:cs typeface="Garamon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18819" y="878291"/>
            <a:ext cx="8255634" cy="647700"/>
          </a:xfrm>
          <a:prstGeom prst="rect">
            <a:avLst/>
          </a:prstGeom>
        </p:spPr>
        <p:txBody>
          <a:bodyPr vert="horz" wrap="square" lIns="0" tIns="12065" rIns="0" bIns="0" rtlCol="0">
            <a:spAutoFit/>
          </a:bodyPr>
          <a:lstStyle/>
          <a:p>
            <a:pPr marL="4650105">
              <a:lnSpc>
                <a:spcPct val="100000"/>
              </a:lnSpc>
              <a:spcBef>
                <a:spcPts val="95"/>
              </a:spcBef>
            </a:pPr>
            <a:r>
              <a:rPr sz="1200" dirty="0">
                <a:latin typeface="Times New Roman"/>
                <a:cs typeface="Times New Roman"/>
              </a:rPr>
              <a:t>4.1.</a:t>
            </a:r>
            <a:r>
              <a:rPr sz="1200" spc="210" dirty="0">
                <a:latin typeface="Times New Roman"/>
                <a:cs typeface="Times New Roman"/>
              </a:rPr>
              <a:t>  </a:t>
            </a:r>
            <a:r>
              <a:rPr sz="1200" dirty="0">
                <a:latin typeface="Times New Roman"/>
                <a:cs typeface="Times New Roman"/>
              </a:rPr>
              <a:t>ATOMIC</a:t>
            </a:r>
            <a:r>
              <a:rPr sz="1200" spc="140" dirty="0">
                <a:latin typeface="Times New Roman"/>
                <a:cs typeface="Times New Roman"/>
              </a:rPr>
              <a:t> </a:t>
            </a:r>
            <a:r>
              <a:rPr sz="1200" spc="50" dirty="0">
                <a:latin typeface="Times New Roman"/>
                <a:cs typeface="Times New Roman"/>
              </a:rPr>
              <a:t>SPECTRA</a:t>
            </a:r>
            <a:r>
              <a:rPr sz="1200" spc="140" dirty="0">
                <a:latin typeface="Times New Roman"/>
                <a:cs typeface="Times New Roman"/>
              </a:rPr>
              <a:t> </a:t>
            </a:r>
            <a:r>
              <a:rPr sz="1200" dirty="0">
                <a:latin typeface="Times New Roman"/>
                <a:cs typeface="Times New Roman"/>
              </a:rPr>
              <a:t>AND</a:t>
            </a:r>
            <a:r>
              <a:rPr sz="1200" spc="135" dirty="0">
                <a:latin typeface="Times New Roman"/>
                <a:cs typeface="Times New Roman"/>
              </a:rPr>
              <a:t> </a:t>
            </a:r>
            <a:r>
              <a:rPr sz="1200" spc="50" dirty="0">
                <a:latin typeface="Times New Roman"/>
                <a:cs typeface="Times New Roman"/>
              </a:rPr>
              <a:t>THE</a:t>
            </a:r>
            <a:r>
              <a:rPr sz="1200" spc="140" dirty="0">
                <a:latin typeface="Times New Roman"/>
                <a:cs typeface="Times New Roman"/>
              </a:rPr>
              <a:t> </a:t>
            </a:r>
            <a:r>
              <a:rPr sz="1200" dirty="0">
                <a:latin typeface="Times New Roman"/>
                <a:cs typeface="Times New Roman"/>
              </a:rPr>
              <a:t>BOHR</a:t>
            </a:r>
            <a:r>
              <a:rPr sz="1200" spc="140" dirty="0">
                <a:latin typeface="Times New Roman"/>
                <a:cs typeface="Times New Roman"/>
              </a:rPr>
              <a:t> </a:t>
            </a:r>
            <a:r>
              <a:rPr sz="1200" spc="-20" dirty="0">
                <a:latin typeface="Times New Roman"/>
                <a:cs typeface="Times New Roman"/>
              </a:rPr>
              <a:t>MODEL</a:t>
            </a:r>
            <a:endParaRPr sz="1200">
              <a:latin typeface="Times New Roman"/>
              <a:cs typeface="Times New Roman"/>
            </a:endParaRPr>
          </a:p>
          <a:p>
            <a:pPr>
              <a:lnSpc>
                <a:spcPct val="100000"/>
              </a:lnSpc>
              <a:spcBef>
                <a:spcPts val="40"/>
              </a:spcBef>
            </a:pPr>
            <a:endParaRPr sz="1200">
              <a:latin typeface="Times New Roman"/>
              <a:cs typeface="Times New Roman"/>
            </a:endParaRPr>
          </a:p>
          <a:p>
            <a:pPr marL="12700">
              <a:lnSpc>
                <a:spcPct val="100000"/>
              </a:lnSpc>
              <a:tabLst>
                <a:tab pos="572770" algn="l"/>
              </a:tabLst>
            </a:pPr>
            <a:r>
              <a:rPr sz="1700" b="1" spc="85" dirty="0">
                <a:latin typeface="Book Antiqua"/>
                <a:cs typeface="Book Antiqua"/>
              </a:rPr>
              <a:t>4.1</a:t>
            </a:r>
            <a:r>
              <a:rPr sz="1700" b="1" dirty="0">
                <a:latin typeface="Book Antiqua"/>
                <a:cs typeface="Book Antiqua"/>
              </a:rPr>
              <a:t>	</a:t>
            </a:r>
            <a:r>
              <a:rPr sz="1700" b="1" spc="75" dirty="0">
                <a:latin typeface="Book Antiqua"/>
                <a:cs typeface="Book Antiqua"/>
              </a:rPr>
              <a:t>Atomic</a:t>
            </a:r>
            <a:r>
              <a:rPr sz="1700" b="1" spc="260" dirty="0">
                <a:latin typeface="Book Antiqua"/>
                <a:cs typeface="Book Antiqua"/>
              </a:rPr>
              <a:t> </a:t>
            </a:r>
            <a:r>
              <a:rPr sz="1700" b="1" spc="90" dirty="0">
                <a:latin typeface="Book Antiqua"/>
                <a:cs typeface="Book Antiqua"/>
              </a:rPr>
              <a:t>Spectra</a:t>
            </a:r>
            <a:r>
              <a:rPr sz="1700" b="1" spc="265" dirty="0">
                <a:latin typeface="Book Antiqua"/>
                <a:cs typeface="Book Antiqua"/>
              </a:rPr>
              <a:t> </a:t>
            </a:r>
            <a:r>
              <a:rPr sz="1700" b="1" dirty="0">
                <a:latin typeface="Book Antiqua"/>
                <a:cs typeface="Book Antiqua"/>
              </a:rPr>
              <a:t>and</a:t>
            </a:r>
            <a:r>
              <a:rPr sz="1700" b="1" spc="265" dirty="0">
                <a:latin typeface="Book Antiqua"/>
                <a:cs typeface="Book Antiqua"/>
              </a:rPr>
              <a:t> </a:t>
            </a:r>
            <a:r>
              <a:rPr sz="1700" b="1" spc="80" dirty="0">
                <a:latin typeface="Book Antiqua"/>
                <a:cs typeface="Book Antiqua"/>
              </a:rPr>
              <a:t>the</a:t>
            </a:r>
            <a:r>
              <a:rPr sz="1700" b="1" spc="265" dirty="0">
                <a:latin typeface="Book Antiqua"/>
                <a:cs typeface="Book Antiqua"/>
              </a:rPr>
              <a:t> </a:t>
            </a:r>
            <a:r>
              <a:rPr sz="1700" b="1" spc="100" dirty="0">
                <a:latin typeface="Book Antiqua"/>
                <a:cs typeface="Book Antiqua"/>
              </a:rPr>
              <a:t>Bohr</a:t>
            </a:r>
            <a:r>
              <a:rPr sz="1700" b="1" spc="260" dirty="0">
                <a:latin typeface="Book Antiqua"/>
                <a:cs typeface="Book Antiqua"/>
              </a:rPr>
              <a:t> </a:t>
            </a:r>
            <a:r>
              <a:rPr sz="1700" b="1" spc="-10" dirty="0">
                <a:latin typeface="Book Antiqua"/>
                <a:cs typeface="Book Antiqua"/>
              </a:rPr>
              <a:t>Model</a:t>
            </a:r>
            <a:endParaRPr sz="1700">
              <a:latin typeface="Book Antiqua"/>
              <a:cs typeface="Book Antiqua"/>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905" cy="207645"/>
          </a:xfrm>
          <a:prstGeom prst="rect">
            <a:avLst/>
          </a:prstGeom>
        </p:spPr>
        <p:txBody>
          <a:bodyPr vert="horz" wrap="square" lIns="0" tIns="12065" rIns="0" bIns="0" rtlCol="0">
            <a:spAutoFit/>
          </a:bodyPr>
          <a:lstStyle/>
          <a:p>
            <a:pPr marL="12700">
              <a:lnSpc>
                <a:spcPct val="100000"/>
              </a:lnSpc>
              <a:spcBef>
                <a:spcPts val="95"/>
              </a:spcBef>
              <a:tabLst>
                <a:tab pos="413766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4.3.</a:t>
            </a:r>
            <a:r>
              <a:rPr sz="1200" spc="285" dirty="0">
                <a:latin typeface="Times New Roman"/>
                <a:cs typeface="Times New Roman"/>
              </a:rPr>
              <a:t>  </a:t>
            </a:r>
            <a:r>
              <a:rPr sz="1200" dirty="0">
                <a:latin typeface="Times New Roman"/>
                <a:cs typeface="Times New Roman"/>
              </a:rPr>
              <a:t>WAVEFUNCTIONS</a:t>
            </a:r>
            <a:r>
              <a:rPr sz="1200" spc="210" dirty="0">
                <a:latin typeface="Times New Roman"/>
                <a:cs typeface="Times New Roman"/>
              </a:rPr>
              <a:t> </a:t>
            </a:r>
            <a:r>
              <a:rPr sz="1200" dirty="0">
                <a:latin typeface="Times New Roman"/>
                <a:cs typeface="Times New Roman"/>
              </a:rPr>
              <a:t>AND</a:t>
            </a:r>
            <a:r>
              <a:rPr sz="1200" spc="204" dirty="0">
                <a:latin typeface="Times New Roman"/>
                <a:cs typeface="Times New Roman"/>
              </a:rPr>
              <a:t> </a:t>
            </a:r>
            <a:r>
              <a:rPr sz="1200" dirty="0">
                <a:latin typeface="Times New Roman"/>
                <a:cs typeface="Times New Roman"/>
              </a:rPr>
              <a:t>POSITION</a:t>
            </a:r>
            <a:r>
              <a:rPr sz="1200" spc="195" dirty="0">
                <a:latin typeface="Times New Roman"/>
                <a:cs typeface="Times New Roman"/>
              </a:rPr>
              <a:t> </a:t>
            </a:r>
            <a:r>
              <a:rPr sz="1200" spc="-10" dirty="0">
                <a:latin typeface="Times New Roman"/>
                <a:cs typeface="Times New Roman"/>
              </a:rPr>
              <a:t>PROBABILITIES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270" cy="403225"/>
          </a:xfrm>
          <a:prstGeom prst="rect">
            <a:avLst/>
          </a:prstGeom>
        </p:spPr>
        <p:txBody>
          <a:bodyPr vert="horz" wrap="square" lIns="0" tIns="15875" rIns="0" bIns="0" rtlCol="0">
            <a:spAutoFit/>
          </a:bodyPr>
          <a:lstStyle/>
          <a:p>
            <a:pPr marL="12700">
              <a:lnSpc>
                <a:spcPct val="100000"/>
              </a:lnSpc>
              <a:spcBef>
                <a:spcPts val="125"/>
              </a:spcBef>
            </a:pPr>
            <a:r>
              <a:rPr dirty="0"/>
              <a:t>Which</a:t>
            </a:r>
            <a:r>
              <a:rPr spc="305" dirty="0"/>
              <a:t> </a:t>
            </a:r>
            <a:r>
              <a:rPr dirty="0"/>
              <a:t>of</a:t>
            </a:r>
            <a:r>
              <a:rPr spc="305" dirty="0"/>
              <a:t> </a:t>
            </a:r>
            <a:r>
              <a:rPr dirty="0"/>
              <a:t>the</a:t>
            </a:r>
            <a:r>
              <a:rPr spc="305" dirty="0"/>
              <a:t> </a:t>
            </a:r>
            <a:r>
              <a:rPr dirty="0"/>
              <a:t>following</a:t>
            </a:r>
            <a:r>
              <a:rPr spc="305" dirty="0"/>
              <a:t> </a:t>
            </a:r>
            <a:r>
              <a:rPr dirty="0"/>
              <a:t>could</a:t>
            </a:r>
            <a:r>
              <a:rPr spc="305" dirty="0"/>
              <a:t> </a:t>
            </a:r>
            <a:r>
              <a:rPr dirty="0"/>
              <a:t>be</a:t>
            </a:r>
            <a:r>
              <a:rPr spc="305" dirty="0"/>
              <a:t> </a:t>
            </a:r>
            <a:r>
              <a:rPr dirty="0"/>
              <a:t>the</a:t>
            </a:r>
            <a:r>
              <a:rPr spc="305" dirty="0"/>
              <a:t> </a:t>
            </a:r>
            <a:r>
              <a:rPr dirty="0"/>
              <a:t>wavefunction</a:t>
            </a:r>
            <a:r>
              <a:rPr spc="305" dirty="0"/>
              <a:t> </a:t>
            </a:r>
            <a:r>
              <a:rPr dirty="0"/>
              <a:t>of</a:t>
            </a:r>
            <a:r>
              <a:rPr spc="305" dirty="0"/>
              <a:t> </a:t>
            </a:r>
            <a:r>
              <a:rPr spc="130" dirty="0"/>
              <a:t>a</a:t>
            </a:r>
            <a:r>
              <a:rPr spc="305" dirty="0"/>
              <a:t> </a:t>
            </a:r>
            <a:r>
              <a:rPr spc="55" dirty="0"/>
              <a:t>particle?</a:t>
            </a:r>
          </a:p>
        </p:txBody>
      </p:sp>
      <p:sp>
        <p:nvSpPr>
          <p:cNvPr id="5" name="object 5"/>
          <p:cNvSpPr txBox="1"/>
          <p:nvPr/>
        </p:nvSpPr>
        <p:spPr>
          <a:xfrm>
            <a:off x="6963293" y="1588374"/>
            <a:ext cx="2012314" cy="403225"/>
          </a:xfrm>
          <a:prstGeom prst="rect">
            <a:avLst/>
          </a:prstGeom>
        </p:spPr>
        <p:txBody>
          <a:bodyPr vert="horz" wrap="square" lIns="0" tIns="15875" rIns="0" bIns="0" rtlCol="0">
            <a:spAutoFit/>
          </a:bodyPr>
          <a:lstStyle/>
          <a:p>
            <a:pPr marL="12700">
              <a:lnSpc>
                <a:spcPct val="100000"/>
              </a:lnSpc>
              <a:spcBef>
                <a:spcPts val="125"/>
              </a:spcBef>
            </a:pPr>
            <a:r>
              <a:rPr sz="2450" dirty="0">
                <a:latin typeface="Garamond"/>
                <a:cs typeface="Garamond"/>
              </a:rPr>
              <a:t>Choose</a:t>
            </a:r>
            <a:r>
              <a:rPr sz="2450" spc="305" dirty="0">
                <a:latin typeface="Garamond"/>
                <a:cs typeface="Garamond"/>
              </a:rPr>
              <a:t> </a:t>
            </a:r>
            <a:r>
              <a:rPr sz="2450" spc="75" dirty="0">
                <a:latin typeface="Garamond"/>
                <a:cs typeface="Garamond"/>
              </a:rPr>
              <a:t>all</a:t>
            </a:r>
            <a:r>
              <a:rPr sz="2450" spc="300" dirty="0">
                <a:latin typeface="Garamond"/>
                <a:cs typeface="Garamond"/>
              </a:rPr>
              <a:t> </a:t>
            </a:r>
            <a:r>
              <a:rPr sz="2450" spc="95" dirty="0">
                <a:latin typeface="Garamond"/>
                <a:cs typeface="Garamond"/>
              </a:rPr>
              <a:t>that</a:t>
            </a:r>
            <a:endParaRPr sz="2450">
              <a:latin typeface="Garamond"/>
              <a:cs typeface="Garamond"/>
            </a:endParaRPr>
          </a:p>
        </p:txBody>
      </p:sp>
      <p:sp>
        <p:nvSpPr>
          <p:cNvPr id="6" name="object 6"/>
          <p:cNvSpPr txBox="1"/>
          <p:nvPr/>
        </p:nvSpPr>
        <p:spPr>
          <a:xfrm>
            <a:off x="693419" y="1588374"/>
            <a:ext cx="6105525" cy="1871345"/>
          </a:xfrm>
          <a:prstGeom prst="rect">
            <a:avLst/>
          </a:prstGeom>
        </p:spPr>
        <p:txBody>
          <a:bodyPr vert="horz" wrap="square" lIns="0" tIns="9525" rIns="0" bIns="0" rtlCol="0">
            <a:spAutoFit/>
          </a:bodyPr>
          <a:lstStyle/>
          <a:p>
            <a:pPr marL="38100" marR="30480">
              <a:lnSpc>
                <a:spcPct val="101699"/>
              </a:lnSpc>
              <a:spcBef>
                <a:spcPts val="75"/>
              </a:spcBef>
              <a:tabLst>
                <a:tab pos="2119630" algn="l"/>
                <a:tab pos="2580005" algn="l"/>
                <a:tab pos="3537585" algn="l"/>
              </a:tabLst>
            </a:pPr>
            <a:r>
              <a:rPr sz="2450" spc="65" dirty="0">
                <a:latin typeface="Garamond"/>
                <a:cs typeface="Garamond"/>
              </a:rPr>
              <a:t>(The</a:t>
            </a:r>
            <a:r>
              <a:rPr sz="2450" spc="380" dirty="0">
                <a:latin typeface="Garamond"/>
                <a:cs typeface="Garamond"/>
              </a:rPr>
              <a:t> </a:t>
            </a:r>
            <a:r>
              <a:rPr sz="2450" spc="55" dirty="0">
                <a:latin typeface="Garamond"/>
                <a:cs typeface="Garamond"/>
              </a:rPr>
              <a:t>letters</a:t>
            </a:r>
            <a:r>
              <a:rPr sz="2450" spc="370" dirty="0">
                <a:latin typeface="Garamond"/>
                <a:cs typeface="Garamond"/>
              </a:rPr>
              <a:t> </a:t>
            </a:r>
            <a:r>
              <a:rPr sz="2450" b="0" i="1" spc="60" dirty="0">
                <a:latin typeface="Bookman Old Style"/>
                <a:cs typeface="Bookman Old Style"/>
              </a:rPr>
              <a:t>A</a:t>
            </a:r>
            <a:r>
              <a:rPr sz="2450" spc="60" dirty="0">
                <a:latin typeface="Garamond"/>
                <a:cs typeface="Garamond"/>
              </a:rPr>
              <a:t>,</a:t>
            </a:r>
            <a:r>
              <a:rPr sz="2450" dirty="0">
                <a:latin typeface="Garamond"/>
                <a:cs typeface="Garamond"/>
              </a:rPr>
              <a:t>	</a:t>
            </a:r>
            <a:r>
              <a:rPr sz="2450" b="0" i="1" spc="110" dirty="0">
                <a:latin typeface="Bookman Old Style"/>
                <a:cs typeface="Bookman Old Style"/>
              </a:rPr>
              <a:t>B</a:t>
            </a:r>
            <a:r>
              <a:rPr sz="2450" spc="110" dirty="0">
                <a:latin typeface="Garamond"/>
                <a:cs typeface="Garamond"/>
              </a:rPr>
              <a:t>,</a:t>
            </a:r>
            <a:r>
              <a:rPr sz="2450" dirty="0">
                <a:latin typeface="Garamond"/>
                <a:cs typeface="Garamond"/>
              </a:rPr>
              <a:t>	</a:t>
            </a:r>
            <a:r>
              <a:rPr sz="2450" spc="55" dirty="0">
                <a:latin typeface="Garamond"/>
                <a:cs typeface="Garamond"/>
              </a:rPr>
              <a:t>and</a:t>
            </a:r>
            <a:r>
              <a:rPr sz="2450" spc="360" dirty="0">
                <a:latin typeface="Garamond"/>
                <a:cs typeface="Garamond"/>
              </a:rPr>
              <a:t> </a:t>
            </a:r>
            <a:r>
              <a:rPr sz="2450" b="0" i="1" spc="-60" dirty="0">
                <a:latin typeface="Bookman Old Style"/>
                <a:cs typeface="Bookman Old Style"/>
              </a:rPr>
              <a:t>C</a:t>
            </a:r>
            <a:r>
              <a:rPr sz="2450" b="0" i="1" dirty="0">
                <a:latin typeface="Bookman Old Style"/>
                <a:cs typeface="Bookman Old Style"/>
              </a:rPr>
              <a:t>	</a:t>
            </a:r>
            <a:r>
              <a:rPr sz="2450" dirty="0">
                <a:latin typeface="Garamond"/>
                <a:cs typeface="Garamond"/>
              </a:rPr>
              <a:t>represent</a:t>
            </a:r>
            <a:r>
              <a:rPr sz="2450" spc="530" dirty="0">
                <a:latin typeface="Garamond"/>
                <a:cs typeface="Garamond"/>
              </a:rPr>
              <a:t> </a:t>
            </a:r>
            <a:r>
              <a:rPr sz="2450" spc="-10" dirty="0">
                <a:latin typeface="Garamond"/>
                <a:cs typeface="Garamond"/>
              </a:rPr>
              <a:t>constants. </a:t>
            </a:r>
            <a:r>
              <a:rPr sz="2450" spc="50" dirty="0">
                <a:latin typeface="Garamond"/>
                <a:cs typeface="Garamond"/>
              </a:rPr>
              <a:t>apply.)</a:t>
            </a:r>
            <a:endParaRPr sz="2450">
              <a:latin typeface="Garamond"/>
              <a:cs typeface="Garamond"/>
            </a:endParaRPr>
          </a:p>
          <a:p>
            <a:pPr marL="408305" indent="-370205">
              <a:lnSpc>
                <a:spcPct val="100000"/>
              </a:lnSpc>
              <a:spcBef>
                <a:spcPts val="1645"/>
              </a:spcBef>
              <a:buFont typeface="Garamond"/>
              <a:buAutoNum type="alphaUcPeriod"/>
              <a:tabLst>
                <a:tab pos="408305" algn="l"/>
              </a:tabLst>
            </a:pPr>
            <a:r>
              <a:rPr sz="2450" b="0" i="1" spc="50" dirty="0">
                <a:latin typeface="Bookman Old Style"/>
                <a:cs typeface="Bookman Old Style"/>
              </a:rPr>
              <a:t>ψ</a:t>
            </a:r>
            <a:r>
              <a:rPr sz="2450" spc="50" dirty="0">
                <a:latin typeface="Garamond"/>
                <a:cs typeface="Garamond"/>
              </a:rPr>
              <a:t>(</a:t>
            </a:r>
            <a:r>
              <a:rPr sz="2450" b="0" i="1" spc="50" dirty="0">
                <a:latin typeface="Bookman Old Style"/>
                <a:cs typeface="Bookman Old Style"/>
              </a:rPr>
              <a:t>x</a:t>
            </a:r>
            <a:r>
              <a:rPr sz="2450" spc="50" dirty="0">
                <a:latin typeface="Garamond"/>
                <a:cs typeface="Garamond"/>
              </a:rPr>
              <a:t>)</a:t>
            </a:r>
            <a:r>
              <a:rPr sz="2450" spc="80" dirty="0">
                <a:latin typeface="Garamond"/>
                <a:cs typeface="Garamond"/>
              </a:rPr>
              <a:t> </a:t>
            </a:r>
            <a:r>
              <a:rPr sz="2450" spc="130" dirty="0">
                <a:latin typeface="Garamond"/>
                <a:cs typeface="Garamond"/>
              </a:rPr>
              <a:t>=</a:t>
            </a:r>
            <a:r>
              <a:rPr sz="2450" spc="85" dirty="0">
                <a:latin typeface="Garamond"/>
                <a:cs typeface="Garamond"/>
              </a:rPr>
              <a:t> </a:t>
            </a:r>
            <a:r>
              <a:rPr sz="2450" b="0" i="1" spc="-25" dirty="0">
                <a:latin typeface="Bookman Old Style"/>
                <a:cs typeface="Bookman Old Style"/>
              </a:rPr>
              <a:t>Ax</a:t>
            </a:r>
            <a:r>
              <a:rPr sz="3075" spc="-37" baseline="24390" dirty="0">
                <a:latin typeface="Garamond"/>
                <a:cs typeface="Garamond"/>
              </a:rPr>
              <a:t>3</a:t>
            </a:r>
            <a:endParaRPr sz="3075" baseline="24390">
              <a:latin typeface="Garamond"/>
              <a:cs typeface="Garamond"/>
            </a:endParaRPr>
          </a:p>
          <a:p>
            <a:pPr marL="408940" indent="-358140">
              <a:lnSpc>
                <a:spcPct val="100000"/>
              </a:lnSpc>
              <a:spcBef>
                <a:spcPts val="1045"/>
              </a:spcBef>
              <a:buFont typeface="Garamond"/>
              <a:buAutoNum type="alphaUcPeriod"/>
              <a:tabLst>
                <a:tab pos="408940" algn="l"/>
              </a:tabLst>
            </a:pPr>
            <a:r>
              <a:rPr sz="2450" b="0" i="1" spc="50" dirty="0">
                <a:latin typeface="Bookman Old Style"/>
                <a:cs typeface="Bookman Old Style"/>
              </a:rPr>
              <a:t>ψ</a:t>
            </a:r>
            <a:r>
              <a:rPr sz="2450" spc="50" dirty="0">
                <a:latin typeface="Garamond"/>
                <a:cs typeface="Garamond"/>
              </a:rPr>
              <a:t>(</a:t>
            </a:r>
            <a:r>
              <a:rPr sz="2450" b="0" i="1" spc="50" dirty="0">
                <a:latin typeface="Bookman Old Style"/>
                <a:cs typeface="Bookman Old Style"/>
              </a:rPr>
              <a:t>x</a:t>
            </a:r>
            <a:r>
              <a:rPr sz="2450" spc="50" dirty="0">
                <a:latin typeface="Garamond"/>
                <a:cs typeface="Garamond"/>
              </a:rPr>
              <a:t>)</a:t>
            </a:r>
            <a:r>
              <a:rPr sz="2450" spc="95" dirty="0">
                <a:latin typeface="Garamond"/>
                <a:cs typeface="Garamond"/>
              </a:rPr>
              <a:t> </a:t>
            </a:r>
            <a:r>
              <a:rPr sz="2450" spc="130" dirty="0">
                <a:latin typeface="Garamond"/>
                <a:cs typeface="Garamond"/>
              </a:rPr>
              <a:t>=</a:t>
            </a:r>
            <a:r>
              <a:rPr sz="2450" spc="95" dirty="0">
                <a:latin typeface="Garamond"/>
                <a:cs typeface="Garamond"/>
              </a:rPr>
              <a:t> </a:t>
            </a:r>
            <a:r>
              <a:rPr sz="2450" b="0" i="1" spc="70" dirty="0">
                <a:latin typeface="Bookman Old Style"/>
                <a:cs typeface="Bookman Old Style"/>
              </a:rPr>
              <a:t>B</a:t>
            </a:r>
            <a:r>
              <a:rPr sz="2450" b="0" i="1" spc="-180" dirty="0">
                <a:latin typeface="Bookman Old Style"/>
                <a:cs typeface="Bookman Old Style"/>
              </a:rPr>
              <a:t> </a:t>
            </a:r>
            <a:r>
              <a:rPr sz="2450" dirty="0">
                <a:latin typeface="Garamond"/>
                <a:cs typeface="Garamond"/>
              </a:rPr>
              <a:t>sin</a:t>
            </a:r>
            <a:r>
              <a:rPr sz="2450" spc="-185" dirty="0">
                <a:latin typeface="Garamond"/>
                <a:cs typeface="Garamond"/>
              </a:rPr>
              <a:t> </a:t>
            </a:r>
            <a:r>
              <a:rPr sz="2450" b="0" i="1" dirty="0">
                <a:latin typeface="Bookman Old Style"/>
                <a:cs typeface="Bookman Old Style"/>
              </a:rPr>
              <a:t>x</a:t>
            </a:r>
            <a:endParaRPr sz="2450">
              <a:latin typeface="Bookman Old Style"/>
              <a:cs typeface="Bookman Old Style"/>
            </a:endParaRPr>
          </a:p>
        </p:txBody>
      </p:sp>
      <p:sp>
        <p:nvSpPr>
          <p:cNvPr id="7" name="object 7"/>
          <p:cNvSpPr txBox="1"/>
          <p:nvPr/>
        </p:nvSpPr>
        <p:spPr>
          <a:xfrm>
            <a:off x="682345" y="3562170"/>
            <a:ext cx="8329930" cy="1402715"/>
          </a:xfrm>
          <a:prstGeom prst="rect">
            <a:avLst/>
          </a:prstGeom>
        </p:spPr>
        <p:txBody>
          <a:bodyPr vert="horz" wrap="square" lIns="0" tIns="9525" rIns="0" bIns="0" rtlCol="0">
            <a:spAutoFit/>
          </a:bodyPr>
          <a:lstStyle/>
          <a:p>
            <a:pPr marL="420370" marR="43180" indent="-363220">
              <a:lnSpc>
                <a:spcPct val="101699"/>
              </a:lnSpc>
              <a:spcBef>
                <a:spcPts val="75"/>
              </a:spcBef>
            </a:pPr>
            <a:r>
              <a:rPr sz="2450" spc="80" dirty="0">
                <a:latin typeface="Garamond"/>
                <a:cs typeface="Garamond"/>
              </a:rPr>
              <a:t>C.</a:t>
            </a:r>
            <a:r>
              <a:rPr sz="2450" spc="-45" dirty="0">
                <a:latin typeface="Garamond"/>
                <a:cs typeface="Garamond"/>
              </a:rPr>
              <a:t> </a:t>
            </a:r>
            <a:r>
              <a:rPr sz="2450" b="0" i="1" spc="50" dirty="0">
                <a:latin typeface="Bookman Old Style"/>
                <a:cs typeface="Bookman Old Style"/>
              </a:rPr>
              <a:t>ψ</a:t>
            </a:r>
            <a:r>
              <a:rPr sz="2450" spc="50" dirty="0">
                <a:latin typeface="Garamond"/>
                <a:cs typeface="Garamond"/>
              </a:rPr>
              <a:t>(</a:t>
            </a:r>
            <a:r>
              <a:rPr sz="2450" b="0" i="1" spc="50" dirty="0">
                <a:latin typeface="Bookman Old Style"/>
                <a:cs typeface="Bookman Old Style"/>
              </a:rPr>
              <a:t>x</a:t>
            </a:r>
            <a:r>
              <a:rPr sz="2450" spc="50" dirty="0">
                <a:latin typeface="Garamond"/>
                <a:cs typeface="Garamond"/>
              </a:rPr>
              <a:t>)</a:t>
            </a:r>
            <a:r>
              <a:rPr sz="2450" spc="315" dirty="0">
                <a:latin typeface="Garamond"/>
                <a:cs typeface="Garamond"/>
              </a:rPr>
              <a:t> </a:t>
            </a:r>
            <a:r>
              <a:rPr sz="2450" spc="130" dirty="0">
                <a:latin typeface="Garamond"/>
                <a:cs typeface="Garamond"/>
              </a:rPr>
              <a:t>=</a:t>
            </a:r>
            <a:r>
              <a:rPr sz="2450" spc="320" dirty="0">
                <a:latin typeface="Garamond"/>
                <a:cs typeface="Garamond"/>
              </a:rPr>
              <a:t> </a:t>
            </a:r>
            <a:r>
              <a:rPr sz="2450" b="0" i="1" spc="80" dirty="0">
                <a:latin typeface="Bookman Old Style"/>
                <a:cs typeface="Bookman Old Style"/>
              </a:rPr>
              <a:t>C</a:t>
            </a:r>
            <a:r>
              <a:rPr sz="2450" spc="80" dirty="0">
                <a:latin typeface="Garamond"/>
                <a:cs typeface="Garamond"/>
              </a:rPr>
              <a:t>(</a:t>
            </a:r>
            <a:r>
              <a:rPr sz="2450" b="0" i="1" spc="80" dirty="0">
                <a:latin typeface="Bookman Old Style"/>
                <a:cs typeface="Bookman Old Style"/>
              </a:rPr>
              <a:t>x</a:t>
            </a:r>
            <a:r>
              <a:rPr sz="3075" spc="120" baseline="24390" dirty="0">
                <a:latin typeface="Garamond"/>
                <a:cs typeface="Garamond"/>
              </a:rPr>
              <a:t>2</a:t>
            </a:r>
            <a:r>
              <a:rPr sz="3075" spc="270" baseline="24390" dirty="0">
                <a:latin typeface="Garamond"/>
                <a:cs typeface="Garamond"/>
              </a:rPr>
              <a:t> </a:t>
            </a:r>
            <a:r>
              <a:rPr sz="2450" spc="555" dirty="0">
                <a:latin typeface="Cambria"/>
                <a:cs typeface="Cambria"/>
              </a:rPr>
              <a:t>−</a:t>
            </a:r>
            <a:r>
              <a:rPr sz="2450" spc="110" dirty="0">
                <a:latin typeface="Cambria"/>
                <a:cs typeface="Cambria"/>
              </a:rPr>
              <a:t> </a:t>
            </a:r>
            <a:r>
              <a:rPr sz="2450" spc="70" dirty="0">
                <a:latin typeface="Garamond"/>
                <a:cs typeface="Garamond"/>
              </a:rPr>
              <a:t>1)</a:t>
            </a:r>
            <a:r>
              <a:rPr sz="2450" spc="270" dirty="0">
                <a:latin typeface="Garamond"/>
                <a:cs typeface="Garamond"/>
              </a:rPr>
              <a:t> </a:t>
            </a:r>
            <a:r>
              <a:rPr sz="2450" dirty="0">
                <a:latin typeface="Garamond"/>
                <a:cs typeface="Garamond"/>
              </a:rPr>
              <a:t>from</a:t>
            </a:r>
            <a:r>
              <a:rPr sz="2450" spc="275" dirty="0">
                <a:latin typeface="Garamond"/>
                <a:cs typeface="Garamond"/>
              </a:rPr>
              <a:t> </a:t>
            </a:r>
            <a:r>
              <a:rPr sz="2450" b="0" i="1" spc="50" dirty="0">
                <a:latin typeface="Bookman Old Style"/>
                <a:cs typeface="Bookman Old Style"/>
              </a:rPr>
              <a:t>x</a:t>
            </a:r>
            <a:r>
              <a:rPr sz="2450" b="0" i="1" spc="200" dirty="0">
                <a:latin typeface="Bookman Old Style"/>
                <a:cs typeface="Bookman Old Style"/>
              </a:rPr>
              <a:t> </a:t>
            </a:r>
            <a:r>
              <a:rPr sz="2450" spc="130" dirty="0">
                <a:latin typeface="Garamond"/>
                <a:cs typeface="Garamond"/>
              </a:rPr>
              <a:t>=</a:t>
            </a:r>
            <a:r>
              <a:rPr sz="2450" spc="320" dirty="0">
                <a:latin typeface="Garamond"/>
                <a:cs typeface="Garamond"/>
              </a:rPr>
              <a:t> </a:t>
            </a:r>
            <a:r>
              <a:rPr sz="2450" spc="265" dirty="0">
                <a:latin typeface="Cambria"/>
                <a:cs typeface="Cambria"/>
              </a:rPr>
              <a:t>−</a:t>
            </a:r>
            <a:r>
              <a:rPr sz="2450" spc="265" dirty="0">
                <a:latin typeface="Garamond"/>
                <a:cs typeface="Garamond"/>
              </a:rPr>
              <a:t>1</a:t>
            </a:r>
            <a:r>
              <a:rPr sz="2450" spc="270" dirty="0">
                <a:latin typeface="Garamond"/>
                <a:cs typeface="Garamond"/>
              </a:rPr>
              <a:t> </a:t>
            </a:r>
            <a:r>
              <a:rPr sz="2450" dirty="0">
                <a:latin typeface="Garamond"/>
                <a:cs typeface="Garamond"/>
              </a:rPr>
              <a:t>to</a:t>
            </a:r>
            <a:r>
              <a:rPr sz="2450" spc="270" dirty="0">
                <a:latin typeface="Garamond"/>
                <a:cs typeface="Garamond"/>
              </a:rPr>
              <a:t> </a:t>
            </a:r>
            <a:r>
              <a:rPr sz="2450" b="0" i="1" spc="50" dirty="0">
                <a:latin typeface="Bookman Old Style"/>
                <a:cs typeface="Bookman Old Style"/>
              </a:rPr>
              <a:t>x</a:t>
            </a:r>
            <a:r>
              <a:rPr sz="2450" b="0" i="1" spc="200" dirty="0">
                <a:latin typeface="Bookman Old Style"/>
                <a:cs typeface="Bookman Old Style"/>
              </a:rPr>
              <a:t> </a:t>
            </a:r>
            <a:r>
              <a:rPr sz="2450" spc="130" dirty="0">
                <a:latin typeface="Garamond"/>
                <a:cs typeface="Garamond"/>
              </a:rPr>
              <a:t>=</a:t>
            </a:r>
            <a:r>
              <a:rPr sz="2450" spc="320" dirty="0">
                <a:latin typeface="Garamond"/>
                <a:cs typeface="Garamond"/>
              </a:rPr>
              <a:t> </a:t>
            </a:r>
            <a:r>
              <a:rPr sz="2450" dirty="0">
                <a:latin typeface="Garamond"/>
                <a:cs typeface="Garamond"/>
              </a:rPr>
              <a:t>1</a:t>
            </a:r>
            <a:r>
              <a:rPr sz="2450" spc="270" dirty="0">
                <a:latin typeface="Garamond"/>
                <a:cs typeface="Garamond"/>
              </a:rPr>
              <a:t> </a:t>
            </a:r>
            <a:r>
              <a:rPr sz="2450" spc="55" dirty="0">
                <a:latin typeface="Garamond"/>
                <a:cs typeface="Garamond"/>
              </a:rPr>
              <a:t>and</a:t>
            </a:r>
            <a:r>
              <a:rPr sz="2450" spc="270" dirty="0">
                <a:latin typeface="Garamond"/>
                <a:cs typeface="Garamond"/>
              </a:rPr>
              <a:t> </a:t>
            </a:r>
            <a:r>
              <a:rPr sz="2450" dirty="0">
                <a:latin typeface="Garamond"/>
                <a:cs typeface="Garamond"/>
              </a:rPr>
              <a:t>0</a:t>
            </a:r>
            <a:r>
              <a:rPr sz="2450" spc="275" dirty="0">
                <a:latin typeface="Garamond"/>
                <a:cs typeface="Garamond"/>
              </a:rPr>
              <a:t> </a:t>
            </a:r>
            <a:r>
              <a:rPr sz="2450" spc="-10" dirty="0">
                <a:latin typeface="Garamond"/>
                <a:cs typeface="Garamond"/>
              </a:rPr>
              <a:t>everywhere </a:t>
            </a:r>
            <a:r>
              <a:rPr sz="2450" spc="-20" dirty="0">
                <a:latin typeface="Garamond"/>
                <a:cs typeface="Garamond"/>
              </a:rPr>
              <a:t>else</a:t>
            </a:r>
            <a:endParaRPr sz="2450">
              <a:latin typeface="Garamond"/>
              <a:cs typeface="Garamond"/>
            </a:endParaRPr>
          </a:p>
          <a:p>
            <a:pPr marL="38100">
              <a:lnSpc>
                <a:spcPct val="100000"/>
              </a:lnSpc>
              <a:spcBef>
                <a:spcPts val="1945"/>
              </a:spcBef>
              <a:tabLst>
                <a:tab pos="1646555" algn="l"/>
              </a:tabLst>
            </a:pPr>
            <a:r>
              <a:rPr sz="2450" b="1" spc="45" dirty="0">
                <a:latin typeface="Book Antiqua"/>
                <a:cs typeface="Book Antiqua"/>
              </a:rPr>
              <a:t>Solution:</a:t>
            </a:r>
            <a:r>
              <a:rPr sz="2450" b="1" dirty="0">
                <a:latin typeface="Book Antiqua"/>
                <a:cs typeface="Book Antiqua"/>
              </a:rPr>
              <a:t>	</a:t>
            </a:r>
            <a:r>
              <a:rPr sz="2450" spc="75" dirty="0">
                <a:latin typeface="Garamond"/>
                <a:cs typeface="Garamond"/>
              </a:rPr>
              <a:t>C</a:t>
            </a:r>
            <a:r>
              <a:rPr sz="2450" spc="130" dirty="0">
                <a:latin typeface="Garamond"/>
                <a:cs typeface="Garamond"/>
              </a:rPr>
              <a:t> </a:t>
            </a:r>
            <a:r>
              <a:rPr sz="2450" spc="-20" dirty="0">
                <a:latin typeface="Garamond"/>
                <a:cs typeface="Garamond"/>
              </a:rPr>
              <a:t>only</a:t>
            </a:r>
            <a:endParaRPr sz="2450">
              <a:latin typeface="Garamond"/>
              <a:cs typeface="Garamond"/>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905" cy="207645"/>
          </a:xfrm>
          <a:prstGeom prst="rect">
            <a:avLst/>
          </a:prstGeom>
        </p:spPr>
        <p:txBody>
          <a:bodyPr vert="horz" wrap="square" lIns="0" tIns="12065" rIns="0" bIns="0" rtlCol="0">
            <a:spAutoFit/>
          </a:bodyPr>
          <a:lstStyle/>
          <a:p>
            <a:pPr marL="12700">
              <a:lnSpc>
                <a:spcPct val="100000"/>
              </a:lnSpc>
              <a:spcBef>
                <a:spcPts val="95"/>
              </a:spcBef>
              <a:tabLst>
                <a:tab pos="413766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4.3.</a:t>
            </a:r>
            <a:r>
              <a:rPr sz="1200" spc="285" dirty="0">
                <a:latin typeface="Times New Roman"/>
                <a:cs typeface="Times New Roman"/>
              </a:rPr>
              <a:t>  </a:t>
            </a:r>
            <a:r>
              <a:rPr sz="1200" dirty="0">
                <a:latin typeface="Times New Roman"/>
                <a:cs typeface="Times New Roman"/>
              </a:rPr>
              <a:t>WAVEFUNCTIONS</a:t>
            </a:r>
            <a:r>
              <a:rPr sz="1200" spc="210" dirty="0">
                <a:latin typeface="Times New Roman"/>
                <a:cs typeface="Times New Roman"/>
              </a:rPr>
              <a:t> </a:t>
            </a:r>
            <a:r>
              <a:rPr sz="1200" dirty="0">
                <a:latin typeface="Times New Roman"/>
                <a:cs typeface="Times New Roman"/>
              </a:rPr>
              <a:t>AND</a:t>
            </a:r>
            <a:r>
              <a:rPr sz="1200" spc="204" dirty="0">
                <a:latin typeface="Times New Roman"/>
                <a:cs typeface="Times New Roman"/>
              </a:rPr>
              <a:t> </a:t>
            </a:r>
            <a:r>
              <a:rPr sz="1200" dirty="0">
                <a:latin typeface="Times New Roman"/>
                <a:cs typeface="Times New Roman"/>
              </a:rPr>
              <a:t>POSITION</a:t>
            </a:r>
            <a:r>
              <a:rPr sz="1200" spc="195" dirty="0">
                <a:latin typeface="Times New Roman"/>
                <a:cs typeface="Times New Roman"/>
              </a:rPr>
              <a:t> </a:t>
            </a:r>
            <a:r>
              <a:rPr sz="1200" spc="-10" dirty="0">
                <a:latin typeface="Times New Roman"/>
                <a:cs typeface="Times New Roman"/>
              </a:rPr>
              <a:t>PROBABILITIES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285"/>
            <a:ext cx="8255634" cy="1542415"/>
          </a:xfrm>
          <a:prstGeom prst="rect">
            <a:avLst/>
          </a:prstGeom>
        </p:spPr>
        <p:txBody>
          <a:bodyPr vert="horz" wrap="square" lIns="0" tIns="9525" rIns="0" bIns="0" rtlCol="0">
            <a:spAutoFit/>
          </a:bodyPr>
          <a:lstStyle/>
          <a:p>
            <a:pPr marL="12700" marR="5080" algn="just">
              <a:lnSpc>
                <a:spcPct val="101699"/>
              </a:lnSpc>
              <a:spcBef>
                <a:spcPts val="75"/>
              </a:spcBef>
            </a:pPr>
            <a:r>
              <a:rPr dirty="0"/>
              <a:t>If</a:t>
            </a:r>
            <a:r>
              <a:rPr spc="130" dirty="0"/>
              <a:t> a</a:t>
            </a:r>
            <a:r>
              <a:rPr spc="145" dirty="0"/>
              <a:t> </a:t>
            </a:r>
            <a:r>
              <a:rPr spc="50" dirty="0"/>
              <a:t>particle</a:t>
            </a:r>
            <a:r>
              <a:rPr spc="140" dirty="0"/>
              <a:t> </a:t>
            </a:r>
            <a:r>
              <a:rPr dirty="0"/>
              <a:t>has</a:t>
            </a:r>
            <a:r>
              <a:rPr spc="140" dirty="0"/>
              <a:t> </a:t>
            </a:r>
            <a:r>
              <a:rPr spc="-10" dirty="0"/>
              <a:t>2</a:t>
            </a:r>
            <a:r>
              <a:rPr b="0" i="1" spc="-10" dirty="0">
                <a:latin typeface="Bookman Old Style"/>
                <a:cs typeface="Bookman Old Style"/>
              </a:rPr>
              <a:t>/</a:t>
            </a:r>
            <a:r>
              <a:rPr spc="-10" dirty="0"/>
              <a:t>3</a:t>
            </a:r>
            <a:r>
              <a:rPr spc="140" dirty="0"/>
              <a:t> </a:t>
            </a:r>
            <a:r>
              <a:rPr dirty="0"/>
              <a:t>probability</a:t>
            </a:r>
            <a:r>
              <a:rPr spc="140" dirty="0"/>
              <a:t> </a:t>
            </a:r>
            <a:r>
              <a:rPr dirty="0"/>
              <a:t>of</a:t>
            </a:r>
            <a:r>
              <a:rPr spc="145" dirty="0"/>
              <a:t> </a:t>
            </a:r>
            <a:r>
              <a:rPr dirty="0"/>
              <a:t>being</a:t>
            </a:r>
            <a:r>
              <a:rPr spc="140" dirty="0"/>
              <a:t> </a:t>
            </a:r>
            <a:r>
              <a:rPr spc="145" dirty="0"/>
              <a:t>at</a:t>
            </a:r>
            <a:r>
              <a:rPr spc="155" dirty="0"/>
              <a:t> </a:t>
            </a:r>
            <a:r>
              <a:rPr b="0" i="1" spc="50" dirty="0">
                <a:latin typeface="Bookman Old Style"/>
                <a:cs typeface="Bookman Old Style"/>
              </a:rPr>
              <a:t>x</a:t>
            </a:r>
            <a:r>
              <a:rPr b="0" i="1" spc="-30" dirty="0">
                <a:latin typeface="Bookman Old Style"/>
                <a:cs typeface="Bookman Old Style"/>
              </a:rPr>
              <a:t> </a:t>
            </a:r>
            <a:r>
              <a:rPr spc="130" dirty="0"/>
              <a:t>=</a:t>
            </a:r>
            <a:r>
              <a:rPr spc="90" dirty="0"/>
              <a:t> </a:t>
            </a:r>
            <a:r>
              <a:rPr dirty="0"/>
              <a:t>1,</a:t>
            </a:r>
            <a:r>
              <a:rPr spc="150" dirty="0"/>
              <a:t> </a:t>
            </a:r>
            <a:r>
              <a:rPr spc="55" dirty="0"/>
              <a:t>and</a:t>
            </a:r>
            <a:r>
              <a:rPr spc="140" dirty="0"/>
              <a:t> </a:t>
            </a:r>
            <a:r>
              <a:rPr spc="-10" dirty="0"/>
              <a:t>1</a:t>
            </a:r>
            <a:r>
              <a:rPr b="0" i="1" spc="-10" dirty="0">
                <a:latin typeface="Bookman Old Style"/>
                <a:cs typeface="Bookman Old Style"/>
              </a:rPr>
              <a:t>/</a:t>
            </a:r>
            <a:r>
              <a:rPr spc="-10" dirty="0"/>
              <a:t>6</a:t>
            </a:r>
            <a:r>
              <a:rPr spc="145" dirty="0"/>
              <a:t> </a:t>
            </a:r>
            <a:r>
              <a:rPr spc="-10" dirty="0"/>
              <a:t>prob- </a:t>
            </a:r>
            <a:r>
              <a:rPr spc="80" dirty="0"/>
              <a:t>ability</a:t>
            </a:r>
            <a:r>
              <a:rPr spc="-10" dirty="0"/>
              <a:t> </a:t>
            </a:r>
            <a:r>
              <a:rPr spc="55" dirty="0"/>
              <a:t>(each)</a:t>
            </a:r>
            <a:r>
              <a:rPr spc="215" dirty="0"/>
              <a:t> </a:t>
            </a:r>
            <a:r>
              <a:rPr dirty="0"/>
              <a:t>of</a:t>
            </a:r>
            <a:r>
              <a:rPr spc="210" dirty="0"/>
              <a:t> </a:t>
            </a:r>
            <a:r>
              <a:rPr dirty="0"/>
              <a:t>being</a:t>
            </a:r>
            <a:r>
              <a:rPr spc="210" dirty="0"/>
              <a:t> </a:t>
            </a:r>
            <a:r>
              <a:rPr spc="145" dirty="0"/>
              <a:t>at</a:t>
            </a:r>
            <a:r>
              <a:rPr spc="225" dirty="0"/>
              <a:t> </a:t>
            </a:r>
            <a:r>
              <a:rPr b="0" i="1" spc="50" dirty="0">
                <a:latin typeface="Bookman Old Style"/>
                <a:cs typeface="Bookman Old Style"/>
              </a:rPr>
              <a:t>x</a:t>
            </a:r>
            <a:r>
              <a:rPr b="0" i="1" spc="70" dirty="0">
                <a:latin typeface="Bookman Old Style"/>
                <a:cs typeface="Bookman Old Style"/>
              </a:rPr>
              <a:t> </a:t>
            </a:r>
            <a:r>
              <a:rPr spc="130" dirty="0"/>
              <a:t>=</a:t>
            </a:r>
            <a:r>
              <a:rPr spc="204" dirty="0"/>
              <a:t> </a:t>
            </a:r>
            <a:r>
              <a:rPr dirty="0"/>
              <a:t>2</a:t>
            </a:r>
            <a:r>
              <a:rPr spc="210" dirty="0"/>
              <a:t> </a:t>
            </a:r>
            <a:r>
              <a:rPr dirty="0"/>
              <a:t>or</a:t>
            </a:r>
            <a:r>
              <a:rPr spc="210" dirty="0"/>
              <a:t> </a:t>
            </a:r>
            <a:r>
              <a:rPr b="0" i="1" spc="50" dirty="0">
                <a:latin typeface="Bookman Old Style"/>
                <a:cs typeface="Bookman Old Style"/>
              </a:rPr>
              <a:t>x</a:t>
            </a:r>
            <a:r>
              <a:rPr b="0" i="1" spc="75" dirty="0">
                <a:latin typeface="Bookman Old Style"/>
                <a:cs typeface="Bookman Old Style"/>
              </a:rPr>
              <a:t> </a:t>
            </a:r>
            <a:r>
              <a:rPr spc="130" dirty="0"/>
              <a:t>=</a:t>
            </a:r>
            <a:r>
              <a:rPr spc="204" dirty="0"/>
              <a:t> </a:t>
            </a:r>
            <a:r>
              <a:rPr dirty="0"/>
              <a:t>3,</a:t>
            </a:r>
            <a:r>
              <a:rPr spc="225" dirty="0"/>
              <a:t> </a:t>
            </a:r>
            <a:r>
              <a:rPr dirty="0"/>
              <a:t>is</a:t>
            </a:r>
            <a:r>
              <a:rPr spc="210" dirty="0"/>
              <a:t> </a:t>
            </a:r>
            <a:r>
              <a:rPr spc="70" dirty="0">
                <a:latin typeface="Cambria"/>
                <a:cs typeface="Cambria"/>
              </a:rPr>
              <a:t>⟨</a:t>
            </a:r>
            <a:r>
              <a:rPr b="0" i="1" spc="70" dirty="0">
                <a:latin typeface="Bookman Old Style"/>
                <a:cs typeface="Bookman Old Style"/>
              </a:rPr>
              <a:t>x</a:t>
            </a:r>
            <a:r>
              <a:rPr spc="70" dirty="0">
                <a:latin typeface="Cambria"/>
                <a:cs typeface="Cambria"/>
              </a:rPr>
              <a:t>⟩</a:t>
            </a:r>
            <a:r>
              <a:rPr spc="280" dirty="0">
                <a:latin typeface="Cambria"/>
                <a:cs typeface="Cambria"/>
              </a:rPr>
              <a:t> </a:t>
            </a:r>
            <a:r>
              <a:rPr spc="-5" dirty="0"/>
              <a:t>.</a:t>
            </a:r>
            <a:r>
              <a:rPr spc="-150" dirty="0"/>
              <a:t> </a:t>
            </a:r>
            <a:r>
              <a:rPr spc="-5" dirty="0"/>
              <a:t>.</a:t>
            </a:r>
            <a:r>
              <a:rPr spc="-145" dirty="0"/>
              <a:t> </a:t>
            </a:r>
            <a:r>
              <a:rPr spc="-5" dirty="0"/>
              <a:t>.</a:t>
            </a:r>
            <a:r>
              <a:rPr spc="-150" dirty="0"/>
              <a:t> </a:t>
            </a:r>
            <a:r>
              <a:rPr dirty="0"/>
              <a:t>(Choose</a:t>
            </a:r>
            <a:r>
              <a:rPr spc="215" dirty="0"/>
              <a:t> </a:t>
            </a:r>
            <a:r>
              <a:rPr spc="-20" dirty="0"/>
              <a:t>one. </a:t>
            </a:r>
            <a:r>
              <a:rPr spc="50" dirty="0"/>
              <a:t>This</a:t>
            </a:r>
            <a:r>
              <a:rPr spc="305" dirty="0"/>
              <a:t> </a:t>
            </a:r>
            <a:r>
              <a:rPr dirty="0"/>
              <a:t>should</a:t>
            </a:r>
            <a:r>
              <a:rPr spc="315" dirty="0"/>
              <a:t> </a:t>
            </a:r>
            <a:r>
              <a:rPr dirty="0"/>
              <a:t>require</a:t>
            </a:r>
            <a:r>
              <a:rPr spc="315" dirty="0"/>
              <a:t> </a:t>
            </a:r>
            <a:r>
              <a:rPr dirty="0"/>
              <a:t>no</a:t>
            </a:r>
            <a:r>
              <a:rPr spc="320" dirty="0"/>
              <a:t> </a:t>
            </a:r>
            <a:r>
              <a:rPr dirty="0"/>
              <a:t>calculations,</a:t>
            </a:r>
            <a:r>
              <a:rPr spc="345" dirty="0"/>
              <a:t> </a:t>
            </a:r>
            <a:r>
              <a:rPr spc="55" dirty="0"/>
              <a:t>and</a:t>
            </a:r>
            <a:r>
              <a:rPr spc="315" dirty="0"/>
              <a:t> </a:t>
            </a:r>
            <a:r>
              <a:rPr dirty="0"/>
              <a:t>less</a:t>
            </a:r>
            <a:r>
              <a:rPr spc="315" dirty="0"/>
              <a:t> </a:t>
            </a:r>
            <a:r>
              <a:rPr spc="70" dirty="0"/>
              <a:t>than</a:t>
            </a:r>
            <a:r>
              <a:rPr spc="320" dirty="0"/>
              <a:t> </a:t>
            </a:r>
            <a:r>
              <a:rPr spc="90" dirty="0"/>
              <a:t>thirty</a:t>
            </a:r>
            <a:r>
              <a:rPr spc="315" dirty="0"/>
              <a:t> </a:t>
            </a:r>
            <a:r>
              <a:rPr spc="-10" dirty="0"/>
              <a:t>seconds </a:t>
            </a:r>
            <a:r>
              <a:rPr dirty="0"/>
              <a:t>of</a:t>
            </a:r>
            <a:r>
              <a:rPr spc="-90" dirty="0"/>
              <a:t> </a:t>
            </a:r>
            <a:r>
              <a:rPr spc="40" dirty="0"/>
              <a:t>thought.)</a:t>
            </a:r>
          </a:p>
        </p:txBody>
      </p:sp>
      <p:sp>
        <p:nvSpPr>
          <p:cNvPr id="5" name="object 5"/>
          <p:cNvSpPr txBox="1"/>
          <p:nvPr/>
        </p:nvSpPr>
        <p:spPr>
          <a:xfrm>
            <a:off x="715137" y="2818694"/>
            <a:ext cx="2459990" cy="2556510"/>
          </a:xfrm>
          <a:prstGeom prst="rect">
            <a:avLst/>
          </a:prstGeom>
        </p:spPr>
        <p:txBody>
          <a:bodyPr vert="horz" wrap="square" lIns="0" tIns="144780" rIns="0" bIns="0" rtlCol="0">
            <a:spAutoFit/>
          </a:bodyPr>
          <a:lstStyle/>
          <a:p>
            <a:pPr marL="386715" indent="-370205">
              <a:lnSpc>
                <a:spcPct val="100000"/>
              </a:lnSpc>
              <a:spcBef>
                <a:spcPts val="1140"/>
              </a:spcBef>
              <a:buFont typeface="Garamond"/>
              <a:buAutoNum type="alphaUcPeriod"/>
              <a:tabLst>
                <a:tab pos="386715" algn="l"/>
              </a:tabLst>
            </a:pPr>
            <a:r>
              <a:rPr sz="2450" b="0" i="1" spc="395" dirty="0">
                <a:latin typeface="Bookman Old Style"/>
                <a:cs typeface="Bookman Old Style"/>
              </a:rPr>
              <a:t>&lt;</a:t>
            </a:r>
            <a:r>
              <a:rPr sz="2450" b="0" i="1" spc="-45" dirty="0">
                <a:latin typeface="Bookman Old Style"/>
                <a:cs typeface="Bookman Old Style"/>
              </a:rPr>
              <a:t> </a:t>
            </a:r>
            <a:r>
              <a:rPr sz="2450" spc="-60" dirty="0">
                <a:latin typeface="Garamond"/>
                <a:cs typeface="Garamond"/>
              </a:rPr>
              <a:t>1</a:t>
            </a:r>
            <a:endParaRPr sz="2450">
              <a:latin typeface="Garamond"/>
              <a:cs typeface="Garamond"/>
            </a:endParaRPr>
          </a:p>
          <a:p>
            <a:pPr marL="386715" indent="-358140">
              <a:lnSpc>
                <a:spcPct val="100000"/>
              </a:lnSpc>
              <a:spcBef>
                <a:spcPts val="1045"/>
              </a:spcBef>
              <a:buAutoNum type="alphaUcPeriod"/>
              <a:tabLst>
                <a:tab pos="386715" algn="l"/>
              </a:tabLst>
            </a:pPr>
            <a:r>
              <a:rPr sz="2450" spc="-50" dirty="0">
                <a:latin typeface="Garamond"/>
                <a:cs typeface="Garamond"/>
              </a:rPr>
              <a:t>1</a:t>
            </a:r>
            <a:endParaRPr sz="2450">
              <a:latin typeface="Garamond"/>
              <a:cs typeface="Garamond"/>
            </a:endParaRPr>
          </a:p>
          <a:p>
            <a:pPr marL="386715" indent="-361950">
              <a:lnSpc>
                <a:spcPct val="100000"/>
              </a:lnSpc>
              <a:spcBef>
                <a:spcPts val="1045"/>
              </a:spcBef>
              <a:buAutoNum type="alphaUcPeriod"/>
              <a:tabLst>
                <a:tab pos="386715" algn="l"/>
              </a:tabLst>
            </a:pPr>
            <a:r>
              <a:rPr sz="2450" dirty="0">
                <a:latin typeface="Garamond"/>
                <a:cs typeface="Garamond"/>
              </a:rPr>
              <a:t>between</a:t>
            </a:r>
            <a:r>
              <a:rPr sz="2450" spc="140" dirty="0">
                <a:latin typeface="Garamond"/>
                <a:cs typeface="Garamond"/>
              </a:rPr>
              <a:t> </a:t>
            </a:r>
            <a:r>
              <a:rPr sz="2450" dirty="0">
                <a:latin typeface="Garamond"/>
                <a:cs typeface="Garamond"/>
              </a:rPr>
              <a:t>1</a:t>
            </a:r>
            <a:r>
              <a:rPr sz="2450" spc="145" dirty="0">
                <a:latin typeface="Garamond"/>
                <a:cs typeface="Garamond"/>
              </a:rPr>
              <a:t> </a:t>
            </a:r>
            <a:r>
              <a:rPr sz="2450" spc="55" dirty="0">
                <a:latin typeface="Garamond"/>
                <a:cs typeface="Garamond"/>
              </a:rPr>
              <a:t>and</a:t>
            </a:r>
            <a:r>
              <a:rPr sz="2450" spc="150" dirty="0">
                <a:latin typeface="Garamond"/>
                <a:cs typeface="Garamond"/>
              </a:rPr>
              <a:t> </a:t>
            </a:r>
            <a:r>
              <a:rPr sz="2450" spc="-50" dirty="0">
                <a:latin typeface="Garamond"/>
                <a:cs typeface="Garamond"/>
              </a:rPr>
              <a:t>2</a:t>
            </a:r>
            <a:endParaRPr sz="2450">
              <a:latin typeface="Garamond"/>
              <a:cs typeface="Garamond"/>
            </a:endParaRPr>
          </a:p>
          <a:p>
            <a:pPr marL="386715" indent="-374015">
              <a:lnSpc>
                <a:spcPct val="100000"/>
              </a:lnSpc>
              <a:spcBef>
                <a:spcPts val="1045"/>
              </a:spcBef>
              <a:buAutoNum type="alphaUcPeriod"/>
              <a:tabLst>
                <a:tab pos="386715" algn="l"/>
              </a:tabLst>
            </a:pPr>
            <a:r>
              <a:rPr sz="2450" spc="-50" dirty="0">
                <a:latin typeface="Garamond"/>
                <a:cs typeface="Garamond"/>
              </a:rPr>
              <a:t>2</a:t>
            </a:r>
            <a:endParaRPr sz="2450">
              <a:latin typeface="Garamond"/>
              <a:cs typeface="Garamond"/>
            </a:endParaRPr>
          </a:p>
          <a:p>
            <a:pPr marL="386715" indent="-349885">
              <a:lnSpc>
                <a:spcPct val="100000"/>
              </a:lnSpc>
              <a:spcBef>
                <a:spcPts val="1045"/>
              </a:spcBef>
              <a:buFont typeface="Garamond"/>
              <a:buAutoNum type="alphaUcPeriod"/>
              <a:tabLst>
                <a:tab pos="386715" algn="l"/>
              </a:tabLst>
            </a:pPr>
            <a:r>
              <a:rPr sz="2450" b="0" i="1" spc="395" dirty="0">
                <a:latin typeface="Bookman Old Style"/>
                <a:cs typeface="Bookman Old Style"/>
              </a:rPr>
              <a:t>&gt;</a:t>
            </a:r>
            <a:r>
              <a:rPr sz="2450" b="0" i="1" spc="-45" dirty="0">
                <a:latin typeface="Bookman Old Style"/>
                <a:cs typeface="Bookman Old Style"/>
              </a:rPr>
              <a:t> </a:t>
            </a:r>
            <a:r>
              <a:rPr sz="2450" spc="-60" dirty="0">
                <a:latin typeface="Garamond"/>
                <a:cs typeface="Garamond"/>
              </a:rPr>
              <a:t>2</a:t>
            </a:r>
            <a:endParaRPr sz="2450">
              <a:latin typeface="Garamond"/>
              <a:cs typeface="Garamond"/>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905" cy="207645"/>
          </a:xfrm>
          <a:prstGeom prst="rect">
            <a:avLst/>
          </a:prstGeom>
        </p:spPr>
        <p:txBody>
          <a:bodyPr vert="horz" wrap="square" lIns="0" tIns="12065" rIns="0" bIns="0" rtlCol="0">
            <a:spAutoFit/>
          </a:bodyPr>
          <a:lstStyle/>
          <a:p>
            <a:pPr marL="12700">
              <a:lnSpc>
                <a:spcPct val="100000"/>
              </a:lnSpc>
              <a:spcBef>
                <a:spcPts val="95"/>
              </a:spcBef>
              <a:tabLst>
                <a:tab pos="413766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4.3.</a:t>
            </a:r>
            <a:r>
              <a:rPr sz="1200" spc="285" dirty="0">
                <a:latin typeface="Times New Roman"/>
                <a:cs typeface="Times New Roman"/>
              </a:rPr>
              <a:t>  </a:t>
            </a:r>
            <a:r>
              <a:rPr sz="1200" dirty="0">
                <a:latin typeface="Times New Roman"/>
                <a:cs typeface="Times New Roman"/>
              </a:rPr>
              <a:t>WAVEFUNCTIONS</a:t>
            </a:r>
            <a:r>
              <a:rPr sz="1200" spc="210" dirty="0">
                <a:latin typeface="Times New Roman"/>
                <a:cs typeface="Times New Roman"/>
              </a:rPr>
              <a:t> </a:t>
            </a:r>
            <a:r>
              <a:rPr sz="1200" dirty="0">
                <a:latin typeface="Times New Roman"/>
                <a:cs typeface="Times New Roman"/>
              </a:rPr>
              <a:t>AND</a:t>
            </a:r>
            <a:r>
              <a:rPr sz="1200" spc="204" dirty="0">
                <a:latin typeface="Times New Roman"/>
                <a:cs typeface="Times New Roman"/>
              </a:rPr>
              <a:t> </a:t>
            </a:r>
            <a:r>
              <a:rPr sz="1200" dirty="0">
                <a:latin typeface="Times New Roman"/>
                <a:cs typeface="Times New Roman"/>
              </a:rPr>
              <a:t>POSITION</a:t>
            </a:r>
            <a:r>
              <a:rPr sz="1200" spc="195" dirty="0">
                <a:latin typeface="Times New Roman"/>
                <a:cs typeface="Times New Roman"/>
              </a:rPr>
              <a:t> </a:t>
            </a:r>
            <a:r>
              <a:rPr sz="1200" spc="-10" dirty="0">
                <a:latin typeface="Times New Roman"/>
                <a:cs typeface="Times New Roman"/>
              </a:rPr>
              <a:t>PROBABILITIES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285"/>
            <a:ext cx="8255634" cy="1542415"/>
          </a:xfrm>
          <a:prstGeom prst="rect">
            <a:avLst/>
          </a:prstGeom>
        </p:spPr>
        <p:txBody>
          <a:bodyPr vert="horz" wrap="square" lIns="0" tIns="9525" rIns="0" bIns="0" rtlCol="0">
            <a:spAutoFit/>
          </a:bodyPr>
          <a:lstStyle/>
          <a:p>
            <a:pPr marL="12700" marR="5080" algn="just">
              <a:lnSpc>
                <a:spcPct val="101699"/>
              </a:lnSpc>
              <a:spcBef>
                <a:spcPts val="75"/>
              </a:spcBef>
            </a:pPr>
            <a:r>
              <a:rPr dirty="0"/>
              <a:t>If</a:t>
            </a:r>
            <a:r>
              <a:rPr spc="130" dirty="0"/>
              <a:t> a</a:t>
            </a:r>
            <a:r>
              <a:rPr spc="145" dirty="0"/>
              <a:t> </a:t>
            </a:r>
            <a:r>
              <a:rPr spc="50" dirty="0"/>
              <a:t>particle</a:t>
            </a:r>
            <a:r>
              <a:rPr spc="140" dirty="0"/>
              <a:t> </a:t>
            </a:r>
            <a:r>
              <a:rPr dirty="0"/>
              <a:t>has</a:t>
            </a:r>
            <a:r>
              <a:rPr spc="140" dirty="0"/>
              <a:t> </a:t>
            </a:r>
            <a:r>
              <a:rPr spc="-10" dirty="0"/>
              <a:t>2</a:t>
            </a:r>
            <a:r>
              <a:rPr b="0" i="1" spc="-10" dirty="0">
                <a:latin typeface="Bookman Old Style"/>
                <a:cs typeface="Bookman Old Style"/>
              </a:rPr>
              <a:t>/</a:t>
            </a:r>
            <a:r>
              <a:rPr spc="-10" dirty="0"/>
              <a:t>3</a:t>
            </a:r>
            <a:r>
              <a:rPr spc="140" dirty="0"/>
              <a:t> </a:t>
            </a:r>
            <a:r>
              <a:rPr dirty="0"/>
              <a:t>probability</a:t>
            </a:r>
            <a:r>
              <a:rPr spc="140" dirty="0"/>
              <a:t> </a:t>
            </a:r>
            <a:r>
              <a:rPr dirty="0"/>
              <a:t>of</a:t>
            </a:r>
            <a:r>
              <a:rPr spc="145" dirty="0"/>
              <a:t> </a:t>
            </a:r>
            <a:r>
              <a:rPr dirty="0"/>
              <a:t>being</a:t>
            </a:r>
            <a:r>
              <a:rPr spc="140" dirty="0"/>
              <a:t> </a:t>
            </a:r>
            <a:r>
              <a:rPr spc="145" dirty="0"/>
              <a:t>at</a:t>
            </a:r>
            <a:r>
              <a:rPr spc="155" dirty="0"/>
              <a:t> </a:t>
            </a:r>
            <a:r>
              <a:rPr b="0" i="1" spc="50" dirty="0">
                <a:latin typeface="Bookman Old Style"/>
                <a:cs typeface="Bookman Old Style"/>
              </a:rPr>
              <a:t>x</a:t>
            </a:r>
            <a:r>
              <a:rPr b="0" i="1" spc="-30" dirty="0">
                <a:latin typeface="Bookman Old Style"/>
                <a:cs typeface="Bookman Old Style"/>
              </a:rPr>
              <a:t> </a:t>
            </a:r>
            <a:r>
              <a:rPr spc="130" dirty="0"/>
              <a:t>=</a:t>
            </a:r>
            <a:r>
              <a:rPr spc="90" dirty="0"/>
              <a:t> </a:t>
            </a:r>
            <a:r>
              <a:rPr dirty="0"/>
              <a:t>1,</a:t>
            </a:r>
            <a:r>
              <a:rPr spc="150" dirty="0"/>
              <a:t> </a:t>
            </a:r>
            <a:r>
              <a:rPr spc="55" dirty="0"/>
              <a:t>and</a:t>
            </a:r>
            <a:r>
              <a:rPr spc="140" dirty="0"/>
              <a:t> </a:t>
            </a:r>
            <a:r>
              <a:rPr spc="-10" dirty="0"/>
              <a:t>1</a:t>
            </a:r>
            <a:r>
              <a:rPr b="0" i="1" spc="-10" dirty="0">
                <a:latin typeface="Bookman Old Style"/>
                <a:cs typeface="Bookman Old Style"/>
              </a:rPr>
              <a:t>/</a:t>
            </a:r>
            <a:r>
              <a:rPr spc="-10" dirty="0"/>
              <a:t>6</a:t>
            </a:r>
            <a:r>
              <a:rPr spc="145" dirty="0"/>
              <a:t> </a:t>
            </a:r>
            <a:r>
              <a:rPr spc="-10" dirty="0"/>
              <a:t>prob- </a:t>
            </a:r>
            <a:r>
              <a:rPr spc="80" dirty="0"/>
              <a:t>ability</a:t>
            </a:r>
            <a:r>
              <a:rPr spc="-10" dirty="0"/>
              <a:t> </a:t>
            </a:r>
            <a:r>
              <a:rPr spc="55" dirty="0"/>
              <a:t>(each)</a:t>
            </a:r>
            <a:r>
              <a:rPr spc="215" dirty="0"/>
              <a:t> </a:t>
            </a:r>
            <a:r>
              <a:rPr dirty="0"/>
              <a:t>of</a:t>
            </a:r>
            <a:r>
              <a:rPr spc="210" dirty="0"/>
              <a:t> </a:t>
            </a:r>
            <a:r>
              <a:rPr dirty="0"/>
              <a:t>being</a:t>
            </a:r>
            <a:r>
              <a:rPr spc="210" dirty="0"/>
              <a:t> </a:t>
            </a:r>
            <a:r>
              <a:rPr spc="145" dirty="0"/>
              <a:t>at</a:t>
            </a:r>
            <a:r>
              <a:rPr spc="225" dirty="0"/>
              <a:t> </a:t>
            </a:r>
            <a:r>
              <a:rPr b="0" i="1" spc="50" dirty="0">
                <a:latin typeface="Bookman Old Style"/>
                <a:cs typeface="Bookman Old Style"/>
              </a:rPr>
              <a:t>x</a:t>
            </a:r>
            <a:r>
              <a:rPr b="0" i="1" spc="70" dirty="0">
                <a:latin typeface="Bookman Old Style"/>
                <a:cs typeface="Bookman Old Style"/>
              </a:rPr>
              <a:t> </a:t>
            </a:r>
            <a:r>
              <a:rPr spc="130" dirty="0"/>
              <a:t>=</a:t>
            </a:r>
            <a:r>
              <a:rPr spc="204" dirty="0"/>
              <a:t> </a:t>
            </a:r>
            <a:r>
              <a:rPr dirty="0"/>
              <a:t>2</a:t>
            </a:r>
            <a:r>
              <a:rPr spc="210" dirty="0"/>
              <a:t> </a:t>
            </a:r>
            <a:r>
              <a:rPr dirty="0"/>
              <a:t>or</a:t>
            </a:r>
            <a:r>
              <a:rPr spc="210" dirty="0"/>
              <a:t> </a:t>
            </a:r>
            <a:r>
              <a:rPr b="0" i="1" spc="50" dirty="0">
                <a:latin typeface="Bookman Old Style"/>
                <a:cs typeface="Bookman Old Style"/>
              </a:rPr>
              <a:t>x</a:t>
            </a:r>
            <a:r>
              <a:rPr b="0" i="1" spc="75" dirty="0">
                <a:latin typeface="Bookman Old Style"/>
                <a:cs typeface="Bookman Old Style"/>
              </a:rPr>
              <a:t> </a:t>
            </a:r>
            <a:r>
              <a:rPr spc="130" dirty="0"/>
              <a:t>=</a:t>
            </a:r>
            <a:r>
              <a:rPr spc="204" dirty="0"/>
              <a:t> </a:t>
            </a:r>
            <a:r>
              <a:rPr dirty="0"/>
              <a:t>3,</a:t>
            </a:r>
            <a:r>
              <a:rPr spc="225" dirty="0"/>
              <a:t> </a:t>
            </a:r>
            <a:r>
              <a:rPr dirty="0"/>
              <a:t>is</a:t>
            </a:r>
            <a:r>
              <a:rPr spc="210" dirty="0"/>
              <a:t> </a:t>
            </a:r>
            <a:r>
              <a:rPr spc="70" dirty="0">
                <a:latin typeface="Cambria"/>
                <a:cs typeface="Cambria"/>
              </a:rPr>
              <a:t>⟨</a:t>
            </a:r>
            <a:r>
              <a:rPr b="0" i="1" spc="70" dirty="0">
                <a:latin typeface="Bookman Old Style"/>
                <a:cs typeface="Bookman Old Style"/>
              </a:rPr>
              <a:t>x</a:t>
            </a:r>
            <a:r>
              <a:rPr spc="70" dirty="0">
                <a:latin typeface="Cambria"/>
                <a:cs typeface="Cambria"/>
              </a:rPr>
              <a:t>⟩</a:t>
            </a:r>
            <a:r>
              <a:rPr spc="280" dirty="0">
                <a:latin typeface="Cambria"/>
                <a:cs typeface="Cambria"/>
              </a:rPr>
              <a:t> </a:t>
            </a:r>
            <a:r>
              <a:rPr spc="-5" dirty="0"/>
              <a:t>.</a:t>
            </a:r>
            <a:r>
              <a:rPr spc="-150" dirty="0"/>
              <a:t> </a:t>
            </a:r>
            <a:r>
              <a:rPr spc="-5" dirty="0"/>
              <a:t>.</a:t>
            </a:r>
            <a:r>
              <a:rPr spc="-145" dirty="0"/>
              <a:t> </a:t>
            </a:r>
            <a:r>
              <a:rPr spc="-5" dirty="0"/>
              <a:t>.</a:t>
            </a:r>
            <a:r>
              <a:rPr spc="-150" dirty="0"/>
              <a:t> </a:t>
            </a:r>
            <a:r>
              <a:rPr dirty="0"/>
              <a:t>(Choose</a:t>
            </a:r>
            <a:r>
              <a:rPr spc="215" dirty="0"/>
              <a:t> </a:t>
            </a:r>
            <a:r>
              <a:rPr spc="-20" dirty="0"/>
              <a:t>one. </a:t>
            </a:r>
            <a:r>
              <a:rPr spc="50" dirty="0"/>
              <a:t>This</a:t>
            </a:r>
            <a:r>
              <a:rPr spc="305" dirty="0"/>
              <a:t> </a:t>
            </a:r>
            <a:r>
              <a:rPr dirty="0"/>
              <a:t>should</a:t>
            </a:r>
            <a:r>
              <a:rPr spc="315" dirty="0"/>
              <a:t> </a:t>
            </a:r>
            <a:r>
              <a:rPr dirty="0"/>
              <a:t>require</a:t>
            </a:r>
            <a:r>
              <a:rPr spc="315" dirty="0"/>
              <a:t> </a:t>
            </a:r>
            <a:r>
              <a:rPr dirty="0"/>
              <a:t>no</a:t>
            </a:r>
            <a:r>
              <a:rPr spc="320" dirty="0"/>
              <a:t> </a:t>
            </a:r>
            <a:r>
              <a:rPr dirty="0"/>
              <a:t>calculations,</a:t>
            </a:r>
            <a:r>
              <a:rPr spc="345" dirty="0"/>
              <a:t> </a:t>
            </a:r>
            <a:r>
              <a:rPr spc="55" dirty="0"/>
              <a:t>and</a:t>
            </a:r>
            <a:r>
              <a:rPr spc="315" dirty="0"/>
              <a:t> </a:t>
            </a:r>
            <a:r>
              <a:rPr dirty="0"/>
              <a:t>less</a:t>
            </a:r>
            <a:r>
              <a:rPr spc="315" dirty="0"/>
              <a:t> </a:t>
            </a:r>
            <a:r>
              <a:rPr spc="70" dirty="0"/>
              <a:t>than</a:t>
            </a:r>
            <a:r>
              <a:rPr spc="320" dirty="0"/>
              <a:t> </a:t>
            </a:r>
            <a:r>
              <a:rPr spc="90" dirty="0"/>
              <a:t>thirty</a:t>
            </a:r>
            <a:r>
              <a:rPr spc="315" dirty="0"/>
              <a:t> </a:t>
            </a:r>
            <a:r>
              <a:rPr spc="-10" dirty="0"/>
              <a:t>seconds </a:t>
            </a:r>
            <a:r>
              <a:rPr dirty="0"/>
              <a:t>of</a:t>
            </a:r>
            <a:r>
              <a:rPr spc="-90" dirty="0"/>
              <a:t> </a:t>
            </a:r>
            <a:r>
              <a:rPr spc="40" dirty="0"/>
              <a:t>thought.)</a:t>
            </a:r>
          </a:p>
        </p:txBody>
      </p:sp>
      <p:sp>
        <p:nvSpPr>
          <p:cNvPr id="5" name="object 5"/>
          <p:cNvSpPr txBox="1"/>
          <p:nvPr/>
        </p:nvSpPr>
        <p:spPr>
          <a:xfrm>
            <a:off x="707745" y="2818694"/>
            <a:ext cx="2467610" cy="3176270"/>
          </a:xfrm>
          <a:prstGeom prst="rect">
            <a:avLst/>
          </a:prstGeom>
        </p:spPr>
        <p:txBody>
          <a:bodyPr vert="horz" wrap="square" lIns="0" tIns="144780" rIns="0" bIns="0" rtlCol="0">
            <a:spAutoFit/>
          </a:bodyPr>
          <a:lstStyle/>
          <a:p>
            <a:pPr marL="394335" indent="-370205">
              <a:lnSpc>
                <a:spcPct val="100000"/>
              </a:lnSpc>
              <a:spcBef>
                <a:spcPts val="1140"/>
              </a:spcBef>
              <a:buFont typeface="Garamond"/>
              <a:buAutoNum type="alphaUcPeriod"/>
              <a:tabLst>
                <a:tab pos="394335" algn="l"/>
              </a:tabLst>
            </a:pPr>
            <a:r>
              <a:rPr sz="2450" b="0" i="1" spc="395" dirty="0">
                <a:latin typeface="Bookman Old Style"/>
                <a:cs typeface="Bookman Old Style"/>
              </a:rPr>
              <a:t>&lt;</a:t>
            </a:r>
            <a:r>
              <a:rPr sz="2450" b="0" i="1" spc="-45" dirty="0">
                <a:latin typeface="Bookman Old Style"/>
                <a:cs typeface="Bookman Old Style"/>
              </a:rPr>
              <a:t> </a:t>
            </a:r>
            <a:r>
              <a:rPr sz="2450" spc="-60" dirty="0">
                <a:latin typeface="Garamond"/>
                <a:cs typeface="Garamond"/>
              </a:rPr>
              <a:t>1</a:t>
            </a:r>
            <a:endParaRPr sz="2450">
              <a:latin typeface="Garamond"/>
              <a:cs typeface="Garamond"/>
            </a:endParaRPr>
          </a:p>
          <a:p>
            <a:pPr marL="394335" indent="-358140">
              <a:lnSpc>
                <a:spcPct val="100000"/>
              </a:lnSpc>
              <a:spcBef>
                <a:spcPts val="1045"/>
              </a:spcBef>
              <a:buAutoNum type="alphaUcPeriod"/>
              <a:tabLst>
                <a:tab pos="394335" algn="l"/>
              </a:tabLst>
            </a:pPr>
            <a:r>
              <a:rPr sz="2450" spc="-50" dirty="0">
                <a:latin typeface="Garamond"/>
                <a:cs typeface="Garamond"/>
              </a:rPr>
              <a:t>1</a:t>
            </a:r>
            <a:endParaRPr sz="2450">
              <a:latin typeface="Garamond"/>
              <a:cs typeface="Garamond"/>
            </a:endParaRPr>
          </a:p>
          <a:p>
            <a:pPr marL="393700" indent="-361950">
              <a:lnSpc>
                <a:spcPct val="100000"/>
              </a:lnSpc>
              <a:spcBef>
                <a:spcPts val="1045"/>
              </a:spcBef>
              <a:buAutoNum type="alphaUcPeriod"/>
              <a:tabLst>
                <a:tab pos="393700" algn="l"/>
              </a:tabLst>
            </a:pPr>
            <a:r>
              <a:rPr sz="2450" dirty="0">
                <a:latin typeface="Garamond"/>
                <a:cs typeface="Garamond"/>
              </a:rPr>
              <a:t>between</a:t>
            </a:r>
            <a:r>
              <a:rPr sz="2450" spc="140" dirty="0">
                <a:latin typeface="Garamond"/>
                <a:cs typeface="Garamond"/>
              </a:rPr>
              <a:t> </a:t>
            </a:r>
            <a:r>
              <a:rPr sz="2450" dirty="0">
                <a:latin typeface="Garamond"/>
                <a:cs typeface="Garamond"/>
              </a:rPr>
              <a:t>1</a:t>
            </a:r>
            <a:r>
              <a:rPr sz="2450" spc="145" dirty="0">
                <a:latin typeface="Garamond"/>
                <a:cs typeface="Garamond"/>
              </a:rPr>
              <a:t> </a:t>
            </a:r>
            <a:r>
              <a:rPr sz="2450" spc="55" dirty="0">
                <a:latin typeface="Garamond"/>
                <a:cs typeface="Garamond"/>
              </a:rPr>
              <a:t>and</a:t>
            </a:r>
            <a:r>
              <a:rPr sz="2450" spc="150" dirty="0">
                <a:latin typeface="Garamond"/>
                <a:cs typeface="Garamond"/>
              </a:rPr>
              <a:t> </a:t>
            </a:r>
            <a:r>
              <a:rPr sz="2450" spc="-50" dirty="0">
                <a:latin typeface="Garamond"/>
                <a:cs typeface="Garamond"/>
              </a:rPr>
              <a:t>2</a:t>
            </a:r>
            <a:endParaRPr sz="2450">
              <a:latin typeface="Garamond"/>
              <a:cs typeface="Garamond"/>
            </a:endParaRPr>
          </a:p>
          <a:p>
            <a:pPr marL="393700" indent="-374015">
              <a:lnSpc>
                <a:spcPct val="100000"/>
              </a:lnSpc>
              <a:spcBef>
                <a:spcPts val="1045"/>
              </a:spcBef>
              <a:buAutoNum type="alphaUcPeriod"/>
              <a:tabLst>
                <a:tab pos="393700" algn="l"/>
              </a:tabLst>
            </a:pPr>
            <a:r>
              <a:rPr sz="2450" spc="-50" dirty="0">
                <a:latin typeface="Garamond"/>
                <a:cs typeface="Garamond"/>
              </a:rPr>
              <a:t>2</a:t>
            </a:r>
            <a:endParaRPr sz="2450">
              <a:latin typeface="Garamond"/>
              <a:cs typeface="Garamond"/>
            </a:endParaRPr>
          </a:p>
          <a:p>
            <a:pPr marL="394335" indent="-349885">
              <a:lnSpc>
                <a:spcPct val="100000"/>
              </a:lnSpc>
              <a:spcBef>
                <a:spcPts val="1045"/>
              </a:spcBef>
              <a:buFont typeface="Garamond"/>
              <a:buAutoNum type="alphaUcPeriod"/>
              <a:tabLst>
                <a:tab pos="394335" algn="l"/>
              </a:tabLst>
            </a:pPr>
            <a:r>
              <a:rPr sz="2450" b="0" i="1" spc="395" dirty="0">
                <a:latin typeface="Bookman Old Style"/>
                <a:cs typeface="Bookman Old Style"/>
              </a:rPr>
              <a:t>&gt;</a:t>
            </a:r>
            <a:r>
              <a:rPr sz="2450" b="0" i="1" spc="-45" dirty="0">
                <a:latin typeface="Bookman Old Style"/>
                <a:cs typeface="Bookman Old Style"/>
              </a:rPr>
              <a:t> </a:t>
            </a:r>
            <a:r>
              <a:rPr sz="2450" spc="-60" dirty="0">
                <a:latin typeface="Garamond"/>
                <a:cs typeface="Garamond"/>
              </a:rPr>
              <a:t>2</a:t>
            </a:r>
            <a:endParaRPr sz="2450">
              <a:latin typeface="Garamond"/>
              <a:cs typeface="Garamond"/>
            </a:endParaRPr>
          </a:p>
          <a:p>
            <a:pPr marL="12700">
              <a:lnSpc>
                <a:spcPct val="100000"/>
              </a:lnSpc>
              <a:spcBef>
                <a:spcPts val="1939"/>
              </a:spcBef>
              <a:tabLst>
                <a:tab pos="1621155" algn="l"/>
              </a:tabLst>
            </a:pPr>
            <a:r>
              <a:rPr sz="2450" b="1" spc="45" dirty="0">
                <a:latin typeface="Book Antiqua"/>
                <a:cs typeface="Book Antiqua"/>
              </a:rPr>
              <a:t>Solution:</a:t>
            </a:r>
            <a:r>
              <a:rPr sz="2450" b="1" dirty="0">
                <a:latin typeface="Book Antiqua"/>
                <a:cs typeface="Book Antiqua"/>
              </a:rPr>
              <a:t>	</a:t>
            </a:r>
            <a:r>
              <a:rPr sz="2450" spc="25" dirty="0">
                <a:latin typeface="Garamond"/>
                <a:cs typeface="Garamond"/>
              </a:rPr>
              <a:t>C</a:t>
            </a:r>
            <a:endParaRPr sz="2450">
              <a:latin typeface="Garamond"/>
              <a:cs typeface="Garamond"/>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905" cy="207645"/>
          </a:xfrm>
          <a:prstGeom prst="rect">
            <a:avLst/>
          </a:prstGeom>
        </p:spPr>
        <p:txBody>
          <a:bodyPr vert="horz" wrap="square" lIns="0" tIns="12065" rIns="0" bIns="0" rtlCol="0">
            <a:spAutoFit/>
          </a:bodyPr>
          <a:lstStyle/>
          <a:p>
            <a:pPr marL="12700">
              <a:lnSpc>
                <a:spcPct val="100000"/>
              </a:lnSpc>
              <a:spcBef>
                <a:spcPts val="95"/>
              </a:spcBef>
              <a:tabLst>
                <a:tab pos="413766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4.3.</a:t>
            </a:r>
            <a:r>
              <a:rPr sz="1200" spc="285" dirty="0">
                <a:latin typeface="Times New Roman"/>
                <a:cs typeface="Times New Roman"/>
              </a:rPr>
              <a:t>  </a:t>
            </a:r>
            <a:r>
              <a:rPr sz="1200" dirty="0">
                <a:latin typeface="Times New Roman"/>
                <a:cs typeface="Times New Roman"/>
              </a:rPr>
              <a:t>WAVEFUNCTIONS</a:t>
            </a:r>
            <a:r>
              <a:rPr sz="1200" spc="210" dirty="0">
                <a:latin typeface="Times New Roman"/>
                <a:cs typeface="Times New Roman"/>
              </a:rPr>
              <a:t> </a:t>
            </a:r>
            <a:r>
              <a:rPr sz="1200" dirty="0">
                <a:latin typeface="Times New Roman"/>
                <a:cs typeface="Times New Roman"/>
              </a:rPr>
              <a:t>AND</a:t>
            </a:r>
            <a:r>
              <a:rPr sz="1200" spc="204" dirty="0">
                <a:latin typeface="Times New Roman"/>
                <a:cs typeface="Times New Roman"/>
              </a:rPr>
              <a:t> </a:t>
            </a:r>
            <a:r>
              <a:rPr sz="1200" dirty="0">
                <a:latin typeface="Times New Roman"/>
                <a:cs typeface="Times New Roman"/>
              </a:rPr>
              <a:t>POSITION</a:t>
            </a:r>
            <a:r>
              <a:rPr sz="1200" spc="195" dirty="0">
                <a:latin typeface="Times New Roman"/>
                <a:cs typeface="Times New Roman"/>
              </a:rPr>
              <a:t> </a:t>
            </a:r>
            <a:r>
              <a:rPr sz="1200" spc="-10" dirty="0">
                <a:latin typeface="Times New Roman"/>
                <a:cs typeface="Times New Roman"/>
              </a:rPr>
              <a:t>PROBABILITIES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285"/>
            <a:ext cx="8255000" cy="403225"/>
          </a:xfrm>
          <a:prstGeom prst="rect">
            <a:avLst/>
          </a:prstGeom>
        </p:spPr>
        <p:txBody>
          <a:bodyPr vert="horz" wrap="square" lIns="0" tIns="15875" rIns="0" bIns="0" rtlCol="0">
            <a:spAutoFit/>
          </a:bodyPr>
          <a:lstStyle/>
          <a:p>
            <a:pPr marL="12700">
              <a:lnSpc>
                <a:spcPct val="100000"/>
              </a:lnSpc>
              <a:spcBef>
                <a:spcPts val="125"/>
              </a:spcBef>
            </a:pPr>
            <a:r>
              <a:rPr dirty="0"/>
              <a:t>A</a:t>
            </a:r>
            <a:r>
              <a:rPr spc="204" dirty="0"/>
              <a:t> </a:t>
            </a:r>
            <a:r>
              <a:rPr spc="50" dirty="0"/>
              <a:t>particle</a:t>
            </a:r>
            <a:r>
              <a:rPr spc="210" dirty="0"/>
              <a:t> </a:t>
            </a:r>
            <a:r>
              <a:rPr dirty="0"/>
              <a:t>has</a:t>
            </a:r>
            <a:r>
              <a:rPr spc="204" dirty="0"/>
              <a:t> </a:t>
            </a:r>
            <a:r>
              <a:rPr dirty="0"/>
              <a:t>the</a:t>
            </a:r>
            <a:r>
              <a:rPr spc="215" dirty="0"/>
              <a:t> </a:t>
            </a:r>
            <a:r>
              <a:rPr dirty="0"/>
              <a:t>wavefunction</a:t>
            </a:r>
            <a:r>
              <a:rPr spc="204" dirty="0"/>
              <a:t> </a:t>
            </a:r>
            <a:r>
              <a:rPr b="0" i="1" spc="50" dirty="0">
                <a:latin typeface="Bookman Old Style"/>
                <a:cs typeface="Bookman Old Style"/>
              </a:rPr>
              <a:t>ψ</a:t>
            </a:r>
            <a:r>
              <a:rPr spc="50" dirty="0"/>
              <a:t>(</a:t>
            </a:r>
            <a:r>
              <a:rPr b="0" i="1" spc="50" dirty="0">
                <a:latin typeface="Bookman Old Style"/>
                <a:cs typeface="Bookman Old Style"/>
              </a:rPr>
              <a:t>x</a:t>
            </a:r>
            <a:r>
              <a:rPr spc="50" dirty="0"/>
              <a:t>)</a:t>
            </a:r>
            <a:r>
              <a:rPr spc="165" dirty="0"/>
              <a:t> </a:t>
            </a:r>
            <a:r>
              <a:rPr spc="130" dirty="0"/>
              <a:t>=</a:t>
            </a:r>
            <a:r>
              <a:rPr spc="165" dirty="0"/>
              <a:t> </a:t>
            </a:r>
            <a:r>
              <a:rPr b="0" i="1" spc="100" dirty="0">
                <a:latin typeface="Bookman Old Style"/>
                <a:cs typeface="Bookman Old Style"/>
              </a:rPr>
              <a:t>A</a:t>
            </a:r>
            <a:r>
              <a:rPr b="0" i="1" spc="-300" dirty="0">
                <a:latin typeface="Bookman Old Style"/>
                <a:cs typeface="Bookman Old Style"/>
              </a:rPr>
              <a:t> </a:t>
            </a:r>
            <a:r>
              <a:rPr dirty="0"/>
              <a:t>sin(</a:t>
            </a:r>
            <a:r>
              <a:rPr b="0" i="1" dirty="0">
                <a:latin typeface="Bookman Old Style"/>
                <a:cs typeface="Bookman Old Style"/>
              </a:rPr>
              <a:t>πx/L</a:t>
            </a:r>
            <a:r>
              <a:rPr dirty="0"/>
              <a:t>)</a:t>
            </a:r>
            <a:r>
              <a:rPr spc="210" dirty="0"/>
              <a:t> </a:t>
            </a:r>
            <a:r>
              <a:rPr dirty="0"/>
              <a:t>from</a:t>
            </a:r>
            <a:r>
              <a:rPr spc="210" dirty="0"/>
              <a:t> </a:t>
            </a:r>
            <a:r>
              <a:rPr b="0" i="1" spc="50" dirty="0">
                <a:latin typeface="Bookman Old Style"/>
                <a:cs typeface="Bookman Old Style"/>
              </a:rPr>
              <a:t>x</a:t>
            </a:r>
            <a:r>
              <a:rPr b="0" i="1" spc="45" dirty="0">
                <a:latin typeface="Bookman Old Style"/>
                <a:cs typeface="Bookman Old Style"/>
              </a:rPr>
              <a:t> </a:t>
            </a:r>
            <a:r>
              <a:rPr spc="130" dirty="0"/>
              <a:t>=</a:t>
            </a:r>
            <a:r>
              <a:rPr spc="170" dirty="0"/>
              <a:t> </a:t>
            </a:r>
            <a:r>
              <a:rPr spc="-50" dirty="0"/>
              <a:t>0</a:t>
            </a:r>
          </a:p>
        </p:txBody>
      </p:sp>
      <p:sp>
        <p:nvSpPr>
          <p:cNvPr id="5" name="object 5"/>
          <p:cNvSpPr txBox="1"/>
          <p:nvPr/>
        </p:nvSpPr>
        <p:spPr>
          <a:xfrm>
            <a:off x="715137" y="1605862"/>
            <a:ext cx="8258809" cy="3389629"/>
          </a:xfrm>
          <a:prstGeom prst="rect">
            <a:avLst/>
          </a:prstGeom>
        </p:spPr>
        <p:txBody>
          <a:bodyPr vert="horz" wrap="square" lIns="0" tIns="15875" rIns="0" bIns="0" rtlCol="0">
            <a:spAutoFit/>
          </a:bodyPr>
          <a:lstStyle/>
          <a:p>
            <a:pPr marL="15875">
              <a:lnSpc>
                <a:spcPct val="100000"/>
              </a:lnSpc>
              <a:spcBef>
                <a:spcPts val="125"/>
              </a:spcBef>
              <a:tabLst>
                <a:tab pos="4450080" algn="l"/>
              </a:tabLst>
            </a:pPr>
            <a:r>
              <a:rPr sz="2450" dirty="0">
                <a:latin typeface="Garamond"/>
                <a:cs typeface="Garamond"/>
              </a:rPr>
              <a:t>to</a:t>
            </a:r>
            <a:r>
              <a:rPr sz="2450" spc="330" dirty="0">
                <a:latin typeface="Garamond"/>
                <a:cs typeface="Garamond"/>
              </a:rPr>
              <a:t> </a:t>
            </a:r>
            <a:r>
              <a:rPr sz="2450" b="0" i="1" spc="50" dirty="0">
                <a:latin typeface="Bookman Old Style"/>
                <a:cs typeface="Bookman Old Style"/>
              </a:rPr>
              <a:t>x</a:t>
            </a:r>
            <a:r>
              <a:rPr sz="2450" b="0" i="1" spc="290" dirty="0">
                <a:latin typeface="Bookman Old Style"/>
                <a:cs typeface="Bookman Old Style"/>
              </a:rPr>
              <a:t> </a:t>
            </a:r>
            <a:r>
              <a:rPr sz="2450" spc="130" dirty="0">
                <a:latin typeface="Garamond"/>
                <a:cs typeface="Garamond"/>
              </a:rPr>
              <a:t>=</a:t>
            </a:r>
            <a:r>
              <a:rPr sz="2450" spc="415" dirty="0">
                <a:latin typeface="Garamond"/>
                <a:cs typeface="Garamond"/>
              </a:rPr>
              <a:t> </a:t>
            </a:r>
            <a:r>
              <a:rPr sz="2450" b="0" i="1" spc="210" dirty="0">
                <a:latin typeface="Bookman Old Style"/>
                <a:cs typeface="Bookman Old Style"/>
              </a:rPr>
              <a:t>L</a:t>
            </a:r>
            <a:r>
              <a:rPr sz="2450" b="0" i="1" spc="215" dirty="0">
                <a:latin typeface="Bookman Old Style"/>
                <a:cs typeface="Bookman Old Style"/>
              </a:rPr>
              <a:t> </a:t>
            </a:r>
            <a:r>
              <a:rPr sz="2450" spc="55" dirty="0">
                <a:latin typeface="Garamond"/>
                <a:cs typeface="Garamond"/>
              </a:rPr>
              <a:t>and</a:t>
            </a:r>
            <a:r>
              <a:rPr sz="2450" spc="335" dirty="0">
                <a:latin typeface="Garamond"/>
                <a:cs typeface="Garamond"/>
              </a:rPr>
              <a:t> </a:t>
            </a:r>
            <a:r>
              <a:rPr sz="2450" dirty="0">
                <a:latin typeface="Garamond"/>
                <a:cs typeface="Garamond"/>
              </a:rPr>
              <a:t>0</a:t>
            </a:r>
            <a:r>
              <a:rPr sz="2450" spc="340" dirty="0">
                <a:latin typeface="Garamond"/>
                <a:cs typeface="Garamond"/>
              </a:rPr>
              <a:t> </a:t>
            </a:r>
            <a:r>
              <a:rPr sz="2450" dirty="0">
                <a:latin typeface="Garamond"/>
                <a:cs typeface="Garamond"/>
              </a:rPr>
              <a:t>everywhere</a:t>
            </a:r>
            <a:r>
              <a:rPr sz="2450" spc="340" dirty="0">
                <a:latin typeface="Garamond"/>
                <a:cs typeface="Garamond"/>
              </a:rPr>
              <a:t> </a:t>
            </a:r>
            <a:r>
              <a:rPr sz="2450" spc="-10" dirty="0">
                <a:latin typeface="Garamond"/>
                <a:cs typeface="Garamond"/>
              </a:rPr>
              <a:t>else.</a:t>
            </a:r>
            <a:r>
              <a:rPr sz="2450" dirty="0">
                <a:latin typeface="Garamond"/>
                <a:cs typeface="Garamond"/>
              </a:rPr>
              <a:t>	</a:t>
            </a:r>
            <a:r>
              <a:rPr sz="2450" spc="114" dirty="0">
                <a:latin typeface="Garamond"/>
                <a:cs typeface="Garamond"/>
              </a:rPr>
              <a:t>What</a:t>
            </a:r>
            <a:r>
              <a:rPr sz="2450" spc="275" dirty="0">
                <a:latin typeface="Garamond"/>
                <a:cs typeface="Garamond"/>
              </a:rPr>
              <a:t> </a:t>
            </a:r>
            <a:r>
              <a:rPr sz="2450" dirty="0">
                <a:latin typeface="Garamond"/>
                <a:cs typeface="Garamond"/>
              </a:rPr>
              <a:t>is</a:t>
            </a:r>
            <a:r>
              <a:rPr sz="2450" spc="280" dirty="0">
                <a:latin typeface="Garamond"/>
                <a:cs typeface="Garamond"/>
              </a:rPr>
              <a:t> </a:t>
            </a:r>
            <a:r>
              <a:rPr sz="2450" spc="70" dirty="0">
                <a:latin typeface="Cambria"/>
                <a:cs typeface="Cambria"/>
              </a:rPr>
              <a:t>⟨</a:t>
            </a:r>
            <a:r>
              <a:rPr sz="2450" b="0" i="1" spc="70" dirty="0">
                <a:latin typeface="Bookman Old Style"/>
                <a:cs typeface="Bookman Old Style"/>
              </a:rPr>
              <a:t>x</a:t>
            </a:r>
            <a:r>
              <a:rPr sz="2450" spc="70" dirty="0">
                <a:latin typeface="Cambria"/>
                <a:cs typeface="Cambria"/>
              </a:rPr>
              <a:t>⟩</a:t>
            </a:r>
            <a:r>
              <a:rPr sz="2450" spc="355" dirty="0">
                <a:latin typeface="Cambria"/>
                <a:cs typeface="Cambria"/>
              </a:rPr>
              <a:t> </a:t>
            </a:r>
            <a:r>
              <a:rPr sz="2450" dirty="0">
                <a:latin typeface="Garamond"/>
                <a:cs typeface="Garamond"/>
              </a:rPr>
              <a:t>for</a:t>
            </a:r>
            <a:r>
              <a:rPr sz="2450" spc="275" dirty="0">
                <a:latin typeface="Garamond"/>
                <a:cs typeface="Garamond"/>
              </a:rPr>
              <a:t> </a:t>
            </a:r>
            <a:r>
              <a:rPr sz="2450" spc="50" dirty="0">
                <a:latin typeface="Garamond"/>
                <a:cs typeface="Garamond"/>
              </a:rPr>
              <a:t>this</a:t>
            </a:r>
            <a:r>
              <a:rPr sz="2450" spc="280" dirty="0">
                <a:latin typeface="Garamond"/>
                <a:cs typeface="Garamond"/>
              </a:rPr>
              <a:t> </a:t>
            </a:r>
            <a:r>
              <a:rPr sz="2450" spc="55" dirty="0">
                <a:latin typeface="Garamond"/>
                <a:cs typeface="Garamond"/>
              </a:rPr>
              <a:t>particle?</a:t>
            </a:r>
            <a:endParaRPr sz="2450">
              <a:latin typeface="Garamond"/>
              <a:cs typeface="Garamond"/>
            </a:endParaRPr>
          </a:p>
          <a:p>
            <a:pPr marL="15875">
              <a:lnSpc>
                <a:spcPct val="100000"/>
              </a:lnSpc>
              <a:spcBef>
                <a:spcPts val="50"/>
              </a:spcBef>
              <a:tabLst>
                <a:tab pos="854710" algn="l"/>
                <a:tab pos="2943225" algn="l"/>
              </a:tabLst>
            </a:pPr>
            <a:r>
              <a:rPr sz="2450" b="0" i="1" spc="-10" dirty="0">
                <a:latin typeface="Bookman Old Style"/>
                <a:cs typeface="Bookman Old Style"/>
              </a:rPr>
              <a:t>Hint:</a:t>
            </a:r>
            <a:r>
              <a:rPr sz="2450" b="0" i="1" dirty="0">
                <a:latin typeface="Bookman Old Style"/>
                <a:cs typeface="Bookman Old Style"/>
              </a:rPr>
              <a:t>	</a:t>
            </a:r>
            <a:r>
              <a:rPr sz="2450" dirty="0">
                <a:latin typeface="Garamond"/>
                <a:cs typeface="Garamond"/>
              </a:rPr>
              <a:t>Sketch</a:t>
            </a:r>
            <a:r>
              <a:rPr sz="2450" spc="180" dirty="0">
                <a:latin typeface="Garamond"/>
                <a:cs typeface="Garamond"/>
              </a:rPr>
              <a:t> </a:t>
            </a:r>
            <a:r>
              <a:rPr sz="2450" spc="130" dirty="0">
                <a:latin typeface="Garamond"/>
                <a:cs typeface="Garamond"/>
              </a:rPr>
              <a:t>a</a:t>
            </a:r>
            <a:r>
              <a:rPr sz="2450" spc="190" dirty="0">
                <a:latin typeface="Garamond"/>
                <a:cs typeface="Garamond"/>
              </a:rPr>
              <a:t> </a:t>
            </a:r>
            <a:r>
              <a:rPr sz="2450" spc="40" dirty="0">
                <a:latin typeface="Garamond"/>
                <a:cs typeface="Garamond"/>
              </a:rPr>
              <a:t>graph.</a:t>
            </a:r>
            <a:r>
              <a:rPr sz="2450" dirty="0">
                <a:latin typeface="Garamond"/>
                <a:cs typeface="Garamond"/>
              </a:rPr>
              <a:t>	(Choose</a:t>
            </a:r>
            <a:r>
              <a:rPr sz="2450" spc="185" dirty="0">
                <a:latin typeface="Garamond"/>
                <a:cs typeface="Garamond"/>
              </a:rPr>
              <a:t> </a:t>
            </a:r>
            <a:r>
              <a:rPr sz="2450" spc="-10" dirty="0">
                <a:latin typeface="Garamond"/>
                <a:cs typeface="Garamond"/>
              </a:rPr>
              <a:t>one.)</a:t>
            </a:r>
            <a:endParaRPr sz="2450">
              <a:latin typeface="Garamond"/>
              <a:cs typeface="Garamond"/>
            </a:endParaRPr>
          </a:p>
          <a:p>
            <a:pPr marL="386715" indent="-370205">
              <a:lnSpc>
                <a:spcPct val="100000"/>
              </a:lnSpc>
              <a:spcBef>
                <a:spcPts val="1645"/>
              </a:spcBef>
              <a:buAutoNum type="alphaUcPeriod"/>
              <a:tabLst>
                <a:tab pos="386715" algn="l"/>
              </a:tabLst>
            </a:pPr>
            <a:r>
              <a:rPr sz="2450" spc="-50" dirty="0">
                <a:latin typeface="Garamond"/>
                <a:cs typeface="Garamond"/>
              </a:rPr>
              <a:t>0</a:t>
            </a:r>
            <a:endParaRPr sz="2450">
              <a:latin typeface="Garamond"/>
              <a:cs typeface="Garamond"/>
            </a:endParaRPr>
          </a:p>
          <a:p>
            <a:pPr marL="386715" indent="-358140">
              <a:lnSpc>
                <a:spcPct val="100000"/>
              </a:lnSpc>
              <a:spcBef>
                <a:spcPts val="1045"/>
              </a:spcBef>
              <a:buFont typeface="Garamond"/>
              <a:buAutoNum type="alphaUcPeriod"/>
              <a:tabLst>
                <a:tab pos="386715" algn="l"/>
              </a:tabLst>
            </a:pPr>
            <a:r>
              <a:rPr sz="2450" b="0" i="1" spc="-25" dirty="0">
                <a:latin typeface="Bookman Old Style"/>
                <a:cs typeface="Bookman Old Style"/>
              </a:rPr>
              <a:t>L/</a:t>
            </a:r>
            <a:r>
              <a:rPr sz="2450" spc="-25" dirty="0">
                <a:latin typeface="Garamond"/>
                <a:cs typeface="Garamond"/>
              </a:rPr>
              <a:t>4</a:t>
            </a:r>
            <a:endParaRPr sz="2450">
              <a:latin typeface="Garamond"/>
              <a:cs typeface="Garamond"/>
            </a:endParaRPr>
          </a:p>
          <a:p>
            <a:pPr marL="386715" indent="-361950">
              <a:lnSpc>
                <a:spcPct val="100000"/>
              </a:lnSpc>
              <a:spcBef>
                <a:spcPts val="1045"/>
              </a:spcBef>
              <a:buFont typeface="Garamond"/>
              <a:buAutoNum type="alphaUcPeriod"/>
              <a:tabLst>
                <a:tab pos="386715" algn="l"/>
              </a:tabLst>
            </a:pPr>
            <a:r>
              <a:rPr sz="2450" b="0" i="1" spc="-25" dirty="0">
                <a:latin typeface="Bookman Old Style"/>
                <a:cs typeface="Bookman Old Style"/>
              </a:rPr>
              <a:t>L/</a:t>
            </a:r>
            <a:r>
              <a:rPr sz="2450" spc="-25" dirty="0">
                <a:latin typeface="Garamond"/>
                <a:cs typeface="Garamond"/>
              </a:rPr>
              <a:t>2</a:t>
            </a:r>
            <a:endParaRPr sz="2450">
              <a:latin typeface="Garamond"/>
              <a:cs typeface="Garamond"/>
            </a:endParaRPr>
          </a:p>
          <a:p>
            <a:pPr marL="386715" indent="-374015">
              <a:lnSpc>
                <a:spcPct val="100000"/>
              </a:lnSpc>
              <a:spcBef>
                <a:spcPts val="1045"/>
              </a:spcBef>
              <a:buFont typeface="Garamond"/>
              <a:buAutoNum type="alphaUcPeriod"/>
              <a:tabLst>
                <a:tab pos="386715" algn="l"/>
              </a:tabLst>
            </a:pPr>
            <a:r>
              <a:rPr sz="2450" b="0" i="1" spc="160" dirty="0">
                <a:latin typeface="Bookman Old Style"/>
                <a:cs typeface="Bookman Old Style"/>
              </a:rPr>
              <a:t>L</a:t>
            </a:r>
            <a:endParaRPr sz="2450">
              <a:latin typeface="Bookman Old Style"/>
              <a:cs typeface="Bookman Old Style"/>
            </a:endParaRPr>
          </a:p>
          <a:p>
            <a:pPr marL="386715" indent="-349885">
              <a:lnSpc>
                <a:spcPct val="100000"/>
              </a:lnSpc>
              <a:spcBef>
                <a:spcPts val="1045"/>
              </a:spcBef>
              <a:buAutoNum type="alphaUcPeriod"/>
              <a:tabLst>
                <a:tab pos="386715" algn="l"/>
              </a:tabLst>
            </a:pPr>
            <a:r>
              <a:rPr sz="2450" dirty="0">
                <a:latin typeface="Garamond"/>
                <a:cs typeface="Garamond"/>
              </a:rPr>
              <a:t>It’s</a:t>
            </a:r>
            <a:r>
              <a:rPr sz="2450" spc="125" dirty="0">
                <a:latin typeface="Garamond"/>
                <a:cs typeface="Garamond"/>
              </a:rPr>
              <a:t> </a:t>
            </a:r>
            <a:r>
              <a:rPr sz="2450" dirty="0">
                <a:latin typeface="Garamond"/>
                <a:cs typeface="Garamond"/>
              </a:rPr>
              <a:t>not</a:t>
            </a:r>
            <a:r>
              <a:rPr sz="2450" spc="130" dirty="0">
                <a:latin typeface="Garamond"/>
                <a:cs typeface="Garamond"/>
              </a:rPr>
              <a:t> </a:t>
            </a:r>
            <a:r>
              <a:rPr sz="2450" dirty="0">
                <a:latin typeface="Garamond"/>
                <a:cs typeface="Garamond"/>
              </a:rPr>
              <a:t>defined</a:t>
            </a:r>
            <a:r>
              <a:rPr sz="2450" spc="125" dirty="0">
                <a:latin typeface="Garamond"/>
                <a:cs typeface="Garamond"/>
              </a:rPr>
              <a:t> </a:t>
            </a:r>
            <a:r>
              <a:rPr sz="2450" dirty="0">
                <a:latin typeface="Garamond"/>
                <a:cs typeface="Garamond"/>
              </a:rPr>
              <a:t>for</a:t>
            </a:r>
            <a:r>
              <a:rPr sz="2450" spc="125" dirty="0">
                <a:latin typeface="Garamond"/>
                <a:cs typeface="Garamond"/>
              </a:rPr>
              <a:t> </a:t>
            </a:r>
            <a:r>
              <a:rPr sz="2450" spc="50" dirty="0">
                <a:latin typeface="Garamond"/>
                <a:cs typeface="Garamond"/>
              </a:rPr>
              <a:t>this</a:t>
            </a:r>
            <a:r>
              <a:rPr sz="2450" spc="120" dirty="0">
                <a:latin typeface="Garamond"/>
                <a:cs typeface="Garamond"/>
              </a:rPr>
              <a:t> </a:t>
            </a:r>
            <a:r>
              <a:rPr sz="2450" spc="-10" dirty="0">
                <a:latin typeface="Garamond"/>
                <a:cs typeface="Garamond"/>
              </a:rPr>
              <a:t>wavefunction.</a:t>
            </a:r>
            <a:endParaRPr sz="2450">
              <a:latin typeface="Garamond"/>
              <a:cs typeface="Garamond"/>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905" cy="207645"/>
          </a:xfrm>
          <a:prstGeom prst="rect">
            <a:avLst/>
          </a:prstGeom>
        </p:spPr>
        <p:txBody>
          <a:bodyPr vert="horz" wrap="square" lIns="0" tIns="12065" rIns="0" bIns="0" rtlCol="0">
            <a:spAutoFit/>
          </a:bodyPr>
          <a:lstStyle/>
          <a:p>
            <a:pPr marL="12700">
              <a:lnSpc>
                <a:spcPct val="100000"/>
              </a:lnSpc>
              <a:spcBef>
                <a:spcPts val="95"/>
              </a:spcBef>
              <a:tabLst>
                <a:tab pos="413766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4.3.</a:t>
            </a:r>
            <a:r>
              <a:rPr sz="1200" spc="285" dirty="0">
                <a:latin typeface="Times New Roman"/>
                <a:cs typeface="Times New Roman"/>
              </a:rPr>
              <a:t>  </a:t>
            </a:r>
            <a:r>
              <a:rPr sz="1200" dirty="0">
                <a:latin typeface="Times New Roman"/>
                <a:cs typeface="Times New Roman"/>
              </a:rPr>
              <a:t>WAVEFUNCTIONS</a:t>
            </a:r>
            <a:r>
              <a:rPr sz="1200" spc="210" dirty="0">
                <a:latin typeface="Times New Roman"/>
                <a:cs typeface="Times New Roman"/>
              </a:rPr>
              <a:t> </a:t>
            </a:r>
            <a:r>
              <a:rPr sz="1200" dirty="0">
                <a:latin typeface="Times New Roman"/>
                <a:cs typeface="Times New Roman"/>
              </a:rPr>
              <a:t>AND</a:t>
            </a:r>
            <a:r>
              <a:rPr sz="1200" spc="204" dirty="0">
                <a:latin typeface="Times New Roman"/>
                <a:cs typeface="Times New Roman"/>
              </a:rPr>
              <a:t> </a:t>
            </a:r>
            <a:r>
              <a:rPr sz="1200" dirty="0">
                <a:latin typeface="Times New Roman"/>
                <a:cs typeface="Times New Roman"/>
              </a:rPr>
              <a:t>POSITION</a:t>
            </a:r>
            <a:r>
              <a:rPr sz="1200" spc="195" dirty="0">
                <a:latin typeface="Times New Roman"/>
                <a:cs typeface="Times New Roman"/>
              </a:rPr>
              <a:t> </a:t>
            </a:r>
            <a:r>
              <a:rPr sz="1200" spc="-10" dirty="0">
                <a:latin typeface="Times New Roman"/>
                <a:cs typeface="Times New Roman"/>
              </a:rPr>
              <a:t>PROBABILITIES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285"/>
            <a:ext cx="8255000" cy="403225"/>
          </a:xfrm>
          <a:prstGeom prst="rect">
            <a:avLst/>
          </a:prstGeom>
        </p:spPr>
        <p:txBody>
          <a:bodyPr vert="horz" wrap="square" lIns="0" tIns="15875" rIns="0" bIns="0" rtlCol="0">
            <a:spAutoFit/>
          </a:bodyPr>
          <a:lstStyle/>
          <a:p>
            <a:pPr marL="12700">
              <a:lnSpc>
                <a:spcPct val="100000"/>
              </a:lnSpc>
              <a:spcBef>
                <a:spcPts val="125"/>
              </a:spcBef>
            </a:pPr>
            <a:r>
              <a:rPr dirty="0"/>
              <a:t>A</a:t>
            </a:r>
            <a:r>
              <a:rPr spc="204" dirty="0"/>
              <a:t> </a:t>
            </a:r>
            <a:r>
              <a:rPr spc="50" dirty="0"/>
              <a:t>particle</a:t>
            </a:r>
            <a:r>
              <a:rPr spc="210" dirty="0"/>
              <a:t> </a:t>
            </a:r>
            <a:r>
              <a:rPr dirty="0"/>
              <a:t>has</a:t>
            </a:r>
            <a:r>
              <a:rPr spc="204" dirty="0"/>
              <a:t> </a:t>
            </a:r>
            <a:r>
              <a:rPr dirty="0"/>
              <a:t>the</a:t>
            </a:r>
            <a:r>
              <a:rPr spc="215" dirty="0"/>
              <a:t> </a:t>
            </a:r>
            <a:r>
              <a:rPr dirty="0"/>
              <a:t>wavefunction</a:t>
            </a:r>
            <a:r>
              <a:rPr spc="204" dirty="0"/>
              <a:t> </a:t>
            </a:r>
            <a:r>
              <a:rPr b="0" i="1" spc="50" dirty="0">
                <a:latin typeface="Bookman Old Style"/>
                <a:cs typeface="Bookman Old Style"/>
              </a:rPr>
              <a:t>ψ</a:t>
            </a:r>
            <a:r>
              <a:rPr spc="50" dirty="0"/>
              <a:t>(</a:t>
            </a:r>
            <a:r>
              <a:rPr b="0" i="1" spc="50" dirty="0">
                <a:latin typeface="Bookman Old Style"/>
                <a:cs typeface="Bookman Old Style"/>
              </a:rPr>
              <a:t>x</a:t>
            </a:r>
            <a:r>
              <a:rPr spc="50" dirty="0"/>
              <a:t>)</a:t>
            </a:r>
            <a:r>
              <a:rPr spc="165" dirty="0"/>
              <a:t> </a:t>
            </a:r>
            <a:r>
              <a:rPr spc="130" dirty="0"/>
              <a:t>=</a:t>
            </a:r>
            <a:r>
              <a:rPr spc="165" dirty="0"/>
              <a:t> </a:t>
            </a:r>
            <a:r>
              <a:rPr b="0" i="1" spc="100" dirty="0">
                <a:latin typeface="Bookman Old Style"/>
                <a:cs typeface="Bookman Old Style"/>
              </a:rPr>
              <a:t>A</a:t>
            </a:r>
            <a:r>
              <a:rPr b="0" i="1" spc="-300" dirty="0">
                <a:latin typeface="Bookman Old Style"/>
                <a:cs typeface="Bookman Old Style"/>
              </a:rPr>
              <a:t> </a:t>
            </a:r>
            <a:r>
              <a:rPr dirty="0"/>
              <a:t>sin(</a:t>
            </a:r>
            <a:r>
              <a:rPr b="0" i="1" dirty="0">
                <a:latin typeface="Bookman Old Style"/>
                <a:cs typeface="Bookman Old Style"/>
              </a:rPr>
              <a:t>πx/L</a:t>
            </a:r>
            <a:r>
              <a:rPr dirty="0"/>
              <a:t>)</a:t>
            </a:r>
            <a:r>
              <a:rPr spc="210" dirty="0"/>
              <a:t> </a:t>
            </a:r>
            <a:r>
              <a:rPr dirty="0"/>
              <a:t>from</a:t>
            </a:r>
            <a:r>
              <a:rPr spc="210" dirty="0"/>
              <a:t> </a:t>
            </a:r>
            <a:r>
              <a:rPr b="0" i="1" spc="50" dirty="0">
                <a:latin typeface="Bookman Old Style"/>
                <a:cs typeface="Bookman Old Style"/>
              </a:rPr>
              <a:t>x</a:t>
            </a:r>
            <a:r>
              <a:rPr b="0" i="1" spc="45" dirty="0">
                <a:latin typeface="Bookman Old Style"/>
                <a:cs typeface="Bookman Old Style"/>
              </a:rPr>
              <a:t> </a:t>
            </a:r>
            <a:r>
              <a:rPr spc="130" dirty="0"/>
              <a:t>=</a:t>
            </a:r>
            <a:r>
              <a:rPr spc="170" dirty="0"/>
              <a:t> </a:t>
            </a:r>
            <a:r>
              <a:rPr spc="-50" dirty="0"/>
              <a:t>0</a:t>
            </a:r>
          </a:p>
        </p:txBody>
      </p:sp>
      <p:sp>
        <p:nvSpPr>
          <p:cNvPr id="5" name="object 5"/>
          <p:cNvSpPr txBox="1"/>
          <p:nvPr/>
        </p:nvSpPr>
        <p:spPr>
          <a:xfrm>
            <a:off x="707745" y="1605862"/>
            <a:ext cx="8265795" cy="4009390"/>
          </a:xfrm>
          <a:prstGeom prst="rect">
            <a:avLst/>
          </a:prstGeom>
        </p:spPr>
        <p:txBody>
          <a:bodyPr vert="horz" wrap="square" lIns="0" tIns="15875" rIns="0" bIns="0" rtlCol="0">
            <a:spAutoFit/>
          </a:bodyPr>
          <a:lstStyle/>
          <a:p>
            <a:pPr marL="23495">
              <a:lnSpc>
                <a:spcPct val="100000"/>
              </a:lnSpc>
              <a:spcBef>
                <a:spcPts val="125"/>
              </a:spcBef>
              <a:tabLst>
                <a:tab pos="4457065" algn="l"/>
              </a:tabLst>
            </a:pPr>
            <a:r>
              <a:rPr sz="2450" dirty="0">
                <a:latin typeface="Garamond"/>
                <a:cs typeface="Garamond"/>
              </a:rPr>
              <a:t>to</a:t>
            </a:r>
            <a:r>
              <a:rPr sz="2450" spc="330" dirty="0">
                <a:latin typeface="Garamond"/>
                <a:cs typeface="Garamond"/>
              </a:rPr>
              <a:t> </a:t>
            </a:r>
            <a:r>
              <a:rPr sz="2450" b="0" i="1" spc="50" dirty="0">
                <a:latin typeface="Bookman Old Style"/>
                <a:cs typeface="Bookman Old Style"/>
              </a:rPr>
              <a:t>x</a:t>
            </a:r>
            <a:r>
              <a:rPr sz="2450" b="0" i="1" spc="290" dirty="0">
                <a:latin typeface="Bookman Old Style"/>
                <a:cs typeface="Bookman Old Style"/>
              </a:rPr>
              <a:t> </a:t>
            </a:r>
            <a:r>
              <a:rPr sz="2450" spc="130" dirty="0">
                <a:latin typeface="Garamond"/>
                <a:cs typeface="Garamond"/>
              </a:rPr>
              <a:t>=</a:t>
            </a:r>
            <a:r>
              <a:rPr sz="2450" spc="415" dirty="0">
                <a:latin typeface="Garamond"/>
                <a:cs typeface="Garamond"/>
              </a:rPr>
              <a:t> </a:t>
            </a:r>
            <a:r>
              <a:rPr sz="2450" b="0" i="1" spc="210" dirty="0">
                <a:latin typeface="Bookman Old Style"/>
                <a:cs typeface="Bookman Old Style"/>
              </a:rPr>
              <a:t>L</a:t>
            </a:r>
            <a:r>
              <a:rPr sz="2450" b="0" i="1" spc="215" dirty="0">
                <a:latin typeface="Bookman Old Style"/>
                <a:cs typeface="Bookman Old Style"/>
              </a:rPr>
              <a:t> </a:t>
            </a:r>
            <a:r>
              <a:rPr sz="2450" spc="55" dirty="0">
                <a:latin typeface="Garamond"/>
                <a:cs typeface="Garamond"/>
              </a:rPr>
              <a:t>and</a:t>
            </a:r>
            <a:r>
              <a:rPr sz="2450" spc="335" dirty="0">
                <a:latin typeface="Garamond"/>
                <a:cs typeface="Garamond"/>
              </a:rPr>
              <a:t> </a:t>
            </a:r>
            <a:r>
              <a:rPr sz="2450" dirty="0">
                <a:latin typeface="Garamond"/>
                <a:cs typeface="Garamond"/>
              </a:rPr>
              <a:t>0</a:t>
            </a:r>
            <a:r>
              <a:rPr sz="2450" spc="340" dirty="0">
                <a:latin typeface="Garamond"/>
                <a:cs typeface="Garamond"/>
              </a:rPr>
              <a:t> </a:t>
            </a:r>
            <a:r>
              <a:rPr sz="2450" dirty="0">
                <a:latin typeface="Garamond"/>
                <a:cs typeface="Garamond"/>
              </a:rPr>
              <a:t>everywhere</a:t>
            </a:r>
            <a:r>
              <a:rPr sz="2450" spc="340" dirty="0">
                <a:latin typeface="Garamond"/>
                <a:cs typeface="Garamond"/>
              </a:rPr>
              <a:t> </a:t>
            </a:r>
            <a:r>
              <a:rPr sz="2450" spc="-10" dirty="0">
                <a:latin typeface="Garamond"/>
                <a:cs typeface="Garamond"/>
              </a:rPr>
              <a:t>else.</a:t>
            </a:r>
            <a:r>
              <a:rPr sz="2450" dirty="0">
                <a:latin typeface="Garamond"/>
                <a:cs typeface="Garamond"/>
              </a:rPr>
              <a:t>	</a:t>
            </a:r>
            <a:r>
              <a:rPr sz="2450" spc="114" dirty="0">
                <a:latin typeface="Garamond"/>
                <a:cs typeface="Garamond"/>
              </a:rPr>
              <a:t>What</a:t>
            </a:r>
            <a:r>
              <a:rPr sz="2450" spc="275" dirty="0">
                <a:latin typeface="Garamond"/>
                <a:cs typeface="Garamond"/>
              </a:rPr>
              <a:t> </a:t>
            </a:r>
            <a:r>
              <a:rPr sz="2450" dirty="0">
                <a:latin typeface="Garamond"/>
                <a:cs typeface="Garamond"/>
              </a:rPr>
              <a:t>is</a:t>
            </a:r>
            <a:r>
              <a:rPr sz="2450" spc="280" dirty="0">
                <a:latin typeface="Garamond"/>
                <a:cs typeface="Garamond"/>
              </a:rPr>
              <a:t> </a:t>
            </a:r>
            <a:r>
              <a:rPr sz="2450" spc="70" dirty="0">
                <a:latin typeface="Cambria"/>
                <a:cs typeface="Cambria"/>
              </a:rPr>
              <a:t>⟨</a:t>
            </a:r>
            <a:r>
              <a:rPr sz="2450" b="0" i="1" spc="70" dirty="0">
                <a:latin typeface="Bookman Old Style"/>
                <a:cs typeface="Bookman Old Style"/>
              </a:rPr>
              <a:t>x</a:t>
            </a:r>
            <a:r>
              <a:rPr sz="2450" spc="70" dirty="0">
                <a:latin typeface="Cambria"/>
                <a:cs typeface="Cambria"/>
              </a:rPr>
              <a:t>⟩</a:t>
            </a:r>
            <a:r>
              <a:rPr sz="2450" spc="355" dirty="0">
                <a:latin typeface="Cambria"/>
                <a:cs typeface="Cambria"/>
              </a:rPr>
              <a:t> </a:t>
            </a:r>
            <a:r>
              <a:rPr sz="2450" dirty="0">
                <a:latin typeface="Garamond"/>
                <a:cs typeface="Garamond"/>
              </a:rPr>
              <a:t>for</a:t>
            </a:r>
            <a:r>
              <a:rPr sz="2450" spc="275" dirty="0">
                <a:latin typeface="Garamond"/>
                <a:cs typeface="Garamond"/>
              </a:rPr>
              <a:t> </a:t>
            </a:r>
            <a:r>
              <a:rPr sz="2450" spc="50" dirty="0">
                <a:latin typeface="Garamond"/>
                <a:cs typeface="Garamond"/>
              </a:rPr>
              <a:t>this</a:t>
            </a:r>
            <a:r>
              <a:rPr sz="2450" spc="280" dirty="0">
                <a:latin typeface="Garamond"/>
                <a:cs typeface="Garamond"/>
              </a:rPr>
              <a:t> </a:t>
            </a:r>
            <a:r>
              <a:rPr sz="2450" spc="55" dirty="0">
                <a:latin typeface="Garamond"/>
                <a:cs typeface="Garamond"/>
              </a:rPr>
              <a:t>particle?</a:t>
            </a:r>
            <a:endParaRPr sz="2450">
              <a:latin typeface="Garamond"/>
              <a:cs typeface="Garamond"/>
            </a:endParaRPr>
          </a:p>
          <a:p>
            <a:pPr marL="23495">
              <a:lnSpc>
                <a:spcPct val="100000"/>
              </a:lnSpc>
              <a:spcBef>
                <a:spcPts val="50"/>
              </a:spcBef>
              <a:tabLst>
                <a:tab pos="862330" algn="l"/>
                <a:tab pos="2950210" algn="l"/>
              </a:tabLst>
            </a:pPr>
            <a:r>
              <a:rPr sz="2450" b="0" i="1" spc="-10" dirty="0">
                <a:latin typeface="Bookman Old Style"/>
                <a:cs typeface="Bookman Old Style"/>
              </a:rPr>
              <a:t>Hint:</a:t>
            </a:r>
            <a:r>
              <a:rPr sz="2450" b="0" i="1" dirty="0">
                <a:latin typeface="Bookman Old Style"/>
                <a:cs typeface="Bookman Old Style"/>
              </a:rPr>
              <a:t>	</a:t>
            </a:r>
            <a:r>
              <a:rPr sz="2450" dirty="0">
                <a:latin typeface="Garamond"/>
                <a:cs typeface="Garamond"/>
              </a:rPr>
              <a:t>Sketch</a:t>
            </a:r>
            <a:r>
              <a:rPr sz="2450" spc="180" dirty="0">
                <a:latin typeface="Garamond"/>
                <a:cs typeface="Garamond"/>
              </a:rPr>
              <a:t> </a:t>
            </a:r>
            <a:r>
              <a:rPr sz="2450" spc="130" dirty="0">
                <a:latin typeface="Garamond"/>
                <a:cs typeface="Garamond"/>
              </a:rPr>
              <a:t>a</a:t>
            </a:r>
            <a:r>
              <a:rPr sz="2450" spc="190" dirty="0">
                <a:latin typeface="Garamond"/>
                <a:cs typeface="Garamond"/>
              </a:rPr>
              <a:t> </a:t>
            </a:r>
            <a:r>
              <a:rPr sz="2450" spc="40" dirty="0">
                <a:latin typeface="Garamond"/>
                <a:cs typeface="Garamond"/>
              </a:rPr>
              <a:t>graph.</a:t>
            </a:r>
            <a:r>
              <a:rPr sz="2450" dirty="0">
                <a:latin typeface="Garamond"/>
                <a:cs typeface="Garamond"/>
              </a:rPr>
              <a:t>	(Choose</a:t>
            </a:r>
            <a:r>
              <a:rPr sz="2450" spc="185" dirty="0">
                <a:latin typeface="Garamond"/>
                <a:cs typeface="Garamond"/>
              </a:rPr>
              <a:t> </a:t>
            </a:r>
            <a:r>
              <a:rPr sz="2450" spc="-10" dirty="0">
                <a:latin typeface="Garamond"/>
                <a:cs typeface="Garamond"/>
              </a:rPr>
              <a:t>one.)</a:t>
            </a:r>
            <a:endParaRPr sz="2450">
              <a:latin typeface="Garamond"/>
              <a:cs typeface="Garamond"/>
            </a:endParaRPr>
          </a:p>
          <a:p>
            <a:pPr marL="394335" indent="-370205">
              <a:lnSpc>
                <a:spcPct val="100000"/>
              </a:lnSpc>
              <a:spcBef>
                <a:spcPts val="1645"/>
              </a:spcBef>
              <a:buAutoNum type="alphaUcPeriod"/>
              <a:tabLst>
                <a:tab pos="394335" algn="l"/>
              </a:tabLst>
            </a:pPr>
            <a:r>
              <a:rPr sz="2450" spc="-50" dirty="0">
                <a:latin typeface="Garamond"/>
                <a:cs typeface="Garamond"/>
              </a:rPr>
              <a:t>0</a:t>
            </a:r>
            <a:endParaRPr sz="2450">
              <a:latin typeface="Garamond"/>
              <a:cs typeface="Garamond"/>
            </a:endParaRPr>
          </a:p>
          <a:p>
            <a:pPr marL="394335" indent="-358140">
              <a:lnSpc>
                <a:spcPct val="100000"/>
              </a:lnSpc>
              <a:spcBef>
                <a:spcPts val="1045"/>
              </a:spcBef>
              <a:buFont typeface="Garamond"/>
              <a:buAutoNum type="alphaUcPeriod"/>
              <a:tabLst>
                <a:tab pos="394335" algn="l"/>
              </a:tabLst>
            </a:pPr>
            <a:r>
              <a:rPr sz="2450" b="0" i="1" spc="-25" dirty="0">
                <a:latin typeface="Bookman Old Style"/>
                <a:cs typeface="Bookman Old Style"/>
              </a:rPr>
              <a:t>L/</a:t>
            </a:r>
            <a:r>
              <a:rPr sz="2450" spc="-25" dirty="0">
                <a:latin typeface="Garamond"/>
                <a:cs typeface="Garamond"/>
              </a:rPr>
              <a:t>4</a:t>
            </a:r>
            <a:endParaRPr sz="2450">
              <a:latin typeface="Garamond"/>
              <a:cs typeface="Garamond"/>
            </a:endParaRPr>
          </a:p>
          <a:p>
            <a:pPr marL="393700" indent="-361950">
              <a:lnSpc>
                <a:spcPct val="100000"/>
              </a:lnSpc>
              <a:spcBef>
                <a:spcPts val="1045"/>
              </a:spcBef>
              <a:buFont typeface="Garamond"/>
              <a:buAutoNum type="alphaUcPeriod"/>
              <a:tabLst>
                <a:tab pos="393700" algn="l"/>
              </a:tabLst>
            </a:pPr>
            <a:r>
              <a:rPr sz="2450" b="0" i="1" spc="-25" dirty="0">
                <a:latin typeface="Bookman Old Style"/>
                <a:cs typeface="Bookman Old Style"/>
              </a:rPr>
              <a:t>L/</a:t>
            </a:r>
            <a:r>
              <a:rPr sz="2450" spc="-25" dirty="0">
                <a:latin typeface="Garamond"/>
                <a:cs typeface="Garamond"/>
              </a:rPr>
              <a:t>2</a:t>
            </a:r>
            <a:endParaRPr sz="2450">
              <a:latin typeface="Garamond"/>
              <a:cs typeface="Garamond"/>
            </a:endParaRPr>
          </a:p>
          <a:p>
            <a:pPr marL="393700" indent="-374015">
              <a:lnSpc>
                <a:spcPct val="100000"/>
              </a:lnSpc>
              <a:spcBef>
                <a:spcPts val="1045"/>
              </a:spcBef>
              <a:buFont typeface="Garamond"/>
              <a:buAutoNum type="alphaUcPeriod"/>
              <a:tabLst>
                <a:tab pos="393700" algn="l"/>
              </a:tabLst>
            </a:pPr>
            <a:r>
              <a:rPr sz="2450" b="0" i="1" spc="160" dirty="0">
                <a:latin typeface="Bookman Old Style"/>
                <a:cs typeface="Bookman Old Style"/>
              </a:rPr>
              <a:t>L</a:t>
            </a:r>
            <a:endParaRPr sz="2450">
              <a:latin typeface="Bookman Old Style"/>
              <a:cs typeface="Bookman Old Style"/>
            </a:endParaRPr>
          </a:p>
          <a:p>
            <a:pPr marL="394335" indent="-349885">
              <a:lnSpc>
                <a:spcPct val="100000"/>
              </a:lnSpc>
              <a:spcBef>
                <a:spcPts val="1045"/>
              </a:spcBef>
              <a:buAutoNum type="alphaUcPeriod"/>
              <a:tabLst>
                <a:tab pos="394335" algn="l"/>
              </a:tabLst>
            </a:pPr>
            <a:r>
              <a:rPr sz="2450" dirty="0">
                <a:latin typeface="Garamond"/>
                <a:cs typeface="Garamond"/>
              </a:rPr>
              <a:t>It’s</a:t>
            </a:r>
            <a:r>
              <a:rPr sz="2450" spc="125" dirty="0">
                <a:latin typeface="Garamond"/>
                <a:cs typeface="Garamond"/>
              </a:rPr>
              <a:t> </a:t>
            </a:r>
            <a:r>
              <a:rPr sz="2450" dirty="0">
                <a:latin typeface="Garamond"/>
                <a:cs typeface="Garamond"/>
              </a:rPr>
              <a:t>not</a:t>
            </a:r>
            <a:r>
              <a:rPr sz="2450" spc="130" dirty="0">
                <a:latin typeface="Garamond"/>
                <a:cs typeface="Garamond"/>
              </a:rPr>
              <a:t> </a:t>
            </a:r>
            <a:r>
              <a:rPr sz="2450" dirty="0">
                <a:latin typeface="Garamond"/>
                <a:cs typeface="Garamond"/>
              </a:rPr>
              <a:t>defined</a:t>
            </a:r>
            <a:r>
              <a:rPr sz="2450" spc="125" dirty="0">
                <a:latin typeface="Garamond"/>
                <a:cs typeface="Garamond"/>
              </a:rPr>
              <a:t> </a:t>
            </a:r>
            <a:r>
              <a:rPr sz="2450" dirty="0">
                <a:latin typeface="Garamond"/>
                <a:cs typeface="Garamond"/>
              </a:rPr>
              <a:t>for</a:t>
            </a:r>
            <a:r>
              <a:rPr sz="2450" spc="125" dirty="0">
                <a:latin typeface="Garamond"/>
                <a:cs typeface="Garamond"/>
              </a:rPr>
              <a:t> </a:t>
            </a:r>
            <a:r>
              <a:rPr sz="2450" spc="50" dirty="0">
                <a:latin typeface="Garamond"/>
                <a:cs typeface="Garamond"/>
              </a:rPr>
              <a:t>this</a:t>
            </a:r>
            <a:r>
              <a:rPr sz="2450" spc="120" dirty="0">
                <a:latin typeface="Garamond"/>
                <a:cs typeface="Garamond"/>
              </a:rPr>
              <a:t> </a:t>
            </a:r>
            <a:r>
              <a:rPr sz="2450" spc="-10" dirty="0">
                <a:latin typeface="Garamond"/>
                <a:cs typeface="Garamond"/>
              </a:rPr>
              <a:t>wavefunction.</a:t>
            </a:r>
            <a:endParaRPr sz="2450">
              <a:latin typeface="Garamond"/>
              <a:cs typeface="Garamond"/>
            </a:endParaRPr>
          </a:p>
          <a:p>
            <a:pPr marL="12700">
              <a:lnSpc>
                <a:spcPct val="100000"/>
              </a:lnSpc>
              <a:spcBef>
                <a:spcPts val="1939"/>
              </a:spcBef>
              <a:tabLst>
                <a:tab pos="1621155" algn="l"/>
              </a:tabLst>
            </a:pPr>
            <a:r>
              <a:rPr sz="2450" b="1" spc="45" dirty="0">
                <a:latin typeface="Book Antiqua"/>
                <a:cs typeface="Book Antiqua"/>
              </a:rPr>
              <a:t>Solution:</a:t>
            </a:r>
            <a:r>
              <a:rPr sz="2450" b="1" dirty="0">
                <a:latin typeface="Book Antiqua"/>
                <a:cs typeface="Book Antiqua"/>
              </a:rPr>
              <a:t>	</a:t>
            </a:r>
            <a:r>
              <a:rPr sz="2450" spc="25" dirty="0">
                <a:latin typeface="Garamond"/>
                <a:cs typeface="Garamond"/>
              </a:rPr>
              <a:t>C</a:t>
            </a:r>
            <a:endParaRPr sz="2450">
              <a:latin typeface="Garamond"/>
              <a:cs typeface="Garamond"/>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905" cy="207645"/>
          </a:xfrm>
          <a:prstGeom prst="rect">
            <a:avLst/>
          </a:prstGeom>
        </p:spPr>
        <p:txBody>
          <a:bodyPr vert="horz" wrap="square" lIns="0" tIns="12065" rIns="0" bIns="0" rtlCol="0">
            <a:spAutoFit/>
          </a:bodyPr>
          <a:lstStyle/>
          <a:p>
            <a:pPr marL="12700">
              <a:lnSpc>
                <a:spcPct val="100000"/>
              </a:lnSpc>
              <a:spcBef>
                <a:spcPts val="95"/>
              </a:spcBef>
              <a:tabLst>
                <a:tab pos="413766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4.3.</a:t>
            </a:r>
            <a:r>
              <a:rPr sz="1200" spc="285" dirty="0">
                <a:latin typeface="Times New Roman"/>
                <a:cs typeface="Times New Roman"/>
              </a:rPr>
              <a:t>  </a:t>
            </a:r>
            <a:r>
              <a:rPr sz="1200" dirty="0">
                <a:latin typeface="Times New Roman"/>
                <a:cs typeface="Times New Roman"/>
              </a:rPr>
              <a:t>WAVEFUNCTIONS</a:t>
            </a:r>
            <a:r>
              <a:rPr sz="1200" spc="210" dirty="0">
                <a:latin typeface="Times New Roman"/>
                <a:cs typeface="Times New Roman"/>
              </a:rPr>
              <a:t> </a:t>
            </a:r>
            <a:r>
              <a:rPr sz="1200" dirty="0">
                <a:latin typeface="Times New Roman"/>
                <a:cs typeface="Times New Roman"/>
              </a:rPr>
              <a:t>AND</a:t>
            </a:r>
            <a:r>
              <a:rPr sz="1200" spc="204" dirty="0">
                <a:latin typeface="Times New Roman"/>
                <a:cs typeface="Times New Roman"/>
              </a:rPr>
              <a:t> </a:t>
            </a:r>
            <a:r>
              <a:rPr sz="1200" dirty="0">
                <a:latin typeface="Times New Roman"/>
                <a:cs typeface="Times New Roman"/>
              </a:rPr>
              <a:t>POSITION</a:t>
            </a:r>
            <a:r>
              <a:rPr sz="1200" spc="195" dirty="0">
                <a:latin typeface="Times New Roman"/>
                <a:cs typeface="Times New Roman"/>
              </a:rPr>
              <a:t> </a:t>
            </a:r>
            <a:r>
              <a:rPr sz="1200" spc="-10" dirty="0">
                <a:latin typeface="Times New Roman"/>
                <a:cs typeface="Times New Roman"/>
              </a:rPr>
              <a:t>PROBABILITIES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06119" y="1340585"/>
            <a:ext cx="8281670" cy="1162685"/>
          </a:xfrm>
          <a:prstGeom prst="rect">
            <a:avLst/>
          </a:prstGeom>
        </p:spPr>
        <p:txBody>
          <a:bodyPr vert="horz" wrap="square" lIns="0" tIns="9525" rIns="0" bIns="0" rtlCol="0">
            <a:spAutoFit/>
          </a:bodyPr>
          <a:lstStyle/>
          <a:p>
            <a:pPr marL="25400" marR="17780" algn="just">
              <a:lnSpc>
                <a:spcPct val="101699"/>
              </a:lnSpc>
              <a:spcBef>
                <a:spcPts val="75"/>
              </a:spcBef>
            </a:pPr>
            <a:r>
              <a:rPr dirty="0"/>
              <a:t>A</a:t>
            </a:r>
            <a:r>
              <a:rPr spc="220" dirty="0"/>
              <a:t> </a:t>
            </a:r>
            <a:r>
              <a:rPr spc="50" dirty="0"/>
              <a:t>particle</a:t>
            </a:r>
            <a:r>
              <a:rPr spc="215" dirty="0"/>
              <a:t> </a:t>
            </a:r>
            <a:r>
              <a:rPr dirty="0"/>
              <a:t>has</a:t>
            </a:r>
            <a:r>
              <a:rPr spc="220" dirty="0"/>
              <a:t> </a:t>
            </a:r>
            <a:r>
              <a:rPr dirty="0"/>
              <a:t>the</a:t>
            </a:r>
            <a:r>
              <a:rPr spc="220" dirty="0"/>
              <a:t> </a:t>
            </a:r>
            <a:r>
              <a:rPr dirty="0"/>
              <a:t>wavefunction</a:t>
            </a:r>
            <a:r>
              <a:rPr spc="215" dirty="0"/>
              <a:t> </a:t>
            </a:r>
            <a:r>
              <a:rPr b="0" i="1" spc="-260" dirty="0">
                <a:latin typeface="Bookman Old Style"/>
                <a:cs typeface="Bookman Old Style"/>
              </a:rPr>
              <a:t>ψ</a:t>
            </a:r>
            <a:r>
              <a:rPr b="0" i="1" spc="165" dirty="0">
                <a:latin typeface="Bookman Old Style"/>
                <a:cs typeface="Bookman Old Style"/>
              </a:rPr>
              <a:t> </a:t>
            </a:r>
            <a:r>
              <a:rPr spc="130" dirty="0"/>
              <a:t>=</a:t>
            </a:r>
            <a:r>
              <a:rPr spc="200" dirty="0"/>
              <a:t> </a:t>
            </a:r>
            <a:r>
              <a:rPr b="0" i="1" spc="75" dirty="0">
                <a:latin typeface="Bookman Old Style"/>
                <a:cs typeface="Bookman Old Style"/>
              </a:rPr>
              <a:t>Ae</a:t>
            </a:r>
            <a:r>
              <a:rPr sz="3075" spc="112" baseline="24390" dirty="0">
                <a:latin typeface="Cambria"/>
                <a:cs typeface="Cambria"/>
              </a:rPr>
              <a:t>−</a:t>
            </a:r>
            <a:r>
              <a:rPr sz="3075" spc="112" baseline="24390" dirty="0"/>
              <a:t>(</a:t>
            </a:r>
            <a:r>
              <a:rPr sz="3075" b="0" i="1" spc="112" baseline="24390" dirty="0">
                <a:latin typeface="Bookman Old Style"/>
                <a:cs typeface="Bookman Old Style"/>
              </a:rPr>
              <a:t>x/L</a:t>
            </a:r>
            <a:r>
              <a:rPr sz="3075" spc="112" baseline="24390" dirty="0"/>
              <a:t>)</a:t>
            </a:r>
            <a:r>
              <a:rPr sz="2550" spc="112" baseline="53921" dirty="0"/>
              <a:t>2</a:t>
            </a:r>
            <a:r>
              <a:rPr sz="2450" spc="75" dirty="0"/>
              <a:t>.</a:t>
            </a:r>
            <a:r>
              <a:rPr sz="2450" spc="585" dirty="0"/>
              <a:t> </a:t>
            </a:r>
            <a:r>
              <a:rPr sz="2450" dirty="0"/>
              <a:t>You</a:t>
            </a:r>
            <a:r>
              <a:rPr sz="2450" spc="225" dirty="0"/>
              <a:t> </a:t>
            </a:r>
            <a:r>
              <a:rPr sz="2450" dirty="0"/>
              <a:t>measure</a:t>
            </a:r>
            <a:r>
              <a:rPr sz="2450" spc="215" dirty="0"/>
              <a:t> </a:t>
            </a:r>
            <a:r>
              <a:rPr sz="2450" spc="80" dirty="0"/>
              <a:t>it </a:t>
            </a:r>
            <a:r>
              <a:rPr sz="2450" spc="55" dirty="0"/>
              <a:t>and</a:t>
            </a:r>
            <a:r>
              <a:rPr sz="2450" spc="254" dirty="0"/>
              <a:t> </a:t>
            </a:r>
            <a:r>
              <a:rPr sz="2450" dirty="0"/>
              <a:t>find</a:t>
            </a:r>
            <a:r>
              <a:rPr sz="2450" spc="254" dirty="0"/>
              <a:t> </a:t>
            </a:r>
            <a:r>
              <a:rPr sz="2450" spc="105" dirty="0"/>
              <a:t>it</a:t>
            </a:r>
            <a:r>
              <a:rPr sz="2450" spc="260" dirty="0"/>
              <a:t> </a:t>
            </a:r>
            <a:r>
              <a:rPr sz="2450" dirty="0"/>
              <a:t>very</a:t>
            </a:r>
            <a:r>
              <a:rPr sz="2450" spc="254" dirty="0"/>
              <a:t> </a:t>
            </a:r>
            <a:r>
              <a:rPr sz="2450" dirty="0"/>
              <a:t>close</a:t>
            </a:r>
            <a:r>
              <a:rPr sz="2450" spc="254" dirty="0"/>
              <a:t> </a:t>
            </a:r>
            <a:r>
              <a:rPr sz="2450" dirty="0"/>
              <a:t>to</a:t>
            </a:r>
            <a:r>
              <a:rPr sz="2450" spc="254" dirty="0"/>
              <a:t> </a:t>
            </a:r>
            <a:r>
              <a:rPr sz="2450" b="0" i="1" spc="50" dirty="0">
                <a:latin typeface="Bookman Old Style"/>
                <a:cs typeface="Bookman Old Style"/>
              </a:rPr>
              <a:t>x</a:t>
            </a:r>
            <a:r>
              <a:rPr sz="2450" b="0" i="1" spc="140" dirty="0">
                <a:latin typeface="Bookman Old Style"/>
                <a:cs typeface="Bookman Old Style"/>
              </a:rPr>
              <a:t> </a:t>
            </a:r>
            <a:r>
              <a:rPr sz="2450" spc="130" dirty="0"/>
              <a:t>=</a:t>
            </a:r>
            <a:r>
              <a:rPr sz="2450" spc="270" dirty="0"/>
              <a:t> </a:t>
            </a:r>
            <a:r>
              <a:rPr sz="2450" spc="85" dirty="0"/>
              <a:t>2</a:t>
            </a:r>
            <a:r>
              <a:rPr sz="2450" b="0" i="1" spc="85" dirty="0">
                <a:latin typeface="Bookman Old Style"/>
                <a:cs typeface="Bookman Old Style"/>
              </a:rPr>
              <a:t>L</a:t>
            </a:r>
            <a:r>
              <a:rPr sz="2450" spc="85" dirty="0"/>
              <a:t>.</a:t>
            </a:r>
            <a:r>
              <a:rPr sz="2450" spc="45" dirty="0"/>
              <a:t>  </a:t>
            </a:r>
            <a:r>
              <a:rPr sz="2450" dirty="0"/>
              <a:t>Then</a:t>
            </a:r>
            <a:r>
              <a:rPr sz="2450" spc="265" dirty="0"/>
              <a:t> </a:t>
            </a:r>
            <a:r>
              <a:rPr sz="2450" dirty="0"/>
              <a:t>you</a:t>
            </a:r>
            <a:r>
              <a:rPr sz="2450" spc="265" dirty="0"/>
              <a:t> </a:t>
            </a:r>
            <a:r>
              <a:rPr sz="2450" dirty="0"/>
              <a:t>measure</a:t>
            </a:r>
            <a:r>
              <a:rPr sz="2450" spc="254" dirty="0"/>
              <a:t> </a:t>
            </a:r>
            <a:r>
              <a:rPr sz="2450" spc="70" dirty="0"/>
              <a:t>its</a:t>
            </a:r>
            <a:r>
              <a:rPr sz="2450" spc="260" dirty="0"/>
              <a:t> </a:t>
            </a:r>
            <a:r>
              <a:rPr sz="2450" spc="-10" dirty="0"/>
              <a:t>position </a:t>
            </a:r>
            <a:r>
              <a:rPr sz="2450" spc="70" dirty="0"/>
              <a:t>again.</a:t>
            </a:r>
            <a:r>
              <a:rPr sz="2450" spc="405" dirty="0"/>
              <a:t> </a:t>
            </a:r>
            <a:r>
              <a:rPr sz="2450" dirty="0"/>
              <a:t>The</a:t>
            </a:r>
            <a:r>
              <a:rPr sz="2450" spc="145" dirty="0"/>
              <a:t> </a:t>
            </a:r>
            <a:r>
              <a:rPr sz="2450" dirty="0"/>
              <a:t>second</a:t>
            </a:r>
            <a:r>
              <a:rPr sz="2450" spc="145" dirty="0"/>
              <a:t> </a:t>
            </a:r>
            <a:r>
              <a:rPr sz="2450" spc="50" dirty="0"/>
              <a:t>time</a:t>
            </a:r>
            <a:r>
              <a:rPr sz="2450" spc="150" dirty="0"/>
              <a:t> </a:t>
            </a:r>
            <a:r>
              <a:rPr sz="2450" spc="55" dirty="0"/>
              <a:t>are</a:t>
            </a:r>
            <a:r>
              <a:rPr sz="2450" spc="145" dirty="0"/>
              <a:t> </a:t>
            </a:r>
            <a:r>
              <a:rPr sz="2450" dirty="0"/>
              <a:t>you</a:t>
            </a:r>
            <a:r>
              <a:rPr sz="2450" spc="145" dirty="0"/>
              <a:t> </a:t>
            </a:r>
            <a:r>
              <a:rPr sz="2450" spc="75" dirty="0"/>
              <a:t>.</a:t>
            </a:r>
            <a:r>
              <a:rPr sz="2450" spc="-220" dirty="0"/>
              <a:t> </a:t>
            </a:r>
            <a:r>
              <a:rPr sz="2450" spc="75" dirty="0"/>
              <a:t>.</a:t>
            </a:r>
            <a:r>
              <a:rPr sz="2450" spc="-220" dirty="0"/>
              <a:t> </a:t>
            </a:r>
            <a:r>
              <a:rPr sz="2450" spc="75" dirty="0"/>
              <a:t>.</a:t>
            </a:r>
            <a:r>
              <a:rPr sz="2450" spc="-220" dirty="0"/>
              <a:t> </a:t>
            </a:r>
            <a:r>
              <a:rPr sz="2450" dirty="0"/>
              <a:t>(Choose</a:t>
            </a:r>
            <a:r>
              <a:rPr sz="2450" spc="145" dirty="0"/>
              <a:t> </a:t>
            </a:r>
            <a:r>
              <a:rPr sz="2450" spc="-10" dirty="0"/>
              <a:t>one.)</a:t>
            </a:r>
            <a:endParaRPr sz="2450">
              <a:latin typeface="Bookman Old Style"/>
              <a:cs typeface="Bookman Old Style"/>
            </a:endParaRPr>
          </a:p>
        </p:txBody>
      </p:sp>
      <p:sp>
        <p:nvSpPr>
          <p:cNvPr id="5" name="object 5"/>
          <p:cNvSpPr txBox="1"/>
          <p:nvPr/>
        </p:nvSpPr>
        <p:spPr>
          <a:xfrm>
            <a:off x="719315" y="2681756"/>
            <a:ext cx="8255634" cy="2554605"/>
          </a:xfrm>
          <a:prstGeom prst="rect">
            <a:avLst/>
          </a:prstGeom>
        </p:spPr>
        <p:txBody>
          <a:bodyPr vert="horz" wrap="square" lIns="0" tIns="9525" rIns="0" bIns="0" rtlCol="0">
            <a:spAutoFit/>
          </a:bodyPr>
          <a:lstStyle/>
          <a:p>
            <a:pPr marL="382270" marR="5080" indent="-370205">
              <a:lnSpc>
                <a:spcPct val="101699"/>
              </a:lnSpc>
              <a:spcBef>
                <a:spcPts val="75"/>
              </a:spcBef>
              <a:buAutoNum type="alphaUcPeriod"/>
              <a:tabLst>
                <a:tab pos="383540" algn="l"/>
              </a:tabLst>
            </a:pPr>
            <a:r>
              <a:rPr sz="2450" dirty="0">
                <a:latin typeface="Garamond"/>
                <a:cs typeface="Garamond"/>
              </a:rPr>
              <a:t>more</a:t>
            </a:r>
            <a:r>
              <a:rPr sz="2450" spc="210" dirty="0">
                <a:latin typeface="Garamond"/>
                <a:cs typeface="Garamond"/>
              </a:rPr>
              <a:t> </a:t>
            </a:r>
            <a:r>
              <a:rPr sz="2450" dirty="0">
                <a:latin typeface="Garamond"/>
                <a:cs typeface="Garamond"/>
              </a:rPr>
              <a:t>likely</a:t>
            </a:r>
            <a:r>
              <a:rPr sz="2450" spc="210" dirty="0">
                <a:latin typeface="Garamond"/>
                <a:cs typeface="Garamond"/>
              </a:rPr>
              <a:t> </a:t>
            </a:r>
            <a:r>
              <a:rPr sz="2450" dirty="0">
                <a:latin typeface="Garamond"/>
                <a:cs typeface="Garamond"/>
              </a:rPr>
              <a:t>to</a:t>
            </a:r>
            <a:r>
              <a:rPr sz="2450" spc="204" dirty="0">
                <a:latin typeface="Garamond"/>
                <a:cs typeface="Garamond"/>
              </a:rPr>
              <a:t> </a:t>
            </a:r>
            <a:r>
              <a:rPr sz="2450" dirty="0">
                <a:latin typeface="Garamond"/>
                <a:cs typeface="Garamond"/>
              </a:rPr>
              <a:t>find</a:t>
            </a:r>
            <a:r>
              <a:rPr sz="2450" spc="210" dirty="0">
                <a:latin typeface="Garamond"/>
                <a:cs typeface="Garamond"/>
              </a:rPr>
              <a:t> </a:t>
            </a:r>
            <a:r>
              <a:rPr sz="2450" spc="105" dirty="0">
                <a:latin typeface="Garamond"/>
                <a:cs typeface="Garamond"/>
              </a:rPr>
              <a:t>it</a:t>
            </a:r>
            <a:r>
              <a:rPr sz="2450" spc="210" dirty="0">
                <a:latin typeface="Garamond"/>
                <a:cs typeface="Garamond"/>
              </a:rPr>
              <a:t> </a:t>
            </a:r>
            <a:r>
              <a:rPr sz="2450" dirty="0">
                <a:latin typeface="Garamond"/>
                <a:cs typeface="Garamond"/>
              </a:rPr>
              <a:t>near</a:t>
            </a:r>
            <a:r>
              <a:rPr sz="2450" spc="204" dirty="0">
                <a:latin typeface="Garamond"/>
                <a:cs typeface="Garamond"/>
              </a:rPr>
              <a:t> </a:t>
            </a:r>
            <a:r>
              <a:rPr sz="2450" b="0" i="1" spc="50" dirty="0">
                <a:latin typeface="Bookman Old Style"/>
                <a:cs typeface="Bookman Old Style"/>
              </a:rPr>
              <a:t>x</a:t>
            </a:r>
            <a:r>
              <a:rPr sz="2450" b="0" i="1" spc="45" dirty="0">
                <a:latin typeface="Bookman Old Style"/>
                <a:cs typeface="Bookman Old Style"/>
              </a:rPr>
              <a:t> </a:t>
            </a:r>
            <a:r>
              <a:rPr sz="2450" spc="130" dirty="0">
                <a:latin typeface="Garamond"/>
                <a:cs typeface="Garamond"/>
              </a:rPr>
              <a:t>=</a:t>
            </a:r>
            <a:r>
              <a:rPr sz="2450" spc="175" dirty="0">
                <a:latin typeface="Garamond"/>
                <a:cs typeface="Garamond"/>
              </a:rPr>
              <a:t> </a:t>
            </a:r>
            <a:r>
              <a:rPr sz="2450" spc="95" dirty="0">
                <a:latin typeface="Garamond"/>
                <a:cs typeface="Garamond"/>
              </a:rPr>
              <a:t>2</a:t>
            </a:r>
            <a:r>
              <a:rPr sz="2450" b="0" i="1" spc="95" dirty="0">
                <a:latin typeface="Bookman Old Style"/>
                <a:cs typeface="Bookman Old Style"/>
              </a:rPr>
              <a:t>L</a:t>
            </a:r>
            <a:r>
              <a:rPr sz="2450" b="0" i="1" spc="85" dirty="0">
                <a:latin typeface="Bookman Old Style"/>
                <a:cs typeface="Bookman Old Style"/>
              </a:rPr>
              <a:t> </a:t>
            </a:r>
            <a:r>
              <a:rPr sz="2450" spc="70" dirty="0">
                <a:latin typeface="Garamond"/>
                <a:cs typeface="Garamond"/>
              </a:rPr>
              <a:t>than</a:t>
            </a:r>
            <a:r>
              <a:rPr sz="2450" spc="210" dirty="0">
                <a:latin typeface="Garamond"/>
                <a:cs typeface="Garamond"/>
              </a:rPr>
              <a:t> </a:t>
            </a:r>
            <a:r>
              <a:rPr sz="2450" dirty="0">
                <a:latin typeface="Garamond"/>
                <a:cs typeface="Garamond"/>
              </a:rPr>
              <a:t>you</a:t>
            </a:r>
            <a:r>
              <a:rPr sz="2450" spc="210" dirty="0">
                <a:latin typeface="Garamond"/>
                <a:cs typeface="Garamond"/>
              </a:rPr>
              <a:t> </a:t>
            </a:r>
            <a:r>
              <a:rPr sz="2450" spc="55" dirty="0">
                <a:latin typeface="Garamond"/>
                <a:cs typeface="Garamond"/>
              </a:rPr>
              <a:t>had</a:t>
            </a:r>
            <a:r>
              <a:rPr sz="2450" spc="210" dirty="0">
                <a:latin typeface="Garamond"/>
                <a:cs typeface="Garamond"/>
              </a:rPr>
              <a:t> </a:t>
            </a:r>
            <a:r>
              <a:rPr sz="2450" dirty="0">
                <a:latin typeface="Garamond"/>
                <a:cs typeface="Garamond"/>
              </a:rPr>
              <a:t>been</a:t>
            </a:r>
            <a:r>
              <a:rPr sz="2450" spc="210" dirty="0">
                <a:latin typeface="Garamond"/>
                <a:cs typeface="Garamond"/>
              </a:rPr>
              <a:t> </a:t>
            </a:r>
            <a:r>
              <a:rPr sz="2450" dirty="0">
                <a:latin typeface="Garamond"/>
                <a:cs typeface="Garamond"/>
              </a:rPr>
              <a:t>the</a:t>
            </a:r>
            <a:r>
              <a:rPr sz="2450" spc="204" dirty="0">
                <a:latin typeface="Garamond"/>
                <a:cs typeface="Garamond"/>
              </a:rPr>
              <a:t> </a:t>
            </a:r>
            <a:r>
              <a:rPr sz="2450" spc="-10" dirty="0">
                <a:latin typeface="Garamond"/>
                <a:cs typeface="Garamond"/>
              </a:rPr>
              <a:t>first 	</a:t>
            </a:r>
            <a:r>
              <a:rPr sz="2450" spc="45" dirty="0">
                <a:latin typeface="Garamond"/>
                <a:cs typeface="Garamond"/>
              </a:rPr>
              <a:t>time.</a:t>
            </a:r>
            <a:endParaRPr sz="2450">
              <a:latin typeface="Garamond"/>
              <a:cs typeface="Garamond"/>
            </a:endParaRPr>
          </a:p>
          <a:p>
            <a:pPr marL="382270" marR="5080" indent="-358140">
              <a:lnSpc>
                <a:spcPct val="101699"/>
              </a:lnSpc>
              <a:spcBef>
                <a:spcPts val="994"/>
              </a:spcBef>
              <a:buAutoNum type="alphaUcPeriod"/>
              <a:tabLst>
                <a:tab pos="383540" algn="l"/>
              </a:tabLst>
            </a:pPr>
            <a:r>
              <a:rPr sz="2450" dirty="0">
                <a:latin typeface="Garamond"/>
                <a:cs typeface="Garamond"/>
              </a:rPr>
              <a:t>less</a:t>
            </a:r>
            <a:r>
              <a:rPr sz="2450" spc="300" dirty="0">
                <a:latin typeface="Garamond"/>
                <a:cs typeface="Garamond"/>
              </a:rPr>
              <a:t> </a:t>
            </a:r>
            <a:r>
              <a:rPr sz="2450" dirty="0">
                <a:latin typeface="Garamond"/>
                <a:cs typeface="Garamond"/>
              </a:rPr>
              <a:t>likely</a:t>
            </a:r>
            <a:r>
              <a:rPr sz="2450" spc="310" dirty="0">
                <a:latin typeface="Garamond"/>
                <a:cs typeface="Garamond"/>
              </a:rPr>
              <a:t> </a:t>
            </a:r>
            <a:r>
              <a:rPr sz="2450" dirty="0">
                <a:latin typeface="Garamond"/>
                <a:cs typeface="Garamond"/>
              </a:rPr>
              <a:t>to</a:t>
            </a:r>
            <a:r>
              <a:rPr sz="2450" spc="315" dirty="0">
                <a:latin typeface="Garamond"/>
                <a:cs typeface="Garamond"/>
              </a:rPr>
              <a:t> </a:t>
            </a:r>
            <a:r>
              <a:rPr sz="2450" dirty="0">
                <a:latin typeface="Garamond"/>
                <a:cs typeface="Garamond"/>
              </a:rPr>
              <a:t>find</a:t>
            </a:r>
            <a:r>
              <a:rPr sz="2450" spc="315" dirty="0">
                <a:latin typeface="Garamond"/>
                <a:cs typeface="Garamond"/>
              </a:rPr>
              <a:t> </a:t>
            </a:r>
            <a:r>
              <a:rPr sz="2450" spc="105" dirty="0">
                <a:latin typeface="Garamond"/>
                <a:cs typeface="Garamond"/>
              </a:rPr>
              <a:t>it</a:t>
            </a:r>
            <a:r>
              <a:rPr sz="2450" spc="310" dirty="0">
                <a:latin typeface="Garamond"/>
                <a:cs typeface="Garamond"/>
              </a:rPr>
              <a:t> </a:t>
            </a:r>
            <a:r>
              <a:rPr sz="2450" dirty="0">
                <a:latin typeface="Garamond"/>
                <a:cs typeface="Garamond"/>
              </a:rPr>
              <a:t>near</a:t>
            </a:r>
            <a:r>
              <a:rPr sz="2450" spc="315" dirty="0">
                <a:latin typeface="Garamond"/>
                <a:cs typeface="Garamond"/>
              </a:rPr>
              <a:t> </a:t>
            </a:r>
            <a:r>
              <a:rPr sz="2450" b="0" i="1" spc="50" dirty="0">
                <a:latin typeface="Bookman Old Style"/>
                <a:cs typeface="Bookman Old Style"/>
              </a:rPr>
              <a:t>x</a:t>
            </a:r>
            <a:r>
              <a:rPr sz="2450" b="0" i="1" spc="235" dirty="0">
                <a:latin typeface="Bookman Old Style"/>
                <a:cs typeface="Bookman Old Style"/>
              </a:rPr>
              <a:t> </a:t>
            </a:r>
            <a:r>
              <a:rPr sz="2450" spc="130" dirty="0">
                <a:latin typeface="Garamond"/>
                <a:cs typeface="Garamond"/>
              </a:rPr>
              <a:t>=</a:t>
            </a:r>
            <a:r>
              <a:rPr sz="2450" spc="350" dirty="0">
                <a:latin typeface="Garamond"/>
                <a:cs typeface="Garamond"/>
              </a:rPr>
              <a:t> </a:t>
            </a:r>
            <a:r>
              <a:rPr sz="2450" spc="95" dirty="0">
                <a:latin typeface="Garamond"/>
                <a:cs typeface="Garamond"/>
              </a:rPr>
              <a:t>2</a:t>
            </a:r>
            <a:r>
              <a:rPr sz="2450" b="0" i="1" spc="95" dirty="0">
                <a:latin typeface="Bookman Old Style"/>
                <a:cs typeface="Bookman Old Style"/>
              </a:rPr>
              <a:t>L</a:t>
            </a:r>
            <a:r>
              <a:rPr sz="2450" b="0" i="1" spc="195" dirty="0">
                <a:latin typeface="Bookman Old Style"/>
                <a:cs typeface="Bookman Old Style"/>
              </a:rPr>
              <a:t> </a:t>
            </a:r>
            <a:r>
              <a:rPr sz="2450" spc="70" dirty="0">
                <a:latin typeface="Garamond"/>
                <a:cs typeface="Garamond"/>
              </a:rPr>
              <a:t>than</a:t>
            </a:r>
            <a:r>
              <a:rPr sz="2450" spc="310" dirty="0">
                <a:latin typeface="Garamond"/>
                <a:cs typeface="Garamond"/>
              </a:rPr>
              <a:t> </a:t>
            </a:r>
            <a:r>
              <a:rPr sz="2450" dirty="0">
                <a:latin typeface="Garamond"/>
                <a:cs typeface="Garamond"/>
              </a:rPr>
              <a:t>you</a:t>
            </a:r>
            <a:r>
              <a:rPr sz="2450" spc="315" dirty="0">
                <a:latin typeface="Garamond"/>
                <a:cs typeface="Garamond"/>
              </a:rPr>
              <a:t> </a:t>
            </a:r>
            <a:r>
              <a:rPr sz="2450" spc="55" dirty="0">
                <a:latin typeface="Garamond"/>
                <a:cs typeface="Garamond"/>
              </a:rPr>
              <a:t>had</a:t>
            </a:r>
            <a:r>
              <a:rPr sz="2450" spc="310" dirty="0">
                <a:latin typeface="Garamond"/>
                <a:cs typeface="Garamond"/>
              </a:rPr>
              <a:t> </a:t>
            </a:r>
            <a:r>
              <a:rPr sz="2450" dirty="0">
                <a:latin typeface="Garamond"/>
                <a:cs typeface="Garamond"/>
              </a:rPr>
              <a:t>been</a:t>
            </a:r>
            <a:r>
              <a:rPr sz="2450" spc="310" dirty="0">
                <a:latin typeface="Garamond"/>
                <a:cs typeface="Garamond"/>
              </a:rPr>
              <a:t> </a:t>
            </a:r>
            <a:r>
              <a:rPr sz="2450" dirty="0">
                <a:latin typeface="Garamond"/>
                <a:cs typeface="Garamond"/>
              </a:rPr>
              <a:t>the</a:t>
            </a:r>
            <a:r>
              <a:rPr sz="2450" spc="320" dirty="0">
                <a:latin typeface="Garamond"/>
                <a:cs typeface="Garamond"/>
              </a:rPr>
              <a:t> </a:t>
            </a:r>
            <a:r>
              <a:rPr sz="2450" spc="-10" dirty="0">
                <a:latin typeface="Garamond"/>
                <a:cs typeface="Garamond"/>
              </a:rPr>
              <a:t>first 	</a:t>
            </a:r>
            <a:r>
              <a:rPr sz="2450" spc="45" dirty="0">
                <a:latin typeface="Garamond"/>
                <a:cs typeface="Garamond"/>
              </a:rPr>
              <a:t>time.</a:t>
            </a:r>
            <a:endParaRPr sz="2450">
              <a:latin typeface="Garamond"/>
              <a:cs typeface="Garamond"/>
            </a:endParaRPr>
          </a:p>
          <a:p>
            <a:pPr marL="382270" marR="5080" indent="-361950">
              <a:lnSpc>
                <a:spcPct val="101699"/>
              </a:lnSpc>
              <a:spcBef>
                <a:spcPts val="994"/>
              </a:spcBef>
              <a:buAutoNum type="alphaUcPeriod"/>
              <a:tabLst>
                <a:tab pos="383540" algn="l"/>
              </a:tabLst>
            </a:pPr>
            <a:r>
              <a:rPr sz="2450" spc="80" dirty="0">
                <a:latin typeface="Garamond"/>
                <a:cs typeface="Garamond"/>
              </a:rPr>
              <a:t>just</a:t>
            </a:r>
            <a:r>
              <a:rPr sz="2450" spc="245" dirty="0">
                <a:latin typeface="Garamond"/>
                <a:cs typeface="Garamond"/>
              </a:rPr>
              <a:t> </a:t>
            </a:r>
            <a:r>
              <a:rPr sz="2450" spc="65" dirty="0">
                <a:latin typeface="Garamond"/>
                <a:cs typeface="Garamond"/>
              </a:rPr>
              <a:t>as</a:t>
            </a:r>
            <a:r>
              <a:rPr sz="2450" spc="254" dirty="0">
                <a:latin typeface="Garamond"/>
                <a:cs typeface="Garamond"/>
              </a:rPr>
              <a:t> </a:t>
            </a:r>
            <a:r>
              <a:rPr sz="2450" dirty="0">
                <a:latin typeface="Garamond"/>
                <a:cs typeface="Garamond"/>
              </a:rPr>
              <a:t>likely</a:t>
            </a:r>
            <a:r>
              <a:rPr sz="2450" spc="254" dirty="0">
                <a:latin typeface="Garamond"/>
                <a:cs typeface="Garamond"/>
              </a:rPr>
              <a:t> </a:t>
            </a:r>
            <a:r>
              <a:rPr sz="2450" dirty="0">
                <a:latin typeface="Garamond"/>
                <a:cs typeface="Garamond"/>
              </a:rPr>
              <a:t>to</a:t>
            </a:r>
            <a:r>
              <a:rPr sz="2450" spc="254" dirty="0">
                <a:latin typeface="Garamond"/>
                <a:cs typeface="Garamond"/>
              </a:rPr>
              <a:t> </a:t>
            </a:r>
            <a:r>
              <a:rPr sz="2450" dirty="0">
                <a:latin typeface="Garamond"/>
                <a:cs typeface="Garamond"/>
              </a:rPr>
              <a:t>find</a:t>
            </a:r>
            <a:r>
              <a:rPr sz="2450" spc="254" dirty="0">
                <a:latin typeface="Garamond"/>
                <a:cs typeface="Garamond"/>
              </a:rPr>
              <a:t> </a:t>
            </a:r>
            <a:r>
              <a:rPr sz="2450" spc="105" dirty="0">
                <a:latin typeface="Garamond"/>
                <a:cs typeface="Garamond"/>
              </a:rPr>
              <a:t>it</a:t>
            </a:r>
            <a:r>
              <a:rPr sz="2450" spc="260" dirty="0">
                <a:latin typeface="Garamond"/>
                <a:cs typeface="Garamond"/>
              </a:rPr>
              <a:t> </a:t>
            </a:r>
            <a:r>
              <a:rPr sz="2450" dirty="0">
                <a:latin typeface="Garamond"/>
                <a:cs typeface="Garamond"/>
              </a:rPr>
              <a:t>near</a:t>
            </a:r>
            <a:r>
              <a:rPr sz="2450" spc="260" dirty="0">
                <a:latin typeface="Garamond"/>
                <a:cs typeface="Garamond"/>
              </a:rPr>
              <a:t> </a:t>
            </a:r>
            <a:r>
              <a:rPr sz="2450" b="0" i="1" spc="50" dirty="0">
                <a:latin typeface="Bookman Old Style"/>
                <a:cs typeface="Bookman Old Style"/>
              </a:rPr>
              <a:t>x</a:t>
            </a:r>
            <a:r>
              <a:rPr sz="2450" b="0" i="1" spc="140" dirty="0">
                <a:latin typeface="Bookman Old Style"/>
                <a:cs typeface="Bookman Old Style"/>
              </a:rPr>
              <a:t> </a:t>
            </a:r>
            <a:r>
              <a:rPr sz="2450" spc="130" dirty="0">
                <a:latin typeface="Garamond"/>
                <a:cs typeface="Garamond"/>
              </a:rPr>
              <a:t>=</a:t>
            </a:r>
            <a:r>
              <a:rPr sz="2450" spc="260" dirty="0">
                <a:latin typeface="Garamond"/>
                <a:cs typeface="Garamond"/>
              </a:rPr>
              <a:t> </a:t>
            </a:r>
            <a:r>
              <a:rPr sz="2450" spc="95" dirty="0">
                <a:latin typeface="Garamond"/>
                <a:cs typeface="Garamond"/>
              </a:rPr>
              <a:t>2</a:t>
            </a:r>
            <a:r>
              <a:rPr sz="2450" b="0" i="1" spc="95" dirty="0">
                <a:latin typeface="Bookman Old Style"/>
                <a:cs typeface="Bookman Old Style"/>
              </a:rPr>
              <a:t>L</a:t>
            </a:r>
            <a:r>
              <a:rPr sz="2450" b="0" i="1" spc="130" dirty="0">
                <a:latin typeface="Bookman Old Style"/>
                <a:cs typeface="Bookman Old Style"/>
              </a:rPr>
              <a:t> </a:t>
            </a:r>
            <a:r>
              <a:rPr sz="2450" spc="65" dirty="0">
                <a:latin typeface="Garamond"/>
                <a:cs typeface="Garamond"/>
              </a:rPr>
              <a:t>as</a:t>
            </a:r>
            <a:r>
              <a:rPr sz="2450" spc="254" dirty="0">
                <a:latin typeface="Garamond"/>
                <a:cs typeface="Garamond"/>
              </a:rPr>
              <a:t> </a:t>
            </a:r>
            <a:r>
              <a:rPr sz="2450" dirty="0">
                <a:latin typeface="Garamond"/>
                <a:cs typeface="Garamond"/>
              </a:rPr>
              <a:t>you</a:t>
            </a:r>
            <a:r>
              <a:rPr sz="2450" spc="260" dirty="0">
                <a:latin typeface="Garamond"/>
                <a:cs typeface="Garamond"/>
              </a:rPr>
              <a:t> </a:t>
            </a:r>
            <a:r>
              <a:rPr sz="2450" spc="55" dirty="0">
                <a:latin typeface="Garamond"/>
                <a:cs typeface="Garamond"/>
              </a:rPr>
              <a:t>had</a:t>
            </a:r>
            <a:r>
              <a:rPr sz="2450" spc="254" dirty="0">
                <a:latin typeface="Garamond"/>
                <a:cs typeface="Garamond"/>
              </a:rPr>
              <a:t> </a:t>
            </a:r>
            <a:r>
              <a:rPr sz="2450" dirty="0">
                <a:latin typeface="Garamond"/>
                <a:cs typeface="Garamond"/>
              </a:rPr>
              <a:t>been</a:t>
            </a:r>
            <a:r>
              <a:rPr sz="2450" spc="260" dirty="0">
                <a:latin typeface="Garamond"/>
                <a:cs typeface="Garamond"/>
              </a:rPr>
              <a:t> </a:t>
            </a:r>
            <a:r>
              <a:rPr sz="2450" spc="50" dirty="0">
                <a:latin typeface="Garamond"/>
                <a:cs typeface="Garamond"/>
              </a:rPr>
              <a:t>the</a:t>
            </a:r>
            <a:r>
              <a:rPr sz="2450" spc="254" dirty="0">
                <a:latin typeface="Garamond"/>
                <a:cs typeface="Garamond"/>
              </a:rPr>
              <a:t> </a:t>
            </a:r>
            <a:r>
              <a:rPr sz="2450" spc="-10" dirty="0">
                <a:latin typeface="Garamond"/>
                <a:cs typeface="Garamond"/>
              </a:rPr>
              <a:t>first 	</a:t>
            </a:r>
            <a:r>
              <a:rPr sz="2450" spc="45" dirty="0">
                <a:latin typeface="Garamond"/>
                <a:cs typeface="Garamond"/>
              </a:rPr>
              <a:t>time.</a:t>
            </a:r>
            <a:endParaRPr sz="2450">
              <a:latin typeface="Garamond"/>
              <a:cs typeface="Garamond"/>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905" cy="207645"/>
          </a:xfrm>
          <a:prstGeom prst="rect">
            <a:avLst/>
          </a:prstGeom>
        </p:spPr>
        <p:txBody>
          <a:bodyPr vert="horz" wrap="square" lIns="0" tIns="12065" rIns="0" bIns="0" rtlCol="0">
            <a:spAutoFit/>
          </a:bodyPr>
          <a:lstStyle/>
          <a:p>
            <a:pPr marL="12700">
              <a:lnSpc>
                <a:spcPct val="100000"/>
              </a:lnSpc>
              <a:spcBef>
                <a:spcPts val="95"/>
              </a:spcBef>
              <a:tabLst>
                <a:tab pos="413766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4.3.</a:t>
            </a:r>
            <a:r>
              <a:rPr sz="1200" spc="285" dirty="0">
                <a:latin typeface="Times New Roman"/>
                <a:cs typeface="Times New Roman"/>
              </a:rPr>
              <a:t>  </a:t>
            </a:r>
            <a:r>
              <a:rPr sz="1200" dirty="0">
                <a:latin typeface="Times New Roman"/>
                <a:cs typeface="Times New Roman"/>
              </a:rPr>
              <a:t>WAVEFUNCTIONS</a:t>
            </a:r>
            <a:r>
              <a:rPr sz="1200" spc="210" dirty="0">
                <a:latin typeface="Times New Roman"/>
                <a:cs typeface="Times New Roman"/>
              </a:rPr>
              <a:t> </a:t>
            </a:r>
            <a:r>
              <a:rPr sz="1200" dirty="0">
                <a:latin typeface="Times New Roman"/>
                <a:cs typeface="Times New Roman"/>
              </a:rPr>
              <a:t>AND</a:t>
            </a:r>
            <a:r>
              <a:rPr sz="1200" spc="204" dirty="0">
                <a:latin typeface="Times New Roman"/>
                <a:cs typeface="Times New Roman"/>
              </a:rPr>
              <a:t> </a:t>
            </a:r>
            <a:r>
              <a:rPr sz="1200" dirty="0">
                <a:latin typeface="Times New Roman"/>
                <a:cs typeface="Times New Roman"/>
              </a:rPr>
              <a:t>POSITION</a:t>
            </a:r>
            <a:r>
              <a:rPr sz="1200" spc="195" dirty="0">
                <a:latin typeface="Times New Roman"/>
                <a:cs typeface="Times New Roman"/>
              </a:rPr>
              <a:t> </a:t>
            </a:r>
            <a:r>
              <a:rPr sz="1200" spc="-10" dirty="0">
                <a:latin typeface="Times New Roman"/>
                <a:cs typeface="Times New Roman"/>
              </a:rPr>
              <a:t>PROBABILITIES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06119" y="1340585"/>
            <a:ext cx="8281670" cy="1162685"/>
          </a:xfrm>
          <a:prstGeom prst="rect">
            <a:avLst/>
          </a:prstGeom>
        </p:spPr>
        <p:txBody>
          <a:bodyPr vert="horz" wrap="square" lIns="0" tIns="9525" rIns="0" bIns="0" rtlCol="0">
            <a:spAutoFit/>
          </a:bodyPr>
          <a:lstStyle/>
          <a:p>
            <a:pPr marL="25400" marR="17780" algn="just">
              <a:lnSpc>
                <a:spcPct val="101699"/>
              </a:lnSpc>
              <a:spcBef>
                <a:spcPts val="75"/>
              </a:spcBef>
            </a:pPr>
            <a:r>
              <a:rPr dirty="0"/>
              <a:t>A</a:t>
            </a:r>
            <a:r>
              <a:rPr spc="220" dirty="0"/>
              <a:t> </a:t>
            </a:r>
            <a:r>
              <a:rPr spc="50" dirty="0"/>
              <a:t>particle</a:t>
            </a:r>
            <a:r>
              <a:rPr spc="215" dirty="0"/>
              <a:t> </a:t>
            </a:r>
            <a:r>
              <a:rPr dirty="0"/>
              <a:t>has</a:t>
            </a:r>
            <a:r>
              <a:rPr spc="220" dirty="0"/>
              <a:t> </a:t>
            </a:r>
            <a:r>
              <a:rPr dirty="0"/>
              <a:t>the</a:t>
            </a:r>
            <a:r>
              <a:rPr spc="220" dirty="0"/>
              <a:t> </a:t>
            </a:r>
            <a:r>
              <a:rPr dirty="0"/>
              <a:t>wavefunction</a:t>
            </a:r>
            <a:r>
              <a:rPr spc="215" dirty="0"/>
              <a:t> </a:t>
            </a:r>
            <a:r>
              <a:rPr b="0" i="1" spc="-260" dirty="0">
                <a:latin typeface="Bookman Old Style"/>
                <a:cs typeface="Bookman Old Style"/>
              </a:rPr>
              <a:t>ψ</a:t>
            </a:r>
            <a:r>
              <a:rPr b="0" i="1" spc="165" dirty="0">
                <a:latin typeface="Bookman Old Style"/>
                <a:cs typeface="Bookman Old Style"/>
              </a:rPr>
              <a:t> </a:t>
            </a:r>
            <a:r>
              <a:rPr spc="130" dirty="0"/>
              <a:t>=</a:t>
            </a:r>
            <a:r>
              <a:rPr spc="200" dirty="0"/>
              <a:t> </a:t>
            </a:r>
            <a:r>
              <a:rPr b="0" i="1" spc="75" dirty="0">
                <a:latin typeface="Bookman Old Style"/>
                <a:cs typeface="Bookman Old Style"/>
              </a:rPr>
              <a:t>Ae</a:t>
            </a:r>
            <a:r>
              <a:rPr sz="3075" spc="112" baseline="24390" dirty="0">
                <a:latin typeface="Cambria"/>
                <a:cs typeface="Cambria"/>
              </a:rPr>
              <a:t>−</a:t>
            </a:r>
            <a:r>
              <a:rPr sz="3075" spc="112" baseline="24390" dirty="0"/>
              <a:t>(</a:t>
            </a:r>
            <a:r>
              <a:rPr sz="3075" b="0" i="1" spc="112" baseline="24390" dirty="0">
                <a:latin typeface="Bookman Old Style"/>
                <a:cs typeface="Bookman Old Style"/>
              </a:rPr>
              <a:t>x/L</a:t>
            </a:r>
            <a:r>
              <a:rPr sz="3075" spc="112" baseline="24390" dirty="0"/>
              <a:t>)</a:t>
            </a:r>
            <a:r>
              <a:rPr sz="2550" spc="112" baseline="53921" dirty="0"/>
              <a:t>2</a:t>
            </a:r>
            <a:r>
              <a:rPr sz="2450" spc="75" dirty="0"/>
              <a:t>.</a:t>
            </a:r>
            <a:r>
              <a:rPr sz="2450" spc="585" dirty="0"/>
              <a:t> </a:t>
            </a:r>
            <a:r>
              <a:rPr sz="2450" dirty="0"/>
              <a:t>You</a:t>
            </a:r>
            <a:r>
              <a:rPr sz="2450" spc="225" dirty="0"/>
              <a:t> </a:t>
            </a:r>
            <a:r>
              <a:rPr sz="2450" dirty="0"/>
              <a:t>measure</a:t>
            </a:r>
            <a:r>
              <a:rPr sz="2450" spc="215" dirty="0"/>
              <a:t> </a:t>
            </a:r>
            <a:r>
              <a:rPr sz="2450" spc="80" dirty="0"/>
              <a:t>it </a:t>
            </a:r>
            <a:r>
              <a:rPr sz="2450" spc="55" dirty="0"/>
              <a:t>and</a:t>
            </a:r>
            <a:r>
              <a:rPr sz="2450" spc="254" dirty="0"/>
              <a:t> </a:t>
            </a:r>
            <a:r>
              <a:rPr sz="2450" dirty="0"/>
              <a:t>find</a:t>
            </a:r>
            <a:r>
              <a:rPr sz="2450" spc="254" dirty="0"/>
              <a:t> </a:t>
            </a:r>
            <a:r>
              <a:rPr sz="2450" spc="105" dirty="0"/>
              <a:t>it</a:t>
            </a:r>
            <a:r>
              <a:rPr sz="2450" spc="260" dirty="0"/>
              <a:t> </a:t>
            </a:r>
            <a:r>
              <a:rPr sz="2450" dirty="0"/>
              <a:t>very</a:t>
            </a:r>
            <a:r>
              <a:rPr sz="2450" spc="254" dirty="0"/>
              <a:t> </a:t>
            </a:r>
            <a:r>
              <a:rPr sz="2450" dirty="0"/>
              <a:t>close</a:t>
            </a:r>
            <a:r>
              <a:rPr sz="2450" spc="254" dirty="0"/>
              <a:t> </a:t>
            </a:r>
            <a:r>
              <a:rPr sz="2450" dirty="0"/>
              <a:t>to</a:t>
            </a:r>
            <a:r>
              <a:rPr sz="2450" spc="254" dirty="0"/>
              <a:t> </a:t>
            </a:r>
            <a:r>
              <a:rPr sz="2450" b="0" i="1" spc="50" dirty="0">
                <a:latin typeface="Bookman Old Style"/>
                <a:cs typeface="Bookman Old Style"/>
              </a:rPr>
              <a:t>x</a:t>
            </a:r>
            <a:r>
              <a:rPr sz="2450" b="0" i="1" spc="140" dirty="0">
                <a:latin typeface="Bookman Old Style"/>
                <a:cs typeface="Bookman Old Style"/>
              </a:rPr>
              <a:t> </a:t>
            </a:r>
            <a:r>
              <a:rPr sz="2450" spc="130" dirty="0"/>
              <a:t>=</a:t>
            </a:r>
            <a:r>
              <a:rPr sz="2450" spc="270" dirty="0"/>
              <a:t> </a:t>
            </a:r>
            <a:r>
              <a:rPr sz="2450" spc="85" dirty="0"/>
              <a:t>2</a:t>
            </a:r>
            <a:r>
              <a:rPr sz="2450" b="0" i="1" spc="85" dirty="0">
                <a:latin typeface="Bookman Old Style"/>
                <a:cs typeface="Bookman Old Style"/>
              </a:rPr>
              <a:t>L</a:t>
            </a:r>
            <a:r>
              <a:rPr sz="2450" spc="85" dirty="0"/>
              <a:t>.</a:t>
            </a:r>
            <a:r>
              <a:rPr sz="2450" spc="45" dirty="0"/>
              <a:t>  </a:t>
            </a:r>
            <a:r>
              <a:rPr sz="2450" dirty="0"/>
              <a:t>Then</a:t>
            </a:r>
            <a:r>
              <a:rPr sz="2450" spc="265" dirty="0"/>
              <a:t> </a:t>
            </a:r>
            <a:r>
              <a:rPr sz="2450" dirty="0"/>
              <a:t>you</a:t>
            </a:r>
            <a:r>
              <a:rPr sz="2450" spc="265" dirty="0"/>
              <a:t> </a:t>
            </a:r>
            <a:r>
              <a:rPr sz="2450" dirty="0"/>
              <a:t>measure</a:t>
            </a:r>
            <a:r>
              <a:rPr sz="2450" spc="254" dirty="0"/>
              <a:t> </a:t>
            </a:r>
            <a:r>
              <a:rPr sz="2450" spc="70" dirty="0"/>
              <a:t>its</a:t>
            </a:r>
            <a:r>
              <a:rPr sz="2450" spc="260" dirty="0"/>
              <a:t> </a:t>
            </a:r>
            <a:r>
              <a:rPr sz="2450" spc="-10" dirty="0"/>
              <a:t>position </a:t>
            </a:r>
            <a:r>
              <a:rPr sz="2450" spc="70" dirty="0"/>
              <a:t>again.</a:t>
            </a:r>
            <a:r>
              <a:rPr sz="2450" spc="405" dirty="0"/>
              <a:t> </a:t>
            </a:r>
            <a:r>
              <a:rPr sz="2450" dirty="0"/>
              <a:t>The</a:t>
            </a:r>
            <a:r>
              <a:rPr sz="2450" spc="145" dirty="0"/>
              <a:t> </a:t>
            </a:r>
            <a:r>
              <a:rPr sz="2450" dirty="0"/>
              <a:t>second</a:t>
            </a:r>
            <a:r>
              <a:rPr sz="2450" spc="145" dirty="0"/>
              <a:t> </a:t>
            </a:r>
            <a:r>
              <a:rPr sz="2450" spc="50" dirty="0"/>
              <a:t>time</a:t>
            </a:r>
            <a:r>
              <a:rPr sz="2450" spc="150" dirty="0"/>
              <a:t> </a:t>
            </a:r>
            <a:r>
              <a:rPr sz="2450" spc="55" dirty="0"/>
              <a:t>are</a:t>
            </a:r>
            <a:r>
              <a:rPr sz="2450" spc="145" dirty="0"/>
              <a:t> </a:t>
            </a:r>
            <a:r>
              <a:rPr sz="2450" dirty="0"/>
              <a:t>you</a:t>
            </a:r>
            <a:r>
              <a:rPr sz="2450" spc="145" dirty="0"/>
              <a:t> </a:t>
            </a:r>
            <a:r>
              <a:rPr sz="2450" spc="75" dirty="0"/>
              <a:t>.</a:t>
            </a:r>
            <a:r>
              <a:rPr sz="2450" spc="-220" dirty="0"/>
              <a:t> </a:t>
            </a:r>
            <a:r>
              <a:rPr sz="2450" spc="75" dirty="0"/>
              <a:t>.</a:t>
            </a:r>
            <a:r>
              <a:rPr sz="2450" spc="-220" dirty="0"/>
              <a:t> </a:t>
            </a:r>
            <a:r>
              <a:rPr sz="2450" spc="75" dirty="0"/>
              <a:t>.</a:t>
            </a:r>
            <a:r>
              <a:rPr sz="2450" spc="-220" dirty="0"/>
              <a:t> </a:t>
            </a:r>
            <a:r>
              <a:rPr sz="2450" dirty="0"/>
              <a:t>(Choose</a:t>
            </a:r>
            <a:r>
              <a:rPr sz="2450" spc="145" dirty="0"/>
              <a:t> </a:t>
            </a:r>
            <a:r>
              <a:rPr sz="2450" spc="-10" dirty="0"/>
              <a:t>one.)</a:t>
            </a:r>
            <a:endParaRPr sz="2450">
              <a:latin typeface="Bookman Old Style"/>
              <a:cs typeface="Bookman Old Style"/>
            </a:endParaRPr>
          </a:p>
        </p:txBody>
      </p:sp>
      <p:sp>
        <p:nvSpPr>
          <p:cNvPr id="5" name="object 5"/>
          <p:cNvSpPr txBox="1"/>
          <p:nvPr/>
        </p:nvSpPr>
        <p:spPr>
          <a:xfrm>
            <a:off x="707745" y="2681756"/>
            <a:ext cx="8268334" cy="3554095"/>
          </a:xfrm>
          <a:prstGeom prst="rect">
            <a:avLst/>
          </a:prstGeom>
        </p:spPr>
        <p:txBody>
          <a:bodyPr vert="horz" wrap="square" lIns="0" tIns="9525" rIns="0" bIns="0" rtlCol="0">
            <a:spAutoFit/>
          </a:bodyPr>
          <a:lstStyle/>
          <a:p>
            <a:pPr marL="393700" marR="6350" indent="-370205">
              <a:lnSpc>
                <a:spcPct val="101699"/>
              </a:lnSpc>
              <a:spcBef>
                <a:spcPts val="75"/>
              </a:spcBef>
              <a:buAutoNum type="alphaUcPeriod"/>
              <a:tabLst>
                <a:tab pos="394970" algn="l"/>
              </a:tabLst>
            </a:pPr>
            <a:r>
              <a:rPr sz="2450" dirty="0">
                <a:latin typeface="Garamond"/>
                <a:cs typeface="Garamond"/>
              </a:rPr>
              <a:t>more</a:t>
            </a:r>
            <a:r>
              <a:rPr sz="2450" spc="210" dirty="0">
                <a:latin typeface="Garamond"/>
                <a:cs typeface="Garamond"/>
              </a:rPr>
              <a:t> </a:t>
            </a:r>
            <a:r>
              <a:rPr sz="2450" dirty="0">
                <a:latin typeface="Garamond"/>
                <a:cs typeface="Garamond"/>
              </a:rPr>
              <a:t>likely</a:t>
            </a:r>
            <a:r>
              <a:rPr sz="2450" spc="210" dirty="0">
                <a:latin typeface="Garamond"/>
                <a:cs typeface="Garamond"/>
              </a:rPr>
              <a:t> </a:t>
            </a:r>
            <a:r>
              <a:rPr sz="2450" dirty="0">
                <a:latin typeface="Garamond"/>
                <a:cs typeface="Garamond"/>
              </a:rPr>
              <a:t>to</a:t>
            </a:r>
            <a:r>
              <a:rPr sz="2450" spc="204" dirty="0">
                <a:latin typeface="Garamond"/>
                <a:cs typeface="Garamond"/>
              </a:rPr>
              <a:t> </a:t>
            </a:r>
            <a:r>
              <a:rPr sz="2450" dirty="0">
                <a:latin typeface="Garamond"/>
                <a:cs typeface="Garamond"/>
              </a:rPr>
              <a:t>find</a:t>
            </a:r>
            <a:r>
              <a:rPr sz="2450" spc="210" dirty="0">
                <a:latin typeface="Garamond"/>
                <a:cs typeface="Garamond"/>
              </a:rPr>
              <a:t> </a:t>
            </a:r>
            <a:r>
              <a:rPr sz="2450" spc="105" dirty="0">
                <a:latin typeface="Garamond"/>
                <a:cs typeface="Garamond"/>
              </a:rPr>
              <a:t>it</a:t>
            </a:r>
            <a:r>
              <a:rPr sz="2450" spc="210" dirty="0">
                <a:latin typeface="Garamond"/>
                <a:cs typeface="Garamond"/>
              </a:rPr>
              <a:t> </a:t>
            </a:r>
            <a:r>
              <a:rPr sz="2450" dirty="0">
                <a:latin typeface="Garamond"/>
                <a:cs typeface="Garamond"/>
              </a:rPr>
              <a:t>near</a:t>
            </a:r>
            <a:r>
              <a:rPr sz="2450" spc="204" dirty="0">
                <a:latin typeface="Garamond"/>
                <a:cs typeface="Garamond"/>
              </a:rPr>
              <a:t> </a:t>
            </a:r>
            <a:r>
              <a:rPr sz="2450" b="0" i="1" spc="50" dirty="0">
                <a:latin typeface="Bookman Old Style"/>
                <a:cs typeface="Bookman Old Style"/>
              </a:rPr>
              <a:t>x</a:t>
            </a:r>
            <a:r>
              <a:rPr sz="2450" b="0" i="1" spc="45" dirty="0">
                <a:latin typeface="Bookman Old Style"/>
                <a:cs typeface="Bookman Old Style"/>
              </a:rPr>
              <a:t> </a:t>
            </a:r>
            <a:r>
              <a:rPr sz="2450" spc="130" dirty="0">
                <a:latin typeface="Garamond"/>
                <a:cs typeface="Garamond"/>
              </a:rPr>
              <a:t>=</a:t>
            </a:r>
            <a:r>
              <a:rPr sz="2450" spc="175" dirty="0">
                <a:latin typeface="Garamond"/>
                <a:cs typeface="Garamond"/>
              </a:rPr>
              <a:t> </a:t>
            </a:r>
            <a:r>
              <a:rPr sz="2450" spc="95" dirty="0">
                <a:latin typeface="Garamond"/>
                <a:cs typeface="Garamond"/>
              </a:rPr>
              <a:t>2</a:t>
            </a:r>
            <a:r>
              <a:rPr sz="2450" b="0" i="1" spc="95" dirty="0">
                <a:latin typeface="Bookman Old Style"/>
                <a:cs typeface="Bookman Old Style"/>
              </a:rPr>
              <a:t>L</a:t>
            </a:r>
            <a:r>
              <a:rPr sz="2450" b="0" i="1" spc="85" dirty="0">
                <a:latin typeface="Bookman Old Style"/>
                <a:cs typeface="Bookman Old Style"/>
              </a:rPr>
              <a:t> </a:t>
            </a:r>
            <a:r>
              <a:rPr sz="2450" spc="70" dirty="0">
                <a:latin typeface="Garamond"/>
                <a:cs typeface="Garamond"/>
              </a:rPr>
              <a:t>than</a:t>
            </a:r>
            <a:r>
              <a:rPr sz="2450" spc="210" dirty="0">
                <a:latin typeface="Garamond"/>
                <a:cs typeface="Garamond"/>
              </a:rPr>
              <a:t> </a:t>
            </a:r>
            <a:r>
              <a:rPr sz="2450" dirty="0">
                <a:latin typeface="Garamond"/>
                <a:cs typeface="Garamond"/>
              </a:rPr>
              <a:t>you</a:t>
            </a:r>
            <a:r>
              <a:rPr sz="2450" spc="210" dirty="0">
                <a:latin typeface="Garamond"/>
                <a:cs typeface="Garamond"/>
              </a:rPr>
              <a:t> </a:t>
            </a:r>
            <a:r>
              <a:rPr sz="2450" spc="55" dirty="0">
                <a:latin typeface="Garamond"/>
                <a:cs typeface="Garamond"/>
              </a:rPr>
              <a:t>had</a:t>
            </a:r>
            <a:r>
              <a:rPr sz="2450" spc="210" dirty="0">
                <a:latin typeface="Garamond"/>
                <a:cs typeface="Garamond"/>
              </a:rPr>
              <a:t> </a:t>
            </a:r>
            <a:r>
              <a:rPr sz="2450" dirty="0">
                <a:latin typeface="Garamond"/>
                <a:cs typeface="Garamond"/>
              </a:rPr>
              <a:t>been</a:t>
            </a:r>
            <a:r>
              <a:rPr sz="2450" spc="210" dirty="0">
                <a:latin typeface="Garamond"/>
                <a:cs typeface="Garamond"/>
              </a:rPr>
              <a:t> </a:t>
            </a:r>
            <a:r>
              <a:rPr sz="2450" dirty="0">
                <a:latin typeface="Garamond"/>
                <a:cs typeface="Garamond"/>
              </a:rPr>
              <a:t>the</a:t>
            </a:r>
            <a:r>
              <a:rPr sz="2450" spc="204" dirty="0">
                <a:latin typeface="Garamond"/>
                <a:cs typeface="Garamond"/>
              </a:rPr>
              <a:t> </a:t>
            </a:r>
            <a:r>
              <a:rPr sz="2450" spc="-10" dirty="0">
                <a:latin typeface="Garamond"/>
                <a:cs typeface="Garamond"/>
              </a:rPr>
              <a:t>first 	</a:t>
            </a:r>
            <a:r>
              <a:rPr sz="2450" spc="45" dirty="0">
                <a:latin typeface="Garamond"/>
                <a:cs typeface="Garamond"/>
              </a:rPr>
              <a:t>time.</a:t>
            </a:r>
            <a:endParaRPr sz="2450">
              <a:latin typeface="Garamond"/>
              <a:cs typeface="Garamond"/>
            </a:endParaRPr>
          </a:p>
          <a:p>
            <a:pPr marL="393700" marR="5715" indent="-358140">
              <a:lnSpc>
                <a:spcPct val="101699"/>
              </a:lnSpc>
              <a:spcBef>
                <a:spcPts val="994"/>
              </a:spcBef>
              <a:buAutoNum type="alphaUcPeriod"/>
              <a:tabLst>
                <a:tab pos="394970" algn="l"/>
              </a:tabLst>
            </a:pPr>
            <a:r>
              <a:rPr sz="2450" dirty="0">
                <a:latin typeface="Garamond"/>
                <a:cs typeface="Garamond"/>
              </a:rPr>
              <a:t>less</a:t>
            </a:r>
            <a:r>
              <a:rPr sz="2450" spc="300" dirty="0">
                <a:latin typeface="Garamond"/>
                <a:cs typeface="Garamond"/>
              </a:rPr>
              <a:t> </a:t>
            </a:r>
            <a:r>
              <a:rPr sz="2450" dirty="0">
                <a:latin typeface="Garamond"/>
                <a:cs typeface="Garamond"/>
              </a:rPr>
              <a:t>likely</a:t>
            </a:r>
            <a:r>
              <a:rPr sz="2450" spc="310" dirty="0">
                <a:latin typeface="Garamond"/>
                <a:cs typeface="Garamond"/>
              </a:rPr>
              <a:t> </a:t>
            </a:r>
            <a:r>
              <a:rPr sz="2450" dirty="0">
                <a:latin typeface="Garamond"/>
                <a:cs typeface="Garamond"/>
              </a:rPr>
              <a:t>to</a:t>
            </a:r>
            <a:r>
              <a:rPr sz="2450" spc="315" dirty="0">
                <a:latin typeface="Garamond"/>
                <a:cs typeface="Garamond"/>
              </a:rPr>
              <a:t> </a:t>
            </a:r>
            <a:r>
              <a:rPr sz="2450" dirty="0">
                <a:latin typeface="Garamond"/>
                <a:cs typeface="Garamond"/>
              </a:rPr>
              <a:t>find</a:t>
            </a:r>
            <a:r>
              <a:rPr sz="2450" spc="315" dirty="0">
                <a:latin typeface="Garamond"/>
                <a:cs typeface="Garamond"/>
              </a:rPr>
              <a:t> </a:t>
            </a:r>
            <a:r>
              <a:rPr sz="2450" spc="105" dirty="0">
                <a:latin typeface="Garamond"/>
                <a:cs typeface="Garamond"/>
              </a:rPr>
              <a:t>it</a:t>
            </a:r>
            <a:r>
              <a:rPr sz="2450" spc="310" dirty="0">
                <a:latin typeface="Garamond"/>
                <a:cs typeface="Garamond"/>
              </a:rPr>
              <a:t> </a:t>
            </a:r>
            <a:r>
              <a:rPr sz="2450" dirty="0">
                <a:latin typeface="Garamond"/>
                <a:cs typeface="Garamond"/>
              </a:rPr>
              <a:t>near</a:t>
            </a:r>
            <a:r>
              <a:rPr sz="2450" spc="315" dirty="0">
                <a:latin typeface="Garamond"/>
                <a:cs typeface="Garamond"/>
              </a:rPr>
              <a:t> </a:t>
            </a:r>
            <a:r>
              <a:rPr sz="2450" b="0" i="1" spc="50" dirty="0">
                <a:latin typeface="Bookman Old Style"/>
                <a:cs typeface="Bookman Old Style"/>
              </a:rPr>
              <a:t>x</a:t>
            </a:r>
            <a:r>
              <a:rPr sz="2450" b="0" i="1" spc="235" dirty="0">
                <a:latin typeface="Bookman Old Style"/>
                <a:cs typeface="Bookman Old Style"/>
              </a:rPr>
              <a:t> </a:t>
            </a:r>
            <a:r>
              <a:rPr sz="2450" spc="130" dirty="0">
                <a:latin typeface="Garamond"/>
                <a:cs typeface="Garamond"/>
              </a:rPr>
              <a:t>=</a:t>
            </a:r>
            <a:r>
              <a:rPr sz="2450" spc="350" dirty="0">
                <a:latin typeface="Garamond"/>
                <a:cs typeface="Garamond"/>
              </a:rPr>
              <a:t> </a:t>
            </a:r>
            <a:r>
              <a:rPr sz="2450" spc="95" dirty="0">
                <a:latin typeface="Garamond"/>
                <a:cs typeface="Garamond"/>
              </a:rPr>
              <a:t>2</a:t>
            </a:r>
            <a:r>
              <a:rPr sz="2450" b="0" i="1" spc="95" dirty="0">
                <a:latin typeface="Bookman Old Style"/>
                <a:cs typeface="Bookman Old Style"/>
              </a:rPr>
              <a:t>L</a:t>
            </a:r>
            <a:r>
              <a:rPr sz="2450" b="0" i="1" spc="195" dirty="0">
                <a:latin typeface="Bookman Old Style"/>
                <a:cs typeface="Bookman Old Style"/>
              </a:rPr>
              <a:t> </a:t>
            </a:r>
            <a:r>
              <a:rPr sz="2450" spc="70" dirty="0">
                <a:latin typeface="Garamond"/>
                <a:cs typeface="Garamond"/>
              </a:rPr>
              <a:t>than</a:t>
            </a:r>
            <a:r>
              <a:rPr sz="2450" spc="310" dirty="0">
                <a:latin typeface="Garamond"/>
                <a:cs typeface="Garamond"/>
              </a:rPr>
              <a:t> </a:t>
            </a:r>
            <a:r>
              <a:rPr sz="2450" dirty="0">
                <a:latin typeface="Garamond"/>
                <a:cs typeface="Garamond"/>
              </a:rPr>
              <a:t>you</a:t>
            </a:r>
            <a:r>
              <a:rPr sz="2450" spc="315" dirty="0">
                <a:latin typeface="Garamond"/>
                <a:cs typeface="Garamond"/>
              </a:rPr>
              <a:t> </a:t>
            </a:r>
            <a:r>
              <a:rPr sz="2450" spc="55" dirty="0">
                <a:latin typeface="Garamond"/>
                <a:cs typeface="Garamond"/>
              </a:rPr>
              <a:t>had</a:t>
            </a:r>
            <a:r>
              <a:rPr sz="2450" spc="310" dirty="0">
                <a:latin typeface="Garamond"/>
                <a:cs typeface="Garamond"/>
              </a:rPr>
              <a:t> </a:t>
            </a:r>
            <a:r>
              <a:rPr sz="2450" dirty="0">
                <a:latin typeface="Garamond"/>
                <a:cs typeface="Garamond"/>
              </a:rPr>
              <a:t>been</a:t>
            </a:r>
            <a:r>
              <a:rPr sz="2450" spc="310" dirty="0">
                <a:latin typeface="Garamond"/>
                <a:cs typeface="Garamond"/>
              </a:rPr>
              <a:t> </a:t>
            </a:r>
            <a:r>
              <a:rPr sz="2450" dirty="0">
                <a:latin typeface="Garamond"/>
                <a:cs typeface="Garamond"/>
              </a:rPr>
              <a:t>the</a:t>
            </a:r>
            <a:r>
              <a:rPr sz="2450" spc="320" dirty="0">
                <a:latin typeface="Garamond"/>
                <a:cs typeface="Garamond"/>
              </a:rPr>
              <a:t> </a:t>
            </a:r>
            <a:r>
              <a:rPr sz="2450" spc="-10" dirty="0">
                <a:latin typeface="Garamond"/>
                <a:cs typeface="Garamond"/>
              </a:rPr>
              <a:t>first 	</a:t>
            </a:r>
            <a:r>
              <a:rPr sz="2450" spc="45" dirty="0">
                <a:latin typeface="Garamond"/>
                <a:cs typeface="Garamond"/>
              </a:rPr>
              <a:t>time.</a:t>
            </a:r>
            <a:endParaRPr sz="2450">
              <a:latin typeface="Garamond"/>
              <a:cs typeface="Garamond"/>
            </a:endParaRPr>
          </a:p>
          <a:p>
            <a:pPr marL="393700" marR="6350" indent="-361950">
              <a:lnSpc>
                <a:spcPct val="101699"/>
              </a:lnSpc>
              <a:spcBef>
                <a:spcPts val="994"/>
              </a:spcBef>
              <a:buAutoNum type="alphaUcPeriod"/>
              <a:tabLst>
                <a:tab pos="394970" algn="l"/>
              </a:tabLst>
            </a:pPr>
            <a:r>
              <a:rPr sz="2450" spc="80" dirty="0">
                <a:latin typeface="Garamond"/>
                <a:cs typeface="Garamond"/>
              </a:rPr>
              <a:t>just</a:t>
            </a:r>
            <a:r>
              <a:rPr sz="2450" spc="245" dirty="0">
                <a:latin typeface="Garamond"/>
                <a:cs typeface="Garamond"/>
              </a:rPr>
              <a:t> </a:t>
            </a:r>
            <a:r>
              <a:rPr sz="2450" spc="65" dirty="0">
                <a:latin typeface="Garamond"/>
                <a:cs typeface="Garamond"/>
              </a:rPr>
              <a:t>as</a:t>
            </a:r>
            <a:r>
              <a:rPr sz="2450" spc="254" dirty="0">
                <a:latin typeface="Garamond"/>
                <a:cs typeface="Garamond"/>
              </a:rPr>
              <a:t> </a:t>
            </a:r>
            <a:r>
              <a:rPr sz="2450" dirty="0">
                <a:latin typeface="Garamond"/>
                <a:cs typeface="Garamond"/>
              </a:rPr>
              <a:t>likely</a:t>
            </a:r>
            <a:r>
              <a:rPr sz="2450" spc="254" dirty="0">
                <a:latin typeface="Garamond"/>
                <a:cs typeface="Garamond"/>
              </a:rPr>
              <a:t> </a:t>
            </a:r>
            <a:r>
              <a:rPr sz="2450" dirty="0">
                <a:latin typeface="Garamond"/>
                <a:cs typeface="Garamond"/>
              </a:rPr>
              <a:t>to</a:t>
            </a:r>
            <a:r>
              <a:rPr sz="2450" spc="254" dirty="0">
                <a:latin typeface="Garamond"/>
                <a:cs typeface="Garamond"/>
              </a:rPr>
              <a:t> </a:t>
            </a:r>
            <a:r>
              <a:rPr sz="2450" dirty="0">
                <a:latin typeface="Garamond"/>
                <a:cs typeface="Garamond"/>
              </a:rPr>
              <a:t>find</a:t>
            </a:r>
            <a:r>
              <a:rPr sz="2450" spc="254" dirty="0">
                <a:latin typeface="Garamond"/>
                <a:cs typeface="Garamond"/>
              </a:rPr>
              <a:t> </a:t>
            </a:r>
            <a:r>
              <a:rPr sz="2450" spc="105" dirty="0">
                <a:latin typeface="Garamond"/>
                <a:cs typeface="Garamond"/>
              </a:rPr>
              <a:t>it</a:t>
            </a:r>
            <a:r>
              <a:rPr sz="2450" spc="260" dirty="0">
                <a:latin typeface="Garamond"/>
                <a:cs typeface="Garamond"/>
              </a:rPr>
              <a:t> </a:t>
            </a:r>
            <a:r>
              <a:rPr sz="2450" dirty="0">
                <a:latin typeface="Garamond"/>
                <a:cs typeface="Garamond"/>
              </a:rPr>
              <a:t>near</a:t>
            </a:r>
            <a:r>
              <a:rPr sz="2450" spc="260" dirty="0">
                <a:latin typeface="Garamond"/>
                <a:cs typeface="Garamond"/>
              </a:rPr>
              <a:t> </a:t>
            </a:r>
            <a:r>
              <a:rPr sz="2450" b="0" i="1" spc="50" dirty="0">
                <a:latin typeface="Bookman Old Style"/>
                <a:cs typeface="Bookman Old Style"/>
              </a:rPr>
              <a:t>x</a:t>
            </a:r>
            <a:r>
              <a:rPr sz="2450" b="0" i="1" spc="140" dirty="0">
                <a:latin typeface="Bookman Old Style"/>
                <a:cs typeface="Bookman Old Style"/>
              </a:rPr>
              <a:t> </a:t>
            </a:r>
            <a:r>
              <a:rPr sz="2450" spc="130" dirty="0">
                <a:latin typeface="Garamond"/>
                <a:cs typeface="Garamond"/>
              </a:rPr>
              <a:t>=</a:t>
            </a:r>
            <a:r>
              <a:rPr sz="2450" spc="260" dirty="0">
                <a:latin typeface="Garamond"/>
                <a:cs typeface="Garamond"/>
              </a:rPr>
              <a:t> </a:t>
            </a:r>
            <a:r>
              <a:rPr sz="2450" spc="95" dirty="0">
                <a:latin typeface="Garamond"/>
                <a:cs typeface="Garamond"/>
              </a:rPr>
              <a:t>2</a:t>
            </a:r>
            <a:r>
              <a:rPr sz="2450" b="0" i="1" spc="95" dirty="0">
                <a:latin typeface="Bookman Old Style"/>
                <a:cs typeface="Bookman Old Style"/>
              </a:rPr>
              <a:t>L</a:t>
            </a:r>
            <a:r>
              <a:rPr sz="2450" b="0" i="1" spc="130" dirty="0">
                <a:latin typeface="Bookman Old Style"/>
                <a:cs typeface="Bookman Old Style"/>
              </a:rPr>
              <a:t> </a:t>
            </a:r>
            <a:r>
              <a:rPr sz="2450" spc="65" dirty="0">
                <a:latin typeface="Garamond"/>
                <a:cs typeface="Garamond"/>
              </a:rPr>
              <a:t>as</a:t>
            </a:r>
            <a:r>
              <a:rPr sz="2450" spc="254" dirty="0">
                <a:latin typeface="Garamond"/>
                <a:cs typeface="Garamond"/>
              </a:rPr>
              <a:t> </a:t>
            </a:r>
            <a:r>
              <a:rPr sz="2450" dirty="0">
                <a:latin typeface="Garamond"/>
                <a:cs typeface="Garamond"/>
              </a:rPr>
              <a:t>you</a:t>
            </a:r>
            <a:r>
              <a:rPr sz="2450" spc="260" dirty="0">
                <a:latin typeface="Garamond"/>
                <a:cs typeface="Garamond"/>
              </a:rPr>
              <a:t> </a:t>
            </a:r>
            <a:r>
              <a:rPr sz="2450" spc="55" dirty="0">
                <a:latin typeface="Garamond"/>
                <a:cs typeface="Garamond"/>
              </a:rPr>
              <a:t>had</a:t>
            </a:r>
            <a:r>
              <a:rPr sz="2450" spc="254" dirty="0">
                <a:latin typeface="Garamond"/>
                <a:cs typeface="Garamond"/>
              </a:rPr>
              <a:t> </a:t>
            </a:r>
            <a:r>
              <a:rPr sz="2450" dirty="0">
                <a:latin typeface="Garamond"/>
                <a:cs typeface="Garamond"/>
              </a:rPr>
              <a:t>been</a:t>
            </a:r>
            <a:r>
              <a:rPr sz="2450" spc="260" dirty="0">
                <a:latin typeface="Garamond"/>
                <a:cs typeface="Garamond"/>
              </a:rPr>
              <a:t> </a:t>
            </a:r>
            <a:r>
              <a:rPr sz="2450" spc="50" dirty="0">
                <a:latin typeface="Garamond"/>
                <a:cs typeface="Garamond"/>
              </a:rPr>
              <a:t>the</a:t>
            </a:r>
            <a:r>
              <a:rPr sz="2450" spc="254" dirty="0">
                <a:latin typeface="Garamond"/>
                <a:cs typeface="Garamond"/>
              </a:rPr>
              <a:t> </a:t>
            </a:r>
            <a:r>
              <a:rPr sz="2450" spc="-10" dirty="0">
                <a:latin typeface="Garamond"/>
                <a:cs typeface="Garamond"/>
              </a:rPr>
              <a:t>first 	</a:t>
            </a:r>
            <a:r>
              <a:rPr sz="2450" spc="45" dirty="0">
                <a:latin typeface="Garamond"/>
                <a:cs typeface="Garamond"/>
              </a:rPr>
              <a:t>time.</a:t>
            </a:r>
            <a:endParaRPr sz="2450">
              <a:latin typeface="Garamond"/>
              <a:cs typeface="Garamond"/>
            </a:endParaRPr>
          </a:p>
          <a:p>
            <a:pPr marL="23495" marR="5080" indent="-11430">
              <a:lnSpc>
                <a:spcPct val="101699"/>
              </a:lnSpc>
              <a:spcBef>
                <a:spcPts val="1895"/>
              </a:spcBef>
              <a:tabLst>
                <a:tab pos="1621155" algn="l"/>
              </a:tabLst>
            </a:pPr>
            <a:r>
              <a:rPr sz="2450" b="1" spc="45" dirty="0">
                <a:latin typeface="Book Antiqua"/>
                <a:cs typeface="Book Antiqua"/>
              </a:rPr>
              <a:t>Solution:</a:t>
            </a:r>
            <a:r>
              <a:rPr sz="2450" b="1" dirty="0">
                <a:latin typeface="Book Antiqua"/>
                <a:cs typeface="Book Antiqua"/>
              </a:rPr>
              <a:t>	</a:t>
            </a:r>
            <a:r>
              <a:rPr sz="2450" dirty="0">
                <a:latin typeface="Garamond"/>
                <a:cs typeface="Garamond"/>
              </a:rPr>
              <a:t>A</a:t>
            </a:r>
            <a:r>
              <a:rPr sz="2450" spc="475" dirty="0">
                <a:latin typeface="Garamond"/>
                <a:cs typeface="Garamond"/>
              </a:rPr>
              <a:t> </a:t>
            </a:r>
            <a:r>
              <a:rPr sz="2450" dirty="0">
                <a:latin typeface="Garamond"/>
                <a:cs typeface="Garamond"/>
              </a:rPr>
              <a:t>(more</a:t>
            </a:r>
            <a:r>
              <a:rPr sz="2450" spc="475" dirty="0">
                <a:latin typeface="Garamond"/>
                <a:cs typeface="Garamond"/>
              </a:rPr>
              <a:t> </a:t>
            </a:r>
            <a:r>
              <a:rPr sz="2450" spc="60" dirty="0">
                <a:latin typeface="Garamond"/>
                <a:cs typeface="Garamond"/>
              </a:rPr>
              <a:t>likely),</a:t>
            </a:r>
            <a:r>
              <a:rPr sz="2450" spc="530" dirty="0">
                <a:latin typeface="Garamond"/>
                <a:cs typeface="Garamond"/>
              </a:rPr>
              <a:t> </a:t>
            </a:r>
            <a:r>
              <a:rPr sz="2450" dirty="0">
                <a:latin typeface="Garamond"/>
                <a:cs typeface="Garamond"/>
              </a:rPr>
              <a:t>because</a:t>
            </a:r>
            <a:r>
              <a:rPr sz="2450" spc="475" dirty="0">
                <a:latin typeface="Garamond"/>
                <a:cs typeface="Garamond"/>
              </a:rPr>
              <a:t> </a:t>
            </a:r>
            <a:r>
              <a:rPr sz="2450" dirty="0">
                <a:latin typeface="Garamond"/>
                <a:cs typeface="Garamond"/>
              </a:rPr>
              <a:t>the</a:t>
            </a:r>
            <a:r>
              <a:rPr sz="2450" spc="475" dirty="0">
                <a:latin typeface="Garamond"/>
                <a:cs typeface="Garamond"/>
              </a:rPr>
              <a:t> </a:t>
            </a:r>
            <a:r>
              <a:rPr sz="2450" dirty="0">
                <a:latin typeface="Garamond"/>
                <a:cs typeface="Garamond"/>
              </a:rPr>
              <a:t>first</a:t>
            </a:r>
            <a:r>
              <a:rPr sz="2450" spc="470" dirty="0">
                <a:latin typeface="Garamond"/>
                <a:cs typeface="Garamond"/>
              </a:rPr>
              <a:t> </a:t>
            </a:r>
            <a:r>
              <a:rPr sz="2450" dirty="0">
                <a:latin typeface="Garamond"/>
                <a:cs typeface="Garamond"/>
              </a:rPr>
              <a:t>measurement</a:t>
            </a:r>
            <a:r>
              <a:rPr sz="2450" spc="465" dirty="0">
                <a:latin typeface="Garamond"/>
                <a:cs typeface="Garamond"/>
              </a:rPr>
              <a:t> </a:t>
            </a:r>
            <a:r>
              <a:rPr sz="2450" spc="-20" dirty="0">
                <a:latin typeface="Garamond"/>
                <a:cs typeface="Garamond"/>
              </a:rPr>
              <a:t>col- </a:t>
            </a:r>
            <a:r>
              <a:rPr sz="2450" dirty="0">
                <a:latin typeface="Garamond"/>
                <a:cs typeface="Garamond"/>
              </a:rPr>
              <a:t>lapsed</a:t>
            </a:r>
            <a:r>
              <a:rPr sz="2450" spc="290" dirty="0">
                <a:latin typeface="Garamond"/>
                <a:cs typeface="Garamond"/>
              </a:rPr>
              <a:t> </a:t>
            </a:r>
            <a:r>
              <a:rPr sz="2450" dirty="0">
                <a:latin typeface="Garamond"/>
                <a:cs typeface="Garamond"/>
              </a:rPr>
              <a:t>the</a:t>
            </a:r>
            <a:r>
              <a:rPr sz="2450" spc="300" dirty="0">
                <a:latin typeface="Garamond"/>
                <a:cs typeface="Garamond"/>
              </a:rPr>
              <a:t> </a:t>
            </a:r>
            <a:r>
              <a:rPr sz="2450" spc="-10" dirty="0">
                <a:latin typeface="Garamond"/>
                <a:cs typeface="Garamond"/>
              </a:rPr>
              <a:t>wavefunction.</a:t>
            </a:r>
            <a:endParaRPr sz="2450">
              <a:latin typeface="Garamond"/>
              <a:cs typeface="Garamond"/>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4138295" algn="l"/>
              </a:tabLst>
            </a:pPr>
            <a:r>
              <a:rPr sz="1200" spc="-10" dirty="0">
                <a:latin typeface="Times New Roman"/>
                <a:cs typeface="Times New Roman"/>
              </a:rPr>
              <a:t>ConcepTest</a:t>
            </a:r>
            <a:r>
              <a:rPr sz="1200" dirty="0">
                <a:latin typeface="Times New Roman"/>
                <a:cs typeface="Times New Roman"/>
              </a:rPr>
              <a:t>	4.3.</a:t>
            </a:r>
            <a:r>
              <a:rPr sz="1200" spc="290" dirty="0">
                <a:latin typeface="Times New Roman"/>
                <a:cs typeface="Times New Roman"/>
              </a:rPr>
              <a:t>  </a:t>
            </a:r>
            <a:r>
              <a:rPr sz="1200" dirty="0">
                <a:latin typeface="Times New Roman"/>
                <a:cs typeface="Times New Roman"/>
              </a:rPr>
              <a:t>WAVEFUNCTIONS</a:t>
            </a:r>
            <a:r>
              <a:rPr sz="1200" spc="215" dirty="0">
                <a:latin typeface="Times New Roman"/>
                <a:cs typeface="Times New Roman"/>
              </a:rPr>
              <a:t> </a:t>
            </a:r>
            <a:r>
              <a:rPr sz="1200" dirty="0">
                <a:latin typeface="Times New Roman"/>
                <a:cs typeface="Times New Roman"/>
              </a:rPr>
              <a:t>AND</a:t>
            </a:r>
            <a:r>
              <a:rPr sz="1200" spc="210" dirty="0">
                <a:latin typeface="Times New Roman"/>
                <a:cs typeface="Times New Roman"/>
              </a:rPr>
              <a:t> </a:t>
            </a:r>
            <a:r>
              <a:rPr sz="1200" dirty="0">
                <a:latin typeface="Times New Roman"/>
                <a:cs typeface="Times New Roman"/>
              </a:rPr>
              <a:t>POSITION</a:t>
            </a:r>
            <a:r>
              <a:rPr sz="1200" spc="210" dirty="0">
                <a:latin typeface="Times New Roman"/>
                <a:cs typeface="Times New Roman"/>
              </a:rPr>
              <a:t> </a:t>
            </a:r>
            <a:r>
              <a:rPr sz="1200" spc="-10" dirty="0">
                <a:latin typeface="Times New Roman"/>
                <a:cs typeface="Times New Roman"/>
              </a:rPr>
              <a:t>PROBABILITIES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384175" marR="17780" indent="-297815">
              <a:lnSpc>
                <a:spcPct val="101699"/>
              </a:lnSpc>
              <a:spcBef>
                <a:spcPts val="75"/>
              </a:spcBef>
            </a:pPr>
            <a:r>
              <a:rPr dirty="0"/>
              <a:t>1.</a:t>
            </a:r>
            <a:r>
              <a:rPr spc="-5" dirty="0"/>
              <a:t> </a:t>
            </a:r>
            <a:r>
              <a:rPr dirty="0"/>
              <a:t>In</a:t>
            </a:r>
            <a:r>
              <a:rPr spc="250" dirty="0"/>
              <a:t> </a:t>
            </a:r>
            <a:r>
              <a:rPr spc="130" dirty="0"/>
              <a:t>a</a:t>
            </a:r>
            <a:r>
              <a:rPr spc="245" dirty="0"/>
              <a:t> </a:t>
            </a:r>
            <a:r>
              <a:rPr dirty="0"/>
              <a:t>discrete</a:t>
            </a:r>
            <a:r>
              <a:rPr spc="245" dirty="0"/>
              <a:t> </a:t>
            </a:r>
            <a:r>
              <a:rPr dirty="0"/>
              <a:t>universe</a:t>
            </a:r>
            <a:r>
              <a:rPr spc="250" dirty="0"/>
              <a:t> </a:t>
            </a:r>
            <a:r>
              <a:rPr spc="50" dirty="0"/>
              <a:t>with</a:t>
            </a:r>
            <a:r>
              <a:rPr spc="245" dirty="0"/>
              <a:t> </a:t>
            </a:r>
            <a:r>
              <a:rPr spc="130" dirty="0"/>
              <a:t>a</a:t>
            </a:r>
            <a:r>
              <a:rPr spc="240" dirty="0"/>
              <a:t> </a:t>
            </a:r>
            <a:r>
              <a:rPr dirty="0"/>
              <a:t>finite</a:t>
            </a:r>
            <a:r>
              <a:rPr spc="250" dirty="0"/>
              <a:t> </a:t>
            </a:r>
            <a:r>
              <a:rPr dirty="0"/>
              <a:t>number</a:t>
            </a:r>
            <a:r>
              <a:rPr spc="245" dirty="0"/>
              <a:t> </a:t>
            </a:r>
            <a:r>
              <a:rPr dirty="0"/>
              <a:t>of</a:t>
            </a:r>
            <a:r>
              <a:rPr spc="250" dirty="0"/>
              <a:t> </a:t>
            </a:r>
            <a:r>
              <a:rPr dirty="0"/>
              <a:t>points,</a:t>
            </a:r>
            <a:r>
              <a:rPr spc="260" dirty="0"/>
              <a:t> </a:t>
            </a:r>
            <a:r>
              <a:rPr dirty="0"/>
              <a:t>would</a:t>
            </a:r>
            <a:r>
              <a:rPr spc="245" dirty="0"/>
              <a:t> </a:t>
            </a:r>
            <a:r>
              <a:rPr spc="80" dirty="0"/>
              <a:t>it </a:t>
            </a:r>
            <a:r>
              <a:rPr dirty="0"/>
              <a:t>be</a:t>
            </a:r>
            <a:r>
              <a:rPr spc="80" dirty="0"/>
              <a:t> </a:t>
            </a:r>
            <a:r>
              <a:rPr dirty="0"/>
              <a:t>possible</a:t>
            </a:r>
            <a:r>
              <a:rPr spc="95" dirty="0"/>
              <a:t> </a:t>
            </a:r>
            <a:r>
              <a:rPr dirty="0"/>
              <a:t>to</a:t>
            </a:r>
            <a:r>
              <a:rPr spc="90" dirty="0"/>
              <a:t> </a:t>
            </a:r>
            <a:r>
              <a:rPr dirty="0"/>
              <a:t>have</a:t>
            </a:r>
            <a:r>
              <a:rPr spc="90" dirty="0"/>
              <a:t> </a:t>
            </a:r>
            <a:r>
              <a:rPr spc="-35" dirty="0">
                <a:latin typeface="Cambria"/>
                <a:cs typeface="Cambria"/>
              </a:rPr>
              <a:t>|</a:t>
            </a:r>
            <a:r>
              <a:rPr b="0" i="1" spc="-35" dirty="0">
                <a:latin typeface="Bookman Old Style"/>
                <a:cs typeface="Bookman Old Style"/>
              </a:rPr>
              <a:t>ψ</a:t>
            </a:r>
            <a:r>
              <a:rPr spc="-35" dirty="0">
                <a:latin typeface="Cambria"/>
                <a:cs typeface="Cambria"/>
              </a:rPr>
              <a:t>|</a:t>
            </a:r>
            <a:r>
              <a:rPr sz="3075" spc="-52" baseline="24390" dirty="0"/>
              <a:t>2</a:t>
            </a:r>
            <a:r>
              <a:rPr sz="3075" spc="270" baseline="24390" dirty="0"/>
              <a:t> </a:t>
            </a:r>
            <a:r>
              <a:rPr sz="2450" spc="130" dirty="0"/>
              <a:t>=</a:t>
            </a:r>
            <a:r>
              <a:rPr sz="2450" spc="35" dirty="0"/>
              <a:t> </a:t>
            </a:r>
            <a:r>
              <a:rPr sz="2450" dirty="0"/>
              <a:t>3</a:t>
            </a:r>
            <a:r>
              <a:rPr sz="2450" spc="90" dirty="0"/>
              <a:t> </a:t>
            </a:r>
            <a:r>
              <a:rPr sz="2450" spc="145" dirty="0"/>
              <a:t>at</a:t>
            </a:r>
            <a:r>
              <a:rPr sz="2450" spc="90" dirty="0"/>
              <a:t> </a:t>
            </a:r>
            <a:r>
              <a:rPr sz="2450" dirty="0"/>
              <a:t>one</a:t>
            </a:r>
            <a:r>
              <a:rPr sz="2450" spc="95" dirty="0"/>
              <a:t> </a:t>
            </a:r>
            <a:r>
              <a:rPr sz="2450" dirty="0"/>
              <a:t>of</a:t>
            </a:r>
            <a:r>
              <a:rPr sz="2450" spc="90" dirty="0"/>
              <a:t> </a:t>
            </a:r>
            <a:r>
              <a:rPr sz="2450" dirty="0"/>
              <a:t>those</a:t>
            </a:r>
            <a:r>
              <a:rPr sz="2450" spc="95" dirty="0"/>
              <a:t> </a:t>
            </a:r>
            <a:r>
              <a:rPr sz="2450" spc="-10" dirty="0"/>
              <a:t>points?</a:t>
            </a:r>
            <a:endParaRPr sz="2450">
              <a:latin typeface="Cambria"/>
              <a:cs typeface="Cambria"/>
            </a:endParaRPr>
          </a:p>
        </p:txBody>
      </p:sp>
      <p:sp>
        <p:nvSpPr>
          <p:cNvPr id="5" name="object 5"/>
          <p:cNvSpPr txBox="1"/>
          <p:nvPr/>
        </p:nvSpPr>
        <p:spPr>
          <a:xfrm>
            <a:off x="780491" y="2094470"/>
            <a:ext cx="8208009" cy="2048510"/>
          </a:xfrm>
          <a:prstGeom prst="rect">
            <a:avLst/>
          </a:prstGeom>
        </p:spPr>
        <p:txBody>
          <a:bodyPr vert="horz" wrap="square" lIns="0" tIns="9525" rIns="0" bIns="0" rtlCol="0">
            <a:spAutoFit/>
          </a:bodyPr>
          <a:lstStyle/>
          <a:p>
            <a:pPr marL="321310" marR="19685" indent="-296545" algn="just">
              <a:lnSpc>
                <a:spcPct val="101699"/>
              </a:lnSpc>
              <a:spcBef>
                <a:spcPts val="75"/>
              </a:spcBef>
              <a:buAutoNum type="arabicPeriod" startAt="2"/>
              <a:tabLst>
                <a:tab pos="322580" algn="l"/>
              </a:tabLst>
            </a:pPr>
            <a:r>
              <a:rPr sz="2450" dirty="0">
                <a:latin typeface="Garamond"/>
                <a:cs typeface="Garamond"/>
              </a:rPr>
              <a:t>In</a:t>
            </a:r>
            <a:r>
              <a:rPr sz="2450" spc="75" dirty="0">
                <a:latin typeface="Garamond"/>
                <a:cs typeface="Garamond"/>
              </a:rPr>
              <a:t> </a:t>
            </a:r>
            <a:r>
              <a:rPr sz="2450" spc="130" dirty="0">
                <a:latin typeface="Garamond"/>
                <a:cs typeface="Garamond"/>
              </a:rPr>
              <a:t>a</a:t>
            </a:r>
            <a:r>
              <a:rPr sz="2450" spc="85" dirty="0">
                <a:latin typeface="Garamond"/>
                <a:cs typeface="Garamond"/>
              </a:rPr>
              <a:t> </a:t>
            </a:r>
            <a:r>
              <a:rPr sz="2450" dirty="0">
                <a:latin typeface="Garamond"/>
                <a:cs typeface="Garamond"/>
              </a:rPr>
              <a:t>continuous</a:t>
            </a:r>
            <a:r>
              <a:rPr sz="2450" spc="85" dirty="0">
                <a:latin typeface="Garamond"/>
                <a:cs typeface="Garamond"/>
              </a:rPr>
              <a:t> </a:t>
            </a:r>
            <a:r>
              <a:rPr sz="2450" dirty="0">
                <a:latin typeface="Garamond"/>
                <a:cs typeface="Garamond"/>
              </a:rPr>
              <a:t>universe,</a:t>
            </a:r>
            <a:r>
              <a:rPr sz="2450" spc="90" dirty="0">
                <a:latin typeface="Garamond"/>
                <a:cs typeface="Garamond"/>
              </a:rPr>
              <a:t> </a:t>
            </a:r>
            <a:r>
              <a:rPr sz="2450" dirty="0">
                <a:latin typeface="Garamond"/>
                <a:cs typeface="Garamond"/>
              </a:rPr>
              <a:t>would</a:t>
            </a:r>
            <a:r>
              <a:rPr sz="2450" spc="75" dirty="0">
                <a:latin typeface="Garamond"/>
                <a:cs typeface="Garamond"/>
              </a:rPr>
              <a:t> </a:t>
            </a:r>
            <a:r>
              <a:rPr sz="2450" spc="105" dirty="0">
                <a:latin typeface="Garamond"/>
                <a:cs typeface="Garamond"/>
              </a:rPr>
              <a:t>it</a:t>
            </a:r>
            <a:r>
              <a:rPr sz="2450" spc="80" dirty="0">
                <a:latin typeface="Garamond"/>
                <a:cs typeface="Garamond"/>
              </a:rPr>
              <a:t> </a:t>
            </a:r>
            <a:r>
              <a:rPr sz="2450" dirty="0">
                <a:latin typeface="Garamond"/>
                <a:cs typeface="Garamond"/>
              </a:rPr>
              <a:t>be</a:t>
            </a:r>
            <a:r>
              <a:rPr sz="2450" spc="85" dirty="0">
                <a:latin typeface="Garamond"/>
                <a:cs typeface="Garamond"/>
              </a:rPr>
              <a:t> </a:t>
            </a:r>
            <a:r>
              <a:rPr sz="2450" dirty="0">
                <a:latin typeface="Garamond"/>
                <a:cs typeface="Garamond"/>
              </a:rPr>
              <a:t>possible</a:t>
            </a:r>
            <a:r>
              <a:rPr sz="2450" spc="80" dirty="0">
                <a:latin typeface="Garamond"/>
                <a:cs typeface="Garamond"/>
              </a:rPr>
              <a:t> </a:t>
            </a:r>
            <a:r>
              <a:rPr sz="2450" dirty="0">
                <a:latin typeface="Garamond"/>
                <a:cs typeface="Garamond"/>
              </a:rPr>
              <a:t>to</a:t>
            </a:r>
            <a:r>
              <a:rPr sz="2450" spc="85" dirty="0">
                <a:latin typeface="Garamond"/>
                <a:cs typeface="Garamond"/>
              </a:rPr>
              <a:t> </a:t>
            </a:r>
            <a:r>
              <a:rPr sz="2450" dirty="0">
                <a:latin typeface="Garamond"/>
                <a:cs typeface="Garamond"/>
              </a:rPr>
              <a:t>have</a:t>
            </a:r>
            <a:r>
              <a:rPr sz="2450" spc="80" dirty="0">
                <a:latin typeface="Garamond"/>
                <a:cs typeface="Garamond"/>
              </a:rPr>
              <a:t> </a:t>
            </a:r>
            <a:r>
              <a:rPr sz="2450" spc="-10" dirty="0">
                <a:latin typeface="Cambria"/>
                <a:cs typeface="Cambria"/>
              </a:rPr>
              <a:t>|</a:t>
            </a:r>
            <a:r>
              <a:rPr sz="2450" b="0" i="1" spc="-10" dirty="0">
                <a:latin typeface="Bookman Old Style"/>
                <a:cs typeface="Bookman Old Style"/>
              </a:rPr>
              <a:t>ψ</a:t>
            </a:r>
            <a:r>
              <a:rPr sz="2450" spc="-10" dirty="0">
                <a:latin typeface="Cambria"/>
                <a:cs typeface="Cambria"/>
              </a:rPr>
              <a:t>|</a:t>
            </a:r>
            <a:r>
              <a:rPr sz="3075" spc="-15" baseline="24390" dirty="0">
                <a:latin typeface="Garamond"/>
                <a:cs typeface="Garamond"/>
              </a:rPr>
              <a:t>2</a:t>
            </a:r>
            <a:r>
              <a:rPr sz="3075" spc="322" baseline="24390" dirty="0">
                <a:latin typeface="Garamond"/>
                <a:cs typeface="Garamond"/>
              </a:rPr>
              <a:t> </a:t>
            </a:r>
            <a:r>
              <a:rPr sz="2450" spc="130" dirty="0">
                <a:latin typeface="Garamond"/>
                <a:cs typeface="Garamond"/>
              </a:rPr>
              <a:t>=</a:t>
            </a:r>
            <a:r>
              <a:rPr sz="2450" spc="60" dirty="0">
                <a:latin typeface="Garamond"/>
                <a:cs typeface="Garamond"/>
              </a:rPr>
              <a:t> </a:t>
            </a:r>
            <a:r>
              <a:rPr sz="2450" spc="-50" dirty="0">
                <a:latin typeface="Garamond"/>
                <a:cs typeface="Garamond"/>
              </a:rPr>
              <a:t>3 	</a:t>
            </a:r>
            <a:r>
              <a:rPr sz="2450" spc="145" dirty="0">
                <a:latin typeface="Garamond"/>
                <a:cs typeface="Garamond"/>
              </a:rPr>
              <a:t>at</a:t>
            </a:r>
            <a:r>
              <a:rPr sz="2450" spc="80" dirty="0">
                <a:latin typeface="Garamond"/>
                <a:cs typeface="Garamond"/>
              </a:rPr>
              <a:t> </a:t>
            </a:r>
            <a:r>
              <a:rPr sz="2450" dirty="0">
                <a:latin typeface="Garamond"/>
                <a:cs typeface="Garamond"/>
              </a:rPr>
              <a:t>one</a:t>
            </a:r>
            <a:r>
              <a:rPr sz="2450" spc="80" dirty="0">
                <a:latin typeface="Garamond"/>
                <a:cs typeface="Garamond"/>
              </a:rPr>
              <a:t> </a:t>
            </a:r>
            <a:r>
              <a:rPr sz="2450" b="0" i="1" dirty="0">
                <a:latin typeface="Bookman Old Style"/>
                <a:cs typeface="Bookman Old Style"/>
              </a:rPr>
              <a:t>x</a:t>
            </a:r>
            <a:r>
              <a:rPr sz="2450" dirty="0">
                <a:latin typeface="Garamond"/>
                <a:cs typeface="Garamond"/>
              </a:rPr>
              <a:t>-</a:t>
            </a:r>
            <a:r>
              <a:rPr sz="2450" spc="40" dirty="0">
                <a:latin typeface="Garamond"/>
                <a:cs typeface="Garamond"/>
              </a:rPr>
              <a:t>value?</a:t>
            </a:r>
            <a:endParaRPr sz="2450">
              <a:latin typeface="Garamond"/>
              <a:cs typeface="Garamond"/>
            </a:endParaRPr>
          </a:p>
          <a:p>
            <a:pPr marL="321310" marR="17780" indent="-296545" algn="just">
              <a:lnSpc>
                <a:spcPct val="101699"/>
              </a:lnSpc>
              <a:spcBef>
                <a:spcPts val="994"/>
              </a:spcBef>
              <a:buAutoNum type="arabicPeriod" startAt="2"/>
              <a:tabLst>
                <a:tab pos="322580" algn="l"/>
              </a:tabLst>
            </a:pPr>
            <a:r>
              <a:rPr sz="2450" dirty="0">
                <a:latin typeface="Garamond"/>
                <a:cs typeface="Garamond"/>
              </a:rPr>
              <a:t>Is</a:t>
            </a:r>
            <a:r>
              <a:rPr sz="2450" spc="310" dirty="0">
                <a:latin typeface="Garamond"/>
                <a:cs typeface="Garamond"/>
              </a:rPr>
              <a:t> </a:t>
            </a:r>
            <a:r>
              <a:rPr sz="2450" spc="105" dirty="0">
                <a:latin typeface="Garamond"/>
                <a:cs typeface="Garamond"/>
              </a:rPr>
              <a:t>it</a:t>
            </a:r>
            <a:r>
              <a:rPr sz="2450" spc="320" dirty="0">
                <a:latin typeface="Garamond"/>
                <a:cs typeface="Garamond"/>
              </a:rPr>
              <a:t> </a:t>
            </a:r>
            <a:r>
              <a:rPr sz="2450" dirty="0">
                <a:latin typeface="Garamond"/>
                <a:cs typeface="Garamond"/>
              </a:rPr>
              <a:t>possible</a:t>
            </a:r>
            <a:r>
              <a:rPr sz="2450" spc="320" dirty="0">
                <a:latin typeface="Garamond"/>
                <a:cs typeface="Garamond"/>
              </a:rPr>
              <a:t> </a:t>
            </a:r>
            <a:r>
              <a:rPr sz="2450" dirty="0">
                <a:latin typeface="Garamond"/>
                <a:cs typeface="Garamond"/>
              </a:rPr>
              <a:t>to</a:t>
            </a:r>
            <a:r>
              <a:rPr sz="2450" spc="320" dirty="0">
                <a:latin typeface="Garamond"/>
                <a:cs typeface="Garamond"/>
              </a:rPr>
              <a:t> </a:t>
            </a:r>
            <a:r>
              <a:rPr sz="2450" dirty="0">
                <a:latin typeface="Garamond"/>
                <a:cs typeface="Garamond"/>
              </a:rPr>
              <a:t>have</a:t>
            </a:r>
            <a:r>
              <a:rPr sz="2450" spc="320" dirty="0">
                <a:latin typeface="Garamond"/>
                <a:cs typeface="Garamond"/>
              </a:rPr>
              <a:t> </a:t>
            </a:r>
            <a:r>
              <a:rPr sz="2450" spc="130" dirty="0">
                <a:latin typeface="Garamond"/>
                <a:cs typeface="Garamond"/>
              </a:rPr>
              <a:t>a</a:t>
            </a:r>
            <a:r>
              <a:rPr sz="2450" spc="320" dirty="0">
                <a:latin typeface="Garamond"/>
                <a:cs typeface="Garamond"/>
              </a:rPr>
              <a:t> </a:t>
            </a:r>
            <a:r>
              <a:rPr sz="2450" dirty="0">
                <a:latin typeface="Garamond"/>
                <a:cs typeface="Garamond"/>
              </a:rPr>
              <a:t>normalized</a:t>
            </a:r>
            <a:r>
              <a:rPr sz="2450" spc="320" dirty="0">
                <a:latin typeface="Garamond"/>
                <a:cs typeface="Garamond"/>
              </a:rPr>
              <a:t> </a:t>
            </a:r>
            <a:r>
              <a:rPr sz="2450" dirty="0">
                <a:latin typeface="Garamond"/>
                <a:cs typeface="Garamond"/>
              </a:rPr>
              <a:t>function</a:t>
            </a:r>
            <a:r>
              <a:rPr sz="2450" spc="320" dirty="0">
                <a:latin typeface="Garamond"/>
                <a:cs typeface="Garamond"/>
              </a:rPr>
              <a:t> </a:t>
            </a:r>
            <a:r>
              <a:rPr sz="2450" dirty="0">
                <a:latin typeface="Garamond"/>
                <a:cs typeface="Garamond"/>
              </a:rPr>
              <a:t>in</a:t>
            </a:r>
            <a:r>
              <a:rPr sz="2450" spc="320" dirty="0">
                <a:latin typeface="Garamond"/>
                <a:cs typeface="Garamond"/>
              </a:rPr>
              <a:t> </a:t>
            </a:r>
            <a:r>
              <a:rPr sz="2450" spc="130" dirty="0">
                <a:latin typeface="Garamond"/>
                <a:cs typeface="Garamond"/>
              </a:rPr>
              <a:t>a</a:t>
            </a:r>
            <a:r>
              <a:rPr sz="2450" spc="320" dirty="0">
                <a:latin typeface="Garamond"/>
                <a:cs typeface="Garamond"/>
              </a:rPr>
              <a:t> </a:t>
            </a:r>
            <a:r>
              <a:rPr sz="2450" dirty="0">
                <a:latin typeface="Garamond"/>
                <a:cs typeface="Garamond"/>
              </a:rPr>
              <a:t>discrete</a:t>
            </a:r>
            <a:r>
              <a:rPr sz="2450" spc="325" dirty="0">
                <a:latin typeface="Garamond"/>
                <a:cs typeface="Garamond"/>
              </a:rPr>
              <a:t> </a:t>
            </a:r>
            <a:r>
              <a:rPr sz="2450" spc="-20" dirty="0">
                <a:latin typeface="Garamond"/>
                <a:cs typeface="Garamond"/>
              </a:rPr>
              <a:t>uni- 	</a:t>
            </a:r>
            <a:r>
              <a:rPr sz="2450" dirty="0">
                <a:latin typeface="Garamond"/>
                <a:cs typeface="Garamond"/>
              </a:rPr>
              <a:t>verse</a:t>
            </a:r>
            <a:r>
              <a:rPr sz="2450" spc="350" dirty="0">
                <a:latin typeface="Garamond"/>
                <a:cs typeface="Garamond"/>
              </a:rPr>
              <a:t> </a:t>
            </a:r>
            <a:r>
              <a:rPr sz="2450" spc="50" dirty="0">
                <a:latin typeface="Garamond"/>
                <a:cs typeface="Garamond"/>
              </a:rPr>
              <a:t>with</a:t>
            </a:r>
            <a:r>
              <a:rPr sz="2450" spc="365" dirty="0">
                <a:latin typeface="Garamond"/>
                <a:cs typeface="Garamond"/>
              </a:rPr>
              <a:t> </a:t>
            </a:r>
            <a:r>
              <a:rPr sz="2450" spc="65" dirty="0">
                <a:latin typeface="Garamond"/>
                <a:cs typeface="Garamond"/>
              </a:rPr>
              <a:t>an</a:t>
            </a:r>
            <a:r>
              <a:rPr sz="2450" spc="355" dirty="0">
                <a:latin typeface="Garamond"/>
                <a:cs typeface="Garamond"/>
              </a:rPr>
              <a:t> </a:t>
            </a:r>
            <a:r>
              <a:rPr sz="2450" dirty="0">
                <a:latin typeface="Garamond"/>
                <a:cs typeface="Garamond"/>
              </a:rPr>
              <a:t>infinite</a:t>
            </a:r>
            <a:r>
              <a:rPr sz="2450" spc="365" dirty="0">
                <a:latin typeface="Garamond"/>
                <a:cs typeface="Garamond"/>
              </a:rPr>
              <a:t> </a:t>
            </a:r>
            <a:r>
              <a:rPr sz="2450" dirty="0">
                <a:latin typeface="Garamond"/>
                <a:cs typeface="Garamond"/>
              </a:rPr>
              <a:t>amount</a:t>
            </a:r>
            <a:r>
              <a:rPr sz="2450" spc="360" dirty="0">
                <a:latin typeface="Garamond"/>
                <a:cs typeface="Garamond"/>
              </a:rPr>
              <a:t> </a:t>
            </a:r>
            <a:r>
              <a:rPr sz="2450" dirty="0">
                <a:latin typeface="Garamond"/>
                <a:cs typeface="Garamond"/>
              </a:rPr>
              <a:t>of</a:t>
            </a:r>
            <a:r>
              <a:rPr sz="2450" spc="360" dirty="0">
                <a:latin typeface="Garamond"/>
                <a:cs typeface="Garamond"/>
              </a:rPr>
              <a:t> </a:t>
            </a:r>
            <a:r>
              <a:rPr sz="2450" dirty="0">
                <a:latin typeface="Garamond"/>
                <a:cs typeface="Garamond"/>
              </a:rPr>
              <a:t>points</a:t>
            </a:r>
            <a:r>
              <a:rPr sz="2450" spc="360" dirty="0">
                <a:latin typeface="Garamond"/>
                <a:cs typeface="Garamond"/>
              </a:rPr>
              <a:t> </a:t>
            </a:r>
            <a:r>
              <a:rPr sz="2450" dirty="0">
                <a:latin typeface="Garamond"/>
                <a:cs typeface="Garamond"/>
              </a:rPr>
              <a:t>(such</a:t>
            </a:r>
            <a:r>
              <a:rPr sz="2450" spc="360" dirty="0">
                <a:latin typeface="Garamond"/>
                <a:cs typeface="Garamond"/>
              </a:rPr>
              <a:t> </a:t>
            </a:r>
            <a:r>
              <a:rPr sz="2450" spc="65" dirty="0">
                <a:latin typeface="Garamond"/>
                <a:cs typeface="Garamond"/>
              </a:rPr>
              <a:t>as</a:t>
            </a:r>
            <a:r>
              <a:rPr sz="2450" spc="360" dirty="0">
                <a:latin typeface="Garamond"/>
                <a:cs typeface="Garamond"/>
              </a:rPr>
              <a:t> </a:t>
            </a:r>
            <a:r>
              <a:rPr sz="2450" spc="60" dirty="0">
                <a:latin typeface="Garamond"/>
                <a:cs typeface="Garamond"/>
              </a:rPr>
              <a:t>“all</a:t>
            </a:r>
            <a:r>
              <a:rPr sz="2450" spc="365" dirty="0">
                <a:latin typeface="Garamond"/>
                <a:cs typeface="Garamond"/>
              </a:rPr>
              <a:t> </a:t>
            </a:r>
            <a:r>
              <a:rPr sz="2450" spc="-10" dirty="0">
                <a:latin typeface="Garamond"/>
                <a:cs typeface="Garamond"/>
              </a:rPr>
              <a:t>positive 	</a:t>
            </a:r>
            <a:r>
              <a:rPr sz="2450" spc="40" dirty="0">
                <a:latin typeface="Garamond"/>
                <a:cs typeface="Garamond"/>
              </a:rPr>
              <a:t>integers”)?</a:t>
            </a:r>
            <a:endParaRPr sz="2450">
              <a:latin typeface="Garamond"/>
              <a:cs typeface="Garamond"/>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4138295" algn="l"/>
              </a:tabLst>
            </a:pPr>
            <a:r>
              <a:rPr sz="1200" spc="-10" dirty="0">
                <a:latin typeface="Times New Roman"/>
                <a:cs typeface="Times New Roman"/>
              </a:rPr>
              <a:t>ConcepTest</a:t>
            </a:r>
            <a:r>
              <a:rPr sz="1200" dirty="0">
                <a:latin typeface="Times New Roman"/>
                <a:cs typeface="Times New Roman"/>
              </a:rPr>
              <a:t>	4.3.</a:t>
            </a:r>
            <a:r>
              <a:rPr sz="1200" spc="290" dirty="0">
                <a:latin typeface="Times New Roman"/>
                <a:cs typeface="Times New Roman"/>
              </a:rPr>
              <a:t>  </a:t>
            </a:r>
            <a:r>
              <a:rPr sz="1200" dirty="0">
                <a:latin typeface="Times New Roman"/>
                <a:cs typeface="Times New Roman"/>
              </a:rPr>
              <a:t>WAVEFUNCTIONS</a:t>
            </a:r>
            <a:r>
              <a:rPr sz="1200" spc="215" dirty="0">
                <a:latin typeface="Times New Roman"/>
                <a:cs typeface="Times New Roman"/>
              </a:rPr>
              <a:t> </a:t>
            </a:r>
            <a:r>
              <a:rPr sz="1200" dirty="0">
                <a:latin typeface="Times New Roman"/>
                <a:cs typeface="Times New Roman"/>
              </a:rPr>
              <a:t>AND</a:t>
            </a:r>
            <a:r>
              <a:rPr sz="1200" spc="210" dirty="0">
                <a:latin typeface="Times New Roman"/>
                <a:cs typeface="Times New Roman"/>
              </a:rPr>
              <a:t> </a:t>
            </a:r>
            <a:r>
              <a:rPr sz="1200" dirty="0">
                <a:latin typeface="Times New Roman"/>
                <a:cs typeface="Times New Roman"/>
              </a:rPr>
              <a:t>POSITION</a:t>
            </a:r>
            <a:r>
              <a:rPr sz="1200" spc="210" dirty="0">
                <a:latin typeface="Times New Roman"/>
                <a:cs typeface="Times New Roman"/>
              </a:rPr>
              <a:t> </a:t>
            </a:r>
            <a:r>
              <a:rPr sz="1200" spc="-10" dirty="0">
                <a:latin typeface="Times New Roman"/>
                <a:cs typeface="Times New Roman"/>
              </a:rPr>
              <a:t>PROBABILITIES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10795" rIns="0" bIns="0" rtlCol="0">
            <a:spAutoFit/>
          </a:bodyPr>
          <a:lstStyle/>
          <a:p>
            <a:pPr marL="383540" marR="17780" indent="-260350">
              <a:lnSpc>
                <a:spcPct val="101200"/>
              </a:lnSpc>
              <a:spcBef>
                <a:spcPts val="85"/>
              </a:spcBef>
            </a:pPr>
            <a:r>
              <a:rPr sz="2050" dirty="0"/>
              <a:t>1.</a:t>
            </a:r>
            <a:r>
              <a:rPr sz="2050" spc="100" dirty="0"/>
              <a:t> </a:t>
            </a:r>
            <a:r>
              <a:rPr sz="2050" dirty="0"/>
              <a:t>In</a:t>
            </a:r>
            <a:r>
              <a:rPr sz="2050" spc="70" dirty="0"/>
              <a:t> </a:t>
            </a:r>
            <a:r>
              <a:rPr sz="2050" spc="100" dirty="0"/>
              <a:t>a</a:t>
            </a:r>
            <a:r>
              <a:rPr sz="2050" spc="70" dirty="0"/>
              <a:t> </a:t>
            </a:r>
            <a:r>
              <a:rPr sz="2050" dirty="0"/>
              <a:t>discrete</a:t>
            </a:r>
            <a:r>
              <a:rPr sz="2050" spc="70" dirty="0"/>
              <a:t> </a:t>
            </a:r>
            <a:r>
              <a:rPr sz="2050" dirty="0"/>
              <a:t>universe</a:t>
            </a:r>
            <a:r>
              <a:rPr sz="2050" spc="70" dirty="0"/>
              <a:t> </a:t>
            </a:r>
            <a:r>
              <a:rPr sz="2050" dirty="0"/>
              <a:t>with</a:t>
            </a:r>
            <a:r>
              <a:rPr sz="2050" spc="70" dirty="0"/>
              <a:t> </a:t>
            </a:r>
            <a:r>
              <a:rPr sz="2050" spc="100" dirty="0"/>
              <a:t>a</a:t>
            </a:r>
            <a:r>
              <a:rPr sz="2050" spc="70" dirty="0"/>
              <a:t> </a:t>
            </a:r>
            <a:r>
              <a:rPr sz="2050" dirty="0"/>
              <a:t>finite</a:t>
            </a:r>
            <a:r>
              <a:rPr sz="2050" spc="70" dirty="0"/>
              <a:t> </a:t>
            </a:r>
            <a:r>
              <a:rPr sz="2050" dirty="0"/>
              <a:t>number</a:t>
            </a:r>
            <a:r>
              <a:rPr sz="2050" spc="65" dirty="0"/>
              <a:t> </a:t>
            </a:r>
            <a:r>
              <a:rPr sz="2050" spc="-45" dirty="0"/>
              <a:t>of</a:t>
            </a:r>
            <a:r>
              <a:rPr sz="2050" spc="70" dirty="0"/>
              <a:t> </a:t>
            </a:r>
            <a:r>
              <a:rPr sz="2050" dirty="0"/>
              <a:t>points,</a:t>
            </a:r>
            <a:r>
              <a:rPr sz="2050" spc="85" dirty="0"/>
              <a:t> </a:t>
            </a:r>
            <a:r>
              <a:rPr sz="2050" dirty="0"/>
              <a:t>would</a:t>
            </a:r>
            <a:r>
              <a:rPr sz="2050" spc="70" dirty="0"/>
              <a:t> </a:t>
            </a:r>
            <a:r>
              <a:rPr sz="2050" spc="80" dirty="0"/>
              <a:t>it</a:t>
            </a:r>
            <a:r>
              <a:rPr sz="2050" spc="70" dirty="0"/>
              <a:t> </a:t>
            </a:r>
            <a:r>
              <a:rPr sz="2050" dirty="0"/>
              <a:t>be</a:t>
            </a:r>
            <a:r>
              <a:rPr sz="2050" spc="70" dirty="0"/>
              <a:t> </a:t>
            </a:r>
            <a:r>
              <a:rPr sz="2050" dirty="0"/>
              <a:t>possible</a:t>
            </a:r>
            <a:r>
              <a:rPr sz="2050" spc="70" dirty="0"/>
              <a:t> </a:t>
            </a:r>
            <a:r>
              <a:rPr sz="2050" spc="-25" dirty="0"/>
              <a:t>to </a:t>
            </a:r>
            <a:r>
              <a:rPr sz="2050" dirty="0"/>
              <a:t>have</a:t>
            </a:r>
            <a:r>
              <a:rPr sz="2050" spc="85" dirty="0"/>
              <a:t> </a:t>
            </a:r>
            <a:r>
              <a:rPr sz="2050" spc="-25" dirty="0">
                <a:latin typeface="Cambria"/>
                <a:cs typeface="Cambria"/>
              </a:rPr>
              <a:t>|</a:t>
            </a:r>
            <a:r>
              <a:rPr sz="2050" b="0" i="1" spc="-25" dirty="0">
                <a:latin typeface="Bookman Old Style"/>
                <a:cs typeface="Bookman Old Style"/>
              </a:rPr>
              <a:t>ψ</a:t>
            </a:r>
            <a:r>
              <a:rPr sz="2050" spc="-25" dirty="0">
                <a:latin typeface="Cambria"/>
                <a:cs typeface="Cambria"/>
              </a:rPr>
              <a:t>|</a:t>
            </a:r>
            <a:r>
              <a:rPr sz="2100" spc="-37" baseline="29761" dirty="0">
                <a:latin typeface="Times New Roman"/>
                <a:cs typeface="Times New Roman"/>
              </a:rPr>
              <a:t>2</a:t>
            </a:r>
            <a:r>
              <a:rPr sz="2100" spc="359" baseline="29761" dirty="0">
                <a:latin typeface="Times New Roman"/>
                <a:cs typeface="Times New Roman"/>
              </a:rPr>
              <a:t> </a:t>
            </a:r>
            <a:r>
              <a:rPr sz="2050" spc="120" dirty="0"/>
              <a:t>=</a:t>
            </a:r>
            <a:r>
              <a:rPr sz="2050" spc="35" dirty="0"/>
              <a:t> </a:t>
            </a:r>
            <a:r>
              <a:rPr sz="2050" dirty="0"/>
              <a:t>3</a:t>
            </a:r>
            <a:r>
              <a:rPr sz="2050" spc="80" dirty="0"/>
              <a:t> </a:t>
            </a:r>
            <a:r>
              <a:rPr sz="2050" spc="114" dirty="0"/>
              <a:t>at</a:t>
            </a:r>
            <a:r>
              <a:rPr sz="2050" spc="85" dirty="0"/>
              <a:t> </a:t>
            </a:r>
            <a:r>
              <a:rPr sz="2050" dirty="0"/>
              <a:t>one</a:t>
            </a:r>
            <a:r>
              <a:rPr sz="2050" spc="85" dirty="0"/>
              <a:t> </a:t>
            </a:r>
            <a:r>
              <a:rPr sz="2050" dirty="0"/>
              <a:t>of</a:t>
            </a:r>
            <a:r>
              <a:rPr sz="2050" spc="80" dirty="0"/>
              <a:t> </a:t>
            </a:r>
            <a:r>
              <a:rPr sz="2050" dirty="0"/>
              <a:t>those</a:t>
            </a:r>
            <a:r>
              <a:rPr sz="2050" spc="85" dirty="0"/>
              <a:t> </a:t>
            </a:r>
            <a:r>
              <a:rPr sz="2050" dirty="0"/>
              <a:t>points?</a:t>
            </a:r>
            <a:r>
              <a:rPr sz="2050" spc="285" dirty="0"/>
              <a:t> </a:t>
            </a:r>
            <a:r>
              <a:rPr sz="2050" spc="75" dirty="0"/>
              <a:t>Why</a:t>
            </a:r>
            <a:r>
              <a:rPr sz="2050" spc="85" dirty="0"/>
              <a:t> </a:t>
            </a:r>
            <a:r>
              <a:rPr sz="2050" dirty="0"/>
              <a:t>or</a:t>
            </a:r>
            <a:r>
              <a:rPr sz="2050" spc="80" dirty="0"/>
              <a:t> </a:t>
            </a:r>
            <a:r>
              <a:rPr sz="2050" dirty="0"/>
              <a:t>why</a:t>
            </a:r>
            <a:r>
              <a:rPr sz="2050" spc="85" dirty="0"/>
              <a:t> </a:t>
            </a:r>
            <a:r>
              <a:rPr sz="2050" spc="-20" dirty="0"/>
              <a:t>not?</a:t>
            </a:r>
            <a:endParaRPr sz="2050">
              <a:latin typeface="Times New Roman"/>
              <a:cs typeface="Times New Roman"/>
            </a:endParaRPr>
          </a:p>
        </p:txBody>
      </p:sp>
      <p:sp>
        <p:nvSpPr>
          <p:cNvPr id="5" name="object 5"/>
          <p:cNvSpPr txBox="1"/>
          <p:nvPr/>
        </p:nvSpPr>
        <p:spPr>
          <a:xfrm>
            <a:off x="792200" y="2047220"/>
            <a:ext cx="8221980" cy="3630295"/>
          </a:xfrm>
          <a:prstGeom prst="rect">
            <a:avLst/>
          </a:prstGeom>
        </p:spPr>
        <p:txBody>
          <a:bodyPr vert="horz" wrap="square" lIns="0" tIns="14604" rIns="0" bIns="0" rtlCol="0">
            <a:spAutoFit/>
          </a:bodyPr>
          <a:lstStyle/>
          <a:p>
            <a:pPr marL="299720">
              <a:lnSpc>
                <a:spcPct val="100000"/>
              </a:lnSpc>
              <a:spcBef>
                <a:spcPts val="114"/>
              </a:spcBef>
              <a:tabLst>
                <a:tab pos="1652905" algn="l"/>
              </a:tabLst>
            </a:pPr>
            <a:r>
              <a:rPr sz="2050" b="1" spc="-10" dirty="0">
                <a:latin typeface="Book Antiqua"/>
                <a:cs typeface="Book Antiqua"/>
              </a:rPr>
              <a:t>Solution:</a:t>
            </a:r>
            <a:r>
              <a:rPr sz="2050" b="1" dirty="0">
                <a:latin typeface="Book Antiqua"/>
                <a:cs typeface="Book Antiqua"/>
              </a:rPr>
              <a:t>	</a:t>
            </a:r>
            <a:r>
              <a:rPr sz="2050" dirty="0">
                <a:latin typeface="Garamond"/>
                <a:cs typeface="Garamond"/>
              </a:rPr>
              <a:t>No,</a:t>
            </a:r>
            <a:r>
              <a:rPr sz="2050" spc="185" dirty="0">
                <a:latin typeface="Garamond"/>
                <a:cs typeface="Garamond"/>
              </a:rPr>
              <a:t> </a:t>
            </a:r>
            <a:r>
              <a:rPr sz="2050" spc="100" dirty="0">
                <a:latin typeface="Garamond"/>
                <a:cs typeface="Garamond"/>
              </a:rPr>
              <a:t>a</a:t>
            </a:r>
            <a:r>
              <a:rPr sz="2050" spc="195" dirty="0">
                <a:latin typeface="Garamond"/>
                <a:cs typeface="Garamond"/>
              </a:rPr>
              <a:t> </a:t>
            </a:r>
            <a:r>
              <a:rPr sz="2050" dirty="0">
                <a:latin typeface="Garamond"/>
                <a:cs typeface="Garamond"/>
              </a:rPr>
              <a:t>probability</a:t>
            </a:r>
            <a:r>
              <a:rPr sz="2050" spc="190" dirty="0">
                <a:latin typeface="Garamond"/>
                <a:cs typeface="Garamond"/>
              </a:rPr>
              <a:t> </a:t>
            </a:r>
            <a:r>
              <a:rPr sz="2050" dirty="0">
                <a:latin typeface="Garamond"/>
                <a:cs typeface="Garamond"/>
              </a:rPr>
              <a:t>can</a:t>
            </a:r>
            <a:r>
              <a:rPr sz="2050" spc="195" dirty="0">
                <a:latin typeface="Garamond"/>
                <a:cs typeface="Garamond"/>
              </a:rPr>
              <a:t> </a:t>
            </a:r>
            <a:r>
              <a:rPr sz="2050" dirty="0">
                <a:latin typeface="Garamond"/>
                <a:cs typeface="Garamond"/>
              </a:rPr>
              <a:t>never</a:t>
            </a:r>
            <a:r>
              <a:rPr sz="2050" spc="195" dirty="0">
                <a:latin typeface="Garamond"/>
                <a:cs typeface="Garamond"/>
              </a:rPr>
              <a:t> </a:t>
            </a:r>
            <a:r>
              <a:rPr sz="2050" dirty="0">
                <a:latin typeface="Garamond"/>
                <a:cs typeface="Garamond"/>
              </a:rPr>
              <a:t>be</a:t>
            </a:r>
            <a:r>
              <a:rPr sz="2050" spc="195" dirty="0">
                <a:latin typeface="Garamond"/>
                <a:cs typeface="Garamond"/>
              </a:rPr>
              <a:t> </a:t>
            </a:r>
            <a:r>
              <a:rPr sz="2050" dirty="0">
                <a:latin typeface="Garamond"/>
                <a:cs typeface="Garamond"/>
              </a:rPr>
              <a:t>greater</a:t>
            </a:r>
            <a:r>
              <a:rPr sz="2050" spc="195" dirty="0">
                <a:latin typeface="Garamond"/>
                <a:cs typeface="Garamond"/>
              </a:rPr>
              <a:t> </a:t>
            </a:r>
            <a:r>
              <a:rPr sz="2050" spc="60" dirty="0">
                <a:latin typeface="Garamond"/>
                <a:cs typeface="Garamond"/>
              </a:rPr>
              <a:t>than</a:t>
            </a:r>
            <a:r>
              <a:rPr sz="2050" spc="195" dirty="0">
                <a:latin typeface="Garamond"/>
                <a:cs typeface="Garamond"/>
              </a:rPr>
              <a:t> </a:t>
            </a:r>
            <a:r>
              <a:rPr sz="2050" spc="-25" dirty="0">
                <a:latin typeface="Garamond"/>
                <a:cs typeface="Garamond"/>
              </a:rPr>
              <a:t>1.</a:t>
            </a:r>
            <a:endParaRPr sz="2050">
              <a:latin typeface="Garamond"/>
              <a:cs typeface="Garamond"/>
            </a:endParaRPr>
          </a:p>
          <a:p>
            <a:pPr marL="50800">
              <a:lnSpc>
                <a:spcPct val="100000"/>
              </a:lnSpc>
              <a:spcBef>
                <a:spcPts val="1525"/>
              </a:spcBef>
              <a:tabLst>
                <a:tab pos="6924675" algn="l"/>
                <a:tab pos="7247255" algn="l"/>
              </a:tabLst>
            </a:pPr>
            <a:r>
              <a:rPr sz="2050" dirty="0">
                <a:latin typeface="Garamond"/>
                <a:cs typeface="Garamond"/>
              </a:rPr>
              <a:t>2.</a:t>
            </a:r>
            <a:r>
              <a:rPr sz="2050" spc="70" dirty="0">
                <a:latin typeface="Garamond"/>
                <a:cs typeface="Garamond"/>
              </a:rPr>
              <a:t> </a:t>
            </a:r>
            <a:r>
              <a:rPr sz="2050" dirty="0">
                <a:latin typeface="Garamond"/>
                <a:cs typeface="Garamond"/>
              </a:rPr>
              <a:t>In</a:t>
            </a:r>
            <a:r>
              <a:rPr sz="2050" spc="380" dirty="0">
                <a:latin typeface="Garamond"/>
                <a:cs typeface="Garamond"/>
              </a:rPr>
              <a:t> </a:t>
            </a:r>
            <a:r>
              <a:rPr sz="2050" spc="100" dirty="0">
                <a:latin typeface="Garamond"/>
                <a:cs typeface="Garamond"/>
              </a:rPr>
              <a:t>a</a:t>
            </a:r>
            <a:r>
              <a:rPr sz="2050" spc="375" dirty="0">
                <a:latin typeface="Garamond"/>
                <a:cs typeface="Garamond"/>
              </a:rPr>
              <a:t> </a:t>
            </a:r>
            <a:r>
              <a:rPr sz="2050" dirty="0">
                <a:latin typeface="Garamond"/>
                <a:cs typeface="Garamond"/>
              </a:rPr>
              <a:t>continuous</a:t>
            </a:r>
            <a:r>
              <a:rPr sz="2050" spc="380" dirty="0">
                <a:latin typeface="Garamond"/>
                <a:cs typeface="Garamond"/>
              </a:rPr>
              <a:t> </a:t>
            </a:r>
            <a:r>
              <a:rPr sz="2050" dirty="0">
                <a:latin typeface="Garamond"/>
                <a:cs typeface="Garamond"/>
              </a:rPr>
              <a:t>universe,</a:t>
            </a:r>
            <a:r>
              <a:rPr sz="2050" spc="445" dirty="0">
                <a:latin typeface="Garamond"/>
                <a:cs typeface="Garamond"/>
              </a:rPr>
              <a:t> </a:t>
            </a:r>
            <a:r>
              <a:rPr sz="2050" dirty="0">
                <a:latin typeface="Garamond"/>
                <a:cs typeface="Garamond"/>
              </a:rPr>
              <a:t>would</a:t>
            </a:r>
            <a:r>
              <a:rPr sz="2050" spc="375" dirty="0">
                <a:latin typeface="Garamond"/>
                <a:cs typeface="Garamond"/>
              </a:rPr>
              <a:t> </a:t>
            </a:r>
            <a:r>
              <a:rPr sz="2050" spc="80" dirty="0">
                <a:latin typeface="Garamond"/>
                <a:cs typeface="Garamond"/>
              </a:rPr>
              <a:t>it</a:t>
            </a:r>
            <a:r>
              <a:rPr sz="2050" spc="380" dirty="0">
                <a:latin typeface="Garamond"/>
                <a:cs typeface="Garamond"/>
              </a:rPr>
              <a:t> </a:t>
            </a:r>
            <a:r>
              <a:rPr sz="2050" dirty="0">
                <a:latin typeface="Garamond"/>
                <a:cs typeface="Garamond"/>
              </a:rPr>
              <a:t>be</a:t>
            </a:r>
            <a:r>
              <a:rPr sz="2050" spc="375" dirty="0">
                <a:latin typeface="Garamond"/>
                <a:cs typeface="Garamond"/>
              </a:rPr>
              <a:t> </a:t>
            </a:r>
            <a:r>
              <a:rPr sz="2050" dirty="0">
                <a:latin typeface="Garamond"/>
                <a:cs typeface="Garamond"/>
              </a:rPr>
              <a:t>possible</a:t>
            </a:r>
            <a:r>
              <a:rPr sz="2050" spc="380" dirty="0">
                <a:latin typeface="Garamond"/>
                <a:cs typeface="Garamond"/>
              </a:rPr>
              <a:t> </a:t>
            </a:r>
            <a:r>
              <a:rPr sz="2050" dirty="0">
                <a:latin typeface="Garamond"/>
                <a:cs typeface="Garamond"/>
              </a:rPr>
              <a:t>to</a:t>
            </a:r>
            <a:r>
              <a:rPr sz="2050" spc="375" dirty="0">
                <a:latin typeface="Garamond"/>
                <a:cs typeface="Garamond"/>
              </a:rPr>
              <a:t> </a:t>
            </a:r>
            <a:r>
              <a:rPr sz="2050" dirty="0">
                <a:latin typeface="Garamond"/>
                <a:cs typeface="Garamond"/>
              </a:rPr>
              <a:t>have</a:t>
            </a:r>
            <a:r>
              <a:rPr sz="2050" spc="375" dirty="0">
                <a:latin typeface="Garamond"/>
                <a:cs typeface="Garamond"/>
              </a:rPr>
              <a:t> </a:t>
            </a:r>
            <a:r>
              <a:rPr sz="2050" spc="-20" dirty="0">
                <a:latin typeface="Cambria"/>
                <a:cs typeface="Cambria"/>
              </a:rPr>
              <a:t>|</a:t>
            </a:r>
            <a:r>
              <a:rPr sz="2050" b="0" i="1" spc="-20" dirty="0">
                <a:latin typeface="Bookman Old Style"/>
                <a:cs typeface="Bookman Old Style"/>
              </a:rPr>
              <a:t>ψ</a:t>
            </a:r>
            <a:r>
              <a:rPr sz="2050" spc="-20" dirty="0">
                <a:latin typeface="Cambria"/>
                <a:cs typeface="Cambria"/>
              </a:rPr>
              <a:t>|</a:t>
            </a:r>
            <a:r>
              <a:rPr sz="2100" spc="-30" baseline="29761" dirty="0">
                <a:latin typeface="Times New Roman"/>
                <a:cs typeface="Times New Roman"/>
              </a:rPr>
              <a:t>2</a:t>
            </a:r>
            <a:r>
              <a:rPr sz="2100" baseline="29761" dirty="0">
                <a:latin typeface="Times New Roman"/>
                <a:cs typeface="Times New Roman"/>
              </a:rPr>
              <a:t>	</a:t>
            </a:r>
            <a:r>
              <a:rPr sz="2050" spc="70" dirty="0">
                <a:latin typeface="Garamond"/>
                <a:cs typeface="Garamond"/>
              </a:rPr>
              <a:t>=</a:t>
            </a:r>
            <a:r>
              <a:rPr sz="2050" dirty="0">
                <a:latin typeface="Garamond"/>
                <a:cs typeface="Garamond"/>
              </a:rPr>
              <a:t>	3</a:t>
            </a:r>
            <a:r>
              <a:rPr sz="2050" spc="365" dirty="0">
                <a:latin typeface="Garamond"/>
                <a:cs typeface="Garamond"/>
              </a:rPr>
              <a:t> </a:t>
            </a:r>
            <a:r>
              <a:rPr sz="2050" spc="114" dirty="0">
                <a:latin typeface="Garamond"/>
                <a:cs typeface="Garamond"/>
              </a:rPr>
              <a:t>at</a:t>
            </a:r>
            <a:r>
              <a:rPr sz="2050" spc="365" dirty="0">
                <a:latin typeface="Garamond"/>
                <a:cs typeface="Garamond"/>
              </a:rPr>
              <a:t> </a:t>
            </a:r>
            <a:r>
              <a:rPr sz="2050" spc="-25" dirty="0">
                <a:latin typeface="Garamond"/>
                <a:cs typeface="Garamond"/>
              </a:rPr>
              <a:t>one</a:t>
            </a:r>
            <a:endParaRPr sz="2050">
              <a:latin typeface="Garamond"/>
              <a:cs typeface="Garamond"/>
            </a:endParaRPr>
          </a:p>
          <a:p>
            <a:pPr marL="310515">
              <a:lnSpc>
                <a:spcPct val="100000"/>
              </a:lnSpc>
              <a:spcBef>
                <a:spcPts val="30"/>
              </a:spcBef>
            </a:pPr>
            <a:r>
              <a:rPr sz="2050" b="0" i="1" dirty="0">
                <a:latin typeface="Bookman Old Style"/>
                <a:cs typeface="Bookman Old Style"/>
              </a:rPr>
              <a:t>x</a:t>
            </a:r>
            <a:r>
              <a:rPr sz="2050" dirty="0">
                <a:latin typeface="Garamond"/>
                <a:cs typeface="Garamond"/>
              </a:rPr>
              <a:t>-value?</a:t>
            </a:r>
            <a:r>
              <a:rPr sz="2050" spc="405" dirty="0">
                <a:latin typeface="Garamond"/>
                <a:cs typeface="Garamond"/>
              </a:rPr>
              <a:t> </a:t>
            </a:r>
            <a:r>
              <a:rPr sz="2050" spc="75" dirty="0">
                <a:latin typeface="Garamond"/>
                <a:cs typeface="Garamond"/>
              </a:rPr>
              <a:t>Why</a:t>
            </a:r>
            <a:r>
              <a:rPr sz="2050" spc="175" dirty="0">
                <a:latin typeface="Garamond"/>
                <a:cs typeface="Garamond"/>
              </a:rPr>
              <a:t> </a:t>
            </a:r>
            <a:r>
              <a:rPr sz="2050" dirty="0">
                <a:latin typeface="Garamond"/>
                <a:cs typeface="Garamond"/>
              </a:rPr>
              <a:t>or</a:t>
            </a:r>
            <a:r>
              <a:rPr sz="2050" spc="175" dirty="0">
                <a:latin typeface="Garamond"/>
                <a:cs typeface="Garamond"/>
              </a:rPr>
              <a:t> </a:t>
            </a:r>
            <a:r>
              <a:rPr sz="2050" dirty="0">
                <a:latin typeface="Garamond"/>
                <a:cs typeface="Garamond"/>
              </a:rPr>
              <a:t>why</a:t>
            </a:r>
            <a:r>
              <a:rPr sz="2050" spc="170" dirty="0">
                <a:latin typeface="Garamond"/>
                <a:cs typeface="Garamond"/>
              </a:rPr>
              <a:t> </a:t>
            </a:r>
            <a:r>
              <a:rPr sz="2050" spc="-20" dirty="0">
                <a:latin typeface="Garamond"/>
                <a:cs typeface="Garamond"/>
              </a:rPr>
              <a:t>not?</a:t>
            </a:r>
            <a:endParaRPr sz="2050">
              <a:latin typeface="Garamond"/>
              <a:cs typeface="Garamond"/>
            </a:endParaRPr>
          </a:p>
          <a:p>
            <a:pPr marL="310515" marR="44450" indent="-11430">
              <a:lnSpc>
                <a:spcPct val="101200"/>
              </a:lnSpc>
              <a:spcBef>
                <a:spcPts val="1495"/>
              </a:spcBef>
              <a:tabLst>
                <a:tab pos="1652905" algn="l"/>
              </a:tabLst>
            </a:pPr>
            <a:r>
              <a:rPr sz="2050" b="1" spc="-10" dirty="0">
                <a:latin typeface="Book Antiqua"/>
                <a:cs typeface="Book Antiqua"/>
              </a:rPr>
              <a:t>Solution:</a:t>
            </a:r>
            <a:r>
              <a:rPr sz="2050" b="1" dirty="0">
                <a:latin typeface="Book Antiqua"/>
                <a:cs typeface="Book Antiqua"/>
              </a:rPr>
              <a:t>	</a:t>
            </a:r>
            <a:r>
              <a:rPr sz="2050" dirty="0">
                <a:latin typeface="Garamond"/>
                <a:cs typeface="Garamond"/>
              </a:rPr>
              <a:t>Yes,</a:t>
            </a:r>
            <a:r>
              <a:rPr sz="2050" spc="105" dirty="0">
                <a:latin typeface="Garamond"/>
                <a:cs typeface="Garamond"/>
              </a:rPr>
              <a:t> </a:t>
            </a:r>
            <a:r>
              <a:rPr sz="2050" dirty="0">
                <a:latin typeface="Garamond"/>
                <a:cs typeface="Garamond"/>
              </a:rPr>
              <a:t>as</a:t>
            </a:r>
            <a:r>
              <a:rPr sz="2050" spc="95" dirty="0">
                <a:latin typeface="Garamond"/>
                <a:cs typeface="Garamond"/>
              </a:rPr>
              <a:t> </a:t>
            </a:r>
            <a:r>
              <a:rPr sz="2050" dirty="0">
                <a:latin typeface="Garamond"/>
                <a:cs typeface="Garamond"/>
              </a:rPr>
              <a:t>long</a:t>
            </a:r>
            <a:r>
              <a:rPr sz="2050" spc="95" dirty="0">
                <a:latin typeface="Garamond"/>
                <a:cs typeface="Garamond"/>
              </a:rPr>
              <a:t> </a:t>
            </a:r>
            <a:r>
              <a:rPr sz="2050" dirty="0">
                <a:latin typeface="Garamond"/>
                <a:cs typeface="Garamond"/>
              </a:rPr>
              <a:t>as</a:t>
            </a:r>
            <a:r>
              <a:rPr sz="2050" spc="95" dirty="0">
                <a:latin typeface="Garamond"/>
                <a:cs typeface="Garamond"/>
              </a:rPr>
              <a:t> </a:t>
            </a:r>
            <a:r>
              <a:rPr sz="2050" spc="80" dirty="0">
                <a:latin typeface="Garamond"/>
                <a:cs typeface="Garamond"/>
              </a:rPr>
              <a:t>it</a:t>
            </a:r>
            <a:r>
              <a:rPr sz="2050" spc="90" dirty="0">
                <a:latin typeface="Garamond"/>
                <a:cs typeface="Garamond"/>
              </a:rPr>
              <a:t> </a:t>
            </a:r>
            <a:r>
              <a:rPr sz="2050" dirty="0">
                <a:latin typeface="Garamond"/>
                <a:cs typeface="Garamond"/>
              </a:rPr>
              <a:t>was</a:t>
            </a:r>
            <a:r>
              <a:rPr sz="2050" spc="90" dirty="0">
                <a:latin typeface="Garamond"/>
                <a:cs typeface="Garamond"/>
              </a:rPr>
              <a:t> that </a:t>
            </a:r>
            <a:r>
              <a:rPr sz="2050" dirty="0">
                <a:latin typeface="Garamond"/>
                <a:cs typeface="Garamond"/>
              </a:rPr>
              <a:t>large</a:t>
            </a:r>
            <a:r>
              <a:rPr sz="2050" spc="95" dirty="0">
                <a:latin typeface="Garamond"/>
                <a:cs typeface="Garamond"/>
              </a:rPr>
              <a:t> </a:t>
            </a:r>
            <a:r>
              <a:rPr sz="2050" dirty="0">
                <a:latin typeface="Garamond"/>
                <a:cs typeface="Garamond"/>
              </a:rPr>
              <a:t>in</a:t>
            </a:r>
            <a:r>
              <a:rPr sz="2050" spc="90" dirty="0">
                <a:latin typeface="Garamond"/>
                <a:cs typeface="Garamond"/>
              </a:rPr>
              <a:t> </a:t>
            </a:r>
            <a:r>
              <a:rPr sz="2050" spc="100" dirty="0">
                <a:latin typeface="Garamond"/>
                <a:cs typeface="Garamond"/>
              </a:rPr>
              <a:t>a</a:t>
            </a:r>
            <a:r>
              <a:rPr sz="2050" spc="95" dirty="0">
                <a:latin typeface="Garamond"/>
                <a:cs typeface="Garamond"/>
              </a:rPr>
              <a:t> </a:t>
            </a:r>
            <a:r>
              <a:rPr sz="2050" dirty="0">
                <a:latin typeface="Garamond"/>
                <a:cs typeface="Garamond"/>
              </a:rPr>
              <a:t>region</a:t>
            </a:r>
            <a:r>
              <a:rPr sz="2050" spc="100" dirty="0">
                <a:latin typeface="Garamond"/>
                <a:cs typeface="Garamond"/>
              </a:rPr>
              <a:t> </a:t>
            </a:r>
            <a:r>
              <a:rPr sz="2050" dirty="0">
                <a:latin typeface="Garamond"/>
                <a:cs typeface="Garamond"/>
              </a:rPr>
              <a:t>smaller</a:t>
            </a:r>
            <a:r>
              <a:rPr sz="2050" spc="95" dirty="0">
                <a:latin typeface="Garamond"/>
                <a:cs typeface="Garamond"/>
              </a:rPr>
              <a:t> </a:t>
            </a:r>
            <a:r>
              <a:rPr sz="2050" spc="60" dirty="0">
                <a:latin typeface="Garamond"/>
                <a:cs typeface="Garamond"/>
              </a:rPr>
              <a:t>than</a:t>
            </a:r>
            <a:r>
              <a:rPr sz="2050" spc="90" dirty="0">
                <a:latin typeface="Garamond"/>
                <a:cs typeface="Garamond"/>
              </a:rPr>
              <a:t> </a:t>
            </a:r>
            <a:r>
              <a:rPr sz="2050" spc="180" dirty="0">
                <a:latin typeface="Garamond"/>
                <a:cs typeface="Garamond"/>
              </a:rPr>
              <a:t>∆</a:t>
            </a:r>
            <a:r>
              <a:rPr sz="2050" b="0" i="1" spc="180" dirty="0">
                <a:latin typeface="Bookman Old Style"/>
                <a:cs typeface="Bookman Old Style"/>
              </a:rPr>
              <a:t>x</a:t>
            </a:r>
            <a:r>
              <a:rPr sz="2050" b="0" i="1" spc="5" dirty="0">
                <a:latin typeface="Bookman Old Style"/>
                <a:cs typeface="Bookman Old Style"/>
              </a:rPr>
              <a:t> </a:t>
            </a:r>
            <a:r>
              <a:rPr sz="2050" spc="70" dirty="0">
                <a:latin typeface="Garamond"/>
                <a:cs typeface="Garamond"/>
              </a:rPr>
              <a:t>= </a:t>
            </a:r>
            <a:r>
              <a:rPr sz="2050" spc="-20" dirty="0">
                <a:latin typeface="Garamond"/>
                <a:cs typeface="Garamond"/>
              </a:rPr>
              <a:t>1</a:t>
            </a:r>
            <a:r>
              <a:rPr sz="2050" b="0" i="1" spc="-20" dirty="0">
                <a:latin typeface="Bookman Old Style"/>
                <a:cs typeface="Bookman Old Style"/>
              </a:rPr>
              <a:t>/</a:t>
            </a:r>
            <a:r>
              <a:rPr sz="2050" spc="-20" dirty="0">
                <a:latin typeface="Garamond"/>
                <a:cs typeface="Garamond"/>
              </a:rPr>
              <a:t>3</a:t>
            </a:r>
            <a:r>
              <a:rPr sz="2050" spc="150" dirty="0">
                <a:latin typeface="Garamond"/>
                <a:cs typeface="Garamond"/>
              </a:rPr>
              <a:t> </a:t>
            </a:r>
            <a:r>
              <a:rPr sz="2050" dirty="0">
                <a:latin typeface="Garamond"/>
                <a:cs typeface="Garamond"/>
              </a:rPr>
              <a:t>the</a:t>
            </a:r>
            <a:r>
              <a:rPr sz="2050" spc="165" dirty="0">
                <a:latin typeface="Garamond"/>
                <a:cs typeface="Garamond"/>
              </a:rPr>
              <a:t> </a:t>
            </a:r>
            <a:r>
              <a:rPr sz="2050" dirty="0">
                <a:latin typeface="Garamond"/>
                <a:cs typeface="Garamond"/>
              </a:rPr>
              <a:t>probability</a:t>
            </a:r>
            <a:r>
              <a:rPr sz="2050" spc="160" dirty="0">
                <a:latin typeface="Garamond"/>
                <a:cs typeface="Garamond"/>
              </a:rPr>
              <a:t> </a:t>
            </a:r>
            <a:r>
              <a:rPr sz="2050" dirty="0">
                <a:latin typeface="Garamond"/>
                <a:cs typeface="Garamond"/>
              </a:rPr>
              <a:t>in</a:t>
            </a:r>
            <a:r>
              <a:rPr sz="2050" spc="160" dirty="0">
                <a:latin typeface="Garamond"/>
                <a:cs typeface="Garamond"/>
              </a:rPr>
              <a:t> </a:t>
            </a:r>
            <a:r>
              <a:rPr sz="2050" spc="90" dirty="0">
                <a:latin typeface="Garamond"/>
                <a:cs typeface="Garamond"/>
              </a:rPr>
              <a:t>that</a:t>
            </a:r>
            <a:r>
              <a:rPr sz="2050" spc="165" dirty="0">
                <a:latin typeface="Garamond"/>
                <a:cs typeface="Garamond"/>
              </a:rPr>
              <a:t> </a:t>
            </a:r>
            <a:r>
              <a:rPr sz="2050" dirty="0">
                <a:latin typeface="Garamond"/>
                <a:cs typeface="Garamond"/>
              </a:rPr>
              <a:t>region</a:t>
            </a:r>
            <a:r>
              <a:rPr sz="2050" spc="160" dirty="0">
                <a:latin typeface="Garamond"/>
                <a:cs typeface="Garamond"/>
              </a:rPr>
              <a:t> </a:t>
            </a:r>
            <a:r>
              <a:rPr sz="2050" dirty="0">
                <a:latin typeface="Garamond"/>
                <a:cs typeface="Garamond"/>
              </a:rPr>
              <a:t>would</a:t>
            </a:r>
            <a:r>
              <a:rPr sz="2050" spc="160" dirty="0">
                <a:latin typeface="Garamond"/>
                <a:cs typeface="Garamond"/>
              </a:rPr>
              <a:t> </a:t>
            </a:r>
            <a:r>
              <a:rPr sz="2050" dirty="0">
                <a:latin typeface="Garamond"/>
                <a:cs typeface="Garamond"/>
              </a:rPr>
              <a:t>still</a:t>
            </a:r>
            <a:r>
              <a:rPr sz="2050" spc="165" dirty="0">
                <a:latin typeface="Garamond"/>
                <a:cs typeface="Garamond"/>
              </a:rPr>
              <a:t> </a:t>
            </a:r>
            <a:r>
              <a:rPr sz="2050" dirty="0">
                <a:latin typeface="Garamond"/>
                <a:cs typeface="Garamond"/>
              </a:rPr>
              <a:t>be</a:t>
            </a:r>
            <a:r>
              <a:rPr sz="2050" spc="160" dirty="0">
                <a:latin typeface="Garamond"/>
                <a:cs typeface="Garamond"/>
              </a:rPr>
              <a:t> </a:t>
            </a:r>
            <a:r>
              <a:rPr sz="2050" dirty="0">
                <a:latin typeface="Garamond"/>
                <a:cs typeface="Garamond"/>
              </a:rPr>
              <a:t>less</a:t>
            </a:r>
            <a:r>
              <a:rPr sz="2050" spc="160" dirty="0">
                <a:latin typeface="Garamond"/>
                <a:cs typeface="Garamond"/>
              </a:rPr>
              <a:t> </a:t>
            </a:r>
            <a:r>
              <a:rPr sz="2050" spc="60" dirty="0">
                <a:latin typeface="Garamond"/>
                <a:cs typeface="Garamond"/>
              </a:rPr>
              <a:t>than</a:t>
            </a:r>
            <a:r>
              <a:rPr sz="2050" spc="165" dirty="0">
                <a:latin typeface="Garamond"/>
                <a:cs typeface="Garamond"/>
              </a:rPr>
              <a:t> </a:t>
            </a:r>
            <a:r>
              <a:rPr sz="2050" spc="-25" dirty="0">
                <a:latin typeface="Garamond"/>
                <a:cs typeface="Garamond"/>
              </a:rPr>
              <a:t>1.</a:t>
            </a:r>
            <a:endParaRPr sz="2050">
              <a:latin typeface="Garamond"/>
              <a:cs typeface="Garamond"/>
            </a:endParaRPr>
          </a:p>
          <a:p>
            <a:pPr marL="310515" marR="43180" indent="-260350">
              <a:lnSpc>
                <a:spcPct val="101200"/>
              </a:lnSpc>
              <a:spcBef>
                <a:spcPts val="1495"/>
              </a:spcBef>
            </a:pPr>
            <a:r>
              <a:rPr sz="2050" dirty="0">
                <a:latin typeface="Garamond"/>
                <a:cs typeface="Garamond"/>
              </a:rPr>
              <a:t>3.</a:t>
            </a:r>
            <a:r>
              <a:rPr sz="2050" spc="100" dirty="0">
                <a:latin typeface="Garamond"/>
                <a:cs typeface="Garamond"/>
              </a:rPr>
              <a:t> </a:t>
            </a:r>
            <a:r>
              <a:rPr sz="2050" dirty="0">
                <a:latin typeface="Garamond"/>
                <a:cs typeface="Garamond"/>
              </a:rPr>
              <a:t>Is</a:t>
            </a:r>
            <a:r>
              <a:rPr sz="2050" spc="245" dirty="0">
                <a:latin typeface="Garamond"/>
                <a:cs typeface="Garamond"/>
              </a:rPr>
              <a:t> </a:t>
            </a:r>
            <a:r>
              <a:rPr sz="2050" spc="80" dirty="0">
                <a:latin typeface="Garamond"/>
                <a:cs typeface="Garamond"/>
              </a:rPr>
              <a:t>it</a:t>
            </a:r>
            <a:r>
              <a:rPr sz="2050" spc="235" dirty="0">
                <a:latin typeface="Garamond"/>
                <a:cs typeface="Garamond"/>
              </a:rPr>
              <a:t> </a:t>
            </a:r>
            <a:r>
              <a:rPr sz="2050" dirty="0">
                <a:latin typeface="Garamond"/>
                <a:cs typeface="Garamond"/>
              </a:rPr>
              <a:t>possible</a:t>
            </a:r>
            <a:r>
              <a:rPr sz="2050" spc="245" dirty="0">
                <a:latin typeface="Garamond"/>
                <a:cs typeface="Garamond"/>
              </a:rPr>
              <a:t> </a:t>
            </a:r>
            <a:r>
              <a:rPr sz="2050" dirty="0">
                <a:latin typeface="Garamond"/>
                <a:cs typeface="Garamond"/>
              </a:rPr>
              <a:t>to</a:t>
            </a:r>
            <a:r>
              <a:rPr sz="2050" spc="245" dirty="0">
                <a:latin typeface="Garamond"/>
                <a:cs typeface="Garamond"/>
              </a:rPr>
              <a:t> </a:t>
            </a:r>
            <a:r>
              <a:rPr sz="2050" dirty="0">
                <a:latin typeface="Garamond"/>
                <a:cs typeface="Garamond"/>
              </a:rPr>
              <a:t>have</a:t>
            </a:r>
            <a:r>
              <a:rPr sz="2050" spc="240" dirty="0">
                <a:latin typeface="Garamond"/>
                <a:cs typeface="Garamond"/>
              </a:rPr>
              <a:t> </a:t>
            </a:r>
            <a:r>
              <a:rPr sz="2050" spc="100" dirty="0">
                <a:latin typeface="Garamond"/>
                <a:cs typeface="Garamond"/>
              </a:rPr>
              <a:t>a</a:t>
            </a:r>
            <a:r>
              <a:rPr sz="2050" spc="245" dirty="0">
                <a:latin typeface="Garamond"/>
                <a:cs typeface="Garamond"/>
              </a:rPr>
              <a:t> </a:t>
            </a:r>
            <a:r>
              <a:rPr sz="2050" dirty="0">
                <a:latin typeface="Garamond"/>
                <a:cs typeface="Garamond"/>
              </a:rPr>
              <a:t>normalized</a:t>
            </a:r>
            <a:r>
              <a:rPr sz="2050" spc="240" dirty="0">
                <a:latin typeface="Garamond"/>
                <a:cs typeface="Garamond"/>
              </a:rPr>
              <a:t> </a:t>
            </a:r>
            <a:r>
              <a:rPr sz="2050" dirty="0">
                <a:latin typeface="Garamond"/>
                <a:cs typeface="Garamond"/>
              </a:rPr>
              <a:t>function</a:t>
            </a:r>
            <a:r>
              <a:rPr sz="2050" spc="245" dirty="0">
                <a:latin typeface="Garamond"/>
                <a:cs typeface="Garamond"/>
              </a:rPr>
              <a:t> </a:t>
            </a:r>
            <a:r>
              <a:rPr sz="2050" dirty="0">
                <a:latin typeface="Garamond"/>
                <a:cs typeface="Garamond"/>
              </a:rPr>
              <a:t>in</a:t>
            </a:r>
            <a:r>
              <a:rPr sz="2050" spc="245" dirty="0">
                <a:latin typeface="Garamond"/>
                <a:cs typeface="Garamond"/>
              </a:rPr>
              <a:t> </a:t>
            </a:r>
            <a:r>
              <a:rPr sz="2050" spc="100" dirty="0">
                <a:latin typeface="Garamond"/>
                <a:cs typeface="Garamond"/>
              </a:rPr>
              <a:t>a</a:t>
            </a:r>
            <a:r>
              <a:rPr sz="2050" spc="240" dirty="0">
                <a:latin typeface="Garamond"/>
                <a:cs typeface="Garamond"/>
              </a:rPr>
              <a:t> </a:t>
            </a:r>
            <a:r>
              <a:rPr sz="2050" dirty="0">
                <a:latin typeface="Garamond"/>
                <a:cs typeface="Garamond"/>
              </a:rPr>
              <a:t>discrete</a:t>
            </a:r>
            <a:r>
              <a:rPr sz="2050" spc="245" dirty="0">
                <a:latin typeface="Garamond"/>
                <a:cs typeface="Garamond"/>
              </a:rPr>
              <a:t> </a:t>
            </a:r>
            <a:r>
              <a:rPr sz="2050" dirty="0">
                <a:latin typeface="Garamond"/>
                <a:cs typeface="Garamond"/>
              </a:rPr>
              <a:t>universe</a:t>
            </a:r>
            <a:r>
              <a:rPr sz="2050" spc="240" dirty="0">
                <a:latin typeface="Garamond"/>
                <a:cs typeface="Garamond"/>
              </a:rPr>
              <a:t> </a:t>
            </a:r>
            <a:r>
              <a:rPr sz="2050" dirty="0">
                <a:latin typeface="Garamond"/>
                <a:cs typeface="Garamond"/>
              </a:rPr>
              <a:t>with</a:t>
            </a:r>
            <a:r>
              <a:rPr sz="2050" spc="245" dirty="0">
                <a:latin typeface="Garamond"/>
                <a:cs typeface="Garamond"/>
              </a:rPr>
              <a:t> </a:t>
            </a:r>
            <a:r>
              <a:rPr sz="2050" spc="-25" dirty="0">
                <a:latin typeface="Garamond"/>
                <a:cs typeface="Garamond"/>
              </a:rPr>
              <a:t>an </a:t>
            </a:r>
            <a:r>
              <a:rPr sz="2050" dirty="0">
                <a:latin typeface="Garamond"/>
                <a:cs typeface="Garamond"/>
              </a:rPr>
              <a:t>infinite</a:t>
            </a:r>
            <a:r>
              <a:rPr sz="2050" spc="140" dirty="0">
                <a:latin typeface="Garamond"/>
                <a:cs typeface="Garamond"/>
              </a:rPr>
              <a:t> </a:t>
            </a:r>
            <a:r>
              <a:rPr sz="2050" dirty="0">
                <a:latin typeface="Garamond"/>
                <a:cs typeface="Garamond"/>
              </a:rPr>
              <a:t>amount</a:t>
            </a:r>
            <a:r>
              <a:rPr sz="2050" spc="155" dirty="0">
                <a:latin typeface="Garamond"/>
                <a:cs typeface="Garamond"/>
              </a:rPr>
              <a:t> </a:t>
            </a:r>
            <a:r>
              <a:rPr sz="2050" dirty="0">
                <a:latin typeface="Garamond"/>
                <a:cs typeface="Garamond"/>
              </a:rPr>
              <a:t>of</a:t>
            </a:r>
            <a:r>
              <a:rPr sz="2050" spc="150" dirty="0">
                <a:latin typeface="Garamond"/>
                <a:cs typeface="Garamond"/>
              </a:rPr>
              <a:t> </a:t>
            </a:r>
            <a:r>
              <a:rPr sz="2050" dirty="0">
                <a:latin typeface="Garamond"/>
                <a:cs typeface="Garamond"/>
              </a:rPr>
              <a:t>points</a:t>
            </a:r>
            <a:r>
              <a:rPr sz="2050" spc="155" dirty="0">
                <a:latin typeface="Garamond"/>
                <a:cs typeface="Garamond"/>
              </a:rPr>
              <a:t> </a:t>
            </a:r>
            <a:r>
              <a:rPr sz="2050" dirty="0">
                <a:latin typeface="Garamond"/>
                <a:cs typeface="Garamond"/>
              </a:rPr>
              <a:t>(such</a:t>
            </a:r>
            <a:r>
              <a:rPr sz="2050" spc="150" dirty="0">
                <a:latin typeface="Garamond"/>
                <a:cs typeface="Garamond"/>
              </a:rPr>
              <a:t> </a:t>
            </a:r>
            <a:r>
              <a:rPr sz="2050" dirty="0">
                <a:latin typeface="Garamond"/>
                <a:cs typeface="Garamond"/>
              </a:rPr>
              <a:t>as</a:t>
            </a:r>
            <a:r>
              <a:rPr sz="2050" spc="155" dirty="0">
                <a:latin typeface="Garamond"/>
                <a:cs typeface="Garamond"/>
              </a:rPr>
              <a:t> </a:t>
            </a:r>
            <a:r>
              <a:rPr sz="2050" spc="50" dirty="0">
                <a:latin typeface="Garamond"/>
                <a:cs typeface="Garamond"/>
              </a:rPr>
              <a:t>“all</a:t>
            </a:r>
            <a:r>
              <a:rPr sz="2050" spc="150" dirty="0">
                <a:latin typeface="Garamond"/>
                <a:cs typeface="Garamond"/>
              </a:rPr>
              <a:t> </a:t>
            </a:r>
            <a:r>
              <a:rPr sz="2050" dirty="0">
                <a:latin typeface="Garamond"/>
                <a:cs typeface="Garamond"/>
              </a:rPr>
              <a:t>positive</a:t>
            </a:r>
            <a:r>
              <a:rPr sz="2050" spc="155" dirty="0">
                <a:latin typeface="Garamond"/>
                <a:cs typeface="Garamond"/>
              </a:rPr>
              <a:t> </a:t>
            </a:r>
            <a:r>
              <a:rPr sz="2050" spc="-10" dirty="0">
                <a:latin typeface="Garamond"/>
                <a:cs typeface="Garamond"/>
              </a:rPr>
              <a:t>integers”)?</a:t>
            </a:r>
            <a:endParaRPr sz="2050">
              <a:latin typeface="Garamond"/>
              <a:cs typeface="Garamond"/>
            </a:endParaRPr>
          </a:p>
          <a:p>
            <a:pPr marL="310515" marR="43815" indent="-11430">
              <a:lnSpc>
                <a:spcPct val="101200"/>
              </a:lnSpc>
              <a:spcBef>
                <a:spcPts val="1495"/>
              </a:spcBef>
              <a:tabLst>
                <a:tab pos="1652905" algn="l"/>
                <a:tab pos="6800850" algn="l"/>
              </a:tabLst>
            </a:pPr>
            <a:r>
              <a:rPr sz="2050" b="1" spc="-10" dirty="0">
                <a:latin typeface="Book Antiqua"/>
                <a:cs typeface="Book Antiqua"/>
              </a:rPr>
              <a:t>Solution:</a:t>
            </a:r>
            <a:r>
              <a:rPr sz="2050" b="1" dirty="0">
                <a:latin typeface="Book Antiqua"/>
                <a:cs typeface="Book Antiqua"/>
              </a:rPr>
              <a:t>	</a:t>
            </a:r>
            <a:r>
              <a:rPr sz="2050" dirty="0">
                <a:latin typeface="Garamond"/>
                <a:cs typeface="Garamond"/>
              </a:rPr>
              <a:t>Yes,</a:t>
            </a:r>
            <a:r>
              <a:rPr sz="2050" spc="210" dirty="0">
                <a:latin typeface="Garamond"/>
                <a:cs typeface="Garamond"/>
              </a:rPr>
              <a:t> </a:t>
            </a:r>
            <a:r>
              <a:rPr sz="2050" dirty="0">
                <a:latin typeface="Garamond"/>
                <a:cs typeface="Garamond"/>
              </a:rPr>
              <a:t>an</a:t>
            </a:r>
            <a:r>
              <a:rPr sz="2050" spc="190" dirty="0">
                <a:latin typeface="Garamond"/>
                <a:cs typeface="Garamond"/>
              </a:rPr>
              <a:t> </a:t>
            </a:r>
            <a:r>
              <a:rPr sz="2050" dirty="0">
                <a:latin typeface="Garamond"/>
                <a:cs typeface="Garamond"/>
              </a:rPr>
              <a:t>infinite</a:t>
            </a:r>
            <a:r>
              <a:rPr sz="2050" spc="195" dirty="0">
                <a:latin typeface="Garamond"/>
                <a:cs typeface="Garamond"/>
              </a:rPr>
              <a:t> </a:t>
            </a:r>
            <a:r>
              <a:rPr sz="2050" dirty="0">
                <a:latin typeface="Garamond"/>
                <a:cs typeface="Garamond"/>
              </a:rPr>
              <a:t>series</a:t>
            </a:r>
            <a:r>
              <a:rPr sz="2050" spc="190" dirty="0">
                <a:latin typeface="Garamond"/>
                <a:cs typeface="Garamond"/>
              </a:rPr>
              <a:t> </a:t>
            </a:r>
            <a:r>
              <a:rPr sz="2050" dirty="0">
                <a:latin typeface="Garamond"/>
                <a:cs typeface="Garamond"/>
              </a:rPr>
              <a:t>of</a:t>
            </a:r>
            <a:r>
              <a:rPr sz="2050" spc="195" dirty="0">
                <a:latin typeface="Garamond"/>
                <a:cs typeface="Garamond"/>
              </a:rPr>
              <a:t> </a:t>
            </a:r>
            <a:r>
              <a:rPr sz="2050" dirty="0">
                <a:latin typeface="Garamond"/>
                <a:cs typeface="Garamond"/>
              </a:rPr>
              <a:t>numbers</a:t>
            </a:r>
            <a:r>
              <a:rPr sz="2050" spc="190" dirty="0">
                <a:latin typeface="Garamond"/>
                <a:cs typeface="Garamond"/>
              </a:rPr>
              <a:t> </a:t>
            </a:r>
            <a:r>
              <a:rPr sz="2050" dirty="0">
                <a:latin typeface="Garamond"/>
                <a:cs typeface="Garamond"/>
              </a:rPr>
              <a:t>can</a:t>
            </a:r>
            <a:r>
              <a:rPr sz="2050" spc="195" dirty="0">
                <a:latin typeface="Garamond"/>
                <a:cs typeface="Garamond"/>
              </a:rPr>
              <a:t> </a:t>
            </a:r>
            <a:r>
              <a:rPr sz="2050" spc="-10" dirty="0">
                <a:latin typeface="Garamond"/>
                <a:cs typeface="Garamond"/>
              </a:rPr>
              <a:t>converge.</a:t>
            </a:r>
            <a:r>
              <a:rPr sz="2050" dirty="0">
                <a:latin typeface="Garamond"/>
                <a:cs typeface="Garamond"/>
              </a:rPr>
              <a:t>	For</a:t>
            </a:r>
            <a:r>
              <a:rPr sz="2050" spc="45" dirty="0">
                <a:latin typeface="Garamond"/>
                <a:cs typeface="Garamond"/>
              </a:rPr>
              <a:t> </a:t>
            </a:r>
            <a:r>
              <a:rPr sz="2050" spc="-10" dirty="0">
                <a:latin typeface="Garamond"/>
                <a:cs typeface="Garamond"/>
              </a:rPr>
              <a:t>example, </a:t>
            </a:r>
            <a:r>
              <a:rPr sz="2050" dirty="0">
                <a:latin typeface="Garamond"/>
                <a:cs typeface="Garamond"/>
              </a:rPr>
              <a:t>if</a:t>
            </a:r>
            <a:r>
              <a:rPr sz="2050" spc="70" dirty="0">
                <a:latin typeface="Garamond"/>
                <a:cs typeface="Garamond"/>
              </a:rPr>
              <a:t> </a:t>
            </a:r>
            <a:r>
              <a:rPr sz="2050" spc="-15" dirty="0">
                <a:latin typeface="Cambria"/>
                <a:cs typeface="Cambria"/>
              </a:rPr>
              <a:t>|</a:t>
            </a:r>
            <a:r>
              <a:rPr sz="2050" b="0" i="1" spc="-15" dirty="0">
                <a:latin typeface="Bookman Old Style"/>
                <a:cs typeface="Bookman Old Style"/>
              </a:rPr>
              <a:t>ψ</a:t>
            </a:r>
            <a:r>
              <a:rPr sz="2050" spc="-15" dirty="0">
                <a:latin typeface="Cambria"/>
                <a:cs typeface="Cambria"/>
              </a:rPr>
              <a:t>|</a:t>
            </a:r>
            <a:r>
              <a:rPr sz="2100" spc="-22" baseline="29761" dirty="0">
                <a:latin typeface="Times New Roman"/>
                <a:cs typeface="Times New Roman"/>
              </a:rPr>
              <a:t>2</a:t>
            </a:r>
            <a:r>
              <a:rPr sz="2100" spc="427" baseline="29761" dirty="0">
                <a:latin typeface="Times New Roman"/>
                <a:cs typeface="Times New Roman"/>
              </a:rPr>
              <a:t> </a:t>
            </a:r>
            <a:r>
              <a:rPr sz="2050" dirty="0">
                <a:latin typeface="Garamond"/>
                <a:cs typeface="Garamond"/>
              </a:rPr>
              <a:t>equaled</a:t>
            </a:r>
            <a:r>
              <a:rPr sz="2050" spc="80" dirty="0">
                <a:latin typeface="Garamond"/>
                <a:cs typeface="Garamond"/>
              </a:rPr>
              <a:t> </a:t>
            </a:r>
            <a:r>
              <a:rPr sz="2050" dirty="0">
                <a:latin typeface="Garamond"/>
                <a:cs typeface="Garamond"/>
              </a:rPr>
              <a:t>1</a:t>
            </a:r>
            <a:r>
              <a:rPr sz="2050" b="0" i="1" dirty="0">
                <a:latin typeface="Bookman Old Style"/>
                <a:cs typeface="Bookman Old Style"/>
              </a:rPr>
              <a:t>/</a:t>
            </a:r>
            <a:r>
              <a:rPr sz="2050" dirty="0">
                <a:latin typeface="Garamond"/>
                <a:cs typeface="Garamond"/>
              </a:rPr>
              <a:t>2,</a:t>
            </a:r>
            <a:r>
              <a:rPr sz="2050" spc="80" dirty="0">
                <a:latin typeface="Garamond"/>
                <a:cs typeface="Garamond"/>
              </a:rPr>
              <a:t> </a:t>
            </a:r>
            <a:r>
              <a:rPr sz="2050" dirty="0">
                <a:latin typeface="Garamond"/>
                <a:cs typeface="Garamond"/>
              </a:rPr>
              <a:t>then</a:t>
            </a:r>
            <a:r>
              <a:rPr sz="2050" spc="80" dirty="0">
                <a:latin typeface="Garamond"/>
                <a:cs typeface="Garamond"/>
              </a:rPr>
              <a:t> </a:t>
            </a:r>
            <a:r>
              <a:rPr sz="2050" dirty="0">
                <a:latin typeface="Garamond"/>
                <a:cs typeface="Garamond"/>
              </a:rPr>
              <a:t>1</a:t>
            </a:r>
            <a:r>
              <a:rPr sz="2050" b="0" i="1" dirty="0">
                <a:latin typeface="Bookman Old Style"/>
                <a:cs typeface="Bookman Old Style"/>
              </a:rPr>
              <a:t>/</a:t>
            </a:r>
            <a:r>
              <a:rPr sz="2050" dirty="0">
                <a:latin typeface="Garamond"/>
                <a:cs typeface="Garamond"/>
              </a:rPr>
              <a:t>4,</a:t>
            </a:r>
            <a:r>
              <a:rPr sz="2050" spc="80" dirty="0">
                <a:latin typeface="Garamond"/>
                <a:cs typeface="Garamond"/>
              </a:rPr>
              <a:t> </a:t>
            </a:r>
            <a:r>
              <a:rPr sz="2050" dirty="0">
                <a:latin typeface="Garamond"/>
                <a:cs typeface="Garamond"/>
              </a:rPr>
              <a:t>1</a:t>
            </a:r>
            <a:r>
              <a:rPr sz="2050" b="0" i="1" dirty="0">
                <a:latin typeface="Bookman Old Style"/>
                <a:cs typeface="Bookman Old Style"/>
              </a:rPr>
              <a:t>/</a:t>
            </a:r>
            <a:r>
              <a:rPr sz="2050" dirty="0">
                <a:latin typeface="Garamond"/>
                <a:cs typeface="Garamond"/>
              </a:rPr>
              <a:t>8,</a:t>
            </a:r>
            <a:r>
              <a:rPr sz="2050" spc="80" dirty="0">
                <a:latin typeface="Garamond"/>
                <a:cs typeface="Garamond"/>
              </a:rPr>
              <a:t> </a:t>
            </a:r>
            <a:r>
              <a:rPr sz="2050" dirty="0">
                <a:latin typeface="Garamond"/>
                <a:cs typeface="Garamond"/>
              </a:rPr>
              <a:t>and</a:t>
            </a:r>
            <a:r>
              <a:rPr sz="2050" spc="80" dirty="0">
                <a:latin typeface="Garamond"/>
                <a:cs typeface="Garamond"/>
              </a:rPr>
              <a:t> </a:t>
            </a:r>
            <a:r>
              <a:rPr sz="2050" dirty="0">
                <a:latin typeface="Garamond"/>
                <a:cs typeface="Garamond"/>
              </a:rPr>
              <a:t>so</a:t>
            </a:r>
            <a:r>
              <a:rPr sz="2050" spc="80" dirty="0">
                <a:latin typeface="Garamond"/>
                <a:cs typeface="Garamond"/>
              </a:rPr>
              <a:t> </a:t>
            </a:r>
            <a:r>
              <a:rPr sz="2050" dirty="0">
                <a:latin typeface="Garamond"/>
                <a:cs typeface="Garamond"/>
              </a:rPr>
              <a:t>on,</a:t>
            </a:r>
            <a:r>
              <a:rPr sz="2050" spc="75" dirty="0">
                <a:latin typeface="Garamond"/>
                <a:cs typeface="Garamond"/>
              </a:rPr>
              <a:t> </a:t>
            </a:r>
            <a:r>
              <a:rPr sz="2050" spc="80" dirty="0">
                <a:latin typeface="Garamond"/>
                <a:cs typeface="Garamond"/>
              </a:rPr>
              <a:t>it </a:t>
            </a:r>
            <a:r>
              <a:rPr sz="2050" dirty="0">
                <a:latin typeface="Garamond"/>
                <a:cs typeface="Garamond"/>
              </a:rPr>
              <a:t>would</a:t>
            </a:r>
            <a:r>
              <a:rPr sz="2050" spc="80" dirty="0">
                <a:latin typeface="Garamond"/>
                <a:cs typeface="Garamond"/>
              </a:rPr>
              <a:t> </a:t>
            </a:r>
            <a:r>
              <a:rPr sz="2050" spc="55" dirty="0">
                <a:latin typeface="Garamond"/>
                <a:cs typeface="Garamond"/>
              </a:rPr>
              <a:t>all</a:t>
            </a:r>
            <a:r>
              <a:rPr sz="2050" spc="80" dirty="0">
                <a:latin typeface="Garamond"/>
                <a:cs typeface="Garamond"/>
              </a:rPr>
              <a:t> </a:t>
            </a:r>
            <a:r>
              <a:rPr sz="2050" dirty="0">
                <a:latin typeface="Garamond"/>
                <a:cs typeface="Garamond"/>
              </a:rPr>
              <a:t>add</a:t>
            </a:r>
            <a:r>
              <a:rPr sz="2050" spc="80" dirty="0">
                <a:latin typeface="Garamond"/>
                <a:cs typeface="Garamond"/>
              </a:rPr>
              <a:t> </a:t>
            </a:r>
            <a:r>
              <a:rPr sz="2050" dirty="0">
                <a:latin typeface="Garamond"/>
                <a:cs typeface="Garamond"/>
              </a:rPr>
              <a:t>up</a:t>
            </a:r>
            <a:r>
              <a:rPr sz="2050" spc="80" dirty="0">
                <a:latin typeface="Garamond"/>
                <a:cs typeface="Garamond"/>
              </a:rPr>
              <a:t> </a:t>
            </a:r>
            <a:r>
              <a:rPr sz="2050" dirty="0">
                <a:latin typeface="Garamond"/>
                <a:cs typeface="Garamond"/>
              </a:rPr>
              <a:t>to</a:t>
            </a:r>
            <a:r>
              <a:rPr sz="2050" spc="80" dirty="0">
                <a:latin typeface="Garamond"/>
                <a:cs typeface="Garamond"/>
              </a:rPr>
              <a:t> </a:t>
            </a:r>
            <a:r>
              <a:rPr sz="2050" spc="-25" dirty="0">
                <a:latin typeface="Garamond"/>
                <a:cs typeface="Garamond"/>
              </a:rPr>
              <a:t>1.</a:t>
            </a:r>
            <a:endParaRPr sz="2050">
              <a:latin typeface="Garamond"/>
              <a:cs typeface="Garamond"/>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18819" y="798325"/>
            <a:ext cx="8256270" cy="4323715"/>
          </a:xfrm>
          <a:prstGeom prst="rect">
            <a:avLst/>
          </a:prstGeom>
        </p:spPr>
        <p:txBody>
          <a:bodyPr vert="horz" wrap="square" lIns="0" tIns="92075" rIns="0" bIns="0" rtlCol="0">
            <a:spAutoFit/>
          </a:bodyPr>
          <a:lstStyle/>
          <a:p>
            <a:pPr marL="12700" algn="just">
              <a:lnSpc>
                <a:spcPct val="100000"/>
              </a:lnSpc>
              <a:spcBef>
                <a:spcPts val="725"/>
              </a:spcBef>
              <a:tabLst>
                <a:tab pos="4138295" algn="l"/>
              </a:tabLst>
            </a:pPr>
            <a:r>
              <a:rPr sz="1200" spc="-10" dirty="0">
                <a:latin typeface="Times New Roman"/>
                <a:cs typeface="Times New Roman"/>
              </a:rPr>
              <a:t>ConcepTest</a:t>
            </a:r>
            <a:r>
              <a:rPr sz="1200" dirty="0">
                <a:latin typeface="Times New Roman"/>
                <a:cs typeface="Times New Roman"/>
              </a:rPr>
              <a:t>	4.3.</a:t>
            </a:r>
            <a:r>
              <a:rPr sz="1200" spc="290" dirty="0">
                <a:latin typeface="Times New Roman"/>
                <a:cs typeface="Times New Roman"/>
              </a:rPr>
              <a:t>  </a:t>
            </a:r>
            <a:r>
              <a:rPr sz="1200" dirty="0">
                <a:latin typeface="Times New Roman"/>
                <a:cs typeface="Times New Roman"/>
              </a:rPr>
              <a:t>WAVEFUNCTIONS</a:t>
            </a:r>
            <a:r>
              <a:rPr sz="1200" spc="215" dirty="0">
                <a:latin typeface="Times New Roman"/>
                <a:cs typeface="Times New Roman"/>
              </a:rPr>
              <a:t> </a:t>
            </a:r>
            <a:r>
              <a:rPr sz="1200" dirty="0">
                <a:latin typeface="Times New Roman"/>
                <a:cs typeface="Times New Roman"/>
              </a:rPr>
              <a:t>AND</a:t>
            </a:r>
            <a:r>
              <a:rPr sz="1200" spc="210" dirty="0">
                <a:latin typeface="Times New Roman"/>
                <a:cs typeface="Times New Roman"/>
              </a:rPr>
              <a:t> </a:t>
            </a:r>
            <a:r>
              <a:rPr sz="1200" dirty="0">
                <a:latin typeface="Times New Roman"/>
                <a:cs typeface="Times New Roman"/>
              </a:rPr>
              <a:t>POSITION</a:t>
            </a:r>
            <a:r>
              <a:rPr sz="1200" spc="210" dirty="0">
                <a:latin typeface="Times New Roman"/>
                <a:cs typeface="Times New Roman"/>
              </a:rPr>
              <a:t> </a:t>
            </a:r>
            <a:r>
              <a:rPr sz="1200" spc="-10" dirty="0">
                <a:latin typeface="Times New Roman"/>
                <a:cs typeface="Times New Roman"/>
              </a:rPr>
              <a:t>PROBABILITIES</a:t>
            </a:r>
            <a:endParaRPr sz="1200">
              <a:latin typeface="Times New Roman"/>
              <a:cs typeface="Times New Roman"/>
            </a:endParaRPr>
          </a:p>
          <a:p>
            <a:pPr marL="12700" marR="5715" algn="just">
              <a:lnSpc>
                <a:spcPct val="101699"/>
              </a:lnSpc>
              <a:spcBef>
                <a:spcPts val="1280"/>
              </a:spcBef>
            </a:pPr>
            <a:r>
              <a:rPr sz="2450" spc="45" dirty="0">
                <a:latin typeface="Garamond"/>
                <a:cs typeface="Garamond"/>
              </a:rPr>
              <a:t>A</a:t>
            </a:r>
            <a:r>
              <a:rPr sz="2450" spc="155" dirty="0">
                <a:latin typeface="Garamond"/>
                <a:cs typeface="Garamond"/>
              </a:rPr>
              <a:t> </a:t>
            </a:r>
            <a:r>
              <a:rPr sz="2450" spc="50" dirty="0">
                <a:latin typeface="Garamond"/>
                <a:cs typeface="Garamond"/>
              </a:rPr>
              <a:t>particle</a:t>
            </a:r>
            <a:r>
              <a:rPr sz="2450" spc="155" dirty="0">
                <a:latin typeface="Garamond"/>
                <a:cs typeface="Garamond"/>
              </a:rPr>
              <a:t> </a:t>
            </a:r>
            <a:r>
              <a:rPr sz="2450" spc="40" dirty="0">
                <a:latin typeface="Garamond"/>
                <a:cs typeface="Garamond"/>
              </a:rPr>
              <a:t>has</a:t>
            </a:r>
            <a:r>
              <a:rPr sz="2450" spc="155" dirty="0">
                <a:latin typeface="Garamond"/>
                <a:cs typeface="Garamond"/>
              </a:rPr>
              <a:t> </a:t>
            </a:r>
            <a:r>
              <a:rPr sz="2450" spc="45" dirty="0">
                <a:latin typeface="Garamond"/>
                <a:cs typeface="Garamond"/>
              </a:rPr>
              <a:t>the</a:t>
            </a:r>
            <a:r>
              <a:rPr sz="2450" spc="160" dirty="0">
                <a:latin typeface="Garamond"/>
                <a:cs typeface="Garamond"/>
              </a:rPr>
              <a:t> </a:t>
            </a:r>
            <a:r>
              <a:rPr sz="2450" spc="-5" dirty="0">
                <a:latin typeface="Garamond"/>
                <a:cs typeface="Garamond"/>
              </a:rPr>
              <a:t>wavefunction</a:t>
            </a:r>
            <a:r>
              <a:rPr sz="2450" spc="155" dirty="0">
                <a:latin typeface="Garamond"/>
                <a:cs typeface="Garamond"/>
              </a:rPr>
              <a:t> </a:t>
            </a:r>
            <a:r>
              <a:rPr sz="2450" b="0" i="1" spc="50" dirty="0">
                <a:latin typeface="Bookman Old Style"/>
                <a:cs typeface="Bookman Old Style"/>
              </a:rPr>
              <a:t>ψ</a:t>
            </a:r>
            <a:r>
              <a:rPr sz="2450" spc="50" dirty="0">
                <a:latin typeface="Garamond"/>
                <a:cs typeface="Garamond"/>
              </a:rPr>
              <a:t>(</a:t>
            </a:r>
            <a:r>
              <a:rPr sz="2450" b="0" i="1" spc="50" dirty="0">
                <a:latin typeface="Bookman Old Style"/>
                <a:cs typeface="Bookman Old Style"/>
              </a:rPr>
              <a:t>x</a:t>
            </a:r>
            <a:r>
              <a:rPr sz="2450" spc="50" dirty="0">
                <a:latin typeface="Garamond"/>
                <a:cs typeface="Garamond"/>
              </a:rPr>
              <a:t>)</a:t>
            </a:r>
            <a:r>
              <a:rPr sz="2450" spc="114" dirty="0">
                <a:latin typeface="Garamond"/>
                <a:cs typeface="Garamond"/>
              </a:rPr>
              <a:t> </a:t>
            </a:r>
            <a:r>
              <a:rPr sz="2450" spc="130" dirty="0">
                <a:latin typeface="Garamond"/>
                <a:cs typeface="Garamond"/>
              </a:rPr>
              <a:t>=</a:t>
            </a:r>
            <a:r>
              <a:rPr sz="2450" spc="114" dirty="0">
                <a:latin typeface="Garamond"/>
                <a:cs typeface="Garamond"/>
              </a:rPr>
              <a:t> </a:t>
            </a:r>
            <a:r>
              <a:rPr sz="2450" b="0" i="1" spc="100" dirty="0">
                <a:latin typeface="Bookman Old Style"/>
                <a:cs typeface="Bookman Old Style"/>
              </a:rPr>
              <a:t>A</a:t>
            </a:r>
            <a:r>
              <a:rPr sz="2450" b="0" i="1" spc="-325" dirty="0">
                <a:latin typeface="Bookman Old Style"/>
                <a:cs typeface="Bookman Old Style"/>
              </a:rPr>
              <a:t> </a:t>
            </a:r>
            <a:r>
              <a:rPr sz="2450" spc="40" dirty="0">
                <a:latin typeface="Garamond"/>
                <a:cs typeface="Garamond"/>
              </a:rPr>
              <a:t>sin(</a:t>
            </a:r>
            <a:r>
              <a:rPr sz="2450" b="0" i="1" spc="40" dirty="0">
                <a:latin typeface="Bookman Old Style"/>
                <a:cs typeface="Bookman Old Style"/>
              </a:rPr>
              <a:t>πx/L</a:t>
            </a:r>
            <a:r>
              <a:rPr sz="2450" spc="40" dirty="0">
                <a:latin typeface="Garamond"/>
                <a:cs typeface="Garamond"/>
              </a:rPr>
              <a:t>)</a:t>
            </a:r>
            <a:r>
              <a:rPr sz="2450" spc="155" dirty="0">
                <a:latin typeface="Garamond"/>
                <a:cs typeface="Garamond"/>
              </a:rPr>
              <a:t> </a:t>
            </a:r>
            <a:r>
              <a:rPr sz="2450" spc="-40" dirty="0">
                <a:latin typeface="Garamond"/>
                <a:cs typeface="Garamond"/>
              </a:rPr>
              <a:t>from</a:t>
            </a:r>
            <a:r>
              <a:rPr sz="2450" spc="160" dirty="0">
                <a:latin typeface="Garamond"/>
                <a:cs typeface="Garamond"/>
              </a:rPr>
              <a:t> </a:t>
            </a:r>
            <a:r>
              <a:rPr sz="2450" b="0" i="1" spc="50" dirty="0">
                <a:latin typeface="Bookman Old Style"/>
                <a:cs typeface="Bookman Old Style"/>
              </a:rPr>
              <a:t>x</a:t>
            </a:r>
            <a:r>
              <a:rPr sz="2450" b="0" i="1" spc="-5" dirty="0">
                <a:latin typeface="Bookman Old Style"/>
                <a:cs typeface="Bookman Old Style"/>
              </a:rPr>
              <a:t> </a:t>
            </a:r>
            <a:r>
              <a:rPr sz="2450" spc="130" dirty="0">
                <a:latin typeface="Garamond"/>
                <a:cs typeface="Garamond"/>
              </a:rPr>
              <a:t>=</a:t>
            </a:r>
            <a:r>
              <a:rPr sz="2450" spc="120" dirty="0">
                <a:latin typeface="Garamond"/>
                <a:cs typeface="Garamond"/>
              </a:rPr>
              <a:t> </a:t>
            </a:r>
            <a:r>
              <a:rPr sz="2450" spc="-25" dirty="0">
                <a:latin typeface="Garamond"/>
                <a:cs typeface="Garamond"/>
              </a:rPr>
              <a:t>0</a:t>
            </a:r>
            <a:r>
              <a:rPr sz="2450" spc="-15" dirty="0">
                <a:latin typeface="Garamond"/>
                <a:cs typeface="Garamond"/>
              </a:rPr>
              <a:t> </a:t>
            </a:r>
            <a:r>
              <a:rPr sz="2450" spc="15" dirty="0">
                <a:latin typeface="Garamond"/>
                <a:cs typeface="Garamond"/>
              </a:rPr>
              <a:t>to</a:t>
            </a:r>
            <a:r>
              <a:rPr sz="2450" spc="200" dirty="0">
                <a:latin typeface="Garamond"/>
                <a:cs typeface="Garamond"/>
              </a:rPr>
              <a:t> </a:t>
            </a:r>
            <a:r>
              <a:rPr sz="2450" b="0" i="1" spc="50" dirty="0">
                <a:latin typeface="Bookman Old Style"/>
                <a:cs typeface="Bookman Old Style"/>
              </a:rPr>
              <a:t>x</a:t>
            </a:r>
            <a:r>
              <a:rPr sz="2450" b="0" i="1" spc="75" dirty="0">
                <a:latin typeface="Bookman Old Style"/>
                <a:cs typeface="Bookman Old Style"/>
              </a:rPr>
              <a:t> </a:t>
            </a:r>
            <a:r>
              <a:rPr sz="2450" spc="130" dirty="0">
                <a:latin typeface="Garamond"/>
                <a:cs typeface="Garamond"/>
              </a:rPr>
              <a:t>=</a:t>
            </a:r>
            <a:r>
              <a:rPr sz="2450" spc="195" dirty="0">
                <a:latin typeface="Garamond"/>
                <a:cs typeface="Garamond"/>
              </a:rPr>
              <a:t> </a:t>
            </a:r>
            <a:r>
              <a:rPr sz="2450" b="0" i="1" spc="140" dirty="0">
                <a:latin typeface="Bookman Old Style"/>
                <a:cs typeface="Bookman Old Style"/>
              </a:rPr>
              <a:t>L</a:t>
            </a:r>
            <a:r>
              <a:rPr sz="2450" spc="140" dirty="0">
                <a:latin typeface="Garamond"/>
                <a:cs typeface="Garamond"/>
              </a:rPr>
              <a:t>.</a:t>
            </a:r>
            <a:r>
              <a:rPr sz="2450" spc="595" dirty="0">
                <a:latin typeface="Garamond"/>
                <a:cs typeface="Garamond"/>
              </a:rPr>
              <a:t> </a:t>
            </a:r>
            <a:r>
              <a:rPr sz="2450" spc="25" dirty="0">
                <a:latin typeface="Garamond"/>
                <a:cs typeface="Garamond"/>
              </a:rPr>
              <a:t>Compare</a:t>
            </a:r>
            <a:r>
              <a:rPr sz="2450" spc="200" dirty="0">
                <a:latin typeface="Garamond"/>
                <a:cs typeface="Garamond"/>
              </a:rPr>
              <a:t> </a:t>
            </a:r>
            <a:r>
              <a:rPr sz="2450" spc="45" dirty="0">
                <a:latin typeface="Garamond"/>
                <a:cs typeface="Garamond"/>
              </a:rPr>
              <a:t>the</a:t>
            </a:r>
            <a:r>
              <a:rPr sz="2450" spc="200" dirty="0">
                <a:latin typeface="Garamond"/>
                <a:cs typeface="Garamond"/>
              </a:rPr>
              <a:t> </a:t>
            </a:r>
            <a:r>
              <a:rPr sz="2450" spc="40" dirty="0">
                <a:latin typeface="Garamond"/>
                <a:cs typeface="Garamond"/>
              </a:rPr>
              <a:t>probability</a:t>
            </a:r>
            <a:r>
              <a:rPr sz="2450" spc="204" dirty="0">
                <a:latin typeface="Garamond"/>
                <a:cs typeface="Garamond"/>
              </a:rPr>
              <a:t> </a:t>
            </a:r>
            <a:r>
              <a:rPr sz="2450" spc="-114" dirty="0">
                <a:latin typeface="Garamond"/>
                <a:cs typeface="Garamond"/>
              </a:rPr>
              <a:t>of</a:t>
            </a:r>
            <a:r>
              <a:rPr sz="2450" spc="204" dirty="0">
                <a:latin typeface="Garamond"/>
                <a:cs typeface="Garamond"/>
              </a:rPr>
              <a:t> </a:t>
            </a:r>
            <a:r>
              <a:rPr sz="2450" spc="-5" dirty="0">
                <a:latin typeface="Garamond"/>
                <a:cs typeface="Garamond"/>
              </a:rPr>
              <a:t>finding</a:t>
            </a:r>
            <a:r>
              <a:rPr sz="2450" spc="200" dirty="0">
                <a:latin typeface="Garamond"/>
                <a:cs typeface="Garamond"/>
              </a:rPr>
              <a:t> </a:t>
            </a:r>
            <a:r>
              <a:rPr sz="2450" spc="45" dirty="0">
                <a:latin typeface="Garamond"/>
                <a:cs typeface="Garamond"/>
              </a:rPr>
              <a:t>the</a:t>
            </a:r>
            <a:r>
              <a:rPr sz="2450" spc="200" dirty="0">
                <a:latin typeface="Garamond"/>
                <a:cs typeface="Garamond"/>
              </a:rPr>
              <a:t> </a:t>
            </a:r>
            <a:r>
              <a:rPr sz="2450" spc="50" dirty="0">
                <a:latin typeface="Garamond"/>
                <a:cs typeface="Garamond"/>
              </a:rPr>
              <a:t>particle</a:t>
            </a:r>
            <a:r>
              <a:rPr sz="2450" spc="204" dirty="0">
                <a:latin typeface="Garamond"/>
                <a:cs typeface="Garamond"/>
              </a:rPr>
              <a:t> </a:t>
            </a:r>
            <a:r>
              <a:rPr sz="2450" spc="25" dirty="0">
                <a:latin typeface="Garamond"/>
                <a:cs typeface="Garamond"/>
              </a:rPr>
              <a:t>in</a:t>
            </a:r>
            <a:r>
              <a:rPr sz="2450" spc="204" dirty="0">
                <a:latin typeface="Garamond"/>
                <a:cs typeface="Garamond"/>
              </a:rPr>
              <a:t> </a:t>
            </a:r>
            <a:r>
              <a:rPr sz="2450" spc="45" dirty="0">
                <a:latin typeface="Garamond"/>
                <a:cs typeface="Garamond"/>
              </a:rPr>
              <a:t>the</a:t>
            </a:r>
            <a:r>
              <a:rPr sz="2450" spc="30" dirty="0">
                <a:latin typeface="Garamond"/>
                <a:cs typeface="Garamond"/>
              </a:rPr>
              <a:t> </a:t>
            </a:r>
            <a:r>
              <a:rPr sz="2450" spc="40" dirty="0">
                <a:latin typeface="Garamond"/>
                <a:cs typeface="Garamond"/>
              </a:rPr>
              <a:t>range</a:t>
            </a:r>
            <a:r>
              <a:rPr sz="2450" spc="270" dirty="0">
                <a:latin typeface="Garamond"/>
                <a:cs typeface="Garamond"/>
              </a:rPr>
              <a:t> </a:t>
            </a:r>
            <a:r>
              <a:rPr sz="2450" spc="-25" dirty="0">
                <a:latin typeface="Garamond"/>
                <a:cs typeface="Garamond"/>
              </a:rPr>
              <a:t>0</a:t>
            </a:r>
            <a:r>
              <a:rPr sz="2450" spc="310" dirty="0">
                <a:latin typeface="Garamond"/>
                <a:cs typeface="Garamond"/>
              </a:rPr>
              <a:t> </a:t>
            </a:r>
            <a:r>
              <a:rPr sz="2450" b="0" i="1" spc="395" dirty="0">
                <a:latin typeface="Bookman Old Style"/>
                <a:cs typeface="Bookman Old Style"/>
              </a:rPr>
              <a:t>&lt;</a:t>
            </a:r>
            <a:r>
              <a:rPr sz="2450" b="0" i="1" spc="190" dirty="0">
                <a:latin typeface="Bookman Old Style"/>
                <a:cs typeface="Bookman Old Style"/>
              </a:rPr>
              <a:t> </a:t>
            </a:r>
            <a:r>
              <a:rPr sz="2450" b="0" i="1" spc="50" dirty="0">
                <a:latin typeface="Bookman Old Style"/>
                <a:cs typeface="Bookman Old Style"/>
              </a:rPr>
              <a:t>x</a:t>
            </a:r>
            <a:r>
              <a:rPr sz="2450" b="0" i="1" spc="190" dirty="0">
                <a:latin typeface="Bookman Old Style"/>
                <a:cs typeface="Bookman Old Style"/>
              </a:rPr>
              <a:t> </a:t>
            </a:r>
            <a:r>
              <a:rPr sz="2450" b="0" i="1" spc="395" dirty="0">
                <a:latin typeface="Bookman Old Style"/>
                <a:cs typeface="Bookman Old Style"/>
              </a:rPr>
              <a:t>&lt;</a:t>
            </a:r>
            <a:r>
              <a:rPr sz="2450" b="0" i="1" spc="190" dirty="0">
                <a:latin typeface="Bookman Old Style"/>
                <a:cs typeface="Bookman Old Style"/>
              </a:rPr>
              <a:t> </a:t>
            </a:r>
            <a:r>
              <a:rPr sz="2450" b="0" i="1" spc="-30" dirty="0">
                <a:latin typeface="Bookman Old Style"/>
                <a:cs typeface="Bookman Old Style"/>
              </a:rPr>
              <a:t>L/</a:t>
            </a:r>
            <a:r>
              <a:rPr sz="2450" spc="-30" dirty="0">
                <a:latin typeface="Garamond"/>
                <a:cs typeface="Garamond"/>
              </a:rPr>
              <a:t>2</a:t>
            </a:r>
            <a:r>
              <a:rPr sz="2450" spc="270" dirty="0">
                <a:latin typeface="Garamond"/>
                <a:cs typeface="Garamond"/>
              </a:rPr>
              <a:t> </a:t>
            </a:r>
            <a:r>
              <a:rPr sz="2450" spc="15" dirty="0">
                <a:latin typeface="Garamond"/>
                <a:cs typeface="Garamond"/>
              </a:rPr>
              <a:t>to</a:t>
            </a:r>
            <a:r>
              <a:rPr sz="2450" spc="270" dirty="0">
                <a:latin typeface="Garamond"/>
                <a:cs typeface="Garamond"/>
              </a:rPr>
              <a:t> </a:t>
            </a:r>
            <a:r>
              <a:rPr sz="2450" spc="45" dirty="0">
                <a:latin typeface="Garamond"/>
                <a:cs typeface="Garamond"/>
              </a:rPr>
              <a:t>the</a:t>
            </a:r>
            <a:r>
              <a:rPr sz="2450" spc="270" dirty="0">
                <a:latin typeface="Garamond"/>
                <a:cs typeface="Garamond"/>
              </a:rPr>
              <a:t> </a:t>
            </a:r>
            <a:r>
              <a:rPr sz="2450" spc="40" dirty="0">
                <a:latin typeface="Garamond"/>
                <a:cs typeface="Garamond"/>
              </a:rPr>
              <a:t>probability</a:t>
            </a:r>
            <a:r>
              <a:rPr sz="2450" spc="270" dirty="0">
                <a:latin typeface="Garamond"/>
                <a:cs typeface="Garamond"/>
              </a:rPr>
              <a:t> </a:t>
            </a:r>
            <a:r>
              <a:rPr sz="2450" spc="-114" dirty="0">
                <a:latin typeface="Garamond"/>
                <a:cs typeface="Garamond"/>
              </a:rPr>
              <a:t>of</a:t>
            </a:r>
            <a:r>
              <a:rPr sz="2450" spc="270" dirty="0">
                <a:latin typeface="Garamond"/>
                <a:cs typeface="Garamond"/>
              </a:rPr>
              <a:t> </a:t>
            </a:r>
            <a:r>
              <a:rPr sz="2450" dirty="0">
                <a:latin typeface="Garamond"/>
                <a:cs typeface="Garamond"/>
              </a:rPr>
              <a:t>finding</a:t>
            </a:r>
            <a:r>
              <a:rPr sz="2450" spc="270" dirty="0">
                <a:latin typeface="Garamond"/>
                <a:cs typeface="Garamond"/>
              </a:rPr>
              <a:t> </a:t>
            </a:r>
            <a:r>
              <a:rPr sz="2450" spc="105" dirty="0">
                <a:latin typeface="Garamond"/>
                <a:cs typeface="Garamond"/>
              </a:rPr>
              <a:t>it</a:t>
            </a:r>
            <a:r>
              <a:rPr sz="2450" spc="270" dirty="0">
                <a:latin typeface="Garamond"/>
                <a:cs typeface="Garamond"/>
              </a:rPr>
              <a:t> </a:t>
            </a:r>
            <a:r>
              <a:rPr sz="2450" spc="25" dirty="0">
                <a:latin typeface="Garamond"/>
                <a:cs typeface="Garamond"/>
              </a:rPr>
              <a:t>in</a:t>
            </a:r>
            <a:r>
              <a:rPr sz="2450" spc="270" dirty="0">
                <a:latin typeface="Garamond"/>
                <a:cs typeface="Garamond"/>
              </a:rPr>
              <a:t> </a:t>
            </a:r>
            <a:r>
              <a:rPr sz="2450" spc="45" dirty="0">
                <a:latin typeface="Garamond"/>
                <a:cs typeface="Garamond"/>
              </a:rPr>
              <a:t>the</a:t>
            </a:r>
            <a:r>
              <a:rPr sz="2450" spc="270" dirty="0">
                <a:latin typeface="Garamond"/>
                <a:cs typeface="Garamond"/>
              </a:rPr>
              <a:t> </a:t>
            </a:r>
            <a:r>
              <a:rPr sz="2450" spc="40" dirty="0">
                <a:latin typeface="Garamond"/>
                <a:cs typeface="Garamond"/>
              </a:rPr>
              <a:t>range</a:t>
            </a:r>
            <a:r>
              <a:rPr sz="2450" spc="20" dirty="0">
                <a:latin typeface="Garamond"/>
                <a:cs typeface="Garamond"/>
              </a:rPr>
              <a:t> </a:t>
            </a:r>
            <a:r>
              <a:rPr sz="2450" b="0" i="1" spc="-30" dirty="0">
                <a:latin typeface="Bookman Old Style"/>
                <a:cs typeface="Bookman Old Style"/>
              </a:rPr>
              <a:t>L/</a:t>
            </a:r>
            <a:r>
              <a:rPr sz="2450" spc="-30" dirty="0">
                <a:latin typeface="Garamond"/>
                <a:cs typeface="Garamond"/>
              </a:rPr>
              <a:t>2</a:t>
            </a:r>
            <a:r>
              <a:rPr sz="2450" spc="200" dirty="0">
                <a:latin typeface="Garamond"/>
                <a:cs typeface="Garamond"/>
              </a:rPr>
              <a:t> </a:t>
            </a:r>
            <a:r>
              <a:rPr sz="2450" b="0" i="1" spc="395" dirty="0">
                <a:latin typeface="Bookman Old Style"/>
                <a:cs typeface="Bookman Old Style"/>
              </a:rPr>
              <a:t>&lt;</a:t>
            </a:r>
            <a:r>
              <a:rPr sz="2450" b="0" i="1" spc="80" dirty="0">
                <a:latin typeface="Bookman Old Style"/>
                <a:cs typeface="Bookman Old Style"/>
              </a:rPr>
              <a:t> </a:t>
            </a:r>
            <a:r>
              <a:rPr sz="2450" b="0" i="1" spc="50" dirty="0">
                <a:latin typeface="Bookman Old Style"/>
                <a:cs typeface="Bookman Old Style"/>
              </a:rPr>
              <a:t>x</a:t>
            </a:r>
            <a:r>
              <a:rPr sz="2450" b="0" i="1" spc="75" dirty="0">
                <a:latin typeface="Bookman Old Style"/>
                <a:cs typeface="Bookman Old Style"/>
              </a:rPr>
              <a:t> </a:t>
            </a:r>
            <a:r>
              <a:rPr sz="2450" b="0" i="1" spc="395" dirty="0">
                <a:latin typeface="Bookman Old Style"/>
                <a:cs typeface="Bookman Old Style"/>
              </a:rPr>
              <a:t>&lt;</a:t>
            </a:r>
            <a:r>
              <a:rPr sz="2450" b="0" i="1" spc="80" dirty="0">
                <a:latin typeface="Bookman Old Style"/>
                <a:cs typeface="Bookman Old Style"/>
              </a:rPr>
              <a:t> </a:t>
            </a:r>
            <a:r>
              <a:rPr sz="2450" b="0" i="1" spc="140" dirty="0">
                <a:latin typeface="Bookman Old Style"/>
                <a:cs typeface="Bookman Old Style"/>
              </a:rPr>
              <a:t>L</a:t>
            </a:r>
            <a:r>
              <a:rPr sz="2450" spc="140" dirty="0">
                <a:latin typeface="Garamond"/>
                <a:cs typeface="Garamond"/>
              </a:rPr>
              <a:t>.</a:t>
            </a:r>
            <a:r>
              <a:rPr sz="2450" spc="600" dirty="0">
                <a:latin typeface="Garamond"/>
                <a:cs typeface="Garamond"/>
              </a:rPr>
              <a:t> </a:t>
            </a:r>
            <a:r>
              <a:rPr sz="2450" spc="-25" dirty="0">
                <a:latin typeface="Garamond"/>
                <a:cs typeface="Garamond"/>
              </a:rPr>
              <a:t>Choose</a:t>
            </a:r>
            <a:r>
              <a:rPr sz="2450" spc="204" dirty="0">
                <a:latin typeface="Garamond"/>
                <a:cs typeface="Garamond"/>
              </a:rPr>
              <a:t> </a:t>
            </a:r>
            <a:r>
              <a:rPr sz="2450" spc="-50" dirty="0">
                <a:latin typeface="Garamond"/>
                <a:cs typeface="Garamond"/>
              </a:rPr>
              <a:t>one</a:t>
            </a:r>
            <a:r>
              <a:rPr sz="2450" spc="204" dirty="0">
                <a:latin typeface="Garamond"/>
                <a:cs typeface="Garamond"/>
              </a:rPr>
              <a:t> </a:t>
            </a:r>
            <a:r>
              <a:rPr sz="2450" spc="-114" dirty="0">
                <a:latin typeface="Garamond"/>
                <a:cs typeface="Garamond"/>
              </a:rPr>
              <a:t>of</a:t>
            </a:r>
            <a:r>
              <a:rPr sz="2450" spc="204" dirty="0">
                <a:latin typeface="Garamond"/>
                <a:cs typeface="Garamond"/>
              </a:rPr>
              <a:t> </a:t>
            </a:r>
            <a:r>
              <a:rPr sz="2450" spc="45" dirty="0">
                <a:latin typeface="Garamond"/>
                <a:cs typeface="Garamond"/>
              </a:rPr>
              <a:t>the</a:t>
            </a:r>
            <a:r>
              <a:rPr sz="2450" spc="204" dirty="0">
                <a:latin typeface="Garamond"/>
                <a:cs typeface="Garamond"/>
              </a:rPr>
              <a:t> </a:t>
            </a:r>
            <a:r>
              <a:rPr sz="2450" spc="-20" dirty="0">
                <a:latin typeface="Garamond"/>
                <a:cs typeface="Garamond"/>
              </a:rPr>
              <a:t>following.</a:t>
            </a:r>
            <a:r>
              <a:rPr sz="2450" spc="605" dirty="0">
                <a:latin typeface="Garamond"/>
                <a:cs typeface="Garamond"/>
              </a:rPr>
              <a:t> </a:t>
            </a:r>
            <a:r>
              <a:rPr sz="2450" spc="-60" dirty="0">
                <a:latin typeface="Garamond"/>
                <a:cs typeface="Garamond"/>
              </a:rPr>
              <a:t>You</a:t>
            </a:r>
            <a:r>
              <a:rPr sz="2450" spc="204" dirty="0">
                <a:latin typeface="Garamond"/>
                <a:cs typeface="Garamond"/>
              </a:rPr>
              <a:t> </a:t>
            </a:r>
            <a:r>
              <a:rPr sz="2450" spc="-50" dirty="0">
                <a:latin typeface="Garamond"/>
                <a:cs typeface="Garamond"/>
              </a:rPr>
              <a:t>do</a:t>
            </a:r>
            <a:r>
              <a:rPr sz="2450" spc="204" dirty="0">
                <a:latin typeface="Garamond"/>
                <a:cs typeface="Garamond"/>
              </a:rPr>
              <a:t> </a:t>
            </a:r>
            <a:r>
              <a:rPr sz="2450" spc="20" dirty="0">
                <a:latin typeface="Garamond"/>
                <a:cs typeface="Garamond"/>
              </a:rPr>
              <a:t>not</a:t>
            </a:r>
            <a:r>
              <a:rPr sz="2450" spc="204" dirty="0">
                <a:latin typeface="Garamond"/>
                <a:cs typeface="Garamond"/>
              </a:rPr>
              <a:t> </a:t>
            </a:r>
            <a:r>
              <a:rPr sz="2450" dirty="0">
                <a:latin typeface="Garamond"/>
                <a:cs typeface="Garamond"/>
              </a:rPr>
              <a:t>need</a:t>
            </a:r>
            <a:r>
              <a:rPr sz="2450" spc="204" dirty="0">
                <a:latin typeface="Garamond"/>
                <a:cs typeface="Garamond"/>
              </a:rPr>
              <a:t> </a:t>
            </a:r>
            <a:r>
              <a:rPr sz="2450" spc="15" dirty="0">
                <a:latin typeface="Garamond"/>
                <a:cs typeface="Garamond"/>
              </a:rPr>
              <a:t>to</a:t>
            </a:r>
            <a:r>
              <a:rPr sz="2450" spc="10" dirty="0">
                <a:latin typeface="Garamond"/>
                <a:cs typeface="Garamond"/>
              </a:rPr>
              <a:t> </a:t>
            </a:r>
            <a:r>
              <a:rPr sz="2450" spc="-50" dirty="0">
                <a:latin typeface="Garamond"/>
                <a:cs typeface="Garamond"/>
              </a:rPr>
              <a:t>do</a:t>
            </a:r>
            <a:r>
              <a:rPr sz="2450" spc="20" dirty="0">
                <a:latin typeface="Garamond"/>
                <a:cs typeface="Garamond"/>
              </a:rPr>
              <a:t> </a:t>
            </a:r>
            <a:r>
              <a:rPr sz="2450" spc="80" dirty="0">
                <a:latin typeface="Garamond"/>
                <a:cs typeface="Garamond"/>
              </a:rPr>
              <a:t>any</a:t>
            </a:r>
            <a:r>
              <a:rPr sz="2450" spc="20" dirty="0">
                <a:latin typeface="Garamond"/>
                <a:cs typeface="Garamond"/>
              </a:rPr>
              <a:t> </a:t>
            </a:r>
            <a:r>
              <a:rPr sz="2450" spc="35" dirty="0">
                <a:latin typeface="Garamond"/>
                <a:cs typeface="Garamond"/>
              </a:rPr>
              <a:t>calculations</a:t>
            </a:r>
            <a:r>
              <a:rPr sz="2450" spc="20" dirty="0">
                <a:latin typeface="Garamond"/>
                <a:cs typeface="Garamond"/>
              </a:rPr>
              <a:t> </a:t>
            </a:r>
            <a:r>
              <a:rPr sz="2450" spc="15" dirty="0">
                <a:latin typeface="Garamond"/>
                <a:cs typeface="Garamond"/>
              </a:rPr>
              <a:t>to</a:t>
            </a:r>
            <a:r>
              <a:rPr sz="2450" spc="20" dirty="0">
                <a:latin typeface="Garamond"/>
                <a:cs typeface="Garamond"/>
              </a:rPr>
              <a:t> </a:t>
            </a:r>
            <a:r>
              <a:rPr sz="2450" spc="15" dirty="0">
                <a:latin typeface="Garamond"/>
                <a:cs typeface="Garamond"/>
              </a:rPr>
              <a:t>answer </a:t>
            </a:r>
            <a:r>
              <a:rPr sz="2450" spc="50" dirty="0">
                <a:latin typeface="Garamond"/>
                <a:cs typeface="Garamond"/>
              </a:rPr>
              <a:t>this</a:t>
            </a:r>
            <a:r>
              <a:rPr sz="2450" spc="20" dirty="0">
                <a:latin typeface="Garamond"/>
                <a:cs typeface="Garamond"/>
              </a:rPr>
              <a:t> </a:t>
            </a:r>
            <a:r>
              <a:rPr sz="2450" spc="15" dirty="0">
                <a:latin typeface="Garamond"/>
                <a:cs typeface="Garamond"/>
              </a:rPr>
              <a:t>question,</a:t>
            </a:r>
            <a:r>
              <a:rPr sz="2450" spc="45" dirty="0">
                <a:latin typeface="Garamond"/>
                <a:cs typeface="Garamond"/>
              </a:rPr>
              <a:t> </a:t>
            </a:r>
            <a:r>
              <a:rPr sz="2450" spc="75" dirty="0">
                <a:latin typeface="Garamond"/>
                <a:cs typeface="Garamond"/>
              </a:rPr>
              <a:t>but</a:t>
            </a:r>
            <a:r>
              <a:rPr sz="2450" spc="20" dirty="0">
                <a:latin typeface="Garamond"/>
                <a:cs typeface="Garamond"/>
              </a:rPr>
              <a:t> </a:t>
            </a:r>
            <a:r>
              <a:rPr sz="2450" spc="10" dirty="0">
                <a:latin typeface="Garamond"/>
                <a:cs typeface="Garamond"/>
              </a:rPr>
              <a:t>you</a:t>
            </a:r>
            <a:r>
              <a:rPr sz="2450" spc="20" dirty="0">
                <a:latin typeface="Garamond"/>
                <a:cs typeface="Garamond"/>
              </a:rPr>
              <a:t> </a:t>
            </a:r>
            <a:r>
              <a:rPr sz="2450" dirty="0">
                <a:latin typeface="Garamond"/>
                <a:cs typeface="Garamond"/>
              </a:rPr>
              <a:t>should</a:t>
            </a:r>
            <a:r>
              <a:rPr sz="2450" spc="20" dirty="0">
                <a:latin typeface="Garamond"/>
                <a:cs typeface="Garamond"/>
              </a:rPr>
              <a:t> briefly</a:t>
            </a:r>
            <a:r>
              <a:rPr sz="2450" spc="100" dirty="0">
                <a:latin typeface="Garamond"/>
                <a:cs typeface="Garamond"/>
              </a:rPr>
              <a:t> </a:t>
            </a:r>
            <a:r>
              <a:rPr sz="2450" spc="35" dirty="0">
                <a:latin typeface="Garamond"/>
                <a:cs typeface="Garamond"/>
              </a:rPr>
              <a:t>explain</a:t>
            </a:r>
            <a:r>
              <a:rPr sz="2450" spc="135" dirty="0">
                <a:latin typeface="Garamond"/>
                <a:cs typeface="Garamond"/>
              </a:rPr>
              <a:t> </a:t>
            </a:r>
            <a:r>
              <a:rPr sz="2450" spc="25" dirty="0">
                <a:latin typeface="Garamond"/>
                <a:cs typeface="Garamond"/>
              </a:rPr>
              <a:t>your</a:t>
            </a:r>
            <a:r>
              <a:rPr sz="2450" spc="135" dirty="0">
                <a:latin typeface="Garamond"/>
                <a:cs typeface="Garamond"/>
              </a:rPr>
              <a:t> </a:t>
            </a:r>
            <a:r>
              <a:rPr sz="2450" spc="15" dirty="0">
                <a:latin typeface="Garamond"/>
                <a:cs typeface="Garamond"/>
              </a:rPr>
              <a:t>reasoning.</a:t>
            </a:r>
            <a:endParaRPr sz="2450">
              <a:latin typeface="Garamond"/>
              <a:cs typeface="Garamond"/>
            </a:endParaRPr>
          </a:p>
          <a:p>
            <a:pPr marL="382905" indent="-370205">
              <a:lnSpc>
                <a:spcPct val="100000"/>
              </a:lnSpc>
              <a:spcBef>
                <a:spcPts val="1645"/>
              </a:spcBef>
              <a:buAutoNum type="alphaUcPeriod"/>
              <a:tabLst>
                <a:tab pos="382905" algn="l"/>
              </a:tabLst>
            </a:pPr>
            <a:r>
              <a:rPr sz="2450" dirty="0">
                <a:latin typeface="Garamond"/>
                <a:cs typeface="Garamond"/>
              </a:rPr>
              <a:t>It’s</a:t>
            </a:r>
            <a:r>
              <a:rPr sz="2450" spc="175" dirty="0">
                <a:latin typeface="Garamond"/>
                <a:cs typeface="Garamond"/>
              </a:rPr>
              <a:t> </a:t>
            </a:r>
            <a:r>
              <a:rPr sz="2450" dirty="0">
                <a:latin typeface="Garamond"/>
                <a:cs typeface="Garamond"/>
              </a:rPr>
              <a:t>more</a:t>
            </a:r>
            <a:r>
              <a:rPr sz="2450" spc="175" dirty="0">
                <a:latin typeface="Garamond"/>
                <a:cs typeface="Garamond"/>
              </a:rPr>
              <a:t> </a:t>
            </a:r>
            <a:r>
              <a:rPr sz="2450" dirty="0">
                <a:latin typeface="Garamond"/>
                <a:cs typeface="Garamond"/>
              </a:rPr>
              <a:t>likely</a:t>
            </a:r>
            <a:r>
              <a:rPr sz="2450" spc="175" dirty="0">
                <a:latin typeface="Garamond"/>
                <a:cs typeface="Garamond"/>
              </a:rPr>
              <a:t> </a:t>
            </a:r>
            <a:r>
              <a:rPr sz="2450" dirty="0">
                <a:latin typeface="Garamond"/>
                <a:cs typeface="Garamond"/>
              </a:rPr>
              <a:t>to</a:t>
            </a:r>
            <a:r>
              <a:rPr sz="2450" spc="175" dirty="0">
                <a:latin typeface="Garamond"/>
                <a:cs typeface="Garamond"/>
              </a:rPr>
              <a:t> </a:t>
            </a:r>
            <a:r>
              <a:rPr sz="2450" dirty="0">
                <a:latin typeface="Garamond"/>
                <a:cs typeface="Garamond"/>
              </a:rPr>
              <a:t>be</a:t>
            </a:r>
            <a:r>
              <a:rPr sz="2450" spc="180" dirty="0">
                <a:latin typeface="Garamond"/>
                <a:cs typeface="Garamond"/>
              </a:rPr>
              <a:t> </a:t>
            </a:r>
            <a:r>
              <a:rPr sz="2450" dirty="0">
                <a:latin typeface="Garamond"/>
                <a:cs typeface="Garamond"/>
              </a:rPr>
              <a:t>found</a:t>
            </a:r>
            <a:r>
              <a:rPr sz="2450" spc="175" dirty="0">
                <a:latin typeface="Garamond"/>
                <a:cs typeface="Garamond"/>
              </a:rPr>
              <a:t> </a:t>
            </a:r>
            <a:r>
              <a:rPr sz="2450" dirty="0">
                <a:latin typeface="Garamond"/>
                <a:cs typeface="Garamond"/>
              </a:rPr>
              <a:t>in</a:t>
            </a:r>
            <a:r>
              <a:rPr sz="2450" spc="175" dirty="0">
                <a:latin typeface="Garamond"/>
                <a:cs typeface="Garamond"/>
              </a:rPr>
              <a:t> </a:t>
            </a:r>
            <a:r>
              <a:rPr sz="2450" dirty="0">
                <a:latin typeface="Garamond"/>
                <a:cs typeface="Garamond"/>
              </a:rPr>
              <a:t>0</a:t>
            </a:r>
            <a:r>
              <a:rPr sz="2450" spc="105" dirty="0">
                <a:latin typeface="Garamond"/>
                <a:cs typeface="Garamond"/>
              </a:rPr>
              <a:t> </a:t>
            </a:r>
            <a:r>
              <a:rPr sz="2450" b="0" i="1" spc="395" dirty="0">
                <a:latin typeface="Bookman Old Style"/>
                <a:cs typeface="Bookman Old Style"/>
              </a:rPr>
              <a:t>&lt;</a:t>
            </a:r>
            <a:r>
              <a:rPr sz="2450" b="0" i="1" spc="-10" dirty="0">
                <a:latin typeface="Bookman Old Style"/>
                <a:cs typeface="Bookman Old Style"/>
              </a:rPr>
              <a:t> </a:t>
            </a:r>
            <a:r>
              <a:rPr sz="2450" b="0" i="1" spc="50" dirty="0">
                <a:latin typeface="Bookman Old Style"/>
                <a:cs typeface="Bookman Old Style"/>
              </a:rPr>
              <a:t>x</a:t>
            </a:r>
            <a:r>
              <a:rPr sz="2450" b="0" i="1" spc="-5" dirty="0">
                <a:latin typeface="Bookman Old Style"/>
                <a:cs typeface="Bookman Old Style"/>
              </a:rPr>
              <a:t> </a:t>
            </a:r>
            <a:r>
              <a:rPr sz="2450" b="0" i="1" spc="395" dirty="0">
                <a:latin typeface="Bookman Old Style"/>
                <a:cs typeface="Bookman Old Style"/>
              </a:rPr>
              <a:t>&lt;</a:t>
            </a:r>
            <a:r>
              <a:rPr sz="2450" b="0" i="1" spc="-15" dirty="0">
                <a:latin typeface="Bookman Old Style"/>
                <a:cs typeface="Bookman Old Style"/>
              </a:rPr>
              <a:t> </a:t>
            </a:r>
            <a:r>
              <a:rPr sz="2450" b="0" i="1" spc="-20" dirty="0">
                <a:latin typeface="Bookman Old Style"/>
                <a:cs typeface="Bookman Old Style"/>
              </a:rPr>
              <a:t>L/</a:t>
            </a:r>
            <a:r>
              <a:rPr sz="2450" spc="-20" dirty="0">
                <a:latin typeface="Garamond"/>
                <a:cs typeface="Garamond"/>
              </a:rPr>
              <a:t>2.</a:t>
            </a:r>
            <a:endParaRPr sz="2450">
              <a:latin typeface="Garamond"/>
              <a:cs typeface="Garamond"/>
            </a:endParaRPr>
          </a:p>
          <a:p>
            <a:pPr marL="383540" indent="-358140">
              <a:lnSpc>
                <a:spcPct val="100000"/>
              </a:lnSpc>
              <a:spcBef>
                <a:spcPts val="1045"/>
              </a:spcBef>
              <a:buAutoNum type="alphaUcPeriod"/>
              <a:tabLst>
                <a:tab pos="383540" algn="l"/>
              </a:tabLst>
            </a:pPr>
            <a:r>
              <a:rPr sz="2450" dirty="0">
                <a:latin typeface="Garamond"/>
                <a:cs typeface="Garamond"/>
              </a:rPr>
              <a:t>It’s</a:t>
            </a:r>
            <a:r>
              <a:rPr sz="2450" spc="170" dirty="0">
                <a:latin typeface="Garamond"/>
                <a:cs typeface="Garamond"/>
              </a:rPr>
              <a:t> </a:t>
            </a:r>
            <a:r>
              <a:rPr sz="2450" dirty="0">
                <a:latin typeface="Garamond"/>
                <a:cs typeface="Garamond"/>
              </a:rPr>
              <a:t>more</a:t>
            </a:r>
            <a:r>
              <a:rPr sz="2450" spc="170" dirty="0">
                <a:latin typeface="Garamond"/>
                <a:cs typeface="Garamond"/>
              </a:rPr>
              <a:t> </a:t>
            </a:r>
            <a:r>
              <a:rPr sz="2450" dirty="0">
                <a:latin typeface="Garamond"/>
                <a:cs typeface="Garamond"/>
              </a:rPr>
              <a:t>likely</a:t>
            </a:r>
            <a:r>
              <a:rPr sz="2450" spc="170" dirty="0">
                <a:latin typeface="Garamond"/>
                <a:cs typeface="Garamond"/>
              </a:rPr>
              <a:t> </a:t>
            </a:r>
            <a:r>
              <a:rPr sz="2450" dirty="0">
                <a:latin typeface="Garamond"/>
                <a:cs typeface="Garamond"/>
              </a:rPr>
              <a:t>to</a:t>
            </a:r>
            <a:r>
              <a:rPr sz="2450" spc="170" dirty="0">
                <a:latin typeface="Garamond"/>
                <a:cs typeface="Garamond"/>
              </a:rPr>
              <a:t> </a:t>
            </a:r>
            <a:r>
              <a:rPr sz="2450" dirty="0">
                <a:latin typeface="Garamond"/>
                <a:cs typeface="Garamond"/>
              </a:rPr>
              <a:t>be</a:t>
            </a:r>
            <a:r>
              <a:rPr sz="2450" spc="170" dirty="0">
                <a:latin typeface="Garamond"/>
                <a:cs typeface="Garamond"/>
              </a:rPr>
              <a:t> </a:t>
            </a:r>
            <a:r>
              <a:rPr sz="2450" dirty="0">
                <a:latin typeface="Garamond"/>
                <a:cs typeface="Garamond"/>
              </a:rPr>
              <a:t>found</a:t>
            </a:r>
            <a:r>
              <a:rPr sz="2450" spc="170" dirty="0">
                <a:latin typeface="Garamond"/>
                <a:cs typeface="Garamond"/>
              </a:rPr>
              <a:t> </a:t>
            </a:r>
            <a:r>
              <a:rPr sz="2450" dirty="0">
                <a:latin typeface="Garamond"/>
                <a:cs typeface="Garamond"/>
              </a:rPr>
              <a:t>in</a:t>
            </a:r>
            <a:r>
              <a:rPr sz="2450" spc="165" dirty="0">
                <a:latin typeface="Garamond"/>
                <a:cs typeface="Garamond"/>
              </a:rPr>
              <a:t> </a:t>
            </a:r>
            <a:r>
              <a:rPr sz="2450" b="0" i="1" dirty="0">
                <a:latin typeface="Bookman Old Style"/>
                <a:cs typeface="Bookman Old Style"/>
              </a:rPr>
              <a:t>L/</a:t>
            </a:r>
            <a:r>
              <a:rPr sz="2450" dirty="0">
                <a:latin typeface="Garamond"/>
                <a:cs typeface="Garamond"/>
              </a:rPr>
              <a:t>2</a:t>
            </a:r>
            <a:r>
              <a:rPr sz="2450" spc="105" dirty="0">
                <a:latin typeface="Garamond"/>
                <a:cs typeface="Garamond"/>
              </a:rPr>
              <a:t> </a:t>
            </a:r>
            <a:r>
              <a:rPr sz="2450" b="0" i="1" spc="395" dirty="0">
                <a:latin typeface="Bookman Old Style"/>
                <a:cs typeface="Bookman Old Style"/>
              </a:rPr>
              <a:t>&lt;</a:t>
            </a:r>
            <a:r>
              <a:rPr sz="2450" b="0" i="1" spc="-10" dirty="0">
                <a:latin typeface="Bookman Old Style"/>
                <a:cs typeface="Bookman Old Style"/>
              </a:rPr>
              <a:t> </a:t>
            </a:r>
            <a:r>
              <a:rPr sz="2450" b="0" i="1" spc="50" dirty="0">
                <a:latin typeface="Bookman Old Style"/>
                <a:cs typeface="Bookman Old Style"/>
              </a:rPr>
              <a:t>x</a:t>
            </a:r>
            <a:r>
              <a:rPr sz="2450" b="0" i="1" spc="-15" dirty="0">
                <a:latin typeface="Bookman Old Style"/>
                <a:cs typeface="Bookman Old Style"/>
              </a:rPr>
              <a:t> </a:t>
            </a:r>
            <a:r>
              <a:rPr sz="2450" b="0" i="1" spc="395" dirty="0">
                <a:latin typeface="Bookman Old Style"/>
                <a:cs typeface="Bookman Old Style"/>
              </a:rPr>
              <a:t>&lt;</a:t>
            </a:r>
            <a:r>
              <a:rPr sz="2450" b="0" i="1" spc="-15" dirty="0">
                <a:latin typeface="Bookman Old Style"/>
                <a:cs typeface="Bookman Old Style"/>
              </a:rPr>
              <a:t> </a:t>
            </a:r>
            <a:r>
              <a:rPr sz="2450" b="0" i="1" spc="114" dirty="0">
                <a:latin typeface="Bookman Old Style"/>
                <a:cs typeface="Bookman Old Style"/>
              </a:rPr>
              <a:t>L</a:t>
            </a:r>
            <a:r>
              <a:rPr sz="2450" spc="114" dirty="0">
                <a:latin typeface="Garamond"/>
                <a:cs typeface="Garamond"/>
              </a:rPr>
              <a:t>.</a:t>
            </a:r>
            <a:endParaRPr sz="2450">
              <a:latin typeface="Garamond"/>
              <a:cs typeface="Garamond"/>
            </a:endParaRPr>
          </a:p>
          <a:p>
            <a:pPr marL="382905" indent="-361950">
              <a:lnSpc>
                <a:spcPct val="100000"/>
              </a:lnSpc>
              <a:spcBef>
                <a:spcPts val="1045"/>
              </a:spcBef>
              <a:buAutoNum type="alphaUcPeriod"/>
              <a:tabLst>
                <a:tab pos="382905" algn="l"/>
              </a:tabLst>
            </a:pPr>
            <a:r>
              <a:rPr sz="2450" dirty="0">
                <a:latin typeface="Garamond"/>
                <a:cs typeface="Garamond"/>
              </a:rPr>
              <a:t>The</a:t>
            </a:r>
            <a:r>
              <a:rPr sz="2450" spc="135" dirty="0">
                <a:latin typeface="Garamond"/>
                <a:cs typeface="Garamond"/>
              </a:rPr>
              <a:t> </a:t>
            </a:r>
            <a:r>
              <a:rPr sz="2450" dirty="0">
                <a:latin typeface="Garamond"/>
                <a:cs typeface="Garamond"/>
              </a:rPr>
              <a:t>two</a:t>
            </a:r>
            <a:r>
              <a:rPr sz="2450" spc="140" dirty="0">
                <a:latin typeface="Garamond"/>
                <a:cs typeface="Garamond"/>
              </a:rPr>
              <a:t> </a:t>
            </a:r>
            <a:r>
              <a:rPr sz="2450" spc="55" dirty="0">
                <a:latin typeface="Garamond"/>
                <a:cs typeface="Garamond"/>
              </a:rPr>
              <a:t>are</a:t>
            </a:r>
            <a:r>
              <a:rPr sz="2450" spc="145" dirty="0">
                <a:latin typeface="Garamond"/>
                <a:cs typeface="Garamond"/>
              </a:rPr>
              <a:t> </a:t>
            </a:r>
            <a:r>
              <a:rPr sz="2450" spc="65" dirty="0">
                <a:latin typeface="Garamond"/>
                <a:cs typeface="Garamond"/>
              </a:rPr>
              <a:t>equally</a:t>
            </a:r>
            <a:r>
              <a:rPr sz="2450" spc="145" dirty="0">
                <a:latin typeface="Garamond"/>
                <a:cs typeface="Garamond"/>
              </a:rPr>
              <a:t> </a:t>
            </a:r>
            <a:r>
              <a:rPr sz="2450" spc="-10" dirty="0">
                <a:latin typeface="Garamond"/>
                <a:cs typeface="Garamond"/>
              </a:rPr>
              <a:t>likely.</a:t>
            </a:r>
            <a:endParaRPr sz="2450">
              <a:latin typeface="Garamond"/>
              <a:cs typeface="Garamon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64947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4.1.</a:t>
            </a:r>
            <a:r>
              <a:rPr sz="1200" spc="204" dirty="0">
                <a:latin typeface="Times New Roman"/>
                <a:cs typeface="Times New Roman"/>
              </a:rPr>
              <a:t>  </a:t>
            </a:r>
            <a:r>
              <a:rPr sz="1200" dirty="0">
                <a:latin typeface="Times New Roman"/>
                <a:cs typeface="Times New Roman"/>
              </a:rPr>
              <a:t>ATOMIC</a:t>
            </a:r>
            <a:r>
              <a:rPr sz="1200" spc="140" dirty="0">
                <a:latin typeface="Times New Roman"/>
                <a:cs typeface="Times New Roman"/>
              </a:rPr>
              <a:t> </a:t>
            </a:r>
            <a:r>
              <a:rPr sz="1200" spc="55" dirty="0">
                <a:latin typeface="Times New Roman"/>
                <a:cs typeface="Times New Roman"/>
              </a:rPr>
              <a:t>SPECTRA</a:t>
            </a:r>
            <a:r>
              <a:rPr sz="1200" spc="140" dirty="0">
                <a:latin typeface="Times New Roman"/>
                <a:cs typeface="Times New Roman"/>
              </a:rPr>
              <a:t> </a:t>
            </a:r>
            <a:r>
              <a:rPr sz="1200" dirty="0">
                <a:latin typeface="Times New Roman"/>
                <a:cs typeface="Times New Roman"/>
              </a:rPr>
              <a:t>AND</a:t>
            </a:r>
            <a:r>
              <a:rPr sz="1200" spc="135" dirty="0">
                <a:latin typeface="Times New Roman"/>
                <a:cs typeface="Times New Roman"/>
              </a:rPr>
              <a:t> </a:t>
            </a:r>
            <a:r>
              <a:rPr sz="1200" spc="50" dirty="0">
                <a:latin typeface="Times New Roman"/>
                <a:cs typeface="Times New Roman"/>
              </a:rPr>
              <a:t>THE</a:t>
            </a:r>
            <a:r>
              <a:rPr sz="1200" spc="135" dirty="0">
                <a:latin typeface="Times New Roman"/>
                <a:cs typeface="Times New Roman"/>
              </a:rPr>
              <a:t> </a:t>
            </a:r>
            <a:r>
              <a:rPr sz="1200" dirty="0">
                <a:latin typeface="Times New Roman"/>
                <a:cs typeface="Times New Roman"/>
              </a:rPr>
              <a:t>BOHR</a:t>
            </a:r>
            <a:r>
              <a:rPr sz="1200" spc="135" dirty="0">
                <a:latin typeface="Times New Roman"/>
                <a:cs typeface="Times New Roman"/>
              </a:rPr>
              <a:t> </a:t>
            </a:r>
            <a:r>
              <a:rPr sz="1200" spc="-10" dirty="0">
                <a:latin typeface="Times New Roman"/>
                <a:cs typeface="Times New Roman"/>
              </a:rPr>
              <a:t>MODEL</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5836285" algn="l"/>
              </a:tabLst>
            </a:pPr>
            <a:r>
              <a:rPr dirty="0"/>
              <a:t>Which</a:t>
            </a:r>
            <a:r>
              <a:rPr spc="105" dirty="0"/>
              <a:t> </a:t>
            </a:r>
            <a:r>
              <a:rPr spc="-45" dirty="0"/>
              <a:t>of</a:t>
            </a:r>
            <a:r>
              <a:rPr spc="110" dirty="0"/>
              <a:t> </a:t>
            </a:r>
            <a:r>
              <a:rPr dirty="0"/>
              <a:t>the</a:t>
            </a:r>
            <a:r>
              <a:rPr spc="100" dirty="0"/>
              <a:t> </a:t>
            </a:r>
            <a:r>
              <a:rPr spc="-10" dirty="0"/>
              <a:t>following</a:t>
            </a:r>
            <a:r>
              <a:rPr spc="110" dirty="0"/>
              <a:t> </a:t>
            </a:r>
            <a:r>
              <a:rPr dirty="0"/>
              <a:t>did</a:t>
            </a:r>
            <a:r>
              <a:rPr spc="105" dirty="0"/>
              <a:t> </a:t>
            </a:r>
            <a:r>
              <a:rPr dirty="0"/>
              <a:t>Rutherford’s</a:t>
            </a:r>
            <a:r>
              <a:rPr spc="105" dirty="0"/>
              <a:t> </a:t>
            </a:r>
            <a:r>
              <a:rPr dirty="0"/>
              <a:t>gold</a:t>
            </a:r>
            <a:r>
              <a:rPr spc="110" dirty="0"/>
              <a:t> </a:t>
            </a:r>
            <a:r>
              <a:rPr dirty="0"/>
              <a:t>foil</a:t>
            </a:r>
            <a:r>
              <a:rPr spc="105" dirty="0"/>
              <a:t> </a:t>
            </a:r>
            <a:r>
              <a:rPr dirty="0"/>
              <a:t>experiment</a:t>
            </a:r>
            <a:r>
              <a:rPr spc="100" dirty="0"/>
              <a:t> </a:t>
            </a:r>
            <a:r>
              <a:rPr spc="-20" dirty="0"/>
              <a:t>show </a:t>
            </a:r>
            <a:r>
              <a:rPr spc="114" dirty="0"/>
              <a:t>that</a:t>
            </a:r>
            <a:r>
              <a:rPr spc="235" dirty="0"/>
              <a:t> </a:t>
            </a:r>
            <a:r>
              <a:rPr dirty="0"/>
              <a:t>the</a:t>
            </a:r>
            <a:r>
              <a:rPr spc="235" dirty="0"/>
              <a:t> </a:t>
            </a:r>
            <a:r>
              <a:rPr dirty="0"/>
              <a:t>plum</a:t>
            </a:r>
            <a:r>
              <a:rPr spc="235" dirty="0"/>
              <a:t> </a:t>
            </a:r>
            <a:r>
              <a:rPr dirty="0"/>
              <a:t>pudding</a:t>
            </a:r>
            <a:r>
              <a:rPr spc="235" dirty="0"/>
              <a:t> </a:t>
            </a:r>
            <a:r>
              <a:rPr dirty="0"/>
              <a:t>model</a:t>
            </a:r>
            <a:r>
              <a:rPr spc="235" dirty="0"/>
              <a:t> </a:t>
            </a:r>
            <a:r>
              <a:rPr spc="60" dirty="0"/>
              <a:t>didn’t</a:t>
            </a:r>
            <a:r>
              <a:rPr spc="235" dirty="0"/>
              <a:t> </a:t>
            </a:r>
            <a:r>
              <a:rPr spc="45" dirty="0"/>
              <a:t>predict?</a:t>
            </a:r>
            <a:r>
              <a:rPr dirty="0"/>
              <a:t>	(Choose</a:t>
            </a:r>
            <a:r>
              <a:rPr spc="185" dirty="0"/>
              <a:t> </a:t>
            </a:r>
            <a:r>
              <a:rPr spc="-10" dirty="0"/>
              <a:t>one.)</a:t>
            </a:r>
          </a:p>
        </p:txBody>
      </p:sp>
      <p:sp>
        <p:nvSpPr>
          <p:cNvPr id="5" name="object 5"/>
          <p:cNvSpPr txBox="1">
            <a:spLocks noGrp="1"/>
          </p:cNvSpPr>
          <p:nvPr>
            <p:ph type="body" idx="1"/>
          </p:nvPr>
        </p:nvSpPr>
        <p:spPr>
          <a:prstGeom prst="rect">
            <a:avLst/>
          </a:prstGeom>
        </p:spPr>
        <p:txBody>
          <a:bodyPr vert="horz" wrap="square" lIns="0" tIns="137877" rIns="0" bIns="0" rtlCol="0">
            <a:spAutoFit/>
          </a:bodyPr>
          <a:lstStyle/>
          <a:p>
            <a:pPr marL="393700" marR="6350" indent="-370205">
              <a:lnSpc>
                <a:spcPct val="101699"/>
              </a:lnSpc>
              <a:spcBef>
                <a:spcPts val="75"/>
              </a:spcBef>
              <a:buAutoNum type="alphaUcPeriod"/>
              <a:tabLst>
                <a:tab pos="395605" algn="l"/>
              </a:tabLst>
            </a:pPr>
            <a:r>
              <a:rPr dirty="0"/>
              <a:t>The</a:t>
            </a:r>
            <a:r>
              <a:rPr spc="270" dirty="0"/>
              <a:t> </a:t>
            </a:r>
            <a:r>
              <a:rPr dirty="0"/>
              <a:t>positive</a:t>
            </a:r>
            <a:r>
              <a:rPr spc="285" dirty="0"/>
              <a:t> </a:t>
            </a:r>
            <a:r>
              <a:rPr dirty="0"/>
              <a:t>charge</a:t>
            </a:r>
            <a:r>
              <a:rPr spc="280" dirty="0"/>
              <a:t> </a:t>
            </a:r>
            <a:r>
              <a:rPr dirty="0"/>
              <a:t>in</a:t>
            </a:r>
            <a:r>
              <a:rPr spc="290" dirty="0"/>
              <a:t> </a:t>
            </a:r>
            <a:r>
              <a:rPr spc="65" dirty="0"/>
              <a:t>an</a:t>
            </a:r>
            <a:r>
              <a:rPr spc="285" dirty="0"/>
              <a:t> </a:t>
            </a:r>
            <a:r>
              <a:rPr dirty="0"/>
              <a:t>atom</a:t>
            </a:r>
            <a:r>
              <a:rPr spc="285" dirty="0"/>
              <a:t> </a:t>
            </a:r>
            <a:r>
              <a:rPr dirty="0"/>
              <a:t>is</a:t>
            </a:r>
            <a:r>
              <a:rPr spc="280" dirty="0"/>
              <a:t> </a:t>
            </a:r>
            <a:r>
              <a:rPr dirty="0"/>
              <a:t>much</a:t>
            </a:r>
            <a:r>
              <a:rPr spc="290" dirty="0"/>
              <a:t> </a:t>
            </a:r>
            <a:r>
              <a:rPr dirty="0"/>
              <a:t>heavier</a:t>
            </a:r>
            <a:r>
              <a:rPr spc="280" dirty="0"/>
              <a:t> </a:t>
            </a:r>
            <a:r>
              <a:rPr spc="70" dirty="0"/>
              <a:t>than</a:t>
            </a:r>
            <a:r>
              <a:rPr spc="290" dirty="0"/>
              <a:t> </a:t>
            </a:r>
            <a:r>
              <a:rPr dirty="0"/>
              <a:t>the</a:t>
            </a:r>
            <a:r>
              <a:rPr spc="280" dirty="0"/>
              <a:t> </a:t>
            </a:r>
            <a:r>
              <a:rPr spc="-20" dirty="0"/>
              <a:t>neg- 	</a:t>
            </a:r>
            <a:r>
              <a:rPr spc="55" dirty="0"/>
              <a:t>ative</a:t>
            </a:r>
            <a:r>
              <a:rPr spc="150" dirty="0"/>
              <a:t> </a:t>
            </a:r>
            <a:r>
              <a:rPr spc="-10" dirty="0"/>
              <a:t>charge.</a:t>
            </a:r>
          </a:p>
          <a:p>
            <a:pPr marL="393700" indent="-358140">
              <a:lnSpc>
                <a:spcPct val="100000"/>
              </a:lnSpc>
              <a:spcBef>
                <a:spcPts val="1045"/>
              </a:spcBef>
              <a:buAutoNum type="alphaUcPeriod"/>
              <a:tabLst>
                <a:tab pos="394335" algn="l"/>
              </a:tabLst>
            </a:pPr>
            <a:r>
              <a:rPr dirty="0"/>
              <a:t>Atoms</a:t>
            </a:r>
            <a:r>
              <a:rPr spc="250" dirty="0"/>
              <a:t> </a:t>
            </a:r>
            <a:r>
              <a:rPr spc="55" dirty="0"/>
              <a:t>are</a:t>
            </a:r>
            <a:r>
              <a:rPr spc="245" dirty="0"/>
              <a:t> </a:t>
            </a:r>
            <a:r>
              <a:rPr dirty="0"/>
              <a:t>smaller</a:t>
            </a:r>
            <a:r>
              <a:rPr spc="250" dirty="0"/>
              <a:t> </a:t>
            </a:r>
            <a:r>
              <a:rPr spc="70" dirty="0"/>
              <a:t>than</a:t>
            </a:r>
            <a:r>
              <a:rPr spc="250" dirty="0"/>
              <a:t> </a:t>
            </a:r>
            <a:r>
              <a:rPr dirty="0"/>
              <a:t>was</a:t>
            </a:r>
            <a:r>
              <a:rPr spc="240" dirty="0"/>
              <a:t> </a:t>
            </a:r>
            <a:r>
              <a:rPr dirty="0"/>
              <a:t>previously</a:t>
            </a:r>
            <a:r>
              <a:rPr spc="250" dirty="0"/>
              <a:t> </a:t>
            </a:r>
            <a:r>
              <a:rPr spc="-10" dirty="0"/>
              <a:t>believed.</a:t>
            </a:r>
          </a:p>
          <a:p>
            <a:pPr marL="393700" indent="-361950">
              <a:lnSpc>
                <a:spcPct val="100000"/>
              </a:lnSpc>
              <a:spcBef>
                <a:spcPts val="1045"/>
              </a:spcBef>
              <a:buAutoNum type="alphaUcPeriod"/>
              <a:tabLst>
                <a:tab pos="394335" algn="l"/>
              </a:tabLst>
            </a:pPr>
            <a:r>
              <a:rPr dirty="0"/>
              <a:t>The</a:t>
            </a:r>
            <a:r>
              <a:rPr spc="254" dirty="0"/>
              <a:t> </a:t>
            </a:r>
            <a:r>
              <a:rPr dirty="0"/>
              <a:t>positive</a:t>
            </a:r>
            <a:r>
              <a:rPr spc="250" dirty="0"/>
              <a:t> </a:t>
            </a:r>
            <a:r>
              <a:rPr dirty="0"/>
              <a:t>charge</a:t>
            </a:r>
            <a:r>
              <a:rPr spc="254" dirty="0"/>
              <a:t> </a:t>
            </a:r>
            <a:r>
              <a:rPr dirty="0"/>
              <a:t>in</a:t>
            </a:r>
            <a:r>
              <a:rPr spc="254" dirty="0"/>
              <a:t> </a:t>
            </a:r>
            <a:r>
              <a:rPr spc="65" dirty="0"/>
              <a:t>an</a:t>
            </a:r>
            <a:r>
              <a:rPr spc="250" dirty="0"/>
              <a:t> </a:t>
            </a:r>
            <a:r>
              <a:rPr dirty="0"/>
              <a:t>atom</a:t>
            </a:r>
            <a:r>
              <a:rPr spc="254" dirty="0"/>
              <a:t> </a:t>
            </a:r>
            <a:r>
              <a:rPr dirty="0"/>
              <a:t>is</a:t>
            </a:r>
            <a:r>
              <a:rPr spc="254" dirty="0"/>
              <a:t> </a:t>
            </a:r>
            <a:r>
              <a:rPr dirty="0"/>
              <a:t>evenly</a:t>
            </a:r>
            <a:r>
              <a:rPr spc="250" dirty="0"/>
              <a:t> </a:t>
            </a:r>
            <a:r>
              <a:rPr dirty="0"/>
              <a:t>spread</a:t>
            </a:r>
            <a:r>
              <a:rPr spc="254" dirty="0"/>
              <a:t> </a:t>
            </a:r>
            <a:r>
              <a:rPr spc="-20" dirty="0"/>
              <a:t>out.</a:t>
            </a:r>
          </a:p>
          <a:p>
            <a:pPr marL="393700" indent="-374015">
              <a:lnSpc>
                <a:spcPct val="100000"/>
              </a:lnSpc>
              <a:spcBef>
                <a:spcPts val="1045"/>
              </a:spcBef>
              <a:buAutoNum type="alphaUcPeriod"/>
              <a:tabLst>
                <a:tab pos="394335" algn="l"/>
              </a:tabLst>
            </a:pPr>
            <a:r>
              <a:rPr dirty="0"/>
              <a:t>The positive</a:t>
            </a:r>
            <a:r>
              <a:rPr spc="5" dirty="0"/>
              <a:t> </a:t>
            </a:r>
            <a:r>
              <a:rPr dirty="0"/>
              <a:t>charge</a:t>
            </a:r>
            <a:r>
              <a:rPr spc="10" dirty="0"/>
              <a:t> </a:t>
            </a:r>
            <a:r>
              <a:rPr dirty="0"/>
              <a:t>in</a:t>
            </a:r>
            <a:r>
              <a:rPr spc="10" dirty="0"/>
              <a:t> </a:t>
            </a:r>
            <a:r>
              <a:rPr spc="65" dirty="0"/>
              <a:t>an</a:t>
            </a:r>
            <a:r>
              <a:rPr spc="15" dirty="0"/>
              <a:t> </a:t>
            </a:r>
            <a:r>
              <a:rPr dirty="0"/>
              <a:t>atom</a:t>
            </a:r>
            <a:r>
              <a:rPr spc="15" dirty="0"/>
              <a:t> </a:t>
            </a:r>
            <a:r>
              <a:rPr dirty="0"/>
              <a:t>is</a:t>
            </a:r>
            <a:r>
              <a:rPr spc="5" dirty="0"/>
              <a:t> </a:t>
            </a:r>
            <a:r>
              <a:rPr dirty="0"/>
              <a:t>concentrated</a:t>
            </a:r>
            <a:r>
              <a:rPr spc="15" dirty="0"/>
              <a:t> </a:t>
            </a:r>
            <a:r>
              <a:rPr dirty="0"/>
              <a:t>in</a:t>
            </a:r>
            <a:r>
              <a:rPr spc="15" dirty="0"/>
              <a:t> </a:t>
            </a:r>
            <a:r>
              <a:rPr spc="130" dirty="0"/>
              <a:t>a</a:t>
            </a:r>
            <a:r>
              <a:rPr spc="5" dirty="0"/>
              <a:t> </a:t>
            </a:r>
            <a:r>
              <a:rPr dirty="0"/>
              <a:t>small</a:t>
            </a:r>
            <a:r>
              <a:rPr spc="15" dirty="0"/>
              <a:t> </a:t>
            </a:r>
            <a:r>
              <a:rPr spc="-10" dirty="0"/>
              <a:t>region.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07758" y="798325"/>
            <a:ext cx="8267700" cy="5323205"/>
          </a:xfrm>
          <a:prstGeom prst="rect">
            <a:avLst/>
          </a:prstGeom>
        </p:spPr>
        <p:txBody>
          <a:bodyPr vert="horz" wrap="square" lIns="0" tIns="92075" rIns="0" bIns="0" rtlCol="0">
            <a:spAutoFit/>
          </a:bodyPr>
          <a:lstStyle/>
          <a:p>
            <a:pPr marL="23495" algn="just">
              <a:lnSpc>
                <a:spcPct val="100000"/>
              </a:lnSpc>
              <a:spcBef>
                <a:spcPts val="725"/>
              </a:spcBef>
              <a:tabLst>
                <a:tab pos="4149090" algn="l"/>
              </a:tabLst>
            </a:pPr>
            <a:r>
              <a:rPr sz="1200" spc="-10" dirty="0">
                <a:latin typeface="Times New Roman"/>
                <a:cs typeface="Times New Roman"/>
              </a:rPr>
              <a:t>ConcepTest</a:t>
            </a:r>
            <a:r>
              <a:rPr sz="1200" dirty="0">
                <a:latin typeface="Times New Roman"/>
                <a:cs typeface="Times New Roman"/>
              </a:rPr>
              <a:t>	4.3.</a:t>
            </a:r>
            <a:r>
              <a:rPr sz="1200" spc="290" dirty="0">
                <a:latin typeface="Times New Roman"/>
                <a:cs typeface="Times New Roman"/>
              </a:rPr>
              <a:t>  </a:t>
            </a:r>
            <a:r>
              <a:rPr sz="1200" dirty="0">
                <a:latin typeface="Times New Roman"/>
                <a:cs typeface="Times New Roman"/>
              </a:rPr>
              <a:t>WAVEFUNCTIONS</a:t>
            </a:r>
            <a:r>
              <a:rPr sz="1200" spc="215" dirty="0">
                <a:latin typeface="Times New Roman"/>
                <a:cs typeface="Times New Roman"/>
              </a:rPr>
              <a:t> </a:t>
            </a:r>
            <a:r>
              <a:rPr sz="1200" dirty="0">
                <a:latin typeface="Times New Roman"/>
                <a:cs typeface="Times New Roman"/>
              </a:rPr>
              <a:t>AND</a:t>
            </a:r>
            <a:r>
              <a:rPr sz="1200" spc="210" dirty="0">
                <a:latin typeface="Times New Roman"/>
                <a:cs typeface="Times New Roman"/>
              </a:rPr>
              <a:t> </a:t>
            </a:r>
            <a:r>
              <a:rPr sz="1200" dirty="0">
                <a:latin typeface="Times New Roman"/>
                <a:cs typeface="Times New Roman"/>
              </a:rPr>
              <a:t>POSITION</a:t>
            </a:r>
            <a:r>
              <a:rPr sz="1200" spc="210" dirty="0">
                <a:latin typeface="Times New Roman"/>
                <a:cs typeface="Times New Roman"/>
              </a:rPr>
              <a:t> </a:t>
            </a:r>
            <a:r>
              <a:rPr sz="1200" spc="-10" dirty="0">
                <a:latin typeface="Times New Roman"/>
                <a:cs typeface="Times New Roman"/>
              </a:rPr>
              <a:t>PROBABILITIES</a:t>
            </a:r>
            <a:endParaRPr sz="1200">
              <a:latin typeface="Times New Roman"/>
              <a:cs typeface="Times New Roman"/>
            </a:endParaRPr>
          </a:p>
          <a:p>
            <a:pPr marL="23495" marR="5715" algn="just">
              <a:lnSpc>
                <a:spcPct val="101699"/>
              </a:lnSpc>
              <a:spcBef>
                <a:spcPts val="1280"/>
              </a:spcBef>
            </a:pPr>
            <a:r>
              <a:rPr sz="2450" spc="45" dirty="0">
                <a:latin typeface="Garamond"/>
                <a:cs typeface="Garamond"/>
              </a:rPr>
              <a:t>A</a:t>
            </a:r>
            <a:r>
              <a:rPr sz="2450" spc="155" dirty="0">
                <a:latin typeface="Garamond"/>
                <a:cs typeface="Garamond"/>
              </a:rPr>
              <a:t> </a:t>
            </a:r>
            <a:r>
              <a:rPr sz="2450" spc="50" dirty="0">
                <a:latin typeface="Garamond"/>
                <a:cs typeface="Garamond"/>
              </a:rPr>
              <a:t>particle</a:t>
            </a:r>
            <a:r>
              <a:rPr sz="2450" spc="155" dirty="0">
                <a:latin typeface="Garamond"/>
                <a:cs typeface="Garamond"/>
              </a:rPr>
              <a:t> </a:t>
            </a:r>
            <a:r>
              <a:rPr sz="2450" spc="40" dirty="0">
                <a:latin typeface="Garamond"/>
                <a:cs typeface="Garamond"/>
              </a:rPr>
              <a:t>has</a:t>
            </a:r>
            <a:r>
              <a:rPr sz="2450" spc="155" dirty="0">
                <a:latin typeface="Garamond"/>
                <a:cs typeface="Garamond"/>
              </a:rPr>
              <a:t> </a:t>
            </a:r>
            <a:r>
              <a:rPr sz="2450" spc="45" dirty="0">
                <a:latin typeface="Garamond"/>
                <a:cs typeface="Garamond"/>
              </a:rPr>
              <a:t>the</a:t>
            </a:r>
            <a:r>
              <a:rPr sz="2450" spc="160" dirty="0">
                <a:latin typeface="Garamond"/>
                <a:cs typeface="Garamond"/>
              </a:rPr>
              <a:t> </a:t>
            </a:r>
            <a:r>
              <a:rPr sz="2450" spc="-5" dirty="0">
                <a:latin typeface="Garamond"/>
                <a:cs typeface="Garamond"/>
              </a:rPr>
              <a:t>wavefunction</a:t>
            </a:r>
            <a:r>
              <a:rPr sz="2450" spc="155" dirty="0">
                <a:latin typeface="Garamond"/>
                <a:cs typeface="Garamond"/>
              </a:rPr>
              <a:t> </a:t>
            </a:r>
            <a:r>
              <a:rPr sz="2450" b="0" i="1" spc="50" dirty="0">
                <a:latin typeface="Bookman Old Style"/>
                <a:cs typeface="Bookman Old Style"/>
              </a:rPr>
              <a:t>ψ</a:t>
            </a:r>
            <a:r>
              <a:rPr sz="2450" spc="50" dirty="0">
                <a:latin typeface="Garamond"/>
                <a:cs typeface="Garamond"/>
              </a:rPr>
              <a:t>(</a:t>
            </a:r>
            <a:r>
              <a:rPr sz="2450" b="0" i="1" spc="50" dirty="0">
                <a:latin typeface="Bookman Old Style"/>
                <a:cs typeface="Bookman Old Style"/>
              </a:rPr>
              <a:t>x</a:t>
            </a:r>
            <a:r>
              <a:rPr sz="2450" spc="50" dirty="0">
                <a:latin typeface="Garamond"/>
                <a:cs typeface="Garamond"/>
              </a:rPr>
              <a:t>)</a:t>
            </a:r>
            <a:r>
              <a:rPr sz="2450" spc="114" dirty="0">
                <a:latin typeface="Garamond"/>
                <a:cs typeface="Garamond"/>
              </a:rPr>
              <a:t> </a:t>
            </a:r>
            <a:r>
              <a:rPr sz="2450" spc="130" dirty="0">
                <a:latin typeface="Garamond"/>
                <a:cs typeface="Garamond"/>
              </a:rPr>
              <a:t>=</a:t>
            </a:r>
            <a:r>
              <a:rPr sz="2450" spc="114" dirty="0">
                <a:latin typeface="Garamond"/>
                <a:cs typeface="Garamond"/>
              </a:rPr>
              <a:t> </a:t>
            </a:r>
            <a:r>
              <a:rPr sz="2450" b="0" i="1" spc="100" dirty="0">
                <a:latin typeface="Bookman Old Style"/>
                <a:cs typeface="Bookman Old Style"/>
              </a:rPr>
              <a:t>A</a:t>
            </a:r>
            <a:r>
              <a:rPr sz="2450" b="0" i="1" spc="-325" dirty="0">
                <a:latin typeface="Bookman Old Style"/>
                <a:cs typeface="Bookman Old Style"/>
              </a:rPr>
              <a:t> </a:t>
            </a:r>
            <a:r>
              <a:rPr sz="2450" spc="40" dirty="0">
                <a:latin typeface="Garamond"/>
                <a:cs typeface="Garamond"/>
              </a:rPr>
              <a:t>sin(</a:t>
            </a:r>
            <a:r>
              <a:rPr sz="2450" b="0" i="1" spc="40" dirty="0">
                <a:latin typeface="Bookman Old Style"/>
                <a:cs typeface="Bookman Old Style"/>
              </a:rPr>
              <a:t>πx/L</a:t>
            </a:r>
            <a:r>
              <a:rPr sz="2450" spc="40" dirty="0">
                <a:latin typeface="Garamond"/>
                <a:cs typeface="Garamond"/>
              </a:rPr>
              <a:t>)</a:t>
            </a:r>
            <a:r>
              <a:rPr sz="2450" spc="155" dirty="0">
                <a:latin typeface="Garamond"/>
                <a:cs typeface="Garamond"/>
              </a:rPr>
              <a:t> </a:t>
            </a:r>
            <a:r>
              <a:rPr sz="2450" spc="-40" dirty="0">
                <a:latin typeface="Garamond"/>
                <a:cs typeface="Garamond"/>
              </a:rPr>
              <a:t>from</a:t>
            </a:r>
            <a:r>
              <a:rPr sz="2450" spc="160" dirty="0">
                <a:latin typeface="Garamond"/>
                <a:cs typeface="Garamond"/>
              </a:rPr>
              <a:t> </a:t>
            </a:r>
            <a:r>
              <a:rPr sz="2450" b="0" i="1" spc="50" dirty="0">
                <a:latin typeface="Bookman Old Style"/>
                <a:cs typeface="Bookman Old Style"/>
              </a:rPr>
              <a:t>x</a:t>
            </a:r>
            <a:r>
              <a:rPr sz="2450" b="0" i="1" spc="-5" dirty="0">
                <a:latin typeface="Bookman Old Style"/>
                <a:cs typeface="Bookman Old Style"/>
              </a:rPr>
              <a:t> </a:t>
            </a:r>
            <a:r>
              <a:rPr sz="2450" spc="130" dirty="0">
                <a:latin typeface="Garamond"/>
                <a:cs typeface="Garamond"/>
              </a:rPr>
              <a:t>=</a:t>
            </a:r>
            <a:r>
              <a:rPr sz="2450" spc="120" dirty="0">
                <a:latin typeface="Garamond"/>
                <a:cs typeface="Garamond"/>
              </a:rPr>
              <a:t> </a:t>
            </a:r>
            <a:r>
              <a:rPr sz="2450" spc="-25" dirty="0">
                <a:latin typeface="Garamond"/>
                <a:cs typeface="Garamond"/>
              </a:rPr>
              <a:t>0</a:t>
            </a:r>
            <a:r>
              <a:rPr sz="2450" spc="-15" dirty="0">
                <a:latin typeface="Garamond"/>
                <a:cs typeface="Garamond"/>
              </a:rPr>
              <a:t> </a:t>
            </a:r>
            <a:r>
              <a:rPr sz="2450" spc="15" dirty="0">
                <a:latin typeface="Garamond"/>
                <a:cs typeface="Garamond"/>
              </a:rPr>
              <a:t>to</a:t>
            </a:r>
            <a:r>
              <a:rPr sz="2450" spc="200" dirty="0">
                <a:latin typeface="Garamond"/>
                <a:cs typeface="Garamond"/>
              </a:rPr>
              <a:t> </a:t>
            </a:r>
            <a:r>
              <a:rPr sz="2450" b="0" i="1" spc="50" dirty="0">
                <a:latin typeface="Bookman Old Style"/>
                <a:cs typeface="Bookman Old Style"/>
              </a:rPr>
              <a:t>x</a:t>
            </a:r>
            <a:r>
              <a:rPr sz="2450" b="0" i="1" spc="75" dirty="0">
                <a:latin typeface="Bookman Old Style"/>
                <a:cs typeface="Bookman Old Style"/>
              </a:rPr>
              <a:t> </a:t>
            </a:r>
            <a:r>
              <a:rPr sz="2450" spc="130" dirty="0">
                <a:latin typeface="Garamond"/>
                <a:cs typeface="Garamond"/>
              </a:rPr>
              <a:t>=</a:t>
            </a:r>
            <a:r>
              <a:rPr sz="2450" spc="195" dirty="0">
                <a:latin typeface="Garamond"/>
                <a:cs typeface="Garamond"/>
              </a:rPr>
              <a:t> </a:t>
            </a:r>
            <a:r>
              <a:rPr sz="2450" b="0" i="1" spc="140" dirty="0">
                <a:latin typeface="Bookman Old Style"/>
                <a:cs typeface="Bookman Old Style"/>
              </a:rPr>
              <a:t>L</a:t>
            </a:r>
            <a:r>
              <a:rPr sz="2450" spc="140" dirty="0">
                <a:latin typeface="Garamond"/>
                <a:cs typeface="Garamond"/>
              </a:rPr>
              <a:t>.</a:t>
            </a:r>
            <a:r>
              <a:rPr sz="2450" spc="595" dirty="0">
                <a:latin typeface="Garamond"/>
                <a:cs typeface="Garamond"/>
              </a:rPr>
              <a:t> </a:t>
            </a:r>
            <a:r>
              <a:rPr sz="2450" spc="25" dirty="0">
                <a:latin typeface="Garamond"/>
                <a:cs typeface="Garamond"/>
              </a:rPr>
              <a:t>Compare</a:t>
            </a:r>
            <a:r>
              <a:rPr sz="2450" spc="200" dirty="0">
                <a:latin typeface="Garamond"/>
                <a:cs typeface="Garamond"/>
              </a:rPr>
              <a:t> </a:t>
            </a:r>
            <a:r>
              <a:rPr sz="2450" spc="45" dirty="0">
                <a:latin typeface="Garamond"/>
                <a:cs typeface="Garamond"/>
              </a:rPr>
              <a:t>the</a:t>
            </a:r>
            <a:r>
              <a:rPr sz="2450" spc="200" dirty="0">
                <a:latin typeface="Garamond"/>
                <a:cs typeface="Garamond"/>
              </a:rPr>
              <a:t> </a:t>
            </a:r>
            <a:r>
              <a:rPr sz="2450" spc="40" dirty="0">
                <a:latin typeface="Garamond"/>
                <a:cs typeface="Garamond"/>
              </a:rPr>
              <a:t>probability</a:t>
            </a:r>
            <a:r>
              <a:rPr sz="2450" spc="204" dirty="0">
                <a:latin typeface="Garamond"/>
                <a:cs typeface="Garamond"/>
              </a:rPr>
              <a:t> </a:t>
            </a:r>
            <a:r>
              <a:rPr sz="2450" spc="-114" dirty="0">
                <a:latin typeface="Garamond"/>
                <a:cs typeface="Garamond"/>
              </a:rPr>
              <a:t>of</a:t>
            </a:r>
            <a:r>
              <a:rPr sz="2450" spc="204" dirty="0">
                <a:latin typeface="Garamond"/>
                <a:cs typeface="Garamond"/>
              </a:rPr>
              <a:t> </a:t>
            </a:r>
            <a:r>
              <a:rPr sz="2450" spc="-5" dirty="0">
                <a:latin typeface="Garamond"/>
                <a:cs typeface="Garamond"/>
              </a:rPr>
              <a:t>finding</a:t>
            </a:r>
            <a:r>
              <a:rPr sz="2450" spc="200" dirty="0">
                <a:latin typeface="Garamond"/>
                <a:cs typeface="Garamond"/>
              </a:rPr>
              <a:t> </a:t>
            </a:r>
            <a:r>
              <a:rPr sz="2450" spc="45" dirty="0">
                <a:latin typeface="Garamond"/>
                <a:cs typeface="Garamond"/>
              </a:rPr>
              <a:t>the</a:t>
            </a:r>
            <a:r>
              <a:rPr sz="2450" spc="200" dirty="0">
                <a:latin typeface="Garamond"/>
                <a:cs typeface="Garamond"/>
              </a:rPr>
              <a:t> </a:t>
            </a:r>
            <a:r>
              <a:rPr sz="2450" spc="50" dirty="0">
                <a:latin typeface="Garamond"/>
                <a:cs typeface="Garamond"/>
              </a:rPr>
              <a:t>particle</a:t>
            </a:r>
            <a:r>
              <a:rPr sz="2450" spc="204" dirty="0">
                <a:latin typeface="Garamond"/>
                <a:cs typeface="Garamond"/>
              </a:rPr>
              <a:t> </a:t>
            </a:r>
            <a:r>
              <a:rPr sz="2450" spc="25" dirty="0">
                <a:latin typeface="Garamond"/>
                <a:cs typeface="Garamond"/>
              </a:rPr>
              <a:t>in</a:t>
            </a:r>
            <a:r>
              <a:rPr sz="2450" spc="204" dirty="0">
                <a:latin typeface="Garamond"/>
                <a:cs typeface="Garamond"/>
              </a:rPr>
              <a:t> </a:t>
            </a:r>
            <a:r>
              <a:rPr sz="2450" spc="45" dirty="0">
                <a:latin typeface="Garamond"/>
                <a:cs typeface="Garamond"/>
              </a:rPr>
              <a:t>the</a:t>
            </a:r>
            <a:r>
              <a:rPr sz="2450" spc="30" dirty="0">
                <a:latin typeface="Garamond"/>
                <a:cs typeface="Garamond"/>
              </a:rPr>
              <a:t> </a:t>
            </a:r>
            <a:r>
              <a:rPr sz="2450" spc="40" dirty="0">
                <a:latin typeface="Garamond"/>
                <a:cs typeface="Garamond"/>
              </a:rPr>
              <a:t>range</a:t>
            </a:r>
            <a:r>
              <a:rPr sz="2450" spc="270" dirty="0">
                <a:latin typeface="Garamond"/>
                <a:cs typeface="Garamond"/>
              </a:rPr>
              <a:t> </a:t>
            </a:r>
            <a:r>
              <a:rPr sz="2450" spc="-25" dirty="0">
                <a:latin typeface="Garamond"/>
                <a:cs typeface="Garamond"/>
              </a:rPr>
              <a:t>0</a:t>
            </a:r>
            <a:r>
              <a:rPr sz="2450" spc="310" dirty="0">
                <a:latin typeface="Garamond"/>
                <a:cs typeface="Garamond"/>
              </a:rPr>
              <a:t> </a:t>
            </a:r>
            <a:r>
              <a:rPr sz="2450" b="0" i="1" spc="395" dirty="0">
                <a:latin typeface="Bookman Old Style"/>
                <a:cs typeface="Bookman Old Style"/>
              </a:rPr>
              <a:t>&lt;</a:t>
            </a:r>
            <a:r>
              <a:rPr sz="2450" b="0" i="1" spc="190" dirty="0">
                <a:latin typeface="Bookman Old Style"/>
                <a:cs typeface="Bookman Old Style"/>
              </a:rPr>
              <a:t> </a:t>
            </a:r>
            <a:r>
              <a:rPr sz="2450" b="0" i="1" spc="50" dirty="0">
                <a:latin typeface="Bookman Old Style"/>
                <a:cs typeface="Bookman Old Style"/>
              </a:rPr>
              <a:t>x</a:t>
            </a:r>
            <a:r>
              <a:rPr sz="2450" b="0" i="1" spc="190" dirty="0">
                <a:latin typeface="Bookman Old Style"/>
                <a:cs typeface="Bookman Old Style"/>
              </a:rPr>
              <a:t> </a:t>
            </a:r>
            <a:r>
              <a:rPr sz="2450" b="0" i="1" spc="395" dirty="0">
                <a:latin typeface="Bookman Old Style"/>
                <a:cs typeface="Bookman Old Style"/>
              </a:rPr>
              <a:t>&lt;</a:t>
            </a:r>
            <a:r>
              <a:rPr sz="2450" b="0" i="1" spc="190" dirty="0">
                <a:latin typeface="Bookman Old Style"/>
                <a:cs typeface="Bookman Old Style"/>
              </a:rPr>
              <a:t> </a:t>
            </a:r>
            <a:r>
              <a:rPr sz="2450" b="0" i="1" spc="-30" dirty="0">
                <a:latin typeface="Bookman Old Style"/>
                <a:cs typeface="Bookman Old Style"/>
              </a:rPr>
              <a:t>L/</a:t>
            </a:r>
            <a:r>
              <a:rPr sz="2450" spc="-30" dirty="0">
                <a:latin typeface="Garamond"/>
                <a:cs typeface="Garamond"/>
              </a:rPr>
              <a:t>2</a:t>
            </a:r>
            <a:r>
              <a:rPr sz="2450" spc="270" dirty="0">
                <a:latin typeface="Garamond"/>
                <a:cs typeface="Garamond"/>
              </a:rPr>
              <a:t> </a:t>
            </a:r>
            <a:r>
              <a:rPr sz="2450" spc="15" dirty="0">
                <a:latin typeface="Garamond"/>
                <a:cs typeface="Garamond"/>
              </a:rPr>
              <a:t>to</a:t>
            </a:r>
            <a:r>
              <a:rPr sz="2450" spc="270" dirty="0">
                <a:latin typeface="Garamond"/>
                <a:cs typeface="Garamond"/>
              </a:rPr>
              <a:t> </a:t>
            </a:r>
            <a:r>
              <a:rPr sz="2450" spc="45" dirty="0">
                <a:latin typeface="Garamond"/>
                <a:cs typeface="Garamond"/>
              </a:rPr>
              <a:t>the</a:t>
            </a:r>
            <a:r>
              <a:rPr sz="2450" spc="270" dirty="0">
                <a:latin typeface="Garamond"/>
                <a:cs typeface="Garamond"/>
              </a:rPr>
              <a:t> </a:t>
            </a:r>
            <a:r>
              <a:rPr sz="2450" spc="40" dirty="0">
                <a:latin typeface="Garamond"/>
                <a:cs typeface="Garamond"/>
              </a:rPr>
              <a:t>probability</a:t>
            </a:r>
            <a:r>
              <a:rPr sz="2450" spc="270" dirty="0">
                <a:latin typeface="Garamond"/>
                <a:cs typeface="Garamond"/>
              </a:rPr>
              <a:t> </a:t>
            </a:r>
            <a:r>
              <a:rPr sz="2450" spc="-114" dirty="0">
                <a:latin typeface="Garamond"/>
                <a:cs typeface="Garamond"/>
              </a:rPr>
              <a:t>of</a:t>
            </a:r>
            <a:r>
              <a:rPr sz="2450" spc="270" dirty="0">
                <a:latin typeface="Garamond"/>
                <a:cs typeface="Garamond"/>
              </a:rPr>
              <a:t> </a:t>
            </a:r>
            <a:r>
              <a:rPr sz="2450" dirty="0">
                <a:latin typeface="Garamond"/>
                <a:cs typeface="Garamond"/>
              </a:rPr>
              <a:t>finding</a:t>
            </a:r>
            <a:r>
              <a:rPr sz="2450" spc="270" dirty="0">
                <a:latin typeface="Garamond"/>
                <a:cs typeface="Garamond"/>
              </a:rPr>
              <a:t> </a:t>
            </a:r>
            <a:r>
              <a:rPr sz="2450" spc="105" dirty="0">
                <a:latin typeface="Garamond"/>
                <a:cs typeface="Garamond"/>
              </a:rPr>
              <a:t>it</a:t>
            </a:r>
            <a:r>
              <a:rPr sz="2450" spc="270" dirty="0">
                <a:latin typeface="Garamond"/>
                <a:cs typeface="Garamond"/>
              </a:rPr>
              <a:t> </a:t>
            </a:r>
            <a:r>
              <a:rPr sz="2450" spc="25" dirty="0">
                <a:latin typeface="Garamond"/>
                <a:cs typeface="Garamond"/>
              </a:rPr>
              <a:t>in</a:t>
            </a:r>
            <a:r>
              <a:rPr sz="2450" spc="270" dirty="0">
                <a:latin typeface="Garamond"/>
                <a:cs typeface="Garamond"/>
              </a:rPr>
              <a:t> </a:t>
            </a:r>
            <a:r>
              <a:rPr sz="2450" spc="45" dirty="0">
                <a:latin typeface="Garamond"/>
                <a:cs typeface="Garamond"/>
              </a:rPr>
              <a:t>the</a:t>
            </a:r>
            <a:r>
              <a:rPr sz="2450" spc="270" dirty="0">
                <a:latin typeface="Garamond"/>
                <a:cs typeface="Garamond"/>
              </a:rPr>
              <a:t> </a:t>
            </a:r>
            <a:r>
              <a:rPr sz="2450" spc="40" dirty="0">
                <a:latin typeface="Garamond"/>
                <a:cs typeface="Garamond"/>
              </a:rPr>
              <a:t>range</a:t>
            </a:r>
            <a:r>
              <a:rPr sz="2450" spc="20" dirty="0">
                <a:latin typeface="Garamond"/>
                <a:cs typeface="Garamond"/>
              </a:rPr>
              <a:t> </a:t>
            </a:r>
            <a:r>
              <a:rPr sz="2450" b="0" i="1" spc="-30" dirty="0">
                <a:latin typeface="Bookman Old Style"/>
                <a:cs typeface="Bookman Old Style"/>
              </a:rPr>
              <a:t>L/</a:t>
            </a:r>
            <a:r>
              <a:rPr sz="2450" spc="-30" dirty="0">
                <a:latin typeface="Garamond"/>
                <a:cs typeface="Garamond"/>
              </a:rPr>
              <a:t>2</a:t>
            </a:r>
            <a:r>
              <a:rPr sz="2450" spc="200" dirty="0">
                <a:latin typeface="Garamond"/>
                <a:cs typeface="Garamond"/>
              </a:rPr>
              <a:t> </a:t>
            </a:r>
            <a:r>
              <a:rPr sz="2450" b="0" i="1" spc="395" dirty="0">
                <a:latin typeface="Bookman Old Style"/>
                <a:cs typeface="Bookman Old Style"/>
              </a:rPr>
              <a:t>&lt;</a:t>
            </a:r>
            <a:r>
              <a:rPr sz="2450" b="0" i="1" spc="80" dirty="0">
                <a:latin typeface="Bookman Old Style"/>
                <a:cs typeface="Bookman Old Style"/>
              </a:rPr>
              <a:t> </a:t>
            </a:r>
            <a:r>
              <a:rPr sz="2450" b="0" i="1" spc="50" dirty="0">
                <a:latin typeface="Bookman Old Style"/>
                <a:cs typeface="Bookman Old Style"/>
              </a:rPr>
              <a:t>x</a:t>
            </a:r>
            <a:r>
              <a:rPr sz="2450" b="0" i="1" spc="75" dirty="0">
                <a:latin typeface="Bookman Old Style"/>
                <a:cs typeface="Bookman Old Style"/>
              </a:rPr>
              <a:t> </a:t>
            </a:r>
            <a:r>
              <a:rPr sz="2450" b="0" i="1" spc="395" dirty="0">
                <a:latin typeface="Bookman Old Style"/>
                <a:cs typeface="Bookman Old Style"/>
              </a:rPr>
              <a:t>&lt;</a:t>
            </a:r>
            <a:r>
              <a:rPr sz="2450" b="0" i="1" spc="80" dirty="0">
                <a:latin typeface="Bookman Old Style"/>
                <a:cs typeface="Bookman Old Style"/>
              </a:rPr>
              <a:t> </a:t>
            </a:r>
            <a:r>
              <a:rPr sz="2450" b="0" i="1" spc="140" dirty="0">
                <a:latin typeface="Bookman Old Style"/>
                <a:cs typeface="Bookman Old Style"/>
              </a:rPr>
              <a:t>L</a:t>
            </a:r>
            <a:r>
              <a:rPr sz="2450" spc="140" dirty="0">
                <a:latin typeface="Garamond"/>
                <a:cs typeface="Garamond"/>
              </a:rPr>
              <a:t>.</a:t>
            </a:r>
            <a:r>
              <a:rPr sz="2450" spc="600" dirty="0">
                <a:latin typeface="Garamond"/>
                <a:cs typeface="Garamond"/>
              </a:rPr>
              <a:t> </a:t>
            </a:r>
            <a:r>
              <a:rPr sz="2450" spc="-25" dirty="0">
                <a:latin typeface="Garamond"/>
                <a:cs typeface="Garamond"/>
              </a:rPr>
              <a:t>Choose</a:t>
            </a:r>
            <a:r>
              <a:rPr sz="2450" spc="204" dirty="0">
                <a:latin typeface="Garamond"/>
                <a:cs typeface="Garamond"/>
              </a:rPr>
              <a:t> </a:t>
            </a:r>
            <a:r>
              <a:rPr sz="2450" spc="-50" dirty="0">
                <a:latin typeface="Garamond"/>
                <a:cs typeface="Garamond"/>
              </a:rPr>
              <a:t>one</a:t>
            </a:r>
            <a:r>
              <a:rPr sz="2450" spc="204" dirty="0">
                <a:latin typeface="Garamond"/>
                <a:cs typeface="Garamond"/>
              </a:rPr>
              <a:t> </a:t>
            </a:r>
            <a:r>
              <a:rPr sz="2450" spc="-114" dirty="0">
                <a:latin typeface="Garamond"/>
                <a:cs typeface="Garamond"/>
              </a:rPr>
              <a:t>of</a:t>
            </a:r>
            <a:r>
              <a:rPr sz="2450" spc="204" dirty="0">
                <a:latin typeface="Garamond"/>
                <a:cs typeface="Garamond"/>
              </a:rPr>
              <a:t> </a:t>
            </a:r>
            <a:r>
              <a:rPr sz="2450" spc="45" dirty="0">
                <a:latin typeface="Garamond"/>
                <a:cs typeface="Garamond"/>
              </a:rPr>
              <a:t>the</a:t>
            </a:r>
            <a:r>
              <a:rPr sz="2450" spc="204" dirty="0">
                <a:latin typeface="Garamond"/>
                <a:cs typeface="Garamond"/>
              </a:rPr>
              <a:t> </a:t>
            </a:r>
            <a:r>
              <a:rPr sz="2450" spc="-20" dirty="0">
                <a:latin typeface="Garamond"/>
                <a:cs typeface="Garamond"/>
              </a:rPr>
              <a:t>following.</a:t>
            </a:r>
            <a:r>
              <a:rPr sz="2450" spc="605" dirty="0">
                <a:latin typeface="Garamond"/>
                <a:cs typeface="Garamond"/>
              </a:rPr>
              <a:t> </a:t>
            </a:r>
            <a:r>
              <a:rPr sz="2450" spc="-60" dirty="0">
                <a:latin typeface="Garamond"/>
                <a:cs typeface="Garamond"/>
              </a:rPr>
              <a:t>You</a:t>
            </a:r>
            <a:r>
              <a:rPr sz="2450" spc="204" dirty="0">
                <a:latin typeface="Garamond"/>
                <a:cs typeface="Garamond"/>
              </a:rPr>
              <a:t> </a:t>
            </a:r>
            <a:r>
              <a:rPr sz="2450" spc="-50" dirty="0">
                <a:latin typeface="Garamond"/>
                <a:cs typeface="Garamond"/>
              </a:rPr>
              <a:t>do</a:t>
            </a:r>
            <a:r>
              <a:rPr sz="2450" spc="204" dirty="0">
                <a:latin typeface="Garamond"/>
                <a:cs typeface="Garamond"/>
              </a:rPr>
              <a:t> </a:t>
            </a:r>
            <a:r>
              <a:rPr sz="2450" spc="20" dirty="0">
                <a:latin typeface="Garamond"/>
                <a:cs typeface="Garamond"/>
              </a:rPr>
              <a:t>not</a:t>
            </a:r>
            <a:r>
              <a:rPr sz="2450" spc="204" dirty="0">
                <a:latin typeface="Garamond"/>
                <a:cs typeface="Garamond"/>
              </a:rPr>
              <a:t> </a:t>
            </a:r>
            <a:r>
              <a:rPr sz="2450" dirty="0">
                <a:latin typeface="Garamond"/>
                <a:cs typeface="Garamond"/>
              </a:rPr>
              <a:t>need</a:t>
            </a:r>
            <a:r>
              <a:rPr sz="2450" spc="204" dirty="0">
                <a:latin typeface="Garamond"/>
                <a:cs typeface="Garamond"/>
              </a:rPr>
              <a:t> </a:t>
            </a:r>
            <a:r>
              <a:rPr sz="2450" spc="15" dirty="0">
                <a:latin typeface="Garamond"/>
                <a:cs typeface="Garamond"/>
              </a:rPr>
              <a:t>to</a:t>
            </a:r>
            <a:r>
              <a:rPr sz="2450" spc="10" dirty="0">
                <a:latin typeface="Garamond"/>
                <a:cs typeface="Garamond"/>
              </a:rPr>
              <a:t> </a:t>
            </a:r>
            <a:r>
              <a:rPr sz="2450" spc="-50" dirty="0">
                <a:latin typeface="Garamond"/>
                <a:cs typeface="Garamond"/>
              </a:rPr>
              <a:t>do</a:t>
            </a:r>
            <a:r>
              <a:rPr sz="2450" spc="20" dirty="0">
                <a:latin typeface="Garamond"/>
                <a:cs typeface="Garamond"/>
              </a:rPr>
              <a:t> </a:t>
            </a:r>
            <a:r>
              <a:rPr sz="2450" spc="80" dirty="0">
                <a:latin typeface="Garamond"/>
                <a:cs typeface="Garamond"/>
              </a:rPr>
              <a:t>any</a:t>
            </a:r>
            <a:r>
              <a:rPr sz="2450" spc="20" dirty="0">
                <a:latin typeface="Garamond"/>
                <a:cs typeface="Garamond"/>
              </a:rPr>
              <a:t> </a:t>
            </a:r>
            <a:r>
              <a:rPr sz="2450" spc="35" dirty="0">
                <a:latin typeface="Garamond"/>
                <a:cs typeface="Garamond"/>
              </a:rPr>
              <a:t>calculations</a:t>
            </a:r>
            <a:r>
              <a:rPr sz="2450" spc="20" dirty="0">
                <a:latin typeface="Garamond"/>
                <a:cs typeface="Garamond"/>
              </a:rPr>
              <a:t> </a:t>
            </a:r>
            <a:r>
              <a:rPr sz="2450" spc="15" dirty="0">
                <a:latin typeface="Garamond"/>
                <a:cs typeface="Garamond"/>
              </a:rPr>
              <a:t>to</a:t>
            </a:r>
            <a:r>
              <a:rPr sz="2450" spc="20" dirty="0">
                <a:latin typeface="Garamond"/>
                <a:cs typeface="Garamond"/>
              </a:rPr>
              <a:t> </a:t>
            </a:r>
            <a:r>
              <a:rPr sz="2450" spc="15" dirty="0">
                <a:latin typeface="Garamond"/>
                <a:cs typeface="Garamond"/>
              </a:rPr>
              <a:t>answer </a:t>
            </a:r>
            <a:r>
              <a:rPr sz="2450" spc="50" dirty="0">
                <a:latin typeface="Garamond"/>
                <a:cs typeface="Garamond"/>
              </a:rPr>
              <a:t>this</a:t>
            </a:r>
            <a:r>
              <a:rPr sz="2450" spc="20" dirty="0">
                <a:latin typeface="Garamond"/>
                <a:cs typeface="Garamond"/>
              </a:rPr>
              <a:t> </a:t>
            </a:r>
            <a:r>
              <a:rPr sz="2450" spc="15" dirty="0">
                <a:latin typeface="Garamond"/>
                <a:cs typeface="Garamond"/>
              </a:rPr>
              <a:t>question,</a:t>
            </a:r>
            <a:r>
              <a:rPr sz="2450" spc="45" dirty="0">
                <a:latin typeface="Garamond"/>
                <a:cs typeface="Garamond"/>
              </a:rPr>
              <a:t> </a:t>
            </a:r>
            <a:r>
              <a:rPr sz="2450" spc="75" dirty="0">
                <a:latin typeface="Garamond"/>
                <a:cs typeface="Garamond"/>
              </a:rPr>
              <a:t>but</a:t>
            </a:r>
            <a:r>
              <a:rPr sz="2450" spc="20" dirty="0">
                <a:latin typeface="Garamond"/>
                <a:cs typeface="Garamond"/>
              </a:rPr>
              <a:t> </a:t>
            </a:r>
            <a:r>
              <a:rPr sz="2450" spc="10" dirty="0">
                <a:latin typeface="Garamond"/>
                <a:cs typeface="Garamond"/>
              </a:rPr>
              <a:t>you</a:t>
            </a:r>
            <a:r>
              <a:rPr sz="2450" spc="20" dirty="0">
                <a:latin typeface="Garamond"/>
                <a:cs typeface="Garamond"/>
              </a:rPr>
              <a:t> </a:t>
            </a:r>
            <a:r>
              <a:rPr sz="2450" dirty="0">
                <a:latin typeface="Garamond"/>
                <a:cs typeface="Garamond"/>
              </a:rPr>
              <a:t>should</a:t>
            </a:r>
            <a:r>
              <a:rPr sz="2450" spc="20" dirty="0">
                <a:latin typeface="Garamond"/>
                <a:cs typeface="Garamond"/>
              </a:rPr>
              <a:t> briefly</a:t>
            </a:r>
            <a:r>
              <a:rPr sz="2450" spc="100" dirty="0">
                <a:latin typeface="Garamond"/>
                <a:cs typeface="Garamond"/>
              </a:rPr>
              <a:t> </a:t>
            </a:r>
            <a:r>
              <a:rPr sz="2450" spc="35" dirty="0">
                <a:latin typeface="Garamond"/>
                <a:cs typeface="Garamond"/>
              </a:rPr>
              <a:t>explain</a:t>
            </a:r>
            <a:r>
              <a:rPr sz="2450" spc="135" dirty="0">
                <a:latin typeface="Garamond"/>
                <a:cs typeface="Garamond"/>
              </a:rPr>
              <a:t> </a:t>
            </a:r>
            <a:r>
              <a:rPr sz="2450" spc="25" dirty="0">
                <a:latin typeface="Garamond"/>
                <a:cs typeface="Garamond"/>
              </a:rPr>
              <a:t>your</a:t>
            </a:r>
            <a:r>
              <a:rPr sz="2450" spc="135" dirty="0">
                <a:latin typeface="Garamond"/>
                <a:cs typeface="Garamond"/>
              </a:rPr>
              <a:t> </a:t>
            </a:r>
            <a:r>
              <a:rPr sz="2450" spc="15" dirty="0">
                <a:latin typeface="Garamond"/>
                <a:cs typeface="Garamond"/>
              </a:rPr>
              <a:t>reasoning.</a:t>
            </a:r>
            <a:endParaRPr sz="2450">
              <a:latin typeface="Garamond"/>
              <a:cs typeface="Garamond"/>
            </a:endParaRPr>
          </a:p>
          <a:p>
            <a:pPr marL="394335" indent="-370205">
              <a:lnSpc>
                <a:spcPct val="100000"/>
              </a:lnSpc>
              <a:spcBef>
                <a:spcPts val="1645"/>
              </a:spcBef>
              <a:buAutoNum type="alphaUcPeriod"/>
              <a:tabLst>
                <a:tab pos="394335" algn="l"/>
              </a:tabLst>
            </a:pPr>
            <a:r>
              <a:rPr sz="2450" dirty="0">
                <a:latin typeface="Garamond"/>
                <a:cs typeface="Garamond"/>
              </a:rPr>
              <a:t>It’s</a:t>
            </a:r>
            <a:r>
              <a:rPr sz="2450" spc="175" dirty="0">
                <a:latin typeface="Garamond"/>
                <a:cs typeface="Garamond"/>
              </a:rPr>
              <a:t> </a:t>
            </a:r>
            <a:r>
              <a:rPr sz="2450" dirty="0">
                <a:latin typeface="Garamond"/>
                <a:cs typeface="Garamond"/>
              </a:rPr>
              <a:t>more</a:t>
            </a:r>
            <a:r>
              <a:rPr sz="2450" spc="175" dirty="0">
                <a:latin typeface="Garamond"/>
                <a:cs typeface="Garamond"/>
              </a:rPr>
              <a:t> </a:t>
            </a:r>
            <a:r>
              <a:rPr sz="2450" dirty="0">
                <a:latin typeface="Garamond"/>
                <a:cs typeface="Garamond"/>
              </a:rPr>
              <a:t>likely</a:t>
            </a:r>
            <a:r>
              <a:rPr sz="2450" spc="175" dirty="0">
                <a:latin typeface="Garamond"/>
                <a:cs typeface="Garamond"/>
              </a:rPr>
              <a:t> </a:t>
            </a:r>
            <a:r>
              <a:rPr sz="2450" dirty="0">
                <a:latin typeface="Garamond"/>
                <a:cs typeface="Garamond"/>
              </a:rPr>
              <a:t>to</a:t>
            </a:r>
            <a:r>
              <a:rPr sz="2450" spc="175" dirty="0">
                <a:latin typeface="Garamond"/>
                <a:cs typeface="Garamond"/>
              </a:rPr>
              <a:t> </a:t>
            </a:r>
            <a:r>
              <a:rPr sz="2450" dirty="0">
                <a:latin typeface="Garamond"/>
                <a:cs typeface="Garamond"/>
              </a:rPr>
              <a:t>be</a:t>
            </a:r>
            <a:r>
              <a:rPr sz="2450" spc="180" dirty="0">
                <a:latin typeface="Garamond"/>
                <a:cs typeface="Garamond"/>
              </a:rPr>
              <a:t> </a:t>
            </a:r>
            <a:r>
              <a:rPr sz="2450" dirty="0">
                <a:latin typeface="Garamond"/>
                <a:cs typeface="Garamond"/>
              </a:rPr>
              <a:t>found</a:t>
            </a:r>
            <a:r>
              <a:rPr sz="2450" spc="175" dirty="0">
                <a:latin typeface="Garamond"/>
                <a:cs typeface="Garamond"/>
              </a:rPr>
              <a:t> </a:t>
            </a:r>
            <a:r>
              <a:rPr sz="2450" dirty="0">
                <a:latin typeface="Garamond"/>
                <a:cs typeface="Garamond"/>
              </a:rPr>
              <a:t>in</a:t>
            </a:r>
            <a:r>
              <a:rPr sz="2450" spc="175" dirty="0">
                <a:latin typeface="Garamond"/>
                <a:cs typeface="Garamond"/>
              </a:rPr>
              <a:t> </a:t>
            </a:r>
            <a:r>
              <a:rPr sz="2450" dirty="0">
                <a:latin typeface="Garamond"/>
                <a:cs typeface="Garamond"/>
              </a:rPr>
              <a:t>0</a:t>
            </a:r>
            <a:r>
              <a:rPr sz="2450" spc="105" dirty="0">
                <a:latin typeface="Garamond"/>
                <a:cs typeface="Garamond"/>
              </a:rPr>
              <a:t> </a:t>
            </a:r>
            <a:r>
              <a:rPr sz="2450" b="0" i="1" spc="395" dirty="0">
                <a:latin typeface="Bookman Old Style"/>
                <a:cs typeface="Bookman Old Style"/>
              </a:rPr>
              <a:t>&lt;</a:t>
            </a:r>
            <a:r>
              <a:rPr sz="2450" b="0" i="1" spc="-10" dirty="0">
                <a:latin typeface="Bookman Old Style"/>
                <a:cs typeface="Bookman Old Style"/>
              </a:rPr>
              <a:t> </a:t>
            </a:r>
            <a:r>
              <a:rPr sz="2450" b="0" i="1" spc="50" dirty="0">
                <a:latin typeface="Bookman Old Style"/>
                <a:cs typeface="Bookman Old Style"/>
              </a:rPr>
              <a:t>x</a:t>
            </a:r>
            <a:r>
              <a:rPr sz="2450" b="0" i="1" spc="-5" dirty="0">
                <a:latin typeface="Bookman Old Style"/>
                <a:cs typeface="Bookman Old Style"/>
              </a:rPr>
              <a:t> </a:t>
            </a:r>
            <a:r>
              <a:rPr sz="2450" b="0" i="1" spc="395" dirty="0">
                <a:latin typeface="Bookman Old Style"/>
                <a:cs typeface="Bookman Old Style"/>
              </a:rPr>
              <a:t>&lt;</a:t>
            </a:r>
            <a:r>
              <a:rPr sz="2450" b="0" i="1" spc="-15" dirty="0">
                <a:latin typeface="Bookman Old Style"/>
                <a:cs typeface="Bookman Old Style"/>
              </a:rPr>
              <a:t> </a:t>
            </a:r>
            <a:r>
              <a:rPr sz="2450" b="0" i="1" spc="-20" dirty="0">
                <a:latin typeface="Bookman Old Style"/>
                <a:cs typeface="Bookman Old Style"/>
              </a:rPr>
              <a:t>L/</a:t>
            </a:r>
            <a:r>
              <a:rPr sz="2450" spc="-20" dirty="0">
                <a:latin typeface="Garamond"/>
                <a:cs typeface="Garamond"/>
              </a:rPr>
              <a:t>2.</a:t>
            </a:r>
            <a:endParaRPr sz="2450">
              <a:latin typeface="Garamond"/>
              <a:cs typeface="Garamond"/>
            </a:endParaRPr>
          </a:p>
          <a:p>
            <a:pPr marL="394335" indent="-358140">
              <a:lnSpc>
                <a:spcPct val="100000"/>
              </a:lnSpc>
              <a:spcBef>
                <a:spcPts val="1045"/>
              </a:spcBef>
              <a:buAutoNum type="alphaUcPeriod"/>
              <a:tabLst>
                <a:tab pos="394335" algn="l"/>
              </a:tabLst>
            </a:pPr>
            <a:r>
              <a:rPr sz="2450" dirty="0">
                <a:latin typeface="Garamond"/>
                <a:cs typeface="Garamond"/>
              </a:rPr>
              <a:t>It’s</a:t>
            </a:r>
            <a:r>
              <a:rPr sz="2450" spc="170" dirty="0">
                <a:latin typeface="Garamond"/>
                <a:cs typeface="Garamond"/>
              </a:rPr>
              <a:t> </a:t>
            </a:r>
            <a:r>
              <a:rPr sz="2450" dirty="0">
                <a:latin typeface="Garamond"/>
                <a:cs typeface="Garamond"/>
              </a:rPr>
              <a:t>more</a:t>
            </a:r>
            <a:r>
              <a:rPr sz="2450" spc="170" dirty="0">
                <a:latin typeface="Garamond"/>
                <a:cs typeface="Garamond"/>
              </a:rPr>
              <a:t> </a:t>
            </a:r>
            <a:r>
              <a:rPr sz="2450" dirty="0">
                <a:latin typeface="Garamond"/>
                <a:cs typeface="Garamond"/>
              </a:rPr>
              <a:t>likely</a:t>
            </a:r>
            <a:r>
              <a:rPr sz="2450" spc="170" dirty="0">
                <a:latin typeface="Garamond"/>
                <a:cs typeface="Garamond"/>
              </a:rPr>
              <a:t> </a:t>
            </a:r>
            <a:r>
              <a:rPr sz="2450" dirty="0">
                <a:latin typeface="Garamond"/>
                <a:cs typeface="Garamond"/>
              </a:rPr>
              <a:t>to</a:t>
            </a:r>
            <a:r>
              <a:rPr sz="2450" spc="170" dirty="0">
                <a:latin typeface="Garamond"/>
                <a:cs typeface="Garamond"/>
              </a:rPr>
              <a:t> </a:t>
            </a:r>
            <a:r>
              <a:rPr sz="2450" dirty="0">
                <a:latin typeface="Garamond"/>
                <a:cs typeface="Garamond"/>
              </a:rPr>
              <a:t>be</a:t>
            </a:r>
            <a:r>
              <a:rPr sz="2450" spc="170" dirty="0">
                <a:latin typeface="Garamond"/>
                <a:cs typeface="Garamond"/>
              </a:rPr>
              <a:t> </a:t>
            </a:r>
            <a:r>
              <a:rPr sz="2450" dirty="0">
                <a:latin typeface="Garamond"/>
                <a:cs typeface="Garamond"/>
              </a:rPr>
              <a:t>found</a:t>
            </a:r>
            <a:r>
              <a:rPr sz="2450" spc="170" dirty="0">
                <a:latin typeface="Garamond"/>
                <a:cs typeface="Garamond"/>
              </a:rPr>
              <a:t> </a:t>
            </a:r>
            <a:r>
              <a:rPr sz="2450" dirty="0">
                <a:latin typeface="Garamond"/>
                <a:cs typeface="Garamond"/>
              </a:rPr>
              <a:t>in</a:t>
            </a:r>
            <a:r>
              <a:rPr sz="2450" spc="165" dirty="0">
                <a:latin typeface="Garamond"/>
                <a:cs typeface="Garamond"/>
              </a:rPr>
              <a:t> </a:t>
            </a:r>
            <a:r>
              <a:rPr sz="2450" b="0" i="1" dirty="0">
                <a:latin typeface="Bookman Old Style"/>
                <a:cs typeface="Bookman Old Style"/>
              </a:rPr>
              <a:t>L/</a:t>
            </a:r>
            <a:r>
              <a:rPr sz="2450" dirty="0">
                <a:latin typeface="Garamond"/>
                <a:cs typeface="Garamond"/>
              </a:rPr>
              <a:t>2</a:t>
            </a:r>
            <a:r>
              <a:rPr sz="2450" spc="105" dirty="0">
                <a:latin typeface="Garamond"/>
                <a:cs typeface="Garamond"/>
              </a:rPr>
              <a:t> </a:t>
            </a:r>
            <a:r>
              <a:rPr sz="2450" b="0" i="1" spc="395" dirty="0">
                <a:latin typeface="Bookman Old Style"/>
                <a:cs typeface="Bookman Old Style"/>
              </a:rPr>
              <a:t>&lt;</a:t>
            </a:r>
            <a:r>
              <a:rPr sz="2450" b="0" i="1" spc="-10" dirty="0">
                <a:latin typeface="Bookman Old Style"/>
                <a:cs typeface="Bookman Old Style"/>
              </a:rPr>
              <a:t> </a:t>
            </a:r>
            <a:r>
              <a:rPr sz="2450" b="0" i="1" spc="50" dirty="0">
                <a:latin typeface="Bookman Old Style"/>
                <a:cs typeface="Bookman Old Style"/>
              </a:rPr>
              <a:t>x</a:t>
            </a:r>
            <a:r>
              <a:rPr sz="2450" b="0" i="1" spc="-15" dirty="0">
                <a:latin typeface="Bookman Old Style"/>
                <a:cs typeface="Bookman Old Style"/>
              </a:rPr>
              <a:t> </a:t>
            </a:r>
            <a:r>
              <a:rPr sz="2450" b="0" i="1" spc="395" dirty="0">
                <a:latin typeface="Bookman Old Style"/>
                <a:cs typeface="Bookman Old Style"/>
              </a:rPr>
              <a:t>&lt;</a:t>
            </a:r>
            <a:r>
              <a:rPr sz="2450" b="0" i="1" spc="-15" dirty="0">
                <a:latin typeface="Bookman Old Style"/>
                <a:cs typeface="Bookman Old Style"/>
              </a:rPr>
              <a:t> </a:t>
            </a:r>
            <a:r>
              <a:rPr sz="2450" b="0" i="1" spc="114" dirty="0">
                <a:latin typeface="Bookman Old Style"/>
                <a:cs typeface="Bookman Old Style"/>
              </a:rPr>
              <a:t>L</a:t>
            </a:r>
            <a:r>
              <a:rPr sz="2450" spc="114" dirty="0">
                <a:latin typeface="Garamond"/>
                <a:cs typeface="Garamond"/>
              </a:rPr>
              <a:t>.</a:t>
            </a:r>
            <a:endParaRPr sz="2450">
              <a:latin typeface="Garamond"/>
              <a:cs typeface="Garamond"/>
            </a:endParaRPr>
          </a:p>
          <a:p>
            <a:pPr marL="393700" indent="-361950">
              <a:lnSpc>
                <a:spcPct val="100000"/>
              </a:lnSpc>
              <a:spcBef>
                <a:spcPts val="1045"/>
              </a:spcBef>
              <a:buAutoNum type="alphaUcPeriod"/>
              <a:tabLst>
                <a:tab pos="393700" algn="l"/>
              </a:tabLst>
            </a:pPr>
            <a:r>
              <a:rPr sz="2450" dirty="0">
                <a:latin typeface="Garamond"/>
                <a:cs typeface="Garamond"/>
              </a:rPr>
              <a:t>The</a:t>
            </a:r>
            <a:r>
              <a:rPr sz="2450" spc="135" dirty="0">
                <a:latin typeface="Garamond"/>
                <a:cs typeface="Garamond"/>
              </a:rPr>
              <a:t> </a:t>
            </a:r>
            <a:r>
              <a:rPr sz="2450" dirty="0">
                <a:latin typeface="Garamond"/>
                <a:cs typeface="Garamond"/>
              </a:rPr>
              <a:t>two</a:t>
            </a:r>
            <a:r>
              <a:rPr sz="2450" spc="140" dirty="0">
                <a:latin typeface="Garamond"/>
                <a:cs typeface="Garamond"/>
              </a:rPr>
              <a:t> </a:t>
            </a:r>
            <a:r>
              <a:rPr sz="2450" spc="55" dirty="0">
                <a:latin typeface="Garamond"/>
                <a:cs typeface="Garamond"/>
              </a:rPr>
              <a:t>are</a:t>
            </a:r>
            <a:r>
              <a:rPr sz="2450" spc="145" dirty="0">
                <a:latin typeface="Garamond"/>
                <a:cs typeface="Garamond"/>
              </a:rPr>
              <a:t> </a:t>
            </a:r>
            <a:r>
              <a:rPr sz="2450" spc="65" dirty="0">
                <a:latin typeface="Garamond"/>
                <a:cs typeface="Garamond"/>
              </a:rPr>
              <a:t>equally</a:t>
            </a:r>
            <a:r>
              <a:rPr sz="2450" spc="145" dirty="0">
                <a:latin typeface="Garamond"/>
                <a:cs typeface="Garamond"/>
              </a:rPr>
              <a:t> </a:t>
            </a:r>
            <a:r>
              <a:rPr sz="2450" spc="-10" dirty="0">
                <a:latin typeface="Garamond"/>
                <a:cs typeface="Garamond"/>
              </a:rPr>
              <a:t>likely.</a:t>
            </a:r>
            <a:endParaRPr sz="2450">
              <a:latin typeface="Garamond"/>
              <a:cs typeface="Garamond"/>
            </a:endParaRPr>
          </a:p>
          <a:p>
            <a:pPr marL="23495" marR="5080" indent="-11430" algn="just">
              <a:lnSpc>
                <a:spcPct val="101699"/>
              </a:lnSpc>
              <a:spcBef>
                <a:spcPts val="1889"/>
              </a:spcBef>
            </a:pPr>
            <a:r>
              <a:rPr sz="2450" b="1" spc="55" dirty="0">
                <a:latin typeface="Book Antiqua"/>
                <a:cs typeface="Book Antiqua"/>
              </a:rPr>
              <a:t>Solution:</a:t>
            </a:r>
            <a:r>
              <a:rPr sz="2450" b="1" spc="355" dirty="0">
                <a:latin typeface="Book Antiqua"/>
                <a:cs typeface="Book Antiqua"/>
              </a:rPr>
              <a:t>  </a:t>
            </a:r>
            <a:r>
              <a:rPr sz="2450" spc="80" dirty="0">
                <a:latin typeface="Garamond"/>
                <a:cs typeface="Garamond"/>
              </a:rPr>
              <a:t>C.</a:t>
            </a:r>
            <a:r>
              <a:rPr sz="2450" spc="45" dirty="0">
                <a:latin typeface="Garamond"/>
                <a:cs typeface="Garamond"/>
              </a:rPr>
              <a:t> </a:t>
            </a:r>
            <a:r>
              <a:rPr sz="2450" spc="-10" dirty="0">
                <a:latin typeface="Garamond"/>
                <a:cs typeface="Garamond"/>
              </a:rPr>
              <a:t>If</a:t>
            </a:r>
            <a:r>
              <a:rPr sz="2450" spc="50" dirty="0">
                <a:latin typeface="Garamond"/>
                <a:cs typeface="Garamond"/>
              </a:rPr>
              <a:t> </a:t>
            </a:r>
            <a:r>
              <a:rPr sz="2450" dirty="0">
                <a:latin typeface="Garamond"/>
                <a:cs typeface="Garamond"/>
              </a:rPr>
              <a:t>you</a:t>
            </a:r>
            <a:r>
              <a:rPr sz="2450" spc="45" dirty="0">
                <a:latin typeface="Garamond"/>
                <a:cs typeface="Garamond"/>
              </a:rPr>
              <a:t> </a:t>
            </a:r>
            <a:r>
              <a:rPr sz="2450" dirty="0">
                <a:latin typeface="Garamond"/>
                <a:cs typeface="Garamond"/>
              </a:rPr>
              <a:t>graph</a:t>
            </a:r>
            <a:r>
              <a:rPr sz="2450" spc="45" dirty="0">
                <a:latin typeface="Garamond"/>
                <a:cs typeface="Garamond"/>
              </a:rPr>
              <a:t> </a:t>
            </a:r>
            <a:r>
              <a:rPr sz="2450" dirty="0">
                <a:latin typeface="Garamond"/>
                <a:cs typeface="Garamond"/>
              </a:rPr>
              <a:t>the</a:t>
            </a:r>
            <a:r>
              <a:rPr sz="2450" spc="45" dirty="0">
                <a:latin typeface="Garamond"/>
                <a:cs typeface="Garamond"/>
              </a:rPr>
              <a:t> </a:t>
            </a:r>
            <a:r>
              <a:rPr sz="2450" dirty="0">
                <a:latin typeface="Garamond"/>
                <a:cs typeface="Garamond"/>
              </a:rPr>
              <a:t>function</a:t>
            </a:r>
            <a:r>
              <a:rPr sz="2450" spc="40" dirty="0">
                <a:latin typeface="Garamond"/>
                <a:cs typeface="Garamond"/>
              </a:rPr>
              <a:t> </a:t>
            </a:r>
            <a:r>
              <a:rPr sz="2450" spc="105" dirty="0">
                <a:latin typeface="Garamond"/>
                <a:cs typeface="Garamond"/>
              </a:rPr>
              <a:t>it</a:t>
            </a:r>
            <a:r>
              <a:rPr sz="2450" spc="50" dirty="0">
                <a:latin typeface="Garamond"/>
                <a:cs typeface="Garamond"/>
              </a:rPr>
              <a:t> </a:t>
            </a:r>
            <a:r>
              <a:rPr sz="2450" dirty="0">
                <a:latin typeface="Garamond"/>
                <a:cs typeface="Garamond"/>
              </a:rPr>
              <a:t>looks</a:t>
            </a:r>
            <a:r>
              <a:rPr sz="2450" spc="45" dirty="0">
                <a:latin typeface="Garamond"/>
                <a:cs typeface="Garamond"/>
              </a:rPr>
              <a:t> </a:t>
            </a:r>
            <a:r>
              <a:rPr sz="2450" dirty="0">
                <a:latin typeface="Garamond"/>
                <a:cs typeface="Garamond"/>
              </a:rPr>
              <a:t>the</a:t>
            </a:r>
            <a:r>
              <a:rPr sz="2450" spc="45" dirty="0">
                <a:latin typeface="Garamond"/>
                <a:cs typeface="Garamond"/>
              </a:rPr>
              <a:t> </a:t>
            </a:r>
            <a:r>
              <a:rPr sz="2450" dirty="0">
                <a:latin typeface="Garamond"/>
                <a:cs typeface="Garamond"/>
              </a:rPr>
              <a:t>same</a:t>
            </a:r>
            <a:r>
              <a:rPr sz="2450" spc="45" dirty="0">
                <a:latin typeface="Garamond"/>
                <a:cs typeface="Garamond"/>
              </a:rPr>
              <a:t> </a:t>
            </a:r>
            <a:r>
              <a:rPr sz="2450" dirty="0">
                <a:latin typeface="Garamond"/>
                <a:cs typeface="Garamond"/>
              </a:rPr>
              <a:t>in</a:t>
            </a:r>
            <a:r>
              <a:rPr sz="2450" spc="45" dirty="0">
                <a:latin typeface="Garamond"/>
                <a:cs typeface="Garamond"/>
              </a:rPr>
              <a:t> </a:t>
            </a:r>
            <a:r>
              <a:rPr sz="2450" spc="-20" dirty="0">
                <a:latin typeface="Garamond"/>
                <a:cs typeface="Garamond"/>
              </a:rPr>
              <a:t>both </a:t>
            </a:r>
            <a:r>
              <a:rPr sz="2450" dirty="0">
                <a:latin typeface="Garamond"/>
                <a:cs typeface="Garamond"/>
              </a:rPr>
              <a:t>regions</a:t>
            </a:r>
            <a:r>
              <a:rPr sz="2450" spc="280" dirty="0">
                <a:latin typeface="Garamond"/>
                <a:cs typeface="Garamond"/>
              </a:rPr>
              <a:t> </a:t>
            </a:r>
            <a:r>
              <a:rPr sz="2450" spc="95" dirty="0">
                <a:latin typeface="Garamond"/>
                <a:cs typeface="Garamond"/>
              </a:rPr>
              <a:t>(just</a:t>
            </a:r>
            <a:r>
              <a:rPr sz="2450" spc="285" dirty="0">
                <a:latin typeface="Garamond"/>
                <a:cs typeface="Garamond"/>
              </a:rPr>
              <a:t> </a:t>
            </a:r>
            <a:r>
              <a:rPr sz="2450" dirty="0">
                <a:latin typeface="Garamond"/>
                <a:cs typeface="Garamond"/>
              </a:rPr>
              <a:t>mirror-imaged),</a:t>
            </a:r>
            <a:r>
              <a:rPr sz="2450" spc="280" dirty="0">
                <a:latin typeface="Garamond"/>
                <a:cs typeface="Garamond"/>
              </a:rPr>
              <a:t> </a:t>
            </a:r>
            <a:r>
              <a:rPr sz="2450" dirty="0">
                <a:latin typeface="Garamond"/>
                <a:cs typeface="Garamond"/>
              </a:rPr>
              <a:t>so</a:t>
            </a:r>
            <a:r>
              <a:rPr sz="2450" spc="280" dirty="0">
                <a:latin typeface="Garamond"/>
                <a:cs typeface="Garamond"/>
              </a:rPr>
              <a:t> </a:t>
            </a:r>
            <a:r>
              <a:rPr sz="2450" dirty="0">
                <a:latin typeface="Garamond"/>
                <a:cs typeface="Garamond"/>
              </a:rPr>
              <a:t>the</a:t>
            </a:r>
            <a:r>
              <a:rPr sz="2450" spc="275" dirty="0">
                <a:latin typeface="Garamond"/>
                <a:cs typeface="Garamond"/>
              </a:rPr>
              <a:t> </a:t>
            </a:r>
            <a:r>
              <a:rPr sz="2450" dirty="0">
                <a:latin typeface="Garamond"/>
                <a:cs typeface="Garamond"/>
              </a:rPr>
              <a:t>probabilities</a:t>
            </a:r>
            <a:r>
              <a:rPr sz="2450" spc="280" dirty="0">
                <a:latin typeface="Garamond"/>
                <a:cs typeface="Garamond"/>
              </a:rPr>
              <a:t> </a:t>
            </a:r>
            <a:r>
              <a:rPr sz="2450" spc="55" dirty="0">
                <a:latin typeface="Garamond"/>
                <a:cs typeface="Garamond"/>
              </a:rPr>
              <a:t>are</a:t>
            </a:r>
            <a:r>
              <a:rPr sz="2450" spc="280" dirty="0">
                <a:latin typeface="Garamond"/>
                <a:cs typeface="Garamond"/>
              </a:rPr>
              <a:t> </a:t>
            </a:r>
            <a:r>
              <a:rPr sz="2450" dirty="0">
                <a:latin typeface="Garamond"/>
                <a:cs typeface="Garamond"/>
              </a:rPr>
              <a:t>the</a:t>
            </a:r>
            <a:r>
              <a:rPr sz="2450" spc="280" dirty="0">
                <a:latin typeface="Garamond"/>
                <a:cs typeface="Garamond"/>
              </a:rPr>
              <a:t> </a:t>
            </a:r>
            <a:r>
              <a:rPr sz="2450" spc="-10" dirty="0">
                <a:latin typeface="Garamond"/>
                <a:cs typeface="Garamond"/>
              </a:rPr>
              <a:t>same.</a:t>
            </a:r>
            <a:endParaRPr sz="2450">
              <a:latin typeface="Garamond"/>
              <a:cs typeface="Garamond"/>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4138295" algn="l"/>
              </a:tabLst>
            </a:pPr>
            <a:r>
              <a:rPr sz="1200" spc="-10" dirty="0">
                <a:latin typeface="Times New Roman"/>
                <a:cs typeface="Times New Roman"/>
              </a:rPr>
              <a:t>ConcepTest</a:t>
            </a:r>
            <a:r>
              <a:rPr sz="1200" dirty="0">
                <a:latin typeface="Times New Roman"/>
                <a:cs typeface="Times New Roman"/>
              </a:rPr>
              <a:t>	4.3.</a:t>
            </a:r>
            <a:r>
              <a:rPr sz="1200" spc="290" dirty="0">
                <a:latin typeface="Times New Roman"/>
                <a:cs typeface="Times New Roman"/>
              </a:rPr>
              <a:t>  </a:t>
            </a:r>
            <a:r>
              <a:rPr sz="1200" dirty="0">
                <a:latin typeface="Times New Roman"/>
                <a:cs typeface="Times New Roman"/>
              </a:rPr>
              <a:t>WAVEFUNCTIONS</a:t>
            </a:r>
            <a:r>
              <a:rPr sz="1200" spc="215" dirty="0">
                <a:latin typeface="Times New Roman"/>
                <a:cs typeface="Times New Roman"/>
              </a:rPr>
              <a:t> </a:t>
            </a:r>
            <a:r>
              <a:rPr sz="1200" dirty="0">
                <a:latin typeface="Times New Roman"/>
                <a:cs typeface="Times New Roman"/>
              </a:rPr>
              <a:t>AND</a:t>
            </a:r>
            <a:r>
              <a:rPr sz="1200" spc="210" dirty="0">
                <a:latin typeface="Times New Roman"/>
                <a:cs typeface="Times New Roman"/>
              </a:rPr>
              <a:t> </a:t>
            </a:r>
            <a:r>
              <a:rPr sz="1200" dirty="0">
                <a:latin typeface="Times New Roman"/>
                <a:cs typeface="Times New Roman"/>
              </a:rPr>
              <a:t>POSITION</a:t>
            </a:r>
            <a:r>
              <a:rPr sz="1200" spc="210" dirty="0">
                <a:latin typeface="Times New Roman"/>
                <a:cs typeface="Times New Roman"/>
              </a:rPr>
              <a:t> </a:t>
            </a:r>
            <a:r>
              <a:rPr sz="1200" spc="-10" dirty="0">
                <a:latin typeface="Times New Roman"/>
                <a:cs typeface="Times New Roman"/>
              </a:rPr>
              <a:t>PROBABILITIES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285"/>
            <a:ext cx="8255634" cy="782955"/>
          </a:xfrm>
          <a:prstGeom prst="rect">
            <a:avLst/>
          </a:prstGeom>
        </p:spPr>
        <p:txBody>
          <a:bodyPr vert="horz" wrap="square" lIns="0" tIns="9525" rIns="0" bIns="0" rtlCol="0">
            <a:spAutoFit/>
          </a:bodyPr>
          <a:lstStyle/>
          <a:p>
            <a:pPr marL="12700" marR="5080">
              <a:lnSpc>
                <a:spcPct val="101699"/>
              </a:lnSpc>
              <a:spcBef>
                <a:spcPts val="75"/>
              </a:spcBef>
              <a:tabLst>
                <a:tab pos="1254125" algn="l"/>
                <a:tab pos="6598920" algn="l"/>
              </a:tabLst>
            </a:pPr>
            <a:r>
              <a:rPr spc="75" dirty="0"/>
              <a:t>Can</a:t>
            </a:r>
            <a:r>
              <a:rPr spc="215" dirty="0"/>
              <a:t> </a:t>
            </a:r>
            <a:r>
              <a:rPr spc="70" dirty="0">
                <a:latin typeface="Cambria"/>
                <a:cs typeface="Cambria"/>
              </a:rPr>
              <a:t>⟨</a:t>
            </a:r>
            <a:r>
              <a:rPr b="0" i="1" spc="70" dirty="0">
                <a:latin typeface="Bookman Old Style"/>
                <a:cs typeface="Bookman Old Style"/>
              </a:rPr>
              <a:t>x</a:t>
            </a:r>
            <a:r>
              <a:rPr spc="70" dirty="0">
                <a:latin typeface="Cambria"/>
                <a:cs typeface="Cambria"/>
              </a:rPr>
              <a:t>⟩</a:t>
            </a:r>
            <a:r>
              <a:rPr spc="290" dirty="0">
                <a:latin typeface="Cambria"/>
                <a:cs typeface="Cambria"/>
              </a:rPr>
              <a:t> </a:t>
            </a:r>
            <a:r>
              <a:rPr dirty="0"/>
              <a:t>for</a:t>
            </a:r>
            <a:r>
              <a:rPr spc="215" dirty="0"/>
              <a:t> </a:t>
            </a:r>
            <a:r>
              <a:rPr spc="130" dirty="0"/>
              <a:t>a</a:t>
            </a:r>
            <a:r>
              <a:rPr spc="220" dirty="0"/>
              <a:t> </a:t>
            </a:r>
            <a:r>
              <a:rPr spc="50" dirty="0"/>
              <a:t>particle</a:t>
            </a:r>
            <a:r>
              <a:rPr spc="215" dirty="0"/>
              <a:t> </a:t>
            </a:r>
            <a:r>
              <a:rPr dirty="0"/>
              <a:t>be</a:t>
            </a:r>
            <a:r>
              <a:rPr spc="220" dirty="0"/>
              <a:t> </a:t>
            </a:r>
            <a:r>
              <a:rPr spc="145" dirty="0"/>
              <a:t>at</a:t>
            </a:r>
            <a:r>
              <a:rPr spc="215" dirty="0"/>
              <a:t> </a:t>
            </a:r>
            <a:r>
              <a:rPr spc="130" dirty="0"/>
              <a:t>a</a:t>
            </a:r>
            <a:r>
              <a:rPr spc="215" dirty="0"/>
              <a:t> </a:t>
            </a:r>
            <a:r>
              <a:rPr dirty="0"/>
              <a:t>point</a:t>
            </a:r>
            <a:r>
              <a:rPr spc="220" dirty="0"/>
              <a:t> </a:t>
            </a:r>
            <a:r>
              <a:rPr dirty="0"/>
              <a:t>where</a:t>
            </a:r>
            <a:r>
              <a:rPr spc="220" dirty="0"/>
              <a:t> </a:t>
            </a:r>
            <a:r>
              <a:rPr b="0" i="1" spc="-260" dirty="0">
                <a:latin typeface="Bookman Old Style"/>
                <a:cs typeface="Bookman Old Style"/>
              </a:rPr>
              <a:t>ψ</a:t>
            </a:r>
            <a:r>
              <a:rPr b="0" i="1" spc="185" dirty="0">
                <a:latin typeface="Bookman Old Style"/>
                <a:cs typeface="Bookman Old Style"/>
              </a:rPr>
              <a:t> </a:t>
            </a:r>
            <a:r>
              <a:rPr spc="130" dirty="0"/>
              <a:t>=</a:t>
            </a:r>
            <a:r>
              <a:rPr spc="215" dirty="0"/>
              <a:t> </a:t>
            </a:r>
            <a:r>
              <a:rPr spc="55" dirty="0"/>
              <a:t>0?</a:t>
            </a:r>
            <a:r>
              <a:rPr dirty="0"/>
              <a:t>	If</a:t>
            </a:r>
            <a:r>
              <a:rPr spc="135" dirty="0"/>
              <a:t> </a:t>
            </a:r>
            <a:r>
              <a:rPr dirty="0"/>
              <a:t>so,</a:t>
            </a:r>
            <a:r>
              <a:rPr spc="165" dirty="0"/>
              <a:t> </a:t>
            </a:r>
            <a:r>
              <a:rPr dirty="0"/>
              <a:t>give</a:t>
            </a:r>
            <a:r>
              <a:rPr spc="150" dirty="0"/>
              <a:t> </a:t>
            </a:r>
            <a:r>
              <a:rPr spc="40" dirty="0"/>
              <a:t>an </a:t>
            </a:r>
            <a:r>
              <a:rPr spc="-10" dirty="0"/>
              <a:t>example.</a:t>
            </a:r>
            <a:r>
              <a:rPr dirty="0"/>
              <a:t>	If</a:t>
            </a:r>
            <a:r>
              <a:rPr spc="155" dirty="0"/>
              <a:t> </a:t>
            </a:r>
            <a:r>
              <a:rPr dirty="0"/>
              <a:t>not,</a:t>
            </a:r>
            <a:r>
              <a:rPr spc="160" dirty="0"/>
              <a:t> </a:t>
            </a:r>
            <a:r>
              <a:rPr spc="80" dirty="0"/>
              <a:t>say</a:t>
            </a:r>
            <a:r>
              <a:rPr spc="155" dirty="0"/>
              <a:t> </a:t>
            </a:r>
            <a:r>
              <a:rPr dirty="0"/>
              <a:t>why</a:t>
            </a:r>
            <a:r>
              <a:rPr spc="155" dirty="0"/>
              <a:t> </a:t>
            </a:r>
            <a:r>
              <a:rPr spc="-20" dirty="0"/>
              <a:t>not.</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4138295" algn="l"/>
              </a:tabLst>
            </a:pPr>
            <a:r>
              <a:rPr sz="1200" spc="-10" dirty="0">
                <a:latin typeface="Times New Roman"/>
                <a:cs typeface="Times New Roman"/>
              </a:rPr>
              <a:t>ConcepTest</a:t>
            </a:r>
            <a:r>
              <a:rPr sz="1200" dirty="0">
                <a:latin typeface="Times New Roman"/>
                <a:cs typeface="Times New Roman"/>
              </a:rPr>
              <a:t>	4.3.</a:t>
            </a:r>
            <a:r>
              <a:rPr sz="1200" spc="290" dirty="0">
                <a:latin typeface="Times New Roman"/>
                <a:cs typeface="Times New Roman"/>
              </a:rPr>
              <a:t>  </a:t>
            </a:r>
            <a:r>
              <a:rPr sz="1200" dirty="0">
                <a:latin typeface="Times New Roman"/>
                <a:cs typeface="Times New Roman"/>
              </a:rPr>
              <a:t>WAVEFUNCTIONS</a:t>
            </a:r>
            <a:r>
              <a:rPr sz="1200" spc="215" dirty="0">
                <a:latin typeface="Times New Roman"/>
                <a:cs typeface="Times New Roman"/>
              </a:rPr>
              <a:t> </a:t>
            </a:r>
            <a:r>
              <a:rPr sz="1200" dirty="0">
                <a:latin typeface="Times New Roman"/>
                <a:cs typeface="Times New Roman"/>
              </a:rPr>
              <a:t>AND</a:t>
            </a:r>
            <a:r>
              <a:rPr sz="1200" spc="210" dirty="0">
                <a:latin typeface="Times New Roman"/>
                <a:cs typeface="Times New Roman"/>
              </a:rPr>
              <a:t> </a:t>
            </a:r>
            <a:r>
              <a:rPr sz="1200" dirty="0">
                <a:latin typeface="Times New Roman"/>
                <a:cs typeface="Times New Roman"/>
              </a:rPr>
              <a:t>POSITION</a:t>
            </a:r>
            <a:r>
              <a:rPr sz="1200" spc="210" dirty="0">
                <a:latin typeface="Times New Roman"/>
                <a:cs typeface="Times New Roman"/>
              </a:rPr>
              <a:t> </a:t>
            </a:r>
            <a:r>
              <a:rPr sz="1200" spc="-10" dirty="0">
                <a:latin typeface="Times New Roman"/>
                <a:cs typeface="Times New Roman"/>
              </a:rPr>
              <a:t>PROBABILITIES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285"/>
            <a:ext cx="8255634" cy="782955"/>
          </a:xfrm>
          <a:prstGeom prst="rect">
            <a:avLst/>
          </a:prstGeom>
        </p:spPr>
        <p:txBody>
          <a:bodyPr vert="horz" wrap="square" lIns="0" tIns="9525" rIns="0" bIns="0" rtlCol="0">
            <a:spAutoFit/>
          </a:bodyPr>
          <a:lstStyle/>
          <a:p>
            <a:pPr marL="12700" marR="5080">
              <a:lnSpc>
                <a:spcPct val="101699"/>
              </a:lnSpc>
              <a:spcBef>
                <a:spcPts val="75"/>
              </a:spcBef>
              <a:tabLst>
                <a:tab pos="1254125" algn="l"/>
                <a:tab pos="6598920" algn="l"/>
              </a:tabLst>
            </a:pPr>
            <a:r>
              <a:rPr spc="75" dirty="0"/>
              <a:t>Can</a:t>
            </a:r>
            <a:r>
              <a:rPr spc="215" dirty="0"/>
              <a:t> </a:t>
            </a:r>
            <a:r>
              <a:rPr spc="70" dirty="0">
                <a:latin typeface="Cambria"/>
                <a:cs typeface="Cambria"/>
              </a:rPr>
              <a:t>⟨</a:t>
            </a:r>
            <a:r>
              <a:rPr b="0" i="1" spc="70" dirty="0">
                <a:latin typeface="Bookman Old Style"/>
                <a:cs typeface="Bookman Old Style"/>
              </a:rPr>
              <a:t>x</a:t>
            </a:r>
            <a:r>
              <a:rPr spc="70" dirty="0">
                <a:latin typeface="Cambria"/>
                <a:cs typeface="Cambria"/>
              </a:rPr>
              <a:t>⟩</a:t>
            </a:r>
            <a:r>
              <a:rPr spc="290" dirty="0">
                <a:latin typeface="Cambria"/>
                <a:cs typeface="Cambria"/>
              </a:rPr>
              <a:t> </a:t>
            </a:r>
            <a:r>
              <a:rPr dirty="0"/>
              <a:t>for</a:t>
            </a:r>
            <a:r>
              <a:rPr spc="215" dirty="0"/>
              <a:t> </a:t>
            </a:r>
            <a:r>
              <a:rPr spc="130" dirty="0"/>
              <a:t>a</a:t>
            </a:r>
            <a:r>
              <a:rPr spc="220" dirty="0"/>
              <a:t> </a:t>
            </a:r>
            <a:r>
              <a:rPr spc="50" dirty="0"/>
              <a:t>particle</a:t>
            </a:r>
            <a:r>
              <a:rPr spc="215" dirty="0"/>
              <a:t> </a:t>
            </a:r>
            <a:r>
              <a:rPr dirty="0"/>
              <a:t>be</a:t>
            </a:r>
            <a:r>
              <a:rPr spc="220" dirty="0"/>
              <a:t> </a:t>
            </a:r>
            <a:r>
              <a:rPr spc="145" dirty="0"/>
              <a:t>at</a:t>
            </a:r>
            <a:r>
              <a:rPr spc="215" dirty="0"/>
              <a:t> </a:t>
            </a:r>
            <a:r>
              <a:rPr spc="130" dirty="0"/>
              <a:t>a</a:t>
            </a:r>
            <a:r>
              <a:rPr spc="215" dirty="0"/>
              <a:t> </a:t>
            </a:r>
            <a:r>
              <a:rPr dirty="0"/>
              <a:t>point</a:t>
            </a:r>
            <a:r>
              <a:rPr spc="220" dirty="0"/>
              <a:t> </a:t>
            </a:r>
            <a:r>
              <a:rPr dirty="0"/>
              <a:t>where</a:t>
            </a:r>
            <a:r>
              <a:rPr spc="220" dirty="0"/>
              <a:t> </a:t>
            </a:r>
            <a:r>
              <a:rPr b="0" i="1" spc="-260" dirty="0">
                <a:latin typeface="Bookman Old Style"/>
                <a:cs typeface="Bookman Old Style"/>
              </a:rPr>
              <a:t>ψ</a:t>
            </a:r>
            <a:r>
              <a:rPr b="0" i="1" spc="185" dirty="0">
                <a:latin typeface="Bookman Old Style"/>
                <a:cs typeface="Bookman Old Style"/>
              </a:rPr>
              <a:t> </a:t>
            </a:r>
            <a:r>
              <a:rPr spc="130" dirty="0"/>
              <a:t>=</a:t>
            </a:r>
            <a:r>
              <a:rPr spc="215" dirty="0"/>
              <a:t> </a:t>
            </a:r>
            <a:r>
              <a:rPr spc="55" dirty="0"/>
              <a:t>0?</a:t>
            </a:r>
            <a:r>
              <a:rPr dirty="0"/>
              <a:t>	If</a:t>
            </a:r>
            <a:r>
              <a:rPr spc="135" dirty="0"/>
              <a:t> </a:t>
            </a:r>
            <a:r>
              <a:rPr dirty="0"/>
              <a:t>so,</a:t>
            </a:r>
            <a:r>
              <a:rPr spc="165" dirty="0"/>
              <a:t> </a:t>
            </a:r>
            <a:r>
              <a:rPr dirty="0"/>
              <a:t>give</a:t>
            </a:r>
            <a:r>
              <a:rPr spc="150" dirty="0"/>
              <a:t> </a:t>
            </a:r>
            <a:r>
              <a:rPr spc="40" dirty="0"/>
              <a:t>an </a:t>
            </a:r>
            <a:r>
              <a:rPr spc="-10" dirty="0"/>
              <a:t>example.</a:t>
            </a:r>
            <a:r>
              <a:rPr dirty="0"/>
              <a:t>	If</a:t>
            </a:r>
            <a:r>
              <a:rPr spc="155" dirty="0"/>
              <a:t> </a:t>
            </a:r>
            <a:r>
              <a:rPr dirty="0"/>
              <a:t>not,</a:t>
            </a:r>
            <a:r>
              <a:rPr spc="160" dirty="0"/>
              <a:t> </a:t>
            </a:r>
            <a:r>
              <a:rPr spc="80" dirty="0"/>
              <a:t>say</a:t>
            </a:r>
            <a:r>
              <a:rPr spc="155" dirty="0"/>
              <a:t> </a:t>
            </a:r>
            <a:r>
              <a:rPr dirty="0"/>
              <a:t>why</a:t>
            </a:r>
            <a:r>
              <a:rPr spc="155" dirty="0"/>
              <a:t> </a:t>
            </a:r>
            <a:r>
              <a:rPr spc="-20" dirty="0"/>
              <a:t>not.</a:t>
            </a:r>
          </a:p>
        </p:txBody>
      </p:sp>
      <p:sp>
        <p:nvSpPr>
          <p:cNvPr id="5" name="object 5"/>
          <p:cNvSpPr txBox="1"/>
          <p:nvPr/>
        </p:nvSpPr>
        <p:spPr>
          <a:xfrm>
            <a:off x="707758" y="2187878"/>
            <a:ext cx="8267700" cy="1542415"/>
          </a:xfrm>
          <a:prstGeom prst="rect">
            <a:avLst/>
          </a:prstGeom>
        </p:spPr>
        <p:txBody>
          <a:bodyPr vert="horz" wrap="square" lIns="0" tIns="9525" rIns="0" bIns="0" rtlCol="0">
            <a:spAutoFit/>
          </a:bodyPr>
          <a:lstStyle/>
          <a:p>
            <a:pPr marL="23495" marR="5080" indent="-11430" algn="just">
              <a:lnSpc>
                <a:spcPct val="101699"/>
              </a:lnSpc>
              <a:spcBef>
                <a:spcPts val="75"/>
              </a:spcBef>
            </a:pPr>
            <a:r>
              <a:rPr sz="2450" b="1" spc="55" dirty="0">
                <a:latin typeface="Book Antiqua"/>
                <a:cs typeface="Book Antiqua"/>
              </a:rPr>
              <a:t>Solution:</a:t>
            </a:r>
            <a:r>
              <a:rPr sz="2450" b="1" spc="1205" dirty="0">
                <a:latin typeface="Book Antiqua"/>
                <a:cs typeface="Book Antiqua"/>
              </a:rPr>
              <a:t> </a:t>
            </a:r>
            <a:r>
              <a:rPr sz="2450" spc="-15" dirty="0">
                <a:latin typeface="Garamond"/>
                <a:cs typeface="Garamond"/>
              </a:rPr>
              <a:t>Yes.</a:t>
            </a:r>
            <a:r>
              <a:rPr sz="2450" spc="380" dirty="0">
                <a:latin typeface="Garamond"/>
                <a:cs typeface="Garamond"/>
              </a:rPr>
              <a:t> </a:t>
            </a:r>
            <a:r>
              <a:rPr sz="2450" spc="20" dirty="0">
                <a:latin typeface="Garamond"/>
                <a:cs typeface="Garamond"/>
              </a:rPr>
              <a:t>Imagine</a:t>
            </a:r>
            <a:r>
              <a:rPr sz="2450" spc="100" dirty="0">
                <a:latin typeface="Garamond"/>
                <a:cs typeface="Garamond"/>
              </a:rPr>
              <a:t> </a:t>
            </a:r>
            <a:r>
              <a:rPr sz="2450" spc="114" dirty="0">
                <a:latin typeface="Garamond"/>
                <a:cs typeface="Garamond"/>
              </a:rPr>
              <a:t>that</a:t>
            </a:r>
            <a:r>
              <a:rPr sz="2450" spc="105" dirty="0">
                <a:latin typeface="Garamond"/>
                <a:cs typeface="Garamond"/>
              </a:rPr>
              <a:t> </a:t>
            </a:r>
            <a:r>
              <a:rPr sz="2450" b="0" i="1" spc="-260" dirty="0">
                <a:latin typeface="Bookman Old Style"/>
                <a:cs typeface="Bookman Old Style"/>
              </a:rPr>
              <a:t>ψ</a:t>
            </a:r>
            <a:r>
              <a:rPr sz="2450" b="0" i="1" spc="70" dirty="0">
                <a:latin typeface="Bookman Old Style"/>
                <a:cs typeface="Bookman Old Style"/>
              </a:rPr>
              <a:t> </a:t>
            </a:r>
            <a:r>
              <a:rPr sz="2450" spc="5" dirty="0">
                <a:latin typeface="Garamond"/>
                <a:cs typeface="Garamond"/>
              </a:rPr>
              <a:t>consists</a:t>
            </a:r>
            <a:r>
              <a:rPr sz="2450" spc="100" dirty="0">
                <a:latin typeface="Garamond"/>
                <a:cs typeface="Garamond"/>
              </a:rPr>
              <a:t> </a:t>
            </a:r>
            <a:r>
              <a:rPr sz="2450" spc="-114" dirty="0">
                <a:latin typeface="Garamond"/>
                <a:cs typeface="Garamond"/>
              </a:rPr>
              <a:t>of</a:t>
            </a:r>
            <a:r>
              <a:rPr sz="2450" spc="105" dirty="0">
                <a:latin typeface="Garamond"/>
                <a:cs typeface="Garamond"/>
              </a:rPr>
              <a:t> </a:t>
            </a:r>
            <a:r>
              <a:rPr sz="2450" spc="-35" dirty="0">
                <a:latin typeface="Garamond"/>
                <a:cs typeface="Garamond"/>
              </a:rPr>
              <a:t>two</a:t>
            </a:r>
            <a:r>
              <a:rPr sz="2450" spc="100" dirty="0">
                <a:latin typeface="Garamond"/>
                <a:cs typeface="Garamond"/>
              </a:rPr>
              <a:t> </a:t>
            </a:r>
            <a:r>
              <a:rPr sz="2450" spc="40" dirty="0">
                <a:latin typeface="Garamond"/>
                <a:cs typeface="Garamond"/>
              </a:rPr>
              <a:t>identical</a:t>
            </a:r>
            <a:r>
              <a:rPr sz="2450" spc="105" dirty="0">
                <a:latin typeface="Garamond"/>
                <a:cs typeface="Garamond"/>
              </a:rPr>
              <a:t> </a:t>
            </a:r>
            <a:r>
              <a:rPr sz="2450" spc="20" dirty="0">
                <a:latin typeface="Garamond"/>
                <a:cs typeface="Garamond"/>
              </a:rPr>
              <a:t>humps,</a:t>
            </a:r>
            <a:r>
              <a:rPr sz="2450" spc="15" dirty="0">
                <a:latin typeface="Garamond"/>
                <a:cs typeface="Garamond"/>
              </a:rPr>
              <a:t> </a:t>
            </a:r>
            <a:r>
              <a:rPr sz="2450" spc="50" dirty="0">
                <a:latin typeface="Garamond"/>
                <a:cs typeface="Garamond"/>
              </a:rPr>
              <a:t>with</a:t>
            </a:r>
            <a:r>
              <a:rPr sz="2450" spc="10" dirty="0">
                <a:latin typeface="Garamond"/>
                <a:cs typeface="Garamond"/>
              </a:rPr>
              <a:t> </a:t>
            </a:r>
            <a:r>
              <a:rPr sz="2450" b="0" i="1" spc="-260" dirty="0">
                <a:latin typeface="Bookman Old Style"/>
                <a:cs typeface="Bookman Old Style"/>
              </a:rPr>
              <a:t>ψ</a:t>
            </a:r>
            <a:r>
              <a:rPr sz="2450" b="0" i="1" spc="40" dirty="0">
                <a:latin typeface="Bookman Old Style"/>
                <a:cs typeface="Bookman Old Style"/>
              </a:rPr>
              <a:t> </a:t>
            </a:r>
            <a:r>
              <a:rPr sz="2450" spc="130" dirty="0">
                <a:latin typeface="Garamond"/>
                <a:cs typeface="Garamond"/>
              </a:rPr>
              <a:t>=</a:t>
            </a:r>
            <a:r>
              <a:rPr sz="2450" spc="75" dirty="0">
                <a:latin typeface="Garamond"/>
                <a:cs typeface="Garamond"/>
              </a:rPr>
              <a:t> </a:t>
            </a:r>
            <a:r>
              <a:rPr sz="2450" spc="-25" dirty="0">
                <a:latin typeface="Garamond"/>
                <a:cs typeface="Garamond"/>
              </a:rPr>
              <a:t>0</a:t>
            </a:r>
            <a:r>
              <a:rPr sz="2450" spc="15" dirty="0">
                <a:latin typeface="Garamond"/>
                <a:cs typeface="Garamond"/>
              </a:rPr>
              <a:t> </a:t>
            </a:r>
            <a:r>
              <a:rPr sz="2450" spc="45" dirty="0">
                <a:latin typeface="Garamond"/>
                <a:cs typeface="Garamond"/>
              </a:rPr>
              <a:t>right</a:t>
            </a:r>
            <a:r>
              <a:rPr sz="2450" spc="10" dirty="0">
                <a:latin typeface="Garamond"/>
                <a:cs typeface="Garamond"/>
              </a:rPr>
              <a:t> </a:t>
            </a:r>
            <a:r>
              <a:rPr sz="2450" spc="25" dirty="0">
                <a:latin typeface="Garamond"/>
                <a:cs typeface="Garamond"/>
              </a:rPr>
              <a:t>in</a:t>
            </a:r>
            <a:r>
              <a:rPr sz="2450" spc="15" dirty="0">
                <a:latin typeface="Garamond"/>
                <a:cs typeface="Garamond"/>
              </a:rPr>
              <a:t> </a:t>
            </a:r>
            <a:r>
              <a:rPr sz="2450" spc="45" dirty="0">
                <a:latin typeface="Garamond"/>
                <a:cs typeface="Garamond"/>
              </a:rPr>
              <a:t>the</a:t>
            </a:r>
            <a:r>
              <a:rPr sz="2450" spc="15" dirty="0">
                <a:latin typeface="Garamond"/>
                <a:cs typeface="Garamond"/>
              </a:rPr>
              <a:t> </a:t>
            </a:r>
            <a:r>
              <a:rPr sz="2450" spc="30" dirty="0">
                <a:latin typeface="Garamond"/>
                <a:cs typeface="Garamond"/>
              </a:rPr>
              <a:t>middle.</a:t>
            </a:r>
            <a:r>
              <a:rPr sz="2450" spc="355" dirty="0">
                <a:latin typeface="Garamond"/>
                <a:cs typeface="Garamond"/>
              </a:rPr>
              <a:t> </a:t>
            </a:r>
            <a:r>
              <a:rPr sz="2450" spc="-25" dirty="0">
                <a:latin typeface="Garamond"/>
                <a:cs typeface="Garamond"/>
              </a:rPr>
              <a:t>So</a:t>
            </a:r>
            <a:r>
              <a:rPr sz="2450" spc="15" dirty="0">
                <a:latin typeface="Garamond"/>
                <a:cs typeface="Garamond"/>
              </a:rPr>
              <a:t> </a:t>
            </a:r>
            <a:r>
              <a:rPr sz="2450" spc="10" dirty="0">
                <a:latin typeface="Garamond"/>
                <a:cs typeface="Garamond"/>
              </a:rPr>
              <a:t>you</a:t>
            </a:r>
            <a:r>
              <a:rPr sz="2450" spc="15" dirty="0">
                <a:latin typeface="Garamond"/>
                <a:cs typeface="Garamond"/>
              </a:rPr>
              <a:t> </a:t>
            </a:r>
            <a:r>
              <a:rPr sz="2450" spc="40" dirty="0">
                <a:latin typeface="Garamond"/>
                <a:cs typeface="Garamond"/>
              </a:rPr>
              <a:t>will</a:t>
            </a:r>
            <a:r>
              <a:rPr sz="2450" spc="15" dirty="0">
                <a:latin typeface="Garamond"/>
                <a:cs typeface="Garamond"/>
              </a:rPr>
              <a:t> </a:t>
            </a:r>
            <a:r>
              <a:rPr sz="2450" dirty="0">
                <a:latin typeface="Garamond"/>
                <a:cs typeface="Garamond"/>
              </a:rPr>
              <a:t>end</a:t>
            </a:r>
            <a:r>
              <a:rPr sz="2450" spc="15" dirty="0">
                <a:latin typeface="Garamond"/>
                <a:cs typeface="Garamond"/>
              </a:rPr>
              <a:t> </a:t>
            </a:r>
            <a:r>
              <a:rPr sz="2450" spc="35" dirty="0">
                <a:latin typeface="Garamond"/>
                <a:cs typeface="Garamond"/>
              </a:rPr>
              <a:t>up</a:t>
            </a:r>
            <a:r>
              <a:rPr sz="2450" spc="15" dirty="0">
                <a:latin typeface="Garamond"/>
                <a:cs typeface="Garamond"/>
              </a:rPr>
              <a:t> left </a:t>
            </a:r>
            <a:r>
              <a:rPr sz="2450" spc="-114" dirty="0">
                <a:latin typeface="Garamond"/>
                <a:cs typeface="Garamond"/>
              </a:rPr>
              <a:t>of</a:t>
            </a:r>
            <a:r>
              <a:rPr sz="2450" spc="15" dirty="0">
                <a:latin typeface="Garamond"/>
                <a:cs typeface="Garamond"/>
              </a:rPr>
              <a:t> </a:t>
            </a:r>
            <a:r>
              <a:rPr sz="2450" spc="45" dirty="0">
                <a:latin typeface="Garamond"/>
                <a:cs typeface="Garamond"/>
              </a:rPr>
              <a:t>the</a:t>
            </a:r>
            <a:r>
              <a:rPr sz="2450" spc="15" dirty="0">
                <a:latin typeface="Garamond"/>
                <a:cs typeface="Garamond"/>
              </a:rPr>
              <a:t> </a:t>
            </a:r>
            <a:r>
              <a:rPr sz="2450" spc="20" dirty="0">
                <a:latin typeface="Garamond"/>
                <a:cs typeface="Garamond"/>
              </a:rPr>
              <a:t>mid-</a:t>
            </a:r>
            <a:r>
              <a:rPr sz="2450" spc="10" dirty="0">
                <a:latin typeface="Garamond"/>
                <a:cs typeface="Garamond"/>
              </a:rPr>
              <a:t> </a:t>
            </a:r>
            <a:r>
              <a:rPr sz="2450" spc="30" dirty="0">
                <a:latin typeface="Garamond"/>
                <a:cs typeface="Garamond"/>
              </a:rPr>
              <a:t>dle,</a:t>
            </a:r>
            <a:r>
              <a:rPr sz="2450" spc="105" dirty="0">
                <a:latin typeface="Garamond"/>
                <a:cs typeface="Garamond"/>
              </a:rPr>
              <a:t> </a:t>
            </a:r>
            <a:r>
              <a:rPr sz="2450" spc="55" dirty="0">
                <a:latin typeface="Garamond"/>
                <a:cs typeface="Garamond"/>
              </a:rPr>
              <a:t>and</a:t>
            </a:r>
            <a:r>
              <a:rPr sz="2450" spc="95" dirty="0">
                <a:latin typeface="Garamond"/>
                <a:cs typeface="Garamond"/>
              </a:rPr>
              <a:t> </a:t>
            </a:r>
            <a:r>
              <a:rPr sz="2450" spc="45" dirty="0">
                <a:latin typeface="Garamond"/>
                <a:cs typeface="Garamond"/>
              </a:rPr>
              <a:t>right</a:t>
            </a:r>
            <a:r>
              <a:rPr sz="2450" spc="95" dirty="0">
                <a:latin typeface="Garamond"/>
                <a:cs typeface="Garamond"/>
              </a:rPr>
              <a:t> </a:t>
            </a:r>
            <a:r>
              <a:rPr sz="2450" spc="-114" dirty="0">
                <a:latin typeface="Garamond"/>
                <a:cs typeface="Garamond"/>
              </a:rPr>
              <a:t>of</a:t>
            </a:r>
            <a:r>
              <a:rPr sz="2450" spc="95" dirty="0">
                <a:latin typeface="Garamond"/>
                <a:cs typeface="Garamond"/>
              </a:rPr>
              <a:t> </a:t>
            </a:r>
            <a:r>
              <a:rPr sz="2450" spc="45" dirty="0">
                <a:latin typeface="Garamond"/>
                <a:cs typeface="Garamond"/>
              </a:rPr>
              <a:t>the</a:t>
            </a:r>
            <a:r>
              <a:rPr sz="2450" spc="95" dirty="0">
                <a:latin typeface="Garamond"/>
                <a:cs typeface="Garamond"/>
              </a:rPr>
              <a:t> </a:t>
            </a:r>
            <a:r>
              <a:rPr sz="2450" spc="30" dirty="0">
                <a:latin typeface="Garamond"/>
                <a:cs typeface="Garamond"/>
              </a:rPr>
              <a:t>middle,</a:t>
            </a:r>
            <a:r>
              <a:rPr sz="2450" spc="105" dirty="0">
                <a:latin typeface="Garamond"/>
                <a:cs typeface="Garamond"/>
              </a:rPr>
              <a:t> </a:t>
            </a:r>
            <a:r>
              <a:rPr sz="2450" spc="50" dirty="0">
                <a:latin typeface="Garamond"/>
                <a:cs typeface="Garamond"/>
              </a:rPr>
              <a:t>with</a:t>
            </a:r>
            <a:r>
              <a:rPr sz="2450" spc="95" dirty="0">
                <a:latin typeface="Garamond"/>
                <a:cs typeface="Garamond"/>
              </a:rPr>
              <a:t> </a:t>
            </a:r>
            <a:r>
              <a:rPr sz="2450" spc="35" dirty="0">
                <a:latin typeface="Garamond"/>
                <a:cs typeface="Garamond"/>
              </a:rPr>
              <a:t>equal</a:t>
            </a:r>
            <a:r>
              <a:rPr sz="2450" spc="95" dirty="0">
                <a:latin typeface="Garamond"/>
                <a:cs typeface="Garamond"/>
              </a:rPr>
              <a:t> </a:t>
            </a:r>
            <a:r>
              <a:rPr sz="2450" spc="35" dirty="0">
                <a:latin typeface="Garamond"/>
                <a:cs typeface="Garamond"/>
              </a:rPr>
              <a:t>probabilities,</a:t>
            </a:r>
            <a:r>
              <a:rPr sz="2450" spc="105" dirty="0">
                <a:latin typeface="Garamond"/>
                <a:cs typeface="Garamond"/>
              </a:rPr>
              <a:t> </a:t>
            </a:r>
            <a:r>
              <a:rPr sz="2450" spc="55" dirty="0">
                <a:latin typeface="Garamond"/>
                <a:cs typeface="Garamond"/>
              </a:rPr>
              <a:t>and</a:t>
            </a:r>
            <a:r>
              <a:rPr sz="2450" spc="95" dirty="0">
                <a:latin typeface="Garamond"/>
                <a:cs typeface="Garamond"/>
              </a:rPr>
              <a:t> </a:t>
            </a:r>
            <a:r>
              <a:rPr sz="2450" spc="25" dirty="0">
                <a:latin typeface="Garamond"/>
                <a:cs typeface="Garamond"/>
              </a:rPr>
              <a:t>average</a:t>
            </a:r>
            <a:r>
              <a:rPr sz="2450" spc="15" dirty="0">
                <a:latin typeface="Garamond"/>
                <a:cs typeface="Garamond"/>
              </a:rPr>
              <a:t> </a:t>
            </a:r>
            <a:r>
              <a:rPr sz="2450" spc="30" dirty="0">
                <a:latin typeface="Garamond"/>
                <a:cs typeface="Garamond"/>
              </a:rPr>
              <a:t>out</a:t>
            </a:r>
            <a:r>
              <a:rPr sz="2450" spc="135" dirty="0">
                <a:latin typeface="Garamond"/>
                <a:cs typeface="Garamond"/>
              </a:rPr>
              <a:t> </a:t>
            </a:r>
            <a:r>
              <a:rPr sz="2450" spc="25" dirty="0">
                <a:latin typeface="Garamond"/>
                <a:cs typeface="Garamond"/>
              </a:rPr>
              <a:t>in</a:t>
            </a:r>
            <a:r>
              <a:rPr sz="2450" spc="135" dirty="0">
                <a:latin typeface="Garamond"/>
                <a:cs typeface="Garamond"/>
              </a:rPr>
              <a:t> </a:t>
            </a:r>
            <a:r>
              <a:rPr sz="2450" spc="45" dirty="0">
                <a:latin typeface="Garamond"/>
                <a:cs typeface="Garamond"/>
              </a:rPr>
              <a:t>the</a:t>
            </a:r>
            <a:r>
              <a:rPr sz="2450" spc="135" dirty="0">
                <a:latin typeface="Garamond"/>
                <a:cs typeface="Garamond"/>
              </a:rPr>
              <a:t> </a:t>
            </a:r>
            <a:r>
              <a:rPr sz="2450" spc="30" dirty="0">
                <a:latin typeface="Garamond"/>
                <a:cs typeface="Garamond"/>
              </a:rPr>
              <a:t>middle</a:t>
            </a:r>
            <a:r>
              <a:rPr sz="2450" spc="130" dirty="0">
                <a:latin typeface="Garamond"/>
                <a:cs typeface="Garamond"/>
              </a:rPr>
              <a:t> </a:t>
            </a:r>
            <a:r>
              <a:rPr sz="2450" spc="10" dirty="0">
                <a:latin typeface="Garamond"/>
                <a:cs typeface="Garamond"/>
              </a:rPr>
              <a:t>where</a:t>
            </a:r>
            <a:r>
              <a:rPr sz="2450" spc="140" dirty="0">
                <a:latin typeface="Garamond"/>
                <a:cs typeface="Garamond"/>
              </a:rPr>
              <a:t> </a:t>
            </a:r>
            <a:r>
              <a:rPr sz="2450" b="0" i="1" spc="-260" dirty="0">
                <a:latin typeface="Bookman Old Style"/>
                <a:cs typeface="Bookman Old Style"/>
              </a:rPr>
              <a:t>ψ</a:t>
            </a:r>
            <a:r>
              <a:rPr sz="2450" b="0" i="1" spc="40" dirty="0">
                <a:latin typeface="Bookman Old Style"/>
                <a:cs typeface="Bookman Old Style"/>
              </a:rPr>
              <a:t> </a:t>
            </a:r>
            <a:r>
              <a:rPr sz="2450" spc="130" dirty="0">
                <a:latin typeface="Garamond"/>
                <a:cs typeface="Garamond"/>
              </a:rPr>
              <a:t>=</a:t>
            </a:r>
            <a:r>
              <a:rPr sz="2450" spc="75" dirty="0">
                <a:latin typeface="Garamond"/>
                <a:cs typeface="Garamond"/>
              </a:rPr>
              <a:t> </a:t>
            </a:r>
            <a:r>
              <a:rPr sz="2450" spc="25" dirty="0">
                <a:latin typeface="Garamond"/>
                <a:cs typeface="Garamond"/>
              </a:rPr>
              <a:t>0.</a:t>
            </a:r>
            <a:endParaRPr sz="2450">
              <a:latin typeface="Garamond"/>
              <a:cs typeface="Garamond"/>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782320" cy="207645"/>
          </a:xfrm>
          <a:prstGeom prst="rect">
            <a:avLst/>
          </a:prstGeom>
        </p:spPr>
        <p:txBody>
          <a:bodyPr vert="horz" wrap="square" lIns="0" tIns="12065" rIns="0" bIns="0" rtlCol="0">
            <a:spAutoFit/>
          </a:bodyPr>
          <a:lstStyle/>
          <a:p>
            <a:pPr marL="12700">
              <a:lnSpc>
                <a:spcPct val="100000"/>
              </a:lnSpc>
              <a:spcBef>
                <a:spcPts val="95"/>
              </a:spcBef>
            </a:pPr>
            <a:r>
              <a:rPr sz="1200" spc="-10" dirty="0">
                <a:latin typeface="Times New Roman"/>
                <a:cs typeface="Times New Roman"/>
              </a:rPr>
              <a:t>ConcepTest</a:t>
            </a:r>
            <a:endParaRPr sz="1200">
              <a:latin typeface="Times New Roman"/>
              <a:cs typeface="Times New Roman"/>
            </a:endParaRPr>
          </a:p>
        </p:txBody>
      </p:sp>
      <p:sp>
        <p:nvSpPr>
          <p:cNvPr id="3" name="object 3"/>
          <p:cNvSpPr txBox="1"/>
          <p:nvPr/>
        </p:nvSpPr>
        <p:spPr>
          <a:xfrm>
            <a:off x="4844646" y="878291"/>
            <a:ext cx="4130675"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4.3.</a:t>
            </a:r>
            <a:r>
              <a:rPr sz="1200" spc="290" dirty="0">
                <a:latin typeface="Times New Roman"/>
                <a:cs typeface="Times New Roman"/>
              </a:rPr>
              <a:t>  </a:t>
            </a:r>
            <a:r>
              <a:rPr sz="1200" dirty="0">
                <a:latin typeface="Times New Roman"/>
                <a:cs typeface="Times New Roman"/>
              </a:rPr>
              <a:t>WAVEFUNCTIONS</a:t>
            </a:r>
            <a:r>
              <a:rPr sz="1200" spc="215" dirty="0">
                <a:latin typeface="Times New Roman"/>
                <a:cs typeface="Times New Roman"/>
              </a:rPr>
              <a:t> </a:t>
            </a:r>
            <a:r>
              <a:rPr sz="1200" dirty="0">
                <a:latin typeface="Times New Roman"/>
                <a:cs typeface="Times New Roman"/>
              </a:rPr>
              <a:t>AND</a:t>
            </a:r>
            <a:r>
              <a:rPr sz="1200" spc="210" dirty="0">
                <a:latin typeface="Times New Roman"/>
                <a:cs typeface="Times New Roman"/>
              </a:rPr>
              <a:t> </a:t>
            </a:r>
            <a:r>
              <a:rPr sz="1200" dirty="0">
                <a:latin typeface="Times New Roman"/>
                <a:cs typeface="Times New Roman"/>
              </a:rPr>
              <a:t>POSITION</a:t>
            </a:r>
            <a:r>
              <a:rPr sz="1200" spc="210" dirty="0">
                <a:latin typeface="Times New Roman"/>
                <a:cs typeface="Times New Roman"/>
              </a:rPr>
              <a:t> </a:t>
            </a:r>
            <a:r>
              <a:rPr sz="1200" spc="-10" dirty="0">
                <a:latin typeface="Times New Roman"/>
                <a:cs typeface="Times New Roman"/>
              </a:rPr>
              <a:t>PROBABILITIES</a:t>
            </a:r>
            <a:endParaRPr sz="1200">
              <a:latin typeface="Times New Roman"/>
              <a:cs typeface="Times New Roman"/>
            </a:endParaRPr>
          </a:p>
        </p:txBody>
      </p:sp>
      <p:sp>
        <p:nvSpPr>
          <p:cNvPr id="4" name="object 4"/>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5" name="object 5"/>
          <p:cNvSpPr txBox="1"/>
          <p:nvPr/>
        </p:nvSpPr>
        <p:spPr>
          <a:xfrm>
            <a:off x="2762935" y="1071104"/>
            <a:ext cx="500380" cy="403225"/>
          </a:xfrm>
          <a:prstGeom prst="rect">
            <a:avLst/>
          </a:prstGeom>
        </p:spPr>
        <p:txBody>
          <a:bodyPr vert="horz" wrap="square" lIns="0" tIns="15875" rIns="0" bIns="0" rtlCol="0">
            <a:spAutoFit/>
          </a:bodyPr>
          <a:lstStyle/>
          <a:p>
            <a:pPr marL="38100">
              <a:lnSpc>
                <a:spcPct val="100000"/>
              </a:lnSpc>
              <a:spcBef>
                <a:spcPts val="125"/>
              </a:spcBef>
              <a:tabLst>
                <a:tab pos="352425" algn="l"/>
              </a:tabLst>
            </a:pPr>
            <a:r>
              <a:rPr sz="2450" spc="-50" dirty="0">
                <a:latin typeface="Yu Gothic"/>
                <a:cs typeface="Yu Gothic"/>
              </a:rPr>
              <a:t>Z</a:t>
            </a:r>
            <a:r>
              <a:rPr sz="2450" dirty="0">
                <a:latin typeface="Yu Gothic"/>
                <a:cs typeface="Yu Gothic"/>
              </a:rPr>
              <a:t>	</a:t>
            </a:r>
            <a:r>
              <a:rPr sz="3075" b="0" i="1" spc="-630" baseline="-21680" dirty="0">
                <a:latin typeface="Bookman Old Style"/>
                <a:cs typeface="Bookman Old Style"/>
              </a:rPr>
              <a:t>b</a:t>
            </a:r>
            <a:endParaRPr sz="3075" baseline="-21680">
              <a:latin typeface="Bookman Old Style"/>
              <a:cs typeface="Bookman Old Style"/>
            </a:endParaRPr>
          </a:p>
        </p:txBody>
      </p:sp>
      <p:sp>
        <p:nvSpPr>
          <p:cNvPr id="6" name="object 6"/>
          <p:cNvSpPr txBox="1"/>
          <p:nvPr/>
        </p:nvSpPr>
        <p:spPr>
          <a:xfrm>
            <a:off x="2963227" y="1836159"/>
            <a:ext cx="160655" cy="340360"/>
          </a:xfrm>
          <a:prstGeom prst="rect">
            <a:avLst/>
          </a:prstGeom>
        </p:spPr>
        <p:txBody>
          <a:bodyPr vert="horz" wrap="square" lIns="0" tIns="14604" rIns="0" bIns="0" rtlCol="0">
            <a:spAutoFit/>
          </a:bodyPr>
          <a:lstStyle/>
          <a:p>
            <a:pPr marL="12700">
              <a:lnSpc>
                <a:spcPct val="100000"/>
              </a:lnSpc>
              <a:spcBef>
                <a:spcPts val="114"/>
              </a:spcBef>
            </a:pPr>
            <a:r>
              <a:rPr sz="2050" b="0" i="1" spc="-160" dirty="0">
                <a:latin typeface="Bookman Old Style"/>
                <a:cs typeface="Bookman Old Style"/>
              </a:rPr>
              <a:t>a</a:t>
            </a:r>
            <a:endParaRPr sz="2050">
              <a:latin typeface="Bookman Old Style"/>
              <a:cs typeface="Bookman Old Style"/>
            </a:endParaRPr>
          </a:p>
        </p:txBody>
      </p:sp>
      <p:sp>
        <p:nvSpPr>
          <p:cNvPr id="7" name="object 7"/>
          <p:cNvSpPr txBox="1"/>
          <p:nvPr/>
        </p:nvSpPr>
        <p:spPr>
          <a:xfrm>
            <a:off x="4055859" y="1421987"/>
            <a:ext cx="146050" cy="340360"/>
          </a:xfrm>
          <a:prstGeom prst="rect">
            <a:avLst/>
          </a:prstGeom>
        </p:spPr>
        <p:txBody>
          <a:bodyPr vert="horz" wrap="square" lIns="0" tIns="14604" rIns="0" bIns="0" rtlCol="0">
            <a:spAutoFit/>
          </a:bodyPr>
          <a:lstStyle/>
          <a:p>
            <a:pPr marL="12700">
              <a:lnSpc>
                <a:spcPct val="100000"/>
              </a:lnSpc>
              <a:spcBef>
                <a:spcPts val="114"/>
              </a:spcBef>
            </a:pPr>
            <a:r>
              <a:rPr sz="2050" spc="-50" dirty="0">
                <a:latin typeface="Garamond"/>
                <a:cs typeface="Garamond"/>
              </a:rPr>
              <a:t>2</a:t>
            </a:r>
            <a:endParaRPr sz="2050">
              <a:latin typeface="Garamond"/>
              <a:cs typeface="Garamond"/>
            </a:endParaRPr>
          </a:p>
        </p:txBody>
      </p:sp>
      <p:sp>
        <p:nvSpPr>
          <p:cNvPr id="8" name="object 8"/>
          <p:cNvSpPr txBox="1"/>
          <p:nvPr/>
        </p:nvSpPr>
        <p:spPr>
          <a:xfrm>
            <a:off x="718819" y="1499576"/>
            <a:ext cx="8254365" cy="403225"/>
          </a:xfrm>
          <a:prstGeom prst="rect">
            <a:avLst/>
          </a:prstGeom>
        </p:spPr>
        <p:txBody>
          <a:bodyPr vert="horz" wrap="square" lIns="0" tIns="15875" rIns="0" bIns="0" rtlCol="0">
            <a:spAutoFit/>
          </a:bodyPr>
          <a:lstStyle/>
          <a:p>
            <a:pPr marL="12700">
              <a:lnSpc>
                <a:spcPct val="100000"/>
              </a:lnSpc>
              <a:spcBef>
                <a:spcPts val="125"/>
              </a:spcBef>
              <a:tabLst>
                <a:tab pos="2564765" algn="l"/>
              </a:tabLst>
            </a:pPr>
            <a:r>
              <a:rPr sz="2450" dirty="0">
                <a:latin typeface="Garamond"/>
                <a:cs typeface="Garamond"/>
              </a:rPr>
              <a:t>The</a:t>
            </a:r>
            <a:r>
              <a:rPr sz="2450" spc="330" dirty="0">
                <a:latin typeface="Garamond"/>
                <a:cs typeface="Garamond"/>
              </a:rPr>
              <a:t> </a:t>
            </a:r>
            <a:r>
              <a:rPr sz="2450" spc="-10" dirty="0">
                <a:latin typeface="Garamond"/>
                <a:cs typeface="Garamond"/>
              </a:rPr>
              <a:t>calculation</a:t>
            </a:r>
            <a:r>
              <a:rPr sz="2450" dirty="0">
                <a:latin typeface="Garamond"/>
                <a:cs typeface="Garamond"/>
              </a:rPr>
              <a:t>	</a:t>
            </a:r>
            <a:r>
              <a:rPr sz="2450" dirty="0">
                <a:latin typeface="Cambria"/>
                <a:cs typeface="Cambria"/>
              </a:rPr>
              <a:t>|</a:t>
            </a:r>
            <a:r>
              <a:rPr sz="2450" b="0" i="1" dirty="0">
                <a:latin typeface="Bookman Old Style"/>
                <a:cs typeface="Bookman Old Style"/>
              </a:rPr>
              <a:t>ψ</a:t>
            </a:r>
            <a:r>
              <a:rPr sz="2450" dirty="0">
                <a:latin typeface="Garamond"/>
                <a:cs typeface="Garamond"/>
              </a:rPr>
              <a:t>(</a:t>
            </a:r>
            <a:r>
              <a:rPr sz="2450" b="0" i="1" dirty="0">
                <a:latin typeface="Bookman Old Style"/>
                <a:cs typeface="Bookman Old Style"/>
              </a:rPr>
              <a:t>x</a:t>
            </a:r>
            <a:r>
              <a:rPr sz="2450" dirty="0">
                <a:latin typeface="Garamond"/>
                <a:cs typeface="Garamond"/>
              </a:rPr>
              <a:t>)</a:t>
            </a:r>
            <a:r>
              <a:rPr sz="2450" dirty="0">
                <a:latin typeface="Cambria"/>
                <a:cs typeface="Cambria"/>
              </a:rPr>
              <a:t>|</a:t>
            </a:r>
            <a:r>
              <a:rPr sz="2450" spc="495" dirty="0">
                <a:latin typeface="Cambria"/>
                <a:cs typeface="Cambria"/>
              </a:rPr>
              <a:t> </a:t>
            </a:r>
            <a:r>
              <a:rPr sz="2450" b="0" i="1" dirty="0">
                <a:latin typeface="Bookman Old Style"/>
                <a:cs typeface="Bookman Old Style"/>
              </a:rPr>
              <a:t>dx</a:t>
            </a:r>
            <a:r>
              <a:rPr sz="2450" b="0" i="1" spc="135" dirty="0">
                <a:latin typeface="Bookman Old Style"/>
                <a:cs typeface="Bookman Old Style"/>
              </a:rPr>
              <a:t> </a:t>
            </a:r>
            <a:r>
              <a:rPr sz="2450" dirty="0">
                <a:latin typeface="Garamond"/>
                <a:cs typeface="Garamond"/>
              </a:rPr>
              <a:t>gives</a:t>
            </a:r>
            <a:r>
              <a:rPr sz="2450" spc="260" dirty="0">
                <a:latin typeface="Garamond"/>
                <a:cs typeface="Garamond"/>
              </a:rPr>
              <a:t> </a:t>
            </a:r>
            <a:r>
              <a:rPr sz="2450" dirty="0">
                <a:latin typeface="Garamond"/>
                <a:cs typeface="Garamond"/>
              </a:rPr>
              <a:t>the</a:t>
            </a:r>
            <a:r>
              <a:rPr sz="2450" spc="254" dirty="0">
                <a:latin typeface="Garamond"/>
                <a:cs typeface="Garamond"/>
              </a:rPr>
              <a:t> </a:t>
            </a:r>
            <a:r>
              <a:rPr sz="2450" dirty="0">
                <a:latin typeface="Garamond"/>
                <a:cs typeface="Garamond"/>
              </a:rPr>
              <a:t>probability</a:t>
            </a:r>
            <a:r>
              <a:rPr sz="2450" spc="260" dirty="0">
                <a:latin typeface="Garamond"/>
                <a:cs typeface="Garamond"/>
              </a:rPr>
              <a:t> </a:t>
            </a:r>
            <a:r>
              <a:rPr sz="2450" dirty="0">
                <a:latin typeface="Garamond"/>
                <a:cs typeface="Garamond"/>
              </a:rPr>
              <a:t>of</a:t>
            </a:r>
            <a:r>
              <a:rPr sz="2450" spc="254" dirty="0">
                <a:latin typeface="Garamond"/>
                <a:cs typeface="Garamond"/>
              </a:rPr>
              <a:t> </a:t>
            </a:r>
            <a:r>
              <a:rPr sz="2450" spc="-10" dirty="0">
                <a:latin typeface="Garamond"/>
                <a:cs typeface="Garamond"/>
              </a:rPr>
              <a:t>measuring</a:t>
            </a:r>
            <a:endParaRPr sz="2450">
              <a:latin typeface="Garamond"/>
              <a:cs typeface="Garamond"/>
            </a:endParaRPr>
          </a:p>
        </p:txBody>
      </p:sp>
      <p:sp>
        <p:nvSpPr>
          <p:cNvPr id="9" name="object 9"/>
          <p:cNvSpPr txBox="1"/>
          <p:nvPr/>
        </p:nvSpPr>
        <p:spPr>
          <a:xfrm>
            <a:off x="718819" y="2032240"/>
            <a:ext cx="7233284" cy="403225"/>
          </a:xfrm>
          <a:prstGeom prst="rect">
            <a:avLst/>
          </a:prstGeom>
        </p:spPr>
        <p:txBody>
          <a:bodyPr vert="horz" wrap="square" lIns="0" tIns="15875" rIns="0" bIns="0" rtlCol="0">
            <a:spAutoFit/>
          </a:bodyPr>
          <a:lstStyle/>
          <a:p>
            <a:pPr marL="12700">
              <a:lnSpc>
                <a:spcPct val="100000"/>
              </a:lnSpc>
              <a:spcBef>
                <a:spcPts val="125"/>
              </a:spcBef>
            </a:pPr>
            <a:r>
              <a:rPr sz="2450" spc="130" dirty="0">
                <a:latin typeface="Garamond"/>
                <a:cs typeface="Garamond"/>
              </a:rPr>
              <a:t>a</a:t>
            </a:r>
            <a:r>
              <a:rPr sz="2450" spc="185" dirty="0">
                <a:latin typeface="Garamond"/>
                <a:cs typeface="Garamond"/>
              </a:rPr>
              <a:t> </a:t>
            </a:r>
            <a:r>
              <a:rPr sz="2450" spc="50" dirty="0">
                <a:latin typeface="Garamond"/>
                <a:cs typeface="Garamond"/>
              </a:rPr>
              <a:t>particle</a:t>
            </a:r>
            <a:r>
              <a:rPr sz="2450" spc="185" dirty="0">
                <a:latin typeface="Garamond"/>
                <a:cs typeface="Garamond"/>
              </a:rPr>
              <a:t> </a:t>
            </a:r>
            <a:r>
              <a:rPr sz="2450" spc="65" dirty="0">
                <a:latin typeface="Garamond"/>
                <a:cs typeface="Garamond"/>
              </a:rPr>
              <a:t>with.</a:t>
            </a:r>
            <a:r>
              <a:rPr sz="2450" spc="-204" dirty="0">
                <a:latin typeface="Garamond"/>
                <a:cs typeface="Garamond"/>
              </a:rPr>
              <a:t> </a:t>
            </a:r>
            <a:r>
              <a:rPr sz="2450" spc="75" dirty="0">
                <a:latin typeface="Garamond"/>
                <a:cs typeface="Garamond"/>
              </a:rPr>
              <a:t>.</a:t>
            </a:r>
            <a:r>
              <a:rPr sz="2450" spc="-200" dirty="0">
                <a:latin typeface="Garamond"/>
                <a:cs typeface="Garamond"/>
              </a:rPr>
              <a:t> </a:t>
            </a:r>
            <a:r>
              <a:rPr sz="2450" spc="75" dirty="0">
                <a:latin typeface="Garamond"/>
                <a:cs typeface="Garamond"/>
              </a:rPr>
              <a:t>.</a:t>
            </a:r>
            <a:r>
              <a:rPr sz="2450" spc="-200" dirty="0">
                <a:latin typeface="Garamond"/>
                <a:cs typeface="Garamond"/>
              </a:rPr>
              <a:t> </a:t>
            </a:r>
            <a:r>
              <a:rPr sz="2450" dirty="0">
                <a:latin typeface="Garamond"/>
                <a:cs typeface="Garamond"/>
              </a:rPr>
              <a:t>(Choose</a:t>
            </a:r>
            <a:r>
              <a:rPr sz="2450" spc="190" dirty="0">
                <a:latin typeface="Garamond"/>
                <a:cs typeface="Garamond"/>
              </a:rPr>
              <a:t> </a:t>
            </a:r>
            <a:r>
              <a:rPr sz="2450" dirty="0">
                <a:latin typeface="Garamond"/>
                <a:cs typeface="Garamond"/>
              </a:rPr>
              <a:t>one,</a:t>
            </a:r>
            <a:r>
              <a:rPr sz="2450" spc="185" dirty="0">
                <a:latin typeface="Garamond"/>
                <a:cs typeface="Garamond"/>
              </a:rPr>
              <a:t> </a:t>
            </a:r>
            <a:r>
              <a:rPr sz="2450" spc="55" dirty="0">
                <a:latin typeface="Garamond"/>
                <a:cs typeface="Garamond"/>
              </a:rPr>
              <a:t>and</a:t>
            </a:r>
            <a:r>
              <a:rPr sz="2450" spc="180" dirty="0">
                <a:latin typeface="Garamond"/>
                <a:cs typeface="Garamond"/>
              </a:rPr>
              <a:t> </a:t>
            </a:r>
            <a:r>
              <a:rPr sz="2450" dirty="0">
                <a:latin typeface="Garamond"/>
                <a:cs typeface="Garamond"/>
              </a:rPr>
              <a:t>explain</a:t>
            </a:r>
            <a:r>
              <a:rPr sz="2450" spc="185" dirty="0">
                <a:latin typeface="Garamond"/>
                <a:cs typeface="Garamond"/>
              </a:rPr>
              <a:t> </a:t>
            </a:r>
            <a:r>
              <a:rPr sz="2450" dirty="0">
                <a:latin typeface="Garamond"/>
                <a:cs typeface="Garamond"/>
              </a:rPr>
              <a:t>your</a:t>
            </a:r>
            <a:r>
              <a:rPr sz="2450" spc="185" dirty="0">
                <a:latin typeface="Garamond"/>
                <a:cs typeface="Garamond"/>
              </a:rPr>
              <a:t> </a:t>
            </a:r>
            <a:r>
              <a:rPr sz="2450" spc="-10" dirty="0">
                <a:latin typeface="Garamond"/>
                <a:cs typeface="Garamond"/>
              </a:rPr>
              <a:t>answer.)</a:t>
            </a:r>
            <a:endParaRPr sz="2450">
              <a:latin typeface="Garamond"/>
              <a:cs typeface="Garamond"/>
            </a:endParaRPr>
          </a:p>
        </p:txBody>
      </p:sp>
      <p:sp>
        <p:nvSpPr>
          <p:cNvPr id="10" name="object 10"/>
          <p:cNvSpPr txBox="1"/>
          <p:nvPr/>
        </p:nvSpPr>
        <p:spPr>
          <a:xfrm>
            <a:off x="715137" y="2485903"/>
            <a:ext cx="8258175" cy="2429510"/>
          </a:xfrm>
          <a:prstGeom prst="rect">
            <a:avLst/>
          </a:prstGeom>
        </p:spPr>
        <p:txBody>
          <a:bodyPr vert="horz" wrap="square" lIns="0" tIns="144780" rIns="0" bIns="0" rtlCol="0">
            <a:spAutoFit/>
          </a:bodyPr>
          <a:lstStyle/>
          <a:p>
            <a:pPr marL="386715" indent="-370205">
              <a:lnSpc>
                <a:spcPct val="100000"/>
              </a:lnSpc>
              <a:spcBef>
                <a:spcPts val="1140"/>
              </a:spcBef>
              <a:buFont typeface="Garamond"/>
              <a:buAutoNum type="alphaUcPeriod"/>
              <a:tabLst>
                <a:tab pos="386715" algn="l"/>
              </a:tabLst>
            </a:pPr>
            <a:r>
              <a:rPr sz="2450" b="0" i="1" spc="-260" dirty="0">
                <a:latin typeface="Bookman Old Style"/>
                <a:cs typeface="Bookman Old Style"/>
              </a:rPr>
              <a:t>a</a:t>
            </a:r>
            <a:r>
              <a:rPr sz="2450" b="0" i="1" spc="-50" dirty="0">
                <a:latin typeface="Bookman Old Style"/>
                <a:cs typeface="Bookman Old Style"/>
              </a:rPr>
              <a:t> </a:t>
            </a:r>
            <a:r>
              <a:rPr sz="2450" b="0" i="1" spc="395" dirty="0">
                <a:latin typeface="Bookman Old Style"/>
                <a:cs typeface="Bookman Old Style"/>
              </a:rPr>
              <a:t>&lt;</a:t>
            </a:r>
            <a:r>
              <a:rPr sz="2450" b="0" i="1" spc="-40" dirty="0">
                <a:latin typeface="Bookman Old Style"/>
                <a:cs typeface="Bookman Old Style"/>
              </a:rPr>
              <a:t> </a:t>
            </a:r>
            <a:r>
              <a:rPr sz="2450" b="0" i="1" spc="50" dirty="0">
                <a:latin typeface="Bookman Old Style"/>
                <a:cs typeface="Bookman Old Style"/>
              </a:rPr>
              <a:t>x</a:t>
            </a:r>
            <a:r>
              <a:rPr sz="2450" b="0" i="1" spc="-50" dirty="0">
                <a:latin typeface="Bookman Old Style"/>
                <a:cs typeface="Bookman Old Style"/>
              </a:rPr>
              <a:t> </a:t>
            </a:r>
            <a:r>
              <a:rPr sz="2450" b="0" i="1" spc="395" dirty="0">
                <a:latin typeface="Bookman Old Style"/>
                <a:cs typeface="Bookman Old Style"/>
              </a:rPr>
              <a:t>&lt;</a:t>
            </a:r>
            <a:r>
              <a:rPr sz="2450" b="0" i="1" spc="-40" dirty="0">
                <a:latin typeface="Bookman Old Style"/>
                <a:cs typeface="Bookman Old Style"/>
              </a:rPr>
              <a:t> </a:t>
            </a:r>
            <a:r>
              <a:rPr sz="2450" b="0" i="1" spc="-509" dirty="0">
                <a:latin typeface="Bookman Old Style"/>
                <a:cs typeface="Bookman Old Style"/>
              </a:rPr>
              <a:t>b</a:t>
            </a:r>
            <a:endParaRPr sz="2450">
              <a:latin typeface="Bookman Old Style"/>
              <a:cs typeface="Bookman Old Style"/>
            </a:endParaRPr>
          </a:p>
          <a:p>
            <a:pPr marL="386715" indent="-358140">
              <a:lnSpc>
                <a:spcPct val="100000"/>
              </a:lnSpc>
              <a:spcBef>
                <a:spcPts val="1045"/>
              </a:spcBef>
              <a:buFont typeface="Garamond"/>
              <a:buAutoNum type="alphaUcPeriod"/>
              <a:tabLst>
                <a:tab pos="386715" algn="l"/>
              </a:tabLst>
            </a:pPr>
            <a:r>
              <a:rPr sz="2450" b="0" i="1" spc="-260" dirty="0">
                <a:latin typeface="Bookman Old Style"/>
                <a:cs typeface="Bookman Old Style"/>
              </a:rPr>
              <a:t>a</a:t>
            </a:r>
            <a:r>
              <a:rPr sz="2450" b="0" i="1" spc="-50" dirty="0">
                <a:latin typeface="Bookman Old Style"/>
                <a:cs typeface="Bookman Old Style"/>
              </a:rPr>
              <a:t> </a:t>
            </a:r>
            <a:r>
              <a:rPr sz="2450" spc="555" dirty="0">
                <a:latin typeface="Cambria"/>
                <a:cs typeface="Cambria"/>
              </a:rPr>
              <a:t>≤</a:t>
            </a:r>
            <a:r>
              <a:rPr sz="2450" spc="155" dirty="0">
                <a:latin typeface="Cambria"/>
                <a:cs typeface="Cambria"/>
              </a:rPr>
              <a:t> </a:t>
            </a:r>
            <a:r>
              <a:rPr sz="2450" b="0" i="1" spc="50" dirty="0">
                <a:latin typeface="Bookman Old Style"/>
                <a:cs typeface="Bookman Old Style"/>
              </a:rPr>
              <a:t>x</a:t>
            </a:r>
            <a:r>
              <a:rPr sz="2450" b="0" i="1" spc="-45" dirty="0">
                <a:latin typeface="Bookman Old Style"/>
                <a:cs typeface="Bookman Old Style"/>
              </a:rPr>
              <a:t> </a:t>
            </a:r>
            <a:r>
              <a:rPr sz="2450" spc="555" dirty="0">
                <a:latin typeface="Cambria"/>
                <a:cs typeface="Cambria"/>
              </a:rPr>
              <a:t>≤</a:t>
            </a:r>
            <a:r>
              <a:rPr sz="2450" spc="155" dirty="0">
                <a:latin typeface="Cambria"/>
                <a:cs typeface="Cambria"/>
              </a:rPr>
              <a:t> </a:t>
            </a:r>
            <a:r>
              <a:rPr sz="2450" b="0" i="1" spc="-509" dirty="0">
                <a:latin typeface="Bookman Old Style"/>
                <a:cs typeface="Bookman Old Style"/>
              </a:rPr>
              <a:t>b</a:t>
            </a:r>
            <a:endParaRPr sz="2450">
              <a:latin typeface="Bookman Old Style"/>
              <a:cs typeface="Bookman Old Style"/>
            </a:endParaRPr>
          </a:p>
          <a:p>
            <a:pPr marL="386715" indent="-361950">
              <a:lnSpc>
                <a:spcPct val="100000"/>
              </a:lnSpc>
              <a:spcBef>
                <a:spcPts val="1045"/>
              </a:spcBef>
              <a:buAutoNum type="alphaUcPeriod"/>
              <a:tabLst>
                <a:tab pos="386715" algn="l"/>
              </a:tabLst>
            </a:pPr>
            <a:r>
              <a:rPr sz="2450" dirty="0">
                <a:latin typeface="Garamond"/>
                <a:cs typeface="Garamond"/>
              </a:rPr>
              <a:t>Both</a:t>
            </a:r>
            <a:r>
              <a:rPr sz="2450" spc="190" dirty="0">
                <a:latin typeface="Garamond"/>
                <a:cs typeface="Garamond"/>
              </a:rPr>
              <a:t> </a:t>
            </a:r>
            <a:r>
              <a:rPr sz="2450" dirty="0">
                <a:latin typeface="Garamond"/>
                <a:cs typeface="Garamond"/>
              </a:rPr>
              <a:t>of</a:t>
            </a:r>
            <a:r>
              <a:rPr sz="2450" spc="200" dirty="0">
                <a:latin typeface="Garamond"/>
                <a:cs typeface="Garamond"/>
              </a:rPr>
              <a:t> </a:t>
            </a:r>
            <a:r>
              <a:rPr sz="2450" dirty="0">
                <a:latin typeface="Garamond"/>
                <a:cs typeface="Garamond"/>
              </a:rPr>
              <a:t>those,</a:t>
            </a:r>
            <a:r>
              <a:rPr sz="2450" spc="204" dirty="0">
                <a:latin typeface="Garamond"/>
                <a:cs typeface="Garamond"/>
              </a:rPr>
              <a:t> </a:t>
            </a:r>
            <a:r>
              <a:rPr sz="2450" dirty="0">
                <a:latin typeface="Garamond"/>
                <a:cs typeface="Garamond"/>
              </a:rPr>
              <a:t>because</a:t>
            </a:r>
            <a:r>
              <a:rPr sz="2450" spc="200" dirty="0">
                <a:latin typeface="Garamond"/>
                <a:cs typeface="Garamond"/>
              </a:rPr>
              <a:t> </a:t>
            </a:r>
            <a:r>
              <a:rPr sz="2450" spc="80" dirty="0">
                <a:latin typeface="Garamond"/>
                <a:cs typeface="Garamond"/>
              </a:rPr>
              <a:t>they</a:t>
            </a:r>
            <a:r>
              <a:rPr sz="2450" spc="200" dirty="0">
                <a:latin typeface="Garamond"/>
                <a:cs typeface="Garamond"/>
              </a:rPr>
              <a:t> </a:t>
            </a:r>
            <a:r>
              <a:rPr sz="2450" spc="55" dirty="0">
                <a:latin typeface="Garamond"/>
                <a:cs typeface="Garamond"/>
              </a:rPr>
              <a:t>are</a:t>
            </a:r>
            <a:r>
              <a:rPr sz="2450" spc="195" dirty="0">
                <a:latin typeface="Garamond"/>
                <a:cs typeface="Garamond"/>
              </a:rPr>
              <a:t> </a:t>
            </a:r>
            <a:r>
              <a:rPr sz="2450" dirty="0">
                <a:latin typeface="Garamond"/>
                <a:cs typeface="Garamond"/>
              </a:rPr>
              <a:t>both</a:t>
            </a:r>
            <a:r>
              <a:rPr sz="2450" spc="204" dirty="0">
                <a:latin typeface="Garamond"/>
                <a:cs typeface="Garamond"/>
              </a:rPr>
              <a:t> </a:t>
            </a:r>
            <a:r>
              <a:rPr sz="2450" dirty="0">
                <a:latin typeface="Garamond"/>
                <a:cs typeface="Garamond"/>
              </a:rPr>
              <a:t>the</a:t>
            </a:r>
            <a:r>
              <a:rPr sz="2450" spc="200" dirty="0">
                <a:latin typeface="Garamond"/>
                <a:cs typeface="Garamond"/>
              </a:rPr>
              <a:t> </a:t>
            </a:r>
            <a:r>
              <a:rPr sz="2450" spc="-10" dirty="0">
                <a:latin typeface="Garamond"/>
                <a:cs typeface="Garamond"/>
              </a:rPr>
              <a:t>same.</a:t>
            </a:r>
            <a:endParaRPr sz="2450">
              <a:latin typeface="Garamond"/>
              <a:cs typeface="Garamond"/>
            </a:endParaRPr>
          </a:p>
          <a:p>
            <a:pPr marL="386080" marR="5080" indent="-374015">
              <a:lnSpc>
                <a:spcPct val="101699"/>
              </a:lnSpc>
              <a:spcBef>
                <a:spcPts val="995"/>
              </a:spcBef>
              <a:buAutoNum type="alphaUcPeriod"/>
              <a:tabLst>
                <a:tab pos="387985" algn="l"/>
              </a:tabLst>
            </a:pPr>
            <a:r>
              <a:rPr sz="2450" dirty="0">
                <a:latin typeface="Garamond"/>
                <a:cs typeface="Garamond"/>
              </a:rPr>
              <a:t>Neither</a:t>
            </a:r>
            <a:r>
              <a:rPr sz="2450" spc="25" dirty="0">
                <a:latin typeface="Garamond"/>
                <a:cs typeface="Garamond"/>
              </a:rPr>
              <a:t> </a:t>
            </a:r>
            <a:r>
              <a:rPr sz="2450" spc="-30" dirty="0">
                <a:latin typeface="Garamond"/>
                <a:cs typeface="Garamond"/>
              </a:rPr>
              <a:t>of</a:t>
            </a:r>
            <a:r>
              <a:rPr sz="2450" spc="35" dirty="0">
                <a:latin typeface="Garamond"/>
                <a:cs typeface="Garamond"/>
              </a:rPr>
              <a:t> </a:t>
            </a:r>
            <a:r>
              <a:rPr sz="2450" dirty="0">
                <a:latin typeface="Garamond"/>
                <a:cs typeface="Garamond"/>
              </a:rPr>
              <a:t>those.</a:t>
            </a:r>
            <a:r>
              <a:rPr sz="2450" spc="350" dirty="0">
                <a:latin typeface="Garamond"/>
                <a:cs typeface="Garamond"/>
              </a:rPr>
              <a:t> </a:t>
            </a:r>
            <a:r>
              <a:rPr sz="2450" dirty="0">
                <a:latin typeface="Garamond"/>
                <a:cs typeface="Garamond"/>
              </a:rPr>
              <a:t>(If</a:t>
            </a:r>
            <a:r>
              <a:rPr sz="2450" spc="35" dirty="0">
                <a:latin typeface="Garamond"/>
                <a:cs typeface="Garamond"/>
              </a:rPr>
              <a:t> </a:t>
            </a:r>
            <a:r>
              <a:rPr sz="2450" dirty="0">
                <a:latin typeface="Garamond"/>
                <a:cs typeface="Garamond"/>
              </a:rPr>
              <a:t>you</a:t>
            </a:r>
            <a:r>
              <a:rPr sz="2450" spc="35" dirty="0">
                <a:latin typeface="Garamond"/>
                <a:cs typeface="Garamond"/>
              </a:rPr>
              <a:t> </a:t>
            </a:r>
            <a:r>
              <a:rPr sz="2450" spc="-25" dirty="0">
                <a:latin typeface="Garamond"/>
                <a:cs typeface="Garamond"/>
              </a:rPr>
              <a:t>choose</a:t>
            </a:r>
            <a:r>
              <a:rPr sz="2450" spc="35" dirty="0">
                <a:latin typeface="Garamond"/>
                <a:cs typeface="Garamond"/>
              </a:rPr>
              <a:t> </a:t>
            </a:r>
            <a:r>
              <a:rPr sz="2450" spc="55" dirty="0">
                <a:latin typeface="Garamond"/>
                <a:cs typeface="Garamond"/>
              </a:rPr>
              <a:t>this, </a:t>
            </a:r>
            <a:r>
              <a:rPr sz="2450" spc="80" dirty="0">
                <a:latin typeface="Garamond"/>
                <a:cs typeface="Garamond"/>
              </a:rPr>
              <a:t>say</a:t>
            </a:r>
            <a:r>
              <a:rPr sz="2450" spc="35" dirty="0">
                <a:latin typeface="Garamond"/>
                <a:cs typeface="Garamond"/>
              </a:rPr>
              <a:t> </a:t>
            </a:r>
            <a:r>
              <a:rPr sz="2450" spc="80" dirty="0">
                <a:latin typeface="Garamond"/>
                <a:cs typeface="Garamond"/>
              </a:rPr>
              <a:t>what</a:t>
            </a:r>
            <a:r>
              <a:rPr sz="2450" spc="35" dirty="0">
                <a:latin typeface="Garamond"/>
                <a:cs typeface="Garamond"/>
              </a:rPr>
              <a:t> </a:t>
            </a:r>
            <a:r>
              <a:rPr sz="2450" spc="105" dirty="0">
                <a:latin typeface="Garamond"/>
                <a:cs typeface="Garamond"/>
              </a:rPr>
              <a:t>it</a:t>
            </a:r>
            <a:r>
              <a:rPr sz="2450" spc="30" dirty="0">
                <a:latin typeface="Garamond"/>
                <a:cs typeface="Garamond"/>
              </a:rPr>
              <a:t> </a:t>
            </a:r>
            <a:r>
              <a:rPr sz="2450" dirty="0">
                <a:latin typeface="Garamond"/>
                <a:cs typeface="Garamond"/>
              </a:rPr>
              <a:t>does</a:t>
            </a:r>
            <a:r>
              <a:rPr sz="2450" spc="45" dirty="0">
                <a:latin typeface="Garamond"/>
                <a:cs typeface="Garamond"/>
              </a:rPr>
              <a:t> </a:t>
            </a:r>
            <a:r>
              <a:rPr sz="2450" spc="40" dirty="0">
                <a:latin typeface="Garamond"/>
                <a:cs typeface="Garamond"/>
              </a:rPr>
              <a:t>calculate 	</a:t>
            </a:r>
            <a:r>
              <a:rPr sz="2450" spc="60" dirty="0">
                <a:latin typeface="Garamond"/>
                <a:cs typeface="Garamond"/>
              </a:rPr>
              <a:t>instead!)</a:t>
            </a:r>
            <a:endParaRPr sz="2450">
              <a:latin typeface="Garamond"/>
              <a:cs typeface="Garamond"/>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782320" cy="207645"/>
          </a:xfrm>
          <a:prstGeom prst="rect">
            <a:avLst/>
          </a:prstGeom>
        </p:spPr>
        <p:txBody>
          <a:bodyPr vert="horz" wrap="square" lIns="0" tIns="12065" rIns="0" bIns="0" rtlCol="0">
            <a:spAutoFit/>
          </a:bodyPr>
          <a:lstStyle/>
          <a:p>
            <a:pPr marL="12700">
              <a:lnSpc>
                <a:spcPct val="100000"/>
              </a:lnSpc>
              <a:spcBef>
                <a:spcPts val="95"/>
              </a:spcBef>
            </a:pPr>
            <a:r>
              <a:rPr sz="1200" spc="-10" dirty="0">
                <a:latin typeface="Times New Roman"/>
                <a:cs typeface="Times New Roman"/>
              </a:rPr>
              <a:t>ConcepTest</a:t>
            </a:r>
            <a:endParaRPr sz="1200">
              <a:latin typeface="Times New Roman"/>
              <a:cs typeface="Times New Roman"/>
            </a:endParaRPr>
          </a:p>
        </p:txBody>
      </p:sp>
      <p:sp>
        <p:nvSpPr>
          <p:cNvPr id="3" name="object 3"/>
          <p:cNvSpPr txBox="1"/>
          <p:nvPr/>
        </p:nvSpPr>
        <p:spPr>
          <a:xfrm>
            <a:off x="4844646" y="878291"/>
            <a:ext cx="4130675"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4.3.</a:t>
            </a:r>
            <a:r>
              <a:rPr sz="1200" spc="290" dirty="0">
                <a:latin typeface="Times New Roman"/>
                <a:cs typeface="Times New Roman"/>
              </a:rPr>
              <a:t>  </a:t>
            </a:r>
            <a:r>
              <a:rPr sz="1200" dirty="0">
                <a:latin typeface="Times New Roman"/>
                <a:cs typeface="Times New Roman"/>
              </a:rPr>
              <a:t>WAVEFUNCTIONS</a:t>
            </a:r>
            <a:r>
              <a:rPr sz="1200" spc="215" dirty="0">
                <a:latin typeface="Times New Roman"/>
                <a:cs typeface="Times New Roman"/>
              </a:rPr>
              <a:t> </a:t>
            </a:r>
            <a:r>
              <a:rPr sz="1200" dirty="0">
                <a:latin typeface="Times New Roman"/>
                <a:cs typeface="Times New Roman"/>
              </a:rPr>
              <a:t>AND</a:t>
            </a:r>
            <a:r>
              <a:rPr sz="1200" spc="210" dirty="0">
                <a:latin typeface="Times New Roman"/>
                <a:cs typeface="Times New Roman"/>
              </a:rPr>
              <a:t> </a:t>
            </a:r>
            <a:r>
              <a:rPr sz="1200" dirty="0">
                <a:latin typeface="Times New Roman"/>
                <a:cs typeface="Times New Roman"/>
              </a:rPr>
              <a:t>POSITION</a:t>
            </a:r>
            <a:r>
              <a:rPr sz="1200" spc="210" dirty="0">
                <a:latin typeface="Times New Roman"/>
                <a:cs typeface="Times New Roman"/>
              </a:rPr>
              <a:t> </a:t>
            </a:r>
            <a:r>
              <a:rPr sz="1200" spc="-10" dirty="0">
                <a:latin typeface="Times New Roman"/>
                <a:cs typeface="Times New Roman"/>
              </a:rPr>
              <a:t>PROBABILITIES</a:t>
            </a:r>
            <a:endParaRPr sz="1200">
              <a:latin typeface="Times New Roman"/>
              <a:cs typeface="Times New Roman"/>
            </a:endParaRPr>
          </a:p>
        </p:txBody>
      </p:sp>
      <p:sp>
        <p:nvSpPr>
          <p:cNvPr id="4" name="object 4"/>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5" name="object 5"/>
          <p:cNvSpPr txBox="1"/>
          <p:nvPr/>
        </p:nvSpPr>
        <p:spPr>
          <a:xfrm>
            <a:off x="2762935" y="1071104"/>
            <a:ext cx="500380" cy="403225"/>
          </a:xfrm>
          <a:prstGeom prst="rect">
            <a:avLst/>
          </a:prstGeom>
        </p:spPr>
        <p:txBody>
          <a:bodyPr vert="horz" wrap="square" lIns="0" tIns="15875" rIns="0" bIns="0" rtlCol="0">
            <a:spAutoFit/>
          </a:bodyPr>
          <a:lstStyle/>
          <a:p>
            <a:pPr marL="38100">
              <a:lnSpc>
                <a:spcPct val="100000"/>
              </a:lnSpc>
              <a:spcBef>
                <a:spcPts val="125"/>
              </a:spcBef>
              <a:tabLst>
                <a:tab pos="352425" algn="l"/>
              </a:tabLst>
            </a:pPr>
            <a:r>
              <a:rPr sz="2450" spc="-50" dirty="0">
                <a:latin typeface="Yu Gothic"/>
                <a:cs typeface="Yu Gothic"/>
              </a:rPr>
              <a:t>Z</a:t>
            </a:r>
            <a:r>
              <a:rPr sz="2450" dirty="0">
                <a:latin typeface="Yu Gothic"/>
                <a:cs typeface="Yu Gothic"/>
              </a:rPr>
              <a:t>	</a:t>
            </a:r>
            <a:r>
              <a:rPr sz="3075" b="0" i="1" spc="-630" baseline="-21680" dirty="0">
                <a:latin typeface="Bookman Old Style"/>
                <a:cs typeface="Bookman Old Style"/>
              </a:rPr>
              <a:t>b</a:t>
            </a:r>
            <a:endParaRPr sz="3075" baseline="-21680">
              <a:latin typeface="Bookman Old Style"/>
              <a:cs typeface="Bookman Old Style"/>
            </a:endParaRPr>
          </a:p>
        </p:txBody>
      </p:sp>
      <p:sp>
        <p:nvSpPr>
          <p:cNvPr id="6" name="object 6"/>
          <p:cNvSpPr txBox="1"/>
          <p:nvPr/>
        </p:nvSpPr>
        <p:spPr>
          <a:xfrm>
            <a:off x="2963227" y="1836159"/>
            <a:ext cx="160655" cy="340360"/>
          </a:xfrm>
          <a:prstGeom prst="rect">
            <a:avLst/>
          </a:prstGeom>
        </p:spPr>
        <p:txBody>
          <a:bodyPr vert="horz" wrap="square" lIns="0" tIns="14604" rIns="0" bIns="0" rtlCol="0">
            <a:spAutoFit/>
          </a:bodyPr>
          <a:lstStyle/>
          <a:p>
            <a:pPr marL="12700">
              <a:lnSpc>
                <a:spcPct val="100000"/>
              </a:lnSpc>
              <a:spcBef>
                <a:spcPts val="114"/>
              </a:spcBef>
            </a:pPr>
            <a:r>
              <a:rPr sz="2050" b="0" i="1" spc="-160" dirty="0">
                <a:latin typeface="Bookman Old Style"/>
                <a:cs typeface="Bookman Old Style"/>
              </a:rPr>
              <a:t>a</a:t>
            </a:r>
            <a:endParaRPr sz="2050">
              <a:latin typeface="Bookman Old Style"/>
              <a:cs typeface="Bookman Old Style"/>
            </a:endParaRPr>
          </a:p>
        </p:txBody>
      </p:sp>
      <p:sp>
        <p:nvSpPr>
          <p:cNvPr id="7" name="object 7"/>
          <p:cNvSpPr txBox="1"/>
          <p:nvPr/>
        </p:nvSpPr>
        <p:spPr>
          <a:xfrm>
            <a:off x="4055859" y="1421987"/>
            <a:ext cx="146050" cy="340360"/>
          </a:xfrm>
          <a:prstGeom prst="rect">
            <a:avLst/>
          </a:prstGeom>
        </p:spPr>
        <p:txBody>
          <a:bodyPr vert="horz" wrap="square" lIns="0" tIns="14604" rIns="0" bIns="0" rtlCol="0">
            <a:spAutoFit/>
          </a:bodyPr>
          <a:lstStyle/>
          <a:p>
            <a:pPr marL="12700">
              <a:lnSpc>
                <a:spcPct val="100000"/>
              </a:lnSpc>
              <a:spcBef>
                <a:spcPts val="114"/>
              </a:spcBef>
            </a:pPr>
            <a:r>
              <a:rPr sz="2050" spc="-50" dirty="0">
                <a:latin typeface="Garamond"/>
                <a:cs typeface="Garamond"/>
              </a:rPr>
              <a:t>2</a:t>
            </a:r>
            <a:endParaRPr sz="2050">
              <a:latin typeface="Garamond"/>
              <a:cs typeface="Garamond"/>
            </a:endParaRPr>
          </a:p>
        </p:txBody>
      </p:sp>
      <p:sp>
        <p:nvSpPr>
          <p:cNvPr id="8" name="object 8"/>
          <p:cNvSpPr txBox="1"/>
          <p:nvPr/>
        </p:nvSpPr>
        <p:spPr>
          <a:xfrm>
            <a:off x="718819" y="1499576"/>
            <a:ext cx="8254365" cy="403225"/>
          </a:xfrm>
          <a:prstGeom prst="rect">
            <a:avLst/>
          </a:prstGeom>
        </p:spPr>
        <p:txBody>
          <a:bodyPr vert="horz" wrap="square" lIns="0" tIns="15875" rIns="0" bIns="0" rtlCol="0">
            <a:spAutoFit/>
          </a:bodyPr>
          <a:lstStyle/>
          <a:p>
            <a:pPr marL="12700">
              <a:lnSpc>
                <a:spcPct val="100000"/>
              </a:lnSpc>
              <a:spcBef>
                <a:spcPts val="125"/>
              </a:spcBef>
              <a:tabLst>
                <a:tab pos="2564765" algn="l"/>
              </a:tabLst>
            </a:pPr>
            <a:r>
              <a:rPr sz="2450" dirty="0">
                <a:latin typeface="Garamond"/>
                <a:cs typeface="Garamond"/>
              </a:rPr>
              <a:t>The</a:t>
            </a:r>
            <a:r>
              <a:rPr sz="2450" spc="330" dirty="0">
                <a:latin typeface="Garamond"/>
                <a:cs typeface="Garamond"/>
              </a:rPr>
              <a:t> </a:t>
            </a:r>
            <a:r>
              <a:rPr sz="2450" spc="-10" dirty="0">
                <a:latin typeface="Garamond"/>
                <a:cs typeface="Garamond"/>
              </a:rPr>
              <a:t>calculation</a:t>
            </a:r>
            <a:r>
              <a:rPr sz="2450" dirty="0">
                <a:latin typeface="Garamond"/>
                <a:cs typeface="Garamond"/>
              </a:rPr>
              <a:t>	</a:t>
            </a:r>
            <a:r>
              <a:rPr sz="2450" dirty="0">
                <a:latin typeface="Cambria"/>
                <a:cs typeface="Cambria"/>
              </a:rPr>
              <a:t>|</a:t>
            </a:r>
            <a:r>
              <a:rPr sz="2450" b="0" i="1" dirty="0">
                <a:latin typeface="Bookman Old Style"/>
                <a:cs typeface="Bookman Old Style"/>
              </a:rPr>
              <a:t>ψ</a:t>
            </a:r>
            <a:r>
              <a:rPr sz="2450" dirty="0">
                <a:latin typeface="Garamond"/>
                <a:cs typeface="Garamond"/>
              </a:rPr>
              <a:t>(</a:t>
            </a:r>
            <a:r>
              <a:rPr sz="2450" b="0" i="1" dirty="0">
                <a:latin typeface="Bookman Old Style"/>
                <a:cs typeface="Bookman Old Style"/>
              </a:rPr>
              <a:t>x</a:t>
            </a:r>
            <a:r>
              <a:rPr sz="2450" dirty="0">
                <a:latin typeface="Garamond"/>
                <a:cs typeface="Garamond"/>
              </a:rPr>
              <a:t>)</a:t>
            </a:r>
            <a:r>
              <a:rPr sz="2450" dirty="0">
                <a:latin typeface="Cambria"/>
                <a:cs typeface="Cambria"/>
              </a:rPr>
              <a:t>|</a:t>
            </a:r>
            <a:r>
              <a:rPr sz="2450" spc="495" dirty="0">
                <a:latin typeface="Cambria"/>
                <a:cs typeface="Cambria"/>
              </a:rPr>
              <a:t> </a:t>
            </a:r>
            <a:r>
              <a:rPr sz="2450" b="0" i="1" dirty="0">
                <a:latin typeface="Bookman Old Style"/>
                <a:cs typeface="Bookman Old Style"/>
              </a:rPr>
              <a:t>dx</a:t>
            </a:r>
            <a:r>
              <a:rPr sz="2450" b="0" i="1" spc="135" dirty="0">
                <a:latin typeface="Bookman Old Style"/>
                <a:cs typeface="Bookman Old Style"/>
              </a:rPr>
              <a:t> </a:t>
            </a:r>
            <a:r>
              <a:rPr sz="2450" dirty="0">
                <a:latin typeface="Garamond"/>
                <a:cs typeface="Garamond"/>
              </a:rPr>
              <a:t>gives</a:t>
            </a:r>
            <a:r>
              <a:rPr sz="2450" spc="260" dirty="0">
                <a:latin typeface="Garamond"/>
                <a:cs typeface="Garamond"/>
              </a:rPr>
              <a:t> </a:t>
            </a:r>
            <a:r>
              <a:rPr sz="2450" dirty="0">
                <a:latin typeface="Garamond"/>
                <a:cs typeface="Garamond"/>
              </a:rPr>
              <a:t>the</a:t>
            </a:r>
            <a:r>
              <a:rPr sz="2450" spc="254" dirty="0">
                <a:latin typeface="Garamond"/>
                <a:cs typeface="Garamond"/>
              </a:rPr>
              <a:t> </a:t>
            </a:r>
            <a:r>
              <a:rPr sz="2450" dirty="0">
                <a:latin typeface="Garamond"/>
                <a:cs typeface="Garamond"/>
              </a:rPr>
              <a:t>probability</a:t>
            </a:r>
            <a:r>
              <a:rPr sz="2450" spc="260" dirty="0">
                <a:latin typeface="Garamond"/>
                <a:cs typeface="Garamond"/>
              </a:rPr>
              <a:t> </a:t>
            </a:r>
            <a:r>
              <a:rPr sz="2450" dirty="0">
                <a:latin typeface="Garamond"/>
                <a:cs typeface="Garamond"/>
              </a:rPr>
              <a:t>of</a:t>
            </a:r>
            <a:r>
              <a:rPr sz="2450" spc="254" dirty="0">
                <a:latin typeface="Garamond"/>
                <a:cs typeface="Garamond"/>
              </a:rPr>
              <a:t> </a:t>
            </a:r>
            <a:r>
              <a:rPr sz="2450" spc="-10" dirty="0">
                <a:latin typeface="Garamond"/>
                <a:cs typeface="Garamond"/>
              </a:rPr>
              <a:t>measuring</a:t>
            </a:r>
            <a:endParaRPr sz="2450">
              <a:latin typeface="Garamond"/>
              <a:cs typeface="Garamond"/>
            </a:endParaRPr>
          </a:p>
        </p:txBody>
      </p:sp>
      <p:sp>
        <p:nvSpPr>
          <p:cNvPr id="9" name="object 9"/>
          <p:cNvSpPr txBox="1"/>
          <p:nvPr/>
        </p:nvSpPr>
        <p:spPr>
          <a:xfrm>
            <a:off x="718819" y="2032240"/>
            <a:ext cx="7233284" cy="403225"/>
          </a:xfrm>
          <a:prstGeom prst="rect">
            <a:avLst/>
          </a:prstGeom>
        </p:spPr>
        <p:txBody>
          <a:bodyPr vert="horz" wrap="square" lIns="0" tIns="15875" rIns="0" bIns="0" rtlCol="0">
            <a:spAutoFit/>
          </a:bodyPr>
          <a:lstStyle/>
          <a:p>
            <a:pPr marL="12700">
              <a:lnSpc>
                <a:spcPct val="100000"/>
              </a:lnSpc>
              <a:spcBef>
                <a:spcPts val="125"/>
              </a:spcBef>
            </a:pPr>
            <a:r>
              <a:rPr sz="2450" spc="130" dirty="0">
                <a:latin typeface="Garamond"/>
                <a:cs typeface="Garamond"/>
              </a:rPr>
              <a:t>a</a:t>
            </a:r>
            <a:r>
              <a:rPr sz="2450" spc="185" dirty="0">
                <a:latin typeface="Garamond"/>
                <a:cs typeface="Garamond"/>
              </a:rPr>
              <a:t> </a:t>
            </a:r>
            <a:r>
              <a:rPr sz="2450" spc="50" dirty="0">
                <a:latin typeface="Garamond"/>
                <a:cs typeface="Garamond"/>
              </a:rPr>
              <a:t>particle</a:t>
            </a:r>
            <a:r>
              <a:rPr sz="2450" spc="185" dirty="0">
                <a:latin typeface="Garamond"/>
                <a:cs typeface="Garamond"/>
              </a:rPr>
              <a:t> </a:t>
            </a:r>
            <a:r>
              <a:rPr sz="2450" spc="65" dirty="0">
                <a:latin typeface="Garamond"/>
                <a:cs typeface="Garamond"/>
              </a:rPr>
              <a:t>with.</a:t>
            </a:r>
            <a:r>
              <a:rPr sz="2450" spc="-204" dirty="0">
                <a:latin typeface="Garamond"/>
                <a:cs typeface="Garamond"/>
              </a:rPr>
              <a:t> </a:t>
            </a:r>
            <a:r>
              <a:rPr sz="2450" spc="75" dirty="0">
                <a:latin typeface="Garamond"/>
                <a:cs typeface="Garamond"/>
              </a:rPr>
              <a:t>.</a:t>
            </a:r>
            <a:r>
              <a:rPr sz="2450" spc="-200" dirty="0">
                <a:latin typeface="Garamond"/>
                <a:cs typeface="Garamond"/>
              </a:rPr>
              <a:t> </a:t>
            </a:r>
            <a:r>
              <a:rPr sz="2450" spc="75" dirty="0">
                <a:latin typeface="Garamond"/>
                <a:cs typeface="Garamond"/>
              </a:rPr>
              <a:t>.</a:t>
            </a:r>
            <a:r>
              <a:rPr sz="2450" spc="-200" dirty="0">
                <a:latin typeface="Garamond"/>
                <a:cs typeface="Garamond"/>
              </a:rPr>
              <a:t> </a:t>
            </a:r>
            <a:r>
              <a:rPr sz="2450" dirty="0">
                <a:latin typeface="Garamond"/>
                <a:cs typeface="Garamond"/>
              </a:rPr>
              <a:t>(Choose</a:t>
            </a:r>
            <a:r>
              <a:rPr sz="2450" spc="190" dirty="0">
                <a:latin typeface="Garamond"/>
                <a:cs typeface="Garamond"/>
              </a:rPr>
              <a:t> </a:t>
            </a:r>
            <a:r>
              <a:rPr sz="2450" dirty="0">
                <a:latin typeface="Garamond"/>
                <a:cs typeface="Garamond"/>
              </a:rPr>
              <a:t>one,</a:t>
            </a:r>
            <a:r>
              <a:rPr sz="2450" spc="185" dirty="0">
                <a:latin typeface="Garamond"/>
                <a:cs typeface="Garamond"/>
              </a:rPr>
              <a:t> </a:t>
            </a:r>
            <a:r>
              <a:rPr sz="2450" spc="55" dirty="0">
                <a:latin typeface="Garamond"/>
                <a:cs typeface="Garamond"/>
              </a:rPr>
              <a:t>and</a:t>
            </a:r>
            <a:r>
              <a:rPr sz="2450" spc="180" dirty="0">
                <a:latin typeface="Garamond"/>
                <a:cs typeface="Garamond"/>
              </a:rPr>
              <a:t> </a:t>
            </a:r>
            <a:r>
              <a:rPr sz="2450" dirty="0">
                <a:latin typeface="Garamond"/>
                <a:cs typeface="Garamond"/>
              </a:rPr>
              <a:t>explain</a:t>
            </a:r>
            <a:r>
              <a:rPr sz="2450" spc="185" dirty="0">
                <a:latin typeface="Garamond"/>
                <a:cs typeface="Garamond"/>
              </a:rPr>
              <a:t> </a:t>
            </a:r>
            <a:r>
              <a:rPr sz="2450" dirty="0">
                <a:latin typeface="Garamond"/>
                <a:cs typeface="Garamond"/>
              </a:rPr>
              <a:t>your</a:t>
            </a:r>
            <a:r>
              <a:rPr sz="2450" spc="185" dirty="0">
                <a:latin typeface="Garamond"/>
                <a:cs typeface="Garamond"/>
              </a:rPr>
              <a:t> </a:t>
            </a:r>
            <a:r>
              <a:rPr sz="2450" spc="-10" dirty="0">
                <a:latin typeface="Garamond"/>
                <a:cs typeface="Garamond"/>
              </a:rPr>
              <a:t>answer.)</a:t>
            </a:r>
            <a:endParaRPr sz="2450">
              <a:latin typeface="Garamond"/>
              <a:cs typeface="Garamond"/>
            </a:endParaRPr>
          </a:p>
        </p:txBody>
      </p:sp>
      <p:sp>
        <p:nvSpPr>
          <p:cNvPr id="10" name="object 10"/>
          <p:cNvSpPr txBox="1"/>
          <p:nvPr/>
        </p:nvSpPr>
        <p:spPr>
          <a:xfrm>
            <a:off x="707745" y="2485903"/>
            <a:ext cx="8266430" cy="3808729"/>
          </a:xfrm>
          <a:prstGeom prst="rect">
            <a:avLst/>
          </a:prstGeom>
        </p:spPr>
        <p:txBody>
          <a:bodyPr vert="horz" wrap="square" lIns="0" tIns="144780" rIns="0" bIns="0" rtlCol="0">
            <a:spAutoFit/>
          </a:bodyPr>
          <a:lstStyle/>
          <a:p>
            <a:pPr marL="394335" indent="-370205">
              <a:lnSpc>
                <a:spcPct val="100000"/>
              </a:lnSpc>
              <a:spcBef>
                <a:spcPts val="1140"/>
              </a:spcBef>
              <a:buFont typeface="Garamond"/>
              <a:buAutoNum type="alphaUcPeriod"/>
              <a:tabLst>
                <a:tab pos="394335" algn="l"/>
              </a:tabLst>
            </a:pPr>
            <a:r>
              <a:rPr sz="2450" b="0" i="1" spc="-260" dirty="0">
                <a:latin typeface="Bookman Old Style"/>
                <a:cs typeface="Bookman Old Style"/>
              </a:rPr>
              <a:t>a</a:t>
            </a:r>
            <a:r>
              <a:rPr sz="2450" b="0" i="1" spc="-50" dirty="0">
                <a:latin typeface="Bookman Old Style"/>
                <a:cs typeface="Bookman Old Style"/>
              </a:rPr>
              <a:t> </a:t>
            </a:r>
            <a:r>
              <a:rPr sz="2450" b="0" i="1" spc="395" dirty="0">
                <a:latin typeface="Bookman Old Style"/>
                <a:cs typeface="Bookman Old Style"/>
              </a:rPr>
              <a:t>&lt;</a:t>
            </a:r>
            <a:r>
              <a:rPr sz="2450" b="0" i="1" spc="-40" dirty="0">
                <a:latin typeface="Bookman Old Style"/>
                <a:cs typeface="Bookman Old Style"/>
              </a:rPr>
              <a:t> </a:t>
            </a:r>
            <a:r>
              <a:rPr sz="2450" b="0" i="1" spc="50" dirty="0">
                <a:latin typeface="Bookman Old Style"/>
                <a:cs typeface="Bookman Old Style"/>
              </a:rPr>
              <a:t>x</a:t>
            </a:r>
            <a:r>
              <a:rPr sz="2450" b="0" i="1" spc="-50" dirty="0">
                <a:latin typeface="Bookman Old Style"/>
                <a:cs typeface="Bookman Old Style"/>
              </a:rPr>
              <a:t> </a:t>
            </a:r>
            <a:r>
              <a:rPr sz="2450" b="0" i="1" spc="395" dirty="0">
                <a:latin typeface="Bookman Old Style"/>
                <a:cs typeface="Bookman Old Style"/>
              </a:rPr>
              <a:t>&lt;</a:t>
            </a:r>
            <a:r>
              <a:rPr sz="2450" b="0" i="1" spc="-40" dirty="0">
                <a:latin typeface="Bookman Old Style"/>
                <a:cs typeface="Bookman Old Style"/>
              </a:rPr>
              <a:t> </a:t>
            </a:r>
            <a:r>
              <a:rPr sz="2450" b="0" i="1" spc="-509" dirty="0">
                <a:latin typeface="Bookman Old Style"/>
                <a:cs typeface="Bookman Old Style"/>
              </a:rPr>
              <a:t>b</a:t>
            </a:r>
            <a:endParaRPr sz="2450">
              <a:latin typeface="Bookman Old Style"/>
              <a:cs typeface="Bookman Old Style"/>
            </a:endParaRPr>
          </a:p>
          <a:p>
            <a:pPr marL="394335" indent="-358140">
              <a:lnSpc>
                <a:spcPct val="100000"/>
              </a:lnSpc>
              <a:spcBef>
                <a:spcPts val="1045"/>
              </a:spcBef>
              <a:buFont typeface="Garamond"/>
              <a:buAutoNum type="alphaUcPeriod"/>
              <a:tabLst>
                <a:tab pos="394335" algn="l"/>
              </a:tabLst>
            </a:pPr>
            <a:r>
              <a:rPr sz="2450" b="0" i="1" spc="-260" dirty="0">
                <a:latin typeface="Bookman Old Style"/>
                <a:cs typeface="Bookman Old Style"/>
              </a:rPr>
              <a:t>a</a:t>
            </a:r>
            <a:r>
              <a:rPr sz="2450" b="0" i="1" spc="-50" dirty="0">
                <a:latin typeface="Bookman Old Style"/>
                <a:cs typeface="Bookman Old Style"/>
              </a:rPr>
              <a:t> </a:t>
            </a:r>
            <a:r>
              <a:rPr sz="2450" spc="555" dirty="0">
                <a:latin typeface="Cambria"/>
                <a:cs typeface="Cambria"/>
              </a:rPr>
              <a:t>≤</a:t>
            </a:r>
            <a:r>
              <a:rPr sz="2450" spc="155" dirty="0">
                <a:latin typeface="Cambria"/>
                <a:cs typeface="Cambria"/>
              </a:rPr>
              <a:t> </a:t>
            </a:r>
            <a:r>
              <a:rPr sz="2450" b="0" i="1" spc="50" dirty="0">
                <a:latin typeface="Bookman Old Style"/>
                <a:cs typeface="Bookman Old Style"/>
              </a:rPr>
              <a:t>x</a:t>
            </a:r>
            <a:r>
              <a:rPr sz="2450" b="0" i="1" spc="-45" dirty="0">
                <a:latin typeface="Bookman Old Style"/>
                <a:cs typeface="Bookman Old Style"/>
              </a:rPr>
              <a:t> </a:t>
            </a:r>
            <a:r>
              <a:rPr sz="2450" spc="555" dirty="0">
                <a:latin typeface="Cambria"/>
                <a:cs typeface="Cambria"/>
              </a:rPr>
              <a:t>≤</a:t>
            </a:r>
            <a:r>
              <a:rPr sz="2450" spc="155" dirty="0">
                <a:latin typeface="Cambria"/>
                <a:cs typeface="Cambria"/>
              </a:rPr>
              <a:t> </a:t>
            </a:r>
            <a:r>
              <a:rPr sz="2450" b="0" i="1" spc="-509" dirty="0">
                <a:latin typeface="Bookman Old Style"/>
                <a:cs typeface="Bookman Old Style"/>
              </a:rPr>
              <a:t>b</a:t>
            </a:r>
            <a:endParaRPr sz="2450">
              <a:latin typeface="Bookman Old Style"/>
              <a:cs typeface="Bookman Old Style"/>
            </a:endParaRPr>
          </a:p>
          <a:p>
            <a:pPr marL="393700" indent="-361950">
              <a:lnSpc>
                <a:spcPct val="100000"/>
              </a:lnSpc>
              <a:spcBef>
                <a:spcPts val="1045"/>
              </a:spcBef>
              <a:buAutoNum type="alphaUcPeriod"/>
              <a:tabLst>
                <a:tab pos="393700" algn="l"/>
              </a:tabLst>
            </a:pPr>
            <a:r>
              <a:rPr sz="2450" dirty="0">
                <a:latin typeface="Garamond"/>
                <a:cs typeface="Garamond"/>
              </a:rPr>
              <a:t>Both</a:t>
            </a:r>
            <a:r>
              <a:rPr sz="2450" spc="190" dirty="0">
                <a:latin typeface="Garamond"/>
                <a:cs typeface="Garamond"/>
              </a:rPr>
              <a:t> </a:t>
            </a:r>
            <a:r>
              <a:rPr sz="2450" dirty="0">
                <a:latin typeface="Garamond"/>
                <a:cs typeface="Garamond"/>
              </a:rPr>
              <a:t>of</a:t>
            </a:r>
            <a:r>
              <a:rPr sz="2450" spc="200" dirty="0">
                <a:latin typeface="Garamond"/>
                <a:cs typeface="Garamond"/>
              </a:rPr>
              <a:t> </a:t>
            </a:r>
            <a:r>
              <a:rPr sz="2450" dirty="0">
                <a:latin typeface="Garamond"/>
                <a:cs typeface="Garamond"/>
              </a:rPr>
              <a:t>those,</a:t>
            </a:r>
            <a:r>
              <a:rPr sz="2450" spc="204" dirty="0">
                <a:latin typeface="Garamond"/>
                <a:cs typeface="Garamond"/>
              </a:rPr>
              <a:t> </a:t>
            </a:r>
            <a:r>
              <a:rPr sz="2450" dirty="0">
                <a:latin typeface="Garamond"/>
                <a:cs typeface="Garamond"/>
              </a:rPr>
              <a:t>because</a:t>
            </a:r>
            <a:r>
              <a:rPr sz="2450" spc="200" dirty="0">
                <a:latin typeface="Garamond"/>
                <a:cs typeface="Garamond"/>
              </a:rPr>
              <a:t> </a:t>
            </a:r>
            <a:r>
              <a:rPr sz="2450" spc="80" dirty="0">
                <a:latin typeface="Garamond"/>
                <a:cs typeface="Garamond"/>
              </a:rPr>
              <a:t>they</a:t>
            </a:r>
            <a:r>
              <a:rPr sz="2450" spc="200" dirty="0">
                <a:latin typeface="Garamond"/>
                <a:cs typeface="Garamond"/>
              </a:rPr>
              <a:t> </a:t>
            </a:r>
            <a:r>
              <a:rPr sz="2450" spc="55" dirty="0">
                <a:latin typeface="Garamond"/>
                <a:cs typeface="Garamond"/>
              </a:rPr>
              <a:t>are</a:t>
            </a:r>
            <a:r>
              <a:rPr sz="2450" spc="195" dirty="0">
                <a:latin typeface="Garamond"/>
                <a:cs typeface="Garamond"/>
              </a:rPr>
              <a:t> </a:t>
            </a:r>
            <a:r>
              <a:rPr sz="2450" dirty="0">
                <a:latin typeface="Garamond"/>
                <a:cs typeface="Garamond"/>
              </a:rPr>
              <a:t>both</a:t>
            </a:r>
            <a:r>
              <a:rPr sz="2450" spc="204" dirty="0">
                <a:latin typeface="Garamond"/>
                <a:cs typeface="Garamond"/>
              </a:rPr>
              <a:t> </a:t>
            </a:r>
            <a:r>
              <a:rPr sz="2450" dirty="0">
                <a:latin typeface="Garamond"/>
                <a:cs typeface="Garamond"/>
              </a:rPr>
              <a:t>the</a:t>
            </a:r>
            <a:r>
              <a:rPr sz="2450" spc="200" dirty="0">
                <a:latin typeface="Garamond"/>
                <a:cs typeface="Garamond"/>
              </a:rPr>
              <a:t> </a:t>
            </a:r>
            <a:r>
              <a:rPr sz="2450" spc="-10" dirty="0">
                <a:latin typeface="Garamond"/>
                <a:cs typeface="Garamond"/>
              </a:rPr>
              <a:t>same.</a:t>
            </a:r>
            <a:endParaRPr sz="2450">
              <a:latin typeface="Garamond"/>
              <a:cs typeface="Garamond"/>
            </a:endParaRPr>
          </a:p>
          <a:p>
            <a:pPr marL="393065" marR="5715" indent="-374015">
              <a:lnSpc>
                <a:spcPct val="101699"/>
              </a:lnSpc>
              <a:spcBef>
                <a:spcPts val="995"/>
              </a:spcBef>
              <a:buAutoNum type="alphaUcPeriod"/>
              <a:tabLst>
                <a:tab pos="394970" algn="l"/>
              </a:tabLst>
            </a:pPr>
            <a:r>
              <a:rPr sz="2450" dirty="0">
                <a:latin typeface="Garamond"/>
                <a:cs typeface="Garamond"/>
              </a:rPr>
              <a:t>Neither</a:t>
            </a:r>
            <a:r>
              <a:rPr sz="2450" spc="25" dirty="0">
                <a:latin typeface="Garamond"/>
                <a:cs typeface="Garamond"/>
              </a:rPr>
              <a:t> </a:t>
            </a:r>
            <a:r>
              <a:rPr sz="2450" spc="-30" dirty="0">
                <a:latin typeface="Garamond"/>
                <a:cs typeface="Garamond"/>
              </a:rPr>
              <a:t>of</a:t>
            </a:r>
            <a:r>
              <a:rPr sz="2450" spc="35" dirty="0">
                <a:latin typeface="Garamond"/>
                <a:cs typeface="Garamond"/>
              </a:rPr>
              <a:t> </a:t>
            </a:r>
            <a:r>
              <a:rPr sz="2450" dirty="0">
                <a:latin typeface="Garamond"/>
                <a:cs typeface="Garamond"/>
              </a:rPr>
              <a:t>those.</a:t>
            </a:r>
            <a:r>
              <a:rPr sz="2450" spc="350" dirty="0">
                <a:latin typeface="Garamond"/>
                <a:cs typeface="Garamond"/>
              </a:rPr>
              <a:t> </a:t>
            </a:r>
            <a:r>
              <a:rPr sz="2450" dirty="0">
                <a:latin typeface="Garamond"/>
                <a:cs typeface="Garamond"/>
              </a:rPr>
              <a:t>(If</a:t>
            </a:r>
            <a:r>
              <a:rPr sz="2450" spc="35" dirty="0">
                <a:latin typeface="Garamond"/>
                <a:cs typeface="Garamond"/>
              </a:rPr>
              <a:t> </a:t>
            </a:r>
            <a:r>
              <a:rPr sz="2450" dirty="0">
                <a:latin typeface="Garamond"/>
                <a:cs typeface="Garamond"/>
              </a:rPr>
              <a:t>you</a:t>
            </a:r>
            <a:r>
              <a:rPr sz="2450" spc="35" dirty="0">
                <a:latin typeface="Garamond"/>
                <a:cs typeface="Garamond"/>
              </a:rPr>
              <a:t> </a:t>
            </a:r>
            <a:r>
              <a:rPr sz="2450" spc="-25" dirty="0">
                <a:latin typeface="Garamond"/>
                <a:cs typeface="Garamond"/>
              </a:rPr>
              <a:t>choose</a:t>
            </a:r>
            <a:r>
              <a:rPr sz="2450" spc="35" dirty="0">
                <a:latin typeface="Garamond"/>
                <a:cs typeface="Garamond"/>
              </a:rPr>
              <a:t> </a:t>
            </a:r>
            <a:r>
              <a:rPr sz="2450" spc="55" dirty="0">
                <a:latin typeface="Garamond"/>
                <a:cs typeface="Garamond"/>
              </a:rPr>
              <a:t>this, </a:t>
            </a:r>
            <a:r>
              <a:rPr sz="2450" spc="80" dirty="0">
                <a:latin typeface="Garamond"/>
                <a:cs typeface="Garamond"/>
              </a:rPr>
              <a:t>say</a:t>
            </a:r>
            <a:r>
              <a:rPr sz="2450" spc="35" dirty="0">
                <a:latin typeface="Garamond"/>
                <a:cs typeface="Garamond"/>
              </a:rPr>
              <a:t> </a:t>
            </a:r>
            <a:r>
              <a:rPr sz="2450" spc="80" dirty="0">
                <a:latin typeface="Garamond"/>
                <a:cs typeface="Garamond"/>
              </a:rPr>
              <a:t>what</a:t>
            </a:r>
            <a:r>
              <a:rPr sz="2450" spc="35" dirty="0">
                <a:latin typeface="Garamond"/>
                <a:cs typeface="Garamond"/>
              </a:rPr>
              <a:t> </a:t>
            </a:r>
            <a:r>
              <a:rPr sz="2450" spc="105" dirty="0">
                <a:latin typeface="Garamond"/>
                <a:cs typeface="Garamond"/>
              </a:rPr>
              <a:t>it</a:t>
            </a:r>
            <a:r>
              <a:rPr sz="2450" spc="30" dirty="0">
                <a:latin typeface="Garamond"/>
                <a:cs typeface="Garamond"/>
              </a:rPr>
              <a:t> </a:t>
            </a:r>
            <a:r>
              <a:rPr sz="2450" dirty="0">
                <a:latin typeface="Garamond"/>
                <a:cs typeface="Garamond"/>
              </a:rPr>
              <a:t>does</a:t>
            </a:r>
            <a:r>
              <a:rPr sz="2450" spc="45" dirty="0">
                <a:latin typeface="Garamond"/>
                <a:cs typeface="Garamond"/>
              </a:rPr>
              <a:t> </a:t>
            </a:r>
            <a:r>
              <a:rPr sz="2450" spc="40" dirty="0">
                <a:latin typeface="Garamond"/>
                <a:cs typeface="Garamond"/>
              </a:rPr>
              <a:t>calculate 	</a:t>
            </a:r>
            <a:r>
              <a:rPr sz="2450" spc="60" dirty="0">
                <a:latin typeface="Garamond"/>
                <a:cs typeface="Garamond"/>
              </a:rPr>
              <a:t>instead!)</a:t>
            </a:r>
            <a:endParaRPr sz="2450">
              <a:latin typeface="Garamond"/>
              <a:cs typeface="Garamond"/>
            </a:endParaRPr>
          </a:p>
          <a:p>
            <a:pPr marL="23495" marR="5080" indent="-11430" algn="just">
              <a:lnSpc>
                <a:spcPct val="101699"/>
              </a:lnSpc>
              <a:spcBef>
                <a:spcPts val="1889"/>
              </a:spcBef>
            </a:pPr>
            <a:r>
              <a:rPr sz="2450" b="1" spc="55" dirty="0">
                <a:latin typeface="Book Antiqua"/>
                <a:cs typeface="Book Antiqua"/>
              </a:rPr>
              <a:t>Solution:</a:t>
            </a:r>
            <a:r>
              <a:rPr sz="2450" b="1" spc="1205" dirty="0">
                <a:latin typeface="Book Antiqua"/>
                <a:cs typeface="Book Antiqua"/>
              </a:rPr>
              <a:t> </a:t>
            </a:r>
            <a:r>
              <a:rPr sz="2450" spc="80" dirty="0">
                <a:latin typeface="Garamond"/>
                <a:cs typeface="Garamond"/>
              </a:rPr>
              <a:t>C.</a:t>
            </a:r>
            <a:r>
              <a:rPr sz="2450" spc="10" dirty="0">
                <a:latin typeface="Garamond"/>
                <a:cs typeface="Garamond"/>
              </a:rPr>
              <a:t> </a:t>
            </a:r>
            <a:r>
              <a:rPr sz="2450" spc="20" dirty="0">
                <a:latin typeface="Garamond"/>
                <a:cs typeface="Garamond"/>
              </a:rPr>
              <a:t>These</a:t>
            </a:r>
            <a:r>
              <a:rPr sz="2450" spc="10" dirty="0">
                <a:latin typeface="Garamond"/>
                <a:cs typeface="Garamond"/>
              </a:rPr>
              <a:t> </a:t>
            </a:r>
            <a:r>
              <a:rPr sz="2450" spc="55" dirty="0">
                <a:latin typeface="Garamond"/>
                <a:cs typeface="Garamond"/>
              </a:rPr>
              <a:t>are</a:t>
            </a:r>
            <a:r>
              <a:rPr sz="2450" spc="10" dirty="0">
                <a:latin typeface="Garamond"/>
                <a:cs typeface="Garamond"/>
              </a:rPr>
              <a:t> </a:t>
            </a:r>
            <a:r>
              <a:rPr sz="2450" spc="45" dirty="0">
                <a:latin typeface="Garamond"/>
                <a:cs typeface="Garamond"/>
              </a:rPr>
              <a:t>the</a:t>
            </a:r>
            <a:r>
              <a:rPr sz="2450" spc="10" dirty="0">
                <a:latin typeface="Garamond"/>
                <a:cs typeface="Garamond"/>
              </a:rPr>
              <a:t> </a:t>
            </a:r>
            <a:r>
              <a:rPr sz="2450" spc="35" dirty="0">
                <a:latin typeface="Garamond"/>
                <a:cs typeface="Garamond"/>
              </a:rPr>
              <a:t>same</a:t>
            </a:r>
            <a:r>
              <a:rPr sz="2450" spc="10" dirty="0">
                <a:latin typeface="Garamond"/>
                <a:cs typeface="Garamond"/>
              </a:rPr>
              <a:t> </a:t>
            </a:r>
            <a:r>
              <a:rPr sz="2450" dirty="0">
                <a:latin typeface="Garamond"/>
                <a:cs typeface="Garamond"/>
              </a:rPr>
              <a:t>since</a:t>
            </a:r>
            <a:r>
              <a:rPr sz="2450" spc="10" dirty="0">
                <a:latin typeface="Garamond"/>
                <a:cs typeface="Garamond"/>
              </a:rPr>
              <a:t> </a:t>
            </a:r>
            <a:r>
              <a:rPr sz="2450" spc="45" dirty="0">
                <a:latin typeface="Garamond"/>
                <a:cs typeface="Garamond"/>
              </a:rPr>
              <a:t>the</a:t>
            </a:r>
            <a:r>
              <a:rPr sz="2450" spc="10" dirty="0">
                <a:latin typeface="Garamond"/>
                <a:cs typeface="Garamond"/>
              </a:rPr>
              <a:t> </a:t>
            </a:r>
            <a:r>
              <a:rPr sz="2450" spc="40" dirty="0">
                <a:latin typeface="Garamond"/>
                <a:cs typeface="Garamond"/>
              </a:rPr>
              <a:t>probability</a:t>
            </a:r>
            <a:r>
              <a:rPr sz="2450" spc="10" dirty="0">
                <a:latin typeface="Garamond"/>
                <a:cs typeface="Garamond"/>
              </a:rPr>
              <a:t> </a:t>
            </a:r>
            <a:r>
              <a:rPr sz="2450" spc="-114" dirty="0">
                <a:latin typeface="Garamond"/>
                <a:cs typeface="Garamond"/>
              </a:rPr>
              <a:t>of</a:t>
            </a:r>
            <a:r>
              <a:rPr sz="2450" spc="10" dirty="0">
                <a:latin typeface="Garamond"/>
                <a:cs typeface="Garamond"/>
              </a:rPr>
              <a:t> </a:t>
            </a:r>
            <a:r>
              <a:rPr sz="2450" dirty="0">
                <a:latin typeface="Garamond"/>
                <a:cs typeface="Garamond"/>
              </a:rPr>
              <a:t>finding</a:t>
            </a:r>
            <a:r>
              <a:rPr sz="2450" spc="15" dirty="0">
                <a:latin typeface="Garamond"/>
                <a:cs typeface="Garamond"/>
              </a:rPr>
              <a:t> </a:t>
            </a:r>
            <a:r>
              <a:rPr sz="2450" spc="45" dirty="0">
                <a:latin typeface="Garamond"/>
                <a:cs typeface="Garamond"/>
              </a:rPr>
              <a:t>the</a:t>
            </a:r>
            <a:r>
              <a:rPr sz="2450" spc="125" dirty="0">
                <a:latin typeface="Garamond"/>
                <a:cs typeface="Garamond"/>
              </a:rPr>
              <a:t> </a:t>
            </a:r>
            <a:r>
              <a:rPr sz="2450" spc="50" dirty="0">
                <a:latin typeface="Garamond"/>
                <a:cs typeface="Garamond"/>
              </a:rPr>
              <a:t>particle</a:t>
            </a:r>
            <a:r>
              <a:rPr sz="2450" spc="125" dirty="0">
                <a:latin typeface="Garamond"/>
                <a:cs typeface="Garamond"/>
              </a:rPr>
              <a:t> </a:t>
            </a:r>
            <a:r>
              <a:rPr sz="2450" spc="70" dirty="0">
                <a:latin typeface="Garamond"/>
                <a:cs typeface="Garamond"/>
              </a:rPr>
              <a:t>exactly</a:t>
            </a:r>
            <a:r>
              <a:rPr sz="2450" spc="130" dirty="0">
                <a:latin typeface="Garamond"/>
                <a:cs typeface="Garamond"/>
              </a:rPr>
              <a:t> </a:t>
            </a:r>
            <a:r>
              <a:rPr sz="2450" spc="145" dirty="0">
                <a:latin typeface="Garamond"/>
                <a:cs typeface="Garamond"/>
              </a:rPr>
              <a:t>at</a:t>
            </a:r>
            <a:r>
              <a:rPr sz="2450" spc="125" dirty="0">
                <a:latin typeface="Garamond"/>
                <a:cs typeface="Garamond"/>
              </a:rPr>
              <a:t> </a:t>
            </a:r>
            <a:r>
              <a:rPr sz="2450" spc="130" dirty="0">
                <a:latin typeface="Garamond"/>
                <a:cs typeface="Garamond"/>
              </a:rPr>
              <a:t>a </a:t>
            </a:r>
            <a:r>
              <a:rPr sz="2450" spc="70" dirty="0">
                <a:latin typeface="Garamond"/>
                <a:cs typeface="Garamond"/>
              </a:rPr>
              <a:t>particular</a:t>
            </a:r>
            <a:r>
              <a:rPr sz="2450" spc="125" dirty="0">
                <a:latin typeface="Garamond"/>
                <a:cs typeface="Garamond"/>
              </a:rPr>
              <a:t> </a:t>
            </a:r>
            <a:r>
              <a:rPr sz="2450" spc="30" dirty="0">
                <a:latin typeface="Garamond"/>
                <a:cs typeface="Garamond"/>
              </a:rPr>
              <a:t>point,</a:t>
            </a:r>
            <a:r>
              <a:rPr sz="2450" spc="130" dirty="0">
                <a:latin typeface="Garamond"/>
                <a:cs typeface="Garamond"/>
              </a:rPr>
              <a:t> </a:t>
            </a:r>
            <a:r>
              <a:rPr sz="2450" spc="-10" dirty="0">
                <a:latin typeface="Garamond"/>
                <a:cs typeface="Garamond"/>
              </a:rPr>
              <a:t>such</a:t>
            </a:r>
            <a:r>
              <a:rPr sz="2450" spc="130" dirty="0">
                <a:latin typeface="Garamond"/>
                <a:cs typeface="Garamond"/>
              </a:rPr>
              <a:t> </a:t>
            </a:r>
            <a:r>
              <a:rPr sz="2450" spc="65" dirty="0">
                <a:latin typeface="Garamond"/>
                <a:cs typeface="Garamond"/>
              </a:rPr>
              <a:t>as</a:t>
            </a:r>
            <a:r>
              <a:rPr sz="2450" spc="135" dirty="0">
                <a:latin typeface="Garamond"/>
                <a:cs typeface="Garamond"/>
              </a:rPr>
              <a:t> </a:t>
            </a:r>
            <a:r>
              <a:rPr sz="2450" b="0" i="1" spc="50" dirty="0">
                <a:latin typeface="Bookman Old Style"/>
                <a:cs typeface="Bookman Old Style"/>
              </a:rPr>
              <a:t>x</a:t>
            </a:r>
            <a:r>
              <a:rPr sz="2450" b="0" i="1" spc="-45" dirty="0">
                <a:latin typeface="Bookman Old Style"/>
                <a:cs typeface="Bookman Old Style"/>
              </a:rPr>
              <a:t> </a:t>
            </a:r>
            <a:r>
              <a:rPr sz="2450" spc="130" dirty="0">
                <a:latin typeface="Garamond"/>
                <a:cs typeface="Garamond"/>
              </a:rPr>
              <a:t>=</a:t>
            </a:r>
            <a:r>
              <a:rPr sz="2450" spc="75" dirty="0">
                <a:latin typeface="Garamond"/>
                <a:cs typeface="Garamond"/>
              </a:rPr>
              <a:t> </a:t>
            </a:r>
            <a:r>
              <a:rPr sz="2450" b="0" i="1" spc="-260" dirty="0">
                <a:latin typeface="Bookman Old Style"/>
                <a:cs typeface="Bookman Old Style"/>
              </a:rPr>
              <a:t>a</a:t>
            </a:r>
            <a:r>
              <a:rPr sz="2450" b="0" i="1" spc="5" dirty="0">
                <a:latin typeface="Bookman Old Style"/>
                <a:cs typeface="Bookman Old Style"/>
              </a:rPr>
              <a:t> </a:t>
            </a:r>
            <a:r>
              <a:rPr sz="2450" spc="-35" dirty="0">
                <a:latin typeface="Garamond"/>
                <a:cs typeface="Garamond"/>
              </a:rPr>
              <a:t>or</a:t>
            </a:r>
            <a:r>
              <a:rPr sz="2450" spc="130" dirty="0">
                <a:latin typeface="Garamond"/>
                <a:cs typeface="Garamond"/>
              </a:rPr>
              <a:t> </a:t>
            </a:r>
            <a:r>
              <a:rPr sz="2450" b="0" i="1" spc="50" dirty="0">
                <a:latin typeface="Bookman Old Style"/>
                <a:cs typeface="Bookman Old Style"/>
              </a:rPr>
              <a:t>x</a:t>
            </a:r>
            <a:r>
              <a:rPr sz="2450" b="0" i="1" spc="-45" dirty="0">
                <a:latin typeface="Bookman Old Style"/>
                <a:cs typeface="Bookman Old Style"/>
              </a:rPr>
              <a:t> </a:t>
            </a:r>
            <a:r>
              <a:rPr sz="2450" spc="130" dirty="0">
                <a:latin typeface="Garamond"/>
                <a:cs typeface="Garamond"/>
              </a:rPr>
              <a:t>=</a:t>
            </a:r>
            <a:r>
              <a:rPr sz="2450" spc="75" dirty="0">
                <a:latin typeface="Garamond"/>
                <a:cs typeface="Garamond"/>
              </a:rPr>
              <a:t> </a:t>
            </a:r>
            <a:r>
              <a:rPr sz="2450" b="0" i="1" spc="-195" dirty="0">
                <a:latin typeface="Bookman Old Style"/>
                <a:cs typeface="Bookman Old Style"/>
              </a:rPr>
              <a:t>b</a:t>
            </a:r>
            <a:r>
              <a:rPr sz="2450" spc="-195" dirty="0">
                <a:latin typeface="Garamond"/>
                <a:cs typeface="Garamond"/>
              </a:rPr>
              <a:t>,</a:t>
            </a:r>
            <a:r>
              <a:rPr sz="2450" spc="85" dirty="0">
                <a:latin typeface="Garamond"/>
                <a:cs typeface="Garamond"/>
              </a:rPr>
              <a:t> </a:t>
            </a:r>
            <a:r>
              <a:rPr sz="2450" spc="20" dirty="0">
                <a:latin typeface="Garamond"/>
                <a:cs typeface="Garamond"/>
              </a:rPr>
              <a:t>is</a:t>
            </a:r>
            <a:r>
              <a:rPr sz="2450" spc="135" dirty="0">
                <a:latin typeface="Garamond"/>
                <a:cs typeface="Garamond"/>
              </a:rPr>
              <a:t> </a:t>
            </a:r>
            <a:r>
              <a:rPr sz="2450" spc="60" dirty="0">
                <a:latin typeface="Garamond"/>
                <a:cs typeface="Garamond"/>
              </a:rPr>
              <a:t>always</a:t>
            </a:r>
            <a:r>
              <a:rPr sz="2450" spc="135" dirty="0">
                <a:latin typeface="Garamond"/>
                <a:cs typeface="Garamond"/>
              </a:rPr>
              <a:t> </a:t>
            </a:r>
            <a:r>
              <a:rPr sz="2450" spc="-10" dirty="0">
                <a:latin typeface="Garamond"/>
                <a:cs typeface="Garamond"/>
              </a:rPr>
              <a:t>zero.</a:t>
            </a:r>
            <a:endParaRPr sz="2450">
              <a:latin typeface="Garamond"/>
              <a:cs typeface="Garamond"/>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18819" y="878291"/>
            <a:ext cx="8255634" cy="647700"/>
          </a:xfrm>
          <a:prstGeom prst="rect">
            <a:avLst/>
          </a:prstGeom>
        </p:spPr>
        <p:txBody>
          <a:bodyPr vert="horz" wrap="square" lIns="0" tIns="12065" rIns="0" bIns="0" rtlCol="0">
            <a:spAutoFit/>
          </a:bodyPr>
          <a:lstStyle/>
          <a:p>
            <a:pPr marL="4486275">
              <a:lnSpc>
                <a:spcPct val="100000"/>
              </a:lnSpc>
              <a:spcBef>
                <a:spcPts val="95"/>
              </a:spcBef>
            </a:pPr>
            <a:r>
              <a:rPr sz="1200" dirty="0">
                <a:latin typeface="Times New Roman"/>
                <a:cs typeface="Times New Roman"/>
              </a:rPr>
              <a:t>4.4.</a:t>
            </a:r>
            <a:r>
              <a:rPr sz="1200" spc="265" dirty="0">
                <a:latin typeface="Times New Roman"/>
                <a:cs typeface="Times New Roman"/>
              </a:rPr>
              <a:t>  </a:t>
            </a:r>
            <a:r>
              <a:rPr sz="1200" spc="50" dirty="0">
                <a:latin typeface="Times New Roman"/>
                <a:cs typeface="Times New Roman"/>
              </a:rPr>
              <a:t>THE</a:t>
            </a:r>
            <a:r>
              <a:rPr sz="1200" spc="185" dirty="0">
                <a:latin typeface="Times New Roman"/>
                <a:cs typeface="Times New Roman"/>
              </a:rPr>
              <a:t> </a:t>
            </a:r>
            <a:r>
              <a:rPr sz="1200" dirty="0">
                <a:latin typeface="Times New Roman"/>
                <a:cs typeface="Times New Roman"/>
              </a:rPr>
              <a:t>HEISENBERG</a:t>
            </a:r>
            <a:r>
              <a:rPr sz="1200" spc="185" dirty="0">
                <a:latin typeface="Times New Roman"/>
                <a:cs typeface="Times New Roman"/>
              </a:rPr>
              <a:t> </a:t>
            </a:r>
            <a:r>
              <a:rPr sz="1200" dirty="0">
                <a:latin typeface="Times New Roman"/>
                <a:cs typeface="Times New Roman"/>
              </a:rPr>
              <a:t>UNCERTAINTY</a:t>
            </a:r>
            <a:r>
              <a:rPr sz="1200" spc="180" dirty="0">
                <a:latin typeface="Times New Roman"/>
                <a:cs typeface="Times New Roman"/>
              </a:rPr>
              <a:t> </a:t>
            </a:r>
            <a:r>
              <a:rPr sz="1200" spc="-10" dirty="0">
                <a:latin typeface="Times New Roman"/>
                <a:cs typeface="Times New Roman"/>
              </a:rPr>
              <a:t>PRINCIPLE</a:t>
            </a:r>
            <a:endParaRPr sz="1200">
              <a:latin typeface="Times New Roman"/>
              <a:cs typeface="Times New Roman"/>
            </a:endParaRPr>
          </a:p>
          <a:p>
            <a:pPr>
              <a:lnSpc>
                <a:spcPct val="100000"/>
              </a:lnSpc>
              <a:spcBef>
                <a:spcPts val="40"/>
              </a:spcBef>
            </a:pPr>
            <a:endParaRPr sz="1200">
              <a:latin typeface="Times New Roman"/>
              <a:cs typeface="Times New Roman"/>
            </a:endParaRPr>
          </a:p>
          <a:p>
            <a:pPr marL="12700">
              <a:lnSpc>
                <a:spcPct val="100000"/>
              </a:lnSpc>
              <a:tabLst>
                <a:tab pos="572770" algn="l"/>
              </a:tabLst>
            </a:pPr>
            <a:r>
              <a:rPr sz="1700" b="1" spc="85" dirty="0">
                <a:latin typeface="Book Antiqua"/>
                <a:cs typeface="Book Antiqua"/>
              </a:rPr>
              <a:t>4.4</a:t>
            </a:r>
            <a:r>
              <a:rPr sz="1700" b="1" dirty="0">
                <a:latin typeface="Book Antiqua"/>
                <a:cs typeface="Book Antiqua"/>
              </a:rPr>
              <a:t>	</a:t>
            </a:r>
            <a:r>
              <a:rPr sz="1700" b="1" spc="90" dirty="0">
                <a:latin typeface="Book Antiqua"/>
                <a:cs typeface="Book Antiqua"/>
              </a:rPr>
              <a:t>The</a:t>
            </a:r>
            <a:r>
              <a:rPr sz="1700" b="1" spc="350" dirty="0">
                <a:latin typeface="Book Antiqua"/>
                <a:cs typeface="Book Antiqua"/>
              </a:rPr>
              <a:t> </a:t>
            </a:r>
            <a:r>
              <a:rPr sz="1700" b="1" dirty="0">
                <a:latin typeface="Book Antiqua"/>
                <a:cs typeface="Book Antiqua"/>
              </a:rPr>
              <a:t>Heisenberg</a:t>
            </a:r>
            <a:r>
              <a:rPr sz="1700" b="1" spc="350" dirty="0">
                <a:latin typeface="Book Antiqua"/>
                <a:cs typeface="Book Antiqua"/>
              </a:rPr>
              <a:t> </a:t>
            </a:r>
            <a:r>
              <a:rPr sz="1700" b="1" spc="80" dirty="0">
                <a:latin typeface="Book Antiqua"/>
                <a:cs typeface="Book Antiqua"/>
              </a:rPr>
              <a:t>Uncertainty</a:t>
            </a:r>
            <a:r>
              <a:rPr sz="1700" b="1" spc="350" dirty="0">
                <a:latin typeface="Book Antiqua"/>
                <a:cs typeface="Book Antiqua"/>
              </a:rPr>
              <a:t> </a:t>
            </a:r>
            <a:r>
              <a:rPr sz="1700" b="1" spc="40" dirty="0">
                <a:latin typeface="Book Antiqua"/>
                <a:cs typeface="Book Antiqua"/>
              </a:rPr>
              <a:t>Principle</a:t>
            </a:r>
            <a:endParaRPr sz="1700">
              <a:latin typeface="Book Antiqua"/>
              <a:cs typeface="Book Antiqua"/>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48564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4.4.</a:t>
            </a:r>
            <a:r>
              <a:rPr sz="1200" spc="265" dirty="0">
                <a:latin typeface="Times New Roman"/>
                <a:cs typeface="Times New Roman"/>
              </a:rPr>
              <a:t>  </a:t>
            </a:r>
            <a:r>
              <a:rPr sz="1200" spc="50" dirty="0">
                <a:latin typeface="Times New Roman"/>
                <a:cs typeface="Times New Roman"/>
              </a:rPr>
              <a:t>THE</a:t>
            </a:r>
            <a:r>
              <a:rPr sz="1200" spc="185" dirty="0">
                <a:latin typeface="Times New Roman"/>
                <a:cs typeface="Times New Roman"/>
              </a:rPr>
              <a:t> </a:t>
            </a:r>
            <a:r>
              <a:rPr sz="1200" dirty="0">
                <a:latin typeface="Times New Roman"/>
                <a:cs typeface="Times New Roman"/>
              </a:rPr>
              <a:t>HEISENBERG</a:t>
            </a:r>
            <a:r>
              <a:rPr sz="1200" spc="185" dirty="0">
                <a:latin typeface="Times New Roman"/>
                <a:cs typeface="Times New Roman"/>
              </a:rPr>
              <a:t> </a:t>
            </a:r>
            <a:r>
              <a:rPr sz="1200" dirty="0">
                <a:latin typeface="Times New Roman"/>
                <a:cs typeface="Times New Roman"/>
              </a:rPr>
              <a:t>UNCERTAINTY</a:t>
            </a:r>
            <a:r>
              <a:rPr sz="1200" spc="180" dirty="0">
                <a:latin typeface="Times New Roman"/>
                <a:cs typeface="Times New Roman"/>
              </a:rPr>
              <a:t> </a:t>
            </a:r>
            <a:r>
              <a:rPr sz="1200" spc="-10" dirty="0">
                <a:latin typeface="Times New Roman"/>
                <a:cs typeface="Times New Roman"/>
              </a:rPr>
              <a:t>PRINCIPLE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A</a:t>
            </a:r>
            <a:r>
              <a:rPr spc="-105" dirty="0"/>
              <a:t> </a:t>
            </a:r>
            <a:r>
              <a:rPr dirty="0"/>
              <a:t>wavefunction</a:t>
            </a:r>
            <a:r>
              <a:rPr spc="-100" dirty="0"/>
              <a:t> </a:t>
            </a:r>
            <a:r>
              <a:rPr spc="50" dirty="0"/>
              <a:t>with</a:t>
            </a:r>
            <a:r>
              <a:rPr spc="-95" dirty="0"/>
              <a:t> </a:t>
            </a:r>
            <a:r>
              <a:rPr spc="-55" dirty="0"/>
              <a:t>low</a:t>
            </a:r>
            <a:r>
              <a:rPr spc="-100" dirty="0"/>
              <a:t> </a:t>
            </a:r>
            <a:r>
              <a:rPr dirty="0"/>
              <a:t>position</a:t>
            </a:r>
            <a:r>
              <a:rPr spc="-95" dirty="0"/>
              <a:t> </a:t>
            </a:r>
            <a:r>
              <a:rPr spc="55" dirty="0"/>
              <a:t>uncertainty</a:t>
            </a:r>
            <a:r>
              <a:rPr spc="-95" dirty="0"/>
              <a:t> </a:t>
            </a:r>
            <a:r>
              <a:rPr spc="-20" dirty="0"/>
              <a:t>looks</a:t>
            </a:r>
            <a:r>
              <a:rPr spc="-100" dirty="0"/>
              <a:t> </a:t>
            </a:r>
            <a:r>
              <a:rPr dirty="0"/>
              <a:t>like</a:t>
            </a:r>
            <a:r>
              <a:rPr spc="-100" dirty="0"/>
              <a:t> </a:t>
            </a:r>
            <a:r>
              <a:rPr spc="75" dirty="0"/>
              <a:t>.</a:t>
            </a:r>
            <a:r>
              <a:rPr spc="-204" dirty="0"/>
              <a:t> </a:t>
            </a:r>
            <a:r>
              <a:rPr spc="75" dirty="0"/>
              <a:t>.</a:t>
            </a:r>
            <a:r>
              <a:rPr spc="-204" dirty="0"/>
              <a:t> </a:t>
            </a:r>
            <a:r>
              <a:rPr spc="75" dirty="0"/>
              <a:t>.</a:t>
            </a:r>
            <a:r>
              <a:rPr spc="-204" dirty="0"/>
              <a:t> </a:t>
            </a:r>
            <a:r>
              <a:rPr spc="-10" dirty="0"/>
              <a:t>(Choose one.)</a:t>
            </a:r>
          </a:p>
        </p:txBody>
      </p:sp>
      <p:sp>
        <p:nvSpPr>
          <p:cNvPr id="5" name="object 5"/>
          <p:cNvSpPr txBox="1"/>
          <p:nvPr/>
        </p:nvSpPr>
        <p:spPr>
          <a:xfrm>
            <a:off x="719315" y="2059259"/>
            <a:ext cx="2309495" cy="1544320"/>
          </a:xfrm>
          <a:prstGeom prst="rect">
            <a:avLst/>
          </a:prstGeom>
        </p:spPr>
        <p:txBody>
          <a:bodyPr vert="horz" wrap="square" lIns="0" tIns="144780" rIns="0" bIns="0" rtlCol="0">
            <a:spAutoFit/>
          </a:bodyPr>
          <a:lstStyle/>
          <a:p>
            <a:pPr marL="12700">
              <a:lnSpc>
                <a:spcPct val="100000"/>
              </a:lnSpc>
              <a:spcBef>
                <a:spcPts val="1140"/>
              </a:spcBef>
            </a:pPr>
            <a:r>
              <a:rPr sz="2450" spc="65" dirty="0">
                <a:latin typeface="Garamond"/>
                <a:cs typeface="Garamond"/>
              </a:rPr>
              <a:t>A.</a:t>
            </a:r>
            <a:r>
              <a:rPr sz="2450" spc="-5" dirty="0">
                <a:latin typeface="Garamond"/>
                <a:cs typeface="Garamond"/>
              </a:rPr>
              <a:t> </a:t>
            </a:r>
            <a:r>
              <a:rPr sz="2450" spc="130" dirty="0">
                <a:latin typeface="Garamond"/>
                <a:cs typeface="Garamond"/>
              </a:rPr>
              <a:t>a</a:t>
            </a:r>
            <a:r>
              <a:rPr sz="2450" spc="170" dirty="0">
                <a:latin typeface="Garamond"/>
                <a:cs typeface="Garamond"/>
              </a:rPr>
              <a:t> </a:t>
            </a:r>
            <a:r>
              <a:rPr sz="2450" dirty="0">
                <a:latin typeface="Garamond"/>
                <a:cs typeface="Garamond"/>
              </a:rPr>
              <a:t>narrow</a:t>
            </a:r>
            <a:r>
              <a:rPr sz="2450" spc="165" dirty="0">
                <a:latin typeface="Garamond"/>
                <a:cs typeface="Garamond"/>
              </a:rPr>
              <a:t> </a:t>
            </a:r>
            <a:r>
              <a:rPr sz="2450" spc="-10" dirty="0">
                <a:latin typeface="Garamond"/>
                <a:cs typeface="Garamond"/>
              </a:rPr>
              <a:t>spike.</a:t>
            </a:r>
            <a:endParaRPr sz="2450">
              <a:latin typeface="Garamond"/>
              <a:cs typeface="Garamond"/>
            </a:endParaRPr>
          </a:p>
          <a:p>
            <a:pPr marL="24765">
              <a:lnSpc>
                <a:spcPct val="100000"/>
              </a:lnSpc>
              <a:spcBef>
                <a:spcPts val="1045"/>
              </a:spcBef>
            </a:pPr>
            <a:r>
              <a:rPr sz="2450" spc="90" dirty="0">
                <a:latin typeface="Garamond"/>
                <a:cs typeface="Garamond"/>
              </a:rPr>
              <a:t>B.</a:t>
            </a:r>
            <a:r>
              <a:rPr sz="2450" spc="-20" dirty="0">
                <a:latin typeface="Garamond"/>
                <a:cs typeface="Garamond"/>
              </a:rPr>
              <a:t> </a:t>
            </a:r>
            <a:r>
              <a:rPr sz="2450" spc="130" dirty="0">
                <a:latin typeface="Garamond"/>
                <a:cs typeface="Garamond"/>
              </a:rPr>
              <a:t>a</a:t>
            </a:r>
            <a:r>
              <a:rPr sz="2450" spc="150" dirty="0">
                <a:latin typeface="Garamond"/>
                <a:cs typeface="Garamond"/>
              </a:rPr>
              <a:t> </a:t>
            </a:r>
            <a:r>
              <a:rPr sz="2450" dirty="0">
                <a:latin typeface="Garamond"/>
                <a:cs typeface="Garamond"/>
              </a:rPr>
              <a:t>sine</a:t>
            </a:r>
            <a:r>
              <a:rPr sz="2450" spc="150" dirty="0">
                <a:latin typeface="Garamond"/>
                <a:cs typeface="Garamond"/>
              </a:rPr>
              <a:t> </a:t>
            </a:r>
            <a:r>
              <a:rPr sz="2450" spc="-10" dirty="0">
                <a:latin typeface="Garamond"/>
                <a:cs typeface="Garamond"/>
              </a:rPr>
              <a:t>wave.</a:t>
            </a:r>
            <a:endParaRPr sz="2450">
              <a:latin typeface="Garamond"/>
              <a:cs typeface="Garamond"/>
            </a:endParaRPr>
          </a:p>
          <a:p>
            <a:pPr marL="20320">
              <a:lnSpc>
                <a:spcPct val="100000"/>
              </a:lnSpc>
              <a:spcBef>
                <a:spcPts val="1045"/>
              </a:spcBef>
            </a:pPr>
            <a:r>
              <a:rPr sz="2450" spc="80" dirty="0">
                <a:latin typeface="Garamond"/>
                <a:cs typeface="Garamond"/>
              </a:rPr>
              <a:t>C.</a:t>
            </a:r>
            <a:r>
              <a:rPr sz="2450" spc="-5" dirty="0">
                <a:latin typeface="Garamond"/>
                <a:cs typeface="Garamond"/>
              </a:rPr>
              <a:t> </a:t>
            </a:r>
            <a:r>
              <a:rPr sz="2450" spc="130" dirty="0">
                <a:latin typeface="Garamond"/>
                <a:cs typeface="Garamond"/>
              </a:rPr>
              <a:t>a</a:t>
            </a:r>
            <a:r>
              <a:rPr sz="2450" spc="170" dirty="0">
                <a:latin typeface="Garamond"/>
                <a:cs typeface="Garamond"/>
              </a:rPr>
              <a:t> </a:t>
            </a:r>
            <a:r>
              <a:rPr sz="2450" dirty="0">
                <a:latin typeface="Garamond"/>
                <a:cs typeface="Garamond"/>
              </a:rPr>
              <a:t>wide</a:t>
            </a:r>
            <a:r>
              <a:rPr sz="2450" spc="170" dirty="0">
                <a:latin typeface="Garamond"/>
                <a:cs typeface="Garamond"/>
              </a:rPr>
              <a:t> </a:t>
            </a:r>
            <a:r>
              <a:rPr sz="2450" spc="-10" dirty="0">
                <a:latin typeface="Garamond"/>
                <a:cs typeface="Garamond"/>
              </a:rPr>
              <a:t>bump.</a:t>
            </a:r>
            <a:endParaRPr sz="2450">
              <a:latin typeface="Garamond"/>
              <a:cs typeface="Garamond"/>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48564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4.4.</a:t>
            </a:r>
            <a:r>
              <a:rPr sz="1200" spc="265" dirty="0">
                <a:latin typeface="Times New Roman"/>
                <a:cs typeface="Times New Roman"/>
              </a:rPr>
              <a:t>  </a:t>
            </a:r>
            <a:r>
              <a:rPr sz="1200" spc="50" dirty="0">
                <a:latin typeface="Times New Roman"/>
                <a:cs typeface="Times New Roman"/>
              </a:rPr>
              <a:t>THE</a:t>
            </a:r>
            <a:r>
              <a:rPr sz="1200" spc="185" dirty="0">
                <a:latin typeface="Times New Roman"/>
                <a:cs typeface="Times New Roman"/>
              </a:rPr>
              <a:t> </a:t>
            </a:r>
            <a:r>
              <a:rPr sz="1200" dirty="0">
                <a:latin typeface="Times New Roman"/>
                <a:cs typeface="Times New Roman"/>
              </a:rPr>
              <a:t>HEISENBERG</a:t>
            </a:r>
            <a:r>
              <a:rPr sz="1200" spc="185" dirty="0">
                <a:latin typeface="Times New Roman"/>
                <a:cs typeface="Times New Roman"/>
              </a:rPr>
              <a:t> </a:t>
            </a:r>
            <a:r>
              <a:rPr sz="1200" dirty="0">
                <a:latin typeface="Times New Roman"/>
                <a:cs typeface="Times New Roman"/>
              </a:rPr>
              <a:t>UNCERTAINTY</a:t>
            </a:r>
            <a:r>
              <a:rPr sz="1200" spc="180" dirty="0">
                <a:latin typeface="Times New Roman"/>
                <a:cs typeface="Times New Roman"/>
              </a:rPr>
              <a:t> </a:t>
            </a:r>
            <a:r>
              <a:rPr sz="1200" spc="-10" dirty="0">
                <a:latin typeface="Times New Roman"/>
                <a:cs typeface="Times New Roman"/>
              </a:rPr>
              <a:t>PRINCIPLE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A</a:t>
            </a:r>
            <a:r>
              <a:rPr spc="-105" dirty="0"/>
              <a:t> </a:t>
            </a:r>
            <a:r>
              <a:rPr dirty="0"/>
              <a:t>wavefunction</a:t>
            </a:r>
            <a:r>
              <a:rPr spc="-100" dirty="0"/>
              <a:t> </a:t>
            </a:r>
            <a:r>
              <a:rPr spc="50" dirty="0"/>
              <a:t>with</a:t>
            </a:r>
            <a:r>
              <a:rPr spc="-95" dirty="0"/>
              <a:t> </a:t>
            </a:r>
            <a:r>
              <a:rPr spc="-55" dirty="0"/>
              <a:t>low</a:t>
            </a:r>
            <a:r>
              <a:rPr spc="-100" dirty="0"/>
              <a:t> </a:t>
            </a:r>
            <a:r>
              <a:rPr dirty="0"/>
              <a:t>position</a:t>
            </a:r>
            <a:r>
              <a:rPr spc="-95" dirty="0"/>
              <a:t> </a:t>
            </a:r>
            <a:r>
              <a:rPr spc="55" dirty="0"/>
              <a:t>uncertainty</a:t>
            </a:r>
            <a:r>
              <a:rPr spc="-95" dirty="0"/>
              <a:t> </a:t>
            </a:r>
            <a:r>
              <a:rPr spc="-20" dirty="0"/>
              <a:t>looks</a:t>
            </a:r>
            <a:r>
              <a:rPr spc="-100" dirty="0"/>
              <a:t> </a:t>
            </a:r>
            <a:r>
              <a:rPr dirty="0"/>
              <a:t>like</a:t>
            </a:r>
            <a:r>
              <a:rPr spc="-100" dirty="0"/>
              <a:t> </a:t>
            </a:r>
            <a:r>
              <a:rPr spc="75" dirty="0"/>
              <a:t>.</a:t>
            </a:r>
            <a:r>
              <a:rPr spc="-204" dirty="0"/>
              <a:t> </a:t>
            </a:r>
            <a:r>
              <a:rPr spc="75" dirty="0"/>
              <a:t>.</a:t>
            </a:r>
            <a:r>
              <a:rPr spc="-204" dirty="0"/>
              <a:t> </a:t>
            </a:r>
            <a:r>
              <a:rPr spc="75" dirty="0"/>
              <a:t>.</a:t>
            </a:r>
            <a:r>
              <a:rPr spc="-204" dirty="0"/>
              <a:t> </a:t>
            </a:r>
            <a:r>
              <a:rPr spc="-10" dirty="0"/>
              <a:t>(Choose one.)</a:t>
            </a:r>
          </a:p>
        </p:txBody>
      </p:sp>
      <p:sp>
        <p:nvSpPr>
          <p:cNvPr id="5" name="object 5"/>
          <p:cNvSpPr txBox="1"/>
          <p:nvPr/>
        </p:nvSpPr>
        <p:spPr>
          <a:xfrm>
            <a:off x="707758" y="2059259"/>
            <a:ext cx="2320925" cy="2164080"/>
          </a:xfrm>
          <a:prstGeom prst="rect">
            <a:avLst/>
          </a:prstGeom>
        </p:spPr>
        <p:txBody>
          <a:bodyPr vert="horz" wrap="square" lIns="0" tIns="144780" rIns="0" bIns="0" rtlCol="0">
            <a:spAutoFit/>
          </a:bodyPr>
          <a:lstStyle/>
          <a:p>
            <a:pPr marL="24130">
              <a:lnSpc>
                <a:spcPct val="100000"/>
              </a:lnSpc>
              <a:spcBef>
                <a:spcPts val="1140"/>
              </a:spcBef>
            </a:pPr>
            <a:r>
              <a:rPr sz="2450" spc="65" dirty="0">
                <a:latin typeface="Garamond"/>
                <a:cs typeface="Garamond"/>
              </a:rPr>
              <a:t>A.</a:t>
            </a:r>
            <a:r>
              <a:rPr sz="2450" spc="-5" dirty="0">
                <a:latin typeface="Garamond"/>
                <a:cs typeface="Garamond"/>
              </a:rPr>
              <a:t> </a:t>
            </a:r>
            <a:r>
              <a:rPr sz="2450" spc="130" dirty="0">
                <a:latin typeface="Garamond"/>
                <a:cs typeface="Garamond"/>
              </a:rPr>
              <a:t>a</a:t>
            </a:r>
            <a:r>
              <a:rPr sz="2450" spc="170" dirty="0">
                <a:latin typeface="Garamond"/>
                <a:cs typeface="Garamond"/>
              </a:rPr>
              <a:t> </a:t>
            </a:r>
            <a:r>
              <a:rPr sz="2450" dirty="0">
                <a:latin typeface="Garamond"/>
                <a:cs typeface="Garamond"/>
              </a:rPr>
              <a:t>narrow</a:t>
            </a:r>
            <a:r>
              <a:rPr sz="2450" spc="165" dirty="0">
                <a:latin typeface="Garamond"/>
                <a:cs typeface="Garamond"/>
              </a:rPr>
              <a:t> </a:t>
            </a:r>
            <a:r>
              <a:rPr sz="2450" spc="-10" dirty="0">
                <a:latin typeface="Garamond"/>
                <a:cs typeface="Garamond"/>
              </a:rPr>
              <a:t>spike.</a:t>
            </a:r>
            <a:endParaRPr sz="2450">
              <a:latin typeface="Garamond"/>
              <a:cs typeface="Garamond"/>
            </a:endParaRPr>
          </a:p>
          <a:p>
            <a:pPr marL="36195">
              <a:lnSpc>
                <a:spcPct val="100000"/>
              </a:lnSpc>
              <a:spcBef>
                <a:spcPts val="1045"/>
              </a:spcBef>
            </a:pPr>
            <a:r>
              <a:rPr sz="2450" spc="90" dirty="0">
                <a:latin typeface="Garamond"/>
                <a:cs typeface="Garamond"/>
              </a:rPr>
              <a:t>B.</a:t>
            </a:r>
            <a:r>
              <a:rPr sz="2450" spc="-20" dirty="0">
                <a:latin typeface="Garamond"/>
                <a:cs typeface="Garamond"/>
              </a:rPr>
              <a:t> </a:t>
            </a:r>
            <a:r>
              <a:rPr sz="2450" spc="130" dirty="0">
                <a:latin typeface="Garamond"/>
                <a:cs typeface="Garamond"/>
              </a:rPr>
              <a:t>a</a:t>
            </a:r>
            <a:r>
              <a:rPr sz="2450" spc="150" dirty="0">
                <a:latin typeface="Garamond"/>
                <a:cs typeface="Garamond"/>
              </a:rPr>
              <a:t> </a:t>
            </a:r>
            <a:r>
              <a:rPr sz="2450" dirty="0">
                <a:latin typeface="Garamond"/>
                <a:cs typeface="Garamond"/>
              </a:rPr>
              <a:t>sine</a:t>
            </a:r>
            <a:r>
              <a:rPr sz="2450" spc="150" dirty="0">
                <a:latin typeface="Garamond"/>
                <a:cs typeface="Garamond"/>
              </a:rPr>
              <a:t> </a:t>
            </a:r>
            <a:r>
              <a:rPr sz="2450" spc="-10" dirty="0">
                <a:latin typeface="Garamond"/>
                <a:cs typeface="Garamond"/>
              </a:rPr>
              <a:t>wave.</a:t>
            </a:r>
            <a:endParaRPr sz="2450">
              <a:latin typeface="Garamond"/>
              <a:cs typeface="Garamond"/>
            </a:endParaRPr>
          </a:p>
          <a:p>
            <a:pPr marL="31750">
              <a:lnSpc>
                <a:spcPct val="100000"/>
              </a:lnSpc>
              <a:spcBef>
                <a:spcPts val="1045"/>
              </a:spcBef>
            </a:pPr>
            <a:r>
              <a:rPr sz="2450" spc="80" dirty="0">
                <a:latin typeface="Garamond"/>
                <a:cs typeface="Garamond"/>
              </a:rPr>
              <a:t>C.</a:t>
            </a:r>
            <a:r>
              <a:rPr sz="2450" spc="-5" dirty="0">
                <a:latin typeface="Garamond"/>
                <a:cs typeface="Garamond"/>
              </a:rPr>
              <a:t> </a:t>
            </a:r>
            <a:r>
              <a:rPr sz="2450" spc="130" dirty="0">
                <a:latin typeface="Garamond"/>
                <a:cs typeface="Garamond"/>
              </a:rPr>
              <a:t>a</a:t>
            </a:r>
            <a:r>
              <a:rPr sz="2450" spc="170" dirty="0">
                <a:latin typeface="Garamond"/>
                <a:cs typeface="Garamond"/>
              </a:rPr>
              <a:t> </a:t>
            </a:r>
            <a:r>
              <a:rPr sz="2450" dirty="0">
                <a:latin typeface="Garamond"/>
                <a:cs typeface="Garamond"/>
              </a:rPr>
              <a:t>wide</a:t>
            </a:r>
            <a:r>
              <a:rPr sz="2450" spc="170" dirty="0">
                <a:latin typeface="Garamond"/>
                <a:cs typeface="Garamond"/>
              </a:rPr>
              <a:t> </a:t>
            </a:r>
            <a:r>
              <a:rPr sz="2450" spc="-10" dirty="0">
                <a:latin typeface="Garamond"/>
                <a:cs typeface="Garamond"/>
              </a:rPr>
              <a:t>bump.</a:t>
            </a:r>
            <a:endParaRPr sz="2450">
              <a:latin typeface="Garamond"/>
              <a:cs typeface="Garamond"/>
            </a:endParaRPr>
          </a:p>
          <a:p>
            <a:pPr marL="12700">
              <a:lnSpc>
                <a:spcPct val="100000"/>
              </a:lnSpc>
              <a:spcBef>
                <a:spcPts val="1939"/>
              </a:spcBef>
              <a:tabLst>
                <a:tab pos="1621155" algn="l"/>
              </a:tabLst>
            </a:pPr>
            <a:r>
              <a:rPr sz="2450" b="1" spc="45" dirty="0">
                <a:latin typeface="Book Antiqua"/>
                <a:cs typeface="Book Antiqua"/>
              </a:rPr>
              <a:t>Solution:</a:t>
            </a:r>
            <a:r>
              <a:rPr sz="2450" b="1" dirty="0">
                <a:latin typeface="Book Antiqua"/>
                <a:cs typeface="Book Antiqua"/>
              </a:rPr>
              <a:t>	</a:t>
            </a:r>
            <a:r>
              <a:rPr sz="2450" spc="-50" dirty="0">
                <a:latin typeface="Garamond"/>
                <a:cs typeface="Garamond"/>
              </a:rPr>
              <a:t>A</a:t>
            </a:r>
            <a:endParaRPr sz="2450">
              <a:latin typeface="Garamond"/>
              <a:cs typeface="Garamond"/>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48564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4.4.</a:t>
            </a:r>
            <a:r>
              <a:rPr sz="1200" spc="265" dirty="0">
                <a:latin typeface="Times New Roman"/>
                <a:cs typeface="Times New Roman"/>
              </a:rPr>
              <a:t>  </a:t>
            </a:r>
            <a:r>
              <a:rPr sz="1200" spc="50" dirty="0">
                <a:latin typeface="Times New Roman"/>
                <a:cs typeface="Times New Roman"/>
              </a:rPr>
              <a:t>THE</a:t>
            </a:r>
            <a:r>
              <a:rPr sz="1200" spc="185" dirty="0">
                <a:latin typeface="Times New Roman"/>
                <a:cs typeface="Times New Roman"/>
              </a:rPr>
              <a:t> </a:t>
            </a:r>
            <a:r>
              <a:rPr sz="1200" dirty="0">
                <a:latin typeface="Times New Roman"/>
                <a:cs typeface="Times New Roman"/>
              </a:rPr>
              <a:t>HEISENBERG</a:t>
            </a:r>
            <a:r>
              <a:rPr sz="1200" spc="185" dirty="0">
                <a:latin typeface="Times New Roman"/>
                <a:cs typeface="Times New Roman"/>
              </a:rPr>
              <a:t> </a:t>
            </a:r>
            <a:r>
              <a:rPr sz="1200" dirty="0">
                <a:latin typeface="Times New Roman"/>
                <a:cs typeface="Times New Roman"/>
              </a:rPr>
              <a:t>UNCERTAINTY</a:t>
            </a:r>
            <a:r>
              <a:rPr sz="1200" spc="180" dirty="0">
                <a:latin typeface="Times New Roman"/>
                <a:cs typeface="Times New Roman"/>
              </a:rPr>
              <a:t> </a:t>
            </a:r>
            <a:r>
              <a:rPr sz="1200" spc="-10" dirty="0">
                <a:latin typeface="Times New Roman"/>
                <a:cs typeface="Times New Roman"/>
              </a:rPr>
              <a:t>PRINCIPLE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634" cy="1162685"/>
          </a:xfrm>
          <a:prstGeom prst="rect">
            <a:avLst/>
          </a:prstGeom>
        </p:spPr>
        <p:txBody>
          <a:bodyPr vert="horz" wrap="square" lIns="0" tIns="9525" rIns="0" bIns="0" rtlCol="0">
            <a:spAutoFit/>
          </a:bodyPr>
          <a:lstStyle/>
          <a:p>
            <a:pPr marL="12700" marR="5080" algn="just">
              <a:lnSpc>
                <a:spcPct val="101699"/>
              </a:lnSpc>
              <a:spcBef>
                <a:spcPts val="75"/>
              </a:spcBef>
            </a:pPr>
            <a:r>
              <a:rPr dirty="0"/>
              <a:t>The</a:t>
            </a:r>
            <a:r>
              <a:rPr spc="430" dirty="0"/>
              <a:t> </a:t>
            </a:r>
            <a:r>
              <a:rPr dirty="0"/>
              <a:t>red</a:t>
            </a:r>
            <a:r>
              <a:rPr spc="434" dirty="0"/>
              <a:t> </a:t>
            </a:r>
            <a:r>
              <a:rPr spc="55" dirty="0"/>
              <a:t>and</a:t>
            </a:r>
            <a:r>
              <a:rPr spc="440" dirty="0"/>
              <a:t> </a:t>
            </a:r>
            <a:r>
              <a:rPr dirty="0"/>
              <a:t>blue</a:t>
            </a:r>
            <a:r>
              <a:rPr spc="430" dirty="0"/>
              <a:t> </a:t>
            </a:r>
            <a:r>
              <a:rPr dirty="0"/>
              <a:t>functions</a:t>
            </a:r>
            <a:r>
              <a:rPr spc="440" dirty="0"/>
              <a:t> </a:t>
            </a:r>
            <a:r>
              <a:rPr dirty="0"/>
              <a:t>below</a:t>
            </a:r>
            <a:r>
              <a:rPr spc="440" dirty="0"/>
              <a:t> </a:t>
            </a:r>
            <a:r>
              <a:rPr dirty="0"/>
              <a:t>represent</a:t>
            </a:r>
            <a:r>
              <a:rPr spc="434" dirty="0"/>
              <a:t> </a:t>
            </a:r>
            <a:r>
              <a:rPr dirty="0"/>
              <a:t>two</a:t>
            </a:r>
            <a:r>
              <a:rPr spc="440" dirty="0"/>
              <a:t> </a:t>
            </a:r>
            <a:r>
              <a:rPr spc="-10" dirty="0"/>
              <a:t>wavefunctions, </a:t>
            </a:r>
            <a:r>
              <a:rPr dirty="0"/>
              <a:t>identical</a:t>
            </a:r>
            <a:r>
              <a:rPr spc="409" dirty="0"/>
              <a:t> </a:t>
            </a:r>
            <a:r>
              <a:rPr dirty="0"/>
              <a:t>in</a:t>
            </a:r>
            <a:r>
              <a:rPr spc="420" dirty="0"/>
              <a:t> </a:t>
            </a:r>
            <a:r>
              <a:rPr dirty="0"/>
              <a:t>shape</a:t>
            </a:r>
            <a:r>
              <a:rPr spc="430" dirty="0"/>
              <a:t> </a:t>
            </a:r>
            <a:r>
              <a:rPr spc="70" dirty="0"/>
              <a:t>but</a:t>
            </a:r>
            <a:r>
              <a:rPr spc="420" dirty="0"/>
              <a:t> </a:t>
            </a:r>
            <a:r>
              <a:rPr dirty="0"/>
              <a:t>shifted</a:t>
            </a:r>
            <a:r>
              <a:rPr spc="425" dirty="0"/>
              <a:t> </a:t>
            </a:r>
            <a:r>
              <a:rPr dirty="0"/>
              <a:t>along</a:t>
            </a:r>
            <a:r>
              <a:rPr spc="420" dirty="0"/>
              <a:t> </a:t>
            </a:r>
            <a:r>
              <a:rPr dirty="0"/>
              <a:t>the</a:t>
            </a:r>
            <a:r>
              <a:rPr spc="415" dirty="0"/>
              <a:t> </a:t>
            </a:r>
            <a:r>
              <a:rPr b="0" i="1" spc="50" dirty="0">
                <a:latin typeface="Bookman Old Style"/>
                <a:cs typeface="Bookman Old Style"/>
              </a:rPr>
              <a:t>x</a:t>
            </a:r>
            <a:r>
              <a:rPr b="0" i="1" spc="300" dirty="0">
                <a:latin typeface="Bookman Old Style"/>
                <a:cs typeface="Bookman Old Style"/>
              </a:rPr>
              <a:t> </a:t>
            </a:r>
            <a:r>
              <a:rPr spc="60" dirty="0"/>
              <a:t>axis</a:t>
            </a:r>
            <a:r>
              <a:rPr spc="430" dirty="0"/>
              <a:t> </a:t>
            </a:r>
            <a:r>
              <a:rPr dirty="0"/>
              <a:t>from</a:t>
            </a:r>
            <a:r>
              <a:rPr spc="420" dirty="0"/>
              <a:t> </a:t>
            </a:r>
            <a:r>
              <a:rPr dirty="0"/>
              <a:t>each</a:t>
            </a:r>
            <a:r>
              <a:rPr spc="425" dirty="0"/>
              <a:t> </a:t>
            </a:r>
            <a:r>
              <a:rPr spc="-10" dirty="0"/>
              <a:t>other. </a:t>
            </a:r>
            <a:r>
              <a:rPr dirty="0"/>
              <a:t>Which</a:t>
            </a:r>
            <a:r>
              <a:rPr spc="190" dirty="0"/>
              <a:t> </a:t>
            </a:r>
            <a:r>
              <a:rPr dirty="0"/>
              <a:t>one</a:t>
            </a:r>
            <a:r>
              <a:rPr spc="190" dirty="0"/>
              <a:t> </a:t>
            </a:r>
            <a:r>
              <a:rPr dirty="0"/>
              <a:t>has</a:t>
            </a:r>
            <a:r>
              <a:rPr spc="185" dirty="0"/>
              <a:t> </a:t>
            </a:r>
            <a:r>
              <a:rPr spc="130" dirty="0"/>
              <a:t>a</a:t>
            </a:r>
            <a:r>
              <a:rPr spc="190" dirty="0"/>
              <a:t> </a:t>
            </a:r>
            <a:r>
              <a:rPr dirty="0"/>
              <a:t>higher</a:t>
            </a:r>
            <a:r>
              <a:rPr spc="190" dirty="0"/>
              <a:t> </a:t>
            </a:r>
            <a:r>
              <a:rPr dirty="0"/>
              <a:t>position</a:t>
            </a:r>
            <a:r>
              <a:rPr spc="190" dirty="0"/>
              <a:t> </a:t>
            </a:r>
            <a:r>
              <a:rPr spc="55" dirty="0"/>
              <a:t>uncertainty?</a:t>
            </a:r>
          </a:p>
        </p:txBody>
      </p:sp>
      <p:pic>
        <p:nvPicPr>
          <p:cNvPr id="5" name="object 5"/>
          <p:cNvPicPr/>
          <p:nvPr/>
        </p:nvPicPr>
        <p:blipFill>
          <a:blip r:embed="rId2" cstate="print"/>
          <a:stretch>
            <a:fillRect/>
          </a:stretch>
        </p:blipFill>
        <p:spPr>
          <a:xfrm>
            <a:off x="3616805" y="2591520"/>
            <a:ext cx="2459067" cy="701179"/>
          </a:xfrm>
          <a:prstGeom prst="rect">
            <a:avLst/>
          </a:prstGeom>
        </p:spPr>
      </p:pic>
      <p:sp>
        <p:nvSpPr>
          <p:cNvPr id="6" name="object 6"/>
          <p:cNvSpPr txBox="1"/>
          <p:nvPr/>
        </p:nvSpPr>
        <p:spPr>
          <a:xfrm>
            <a:off x="719315" y="3476592"/>
            <a:ext cx="2365375" cy="1544320"/>
          </a:xfrm>
          <a:prstGeom prst="rect">
            <a:avLst/>
          </a:prstGeom>
        </p:spPr>
        <p:txBody>
          <a:bodyPr vert="horz" wrap="square" lIns="0" tIns="144780" rIns="0" bIns="0" rtlCol="0">
            <a:spAutoFit/>
          </a:bodyPr>
          <a:lstStyle/>
          <a:p>
            <a:pPr marL="382905" indent="-370205">
              <a:lnSpc>
                <a:spcPct val="100000"/>
              </a:lnSpc>
              <a:spcBef>
                <a:spcPts val="1140"/>
              </a:spcBef>
              <a:buAutoNum type="alphaUcPeriod"/>
              <a:tabLst>
                <a:tab pos="382905" algn="l"/>
              </a:tabLst>
            </a:pPr>
            <a:r>
              <a:rPr sz="2450" spc="25" dirty="0">
                <a:latin typeface="Garamond"/>
                <a:cs typeface="Garamond"/>
              </a:rPr>
              <a:t>Red</a:t>
            </a:r>
            <a:endParaRPr sz="2450">
              <a:latin typeface="Garamond"/>
              <a:cs typeface="Garamond"/>
            </a:endParaRPr>
          </a:p>
          <a:p>
            <a:pPr marL="382905" indent="-358140">
              <a:lnSpc>
                <a:spcPct val="100000"/>
              </a:lnSpc>
              <a:spcBef>
                <a:spcPts val="1045"/>
              </a:spcBef>
              <a:buAutoNum type="alphaUcPeriod"/>
              <a:tabLst>
                <a:tab pos="382905" algn="l"/>
              </a:tabLst>
            </a:pPr>
            <a:r>
              <a:rPr sz="2450" spc="30" dirty="0">
                <a:latin typeface="Garamond"/>
                <a:cs typeface="Garamond"/>
              </a:rPr>
              <a:t>Blue</a:t>
            </a:r>
            <a:endParaRPr sz="2450">
              <a:latin typeface="Garamond"/>
              <a:cs typeface="Garamond"/>
            </a:endParaRPr>
          </a:p>
          <a:p>
            <a:pPr marL="382270" indent="-361950">
              <a:lnSpc>
                <a:spcPct val="100000"/>
              </a:lnSpc>
              <a:spcBef>
                <a:spcPts val="1045"/>
              </a:spcBef>
              <a:buAutoNum type="alphaUcPeriod"/>
              <a:tabLst>
                <a:tab pos="382270" algn="l"/>
              </a:tabLst>
            </a:pPr>
            <a:r>
              <a:rPr sz="2450" spc="70" dirty="0">
                <a:latin typeface="Garamond"/>
                <a:cs typeface="Garamond"/>
              </a:rPr>
              <a:t>They</a:t>
            </a:r>
            <a:r>
              <a:rPr sz="2450" spc="130" dirty="0">
                <a:latin typeface="Garamond"/>
                <a:cs typeface="Garamond"/>
              </a:rPr>
              <a:t> </a:t>
            </a:r>
            <a:r>
              <a:rPr sz="2450" spc="55" dirty="0">
                <a:latin typeface="Garamond"/>
                <a:cs typeface="Garamond"/>
              </a:rPr>
              <a:t>are</a:t>
            </a:r>
            <a:r>
              <a:rPr sz="2450" spc="145" dirty="0">
                <a:latin typeface="Garamond"/>
                <a:cs typeface="Garamond"/>
              </a:rPr>
              <a:t> </a:t>
            </a:r>
            <a:r>
              <a:rPr sz="2450" spc="-10" dirty="0">
                <a:latin typeface="Garamond"/>
                <a:cs typeface="Garamond"/>
              </a:rPr>
              <a:t>equal.</a:t>
            </a:r>
            <a:endParaRPr sz="2450">
              <a:latin typeface="Garamond"/>
              <a:cs typeface="Garamond"/>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48564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4.4.</a:t>
            </a:r>
            <a:r>
              <a:rPr sz="1200" spc="265" dirty="0">
                <a:latin typeface="Times New Roman"/>
                <a:cs typeface="Times New Roman"/>
              </a:rPr>
              <a:t>  </a:t>
            </a:r>
            <a:r>
              <a:rPr sz="1200" spc="50" dirty="0">
                <a:latin typeface="Times New Roman"/>
                <a:cs typeface="Times New Roman"/>
              </a:rPr>
              <a:t>THE</a:t>
            </a:r>
            <a:r>
              <a:rPr sz="1200" spc="185" dirty="0">
                <a:latin typeface="Times New Roman"/>
                <a:cs typeface="Times New Roman"/>
              </a:rPr>
              <a:t> </a:t>
            </a:r>
            <a:r>
              <a:rPr sz="1200" dirty="0">
                <a:latin typeface="Times New Roman"/>
                <a:cs typeface="Times New Roman"/>
              </a:rPr>
              <a:t>HEISENBERG</a:t>
            </a:r>
            <a:r>
              <a:rPr sz="1200" spc="185" dirty="0">
                <a:latin typeface="Times New Roman"/>
                <a:cs typeface="Times New Roman"/>
              </a:rPr>
              <a:t> </a:t>
            </a:r>
            <a:r>
              <a:rPr sz="1200" dirty="0">
                <a:latin typeface="Times New Roman"/>
                <a:cs typeface="Times New Roman"/>
              </a:rPr>
              <a:t>UNCERTAINTY</a:t>
            </a:r>
            <a:r>
              <a:rPr sz="1200" spc="180" dirty="0">
                <a:latin typeface="Times New Roman"/>
                <a:cs typeface="Times New Roman"/>
              </a:rPr>
              <a:t> </a:t>
            </a:r>
            <a:r>
              <a:rPr sz="1200" spc="-10" dirty="0">
                <a:latin typeface="Times New Roman"/>
                <a:cs typeface="Times New Roman"/>
              </a:rPr>
              <a:t>PRINCIPLE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634" cy="1162685"/>
          </a:xfrm>
          <a:prstGeom prst="rect">
            <a:avLst/>
          </a:prstGeom>
        </p:spPr>
        <p:txBody>
          <a:bodyPr vert="horz" wrap="square" lIns="0" tIns="9525" rIns="0" bIns="0" rtlCol="0">
            <a:spAutoFit/>
          </a:bodyPr>
          <a:lstStyle/>
          <a:p>
            <a:pPr marL="12700" marR="5080" algn="just">
              <a:lnSpc>
                <a:spcPct val="101699"/>
              </a:lnSpc>
              <a:spcBef>
                <a:spcPts val="75"/>
              </a:spcBef>
            </a:pPr>
            <a:r>
              <a:rPr dirty="0"/>
              <a:t>The</a:t>
            </a:r>
            <a:r>
              <a:rPr spc="430" dirty="0"/>
              <a:t> </a:t>
            </a:r>
            <a:r>
              <a:rPr dirty="0"/>
              <a:t>red</a:t>
            </a:r>
            <a:r>
              <a:rPr spc="434" dirty="0"/>
              <a:t> </a:t>
            </a:r>
            <a:r>
              <a:rPr spc="55" dirty="0"/>
              <a:t>and</a:t>
            </a:r>
            <a:r>
              <a:rPr spc="440" dirty="0"/>
              <a:t> </a:t>
            </a:r>
            <a:r>
              <a:rPr dirty="0"/>
              <a:t>blue</a:t>
            </a:r>
            <a:r>
              <a:rPr spc="430" dirty="0"/>
              <a:t> </a:t>
            </a:r>
            <a:r>
              <a:rPr dirty="0"/>
              <a:t>functions</a:t>
            </a:r>
            <a:r>
              <a:rPr spc="440" dirty="0"/>
              <a:t> </a:t>
            </a:r>
            <a:r>
              <a:rPr dirty="0"/>
              <a:t>below</a:t>
            </a:r>
            <a:r>
              <a:rPr spc="440" dirty="0"/>
              <a:t> </a:t>
            </a:r>
            <a:r>
              <a:rPr dirty="0"/>
              <a:t>represent</a:t>
            </a:r>
            <a:r>
              <a:rPr spc="434" dirty="0"/>
              <a:t> </a:t>
            </a:r>
            <a:r>
              <a:rPr dirty="0"/>
              <a:t>two</a:t>
            </a:r>
            <a:r>
              <a:rPr spc="440" dirty="0"/>
              <a:t> </a:t>
            </a:r>
            <a:r>
              <a:rPr spc="-10" dirty="0"/>
              <a:t>wavefunctions, </a:t>
            </a:r>
            <a:r>
              <a:rPr dirty="0"/>
              <a:t>identical</a:t>
            </a:r>
            <a:r>
              <a:rPr spc="409" dirty="0"/>
              <a:t> </a:t>
            </a:r>
            <a:r>
              <a:rPr dirty="0"/>
              <a:t>in</a:t>
            </a:r>
            <a:r>
              <a:rPr spc="420" dirty="0"/>
              <a:t> </a:t>
            </a:r>
            <a:r>
              <a:rPr dirty="0"/>
              <a:t>shape</a:t>
            </a:r>
            <a:r>
              <a:rPr spc="430" dirty="0"/>
              <a:t> </a:t>
            </a:r>
            <a:r>
              <a:rPr spc="70" dirty="0"/>
              <a:t>but</a:t>
            </a:r>
            <a:r>
              <a:rPr spc="420" dirty="0"/>
              <a:t> </a:t>
            </a:r>
            <a:r>
              <a:rPr dirty="0"/>
              <a:t>shifted</a:t>
            </a:r>
            <a:r>
              <a:rPr spc="425" dirty="0"/>
              <a:t> </a:t>
            </a:r>
            <a:r>
              <a:rPr dirty="0"/>
              <a:t>along</a:t>
            </a:r>
            <a:r>
              <a:rPr spc="420" dirty="0"/>
              <a:t> </a:t>
            </a:r>
            <a:r>
              <a:rPr dirty="0"/>
              <a:t>the</a:t>
            </a:r>
            <a:r>
              <a:rPr spc="415" dirty="0"/>
              <a:t> </a:t>
            </a:r>
            <a:r>
              <a:rPr b="0" i="1" spc="50" dirty="0">
                <a:latin typeface="Bookman Old Style"/>
                <a:cs typeface="Bookman Old Style"/>
              </a:rPr>
              <a:t>x</a:t>
            </a:r>
            <a:r>
              <a:rPr b="0" i="1" spc="300" dirty="0">
                <a:latin typeface="Bookman Old Style"/>
                <a:cs typeface="Bookman Old Style"/>
              </a:rPr>
              <a:t> </a:t>
            </a:r>
            <a:r>
              <a:rPr spc="60" dirty="0"/>
              <a:t>axis</a:t>
            </a:r>
            <a:r>
              <a:rPr spc="430" dirty="0"/>
              <a:t> </a:t>
            </a:r>
            <a:r>
              <a:rPr dirty="0"/>
              <a:t>from</a:t>
            </a:r>
            <a:r>
              <a:rPr spc="420" dirty="0"/>
              <a:t> </a:t>
            </a:r>
            <a:r>
              <a:rPr dirty="0"/>
              <a:t>each</a:t>
            </a:r>
            <a:r>
              <a:rPr spc="425" dirty="0"/>
              <a:t> </a:t>
            </a:r>
            <a:r>
              <a:rPr spc="-10" dirty="0"/>
              <a:t>other. </a:t>
            </a:r>
            <a:r>
              <a:rPr dirty="0"/>
              <a:t>Which</a:t>
            </a:r>
            <a:r>
              <a:rPr spc="190" dirty="0"/>
              <a:t> </a:t>
            </a:r>
            <a:r>
              <a:rPr dirty="0"/>
              <a:t>one</a:t>
            </a:r>
            <a:r>
              <a:rPr spc="190" dirty="0"/>
              <a:t> </a:t>
            </a:r>
            <a:r>
              <a:rPr dirty="0"/>
              <a:t>has</a:t>
            </a:r>
            <a:r>
              <a:rPr spc="185" dirty="0"/>
              <a:t> </a:t>
            </a:r>
            <a:r>
              <a:rPr spc="130" dirty="0"/>
              <a:t>a</a:t>
            </a:r>
            <a:r>
              <a:rPr spc="190" dirty="0"/>
              <a:t> </a:t>
            </a:r>
            <a:r>
              <a:rPr dirty="0"/>
              <a:t>higher</a:t>
            </a:r>
            <a:r>
              <a:rPr spc="190" dirty="0"/>
              <a:t> </a:t>
            </a:r>
            <a:r>
              <a:rPr dirty="0"/>
              <a:t>position</a:t>
            </a:r>
            <a:r>
              <a:rPr spc="190" dirty="0"/>
              <a:t> </a:t>
            </a:r>
            <a:r>
              <a:rPr spc="55" dirty="0"/>
              <a:t>uncertainty?</a:t>
            </a:r>
          </a:p>
        </p:txBody>
      </p:sp>
      <p:pic>
        <p:nvPicPr>
          <p:cNvPr id="5" name="object 5"/>
          <p:cNvPicPr/>
          <p:nvPr/>
        </p:nvPicPr>
        <p:blipFill>
          <a:blip r:embed="rId2" cstate="print"/>
          <a:stretch>
            <a:fillRect/>
          </a:stretch>
        </p:blipFill>
        <p:spPr>
          <a:xfrm>
            <a:off x="3616805" y="2591520"/>
            <a:ext cx="2459067" cy="701179"/>
          </a:xfrm>
          <a:prstGeom prst="rect">
            <a:avLst/>
          </a:prstGeom>
        </p:spPr>
      </p:pic>
      <p:sp>
        <p:nvSpPr>
          <p:cNvPr id="6" name="object 6"/>
          <p:cNvSpPr txBox="1"/>
          <p:nvPr/>
        </p:nvSpPr>
        <p:spPr>
          <a:xfrm>
            <a:off x="707758" y="3476592"/>
            <a:ext cx="2376805" cy="2164080"/>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spc="25" dirty="0">
                <a:latin typeface="Garamond"/>
                <a:cs typeface="Garamond"/>
              </a:rPr>
              <a:t>Red</a:t>
            </a:r>
            <a:endParaRPr sz="2450">
              <a:latin typeface="Garamond"/>
              <a:cs typeface="Garamond"/>
            </a:endParaRPr>
          </a:p>
          <a:p>
            <a:pPr marL="394335" indent="-358140">
              <a:lnSpc>
                <a:spcPct val="100000"/>
              </a:lnSpc>
              <a:spcBef>
                <a:spcPts val="1045"/>
              </a:spcBef>
              <a:buAutoNum type="alphaUcPeriod"/>
              <a:tabLst>
                <a:tab pos="394335" algn="l"/>
              </a:tabLst>
            </a:pPr>
            <a:r>
              <a:rPr sz="2450" spc="30" dirty="0">
                <a:latin typeface="Garamond"/>
                <a:cs typeface="Garamond"/>
              </a:rPr>
              <a:t>Blue</a:t>
            </a:r>
            <a:endParaRPr sz="2450">
              <a:latin typeface="Garamond"/>
              <a:cs typeface="Garamond"/>
            </a:endParaRPr>
          </a:p>
          <a:p>
            <a:pPr marL="393700" indent="-361950">
              <a:lnSpc>
                <a:spcPct val="100000"/>
              </a:lnSpc>
              <a:spcBef>
                <a:spcPts val="1045"/>
              </a:spcBef>
              <a:buAutoNum type="alphaUcPeriod"/>
              <a:tabLst>
                <a:tab pos="393700" algn="l"/>
              </a:tabLst>
            </a:pPr>
            <a:r>
              <a:rPr sz="2450" spc="70" dirty="0">
                <a:latin typeface="Garamond"/>
                <a:cs typeface="Garamond"/>
              </a:rPr>
              <a:t>They</a:t>
            </a:r>
            <a:r>
              <a:rPr sz="2450" spc="130" dirty="0">
                <a:latin typeface="Garamond"/>
                <a:cs typeface="Garamond"/>
              </a:rPr>
              <a:t> </a:t>
            </a:r>
            <a:r>
              <a:rPr sz="2450" spc="55" dirty="0">
                <a:latin typeface="Garamond"/>
                <a:cs typeface="Garamond"/>
              </a:rPr>
              <a:t>are</a:t>
            </a:r>
            <a:r>
              <a:rPr sz="2450" spc="145" dirty="0">
                <a:latin typeface="Garamond"/>
                <a:cs typeface="Garamond"/>
              </a:rPr>
              <a:t> </a:t>
            </a:r>
            <a:r>
              <a:rPr sz="2450" spc="-10" dirty="0">
                <a:latin typeface="Garamond"/>
                <a:cs typeface="Garamond"/>
              </a:rPr>
              <a:t>equal.</a:t>
            </a:r>
            <a:endParaRPr sz="2450">
              <a:latin typeface="Garamond"/>
              <a:cs typeface="Garamond"/>
            </a:endParaRPr>
          </a:p>
          <a:p>
            <a:pPr marL="12700">
              <a:lnSpc>
                <a:spcPct val="100000"/>
              </a:lnSpc>
              <a:spcBef>
                <a:spcPts val="1939"/>
              </a:spcBef>
              <a:tabLst>
                <a:tab pos="1621155" algn="l"/>
              </a:tabLst>
            </a:pPr>
            <a:r>
              <a:rPr sz="2450" b="1" spc="45" dirty="0">
                <a:latin typeface="Book Antiqua"/>
                <a:cs typeface="Book Antiqua"/>
              </a:rPr>
              <a:t>Solution:</a:t>
            </a:r>
            <a:r>
              <a:rPr sz="2450" b="1" dirty="0">
                <a:latin typeface="Book Antiqua"/>
                <a:cs typeface="Book Antiqua"/>
              </a:rPr>
              <a:t>	</a:t>
            </a:r>
            <a:r>
              <a:rPr sz="2450" spc="25" dirty="0">
                <a:latin typeface="Garamond"/>
                <a:cs typeface="Garamond"/>
              </a:rPr>
              <a:t>C</a:t>
            </a:r>
            <a:endParaRPr sz="2450">
              <a:latin typeface="Garamond"/>
              <a:cs typeface="Garamon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64947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4.1.</a:t>
            </a:r>
            <a:r>
              <a:rPr sz="1200" spc="204" dirty="0">
                <a:latin typeface="Times New Roman"/>
                <a:cs typeface="Times New Roman"/>
              </a:rPr>
              <a:t>  </a:t>
            </a:r>
            <a:r>
              <a:rPr sz="1200" dirty="0">
                <a:latin typeface="Times New Roman"/>
                <a:cs typeface="Times New Roman"/>
              </a:rPr>
              <a:t>ATOMIC</a:t>
            </a:r>
            <a:r>
              <a:rPr sz="1200" spc="140" dirty="0">
                <a:latin typeface="Times New Roman"/>
                <a:cs typeface="Times New Roman"/>
              </a:rPr>
              <a:t> </a:t>
            </a:r>
            <a:r>
              <a:rPr sz="1200" spc="55" dirty="0">
                <a:latin typeface="Times New Roman"/>
                <a:cs typeface="Times New Roman"/>
              </a:rPr>
              <a:t>SPECTRA</a:t>
            </a:r>
            <a:r>
              <a:rPr sz="1200" spc="140" dirty="0">
                <a:latin typeface="Times New Roman"/>
                <a:cs typeface="Times New Roman"/>
              </a:rPr>
              <a:t> </a:t>
            </a:r>
            <a:r>
              <a:rPr sz="1200" dirty="0">
                <a:latin typeface="Times New Roman"/>
                <a:cs typeface="Times New Roman"/>
              </a:rPr>
              <a:t>AND</a:t>
            </a:r>
            <a:r>
              <a:rPr sz="1200" spc="135" dirty="0">
                <a:latin typeface="Times New Roman"/>
                <a:cs typeface="Times New Roman"/>
              </a:rPr>
              <a:t> </a:t>
            </a:r>
            <a:r>
              <a:rPr sz="1200" spc="50" dirty="0">
                <a:latin typeface="Times New Roman"/>
                <a:cs typeface="Times New Roman"/>
              </a:rPr>
              <a:t>THE</a:t>
            </a:r>
            <a:r>
              <a:rPr sz="1200" spc="135" dirty="0">
                <a:latin typeface="Times New Roman"/>
                <a:cs typeface="Times New Roman"/>
              </a:rPr>
              <a:t> </a:t>
            </a:r>
            <a:r>
              <a:rPr sz="1200" dirty="0">
                <a:latin typeface="Times New Roman"/>
                <a:cs typeface="Times New Roman"/>
              </a:rPr>
              <a:t>BOHR</a:t>
            </a:r>
            <a:r>
              <a:rPr sz="1200" spc="135" dirty="0">
                <a:latin typeface="Times New Roman"/>
                <a:cs typeface="Times New Roman"/>
              </a:rPr>
              <a:t> </a:t>
            </a:r>
            <a:r>
              <a:rPr sz="1200" spc="-10" dirty="0">
                <a:latin typeface="Times New Roman"/>
                <a:cs typeface="Times New Roman"/>
              </a:rPr>
              <a:t>MODEL</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5836285" algn="l"/>
              </a:tabLst>
            </a:pPr>
            <a:r>
              <a:rPr dirty="0"/>
              <a:t>Which</a:t>
            </a:r>
            <a:r>
              <a:rPr spc="105" dirty="0"/>
              <a:t> </a:t>
            </a:r>
            <a:r>
              <a:rPr spc="-45" dirty="0"/>
              <a:t>of</a:t>
            </a:r>
            <a:r>
              <a:rPr spc="110" dirty="0"/>
              <a:t> </a:t>
            </a:r>
            <a:r>
              <a:rPr dirty="0"/>
              <a:t>the</a:t>
            </a:r>
            <a:r>
              <a:rPr spc="100" dirty="0"/>
              <a:t> </a:t>
            </a:r>
            <a:r>
              <a:rPr spc="-10" dirty="0"/>
              <a:t>following</a:t>
            </a:r>
            <a:r>
              <a:rPr spc="110" dirty="0"/>
              <a:t> </a:t>
            </a:r>
            <a:r>
              <a:rPr dirty="0"/>
              <a:t>did</a:t>
            </a:r>
            <a:r>
              <a:rPr spc="105" dirty="0"/>
              <a:t> </a:t>
            </a:r>
            <a:r>
              <a:rPr dirty="0"/>
              <a:t>Rutherford’s</a:t>
            </a:r>
            <a:r>
              <a:rPr spc="105" dirty="0"/>
              <a:t> </a:t>
            </a:r>
            <a:r>
              <a:rPr dirty="0"/>
              <a:t>gold</a:t>
            </a:r>
            <a:r>
              <a:rPr spc="110" dirty="0"/>
              <a:t> </a:t>
            </a:r>
            <a:r>
              <a:rPr dirty="0"/>
              <a:t>foil</a:t>
            </a:r>
            <a:r>
              <a:rPr spc="105" dirty="0"/>
              <a:t> </a:t>
            </a:r>
            <a:r>
              <a:rPr dirty="0"/>
              <a:t>experiment</a:t>
            </a:r>
            <a:r>
              <a:rPr spc="100" dirty="0"/>
              <a:t> </a:t>
            </a:r>
            <a:r>
              <a:rPr spc="-20" dirty="0"/>
              <a:t>show </a:t>
            </a:r>
            <a:r>
              <a:rPr spc="114" dirty="0"/>
              <a:t>that</a:t>
            </a:r>
            <a:r>
              <a:rPr spc="235" dirty="0"/>
              <a:t> </a:t>
            </a:r>
            <a:r>
              <a:rPr dirty="0"/>
              <a:t>the</a:t>
            </a:r>
            <a:r>
              <a:rPr spc="235" dirty="0"/>
              <a:t> </a:t>
            </a:r>
            <a:r>
              <a:rPr dirty="0"/>
              <a:t>plum</a:t>
            </a:r>
            <a:r>
              <a:rPr spc="235" dirty="0"/>
              <a:t> </a:t>
            </a:r>
            <a:r>
              <a:rPr dirty="0"/>
              <a:t>pudding</a:t>
            </a:r>
            <a:r>
              <a:rPr spc="235" dirty="0"/>
              <a:t> </a:t>
            </a:r>
            <a:r>
              <a:rPr dirty="0"/>
              <a:t>model</a:t>
            </a:r>
            <a:r>
              <a:rPr spc="235" dirty="0"/>
              <a:t> </a:t>
            </a:r>
            <a:r>
              <a:rPr spc="60" dirty="0"/>
              <a:t>didn’t</a:t>
            </a:r>
            <a:r>
              <a:rPr spc="235" dirty="0"/>
              <a:t> </a:t>
            </a:r>
            <a:r>
              <a:rPr spc="45" dirty="0"/>
              <a:t>predict?</a:t>
            </a:r>
            <a:r>
              <a:rPr dirty="0"/>
              <a:t>	(Choose</a:t>
            </a:r>
            <a:r>
              <a:rPr spc="185" dirty="0"/>
              <a:t> </a:t>
            </a:r>
            <a:r>
              <a:rPr spc="-10" dirty="0"/>
              <a:t>one.)</a:t>
            </a:r>
          </a:p>
        </p:txBody>
      </p:sp>
      <p:sp>
        <p:nvSpPr>
          <p:cNvPr id="5" name="object 5"/>
          <p:cNvSpPr txBox="1">
            <a:spLocks noGrp="1"/>
          </p:cNvSpPr>
          <p:nvPr>
            <p:ph type="body" idx="1"/>
          </p:nvPr>
        </p:nvSpPr>
        <p:spPr>
          <a:prstGeom prst="rect">
            <a:avLst/>
          </a:prstGeom>
        </p:spPr>
        <p:txBody>
          <a:bodyPr vert="horz" wrap="square" lIns="0" tIns="137877" rIns="0" bIns="0" rtlCol="0">
            <a:spAutoFit/>
          </a:bodyPr>
          <a:lstStyle/>
          <a:p>
            <a:pPr marL="393700" marR="6350" indent="-370205">
              <a:lnSpc>
                <a:spcPct val="101699"/>
              </a:lnSpc>
              <a:spcBef>
                <a:spcPts val="75"/>
              </a:spcBef>
              <a:buAutoNum type="alphaUcPeriod"/>
              <a:tabLst>
                <a:tab pos="394970" algn="l"/>
              </a:tabLst>
            </a:pPr>
            <a:r>
              <a:rPr dirty="0"/>
              <a:t>The</a:t>
            </a:r>
            <a:r>
              <a:rPr spc="270" dirty="0"/>
              <a:t> </a:t>
            </a:r>
            <a:r>
              <a:rPr dirty="0"/>
              <a:t>positive</a:t>
            </a:r>
            <a:r>
              <a:rPr spc="285" dirty="0"/>
              <a:t> </a:t>
            </a:r>
            <a:r>
              <a:rPr dirty="0"/>
              <a:t>charge</a:t>
            </a:r>
            <a:r>
              <a:rPr spc="280" dirty="0"/>
              <a:t> </a:t>
            </a:r>
            <a:r>
              <a:rPr dirty="0"/>
              <a:t>in</a:t>
            </a:r>
            <a:r>
              <a:rPr spc="290" dirty="0"/>
              <a:t> </a:t>
            </a:r>
            <a:r>
              <a:rPr spc="65" dirty="0"/>
              <a:t>an</a:t>
            </a:r>
            <a:r>
              <a:rPr spc="285" dirty="0"/>
              <a:t> </a:t>
            </a:r>
            <a:r>
              <a:rPr dirty="0"/>
              <a:t>atom</a:t>
            </a:r>
            <a:r>
              <a:rPr spc="285" dirty="0"/>
              <a:t> </a:t>
            </a:r>
            <a:r>
              <a:rPr dirty="0"/>
              <a:t>is</a:t>
            </a:r>
            <a:r>
              <a:rPr spc="280" dirty="0"/>
              <a:t> </a:t>
            </a:r>
            <a:r>
              <a:rPr dirty="0"/>
              <a:t>much</a:t>
            </a:r>
            <a:r>
              <a:rPr spc="290" dirty="0"/>
              <a:t> </a:t>
            </a:r>
            <a:r>
              <a:rPr dirty="0"/>
              <a:t>heavier</a:t>
            </a:r>
            <a:r>
              <a:rPr spc="280" dirty="0"/>
              <a:t> </a:t>
            </a:r>
            <a:r>
              <a:rPr spc="70" dirty="0"/>
              <a:t>than</a:t>
            </a:r>
            <a:r>
              <a:rPr spc="290" dirty="0"/>
              <a:t> </a:t>
            </a:r>
            <a:r>
              <a:rPr dirty="0"/>
              <a:t>the</a:t>
            </a:r>
            <a:r>
              <a:rPr spc="280" dirty="0"/>
              <a:t> </a:t>
            </a:r>
            <a:r>
              <a:rPr spc="-20" dirty="0"/>
              <a:t>neg- 	</a:t>
            </a:r>
            <a:r>
              <a:rPr spc="55" dirty="0"/>
              <a:t>ative</a:t>
            </a:r>
            <a:r>
              <a:rPr spc="150" dirty="0"/>
              <a:t> </a:t>
            </a:r>
            <a:r>
              <a:rPr spc="-10" dirty="0"/>
              <a:t>charge.</a:t>
            </a:r>
          </a:p>
          <a:p>
            <a:pPr marL="394335" indent="-358140">
              <a:lnSpc>
                <a:spcPct val="100000"/>
              </a:lnSpc>
              <a:spcBef>
                <a:spcPts val="1045"/>
              </a:spcBef>
              <a:buAutoNum type="alphaUcPeriod"/>
              <a:tabLst>
                <a:tab pos="394335" algn="l"/>
              </a:tabLst>
            </a:pPr>
            <a:r>
              <a:rPr dirty="0"/>
              <a:t>Atoms</a:t>
            </a:r>
            <a:r>
              <a:rPr spc="250" dirty="0"/>
              <a:t> </a:t>
            </a:r>
            <a:r>
              <a:rPr spc="55" dirty="0"/>
              <a:t>are</a:t>
            </a:r>
            <a:r>
              <a:rPr spc="245" dirty="0"/>
              <a:t> </a:t>
            </a:r>
            <a:r>
              <a:rPr dirty="0"/>
              <a:t>smaller</a:t>
            </a:r>
            <a:r>
              <a:rPr spc="250" dirty="0"/>
              <a:t> </a:t>
            </a:r>
            <a:r>
              <a:rPr spc="70" dirty="0"/>
              <a:t>than</a:t>
            </a:r>
            <a:r>
              <a:rPr spc="250" dirty="0"/>
              <a:t> </a:t>
            </a:r>
            <a:r>
              <a:rPr dirty="0"/>
              <a:t>was</a:t>
            </a:r>
            <a:r>
              <a:rPr spc="240" dirty="0"/>
              <a:t> </a:t>
            </a:r>
            <a:r>
              <a:rPr dirty="0"/>
              <a:t>previously</a:t>
            </a:r>
            <a:r>
              <a:rPr spc="250" dirty="0"/>
              <a:t> </a:t>
            </a:r>
            <a:r>
              <a:rPr spc="-10" dirty="0"/>
              <a:t>believed.</a:t>
            </a:r>
          </a:p>
          <a:p>
            <a:pPr marL="393700" indent="-361950">
              <a:lnSpc>
                <a:spcPct val="100000"/>
              </a:lnSpc>
              <a:spcBef>
                <a:spcPts val="1045"/>
              </a:spcBef>
              <a:buAutoNum type="alphaUcPeriod"/>
              <a:tabLst>
                <a:tab pos="393700" algn="l"/>
              </a:tabLst>
            </a:pPr>
            <a:r>
              <a:rPr dirty="0"/>
              <a:t>The</a:t>
            </a:r>
            <a:r>
              <a:rPr spc="254" dirty="0"/>
              <a:t> </a:t>
            </a:r>
            <a:r>
              <a:rPr dirty="0"/>
              <a:t>positive</a:t>
            </a:r>
            <a:r>
              <a:rPr spc="250" dirty="0"/>
              <a:t> </a:t>
            </a:r>
            <a:r>
              <a:rPr dirty="0"/>
              <a:t>charge</a:t>
            </a:r>
            <a:r>
              <a:rPr spc="254" dirty="0"/>
              <a:t> </a:t>
            </a:r>
            <a:r>
              <a:rPr dirty="0"/>
              <a:t>in</a:t>
            </a:r>
            <a:r>
              <a:rPr spc="254" dirty="0"/>
              <a:t> </a:t>
            </a:r>
            <a:r>
              <a:rPr spc="65" dirty="0"/>
              <a:t>an</a:t>
            </a:r>
            <a:r>
              <a:rPr spc="250" dirty="0"/>
              <a:t> </a:t>
            </a:r>
            <a:r>
              <a:rPr dirty="0"/>
              <a:t>atom</a:t>
            </a:r>
            <a:r>
              <a:rPr spc="254" dirty="0"/>
              <a:t> </a:t>
            </a:r>
            <a:r>
              <a:rPr dirty="0"/>
              <a:t>is</a:t>
            </a:r>
            <a:r>
              <a:rPr spc="254" dirty="0"/>
              <a:t> </a:t>
            </a:r>
            <a:r>
              <a:rPr dirty="0"/>
              <a:t>evenly</a:t>
            </a:r>
            <a:r>
              <a:rPr spc="250" dirty="0"/>
              <a:t> </a:t>
            </a:r>
            <a:r>
              <a:rPr dirty="0"/>
              <a:t>spread</a:t>
            </a:r>
            <a:r>
              <a:rPr spc="254" dirty="0"/>
              <a:t> </a:t>
            </a:r>
            <a:r>
              <a:rPr spc="-20" dirty="0"/>
              <a:t>out.</a:t>
            </a:r>
          </a:p>
          <a:p>
            <a:pPr marL="393700" indent="-374015">
              <a:lnSpc>
                <a:spcPct val="100000"/>
              </a:lnSpc>
              <a:spcBef>
                <a:spcPts val="1045"/>
              </a:spcBef>
              <a:buAutoNum type="alphaUcPeriod"/>
              <a:tabLst>
                <a:tab pos="393700" algn="l"/>
              </a:tabLst>
            </a:pPr>
            <a:r>
              <a:rPr dirty="0"/>
              <a:t>The positive</a:t>
            </a:r>
            <a:r>
              <a:rPr spc="5" dirty="0"/>
              <a:t> </a:t>
            </a:r>
            <a:r>
              <a:rPr dirty="0"/>
              <a:t>charge</a:t>
            </a:r>
            <a:r>
              <a:rPr spc="10" dirty="0"/>
              <a:t> </a:t>
            </a:r>
            <a:r>
              <a:rPr dirty="0"/>
              <a:t>in</a:t>
            </a:r>
            <a:r>
              <a:rPr spc="10" dirty="0"/>
              <a:t> </a:t>
            </a:r>
            <a:r>
              <a:rPr spc="65" dirty="0"/>
              <a:t>an</a:t>
            </a:r>
            <a:r>
              <a:rPr spc="15" dirty="0"/>
              <a:t> </a:t>
            </a:r>
            <a:r>
              <a:rPr dirty="0"/>
              <a:t>atom</a:t>
            </a:r>
            <a:r>
              <a:rPr spc="15" dirty="0"/>
              <a:t> </a:t>
            </a:r>
            <a:r>
              <a:rPr dirty="0"/>
              <a:t>is</a:t>
            </a:r>
            <a:r>
              <a:rPr spc="5" dirty="0"/>
              <a:t> </a:t>
            </a:r>
            <a:r>
              <a:rPr dirty="0"/>
              <a:t>concentrated</a:t>
            </a:r>
            <a:r>
              <a:rPr spc="15" dirty="0"/>
              <a:t> </a:t>
            </a:r>
            <a:r>
              <a:rPr dirty="0"/>
              <a:t>in</a:t>
            </a:r>
            <a:r>
              <a:rPr spc="15" dirty="0"/>
              <a:t> </a:t>
            </a:r>
            <a:r>
              <a:rPr spc="130" dirty="0"/>
              <a:t>a</a:t>
            </a:r>
            <a:r>
              <a:rPr spc="5" dirty="0"/>
              <a:t> </a:t>
            </a:r>
            <a:r>
              <a:rPr dirty="0"/>
              <a:t>small</a:t>
            </a:r>
            <a:r>
              <a:rPr spc="15" dirty="0"/>
              <a:t> </a:t>
            </a:r>
            <a:r>
              <a:rPr spc="-10" dirty="0"/>
              <a:t>region.</a:t>
            </a:r>
          </a:p>
          <a:p>
            <a:pPr marL="12700">
              <a:lnSpc>
                <a:spcPct val="100000"/>
              </a:lnSpc>
              <a:spcBef>
                <a:spcPts val="1945"/>
              </a:spcBef>
              <a:tabLst>
                <a:tab pos="1621155" algn="l"/>
              </a:tabLst>
            </a:pPr>
            <a:r>
              <a:rPr b="1" spc="45" dirty="0">
                <a:latin typeface="Book Antiqua"/>
                <a:cs typeface="Book Antiqua"/>
              </a:rPr>
              <a:t>Solution:</a:t>
            </a:r>
            <a:r>
              <a:rPr b="1" dirty="0">
                <a:latin typeface="Book Antiqua"/>
                <a:cs typeface="Book Antiqua"/>
              </a:rPr>
              <a:t>	</a:t>
            </a:r>
            <a:r>
              <a:rPr spc="-50" dirty="0"/>
              <a:t>D</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48564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4.4.</a:t>
            </a:r>
            <a:r>
              <a:rPr sz="1200" spc="265" dirty="0">
                <a:latin typeface="Times New Roman"/>
                <a:cs typeface="Times New Roman"/>
              </a:rPr>
              <a:t>  </a:t>
            </a:r>
            <a:r>
              <a:rPr sz="1200" spc="50" dirty="0">
                <a:latin typeface="Times New Roman"/>
                <a:cs typeface="Times New Roman"/>
              </a:rPr>
              <a:t>THE</a:t>
            </a:r>
            <a:r>
              <a:rPr sz="1200" spc="185" dirty="0">
                <a:latin typeface="Times New Roman"/>
                <a:cs typeface="Times New Roman"/>
              </a:rPr>
              <a:t> </a:t>
            </a:r>
            <a:r>
              <a:rPr sz="1200" dirty="0">
                <a:latin typeface="Times New Roman"/>
                <a:cs typeface="Times New Roman"/>
              </a:rPr>
              <a:t>HEISENBERG</a:t>
            </a:r>
            <a:r>
              <a:rPr sz="1200" spc="185" dirty="0">
                <a:latin typeface="Times New Roman"/>
                <a:cs typeface="Times New Roman"/>
              </a:rPr>
              <a:t> </a:t>
            </a:r>
            <a:r>
              <a:rPr sz="1200" dirty="0">
                <a:latin typeface="Times New Roman"/>
                <a:cs typeface="Times New Roman"/>
              </a:rPr>
              <a:t>UNCERTAINTY</a:t>
            </a:r>
            <a:r>
              <a:rPr sz="1200" spc="180" dirty="0">
                <a:latin typeface="Times New Roman"/>
                <a:cs typeface="Times New Roman"/>
              </a:rPr>
              <a:t> </a:t>
            </a:r>
            <a:r>
              <a:rPr sz="1200" spc="-10" dirty="0">
                <a:latin typeface="Times New Roman"/>
                <a:cs typeface="Times New Roman"/>
              </a:rPr>
              <a:t>PRINCIPLE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8416290" cy="782955"/>
          </a:xfrm>
          <a:prstGeom prst="rect">
            <a:avLst/>
          </a:prstGeom>
        </p:spPr>
        <p:txBody>
          <a:bodyPr vert="horz" wrap="square" lIns="0" tIns="9525" rIns="0" bIns="0" rtlCol="0">
            <a:spAutoFit/>
          </a:bodyPr>
          <a:lstStyle/>
          <a:p>
            <a:pPr marL="12700" marR="5080">
              <a:lnSpc>
                <a:spcPct val="101699"/>
              </a:lnSpc>
              <a:spcBef>
                <a:spcPts val="75"/>
              </a:spcBef>
            </a:pPr>
            <a:r>
              <a:rPr spc="-25" dirty="0"/>
              <a:t>Knowing</a:t>
            </a:r>
            <a:r>
              <a:rPr spc="-75" dirty="0"/>
              <a:t> </a:t>
            </a:r>
            <a:r>
              <a:rPr dirty="0"/>
              <a:t>the</a:t>
            </a:r>
            <a:r>
              <a:rPr spc="-70" dirty="0"/>
              <a:t> </a:t>
            </a:r>
            <a:r>
              <a:rPr spc="55" dirty="0"/>
              <a:t>uncertainty</a:t>
            </a:r>
            <a:r>
              <a:rPr spc="-65" dirty="0"/>
              <a:t> </a:t>
            </a:r>
            <a:r>
              <a:rPr dirty="0"/>
              <a:t>in</a:t>
            </a:r>
            <a:r>
              <a:rPr spc="-70" dirty="0"/>
              <a:t> </a:t>
            </a:r>
            <a:r>
              <a:rPr spc="130" dirty="0"/>
              <a:t>a</a:t>
            </a:r>
            <a:r>
              <a:rPr spc="-75" dirty="0"/>
              <a:t> </a:t>
            </a:r>
            <a:r>
              <a:rPr spc="50" dirty="0"/>
              <a:t>particle’s</a:t>
            </a:r>
            <a:r>
              <a:rPr spc="-70" dirty="0"/>
              <a:t> </a:t>
            </a:r>
            <a:r>
              <a:rPr dirty="0"/>
              <a:t>position</a:t>
            </a:r>
            <a:r>
              <a:rPr spc="-65" dirty="0"/>
              <a:t> </a:t>
            </a:r>
            <a:r>
              <a:rPr dirty="0"/>
              <a:t>tells</a:t>
            </a:r>
            <a:r>
              <a:rPr spc="-70" dirty="0"/>
              <a:t> </a:t>
            </a:r>
            <a:r>
              <a:rPr dirty="0"/>
              <a:t>you</a:t>
            </a:r>
            <a:r>
              <a:rPr spc="-70" dirty="0"/>
              <a:t> </a:t>
            </a:r>
            <a:r>
              <a:rPr spc="75" dirty="0"/>
              <a:t>.</a:t>
            </a:r>
            <a:r>
              <a:rPr spc="-185" dirty="0"/>
              <a:t> </a:t>
            </a:r>
            <a:r>
              <a:rPr spc="75" dirty="0"/>
              <a:t>.</a:t>
            </a:r>
            <a:r>
              <a:rPr spc="-180" dirty="0"/>
              <a:t> </a:t>
            </a:r>
            <a:r>
              <a:rPr spc="75" dirty="0"/>
              <a:t>.</a:t>
            </a:r>
            <a:r>
              <a:rPr spc="-185" dirty="0"/>
              <a:t> </a:t>
            </a:r>
            <a:r>
              <a:rPr spc="-10" dirty="0"/>
              <a:t>(Choose one.)</a:t>
            </a:r>
          </a:p>
        </p:txBody>
      </p:sp>
      <p:sp>
        <p:nvSpPr>
          <p:cNvPr id="5" name="object 5"/>
          <p:cNvSpPr txBox="1"/>
          <p:nvPr/>
        </p:nvSpPr>
        <p:spPr>
          <a:xfrm>
            <a:off x="719315" y="2059259"/>
            <a:ext cx="6320155" cy="1544320"/>
          </a:xfrm>
          <a:prstGeom prst="rect">
            <a:avLst/>
          </a:prstGeom>
        </p:spPr>
        <p:txBody>
          <a:bodyPr vert="horz" wrap="square" lIns="0" tIns="144780" rIns="0" bIns="0" rtlCol="0">
            <a:spAutoFit/>
          </a:bodyPr>
          <a:lstStyle/>
          <a:p>
            <a:pPr marL="382905" indent="-370205">
              <a:lnSpc>
                <a:spcPct val="100000"/>
              </a:lnSpc>
              <a:spcBef>
                <a:spcPts val="1140"/>
              </a:spcBef>
              <a:buAutoNum type="alphaUcPeriod"/>
              <a:tabLst>
                <a:tab pos="382905" algn="l"/>
              </a:tabLst>
            </a:pPr>
            <a:r>
              <a:rPr sz="2450" spc="80" dirty="0">
                <a:latin typeface="Garamond"/>
                <a:cs typeface="Garamond"/>
              </a:rPr>
              <a:t>what</a:t>
            </a:r>
            <a:r>
              <a:rPr sz="2450" spc="160" dirty="0">
                <a:latin typeface="Garamond"/>
                <a:cs typeface="Garamond"/>
              </a:rPr>
              <a:t> </a:t>
            </a:r>
            <a:r>
              <a:rPr sz="2450" spc="70" dirty="0">
                <a:latin typeface="Garamond"/>
                <a:cs typeface="Garamond"/>
              </a:rPr>
              <a:t>its</a:t>
            </a:r>
            <a:r>
              <a:rPr sz="2450" spc="165" dirty="0">
                <a:latin typeface="Garamond"/>
                <a:cs typeface="Garamond"/>
              </a:rPr>
              <a:t> </a:t>
            </a:r>
            <a:r>
              <a:rPr sz="2450" dirty="0">
                <a:latin typeface="Garamond"/>
                <a:cs typeface="Garamond"/>
              </a:rPr>
              <a:t>momentum</a:t>
            </a:r>
            <a:r>
              <a:rPr sz="2450" spc="160" dirty="0">
                <a:latin typeface="Garamond"/>
                <a:cs typeface="Garamond"/>
              </a:rPr>
              <a:t> </a:t>
            </a:r>
            <a:r>
              <a:rPr sz="2450" spc="55" dirty="0">
                <a:latin typeface="Garamond"/>
                <a:cs typeface="Garamond"/>
              </a:rPr>
              <a:t>uncertainty</a:t>
            </a:r>
            <a:r>
              <a:rPr sz="2450" spc="160" dirty="0">
                <a:latin typeface="Garamond"/>
                <a:cs typeface="Garamond"/>
              </a:rPr>
              <a:t> </a:t>
            </a:r>
            <a:r>
              <a:rPr sz="2450" spc="-25" dirty="0">
                <a:latin typeface="Garamond"/>
                <a:cs typeface="Garamond"/>
              </a:rPr>
              <a:t>is.</a:t>
            </a:r>
            <a:endParaRPr sz="2450">
              <a:latin typeface="Garamond"/>
              <a:cs typeface="Garamond"/>
            </a:endParaRPr>
          </a:p>
          <a:p>
            <a:pPr marL="382905" indent="-358140">
              <a:lnSpc>
                <a:spcPct val="100000"/>
              </a:lnSpc>
              <a:spcBef>
                <a:spcPts val="1045"/>
              </a:spcBef>
              <a:buAutoNum type="alphaUcPeriod"/>
              <a:tabLst>
                <a:tab pos="382905" algn="l"/>
              </a:tabLst>
            </a:pPr>
            <a:r>
              <a:rPr sz="2450" spc="65" dirty="0">
                <a:latin typeface="Garamond"/>
                <a:cs typeface="Garamond"/>
              </a:rPr>
              <a:t>an</a:t>
            </a:r>
            <a:r>
              <a:rPr sz="2450" spc="165" dirty="0">
                <a:latin typeface="Garamond"/>
                <a:cs typeface="Garamond"/>
              </a:rPr>
              <a:t> </a:t>
            </a:r>
            <a:r>
              <a:rPr sz="2450" dirty="0">
                <a:latin typeface="Garamond"/>
                <a:cs typeface="Garamond"/>
              </a:rPr>
              <a:t>upper</a:t>
            </a:r>
            <a:r>
              <a:rPr sz="2450" spc="170" dirty="0">
                <a:latin typeface="Garamond"/>
                <a:cs typeface="Garamond"/>
              </a:rPr>
              <a:t> </a:t>
            </a:r>
            <a:r>
              <a:rPr sz="2450" dirty="0">
                <a:latin typeface="Garamond"/>
                <a:cs typeface="Garamond"/>
              </a:rPr>
              <a:t>bound</a:t>
            </a:r>
            <a:r>
              <a:rPr sz="2450" spc="175" dirty="0">
                <a:latin typeface="Garamond"/>
                <a:cs typeface="Garamond"/>
              </a:rPr>
              <a:t> </a:t>
            </a:r>
            <a:r>
              <a:rPr sz="2450" dirty="0">
                <a:latin typeface="Garamond"/>
                <a:cs typeface="Garamond"/>
              </a:rPr>
              <a:t>on</a:t>
            </a:r>
            <a:r>
              <a:rPr sz="2450" spc="175" dirty="0">
                <a:latin typeface="Garamond"/>
                <a:cs typeface="Garamond"/>
              </a:rPr>
              <a:t> </a:t>
            </a:r>
            <a:r>
              <a:rPr sz="2450" spc="70" dirty="0">
                <a:latin typeface="Garamond"/>
                <a:cs typeface="Garamond"/>
              </a:rPr>
              <a:t>its</a:t>
            </a:r>
            <a:r>
              <a:rPr sz="2450" spc="170" dirty="0">
                <a:latin typeface="Garamond"/>
                <a:cs typeface="Garamond"/>
              </a:rPr>
              <a:t> </a:t>
            </a:r>
            <a:r>
              <a:rPr sz="2450" dirty="0">
                <a:latin typeface="Garamond"/>
                <a:cs typeface="Garamond"/>
              </a:rPr>
              <a:t>momentum</a:t>
            </a:r>
            <a:r>
              <a:rPr sz="2450" spc="175" dirty="0">
                <a:latin typeface="Garamond"/>
                <a:cs typeface="Garamond"/>
              </a:rPr>
              <a:t> </a:t>
            </a:r>
            <a:r>
              <a:rPr sz="2450" spc="-10" dirty="0">
                <a:latin typeface="Garamond"/>
                <a:cs typeface="Garamond"/>
              </a:rPr>
              <a:t>uncertainty.</a:t>
            </a:r>
            <a:endParaRPr sz="2450">
              <a:latin typeface="Garamond"/>
              <a:cs typeface="Garamond"/>
            </a:endParaRPr>
          </a:p>
          <a:p>
            <a:pPr marL="382270" indent="-361950">
              <a:lnSpc>
                <a:spcPct val="100000"/>
              </a:lnSpc>
              <a:spcBef>
                <a:spcPts val="1045"/>
              </a:spcBef>
              <a:buAutoNum type="alphaUcPeriod"/>
              <a:tabLst>
                <a:tab pos="382270" algn="l"/>
              </a:tabLst>
            </a:pPr>
            <a:r>
              <a:rPr sz="2450" spc="130" dirty="0">
                <a:latin typeface="Garamond"/>
                <a:cs typeface="Garamond"/>
              </a:rPr>
              <a:t>a</a:t>
            </a:r>
            <a:r>
              <a:rPr sz="2450" spc="110" dirty="0">
                <a:latin typeface="Garamond"/>
                <a:cs typeface="Garamond"/>
              </a:rPr>
              <a:t> </a:t>
            </a:r>
            <a:r>
              <a:rPr sz="2450" dirty="0">
                <a:latin typeface="Garamond"/>
                <a:cs typeface="Garamond"/>
              </a:rPr>
              <a:t>lower</a:t>
            </a:r>
            <a:r>
              <a:rPr sz="2450" spc="120" dirty="0">
                <a:latin typeface="Garamond"/>
                <a:cs typeface="Garamond"/>
              </a:rPr>
              <a:t> </a:t>
            </a:r>
            <a:r>
              <a:rPr sz="2450" dirty="0">
                <a:latin typeface="Garamond"/>
                <a:cs typeface="Garamond"/>
              </a:rPr>
              <a:t>bound</a:t>
            </a:r>
            <a:r>
              <a:rPr sz="2450" spc="114" dirty="0">
                <a:latin typeface="Garamond"/>
                <a:cs typeface="Garamond"/>
              </a:rPr>
              <a:t> </a:t>
            </a:r>
            <a:r>
              <a:rPr sz="2450" dirty="0">
                <a:latin typeface="Garamond"/>
                <a:cs typeface="Garamond"/>
              </a:rPr>
              <a:t>on</a:t>
            </a:r>
            <a:r>
              <a:rPr sz="2450" spc="114" dirty="0">
                <a:latin typeface="Garamond"/>
                <a:cs typeface="Garamond"/>
              </a:rPr>
              <a:t> </a:t>
            </a:r>
            <a:r>
              <a:rPr sz="2450" spc="70" dirty="0">
                <a:latin typeface="Garamond"/>
                <a:cs typeface="Garamond"/>
              </a:rPr>
              <a:t>its</a:t>
            </a:r>
            <a:r>
              <a:rPr sz="2450" spc="110" dirty="0">
                <a:latin typeface="Garamond"/>
                <a:cs typeface="Garamond"/>
              </a:rPr>
              <a:t> </a:t>
            </a:r>
            <a:r>
              <a:rPr sz="2450" dirty="0">
                <a:latin typeface="Garamond"/>
                <a:cs typeface="Garamond"/>
              </a:rPr>
              <a:t>momentum</a:t>
            </a:r>
            <a:r>
              <a:rPr sz="2450" spc="110" dirty="0">
                <a:latin typeface="Garamond"/>
                <a:cs typeface="Garamond"/>
              </a:rPr>
              <a:t> </a:t>
            </a:r>
            <a:r>
              <a:rPr sz="2450" spc="-10" dirty="0">
                <a:latin typeface="Garamond"/>
                <a:cs typeface="Garamond"/>
              </a:rPr>
              <a:t>uncertainty.</a:t>
            </a:r>
            <a:endParaRPr sz="2450">
              <a:latin typeface="Garamond"/>
              <a:cs typeface="Garamond"/>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48564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4.4.</a:t>
            </a:r>
            <a:r>
              <a:rPr sz="1200" spc="265" dirty="0">
                <a:latin typeface="Times New Roman"/>
                <a:cs typeface="Times New Roman"/>
              </a:rPr>
              <a:t>  </a:t>
            </a:r>
            <a:r>
              <a:rPr sz="1200" spc="50" dirty="0">
                <a:latin typeface="Times New Roman"/>
                <a:cs typeface="Times New Roman"/>
              </a:rPr>
              <a:t>THE</a:t>
            </a:r>
            <a:r>
              <a:rPr sz="1200" spc="185" dirty="0">
                <a:latin typeface="Times New Roman"/>
                <a:cs typeface="Times New Roman"/>
              </a:rPr>
              <a:t> </a:t>
            </a:r>
            <a:r>
              <a:rPr sz="1200" dirty="0">
                <a:latin typeface="Times New Roman"/>
                <a:cs typeface="Times New Roman"/>
              </a:rPr>
              <a:t>HEISENBERG</a:t>
            </a:r>
            <a:r>
              <a:rPr sz="1200" spc="185" dirty="0">
                <a:latin typeface="Times New Roman"/>
                <a:cs typeface="Times New Roman"/>
              </a:rPr>
              <a:t> </a:t>
            </a:r>
            <a:r>
              <a:rPr sz="1200" dirty="0">
                <a:latin typeface="Times New Roman"/>
                <a:cs typeface="Times New Roman"/>
              </a:rPr>
              <a:t>UNCERTAINTY</a:t>
            </a:r>
            <a:r>
              <a:rPr sz="1200" spc="180" dirty="0">
                <a:latin typeface="Times New Roman"/>
                <a:cs typeface="Times New Roman"/>
              </a:rPr>
              <a:t> </a:t>
            </a:r>
            <a:r>
              <a:rPr sz="1200" spc="-10" dirty="0">
                <a:latin typeface="Times New Roman"/>
                <a:cs typeface="Times New Roman"/>
              </a:rPr>
              <a:t>PRINCIPLE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8416290" cy="782955"/>
          </a:xfrm>
          <a:prstGeom prst="rect">
            <a:avLst/>
          </a:prstGeom>
        </p:spPr>
        <p:txBody>
          <a:bodyPr vert="horz" wrap="square" lIns="0" tIns="9525" rIns="0" bIns="0" rtlCol="0">
            <a:spAutoFit/>
          </a:bodyPr>
          <a:lstStyle/>
          <a:p>
            <a:pPr marL="12700" marR="5080">
              <a:lnSpc>
                <a:spcPct val="101699"/>
              </a:lnSpc>
              <a:spcBef>
                <a:spcPts val="75"/>
              </a:spcBef>
            </a:pPr>
            <a:r>
              <a:rPr spc="-25" dirty="0"/>
              <a:t>Knowing</a:t>
            </a:r>
            <a:r>
              <a:rPr spc="-75" dirty="0"/>
              <a:t> </a:t>
            </a:r>
            <a:r>
              <a:rPr dirty="0"/>
              <a:t>the</a:t>
            </a:r>
            <a:r>
              <a:rPr spc="-70" dirty="0"/>
              <a:t> </a:t>
            </a:r>
            <a:r>
              <a:rPr spc="55" dirty="0"/>
              <a:t>uncertainty</a:t>
            </a:r>
            <a:r>
              <a:rPr spc="-65" dirty="0"/>
              <a:t> </a:t>
            </a:r>
            <a:r>
              <a:rPr dirty="0"/>
              <a:t>in</a:t>
            </a:r>
            <a:r>
              <a:rPr spc="-70" dirty="0"/>
              <a:t> </a:t>
            </a:r>
            <a:r>
              <a:rPr spc="130" dirty="0"/>
              <a:t>a</a:t>
            </a:r>
            <a:r>
              <a:rPr spc="-75" dirty="0"/>
              <a:t> </a:t>
            </a:r>
            <a:r>
              <a:rPr spc="50" dirty="0"/>
              <a:t>particle’s</a:t>
            </a:r>
            <a:r>
              <a:rPr spc="-70" dirty="0"/>
              <a:t> </a:t>
            </a:r>
            <a:r>
              <a:rPr dirty="0"/>
              <a:t>position</a:t>
            </a:r>
            <a:r>
              <a:rPr spc="-65" dirty="0"/>
              <a:t> </a:t>
            </a:r>
            <a:r>
              <a:rPr dirty="0"/>
              <a:t>tells</a:t>
            </a:r>
            <a:r>
              <a:rPr spc="-70" dirty="0"/>
              <a:t> </a:t>
            </a:r>
            <a:r>
              <a:rPr dirty="0"/>
              <a:t>you</a:t>
            </a:r>
            <a:r>
              <a:rPr spc="-70" dirty="0"/>
              <a:t> </a:t>
            </a:r>
            <a:r>
              <a:rPr spc="75" dirty="0"/>
              <a:t>.</a:t>
            </a:r>
            <a:r>
              <a:rPr spc="-185" dirty="0"/>
              <a:t> </a:t>
            </a:r>
            <a:r>
              <a:rPr spc="75" dirty="0"/>
              <a:t>.</a:t>
            </a:r>
            <a:r>
              <a:rPr spc="-180" dirty="0"/>
              <a:t> </a:t>
            </a:r>
            <a:r>
              <a:rPr spc="75" dirty="0"/>
              <a:t>.</a:t>
            </a:r>
            <a:r>
              <a:rPr spc="-185" dirty="0"/>
              <a:t> </a:t>
            </a:r>
            <a:r>
              <a:rPr spc="-10" dirty="0"/>
              <a:t>(Choose one.)</a:t>
            </a:r>
          </a:p>
        </p:txBody>
      </p:sp>
      <p:sp>
        <p:nvSpPr>
          <p:cNvPr id="5" name="object 5"/>
          <p:cNvSpPr txBox="1"/>
          <p:nvPr/>
        </p:nvSpPr>
        <p:spPr>
          <a:xfrm>
            <a:off x="707758" y="2059259"/>
            <a:ext cx="6332220" cy="2164080"/>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spc="80" dirty="0">
                <a:latin typeface="Garamond"/>
                <a:cs typeface="Garamond"/>
              </a:rPr>
              <a:t>what</a:t>
            </a:r>
            <a:r>
              <a:rPr sz="2450" spc="160" dirty="0">
                <a:latin typeface="Garamond"/>
                <a:cs typeface="Garamond"/>
              </a:rPr>
              <a:t> </a:t>
            </a:r>
            <a:r>
              <a:rPr sz="2450" spc="70" dirty="0">
                <a:latin typeface="Garamond"/>
                <a:cs typeface="Garamond"/>
              </a:rPr>
              <a:t>its</a:t>
            </a:r>
            <a:r>
              <a:rPr sz="2450" spc="165" dirty="0">
                <a:latin typeface="Garamond"/>
                <a:cs typeface="Garamond"/>
              </a:rPr>
              <a:t> </a:t>
            </a:r>
            <a:r>
              <a:rPr sz="2450" dirty="0">
                <a:latin typeface="Garamond"/>
                <a:cs typeface="Garamond"/>
              </a:rPr>
              <a:t>momentum</a:t>
            </a:r>
            <a:r>
              <a:rPr sz="2450" spc="160" dirty="0">
                <a:latin typeface="Garamond"/>
                <a:cs typeface="Garamond"/>
              </a:rPr>
              <a:t> </a:t>
            </a:r>
            <a:r>
              <a:rPr sz="2450" spc="55" dirty="0">
                <a:latin typeface="Garamond"/>
                <a:cs typeface="Garamond"/>
              </a:rPr>
              <a:t>uncertainty</a:t>
            </a:r>
            <a:r>
              <a:rPr sz="2450" spc="160" dirty="0">
                <a:latin typeface="Garamond"/>
                <a:cs typeface="Garamond"/>
              </a:rPr>
              <a:t> </a:t>
            </a:r>
            <a:r>
              <a:rPr sz="2450" spc="-25" dirty="0">
                <a:latin typeface="Garamond"/>
                <a:cs typeface="Garamond"/>
              </a:rPr>
              <a:t>is.</a:t>
            </a:r>
            <a:endParaRPr sz="2450">
              <a:latin typeface="Garamond"/>
              <a:cs typeface="Garamond"/>
            </a:endParaRPr>
          </a:p>
          <a:p>
            <a:pPr marL="394335" indent="-358140">
              <a:lnSpc>
                <a:spcPct val="100000"/>
              </a:lnSpc>
              <a:spcBef>
                <a:spcPts val="1045"/>
              </a:spcBef>
              <a:buAutoNum type="alphaUcPeriod"/>
              <a:tabLst>
                <a:tab pos="394335" algn="l"/>
              </a:tabLst>
            </a:pPr>
            <a:r>
              <a:rPr sz="2450" spc="65" dirty="0">
                <a:latin typeface="Garamond"/>
                <a:cs typeface="Garamond"/>
              </a:rPr>
              <a:t>an</a:t>
            </a:r>
            <a:r>
              <a:rPr sz="2450" spc="165" dirty="0">
                <a:latin typeface="Garamond"/>
                <a:cs typeface="Garamond"/>
              </a:rPr>
              <a:t> </a:t>
            </a:r>
            <a:r>
              <a:rPr sz="2450" dirty="0">
                <a:latin typeface="Garamond"/>
                <a:cs typeface="Garamond"/>
              </a:rPr>
              <a:t>upper</a:t>
            </a:r>
            <a:r>
              <a:rPr sz="2450" spc="170" dirty="0">
                <a:latin typeface="Garamond"/>
                <a:cs typeface="Garamond"/>
              </a:rPr>
              <a:t> </a:t>
            </a:r>
            <a:r>
              <a:rPr sz="2450" dirty="0">
                <a:latin typeface="Garamond"/>
                <a:cs typeface="Garamond"/>
              </a:rPr>
              <a:t>bound</a:t>
            </a:r>
            <a:r>
              <a:rPr sz="2450" spc="175" dirty="0">
                <a:latin typeface="Garamond"/>
                <a:cs typeface="Garamond"/>
              </a:rPr>
              <a:t> </a:t>
            </a:r>
            <a:r>
              <a:rPr sz="2450" dirty="0">
                <a:latin typeface="Garamond"/>
                <a:cs typeface="Garamond"/>
              </a:rPr>
              <a:t>on</a:t>
            </a:r>
            <a:r>
              <a:rPr sz="2450" spc="175" dirty="0">
                <a:latin typeface="Garamond"/>
                <a:cs typeface="Garamond"/>
              </a:rPr>
              <a:t> </a:t>
            </a:r>
            <a:r>
              <a:rPr sz="2450" spc="70" dirty="0">
                <a:latin typeface="Garamond"/>
                <a:cs typeface="Garamond"/>
              </a:rPr>
              <a:t>its</a:t>
            </a:r>
            <a:r>
              <a:rPr sz="2450" spc="170" dirty="0">
                <a:latin typeface="Garamond"/>
                <a:cs typeface="Garamond"/>
              </a:rPr>
              <a:t> </a:t>
            </a:r>
            <a:r>
              <a:rPr sz="2450" dirty="0">
                <a:latin typeface="Garamond"/>
                <a:cs typeface="Garamond"/>
              </a:rPr>
              <a:t>momentum</a:t>
            </a:r>
            <a:r>
              <a:rPr sz="2450" spc="175" dirty="0">
                <a:latin typeface="Garamond"/>
                <a:cs typeface="Garamond"/>
              </a:rPr>
              <a:t> </a:t>
            </a:r>
            <a:r>
              <a:rPr sz="2450" spc="-10" dirty="0">
                <a:latin typeface="Garamond"/>
                <a:cs typeface="Garamond"/>
              </a:rPr>
              <a:t>uncertainty.</a:t>
            </a:r>
            <a:endParaRPr sz="2450">
              <a:latin typeface="Garamond"/>
              <a:cs typeface="Garamond"/>
            </a:endParaRPr>
          </a:p>
          <a:p>
            <a:pPr marL="393700" indent="-361950">
              <a:lnSpc>
                <a:spcPct val="100000"/>
              </a:lnSpc>
              <a:spcBef>
                <a:spcPts val="1045"/>
              </a:spcBef>
              <a:buAutoNum type="alphaUcPeriod"/>
              <a:tabLst>
                <a:tab pos="393700" algn="l"/>
              </a:tabLst>
            </a:pPr>
            <a:r>
              <a:rPr sz="2450" spc="130" dirty="0">
                <a:latin typeface="Garamond"/>
                <a:cs typeface="Garamond"/>
              </a:rPr>
              <a:t>a</a:t>
            </a:r>
            <a:r>
              <a:rPr sz="2450" spc="110" dirty="0">
                <a:latin typeface="Garamond"/>
                <a:cs typeface="Garamond"/>
              </a:rPr>
              <a:t> </a:t>
            </a:r>
            <a:r>
              <a:rPr sz="2450" dirty="0">
                <a:latin typeface="Garamond"/>
                <a:cs typeface="Garamond"/>
              </a:rPr>
              <a:t>lower</a:t>
            </a:r>
            <a:r>
              <a:rPr sz="2450" spc="120" dirty="0">
                <a:latin typeface="Garamond"/>
                <a:cs typeface="Garamond"/>
              </a:rPr>
              <a:t> </a:t>
            </a:r>
            <a:r>
              <a:rPr sz="2450" dirty="0">
                <a:latin typeface="Garamond"/>
                <a:cs typeface="Garamond"/>
              </a:rPr>
              <a:t>bound</a:t>
            </a:r>
            <a:r>
              <a:rPr sz="2450" spc="114" dirty="0">
                <a:latin typeface="Garamond"/>
                <a:cs typeface="Garamond"/>
              </a:rPr>
              <a:t> </a:t>
            </a:r>
            <a:r>
              <a:rPr sz="2450" dirty="0">
                <a:latin typeface="Garamond"/>
                <a:cs typeface="Garamond"/>
              </a:rPr>
              <a:t>on</a:t>
            </a:r>
            <a:r>
              <a:rPr sz="2450" spc="114" dirty="0">
                <a:latin typeface="Garamond"/>
                <a:cs typeface="Garamond"/>
              </a:rPr>
              <a:t> </a:t>
            </a:r>
            <a:r>
              <a:rPr sz="2450" spc="70" dirty="0">
                <a:latin typeface="Garamond"/>
                <a:cs typeface="Garamond"/>
              </a:rPr>
              <a:t>its</a:t>
            </a:r>
            <a:r>
              <a:rPr sz="2450" spc="110" dirty="0">
                <a:latin typeface="Garamond"/>
                <a:cs typeface="Garamond"/>
              </a:rPr>
              <a:t> </a:t>
            </a:r>
            <a:r>
              <a:rPr sz="2450" dirty="0">
                <a:latin typeface="Garamond"/>
                <a:cs typeface="Garamond"/>
              </a:rPr>
              <a:t>momentum</a:t>
            </a:r>
            <a:r>
              <a:rPr sz="2450" spc="110" dirty="0">
                <a:latin typeface="Garamond"/>
                <a:cs typeface="Garamond"/>
              </a:rPr>
              <a:t> </a:t>
            </a:r>
            <a:r>
              <a:rPr sz="2450" spc="-10" dirty="0">
                <a:latin typeface="Garamond"/>
                <a:cs typeface="Garamond"/>
              </a:rPr>
              <a:t>uncertainty.</a:t>
            </a:r>
            <a:endParaRPr sz="2450">
              <a:latin typeface="Garamond"/>
              <a:cs typeface="Garamond"/>
            </a:endParaRPr>
          </a:p>
          <a:p>
            <a:pPr marL="12700">
              <a:lnSpc>
                <a:spcPct val="100000"/>
              </a:lnSpc>
              <a:spcBef>
                <a:spcPts val="1939"/>
              </a:spcBef>
              <a:tabLst>
                <a:tab pos="1621155" algn="l"/>
              </a:tabLst>
            </a:pPr>
            <a:r>
              <a:rPr sz="2450" b="1" spc="45" dirty="0">
                <a:latin typeface="Book Antiqua"/>
                <a:cs typeface="Book Antiqua"/>
              </a:rPr>
              <a:t>Solution:</a:t>
            </a:r>
            <a:r>
              <a:rPr sz="2450" b="1" dirty="0">
                <a:latin typeface="Book Antiqua"/>
                <a:cs typeface="Book Antiqua"/>
              </a:rPr>
              <a:t>	</a:t>
            </a:r>
            <a:r>
              <a:rPr sz="2450" spc="25" dirty="0">
                <a:latin typeface="Garamond"/>
                <a:cs typeface="Garamond"/>
              </a:rPr>
              <a:t>C</a:t>
            </a:r>
            <a:endParaRPr sz="2450">
              <a:latin typeface="Garamond"/>
              <a:cs typeface="Garamond"/>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48564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4.4.</a:t>
            </a:r>
            <a:r>
              <a:rPr sz="1200" spc="265" dirty="0">
                <a:latin typeface="Times New Roman"/>
                <a:cs typeface="Times New Roman"/>
              </a:rPr>
              <a:t>  </a:t>
            </a:r>
            <a:r>
              <a:rPr sz="1200" spc="50" dirty="0">
                <a:latin typeface="Times New Roman"/>
                <a:cs typeface="Times New Roman"/>
              </a:rPr>
              <a:t>THE</a:t>
            </a:r>
            <a:r>
              <a:rPr sz="1200" spc="185" dirty="0">
                <a:latin typeface="Times New Roman"/>
                <a:cs typeface="Times New Roman"/>
              </a:rPr>
              <a:t> </a:t>
            </a:r>
            <a:r>
              <a:rPr sz="1200" dirty="0">
                <a:latin typeface="Times New Roman"/>
                <a:cs typeface="Times New Roman"/>
              </a:rPr>
              <a:t>HEISENBERG</a:t>
            </a:r>
            <a:r>
              <a:rPr sz="1200" spc="185" dirty="0">
                <a:latin typeface="Times New Roman"/>
                <a:cs typeface="Times New Roman"/>
              </a:rPr>
              <a:t> </a:t>
            </a:r>
            <a:r>
              <a:rPr sz="1200" dirty="0">
                <a:latin typeface="Times New Roman"/>
                <a:cs typeface="Times New Roman"/>
              </a:rPr>
              <a:t>UNCERTAINTY</a:t>
            </a:r>
            <a:r>
              <a:rPr sz="1200" spc="180" dirty="0">
                <a:latin typeface="Times New Roman"/>
                <a:cs typeface="Times New Roman"/>
              </a:rPr>
              <a:t> </a:t>
            </a:r>
            <a:r>
              <a:rPr sz="1200" spc="-10" dirty="0">
                <a:latin typeface="Times New Roman"/>
                <a:cs typeface="Times New Roman"/>
              </a:rPr>
              <a:t>PRINCIPLE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Which</a:t>
            </a:r>
            <a:r>
              <a:rPr spc="250" dirty="0"/>
              <a:t> </a:t>
            </a:r>
            <a:r>
              <a:rPr dirty="0"/>
              <a:t>of</a:t>
            </a:r>
            <a:r>
              <a:rPr spc="254" dirty="0"/>
              <a:t> </a:t>
            </a:r>
            <a:r>
              <a:rPr dirty="0"/>
              <a:t>the</a:t>
            </a:r>
            <a:r>
              <a:rPr spc="250" dirty="0"/>
              <a:t> </a:t>
            </a:r>
            <a:r>
              <a:rPr dirty="0"/>
              <a:t>following</a:t>
            </a:r>
            <a:r>
              <a:rPr spc="250" dirty="0"/>
              <a:t> </a:t>
            </a:r>
            <a:r>
              <a:rPr spc="55" dirty="0"/>
              <a:t>are</a:t>
            </a:r>
            <a:r>
              <a:rPr spc="245" dirty="0"/>
              <a:t> </a:t>
            </a:r>
            <a:r>
              <a:rPr spc="65" dirty="0"/>
              <a:t>true</a:t>
            </a:r>
            <a:r>
              <a:rPr spc="254" dirty="0"/>
              <a:t> </a:t>
            </a:r>
            <a:r>
              <a:rPr spc="55" dirty="0"/>
              <a:t>about</a:t>
            </a:r>
            <a:r>
              <a:rPr spc="250" dirty="0"/>
              <a:t> </a:t>
            </a:r>
            <a:r>
              <a:rPr dirty="0"/>
              <a:t>the</a:t>
            </a:r>
            <a:r>
              <a:rPr spc="254" dirty="0"/>
              <a:t> </a:t>
            </a:r>
            <a:r>
              <a:rPr spc="55" dirty="0"/>
              <a:t>uncertainty</a:t>
            </a:r>
            <a:r>
              <a:rPr spc="250" dirty="0"/>
              <a:t> </a:t>
            </a:r>
            <a:r>
              <a:rPr spc="-10" dirty="0"/>
              <a:t>principle? </a:t>
            </a:r>
            <a:r>
              <a:rPr dirty="0"/>
              <a:t>(Choose</a:t>
            </a:r>
            <a:r>
              <a:rPr spc="160" dirty="0"/>
              <a:t> </a:t>
            </a:r>
            <a:r>
              <a:rPr spc="75" dirty="0"/>
              <a:t>all</a:t>
            </a:r>
            <a:r>
              <a:rPr spc="160" dirty="0"/>
              <a:t> </a:t>
            </a:r>
            <a:r>
              <a:rPr spc="114" dirty="0"/>
              <a:t>that</a:t>
            </a:r>
            <a:r>
              <a:rPr spc="160" dirty="0"/>
              <a:t> </a:t>
            </a:r>
            <a:r>
              <a:rPr spc="50" dirty="0"/>
              <a:t>apply.)</a:t>
            </a:r>
          </a:p>
        </p:txBody>
      </p:sp>
      <p:sp>
        <p:nvSpPr>
          <p:cNvPr id="5" name="object 5"/>
          <p:cNvSpPr txBox="1"/>
          <p:nvPr/>
        </p:nvSpPr>
        <p:spPr>
          <a:xfrm>
            <a:off x="715137" y="2170390"/>
            <a:ext cx="8262620" cy="5211445"/>
          </a:xfrm>
          <a:prstGeom prst="rect">
            <a:avLst/>
          </a:prstGeom>
        </p:spPr>
        <p:txBody>
          <a:bodyPr vert="horz" wrap="square" lIns="0" tIns="9525" rIns="0" bIns="0" rtlCol="0">
            <a:spAutoFit/>
          </a:bodyPr>
          <a:lstStyle/>
          <a:p>
            <a:pPr marL="386715" marR="5080" indent="-370205">
              <a:lnSpc>
                <a:spcPct val="101699"/>
              </a:lnSpc>
              <a:spcBef>
                <a:spcPts val="75"/>
              </a:spcBef>
              <a:buAutoNum type="alphaUcPeriod"/>
              <a:tabLst>
                <a:tab pos="387985" algn="l"/>
              </a:tabLst>
            </a:pPr>
            <a:r>
              <a:rPr sz="2450" dirty="0">
                <a:latin typeface="Garamond"/>
                <a:cs typeface="Garamond"/>
              </a:rPr>
              <a:t>It’s</a:t>
            </a:r>
            <a:r>
              <a:rPr sz="2450" spc="30" dirty="0">
                <a:latin typeface="Garamond"/>
                <a:cs typeface="Garamond"/>
              </a:rPr>
              <a:t> </a:t>
            </a:r>
            <a:r>
              <a:rPr sz="2450" dirty="0">
                <a:latin typeface="Garamond"/>
                <a:cs typeface="Garamond"/>
              </a:rPr>
              <a:t>impossible</a:t>
            </a:r>
            <a:r>
              <a:rPr sz="2450" spc="30" dirty="0">
                <a:latin typeface="Garamond"/>
                <a:cs typeface="Garamond"/>
              </a:rPr>
              <a:t> </a:t>
            </a:r>
            <a:r>
              <a:rPr sz="2450" dirty="0">
                <a:latin typeface="Garamond"/>
                <a:cs typeface="Garamond"/>
              </a:rPr>
              <a:t>to</a:t>
            </a:r>
            <a:r>
              <a:rPr sz="2450" spc="30" dirty="0">
                <a:latin typeface="Garamond"/>
                <a:cs typeface="Garamond"/>
              </a:rPr>
              <a:t> </a:t>
            </a:r>
            <a:r>
              <a:rPr sz="2450" spc="-10" dirty="0">
                <a:latin typeface="Garamond"/>
                <a:cs typeface="Garamond"/>
              </a:rPr>
              <a:t>know</a:t>
            </a:r>
            <a:r>
              <a:rPr sz="2450" spc="25" dirty="0">
                <a:latin typeface="Garamond"/>
                <a:cs typeface="Garamond"/>
              </a:rPr>
              <a:t> </a:t>
            </a:r>
            <a:r>
              <a:rPr sz="2450" spc="50" dirty="0">
                <a:latin typeface="Garamond"/>
                <a:cs typeface="Garamond"/>
              </a:rPr>
              <a:t>with</a:t>
            </a:r>
            <a:r>
              <a:rPr sz="2450" spc="30" dirty="0">
                <a:latin typeface="Garamond"/>
                <a:cs typeface="Garamond"/>
              </a:rPr>
              <a:t> </a:t>
            </a:r>
            <a:r>
              <a:rPr sz="2450" spc="65" dirty="0">
                <a:latin typeface="Garamond"/>
                <a:cs typeface="Garamond"/>
              </a:rPr>
              <a:t>certainty</a:t>
            </a:r>
            <a:r>
              <a:rPr sz="2450" spc="30" dirty="0">
                <a:latin typeface="Garamond"/>
                <a:cs typeface="Garamond"/>
              </a:rPr>
              <a:t> </a:t>
            </a:r>
            <a:r>
              <a:rPr sz="2450" dirty="0">
                <a:latin typeface="Garamond"/>
                <a:cs typeface="Garamond"/>
              </a:rPr>
              <a:t>the</a:t>
            </a:r>
            <a:r>
              <a:rPr sz="2450" spc="30" dirty="0">
                <a:latin typeface="Garamond"/>
                <a:cs typeface="Garamond"/>
              </a:rPr>
              <a:t> </a:t>
            </a:r>
            <a:r>
              <a:rPr sz="2450" dirty="0">
                <a:latin typeface="Garamond"/>
                <a:cs typeface="Garamond"/>
              </a:rPr>
              <a:t>position</a:t>
            </a:r>
            <a:r>
              <a:rPr sz="2450" spc="30" dirty="0">
                <a:latin typeface="Garamond"/>
                <a:cs typeface="Garamond"/>
              </a:rPr>
              <a:t> </a:t>
            </a:r>
            <a:r>
              <a:rPr sz="2450" spc="55" dirty="0">
                <a:latin typeface="Garamond"/>
                <a:cs typeface="Garamond"/>
              </a:rPr>
              <a:t>and</a:t>
            </a:r>
            <a:r>
              <a:rPr sz="2450" spc="30" dirty="0">
                <a:latin typeface="Garamond"/>
                <a:cs typeface="Garamond"/>
              </a:rPr>
              <a:t> </a:t>
            </a:r>
            <a:r>
              <a:rPr sz="2450" spc="-10" dirty="0">
                <a:latin typeface="Garamond"/>
                <a:cs typeface="Garamond"/>
              </a:rPr>
              <a:t>momen- 	</a:t>
            </a:r>
            <a:r>
              <a:rPr sz="2450" spc="75" dirty="0">
                <a:latin typeface="Garamond"/>
                <a:cs typeface="Garamond"/>
              </a:rPr>
              <a:t>tum</a:t>
            </a:r>
            <a:r>
              <a:rPr sz="2450" spc="60" dirty="0">
                <a:latin typeface="Garamond"/>
                <a:cs typeface="Garamond"/>
              </a:rPr>
              <a:t> </a:t>
            </a:r>
            <a:r>
              <a:rPr sz="2450" dirty="0">
                <a:latin typeface="Garamond"/>
                <a:cs typeface="Garamond"/>
              </a:rPr>
              <a:t>of</a:t>
            </a:r>
            <a:r>
              <a:rPr sz="2450" spc="60" dirty="0">
                <a:latin typeface="Garamond"/>
                <a:cs typeface="Garamond"/>
              </a:rPr>
              <a:t> </a:t>
            </a:r>
            <a:r>
              <a:rPr sz="2450" spc="130" dirty="0">
                <a:latin typeface="Garamond"/>
                <a:cs typeface="Garamond"/>
              </a:rPr>
              <a:t>a</a:t>
            </a:r>
            <a:r>
              <a:rPr sz="2450" spc="60" dirty="0">
                <a:latin typeface="Garamond"/>
                <a:cs typeface="Garamond"/>
              </a:rPr>
              <a:t> </a:t>
            </a:r>
            <a:r>
              <a:rPr sz="2450" spc="45" dirty="0">
                <a:latin typeface="Garamond"/>
                <a:cs typeface="Garamond"/>
              </a:rPr>
              <a:t>particle.</a:t>
            </a:r>
            <a:endParaRPr sz="2450">
              <a:latin typeface="Garamond"/>
              <a:cs typeface="Garamond"/>
            </a:endParaRPr>
          </a:p>
          <a:p>
            <a:pPr marL="386715" marR="6350" indent="-358140">
              <a:lnSpc>
                <a:spcPct val="101699"/>
              </a:lnSpc>
              <a:spcBef>
                <a:spcPts val="994"/>
              </a:spcBef>
              <a:buAutoNum type="alphaUcPeriod"/>
              <a:tabLst>
                <a:tab pos="387985" algn="l"/>
              </a:tabLst>
            </a:pPr>
            <a:r>
              <a:rPr sz="2450" spc="55" dirty="0">
                <a:latin typeface="Garamond"/>
                <a:cs typeface="Garamond"/>
              </a:rPr>
              <a:t>Particles</a:t>
            </a:r>
            <a:r>
              <a:rPr sz="2450" spc="95" dirty="0">
                <a:latin typeface="Garamond"/>
                <a:cs typeface="Garamond"/>
              </a:rPr>
              <a:t> </a:t>
            </a:r>
            <a:r>
              <a:rPr sz="2450" spc="50" dirty="0">
                <a:latin typeface="Garamond"/>
                <a:cs typeface="Garamond"/>
              </a:rPr>
              <a:t>with</a:t>
            </a:r>
            <a:r>
              <a:rPr sz="2450" spc="100" dirty="0">
                <a:latin typeface="Garamond"/>
                <a:cs typeface="Garamond"/>
              </a:rPr>
              <a:t> </a:t>
            </a:r>
            <a:r>
              <a:rPr sz="2450" spc="50" dirty="0">
                <a:latin typeface="Garamond"/>
                <a:cs typeface="Garamond"/>
              </a:rPr>
              <a:t>large</a:t>
            </a:r>
            <a:r>
              <a:rPr sz="2450" spc="105" dirty="0">
                <a:latin typeface="Garamond"/>
                <a:cs typeface="Garamond"/>
              </a:rPr>
              <a:t> </a:t>
            </a:r>
            <a:r>
              <a:rPr sz="2450" dirty="0">
                <a:latin typeface="Garamond"/>
                <a:cs typeface="Garamond"/>
              </a:rPr>
              <a:t>values</a:t>
            </a:r>
            <a:r>
              <a:rPr sz="2450" spc="105" dirty="0">
                <a:latin typeface="Garamond"/>
                <a:cs typeface="Garamond"/>
              </a:rPr>
              <a:t> </a:t>
            </a:r>
            <a:r>
              <a:rPr sz="2450" spc="-30" dirty="0">
                <a:latin typeface="Garamond"/>
                <a:cs typeface="Garamond"/>
              </a:rPr>
              <a:t>of</a:t>
            </a:r>
            <a:r>
              <a:rPr sz="2450" spc="100" dirty="0">
                <a:latin typeface="Garamond"/>
                <a:cs typeface="Garamond"/>
              </a:rPr>
              <a:t> </a:t>
            </a:r>
            <a:r>
              <a:rPr sz="2450" dirty="0">
                <a:latin typeface="Garamond"/>
                <a:cs typeface="Garamond"/>
              </a:rPr>
              <a:t>position</a:t>
            </a:r>
            <a:r>
              <a:rPr sz="2450" spc="105" dirty="0">
                <a:latin typeface="Garamond"/>
                <a:cs typeface="Garamond"/>
              </a:rPr>
              <a:t> </a:t>
            </a:r>
            <a:r>
              <a:rPr sz="2450" dirty="0">
                <a:latin typeface="Garamond"/>
                <a:cs typeface="Garamond"/>
              </a:rPr>
              <a:t>have</a:t>
            </a:r>
            <a:r>
              <a:rPr sz="2450" spc="110" dirty="0">
                <a:latin typeface="Garamond"/>
                <a:cs typeface="Garamond"/>
              </a:rPr>
              <a:t> </a:t>
            </a:r>
            <a:r>
              <a:rPr sz="2450" dirty="0">
                <a:latin typeface="Garamond"/>
                <a:cs typeface="Garamond"/>
              </a:rPr>
              <a:t>small</a:t>
            </a:r>
            <a:r>
              <a:rPr sz="2450" spc="100" dirty="0">
                <a:latin typeface="Garamond"/>
                <a:cs typeface="Garamond"/>
              </a:rPr>
              <a:t> </a:t>
            </a:r>
            <a:r>
              <a:rPr sz="2450" dirty="0">
                <a:latin typeface="Garamond"/>
                <a:cs typeface="Garamond"/>
              </a:rPr>
              <a:t>momenta</a:t>
            </a:r>
            <a:r>
              <a:rPr sz="2450" spc="105" dirty="0">
                <a:latin typeface="Garamond"/>
                <a:cs typeface="Garamond"/>
              </a:rPr>
              <a:t> </a:t>
            </a:r>
            <a:r>
              <a:rPr sz="2450" spc="30" dirty="0">
                <a:latin typeface="Garamond"/>
                <a:cs typeface="Garamond"/>
              </a:rPr>
              <a:t>and 	</a:t>
            </a:r>
            <a:r>
              <a:rPr sz="2450" dirty="0">
                <a:latin typeface="Garamond"/>
                <a:cs typeface="Garamond"/>
              </a:rPr>
              <a:t>vice-</a:t>
            </a:r>
            <a:r>
              <a:rPr sz="2450" spc="-10" dirty="0">
                <a:latin typeface="Garamond"/>
                <a:cs typeface="Garamond"/>
              </a:rPr>
              <a:t>versa.</a:t>
            </a:r>
            <a:endParaRPr sz="2450">
              <a:latin typeface="Garamond"/>
              <a:cs typeface="Garamond"/>
            </a:endParaRPr>
          </a:p>
          <a:p>
            <a:pPr marL="386715" marR="6350" indent="-361950">
              <a:lnSpc>
                <a:spcPct val="101699"/>
              </a:lnSpc>
              <a:spcBef>
                <a:spcPts val="994"/>
              </a:spcBef>
              <a:buAutoNum type="alphaUcPeriod"/>
              <a:tabLst>
                <a:tab pos="387985" algn="l"/>
              </a:tabLst>
            </a:pPr>
            <a:r>
              <a:rPr sz="2450" spc="55" dirty="0">
                <a:latin typeface="Garamond"/>
                <a:cs typeface="Garamond"/>
              </a:rPr>
              <a:t>It</a:t>
            </a:r>
            <a:r>
              <a:rPr sz="2450" spc="220" dirty="0">
                <a:latin typeface="Garamond"/>
                <a:cs typeface="Garamond"/>
              </a:rPr>
              <a:t> </a:t>
            </a:r>
            <a:r>
              <a:rPr sz="2450" dirty="0">
                <a:latin typeface="Garamond"/>
                <a:cs typeface="Garamond"/>
              </a:rPr>
              <a:t>is</a:t>
            </a:r>
            <a:r>
              <a:rPr sz="2450" spc="215" dirty="0">
                <a:latin typeface="Garamond"/>
                <a:cs typeface="Garamond"/>
              </a:rPr>
              <a:t> </a:t>
            </a:r>
            <a:r>
              <a:rPr sz="2450" dirty="0">
                <a:latin typeface="Garamond"/>
                <a:cs typeface="Garamond"/>
              </a:rPr>
              <a:t>impossible</a:t>
            </a:r>
            <a:r>
              <a:rPr sz="2450" spc="220" dirty="0">
                <a:latin typeface="Garamond"/>
                <a:cs typeface="Garamond"/>
              </a:rPr>
              <a:t> </a:t>
            </a:r>
            <a:r>
              <a:rPr sz="2450" dirty="0">
                <a:latin typeface="Garamond"/>
                <a:cs typeface="Garamond"/>
              </a:rPr>
              <a:t>to</a:t>
            </a:r>
            <a:r>
              <a:rPr sz="2450" spc="225" dirty="0">
                <a:latin typeface="Garamond"/>
                <a:cs typeface="Garamond"/>
              </a:rPr>
              <a:t> </a:t>
            </a:r>
            <a:r>
              <a:rPr sz="2450" dirty="0">
                <a:latin typeface="Garamond"/>
                <a:cs typeface="Garamond"/>
              </a:rPr>
              <a:t>have</a:t>
            </a:r>
            <a:r>
              <a:rPr sz="2450" spc="215" dirty="0">
                <a:latin typeface="Garamond"/>
                <a:cs typeface="Garamond"/>
              </a:rPr>
              <a:t> </a:t>
            </a:r>
            <a:r>
              <a:rPr sz="2450" spc="130" dirty="0">
                <a:latin typeface="Garamond"/>
                <a:cs typeface="Garamond"/>
              </a:rPr>
              <a:t>a</a:t>
            </a:r>
            <a:r>
              <a:rPr sz="2450" spc="220" dirty="0">
                <a:latin typeface="Garamond"/>
                <a:cs typeface="Garamond"/>
              </a:rPr>
              <a:t> </a:t>
            </a:r>
            <a:r>
              <a:rPr sz="2450" spc="50" dirty="0">
                <a:latin typeface="Garamond"/>
                <a:cs typeface="Garamond"/>
              </a:rPr>
              <a:t>particle</a:t>
            </a:r>
            <a:r>
              <a:rPr sz="2450" spc="215" dirty="0">
                <a:latin typeface="Garamond"/>
                <a:cs typeface="Garamond"/>
              </a:rPr>
              <a:t> </a:t>
            </a:r>
            <a:r>
              <a:rPr sz="2450" spc="50" dirty="0">
                <a:latin typeface="Garamond"/>
                <a:cs typeface="Garamond"/>
              </a:rPr>
              <a:t>with</a:t>
            </a:r>
            <a:r>
              <a:rPr sz="2450" spc="220" dirty="0">
                <a:latin typeface="Garamond"/>
                <a:cs typeface="Garamond"/>
              </a:rPr>
              <a:t> </a:t>
            </a:r>
            <a:r>
              <a:rPr sz="2450" dirty="0">
                <a:latin typeface="Garamond"/>
                <a:cs typeface="Garamond"/>
              </a:rPr>
              <a:t>very</a:t>
            </a:r>
            <a:r>
              <a:rPr sz="2450" spc="220" dirty="0">
                <a:latin typeface="Garamond"/>
                <a:cs typeface="Garamond"/>
              </a:rPr>
              <a:t> </a:t>
            </a:r>
            <a:r>
              <a:rPr sz="2450" dirty="0">
                <a:latin typeface="Garamond"/>
                <a:cs typeface="Garamond"/>
              </a:rPr>
              <a:t>uncertain</a:t>
            </a:r>
            <a:r>
              <a:rPr sz="2450" spc="215" dirty="0">
                <a:latin typeface="Garamond"/>
                <a:cs typeface="Garamond"/>
              </a:rPr>
              <a:t> </a:t>
            </a:r>
            <a:r>
              <a:rPr sz="2450" spc="-10" dirty="0">
                <a:latin typeface="Garamond"/>
                <a:cs typeface="Garamond"/>
              </a:rPr>
              <a:t>position 	</a:t>
            </a:r>
            <a:r>
              <a:rPr sz="2450" spc="55" dirty="0">
                <a:latin typeface="Garamond"/>
                <a:cs typeface="Garamond"/>
              </a:rPr>
              <a:t>and</a:t>
            </a:r>
            <a:r>
              <a:rPr sz="2450" spc="135" dirty="0">
                <a:latin typeface="Garamond"/>
                <a:cs typeface="Garamond"/>
              </a:rPr>
              <a:t> </a:t>
            </a:r>
            <a:r>
              <a:rPr sz="2450" spc="-10" dirty="0">
                <a:latin typeface="Garamond"/>
                <a:cs typeface="Garamond"/>
              </a:rPr>
              <a:t>momentum.</a:t>
            </a:r>
            <a:endParaRPr sz="2450">
              <a:latin typeface="Garamond"/>
              <a:cs typeface="Garamond"/>
            </a:endParaRPr>
          </a:p>
          <a:p>
            <a:pPr marL="386080" marR="5080" indent="-374015">
              <a:lnSpc>
                <a:spcPct val="101699"/>
              </a:lnSpc>
              <a:spcBef>
                <a:spcPts val="994"/>
              </a:spcBef>
              <a:buAutoNum type="alphaUcPeriod"/>
              <a:tabLst>
                <a:tab pos="387985" algn="l"/>
              </a:tabLst>
            </a:pPr>
            <a:r>
              <a:rPr sz="2450" dirty="0">
                <a:latin typeface="Garamond"/>
                <a:cs typeface="Garamond"/>
              </a:rPr>
              <a:t>The</a:t>
            </a:r>
            <a:r>
              <a:rPr sz="2450" spc="204" dirty="0">
                <a:latin typeface="Garamond"/>
                <a:cs typeface="Garamond"/>
              </a:rPr>
              <a:t> </a:t>
            </a:r>
            <a:r>
              <a:rPr sz="2450" spc="55" dirty="0">
                <a:latin typeface="Garamond"/>
                <a:cs typeface="Garamond"/>
              </a:rPr>
              <a:t>uncertainty</a:t>
            </a:r>
            <a:r>
              <a:rPr sz="2450" spc="210" dirty="0">
                <a:latin typeface="Garamond"/>
                <a:cs typeface="Garamond"/>
              </a:rPr>
              <a:t> </a:t>
            </a:r>
            <a:r>
              <a:rPr sz="2450" dirty="0">
                <a:latin typeface="Garamond"/>
                <a:cs typeface="Garamond"/>
              </a:rPr>
              <a:t>relationship</a:t>
            </a:r>
            <a:r>
              <a:rPr sz="2450" spc="204" dirty="0">
                <a:latin typeface="Garamond"/>
                <a:cs typeface="Garamond"/>
              </a:rPr>
              <a:t> </a:t>
            </a:r>
            <a:r>
              <a:rPr sz="2450" dirty="0">
                <a:latin typeface="Garamond"/>
                <a:cs typeface="Garamond"/>
              </a:rPr>
              <a:t>between</a:t>
            </a:r>
            <a:r>
              <a:rPr sz="2450" spc="204" dirty="0">
                <a:latin typeface="Garamond"/>
                <a:cs typeface="Garamond"/>
              </a:rPr>
              <a:t> </a:t>
            </a:r>
            <a:r>
              <a:rPr sz="2450" dirty="0">
                <a:latin typeface="Garamond"/>
                <a:cs typeface="Garamond"/>
              </a:rPr>
              <a:t>position</a:t>
            </a:r>
            <a:r>
              <a:rPr sz="2450" spc="210" dirty="0">
                <a:latin typeface="Garamond"/>
                <a:cs typeface="Garamond"/>
              </a:rPr>
              <a:t> </a:t>
            </a:r>
            <a:r>
              <a:rPr sz="2450" spc="55" dirty="0">
                <a:latin typeface="Garamond"/>
                <a:cs typeface="Garamond"/>
              </a:rPr>
              <a:t>and</a:t>
            </a:r>
            <a:r>
              <a:rPr sz="2450" spc="204" dirty="0">
                <a:latin typeface="Garamond"/>
                <a:cs typeface="Garamond"/>
              </a:rPr>
              <a:t> </a:t>
            </a:r>
            <a:r>
              <a:rPr sz="2450" spc="-10" dirty="0">
                <a:latin typeface="Garamond"/>
                <a:cs typeface="Garamond"/>
              </a:rPr>
              <a:t>momentum 	</a:t>
            </a:r>
            <a:r>
              <a:rPr sz="2450" dirty="0">
                <a:latin typeface="Garamond"/>
                <a:cs typeface="Garamond"/>
              </a:rPr>
              <a:t>is</a:t>
            </a:r>
            <a:r>
              <a:rPr sz="2450" spc="85" dirty="0">
                <a:latin typeface="Garamond"/>
                <a:cs typeface="Garamond"/>
              </a:rPr>
              <a:t> </a:t>
            </a:r>
            <a:r>
              <a:rPr sz="2450" spc="80" dirty="0">
                <a:latin typeface="Garamond"/>
                <a:cs typeface="Garamond"/>
              </a:rPr>
              <a:t>just</a:t>
            </a:r>
            <a:r>
              <a:rPr sz="2450" spc="85" dirty="0">
                <a:latin typeface="Garamond"/>
                <a:cs typeface="Garamond"/>
              </a:rPr>
              <a:t> </a:t>
            </a:r>
            <a:r>
              <a:rPr sz="2450" dirty="0">
                <a:latin typeface="Garamond"/>
                <a:cs typeface="Garamond"/>
              </a:rPr>
              <a:t>one</a:t>
            </a:r>
            <a:r>
              <a:rPr sz="2450" spc="90" dirty="0">
                <a:latin typeface="Garamond"/>
                <a:cs typeface="Garamond"/>
              </a:rPr>
              <a:t> </a:t>
            </a:r>
            <a:r>
              <a:rPr sz="2450" dirty="0">
                <a:latin typeface="Garamond"/>
                <a:cs typeface="Garamond"/>
              </a:rPr>
              <a:t>example;</a:t>
            </a:r>
            <a:r>
              <a:rPr sz="2450" spc="140" dirty="0">
                <a:latin typeface="Garamond"/>
                <a:cs typeface="Garamond"/>
              </a:rPr>
              <a:t> </a:t>
            </a:r>
            <a:r>
              <a:rPr sz="2450" spc="65" dirty="0">
                <a:latin typeface="Garamond"/>
                <a:cs typeface="Garamond"/>
              </a:rPr>
              <a:t>many</a:t>
            </a:r>
            <a:r>
              <a:rPr sz="2450" spc="90" dirty="0">
                <a:latin typeface="Garamond"/>
                <a:cs typeface="Garamond"/>
              </a:rPr>
              <a:t> </a:t>
            </a:r>
            <a:r>
              <a:rPr sz="2450" dirty="0">
                <a:latin typeface="Garamond"/>
                <a:cs typeface="Garamond"/>
              </a:rPr>
              <a:t>other</a:t>
            </a:r>
            <a:r>
              <a:rPr sz="2450" spc="85" dirty="0">
                <a:latin typeface="Garamond"/>
                <a:cs typeface="Garamond"/>
              </a:rPr>
              <a:t> </a:t>
            </a:r>
            <a:r>
              <a:rPr sz="2450" spc="55" dirty="0">
                <a:latin typeface="Garamond"/>
                <a:cs typeface="Garamond"/>
              </a:rPr>
              <a:t>uncertainty</a:t>
            </a:r>
            <a:r>
              <a:rPr sz="2450" spc="85" dirty="0">
                <a:latin typeface="Garamond"/>
                <a:cs typeface="Garamond"/>
              </a:rPr>
              <a:t> </a:t>
            </a:r>
            <a:r>
              <a:rPr sz="2450" dirty="0">
                <a:latin typeface="Garamond"/>
                <a:cs typeface="Garamond"/>
              </a:rPr>
              <a:t>relationships</a:t>
            </a:r>
            <a:r>
              <a:rPr sz="2450" spc="85" dirty="0">
                <a:latin typeface="Garamond"/>
                <a:cs typeface="Garamond"/>
              </a:rPr>
              <a:t> </a:t>
            </a:r>
            <a:r>
              <a:rPr sz="2450" spc="45" dirty="0">
                <a:latin typeface="Garamond"/>
                <a:cs typeface="Garamond"/>
              </a:rPr>
              <a:t>exist.</a:t>
            </a:r>
            <a:endParaRPr sz="2450">
              <a:latin typeface="Garamond"/>
              <a:cs typeface="Garamond"/>
            </a:endParaRPr>
          </a:p>
          <a:p>
            <a:pPr marL="386715" marR="7620" indent="-349885">
              <a:lnSpc>
                <a:spcPct val="101699"/>
              </a:lnSpc>
              <a:spcBef>
                <a:spcPts val="1000"/>
              </a:spcBef>
              <a:buAutoNum type="alphaUcPeriod"/>
              <a:tabLst>
                <a:tab pos="387985" algn="l"/>
              </a:tabLst>
            </a:pPr>
            <a:r>
              <a:rPr sz="2450" dirty="0">
                <a:latin typeface="Garamond"/>
                <a:cs typeface="Garamond"/>
              </a:rPr>
              <a:t>As</a:t>
            </a:r>
            <a:r>
              <a:rPr sz="2450" spc="420" dirty="0">
                <a:latin typeface="Garamond"/>
                <a:cs typeface="Garamond"/>
              </a:rPr>
              <a:t> </a:t>
            </a:r>
            <a:r>
              <a:rPr sz="2450" dirty="0">
                <a:latin typeface="Garamond"/>
                <a:cs typeface="Garamond"/>
              </a:rPr>
              <a:t>our</a:t>
            </a:r>
            <a:r>
              <a:rPr sz="2450" spc="430" dirty="0">
                <a:latin typeface="Garamond"/>
                <a:cs typeface="Garamond"/>
              </a:rPr>
              <a:t> </a:t>
            </a:r>
            <a:r>
              <a:rPr sz="2450" dirty="0">
                <a:latin typeface="Garamond"/>
                <a:cs typeface="Garamond"/>
              </a:rPr>
              <a:t>measurement</a:t>
            </a:r>
            <a:r>
              <a:rPr sz="2450" spc="425" dirty="0">
                <a:latin typeface="Garamond"/>
                <a:cs typeface="Garamond"/>
              </a:rPr>
              <a:t> </a:t>
            </a:r>
            <a:r>
              <a:rPr sz="2450" dirty="0">
                <a:latin typeface="Garamond"/>
                <a:cs typeface="Garamond"/>
              </a:rPr>
              <a:t>technology</a:t>
            </a:r>
            <a:r>
              <a:rPr sz="2450" spc="425" dirty="0">
                <a:latin typeface="Garamond"/>
                <a:cs typeface="Garamond"/>
              </a:rPr>
              <a:t> </a:t>
            </a:r>
            <a:r>
              <a:rPr sz="2450" dirty="0">
                <a:latin typeface="Garamond"/>
                <a:cs typeface="Garamond"/>
              </a:rPr>
              <a:t>improves,</a:t>
            </a:r>
            <a:r>
              <a:rPr sz="2450" spc="480" dirty="0">
                <a:latin typeface="Garamond"/>
                <a:cs typeface="Garamond"/>
              </a:rPr>
              <a:t> </a:t>
            </a:r>
            <a:r>
              <a:rPr sz="2450" dirty="0">
                <a:latin typeface="Garamond"/>
                <a:cs typeface="Garamond"/>
              </a:rPr>
              <a:t>the</a:t>
            </a:r>
            <a:r>
              <a:rPr sz="2450" spc="430" dirty="0">
                <a:latin typeface="Garamond"/>
                <a:cs typeface="Garamond"/>
              </a:rPr>
              <a:t> </a:t>
            </a:r>
            <a:r>
              <a:rPr sz="2450" dirty="0">
                <a:latin typeface="Garamond"/>
                <a:cs typeface="Garamond"/>
              </a:rPr>
              <a:t>maximum</a:t>
            </a:r>
            <a:r>
              <a:rPr sz="2450" spc="425" dirty="0">
                <a:latin typeface="Garamond"/>
                <a:cs typeface="Garamond"/>
              </a:rPr>
              <a:t> </a:t>
            </a:r>
            <a:r>
              <a:rPr sz="2450" spc="-25" dirty="0">
                <a:latin typeface="Garamond"/>
                <a:cs typeface="Garamond"/>
              </a:rPr>
              <a:t>un- 	</a:t>
            </a:r>
            <a:r>
              <a:rPr sz="2450" spc="65" dirty="0">
                <a:latin typeface="Garamond"/>
                <a:cs typeface="Garamond"/>
              </a:rPr>
              <a:t>certainty</a:t>
            </a:r>
            <a:r>
              <a:rPr sz="2450" spc="145" dirty="0">
                <a:latin typeface="Garamond"/>
                <a:cs typeface="Garamond"/>
              </a:rPr>
              <a:t> </a:t>
            </a:r>
            <a:r>
              <a:rPr sz="2450" dirty="0">
                <a:latin typeface="Garamond"/>
                <a:cs typeface="Garamond"/>
              </a:rPr>
              <a:t>is</a:t>
            </a:r>
            <a:r>
              <a:rPr sz="2450" spc="150" dirty="0">
                <a:latin typeface="Garamond"/>
                <a:cs typeface="Garamond"/>
              </a:rPr>
              <a:t> </a:t>
            </a:r>
            <a:r>
              <a:rPr sz="2450" spc="75" dirty="0">
                <a:latin typeface="Garamond"/>
                <a:cs typeface="Garamond"/>
              </a:rPr>
              <a:t>gradually</a:t>
            </a:r>
            <a:r>
              <a:rPr sz="2450" spc="155" dirty="0">
                <a:latin typeface="Garamond"/>
                <a:cs typeface="Garamond"/>
              </a:rPr>
              <a:t> </a:t>
            </a:r>
            <a:r>
              <a:rPr sz="2450" spc="-10" dirty="0">
                <a:latin typeface="Garamond"/>
                <a:cs typeface="Garamond"/>
              </a:rPr>
              <a:t>reducing.</a:t>
            </a:r>
            <a:endParaRPr sz="2450">
              <a:latin typeface="Garamond"/>
              <a:cs typeface="Garamond"/>
            </a:endParaRPr>
          </a:p>
          <a:p>
            <a:pPr marL="386715" marR="9525" indent="-341630">
              <a:lnSpc>
                <a:spcPct val="101699"/>
              </a:lnSpc>
              <a:spcBef>
                <a:spcPts val="995"/>
              </a:spcBef>
              <a:buAutoNum type="alphaUcPeriod"/>
              <a:tabLst>
                <a:tab pos="387985" algn="l"/>
              </a:tabLst>
            </a:pPr>
            <a:r>
              <a:rPr sz="2450" dirty="0">
                <a:latin typeface="Garamond"/>
                <a:cs typeface="Garamond"/>
              </a:rPr>
              <a:t>The</a:t>
            </a:r>
            <a:r>
              <a:rPr sz="2450" spc="140" dirty="0">
                <a:latin typeface="Garamond"/>
                <a:cs typeface="Garamond"/>
              </a:rPr>
              <a:t> </a:t>
            </a:r>
            <a:r>
              <a:rPr sz="2450" dirty="0">
                <a:latin typeface="Garamond"/>
                <a:cs typeface="Garamond"/>
              </a:rPr>
              <a:t>more</a:t>
            </a:r>
            <a:r>
              <a:rPr sz="2450" spc="140" dirty="0">
                <a:latin typeface="Garamond"/>
                <a:cs typeface="Garamond"/>
              </a:rPr>
              <a:t> </a:t>
            </a:r>
            <a:r>
              <a:rPr sz="2450" dirty="0">
                <a:latin typeface="Garamond"/>
                <a:cs typeface="Garamond"/>
              </a:rPr>
              <a:t>energy</a:t>
            </a:r>
            <a:r>
              <a:rPr sz="2450" spc="140" dirty="0">
                <a:latin typeface="Garamond"/>
                <a:cs typeface="Garamond"/>
              </a:rPr>
              <a:t> </a:t>
            </a:r>
            <a:r>
              <a:rPr sz="2450" spc="130" dirty="0">
                <a:latin typeface="Garamond"/>
                <a:cs typeface="Garamond"/>
              </a:rPr>
              <a:t>a</a:t>
            </a:r>
            <a:r>
              <a:rPr sz="2450" spc="140" dirty="0">
                <a:latin typeface="Garamond"/>
                <a:cs typeface="Garamond"/>
              </a:rPr>
              <a:t> </a:t>
            </a:r>
            <a:r>
              <a:rPr sz="2450" spc="50" dirty="0">
                <a:latin typeface="Garamond"/>
                <a:cs typeface="Garamond"/>
              </a:rPr>
              <a:t>particle</a:t>
            </a:r>
            <a:r>
              <a:rPr sz="2450" spc="135" dirty="0">
                <a:latin typeface="Garamond"/>
                <a:cs typeface="Garamond"/>
              </a:rPr>
              <a:t> </a:t>
            </a:r>
            <a:r>
              <a:rPr sz="2450" spc="55" dirty="0">
                <a:latin typeface="Garamond"/>
                <a:cs typeface="Garamond"/>
              </a:rPr>
              <a:t>has,</a:t>
            </a:r>
            <a:r>
              <a:rPr sz="2450" spc="160" dirty="0">
                <a:latin typeface="Garamond"/>
                <a:cs typeface="Garamond"/>
              </a:rPr>
              <a:t> </a:t>
            </a:r>
            <a:r>
              <a:rPr sz="2450" dirty="0">
                <a:latin typeface="Garamond"/>
                <a:cs typeface="Garamond"/>
              </a:rPr>
              <a:t>the</a:t>
            </a:r>
            <a:r>
              <a:rPr sz="2450" spc="140" dirty="0">
                <a:latin typeface="Garamond"/>
                <a:cs typeface="Garamond"/>
              </a:rPr>
              <a:t> </a:t>
            </a:r>
            <a:r>
              <a:rPr sz="2450" dirty="0">
                <a:latin typeface="Garamond"/>
                <a:cs typeface="Garamond"/>
              </a:rPr>
              <a:t>faster</a:t>
            </a:r>
            <a:r>
              <a:rPr sz="2450" spc="135" dirty="0">
                <a:latin typeface="Garamond"/>
                <a:cs typeface="Garamond"/>
              </a:rPr>
              <a:t> </a:t>
            </a:r>
            <a:r>
              <a:rPr sz="2450" spc="70" dirty="0">
                <a:latin typeface="Garamond"/>
                <a:cs typeface="Garamond"/>
              </a:rPr>
              <a:t>its</a:t>
            </a:r>
            <a:r>
              <a:rPr sz="2450" spc="140" dirty="0">
                <a:latin typeface="Garamond"/>
                <a:cs typeface="Garamond"/>
              </a:rPr>
              <a:t> </a:t>
            </a:r>
            <a:r>
              <a:rPr sz="2450" dirty="0">
                <a:latin typeface="Garamond"/>
                <a:cs typeface="Garamond"/>
              </a:rPr>
              <a:t>other</a:t>
            </a:r>
            <a:r>
              <a:rPr sz="2450" spc="140" dirty="0">
                <a:latin typeface="Garamond"/>
                <a:cs typeface="Garamond"/>
              </a:rPr>
              <a:t> </a:t>
            </a:r>
            <a:r>
              <a:rPr sz="2450" spc="-10" dirty="0">
                <a:latin typeface="Garamond"/>
                <a:cs typeface="Garamond"/>
              </a:rPr>
              <a:t>measurable 	</a:t>
            </a:r>
            <a:r>
              <a:rPr sz="2450" spc="50" dirty="0">
                <a:latin typeface="Garamond"/>
                <a:cs typeface="Garamond"/>
              </a:rPr>
              <a:t>quantities</a:t>
            </a:r>
            <a:r>
              <a:rPr sz="2450" spc="235" dirty="0">
                <a:latin typeface="Garamond"/>
                <a:cs typeface="Garamond"/>
              </a:rPr>
              <a:t> </a:t>
            </a:r>
            <a:r>
              <a:rPr sz="2450" dirty="0">
                <a:latin typeface="Garamond"/>
                <a:cs typeface="Garamond"/>
              </a:rPr>
              <a:t>must</a:t>
            </a:r>
            <a:r>
              <a:rPr sz="2450" spc="235" dirty="0">
                <a:latin typeface="Garamond"/>
                <a:cs typeface="Garamond"/>
              </a:rPr>
              <a:t> </a:t>
            </a:r>
            <a:r>
              <a:rPr sz="2450" spc="-10" dirty="0">
                <a:latin typeface="Garamond"/>
                <a:cs typeface="Garamond"/>
              </a:rPr>
              <a:t>change.</a:t>
            </a:r>
            <a:endParaRPr sz="2450">
              <a:latin typeface="Garamond"/>
              <a:cs typeface="Garamond"/>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18819" y="878291"/>
            <a:ext cx="8257540" cy="5891530"/>
          </a:xfrm>
          <a:prstGeom prst="rect">
            <a:avLst/>
          </a:prstGeom>
        </p:spPr>
        <p:txBody>
          <a:bodyPr vert="horz" wrap="square" lIns="0" tIns="12065" rIns="0" bIns="0" rtlCol="0">
            <a:spAutoFit/>
          </a:bodyPr>
          <a:lstStyle/>
          <a:p>
            <a:pPr marL="12700">
              <a:lnSpc>
                <a:spcPct val="100000"/>
              </a:lnSpc>
              <a:spcBef>
                <a:spcPts val="95"/>
              </a:spcBef>
              <a:tabLst>
                <a:tab pos="448564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4.4.</a:t>
            </a:r>
            <a:r>
              <a:rPr sz="1200" spc="265" dirty="0">
                <a:latin typeface="Times New Roman"/>
                <a:cs typeface="Times New Roman"/>
              </a:rPr>
              <a:t>  </a:t>
            </a:r>
            <a:r>
              <a:rPr sz="1200" spc="50" dirty="0">
                <a:latin typeface="Times New Roman"/>
                <a:cs typeface="Times New Roman"/>
              </a:rPr>
              <a:t>THE</a:t>
            </a:r>
            <a:r>
              <a:rPr sz="1200" spc="185" dirty="0">
                <a:latin typeface="Times New Roman"/>
                <a:cs typeface="Times New Roman"/>
              </a:rPr>
              <a:t> </a:t>
            </a:r>
            <a:r>
              <a:rPr sz="1200" dirty="0">
                <a:latin typeface="Times New Roman"/>
                <a:cs typeface="Times New Roman"/>
              </a:rPr>
              <a:t>HEISENBERG</a:t>
            </a:r>
            <a:r>
              <a:rPr sz="1200" spc="185" dirty="0">
                <a:latin typeface="Times New Roman"/>
                <a:cs typeface="Times New Roman"/>
              </a:rPr>
              <a:t> </a:t>
            </a:r>
            <a:r>
              <a:rPr sz="1200" dirty="0">
                <a:latin typeface="Times New Roman"/>
                <a:cs typeface="Times New Roman"/>
              </a:rPr>
              <a:t>UNCERTAINTY</a:t>
            </a:r>
            <a:r>
              <a:rPr sz="1200" spc="180" dirty="0">
                <a:latin typeface="Times New Roman"/>
                <a:cs typeface="Times New Roman"/>
              </a:rPr>
              <a:t> </a:t>
            </a:r>
            <a:r>
              <a:rPr sz="1200" spc="-10" dirty="0">
                <a:latin typeface="Times New Roman"/>
                <a:cs typeface="Times New Roman"/>
              </a:rPr>
              <a:t>PRINCIPLE</a:t>
            </a:r>
            <a:endParaRPr sz="1200">
              <a:latin typeface="Times New Roman"/>
              <a:cs typeface="Times New Roman"/>
            </a:endParaRPr>
          </a:p>
          <a:p>
            <a:pPr>
              <a:lnSpc>
                <a:spcPct val="100000"/>
              </a:lnSpc>
              <a:spcBef>
                <a:spcPts val="340"/>
              </a:spcBef>
            </a:pPr>
            <a:endParaRPr sz="1200">
              <a:latin typeface="Times New Roman"/>
              <a:cs typeface="Times New Roman"/>
            </a:endParaRPr>
          </a:p>
          <a:p>
            <a:pPr marL="12700">
              <a:lnSpc>
                <a:spcPct val="100000"/>
              </a:lnSpc>
            </a:pPr>
            <a:r>
              <a:rPr sz="1400" dirty="0">
                <a:latin typeface="Times New Roman"/>
                <a:cs typeface="Times New Roman"/>
              </a:rPr>
              <a:t>Which</a:t>
            </a:r>
            <a:r>
              <a:rPr sz="1400" spc="180" dirty="0">
                <a:latin typeface="Times New Roman"/>
                <a:cs typeface="Times New Roman"/>
              </a:rPr>
              <a:t> </a:t>
            </a:r>
            <a:r>
              <a:rPr sz="1400" dirty="0">
                <a:latin typeface="Times New Roman"/>
                <a:cs typeface="Times New Roman"/>
              </a:rPr>
              <a:t>of</a:t>
            </a:r>
            <a:r>
              <a:rPr sz="1400" spc="185" dirty="0">
                <a:latin typeface="Times New Roman"/>
                <a:cs typeface="Times New Roman"/>
              </a:rPr>
              <a:t> </a:t>
            </a:r>
            <a:r>
              <a:rPr sz="1400" spc="70" dirty="0">
                <a:latin typeface="Times New Roman"/>
                <a:cs typeface="Times New Roman"/>
              </a:rPr>
              <a:t>the</a:t>
            </a:r>
            <a:r>
              <a:rPr sz="1400" spc="180" dirty="0">
                <a:latin typeface="Times New Roman"/>
                <a:cs typeface="Times New Roman"/>
              </a:rPr>
              <a:t> </a:t>
            </a:r>
            <a:r>
              <a:rPr sz="1400" dirty="0">
                <a:latin typeface="Times New Roman"/>
                <a:cs typeface="Times New Roman"/>
              </a:rPr>
              <a:t>following</a:t>
            </a:r>
            <a:r>
              <a:rPr sz="1400" spc="190" dirty="0">
                <a:latin typeface="Times New Roman"/>
                <a:cs typeface="Times New Roman"/>
              </a:rPr>
              <a:t> </a:t>
            </a:r>
            <a:r>
              <a:rPr sz="1400" spc="50" dirty="0">
                <a:latin typeface="Times New Roman"/>
                <a:cs typeface="Times New Roman"/>
              </a:rPr>
              <a:t>are</a:t>
            </a:r>
            <a:r>
              <a:rPr sz="1400" spc="180" dirty="0">
                <a:latin typeface="Times New Roman"/>
                <a:cs typeface="Times New Roman"/>
              </a:rPr>
              <a:t> </a:t>
            </a:r>
            <a:r>
              <a:rPr sz="1400" spc="75" dirty="0">
                <a:latin typeface="Times New Roman"/>
                <a:cs typeface="Times New Roman"/>
              </a:rPr>
              <a:t>true</a:t>
            </a:r>
            <a:r>
              <a:rPr sz="1400" spc="185" dirty="0">
                <a:latin typeface="Times New Roman"/>
                <a:cs typeface="Times New Roman"/>
              </a:rPr>
              <a:t> </a:t>
            </a:r>
            <a:r>
              <a:rPr sz="1400" spc="80" dirty="0">
                <a:latin typeface="Times New Roman"/>
                <a:cs typeface="Times New Roman"/>
              </a:rPr>
              <a:t>about</a:t>
            </a:r>
            <a:r>
              <a:rPr sz="1400" spc="180" dirty="0">
                <a:latin typeface="Times New Roman"/>
                <a:cs typeface="Times New Roman"/>
              </a:rPr>
              <a:t> </a:t>
            </a:r>
            <a:r>
              <a:rPr sz="1400" spc="70" dirty="0">
                <a:latin typeface="Times New Roman"/>
                <a:cs typeface="Times New Roman"/>
              </a:rPr>
              <a:t>the</a:t>
            </a:r>
            <a:r>
              <a:rPr sz="1400" spc="185" dirty="0">
                <a:latin typeface="Times New Roman"/>
                <a:cs typeface="Times New Roman"/>
              </a:rPr>
              <a:t> </a:t>
            </a:r>
            <a:r>
              <a:rPr sz="1400" spc="55" dirty="0">
                <a:latin typeface="Times New Roman"/>
                <a:cs typeface="Times New Roman"/>
              </a:rPr>
              <a:t>uncertainty</a:t>
            </a:r>
            <a:r>
              <a:rPr sz="1400" spc="180" dirty="0">
                <a:latin typeface="Times New Roman"/>
                <a:cs typeface="Times New Roman"/>
              </a:rPr>
              <a:t> </a:t>
            </a:r>
            <a:r>
              <a:rPr sz="1400" dirty="0">
                <a:latin typeface="Times New Roman"/>
                <a:cs typeface="Times New Roman"/>
              </a:rPr>
              <a:t>principle?</a:t>
            </a:r>
            <a:r>
              <a:rPr sz="1400" spc="360" dirty="0">
                <a:latin typeface="Times New Roman"/>
                <a:cs typeface="Times New Roman"/>
              </a:rPr>
              <a:t> </a:t>
            </a:r>
            <a:r>
              <a:rPr sz="1400" dirty="0">
                <a:latin typeface="Times New Roman"/>
                <a:cs typeface="Times New Roman"/>
              </a:rPr>
              <a:t>(Choose</a:t>
            </a:r>
            <a:r>
              <a:rPr sz="1400" spc="185" dirty="0">
                <a:latin typeface="Times New Roman"/>
                <a:cs typeface="Times New Roman"/>
              </a:rPr>
              <a:t> </a:t>
            </a:r>
            <a:r>
              <a:rPr sz="1400" dirty="0">
                <a:latin typeface="Times New Roman"/>
                <a:cs typeface="Times New Roman"/>
              </a:rPr>
              <a:t>all</a:t>
            </a:r>
            <a:r>
              <a:rPr sz="1400" spc="190" dirty="0">
                <a:latin typeface="Times New Roman"/>
                <a:cs typeface="Times New Roman"/>
              </a:rPr>
              <a:t> </a:t>
            </a:r>
            <a:r>
              <a:rPr sz="1400" spc="114" dirty="0">
                <a:latin typeface="Times New Roman"/>
                <a:cs typeface="Times New Roman"/>
              </a:rPr>
              <a:t>that</a:t>
            </a:r>
            <a:r>
              <a:rPr sz="1400" spc="180" dirty="0">
                <a:latin typeface="Times New Roman"/>
                <a:cs typeface="Times New Roman"/>
              </a:rPr>
              <a:t> </a:t>
            </a:r>
            <a:r>
              <a:rPr sz="1400" spc="-10" dirty="0">
                <a:latin typeface="Times New Roman"/>
                <a:cs typeface="Times New Roman"/>
              </a:rPr>
              <a:t>apply.)</a:t>
            </a:r>
            <a:endParaRPr sz="1400">
              <a:latin typeface="Times New Roman"/>
              <a:cs typeface="Times New Roman"/>
            </a:endParaRPr>
          </a:p>
          <a:p>
            <a:pPr>
              <a:lnSpc>
                <a:spcPct val="100000"/>
              </a:lnSpc>
              <a:spcBef>
                <a:spcPts val="95"/>
              </a:spcBef>
            </a:pPr>
            <a:endParaRPr sz="1400">
              <a:latin typeface="Times New Roman"/>
              <a:cs typeface="Times New Roman"/>
            </a:endParaRPr>
          </a:p>
          <a:p>
            <a:pPr marL="383540" indent="-257175">
              <a:lnSpc>
                <a:spcPct val="100000"/>
              </a:lnSpc>
              <a:buAutoNum type="alphaUcPeriod"/>
              <a:tabLst>
                <a:tab pos="383540" algn="l"/>
              </a:tabLst>
            </a:pPr>
            <a:r>
              <a:rPr sz="1400" dirty="0">
                <a:latin typeface="Times New Roman"/>
                <a:cs typeface="Times New Roman"/>
              </a:rPr>
              <a:t>It’s</a:t>
            </a:r>
            <a:r>
              <a:rPr sz="1400" spc="185" dirty="0">
                <a:latin typeface="Times New Roman"/>
                <a:cs typeface="Times New Roman"/>
              </a:rPr>
              <a:t> </a:t>
            </a:r>
            <a:r>
              <a:rPr sz="1400" dirty="0">
                <a:latin typeface="Times New Roman"/>
                <a:cs typeface="Times New Roman"/>
              </a:rPr>
              <a:t>impossible</a:t>
            </a:r>
            <a:r>
              <a:rPr sz="1400" spc="190" dirty="0">
                <a:latin typeface="Times New Roman"/>
                <a:cs typeface="Times New Roman"/>
              </a:rPr>
              <a:t> </a:t>
            </a:r>
            <a:r>
              <a:rPr sz="1400" spc="75" dirty="0">
                <a:latin typeface="Times New Roman"/>
                <a:cs typeface="Times New Roman"/>
              </a:rPr>
              <a:t>to</a:t>
            </a:r>
            <a:r>
              <a:rPr sz="1400" spc="185" dirty="0">
                <a:latin typeface="Times New Roman"/>
                <a:cs typeface="Times New Roman"/>
              </a:rPr>
              <a:t> </a:t>
            </a:r>
            <a:r>
              <a:rPr sz="1400" dirty="0">
                <a:latin typeface="Times New Roman"/>
                <a:cs typeface="Times New Roman"/>
              </a:rPr>
              <a:t>know</a:t>
            </a:r>
            <a:r>
              <a:rPr sz="1400" spc="190" dirty="0">
                <a:latin typeface="Times New Roman"/>
                <a:cs typeface="Times New Roman"/>
              </a:rPr>
              <a:t> </a:t>
            </a:r>
            <a:r>
              <a:rPr sz="1400" spc="55" dirty="0">
                <a:latin typeface="Times New Roman"/>
                <a:cs typeface="Times New Roman"/>
              </a:rPr>
              <a:t>with</a:t>
            </a:r>
            <a:r>
              <a:rPr sz="1400" spc="190" dirty="0">
                <a:latin typeface="Times New Roman"/>
                <a:cs typeface="Times New Roman"/>
              </a:rPr>
              <a:t> </a:t>
            </a:r>
            <a:r>
              <a:rPr sz="1400" spc="50" dirty="0">
                <a:latin typeface="Times New Roman"/>
                <a:cs typeface="Times New Roman"/>
              </a:rPr>
              <a:t>certainty</a:t>
            </a:r>
            <a:r>
              <a:rPr sz="1400" spc="190" dirty="0">
                <a:latin typeface="Times New Roman"/>
                <a:cs typeface="Times New Roman"/>
              </a:rPr>
              <a:t> </a:t>
            </a:r>
            <a:r>
              <a:rPr sz="1400" spc="70" dirty="0">
                <a:latin typeface="Times New Roman"/>
                <a:cs typeface="Times New Roman"/>
              </a:rPr>
              <a:t>the</a:t>
            </a:r>
            <a:r>
              <a:rPr sz="1400" spc="185" dirty="0">
                <a:latin typeface="Times New Roman"/>
                <a:cs typeface="Times New Roman"/>
              </a:rPr>
              <a:t> </a:t>
            </a:r>
            <a:r>
              <a:rPr sz="1400" dirty="0">
                <a:latin typeface="Times New Roman"/>
                <a:cs typeface="Times New Roman"/>
              </a:rPr>
              <a:t>position</a:t>
            </a:r>
            <a:r>
              <a:rPr sz="1400" spc="190" dirty="0">
                <a:latin typeface="Times New Roman"/>
                <a:cs typeface="Times New Roman"/>
              </a:rPr>
              <a:t> </a:t>
            </a:r>
            <a:r>
              <a:rPr sz="1400" spc="70" dirty="0">
                <a:latin typeface="Times New Roman"/>
                <a:cs typeface="Times New Roman"/>
              </a:rPr>
              <a:t>and</a:t>
            </a:r>
            <a:r>
              <a:rPr sz="1400" spc="185" dirty="0">
                <a:latin typeface="Times New Roman"/>
                <a:cs typeface="Times New Roman"/>
              </a:rPr>
              <a:t> </a:t>
            </a:r>
            <a:r>
              <a:rPr sz="1400" spc="55" dirty="0">
                <a:latin typeface="Times New Roman"/>
                <a:cs typeface="Times New Roman"/>
              </a:rPr>
              <a:t>momentum</a:t>
            </a:r>
            <a:r>
              <a:rPr sz="1400" spc="190" dirty="0">
                <a:latin typeface="Times New Roman"/>
                <a:cs typeface="Times New Roman"/>
              </a:rPr>
              <a:t> </a:t>
            </a:r>
            <a:r>
              <a:rPr sz="1400" dirty="0">
                <a:latin typeface="Times New Roman"/>
                <a:cs typeface="Times New Roman"/>
              </a:rPr>
              <a:t>of</a:t>
            </a:r>
            <a:r>
              <a:rPr sz="1400" spc="185" dirty="0">
                <a:latin typeface="Times New Roman"/>
                <a:cs typeface="Times New Roman"/>
              </a:rPr>
              <a:t> </a:t>
            </a:r>
            <a:r>
              <a:rPr sz="1400" spc="75" dirty="0">
                <a:latin typeface="Times New Roman"/>
                <a:cs typeface="Times New Roman"/>
              </a:rPr>
              <a:t>a</a:t>
            </a:r>
            <a:r>
              <a:rPr sz="1400" spc="190" dirty="0">
                <a:latin typeface="Times New Roman"/>
                <a:cs typeface="Times New Roman"/>
              </a:rPr>
              <a:t> </a:t>
            </a:r>
            <a:r>
              <a:rPr sz="1400" spc="-10" dirty="0">
                <a:latin typeface="Times New Roman"/>
                <a:cs typeface="Times New Roman"/>
              </a:rPr>
              <a:t>particle.</a:t>
            </a:r>
            <a:endParaRPr sz="1400">
              <a:latin typeface="Times New Roman"/>
              <a:cs typeface="Times New Roman"/>
            </a:endParaRPr>
          </a:p>
          <a:p>
            <a:pPr>
              <a:lnSpc>
                <a:spcPct val="100000"/>
              </a:lnSpc>
              <a:buFont typeface="Times New Roman"/>
              <a:buAutoNum type="alphaUcPeriod"/>
            </a:pPr>
            <a:endParaRPr sz="1400">
              <a:latin typeface="Times New Roman"/>
              <a:cs typeface="Times New Roman"/>
            </a:endParaRPr>
          </a:p>
          <a:p>
            <a:pPr marL="372745">
              <a:lnSpc>
                <a:spcPct val="100000"/>
              </a:lnSpc>
              <a:tabLst>
                <a:tab pos="1335405" algn="l"/>
              </a:tabLst>
            </a:pPr>
            <a:r>
              <a:rPr sz="1400" b="1" spc="-10" dirty="0">
                <a:latin typeface="Book Antiqua"/>
                <a:cs typeface="Book Antiqua"/>
              </a:rPr>
              <a:t>Solution:</a:t>
            </a:r>
            <a:r>
              <a:rPr sz="1400" b="1" dirty="0">
                <a:latin typeface="Book Antiqua"/>
                <a:cs typeface="Book Antiqua"/>
              </a:rPr>
              <a:t>	</a:t>
            </a:r>
            <a:r>
              <a:rPr sz="1400" spc="110" dirty="0">
                <a:latin typeface="Times New Roman"/>
                <a:cs typeface="Times New Roman"/>
              </a:rPr>
              <a:t>T</a:t>
            </a:r>
            <a:endParaRPr sz="1400">
              <a:latin typeface="Times New Roman"/>
              <a:cs typeface="Times New Roman"/>
            </a:endParaRPr>
          </a:p>
          <a:p>
            <a:pPr marL="383540" indent="-249554">
              <a:lnSpc>
                <a:spcPct val="100000"/>
              </a:lnSpc>
              <a:spcBef>
                <a:spcPts val="1605"/>
              </a:spcBef>
              <a:buAutoNum type="alphaUcPeriod" startAt="2"/>
              <a:tabLst>
                <a:tab pos="383540" algn="l"/>
              </a:tabLst>
            </a:pPr>
            <a:r>
              <a:rPr sz="1400" dirty="0">
                <a:latin typeface="Times New Roman"/>
                <a:cs typeface="Times New Roman"/>
              </a:rPr>
              <a:t>Particles</a:t>
            </a:r>
            <a:r>
              <a:rPr sz="1400" spc="245" dirty="0">
                <a:latin typeface="Times New Roman"/>
                <a:cs typeface="Times New Roman"/>
              </a:rPr>
              <a:t> </a:t>
            </a:r>
            <a:r>
              <a:rPr sz="1400" spc="55" dirty="0">
                <a:latin typeface="Times New Roman"/>
                <a:cs typeface="Times New Roman"/>
              </a:rPr>
              <a:t>with</a:t>
            </a:r>
            <a:r>
              <a:rPr sz="1400" spc="245" dirty="0">
                <a:latin typeface="Times New Roman"/>
                <a:cs typeface="Times New Roman"/>
              </a:rPr>
              <a:t> </a:t>
            </a:r>
            <a:r>
              <a:rPr sz="1400" dirty="0">
                <a:latin typeface="Times New Roman"/>
                <a:cs typeface="Times New Roman"/>
              </a:rPr>
              <a:t>large</a:t>
            </a:r>
            <a:r>
              <a:rPr sz="1400" spc="245" dirty="0">
                <a:latin typeface="Times New Roman"/>
                <a:cs typeface="Times New Roman"/>
              </a:rPr>
              <a:t> </a:t>
            </a:r>
            <a:r>
              <a:rPr sz="1400" dirty="0">
                <a:latin typeface="Times New Roman"/>
                <a:cs typeface="Times New Roman"/>
              </a:rPr>
              <a:t>values</a:t>
            </a:r>
            <a:r>
              <a:rPr sz="1400" spc="245" dirty="0">
                <a:latin typeface="Times New Roman"/>
                <a:cs typeface="Times New Roman"/>
              </a:rPr>
              <a:t> </a:t>
            </a:r>
            <a:r>
              <a:rPr sz="1400" dirty="0">
                <a:latin typeface="Times New Roman"/>
                <a:cs typeface="Times New Roman"/>
              </a:rPr>
              <a:t>of</a:t>
            </a:r>
            <a:r>
              <a:rPr sz="1400" spc="245" dirty="0">
                <a:latin typeface="Times New Roman"/>
                <a:cs typeface="Times New Roman"/>
              </a:rPr>
              <a:t> </a:t>
            </a:r>
            <a:r>
              <a:rPr sz="1400" dirty="0">
                <a:latin typeface="Times New Roman"/>
                <a:cs typeface="Times New Roman"/>
              </a:rPr>
              <a:t>position</a:t>
            </a:r>
            <a:r>
              <a:rPr sz="1400" spc="245" dirty="0">
                <a:latin typeface="Times New Roman"/>
                <a:cs typeface="Times New Roman"/>
              </a:rPr>
              <a:t> </a:t>
            </a:r>
            <a:r>
              <a:rPr sz="1400" dirty="0">
                <a:latin typeface="Times New Roman"/>
                <a:cs typeface="Times New Roman"/>
              </a:rPr>
              <a:t>have</a:t>
            </a:r>
            <a:r>
              <a:rPr sz="1400" spc="245" dirty="0">
                <a:latin typeface="Times New Roman"/>
                <a:cs typeface="Times New Roman"/>
              </a:rPr>
              <a:t> </a:t>
            </a:r>
            <a:r>
              <a:rPr sz="1400" dirty="0">
                <a:latin typeface="Times New Roman"/>
                <a:cs typeface="Times New Roman"/>
              </a:rPr>
              <a:t>small</a:t>
            </a:r>
            <a:r>
              <a:rPr sz="1400" spc="250" dirty="0">
                <a:latin typeface="Times New Roman"/>
                <a:cs typeface="Times New Roman"/>
              </a:rPr>
              <a:t> </a:t>
            </a:r>
            <a:r>
              <a:rPr sz="1400" spc="55" dirty="0">
                <a:latin typeface="Times New Roman"/>
                <a:cs typeface="Times New Roman"/>
              </a:rPr>
              <a:t>momenta</a:t>
            </a:r>
            <a:r>
              <a:rPr sz="1400" spc="250" dirty="0">
                <a:latin typeface="Times New Roman"/>
                <a:cs typeface="Times New Roman"/>
              </a:rPr>
              <a:t> </a:t>
            </a:r>
            <a:r>
              <a:rPr sz="1400" spc="70" dirty="0">
                <a:latin typeface="Times New Roman"/>
                <a:cs typeface="Times New Roman"/>
              </a:rPr>
              <a:t>and</a:t>
            </a:r>
            <a:r>
              <a:rPr sz="1400" spc="245" dirty="0">
                <a:latin typeface="Times New Roman"/>
                <a:cs typeface="Times New Roman"/>
              </a:rPr>
              <a:t> </a:t>
            </a:r>
            <a:r>
              <a:rPr sz="1400" dirty="0">
                <a:latin typeface="Times New Roman"/>
                <a:cs typeface="Times New Roman"/>
              </a:rPr>
              <a:t>vice-</a:t>
            </a:r>
            <a:r>
              <a:rPr sz="1400" spc="-10" dirty="0">
                <a:latin typeface="Times New Roman"/>
                <a:cs typeface="Times New Roman"/>
              </a:rPr>
              <a:t>versa.</a:t>
            </a:r>
            <a:endParaRPr sz="1400">
              <a:latin typeface="Times New Roman"/>
              <a:cs typeface="Times New Roman"/>
            </a:endParaRPr>
          </a:p>
          <a:p>
            <a:pPr>
              <a:lnSpc>
                <a:spcPct val="100000"/>
              </a:lnSpc>
              <a:buFont typeface="Times New Roman"/>
              <a:buAutoNum type="alphaUcPeriod" startAt="2"/>
            </a:pPr>
            <a:endParaRPr sz="1400">
              <a:latin typeface="Times New Roman"/>
              <a:cs typeface="Times New Roman"/>
            </a:endParaRPr>
          </a:p>
          <a:p>
            <a:pPr marL="372745">
              <a:lnSpc>
                <a:spcPct val="100000"/>
              </a:lnSpc>
              <a:tabLst>
                <a:tab pos="1335405" algn="l"/>
              </a:tabLst>
            </a:pPr>
            <a:r>
              <a:rPr sz="1400" b="1" spc="-10" dirty="0">
                <a:latin typeface="Book Antiqua"/>
                <a:cs typeface="Book Antiqua"/>
              </a:rPr>
              <a:t>Solution:</a:t>
            </a:r>
            <a:r>
              <a:rPr sz="1400" b="1" dirty="0">
                <a:latin typeface="Book Antiqua"/>
                <a:cs typeface="Book Antiqua"/>
              </a:rPr>
              <a:t>	</a:t>
            </a:r>
            <a:r>
              <a:rPr sz="1400" spc="85" dirty="0">
                <a:latin typeface="Times New Roman"/>
                <a:cs typeface="Times New Roman"/>
              </a:rPr>
              <a:t>F</a:t>
            </a:r>
            <a:endParaRPr sz="1400">
              <a:latin typeface="Times New Roman"/>
              <a:cs typeface="Times New Roman"/>
            </a:endParaRPr>
          </a:p>
          <a:p>
            <a:pPr marL="383540" indent="-252095">
              <a:lnSpc>
                <a:spcPct val="100000"/>
              </a:lnSpc>
              <a:spcBef>
                <a:spcPts val="1605"/>
              </a:spcBef>
              <a:buAutoNum type="alphaUcPeriod" startAt="3"/>
              <a:tabLst>
                <a:tab pos="383540" algn="l"/>
              </a:tabLst>
            </a:pPr>
            <a:r>
              <a:rPr sz="1400" spc="95" dirty="0">
                <a:latin typeface="Times New Roman"/>
                <a:cs typeface="Times New Roman"/>
              </a:rPr>
              <a:t>It</a:t>
            </a:r>
            <a:r>
              <a:rPr sz="1400" spc="215" dirty="0">
                <a:latin typeface="Times New Roman"/>
                <a:cs typeface="Times New Roman"/>
              </a:rPr>
              <a:t> </a:t>
            </a:r>
            <a:r>
              <a:rPr sz="1400" dirty="0">
                <a:latin typeface="Times New Roman"/>
                <a:cs typeface="Times New Roman"/>
              </a:rPr>
              <a:t>is</a:t>
            </a:r>
            <a:r>
              <a:rPr sz="1400" spc="220" dirty="0">
                <a:latin typeface="Times New Roman"/>
                <a:cs typeface="Times New Roman"/>
              </a:rPr>
              <a:t> </a:t>
            </a:r>
            <a:r>
              <a:rPr sz="1400" dirty="0">
                <a:latin typeface="Times New Roman"/>
                <a:cs typeface="Times New Roman"/>
              </a:rPr>
              <a:t>impossible</a:t>
            </a:r>
            <a:r>
              <a:rPr sz="1400" spc="215" dirty="0">
                <a:latin typeface="Times New Roman"/>
                <a:cs typeface="Times New Roman"/>
              </a:rPr>
              <a:t> </a:t>
            </a:r>
            <a:r>
              <a:rPr sz="1400" spc="75" dirty="0">
                <a:latin typeface="Times New Roman"/>
                <a:cs typeface="Times New Roman"/>
              </a:rPr>
              <a:t>to</a:t>
            </a:r>
            <a:r>
              <a:rPr sz="1400" spc="225" dirty="0">
                <a:latin typeface="Times New Roman"/>
                <a:cs typeface="Times New Roman"/>
              </a:rPr>
              <a:t> </a:t>
            </a:r>
            <a:r>
              <a:rPr sz="1400" dirty="0">
                <a:latin typeface="Times New Roman"/>
                <a:cs typeface="Times New Roman"/>
              </a:rPr>
              <a:t>have</a:t>
            </a:r>
            <a:r>
              <a:rPr sz="1400" spc="220" dirty="0">
                <a:latin typeface="Times New Roman"/>
                <a:cs typeface="Times New Roman"/>
              </a:rPr>
              <a:t> </a:t>
            </a:r>
            <a:r>
              <a:rPr sz="1400" spc="75" dirty="0">
                <a:latin typeface="Times New Roman"/>
                <a:cs typeface="Times New Roman"/>
              </a:rPr>
              <a:t>a</a:t>
            </a:r>
            <a:r>
              <a:rPr sz="1400" spc="225" dirty="0">
                <a:latin typeface="Times New Roman"/>
                <a:cs typeface="Times New Roman"/>
              </a:rPr>
              <a:t> </a:t>
            </a:r>
            <a:r>
              <a:rPr sz="1400" dirty="0">
                <a:latin typeface="Times New Roman"/>
                <a:cs typeface="Times New Roman"/>
              </a:rPr>
              <a:t>particle</a:t>
            </a:r>
            <a:r>
              <a:rPr sz="1400" spc="215" dirty="0">
                <a:latin typeface="Times New Roman"/>
                <a:cs typeface="Times New Roman"/>
              </a:rPr>
              <a:t> </a:t>
            </a:r>
            <a:r>
              <a:rPr sz="1400" spc="55" dirty="0">
                <a:latin typeface="Times New Roman"/>
                <a:cs typeface="Times New Roman"/>
              </a:rPr>
              <a:t>with</a:t>
            </a:r>
            <a:r>
              <a:rPr sz="1400" spc="220" dirty="0">
                <a:latin typeface="Times New Roman"/>
                <a:cs typeface="Times New Roman"/>
              </a:rPr>
              <a:t> </a:t>
            </a:r>
            <a:r>
              <a:rPr sz="1400" dirty="0">
                <a:latin typeface="Times New Roman"/>
                <a:cs typeface="Times New Roman"/>
              </a:rPr>
              <a:t>very</a:t>
            </a:r>
            <a:r>
              <a:rPr sz="1400" spc="220" dirty="0">
                <a:latin typeface="Times New Roman"/>
                <a:cs typeface="Times New Roman"/>
              </a:rPr>
              <a:t> </a:t>
            </a:r>
            <a:r>
              <a:rPr sz="1400" spc="55" dirty="0">
                <a:latin typeface="Times New Roman"/>
                <a:cs typeface="Times New Roman"/>
              </a:rPr>
              <a:t>uncertain</a:t>
            </a:r>
            <a:r>
              <a:rPr sz="1400" spc="225" dirty="0">
                <a:latin typeface="Times New Roman"/>
                <a:cs typeface="Times New Roman"/>
              </a:rPr>
              <a:t> </a:t>
            </a:r>
            <a:r>
              <a:rPr sz="1400" dirty="0">
                <a:latin typeface="Times New Roman"/>
                <a:cs typeface="Times New Roman"/>
              </a:rPr>
              <a:t>position</a:t>
            </a:r>
            <a:r>
              <a:rPr sz="1400" spc="215" dirty="0">
                <a:latin typeface="Times New Roman"/>
                <a:cs typeface="Times New Roman"/>
              </a:rPr>
              <a:t> </a:t>
            </a:r>
            <a:r>
              <a:rPr sz="1400" spc="70" dirty="0">
                <a:latin typeface="Times New Roman"/>
                <a:cs typeface="Times New Roman"/>
              </a:rPr>
              <a:t>and</a:t>
            </a:r>
            <a:r>
              <a:rPr sz="1400" spc="220" dirty="0">
                <a:latin typeface="Times New Roman"/>
                <a:cs typeface="Times New Roman"/>
              </a:rPr>
              <a:t> </a:t>
            </a:r>
            <a:r>
              <a:rPr sz="1400" spc="45" dirty="0">
                <a:latin typeface="Times New Roman"/>
                <a:cs typeface="Times New Roman"/>
              </a:rPr>
              <a:t>momentum.</a:t>
            </a:r>
            <a:endParaRPr sz="1400">
              <a:latin typeface="Times New Roman"/>
              <a:cs typeface="Times New Roman"/>
            </a:endParaRPr>
          </a:p>
          <a:p>
            <a:pPr>
              <a:lnSpc>
                <a:spcPct val="100000"/>
              </a:lnSpc>
              <a:buFont typeface="Times New Roman"/>
              <a:buAutoNum type="alphaUcPeriod" startAt="3"/>
            </a:pPr>
            <a:endParaRPr sz="1400">
              <a:latin typeface="Times New Roman"/>
              <a:cs typeface="Times New Roman"/>
            </a:endParaRPr>
          </a:p>
          <a:p>
            <a:pPr marL="372745">
              <a:lnSpc>
                <a:spcPct val="100000"/>
              </a:lnSpc>
              <a:tabLst>
                <a:tab pos="1335405" algn="l"/>
              </a:tabLst>
            </a:pPr>
            <a:r>
              <a:rPr sz="1400" b="1" spc="-10" dirty="0">
                <a:latin typeface="Book Antiqua"/>
                <a:cs typeface="Book Antiqua"/>
              </a:rPr>
              <a:t>Solution:</a:t>
            </a:r>
            <a:r>
              <a:rPr sz="1400" b="1" dirty="0">
                <a:latin typeface="Book Antiqua"/>
                <a:cs typeface="Book Antiqua"/>
              </a:rPr>
              <a:t>	</a:t>
            </a:r>
            <a:r>
              <a:rPr sz="1400" spc="85" dirty="0">
                <a:latin typeface="Times New Roman"/>
                <a:cs typeface="Times New Roman"/>
              </a:rPr>
              <a:t>F</a:t>
            </a:r>
            <a:endParaRPr sz="1400">
              <a:latin typeface="Times New Roman"/>
              <a:cs typeface="Times New Roman"/>
            </a:endParaRPr>
          </a:p>
          <a:p>
            <a:pPr marL="384175" marR="5080" indent="-260350">
              <a:lnSpc>
                <a:spcPct val="106700"/>
              </a:lnSpc>
              <a:spcBef>
                <a:spcPts val="1495"/>
              </a:spcBef>
              <a:buAutoNum type="alphaUcPeriod" startAt="4"/>
              <a:tabLst>
                <a:tab pos="384175" algn="l"/>
              </a:tabLst>
            </a:pPr>
            <a:r>
              <a:rPr sz="1400" spc="75" dirty="0">
                <a:latin typeface="Times New Roman"/>
                <a:cs typeface="Times New Roman"/>
              </a:rPr>
              <a:t>The</a:t>
            </a:r>
            <a:r>
              <a:rPr sz="1400" spc="290" dirty="0">
                <a:latin typeface="Times New Roman"/>
                <a:cs typeface="Times New Roman"/>
              </a:rPr>
              <a:t> </a:t>
            </a:r>
            <a:r>
              <a:rPr sz="1400" spc="55" dirty="0">
                <a:latin typeface="Times New Roman"/>
                <a:cs typeface="Times New Roman"/>
              </a:rPr>
              <a:t>uncertainty</a:t>
            </a:r>
            <a:r>
              <a:rPr sz="1400" spc="295" dirty="0">
                <a:latin typeface="Times New Roman"/>
                <a:cs typeface="Times New Roman"/>
              </a:rPr>
              <a:t> </a:t>
            </a:r>
            <a:r>
              <a:rPr sz="1400" dirty="0">
                <a:latin typeface="Times New Roman"/>
                <a:cs typeface="Times New Roman"/>
              </a:rPr>
              <a:t>relationship</a:t>
            </a:r>
            <a:r>
              <a:rPr sz="1400" spc="300" dirty="0">
                <a:latin typeface="Times New Roman"/>
                <a:cs typeface="Times New Roman"/>
              </a:rPr>
              <a:t> </a:t>
            </a:r>
            <a:r>
              <a:rPr sz="1400" dirty="0">
                <a:latin typeface="Times New Roman"/>
                <a:cs typeface="Times New Roman"/>
              </a:rPr>
              <a:t>between</a:t>
            </a:r>
            <a:r>
              <a:rPr sz="1400" spc="300" dirty="0">
                <a:latin typeface="Times New Roman"/>
                <a:cs typeface="Times New Roman"/>
              </a:rPr>
              <a:t> </a:t>
            </a:r>
            <a:r>
              <a:rPr sz="1400" dirty="0">
                <a:latin typeface="Times New Roman"/>
                <a:cs typeface="Times New Roman"/>
              </a:rPr>
              <a:t>position</a:t>
            </a:r>
            <a:r>
              <a:rPr sz="1400" spc="290" dirty="0">
                <a:latin typeface="Times New Roman"/>
                <a:cs typeface="Times New Roman"/>
              </a:rPr>
              <a:t> </a:t>
            </a:r>
            <a:r>
              <a:rPr sz="1400" spc="70" dirty="0">
                <a:latin typeface="Times New Roman"/>
                <a:cs typeface="Times New Roman"/>
              </a:rPr>
              <a:t>and</a:t>
            </a:r>
            <a:r>
              <a:rPr sz="1400" spc="300" dirty="0">
                <a:latin typeface="Times New Roman"/>
                <a:cs typeface="Times New Roman"/>
              </a:rPr>
              <a:t> </a:t>
            </a:r>
            <a:r>
              <a:rPr sz="1400" spc="55" dirty="0">
                <a:latin typeface="Times New Roman"/>
                <a:cs typeface="Times New Roman"/>
              </a:rPr>
              <a:t>momentum</a:t>
            </a:r>
            <a:r>
              <a:rPr sz="1400" spc="300" dirty="0">
                <a:latin typeface="Times New Roman"/>
                <a:cs typeface="Times New Roman"/>
              </a:rPr>
              <a:t> </a:t>
            </a:r>
            <a:r>
              <a:rPr sz="1400" dirty="0">
                <a:latin typeface="Times New Roman"/>
                <a:cs typeface="Times New Roman"/>
              </a:rPr>
              <a:t>is</a:t>
            </a:r>
            <a:r>
              <a:rPr sz="1400" spc="295" dirty="0">
                <a:latin typeface="Times New Roman"/>
                <a:cs typeface="Times New Roman"/>
              </a:rPr>
              <a:t> </a:t>
            </a:r>
            <a:r>
              <a:rPr sz="1400" spc="65" dirty="0">
                <a:latin typeface="Times New Roman"/>
                <a:cs typeface="Times New Roman"/>
              </a:rPr>
              <a:t>just</a:t>
            </a:r>
            <a:r>
              <a:rPr sz="1400" spc="295" dirty="0">
                <a:latin typeface="Times New Roman"/>
                <a:cs typeface="Times New Roman"/>
              </a:rPr>
              <a:t> </a:t>
            </a:r>
            <a:r>
              <a:rPr sz="1400" dirty="0">
                <a:latin typeface="Times New Roman"/>
                <a:cs typeface="Times New Roman"/>
              </a:rPr>
              <a:t>one</a:t>
            </a:r>
            <a:r>
              <a:rPr sz="1400" spc="295" dirty="0">
                <a:latin typeface="Times New Roman"/>
                <a:cs typeface="Times New Roman"/>
              </a:rPr>
              <a:t> </a:t>
            </a:r>
            <a:r>
              <a:rPr sz="1400" dirty="0">
                <a:latin typeface="Times New Roman"/>
                <a:cs typeface="Times New Roman"/>
              </a:rPr>
              <a:t>example;</a:t>
            </a:r>
            <a:r>
              <a:rPr sz="1400" spc="330" dirty="0">
                <a:latin typeface="Times New Roman"/>
                <a:cs typeface="Times New Roman"/>
              </a:rPr>
              <a:t> </a:t>
            </a:r>
            <a:r>
              <a:rPr sz="1400" spc="50" dirty="0">
                <a:latin typeface="Times New Roman"/>
                <a:cs typeface="Times New Roman"/>
              </a:rPr>
              <a:t>many</a:t>
            </a:r>
            <a:r>
              <a:rPr sz="1400" spc="300" dirty="0">
                <a:latin typeface="Times New Roman"/>
                <a:cs typeface="Times New Roman"/>
              </a:rPr>
              <a:t> </a:t>
            </a:r>
            <a:r>
              <a:rPr sz="1400" spc="60" dirty="0">
                <a:latin typeface="Times New Roman"/>
                <a:cs typeface="Times New Roman"/>
              </a:rPr>
              <a:t>other</a:t>
            </a:r>
            <a:r>
              <a:rPr sz="1400" spc="300" dirty="0">
                <a:latin typeface="Times New Roman"/>
                <a:cs typeface="Times New Roman"/>
              </a:rPr>
              <a:t> </a:t>
            </a:r>
            <a:r>
              <a:rPr sz="1400" spc="-25" dirty="0">
                <a:latin typeface="Times New Roman"/>
                <a:cs typeface="Times New Roman"/>
              </a:rPr>
              <a:t>un- </a:t>
            </a:r>
            <a:r>
              <a:rPr sz="1400" spc="50" dirty="0">
                <a:latin typeface="Times New Roman"/>
                <a:cs typeface="Times New Roman"/>
              </a:rPr>
              <a:t>certainty</a:t>
            </a:r>
            <a:r>
              <a:rPr sz="1400" spc="325" dirty="0">
                <a:latin typeface="Times New Roman"/>
                <a:cs typeface="Times New Roman"/>
              </a:rPr>
              <a:t> </a:t>
            </a:r>
            <a:r>
              <a:rPr sz="1400" spc="10" dirty="0">
                <a:latin typeface="Times New Roman"/>
                <a:cs typeface="Times New Roman"/>
              </a:rPr>
              <a:t>relationships</a:t>
            </a:r>
            <a:r>
              <a:rPr sz="1400" spc="320" dirty="0">
                <a:latin typeface="Times New Roman"/>
                <a:cs typeface="Times New Roman"/>
              </a:rPr>
              <a:t> </a:t>
            </a:r>
            <a:r>
              <a:rPr sz="1400" spc="-10" dirty="0">
                <a:latin typeface="Times New Roman"/>
                <a:cs typeface="Times New Roman"/>
              </a:rPr>
              <a:t>exist.</a:t>
            </a:r>
            <a:endParaRPr sz="1400">
              <a:latin typeface="Times New Roman"/>
              <a:cs typeface="Times New Roman"/>
            </a:endParaRPr>
          </a:p>
          <a:p>
            <a:pPr marL="372745">
              <a:lnSpc>
                <a:spcPct val="100000"/>
              </a:lnSpc>
              <a:spcBef>
                <a:spcPts val="1610"/>
              </a:spcBef>
              <a:tabLst>
                <a:tab pos="1335405" algn="l"/>
              </a:tabLst>
            </a:pPr>
            <a:r>
              <a:rPr sz="1400" b="1" spc="-10" dirty="0">
                <a:latin typeface="Book Antiqua"/>
                <a:cs typeface="Book Antiqua"/>
              </a:rPr>
              <a:t>Solution:</a:t>
            </a:r>
            <a:r>
              <a:rPr sz="1400" b="1" dirty="0">
                <a:latin typeface="Book Antiqua"/>
                <a:cs typeface="Book Antiqua"/>
              </a:rPr>
              <a:t>	</a:t>
            </a:r>
            <a:r>
              <a:rPr sz="1400" spc="110" dirty="0">
                <a:latin typeface="Times New Roman"/>
                <a:cs typeface="Times New Roman"/>
              </a:rPr>
              <a:t>T</a:t>
            </a:r>
            <a:endParaRPr sz="1400">
              <a:latin typeface="Times New Roman"/>
              <a:cs typeface="Times New Roman"/>
            </a:endParaRPr>
          </a:p>
          <a:p>
            <a:pPr marL="383540" indent="-244475">
              <a:lnSpc>
                <a:spcPct val="100000"/>
              </a:lnSpc>
              <a:spcBef>
                <a:spcPts val="1605"/>
              </a:spcBef>
              <a:buAutoNum type="alphaUcPeriod" startAt="5"/>
              <a:tabLst>
                <a:tab pos="383540" algn="l"/>
              </a:tabLst>
            </a:pPr>
            <a:r>
              <a:rPr sz="1400" spc="10" dirty="0">
                <a:latin typeface="Times New Roman"/>
                <a:cs typeface="Times New Roman"/>
              </a:rPr>
              <a:t>As</a:t>
            </a:r>
            <a:r>
              <a:rPr sz="1400" spc="240" dirty="0">
                <a:latin typeface="Times New Roman"/>
                <a:cs typeface="Times New Roman"/>
              </a:rPr>
              <a:t> </a:t>
            </a:r>
            <a:r>
              <a:rPr sz="1400" spc="10" dirty="0">
                <a:latin typeface="Times New Roman"/>
                <a:cs typeface="Times New Roman"/>
              </a:rPr>
              <a:t>our</a:t>
            </a:r>
            <a:r>
              <a:rPr sz="1400" spc="245" dirty="0">
                <a:latin typeface="Times New Roman"/>
                <a:cs typeface="Times New Roman"/>
              </a:rPr>
              <a:t> </a:t>
            </a:r>
            <a:r>
              <a:rPr sz="1400" spc="10" dirty="0">
                <a:latin typeface="Times New Roman"/>
                <a:cs typeface="Times New Roman"/>
              </a:rPr>
              <a:t>measurement</a:t>
            </a:r>
            <a:r>
              <a:rPr sz="1400" spc="245" dirty="0">
                <a:latin typeface="Times New Roman"/>
                <a:cs typeface="Times New Roman"/>
              </a:rPr>
              <a:t> </a:t>
            </a:r>
            <a:r>
              <a:rPr sz="1400" spc="10" dirty="0">
                <a:latin typeface="Times New Roman"/>
                <a:cs typeface="Times New Roman"/>
              </a:rPr>
              <a:t>technology</a:t>
            </a:r>
            <a:r>
              <a:rPr sz="1400" spc="245" dirty="0">
                <a:latin typeface="Times New Roman"/>
                <a:cs typeface="Times New Roman"/>
              </a:rPr>
              <a:t> </a:t>
            </a:r>
            <a:r>
              <a:rPr sz="1400" spc="10" dirty="0">
                <a:latin typeface="Times New Roman"/>
                <a:cs typeface="Times New Roman"/>
              </a:rPr>
              <a:t>improves,</a:t>
            </a:r>
            <a:r>
              <a:rPr sz="1400" spc="240" dirty="0">
                <a:latin typeface="Times New Roman"/>
                <a:cs typeface="Times New Roman"/>
              </a:rPr>
              <a:t> </a:t>
            </a:r>
            <a:r>
              <a:rPr sz="1400" spc="70" dirty="0">
                <a:latin typeface="Times New Roman"/>
                <a:cs typeface="Times New Roman"/>
              </a:rPr>
              <a:t>the</a:t>
            </a:r>
            <a:r>
              <a:rPr sz="1400" spc="240" dirty="0">
                <a:latin typeface="Times New Roman"/>
                <a:cs typeface="Times New Roman"/>
              </a:rPr>
              <a:t> </a:t>
            </a:r>
            <a:r>
              <a:rPr sz="1400" spc="50" dirty="0">
                <a:latin typeface="Times New Roman"/>
                <a:cs typeface="Times New Roman"/>
              </a:rPr>
              <a:t>maximum</a:t>
            </a:r>
            <a:r>
              <a:rPr sz="1400" spc="250" dirty="0">
                <a:latin typeface="Times New Roman"/>
                <a:cs typeface="Times New Roman"/>
              </a:rPr>
              <a:t> </a:t>
            </a:r>
            <a:r>
              <a:rPr sz="1400" spc="55" dirty="0">
                <a:latin typeface="Times New Roman"/>
                <a:cs typeface="Times New Roman"/>
              </a:rPr>
              <a:t>uncertainty</a:t>
            </a:r>
            <a:r>
              <a:rPr sz="1400" spc="245" dirty="0">
                <a:latin typeface="Times New Roman"/>
                <a:cs typeface="Times New Roman"/>
              </a:rPr>
              <a:t> </a:t>
            </a:r>
            <a:r>
              <a:rPr sz="1400" spc="10" dirty="0">
                <a:latin typeface="Times New Roman"/>
                <a:cs typeface="Times New Roman"/>
              </a:rPr>
              <a:t>is</a:t>
            </a:r>
            <a:r>
              <a:rPr sz="1400" spc="240" dirty="0">
                <a:latin typeface="Times New Roman"/>
                <a:cs typeface="Times New Roman"/>
              </a:rPr>
              <a:t> </a:t>
            </a:r>
            <a:r>
              <a:rPr sz="1400" spc="10" dirty="0">
                <a:latin typeface="Times New Roman"/>
                <a:cs typeface="Times New Roman"/>
              </a:rPr>
              <a:t>gradually</a:t>
            </a:r>
            <a:r>
              <a:rPr sz="1400" spc="240" dirty="0">
                <a:latin typeface="Times New Roman"/>
                <a:cs typeface="Times New Roman"/>
              </a:rPr>
              <a:t> </a:t>
            </a:r>
            <a:r>
              <a:rPr sz="1400" spc="-10" dirty="0">
                <a:latin typeface="Times New Roman"/>
                <a:cs typeface="Times New Roman"/>
              </a:rPr>
              <a:t>reducing.</a:t>
            </a:r>
            <a:endParaRPr sz="1400">
              <a:latin typeface="Times New Roman"/>
              <a:cs typeface="Times New Roman"/>
            </a:endParaRPr>
          </a:p>
          <a:p>
            <a:pPr marL="372745">
              <a:lnSpc>
                <a:spcPct val="100000"/>
              </a:lnSpc>
              <a:spcBef>
                <a:spcPts val="1610"/>
              </a:spcBef>
              <a:tabLst>
                <a:tab pos="1335405" algn="l"/>
              </a:tabLst>
            </a:pPr>
            <a:r>
              <a:rPr sz="1400" b="1" spc="-10" dirty="0">
                <a:latin typeface="Book Antiqua"/>
                <a:cs typeface="Book Antiqua"/>
              </a:rPr>
              <a:t>Solution:</a:t>
            </a:r>
            <a:r>
              <a:rPr sz="1400" b="1" dirty="0">
                <a:latin typeface="Book Antiqua"/>
                <a:cs typeface="Book Antiqua"/>
              </a:rPr>
              <a:t>	</a:t>
            </a:r>
            <a:r>
              <a:rPr sz="1400" spc="85" dirty="0">
                <a:latin typeface="Times New Roman"/>
                <a:cs typeface="Times New Roman"/>
              </a:rPr>
              <a:t>F</a:t>
            </a:r>
            <a:endParaRPr sz="1400">
              <a:latin typeface="Times New Roman"/>
              <a:cs typeface="Times New Roman"/>
            </a:endParaRPr>
          </a:p>
          <a:p>
            <a:pPr marL="383540" indent="-240029">
              <a:lnSpc>
                <a:spcPct val="100000"/>
              </a:lnSpc>
              <a:spcBef>
                <a:spcPts val="1605"/>
              </a:spcBef>
              <a:buAutoNum type="alphaUcPeriod" startAt="6"/>
              <a:tabLst>
                <a:tab pos="383540" algn="l"/>
              </a:tabLst>
            </a:pPr>
            <a:r>
              <a:rPr sz="1400" spc="75" dirty="0">
                <a:latin typeface="Times New Roman"/>
                <a:cs typeface="Times New Roman"/>
              </a:rPr>
              <a:t>The</a:t>
            </a:r>
            <a:r>
              <a:rPr sz="1400" spc="240" dirty="0">
                <a:latin typeface="Times New Roman"/>
                <a:cs typeface="Times New Roman"/>
              </a:rPr>
              <a:t> </a:t>
            </a:r>
            <a:r>
              <a:rPr sz="1400" dirty="0">
                <a:latin typeface="Times New Roman"/>
                <a:cs typeface="Times New Roman"/>
              </a:rPr>
              <a:t>more</a:t>
            </a:r>
            <a:r>
              <a:rPr sz="1400" spc="245" dirty="0">
                <a:latin typeface="Times New Roman"/>
                <a:cs typeface="Times New Roman"/>
              </a:rPr>
              <a:t> </a:t>
            </a:r>
            <a:r>
              <a:rPr sz="1400" dirty="0">
                <a:latin typeface="Times New Roman"/>
                <a:cs typeface="Times New Roman"/>
              </a:rPr>
              <a:t>energy</a:t>
            </a:r>
            <a:r>
              <a:rPr sz="1400" spc="250" dirty="0">
                <a:latin typeface="Times New Roman"/>
                <a:cs typeface="Times New Roman"/>
              </a:rPr>
              <a:t> </a:t>
            </a:r>
            <a:r>
              <a:rPr sz="1400" spc="75" dirty="0">
                <a:latin typeface="Times New Roman"/>
                <a:cs typeface="Times New Roman"/>
              </a:rPr>
              <a:t>a</a:t>
            </a:r>
            <a:r>
              <a:rPr sz="1400" spc="245" dirty="0">
                <a:latin typeface="Times New Roman"/>
                <a:cs typeface="Times New Roman"/>
              </a:rPr>
              <a:t> </a:t>
            </a:r>
            <a:r>
              <a:rPr sz="1400" dirty="0">
                <a:latin typeface="Times New Roman"/>
                <a:cs typeface="Times New Roman"/>
              </a:rPr>
              <a:t>particle</a:t>
            </a:r>
            <a:r>
              <a:rPr sz="1400" spc="245" dirty="0">
                <a:latin typeface="Times New Roman"/>
                <a:cs typeface="Times New Roman"/>
              </a:rPr>
              <a:t> </a:t>
            </a:r>
            <a:r>
              <a:rPr sz="1400" dirty="0">
                <a:latin typeface="Times New Roman"/>
                <a:cs typeface="Times New Roman"/>
              </a:rPr>
              <a:t>has,</a:t>
            </a:r>
            <a:r>
              <a:rPr sz="1400" spc="250" dirty="0">
                <a:latin typeface="Times New Roman"/>
                <a:cs typeface="Times New Roman"/>
              </a:rPr>
              <a:t> </a:t>
            </a:r>
            <a:r>
              <a:rPr sz="1400" spc="70" dirty="0">
                <a:latin typeface="Times New Roman"/>
                <a:cs typeface="Times New Roman"/>
              </a:rPr>
              <a:t>the</a:t>
            </a:r>
            <a:r>
              <a:rPr sz="1400" spc="245" dirty="0">
                <a:latin typeface="Times New Roman"/>
                <a:cs typeface="Times New Roman"/>
              </a:rPr>
              <a:t> </a:t>
            </a:r>
            <a:r>
              <a:rPr sz="1400" dirty="0">
                <a:latin typeface="Times New Roman"/>
                <a:cs typeface="Times New Roman"/>
              </a:rPr>
              <a:t>faster</a:t>
            </a:r>
            <a:r>
              <a:rPr sz="1400" spc="245" dirty="0">
                <a:latin typeface="Times New Roman"/>
                <a:cs typeface="Times New Roman"/>
              </a:rPr>
              <a:t> </a:t>
            </a:r>
            <a:r>
              <a:rPr sz="1400" spc="50" dirty="0">
                <a:latin typeface="Times New Roman"/>
                <a:cs typeface="Times New Roman"/>
              </a:rPr>
              <a:t>its</a:t>
            </a:r>
            <a:r>
              <a:rPr sz="1400" spc="245" dirty="0">
                <a:latin typeface="Times New Roman"/>
                <a:cs typeface="Times New Roman"/>
              </a:rPr>
              <a:t> </a:t>
            </a:r>
            <a:r>
              <a:rPr sz="1400" spc="60" dirty="0">
                <a:latin typeface="Times New Roman"/>
                <a:cs typeface="Times New Roman"/>
              </a:rPr>
              <a:t>other</a:t>
            </a:r>
            <a:r>
              <a:rPr sz="1400" spc="240" dirty="0">
                <a:latin typeface="Times New Roman"/>
                <a:cs typeface="Times New Roman"/>
              </a:rPr>
              <a:t> </a:t>
            </a:r>
            <a:r>
              <a:rPr sz="1400" dirty="0">
                <a:latin typeface="Times New Roman"/>
                <a:cs typeface="Times New Roman"/>
              </a:rPr>
              <a:t>measurable</a:t>
            </a:r>
            <a:r>
              <a:rPr sz="1400" spc="245" dirty="0">
                <a:latin typeface="Times New Roman"/>
                <a:cs typeface="Times New Roman"/>
              </a:rPr>
              <a:t> </a:t>
            </a:r>
            <a:r>
              <a:rPr sz="1400" spc="50" dirty="0">
                <a:latin typeface="Times New Roman"/>
                <a:cs typeface="Times New Roman"/>
              </a:rPr>
              <a:t>quantities</a:t>
            </a:r>
            <a:r>
              <a:rPr sz="1400" spc="245" dirty="0">
                <a:latin typeface="Times New Roman"/>
                <a:cs typeface="Times New Roman"/>
              </a:rPr>
              <a:t> </a:t>
            </a:r>
            <a:r>
              <a:rPr sz="1400" spc="65" dirty="0">
                <a:latin typeface="Times New Roman"/>
                <a:cs typeface="Times New Roman"/>
              </a:rPr>
              <a:t>must</a:t>
            </a:r>
            <a:r>
              <a:rPr sz="1400" spc="245" dirty="0">
                <a:latin typeface="Times New Roman"/>
                <a:cs typeface="Times New Roman"/>
              </a:rPr>
              <a:t> </a:t>
            </a:r>
            <a:r>
              <a:rPr sz="1400" spc="-10" dirty="0">
                <a:latin typeface="Times New Roman"/>
                <a:cs typeface="Times New Roman"/>
              </a:rPr>
              <a:t>change.</a:t>
            </a:r>
            <a:endParaRPr sz="1400">
              <a:latin typeface="Times New Roman"/>
              <a:cs typeface="Times New Roman"/>
            </a:endParaRPr>
          </a:p>
          <a:p>
            <a:pPr>
              <a:lnSpc>
                <a:spcPct val="100000"/>
              </a:lnSpc>
            </a:pPr>
            <a:endParaRPr sz="1400">
              <a:latin typeface="Times New Roman"/>
              <a:cs typeface="Times New Roman"/>
            </a:endParaRPr>
          </a:p>
          <a:p>
            <a:pPr marL="372745">
              <a:lnSpc>
                <a:spcPct val="100000"/>
              </a:lnSpc>
              <a:tabLst>
                <a:tab pos="1335405" algn="l"/>
              </a:tabLst>
            </a:pPr>
            <a:r>
              <a:rPr sz="1400" b="1" spc="-10" dirty="0">
                <a:latin typeface="Book Antiqua"/>
                <a:cs typeface="Book Antiqua"/>
              </a:rPr>
              <a:t>Solution:</a:t>
            </a:r>
            <a:r>
              <a:rPr sz="1400" b="1" dirty="0">
                <a:latin typeface="Book Antiqua"/>
                <a:cs typeface="Book Antiqua"/>
              </a:rPr>
              <a:t>	</a:t>
            </a:r>
            <a:r>
              <a:rPr sz="1400" spc="85" dirty="0">
                <a:latin typeface="Times New Roman"/>
                <a:cs typeface="Times New Roman"/>
              </a:rPr>
              <a:t>F</a:t>
            </a:r>
            <a:endParaRPr sz="1400">
              <a:latin typeface="Times New Roman"/>
              <a:cs typeface="Times New Roman"/>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48564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4.4.</a:t>
            </a:r>
            <a:r>
              <a:rPr sz="1200" spc="265" dirty="0">
                <a:latin typeface="Times New Roman"/>
                <a:cs typeface="Times New Roman"/>
              </a:rPr>
              <a:t>  </a:t>
            </a:r>
            <a:r>
              <a:rPr sz="1200" spc="50" dirty="0">
                <a:latin typeface="Times New Roman"/>
                <a:cs typeface="Times New Roman"/>
              </a:rPr>
              <a:t>THE</a:t>
            </a:r>
            <a:r>
              <a:rPr sz="1200" spc="185" dirty="0">
                <a:latin typeface="Times New Roman"/>
                <a:cs typeface="Times New Roman"/>
              </a:rPr>
              <a:t> </a:t>
            </a:r>
            <a:r>
              <a:rPr sz="1200" dirty="0">
                <a:latin typeface="Times New Roman"/>
                <a:cs typeface="Times New Roman"/>
              </a:rPr>
              <a:t>HEISENBERG</a:t>
            </a:r>
            <a:r>
              <a:rPr sz="1200" spc="185" dirty="0">
                <a:latin typeface="Times New Roman"/>
                <a:cs typeface="Times New Roman"/>
              </a:rPr>
              <a:t> </a:t>
            </a:r>
            <a:r>
              <a:rPr sz="1200" dirty="0">
                <a:latin typeface="Times New Roman"/>
                <a:cs typeface="Times New Roman"/>
              </a:rPr>
              <a:t>UNCERTAINTY</a:t>
            </a:r>
            <a:r>
              <a:rPr sz="1200" spc="180" dirty="0">
                <a:latin typeface="Times New Roman"/>
                <a:cs typeface="Times New Roman"/>
              </a:rPr>
              <a:t> </a:t>
            </a:r>
            <a:r>
              <a:rPr sz="1200" spc="-10" dirty="0">
                <a:latin typeface="Times New Roman"/>
                <a:cs typeface="Times New Roman"/>
              </a:rPr>
              <a:t>PRINCIPLE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Economists</a:t>
            </a:r>
            <a:r>
              <a:rPr spc="75" dirty="0"/>
              <a:t> </a:t>
            </a:r>
            <a:r>
              <a:rPr dirty="0"/>
              <a:t>measure</a:t>
            </a:r>
            <a:r>
              <a:rPr spc="80" dirty="0"/>
              <a:t> </a:t>
            </a:r>
            <a:r>
              <a:rPr spc="50" dirty="0"/>
              <a:t>the</a:t>
            </a:r>
            <a:r>
              <a:rPr spc="85" dirty="0"/>
              <a:t> </a:t>
            </a:r>
            <a:r>
              <a:rPr dirty="0"/>
              <a:t>“wealth</a:t>
            </a:r>
            <a:r>
              <a:rPr spc="80" dirty="0"/>
              <a:t> </a:t>
            </a:r>
            <a:r>
              <a:rPr spc="55" dirty="0"/>
              <a:t>inequality”</a:t>
            </a:r>
            <a:r>
              <a:rPr spc="85" dirty="0"/>
              <a:t> </a:t>
            </a:r>
            <a:r>
              <a:rPr spc="-50" dirty="0"/>
              <a:t>of</a:t>
            </a:r>
            <a:r>
              <a:rPr spc="80" dirty="0"/>
              <a:t> </a:t>
            </a:r>
            <a:r>
              <a:rPr spc="130" dirty="0"/>
              <a:t>a</a:t>
            </a:r>
            <a:r>
              <a:rPr spc="80" dirty="0"/>
              <a:t> </a:t>
            </a:r>
            <a:r>
              <a:rPr dirty="0"/>
              <a:t>nation</a:t>
            </a:r>
            <a:r>
              <a:rPr spc="85" dirty="0"/>
              <a:t> </a:t>
            </a:r>
            <a:r>
              <a:rPr dirty="0"/>
              <a:t>or</a:t>
            </a:r>
            <a:r>
              <a:rPr spc="85" dirty="0"/>
              <a:t> </a:t>
            </a:r>
            <a:r>
              <a:rPr spc="-10" dirty="0"/>
              <a:t>region. </a:t>
            </a:r>
            <a:r>
              <a:rPr dirty="0"/>
              <a:t>If</a:t>
            </a:r>
            <a:r>
              <a:rPr spc="145" dirty="0"/>
              <a:t> </a:t>
            </a:r>
            <a:r>
              <a:rPr spc="80" dirty="0"/>
              <a:t>they</a:t>
            </a:r>
            <a:r>
              <a:rPr spc="150" dirty="0"/>
              <a:t> </a:t>
            </a:r>
            <a:r>
              <a:rPr dirty="0"/>
              <a:t>find</a:t>
            </a:r>
            <a:r>
              <a:rPr spc="155" dirty="0"/>
              <a:t> </a:t>
            </a:r>
            <a:r>
              <a:rPr spc="130" dirty="0"/>
              <a:t>a</a:t>
            </a:r>
            <a:r>
              <a:rPr spc="155" dirty="0"/>
              <a:t> </a:t>
            </a:r>
            <a:r>
              <a:rPr spc="50" dirty="0"/>
              <a:t>large</a:t>
            </a:r>
            <a:r>
              <a:rPr spc="155" dirty="0"/>
              <a:t> </a:t>
            </a:r>
            <a:r>
              <a:rPr dirty="0"/>
              <a:t>wealth</a:t>
            </a:r>
            <a:r>
              <a:rPr spc="150" dirty="0"/>
              <a:t> </a:t>
            </a:r>
            <a:r>
              <a:rPr dirty="0"/>
              <a:t>inequality,</a:t>
            </a:r>
            <a:r>
              <a:rPr spc="170" dirty="0"/>
              <a:t> </a:t>
            </a:r>
            <a:r>
              <a:rPr spc="114" dirty="0"/>
              <a:t>that</a:t>
            </a:r>
            <a:r>
              <a:rPr spc="155" dirty="0"/>
              <a:t> </a:t>
            </a:r>
            <a:r>
              <a:rPr dirty="0"/>
              <a:t>means.</a:t>
            </a:r>
            <a:r>
              <a:rPr spc="-185" dirty="0"/>
              <a:t> </a:t>
            </a:r>
            <a:r>
              <a:rPr spc="75" dirty="0"/>
              <a:t>.</a:t>
            </a:r>
            <a:r>
              <a:rPr spc="-185" dirty="0"/>
              <a:t> </a:t>
            </a:r>
            <a:r>
              <a:rPr spc="75" dirty="0"/>
              <a:t>.</a:t>
            </a:r>
            <a:r>
              <a:rPr spc="-185" dirty="0"/>
              <a:t> </a:t>
            </a:r>
            <a:r>
              <a:rPr dirty="0"/>
              <a:t>(Choose</a:t>
            </a:r>
            <a:r>
              <a:rPr spc="160" dirty="0"/>
              <a:t> </a:t>
            </a:r>
            <a:r>
              <a:rPr spc="-10" dirty="0"/>
              <a:t>one.)</a:t>
            </a:r>
          </a:p>
        </p:txBody>
      </p:sp>
      <p:sp>
        <p:nvSpPr>
          <p:cNvPr id="5" name="object 5"/>
          <p:cNvSpPr txBox="1"/>
          <p:nvPr/>
        </p:nvSpPr>
        <p:spPr>
          <a:xfrm>
            <a:off x="715137" y="2042037"/>
            <a:ext cx="5666740" cy="2556510"/>
          </a:xfrm>
          <a:prstGeom prst="rect">
            <a:avLst/>
          </a:prstGeom>
        </p:spPr>
        <p:txBody>
          <a:bodyPr vert="horz" wrap="square" lIns="0" tIns="144780" rIns="0" bIns="0" rtlCol="0">
            <a:spAutoFit/>
          </a:bodyPr>
          <a:lstStyle/>
          <a:p>
            <a:pPr marL="386715" indent="-370205">
              <a:lnSpc>
                <a:spcPct val="100000"/>
              </a:lnSpc>
              <a:spcBef>
                <a:spcPts val="1140"/>
              </a:spcBef>
              <a:buAutoNum type="alphaUcPeriod"/>
              <a:tabLst>
                <a:tab pos="386715" algn="l"/>
              </a:tabLst>
            </a:pPr>
            <a:r>
              <a:rPr sz="2450" dirty="0">
                <a:latin typeface="Garamond"/>
                <a:cs typeface="Garamond"/>
              </a:rPr>
              <a:t>The</a:t>
            </a:r>
            <a:r>
              <a:rPr sz="2450" spc="204" dirty="0">
                <a:latin typeface="Garamond"/>
                <a:cs typeface="Garamond"/>
              </a:rPr>
              <a:t> </a:t>
            </a:r>
            <a:r>
              <a:rPr sz="2450" dirty="0">
                <a:latin typeface="Garamond"/>
                <a:cs typeface="Garamond"/>
              </a:rPr>
              <a:t>average</a:t>
            </a:r>
            <a:r>
              <a:rPr sz="2450" spc="204" dirty="0">
                <a:latin typeface="Garamond"/>
                <a:cs typeface="Garamond"/>
              </a:rPr>
              <a:t> </a:t>
            </a:r>
            <a:r>
              <a:rPr sz="2450" dirty="0">
                <a:latin typeface="Garamond"/>
                <a:cs typeface="Garamond"/>
              </a:rPr>
              <a:t>income</a:t>
            </a:r>
            <a:r>
              <a:rPr sz="2450" spc="204" dirty="0">
                <a:latin typeface="Garamond"/>
                <a:cs typeface="Garamond"/>
              </a:rPr>
              <a:t> </a:t>
            </a:r>
            <a:r>
              <a:rPr sz="2450" dirty="0">
                <a:latin typeface="Garamond"/>
                <a:cs typeface="Garamond"/>
              </a:rPr>
              <a:t>is</a:t>
            </a:r>
            <a:r>
              <a:rPr sz="2450" spc="200" dirty="0">
                <a:latin typeface="Garamond"/>
                <a:cs typeface="Garamond"/>
              </a:rPr>
              <a:t> </a:t>
            </a:r>
            <a:r>
              <a:rPr sz="2450" spc="-20" dirty="0">
                <a:latin typeface="Garamond"/>
                <a:cs typeface="Garamond"/>
              </a:rPr>
              <a:t>low.</a:t>
            </a:r>
            <a:endParaRPr sz="2450">
              <a:latin typeface="Garamond"/>
              <a:cs typeface="Garamond"/>
            </a:endParaRPr>
          </a:p>
          <a:p>
            <a:pPr marL="386715" indent="-358140">
              <a:lnSpc>
                <a:spcPct val="100000"/>
              </a:lnSpc>
              <a:spcBef>
                <a:spcPts val="1045"/>
              </a:spcBef>
              <a:buAutoNum type="alphaUcPeriod"/>
              <a:tabLst>
                <a:tab pos="386715" algn="l"/>
              </a:tabLst>
            </a:pPr>
            <a:r>
              <a:rPr sz="2450" dirty="0">
                <a:latin typeface="Garamond"/>
                <a:cs typeface="Garamond"/>
              </a:rPr>
              <a:t>The</a:t>
            </a:r>
            <a:r>
              <a:rPr sz="2450" spc="204" dirty="0">
                <a:latin typeface="Garamond"/>
                <a:cs typeface="Garamond"/>
              </a:rPr>
              <a:t> </a:t>
            </a:r>
            <a:r>
              <a:rPr sz="2450" dirty="0">
                <a:latin typeface="Garamond"/>
                <a:cs typeface="Garamond"/>
              </a:rPr>
              <a:t>average</a:t>
            </a:r>
            <a:r>
              <a:rPr sz="2450" spc="204" dirty="0">
                <a:latin typeface="Garamond"/>
                <a:cs typeface="Garamond"/>
              </a:rPr>
              <a:t> </a:t>
            </a:r>
            <a:r>
              <a:rPr sz="2450" dirty="0">
                <a:latin typeface="Garamond"/>
                <a:cs typeface="Garamond"/>
              </a:rPr>
              <a:t>income</a:t>
            </a:r>
            <a:r>
              <a:rPr sz="2450" spc="204" dirty="0">
                <a:latin typeface="Garamond"/>
                <a:cs typeface="Garamond"/>
              </a:rPr>
              <a:t> </a:t>
            </a:r>
            <a:r>
              <a:rPr sz="2450" dirty="0">
                <a:latin typeface="Garamond"/>
                <a:cs typeface="Garamond"/>
              </a:rPr>
              <a:t>is</a:t>
            </a:r>
            <a:r>
              <a:rPr sz="2450" spc="200" dirty="0">
                <a:latin typeface="Garamond"/>
                <a:cs typeface="Garamond"/>
              </a:rPr>
              <a:t> </a:t>
            </a:r>
            <a:r>
              <a:rPr sz="2450" spc="-10" dirty="0">
                <a:latin typeface="Garamond"/>
                <a:cs typeface="Garamond"/>
              </a:rPr>
              <a:t>high.</a:t>
            </a:r>
            <a:endParaRPr sz="2450">
              <a:latin typeface="Garamond"/>
              <a:cs typeface="Garamond"/>
            </a:endParaRPr>
          </a:p>
          <a:p>
            <a:pPr marL="386715" indent="-361950">
              <a:lnSpc>
                <a:spcPct val="100000"/>
              </a:lnSpc>
              <a:spcBef>
                <a:spcPts val="1045"/>
              </a:spcBef>
              <a:buAutoNum type="alphaUcPeriod"/>
              <a:tabLst>
                <a:tab pos="386715" algn="l"/>
              </a:tabLst>
            </a:pPr>
            <a:r>
              <a:rPr sz="2450" dirty="0">
                <a:latin typeface="Garamond"/>
                <a:cs typeface="Garamond"/>
              </a:rPr>
              <a:t>The</a:t>
            </a:r>
            <a:r>
              <a:rPr sz="2450" spc="170" dirty="0">
                <a:latin typeface="Garamond"/>
                <a:cs typeface="Garamond"/>
              </a:rPr>
              <a:t> </a:t>
            </a:r>
            <a:r>
              <a:rPr sz="2450" spc="70" dirty="0">
                <a:latin typeface="Garamond"/>
                <a:cs typeface="Garamond"/>
              </a:rPr>
              <a:t>standard</a:t>
            </a:r>
            <a:r>
              <a:rPr sz="2450" spc="175" dirty="0">
                <a:latin typeface="Garamond"/>
                <a:cs typeface="Garamond"/>
              </a:rPr>
              <a:t> </a:t>
            </a:r>
            <a:r>
              <a:rPr sz="2450" dirty="0">
                <a:latin typeface="Garamond"/>
                <a:cs typeface="Garamond"/>
              </a:rPr>
              <a:t>deviation</a:t>
            </a:r>
            <a:r>
              <a:rPr sz="2450" spc="170" dirty="0">
                <a:latin typeface="Garamond"/>
                <a:cs typeface="Garamond"/>
              </a:rPr>
              <a:t> </a:t>
            </a:r>
            <a:r>
              <a:rPr sz="2450" dirty="0">
                <a:latin typeface="Garamond"/>
                <a:cs typeface="Garamond"/>
              </a:rPr>
              <a:t>of</a:t>
            </a:r>
            <a:r>
              <a:rPr sz="2450" spc="170" dirty="0">
                <a:latin typeface="Garamond"/>
                <a:cs typeface="Garamond"/>
              </a:rPr>
              <a:t> </a:t>
            </a:r>
            <a:r>
              <a:rPr sz="2450" dirty="0">
                <a:latin typeface="Garamond"/>
                <a:cs typeface="Garamond"/>
              </a:rPr>
              <a:t>income</a:t>
            </a:r>
            <a:r>
              <a:rPr sz="2450" spc="170" dirty="0">
                <a:latin typeface="Garamond"/>
                <a:cs typeface="Garamond"/>
              </a:rPr>
              <a:t> </a:t>
            </a:r>
            <a:r>
              <a:rPr sz="2450" dirty="0">
                <a:latin typeface="Garamond"/>
                <a:cs typeface="Garamond"/>
              </a:rPr>
              <a:t>is</a:t>
            </a:r>
            <a:r>
              <a:rPr sz="2450" spc="170" dirty="0">
                <a:latin typeface="Garamond"/>
                <a:cs typeface="Garamond"/>
              </a:rPr>
              <a:t> </a:t>
            </a:r>
            <a:r>
              <a:rPr sz="2450" spc="-20" dirty="0">
                <a:latin typeface="Garamond"/>
                <a:cs typeface="Garamond"/>
              </a:rPr>
              <a:t>low.</a:t>
            </a:r>
            <a:endParaRPr sz="2450">
              <a:latin typeface="Garamond"/>
              <a:cs typeface="Garamond"/>
            </a:endParaRPr>
          </a:p>
          <a:p>
            <a:pPr marL="386715" indent="-374015">
              <a:lnSpc>
                <a:spcPct val="100000"/>
              </a:lnSpc>
              <a:spcBef>
                <a:spcPts val="1045"/>
              </a:spcBef>
              <a:buAutoNum type="alphaUcPeriod"/>
              <a:tabLst>
                <a:tab pos="386715" algn="l"/>
              </a:tabLst>
            </a:pPr>
            <a:r>
              <a:rPr sz="2450" dirty="0">
                <a:latin typeface="Garamond"/>
                <a:cs typeface="Garamond"/>
              </a:rPr>
              <a:t>The</a:t>
            </a:r>
            <a:r>
              <a:rPr sz="2450" spc="175" dirty="0">
                <a:latin typeface="Garamond"/>
                <a:cs typeface="Garamond"/>
              </a:rPr>
              <a:t> </a:t>
            </a:r>
            <a:r>
              <a:rPr sz="2450" spc="70" dirty="0">
                <a:latin typeface="Garamond"/>
                <a:cs typeface="Garamond"/>
              </a:rPr>
              <a:t>standard</a:t>
            </a:r>
            <a:r>
              <a:rPr sz="2450" spc="170" dirty="0">
                <a:latin typeface="Garamond"/>
                <a:cs typeface="Garamond"/>
              </a:rPr>
              <a:t> </a:t>
            </a:r>
            <a:r>
              <a:rPr sz="2450" dirty="0">
                <a:latin typeface="Garamond"/>
                <a:cs typeface="Garamond"/>
              </a:rPr>
              <a:t>deviation</a:t>
            </a:r>
            <a:r>
              <a:rPr sz="2450" spc="175" dirty="0">
                <a:latin typeface="Garamond"/>
                <a:cs typeface="Garamond"/>
              </a:rPr>
              <a:t> </a:t>
            </a:r>
            <a:r>
              <a:rPr sz="2450" dirty="0">
                <a:latin typeface="Garamond"/>
                <a:cs typeface="Garamond"/>
              </a:rPr>
              <a:t>of</a:t>
            </a:r>
            <a:r>
              <a:rPr sz="2450" spc="170" dirty="0">
                <a:latin typeface="Garamond"/>
                <a:cs typeface="Garamond"/>
              </a:rPr>
              <a:t> </a:t>
            </a:r>
            <a:r>
              <a:rPr sz="2450" dirty="0">
                <a:latin typeface="Garamond"/>
                <a:cs typeface="Garamond"/>
              </a:rPr>
              <a:t>income</a:t>
            </a:r>
            <a:r>
              <a:rPr sz="2450" spc="170" dirty="0">
                <a:latin typeface="Garamond"/>
                <a:cs typeface="Garamond"/>
              </a:rPr>
              <a:t> </a:t>
            </a:r>
            <a:r>
              <a:rPr sz="2450" dirty="0">
                <a:latin typeface="Garamond"/>
                <a:cs typeface="Garamond"/>
              </a:rPr>
              <a:t>is</a:t>
            </a:r>
            <a:r>
              <a:rPr sz="2450" spc="165" dirty="0">
                <a:latin typeface="Garamond"/>
                <a:cs typeface="Garamond"/>
              </a:rPr>
              <a:t> </a:t>
            </a:r>
            <a:r>
              <a:rPr sz="2450" spc="-10" dirty="0">
                <a:latin typeface="Garamond"/>
                <a:cs typeface="Garamond"/>
              </a:rPr>
              <a:t>high.</a:t>
            </a:r>
            <a:endParaRPr sz="2450">
              <a:latin typeface="Garamond"/>
              <a:cs typeface="Garamond"/>
            </a:endParaRPr>
          </a:p>
          <a:p>
            <a:pPr marL="386715" indent="-349885">
              <a:lnSpc>
                <a:spcPct val="100000"/>
              </a:lnSpc>
              <a:spcBef>
                <a:spcPts val="1045"/>
              </a:spcBef>
              <a:buAutoNum type="alphaUcPeriod"/>
              <a:tabLst>
                <a:tab pos="386715" algn="l"/>
              </a:tabLst>
            </a:pPr>
            <a:r>
              <a:rPr sz="2450" spc="-25" dirty="0">
                <a:latin typeface="Garamond"/>
                <a:cs typeface="Garamond"/>
              </a:rPr>
              <a:t>None</a:t>
            </a:r>
            <a:r>
              <a:rPr sz="2450" spc="35" dirty="0">
                <a:latin typeface="Garamond"/>
                <a:cs typeface="Garamond"/>
              </a:rPr>
              <a:t> </a:t>
            </a:r>
            <a:r>
              <a:rPr sz="2450" dirty="0">
                <a:latin typeface="Garamond"/>
                <a:cs typeface="Garamond"/>
              </a:rPr>
              <a:t>of</a:t>
            </a:r>
            <a:r>
              <a:rPr sz="2450" spc="35" dirty="0">
                <a:latin typeface="Garamond"/>
                <a:cs typeface="Garamond"/>
              </a:rPr>
              <a:t> </a:t>
            </a:r>
            <a:r>
              <a:rPr sz="2450" dirty="0">
                <a:latin typeface="Garamond"/>
                <a:cs typeface="Garamond"/>
              </a:rPr>
              <a:t>the</a:t>
            </a:r>
            <a:r>
              <a:rPr sz="2450" spc="35" dirty="0">
                <a:latin typeface="Garamond"/>
                <a:cs typeface="Garamond"/>
              </a:rPr>
              <a:t> </a:t>
            </a:r>
            <a:r>
              <a:rPr sz="2450" spc="-10" dirty="0">
                <a:latin typeface="Garamond"/>
                <a:cs typeface="Garamond"/>
              </a:rPr>
              <a:t>above.</a:t>
            </a:r>
            <a:endParaRPr sz="2450">
              <a:latin typeface="Garamond"/>
              <a:cs typeface="Garamond"/>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48564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4.4.</a:t>
            </a:r>
            <a:r>
              <a:rPr sz="1200" spc="265" dirty="0">
                <a:latin typeface="Times New Roman"/>
                <a:cs typeface="Times New Roman"/>
              </a:rPr>
              <a:t>  </a:t>
            </a:r>
            <a:r>
              <a:rPr sz="1200" spc="50" dirty="0">
                <a:latin typeface="Times New Roman"/>
                <a:cs typeface="Times New Roman"/>
              </a:rPr>
              <a:t>THE</a:t>
            </a:r>
            <a:r>
              <a:rPr sz="1200" spc="185" dirty="0">
                <a:latin typeface="Times New Roman"/>
                <a:cs typeface="Times New Roman"/>
              </a:rPr>
              <a:t> </a:t>
            </a:r>
            <a:r>
              <a:rPr sz="1200" dirty="0">
                <a:latin typeface="Times New Roman"/>
                <a:cs typeface="Times New Roman"/>
              </a:rPr>
              <a:t>HEISENBERG</a:t>
            </a:r>
            <a:r>
              <a:rPr sz="1200" spc="185" dirty="0">
                <a:latin typeface="Times New Roman"/>
                <a:cs typeface="Times New Roman"/>
              </a:rPr>
              <a:t> </a:t>
            </a:r>
            <a:r>
              <a:rPr sz="1200" dirty="0">
                <a:latin typeface="Times New Roman"/>
                <a:cs typeface="Times New Roman"/>
              </a:rPr>
              <a:t>UNCERTAINTY</a:t>
            </a:r>
            <a:r>
              <a:rPr sz="1200" spc="180" dirty="0">
                <a:latin typeface="Times New Roman"/>
                <a:cs typeface="Times New Roman"/>
              </a:rPr>
              <a:t> </a:t>
            </a:r>
            <a:r>
              <a:rPr sz="1200" spc="-10" dirty="0">
                <a:latin typeface="Times New Roman"/>
                <a:cs typeface="Times New Roman"/>
              </a:rPr>
              <a:t>PRINCIPLE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Economists</a:t>
            </a:r>
            <a:r>
              <a:rPr spc="75" dirty="0"/>
              <a:t> </a:t>
            </a:r>
            <a:r>
              <a:rPr dirty="0"/>
              <a:t>measure</a:t>
            </a:r>
            <a:r>
              <a:rPr spc="80" dirty="0"/>
              <a:t> </a:t>
            </a:r>
            <a:r>
              <a:rPr spc="50" dirty="0"/>
              <a:t>the</a:t>
            </a:r>
            <a:r>
              <a:rPr spc="85" dirty="0"/>
              <a:t> </a:t>
            </a:r>
            <a:r>
              <a:rPr dirty="0"/>
              <a:t>“wealth</a:t>
            </a:r>
            <a:r>
              <a:rPr spc="80" dirty="0"/>
              <a:t> </a:t>
            </a:r>
            <a:r>
              <a:rPr spc="55" dirty="0"/>
              <a:t>inequality”</a:t>
            </a:r>
            <a:r>
              <a:rPr spc="85" dirty="0"/>
              <a:t> </a:t>
            </a:r>
            <a:r>
              <a:rPr spc="-50" dirty="0"/>
              <a:t>of</a:t>
            </a:r>
            <a:r>
              <a:rPr spc="80" dirty="0"/>
              <a:t> </a:t>
            </a:r>
            <a:r>
              <a:rPr spc="130" dirty="0"/>
              <a:t>a</a:t>
            </a:r>
            <a:r>
              <a:rPr spc="80" dirty="0"/>
              <a:t> </a:t>
            </a:r>
            <a:r>
              <a:rPr dirty="0"/>
              <a:t>nation</a:t>
            </a:r>
            <a:r>
              <a:rPr spc="85" dirty="0"/>
              <a:t> </a:t>
            </a:r>
            <a:r>
              <a:rPr dirty="0"/>
              <a:t>or</a:t>
            </a:r>
            <a:r>
              <a:rPr spc="85" dirty="0"/>
              <a:t> </a:t>
            </a:r>
            <a:r>
              <a:rPr spc="-10" dirty="0"/>
              <a:t>region. </a:t>
            </a:r>
            <a:r>
              <a:rPr dirty="0"/>
              <a:t>If</a:t>
            </a:r>
            <a:r>
              <a:rPr spc="145" dirty="0"/>
              <a:t> </a:t>
            </a:r>
            <a:r>
              <a:rPr spc="80" dirty="0"/>
              <a:t>they</a:t>
            </a:r>
            <a:r>
              <a:rPr spc="150" dirty="0"/>
              <a:t> </a:t>
            </a:r>
            <a:r>
              <a:rPr dirty="0"/>
              <a:t>find</a:t>
            </a:r>
            <a:r>
              <a:rPr spc="155" dirty="0"/>
              <a:t> </a:t>
            </a:r>
            <a:r>
              <a:rPr spc="130" dirty="0"/>
              <a:t>a</a:t>
            </a:r>
            <a:r>
              <a:rPr spc="155" dirty="0"/>
              <a:t> </a:t>
            </a:r>
            <a:r>
              <a:rPr spc="50" dirty="0"/>
              <a:t>large</a:t>
            </a:r>
            <a:r>
              <a:rPr spc="155" dirty="0"/>
              <a:t> </a:t>
            </a:r>
            <a:r>
              <a:rPr dirty="0"/>
              <a:t>wealth</a:t>
            </a:r>
            <a:r>
              <a:rPr spc="150" dirty="0"/>
              <a:t> </a:t>
            </a:r>
            <a:r>
              <a:rPr dirty="0"/>
              <a:t>inequality,</a:t>
            </a:r>
            <a:r>
              <a:rPr spc="170" dirty="0"/>
              <a:t> </a:t>
            </a:r>
            <a:r>
              <a:rPr spc="114" dirty="0"/>
              <a:t>that</a:t>
            </a:r>
            <a:r>
              <a:rPr spc="155" dirty="0"/>
              <a:t> </a:t>
            </a:r>
            <a:r>
              <a:rPr dirty="0"/>
              <a:t>means.</a:t>
            </a:r>
            <a:r>
              <a:rPr spc="-185" dirty="0"/>
              <a:t> </a:t>
            </a:r>
            <a:r>
              <a:rPr spc="75" dirty="0"/>
              <a:t>.</a:t>
            </a:r>
            <a:r>
              <a:rPr spc="-185" dirty="0"/>
              <a:t> </a:t>
            </a:r>
            <a:r>
              <a:rPr spc="75" dirty="0"/>
              <a:t>.</a:t>
            </a:r>
            <a:r>
              <a:rPr spc="-185" dirty="0"/>
              <a:t> </a:t>
            </a:r>
            <a:r>
              <a:rPr dirty="0"/>
              <a:t>(Choose</a:t>
            </a:r>
            <a:r>
              <a:rPr spc="160" dirty="0"/>
              <a:t> </a:t>
            </a:r>
            <a:r>
              <a:rPr spc="-10" dirty="0"/>
              <a:t>one.)</a:t>
            </a:r>
          </a:p>
        </p:txBody>
      </p:sp>
      <p:sp>
        <p:nvSpPr>
          <p:cNvPr id="5" name="object 5"/>
          <p:cNvSpPr txBox="1"/>
          <p:nvPr/>
        </p:nvSpPr>
        <p:spPr>
          <a:xfrm>
            <a:off x="707758" y="2042037"/>
            <a:ext cx="5674360" cy="3176270"/>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dirty="0">
                <a:latin typeface="Garamond"/>
                <a:cs typeface="Garamond"/>
              </a:rPr>
              <a:t>The</a:t>
            </a:r>
            <a:r>
              <a:rPr sz="2450" spc="204" dirty="0">
                <a:latin typeface="Garamond"/>
                <a:cs typeface="Garamond"/>
              </a:rPr>
              <a:t> </a:t>
            </a:r>
            <a:r>
              <a:rPr sz="2450" dirty="0">
                <a:latin typeface="Garamond"/>
                <a:cs typeface="Garamond"/>
              </a:rPr>
              <a:t>average</a:t>
            </a:r>
            <a:r>
              <a:rPr sz="2450" spc="204" dirty="0">
                <a:latin typeface="Garamond"/>
                <a:cs typeface="Garamond"/>
              </a:rPr>
              <a:t> </a:t>
            </a:r>
            <a:r>
              <a:rPr sz="2450" dirty="0">
                <a:latin typeface="Garamond"/>
                <a:cs typeface="Garamond"/>
              </a:rPr>
              <a:t>income</a:t>
            </a:r>
            <a:r>
              <a:rPr sz="2450" spc="204" dirty="0">
                <a:latin typeface="Garamond"/>
                <a:cs typeface="Garamond"/>
              </a:rPr>
              <a:t> </a:t>
            </a:r>
            <a:r>
              <a:rPr sz="2450" dirty="0">
                <a:latin typeface="Garamond"/>
                <a:cs typeface="Garamond"/>
              </a:rPr>
              <a:t>is</a:t>
            </a:r>
            <a:r>
              <a:rPr sz="2450" spc="200" dirty="0">
                <a:latin typeface="Garamond"/>
                <a:cs typeface="Garamond"/>
              </a:rPr>
              <a:t> </a:t>
            </a:r>
            <a:r>
              <a:rPr sz="2450" spc="-20" dirty="0">
                <a:latin typeface="Garamond"/>
                <a:cs typeface="Garamond"/>
              </a:rPr>
              <a:t>low.</a:t>
            </a:r>
            <a:endParaRPr sz="2450">
              <a:latin typeface="Garamond"/>
              <a:cs typeface="Garamond"/>
            </a:endParaRPr>
          </a:p>
          <a:p>
            <a:pPr marL="394335" indent="-358140">
              <a:lnSpc>
                <a:spcPct val="100000"/>
              </a:lnSpc>
              <a:spcBef>
                <a:spcPts val="1045"/>
              </a:spcBef>
              <a:buAutoNum type="alphaUcPeriod"/>
              <a:tabLst>
                <a:tab pos="394335" algn="l"/>
              </a:tabLst>
            </a:pPr>
            <a:r>
              <a:rPr sz="2450" dirty="0">
                <a:latin typeface="Garamond"/>
                <a:cs typeface="Garamond"/>
              </a:rPr>
              <a:t>The</a:t>
            </a:r>
            <a:r>
              <a:rPr sz="2450" spc="204" dirty="0">
                <a:latin typeface="Garamond"/>
                <a:cs typeface="Garamond"/>
              </a:rPr>
              <a:t> </a:t>
            </a:r>
            <a:r>
              <a:rPr sz="2450" dirty="0">
                <a:latin typeface="Garamond"/>
                <a:cs typeface="Garamond"/>
              </a:rPr>
              <a:t>average</a:t>
            </a:r>
            <a:r>
              <a:rPr sz="2450" spc="204" dirty="0">
                <a:latin typeface="Garamond"/>
                <a:cs typeface="Garamond"/>
              </a:rPr>
              <a:t> </a:t>
            </a:r>
            <a:r>
              <a:rPr sz="2450" dirty="0">
                <a:latin typeface="Garamond"/>
                <a:cs typeface="Garamond"/>
              </a:rPr>
              <a:t>income</a:t>
            </a:r>
            <a:r>
              <a:rPr sz="2450" spc="204" dirty="0">
                <a:latin typeface="Garamond"/>
                <a:cs typeface="Garamond"/>
              </a:rPr>
              <a:t> </a:t>
            </a:r>
            <a:r>
              <a:rPr sz="2450" dirty="0">
                <a:latin typeface="Garamond"/>
                <a:cs typeface="Garamond"/>
              </a:rPr>
              <a:t>is</a:t>
            </a:r>
            <a:r>
              <a:rPr sz="2450" spc="200" dirty="0">
                <a:latin typeface="Garamond"/>
                <a:cs typeface="Garamond"/>
              </a:rPr>
              <a:t> </a:t>
            </a:r>
            <a:r>
              <a:rPr sz="2450" spc="-10" dirty="0">
                <a:latin typeface="Garamond"/>
                <a:cs typeface="Garamond"/>
              </a:rPr>
              <a:t>high.</a:t>
            </a:r>
            <a:endParaRPr sz="2450">
              <a:latin typeface="Garamond"/>
              <a:cs typeface="Garamond"/>
            </a:endParaRPr>
          </a:p>
          <a:p>
            <a:pPr marL="393700" indent="-361950">
              <a:lnSpc>
                <a:spcPct val="100000"/>
              </a:lnSpc>
              <a:spcBef>
                <a:spcPts val="1045"/>
              </a:spcBef>
              <a:buAutoNum type="alphaUcPeriod"/>
              <a:tabLst>
                <a:tab pos="393700" algn="l"/>
              </a:tabLst>
            </a:pPr>
            <a:r>
              <a:rPr sz="2450" dirty="0">
                <a:latin typeface="Garamond"/>
                <a:cs typeface="Garamond"/>
              </a:rPr>
              <a:t>The</a:t>
            </a:r>
            <a:r>
              <a:rPr sz="2450" spc="170" dirty="0">
                <a:latin typeface="Garamond"/>
                <a:cs typeface="Garamond"/>
              </a:rPr>
              <a:t> </a:t>
            </a:r>
            <a:r>
              <a:rPr sz="2450" spc="70" dirty="0">
                <a:latin typeface="Garamond"/>
                <a:cs typeface="Garamond"/>
              </a:rPr>
              <a:t>standard</a:t>
            </a:r>
            <a:r>
              <a:rPr sz="2450" spc="175" dirty="0">
                <a:latin typeface="Garamond"/>
                <a:cs typeface="Garamond"/>
              </a:rPr>
              <a:t> </a:t>
            </a:r>
            <a:r>
              <a:rPr sz="2450" dirty="0">
                <a:latin typeface="Garamond"/>
                <a:cs typeface="Garamond"/>
              </a:rPr>
              <a:t>deviation</a:t>
            </a:r>
            <a:r>
              <a:rPr sz="2450" spc="170" dirty="0">
                <a:latin typeface="Garamond"/>
                <a:cs typeface="Garamond"/>
              </a:rPr>
              <a:t> </a:t>
            </a:r>
            <a:r>
              <a:rPr sz="2450" dirty="0">
                <a:latin typeface="Garamond"/>
                <a:cs typeface="Garamond"/>
              </a:rPr>
              <a:t>of</a:t>
            </a:r>
            <a:r>
              <a:rPr sz="2450" spc="170" dirty="0">
                <a:latin typeface="Garamond"/>
                <a:cs typeface="Garamond"/>
              </a:rPr>
              <a:t> </a:t>
            </a:r>
            <a:r>
              <a:rPr sz="2450" dirty="0">
                <a:latin typeface="Garamond"/>
                <a:cs typeface="Garamond"/>
              </a:rPr>
              <a:t>income</a:t>
            </a:r>
            <a:r>
              <a:rPr sz="2450" spc="170" dirty="0">
                <a:latin typeface="Garamond"/>
                <a:cs typeface="Garamond"/>
              </a:rPr>
              <a:t> </a:t>
            </a:r>
            <a:r>
              <a:rPr sz="2450" dirty="0">
                <a:latin typeface="Garamond"/>
                <a:cs typeface="Garamond"/>
              </a:rPr>
              <a:t>is</a:t>
            </a:r>
            <a:r>
              <a:rPr sz="2450" spc="170" dirty="0">
                <a:latin typeface="Garamond"/>
                <a:cs typeface="Garamond"/>
              </a:rPr>
              <a:t> </a:t>
            </a:r>
            <a:r>
              <a:rPr sz="2450" spc="-20" dirty="0">
                <a:latin typeface="Garamond"/>
                <a:cs typeface="Garamond"/>
              </a:rPr>
              <a:t>low.</a:t>
            </a:r>
            <a:endParaRPr sz="2450">
              <a:latin typeface="Garamond"/>
              <a:cs typeface="Garamond"/>
            </a:endParaRPr>
          </a:p>
          <a:p>
            <a:pPr marL="393700" indent="-374015">
              <a:lnSpc>
                <a:spcPct val="100000"/>
              </a:lnSpc>
              <a:spcBef>
                <a:spcPts val="1045"/>
              </a:spcBef>
              <a:buAutoNum type="alphaUcPeriod"/>
              <a:tabLst>
                <a:tab pos="393700" algn="l"/>
              </a:tabLst>
            </a:pPr>
            <a:r>
              <a:rPr sz="2450" dirty="0">
                <a:latin typeface="Garamond"/>
                <a:cs typeface="Garamond"/>
              </a:rPr>
              <a:t>The</a:t>
            </a:r>
            <a:r>
              <a:rPr sz="2450" spc="175" dirty="0">
                <a:latin typeface="Garamond"/>
                <a:cs typeface="Garamond"/>
              </a:rPr>
              <a:t> </a:t>
            </a:r>
            <a:r>
              <a:rPr sz="2450" spc="70" dirty="0">
                <a:latin typeface="Garamond"/>
                <a:cs typeface="Garamond"/>
              </a:rPr>
              <a:t>standard</a:t>
            </a:r>
            <a:r>
              <a:rPr sz="2450" spc="170" dirty="0">
                <a:latin typeface="Garamond"/>
                <a:cs typeface="Garamond"/>
              </a:rPr>
              <a:t> </a:t>
            </a:r>
            <a:r>
              <a:rPr sz="2450" dirty="0">
                <a:latin typeface="Garamond"/>
                <a:cs typeface="Garamond"/>
              </a:rPr>
              <a:t>deviation</a:t>
            </a:r>
            <a:r>
              <a:rPr sz="2450" spc="175" dirty="0">
                <a:latin typeface="Garamond"/>
                <a:cs typeface="Garamond"/>
              </a:rPr>
              <a:t> </a:t>
            </a:r>
            <a:r>
              <a:rPr sz="2450" dirty="0">
                <a:latin typeface="Garamond"/>
                <a:cs typeface="Garamond"/>
              </a:rPr>
              <a:t>of</a:t>
            </a:r>
            <a:r>
              <a:rPr sz="2450" spc="170" dirty="0">
                <a:latin typeface="Garamond"/>
                <a:cs typeface="Garamond"/>
              </a:rPr>
              <a:t> </a:t>
            </a:r>
            <a:r>
              <a:rPr sz="2450" dirty="0">
                <a:latin typeface="Garamond"/>
                <a:cs typeface="Garamond"/>
              </a:rPr>
              <a:t>income</a:t>
            </a:r>
            <a:r>
              <a:rPr sz="2450" spc="170" dirty="0">
                <a:latin typeface="Garamond"/>
                <a:cs typeface="Garamond"/>
              </a:rPr>
              <a:t> </a:t>
            </a:r>
            <a:r>
              <a:rPr sz="2450" dirty="0">
                <a:latin typeface="Garamond"/>
                <a:cs typeface="Garamond"/>
              </a:rPr>
              <a:t>is</a:t>
            </a:r>
            <a:r>
              <a:rPr sz="2450" spc="165" dirty="0">
                <a:latin typeface="Garamond"/>
                <a:cs typeface="Garamond"/>
              </a:rPr>
              <a:t> </a:t>
            </a:r>
            <a:r>
              <a:rPr sz="2450" spc="-10" dirty="0">
                <a:latin typeface="Garamond"/>
                <a:cs typeface="Garamond"/>
              </a:rPr>
              <a:t>high.</a:t>
            </a:r>
            <a:endParaRPr sz="2450">
              <a:latin typeface="Garamond"/>
              <a:cs typeface="Garamond"/>
            </a:endParaRPr>
          </a:p>
          <a:p>
            <a:pPr marL="394335" indent="-349885">
              <a:lnSpc>
                <a:spcPct val="100000"/>
              </a:lnSpc>
              <a:spcBef>
                <a:spcPts val="1045"/>
              </a:spcBef>
              <a:buAutoNum type="alphaUcPeriod"/>
              <a:tabLst>
                <a:tab pos="394335" algn="l"/>
              </a:tabLst>
            </a:pPr>
            <a:r>
              <a:rPr sz="2450" spc="-25" dirty="0">
                <a:latin typeface="Garamond"/>
                <a:cs typeface="Garamond"/>
              </a:rPr>
              <a:t>None</a:t>
            </a:r>
            <a:r>
              <a:rPr sz="2450" spc="35" dirty="0">
                <a:latin typeface="Garamond"/>
                <a:cs typeface="Garamond"/>
              </a:rPr>
              <a:t> </a:t>
            </a:r>
            <a:r>
              <a:rPr sz="2450" dirty="0">
                <a:latin typeface="Garamond"/>
                <a:cs typeface="Garamond"/>
              </a:rPr>
              <a:t>of</a:t>
            </a:r>
            <a:r>
              <a:rPr sz="2450" spc="35" dirty="0">
                <a:latin typeface="Garamond"/>
                <a:cs typeface="Garamond"/>
              </a:rPr>
              <a:t> </a:t>
            </a:r>
            <a:r>
              <a:rPr sz="2450" dirty="0">
                <a:latin typeface="Garamond"/>
                <a:cs typeface="Garamond"/>
              </a:rPr>
              <a:t>the</a:t>
            </a:r>
            <a:r>
              <a:rPr sz="2450" spc="35" dirty="0">
                <a:latin typeface="Garamond"/>
                <a:cs typeface="Garamond"/>
              </a:rPr>
              <a:t> </a:t>
            </a:r>
            <a:r>
              <a:rPr sz="2450" spc="-10" dirty="0">
                <a:latin typeface="Garamond"/>
                <a:cs typeface="Garamond"/>
              </a:rPr>
              <a:t>above.</a:t>
            </a:r>
            <a:endParaRPr sz="2450">
              <a:latin typeface="Garamond"/>
              <a:cs typeface="Garamond"/>
            </a:endParaRPr>
          </a:p>
          <a:p>
            <a:pPr marL="12700">
              <a:lnSpc>
                <a:spcPct val="100000"/>
              </a:lnSpc>
              <a:spcBef>
                <a:spcPts val="1939"/>
              </a:spcBef>
              <a:tabLst>
                <a:tab pos="1621155" algn="l"/>
              </a:tabLst>
            </a:pPr>
            <a:r>
              <a:rPr sz="2450" b="1" spc="45" dirty="0">
                <a:latin typeface="Book Antiqua"/>
                <a:cs typeface="Book Antiqua"/>
              </a:rPr>
              <a:t>Solution:</a:t>
            </a:r>
            <a:r>
              <a:rPr sz="2450" b="1" dirty="0">
                <a:latin typeface="Book Antiqua"/>
                <a:cs typeface="Book Antiqua"/>
              </a:rPr>
              <a:t>	</a:t>
            </a:r>
            <a:r>
              <a:rPr sz="2450" spc="-50" dirty="0">
                <a:latin typeface="Garamond"/>
                <a:cs typeface="Garamond"/>
              </a:rPr>
              <a:t>D</a:t>
            </a:r>
            <a:endParaRPr sz="2450">
              <a:latin typeface="Garamond"/>
              <a:cs typeface="Garamond"/>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486275" algn="l"/>
              </a:tabLst>
            </a:pPr>
            <a:r>
              <a:rPr sz="1200" spc="-10" dirty="0">
                <a:latin typeface="Times New Roman"/>
                <a:cs typeface="Times New Roman"/>
              </a:rPr>
              <a:t>ConcepTest</a:t>
            </a:r>
            <a:r>
              <a:rPr sz="1200" dirty="0">
                <a:latin typeface="Times New Roman"/>
                <a:cs typeface="Times New Roman"/>
              </a:rPr>
              <a:t>	4.4.</a:t>
            </a:r>
            <a:r>
              <a:rPr sz="1200" spc="265" dirty="0">
                <a:latin typeface="Times New Roman"/>
                <a:cs typeface="Times New Roman"/>
              </a:rPr>
              <a:t>  </a:t>
            </a:r>
            <a:r>
              <a:rPr sz="1200" spc="50" dirty="0">
                <a:latin typeface="Times New Roman"/>
                <a:cs typeface="Times New Roman"/>
              </a:rPr>
              <a:t>THE</a:t>
            </a:r>
            <a:r>
              <a:rPr sz="1200" spc="185" dirty="0">
                <a:latin typeface="Times New Roman"/>
                <a:cs typeface="Times New Roman"/>
              </a:rPr>
              <a:t> </a:t>
            </a:r>
            <a:r>
              <a:rPr sz="1200" dirty="0">
                <a:latin typeface="Times New Roman"/>
                <a:cs typeface="Times New Roman"/>
              </a:rPr>
              <a:t>HEISENBERG</a:t>
            </a:r>
            <a:r>
              <a:rPr sz="1200" spc="185" dirty="0">
                <a:latin typeface="Times New Roman"/>
                <a:cs typeface="Times New Roman"/>
              </a:rPr>
              <a:t> </a:t>
            </a:r>
            <a:r>
              <a:rPr sz="1200" dirty="0">
                <a:latin typeface="Times New Roman"/>
                <a:cs typeface="Times New Roman"/>
              </a:rPr>
              <a:t>UNCERTAINTY</a:t>
            </a:r>
            <a:r>
              <a:rPr sz="1200" spc="185" dirty="0">
                <a:latin typeface="Times New Roman"/>
                <a:cs typeface="Times New Roman"/>
              </a:rPr>
              <a:t> </a:t>
            </a:r>
            <a:r>
              <a:rPr sz="1200" spc="-10" dirty="0">
                <a:latin typeface="Times New Roman"/>
                <a:cs typeface="Times New Roman"/>
              </a:rPr>
              <a:t>PRINCIPLE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372745" algn="l"/>
                <a:tab pos="706755" algn="l"/>
                <a:tab pos="1835785" algn="l"/>
                <a:tab pos="2322195" algn="l"/>
                <a:tab pos="2915920" algn="l"/>
                <a:tab pos="4815205" algn="l"/>
                <a:tab pos="5215255" algn="l"/>
                <a:tab pos="5928360" algn="l"/>
                <a:tab pos="6472555" algn="l"/>
                <a:tab pos="7245350" algn="l"/>
                <a:tab pos="7808595" algn="l"/>
              </a:tabLst>
            </a:pPr>
            <a:r>
              <a:rPr spc="-25" dirty="0"/>
              <a:t>Is</a:t>
            </a:r>
            <a:r>
              <a:rPr dirty="0"/>
              <a:t>	</a:t>
            </a:r>
            <a:r>
              <a:rPr spc="80" dirty="0"/>
              <a:t>it</a:t>
            </a:r>
            <a:r>
              <a:rPr dirty="0"/>
              <a:t>	</a:t>
            </a:r>
            <a:r>
              <a:rPr spc="-10" dirty="0"/>
              <a:t>possible</a:t>
            </a:r>
            <a:r>
              <a:rPr dirty="0"/>
              <a:t>	</a:t>
            </a:r>
            <a:r>
              <a:rPr spc="-25" dirty="0"/>
              <a:t>for</a:t>
            </a:r>
            <a:r>
              <a:rPr dirty="0"/>
              <a:t>	</a:t>
            </a:r>
            <a:r>
              <a:rPr spc="-25" dirty="0"/>
              <a:t>two</a:t>
            </a:r>
            <a:r>
              <a:rPr dirty="0"/>
              <a:t>	</a:t>
            </a:r>
            <a:r>
              <a:rPr spc="-10" dirty="0"/>
              <a:t>wavefunctions</a:t>
            </a:r>
            <a:r>
              <a:rPr dirty="0"/>
              <a:t>	</a:t>
            </a:r>
            <a:r>
              <a:rPr spc="-25" dirty="0"/>
              <a:t>to</a:t>
            </a:r>
            <a:r>
              <a:rPr dirty="0"/>
              <a:t>	</a:t>
            </a:r>
            <a:r>
              <a:rPr spc="-20" dirty="0"/>
              <a:t>have</a:t>
            </a:r>
            <a:r>
              <a:rPr dirty="0"/>
              <a:t>	</a:t>
            </a:r>
            <a:r>
              <a:rPr spc="-25" dirty="0"/>
              <a:t>the</a:t>
            </a:r>
            <a:r>
              <a:rPr dirty="0"/>
              <a:t>	</a:t>
            </a:r>
            <a:r>
              <a:rPr spc="-20" dirty="0"/>
              <a:t>same</a:t>
            </a:r>
            <a:r>
              <a:rPr dirty="0"/>
              <a:t>	</a:t>
            </a:r>
            <a:r>
              <a:rPr spc="204" dirty="0"/>
              <a:t>∆</a:t>
            </a:r>
            <a:r>
              <a:rPr b="0" i="1" spc="204" dirty="0">
                <a:latin typeface="Bookman Old Style"/>
                <a:cs typeface="Bookman Old Style"/>
              </a:rPr>
              <a:t>x</a:t>
            </a:r>
            <a:r>
              <a:rPr b="0" i="1" dirty="0">
                <a:latin typeface="Bookman Old Style"/>
                <a:cs typeface="Bookman Old Style"/>
              </a:rPr>
              <a:t>	</a:t>
            </a:r>
            <a:r>
              <a:rPr spc="45" dirty="0"/>
              <a:t>but </a:t>
            </a:r>
            <a:r>
              <a:rPr dirty="0"/>
              <a:t>different</a:t>
            </a:r>
            <a:r>
              <a:rPr spc="80" dirty="0"/>
              <a:t> </a:t>
            </a:r>
            <a:r>
              <a:rPr dirty="0"/>
              <a:t>values</a:t>
            </a:r>
            <a:r>
              <a:rPr spc="80" dirty="0"/>
              <a:t> </a:t>
            </a:r>
            <a:r>
              <a:rPr dirty="0"/>
              <a:t>of</a:t>
            </a:r>
            <a:r>
              <a:rPr spc="80" dirty="0"/>
              <a:t> </a:t>
            </a:r>
            <a:r>
              <a:rPr spc="75" dirty="0"/>
              <a:t>∆</a:t>
            </a:r>
            <a:r>
              <a:rPr b="0" i="1" spc="75" dirty="0">
                <a:latin typeface="Bookman Old Style"/>
                <a:cs typeface="Bookman Old Style"/>
              </a:rPr>
              <a:t>p</a:t>
            </a:r>
            <a:r>
              <a:rPr spc="75" dirty="0"/>
              <a:t>?</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486275" algn="l"/>
              </a:tabLst>
            </a:pPr>
            <a:r>
              <a:rPr sz="1200" spc="-10" dirty="0">
                <a:latin typeface="Times New Roman"/>
                <a:cs typeface="Times New Roman"/>
              </a:rPr>
              <a:t>ConcepTest</a:t>
            </a:r>
            <a:r>
              <a:rPr sz="1200" dirty="0">
                <a:latin typeface="Times New Roman"/>
                <a:cs typeface="Times New Roman"/>
              </a:rPr>
              <a:t>	4.4.</a:t>
            </a:r>
            <a:r>
              <a:rPr sz="1200" spc="265" dirty="0">
                <a:latin typeface="Times New Roman"/>
                <a:cs typeface="Times New Roman"/>
              </a:rPr>
              <a:t>  </a:t>
            </a:r>
            <a:r>
              <a:rPr sz="1200" spc="50" dirty="0">
                <a:latin typeface="Times New Roman"/>
                <a:cs typeface="Times New Roman"/>
              </a:rPr>
              <a:t>THE</a:t>
            </a:r>
            <a:r>
              <a:rPr sz="1200" spc="185" dirty="0">
                <a:latin typeface="Times New Roman"/>
                <a:cs typeface="Times New Roman"/>
              </a:rPr>
              <a:t> </a:t>
            </a:r>
            <a:r>
              <a:rPr sz="1200" dirty="0">
                <a:latin typeface="Times New Roman"/>
                <a:cs typeface="Times New Roman"/>
              </a:rPr>
              <a:t>HEISENBERG</a:t>
            </a:r>
            <a:r>
              <a:rPr sz="1200" spc="185" dirty="0">
                <a:latin typeface="Times New Roman"/>
                <a:cs typeface="Times New Roman"/>
              </a:rPr>
              <a:t> </a:t>
            </a:r>
            <a:r>
              <a:rPr sz="1200" dirty="0">
                <a:latin typeface="Times New Roman"/>
                <a:cs typeface="Times New Roman"/>
              </a:rPr>
              <a:t>UNCERTAINTY</a:t>
            </a:r>
            <a:r>
              <a:rPr sz="1200" spc="185" dirty="0">
                <a:latin typeface="Times New Roman"/>
                <a:cs typeface="Times New Roman"/>
              </a:rPr>
              <a:t> </a:t>
            </a:r>
            <a:r>
              <a:rPr sz="1200" spc="-10" dirty="0">
                <a:latin typeface="Times New Roman"/>
                <a:cs typeface="Times New Roman"/>
              </a:rPr>
              <a:t>PRINCIPLE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p:nvPr/>
        </p:nvSpPr>
        <p:spPr>
          <a:xfrm>
            <a:off x="718819" y="1208797"/>
            <a:ext cx="8255000" cy="782955"/>
          </a:xfrm>
          <a:prstGeom prst="rect">
            <a:avLst/>
          </a:prstGeom>
        </p:spPr>
        <p:txBody>
          <a:bodyPr vert="horz" wrap="square" lIns="0" tIns="9525" rIns="0" bIns="0" rtlCol="0">
            <a:spAutoFit/>
          </a:bodyPr>
          <a:lstStyle/>
          <a:p>
            <a:pPr marL="12700" marR="5080">
              <a:lnSpc>
                <a:spcPct val="101699"/>
              </a:lnSpc>
              <a:spcBef>
                <a:spcPts val="75"/>
              </a:spcBef>
              <a:tabLst>
                <a:tab pos="372745" algn="l"/>
                <a:tab pos="706755" algn="l"/>
                <a:tab pos="1835785" algn="l"/>
                <a:tab pos="2322195" algn="l"/>
                <a:tab pos="2915920" algn="l"/>
                <a:tab pos="4815205" algn="l"/>
                <a:tab pos="5215255" algn="l"/>
                <a:tab pos="5928360" algn="l"/>
                <a:tab pos="6472555" algn="l"/>
                <a:tab pos="7245350" algn="l"/>
                <a:tab pos="7808595" algn="l"/>
              </a:tabLst>
            </a:pPr>
            <a:r>
              <a:rPr sz="2450" spc="-25" dirty="0">
                <a:latin typeface="Garamond"/>
                <a:cs typeface="Garamond"/>
              </a:rPr>
              <a:t>Is</a:t>
            </a:r>
            <a:r>
              <a:rPr sz="2450" dirty="0">
                <a:latin typeface="Garamond"/>
                <a:cs typeface="Garamond"/>
              </a:rPr>
              <a:t>	</a:t>
            </a:r>
            <a:r>
              <a:rPr sz="2450" spc="80" dirty="0">
                <a:latin typeface="Garamond"/>
                <a:cs typeface="Garamond"/>
              </a:rPr>
              <a:t>it</a:t>
            </a:r>
            <a:r>
              <a:rPr sz="2450" dirty="0">
                <a:latin typeface="Garamond"/>
                <a:cs typeface="Garamond"/>
              </a:rPr>
              <a:t>	</a:t>
            </a:r>
            <a:r>
              <a:rPr sz="2450" spc="-10" dirty="0">
                <a:latin typeface="Garamond"/>
                <a:cs typeface="Garamond"/>
              </a:rPr>
              <a:t>possible</a:t>
            </a:r>
            <a:r>
              <a:rPr sz="2450" dirty="0">
                <a:latin typeface="Garamond"/>
                <a:cs typeface="Garamond"/>
              </a:rPr>
              <a:t>	</a:t>
            </a:r>
            <a:r>
              <a:rPr sz="2450" spc="-25" dirty="0">
                <a:latin typeface="Garamond"/>
                <a:cs typeface="Garamond"/>
              </a:rPr>
              <a:t>for</a:t>
            </a:r>
            <a:r>
              <a:rPr sz="2450" dirty="0">
                <a:latin typeface="Garamond"/>
                <a:cs typeface="Garamond"/>
              </a:rPr>
              <a:t>	</a:t>
            </a:r>
            <a:r>
              <a:rPr sz="2450" spc="-25" dirty="0">
                <a:latin typeface="Garamond"/>
                <a:cs typeface="Garamond"/>
              </a:rPr>
              <a:t>two</a:t>
            </a:r>
            <a:r>
              <a:rPr sz="2450" dirty="0">
                <a:latin typeface="Garamond"/>
                <a:cs typeface="Garamond"/>
              </a:rPr>
              <a:t>	</a:t>
            </a:r>
            <a:r>
              <a:rPr sz="2450" spc="-10" dirty="0">
                <a:latin typeface="Garamond"/>
                <a:cs typeface="Garamond"/>
              </a:rPr>
              <a:t>wavefunctions</a:t>
            </a:r>
            <a:r>
              <a:rPr sz="2450" dirty="0">
                <a:latin typeface="Garamond"/>
                <a:cs typeface="Garamond"/>
              </a:rPr>
              <a:t>	</a:t>
            </a:r>
            <a:r>
              <a:rPr sz="2450" spc="-25" dirty="0">
                <a:latin typeface="Garamond"/>
                <a:cs typeface="Garamond"/>
              </a:rPr>
              <a:t>to</a:t>
            </a:r>
            <a:r>
              <a:rPr sz="2450" dirty="0">
                <a:latin typeface="Garamond"/>
                <a:cs typeface="Garamond"/>
              </a:rPr>
              <a:t>	</a:t>
            </a:r>
            <a:r>
              <a:rPr sz="2450" spc="-20" dirty="0">
                <a:latin typeface="Garamond"/>
                <a:cs typeface="Garamond"/>
              </a:rPr>
              <a:t>have</a:t>
            </a:r>
            <a:r>
              <a:rPr sz="2450" dirty="0">
                <a:latin typeface="Garamond"/>
                <a:cs typeface="Garamond"/>
              </a:rPr>
              <a:t>	</a:t>
            </a:r>
            <a:r>
              <a:rPr sz="2450" spc="-25" dirty="0">
                <a:latin typeface="Garamond"/>
                <a:cs typeface="Garamond"/>
              </a:rPr>
              <a:t>the</a:t>
            </a:r>
            <a:r>
              <a:rPr sz="2450" dirty="0">
                <a:latin typeface="Garamond"/>
                <a:cs typeface="Garamond"/>
              </a:rPr>
              <a:t>	</a:t>
            </a:r>
            <a:r>
              <a:rPr sz="2450" spc="-20" dirty="0">
                <a:latin typeface="Garamond"/>
                <a:cs typeface="Garamond"/>
              </a:rPr>
              <a:t>same</a:t>
            </a:r>
            <a:r>
              <a:rPr sz="2450" dirty="0">
                <a:latin typeface="Garamond"/>
                <a:cs typeface="Garamond"/>
              </a:rPr>
              <a:t>	</a:t>
            </a:r>
            <a:r>
              <a:rPr sz="2450" spc="204" dirty="0">
                <a:latin typeface="Garamond"/>
                <a:cs typeface="Garamond"/>
              </a:rPr>
              <a:t>∆</a:t>
            </a:r>
            <a:r>
              <a:rPr sz="2450" b="0" i="1" spc="204" dirty="0">
                <a:latin typeface="Bookman Old Style"/>
                <a:cs typeface="Bookman Old Style"/>
              </a:rPr>
              <a:t>x</a:t>
            </a:r>
            <a:r>
              <a:rPr sz="2450" b="0" i="1" dirty="0">
                <a:latin typeface="Bookman Old Style"/>
                <a:cs typeface="Bookman Old Style"/>
              </a:rPr>
              <a:t>	</a:t>
            </a:r>
            <a:r>
              <a:rPr sz="2450" spc="45" dirty="0">
                <a:latin typeface="Garamond"/>
                <a:cs typeface="Garamond"/>
              </a:rPr>
              <a:t>but </a:t>
            </a:r>
            <a:r>
              <a:rPr sz="2450" dirty="0">
                <a:latin typeface="Garamond"/>
                <a:cs typeface="Garamond"/>
              </a:rPr>
              <a:t>different</a:t>
            </a:r>
            <a:r>
              <a:rPr sz="2450" spc="80" dirty="0">
                <a:latin typeface="Garamond"/>
                <a:cs typeface="Garamond"/>
              </a:rPr>
              <a:t> </a:t>
            </a:r>
            <a:r>
              <a:rPr sz="2450" dirty="0">
                <a:latin typeface="Garamond"/>
                <a:cs typeface="Garamond"/>
              </a:rPr>
              <a:t>values</a:t>
            </a:r>
            <a:r>
              <a:rPr sz="2450" spc="80" dirty="0">
                <a:latin typeface="Garamond"/>
                <a:cs typeface="Garamond"/>
              </a:rPr>
              <a:t> </a:t>
            </a:r>
            <a:r>
              <a:rPr sz="2450" dirty="0">
                <a:latin typeface="Garamond"/>
                <a:cs typeface="Garamond"/>
              </a:rPr>
              <a:t>of</a:t>
            </a:r>
            <a:r>
              <a:rPr sz="2450" spc="80" dirty="0">
                <a:latin typeface="Garamond"/>
                <a:cs typeface="Garamond"/>
              </a:rPr>
              <a:t> </a:t>
            </a:r>
            <a:r>
              <a:rPr sz="2450" spc="75" dirty="0">
                <a:latin typeface="Garamond"/>
                <a:cs typeface="Garamond"/>
              </a:rPr>
              <a:t>∆</a:t>
            </a:r>
            <a:r>
              <a:rPr sz="2450" b="0" i="1" spc="75" dirty="0">
                <a:latin typeface="Bookman Old Style"/>
                <a:cs typeface="Bookman Old Style"/>
              </a:rPr>
              <a:t>p</a:t>
            </a:r>
            <a:r>
              <a:rPr sz="2450" spc="75" dirty="0">
                <a:latin typeface="Garamond"/>
                <a:cs typeface="Garamond"/>
              </a:rPr>
              <a:t>?</a:t>
            </a:r>
            <a:endParaRPr sz="2450">
              <a:latin typeface="Garamond"/>
              <a:cs typeface="Garamond"/>
            </a:endParaRPr>
          </a:p>
        </p:txBody>
      </p:sp>
      <p:sp>
        <p:nvSpPr>
          <p:cNvPr id="5" name="object 5"/>
          <p:cNvSpPr txBox="1"/>
          <p:nvPr/>
        </p:nvSpPr>
        <p:spPr>
          <a:xfrm>
            <a:off x="707758" y="2170390"/>
            <a:ext cx="8266430" cy="1162685"/>
          </a:xfrm>
          <a:prstGeom prst="rect">
            <a:avLst/>
          </a:prstGeom>
        </p:spPr>
        <p:txBody>
          <a:bodyPr vert="horz" wrap="square" lIns="0" tIns="9525" rIns="0" bIns="0" rtlCol="0">
            <a:spAutoFit/>
          </a:bodyPr>
          <a:lstStyle/>
          <a:p>
            <a:pPr marL="23495" marR="5080" indent="-11430" algn="just">
              <a:lnSpc>
                <a:spcPct val="101699"/>
              </a:lnSpc>
              <a:spcBef>
                <a:spcPts val="75"/>
              </a:spcBef>
            </a:pPr>
            <a:r>
              <a:rPr sz="2450" b="1" spc="55" dirty="0">
                <a:latin typeface="Book Antiqua"/>
                <a:cs typeface="Book Antiqua"/>
              </a:rPr>
              <a:t>Solution:</a:t>
            </a:r>
            <a:r>
              <a:rPr sz="2450" b="1" spc="325" dirty="0">
                <a:latin typeface="Book Antiqua"/>
                <a:cs typeface="Book Antiqua"/>
              </a:rPr>
              <a:t>  </a:t>
            </a:r>
            <a:r>
              <a:rPr sz="2450" dirty="0">
                <a:latin typeface="Garamond"/>
                <a:cs typeface="Garamond"/>
              </a:rPr>
              <a:t>Yes.</a:t>
            </a:r>
            <a:r>
              <a:rPr sz="2450" spc="265" dirty="0">
                <a:latin typeface="Garamond"/>
                <a:cs typeface="Garamond"/>
              </a:rPr>
              <a:t>  </a:t>
            </a:r>
            <a:r>
              <a:rPr sz="2450" dirty="0">
                <a:latin typeface="Garamond"/>
                <a:cs typeface="Garamond"/>
              </a:rPr>
              <a:t>For</a:t>
            </a:r>
            <a:r>
              <a:rPr sz="2450" spc="395" dirty="0">
                <a:latin typeface="Garamond"/>
                <a:cs typeface="Garamond"/>
              </a:rPr>
              <a:t> </a:t>
            </a:r>
            <a:r>
              <a:rPr sz="2450" dirty="0">
                <a:latin typeface="Garamond"/>
                <a:cs typeface="Garamond"/>
              </a:rPr>
              <a:t>instance,</a:t>
            </a:r>
            <a:r>
              <a:rPr sz="2450" spc="455" dirty="0">
                <a:latin typeface="Garamond"/>
                <a:cs typeface="Garamond"/>
              </a:rPr>
              <a:t> </a:t>
            </a:r>
            <a:r>
              <a:rPr sz="2450" dirty="0">
                <a:latin typeface="Garamond"/>
                <a:cs typeface="Garamond"/>
              </a:rPr>
              <a:t>one</a:t>
            </a:r>
            <a:r>
              <a:rPr sz="2450" spc="395" dirty="0">
                <a:latin typeface="Garamond"/>
                <a:cs typeface="Garamond"/>
              </a:rPr>
              <a:t> </a:t>
            </a:r>
            <a:r>
              <a:rPr sz="2450" dirty="0">
                <a:latin typeface="Garamond"/>
                <a:cs typeface="Garamond"/>
              </a:rPr>
              <a:t>might</a:t>
            </a:r>
            <a:r>
              <a:rPr sz="2450" spc="390" dirty="0">
                <a:latin typeface="Garamond"/>
                <a:cs typeface="Garamond"/>
              </a:rPr>
              <a:t> </a:t>
            </a:r>
            <a:r>
              <a:rPr sz="2450" dirty="0">
                <a:latin typeface="Garamond"/>
                <a:cs typeface="Garamond"/>
              </a:rPr>
              <a:t>have</a:t>
            </a:r>
            <a:r>
              <a:rPr sz="2450" spc="395" dirty="0">
                <a:latin typeface="Garamond"/>
                <a:cs typeface="Garamond"/>
              </a:rPr>
              <a:t> </a:t>
            </a:r>
            <a:r>
              <a:rPr sz="2450" spc="65" dirty="0">
                <a:latin typeface="Garamond"/>
                <a:cs typeface="Garamond"/>
              </a:rPr>
              <a:t>∆</a:t>
            </a:r>
            <a:r>
              <a:rPr sz="2450" b="0" i="1" spc="65" dirty="0">
                <a:latin typeface="Bookman Old Style"/>
                <a:cs typeface="Bookman Old Style"/>
              </a:rPr>
              <a:t>p</a:t>
            </a:r>
            <a:r>
              <a:rPr sz="2450" b="0" i="1" spc="400" dirty="0">
                <a:latin typeface="Bookman Old Style"/>
                <a:cs typeface="Bookman Old Style"/>
              </a:rPr>
              <a:t> </a:t>
            </a:r>
            <a:r>
              <a:rPr sz="2450" spc="130" dirty="0">
                <a:latin typeface="Garamond"/>
                <a:cs typeface="Garamond"/>
              </a:rPr>
              <a:t>=</a:t>
            </a:r>
            <a:r>
              <a:rPr sz="2450" spc="515" dirty="0">
                <a:latin typeface="Garamond"/>
                <a:cs typeface="Garamond"/>
              </a:rPr>
              <a:t> </a:t>
            </a:r>
            <a:r>
              <a:rPr sz="2450" spc="-10" dirty="0">
                <a:latin typeface="Lucida Sans Unicode"/>
                <a:cs typeface="Lucida Sans Unicode"/>
              </a:rPr>
              <a:t>ℏ</a:t>
            </a:r>
            <a:r>
              <a:rPr sz="2450" b="0" i="1" spc="-10" dirty="0">
                <a:latin typeface="Bookman Old Style"/>
                <a:cs typeface="Bookman Old Style"/>
              </a:rPr>
              <a:t>/</a:t>
            </a:r>
            <a:r>
              <a:rPr sz="2450" spc="-10" dirty="0">
                <a:latin typeface="Garamond"/>
                <a:cs typeface="Garamond"/>
              </a:rPr>
              <a:t>(2∆</a:t>
            </a:r>
            <a:r>
              <a:rPr sz="2450" b="0" i="1" spc="-10" dirty="0">
                <a:latin typeface="Bookman Old Style"/>
                <a:cs typeface="Bookman Old Style"/>
              </a:rPr>
              <a:t>x</a:t>
            </a:r>
            <a:r>
              <a:rPr sz="2450" spc="-10" dirty="0">
                <a:latin typeface="Garamond"/>
                <a:cs typeface="Garamond"/>
              </a:rPr>
              <a:t>) </a:t>
            </a:r>
            <a:r>
              <a:rPr sz="2450" spc="70" dirty="0">
                <a:latin typeface="Garamond"/>
                <a:cs typeface="Garamond"/>
              </a:rPr>
              <a:t>(the</a:t>
            </a:r>
            <a:r>
              <a:rPr sz="2450" spc="515" dirty="0">
                <a:latin typeface="Garamond"/>
                <a:cs typeface="Garamond"/>
              </a:rPr>
              <a:t> </a:t>
            </a:r>
            <a:r>
              <a:rPr sz="2450" dirty="0">
                <a:latin typeface="Garamond"/>
                <a:cs typeface="Garamond"/>
              </a:rPr>
              <a:t>minimum</a:t>
            </a:r>
            <a:r>
              <a:rPr sz="2450" spc="525" dirty="0">
                <a:latin typeface="Garamond"/>
                <a:cs typeface="Garamond"/>
              </a:rPr>
              <a:t> </a:t>
            </a:r>
            <a:r>
              <a:rPr sz="2450" dirty="0">
                <a:latin typeface="Garamond"/>
                <a:cs typeface="Garamond"/>
              </a:rPr>
              <a:t>allowed),</a:t>
            </a:r>
            <a:r>
              <a:rPr sz="2450" spc="605" dirty="0">
                <a:latin typeface="Garamond"/>
                <a:cs typeface="Garamond"/>
              </a:rPr>
              <a:t> </a:t>
            </a:r>
            <a:r>
              <a:rPr sz="2450" spc="55" dirty="0">
                <a:latin typeface="Garamond"/>
                <a:cs typeface="Garamond"/>
              </a:rPr>
              <a:t>and</a:t>
            </a:r>
            <a:r>
              <a:rPr sz="2450" spc="530" dirty="0">
                <a:latin typeface="Garamond"/>
                <a:cs typeface="Garamond"/>
              </a:rPr>
              <a:t> </a:t>
            </a:r>
            <a:r>
              <a:rPr sz="2450" spc="50" dirty="0">
                <a:latin typeface="Garamond"/>
                <a:cs typeface="Garamond"/>
              </a:rPr>
              <a:t>the</a:t>
            </a:r>
            <a:r>
              <a:rPr sz="2450" spc="525" dirty="0">
                <a:latin typeface="Garamond"/>
                <a:cs typeface="Garamond"/>
              </a:rPr>
              <a:t> </a:t>
            </a:r>
            <a:r>
              <a:rPr sz="2450" dirty="0">
                <a:latin typeface="Garamond"/>
                <a:cs typeface="Garamond"/>
              </a:rPr>
              <a:t>other</a:t>
            </a:r>
            <a:r>
              <a:rPr sz="2450" spc="525" dirty="0">
                <a:latin typeface="Garamond"/>
                <a:cs typeface="Garamond"/>
              </a:rPr>
              <a:t> </a:t>
            </a:r>
            <a:r>
              <a:rPr sz="2450" dirty="0">
                <a:latin typeface="Garamond"/>
                <a:cs typeface="Garamond"/>
              </a:rPr>
              <a:t>might</a:t>
            </a:r>
            <a:r>
              <a:rPr sz="2450" spc="520" dirty="0">
                <a:latin typeface="Garamond"/>
                <a:cs typeface="Garamond"/>
              </a:rPr>
              <a:t> </a:t>
            </a:r>
            <a:r>
              <a:rPr sz="2450" dirty="0">
                <a:latin typeface="Garamond"/>
                <a:cs typeface="Garamond"/>
              </a:rPr>
              <a:t>have</a:t>
            </a:r>
            <a:r>
              <a:rPr sz="2450" spc="525" dirty="0">
                <a:latin typeface="Garamond"/>
                <a:cs typeface="Garamond"/>
              </a:rPr>
              <a:t> </a:t>
            </a:r>
            <a:r>
              <a:rPr sz="2450" dirty="0">
                <a:latin typeface="Garamond"/>
                <a:cs typeface="Garamond"/>
              </a:rPr>
              <a:t>more.</a:t>
            </a:r>
            <a:r>
              <a:rPr sz="2450" spc="440" dirty="0">
                <a:latin typeface="Garamond"/>
                <a:cs typeface="Garamond"/>
              </a:rPr>
              <a:t>  </a:t>
            </a:r>
            <a:r>
              <a:rPr sz="2450" spc="30" dirty="0">
                <a:latin typeface="Garamond"/>
                <a:cs typeface="Garamond"/>
              </a:rPr>
              <a:t>Any </a:t>
            </a:r>
            <a:r>
              <a:rPr sz="2450" dirty="0">
                <a:latin typeface="Garamond"/>
                <a:cs typeface="Garamond"/>
              </a:rPr>
              <a:t>values</a:t>
            </a:r>
            <a:r>
              <a:rPr sz="2450" spc="165" dirty="0">
                <a:latin typeface="Garamond"/>
                <a:cs typeface="Garamond"/>
              </a:rPr>
              <a:t> </a:t>
            </a:r>
            <a:r>
              <a:rPr sz="2450" spc="55" dirty="0">
                <a:latin typeface="Garamond"/>
                <a:cs typeface="Garamond"/>
              </a:rPr>
              <a:t>greater</a:t>
            </a:r>
            <a:r>
              <a:rPr sz="2450" spc="170" dirty="0">
                <a:latin typeface="Garamond"/>
                <a:cs typeface="Garamond"/>
              </a:rPr>
              <a:t> </a:t>
            </a:r>
            <a:r>
              <a:rPr sz="2450" spc="70" dirty="0">
                <a:latin typeface="Garamond"/>
                <a:cs typeface="Garamond"/>
              </a:rPr>
              <a:t>than</a:t>
            </a:r>
            <a:r>
              <a:rPr sz="2450" spc="175" dirty="0">
                <a:latin typeface="Garamond"/>
                <a:cs typeface="Garamond"/>
              </a:rPr>
              <a:t> </a:t>
            </a:r>
            <a:r>
              <a:rPr sz="2450" dirty="0">
                <a:latin typeface="Garamond"/>
                <a:cs typeface="Garamond"/>
              </a:rPr>
              <a:t>or</a:t>
            </a:r>
            <a:r>
              <a:rPr sz="2450" spc="170" dirty="0">
                <a:latin typeface="Garamond"/>
                <a:cs typeface="Garamond"/>
              </a:rPr>
              <a:t> </a:t>
            </a:r>
            <a:r>
              <a:rPr sz="2450" dirty="0">
                <a:latin typeface="Garamond"/>
                <a:cs typeface="Garamond"/>
              </a:rPr>
              <a:t>equal</a:t>
            </a:r>
            <a:r>
              <a:rPr sz="2450" spc="175" dirty="0">
                <a:latin typeface="Garamond"/>
                <a:cs typeface="Garamond"/>
              </a:rPr>
              <a:t> </a:t>
            </a:r>
            <a:r>
              <a:rPr sz="2450" dirty="0">
                <a:latin typeface="Garamond"/>
                <a:cs typeface="Garamond"/>
              </a:rPr>
              <a:t>to</a:t>
            </a:r>
            <a:r>
              <a:rPr sz="2450" spc="175" dirty="0">
                <a:latin typeface="Garamond"/>
                <a:cs typeface="Garamond"/>
              </a:rPr>
              <a:t> </a:t>
            </a:r>
            <a:r>
              <a:rPr sz="2450" spc="114" dirty="0">
                <a:latin typeface="Garamond"/>
                <a:cs typeface="Garamond"/>
              </a:rPr>
              <a:t>that</a:t>
            </a:r>
            <a:r>
              <a:rPr sz="2450" spc="170" dirty="0">
                <a:latin typeface="Garamond"/>
                <a:cs typeface="Garamond"/>
              </a:rPr>
              <a:t> </a:t>
            </a:r>
            <a:r>
              <a:rPr sz="2450" spc="70" dirty="0">
                <a:latin typeface="Garamond"/>
                <a:cs typeface="Garamond"/>
              </a:rPr>
              <a:t>∆</a:t>
            </a:r>
            <a:r>
              <a:rPr sz="2450" b="0" i="1" spc="70" dirty="0">
                <a:latin typeface="Bookman Old Style"/>
                <a:cs typeface="Bookman Old Style"/>
              </a:rPr>
              <a:t>p</a:t>
            </a:r>
            <a:r>
              <a:rPr sz="2450" b="0" i="1" spc="45" dirty="0">
                <a:latin typeface="Bookman Old Style"/>
                <a:cs typeface="Bookman Old Style"/>
              </a:rPr>
              <a:t> </a:t>
            </a:r>
            <a:r>
              <a:rPr sz="2450" spc="55" dirty="0">
                <a:latin typeface="Garamond"/>
                <a:cs typeface="Garamond"/>
              </a:rPr>
              <a:t>are</a:t>
            </a:r>
            <a:r>
              <a:rPr sz="2450" spc="180" dirty="0">
                <a:latin typeface="Garamond"/>
                <a:cs typeface="Garamond"/>
              </a:rPr>
              <a:t> </a:t>
            </a:r>
            <a:r>
              <a:rPr sz="2450" spc="-10" dirty="0">
                <a:latin typeface="Garamond"/>
                <a:cs typeface="Garamond"/>
              </a:rPr>
              <a:t>allowed.</a:t>
            </a:r>
            <a:endParaRPr sz="2450">
              <a:latin typeface="Garamond"/>
              <a:cs typeface="Garamond"/>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486275" algn="l"/>
              </a:tabLst>
            </a:pPr>
            <a:r>
              <a:rPr sz="1200" spc="-10" dirty="0">
                <a:latin typeface="Times New Roman"/>
                <a:cs typeface="Times New Roman"/>
              </a:rPr>
              <a:t>ConcepTest</a:t>
            </a:r>
            <a:r>
              <a:rPr sz="1200" dirty="0">
                <a:latin typeface="Times New Roman"/>
                <a:cs typeface="Times New Roman"/>
              </a:rPr>
              <a:t>	4.4.</a:t>
            </a:r>
            <a:r>
              <a:rPr sz="1200" spc="265" dirty="0">
                <a:latin typeface="Times New Roman"/>
                <a:cs typeface="Times New Roman"/>
              </a:rPr>
              <a:t>  </a:t>
            </a:r>
            <a:r>
              <a:rPr sz="1200" spc="50" dirty="0">
                <a:latin typeface="Times New Roman"/>
                <a:cs typeface="Times New Roman"/>
              </a:rPr>
              <a:t>THE</a:t>
            </a:r>
            <a:r>
              <a:rPr sz="1200" spc="185" dirty="0">
                <a:latin typeface="Times New Roman"/>
                <a:cs typeface="Times New Roman"/>
              </a:rPr>
              <a:t> </a:t>
            </a:r>
            <a:r>
              <a:rPr sz="1200" dirty="0">
                <a:latin typeface="Times New Roman"/>
                <a:cs typeface="Times New Roman"/>
              </a:rPr>
              <a:t>HEISENBERG</a:t>
            </a:r>
            <a:r>
              <a:rPr sz="1200" spc="185" dirty="0">
                <a:latin typeface="Times New Roman"/>
                <a:cs typeface="Times New Roman"/>
              </a:rPr>
              <a:t> </a:t>
            </a:r>
            <a:r>
              <a:rPr sz="1200" dirty="0">
                <a:latin typeface="Times New Roman"/>
                <a:cs typeface="Times New Roman"/>
              </a:rPr>
              <a:t>UNCERTAINTY</a:t>
            </a:r>
            <a:r>
              <a:rPr sz="1200" spc="185" dirty="0">
                <a:latin typeface="Times New Roman"/>
                <a:cs typeface="Times New Roman"/>
              </a:rPr>
              <a:t> </a:t>
            </a:r>
            <a:r>
              <a:rPr sz="1200" spc="-10" dirty="0">
                <a:latin typeface="Times New Roman"/>
                <a:cs typeface="Times New Roman"/>
              </a:rPr>
              <a:t>PRINCIPLE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1151255" algn="l"/>
                <a:tab pos="3017520" algn="l"/>
              </a:tabLst>
            </a:pPr>
            <a:r>
              <a:rPr dirty="0"/>
              <a:t>Which</a:t>
            </a:r>
            <a:r>
              <a:rPr spc="65" dirty="0"/>
              <a:t> </a:t>
            </a:r>
            <a:r>
              <a:rPr dirty="0"/>
              <a:t>of</a:t>
            </a:r>
            <a:r>
              <a:rPr spc="70" dirty="0"/>
              <a:t> </a:t>
            </a:r>
            <a:r>
              <a:rPr dirty="0"/>
              <a:t>the</a:t>
            </a:r>
            <a:r>
              <a:rPr spc="65" dirty="0"/>
              <a:t> </a:t>
            </a:r>
            <a:r>
              <a:rPr spc="-10" dirty="0"/>
              <a:t>following</a:t>
            </a:r>
            <a:r>
              <a:rPr spc="65" dirty="0"/>
              <a:t> </a:t>
            </a:r>
            <a:r>
              <a:rPr dirty="0"/>
              <a:t>is</a:t>
            </a:r>
            <a:r>
              <a:rPr spc="70" dirty="0"/>
              <a:t> </a:t>
            </a:r>
            <a:r>
              <a:rPr dirty="0"/>
              <a:t>the</a:t>
            </a:r>
            <a:r>
              <a:rPr spc="65" dirty="0"/>
              <a:t> </a:t>
            </a:r>
            <a:r>
              <a:rPr spc="50" dirty="0"/>
              <a:t>best</a:t>
            </a:r>
            <a:r>
              <a:rPr spc="65" dirty="0"/>
              <a:t> </a:t>
            </a:r>
            <a:r>
              <a:rPr spc="55" dirty="0"/>
              <a:t>estimate</a:t>
            </a:r>
            <a:r>
              <a:rPr spc="70" dirty="0"/>
              <a:t> </a:t>
            </a:r>
            <a:r>
              <a:rPr dirty="0"/>
              <a:t>of</a:t>
            </a:r>
            <a:r>
              <a:rPr spc="65" dirty="0"/>
              <a:t> </a:t>
            </a:r>
            <a:r>
              <a:rPr dirty="0"/>
              <a:t>the</a:t>
            </a:r>
            <a:r>
              <a:rPr spc="70" dirty="0"/>
              <a:t> </a:t>
            </a:r>
            <a:r>
              <a:rPr spc="55" dirty="0"/>
              <a:t>uncertainty</a:t>
            </a:r>
            <a:r>
              <a:rPr spc="65" dirty="0"/>
              <a:t> </a:t>
            </a:r>
            <a:r>
              <a:rPr dirty="0"/>
              <a:t>of</a:t>
            </a:r>
            <a:r>
              <a:rPr spc="65" dirty="0"/>
              <a:t> </a:t>
            </a:r>
            <a:r>
              <a:rPr spc="80" dirty="0"/>
              <a:t>a </a:t>
            </a:r>
            <a:r>
              <a:rPr dirty="0"/>
              <a:t>die</a:t>
            </a:r>
            <a:r>
              <a:rPr spc="190" dirty="0"/>
              <a:t> </a:t>
            </a:r>
            <a:r>
              <a:rPr spc="-10" dirty="0"/>
              <a:t>roll?</a:t>
            </a:r>
            <a:r>
              <a:rPr dirty="0"/>
              <a:t>	(Choose</a:t>
            </a:r>
            <a:r>
              <a:rPr spc="185" dirty="0"/>
              <a:t> </a:t>
            </a:r>
            <a:r>
              <a:rPr spc="-10" dirty="0"/>
              <a:t>one.)</a:t>
            </a:r>
            <a:r>
              <a:rPr dirty="0"/>
              <a:t>	Explain</a:t>
            </a:r>
            <a:r>
              <a:rPr spc="300" dirty="0"/>
              <a:t> </a:t>
            </a:r>
            <a:r>
              <a:rPr dirty="0"/>
              <a:t>your</a:t>
            </a:r>
            <a:r>
              <a:rPr spc="295" dirty="0"/>
              <a:t> </a:t>
            </a:r>
            <a:r>
              <a:rPr spc="-10" dirty="0"/>
              <a:t>answer.</a:t>
            </a:r>
          </a:p>
        </p:txBody>
      </p:sp>
      <p:sp>
        <p:nvSpPr>
          <p:cNvPr id="5" name="object 5"/>
          <p:cNvSpPr txBox="1"/>
          <p:nvPr/>
        </p:nvSpPr>
        <p:spPr>
          <a:xfrm>
            <a:off x="715137" y="2042037"/>
            <a:ext cx="768350" cy="2050414"/>
          </a:xfrm>
          <a:prstGeom prst="rect">
            <a:avLst/>
          </a:prstGeom>
        </p:spPr>
        <p:txBody>
          <a:bodyPr vert="horz" wrap="square" lIns="0" tIns="144780" rIns="0" bIns="0" rtlCol="0">
            <a:spAutoFit/>
          </a:bodyPr>
          <a:lstStyle/>
          <a:p>
            <a:pPr marL="386715" indent="-370205">
              <a:lnSpc>
                <a:spcPct val="100000"/>
              </a:lnSpc>
              <a:spcBef>
                <a:spcPts val="1140"/>
              </a:spcBef>
              <a:buAutoNum type="alphaUcPeriod"/>
              <a:tabLst>
                <a:tab pos="386715" algn="l"/>
              </a:tabLst>
            </a:pPr>
            <a:r>
              <a:rPr sz="2450" spc="-50" dirty="0">
                <a:latin typeface="Garamond"/>
                <a:cs typeface="Garamond"/>
              </a:rPr>
              <a:t>0</a:t>
            </a:r>
            <a:endParaRPr sz="2450">
              <a:latin typeface="Garamond"/>
              <a:cs typeface="Garamond"/>
            </a:endParaRPr>
          </a:p>
          <a:p>
            <a:pPr marL="386715" indent="-358140">
              <a:lnSpc>
                <a:spcPct val="100000"/>
              </a:lnSpc>
              <a:spcBef>
                <a:spcPts val="1045"/>
              </a:spcBef>
              <a:buAutoNum type="alphaUcPeriod"/>
              <a:tabLst>
                <a:tab pos="386715" algn="l"/>
              </a:tabLst>
            </a:pPr>
            <a:r>
              <a:rPr sz="2450" spc="-25" dirty="0">
                <a:latin typeface="Garamond"/>
                <a:cs typeface="Garamond"/>
              </a:rPr>
              <a:t>1.5</a:t>
            </a:r>
            <a:endParaRPr sz="2450">
              <a:latin typeface="Garamond"/>
              <a:cs typeface="Garamond"/>
            </a:endParaRPr>
          </a:p>
          <a:p>
            <a:pPr marL="386715" indent="-361950">
              <a:lnSpc>
                <a:spcPct val="100000"/>
              </a:lnSpc>
              <a:spcBef>
                <a:spcPts val="1045"/>
              </a:spcBef>
              <a:buAutoNum type="alphaUcPeriod"/>
              <a:tabLst>
                <a:tab pos="386715" algn="l"/>
              </a:tabLst>
            </a:pPr>
            <a:r>
              <a:rPr sz="2450" spc="-50" dirty="0">
                <a:latin typeface="Garamond"/>
                <a:cs typeface="Garamond"/>
              </a:rPr>
              <a:t>6</a:t>
            </a:r>
            <a:endParaRPr sz="2450">
              <a:latin typeface="Garamond"/>
              <a:cs typeface="Garamond"/>
            </a:endParaRPr>
          </a:p>
          <a:p>
            <a:pPr marL="386715" indent="-374015">
              <a:lnSpc>
                <a:spcPct val="100000"/>
              </a:lnSpc>
              <a:spcBef>
                <a:spcPts val="1045"/>
              </a:spcBef>
              <a:buFont typeface="Garamond"/>
              <a:buAutoNum type="alphaUcPeriod"/>
              <a:tabLst>
                <a:tab pos="386715" algn="l"/>
              </a:tabLst>
            </a:pPr>
            <a:r>
              <a:rPr sz="2450" spc="325" dirty="0">
                <a:latin typeface="Cambria"/>
                <a:cs typeface="Cambria"/>
              </a:rPr>
              <a:t>∞</a:t>
            </a:r>
            <a:endParaRPr sz="2450">
              <a:latin typeface="Cambria"/>
              <a:cs typeface="Cambria"/>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486275" algn="l"/>
              </a:tabLst>
            </a:pPr>
            <a:r>
              <a:rPr sz="1200" spc="-10" dirty="0">
                <a:latin typeface="Times New Roman"/>
                <a:cs typeface="Times New Roman"/>
              </a:rPr>
              <a:t>ConcepTest</a:t>
            </a:r>
            <a:r>
              <a:rPr sz="1200" dirty="0">
                <a:latin typeface="Times New Roman"/>
                <a:cs typeface="Times New Roman"/>
              </a:rPr>
              <a:t>	4.4.</a:t>
            </a:r>
            <a:r>
              <a:rPr sz="1200" spc="265" dirty="0">
                <a:latin typeface="Times New Roman"/>
                <a:cs typeface="Times New Roman"/>
              </a:rPr>
              <a:t>  </a:t>
            </a:r>
            <a:r>
              <a:rPr sz="1200" spc="50" dirty="0">
                <a:latin typeface="Times New Roman"/>
                <a:cs typeface="Times New Roman"/>
              </a:rPr>
              <a:t>THE</a:t>
            </a:r>
            <a:r>
              <a:rPr sz="1200" spc="185" dirty="0">
                <a:latin typeface="Times New Roman"/>
                <a:cs typeface="Times New Roman"/>
              </a:rPr>
              <a:t> </a:t>
            </a:r>
            <a:r>
              <a:rPr sz="1200" dirty="0">
                <a:latin typeface="Times New Roman"/>
                <a:cs typeface="Times New Roman"/>
              </a:rPr>
              <a:t>HEISENBERG</a:t>
            </a:r>
            <a:r>
              <a:rPr sz="1200" spc="185" dirty="0">
                <a:latin typeface="Times New Roman"/>
                <a:cs typeface="Times New Roman"/>
              </a:rPr>
              <a:t> </a:t>
            </a:r>
            <a:r>
              <a:rPr sz="1200" dirty="0">
                <a:latin typeface="Times New Roman"/>
                <a:cs typeface="Times New Roman"/>
              </a:rPr>
              <a:t>UNCERTAINTY</a:t>
            </a:r>
            <a:r>
              <a:rPr sz="1200" spc="185" dirty="0">
                <a:latin typeface="Times New Roman"/>
                <a:cs typeface="Times New Roman"/>
              </a:rPr>
              <a:t> </a:t>
            </a:r>
            <a:r>
              <a:rPr sz="1200" spc="-10" dirty="0">
                <a:latin typeface="Times New Roman"/>
                <a:cs typeface="Times New Roman"/>
              </a:rPr>
              <a:t>PRINCIPLE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1151255" algn="l"/>
                <a:tab pos="3017520" algn="l"/>
              </a:tabLst>
            </a:pPr>
            <a:r>
              <a:rPr dirty="0"/>
              <a:t>Which</a:t>
            </a:r>
            <a:r>
              <a:rPr spc="65" dirty="0"/>
              <a:t> </a:t>
            </a:r>
            <a:r>
              <a:rPr dirty="0"/>
              <a:t>of</a:t>
            </a:r>
            <a:r>
              <a:rPr spc="70" dirty="0"/>
              <a:t> </a:t>
            </a:r>
            <a:r>
              <a:rPr dirty="0"/>
              <a:t>the</a:t>
            </a:r>
            <a:r>
              <a:rPr spc="65" dirty="0"/>
              <a:t> </a:t>
            </a:r>
            <a:r>
              <a:rPr spc="-10" dirty="0"/>
              <a:t>following</a:t>
            </a:r>
            <a:r>
              <a:rPr spc="65" dirty="0"/>
              <a:t> </a:t>
            </a:r>
            <a:r>
              <a:rPr dirty="0"/>
              <a:t>is</a:t>
            </a:r>
            <a:r>
              <a:rPr spc="70" dirty="0"/>
              <a:t> </a:t>
            </a:r>
            <a:r>
              <a:rPr dirty="0"/>
              <a:t>the</a:t>
            </a:r>
            <a:r>
              <a:rPr spc="65" dirty="0"/>
              <a:t> </a:t>
            </a:r>
            <a:r>
              <a:rPr spc="50" dirty="0"/>
              <a:t>best</a:t>
            </a:r>
            <a:r>
              <a:rPr spc="65" dirty="0"/>
              <a:t> </a:t>
            </a:r>
            <a:r>
              <a:rPr spc="55" dirty="0"/>
              <a:t>estimate</a:t>
            </a:r>
            <a:r>
              <a:rPr spc="70" dirty="0"/>
              <a:t> </a:t>
            </a:r>
            <a:r>
              <a:rPr dirty="0"/>
              <a:t>of</a:t>
            </a:r>
            <a:r>
              <a:rPr spc="65" dirty="0"/>
              <a:t> </a:t>
            </a:r>
            <a:r>
              <a:rPr dirty="0"/>
              <a:t>the</a:t>
            </a:r>
            <a:r>
              <a:rPr spc="70" dirty="0"/>
              <a:t> </a:t>
            </a:r>
            <a:r>
              <a:rPr spc="55" dirty="0"/>
              <a:t>uncertainty</a:t>
            </a:r>
            <a:r>
              <a:rPr spc="65" dirty="0"/>
              <a:t> </a:t>
            </a:r>
            <a:r>
              <a:rPr dirty="0"/>
              <a:t>of</a:t>
            </a:r>
            <a:r>
              <a:rPr spc="65" dirty="0"/>
              <a:t> </a:t>
            </a:r>
            <a:r>
              <a:rPr spc="80" dirty="0"/>
              <a:t>a </a:t>
            </a:r>
            <a:r>
              <a:rPr dirty="0"/>
              <a:t>die</a:t>
            </a:r>
            <a:r>
              <a:rPr spc="190" dirty="0"/>
              <a:t> </a:t>
            </a:r>
            <a:r>
              <a:rPr spc="-10" dirty="0"/>
              <a:t>roll?</a:t>
            </a:r>
            <a:r>
              <a:rPr dirty="0"/>
              <a:t>	(Choose</a:t>
            </a:r>
            <a:r>
              <a:rPr spc="185" dirty="0"/>
              <a:t> </a:t>
            </a:r>
            <a:r>
              <a:rPr spc="-10" dirty="0"/>
              <a:t>one.)</a:t>
            </a:r>
            <a:r>
              <a:rPr dirty="0"/>
              <a:t>	Explain</a:t>
            </a:r>
            <a:r>
              <a:rPr spc="300" dirty="0"/>
              <a:t> </a:t>
            </a:r>
            <a:r>
              <a:rPr dirty="0"/>
              <a:t>your</a:t>
            </a:r>
            <a:r>
              <a:rPr spc="295" dirty="0"/>
              <a:t> </a:t>
            </a:r>
            <a:r>
              <a:rPr spc="-10" dirty="0"/>
              <a:t>answer.</a:t>
            </a:r>
          </a:p>
        </p:txBody>
      </p:sp>
      <p:sp>
        <p:nvSpPr>
          <p:cNvPr id="5" name="object 5"/>
          <p:cNvSpPr txBox="1">
            <a:spLocks noGrp="1"/>
          </p:cNvSpPr>
          <p:nvPr>
            <p:ph type="body" idx="1"/>
          </p:nvPr>
        </p:nvSpPr>
        <p:spPr>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pc="-50" dirty="0"/>
              <a:t>0</a:t>
            </a:r>
          </a:p>
          <a:p>
            <a:pPr marL="394335" indent="-358140">
              <a:lnSpc>
                <a:spcPct val="100000"/>
              </a:lnSpc>
              <a:spcBef>
                <a:spcPts val="1045"/>
              </a:spcBef>
              <a:buAutoNum type="alphaUcPeriod"/>
              <a:tabLst>
                <a:tab pos="394335" algn="l"/>
              </a:tabLst>
            </a:pPr>
            <a:r>
              <a:rPr spc="-25" dirty="0"/>
              <a:t>1.5</a:t>
            </a:r>
          </a:p>
          <a:p>
            <a:pPr marL="393700" indent="-361950">
              <a:lnSpc>
                <a:spcPct val="100000"/>
              </a:lnSpc>
              <a:spcBef>
                <a:spcPts val="1045"/>
              </a:spcBef>
              <a:buAutoNum type="alphaUcPeriod"/>
              <a:tabLst>
                <a:tab pos="393700" algn="l"/>
              </a:tabLst>
            </a:pPr>
            <a:r>
              <a:rPr spc="-50" dirty="0"/>
              <a:t>6</a:t>
            </a:r>
          </a:p>
          <a:p>
            <a:pPr marL="393700" indent="-374015">
              <a:lnSpc>
                <a:spcPct val="100000"/>
              </a:lnSpc>
              <a:spcBef>
                <a:spcPts val="1045"/>
              </a:spcBef>
              <a:buFont typeface="Garamond"/>
              <a:buAutoNum type="alphaUcPeriod"/>
              <a:tabLst>
                <a:tab pos="393700" algn="l"/>
              </a:tabLst>
            </a:pPr>
            <a:r>
              <a:rPr spc="325" dirty="0">
                <a:latin typeface="Cambria"/>
                <a:cs typeface="Cambria"/>
              </a:rPr>
              <a:t>∞</a:t>
            </a:r>
          </a:p>
          <a:p>
            <a:pPr marL="12700" algn="just">
              <a:lnSpc>
                <a:spcPct val="100000"/>
              </a:lnSpc>
              <a:spcBef>
                <a:spcPts val="1939"/>
              </a:spcBef>
            </a:pPr>
            <a:r>
              <a:rPr b="1" spc="55" dirty="0">
                <a:latin typeface="Book Antiqua"/>
                <a:cs typeface="Book Antiqua"/>
              </a:rPr>
              <a:t>Solution:</a:t>
            </a:r>
            <a:r>
              <a:rPr b="1" spc="305" dirty="0">
                <a:latin typeface="Book Antiqua"/>
                <a:cs typeface="Book Antiqua"/>
              </a:rPr>
              <a:t>  </a:t>
            </a:r>
            <a:r>
              <a:rPr spc="70" dirty="0"/>
              <a:t>B</a:t>
            </a:r>
          </a:p>
          <a:p>
            <a:pPr marL="23495" marR="5080" algn="just">
              <a:lnSpc>
                <a:spcPts val="2990"/>
              </a:lnSpc>
              <a:spcBef>
                <a:spcPts val="100"/>
              </a:spcBef>
            </a:pPr>
            <a:r>
              <a:rPr dirty="0"/>
              <a:t>The</a:t>
            </a:r>
            <a:r>
              <a:rPr spc="155" dirty="0"/>
              <a:t> </a:t>
            </a:r>
            <a:r>
              <a:rPr spc="50" dirty="0"/>
              <a:t>best</a:t>
            </a:r>
            <a:r>
              <a:rPr spc="165" dirty="0"/>
              <a:t> </a:t>
            </a:r>
            <a:r>
              <a:rPr dirty="0"/>
              <a:t>guess</a:t>
            </a:r>
            <a:r>
              <a:rPr spc="165" dirty="0"/>
              <a:t> </a:t>
            </a:r>
            <a:r>
              <a:rPr dirty="0"/>
              <a:t>of</a:t>
            </a:r>
            <a:r>
              <a:rPr spc="165" dirty="0"/>
              <a:t> </a:t>
            </a:r>
            <a:r>
              <a:rPr dirty="0"/>
              <a:t>these</a:t>
            </a:r>
            <a:r>
              <a:rPr spc="170" dirty="0"/>
              <a:t> </a:t>
            </a:r>
            <a:r>
              <a:rPr dirty="0"/>
              <a:t>options</a:t>
            </a:r>
            <a:r>
              <a:rPr spc="160" dirty="0"/>
              <a:t> </a:t>
            </a:r>
            <a:r>
              <a:rPr dirty="0"/>
              <a:t>is</a:t>
            </a:r>
            <a:r>
              <a:rPr spc="165" dirty="0"/>
              <a:t> </a:t>
            </a:r>
            <a:r>
              <a:rPr dirty="0"/>
              <a:t>1</a:t>
            </a:r>
            <a:r>
              <a:rPr b="0" i="1" dirty="0">
                <a:latin typeface="Bookman Old Style"/>
                <a:cs typeface="Bookman Old Style"/>
              </a:rPr>
              <a:t>.</a:t>
            </a:r>
            <a:r>
              <a:rPr dirty="0"/>
              <a:t>5.</a:t>
            </a:r>
            <a:r>
              <a:rPr spc="440" dirty="0"/>
              <a:t> </a:t>
            </a:r>
            <a:r>
              <a:rPr dirty="0"/>
              <a:t>The</a:t>
            </a:r>
            <a:r>
              <a:rPr spc="160" dirty="0"/>
              <a:t> </a:t>
            </a:r>
            <a:r>
              <a:rPr dirty="0"/>
              <a:t>average</a:t>
            </a:r>
            <a:r>
              <a:rPr spc="165" dirty="0"/>
              <a:t> </a:t>
            </a:r>
            <a:r>
              <a:rPr dirty="0"/>
              <a:t>die</a:t>
            </a:r>
            <a:r>
              <a:rPr spc="160" dirty="0"/>
              <a:t> </a:t>
            </a:r>
            <a:r>
              <a:rPr dirty="0"/>
              <a:t>roll</a:t>
            </a:r>
            <a:r>
              <a:rPr spc="170" dirty="0"/>
              <a:t> </a:t>
            </a:r>
            <a:r>
              <a:rPr dirty="0"/>
              <a:t>is</a:t>
            </a:r>
            <a:r>
              <a:rPr spc="165" dirty="0"/>
              <a:t> </a:t>
            </a:r>
            <a:r>
              <a:rPr spc="-20" dirty="0"/>
              <a:t>3</a:t>
            </a:r>
            <a:r>
              <a:rPr b="0" i="1" spc="-20" dirty="0">
                <a:latin typeface="Bookman Old Style"/>
                <a:cs typeface="Bookman Old Style"/>
              </a:rPr>
              <a:t>.</a:t>
            </a:r>
            <a:r>
              <a:rPr spc="-20" dirty="0"/>
              <a:t>5. </a:t>
            </a:r>
            <a:r>
              <a:rPr dirty="0"/>
              <a:t>Every</a:t>
            </a:r>
            <a:r>
              <a:rPr spc="229" dirty="0"/>
              <a:t> </a:t>
            </a:r>
            <a:r>
              <a:rPr dirty="0"/>
              <a:t>die</a:t>
            </a:r>
            <a:r>
              <a:rPr spc="240" dirty="0"/>
              <a:t> </a:t>
            </a:r>
            <a:r>
              <a:rPr dirty="0"/>
              <a:t>roll</a:t>
            </a:r>
            <a:r>
              <a:rPr spc="240" dirty="0"/>
              <a:t> </a:t>
            </a:r>
            <a:r>
              <a:rPr dirty="0"/>
              <a:t>ranges</a:t>
            </a:r>
            <a:r>
              <a:rPr spc="245" dirty="0"/>
              <a:t> </a:t>
            </a:r>
            <a:r>
              <a:rPr dirty="0"/>
              <a:t>from</a:t>
            </a:r>
            <a:r>
              <a:rPr spc="240" dirty="0"/>
              <a:t> </a:t>
            </a:r>
            <a:r>
              <a:rPr dirty="0"/>
              <a:t>being</a:t>
            </a:r>
            <a:r>
              <a:rPr spc="235" dirty="0"/>
              <a:t> </a:t>
            </a:r>
            <a:r>
              <a:rPr dirty="0"/>
              <a:t>0</a:t>
            </a:r>
            <a:r>
              <a:rPr b="0" i="1" dirty="0">
                <a:latin typeface="Bookman Old Style"/>
                <a:cs typeface="Bookman Old Style"/>
              </a:rPr>
              <a:t>.</a:t>
            </a:r>
            <a:r>
              <a:rPr dirty="0"/>
              <a:t>5</a:t>
            </a:r>
            <a:r>
              <a:rPr spc="240" dirty="0"/>
              <a:t> </a:t>
            </a:r>
            <a:r>
              <a:rPr dirty="0"/>
              <a:t>to</a:t>
            </a:r>
            <a:r>
              <a:rPr spc="245" dirty="0"/>
              <a:t> </a:t>
            </a:r>
            <a:r>
              <a:rPr dirty="0"/>
              <a:t>2</a:t>
            </a:r>
            <a:r>
              <a:rPr b="0" i="1" dirty="0">
                <a:latin typeface="Bookman Old Style"/>
                <a:cs typeface="Bookman Old Style"/>
              </a:rPr>
              <a:t>.</a:t>
            </a:r>
            <a:r>
              <a:rPr dirty="0"/>
              <a:t>5</a:t>
            </a:r>
            <a:r>
              <a:rPr spc="235" dirty="0"/>
              <a:t> </a:t>
            </a:r>
            <a:r>
              <a:rPr spc="55" dirty="0"/>
              <a:t>away</a:t>
            </a:r>
            <a:r>
              <a:rPr spc="245" dirty="0"/>
              <a:t> </a:t>
            </a:r>
            <a:r>
              <a:rPr dirty="0"/>
              <a:t>from</a:t>
            </a:r>
            <a:r>
              <a:rPr spc="240" dirty="0"/>
              <a:t> </a:t>
            </a:r>
            <a:r>
              <a:rPr dirty="0"/>
              <a:t>the</a:t>
            </a:r>
            <a:r>
              <a:rPr spc="240" dirty="0"/>
              <a:t> </a:t>
            </a:r>
            <a:r>
              <a:rPr spc="-10" dirty="0"/>
              <a:t>mean, </a:t>
            </a:r>
            <a:r>
              <a:rPr dirty="0"/>
              <a:t>so</a:t>
            </a:r>
            <a:r>
              <a:rPr spc="110" dirty="0"/>
              <a:t> </a:t>
            </a:r>
            <a:r>
              <a:rPr dirty="0"/>
              <a:t>the</a:t>
            </a:r>
            <a:r>
              <a:rPr spc="125" dirty="0"/>
              <a:t> </a:t>
            </a:r>
            <a:r>
              <a:rPr b="0" i="1" spc="-204" dirty="0">
                <a:latin typeface="Bookman Old Style"/>
                <a:cs typeface="Bookman Old Style"/>
              </a:rPr>
              <a:t>average</a:t>
            </a:r>
            <a:r>
              <a:rPr b="0" i="1" spc="175" dirty="0">
                <a:latin typeface="Bookman Old Style"/>
                <a:cs typeface="Bookman Old Style"/>
              </a:rPr>
              <a:t> </a:t>
            </a:r>
            <a:r>
              <a:rPr dirty="0"/>
              <a:t>die</a:t>
            </a:r>
            <a:r>
              <a:rPr spc="125" dirty="0"/>
              <a:t> </a:t>
            </a:r>
            <a:r>
              <a:rPr dirty="0"/>
              <a:t>roll</a:t>
            </a:r>
            <a:r>
              <a:rPr spc="120" dirty="0"/>
              <a:t> </a:t>
            </a:r>
            <a:r>
              <a:rPr dirty="0"/>
              <a:t>is</a:t>
            </a:r>
            <a:r>
              <a:rPr spc="120" dirty="0"/>
              <a:t> </a:t>
            </a:r>
            <a:r>
              <a:rPr dirty="0"/>
              <a:t>1</a:t>
            </a:r>
            <a:r>
              <a:rPr b="0" i="1" dirty="0">
                <a:latin typeface="Bookman Old Style"/>
                <a:cs typeface="Bookman Old Style"/>
              </a:rPr>
              <a:t>.</a:t>
            </a:r>
            <a:r>
              <a:rPr dirty="0"/>
              <a:t>5</a:t>
            </a:r>
            <a:r>
              <a:rPr spc="125" dirty="0"/>
              <a:t> </a:t>
            </a:r>
            <a:r>
              <a:rPr spc="-10" dirty="0"/>
              <a:t>away.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64947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4.1.</a:t>
            </a:r>
            <a:r>
              <a:rPr sz="1200" spc="204" dirty="0">
                <a:latin typeface="Times New Roman"/>
                <a:cs typeface="Times New Roman"/>
              </a:rPr>
              <a:t>  </a:t>
            </a:r>
            <a:r>
              <a:rPr sz="1200" dirty="0">
                <a:latin typeface="Times New Roman"/>
                <a:cs typeface="Times New Roman"/>
              </a:rPr>
              <a:t>ATOMIC</a:t>
            </a:r>
            <a:r>
              <a:rPr sz="1200" spc="140" dirty="0">
                <a:latin typeface="Times New Roman"/>
                <a:cs typeface="Times New Roman"/>
              </a:rPr>
              <a:t> </a:t>
            </a:r>
            <a:r>
              <a:rPr sz="1200" spc="55" dirty="0">
                <a:latin typeface="Times New Roman"/>
                <a:cs typeface="Times New Roman"/>
              </a:rPr>
              <a:t>SPECTRA</a:t>
            </a:r>
            <a:r>
              <a:rPr sz="1200" spc="140" dirty="0">
                <a:latin typeface="Times New Roman"/>
                <a:cs typeface="Times New Roman"/>
              </a:rPr>
              <a:t> </a:t>
            </a:r>
            <a:r>
              <a:rPr sz="1200" dirty="0">
                <a:latin typeface="Times New Roman"/>
                <a:cs typeface="Times New Roman"/>
              </a:rPr>
              <a:t>AND</a:t>
            </a:r>
            <a:r>
              <a:rPr sz="1200" spc="135" dirty="0">
                <a:latin typeface="Times New Roman"/>
                <a:cs typeface="Times New Roman"/>
              </a:rPr>
              <a:t> </a:t>
            </a:r>
            <a:r>
              <a:rPr sz="1200" spc="50" dirty="0">
                <a:latin typeface="Times New Roman"/>
                <a:cs typeface="Times New Roman"/>
              </a:rPr>
              <a:t>THE</a:t>
            </a:r>
            <a:r>
              <a:rPr sz="1200" spc="135" dirty="0">
                <a:latin typeface="Times New Roman"/>
                <a:cs typeface="Times New Roman"/>
              </a:rPr>
              <a:t> </a:t>
            </a:r>
            <a:r>
              <a:rPr sz="1200" dirty="0">
                <a:latin typeface="Times New Roman"/>
                <a:cs typeface="Times New Roman"/>
              </a:rPr>
              <a:t>BOHR</a:t>
            </a:r>
            <a:r>
              <a:rPr sz="1200" spc="135" dirty="0">
                <a:latin typeface="Times New Roman"/>
                <a:cs typeface="Times New Roman"/>
              </a:rPr>
              <a:t> </a:t>
            </a:r>
            <a:r>
              <a:rPr sz="1200" spc="-10" dirty="0">
                <a:latin typeface="Times New Roman"/>
                <a:cs typeface="Times New Roman"/>
              </a:rPr>
              <a:t>MODEL</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Which</a:t>
            </a:r>
            <a:r>
              <a:rPr spc="105" dirty="0"/>
              <a:t> </a:t>
            </a:r>
            <a:r>
              <a:rPr spc="-30" dirty="0"/>
              <a:t>of</a:t>
            </a:r>
            <a:r>
              <a:rPr spc="120" dirty="0"/>
              <a:t> </a:t>
            </a:r>
            <a:r>
              <a:rPr dirty="0"/>
              <a:t>the</a:t>
            </a:r>
            <a:r>
              <a:rPr spc="114" dirty="0"/>
              <a:t> </a:t>
            </a:r>
            <a:r>
              <a:rPr spc="-10" dirty="0"/>
              <a:t>following</a:t>
            </a:r>
            <a:r>
              <a:rPr spc="120" dirty="0"/>
              <a:t> </a:t>
            </a:r>
            <a:r>
              <a:rPr spc="55" dirty="0"/>
              <a:t>are</a:t>
            </a:r>
            <a:r>
              <a:rPr spc="114" dirty="0"/>
              <a:t> </a:t>
            </a:r>
            <a:r>
              <a:rPr dirty="0"/>
              <a:t>quantized</a:t>
            </a:r>
            <a:r>
              <a:rPr spc="114" dirty="0"/>
              <a:t> </a:t>
            </a:r>
            <a:r>
              <a:rPr dirty="0"/>
              <a:t>in</a:t>
            </a:r>
            <a:r>
              <a:rPr spc="120" dirty="0"/>
              <a:t> </a:t>
            </a:r>
            <a:r>
              <a:rPr dirty="0"/>
              <a:t>the</a:t>
            </a:r>
            <a:r>
              <a:rPr spc="114" dirty="0"/>
              <a:t> </a:t>
            </a:r>
            <a:r>
              <a:rPr dirty="0"/>
              <a:t>Bohr</a:t>
            </a:r>
            <a:r>
              <a:rPr spc="120" dirty="0"/>
              <a:t> </a:t>
            </a:r>
            <a:r>
              <a:rPr dirty="0"/>
              <a:t>model?</a:t>
            </a:r>
            <a:r>
              <a:rPr spc="465" dirty="0"/>
              <a:t> </a:t>
            </a:r>
            <a:r>
              <a:rPr spc="-10" dirty="0"/>
              <a:t>(Choose </a:t>
            </a:r>
            <a:r>
              <a:rPr spc="75" dirty="0"/>
              <a:t>all</a:t>
            </a:r>
            <a:r>
              <a:rPr spc="150" dirty="0"/>
              <a:t> </a:t>
            </a:r>
            <a:r>
              <a:rPr spc="114" dirty="0"/>
              <a:t>that</a:t>
            </a:r>
            <a:r>
              <a:rPr spc="145" dirty="0"/>
              <a:t> </a:t>
            </a:r>
            <a:r>
              <a:rPr spc="50" dirty="0"/>
              <a:t>apply.)</a:t>
            </a:r>
          </a:p>
        </p:txBody>
      </p:sp>
      <p:sp>
        <p:nvSpPr>
          <p:cNvPr id="5" name="object 5"/>
          <p:cNvSpPr txBox="1"/>
          <p:nvPr/>
        </p:nvSpPr>
        <p:spPr>
          <a:xfrm>
            <a:off x="715137" y="2059259"/>
            <a:ext cx="6440805" cy="2050414"/>
          </a:xfrm>
          <a:prstGeom prst="rect">
            <a:avLst/>
          </a:prstGeom>
        </p:spPr>
        <p:txBody>
          <a:bodyPr vert="horz" wrap="square" lIns="0" tIns="144780" rIns="0" bIns="0" rtlCol="0">
            <a:spAutoFit/>
          </a:bodyPr>
          <a:lstStyle/>
          <a:p>
            <a:pPr marL="386715" indent="-370205">
              <a:lnSpc>
                <a:spcPct val="100000"/>
              </a:lnSpc>
              <a:spcBef>
                <a:spcPts val="1140"/>
              </a:spcBef>
              <a:buAutoNum type="alphaUcPeriod"/>
              <a:tabLst>
                <a:tab pos="386715" algn="l"/>
              </a:tabLst>
            </a:pPr>
            <a:r>
              <a:rPr sz="2450" dirty="0">
                <a:latin typeface="Garamond"/>
                <a:cs typeface="Garamond"/>
              </a:rPr>
              <a:t>The</a:t>
            </a:r>
            <a:r>
              <a:rPr sz="2450" spc="180" dirty="0">
                <a:latin typeface="Garamond"/>
                <a:cs typeface="Garamond"/>
              </a:rPr>
              <a:t> </a:t>
            </a:r>
            <a:r>
              <a:rPr sz="2450" spc="55" dirty="0">
                <a:latin typeface="Garamond"/>
                <a:cs typeface="Garamond"/>
              </a:rPr>
              <a:t>radius</a:t>
            </a:r>
            <a:r>
              <a:rPr sz="2450" spc="185" dirty="0">
                <a:latin typeface="Garamond"/>
                <a:cs typeface="Garamond"/>
              </a:rPr>
              <a:t> </a:t>
            </a:r>
            <a:r>
              <a:rPr sz="2450" dirty="0">
                <a:latin typeface="Garamond"/>
                <a:cs typeface="Garamond"/>
              </a:rPr>
              <a:t>of</a:t>
            </a:r>
            <a:r>
              <a:rPr sz="2450" spc="180" dirty="0">
                <a:latin typeface="Garamond"/>
                <a:cs typeface="Garamond"/>
              </a:rPr>
              <a:t> </a:t>
            </a:r>
            <a:r>
              <a:rPr sz="2450" dirty="0">
                <a:latin typeface="Garamond"/>
                <a:cs typeface="Garamond"/>
              </a:rPr>
              <a:t>the</a:t>
            </a:r>
            <a:r>
              <a:rPr sz="2450" spc="180" dirty="0">
                <a:latin typeface="Garamond"/>
                <a:cs typeface="Garamond"/>
              </a:rPr>
              <a:t> </a:t>
            </a:r>
            <a:r>
              <a:rPr sz="2450" dirty="0">
                <a:latin typeface="Garamond"/>
                <a:cs typeface="Garamond"/>
              </a:rPr>
              <a:t>electron’s</a:t>
            </a:r>
            <a:r>
              <a:rPr sz="2450" spc="175" dirty="0">
                <a:latin typeface="Garamond"/>
                <a:cs typeface="Garamond"/>
              </a:rPr>
              <a:t> </a:t>
            </a:r>
            <a:r>
              <a:rPr sz="2450" spc="-10" dirty="0">
                <a:latin typeface="Garamond"/>
                <a:cs typeface="Garamond"/>
              </a:rPr>
              <a:t>orbit.</a:t>
            </a:r>
            <a:endParaRPr sz="2450">
              <a:latin typeface="Garamond"/>
              <a:cs typeface="Garamond"/>
            </a:endParaRPr>
          </a:p>
          <a:p>
            <a:pPr marL="386715" indent="-358140">
              <a:lnSpc>
                <a:spcPct val="100000"/>
              </a:lnSpc>
              <a:spcBef>
                <a:spcPts val="1045"/>
              </a:spcBef>
              <a:buAutoNum type="alphaUcPeriod"/>
              <a:tabLst>
                <a:tab pos="386715" algn="l"/>
              </a:tabLst>
            </a:pPr>
            <a:r>
              <a:rPr sz="2450" dirty="0">
                <a:latin typeface="Garamond"/>
                <a:cs typeface="Garamond"/>
              </a:rPr>
              <a:t>The</a:t>
            </a:r>
            <a:r>
              <a:rPr sz="2450" spc="235" dirty="0">
                <a:latin typeface="Garamond"/>
                <a:cs typeface="Garamond"/>
              </a:rPr>
              <a:t> </a:t>
            </a:r>
            <a:r>
              <a:rPr sz="2450" dirty="0">
                <a:latin typeface="Garamond"/>
                <a:cs typeface="Garamond"/>
              </a:rPr>
              <a:t>electron’s</a:t>
            </a:r>
            <a:r>
              <a:rPr sz="2450" spc="240" dirty="0">
                <a:latin typeface="Garamond"/>
                <a:cs typeface="Garamond"/>
              </a:rPr>
              <a:t> </a:t>
            </a:r>
            <a:r>
              <a:rPr sz="2450" spc="65" dirty="0">
                <a:latin typeface="Garamond"/>
                <a:cs typeface="Garamond"/>
              </a:rPr>
              <a:t>angular</a:t>
            </a:r>
            <a:r>
              <a:rPr sz="2450" spc="245" dirty="0">
                <a:latin typeface="Garamond"/>
                <a:cs typeface="Garamond"/>
              </a:rPr>
              <a:t> </a:t>
            </a:r>
            <a:r>
              <a:rPr sz="2450" spc="-10" dirty="0">
                <a:latin typeface="Garamond"/>
                <a:cs typeface="Garamond"/>
              </a:rPr>
              <a:t>momentum.</a:t>
            </a:r>
            <a:endParaRPr sz="2450">
              <a:latin typeface="Garamond"/>
              <a:cs typeface="Garamond"/>
            </a:endParaRPr>
          </a:p>
          <a:p>
            <a:pPr marL="386715" indent="-361950">
              <a:lnSpc>
                <a:spcPct val="100000"/>
              </a:lnSpc>
              <a:spcBef>
                <a:spcPts val="1045"/>
              </a:spcBef>
              <a:buAutoNum type="alphaUcPeriod"/>
              <a:tabLst>
                <a:tab pos="386715" algn="l"/>
              </a:tabLst>
            </a:pPr>
            <a:r>
              <a:rPr sz="2450" dirty="0">
                <a:latin typeface="Garamond"/>
                <a:cs typeface="Garamond"/>
              </a:rPr>
              <a:t>The</a:t>
            </a:r>
            <a:r>
              <a:rPr sz="2450" spc="285" dirty="0">
                <a:latin typeface="Garamond"/>
                <a:cs typeface="Garamond"/>
              </a:rPr>
              <a:t> </a:t>
            </a:r>
            <a:r>
              <a:rPr sz="2450" dirty="0">
                <a:latin typeface="Garamond"/>
                <a:cs typeface="Garamond"/>
              </a:rPr>
              <a:t>electron’s</a:t>
            </a:r>
            <a:r>
              <a:rPr sz="2450" spc="280" dirty="0">
                <a:latin typeface="Garamond"/>
                <a:cs typeface="Garamond"/>
              </a:rPr>
              <a:t> </a:t>
            </a:r>
            <a:r>
              <a:rPr sz="2450" spc="-10" dirty="0">
                <a:latin typeface="Garamond"/>
                <a:cs typeface="Garamond"/>
              </a:rPr>
              <a:t>energy.</a:t>
            </a:r>
            <a:endParaRPr sz="2450">
              <a:latin typeface="Garamond"/>
              <a:cs typeface="Garamond"/>
            </a:endParaRPr>
          </a:p>
          <a:p>
            <a:pPr marL="386715" indent="-374015">
              <a:lnSpc>
                <a:spcPct val="100000"/>
              </a:lnSpc>
              <a:spcBef>
                <a:spcPts val="1045"/>
              </a:spcBef>
              <a:buAutoNum type="alphaUcPeriod"/>
              <a:tabLst>
                <a:tab pos="386715" algn="l"/>
              </a:tabLst>
            </a:pPr>
            <a:r>
              <a:rPr sz="2450" dirty="0">
                <a:latin typeface="Garamond"/>
                <a:cs typeface="Garamond"/>
              </a:rPr>
              <a:t>The</a:t>
            </a:r>
            <a:r>
              <a:rPr sz="2450" spc="175" dirty="0">
                <a:latin typeface="Garamond"/>
                <a:cs typeface="Garamond"/>
              </a:rPr>
              <a:t> </a:t>
            </a:r>
            <a:r>
              <a:rPr sz="2450" dirty="0">
                <a:latin typeface="Garamond"/>
                <a:cs typeface="Garamond"/>
              </a:rPr>
              <a:t>force</a:t>
            </a:r>
            <a:r>
              <a:rPr sz="2450" spc="185" dirty="0">
                <a:latin typeface="Garamond"/>
                <a:cs typeface="Garamond"/>
              </a:rPr>
              <a:t> </a:t>
            </a:r>
            <a:r>
              <a:rPr sz="2450" dirty="0">
                <a:latin typeface="Garamond"/>
                <a:cs typeface="Garamond"/>
              </a:rPr>
              <a:t>between</a:t>
            </a:r>
            <a:r>
              <a:rPr sz="2450" spc="185" dirty="0">
                <a:latin typeface="Garamond"/>
                <a:cs typeface="Garamond"/>
              </a:rPr>
              <a:t> </a:t>
            </a:r>
            <a:r>
              <a:rPr sz="2450" dirty="0">
                <a:latin typeface="Garamond"/>
                <a:cs typeface="Garamond"/>
              </a:rPr>
              <a:t>the</a:t>
            </a:r>
            <a:r>
              <a:rPr sz="2450" spc="190" dirty="0">
                <a:latin typeface="Garamond"/>
                <a:cs typeface="Garamond"/>
              </a:rPr>
              <a:t> </a:t>
            </a:r>
            <a:r>
              <a:rPr sz="2450" dirty="0">
                <a:latin typeface="Garamond"/>
                <a:cs typeface="Garamond"/>
              </a:rPr>
              <a:t>electron</a:t>
            </a:r>
            <a:r>
              <a:rPr sz="2450" spc="185" dirty="0">
                <a:latin typeface="Garamond"/>
                <a:cs typeface="Garamond"/>
              </a:rPr>
              <a:t> </a:t>
            </a:r>
            <a:r>
              <a:rPr sz="2450" spc="55" dirty="0">
                <a:latin typeface="Garamond"/>
                <a:cs typeface="Garamond"/>
              </a:rPr>
              <a:t>and</a:t>
            </a:r>
            <a:r>
              <a:rPr sz="2450" spc="185" dirty="0">
                <a:latin typeface="Garamond"/>
                <a:cs typeface="Garamond"/>
              </a:rPr>
              <a:t> </a:t>
            </a:r>
            <a:r>
              <a:rPr sz="2450" dirty="0">
                <a:latin typeface="Garamond"/>
                <a:cs typeface="Garamond"/>
              </a:rPr>
              <a:t>the</a:t>
            </a:r>
            <a:r>
              <a:rPr sz="2450" spc="185" dirty="0">
                <a:latin typeface="Garamond"/>
                <a:cs typeface="Garamond"/>
              </a:rPr>
              <a:t> </a:t>
            </a:r>
            <a:r>
              <a:rPr sz="2450" spc="-10" dirty="0">
                <a:latin typeface="Garamond"/>
                <a:cs typeface="Garamond"/>
              </a:rPr>
              <a:t>nucleus.</a:t>
            </a:r>
            <a:endParaRPr sz="2450">
              <a:latin typeface="Garamond"/>
              <a:cs typeface="Garamond"/>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486275" algn="l"/>
              </a:tabLst>
            </a:pPr>
            <a:r>
              <a:rPr sz="1200" spc="-10" dirty="0">
                <a:latin typeface="Times New Roman"/>
                <a:cs typeface="Times New Roman"/>
              </a:rPr>
              <a:t>ConcepTest</a:t>
            </a:r>
            <a:r>
              <a:rPr sz="1200" dirty="0">
                <a:latin typeface="Times New Roman"/>
                <a:cs typeface="Times New Roman"/>
              </a:rPr>
              <a:t>	4.4.</a:t>
            </a:r>
            <a:r>
              <a:rPr sz="1200" spc="265" dirty="0">
                <a:latin typeface="Times New Roman"/>
                <a:cs typeface="Times New Roman"/>
              </a:rPr>
              <a:t>  </a:t>
            </a:r>
            <a:r>
              <a:rPr sz="1200" spc="50" dirty="0">
                <a:latin typeface="Times New Roman"/>
                <a:cs typeface="Times New Roman"/>
              </a:rPr>
              <a:t>THE</a:t>
            </a:r>
            <a:r>
              <a:rPr sz="1200" spc="185" dirty="0">
                <a:latin typeface="Times New Roman"/>
                <a:cs typeface="Times New Roman"/>
              </a:rPr>
              <a:t> </a:t>
            </a:r>
            <a:r>
              <a:rPr sz="1200" dirty="0">
                <a:latin typeface="Times New Roman"/>
                <a:cs typeface="Times New Roman"/>
              </a:rPr>
              <a:t>HEISENBERG</a:t>
            </a:r>
            <a:r>
              <a:rPr sz="1200" spc="185" dirty="0">
                <a:latin typeface="Times New Roman"/>
                <a:cs typeface="Times New Roman"/>
              </a:rPr>
              <a:t> </a:t>
            </a:r>
            <a:r>
              <a:rPr sz="1200" dirty="0">
                <a:latin typeface="Times New Roman"/>
                <a:cs typeface="Times New Roman"/>
              </a:rPr>
              <a:t>UNCERTAINTY</a:t>
            </a:r>
            <a:r>
              <a:rPr sz="1200" spc="185" dirty="0">
                <a:latin typeface="Times New Roman"/>
                <a:cs typeface="Times New Roman"/>
              </a:rPr>
              <a:t> </a:t>
            </a:r>
            <a:r>
              <a:rPr sz="1200" spc="-10" dirty="0">
                <a:latin typeface="Times New Roman"/>
                <a:cs typeface="Times New Roman"/>
              </a:rPr>
              <a:t>PRINCIPLE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078470" cy="403225"/>
          </a:xfrm>
          <a:prstGeom prst="rect">
            <a:avLst/>
          </a:prstGeom>
        </p:spPr>
        <p:txBody>
          <a:bodyPr vert="horz" wrap="square" lIns="0" tIns="15875" rIns="0" bIns="0" rtlCol="0">
            <a:spAutoFit/>
          </a:bodyPr>
          <a:lstStyle/>
          <a:p>
            <a:pPr marL="12700">
              <a:lnSpc>
                <a:spcPct val="100000"/>
              </a:lnSpc>
              <a:spcBef>
                <a:spcPts val="125"/>
              </a:spcBef>
              <a:tabLst>
                <a:tab pos="7012940" algn="l"/>
              </a:tabLst>
            </a:pPr>
            <a:r>
              <a:rPr spc="75" dirty="0"/>
              <a:t>Can</a:t>
            </a:r>
            <a:r>
              <a:rPr spc="200" dirty="0"/>
              <a:t> </a:t>
            </a:r>
            <a:r>
              <a:rPr spc="65" dirty="0"/>
              <a:t>an</a:t>
            </a:r>
            <a:r>
              <a:rPr spc="204" dirty="0"/>
              <a:t> </a:t>
            </a:r>
            <a:r>
              <a:rPr dirty="0"/>
              <a:t>object’s</a:t>
            </a:r>
            <a:r>
              <a:rPr spc="200" dirty="0"/>
              <a:t> </a:t>
            </a:r>
            <a:r>
              <a:rPr dirty="0"/>
              <a:t>position</a:t>
            </a:r>
            <a:r>
              <a:rPr spc="204" dirty="0"/>
              <a:t> </a:t>
            </a:r>
            <a:r>
              <a:rPr spc="55" dirty="0"/>
              <a:t>uncertainty</a:t>
            </a:r>
            <a:r>
              <a:rPr spc="200" dirty="0"/>
              <a:t> </a:t>
            </a:r>
            <a:r>
              <a:rPr dirty="0"/>
              <a:t>ever</a:t>
            </a:r>
            <a:r>
              <a:rPr spc="204" dirty="0"/>
              <a:t> </a:t>
            </a:r>
            <a:r>
              <a:rPr dirty="0"/>
              <a:t>be</a:t>
            </a:r>
            <a:r>
              <a:rPr spc="200" dirty="0"/>
              <a:t> </a:t>
            </a:r>
            <a:r>
              <a:rPr spc="45" dirty="0"/>
              <a:t>negative?</a:t>
            </a:r>
            <a:r>
              <a:rPr dirty="0"/>
              <a:t>	</a:t>
            </a:r>
            <a:r>
              <a:rPr spc="-10" dirty="0"/>
              <a:t>Explain.</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486275" algn="l"/>
              </a:tabLst>
            </a:pPr>
            <a:r>
              <a:rPr sz="1200" spc="-10" dirty="0">
                <a:latin typeface="Times New Roman"/>
                <a:cs typeface="Times New Roman"/>
              </a:rPr>
              <a:t>ConcepTest</a:t>
            </a:r>
            <a:r>
              <a:rPr sz="1200" dirty="0">
                <a:latin typeface="Times New Roman"/>
                <a:cs typeface="Times New Roman"/>
              </a:rPr>
              <a:t>	4.4.</a:t>
            </a:r>
            <a:r>
              <a:rPr sz="1200" spc="265" dirty="0">
                <a:latin typeface="Times New Roman"/>
                <a:cs typeface="Times New Roman"/>
              </a:rPr>
              <a:t>  </a:t>
            </a:r>
            <a:r>
              <a:rPr sz="1200" spc="50" dirty="0">
                <a:latin typeface="Times New Roman"/>
                <a:cs typeface="Times New Roman"/>
              </a:rPr>
              <a:t>THE</a:t>
            </a:r>
            <a:r>
              <a:rPr sz="1200" spc="185" dirty="0">
                <a:latin typeface="Times New Roman"/>
                <a:cs typeface="Times New Roman"/>
              </a:rPr>
              <a:t> </a:t>
            </a:r>
            <a:r>
              <a:rPr sz="1200" dirty="0">
                <a:latin typeface="Times New Roman"/>
                <a:cs typeface="Times New Roman"/>
              </a:rPr>
              <a:t>HEISENBERG</a:t>
            </a:r>
            <a:r>
              <a:rPr sz="1200" spc="185" dirty="0">
                <a:latin typeface="Times New Roman"/>
                <a:cs typeface="Times New Roman"/>
              </a:rPr>
              <a:t> </a:t>
            </a:r>
            <a:r>
              <a:rPr sz="1200" dirty="0">
                <a:latin typeface="Times New Roman"/>
                <a:cs typeface="Times New Roman"/>
              </a:rPr>
              <a:t>UNCERTAINTY</a:t>
            </a:r>
            <a:r>
              <a:rPr sz="1200" spc="185" dirty="0">
                <a:latin typeface="Times New Roman"/>
                <a:cs typeface="Times New Roman"/>
              </a:rPr>
              <a:t> </a:t>
            </a:r>
            <a:r>
              <a:rPr sz="1200" spc="-10" dirty="0">
                <a:latin typeface="Times New Roman"/>
                <a:cs typeface="Times New Roman"/>
              </a:rPr>
              <a:t>PRINCIPLE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078470" cy="403225"/>
          </a:xfrm>
          <a:prstGeom prst="rect">
            <a:avLst/>
          </a:prstGeom>
        </p:spPr>
        <p:txBody>
          <a:bodyPr vert="horz" wrap="square" lIns="0" tIns="15875" rIns="0" bIns="0" rtlCol="0">
            <a:spAutoFit/>
          </a:bodyPr>
          <a:lstStyle/>
          <a:p>
            <a:pPr marL="12700">
              <a:lnSpc>
                <a:spcPct val="100000"/>
              </a:lnSpc>
              <a:spcBef>
                <a:spcPts val="125"/>
              </a:spcBef>
              <a:tabLst>
                <a:tab pos="7012940" algn="l"/>
              </a:tabLst>
            </a:pPr>
            <a:r>
              <a:rPr spc="75" dirty="0"/>
              <a:t>Can</a:t>
            </a:r>
            <a:r>
              <a:rPr spc="200" dirty="0"/>
              <a:t> </a:t>
            </a:r>
            <a:r>
              <a:rPr spc="65" dirty="0"/>
              <a:t>an</a:t>
            </a:r>
            <a:r>
              <a:rPr spc="204" dirty="0"/>
              <a:t> </a:t>
            </a:r>
            <a:r>
              <a:rPr dirty="0"/>
              <a:t>object’s</a:t>
            </a:r>
            <a:r>
              <a:rPr spc="200" dirty="0"/>
              <a:t> </a:t>
            </a:r>
            <a:r>
              <a:rPr dirty="0"/>
              <a:t>position</a:t>
            </a:r>
            <a:r>
              <a:rPr spc="204" dirty="0"/>
              <a:t> </a:t>
            </a:r>
            <a:r>
              <a:rPr spc="55" dirty="0"/>
              <a:t>uncertainty</a:t>
            </a:r>
            <a:r>
              <a:rPr spc="200" dirty="0"/>
              <a:t> </a:t>
            </a:r>
            <a:r>
              <a:rPr dirty="0"/>
              <a:t>ever</a:t>
            </a:r>
            <a:r>
              <a:rPr spc="204" dirty="0"/>
              <a:t> </a:t>
            </a:r>
            <a:r>
              <a:rPr dirty="0"/>
              <a:t>be</a:t>
            </a:r>
            <a:r>
              <a:rPr spc="200" dirty="0"/>
              <a:t> </a:t>
            </a:r>
            <a:r>
              <a:rPr spc="45" dirty="0"/>
              <a:t>negative?</a:t>
            </a:r>
            <a:r>
              <a:rPr dirty="0"/>
              <a:t>	</a:t>
            </a:r>
            <a:r>
              <a:rPr spc="-10" dirty="0"/>
              <a:t>Explain.</a:t>
            </a:r>
          </a:p>
        </p:txBody>
      </p:sp>
      <p:sp>
        <p:nvSpPr>
          <p:cNvPr id="5" name="object 5"/>
          <p:cNvSpPr txBox="1"/>
          <p:nvPr/>
        </p:nvSpPr>
        <p:spPr>
          <a:xfrm>
            <a:off x="707758" y="1790812"/>
            <a:ext cx="8267700" cy="1921510"/>
          </a:xfrm>
          <a:prstGeom prst="rect">
            <a:avLst/>
          </a:prstGeom>
        </p:spPr>
        <p:txBody>
          <a:bodyPr vert="horz" wrap="square" lIns="0" tIns="9525" rIns="0" bIns="0" rtlCol="0">
            <a:spAutoFit/>
          </a:bodyPr>
          <a:lstStyle/>
          <a:p>
            <a:pPr marL="23495" marR="5080" indent="-11430" algn="just">
              <a:lnSpc>
                <a:spcPct val="101699"/>
              </a:lnSpc>
              <a:spcBef>
                <a:spcPts val="75"/>
              </a:spcBef>
            </a:pPr>
            <a:r>
              <a:rPr sz="2450" b="1" spc="55" dirty="0">
                <a:latin typeface="Book Antiqua"/>
                <a:cs typeface="Book Antiqua"/>
              </a:rPr>
              <a:t>Solution:</a:t>
            </a:r>
            <a:r>
              <a:rPr sz="2450" b="1" spc="370" dirty="0">
                <a:latin typeface="Book Antiqua"/>
                <a:cs typeface="Book Antiqua"/>
              </a:rPr>
              <a:t>  </a:t>
            </a:r>
            <a:r>
              <a:rPr sz="2450" dirty="0">
                <a:latin typeface="Garamond"/>
                <a:cs typeface="Garamond"/>
              </a:rPr>
              <a:t>No.</a:t>
            </a:r>
            <a:r>
              <a:rPr sz="2450" spc="400" dirty="0">
                <a:latin typeface="Garamond"/>
                <a:cs typeface="Garamond"/>
              </a:rPr>
              <a:t> </a:t>
            </a:r>
            <a:r>
              <a:rPr sz="2450" spc="50" dirty="0">
                <a:latin typeface="Garamond"/>
                <a:cs typeface="Garamond"/>
              </a:rPr>
              <a:t>Uncertainty</a:t>
            </a:r>
            <a:r>
              <a:rPr sz="2450" dirty="0">
                <a:latin typeface="Garamond"/>
                <a:cs typeface="Garamond"/>
              </a:rPr>
              <a:t> is (roughly </a:t>
            </a:r>
            <a:r>
              <a:rPr sz="2450" spc="50" dirty="0">
                <a:latin typeface="Garamond"/>
                <a:cs typeface="Garamond"/>
              </a:rPr>
              <a:t>speaking)</a:t>
            </a:r>
            <a:r>
              <a:rPr sz="2450" dirty="0">
                <a:latin typeface="Garamond"/>
                <a:cs typeface="Garamond"/>
              </a:rPr>
              <a:t> </a:t>
            </a:r>
            <a:r>
              <a:rPr sz="2450" spc="65" dirty="0">
                <a:latin typeface="Garamond"/>
                <a:cs typeface="Garamond"/>
              </a:rPr>
              <a:t>an</a:t>
            </a:r>
            <a:r>
              <a:rPr sz="2450" dirty="0">
                <a:latin typeface="Garamond"/>
                <a:cs typeface="Garamond"/>
              </a:rPr>
              <a:t> average </a:t>
            </a:r>
            <a:r>
              <a:rPr sz="2450" spc="-20" dirty="0">
                <a:latin typeface="Garamond"/>
                <a:cs typeface="Garamond"/>
              </a:rPr>
              <a:t>dis- </a:t>
            </a:r>
            <a:r>
              <a:rPr sz="2450" spc="50" dirty="0">
                <a:latin typeface="Garamond"/>
                <a:cs typeface="Garamond"/>
              </a:rPr>
              <a:t>tance</a:t>
            </a:r>
            <a:r>
              <a:rPr sz="2450" spc="355" dirty="0">
                <a:latin typeface="Garamond"/>
                <a:cs typeface="Garamond"/>
              </a:rPr>
              <a:t> </a:t>
            </a:r>
            <a:r>
              <a:rPr sz="2450" dirty="0">
                <a:latin typeface="Garamond"/>
                <a:cs typeface="Garamond"/>
              </a:rPr>
              <a:t>from</a:t>
            </a:r>
            <a:r>
              <a:rPr sz="2450" spc="355" dirty="0">
                <a:latin typeface="Garamond"/>
                <a:cs typeface="Garamond"/>
              </a:rPr>
              <a:t> </a:t>
            </a:r>
            <a:r>
              <a:rPr sz="2450" dirty="0">
                <a:latin typeface="Garamond"/>
                <a:cs typeface="Garamond"/>
              </a:rPr>
              <a:t>the</a:t>
            </a:r>
            <a:r>
              <a:rPr sz="2450" spc="350" dirty="0">
                <a:latin typeface="Garamond"/>
                <a:cs typeface="Garamond"/>
              </a:rPr>
              <a:t> </a:t>
            </a:r>
            <a:r>
              <a:rPr sz="2450" dirty="0">
                <a:latin typeface="Garamond"/>
                <a:cs typeface="Garamond"/>
              </a:rPr>
              <a:t>mean.</a:t>
            </a:r>
            <a:r>
              <a:rPr sz="2450" spc="175" dirty="0">
                <a:latin typeface="Garamond"/>
                <a:cs typeface="Garamond"/>
              </a:rPr>
              <a:t>  </a:t>
            </a:r>
            <a:r>
              <a:rPr sz="2450" dirty="0">
                <a:latin typeface="Garamond"/>
                <a:cs typeface="Garamond"/>
              </a:rPr>
              <a:t>Some</a:t>
            </a:r>
            <a:r>
              <a:rPr sz="2450" spc="350" dirty="0">
                <a:latin typeface="Garamond"/>
                <a:cs typeface="Garamond"/>
              </a:rPr>
              <a:t> </a:t>
            </a:r>
            <a:r>
              <a:rPr sz="2450" dirty="0">
                <a:latin typeface="Garamond"/>
                <a:cs typeface="Garamond"/>
              </a:rPr>
              <a:t>measurements</a:t>
            </a:r>
            <a:r>
              <a:rPr sz="2450" spc="355" dirty="0">
                <a:latin typeface="Garamond"/>
                <a:cs typeface="Garamond"/>
              </a:rPr>
              <a:t> </a:t>
            </a:r>
            <a:r>
              <a:rPr sz="2450" spc="55" dirty="0">
                <a:latin typeface="Garamond"/>
                <a:cs typeface="Garamond"/>
              </a:rPr>
              <a:t>are</a:t>
            </a:r>
            <a:r>
              <a:rPr sz="2450" spc="355" dirty="0">
                <a:latin typeface="Garamond"/>
                <a:cs typeface="Garamond"/>
              </a:rPr>
              <a:t> </a:t>
            </a:r>
            <a:r>
              <a:rPr sz="2450" dirty="0">
                <a:latin typeface="Garamond"/>
                <a:cs typeface="Garamond"/>
              </a:rPr>
              <a:t>above</a:t>
            </a:r>
            <a:r>
              <a:rPr sz="2450" spc="355" dirty="0">
                <a:latin typeface="Garamond"/>
                <a:cs typeface="Garamond"/>
              </a:rPr>
              <a:t> </a:t>
            </a:r>
            <a:r>
              <a:rPr sz="2450" dirty="0">
                <a:latin typeface="Garamond"/>
                <a:cs typeface="Garamond"/>
              </a:rPr>
              <a:t>the</a:t>
            </a:r>
            <a:r>
              <a:rPr sz="2450" spc="350" dirty="0">
                <a:latin typeface="Garamond"/>
                <a:cs typeface="Garamond"/>
              </a:rPr>
              <a:t> </a:t>
            </a:r>
            <a:r>
              <a:rPr sz="2450" spc="-10" dirty="0">
                <a:latin typeface="Garamond"/>
                <a:cs typeface="Garamond"/>
              </a:rPr>
              <a:t>mean, </a:t>
            </a:r>
            <a:r>
              <a:rPr sz="2450" spc="55" dirty="0">
                <a:latin typeface="Garamond"/>
                <a:cs typeface="Garamond"/>
              </a:rPr>
              <a:t>and</a:t>
            </a:r>
            <a:r>
              <a:rPr sz="2450" spc="85" dirty="0">
                <a:latin typeface="Garamond"/>
                <a:cs typeface="Garamond"/>
              </a:rPr>
              <a:t> </a:t>
            </a:r>
            <a:r>
              <a:rPr sz="2450" dirty="0">
                <a:latin typeface="Garamond"/>
                <a:cs typeface="Garamond"/>
              </a:rPr>
              <a:t>some</a:t>
            </a:r>
            <a:r>
              <a:rPr sz="2450" spc="95" dirty="0">
                <a:latin typeface="Garamond"/>
                <a:cs typeface="Garamond"/>
              </a:rPr>
              <a:t> </a:t>
            </a:r>
            <a:r>
              <a:rPr sz="2450" dirty="0">
                <a:latin typeface="Garamond"/>
                <a:cs typeface="Garamond"/>
              </a:rPr>
              <a:t>below,</a:t>
            </a:r>
            <a:r>
              <a:rPr sz="2450" spc="110" dirty="0">
                <a:latin typeface="Garamond"/>
                <a:cs typeface="Garamond"/>
              </a:rPr>
              <a:t> </a:t>
            </a:r>
            <a:r>
              <a:rPr sz="2450" spc="70" dirty="0">
                <a:latin typeface="Garamond"/>
                <a:cs typeface="Garamond"/>
              </a:rPr>
              <a:t>but</a:t>
            </a:r>
            <a:r>
              <a:rPr sz="2450" spc="90" dirty="0">
                <a:latin typeface="Garamond"/>
                <a:cs typeface="Garamond"/>
              </a:rPr>
              <a:t> </a:t>
            </a:r>
            <a:r>
              <a:rPr sz="2450" dirty="0">
                <a:latin typeface="Garamond"/>
                <a:cs typeface="Garamond"/>
              </a:rPr>
              <a:t>each</a:t>
            </a:r>
            <a:r>
              <a:rPr sz="2450" spc="95" dirty="0">
                <a:latin typeface="Garamond"/>
                <a:cs typeface="Garamond"/>
              </a:rPr>
              <a:t> </a:t>
            </a:r>
            <a:r>
              <a:rPr sz="2450" dirty="0">
                <a:latin typeface="Garamond"/>
                <a:cs typeface="Garamond"/>
              </a:rPr>
              <a:t>has</a:t>
            </a:r>
            <a:r>
              <a:rPr sz="2450" spc="95" dirty="0">
                <a:latin typeface="Garamond"/>
                <a:cs typeface="Garamond"/>
              </a:rPr>
              <a:t> </a:t>
            </a:r>
            <a:r>
              <a:rPr sz="2450" spc="130" dirty="0">
                <a:latin typeface="Garamond"/>
                <a:cs typeface="Garamond"/>
              </a:rPr>
              <a:t>a</a:t>
            </a:r>
            <a:r>
              <a:rPr sz="2450" spc="95" dirty="0">
                <a:latin typeface="Garamond"/>
                <a:cs typeface="Garamond"/>
              </a:rPr>
              <a:t> </a:t>
            </a:r>
            <a:r>
              <a:rPr sz="2450" dirty="0">
                <a:latin typeface="Garamond"/>
                <a:cs typeface="Garamond"/>
              </a:rPr>
              <a:t>positive</a:t>
            </a:r>
            <a:r>
              <a:rPr sz="2450" spc="100" dirty="0">
                <a:latin typeface="Garamond"/>
                <a:cs typeface="Garamond"/>
              </a:rPr>
              <a:t> </a:t>
            </a:r>
            <a:r>
              <a:rPr sz="2450" b="0" i="1" spc="-175" dirty="0">
                <a:latin typeface="Bookman Old Style"/>
                <a:cs typeface="Bookman Old Style"/>
              </a:rPr>
              <a:t>distance</a:t>
            </a:r>
            <a:r>
              <a:rPr sz="2450" b="0" i="1" spc="160" dirty="0">
                <a:latin typeface="Bookman Old Style"/>
                <a:cs typeface="Bookman Old Style"/>
              </a:rPr>
              <a:t> </a:t>
            </a:r>
            <a:r>
              <a:rPr sz="2450" dirty="0">
                <a:latin typeface="Garamond"/>
                <a:cs typeface="Garamond"/>
              </a:rPr>
              <a:t>from</a:t>
            </a:r>
            <a:r>
              <a:rPr sz="2450" spc="95" dirty="0">
                <a:latin typeface="Garamond"/>
                <a:cs typeface="Garamond"/>
              </a:rPr>
              <a:t> </a:t>
            </a:r>
            <a:r>
              <a:rPr sz="2450" dirty="0">
                <a:latin typeface="Garamond"/>
                <a:cs typeface="Garamond"/>
              </a:rPr>
              <a:t>the</a:t>
            </a:r>
            <a:r>
              <a:rPr sz="2450" spc="95" dirty="0">
                <a:latin typeface="Garamond"/>
                <a:cs typeface="Garamond"/>
              </a:rPr>
              <a:t> </a:t>
            </a:r>
            <a:r>
              <a:rPr sz="2450" spc="-10" dirty="0">
                <a:latin typeface="Garamond"/>
                <a:cs typeface="Garamond"/>
              </a:rPr>
              <a:t>mean. </a:t>
            </a:r>
            <a:r>
              <a:rPr sz="2450" spc="50" dirty="0">
                <a:latin typeface="Garamond"/>
                <a:cs typeface="Garamond"/>
              </a:rPr>
              <a:t>This</a:t>
            </a:r>
            <a:r>
              <a:rPr sz="2450" spc="135" dirty="0">
                <a:latin typeface="Garamond"/>
                <a:cs typeface="Garamond"/>
              </a:rPr>
              <a:t> </a:t>
            </a:r>
            <a:r>
              <a:rPr sz="2450" dirty="0">
                <a:latin typeface="Garamond"/>
                <a:cs typeface="Garamond"/>
              </a:rPr>
              <a:t>is</a:t>
            </a:r>
            <a:r>
              <a:rPr sz="2450" spc="145" dirty="0">
                <a:latin typeface="Garamond"/>
                <a:cs typeface="Garamond"/>
              </a:rPr>
              <a:t> </a:t>
            </a:r>
            <a:r>
              <a:rPr sz="2450" dirty="0">
                <a:latin typeface="Garamond"/>
                <a:cs typeface="Garamond"/>
              </a:rPr>
              <a:t>reflected</a:t>
            </a:r>
            <a:r>
              <a:rPr sz="2450" spc="150" dirty="0">
                <a:latin typeface="Garamond"/>
                <a:cs typeface="Garamond"/>
              </a:rPr>
              <a:t> </a:t>
            </a:r>
            <a:r>
              <a:rPr sz="2450" dirty="0">
                <a:latin typeface="Garamond"/>
                <a:cs typeface="Garamond"/>
              </a:rPr>
              <a:t>in</a:t>
            </a:r>
            <a:r>
              <a:rPr sz="2450" spc="145" dirty="0">
                <a:latin typeface="Garamond"/>
                <a:cs typeface="Garamond"/>
              </a:rPr>
              <a:t> </a:t>
            </a:r>
            <a:r>
              <a:rPr sz="2450" dirty="0">
                <a:latin typeface="Garamond"/>
                <a:cs typeface="Garamond"/>
              </a:rPr>
              <a:t>the</a:t>
            </a:r>
            <a:r>
              <a:rPr sz="2450" spc="145" dirty="0">
                <a:latin typeface="Garamond"/>
                <a:cs typeface="Garamond"/>
              </a:rPr>
              <a:t> </a:t>
            </a:r>
            <a:r>
              <a:rPr sz="2450" dirty="0">
                <a:latin typeface="Garamond"/>
                <a:cs typeface="Garamond"/>
              </a:rPr>
              <a:t>fact</a:t>
            </a:r>
            <a:r>
              <a:rPr sz="2450" spc="140" dirty="0">
                <a:latin typeface="Garamond"/>
                <a:cs typeface="Garamond"/>
              </a:rPr>
              <a:t> </a:t>
            </a:r>
            <a:r>
              <a:rPr sz="2450" spc="114" dirty="0">
                <a:latin typeface="Garamond"/>
                <a:cs typeface="Garamond"/>
              </a:rPr>
              <a:t>that</a:t>
            </a:r>
            <a:r>
              <a:rPr sz="2450" spc="145" dirty="0">
                <a:latin typeface="Garamond"/>
                <a:cs typeface="Garamond"/>
              </a:rPr>
              <a:t> </a:t>
            </a:r>
            <a:r>
              <a:rPr sz="2450" dirty="0">
                <a:latin typeface="Garamond"/>
                <a:cs typeface="Garamond"/>
              </a:rPr>
              <a:t>these</a:t>
            </a:r>
            <a:r>
              <a:rPr sz="2450" spc="150" dirty="0">
                <a:latin typeface="Garamond"/>
                <a:cs typeface="Garamond"/>
              </a:rPr>
              <a:t> </a:t>
            </a:r>
            <a:r>
              <a:rPr sz="2450" dirty="0">
                <a:latin typeface="Garamond"/>
                <a:cs typeface="Garamond"/>
              </a:rPr>
              <a:t>distances</a:t>
            </a:r>
            <a:r>
              <a:rPr sz="2450" spc="145" dirty="0">
                <a:latin typeface="Garamond"/>
                <a:cs typeface="Garamond"/>
              </a:rPr>
              <a:t> </a:t>
            </a:r>
            <a:r>
              <a:rPr sz="2450" spc="55" dirty="0">
                <a:latin typeface="Garamond"/>
                <a:cs typeface="Garamond"/>
              </a:rPr>
              <a:t>are</a:t>
            </a:r>
            <a:r>
              <a:rPr sz="2450" spc="145" dirty="0">
                <a:latin typeface="Garamond"/>
                <a:cs typeface="Garamond"/>
              </a:rPr>
              <a:t> </a:t>
            </a:r>
            <a:r>
              <a:rPr sz="2450" dirty="0">
                <a:latin typeface="Garamond"/>
                <a:cs typeface="Garamond"/>
              </a:rPr>
              <a:t>squared</a:t>
            </a:r>
            <a:r>
              <a:rPr sz="2450" spc="145" dirty="0">
                <a:latin typeface="Garamond"/>
                <a:cs typeface="Garamond"/>
              </a:rPr>
              <a:t> </a:t>
            </a:r>
            <a:r>
              <a:rPr sz="2450" dirty="0">
                <a:latin typeface="Garamond"/>
                <a:cs typeface="Garamond"/>
              </a:rPr>
              <a:t>in</a:t>
            </a:r>
            <a:r>
              <a:rPr sz="2450" spc="150" dirty="0">
                <a:latin typeface="Garamond"/>
                <a:cs typeface="Garamond"/>
              </a:rPr>
              <a:t> </a:t>
            </a:r>
            <a:r>
              <a:rPr sz="2450" spc="-25" dirty="0">
                <a:latin typeface="Garamond"/>
                <a:cs typeface="Garamond"/>
              </a:rPr>
              <a:t>the </a:t>
            </a:r>
            <a:r>
              <a:rPr sz="2450" dirty="0">
                <a:latin typeface="Garamond"/>
                <a:cs typeface="Garamond"/>
              </a:rPr>
              <a:t>formula</a:t>
            </a:r>
            <a:r>
              <a:rPr sz="2450" spc="85" dirty="0">
                <a:latin typeface="Garamond"/>
                <a:cs typeface="Garamond"/>
              </a:rPr>
              <a:t> </a:t>
            </a:r>
            <a:r>
              <a:rPr sz="2450" dirty="0">
                <a:latin typeface="Garamond"/>
                <a:cs typeface="Garamond"/>
              </a:rPr>
              <a:t>for</a:t>
            </a:r>
            <a:r>
              <a:rPr sz="2450" spc="95" dirty="0">
                <a:latin typeface="Garamond"/>
                <a:cs typeface="Garamond"/>
              </a:rPr>
              <a:t> </a:t>
            </a:r>
            <a:r>
              <a:rPr sz="2450" spc="70" dirty="0">
                <a:latin typeface="Garamond"/>
                <a:cs typeface="Garamond"/>
              </a:rPr>
              <a:t>standard</a:t>
            </a:r>
            <a:r>
              <a:rPr sz="2450" spc="95" dirty="0">
                <a:latin typeface="Garamond"/>
                <a:cs typeface="Garamond"/>
              </a:rPr>
              <a:t> </a:t>
            </a:r>
            <a:r>
              <a:rPr sz="2450" spc="-10" dirty="0">
                <a:latin typeface="Garamond"/>
                <a:cs typeface="Garamond"/>
              </a:rPr>
              <a:t>deviation.</a:t>
            </a:r>
            <a:endParaRPr sz="2450">
              <a:latin typeface="Garamond"/>
              <a:cs typeface="Garamond"/>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486275" algn="l"/>
              </a:tabLst>
            </a:pPr>
            <a:r>
              <a:rPr sz="1200" spc="-10" dirty="0">
                <a:latin typeface="Times New Roman"/>
                <a:cs typeface="Times New Roman"/>
              </a:rPr>
              <a:t>ConcepTest</a:t>
            </a:r>
            <a:r>
              <a:rPr sz="1200" dirty="0">
                <a:latin typeface="Times New Roman"/>
                <a:cs typeface="Times New Roman"/>
              </a:rPr>
              <a:t>	4.4.</a:t>
            </a:r>
            <a:r>
              <a:rPr sz="1200" spc="265" dirty="0">
                <a:latin typeface="Times New Roman"/>
                <a:cs typeface="Times New Roman"/>
              </a:rPr>
              <a:t>  </a:t>
            </a:r>
            <a:r>
              <a:rPr sz="1200" spc="50" dirty="0">
                <a:latin typeface="Times New Roman"/>
                <a:cs typeface="Times New Roman"/>
              </a:rPr>
              <a:t>THE</a:t>
            </a:r>
            <a:r>
              <a:rPr sz="1200" spc="185" dirty="0">
                <a:latin typeface="Times New Roman"/>
                <a:cs typeface="Times New Roman"/>
              </a:rPr>
              <a:t> </a:t>
            </a:r>
            <a:r>
              <a:rPr sz="1200" dirty="0">
                <a:latin typeface="Times New Roman"/>
                <a:cs typeface="Times New Roman"/>
              </a:rPr>
              <a:t>HEISENBERG</a:t>
            </a:r>
            <a:r>
              <a:rPr sz="1200" spc="185" dirty="0">
                <a:latin typeface="Times New Roman"/>
                <a:cs typeface="Times New Roman"/>
              </a:rPr>
              <a:t> </a:t>
            </a:r>
            <a:r>
              <a:rPr sz="1200" dirty="0">
                <a:latin typeface="Times New Roman"/>
                <a:cs typeface="Times New Roman"/>
              </a:rPr>
              <a:t>UNCERTAINTY</a:t>
            </a:r>
            <a:r>
              <a:rPr sz="1200" spc="185" dirty="0">
                <a:latin typeface="Times New Roman"/>
                <a:cs typeface="Times New Roman"/>
              </a:rPr>
              <a:t> </a:t>
            </a:r>
            <a:r>
              <a:rPr sz="1200" spc="-10" dirty="0">
                <a:latin typeface="Times New Roman"/>
                <a:cs typeface="Times New Roman"/>
              </a:rPr>
              <a:t>PRINCIPLE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06119" y="1208797"/>
            <a:ext cx="8282305" cy="782955"/>
          </a:xfrm>
          <a:prstGeom prst="rect">
            <a:avLst/>
          </a:prstGeom>
        </p:spPr>
        <p:txBody>
          <a:bodyPr vert="horz" wrap="square" lIns="0" tIns="9525" rIns="0" bIns="0" rtlCol="0">
            <a:spAutoFit/>
          </a:bodyPr>
          <a:lstStyle/>
          <a:p>
            <a:pPr marL="25400" marR="17780">
              <a:lnSpc>
                <a:spcPct val="101699"/>
              </a:lnSpc>
              <a:spcBef>
                <a:spcPts val="75"/>
              </a:spcBef>
              <a:tabLst>
                <a:tab pos="369570" algn="l"/>
                <a:tab pos="687070" algn="l"/>
                <a:tab pos="1800225" algn="l"/>
                <a:tab pos="2184400" algn="l"/>
                <a:tab pos="4172585" algn="l"/>
                <a:tab pos="4960620" algn="l"/>
                <a:tab pos="5857875" algn="l"/>
                <a:tab pos="6281420" algn="l"/>
                <a:tab pos="6971030" algn="l"/>
              </a:tabLst>
            </a:pPr>
            <a:r>
              <a:rPr spc="-25" dirty="0"/>
              <a:t>Is</a:t>
            </a:r>
            <a:r>
              <a:rPr dirty="0"/>
              <a:t>	</a:t>
            </a:r>
            <a:r>
              <a:rPr spc="80" dirty="0"/>
              <a:t>it</a:t>
            </a:r>
            <a:r>
              <a:rPr dirty="0"/>
              <a:t>	</a:t>
            </a:r>
            <a:r>
              <a:rPr spc="-10" dirty="0"/>
              <a:t>possible</a:t>
            </a:r>
            <a:r>
              <a:rPr dirty="0"/>
              <a:t>	</a:t>
            </a:r>
            <a:r>
              <a:rPr spc="-25" dirty="0"/>
              <a:t>to</a:t>
            </a:r>
            <a:r>
              <a:rPr dirty="0"/>
              <a:t>	</a:t>
            </a:r>
            <a:r>
              <a:rPr spc="-10" dirty="0"/>
              <a:t>simultaneously</a:t>
            </a:r>
            <a:r>
              <a:rPr dirty="0"/>
              <a:t>	</a:t>
            </a:r>
            <a:r>
              <a:rPr spc="-20" dirty="0"/>
              <a:t>know</a:t>
            </a:r>
            <a:r>
              <a:rPr dirty="0"/>
              <a:t>	</a:t>
            </a:r>
            <a:r>
              <a:rPr b="0" i="1" spc="50" dirty="0">
                <a:latin typeface="Bookman Old Style"/>
                <a:cs typeface="Bookman Old Style"/>
              </a:rPr>
              <a:t>x</a:t>
            </a:r>
            <a:r>
              <a:rPr b="0" i="1" spc="265" dirty="0">
                <a:latin typeface="Bookman Old Style"/>
                <a:cs typeface="Bookman Old Style"/>
              </a:rPr>
              <a:t> </a:t>
            </a:r>
            <a:r>
              <a:rPr spc="30" dirty="0"/>
              <a:t>and</a:t>
            </a:r>
            <a:r>
              <a:rPr dirty="0"/>
              <a:t>	</a:t>
            </a:r>
            <a:r>
              <a:rPr b="0" i="1" spc="-285" dirty="0">
                <a:latin typeface="Bookman Old Style"/>
                <a:cs typeface="Bookman Old Style"/>
              </a:rPr>
              <a:t>p</a:t>
            </a:r>
            <a:r>
              <a:rPr sz="3075" b="0" i="1" spc="-427" baseline="-9485" dirty="0">
                <a:latin typeface="Bookman Old Style"/>
                <a:cs typeface="Bookman Old Style"/>
              </a:rPr>
              <a:t>y</a:t>
            </a:r>
            <a:r>
              <a:rPr sz="3075" b="0" i="1" baseline="-9485" dirty="0">
                <a:latin typeface="Bookman Old Style"/>
                <a:cs typeface="Bookman Old Style"/>
              </a:rPr>
              <a:t>	</a:t>
            </a:r>
            <a:r>
              <a:rPr sz="2450" spc="30" dirty="0"/>
              <a:t>with</a:t>
            </a:r>
            <a:r>
              <a:rPr sz="2450" dirty="0"/>
              <a:t>	</a:t>
            </a:r>
            <a:r>
              <a:rPr sz="2450" spc="70" dirty="0"/>
              <a:t>arbitrarily </a:t>
            </a:r>
            <a:r>
              <a:rPr sz="2450" dirty="0"/>
              <a:t>high</a:t>
            </a:r>
            <a:r>
              <a:rPr sz="2450" spc="210" dirty="0"/>
              <a:t> </a:t>
            </a:r>
            <a:r>
              <a:rPr sz="2450" spc="-10" dirty="0"/>
              <a:t>precision?</a:t>
            </a:r>
            <a:endParaRPr sz="2450">
              <a:latin typeface="Bookman Old Style"/>
              <a:cs typeface="Bookman Old Style"/>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486275" algn="l"/>
              </a:tabLst>
            </a:pPr>
            <a:r>
              <a:rPr sz="1200" spc="-10" dirty="0">
                <a:latin typeface="Times New Roman"/>
                <a:cs typeface="Times New Roman"/>
              </a:rPr>
              <a:t>ConcepTest</a:t>
            </a:r>
            <a:r>
              <a:rPr sz="1200" dirty="0">
                <a:latin typeface="Times New Roman"/>
                <a:cs typeface="Times New Roman"/>
              </a:rPr>
              <a:t>	4.4.</a:t>
            </a:r>
            <a:r>
              <a:rPr sz="1200" spc="265" dirty="0">
                <a:latin typeface="Times New Roman"/>
                <a:cs typeface="Times New Roman"/>
              </a:rPr>
              <a:t>  </a:t>
            </a:r>
            <a:r>
              <a:rPr sz="1200" spc="50" dirty="0">
                <a:latin typeface="Times New Roman"/>
                <a:cs typeface="Times New Roman"/>
              </a:rPr>
              <a:t>THE</a:t>
            </a:r>
            <a:r>
              <a:rPr sz="1200" spc="185" dirty="0">
                <a:latin typeface="Times New Roman"/>
                <a:cs typeface="Times New Roman"/>
              </a:rPr>
              <a:t> </a:t>
            </a:r>
            <a:r>
              <a:rPr sz="1200" dirty="0">
                <a:latin typeface="Times New Roman"/>
                <a:cs typeface="Times New Roman"/>
              </a:rPr>
              <a:t>HEISENBERG</a:t>
            </a:r>
            <a:r>
              <a:rPr sz="1200" spc="185" dirty="0">
                <a:latin typeface="Times New Roman"/>
                <a:cs typeface="Times New Roman"/>
              </a:rPr>
              <a:t> </a:t>
            </a:r>
            <a:r>
              <a:rPr sz="1200" dirty="0">
                <a:latin typeface="Times New Roman"/>
                <a:cs typeface="Times New Roman"/>
              </a:rPr>
              <a:t>UNCERTAINTY</a:t>
            </a:r>
            <a:r>
              <a:rPr sz="1200" spc="185" dirty="0">
                <a:latin typeface="Times New Roman"/>
                <a:cs typeface="Times New Roman"/>
              </a:rPr>
              <a:t> </a:t>
            </a:r>
            <a:r>
              <a:rPr sz="1200" spc="-10" dirty="0">
                <a:latin typeface="Times New Roman"/>
                <a:cs typeface="Times New Roman"/>
              </a:rPr>
              <a:t>PRINCIPLE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ctrTitle"/>
          </p:nvPr>
        </p:nvSpPr>
        <p:spPr>
          <a:prstGeom prst="rect">
            <a:avLst/>
          </a:prstGeom>
        </p:spPr>
        <p:txBody>
          <a:bodyPr vert="horz" wrap="square" lIns="0" tIns="9525" rIns="0" bIns="0" rtlCol="0">
            <a:spAutoFit/>
          </a:bodyPr>
          <a:lstStyle/>
          <a:p>
            <a:pPr marL="25400" marR="17780">
              <a:lnSpc>
                <a:spcPct val="101699"/>
              </a:lnSpc>
              <a:spcBef>
                <a:spcPts val="75"/>
              </a:spcBef>
              <a:tabLst>
                <a:tab pos="369570" algn="l"/>
                <a:tab pos="687070" algn="l"/>
                <a:tab pos="1800225" algn="l"/>
                <a:tab pos="2184400" algn="l"/>
                <a:tab pos="4172585" algn="l"/>
                <a:tab pos="4960620" algn="l"/>
                <a:tab pos="5857875" algn="l"/>
                <a:tab pos="6281420" algn="l"/>
                <a:tab pos="6971030" algn="l"/>
              </a:tabLst>
            </a:pPr>
            <a:r>
              <a:rPr spc="-25" dirty="0"/>
              <a:t>Is</a:t>
            </a:r>
            <a:r>
              <a:rPr dirty="0"/>
              <a:t>	</a:t>
            </a:r>
            <a:r>
              <a:rPr spc="80" dirty="0"/>
              <a:t>it</a:t>
            </a:r>
            <a:r>
              <a:rPr dirty="0"/>
              <a:t>	</a:t>
            </a:r>
            <a:r>
              <a:rPr spc="-10" dirty="0"/>
              <a:t>possible</a:t>
            </a:r>
            <a:r>
              <a:rPr dirty="0"/>
              <a:t>	</a:t>
            </a:r>
            <a:r>
              <a:rPr spc="-25" dirty="0"/>
              <a:t>to</a:t>
            </a:r>
            <a:r>
              <a:rPr dirty="0"/>
              <a:t>	</a:t>
            </a:r>
            <a:r>
              <a:rPr spc="-10" dirty="0"/>
              <a:t>simultaneously</a:t>
            </a:r>
            <a:r>
              <a:rPr dirty="0"/>
              <a:t>	</a:t>
            </a:r>
            <a:r>
              <a:rPr spc="-20" dirty="0"/>
              <a:t>know</a:t>
            </a:r>
            <a:r>
              <a:rPr dirty="0"/>
              <a:t>	</a:t>
            </a:r>
            <a:r>
              <a:rPr b="0" i="1" spc="50" dirty="0">
                <a:latin typeface="Bookman Old Style"/>
                <a:cs typeface="Bookman Old Style"/>
              </a:rPr>
              <a:t>x</a:t>
            </a:r>
            <a:r>
              <a:rPr b="0" i="1" spc="265" dirty="0">
                <a:latin typeface="Bookman Old Style"/>
                <a:cs typeface="Bookman Old Style"/>
              </a:rPr>
              <a:t> </a:t>
            </a:r>
            <a:r>
              <a:rPr spc="30" dirty="0"/>
              <a:t>and</a:t>
            </a:r>
            <a:r>
              <a:rPr dirty="0"/>
              <a:t>	</a:t>
            </a:r>
            <a:r>
              <a:rPr b="0" i="1" spc="-285" dirty="0">
                <a:latin typeface="Bookman Old Style"/>
                <a:cs typeface="Bookman Old Style"/>
              </a:rPr>
              <a:t>p</a:t>
            </a:r>
            <a:r>
              <a:rPr sz="3075" b="0" i="1" spc="-427" baseline="-9485" dirty="0">
                <a:latin typeface="Bookman Old Style"/>
                <a:cs typeface="Bookman Old Style"/>
              </a:rPr>
              <a:t>y</a:t>
            </a:r>
            <a:r>
              <a:rPr sz="3075" b="0" i="1" baseline="-9485" dirty="0">
                <a:latin typeface="Bookman Old Style"/>
                <a:cs typeface="Bookman Old Style"/>
              </a:rPr>
              <a:t>	</a:t>
            </a:r>
            <a:r>
              <a:rPr sz="2450" spc="30" dirty="0"/>
              <a:t>with</a:t>
            </a:r>
            <a:r>
              <a:rPr sz="2450" dirty="0"/>
              <a:t>	</a:t>
            </a:r>
            <a:r>
              <a:rPr sz="2450" spc="70" dirty="0"/>
              <a:t>arbitrarily </a:t>
            </a:r>
            <a:r>
              <a:rPr sz="2450" dirty="0"/>
              <a:t>high</a:t>
            </a:r>
            <a:r>
              <a:rPr sz="2450" spc="210" dirty="0"/>
              <a:t> </a:t>
            </a:r>
            <a:r>
              <a:rPr sz="2450" spc="-10" dirty="0"/>
              <a:t>precision?</a:t>
            </a:r>
            <a:endParaRPr sz="2450">
              <a:latin typeface="Bookman Old Style"/>
              <a:cs typeface="Bookman Old Style"/>
            </a:endParaRPr>
          </a:p>
        </p:txBody>
      </p:sp>
      <p:sp>
        <p:nvSpPr>
          <p:cNvPr id="5" name="object 5"/>
          <p:cNvSpPr txBox="1"/>
          <p:nvPr/>
        </p:nvSpPr>
        <p:spPr>
          <a:xfrm>
            <a:off x="707758" y="2170390"/>
            <a:ext cx="8376920" cy="403225"/>
          </a:xfrm>
          <a:prstGeom prst="rect">
            <a:avLst/>
          </a:prstGeom>
        </p:spPr>
        <p:txBody>
          <a:bodyPr vert="horz" wrap="square" lIns="0" tIns="15875" rIns="0" bIns="0" rtlCol="0">
            <a:spAutoFit/>
          </a:bodyPr>
          <a:lstStyle/>
          <a:p>
            <a:pPr marL="12700">
              <a:lnSpc>
                <a:spcPct val="100000"/>
              </a:lnSpc>
              <a:spcBef>
                <a:spcPts val="125"/>
              </a:spcBef>
              <a:tabLst>
                <a:tab pos="1621155" algn="l"/>
              </a:tabLst>
            </a:pPr>
            <a:r>
              <a:rPr sz="2450" b="1" spc="45" dirty="0">
                <a:latin typeface="Book Antiqua"/>
                <a:cs typeface="Book Antiqua"/>
              </a:rPr>
              <a:t>Solution:</a:t>
            </a:r>
            <a:r>
              <a:rPr sz="2450" b="1" dirty="0">
                <a:latin typeface="Book Antiqua"/>
                <a:cs typeface="Book Antiqua"/>
              </a:rPr>
              <a:t>	</a:t>
            </a:r>
            <a:r>
              <a:rPr sz="2450" dirty="0">
                <a:latin typeface="Garamond"/>
                <a:cs typeface="Garamond"/>
              </a:rPr>
              <a:t>Yes;</a:t>
            </a:r>
            <a:r>
              <a:rPr sz="2450" spc="65" dirty="0">
                <a:latin typeface="Garamond"/>
                <a:cs typeface="Garamond"/>
              </a:rPr>
              <a:t> </a:t>
            </a:r>
            <a:r>
              <a:rPr sz="2450" dirty="0">
                <a:latin typeface="Garamond"/>
                <a:cs typeface="Garamond"/>
              </a:rPr>
              <a:t>there</a:t>
            </a:r>
            <a:r>
              <a:rPr sz="2450" spc="-40" dirty="0">
                <a:latin typeface="Garamond"/>
                <a:cs typeface="Garamond"/>
              </a:rPr>
              <a:t> </a:t>
            </a:r>
            <a:r>
              <a:rPr sz="2450" dirty="0">
                <a:latin typeface="Garamond"/>
                <a:cs typeface="Garamond"/>
              </a:rPr>
              <a:t>is</a:t>
            </a:r>
            <a:r>
              <a:rPr sz="2450" spc="-40" dirty="0">
                <a:latin typeface="Garamond"/>
                <a:cs typeface="Garamond"/>
              </a:rPr>
              <a:t> </a:t>
            </a:r>
            <a:r>
              <a:rPr sz="2450" spc="-70" dirty="0">
                <a:latin typeface="Garamond"/>
                <a:cs typeface="Garamond"/>
              </a:rPr>
              <a:t>no</a:t>
            </a:r>
            <a:r>
              <a:rPr sz="2450" spc="-35" dirty="0">
                <a:latin typeface="Garamond"/>
                <a:cs typeface="Garamond"/>
              </a:rPr>
              <a:t> </a:t>
            </a:r>
            <a:r>
              <a:rPr sz="2450" spc="55" dirty="0">
                <a:latin typeface="Garamond"/>
                <a:cs typeface="Garamond"/>
              </a:rPr>
              <a:t>uncertainty</a:t>
            </a:r>
            <a:r>
              <a:rPr sz="2450" spc="-40" dirty="0">
                <a:latin typeface="Garamond"/>
                <a:cs typeface="Garamond"/>
              </a:rPr>
              <a:t> </a:t>
            </a:r>
            <a:r>
              <a:rPr sz="2450" dirty="0">
                <a:latin typeface="Garamond"/>
                <a:cs typeface="Garamond"/>
              </a:rPr>
              <a:t>relationship</a:t>
            </a:r>
            <a:r>
              <a:rPr sz="2450" spc="-30" dirty="0">
                <a:latin typeface="Garamond"/>
                <a:cs typeface="Garamond"/>
              </a:rPr>
              <a:t> </a:t>
            </a:r>
            <a:r>
              <a:rPr sz="2450" dirty="0">
                <a:latin typeface="Garamond"/>
                <a:cs typeface="Garamond"/>
              </a:rPr>
              <a:t>between</a:t>
            </a:r>
            <a:r>
              <a:rPr sz="2450" spc="-30" dirty="0">
                <a:latin typeface="Garamond"/>
                <a:cs typeface="Garamond"/>
              </a:rPr>
              <a:t> </a:t>
            </a:r>
            <a:r>
              <a:rPr sz="2450" spc="-10" dirty="0">
                <a:latin typeface="Garamond"/>
                <a:cs typeface="Garamond"/>
              </a:rPr>
              <a:t>them.</a:t>
            </a:r>
            <a:endParaRPr sz="2450">
              <a:latin typeface="Garamond"/>
              <a:cs typeface="Garamond"/>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486275" algn="l"/>
              </a:tabLst>
            </a:pPr>
            <a:r>
              <a:rPr sz="1200" spc="-10" dirty="0">
                <a:latin typeface="Times New Roman"/>
                <a:cs typeface="Times New Roman"/>
              </a:rPr>
              <a:t>ConcepTest</a:t>
            </a:r>
            <a:r>
              <a:rPr sz="1200" dirty="0">
                <a:latin typeface="Times New Roman"/>
                <a:cs typeface="Times New Roman"/>
              </a:rPr>
              <a:t>	4.4.</a:t>
            </a:r>
            <a:r>
              <a:rPr sz="1200" spc="265" dirty="0">
                <a:latin typeface="Times New Roman"/>
                <a:cs typeface="Times New Roman"/>
              </a:rPr>
              <a:t>  </a:t>
            </a:r>
            <a:r>
              <a:rPr sz="1200" spc="50" dirty="0">
                <a:latin typeface="Times New Roman"/>
                <a:cs typeface="Times New Roman"/>
              </a:rPr>
              <a:t>THE</a:t>
            </a:r>
            <a:r>
              <a:rPr sz="1200" spc="185" dirty="0">
                <a:latin typeface="Times New Roman"/>
                <a:cs typeface="Times New Roman"/>
              </a:rPr>
              <a:t> </a:t>
            </a:r>
            <a:r>
              <a:rPr sz="1200" dirty="0">
                <a:latin typeface="Times New Roman"/>
                <a:cs typeface="Times New Roman"/>
              </a:rPr>
              <a:t>HEISENBERG</a:t>
            </a:r>
            <a:r>
              <a:rPr sz="1200" spc="185" dirty="0">
                <a:latin typeface="Times New Roman"/>
                <a:cs typeface="Times New Roman"/>
              </a:rPr>
              <a:t> </a:t>
            </a:r>
            <a:r>
              <a:rPr sz="1200" dirty="0">
                <a:latin typeface="Times New Roman"/>
                <a:cs typeface="Times New Roman"/>
              </a:rPr>
              <a:t>UNCERTAINTY</a:t>
            </a:r>
            <a:r>
              <a:rPr sz="1200" spc="185" dirty="0">
                <a:latin typeface="Times New Roman"/>
                <a:cs typeface="Times New Roman"/>
              </a:rPr>
              <a:t> </a:t>
            </a:r>
            <a:r>
              <a:rPr sz="1200" spc="-10" dirty="0">
                <a:latin typeface="Times New Roman"/>
                <a:cs typeface="Times New Roman"/>
              </a:rPr>
              <a:t>PRINCIPLE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7540" cy="1162685"/>
          </a:xfrm>
          <a:prstGeom prst="rect">
            <a:avLst/>
          </a:prstGeom>
        </p:spPr>
        <p:txBody>
          <a:bodyPr vert="horz" wrap="square" lIns="0" tIns="9525" rIns="0" bIns="0" rtlCol="0">
            <a:spAutoFit/>
          </a:bodyPr>
          <a:lstStyle/>
          <a:p>
            <a:pPr marL="12700" marR="5080" algn="just">
              <a:lnSpc>
                <a:spcPct val="101699"/>
              </a:lnSpc>
              <a:spcBef>
                <a:spcPts val="75"/>
              </a:spcBef>
            </a:pPr>
            <a:r>
              <a:rPr dirty="0"/>
              <a:t>In</a:t>
            </a:r>
            <a:r>
              <a:rPr spc="340" dirty="0"/>
              <a:t> </a:t>
            </a:r>
            <a:r>
              <a:rPr dirty="0"/>
              <a:t>the</a:t>
            </a:r>
            <a:r>
              <a:rPr spc="335" dirty="0"/>
              <a:t> </a:t>
            </a:r>
            <a:r>
              <a:rPr spc="65" dirty="0"/>
              <a:t>limit</a:t>
            </a:r>
            <a:r>
              <a:rPr spc="340" dirty="0"/>
              <a:t> </a:t>
            </a:r>
            <a:r>
              <a:rPr dirty="0"/>
              <a:t>in</a:t>
            </a:r>
            <a:r>
              <a:rPr spc="345" dirty="0"/>
              <a:t> </a:t>
            </a:r>
            <a:r>
              <a:rPr dirty="0"/>
              <a:t>which</a:t>
            </a:r>
            <a:r>
              <a:rPr spc="335" dirty="0"/>
              <a:t> </a:t>
            </a:r>
            <a:r>
              <a:rPr spc="130" dirty="0"/>
              <a:t>a</a:t>
            </a:r>
            <a:r>
              <a:rPr spc="345" dirty="0"/>
              <a:t> </a:t>
            </a:r>
            <a:r>
              <a:rPr dirty="0"/>
              <a:t>measurement</a:t>
            </a:r>
            <a:r>
              <a:rPr spc="340" dirty="0"/>
              <a:t> </a:t>
            </a:r>
            <a:r>
              <a:rPr dirty="0"/>
              <a:t>of</a:t>
            </a:r>
            <a:r>
              <a:rPr spc="340" dirty="0"/>
              <a:t> </a:t>
            </a:r>
            <a:r>
              <a:rPr spc="130" dirty="0"/>
              <a:t>a</a:t>
            </a:r>
            <a:r>
              <a:rPr spc="340" dirty="0"/>
              <a:t> </a:t>
            </a:r>
            <a:r>
              <a:rPr spc="50" dirty="0"/>
              <a:t>particle’s</a:t>
            </a:r>
            <a:r>
              <a:rPr spc="340" dirty="0"/>
              <a:t> </a:t>
            </a:r>
            <a:r>
              <a:rPr dirty="0"/>
              <a:t>position</a:t>
            </a:r>
            <a:r>
              <a:rPr spc="335" dirty="0"/>
              <a:t> </a:t>
            </a:r>
            <a:r>
              <a:rPr spc="-25" dirty="0"/>
              <a:t>ap- </a:t>
            </a:r>
            <a:r>
              <a:rPr dirty="0"/>
              <a:t>proaches</a:t>
            </a:r>
            <a:r>
              <a:rPr spc="175" dirty="0"/>
              <a:t> </a:t>
            </a:r>
            <a:r>
              <a:rPr dirty="0"/>
              <a:t>zero</a:t>
            </a:r>
            <a:r>
              <a:rPr spc="190" dirty="0"/>
              <a:t> </a:t>
            </a:r>
            <a:r>
              <a:rPr dirty="0"/>
              <a:t>uncertainty,</a:t>
            </a:r>
            <a:r>
              <a:rPr spc="190" dirty="0"/>
              <a:t> </a:t>
            </a:r>
            <a:r>
              <a:rPr spc="80" dirty="0"/>
              <a:t>what</a:t>
            </a:r>
            <a:r>
              <a:rPr spc="195" dirty="0"/>
              <a:t> </a:t>
            </a:r>
            <a:r>
              <a:rPr dirty="0"/>
              <a:t>happens</a:t>
            </a:r>
            <a:r>
              <a:rPr spc="195" dirty="0"/>
              <a:t> </a:t>
            </a:r>
            <a:r>
              <a:rPr dirty="0"/>
              <a:t>to</a:t>
            </a:r>
            <a:r>
              <a:rPr spc="185" dirty="0"/>
              <a:t> </a:t>
            </a:r>
            <a:r>
              <a:rPr dirty="0"/>
              <a:t>our</a:t>
            </a:r>
            <a:r>
              <a:rPr spc="190" dirty="0"/>
              <a:t> </a:t>
            </a:r>
            <a:r>
              <a:rPr dirty="0"/>
              <a:t>knowledge</a:t>
            </a:r>
            <a:r>
              <a:rPr spc="185" dirty="0"/>
              <a:t> </a:t>
            </a:r>
            <a:r>
              <a:rPr dirty="0"/>
              <a:t>of</a:t>
            </a:r>
            <a:r>
              <a:rPr spc="195" dirty="0"/>
              <a:t> </a:t>
            </a:r>
            <a:r>
              <a:rPr spc="-25" dirty="0"/>
              <a:t>the </a:t>
            </a:r>
            <a:r>
              <a:rPr spc="50" dirty="0"/>
              <a:t>particle’s</a:t>
            </a:r>
            <a:r>
              <a:rPr spc="170" dirty="0"/>
              <a:t> </a:t>
            </a:r>
            <a:r>
              <a:rPr b="0" i="1" spc="-145" dirty="0">
                <a:latin typeface="Bookman Old Style"/>
                <a:cs typeface="Bookman Old Style"/>
              </a:rPr>
              <a:t>velocity</a:t>
            </a:r>
            <a:r>
              <a:rPr b="0" i="1" spc="-515" dirty="0">
                <a:latin typeface="Bookman Old Style"/>
                <a:cs typeface="Bookman Old Style"/>
              </a:rPr>
              <a:t> </a:t>
            </a:r>
            <a:r>
              <a:rPr spc="175" dirty="0"/>
              <a:t>?</a:t>
            </a:r>
            <a:r>
              <a:rPr spc="440" dirty="0"/>
              <a:t> </a:t>
            </a:r>
            <a:r>
              <a:rPr dirty="0"/>
              <a:t>(Choose</a:t>
            </a:r>
            <a:r>
              <a:rPr spc="170" dirty="0"/>
              <a:t> </a:t>
            </a:r>
            <a:r>
              <a:rPr spc="-10" dirty="0"/>
              <a:t>one.)</a:t>
            </a:r>
          </a:p>
        </p:txBody>
      </p:sp>
      <p:sp>
        <p:nvSpPr>
          <p:cNvPr id="5" name="object 5"/>
          <p:cNvSpPr txBox="1"/>
          <p:nvPr/>
        </p:nvSpPr>
        <p:spPr>
          <a:xfrm>
            <a:off x="719315" y="2549968"/>
            <a:ext cx="8256270" cy="4451985"/>
          </a:xfrm>
          <a:prstGeom prst="rect">
            <a:avLst/>
          </a:prstGeom>
        </p:spPr>
        <p:txBody>
          <a:bodyPr vert="horz" wrap="square" lIns="0" tIns="9525" rIns="0" bIns="0" rtlCol="0">
            <a:spAutoFit/>
          </a:bodyPr>
          <a:lstStyle/>
          <a:p>
            <a:pPr marL="382270" marR="5080" indent="-370205" algn="just">
              <a:lnSpc>
                <a:spcPct val="101699"/>
              </a:lnSpc>
              <a:spcBef>
                <a:spcPts val="75"/>
              </a:spcBef>
              <a:buAutoNum type="alphaUcPeriod"/>
              <a:tabLst>
                <a:tab pos="383540" algn="l"/>
              </a:tabLst>
            </a:pPr>
            <a:r>
              <a:rPr sz="2450" dirty="0">
                <a:latin typeface="Garamond"/>
                <a:cs typeface="Garamond"/>
              </a:rPr>
              <a:t>As</a:t>
            </a:r>
            <a:r>
              <a:rPr sz="2450" spc="235" dirty="0">
                <a:latin typeface="Garamond"/>
                <a:cs typeface="Garamond"/>
              </a:rPr>
              <a:t> </a:t>
            </a:r>
            <a:r>
              <a:rPr sz="2450" spc="225" dirty="0">
                <a:latin typeface="Garamond"/>
                <a:cs typeface="Garamond"/>
              </a:rPr>
              <a:t>∆</a:t>
            </a:r>
            <a:r>
              <a:rPr sz="2450" b="0" i="1" spc="225" dirty="0">
                <a:latin typeface="Bookman Old Style"/>
                <a:cs typeface="Bookman Old Style"/>
              </a:rPr>
              <a:t>x</a:t>
            </a:r>
            <a:r>
              <a:rPr sz="2450" b="0" i="1" spc="90" dirty="0">
                <a:latin typeface="Bookman Old Style"/>
                <a:cs typeface="Bookman Old Style"/>
              </a:rPr>
              <a:t> </a:t>
            </a:r>
            <a:r>
              <a:rPr sz="2450" spc="409" dirty="0">
                <a:latin typeface="Cambria"/>
                <a:cs typeface="Cambria"/>
              </a:rPr>
              <a:t>→</a:t>
            </a:r>
            <a:r>
              <a:rPr sz="2450" spc="290" dirty="0">
                <a:latin typeface="Cambria"/>
                <a:cs typeface="Cambria"/>
              </a:rPr>
              <a:t> </a:t>
            </a:r>
            <a:r>
              <a:rPr sz="2450" dirty="0">
                <a:latin typeface="Garamond"/>
                <a:cs typeface="Garamond"/>
              </a:rPr>
              <a:t>0,</a:t>
            </a:r>
            <a:r>
              <a:rPr sz="2450" spc="254" dirty="0">
                <a:latin typeface="Garamond"/>
                <a:cs typeface="Garamond"/>
              </a:rPr>
              <a:t> </a:t>
            </a:r>
            <a:r>
              <a:rPr sz="2450" spc="114" dirty="0">
                <a:latin typeface="Garamond"/>
                <a:cs typeface="Garamond"/>
              </a:rPr>
              <a:t>that</a:t>
            </a:r>
            <a:r>
              <a:rPr sz="2450" spc="235" dirty="0">
                <a:latin typeface="Garamond"/>
                <a:cs typeface="Garamond"/>
              </a:rPr>
              <a:t> </a:t>
            </a:r>
            <a:r>
              <a:rPr sz="2450" dirty="0">
                <a:latin typeface="Garamond"/>
                <a:cs typeface="Garamond"/>
              </a:rPr>
              <a:t>causes</a:t>
            </a:r>
            <a:r>
              <a:rPr sz="2450" spc="235" dirty="0">
                <a:latin typeface="Garamond"/>
                <a:cs typeface="Garamond"/>
              </a:rPr>
              <a:t> </a:t>
            </a:r>
            <a:r>
              <a:rPr sz="2450" spc="125" dirty="0">
                <a:latin typeface="Garamond"/>
                <a:cs typeface="Garamond"/>
              </a:rPr>
              <a:t>∆</a:t>
            </a:r>
            <a:r>
              <a:rPr sz="2450" b="0" i="1" spc="125" dirty="0">
                <a:latin typeface="Bookman Old Style"/>
                <a:cs typeface="Bookman Old Style"/>
              </a:rPr>
              <a:t>v</a:t>
            </a:r>
            <a:r>
              <a:rPr sz="2450" b="0" i="1" spc="215" dirty="0">
                <a:latin typeface="Bookman Old Style"/>
                <a:cs typeface="Bookman Old Style"/>
              </a:rPr>
              <a:t> </a:t>
            </a:r>
            <a:r>
              <a:rPr sz="2450" dirty="0">
                <a:latin typeface="Garamond"/>
                <a:cs typeface="Garamond"/>
              </a:rPr>
              <a:t>to</a:t>
            </a:r>
            <a:r>
              <a:rPr sz="2450" spc="235" dirty="0">
                <a:latin typeface="Garamond"/>
                <a:cs typeface="Garamond"/>
              </a:rPr>
              <a:t> </a:t>
            </a:r>
            <a:r>
              <a:rPr sz="2450" dirty="0">
                <a:latin typeface="Garamond"/>
                <a:cs typeface="Garamond"/>
              </a:rPr>
              <a:t>approach</a:t>
            </a:r>
            <a:r>
              <a:rPr sz="2450" spc="240" dirty="0">
                <a:latin typeface="Garamond"/>
                <a:cs typeface="Garamond"/>
              </a:rPr>
              <a:t> </a:t>
            </a:r>
            <a:r>
              <a:rPr sz="2450" dirty="0">
                <a:latin typeface="Garamond"/>
                <a:cs typeface="Garamond"/>
              </a:rPr>
              <a:t>infinity.  </a:t>
            </a:r>
            <a:r>
              <a:rPr sz="2450" spc="50" dirty="0">
                <a:latin typeface="Garamond"/>
                <a:cs typeface="Garamond"/>
              </a:rPr>
              <a:t>This</a:t>
            </a:r>
            <a:r>
              <a:rPr sz="2450" spc="240" dirty="0">
                <a:latin typeface="Garamond"/>
                <a:cs typeface="Garamond"/>
              </a:rPr>
              <a:t> </a:t>
            </a:r>
            <a:r>
              <a:rPr sz="2450" spc="-10" dirty="0">
                <a:latin typeface="Garamond"/>
                <a:cs typeface="Garamond"/>
              </a:rPr>
              <a:t>means 	</a:t>
            </a:r>
            <a:r>
              <a:rPr sz="2450" spc="114" dirty="0">
                <a:latin typeface="Garamond"/>
                <a:cs typeface="Garamond"/>
              </a:rPr>
              <a:t>that</a:t>
            </a:r>
            <a:r>
              <a:rPr sz="2450" spc="-15" dirty="0">
                <a:latin typeface="Garamond"/>
                <a:cs typeface="Garamond"/>
              </a:rPr>
              <a:t> </a:t>
            </a:r>
            <a:r>
              <a:rPr sz="2450" dirty="0">
                <a:latin typeface="Garamond"/>
                <a:cs typeface="Garamond"/>
              </a:rPr>
              <a:t>we</a:t>
            </a:r>
            <a:r>
              <a:rPr sz="2450" spc="-10" dirty="0">
                <a:latin typeface="Garamond"/>
                <a:cs typeface="Garamond"/>
              </a:rPr>
              <a:t> </a:t>
            </a:r>
            <a:r>
              <a:rPr sz="2450" spc="80" dirty="0">
                <a:latin typeface="Garamond"/>
                <a:cs typeface="Garamond"/>
              </a:rPr>
              <a:t>may</a:t>
            </a:r>
            <a:r>
              <a:rPr sz="2450" spc="-15" dirty="0">
                <a:latin typeface="Garamond"/>
                <a:cs typeface="Garamond"/>
              </a:rPr>
              <a:t> </a:t>
            </a:r>
            <a:r>
              <a:rPr sz="2450" dirty="0">
                <a:latin typeface="Garamond"/>
                <a:cs typeface="Garamond"/>
              </a:rPr>
              <a:t>sometimes</a:t>
            </a:r>
            <a:r>
              <a:rPr sz="2450" spc="-10" dirty="0">
                <a:latin typeface="Garamond"/>
                <a:cs typeface="Garamond"/>
              </a:rPr>
              <a:t> </a:t>
            </a:r>
            <a:r>
              <a:rPr sz="2450" dirty="0">
                <a:latin typeface="Garamond"/>
                <a:cs typeface="Garamond"/>
              </a:rPr>
              <a:t>have</a:t>
            </a:r>
            <a:r>
              <a:rPr sz="2450" spc="-15" dirty="0">
                <a:latin typeface="Garamond"/>
                <a:cs typeface="Garamond"/>
              </a:rPr>
              <a:t> </a:t>
            </a:r>
            <a:r>
              <a:rPr sz="2450" dirty="0">
                <a:latin typeface="Garamond"/>
                <a:cs typeface="Garamond"/>
              </a:rPr>
              <a:t>to</a:t>
            </a:r>
            <a:r>
              <a:rPr sz="2450" spc="-10" dirty="0">
                <a:latin typeface="Garamond"/>
                <a:cs typeface="Garamond"/>
              </a:rPr>
              <a:t> </a:t>
            </a:r>
            <a:r>
              <a:rPr sz="2450" spc="80" dirty="0">
                <a:latin typeface="Garamond"/>
                <a:cs typeface="Garamond"/>
              </a:rPr>
              <a:t>say</a:t>
            </a:r>
            <a:r>
              <a:rPr sz="2450" spc="-15" dirty="0">
                <a:latin typeface="Garamond"/>
                <a:cs typeface="Garamond"/>
              </a:rPr>
              <a:t> </a:t>
            </a:r>
            <a:r>
              <a:rPr sz="2450" dirty="0">
                <a:latin typeface="Garamond"/>
                <a:cs typeface="Garamond"/>
              </a:rPr>
              <a:t>“This</a:t>
            </a:r>
            <a:r>
              <a:rPr sz="2450" spc="-10" dirty="0">
                <a:latin typeface="Garamond"/>
                <a:cs typeface="Garamond"/>
              </a:rPr>
              <a:t> </a:t>
            </a:r>
            <a:r>
              <a:rPr sz="2450" spc="50" dirty="0">
                <a:latin typeface="Garamond"/>
                <a:cs typeface="Garamond"/>
              </a:rPr>
              <a:t>particle</a:t>
            </a:r>
            <a:r>
              <a:rPr sz="2450" spc="-15" dirty="0">
                <a:latin typeface="Garamond"/>
                <a:cs typeface="Garamond"/>
              </a:rPr>
              <a:t> </a:t>
            </a:r>
            <a:r>
              <a:rPr sz="2450" spc="80" dirty="0">
                <a:latin typeface="Garamond"/>
                <a:cs typeface="Garamond"/>
              </a:rPr>
              <a:t>may</a:t>
            </a:r>
            <a:r>
              <a:rPr sz="2450" spc="-10" dirty="0">
                <a:latin typeface="Garamond"/>
                <a:cs typeface="Garamond"/>
              </a:rPr>
              <a:t> </a:t>
            </a:r>
            <a:r>
              <a:rPr sz="2450" dirty="0">
                <a:latin typeface="Garamond"/>
                <a:cs typeface="Garamond"/>
              </a:rPr>
              <a:t>be</a:t>
            </a:r>
            <a:r>
              <a:rPr sz="2450" spc="-15" dirty="0">
                <a:latin typeface="Garamond"/>
                <a:cs typeface="Garamond"/>
              </a:rPr>
              <a:t> </a:t>
            </a:r>
            <a:r>
              <a:rPr sz="2450" spc="-10" dirty="0">
                <a:latin typeface="Garamond"/>
                <a:cs typeface="Garamond"/>
              </a:rPr>
              <a:t>going 	</a:t>
            </a:r>
            <a:r>
              <a:rPr sz="2450" dirty="0">
                <a:latin typeface="Garamond"/>
                <a:cs typeface="Garamond"/>
              </a:rPr>
              <a:t>faster</a:t>
            </a:r>
            <a:r>
              <a:rPr sz="2450" spc="60" dirty="0">
                <a:latin typeface="Garamond"/>
                <a:cs typeface="Garamond"/>
              </a:rPr>
              <a:t> </a:t>
            </a:r>
            <a:r>
              <a:rPr sz="2450" spc="70" dirty="0">
                <a:latin typeface="Garamond"/>
                <a:cs typeface="Garamond"/>
              </a:rPr>
              <a:t>than</a:t>
            </a:r>
            <a:r>
              <a:rPr sz="2450" spc="75" dirty="0">
                <a:latin typeface="Garamond"/>
                <a:cs typeface="Garamond"/>
              </a:rPr>
              <a:t> </a:t>
            </a:r>
            <a:r>
              <a:rPr sz="2450" dirty="0">
                <a:latin typeface="Garamond"/>
                <a:cs typeface="Garamond"/>
              </a:rPr>
              <a:t>the</a:t>
            </a:r>
            <a:r>
              <a:rPr sz="2450" spc="70" dirty="0">
                <a:latin typeface="Garamond"/>
                <a:cs typeface="Garamond"/>
              </a:rPr>
              <a:t> </a:t>
            </a:r>
            <a:r>
              <a:rPr sz="2450" dirty="0">
                <a:latin typeface="Garamond"/>
                <a:cs typeface="Garamond"/>
              </a:rPr>
              <a:t>speed</a:t>
            </a:r>
            <a:r>
              <a:rPr sz="2450" spc="70" dirty="0">
                <a:latin typeface="Garamond"/>
                <a:cs typeface="Garamond"/>
              </a:rPr>
              <a:t> </a:t>
            </a:r>
            <a:r>
              <a:rPr sz="2450" spc="-50" dirty="0">
                <a:latin typeface="Garamond"/>
                <a:cs typeface="Garamond"/>
              </a:rPr>
              <a:t>of</a:t>
            </a:r>
            <a:r>
              <a:rPr sz="2450" spc="70" dirty="0">
                <a:latin typeface="Garamond"/>
                <a:cs typeface="Garamond"/>
              </a:rPr>
              <a:t> </a:t>
            </a:r>
            <a:r>
              <a:rPr sz="2450" spc="45" dirty="0">
                <a:latin typeface="Garamond"/>
                <a:cs typeface="Garamond"/>
              </a:rPr>
              <a:t>light.”</a:t>
            </a:r>
            <a:r>
              <a:rPr sz="2450" spc="420" dirty="0">
                <a:latin typeface="Garamond"/>
                <a:cs typeface="Garamond"/>
              </a:rPr>
              <a:t> </a:t>
            </a:r>
            <a:r>
              <a:rPr sz="2450" dirty="0">
                <a:latin typeface="Garamond"/>
                <a:cs typeface="Garamond"/>
              </a:rPr>
              <a:t>(If</a:t>
            </a:r>
            <a:r>
              <a:rPr sz="2450" spc="70" dirty="0">
                <a:latin typeface="Garamond"/>
                <a:cs typeface="Garamond"/>
              </a:rPr>
              <a:t> </a:t>
            </a:r>
            <a:r>
              <a:rPr sz="2450" dirty="0">
                <a:latin typeface="Garamond"/>
                <a:cs typeface="Garamond"/>
              </a:rPr>
              <a:t>you</a:t>
            </a:r>
            <a:r>
              <a:rPr sz="2450" spc="70" dirty="0">
                <a:latin typeface="Garamond"/>
                <a:cs typeface="Garamond"/>
              </a:rPr>
              <a:t> </a:t>
            </a:r>
            <a:r>
              <a:rPr sz="2450" spc="-30" dirty="0">
                <a:latin typeface="Garamond"/>
                <a:cs typeface="Garamond"/>
              </a:rPr>
              <a:t>choose</a:t>
            </a:r>
            <a:r>
              <a:rPr sz="2450" spc="70" dirty="0">
                <a:latin typeface="Garamond"/>
                <a:cs typeface="Garamond"/>
              </a:rPr>
              <a:t> </a:t>
            </a:r>
            <a:r>
              <a:rPr sz="2450" spc="55" dirty="0">
                <a:latin typeface="Garamond"/>
                <a:cs typeface="Garamond"/>
              </a:rPr>
              <a:t>this,</a:t>
            </a:r>
            <a:r>
              <a:rPr sz="2450" spc="90" dirty="0">
                <a:latin typeface="Garamond"/>
                <a:cs typeface="Garamond"/>
              </a:rPr>
              <a:t> </a:t>
            </a:r>
            <a:r>
              <a:rPr sz="2450" dirty="0">
                <a:latin typeface="Garamond"/>
                <a:cs typeface="Garamond"/>
              </a:rPr>
              <a:t>explain</a:t>
            </a:r>
            <a:r>
              <a:rPr sz="2450" spc="70" dirty="0">
                <a:latin typeface="Garamond"/>
                <a:cs typeface="Garamond"/>
              </a:rPr>
              <a:t> </a:t>
            </a:r>
            <a:r>
              <a:rPr sz="2450" spc="-25" dirty="0">
                <a:latin typeface="Garamond"/>
                <a:cs typeface="Garamond"/>
              </a:rPr>
              <a:t>why 	</a:t>
            </a:r>
            <a:r>
              <a:rPr sz="2450" spc="50" dirty="0">
                <a:latin typeface="Garamond"/>
                <a:cs typeface="Garamond"/>
              </a:rPr>
              <a:t>this</a:t>
            </a:r>
            <a:r>
              <a:rPr sz="2450" spc="140" dirty="0">
                <a:latin typeface="Garamond"/>
                <a:cs typeface="Garamond"/>
              </a:rPr>
              <a:t> </a:t>
            </a:r>
            <a:r>
              <a:rPr sz="2450" dirty="0">
                <a:latin typeface="Garamond"/>
                <a:cs typeface="Garamond"/>
              </a:rPr>
              <a:t>is</a:t>
            </a:r>
            <a:r>
              <a:rPr sz="2450" spc="140" dirty="0">
                <a:latin typeface="Garamond"/>
                <a:cs typeface="Garamond"/>
              </a:rPr>
              <a:t> </a:t>
            </a:r>
            <a:r>
              <a:rPr sz="2450" dirty="0">
                <a:latin typeface="Garamond"/>
                <a:cs typeface="Garamond"/>
              </a:rPr>
              <a:t>allowed</a:t>
            </a:r>
            <a:r>
              <a:rPr sz="2450" spc="140" dirty="0">
                <a:latin typeface="Garamond"/>
                <a:cs typeface="Garamond"/>
              </a:rPr>
              <a:t> </a:t>
            </a:r>
            <a:r>
              <a:rPr sz="2450" spc="60" dirty="0">
                <a:latin typeface="Garamond"/>
                <a:cs typeface="Garamond"/>
              </a:rPr>
              <a:t>by</a:t>
            </a:r>
            <a:r>
              <a:rPr sz="2450" spc="140" dirty="0">
                <a:latin typeface="Garamond"/>
                <a:cs typeface="Garamond"/>
              </a:rPr>
              <a:t> </a:t>
            </a:r>
            <a:r>
              <a:rPr sz="2450" spc="60" dirty="0">
                <a:latin typeface="Garamond"/>
                <a:cs typeface="Garamond"/>
              </a:rPr>
              <a:t>relativity.)</a:t>
            </a:r>
            <a:endParaRPr sz="2450">
              <a:latin typeface="Garamond"/>
              <a:cs typeface="Garamond"/>
            </a:endParaRPr>
          </a:p>
          <a:p>
            <a:pPr marL="382905" indent="-358140" algn="just">
              <a:lnSpc>
                <a:spcPct val="100000"/>
              </a:lnSpc>
              <a:spcBef>
                <a:spcPts val="1045"/>
              </a:spcBef>
              <a:buAutoNum type="alphaUcPeriod"/>
              <a:tabLst>
                <a:tab pos="382905" algn="l"/>
              </a:tabLst>
            </a:pPr>
            <a:r>
              <a:rPr sz="2450" dirty="0">
                <a:latin typeface="Garamond"/>
                <a:cs typeface="Garamond"/>
              </a:rPr>
              <a:t>Because</a:t>
            </a:r>
            <a:r>
              <a:rPr sz="2450" spc="250" dirty="0">
                <a:latin typeface="Garamond"/>
                <a:cs typeface="Garamond"/>
              </a:rPr>
              <a:t> </a:t>
            </a:r>
            <a:r>
              <a:rPr sz="2450" b="0" i="1" dirty="0">
                <a:latin typeface="Bookman Old Style"/>
                <a:cs typeface="Bookman Old Style"/>
              </a:rPr>
              <a:t>v</a:t>
            </a:r>
            <a:r>
              <a:rPr sz="2450" b="0" i="1" spc="220" dirty="0">
                <a:latin typeface="Bookman Old Style"/>
                <a:cs typeface="Bookman Old Style"/>
              </a:rPr>
              <a:t> </a:t>
            </a:r>
            <a:r>
              <a:rPr sz="2450" dirty="0">
                <a:latin typeface="Garamond"/>
                <a:cs typeface="Garamond"/>
              </a:rPr>
              <a:t>must</a:t>
            </a:r>
            <a:r>
              <a:rPr sz="2450" spc="245" dirty="0">
                <a:latin typeface="Garamond"/>
                <a:cs typeface="Garamond"/>
              </a:rPr>
              <a:t> </a:t>
            </a:r>
            <a:r>
              <a:rPr sz="2450" spc="60" dirty="0">
                <a:latin typeface="Garamond"/>
                <a:cs typeface="Garamond"/>
              </a:rPr>
              <a:t>always</a:t>
            </a:r>
            <a:r>
              <a:rPr sz="2450" spc="250" dirty="0">
                <a:latin typeface="Garamond"/>
                <a:cs typeface="Garamond"/>
              </a:rPr>
              <a:t> </a:t>
            </a:r>
            <a:r>
              <a:rPr sz="2450" dirty="0">
                <a:latin typeface="Garamond"/>
                <a:cs typeface="Garamond"/>
              </a:rPr>
              <a:t>be</a:t>
            </a:r>
            <a:r>
              <a:rPr sz="2450" spc="254" dirty="0">
                <a:latin typeface="Garamond"/>
                <a:cs typeface="Garamond"/>
              </a:rPr>
              <a:t> </a:t>
            </a:r>
            <a:r>
              <a:rPr sz="2450" dirty="0">
                <a:latin typeface="Garamond"/>
                <a:cs typeface="Garamond"/>
              </a:rPr>
              <a:t>between</a:t>
            </a:r>
            <a:r>
              <a:rPr sz="2450" spc="254" dirty="0">
                <a:latin typeface="Garamond"/>
                <a:cs typeface="Garamond"/>
              </a:rPr>
              <a:t> </a:t>
            </a:r>
            <a:r>
              <a:rPr sz="2450" spc="204" dirty="0">
                <a:latin typeface="Cambria"/>
                <a:cs typeface="Cambria"/>
              </a:rPr>
              <a:t>−</a:t>
            </a:r>
            <a:r>
              <a:rPr sz="2450" b="0" i="1" spc="204" dirty="0">
                <a:latin typeface="Bookman Old Style"/>
                <a:cs typeface="Bookman Old Style"/>
              </a:rPr>
              <a:t>c</a:t>
            </a:r>
            <a:r>
              <a:rPr sz="2450" b="0" i="1" spc="120" dirty="0">
                <a:latin typeface="Bookman Old Style"/>
                <a:cs typeface="Bookman Old Style"/>
              </a:rPr>
              <a:t> </a:t>
            </a:r>
            <a:r>
              <a:rPr sz="2450" spc="55" dirty="0">
                <a:latin typeface="Garamond"/>
                <a:cs typeface="Garamond"/>
              </a:rPr>
              <a:t>and</a:t>
            </a:r>
            <a:r>
              <a:rPr sz="2450" spc="254" dirty="0">
                <a:latin typeface="Garamond"/>
                <a:cs typeface="Garamond"/>
              </a:rPr>
              <a:t> </a:t>
            </a:r>
            <a:r>
              <a:rPr sz="2450" b="0" i="1" dirty="0">
                <a:latin typeface="Bookman Old Style"/>
                <a:cs typeface="Bookman Old Style"/>
              </a:rPr>
              <a:t>c</a:t>
            </a:r>
            <a:r>
              <a:rPr sz="2450" dirty="0">
                <a:latin typeface="Garamond"/>
                <a:cs typeface="Garamond"/>
              </a:rPr>
              <a:t>,</a:t>
            </a:r>
            <a:r>
              <a:rPr sz="2450" spc="265" dirty="0">
                <a:latin typeface="Garamond"/>
                <a:cs typeface="Garamond"/>
              </a:rPr>
              <a:t> </a:t>
            </a:r>
            <a:r>
              <a:rPr sz="2450" dirty="0">
                <a:latin typeface="Garamond"/>
                <a:cs typeface="Garamond"/>
              </a:rPr>
              <a:t>the</a:t>
            </a:r>
            <a:r>
              <a:rPr sz="2450" spc="245" dirty="0">
                <a:latin typeface="Garamond"/>
                <a:cs typeface="Garamond"/>
              </a:rPr>
              <a:t> </a:t>
            </a:r>
            <a:r>
              <a:rPr sz="2450" spc="45" dirty="0">
                <a:latin typeface="Garamond"/>
                <a:cs typeface="Garamond"/>
              </a:rPr>
              <a:t>uncertainty</a:t>
            </a:r>
            <a:endParaRPr sz="2450">
              <a:latin typeface="Garamond"/>
              <a:cs typeface="Garamond"/>
            </a:endParaRPr>
          </a:p>
          <a:p>
            <a:pPr marL="383540" marR="5715" algn="just">
              <a:lnSpc>
                <a:spcPts val="2990"/>
              </a:lnSpc>
              <a:spcBef>
                <a:spcPts val="110"/>
              </a:spcBef>
            </a:pPr>
            <a:r>
              <a:rPr sz="2450" spc="120" dirty="0">
                <a:latin typeface="Garamond"/>
                <a:cs typeface="Garamond"/>
              </a:rPr>
              <a:t>∆</a:t>
            </a:r>
            <a:r>
              <a:rPr sz="2450" b="0" i="1" spc="120" dirty="0">
                <a:latin typeface="Bookman Old Style"/>
                <a:cs typeface="Bookman Old Style"/>
              </a:rPr>
              <a:t>v</a:t>
            </a:r>
            <a:r>
              <a:rPr sz="2450" b="0" i="1" spc="200" dirty="0">
                <a:latin typeface="Bookman Old Style"/>
                <a:cs typeface="Bookman Old Style"/>
              </a:rPr>
              <a:t> </a:t>
            </a:r>
            <a:r>
              <a:rPr sz="2450" dirty="0">
                <a:latin typeface="Garamond"/>
                <a:cs typeface="Garamond"/>
              </a:rPr>
              <a:t>can</a:t>
            </a:r>
            <a:r>
              <a:rPr sz="2450" spc="235" dirty="0">
                <a:latin typeface="Garamond"/>
                <a:cs typeface="Garamond"/>
              </a:rPr>
              <a:t> </a:t>
            </a:r>
            <a:r>
              <a:rPr sz="2450" dirty="0">
                <a:latin typeface="Garamond"/>
                <a:cs typeface="Garamond"/>
              </a:rPr>
              <a:t>approach</a:t>
            </a:r>
            <a:r>
              <a:rPr sz="2450" spc="235" dirty="0">
                <a:latin typeface="Garamond"/>
                <a:cs typeface="Garamond"/>
              </a:rPr>
              <a:t> </a:t>
            </a:r>
            <a:r>
              <a:rPr sz="2450" b="0" i="1" dirty="0">
                <a:latin typeface="Bookman Old Style"/>
                <a:cs typeface="Bookman Old Style"/>
              </a:rPr>
              <a:t>c</a:t>
            </a:r>
            <a:r>
              <a:rPr sz="2450" b="0" i="1" spc="105" dirty="0">
                <a:latin typeface="Bookman Old Style"/>
                <a:cs typeface="Bookman Old Style"/>
              </a:rPr>
              <a:t> </a:t>
            </a:r>
            <a:r>
              <a:rPr sz="2450" spc="145" dirty="0">
                <a:latin typeface="Garamond"/>
                <a:cs typeface="Garamond"/>
              </a:rPr>
              <a:t>at</a:t>
            </a:r>
            <a:r>
              <a:rPr sz="2450" spc="229" dirty="0">
                <a:latin typeface="Garamond"/>
                <a:cs typeface="Garamond"/>
              </a:rPr>
              <a:t> </a:t>
            </a:r>
            <a:r>
              <a:rPr sz="2450" dirty="0">
                <a:latin typeface="Garamond"/>
                <a:cs typeface="Garamond"/>
              </a:rPr>
              <a:t>the</a:t>
            </a:r>
            <a:r>
              <a:rPr sz="2450" spc="235" dirty="0">
                <a:latin typeface="Garamond"/>
                <a:cs typeface="Garamond"/>
              </a:rPr>
              <a:t> </a:t>
            </a:r>
            <a:r>
              <a:rPr sz="2450" dirty="0">
                <a:latin typeface="Garamond"/>
                <a:cs typeface="Garamond"/>
              </a:rPr>
              <a:t>most.</a:t>
            </a:r>
            <a:r>
              <a:rPr sz="2450" spc="555" dirty="0">
                <a:latin typeface="Garamond"/>
                <a:cs typeface="Garamond"/>
              </a:rPr>
              <a:t> </a:t>
            </a:r>
            <a:r>
              <a:rPr sz="2450" spc="50" dirty="0">
                <a:latin typeface="Garamond"/>
                <a:cs typeface="Garamond"/>
              </a:rPr>
              <a:t>This</a:t>
            </a:r>
            <a:r>
              <a:rPr sz="2450" spc="229" dirty="0">
                <a:latin typeface="Garamond"/>
                <a:cs typeface="Garamond"/>
              </a:rPr>
              <a:t> </a:t>
            </a:r>
            <a:r>
              <a:rPr sz="2450" spc="60" dirty="0">
                <a:latin typeface="Garamond"/>
                <a:cs typeface="Garamond"/>
              </a:rPr>
              <a:t>puts</a:t>
            </a:r>
            <a:r>
              <a:rPr sz="2450" spc="229" dirty="0">
                <a:latin typeface="Garamond"/>
                <a:cs typeface="Garamond"/>
              </a:rPr>
              <a:t> </a:t>
            </a:r>
            <a:r>
              <a:rPr sz="2450" dirty="0">
                <a:latin typeface="Garamond"/>
                <a:cs typeface="Garamond"/>
              </a:rPr>
              <a:t>fundamental</a:t>
            </a:r>
            <a:r>
              <a:rPr sz="2450" spc="229" dirty="0">
                <a:latin typeface="Garamond"/>
                <a:cs typeface="Garamond"/>
              </a:rPr>
              <a:t> </a:t>
            </a:r>
            <a:r>
              <a:rPr sz="2450" spc="40" dirty="0">
                <a:latin typeface="Garamond"/>
                <a:cs typeface="Garamond"/>
              </a:rPr>
              <a:t>limits </a:t>
            </a:r>
            <a:r>
              <a:rPr sz="2450" dirty="0">
                <a:latin typeface="Garamond"/>
                <a:cs typeface="Garamond"/>
              </a:rPr>
              <a:t>on</a:t>
            </a:r>
            <a:r>
              <a:rPr sz="2450" spc="155" dirty="0">
                <a:latin typeface="Garamond"/>
                <a:cs typeface="Garamond"/>
              </a:rPr>
              <a:t> </a:t>
            </a:r>
            <a:r>
              <a:rPr sz="2450" dirty="0">
                <a:latin typeface="Garamond"/>
                <a:cs typeface="Garamond"/>
              </a:rPr>
              <a:t>the</a:t>
            </a:r>
            <a:r>
              <a:rPr sz="2450" spc="170" dirty="0">
                <a:latin typeface="Garamond"/>
                <a:cs typeface="Garamond"/>
              </a:rPr>
              <a:t> </a:t>
            </a:r>
            <a:r>
              <a:rPr sz="2450" spc="60" dirty="0">
                <a:latin typeface="Garamond"/>
                <a:cs typeface="Garamond"/>
              </a:rPr>
              <a:t>accuracy</a:t>
            </a:r>
            <a:r>
              <a:rPr sz="2450" spc="165" dirty="0">
                <a:latin typeface="Garamond"/>
                <a:cs typeface="Garamond"/>
              </a:rPr>
              <a:t> </a:t>
            </a:r>
            <a:r>
              <a:rPr sz="2450" spc="50" dirty="0">
                <a:latin typeface="Garamond"/>
                <a:cs typeface="Garamond"/>
              </a:rPr>
              <a:t>with</a:t>
            </a:r>
            <a:r>
              <a:rPr sz="2450" spc="170" dirty="0">
                <a:latin typeface="Garamond"/>
                <a:cs typeface="Garamond"/>
              </a:rPr>
              <a:t> </a:t>
            </a:r>
            <a:r>
              <a:rPr sz="2450" dirty="0">
                <a:latin typeface="Garamond"/>
                <a:cs typeface="Garamond"/>
              </a:rPr>
              <a:t>which</a:t>
            </a:r>
            <a:r>
              <a:rPr sz="2450" spc="165" dirty="0">
                <a:latin typeface="Garamond"/>
                <a:cs typeface="Garamond"/>
              </a:rPr>
              <a:t> </a:t>
            </a:r>
            <a:r>
              <a:rPr sz="2450" dirty="0">
                <a:latin typeface="Garamond"/>
                <a:cs typeface="Garamond"/>
              </a:rPr>
              <a:t>we</a:t>
            </a:r>
            <a:r>
              <a:rPr sz="2450" spc="170" dirty="0">
                <a:latin typeface="Garamond"/>
                <a:cs typeface="Garamond"/>
              </a:rPr>
              <a:t> </a:t>
            </a:r>
            <a:r>
              <a:rPr sz="2450" dirty="0">
                <a:latin typeface="Garamond"/>
                <a:cs typeface="Garamond"/>
              </a:rPr>
              <a:t>can</a:t>
            </a:r>
            <a:r>
              <a:rPr sz="2450" spc="165" dirty="0">
                <a:latin typeface="Garamond"/>
                <a:cs typeface="Garamond"/>
              </a:rPr>
              <a:t> </a:t>
            </a:r>
            <a:r>
              <a:rPr sz="2450" dirty="0">
                <a:latin typeface="Garamond"/>
                <a:cs typeface="Garamond"/>
              </a:rPr>
              <a:t>measure</a:t>
            </a:r>
            <a:r>
              <a:rPr sz="2450" spc="170" dirty="0">
                <a:latin typeface="Garamond"/>
                <a:cs typeface="Garamond"/>
              </a:rPr>
              <a:t> </a:t>
            </a:r>
            <a:r>
              <a:rPr sz="2450" spc="-10" dirty="0">
                <a:latin typeface="Garamond"/>
                <a:cs typeface="Garamond"/>
              </a:rPr>
              <a:t>position.</a:t>
            </a:r>
            <a:endParaRPr sz="2450">
              <a:latin typeface="Garamond"/>
              <a:cs typeface="Garamond"/>
            </a:endParaRPr>
          </a:p>
          <a:p>
            <a:pPr marL="382270" indent="-361950" algn="just">
              <a:lnSpc>
                <a:spcPct val="100000"/>
              </a:lnSpc>
              <a:spcBef>
                <a:spcPts val="935"/>
              </a:spcBef>
              <a:buAutoNum type="alphaUcPeriod" startAt="3"/>
              <a:tabLst>
                <a:tab pos="382270" algn="l"/>
              </a:tabLst>
            </a:pPr>
            <a:r>
              <a:rPr sz="2450" dirty="0">
                <a:latin typeface="Garamond"/>
                <a:cs typeface="Garamond"/>
              </a:rPr>
              <a:t>Because</a:t>
            </a:r>
            <a:r>
              <a:rPr sz="2450" spc="240" dirty="0">
                <a:latin typeface="Garamond"/>
                <a:cs typeface="Garamond"/>
              </a:rPr>
              <a:t> </a:t>
            </a:r>
            <a:r>
              <a:rPr sz="2450" b="0" i="1" dirty="0">
                <a:latin typeface="Bookman Old Style"/>
                <a:cs typeface="Bookman Old Style"/>
              </a:rPr>
              <a:t>v</a:t>
            </a:r>
            <a:r>
              <a:rPr sz="2450" b="0" i="1" spc="225" dirty="0">
                <a:latin typeface="Bookman Old Style"/>
                <a:cs typeface="Bookman Old Style"/>
              </a:rPr>
              <a:t> </a:t>
            </a:r>
            <a:r>
              <a:rPr sz="2450" dirty="0">
                <a:latin typeface="Garamond"/>
                <a:cs typeface="Garamond"/>
              </a:rPr>
              <a:t>must</a:t>
            </a:r>
            <a:r>
              <a:rPr sz="2450" spc="245" dirty="0">
                <a:latin typeface="Garamond"/>
                <a:cs typeface="Garamond"/>
              </a:rPr>
              <a:t> </a:t>
            </a:r>
            <a:r>
              <a:rPr sz="2450" spc="55" dirty="0">
                <a:latin typeface="Garamond"/>
                <a:cs typeface="Garamond"/>
              </a:rPr>
              <a:t>always</a:t>
            </a:r>
            <a:r>
              <a:rPr sz="2450" spc="250" dirty="0">
                <a:latin typeface="Garamond"/>
                <a:cs typeface="Garamond"/>
              </a:rPr>
              <a:t> </a:t>
            </a:r>
            <a:r>
              <a:rPr sz="2450" dirty="0">
                <a:latin typeface="Garamond"/>
                <a:cs typeface="Garamond"/>
              </a:rPr>
              <a:t>be</a:t>
            </a:r>
            <a:r>
              <a:rPr sz="2450" spc="250" dirty="0">
                <a:latin typeface="Garamond"/>
                <a:cs typeface="Garamond"/>
              </a:rPr>
              <a:t> </a:t>
            </a:r>
            <a:r>
              <a:rPr sz="2450" dirty="0">
                <a:latin typeface="Garamond"/>
                <a:cs typeface="Garamond"/>
              </a:rPr>
              <a:t>between</a:t>
            </a:r>
            <a:r>
              <a:rPr sz="2450" spc="260" dirty="0">
                <a:latin typeface="Garamond"/>
                <a:cs typeface="Garamond"/>
              </a:rPr>
              <a:t> </a:t>
            </a:r>
            <a:r>
              <a:rPr sz="2450" spc="204" dirty="0">
                <a:latin typeface="Cambria"/>
                <a:cs typeface="Cambria"/>
              </a:rPr>
              <a:t>−</a:t>
            </a:r>
            <a:r>
              <a:rPr sz="2450" b="0" i="1" spc="204" dirty="0">
                <a:latin typeface="Bookman Old Style"/>
                <a:cs typeface="Bookman Old Style"/>
              </a:rPr>
              <a:t>c</a:t>
            </a:r>
            <a:r>
              <a:rPr sz="2450" b="0" i="1" spc="120" dirty="0">
                <a:latin typeface="Bookman Old Style"/>
                <a:cs typeface="Bookman Old Style"/>
              </a:rPr>
              <a:t> </a:t>
            </a:r>
            <a:r>
              <a:rPr sz="2450" spc="55" dirty="0">
                <a:latin typeface="Garamond"/>
                <a:cs typeface="Garamond"/>
              </a:rPr>
              <a:t>and</a:t>
            </a:r>
            <a:r>
              <a:rPr sz="2450" spc="254" dirty="0">
                <a:latin typeface="Garamond"/>
                <a:cs typeface="Garamond"/>
              </a:rPr>
              <a:t> </a:t>
            </a:r>
            <a:r>
              <a:rPr sz="2450" b="0" i="1" dirty="0">
                <a:latin typeface="Bookman Old Style"/>
                <a:cs typeface="Bookman Old Style"/>
              </a:rPr>
              <a:t>c</a:t>
            </a:r>
            <a:r>
              <a:rPr sz="2450" dirty="0">
                <a:latin typeface="Garamond"/>
                <a:cs typeface="Garamond"/>
              </a:rPr>
              <a:t>,</a:t>
            </a:r>
            <a:r>
              <a:rPr sz="2450" spc="270" dirty="0">
                <a:latin typeface="Garamond"/>
                <a:cs typeface="Garamond"/>
              </a:rPr>
              <a:t> </a:t>
            </a:r>
            <a:r>
              <a:rPr sz="2450" dirty="0">
                <a:latin typeface="Garamond"/>
                <a:cs typeface="Garamond"/>
              </a:rPr>
              <a:t>the</a:t>
            </a:r>
            <a:r>
              <a:rPr sz="2450" spc="245" dirty="0">
                <a:latin typeface="Garamond"/>
                <a:cs typeface="Garamond"/>
              </a:rPr>
              <a:t> </a:t>
            </a:r>
            <a:r>
              <a:rPr sz="2450" spc="45" dirty="0">
                <a:latin typeface="Garamond"/>
                <a:cs typeface="Garamond"/>
              </a:rPr>
              <a:t>uncertainty</a:t>
            </a:r>
            <a:endParaRPr sz="2450">
              <a:latin typeface="Garamond"/>
              <a:cs typeface="Garamond"/>
            </a:endParaRPr>
          </a:p>
          <a:p>
            <a:pPr marL="383540" marR="5080" algn="just">
              <a:lnSpc>
                <a:spcPts val="2990"/>
              </a:lnSpc>
              <a:spcBef>
                <a:spcPts val="100"/>
              </a:spcBef>
            </a:pPr>
            <a:r>
              <a:rPr sz="2450" spc="120" dirty="0">
                <a:latin typeface="Garamond"/>
                <a:cs typeface="Garamond"/>
              </a:rPr>
              <a:t>∆</a:t>
            </a:r>
            <a:r>
              <a:rPr sz="2450" b="0" i="1" spc="120" dirty="0">
                <a:latin typeface="Bookman Old Style"/>
                <a:cs typeface="Bookman Old Style"/>
              </a:rPr>
              <a:t>v</a:t>
            </a:r>
            <a:r>
              <a:rPr sz="2450" b="0" i="1" spc="265" dirty="0">
                <a:latin typeface="Bookman Old Style"/>
                <a:cs typeface="Bookman Old Style"/>
              </a:rPr>
              <a:t> </a:t>
            </a:r>
            <a:r>
              <a:rPr sz="2450" dirty="0">
                <a:latin typeface="Garamond"/>
                <a:cs typeface="Garamond"/>
              </a:rPr>
              <a:t>can</a:t>
            </a:r>
            <a:r>
              <a:rPr sz="2450" spc="295" dirty="0">
                <a:latin typeface="Garamond"/>
                <a:cs typeface="Garamond"/>
              </a:rPr>
              <a:t> </a:t>
            </a:r>
            <a:r>
              <a:rPr sz="2450" dirty="0">
                <a:latin typeface="Garamond"/>
                <a:cs typeface="Garamond"/>
              </a:rPr>
              <a:t>approach</a:t>
            </a:r>
            <a:r>
              <a:rPr sz="2450" spc="295" dirty="0">
                <a:latin typeface="Garamond"/>
                <a:cs typeface="Garamond"/>
              </a:rPr>
              <a:t> </a:t>
            </a:r>
            <a:r>
              <a:rPr sz="2450" b="0" i="1" dirty="0">
                <a:latin typeface="Bookman Old Style"/>
                <a:cs typeface="Bookman Old Style"/>
              </a:rPr>
              <a:t>c</a:t>
            </a:r>
            <a:r>
              <a:rPr sz="2450" b="0" i="1" spc="175" dirty="0">
                <a:latin typeface="Bookman Old Style"/>
                <a:cs typeface="Bookman Old Style"/>
              </a:rPr>
              <a:t> </a:t>
            </a:r>
            <a:r>
              <a:rPr sz="2450" spc="145" dirty="0">
                <a:latin typeface="Garamond"/>
                <a:cs typeface="Garamond"/>
              </a:rPr>
              <a:t>at</a:t>
            </a:r>
            <a:r>
              <a:rPr sz="2450" spc="295" dirty="0">
                <a:latin typeface="Garamond"/>
                <a:cs typeface="Garamond"/>
              </a:rPr>
              <a:t> </a:t>
            </a:r>
            <a:r>
              <a:rPr sz="2450" dirty="0">
                <a:latin typeface="Garamond"/>
                <a:cs typeface="Garamond"/>
              </a:rPr>
              <a:t>the</a:t>
            </a:r>
            <a:r>
              <a:rPr sz="2450" spc="290" dirty="0">
                <a:latin typeface="Garamond"/>
                <a:cs typeface="Garamond"/>
              </a:rPr>
              <a:t> </a:t>
            </a:r>
            <a:r>
              <a:rPr sz="2450" dirty="0">
                <a:latin typeface="Garamond"/>
                <a:cs typeface="Garamond"/>
              </a:rPr>
              <a:t>most.</a:t>
            </a:r>
            <a:r>
              <a:rPr sz="2450" spc="125" dirty="0">
                <a:latin typeface="Garamond"/>
                <a:cs typeface="Garamond"/>
              </a:rPr>
              <a:t>  </a:t>
            </a:r>
            <a:r>
              <a:rPr sz="2450" spc="110" dirty="0">
                <a:latin typeface="Garamond"/>
                <a:cs typeface="Garamond"/>
              </a:rPr>
              <a:t>But</a:t>
            </a:r>
            <a:r>
              <a:rPr sz="2450" spc="295" dirty="0">
                <a:latin typeface="Garamond"/>
                <a:cs typeface="Garamond"/>
              </a:rPr>
              <a:t> </a:t>
            </a:r>
            <a:r>
              <a:rPr sz="2450" spc="55" dirty="0">
                <a:latin typeface="Garamond"/>
                <a:cs typeface="Garamond"/>
              </a:rPr>
              <a:t>this</a:t>
            </a:r>
            <a:r>
              <a:rPr sz="2450" spc="290" dirty="0">
                <a:latin typeface="Garamond"/>
                <a:cs typeface="Garamond"/>
              </a:rPr>
              <a:t> </a:t>
            </a:r>
            <a:r>
              <a:rPr sz="2450" dirty="0">
                <a:latin typeface="Garamond"/>
                <a:cs typeface="Garamond"/>
              </a:rPr>
              <a:t>does</a:t>
            </a:r>
            <a:r>
              <a:rPr sz="2450" spc="295" dirty="0">
                <a:latin typeface="Garamond"/>
                <a:cs typeface="Garamond"/>
              </a:rPr>
              <a:t> </a:t>
            </a:r>
            <a:r>
              <a:rPr sz="2450" b="0" i="1" dirty="0">
                <a:latin typeface="Bookman Old Style"/>
                <a:cs typeface="Bookman Old Style"/>
              </a:rPr>
              <a:t>not</a:t>
            </a:r>
            <a:r>
              <a:rPr sz="2450" b="0" i="1" spc="409" dirty="0">
                <a:latin typeface="Bookman Old Style"/>
                <a:cs typeface="Bookman Old Style"/>
              </a:rPr>
              <a:t> </a:t>
            </a:r>
            <a:r>
              <a:rPr sz="2450" spc="65" dirty="0">
                <a:latin typeface="Garamond"/>
                <a:cs typeface="Garamond"/>
              </a:rPr>
              <a:t>limit</a:t>
            </a:r>
            <a:r>
              <a:rPr sz="2450" spc="295" dirty="0">
                <a:latin typeface="Garamond"/>
                <a:cs typeface="Garamond"/>
              </a:rPr>
              <a:t> </a:t>
            </a:r>
            <a:r>
              <a:rPr sz="2450" spc="-25" dirty="0">
                <a:latin typeface="Garamond"/>
                <a:cs typeface="Garamond"/>
              </a:rPr>
              <a:t>the </a:t>
            </a:r>
            <a:r>
              <a:rPr sz="2450" spc="60" dirty="0">
                <a:latin typeface="Garamond"/>
                <a:cs typeface="Garamond"/>
              </a:rPr>
              <a:t>accuracy</a:t>
            </a:r>
            <a:r>
              <a:rPr sz="2450" spc="290" dirty="0">
                <a:latin typeface="Garamond"/>
                <a:cs typeface="Garamond"/>
              </a:rPr>
              <a:t> </a:t>
            </a:r>
            <a:r>
              <a:rPr sz="2450" spc="50" dirty="0">
                <a:latin typeface="Garamond"/>
                <a:cs typeface="Garamond"/>
              </a:rPr>
              <a:t>with</a:t>
            </a:r>
            <a:r>
              <a:rPr sz="2450" spc="285" dirty="0">
                <a:latin typeface="Garamond"/>
                <a:cs typeface="Garamond"/>
              </a:rPr>
              <a:t> </a:t>
            </a:r>
            <a:r>
              <a:rPr sz="2450" dirty="0">
                <a:latin typeface="Garamond"/>
                <a:cs typeface="Garamond"/>
              </a:rPr>
              <a:t>which</a:t>
            </a:r>
            <a:r>
              <a:rPr sz="2450" spc="290" dirty="0">
                <a:latin typeface="Garamond"/>
                <a:cs typeface="Garamond"/>
              </a:rPr>
              <a:t> </a:t>
            </a:r>
            <a:r>
              <a:rPr sz="2450" dirty="0">
                <a:latin typeface="Garamond"/>
                <a:cs typeface="Garamond"/>
              </a:rPr>
              <a:t>we</a:t>
            </a:r>
            <a:r>
              <a:rPr sz="2450" spc="290" dirty="0">
                <a:latin typeface="Garamond"/>
                <a:cs typeface="Garamond"/>
              </a:rPr>
              <a:t> </a:t>
            </a:r>
            <a:r>
              <a:rPr sz="2450" dirty="0">
                <a:latin typeface="Garamond"/>
                <a:cs typeface="Garamond"/>
              </a:rPr>
              <a:t>can</a:t>
            </a:r>
            <a:r>
              <a:rPr sz="2450" spc="285" dirty="0">
                <a:latin typeface="Garamond"/>
                <a:cs typeface="Garamond"/>
              </a:rPr>
              <a:t> </a:t>
            </a:r>
            <a:r>
              <a:rPr sz="2450" dirty="0">
                <a:latin typeface="Garamond"/>
                <a:cs typeface="Garamond"/>
              </a:rPr>
              <a:t>measure</a:t>
            </a:r>
            <a:r>
              <a:rPr sz="2450" spc="290" dirty="0">
                <a:latin typeface="Garamond"/>
                <a:cs typeface="Garamond"/>
              </a:rPr>
              <a:t> </a:t>
            </a:r>
            <a:r>
              <a:rPr sz="2450" dirty="0">
                <a:latin typeface="Garamond"/>
                <a:cs typeface="Garamond"/>
              </a:rPr>
              <a:t>position.</a:t>
            </a:r>
            <a:r>
              <a:rPr sz="2450" spc="80" dirty="0">
                <a:latin typeface="Garamond"/>
                <a:cs typeface="Garamond"/>
              </a:rPr>
              <a:t>  </a:t>
            </a:r>
            <a:r>
              <a:rPr sz="2450" dirty="0">
                <a:latin typeface="Garamond"/>
                <a:cs typeface="Garamond"/>
              </a:rPr>
              <a:t>(If</a:t>
            </a:r>
            <a:r>
              <a:rPr sz="2450" spc="295" dirty="0">
                <a:latin typeface="Garamond"/>
                <a:cs typeface="Garamond"/>
              </a:rPr>
              <a:t> </a:t>
            </a:r>
            <a:r>
              <a:rPr sz="2450" dirty="0">
                <a:latin typeface="Garamond"/>
                <a:cs typeface="Garamond"/>
              </a:rPr>
              <a:t>you</a:t>
            </a:r>
            <a:r>
              <a:rPr sz="2450" spc="285" dirty="0">
                <a:latin typeface="Garamond"/>
                <a:cs typeface="Garamond"/>
              </a:rPr>
              <a:t> </a:t>
            </a:r>
            <a:r>
              <a:rPr sz="2450" spc="-10" dirty="0">
                <a:latin typeface="Garamond"/>
                <a:cs typeface="Garamond"/>
              </a:rPr>
              <a:t>choose </a:t>
            </a:r>
            <a:r>
              <a:rPr sz="2450" spc="55" dirty="0">
                <a:latin typeface="Garamond"/>
                <a:cs typeface="Garamond"/>
              </a:rPr>
              <a:t>this,</a:t>
            </a:r>
            <a:r>
              <a:rPr sz="2450" spc="185" dirty="0">
                <a:latin typeface="Garamond"/>
                <a:cs typeface="Garamond"/>
              </a:rPr>
              <a:t> </a:t>
            </a:r>
            <a:r>
              <a:rPr sz="2450" dirty="0">
                <a:latin typeface="Garamond"/>
                <a:cs typeface="Garamond"/>
              </a:rPr>
              <a:t>explain</a:t>
            </a:r>
            <a:r>
              <a:rPr sz="2450" spc="175" dirty="0">
                <a:latin typeface="Garamond"/>
                <a:cs typeface="Garamond"/>
              </a:rPr>
              <a:t> </a:t>
            </a:r>
            <a:r>
              <a:rPr sz="2450" dirty="0">
                <a:latin typeface="Garamond"/>
                <a:cs typeface="Garamond"/>
              </a:rPr>
              <a:t>why</a:t>
            </a:r>
            <a:r>
              <a:rPr sz="2450" spc="175" dirty="0">
                <a:latin typeface="Garamond"/>
                <a:cs typeface="Garamond"/>
              </a:rPr>
              <a:t> </a:t>
            </a:r>
            <a:r>
              <a:rPr sz="2450" spc="105" dirty="0">
                <a:latin typeface="Garamond"/>
                <a:cs typeface="Garamond"/>
              </a:rPr>
              <a:t>it</a:t>
            </a:r>
            <a:r>
              <a:rPr sz="2450" spc="180" dirty="0">
                <a:latin typeface="Garamond"/>
                <a:cs typeface="Garamond"/>
              </a:rPr>
              <a:t> </a:t>
            </a:r>
            <a:r>
              <a:rPr sz="2450" dirty="0">
                <a:latin typeface="Garamond"/>
                <a:cs typeface="Garamond"/>
              </a:rPr>
              <a:t>does</a:t>
            </a:r>
            <a:r>
              <a:rPr sz="2450" spc="180" dirty="0">
                <a:latin typeface="Garamond"/>
                <a:cs typeface="Garamond"/>
              </a:rPr>
              <a:t> </a:t>
            </a:r>
            <a:r>
              <a:rPr sz="2450" dirty="0">
                <a:latin typeface="Garamond"/>
                <a:cs typeface="Garamond"/>
              </a:rPr>
              <a:t>not</a:t>
            </a:r>
            <a:r>
              <a:rPr sz="2450" spc="180" dirty="0">
                <a:latin typeface="Garamond"/>
                <a:cs typeface="Garamond"/>
              </a:rPr>
              <a:t> </a:t>
            </a:r>
            <a:r>
              <a:rPr sz="2450" dirty="0">
                <a:latin typeface="Garamond"/>
                <a:cs typeface="Garamond"/>
              </a:rPr>
              <a:t>violate</a:t>
            </a:r>
            <a:r>
              <a:rPr sz="2450" spc="175" dirty="0">
                <a:latin typeface="Garamond"/>
                <a:cs typeface="Garamond"/>
              </a:rPr>
              <a:t> </a:t>
            </a:r>
            <a:r>
              <a:rPr sz="2450" dirty="0">
                <a:latin typeface="Garamond"/>
                <a:cs typeface="Garamond"/>
              </a:rPr>
              <a:t>the</a:t>
            </a:r>
            <a:r>
              <a:rPr sz="2450" spc="175" dirty="0">
                <a:latin typeface="Garamond"/>
                <a:cs typeface="Garamond"/>
              </a:rPr>
              <a:t> </a:t>
            </a:r>
            <a:r>
              <a:rPr sz="2450" spc="55" dirty="0">
                <a:latin typeface="Garamond"/>
                <a:cs typeface="Garamond"/>
              </a:rPr>
              <a:t>uncertainty</a:t>
            </a:r>
            <a:r>
              <a:rPr sz="2450" spc="180" dirty="0">
                <a:latin typeface="Garamond"/>
                <a:cs typeface="Garamond"/>
              </a:rPr>
              <a:t> </a:t>
            </a:r>
            <a:r>
              <a:rPr sz="2450" spc="-10" dirty="0">
                <a:latin typeface="Garamond"/>
                <a:cs typeface="Garamond"/>
              </a:rPr>
              <a:t>principle.)</a:t>
            </a:r>
            <a:endParaRPr sz="2450">
              <a:latin typeface="Garamond"/>
              <a:cs typeface="Garamond"/>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07758" y="878291"/>
            <a:ext cx="8266430" cy="3841750"/>
          </a:xfrm>
          <a:prstGeom prst="rect">
            <a:avLst/>
          </a:prstGeom>
        </p:spPr>
        <p:txBody>
          <a:bodyPr vert="horz" wrap="square" lIns="0" tIns="12065" rIns="0" bIns="0" rtlCol="0">
            <a:spAutoFit/>
          </a:bodyPr>
          <a:lstStyle/>
          <a:p>
            <a:pPr marL="23495">
              <a:lnSpc>
                <a:spcPct val="100000"/>
              </a:lnSpc>
              <a:spcBef>
                <a:spcPts val="95"/>
              </a:spcBef>
              <a:tabLst>
                <a:tab pos="449643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4.4.</a:t>
            </a:r>
            <a:r>
              <a:rPr sz="1200" spc="265" dirty="0">
                <a:latin typeface="Times New Roman"/>
                <a:cs typeface="Times New Roman"/>
              </a:rPr>
              <a:t>  </a:t>
            </a:r>
            <a:r>
              <a:rPr sz="1200" spc="50" dirty="0">
                <a:latin typeface="Times New Roman"/>
                <a:cs typeface="Times New Roman"/>
              </a:rPr>
              <a:t>THE</a:t>
            </a:r>
            <a:r>
              <a:rPr sz="1200" spc="185" dirty="0">
                <a:latin typeface="Times New Roman"/>
                <a:cs typeface="Times New Roman"/>
              </a:rPr>
              <a:t> </a:t>
            </a:r>
            <a:r>
              <a:rPr sz="1200" dirty="0">
                <a:latin typeface="Times New Roman"/>
                <a:cs typeface="Times New Roman"/>
              </a:rPr>
              <a:t>HEISENBERG</a:t>
            </a:r>
            <a:r>
              <a:rPr sz="1200" spc="185" dirty="0">
                <a:latin typeface="Times New Roman"/>
                <a:cs typeface="Times New Roman"/>
              </a:rPr>
              <a:t> </a:t>
            </a:r>
            <a:r>
              <a:rPr sz="1200" dirty="0">
                <a:latin typeface="Times New Roman"/>
                <a:cs typeface="Times New Roman"/>
              </a:rPr>
              <a:t>UNCERTAINTY</a:t>
            </a:r>
            <a:r>
              <a:rPr sz="1200" spc="180" dirty="0">
                <a:latin typeface="Times New Roman"/>
                <a:cs typeface="Times New Roman"/>
              </a:rPr>
              <a:t> </a:t>
            </a:r>
            <a:r>
              <a:rPr sz="1200" spc="-10" dirty="0">
                <a:latin typeface="Times New Roman"/>
                <a:cs typeface="Times New Roman"/>
              </a:rPr>
              <a:t>PRINCIPLE</a:t>
            </a:r>
            <a:endParaRPr sz="1200">
              <a:latin typeface="Times New Roman"/>
              <a:cs typeface="Times New Roman"/>
            </a:endParaRPr>
          </a:p>
          <a:p>
            <a:pPr>
              <a:lnSpc>
                <a:spcPct val="100000"/>
              </a:lnSpc>
              <a:spcBef>
                <a:spcPts val="225"/>
              </a:spcBef>
            </a:pPr>
            <a:endParaRPr sz="1200">
              <a:latin typeface="Times New Roman"/>
              <a:cs typeface="Times New Roman"/>
            </a:endParaRPr>
          </a:p>
          <a:p>
            <a:pPr marL="23495" marR="5715">
              <a:lnSpc>
                <a:spcPct val="106700"/>
              </a:lnSpc>
            </a:pPr>
            <a:r>
              <a:rPr sz="1400" spc="55" dirty="0">
                <a:latin typeface="Times New Roman"/>
                <a:cs typeface="Times New Roman"/>
              </a:rPr>
              <a:t>In</a:t>
            </a:r>
            <a:r>
              <a:rPr sz="1400" spc="210" dirty="0">
                <a:latin typeface="Times New Roman"/>
                <a:cs typeface="Times New Roman"/>
              </a:rPr>
              <a:t> </a:t>
            </a:r>
            <a:r>
              <a:rPr sz="1400" spc="70" dirty="0">
                <a:latin typeface="Times New Roman"/>
                <a:cs typeface="Times New Roman"/>
              </a:rPr>
              <a:t>the</a:t>
            </a:r>
            <a:r>
              <a:rPr sz="1400" spc="210" dirty="0">
                <a:latin typeface="Times New Roman"/>
                <a:cs typeface="Times New Roman"/>
              </a:rPr>
              <a:t> </a:t>
            </a:r>
            <a:r>
              <a:rPr sz="1400" spc="10" dirty="0">
                <a:latin typeface="Times New Roman"/>
                <a:cs typeface="Times New Roman"/>
              </a:rPr>
              <a:t>limit</a:t>
            </a:r>
            <a:r>
              <a:rPr sz="1400" spc="215" dirty="0">
                <a:latin typeface="Times New Roman"/>
                <a:cs typeface="Times New Roman"/>
              </a:rPr>
              <a:t> </a:t>
            </a:r>
            <a:r>
              <a:rPr sz="1400" spc="10" dirty="0">
                <a:latin typeface="Times New Roman"/>
                <a:cs typeface="Times New Roman"/>
              </a:rPr>
              <a:t>in</a:t>
            </a:r>
            <a:r>
              <a:rPr sz="1400" spc="210" dirty="0">
                <a:latin typeface="Times New Roman"/>
                <a:cs typeface="Times New Roman"/>
              </a:rPr>
              <a:t> </a:t>
            </a:r>
            <a:r>
              <a:rPr sz="1400" spc="10" dirty="0">
                <a:latin typeface="Times New Roman"/>
                <a:cs typeface="Times New Roman"/>
              </a:rPr>
              <a:t>which</a:t>
            </a:r>
            <a:r>
              <a:rPr sz="1400" spc="215" dirty="0">
                <a:latin typeface="Times New Roman"/>
                <a:cs typeface="Times New Roman"/>
              </a:rPr>
              <a:t> </a:t>
            </a:r>
            <a:r>
              <a:rPr sz="1400" spc="75" dirty="0">
                <a:latin typeface="Times New Roman"/>
                <a:cs typeface="Times New Roman"/>
              </a:rPr>
              <a:t>a</a:t>
            </a:r>
            <a:r>
              <a:rPr sz="1400" spc="210" dirty="0">
                <a:latin typeface="Times New Roman"/>
                <a:cs typeface="Times New Roman"/>
              </a:rPr>
              <a:t> </a:t>
            </a:r>
            <a:r>
              <a:rPr sz="1400" spc="10" dirty="0">
                <a:latin typeface="Times New Roman"/>
                <a:cs typeface="Times New Roman"/>
              </a:rPr>
              <a:t>measurement</a:t>
            </a:r>
            <a:r>
              <a:rPr sz="1400" spc="210" dirty="0">
                <a:latin typeface="Times New Roman"/>
                <a:cs typeface="Times New Roman"/>
              </a:rPr>
              <a:t> </a:t>
            </a:r>
            <a:r>
              <a:rPr sz="1400" spc="10" dirty="0">
                <a:latin typeface="Times New Roman"/>
                <a:cs typeface="Times New Roman"/>
              </a:rPr>
              <a:t>of</a:t>
            </a:r>
            <a:r>
              <a:rPr sz="1400" spc="215" dirty="0">
                <a:latin typeface="Times New Roman"/>
                <a:cs typeface="Times New Roman"/>
              </a:rPr>
              <a:t> </a:t>
            </a:r>
            <a:r>
              <a:rPr sz="1400" spc="75" dirty="0">
                <a:latin typeface="Times New Roman"/>
                <a:cs typeface="Times New Roman"/>
              </a:rPr>
              <a:t>a</a:t>
            </a:r>
            <a:r>
              <a:rPr sz="1400" spc="210" dirty="0">
                <a:latin typeface="Times New Roman"/>
                <a:cs typeface="Times New Roman"/>
              </a:rPr>
              <a:t> </a:t>
            </a:r>
            <a:r>
              <a:rPr sz="1400" spc="10" dirty="0">
                <a:latin typeface="Times New Roman"/>
                <a:cs typeface="Times New Roman"/>
              </a:rPr>
              <a:t>particle’s</a:t>
            </a:r>
            <a:r>
              <a:rPr sz="1400" spc="215" dirty="0">
                <a:latin typeface="Times New Roman"/>
                <a:cs typeface="Times New Roman"/>
              </a:rPr>
              <a:t> </a:t>
            </a:r>
            <a:r>
              <a:rPr sz="1400" spc="10" dirty="0">
                <a:latin typeface="Times New Roman"/>
                <a:cs typeface="Times New Roman"/>
              </a:rPr>
              <a:t>position</a:t>
            </a:r>
            <a:r>
              <a:rPr sz="1400" spc="210" dirty="0">
                <a:latin typeface="Times New Roman"/>
                <a:cs typeface="Times New Roman"/>
              </a:rPr>
              <a:t> </a:t>
            </a:r>
            <a:r>
              <a:rPr sz="1400" spc="10" dirty="0">
                <a:latin typeface="Times New Roman"/>
                <a:cs typeface="Times New Roman"/>
              </a:rPr>
              <a:t>approaches</a:t>
            </a:r>
            <a:r>
              <a:rPr sz="1400" spc="215" dirty="0">
                <a:latin typeface="Times New Roman"/>
                <a:cs typeface="Times New Roman"/>
              </a:rPr>
              <a:t> </a:t>
            </a:r>
            <a:r>
              <a:rPr sz="1400" spc="10" dirty="0">
                <a:latin typeface="Times New Roman"/>
                <a:cs typeface="Times New Roman"/>
              </a:rPr>
              <a:t>zero</a:t>
            </a:r>
            <a:r>
              <a:rPr sz="1400" spc="210" dirty="0">
                <a:latin typeface="Times New Roman"/>
                <a:cs typeface="Times New Roman"/>
              </a:rPr>
              <a:t> </a:t>
            </a:r>
            <a:r>
              <a:rPr sz="1400" spc="10" dirty="0">
                <a:latin typeface="Times New Roman"/>
                <a:cs typeface="Times New Roman"/>
              </a:rPr>
              <a:t>uncertainty,</a:t>
            </a:r>
            <a:r>
              <a:rPr sz="1400" spc="220" dirty="0">
                <a:latin typeface="Times New Roman"/>
                <a:cs typeface="Times New Roman"/>
              </a:rPr>
              <a:t> </a:t>
            </a:r>
            <a:r>
              <a:rPr sz="1400" spc="70" dirty="0">
                <a:latin typeface="Times New Roman"/>
                <a:cs typeface="Times New Roman"/>
              </a:rPr>
              <a:t>what</a:t>
            </a:r>
            <a:r>
              <a:rPr sz="1400" spc="210" dirty="0">
                <a:latin typeface="Times New Roman"/>
                <a:cs typeface="Times New Roman"/>
              </a:rPr>
              <a:t> </a:t>
            </a:r>
            <a:r>
              <a:rPr sz="1400" spc="55" dirty="0">
                <a:latin typeface="Times New Roman"/>
                <a:cs typeface="Times New Roman"/>
              </a:rPr>
              <a:t>happens</a:t>
            </a:r>
            <a:r>
              <a:rPr sz="1400" spc="210" dirty="0">
                <a:latin typeface="Times New Roman"/>
                <a:cs typeface="Times New Roman"/>
              </a:rPr>
              <a:t> </a:t>
            </a:r>
            <a:r>
              <a:rPr sz="1400" spc="50" dirty="0">
                <a:latin typeface="Times New Roman"/>
                <a:cs typeface="Times New Roman"/>
              </a:rPr>
              <a:t>to </a:t>
            </a:r>
            <a:r>
              <a:rPr sz="1400" dirty="0">
                <a:latin typeface="Times New Roman"/>
                <a:cs typeface="Times New Roman"/>
              </a:rPr>
              <a:t>our</a:t>
            </a:r>
            <a:r>
              <a:rPr sz="1400" spc="235" dirty="0">
                <a:latin typeface="Times New Roman"/>
                <a:cs typeface="Times New Roman"/>
              </a:rPr>
              <a:t> </a:t>
            </a:r>
            <a:r>
              <a:rPr sz="1400" dirty="0">
                <a:latin typeface="Times New Roman"/>
                <a:cs typeface="Times New Roman"/>
              </a:rPr>
              <a:t>knowledge</a:t>
            </a:r>
            <a:r>
              <a:rPr sz="1400" spc="240" dirty="0">
                <a:latin typeface="Times New Roman"/>
                <a:cs typeface="Times New Roman"/>
              </a:rPr>
              <a:t> </a:t>
            </a:r>
            <a:r>
              <a:rPr sz="1400" dirty="0">
                <a:latin typeface="Times New Roman"/>
                <a:cs typeface="Times New Roman"/>
              </a:rPr>
              <a:t>of</a:t>
            </a:r>
            <a:r>
              <a:rPr sz="1400" spc="240" dirty="0">
                <a:latin typeface="Times New Roman"/>
                <a:cs typeface="Times New Roman"/>
              </a:rPr>
              <a:t> </a:t>
            </a:r>
            <a:r>
              <a:rPr sz="1400" spc="70" dirty="0">
                <a:latin typeface="Times New Roman"/>
                <a:cs typeface="Times New Roman"/>
              </a:rPr>
              <a:t>the</a:t>
            </a:r>
            <a:r>
              <a:rPr sz="1400" spc="240" dirty="0">
                <a:latin typeface="Times New Roman"/>
                <a:cs typeface="Times New Roman"/>
              </a:rPr>
              <a:t> </a:t>
            </a:r>
            <a:r>
              <a:rPr sz="1400" dirty="0">
                <a:latin typeface="Times New Roman"/>
                <a:cs typeface="Times New Roman"/>
              </a:rPr>
              <a:t>particle’s</a:t>
            </a:r>
            <a:r>
              <a:rPr sz="1400" spc="260" dirty="0">
                <a:latin typeface="Times New Roman"/>
                <a:cs typeface="Times New Roman"/>
              </a:rPr>
              <a:t> </a:t>
            </a:r>
            <a:r>
              <a:rPr sz="1400" b="0" i="1" spc="-75" dirty="0">
                <a:latin typeface="Bookman Old Style"/>
                <a:cs typeface="Bookman Old Style"/>
              </a:rPr>
              <a:t>velocity</a:t>
            </a:r>
            <a:r>
              <a:rPr sz="1400" b="0" i="1" spc="-260" dirty="0">
                <a:latin typeface="Bookman Old Style"/>
                <a:cs typeface="Bookman Old Style"/>
              </a:rPr>
              <a:t> </a:t>
            </a:r>
            <a:r>
              <a:rPr sz="1400" dirty="0">
                <a:latin typeface="Times New Roman"/>
                <a:cs typeface="Times New Roman"/>
              </a:rPr>
              <a:t>?</a:t>
            </a:r>
            <a:r>
              <a:rPr sz="1400" spc="434" dirty="0">
                <a:latin typeface="Times New Roman"/>
                <a:cs typeface="Times New Roman"/>
              </a:rPr>
              <a:t> </a:t>
            </a:r>
            <a:r>
              <a:rPr sz="1400" dirty="0">
                <a:latin typeface="Times New Roman"/>
                <a:cs typeface="Times New Roman"/>
              </a:rPr>
              <a:t>(Choose</a:t>
            </a:r>
            <a:r>
              <a:rPr sz="1400" spc="240" dirty="0">
                <a:latin typeface="Times New Roman"/>
                <a:cs typeface="Times New Roman"/>
              </a:rPr>
              <a:t> </a:t>
            </a:r>
            <a:r>
              <a:rPr sz="1400" spc="-10" dirty="0">
                <a:latin typeface="Times New Roman"/>
                <a:cs typeface="Times New Roman"/>
              </a:rPr>
              <a:t>one.)</a:t>
            </a:r>
            <a:endParaRPr sz="1400">
              <a:latin typeface="Times New Roman"/>
              <a:cs typeface="Times New Roman"/>
            </a:endParaRPr>
          </a:p>
          <a:p>
            <a:pPr marL="394970" marR="5715" indent="-257810" algn="just">
              <a:lnSpc>
                <a:spcPct val="106700"/>
              </a:lnSpc>
              <a:spcBef>
                <a:spcPts val="1595"/>
              </a:spcBef>
              <a:buAutoNum type="alphaUcPeriod"/>
              <a:tabLst>
                <a:tab pos="394970" algn="l"/>
              </a:tabLst>
            </a:pPr>
            <a:r>
              <a:rPr sz="1400" dirty="0">
                <a:latin typeface="Times New Roman"/>
                <a:cs typeface="Times New Roman"/>
              </a:rPr>
              <a:t>As</a:t>
            </a:r>
            <a:r>
              <a:rPr sz="1400" spc="260" dirty="0">
                <a:latin typeface="Times New Roman"/>
                <a:cs typeface="Times New Roman"/>
              </a:rPr>
              <a:t> </a:t>
            </a:r>
            <a:r>
              <a:rPr sz="1400" spc="170" dirty="0">
                <a:latin typeface="Times New Roman"/>
                <a:cs typeface="Times New Roman"/>
              </a:rPr>
              <a:t>∆</a:t>
            </a:r>
            <a:r>
              <a:rPr sz="1400" b="0" i="1" spc="170" dirty="0">
                <a:latin typeface="Bookman Old Style"/>
                <a:cs typeface="Bookman Old Style"/>
              </a:rPr>
              <a:t>x</a:t>
            </a:r>
            <a:r>
              <a:rPr sz="1400" b="0" i="1" spc="185" dirty="0">
                <a:latin typeface="Bookman Old Style"/>
                <a:cs typeface="Bookman Old Style"/>
              </a:rPr>
              <a:t> </a:t>
            </a:r>
            <a:r>
              <a:rPr sz="1400" spc="245" dirty="0">
                <a:latin typeface="Cambria"/>
                <a:cs typeface="Cambria"/>
              </a:rPr>
              <a:t>→</a:t>
            </a:r>
            <a:r>
              <a:rPr sz="1400" spc="295" dirty="0">
                <a:latin typeface="Cambria"/>
                <a:cs typeface="Cambria"/>
              </a:rPr>
              <a:t> </a:t>
            </a:r>
            <a:r>
              <a:rPr sz="1400" dirty="0">
                <a:latin typeface="Times New Roman"/>
                <a:cs typeface="Times New Roman"/>
              </a:rPr>
              <a:t>0,</a:t>
            </a:r>
            <a:r>
              <a:rPr sz="1400" spc="290" dirty="0">
                <a:latin typeface="Times New Roman"/>
                <a:cs typeface="Times New Roman"/>
              </a:rPr>
              <a:t> </a:t>
            </a:r>
            <a:r>
              <a:rPr sz="1400" spc="114" dirty="0">
                <a:latin typeface="Times New Roman"/>
                <a:cs typeface="Times New Roman"/>
              </a:rPr>
              <a:t>that</a:t>
            </a:r>
            <a:r>
              <a:rPr sz="1400" spc="260" dirty="0">
                <a:latin typeface="Times New Roman"/>
                <a:cs typeface="Times New Roman"/>
              </a:rPr>
              <a:t> </a:t>
            </a:r>
            <a:r>
              <a:rPr sz="1400" dirty="0">
                <a:latin typeface="Times New Roman"/>
                <a:cs typeface="Times New Roman"/>
              </a:rPr>
              <a:t>causes</a:t>
            </a:r>
            <a:r>
              <a:rPr sz="1400" spc="265" dirty="0">
                <a:latin typeface="Times New Roman"/>
                <a:cs typeface="Times New Roman"/>
              </a:rPr>
              <a:t> </a:t>
            </a:r>
            <a:r>
              <a:rPr sz="1400" spc="110" dirty="0">
                <a:latin typeface="Times New Roman"/>
                <a:cs typeface="Times New Roman"/>
              </a:rPr>
              <a:t>∆</a:t>
            </a:r>
            <a:r>
              <a:rPr sz="1400" b="0" i="1" spc="110" dirty="0">
                <a:latin typeface="Bookman Old Style"/>
                <a:cs typeface="Bookman Old Style"/>
              </a:rPr>
              <a:t>v</a:t>
            </a:r>
            <a:r>
              <a:rPr sz="1400" b="0" i="1" spc="250" dirty="0">
                <a:latin typeface="Bookman Old Style"/>
                <a:cs typeface="Bookman Old Style"/>
              </a:rPr>
              <a:t> </a:t>
            </a:r>
            <a:r>
              <a:rPr sz="1400" spc="75" dirty="0">
                <a:latin typeface="Times New Roman"/>
                <a:cs typeface="Times New Roman"/>
              </a:rPr>
              <a:t>to</a:t>
            </a:r>
            <a:r>
              <a:rPr sz="1400" spc="265" dirty="0">
                <a:latin typeface="Times New Roman"/>
                <a:cs typeface="Times New Roman"/>
              </a:rPr>
              <a:t> </a:t>
            </a:r>
            <a:r>
              <a:rPr sz="1400" spc="50" dirty="0">
                <a:latin typeface="Times New Roman"/>
                <a:cs typeface="Times New Roman"/>
              </a:rPr>
              <a:t>approach</a:t>
            </a:r>
            <a:r>
              <a:rPr sz="1400" spc="260" dirty="0">
                <a:latin typeface="Times New Roman"/>
                <a:cs typeface="Times New Roman"/>
              </a:rPr>
              <a:t> </a:t>
            </a:r>
            <a:r>
              <a:rPr sz="1400" dirty="0">
                <a:latin typeface="Times New Roman"/>
                <a:cs typeface="Times New Roman"/>
              </a:rPr>
              <a:t>infinity.</a:t>
            </a:r>
            <a:r>
              <a:rPr sz="1400" spc="140" dirty="0">
                <a:latin typeface="Times New Roman"/>
                <a:cs typeface="Times New Roman"/>
              </a:rPr>
              <a:t>  </a:t>
            </a:r>
            <a:r>
              <a:rPr sz="1400" spc="55" dirty="0">
                <a:latin typeface="Times New Roman"/>
                <a:cs typeface="Times New Roman"/>
              </a:rPr>
              <a:t>This</a:t>
            </a:r>
            <a:r>
              <a:rPr sz="1400" spc="265" dirty="0">
                <a:latin typeface="Times New Roman"/>
                <a:cs typeface="Times New Roman"/>
              </a:rPr>
              <a:t> </a:t>
            </a:r>
            <a:r>
              <a:rPr sz="1400" dirty="0">
                <a:latin typeface="Times New Roman"/>
                <a:cs typeface="Times New Roman"/>
              </a:rPr>
              <a:t>means</a:t>
            </a:r>
            <a:r>
              <a:rPr sz="1400" spc="260" dirty="0">
                <a:latin typeface="Times New Roman"/>
                <a:cs typeface="Times New Roman"/>
              </a:rPr>
              <a:t> </a:t>
            </a:r>
            <a:r>
              <a:rPr sz="1400" spc="114" dirty="0">
                <a:latin typeface="Times New Roman"/>
                <a:cs typeface="Times New Roman"/>
              </a:rPr>
              <a:t>that</a:t>
            </a:r>
            <a:r>
              <a:rPr sz="1400" spc="265" dirty="0">
                <a:latin typeface="Times New Roman"/>
                <a:cs typeface="Times New Roman"/>
              </a:rPr>
              <a:t> </a:t>
            </a:r>
            <a:r>
              <a:rPr sz="1400" dirty="0">
                <a:latin typeface="Times New Roman"/>
                <a:cs typeface="Times New Roman"/>
              </a:rPr>
              <a:t>we</a:t>
            </a:r>
            <a:r>
              <a:rPr sz="1400" spc="265" dirty="0">
                <a:latin typeface="Times New Roman"/>
                <a:cs typeface="Times New Roman"/>
              </a:rPr>
              <a:t> </a:t>
            </a:r>
            <a:r>
              <a:rPr sz="1400" dirty="0">
                <a:latin typeface="Times New Roman"/>
                <a:cs typeface="Times New Roman"/>
              </a:rPr>
              <a:t>may</a:t>
            </a:r>
            <a:r>
              <a:rPr sz="1400" spc="260" dirty="0">
                <a:latin typeface="Times New Roman"/>
                <a:cs typeface="Times New Roman"/>
              </a:rPr>
              <a:t> </a:t>
            </a:r>
            <a:r>
              <a:rPr sz="1400" dirty="0">
                <a:latin typeface="Times New Roman"/>
                <a:cs typeface="Times New Roman"/>
              </a:rPr>
              <a:t>sometimes</a:t>
            </a:r>
            <a:r>
              <a:rPr sz="1400" spc="265" dirty="0">
                <a:latin typeface="Times New Roman"/>
                <a:cs typeface="Times New Roman"/>
              </a:rPr>
              <a:t> </a:t>
            </a:r>
            <a:r>
              <a:rPr sz="1400" dirty="0">
                <a:latin typeface="Times New Roman"/>
                <a:cs typeface="Times New Roman"/>
              </a:rPr>
              <a:t>have</a:t>
            </a:r>
            <a:r>
              <a:rPr sz="1400" spc="265" dirty="0">
                <a:latin typeface="Times New Roman"/>
                <a:cs typeface="Times New Roman"/>
              </a:rPr>
              <a:t> </a:t>
            </a:r>
            <a:r>
              <a:rPr sz="1400" spc="75" dirty="0">
                <a:latin typeface="Times New Roman"/>
                <a:cs typeface="Times New Roman"/>
              </a:rPr>
              <a:t>to</a:t>
            </a:r>
            <a:r>
              <a:rPr sz="1400" spc="265" dirty="0">
                <a:latin typeface="Times New Roman"/>
                <a:cs typeface="Times New Roman"/>
              </a:rPr>
              <a:t> </a:t>
            </a:r>
            <a:r>
              <a:rPr sz="1400" spc="-25" dirty="0">
                <a:latin typeface="Times New Roman"/>
                <a:cs typeface="Times New Roman"/>
              </a:rPr>
              <a:t>say </a:t>
            </a:r>
            <a:r>
              <a:rPr sz="1400" spc="60" dirty="0">
                <a:latin typeface="Times New Roman"/>
                <a:cs typeface="Times New Roman"/>
              </a:rPr>
              <a:t>“This</a:t>
            </a:r>
            <a:r>
              <a:rPr sz="1400" spc="254" dirty="0">
                <a:latin typeface="Times New Roman"/>
                <a:cs typeface="Times New Roman"/>
              </a:rPr>
              <a:t> </a:t>
            </a:r>
            <a:r>
              <a:rPr sz="1400" dirty="0">
                <a:latin typeface="Times New Roman"/>
                <a:cs typeface="Times New Roman"/>
              </a:rPr>
              <a:t>particle</a:t>
            </a:r>
            <a:r>
              <a:rPr sz="1400" spc="265" dirty="0">
                <a:latin typeface="Times New Roman"/>
                <a:cs typeface="Times New Roman"/>
              </a:rPr>
              <a:t> </a:t>
            </a:r>
            <a:r>
              <a:rPr sz="1400" dirty="0">
                <a:latin typeface="Times New Roman"/>
                <a:cs typeface="Times New Roman"/>
              </a:rPr>
              <a:t>may</a:t>
            </a:r>
            <a:r>
              <a:rPr sz="1400" spc="265" dirty="0">
                <a:latin typeface="Times New Roman"/>
                <a:cs typeface="Times New Roman"/>
              </a:rPr>
              <a:t> </a:t>
            </a:r>
            <a:r>
              <a:rPr sz="1400" spc="55" dirty="0">
                <a:latin typeface="Times New Roman"/>
                <a:cs typeface="Times New Roman"/>
              </a:rPr>
              <a:t>be</a:t>
            </a:r>
            <a:r>
              <a:rPr sz="1400" spc="265" dirty="0">
                <a:latin typeface="Times New Roman"/>
                <a:cs typeface="Times New Roman"/>
              </a:rPr>
              <a:t> </a:t>
            </a:r>
            <a:r>
              <a:rPr sz="1400" dirty="0">
                <a:latin typeface="Times New Roman"/>
                <a:cs typeface="Times New Roman"/>
              </a:rPr>
              <a:t>going</a:t>
            </a:r>
            <a:r>
              <a:rPr sz="1400" spc="270" dirty="0">
                <a:latin typeface="Times New Roman"/>
                <a:cs typeface="Times New Roman"/>
              </a:rPr>
              <a:t> </a:t>
            </a:r>
            <a:r>
              <a:rPr sz="1400" dirty="0">
                <a:latin typeface="Times New Roman"/>
                <a:cs typeface="Times New Roman"/>
              </a:rPr>
              <a:t>faster</a:t>
            </a:r>
            <a:r>
              <a:rPr sz="1400" spc="265" dirty="0">
                <a:latin typeface="Times New Roman"/>
                <a:cs typeface="Times New Roman"/>
              </a:rPr>
              <a:t> </a:t>
            </a:r>
            <a:r>
              <a:rPr sz="1400" spc="95" dirty="0">
                <a:latin typeface="Times New Roman"/>
                <a:cs typeface="Times New Roman"/>
              </a:rPr>
              <a:t>than</a:t>
            </a:r>
            <a:r>
              <a:rPr sz="1400" spc="265" dirty="0">
                <a:latin typeface="Times New Roman"/>
                <a:cs typeface="Times New Roman"/>
              </a:rPr>
              <a:t> </a:t>
            </a:r>
            <a:r>
              <a:rPr sz="1400" spc="70" dirty="0">
                <a:latin typeface="Times New Roman"/>
                <a:cs typeface="Times New Roman"/>
              </a:rPr>
              <a:t>the</a:t>
            </a:r>
            <a:r>
              <a:rPr sz="1400" spc="265" dirty="0">
                <a:latin typeface="Times New Roman"/>
                <a:cs typeface="Times New Roman"/>
              </a:rPr>
              <a:t> </a:t>
            </a:r>
            <a:r>
              <a:rPr sz="1400" dirty="0">
                <a:latin typeface="Times New Roman"/>
                <a:cs typeface="Times New Roman"/>
              </a:rPr>
              <a:t>speed</a:t>
            </a:r>
            <a:r>
              <a:rPr sz="1400" spc="265" dirty="0">
                <a:latin typeface="Times New Roman"/>
                <a:cs typeface="Times New Roman"/>
              </a:rPr>
              <a:t> </a:t>
            </a:r>
            <a:r>
              <a:rPr sz="1400" dirty="0">
                <a:latin typeface="Times New Roman"/>
                <a:cs typeface="Times New Roman"/>
              </a:rPr>
              <a:t>of</a:t>
            </a:r>
            <a:r>
              <a:rPr sz="1400" spc="270" dirty="0">
                <a:latin typeface="Times New Roman"/>
                <a:cs typeface="Times New Roman"/>
              </a:rPr>
              <a:t> </a:t>
            </a:r>
            <a:r>
              <a:rPr sz="1400" dirty="0">
                <a:latin typeface="Times New Roman"/>
                <a:cs typeface="Times New Roman"/>
              </a:rPr>
              <a:t>light.”</a:t>
            </a:r>
            <a:r>
              <a:rPr sz="1400" spc="105" dirty="0">
                <a:latin typeface="Times New Roman"/>
                <a:cs typeface="Times New Roman"/>
              </a:rPr>
              <a:t>  </a:t>
            </a:r>
            <a:r>
              <a:rPr sz="1400" dirty="0">
                <a:latin typeface="Times New Roman"/>
                <a:cs typeface="Times New Roman"/>
              </a:rPr>
              <a:t>(If</a:t>
            </a:r>
            <a:r>
              <a:rPr sz="1400" spc="270" dirty="0">
                <a:latin typeface="Times New Roman"/>
                <a:cs typeface="Times New Roman"/>
              </a:rPr>
              <a:t> </a:t>
            </a:r>
            <a:r>
              <a:rPr sz="1400" dirty="0">
                <a:latin typeface="Times New Roman"/>
                <a:cs typeface="Times New Roman"/>
              </a:rPr>
              <a:t>you</a:t>
            </a:r>
            <a:r>
              <a:rPr sz="1400" spc="265" dirty="0">
                <a:latin typeface="Times New Roman"/>
                <a:cs typeface="Times New Roman"/>
              </a:rPr>
              <a:t> </a:t>
            </a:r>
            <a:r>
              <a:rPr sz="1400" dirty="0">
                <a:latin typeface="Times New Roman"/>
                <a:cs typeface="Times New Roman"/>
              </a:rPr>
              <a:t>choose</a:t>
            </a:r>
            <a:r>
              <a:rPr sz="1400" spc="265" dirty="0">
                <a:latin typeface="Times New Roman"/>
                <a:cs typeface="Times New Roman"/>
              </a:rPr>
              <a:t> </a:t>
            </a:r>
            <a:r>
              <a:rPr sz="1400" spc="50" dirty="0">
                <a:latin typeface="Times New Roman"/>
                <a:cs typeface="Times New Roman"/>
              </a:rPr>
              <a:t>this,</a:t>
            </a:r>
            <a:r>
              <a:rPr sz="1400" spc="280" dirty="0">
                <a:latin typeface="Times New Roman"/>
                <a:cs typeface="Times New Roman"/>
              </a:rPr>
              <a:t> </a:t>
            </a:r>
            <a:r>
              <a:rPr sz="1400" dirty="0">
                <a:latin typeface="Times New Roman"/>
                <a:cs typeface="Times New Roman"/>
              </a:rPr>
              <a:t>explain</a:t>
            </a:r>
            <a:r>
              <a:rPr sz="1400" spc="265" dirty="0">
                <a:latin typeface="Times New Roman"/>
                <a:cs typeface="Times New Roman"/>
              </a:rPr>
              <a:t> </a:t>
            </a:r>
            <a:r>
              <a:rPr sz="1400" dirty="0">
                <a:latin typeface="Times New Roman"/>
                <a:cs typeface="Times New Roman"/>
              </a:rPr>
              <a:t>why</a:t>
            </a:r>
            <a:r>
              <a:rPr sz="1400" spc="265" dirty="0">
                <a:latin typeface="Times New Roman"/>
                <a:cs typeface="Times New Roman"/>
              </a:rPr>
              <a:t> </a:t>
            </a:r>
            <a:r>
              <a:rPr sz="1400" spc="55" dirty="0">
                <a:latin typeface="Times New Roman"/>
                <a:cs typeface="Times New Roman"/>
              </a:rPr>
              <a:t>this</a:t>
            </a:r>
            <a:r>
              <a:rPr sz="1400" spc="270" dirty="0">
                <a:latin typeface="Times New Roman"/>
                <a:cs typeface="Times New Roman"/>
              </a:rPr>
              <a:t> </a:t>
            </a:r>
            <a:r>
              <a:rPr sz="1400" spc="-25" dirty="0">
                <a:latin typeface="Times New Roman"/>
                <a:cs typeface="Times New Roman"/>
              </a:rPr>
              <a:t>is </a:t>
            </a:r>
            <a:r>
              <a:rPr sz="1400" dirty="0">
                <a:latin typeface="Times New Roman"/>
                <a:cs typeface="Times New Roman"/>
              </a:rPr>
              <a:t>allowed</a:t>
            </a:r>
            <a:r>
              <a:rPr sz="1400" spc="180" dirty="0">
                <a:latin typeface="Times New Roman"/>
                <a:cs typeface="Times New Roman"/>
              </a:rPr>
              <a:t> </a:t>
            </a:r>
            <a:r>
              <a:rPr sz="1400" dirty="0">
                <a:latin typeface="Times New Roman"/>
                <a:cs typeface="Times New Roman"/>
              </a:rPr>
              <a:t>by</a:t>
            </a:r>
            <a:r>
              <a:rPr sz="1400" spc="175" dirty="0">
                <a:latin typeface="Times New Roman"/>
                <a:cs typeface="Times New Roman"/>
              </a:rPr>
              <a:t> </a:t>
            </a:r>
            <a:r>
              <a:rPr sz="1400" spc="-10" dirty="0">
                <a:latin typeface="Times New Roman"/>
                <a:cs typeface="Times New Roman"/>
              </a:rPr>
              <a:t>relativity.)</a:t>
            </a:r>
            <a:endParaRPr sz="1400">
              <a:latin typeface="Times New Roman"/>
              <a:cs typeface="Times New Roman"/>
            </a:endParaRPr>
          </a:p>
          <a:p>
            <a:pPr marL="393700" marR="5080" indent="-249554" algn="just">
              <a:lnSpc>
                <a:spcPct val="106700"/>
              </a:lnSpc>
              <a:spcBef>
                <a:spcPts val="1000"/>
              </a:spcBef>
              <a:buAutoNum type="alphaUcPeriod"/>
              <a:tabLst>
                <a:tab pos="394970" algn="l"/>
              </a:tabLst>
            </a:pPr>
            <a:r>
              <a:rPr sz="1400" dirty="0">
                <a:latin typeface="Times New Roman"/>
                <a:cs typeface="Times New Roman"/>
              </a:rPr>
              <a:t>Because</a:t>
            </a:r>
            <a:r>
              <a:rPr sz="1400" spc="185" dirty="0">
                <a:latin typeface="Times New Roman"/>
                <a:cs typeface="Times New Roman"/>
              </a:rPr>
              <a:t> </a:t>
            </a:r>
            <a:r>
              <a:rPr sz="1400" b="0" i="1" dirty="0">
                <a:latin typeface="Bookman Old Style"/>
                <a:cs typeface="Bookman Old Style"/>
              </a:rPr>
              <a:t>v</a:t>
            </a:r>
            <a:r>
              <a:rPr sz="1400" b="0" i="1" spc="175" dirty="0">
                <a:latin typeface="Bookman Old Style"/>
                <a:cs typeface="Bookman Old Style"/>
              </a:rPr>
              <a:t> </a:t>
            </a:r>
            <a:r>
              <a:rPr sz="1400" spc="65" dirty="0">
                <a:latin typeface="Times New Roman"/>
                <a:cs typeface="Times New Roman"/>
              </a:rPr>
              <a:t>must</a:t>
            </a:r>
            <a:r>
              <a:rPr sz="1400" spc="185" dirty="0">
                <a:latin typeface="Times New Roman"/>
                <a:cs typeface="Times New Roman"/>
              </a:rPr>
              <a:t> </a:t>
            </a:r>
            <a:r>
              <a:rPr sz="1400" dirty="0">
                <a:latin typeface="Times New Roman"/>
                <a:cs typeface="Times New Roman"/>
              </a:rPr>
              <a:t>always</a:t>
            </a:r>
            <a:r>
              <a:rPr sz="1400" spc="190" dirty="0">
                <a:latin typeface="Times New Roman"/>
                <a:cs typeface="Times New Roman"/>
              </a:rPr>
              <a:t> </a:t>
            </a:r>
            <a:r>
              <a:rPr sz="1400" spc="55" dirty="0">
                <a:latin typeface="Times New Roman"/>
                <a:cs typeface="Times New Roman"/>
              </a:rPr>
              <a:t>be</a:t>
            </a:r>
            <a:r>
              <a:rPr sz="1400" spc="185" dirty="0">
                <a:latin typeface="Times New Roman"/>
                <a:cs typeface="Times New Roman"/>
              </a:rPr>
              <a:t> </a:t>
            </a:r>
            <a:r>
              <a:rPr sz="1400" dirty="0">
                <a:latin typeface="Times New Roman"/>
                <a:cs typeface="Times New Roman"/>
              </a:rPr>
              <a:t>between</a:t>
            </a:r>
            <a:r>
              <a:rPr sz="1400" spc="185" dirty="0">
                <a:latin typeface="Times New Roman"/>
                <a:cs typeface="Times New Roman"/>
              </a:rPr>
              <a:t> </a:t>
            </a:r>
            <a:r>
              <a:rPr sz="1400" spc="125" dirty="0">
                <a:latin typeface="Cambria"/>
                <a:cs typeface="Cambria"/>
              </a:rPr>
              <a:t>−</a:t>
            </a:r>
            <a:r>
              <a:rPr sz="1400" b="0" i="1" spc="125" dirty="0">
                <a:latin typeface="Bookman Old Style"/>
                <a:cs typeface="Bookman Old Style"/>
              </a:rPr>
              <a:t>c</a:t>
            </a:r>
            <a:r>
              <a:rPr sz="1400" b="0" i="1" spc="120" dirty="0">
                <a:latin typeface="Bookman Old Style"/>
                <a:cs typeface="Bookman Old Style"/>
              </a:rPr>
              <a:t> </a:t>
            </a:r>
            <a:r>
              <a:rPr sz="1400" spc="70" dirty="0">
                <a:latin typeface="Times New Roman"/>
                <a:cs typeface="Times New Roman"/>
              </a:rPr>
              <a:t>and</a:t>
            </a:r>
            <a:r>
              <a:rPr sz="1400" spc="185" dirty="0">
                <a:latin typeface="Times New Roman"/>
                <a:cs typeface="Times New Roman"/>
              </a:rPr>
              <a:t> </a:t>
            </a:r>
            <a:r>
              <a:rPr sz="1400" b="0" i="1" dirty="0">
                <a:latin typeface="Bookman Old Style"/>
                <a:cs typeface="Bookman Old Style"/>
              </a:rPr>
              <a:t>c</a:t>
            </a:r>
            <a:r>
              <a:rPr sz="1400" dirty="0">
                <a:latin typeface="Times New Roman"/>
                <a:cs typeface="Times New Roman"/>
              </a:rPr>
              <a:t>,</a:t>
            </a:r>
            <a:r>
              <a:rPr sz="1400" spc="200" dirty="0">
                <a:latin typeface="Times New Roman"/>
                <a:cs typeface="Times New Roman"/>
              </a:rPr>
              <a:t> </a:t>
            </a:r>
            <a:r>
              <a:rPr sz="1400" spc="70" dirty="0">
                <a:latin typeface="Times New Roman"/>
                <a:cs typeface="Times New Roman"/>
              </a:rPr>
              <a:t>the</a:t>
            </a:r>
            <a:r>
              <a:rPr sz="1400" spc="185" dirty="0">
                <a:latin typeface="Times New Roman"/>
                <a:cs typeface="Times New Roman"/>
              </a:rPr>
              <a:t> </a:t>
            </a:r>
            <a:r>
              <a:rPr sz="1400" spc="55" dirty="0">
                <a:latin typeface="Times New Roman"/>
                <a:cs typeface="Times New Roman"/>
              </a:rPr>
              <a:t>uncertainty</a:t>
            </a:r>
            <a:r>
              <a:rPr sz="1400" spc="190" dirty="0">
                <a:latin typeface="Times New Roman"/>
                <a:cs typeface="Times New Roman"/>
              </a:rPr>
              <a:t> </a:t>
            </a:r>
            <a:r>
              <a:rPr sz="1400" spc="110" dirty="0">
                <a:latin typeface="Times New Roman"/>
                <a:cs typeface="Times New Roman"/>
              </a:rPr>
              <a:t>∆</a:t>
            </a:r>
            <a:r>
              <a:rPr sz="1400" b="0" i="1" spc="110" dirty="0">
                <a:latin typeface="Bookman Old Style"/>
                <a:cs typeface="Bookman Old Style"/>
              </a:rPr>
              <a:t>v</a:t>
            </a:r>
            <a:r>
              <a:rPr sz="1400" b="0" i="1" spc="175" dirty="0">
                <a:latin typeface="Bookman Old Style"/>
                <a:cs typeface="Bookman Old Style"/>
              </a:rPr>
              <a:t> </a:t>
            </a:r>
            <a:r>
              <a:rPr sz="1400" dirty="0">
                <a:latin typeface="Times New Roman"/>
                <a:cs typeface="Times New Roman"/>
              </a:rPr>
              <a:t>can</a:t>
            </a:r>
            <a:r>
              <a:rPr sz="1400" spc="185" dirty="0">
                <a:latin typeface="Times New Roman"/>
                <a:cs typeface="Times New Roman"/>
              </a:rPr>
              <a:t> </a:t>
            </a:r>
            <a:r>
              <a:rPr sz="1400" spc="45" dirty="0">
                <a:latin typeface="Times New Roman"/>
                <a:cs typeface="Times New Roman"/>
              </a:rPr>
              <a:t>approach</a:t>
            </a:r>
            <a:r>
              <a:rPr sz="1400" spc="190" dirty="0">
                <a:latin typeface="Times New Roman"/>
                <a:cs typeface="Times New Roman"/>
              </a:rPr>
              <a:t> </a:t>
            </a:r>
            <a:r>
              <a:rPr sz="1400" b="0" i="1" dirty="0">
                <a:latin typeface="Bookman Old Style"/>
                <a:cs typeface="Bookman Old Style"/>
              </a:rPr>
              <a:t>c</a:t>
            </a:r>
            <a:r>
              <a:rPr sz="1400" b="0" i="1" spc="120" dirty="0">
                <a:latin typeface="Bookman Old Style"/>
                <a:cs typeface="Bookman Old Style"/>
              </a:rPr>
              <a:t> </a:t>
            </a:r>
            <a:r>
              <a:rPr sz="1400" spc="114" dirty="0">
                <a:latin typeface="Times New Roman"/>
                <a:cs typeface="Times New Roman"/>
              </a:rPr>
              <a:t>at</a:t>
            </a:r>
            <a:r>
              <a:rPr sz="1400" spc="185" dirty="0">
                <a:latin typeface="Times New Roman"/>
                <a:cs typeface="Times New Roman"/>
              </a:rPr>
              <a:t> </a:t>
            </a:r>
            <a:r>
              <a:rPr sz="1400" spc="70" dirty="0">
                <a:latin typeface="Times New Roman"/>
                <a:cs typeface="Times New Roman"/>
              </a:rPr>
              <a:t>the</a:t>
            </a:r>
            <a:r>
              <a:rPr sz="1400" spc="190" dirty="0">
                <a:latin typeface="Times New Roman"/>
                <a:cs typeface="Times New Roman"/>
              </a:rPr>
              <a:t> </a:t>
            </a:r>
            <a:r>
              <a:rPr sz="1400" spc="55" dirty="0">
                <a:latin typeface="Times New Roman"/>
                <a:cs typeface="Times New Roman"/>
              </a:rPr>
              <a:t>most.</a:t>
            </a:r>
            <a:r>
              <a:rPr sz="1400" spc="440" dirty="0">
                <a:latin typeface="Times New Roman"/>
                <a:cs typeface="Times New Roman"/>
              </a:rPr>
              <a:t> </a:t>
            </a:r>
            <a:r>
              <a:rPr sz="1400" spc="35" dirty="0">
                <a:latin typeface="Times New Roman"/>
                <a:cs typeface="Times New Roman"/>
              </a:rPr>
              <a:t>This 	</a:t>
            </a:r>
            <a:r>
              <a:rPr sz="1400" spc="75" dirty="0">
                <a:latin typeface="Times New Roman"/>
                <a:cs typeface="Times New Roman"/>
              </a:rPr>
              <a:t>puts</a:t>
            </a:r>
            <a:r>
              <a:rPr sz="1400" spc="215" dirty="0">
                <a:latin typeface="Times New Roman"/>
                <a:cs typeface="Times New Roman"/>
              </a:rPr>
              <a:t> </a:t>
            </a:r>
            <a:r>
              <a:rPr sz="1400" spc="50" dirty="0">
                <a:latin typeface="Times New Roman"/>
                <a:cs typeface="Times New Roman"/>
              </a:rPr>
              <a:t>fundamental</a:t>
            </a:r>
            <a:r>
              <a:rPr sz="1400" spc="220" dirty="0">
                <a:latin typeface="Times New Roman"/>
                <a:cs typeface="Times New Roman"/>
              </a:rPr>
              <a:t> </a:t>
            </a:r>
            <a:r>
              <a:rPr sz="1400" dirty="0">
                <a:latin typeface="Times New Roman"/>
                <a:cs typeface="Times New Roman"/>
              </a:rPr>
              <a:t>limits</a:t>
            </a:r>
            <a:r>
              <a:rPr sz="1400" spc="220" dirty="0">
                <a:latin typeface="Times New Roman"/>
                <a:cs typeface="Times New Roman"/>
              </a:rPr>
              <a:t> </a:t>
            </a:r>
            <a:r>
              <a:rPr sz="1400" dirty="0">
                <a:latin typeface="Times New Roman"/>
                <a:cs typeface="Times New Roman"/>
              </a:rPr>
              <a:t>on</a:t>
            </a:r>
            <a:r>
              <a:rPr sz="1400" spc="220" dirty="0">
                <a:latin typeface="Times New Roman"/>
                <a:cs typeface="Times New Roman"/>
              </a:rPr>
              <a:t> </a:t>
            </a:r>
            <a:r>
              <a:rPr sz="1400" spc="70" dirty="0">
                <a:latin typeface="Times New Roman"/>
                <a:cs typeface="Times New Roman"/>
              </a:rPr>
              <a:t>the</a:t>
            </a:r>
            <a:r>
              <a:rPr sz="1400" spc="220" dirty="0">
                <a:latin typeface="Times New Roman"/>
                <a:cs typeface="Times New Roman"/>
              </a:rPr>
              <a:t> </a:t>
            </a:r>
            <a:r>
              <a:rPr sz="1400" dirty="0">
                <a:latin typeface="Times New Roman"/>
                <a:cs typeface="Times New Roman"/>
              </a:rPr>
              <a:t>accuracy</a:t>
            </a:r>
            <a:r>
              <a:rPr sz="1400" spc="220" dirty="0">
                <a:latin typeface="Times New Roman"/>
                <a:cs typeface="Times New Roman"/>
              </a:rPr>
              <a:t> </a:t>
            </a:r>
            <a:r>
              <a:rPr sz="1400" spc="55" dirty="0">
                <a:latin typeface="Times New Roman"/>
                <a:cs typeface="Times New Roman"/>
              </a:rPr>
              <a:t>with</a:t>
            </a:r>
            <a:r>
              <a:rPr sz="1400" spc="225" dirty="0">
                <a:latin typeface="Times New Roman"/>
                <a:cs typeface="Times New Roman"/>
              </a:rPr>
              <a:t> </a:t>
            </a:r>
            <a:r>
              <a:rPr sz="1400" dirty="0">
                <a:latin typeface="Times New Roman"/>
                <a:cs typeface="Times New Roman"/>
              </a:rPr>
              <a:t>which</a:t>
            </a:r>
            <a:r>
              <a:rPr sz="1400" spc="225" dirty="0">
                <a:latin typeface="Times New Roman"/>
                <a:cs typeface="Times New Roman"/>
              </a:rPr>
              <a:t> </a:t>
            </a:r>
            <a:r>
              <a:rPr sz="1400" dirty="0">
                <a:latin typeface="Times New Roman"/>
                <a:cs typeface="Times New Roman"/>
              </a:rPr>
              <a:t>we</a:t>
            </a:r>
            <a:r>
              <a:rPr sz="1400" spc="220" dirty="0">
                <a:latin typeface="Times New Roman"/>
                <a:cs typeface="Times New Roman"/>
              </a:rPr>
              <a:t> </a:t>
            </a:r>
            <a:r>
              <a:rPr sz="1400" dirty="0">
                <a:latin typeface="Times New Roman"/>
                <a:cs typeface="Times New Roman"/>
              </a:rPr>
              <a:t>can</a:t>
            </a:r>
            <a:r>
              <a:rPr sz="1400" spc="220" dirty="0">
                <a:latin typeface="Times New Roman"/>
                <a:cs typeface="Times New Roman"/>
              </a:rPr>
              <a:t> </a:t>
            </a:r>
            <a:r>
              <a:rPr sz="1400" dirty="0">
                <a:latin typeface="Times New Roman"/>
                <a:cs typeface="Times New Roman"/>
              </a:rPr>
              <a:t>measure</a:t>
            </a:r>
            <a:r>
              <a:rPr sz="1400" spc="220" dirty="0">
                <a:latin typeface="Times New Roman"/>
                <a:cs typeface="Times New Roman"/>
              </a:rPr>
              <a:t> </a:t>
            </a:r>
            <a:r>
              <a:rPr sz="1400" spc="-10" dirty="0">
                <a:latin typeface="Times New Roman"/>
                <a:cs typeface="Times New Roman"/>
              </a:rPr>
              <a:t>position.</a:t>
            </a:r>
            <a:endParaRPr sz="1400">
              <a:latin typeface="Times New Roman"/>
              <a:cs typeface="Times New Roman"/>
            </a:endParaRPr>
          </a:p>
          <a:p>
            <a:pPr marL="394970" marR="5080" indent="-252729" algn="just">
              <a:lnSpc>
                <a:spcPct val="106700"/>
              </a:lnSpc>
              <a:spcBef>
                <a:spcPts val="994"/>
              </a:spcBef>
              <a:buAutoNum type="alphaUcPeriod"/>
              <a:tabLst>
                <a:tab pos="394970" algn="l"/>
              </a:tabLst>
            </a:pPr>
            <a:r>
              <a:rPr sz="1400" dirty="0">
                <a:latin typeface="Times New Roman"/>
                <a:cs typeface="Times New Roman"/>
              </a:rPr>
              <a:t>Because</a:t>
            </a:r>
            <a:r>
              <a:rPr sz="1400" spc="204" dirty="0">
                <a:latin typeface="Times New Roman"/>
                <a:cs typeface="Times New Roman"/>
              </a:rPr>
              <a:t> </a:t>
            </a:r>
            <a:r>
              <a:rPr sz="1400" b="0" i="1" dirty="0">
                <a:latin typeface="Bookman Old Style"/>
                <a:cs typeface="Bookman Old Style"/>
              </a:rPr>
              <a:t>v</a:t>
            </a:r>
            <a:r>
              <a:rPr sz="1400" b="0" i="1" spc="195" dirty="0">
                <a:latin typeface="Bookman Old Style"/>
                <a:cs typeface="Bookman Old Style"/>
              </a:rPr>
              <a:t> </a:t>
            </a:r>
            <a:r>
              <a:rPr sz="1400" spc="65" dirty="0">
                <a:latin typeface="Times New Roman"/>
                <a:cs typeface="Times New Roman"/>
              </a:rPr>
              <a:t>must</a:t>
            </a:r>
            <a:r>
              <a:rPr sz="1400" spc="204" dirty="0">
                <a:latin typeface="Times New Roman"/>
                <a:cs typeface="Times New Roman"/>
              </a:rPr>
              <a:t> </a:t>
            </a:r>
            <a:r>
              <a:rPr sz="1400" dirty="0">
                <a:latin typeface="Times New Roman"/>
                <a:cs typeface="Times New Roman"/>
              </a:rPr>
              <a:t>always</a:t>
            </a:r>
            <a:r>
              <a:rPr sz="1400" spc="210" dirty="0">
                <a:latin typeface="Times New Roman"/>
                <a:cs typeface="Times New Roman"/>
              </a:rPr>
              <a:t> </a:t>
            </a:r>
            <a:r>
              <a:rPr sz="1400" spc="55" dirty="0">
                <a:latin typeface="Times New Roman"/>
                <a:cs typeface="Times New Roman"/>
              </a:rPr>
              <a:t>be</a:t>
            </a:r>
            <a:r>
              <a:rPr sz="1400" spc="204" dirty="0">
                <a:latin typeface="Times New Roman"/>
                <a:cs typeface="Times New Roman"/>
              </a:rPr>
              <a:t> </a:t>
            </a:r>
            <a:r>
              <a:rPr sz="1400" dirty="0">
                <a:latin typeface="Times New Roman"/>
                <a:cs typeface="Times New Roman"/>
              </a:rPr>
              <a:t>between</a:t>
            </a:r>
            <a:r>
              <a:rPr sz="1400" spc="210" dirty="0">
                <a:latin typeface="Times New Roman"/>
                <a:cs typeface="Times New Roman"/>
              </a:rPr>
              <a:t> </a:t>
            </a:r>
            <a:r>
              <a:rPr sz="1400" spc="125" dirty="0">
                <a:latin typeface="Cambria"/>
                <a:cs typeface="Cambria"/>
              </a:rPr>
              <a:t>−</a:t>
            </a:r>
            <a:r>
              <a:rPr sz="1400" b="0" i="1" spc="125" dirty="0">
                <a:latin typeface="Bookman Old Style"/>
                <a:cs typeface="Bookman Old Style"/>
              </a:rPr>
              <a:t>c</a:t>
            </a:r>
            <a:r>
              <a:rPr sz="1400" b="0" i="1" spc="135" dirty="0">
                <a:latin typeface="Bookman Old Style"/>
                <a:cs typeface="Bookman Old Style"/>
              </a:rPr>
              <a:t> </a:t>
            </a:r>
            <a:r>
              <a:rPr sz="1400" spc="70" dirty="0">
                <a:latin typeface="Times New Roman"/>
                <a:cs typeface="Times New Roman"/>
              </a:rPr>
              <a:t>and</a:t>
            </a:r>
            <a:r>
              <a:rPr sz="1400" spc="204" dirty="0">
                <a:latin typeface="Times New Roman"/>
                <a:cs typeface="Times New Roman"/>
              </a:rPr>
              <a:t> </a:t>
            </a:r>
            <a:r>
              <a:rPr sz="1400" b="0" i="1" dirty="0">
                <a:latin typeface="Bookman Old Style"/>
                <a:cs typeface="Bookman Old Style"/>
              </a:rPr>
              <a:t>c</a:t>
            </a:r>
            <a:r>
              <a:rPr sz="1400" dirty="0">
                <a:latin typeface="Times New Roman"/>
                <a:cs typeface="Times New Roman"/>
              </a:rPr>
              <a:t>,</a:t>
            </a:r>
            <a:r>
              <a:rPr sz="1400" spc="229" dirty="0">
                <a:latin typeface="Times New Roman"/>
                <a:cs typeface="Times New Roman"/>
              </a:rPr>
              <a:t> </a:t>
            </a:r>
            <a:r>
              <a:rPr sz="1400" spc="70" dirty="0">
                <a:latin typeface="Times New Roman"/>
                <a:cs typeface="Times New Roman"/>
              </a:rPr>
              <a:t>the</a:t>
            </a:r>
            <a:r>
              <a:rPr sz="1400" spc="204" dirty="0">
                <a:latin typeface="Times New Roman"/>
                <a:cs typeface="Times New Roman"/>
              </a:rPr>
              <a:t> </a:t>
            </a:r>
            <a:r>
              <a:rPr sz="1400" spc="55" dirty="0">
                <a:latin typeface="Times New Roman"/>
                <a:cs typeface="Times New Roman"/>
              </a:rPr>
              <a:t>uncertainty</a:t>
            </a:r>
            <a:r>
              <a:rPr sz="1400" spc="210" dirty="0">
                <a:latin typeface="Times New Roman"/>
                <a:cs typeface="Times New Roman"/>
              </a:rPr>
              <a:t> </a:t>
            </a:r>
            <a:r>
              <a:rPr sz="1400" spc="110" dirty="0">
                <a:latin typeface="Times New Roman"/>
                <a:cs typeface="Times New Roman"/>
              </a:rPr>
              <a:t>∆</a:t>
            </a:r>
            <a:r>
              <a:rPr sz="1400" b="0" i="1" spc="110" dirty="0">
                <a:latin typeface="Bookman Old Style"/>
                <a:cs typeface="Bookman Old Style"/>
              </a:rPr>
              <a:t>v</a:t>
            </a:r>
            <a:r>
              <a:rPr sz="1400" b="0" i="1" spc="195" dirty="0">
                <a:latin typeface="Bookman Old Style"/>
                <a:cs typeface="Bookman Old Style"/>
              </a:rPr>
              <a:t> </a:t>
            </a:r>
            <a:r>
              <a:rPr sz="1400" dirty="0">
                <a:latin typeface="Times New Roman"/>
                <a:cs typeface="Times New Roman"/>
              </a:rPr>
              <a:t>can</a:t>
            </a:r>
            <a:r>
              <a:rPr sz="1400" spc="204" dirty="0">
                <a:latin typeface="Times New Roman"/>
                <a:cs typeface="Times New Roman"/>
              </a:rPr>
              <a:t> </a:t>
            </a:r>
            <a:r>
              <a:rPr sz="1400" spc="45" dirty="0">
                <a:latin typeface="Times New Roman"/>
                <a:cs typeface="Times New Roman"/>
              </a:rPr>
              <a:t>approach</a:t>
            </a:r>
            <a:r>
              <a:rPr sz="1400" spc="215" dirty="0">
                <a:latin typeface="Times New Roman"/>
                <a:cs typeface="Times New Roman"/>
              </a:rPr>
              <a:t> </a:t>
            </a:r>
            <a:r>
              <a:rPr sz="1400" b="0" i="1" dirty="0">
                <a:latin typeface="Bookman Old Style"/>
                <a:cs typeface="Bookman Old Style"/>
              </a:rPr>
              <a:t>c</a:t>
            </a:r>
            <a:r>
              <a:rPr sz="1400" b="0" i="1" spc="135" dirty="0">
                <a:latin typeface="Bookman Old Style"/>
                <a:cs typeface="Bookman Old Style"/>
              </a:rPr>
              <a:t> </a:t>
            </a:r>
            <a:r>
              <a:rPr sz="1400" spc="114" dirty="0">
                <a:latin typeface="Times New Roman"/>
                <a:cs typeface="Times New Roman"/>
              </a:rPr>
              <a:t>at</a:t>
            </a:r>
            <a:r>
              <a:rPr sz="1400" spc="204" dirty="0">
                <a:latin typeface="Times New Roman"/>
                <a:cs typeface="Times New Roman"/>
              </a:rPr>
              <a:t> </a:t>
            </a:r>
            <a:r>
              <a:rPr sz="1400" spc="70" dirty="0">
                <a:latin typeface="Times New Roman"/>
                <a:cs typeface="Times New Roman"/>
              </a:rPr>
              <a:t>the</a:t>
            </a:r>
            <a:r>
              <a:rPr sz="1400" spc="210" dirty="0">
                <a:latin typeface="Times New Roman"/>
                <a:cs typeface="Times New Roman"/>
              </a:rPr>
              <a:t> </a:t>
            </a:r>
            <a:r>
              <a:rPr sz="1400" spc="55" dirty="0">
                <a:latin typeface="Times New Roman"/>
                <a:cs typeface="Times New Roman"/>
              </a:rPr>
              <a:t>most.</a:t>
            </a:r>
            <a:r>
              <a:rPr sz="1400" spc="75" dirty="0">
                <a:latin typeface="Times New Roman"/>
                <a:cs typeface="Times New Roman"/>
              </a:rPr>
              <a:t>  </a:t>
            </a:r>
            <a:r>
              <a:rPr sz="1400" spc="65" dirty="0">
                <a:latin typeface="Times New Roman"/>
                <a:cs typeface="Times New Roman"/>
              </a:rPr>
              <a:t>But </a:t>
            </a:r>
            <a:r>
              <a:rPr sz="1400" spc="55" dirty="0">
                <a:latin typeface="Times New Roman"/>
                <a:cs typeface="Times New Roman"/>
              </a:rPr>
              <a:t>this</a:t>
            </a:r>
            <a:r>
              <a:rPr sz="1400" spc="160" dirty="0">
                <a:latin typeface="Times New Roman"/>
                <a:cs typeface="Times New Roman"/>
              </a:rPr>
              <a:t> </a:t>
            </a:r>
            <a:r>
              <a:rPr sz="1400" dirty="0">
                <a:latin typeface="Times New Roman"/>
                <a:cs typeface="Times New Roman"/>
              </a:rPr>
              <a:t>does</a:t>
            </a:r>
            <a:r>
              <a:rPr sz="1400" spc="165" dirty="0">
                <a:latin typeface="Times New Roman"/>
                <a:cs typeface="Times New Roman"/>
              </a:rPr>
              <a:t> </a:t>
            </a:r>
            <a:r>
              <a:rPr sz="1400" b="0" i="1" dirty="0">
                <a:latin typeface="Bookman Old Style"/>
                <a:cs typeface="Bookman Old Style"/>
              </a:rPr>
              <a:t>not</a:t>
            </a:r>
            <a:r>
              <a:rPr sz="1400" b="0" i="1" spc="265" dirty="0">
                <a:latin typeface="Bookman Old Style"/>
                <a:cs typeface="Bookman Old Style"/>
              </a:rPr>
              <a:t> </a:t>
            </a:r>
            <a:r>
              <a:rPr sz="1400" dirty="0">
                <a:latin typeface="Times New Roman"/>
                <a:cs typeface="Times New Roman"/>
              </a:rPr>
              <a:t>limit</a:t>
            </a:r>
            <a:r>
              <a:rPr sz="1400" spc="160" dirty="0">
                <a:latin typeface="Times New Roman"/>
                <a:cs typeface="Times New Roman"/>
              </a:rPr>
              <a:t> </a:t>
            </a:r>
            <a:r>
              <a:rPr sz="1400" spc="70" dirty="0">
                <a:latin typeface="Times New Roman"/>
                <a:cs typeface="Times New Roman"/>
              </a:rPr>
              <a:t>the</a:t>
            </a:r>
            <a:r>
              <a:rPr sz="1400" spc="160" dirty="0">
                <a:latin typeface="Times New Roman"/>
                <a:cs typeface="Times New Roman"/>
              </a:rPr>
              <a:t> </a:t>
            </a:r>
            <a:r>
              <a:rPr sz="1400" dirty="0">
                <a:latin typeface="Times New Roman"/>
                <a:cs typeface="Times New Roman"/>
              </a:rPr>
              <a:t>accuracy</a:t>
            </a:r>
            <a:r>
              <a:rPr sz="1400" spc="165" dirty="0">
                <a:latin typeface="Times New Roman"/>
                <a:cs typeface="Times New Roman"/>
              </a:rPr>
              <a:t> </a:t>
            </a:r>
            <a:r>
              <a:rPr sz="1400" spc="55" dirty="0">
                <a:latin typeface="Times New Roman"/>
                <a:cs typeface="Times New Roman"/>
              </a:rPr>
              <a:t>with</a:t>
            </a:r>
            <a:r>
              <a:rPr sz="1400" spc="160" dirty="0">
                <a:latin typeface="Times New Roman"/>
                <a:cs typeface="Times New Roman"/>
              </a:rPr>
              <a:t> </a:t>
            </a:r>
            <a:r>
              <a:rPr sz="1400" dirty="0">
                <a:latin typeface="Times New Roman"/>
                <a:cs typeface="Times New Roman"/>
              </a:rPr>
              <a:t>which</a:t>
            </a:r>
            <a:r>
              <a:rPr sz="1400" spc="160" dirty="0">
                <a:latin typeface="Times New Roman"/>
                <a:cs typeface="Times New Roman"/>
              </a:rPr>
              <a:t> </a:t>
            </a:r>
            <a:r>
              <a:rPr sz="1400" dirty="0">
                <a:latin typeface="Times New Roman"/>
                <a:cs typeface="Times New Roman"/>
              </a:rPr>
              <a:t>we</a:t>
            </a:r>
            <a:r>
              <a:rPr sz="1400" spc="160" dirty="0">
                <a:latin typeface="Times New Roman"/>
                <a:cs typeface="Times New Roman"/>
              </a:rPr>
              <a:t> </a:t>
            </a:r>
            <a:r>
              <a:rPr sz="1400" dirty="0">
                <a:latin typeface="Times New Roman"/>
                <a:cs typeface="Times New Roman"/>
              </a:rPr>
              <a:t>can</a:t>
            </a:r>
            <a:r>
              <a:rPr sz="1400" spc="165" dirty="0">
                <a:latin typeface="Times New Roman"/>
                <a:cs typeface="Times New Roman"/>
              </a:rPr>
              <a:t> </a:t>
            </a:r>
            <a:r>
              <a:rPr sz="1400" dirty="0">
                <a:latin typeface="Times New Roman"/>
                <a:cs typeface="Times New Roman"/>
              </a:rPr>
              <a:t>measure</a:t>
            </a:r>
            <a:r>
              <a:rPr sz="1400" spc="160" dirty="0">
                <a:latin typeface="Times New Roman"/>
                <a:cs typeface="Times New Roman"/>
              </a:rPr>
              <a:t> </a:t>
            </a:r>
            <a:r>
              <a:rPr sz="1400" dirty="0">
                <a:latin typeface="Times New Roman"/>
                <a:cs typeface="Times New Roman"/>
              </a:rPr>
              <a:t>position.</a:t>
            </a:r>
            <a:r>
              <a:rPr sz="1400" spc="415" dirty="0">
                <a:latin typeface="Times New Roman"/>
                <a:cs typeface="Times New Roman"/>
              </a:rPr>
              <a:t> </a:t>
            </a:r>
            <a:r>
              <a:rPr sz="1400" dirty="0">
                <a:latin typeface="Times New Roman"/>
                <a:cs typeface="Times New Roman"/>
              </a:rPr>
              <a:t>(If</a:t>
            </a:r>
            <a:r>
              <a:rPr sz="1400" spc="160" dirty="0">
                <a:latin typeface="Times New Roman"/>
                <a:cs typeface="Times New Roman"/>
              </a:rPr>
              <a:t> </a:t>
            </a:r>
            <a:r>
              <a:rPr sz="1400" dirty="0">
                <a:latin typeface="Times New Roman"/>
                <a:cs typeface="Times New Roman"/>
              </a:rPr>
              <a:t>you</a:t>
            </a:r>
            <a:r>
              <a:rPr sz="1400" spc="160" dirty="0">
                <a:latin typeface="Times New Roman"/>
                <a:cs typeface="Times New Roman"/>
              </a:rPr>
              <a:t> </a:t>
            </a:r>
            <a:r>
              <a:rPr sz="1400" dirty="0">
                <a:latin typeface="Times New Roman"/>
                <a:cs typeface="Times New Roman"/>
              </a:rPr>
              <a:t>choose</a:t>
            </a:r>
            <a:r>
              <a:rPr sz="1400" spc="165" dirty="0">
                <a:latin typeface="Times New Roman"/>
                <a:cs typeface="Times New Roman"/>
              </a:rPr>
              <a:t> </a:t>
            </a:r>
            <a:r>
              <a:rPr sz="1400" spc="50" dirty="0">
                <a:latin typeface="Times New Roman"/>
                <a:cs typeface="Times New Roman"/>
              </a:rPr>
              <a:t>this,</a:t>
            </a:r>
            <a:r>
              <a:rPr sz="1400" spc="180" dirty="0">
                <a:latin typeface="Times New Roman"/>
                <a:cs typeface="Times New Roman"/>
              </a:rPr>
              <a:t> </a:t>
            </a:r>
            <a:r>
              <a:rPr sz="1400" dirty="0">
                <a:latin typeface="Times New Roman"/>
                <a:cs typeface="Times New Roman"/>
              </a:rPr>
              <a:t>explain</a:t>
            </a:r>
            <a:r>
              <a:rPr sz="1400" spc="160" dirty="0">
                <a:latin typeface="Times New Roman"/>
                <a:cs typeface="Times New Roman"/>
              </a:rPr>
              <a:t> </a:t>
            </a:r>
            <a:r>
              <a:rPr sz="1400" spc="-25" dirty="0">
                <a:latin typeface="Times New Roman"/>
                <a:cs typeface="Times New Roman"/>
              </a:rPr>
              <a:t>why </a:t>
            </a:r>
            <a:r>
              <a:rPr sz="1400" spc="75" dirty="0">
                <a:latin typeface="Times New Roman"/>
                <a:cs typeface="Times New Roman"/>
              </a:rPr>
              <a:t>it</a:t>
            </a:r>
            <a:r>
              <a:rPr sz="1400" spc="180" dirty="0">
                <a:latin typeface="Times New Roman"/>
                <a:cs typeface="Times New Roman"/>
              </a:rPr>
              <a:t> </a:t>
            </a:r>
            <a:r>
              <a:rPr sz="1400" dirty="0">
                <a:latin typeface="Times New Roman"/>
                <a:cs typeface="Times New Roman"/>
              </a:rPr>
              <a:t>does</a:t>
            </a:r>
            <a:r>
              <a:rPr sz="1400" spc="185" dirty="0">
                <a:latin typeface="Times New Roman"/>
                <a:cs typeface="Times New Roman"/>
              </a:rPr>
              <a:t> </a:t>
            </a:r>
            <a:r>
              <a:rPr sz="1400" spc="75" dirty="0">
                <a:latin typeface="Times New Roman"/>
                <a:cs typeface="Times New Roman"/>
              </a:rPr>
              <a:t>not</a:t>
            </a:r>
            <a:r>
              <a:rPr sz="1400" spc="185" dirty="0">
                <a:latin typeface="Times New Roman"/>
                <a:cs typeface="Times New Roman"/>
              </a:rPr>
              <a:t> </a:t>
            </a:r>
            <a:r>
              <a:rPr sz="1400" dirty="0">
                <a:latin typeface="Times New Roman"/>
                <a:cs typeface="Times New Roman"/>
              </a:rPr>
              <a:t>violate</a:t>
            </a:r>
            <a:r>
              <a:rPr sz="1400" spc="185" dirty="0">
                <a:latin typeface="Times New Roman"/>
                <a:cs typeface="Times New Roman"/>
              </a:rPr>
              <a:t> </a:t>
            </a:r>
            <a:r>
              <a:rPr sz="1400" spc="70" dirty="0">
                <a:latin typeface="Times New Roman"/>
                <a:cs typeface="Times New Roman"/>
              </a:rPr>
              <a:t>the</a:t>
            </a:r>
            <a:r>
              <a:rPr sz="1400" spc="185" dirty="0">
                <a:latin typeface="Times New Roman"/>
                <a:cs typeface="Times New Roman"/>
              </a:rPr>
              <a:t> </a:t>
            </a:r>
            <a:r>
              <a:rPr sz="1400" spc="55" dirty="0">
                <a:latin typeface="Times New Roman"/>
                <a:cs typeface="Times New Roman"/>
              </a:rPr>
              <a:t>uncertainty</a:t>
            </a:r>
            <a:r>
              <a:rPr sz="1400" spc="190" dirty="0">
                <a:latin typeface="Times New Roman"/>
                <a:cs typeface="Times New Roman"/>
              </a:rPr>
              <a:t> </a:t>
            </a:r>
            <a:r>
              <a:rPr sz="1400" spc="-10" dirty="0">
                <a:latin typeface="Times New Roman"/>
                <a:cs typeface="Times New Roman"/>
              </a:rPr>
              <a:t>principle.)</a:t>
            </a:r>
            <a:endParaRPr sz="1400">
              <a:latin typeface="Times New Roman"/>
              <a:cs typeface="Times New Roman"/>
            </a:endParaRPr>
          </a:p>
          <a:p>
            <a:pPr>
              <a:lnSpc>
                <a:spcPct val="100000"/>
              </a:lnSpc>
              <a:spcBef>
                <a:spcPts val="285"/>
              </a:spcBef>
            </a:pPr>
            <a:endParaRPr sz="1400">
              <a:latin typeface="Times New Roman"/>
              <a:cs typeface="Times New Roman"/>
            </a:endParaRPr>
          </a:p>
          <a:p>
            <a:pPr marL="23495" marR="5080" indent="-11430">
              <a:lnSpc>
                <a:spcPct val="106700"/>
              </a:lnSpc>
              <a:tabLst>
                <a:tab pos="974725" algn="l"/>
              </a:tabLst>
            </a:pPr>
            <a:r>
              <a:rPr sz="1400" b="1" spc="-10" dirty="0">
                <a:latin typeface="Book Antiqua"/>
                <a:cs typeface="Book Antiqua"/>
              </a:rPr>
              <a:t>Solution:</a:t>
            </a:r>
            <a:r>
              <a:rPr sz="1400" b="1" dirty="0">
                <a:latin typeface="Book Antiqua"/>
                <a:cs typeface="Book Antiqua"/>
              </a:rPr>
              <a:t>	</a:t>
            </a:r>
            <a:r>
              <a:rPr sz="1400" spc="50" dirty="0">
                <a:latin typeface="Times New Roman"/>
                <a:cs typeface="Times New Roman"/>
              </a:rPr>
              <a:t>C.</a:t>
            </a:r>
            <a:r>
              <a:rPr sz="1400" spc="195" dirty="0">
                <a:latin typeface="Times New Roman"/>
                <a:cs typeface="Times New Roman"/>
              </a:rPr>
              <a:t> </a:t>
            </a:r>
            <a:r>
              <a:rPr sz="1400" dirty="0">
                <a:latin typeface="Times New Roman"/>
                <a:cs typeface="Times New Roman"/>
              </a:rPr>
              <a:t>As</a:t>
            </a:r>
            <a:r>
              <a:rPr sz="1400" spc="195" dirty="0">
                <a:latin typeface="Times New Roman"/>
                <a:cs typeface="Times New Roman"/>
              </a:rPr>
              <a:t> </a:t>
            </a:r>
            <a:r>
              <a:rPr sz="1400" spc="170" dirty="0">
                <a:latin typeface="Times New Roman"/>
                <a:cs typeface="Times New Roman"/>
              </a:rPr>
              <a:t>∆</a:t>
            </a:r>
            <a:r>
              <a:rPr sz="1400" b="0" i="1" spc="170" dirty="0">
                <a:latin typeface="Bookman Old Style"/>
                <a:cs typeface="Bookman Old Style"/>
              </a:rPr>
              <a:t>x</a:t>
            </a:r>
            <a:r>
              <a:rPr sz="1400" b="0" i="1" spc="75" dirty="0">
                <a:latin typeface="Bookman Old Style"/>
                <a:cs typeface="Bookman Old Style"/>
              </a:rPr>
              <a:t> </a:t>
            </a:r>
            <a:r>
              <a:rPr sz="1400" spc="245" dirty="0">
                <a:latin typeface="Cambria"/>
                <a:cs typeface="Cambria"/>
              </a:rPr>
              <a:t>→</a:t>
            </a:r>
            <a:r>
              <a:rPr sz="1400" spc="185" dirty="0">
                <a:latin typeface="Cambria"/>
                <a:cs typeface="Cambria"/>
              </a:rPr>
              <a:t> </a:t>
            </a:r>
            <a:r>
              <a:rPr sz="1400" dirty="0">
                <a:latin typeface="Times New Roman"/>
                <a:cs typeface="Times New Roman"/>
              </a:rPr>
              <a:t>0,</a:t>
            </a:r>
            <a:r>
              <a:rPr sz="1400" spc="210" dirty="0">
                <a:latin typeface="Times New Roman"/>
                <a:cs typeface="Times New Roman"/>
              </a:rPr>
              <a:t> </a:t>
            </a:r>
            <a:r>
              <a:rPr sz="1400" spc="80" dirty="0">
                <a:latin typeface="Times New Roman"/>
                <a:cs typeface="Times New Roman"/>
              </a:rPr>
              <a:t>∆</a:t>
            </a:r>
            <a:r>
              <a:rPr sz="1400" b="0" i="1" spc="80" dirty="0">
                <a:latin typeface="Bookman Old Style"/>
                <a:cs typeface="Bookman Old Style"/>
              </a:rPr>
              <a:t>p</a:t>
            </a:r>
            <a:r>
              <a:rPr sz="1400" b="0" i="1" spc="70" dirty="0">
                <a:latin typeface="Bookman Old Style"/>
                <a:cs typeface="Bookman Old Style"/>
              </a:rPr>
              <a:t> </a:t>
            </a:r>
            <a:r>
              <a:rPr sz="1400" spc="245" dirty="0">
                <a:latin typeface="Cambria"/>
                <a:cs typeface="Cambria"/>
              </a:rPr>
              <a:t>→</a:t>
            </a:r>
            <a:r>
              <a:rPr sz="1400" spc="190" dirty="0">
                <a:latin typeface="Cambria"/>
                <a:cs typeface="Cambria"/>
              </a:rPr>
              <a:t> </a:t>
            </a:r>
            <a:r>
              <a:rPr sz="1400" spc="135" dirty="0">
                <a:latin typeface="Cambria"/>
                <a:cs typeface="Cambria"/>
              </a:rPr>
              <a:t>∞</a:t>
            </a:r>
            <a:r>
              <a:rPr sz="1400" spc="135" dirty="0">
                <a:latin typeface="Times New Roman"/>
                <a:cs typeface="Times New Roman"/>
              </a:rPr>
              <a:t>.</a:t>
            </a:r>
            <a:r>
              <a:rPr sz="1400" spc="440" dirty="0">
                <a:latin typeface="Times New Roman"/>
                <a:cs typeface="Times New Roman"/>
              </a:rPr>
              <a:t> </a:t>
            </a:r>
            <a:r>
              <a:rPr sz="1400" spc="90" dirty="0">
                <a:latin typeface="Times New Roman"/>
                <a:cs typeface="Times New Roman"/>
              </a:rPr>
              <a:t>But</a:t>
            </a:r>
            <a:r>
              <a:rPr sz="1400" spc="195" dirty="0">
                <a:latin typeface="Times New Roman"/>
                <a:cs typeface="Times New Roman"/>
              </a:rPr>
              <a:t> </a:t>
            </a:r>
            <a:r>
              <a:rPr sz="1400" dirty="0">
                <a:latin typeface="Times New Roman"/>
                <a:cs typeface="Times New Roman"/>
              </a:rPr>
              <a:t>as</a:t>
            </a:r>
            <a:r>
              <a:rPr sz="1400" spc="195" dirty="0">
                <a:latin typeface="Times New Roman"/>
                <a:cs typeface="Times New Roman"/>
              </a:rPr>
              <a:t> </a:t>
            </a:r>
            <a:r>
              <a:rPr sz="1400" b="0" i="1" dirty="0">
                <a:latin typeface="Bookman Old Style"/>
                <a:cs typeface="Bookman Old Style"/>
              </a:rPr>
              <a:t>v</a:t>
            </a:r>
            <a:r>
              <a:rPr sz="1400" b="0" i="1" spc="185" dirty="0">
                <a:latin typeface="Bookman Old Style"/>
                <a:cs typeface="Bookman Old Style"/>
              </a:rPr>
              <a:t> </a:t>
            </a:r>
            <a:r>
              <a:rPr sz="1400" dirty="0">
                <a:latin typeface="Times New Roman"/>
                <a:cs typeface="Times New Roman"/>
              </a:rPr>
              <a:t>approaches</a:t>
            </a:r>
            <a:r>
              <a:rPr sz="1400" spc="200" dirty="0">
                <a:latin typeface="Times New Roman"/>
                <a:cs typeface="Times New Roman"/>
              </a:rPr>
              <a:t> </a:t>
            </a:r>
            <a:r>
              <a:rPr sz="1400" b="0" i="1" dirty="0">
                <a:latin typeface="Bookman Old Style"/>
                <a:cs typeface="Bookman Old Style"/>
              </a:rPr>
              <a:t>c</a:t>
            </a:r>
            <a:r>
              <a:rPr sz="1400" b="0" i="1" spc="130" dirty="0">
                <a:latin typeface="Bookman Old Style"/>
                <a:cs typeface="Bookman Old Style"/>
              </a:rPr>
              <a:t> </a:t>
            </a:r>
            <a:r>
              <a:rPr sz="1400" spc="70" dirty="0">
                <a:latin typeface="Times New Roman"/>
                <a:cs typeface="Times New Roman"/>
              </a:rPr>
              <a:t>the</a:t>
            </a:r>
            <a:r>
              <a:rPr sz="1400" spc="195" dirty="0">
                <a:latin typeface="Times New Roman"/>
                <a:cs typeface="Times New Roman"/>
              </a:rPr>
              <a:t> </a:t>
            </a:r>
            <a:r>
              <a:rPr sz="1400" spc="55" dirty="0">
                <a:latin typeface="Times New Roman"/>
                <a:cs typeface="Times New Roman"/>
              </a:rPr>
              <a:t>momentum</a:t>
            </a:r>
            <a:r>
              <a:rPr sz="1400" spc="195" dirty="0">
                <a:latin typeface="Times New Roman"/>
                <a:cs typeface="Times New Roman"/>
              </a:rPr>
              <a:t> </a:t>
            </a:r>
            <a:r>
              <a:rPr sz="1400" dirty="0">
                <a:latin typeface="Times New Roman"/>
                <a:cs typeface="Times New Roman"/>
              </a:rPr>
              <a:t>approaches</a:t>
            </a:r>
            <a:r>
              <a:rPr sz="1400" spc="204" dirty="0">
                <a:latin typeface="Times New Roman"/>
                <a:cs typeface="Times New Roman"/>
              </a:rPr>
              <a:t> </a:t>
            </a:r>
            <a:r>
              <a:rPr sz="1400" spc="135" dirty="0">
                <a:latin typeface="Cambria"/>
                <a:cs typeface="Cambria"/>
              </a:rPr>
              <a:t>∞</a:t>
            </a:r>
            <a:r>
              <a:rPr sz="1400" spc="135" dirty="0">
                <a:latin typeface="Times New Roman"/>
                <a:cs typeface="Times New Roman"/>
              </a:rPr>
              <a:t>.</a:t>
            </a:r>
            <a:r>
              <a:rPr sz="1400" spc="434" dirty="0">
                <a:latin typeface="Times New Roman"/>
                <a:cs typeface="Times New Roman"/>
              </a:rPr>
              <a:t> </a:t>
            </a:r>
            <a:r>
              <a:rPr sz="1400" dirty="0">
                <a:latin typeface="Times New Roman"/>
                <a:cs typeface="Times New Roman"/>
              </a:rPr>
              <a:t>So</a:t>
            </a:r>
            <a:r>
              <a:rPr sz="1400" spc="200" dirty="0">
                <a:latin typeface="Times New Roman"/>
                <a:cs typeface="Times New Roman"/>
              </a:rPr>
              <a:t> </a:t>
            </a:r>
            <a:r>
              <a:rPr sz="1400" dirty="0">
                <a:latin typeface="Times New Roman"/>
                <a:cs typeface="Times New Roman"/>
              </a:rPr>
              <a:t>you</a:t>
            </a:r>
            <a:r>
              <a:rPr sz="1400" spc="195" dirty="0">
                <a:latin typeface="Times New Roman"/>
                <a:cs typeface="Times New Roman"/>
              </a:rPr>
              <a:t> </a:t>
            </a:r>
            <a:r>
              <a:rPr sz="1400" spc="-25" dirty="0">
                <a:latin typeface="Times New Roman"/>
                <a:cs typeface="Times New Roman"/>
              </a:rPr>
              <a:t>can </a:t>
            </a:r>
            <a:r>
              <a:rPr sz="1400" dirty="0">
                <a:latin typeface="Times New Roman"/>
                <a:cs typeface="Times New Roman"/>
              </a:rPr>
              <a:t>have</a:t>
            </a:r>
            <a:r>
              <a:rPr sz="1400" spc="195" dirty="0">
                <a:latin typeface="Times New Roman"/>
                <a:cs typeface="Times New Roman"/>
              </a:rPr>
              <a:t> </a:t>
            </a:r>
            <a:r>
              <a:rPr sz="1400" spc="70" dirty="0">
                <a:latin typeface="Times New Roman"/>
                <a:cs typeface="Times New Roman"/>
              </a:rPr>
              <a:t>an</a:t>
            </a:r>
            <a:r>
              <a:rPr sz="1400" spc="200" dirty="0">
                <a:latin typeface="Times New Roman"/>
                <a:cs typeface="Times New Roman"/>
              </a:rPr>
              <a:t> </a:t>
            </a:r>
            <a:r>
              <a:rPr sz="1400" spc="60" dirty="0">
                <a:latin typeface="Times New Roman"/>
                <a:cs typeface="Times New Roman"/>
              </a:rPr>
              <a:t>arbitrarily</a:t>
            </a:r>
            <a:r>
              <a:rPr sz="1400" spc="200" dirty="0">
                <a:latin typeface="Times New Roman"/>
                <a:cs typeface="Times New Roman"/>
              </a:rPr>
              <a:t> </a:t>
            </a:r>
            <a:r>
              <a:rPr sz="1400" dirty="0">
                <a:latin typeface="Times New Roman"/>
                <a:cs typeface="Times New Roman"/>
              </a:rPr>
              <a:t>large</a:t>
            </a:r>
            <a:r>
              <a:rPr sz="1400" spc="200" dirty="0">
                <a:latin typeface="Times New Roman"/>
                <a:cs typeface="Times New Roman"/>
              </a:rPr>
              <a:t> </a:t>
            </a:r>
            <a:r>
              <a:rPr sz="1400" dirty="0">
                <a:latin typeface="Times New Roman"/>
                <a:cs typeface="Times New Roman"/>
              </a:rPr>
              <a:t>spread</a:t>
            </a:r>
            <a:r>
              <a:rPr sz="1400" spc="195" dirty="0">
                <a:latin typeface="Times New Roman"/>
                <a:cs typeface="Times New Roman"/>
              </a:rPr>
              <a:t> </a:t>
            </a:r>
            <a:r>
              <a:rPr sz="1400" dirty="0">
                <a:latin typeface="Times New Roman"/>
                <a:cs typeface="Times New Roman"/>
              </a:rPr>
              <a:t>in</a:t>
            </a:r>
            <a:r>
              <a:rPr sz="1400" spc="200" dirty="0">
                <a:latin typeface="Times New Roman"/>
                <a:cs typeface="Times New Roman"/>
              </a:rPr>
              <a:t> </a:t>
            </a:r>
            <a:r>
              <a:rPr sz="1400" spc="55" dirty="0">
                <a:latin typeface="Times New Roman"/>
                <a:cs typeface="Times New Roman"/>
              </a:rPr>
              <a:t>momentum</a:t>
            </a:r>
            <a:r>
              <a:rPr sz="1400" spc="200" dirty="0">
                <a:latin typeface="Times New Roman"/>
                <a:cs typeface="Times New Roman"/>
              </a:rPr>
              <a:t> </a:t>
            </a:r>
            <a:r>
              <a:rPr sz="1400" dirty="0">
                <a:latin typeface="Times New Roman"/>
                <a:cs typeface="Times New Roman"/>
              </a:rPr>
              <a:t>while</a:t>
            </a:r>
            <a:r>
              <a:rPr sz="1400" spc="200" dirty="0">
                <a:latin typeface="Times New Roman"/>
                <a:cs typeface="Times New Roman"/>
              </a:rPr>
              <a:t> </a:t>
            </a:r>
            <a:r>
              <a:rPr sz="1400" dirty="0">
                <a:latin typeface="Times New Roman"/>
                <a:cs typeface="Times New Roman"/>
              </a:rPr>
              <a:t>still</a:t>
            </a:r>
            <a:r>
              <a:rPr sz="1400" spc="200" dirty="0">
                <a:latin typeface="Times New Roman"/>
                <a:cs typeface="Times New Roman"/>
              </a:rPr>
              <a:t> </a:t>
            </a:r>
            <a:r>
              <a:rPr sz="1400" dirty="0">
                <a:latin typeface="Times New Roman"/>
                <a:cs typeface="Times New Roman"/>
              </a:rPr>
              <a:t>obeying</a:t>
            </a:r>
            <a:r>
              <a:rPr sz="1400" spc="195" dirty="0">
                <a:latin typeface="Times New Roman"/>
                <a:cs typeface="Times New Roman"/>
              </a:rPr>
              <a:t> </a:t>
            </a:r>
            <a:r>
              <a:rPr sz="1400" b="0" i="1" dirty="0">
                <a:latin typeface="Bookman Old Style"/>
                <a:cs typeface="Bookman Old Style"/>
              </a:rPr>
              <a:t>v</a:t>
            </a:r>
            <a:r>
              <a:rPr sz="1400" b="0" i="1" spc="114" dirty="0">
                <a:latin typeface="Bookman Old Style"/>
                <a:cs typeface="Bookman Old Style"/>
              </a:rPr>
              <a:t> </a:t>
            </a:r>
            <a:r>
              <a:rPr sz="1400" b="0" i="1" spc="250" dirty="0">
                <a:latin typeface="Bookman Old Style"/>
                <a:cs typeface="Bookman Old Style"/>
              </a:rPr>
              <a:t>&lt;</a:t>
            </a:r>
            <a:r>
              <a:rPr sz="1400" b="0" i="1" spc="45" dirty="0">
                <a:latin typeface="Bookman Old Style"/>
                <a:cs typeface="Bookman Old Style"/>
              </a:rPr>
              <a:t> </a:t>
            </a:r>
            <a:r>
              <a:rPr sz="1400" b="0" i="1" spc="-25" dirty="0">
                <a:latin typeface="Bookman Old Style"/>
                <a:cs typeface="Bookman Old Style"/>
              </a:rPr>
              <a:t>c</a:t>
            </a:r>
            <a:r>
              <a:rPr sz="1400" spc="-25" dirty="0">
                <a:latin typeface="Times New Roman"/>
                <a:cs typeface="Times New Roman"/>
              </a:rPr>
              <a:t>.</a:t>
            </a:r>
            <a:endParaRPr sz="1400">
              <a:latin typeface="Times New Roman"/>
              <a:cs typeface="Times New Roman"/>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64947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4.1.</a:t>
            </a:r>
            <a:r>
              <a:rPr sz="1200" spc="204" dirty="0">
                <a:latin typeface="Times New Roman"/>
                <a:cs typeface="Times New Roman"/>
              </a:rPr>
              <a:t>  </a:t>
            </a:r>
            <a:r>
              <a:rPr sz="1200" dirty="0">
                <a:latin typeface="Times New Roman"/>
                <a:cs typeface="Times New Roman"/>
              </a:rPr>
              <a:t>ATOMIC</a:t>
            </a:r>
            <a:r>
              <a:rPr sz="1200" spc="140" dirty="0">
                <a:latin typeface="Times New Roman"/>
                <a:cs typeface="Times New Roman"/>
              </a:rPr>
              <a:t> </a:t>
            </a:r>
            <a:r>
              <a:rPr sz="1200" spc="55" dirty="0">
                <a:latin typeface="Times New Roman"/>
                <a:cs typeface="Times New Roman"/>
              </a:rPr>
              <a:t>SPECTRA</a:t>
            </a:r>
            <a:r>
              <a:rPr sz="1200" spc="140" dirty="0">
                <a:latin typeface="Times New Roman"/>
                <a:cs typeface="Times New Roman"/>
              </a:rPr>
              <a:t> </a:t>
            </a:r>
            <a:r>
              <a:rPr sz="1200" dirty="0">
                <a:latin typeface="Times New Roman"/>
                <a:cs typeface="Times New Roman"/>
              </a:rPr>
              <a:t>AND</a:t>
            </a:r>
            <a:r>
              <a:rPr sz="1200" spc="135" dirty="0">
                <a:latin typeface="Times New Roman"/>
                <a:cs typeface="Times New Roman"/>
              </a:rPr>
              <a:t> </a:t>
            </a:r>
            <a:r>
              <a:rPr sz="1200" spc="50" dirty="0">
                <a:latin typeface="Times New Roman"/>
                <a:cs typeface="Times New Roman"/>
              </a:rPr>
              <a:t>THE</a:t>
            </a:r>
            <a:r>
              <a:rPr sz="1200" spc="135" dirty="0">
                <a:latin typeface="Times New Roman"/>
                <a:cs typeface="Times New Roman"/>
              </a:rPr>
              <a:t> </a:t>
            </a:r>
            <a:r>
              <a:rPr sz="1200" dirty="0">
                <a:latin typeface="Times New Roman"/>
                <a:cs typeface="Times New Roman"/>
              </a:rPr>
              <a:t>BOHR</a:t>
            </a:r>
            <a:r>
              <a:rPr sz="1200" spc="135" dirty="0">
                <a:latin typeface="Times New Roman"/>
                <a:cs typeface="Times New Roman"/>
              </a:rPr>
              <a:t> </a:t>
            </a:r>
            <a:r>
              <a:rPr sz="1200" spc="-10" dirty="0">
                <a:latin typeface="Times New Roman"/>
                <a:cs typeface="Times New Roman"/>
              </a:rPr>
              <a:t>MODEL</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Which</a:t>
            </a:r>
            <a:r>
              <a:rPr spc="105" dirty="0"/>
              <a:t> </a:t>
            </a:r>
            <a:r>
              <a:rPr spc="-30" dirty="0"/>
              <a:t>of</a:t>
            </a:r>
            <a:r>
              <a:rPr spc="120" dirty="0"/>
              <a:t> </a:t>
            </a:r>
            <a:r>
              <a:rPr dirty="0"/>
              <a:t>the</a:t>
            </a:r>
            <a:r>
              <a:rPr spc="114" dirty="0"/>
              <a:t> </a:t>
            </a:r>
            <a:r>
              <a:rPr spc="-10" dirty="0"/>
              <a:t>following</a:t>
            </a:r>
            <a:r>
              <a:rPr spc="120" dirty="0"/>
              <a:t> </a:t>
            </a:r>
            <a:r>
              <a:rPr spc="55" dirty="0"/>
              <a:t>are</a:t>
            </a:r>
            <a:r>
              <a:rPr spc="114" dirty="0"/>
              <a:t> </a:t>
            </a:r>
            <a:r>
              <a:rPr dirty="0"/>
              <a:t>quantized</a:t>
            </a:r>
            <a:r>
              <a:rPr spc="114" dirty="0"/>
              <a:t> </a:t>
            </a:r>
            <a:r>
              <a:rPr dirty="0"/>
              <a:t>in</a:t>
            </a:r>
            <a:r>
              <a:rPr spc="120" dirty="0"/>
              <a:t> </a:t>
            </a:r>
            <a:r>
              <a:rPr dirty="0"/>
              <a:t>the</a:t>
            </a:r>
            <a:r>
              <a:rPr spc="114" dirty="0"/>
              <a:t> </a:t>
            </a:r>
            <a:r>
              <a:rPr dirty="0"/>
              <a:t>Bohr</a:t>
            </a:r>
            <a:r>
              <a:rPr spc="120" dirty="0"/>
              <a:t> </a:t>
            </a:r>
            <a:r>
              <a:rPr dirty="0"/>
              <a:t>model?</a:t>
            </a:r>
            <a:r>
              <a:rPr spc="465" dirty="0"/>
              <a:t> </a:t>
            </a:r>
            <a:r>
              <a:rPr spc="-10" dirty="0"/>
              <a:t>(Choose </a:t>
            </a:r>
            <a:r>
              <a:rPr spc="75" dirty="0"/>
              <a:t>all</a:t>
            </a:r>
            <a:r>
              <a:rPr spc="150" dirty="0"/>
              <a:t> </a:t>
            </a:r>
            <a:r>
              <a:rPr spc="114" dirty="0"/>
              <a:t>that</a:t>
            </a:r>
            <a:r>
              <a:rPr spc="145" dirty="0"/>
              <a:t> </a:t>
            </a:r>
            <a:r>
              <a:rPr spc="50" dirty="0"/>
              <a:t>apply.)</a:t>
            </a:r>
          </a:p>
        </p:txBody>
      </p:sp>
      <p:sp>
        <p:nvSpPr>
          <p:cNvPr id="5" name="object 5"/>
          <p:cNvSpPr txBox="1"/>
          <p:nvPr/>
        </p:nvSpPr>
        <p:spPr>
          <a:xfrm>
            <a:off x="707758" y="2059259"/>
            <a:ext cx="6448425" cy="2670175"/>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dirty="0">
                <a:latin typeface="Garamond"/>
                <a:cs typeface="Garamond"/>
              </a:rPr>
              <a:t>The</a:t>
            </a:r>
            <a:r>
              <a:rPr sz="2450" spc="180" dirty="0">
                <a:latin typeface="Garamond"/>
                <a:cs typeface="Garamond"/>
              </a:rPr>
              <a:t> </a:t>
            </a:r>
            <a:r>
              <a:rPr sz="2450" spc="55" dirty="0">
                <a:latin typeface="Garamond"/>
                <a:cs typeface="Garamond"/>
              </a:rPr>
              <a:t>radius</a:t>
            </a:r>
            <a:r>
              <a:rPr sz="2450" spc="185" dirty="0">
                <a:latin typeface="Garamond"/>
                <a:cs typeface="Garamond"/>
              </a:rPr>
              <a:t> </a:t>
            </a:r>
            <a:r>
              <a:rPr sz="2450" dirty="0">
                <a:latin typeface="Garamond"/>
                <a:cs typeface="Garamond"/>
              </a:rPr>
              <a:t>of</a:t>
            </a:r>
            <a:r>
              <a:rPr sz="2450" spc="180" dirty="0">
                <a:latin typeface="Garamond"/>
                <a:cs typeface="Garamond"/>
              </a:rPr>
              <a:t> </a:t>
            </a:r>
            <a:r>
              <a:rPr sz="2450" dirty="0">
                <a:latin typeface="Garamond"/>
                <a:cs typeface="Garamond"/>
              </a:rPr>
              <a:t>the</a:t>
            </a:r>
            <a:r>
              <a:rPr sz="2450" spc="180" dirty="0">
                <a:latin typeface="Garamond"/>
                <a:cs typeface="Garamond"/>
              </a:rPr>
              <a:t> </a:t>
            </a:r>
            <a:r>
              <a:rPr sz="2450" dirty="0">
                <a:latin typeface="Garamond"/>
                <a:cs typeface="Garamond"/>
              </a:rPr>
              <a:t>electron’s</a:t>
            </a:r>
            <a:r>
              <a:rPr sz="2450" spc="175" dirty="0">
                <a:latin typeface="Garamond"/>
                <a:cs typeface="Garamond"/>
              </a:rPr>
              <a:t> </a:t>
            </a:r>
            <a:r>
              <a:rPr sz="2450" spc="-10" dirty="0">
                <a:latin typeface="Garamond"/>
                <a:cs typeface="Garamond"/>
              </a:rPr>
              <a:t>orbit.</a:t>
            </a:r>
            <a:endParaRPr sz="2450">
              <a:latin typeface="Garamond"/>
              <a:cs typeface="Garamond"/>
            </a:endParaRPr>
          </a:p>
          <a:p>
            <a:pPr marL="394335" indent="-358140">
              <a:lnSpc>
                <a:spcPct val="100000"/>
              </a:lnSpc>
              <a:spcBef>
                <a:spcPts val="1045"/>
              </a:spcBef>
              <a:buAutoNum type="alphaUcPeriod"/>
              <a:tabLst>
                <a:tab pos="394335" algn="l"/>
              </a:tabLst>
            </a:pPr>
            <a:r>
              <a:rPr sz="2450" dirty="0">
                <a:latin typeface="Garamond"/>
                <a:cs typeface="Garamond"/>
              </a:rPr>
              <a:t>The</a:t>
            </a:r>
            <a:r>
              <a:rPr sz="2450" spc="235" dirty="0">
                <a:latin typeface="Garamond"/>
                <a:cs typeface="Garamond"/>
              </a:rPr>
              <a:t> </a:t>
            </a:r>
            <a:r>
              <a:rPr sz="2450" dirty="0">
                <a:latin typeface="Garamond"/>
                <a:cs typeface="Garamond"/>
              </a:rPr>
              <a:t>electron’s</a:t>
            </a:r>
            <a:r>
              <a:rPr sz="2450" spc="240" dirty="0">
                <a:latin typeface="Garamond"/>
                <a:cs typeface="Garamond"/>
              </a:rPr>
              <a:t> </a:t>
            </a:r>
            <a:r>
              <a:rPr sz="2450" spc="65" dirty="0">
                <a:latin typeface="Garamond"/>
                <a:cs typeface="Garamond"/>
              </a:rPr>
              <a:t>angular</a:t>
            </a:r>
            <a:r>
              <a:rPr sz="2450" spc="245" dirty="0">
                <a:latin typeface="Garamond"/>
                <a:cs typeface="Garamond"/>
              </a:rPr>
              <a:t> </a:t>
            </a:r>
            <a:r>
              <a:rPr sz="2450" spc="-10" dirty="0">
                <a:latin typeface="Garamond"/>
                <a:cs typeface="Garamond"/>
              </a:rPr>
              <a:t>momentum.</a:t>
            </a:r>
            <a:endParaRPr sz="2450">
              <a:latin typeface="Garamond"/>
              <a:cs typeface="Garamond"/>
            </a:endParaRPr>
          </a:p>
          <a:p>
            <a:pPr marL="393700" indent="-361950">
              <a:lnSpc>
                <a:spcPct val="100000"/>
              </a:lnSpc>
              <a:spcBef>
                <a:spcPts val="1045"/>
              </a:spcBef>
              <a:buAutoNum type="alphaUcPeriod"/>
              <a:tabLst>
                <a:tab pos="393700" algn="l"/>
              </a:tabLst>
            </a:pPr>
            <a:r>
              <a:rPr sz="2450" dirty="0">
                <a:latin typeface="Garamond"/>
                <a:cs typeface="Garamond"/>
              </a:rPr>
              <a:t>The</a:t>
            </a:r>
            <a:r>
              <a:rPr sz="2450" spc="285" dirty="0">
                <a:latin typeface="Garamond"/>
                <a:cs typeface="Garamond"/>
              </a:rPr>
              <a:t> </a:t>
            </a:r>
            <a:r>
              <a:rPr sz="2450" dirty="0">
                <a:latin typeface="Garamond"/>
                <a:cs typeface="Garamond"/>
              </a:rPr>
              <a:t>electron’s</a:t>
            </a:r>
            <a:r>
              <a:rPr sz="2450" spc="280" dirty="0">
                <a:latin typeface="Garamond"/>
                <a:cs typeface="Garamond"/>
              </a:rPr>
              <a:t> </a:t>
            </a:r>
            <a:r>
              <a:rPr sz="2450" spc="-10" dirty="0">
                <a:latin typeface="Garamond"/>
                <a:cs typeface="Garamond"/>
              </a:rPr>
              <a:t>energy.</a:t>
            </a:r>
            <a:endParaRPr sz="2450">
              <a:latin typeface="Garamond"/>
              <a:cs typeface="Garamond"/>
            </a:endParaRPr>
          </a:p>
          <a:p>
            <a:pPr marL="393700" indent="-374015">
              <a:lnSpc>
                <a:spcPct val="100000"/>
              </a:lnSpc>
              <a:spcBef>
                <a:spcPts val="1045"/>
              </a:spcBef>
              <a:buAutoNum type="alphaUcPeriod"/>
              <a:tabLst>
                <a:tab pos="393700" algn="l"/>
              </a:tabLst>
            </a:pPr>
            <a:r>
              <a:rPr sz="2450" dirty="0">
                <a:latin typeface="Garamond"/>
                <a:cs typeface="Garamond"/>
              </a:rPr>
              <a:t>The</a:t>
            </a:r>
            <a:r>
              <a:rPr sz="2450" spc="175" dirty="0">
                <a:latin typeface="Garamond"/>
                <a:cs typeface="Garamond"/>
              </a:rPr>
              <a:t> </a:t>
            </a:r>
            <a:r>
              <a:rPr sz="2450" dirty="0">
                <a:latin typeface="Garamond"/>
                <a:cs typeface="Garamond"/>
              </a:rPr>
              <a:t>force</a:t>
            </a:r>
            <a:r>
              <a:rPr sz="2450" spc="185" dirty="0">
                <a:latin typeface="Garamond"/>
                <a:cs typeface="Garamond"/>
              </a:rPr>
              <a:t> </a:t>
            </a:r>
            <a:r>
              <a:rPr sz="2450" dirty="0">
                <a:latin typeface="Garamond"/>
                <a:cs typeface="Garamond"/>
              </a:rPr>
              <a:t>between</a:t>
            </a:r>
            <a:r>
              <a:rPr sz="2450" spc="185" dirty="0">
                <a:latin typeface="Garamond"/>
                <a:cs typeface="Garamond"/>
              </a:rPr>
              <a:t> </a:t>
            </a:r>
            <a:r>
              <a:rPr sz="2450" dirty="0">
                <a:latin typeface="Garamond"/>
                <a:cs typeface="Garamond"/>
              </a:rPr>
              <a:t>the</a:t>
            </a:r>
            <a:r>
              <a:rPr sz="2450" spc="190" dirty="0">
                <a:latin typeface="Garamond"/>
                <a:cs typeface="Garamond"/>
              </a:rPr>
              <a:t> </a:t>
            </a:r>
            <a:r>
              <a:rPr sz="2450" dirty="0">
                <a:latin typeface="Garamond"/>
                <a:cs typeface="Garamond"/>
              </a:rPr>
              <a:t>electron</a:t>
            </a:r>
            <a:r>
              <a:rPr sz="2450" spc="185" dirty="0">
                <a:latin typeface="Garamond"/>
                <a:cs typeface="Garamond"/>
              </a:rPr>
              <a:t> </a:t>
            </a:r>
            <a:r>
              <a:rPr sz="2450" spc="55" dirty="0">
                <a:latin typeface="Garamond"/>
                <a:cs typeface="Garamond"/>
              </a:rPr>
              <a:t>and</a:t>
            </a:r>
            <a:r>
              <a:rPr sz="2450" spc="185" dirty="0">
                <a:latin typeface="Garamond"/>
                <a:cs typeface="Garamond"/>
              </a:rPr>
              <a:t> </a:t>
            </a:r>
            <a:r>
              <a:rPr sz="2450" dirty="0">
                <a:latin typeface="Garamond"/>
                <a:cs typeface="Garamond"/>
              </a:rPr>
              <a:t>the</a:t>
            </a:r>
            <a:r>
              <a:rPr sz="2450" spc="185" dirty="0">
                <a:latin typeface="Garamond"/>
                <a:cs typeface="Garamond"/>
              </a:rPr>
              <a:t> </a:t>
            </a:r>
            <a:r>
              <a:rPr sz="2450" spc="-10" dirty="0">
                <a:latin typeface="Garamond"/>
                <a:cs typeface="Garamond"/>
              </a:rPr>
              <a:t>nucleus.</a:t>
            </a:r>
            <a:endParaRPr sz="2450">
              <a:latin typeface="Garamond"/>
              <a:cs typeface="Garamond"/>
            </a:endParaRPr>
          </a:p>
          <a:p>
            <a:pPr marL="12700">
              <a:lnSpc>
                <a:spcPct val="100000"/>
              </a:lnSpc>
              <a:spcBef>
                <a:spcPts val="1939"/>
              </a:spcBef>
              <a:tabLst>
                <a:tab pos="1621155" algn="l"/>
              </a:tabLst>
            </a:pPr>
            <a:r>
              <a:rPr sz="2450" b="1" spc="45" dirty="0">
                <a:latin typeface="Book Antiqua"/>
                <a:cs typeface="Book Antiqua"/>
              </a:rPr>
              <a:t>Solution:</a:t>
            </a:r>
            <a:r>
              <a:rPr sz="2450" b="1" dirty="0">
                <a:latin typeface="Book Antiqua"/>
                <a:cs typeface="Book Antiqua"/>
              </a:rPr>
              <a:t>	</a:t>
            </a:r>
            <a:r>
              <a:rPr sz="2450" dirty="0">
                <a:latin typeface="Garamond"/>
                <a:cs typeface="Garamond"/>
              </a:rPr>
              <a:t>All</a:t>
            </a:r>
            <a:r>
              <a:rPr sz="2450" spc="95" dirty="0">
                <a:latin typeface="Garamond"/>
                <a:cs typeface="Garamond"/>
              </a:rPr>
              <a:t> </a:t>
            </a:r>
            <a:r>
              <a:rPr sz="2450" dirty="0">
                <a:latin typeface="Garamond"/>
                <a:cs typeface="Garamond"/>
              </a:rPr>
              <a:t>of</a:t>
            </a:r>
            <a:r>
              <a:rPr sz="2450" spc="90" dirty="0">
                <a:latin typeface="Garamond"/>
                <a:cs typeface="Garamond"/>
              </a:rPr>
              <a:t> </a:t>
            </a:r>
            <a:r>
              <a:rPr sz="2450" spc="-20" dirty="0">
                <a:latin typeface="Garamond"/>
                <a:cs typeface="Garamond"/>
              </a:rPr>
              <a:t>them</a:t>
            </a:r>
            <a:endParaRPr sz="2450">
              <a:latin typeface="Garamond"/>
              <a:cs typeface="Garamon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64947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4.1.</a:t>
            </a:r>
            <a:r>
              <a:rPr sz="1200" spc="204" dirty="0">
                <a:latin typeface="Times New Roman"/>
                <a:cs typeface="Times New Roman"/>
              </a:rPr>
              <a:t>  </a:t>
            </a:r>
            <a:r>
              <a:rPr sz="1200" dirty="0">
                <a:latin typeface="Times New Roman"/>
                <a:cs typeface="Times New Roman"/>
              </a:rPr>
              <a:t>ATOMIC</a:t>
            </a:r>
            <a:r>
              <a:rPr sz="1200" spc="140" dirty="0">
                <a:latin typeface="Times New Roman"/>
                <a:cs typeface="Times New Roman"/>
              </a:rPr>
              <a:t> </a:t>
            </a:r>
            <a:r>
              <a:rPr sz="1200" spc="55" dirty="0">
                <a:latin typeface="Times New Roman"/>
                <a:cs typeface="Times New Roman"/>
              </a:rPr>
              <a:t>SPECTRA</a:t>
            </a:r>
            <a:r>
              <a:rPr sz="1200" spc="140" dirty="0">
                <a:latin typeface="Times New Roman"/>
                <a:cs typeface="Times New Roman"/>
              </a:rPr>
              <a:t> </a:t>
            </a:r>
            <a:r>
              <a:rPr sz="1200" dirty="0">
                <a:latin typeface="Times New Roman"/>
                <a:cs typeface="Times New Roman"/>
              </a:rPr>
              <a:t>AND</a:t>
            </a:r>
            <a:r>
              <a:rPr sz="1200" spc="135" dirty="0">
                <a:latin typeface="Times New Roman"/>
                <a:cs typeface="Times New Roman"/>
              </a:rPr>
              <a:t> </a:t>
            </a:r>
            <a:r>
              <a:rPr sz="1200" spc="50" dirty="0">
                <a:latin typeface="Times New Roman"/>
                <a:cs typeface="Times New Roman"/>
              </a:rPr>
              <a:t>THE</a:t>
            </a:r>
            <a:r>
              <a:rPr sz="1200" spc="135" dirty="0">
                <a:latin typeface="Times New Roman"/>
                <a:cs typeface="Times New Roman"/>
              </a:rPr>
              <a:t> </a:t>
            </a:r>
            <a:r>
              <a:rPr sz="1200" dirty="0">
                <a:latin typeface="Times New Roman"/>
                <a:cs typeface="Times New Roman"/>
              </a:rPr>
              <a:t>BOHR</a:t>
            </a:r>
            <a:r>
              <a:rPr sz="1200" spc="135" dirty="0">
                <a:latin typeface="Times New Roman"/>
                <a:cs typeface="Times New Roman"/>
              </a:rPr>
              <a:t> </a:t>
            </a:r>
            <a:r>
              <a:rPr sz="1200" spc="-10" dirty="0">
                <a:latin typeface="Times New Roman"/>
                <a:cs typeface="Times New Roman"/>
              </a:rPr>
              <a:t>MODEL</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7035800" cy="782955"/>
          </a:xfrm>
          <a:prstGeom prst="rect">
            <a:avLst/>
          </a:prstGeom>
        </p:spPr>
        <p:txBody>
          <a:bodyPr vert="horz" wrap="square" lIns="0" tIns="9525" rIns="0" bIns="0" rtlCol="0">
            <a:spAutoFit/>
          </a:bodyPr>
          <a:lstStyle/>
          <a:p>
            <a:pPr marL="12700" marR="5080">
              <a:lnSpc>
                <a:spcPct val="101699"/>
              </a:lnSpc>
              <a:spcBef>
                <a:spcPts val="75"/>
              </a:spcBef>
            </a:pPr>
            <a:r>
              <a:rPr spc="114" dirty="0"/>
              <a:t>What</a:t>
            </a:r>
            <a:r>
              <a:rPr spc="400" dirty="0"/>
              <a:t> </a:t>
            </a:r>
            <a:r>
              <a:rPr dirty="0"/>
              <a:t>does</a:t>
            </a:r>
            <a:r>
              <a:rPr spc="400" dirty="0"/>
              <a:t> </a:t>
            </a:r>
            <a:r>
              <a:rPr dirty="0"/>
              <a:t>the</a:t>
            </a:r>
            <a:r>
              <a:rPr spc="400" dirty="0"/>
              <a:t> </a:t>
            </a:r>
            <a:r>
              <a:rPr dirty="0"/>
              <a:t>Franck-Hertz</a:t>
            </a:r>
            <a:r>
              <a:rPr spc="400" dirty="0"/>
              <a:t> </a:t>
            </a:r>
            <a:r>
              <a:rPr dirty="0"/>
              <a:t>experiment</a:t>
            </a:r>
            <a:r>
              <a:rPr spc="400" dirty="0"/>
              <a:t> </a:t>
            </a:r>
            <a:r>
              <a:rPr spc="-10" dirty="0"/>
              <a:t>demonstrate? </a:t>
            </a:r>
            <a:r>
              <a:rPr spc="75" dirty="0"/>
              <a:t>all</a:t>
            </a:r>
            <a:r>
              <a:rPr spc="150" dirty="0"/>
              <a:t> </a:t>
            </a:r>
            <a:r>
              <a:rPr spc="114" dirty="0"/>
              <a:t>that</a:t>
            </a:r>
            <a:r>
              <a:rPr spc="145" dirty="0"/>
              <a:t> </a:t>
            </a:r>
            <a:r>
              <a:rPr spc="50" dirty="0"/>
              <a:t>apply.)</a:t>
            </a:r>
          </a:p>
        </p:txBody>
      </p:sp>
      <p:sp>
        <p:nvSpPr>
          <p:cNvPr id="5" name="object 5"/>
          <p:cNvSpPr txBox="1"/>
          <p:nvPr/>
        </p:nvSpPr>
        <p:spPr>
          <a:xfrm>
            <a:off x="7928628" y="1226005"/>
            <a:ext cx="1046480" cy="403225"/>
          </a:xfrm>
          <a:prstGeom prst="rect">
            <a:avLst/>
          </a:prstGeom>
        </p:spPr>
        <p:txBody>
          <a:bodyPr vert="horz" wrap="square" lIns="0" tIns="15875" rIns="0" bIns="0" rtlCol="0">
            <a:spAutoFit/>
          </a:bodyPr>
          <a:lstStyle/>
          <a:p>
            <a:pPr marL="12700">
              <a:lnSpc>
                <a:spcPct val="100000"/>
              </a:lnSpc>
              <a:spcBef>
                <a:spcPts val="125"/>
              </a:spcBef>
            </a:pPr>
            <a:r>
              <a:rPr sz="2450" spc="-10" dirty="0">
                <a:latin typeface="Garamond"/>
                <a:cs typeface="Garamond"/>
              </a:rPr>
              <a:t>(Choose</a:t>
            </a:r>
            <a:endParaRPr sz="2450">
              <a:latin typeface="Garamond"/>
              <a:cs typeface="Garamond"/>
            </a:endParaRPr>
          </a:p>
        </p:txBody>
      </p:sp>
      <p:sp>
        <p:nvSpPr>
          <p:cNvPr id="6" name="object 6"/>
          <p:cNvSpPr txBox="1"/>
          <p:nvPr/>
        </p:nvSpPr>
        <p:spPr>
          <a:xfrm>
            <a:off x="715137" y="2059259"/>
            <a:ext cx="8258809" cy="2429510"/>
          </a:xfrm>
          <a:prstGeom prst="rect">
            <a:avLst/>
          </a:prstGeom>
        </p:spPr>
        <p:txBody>
          <a:bodyPr vert="horz" wrap="square" lIns="0" tIns="144780" rIns="0" bIns="0" rtlCol="0">
            <a:spAutoFit/>
          </a:bodyPr>
          <a:lstStyle/>
          <a:p>
            <a:pPr marL="386715" indent="-370205">
              <a:lnSpc>
                <a:spcPct val="100000"/>
              </a:lnSpc>
              <a:spcBef>
                <a:spcPts val="1140"/>
              </a:spcBef>
              <a:buAutoNum type="alphaUcPeriod"/>
              <a:tabLst>
                <a:tab pos="386715" algn="l"/>
              </a:tabLst>
            </a:pPr>
            <a:r>
              <a:rPr sz="2450" dirty="0">
                <a:latin typeface="Garamond"/>
                <a:cs typeface="Garamond"/>
              </a:rPr>
              <a:t>Atoms</a:t>
            </a:r>
            <a:r>
              <a:rPr sz="2450" spc="275" dirty="0">
                <a:latin typeface="Garamond"/>
                <a:cs typeface="Garamond"/>
              </a:rPr>
              <a:t> </a:t>
            </a:r>
            <a:r>
              <a:rPr sz="2450" dirty="0">
                <a:latin typeface="Garamond"/>
                <a:cs typeface="Garamond"/>
              </a:rPr>
              <a:t>have</a:t>
            </a:r>
            <a:r>
              <a:rPr sz="2450" spc="280" dirty="0">
                <a:latin typeface="Garamond"/>
                <a:cs typeface="Garamond"/>
              </a:rPr>
              <a:t> </a:t>
            </a:r>
            <a:r>
              <a:rPr sz="2450" dirty="0">
                <a:latin typeface="Garamond"/>
                <a:cs typeface="Garamond"/>
              </a:rPr>
              <a:t>quantized</a:t>
            </a:r>
            <a:r>
              <a:rPr sz="2450" spc="285" dirty="0">
                <a:latin typeface="Garamond"/>
                <a:cs typeface="Garamond"/>
              </a:rPr>
              <a:t> </a:t>
            </a:r>
            <a:r>
              <a:rPr sz="2450" dirty="0">
                <a:latin typeface="Garamond"/>
                <a:cs typeface="Garamond"/>
              </a:rPr>
              <a:t>energy</a:t>
            </a:r>
            <a:r>
              <a:rPr sz="2450" spc="285" dirty="0">
                <a:latin typeface="Garamond"/>
                <a:cs typeface="Garamond"/>
              </a:rPr>
              <a:t> </a:t>
            </a:r>
            <a:r>
              <a:rPr sz="2450" spc="-10" dirty="0">
                <a:latin typeface="Garamond"/>
                <a:cs typeface="Garamond"/>
              </a:rPr>
              <a:t>levels.</a:t>
            </a:r>
            <a:endParaRPr sz="2450">
              <a:latin typeface="Garamond"/>
              <a:cs typeface="Garamond"/>
            </a:endParaRPr>
          </a:p>
          <a:p>
            <a:pPr marL="386715" indent="-358140">
              <a:lnSpc>
                <a:spcPct val="100000"/>
              </a:lnSpc>
              <a:spcBef>
                <a:spcPts val="1045"/>
              </a:spcBef>
              <a:buAutoNum type="alphaUcPeriod"/>
              <a:tabLst>
                <a:tab pos="386715" algn="l"/>
              </a:tabLst>
            </a:pPr>
            <a:r>
              <a:rPr sz="2450" dirty="0">
                <a:latin typeface="Garamond"/>
                <a:cs typeface="Garamond"/>
              </a:rPr>
              <a:t>Electrons</a:t>
            </a:r>
            <a:r>
              <a:rPr sz="2450" spc="235" dirty="0">
                <a:latin typeface="Garamond"/>
                <a:cs typeface="Garamond"/>
              </a:rPr>
              <a:t> </a:t>
            </a:r>
            <a:r>
              <a:rPr sz="2450" dirty="0">
                <a:latin typeface="Garamond"/>
                <a:cs typeface="Garamond"/>
              </a:rPr>
              <a:t>can</a:t>
            </a:r>
            <a:r>
              <a:rPr sz="2450" spc="235" dirty="0">
                <a:latin typeface="Garamond"/>
                <a:cs typeface="Garamond"/>
              </a:rPr>
              <a:t> </a:t>
            </a:r>
            <a:r>
              <a:rPr sz="2450" dirty="0">
                <a:latin typeface="Garamond"/>
                <a:cs typeface="Garamond"/>
              </a:rPr>
              <a:t>knock</a:t>
            </a:r>
            <a:r>
              <a:rPr sz="2450" spc="235" dirty="0">
                <a:latin typeface="Garamond"/>
                <a:cs typeface="Garamond"/>
              </a:rPr>
              <a:t> </a:t>
            </a:r>
            <a:r>
              <a:rPr sz="2450" dirty="0">
                <a:latin typeface="Garamond"/>
                <a:cs typeface="Garamond"/>
              </a:rPr>
              <a:t>atoms</a:t>
            </a:r>
            <a:r>
              <a:rPr sz="2450" spc="235" dirty="0">
                <a:latin typeface="Garamond"/>
                <a:cs typeface="Garamond"/>
              </a:rPr>
              <a:t> </a:t>
            </a:r>
            <a:r>
              <a:rPr sz="2450" dirty="0">
                <a:latin typeface="Garamond"/>
                <a:cs typeface="Garamond"/>
              </a:rPr>
              <a:t>into</a:t>
            </a:r>
            <a:r>
              <a:rPr sz="2450" spc="229" dirty="0">
                <a:latin typeface="Garamond"/>
                <a:cs typeface="Garamond"/>
              </a:rPr>
              <a:t> </a:t>
            </a:r>
            <a:r>
              <a:rPr sz="2450" dirty="0">
                <a:latin typeface="Garamond"/>
                <a:cs typeface="Garamond"/>
              </a:rPr>
              <a:t>higher</a:t>
            </a:r>
            <a:r>
              <a:rPr sz="2450" spc="235" dirty="0">
                <a:latin typeface="Garamond"/>
                <a:cs typeface="Garamond"/>
              </a:rPr>
              <a:t> </a:t>
            </a:r>
            <a:r>
              <a:rPr sz="2450" dirty="0">
                <a:latin typeface="Garamond"/>
                <a:cs typeface="Garamond"/>
              </a:rPr>
              <a:t>energy</a:t>
            </a:r>
            <a:r>
              <a:rPr sz="2450" spc="235" dirty="0">
                <a:latin typeface="Garamond"/>
                <a:cs typeface="Garamond"/>
              </a:rPr>
              <a:t> </a:t>
            </a:r>
            <a:r>
              <a:rPr sz="2450" spc="-10" dirty="0">
                <a:latin typeface="Garamond"/>
                <a:cs typeface="Garamond"/>
              </a:rPr>
              <a:t>levels.</a:t>
            </a:r>
            <a:endParaRPr sz="2450">
              <a:latin typeface="Garamond"/>
              <a:cs typeface="Garamond"/>
            </a:endParaRPr>
          </a:p>
          <a:p>
            <a:pPr marL="386715" indent="-361950">
              <a:lnSpc>
                <a:spcPct val="100000"/>
              </a:lnSpc>
              <a:spcBef>
                <a:spcPts val="1045"/>
              </a:spcBef>
              <a:buAutoNum type="alphaUcPeriod"/>
              <a:tabLst>
                <a:tab pos="386715" algn="l"/>
              </a:tabLst>
            </a:pPr>
            <a:r>
              <a:rPr sz="2450" spc="55" dirty="0">
                <a:latin typeface="Garamond"/>
                <a:cs typeface="Garamond"/>
              </a:rPr>
              <a:t>Mercury</a:t>
            </a:r>
            <a:r>
              <a:rPr sz="2450" spc="200" dirty="0">
                <a:latin typeface="Garamond"/>
                <a:cs typeface="Garamond"/>
              </a:rPr>
              <a:t> </a:t>
            </a:r>
            <a:r>
              <a:rPr sz="2450" dirty="0">
                <a:latin typeface="Garamond"/>
                <a:cs typeface="Garamond"/>
              </a:rPr>
              <a:t>has</a:t>
            </a:r>
            <a:r>
              <a:rPr sz="2450" spc="210" dirty="0">
                <a:latin typeface="Garamond"/>
                <a:cs typeface="Garamond"/>
              </a:rPr>
              <a:t> </a:t>
            </a:r>
            <a:r>
              <a:rPr sz="2450" dirty="0">
                <a:latin typeface="Garamond"/>
                <a:cs typeface="Garamond"/>
              </a:rPr>
              <a:t>two</a:t>
            </a:r>
            <a:r>
              <a:rPr sz="2450" spc="215" dirty="0">
                <a:latin typeface="Garamond"/>
                <a:cs typeface="Garamond"/>
              </a:rPr>
              <a:t> </a:t>
            </a:r>
            <a:r>
              <a:rPr sz="2450" dirty="0">
                <a:latin typeface="Garamond"/>
                <a:cs typeface="Garamond"/>
              </a:rPr>
              <a:t>energy</a:t>
            </a:r>
            <a:r>
              <a:rPr sz="2450" spc="210" dirty="0">
                <a:latin typeface="Garamond"/>
                <a:cs typeface="Garamond"/>
              </a:rPr>
              <a:t> </a:t>
            </a:r>
            <a:r>
              <a:rPr sz="2450" dirty="0">
                <a:latin typeface="Garamond"/>
                <a:cs typeface="Garamond"/>
              </a:rPr>
              <a:t>levels</a:t>
            </a:r>
            <a:r>
              <a:rPr sz="2450" spc="210" dirty="0">
                <a:latin typeface="Garamond"/>
                <a:cs typeface="Garamond"/>
              </a:rPr>
              <a:t> </a:t>
            </a:r>
            <a:r>
              <a:rPr sz="2450" dirty="0">
                <a:latin typeface="Garamond"/>
                <a:cs typeface="Garamond"/>
              </a:rPr>
              <a:t>separated</a:t>
            </a:r>
            <a:r>
              <a:rPr sz="2450" spc="210" dirty="0">
                <a:latin typeface="Garamond"/>
                <a:cs typeface="Garamond"/>
              </a:rPr>
              <a:t> </a:t>
            </a:r>
            <a:r>
              <a:rPr sz="2450" spc="60" dirty="0">
                <a:latin typeface="Garamond"/>
                <a:cs typeface="Garamond"/>
              </a:rPr>
              <a:t>by</a:t>
            </a:r>
            <a:r>
              <a:rPr sz="2450" spc="210" dirty="0">
                <a:latin typeface="Garamond"/>
                <a:cs typeface="Garamond"/>
              </a:rPr>
              <a:t> </a:t>
            </a:r>
            <a:r>
              <a:rPr sz="2450" dirty="0">
                <a:latin typeface="Garamond"/>
                <a:cs typeface="Garamond"/>
              </a:rPr>
              <a:t>4</a:t>
            </a:r>
            <a:r>
              <a:rPr sz="2450" b="0" i="1" dirty="0">
                <a:latin typeface="Bookman Old Style"/>
                <a:cs typeface="Bookman Old Style"/>
              </a:rPr>
              <a:t>.</a:t>
            </a:r>
            <a:r>
              <a:rPr sz="2450" dirty="0">
                <a:latin typeface="Garamond"/>
                <a:cs typeface="Garamond"/>
              </a:rPr>
              <a:t>9</a:t>
            </a:r>
            <a:r>
              <a:rPr sz="2450" spc="215" dirty="0">
                <a:latin typeface="Garamond"/>
                <a:cs typeface="Garamond"/>
              </a:rPr>
              <a:t> </a:t>
            </a:r>
            <a:r>
              <a:rPr sz="2450" spc="-25" dirty="0">
                <a:latin typeface="Garamond"/>
                <a:cs typeface="Garamond"/>
              </a:rPr>
              <a:t>eV.</a:t>
            </a:r>
            <a:endParaRPr sz="2450">
              <a:latin typeface="Garamond"/>
              <a:cs typeface="Garamond"/>
            </a:endParaRPr>
          </a:p>
          <a:p>
            <a:pPr marL="386080" marR="5080" indent="-374015">
              <a:lnSpc>
                <a:spcPct val="101699"/>
              </a:lnSpc>
              <a:spcBef>
                <a:spcPts val="995"/>
              </a:spcBef>
              <a:buAutoNum type="alphaUcPeriod"/>
              <a:tabLst>
                <a:tab pos="387985" algn="l"/>
              </a:tabLst>
            </a:pPr>
            <a:r>
              <a:rPr sz="2450" spc="55" dirty="0">
                <a:latin typeface="Garamond"/>
                <a:cs typeface="Garamond"/>
              </a:rPr>
              <a:t>Mercury</a:t>
            </a:r>
            <a:r>
              <a:rPr sz="2450" spc="250" dirty="0">
                <a:latin typeface="Garamond"/>
                <a:cs typeface="Garamond"/>
              </a:rPr>
              <a:t> </a:t>
            </a:r>
            <a:r>
              <a:rPr sz="2450" dirty="0">
                <a:latin typeface="Garamond"/>
                <a:cs typeface="Garamond"/>
              </a:rPr>
              <a:t>has</a:t>
            </a:r>
            <a:r>
              <a:rPr sz="2450" spc="254" dirty="0">
                <a:latin typeface="Garamond"/>
                <a:cs typeface="Garamond"/>
              </a:rPr>
              <a:t> </a:t>
            </a:r>
            <a:r>
              <a:rPr sz="2450" dirty="0">
                <a:latin typeface="Garamond"/>
                <a:cs typeface="Garamond"/>
              </a:rPr>
              <a:t>infinitely</a:t>
            </a:r>
            <a:r>
              <a:rPr sz="2450" spc="260" dirty="0">
                <a:latin typeface="Garamond"/>
                <a:cs typeface="Garamond"/>
              </a:rPr>
              <a:t> </a:t>
            </a:r>
            <a:r>
              <a:rPr sz="2450" spc="65" dirty="0">
                <a:latin typeface="Garamond"/>
                <a:cs typeface="Garamond"/>
              </a:rPr>
              <a:t>many</a:t>
            </a:r>
            <a:r>
              <a:rPr sz="2450" spc="254" dirty="0">
                <a:latin typeface="Garamond"/>
                <a:cs typeface="Garamond"/>
              </a:rPr>
              <a:t> </a:t>
            </a:r>
            <a:r>
              <a:rPr sz="2450" dirty="0">
                <a:latin typeface="Garamond"/>
                <a:cs typeface="Garamond"/>
              </a:rPr>
              <a:t>energy</a:t>
            </a:r>
            <a:r>
              <a:rPr sz="2450" spc="254" dirty="0">
                <a:latin typeface="Garamond"/>
                <a:cs typeface="Garamond"/>
              </a:rPr>
              <a:t> </a:t>
            </a:r>
            <a:r>
              <a:rPr sz="2450" dirty="0">
                <a:latin typeface="Garamond"/>
                <a:cs typeface="Garamond"/>
              </a:rPr>
              <a:t>levels</a:t>
            </a:r>
            <a:r>
              <a:rPr sz="2450" spc="260" dirty="0">
                <a:latin typeface="Garamond"/>
                <a:cs typeface="Garamond"/>
              </a:rPr>
              <a:t> </a:t>
            </a:r>
            <a:r>
              <a:rPr sz="2450" dirty="0">
                <a:latin typeface="Garamond"/>
                <a:cs typeface="Garamond"/>
              </a:rPr>
              <a:t>separated</a:t>
            </a:r>
            <a:r>
              <a:rPr sz="2450" spc="254" dirty="0">
                <a:latin typeface="Garamond"/>
                <a:cs typeface="Garamond"/>
              </a:rPr>
              <a:t> </a:t>
            </a:r>
            <a:r>
              <a:rPr sz="2450" spc="60" dirty="0">
                <a:latin typeface="Garamond"/>
                <a:cs typeface="Garamond"/>
              </a:rPr>
              <a:t>by</a:t>
            </a:r>
            <a:r>
              <a:rPr sz="2450" spc="260" dirty="0">
                <a:latin typeface="Garamond"/>
                <a:cs typeface="Garamond"/>
              </a:rPr>
              <a:t> </a:t>
            </a:r>
            <a:r>
              <a:rPr sz="2450" dirty="0">
                <a:latin typeface="Garamond"/>
                <a:cs typeface="Garamond"/>
              </a:rPr>
              <a:t>4</a:t>
            </a:r>
            <a:r>
              <a:rPr sz="2450" b="0" i="1" dirty="0">
                <a:latin typeface="Bookman Old Style"/>
                <a:cs typeface="Bookman Old Style"/>
              </a:rPr>
              <a:t>.</a:t>
            </a:r>
            <a:r>
              <a:rPr sz="2450" dirty="0">
                <a:latin typeface="Garamond"/>
                <a:cs typeface="Garamond"/>
              </a:rPr>
              <a:t>9</a:t>
            </a:r>
            <a:r>
              <a:rPr sz="2450" spc="254" dirty="0">
                <a:latin typeface="Garamond"/>
                <a:cs typeface="Garamond"/>
              </a:rPr>
              <a:t> </a:t>
            </a:r>
            <a:r>
              <a:rPr sz="2450" spc="-25" dirty="0">
                <a:latin typeface="Garamond"/>
                <a:cs typeface="Garamond"/>
              </a:rPr>
              <a:t>eV 	</a:t>
            </a:r>
            <a:r>
              <a:rPr sz="2450" spc="-20" dirty="0">
                <a:latin typeface="Garamond"/>
                <a:cs typeface="Garamond"/>
              </a:rPr>
              <a:t>each.</a:t>
            </a:r>
            <a:endParaRPr sz="2450">
              <a:latin typeface="Garamond"/>
              <a:cs typeface="Garamond"/>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TotalTime>
  <Words>6071</Words>
  <Application>Microsoft Office PowerPoint</Application>
  <PresentationFormat>Custom</PresentationFormat>
  <Paragraphs>485</Paragraphs>
  <Slides>75</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75</vt:i4>
      </vt:variant>
    </vt:vector>
  </HeadingPairs>
  <TitlesOfParts>
    <vt:vector size="84" baseType="lpstr">
      <vt:lpstr>Yu Gothic</vt:lpstr>
      <vt:lpstr>Book Antiqua</vt:lpstr>
      <vt:lpstr>Bookman Old Style</vt:lpstr>
      <vt:lpstr>Cambria</vt:lpstr>
      <vt:lpstr>Garamond</vt:lpstr>
      <vt:lpstr>Lucida Sans Unicode</vt:lpstr>
      <vt:lpstr>Times New Roman</vt:lpstr>
      <vt:lpstr>Office Theme</vt:lpstr>
      <vt:lpstr>Office Theme</vt:lpstr>
      <vt:lpstr>PowerPoint Presentation</vt:lpstr>
      <vt:lpstr>Instructions</vt:lpstr>
      <vt:lpstr>PowerPoint Presentation</vt:lpstr>
      <vt:lpstr>PowerPoint Presentation</vt:lpstr>
      <vt:lpstr>Which of the following did Rutherford’s gold foil experiment show that the plum pudding model didn’t predict? (Choose one.)</vt:lpstr>
      <vt:lpstr>Which of the following did Rutherford’s gold foil experiment show that the plum pudding model didn’t predict? (Choose one.)</vt:lpstr>
      <vt:lpstr>Which of the following are quantized in the Bohr model? (Choose all that apply.)</vt:lpstr>
      <vt:lpstr>Which of the following are quantized in the Bohr model? (Choose all that apply.)</vt:lpstr>
      <vt:lpstr>What does the Franck-Hertz experiment demonstrate? all that apply.)</vt:lpstr>
      <vt:lpstr>What does the Franck-Hertz experiment demonstrate? all that apply.)</vt:lpstr>
      <vt:lpstr>Consider doubly-ionized lithium, an ion with three protons and one electron. The highest frequency spectral line of this ion would be ...</vt:lpstr>
      <vt:lpstr>Consider doubly-ionized lithium, an ion with three protons and one electron. The highest frequency spectral line of this ion would be ...</vt:lpstr>
      <vt:lpstr>Which of the following are true of the spectral lines of hydrogen? (Choose all that apply.)</vt:lpstr>
      <vt:lpstr>Which of the following are true of the spectral lines of hydrogen? (Choose all that apply.)</vt:lpstr>
      <vt:lpstr>In the Franck-Hertz experiment the current dropped when the voltage went above 4.9 V because of electrons knocking mercury atoms into the energy state 4.9 eV higher than their ground state. Why did the current drop again when the voltage reached 9.8 eV? (Choose one.)</vt:lpstr>
      <vt:lpstr>In the Franck-Hertz experiment the current dropped when the voltage went above 4.9 V because of electrons knocking mercury atoms into the energy state 4.9 eV higher than their ground state. Why did the current drop again when the voltage reached 9.8 eV? (Choose one.)</vt:lpstr>
      <vt:lpstr>Suppose you perform a Franck-Hertz experiment on a gas of the element maduponium and you measure the following output cur- rent as a function of voltage.</vt:lpstr>
      <vt:lpstr>PowerPoint Presentation</vt:lpstr>
      <vt:lpstr>PowerPoint Presentation</vt:lpstr>
      <vt:lpstr>Each case below describes a moving electron and proton.  For each one choose whether A) the electron has a larger de Broglie wavelength, B) the proton has a larger de Broglie wavelength, or</vt:lpstr>
      <vt:lpstr>Each case below describes a moving electron and proton.  For each one choose whether A) the electron has a larger de Broglie wavelength, B) the proton has a larger de Broglie wavelength, or</vt:lpstr>
      <vt:lpstr>Which of the following is evidence that electrons have associated matter waves? (Choose all that apply.)</vt:lpstr>
      <vt:lpstr>Which of the following is evidence that electrons have associated matter waves? (Choose all that apply.)</vt:lpstr>
      <vt:lpstr>You do a double slit experiment with electrons and observe a region near the middle where very few electrons ever hit. If you cover up one of the slits, which of the following will occur?</vt:lpstr>
      <vt:lpstr>You do a double slit experiment with electrons and observe a region near the middle where very few electrons ever hit. If you cover up one of the slits, which of the following will occur?</vt:lpstr>
      <vt:lpstr>An electron and proton have the same kinetic energy. Which one of the following is true about them? Explain how you know.</vt:lpstr>
      <vt:lpstr>An electron and proton have the same kinetic energy. Which one of the following is true about them? Explain how you know.</vt:lpstr>
      <vt:lpstr>An electron and a photon have equal total energy (including the mass energy of the electron).  Which one has a bigger de Broglie wavelength:  A) the electron, B) the photon, or C) they are the same?</vt:lpstr>
      <vt:lpstr>An electron and a photon have equal total energy (including the mass energy of the electron).  Which one has a bigger de Broglie wavelength:  A) the electron, B) the photon, or C) they are the same?</vt:lpstr>
      <vt:lpstr>Does an electron’s de Broglie wavelength depend on the observer’s reference frame?</vt:lpstr>
      <vt:lpstr>Does an electron’s de Broglie wavelength depend on the observer’s reference frame?</vt:lpstr>
      <vt:lpstr>PowerPoint Presentation</vt:lpstr>
      <vt:lpstr>You are most likely to find a particle in a region where its wave- function equals . . . (Choose one.)</vt:lpstr>
      <vt:lpstr>You are most likely to find a particle in a region where its wave- function equals . . . (Choose one.)</vt:lpstr>
      <vt:lpstr>A probability distribution is only defined at x = 1, x = 2, and x = 3. The probabilities of x = 1 and x = 2 are both 1/5. If the distribution is properly normalized, then the probability of x = 3 is. . . (Choose one.)</vt:lpstr>
      <vt:lpstr>A probability distribution is only defined at x = 1, x = 2, and x = 3. The probabilities of x = 1 and x = 2 are both 1/5. If the distribution is properly normalized, then the probability of x = 3 is. . . (Choose one.)</vt:lpstr>
      <vt:lpstr>The function ψ(x) is continuous over the entire real number line, and is properly normalized. Which of the following must be true? (Choose all that apply.)</vt:lpstr>
      <vt:lpstr>The function ψ(x) is continuous over the entire real number line, and is properly normalized. Which of the following must be true? (Choose all that apply.)</vt:lpstr>
      <vt:lpstr>Which of the following could be the wavefunction of a particle?</vt:lpstr>
      <vt:lpstr>Which of the following could be the wavefunction of a particle?</vt:lpstr>
      <vt:lpstr>If a particle has 2/3 probability of being at x = 1, and 1/6 prob- ability (each) of being at x = 2 or x = 3, is ⟨x⟩ . . . (Choose one. This should require no calculations, and less than thirty seconds of thought.)</vt:lpstr>
      <vt:lpstr>If a particle has 2/3 probability of being at x = 1, and 1/6 prob- ability (each) of being at x = 2 or x = 3, is ⟨x⟩ . . . (Choose one. This should require no calculations, and less than thirty seconds of thought.)</vt:lpstr>
      <vt:lpstr>A particle has the wavefunction ψ(x) = A sin(πx/L) from x = 0</vt:lpstr>
      <vt:lpstr>A particle has the wavefunction ψ(x) = A sin(πx/L) from x = 0</vt:lpstr>
      <vt:lpstr>A particle has the wavefunction ψ = Ae−(x/L)2. You measure it and find it very close to x = 2L.  Then you measure its position again. The second time are you . . . (Choose one.)</vt:lpstr>
      <vt:lpstr>A particle has the wavefunction ψ = Ae−(x/L)2. You measure it and find it very close to x = 2L.  Then you measure its position again. The second time are you . . . (Choose one.)</vt:lpstr>
      <vt:lpstr>1. In a discrete universe with a finite number of points, would it be possible to have |ψ|2 = 3 at one of those points?</vt:lpstr>
      <vt:lpstr>1. In a discrete universe with a finite number of points, would it be possible to have |ψ|2 = 3 at one of those points? Why or why not?</vt:lpstr>
      <vt:lpstr>PowerPoint Presentation</vt:lpstr>
      <vt:lpstr>PowerPoint Presentation</vt:lpstr>
      <vt:lpstr>Can ⟨x⟩ for a particle be at a point where ψ = 0? If so, give an example. If not, say why not.</vt:lpstr>
      <vt:lpstr>Can ⟨x⟩ for a particle be at a point where ψ = 0? If so, give an example. If not, say why not.</vt:lpstr>
      <vt:lpstr>PowerPoint Presentation</vt:lpstr>
      <vt:lpstr>PowerPoint Presentation</vt:lpstr>
      <vt:lpstr>PowerPoint Presentation</vt:lpstr>
      <vt:lpstr>A wavefunction with low position uncertainty looks like . . . (Choose one.)</vt:lpstr>
      <vt:lpstr>A wavefunction with low position uncertainty looks like . . . (Choose one.)</vt:lpstr>
      <vt:lpstr>The red and blue functions below represent two wavefunctions, identical in shape but shifted along the x axis from each other. Which one has a higher position uncertainty?</vt:lpstr>
      <vt:lpstr>The red and blue functions below represent two wavefunctions, identical in shape but shifted along the x axis from each other. Which one has a higher position uncertainty?</vt:lpstr>
      <vt:lpstr>Knowing the uncertainty in a particle’s position tells you . . . (Choose one.)</vt:lpstr>
      <vt:lpstr>Knowing the uncertainty in a particle’s position tells you . . . (Choose one.)</vt:lpstr>
      <vt:lpstr>Which of the following are true about the uncertainty principle? (Choose all that apply.)</vt:lpstr>
      <vt:lpstr>PowerPoint Presentation</vt:lpstr>
      <vt:lpstr>Economists measure the “wealth inequality” of a nation or region. If they find a large wealth inequality, that means. . . (Choose one.)</vt:lpstr>
      <vt:lpstr>Economists measure the “wealth inequality” of a nation or region. If they find a large wealth inequality, that means. . . (Choose one.)</vt:lpstr>
      <vt:lpstr>Is it possible for two wavefunctions to have the same ∆x but different values of ∆p?</vt:lpstr>
      <vt:lpstr>PowerPoint Presentation</vt:lpstr>
      <vt:lpstr>Which of the following is the best estimate of the uncertainty of a die roll? (Choose one.) Explain your answer.</vt:lpstr>
      <vt:lpstr>Which of the following is the best estimate of the uncertainty of a die roll? (Choose one.) Explain your answer.</vt:lpstr>
      <vt:lpstr>Can an object’s position uncertainty ever be negative? Explain.</vt:lpstr>
      <vt:lpstr>Can an object’s position uncertainty ever be negative? Explain.</vt:lpstr>
      <vt:lpstr>Is it possible to simultaneously know x and py with arbitrarily high precision?</vt:lpstr>
      <vt:lpstr>Is it possible to simultaneously know x and py with arbitrarily high precision?</vt:lpstr>
      <vt:lpstr>In the limit in which a measurement of a particle’s position ap- proaches zero uncertainty, what happens to our knowledge of the particle’s velocity ? (Choose one.)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Melissa Shivers</dc:creator>
  <cp:lastModifiedBy>Melissa Shivers</cp:lastModifiedBy>
  <cp:revision>2</cp:revision>
  <dcterms:created xsi:type="dcterms:W3CDTF">2025-01-21T14:45:14Z</dcterms:created>
  <dcterms:modified xsi:type="dcterms:W3CDTF">2025-08-22T18:07:07Z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2025-01-15T00:00:00Z</vt:filetime>
  </property>
  <property fmtid="{D5CDD505-2E9C-101B-9397-08002B2CF9AE}" pid="3" name="Creator">
    <vt:lpwstr>TeX</vt:lpwstr>
  </property>
  <property fmtid="{D5CDD505-2E9C-101B-9397-08002B2CF9AE}" pid="4" name="LastSaved">
    <vt:filetime>2025-01-21T00:00:00Z</vt:filetime>
  </property>
  <property fmtid="{D5CDD505-2E9C-101B-9397-08002B2CF9AE}" pid="5" name="PTEX.Fullbanner">
    <vt:lpwstr>This is MiKTeX-pdfTeX 4.12.0 (1.40.24)</vt:lpwstr>
  </property>
  <property fmtid="{D5CDD505-2E9C-101B-9397-08002B2CF9AE}" pid="6" name="Producer">
    <vt:lpwstr>MiKTeX pdfTeX-1.40.24</vt:lpwstr>
  </property>
</Properties>
</file>