
<file path=[Content_Types].xml><?xml version="1.0" encoding="utf-8"?>
<Types xmlns="http://schemas.openxmlformats.org/package/2006/content-types">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7" r:id="rId2"/>
  </p:sldMasterIdLst>
  <p:sldIdLst>
    <p:sldId id="372" r:id="rId3"/>
    <p:sldId id="373" r:id="rId4"/>
    <p:sldId id="374"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 id="319" r:id="rId67"/>
    <p:sldId id="320" r:id="rId68"/>
    <p:sldId id="321" r:id="rId69"/>
    <p:sldId id="322" r:id="rId70"/>
    <p:sldId id="323" r:id="rId71"/>
    <p:sldId id="324" r:id="rId72"/>
    <p:sldId id="325" r:id="rId73"/>
    <p:sldId id="326" r:id="rId74"/>
    <p:sldId id="327" r:id="rId75"/>
    <p:sldId id="328" r:id="rId76"/>
    <p:sldId id="329" r:id="rId77"/>
    <p:sldId id="330" r:id="rId78"/>
    <p:sldId id="331" r:id="rId79"/>
    <p:sldId id="332" r:id="rId80"/>
    <p:sldId id="333" r:id="rId81"/>
    <p:sldId id="334" r:id="rId82"/>
    <p:sldId id="335" r:id="rId83"/>
    <p:sldId id="336" r:id="rId84"/>
    <p:sldId id="337" r:id="rId85"/>
    <p:sldId id="338" r:id="rId86"/>
    <p:sldId id="339" r:id="rId87"/>
    <p:sldId id="340" r:id="rId88"/>
    <p:sldId id="341" r:id="rId89"/>
    <p:sldId id="342" r:id="rId90"/>
    <p:sldId id="343" r:id="rId91"/>
    <p:sldId id="344" r:id="rId92"/>
    <p:sldId id="345" r:id="rId93"/>
    <p:sldId id="346" r:id="rId94"/>
    <p:sldId id="347" r:id="rId95"/>
    <p:sldId id="348" r:id="rId96"/>
    <p:sldId id="349" r:id="rId97"/>
    <p:sldId id="350" r:id="rId98"/>
    <p:sldId id="351" r:id="rId99"/>
    <p:sldId id="352" r:id="rId100"/>
    <p:sldId id="353" r:id="rId101"/>
    <p:sldId id="354" r:id="rId102"/>
    <p:sldId id="355" r:id="rId103"/>
    <p:sldId id="356" r:id="rId104"/>
    <p:sldId id="357" r:id="rId105"/>
    <p:sldId id="358" r:id="rId106"/>
    <p:sldId id="359" r:id="rId107"/>
    <p:sldId id="360" r:id="rId108"/>
    <p:sldId id="361" r:id="rId109"/>
    <p:sldId id="362" r:id="rId110"/>
    <p:sldId id="363" r:id="rId111"/>
    <p:sldId id="364" r:id="rId112"/>
    <p:sldId id="365" r:id="rId113"/>
    <p:sldId id="366" r:id="rId114"/>
    <p:sldId id="367" r:id="rId115"/>
    <p:sldId id="368" r:id="rId116"/>
    <p:sldId id="369" r:id="rId117"/>
    <p:sldId id="370" r:id="rId118"/>
    <p:sldId id="371" r:id="rId119"/>
  </p:sldIdLst>
  <p:sldSz cx="10058400" cy="7772400"/>
  <p:notesSz cx="10058400" cy="77724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2" d="100"/>
          <a:sy n="92" d="100"/>
        </p:scale>
        <p:origin x="825" y="95"/>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tableStyles" Target="tableStyles.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119" Type="http://schemas.openxmlformats.org/officeDocument/2006/relationships/slide" Target="slides/slide117.xml"/><Relationship Id="rId44" Type="http://schemas.openxmlformats.org/officeDocument/2006/relationships/slide" Target="slides/slide42.xml"/><Relationship Id="rId60" Type="http://schemas.openxmlformats.org/officeDocument/2006/relationships/slide" Target="slides/slide58.xml"/><Relationship Id="rId65" Type="http://schemas.openxmlformats.org/officeDocument/2006/relationships/slide" Target="slides/slide63.xml"/><Relationship Id="rId81" Type="http://schemas.openxmlformats.org/officeDocument/2006/relationships/slide" Target="slides/slide79.xml"/><Relationship Id="rId86" Type="http://schemas.openxmlformats.org/officeDocument/2006/relationships/slide" Target="slides/slide84.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viewProps" Target="viewProps.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18819" y="1208797"/>
            <a:ext cx="8256270" cy="1921510"/>
          </a:xfrm>
          <a:prstGeom prst="rect">
            <a:avLst/>
          </a:prstGeom>
        </p:spPr>
        <p:txBody>
          <a:bodyPr wrap="square" lIns="0" tIns="0" rIns="0" bIns="0">
            <a:spAutoFit/>
          </a:bodyPr>
          <a:lstStyle>
            <a:lvl1pPr>
              <a:defRPr sz="2450" b="0" i="0">
                <a:solidFill>
                  <a:schemeClr val="tx1"/>
                </a:solidFill>
                <a:latin typeface="Garamond"/>
                <a:cs typeface="Garamond"/>
              </a:defRPr>
            </a:lvl1pPr>
          </a:lstStyle>
          <a:p>
            <a:endParaRPr/>
          </a:p>
        </p:txBody>
      </p:sp>
      <p:sp>
        <p:nvSpPr>
          <p:cNvPr id="3" name="Holder 3"/>
          <p:cNvSpPr>
            <a:spLocks noGrp="1"/>
          </p:cNvSpPr>
          <p:nvPr>
            <p:ph type="subTitle" idx="4"/>
          </p:nvPr>
        </p:nvSpPr>
        <p:spPr>
          <a:xfrm>
            <a:off x="1508760" y="4352544"/>
            <a:ext cx="7040880" cy="1943100"/>
          </a:xfrm>
          <a:prstGeom prst="rect">
            <a:avLst/>
          </a:prstGeom>
        </p:spPr>
        <p:txBody>
          <a:bodyPr wrap="square" lIns="0" tIns="0" rIns="0" bIns="0">
            <a:spAutoFit/>
          </a:bodyPr>
          <a:lstStyle>
            <a:lvl1pPr>
              <a:defRPr sz="2450" b="0" i="0">
                <a:solidFill>
                  <a:schemeClr val="tx1"/>
                </a:solidFill>
                <a:latin typeface="Garamond"/>
                <a:cs typeface="Garamond"/>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50" b="0" i="0">
                <a:solidFill>
                  <a:schemeClr val="tx1"/>
                </a:solidFill>
                <a:latin typeface="Garamond"/>
                <a:cs typeface="Garamond"/>
              </a:defRPr>
            </a:lvl1pPr>
          </a:lstStyle>
          <a:p>
            <a:endParaRPr/>
          </a:p>
        </p:txBody>
      </p:sp>
      <p:sp>
        <p:nvSpPr>
          <p:cNvPr id="3" name="Holder 3"/>
          <p:cNvSpPr>
            <a:spLocks noGrp="1"/>
          </p:cNvSpPr>
          <p:nvPr>
            <p:ph type="body" idx="1"/>
          </p:nvPr>
        </p:nvSpPr>
        <p:spPr/>
        <p:txBody>
          <a:bodyPr lIns="0" tIns="0" rIns="0" bIns="0"/>
          <a:lstStyle>
            <a:lvl1pPr>
              <a:defRPr sz="2450" b="0" i="0">
                <a:solidFill>
                  <a:schemeClr val="tx1"/>
                </a:solidFill>
                <a:latin typeface="Garamond"/>
                <a:cs typeface="Garamond"/>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50" b="0" i="0">
                <a:solidFill>
                  <a:schemeClr val="tx1"/>
                </a:solidFill>
                <a:latin typeface="Garamond"/>
                <a:cs typeface="Garamond"/>
              </a:defRPr>
            </a:lvl1pPr>
          </a:lstStyle>
          <a:p>
            <a:endParaRPr/>
          </a:p>
        </p:txBody>
      </p:sp>
      <p:sp>
        <p:nvSpPr>
          <p:cNvPr id="3" name="Holder 3"/>
          <p:cNvSpPr>
            <a:spLocks noGrp="1"/>
          </p:cNvSpPr>
          <p:nvPr>
            <p:ph sz="half" idx="2"/>
          </p:nvPr>
        </p:nvSpPr>
        <p:spPr>
          <a:xfrm>
            <a:off x="502920" y="1787652"/>
            <a:ext cx="4375404" cy="512978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80076" y="1787652"/>
            <a:ext cx="4375404" cy="512978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50" b="0" i="0">
                <a:solidFill>
                  <a:schemeClr val="tx1"/>
                </a:solidFill>
                <a:latin typeface="Garamond"/>
                <a:cs typeface="Garamond"/>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Ref idx="1001">
        <a:schemeClr val="bg1"/>
      </p:bgRef>
    </p:bg>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50" b="0" i="0">
                <a:solidFill>
                  <a:schemeClr val="tx1"/>
                </a:solidFill>
                <a:latin typeface="Times New Roman"/>
                <a:cs typeface="Times New Roman"/>
              </a:defRPr>
            </a:lvl1pPr>
          </a:lstStyle>
          <a:p>
            <a:endParaRPr/>
          </a:p>
        </p:txBody>
      </p:sp>
      <p:sp>
        <p:nvSpPr>
          <p:cNvPr id="3" name="Holder 3"/>
          <p:cNvSpPr>
            <a:spLocks noGrp="1"/>
          </p:cNvSpPr>
          <p:nvPr>
            <p:ph type="body" idx="1"/>
          </p:nvPr>
        </p:nvSpPr>
        <p:spPr/>
        <p:txBody>
          <a:bodyPr lIns="0" tIns="0" rIns="0" bIns="0"/>
          <a:lstStyle>
            <a:lvl1pPr>
              <a:defRPr sz="245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Fel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71DC42-07BD-E11E-4C59-4735215445F0}"/>
              </a:ext>
            </a:extLst>
          </p:cNvPr>
          <p:cNvSpPr>
            <a:spLocks noGrp="1"/>
          </p:cNvSpPr>
          <p:nvPr>
            <p:ph type="title"/>
          </p:nvPr>
        </p:nvSpPr>
        <p:spPr/>
        <p:txBody>
          <a:bodyPr/>
          <a:lstStyle/>
          <a:p>
            <a:r>
              <a:rPr lang="en-US"/>
              <a:t>Click to edit Master title style</a:t>
            </a:r>
            <a:endParaRPr lang="en-GB"/>
          </a:p>
        </p:txBody>
      </p:sp>
      <p:sp>
        <p:nvSpPr>
          <p:cNvPr id="3" name="Footer Placeholder 2">
            <a:extLst>
              <a:ext uri="{FF2B5EF4-FFF2-40B4-BE49-F238E27FC236}">
                <a16:creationId xmlns:a16="http://schemas.microsoft.com/office/drawing/2014/main" id="{6FECA04C-9DFA-EF01-0BF6-5E0CAA33A398}"/>
              </a:ext>
            </a:extLst>
          </p:cNvPr>
          <p:cNvSpPr>
            <a:spLocks noGrp="1"/>
          </p:cNvSpPr>
          <p:nvPr>
            <p:ph type="ftr" sz="quarter" idx="10"/>
          </p:nvPr>
        </p:nvSpPr>
        <p:spPr/>
        <p:txBody>
          <a:bodyPr/>
          <a:lstStyle/>
          <a:p>
            <a:endParaRPr lang="en-GB"/>
          </a:p>
        </p:txBody>
      </p:sp>
      <p:sp>
        <p:nvSpPr>
          <p:cNvPr id="4" name="Date Placeholder 3">
            <a:extLst>
              <a:ext uri="{FF2B5EF4-FFF2-40B4-BE49-F238E27FC236}">
                <a16:creationId xmlns:a16="http://schemas.microsoft.com/office/drawing/2014/main" id="{6F006023-812C-54DC-C55F-EE2C4C18CF2A}"/>
              </a:ext>
            </a:extLst>
          </p:cNvPr>
          <p:cNvSpPr>
            <a:spLocks noGrp="1"/>
          </p:cNvSpPr>
          <p:nvPr>
            <p:ph type="dt" sz="half" idx="11"/>
          </p:nvPr>
        </p:nvSpPr>
        <p:spPr/>
        <p:txBody>
          <a:bodyPr/>
          <a:lstStyle/>
          <a:p>
            <a:fld id="{1D8BD707-D9CF-40AE-B4C6-C98DA3205C09}" type="datetimeFigureOut">
              <a:rPr lang="en-US" smtClean="0"/>
              <a:t>8/22/2025</a:t>
            </a:fld>
            <a:endParaRPr lang="en-US"/>
          </a:p>
        </p:txBody>
      </p:sp>
      <p:sp>
        <p:nvSpPr>
          <p:cNvPr id="5" name="Slide Number Placeholder 4">
            <a:extLst>
              <a:ext uri="{FF2B5EF4-FFF2-40B4-BE49-F238E27FC236}">
                <a16:creationId xmlns:a16="http://schemas.microsoft.com/office/drawing/2014/main" id="{B7A1F666-BF43-1031-0682-777B5A685281}"/>
              </a:ext>
            </a:extLst>
          </p:cNvPr>
          <p:cNvSpPr>
            <a:spLocks noGrp="1"/>
          </p:cNvSpPr>
          <p:nvPr>
            <p:ph type="sldNum" sz="quarter" idx="12"/>
          </p:nvPr>
        </p:nvSpPr>
        <p:spPr/>
        <p:txBody>
          <a:bodyPr/>
          <a:lstStyle/>
          <a:p>
            <a:fld id="{B6F15528-21DE-4FAA-801E-634DDDAF4B2B}" type="slidenum">
              <a:rPr lang="en-GB" smtClean="0"/>
              <a:t>‹#›</a:t>
            </a:fld>
            <a:endParaRPr lang="en-GB"/>
          </a:p>
        </p:txBody>
      </p:sp>
    </p:spTree>
    <p:extLst>
      <p:ext uri="{BB962C8B-B14F-4D97-AF65-F5344CB8AC3E}">
        <p14:creationId xmlns:p14="http://schemas.microsoft.com/office/powerpoint/2010/main" val="37223669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5" Type="http://schemas.microsoft.com/office/2007/relationships/hdphoto" Target="../media/hdphoto1.wdp"/><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718819" y="1208797"/>
            <a:ext cx="8255634" cy="782955"/>
          </a:xfrm>
          <a:prstGeom prst="rect">
            <a:avLst/>
          </a:prstGeom>
        </p:spPr>
        <p:txBody>
          <a:bodyPr wrap="square" lIns="0" tIns="0" rIns="0" bIns="0">
            <a:spAutoFit/>
          </a:bodyPr>
          <a:lstStyle>
            <a:lvl1pPr>
              <a:defRPr sz="2450" b="0" i="0">
                <a:solidFill>
                  <a:schemeClr val="tx1"/>
                </a:solidFill>
                <a:latin typeface="Garamond"/>
                <a:cs typeface="Garamond"/>
              </a:defRPr>
            </a:lvl1pPr>
          </a:lstStyle>
          <a:p>
            <a:endParaRPr/>
          </a:p>
        </p:txBody>
      </p:sp>
      <p:sp>
        <p:nvSpPr>
          <p:cNvPr id="3" name="Holder 3"/>
          <p:cNvSpPr>
            <a:spLocks noGrp="1"/>
          </p:cNvSpPr>
          <p:nvPr>
            <p:ph type="body" idx="1"/>
          </p:nvPr>
        </p:nvSpPr>
        <p:spPr>
          <a:xfrm>
            <a:off x="707758" y="2042037"/>
            <a:ext cx="8266430" cy="3429000"/>
          </a:xfrm>
          <a:prstGeom prst="rect">
            <a:avLst/>
          </a:prstGeom>
        </p:spPr>
        <p:txBody>
          <a:bodyPr wrap="square" lIns="0" tIns="0" rIns="0" bIns="0">
            <a:spAutoFit/>
          </a:bodyPr>
          <a:lstStyle>
            <a:lvl1pPr>
              <a:defRPr sz="2450" b="0" i="0">
                <a:solidFill>
                  <a:schemeClr val="tx1"/>
                </a:solidFill>
                <a:latin typeface="Garamond"/>
                <a:cs typeface="Garamond"/>
              </a:defRPr>
            </a:lvl1pPr>
          </a:lstStyle>
          <a:p>
            <a:endParaRPr/>
          </a:p>
        </p:txBody>
      </p:sp>
      <p:sp>
        <p:nvSpPr>
          <p:cNvPr id="4" name="Holder 4"/>
          <p:cNvSpPr>
            <a:spLocks noGrp="1"/>
          </p:cNvSpPr>
          <p:nvPr>
            <p:ph type="ftr" sz="quarter" idx="5"/>
          </p:nvPr>
        </p:nvSpPr>
        <p:spPr>
          <a:xfrm>
            <a:off x="3419856" y="7228332"/>
            <a:ext cx="3218688" cy="3886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02920" y="7228332"/>
            <a:ext cx="2313432" cy="3886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6" name="Holder 6"/>
          <p:cNvSpPr>
            <a:spLocks noGrp="1"/>
          </p:cNvSpPr>
          <p:nvPr>
            <p:ph type="sldNum" sz="quarter" idx="7"/>
          </p:nvPr>
        </p:nvSpPr>
        <p:spPr>
          <a:xfrm>
            <a:off x="7242048" y="7228332"/>
            <a:ext cx="2313432" cy="3886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1562AE"/>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718819" y="1208797"/>
            <a:ext cx="8255634" cy="1162685"/>
          </a:xfrm>
          <a:prstGeom prst="rect">
            <a:avLst/>
          </a:prstGeom>
        </p:spPr>
        <p:txBody>
          <a:bodyPr wrap="square" lIns="0" tIns="0" rIns="0" bIns="0">
            <a:spAutoFit/>
          </a:bodyPr>
          <a:lstStyle>
            <a:lvl1pPr>
              <a:defRPr sz="2450" b="0" i="0">
                <a:solidFill>
                  <a:schemeClr val="tx1"/>
                </a:solidFill>
                <a:latin typeface="Times New Roman"/>
                <a:cs typeface="Times New Roman"/>
              </a:defRPr>
            </a:lvl1pPr>
          </a:lstStyle>
          <a:p>
            <a:endParaRPr/>
          </a:p>
        </p:txBody>
      </p:sp>
      <p:sp>
        <p:nvSpPr>
          <p:cNvPr id="3" name="Holder 3"/>
          <p:cNvSpPr>
            <a:spLocks noGrp="1"/>
          </p:cNvSpPr>
          <p:nvPr>
            <p:ph type="body" idx="1"/>
          </p:nvPr>
        </p:nvSpPr>
        <p:spPr>
          <a:xfrm>
            <a:off x="718819" y="1208797"/>
            <a:ext cx="8256270" cy="1921510"/>
          </a:xfrm>
          <a:prstGeom prst="rect">
            <a:avLst/>
          </a:prstGeom>
        </p:spPr>
        <p:txBody>
          <a:bodyPr wrap="square" lIns="0" tIns="0" rIns="0" bIns="0">
            <a:spAutoFit/>
          </a:bodyPr>
          <a:lstStyle>
            <a:lvl1pPr>
              <a:defRPr sz="245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a:xfrm>
            <a:off x="3419856" y="7228332"/>
            <a:ext cx="3218688" cy="3886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02920" y="7228332"/>
            <a:ext cx="2313432" cy="3886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8/22/2025</a:t>
            </a:fld>
            <a:endParaRPr lang="en-US"/>
          </a:p>
        </p:txBody>
      </p:sp>
      <p:sp>
        <p:nvSpPr>
          <p:cNvPr id="6" name="Holder 6"/>
          <p:cNvSpPr>
            <a:spLocks noGrp="1"/>
          </p:cNvSpPr>
          <p:nvPr>
            <p:ph type="sldNum" sz="quarter" idx="7"/>
          </p:nvPr>
        </p:nvSpPr>
        <p:spPr>
          <a:xfrm>
            <a:off x="7242048" y="7228332"/>
            <a:ext cx="2313432" cy="3886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pic>
        <p:nvPicPr>
          <p:cNvPr id="9" name="Picture 8" descr="A yellow paper plane and a rocket&#10;&#10;AI-generated content may be incorrect.">
            <a:extLst>
              <a:ext uri="{FF2B5EF4-FFF2-40B4-BE49-F238E27FC236}">
                <a16:creationId xmlns:a16="http://schemas.microsoft.com/office/drawing/2014/main" id="{F7A73385-4428-A088-86F9-970767D77A20}"/>
              </a:ext>
            </a:extLst>
          </p:cNvPr>
          <p:cNvPicPr>
            <a:picLocks noChangeAspect="1"/>
          </p:cNvPicPr>
          <p:nvPr userDrawn="1"/>
        </p:nvPicPr>
        <p:blipFill>
          <a:blip r:embed="rId4" cstate="print">
            <a:alphaModFix amt="50000"/>
            <a:extLst>
              <a:ext uri="{BEBA8EAE-BF5A-486C-A8C5-ECC9F3942E4B}">
                <a14:imgProps xmlns:a14="http://schemas.microsoft.com/office/drawing/2010/main">
                  <a14:imgLayer r:embed="rId5">
                    <a14:imgEffect>
                      <a14:backgroundRemoval t="7290" b="65606" l="20605" r="70303">
                        <a14:backgroundMark x1="62767" y1="19669" x2="37869" y2="32472"/>
                        <a14:backgroundMark x1="37869" y1="32472" x2="35734" y2="43659"/>
                        <a14:backgroundMark x1="35734" y1="43659" x2="46751" y2="50363"/>
                        <a14:backgroundMark x1="46751" y1="50363" x2="57269" y2="43013"/>
                        <a14:backgroundMark x1="57269" y1="43013" x2="67833" y2="27383"/>
                        <a14:backgroundMark x1="67833" y1="27383" x2="64244" y2="21365"/>
                        <a14:backgroundMark x1="64244" y1="21365" x2="61472" y2="19588"/>
                      </a14:backgroundRemoval>
                    </a14:imgEffect>
                  </a14:imgLayer>
                </a14:imgProps>
              </a:ext>
              <a:ext uri="{28A0092B-C50C-407E-A947-70E740481C1C}">
                <a14:useLocalDpi xmlns:a14="http://schemas.microsoft.com/office/drawing/2010/main" val="0"/>
              </a:ext>
            </a:extLst>
          </a:blip>
          <a:srcRect l="19393" t="5556" r="45000" b="56734"/>
          <a:stretch/>
        </p:blipFill>
        <p:spPr>
          <a:xfrm rot="385384">
            <a:off x="91290" y="3823712"/>
            <a:ext cx="5257297" cy="3132000"/>
          </a:xfrm>
          <a:prstGeom prst="rect">
            <a:avLst/>
          </a:prstGeom>
        </p:spPr>
      </p:pic>
    </p:spTree>
  </p:cSld>
  <p:clrMap bg1="lt1" tx1="dk1" bg2="lt2" tx2="dk2" accent1="accent1" accent2="accent2" accent3="accent3" accent4="accent4" accent5="accent5" accent6="accent6" hlink="hlink" folHlink="folHlink"/>
  <p:sldLayoutIdLst>
    <p:sldLayoutId id="2147483668" r:id="rId1"/>
    <p:sldLayoutId id="2147483666" r:id="rId2"/>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59D697B8-20CB-225A-3B9F-BFE8A915FD9A}"/>
              </a:ext>
            </a:extLst>
          </p:cNvPr>
          <p:cNvSpPr txBox="1">
            <a:spLocks/>
          </p:cNvSpPr>
          <p:nvPr/>
        </p:nvSpPr>
        <p:spPr>
          <a:xfrm>
            <a:off x="3184461" y="228600"/>
            <a:ext cx="3689479" cy="507189"/>
          </a:xfrm>
          <a:prstGeom prst="rect">
            <a:avLst/>
          </a:prstGeom>
        </p:spPr>
        <p:txBody>
          <a:bodyPr vert="horz" wrap="square" lIns="0" tIns="14604" rIns="0" bIns="0" rtlCol="0">
            <a:spAutoFit/>
          </a:bodyPr>
          <a:lstStyle>
            <a:lvl1pPr>
              <a:defRPr sz="2450" b="0" i="0">
                <a:solidFill>
                  <a:schemeClr val="tx1"/>
                </a:solidFill>
                <a:latin typeface="Times New Roman"/>
                <a:ea typeface="+mj-ea"/>
                <a:cs typeface="Times New Roman"/>
              </a:defRPr>
            </a:lvl1pPr>
          </a:lstStyle>
          <a:p>
            <a:pPr marL="12700">
              <a:spcBef>
                <a:spcPts val="114"/>
              </a:spcBef>
            </a:pPr>
            <a:r>
              <a:rPr lang="en-GB" sz="3200" b="1" dirty="0">
                <a:solidFill>
                  <a:schemeClr val="bg1"/>
                </a:solidFill>
                <a:latin typeface="Book Antiqua"/>
                <a:cs typeface="Book Antiqua"/>
              </a:rPr>
              <a:t>Clicker</a:t>
            </a:r>
            <a:r>
              <a:rPr lang="en-GB" sz="3200" b="1" spc="505" dirty="0">
                <a:solidFill>
                  <a:schemeClr val="bg1"/>
                </a:solidFill>
                <a:latin typeface="Book Antiqua"/>
                <a:cs typeface="Book Antiqua"/>
              </a:rPr>
              <a:t> </a:t>
            </a:r>
            <a:r>
              <a:rPr lang="en-GB" sz="3200" b="1" spc="-10" dirty="0">
                <a:solidFill>
                  <a:schemeClr val="bg1"/>
                </a:solidFill>
                <a:latin typeface="Book Antiqua"/>
                <a:cs typeface="Book Antiqua"/>
              </a:rPr>
              <a:t>Questions</a:t>
            </a:r>
            <a:endParaRPr lang="en-GB" sz="3200" dirty="0">
              <a:solidFill>
                <a:schemeClr val="bg1"/>
              </a:solidFill>
              <a:latin typeface="Book Antiqua"/>
              <a:cs typeface="Book Antiqua"/>
            </a:endParaRPr>
          </a:p>
        </p:txBody>
      </p:sp>
      <p:sp>
        <p:nvSpPr>
          <p:cNvPr id="5" name="object 3">
            <a:extLst>
              <a:ext uri="{FF2B5EF4-FFF2-40B4-BE49-F238E27FC236}">
                <a16:creationId xmlns:a16="http://schemas.microsoft.com/office/drawing/2014/main" id="{FF7DE158-BA84-8546-63B0-82EC96D0B7F7}"/>
              </a:ext>
            </a:extLst>
          </p:cNvPr>
          <p:cNvSpPr txBox="1"/>
          <p:nvPr/>
        </p:nvSpPr>
        <p:spPr>
          <a:xfrm>
            <a:off x="876300" y="2209800"/>
            <a:ext cx="8305800" cy="5429691"/>
          </a:xfrm>
          <a:prstGeom prst="rect">
            <a:avLst/>
          </a:prstGeom>
        </p:spPr>
        <p:txBody>
          <a:bodyPr vert="horz" wrap="square" lIns="0" tIns="14604" rIns="0" bIns="0" rtlCol="0">
            <a:spAutoFit/>
          </a:bodyPr>
          <a:lstStyle/>
          <a:p>
            <a:pPr marR="13335" algn="ctr">
              <a:lnSpc>
                <a:spcPct val="100000"/>
              </a:lnSpc>
              <a:spcBef>
                <a:spcPts val="114"/>
              </a:spcBef>
            </a:pPr>
            <a:r>
              <a:rPr lang="en-GB" sz="4000" b="0" i="1" spc="-95" dirty="0">
                <a:solidFill>
                  <a:srgbClr val="68C4E2"/>
                </a:solidFill>
                <a:latin typeface="Bookman Old Style"/>
                <a:cs typeface="Bookman Old Style"/>
              </a:rPr>
              <a:t>Modern</a:t>
            </a:r>
            <a:r>
              <a:rPr lang="en-GB" sz="4000" b="0" i="1" spc="-50" dirty="0">
                <a:solidFill>
                  <a:srgbClr val="68C4E2"/>
                </a:solidFill>
                <a:latin typeface="Bookman Old Style"/>
                <a:cs typeface="Bookman Old Style"/>
              </a:rPr>
              <a:t> </a:t>
            </a:r>
            <a:r>
              <a:rPr lang="en-GB" sz="4000" b="0" i="1" spc="-10" dirty="0">
                <a:solidFill>
                  <a:srgbClr val="68C4E2"/>
                </a:solidFill>
                <a:latin typeface="Bookman Old Style"/>
                <a:cs typeface="Bookman Old Style"/>
              </a:rPr>
              <a:t>Physics</a:t>
            </a:r>
          </a:p>
          <a:p>
            <a:pPr marL="0" marR="0" lvl="0" indent="0" algn="ctr" defTabSz="914400" eaLnBrk="1" fontAlgn="auto" latinLnBrk="0" hangingPunct="1">
              <a:lnSpc>
                <a:spcPct val="100000"/>
              </a:lnSpc>
              <a:spcBef>
                <a:spcPts val="1795"/>
              </a:spcBef>
              <a:spcAft>
                <a:spcPts val="0"/>
              </a:spcAft>
              <a:buClrTx/>
              <a:buSzTx/>
              <a:buFontTx/>
              <a:buNone/>
              <a:tabLst/>
              <a:defRPr/>
            </a:pPr>
            <a:r>
              <a:rPr kumimoji="0" lang="en-GB" sz="2800" b="0" i="0" u="none" strike="noStrike" kern="0" cap="none" spc="0" normalizeH="0" baseline="0" noProof="0" dirty="0">
                <a:ln>
                  <a:noFill/>
                </a:ln>
                <a:solidFill>
                  <a:schemeClr val="bg1"/>
                </a:solidFill>
                <a:effectLst/>
                <a:uLnTx/>
                <a:uFillTx/>
                <a:latin typeface="Times New Roman"/>
                <a:cs typeface="Times New Roman"/>
              </a:rPr>
              <a:t>by</a:t>
            </a:r>
            <a:r>
              <a:rPr kumimoji="0" lang="en-GB" sz="2800" b="0" i="0" u="none" strike="noStrike" kern="0" cap="none" spc="210" normalizeH="0" baseline="0" noProof="0" dirty="0">
                <a:ln>
                  <a:noFill/>
                </a:ln>
                <a:solidFill>
                  <a:schemeClr val="bg1"/>
                </a:solidFill>
                <a:effectLst/>
                <a:uLnTx/>
                <a:uFillTx/>
                <a:latin typeface="Times New Roman"/>
                <a:cs typeface="Times New Roman"/>
              </a:rPr>
              <a:t> </a:t>
            </a:r>
            <a:r>
              <a:rPr kumimoji="0" lang="en-GB" sz="2800" b="0" i="0" u="none" strike="noStrike" kern="0" cap="none" spc="70" normalizeH="0" baseline="0" noProof="0" dirty="0">
                <a:ln>
                  <a:noFill/>
                </a:ln>
                <a:solidFill>
                  <a:schemeClr val="bg1"/>
                </a:solidFill>
                <a:effectLst/>
                <a:uLnTx/>
                <a:uFillTx/>
                <a:latin typeface="Times New Roman"/>
                <a:cs typeface="Times New Roman"/>
              </a:rPr>
              <a:t>Gary</a:t>
            </a:r>
            <a:r>
              <a:rPr kumimoji="0" lang="en-GB" sz="2800" b="0" i="0" u="none" strike="noStrike" kern="0" cap="none" spc="210" normalizeH="0" baseline="0" noProof="0" dirty="0">
                <a:ln>
                  <a:noFill/>
                </a:ln>
                <a:solidFill>
                  <a:schemeClr val="bg1"/>
                </a:solidFill>
                <a:effectLst/>
                <a:uLnTx/>
                <a:uFillTx/>
                <a:latin typeface="Times New Roman"/>
                <a:cs typeface="Times New Roman"/>
              </a:rPr>
              <a:t> </a:t>
            </a:r>
            <a:r>
              <a:rPr kumimoji="0" lang="en-GB" sz="2800" b="0" i="0" u="none" strike="noStrike" kern="0" cap="none" spc="0" normalizeH="0" baseline="0" noProof="0" dirty="0">
                <a:ln>
                  <a:noFill/>
                </a:ln>
                <a:solidFill>
                  <a:schemeClr val="bg1"/>
                </a:solidFill>
                <a:effectLst/>
                <a:uLnTx/>
                <a:uFillTx/>
                <a:latin typeface="Times New Roman"/>
                <a:cs typeface="Times New Roman"/>
              </a:rPr>
              <a:t>Felder</a:t>
            </a:r>
            <a:r>
              <a:rPr kumimoji="0" lang="en-GB" sz="2800" b="0" i="0" u="none" strike="noStrike" kern="0" cap="none" spc="210" normalizeH="0" baseline="0" noProof="0" dirty="0">
                <a:ln>
                  <a:noFill/>
                </a:ln>
                <a:solidFill>
                  <a:schemeClr val="bg1"/>
                </a:solidFill>
                <a:effectLst/>
                <a:uLnTx/>
                <a:uFillTx/>
                <a:latin typeface="Times New Roman"/>
                <a:cs typeface="Times New Roman"/>
              </a:rPr>
              <a:t> </a:t>
            </a:r>
            <a:r>
              <a:rPr kumimoji="0" lang="en-GB" sz="2800" b="0" i="0" u="none" strike="noStrike" kern="0" cap="none" spc="70" normalizeH="0" baseline="0" noProof="0" dirty="0">
                <a:ln>
                  <a:noFill/>
                </a:ln>
                <a:solidFill>
                  <a:schemeClr val="bg1"/>
                </a:solidFill>
                <a:effectLst/>
                <a:uLnTx/>
                <a:uFillTx/>
                <a:latin typeface="Times New Roman"/>
                <a:cs typeface="Times New Roman"/>
              </a:rPr>
              <a:t>and</a:t>
            </a:r>
            <a:r>
              <a:rPr kumimoji="0" lang="en-GB" sz="2800" b="0" i="0" u="none" strike="noStrike" kern="0" cap="none" spc="210" normalizeH="0" baseline="0" noProof="0" dirty="0">
                <a:ln>
                  <a:noFill/>
                </a:ln>
                <a:solidFill>
                  <a:schemeClr val="bg1"/>
                </a:solidFill>
                <a:effectLst/>
                <a:uLnTx/>
                <a:uFillTx/>
                <a:latin typeface="Times New Roman"/>
                <a:cs typeface="Times New Roman"/>
              </a:rPr>
              <a:t> </a:t>
            </a:r>
            <a:r>
              <a:rPr kumimoji="0" lang="en-GB" sz="2800" b="0" i="0" u="none" strike="noStrike" kern="0" cap="none" spc="0" normalizeH="0" baseline="0" noProof="0" dirty="0">
                <a:ln>
                  <a:noFill/>
                </a:ln>
                <a:solidFill>
                  <a:schemeClr val="bg1"/>
                </a:solidFill>
                <a:effectLst/>
                <a:uLnTx/>
                <a:uFillTx/>
                <a:latin typeface="Times New Roman"/>
                <a:cs typeface="Times New Roman"/>
              </a:rPr>
              <a:t>Kenny</a:t>
            </a:r>
            <a:r>
              <a:rPr kumimoji="0" lang="en-GB" sz="2800" b="0" i="0" u="none" strike="noStrike" kern="0" cap="none" spc="215" normalizeH="0" baseline="0" noProof="0" dirty="0">
                <a:ln>
                  <a:noFill/>
                </a:ln>
                <a:solidFill>
                  <a:schemeClr val="bg1"/>
                </a:solidFill>
                <a:effectLst/>
                <a:uLnTx/>
                <a:uFillTx/>
                <a:latin typeface="Times New Roman"/>
                <a:cs typeface="Times New Roman"/>
              </a:rPr>
              <a:t> </a:t>
            </a:r>
            <a:r>
              <a:rPr kumimoji="0" lang="en-GB" sz="2800" b="0" i="0" u="none" strike="noStrike" kern="0" cap="none" spc="-10" normalizeH="0" baseline="0" noProof="0" dirty="0">
                <a:ln>
                  <a:noFill/>
                </a:ln>
                <a:solidFill>
                  <a:schemeClr val="bg1"/>
                </a:solidFill>
                <a:effectLst/>
                <a:uLnTx/>
                <a:uFillTx/>
                <a:latin typeface="Times New Roman"/>
                <a:cs typeface="Times New Roman"/>
              </a:rPr>
              <a:t>Felder</a:t>
            </a:r>
            <a:endParaRPr kumimoji="0" lang="en-GB" sz="2800" b="0" i="0" u="none" strike="noStrike" kern="0" cap="none" spc="0" normalizeH="0" baseline="0" noProof="0" dirty="0">
              <a:ln>
                <a:noFill/>
              </a:ln>
              <a:solidFill>
                <a:schemeClr val="bg1"/>
              </a:solidFill>
              <a:effectLst/>
              <a:uLnTx/>
              <a:uFillTx/>
              <a:latin typeface="Times New Roman"/>
              <a:cs typeface="Times New Roman"/>
            </a:endParaRPr>
          </a:p>
          <a:p>
            <a:pPr marR="13335" algn="ctr">
              <a:lnSpc>
                <a:spcPct val="100000"/>
              </a:lnSpc>
              <a:spcBef>
                <a:spcPts val="114"/>
              </a:spcBef>
            </a:pPr>
            <a:endParaRPr lang="en-GB" sz="2050" dirty="0">
              <a:solidFill>
                <a:schemeClr val="bg1"/>
              </a:solidFill>
              <a:latin typeface="Bookman Old Style"/>
              <a:cs typeface="Bookman Old Style"/>
            </a:endParaRPr>
          </a:p>
          <a:p>
            <a:pPr algn="ctr">
              <a:lnSpc>
                <a:spcPct val="100000"/>
              </a:lnSpc>
              <a:spcBef>
                <a:spcPts val="30"/>
              </a:spcBef>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endParaRPr lang="en-GB" sz="2050" dirty="0">
              <a:solidFill>
                <a:schemeClr val="bg1"/>
              </a:solidFill>
              <a:latin typeface="Times New Roman"/>
              <a:cs typeface="Times New Roman"/>
            </a:endParaRPr>
          </a:p>
          <a:p>
            <a:pPr marL="1286510" marR="1279525" algn="ctr">
              <a:lnSpc>
                <a:spcPct val="101200"/>
              </a:lnSpc>
            </a:pPr>
            <a:r>
              <a:rPr lang="en-GB" sz="2050" dirty="0">
                <a:solidFill>
                  <a:schemeClr val="bg1"/>
                </a:solidFill>
                <a:latin typeface="Times New Roman"/>
                <a:cs typeface="Times New Roman"/>
              </a:rPr>
              <a:t>Cambridge</a:t>
            </a:r>
            <a:r>
              <a:rPr lang="en-GB" sz="2050" spc="-35" dirty="0">
                <a:solidFill>
                  <a:schemeClr val="bg1"/>
                </a:solidFill>
                <a:latin typeface="Times New Roman"/>
                <a:cs typeface="Times New Roman"/>
              </a:rPr>
              <a:t> </a:t>
            </a:r>
            <a:r>
              <a:rPr lang="en-GB" sz="2050" spc="-10" dirty="0">
                <a:solidFill>
                  <a:schemeClr val="bg1"/>
                </a:solidFill>
                <a:latin typeface="Times New Roman"/>
                <a:cs typeface="Times New Roman"/>
              </a:rPr>
              <a:t>University</a:t>
            </a:r>
            <a:r>
              <a:rPr lang="en-GB" sz="2050" spc="-25" dirty="0">
                <a:solidFill>
                  <a:schemeClr val="bg1"/>
                </a:solidFill>
                <a:latin typeface="Times New Roman"/>
                <a:cs typeface="Times New Roman"/>
              </a:rPr>
              <a:t> </a:t>
            </a:r>
            <a:r>
              <a:rPr lang="en-GB" sz="2050" spc="-10" dirty="0">
                <a:solidFill>
                  <a:schemeClr val="bg1"/>
                </a:solidFill>
                <a:latin typeface="Times New Roman"/>
                <a:cs typeface="Times New Roman"/>
              </a:rPr>
              <a:t>Press</a:t>
            </a:r>
          </a:p>
          <a:p>
            <a:pPr marL="1286510" marR="1279525" algn="ctr">
              <a:lnSpc>
                <a:spcPct val="101200"/>
              </a:lnSpc>
            </a:pPr>
            <a:r>
              <a:rPr lang="en-GB" sz="2050" spc="-10" dirty="0">
                <a:solidFill>
                  <a:srgbClr val="68C4E2"/>
                </a:solidFill>
                <a:latin typeface="Times New Roman"/>
                <a:cs typeface="Times New Roman"/>
              </a:rPr>
              <a:t>cambridge.org/core/resources/</a:t>
            </a:r>
            <a:r>
              <a:rPr lang="en-GB" sz="2050" spc="-10" dirty="0" err="1">
                <a:solidFill>
                  <a:srgbClr val="68C4E2"/>
                </a:solidFill>
                <a:latin typeface="Times New Roman"/>
                <a:cs typeface="Times New Roman"/>
              </a:rPr>
              <a:t>felder-modernphysics</a:t>
            </a:r>
            <a:r>
              <a:rPr lang="en-GB" sz="2050" spc="-10" dirty="0">
                <a:solidFill>
                  <a:srgbClr val="68C4E2"/>
                </a:solidFill>
                <a:latin typeface="Times New Roman"/>
                <a:cs typeface="Times New Roman"/>
              </a:rPr>
              <a:t>/ </a:t>
            </a:r>
            <a:r>
              <a:rPr lang="en-GB" sz="2050" spc="-10" dirty="0">
                <a:solidFill>
                  <a:schemeClr val="bg1"/>
                </a:solidFill>
                <a:latin typeface="Times New Roman"/>
                <a:cs typeface="Times New Roman"/>
              </a:rPr>
              <a:t>felderbooks.com</a:t>
            </a:r>
          </a:p>
          <a:p>
            <a:pPr marL="1286510" marR="1279525" algn="ctr">
              <a:lnSpc>
                <a:spcPct val="101200"/>
              </a:lnSpc>
            </a:pPr>
            <a:endParaRPr lang="en-GB" sz="2050" dirty="0">
              <a:solidFill>
                <a:schemeClr val="bg1"/>
              </a:solidFill>
              <a:latin typeface="Times New Roman"/>
              <a:cs typeface="Times New Roman"/>
            </a:endParaRPr>
          </a:p>
          <a:p>
            <a:pPr>
              <a:lnSpc>
                <a:spcPct val="100000"/>
              </a:lnSpc>
            </a:pPr>
            <a:endParaRPr lang="en-GB" sz="2000" dirty="0">
              <a:solidFill>
                <a:schemeClr val="bg1"/>
              </a:solidFill>
              <a:latin typeface="Times New Roman"/>
              <a:cs typeface="Times New Roman"/>
            </a:endParaRPr>
          </a:p>
        </p:txBody>
      </p:sp>
    </p:spTree>
    <p:extLst>
      <p:ext uri="{BB962C8B-B14F-4D97-AF65-F5344CB8AC3E}">
        <p14:creationId xmlns:p14="http://schemas.microsoft.com/office/powerpoint/2010/main" val="33448784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15937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10.1.</a:t>
            </a:r>
            <a:r>
              <a:rPr sz="1200" spc="215" dirty="0">
                <a:latin typeface="Times New Roman"/>
                <a:cs typeface="Times New Roman"/>
              </a:rPr>
              <a:t>  </a:t>
            </a:r>
            <a:r>
              <a:rPr sz="1200" dirty="0">
                <a:latin typeface="Times New Roman"/>
                <a:cs typeface="Times New Roman"/>
              </a:rPr>
              <a:t>MICROSTATES</a:t>
            </a:r>
            <a:r>
              <a:rPr sz="1200" spc="145"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spc="-10" dirty="0">
                <a:latin typeface="Times New Roman"/>
                <a:cs typeface="Times New Roman"/>
              </a:rPr>
              <a:t>MACROSTATES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4917440" algn="l"/>
              </a:tabLst>
            </a:pPr>
            <a:r>
              <a:rPr dirty="0"/>
              <a:t>Suppose</a:t>
            </a:r>
            <a:r>
              <a:rPr spc="150" dirty="0"/>
              <a:t> </a:t>
            </a:r>
            <a:r>
              <a:rPr dirty="0"/>
              <a:t>you</a:t>
            </a:r>
            <a:r>
              <a:rPr spc="150" dirty="0"/>
              <a:t> </a:t>
            </a:r>
            <a:r>
              <a:rPr dirty="0"/>
              <a:t>flip</a:t>
            </a:r>
            <a:r>
              <a:rPr spc="150" dirty="0"/>
              <a:t> </a:t>
            </a:r>
            <a:r>
              <a:rPr spc="130" dirty="0"/>
              <a:t>a</a:t>
            </a:r>
            <a:r>
              <a:rPr spc="150" dirty="0"/>
              <a:t> </a:t>
            </a:r>
            <a:r>
              <a:rPr spc="75" dirty="0"/>
              <a:t>(fair)</a:t>
            </a:r>
            <a:r>
              <a:rPr spc="145" dirty="0"/>
              <a:t> </a:t>
            </a:r>
            <a:r>
              <a:rPr dirty="0"/>
              <a:t>coin</a:t>
            </a:r>
            <a:r>
              <a:rPr spc="150" dirty="0"/>
              <a:t> </a:t>
            </a:r>
            <a:r>
              <a:rPr dirty="0"/>
              <a:t>6</a:t>
            </a:r>
            <a:r>
              <a:rPr spc="150" dirty="0"/>
              <a:t> </a:t>
            </a:r>
            <a:r>
              <a:rPr spc="-10" dirty="0"/>
              <a:t>times.</a:t>
            </a:r>
            <a:r>
              <a:rPr dirty="0"/>
              <a:t>	Are</a:t>
            </a:r>
            <a:r>
              <a:rPr spc="235" dirty="0"/>
              <a:t> </a:t>
            </a:r>
            <a:r>
              <a:rPr dirty="0"/>
              <a:t>you</a:t>
            </a:r>
            <a:r>
              <a:rPr spc="229" dirty="0"/>
              <a:t> </a:t>
            </a:r>
            <a:r>
              <a:rPr dirty="0"/>
              <a:t>more</a:t>
            </a:r>
            <a:r>
              <a:rPr spc="229" dirty="0"/>
              <a:t> </a:t>
            </a:r>
            <a:r>
              <a:rPr dirty="0"/>
              <a:t>likely</a:t>
            </a:r>
            <a:r>
              <a:rPr spc="229" dirty="0"/>
              <a:t> </a:t>
            </a:r>
            <a:r>
              <a:rPr dirty="0"/>
              <a:t>to</a:t>
            </a:r>
            <a:r>
              <a:rPr spc="235" dirty="0"/>
              <a:t> </a:t>
            </a:r>
            <a:r>
              <a:rPr spc="30" dirty="0"/>
              <a:t>get </a:t>
            </a:r>
            <a:r>
              <a:rPr spc="75" dirty="0"/>
              <a:t>(in</a:t>
            </a:r>
            <a:r>
              <a:rPr spc="195" dirty="0"/>
              <a:t> </a:t>
            </a:r>
            <a:r>
              <a:rPr dirty="0"/>
              <a:t>order)</a:t>
            </a:r>
            <a:r>
              <a:rPr spc="204" dirty="0"/>
              <a:t> </a:t>
            </a:r>
            <a:r>
              <a:rPr dirty="0"/>
              <a:t>HHHHHH</a:t>
            </a:r>
            <a:r>
              <a:rPr spc="195" dirty="0"/>
              <a:t> </a:t>
            </a:r>
            <a:r>
              <a:rPr dirty="0"/>
              <a:t>or</a:t>
            </a:r>
            <a:r>
              <a:rPr spc="204" dirty="0"/>
              <a:t> </a:t>
            </a:r>
            <a:r>
              <a:rPr spc="185" dirty="0"/>
              <a:t>HHTHTT?</a:t>
            </a:r>
            <a:r>
              <a:rPr spc="204" dirty="0"/>
              <a:t> </a:t>
            </a:r>
            <a:r>
              <a:rPr dirty="0"/>
              <a:t>(Choose</a:t>
            </a:r>
            <a:r>
              <a:rPr spc="204" dirty="0"/>
              <a:t> </a:t>
            </a:r>
            <a:r>
              <a:rPr spc="-20" dirty="0"/>
              <a:t>one.)</a:t>
            </a:r>
          </a:p>
        </p:txBody>
      </p:sp>
      <p:sp>
        <p:nvSpPr>
          <p:cNvPr id="5" name="object 5"/>
          <p:cNvSpPr txBox="1"/>
          <p:nvPr/>
        </p:nvSpPr>
        <p:spPr>
          <a:xfrm>
            <a:off x="707758" y="2059259"/>
            <a:ext cx="3680460" cy="216408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Garamond"/>
                <a:cs typeface="Garamond"/>
              </a:rPr>
              <a:t>HHHHHH</a:t>
            </a:r>
            <a:r>
              <a:rPr sz="2450" spc="200" dirty="0">
                <a:latin typeface="Garamond"/>
                <a:cs typeface="Garamond"/>
              </a:rPr>
              <a:t> </a:t>
            </a:r>
            <a:r>
              <a:rPr sz="2450" dirty="0">
                <a:latin typeface="Garamond"/>
                <a:cs typeface="Garamond"/>
              </a:rPr>
              <a:t>is</a:t>
            </a:r>
            <a:r>
              <a:rPr sz="2450" spc="210" dirty="0">
                <a:latin typeface="Garamond"/>
                <a:cs typeface="Garamond"/>
              </a:rPr>
              <a:t> </a:t>
            </a:r>
            <a:r>
              <a:rPr sz="2450" dirty="0">
                <a:latin typeface="Garamond"/>
                <a:cs typeface="Garamond"/>
              </a:rPr>
              <a:t>more</a:t>
            </a:r>
            <a:r>
              <a:rPr sz="2450" spc="210" dirty="0">
                <a:latin typeface="Garamond"/>
                <a:cs typeface="Garamond"/>
              </a:rPr>
              <a:t> </a:t>
            </a:r>
            <a:r>
              <a:rPr sz="2450" spc="-10" dirty="0">
                <a:latin typeface="Garamond"/>
                <a:cs typeface="Garamond"/>
              </a:rPr>
              <a:t>likely.</a:t>
            </a:r>
            <a:endParaRPr sz="2450">
              <a:latin typeface="Garamond"/>
              <a:cs typeface="Garamond"/>
            </a:endParaRPr>
          </a:p>
          <a:p>
            <a:pPr marL="394335" indent="-358140">
              <a:lnSpc>
                <a:spcPct val="100000"/>
              </a:lnSpc>
              <a:spcBef>
                <a:spcPts val="1045"/>
              </a:spcBef>
              <a:buAutoNum type="alphaUcPeriod"/>
              <a:tabLst>
                <a:tab pos="394335" algn="l"/>
              </a:tabLst>
            </a:pPr>
            <a:r>
              <a:rPr sz="2450" spc="185" dirty="0">
                <a:latin typeface="Garamond"/>
                <a:cs typeface="Garamond"/>
              </a:rPr>
              <a:t>HHTHTT</a:t>
            </a:r>
            <a:r>
              <a:rPr sz="2450" spc="135" dirty="0">
                <a:latin typeface="Garamond"/>
                <a:cs typeface="Garamond"/>
              </a:rPr>
              <a:t> </a:t>
            </a:r>
            <a:r>
              <a:rPr sz="2450" dirty="0">
                <a:latin typeface="Garamond"/>
                <a:cs typeface="Garamond"/>
              </a:rPr>
              <a:t>is</a:t>
            </a:r>
            <a:r>
              <a:rPr sz="2450" spc="145" dirty="0">
                <a:latin typeface="Garamond"/>
                <a:cs typeface="Garamond"/>
              </a:rPr>
              <a:t> </a:t>
            </a:r>
            <a:r>
              <a:rPr sz="2450" dirty="0">
                <a:latin typeface="Garamond"/>
                <a:cs typeface="Garamond"/>
              </a:rPr>
              <a:t>more</a:t>
            </a:r>
            <a:r>
              <a:rPr sz="2450" spc="135" dirty="0">
                <a:latin typeface="Garamond"/>
                <a:cs typeface="Garamond"/>
              </a:rPr>
              <a:t> </a:t>
            </a:r>
            <a:r>
              <a:rPr sz="2450" spc="-10" dirty="0">
                <a:latin typeface="Garamond"/>
                <a:cs typeface="Garamond"/>
              </a:rPr>
              <a:t>likely.</a:t>
            </a:r>
            <a:endParaRPr sz="2450">
              <a:latin typeface="Garamond"/>
              <a:cs typeface="Garamond"/>
            </a:endParaRPr>
          </a:p>
          <a:p>
            <a:pPr marL="393700" indent="-361950">
              <a:lnSpc>
                <a:spcPct val="100000"/>
              </a:lnSpc>
              <a:spcBef>
                <a:spcPts val="1045"/>
              </a:spcBef>
              <a:buAutoNum type="alphaUcPeriod"/>
              <a:tabLst>
                <a:tab pos="393700" algn="l"/>
              </a:tabLst>
            </a:pPr>
            <a:r>
              <a:rPr sz="2450" spc="70" dirty="0">
                <a:latin typeface="Garamond"/>
                <a:cs typeface="Garamond"/>
              </a:rPr>
              <a:t>They</a:t>
            </a:r>
            <a:r>
              <a:rPr sz="2450" spc="130" dirty="0">
                <a:latin typeface="Garamond"/>
                <a:cs typeface="Garamond"/>
              </a:rPr>
              <a:t> </a:t>
            </a:r>
            <a:r>
              <a:rPr sz="2450" spc="55" dirty="0">
                <a:latin typeface="Garamond"/>
                <a:cs typeface="Garamond"/>
              </a:rPr>
              <a:t>are</a:t>
            </a:r>
            <a:r>
              <a:rPr sz="2450" spc="140" dirty="0">
                <a:latin typeface="Garamond"/>
                <a:cs typeface="Garamond"/>
              </a:rPr>
              <a:t> </a:t>
            </a:r>
            <a:r>
              <a:rPr sz="2450" spc="65" dirty="0">
                <a:latin typeface="Garamond"/>
                <a:cs typeface="Garamond"/>
              </a:rPr>
              <a:t>equally</a:t>
            </a:r>
            <a:r>
              <a:rPr sz="2450" spc="145" dirty="0">
                <a:latin typeface="Garamond"/>
                <a:cs typeface="Garamond"/>
              </a:rPr>
              <a:t> </a:t>
            </a:r>
            <a:r>
              <a:rPr sz="2450" spc="-10" dirty="0">
                <a:latin typeface="Garamond"/>
                <a:cs typeface="Garamond"/>
              </a:rPr>
              <a:t>likely.</a:t>
            </a:r>
            <a:endParaRPr sz="2450">
              <a:latin typeface="Garamond"/>
              <a:cs typeface="Garamond"/>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25" dirty="0">
                <a:latin typeface="Garamond"/>
                <a:cs typeface="Garamond"/>
              </a:rPr>
              <a:t>C</a:t>
            </a:r>
            <a:endParaRPr sz="2450">
              <a:latin typeface="Garamond"/>
              <a:cs typeface="Garamond"/>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92582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10.7.</a:t>
            </a:r>
            <a:r>
              <a:rPr sz="1200" spc="200" dirty="0">
                <a:latin typeface="Times New Roman"/>
                <a:cs typeface="Times New Roman"/>
              </a:rPr>
              <a:t>  </a:t>
            </a:r>
            <a:r>
              <a:rPr sz="1200" dirty="0">
                <a:latin typeface="Times New Roman"/>
                <a:cs typeface="Times New Roman"/>
              </a:rPr>
              <a:t>BLACKBODY</a:t>
            </a:r>
            <a:r>
              <a:rPr sz="1200" spc="125" dirty="0">
                <a:latin typeface="Times New Roman"/>
                <a:cs typeface="Times New Roman"/>
              </a:rPr>
              <a:t> </a:t>
            </a:r>
            <a:r>
              <a:rPr sz="1200" spc="-10" dirty="0">
                <a:latin typeface="Times New Roman"/>
                <a:cs typeface="Times New Roman"/>
              </a:rPr>
              <a:t>RADIATION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spc="50" dirty="0"/>
              <a:t>Blackbody</a:t>
            </a:r>
            <a:r>
              <a:rPr spc="240" dirty="0"/>
              <a:t> </a:t>
            </a:r>
            <a:r>
              <a:rPr dirty="0"/>
              <a:t>A</a:t>
            </a:r>
            <a:r>
              <a:rPr spc="240" dirty="0"/>
              <a:t> </a:t>
            </a:r>
            <a:r>
              <a:rPr spc="55" dirty="0"/>
              <a:t>and</a:t>
            </a:r>
            <a:r>
              <a:rPr spc="245" dirty="0"/>
              <a:t> </a:t>
            </a:r>
            <a:r>
              <a:rPr spc="50" dirty="0"/>
              <a:t>Blackbody</a:t>
            </a:r>
            <a:r>
              <a:rPr spc="235" dirty="0"/>
              <a:t> </a:t>
            </a:r>
            <a:r>
              <a:rPr spc="120" dirty="0"/>
              <a:t>B</a:t>
            </a:r>
            <a:r>
              <a:rPr spc="240" dirty="0"/>
              <a:t> </a:t>
            </a:r>
            <a:r>
              <a:rPr spc="55" dirty="0"/>
              <a:t>are</a:t>
            </a:r>
            <a:r>
              <a:rPr spc="240" dirty="0"/>
              <a:t> </a:t>
            </a:r>
            <a:r>
              <a:rPr dirty="0"/>
              <a:t>the</a:t>
            </a:r>
            <a:r>
              <a:rPr spc="240" dirty="0"/>
              <a:t> </a:t>
            </a:r>
            <a:r>
              <a:rPr dirty="0"/>
              <a:t>same</a:t>
            </a:r>
            <a:r>
              <a:rPr spc="235" dirty="0"/>
              <a:t> </a:t>
            </a:r>
            <a:r>
              <a:rPr dirty="0"/>
              <a:t>shape</a:t>
            </a:r>
            <a:r>
              <a:rPr spc="240" dirty="0"/>
              <a:t> </a:t>
            </a:r>
            <a:r>
              <a:rPr spc="55" dirty="0"/>
              <a:t>and</a:t>
            </a:r>
            <a:r>
              <a:rPr spc="240" dirty="0"/>
              <a:t> </a:t>
            </a:r>
            <a:r>
              <a:rPr dirty="0"/>
              <a:t>size,</a:t>
            </a:r>
            <a:r>
              <a:rPr spc="254" dirty="0"/>
              <a:t> </a:t>
            </a:r>
            <a:r>
              <a:rPr spc="45" dirty="0"/>
              <a:t>but </a:t>
            </a:r>
            <a:r>
              <a:rPr dirty="0"/>
              <a:t>A</a:t>
            </a:r>
            <a:r>
              <a:rPr spc="125" dirty="0"/>
              <a:t> </a:t>
            </a:r>
            <a:r>
              <a:rPr dirty="0"/>
              <a:t>is</a:t>
            </a:r>
            <a:r>
              <a:rPr spc="125" dirty="0"/>
              <a:t> </a:t>
            </a:r>
            <a:r>
              <a:rPr dirty="0"/>
              <a:t>hotter</a:t>
            </a:r>
            <a:r>
              <a:rPr spc="135" dirty="0"/>
              <a:t> </a:t>
            </a:r>
            <a:r>
              <a:rPr spc="70" dirty="0"/>
              <a:t>than</a:t>
            </a:r>
            <a:r>
              <a:rPr spc="135" dirty="0"/>
              <a:t> </a:t>
            </a:r>
            <a:r>
              <a:rPr spc="90" dirty="0"/>
              <a:t>B.</a:t>
            </a:r>
            <a:r>
              <a:rPr spc="130" dirty="0"/>
              <a:t> </a:t>
            </a:r>
            <a:r>
              <a:rPr dirty="0"/>
              <a:t>Which</a:t>
            </a:r>
            <a:r>
              <a:rPr spc="135" dirty="0"/>
              <a:t> </a:t>
            </a:r>
            <a:r>
              <a:rPr dirty="0"/>
              <a:t>of</a:t>
            </a:r>
            <a:r>
              <a:rPr spc="135" dirty="0"/>
              <a:t> </a:t>
            </a:r>
            <a:r>
              <a:rPr dirty="0"/>
              <a:t>the</a:t>
            </a:r>
            <a:r>
              <a:rPr spc="130" dirty="0"/>
              <a:t> </a:t>
            </a:r>
            <a:r>
              <a:rPr dirty="0"/>
              <a:t>following</a:t>
            </a:r>
            <a:r>
              <a:rPr spc="135" dirty="0"/>
              <a:t> </a:t>
            </a:r>
            <a:r>
              <a:rPr dirty="0"/>
              <a:t>is</a:t>
            </a:r>
            <a:r>
              <a:rPr spc="130" dirty="0"/>
              <a:t> </a:t>
            </a:r>
            <a:r>
              <a:rPr spc="80" dirty="0"/>
              <a:t>true?</a:t>
            </a:r>
            <a:r>
              <a:rPr spc="420" dirty="0"/>
              <a:t> </a:t>
            </a:r>
            <a:r>
              <a:rPr dirty="0"/>
              <a:t>(Choose</a:t>
            </a:r>
            <a:r>
              <a:rPr spc="135" dirty="0"/>
              <a:t> </a:t>
            </a:r>
            <a:r>
              <a:rPr spc="-10" dirty="0"/>
              <a:t>one.)</a:t>
            </a:r>
          </a:p>
        </p:txBody>
      </p:sp>
      <p:sp>
        <p:nvSpPr>
          <p:cNvPr id="5" name="object 5"/>
          <p:cNvSpPr txBox="1"/>
          <p:nvPr/>
        </p:nvSpPr>
        <p:spPr>
          <a:xfrm>
            <a:off x="707758" y="2170390"/>
            <a:ext cx="8268334" cy="3680460"/>
          </a:xfrm>
          <a:prstGeom prst="rect">
            <a:avLst/>
          </a:prstGeom>
        </p:spPr>
        <p:txBody>
          <a:bodyPr vert="horz" wrap="square" lIns="0" tIns="9525" rIns="0" bIns="0" rtlCol="0">
            <a:spAutoFit/>
          </a:bodyPr>
          <a:lstStyle/>
          <a:p>
            <a:pPr marL="393700" marR="5080" indent="-370205">
              <a:lnSpc>
                <a:spcPct val="101699"/>
              </a:lnSpc>
              <a:spcBef>
                <a:spcPts val="75"/>
              </a:spcBef>
              <a:buAutoNum type="alphaUcPeriod"/>
              <a:tabLst>
                <a:tab pos="394970" algn="l"/>
              </a:tabLst>
            </a:pPr>
            <a:r>
              <a:rPr sz="2450" dirty="0">
                <a:latin typeface="Garamond"/>
                <a:cs typeface="Garamond"/>
              </a:rPr>
              <a:t>A</a:t>
            </a:r>
            <a:r>
              <a:rPr sz="2450" spc="-50" dirty="0">
                <a:latin typeface="Garamond"/>
                <a:cs typeface="Garamond"/>
              </a:rPr>
              <a:t> </a:t>
            </a:r>
            <a:r>
              <a:rPr sz="2450" dirty="0">
                <a:latin typeface="Garamond"/>
                <a:cs typeface="Garamond"/>
              </a:rPr>
              <a:t>emits</a:t>
            </a:r>
            <a:r>
              <a:rPr sz="2450" spc="-50" dirty="0">
                <a:latin typeface="Garamond"/>
                <a:cs typeface="Garamond"/>
              </a:rPr>
              <a:t> </a:t>
            </a:r>
            <a:r>
              <a:rPr sz="2450" dirty="0">
                <a:latin typeface="Garamond"/>
                <a:cs typeface="Garamond"/>
              </a:rPr>
              <a:t>more</a:t>
            </a:r>
            <a:r>
              <a:rPr sz="2450" spc="-50" dirty="0">
                <a:latin typeface="Garamond"/>
                <a:cs typeface="Garamond"/>
              </a:rPr>
              <a:t> </a:t>
            </a:r>
            <a:r>
              <a:rPr sz="2450" spc="55" dirty="0">
                <a:latin typeface="Garamond"/>
                <a:cs typeface="Garamond"/>
              </a:rPr>
              <a:t>radiation</a:t>
            </a:r>
            <a:r>
              <a:rPr sz="2450" spc="-40" dirty="0">
                <a:latin typeface="Garamond"/>
                <a:cs typeface="Garamond"/>
              </a:rPr>
              <a:t> </a:t>
            </a:r>
            <a:r>
              <a:rPr sz="2450" spc="70" dirty="0">
                <a:latin typeface="Garamond"/>
                <a:cs typeface="Garamond"/>
              </a:rPr>
              <a:t>than</a:t>
            </a:r>
            <a:r>
              <a:rPr sz="2450" spc="-50" dirty="0">
                <a:latin typeface="Garamond"/>
                <a:cs typeface="Garamond"/>
              </a:rPr>
              <a:t> </a:t>
            </a:r>
            <a:r>
              <a:rPr sz="2450" spc="90" dirty="0">
                <a:latin typeface="Garamond"/>
                <a:cs typeface="Garamond"/>
              </a:rPr>
              <a:t>B,</a:t>
            </a:r>
            <a:r>
              <a:rPr sz="2450" spc="-50" dirty="0">
                <a:latin typeface="Garamond"/>
                <a:cs typeface="Garamond"/>
              </a:rPr>
              <a:t> </a:t>
            </a:r>
            <a:r>
              <a:rPr sz="2450" spc="70" dirty="0">
                <a:latin typeface="Garamond"/>
                <a:cs typeface="Garamond"/>
              </a:rPr>
              <a:t>but</a:t>
            </a:r>
            <a:r>
              <a:rPr sz="2450" spc="-45" dirty="0">
                <a:latin typeface="Garamond"/>
                <a:cs typeface="Garamond"/>
              </a:rPr>
              <a:t> </a:t>
            </a:r>
            <a:r>
              <a:rPr sz="2450" spc="50" dirty="0">
                <a:latin typeface="Garamond"/>
                <a:cs typeface="Garamond"/>
              </a:rPr>
              <a:t>their</a:t>
            </a:r>
            <a:r>
              <a:rPr sz="2450" spc="-50" dirty="0">
                <a:latin typeface="Garamond"/>
                <a:cs typeface="Garamond"/>
              </a:rPr>
              <a:t> </a:t>
            </a:r>
            <a:r>
              <a:rPr sz="2450" spc="55" dirty="0">
                <a:latin typeface="Garamond"/>
                <a:cs typeface="Garamond"/>
              </a:rPr>
              <a:t>radiation</a:t>
            </a:r>
            <a:r>
              <a:rPr sz="2450" spc="-45" dirty="0">
                <a:latin typeface="Garamond"/>
                <a:cs typeface="Garamond"/>
              </a:rPr>
              <a:t> </a:t>
            </a:r>
            <a:r>
              <a:rPr sz="2450" spc="55" dirty="0">
                <a:latin typeface="Garamond"/>
                <a:cs typeface="Garamond"/>
              </a:rPr>
              <a:t>spectra</a:t>
            </a:r>
            <a:r>
              <a:rPr sz="2450" spc="-45" dirty="0">
                <a:latin typeface="Garamond"/>
                <a:cs typeface="Garamond"/>
              </a:rPr>
              <a:t> </a:t>
            </a:r>
            <a:r>
              <a:rPr sz="2450" spc="35" dirty="0">
                <a:latin typeface="Garamond"/>
                <a:cs typeface="Garamond"/>
              </a:rPr>
              <a:t>peak 	</a:t>
            </a:r>
            <a:r>
              <a:rPr sz="2450" spc="145" dirty="0">
                <a:latin typeface="Garamond"/>
                <a:cs typeface="Garamond"/>
              </a:rPr>
              <a:t>at</a:t>
            </a:r>
            <a:r>
              <a:rPr sz="2450" spc="225" dirty="0">
                <a:latin typeface="Garamond"/>
                <a:cs typeface="Garamond"/>
              </a:rPr>
              <a:t> </a:t>
            </a:r>
            <a:r>
              <a:rPr sz="2450" dirty="0">
                <a:latin typeface="Garamond"/>
                <a:cs typeface="Garamond"/>
              </a:rPr>
              <a:t>the</a:t>
            </a:r>
            <a:r>
              <a:rPr sz="2450" spc="229" dirty="0">
                <a:latin typeface="Garamond"/>
                <a:cs typeface="Garamond"/>
              </a:rPr>
              <a:t> </a:t>
            </a:r>
            <a:r>
              <a:rPr sz="2450" dirty="0">
                <a:latin typeface="Garamond"/>
                <a:cs typeface="Garamond"/>
              </a:rPr>
              <a:t>same</a:t>
            </a:r>
            <a:r>
              <a:rPr sz="2450" spc="235" dirty="0">
                <a:latin typeface="Garamond"/>
                <a:cs typeface="Garamond"/>
              </a:rPr>
              <a:t> </a:t>
            </a:r>
            <a:r>
              <a:rPr sz="2450" spc="-10" dirty="0">
                <a:latin typeface="Garamond"/>
                <a:cs typeface="Garamond"/>
              </a:rPr>
              <a:t>frequency.</a:t>
            </a:r>
            <a:endParaRPr sz="2450">
              <a:latin typeface="Garamond"/>
              <a:cs typeface="Garamond"/>
            </a:endParaRPr>
          </a:p>
          <a:p>
            <a:pPr marL="393700" marR="5080" indent="-358140">
              <a:lnSpc>
                <a:spcPct val="101699"/>
              </a:lnSpc>
              <a:spcBef>
                <a:spcPts val="994"/>
              </a:spcBef>
              <a:buAutoNum type="alphaUcPeriod"/>
              <a:tabLst>
                <a:tab pos="394970" algn="l"/>
                <a:tab pos="742950" algn="l"/>
                <a:tab pos="1546860" algn="l"/>
                <a:tab pos="2076450" algn="l"/>
                <a:tab pos="2834640" algn="l"/>
                <a:tab pos="3554729" algn="l"/>
                <a:tab pos="4641850" algn="l"/>
                <a:tab pos="5002530" algn="l"/>
                <a:tab pos="6267450" algn="l"/>
                <a:tab pos="6654800" algn="l"/>
                <a:tab pos="7069455" algn="l"/>
                <a:tab pos="7664450" algn="l"/>
              </a:tabLst>
            </a:pPr>
            <a:r>
              <a:rPr sz="2450" spc="-50" dirty="0">
                <a:latin typeface="Garamond"/>
                <a:cs typeface="Garamond"/>
              </a:rPr>
              <a:t>A</a:t>
            </a:r>
            <a:r>
              <a:rPr sz="2450" dirty="0">
                <a:latin typeface="Garamond"/>
                <a:cs typeface="Garamond"/>
              </a:rPr>
              <a:t>	</a:t>
            </a:r>
            <a:r>
              <a:rPr sz="2450" spc="-10" dirty="0">
                <a:latin typeface="Garamond"/>
                <a:cs typeface="Garamond"/>
              </a:rPr>
              <a:t>emits</a:t>
            </a:r>
            <a:r>
              <a:rPr sz="2450" dirty="0">
                <a:latin typeface="Garamond"/>
                <a:cs typeface="Garamond"/>
              </a:rPr>
              <a:t>	</a:t>
            </a:r>
            <a:r>
              <a:rPr sz="2450" spc="-25" dirty="0">
                <a:latin typeface="Garamond"/>
                <a:cs typeface="Garamond"/>
              </a:rPr>
              <a:t>the</a:t>
            </a:r>
            <a:r>
              <a:rPr sz="2450" dirty="0">
                <a:latin typeface="Garamond"/>
                <a:cs typeface="Garamond"/>
              </a:rPr>
              <a:t>	</a:t>
            </a:r>
            <a:r>
              <a:rPr sz="2450" spc="-20" dirty="0">
                <a:latin typeface="Garamond"/>
                <a:cs typeface="Garamond"/>
              </a:rPr>
              <a:t>same</a:t>
            </a:r>
            <a:r>
              <a:rPr sz="2450" dirty="0">
                <a:latin typeface="Garamond"/>
                <a:cs typeface="Garamond"/>
              </a:rPr>
              <a:t>	</a:t>
            </a:r>
            <a:r>
              <a:rPr sz="2450" spc="65" dirty="0">
                <a:latin typeface="Garamond"/>
                <a:cs typeface="Garamond"/>
              </a:rPr>
              <a:t>total</a:t>
            </a:r>
            <a:r>
              <a:rPr sz="2450" dirty="0">
                <a:latin typeface="Garamond"/>
                <a:cs typeface="Garamond"/>
              </a:rPr>
              <a:t>	</a:t>
            </a:r>
            <a:r>
              <a:rPr sz="2450" spc="-10" dirty="0">
                <a:latin typeface="Garamond"/>
                <a:cs typeface="Garamond"/>
              </a:rPr>
              <a:t>amount</a:t>
            </a:r>
            <a:r>
              <a:rPr sz="2450" dirty="0">
                <a:latin typeface="Garamond"/>
                <a:cs typeface="Garamond"/>
              </a:rPr>
              <a:t>	</a:t>
            </a:r>
            <a:r>
              <a:rPr sz="2450" spc="-25" dirty="0">
                <a:latin typeface="Garamond"/>
                <a:cs typeface="Garamond"/>
              </a:rPr>
              <a:t>of</a:t>
            </a:r>
            <a:r>
              <a:rPr sz="2450" dirty="0">
                <a:latin typeface="Garamond"/>
                <a:cs typeface="Garamond"/>
              </a:rPr>
              <a:t>	</a:t>
            </a:r>
            <a:r>
              <a:rPr sz="2450" spc="45" dirty="0">
                <a:latin typeface="Garamond"/>
                <a:cs typeface="Garamond"/>
              </a:rPr>
              <a:t>radiation</a:t>
            </a:r>
            <a:r>
              <a:rPr sz="2450" dirty="0">
                <a:latin typeface="Garamond"/>
                <a:cs typeface="Garamond"/>
              </a:rPr>
              <a:t>	</a:t>
            </a:r>
            <a:r>
              <a:rPr sz="2450" spc="40" dirty="0">
                <a:latin typeface="Garamond"/>
                <a:cs typeface="Garamond"/>
              </a:rPr>
              <a:t>as</a:t>
            </a:r>
            <a:r>
              <a:rPr sz="2450" dirty="0">
                <a:latin typeface="Garamond"/>
                <a:cs typeface="Garamond"/>
              </a:rPr>
              <a:t>	</a:t>
            </a:r>
            <a:r>
              <a:rPr sz="2450" spc="65" dirty="0">
                <a:latin typeface="Garamond"/>
                <a:cs typeface="Garamond"/>
              </a:rPr>
              <a:t>B,</a:t>
            </a:r>
            <a:r>
              <a:rPr sz="2450" dirty="0">
                <a:latin typeface="Garamond"/>
                <a:cs typeface="Garamond"/>
              </a:rPr>
              <a:t>	</a:t>
            </a:r>
            <a:r>
              <a:rPr sz="2450" spc="30" dirty="0">
                <a:latin typeface="Garamond"/>
                <a:cs typeface="Garamond"/>
              </a:rPr>
              <a:t>and</a:t>
            </a:r>
            <a:r>
              <a:rPr sz="2450" dirty="0">
                <a:latin typeface="Garamond"/>
                <a:cs typeface="Garamond"/>
              </a:rPr>
              <a:t>	</a:t>
            </a:r>
            <a:r>
              <a:rPr sz="2450" spc="40" dirty="0">
                <a:latin typeface="Garamond"/>
                <a:cs typeface="Garamond"/>
              </a:rPr>
              <a:t>their 	</a:t>
            </a:r>
            <a:r>
              <a:rPr sz="2450" spc="55" dirty="0">
                <a:latin typeface="Garamond"/>
                <a:cs typeface="Garamond"/>
              </a:rPr>
              <a:t>radiation</a:t>
            </a:r>
            <a:r>
              <a:rPr sz="2450" spc="130" dirty="0">
                <a:latin typeface="Garamond"/>
                <a:cs typeface="Garamond"/>
              </a:rPr>
              <a:t> </a:t>
            </a:r>
            <a:r>
              <a:rPr sz="2450" spc="55" dirty="0">
                <a:latin typeface="Garamond"/>
                <a:cs typeface="Garamond"/>
              </a:rPr>
              <a:t>spectra</a:t>
            </a:r>
            <a:r>
              <a:rPr sz="2450" spc="130" dirty="0">
                <a:latin typeface="Garamond"/>
                <a:cs typeface="Garamond"/>
              </a:rPr>
              <a:t> </a:t>
            </a:r>
            <a:r>
              <a:rPr sz="2450" spc="55" dirty="0">
                <a:latin typeface="Garamond"/>
                <a:cs typeface="Garamond"/>
              </a:rPr>
              <a:t>peak</a:t>
            </a:r>
            <a:r>
              <a:rPr sz="2450" spc="125" dirty="0">
                <a:latin typeface="Garamond"/>
                <a:cs typeface="Garamond"/>
              </a:rPr>
              <a:t> </a:t>
            </a:r>
            <a:r>
              <a:rPr sz="2450" spc="145" dirty="0">
                <a:latin typeface="Garamond"/>
                <a:cs typeface="Garamond"/>
              </a:rPr>
              <a:t>at</a:t>
            </a:r>
            <a:r>
              <a:rPr sz="2450" spc="130" dirty="0">
                <a:latin typeface="Garamond"/>
                <a:cs typeface="Garamond"/>
              </a:rPr>
              <a:t> </a:t>
            </a:r>
            <a:r>
              <a:rPr sz="2450" dirty="0">
                <a:latin typeface="Garamond"/>
                <a:cs typeface="Garamond"/>
              </a:rPr>
              <a:t>different</a:t>
            </a:r>
            <a:r>
              <a:rPr sz="2450" spc="130" dirty="0">
                <a:latin typeface="Garamond"/>
                <a:cs typeface="Garamond"/>
              </a:rPr>
              <a:t> </a:t>
            </a:r>
            <a:r>
              <a:rPr sz="2450" spc="-10" dirty="0">
                <a:latin typeface="Garamond"/>
                <a:cs typeface="Garamond"/>
              </a:rPr>
              <a:t>frequencies.</a:t>
            </a:r>
            <a:endParaRPr sz="2450">
              <a:latin typeface="Garamond"/>
              <a:cs typeface="Garamond"/>
            </a:endParaRPr>
          </a:p>
          <a:p>
            <a:pPr marL="393700" marR="5080" indent="-361950">
              <a:lnSpc>
                <a:spcPct val="101699"/>
              </a:lnSpc>
              <a:spcBef>
                <a:spcPts val="994"/>
              </a:spcBef>
              <a:buAutoNum type="alphaUcPeriod"/>
              <a:tabLst>
                <a:tab pos="394970" algn="l"/>
              </a:tabLst>
            </a:pPr>
            <a:r>
              <a:rPr sz="2450" dirty="0">
                <a:latin typeface="Garamond"/>
                <a:cs typeface="Garamond"/>
              </a:rPr>
              <a:t>The</a:t>
            </a:r>
            <a:r>
              <a:rPr sz="2450" spc="130" dirty="0">
                <a:latin typeface="Garamond"/>
                <a:cs typeface="Garamond"/>
              </a:rPr>
              <a:t> </a:t>
            </a:r>
            <a:r>
              <a:rPr sz="2450" spc="80" dirty="0">
                <a:latin typeface="Garamond"/>
                <a:cs typeface="Garamond"/>
              </a:rPr>
              <a:t>total</a:t>
            </a:r>
            <a:r>
              <a:rPr sz="2450" spc="140" dirty="0">
                <a:latin typeface="Garamond"/>
                <a:cs typeface="Garamond"/>
              </a:rPr>
              <a:t> </a:t>
            </a:r>
            <a:r>
              <a:rPr sz="2450" dirty="0">
                <a:latin typeface="Garamond"/>
                <a:cs typeface="Garamond"/>
              </a:rPr>
              <a:t>amount</a:t>
            </a:r>
            <a:r>
              <a:rPr sz="2450" spc="145" dirty="0">
                <a:latin typeface="Garamond"/>
                <a:cs typeface="Garamond"/>
              </a:rPr>
              <a:t> </a:t>
            </a:r>
            <a:r>
              <a:rPr sz="2450" dirty="0">
                <a:latin typeface="Garamond"/>
                <a:cs typeface="Garamond"/>
              </a:rPr>
              <a:t>of</a:t>
            </a:r>
            <a:r>
              <a:rPr sz="2450" spc="145" dirty="0">
                <a:latin typeface="Garamond"/>
                <a:cs typeface="Garamond"/>
              </a:rPr>
              <a:t> </a:t>
            </a:r>
            <a:r>
              <a:rPr sz="2450" spc="55" dirty="0">
                <a:latin typeface="Garamond"/>
                <a:cs typeface="Garamond"/>
              </a:rPr>
              <a:t>radiation</a:t>
            </a:r>
            <a:r>
              <a:rPr sz="2450" spc="140" dirty="0">
                <a:latin typeface="Garamond"/>
                <a:cs typeface="Garamond"/>
              </a:rPr>
              <a:t> </a:t>
            </a:r>
            <a:r>
              <a:rPr sz="2450" spc="80" dirty="0">
                <a:latin typeface="Garamond"/>
                <a:cs typeface="Garamond"/>
              </a:rPr>
              <a:t>they</a:t>
            </a:r>
            <a:r>
              <a:rPr sz="2450" spc="140" dirty="0">
                <a:latin typeface="Garamond"/>
                <a:cs typeface="Garamond"/>
              </a:rPr>
              <a:t> </a:t>
            </a:r>
            <a:r>
              <a:rPr sz="2450" spc="55" dirty="0">
                <a:latin typeface="Garamond"/>
                <a:cs typeface="Garamond"/>
              </a:rPr>
              <a:t>emit,</a:t>
            </a:r>
            <a:r>
              <a:rPr sz="2450" spc="145" dirty="0">
                <a:latin typeface="Garamond"/>
                <a:cs typeface="Garamond"/>
              </a:rPr>
              <a:t> </a:t>
            </a:r>
            <a:r>
              <a:rPr sz="2450" spc="55" dirty="0">
                <a:latin typeface="Garamond"/>
                <a:cs typeface="Garamond"/>
              </a:rPr>
              <a:t>and</a:t>
            </a:r>
            <a:r>
              <a:rPr sz="2450" spc="140" dirty="0">
                <a:latin typeface="Garamond"/>
                <a:cs typeface="Garamond"/>
              </a:rPr>
              <a:t> </a:t>
            </a:r>
            <a:r>
              <a:rPr sz="2450" spc="50" dirty="0">
                <a:latin typeface="Garamond"/>
                <a:cs typeface="Garamond"/>
              </a:rPr>
              <a:t>their</a:t>
            </a:r>
            <a:r>
              <a:rPr sz="2450" spc="145" dirty="0">
                <a:latin typeface="Garamond"/>
                <a:cs typeface="Garamond"/>
              </a:rPr>
              <a:t> </a:t>
            </a:r>
            <a:r>
              <a:rPr sz="2450" spc="55" dirty="0">
                <a:latin typeface="Garamond"/>
                <a:cs typeface="Garamond"/>
              </a:rPr>
              <a:t>peak</a:t>
            </a:r>
            <a:r>
              <a:rPr sz="2450" spc="140" dirty="0">
                <a:latin typeface="Garamond"/>
                <a:cs typeface="Garamond"/>
              </a:rPr>
              <a:t> </a:t>
            </a:r>
            <a:r>
              <a:rPr sz="2450" spc="-10" dirty="0">
                <a:latin typeface="Garamond"/>
                <a:cs typeface="Garamond"/>
              </a:rPr>
              <a:t>emis- 	</a:t>
            </a:r>
            <a:r>
              <a:rPr sz="2450" dirty="0">
                <a:latin typeface="Garamond"/>
                <a:cs typeface="Garamond"/>
              </a:rPr>
              <a:t>sion</a:t>
            </a:r>
            <a:r>
              <a:rPr sz="2450" spc="140" dirty="0">
                <a:latin typeface="Garamond"/>
                <a:cs typeface="Garamond"/>
              </a:rPr>
              <a:t> </a:t>
            </a:r>
            <a:r>
              <a:rPr sz="2450" dirty="0">
                <a:latin typeface="Garamond"/>
                <a:cs typeface="Garamond"/>
              </a:rPr>
              <a:t>frequencies,</a:t>
            </a:r>
            <a:r>
              <a:rPr sz="2450" spc="155" dirty="0">
                <a:latin typeface="Garamond"/>
                <a:cs typeface="Garamond"/>
              </a:rPr>
              <a:t> </a:t>
            </a:r>
            <a:r>
              <a:rPr sz="2450" spc="55" dirty="0">
                <a:latin typeface="Garamond"/>
                <a:cs typeface="Garamond"/>
              </a:rPr>
              <a:t>are</a:t>
            </a:r>
            <a:r>
              <a:rPr sz="2450" spc="150" dirty="0">
                <a:latin typeface="Garamond"/>
                <a:cs typeface="Garamond"/>
              </a:rPr>
              <a:t> </a:t>
            </a:r>
            <a:r>
              <a:rPr sz="2450" dirty="0">
                <a:latin typeface="Garamond"/>
                <a:cs typeface="Garamond"/>
              </a:rPr>
              <a:t>both</a:t>
            </a:r>
            <a:r>
              <a:rPr sz="2450" spc="155" dirty="0">
                <a:latin typeface="Garamond"/>
                <a:cs typeface="Garamond"/>
              </a:rPr>
              <a:t> </a:t>
            </a:r>
            <a:r>
              <a:rPr sz="2450" spc="-10" dirty="0">
                <a:latin typeface="Garamond"/>
                <a:cs typeface="Garamond"/>
              </a:rPr>
              <a:t>different</a:t>
            </a:r>
            <a:endParaRPr sz="2450">
              <a:latin typeface="Garamond"/>
              <a:cs typeface="Garamond"/>
            </a:endParaRPr>
          </a:p>
          <a:p>
            <a:pPr marL="393700" indent="-374015">
              <a:lnSpc>
                <a:spcPct val="100000"/>
              </a:lnSpc>
              <a:spcBef>
                <a:spcPts val="1045"/>
              </a:spcBef>
              <a:buAutoNum type="alphaUcPeriod"/>
              <a:tabLst>
                <a:tab pos="393700" algn="l"/>
              </a:tabLst>
            </a:pPr>
            <a:r>
              <a:rPr sz="2450" spc="50" dirty="0">
                <a:latin typeface="Garamond"/>
                <a:cs typeface="Garamond"/>
              </a:rPr>
              <a:t>Their</a:t>
            </a:r>
            <a:r>
              <a:rPr sz="2450" spc="130" dirty="0">
                <a:latin typeface="Garamond"/>
                <a:cs typeface="Garamond"/>
              </a:rPr>
              <a:t> </a:t>
            </a:r>
            <a:r>
              <a:rPr sz="2450" dirty="0">
                <a:latin typeface="Garamond"/>
                <a:cs typeface="Garamond"/>
              </a:rPr>
              <a:t>emission</a:t>
            </a:r>
            <a:r>
              <a:rPr sz="2450" spc="135" dirty="0">
                <a:latin typeface="Garamond"/>
                <a:cs typeface="Garamond"/>
              </a:rPr>
              <a:t> </a:t>
            </a:r>
            <a:r>
              <a:rPr sz="2450" spc="55" dirty="0">
                <a:latin typeface="Garamond"/>
                <a:cs typeface="Garamond"/>
              </a:rPr>
              <a:t>spectra</a:t>
            </a:r>
            <a:r>
              <a:rPr sz="2450" spc="140" dirty="0">
                <a:latin typeface="Garamond"/>
                <a:cs typeface="Garamond"/>
              </a:rPr>
              <a:t> </a:t>
            </a:r>
            <a:r>
              <a:rPr sz="2450" spc="55" dirty="0">
                <a:latin typeface="Garamond"/>
                <a:cs typeface="Garamond"/>
              </a:rPr>
              <a:t>are</a:t>
            </a:r>
            <a:r>
              <a:rPr sz="2450" spc="140" dirty="0">
                <a:latin typeface="Garamond"/>
                <a:cs typeface="Garamond"/>
              </a:rPr>
              <a:t> </a:t>
            </a:r>
            <a:r>
              <a:rPr sz="2450" spc="-10" dirty="0">
                <a:latin typeface="Garamond"/>
                <a:cs typeface="Garamond"/>
              </a:rPr>
              <a:t>identical.</a:t>
            </a:r>
            <a:endParaRPr sz="2450">
              <a:latin typeface="Garamond"/>
              <a:cs typeface="Garamond"/>
            </a:endParaRPr>
          </a:p>
          <a:p>
            <a:pPr marL="12700">
              <a:lnSpc>
                <a:spcPct val="100000"/>
              </a:lnSpc>
              <a:spcBef>
                <a:spcPts val="1945"/>
              </a:spcBef>
              <a:tabLst>
                <a:tab pos="1621155" algn="l"/>
              </a:tabLst>
            </a:pPr>
            <a:r>
              <a:rPr sz="2450" b="1" spc="45" dirty="0">
                <a:latin typeface="Book Antiqua"/>
                <a:cs typeface="Book Antiqua"/>
              </a:rPr>
              <a:t>Solution:</a:t>
            </a:r>
            <a:r>
              <a:rPr sz="2450" b="1" dirty="0">
                <a:latin typeface="Book Antiqua"/>
                <a:cs typeface="Book Antiqua"/>
              </a:rPr>
              <a:t>	</a:t>
            </a:r>
            <a:r>
              <a:rPr sz="2450" spc="25" dirty="0">
                <a:latin typeface="Garamond"/>
                <a:cs typeface="Garamond"/>
              </a:rPr>
              <a:t>C</a:t>
            </a:r>
            <a:endParaRPr sz="2450">
              <a:latin typeface="Garamond"/>
              <a:cs typeface="Garamond"/>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92582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10.7.</a:t>
            </a:r>
            <a:r>
              <a:rPr sz="1200" spc="200" dirty="0">
                <a:latin typeface="Times New Roman"/>
                <a:cs typeface="Times New Roman"/>
              </a:rPr>
              <a:t>  </a:t>
            </a:r>
            <a:r>
              <a:rPr sz="1200" dirty="0">
                <a:latin typeface="Times New Roman"/>
                <a:cs typeface="Times New Roman"/>
              </a:rPr>
              <a:t>BLACKBODY</a:t>
            </a:r>
            <a:r>
              <a:rPr sz="1200" spc="125" dirty="0">
                <a:latin typeface="Times New Roman"/>
                <a:cs typeface="Times New Roman"/>
              </a:rPr>
              <a:t> </a:t>
            </a:r>
            <a:r>
              <a:rPr sz="1200" spc="-10" dirty="0">
                <a:latin typeface="Times New Roman"/>
                <a:cs typeface="Times New Roman"/>
              </a:rPr>
              <a:t>RADIATION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7436484" cy="403225"/>
          </a:xfrm>
          <a:prstGeom prst="rect">
            <a:avLst/>
          </a:prstGeom>
        </p:spPr>
        <p:txBody>
          <a:bodyPr vert="horz" wrap="square" lIns="0" tIns="15875" rIns="0" bIns="0" rtlCol="0">
            <a:spAutoFit/>
          </a:bodyPr>
          <a:lstStyle/>
          <a:p>
            <a:pPr marL="12700">
              <a:lnSpc>
                <a:spcPct val="100000"/>
              </a:lnSpc>
              <a:spcBef>
                <a:spcPts val="125"/>
              </a:spcBef>
            </a:pPr>
            <a:r>
              <a:rPr dirty="0"/>
              <a:t>A</a:t>
            </a:r>
            <a:r>
              <a:rPr spc="229" dirty="0"/>
              <a:t> </a:t>
            </a:r>
            <a:r>
              <a:rPr dirty="0"/>
              <a:t>“blackbody”</a:t>
            </a:r>
            <a:r>
              <a:rPr spc="229" dirty="0"/>
              <a:t> </a:t>
            </a:r>
            <a:r>
              <a:rPr dirty="0"/>
              <a:t>is</a:t>
            </a:r>
            <a:r>
              <a:rPr spc="229" dirty="0"/>
              <a:t> </a:t>
            </a:r>
            <a:r>
              <a:rPr spc="65" dirty="0"/>
              <a:t>an</a:t>
            </a:r>
            <a:r>
              <a:rPr spc="229" dirty="0"/>
              <a:t> </a:t>
            </a:r>
            <a:r>
              <a:rPr dirty="0"/>
              <a:t>object</a:t>
            </a:r>
            <a:r>
              <a:rPr spc="229" dirty="0"/>
              <a:t> </a:t>
            </a:r>
            <a:r>
              <a:rPr spc="114" dirty="0"/>
              <a:t>that</a:t>
            </a:r>
            <a:r>
              <a:rPr spc="229" dirty="0"/>
              <a:t> </a:t>
            </a:r>
            <a:r>
              <a:rPr spc="75" dirty="0"/>
              <a:t>.</a:t>
            </a:r>
            <a:r>
              <a:rPr spc="-175" dirty="0"/>
              <a:t> </a:t>
            </a:r>
            <a:r>
              <a:rPr spc="75" dirty="0"/>
              <a:t>.</a:t>
            </a:r>
            <a:r>
              <a:rPr spc="-175" dirty="0"/>
              <a:t> </a:t>
            </a:r>
            <a:r>
              <a:rPr spc="75" dirty="0"/>
              <a:t>.</a:t>
            </a:r>
            <a:r>
              <a:rPr spc="-180" dirty="0"/>
              <a:t> </a:t>
            </a:r>
            <a:r>
              <a:rPr dirty="0"/>
              <a:t>(Check</a:t>
            </a:r>
            <a:r>
              <a:rPr spc="235" dirty="0"/>
              <a:t> </a:t>
            </a:r>
            <a:r>
              <a:rPr spc="75" dirty="0"/>
              <a:t>all</a:t>
            </a:r>
            <a:r>
              <a:rPr spc="229" dirty="0"/>
              <a:t> </a:t>
            </a:r>
            <a:r>
              <a:rPr spc="114" dirty="0"/>
              <a:t>that</a:t>
            </a:r>
            <a:r>
              <a:rPr spc="229" dirty="0"/>
              <a:t> </a:t>
            </a:r>
            <a:r>
              <a:rPr spc="50" dirty="0"/>
              <a:t>apply.)</a:t>
            </a:r>
          </a:p>
        </p:txBody>
      </p:sp>
      <p:sp>
        <p:nvSpPr>
          <p:cNvPr id="5" name="object 5"/>
          <p:cNvSpPr txBox="1"/>
          <p:nvPr/>
        </p:nvSpPr>
        <p:spPr>
          <a:xfrm>
            <a:off x="715137" y="1679681"/>
            <a:ext cx="8260080" cy="2809240"/>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dirty="0">
                <a:latin typeface="Garamond"/>
                <a:cs typeface="Garamond"/>
              </a:rPr>
              <a:t>absorbs</a:t>
            </a:r>
            <a:r>
              <a:rPr sz="2450" spc="155" dirty="0">
                <a:latin typeface="Garamond"/>
                <a:cs typeface="Garamond"/>
              </a:rPr>
              <a:t> </a:t>
            </a:r>
            <a:r>
              <a:rPr sz="2450" spc="75" dirty="0">
                <a:latin typeface="Garamond"/>
                <a:cs typeface="Garamond"/>
              </a:rPr>
              <a:t>all</a:t>
            </a:r>
            <a:r>
              <a:rPr sz="2450" spc="160" dirty="0">
                <a:latin typeface="Garamond"/>
                <a:cs typeface="Garamond"/>
              </a:rPr>
              <a:t> </a:t>
            </a:r>
            <a:r>
              <a:rPr sz="2450" spc="55" dirty="0">
                <a:latin typeface="Garamond"/>
                <a:cs typeface="Garamond"/>
              </a:rPr>
              <a:t>radiation</a:t>
            </a:r>
            <a:r>
              <a:rPr sz="2450" spc="155" dirty="0">
                <a:latin typeface="Garamond"/>
                <a:cs typeface="Garamond"/>
              </a:rPr>
              <a:t> </a:t>
            </a:r>
            <a:r>
              <a:rPr sz="2450" spc="114" dirty="0">
                <a:latin typeface="Garamond"/>
                <a:cs typeface="Garamond"/>
              </a:rPr>
              <a:t>that</a:t>
            </a:r>
            <a:r>
              <a:rPr sz="2450" spc="160" dirty="0">
                <a:latin typeface="Garamond"/>
                <a:cs typeface="Garamond"/>
              </a:rPr>
              <a:t> </a:t>
            </a:r>
            <a:r>
              <a:rPr sz="2450" spc="50" dirty="0">
                <a:latin typeface="Garamond"/>
                <a:cs typeface="Garamond"/>
              </a:rPr>
              <a:t>hits</a:t>
            </a:r>
            <a:r>
              <a:rPr sz="2450" spc="155" dirty="0">
                <a:latin typeface="Garamond"/>
                <a:cs typeface="Garamond"/>
              </a:rPr>
              <a:t> </a:t>
            </a:r>
            <a:r>
              <a:rPr sz="2450" spc="70" dirty="0">
                <a:latin typeface="Garamond"/>
                <a:cs typeface="Garamond"/>
              </a:rPr>
              <a:t>it.</a:t>
            </a:r>
            <a:endParaRPr sz="2450">
              <a:latin typeface="Garamond"/>
              <a:cs typeface="Garamond"/>
            </a:endParaRPr>
          </a:p>
          <a:p>
            <a:pPr marL="386715" indent="-358140">
              <a:lnSpc>
                <a:spcPct val="100000"/>
              </a:lnSpc>
              <a:spcBef>
                <a:spcPts val="1045"/>
              </a:spcBef>
              <a:buAutoNum type="alphaUcPeriod"/>
              <a:tabLst>
                <a:tab pos="386715" algn="l"/>
              </a:tabLst>
            </a:pPr>
            <a:r>
              <a:rPr sz="2450" dirty="0">
                <a:latin typeface="Garamond"/>
                <a:cs typeface="Garamond"/>
              </a:rPr>
              <a:t>reflects</a:t>
            </a:r>
            <a:r>
              <a:rPr sz="2450" spc="135" dirty="0">
                <a:latin typeface="Garamond"/>
                <a:cs typeface="Garamond"/>
              </a:rPr>
              <a:t> </a:t>
            </a:r>
            <a:r>
              <a:rPr sz="2450" spc="75" dirty="0">
                <a:latin typeface="Garamond"/>
                <a:cs typeface="Garamond"/>
              </a:rPr>
              <a:t>all</a:t>
            </a:r>
            <a:r>
              <a:rPr sz="2450" spc="140" dirty="0">
                <a:latin typeface="Garamond"/>
                <a:cs typeface="Garamond"/>
              </a:rPr>
              <a:t> </a:t>
            </a:r>
            <a:r>
              <a:rPr sz="2450" spc="55" dirty="0">
                <a:latin typeface="Garamond"/>
                <a:cs typeface="Garamond"/>
              </a:rPr>
              <a:t>radiation</a:t>
            </a:r>
            <a:r>
              <a:rPr sz="2450" spc="145" dirty="0">
                <a:latin typeface="Garamond"/>
                <a:cs typeface="Garamond"/>
              </a:rPr>
              <a:t> </a:t>
            </a:r>
            <a:r>
              <a:rPr sz="2450" spc="114" dirty="0">
                <a:latin typeface="Garamond"/>
                <a:cs typeface="Garamond"/>
              </a:rPr>
              <a:t>that</a:t>
            </a:r>
            <a:r>
              <a:rPr sz="2450" spc="140" dirty="0">
                <a:latin typeface="Garamond"/>
                <a:cs typeface="Garamond"/>
              </a:rPr>
              <a:t> </a:t>
            </a:r>
            <a:r>
              <a:rPr sz="2450" spc="50" dirty="0">
                <a:latin typeface="Garamond"/>
                <a:cs typeface="Garamond"/>
              </a:rPr>
              <a:t>hits</a:t>
            </a:r>
            <a:r>
              <a:rPr sz="2450" spc="145" dirty="0">
                <a:latin typeface="Garamond"/>
                <a:cs typeface="Garamond"/>
              </a:rPr>
              <a:t> </a:t>
            </a:r>
            <a:r>
              <a:rPr sz="2450" spc="70" dirty="0">
                <a:latin typeface="Garamond"/>
                <a:cs typeface="Garamond"/>
              </a:rPr>
              <a:t>it.</a:t>
            </a:r>
            <a:endParaRPr sz="2450">
              <a:latin typeface="Garamond"/>
              <a:cs typeface="Garamond"/>
            </a:endParaRPr>
          </a:p>
          <a:p>
            <a:pPr marL="386715" marR="5080" indent="-361950">
              <a:lnSpc>
                <a:spcPct val="101699"/>
              </a:lnSpc>
              <a:spcBef>
                <a:spcPts val="995"/>
              </a:spcBef>
              <a:buAutoNum type="alphaUcPeriod"/>
              <a:tabLst>
                <a:tab pos="387985" algn="l"/>
              </a:tabLst>
            </a:pPr>
            <a:r>
              <a:rPr sz="2450" dirty="0">
                <a:latin typeface="Garamond"/>
                <a:cs typeface="Garamond"/>
              </a:rPr>
              <a:t>emits</a:t>
            </a:r>
            <a:r>
              <a:rPr sz="2450" spc="60" dirty="0">
                <a:latin typeface="Garamond"/>
                <a:cs typeface="Garamond"/>
              </a:rPr>
              <a:t> </a:t>
            </a:r>
            <a:r>
              <a:rPr sz="2450" dirty="0">
                <a:latin typeface="Garamond"/>
                <a:cs typeface="Garamond"/>
              </a:rPr>
              <a:t>more</a:t>
            </a:r>
            <a:r>
              <a:rPr sz="2450" spc="55" dirty="0">
                <a:latin typeface="Garamond"/>
                <a:cs typeface="Garamond"/>
              </a:rPr>
              <a:t> </a:t>
            </a:r>
            <a:r>
              <a:rPr sz="2450" spc="60" dirty="0">
                <a:latin typeface="Garamond"/>
                <a:cs typeface="Garamond"/>
              </a:rPr>
              <a:t>thermal </a:t>
            </a:r>
            <a:r>
              <a:rPr sz="2450" spc="55" dirty="0">
                <a:latin typeface="Garamond"/>
                <a:cs typeface="Garamond"/>
              </a:rPr>
              <a:t>radiation</a:t>
            </a:r>
            <a:r>
              <a:rPr sz="2450" spc="60" dirty="0">
                <a:latin typeface="Garamond"/>
                <a:cs typeface="Garamond"/>
              </a:rPr>
              <a:t> </a:t>
            </a:r>
            <a:r>
              <a:rPr sz="2450" spc="65" dirty="0">
                <a:latin typeface="Garamond"/>
                <a:cs typeface="Garamond"/>
              </a:rPr>
              <a:t>(per</a:t>
            </a:r>
            <a:r>
              <a:rPr sz="2450" spc="50" dirty="0">
                <a:latin typeface="Garamond"/>
                <a:cs typeface="Garamond"/>
              </a:rPr>
              <a:t> </a:t>
            </a:r>
            <a:r>
              <a:rPr sz="2450" dirty="0">
                <a:latin typeface="Garamond"/>
                <a:cs typeface="Garamond"/>
              </a:rPr>
              <a:t>surface</a:t>
            </a:r>
            <a:r>
              <a:rPr sz="2450" spc="60" dirty="0">
                <a:latin typeface="Garamond"/>
                <a:cs typeface="Garamond"/>
              </a:rPr>
              <a:t> </a:t>
            </a:r>
            <a:r>
              <a:rPr sz="2450" spc="90" dirty="0">
                <a:latin typeface="Garamond"/>
                <a:cs typeface="Garamond"/>
              </a:rPr>
              <a:t>area)</a:t>
            </a:r>
            <a:r>
              <a:rPr sz="2450" spc="55" dirty="0">
                <a:latin typeface="Garamond"/>
                <a:cs typeface="Garamond"/>
              </a:rPr>
              <a:t> </a:t>
            </a:r>
            <a:r>
              <a:rPr sz="2450" spc="70" dirty="0">
                <a:latin typeface="Garamond"/>
                <a:cs typeface="Garamond"/>
              </a:rPr>
              <a:t>than</a:t>
            </a:r>
            <a:r>
              <a:rPr sz="2450" spc="60" dirty="0">
                <a:latin typeface="Garamond"/>
                <a:cs typeface="Garamond"/>
              </a:rPr>
              <a:t> </a:t>
            </a:r>
            <a:r>
              <a:rPr sz="2450" spc="80" dirty="0">
                <a:latin typeface="Garamond"/>
                <a:cs typeface="Garamond"/>
              </a:rPr>
              <a:t>any</a:t>
            </a:r>
            <a:r>
              <a:rPr sz="2450" spc="55" dirty="0">
                <a:latin typeface="Garamond"/>
                <a:cs typeface="Garamond"/>
              </a:rPr>
              <a:t> </a:t>
            </a:r>
            <a:r>
              <a:rPr sz="2450" spc="-10" dirty="0">
                <a:latin typeface="Garamond"/>
                <a:cs typeface="Garamond"/>
              </a:rPr>
              <a:t>other 	</a:t>
            </a:r>
            <a:r>
              <a:rPr sz="2450" dirty="0">
                <a:latin typeface="Garamond"/>
                <a:cs typeface="Garamond"/>
              </a:rPr>
              <a:t>object</a:t>
            </a:r>
            <a:r>
              <a:rPr sz="2450" spc="270" dirty="0">
                <a:latin typeface="Garamond"/>
                <a:cs typeface="Garamond"/>
              </a:rPr>
              <a:t> </a:t>
            </a:r>
            <a:r>
              <a:rPr sz="2450" spc="145" dirty="0">
                <a:latin typeface="Garamond"/>
                <a:cs typeface="Garamond"/>
              </a:rPr>
              <a:t>at</a:t>
            </a:r>
            <a:r>
              <a:rPr sz="2450" spc="265" dirty="0">
                <a:latin typeface="Garamond"/>
                <a:cs typeface="Garamond"/>
              </a:rPr>
              <a:t> </a:t>
            </a:r>
            <a:r>
              <a:rPr sz="2450" dirty="0">
                <a:latin typeface="Garamond"/>
                <a:cs typeface="Garamond"/>
              </a:rPr>
              <a:t>the</a:t>
            </a:r>
            <a:r>
              <a:rPr sz="2450" spc="270" dirty="0">
                <a:latin typeface="Garamond"/>
                <a:cs typeface="Garamond"/>
              </a:rPr>
              <a:t> </a:t>
            </a:r>
            <a:r>
              <a:rPr sz="2450" dirty="0">
                <a:latin typeface="Garamond"/>
                <a:cs typeface="Garamond"/>
              </a:rPr>
              <a:t>same</a:t>
            </a:r>
            <a:r>
              <a:rPr sz="2450" spc="265" dirty="0">
                <a:latin typeface="Garamond"/>
                <a:cs typeface="Garamond"/>
              </a:rPr>
              <a:t> </a:t>
            </a:r>
            <a:r>
              <a:rPr sz="2450" spc="45" dirty="0">
                <a:latin typeface="Garamond"/>
                <a:cs typeface="Garamond"/>
              </a:rPr>
              <a:t>temperature.</a:t>
            </a:r>
            <a:endParaRPr sz="2450">
              <a:latin typeface="Garamond"/>
              <a:cs typeface="Garamond"/>
            </a:endParaRPr>
          </a:p>
          <a:p>
            <a:pPr marL="386080" marR="5080" indent="-374015">
              <a:lnSpc>
                <a:spcPct val="101699"/>
              </a:lnSpc>
              <a:spcBef>
                <a:spcPts val="995"/>
              </a:spcBef>
              <a:buAutoNum type="alphaUcPeriod"/>
              <a:tabLst>
                <a:tab pos="387985" algn="l"/>
              </a:tabLst>
            </a:pPr>
            <a:r>
              <a:rPr sz="2450" dirty="0">
                <a:latin typeface="Garamond"/>
                <a:cs typeface="Garamond"/>
              </a:rPr>
              <a:t>emits</a:t>
            </a:r>
            <a:r>
              <a:rPr sz="2450" spc="225" dirty="0">
                <a:latin typeface="Garamond"/>
                <a:cs typeface="Garamond"/>
              </a:rPr>
              <a:t> </a:t>
            </a:r>
            <a:r>
              <a:rPr sz="2450" dirty="0">
                <a:latin typeface="Garamond"/>
                <a:cs typeface="Garamond"/>
              </a:rPr>
              <a:t>less</a:t>
            </a:r>
            <a:r>
              <a:rPr sz="2450" spc="235" dirty="0">
                <a:latin typeface="Garamond"/>
                <a:cs typeface="Garamond"/>
              </a:rPr>
              <a:t> </a:t>
            </a:r>
            <a:r>
              <a:rPr sz="2450" spc="60" dirty="0">
                <a:latin typeface="Garamond"/>
                <a:cs typeface="Garamond"/>
              </a:rPr>
              <a:t>thermal</a:t>
            </a:r>
            <a:r>
              <a:rPr sz="2450" spc="240" dirty="0">
                <a:latin typeface="Garamond"/>
                <a:cs typeface="Garamond"/>
              </a:rPr>
              <a:t> </a:t>
            </a:r>
            <a:r>
              <a:rPr sz="2450" spc="55" dirty="0">
                <a:latin typeface="Garamond"/>
                <a:cs typeface="Garamond"/>
              </a:rPr>
              <a:t>radiation</a:t>
            </a:r>
            <a:r>
              <a:rPr sz="2450" spc="235" dirty="0">
                <a:latin typeface="Garamond"/>
                <a:cs typeface="Garamond"/>
              </a:rPr>
              <a:t> </a:t>
            </a:r>
            <a:r>
              <a:rPr sz="2450" spc="65" dirty="0">
                <a:latin typeface="Garamond"/>
                <a:cs typeface="Garamond"/>
              </a:rPr>
              <a:t>(per</a:t>
            </a:r>
            <a:r>
              <a:rPr sz="2450" spc="235" dirty="0">
                <a:latin typeface="Garamond"/>
                <a:cs typeface="Garamond"/>
              </a:rPr>
              <a:t> </a:t>
            </a:r>
            <a:r>
              <a:rPr sz="2450" dirty="0">
                <a:latin typeface="Garamond"/>
                <a:cs typeface="Garamond"/>
              </a:rPr>
              <a:t>surface</a:t>
            </a:r>
            <a:r>
              <a:rPr sz="2450" spc="235" dirty="0">
                <a:latin typeface="Garamond"/>
                <a:cs typeface="Garamond"/>
              </a:rPr>
              <a:t> </a:t>
            </a:r>
            <a:r>
              <a:rPr sz="2450" spc="90" dirty="0">
                <a:latin typeface="Garamond"/>
                <a:cs typeface="Garamond"/>
              </a:rPr>
              <a:t>area)</a:t>
            </a:r>
            <a:r>
              <a:rPr sz="2450" spc="235" dirty="0">
                <a:latin typeface="Garamond"/>
                <a:cs typeface="Garamond"/>
              </a:rPr>
              <a:t> </a:t>
            </a:r>
            <a:r>
              <a:rPr sz="2450" spc="70" dirty="0">
                <a:latin typeface="Garamond"/>
                <a:cs typeface="Garamond"/>
              </a:rPr>
              <a:t>than</a:t>
            </a:r>
            <a:r>
              <a:rPr sz="2450" spc="240" dirty="0">
                <a:latin typeface="Garamond"/>
                <a:cs typeface="Garamond"/>
              </a:rPr>
              <a:t> </a:t>
            </a:r>
            <a:r>
              <a:rPr sz="2450" spc="80" dirty="0">
                <a:latin typeface="Garamond"/>
                <a:cs typeface="Garamond"/>
              </a:rPr>
              <a:t>any</a:t>
            </a:r>
            <a:r>
              <a:rPr sz="2450" spc="235" dirty="0">
                <a:latin typeface="Garamond"/>
                <a:cs typeface="Garamond"/>
              </a:rPr>
              <a:t> </a:t>
            </a:r>
            <a:r>
              <a:rPr sz="2450" spc="-10" dirty="0">
                <a:latin typeface="Garamond"/>
                <a:cs typeface="Garamond"/>
              </a:rPr>
              <a:t>other 	</a:t>
            </a:r>
            <a:r>
              <a:rPr sz="2450" dirty="0">
                <a:latin typeface="Garamond"/>
                <a:cs typeface="Garamond"/>
              </a:rPr>
              <a:t>object</a:t>
            </a:r>
            <a:r>
              <a:rPr sz="2450" spc="270" dirty="0">
                <a:latin typeface="Garamond"/>
                <a:cs typeface="Garamond"/>
              </a:rPr>
              <a:t> </a:t>
            </a:r>
            <a:r>
              <a:rPr sz="2450" spc="145" dirty="0">
                <a:latin typeface="Garamond"/>
                <a:cs typeface="Garamond"/>
              </a:rPr>
              <a:t>at</a:t>
            </a:r>
            <a:r>
              <a:rPr sz="2450" spc="265" dirty="0">
                <a:latin typeface="Garamond"/>
                <a:cs typeface="Garamond"/>
              </a:rPr>
              <a:t> </a:t>
            </a:r>
            <a:r>
              <a:rPr sz="2450" dirty="0">
                <a:latin typeface="Garamond"/>
                <a:cs typeface="Garamond"/>
              </a:rPr>
              <a:t>the</a:t>
            </a:r>
            <a:r>
              <a:rPr sz="2450" spc="270" dirty="0">
                <a:latin typeface="Garamond"/>
                <a:cs typeface="Garamond"/>
              </a:rPr>
              <a:t> </a:t>
            </a:r>
            <a:r>
              <a:rPr sz="2450" dirty="0">
                <a:latin typeface="Garamond"/>
                <a:cs typeface="Garamond"/>
              </a:rPr>
              <a:t>same</a:t>
            </a:r>
            <a:r>
              <a:rPr sz="2450" spc="265" dirty="0">
                <a:latin typeface="Garamond"/>
                <a:cs typeface="Garamond"/>
              </a:rPr>
              <a:t> </a:t>
            </a:r>
            <a:r>
              <a:rPr sz="2450" spc="45" dirty="0">
                <a:latin typeface="Garamond"/>
                <a:cs typeface="Garamond"/>
              </a:rPr>
              <a:t>temperature.</a:t>
            </a:r>
            <a:endParaRPr sz="2450">
              <a:latin typeface="Garamond"/>
              <a:cs typeface="Garamond"/>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92582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10.7.</a:t>
            </a:r>
            <a:r>
              <a:rPr sz="1200" spc="200" dirty="0">
                <a:latin typeface="Times New Roman"/>
                <a:cs typeface="Times New Roman"/>
              </a:rPr>
              <a:t>  </a:t>
            </a:r>
            <a:r>
              <a:rPr sz="1200" dirty="0">
                <a:latin typeface="Times New Roman"/>
                <a:cs typeface="Times New Roman"/>
              </a:rPr>
              <a:t>BLACKBODY</a:t>
            </a:r>
            <a:r>
              <a:rPr sz="1200" spc="125" dirty="0">
                <a:latin typeface="Times New Roman"/>
                <a:cs typeface="Times New Roman"/>
              </a:rPr>
              <a:t> </a:t>
            </a:r>
            <a:r>
              <a:rPr sz="1200" spc="-10" dirty="0">
                <a:latin typeface="Times New Roman"/>
                <a:cs typeface="Times New Roman"/>
              </a:rPr>
              <a:t>RADIATION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7436484" cy="403225"/>
          </a:xfrm>
          <a:prstGeom prst="rect">
            <a:avLst/>
          </a:prstGeom>
        </p:spPr>
        <p:txBody>
          <a:bodyPr vert="horz" wrap="square" lIns="0" tIns="15875" rIns="0" bIns="0" rtlCol="0">
            <a:spAutoFit/>
          </a:bodyPr>
          <a:lstStyle/>
          <a:p>
            <a:pPr marL="12700">
              <a:lnSpc>
                <a:spcPct val="100000"/>
              </a:lnSpc>
              <a:spcBef>
                <a:spcPts val="125"/>
              </a:spcBef>
            </a:pPr>
            <a:r>
              <a:rPr dirty="0"/>
              <a:t>A</a:t>
            </a:r>
            <a:r>
              <a:rPr spc="229" dirty="0"/>
              <a:t> </a:t>
            </a:r>
            <a:r>
              <a:rPr dirty="0"/>
              <a:t>“blackbody”</a:t>
            </a:r>
            <a:r>
              <a:rPr spc="229" dirty="0"/>
              <a:t> </a:t>
            </a:r>
            <a:r>
              <a:rPr dirty="0"/>
              <a:t>is</a:t>
            </a:r>
            <a:r>
              <a:rPr spc="229" dirty="0"/>
              <a:t> </a:t>
            </a:r>
            <a:r>
              <a:rPr spc="65" dirty="0"/>
              <a:t>an</a:t>
            </a:r>
            <a:r>
              <a:rPr spc="229" dirty="0"/>
              <a:t> </a:t>
            </a:r>
            <a:r>
              <a:rPr dirty="0"/>
              <a:t>object</a:t>
            </a:r>
            <a:r>
              <a:rPr spc="229" dirty="0"/>
              <a:t> </a:t>
            </a:r>
            <a:r>
              <a:rPr spc="114" dirty="0"/>
              <a:t>that</a:t>
            </a:r>
            <a:r>
              <a:rPr spc="229" dirty="0"/>
              <a:t> </a:t>
            </a:r>
            <a:r>
              <a:rPr spc="75" dirty="0"/>
              <a:t>.</a:t>
            </a:r>
            <a:r>
              <a:rPr spc="-175" dirty="0"/>
              <a:t> </a:t>
            </a:r>
            <a:r>
              <a:rPr spc="75" dirty="0"/>
              <a:t>.</a:t>
            </a:r>
            <a:r>
              <a:rPr spc="-175" dirty="0"/>
              <a:t> </a:t>
            </a:r>
            <a:r>
              <a:rPr spc="75" dirty="0"/>
              <a:t>.</a:t>
            </a:r>
            <a:r>
              <a:rPr spc="-180" dirty="0"/>
              <a:t> </a:t>
            </a:r>
            <a:r>
              <a:rPr dirty="0"/>
              <a:t>(Check</a:t>
            </a:r>
            <a:r>
              <a:rPr spc="235" dirty="0"/>
              <a:t> </a:t>
            </a:r>
            <a:r>
              <a:rPr spc="75" dirty="0"/>
              <a:t>all</a:t>
            </a:r>
            <a:r>
              <a:rPr spc="229" dirty="0"/>
              <a:t> </a:t>
            </a:r>
            <a:r>
              <a:rPr spc="114" dirty="0"/>
              <a:t>that</a:t>
            </a:r>
            <a:r>
              <a:rPr spc="229" dirty="0"/>
              <a:t> </a:t>
            </a:r>
            <a:r>
              <a:rPr spc="50" dirty="0"/>
              <a:t>apply.)</a:t>
            </a:r>
          </a:p>
        </p:txBody>
      </p:sp>
      <p:sp>
        <p:nvSpPr>
          <p:cNvPr id="5" name="object 5"/>
          <p:cNvSpPr txBox="1"/>
          <p:nvPr/>
        </p:nvSpPr>
        <p:spPr>
          <a:xfrm>
            <a:off x="707758" y="1679681"/>
            <a:ext cx="8267065" cy="342900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Garamond"/>
                <a:cs typeface="Garamond"/>
              </a:rPr>
              <a:t>absorbs</a:t>
            </a:r>
            <a:r>
              <a:rPr sz="2450" spc="155" dirty="0">
                <a:latin typeface="Garamond"/>
                <a:cs typeface="Garamond"/>
              </a:rPr>
              <a:t> </a:t>
            </a:r>
            <a:r>
              <a:rPr sz="2450" spc="75" dirty="0">
                <a:latin typeface="Garamond"/>
                <a:cs typeface="Garamond"/>
              </a:rPr>
              <a:t>all</a:t>
            </a:r>
            <a:r>
              <a:rPr sz="2450" spc="160" dirty="0">
                <a:latin typeface="Garamond"/>
                <a:cs typeface="Garamond"/>
              </a:rPr>
              <a:t> </a:t>
            </a:r>
            <a:r>
              <a:rPr sz="2450" spc="55" dirty="0">
                <a:latin typeface="Garamond"/>
                <a:cs typeface="Garamond"/>
              </a:rPr>
              <a:t>radiation</a:t>
            </a:r>
            <a:r>
              <a:rPr sz="2450" spc="155" dirty="0">
                <a:latin typeface="Garamond"/>
                <a:cs typeface="Garamond"/>
              </a:rPr>
              <a:t> </a:t>
            </a:r>
            <a:r>
              <a:rPr sz="2450" spc="114" dirty="0">
                <a:latin typeface="Garamond"/>
                <a:cs typeface="Garamond"/>
              </a:rPr>
              <a:t>that</a:t>
            </a:r>
            <a:r>
              <a:rPr sz="2450" spc="160" dirty="0">
                <a:latin typeface="Garamond"/>
                <a:cs typeface="Garamond"/>
              </a:rPr>
              <a:t> </a:t>
            </a:r>
            <a:r>
              <a:rPr sz="2450" spc="50" dirty="0">
                <a:latin typeface="Garamond"/>
                <a:cs typeface="Garamond"/>
              </a:rPr>
              <a:t>hits</a:t>
            </a:r>
            <a:r>
              <a:rPr sz="2450" spc="155" dirty="0">
                <a:latin typeface="Garamond"/>
                <a:cs typeface="Garamond"/>
              </a:rPr>
              <a:t> </a:t>
            </a:r>
            <a:r>
              <a:rPr sz="2450" spc="70" dirty="0">
                <a:latin typeface="Garamond"/>
                <a:cs typeface="Garamond"/>
              </a:rPr>
              <a:t>it.</a:t>
            </a:r>
            <a:endParaRPr sz="2450">
              <a:latin typeface="Garamond"/>
              <a:cs typeface="Garamond"/>
            </a:endParaRPr>
          </a:p>
          <a:p>
            <a:pPr marL="394335" indent="-358140">
              <a:lnSpc>
                <a:spcPct val="100000"/>
              </a:lnSpc>
              <a:spcBef>
                <a:spcPts val="1045"/>
              </a:spcBef>
              <a:buAutoNum type="alphaUcPeriod"/>
              <a:tabLst>
                <a:tab pos="394335" algn="l"/>
              </a:tabLst>
            </a:pPr>
            <a:r>
              <a:rPr sz="2450" dirty="0">
                <a:latin typeface="Garamond"/>
                <a:cs typeface="Garamond"/>
              </a:rPr>
              <a:t>reflects</a:t>
            </a:r>
            <a:r>
              <a:rPr sz="2450" spc="135" dirty="0">
                <a:latin typeface="Garamond"/>
                <a:cs typeface="Garamond"/>
              </a:rPr>
              <a:t> </a:t>
            </a:r>
            <a:r>
              <a:rPr sz="2450" spc="75" dirty="0">
                <a:latin typeface="Garamond"/>
                <a:cs typeface="Garamond"/>
              </a:rPr>
              <a:t>all</a:t>
            </a:r>
            <a:r>
              <a:rPr sz="2450" spc="140" dirty="0">
                <a:latin typeface="Garamond"/>
                <a:cs typeface="Garamond"/>
              </a:rPr>
              <a:t> </a:t>
            </a:r>
            <a:r>
              <a:rPr sz="2450" spc="55" dirty="0">
                <a:latin typeface="Garamond"/>
                <a:cs typeface="Garamond"/>
              </a:rPr>
              <a:t>radiation</a:t>
            </a:r>
            <a:r>
              <a:rPr sz="2450" spc="145" dirty="0">
                <a:latin typeface="Garamond"/>
                <a:cs typeface="Garamond"/>
              </a:rPr>
              <a:t> </a:t>
            </a:r>
            <a:r>
              <a:rPr sz="2450" spc="114" dirty="0">
                <a:latin typeface="Garamond"/>
                <a:cs typeface="Garamond"/>
              </a:rPr>
              <a:t>that</a:t>
            </a:r>
            <a:r>
              <a:rPr sz="2450" spc="140" dirty="0">
                <a:latin typeface="Garamond"/>
                <a:cs typeface="Garamond"/>
              </a:rPr>
              <a:t> </a:t>
            </a:r>
            <a:r>
              <a:rPr sz="2450" spc="50" dirty="0">
                <a:latin typeface="Garamond"/>
                <a:cs typeface="Garamond"/>
              </a:rPr>
              <a:t>hits</a:t>
            </a:r>
            <a:r>
              <a:rPr sz="2450" spc="145" dirty="0">
                <a:latin typeface="Garamond"/>
                <a:cs typeface="Garamond"/>
              </a:rPr>
              <a:t> </a:t>
            </a:r>
            <a:r>
              <a:rPr sz="2450" spc="70" dirty="0">
                <a:latin typeface="Garamond"/>
                <a:cs typeface="Garamond"/>
              </a:rPr>
              <a:t>it.</a:t>
            </a:r>
            <a:endParaRPr sz="2450">
              <a:latin typeface="Garamond"/>
              <a:cs typeface="Garamond"/>
            </a:endParaRPr>
          </a:p>
          <a:p>
            <a:pPr marL="393700" marR="5080" indent="-361950">
              <a:lnSpc>
                <a:spcPct val="101699"/>
              </a:lnSpc>
              <a:spcBef>
                <a:spcPts val="995"/>
              </a:spcBef>
              <a:buAutoNum type="alphaUcPeriod"/>
              <a:tabLst>
                <a:tab pos="394970" algn="l"/>
              </a:tabLst>
            </a:pPr>
            <a:r>
              <a:rPr sz="2450" dirty="0">
                <a:latin typeface="Garamond"/>
                <a:cs typeface="Garamond"/>
              </a:rPr>
              <a:t>emits</a:t>
            </a:r>
            <a:r>
              <a:rPr sz="2450" spc="60" dirty="0">
                <a:latin typeface="Garamond"/>
                <a:cs typeface="Garamond"/>
              </a:rPr>
              <a:t> </a:t>
            </a:r>
            <a:r>
              <a:rPr sz="2450" dirty="0">
                <a:latin typeface="Garamond"/>
                <a:cs typeface="Garamond"/>
              </a:rPr>
              <a:t>more</a:t>
            </a:r>
            <a:r>
              <a:rPr sz="2450" spc="55" dirty="0">
                <a:latin typeface="Garamond"/>
                <a:cs typeface="Garamond"/>
              </a:rPr>
              <a:t> </a:t>
            </a:r>
            <a:r>
              <a:rPr sz="2450" spc="60" dirty="0">
                <a:latin typeface="Garamond"/>
                <a:cs typeface="Garamond"/>
              </a:rPr>
              <a:t>thermal </a:t>
            </a:r>
            <a:r>
              <a:rPr sz="2450" spc="55" dirty="0">
                <a:latin typeface="Garamond"/>
                <a:cs typeface="Garamond"/>
              </a:rPr>
              <a:t>radiation</a:t>
            </a:r>
            <a:r>
              <a:rPr sz="2450" spc="60" dirty="0">
                <a:latin typeface="Garamond"/>
                <a:cs typeface="Garamond"/>
              </a:rPr>
              <a:t> </a:t>
            </a:r>
            <a:r>
              <a:rPr sz="2450" spc="65" dirty="0">
                <a:latin typeface="Garamond"/>
                <a:cs typeface="Garamond"/>
              </a:rPr>
              <a:t>(per</a:t>
            </a:r>
            <a:r>
              <a:rPr sz="2450" spc="50" dirty="0">
                <a:latin typeface="Garamond"/>
                <a:cs typeface="Garamond"/>
              </a:rPr>
              <a:t> </a:t>
            </a:r>
            <a:r>
              <a:rPr sz="2450" dirty="0">
                <a:latin typeface="Garamond"/>
                <a:cs typeface="Garamond"/>
              </a:rPr>
              <a:t>surface</a:t>
            </a:r>
            <a:r>
              <a:rPr sz="2450" spc="60" dirty="0">
                <a:latin typeface="Garamond"/>
                <a:cs typeface="Garamond"/>
              </a:rPr>
              <a:t> </a:t>
            </a:r>
            <a:r>
              <a:rPr sz="2450" spc="90" dirty="0">
                <a:latin typeface="Garamond"/>
                <a:cs typeface="Garamond"/>
              </a:rPr>
              <a:t>area)</a:t>
            </a:r>
            <a:r>
              <a:rPr sz="2450" spc="55" dirty="0">
                <a:latin typeface="Garamond"/>
                <a:cs typeface="Garamond"/>
              </a:rPr>
              <a:t> </a:t>
            </a:r>
            <a:r>
              <a:rPr sz="2450" spc="70" dirty="0">
                <a:latin typeface="Garamond"/>
                <a:cs typeface="Garamond"/>
              </a:rPr>
              <a:t>than</a:t>
            </a:r>
            <a:r>
              <a:rPr sz="2450" spc="60" dirty="0">
                <a:latin typeface="Garamond"/>
                <a:cs typeface="Garamond"/>
              </a:rPr>
              <a:t> </a:t>
            </a:r>
            <a:r>
              <a:rPr sz="2450" spc="80" dirty="0">
                <a:latin typeface="Garamond"/>
                <a:cs typeface="Garamond"/>
              </a:rPr>
              <a:t>any</a:t>
            </a:r>
            <a:r>
              <a:rPr sz="2450" spc="55" dirty="0">
                <a:latin typeface="Garamond"/>
                <a:cs typeface="Garamond"/>
              </a:rPr>
              <a:t> </a:t>
            </a:r>
            <a:r>
              <a:rPr sz="2450" spc="-10" dirty="0">
                <a:latin typeface="Garamond"/>
                <a:cs typeface="Garamond"/>
              </a:rPr>
              <a:t>other 	</a:t>
            </a:r>
            <a:r>
              <a:rPr sz="2450" dirty="0">
                <a:latin typeface="Garamond"/>
                <a:cs typeface="Garamond"/>
              </a:rPr>
              <a:t>object</a:t>
            </a:r>
            <a:r>
              <a:rPr sz="2450" spc="270" dirty="0">
                <a:latin typeface="Garamond"/>
                <a:cs typeface="Garamond"/>
              </a:rPr>
              <a:t> </a:t>
            </a:r>
            <a:r>
              <a:rPr sz="2450" spc="145" dirty="0">
                <a:latin typeface="Garamond"/>
                <a:cs typeface="Garamond"/>
              </a:rPr>
              <a:t>at</a:t>
            </a:r>
            <a:r>
              <a:rPr sz="2450" spc="265" dirty="0">
                <a:latin typeface="Garamond"/>
                <a:cs typeface="Garamond"/>
              </a:rPr>
              <a:t> </a:t>
            </a:r>
            <a:r>
              <a:rPr sz="2450" dirty="0">
                <a:latin typeface="Garamond"/>
                <a:cs typeface="Garamond"/>
              </a:rPr>
              <a:t>the</a:t>
            </a:r>
            <a:r>
              <a:rPr sz="2450" spc="270" dirty="0">
                <a:latin typeface="Garamond"/>
                <a:cs typeface="Garamond"/>
              </a:rPr>
              <a:t> </a:t>
            </a:r>
            <a:r>
              <a:rPr sz="2450" dirty="0">
                <a:latin typeface="Garamond"/>
                <a:cs typeface="Garamond"/>
              </a:rPr>
              <a:t>same</a:t>
            </a:r>
            <a:r>
              <a:rPr sz="2450" spc="265" dirty="0">
                <a:latin typeface="Garamond"/>
                <a:cs typeface="Garamond"/>
              </a:rPr>
              <a:t> </a:t>
            </a:r>
            <a:r>
              <a:rPr sz="2450" spc="45" dirty="0">
                <a:latin typeface="Garamond"/>
                <a:cs typeface="Garamond"/>
              </a:rPr>
              <a:t>temperature.</a:t>
            </a:r>
            <a:endParaRPr sz="2450">
              <a:latin typeface="Garamond"/>
              <a:cs typeface="Garamond"/>
            </a:endParaRPr>
          </a:p>
          <a:p>
            <a:pPr marL="393065" marR="5080" indent="-374015">
              <a:lnSpc>
                <a:spcPct val="101699"/>
              </a:lnSpc>
              <a:spcBef>
                <a:spcPts val="995"/>
              </a:spcBef>
              <a:buAutoNum type="alphaUcPeriod"/>
              <a:tabLst>
                <a:tab pos="394970" algn="l"/>
              </a:tabLst>
            </a:pPr>
            <a:r>
              <a:rPr sz="2450" dirty="0">
                <a:latin typeface="Garamond"/>
                <a:cs typeface="Garamond"/>
              </a:rPr>
              <a:t>emits</a:t>
            </a:r>
            <a:r>
              <a:rPr sz="2450" spc="225" dirty="0">
                <a:latin typeface="Garamond"/>
                <a:cs typeface="Garamond"/>
              </a:rPr>
              <a:t> </a:t>
            </a:r>
            <a:r>
              <a:rPr sz="2450" dirty="0">
                <a:latin typeface="Garamond"/>
                <a:cs typeface="Garamond"/>
              </a:rPr>
              <a:t>less</a:t>
            </a:r>
            <a:r>
              <a:rPr sz="2450" spc="235" dirty="0">
                <a:latin typeface="Garamond"/>
                <a:cs typeface="Garamond"/>
              </a:rPr>
              <a:t> </a:t>
            </a:r>
            <a:r>
              <a:rPr sz="2450" spc="60" dirty="0">
                <a:latin typeface="Garamond"/>
                <a:cs typeface="Garamond"/>
              </a:rPr>
              <a:t>thermal</a:t>
            </a:r>
            <a:r>
              <a:rPr sz="2450" spc="240" dirty="0">
                <a:latin typeface="Garamond"/>
                <a:cs typeface="Garamond"/>
              </a:rPr>
              <a:t> </a:t>
            </a:r>
            <a:r>
              <a:rPr sz="2450" spc="55" dirty="0">
                <a:latin typeface="Garamond"/>
                <a:cs typeface="Garamond"/>
              </a:rPr>
              <a:t>radiation</a:t>
            </a:r>
            <a:r>
              <a:rPr sz="2450" spc="235" dirty="0">
                <a:latin typeface="Garamond"/>
                <a:cs typeface="Garamond"/>
              </a:rPr>
              <a:t> </a:t>
            </a:r>
            <a:r>
              <a:rPr sz="2450" spc="65" dirty="0">
                <a:latin typeface="Garamond"/>
                <a:cs typeface="Garamond"/>
              </a:rPr>
              <a:t>(per</a:t>
            </a:r>
            <a:r>
              <a:rPr sz="2450" spc="235" dirty="0">
                <a:latin typeface="Garamond"/>
                <a:cs typeface="Garamond"/>
              </a:rPr>
              <a:t> </a:t>
            </a:r>
            <a:r>
              <a:rPr sz="2450" dirty="0">
                <a:latin typeface="Garamond"/>
                <a:cs typeface="Garamond"/>
              </a:rPr>
              <a:t>surface</a:t>
            </a:r>
            <a:r>
              <a:rPr sz="2450" spc="235" dirty="0">
                <a:latin typeface="Garamond"/>
                <a:cs typeface="Garamond"/>
              </a:rPr>
              <a:t> </a:t>
            </a:r>
            <a:r>
              <a:rPr sz="2450" spc="90" dirty="0">
                <a:latin typeface="Garamond"/>
                <a:cs typeface="Garamond"/>
              </a:rPr>
              <a:t>area)</a:t>
            </a:r>
            <a:r>
              <a:rPr sz="2450" spc="235" dirty="0">
                <a:latin typeface="Garamond"/>
                <a:cs typeface="Garamond"/>
              </a:rPr>
              <a:t> </a:t>
            </a:r>
            <a:r>
              <a:rPr sz="2450" spc="70" dirty="0">
                <a:latin typeface="Garamond"/>
                <a:cs typeface="Garamond"/>
              </a:rPr>
              <a:t>than</a:t>
            </a:r>
            <a:r>
              <a:rPr sz="2450" spc="240" dirty="0">
                <a:latin typeface="Garamond"/>
                <a:cs typeface="Garamond"/>
              </a:rPr>
              <a:t> </a:t>
            </a:r>
            <a:r>
              <a:rPr sz="2450" spc="80" dirty="0">
                <a:latin typeface="Garamond"/>
                <a:cs typeface="Garamond"/>
              </a:rPr>
              <a:t>any</a:t>
            </a:r>
            <a:r>
              <a:rPr sz="2450" spc="235" dirty="0">
                <a:latin typeface="Garamond"/>
                <a:cs typeface="Garamond"/>
              </a:rPr>
              <a:t> </a:t>
            </a:r>
            <a:r>
              <a:rPr sz="2450" spc="-10" dirty="0">
                <a:latin typeface="Garamond"/>
                <a:cs typeface="Garamond"/>
              </a:rPr>
              <a:t>other 	</a:t>
            </a:r>
            <a:r>
              <a:rPr sz="2450" dirty="0">
                <a:latin typeface="Garamond"/>
                <a:cs typeface="Garamond"/>
              </a:rPr>
              <a:t>object</a:t>
            </a:r>
            <a:r>
              <a:rPr sz="2450" spc="270" dirty="0">
                <a:latin typeface="Garamond"/>
                <a:cs typeface="Garamond"/>
              </a:rPr>
              <a:t> </a:t>
            </a:r>
            <a:r>
              <a:rPr sz="2450" spc="145" dirty="0">
                <a:latin typeface="Garamond"/>
                <a:cs typeface="Garamond"/>
              </a:rPr>
              <a:t>at</a:t>
            </a:r>
            <a:r>
              <a:rPr sz="2450" spc="265" dirty="0">
                <a:latin typeface="Garamond"/>
                <a:cs typeface="Garamond"/>
              </a:rPr>
              <a:t> </a:t>
            </a:r>
            <a:r>
              <a:rPr sz="2450" dirty="0">
                <a:latin typeface="Garamond"/>
                <a:cs typeface="Garamond"/>
              </a:rPr>
              <a:t>the</a:t>
            </a:r>
            <a:r>
              <a:rPr sz="2450" spc="270" dirty="0">
                <a:latin typeface="Garamond"/>
                <a:cs typeface="Garamond"/>
              </a:rPr>
              <a:t> </a:t>
            </a:r>
            <a:r>
              <a:rPr sz="2450" dirty="0">
                <a:latin typeface="Garamond"/>
                <a:cs typeface="Garamond"/>
              </a:rPr>
              <a:t>same</a:t>
            </a:r>
            <a:r>
              <a:rPr sz="2450" spc="265" dirty="0">
                <a:latin typeface="Garamond"/>
                <a:cs typeface="Garamond"/>
              </a:rPr>
              <a:t> </a:t>
            </a:r>
            <a:r>
              <a:rPr sz="2450" spc="45" dirty="0">
                <a:latin typeface="Garamond"/>
                <a:cs typeface="Garamond"/>
              </a:rPr>
              <a:t>temperature.</a:t>
            </a:r>
            <a:endParaRPr sz="2450">
              <a:latin typeface="Garamond"/>
              <a:cs typeface="Garamond"/>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dirty="0">
                <a:latin typeface="Garamond"/>
                <a:cs typeface="Garamond"/>
              </a:rPr>
              <a:t>A</a:t>
            </a:r>
            <a:r>
              <a:rPr sz="2450" spc="155" dirty="0">
                <a:latin typeface="Garamond"/>
                <a:cs typeface="Garamond"/>
              </a:rPr>
              <a:t> </a:t>
            </a:r>
            <a:r>
              <a:rPr sz="2450" spc="55" dirty="0">
                <a:latin typeface="Garamond"/>
                <a:cs typeface="Garamond"/>
              </a:rPr>
              <a:t>and</a:t>
            </a:r>
            <a:r>
              <a:rPr sz="2450" spc="165" dirty="0">
                <a:latin typeface="Garamond"/>
                <a:cs typeface="Garamond"/>
              </a:rPr>
              <a:t> </a:t>
            </a:r>
            <a:r>
              <a:rPr sz="2450" spc="25" dirty="0">
                <a:latin typeface="Garamond"/>
                <a:cs typeface="Garamond"/>
              </a:rPr>
              <a:t>C</a:t>
            </a:r>
            <a:endParaRPr sz="2450">
              <a:latin typeface="Garamond"/>
              <a:cs typeface="Garamond"/>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92582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10.7.</a:t>
            </a:r>
            <a:r>
              <a:rPr sz="1200" spc="200" dirty="0">
                <a:latin typeface="Times New Roman"/>
                <a:cs typeface="Times New Roman"/>
              </a:rPr>
              <a:t>  </a:t>
            </a:r>
            <a:r>
              <a:rPr sz="1200" dirty="0">
                <a:latin typeface="Times New Roman"/>
                <a:cs typeface="Times New Roman"/>
              </a:rPr>
              <a:t>BLACKBODY</a:t>
            </a:r>
            <a:r>
              <a:rPr sz="1200" spc="125" dirty="0">
                <a:latin typeface="Times New Roman"/>
                <a:cs typeface="Times New Roman"/>
              </a:rPr>
              <a:t> </a:t>
            </a:r>
            <a:r>
              <a:rPr sz="1200" spc="-10" dirty="0">
                <a:latin typeface="Times New Roman"/>
                <a:cs typeface="Times New Roman"/>
              </a:rPr>
              <a:t>RADIATION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06119" y="1273580"/>
            <a:ext cx="8281034" cy="782955"/>
          </a:xfrm>
          <a:prstGeom prst="rect">
            <a:avLst/>
          </a:prstGeom>
        </p:spPr>
        <p:txBody>
          <a:bodyPr vert="horz" wrap="square" lIns="0" tIns="15875" rIns="0" bIns="0" rtlCol="0">
            <a:spAutoFit/>
          </a:bodyPr>
          <a:lstStyle/>
          <a:p>
            <a:pPr marL="25400">
              <a:lnSpc>
                <a:spcPct val="100000"/>
              </a:lnSpc>
              <a:spcBef>
                <a:spcPts val="125"/>
              </a:spcBef>
              <a:tabLst>
                <a:tab pos="363855" algn="l"/>
                <a:tab pos="962660" algn="l"/>
                <a:tab pos="2383790" algn="l"/>
                <a:tab pos="2932430" algn="l"/>
                <a:tab pos="3935095" algn="l"/>
                <a:tab pos="5248910" algn="l"/>
                <a:tab pos="5982970" algn="l"/>
                <a:tab pos="7503795" algn="l"/>
                <a:tab pos="7998459" algn="l"/>
              </a:tabLst>
            </a:pPr>
            <a:r>
              <a:rPr spc="-25" dirty="0"/>
              <a:t>If</a:t>
            </a:r>
            <a:r>
              <a:rPr dirty="0"/>
              <a:t>	</a:t>
            </a:r>
            <a:r>
              <a:rPr spc="-25" dirty="0"/>
              <a:t>you</a:t>
            </a:r>
            <a:r>
              <a:rPr dirty="0"/>
              <a:t>	</a:t>
            </a:r>
            <a:r>
              <a:rPr spc="40" dirty="0"/>
              <a:t>integrated</a:t>
            </a:r>
            <a:r>
              <a:rPr dirty="0"/>
              <a:t>	</a:t>
            </a:r>
            <a:r>
              <a:rPr spc="-25" dirty="0"/>
              <a:t>the</a:t>
            </a:r>
            <a:r>
              <a:rPr dirty="0"/>
              <a:t>	</a:t>
            </a:r>
            <a:r>
              <a:rPr spc="45" dirty="0"/>
              <a:t>Planck</a:t>
            </a:r>
            <a:r>
              <a:rPr dirty="0"/>
              <a:t>	</a:t>
            </a:r>
            <a:r>
              <a:rPr spc="-10" dirty="0"/>
              <a:t>spectrum</a:t>
            </a:r>
            <a:r>
              <a:rPr dirty="0"/>
              <a:t>	</a:t>
            </a:r>
            <a:r>
              <a:rPr spc="-20" dirty="0"/>
              <a:t>from</a:t>
            </a:r>
            <a:r>
              <a:rPr dirty="0"/>
              <a:t>	3</a:t>
            </a:r>
            <a:r>
              <a:rPr i="1" dirty="0">
                <a:latin typeface="Times New Roman"/>
                <a:cs typeface="Times New Roman"/>
              </a:rPr>
              <a:t>.</a:t>
            </a:r>
            <a:r>
              <a:rPr dirty="0"/>
              <a:t>8</a:t>
            </a:r>
            <a:r>
              <a:rPr spc="225" dirty="0"/>
              <a:t> </a:t>
            </a:r>
            <a:r>
              <a:rPr dirty="0">
                <a:latin typeface="Lucida Sans Unicode"/>
                <a:cs typeface="Lucida Sans Unicode"/>
              </a:rPr>
              <a:t>×</a:t>
            </a:r>
            <a:r>
              <a:rPr spc="60" dirty="0">
                <a:latin typeface="Lucida Sans Unicode"/>
                <a:cs typeface="Lucida Sans Unicode"/>
              </a:rPr>
              <a:t> </a:t>
            </a:r>
            <a:r>
              <a:rPr spc="-20" dirty="0"/>
              <a:t>10</a:t>
            </a:r>
            <a:r>
              <a:rPr sz="3075" spc="-30" baseline="24390" dirty="0"/>
              <a:t>14</a:t>
            </a:r>
            <a:r>
              <a:rPr sz="3075" baseline="24390" dirty="0"/>
              <a:t>	</a:t>
            </a:r>
            <a:r>
              <a:rPr sz="2450" spc="-25" dirty="0"/>
              <a:t>Hz</a:t>
            </a:r>
            <a:r>
              <a:rPr sz="2450" dirty="0"/>
              <a:t>	</a:t>
            </a:r>
            <a:r>
              <a:rPr sz="2450" spc="-25" dirty="0"/>
              <a:t>to</a:t>
            </a:r>
            <a:endParaRPr sz="2450">
              <a:latin typeface="Lucida Sans Unicode"/>
              <a:cs typeface="Lucida Sans Unicode"/>
            </a:endParaRPr>
          </a:p>
          <a:p>
            <a:pPr marL="25400">
              <a:lnSpc>
                <a:spcPct val="100000"/>
              </a:lnSpc>
              <a:spcBef>
                <a:spcPts val="50"/>
              </a:spcBef>
            </a:pPr>
            <a:r>
              <a:rPr dirty="0"/>
              <a:t>7</a:t>
            </a:r>
            <a:r>
              <a:rPr i="1" dirty="0">
                <a:latin typeface="Times New Roman"/>
                <a:cs typeface="Times New Roman"/>
              </a:rPr>
              <a:t>.</a:t>
            </a:r>
            <a:r>
              <a:rPr dirty="0"/>
              <a:t>7</a:t>
            </a:r>
            <a:r>
              <a:rPr dirty="0">
                <a:latin typeface="Lucida Sans Unicode"/>
                <a:cs typeface="Lucida Sans Unicode"/>
              </a:rPr>
              <a:t>×</a:t>
            </a:r>
            <a:r>
              <a:rPr dirty="0"/>
              <a:t>10</a:t>
            </a:r>
            <a:r>
              <a:rPr sz="3075" baseline="24390" dirty="0"/>
              <a:t>14</a:t>
            </a:r>
            <a:r>
              <a:rPr sz="3075" spc="217" baseline="24390" dirty="0"/>
              <a:t> </a:t>
            </a:r>
            <a:r>
              <a:rPr sz="2450" spc="-105" dirty="0"/>
              <a:t>Hz</a:t>
            </a:r>
            <a:r>
              <a:rPr sz="2450" spc="-15" dirty="0"/>
              <a:t> </a:t>
            </a:r>
            <a:r>
              <a:rPr sz="2450" spc="70" dirty="0"/>
              <a:t>(the</a:t>
            </a:r>
            <a:r>
              <a:rPr sz="2450" spc="-10" dirty="0"/>
              <a:t> </a:t>
            </a:r>
            <a:r>
              <a:rPr sz="2450" dirty="0"/>
              <a:t>frequency</a:t>
            </a:r>
            <a:r>
              <a:rPr sz="2450" spc="-15" dirty="0"/>
              <a:t> </a:t>
            </a:r>
            <a:r>
              <a:rPr sz="2450" dirty="0"/>
              <a:t>range</a:t>
            </a:r>
            <a:r>
              <a:rPr sz="2450" spc="-10" dirty="0"/>
              <a:t> </a:t>
            </a:r>
            <a:r>
              <a:rPr sz="2450" spc="-120" dirty="0"/>
              <a:t>of</a:t>
            </a:r>
            <a:r>
              <a:rPr sz="2450" spc="-10" dirty="0"/>
              <a:t> </a:t>
            </a:r>
            <a:r>
              <a:rPr sz="2450" dirty="0"/>
              <a:t>visible</a:t>
            </a:r>
            <a:r>
              <a:rPr sz="2450" spc="-15" dirty="0"/>
              <a:t> </a:t>
            </a:r>
            <a:r>
              <a:rPr sz="2450" spc="65" dirty="0"/>
              <a:t>light),</a:t>
            </a:r>
            <a:r>
              <a:rPr sz="2450" spc="40" dirty="0"/>
              <a:t> </a:t>
            </a:r>
            <a:r>
              <a:rPr sz="2450" dirty="0"/>
              <a:t>which</a:t>
            </a:r>
            <a:r>
              <a:rPr sz="2450" spc="-10" dirty="0"/>
              <a:t> </a:t>
            </a:r>
            <a:r>
              <a:rPr sz="2450" spc="-120" dirty="0"/>
              <a:t>of</a:t>
            </a:r>
            <a:r>
              <a:rPr sz="2450" spc="-15" dirty="0"/>
              <a:t> </a:t>
            </a:r>
            <a:r>
              <a:rPr sz="2450" dirty="0"/>
              <a:t>the</a:t>
            </a:r>
            <a:r>
              <a:rPr sz="2450" spc="-10" dirty="0"/>
              <a:t> </a:t>
            </a:r>
            <a:r>
              <a:rPr sz="2450" spc="-20" dirty="0"/>
              <a:t>fol-</a:t>
            </a:r>
            <a:endParaRPr sz="2450">
              <a:latin typeface="Lucida Sans Unicode"/>
              <a:cs typeface="Lucida Sans Unicode"/>
            </a:endParaRPr>
          </a:p>
        </p:txBody>
      </p:sp>
      <p:sp>
        <p:nvSpPr>
          <p:cNvPr id="5" name="object 5"/>
          <p:cNvSpPr txBox="1"/>
          <p:nvPr/>
        </p:nvSpPr>
        <p:spPr>
          <a:xfrm>
            <a:off x="715137" y="2032735"/>
            <a:ext cx="8261350" cy="4401820"/>
          </a:xfrm>
          <a:prstGeom prst="rect">
            <a:avLst/>
          </a:prstGeom>
        </p:spPr>
        <p:txBody>
          <a:bodyPr vert="horz" wrap="square" lIns="0" tIns="9525" rIns="0" bIns="0" rtlCol="0">
            <a:spAutoFit/>
          </a:bodyPr>
          <a:lstStyle/>
          <a:p>
            <a:pPr marL="15875" marR="5715">
              <a:lnSpc>
                <a:spcPct val="101699"/>
              </a:lnSpc>
              <a:spcBef>
                <a:spcPts val="75"/>
              </a:spcBef>
              <a:tabLst>
                <a:tab pos="7226300" algn="l"/>
              </a:tabLst>
            </a:pPr>
            <a:r>
              <a:rPr sz="2450" dirty="0">
                <a:latin typeface="Garamond"/>
                <a:cs typeface="Garamond"/>
              </a:rPr>
              <a:t>lowing</a:t>
            </a:r>
            <a:r>
              <a:rPr sz="2450" spc="190" dirty="0">
                <a:latin typeface="Garamond"/>
                <a:cs typeface="Garamond"/>
              </a:rPr>
              <a:t> </a:t>
            </a:r>
            <a:r>
              <a:rPr sz="2450" spc="50" dirty="0">
                <a:latin typeface="Garamond"/>
                <a:cs typeface="Garamond"/>
              </a:rPr>
              <a:t>best</a:t>
            </a:r>
            <a:r>
              <a:rPr sz="2450" spc="195" dirty="0">
                <a:latin typeface="Garamond"/>
                <a:cs typeface="Garamond"/>
              </a:rPr>
              <a:t> </a:t>
            </a:r>
            <a:r>
              <a:rPr sz="2450" dirty="0">
                <a:latin typeface="Garamond"/>
                <a:cs typeface="Garamond"/>
              </a:rPr>
              <a:t>describes</a:t>
            </a:r>
            <a:r>
              <a:rPr sz="2450" spc="200" dirty="0">
                <a:latin typeface="Garamond"/>
                <a:cs typeface="Garamond"/>
              </a:rPr>
              <a:t> </a:t>
            </a:r>
            <a:r>
              <a:rPr sz="2450" spc="80" dirty="0">
                <a:latin typeface="Garamond"/>
                <a:cs typeface="Garamond"/>
              </a:rPr>
              <a:t>what</a:t>
            </a:r>
            <a:r>
              <a:rPr sz="2450" spc="195" dirty="0">
                <a:latin typeface="Garamond"/>
                <a:cs typeface="Garamond"/>
              </a:rPr>
              <a:t> </a:t>
            </a:r>
            <a:r>
              <a:rPr sz="2450" spc="50" dirty="0">
                <a:latin typeface="Garamond"/>
                <a:cs typeface="Garamond"/>
              </a:rPr>
              <a:t>the</a:t>
            </a:r>
            <a:r>
              <a:rPr sz="2450" spc="204" dirty="0">
                <a:latin typeface="Garamond"/>
                <a:cs typeface="Garamond"/>
              </a:rPr>
              <a:t> </a:t>
            </a:r>
            <a:r>
              <a:rPr sz="2450" dirty="0">
                <a:latin typeface="Garamond"/>
                <a:cs typeface="Garamond"/>
              </a:rPr>
              <a:t>answer</a:t>
            </a:r>
            <a:r>
              <a:rPr sz="2450" spc="200" dirty="0">
                <a:latin typeface="Garamond"/>
                <a:cs typeface="Garamond"/>
              </a:rPr>
              <a:t> </a:t>
            </a:r>
            <a:r>
              <a:rPr sz="2450" dirty="0">
                <a:latin typeface="Garamond"/>
                <a:cs typeface="Garamond"/>
              </a:rPr>
              <a:t>would</a:t>
            </a:r>
            <a:r>
              <a:rPr sz="2450" spc="204" dirty="0">
                <a:latin typeface="Garamond"/>
                <a:cs typeface="Garamond"/>
              </a:rPr>
              <a:t> </a:t>
            </a:r>
            <a:r>
              <a:rPr sz="2450" spc="-10" dirty="0">
                <a:latin typeface="Garamond"/>
                <a:cs typeface="Garamond"/>
              </a:rPr>
              <a:t>represent?</a:t>
            </a:r>
            <a:r>
              <a:rPr sz="2450" dirty="0">
                <a:latin typeface="Garamond"/>
                <a:cs typeface="Garamond"/>
              </a:rPr>
              <a:t>	</a:t>
            </a:r>
            <a:r>
              <a:rPr sz="2450" spc="-10" dirty="0">
                <a:latin typeface="Garamond"/>
                <a:cs typeface="Garamond"/>
              </a:rPr>
              <a:t>(Choose one.)</a:t>
            </a:r>
            <a:endParaRPr sz="2450">
              <a:latin typeface="Garamond"/>
              <a:cs typeface="Garamond"/>
            </a:endParaRPr>
          </a:p>
          <a:p>
            <a:pPr marL="386715" marR="7620" indent="-370205">
              <a:lnSpc>
                <a:spcPct val="101699"/>
              </a:lnSpc>
              <a:spcBef>
                <a:spcPts val="1595"/>
              </a:spcBef>
              <a:buAutoNum type="alphaUcPeriod"/>
              <a:tabLst>
                <a:tab pos="387985" algn="l"/>
              </a:tabLst>
            </a:pPr>
            <a:r>
              <a:rPr sz="2450" dirty="0">
                <a:latin typeface="Garamond"/>
                <a:cs typeface="Garamond"/>
              </a:rPr>
              <a:t>The</a:t>
            </a:r>
            <a:r>
              <a:rPr sz="2450" spc="50" dirty="0">
                <a:latin typeface="Garamond"/>
                <a:cs typeface="Garamond"/>
              </a:rPr>
              <a:t> </a:t>
            </a:r>
            <a:r>
              <a:rPr sz="2450" dirty="0">
                <a:latin typeface="Garamond"/>
                <a:cs typeface="Garamond"/>
              </a:rPr>
              <a:t>number</a:t>
            </a:r>
            <a:r>
              <a:rPr sz="2450" spc="45" dirty="0">
                <a:latin typeface="Garamond"/>
                <a:cs typeface="Garamond"/>
              </a:rPr>
              <a:t> </a:t>
            </a:r>
            <a:r>
              <a:rPr sz="2450" spc="-80" dirty="0">
                <a:latin typeface="Garamond"/>
                <a:cs typeface="Garamond"/>
              </a:rPr>
              <a:t>of</a:t>
            </a:r>
            <a:r>
              <a:rPr sz="2450" spc="55" dirty="0">
                <a:latin typeface="Garamond"/>
                <a:cs typeface="Garamond"/>
              </a:rPr>
              <a:t> </a:t>
            </a:r>
            <a:r>
              <a:rPr sz="2450" dirty="0">
                <a:latin typeface="Garamond"/>
                <a:cs typeface="Garamond"/>
              </a:rPr>
              <a:t>photons</a:t>
            </a:r>
            <a:r>
              <a:rPr sz="2450" spc="50" dirty="0">
                <a:latin typeface="Garamond"/>
                <a:cs typeface="Garamond"/>
              </a:rPr>
              <a:t> </a:t>
            </a:r>
            <a:r>
              <a:rPr sz="2450" spc="-80" dirty="0">
                <a:latin typeface="Garamond"/>
                <a:cs typeface="Garamond"/>
              </a:rPr>
              <a:t>of</a:t>
            </a:r>
            <a:r>
              <a:rPr sz="2450" spc="50" dirty="0">
                <a:latin typeface="Garamond"/>
                <a:cs typeface="Garamond"/>
              </a:rPr>
              <a:t> </a:t>
            </a:r>
            <a:r>
              <a:rPr sz="2450" dirty="0">
                <a:latin typeface="Garamond"/>
                <a:cs typeface="Garamond"/>
              </a:rPr>
              <a:t>visible</a:t>
            </a:r>
            <a:r>
              <a:rPr sz="2450" spc="50" dirty="0">
                <a:latin typeface="Garamond"/>
                <a:cs typeface="Garamond"/>
              </a:rPr>
              <a:t> </a:t>
            </a:r>
            <a:r>
              <a:rPr sz="2450" dirty="0">
                <a:latin typeface="Garamond"/>
                <a:cs typeface="Garamond"/>
              </a:rPr>
              <a:t>light</a:t>
            </a:r>
            <a:r>
              <a:rPr sz="2450" spc="45" dirty="0">
                <a:latin typeface="Garamond"/>
                <a:cs typeface="Garamond"/>
              </a:rPr>
              <a:t> </a:t>
            </a:r>
            <a:r>
              <a:rPr sz="2450" dirty="0">
                <a:latin typeface="Garamond"/>
                <a:cs typeface="Garamond"/>
              </a:rPr>
              <a:t>in</a:t>
            </a:r>
            <a:r>
              <a:rPr sz="2450" spc="50" dirty="0">
                <a:latin typeface="Garamond"/>
                <a:cs typeface="Garamond"/>
              </a:rPr>
              <a:t> </a:t>
            </a:r>
            <a:r>
              <a:rPr sz="2450" spc="130" dirty="0">
                <a:latin typeface="Garamond"/>
                <a:cs typeface="Garamond"/>
              </a:rPr>
              <a:t>a</a:t>
            </a:r>
            <a:r>
              <a:rPr sz="2450" spc="50" dirty="0">
                <a:latin typeface="Garamond"/>
                <a:cs typeface="Garamond"/>
              </a:rPr>
              <a:t> </a:t>
            </a:r>
            <a:r>
              <a:rPr sz="2450" dirty="0">
                <a:latin typeface="Garamond"/>
                <a:cs typeface="Garamond"/>
              </a:rPr>
              <a:t>fully</a:t>
            </a:r>
            <a:r>
              <a:rPr sz="2450" spc="55" dirty="0">
                <a:latin typeface="Garamond"/>
                <a:cs typeface="Garamond"/>
              </a:rPr>
              <a:t> </a:t>
            </a:r>
            <a:r>
              <a:rPr sz="2450" dirty="0">
                <a:latin typeface="Garamond"/>
                <a:cs typeface="Garamond"/>
              </a:rPr>
              <a:t>enclosed</a:t>
            </a:r>
            <a:r>
              <a:rPr sz="2450" spc="45" dirty="0">
                <a:latin typeface="Garamond"/>
                <a:cs typeface="Garamond"/>
              </a:rPr>
              <a:t> </a:t>
            </a:r>
            <a:r>
              <a:rPr sz="2450" spc="55" dirty="0">
                <a:latin typeface="Garamond"/>
                <a:cs typeface="Garamond"/>
              </a:rPr>
              <a:t>cavity 	</a:t>
            </a:r>
            <a:r>
              <a:rPr sz="2450" spc="145" dirty="0">
                <a:latin typeface="Garamond"/>
                <a:cs typeface="Garamond"/>
              </a:rPr>
              <a:t>at</a:t>
            </a:r>
            <a:r>
              <a:rPr sz="2450" spc="135" dirty="0">
                <a:latin typeface="Garamond"/>
                <a:cs typeface="Garamond"/>
              </a:rPr>
              <a:t> </a:t>
            </a:r>
            <a:r>
              <a:rPr sz="2450" spc="-10" dirty="0">
                <a:latin typeface="Garamond"/>
                <a:cs typeface="Garamond"/>
              </a:rPr>
              <a:t>equilibrium.</a:t>
            </a:r>
            <a:endParaRPr sz="2450">
              <a:latin typeface="Garamond"/>
              <a:cs typeface="Garamond"/>
            </a:endParaRPr>
          </a:p>
          <a:p>
            <a:pPr marL="386715" marR="8890" indent="-358140">
              <a:lnSpc>
                <a:spcPct val="101699"/>
              </a:lnSpc>
              <a:spcBef>
                <a:spcPts val="994"/>
              </a:spcBef>
              <a:buAutoNum type="alphaUcPeriod"/>
              <a:tabLst>
                <a:tab pos="387985" algn="l"/>
              </a:tabLst>
            </a:pPr>
            <a:r>
              <a:rPr sz="2450" dirty="0">
                <a:latin typeface="Garamond"/>
                <a:cs typeface="Garamond"/>
              </a:rPr>
              <a:t>The</a:t>
            </a:r>
            <a:r>
              <a:rPr sz="2450" spc="390" dirty="0">
                <a:latin typeface="Garamond"/>
                <a:cs typeface="Garamond"/>
              </a:rPr>
              <a:t> </a:t>
            </a:r>
            <a:r>
              <a:rPr sz="2450" dirty="0">
                <a:latin typeface="Garamond"/>
                <a:cs typeface="Garamond"/>
              </a:rPr>
              <a:t>photon</a:t>
            </a:r>
            <a:r>
              <a:rPr sz="2450" spc="400" dirty="0">
                <a:latin typeface="Garamond"/>
                <a:cs typeface="Garamond"/>
              </a:rPr>
              <a:t> </a:t>
            </a:r>
            <a:r>
              <a:rPr sz="2450" spc="45" dirty="0">
                <a:latin typeface="Garamond"/>
                <a:cs typeface="Garamond"/>
              </a:rPr>
              <a:t>density</a:t>
            </a:r>
            <a:r>
              <a:rPr sz="2450" spc="405" dirty="0">
                <a:latin typeface="Garamond"/>
                <a:cs typeface="Garamond"/>
              </a:rPr>
              <a:t> </a:t>
            </a:r>
            <a:r>
              <a:rPr sz="2450" dirty="0">
                <a:latin typeface="Garamond"/>
                <a:cs typeface="Garamond"/>
              </a:rPr>
              <a:t>(photons</a:t>
            </a:r>
            <a:r>
              <a:rPr sz="2450" spc="400" dirty="0">
                <a:latin typeface="Garamond"/>
                <a:cs typeface="Garamond"/>
              </a:rPr>
              <a:t> </a:t>
            </a:r>
            <a:r>
              <a:rPr sz="2450" dirty="0">
                <a:latin typeface="Garamond"/>
                <a:cs typeface="Garamond"/>
              </a:rPr>
              <a:t>per</a:t>
            </a:r>
            <a:r>
              <a:rPr sz="2450" spc="395" dirty="0">
                <a:latin typeface="Garamond"/>
                <a:cs typeface="Garamond"/>
              </a:rPr>
              <a:t> </a:t>
            </a:r>
            <a:r>
              <a:rPr sz="2450" spc="65" dirty="0">
                <a:latin typeface="Garamond"/>
                <a:cs typeface="Garamond"/>
              </a:rPr>
              <a:t>unit</a:t>
            </a:r>
            <a:r>
              <a:rPr sz="2450" spc="395" dirty="0">
                <a:latin typeface="Garamond"/>
                <a:cs typeface="Garamond"/>
              </a:rPr>
              <a:t> </a:t>
            </a:r>
            <a:r>
              <a:rPr sz="2450" dirty="0">
                <a:latin typeface="Garamond"/>
                <a:cs typeface="Garamond"/>
              </a:rPr>
              <a:t>volume)</a:t>
            </a:r>
            <a:r>
              <a:rPr sz="2450" spc="395" dirty="0">
                <a:latin typeface="Garamond"/>
                <a:cs typeface="Garamond"/>
              </a:rPr>
              <a:t> </a:t>
            </a:r>
            <a:r>
              <a:rPr sz="2450" dirty="0">
                <a:latin typeface="Garamond"/>
                <a:cs typeface="Garamond"/>
              </a:rPr>
              <a:t>of</a:t>
            </a:r>
            <a:r>
              <a:rPr sz="2450" spc="405" dirty="0">
                <a:latin typeface="Garamond"/>
                <a:cs typeface="Garamond"/>
              </a:rPr>
              <a:t> </a:t>
            </a:r>
            <a:r>
              <a:rPr sz="2450" dirty="0">
                <a:latin typeface="Garamond"/>
                <a:cs typeface="Garamond"/>
              </a:rPr>
              <a:t>the</a:t>
            </a:r>
            <a:r>
              <a:rPr sz="2450" spc="400" dirty="0">
                <a:latin typeface="Garamond"/>
                <a:cs typeface="Garamond"/>
              </a:rPr>
              <a:t> </a:t>
            </a:r>
            <a:r>
              <a:rPr sz="2450" spc="-10" dirty="0">
                <a:latin typeface="Garamond"/>
                <a:cs typeface="Garamond"/>
              </a:rPr>
              <a:t>visible 	</a:t>
            </a:r>
            <a:r>
              <a:rPr sz="2450" dirty="0">
                <a:latin typeface="Garamond"/>
                <a:cs typeface="Garamond"/>
              </a:rPr>
              <a:t>light</a:t>
            </a:r>
            <a:r>
              <a:rPr sz="2450" spc="185" dirty="0">
                <a:latin typeface="Garamond"/>
                <a:cs typeface="Garamond"/>
              </a:rPr>
              <a:t> </a:t>
            </a:r>
            <a:r>
              <a:rPr sz="2450" dirty="0">
                <a:latin typeface="Garamond"/>
                <a:cs typeface="Garamond"/>
              </a:rPr>
              <a:t>in</a:t>
            </a:r>
            <a:r>
              <a:rPr sz="2450" spc="195" dirty="0">
                <a:latin typeface="Garamond"/>
                <a:cs typeface="Garamond"/>
              </a:rPr>
              <a:t> </a:t>
            </a:r>
            <a:r>
              <a:rPr sz="2450" spc="130" dirty="0">
                <a:latin typeface="Garamond"/>
                <a:cs typeface="Garamond"/>
              </a:rPr>
              <a:t>a</a:t>
            </a:r>
            <a:r>
              <a:rPr sz="2450" spc="190" dirty="0">
                <a:latin typeface="Garamond"/>
                <a:cs typeface="Garamond"/>
              </a:rPr>
              <a:t> </a:t>
            </a:r>
            <a:r>
              <a:rPr sz="2450" dirty="0">
                <a:latin typeface="Garamond"/>
                <a:cs typeface="Garamond"/>
              </a:rPr>
              <a:t>fully</a:t>
            </a:r>
            <a:r>
              <a:rPr sz="2450" spc="195" dirty="0">
                <a:latin typeface="Garamond"/>
                <a:cs typeface="Garamond"/>
              </a:rPr>
              <a:t> </a:t>
            </a:r>
            <a:r>
              <a:rPr sz="2450" dirty="0">
                <a:latin typeface="Garamond"/>
                <a:cs typeface="Garamond"/>
              </a:rPr>
              <a:t>enclosed</a:t>
            </a:r>
            <a:r>
              <a:rPr sz="2450" spc="195" dirty="0">
                <a:latin typeface="Garamond"/>
                <a:cs typeface="Garamond"/>
              </a:rPr>
              <a:t> </a:t>
            </a:r>
            <a:r>
              <a:rPr sz="2450" spc="65" dirty="0">
                <a:latin typeface="Garamond"/>
                <a:cs typeface="Garamond"/>
              </a:rPr>
              <a:t>cavity</a:t>
            </a:r>
            <a:r>
              <a:rPr sz="2450" spc="195" dirty="0">
                <a:latin typeface="Garamond"/>
                <a:cs typeface="Garamond"/>
              </a:rPr>
              <a:t> </a:t>
            </a:r>
            <a:r>
              <a:rPr sz="2450" spc="145" dirty="0">
                <a:latin typeface="Garamond"/>
                <a:cs typeface="Garamond"/>
              </a:rPr>
              <a:t>at</a:t>
            </a:r>
            <a:r>
              <a:rPr sz="2450" spc="195" dirty="0">
                <a:latin typeface="Garamond"/>
                <a:cs typeface="Garamond"/>
              </a:rPr>
              <a:t> </a:t>
            </a:r>
            <a:r>
              <a:rPr sz="2450" spc="-10" dirty="0">
                <a:latin typeface="Garamond"/>
                <a:cs typeface="Garamond"/>
              </a:rPr>
              <a:t>equilibrium.</a:t>
            </a:r>
            <a:endParaRPr sz="2450">
              <a:latin typeface="Garamond"/>
              <a:cs typeface="Garamond"/>
            </a:endParaRPr>
          </a:p>
          <a:p>
            <a:pPr marL="386715" marR="5080" indent="-361950">
              <a:lnSpc>
                <a:spcPct val="101699"/>
              </a:lnSpc>
              <a:spcBef>
                <a:spcPts val="994"/>
              </a:spcBef>
              <a:buAutoNum type="alphaUcPeriod"/>
              <a:tabLst>
                <a:tab pos="387985" algn="l"/>
              </a:tabLst>
            </a:pPr>
            <a:r>
              <a:rPr sz="2450" dirty="0">
                <a:latin typeface="Garamond"/>
                <a:cs typeface="Garamond"/>
              </a:rPr>
              <a:t>The</a:t>
            </a:r>
            <a:r>
              <a:rPr sz="2450" spc="150" dirty="0">
                <a:latin typeface="Garamond"/>
                <a:cs typeface="Garamond"/>
              </a:rPr>
              <a:t> </a:t>
            </a:r>
            <a:r>
              <a:rPr sz="2450" dirty="0">
                <a:latin typeface="Garamond"/>
                <a:cs typeface="Garamond"/>
              </a:rPr>
              <a:t>amount</a:t>
            </a:r>
            <a:r>
              <a:rPr sz="2450" spc="145" dirty="0">
                <a:latin typeface="Garamond"/>
                <a:cs typeface="Garamond"/>
              </a:rPr>
              <a:t> </a:t>
            </a:r>
            <a:r>
              <a:rPr sz="2450" spc="-45" dirty="0">
                <a:latin typeface="Garamond"/>
                <a:cs typeface="Garamond"/>
              </a:rPr>
              <a:t>of</a:t>
            </a:r>
            <a:r>
              <a:rPr sz="2450" spc="145" dirty="0">
                <a:latin typeface="Garamond"/>
                <a:cs typeface="Garamond"/>
              </a:rPr>
              <a:t> </a:t>
            </a:r>
            <a:r>
              <a:rPr sz="2450" dirty="0">
                <a:latin typeface="Garamond"/>
                <a:cs typeface="Garamond"/>
              </a:rPr>
              <a:t>energy</a:t>
            </a:r>
            <a:r>
              <a:rPr sz="2450" spc="150" dirty="0">
                <a:latin typeface="Garamond"/>
                <a:cs typeface="Garamond"/>
              </a:rPr>
              <a:t> </a:t>
            </a:r>
            <a:r>
              <a:rPr sz="2450" dirty="0">
                <a:latin typeface="Garamond"/>
                <a:cs typeface="Garamond"/>
              </a:rPr>
              <a:t>represented</a:t>
            </a:r>
            <a:r>
              <a:rPr sz="2450" spc="150" dirty="0">
                <a:latin typeface="Garamond"/>
                <a:cs typeface="Garamond"/>
              </a:rPr>
              <a:t> </a:t>
            </a:r>
            <a:r>
              <a:rPr sz="2450" spc="60" dirty="0">
                <a:latin typeface="Garamond"/>
                <a:cs typeface="Garamond"/>
              </a:rPr>
              <a:t>by</a:t>
            </a:r>
            <a:r>
              <a:rPr sz="2450" spc="150" dirty="0">
                <a:latin typeface="Garamond"/>
                <a:cs typeface="Garamond"/>
              </a:rPr>
              <a:t> </a:t>
            </a:r>
            <a:r>
              <a:rPr sz="2450" dirty="0">
                <a:latin typeface="Garamond"/>
                <a:cs typeface="Garamond"/>
              </a:rPr>
              <a:t>the</a:t>
            </a:r>
            <a:r>
              <a:rPr sz="2450" spc="145" dirty="0">
                <a:latin typeface="Garamond"/>
                <a:cs typeface="Garamond"/>
              </a:rPr>
              <a:t> </a:t>
            </a:r>
            <a:r>
              <a:rPr sz="2450" dirty="0">
                <a:latin typeface="Garamond"/>
                <a:cs typeface="Garamond"/>
              </a:rPr>
              <a:t>visible</a:t>
            </a:r>
            <a:r>
              <a:rPr sz="2450" spc="150" dirty="0">
                <a:latin typeface="Garamond"/>
                <a:cs typeface="Garamond"/>
              </a:rPr>
              <a:t> </a:t>
            </a:r>
            <a:r>
              <a:rPr sz="2450" dirty="0">
                <a:latin typeface="Garamond"/>
                <a:cs typeface="Garamond"/>
              </a:rPr>
              <a:t>light</a:t>
            </a:r>
            <a:r>
              <a:rPr sz="2450" spc="145" dirty="0">
                <a:latin typeface="Garamond"/>
                <a:cs typeface="Garamond"/>
              </a:rPr>
              <a:t> </a:t>
            </a:r>
            <a:r>
              <a:rPr sz="2450" dirty="0">
                <a:latin typeface="Garamond"/>
                <a:cs typeface="Garamond"/>
              </a:rPr>
              <a:t>in</a:t>
            </a:r>
            <a:r>
              <a:rPr sz="2450" spc="150" dirty="0">
                <a:latin typeface="Garamond"/>
                <a:cs typeface="Garamond"/>
              </a:rPr>
              <a:t> </a:t>
            </a:r>
            <a:r>
              <a:rPr sz="2450" spc="130" dirty="0">
                <a:latin typeface="Garamond"/>
                <a:cs typeface="Garamond"/>
              </a:rPr>
              <a:t>a</a:t>
            </a:r>
            <a:r>
              <a:rPr sz="2450" spc="150" dirty="0">
                <a:latin typeface="Garamond"/>
                <a:cs typeface="Garamond"/>
              </a:rPr>
              <a:t> </a:t>
            </a:r>
            <a:r>
              <a:rPr sz="2450" spc="-10" dirty="0">
                <a:latin typeface="Garamond"/>
                <a:cs typeface="Garamond"/>
              </a:rPr>
              <a:t>fully 	</a:t>
            </a:r>
            <a:r>
              <a:rPr sz="2450" dirty="0">
                <a:latin typeface="Garamond"/>
                <a:cs typeface="Garamond"/>
              </a:rPr>
              <a:t>enclosed</a:t>
            </a:r>
            <a:r>
              <a:rPr sz="2450" spc="114" dirty="0">
                <a:latin typeface="Garamond"/>
                <a:cs typeface="Garamond"/>
              </a:rPr>
              <a:t> </a:t>
            </a:r>
            <a:r>
              <a:rPr sz="2450" spc="65" dirty="0">
                <a:latin typeface="Garamond"/>
                <a:cs typeface="Garamond"/>
              </a:rPr>
              <a:t>cavity</a:t>
            </a:r>
            <a:r>
              <a:rPr sz="2450" spc="114" dirty="0">
                <a:latin typeface="Garamond"/>
                <a:cs typeface="Garamond"/>
              </a:rPr>
              <a:t> </a:t>
            </a:r>
            <a:r>
              <a:rPr sz="2450" spc="145" dirty="0">
                <a:latin typeface="Garamond"/>
                <a:cs typeface="Garamond"/>
              </a:rPr>
              <a:t>at</a:t>
            </a:r>
            <a:r>
              <a:rPr sz="2450" spc="110" dirty="0">
                <a:latin typeface="Garamond"/>
                <a:cs typeface="Garamond"/>
              </a:rPr>
              <a:t> </a:t>
            </a:r>
            <a:r>
              <a:rPr sz="2450" spc="-10" dirty="0">
                <a:latin typeface="Garamond"/>
                <a:cs typeface="Garamond"/>
              </a:rPr>
              <a:t>equilibrium.</a:t>
            </a:r>
            <a:endParaRPr sz="2450">
              <a:latin typeface="Garamond"/>
              <a:cs typeface="Garamond"/>
            </a:endParaRPr>
          </a:p>
          <a:p>
            <a:pPr marL="386080" marR="8890" indent="-374015">
              <a:lnSpc>
                <a:spcPct val="101699"/>
              </a:lnSpc>
              <a:spcBef>
                <a:spcPts val="994"/>
              </a:spcBef>
              <a:buAutoNum type="alphaUcPeriod"/>
              <a:tabLst>
                <a:tab pos="387985" algn="l"/>
              </a:tabLst>
            </a:pPr>
            <a:r>
              <a:rPr sz="2450" dirty="0">
                <a:latin typeface="Garamond"/>
                <a:cs typeface="Garamond"/>
              </a:rPr>
              <a:t>The</a:t>
            </a:r>
            <a:r>
              <a:rPr sz="2450" spc="125" dirty="0">
                <a:latin typeface="Garamond"/>
                <a:cs typeface="Garamond"/>
              </a:rPr>
              <a:t> </a:t>
            </a:r>
            <a:r>
              <a:rPr sz="2450" dirty="0">
                <a:latin typeface="Garamond"/>
                <a:cs typeface="Garamond"/>
              </a:rPr>
              <a:t>energy</a:t>
            </a:r>
            <a:r>
              <a:rPr sz="2450" spc="114" dirty="0">
                <a:latin typeface="Garamond"/>
                <a:cs typeface="Garamond"/>
              </a:rPr>
              <a:t> </a:t>
            </a:r>
            <a:r>
              <a:rPr sz="2450" spc="45" dirty="0">
                <a:latin typeface="Garamond"/>
                <a:cs typeface="Garamond"/>
              </a:rPr>
              <a:t>density</a:t>
            </a:r>
            <a:r>
              <a:rPr sz="2450" spc="120" dirty="0">
                <a:latin typeface="Garamond"/>
                <a:cs typeface="Garamond"/>
              </a:rPr>
              <a:t> </a:t>
            </a:r>
            <a:r>
              <a:rPr sz="2450" dirty="0">
                <a:latin typeface="Garamond"/>
                <a:cs typeface="Garamond"/>
              </a:rPr>
              <a:t>(energy</a:t>
            </a:r>
            <a:r>
              <a:rPr sz="2450" spc="120" dirty="0">
                <a:latin typeface="Garamond"/>
                <a:cs typeface="Garamond"/>
              </a:rPr>
              <a:t> </a:t>
            </a:r>
            <a:r>
              <a:rPr sz="2450" dirty="0">
                <a:latin typeface="Garamond"/>
                <a:cs typeface="Garamond"/>
              </a:rPr>
              <a:t>per</a:t>
            </a:r>
            <a:r>
              <a:rPr sz="2450" spc="120" dirty="0">
                <a:latin typeface="Garamond"/>
                <a:cs typeface="Garamond"/>
              </a:rPr>
              <a:t> </a:t>
            </a:r>
            <a:r>
              <a:rPr sz="2450" spc="65" dirty="0">
                <a:latin typeface="Garamond"/>
                <a:cs typeface="Garamond"/>
              </a:rPr>
              <a:t>unit</a:t>
            </a:r>
            <a:r>
              <a:rPr sz="2450" spc="114" dirty="0">
                <a:latin typeface="Garamond"/>
                <a:cs typeface="Garamond"/>
              </a:rPr>
              <a:t> </a:t>
            </a:r>
            <a:r>
              <a:rPr sz="2450" dirty="0">
                <a:latin typeface="Garamond"/>
                <a:cs typeface="Garamond"/>
              </a:rPr>
              <a:t>volume)</a:t>
            </a:r>
            <a:r>
              <a:rPr sz="2450" spc="114" dirty="0">
                <a:latin typeface="Garamond"/>
                <a:cs typeface="Garamond"/>
              </a:rPr>
              <a:t> </a:t>
            </a:r>
            <a:r>
              <a:rPr sz="2450" spc="-75" dirty="0">
                <a:latin typeface="Garamond"/>
                <a:cs typeface="Garamond"/>
              </a:rPr>
              <a:t>of</a:t>
            </a:r>
            <a:r>
              <a:rPr sz="2450" spc="125" dirty="0">
                <a:latin typeface="Garamond"/>
                <a:cs typeface="Garamond"/>
              </a:rPr>
              <a:t> </a:t>
            </a:r>
            <a:r>
              <a:rPr sz="2450" dirty="0">
                <a:latin typeface="Garamond"/>
                <a:cs typeface="Garamond"/>
              </a:rPr>
              <a:t>the</a:t>
            </a:r>
            <a:r>
              <a:rPr sz="2450" spc="120" dirty="0">
                <a:latin typeface="Garamond"/>
                <a:cs typeface="Garamond"/>
              </a:rPr>
              <a:t> </a:t>
            </a:r>
            <a:r>
              <a:rPr sz="2450" dirty="0">
                <a:latin typeface="Garamond"/>
                <a:cs typeface="Garamond"/>
              </a:rPr>
              <a:t>visible</a:t>
            </a:r>
            <a:r>
              <a:rPr sz="2450" spc="120" dirty="0">
                <a:latin typeface="Garamond"/>
                <a:cs typeface="Garamond"/>
              </a:rPr>
              <a:t> </a:t>
            </a:r>
            <a:r>
              <a:rPr sz="2450" spc="-10" dirty="0">
                <a:latin typeface="Garamond"/>
                <a:cs typeface="Garamond"/>
              </a:rPr>
              <a:t>light 	</a:t>
            </a:r>
            <a:r>
              <a:rPr sz="2450" dirty="0">
                <a:latin typeface="Garamond"/>
                <a:cs typeface="Garamond"/>
              </a:rPr>
              <a:t>in</a:t>
            </a:r>
            <a:r>
              <a:rPr sz="2450" spc="170" dirty="0">
                <a:latin typeface="Garamond"/>
                <a:cs typeface="Garamond"/>
              </a:rPr>
              <a:t> </a:t>
            </a:r>
            <a:r>
              <a:rPr sz="2450" spc="130" dirty="0">
                <a:latin typeface="Garamond"/>
                <a:cs typeface="Garamond"/>
              </a:rPr>
              <a:t>a</a:t>
            </a:r>
            <a:r>
              <a:rPr sz="2450" spc="165" dirty="0">
                <a:latin typeface="Garamond"/>
                <a:cs typeface="Garamond"/>
              </a:rPr>
              <a:t> </a:t>
            </a:r>
            <a:r>
              <a:rPr sz="2450" dirty="0">
                <a:latin typeface="Garamond"/>
                <a:cs typeface="Garamond"/>
              </a:rPr>
              <a:t>fully</a:t>
            </a:r>
            <a:r>
              <a:rPr sz="2450" spc="170" dirty="0">
                <a:latin typeface="Garamond"/>
                <a:cs typeface="Garamond"/>
              </a:rPr>
              <a:t> </a:t>
            </a:r>
            <a:r>
              <a:rPr sz="2450" dirty="0">
                <a:latin typeface="Garamond"/>
                <a:cs typeface="Garamond"/>
              </a:rPr>
              <a:t>enclosed</a:t>
            </a:r>
            <a:r>
              <a:rPr sz="2450" spc="170" dirty="0">
                <a:latin typeface="Garamond"/>
                <a:cs typeface="Garamond"/>
              </a:rPr>
              <a:t> </a:t>
            </a:r>
            <a:r>
              <a:rPr sz="2450" spc="65" dirty="0">
                <a:latin typeface="Garamond"/>
                <a:cs typeface="Garamond"/>
              </a:rPr>
              <a:t>cavity</a:t>
            </a:r>
            <a:r>
              <a:rPr sz="2450" spc="170" dirty="0">
                <a:latin typeface="Garamond"/>
                <a:cs typeface="Garamond"/>
              </a:rPr>
              <a:t> </a:t>
            </a:r>
            <a:r>
              <a:rPr sz="2450" spc="145" dirty="0">
                <a:latin typeface="Garamond"/>
                <a:cs typeface="Garamond"/>
              </a:rPr>
              <a:t>at</a:t>
            </a:r>
            <a:r>
              <a:rPr sz="2450" spc="165" dirty="0">
                <a:latin typeface="Garamond"/>
                <a:cs typeface="Garamond"/>
              </a:rPr>
              <a:t> </a:t>
            </a:r>
            <a:r>
              <a:rPr sz="2450" spc="-10" dirty="0">
                <a:latin typeface="Garamond"/>
                <a:cs typeface="Garamond"/>
              </a:rPr>
              <a:t>equilibrium.</a:t>
            </a:r>
            <a:endParaRPr sz="2450">
              <a:latin typeface="Garamond"/>
              <a:cs typeface="Garamond"/>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92582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10.7.</a:t>
            </a:r>
            <a:r>
              <a:rPr sz="1200" spc="200" dirty="0">
                <a:latin typeface="Times New Roman"/>
                <a:cs typeface="Times New Roman"/>
              </a:rPr>
              <a:t>  </a:t>
            </a:r>
            <a:r>
              <a:rPr sz="1200" dirty="0">
                <a:latin typeface="Times New Roman"/>
                <a:cs typeface="Times New Roman"/>
              </a:rPr>
              <a:t>BLACKBODY</a:t>
            </a:r>
            <a:r>
              <a:rPr sz="1200" spc="125" dirty="0">
                <a:latin typeface="Times New Roman"/>
                <a:cs typeface="Times New Roman"/>
              </a:rPr>
              <a:t> </a:t>
            </a:r>
            <a:r>
              <a:rPr sz="1200" spc="-10" dirty="0">
                <a:latin typeface="Times New Roman"/>
                <a:cs typeface="Times New Roman"/>
              </a:rPr>
              <a:t>RADIATION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06119" y="1273580"/>
            <a:ext cx="8281034" cy="782955"/>
          </a:xfrm>
          <a:prstGeom prst="rect">
            <a:avLst/>
          </a:prstGeom>
        </p:spPr>
        <p:txBody>
          <a:bodyPr vert="horz" wrap="square" lIns="0" tIns="15875" rIns="0" bIns="0" rtlCol="0">
            <a:spAutoFit/>
          </a:bodyPr>
          <a:lstStyle/>
          <a:p>
            <a:pPr marL="25400">
              <a:lnSpc>
                <a:spcPct val="100000"/>
              </a:lnSpc>
              <a:spcBef>
                <a:spcPts val="125"/>
              </a:spcBef>
              <a:tabLst>
                <a:tab pos="363855" algn="l"/>
                <a:tab pos="962660" algn="l"/>
                <a:tab pos="2383790" algn="l"/>
                <a:tab pos="2932430" algn="l"/>
                <a:tab pos="3935095" algn="l"/>
                <a:tab pos="5248910" algn="l"/>
                <a:tab pos="5982970" algn="l"/>
                <a:tab pos="7503795" algn="l"/>
                <a:tab pos="7998459" algn="l"/>
              </a:tabLst>
            </a:pPr>
            <a:r>
              <a:rPr spc="-25" dirty="0"/>
              <a:t>If</a:t>
            </a:r>
            <a:r>
              <a:rPr dirty="0"/>
              <a:t>	</a:t>
            </a:r>
            <a:r>
              <a:rPr spc="-25" dirty="0"/>
              <a:t>you</a:t>
            </a:r>
            <a:r>
              <a:rPr dirty="0"/>
              <a:t>	</a:t>
            </a:r>
            <a:r>
              <a:rPr spc="40" dirty="0"/>
              <a:t>integrated</a:t>
            </a:r>
            <a:r>
              <a:rPr dirty="0"/>
              <a:t>	</a:t>
            </a:r>
            <a:r>
              <a:rPr spc="-25" dirty="0"/>
              <a:t>the</a:t>
            </a:r>
            <a:r>
              <a:rPr dirty="0"/>
              <a:t>	</a:t>
            </a:r>
            <a:r>
              <a:rPr spc="45" dirty="0"/>
              <a:t>Planck</a:t>
            </a:r>
            <a:r>
              <a:rPr dirty="0"/>
              <a:t>	</a:t>
            </a:r>
            <a:r>
              <a:rPr spc="-10" dirty="0"/>
              <a:t>spectrum</a:t>
            </a:r>
            <a:r>
              <a:rPr dirty="0"/>
              <a:t>	</a:t>
            </a:r>
            <a:r>
              <a:rPr spc="-20" dirty="0"/>
              <a:t>from</a:t>
            </a:r>
            <a:r>
              <a:rPr dirty="0"/>
              <a:t>	3</a:t>
            </a:r>
            <a:r>
              <a:rPr i="1" dirty="0">
                <a:latin typeface="Times New Roman"/>
                <a:cs typeface="Times New Roman"/>
              </a:rPr>
              <a:t>.</a:t>
            </a:r>
            <a:r>
              <a:rPr dirty="0"/>
              <a:t>8</a:t>
            </a:r>
            <a:r>
              <a:rPr spc="225" dirty="0"/>
              <a:t> </a:t>
            </a:r>
            <a:r>
              <a:rPr dirty="0">
                <a:latin typeface="Lucida Sans Unicode"/>
                <a:cs typeface="Lucida Sans Unicode"/>
              </a:rPr>
              <a:t>×</a:t>
            </a:r>
            <a:r>
              <a:rPr spc="60" dirty="0">
                <a:latin typeface="Lucida Sans Unicode"/>
                <a:cs typeface="Lucida Sans Unicode"/>
              </a:rPr>
              <a:t> </a:t>
            </a:r>
            <a:r>
              <a:rPr spc="-20" dirty="0"/>
              <a:t>10</a:t>
            </a:r>
            <a:r>
              <a:rPr sz="3075" spc="-30" baseline="24390" dirty="0"/>
              <a:t>14</a:t>
            </a:r>
            <a:r>
              <a:rPr sz="3075" baseline="24390" dirty="0"/>
              <a:t>	</a:t>
            </a:r>
            <a:r>
              <a:rPr sz="2450" spc="-25" dirty="0"/>
              <a:t>Hz</a:t>
            </a:r>
            <a:r>
              <a:rPr sz="2450" dirty="0"/>
              <a:t>	</a:t>
            </a:r>
            <a:r>
              <a:rPr sz="2450" spc="-25" dirty="0"/>
              <a:t>to</a:t>
            </a:r>
            <a:endParaRPr sz="2450">
              <a:latin typeface="Lucida Sans Unicode"/>
              <a:cs typeface="Lucida Sans Unicode"/>
            </a:endParaRPr>
          </a:p>
          <a:p>
            <a:pPr marL="25400">
              <a:lnSpc>
                <a:spcPct val="100000"/>
              </a:lnSpc>
              <a:spcBef>
                <a:spcPts val="50"/>
              </a:spcBef>
            </a:pPr>
            <a:r>
              <a:rPr dirty="0"/>
              <a:t>7</a:t>
            </a:r>
            <a:r>
              <a:rPr i="1" dirty="0">
                <a:latin typeface="Times New Roman"/>
                <a:cs typeface="Times New Roman"/>
              </a:rPr>
              <a:t>.</a:t>
            </a:r>
            <a:r>
              <a:rPr dirty="0"/>
              <a:t>7</a:t>
            </a:r>
            <a:r>
              <a:rPr dirty="0">
                <a:latin typeface="Lucida Sans Unicode"/>
                <a:cs typeface="Lucida Sans Unicode"/>
              </a:rPr>
              <a:t>×</a:t>
            </a:r>
            <a:r>
              <a:rPr dirty="0"/>
              <a:t>10</a:t>
            </a:r>
            <a:r>
              <a:rPr sz="3075" baseline="24390" dirty="0"/>
              <a:t>14</a:t>
            </a:r>
            <a:r>
              <a:rPr sz="3075" spc="217" baseline="24390" dirty="0"/>
              <a:t> </a:t>
            </a:r>
            <a:r>
              <a:rPr sz="2450" spc="-105" dirty="0"/>
              <a:t>Hz</a:t>
            </a:r>
            <a:r>
              <a:rPr sz="2450" spc="-15" dirty="0"/>
              <a:t> </a:t>
            </a:r>
            <a:r>
              <a:rPr sz="2450" spc="70" dirty="0"/>
              <a:t>(the</a:t>
            </a:r>
            <a:r>
              <a:rPr sz="2450" spc="-10" dirty="0"/>
              <a:t> </a:t>
            </a:r>
            <a:r>
              <a:rPr sz="2450" dirty="0"/>
              <a:t>frequency</a:t>
            </a:r>
            <a:r>
              <a:rPr sz="2450" spc="-15" dirty="0"/>
              <a:t> </a:t>
            </a:r>
            <a:r>
              <a:rPr sz="2450" dirty="0"/>
              <a:t>range</a:t>
            </a:r>
            <a:r>
              <a:rPr sz="2450" spc="-10" dirty="0"/>
              <a:t> </a:t>
            </a:r>
            <a:r>
              <a:rPr sz="2450" spc="-120" dirty="0"/>
              <a:t>of</a:t>
            </a:r>
            <a:r>
              <a:rPr sz="2450" spc="-10" dirty="0"/>
              <a:t> </a:t>
            </a:r>
            <a:r>
              <a:rPr sz="2450" dirty="0"/>
              <a:t>visible</a:t>
            </a:r>
            <a:r>
              <a:rPr sz="2450" spc="-15" dirty="0"/>
              <a:t> </a:t>
            </a:r>
            <a:r>
              <a:rPr sz="2450" spc="65" dirty="0"/>
              <a:t>light),</a:t>
            </a:r>
            <a:r>
              <a:rPr sz="2450" spc="40" dirty="0"/>
              <a:t> </a:t>
            </a:r>
            <a:r>
              <a:rPr sz="2450" dirty="0"/>
              <a:t>which</a:t>
            </a:r>
            <a:r>
              <a:rPr sz="2450" spc="-10" dirty="0"/>
              <a:t> </a:t>
            </a:r>
            <a:r>
              <a:rPr sz="2450" spc="-120" dirty="0"/>
              <a:t>of</a:t>
            </a:r>
            <a:r>
              <a:rPr sz="2450" spc="-15" dirty="0"/>
              <a:t> </a:t>
            </a:r>
            <a:r>
              <a:rPr sz="2450" dirty="0"/>
              <a:t>the</a:t>
            </a:r>
            <a:r>
              <a:rPr sz="2450" spc="-10" dirty="0"/>
              <a:t> </a:t>
            </a:r>
            <a:r>
              <a:rPr sz="2450" spc="-20" dirty="0"/>
              <a:t>fol-</a:t>
            </a:r>
            <a:endParaRPr sz="2450">
              <a:latin typeface="Lucida Sans Unicode"/>
              <a:cs typeface="Lucida Sans Unicode"/>
            </a:endParaRPr>
          </a:p>
        </p:txBody>
      </p:sp>
      <p:sp>
        <p:nvSpPr>
          <p:cNvPr id="5" name="object 5"/>
          <p:cNvSpPr txBox="1"/>
          <p:nvPr/>
        </p:nvSpPr>
        <p:spPr>
          <a:xfrm>
            <a:off x="707758" y="2032735"/>
            <a:ext cx="8268334" cy="5021580"/>
          </a:xfrm>
          <a:prstGeom prst="rect">
            <a:avLst/>
          </a:prstGeom>
        </p:spPr>
        <p:txBody>
          <a:bodyPr vert="horz" wrap="square" lIns="0" tIns="9525" rIns="0" bIns="0" rtlCol="0">
            <a:spAutoFit/>
          </a:bodyPr>
          <a:lstStyle/>
          <a:p>
            <a:pPr marL="23495" marR="5715">
              <a:lnSpc>
                <a:spcPct val="101699"/>
              </a:lnSpc>
              <a:spcBef>
                <a:spcPts val="75"/>
              </a:spcBef>
              <a:tabLst>
                <a:tab pos="7233920" algn="l"/>
              </a:tabLst>
            </a:pPr>
            <a:r>
              <a:rPr sz="2450" dirty="0">
                <a:latin typeface="Garamond"/>
                <a:cs typeface="Garamond"/>
              </a:rPr>
              <a:t>lowing</a:t>
            </a:r>
            <a:r>
              <a:rPr sz="2450" spc="190" dirty="0">
                <a:latin typeface="Garamond"/>
                <a:cs typeface="Garamond"/>
              </a:rPr>
              <a:t> </a:t>
            </a:r>
            <a:r>
              <a:rPr sz="2450" spc="50" dirty="0">
                <a:latin typeface="Garamond"/>
                <a:cs typeface="Garamond"/>
              </a:rPr>
              <a:t>best</a:t>
            </a:r>
            <a:r>
              <a:rPr sz="2450" spc="195" dirty="0">
                <a:latin typeface="Garamond"/>
                <a:cs typeface="Garamond"/>
              </a:rPr>
              <a:t> </a:t>
            </a:r>
            <a:r>
              <a:rPr sz="2450" dirty="0">
                <a:latin typeface="Garamond"/>
                <a:cs typeface="Garamond"/>
              </a:rPr>
              <a:t>describes</a:t>
            </a:r>
            <a:r>
              <a:rPr sz="2450" spc="200" dirty="0">
                <a:latin typeface="Garamond"/>
                <a:cs typeface="Garamond"/>
              </a:rPr>
              <a:t> </a:t>
            </a:r>
            <a:r>
              <a:rPr sz="2450" spc="80" dirty="0">
                <a:latin typeface="Garamond"/>
                <a:cs typeface="Garamond"/>
              </a:rPr>
              <a:t>what</a:t>
            </a:r>
            <a:r>
              <a:rPr sz="2450" spc="195" dirty="0">
                <a:latin typeface="Garamond"/>
                <a:cs typeface="Garamond"/>
              </a:rPr>
              <a:t> </a:t>
            </a:r>
            <a:r>
              <a:rPr sz="2450" spc="50" dirty="0">
                <a:latin typeface="Garamond"/>
                <a:cs typeface="Garamond"/>
              </a:rPr>
              <a:t>the</a:t>
            </a:r>
            <a:r>
              <a:rPr sz="2450" spc="204" dirty="0">
                <a:latin typeface="Garamond"/>
                <a:cs typeface="Garamond"/>
              </a:rPr>
              <a:t> </a:t>
            </a:r>
            <a:r>
              <a:rPr sz="2450" dirty="0">
                <a:latin typeface="Garamond"/>
                <a:cs typeface="Garamond"/>
              </a:rPr>
              <a:t>answer</a:t>
            </a:r>
            <a:r>
              <a:rPr sz="2450" spc="200" dirty="0">
                <a:latin typeface="Garamond"/>
                <a:cs typeface="Garamond"/>
              </a:rPr>
              <a:t> </a:t>
            </a:r>
            <a:r>
              <a:rPr sz="2450" dirty="0">
                <a:latin typeface="Garamond"/>
                <a:cs typeface="Garamond"/>
              </a:rPr>
              <a:t>would</a:t>
            </a:r>
            <a:r>
              <a:rPr sz="2450" spc="204" dirty="0">
                <a:latin typeface="Garamond"/>
                <a:cs typeface="Garamond"/>
              </a:rPr>
              <a:t> </a:t>
            </a:r>
            <a:r>
              <a:rPr sz="2450" spc="-10" dirty="0">
                <a:latin typeface="Garamond"/>
                <a:cs typeface="Garamond"/>
              </a:rPr>
              <a:t>represent?</a:t>
            </a:r>
            <a:r>
              <a:rPr sz="2450" dirty="0">
                <a:latin typeface="Garamond"/>
                <a:cs typeface="Garamond"/>
              </a:rPr>
              <a:t>	</a:t>
            </a:r>
            <a:r>
              <a:rPr sz="2450" spc="-10" dirty="0">
                <a:latin typeface="Garamond"/>
                <a:cs typeface="Garamond"/>
              </a:rPr>
              <a:t>(Choose one.)</a:t>
            </a:r>
            <a:endParaRPr sz="2450">
              <a:latin typeface="Garamond"/>
              <a:cs typeface="Garamond"/>
            </a:endParaRPr>
          </a:p>
          <a:p>
            <a:pPr marL="393700" marR="7620" indent="-370205">
              <a:lnSpc>
                <a:spcPct val="101699"/>
              </a:lnSpc>
              <a:spcBef>
                <a:spcPts val="1595"/>
              </a:spcBef>
              <a:buAutoNum type="alphaUcPeriod"/>
              <a:tabLst>
                <a:tab pos="394970" algn="l"/>
              </a:tabLst>
            </a:pPr>
            <a:r>
              <a:rPr sz="2450" dirty="0">
                <a:latin typeface="Garamond"/>
                <a:cs typeface="Garamond"/>
              </a:rPr>
              <a:t>The</a:t>
            </a:r>
            <a:r>
              <a:rPr sz="2450" spc="50" dirty="0">
                <a:latin typeface="Garamond"/>
                <a:cs typeface="Garamond"/>
              </a:rPr>
              <a:t> </a:t>
            </a:r>
            <a:r>
              <a:rPr sz="2450" dirty="0">
                <a:latin typeface="Garamond"/>
                <a:cs typeface="Garamond"/>
              </a:rPr>
              <a:t>number</a:t>
            </a:r>
            <a:r>
              <a:rPr sz="2450" spc="45" dirty="0">
                <a:latin typeface="Garamond"/>
                <a:cs typeface="Garamond"/>
              </a:rPr>
              <a:t> </a:t>
            </a:r>
            <a:r>
              <a:rPr sz="2450" spc="-80" dirty="0">
                <a:latin typeface="Garamond"/>
                <a:cs typeface="Garamond"/>
              </a:rPr>
              <a:t>of</a:t>
            </a:r>
            <a:r>
              <a:rPr sz="2450" spc="55" dirty="0">
                <a:latin typeface="Garamond"/>
                <a:cs typeface="Garamond"/>
              </a:rPr>
              <a:t> </a:t>
            </a:r>
            <a:r>
              <a:rPr sz="2450" dirty="0">
                <a:latin typeface="Garamond"/>
                <a:cs typeface="Garamond"/>
              </a:rPr>
              <a:t>photons</a:t>
            </a:r>
            <a:r>
              <a:rPr sz="2450" spc="50" dirty="0">
                <a:latin typeface="Garamond"/>
                <a:cs typeface="Garamond"/>
              </a:rPr>
              <a:t> </a:t>
            </a:r>
            <a:r>
              <a:rPr sz="2450" spc="-80" dirty="0">
                <a:latin typeface="Garamond"/>
                <a:cs typeface="Garamond"/>
              </a:rPr>
              <a:t>of</a:t>
            </a:r>
            <a:r>
              <a:rPr sz="2450" spc="50" dirty="0">
                <a:latin typeface="Garamond"/>
                <a:cs typeface="Garamond"/>
              </a:rPr>
              <a:t> </a:t>
            </a:r>
            <a:r>
              <a:rPr sz="2450" dirty="0">
                <a:latin typeface="Garamond"/>
                <a:cs typeface="Garamond"/>
              </a:rPr>
              <a:t>visible</a:t>
            </a:r>
            <a:r>
              <a:rPr sz="2450" spc="50" dirty="0">
                <a:latin typeface="Garamond"/>
                <a:cs typeface="Garamond"/>
              </a:rPr>
              <a:t> </a:t>
            </a:r>
            <a:r>
              <a:rPr sz="2450" dirty="0">
                <a:latin typeface="Garamond"/>
                <a:cs typeface="Garamond"/>
              </a:rPr>
              <a:t>light</a:t>
            </a:r>
            <a:r>
              <a:rPr sz="2450" spc="45" dirty="0">
                <a:latin typeface="Garamond"/>
                <a:cs typeface="Garamond"/>
              </a:rPr>
              <a:t> </a:t>
            </a:r>
            <a:r>
              <a:rPr sz="2450" dirty="0">
                <a:latin typeface="Garamond"/>
                <a:cs typeface="Garamond"/>
              </a:rPr>
              <a:t>in</a:t>
            </a:r>
            <a:r>
              <a:rPr sz="2450" spc="50" dirty="0">
                <a:latin typeface="Garamond"/>
                <a:cs typeface="Garamond"/>
              </a:rPr>
              <a:t> </a:t>
            </a:r>
            <a:r>
              <a:rPr sz="2450" spc="130" dirty="0">
                <a:latin typeface="Garamond"/>
                <a:cs typeface="Garamond"/>
              </a:rPr>
              <a:t>a</a:t>
            </a:r>
            <a:r>
              <a:rPr sz="2450" spc="50" dirty="0">
                <a:latin typeface="Garamond"/>
                <a:cs typeface="Garamond"/>
              </a:rPr>
              <a:t> </a:t>
            </a:r>
            <a:r>
              <a:rPr sz="2450" dirty="0">
                <a:latin typeface="Garamond"/>
                <a:cs typeface="Garamond"/>
              </a:rPr>
              <a:t>fully</a:t>
            </a:r>
            <a:r>
              <a:rPr sz="2450" spc="55" dirty="0">
                <a:latin typeface="Garamond"/>
                <a:cs typeface="Garamond"/>
              </a:rPr>
              <a:t> </a:t>
            </a:r>
            <a:r>
              <a:rPr sz="2450" dirty="0">
                <a:latin typeface="Garamond"/>
                <a:cs typeface="Garamond"/>
              </a:rPr>
              <a:t>enclosed</a:t>
            </a:r>
            <a:r>
              <a:rPr sz="2450" spc="45" dirty="0">
                <a:latin typeface="Garamond"/>
                <a:cs typeface="Garamond"/>
              </a:rPr>
              <a:t> </a:t>
            </a:r>
            <a:r>
              <a:rPr sz="2450" spc="55" dirty="0">
                <a:latin typeface="Garamond"/>
                <a:cs typeface="Garamond"/>
              </a:rPr>
              <a:t>cavity 	</a:t>
            </a:r>
            <a:r>
              <a:rPr sz="2450" spc="145" dirty="0">
                <a:latin typeface="Garamond"/>
                <a:cs typeface="Garamond"/>
              </a:rPr>
              <a:t>at</a:t>
            </a:r>
            <a:r>
              <a:rPr sz="2450" spc="135" dirty="0">
                <a:latin typeface="Garamond"/>
                <a:cs typeface="Garamond"/>
              </a:rPr>
              <a:t> </a:t>
            </a:r>
            <a:r>
              <a:rPr sz="2450" spc="-10" dirty="0">
                <a:latin typeface="Garamond"/>
                <a:cs typeface="Garamond"/>
              </a:rPr>
              <a:t>equilibrium.</a:t>
            </a:r>
            <a:endParaRPr sz="2450">
              <a:latin typeface="Garamond"/>
              <a:cs typeface="Garamond"/>
            </a:endParaRPr>
          </a:p>
          <a:p>
            <a:pPr marL="393700" marR="8890" indent="-358140">
              <a:lnSpc>
                <a:spcPct val="101699"/>
              </a:lnSpc>
              <a:spcBef>
                <a:spcPts val="994"/>
              </a:spcBef>
              <a:buAutoNum type="alphaUcPeriod"/>
              <a:tabLst>
                <a:tab pos="394970" algn="l"/>
              </a:tabLst>
            </a:pPr>
            <a:r>
              <a:rPr sz="2450" dirty="0">
                <a:latin typeface="Garamond"/>
                <a:cs typeface="Garamond"/>
              </a:rPr>
              <a:t>The</a:t>
            </a:r>
            <a:r>
              <a:rPr sz="2450" spc="390" dirty="0">
                <a:latin typeface="Garamond"/>
                <a:cs typeface="Garamond"/>
              </a:rPr>
              <a:t> </a:t>
            </a:r>
            <a:r>
              <a:rPr sz="2450" dirty="0">
                <a:latin typeface="Garamond"/>
                <a:cs typeface="Garamond"/>
              </a:rPr>
              <a:t>photon</a:t>
            </a:r>
            <a:r>
              <a:rPr sz="2450" spc="400" dirty="0">
                <a:latin typeface="Garamond"/>
                <a:cs typeface="Garamond"/>
              </a:rPr>
              <a:t> </a:t>
            </a:r>
            <a:r>
              <a:rPr sz="2450" spc="45" dirty="0">
                <a:latin typeface="Garamond"/>
                <a:cs typeface="Garamond"/>
              </a:rPr>
              <a:t>density</a:t>
            </a:r>
            <a:r>
              <a:rPr sz="2450" spc="405" dirty="0">
                <a:latin typeface="Garamond"/>
                <a:cs typeface="Garamond"/>
              </a:rPr>
              <a:t> </a:t>
            </a:r>
            <a:r>
              <a:rPr sz="2450" dirty="0">
                <a:latin typeface="Garamond"/>
                <a:cs typeface="Garamond"/>
              </a:rPr>
              <a:t>(photons</a:t>
            </a:r>
            <a:r>
              <a:rPr sz="2450" spc="400" dirty="0">
                <a:latin typeface="Garamond"/>
                <a:cs typeface="Garamond"/>
              </a:rPr>
              <a:t> </a:t>
            </a:r>
            <a:r>
              <a:rPr sz="2450" dirty="0">
                <a:latin typeface="Garamond"/>
                <a:cs typeface="Garamond"/>
              </a:rPr>
              <a:t>per</a:t>
            </a:r>
            <a:r>
              <a:rPr sz="2450" spc="395" dirty="0">
                <a:latin typeface="Garamond"/>
                <a:cs typeface="Garamond"/>
              </a:rPr>
              <a:t> </a:t>
            </a:r>
            <a:r>
              <a:rPr sz="2450" spc="65" dirty="0">
                <a:latin typeface="Garamond"/>
                <a:cs typeface="Garamond"/>
              </a:rPr>
              <a:t>unit</a:t>
            </a:r>
            <a:r>
              <a:rPr sz="2450" spc="395" dirty="0">
                <a:latin typeface="Garamond"/>
                <a:cs typeface="Garamond"/>
              </a:rPr>
              <a:t> </a:t>
            </a:r>
            <a:r>
              <a:rPr sz="2450" dirty="0">
                <a:latin typeface="Garamond"/>
                <a:cs typeface="Garamond"/>
              </a:rPr>
              <a:t>volume)</a:t>
            </a:r>
            <a:r>
              <a:rPr sz="2450" spc="395" dirty="0">
                <a:latin typeface="Garamond"/>
                <a:cs typeface="Garamond"/>
              </a:rPr>
              <a:t> </a:t>
            </a:r>
            <a:r>
              <a:rPr sz="2450" dirty="0">
                <a:latin typeface="Garamond"/>
                <a:cs typeface="Garamond"/>
              </a:rPr>
              <a:t>of</a:t>
            </a:r>
            <a:r>
              <a:rPr sz="2450" spc="405" dirty="0">
                <a:latin typeface="Garamond"/>
                <a:cs typeface="Garamond"/>
              </a:rPr>
              <a:t> </a:t>
            </a:r>
            <a:r>
              <a:rPr sz="2450" dirty="0">
                <a:latin typeface="Garamond"/>
                <a:cs typeface="Garamond"/>
              </a:rPr>
              <a:t>the</a:t>
            </a:r>
            <a:r>
              <a:rPr sz="2450" spc="400" dirty="0">
                <a:latin typeface="Garamond"/>
                <a:cs typeface="Garamond"/>
              </a:rPr>
              <a:t> </a:t>
            </a:r>
            <a:r>
              <a:rPr sz="2450" spc="-10" dirty="0">
                <a:latin typeface="Garamond"/>
                <a:cs typeface="Garamond"/>
              </a:rPr>
              <a:t>visible 	</a:t>
            </a:r>
            <a:r>
              <a:rPr sz="2450" dirty="0">
                <a:latin typeface="Garamond"/>
                <a:cs typeface="Garamond"/>
              </a:rPr>
              <a:t>light</a:t>
            </a:r>
            <a:r>
              <a:rPr sz="2450" spc="185" dirty="0">
                <a:latin typeface="Garamond"/>
                <a:cs typeface="Garamond"/>
              </a:rPr>
              <a:t> </a:t>
            </a:r>
            <a:r>
              <a:rPr sz="2450" dirty="0">
                <a:latin typeface="Garamond"/>
                <a:cs typeface="Garamond"/>
              </a:rPr>
              <a:t>in</a:t>
            </a:r>
            <a:r>
              <a:rPr sz="2450" spc="195" dirty="0">
                <a:latin typeface="Garamond"/>
                <a:cs typeface="Garamond"/>
              </a:rPr>
              <a:t> </a:t>
            </a:r>
            <a:r>
              <a:rPr sz="2450" spc="130" dirty="0">
                <a:latin typeface="Garamond"/>
                <a:cs typeface="Garamond"/>
              </a:rPr>
              <a:t>a</a:t>
            </a:r>
            <a:r>
              <a:rPr sz="2450" spc="190" dirty="0">
                <a:latin typeface="Garamond"/>
                <a:cs typeface="Garamond"/>
              </a:rPr>
              <a:t> </a:t>
            </a:r>
            <a:r>
              <a:rPr sz="2450" dirty="0">
                <a:latin typeface="Garamond"/>
                <a:cs typeface="Garamond"/>
              </a:rPr>
              <a:t>fully</a:t>
            </a:r>
            <a:r>
              <a:rPr sz="2450" spc="195" dirty="0">
                <a:latin typeface="Garamond"/>
                <a:cs typeface="Garamond"/>
              </a:rPr>
              <a:t> </a:t>
            </a:r>
            <a:r>
              <a:rPr sz="2450" dirty="0">
                <a:latin typeface="Garamond"/>
                <a:cs typeface="Garamond"/>
              </a:rPr>
              <a:t>enclosed</a:t>
            </a:r>
            <a:r>
              <a:rPr sz="2450" spc="195" dirty="0">
                <a:latin typeface="Garamond"/>
                <a:cs typeface="Garamond"/>
              </a:rPr>
              <a:t> </a:t>
            </a:r>
            <a:r>
              <a:rPr sz="2450" spc="65" dirty="0">
                <a:latin typeface="Garamond"/>
                <a:cs typeface="Garamond"/>
              </a:rPr>
              <a:t>cavity</a:t>
            </a:r>
            <a:r>
              <a:rPr sz="2450" spc="195" dirty="0">
                <a:latin typeface="Garamond"/>
                <a:cs typeface="Garamond"/>
              </a:rPr>
              <a:t> </a:t>
            </a:r>
            <a:r>
              <a:rPr sz="2450" spc="145" dirty="0">
                <a:latin typeface="Garamond"/>
                <a:cs typeface="Garamond"/>
              </a:rPr>
              <a:t>at</a:t>
            </a:r>
            <a:r>
              <a:rPr sz="2450" spc="195" dirty="0">
                <a:latin typeface="Garamond"/>
                <a:cs typeface="Garamond"/>
              </a:rPr>
              <a:t> </a:t>
            </a:r>
            <a:r>
              <a:rPr sz="2450" spc="-10" dirty="0">
                <a:latin typeface="Garamond"/>
                <a:cs typeface="Garamond"/>
              </a:rPr>
              <a:t>equilibrium.</a:t>
            </a:r>
            <a:endParaRPr sz="2450">
              <a:latin typeface="Garamond"/>
              <a:cs typeface="Garamond"/>
            </a:endParaRPr>
          </a:p>
          <a:p>
            <a:pPr marL="393700" marR="5080" indent="-361950">
              <a:lnSpc>
                <a:spcPct val="101699"/>
              </a:lnSpc>
              <a:spcBef>
                <a:spcPts val="994"/>
              </a:spcBef>
              <a:buAutoNum type="alphaUcPeriod"/>
              <a:tabLst>
                <a:tab pos="394970" algn="l"/>
              </a:tabLst>
            </a:pPr>
            <a:r>
              <a:rPr sz="2450" dirty="0">
                <a:latin typeface="Garamond"/>
                <a:cs typeface="Garamond"/>
              </a:rPr>
              <a:t>The</a:t>
            </a:r>
            <a:r>
              <a:rPr sz="2450" spc="150" dirty="0">
                <a:latin typeface="Garamond"/>
                <a:cs typeface="Garamond"/>
              </a:rPr>
              <a:t> </a:t>
            </a:r>
            <a:r>
              <a:rPr sz="2450" dirty="0">
                <a:latin typeface="Garamond"/>
                <a:cs typeface="Garamond"/>
              </a:rPr>
              <a:t>amount</a:t>
            </a:r>
            <a:r>
              <a:rPr sz="2450" spc="145" dirty="0">
                <a:latin typeface="Garamond"/>
                <a:cs typeface="Garamond"/>
              </a:rPr>
              <a:t> </a:t>
            </a:r>
            <a:r>
              <a:rPr sz="2450" spc="-45" dirty="0">
                <a:latin typeface="Garamond"/>
                <a:cs typeface="Garamond"/>
              </a:rPr>
              <a:t>of</a:t>
            </a:r>
            <a:r>
              <a:rPr sz="2450" spc="145" dirty="0">
                <a:latin typeface="Garamond"/>
                <a:cs typeface="Garamond"/>
              </a:rPr>
              <a:t> </a:t>
            </a:r>
            <a:r>
              <a:rPr sz="2450" dirty="0">
                <a:latin typeface="Garamond"/>
                <a:cs typeface="Garamond"/>
              </a:rPr>
              <a:t>energy</a:t>
            </a:r>
            <a:r>
              <a:rPr sz="2450" spc="150" dirty="0">
                <a:latin typeface="Garamond"/>
                <a:cs typeface="Garamond"/>
              </a:rPr>
              <a:t> </a:t>
            </a:r>
            <a:r>
              <a:rPr sz="2450" dirty="0">
                <a:latin typeface="Garamond"/>
                <a:cs typeface="Garamond"/>
              </a:rPr>
              <a:t>represented</a:t>
            </a:r>
            <a:r>
              <a:rPr sz="2450" spc="150" dirty="0">
                <a:latin typeface="Garamond"/>
                <a:cs typeface="Garamond"/>
              </a:rPr>
              <a:t> </a:t>
            </a:r>
            <a:r>
              <a:rPr sz="2450" spc="60" dirty="0">
                <a:latin typeface="Garamond"/>
                <a:cs typeface="Garamond"/>
              </a:rPr>
              <a:t>by</a:t>
            </a:r>
            <a:r>
              <a:rPr sz="2450" spc="150" dirty="0">
                <a:latin typeface="Garamond"/>
                <a:cs typeface="Garamond"/>
              </a:rPr>
              <a:t> </a:t>
            </a:r>
            <a:r>
              <a:rPr sz="2450" dirty="0">
                <a:latin typeface="Garamond"/>
                <a:cs typeface="Garamond"/>
              </a:rPr>
              <a:t>the</a:t>
            </a:r>
            <a:r>
              <a:rPr sz="2450" spc="145" dirty="0">
                <a:latin typeface="Garamond"/>
                <a:cs typeface="Garamond"/>
              </a:rPr>
              <a:t> </a:t>
            </a:r>
            <a:r>
              <a:rPr sz="2450" dirty="0">
                <a:latin typeface="Garamond"/>
                <a:cs typeface="Garamond"/>
              </a:rPr>
              <a:t>visible</a:t>
            </a:r>
            <a:r>
              <a:rPr sz="2450" spc="150" dirty="0">
                <a:latin typeface="Garamond"/>
                <a:cs typeface="Garamond"/>
              </a:rPr>
              <a:t> </a:t>
            </a:r>
            <a:r>
              <a:rPr sz="2450" dirty="0">
                <a:latin typeface="Garamond"/>
                <a:cs typeface="Garamond"/>
              </a:rPr>
              <a:t>light</a:t>
            </a:r>
            <a:r>
              <a:rPr sz="2450" spc="145" dirty="0">
                <a:latin typeface="Garamond"/>
                <a:cs typeface="Garamond"/>
              </a:rPr>
              <a:t> </a:t>
            </a:r>
            <a:r>
              <a:rPr sz="2450" dirty="0">
                <a:latin typeface="Garamond"/>
                <a:cs typeface="Garamond"/>
              </a:rPr>
              <a:t>in</a:t>
            </a:r>
            <a:r>
              <a:rPr sz="2450" spc="150" dirty="0">
                <a:latin typeface="Garamond"/>
                <a:cs typeface="Garamond"/>
              </a:rPr>
              <a:t> </a:t>
            </a:r>
            <a:r>
              <a:rPr sz="2450" spc="130" dirty="0">
                <a:latin typeface="Garamond"/>
                <a:cs typeface="Garamond"/>
              </a:rPr>
              <a:t>a</a:t>
            </a:r>
            <a:r>
              <a:rPr sz="2450" spc="150" dirty="0">
                <a:latin typeface="Garamond"/>
                <a:cs typeface="Garamond"/>
              </a:rPr>
              <a:t> </a:t>
            </a:r>
            <a:r>
              <a:rPr sz="2450" spc="-10" dirty="0">
                <a:latin typeface="Garamond"/>
                <a:cs typeface="Garamond"/>
              </a:rPr>
              <a:t>fully 	</a:t>
            </a:r>
            <a:r>
              <a:rPr sz="2450" dirty="0">
                <a:latin typeface="Garamond"/>
                <a:cs typeface="Garamond"/>
              </a:rPr>
              <a:t>enclosed</a:t>
            </a:r>
            <a:r>
              <a:rPr sz="2450" spc="114" dirty="0">
                <a:latin typeface="Garamond"/>
                <a:cs typeface="Garamond"/>
              </a:rPr>
              <a:t> </a:t>
            </a:r>
            <a:r>
              <a:rPr sz="2450" spc="65" dirty="0">
                <a:latin typeface="Garamond"/>
                <a:cs typeface="Garamond"/>
              </a:rPr>
              <a:t>cavity</a:t>
            </a:r>
            <a:r>
              <a:rPr sz="2450" spc="114" dirty="0">
                <a:latin typeface="Garamond"/>
                <a:cs typeface="Garamond"/>
              </a:rPr>
              <a:t> </a:t>
            </a:r>
            <a:r>
              <a:rPr sz="2450" spc="145" dirty="0">
                <a:latin typeface="Garamond"/>
                <a:cs typeface="Garamond"/>
              </a:rPr>
              <a:t>at</a:t>
            </a:r>
            <a:r>
              <a:rPr sz="2450" spc="110" dirty="0">
                <a:latin typeface="Garamond"/>
                <a:cs typeface="Garamond"/>
              </a:rPr>
              <a:t> </a:t>
            </a:r>
            <a:r>
              <a:rPr sz="2450" spc="-10" dirty="0">
                <a:latin typeface="Garamond"/>
                <a:cs typeface="Garamond"/>
              </a:rPr>
              <a:t>equilibrium.</a:t>
            </a:r>
            <a:endParaRPr sz="2450">
              <a:latin typeface="Garamond"/>
              <a:cs typeface="Garamond"/>
            </a:endParaRPr>
          </a:p>
          <a:p>
            <a:pPr marL="393065" marR="8890" indent="-374015">
              <a:lnSpc>
                <a:spcPct val="101699"/>
              </a:lnSpc>
              <a:spcBef>
                <a:spcPts val="994"/>
              </a:spcBef>
              <a:buAutoNum type="alphaUcPeriod"/>
              <a:tabLst>
                <a:tab pos="394970" algn="l"/>
              </a:tabLst>
            </a:pPr>
            <a:r>
              <a:rPr sz="2450" dirty="0">
                <a:latin typeface="Garamond"/>
                <a:cs typeface="Garamond"/>
              </a:rPr>
              <a:t>The</a:t>
            </a:r>
            <a:r>
              <a:rPr sz="2450" spc="125" dirty="0">
                <a:latin typeface="Garamond"/>
                <a:cs typeface="Garamond"/>
              </a:rPr>
              <a:t> </a:t>
            </a:r>
            <a:r>
              <a:rPr sz="2450" dirty="0">
                <a:latin typeface="Garamond"/>
                <a:cs typeface="Garamond"/>
              </a:rPr>
              <a:t>energy</a:t>
            </a:r>
            <a:r>
              <a:rPr sz="2450" spc="114" dirty="0">
                <a:latin typeface="Garamond"/>
                <a:cs typeface="Garamond"/>
              </a:rPr>
              <a:t> </a:t>
            </a:r>
            <a:r>
              <a:rPr sz="2450" spc="45" dirty="0">
                <a:latin typeface="Garamond"/>
                <a:cs typeface="Garamond"/>
              </a:rPr>
              <a:t>density</a:t>
            </a:r>
            <a:r>
              <a:rPr sz="2450" spc="120" dirty="0">
                <a:latin typeface="Garamond"/>
                <a:cs typeface="Garamond"/>
              </a:rPr>
              <a:t> </a:t>
            </a:r>
            <a:r>
              <a:rPr sz="2450" dirty="0">
                <a:latin typeface="Garamond"/>
                <a:cs typeface="Garamond"/>
              </a:rPr>
              <a:t>(energy</a:t>
            </a:r>
            <a:r>
              <a:rPr sz="2450" spc="120" dirty="0">
                <a:latin typeface="Garamond"/>
                <a:cs typeface="Garamond"/>
              </a:rPr>
              <a:t> </a:t>
            </a:r>
            <a:r>
              <a:rPr sz="2450" dirty="0">
                <a:latin typeface="Garamond"/>
                <a:cs typeface="Garamond"/>
              </a:rPr>
              <a:t>per</a:t>
            </a:r>
            <a:r>
              <a:rPr sz="2450" spc="120" dirty="0">
                <a:latin typeface="Garamond"/>
                <a:cs typeface="Garamond"/>
              </a:rPr>
              <a:t> </a:t>
            </a:r>
            <a:r>
              <a:rPr sz="2450" spc="65" dirty="0">
                <a:latin typeface="Garamond"/>
                <a:cs typeface="Garamond"/>
              </a:rPr>
              <a:t>unit</a:t>
            </a:r>
            <a:r>
              <a:rPr sz="2450" spc="114" dirty="0">
                <a:latin typeface="Garamond"/>
                <a:cs typeface="Garamond"/>
              </a:rPr>
              <a:t> </a:t>
            </a:r>
            <a:r>
              <a:rPr sz="2450" dirty="0">
                <a:latin typeface="Garamond"/>
                <a:cs typeface="Garamond"/>
              </a:rPr>
              <a:t>volume)</a:t>
            </a:r>
            <a:r>
              <a:rPr sz="2450" spc="114" dirty="0">
                <a:latin typeface="Garamond"/>
                <a:cs typeface="Garamond"/>
              </a:rPr>
              <a:t> </a:t>
            </a:r>
            <a:r>
              <a:rPr sz="2450" spc="-75" dirty="0">
                <a:latin typeface="Garamond"/>
                <a:cs typeface="Garamond"/>
              </a:rPr>
              <a:t>of</a:t>
            </a:r>
            <a:r>
              <a:rPr sz="2450" spc="125" dirty="0">
                <a:latin typeface="Garamond"/>
                <a:cs typeface="Garamond"/>
              </a:rPr>
              <a:t> </a:t>
            </a:r>
            <a:r>
              <a:rPr sz="2450" dirty="0">
                <a:latin typeface="Garamond"/>
                <a:cs typeface="Garamond"/>
              </a:rPr>
              <a:t>the</a:t>
            </a:r>
            <a:r>
              <a:rPr sz="2450" spc="120" dirty="0">
                <a:latin typeface="Garamond"/>
                <a:cs typeface="Garamond"/>
              </a:rPr>
              <a:t> </a:t>
            </a:r>
            <a:r>
              <a:rPr sz="2450" dirty="0">
                <a:latin typeface="Garamond"/>
                <a:cs typeface="Garamond"/>
              </a:rPr>
              <a:t>visible</a:t>
            </a:r>
            <a:r>
              <a:rPr sz="2450" spc="120" dirty="0">
                <a:latin typeface="Garamond"/>
                <a:cs typeface="Garamond"/>
              </a:rPr>
              <a:t> </a:t>
            </a:r>
            <a:r>
              <a:rPr sz="2450" spc="-10" dirty="0">
                <a:latin typeface="Garamond"/>
                <a:cs typeface="Garamond"/>
              </a:rPr>
              <a:t>light 	</a:t>
            </a:r>
            <a:r>
              <a:rPr sz="2450" dirty="0">
                <a:latin typeface="Garamond"/>
                <a:cs typeface="Garamond"/>
              </a:rPr>
              <a:t>in</a:t>
            </a:r>
            <a:r>
              <a:rPr sz="2450" spc="170" dirty="0">
                <a:latin typeface="Garamond"/>
                <a:cs typeface="Garamond"/>
              </a:rPr>
              <a:t> </a:t>
            </a:r>
            <a:r>
              <a:rPr sz="2450" spc="130" dirty="0">
                <a:latin typeface="Garamond"/>
                <a:cs typeface="Garamond"/>
              </a:rPr>
              <a:t>a</a:t>
            </a:r>
            <a:r>
              <a:rPr sz="2450" spc="165" dirty="0">
                <a:latin typeface="Garamond"/>
                <a:cs typeface="Garamond"/>
              </a:rPr>
              <a:t> </a:t>
            </a:r>
            <a:r>
              <a:rPr sz="2450" dirty="0">
                <a:latin typeface="Garamond"/>
                <a:cs typeface="Garamond"/>
              </a:rPr>
              <a:t>fully</a:t>
            </a:r>
            <a:r>
              <a:rPr sz="2450" spc="170" dirty="0">
                <a:latin typeface="Garamond"/>
                <a:cs typeface="Garamond"/>
              </a:rPr>
              <a:t> </a:t>
            </a:r>
            <a:r>
              <a:rPr sz="2450" dirty="0">
                <a:latin typeface="Garamond"/>
                <a:cs typeface="Garamond"/>
              </a:rPr>
              <a:t>enclosed</a:t>
            </a:r>
            <a:r>
              <a:rPr sz="2450" spc="170" dirty="0">
                <a:latin typeface="Garamond"/>
                <a:cs typeface="Garamond"/>
              </a:rPr>
              <a:t> </a:t>
            </a:r>
            <a:r>
              <a:rPr sz="2450" spc="65" dirty="0">
                <a:latin typeface="Garamond"/>
                <a:cs typeface="Garamond"/>
              </a:rPr>
              <a:t>cavity</a:t>
            </a:r>
            <a:r>
              <a:rPr sz="2450" spc="170" dirty="0">
                <a:latin typeface="Garamond"/>
                <a:cs typeface="Garamond"/>
              </a:rPr>
              <a:t> </a:t>
            </a:r>
            <a:r>
              <a:rPr sz="2450" spc="145" dirty="0">
                <a:latin typeface="Garamond"/>
                <a:cs typeface="Garamond"/>
              </a:rPr>
              <a:t>at</a:t>
            </a:r>
            <a:r>
              <a:rPr sz="2450" spc="165" dirty="0">
                <a:latin typeface="Garamond"/>
                <a:cs typeface="Garamond"/>
              </a:rPr>
              <a:t> </a:t>
            </a:r>
            <a:r>
              <a:rPr sz="2450" spc="-10" dirty="0">
                <a:latin typeface="Garamond"/>
                <a:cs typeface="Garamond"/>
              </a:rPr>
              <a:t>equilibrium.</a:t>
            </a:r>
            <a:endParaRPr sz="2450">
              <a:latin typeface="Garamond"/>
              <a:cs typeface="Garamond"/>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50" dirty="0">
                <a:latin typeface="Garamond"/>
                <a:cs typeface="Garamond"/>
              </a:rPr>
              <a:t>D</a:t>
            </a:r>
            <a:endParaRPr sz="2450">
              <a:latin typeface="Garamond"/>
              <a:cs typeface="Garamond"/>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925820" algn="l"/>
              </a:tabLst>
            </a:pPr>
            <a:r>
              <a:rPr sz="1200" spc="-10" dirty="0">
                <a:latin typeface="Times New Roman"/>
                <a:cs typeface="Times New Roman"/>
              </a:rPr>
              <a:t>ConcepTest</a:t>
            </a:r>
            <a:r>
              <a:rPr sz="1200" dirty="0">
                <a:latin typeface="Times New Roman"/>
                <a:cs typeface="Times New Roman"/>
              </a:rPr>
              <a:t>	10.7.</a:t>
            </a:r>
            <a:r>
              <a:rPr sz="1200" spc="200" dirty="0">
                <a:latin typeface="Times New Roman"/>
                <a:cs typeface="Times New Roman"/>
              </a:rPr>
              <a:t>  </a:t>
            </a:r>
            <a:r>
              <a:rPr sz="1200" dirty="0">
                <a:latin typeface="Times New Roman"/>
                <a:cs typeface="Times New Roman"/>
              </a:rPr>
              <a:t>BLACKBODY</a:t>
            </a:r>
            <a:r>
              <a:rPr sz="1200" spc="125" dirty="0">
                <a:latin typeface="Times New Roman"/>
                <a:cs typeface="Times New Roman"/>
              </a:rPr>
              <a:t> </a:t>
            </a:r>
            <a:r>
              <a:rPr sz="1200" spc="-10" dirty="0">
                <a:latin typeface="Times New Roman"/>
                <a:cs typeface="Times New Roman"/>
              </a:rPr>
              <a:t>RADIATION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000" cy="1162685"/>
          </a:xfrm>
          <a:prstGeom prst="rect">
            <a:avLst/>
          </a:prstGeom>
        </p:spPr>
        <p:txBody>
          <a:bodyPr vert="horz" wrap="square" lIns="0" tIns="9525" rIns="0" bIns="0" rtlCol="0">
            <a:spAutoFit/>
          </a:bodyPr>
          <a:lstStyle/>
          <a:p>
            <a:pPr marL="12700" marR="5080" algn="just">
              <a:lnSpc>
                <a:spcPct val="101699"/>
              </a:lnSpc>
              <a:spcBef>
                <a:spcPts val="75"/>
              </a:spcBef>
            </a:pPr>
            <a:r>
              <a:rPr spc="50" dirty="0"/>
              <a:t>Blackbody</a:t>
            </a:r>
            <a:r>
              <a:rPr spc="240" dirty="0"/>
              <a:t> </a:t>
            </a:r>
            <a:r>
              <a:rPr dirty="0"/>
              <a:t>A</a:t>
            </a:r>
            <a:r>
              <a:rPr spc="240" dirty="0"/>
              <a:t> </a:t>
            </a:r>
            <a:r>
              <a:rPr spc="55" dirty="0"/>
              <a:t>and</a:t>
            </a:r>
            <a:r>
              <a:rPr spc="245" dirty="0"/>
              <a:t> </a:t>
            </a:r>
            <a:r>
              <a:rPr spc="50" dirty="0"/>
              <a:t>Blackbody</a:t>
            </a:r>
            <a:r>
              <a:rPr spc="235" dirty="0"/>
              <a:t> </a:t>
            </a:r>
            <a:r>
              <a:rPr spc="120" dirty="0"/>
              <a:t>B</a:t>
            </a:r>
            <a:r>
              <a:rPr spc="240" dirty="0"/>
              <a:t> </a:t>
            </a:r>
            <a:r>
              <a:rPr spc="55" dirty="0"/>
              <a:t>are</a:t>
            </a:r>
            <a:r>
              <a:rPr spc="240" dirty="0"/>
              <a:t> </a:t>
            </a:r>
            <a:r>
              <a:rPr dirty="0"/>
              <a:t>the</a:t>
            </a:r>
            <a:r>
              <a:rPr spc="240" dirty="0"/>
              <a:t> </a:t>
            </a:r>
            <a:r>
              <a:rPr dirty="0"/>
              <a:t>same</a:t>
            </a:r>
            <a:r>
              <a:rPr spc="235" dirty="0"/>
              <a:t> </a:t>
            </a:r>
            <a:r>
              <a:rPr dirty="0"/>
              <a:t>shape</a:t>
            </a:r>
            <a:r>
              <a:rPr spc="240" dirty="0"/>
              <a:t> </a:t>
            </a:r>
            <a:r>
              <a:rPr spc="55" dirty="0"/>
              <a:t>and</a:t>
            </a:r>
            <a:r>
              <a:rPr spc="240" dirty="0"/>
              <a:t> </a:t>
            </a:r>
            <a:r>
              <a:rPr dirty="0"/>
              <a:t>size,</a:t>
            </a:r>
            <a:r>
              <a:rPr spc="254" dirty="0"/>
              <a:t> </a:t>
            </a:r>
            <a:r>
              <a:rPr spc="45" dirty="0"/>
              <a:t>but </a:t>
            </a:r>
            <a:r>
              <a:rPr dirty="0"/>
              <a:t>A</a:t>
            </a:r>
            <a:r>
              <a:rPr spc="195" dirty="0"/>
              <a:t> </a:t>
            </a:r>
            <a:r>
              <a:rPr dirty="0"/>
              <a:t>is</a:t>
            </a:r>
            <a:r>
              <a:rPr spc="204" dirty="0"/>
              <a:t> </a:t>
            </a:r>
            <a:r>
              <a:rPr dirty="0"/>
              <a:t>hotter</a:t>
            </a:r>
            <a:r>
              <a:rPr spc="204" dirty="0"/>
              <a:t> </a:t>
            </a:r>
            <a:r>
              <a:rPr spc="70" dirty="0"/>
              <a:t>than</a:t>
            </a:r>
            <a:r>
              <a:rPr spc="210" dirty="0"/>
              <a:t> </a:t>
            </a:r>
            <a:r>
              <a:rPr spc="90" dirty="0"/>
              <a:t>B.</a:t>
            </a:r>
            <a:r>
              <a:rPr spc="204" dirty="0"/>
              <a:t> </a:t>
            </a:r>
            <a:r>
              <a:rPr dirty="0"/>
              <a:t>Which</a:t>
            </a:r>
            <a:r>
              <a:rPr spc="210" dirty="0"/>
              <a:t> </a:t>
            </a:r>
            <a:r>
              <a:rPr dirty="0"/>
              <a:t>of</a:t>
            </a:r>
            <a:r>
              <a:rPr spc="210" dirty="0"/>
              <a:t> </a:t>
            </a:r>
            <a:r>
              <a:rPr dirty="0"/>
              <a:t>the</a:t>
            </a:r>
            <a:r>
              <a:rPr spc="204" dirty="0"/>
              <a:t> </a:t>
            </a:r>
            <a:r>
              <a:rPr dirty="0"/>
              <a:t>following</a:t>
            </a:r>
            <a:r>
              <a:rPr spc="204" dirty="0"/>
              <a:t> </a:t>
            </a:r>
            <a:r>
              <a:rPr spc="55" dirty="0"/>
              <a:t>are</a:t>
            </a:r>
            <a:r>
              <a:rPr spc="204" dirty="0"/>
              <a:t> </a:t>
            </a:r>
            <a:r>
              <a:rPr spc="80" dirty="0"/>
              <a:t>true?</a:t>
            </a:r>
            <a:r>
              <a:rPr spc="575" dirty="0"/>
              <a:t> </a:t>
            </a:r>
            <a:r>
              <a:rPr dirty="0"/>
              <a:t>(Choose</a:t>
            </a:r>
            <a:r>
              <a:rPr spc="204" dirty="0"/>
              <a:t> </a:t>
            </a:r>
            <a:r>
              <a:rPr spc="50" dirty="0"/>
              <a:t>all </a:t>
            </a:r>
            <a:r>
              <a:rPr spc="114" dirty="0"/>
              <a:t>that</a:t>
            </a:r>
            <a:r>
              <a:rPr spc="145" dirty="0"/>
              <a:t> </a:t>
            </a:r>
            <a:r>
              <a:rPr spc="50" dirty="0"/>
              <a:t>apply.)</a:t>
            </a:r>
          </a:p>
        </p:txBody>
      </p:sp>
      <p:sp>
        <p:nvSpPr>
          <p:cNvPr id="5" name="object 5"/>
          <p:cNvSpPr txBox="1"/>
          <p:nvPr/>
        </p:nvSpPr>
        <p:spPr>
          <a:xfrm>
            <a:off x="715137" y="2421615"/>
            <a:ext cx="8260715" cy="3315335"/>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dirty="0">
                <a:latin typeface="Garamond"/>
                <a:cs typeface="Garamond"/>
              </a:rPr>
              <a:t>A</a:t>
            </a:r>
            <a:r>
              <a:rPr sz="2450" spc="140" dirty="0">
                <a:latin typeface="Garamond"/>
                <a:cs typeface="Garamond"/>
              </a:rPr>
              <a:t> </a:t>
            </a:r>
            <a:r>
              <a:rPr sz="2450" dirty="0">
                <a:latin typeface="Garamond"/>
                <a:cs typeface="Garamond"/>
              </a:rPr>
              <a:t>emits</a:t>
            </a:r>
            <a:r>
              <a:rPr sz="2450" spc="150" dirty="0">
                <a:latin typeface="Garamond"/>
                <a:cs typeface="Garamond"/>
              </a:rPr>
              <a:t> </a:t>
            </a:r>
            <a:r>
              <a:rPr sz="2450" dirty="0">
                <a:latin typeface="Garamond"/>
                <a:cs typeface="Garamond"/>
              </a:rPr>
              <a:t>more</a:t>
            </a:r>
            <a:r>
              <a:rPr sz="2450" spc="145" dirty="0">
                <a:latin typeface="Garamond"/>
                <a:cs typeface="Garamond"/>
              </a:rPr>
              <a:t> </a:t>
            </a:r>
            <a:r>
              <a:rPr sz="2450" spc="75" dirty="0">
                <a:latin typeface="Garamond"/>
                <a:cs typeface="Garamond"/>
              </a:rPr>
              <a:t>total</a:t>
            </a:r>
            <a:r>
              <a:rPr sz="2450" spc="150" dirty="0">
                <a:latin typeface="Garamond"/>
                <a:cs typeface="Garamond"/>
              </a:rPr>
              <a:t> </a:t>
            </a:r>
            <a:r>
              <a:rPr sz="2450" dirty="0">
                <a:latin typeface="Garamond"/>
                <a:cs typeface="Garamond"/>
              </a:rPr>
              <a:t>power</a:t>
            </a:r>
            <a:r>
              <a:rPr sz="2450" spc="150" dirty="0">
                <a:latin typeface="Garamond"/>
                <a:cs typeface="Garamond"/>
              </a:rPr>
              <a:t> </a:t>
            </a:r>
            <a:r>
              <a:rPr sz="2450" spc="70" dirty="0">
                <a:latin typeface="Garamond"/>
                <a:cs typeface="Garamond"/>
              </a:rPr>
              <a:t>than</a:t>
            </a:r>
            <a:r>
              <a:rPr sz="2450" spc="150" dirty="0">
                <a:latin typeface="Garamond"/>
                <a:cs typeface="Garamond"/>
              </a:rPr>
              <a:t> </a:t>
            </a:r>
            <a:r>
              <a:rPr sz="2450" spc="65" dirty="0">
                <a:latin typeface="Garamond"/>
                <a:cs typeface="Garamond"/>
              </a:rPr>
              <a:t>B.</a:t>
            </a:r>
            <a:endParaRPr sz="2450">
              <a:latin typeface="Garamond"/>
              <a:cs typeface="Garamond"/>
            </a:endParaRPr>
          </a:p>
          <a:p>
            <a:pPr marL="386715" marR="5080" indent="-358140">
              <a:lnSpc>
                <a:spcPct val="101699"/>
              </a:lnSpc>
              <a:spcBef>
                <a:spcPts val="995"/>
              </a:spcBef>
              <a:buAutoNum type="alphaUcPeriod"/>
              <a:tabLst>
                <a:tab pos="387985" algn="l"/>
                <a:tab pos="3364865" algn="l"/>
                <a:tab pos="3796665" algn="l"/>
                <a:tab pos="4546600" algn="l"/>
                <a:tab pos="6128385" algn="l"/>
              </a:tabLst>
            </a:pPr>
            <a:r>
              <a:rPr sz="2450" dirty="0">
                <a:latin typeface="Garamond"/>
                <a:cs typeface="Garamond"/>
              </a:rPr>
              <a:t>The</a:t>
            </a:r>
            <a:r>
              <a:rPr sz="2450" spc="440" dirty="0">
                <a:latin typeface="Garamond"/>
                <a:cs typeface="Garamond"/>
              </a:rPr>
              <a:t> </a:t>
            </a:r>
            <a:r>
              <a:rPr sz="2450" spc="55" dirty="0">
                <a:latin typeface="Garamond"/>
                <a:cs typeface="Garamond"/>
              </a:rPr>
              <a:t>radiation</a:t>
            </a:r>
            <a:r>
              <a:rPr sz="2450" spc="440" dirty="0">
                <a:latin typeface="Garamond"/>
                <a:cs typeface="Garamond"/>
              </a:rPr>
              <a:t> </a:t>
            </a:r>
            <a:r>
              <a:rPr sz="2450" spc="40" dirty="0">
                <a:latin typeface="Garamond"/>
                <a:cs typeface="Garamond"/>
              </a:rPr>
              <a:t>emitted</a:t>
            </a:r>
            <a:r>
              <a:rPr sz="2450" dirty="0">
                <a:latin typeface="Garamond"/>
                <a:cs typeface="Garamond"/>
              </a:rPr>
              <a:t>	</a:t>
            </a:r>
            <a:r>
              <a:rPr sz="2450" spc="35" dirty="0">
                <a:latin typeface="Garamond"/>
                <a:cs typeface="Garamond"/>
              </a:rPr>
              <a:t>by</a:t>
            </a:r>
            <a:r>
              <a:rPr sz="2450" dirty="0">
                <a:latin typeface="Garamond"/>
                <a:cs typeface="Garamond"/>
              </a:rPr>
              <a:t>	A</a:t>
            </a:r>
            <a:r>
              <a:rPr sz="2450" spc="420" dirty="0">
                <a:latin typeface="Garamond"/>
                <a:cs typeface="Garamond"/>
              </a:rPr>
              <a:t> </a:t>
            </a:r>
            <a:r>
              <a:rPr sz="2450" spc="-25" dirty="0">
                <a:latin typeface="Garamond"/>
                <a:cs typeface="Garamond"/>
              </a:rPr>
              <a:t>is,</a:t>
            </a:r>
            <a:r>
              <a:rPr sz="2450" dirty="0">
                <a:latin typeface="Garamond"/>
                <a:cs typeface="Garamond"/>
              </a:rPr>
              <a:t>	on</a:t>
            </a:r>
            <a:r>
              <a:rPr sz="2450" spc="245" dirty="0">
                <a:latin typeface="Garamond"/>
                <a:cs typeface="Garamond"/>
              </a:rPr>
              <a:t> </a:t>
            </a:r>
            <a:r>
              <a:rPr sz="2450" spc="-10" dirty="0">
                <a:latin typeface="Garamond"/>
                <a:cs typeface="Garamond"/>
              </a:rPr>
              <a:t>average,</a:t>
            </a:r>
            <a:r>
              <a:rPr sz="2450" dirty="0">
                <a:latin typeface="Garamond"/>
                <a:cs typeface="Garamond"/>
              </a:rPr>
              <a:t>	higher</a:t>
            </a:r>
            <a:r>
              <a:rPr sz="2450" spc="500" dirty="0">
                <a:latin typeface="Garamond"/>
                <a:cs typeface="Garamond"/>
              </a:rPr>
              <a:t> </a:t>
            </a:r>
            <a:r>
              <a:rPr sz="2450" spc="-10" dirty="0">
                <a:latin typeface="Garamond"/>
                <a:cs typeface="Garamond"/>
              </a:rPr>
              <a:t>frequency 	</a:t>
            </a:r>
            <a:r>
              <a:rPr sz="2450" spc="70" dirty="0">
                <a:latin typeface="Garamond"/>
                <a:cs typeface="Garamond"/>
              </a:rPr>
              <a:t>than</a:t>
            </a:r>
            <a:r>
              <a:rPr sz="2450" spc="140" dirty="0">
                <a:latin typeface="Garamond"/>
                <a:cs typeface="Garamond"/>
              </a:rPr>
              <a:t> </a:t>
            </a:r>
            <a:r>
              <a:rPr sz="2450" spc="45" dirty="0">
                <a:latin typeface="Garamond"/>
                <a:cs typeface="Garamond"/>
              </a:rPr>
              <a:t>B’s.</a:t>
            </a:r>
            <a:endParaRPr sz="2450">
              <a:latin typeface="Garamond"/>
              <a:cs typeface="Garamond"/>
            </a:endParaRPr>
          </a:p>
          <a:p>
            <a:pPr marL="386715" indent="-361950">
              <a:lnSpc>
                <a:spcPct val="100000"/>
              </a:lnSpc>
              <a:spcBef>
                <a:spcPts val="1045"/>
              </a:spcBef>
              <a:buAutoNum type="alphaUcPeriod"/>
              <a:tabLst>
                <a:tab pos="386715" algn="l"/>
              </a:tabLst>
            </a:pPr>
            <a:r>
              <a:rPr sz="2450" spc="70" dirty="0">
                <a:latin typeface="Garamond"/>
                <a:cs typeface="Garamond"/>
              </a:rPr>
              <a:t>At</a:t>
            </a:r>
            <a:r>
              <a:rPr sz="2450" spc="130" dirty="0">
                <a:latin typeface="Garamond"/>
                <a:cs typeface="Garamond"/>
              </a:rPr>
              <a:t> </a:t>
            </a:r>
            <a:r>
              <a:rPr sz="2450" dirty="0">
                <a:latin typeface="Garamond"/>
                <a:cs typeface="Garamond"/>
              </a:rPr>
              <a:t>low</a:t>
            </a:r>
            <a:r>
              <a:rPr sz="2450" spc="140" dirty="0">
                <a:latin typeface="Garamond"/>
                <a:cs typeface="Garamond"/>
              </a:rPr>
              <a:t> </a:t>
            </a:r>
            <a:r>
              <a:rPr sz="2450" dirty="0">
                <a:latin typeface="Garamond"/>
                <a:cs typeface="Garamond"/>
              </a:rPr>
              <a:t>frequencies</a:t>
            </a:r>
            <a:r>
              <a:rPr sz="2450" spc="140" dirty="0">
                <a:latin typeface="Garamond"/>
                <a:cs typeface="Garamond"/>
              </a:rPr>
              <a:t> </a:t>
            </a:r>
            <a:r>
              <a:rPr sz="2450" spc="120" dirty="0">
                <a:latin typeface="Garamond"/>
                <a:cs typeface="Garamond"/>
              </a:rPr>
              <a:t>B</a:t>
            </a:r>
            <a:r>
              <a:rPr sz="2450" spc="140" dirty="0">
                <a:latin typeface="Garamond"/>
                <a:cs typeface="Garamond"/>
              </a:rPr>
              <a:t> </a:t>
            </a:r>
            <a:r>
              <a:rPr sz="2450" dirty="0">
                <a:latin typeface="Garamond"/>
                <a:cs typeface="Garamond"/>
              </a:rPr>
              <a:t>emits</a:t>
            </a:r>
            <a:r>
              <a:rPr sz="2450" spc="140" dirty="0">
                <a:latin typeface="Garamond"/>
                <a:cs typeface="Garamond"/>
              </a:rPr>
              <a:t> </a:t>
            </a:r>
            <a:r>
              <a:rPr sz="2450" dirty="0">
                <a:latin typeface="Garamond"/>
                <a:cs typeface="Garamond"/>
              </a:rPr>
              <a:t>more</a:t>
            </a:r>
            <a:r>
              <a:rPr sz="2450" spc="140" dirty="0">
                <a:latin typeface="Garamond"/>
                <a:cs typeface="Garamond"/>
              </a:rPr>
              <a:t> </a:t>
            </a:r>
            <a:r>
              <a:rPr sz="2450" spc="70" dirty="0">
                <a:latin typeface="Garamond"/>
                <a:cs typeface="Garamond"/>
              </a:rPr>
              <a:t>than</a:t>
            </a:r>
            <a:r>
              <a:rPr sz="2450" spc="140" dirty="0">
                <a:latin typeface="Garamond"/>
                <a:cs typeface="Garamond"/>
              </a:rPr>
              <a:t> </a:t>
            </a:r>
            <a:r>
              <a:rPr sz="2450" spc="40" dirty="0">
                <a:latin typeface="Garamond"/>
                <a:cs typeface="Garamond"/>
              </a:rPr>
              <a:t>A.</a:t>
            </a:r>
            <a:endParaRPr sz="2450">
              <a:latin typeface="Garamond"/>
              <a:cs typeface="Garamond"/>
            </a:endParaRPr>
          </a:p>
          <a:p>
            <a:pPr marL="386715" indent="-374015">
              <a:lnSpc>
                <a:spcPct val="100000"/>
              </a:lnSpc>
              <a:spcBef>
                <a:spcPts val="1045"/>
              </a:spcBef>
              <a:buAutoNum type="alphaUcPeriod"/>
              <a:tabLst>
                <a:tab pos="386715" algn="l"/>
              </a:tabLst>
            </a:pPr>
            <a:r>
              <a:rPr sz="2450" spc="70" dirty="0">
                <a:latin typeface="Garamond"/>
                <a:cs typeface="Garamond"/>
              </a:rPr>
              <a:t>At</a:t>
            </a:r>
            <a:r>
              <a:rPr sz="2450" spc="180" dirty="0">
                <a:latin typeface="Garamond"/>
                <a:cs typeface="Garamond"/>
              </a:rPr>
              <a:t> </a:t>
            </a:r>
            <a:r>
              <a:rPr sz="2450" dirty="0">
                <a:latin typeface="Garamond"/>
                <a:cs typeface="Garamond"/>
              </a:rPr>
              <a:t>high</a:t>
            </a:r>
            <a:r>
              <a:rPr sz="2450" spc="180" dirty="0">
                <a:latin typeface="Garamond"/>
                <a:cs typeface="Garamond"/>
              </a:rPr>
              <a:t> </a:t>
            </a:r>
            <a:r>
              <a:rPr sz="2450" dirty="0">
                <a:latin typeface="Garamond"/>
                <a:cs typeface="Garamond"/>
              </a:rPr>
              <a:t>frequencies</a:t>
            </a:r>
            <a:r>
              <a:rPr sz="2450" spc="180" dirty="0">
                <a:latin typeface="Garamond"/>
                <a:cs typeface="Garamond"/>
              </a:rPr>
              <a:t> </a:t>
            </a:r>
            <a:r>
              <a:rPr sz="2450" dirty="0">
                <a:latin typeface="Garamond"/>
                <a:cs typeface="Garamond"/>
              </a:rPr>
              <a:t>A</a:t>
            </a:r>
            <a:r>
              <a:rPr sz="2450" spc="170" dirty="0">
                <a:latin typeface="Garamond"/>
                <a:cs typeface="Garamond"/>
              </a:rPr>
              <a:t> </a:t>
            </a:r>
            <a:r>
              <a:rPr sz="2450" dirty="0">
                <a:latin typeface="Garamond"/>
                <a:cs typeface="Garamond"/>
              </a:rPr>
              <a:t>emits</a:t>
            </a:r>
            <a:r>
              <a:rPr sz="2450" spc="180" dirty="0">
                <a:latin typeface="Garamond"/>
                <a:cs typeface="Garamond"/>
              </a:rPr>
              <a:t> </a:t>
            </a:r>
            <a:r>
              <a:rPr sz="2450" dirty="0">
                <a:latin typeface="Garamond"/>
                <a:cs typeface="Garamond"/>
              </a:rPr>
              <a:t>more</a:t>
            </a:r>
            <a:r>
              <a:rPr sz="2450" spc="180" dirty="0">
                <a:latin typeface="Garamond"/>
                <a:cs typeface="Garamond"/>
              </a:rPr>
              <a:t> </a:t>
            </a:r>
            <a:r>
              <a:rPr sz="2450" spc="70" dirty="0">
                <a:latin typeface="Garamond"/>
                <a:cs typeface="Garamond"/>
              </a:rPr>
              <a:t>than</a:t>
            </a:r>
            <a:r>
              <a:rPr sz="2450" spc="180" dirty="0">
                <a:latin typeface="Garamond"/>
                <a:cs typeface="Garamond"/>
              </a:rPr>
              <a:t> </a:t>
            </a:r>
            <a:r>
              <a:rPr sz="2450" spc="65" dirty="0">
                <a:latin typeface="Garamond"/>
                <a:cs typeface="Garamond"/>
              </a:rPr>
              <a:t>B.</a:t>
            </a:r>
            <a:endParaRPr sz="2450">
              <a:latin typeface="Garamond"/>
              <a:cs typeface="Garamond"/>
            </a:endParaRPr>
          </a:p>
          <a:p>
            <a:pPr marL="386715" marR="5080" indent="-349885">
              <a:lnSpc>
                <a:spcPct val="101699"/>
              </a:lnSpc>
              <a:spcBef>
                <a:spcPts val="995"/>
              </a:spcBef>
              <a:buAutoNum type="alphaUcPeriod"/>
              <a:tabLst>
                <a:tab pos="387985" algn="l"/>
              </a:tabLst>
            </a:pPr>
            <a:r>
              <a:rPr sz="2450" dirty="0">
                <a:latin typeface="Garamond"/>
                <a:cs typeface="Garamond"/>
              </a:rPr>
              <a:t>A</a:t>
            </a:r>
            <a:r>
              <a:rPr sz="2450" spc="254" dirty="0">
                <a:latin typeface="Garamond"/>
                <a:cs typeface="Garamond"/>
              </a:rPr>
              <a:t> </a:t>
            </a:r>
            <a:r>
              <a:rPr sz="2450" dirty="0">
                <a:latin typeface="Garamond"/>
                <a:cs typeface="Garamond"/>
              </a:rPr>
              <a:t>absorbs</a:t>
            </a:r>
            <a:r>
              <a:rPr sz="2450" spc="260" dirty="0">
                <a:latin typeface="Garamond"/>
                <a:cs typeface="Garamond"/>
              </a:rPr>
              <a:t> </a:t>
            </a:r>
            <a:r>
              <a:rPr sz="2450" spc="130" dirty="0">
                <a:latin typeface="Garamond"/>
                <a:cs typeface="Garamond"/>
              </a:rPr>
              <a:t>a</a:t>
            </a:r>
            <a:r>
              <a:rPr sz="2450" spc="250" dirty="0">
                <a:latin typeface="Garamond"/>
                <a:cs typeface="Garamond"/>
              </a:rPr>
              <a:t> </a:t>
            </a:r>
            <a:r>
              <a:rPr sz="2450" dirty="0">
                <a:latin typeface="Garamond"/>
                <a:cs typeface="Garamond"/>
              </a:rPr>
              <a:t>higher</a:t>
            </a:r>
            <a:r>
              <a:rPr sz="2450" spc="254" dirty="0">
                <a:latin typeface="Garamond"/>
                <a:cs typeface="Garamond"/>
              </a:rPr>
              <a:t> </a:t>
            </a:r>
            <a:r>
              <a:rPr sz="2450" dirty="0">
                <a:latin typeface="Garamond"/>
                <a:cs typeface="Garamond"/>
              </a:rPr>
              <a:t>percentage</a:t>
            </a:r>
            <a:r>
              <a:rPr sz="2450" spc="260" dirty="0">
                <a:latin typeface="Garamond"/>
                <a:cs typeface="Garamond"/>
              </a:rPr>
              <a:t> </a:t>
            </a:r>
            <a:r>
              <a:rPr sz="2450" dirty="0">
                <a:latin typeface="Garamond"/>
                <a:cs typeface="Garamond"/>
              </a:rPr>
              <a:t>of</a:t>
            </a:r>
            <a:r>
              <a:rPr sz="2450" spc="254" dirty="0">
                <a:latin typeface="Garamond"/>
                <a:cs typeface="Garamond"/>
              </a:rPr>
              <a:t> </a:t>
            </a:r>
            <a:r>
              <a:rPr sz="2450" dirty="0">
                <a:latin typeface="Garamond"/>
                <a:cs typeface="Garamond"/>
              </a:rPr>
              <a:t>the</a:t>
            </a:r>
            <a:r>
              <a:rPr sz="2450" spc="254" dirty="0">
                <a:latin typeface="Garamond"/>
                <a:cs typeface="Garamond"/>
              </a:rPr>
              <a:t> </a:t>
            </a:r>
            <a:r>
              <a:rPr sz="2450" spc="55" dirty="0">
                <a:latin typeface="Garamond"/>
                <a:cs typeface="Garamond"/>
              </a:rPr>
              <a:t>radiation</a:t>
            </a:r>
            <a:r>
              <a:rPr sz="2450" spc="260" dirty="0">
                <a:latin typeface="Garamond"/>
                <a:cs typeface="Garamond"/>
              </a:rPr>
              <a:t> </a:t>
            </a:r>
            <a:r>
              <a:rPr sz="2450" spc="70" dirty="0">
                <a:latin typeface="Garamond"/>
                <a:cs typeface="Garamond"/>
              </a:rPr>
              <a:t>hitting</a:t>
            </a:r>
            <a:r>
              <a:rPr sz="2450" spc="250" dirty="0">
                <a:latin typeface="Garamond"/>
                <a:cs typeface="Garamond"/>
              </a:rPr>
              <a:t> </a:t>
            </a:r>
            <a:r>
              <a:rPr sz="2450" spc="105" dirty="0">
                <a:latin typeface="Garamond"/>
                <a:cs typeface="Garamond"/>
              </a:rPr>
              <a:t>it</a:t>
            </a:r>
            <a:r>
              <a:rPr sz="2450" spc="254" dirty="0">
                <a:latin typeface="Garamond"/>
                <a:cs typeface="Garamond"/>
              </a:rPr>
              <a:t> </a:t>
            </a:r>
            <a:r>
              <a:rPr sz="2450" spc="50" dirty="0">
                <a:latin typeface="Garamond"/>
                <a:cs typeface="Garamond"/>
              </a:rPr>
              <a:t>than 	</a:t>
            </a:r>
            <a:r>
              <a:rPr sz="2450" spc="120" dirty="0">
                <a:latin typeface="Garamond"/>
                <a:cs typeface="Garamond"/>
              </a:rPr>
              <a:t>B</a:t>
            </a:r>
            <a:r>
              <a:rPr sz="2450" spc="135" dirty="0">
                <a:latin typeface="Garamond"/>
                <a:cs typeface="Garamond"/>
              </a:rPr>
              <a:t> </a:t>
            </a:r>
            <a:r>
              <a:rPr sz="2450" spc="-10" dirty="0">
                <a:latin typeface="Garamond"/>
                <a:cs typeface="Garamond"/>
              </a:rPr>
              <a:t>does.</a:t>
            </a:r>
            <a:endParaRPr sz="2450">
              <a:latin typeface="Garamond"/>
              <a:cs typeface="Garamond"/>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925820" algn="l"/>
              </a:tabLst>
            </a:pPr>
            <a:r>
              <a:rPr sz="1200" spc="-10" dirty="0">
                <a:latin typeface="Times New Roman"/>
                <a:cs typeface="Times New Roman"/>
              </a:rPr>
              <a:t>ConcepTest</a:t>
            </a:r>
            <a:r>
              <a:rPr sz="1200" dirty="0">
                <a:latin typeface="Times New Roman"/>
                <a:cs typeface="Times New Roman"/>
              </a:rPr>
              <a:t>	10.7.</a:t>
            </a:r>
            <a:r>
              <a:rPr sz="1200" spc="200" dirty="0">
                <a:latin typeface="Times New Roman"/>
                <a:cs typeface="Times New Roman"/>
              </a:rPr>
              <a:t>  </a:t>
            </a:r>
            <a:r>
              <a:rPr sz="1200" dirty="0">
                <a:latin typeface="Times New Roman"/>
                <a:cs typeface="Times New Roman"/>
              </a:rPr>
              <a:t>BLACKBODY</a:t>
            </a:r>
            <a:r>
              <a:rPr sz="1200" spc="125" dirty="0">
                <a:latin typeface="Times New Roman"/>
                <a:cs typeface="Times New Roman"/>
              </a:rPr>
              <a:t> </a:t>
            </a:r>
            <a:r>
              <a:rPr sz="1200" spc="-10" dirty="0">
                <a:latin typeface="Times New Roman"/>
                <a:cs typeface="Times New Roman"/>
              </a:rPr>
              <a:t>RADIATION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000" cy="1162685"/>
          </a:xfrm>
          <a:prstGeom prst="rect">
            <a:avLst/>
          </a:prstGeom>
        </p:spPr>
        <p:txBody>
          <a:bodyPr vert="horz" wrap="square" lIns="0" tIns="9525" rIns="0" bIns="0" rtlCol="0">
            <a:spAutoFit/>
          </a:bodyPr>
          <a:lstStyle/>
          <a:p>
            <a:pPr marL="12700" marR="5080" algn="just">
              <a:lnSpc>
                <a:spcPct val="101699"/>
              </a:lnSpc>
              <a:spcBef>
                <a:spcPts val="75"/>
              </a:spcBef>
            </a:pPr>
            <a:r>
              <a:rPr spc="50" dirty="0"/>
              <a:t>Blackbody</a:t>
            </a:r>
            <a:r>
              <a:rPr spc="240" dirty="0"/>
              <a:t> </a:t>
            </a:r>
            <a:r>
              <a:rPr dirty="0"/>
              <a:t>A</a:t>
            </a:r>
            <a:r>
              <a:rPr spc="240" dirty="0"/>
              <a:t> </a:t>
            </a:r>
            <a:r>
              <a:rPr spc="55" dirty="0"/>
              <a:t>and</a:t>
            </a:r>
            <a:r>
              <a:rPr spc="245" dirty="0"/>
              <a:t> </a:t>
            </a:r>
            <a:r>
              <a:rPr spc="50" dirty="0"/>
              <a:t>Blackbody</a:t>
            </a:r>
            <a:r>
              <a:rPr spc="235" dirty="0"/>
              <a:t> </a:t>
            </a:r>
            <a:r>
              <a:rPr spc="120" dirty="0"/>
              <a:t>B</a:t>
            </a:r>
            <a:r>
              <a:rPr spc="240" dirty="0"/>
              <a:t> </a:t>
            </a:r>
            <a:r>
              <a:rPr spc="55" dirty="0"/>
              <a:t>are</a:t>
            </a:r>
            <a:r>
              <a:rPr spc="240" dirty="0"/>
              <a:t> </a:t>
            </a:r>
            <a:r>
              <a:rPr dirty="0"/>
              <a:t>the</a:t>
            </a:r>
            <a:r>
              <a:rPr spc="240" dirty="0"/>
              <a:t> </a:t>
            </a:r>
            <a:r>
              <a:rPr dirty="0"/>
              <a:t>same</a:t>
            </a:r>
            <a:r>
              <a:rPr spc="235" dirty="0"/>
              <a:t> </a:t>
            </a:r>
            <a:r>
              <a:rPr dirty="0"/>
              <a:t>shape</a:t>
            </a:r>
            <a:r>
              <a:rPr spc="240" dirty="0"/>
              <a:t> </a:t>
            </a:r>
            <a:r>
              <a:rPr spc="55" dirty="0"/>
              <a:t>and</a:t>
            </a:r>
            <a:r>
              <a:rPr spc="240" dirty="0"/>
              <a:t> </a:t>
            </a:r>
            <a:r>
              <a:rPr dirty="0"/>
              <a:t>size,</a:t>
            </a:r>
            <a:r>
              <a:rPr spc="254" dirty="0"/>
              <a:t> </a:t>
            </a:r>
            <a:r>
              <a:rPr spc="45" dirty="0"/>
              <a:t>but </a:t>
            </a:r>
            <a:r>
              <a:rPr dirty="0"/>
              <a:t>A</a:t>
            </a:r>
            <a:r>
              <a:rPr spc="195" dirty="0"/>
              <a:t> </a:t>
            </a:r>
            <a:r>
              <a:rPr dirty="0"/>
              <a:t>is</a:t>
            </a:r>
            <a:r>
              <a:rPr spc="204" dirty="0"/>
              <a:t> </a:t>
            </a:r>
            <a:r>
              <a:rPr dirty="0"/>
              <a:t>hotter</a:t>
            </a:r>
            <a:r>
              <a:rPr spc="204" dirty="0"/>
              <a:t> </a:t>
            </a:r>
            <a:r>
              <a:rPr spc="70" dirty="0"/>
              <a:t>than</a:t>
            </a:r>
            <a:r>
              <a:rPr spc="210" dirty="0"/>
              <a:t> </a:t>
            </a:r>
            <a:r>
              <a:rPr spc="90" dirty="0"/>
              <a:t>B.</a:t>
            </a:r>
            <a:r>
              <a:rPr spc="204" dirty="0"/>
              <a:t> </a:t>
            </a:r>
            <a:r>
              <a:rPr dirty="0"/>
              <a:t>Which</a:t>
            </a:r>
            <a:r>
              <a:rPr spc="210" dirty="0"/>
              <a:t> </a:t>
            </a:r>
            <a:r>
              <a:rPr dirty="0"/>
              <a:t>of</a:t>
            </a:r>
            <a:r>
              <a:rPr spc="210" dirty="0"/>
              <a:t> </a:t>
            </a:r>
            <a:r>
              <a:rPr dirty="0"/>
              <a:t>the</a:t>
            </a:r>
            <a:r>
              <a:rPr spc="204" dirty="0"/>
              <a:t> </a:t>
            </a:r>
            <a:r>
              <a:rPr dirty="0"/>
              <a:t>following</a:t>
            </a:r>
            <a:r>
              <a:rPr spc="204" dirty="0"/>
              <a:t> </a:t>
            </a:r>
            <a:r>
              <a:rPr spc="55" dirty="0"/>
              <a:t>are</a:t>
            </a:r>
            <a:r>
              <a:rPr spc="204" dirty="0"/>
              <a:t> </a:t>
            </a:r>
            <a:r>
              <a:rPr spc="80" dirty="0"/>
              <a:t>true?</a:t>
            </a:r>
            <a:r>
              <a:rPr spc="575" dirty="0"/>
              <a:t> </a:t>
            </a:r>
            <a:r>
              <a:rPr dirty="0"/>
              <a:t>(Choose</a:t>
            </a:r>
            <a:r>
              <a:rPr spc="204" dirty="0"/>
              <a:t> </a:t>
            </a:r>
            <a:r>
              <a:rPr spc="50" dirty="0"/>
              <a:t>all </a:t>
            </a:r>
            <a:r>
              <a:rPr spc="114" dirty="0"/>
              <a:t>that</a:t>
            </a:r>
            <a:r>
              <a:rPr spc="145" dirty="0"/>
              <a:t> </a:t>
            </a:r>
            <a:r>
              <a:rPr spc="50" dirty="0"/>
              <a:t>apply.)</a:t>
            </a:r>
          </a:p>
        </p:txBody>
      </p:sp>
      <p:sp>
        <p:nvSpPr>
          <p:cNvPr id="5" name="object 5"/>
          <p:cNvSpPr txBox="1"/>
          <p:nvPr/>
        </p:nvSpPr>
        <p:spPr>
          <a:xfrm>
            <a:off x="707758" y="2421615"/>
            <a:ext cx="8268334" cy="3935095"/>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Garamond"/>
                <a:cs typeface="Garamond"/>
              </a:rPr>
              <a:t>A</a:t>
            </a:r>
            <a:r>
              <a:rPr sz="2450" spc="140" dirty="0">
                <a:latin typeface="Garamond"/>
                <a:cs typeface="Garamond"/>
              </a:rPr>
              <a:t> </a:t>
            </a:r>
            <a:r>
              <a:rPr sz="2450" dirty="0">
                <a:latin typeface="Garamond"/>
                <a:cs typeface="Garamond"/>
              </a:rPr>
              <a:t>emits</a:t>
            </a:r>
            <a:r>
              <a:rPr sz="2450" spc="150" dirty="0">
                <a:latin typeface="Garamond"/>
                <a:cs typeface="Garamond"/>
              </a:rPr>
              <a:t> </a:t>
            </a:r>
            <a:r>
              <a:rPr sz="2450" dirty="0">
                <a:latin typeface="Garamond"/>
                <a:cs typeface="Garamond"/>
              </a:rPr>
              <a:t>more</a:t>
            </a:r>
            <a:r>
              <a:rPr sz="2450" spc="145" dirty="0">
                <a:latin typeface="Garamond"/>
                <a:cs typeface="Garamond"/>
              </a:rPr>
              <a:t> </a:t>
            </a:r>
            <a:r>
              <a:rPr sz="2450" spc="75" dirty="0">
                <a:latin typeface="Garamond"/>
                <a:cs typeface="Garamond"/>
              </a:rPr>
              <a:t>total</a:t>
            </a:r>
            <a:r>
              <a:rPr sz="2450" spc="150" dirty="0">
                <a:latin typeface="Garamond"/>
                <a:cs typeface="Garamond"/>
              </a:rPr>
              <a:t> </a:t>
            </a:r>
            <a:r>
              <a:rPr sz="2450" dirty="0">
                <a:latin typeface="Garamond"/>
                <a:cs typeface="Garamond"/>
              </a:rPr>
              <a:t>power</a:t>
            </a:r>
            <a:r>
              <a:rPr sz="2450" spc="150" dirty="0">
                <a:latin typeface="Garamond"/>
                <a:cs typeface="Garamond"/>
              </a:rPr>
              <a:t> </a:t>
            </a:r>
            <a:r>
              <a:rPr sz="2450" spc="70" dirty="0">
                <a:latin typeface="Garamond"/>
                <a:cs typeface="Garamond"/>
              </a:rPr>
              <a:t>than</a:t>
            </a:r>
            <a:r>
              <a:rPr sz="2450" spc="150" dirty="0">
                <a:latin typeface="Garamond"/>
                <a:cs typeface="Garamond"/>
              </a:rPr>
              <a:t> </a:t>
            </a:r>
            <a:r>
              <a:rPr sz="2450" spc="65" dirty="0">
                <a:latin typeface="Garamond"/>
                <a:cs typeface="Garamond"/>
              </a:rPr>
              <a:t>B.</a:t>
            </a:r>
            <a:endParaRPr sz="2450">
              <a:latin typeface="Garamond"/>
              <a:cs typeface="Garamond"/>
            </a:endParaRPr>
          </a:p>
          <a:p>
            <a:pPr marL="393700" marR="5080" indent="-358140">
              <a:lnSpc>
                <a:spcPct val="101699"/>
              </a:lnSpc>
              <a:spcBef>
                <a:spcPts val="995"/>
              </a:spcBef>
              <a:buAutoNum type="alphaUcPeriod"/>
              <a:tabLst>
                <a:tab pos="394970" algn="l"/>
                <a:tab pos="3372485" algn="l"/>
                <a:tab pos="3804285" algn="l"/>
                <a:tab pos="4554220" algn="l"/>
                <a:tab pos="6136005" algn="l"/>
              </a:tabLst>
            </a:pPr>
            <a:r>
              <a:rPr sz="2450" dirty="0">
                <a:latin typeface="Garamond"/>
                <a:cs typeface="Garamond"/>
              </a:rPr>
              <a:t>The</a:t>
            </a:r>
            <a:r>
              <a:rPr sz="2450" spc="440" dirty="0">
                <a:latin typeface="Garamond"/>
                <a:cs typeface="Garamond"/>
              </a:rPr>
              <a:t> </a:t>
            </a:r>
            <a:r>
              <a:rPr sz="2450" spc="55" dirty="0">
                <a:latin typeface="Garamond"/>
                <a:cs typeface="Garamond"/>
              </a:rPr>
              <a:t>radiation</a:t>
            </a:r>
            <a:r>
              <a:rPr sz="2450" spc="440" dirty="0">
                <a:latin typeface="Garamond"/>
                <a:cs typeface="Garamond"/>
              </a:rPr>
              <a:t> </a:t>
            </a:r>
            <a:r>
              <a:rPr sz="2450" spc="40" dirty="0">
                <a:latin typeface="Garamond"/>
                <a:cs typeface="Garamond"/>
              </a:rPr>
              <a:t>emitted</a:t>
            </a:r>
            <a:r>
              <a:rPr sz="2450" dirty="0">
                <a:latin typeface="Garamond"/>
                <a:cs typeface="Garamond"/>
              </a:rPr>
              <a:t>	</a:t>
            </a:r>
            <a:r>
              <a:rPr sz="2450" spc="35" dirty="0">
                <a:latin typeface="Garamond"/>
                <a:cs typeface="Garamond"/>
              </a:rPr>
              <a:t>by</a:t>
            </a:r>
            <a:r>
              <a:rPr sz="2450" dirty="0">
                <a:latin typeface="Garamond"/>
                <a:cs typeface="Garamond"/>
              </a:rPr>
              <a:t>	A</a:t>
            </a:r>
            <a:r>
              <a:rPr sz="2450" spc="420" dirty="0">
                <a:latin typeface="Garamond"/>
                <a:cs typeface="Garamond"/>
              </a:rPr>
              <a:t> </a:t>
            </a:r>
            <a:r>
              <a:rPr sz="2450" spc="-25" dirty="0">
                <a:latin typeface="Garamond"/>
                <a:cs typeface="Garamond"/>
              </a:rPr>
              <a:t>is,</a:t>
            </a:r>
            <a:r>
              <a:rPr sz="2450" dirty="0">
                <a:latin typeface="Garamond"/>
                <a:cs typeface="Garamond"/>
              </a:rPr>
              <a:t>	on</a:t>
            </a:r>
            <a:r>
              <a:rPr sz="2450" spc="245" dirty="0">
                <a:latin typeface="Garamond"/>
                <a:cs typeface="Garamond"/>
              </a:rPr>
              <a:t> </a:t>
            </a:r>
            <a:r>
              <a:rPr sz="2450" spc="-10" dirty="0">
                <a:latin typeface="Garamond"/>
                <a:cs typeface="Garamond"/>
              </a:rPr>
              <a:t>average,</a:t>
            </a:r>
            <a:r>
              <a:rPr sz="2450" dirty="0">
                <a:latin typeface="Garamond"/>
                <a:cs typeface="Garamond"/>
              </a:rPr>
              <a:t>	higher</a:t>
            </a:r>
            <a:r>
              <a:rPr sz="2450" spc="500" dirty="0">
                <a:latin typeface="Garamond"/>
                <a:cs typeface="Garamond"/>
              </a:rPr>
              <a:t> </a:t>
            </a:r>
            <a:r>
              <a:rPr sz="2450" spc="-10" dirty="0">
                <a:latin typeface="Garamond"/>
                <a:cs typeface="Garamond"/>
              </a:rPr>
              <a:t>frequency 	</a:t>
            </a:r>
            <a:r>
              <a:rPr sz="2450" spc="70" dirty="0">
                <a:latin typeface="Garamond"/>
                <a:cs typeface="Garamond"/>
              </a:rPr>
              <a:t>than</a:t>
            </a:r>
            <a:r>
              <a:rPr sz="2450" spc="140" dirty="0">
                <a:latin typeface="Garamond"/>
                <a:cs typeface="Garamond"/>
              </a:rPr>
              <a:t> </a:t>
            </a:r>
            <a:r>
              <a:rPr sz="2450" spc="45" dirty="0">
                <a:latin typeface="Garamond"/>
                <a:cs typeface="Garamond"/>
              </a:rPr>
              <a:t>B’s.</a:t>
            </a:r>
            <a:endParaRPr sz="2450">
              <a:latin typeface="Garamond"/>
              <a:cs typeface="Garamond"/>
            </a:endParaRPr>
          </a:p>
          <a:p>
            <a:pPr marL="393700" indent="-361950">
              <a:lnSpc>
                <a:spcPct val="100000"/>
              </a:lnSpc>
              <a:spcBef>
                <a:spcPts val="1045"/>
              </a:spcBef>
              <a:buAutoNum type="alphaUcPeriod"/>
              <a:tabLst>
                <a:tab pos="393700" algn="l"/>
              </a:tabLst>
            </a:pPr>
            <a:r>
              <a:rPr sz="2450" spc="70" dirty="0">
                <a:latin typeface="Garamond"/>
                <a:cs typeface="Garamond"/>
              </a:rPr>
              <a:t>At</a:t>
            </a:r>
            <a:r>
              <a:rPr sz="2450" spc="130" dirty="0">
                <a:latin typeface="Garamond"/>
                <a:cs typeface="Garamond"/>
              </a:rPr>
              <a:t> </a:t>
            </a:r>
            <a:r>
              <a:rPr sz="2450" dirty="0">
                <a:latin typeface="Garamond"/>
                <a:cs typeface="Garamond"/>
              </a:rPr>
              <a:t>low</a:t>
            </a:r>
            <a:r>
              <a:rPr sz="2450" spc="140" dirty="0">
                <a:latin typeface="Garamond"/>
                <a:cs typeface="Garamond"/>
              </a:rPr>
              <a:t> </a:t>
            </a:r>
            <a:r>
              <a:rPr sz="2450" dirty="0">
                <a:latin typeface="Garamond"/>
                <a:cs typeface="Garamond"/>
              </a:rPr>
              <a:t>frequencies</a:t>
            </a:r>
            <a:r>
              <a:rPr sz="2450" spc="140" dirty="0">
                <a:latin typeface="Garamond"/>
                <a:cs typeface="Garamond"/>
              </a:rPr>
              <a:t> </a:t>
            </a:r>
            <a:r>
              <a:rPr sz="2450" spc="120" dirty="0">
                <a:latin typeface="Garamond"/>
                <a:cs typeface="Garamond"/>
              </a:rPr>
              <a:t>B</a:t>
            </a:r>
            <a:r>
              <a:rPr sz="2450" spc="140" dirty="0">
                <a:latin typeface="Garamond"/>
                <a:cs typeface="Garamond"/>
              </a:rPr>
              <a:t> </a:t>
            </a:r>
            <a:r>
              <a:rPr sz="2450" dirty="0">
                <a:latin typeface="Garamond"/>
                <a:cs typeface="Garamond"/>
              </a:rPr>
              <a:t>emits</a:t>
            </a:r>
            <a:r>
              <a:rPr sz="2450" spc="140" dirty="0">
                <a:latin typeface="Garamond"/>
                <a:cs typeface="Garamond"/>
              </a:rPr>
              <a:t> </a:t>
            </a:r>
            <a:r>
              <a:rPr sz="2450" dirty="0">
                <a:latin typeface="Garamond"/>
                <a:cs typeface="Garamond"/>
              </a:rPr>
              <a:t>more</a:t>
            </a:r>
            <a:r>
              <a:rPr sz="2450" spc="140" dirty="0">
                <a:latin typeface="Garamond"/>
                <a:cs typeface="Garamond"/>
              </a:rPr>
              <a:t> </a:t>
            </a:r>
            <a:r>
              <a:rPr sz="2450" spc="70" dirty="0">
                <a:latin typeface="Garamond"/>
                <a:cs typeface="Garamond"/>
              </a:rPr>
              <a:t>than</a:t>
            </a:r>
            <a:r>
              <a:rPr sz="2450" spc="140" dirty="0">
                <a:latin typeface="Garamond"/>
                <a:cs typeface="Garamond"/>
              </a:rPr>
              <a:t> </a:t>
            </a:r>
            <a:r>
              <a:rPr sz="2450" spc="40" dirty="0">
                <a:latin typeface="Garamond"/>
                <a:cs typeface="Garamond"/>
              </a:rPr>
              <a:t>A.</a:t>
            </a:r>
            <a:endParaRPr sz="2450">
              <a:latin typeface="Garamond"/>
              <a:cs typeface="Garamond"/>
            </a:endParaRPr>
          </a:p>
          <a:p>
            <a:pPr marL="393700" indent="-374015">
              <a:lnSpc>
                <a:spcPct val="100000"/>
              </a:lnSpc>
              <a:spcBef>
                <a:spcPts val="1045"/>
              </a:spcBef>
              <a:buAutoNum type="alphaUcPeriod"/>
              <a:tabLst>
                <a:tab pos="393700" algn="l"/>
              </a:tabLst>
            </a:pPr>
            <a:r>
              <a:rPr sz="2450" spc="70" dirty="0">
                <a:latin typeface="Garamond"/>
                <a:cs typeface="Garamond"/>
              </a:rPr>
              <a:t>At</a:t>
            </a:r>
            <a:r>
              <a:rPr sz="2450" spc="180" dirty="0">
                <a:latin typeface="Garamond"/>
                <a:cs typeface="Garamond"/>
              </a:rPr>
              <a:t> </a:t>
            </a:r>
            <a:r>
              <a:rPr sz="2450" dirty="0">
                <a:latin typeface="Garamond"/>
                <a:cs typeface="Garamond"/>
              </a:rPr>
              <a:t>high</a:t>
            </a:r>
            <a:r>
              <a:rPr sz="2450" spc="180" dirty="0">
                <a:latin typeface="Garamond"/>
                <a:cs typeface="Garamond"/>
              </a:rPr>
              <a:t> </a:t>
            </a:r>
            <a:r>
              <a:rPr sz="2450" dirty="0">
                <a:latin typeface="Garamond"/>
                <a:cs typeface="Garamond"/>
              </a:rPr>
              <a:t>frequencies</a:t>
            </a:r>
            <a:r>
              <a:rPr sz="2450" spc="180" dirty="0">
                <a:latin typeface="Garamond"/>
                <a:cs typeface="Garamond"/>
              </a:rPr>
              <a:t> </a:t>
            </a:r>
            <a:r>
              <a:rPr sz="2450" dirty="0">
                <a:latin typeface="Garamond"/>
                <a:cs typeface="Garamond"/>
              </a:rPr>
              <a:t>A</a:t>
            </a:r>
            <a:r>
              <a:rPr sz="2450" spc="170" dirty="0">
                <a:latin typeface="Garamond"/>
                <a:cs typeface="Garamond"/>
              </a:rPr>
              <a:t> </a:t>
            </a:r>
            <a:r>
              <a:rPr sz="2450" dirty="0">
                <a:latin typeface="Garamond"/>
                <a:cs typeface="Garamond"/>
              </a:rPr>
              <a:t>emits</a:t>
            </a:r>
            <a:r>
              <a:rPr sz="2450" spc="180" dirty="0">
                <a:latin typeface="Garamond"/>
                <a:cs typeface="Garamond"/>
              </a:rPr>
              <a:t> </a:t>
            </a:r>
            <a:r>
              <a:rPr sz="2450" dirty="0">
                <a:latin typeface="Garamond"/>
                <a:cs typeface="Garamond"/>
              </a:rPr>
              <a:t>more</a:t>
            </a:r>
            <a:r>
              <a:rPr sz="2450" spc="180" dirty="0">
                <a:latin typeface="Garamond"/>
                <a:cs typeface="Garamond"/>
              </a:rPr>
              <a:t> </a:t>
            </a:r>
            <a:r>
              <a:rPr sz="2450" spc="70" dirty="0">
                <a:latin typeface="Garamond"/>
                <a:cs typeface="Garamond"/>
              </a:rPr>
              <a:t>than</a:t>
            </a:r>
            <a:r>
              <a:rPr sz="2450" spc="180" dirty="0">
                <a:latin typeface="Garamond"/>
                <a:cs typeface="Garamond"/>
              </a:rPr>
              <a:t> </a:t>
            </a:r>
            <a:r>
              <a:rPr sz="2450" spc="65" dirty="0">
                <a:latin typeface="Garamond"/>
                <a:cs typeface="Garamond"/>
              </a:rPr>
              <a:t>B.</a:t>
            </a:r>
            <a:endParaRPr sz="2450">
              <a:latin typeface="Garamond"/>
              <a:cs typeface="Garamond"/>
            </a:endParaRPr>
          </a:p>
          <a:p>
            <a:pPr marL="393700" marR="5080" indent="-349885">
              <a:lnSpc>
                <a:spcPct val="101699"/>
              </a:lnSpc>
              <a:spcBef>
                <a:spcPts val="995"/>
              </a:spcBef>
              <a:buAutoNum type="alphaUcPeriod"/>
              <a:tabLst>
                <a:tab pos="394970" algn="l"/>
              </a:tabLst>
            </a:pPr>
            <a:r>
              <a:rPr sz="2450" dirty="0">
                <a:latin typeface="Garamond"/>
                <a:cs typeface="Garamond"/>
              </a:rPr>
              <a:t>A</a:t>
            </a:r>
            <a:r>
              <a:rPr sz="2450" spc="254" dirty="0">
                <a:latin typeface="Garamond"/>
                <a:cs typeface="Garamond"/>
              </a:rPr>
              <a:t> </a:t>
            </a:r>
            <a:r>
              <a:rPr sz="2450" dirty="0">
                <a:latin typeface="Garamond"/>
                <a:cs typeface="Garamond"/>
              </a:rPr>
              <a:t>absorbs</a:t>
            </a:r>
            <a:r>
              <a:rPr sz="2450" spc="260" dirty="0">
                <a:latin typeface="Garamond"/>
                <a:cs typeface="Garamond"/>
              </a:rPr>
              <a:t> </a:t>
            </a:r>
            <a:r>
              <a:rPr sz="2450" spc="130" dirty="0">
                <a:latin typeface="Garamond"/>
                <a:cs typeface="Garamond"/>
              </a:rPr>
              <a:t>a</a:t>
            </a:r>
            <a:r>
              <a:rPr sz="2450" spc="250" dirty="0">
                <a:latin typeface="Garamond"/>
                <a:cs typeface="Garamond"/>
              </a:rPr>
              <a:t> </a:t>
            </a:r>
            <a:r>
              <a:rPr sz="2450" dirty="0">
                <a:latin typeface="Garamond"/>
                <a:cs typeface="Garamond"/>
              </a:rPr>
              <a:t>higher</a:t>
            </a:r>
            <a:r>
              <a:rPr sz="2450" spc="254" dirty="0">
                <a:latin typeface="Garamond"/>
                <a:cs typeface="Garamond"/>
              </a:rPr>
              <a:t> </a:t>
            </a:r>
            <a:r>
              <a:rPr sz="2450" dirty="0">
                <a:latin typeface="Garamond"/>
                <a:cs typeface="Garamond"/>
              </a:rPr>
              <a:t>percentage</a:t>
            </a:r>
            <a:r>
              <a:rPr sz="2450" spc="260" dirty="0">
                <a:latin typeface="Garamond"/>
                <a:cs typeface="Garamond"/>
              </a:rPr>
              <a:t> </a:t>
            </a:r>
            <a:r>
              <a:rPr sz="2450" dirty="0">
                <a:latin typeface="Garamond"/>
                <a:cs typeface="Garamond"/>
              </a:rPr>
              <a:t>of</a:t>
            </a:r>
            <a:r>
              <a:rPr sz="2450" spc="254" dirty="0">
                <a:latin typeface="Garamond"/>
                <a:cs typeface="Garamond"/>
              </a:rPr>
              <a:t> </a:t>
            </a:r>
            <a:r>
              <a:rPr sz="2450" dirty="0">
                <a:latin typeface="Garamond"/>
                <a:cs typeface="Garamond"/>
              </a:rPr>
              <a:t>the</a:t>
            </a:r>
            <a:r>
              <a:rPr sz="2450" spc="254" dirty="0">
                <a:latin typeface="Garamond"/>
                <a:cs typeface="Garamond"/>
              </a:rPr>
              <a:t> </a:t>
            </a:r>
            <a:r>
              <a:rPr sz="2450" spc="55" dirty="0">
                <a:latin typeface="Garamond"/>
                <a:cs typeface="Garamond"/>
              </a:rPr>
              <a:t>radiation</a:t>
            </a:r>
            <a:r>
              <a:rPr sz="2450" spc="260" dirty="0">
                <a:latin typeface="Garamond"/>
                <a:cs typeface="Garamond"/>
              </a:rPr>
              <a:t> </a:t>
            </a:r>
            <a:r>
              <a:rPr sz="2450" spc="70" dirty="0">
                <a:latin typeface="Garamond"/>
                <a:cs typeface="Garamond"/>
              </a:rPr>
              <a:t>hitting</a:t>
            </a:r>
            <a:r>
              <a:rPr sz="2450" spc="250" dirty="0">
                <a:latin typeface="Garamond"/>
                <a:cs typeface="Garamond"/>
              </a:rPr>
              <a:t> </a:t>
            </a:r>
            <a:r>
              <a:rPr sz="2450" spc="105" dirty="0">
                <a:latin typeface="Garamond"/>
                <a:cs typeface="Garamond"/>
              </a:rPr>
              <a:t>it</a:t>
            </a:r>
            <a:r>
              <a:rPr sz="2450" spc="254" dirty="0">
                <a:latin typeface="Garamond"/>
                <a:cs typeface="Garamond"/>
              </a:rPr>
              <a:t> </a:t>
            </a:r>
            <a:r>
              <a:rPr sz="2450" spc="50" dirty="0">
                <a:latin typeface="Garamond"/>
                <a:cs typeface="Garamond"/>
              </a:rPr>
              <a:t>than 	</a:t>
            </a:r>
            <a:r>
              <a:rPr sz="2450" spc="120" dirty="0">
                <a:latin typeface="Garamond"/>
                <a:cs typeface="Garamond"/>
              </a:rPr>
              <a:t>B</a:t>
            </a:r>
            <a:r>
              <a:rPr sz="2450" spc="135" dirty="0">
                <a:latin typeface="Garamond"/>
                <a:cs typeface="Garamond"/>
              </a:rPr>
              <a:t> </a:t>
            </a:r>
            <a:r>
              <a:rPr sz="2450" spc="-10" dirty="0">
                <a:latin typeface="Garamond"/>
                <a:cs typeface="Garamond"/>
              </a:rPr>
              <a:t>does.</a:t>
            </a:r>
            <a:endParaRPr sz="2450">
              <a:latin typeface="Garamond"/>
              <a:cs typeface="Garamond"/>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65" dirty="0">
                <a:latin typeface="Garamond"/>
                <a:cs typeface="Garamond"/>
              </a:rPr>
              <a:t>A,</a:t>
            </a:r>
            <a:r>
              <a:rPr sz="2450" spc="140" dirty="0">
                <a:latin typeface="Garamond"/>
                <a:cs typeface="Garamond"/>
              </a:rPr>
              <a:t> </a:t>
            </a:r>
            <a:r>
              <a:rPr sz="2450" spc="90" dirty="0">
                <a:latin typeface="Garamond"/>
                <a:cs typeface="Garamond"/>
              </a:rPr>
              <a:t>B,</a:t>
            </a:r>
            <a:r>
              <a:rPr sz="2450" spc="135" dirty="0">
                <a:latin typeface="Garamond"/>
                <a:cs typeface="Garamond"/>
              </a:rPr>
              <a:t> </a:t>
            </a:r>
            <a:r>
              <a:rPr sz="2450" spc="-50" dirty="0">
                <a:latin typeface="Garamond"/>
                <a:cs typeface="Garamond"/>
              </a:rPr>
              <a:t>D</a:t>
            </a:r>
            <a:endParaRPr sz="2450">
              <a:latin typeface="Garamond"/>
              <a:cs typeface="Garamond"/>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925820" algn="l"/>
              </a:tabLst>
            </a:pPr>
            <a:r>
              <a:rPr sz="1200" spc="-10" dirty="0">
                <a:latin typeface="Times New Roman"/>
                <a:cs typeface="Times New Roman"/>
              </a:rPr>
              <a:t>ConcepTest</a:t>
            </a:r>
            <a:r>
              <a:rPr sz="1200" dirty="0">
                <a:latin typeface="Times New Roman"/>
                <a:cs typeface="Times New Roman"/>
              </a:rPr>
              <a:t>	10.7.</a:t>
            </a:r>
            <a:r>
              <a:rPr sz="1200" spc="200" dirty="0">
                <a:latin typeface="Times New Roman"/>
                <a:cs typeface="Times New Roman"/>
              </a:rPr>
              <a:t>  </a:t>
            </a:r>
            <a:r>
              <a:rPr sz="1200" dirty="0">
                <a:latin typeface="Times New Roman"/>
                <a:cs typeface="Times New Roman"/>
              </a:rPr>
              <a:t>BLACKBODY</a:t>
            </a:r>
            <a:r>
              <a:rPr sz="1200" spc="125" dirty="0">
                <a:latin typeface="Times New Roman"/>
                <a:cs typeface="Times New Roman"/>
              </a:rPr>
              <a:t> </a:t>
            </a:r>
            <a:r>
              <a:rPr sz="1200" spc="-10" dirty="0">
                <a:latin typeface="Times New Roman"/>
                <a:cs typeface="Times New Roman"/>
              </a:rPr>
              <a:t>RADIATION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p:nvPr/>
        </p:nvSpPr>
        <p:spPr>
          <a:xfrm>
            <a:off x="793191" y="1208797"/>
            <a:ext cx="7831455" cy="403225"/>
          </a:xfrm>
          <a:prstGeom prst="rect">
            <a:avLst/>
          </a:prstGeom>
        </p:spPr>
        <p:txBody>
          <a:bodyPr vert="horz" wrap="square" lIns="0" tIns="15875" rIns="0" bIns="0" rtlCol="0">
            <a:spAutoFit/>
          </a:bodyPr>
          <a:lstStyle/>
          <a:p>
            <a:pPr marL="12700">
              <a:lnSpc>
                <a:spcPct val="100000"/>
              </a:lnSpc>
              <a:spcBef>
                <a:spcPts val="125"/>
              </a:spcBef>
            </a:pPr>
            <a:r>
              <a:rPr sz="2450" dirty="0">
                <a:latin typeface="Garamond"/>
                <a:cs typeface="Garamond"/>
              </a:rPr>
              <a:t>1.</a:t>
            </a:r>
            <a:r>
              <a:rPr sz="2450" spc="-15" dirty="0">
                <a:latin typeface="Garamond"/>
                <a:cs typeface="Garamond"/>
              </a:rPr>
              <a:t> </a:t>
            </a:r>
            <a:r>
              <a:rPr sz="2450" spc="75" dirty="0">
                <a:latin typeface="Garamond"/>
                <a:cs typeface="Garamond"/>
              </a:rPr>
              <a:t>Can</a:t>
            </a:r>
            <a:r>
              <a:rPr sz="2450" spc="170" dirty="0">
                <a:latin typeface="Garamond"/>
                <a:cs typeface="Garamond"/>
              </a:rPr>
              <a:t> </a:t>
            </a:r>
            <a:r>
              <a:rPr sz="2450" spc="65" dirty="0">
                <a:latin typeface="Garamond"/>
                <a:cs typeface="Garamond"/>
              </a:rPr>
              <a:t>an</a:t>
            </a:r>
            <a:r>
              <a:rPr sz="2450" spc="165" dirty="0">
                <a:latin typeface="Garamond"/>
                <a:cs typeface="Garamond"/>
              </a:rPr>
              <a:t> </a:t>
            </a:r>
            <a:r>
              <a:rPr sz="2450" spc="50" dirty="0">
                <a:latin typeface="Garamond"/>
                <a:cs typeface="Garamond"/>
              </a:rPr>
              <a:t>item</a:t>
            </a:r>
            <a:r>
              <a:rPr sz="2450" spc="170" dirty="0">
                <a:latin typeface="Garamond"/>
                <a:cs typeface="Garamond"/>
              </a:rPr>
              <a:t> </a:t>
            </a:r>
            <a:r>
              <a:rPr sz="2450" dirty="0">
                <a:latin typeface="Garamond"/>
                <a:cs typeface="Garamond"/>
              </a:rPr>
              <a:t>look</a:t>
            </a:r>
            <a:r>
              <a:rPr sz="2450" spc="165" dirty="0">
                <a:latin typeface="Garamond"/>
                <a:cs typeface="Garamond"/>
              </a:rPr>
              <a:t> </a:t>
            </a:r>
            <a:r>
              <a:rPr sz="2450" dirty="0">
                <a:latin typeface="Garamond"/>
                <a:cs typeface="Garamond"/>
              </a:rPr>
              <a:t>black</a:t>
            </a:r>
            <a:r>
              <a:rPr sz="2450" spc="170" dirty="0">
                <a:latin typeface="Garamond"/>
                <a:cs typeface="Garamond"/>
              </a:rPr>
              <a:t> </a:t>
            </a:r>
            <a:r>
              <a:rPr sz="2450" spc="55" dirty="0">
                <a:latin typeface="Garamond"/>
                <a:cs typeface="Garamond"/>
              </a:rPr>
              <a:t>and</a:t>
            </a:r>
            <a:r>
              <a:rPr sz="2450" spc="165" dirty="0">
                <a:latin typeface="Garamond"/>
                <a:cs typeface="Garamond"/>
              </a:rPr>
              <a:t> </a:t>
            </a:r>
            <a:r>
              <a:rPr sz="2450" dirty="0">
                <a:latin typeface="Garamond"/>
                <a:cs typeface="Garamond"/>
              </a:rPr>
              <a:t>not</a:t>
            </a:r>
            <a:r>
              <a:rPr sz="2450" spc="165" dirty="0">
                <a:latin typeface="Garamond"/>
                <a:cs typeface="Garamond"/>
              </a:rPr>
              <a:t> </a:t>
            </a:r>
            <a:r>
              <a:rPr sz="2450" dirty="0">
                <a:latin typeface="Garamond"/>
                <a:cs typeface="Garamond"/>
              </a:rPr>
              <a:t>be</a:t>
            </a:r>
            <a:r>
              <a:rPr sz="2450" spc="160" dirty="0">
                <a:latin typeface="Garamond"/>
                <a:cs typeface="Garamond"/>
              </a:rPr>
              <a:t> </a:t>
            </a:r>
            <a:r>
              <a:rPr sz="2450" spc="130" dirty="0">
                <a:latin typeface="Garamond"/>
                <a:cs typeface="Garamond"/>
              </a:rPr>
              <a:t>a</a:t>
            </a:r>
            <a:r>
              <a:rPr sz="2450" spc="170" dirty="0">
                <a:latin typeface="Garamond"/>
                <a:cs typeface="Garamond"/>
              </a:rPr>
              <a:t> </a:t>
            </a:r>
            <a:r>
              <a:rPr sz="2450" dirty="0">
                <a:latin typeface="Garamond"/>
                <a:cs typeface="Garamond"/>
              </a:rPr>
              <a:t>very</a:t>
            </a:r>
            <a:r>
              <a:rPr sz="2450" spc="165" dirty="0">
                <a:latin typeface="Garamond"/>
                <a:cs typeface="Garamond"/>
              </a:rPr>
              <a:t> </a:t>
            </a:r>
            <a:r>
              <a:rPr sz="2450" dirty="0">
                <a:latin typeface="Garamond"/>
                <a:cs typeface="Garamond"/>
              </a:rPr>
              <a:t>good</a:t>
            </a:r>
            <a:r>
              <a:rPr sz="2450" spc="170" dirty="0">
                <a:latin typeface="Garamond"/>
                <a:cs typeface="Garamond"/>
              </a:rPr>
              <a:t> </a:t>
            </a:r>
            <a:r>
              <a:rPr sz="2450" spc="40" dirty="0">
                <a:latin typeface="Garamond"/>
                <a:cs typeface="Garamond"/>
              </a:rPr>
              <a:t>blackbody?</a:t>
            </a:r>
            <a:endParaRPr sz="2450">
              <a:latin typeface="Garamond"/>
              <a:cs typeface="Garamond"/>
            </a:endParaRPr>
          </a:p>
        </p:txBody>
      </p:sp>
      <p:sp>
        <p:nvSpPr>
          <p:cNvPr id="5" name="object 5"/>
          <p:cNvSpPr txBox="1"/>
          <p:nvPr/>
        </p:nvSpPr>
        <p:spPr>
          <a:xfrm>
            <a:off x="793191" y="1714905"/>
            <a:ext cx="8180070" cy="782955"/>
          </a:xfrm>
          <a:prstGeom prst="rect">
            <a:avLst/>
          </a:prstGeom>
        </p:spPr>
        <p:txBody>
          <a:bodyPr vert="horz" wrap="square" lIns="0" tIns="9525" rIns="0" bIns="0" rtlCol="0">
            <a:spAutoFit/>
          </a:bodyPr>
          <a:lstStyle/>
          <a:p>
            <a:pPr marL="309880" marR="5080" indent="-297815">
              <a:lnSpc>
                <a:spcPct val="101699"/>
              </a:lnSpc>
              <a:spcBef>
                <a:spcPts val="75"/>
              </a:spcBef>
              <a:tabLst>
                <a:tab pos="972185" algn="l"/>
                <a:tab pos="1424940" algn="l"/>
                <a:tab pos="2132965" algn="l"/>
                <a:tab pos="2576830" algn="l"/>
                <a:tab pos="2868295" algn="l"/>
                <a:tab pos="3903345" algn="l"/>
                <a:tab pos="5024120" algn="l"/>
                <a:tab pos="6462395" algn="l"/>
                <a:tab pos="7075170" algn="l"/>
                <a:tab pos="7639050" algn="l"/>
              </a:tabLst>
            </a:pPr>
            <a:r>
              <a:rPr sz="2450" dirty="0">
                <a:latin typeface="Garamond"/>
                <a:cs typeface="Garamond"/>
              </a:rPr>
              <a:t>2.</a:t>
            </a:r>
            <a:r>
              <a:rPr sz="2450" spc="20" dirty="0">
                <a:latin typeface="Garamond"/>
                <a:cs typeface="Garamond"/>
              </a:rPr>
              <a:t> </a:t>
            </a:r>
            <a:r>
              <a:rPr sz="2450" spc="50" dirty="0">
                <a:latin typeface="Garamond"/>
                <a:cs typeface="Garamond"/>
              </a:rPr>
              <a:t>Can</a:t>
            </a:r>
            <a:r>
              <a:rPr sz="2450" dirty="0">
                <a:latin typeface="Garamond"/>
                <a:cs typeface="Garamond"/>
              </a:rPr>
              <a:t>	</a:t>
            </a:r>
            <a:r>
              <a:rPr sz="2450" spc="40" dirty="0">
                <a:latin typeface="Garamond"/>
                <a:cs typeface="Garamond"/>
              </a:rPr>
              <a:t>an</a:t>
            </a:r>
            <a:r>
              <a:rPr sz="2450" dirty="0">
                <a:latin typeface="Garamond"/>
                <a:cs typeface="Garamond"/>
              </a:rPr>
              <a:t>	</a:t>
            </a:r>
            <a:r>
              <a:rPr sz="2450" spc="30" dirty="0">
                <a:latin typeface="Garamond"/>
                <a:cs typeface="Garamond"/>
              </a:rPr>
              <a:t>item</a:t>
            </a:r>
            <a:r>
              <a:rPr sz="2450" dirty="0">
                <a:latin typeface="Garamond"/>
                <a:cs typeface="Garamond"/>
              </a:rPr>
              <a:t>	</a:t>
            </a:r>
            <a:r>
              <a:rPr sz="2450" spc="-25" dirty="0">
                <a:latin typeface="Garamond"/>
                <a:cs typeface="Garamond"/>
              </a:rPr>
              <a:t>be</a:t>
            </a:r>
            <a:r>
              <a:rPr sz="2450" dirty="0">
                <a:latin typeface="Garamond"/>
                <a:cs typeface="Garamond"/>
              </a:rPr>
              <a:t>	</a:t>
            </a:r>
            <a:r>
              <a:rPr sz="2450" spc="80" dirty="0">
                <a:latin typeface="Garamond"/>
                <a:cs typeface="Garamond"/>
              </a:rPr>
              <a:t>a</a:t>
            </a:r>
            <a:r>
              <a:rPr sz="2450" dirty="0">
                <a:latin typeface="Garamond"/>
                <a:cs typeface="Garamond"/>
              </a:rPr>
              <a:t>	</a:t>
            </a:r>
            <a:r>
              <a:rPr sz="2450" spc="70" dirty="0">
                <a:latin typeface="Garamond"/>
                <a:cs typeface="Garamond"/>
              </a:rPr>
              <a:t>(nearly</a:t>
            </a:r>
            <a:r>
              <a:rPr sz="2450" dirty="0">
                <a:latin typeface="Garamond"/>
                <a:cs typeface="Garamond"/>
              </a:rPr>
              <a:t>	</a:t>
            </a:r>
            <a:r>
              <a:rPr sz="2450" spc="-10" dirty="0">
                <a:latin typeface="Garamond"/>
                <a:cs typeface="Garamond"/>
              </a:rPr>
              <a:t>perfect)</a:t>
            </a:r>
            <a:r>
              <a:rPr sz="2450" dirty="0">
                <a:latin typeface="Garamond"/>
                <a:cs typeface="Garamond"/>
              </a:rPr>
              <a:t>	</a:t>
            </a:r>
            <a:r>
              <a:rPr sz="2450" spc="-10" dirty="0">
                <a:latin typeface="Garamond"/>
                <a:cs typeface="Garamond"/>
              </a:rPr>
              <a:t>blackbody</a:t>
            </a:r>
            <a:r>
              <a:rPr sz="2450" dirty="0">
                <a:latin typeface="Garamond"/>
                <a:cs typeface="Garamond"/>
              </a:rPr>
              <a:t>	</a:t>
            </a:r>
            <a:r>
              <a:rPr sz="2450" spc="30" dirty="0">
                <a:latin typeface="Garamond"/>
                <a:cs typeface="Garamond"/>
              </a:rPr>
              <a:t>and</a:t>
            </a:r>
            <a:r>
              <a:rPr sz="2450" dirty="0">
                <a:latin typeface="Garamond"/>
                <a:cs typeface="Garamond"/>
              </a:rPr>
              <a:t>	</a:t>
            </a:r>
            <a:r>
              <a:rPr sz="2450" spc="-25" dirty="0">
                <a:latin typeface="Garamond"/>
                <a:cs typeface="Garamond"/>
              </a:rPr>
              <a:t>not</a:t>
            </a:r>
            <a:r>
              <a:rPr sz="2450" dirty="0">
                <a:latin typeface="Garamond"/>
                <a:cs typeface="Garamond"/>
              </a:rPr>
              <a:t>	</a:t>
            </a:r>
            <a:r>
              <a:rPr sz="2450" spc="-30" dirty="0">
                <a:latin typeface="Garamond"/>
                <a:cs typeface="Garamond"/>
              </a:rPr>
              <a:t>look </a:t>
            </a:r>
            <a:r>
              <a:rPr sz="2450" spc="40" dirty="0">
                <a:latin typeface="Garamond"/>
                <a:cs typeface="Garamond"/>
              </a:rPr>
              <a:t>black?</a:t>
            </a:r>
            <a:endParaRPr sz="2450">
              <a:latin typeface="Garamond"/>
              <a:cs typeface="Garamond"/>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925820" algn="l"/>
              </a:tabLst>
            </a:pPr>
            <a:r>
              <a:rPr sz="1200" spc="-10" dirty="0">
                <a:latin typeface="Times New Roman"/>
                <a:cs typeface="Times New Roman"/>
              </a:rPr>
              <a:t>ConcepTest</a:t>
            </a:r>
            <a:r>
              <a:rPr sz="1200" dirty="0">
                <a:latin typeface="Times New Roman"/>
                <a:cs typeface="Times New Roman"/>
              </a:rPr>
              <a:t>	10.7.</a:t>
            </a:r>
            <a:r>
              <a:rPr sz="1200" spc="200" dirty="0">
                <a:latin typeface="Times New Roman"/>
                <a:cs typeface="Times New Roman"/>
              </a:rPr>
              <a:t>  </a:t>
            </a:r>
            <a:r>
              <a:rPr sz="1200" dirty="0">
                <a:latin typeface="Times New Roman"/>
                <a:cs typeface="Times New Roman"/>
              </a:rPr>
              <a:t>BLACKBODY</a:t>
            </a:r>
            <a:r>
              <a:rPr sz="1200" spc="125" dirty="0">
                <a:latin typeface="Times New Roman"/>
                <a:cs typeface="Times New Roman"/>
              </a:rPr>
              <a:t> </a:t>
            </a:r>
            <a:r>
              <a:rPr sz="1200" spc="-10" dirty="0">
                <a:latin typeface="Times New Roman"/>
                <a:cs typeface="Times New Roman"/>
              </a:rPr>
              <a:t>RADIATION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93191" y="1208797"/>
            <a:ext cx="7831455" cy="403225"/>
          </a:xfrm>
          <a:prstGeom prst="rect">
            <a:avLst/>
          </a:prstGeom>
        </p:spPr>
        <p:txBody>
          <a:bodyPr vert="horz" wrap="square" lIns="0" tIns="15875" rIns="0" bIns="0" rtlCol="0">
            <a:spAutoFit/>
          </a:bodyPr>
          <a:lstStyle/>
          <a:p>
            <a:pPr marL="12700">
              <a:lnSpc>
                <a:spcPct val="100000"/>
              </a:lnSpc>
              <a:spcBef>
                <a:spcPts val="125"/>
              </a:spcBef>
            </a:pPr>
            <a:r>
              <a:rPr dirty="0"/>
              <a:t>1.</a:t>
            </a:r>
            <a:r>
              <a:rPr spc="-15" dirty="0"/>
              <a:t> </a:t>
            </a:r>
            <a:r>
              <a:rPr spc="75" dirty="0"/>
              <a:t>Can</a:t>
            </a:r>
            <a:r>
              <a:rPr spc="170" dirty="0"/>
              <a:t> </a:t>
            </a:r>
            <a:r>
              <a:rPr spc="65" dirty="0"/>
              <a:t>an</a:t>
            </a:r>
            <a:r>
              <a:rPr spc="165" dirty="0"/>
              <a:t> </a:t>
            </a:r>
            <a:r>
              <a:rPr spc="50" dirty="0"/>
              <a:t>item</a:t>
            </a:r>
            <a:r>
              <a:rPr spc="170" dirty="0"/>
              <a:t> </a:t>
            </a:r>
            <a:r>
              <a:rPr dirty="0"/>
              <a:t>look</a:t>
            </a:r>
            <a:r>
              <a:rPr spc="165" dirty="0"/>
              <a:t> </a:t>
            </a:r>
            <a:r>
              <a:rPr dirty="0"/>
              <a:t>black</a:t>
            </a:r>
            <a:r>
              <a:rPr spc="170" dirty="0"/>
              <a:t> </a:t>
            </a:r>
            <a:r>
              <a:rPr spc="55" dirty="0"/>
              <a:t>and</a:t>
            </a:r>
            <a:r>
              <a:rPr spc="165" dirty="0"/>
              <a:t> </a:t>
            </a:r>
            <a:r>
              <a:rPr dirty="0"/>
              <a:t>not</a:t>
            </a:r>
            <a:r>
              <a:rPr spc="165" dirty="0"/>
              <a:t> </a:t>
            </a:r>
            <a:r>
              <a:rPr dirty="0"/>
              <a:t>be</a:t>
            </a:r>
            <a:r>
              <a:rPr spc="160" dirty="0"/>
              <a:t> </a:t>
            </a:r>
            <a:r>
              <a:rPr spc="130" dirty="0"/>
              <a:t>a</a:t>
            </a:r>
            <a:r>
              <a:rPr spc="170" dirty="0"/>
              <a:t> </a:t>
            </a:r>
            <a:r>
              <a:rPr dirty="0"/>
              <a:t>very</a:t>
            </a:r>
            <a:r>
              <a:rPr spc="165" dirty="0"/>
              <a:t> </a:t>
            </a:r>
            <a:r>
              <a:rPr dirty="0"/>
              <a:t>good</a:t>
            </a:r>
            <a:r>
              <a:rPr spc="170" dirty="0"/>
              <a:t> </a:t>
            </a:r>
            <a:r>
              <a:rPr spc="40" dirty="0"/>
              <a:t>blackbody?</a:t>
            </a:r>
          </a:p>
        </p:txBody>
      </p:sp>
      <p:sp>
        <p:nvSpPr>
          <p:cNvPr id="5" name="object 5"/>
          <p:cNvSpPr txBox="1"/>
          <p:nvPr/>
        </p:nvSpPr>
        <p:spPr>
          <a:xfrm>
            <a:off x="793191" y="1778163"/>
            <a:ext cx="8183880" cy="3439795"/>
          </a:xfrm>
          <a:prstGeom prst="rect">
            <a:avLst/>
          </a:prstGeom>
        </p:spPr>
        <p:txBody>
          <a:bodyPr vert="horz" wrap="square" lIns="0" tIns="9525" rIns="0" bIns="0" rtlCol="0">
            <a:spAutoFit/>
          </a:bodyPr>
          <a:lstStyle/>
          <a:p>
            <a:pPr marL="309880" marR="5080" indent="-11430" algn="just">
              <a:lnSpc>
                <a:spcPct val="101699"/>
              </a:lnSpc>
              <a:spcBef>
                <a:spcPts val="75"/>
              </a:spcBef>
            </a:pPr>
            <a:r>
              <a:rPr sz="2450" b="1" spc="55" dirty="0">
                <a:latin typeface="Book Antiqua"/>
                <a:cs typeface="Book Antiqua"/>
              </a:rPr>
              <a:t>Solution:</a:t>
            </a:r>
            <a:r>
              <a:rPr sz="2450" b="1" spc="295" dirty="0">
                <a:latin typeface="Book Antiqua"/>
                <a:cs typeface="Book Antiqua"/>
              </a:rPr>
              <a:t>  </a:t>
            </a:r>
            <a:r>
              <a:rPr sz="2450" dirty="0">
                <a:latin typeface="Garamond"/>
                <a:cs typeface="Garamond"/>
              </a:rPr>
              <a:t>Yes,</a:t>
            </a:r>
            <a:r>
              <a:rPr sz="2450" spc="409" dirty="0">
                <a:latin typeface="Garamond"/>
                <a:cs typeface="Garamond"/>
              </a:rPr>
              <a:t> </a:t>
            </a:r>
            <a:r>
              <a:rPr sz="2450" dirty="0">
                <a:latin typeface="Garamond"/>
                <a:cs typeface="Garamond"/>
              </a:rPr>
              <a:t>if</a:t>
            </a:r>
            <a:r>
              <a:rPr sz="2450" spc="355" dirty="0">
                <a:latin typeface="Garamond"/>
                <a:cs typeface="Garamond"/>
              </a:rPr>
              <a:t> </a:t>
            </a:r>
            <a:r>
              <a:rPr sz="2450" spc="105" dirty="0">
                <a:latin typeface="Garamond"/>
                <a:cs typeface="Garamond"/>
              </a:rPr>
              <a:t>it</a:t>
            </a:r>
            <a:r>
              <a:rPr sz="2450" spc="360" dirty="0">
                <a:latin typeface="Garamond"/>
                <a:cs typeface="Garamond"/>
              </a:rPr>
              <a:t> </a:t>
            </a:r>
            <a:r>
              <a:rPr sz="2450" dirty="0">
                <a:latin typeface="Garamond"/>
                <a:cs typeface="Garamond"/>
              </a:rPr>
              <a:t>reflects</a:t>
            </a:r>
            <a:r>
              <a:rPr sz="2450" spc="355" dirty="0">
                <a:latin typeface="Garamond"/>
                <a:cs typeface="Garamond"/>
              </a:rPr>
              <a:t> </a:t>
            </a:r>
            <a:r>
              <a:rPr sz="2450" spc="130" dirty="0">
                <a:latin typeface="Garamond"/>
                <a:cs typeface="Garamond"/>
              </a:rPr>
              <a:t>a</a:t>
            </a:r>
            <a:r>
              <a:rPr sz="2450" spc="355" dirty="0">
                <a:latin typeface="Garamond"/>
                <a:cs typeface="Garamond"/>
              </a:rPr>
              <a:t> </a:t>
            </a:r>
            <a:r>
              <a:rPr sz="2450" dirty="0">
                <a:latin typeface="Garamond"/>
                <a:cs typeface="Garamond"/>
              </a:rPr>
              <a:t>significant</a:t>
            </a:r>
            <a:r>
              <a:rPr sz="2450" spc="360" dirty="0">
                <a:latin typeface="Garamond"/>
                <a:cs typeface="Garamond"/>
              </a:rPr>
              <a:t> </a:t>
            </a:r>
            <a:r>
              <a:rPr sz="2450" dirty="0">
                <a:latin typeface="Garamond"/>
                <a:cs typeface="Garamond"/>
              </a:rPr>
              <a:t>amount</a:t>
            </a:r>
            <a:r>
              <a:rPr sz="2450" spc="350" dirty="0">
                <a:latin typeface="Garamond"/>
                <a:cs typeface="Garamond"/>
              </a:rPr>
              <a:t> </a:t>
            </a:r>
            <a:r>
              <a:rPr sz="2450" dirty="0">
                <a:latin typeface="Garamond"/>
                <a:cs typeface="Garamond"/>
              </a:rPr>
              <a:t>of</a:t>
            </a:r>
            <a:r>
              <a:rPr sz="2450" spc="360" dirty="0">
                <a:latin typeface="Garamond"/>
                <a:cs typeface="Garamond"/>
              </a:rPr>
              <a:t> </a:t>
            </a:r>
            <a:r>
              <a:rPr sz="2450" spc="-10" dirty="0">
                <a:latin typeface="Garamond"/>
                <a:cs typeface="Garamond"/>
              </a:rPr>
              <a:t>electro- </a:t>
            </a:r>
            <a:r>
              <a:rPr sz="2450" dirty="0">
                <a:latin typeface="Garamond"/>
                <a:cs typeface="Garamond"/>
              </a:rPr>
              <a:t>magnetic</a:t>
            </a:r>
            <a:r>
              <a:rPr sz="2450" spc="390" dirty="0">
                <a:latin typeface="Garamond"/>
                <a:cs typeface="Garamond"/>
              </a:rPr>
              <a:t> </a:t>
            </a:r>
            <a:r>
              <a:rPr sz="2450" spc="55" dirty="0">
                <a:latin typeface="Garamond"/>
                <a:cs typeface="Garamond"/>
              </a:rPr>
              <a:t>radiation</a:t>
            </a:r>
            <a:r>
              <a:rPr sz="2450" spc="390" dirty="0">
                <a:latin typeface="Garamond"/>
                <a:cs typeface="Garamond"/>
              </a:rPr>
              <a:t> </a:t>
            </a:r>
            <a:r>
              <a:rPr sz="2450" spc="114" dirty="0">
                <a:latin typeface="Garamond"/>
                <a:cs typeface="Garamond"/>
              </a:rPr>
              <a:t>that</a:t>
            </a:r>
            <a:r>
              <a:rPr sz="2450" spc="395" dirty="0">
                <a:latin typeface="Garamond"/>
                <a:cs typeface="Garamond"/>
              </a:rPr>
              <a:t> </a:t>
            </a:r>
            <a:r>
              <a:rPr sz="2450" dirty="0">
                <a:latin typeface="Garamond"/>
                <a:cs typeface="Garamond"/>
              </a:rPr>
              <a:t>is</a:t>
            </a:r>
            <a:r>
              <a:rPr sz="2450" spc="390" dirty="0">
                <a:latin typeface="Garamond"/>
                <a:cs typeface="Garamond"/>
              </a:rPr>
              <a:t> </a:t>
            </a:r>
            <a:r>
              <a:rPr sz="2450" dirty="0">
                <a:latin typeface="Garamond"/>
                <a:cs typeface="Garamond"/>
              </a:rPr>
              <a:t>not</a:t>
            </a:r>
            <a:r>
              <a:rPr sz="2450" spc="390" dirty="0">
                <a:latin typeface="Garamond"/>
                <a:cs typeface="Garamond"/>
              </a:rPr>
              <a:t> </a:t>
            </a:r>
            <a:r>
              <a:rPr sz="2450" dirty="0">
                <a:latin typeface="Garamond"/>
                <a:cs typeface="Garamond"/>
              </a:rPr>
              <a:t>in</a:t>
            </a:r>
            <a:r>
              <a:rPr sz="2450" spc="390" dirty="0">
                <a:latin typeface="Garamond"/>
                <a:cs typeface="Garamond"/>
              </a:rPr>
              <a:t> </a:t>
            </a:r>
            <a:r>
              <a:rPr sz="2450" dirty="0">
                <a:latin typeface="Garamond"/>
                <a:cs typeface="Garamond"/>
              </a:rPr>
              <a:t>the</a:t>
            </a:r>
            <a:r>
              <a:rPr sz="2450" spc="390" dirty="0">
                <a:latin typeface="Garamond"/>
                <a:cs typeface="Garamond"/>
              </a:rPr>
              <a:t> </a:t>
            </a:r>
            <a:r>
              <a:rPr sz="2450" dirty="0">
                <a:latin typeface="Garamond"/>
                <a:cs typeface="Garamond"/>
              </a:rPr>
              <a:t>visible</a:t>
            </a:r>
            <a:r>
              <a:rPr sz="2450" spc="395" dirty="0">
                <a:latin typeface="Garamond"/>
                <a:cs typeface="Garamond"/>
              </a:rPr>
              <a:t> </a:t>
            </a:r>
            <a:r>
              <a:rPr sz="2450" dirty="0">
                <a:latin typeface="Garamond"/>
                <a:cs typeface="Garamond"/>
              </a:rPr>
              <a:t>spectrum</a:t>
            </a:r>
            <a:r>
              <a:rPr sz="2450" spc="390" dirty="0">
                <a:latin typeface="Garamond"/>
                <a:cs typeface="Garamond"/>
              </a:rPr>
              <a:t> </a:t>
            </a:r>
            <a:r>
              <a:rPr sz="2450" dirty="0">
                <a:latin typeface="Garamond"/>
                <a:cs typeface="Garamond"/>
              </a:rPr>
              <a:t>then</a:t>
            </a:r>
            <a:r>
              <a:rPr sz="2450" spc="390" dirty="0">
                <a:latin typeface="Garamond"/>
                <a:cs typeface="Garamond"/>
              </a:rPr>
              <a:t> </a:t>
            </a:r>
            <a:r>
              <a:rPr sz="2450" spc="80" dirty="0">
                <a:latin typeface="Garamond"/>
                <a:cs typeface="Garamond"/>
              </a:rPr>
              <a:t>it </a:t>
            </a:r>
            <a:r>
              <a:rPr sz="2450" spc="55" dirty="0">
                <a:latin typeface="Garamond"/>
                <a:cs typeface="Garamond"/>
              </a:rPr>
              <a:t>isn’t</a:t>
            </a:r>
            <a:r>
              <a:rPr sz="2450" spc="40" dirty="0">
                <a:latin typeface="Garamond"/>
                <a:cs typeface="Garamond"/>
              </a:rPr>
              <a:t> </a:t>
            </a:r>
            <a:r>
              <a:rPr sz="2450" spc="130" dirty="0">
                <a:latin typeface="Garamond"/>
                <a:cs typeface="Garamond"/>
              </a:rPr>
              <a:t>a</a:t>
            </a:r>
            <a:r>
              <a:rPr sz="2450" spc="60" dirty="0">
                <a:latin typeface="Garamond"/>
                <a:cs typeface="Garamond"/>
              </a:rPr>
              <a:t> </a:t>
            </a:r>
            <a:r>
              <a:rPr sz="2450" dirty="0">
                <a:latin typeface="Garamond"/>
                <a:cs typeface="Garamond"/>
              </a:rPr>
              <a:t>blackbody,</a:t>
            </a:r>
            <a:r>
              <a:rPr sz="2450" spc="85" dirty="0">
                <a:latin typeface="Garamond"/>
                <a:cs typeface="Garamond"/>
              </a:rPr>
              <a:t> </a:t>
            </a:r>
            <a:r>
              <a:rPr sz="2450" spc="70" dirty="0">
                <a:latin typeface="Garamond"/>
                <a:cs typeface="Garamond"/>
              </a:rPr>
              <a:t>but</a:t>
            </a:r>
            <a:r>
              <a:rPr sz="2450" spc="50" dirty="0">
                <a:latin typeface="Garamond"/>
                <a:cs typeface="Garamond"/>
              </a:rPr>
              <a:t> </a:t>
            </a:r>
            <a:r>
              <a:rPr sz="2450" spc="105" dirty="0">
                <a:latin typeface="Garamond"/>
                <a:cs typeface="Garamond"/>
              </a:rPr>
              <a:t>it</a:t>
            </a:r>
            <a:r>
              <a:rPr sz="2450" spc="55" dirty="0">
                <a:latin typeface="Garamond"/>
                <a:cs typeface="Garamond"/>
              </a:rPr>
              <a:t> </a:t>
            </a:r>
            <a:r>
              <a:rPr sz="2450" dirty="0">
                <a:latin typeface="Garamond"/>
                <a:cs typeface="Garamond"/>
              </a:rPr>
              <a:t>could</a:t>
            </a:r>
            <a:r>
              <a:rPr sz="2450" spc="60" dirty="0">
                <a:latin typeface="Garamond"/>
                <a:cs typeface="Garamond"/>
              </a:rPr>
              <a:t> </a:t>
            </a:r>
            <a:r>
              <a:rPr sz="2450" spc="65" dirty="0">
                <a:latin typeface="Garamond"/>
                <a:cs typeface="Garamond"/>
              </a:rPr>
              <a:t>still</a:t>
            </a:r>
            <a:r>
              <a:rPr sz="2450" spc="55" dirty="0">
                <a:latin typeface="Garamond"/>
                <a:cs typeface="Garamond"/>
              </a:rPr>
              <a:t> </a:t>
            </a:r>
            <a:r>
              <a:rPr sz="2450" dirty="0">
                <a:latin typeface="Garamond"/>
                <a:cs typeface="Garamond"/>
              </a:rPr>
              <a:t>look</a:t>
            </a:r>
            <a:r>
              <a:rPr sz="2450" spc="65" dirty="0">
                <a:latin typeface="Garamond"/>
                <a:cs typeface="Garamond"/>
              </a:rPr>
              <a:t> </a:t>
            </a:r>
            <a:r>
              <a:rPr sz="2450" dirty="0">
                <a:latin typeface="Garamond"/>
                <a:cs typeface="Garamond"/>
              </a:rPr>
              <a:t>black</a:t>
            </a:r>
            <a:r>
              <a:rPr sz="2450" spc="60" dirty="0">
                <a:latin typeface="Garamond"/>
                <a:cs typeface="Garamond"/>
              </a:rPr>
              <a:t> </a:t>
            </a:r>
            <a:r>
              <a:rPr sz="2450" dirty="0">
                <a:latin typeface="Garamond"/>
                <a:cs typeface="Garamond"/>
              </a:rPr>
              <a:t>if</a:t>
            </a:r>
            <a:r>
              <a:rPr sz="2450" spc="55" dirty="0">
                <a:latin typeface="Garamond"/>
                <a:cs typeface="Garamond"/>
              </a:rPr>
              <a:t> </a:t>
            </a:r>
            <a:r>
              <a:rPr sz="2450" spc="105" dirty="0">
                <a:latin typeface="Garamond"/>
                <a:cs typeface="Garamond"/>
              </a:rPr>
              <a:t>it</a:t>
            </a:r>
            <a:r>
              <a:rPr sz="2450" spc="55" dirty="0">
                <a:latin typeface="Garamond"/>
                <a:cs typeface="Garamond"/>
              </a:rPr>
              <a:t> </a:t>
            </a:r>
            <a:r>
              <a:rPr sz="2450" dirty="0">
                <a:latin typeface="Garamond"/>
                <a:cs typeface="Garamond"/>
              </a:rPr>
              <a:t>is</a:t>
            </a:r>
            <a:r>
              <a:rPr sz="2450" spc="60" dirty="0">
                <a:latin typeface="Garamond"/>
                <a:cs typeface="Garamond"/>
              </a:rPr>
              <a:t> </a:t>
            </a:r>
            <a:r>
              <a:rPr sz="2450" dirty="0">
                <a:latin typeface="Garamond"/>
                <a:cs typeface="Garamond"/>
              </a:rPr>
              <a:t>not</a:t>
            </a:r>
            <a:r>
              <a:rPr sz="2450" spc="55" dirty="0">
                <a:latin typeface="Garamond"/>
                <a:cs typeface="Garamond"/>
              </a:rPr>
              <a:t> </a:t>
            </a:r>
            <a:r>
              <a:rPr sz="2450" spc="-10" dirty="0">
                <a:latin typeface="Garamond"/>
                <a:cs typeface="Garamond"/>
              </a:rPr>
              <a:t>reflect- </a:t>
            </a:r>
            <a:r>
              <a:rPr sz="2450" dirty="0">
                <a:latin typeface="Garamond"/>
                <a:cs typeface="Garamond"/>
              </a:rPr>
              <a:t>ing</a:t>
            </a:r>
            <a:r>
              <a:rPr sz="2450" spc="170" dirty="0">
                <a:latin typeface="Garamond"/>
                <a:cs typeface="Garamond"/>
              </a:rPr>
              <a:t> </a:t>
            </a:r>
            <a:r>
              <a:rPr sz="2450" dirty="0">
                <a:latin typeface="Garamond"/>
                <a:cs typeface="Garamond"/>
              </a:rPr>
              <a:t>or</a:t>
            </a:r>
            <a:r>
              <a:rPr sz="2450" spc="170" dirty="0">
                <a:latin typeface="Garamond"/>
                <a:cs typeface="Garamond"/>
              </a:rPr>
              <a:t> </a:t>
            </a:r>
            <a:r>
              <a:rPr sz="2450" spc="55" dirty="0">
                <a:latin typeface="Garamond"/>
                <a:cs typeface="Garamond"/>
              </a:rPr>
              <a:t>emitting</a:t>
            </a:r>
            <a:r>
              <a:rPr sz="2450" spc="170" dirty="0">
                <a:latin typeface="Garamond"/>
                <a:cs typeface="Garamond"/>
              </a:rPr>
              <a:t> </a:t>
            </a:r>
            <a:r>
              <a:rPr sz="2450" dirty="0">
                <a:latin typeface="Garamond"/>
                <a:cs typeface="Garamond"/>
              </a:rPr>
              <a:t>much</a:t>
            </a:r>
            <a:r>
              <a:rPr sz="2450" spc="170" dirty="0">
                <a:latin typeface="Garamond"/>
                <a:cs typeface="Garamond"/>
              </a:rPr>
              <a:t> </a:t>
            </a:r>
            <a:r>
              <a:rPr sz="2450" dirty="0">
                <a:latin typeface="Garamond"/>
                <a:cs typeface="Garamond"/>
              </a:rPr>
              <a:t>visible</a:t>
            </a:r>
            <a:r>
              <a:rPr sz="2450" spc="170" dirty="0">
                <a:latin typeface="Garamond"/>
                <a:cs typeface="Garamond"/>
              </a:rPr>
              <a:t> </a:t>
            </a:r>
            <a:r>
              <a:rPr sz="2450" spc="40" dirty="0">
                <a:latin typeface="Garamond"/>
                <a:cs typeface="Garamond"/>
              </a:rPr>
              <a:t>light.</a:t>
            </a:r>
            <a:endParaRPr sz="2450">
              <a:latin typeface="Garamond"/>
              <a:cs typeface="Garamond"/>
            </a:endParaRPr>
          </a:p>
          <a:p>
            <a:pPr marL="309880" marR="8255" indent="-297815" algn="just">
              <a:lnSpc>
                <a:spcPct val="101699"/>
              </a:lnSpc>
              <a:spcBef>
                <a:spcPts val="1495"/>
              </a:spcBef>
            </a:pPr>
            <a:r>
              <a:rPr sz="2450" dirty="0">
                <a:latin typeface="Garamond"/>
                <a:cs typeface="Garamond"/>
              </a:rPr>
              <a:t>2.</a:t>
            </a:r>
            <a:r>
              <a:rPr sz="2450" spc="-5" dirty="0">
                <a:latin typeface="Garamond"/>
                <a:cs typeface="Garamond"/>
              </a:rPr>
              <a:t> </a:t>
            </a:r>
            <a:r>
              <a:rPr sz="2450" spc="75" dirty="0">
                <a:latin typeface="Garamond"/>
                <a:cs typeface="Garamond"/>
              </a:rPr>
              <a:t>Can</a:t>
            </a:r>
            <a:r>
              <a:rPr sz="2450" spc="5" dirty="0">
                <a:latin typeface="Garamond"/>
                <a:cs typeface="Garamond"/>
              </a:rPr>
              <a:t>  </a:t>
            </a:r>
            <a:r>
              <a:rPr sz="2450" spc="65" dirty="0">
                <a:latin typeface="Garamond"/>
                <a:cs typeface="Garamond"/>
              </a:rPr>
              <a:t>an</a:t>
            </a:r>
            <a:r>
              <a:rPr sz="2450" spc="5" dirty="0">
                <a:latin typeface="Garamond"/>
                <a:cs typeface="Garamond"/>
              </a:rPr>
              <a:t>  </a:t>
            </a:r>
            <a:r>
              <a:rPr sz="2450" spc="50" dirty="0">
                <a:latin typeface="Garamond"/>
                <a:cs typeface="Garamond"/>
              </a:rPr>
              <a:t>item</a:t>
            </a:r>
            <a:r>
              <a:rPr sz="2450" spc="5" dirty="0">
                <a:latin typeface="Garamond"/>
                <a:cs typeface="Garamond"/>
              </a:rPr>
              <a:t>  </a:t>
            </a:r>
            <a:r>
              <a:rPr sz="2450" dirty="0">
                <a:latin typeface="Garamond"/>
                <a:cs typeface="Garamond"/>
              </a:rPr>
              <a:t>be  </a:t>
            </a:r>
            <a:r>
              <a:rPr sz="2450" spc="130" dirty="0">
                <a:latin typeface="Garamond"/>
                <a:cs typeface="Garamond"/>
              </a:rPr>
              <a:t>a</a:t>
            </a:r>
            <a:r>
              <a:rPr sz="2450" spc="5" dirty="0">
                <a:latin typeface="Garamond"/>
                <a:cs typeface="Garamond"/>
              </a:rPr>
              <a:t>  </a:t>
            </a:r>
            <a:r>
              <a:rPr sz="2450" spc="80" dirty="0">
                <a:latin typeface="Garamond"/>
                <a:cs typeface="Garamond"/>
              </a:rPr>
              <a:t>(nearly</a:t>
            </a:r>
            <a:r>
              <a:rPr sz="2450" spc="5" dirty="0">
                <a:latin typeface="Garamond"/>
                <a:cs typeface="Garamond"/>
              </a:rPr>
              <a:t>  </a:t>
            </a:r>
            <a:r>
              <a:rPr sz="2450" dirty="0">
                <a:latin typeface="Garamond"/>
                <a:cs typeface="Garamond"/>
              </a:rPr>
              <a:t>perfect)</a:t>
            </a:r>
            <a:r>
              <a:rPr sz="2450" spc="5" dirty="0">
                <a:latin typeface="Garamond"/>
                <a:cs typeface="Garamond"/>
              </a:rPr>
              <a:t>  </a:t>
            </a:r>
            <a:r>
              <a:rPr sz="2450" dirty="0">
                <a:latin typeface="Garamond"/>
                <a:cs typeface="Garamond"/>
              </a:rPr>
              <a:t>blackbody</a:t>
            </a:r>
            <a:r>
              <a:rPr sz="2450" spc="5" dirty="0">
                <a:latin typeface="Garamond"/>
                <a:cs typeface="Garamond"/>
              </a:rPr>
              <a:t>  </a:t>
            </a:r>
            <a:r>
              <a:rPr sz="2450" spc="55" dirty="0">
                <a:latin typeface="Garamond"/>
                <a:cs typeface="Garamond"/>
              </a:rPr>
              <a:t>and</a:t>
            </a:r>
            <a:r>
              <a:rPr sz="2450" dirty="0">
                <a:latin typeface="Garamond"/>
                <a:cs typeface="Garamond"/>
              </a:rPr>
              <a:t>  not</a:t>
            </a:r>
            <a:r>
              <a:rPr sz="2450" spc="10" dirty="0">
                <a:latin typeface="Garamond"/>
                <a:cs typeface="Garamond"/>
              </a:rPr>
              <a:t>  </a:t>
            </a:r>
            <a:r>
              <a:rPr sz="2450" spc="-20" dirty="0">
                <a:latin typeface="Garamond"/>
                <a:cs typeface="Garamond"/>
              </a:rPr>
              <a:t>look </a:t>
            </a:r>
            <a:r>
              <a:rPr sz="2450" spc="40" dirty="0">
                <a:latin typeface="Garamond"/>
                <a:cs typeface="Garamond"/>
              </a:rPr>
              <a:t>black?</a:t>
            </a:r>
            <a:endParaRPr sz="2450">
              <a:latin typeface="Garamond"/>
              <a:cs typeface="Garamond"/>
            </a:endParaRPr>
          </a:p>
          <a:p>
            <a:pPr marL="309880" marR="9525" indent="-11430" algn="just">
              <a:lnSpc>
                <a:spcPct val="101699"/>
              </a:lnSpc>
              <a:spcBef>
                <a:spcPts val="1495"/>
              </a:spcBef>
            </a:pPr>
            <a:r>
              <a:rPr sz="2450" b="1" spc="55" dirty="0">
                <a:latin typeface="Book Antiqua"/>
                <a:cs typeface="Book Antiqua"/>
              </a:rPr>
              <a:t>Solution:</a:t>
            </a:r>
            <a:r>
              <a:rPr sz="2450" b="1" spc="340" dirty="0">
                <a:latin typeface="Book Antiqua"/>
                <a:cs typeface="Book Antiqua"/>
              </a:rPr>
              <a:t>  </a:t>
            </a:r>
            <a:r>
              <a:rPr sz="2450" dirty="0">
                <a:latin typeface="Garamond"/>
                <a:cs typeface="Garamond"/>
              </a:rPr>
              <a:t>Yes,</a:t>
            </a:r>
            <a:r>
              <a:rPr sz="2450" spc="490" dirty="0">
                <a:latin typeface="Garamond"/>
                <a:cs typeface="Garamond"/>
              </a:rPr>
              <a:t> </a:t>
            </a:r>
            <a:r>
              <a:rPr sz="2450" dirty="0">
                <a:latin typeface="Garamond"/>
                <a:cs typeface="Garamond"/>
              </a:rPr>
              <a:t>like</a:t>
            </a:r>
            <a:r>
              <a:rPr sz="2450" spc="425" dirty="0">
                <a:latin typeface="Garamond"/>
                <a:cs typeface="Garamond"/>
              </a:rPr>
              <a:t> </a:t>
            </a:r>
            <a:r>
              <a:rPr sz="2450" dirty="0">
                <a:latin typeface="Garamond"/>
                <a:cs typeface="Garamond"/>
              </a:rPr>
              <a:t>the</a:t>
            </a:r>
            <a:r>
              <a:rPr sz="2450" spc="430" dirty="0">
                <a:latin typeface="Garamond"/>
                <a:cs typeface="Garamond"/>
              </a:rPr>
              <a:t> </a:t>
            </a:r>
            <a:r>
              <a:rPr sz="2450" dirty="0">
                <a:latin typeface="Garamond"/>
                <a:cs typeface="Garamond"/>
              </a:rPr>
              <a:t>sun,</a:t>
            </a:r>
            <a:r>
              <a:rPr sz="2450" spc="490" dirty="0">
                <a:latin typeface="Garamond"/>
                <a:cs typeface="Garamond"/>
              </a:rPr>
              <a:t> </a:t>
            </a:r>
            <a:r>
              <a:rPr sz="2450" dirty="0">
                <a:latin typeface="Garamond"/>
                <a:cs typeface="Garamond"/>
              </a:rPr>
              <a:t>which</a:t>
            </a:r>
            <a:r>
              <a:rPr sz="2450" spc="425" dirty="0">
                <a:latin typeface="Garamond"/>
                <a:cs typeface="Garamond"/>
              </a:rPr>
              <a:t> </a:t>
            </a:r>
            <a:r>
              <a:rPr sz="2450" dirty="0">
                <a:latin typeface="Garamond"/>
                <a:cs typeface="Garamond"/>
              </a:rPr>
              <a:t>doesn’t</a:t>
            </a:r>
            <a:r>
              <a:rPr sz="2450" spc="430" dirty="0">
                <a:latin typeface="Garamond"/>
                <a:cs typeface="Garamond"/>
              </a:rPr>
              <a:t> </a:t>
            </a:r>
            <a:r>
              <a:rPr sz="2450" dirty="0">
                <a:latin typeface="Garamond"/>
                <a:cs typeface="Garamond"/>
              </a:rPr>
              <a:t>reflect</a:t>
            </a:r>
            <a:r>
              <a:rPr sz="2450" spc="425" dirty="0">
                <a:latin typeface="Garamond"/>
                <a:cs typeface="Garamond"/>
              </a:rPr>
              <a:t> </a:t>
            </a:r>
            <a:r>
              <a:rPr sz="2450" spc="70" dirty="0">
                <a:latin typeface="Garamond"/>
                <a:cs typeface="Garamond"/>
              </a:rPr>
              <a:t>but</a:t>
            </a:r>
            <a:r>
              <a:rPr sz="2450" spc="430" dirty="0">
                <a:latin typeface="Garamond"/>
                <a:cs typeface="Garamond"/>
              </a:rPr>
              <a:t> </a:t>
            </a:r>
            <a:r>
              <a:rPr sz="2450" spc="-20" dirty="0">
                <a:latin typeface="Garamond"/>
                <a:cs typeface="Garamond"/>
              </a:rPr>
              <a:t>does </a:t>
            </a:r>
            <a:r>
              <a:rPr sz="2450" spc="35" dirty="0">
                <a:latin typeface="Garamond"/>
                <a:cs typeface="Garamond"/>
              </a:rPr>
              <a:t>emit.</a:t>
            </a:r>
            <a:endParaRPr sz="2450">
              <a:latin typeface="Garamond"/>
              <a:cs typeface="Garamond"/>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6070530" y="878291"/>
            <a:ext cx="2902585"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10.8.</a:t>
            </a:r>
            <a:r>
              <a:rPr sz="1200" spc="275" dirty="0">
                <a:latin typeface="Times New Roman"/>
                <a:cs typeface="Times New Roman"/>
              </a:rPr>
              <a:t>  </a:t>
            </a:r>
            <a:r>
              <a:rPr sz="1200" dirty="0">
                <a:latin typeface="Times New Roman"/>
                <a:cs typeface="Times New Roman"/>
              </a:rPr>
              <a:t>BOSE-EINSTEIN</a:t>
            </a:r>
            <a:r>
              <a:rPr sz="1200" spc="195" dirty="0">
                <a:latin typeface="Times New Roman"/>
                <a:cs typeface="Times New Roman"/>
              </a:rPr>
              <a:t> </a:t>
            </a:r>
            <a:r>
              <a:rPr sz="1200" spc="-10" dirty="0">
                <a:latin typeface="Times New Roman"/>
                <a:cs typeface="Times New Roman"/>
              </a:rPr>
              <a:t>CONDENSATION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p:nvPr/>
        </p:nvSpPr>
        <p:spPr>
          <a:xfrm>
            <a:off x="718819" y="878291"/>
            <a:ext cx="3717290" cy="647700"/>
          </a:xfrm>
          <a:prstGeom prst="rect">
            <a:avLst/>
          </a:prstGeom>
        </p:spPr>
        <p:txBody>
          <a:bodyPr vert="horz" wrap="square" lIns="0" tIns="12065" rIns="0" bIns="0" rtlCol="0">
            <a:spAutoFit/>
          </a:bodyPr>
          <a:lstStyle/>
          <a:p>
            <a:pPr marL="12700">
              <a:lnSpc>
                <a:spcPct val="100000"/>
              </a:lnSpc>
              <a:spcBef>
                <a:spcPts val="95"/>
              </a:spcBef>
            </a:pPr>
            <a:r>
              <a:rPr sz="1200" spc="-10" dirty="0">
                <a:latin typeface="Times New Roman"/>
                <a:cs typeface="Times New Roman"/>
              </a:rPr>
              <a:t>ConcepTest</a:t>
            </a:r>
            <a:endParaRPr sz="1200">
              <a:latin typeface="Times New Roman"/>
              <a:cs typeface="Times New Roman"/>
            </a:endParaRPr>
          </a:p>
          <a:p>
            <a:pPr>
              <a:lnSpc>
                <a:spcPct val="100000"/>
              </a:lnSpc>
              <a:spcBef>
                <a:spcPts val="40"/>
              </a:spcBef>
            </a:pPr>
            <a:endParaRPr sz="1200">
              <a:latin typeface="Times New Roman"/>
              <a:cs typeface="Times New Roman"/>
            </a:endParaRPr>
          </a:p>
          <a:p>
            <a:pPr marL="12700">
              <a:lnSpc>
                <a:spcPct val="100000"/>
              </a:lnSpc>
              <a:tabLst>
                <a:tab pos="695325" algn="l"/>
              </a:tabLst>
            </a:pPr>
            <a:r>
              <a:rPr sz="1700" b="1" spc="90" dirty="0">
                <a:latin typeface="Book Antiqua"/>
                <a:cs typeface="Book Antiqua"/>
              </a:rPr>
              <a:t>10.8</a:t>
            </a:r>
            <a:r>
              <a:rPr sz="1700" b="1" dirty="0">
                <a:latin typeface="Book Antiqua"/>
                <a:cs typeface="Book Antiqua"/>
              </a:rPr>
              <a:t>	</a:t>
            </a:r>
            <a:r>
              <a:rPr sz="1700" b="1" spc="65" dirty="0">
                <a:latin typeface="Book Antiqua"/>
                <a:cs typeface="Book Antiqua"/>
              </a:rPr>
              <a:t>Bose-</a:t>
            </a:r>
            <a:r>
              <a:rPr sz="1700" b="1" spc="60" dirty="0">
                <a:latin typeface="Book Antiqua"/>
                <a:cs typeface="Book Antiqua"/>
              </a:rPr>
              <a:t>Einstein</a:t>
            </a:r>
            <a:r>
              <a:rPr sz="1700" b="1" spc="265" dirty="0">
                <a:latin typeface="Book Antiqua"/>
                <a:cs typeface="Book Antiqua"/>
              </a:rPr>
              <a:t> </a:t>
            </a:r>
            <a:r>
              <a:rPr sz="1700" b="1" spc="40" dirty="0">
                <a:latin typeface="Book Antiqua"/>
                <a:cs typeface="Book Antiqua"/>
              </a:rPr>
              <a:t>Condensation</a:t>
            </a:r>
            <a:endParaRPr sz="1700">
              <a:latin typeface="Book Antiqua"/>
              <a:cs typeface="Book Antiqu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15937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10.1.</a:t>
            </a:r>
            <a:r>
              <a:rPr sz="1200" spc="215" dirty="0">
                <a:latin typeface="Times New Roman"/>
                <a:cs typeface="Times New Roman"/>
              </a:rPr>
              <a:t>  </a:t>
            </a:r>
            <a:r>
              <a:rPr sz="1200" dirty="0">
                <a:latin typeface="Times New Roman"/>
                <a:cs typeface="Times New Roman"/>
              </a:rPr>
              <a:t>MICROSTATES</a:t>
            </a:r>
            <a:r>
              <a:rPr sz="1200" spc="145"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spc="-10" dirty="0">
                <a:latin typeface="Times New Roman"/>
                <a:cs typeface="Times New Roman"/>
              </a:rPr>
              <a:t>MACROSTATES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8175" cy="1162685"/>
          </a:xfrm>
          <a:prstGeom prst="rect">
            <a:avLst/>
          </a:prstGeom>
        </p:spPr>
        <p:txBody>
          <a:bodyPr vert="horz" wrap="square" lIns="0" tIns="9525" rIns="0" bIns="0" rtlCol="0">
            <a:spAutoFit/>
          </a:bodyPr>
          <a:lstStyle/>
          <a:p>
            <a:pPr marL="12700" marR="5080" algn="just">
              <a:lnSpc>
                <a:spcPct val="101699"/>
              </a:lnSpc>
              <a:spcBef>
                <a:spcPts val="75"/>
              </a:spcBef>
            </a:pPr>
            <a:r>
              <a:rPr dirty="0"/>
              <a:t>If</a:t>
            </a:r>
            <a:r>
              <a:rPr spc="440" dirty="0"/>
              <a:t> </a:t>
            </a:r>
            <a:r>
              <a:rPr dirty="0"/>
              <a:t>you</a:t>
            </a:r>
            <a:r>
              <a:rPr spc="445" dirty="0"/>
              <a:t> </a:t>
            </a:r>
            <a:r>
              <a:rPr dirty="0"/>
              <a:t>flip</a:t>
            </a:r>
            <a:r>
              <a:rPr spc="440" dirty="0"/>
              <a:t> </a:t>
            </a:r>
            <a:r>
              <a:rPr spc="130" dirty="0"/>
              <a:t>a</a:t>
            </a:r>
            <a:r>
              <a:rPr spc="440" dirty="0"/>
              <a:t> </a:t>
            </a:r>
            <a:r>
              <a:rPr dirty="0"/>
              <a:t>coin</a:t>
            </a:r>
            <a:r>
              <a:rPr spc="440" dirty="0"/>
              <a:t> </a:t>
            </a:r>
            <a:r>
              <a:rPr dirty="0"/>
              <a:t>twenty</a:t>
            </a:r>
            <a:r>
              <a:rPr spc="445" dirty="0"/>
              <a:t> </a:t>
            </a:r>
            <a:r>
              <a:rPr dirty="0"/>
              <a:t>times,</a:t>
            </a:r>
            <a:r>
              <a:rPr spc="505" dirty="0"/>
              <a:t> </a:t>
            </a:r>
            <a:r>
              <a:rPr dirty="0"/>
              <a:t>why</a:t>
            </a:r>
            <a:r>
              <a:rPr spc="440" dirty="0"/>
              <a:t> </a:t>
            </a:r>
            <a:r>
              <a:rPr spc="55" dirty="0"/>
              <a:t>are</a:t>
            </a:r>
            <a:r>
              <a:rPr spc="434" dirty="0"/>
              <a:t> </a:t>
            </a:r>
            <a:r>
              <a:rPr dirty="0"/>
              <a:t>you</a:t>
            </a:r>
            <a:r>
              <a:rPr spc="440" dirty="0"/>
              <a:t> </a:t>
            </a:r>
            <a:r>
              <a:rPr dirty="0"/>
              <a:t>more</a:t>
            </a:r>
            <a:r>
              <a:rPr spc="440" dirty="0"/>
              <a:t> </a:t>
            </a:r>
            <a:r>
              <a:rPr dirty="0"/>
              <a:t>likely</a:t>
            </a:r>
            <a:r>
              <a:rPr spc="440" dirty="0"/>
              <a:t> </a:t>
            </a:r>
            <a:r>
              <a:rPr dirty="0"/>
              <a:t>to</a:t>
            </a:r>
            <a:r>
              <a:rPr spc="440" dirty="0"/>
              <a:t> </a:t>
            </a:r>
            <a:r>
              <a:rPr spc="30" dirty="0"/>
              <a:t>get </a:t>
            </a:r>
            <a:r>
              <a:rPr spc="65" dirty="0"/>
              <a:t>“exactly</a:t>
            </a:r>
            <a:r>
              <a:rPr spc="20" dirty="0"/>
              <a:t> </a:t>
            </a:r>
            <a:r>
              <a:rPr dirty="0"/>
              <a:t>ten</a:t>
            </a:r>
            <a:r>
              <a:rPr spc="25" dirty="0"/>
              <a:t> </a:t>
            </a:r>
            <a:r>
              <a:rPr dirty="0"/>
              <a:t>heads”</a:t>
            </a:r>
            <a:r>
              <a:rPr spc="25" dirty="0"/>
              <a:t> </a:t>
            </a:r>
            <a:r>
              <a:rPr spc="70" dirty="0"/>
              <a:t>than</a:t>
            </a:r>
            <a:r>
              <a:rPr spc="20" dirty="0"/>
              <a:t> </a:t>
            </a:r>
            <a:r>
              <a:rPr dirty="0"/>
              <a:t>to</a:t>
            </a:r>
            <a:r>
              <a:rPr spc="25" dirty="0"/>
              <a:t> </a:t>
            </a:r>
            <a:r>
              <a:rPr spc="55" dirty="0"/>
              <a:t>get</a:t>
            </a:r>
            <a:r>
              <a:rPr spc="25" dirty="0"/>
              <a:t> </a:t>
            </a:r>
            <a:r>
              <a:rPr spc="65" dirty="0"/>
              <a:t>“exactly</a:t>
            </a:r>
            <a:r>
              <a:rPr spc="20" dirty="0"/>
              <a:t> </a:t>
            </a:r>
            <a:r>
              <a:rPr dirty="0"/>
              <a:t>thirteen</a:t>
            </a:r>
            <a:r>
              <a:rPr spc="25" dirty="0"/>
              <a:t> </a:t>
            </a:r>
            <a:r>
              <a:rPr spc="50" dirty="0"/>
              <a:t>heads”?</a:t>
            </a:r>
            <a:r>
              <a:rPr spc="470" dirty="0"/>
              <a:t> </a:t>
            </a:r>
            <a:r>
              <a:rPr spc="-10" dirty="0"/>
              <a:t>(Choose one.)</a:t>
            </a:r>
          </a:p>
        </p:txBody>
      </p:sp>
      <p:sp>
        <p:nvSpPr>
          <p:cNvPr id="5" name="object 5"/>
          <p:cNvSpPr txBox="1"/>
          <p:nvPr/>
        </p:nvSpPr>
        <p:spPr>
          <a:xfrm>
            <a:off x="719315" y="2549968"/>
            <a:ext cx="8256270" cy="2554605"/>
          </a:xfrm>
          <a:prstGeom prst="rect">
            <a:avLst/>
          </a:prstGeom>
        </p:spPr>
        <p:txBody>
          <a:bodyPr vert="horz" wrap="square" lIns="0" tIns="9525" rIns="0" bIns="0" rtlCol="0">
            <a:spAutoFit/>
          </a:bodyPr>
          <a:lstStyle/>
          <a:p>
            <a:pPr marL="382270" marR="5080" indent="-370205">
              <a:lnSpc>
                <a:spcPct val="101699"/>
              </a:lnSpc>
              <a:spcBef>
                <a:spcPts val="75"/>
              </a:spcBef>
              <a:buAutoNum type="alphaUcPeriod"/>
              <a:tabLst>
                <a:tab pos="383540" algn="l"/>
              </a:tabLst>
            </a:pPr>
            <a:r>
              <a:rPr sz="2450" spc="50" dirty="0">
                <a:latin typeface="Garamond"/>
                <a:cs typeface="Garamond"/>
              </a:rPr>
              <a:t>This</a:t>
            </a:r>
            <a:r>
              <a:rPr sz="2450" spc="-50" dirty="0">
                <a:latin typeface="Garamond"/>
                <a:cs typeface="Garamond"/>
              </a:rPr>
              <a:t> </a:t>
            </a:r>
            <a:r>
              <a:rPr sz="2450" dirty="0">
                <a:latin typeface="Garamond"/>
                <a:cs typeface="Garamond"/>
              </a:rPr>
              <a:t>is</a:t>
            </a:r>
            <a:r>
              <a:rPr sz="2450" spc="-50" dirty="0">
                <a:latin typeface="Garamond"/>
                <a:cs typeface="Garamond"/>
              </a:rPr>
              <a:t> </a:t>
            </a:r>
            <a:r>
              <a:rPr sz="2450" spc="130" dirty="0">
                <a:latin typeface="Garamond"/>
                <a:cs typeface="Garamond"/>
              </a:rPr>
              <a:t>a</a:t>
            </a:r>
            <a:r>
              <a:rPr sz="2450" spc="-50" dirty="0">
                <a:latin typeface="Garamond"/>
                <a:cs typeface="Garamond"/>
              </a:rPr>
              <a:t> </a:t>
            </a:r>
            <a:r>
              <a:rPr sz="2450" spc="-35" dirty="0">
                <a:latin typeface="Garamond"/>
                <a:cs typeface="Garamond"/>
              </a:rPr>
              <a:t>common</a:t>
            </a:r>
            <a:r>
              <a:rPr sz="2450" spc="-50" dirty="0">
                <a:latin typeface="Garamond"/>
                <a:cs typeface="Garamond"/>
              </a:rPr>
              <a:t> </a:t>
            </a:r>
            <a:r>
              <a:rPr sz="2450" dirty="0">
                <a:latin typeface="Garamond"/>
                <a:cs typeface="Garamond"/>
              </a:rPr>
              <a:t>misconception;</a:t>
            </a:r>
            <a:r>
              <a:rPr sz="2450" spc="20" dirty="0">
                <a:latin typeface="Garamond"/>
                <a:cs typeface="Garamond"/>
              </a:rPr>
              <a:t> </a:t>
            </a:r>
            <a:r>
              <a:rPr sz="2450" spc="65" dirty="0">
                <a:latin typeface="Garamond"/>
                <a:cs typeface="Garamond"/>
              </a:rPr>
              <a:t>actually,</a:t>
            </a:r>
            <a:r>
              <a:rPr sz="2450" spc="-10" dirty="0">
                <a:latin typeface="Garamond"/>
                <a:cs typeface="Garamond"/>
              </a:rPr>
              <a:t> </a:t>
            </a:r>
            <a:r>
              <a:rPr sz="2450" spc="80" dirty="0">
                <a:latin typeface="Garamond"/>
                <a:cs typeface="Garamond"/>
              </a:rPr>
              <a:t>any</a:t>
            </a:r>
            <a:r>
              <a:rPr sz="2450" spc="-45" dirty="0">
                <a:latin typeface="Garamond"/>
                <a:cs typeface="Garamond"/>
              </a:rPr>
              <a:t> </a:t>
            </a:r>
            <a:r>
              <a:rPr sz="2450" dirty="0">
                <a:latin typeface="Garamond"/>
                <a:cs typeface="Garamond"/>
              </a:rPr>
              <a:t>number</a:t>
            </a:r>
            <a:r>
              <a:rPr sz="2450" spc="-50" dirty="0">
                <a:latin typeface="Garamond"/>
                <a:cs typeface="Garamond"/>
              </a:rPr>
              <a:t> </a:t>
            </a:r>
            <a:r>
              <a:rPr sz="2450" spc="-120" dirty="0">
                <a:latin typeface="Garamond"/>
                <a:cs typeface="Garamond"/>
              </a:rPr>
              <a:t>of</a:t>
            </a:r>
            <a:r>
              <a:rPr sz="2450" spc="-50" dirty="0">
                <a:latin typeface="Garamond"/>
                <a:cs typeface="Garamond"/>
              </a:rPr>
              <a:t> </a:t>
            </a:r>
            <a:r>
              <a:rPr sz="2450" spc="-10" dirty="0">
                <a:latin typeface="Garamond"/>
                <a:cs typeface="Garamond"/>
              </a:rPr>
              <a:t>heads 	</a:t>
            </a:r>
            <a:r>
              <a:rPr sz="2450" dirty="0">
                <a:latin typeface="Garamond"/>
                <a:cs typeface="Garamond"/>
              </a:rPr>
              <a:t>from</a:t>
            </a:r>
            <a:r>
              <a:rPr sz="2450" spc="105" dirty="0">
                <a:latin typeface="Garamond"/>
                <a:cs typeface="Garamond"/>
              </a:rPr>
              <a:t> </a:t>
            </a:r>
            <a:r>
              <a:rPr sz="2450" dirty="0">
                <a:latin typeface="Garamond"/>
                <a:cs typeface="Garamond"/>
              </a:rPr>
              <a:t>0</a:t>
            </a:r>
            <a:r>
              <a:rPr sz="2450" spc="114" dirty="0">
                <a:latin typeface="Garamond"/>
                <a:cs typeface="Garamond"/>
              </a:rPr>
              <a:t> </a:t>
            </a:r>
            <a:r>
              <a:rPr sz="2450" dirty="0">
                <a:latin typeface="Garamond"/>
                <a:cs typeface="Garamond"/>
              </a:rPr>
              <a:t>to</a:t>
            </a:r>
            <a:r>
              <a:rPr sz="2450" spc="114" dirty="0">
                <a:latin typeface="Garamond"/>
                <a:cs typeface="Garamond"/>
              </a:rPr>
              <a:t> </a:t>
            </a:r>
            <a:r>
              <a:rPr sz="2450" dirty="0">
                <a:latin typeface="Garamond"/>
                <a:cs typeface="Garamond"/>
              </a:rPr>
              <a:t>20</a:t>
            </a:r>
            <a:r>
              <a:rPr sz="2450" spc="114" dirty="0">
                <a:latin typeface="Garamond"/>
                <a:cs typeface="Garamond"/>
              </a:rPr>
              <a:t> </a:t>
            </a:r>
            <a:r>
              <a:rPr sz="2450" dirty="0">
                <a:latin typeface="Garamond"/>
                <a:cs typeface="Garamond"/>
              </a:rPr>
              <a:t>is</a:t>
            </a:r>
            <a:r>
              <a:rPr sz="2450" spc="114" dirty="0">
                <a:latin typeface="Garamond"/>
                <a:cs typeface="Garamond"/>
              </a:rPr>
              <a:t> </a:t>
            </a:r>
            <a:r>
              <a:rPr sz="2450" spc="60" dirty="0">
                <a:latin typeface="Garamond"/>
                <a:cs typeface="Garamond"/>
              </a:rPr>
              <a:t>equally</a:t>
            </a:r>
            <a:r>
              <a:rPr sz="2450" spc="114" dirty="0">
                <a:latin typeface="Garamond"/>
                <a:cs typeface="Garamond"/>
              </a:rPr>
              <a:t> </a:t>
            </a:r>
            <a:r>
              <a:rPr sz="2450" spc="-10" dirty="0">
                <a:latin typeface="Garamond"/>
                <a:cs typeface="Garamond"/>
              </a:rPr>
              <a:t>likely.</a:t>
            </a:r>
            <a:endParaRPr sz="2450">
              <a:latin typeface="Garamond"/>
              <a:cs typeface="Garamond"/>
            </a:endParaRPr>
          </a:p>
          <a:p>
            <a:pPr marL="382270" marR="5080" indent="-358140">
              <a:lnSpc>
                <a:spcPct val="101699"/>
              </a:lnSpc>
              <a:spcBef>
                <a:spcPts val="994"/>
              </a:spcBef>
              <a:buAutoNum type="alphaUcPeriod"/>
              <a:tabLst>
                <a:tab pos="383540" algn="l"/>
                <a:tab pos="704850" algn="l"/>
                <a:tab pos="1236345" algn="l"/>
                <a:tab pos="1879600" algn="l"/>
                <a:tab pos="2202815" algn="l"/>
                <a:tab pos="2842895" algn="l"/>
                <a:tab pos="3118485" algn="l"/>
                <a:tab pos="3646804" algn="l"/>
                <a:tab pos="4009390" algn="l"/>
                <a:tab pos="5136515" algn="l"/>
                <a:tab pos="5572760" algn="l"/>
                <a:tab pos="6153785" algn="l"/>
                <a:tab pos="6941184" algn="l"/>
                <a:tab pos="7469505" algn="l"/>
              </a:tabLst>
            </a:pPr>
            <a:r>
              <a:rPr sz="2450" spc="-25" dirty="0">
                <a:latin typeface="Garamond"/>
                <a:cs typeface="Garamond"/>
              </a:rPr>
              <a:t>If</a:t>
            </a:r>
            <a:r>
              <a:rPr sz="2450" dirty="0">
                <a:latin typeface="Garamond"/>
                <a:cs typeface="Garamond"/>
              </a:rPr>
              <a:t>	</a:t>
            </a:r>
            <a:r>
              <a:rPr sz="2450" spc="-25" dirty="0">
                <a:latin typeface="Garamond"/>
                <a:cs typeface="Garamond"/>
              </a:rPr>
              <a:t>the</a:t>
            </a:r>
            <a:r>
              <a:rPr sz="2450" dirty="0">
                <a:latin typeface="Garamond"/>
                <a:cs typeface="Garamond"/>
              </a:rPr>
              <a:t>	</a:t>
            </a:r>
            <a:r>
              <a:rPr sz="2450" spc="-20" dirty="0">
                <a:latin typeface="Garamond"/>
                <a:cs typeface="Garamond"/>
              </a:rPr>
              <a:t>coin</a:t>
            </a:r>
            <a:r>
              <a:rPr sz="2450" dirty="0">
                <a:latin typeface="Garamond"/>
                <a:cs typeface="Garamond"/>
              </a:rPr>
              <a:t>	</a:t>
            </a:r>
            <a:r>
              <a:rPr sz="2450" spc="-25" dirty="0">
                <a:latin typeface="Garamond"/>
                <a:cs typeface="Garamond"/>
              </a:rPr>
              <a:t>is</a:t>
            </a:r>
            <a:r>
              <a:rPr sz="2450" dirty="0">
                <a:latin typeface="Garamond"/>
                <a:cs typeface="Garamond"/>
              </a:rPr>
              <a:t>	</a:t>
            </a:r>
            <a:r>
              <a:rPr sz="2450" spc="-10" dirty="0">
                <a:latin typeface="Garamond"/>
                <a:cs typeface="Garamond"/>
              </a:rPr>
              <a:t>fair,</a:t>
            </a:r>
            <a:r>
              <a:rPr sz="2450" dirty="0">
                <a:latin typeface="Garamond"/>
                <a:cs typeface="Garamond"/>
              </a:rPr>
              <a:t>	</a:t>
            </a:r>
            <a:r>
              <a:rPr sz="2450" spc="80" dirty="0">
                <a:latin typeface="Garamond"/>
                <a:cs typeface="Garamond"/>
              </a:rPr>
              <a:t>a</a:t>
            </a:r>
            <a:r>
              <a:rPr sz="2450" dirty="0">
                <a:latin typeface="Garamond"/>
                <a:cs typeface="Garamond"/>
              </a:rPr>
              <a:t>	</a:t>
            </a:r>
            <a:r>
              <a:rPr sz="2450" spc="-20" dirty="0">
                <a:latin typeface="Garamond"/>
                <a:cs typeface="Garamond"/>
              </a:rPr>
              <a:t>flip</a:t>
            </a:r>
            <a:r>
              <a:rPr sz="2450" dirty="0">
                <a:latin typeface="Garamond"/>
                <a:cs typeface="Garamond"/>
              </a:rPr>
              <a:t>	</a:t>
            </a:r>
            <a:r>
              <a:rPr sz="2450" spc="-25" dirty="0">
                <a:latin typeface="Garamond"/>
                <a:cs typeface="Garamond"/>
              </a:rPr>
              <a:t>of</a:t>
            </a:r>
            <a:r>
              <a:rPr sz="2450" dirty="0">
                <a:latin typeface="Garamond"/>
                <a:cs typeface="Garamond"/>
              </a:rPr>
              <a:t>	</a:t>
            </a:r>
            <a:r>
              <a:rPr sz="2450" spc="-10" dirty="0">
                <a:latin typeface="Garamond"/>
                <a:cs typeface="Garamond"/>
              </a:rPr>
              <a:t>“heads”</a:t>
            </a:r>
            <a:r>
              <a:rPr sz="2450" dirty="0">
                <a:latin typeface="Garamond"/>
                <a:cs typeface="Garamond"/>
              </a:rPr>
              <a:t>	</a:t>
            </a:r>
            <a:r>
              <a:rPr sz="2450" spc="-25" dirty="0">
                <a:latin typeface="Garamond"/>
                <a:cs typeface="Garamond"/>
              </a:rPr>
              <a:t>on</a:t>
            </a:r>
            <a:r>
              <a:rPr sz="2450" dirty="0">
                <a:latin typeface="Garamond"/>
                <a:cs typeface="Garamond"/>
              </a:rPr>
              <a:t>	</a:t>
            </a:r>
            <a:r>
              <a:rPr sz="2450" spc="55" dirty="0">
                <a:latin typeface="Garamond"/>
                <a:cs typeface="Garamond"/>
              </a:rPr>
              <a:t>any</a:t>
            </a:r>
            <a:r>
              <a:rPr sz="2450" dirty="0">
                <a:latin typeface="Garamond"/>
                <a:cs typeface="Garamond"/>
              </a:rPr>
              <a:t>	</a:t>
            </a:r>
            <a:r>
              <a:rPr sz="2450" spc="-10" dirty="0">
                <a:latin typeface="Garamond"/>
                <a:cs typeface="Garamond"/>
              </a:rPr>
              <a:t>given</a:t>
            </a:r>
            <a:r>
              <a:rPr sz="2450" dirty="0">
                <a:latin typeface="Garamond"/>
                <a:cs typeface="Garamond"/>
              </a:rPr>
              <a:t>	</a:t>
            </a:r>
            <a:r>
              <a:rPr sz="2450" spc="-20" dirty="0">
                <a:latin typeface="Garamond"/>
                <a:cs typeface="Garamond"/>
              </a:rPr>
              <a:t>flip</a:t>
            </a:r>
            <a:r>
              <a:rPr sz="2450" dirty="0">
                <a:latin typeface="Garamond"/>
                <a:cs typeface="Garamond"/>
              </a:rPr>
              <a:t>	</a:t>
            </a:r>
            <a:r>
              <a:rPr sz="2450" spc="-10" dirty="0">
                <a:latin typeface="Garamond"/>
                <a:cs typeface="Garamond"/>
              </a:rPr>
              <a:t>makes 	</a:t>
            </a:r>
            <a:r>
              <a:rPr sz="2450" spc="65" dirty="0">
                <a:latin typeface="Garamond"/>
                <a:cs typeface="Garamond"/>
              </a:rPr>
              <a:t>“tails”</a:t>
            </a:r>
            <a:r>
              <a:rPr sz="2450" spc="120" dirty="0">
                <a:latin typeface="Garamond"/>
                <a:cs typeface="Garamond"/>
              </a:rPr>
              <a:t> </a:t>
            </a:r>
            <a:r>
              <a:rPr sz="2450" dirty="0">
                <a:latin typeface="Garamond"/>
                <a:cs typeface="Garamond"/>
              </a:rPr>
              <a:t>on</a:t>
            </a:r>
            <a:r>
              <a:rPr sz="2450" spc="125" dirty="0">
                <a:latin typeface="Garamond"/>
                <a:cs typeface="Garamond"/>
              </a:rPr>
              <a:t> </a:t>
            </a:r>
            <a:r>
              <a:rPr sz="2450" dirty="0">
                <a:latin typeface="Garamond"/>
                <a:cs typeface="Garamond"/>
              </a:rPr>
              <a:t>the</a:t>
            </a:r>
            <a:r>
              <a:rPr sz="2450" spc="120" dirty="0">
                <a:latin typeface="Garamond"/>
                <a:cs typeface="Garamond"/>
              </a:rPr>
              <a:t> </a:t>
            </a:r>
            <a:r>
              <a:rPr sz="2450" spc="50" dirty="0">
                <a:latin typeface="Garamond"/>
                <a:cs typeface="Garamond"/>
              </a:rPr>
              <a:t>next</a:t>
            </a:r>
            <a:r>
              <a:rPr sz="2450" spc="125" dirty="0">
                <a:latin typeface="Garamond"/>
                <a:cs typeface="Garamond"/>
              </a:rPr>
              <a:t> </a:t>
            </a:r>
            <a:r>
              <a:rPr sz="2450" dirty="0">
                <a:latin typeface="Garamond"/>
                <a:cs typeface="Garamond"/>
              </a:rPr>
              <a:t>flip</a:t>
            </a:r>
            <a:r>
              <a:rPr sz="2450" spc="120" dirty="0">
                <a:latin typeface="Garamond"/>
                <a:cs typeface="Garamond"/>
              </a:rPr>
              <a:t> </a:t>
            </a:r>
            <a:r>
              <a:rPr sz="2450" dirty="0">
                <a:latin typeface="Garamond"/>
                <a:cs typeface="Garamond"/>
              </a:rPr>
              <a:t>more</a:t>
            </a:r>
            <a:r>
              <a:rPr sz="2450" spc="114" dirty="0">
                <a:latin typeface="Garamond"/>
                <a:cs typeface="Garamond"/>
              </a:rPr>
              <a:t> </a:t>
            </a:r>
            <a:r>
              <a:rPr sz="2450" spc="-10" dirty="0">
                <a:latin typeface="Garamond"/>
                <a:cs typeface="Garamond"/>
              </a:rPr>
              <a:t>likely.</a:t>
            </a:r>
            <a:endParaRPr sz="2450">
              <a:latin typeface="Garamond"/>
              <a:cs typeface="Garamond"/>
            </a:endParaRPr>
          </a:p>
          <a:p>
            <a:pPr marL="382270" marR="5080" indent="-361950">
              <a:lnSpc>
                <a:spcPct val="101699"/>
              </a:lnSpc>
              <a:spcBef>
                <a:spcPts val="994"/>
              </a:spcBef>
              <a:buAutoNum type="alphaUcPeriod"/>
              <a:tabLst>
                <a:tab pos="383540" algn="l"/>
              </a:tabLst>
            </a:pPr>
            <a:r>
              <a:rPr sz="2450" dirty="0">
                <a:latin typeface="Garamond"/>
                <a:cs typeface="Garamond"/>
              </a:rPr>
              <a:t>There</a:t>
            </a:r>
            <a:r>
              <a:rPr sz="2450" spc="400" dirty="0">
                <a:latin typeface="Garamond"/>
                <a:cs typeface="Garamond"/>
              </a:rPr>
              <a:t> </a:t>
            </a:r>
            <a:r>
              <a:rPr sz="2450" spc="55" dirty="0">
                <a:latin typeface="Garamond"/>
                <a:cs typeface="Garamond"/>
              </a:rPr>
              <a:t>are</a:t>
            </a:r>
            <a:r>
              <a:rPr sz="2450" spc="409" dirty="0">
                <a:latin typeface="Garamond"/>
                <a:cs typeface="Garamond"/>
              </a:rPr>
              <a:t> </a:t>
            </a:r>
            <a:r>
              <a:rPr sz="2450" dirty="0">
                <a:latin typeface="Garamond"/>
                <a:cs typeface="Garamond"/>
              </a:rPr>
              <a:t>more</a:t>
            </a:r>
            <a:r>
              <a:rPr sz="2450" spc="405" dirty="0">
                <a:latin typeface="Garamond"/>
                <a:cs typeface="Garamond"/>
              </a:rPr>
              <a:t> </a:t>
            </a:r>
            <a:r>
              <a:rPr sz="2450" dirty="0">
                <a:latin typeface="Garamond"/>
                <a:cs typeface="Garamond"/>
              </a:rPr>
              <a:t>ways</a:t>
            </a:r>
            <a:r>
              <a:rPr sz="2450" spc="409" dirty="0">
                <a:latin typeface="Garamond"/>
                <a:cs typeface="Garamond"/>
              </a:rPr>
              <a:t> </a:t>
            </a:r>
            <a:r>
              <a:rPr sz="2450" dirty="0">
                <a:latin typeface="Garamond"/>
                <a:cs typeface="Garamond"/>
              </a:rPr>
              <a:t>to</a:t>
            </a:r>
            <a:r>
              <a:rPr sz="2450" spc="409" dirty="0">
                <a:latin typeface="Garamond"/>
                <a:cs typeface="Garamond"/>
              </a:rPr>
              <a:t> </a:t>
            </a:r>
            <a:r>
              <a:rPr sz="2450" dirty="0">
                <a:latin typeface="Garamond"/>
                <a:cs typeface="Garamond"/>
              </a:rPr>
              <a:t>end</a:t>
            </a:r>
            <a:r>
              <a:rPr sz="2450" spc="409" dirty="0">
                <a:latin typeface="Garamond"/>
                <a:cs typeface="Garamond"/>
              </a:rPr>
              <a:t> </a:t>
            </a:r>
            <a:r>
              <a:rPr sz="2450" dirty="0">
                <a:latin typeface="Garamond"/>
                <a:cs typeface="Garamond"/>
              </a:rPr>
              <a:t>up</a:t>
            </a:r>
            <a:r>
              <a:rPr sz="2450" spc="409" dirty="0">
                <a:latin typeface="Garamond"/>
                <a:cs typeface="Garamond"/>
              </a:rPr>
              <a:t> </a:t>
            </a:r>
            <a:r>
              <a:rPr sz="2450" spc="50" dirty="0">
                <a:latin typeface="Garamond"/>
                <a:cs typeface="Garamond"/>
              </a:rPr>
              <a:t>with</a:t>
            </a:r>
            <a:r>
              <a:rPr sz="2450" spc="405" dirty="0">
                <a:latin typeface="Garamond"/>
                <a:cs typeface="Garamond"/>
              </a:rPr>
              <a:t> </a:t>
            </a:r>
            <a:r>
              <a:rPr sz="2450" spc="75" dirty="0">
                <a:latin typeface="Garamond"/>
                <a:cs typeface="Garamond"/>
              </a:rPr>
              <a:t>exactly</a:t>
            </a:r>
            <a:r>
              <a:rPr sz="2450" spc="409" dirty="0">
                <a:latin typeface="Garamond"/>
                <a:cs typeface="Garamond"/>
              </a:rPr>
              <a:t> </a:t>
            </a:r>
            <a:r>
              <a:rPr sz="2450" dirty="0">
                <a:latin typeface="Garamond"/>
                <a:cs typeface="Garamond"/>
              </a:rPr>
              <a:t>ten</a:t>
            </a:r>
            <a:r>
              <a:rPr sz="2450" spc="409" dirty="0">
                <a:latin typeface="Garamond"/>
                <a:cs typeface="Garamond"/>
              </a:rPr>
              <a:t> </a:t>
            </a:r>
            <a:r>
              <a:rPr sz="2450" dirty="0">
                <a:latin typeface="Garamond"/>
                <a:cs typeface="Garamond"/>
              </a:rPr>
              <a:t>heads</a:t>
            </a:r>
            <a:r>
              <a:rPr sz="2450" spc="409" dirty="0">
                <a:latin typeface="Garamond"/>
                <a:cs typeface="Garamond"/>
              </a:rPr>
              <a:t> </a:t>
            </a:r>
            <a:r>
              <a:rPr sz="2450" spc="50" dirty="0">
                <a:latin typeface="Garamond"/>
                <a:cs typeface="Garamond"/>
              </a:rPr>
              <a:t>than 	</a:t>
            </a:r>
            <a:r>
              <a:rPr sz="2450" dirty="0">
                <a:latin typeface="Garamond"/>
                <a:cs typeface="Garamond"/>
              </a:rPr>
              <a:t>there</a:t>
            </a:r>
            <a:r>
              <a:rPr sz="2450" spc="229" dirty="0">
                <a:latin typeface="Garamond"/>
                <a:cs typeface="Garamond"/>
              </a:rPr>
              <a:t> </a:t>
            </a:r>
            <a:r>
              <a:rPr sz="2450" spc="55" dirty="0">
                <a:latin typeface="Garamond"/>
                <a:cs typeface="Garamond"/>
              </a:rPr>
              <a:t>are</a:t>
            </a:r>
            <a:r>
              <a:rPr sz="2450" spc="245" dirty="0">
                <a:latin typeface="Garamond"/>
                <a:cs typeface="Garamond"/>
              </a:rPr>
              <a:t> </a:t>
            </a:r>
            <a:r>
              <a:rPr sz="2450" dirty="0">
                <a:latin typeface="Garamond"/>
                <a:cs typeface="Garamond"/>
              </a:rPr>
              <a:t>ways</a:t>
            </a:r>
            <a:r>
              <a:rPr sz="2450" spc="235" dirty="0">
                <a:latin typeface="Garamond"/>
                <a:cs typeface="Garamond"/>
              </a:rPr>
              <a:t> </a:t>
            </a:r>
            <a:r>
              <a:rPr sz="2450" dirty="0">
                <a:latin typeface="Garamond"/>
                <a:cs typeface="Garamond"/>
              </a:rPr>
              <a:t>to</a:t>
            </a:r>
            <a:r>
              <a:rPr sz="2450" spc="245" dirty="0">
                <a:latin typeface="Garamond"/>
                <a:cs typeface="Garamond"/>
              </a:rPr>
              <a:t> </a:t>
            </a:r>
            <a:r>
              <a:rPr sz="2450" dirty="0">
                <a:latin typeface="Garamond"/>
                <a:cs typeface="Garamond"/>
              </a:rPr>
              <a:t>end</a:t>
            </a:r>
            <a:r>
              <a:rPr sz="2450" spc="240" dirty="0">
                <a:latin typeface="Garamond"/>
                <a:cs typeface="Garamond"/>
              </a:rPr>
              <a:t> </a:t>
            </a:r>
            <a:r>
              <a:rPr sz="2450" dirty="0">
                <a:latin typeface="Garamond"/>
                <a:cs typeface="Garamond"/>
              </a:rPr>
              <a:t>up</a:t>
            </a:r>
            <a:r>
              <a:rPr sz="2450" spc="245" dirty="0">
                <a:latin typeface="Garamond"/>
                <a:cs typeface="Garamond"/>
              </a:rPr>
              <a:t> </a:t>
            </a:r>
            <a:r>
              <a:rPr sz="2450" spc="50" dirty="0">
                <a:latin typeface="Garamond"/>
                <a:cs typeface="Garamond"/>
              </a:rPr>
              <a:t>with</a:t>
            </a:r>
            <a:r>
              <a:rPr sz="2450" spc="240" dirty="0">
                <a:latin typeface="Garamond"/>
                <a:cs typeface="Garamond"/>
              </a:rPr>
              <a:t> </a:t>
            </a:r>
            <a:r>
              <a:rPr sz="2450" dirty="0">
                <a:latin typeface="Garamond"/>
                <a:cs typeface="Garamond"/>
              </a:rPr>
              <a:t>thirteen</a:t>
            </a:r>
            <a:r>
              <a:rPr sz="2450" spc="245" dirty="0">
                <a:latin typeface="Garamond"/>
                <a:cs typeface="Garamond"/>
              </a:rPr>
              <a:t> </a:t>
            </a:r>
            <a:r>
              <a:rPr sz="2450" spc="-10" dirty="0">
                <a:latin typeface="Garamond"/>
                <a:cs typeface="Garamond"/>
              </a:rPr>
              <a:t>heads.</a:t>
            </a:r>
            <a:endParaRPr sz="2450">
              <a:latin typeface="Garamond"/>
              <a:cs typeface="Garamond"/>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3730" cy="207645"/>
          </a:xfrm>
          <a:prstGeom prst="rect">
            <a:avLst/>
          </a:prstGeom>
        </p:spPr>
        <p:txBody>
          <a:bodyPr vert="horz" wrap="square" lIns="0" tIns="12065" rIns="0" bIns="0" rtlCol="0">
            <a:spAutoFit/>
          </a:bodyPr>
          <a:lstStyle/>
          <a:p>
            <a:pPr marL="12700">
              <a:lnSpc>
                <a:spcPct val="100000"/>
              </a:lnSpc>
              <a:spcBef>
                <a:spcPts val="95"/>
              </a:spcBef>
              <a:tabLst>
                <a:tab pos="536384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10.8.</a:t>
            </a:r>
            <a:r>
              <a:rPr sz="1200" spc="270" dirty="0">
                <a:latin typeface="Times New Roman"/>
                <a:cs typeface="Times New Roman"/>
              </a:rPr>
              <a:t>  </a:t>
            </a:r>
            <a:r>
              <a:rPr sz="1200" dirty="0">
                <a:latin typeface="Times New Roman"/>
                <a:cs typeface="Times New Roman"/>
              </a:rPr>
              <a:t>BOSE-EINSTEIN</a:t>
            </a:r>
            <a:r>
              <a:rPr sz="1200" spc="200" dirty="0">
                <a:latin typeface="Times New Roman"/>
                <a:cs typeface="Times New Roman"/>
              </a:rPr>
              <a:t> </a:t>
            </a:r>
            <a:r>
              <a:rPr sz="1200" spc="-10" dirty="0">
                <a:latin typeface="Times New Roman"/>
                <a:cs typeface="Times New Roman"/>
              </a:rPr>
              <a:t>CONDENSATION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5777865" cy="403225"/>
          </a:xfrm>
          <a:prstGeom prst="rect">
            <a:avLst/>
          </a:prstGeom>
        </p:spPr>
        <p:txBody>
          <a:bodyPr vert="horz" wrap="square" lIns="0" tIns="15875" rIns="0" bIns="0" rtlCol="0">
            <a:spAutoFit/>
          </a:bodyPr>
          <a:lstStyle/>
          <a:p>
            <a:pPr marL="12700">
              <a:lnSpc>
                <a:spcPct val="100000"/>
              </a:lnSpc>
              <a:spcBef>
                <a:spcPts val="125"/>
              </a:spcBef>
            </a:pPr>
            <a:r>
              <a:rPr dirty="0"/>
              <a:t>The</a:t>
            </a:r>
            <a:r>
              <a:rPr spc="145" dirty="0"/>
              <a:t> </a:t>
            </a:r>
            <a:r>
              <a:rPr spc="55" dirty="0"/>
              <a:t>term</a:t>
            </a:r>
            <a:r>
              <a:rPr spc="145" dirty="0"/>
              <a:t> </a:t>
            </a:r>
            <a:r>
              <a:rPr dirty="0"/>
              <a:t>“condense”</a:t>
            </a:r>
            <a:r>
              <a:rPr spc="150" dirty="0"/>
              <a:t> </a:t>
            </a:r>
            <a:r>
              <a:rPr dirty="0"/>
              <a:t>in</a:t>
            </a:r>
            <a:r>
              <a:rPr spc="145" dirty="0"/>
              <a:t> </a:t>
            </a:r>
            <a:r>
              <a:rPr spc="50" dirty="0"/>
              <a:t>this</a:t>
            </a:r>
            <a:r>
              <a:rPr spc="145" dirty="0"/>
              <a:t> </a:t>
            </a:r>
            <a:r>
              <a:rPr dirty="0"/>
              <a:t>section</a:t>
            </a:r>
            <a:r>
              <a:rPr spc="145" dirty="0"/>
              <a:t> </a:t>
            </a:r>
            <a:r>
              <a:rPr dirty="0"/>
              <a:t>refers</a:t>
            </a:r>
            <a:r>
              <a:rPr spc="145" dirty="0"/>
              <a:t> </a:t>
            </a:r>
            <a:r>
              <a:rPr spc="-25" dirty="0"/>
              <a:t>to:</a:t>
            </a:r>
          </a:p>
        </p:txBody>
      </p:sp>
      <p:sp>
        <p:nvSpPr>
          <p:cNvPr id="5" name="object 5"/>
          <p:cNvSpPr txBox="1"/>
          <p:nvPr/>
        </p:nvSpPr>
        <p:spPr>
          <a:xfrm>
            <a:off x="715137" y="1662460"/>
            <a:ext cx="8261350" cy="2809240"/>
          </a:xfrm>
          <a:prstGeom prst="rect">
            <a:avLst/>
          </a:prstGeom>
        </p:spPr>
        <p:txBody>
          <a:bodyPr vert="horz" wrap="square" lIns="0" tIns="144780" rIns="0" bIns="0" rtlCol="0">
            <a:spAutoFit/>
          </a:bodyPr>
          <a:lstStyle/>
          <a:p>
            <a:pPr marL="16510">
              <a:lnSpc>
                <a:spcPct val="100000"/>
              </a:lnSpc>
              <a:spcBef>
                <a:spcPts val="1140"/>
              </a:spcBef>
            </a:pPr>
            <a:r>
              <a:rPr sz="2450" spc="65" dirty="0">
                <a:latin typeface="Garamond"/>
                <a:cs typeface="Garamond"/>
              </a:rPr>
              <a:t>A.</a:t>
            </a:r>
            <a:r>
              <a:rPr sz="2450" spc="-50" dirty="0">
                <a:latin typeface="Garamond"/>
                <a:cs typeface="Garamond"/>
              </a:rPr>
              <a:t> </a:t>
            </a:r>
            <a:r>
              <a:rPr sz="2450" dirty="0">
                <a:latin typeface="Garamond"/>
                <a:cs typeface="Garamond"/>
              </a:rPr>
              <a:t>A</a:t>
            </a:r>
            <a:r>
              <a:rPr sz="2450" spc="125" dirty="0">
                <a:latin typeface="Garamond"/>
                <a:cs typeface="Garamond"/>
              </a:rPr>
              <a:t> </a:t>
            </a:r>
            <a:r>
              <a:rPr sz="2450" dirty="0">
                <a:latin typeface="Garamond"/>
                <a:cs typeface="Garamond"/>
              </a:rPr>
              <a:t>collection</a:t>
            </a:r>
            <a:r>
              <a:rPr sz="2450" spc="125" dirty="0">
                <a:latin typeface="Garamond"/>
                <a:cs typeface="Garamond"/>
              </a:rPr>
              <a:t> </a:t>
            </a:r>
            <a:r>
              <a:rPr sz="2450" dirty="0">
                <a:latin typeface="Garamond"/>
                <a:cs typeface="Garamond"/>
              </a:rPr>
              <a:t>of</a:t>
            </a:r>
            <a:r>
              <a:rPr sz="2450" spc="120" dirty="0">
                <a:latin typeface="Garamond"/>
                <a:cs typeface="Garamond"/>
              </a:rPr>
              <a:t> </a:t>
            </a:r>
            <a:r>
              <a:rPr sz="2450" dirty="0">
                <a:latin typeface="Garamond"/>
                <a:cs typeface="Garamond"/>
              </a:rPr>
              <a:t>bosons</a:t>
            </a:r>
            <a:r>
              <a:rPr sz="2450" spc="125" dirty="0">
                <a:latin typeface="Garamond"/>
                <a:cs typeface="Garamond"/>
              </a:rPr>
              <a:t> </a:t>
            </a:r>
            <a:r>
              <a:rPr sz="2450" spc="75" dirty="0">
                <a:latin typeface="Garamond"/>
                <a:cs typeface="Garamond"/>
              </a:rPr>
              <a:t>all</a:t>
            </a:r>
            <a:r>
              <a:rPr sz="2450" spc="125" dirty="0">
                <a:latin typeface="Garamond"/>
                <a:cs typeface="Garamond"/>
              </a:rPr>
              <a:t> </a:t>
            </a:r>
            <a:r>
              <a:rPr sz="2450" dirty="0">
                <a:latin typeface="Garamond"/>
                <a:cs typeface="Garamond"/>
              </a:rPr>
              <a:t>dropping</a:t>
            </a:r>
            <a:r>
              <a:rPr sz="2450" spc="125" dirty="0">
                <a:latin typeface="Garamond"/>
                <a:cs typeface="Garamond"/>
              </a:rPr>
              <a:t> </a:t>
            </a:r>
            <a:r>
              <a:rPr sz="2450" dirty="0">
                <a:latin typeface="Garamond"/>
                <a:cs typeface="Garamond"/>
              </a:rPr>
              <a:t>into</a:t>
            </a:r>
            <a:r>
              <a:rPr sz="2450" spc="120" dirty="0">
                <a:latin typeface="Garamond"/>
                <a:cs typeface="Garamond"/>
              </a:rPr>
              <a:t> </a:t>
            </a:r>
            <a:r>
              <a:rPr sz="2450" spc="50" dirty="0">
                <a:latin typeface="Garamond"/>
                <a:cs typeface="Garamond"/>
              </a:rPr>
              <a:t>their</a:t>
            </a:r>
            <a:r>
              <a:rPr sz="2450" spc="125" dirty="0">
                <a:latin typeface="Garamond"/>
                <a:cs typeface="Garamond"/>
              </a:rPr>
              <a:t> </a:t>
            </a:r>
            <a:r>
              <a:rPr sz="2450" dirty="0">
                <a:latin typeface="Garamond"/>
                <a:cs typeface="Garamond"/>
              </a:rPr>
              <a:t>ground</a:t>
            </a:r>
            <a:r>
              <a:rPr sz="2450" spc="125" dirty="0">
                <a:latin typeface="Garamond"/>
                <a:cs typeface="Garamond"/>
              </a:rPr>
              <a:t> </a:t>
            </a:r>
            <a:r>
              <a:rPr sz="2450" spc="60" dirty="0">
                <a:latin typeface="Garamond"/>
                <a:cs typeface="Garamond"/>
              </a:rPr>
              <a:t>states.</a:t>
            </a:r>
            <a:endParaRPr sz="2450">
              <a:latin typeface="Garamond"/>
              <a:cs typeface="Garamond"/>
            </a:endParaRPr>
          </a:p>
          <a:p>
            <a:pPr marL="387985" marR="5080" indent="-359410">
              <a:lnSpc>
                <a:spcPct val="101699"/>
              </a:lnSpc>
              <a:spcBef>
                <a:spcPts val="995"/>
              </a:spcBef>
            </a:pPr>
            <a:r>
              <a:rPr sz="2450" spc="90" dirty="0">
                <a:latin typeface="Garamond"/>
                <a:cs typeface="Garamond"/>
              </a:rPr>
              <a:t>B.</a:t>
            </a:r>
            <a:r>
              <a:rPr sz="2450" spc="-20" dirty="0">
                <a:latin typeface="Garamond"/>
                <a:cs typeface="Garamond"/>
              </a:rPr>
              <a:t> </a:t>
            </a:r>
            <a:r>
              <a:rPr sz="2450" dirty="0">
                <a:latin typeface="Garamond"/>
                <a:cs typeface="Garamond"/>
              </a:rPr>
              <a:t>A</a:t>
            </a:r>
            <a:r>
              <a:rPr sz="2450" spc="45" dirty="0">
                <a:latin typeface="Garamond"/>
                <a:cs typeface="Garamond"/>
              </a:rPr>
              <a:t> </a:t>
            </a:r>
            <a:r>
              <a:rPr sz="2450" dirty="0">
                <a:latin typeface="Garamond"/>
                <a:cs typeface="Garamond"/>
              </a:rPr>
              <a:t>collection</a:t>
            </a:r>
            <a:r>
              <a:rPr sz="2450" spc="40" dirty="0">
                <a:latin typeface="Garamond"/>
                <a:cs typeface="Garamond"/>
              </a:rPr>
              <a:t> </a:t>
            </a:r>
            <a:r>
              <a:rPr sz="2450" spc="-50" dirty="0">
                <a:latin typeface="Garamond"/>
                <a:cs typeface="Garamond"/>
              </a:rPr>
              <a:t>of</a:t>
            </a:r>
            <a:r>
              <a:rPr sz="2450" spc="45" dirty="0">
                <a:latin typeface="Garamond"/>
                <a:cs typeface="Garamond"/>
              </a:rPr>
              <a:t> </a:t>
            </a:r>
            <a:r>
              <a:rPr sz="2450" dirty="0">
                <a:latin typeface="Garamond"/>
                <a:cs typeface="Garamond"/>
              </a:rPr>
              <a:t>bosons</a:t>
            </a:r>
            <a:r>
              <a:rPr sz="2450" spc="35" dirty="0">
                <a:latin typeface="Garamond"/>
                <a:cs typeface="Garamond"/>
              </a:rPr>
              <a:t> </a:t>
            </a:r>
            <a:r>
              <a:rPr sz="2450" spc="75" dirty="0">
                <a:latin typeface="Garamond"/>
                <a:cs typeface="Garamond"/>
              </a:rPr>
              <a:t>all</a:t>
            </a:r>
            <a:r>
              <a:rPr sz="2450" spc="45" dirty="0">
                <a:latin typeface="Garamond"/>
                <a:cs typeface="Garamond"/>
              </a:rPr>
              <a:t> </a:t>
            </a:r>
            <a:r>
              <a:rPr sz="2450" dirty="0">
                <a:latin typeface="Garamond"/>
                <a:cs typeface="Garamond"/>
              </a:rPr>
              <a:t>occupying</a:t>
            </a:r>
            <a:r>
              <a:rPr sz="2450" spc="40" dirty="0">
                <a:latin typeface="Garamond"/>
                <a:cs typeface="Garamond"/>
              </a:rPr>
              <a:t> </a:t>
            </a:r>
            <a:r>
              <a:rPr sz="2450" dirty="0">
                <a:latin typeface="Garamond"/>
                <a:cs typeface="Garamond"/>
              </a:rPr>
              <a:t>different</a:t>
            </a:r>
            <a:r>
              <a:rPr sz="2450" spc="40" dirty="0">
                <a:latin typeface="Garamond"/>
                <a:cs typeface="Garamond"/>
              </a:rPr>
              <a:t> </a:t>
            </a:r>
            <a:r>
              <a:rPr sz="2450" dirty="0">
                <a:latin typeface="Garamond"/>
                <a:cs typeface="Garamond"/>
              </a:rPr>
              <a:t>energy</a:t>
            </a:r>
            <a:r>
              <a:rPr sz="2450" spc="40" dirty="0">
                <a:latin typeface="Garamond"/>
                <a:cs typeface="Garamond"/>
              </a:rPr>
              <a:t> </a:t>
            </a:r>
            <a:r>
              <a:rPr sz="2450" spc="70" dirty="0">
                <a:latin typeface="Garamond"/>
                <a:cs typeface="Garamond"/>
              </a:rPr>
              <a:t>states,</a:t>
            </a:r>
            <a:r>
              <a:rPr sz="2450" spc="65" dirty="0">
                <a:latin typeface="Garamond"/>
                <a:cs typeface="Garamond"/>
              </a:rPr>
              <a:t> </a:t>
            </a:r>
            <a:r>
              <a:rPr sz="2450" spc="-20" dirty="0">
                <a:latin typeface="Garamond"/>
                <a:cs typeface="Garamond"/>
              </a:rPr>
              <a:t>like </a:t>
            </a:r>
            <a:r>
              <a:rPr sz="2450" spc="-10" dirty="0">
                <a:latin typeface="Garamond"/>
                <a:cs typeface="Garamond"/>
              </a:rPr>
              <a:t>fermions.</a:t>
            </a:r>
            <a:endParaRPr sz="2450">
              <a:latin typeface="Garamond"/>
              <a:cs typeface="Garamond"/>
            </a:endParaRPr>
          </a:p>
          <a:p>
            <a:pPr marL="387985" marR="6985" indent="-363220">
              <a:lnSpc>
                <a:spcPct val="101699"/>
              </a:lnSpc>
              <a:spcBef>
                <a:spcPts val="995"/>
              </a:spcBef>
            </a:pPr>
            <a:r>
              <a:rPr sz="2450" spc="80" dirty="0">
                <a:latin typeface="Garamond"/>
                <a:cs typeface="Garamond"/>
              </a:rPr>
              <a:t>C.</a:t>
            </a:r>
            <a:r>
              <a:rPr sz="2450" spc="-10" dirty="0">
                <a:latin typeface="Garamond"/>
                <a:cs typeface="Garamond"/>
              </a:rPr>
              <a:t> </a:t>
            </a:r>
            <a:r>
              <a:rPr sz="2450" dirty="0">
                <a:latin typeface="Garamond"/>
                <a:cs typeface="Garamond"/>
              </a:rPr>
              <a:t>A</a:t>
            </a:r>
            <a:r>
              <a:rPr sz="2450" spc="235" dirty="0">
                <a:latin typeface="Garamond"/>
                <a:cs typeface="Garamond"/>
              </a:rPr>
              <a:t> </a:t>
            </a:r>
            <a:r>
              <a:rPr sz="2450" dirty="0">
                <a:latin typeface="Garamond"/>
                <a:cs typeface="Garamond"/>
              </a:rPr>
              <a:t>collection</a:t>
            </a:r>
            <a:r>
              <a:rPr sz="2450" spc="235" dirty="0">
                <a:latin typeface="Garamond"/>
                <a:cs typeface="Garamond"/>
              </a:rPr>
              <a:t> </a:t>
            </a:r>
            <a:r>
              <a:rPr sz="2450" dirty="0">
                <a:latin typeface="Garamond"/>
                <a:cs typeface="Garamond"/>
              </a:rPr>
              <a:t>of</a:t>
            </a:r>
            <a:r>
              <a:rPr sz="2450" spc="240" dirty="0">
                <a:latin typeface="Garamond"/>
                <a:cs typeface="Garamond"/>
              </a:rPr>
              <a:t> </a:t>
            </a:r>
            <a:r>
              <a:rPr sz="2450" dirty="0">
                <a:latin typeface="Garamond"/>
                <a:cs typeface="Garamond"/>
              </a:rPr>
              <a:t>bosons</a:t>
            </a:r>
            <a:r>
              <a:rPr sz="2450" spc="229" dirty="0">
                <a:latin typeface="Garamond"/>
                <a:cs typeface="Garamond"/>
              </a:rPr>
              <a:t> </a:t>
            </a:r>
            <a:r>
              <a:rPr sz="2450" dirty="0">
                <a:latin typeface="Garamond"/>
                <a:cs typeface="Garamond"/>
              </a:rPr>
              <a:t>occupying</a:t>
            </a:r>
            <a:r>
              <a:rPr sz="2450" spc="235" dirty="0">
                <a:latin typeface="Garamond"/>
                <a:cs typeface="Garamond"/>
              </a:rPr>
              <a:t> </a:t>
            </a:r>
            <a:r>
              <a:rPr sz="2450" spc="130" dirty="0">
                <a:latin typeface="Garamond"/>
                <a:cs typeface="Garamond"/>
              </a:rPr>
              <a:t>a</a:t>
            </a:r>
            <a:r>
              <a:rPr sz="2450" spc="235" dirty="0">
                <a:latin typeface="Garamond"/>
                <a:cs typeface="Garamond"/>
              </a:rPr>
              <a:t> </a:t>
            </a:r>
            <a:r>
              <a:rPr sz="2450" dirty="0">
                <a:latin typeface="Garamond"/>
                <a:cs typeface="Garamond"/>
              </a:rPr>
              <a:t>microstate</a:t>
            </a:r>
            <a:r>
              <a:rPr sz="2450" spc="229" dirty="0">
                <a:latin typeface="Garamond"/>
                <a:cs typeface="Garamond"/>
              </a:rPr>
              <a:t> </a:t>
            </a:r>
            <a:r>
              <a:rPr sz="2450" spc="114" dirty="0">
                <a:latin typeface="Garamond"/>
                <a:cs typeface="Garamond"/>
              </a:rPr>
              <a:t>that</a:t>
            </a:r>
            <a:r>
              <a:rPr sz="2450" spc="235" dirty="0">
                <a:latin typeface="Garamond"/>
                <a:cs typeface="Garamond"/>
              </a:rPr>
              <a:t> </a:t>
            </a:r>
            <a:r>
              <a:rPr sz="2450" spc="-10" dirty="0">
                <a:latin typeface="Garamond"/>
                <a:cs typeface="Garamond"/>
              </a:rPr>
              <a:t>maximizes </a:t>
            </a:r>
            <a:r>
              <a:rPr sz="2450" dirty="0">
                <a:latin typeface="Garamond"/>
                <a:cs typeface="Garamond"/>
              </a:rPr>
              <a:t>the</a:t>
            </a:r>
            <a:r>
              <a:rPr sz="2450" spc="190" dirty="0">
                <a:latin typeface="Garamond"/>
                <a:cs typeface="Garamond"/>
              </a:rPr>
              <a:t> </a:t>
            </a:r>
            <a:r>
              <a:rPr sz="2450" dirty="0">
                <a:latin typeface="Garamond"/>
                <a:cs typeface="Garamond"/>
              </a:rPr>
              <a:t>entropy</a:t>
            </a:r>
            <a:r>
              <a:rPr sz="2450" spc="190" dirty="0">
                <a:latin typeface="Garamond"/>
                <a:cs typeface="Garamond"/>
              </a:rPr>
              <a:t> </a:t>
            </a:r>
            <a:r>
              <a:rPr sz="2450" dirty="0">
                <a:latin typeface="Garamond"/>
                <a:cs typeface="Garamond"/>
              </a:rPr>
              <a:t>of</a:t>
            </a:r>
            <a:r>
              <a:rPr sz="2450" spc="190" dirty="0">
                <a:latin typeface="Garamond"/>
                <a:cs typeface="Garamond"/>
              </a:rPr>
              <a:t> </a:t>
            </a:r>
            <a:r>
              <a:rPr sz="2450" dirty="0">
                <a:latin typeface="Garamond"/>
                <a:cs typeface="Garamond"/>
              </a:rPr>
              <a:t>the</a:t>
            </a:r>
            <a:r>
              <a:rPr sz="2450" spc="185" dirty="0">
                <a:latin typeface="Garamond"/>
                <a:cs typeface="Garamond"/>
              </a:rPr>
              <a:t> </a:t>
            </a:r>
            <a:r>
              <a:rPr sz="2450" spc="45" dirty="0">
                <a:latin typeface="Garamond"/>
                <a:cs typeface="Garamond"/>
              </a:rPr>
              <a:t>system.</a:t>
            </a:r>
            <a:endParaRPr sz="2450">
              <a:latin typeface="Garamond"/>
              <a:cs typeface="Garamond"/>
            </a:endParaRPr>
          </a:p>
          <a:p>
            <a:pPr marL="12700">
              <a:lnSpc>
                <a:spcPct val="100000"/>
              </a:lnSpc>
              <a:spcBef>
                <a:spcPts val="1045"/>
              </a:spcBef>
            </a:pPr>
            <a:r>
              <a:rPr sz="2450" dirty="0">
                <a:latin typeface="Garamond"/>
                <a:cs typeface="Garamond"/>
              </a:rPr>
              <a:t>D.</a:t>
            </a:r>
            <a:r>
              <a:rPr sz="2450" spc="5" dirty="0">
                <a:latin typeface="Garamond"/>
                <a:cs typeface="Garamond"/>
              </a:rPr>
              <a:t> </a:t>
            </a:r>
            <a:r>
              <a:rPr sz="2450" dirty="0">
                <a:latin typeface="Garamond"/>
                <a:cs typeface="Garamond"/>
              </a:rPr>
              <a:t>A</a:t>
            </a:r>
            <a:r>
              <a:rPr sz="2450" spc="190" dirty="0">
                <a:latin typeface="Garamond"/>
                <a:cs typeface="Garamond"/>
              </a:rPr>
              <a:t> </a:t>
            </a:r>
            <a:r>
              <a:rPr sz="2450" dirty="0">
                <a:latin typeface="Garamond"/>
                <a:cs typeface="Garamond"/>
              </a:rPr>
              <a:t>gas</a:t>
            </a:r>
            <a:r>
              <a:rPr sz="2450" spc="190" dirty="0">
                <a:latin typeface="Garamond"/>
                <a:cs typeface="Garamond"/>
              </a:rPr>
              <a:t> </a:t>
            </a:r>
            <a:r>
              <a:rPr sz="2450" dirty="0">
                <a:latin typeface="Garamond"/>
                <a:cs typeface="Garamond"/>
              </a:rPr>
              <a:t>changing</a:t>
            </a:r>
            <a:r>
              <a:rPr sz="2450" spc="190" dirty="0">
                <a:latin typeface="Garamond"/>
                <a:cs typeface="Garamond"/>
              </a:rPr>
              <a:t> </a:t>
            </a:r>
            <a:r>
              <a:rPr sz="2450" spc="85" dirty="0">
                <a:latin typeface="Garamond"/>
                <a:cs typeface="Garamond"/>
              </a:rPr>
              <a:t>state</a:t>
            </a:r>
            <a:r>
              <a:rPr sz="2450" spc="190" dirty="0">
                <a:latin typeface="Garamond"/>
                <a:cs typeface="Garamond"/>
              </a:rPr>
              <a:t> </a:t>
            </a:r>
            <a:r>
              <a:rPr sz="2450" dirty="0">
                <a:latin typeface="Garamond"/>
                <a:cs typeface="Garamond"/>
              </a:rPr>
              <a:t>into</a:t>
            </a:r>
            <a:r>
              <a:rPr sz="2450" spc="195" dirty="0">
                <a:latin typeface="Garamond"/>
                <a:cs typeface="Garamond"/>
              </a:rPr>
              <a:t> </a:t>
            </a:r>
            <a:r>
              <a:rPr sz="2450" spc="130" dirty="0">
                <a:latin typeface="Garamond"/>
                <a:cs typeface="Garamond"/>
              </a:rPr>
              <a:t>a</a:t>
            </a:r>
            <a:r>
              <a:rPr sz="2450" spc="190" dirty="0">
                <a:latin typeface="Garamond"/>
                <a:cs typeface="Garamond"/>
              </a:rPr>
              <a:t> </a:t>
            </a:r>
            <a:r>
              <a:rPr sz="2450" spc="-10" dirty="0">
                <a:latin typeface="Garamond"/>
                <a:cs typeface="Garamond"/>
              </a:rPr>
              <a:t>liquid.</a:t>
            </a:r>
            <a:endParaRPr sz="2450">
              <a:latin typeface="Garamond"/>
              <a:cs typeface="Garamond"/>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3730" cy="207645"/>
          </a:xfrm>
          <a:prstGeom prst="rect">
            <a:avLst/>
          </a:prstGeom>
        </p:spPr>
        <p:txBody>
          <a:bodyPr vert="horz" wrap="square" lIns="0" tIns="12065" rIns="0" bIns="0" rtlCol="0">
            <a:spAutoFit/>
          </a:bodyPr>
          <a:lstStyle/>
          <a:p>
            <a:pPr marL="12700">
              <a:lnSpc>
                <a:spcPct val="100000"/>
              </a:lnSpc>
              <a:spcBef>
                <a:spcPts val="95"/>
              </a:spcBef>
              <a:tabLst>
                <a:tab pos="536384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10.8.</a:t>
            </a:r>
            <a:r>
              <a:rPr sz="1200" spc="270" dirty="0">
                <a:latin typeface="Times New Roman"/>
                <a:cs typeface="Times New Roman"/>
              </a:rPr>
              <a:t>  </a:t>
            </a:r>
            <a:r>
              <a:rPr sz="1200" dirty="0">
                <a:latin typeface="Times New Roman"/>
                <a:cs typeface="Times New Roman"/>
              </a:rPr>
              <a:t>BOSE-EINSTEIN</a:t>
            </a:r>
            <a:r>
              <a:rPr sz="1200" spc="200" dirty="0">
                <a:latin typeface="Times New Roman"/>
                <a:cs typeface="Times New Roman"/>
              </a:rPr>
              <a:t> </a:t>
            </a:r>
            <a:r>
              <a:rPr sz="1200" spc="-10" dirty="0">
                <a:latin typeface="Times New Roman"/>
                <a:cs typeface="Times New Roman"/>
              </a:rPr>
              <a:t>CONDENSATION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5777865" cy="403225"/>
          </a:xfrm>
          <a:prstGeom prst="rect">
            <a:avLst/>
          </a:prstGeom>
        </p:spPr>
        <p:txBody>
          <a:bodyPr vert="horz" wrap="square" lIns="0" tIns="15875" rIns="0" bIns="0" rtlCol="0">
            <a:spAutoFit/>
          </a:bodyPr>
          <a:lstStyle/>
          <a:p>
            <a:pPr marL="12700">
              <a:lnSpc>
                <a:spcPct val="100000"/>
              </a:lnSpc>
              <a:spcBef>
                <a:spcPts val="125"/>
              </a:spcBef>
            </a:pPr>
            <a:r>
              <a:rPr dirty="0"/>
              <a:t>The</a:t>
            </a:r>
            <a:r>
              <a:rPr spc="145" dirty="0"/>
              <a:t> </a:t>
            </a:r>
            <a:r>
              <a:rPr spc="55" dirty="0"/>
              <a:t>term</a:t>
            </a:r>
            <a:r>
              <a:rPr spc="145" dirty="0"/>
              <a:t> </a:t>
            </a:r>
            <a:r>
              <a:rPr dirty="0"/>
              <a:t>“condense”</a:t>
            </a:r>
            <a:r>
              <a:rPr spc="150" dirty="0"/>
              <a:t> </a:t>
            </a:r>
            <a:r>
              <a:rPr dirty="0"/>
              <a:t>in</a:t>
            </a:r>
            <a:r>
              <a:rPr spc="145" dirty="0"/>
              <a:t> </a:t>
            </a:r>
            <a:r>
              <a:rPr spc="50" dirty="0"/>
              <a:t>this</a:t>
            </a:r>
            <a:r>
              <a:rPr spc="145" dirty="0"/>
              <a:t> </a:t>
            </a:r>
            <a:r>
              <a:rPr dirty="0"/>
              <a:t>section</a:t>
            </a:r>
            <a:r>
              <a:rPr spc="145" dirty="0"/>
              <a:t> </a:t>
            </a:r>
            <a:r>
              <a:rPr dirty="0"/>
              <a:t>refers</a:t>
            </a:r>
            <a:r>
              <a:rPr spc="145" dirty="0"/>
              <a:t> </a:t>
            </a:r>
            <a:r>
              <a:rPr spc="-25" dirty="0"/>
              <a:t>to:</a:t>
            </a:r>
          </a:p>
        </p:txBody>
      </p:sp>
      <p:sp>
        <p:nvSpPr>
          <p:cNvPr id="5" name="object 5"/>
          <p:cNvSpPr txBox="1"/>
          <p:nvPr/>
        </p:nvSpPr>
        <p:spPr>
          <a:xfrm>
            <a:off x="707758" y="1662460"/>
            <a:ext cx="8268334" cy="3429000"/>
          </a:xfrm>
          <a:prstGeom prst="rect">
            <a:avLst/>
          </a:prstGeom>
        </p:spPr>
        <p:txBody>
          <a:bodyPr vert="horz" wrap="square" lIns="0" tIns="144780" rIns="0" bIns="0" rtlCol="0">
            <a:spAutoFit/>
          </a:bodyPr>
          <a:lstStyle/>
          <a:p>
            <a:pPr marL="24130">
              <a:lnSpc>
                <a:spcPct val="100000"/>
              </a:lnSpc>
              <a:spcBef>
                <a:spcPts val="1140"/>
              </a:spcBef>
            </a:pPr>
            <a:r>
              <a:rPr sz="2450" spc="65" dirty="0">
                <a:latin typeface="Garamond"/>
                <a:cs typeface="Garamond"/>
              </a:rPr>
              <a:t>A.</a:t>
            </a:r>
            <a:r>
              <a:rPr sz="2450" spc="-50" dirty="0">
                <a:latin typeface="Garamond"/>
                <a:cs typeface="Garamond"/>
              </a:rPr>
              <a:t> </a:t>
            </a:r>
            <a:r>
              <a:rPr sz="2450" dirty="0">
                <a:latin typeface="Garamond"/>
                <a:cs typeface="Garamond"/>
              </a:rPr>
              <a:t>A</a:t>
            </a:r>
            <a:r>
              <a:rPr sz="2450" spc="125" dirty="0">
                <a:latin typeface="Garamond"/>
                <a:cs typeface="Garamond"/>
              </a:rPr>
              <a:t> </a:t>
            </a:r>
            <a:r>
              <a:rPr sz="2450" dirty="0">
                <a:latin typeface="Garamond"/>
                <a:cs typeface="Garamond"/>
              </a:rPr>
              <a:t>collection</a:t>
            </a:r>
            <a:r>
              <a:rPr sz="2450" spc="125" dirty="0">
                <a:latin typeface="Garamond"/>
                <a:cs typeface="Garamond"/>
              </a:rPr>
              <a:t> </a:t>
            </a:r>
            <a:r>
              <a:rPr sz="2450" dirty="0">
                <a:latin typeface="Garamond"/>
                <a:cs typeface="Garamond"/>
              </a:rPr>
              <a:t>of</a:t>
            </a:r>
            <a:r>
              <a:rPr sz="2450" spc="120" dirty="0">
                <a:latin typeface="Garamond"/>
                <a:cs typeface="Garamond"/>
              </a:rPr>
              <a:t> </a:t>
            </a:r>
            <a:r>
              <a:rPr sz="2450" dirty="0">
                <a:latin typeface="Garamond"/>
                <a:cs typeface="Garamond"/>
              </a:rPr>
              <a:t>bosons</a:t>
            </a:r>
            <a:r>
              <a:rPr sz="2450" spc="125" dirty="0">
                <a:latin typeface="Garamond"/>
                <a:cs typeface="Garamond"/>
              </a:rPr>
              <a:t> </a:t>
            </a:r>
            <a:r>
              <a:rPr sz="2450" spc="75" dirty="0">
                <a:latin typeface="Garamond"/>
                <a:cs typeface="Garamond"/>
              </a:rPr>
              <a:t>all</a:t>
            </a:r>
            <a:r>
              <a:rPr sz="2450" spc="125" dirty="0">
                <a:latin typeface="Garamond"/>
                <a:cs typeface="Garamond"/>
              </a:rPr>
              <a:t> </a:t>
            </a:r>
            <a:r>
              <a:rPr sz="2450" dirty="0">
                <a:latin typeface="Garamond"/>
                <a:cs typeface="Garamond"/>
              </a:rPr>
              <a:t>dropping</a:t>
            </a:r>
            <a:r>
              <a:rPr sz="2450" spc="125" dirty="0">
                <a:latin typeface="Garamond"/>
                <a:cs typeface="Garamond"/>
              </a:rPr>
              <a:t> </a:t>
            </a:r>
            <a:r>
              <a:rPr sz="2450" dirty="0">
                <a:latin typeface="Garamond"/>
                <a:cs typeface="Garamond"/>
              </a:rPr>
              <a:t>into</a:t>
            </a:r>
            <a:r>
              <a:rPr sz="2450" spc="120" dirty="0">
                <a:latin typeface="Garamond"/>
                <a:cs typeface="Garamond"/>
              </a:rPr>
              <a:t> </a:t>
            </a:r>
            <a:r>
              <a:rPr sz="2450" spc="50" dirty="0">
                <a:latin typeface="Garamond"/>
                <a:cs typeface="Garamond"/>
              </a:rPr>
              <a:t>their</a:t>
            </a:r>
            <a:r>
              <a:rPr sz="2450" spc="125" dirty="0">
                <a:latin typeface="Garamond"/>
                <a:cs typeface="Garamond"/>
              </a:rPr>
              <a:t> </a:t>
            </a:r>
            <a:r>
              <a:rPr sz="2450" dirty="0">
                <a:latin typeface="Garamond"/>
                <a:cs typeface="Garamond"/>
              </a:rPr>
              <a:t>ground</a:t>
            </a:r>
            <a:r>
              <a:rPr sz="2450" spc="125" dirty="0">
                <a:latin typeface="Garamond"/>
                <a:cs typeface="Garamond"/>
              </a:rPr>
              <a:t> </a:t>
            </a:r>
            <a:r>
              <a:rPr sz="2450" spc="60" dirty="0">
                <a:latin typeface="Garamond"/>
                <a:cs typeface="Garamond"/>
              </a:rPr>
              <a:t>states.</a:t>
            </a:r>
            <a:endParaRPr sz="2450">
              <a:latin typeface="Garamond"/>
              <a:cs typeface="Garamond"/>
            </a:endParaRPr>
          </a:p>
          <a:p>
            <a:pPr marL="394970" marR="5080" indent="-359410">
              <a:lnSpc>
                <a:spcPct val="101699"/>
              </a:lnSpc>
              <a:spcBef>
                <a:spcPts val="995"/>
              </a:spcBef>
            </a:pPr>
            <a:r>
              <a:rPr sz="2450" spc="90" dirty="0">
                <a:latin typeface="Garamond"/>
                <a:cs typeface="Garamond"/>
              </a:rPr>
              <a:t>B.</a:t>
            </a:r>
            <a:r>
              <a:rPr sz="2450" spc="-20" dirty="0">
                <a:latin typeface="Garamond"/>
                <a:cs typeface="Garamond"/>
              </a:rPr>
              <a:t> </a:t>
            </a:r>
            <a:r>
              <a:rPr sz="2450" dirty="0">
                <a:latin typeface="Garamond"/>
                <a:cs typeface="Garamond"/>
              </a:rPr>
              <a:t>A</a:t>
            </a:r>
            <a:r>
              <a:rPr sz="2450" spc="45" dirty="0">
                <a:latin typeface="Garamond"/>
                <a:cs typeface="Garamond"/>
              </a:rPr>
              <a:t> </a:t>
            </a:r>
            <a:r>
              <a:rPr sz="2450" dirty="0">
                <a:latin typeface="Garamond"/>
                <a:cs typeface="Garamond"/>
              </a:rPr>
              <a:t>collection</a:t>
            </a:r>
            <a:r>
              <a:rPr sz="2450" spc="40" dirty="0">
                <a:latin typeface="Garamond"/>
                <a:cs typeface="Garamond"/>
              </a:rPr>
              <a:t> </a:t>
            </a:r>
            <a:r>
              <a:rPr sz="2450" spc="-50" dirty="0">
                <a:latin typeface="Garamond"/>
                <a:cs typeface="Garamond"/>
              </a:rPr>
              <a:t>of</a:t>
            </a:r>
            <a:r>
              <a:rPr sz="2450" spc="45" dirty="0">
                <a:latin typeface="Garamond"/>
                <a:cs typeface="Garamond"/>
              </a:rPr>
              <a:t> </a:t>
            </a:r>
            <a:r>
              <a:rPr sz="2450" dirty="0">
                <a:latin typeface="Garamond"/>
                <a:cs typeface="Garamond"/>
              </a:rPr>
              <a:t>bosons</a:t>
            </a:r>
            <a:r>
              <a:rPr sz="2450" spc="35" dirty="0">
                <a:latin typeface="Garamond"/>
                <a:cs typeface="Garamond"/>
              </a:rPr>
              <a:t> </a:t>
            </a:r>
            <a:r>
              <a:rPr sz="2450" spc="75" dirty="0">
                <a:latin typeface="Garamond"/>
                <a:cs typeface="Garamond"/>
              </a:rPr>
              <a:t>all</a:t>
            </a:r>
            <a:r>
              <a:rPr sz="2450" spc="45" dirty="0">
                <a:latin typeface="Garamond"/>
                <a:cs typeface="Garamond"/>
              </a:rPr>
              <a:t> </a:t>
            </a:r>
            <a:r>
              <a:rPr sz="2450" dirty="0">
                <a:latin typeface="Garamond"/>
                <a:cs typeface="Garamond"/>
              </a:rPr>
              <a:t>occupying</a:t>
            </a:r>
            <a:r>
              <a:rPr sz="2450" spc="40" dirty="0">
                <a:latin typeface="Garamond"/>
                <a:cs typeface="Garamond"/>
              </a:rPr>
              <a:t> </a:t>
            </a:r>
            <a:r>
              <a:rPr sz="2450" dirty="0">
                <a:latin typeface="Garamond"/>
                <a:cs typeface="Garamond"/>
              </a:rPr>
              <a:t>different</a:t>
            </a:r>
            <a:r>
              <a:rPr sz="2450" spc="40" dirty="0">
                <a:latin typeface="Garamond"/>
                <a:cs typeface="Garamond"/>
              </a:rPr>
              <a:t> </a:t>
            </a:r>
            <a:r>
              <a:rPr sz="2450" dirty="0">
                <a:latin typeface="Garamond"/>
                <a:cs typeface="Garamond"/>
              </a:rPr>
              <a:t>energy</a:t>
            </a:r>
            <a:r>
              <a:rPr sz="2450" spc="40" dirty="0">
                <a:latin typeface="Garamond"/>
                <a:cs typeface="Garamond"/>
              </a:rPr>
              <a:t> </a:t>
            </a:r>
            <a:r>
              <a:rPr sz="2450" spc="70" dirty="0">
                <a:latin typeface="Garamond"/>
                <a:cs typeface="Garamond"/>
              </a:rPr>
              <a:t>states,</a:t>
            </a:r>
            <a:r>
              <a:rPr sz="2450" spc="65" dirty="0">
                <a:latin typeface="Garamond"/>
                <a:cs typeface="Garamond"/>
              </a:rPr>
              <a:t> </a:t>
            </a:r>
            <a:r>
              <a:rPr sz="2450" spc="-20" dirty="0">
                <a:latin typeface="Garamond"/>
                <a:cs typeface="Garamond"/>
              </a:rPr>
              <a:t>like </a:t>
            </a:r>
            <a:r>
              <a:rPr sz="2450" spc="-10" dirty="0">
                <a:latin typeface="Garamond"/>
                <a:cs typeface="Garamond"/>
              </a:rPr>
              <a:t>fermions.</a:t>
            </a:r>
            <a:endParaRPr sz="2450">
              <a:latin typeface="Garamond"/>
              <a:cs typeface="Garamond"/>
            </a:endParaRPr>
          </a:p>
          <a:p>
            <a:pPr marL="394970" marR="6985" indent="-363220">
              <a:lnSpc>
                <a:spcPct val="101699"/>
              </a:lnSpc>
              <a:spcBef>
                <a:spcPts val="995"/>
              </a:spcBef>
            </a:pPr>
            <a:r>
              <a:rPr sz="2450" spc="80" dirty="0">
                <a:latin typeface="Garamond"/>
                <a:cs typeface="Garamond"/>
              </a:rPr>
              <a:t>C.</a:t>
            </a:r>
            <a:r>
              <a:rPr sz="2450" spc="-10" dirty="0">
                <a:latin typeface="Garamond"/>
                <a:cs typeface="Garamond"/>
              </a:rPr>
              <a:t> </a:t>
            </a:r>
            <a:r>
              <a:rPr sz="2450" dirty="0">
                <a:latin typeface="Garamond"/>
                <a:cs typeface="Garamond"/>
              </a:rPr>
              <a:t>A</a:t>
            </a:r>
            <a:r>
              <a:rPr sz="2450" spc="235" dirty="0">
                <a:latin typeface="Garamond"/>
                <a:cs typeface="Garamond"/>
              </a:rPr>
              <a:t> </a:t>
            </a:r>
            <a:r>
              <a:rPr sz="2450" dirty="0">
                <a:latin typeface="Garamond"/>
                <a:cs typeface="Garamond"/>
              </a:rPr>
              <a:t>collection</a:t>
            </a:r>
            <a:r>
              <a:rPr sz="2450" spc="235" dirty="0">
                <a:latin typeface="Garamond"/>
                <a:cs typeface="Garamond"/>
              </a:rPr>
              <a:t> </a:t>
            </a:r>
            <a:r>
              <a:rPr sz="2450" dirty="0">
                <a:latin typeface="Garamond"/>
                <a:cs typeface="Garamond"/>
              </a:rPr>
              <a:t>of</a:t>
            </a:r>
            <a:r>
              <a:rPr sz="2450" spc="240" dirty="0">
                <a:latin typeface="Garamond"/>
                <a:cs typeface="Garamond"/>
              </a:rPr>
              <a:t> </a:t>
            </a:r>
            <a:r>
              <a:rPr sz="2450" dirty="0">
                <a:latin typeface="Garamond"/>
                <a:cs typeface="Garamond"/>
              </a:rPr>
              <a:t>bosons</a:t>
            </a:r>
            <a:r>
              <a:rPr sz="2450" spc="229" dirty="0">
                <a:latin typeface="Garamond"/>
                <a:cs typeface="Garamond"/>
              </a:rPr>
              <a:t> </a:t>
            </a:r>
            <a:r>
              <a:rPr sz="2450" dirty="0">
                <a:latin typeface="Garamond"/>
                <a:cs typeface="Garamond"/>
              </a:rPr>
              <a:t>occupying</a:t>
            </a:r>
            <a:r>
              <a:rPr sz="2450" spc="235" dirty="0">
                <a:latin typeface="Garamond"/>
                <a:cs typeface="Garamond"/>
              </a:rPr>
              <a:t> </a:t>
            </a:r>
            <a:r>
              <a:rPr sz="2450" spc="130" dirty="0">
                <a:latin typeface="Garamond"/>
                <a:cs typeface="Garamond"/>
              </a:rPr>
              <a:t>a</a:t>
            </a:r>
            <a:r>
              <a:rPr sz="2450" spc="235" dirty="0">
                <a:latin typeface="Garamond"/>
                <a:cs typeface="Garamond"/>
              </a:rPr>
              <a:t> </a:t>
            </a:r>
            <a:r>
              <a:rPr sz="2450" dirty="0">
                <a:latin typeface="Garamond"/>
                <a:cs typeface="Garamond"/>
              </a:rPr>
              <a:t>microstate</a:t>
            </a:r>
            <a:r>
              <a:rPr sz="2450" spc="229" dirty="0">
                <a:latin typeface="Garamond"/>
                <a:cs typeface="Garamond"/>
              </a:rPr>
              <a:t> </a:t>
            </a:r>
            <a:r>
              <a:rPr sz="2450" spc="114" dirty="0">
                <a:latin typeface="Garamond"/>
                <a:cs typeface="Garamond"/>
              </a:rPr>
              <a:t>that</a:t>
            </a:r>
            <a:r>
              <a:rPr sz="2450" spc="235" dirty="0">
                <a:latin typeface="Garamond"/>
                <a:cs typeface="Garamond"/>
              </a:rPr>
              <a:t> </a:t>
            </a:r>
            <a:r>
              <a:rPr sz="2450" spc="-10" dirty="0">
                <a:latin typeface="Garamond"/>
                <a:cs typeface="Garamond"/>
              </a:rPr>
              <a:t>maximizes </a:t>
            </a:r>
            <a:r>
              <a:rPr sz="2450" dirty="0">
                <a:latin typeface="Garamond"/>
                <a:cs typeface="Garamond"/>
              </a:rPr>
              <a:t>the</a:t>
            </a:r>
            <a:r>
              <a:rPr sz="2450" spc="190" dirty="0">
                <a:latin typeface="Garamond"/>
                <a:cs typeface="Garamond"/>
              </a:rPr>
              <a:t> </a:t>
            </a:r>
            <a:r>
              <a:rPr sz="2450" dirty="0">
                <a:latin typeface="Garamond"/>
                <a:cs typeface="Garamond"/>
              </a:rPr>
              <a:t>entropy</a:t>
            </a:r>
            <a:r>
              <a:rPr sz="2450" spc="190" dirty="0">
                <a:latin typeface="Garamond"/>
                <a:cs typeface="Garamond"/>
              </a:rPr>
              <a:t> </a:t>
            </a:r>
            <a:r>
              <a:rPr sz="2450" dirty="0">
                <a:latin typeface="Garamond"/>
                <a:cs typeface="Garamond"/>
              </a:rPr>
              <a:t>of</a:t>
            </a:r>
            <a:r>
              <a:rPr sz="2450" spc="190" dirty="0">
                <a:latin typeface="Garamond"/>
                <a:cs typeface="Garamond"/>
              </a:rPr>
              <a:t> </a:t>
            </a:r>
            <a:r>
              <a:rPr sz="2450" dirty="0">
                <a:latin typeface="Garamond"/>
                <a:cs typeface="Garamond"/>
              </a:rPr>
              <a:t>the</a:t>
            </a:r>
            <a:r>
              <a:rPr sz="2450" spc="185" dirty="0">
                <a:latin typeface="Garamond"/>
                <a:cs typeface="Garamond"/>
              </a:rPr>
              <a:t> </a:t>
            </a:r>
            <a:r>
              <a:rPr sz="2450" spc="45" dirty="0">
                <a:latin typeface="Garamond"/>
                <a:cs typeface="Garamond"/>
              </a:rPr>
              <a:t>system.</a:t>
            </a:r>
            <a:endParaRPr sz="2450">
              <a:latin typeface="Garamond"/>
              <a:cs typeface="Garamond"/>
            </a:endParaRPr>
          </a:p>
          <a:p>
            <a:pPr marL="19685">
              <a:lnSpc>
                <a:spcPct val="100000"/>
              </a:lnSpc>
              <a:spcBef>
                <a:spcPts val="1045"/>
              </a:spcBef>
            </a:pPr>
            <a:r>
              <a:rPr sz="2450" dirty="0">
                <a:latin typeface="Garamond"/>
                <a:cs typeface="Garamond"/>
              </a:rPr>
              <a:t>D.</a:t>
            </a:r>
            <a:r>
              <a:rPr sz="2450" spc="5" dirty="0">
                <a:latin typeface="Garamond"/>
                <a:cs typeface="Garamond"/>
              </a:rPr>
              <a:t> </a:t>
            </a:r>
            <a:r>
              <a:rPr sz="2450" dirty="0">
                <a:latin typeface="Garamond"/>
                <a:cs typeface="Garamond"/>
              </a:rPr>
              <a:t>A</a:t>
            </a:r>
            <a:r>
              <a:rPr sz="2450" spc="190" dirty="0">
                <a:latin typeface="Garamond"/>
                <a:cs typeface="Garamond"/>
              </a:rPr>
              <a:t> </a:t>
            </a:r>
            <a:r>
              <a:rPr sz="2450" dirty="0">
                <a:latin typeface="Garamond"/>
                <a:cs typeface="Garamond"/>
              </a:rPr>
              <a:t>gas</a:t>
            </a:r>
            <a:r>
              <a:rPr sz="2450" spc="190" dirty="0">
                <a:latin typeface="Garamond"/>
                <a:cs typeface="Garamond"/>
              </a:rPr>
              <a:t> </a:t>
            </a:r>
            <a:r>
              <a:rPr sz="2450" dirty="0">
                <a:latin typeface="Garamond"/>
                <a:cs typeface="Garamond"/>
              </a:rPr>
              <a:t>changing</a:t>
            </a:r>
            <a:r>
              <a:rPr sz="2450" spc="190" dirty="0">
                <a:latin typeface="Garamond"/>
                <a:cs typeface="Garamond"/>
              </a:rPr>
              <a:t> </a:t>
            </a:r>
            <a:r>
              <a:rPr sz="2450" spc="85" dirty="0">
                <a:latin typeface="Garamond"/>
                <a:cs typeface="Garamond"/>
              </a:rPr>
              <a:t>state</a:t>
            </a:r>
            <a:r>
              <a:rPr sz="2450" spc="190" dirty="0">
                <a:latin typeface="Garamond"/>
                <a:cs typeface="Garamond"/>
              </a:rPr>
              <a:t> </a:t>
            </a:r>
            <a:r>
              <a:rPr sz="2450" dirty="0">
                <a:latin typeface="Garamond"/>
                <a:cs typeface="Garamond"/>
              </a:rPr>
              <a:t>into</a:t>
            </a:r>
            <a:r>
              <a:rPr sz="2450" spc="195" dirty="0">
                <a:latin typeface="Garamond"/>
                <a:cs typeface="Garamond"/>
              </a:rPr>
              <a:t> </a:t>
            </a:r>
            <a:r>
              <a:rPr sz="2450" spc="130" dirty="0">
                <a:latin typeface="Garamond"/>
                <a:cs typeface="Garamond"/>
              </a:rPr>
              <a:t>a</a:t>
            </a:r>
            <a:r>
              <a:rPr sz="2450" spc="190" dirty="0">
                <a:latin typeface="Garamond"/>
                <a:cs typeface="Garamond"/>
              </a:rPr>
              <a:t> </a:t>
            </a:r>
            <a:r>
              <a:rPr sz="2450" spc="-10" dirty="0">
                <a:latin typeface="Garamond"/>
                <a:cs typeface="Garamond"/>
              </a:rPr>
              <a:t>liquid.</a:t>
            </a:r>
            <a:endParaRPr sz="2450">
              <a:latin typeface="Garamond"/>
              <a:cs typeface="Garamond"/>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50" dirty="0">
                <a:latin typeface="Garamond"/>
                <a:cs typeface="Garamond"/>
              </a:rPr>
              <a:t>A</a:t>
            </a:r>
            <a:endParaRPr sz="2450">
              <a:latin typeface="Garamond"/>
              <a:cs typeface="Garamond"/>
            </a:endParaRP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3730" cy="207645"/>
          </a:xfrm>
          <a:prstGeom prst="rect">
            <a:avLst/>
          </a:prstGeom>
        </p:spPr>
        <p:txBody>
          <a:bodyPr vert="horz" wrap="square" lIns="0" tIns="12065" rIns="0" bIns="0" rtlCol="0">
            <a:spAutoFit/>
          </a:bodyPr>
          <a:lstStyle/>
          <a:p>
            <a:pPr marL="12700">
              <a:lnSpc>
                <a:spcPct val="100000"/>
              </a:lnSpc>
              <a:spcBef>
                <a:spcPts val="95"/>
              </a:spcBef>
              <a:tabLst>
                <a:tab pos="536384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10.8.</a:t>
            </a:r>
            <a:r>
              <a:rPr sz="1200" spc="270" dirty="0">
                <a:latin typeface="Times New Roman"/>
                <a:cs typeface="Times New Roman"/>
              </a:rPr>
              <a:t>  </a:t>
            </a:r>
            <a:r>
              <a:rPr sz="1200" dirty="0">
                <a:latin typeface="Times New Roman"/>
                <a:cs typeface="Times New Roman"/>
              </a:rPr>
              <a:t>BOSE-EINSTEIN</a:t>
            </a:r>
            <a:r>
              <a:rPr sz="1200" spc="200" dirty="0">
                <a:latin typeface="Times New Roman"/>
                <a:cs typeface="Times New Roman"/>
              </a:rPr>
              <a:t> </a:t>
            </a:r>
            <a:r>
              <a:rPr sz="1200" spc="-10" dirty="0">
                <a:latin typeface="Times New Roman"/>
                <a:cs typeface="Times New Roman"/>
              </a:rPr>
              <a:t>CONDENSATION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spc="70" dirty="0"/>
              <a:t>At</a:t>
            </a:r>
            <a:r>
              <a:rPr spc="395" dirty="0"/>
              <a:t> </a:t>
            </a:r>
            <a:r>
              <a:rPr spc="130" dirty="0"/>
              <a:t>a</a:t>
            </a:r>
            <a:r>
              <a:rPr spc="405" dirty="0"/>
              <a:t> </a:t>
            </a:r>
            <a:r>
              <a:rPr dirty="0"/>
              <a:t>low</a:t>
            </a:r>
            <a:r>
              <a:rPr spc="405" dirty="0"/>
              <a:t> </a:t>
            </a:r>
            <a:r>
              <a:rPr dirty="0"/>
              <a:t>nonzero</a:t>
            </a:r>
            <a:r>
              <a:rPr spc="405" dirty="0"/>
              <a:t> </a:t>
            </a:r>
            <a:r>
              <a:rPr spc="60" dirty="0"/>
              <a:t>temperature,</a:t>
            </a:r>
            <a:r>
              <a:rPr spc="484" dirty="0"/>
              <a:t> </a:t>
            </a:r>
            <a:r>
              <a:rPr dirty="0"/>
              <a:t>which</a:t>
            </a:r>
            <a:r>
              <a:rPr spc="405" dirty="0"/>
              <a:t> </a:t>
            </a:r>
            <a:r>
              <a:rPr dirty="0"/>
              <a:t>of</a:t>
            </a:r>
            <a:r>
              <a:rPr spc="405" dirty="0"/>
              <a:t> </a:t>
            </a:r>
            <a:r>
              <a:rPr spc="50" dirty="0"/>
              <a:t>the</a:t>
            </a:r>
            <a:r>
              <a:rPr spc="405" dirty="0"/>
              <a:t> </a:t>
            </a:r>
            <a:r>
              <a:rPr dirty="0"/>
              <a:t>following</a:t>
            </a:r>
            <a:r>
              <a:rPr spc="405" dirty="0"/>
              <a:t> </a:t>
            </a:r>
            <a:r>
              <a:rPr spc="-10" dirty="0"/>
              <a:t>systems </a:t>
            </a:r>
            <a:r>
              <a:rPr dirty="0"/>
              <a:t>will</a:t>
            </a:r>
            <a:r>
              <a:rPr spc="325" dirty="0"/>
              <a:t> </a:t>
            </a:r>
            <a:r>
              <a:rPr dirty="0"/>
              <a:t>have</a:t>
            </a:r>
            <a:r>
              <a:rPr spc="330" dirty="0"/>
              <a:t> </a:t>
            </a:r>
            <a:r>
              <a:rPr spc="130" dirty="0"/>
              <a:t>a</a:t>
            </a:r>
            <a:r>
              <a:rPr spc="335" dirty="0"/>
              <a:t> </a:t>
            </a:r>
            <a:r>
              <a:rPr dirty="0"/>
              <a:t>higher</a:t>
            </a:r>
            <a:r>
              <a:rPr spc="330" dirty="0"/>
              <a:t> </a:t>
            </a:r>
            <a:r>
              <a:rPr dirty="0"/>
              <a:t>percentage</a:t>
            </a:r>
            <a:r>
              <a:rPr spc="335" dirty="0"/>
              <a:t> </a:t>
            </a:r>
            <a:r>
              <a:rPr dirty="0"/>
              <a:t>of</a:t>
            </a:r>
            <a:r>
              <a:rPr spc="330" dirty="0"/>
              <a:t> </a:t>
            </a:r>
            <a:r>
              <a:rPr dirty="0"/>
              <a:t>particles</a:t>
            </a:r>
            <a:r>
              <a:rPr spc="335" dirty="0"/>
              <a:t> </a:t>
            </a:r>
            <a:r>
              <a:rPr dirty="0"/>
              <a:t>in</a:t>
            </a:r>
            <a:r>
              <a:rPr spc="335" dirty="0"/>
              <a:t> </a:t>
            </a:r>
            <a:r>
              <a:rPr spc="50" dirty="0"/>
              <a:t>their</a:t>
            </a:r>
            <a:r>
              <a:rPr spc="330" dirty="0"/>
              <a:t> </a:t>
            </a:r>
            <a:r>
              <a:rPr dirty="0"/>
              <a:t>ground</a:t>
            </a:r>
            <a:r>
              <a:rPr spc="335" dirty="0"/>
              <a:t> </a:t>
            </a:r>
            <a:r>
              <a:rPr spc="75" dirty="0"/>
              <a:t>states? </a:t>
            </a:r>
            <a:r>
              <a:rPr dirty="0"/>
              <a:t>(Choose</a:t>
            </a:r>
            <a:r>
              <a:rPr spc="185" dirty="0"/>
              <a:t> </a:t>
            </a:r>
            <a:r>
              <a:rPr spc="-10" dirty="0"/>
              <a:t>one.)</a:t>
            </a:r>
          </a:p>
        </p:txBody>
      </p:sp>
      <p:sp>
        <p:nvSpPr>
          <p:cNvPr id="5" name="object 5"/>
          <p:cNvSpPr txBox="1"/>
          <p:nvPr/>
        </p:nvSpPr>
        <p:spPr>
          <a:xfrm>
            <a:off x="715137" y="2421615"/>
            <a:ext cx="6952615" cy="2050414"/>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dirty="0">
                <a:latin typeface="Garamond"/>
                <a:cs typeface="Garamond"/>
              </a:rPr>
              <a:t>Identical</a:t>
            </a:r>
            <a:r>
              <a:rPr sz="2450" spc="405" dirty="0">
                <a:latin typeface="Garamond"/>
                <a:cs typeface="Garamond"/>
              </a:rPr>
              <a:t> </a:t>
            </a:r>
            <a:r>
              <a:rPr sz="2450" spc="-10" dirty="0">
                <a:latin typeface="Garamond"/>
                <a:cs typeface="Garamond"/>
              </a:rPr>
              <a:t>bosons</a:t>
            </a:r>
            <a:endParaRPr sz="2450">
              <a:latin typeface="Garamond"/>
              <a:cs typeface="Garamond"/>
            </a:endParaRPr>
          </a:p>
          <a:p>
            <a:pPr marL="386715" indent="-358140">
              <a:lnSpc>
                <a:spcPct val="100000"/>
              </a:lnSpc>
              <a:spcBef>
                <a:spcPts val="1045"/>
              </a:spcBef>
              <a:buAutoNum type="alphaUcPeriod"/>
              <a:tabLst>
                <a:tab pos="386715" algn="l"/>
              </a:tabLst>
            </a:pPr>
            <a:r>
              <a:rPr sz="2450" dirty="0">
                <a:latin typeface="Garamond"/>
                <a:cs typeface="Garamond"/>
              </a:rPr>
              <a:t>Identical</a:t>
            </a:r>
            <a:r>
              <a:rPr sz="2450" spc="405" dirty="0">
                <a:latin typeface="Garamond"/>
                <a:cs typeface="Garamond"/>
              </a:rPr>
              <a:t> </a:t>
            </a:r>
            <a:r>
              <a:rPr sz="2450" spc="-10" dirty="0">
                <a:latin typeface="Garamond"/>
                <a:cs typeface="Garamond"/>
              </a:rPr>
              <a:t>fermions</a:t>
            </a:r>
            <a:endParaRPr sz="2450">
              <a:latin typeface="Garamond"/>
              <a:cs typeface="Garamond"/>
            </a:endParaRPr>
          </a:p>
          <a:p>
            <a:pPr marL="386715" indent="-361950">
              <a:lnSpc>
                <a:spcPct val="100000"/>
              </a:lnSpc>
              <a:spcBef>
                <a:spcPts val="1045"/>
              </a:spcBef>
              <a:buAutoNum type="alphaUcPeriod"/>
              <a:tabLst>
                <a:tab pos="386715" algn="l"/>
              </a:tabLst>
            </a:pPr>
            <a:r>
              <a:rPr sz="2450" dirty="0">
                <a:latin typeface="Garamond"/>
                <a:cs typeface="Garamond"/>
              </a:rPr>
              <a:t>Distinguishable</a:t>
            </a:r>
            <a:r>
              <a:rPr sz="2450" spc="575" dirty="0">
                <a:latin typeface="Garamond"/>
                <a:cs typeface="Garamond"/>
              </a:rPr>
              <a:t> </a:t>
            </a:r>
            <a:r>
              <a:rPr sz="2450" spc="-10" dirty="0">
                <a:latin typeface="Garamond"/>
                <a:cs typeface="Garamond"/>
              </a:rPr>
              <a:t>particles</a:t>
            </a:r>
            <a:endParaRPr sz="2450">
              <a:latin typeface="Garamond"/>
              <a:cs typeface="Garamond"/>
            </a:endParaRPr>
          </a:p>
          <a:p>
            <a:pPr marL="386715" indent="-374015">
              <a:lnSpc>
                <a:spcPct val="100000"/>
              </a:lnSpc>
              <a:spcBef>
                <a:spcPts val="1045"/>
              </a:spcBef>
              <a:buAutoNum type="alphaUcPeriod"/>
              <a:tabLst>
                <a:tab pos="386715" algn="l"/>
              </a:tabLst>
            </a:pPr>
            <a:r>
              <a:rPr sz="2450" dirty="0">
                <a:latin typeface="Garamond"/>
                <a:cs typeface="Garamond"/>
              </a:rPr>
              <a:t>All</a:t>
            </a:r>
            <a:r>
              <a:rPr sz="2450" spc="225" dirty="0">
                <a:latin typeface="Garamond"/>
                <a:cs typeface="Garamond"/>
              </a:rPr>
              <a:t> </a:t>
            </a:r>
            <a:r>
              <a:rPr sz="2450" dirty="0">
                <a:latin typeface="Garamond"/>
                <a:cs typeface="Garamond"/>
              </a:rPr>
              <a:t>three</a:t>
            </a:r>
            <a:r>
              <a:rPr sz="2450" spc="229" dirty="0">
                <a:latin typeface="Garamond"/>
                <a:cs typeface="Garamond"/>
              </a:rPr>
              <a:t> </a:t>
            </a:r>
            <a:r>
              <a:rPr sz="2450" dirty="0">
                <a:latin typeface="Garamond"/>
                <a:cs typeface="Garamond"/>
              </a:rPr>
              <a:t>will</a:t>
            </a:r>
            <a:r>
              <a:rPr sz="2450" spc="235" dirty="0">
                <a:latin typeface="Garamond"/>
                <a:cs typeface="Garamond"/>
              </a:rPr>
              <a:t> </a:t>
            </a:r>
            <a:r>
              <a:rPr sz="2450" dirty="0">
                <a:latin typeface="Garamond"/>
                <a:cs typeface="Garamond"/>
              </a:rPr>
              <a:t>be</a:t>
            </a:r>
            <a:r>
              <a:rPr sz="2450" spc="229" dirty="0">
                <a:latin typeface="Garamond"/>
                <a:cs typeface="Garamond"/>
              </a:rPr>
              <a:t> </a:t>
            </a:r>
            <a:r>
              <a:rPr sz="2450" dirty="0">
                <a:latin typeface="Garamond"/>
                <a:cs typeface="Garamond"/>
              </a:rPr>
              <a:t>the</a:t>
            </a:r>
            <a:r>
              <a:rPr sz="2450" spc="235" dirty="0">
                <a:latin typeface="Garamond"/>
                <a:cs typeface="Garamond"/>
              </a:rPr>
              <a:t> </a:t>
            </a:r>
            <a:r>
              <a:rPr sz="2450" dirty="0">
                <a:latin typeface="Garamond"/>
                <a:cs typeface="Garamond"/>
              </a:rPr>
              <a:t>same</a:t>
            </a:r>
            <a:r>
              <a:rPr sz="2450" spc="229" dirty="0">
                <a:latin typeface="Garamond"/>
                <a:cs typeface="Garamond"/>
              </a:rPr>
              <a:t> </a:t>
            </a:r>
            <a:r>
              <a:rPr sz="2450" spc="145" dirty="0">
                <a:latin typeface="Garamond"/>
                <a:cs typeface="Garamond"/>
              </a:rPr>
              <a:t>at</a:t>
            </a:r>
            <a:r>
              <a:rPr sz="2450" spc="235" dirty="0">
                <a:latin typeface="Garamond"/>
                <a:cs typeface="Garamond"/>
              </a:rPr>
              <a:t> </a:t>
            </a:r>
            <a:r>
              <a:rPr sz="2450" spc="80" dirty="0">
                <a:latin typeface="Garamond"/>
                <a:cs typeface="Garamond"/>
              </a:rPr>
              <a:t>any</a:t>
            </a:r>
            <a:r>
              <a:rPr sz="2450" spc="229" dirty="0">
                <a:latin typeface="Garamond"/>
                <a:cs typeface="Garamond"/>
              </a:rPr>
              <a:t> </a:t>
            </a:r>
            <a:r>
              <a:rPr sz="2450" dirty="0">
                <a:latin typeface="Garamond"/>
                <a:cs typeface="Garamond"/>
              </a:rPr>
              <a:t>given</a:t>
            </a:r>
            <a:r>
              <a:rPr sz="2450" spc="235" dirty="0">
                <a:latin typeface="Garamond"/>
                <a:cs typeface="Garamond"/>
              </a:rPr>
              <a:t> </a:t>
            </a:r>
            <a:r>
              <a:rPr sz="2450" spc="45" dirty="0">
                <a:latin typeface="Garamond"/>
                <a:cs typeface="Garamond"/>
              </a:rPr>
              <a:t>temperature</a:t>
            </a:r>
            <a:endParaRPr sz="2450">
              <a:latin typeface="Garamond"/>
              <a:cs typeface="Garamond"/>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3730" cy="207645"/>
          </a:xfrm>
          <a:prstGeom prst="rect">
            <a:avLst/>
          </a:prstGeom>
        </p:spPr>
        <p:txBody>
          <a:bodyPr vert="horz" wrap="square" lIns="0" tIns="12065" rIns="0" bIns="0" rtlCol="0">
            <a:spAutoFit/>
          </a:bodyPr>
          <a:lstStyle/>
          <a:p>
            <a:pPr marL="12700">
              <a:lnSpc>
                <a:spcPct val="100000"/>
              </a:lnSpc>
              <a:spcBef>
                <a:spcPts val="95"/>
              </a:spcBef>
              <a:tabLst>
                <a:tab pos="536384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10.8.</a:t>
            </a:r>
            <a:r>
              <a:rPr sz="1200" spc="270" dirty="0">
                <a:latin typeface="Times New Roman"/>
                <a:cs typeface="Times New Roman"/>
              </a:rPr>
              <a:t>  </a:t>
            </a:r>
            <a:r>
              <a:rPr sz="1200" dirty="0">
                <a:latin typeface="Times New Roman"/>
                <a:cs typeface="Times New Roman"/>
              </a:rPr>
              <a:t>BOSE-EINSTEIN</a:t>
            </a:r>
            <a:r>
              <a:rPr sz="1200" spc="200" dirty="0">
                <a:latin typeface="Times New Roman"/>
                <a:cs typeface="Times New Roman"/>
              </a:rPr>
              <a:t> </a:t>
            </a:r>
            <a:r>
              <a:rPr sz="1200" spc="-10" dirty="0">
                <a:latin typeface="Times New Roman"/>
                <a:cs typeface="Times New Roman"/>
              </a:rPr>
              <a:t>CONDENSATION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spc="70" dirty="0"/>
              <a:t>At</a:t>
            </a:r>
            <a:r>
              <a:rPr spc="395" dirty="0"/>
              <a:t> </a:t>
            </a:r>
            <a:r>
              <a:rPr spc="130" dirty="0"/>
              <a:t>a</a:t>
            </a:r>
            <a:r>
              <a:rPr spc="405" dirty="0"/>
              <a:t> </a:t>
            </a:r>
            <a:r>
              <a:rPr dirty="0"/>
              <a:t>low</a:t>
            </a:r>
            <a:r>
              <a:rPr spc="405" dirty="0"/>
              <a:t> </a:t>
            </a:r>
            <a:r>
              <a:rPr dirty="0"/>
              <a:t>nonzero</a:t>
            </a:r>
            <a:r>
              <a:rPr spc="405" dirty="0"/>
              <a:t> </a:t>
            </a:r>
            <a:r>
              <a:rPr spc="60" dirty="0"/>
              <a:t>temperature,</a:t>
            </a:r>
            <a:r>
              <a:rPr spc="484" dirty="0"/>
              <a:t> </a:t>
            </a:r>
            <a:r>
              <a:rPr dirty="0"/>
              <a:t>which</a:t>
            </a:r>
            <a:r>
              <a:rPr spc="405" dirty="0"/>
              <a:t> </a:t>
            </a:r>
            <a:r>
              <a:rPr dirty="0"/>
              <a:t>of</a:t>
            </a:r>
            <a:r>
              <a:rPr spc="405" dirty="0"/>
              <a:t> </a:t>
            </a:r>
            <a:r>
              <a:rPr spc="50" dirty="0"/>
              <a:t>the</a:t>
            </a:r>
            <a:r>
              <a:rPr spc="405" dirty="0"/>
              <a:t> </a:t>
            </a:r>
            <a:r>
              <a:rPr dirty="0"/>
              <a:t>following</a:t>
            </a:r>
            <a:r>
              <a:rPr spc="405" dirty="0"/>
              <a:t> </a:t>
            </a:r>
            <a:r>
              <a:rPr spc="-10" dirty="0"/>
              <a:t>systems </a:t>
            </a:r>
            <a:r>
              <a:rPr dirty="0"/>
              <a:t>will</a:t>
            </a:r>
            <a:r>
              <a:rPr spc="325" dirty="0"/>
              <a:t> </a:t>
            </a:r>
            <a:r>
              <a:rPr dirty="0"/>
              <a:t>have</a:t>
            </a:r>
            <a:r>
              <a:rPr spc="330" dirty="0"/>
              <a:t> </a:t>
            </a:r>
            <a:r>
              <a:rPr spc="130" dirty="0"/>
              <a:t>a</a:t>
            </a:r>
            <a:r>
              <a:rPr spc="335" dirty="0"/>
              <a:t> </a:t>
            </a:r>
            <a:r>
              <a:rPr dirty="0"/>
              <a:t>higher</a:t>
            </a:r>
            <a:r>
              <a:rPr spc="330" dirty="0"/>
              <a:t> </a:t>
            </a:r>
            <a:r>
              <a:rPr dirty="0"/>
              <a:t>percentage</a:t>
            </a:r>
            <a:r>
              <a:rPr spc="335" dirty="0"/>
              <a:t> </a:t>
            </a:r>
            <a:r>
              <a:rPr dirty="0"/>
              <a:t>of</a:t>
            </a:r>
            <a:r>
              <a:rPr spc="330" dirty="0"/>
              <a:t> </a:t>
            </a:r>
            <a:r>
              <a:rPr dirty="0"/>
              <a:t>particles</a:t>
            </a:r>
            <a:r>
              <a:rPr spc="335" dirty="0"/>
              <a:t> </a:t>
            </a:r>
            <a:r>
              <a:rPr dirty="0"/>
              <a:t>in</a:t>
            </a:r>
            <a:r>
              <a:rPr spc="335" dirty="0"/>
              <a:t> </a:t>
            </a:r>
            <a:r>
              <a:rPr spc="50" dirty="0"/>
              <a:t>their</a:t>
            </a:r>
            <a:r>
              <a:rPr spc="330" dirty="0"/>
              <a:t> </a:t>
            </a:r>
            <a:r>
              <a:rPr dirty="0"/>
              <a:t>ground</a:t>
            </a:r>
            <a:r>
              <a:rPr spc="335" dirty="0"/>
              <a:t> </a:t>
            </a:r>
            <a:r>
              <a:rPr spc="75" dirty="0"/>
              <a:t>states? </a:t>
            </a:r>
            <a:r>
              <a:rPr dirty="0"/>
              <a:t>(Choose</a:t>
            </a:r>
            <a:r>
              <a:rPr spc="185" dirty="0"/>
              <a:t> </a:t>
            </a:r>
            <a:r>
              <a:rPr spc="-10" dirty="0"/>
              <a:t>one.)</a:t>
            </a:r>
          </a:p>
        </p:txBody>
      </p:sp>
      <p:sp>
        <p:nvSpPr>
          <p:cNvPr id="5" name="object 5"/>
          <p:cNvSpPr txBox="1"/>
          <p:nvPr/>
        </p:nvSpPr>
        <p:spPr>
          <a:xfrm>
            <a:off x="707758" y="2421615"/>
            <a:ext cx="6959600" cy="2670175"/>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Garamond"/>
                <a:cs typeface="Garamond"/>
              </a:rPr>
              <a:t>Identical</a:t>
            </a:r>
            <a:r>
              <a:rPr sz="2450" spc="405" dirty="0">
                <a:latin typeface="Garamond"/>
                <a:cs typeface="Garamond"/>
              </a:rPr>
              <a:t> </a:t>
            </a:r>
            <a:r>
              <a:rPr sz="2450" spc="-10" dirty="0">
                <a:latin typeface="Garamond"/>
                <a:cs typeface="Garamond"/>
              </a:rPr>
              <a:t>bosons</a:t>
            </a:r>
            <a:endParaRPr sz="2450">
              <a:latin typeface="Garamond"/>
              <a:cs typeface="Garamond"/>
            </a:endParaRPr>
          </a:p>
          <a:p>
            <a:pPr marL="394335" indent="-358140">
              <a:lnSpc>
                <a:spcPct val="100000"/>
              </a:lnSpc>
              <a:spcBef>
                <a:spcPts val="1045"/>
              </a:spcBef>
              <a:buAutoNum type="alphaUcPeriod"/>
              <a:tabLst>
                <a:tab pos="394335" algn="l"/>
              </a:tabLst>
            </a:pPr>
            <a:r>
              <a:rPr sz="2450" dirty="0">
                <a:latin typeface="Garamond"/>
                <a:cs typeface="Garamond"/>
              </a:rPr>
              <a:t>Identical</a:t>
            </a:r>
            <a:r>
              <a:rPr sz="2450" spc="405" dirty="0">
                <a:latin typeface="Garamond"/>
                <a:cs typeface="Garamond"/>
              </a:rPr>
              <a:t> </a:t>
            </a:r>
            <a:r>
              <a:rPr sz="2450" spc="-10" dirty="0">
                <a:latin typeface="Garamond"/>
                <a:cs typeface="Garamond"/>
              </a:rPr>
              <a:t>fermions</a:t>
            </a:r>
            <a:endParaRPr sz="2450">
              <a:latin typeface="Garamond"/>
              <a:cs typeface="Garamond"/>
            </a:endParaRPr>
          </a:p>
          <a:p>
            <a:pPr marL="393700" indent="-361950">
              <a:lnSpc>
                <a:spcPct val="100000"/>
              </a:lnSpc>
              <a:spcBef>
                <a:spcPts val="1045"/>
              </a:spcBef>
              <a:buAutoNum type="alphaUcPeriod"/>
              <a:tabLst>
                <a:tab pos="393700" algn="l"/>
              </a:tabLst>
            </a:pPr>
            <a:r>
              <a:rPr sz="2450" dirty="0">
                <a:latin typeface="Garamond"/>
                <a:cs typeface="Garamond"/>
              </a:rPr>
              <a:t>Distinguishable</a:t>
            </a:r>
            <a:r>
              <a:rPr sz="2450" spc="575" dirty="0">
                <a:latin typeface="Garamond"/>
                <a:cs typeface="Garamond"/>
              </a:rPr>
              <a:t> </a:t>
            </a:r>
            <a:r>
              <a:rPr sz="2450" spc="-10" dirty="0">
                <a:latin typeface="Garamond"/>
                <a:cs typeface="Garamond"/>
              </a:rPr>
              <a:t>particles</a:t>
            </a:r>
            <a:endParaRPr sz="2450">
              <a:latin typeface="Garamond"/>
              <a:cs typeface="Garamond"/>
            </a:endParaRPr>
          </a:p>
          <a:p>
            <a:pPr marL="393700" indent="-374015">
              <a:lnSpc>
                <a:spcPct val="100000"/>
              </a:lnSpc>
              <a:spcBef>
                <a:spcPts val="1045"/>
              </a:spcBef>
              <a:buAutoNum type="alphaUcPeriod"/>
              <a:tabLst>
                <a:tab pos="393700" algn="l"/>
              </a:tabLst>
            </a:pPr>
            <a:r>
              <a:rPr sz="2450" dirty="0">
                <a:latin typeface="Garamond"/>
                <a:cs typeface="Garamond"/>
              </a:rPr>
              <a:t>All</a:t>
            </a:r>
            <a:r>
              <a:rPr sz="2450" spc="225" dirty="0">
                <a:latin typeface="Garamond"/>
                <a:cs typeface="Garamond"/>
              </a:rPr>
              <a:t> </a:t>
            </a:r>
            <a:r>
              <a:rPr sz="2450" dirty="0">
                <a:latin typeface="Garamond"/>
                <a:cs typeface="Garamond"/>
              </a:rPr>
              <a:t>three</a:t>
            </a:r>
            <a:r>
              <a:rPr sz="2450" spc="229" dirty="0">
                <a:latin typeface="Garamond"/>
                <a:cs typeface="Garamond"/>
              </a:rPr>
              <a:t> </a:t>
            </a:r>
            <a:r>
              <a:rPr sz="2450" dirty="0">
                <a:latin typeface="Garamond"/>
                <a:cs typeface="Garamond"/>
              </a:rPr>
              <a:t>will</a:t>
            </a:r>
            <a:r>
              <a:rPr sz="2450" spc="235" dirty="0">
                <a:latin typeface="Garamond"/>
                <a:cs typeface="Garamond"/>
              </a:rPr>
              <a:t> </a:t>
            </a:r>
            <a:r>
              <a:rPr sz="2450" dirty="0">
                <a:latin typeface="Garamond"/>
                <a:cs typeface="Garamond"/>
              </a:rPr>
              <a:t>be</a:t>
            </a:r>
            <a:r>
              <a:rPr sz="2450" spc="229" dirty="0">
                <a:latin typeface="Garamond"/>
                <a:cs typeface="Garamond"/>
              </a:rPr>
              <a:t> </a:t>
            </a:r>
            <a:r>
              <a:rPr sz="2450" dirty="0">
                <a:latin typeface="Garamond"/>
                <a:cs typeface="Garamond"/>
              </a:rPr>
              <a:t>the</a:t>
            </a:r>
            <a:r>
              <a:rPr sz="2450" spc="235" dirty="0">
                <a:latin typeface="Garamond"/>
                <a:cs typeface="Garamond"/>
              </a:rPr>
              <a:t> </a:t>
            </a:r>
            <a:r>
              <a:rPr sz="2450" dirty="0">
                <a:latin typeface="Garamond"/>
                <a:cs typeface="Garamond"/>
              </a:rPr>
              <a:t>same</a:t>
            </a:r>
            <a:r>
              <a:rPr sz="2450" spc="229" dirty="0">
                <a:latin typeface="Garamond"/>
                <a:cs typeface="Garamond"/>
              </a:rPr>
              <a:t> </a:t>
            </a:r>
            <a:r>
              <a:rPr sz="2450" spc="145" dirty="0">
                <a:latin typeface="Garamond"/>
                <a:cs typeface="Garamond"/>
              </a:rPr>
              <a:t>at</a:t>
            </a:r>
            <a:r>
              <a:rPr sz="2450" spc="235" dirty="0">
                <a:latin typeface="Garamond"/>
                <a:cs typeface="Garamond"/>
              </a:rPr>
              <a:t> </a:t>
            </a:r>
            <a:r>
              <a:rPr sz="2450" spc="80" dirty="0">
                <a:latin typeface="Garamond"/>
                <a:cs typeface="Garamond"/>
              </a:rPr>
              <a:t>any</a:t>
            </a:r>
            <a:r>
              <a:rPr sz="2450" spc="229" dirty="0">
                <a:latin typeface="Garamond"/>
                <a:cs typeface="Garamond"/>
              </a:rPr>
              <a:t> </a:t>
            </a:r>
            <a:r>
              <a:rPr sz="2450" dirty="0">
                <a:latin typeface="Garamond"/>
                <a:cs typeface="Garamond"/>
              </a:rPr>
              <a:t>given</a:t>
            </a:r>
            <a:r>
              <a:rPr sz="2450" spc="235" dirty="0">
                <a:latin typeface="Garamond"/>
                <a:cs typeface="Garamond"/>
              </a:rPr>
              <a:t> </a:t>
            </a:r>
            <a:r>
              <a:rPr sz="2450" spc="45" dirty="0">
                <a:latin typeface="Garamond"/>
                <a:cs typeface="Garamond"/>
              </a:rPr>
              <a:t>temperature</a:t>
            </a:r>
            <a:endParaRPr sz="2450">
              <a:latin typeface="Garamond"/>
              <a:cs typeface="Garamond"/>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50" dirty="0">
                <a:latin typeface="Garamond"/>
                <a:cs typeface="Garamond"/>
              </a:rPr>
              <a:t>A</a:t>
            </a:r>
            <a:endParaRPr sz="2450">
              <a:latin typeface="Garamond"/>
              <a:cs typeface="Garamond"/>
            </a:endParaRP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3730" cy="207645"/>
          </a:xfrm>
          <a:prstGeom prst="rect">
            <a:avLst/>
          </a:prstGeom>
        </p:spPr>
        <p:txBody>
          <a:bodyPr vert="horz" wrap="square" lIns="0" tIns="12065" rIns="0" bIns="0" rtlCol="0">
            <a:spAutoFit/>
          </a:bodyPr>
          <a:lstStyle/>
          <a:p>
            <a:pPr marL="12700">
              <a:lnSpc>
                <a:spcPct val="100000"/>
              </a:lnSpc>
              <a:spcBef>
                <a:spcPts val="95"/>
              </a:spcBef>
              <a:tabLst>
                <a:tab pos="536384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10.8.</a:t>
            </a:r>
            <a:r>
              <a:rPr sz="1200" spc="270" dirty="0">
                <a:latin typeface="Times New Roman"/>
                <a:cs typeface="Times New Roman"/>
              </a:rPr>
              <a:t>  </a:t>
            </a:r>
            <a:r>
              <a:rPr sz="1200" dirty="0">
                <a:latin typeface="Times New Roman"/>
                <a:cs typeface="Times New Roman"/>
              </a:rPr>
              <a:t>BOSE-EINSTEIN</a:t>
            </a:r>
            <a:r>
              <a:rPr sz="1200" spc="200" dirty="0">
                <a:latin typeface="Times New Roman"/>
                <a:cs typeface="Times New Roman"/>
              </a:rPr>
              <a:t> </a:t>
            </a:r>
            <a:r>
              <a:rPr sz="1200" spc="-10" dirty="0">
                <a:latin typeface="Times New Roman"/>
                <a:cs typeface="Times New Roman"/>
              </a:rPr>
              <a:t>CONDENSATION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6976745" cy="782955"/>
          </a:xfrm>
          <a:prstGeom prst="rect">
            <a:avLst/>
          </a:prstGeom>
        </p:spPr>
        <p:txBody>
          <a:bodyPr vert="horz" wrap="square" lIns="0" tIns="9525" rIns="0" bIns="0" rtlCol="0">
            <a:spAutoFit/>
          </a:bodyPr>
          <a:lstStyle/>
          <a:p>
            <a:pPr marL="12700" marR="5080">
              <a:lnSpc>
                <a:spcPct val="101699"/>
              </a:lnSpc>
              <a:spcBef>
                <a:spcPts val="75"/>
              </a:spcBef>
              <a:tabLst>
                <a:tab pos="756920" algn="l"/>
                <a:tab pos="1550670" algn="l"/>
                <a:tab pos="2754630" algn="l"/>
                <a:tab pos="3478529" algn="l"/>
                <a:tab pos="5334635" algn="l"/>
              </a:tabLst>
            </a:pPr>
            <a:r>
              <a:rPr spc="65" dirty="0"/>
              <a:t>Why</a:t>
            </a:r>
            <a:r>
              <a:rPr dirty="0"/>
              <a:t>	</a:t>
            </a:r>
            <a:r>
              <a:rPr spc="-10" dirty="0"/>
              <a:t>don’t</a:t>
            </a:r>
            <a:r>
              <a:rPr dirty="0"/>
              <a:t>	</a:t>
            </a:r>
            <a:r>
              <a:rPr spc="-10" dirty="0"/>
              <a:t>fermions</a:t>
            </a:r>
            <a:r>
              <a:rPr dirty="0"/>
              <a:t>	</a:t>
            </a:r>
            <a:r>
              <a:rPr spc="-20" dirty="0"/>
              <a:t>form</a:t>
            </a:r>
            <a:r>
              <a:rPr dirty="0"/>
              <a:t>	Bose-</a:t>
            </a:r>
            <a:r>
              <a:rPr spc="-10" dirty="0"/>
              <a:t>Einstein</a:t>
            </a:r>
            <a:r>
              <a:rPr dirty="0"/>
              <a:t>	</a:t>
            </a:r>
            <a:r>
              <a:rPr spc="-10" dirty="0"/>
              <a:t>condensates? one.)</a:t>
            </a:r>
          </a:p>
        </p:txBody>
      </p:sp>
      <p:sp>
        <p:nvSpPr>
          <p:cNvPr id="5" name="object 5"/>
          <p:cNvSpPr txBox="1"/>
          <p:nvPr/>
        </p:nvSpPr>
        <p:spPr>
          <a:xfrm>
            <a:off x="7928061" y="1226005"/>
            <a:ext cx="1045844" cy="403225"/>
          </a:xfrm>
          <a:prstGeom prst="rect">
            <a:avLst/>
          </a:prstGeom>
        </p:spPr>
        <p:txBody>
          <a:bodyPr vert="horz" wrap="square" lIns="0" tIns="15875" rIns="0" bIns="0" rtlCol="0">
            <a:spAutoFit/>
          </a:bodyPr>
          <a:lstStyle/>
          <a:p>
            <a:pPr marL="12700">
              <a:lnSpc>
                <a:spcPct val="100000"/>
              </a:lnSpc>
              <a:spcBef>
                <a:spcPts val="125"/>
              </a:spcBef>
            </a:pPr>
            <a:r>
              <a:rPr sz="2450" spc="-10" dirty="0">
                <a:latin typeface="Garamond"/>
                <a:cs typeface="Garamond"/>
              </a:rPr>
              <a:t>(Choose</a:t>
            </a:r>
            <a:endParaRPr sz="2450">
              <a:latin typeface="Garamond"/>
              <a:cs typeface="Garamond"/>
            </a:endParaRPr>
          </a:p>
        </p:txBody>
      </p:sp>
      <p:sp>
        <p:nvSpPr>
          <p:cNvPr id="6" name="object 6"/>
          <p:cNvSpPr txBox="1">
            <a:spLocks noGrp="1"/>
          </p:cNvSpPr>
          <p:nvPr>
            <p:ph type="body" idx="1"/>
          </p:nvPr>
        </p:nvSpPr>
        <p:spPr>
          <a:prstGeom prst="rect">
            <a:avLst/>
          </a:prstGeom>
        </p:spPr>
        <p:txBody>
          <a:bodyPr vert="horz" wrap="square" lIns="0" tIns="144780" rIns="0" bIns="0" rtlCol="0">
            <a:spAutoFit/>
          </a:bodyPr>
          <a:lstStyle/>
          <a:p>
            <a:pPr marL="393700" indent="-370205">
              <a:lnSpc>
                <a:spcPct val="100000"/>
              </a:lnSpc>
              <a:spcBef>
                <a:spcPts val="1140"/>
              </a:spcBef>
              <a:buAutoNum type="alphaUcPeriod"/>
              <a:tabLst>
                <a:tab pos="394335" algn="l"/>
              </a:tabLst>
            </a:pPr>
            <a:r>
              <a:rPr spc="70" dirty="0"/>
              <a:t>They</a:t>
            </a:r>
            <a:r>
              <a:rPr spc="204" dirty="0"/>
              <a:t> </a:t>
            </a:r>
            <a:r>
              <a:rPr dirty="0"/>
              <a:t>repel</a:t>
            </a:r>
            <a:r>
              <a:rPr spc="204" dirty="0"/>
              <a:t> </a:t>
            </a:r>
            <a:r>
              <a:rPr dirty="0"/>
              <a:t>each</a:t>
            </a:r>
            <a:r>
              <a:rPr spc="200" dirty="0"/>
              <a:t> </a:t>
            </a:r>
            <a:r>
              <a:rPr dirty="0"/>
              <a:t>other</a:t>
            </a:r>
            <a:r>
              <a:rPr spc="204" dirty="0"/>
              <a:t> </a:t>
            </a:r>
            <a:r>
              <a:rPr spc="-10" dirty="0"/>
              <a:t>electrically.</a:t>
            </a:r>
          </a:p>
          <a:p>
            <a:pPr marL="393700" marR="5080" indent="-358140">
              <a:lnSpc>
                <a:spcPct val="101699"/>
              </a:lnSpc>
              <a:spcBef>
                <a:spcPts val="995"/>
              </a:spcBef>
              <a:buAutoNum type="alphaUcPeriod"/>
              <a:tabLst>
                <a:tab pos="395605" algn="l"/>
              </a:tabLst>
            </a:pPr>
            <a:r>
              <a:rPr dirty="0"/>
              <a:t>The</a:t>
            </a:r>
            <a:r>
              <a:rPr spc="150" dirty="0"/>
              <a:t> </a:t>
            </a:r>
            <a:r>
              <a:rPr dirty="0"/>
              <a:t>degeneracy</a:t>
            </a:r>
            <a:r>
              <a:rPr spc="145" dirty="0"/>
              <a:t> at</a:t>
            </a:r>
            <a:r>
              <a:rPr spc="140" dirty="0"/>
              <a:t> </a:t>
            </a:r>
            <a:r>
              <a:rPr dirty="0"/>
              <a:t>high</a:t>
            </a:r>
            <a:r>
              <a:rPr spc="150" dirty="0"/>
              <a:t> </a:t>
            </a:r>
            <a:r>
              <a:rPr dirty="0"/>
              <a:t>energies</a:t>
            </a:r>
            <a:r>
              <a:rPr spc="150" dirty="0"/>
              <a:t> </a:t>
            </a:r>
            <a:r>
              <a:rPr dirty="0"/>
              <a:t>is</a:t>
            </a:r>
            <a:r>
              <a:rPr spc="145" dirty="0"/>
              <a:t> </a:t>
            </a:r>
            <a:r>
              <a:rPr dirty="0"/>
              <a:t>so</a:t>
            </a:r>
            <a:r>
              <a:rPr spc="145" dirty="0"/>
              <a:t> </a:t>
            </a:r>
            <a:r>
              <a:rPr dirty="0"/>
              <a:t>high</a:t>
            </a:r>
            <a:r>
              <a:rPr spc="150" dirty="0"/>
              <a:t> </a:t>
            </a:r>
            <a:r>
              <a:rPr spc="105" dirty="0"/>
              <a:t>it</a:t>
            </a:r>
            <a:r>
              <a:rPr spc="140" dirty="0"/>
              <a:t> </a:t>
            </a:r>
            <a:r>
              <a:rPr dirty="0"/>
              <a:t>makes</a:t>
            </a:r>
            <a:r>
              <a:rPr spc="150" dirty="0"/>
              <a:t> </a:t>
            </a:r>
            <a:r>
              <a:rPr spc="105" dirty="0"/>
              <a:t>it</a:t>
            </a:r>
            <a:r>
              <a:rPr spc="140" dirty="0"/>
              <a:t> </a:t>
            </a:r>
            <a:r>
              <a:rPr dirty="0"/>
              <a:t>likely</a:t>
            </a:r>
            <a:r>
              <a:rPr spc="150" dirty="0"/>
              <a:t> </a:t>
            </a:r>
            <a:r>
              <a:rPr spc="-25" dirty="0"/>
              <a:t>for 	</a:t>
            </a:r>
            <a:r>
              <a:rPr spc="65" dirty="0"/>
              <a:t>many</a:t>
            </a:r>
            <a:r>
              <a:rPr spc="200" dirty="0"/>
              <a:t> </a:t>
            </a:r>
            <a:r>
              <a:rPr dirty="0"/>
              <a:t>fermions</a:t>
            </a:r>
            <a:r>
              <a:rPr spc="200" dirty="0"/>
              <a:t> </a:t>
            </a:r>
            <a:r>
              <a:rPr dirty="0"/>
              <a:t>to</a:t>
            </a:r>
            <a:r>
              <a:rPr spc="200" dirty="0"/>
              <a:t> </a:t>
            </a:r>
            <a:r>
              <a:rPr dirty="0"/>
              <a:t>be</a:t>
            </a:r>
            <a:r>
              <a:rPr spc="190" dirty="0"/>
              <a:t> </a:t>
            </a:r>
            <a:r>
              <a:rPr dirty="0"/>
              <a:t>in</a:t>
            </a:r>
            <a:r>
              <a:rPr spc="200" dirty="0"/>
              <a:t> </a:t>
            </a:r>
            <a:r>
              <a:rPr dirty="0"/>
              <a:t>higher</a:t>
            </a:r>
            <a:r>
              <a:rPr spc="200" dirty="0"/>
              <a:t> </a:t>
            </a:r>
            <a:r>
              <a:rPr dirty="0"/>
              <a:t>energy</a:t>
            </a:r>
            <a:r>
              <a:rPr spc="200" dirty="0"/>
              <a:t> </a:t>
            </a:r>
            <a:r>
              <a:rPr spc="60" dirty="0"/>
              <a:t>states.</a:t>
            </a:r>
          </a:p>
          <a:p>
            <a:pPr marL="393700" indent="-361950">
              <a:lnSpc>
                <a:spcPct val="100000"/>
              </a:lnSpc>
              <a:spcBef>
                <a:spcPts val="1045"/>
              </a:spcBef>
              <a:buAutoNum type="alphaUcPeriod"/>
              <a:tabLst>
                <a:tab pos="394335" algn="l"/>
              </a:tabLst>
            </a:pPr>
            <a:r>
              <a:rPr spc="70" dirty="0"/>
              <a:t>They</a:t>
            </a:r>
            <a:r>
              <a:rPr spc="180" dirty="0"/>
              <a:t> </a:t>
            </a:r>
            <a:r>
              <a:rPr spc="70" dirty="0"/>
              <a:t>can’t</a:t>
            </a:r>
            <a:r>
              <a:rPr spc="185" dirty="0"/>
              <a:t> </a:t>
            </a:r>
            <a:r>
              <a:rPr spc="50" dirty="0"/>
              <a:t>exist</a:t>
            </a:r>
            <a:r>
              <a:rPr spc="180" dirty="0"/>
              <a:t> </a:t>
            </a:r>
            <a:r>
              <a:rPr dirty="0"/>
              <a:t>in</a:t>
            </a:r>
            <a:r>
              <a:rPr spc="185" dirty="0"/>
              <a:t> </a:t>
            </a:r>
            <a:r>
              <a:rPr dirty="0"/>
              <a:t>the</a:t>
            </a:r>
            <a:r>
              <a:rPr spc="180" dirty="0"/>
              <a:t> </a:t>
            </a:r>
            <a:r>
              <a:rPr dirty="0"/>
              <a:t>same</a:t>
            </a:r>
            <a:r>
              <a:rPr spc="180" dirty="0"/>
              <a:t> </a:t>
            </a:r>
            <a:r>
              <a:rPr spc="85" dirty="0"/>
              <a:t>state</a:t>
            </a:r>
            <a:r>
              <a:rPr spc="180" dirty="0"/>
              <a:t> </a:t>
            </a:r>
            <a:r>
              <a:rPr spc="65" dirty="0"/>
              <a:t>as</a:t>
            </a:r>
            <a:r>
              <a:rPr spc="185" dirty="0"/>
              <a:t> </a:t>
            </a:r>
            <a:r>
              <a:rPr dirty="0"/>
              <a:t>each</a:t>
            </a:r>
            <a:r>
              <a:rPr spc="180" dirty="0"/>
              <a:t> </a:t>
            </a:r>
            <a:r>
              <a:rPr spc="-10" dirty="0"/>
              <a:t>other.</a:t>
            </a:r>
          </a:p>
          <a:p>
            <a:pPr marL="393700" indent="-374015">
              <a:lnSpc>
                <a:spcPct val="100000"/>
              </a:lnSpc>
              <a:spcBef>
                <a:spcPts val="1045"/>
              </a:spcBef>
              <a:buAutoNum type="alphaUcPeriod"/>
              <a:tabLst>
                <a:tab pos="394335" algn="l"/>
              </a:tabLst>
            </a:pPr>
            <a:r>
              <a:rPr spc="70" dirty="0"/>
              <a:t>They</a:t>
            </a:r>
            <a:r>
              <a:rPr spc="165" dirty="0"/>
              <a:t> </a:t>
            </a:r>
            <a:r>
              <a:rPr dirty="0"/>
              <a:t>do</a:t>
            </a:r>
            <a:r>
              <a:rPr spc="160" dirty="0"/>
              <a:t> </a:t>
            </a:r>
            <a:r>
              <a:rPr dirty="0"/>
              <a:t>the</a:t>
            </a:r>
            <a:r>
              <a:rPr spc="165" dirty="0"/>
              <a:t> </a:t>
            </a:r>
            <a:r>
              <a:rPr dirty="0"/>
              <a:t>same</a:t>
            </a:r>
            <a:r>
              <a:rPr spc="160" dirty="0"/>
              <a:t> </a:t>
            </a:r>
            <a:r>
              <a:rPr spc="50" dirty="0"/>
              <a:t>thing,</a:t>
            </a:r>
            <a:r>
              <a:rPr spc="165" dirty="0"/>
              <a:t> </a:t>
            </a:r>
            <a:r>
              <a:rPr spc="70" dirty="0"/>
              <a:t>but</a:t>
            </a:r>
            <a:r>
              <a:rPr spc="165" dirty="0"/>
              <a:t> </a:t>
            </a:r>
            <a:r>
              <a:rPr dirty="0"/>
              <a:t>we</a:t>
            </a:r>
            <a:r>
              <a:rPr spc="160" dirty="0"/>
              <a:t> </a:t>
            </a:r>
            <a:r>
              <a:rPr dirty="0"/>
              <a:t>don’t</a:t>
            </a:r>
            <a:r>
              <a:rPr spc="165" dirty="0"/>
              <a:t> </a:t>
            </a:r>
            <a:r>
              <a:rPr dirty="0"/>
              <a:t>use</a:t>
            </a:r>
            <a:r>
              <a:rPr spc="160" dirty="0"/>
              <a:t> </a:t>
            </a:r>
            <a:r>
              <a:rPr spc="114" dirty="0"/>
              <a:t>that</a:t>
            </a:r>
            <a:r>
              <a:rPr spc="165" dirty="0"/>
              <a:t> </a:t>
            </a:r>
            <a:r>
              <a:rPr dirty="0"/>
              <a:t>name</a:t>
            </a:r>
            <a:r>
              <a:rPr spc="155" dirty="0"/>
              <a:t> </a:t>
            </a:r>
            <a:r>
              <a:rPr dirty="0"/>
              <a:t>for</a:t>
            </a:r>
            <a:r>
              <a:rPr spc="165" dirty="0"/>
              <a:t> </a:t>
            </a:r>
            <a:r>
              <a:rPr spc="70" dirty="0"/>
              <a:t>it.</a:t>
            </a: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3730" cy="207645"/>
          </a:xfrm>
          <a:prstGeom prst="rect">
            <a:avLst/>
          </a:prstGeom>
        </p:spPr>
        <p:txBody>
          <a:bodyPr vert="horz" wrap="square" lIns="0" tIns="12065" rIns="0" bIns="0" rtlCol="0">
            <a:spAutoFit/>
          </a:bodyPr>
          <a:lstStyle/>
          <a:p>
            <a:pPr marL="12700">
              <a:lnSpc>
                <a:spcPct val="100000"/>
              </a:lnSpc>
              <a:spcBef>
                <a:spcPts val="95"/>
              </a:spcBef>
              <a:tabLst>
                <a:tab pos="536384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10.8.</a:t>
            </a:r>
            <a:r>
              <a:rPr sz="1200" spc="270" dirty="0">
                <a:latin typeface="Times New Roman"/>
                <a:cs typeface="Times New Roman"/>
              </a:rPr>
              <a:t>  </a:t>
            </a:r>
            <a:r>
              <a:rPr sz="1200" dirty="0">
                <a:latin typeface="Times New Roman"/>
                <a:cs typeface="Times New Roman"/>
              </a:rPr>
              <a:t>BOSE-EINSTEIN</a:t>
            </a:r>
            <a:r>
              <a:rPr sz="1200" spc="200" dirty="0">
                <a:latin typeface="Times New Roman"/>
                <a:cs typeface="Times New Roman"/>
              </a:rPr>
              <a:t> </a:t>
            </a:r>
            <a:r>
              <a:rPr sz="1200" spc="-10" dirty="0">
                <a:latin typeface="Times New Roman"/>
                <a:cs typeface="Times New Roman"/>
              </a:rPr>
              <a:t>CONDENSATION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6976745" cy="782955"/>
          </a:xfrm>
          <a:prstGeom prst="rect">
            <a:avLst/>
          </a:prstGeom>
        </p:spPr>
        <p:txBody>
          <a:bodyPr vert="horz" wrap="square" lIns="0" tIns="9525" rIns="0" bIns="0" rtlCol="0">
            <a:spAutoFit/>
          </a:bodyPr>
          <a:lstStyle/>
          <a:p>
            <a:pPr marL="12700" marR="5080">
              <a:lnSpc>
                <a:spcPct val="101699"/>
              </a:lnSpc>
              <a:spcBef>
                <a:spcPts val="75"/>
              </a:spcBef>
              <a:tabLst>
                <a:tab pos="756920" algn="l"/>
                <a:tab pos="1550670" algn="l"/>
                <a:tab pos="2754630" algn="l"/>
                <a:tab pos="3478529" algn="l"/>
                <a:tab pos="5334635" algn="l"/>
              </a:tabLst>
            </a:pPr>
            <a:r>
              <a:rPr spc="65" dirty="0"/>
              <a:t>Why</a:t>
            </a:r>
            <a:r>
              <a:rPr dirty="0"/>
              <a:t>	</a:t>
            </a:r>
            <a:r>
              <a:rPr spc="-10" dirty="0"/>
              <a:t>don’t</a:t>
            </a:r>
            <a:r>
              <a:rPr dirty="0"/>
              <a:t>	</a:t>
            </a:r>
            <a:r>
              <a:rPr spc="-10" dirty="0"/>
              <a:t>fermions</a:t>
            </a:r>
            <a:r>
              <a:rPr dirty="0"/>
              <a:t>	</a:t>
            </a:r>
            <a:r>
              <a:rPr spc="-20" dirty="0"/>
              <a:t>form</a:t>
            </a:r>
            <a:r>
              <a:rPr dirty="0"/>
              <a:t>	Bose-</a:t>
            </a:r>
            <a:r>
              <a:rPr spc="-10" dirty="0"/>
              <a:t>Einstein</a:t>
            </a:r>
            <a:r>
              <a:rPr dirty="0"/>
              <a:t>	</a:t>
            </a:r>
            <a:r>
              <a:rPr spc="-10" dirty="0"/>
              <a:t>condensates? one.)</a:t>
            </a:r>
          </a:p>
        </p:txBody>
      </p:sp>
      <p:sp>
        <p:nvSpPr>
          <p:cNvPr id="5" name="object 5"/>
          <p:cNvSpPr txBox="1"/>
          <p:nvPr/>
        </p:nvSpPr>
        <p:spPr>
          <a:xfrm>
            <a:off x="7928061" y="1226005"/>
            <a:ext cx="1045844" cy="403225"/>
          </a:xfrm>
          <a:prstGeom prst="rect">
            <a:avLst/>
          </a:prstGeom>
        </p:spPr>
        <p:txBody>
          <a:bodyPr vert="horz" wrap="square" lIns="0" tIns="15875" rIns="0" bIns="0" rtlCol="0">
            <a:spAutoFit/>
          </a:bodyPr>
          <a:lstStyle/>
          <a:p>
            <a:pPr marL="12700">
              <a:lnSpc>
                <a:spcPct val="100000"/>
              </a:lnSpc>
              <a:spcBef>
                <a:spcPts val="125"/>
              </a:spcBef>
            </a:pPr>
            <a:r>
              <a:rPr sz="2450" spc="-10" dirty="0">
                <a:latin typeface="Garamond"/>
                <a:cs typeface="Garamond"/>
              </a:rPr>
              <a:t>(Choose</a:t>
            </a:r>
            <a:endParaRPr sz="2450">
              <a:latin typeface="Garamond"/>
              <a:cs typeface="Garamond"/>
            </a:endParaRPr>
          </a:p>
        </p:txBody>
      </p:sp>
      <p:sp>
        <p:nvSpPr>
          <p:cNvPr id="6" name="object 6"/>
          <p:cNvSpPr txBox="1">
            <a:spLocks noGrp="1"/>
          </p:cNvSpPr>
          <p:nvPr>
            <p:ph type="body" idx="1"/>
          </p:nvPr>
        </p:nvSpPr>
        <p:spPr>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pc="70" dirty="0"/>
              <a:t>They</a:t>
            </a:r>
            <a:r>
              <a:rPr spc="204" dirty="0"/>
              <a:t> </a:t>
            </a:r>
            <a:r>
              <a:rPr dirty="0"/>
              <a:t>repel</a:t>
            </a:r>
            <a:r>
              <a:rPr spc="204" dirty="0"/>
              <a:t> </a:t>
            </a:r>
            <a:r>
              <a:rPr dirty="0"/>
              <a:t>each</a:t>
            </a:r>
            <a:r>
              <a:rPr spc="200" dirty="0"/>
              <a:t> </a:t>
            </a:r>
            <a:r>
              <a:rPr dirty="0"/>
              <a:t>other</a:t>
            </a:r>
            <a:r>
              <a:rPr spc="204" dirty="0"/>
              <a:t> </a:t>
            </a:r>
            <a:r>
              <a:rPr spc="-10" dirty="0"/>
              <a:t>electrically.</a:t>
            </a:r>
          </a:p>
          <a:p>
            <a:pPr marL="393700" marR="5080" indent="-358140">
              <a:lnSpc>
                <a:spcPct val="101699"/>
              </a:lnSpc>
              <a:spcBef>
                <a:spcPts val="995"/>
              </a:spcBef>
              <a:buAutoNum type="alphaUcPeriod"/>
              <a:tabLst>
                <a:tab pos="394970" algn="l"/>
              </a:tabLst>
            </a:pPr>
            <a:r>
              <a:rPr dirty="0"/>
              <a:t>The</a:t>
            </a:r>
            <a:r>
              <a:rPr spc="150" dirty="0"/>
              <a:t> </a:t>
            </a:r>
            <a:r>
              <a:rPr dirty="0"/>
              <a:t>degeneracy</a:t>
            </a:r>
            <a:r>
              <a:rPr spc="145" dirty="0"/>
              <a:t> at</a:t>
            </a:r>
            <a:r>
              <a:rPr spc="140" dirty="0"/>
              <a:t> </a:t>
            </a:r>
            <a:r>
              <a:rPr dirty="0"/>
              <a:t>high</a:t>
            </a:r>
            <a:r>
              <a:rPr spc="150" dirty="0"/>
              <a:t> </a:t>
            </a:r>
            <a:r>
              <a:rPr dirty="0"/>
              <a:t>energies</a:t>
            </a:r>
            <a:r>
              <a:rPr spc="150" dirty="0"/>
              <a:t> </a:t>
            </a:r>
            <a:r>
              <a:rPr dirty="0"/>
              <a:t>is</a:t>
            </a:r>
            <a:r>
              <a:rPr spc="145" dirty="0"/>
              <a:t> </a:t>
            </a:r>
            <a:r>
              <a:rPr dirty="0"/>
              <a:t>so</a:t>
            </a:r>
            <a:r>
              <a:rPr spc="145" dirty="0"/>
              <a:t> </a:t>
            </a:r>
            <a:r>
              <a:rPr dirty="0"/>
              <a:t>high</a:t>
            </a:r>
            <a:r>
              <a:rPr spc="150" dirty="0"/>
              <a:t> </a:t>
            </a:r>
            <a:r>
              <a:rPr spc="105" dirty="0"/>
              <a:t>it</a:t>
            </a:r>
            <a:r>
              <a:rPr spc="140" dirty="0"/>
              <a:t> </a:t>
            </a:r>
            <a:r>
              <a:rPr dirty="0"/>
              <a:t>makes</a:t>
            </a:r>
            <a:r>
              <a:rPr spc="150" dirty="0"/>
              <a:t> </a:t>
            </a:r>
            <a:r>
              <a:rPr spc="105" dirty="0"/>
              <a:t>it</a:t>
            </a:r>
            <a:r>
              <a:rPr spc="140" dirty="0"/>
              <a:t> </a:t>
            </a:r>
            <a:r>
              <a:rPr dirty="0"/>
              <a:t>likely</a:t>
            </a:r>
            <a:r>
              <a:rPr spc="150" dirty="0"/>
              <a:t> </a:t>
            </a:r>
            <a:r>
              <a:rPr spc="-25" dirty="0"/>
              <a:t>for 	</a:t>
            </a:r>
            <a:r>
              <a:rPr spc="65" dirty="0"/>
              <a:t>many</a:t>
            </a:r>
            <a:r>
              <a:rPr spc="200" dirty="0"/>
              <a:t> </a:t>
            </a:r>
            <a:r>
              <a:rPr dirty="0"/>
              <a:t>fermions</a:t>
            </a:r>
            <a:r>
              <a:rPr spc="200" dirty="0"/>
              <a:t> </a:t>
            </a:r>
            <a:r>
              <a:rPr dirty="0"/>
              <a:t>to</a:t>
            </a:r>
            <a:r>
              <a:rPr spc="200" dirty="0"/>
              <a:t> </a:t>
            </a:r>
            <a:r>
              <a:rPr dirty="0"/>
              <a:t>be</a:t>
            </a:r>
            <a:r>
              <a:rPr spc="190" dirty="0"/>
              <a:t> </a:t>
            </a:r>
            <a:r>
              <a:rPr dirty="0"/>
              <a:t>in</a:t>
            </a:r>
            <a:r>
              <a:rPr spc="200" dirty="0"/>
              <a:t> </a:t>
            </a:r>
            <a:r>
              <a:rPr dirty="0"/>
              <a:t>higher</a:t>
            </a:r>
            <a:r>
              <a:rPr spc="200" dirty="0"/>
              <a:t> </a:t>
            </a:r>
            <a:r>
              <a:rPr dirty="0"/>
              <a:t>energy</a:t>
            </a:r>
            <a:r>
              <a:rPr spc="200" dirty="0"/>
              <a:t> </a:t>
            </a:r>
            <a:r>
              <a:rPr spc="60" dirty="0"/>
              <a:t>states.</a:t>
            </a:r>
          </a:p>
          <a:p>
            <a:pPr marL="393700" indent="-361950">
              <a:lnSpc>
                <a:spcPct val="100000"/>
              </a:lnSpc>
              <a:spcBef>
                <a:spcPts val="1045"/>
              </a:spcBef>
              <a:buAutoNum type="alphaUcPeriod"/>
              <a:tabLst>
                <a:tab pos="393700" algn="l"/>
              </a:tabLst>
            </a:pPr>
            <a:r>
              <a:rPr spc="70" dirty="0"/>
              <a:t>They</a:t>
            </a:r>
            <a:r>
              <a:rPr spc="180" dirty="0"/>
              <a:t> </a:t>
            </a:r>
            <a:r>
              <a:rPr spc="70" dirty="0"/>
              <a:t>can’t</a:t>
            </a:r>
            <a:r>
              <a:rPr spc="185" dirty="0"/>
              <a:t> </a:t>
            </a:r>
            <a:r>
              <a:rPr spc="50" dirty="0"/>
              <a:t>exist</a:t>
            </a:r>
            <a:r>
              <a:rPr spc="180" dirty="0"/>
              <a:t> </a:t>
            </a:r>
            <a:r>
              <a:rPr dirty="0"/>
              <a:t>in</a:t>
            </a:r>
            <a:r>
              <a:rPr spc="185" dirty="0"/>
              <a:t> </a:t>
            </a:r>
            <a:r>
              <a:rPr dirty="0"/>
              <a:t>the</a:t>
            </a:r>
            <a:r>
              <a:rPr spc="180" dirty="0"/>
              <a:t> </a:t>
            </a:r>
            <a:r>
              <a:rPr dirty="0"/>
              <a:t>same</a:t>
            </a:r>
            <a:r>
              <a:rPr spc="180" dirty="0"/>
              <a:t> </a:t>
            </a:r>
            <a:r>
              <a:rPr spc="85" dirty="0"/>
              <a:t>state</a:t>
            </a:r>
            <a:r>
              <a:rPr spc="180" dirty="0"/>
              <a:t> </a:t>
            </a:r>
            <a:r>
              <a:rPr spc="65" dirty="0"/>
              <a:t>as</a:t>
            </a:r>
            <a:r>
              <a:rPr spc="185" dirty="0"/>
              <a:t> </a:t>
            </a:r>
            <a:r>
              <a:rPr dirty="0"/>
              <a:t>each</a:t>
            </a:r>
            <a:r>
              <a:rPr spc="180" dirty="0"/>
              <a:t> </a:t>
            </a:r>
            <a:r>
              <a:rPr spc="-10" dirty="0"/>
              <a:t>other.</a:t>
            </a:r>
          </a:p>
          <a:p>
            <a:pPr marL="393700" indent="-374015">
              <a:lnSpc>
                <a:spcPct val="100000"/>
              </a:lnSpc>
              <a:spcBef>
                <a:spcPts val="1045"/>
              </a:spcBef>
              <a:buAutoNum type="alphaUcPeriod"/>
              <a:tabLst>
                <a:tab pos="393700" algn="l"/>
              </a:tabLst>
            </a:pPr>
            <a:r>
              <a:rPr spc="70" dirty="0"/>
              <a:t>They</a:t>
            </a:r>
            <a:r>
              <a:rPr spc="165" dirty="0"/>
              <a:t> </a:t>
            </a:r>
            <a:r>
              <a:rPr dirty="0"/>
              <a:t>do</a:t>
            </a:r>
            <a:r>
              <a:rPr spc="160" dirty="0"/>
              <a:t> </a:t>
            </a:r>
            <a:r>
              <a:rPr dirty="0"/>
              <a:t>the</a:t>
            </a:r>
            <a:r>
              <a:rPr spc="165" dirty="0"/>
              <a:t> </a:t>
            </a:r>
            <a:r>
              <a:rPr dirty="0"/>
              <a:t>same</a:t>
            </a:r>
            <a:r>
              <a:rPr spc="160" dirty="0"/>
              <a:t> </a:t>
            </a:r>
            <a:r>
              <a:rPr spc="50" dirty="0"/>
              <a:t>thing,</a:t>
            </a:r>
            <a:r>
              <a:rPr spc="165" dirty="0"/>
              <a:t> </a:t>
            </a:r>
            <a:r>
              <a:rPr spc="70" dirty="0"/>
              <a:t>but</a:t>
            </a:r>
            <a:r>
              <a:rPr spc="165" dirty="0"/>
              <a:t> </a:t>
            </a:r>
            <a:r>
              <a:rPr dirty="0"/>
              <a:t>we</a:t>
            </a:r>
            <a:r>
              <a:rPr spc="160" dirty="0"/>
              <a:t> </a:t>
            </a:r>
            <a:r>
              <a:rPr dirty="0"/>
              <a:t>don’t</a:t>
            </a:r>
            <a:r>
              <a:rPr spc="165" dirty="0"/>
              <a:t> </a:t>
            </a:r>
            <a:r>
              <a:rPr dirty="0"/>
              <a:t>use</a:t>
            </a:r>
            <a:r>
              <a:rPr spc="160" dirty="0"/>
              <a:t> </a:t>
            </a:r>
            <a:r>
              <a:rPr spc="114" dirty="0"/>
              <a:t>that</a:t>
            </a:r>
            <a:r>
              <a:rPr spc="165" dirty="0"/>
              <a:t> </a:t>
            </a:r>
            <a:r>
              <a:rPr dirty="0"/>
              <a:t>name</a:t>
            </a:r>
            <a:r>
              <a:rPr spc="155" dirty="0"/>
              <a:t> </a:t>
            </a:r>
            <a:r>
              <a:rPr dirty="0"/>
              <a:t>for</a:t>
            </a:r>
            <a:r>
              <a:rPr spc="165" dirty="0"/>
              <a:t> </a:t>
            </a:r>
            <a:r>
              <a:rPr spc="70" dirty="0"/>
              <a:t>it.</a:t>
            </a:r>
          </a:p>
          <a:p>
            <a:pPr marL="12700">
              <a:lnSpc>
                <a:spcPct val="100000"/>
              </a:lnSpc>
              <a:spcBef>
                <a:spcPts val="1939"/>
              </a:spcBef>
              <a:tabLst>
                <a:tab pos="1621155" algn="l"/>
              </a:tabLst>
            </a:pPr>
            <a:r>
              <a:rPr b="1" spc="45" dirty="0">
                <a:latin typeface="Book Antiqua"/>
                <a:cs typeface="Book Antiqua"/>
              </a:rPr>
              <a:t>Solution:</a:t>
            </a:r>
            <a:r>
              <a:rPr b="1" dirty="0">
                <a:latin typeface="Book Antiqua"/>
                <a:cs typeface="Book Antiqua"/>
              </a:rPr>
              <a:t>	</a:t>
            </a:r>
            <a:r>
              <a:rPr spc="25" dirty="0"/>
              <a:t>C</a:t>
            </a: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17219" y="878291"/>
            <a:ext cx="8458200" cy="2715895"/>
          </a:xfrm>
          <a:prstGeom prst="rect">
            <a:avLst/>
          </a:prstGeom>
        </p:spPr>
        <p:txBody>
          <a:bodyPr vert="horz" wrap="square" lIns="0" tIns="12065" rIns="0" bIns="0" rtlCol="0">
            <a:spAutoFit/>
          </a:bodyPr>
          <a:lstStyle/>
          <a:p>
            <a:pPr marL="114300">
              <a:lnSpc>
                <a:spcPct val="100000"/>
              </a:lnSpc>
              <a:spcBef>
                <a:spcPts val="95"/>
              </a:spcBef>
              <a:tabLst>
                <a:tab pos="5465445" algn="l"/>
              </a:tabLst>
            </a:pPr>
            <a:r>
              <a:rPr sz="1200" spc="-10" dirty="0">
                <a:latin typeface="Times New Roman"/>
                <a:cs typeface="Times New Roman"/>
              </a:rPr>
              <a:t>ConcepTest</a:t>
            </a:r>
            <a:r>
              <a:rPr sz="1200" dirty="0">
                <a:latin typeface="Times New Roman"/>
                <a:cs typeface="Times New Roman"/>
              </a:rPr>
              <a:t>	10.8.</a:t>
            </a:r>
            <a:r>
              <a:rPr sz="1200" spc="275" dirty="0">
                <a:latin typeface="Times New Roman"/>
                <a:cs typeface="Times New Roman"/>
              </a:rPr>
              <a:t>  </a:t>
            </a:r>
            <a:r>
              <a:rPr sz="1200" dirty="0">
                <a:latin typeface="Times New Roman"/>
                <a:cs typeface="Times New Roman"/>
              </a:rPr>
              <a:t>BOSE-EINSTEIN</a:t>
            </a:r>
            <a:r>
              <a:rPr sz="1200" spc="195" dirty="0">
                <a:latin typeface="Times New Roman"/>
                <a:cs typeface="Times New Roman"/>
              </a:rPr>
              <a:t> </a:t>
            </a:r>
            <a:r>
              <a:rPr sz="1200" spc="-10" dirty="0">
                <a:latin typeface="Times New Roman"/>
                <a:cs typeface="Times New Roman"/>
              </a:rPr>
              <a:t>CONDENSATION</a:t>
            </a:r>
            <a:endParaRPr sz="1200">
              <a:latin typeface="Times New Roman"/>
              <a:cs typeface="Times New Roman"/>
            </a:endParaRPr>
          </a:p>
          <a:p>
            <a:pPr>
              <a:lnSpc>
                <a:spcPct val="100000"/>
              </a:lnSpc>
              <a:spcBef>
                <a:spcPts val="225"/>
              </a:spcBef>
            </a:pPr>
            <a:endParaRPr sz="1200">
              <a:latin typeface="Times New Roman"/>
              <a:cs typeface="Times New Roman"/>
            </a:endParaRPr>
          </a:p>
          <a:p>
            <a:pPr marL="114300" marR="106680">
              <a:lnSpc>
                <a:spcPct val="106700"/>
              </a:lnSpc>
            </a:pPr>
            <a:r>
              <a:rPr sz="1400" spc="75" dirty="0">
                <a:latin typeface="Times New Roman"/>
                <a:cs typeface="Times New Roman"/>
              </a:rPr>
              <a:t>The</a:t>
            </a:r>
            <a:r>
              <a:rPr sz="1400" spc="240" dirty="0">
                <a:latin typeface="Times New Roman"/>
                <a:cs typeface="Times New Roman"/>
              </a:rPr>
              <a:t> </a:t>
            </a:r>
            <a:r>
              <a:rPr sz="1400" spc="80" dirty="0">
                <a:latin typeface="Times New Roman"/>
                <a:cs typeface="Times New Roman"/>
              </a:rPr>
              <a:t>text</a:t>
            </a:r>
            <a:r>
              <a:rPr sz="1400" spc="235" dirty="0">
                <a:latin typeface="Times New Roman"/>
                <a:cs typeface="Times New Roman"/>
              </a:rPr>
              <a:t> </a:t>
            </a:r>
            <a:r>
              <a:rPr sz="1400" dirty="0">
                <a:latin typeface="Times New Roman"/>
                <a:cs typeface="Times New Roman"/>
              </a:rPr>
              <a:t>describes</a:t>
            </a:r>
            <a:r>
              <a:rPr sz="1400" spc="245" dirty="0">
                <a:latin typeface="Times New Roman"/>
                <a:cs typeface="Times New Roman"/>
              </a:rPr>
              <a:t> </a:t>
            </a:r>
            <a:r>
              <a:rPr sz="1400" spc="75" dirty="0">
                <a:latin typeface="Times New Roman"/>
                <a:cs typeface="Times New Roman"/>
              </a:rPr>
              <a:t>a</a:t>
            </a:r>
            <a:r>
              <a:rPr sz="1400" spc="240" dirty="0">
                <a:latin typeface="Times New Roman"/>
                <a:cs typeface="Times New Roman"/>
              </a:rPr>
              <a:t> </a:t>
            </a:r>
            <a:r>
              <a:rPr sz="1400" dirty="0">
                <a:latin typeface="Times New Roman"/>
                <a:cs typeface="Times New Roman"/>
              </a:rPr>
              <a:t>system</a:t>
            </a:r>
            <a:r>
              <a:rPr sz="1400" spc="245" dirty="0">
                <a:latin typeface="Times New Roman"/>
                <a:cs typeface="Times New Roman"/>
              </a:rPr>
              <a:t> </a:t>
            </a:r>
            <a:r>
              <a:rPr sz="1400" dirty="0">
                <a:latin typeface="Times New Roman"/>
                <a:cs typeface="Times New Roman"/>
              </a:rPr>
              <a:t>of</a:t>
            </a:r>
            <a:r>
              <a:rPr sz="1400" spc="229" dirty="0">
                <a:latin typeface="Times New Roman"/>
                <a:cs typeface="Times New Roman"/>
              </a:rPr>
              <a:t> </a:t>
            </a:r>
            <a:r>
              <a:rPr sz="1400" i="1" spc="175" dirty="0">
                <a:latin typeface="Times New Roman"/>
                <a:cs typeface="Times New Roman"/>
              </a:rPr>
              <a:t>N</a:t>
            </a:r>
            <a:r>
              <a:rPr sz="1400" i="1" spc="409" dirty="0">
                <a:latin typeface="Times New Roman"/>
                <a:cs typeface="Times New Roman"/>
              </a:rPr>
              <a:t> </a:t>
            </a:r>
            <a:r>
              <a:rPr sz="1400" dirty="0">
                <a:latin typeface="Times New Roman"/>
                <a:cs typeface="Times New Roman"/>
              </a:rPr>
              <a:t>particles,</a:t>
            </a:r>
            <a:r>
              <a:rPr sz="1400" spc="250" dirty="0">
                <a:latin typeface="Times New Roman"/>
                <a:cs typeface="Times New Roman"/>
              </a:rPr>
              <a:t> </a:t>
            </a:r>
            <a:r>
              <a:rPr sz="1400" dirty="0">
                <a:latin typeface="Times New Roman"/>
                <a:cs typeface="Times New Roman"/>
              </a:rPr>
              <a:t>each</a:t>
            </a:r>
            <a:r>
              <a:rPr sz="1400" spc="245" dirty="0">
                <a:latin typeface="Times New Roman"/>
                <a:cs typeface="Times New Roman"/>
              </a:rPr>
              <a:t> </a:t>
            </a:r>
            <a:r>
              <a:rPr sz="1400" dirty="0">
                <a:latin typeface="Times New Roman"/>
                <a:cs typeface="Times New Roman"/>
              </a:rPr>
              <a:t>of</a:t>
            </a:r>
            <a:r>
              <a:rPr sz="1400" spc="235" dirty="0">
                <a:latin typeface="Times New Roman"/>
                <a:cs typeface="Times New Roman"/>
              </a:rPr>
              <a:t> </a:t>
            </a:r>
            <a:r>
              <a:rPr sz="1400" dirty="0">
                <a:latin typeface="Times New Roman"/>
                <a:cs typeface="Times New Roman"/>
              </a:rPr>
              <a:t>which</a:t>
            </a:r>
            <a:r>
              <a:rPr sz="1400" spc="245" dirty="0">
                <a:latin typeface="Times New Roman"/>
                <a:cs typeface="Times New Roman"/>
              </a:rPr>
              <a:t> </a:t>
            </a:r>
            <a:r>
              <a:rPr sz="1400" spc="50" dirty="0">
                <a:latin typeface="Times New Roman"/>
                <a:cs typeface="Times New Roman"/>
              </a:rPr>
              <a:t>has</a:t>
            </a:r>
            <a:r>
              <a:rPr sz="1400" spc="240" dirty="0">
                <a:latin typeface="Times New Roman"/>
                <a:cs typeface="Times New Roman"/>
              </a:rPr>
              <a:t> </a:t>
            </a:r>
            <a:r>
              <a:rPr sz="1400" dirty="0">
                <a:latin typeface="Times New Roman"/>
                <a:cs typeface="Times New Roman"/>
              </a:rPr>
              <a:t>two</a:t>
            </a:r>
            <a:r>
              <a:rPr sz="1400" spc="245" dirty="0">
                <a:latin typeface="Times New Roman"/>
                <a:cs typeface="Times New Roman"/>
              </a:rPr>
              <a:t> </a:t>
            </a:r>
            <a:r>
              <a:rPr sz="1400" dirty="0">
                <a:latin typeface="Times New Roman"/>
                <a:cs typeface="Times New Roman"/>
              </a:rPr>
              <a:t>energy</a:t>
            </a:r>
            <a:r>
              <a:rPr sz="1400" spc="235" dirty="0">
                <a:latin typeface="Times New Roman"/>
                <a:cs typeface="Times New Roman"/>
              </a:rPr>
              <a:t> </a:t>
            </a:r>
            <a:r>
              <a:rPr sz="1400" dirty="0">
                <a:latin typeface="Times New Roman"/>
                <a:cs typeface="Times New Roman"/>
              </a:rPr>
              <a:t>levels:</a:t>
            </a:r>
            <a:r>
              <a:rPr sz="1400" spc="480" dirty="0">
                <a:latin typeface="Times New Roman"/>
                <a:cs typeface="Times New Roman"/>
              </a:rPr>
              <a:t> </a:t>
            </a:r>
            <a:r>
              <a:rPr sz="1400" dirty="0">
                <a:latin typeface="Times New Roman"/>
                <a:cs typeface="Times New Roman"/>
              </a:rPr>
              <a:t>0</a:t>
            </a:r>
            <a:r>
              <a:rPr sz="1400" spc="245" dirty="0">
                <a:latin typeface="Times New Roman"/>
                <a:cs typeface="Times New Roman"/>
              </a:rPr>
              <a:t> </a:t>
            </a:r>
            <a:r>
              <a:rPr sz="1400" spc="70" dirty="0">
                <a:latin typeface="Times New Roman"/>
                <a:cs typeface="Times New Roman"/>
              </a:rPr>
              <a:t>and</a:t>
            </a:r>
            <a:r>
              <a:rPr sz="1400" spc="235" dirty="0">
                <a:latin typeface="Times New Roman"/>
                <a:cs typeface="Times New Roman"/>
              </a:rPr>
              <a:t> </a:t>
            </a:r>
            <a:r>
              <a:rPr sz="1400" i="1" dirty="0">
                <a:latin typeface="Times New Roman"/>
                <a:cs typeface="Times New Roman"/>
              </a:rPr>
              <a:t>ϵ</a:t>
            </a:r>
            <a:r>
              <a:rPr sz="1400" dirty="0">
                <a:latin typeface="Times New Roman"/>
                <a:cs typeface="Times New Roman"/>
              </a:rPr>
              <a:t>.</a:t>
            </a:r>
            <a:r>
              <a:rPr sz="1400" spc="95" dirty="0">
                <a:latin typeface="Times New Roman"/>
                <a:cs typeface="Times New Roman"/>
              </a:rPr>
              <a:t>  </a:t>
            </a:r>
            <a:r>
              <a:rPr sz="1400" spc="55" dirty="0">
                <a:latin typeface="Times New Roman"/>
                <a:cs typeface="Times New Roman"/>
              </a:rPr>
              <a:t>Let</a:t>
            </a:r>
            <a:r>
              <a:rPr sz="1400" spc="245" dirty="0">
                <a:latin typeface="Times New Roman"/>
                <a:cs typeface="Times New Roman"/>
              </a:rPr>
              <a:t> </a:t>
            </a:r>
            <a:r>
              <a:rPr sz="1400" i="1" dirty="0">
                <a:latin typeface="Times New Roman"/>
                <a:cs typeface="Times New Roman"/>
              </a:rPr>
              <a:t>n</a:t>
            </a:r>
            <a:r>
              <a:rPr sz="1500" baseline="-11111" dirty="0">
                <a:latin typeface="Cambria"/>
                <a:cs typeface="Cambria"/>
              </a:rPr>
              <a:t>0</a:t>
            </a:r>
            <a:r>
              <a:rPr sz="1500" spc="652" baseline="-11111" dirty="0">
                <a:latin typeface="Cambria"/>
                <a:cs typeface="Cambria"/>
              </a:rPr>
              <a:t> </a:t>
            </a:r>
            <a:r>
              <a:rPr sz="1400" spc="55" dirty="0">
                <a:latin typeface="Times New Roman"/>
                <a:cs typeface="Times New Roman"/>
              </a:rPr>
              <a:t>be</a:t>
            </a:r>
            <a:r>
              <a:rPr sz="1400" spc="240" dirty="0">
                <a:latin typeface="Times New Roman"/>
                <a:cs typeface="Times New Roman"/>
              </a:rPr>
              <a:t> </a:t>
            </a:r>
            <a:r>
              <a:rPr sz="1400" spc="45" dirty="0">
                <a:latin typeface="Times New Roman"/>
                <a:cs typeface="Times New Roman"/>
              </a:rPr>
              <a:t>the </a:t>
            </a:r>
            <a:r>
              <a:rPr sz="1400" spc="10" dirty="0">
                <a:latin typeface="Times New Roman"/>
                <a:cs typeface="Times New Roman"/>
              </a:rPr>
              <a:t>occupation</a:t>
            </a:r>
            <a:r>
              <a:rPr sz="1400" spc="145" dirty="0">
                <a:latin typeface="Times New Roman"/>
                <a:cs typeface="Times New Roman"/>
              </a:rPr>
              <a:t> </a:t>
            </a:r>
            <a:r>
              <a:rPr sz="1400" spc="55" dirty="0">
                <a:latin typeface="Times New Roman"/>
                <a:cs typeface="Times New Roman"/>
              </a:rPr>
              <a:t>number</a:t>
            </a:r>
            <a:r>
              <a:rPr sz="1400" spc="150" dirty="0">
                <a:latin typeface="Times New Roman"/>
                <a:cs typeface="Times New Roman"/>
              </a:rPr>
              <a:t> </a:t>
            </a:r>
            <a:r>
              <a:rPr sz="1400" spc="10" dirty="0">
                <a:latin typeface="Times New Roman"/>
                <a:cs typeface="Times New Roman"/>
              </a:rPr>
              <a:t>of</a:t>
            </a:r>
            <a:r>
              <a:rPr sz="1400" spc="150" dirty="0">
                <a:latin typeface="Times New Roman"/>
                <a:cs typeface="Times New Roman"/>
              </a:rPr>
              <a:t> </a:t>
            </a:r>
            <a:r>
              <a:rPr sz="1400" spc="70" dirty="0">
                <a:latin typeface="Times New Roman"/>
                <a:cs typeface="Times New Roman"/>
              </a:rPr>
              <a:t>the</a:t>
            </a:r>
            <a:r>
              <a:rPr sz="1400" spc="150" dirty="0">
                <a:latin typeface="Times New Roman"/>
                <a:cs typeface="Times New Roman"/>
              </a:rPr>
              <a:t> </a:t>
            </a:r>
            <a:r>
              <a:rPr sz="1400" spc="50" dirty="0">
                <a:latin typeface="Times New Roman"/>
                <a:cs typeface="Times New Roman"/>
              </a:rPr>
              <a:t>ground</a:t>
            </a:r>
            <a:r>
              <a:rPr sz="1400" spc="145" dirty="0">
                <a:latin typeface="Times New Roman"/>
                <a:cs typeface="Times New Roman"/>
              </a:rPr>
              <a:t> </a:t>
            </a:r>
            <a:r>
              <a:rPr sz="1400" spc="65" dirty="0">
                <a:latin typeface="Times New Roman"/>
                <a:cs typeface="Times New Roman"/>
              </a:rPr>
              <a:t>state.</a:t>
            </a:r>
            <a:r>
              <a:rPr sz="1400" spc="320" dirty="0">
                <a:latin typeface="Times New Roman"/>
                <a:cs typeface="Times New Roman"/>
              </a:rPr>
              <a:t> </a:t>
            </a:r>
            <a:r>
              <a:rPr sz="1400" spc="10" dirty="0">
                <a:latin typeface="Times New Roman"/>
                <a:cs typeface="Times New Roman"/>
              </a:rPr>
              <a:t>Answer</a:t>
            </a:r>
            <a:r>
              <a:rPr sz="1400" spc="155" dirty="0">
                <a:latin typeface="Times New Roman"/>
                <a:cs typeface="Times New Roman"/>
              </a:rPr>
              <a:t> </a:t>
            </a:r>
            <a:r>
              <a:rPr sz="1400" spc="85" dirty="0">
                <a:latin typeface="Times New Roman"/>
                <a:cs typeface="Times New Roman"/>
              </a:rPr>
              <a:t>Parts</a:t>
            </a:r>
            <a:r>
              <a:rPr sz="1400" spc="150" dirty="0">
                <a:latin typeface="Times New Roman"/>
                <a:cs typeface="Times New Roman"/>
              </a:rPr>
              <a:t> </a:t>
            </a:r>
            <a:r>
              <a:rPr sz="1400" spc="10" dirty="0">
                <a:latin typeface="Times New Roman"/>
                <a:cs typeface="Times New Roman"/>
              </a:rPr>
              <a:t>1–4</a:t>
            </a:r>
            <a:r>
              <a:rPr sz="1400" spc="150" dirty="0">
                <a:latin typeface="Times New Roman"/>
                <a:cs typeface="Times New Roman"/>
              </a:rPr>
              <a:t> </a:t>
            </a:r>
            <a:r>
              <a:rPr sz="1400" spc="10" dirty="0">
                <a:latin typeface="Times New Roman"/>
                <a:cs typeface="Times New Roman"/>
              </a:rPr>
              <a:t>of</a:t>
            </a:r>
            <a:r>
              <a:rPr sz="1400" spc="150" dirty="0">
                <a:latin typeface="Times New Roman"/>
                <a:cs typeface="Times New Roman"/>
              </a:rPr>
              <a:t> </a:t>
            </a:r>
            <a:r>
              <a:rPr sz="1400" spc="55" dirty="0">
                <a:latin typeface="Times New Roman"/>
                <a:cs typeface="Times New Roman"/>
              </a:rPr>
              <a:t>this</a:t>
            </a:r>
            <a:r>
              <a:rPr sz="1400" spc="145" dirty="0">
                <a:latin typeface="Times New Roman"/>
                <a:cs typeface="Times New Roman"/>
              </a:rPr>
              <a:t> </a:t>
            </a:r>
            <a:r>
              <a:rPr sz="1400" spc="10" dirty="0">
                <a:latin typeface="Times New Roman"/>
                <a:cs typeface="Times New Roman"/>
              </a:rPr>
              <a:t>question</a:t>
            </a:r>
            <a:r>
              <a:rPr sz="1400" spc="150" dirty="0">
                <a:latin typeface="Times New Roman"/>
                <a:cs typeface="Times New Roman"/>
              </a:rPr>
              <a:t> </a:t>
            </a:r>
            <a:r>
              <a:rPr sz="1400" spc="55" dirty="0">
                <a:latin typeface="Times New Roman"/>
                <a:cs typeface="Times New Roman"/>
              </a:rPr>
              <a:t>with</a:t>
            </a:r>
            <a:r>
              <a:rPr sz="1400" spc="150" dirty="0">
                <a:latin typeface="Times New Roman"/>
                <a:cs typeface="Times New Roman"/>
              </a:rPr>
              <a:t> </a:t>
            </a:r>
            <a:r>
              <a:rPr sz="1400" spc="70" dirty="0">
                <a:latin typeface="Times New Roman"/>
                <a:cs typeface="Times New Roman"/>
              </a:rPr>
              <a:t>the</a:t>
            </a:r>
            <a:r>
              <a:rPr sz="1400" spc="150" dirty="0">
                <a:latin typeface="Times New Roman"/>
                <a:cs typeface="Times New Roman"/>
              </a:rPr>
              <a:t> </a:t>
            </a:r>
            <a:r>
              <a:rPr sz="1400" spc="10" dirty="0">
                <a:latin typeface="Times New Roman"/>
                <a:cs typeface="Times New Roman"/>
              </a:rPr>
              <a:t>following</a:t>
            </a:r>
            <a:r>
              <a:rPr sz="1400" spc="150" dirty="0">
                <a:latin typeface="Times New Roman"/>
                <a:cs typeface="Times New Roman"/>
              </a:rPr>
              <a:t> </a:t>
            </a:r>
            <a:r>
              <a:rPr sz="1400" spc="-10" dirty="0">
                <a:latin typeface="Times New Roman"/>
                <a:cs typeface="Times New Roman"/>
              </a:rPr>
              <a:t>choices:</a:t>
            </a:r>
            <a:endParaRPr sz="1400">
              <a:latin typeface="Times New Roman"/>
              <a:cs typeface="Times New Roman"/>
            </a:endParaRPr>
          </a:p>
          <a:p>
            <a:pPr>
              <a:lnSpc>
                <a:spcPct val="100000"/>
              </a:lnSpc>
              <a:spcBef>
                <a:spcPts val="100"/>
              </a:spcBef>
            </a:pPr>
            <a:endParaRPr sz="1400">
              <a:latin typeface="Times New Roman"/>
              <a:cs typeface="Times New Roman"/>
            </a:endParaRPr>
          </a:p>
          <a:p>
            <a:pPr marL="485140" indent="-257175">
              <a:lnSpc>
                <a:spcPct val="100000"/>
              </a:lnSpc>
              <a:buAutoNum type="alphaUcPeriod"/>
              <a:tabLst>
                <a:tab pos="485140" algn="l"/>
              </a:tabLst>
            </a:pPr>
            <a:r>
              <a:rPr sz="1400" spc="-50" dirty="0">
                <a:latin typeface="Times New Roman"/>
                <a:cs typeface="Times New Roman"/>
              </a:rPr>
              <a:t>0</a:t>
            </a:r>
            <a:endParaRPr sz="1400">
              <a:latin typeface="Times New Roman"/>
              <a:cs typeface="Times New Roman"/>
            </a:endParaRPr>
          </a:p>
          <a:p>
            <a:pPr marL="485140" indent="-249554">
              <a:lnSpc>
                <a:spcPct val="100000"/>
              </a:lnSpc>
              <a:spcBef>
                <a:spcPts val="1110"/>
              </a:spcBef>
              <a:buAutoNum type="alphaUcPeriod"/>
              <a:tabLst>
                <a:tab pos="485140" algn="l"/>
              </a:tabLst>
            </a:pPr>
            <a:r>
              <a:rPr sz="1400" spc="-50" dirty="0">
                <a:latin typeface="Times New Roman"/>
                <a:cs typeface="Times New Roman"/>
              </a:rPr>
              <a:t>1</a:t>
            </a:r>
            <a:endParaRPr sz="1400">
              <a:latin typeface="Times New Roman"/>
              <a:cs typeface="Times New Roman"/>
            </a:endParaRPr>
          </a:p>
          <a:p>
            <a:pPr marL="485140" indent="-252095">
              <a:lnSpc>
                <a:spcPct val="100000"/>
              </a:lnSpc>
              <a:spcBef>
                <a:spcPts val="1110"/>
              </a:spcBef>
              <a:buFont typeface="Times New Roman"/>
              <a:buAutoNum type="alphaUcPeriod"/>
              <a:tabLst>
                <a:tab pos="485140" algn="l"/>
              </a:tabLst>
            </a:pPr>
            <a:r>
              <a:rPr sz="1400" i="1" spc="145" dirty="0">
                <a:latin typeface="Times New Roman"/>
                <a:cs typeface="Times New Roman"/>
              </a:rPr>
              <a:t>N/</a:t>
            </a:r>
            <a:r>
              <a:rPr sz="1400" spc="145" dirty="0">
                <a:latin typeface="Times New Roman"/>
                <a:cs typeface="Times New Roman"/>
              </a:rPr>
              <a:t>2</a:t>
            </a:r>
            <a:endParaRPr sz="1400">
              <a:latin typeface="Times New Roman"/>
              <a:cs typeface="Times New Roman"/>
            </a:endParaRPr>
          </a:p>
          <a:p>
            <a:pPr marL="485140" indent="-259715">
              <a:lnSpc>
                <a:spcPct val="100000"/>
              </a:lnSpc>
              <a:spcBef>
                <a:spcPts val="1105"/>
              </a:spcBef>
              <a:buFont typeface="Times New Roman"/>
              <a:buAutoNum type="alphaUcPeriod"/>
              <a:tabLst>
                <a:tab pos="485140" algn="l"/>
              </a:tabLst>
            </a:pPr>
            <a:r>
              <a:rPr sz="1400" i="1" spc="125" dirty="0">
                <a:latin typeface="Times New Roman"/>
                <a:cs typeface="Times New Roman"/>
              </a:rPr>
              <a:t>N</a:t>
            </a:r>
            <a:endParaRPr sz="1400">
              <a:latin typeface="Times New Roman"/>
              <a:cs typeface="Times New Roman"/>
            </a:endParaRPr>
          </a:p>
          <a:p>
            <a:pPr marL="485140" indent="-244475">
              <a:lnSpc>
                <a:spcPct val="100000"/>
              </a:lnSpc>
              <a:spcBef>
                <a:spcPts val="1110"/>
              </a:spcBef>
              <a:buAutoNum type="alphaUcPeriod"/>
              <a:tabLst>
                <a:tab pos="485140" algn="l"/>
              </a:tabLst>
            </a:pPr>
            <a:r>
              <a:rPr sz="1400" dirty="0">
                <a:latin typeface="Times New Roman"/>
                <a:cs typeface="Times New Roman"/>
              </a:rPr>
              <a:t>None</a:t>
            </a:r>
            <a:r>
              <a:rPr sz="1400" spc="135" dirty="0">
                <a:latin typeface="Times New Roman"/>
                <a:cs typeface="Times New Roman"/>
              </a:rPr>
              <a:t> </a:t>
            </a:r>
            <a:r>
              <a:rPr sz="1400" dirty="0">
                <a:latin typeface="Times New Roman"/>
                <a:cs typeface="Times New Roman"/>
              </a:rPr>
              <a:t>of</a:t>
            </a:r>
            <a:r>
              <a:rPr sz="1400" spc="140" dirty="0">
                <a:latin typeface="Times New Roman"/>
                <a:cs typeface="Times New Roman"/>
              </a:rPr>
              <a:t> </a:t>
            </a:r>
            <a:r>
              <a:rPr sz="1400" spc="70" dirty="0">
                <a:latin typeface="Times New Roman"/>
                <a:cs typeface="Times New Roman"/>
              </a:rPr>
              <a:t>the</a:t>
            </a:r>
            <a:r>
              <a:rPr sz="1400" spc="135" dirty="0">
                <a:latin typeface="Times New Roman"/>
                <a:cs typeface="Times New Roman"/>
              </a:rPr>
              <a:t> </a:t>
            </a:r>
            <a:r>
              <a:rPr sz="1400" spc="-20" dirty="0">
                <a:latin typeface="Times New Roman"/>
                <a:cs typeface="Times New Roman"/>
              </a:rPr>
              <a:t>above</a:t>
            </a:r>
            <a:endParaRPr sz="1400">
              <a:latin typeface="Times New Roman"/>
              <a:cs typeface="Times New Roman"/>
            </a:endParaRPr>
          </a:p>
        </p:txBody>
      </p:sp>
      <p:sp>
        <p:nvSpPr>
          <p:cNvPr id="3" name="object 3"/>
          <p:cNvSpPr txBox="1"/>
          <p:nvPr/>
        </p:nvSpPr>
        <p:spPr>
          <a:xfrm>
            <a:off x="852004" y="4096141"/>
            <a:ext cx="8147050" cy="2084705"/>
          </a:xfrm>
          <a:prstGeom prst="rect">
            <a:avLst/>
          </a:prstGeom>
        </p:spPr>
        <p:txBody>
          <a:bodyPr vert="horz" wrap="square" lIns="0" tIns="17145" rIns="0" bIns="0" rtlCol="0">
            <a:spAutoFit/>
          </a:bodyPr>
          <a:lstStyle/>
          <a:p>
            <a:pPr marL="250825" indent="-212725">
              <a:lnSpc>
                <a:spcPts val="1520"/>
              </a:lnSpc>
              <a:spcBef>
                <a:spcPts val="135"/>
              </a:spcBef>
              <a:buAutoNum type="arabicPeriod"/>
              <a:tabLst>
                <a:tab pos="250825" algn="l"/>
              </a:tabLst>
            </a:pPr>
            <a:r>
              <a:rPr sz="1400" spc="105" dirty="0">
                <a:latin typeface="Times New Roman"/>
                <a:cs typeface="Times New Roman"/>
              </a:rPr>
              <a:t>What</a:t>
            </a:r>
            <a:r>
              <a:rPr sz="1400" spc="180" dirty="0">
                <a:latin typeface="Times New Roman"/>
                <a:cs typeface="Times New Roman"/>
              </a:rPr>
              <a:t> </a:t>
            </a:r>
            <a:r>
              <a:rPr sz="1400" spc="10" dirty="0">
                <a:latin typeface="Times New Roman"/>
                <a:cs typeface="Times New Roman"/>
              </a:rPr>
              <a:t>is</a:t>
            </a:r>
            <a:r>
              <a:rPr sz="1400" spc="180" dirty="0">
                <a:latin typeface="Times New Roman"/>
                <a:cs typeface="Times New Roman"/>
              </a:rPr>
              <a:t>  </a:t>
            </a:r>
            <a:r>
              <a:rPr sz="1400" spc="10" dirty="0">
                <a:latin typeface="Times New Roman"/>
                <a:cs typeface="Times New Roman"/>
              </a:rPr>
              <a:t>lim</a:t>
            </a:r>
            <a:r>
              <a:rPr sz="1400" spc="455" dirty="0">
                <a:latin typeface="Times New Roman"/>
                <a:cs typeface="Times New Roman"/>
              </a:rPr>
              <a:t> </a:t>
            </a:r>
            <a:r>
              <a:rPr sz="1400" i="1" spc="10" dirty="0">
                <a:latin typeface="Times New Roman"/>
                <a:cs typeface="Times New Roman"/>
              </a:rPr>
              <a:t>n</a:t>
            </a:r>
            <a:r>
              <a:rPr sz="1500" spc="15" baseline="-11111" dirty="0">
                <a:latin typeface="Cambria"/>
                <a:cs typeface="Cambria"/>
              </a:rPr>
              <a:t>0</a:t>
            </a:r>
            <a:r>
              <a:rPr sz="1500" spc="562" baseline="-11111" dirty="0">
                <a:latin typeface="Cambria"/>
                <a:cs typeface="Cambria"/>
              </a:rPr>
              <a:t> </a:t>
            </a:r>
            <a:r>
              <a:rPr sz="1400" spc="10" dirty="0">
                <a:latin typeface="Times New Roman"/>
                <a:cs typeface="Times New Roman"/>
              </a:rPr>
              <a:t>for</a:t>
            </a:r>
            <a:r>
              <a:rPr sz="1400" spc="180" dirty="0">
                <a:latin typeface="Times New Roman"/>
                <a:cs typeface="Times New Roman"/>
              </a:rPr>
              <a:t> </a:t>
            </a:r>
            <a:r>
              <a:rPr sz="1400" spc="75" dirty="0">
                <a:latin typeface="Times New Roman"/>
                <a:cs typeface="Times New Roman"/>
              </a:rPr>
              <a:t>a</a:t>
            </a:r>
            <a:r>
              <a:rPr sz="1400" spc="185" dirty="0">
                <a:latin typeface="Times New Roman"/>
                <a:cs typeface="Times New Roman"/>
              </a:rPr>
              <a:t> </a:t>
            </a:r>
            <a:r>
              <a:rPr sz="1400" spc="10" dirty="0">
                <a:latin typeface="Times New Roman"/>
                <a:cs typeface="Times New Roman"/>
              </a:rPr>
              <a:t>system</a:t>
            </a:r>
            <a:r>
              <a:rPr sz="1400" spc="185" dirty="0">
                <a:latin typeface="Times New Roman"/>
                <a:cs typeface="Times New Roman"/>
              </a:rPr>
              <a:t> </a:t>
            </a:r>
            <a:r>
              <a:rPr sz="1400" spc="10" dirty="0">
                <a:latin typeface="Times New Roman"/>
                <a:cs typeface="Times New Roman"/>
              </a:rPr>
              <a:t>of</a:t>
            </a:r>
            <a:r>
              <a:rPr sz="1400" spc="180" dirty="0">
                <a:latin typeface="Times New Roman"/>
                <a:cs typeface="Times New Roman"/>
              </a:rPr>
              <a:t> </a:t>
            </a:r>
            <a:r>
              <a:rPr sz="1400" spc="10" dirty="0">
                <a:latin typeface="Times New Roman"/>
                <a:cs typeface="Times New Roman"/>
              </a:rPr>
              <a:t>distinguishable</a:t>
            </a:r>
            <a:r>
              <a:rPr sz="1400" spc="180" dirty="0">
                <a:latin typeface="Times New Roman"/>
                <a:cs typeface="Times New Roman"/>
              </a:rPr>
              <a:t> </a:t>
            </a:r>
            <a:r>
              <a:rPr sz="1400" spc="-10" dirty="0">
                <a:latin typeface="Times New Roman"/>
                <a:cs typeface="Times New Roman"/>
              </a:rPr>
              <a:t>particles?</a:t>
            </a:r>
            <a:endParaRPr sz="1400">
              <a:latin typeface="Times New Roman"/>
              <a:cs typeface="Times New Roman"/>
            </a:endParaRPr>
          </a:p>
          <a:p>
            <a:pPr marL="930910">
              <a:lnSpc>
                <a:spcPts val="1040"/>
              </a:lnSpc>
            </a:pPr>
            <a:r>
              <a:rPr sz="1000" i="1" dirty="0">
                <a:latin typeface="Cambria"/>
                <a:cs typeface="Cambria"/>
              </a:rPr>
              <a:t>T</a:t>
            </a:r>
            <a:r>
              <a:rPr sz="1000" i="1" spc="-80" dirty="0">
                <a:latin typeface="Cambria"/>
                <a:cs typeface="Cambria"/>
              </a:rPr>
              <a:t> </a:t>
            </a:r>
            <a:r>
              <a:rPr sz="1000" spc="-25" dirty="0">
                <a:latin typeface="Lucida Sans Unicode"/>
                <a:cs typeface="Lucida Sans Unicode"/>
              </a:rPr>
              <a:t>→</a:t>
            </a:r>
            <a:r>
              <a:rPr sz="1000" spc="-25" dirty="0">
                <a:latin typeface="Cambria"/>
                <a:cs typeface="Cambria"/>
              </a:rPr>
              <a:t>0</a:t>
            </a:r>
            <a:r>
              <a:rPr sz="1050" spc="-37" baseline="23809" dirty="0">
                <a:latin typeface="Verdana"/>
                <a:cs typeface="Verdana"/>
              </a:rPr>
              <a:t>+</a:t>
            </a:r>
            <a:endParaRPr sz="1050" baseline="23809">
              <a:latin typeface="Verdana"/>
              <a:cs typeface="Verdana"/>
            </a:endParaRPr>
          </a:p>
          <a:p>
            <a:pPr marL="250825" indent="-212725">
              <a:lnSpc>
                <a:spcPts val="1520"/>
              </a:lnSpc>
              <a:spcBef>
                <a:spcPts val="635"/>
              </a:spcBef>
              <a:buAutoNum type="arabicPeriod" startAt="2"/>
              <a:tabLst>
                <a:tab pos="250825" algn="l"/>
              </a:tabLst>
            </a:pPr>
            <a:r>
              <a:rPr sz="1400" spc="105" dirty="0">
                <a:latin typeface="Times New Roman"/>
                <a:cs typeface="Times New Roman"/>
              </a:rPr>
              <a:t>What</a:t>
            </a:r>
            <a:r>
              <a:rPr sz="1400" spc="185" dirty="0">
                <a:latin typeface="Times New Roman"/>
                <a:cs typeface="Times New Roman"/>
              </a:rPr>
              <a:t> </a:t>
            </a:r>
            <a:r>
              <a:rPr sz="1400" dirty="0">
                <a:latin typeface="Times New Roman"/>
                <a:cs typeface="Times New Roman"/>
              </a:rPr>
              <a:t>is</a:t>
            </a:r>
            <a:r>
              <a:rPr sz="1400" spc="185" dirty="0">
                <a:latin typeface="Times New Roman"/>
                <a:cs typeface="Times New Roman"/>
              </a:rPr>
              <a:t>  </a:t>
            </a:r>
            <a:r>
              <a:rPr sz="1400" dirty="0">
                <a:latin typeface="Times New Roman"/>
                <a:cs typeface="Times New Roman"/>
              </a:rPr>
              <a:t>lim</a:t>
            </a:r>
            <a:r>
              <a:rPr sz="1400" spc="459" dirty="0">
                <a:latin typeface="Times New Roman"/>
                <a:cs typeface="Times New Roman"/>
              </a:rPr>
              <a:t> </a:t>
            </a:r>
            <a:r>
              <a:rPr sz="1400" i="1" dirty="0">
                <a:latin typeface="Times New Roman"/>
                <a:cs typeface="Times New Roman"/>
              </a:rPr>
              <a:t>n</a:t>
            </a:r>
            <a:r>
              <a:rPr sz="1500" baseline="-11111" dirty="0">
                <a:latin typeface="Cambria"/>
                <a:cs typeface="Cambria"/>
              </a:rPr>
              <a:t>0</a:t>
            </a:r>
            <a:r>
              <a:rPr sz="1500" spc="577" baseline="-11111" dirty="0">
                <a:latin typeface="Cambria"/>
                <a:cs typeface="Cambria"/>
              </a:rPr>
              <a:t> </a:t>
            </a:r>
            <a:r>
              <a:rPr sz="1400" dirty="0">
                <a:latin typeface="Times New Roman"/>
                <a:cs typeface="Times New Roman"/>
              </a:rPr>
              <a:t>for</a:t>
            </a:r>
            <a:r>
              <a:rPr sz="1400" spc="185" dirty="0">
                <a:latin typeface="Times New Roman"/>
                <a:cs typeface="Times New Roman"/>
              </a:rPr>
              <a:t> </a:t>
            </a:r>
            <a:r>
              <a:rPr sz="1400" spc="75" dirty="0">
                <a:latin typeface="Times New Roman"/>
                <a:cs typeface="Times New Roman"/>
              </a:rPr>
              <a:t>a</a:t>
            </a:r>
            <a:r>
              <a:rPr sz="1400" spc="195" dirty="0">
                <a:latin typeface="Times New Roman"/>
                <a:cs typeface="Times New Roman"/>
              </a:rPr>
              <a:t> </a:t>
            </a:r>
            <a:r>
              <a:rPr sz="1400" dirty="0">
                <a:latin typeface="Times New Roman"/>
                <a:cs typeface="Times New Roman"/>
              </a:rPr>
              <a:t>system</a:t>
            </a:r>
            <a:r>
              <a:rPr sz="1400" spc="185" dirty="0">
                <a:latin typeface="Times New Roman"/>
                <a:cs typeface="Times New Roman"/>
              </a:rPr>
              <a:t> </a:t>
            </a:r>
            <a:r>
              <a:rPr sz="1400" dirty="0">
                <a:latin typeface="Times New Roman"/>
                <a:cs typeface="Times New Roman"/>
              </a:rPr>
              <a:t>of</a:t>
            </a:r>
            <a:r>
              <a:rPr sz="1400" spc="185" dirty="0">
                <a:latin typeface="Times New Roman"/>
                <a:cs typeface="Times New Roman"/>
              </a:rPr>
              <a:t> </a:t>
            </a:r>
            <a:r>
              <a:rPr sz="1400" dirty="0">
                <a:latin typeface="Times New Roman"/>
                <a:cs typeface="Times New Roman"/>
              </a:rPr>
              <a:t>identical</a:t>
            </a:r>
            <a:r>
              <a:rPr sz="1400" spc="190" dirty="0">
                <a:latin typeface="Times New Roman"/>
                <a:cs typeface="Times New Roman"/>
              </a:rPr>
              <a:t> </a:t>
            </a:r>
            <a:r>
              <a:rPr sz="1400" spc="-10" dirty="0">
                <a:latin typeface="Times New Roman"/>
                <a:cs typeface="Times New Roman"/>
              </a:rPr>
              <a:t>bosons?</a:t>
            </a:r>
            <a:endParaRPr sz="1400">
              <a:latin typeface="Times New Roman"/>
              <a:cs typeface="Times New Roman"/>
            </a:endParaRPr>
          </a:p>
          <a:p>
            <a:pPr marL="930910">
              <a:lnSpc>
                <a:spcPts val="1040"/>
              </a:lnSpc>
            </a:pPr>
            <a:r>
              <a:rPr sz="1000" i="1" dirty="0">
                <a:latin typeface="Cambria"/>
                <a:cs typeface="Cambria"/>
              </a:rPr>
              <a:t>T</a:t>
            </a:r>
            <a:r>
              <a:rPr sz="1000" i="1" spc="-80" dirty="0">
                <a:latin typeface="Cambria"/>
                <a:cs typeface="Cambria"/>
              </a:rPr>
              <a:t> </a:t>
            </a:r>
            <a:r>
              <a:rPr sz="1000" spc="-25" dirty="0">
                <a:latin typeface="Lucida Sans Unicode"/>
                <a:cs typeface="Lucida Sans Unicode"/>
              </a:rPr>
              <a:t>→</a:t>
            </a:r>
            <a:r>
              <a:rPr sz="1000" spc="-25" dirty="0">
                <a:latin typeface="Cambria"/>
                <a:cs typeface="Cambria"/>
              </a:rPr>
              <a:t>0</a:t>
            </a:r>
            <a:r>
              <a:rPr sz="1050" spc="-37" baseline="23809" dirty="0">
                <a:latin typeface="Verdana"/>
                <a:cs typeface="Verdana"/>
              </a:rPr>
              <a:t>+</a:t>
            </a:r>
            <a:endParaRPr sz="1050" baseline="23809">
              <a:latin typeface="Verdana"/>
              <a:cs typeface="Verdana"/>
            </a:endParaRPr>
          </a:p>
          <a:p>
            <a:pPr marL="250825" indent="-212725">
              <a:lnSpc>
                <a:spcPts val="1500"/>
              </a:lnSpc>
              <a:spcBef>
                <a:spcPts val="635"/>
              </a:spcBef>
              <a:buAutoNum type="arabicPeriod" startAt="3"/>
              <a:tabLst>
                <a:tab pos="250825" algn="l"/>
              </a:tabLst>
            </a:pPr>
            <a:r>
              <a:rPr sz="1400" spc="105" dirty="0">
                <a:latin typeface="Times New Roman"/>
                <a:cs typeface="Times New Roman"/>
              </a:rPr>
              <a:t>What</a:t>
            </a:r>
            <a:r>
              <a:rPr sz="1400" spc="180" dirty="0">
                <a:latin typeface="Times New Roman"/>
                <a:cs typeface="Times New Roman"/>
              </a:rPr>
              <a:t> </a:t>
            </a:r>
            <a:r>
              <a:rPr sz="1400" spc="10" dirty="0">
                <a:latin typeface="Times New Roman"/>
                <a:cs typeface="Times New Roman"/>
              </a:rPr>
              <a:t>is</a:t>
            </a:r>
            <a:r>
              <a:rPr sz="1400" spc="135" dirty="0">
                <a:latin typeface="Times New Roman"/>
                <a:cs typeface="Times New Roman"/>
              </a:rPr>
              <a:t>  </a:t>
            </a:r>
            <a:r>
              <a:rPr sz="1400" spc="10" dirty="0">
                <a:latin typeface="Times New Roman"/>
                <a:cs typeface="Times New Roman"/>
              </a:rPr>
              <a:t>lim</a:t>
            </a:r>
            <a:r>
              <a:rPr sz="1400" spc="365" dirty="0">
                <a:latin typeface="Times New Roman"/>
                <a:cs typeface="Times New Roman"/>
              </a:rPr>
              <a:t> </a:t>
            </a:r>
            <a:r>
              <a:rPr sz="1400" i="1" spc="10" dirty="0">
                <a:latin typeface="Times New Roman"/>
                <a:cs typeface="Times New Roman"/>
              </a:rPr>
              <a:t>n</a:t>
            </a:r>
            <a:r>
              <a:rPr sz="1500" spc="15" baseline="-11111" dirty="0">
                <a:latin typeface="Cambria"/>
                <a:cs typeface="Cambria"/>
              </a:rPr>
              <a:t>0</a:t>
            </a:r>
            <a:r>
              <a:rPr sz="1500" spc="562" baseline="-11111" dirty="0">
                <a:latin typeface="Cambria"/>
                <a:cs typeface="Cambria"/>
              </a:rPr>
              <a:t> </a:t>
            </a:r>
            <a:r>
              <a:rPr sz="1400" spc="10" dirty="0">
                <a:latin typeface="Times New Roman"/>
                <a:cs typeface="Times New Roman"/>
              </a:rPr>
              <a:t>for</a:t>
            </a:r>
            <a:r>
              <a:rPr sz="1400" spc="185" dirty="0">
                <a:latin typeface="Times New Roman"/>
                <a:cs typeface="Times New Roman"/>
              </a:rPr>
              <a:t> </a:t>
            </a:r>
            <a:r>
              <a:rPr sz="1400" spc="75" dirty="0">
                <a:latin typeface="Times New Roman"/>
                <a:cs typeface="Times New Roman"/>
              </a:rPr>
              <a:t>a</a:t>
            </a:r>
            <a:r>
              <a:rPr sz="1400" spc="190" dirty="0">
                <a:latin typeface="Times New Roman"/>
                <a:cs typeface="Times New Roman"/>
              </a:rPr>
              <a:t> </a:t>
            </a:r>
            <a:r>
              <a:rPr sz="1400" spc="10" dirty="0">
                <a:latin typeface="Times New Roman"/>
                <a:cs typeface="Times New Roman"/>
              </a:rPr>
              <a:t>system</a:t>
            </a:r>
            <a:r>
              <a:rPr sz="1400" spc="185" dirty="0">
                <a:latin typeface="Times New Roman"/>
                <a:cs typeface="Times New Roman"/>
              </a:rPr>
              <a:t> </a:t>
            </a:r>
            <a:r>
              <a:rPr sz="1400" spc="10" dirty="0">
                <a:latin typeface="Times New Roman"/>
                <a:cs typeface="Times New Roman"/>
              </a:rPr>
              <a:t>of</a:t>
            </a:r>
            <a:r>
              <a:rPr sz="1400" spc="180" dirty="0">
                <a:latin typeface="Times New Roman"/>
                <a:cs typeface="Times New Roman"/>
              </a:rPr>
              <a:t> </a:t>
            </a:r>
            <a:r>
              <a:rPr sz="1400" spc="10" dirty="0">
                <a:latin typeface="Times New Roman"/>
                <a:cs typeface="Times New Roman"/>
              </a:rPr>
              <a:t>distinguishable</a:t>
            </a:r>
            <a:r>
              <a:rPr sz="1400" spc="185" dirty="0">
                <a:latin typeface="Times New Roman"/>
                <a:cs typeface="Times New Roman"/>
              </a:rPr>
              <a:t> </a:t>
            </a:r>
            <a:r>
              <a:rPr sz="1400" spc="-10" dirty="0">
                <a:latin typeface="Times New Roman"/>
                <a:cs typeface="Times New Roman"/>
              </a:rPr>
              <a:t>particles?</a:t>
            </a:r>
            <a:endParaRPr sz="1400">
              <a:latin typeface="Times New Roman"/>
              <a:cs typeface="Times New Roman"/>
            </a:endParaRPr>
          </a:p>
          <a:p>
            <a:pPr marL="930910">
              <a:lnSpc>
                <a:spcPts val="1019"/>
              </a:lnSpc>
            </a:pPr>
            <a:r>
              <a:rPr sz="1000" i="1" dirty="0">
                <a:latin typeface="Cambria"/>
                <a:cs typeface="Cambria"/>
              </a:rPr>
              <a:t>T</a:t>
            </a:r>
            <a:r>
              <a:rPr sz="1000" i="1" spc="-80" dirty="0">
                <a:latin typeface="Cambria"/>
                <a:cs typeface="Cambria"/>
              </a:rPr>
              <a:t> </a:t>
            </a:r>
            <a:r>
              <a:rPr sz="1000" spc="30" dirty="0">
                <a:latin typeface="Lucida Sans Unicode"/>
                <a:cs typeface="Lucida Sans Unicode"/>
              </a:rPr>
              <a:t>→∞</a:t>
            </a:r>
            <a:endParaRPr sz="1000">
              <a:latin typeface="Lucida Sans Unicode"/>
              <a:cs typeface="Lucida Sans Unicode"/>
            </a:endParaRPr>
          </a:p>
          <a:p>
            <a:pPr marL="250825" indent="-212725">
              <a:lnSpc>
                <a:spcPts val="1500"/>
              </a:lnSpc>
              <a:spcBef>
                <a:spcPts val="635"/>
              </a:spcBef>
              <a:buAutoNum type="arabicPeriod" startAt="4"/>
              <a:tabLst>
                <a:tab pos="250825" algn="l"/>
              </a:tabLst>
            </a:pPr>
            <a:r>
              <a:rPr sz="1400" spc="105" dirty="0">
                <a:latin typeface="Times New Roman"/>
                <a:cs typeface="Times New Roman"/>
              </a:rPr>
              <a:t>What</a:t>
            </a:r>
            <a:r>
              <a:rPr sz="1400" spc="185" dirty="0">
                <a:latin typeface="Times New Roman"/>
                <a:cs typeface="Times New Roman"/>
              </a:rPr>
              <a:t> </a:t>
            </a:r>
            <a:r>
              <a:rPr sz="1400" dirty="0">
                <a:latin typeface="Times New Roman"/>
                <a:cs typeface="Times New Roman"/>
              </a:rPr>
              <a:t>is</a:t>
            </a:r>
            <a:r>
              <a:rPr sz="1400" spc="140" dirty="0">
                <a:latin typeface="Times New Roman"/>
                <a:cs typeface="Times New Roman"/>
              </a:rPr>
              <a:t>  </a:t>
            </a:r>
            <a:r>
              <a:rPr sz="1400" dirty="0">
                <a:latin typeface="Times New Roman"/>
                <a:cs typeface="Times New Roman"/>
              </a:rPr>
              <a:t>lim</a:t>
            </a:r>
            <a:r>
              <a:rPr sz="1400" spc="370" dirty="0">
                <a:latin typeface="Times New Roman"/>
                <a:cs typeface="Times New Roman"/>
              </a:rPr>
              <a:t> </a:t>
            </a:r>
            <a:r>
              <a:rPr sz="1400" i="1" dirty="0">
                <a:latin typeface="Times New Roman"/>
                <a:cs typeface="Times New Roman"/>
              </a:rPr>
              <a:t>n</a:t>
            </a:r>
            <a:r>
              <a:rPr sz="1500" baseline="-11111" dirty="0">
                <a:latin typeface="Cambria"/>
                <a:cs typeface="Cambria"/>
              </a:rPr>
              <a:t>0</a:t>
            </a:r>
            <a:r>
              <a:rPr sz="1500" spc="577" baseline="-11111" dirty="0">
                <a:latin typeface="Cambria"/>
                <a:cs typeface="Cambria"/>
              </a:rPr>
              <a:t> </a:t>
            </a:r>
            <a:r>
              <a:rPr sz="1400" dirty="0">
                <a:latin typeface="Times New Roman"/>
                <a:cs typeface="Times New Roman"/>
              </a:rPr>
              <a:t>for</a:t>
            </a:r>
            <a:r>
              <a:rPr sz="1400" spc="190" dirty="0">
                <a:latin typeface="Times New Roman"/>
                <a:cs typeface="Times New Roman"/>
              </a:rPr>
              <a:t> </a:t>
            </a:r>
            <a:r>
              <a:rPr sz="1400" spc="75" dirty="0">
                <a:latin typeface="Times New Roman"/>
                <a:cs typeface="Times New Roman"/>
              </a:rPr>
              <a:t>a</a:t>
            </a:r>
            <a:r>
              <a:rPr sz="1400" spc="195" dirty="0">
                <a:latin typeface="Times New Roman"/>
                <a:cs typeface="Times New Roman"/>
              </a:rPr>
              <a:t> </a:t>
            </a:r>
            <a:r>
              <a:rPr sz="1400" dirty="0">
                <a:latin typeface="Times New Roman"/>
                <a:cs typeface="Times New Roman"/>
              </a:rPr>
              <a:t>system</a:t>
            </a:r>
            <a:r>
              <a:rPr sz="1400" spc="190" dirty="0">
                <a:latin typeface="Times New Roman"/>
                <a:cs typeface="Times New Roman"/>
              </a:rPr>
              <a:t> </a:t>
            </a:r>
            <a:r>
              <a:rPr sz="1400" dirty="0">
                <a:latin typeface="Times New Roman"/>
                <a:cs typeface="Times New Roman"/>
              </a:rPr>
              <a:t>of</a:t>
            </a:r>
            <a:r>
              <a:rPr sz="1400" spc="190" dirty="0">
                <a:latin typeface="Times New Roman"/>
                <a:cs typeface="Times New Roman"/>
              </a:rPr>
              <a:t> </a:t>
            </a:r>
            <a:r>
              <a:rPr sz="1400" dirty="0">
                <a:latin typeface="Times New Roman"/>
                <a:cs typeface="Times New Roman"/>
              </a:rPr>
              <a:t>identical</a:t>
            </a:r>
            <a:r>
              <a:rPr sz="1400" spc="190" dirty="0">
                <a:latin typeface="Times New Roman"/>
                <a:cs typeface="Times New Roman"/>
              </a:rPr>
              <a:t> </a:t>
            </a:r>
            <a:r>
              <a:rPr sz="1400" spc="-10" dirty="0">
                <a:latin typeface="Times New Roman"/>
                <a:cs typeface="Times New Roman"/>
              </a:rPr>
              <a:t>bosons?</a:t>
            </a:r>
            <a:endParaRPr sz="1400">
              <a:latin typeface="Times New Roman"/>
              <a:cs typeface="Times New Roman"/>
            </a:endParaRPr>
          </a:p>
          <a:p>
            <a:pPr marL="930910">
              <a:lnSpc>
                <a:spcPts val="1019"/>
              </a:lnSpc>
            </a:pPr>
            <a:r>
              <a:rPr sz="1000" i="1" dirty="0">
                <a:latin typeface="Cambria"/>
                <a:cs typeface="Cambria"/>
              </a:rPr>
              <a:t>T</a:t>
            </a:r>
            <a:r>
              <a:rPr sz="1000" i="1" spc="-80" dirty="0">
                <a:latin typeface="Cambria"/>
                <a:cs typeface="Cambria"/>
              </a:rPr>
              <a:t> </a:t>
            </a:r>
            <a:r>
              <a:rPr sz="1000" spc="30" dirty="0">
                <a:latin typeface="Lucida Sans Unicode"/>
                <a:cs typeface="Lucida Sans Unicode"/>
              </a:rPr>
              <a:t>→∞</a:t>
            </a:r>
            <a:endParaRPr sz="1000">
              <a:latin typeface="Lucida Sans Unicode"/>
              <a:cs typeface="Lucida Sans Unicode"/>
            </a:endParaRPr>
          </a:p>
          <a:p>
            <a:pPr marL="250825" marR="30480" indent="-213360">
              <a:lnSpc>
                <a:spcPct val="106700"/>
              </a:lnSpc>
              <a:spcBef>
                <a:spcPts val="525"/>
              </a:spcBef>
              <a:buAutoNum type="arabicPeriod" startAt="5"/>
              <a:tabLst>
                <a:tab pos="250825" algn="l"/>
              </a:tabLst>
            </a:pPr>
            <a:r>
              <a:rPr sz="1400" dirty="0">
                <a:latin typeface="Times New Roman"/>
                <a:cs typeface="Times New Roman"/>
              </a:rPr>
              <a:t>For</a:t>
            </a:r>
            <a:r>
              <a:rPr sz="1400" spc="220" dirty="0">
                <a:latin typeface="Times New Roman"/>
                <a:cs typeface="Times New Roman"/>
              </a:rPr>
              <a:t> </a:t>
            </a:r>
            <a:r>
              <a:rPr sz="1400" spc="65" dirty="0">
                <a:latin typeface="Times New Roman"/>
                <a:cs typeface="Times New Roman"/>
              </a:rPr>
              <a:t>temperatures</a:t>
            </a:r>
            <a:r>
              <a:rPr sz="1400" spc="225" dirty="0">
                <a:latin typeface="Times New Roman"/>
                <a:cs typeface="Times New Roman"/>
              </a:rPr>
              <a:t> </a:t>
            </a:r>
            <a:r>
              <a:rPr sz="1400" dirty="0">
                <a:latin typeface="Times New Roman"/>
                <a:cs typeface="Times New Roman"/>
              </a:rPr>
              <a:t>between</a:t>
            </a:r>
            <a:r>
              <a:rPr sz="1400" spc="225" dirty="0">
                <a:latin typeface="Times New Roman"/>
                <a:cs typeface="Times New Roman"/>
              </a:rPr>
              <a:t> </a:t>
            </a:r>
            <a:r>
              <a:rPr sz="1400" dirty="0">
                <a:latin typeface="Times New Roman"/>
                <a:cs typeface="Times New Roman"/>
              </a:rPr>
              <a:t>these</a:t>
            </a:r>
            <a:r>
              <a:rPr sz="1400" spc="225" dirty="0">
                <a:latin typeface="Times New Roman"/>
                <a:cs typeface="Times New Roman"/>
              </a:rPr>
              <a:t> </a:t>
            </a:r>
            <a:r>
              <a:rPr sz="1400" dirty="0">
                <a:latin typeface="Times New Roman"/>
                <a:cs typeface="Times New Roman"/>
              </a:rPr>
              <a:t>two</a:t>
            </a:r>
            <a:r>
              <a:rPr sz="1400" spc="225" dirty="0">
                <a:latin typeface="Times New Roman"/>
                <a:cs typeface="Times New Roman"/>
              </a:rPr>
              <a:t> </a:t>
            </a:r>
            <a:r>
              <a:rPr sz="1400" dirty="0">
                <a:latin typeface="Times New Roman"/>
                <a:cs typeface="Times New Roman"/>
              </a:rPr>
              <a:t>limits,</a:t>
            </a:r>
            <a:r>
              <a:rPr sz="1400" spc="225" dirty="0">
                <a:latin typeface="Times New Roman"/>
                <a:cs typeface="Times New Roman"/>
              </a:rPr>
              <a:t> </a:t>
            </a:r>
            <a:r>
              <a:rPr sz="1400" dirty="0">
                <a:latin typeface="Times New Roman"/>
                <a:cs typeface="Times New Roman"/>
              </a:rPr>
              <a:t>is</a:t>
            </a:r>
            <a:r>
              <a:rPr sz="1400" spc="225" dirty="0">
                <a:latin typeface="Times New Roman"/>
                <a:cs typeface="Times New Roman"/>
              </a:rPr>
              <a:t> </a:t>
            </a:r>
            <a:r>
              <a:rPr sz="1400" i="1" dirty="0">
                <a:latin typeface="Times New Roman"/>
                <a:cs typeface="Times New Roman"/>
              </a:rPr>
              <a:t>n</a:t>
            </a:r>
            <a:r>
              <a:rPr sz="1500" baseline="-11111" dirty="0">
                <a:latin typeface="Cambria"/>
                <a:cs typeface="Cambria"/>
              </a:rPr>
              <a:t>0</a:t>
            </a:r>
            <a:r>
              <a:rPr sz="1500" spc="637" baseline="-11111" dirty="0">
                <a:latin typeface="Cambria"/>
                <a:cs typeface="Cambria"/>
              </a:rPr>
              <a:t> </a:t>
            </a:r>
            <a:r>
              <a:rPr sz="1400" dirty="0">
                <a:latin typeface="Times New Roman"/>
                <a:cs typeface="Times New Roman"/>
              </a:rPr>
              <a:t>always</a:t>
            </a:r>
            <a:r>
              <a:rPr sz="1400" spc="225" dirty="0">
                <a:latin typeface="Times New Roman"/>
                <a:cs typeface="Times New Roman"/>
              </a:rPr>
              <a:t> </a:t>
            </a:r>
            <a:r>
              <a:rPr sz="1400" dirty="0">
                <a:latin typeface="Times New Roman"/>
                <a:cs typeface="Times New Roman"/>
              </a:rPr>
              <a:t>bigger</a:t>
            </a:r>
            <a:r>
              <a:rPr sz="1400" spc="225" dirty="0">
                <a:latin typeface="Times New Roman"/>
                <a:cs typeface="Times New Roman"/>
              </a:rPr>
              <a:t> </a:t>
            </a:r>
            <a:r>
              <a:rPr sz="1400" dirty="0">
                <a:latin typeface="Times New Roman"/>
                <a:cs typeface="Times New Roman"/>
              </a:rPr>
              <a:t>for</a:t>
            </a:r>
            <a:r>
              <a:rPr sz="1400" spc="225" dirty="0">
                <a:latin typeface="Times New Roman"/>
                <a:cs typeface="Times New Roman"/>
              </a:rPr>
              <a:t> </a:t>
            </a:r>
            <a:r>
              <a:rPr sz="1400" spc="70" dirty="0">
                <a:latin typeface="Times New Roman"/>
                <a:cs typeface="Times New Roman"/>
              </a:rPr>
              <a:t>the</a:t>
            </a:r>
            <a:r>
              <a:rPr sz="1400" spc="225" dirty="0">
                <a:latin typeface="Times New Roman"/>
                <a:cs typeface="Times New Roman"/>
              </a:rPr>
              <a:t> </a:t>
            </a:r>
            <a:r>
              <a:rPr sz="1400" dirty="0">
                <a:latin typeface="Times New Roman"/>
                <a:cs typeface="Times New Roman"/>
              </a:rPr>
              <a:t>system</a:t>
            </a:r>
            <a:r>
              <a:rPr sz="1400" spc="225" dirty="0">
                <a:latin typeface="Times New Roman"/>
                <a:cs typeface="Times New Roman"/>
              </a:rPr>
              <a:t> </a:t>
            </a:r>
            <a:r>
              <a:rPr sz="1400" dirty="0">
                <a:latin typeface="Times New Roman"/>
                <a:cs typeface="Times New Roman"/>
              </a:rPr>
              <a:t>of</a:t>
            </a:r>
            <a:r>
              <a:rPr sz="1400" spc="225" dirty="0">
                <a:latin typeface="Times New Roman"/>
                <a:cs typeface="Times New Roman"/>
              </a:rPr>
              <a:t> </a:t>
            </a:r>
            <a:r>
              <a:rPr sz="1400" dirty="0">
                <a:latin typeface="Times New Roman"/>
                <a:cs typeface="Times New Roman"/>
              </a:rPr>
              <a:t>bosons</a:t>
            </a:r>
            <a:r>
              <a:rPr sz="1400" spc="225" dirty="0">
                <a:latin typeface="Times New Roman"/>
                <a:cs typeface="Times New Roman"/>
              </a:rPr>
              <a:t> </a:t>
            </a:r>
            <a:r>
              <a:rPr sz="1400" spc="95" dirty="0">
                <a:latin typeface="Times New Roman"/>
                <a:cs typeface="Times New Roman"/>
              </a:rPr>
              <a:t>than</a:t>
            </a:r>
            <a:r>
              <a:rPr sz="1400" spc="225" dirty="0">
                <a:latin typeface="Times New Roman"/>
                <a:cs typeface="Times New Roman"/>
              </a:rPr>
              <a:t> </a:t>
            </a:r>
            <a:r>
              <a:rPr sz="1400" dirty="0">
                <a:latin typeface="Times New Roman"/>
                <a:cs typeface="Times New Roman"/>
              </a:rPr>
              <a:t>for</a:t>
            </a:r>
            <a:r>
              <a:rPr sz="1400" spc="225" dirty="0">
                <a:latin typeface="Times New Roman"/>
                <a:cs typeface="Times New Roman"/>
              </a:rPr>
              <a:t> </a:t>
            </a:r>
            <a:r>
              <a:rPr sz="1400" spc="45" dirty="0">
                <a:latin typeface="Times New Roman"/>
                <a:cs typeface="Times New Roman"/>
              </a:rPr>
              <a:t>the </a:t>
            </a:r>
            <a:r>
              <a:rPr sz="1400" spc="10" dirty="0">
                <a:latin typeface="Times New Roman"/>
                <a:cs typeface="Times New Roman"/>
              </a:rPr>
              <a:t>distinguishable</a:t>
            </a:r>
            <a:r>
              <a:rPr sz="1400" spc="300" dirty="0">
                <a:latin typeface="Times New Roman"/>
                <a:cs typeface="Times New Roman"/>
              </a:rPr>
              <a:t> </a:t>
            </a:r>
            <a:r>
              <a:rPr sz="1400" spc="10" dirty="0">
                <a:latin typeface="Times New Roman"/>
                <a:cs typeface="Times New Roman"/>
              </a:rPr>
              <a:t>particles,</a:t>
            </a:r>
            <a:r>
              <a:rPr sz="1400" spc="305" dirty="0">
                <a:latin typeface="Times New Roman"/>
                <a:cs typeface="Times New Roman"/>
              </a:rPr>
              <a:t> </a:t>
            </a:r>
            <a:r>
              <a:rPr sz="1400" spc="10" dirty="0">
                <a:latin typeface="Times New Roman"/>
                <a:cs typeface="Times New Roman"/>
              </a:rPr>
              <a:t>always</a:t>
            </a:r>
            <a:r>
              <a:rPr sz="1400" spc="305" dirty="0">
                <a:latin typeface="Times New Roman"/>
                <a:cs typeface="Times New Roman"/>
              </a:rPr>
              <a:t> </a:t>
            </a:r>
            <a:r>
              <a:rPr sz="1400" spc="10" dirty="0">
                <a:latin typeface="Times New Roman"/>
                <a:cs typeface="Times New Roman"/>
              </a:rPr>
              <a:t>bigger</a:t>
            </a:r>
            <a:r>
              <a:rPr sz="1400" spc="315" dirty="0">
                <a:latin typeface="Times New Roman"/>
                <a:cs typeface="Times New Roman"/>
              </a:rPr>
              <a:t> </a:t>
            </a:r>
            <a:r>
              <a:rPr sz="1400" spc="10" dirty="0">
                <a:latin typeface="Times New Roman"/>
                <a:cs typeface="Times New Roman"/>
              </a:rPr>
              <a:t>for</a:t>
            </a:r>
            <a:r>
              <a:rPr sz="1400" spc="305" dirty="0">
                <a:latin typeface="Times New Roman"/>
                <a:cs typeface="Times New Roman"/>
              </a:rPr>
              <a:t> </a:t>
            </a:r>
            <a:r>
              <a:rPr sz="1400" spc="70" dirty="0">
                <a:latin typeface="Times New Roman"/>
                <a:cs typeface="Times New Roman"/>
              </a:rPr>
              <a:t>the</a:t>
            </a:r>
            <a:r>
              <a:rPr sz="1400" spc="305" dirty="0">
                <a:latin typeface="Times New Roman"/>
                <a:cs typeface="Times New Roman"/>
              </a:rPr>
              <a:t> </a:t>
            </a:r>
            <a:r>
              <a:rPr sz="1400" spc="10" dirty="0">
                <a:latin typeface="Times New Roman"/>
                <a:cs typeface="Times New Roman"/>
              </a:rPr>
              <a:t>distinguishable</a:t>
            </a:r>
            <a:r>
              <a:rPr sz="1400" spc="305" dirty="0">
                <a:latin typeface="Times New Roman"/>
                <a:cs typeface="Times New Roman"/>
              </a:rPr>
              <a:t> </a:t>
            </a:r>
            <a:r>
              <a:rPr sz="1400" spc="10" dirty="0">
                <a:latin typeface="Times New Roman"/>
                <a:cs typeface="Times New Roman"/>
              </a:rPr>
              <a:t>particles,</a:t>
            </a:r>
            <a:r>
              <a:rPr sz="1400" spc="310" dirty="0">
                <a:latin typeface="Times New Roman"/>
                <a:cs typeface="Times New Roman"/>
              </a:rPr>
              <a:t> </a:t>
            </a:r>
            <a:r>
              <a:rPr sz="1400" spc="10" dirty="0">
                <a:latin typeface="Times New Roman"/>
                <a:cs typeface="Times New Roman"/>
              </a:rPr>
              <a:t>or</a:t>
            </a:r>
            <a:r>
              <a:rPr sz="1400" spc="305" dirty="0">
                <a:latin typeface="Times New Roman"/>
                <a:cs typeface="Times New Roman"/>
              </a:rPr>
              <a:t> </a:t>
            </a:r>
            <a:r>
              <a:rPr sz="1400" spc="40" dirty="0">
                <a:latin typeface="Times New Roman"/>
                <a:cs typeface="Times New Roman"/>
              </a:rPr>
              <a:t>neither?</a:t>
            </a:r>
            <a:endParaRPr sz="1400">
              <a:latin typeface="Times New Roman"/>
              <a:cs typeface="Times New Roman"/>
            </a:endParaRP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6070714" y="878291"/>
            <a:ext cx="2902585"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10.8.</a:t>
            </a:r>
            <a:r>
              <a:rPr sz="1200" spc="275" dirty="0">
                <a:latin typeface="Times New Roman"/>
                <a:cs typeface="Times New Roman"/>
              </a:rPr>
              <a:t>  </a:t>
            </a:r>
            <a:r>
              <a:rPr sz="1200" dirty="0">
                <a:latin typeface="Times New Roman"/>
                <a:cs typeface="Times New Roman"/>
              </a:rPr>
              <a:t>BOSE-EINSTEIN</a:t>
            </a:r>
            <a:r>
              <a:rPr sz="1200" spc="200" dirty="0">
                <a:latin typeface="Times New Roman"/>
                <a:cs typeface="Times New Roman"/>
              </a:rPr>
              <a:t> </a:t>
            </a:r>
            <a:r>
              <a:rPr sz="1200" spc="-10" dirty="0">
                <a:latin typeface="Times New Roman"/>
                <a:cs typeface="Times New Roman"/>
              </a:rPr>
              <a:t>CONDENSATION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p:nvPr/>
        </p:nvSpPr>
        <p:spPr>
          <a:xfrm>
            <a:off x="1657019" y="3047948"/>
            <a:ext cx="318135" cy="147320"/>
          </a:xfrm>
          <a:prstGeom prst="rect">
            <a:avLst/>
          </a:prstGeom>
        </p:spPr>
        <p:txBody>
          <a:bodyPr vert="horz" wrap="square" lIns="0" tIns="12065" rIns="0" bIns="0" rtlCol="0">
            <a:spAutoFit/>
          </a:bodyPr>
          <a:lstStyle/>
          <a:p>
            <a:pPr marL="12700">
              <a:lnSpc>
                <a:spcPct val="100000"/>
              </a:lnSpc>
              <a:spcBef>
                <a:spcPts val="95"/>
              </a:spcBef>
            </a:pPr>
            <a:r>
              <a:rPr sz="800" b="0" i="1" dirty="0">
                <a:latin typeface="Bookman Old Style"/>
                <a:cs typeface="Bookman Old Style"/>
              </a:rPr>
              <a:t>T</a:t>
            </a:r>
            <a:r>
              <a:rPr sz="800" b="0" i="1" spc="-114" dirty="0">
                <a:latin typeface="Bookman Old Style"/>
                <a:cs typeface="Bookman Old Style"/>
              </a:rPr>
              <a:t> </a:t>
            </a:r>
            <a:r>
              <a:rPr sz="800" i="1" spc="130" dirty="0">
                <a:latin typeface="Arial"/>
                <a:cs typeface="Arial"/>
              </a:rPr>
              <a:t>→∞</a:t>
            </a:r>
            <a:endParaRPr sz="800">
              <a:latin typeface="Arial"/>
              <a:cs typeface="Arial"/>
            </a:endParaRPr>
          </a:p>
        </p:txBody>
      </p:sp>
      <p:sp>
        <p:nvSpPr>
          <p:cNvPr id="5" name="object 5"/>
          <p:cNvSpPr txBox="1"/>
          <p:nvPr/>
        </p:nvSpPr>
        <p:spPr>
          <a:xfrm>
            <a:off x="824331" y="1304985"/>
            <a:ext cx="7963534" cy="1805939"/>
          </a:xfrm>
          <a:prstGeom prst="rect">
            <a:avLst/>
          </a:prstGeom>
        </p:spPr>
        <p:txBody>
          <a:bodyPr vert="horz" wrap="square" lIns="0" tIns="12065" rIns="0" bIns="0" rtlCol="0">
            <a:spAutoFit/>
          </a:bodyPr>
          <a:lstStyle/>
          <a:p>
            <a:pPr marL="278130" indent="-189230">
              <a:lnSpc>
                <a:spcPts val="1325"/>
              </a:lnSpc>
              <a:spcBef>
                <a:spcPts val="95"/>
              </a:spcBef>
              <a:buAutoNum type="arabicPeriod"/>
              <a:tabLst>
                <a:tab pos="278130" algn="l"/>
              </a:tabLst>
            </a:pPr>
            <a:r>
              <a:rPr sz="1200" spc="65" dirty="0">
                <a:latin typeface="Times New Roman"/>
                <a:cs typeface="Times New Roman"/>
              </a:rPr>
              <a:t>What</a:t>
            </a:r>
            <a:r>
              <a:rPr sz="1200" spc="130" dirty="0">
                <a:latin typeface="Times New Roman"/>
                <a:cs typeface="Times New Roman"/>
              </a:rPr>
              <a:t> </a:t>
            </a:r>
            <a:r>
              <a:rPr sz="1200" dirty="0">
                <a:latin typeface="Times New Roman"/>
                <a:cs typeface="Times New Roman"/>
              </a:rPr>
              <a:t>is</a:t>
            </a:r>
            <a:r>
              <a:rPr sz="1200" spc="150" dirty="0">
                <a:latin typeface="Times New Roman"/>
                <a:cs typeface="Times New Roman"/>
              </a:rPr>
              <a:t>  </a:t>
            </a:r>
            <a:r>
              <a:rPr sz="1200" dirty="0">
                <a:latin typeface="Times New Roman"/>
                <a:cs typeface="Times New Roman"/>
              </a:rPr>
              <a:t>lim</a:t>
            </a:r>
            <a:r>
              <a:rPr sz="1200" spc="405" dirty="0">
                <a:latin typeface="Times New Roman"/>
                <a:cs typeface="Times New Roman"/>
              </a:rPr>
              <a:t> </a:t>
            </a:r>
            <a:r>
              <a:rPr sz="1200" i="1" dirty="0">
                <a:latin typeface="Times New Roman"/>
                <a:cs typeface="Times New Roman"/>
              </a:rPr>
              <a:t>n</a:t>
            </a:r>
            <a:r>
              <a:rPr sz="1200" baseline="-13888" dirty="0">
                <a:latin typeface="Tahoma"/>
                <a:cs typeface="Tahoma"/>
              </a:rPr>
              <a:t>0</a:t>
            </a:r>
            <a:r>
              <a:rPr sz="1200" spc="352" baseline="-13888" dirty="0">
                <a:latin typeface="Tahoma"/>
                <a:cs typeface="Tahoma"/>
              </a:rPr>
              <a:t> </a:t>
            </a:r>
            <a:r>
              <a:rPr sz="1200" dirty="0">
                <a:latin typeface="Times New Roman"/>
                <a:cs typeface="Times New Roman"/>
              </a:rPr>
              <a:t>for</a:t>
            </a:r>
            <a:r>
              <a:rPr sz="1200" spc="135" dirty="0">
                <a:latin typeface="Times New Roman"/>
                <a:cs typeface="Times New Roman"/>
              </a:rPr>
              <a:t> </a:t>
            </a:r>
            <a:r>
              <a:rPr sz="1200" dirty="0">
                <a:latin typeface="Times New Roman"/>
                <a:cs typeface="Times New Roman"/>
              </a:rPr>
              <a:t>a</a:t>
            </a:r>
            <a:r>
              <a:rPr sz="1200" spc="130" dirty="0">
                <a:latin typeface="Times New Roman"/>
                <a:cs typeface="Times New Roman"/>
              </a:rPr>
              <a:t> </a:t>
            </a:r>
            <a:r>
              <a:rPr sz="1200" dirty="0">
                <a:latin typeface="Times New Roman"/>
                <a:cs typeface="Times New Roman"/>
              </a:rPr>
              <a:t>system</a:t>
            </a:r>
            <a:r>
              <a:rPr sz="1200" spc="130" dirty="0">
                <a:latin typeface="Times New Roman"/>
                <a:cs typeface="Times New Roman"/>
              </a:rPr>
              <a:t> </a:t>
            </a:r>
            <a:r>
              <a:rPr sz="1200" dirty="0">
                <a:latin typeface="Times New Roman"/>
                <a:cs typeface="Times New Roman"/>
              </a:rPr>
              <a:t>of</a:t>
            </a:r>
            <a:r>
              <a:rPr sz="1200" spc="135" dirty="0">
                <a:latin typeface="Times New Roman"/>
                <a:cs typeface="Times New Roman"/>
              </a:rPr>
              <a:t> </a:t>
            </a:r>
            <a:r>
              <a:rPr sz="1200" dirty="0">
                <a:latin typeface="Times New Roman"/>
                <a:cs typeface="Times New Roman"/>
              </a:rPr>
              <a:t>distinguishable</a:t>
            </a:r>
            <a:r>
              <a:rPr sz="1200" spc="130" dirty="0">
                <a:latin typeface="Times New Roman"/>
                <a:cs typeface="Times New Roman"/>
              </a:rPr>
              <a:t> </a:t>
            </a:r>
            <a:r>
              <a:rPr sz="1200" spc="-10" dirty="0">
                <a:latin typeface="Times New Roman"/>
                <a:cs typeface="Times New Roman"/>
              </a:rPr>
              <a:t>particles?</a:t>
            </a:r>
            <a:endParaRPr sz="1200">
              <a:latin typeface="Times New Roman"/>
              <a:cs typeface="Times New Roman"/>
            </a:endParaRPr>
          </a:p>
          <a:p>
            <a:pPr marL="845185">
              <a:lnSpc>
                <a:spcPts val="844"/>
              </a:lnSpc>
            </a:pPr>
            <a:r>
              <a:rPr sz="800" b="0" i="1" dirty="0">
                <a:latin typeface="Bookman Old Style"/>
                <a:cs typeface="Bookman Old Style"/>
              </a:rPr>
              <a:t>T</a:t>
            </a:r>
            <a:r>
              <a:rPr sz="800" b="0" i="1" spc="-114" dirty="0">
                <a:latin typeface="Bookman Old Style"/>
                <a:cs typeface="Bookman Old Style"/>
              </a:rPr>
              <a:t> </a:t>
            </a:r>
            <a:r>
              <a:rPr sz="800" i="1" spc="-25" dirty="0">
                <a:latin typeface="Arial"/>
                <a:cs typeface="Arial"/>
              </a:rPr>
              <a:t>→</a:t>
            </a:r>
            <a:r>
              <a:rPr sz="800" spc="-25" dirty="0">
                <a:latin typeface="Tahoma"/>
                <a:cs typeface="Tahoma"/>
              </a:rPr>
              <a:t>0</a:t>
            </a:r>
            <a:r>
              <a:rPr sz="900" spc="-37" baseline="23148" dirty="0">
                <a:latin typeface="Verdana"/>
                <a:cs typeface="Verdana"/>
              </a:rPr>
              <a:t>+</a:t>
            </a:r>
            <a:endParaRPr sz="900" baseline="23148">
              <a:latin typeface="Verdana"/>
              <a:cs typeface="Verdana"/>
            </a:endParaRPr>
          </a:p>
          <a:p>
            <a:pPr>
              <a:lnSpc>
                <a:spcPct val="100000"/>
              </a:lnSpc>
              <a:spcBef>
                <a:spcPts val="210"/>
              </a:spcBef>
            </a:pPr>
            <a:endParaRPr sz="800">
              <a:latin typeface="Verdana"/>
              <a:cs typeface="Verdana"/>
            </a:endParaRPr>
          </a:p>
          <a:p>
            <a:pPr marL="267335">
              <a:lnSpc>
                <a:spcPct val="100000"/>
              </a:lnSpc>
              <a:tabLst>
                <a:tab pos="1082040" algn="l"/>
              </a:tabLst>
            </a:pPr>
            <a:r>
              <a:rPr sz="1200" b="1" spc="-10" dirty="0">
                <a:latin typeface="Book Antiqua"/>
                <a:cs typeface="Book Antiqua"/>
              </a:rPr>
              <a:t>Solution:</a:t>
            </a:r>
            <a:r>
              <a:rPr sz="1200" b="1" dirty="0">
                <a:latin typeface="Book Antiqua"/>
                <a:cs typeface="Book Antiqua"/>
              </a:rPr>
              <a:t>	</a:t>
            </a:r>
            <a:r>
              <a:rPr sz="1200" i="1" spc="135" dirty="0">
                <a:latin typeface="Times New Roman"/>
                <a:cs typeface="Times New Roman"/>
              </a:rPr>
              <a:t>N</a:t>
            </a:r>
            <a:r>
              <a:rPr sz="1200" i="1" spc="325" dirty="0">
                <a:latin typeface="Times New Roman"/>
                <a:cs typeface="Times New Roman"/>
              </a:rPr>
              <a:t> </a:t>
            </a:r>
            <a:r>
              <a:rPr sz="1200" dirty="0">
                <a:latin typeface="Times New Roman"/>
                <a:cs typeface="Times New Roman"/>
              </a:rPr>
              <a:t>because</a:t>
            </a:r>
            <a:r>
              <a:rPr sz="1200" spc="170" dirty="0">
                <a:latin typeface="Times New Roman"/>
                <a:cs typeface="Times New Roman"/>
              </a:rPr>
              <a:t> </a:t>
            </a:r>
            <a:r>
              <a:rPr sz="1200" dirty="0">
                <a:latin typeface="Times New Roman"/>
                <a:cs typeface="Times New Roman"/>
              </a:rPr>
              <a:t>the</a:t>
            </a:r>
            <a:r>
              <a:rPr sz="1200" spc="175" dirty="0">
                <a:latin typeface="Times New Roman"/>
                <a:cs typeface="Times New Roman"/>
              </a:rPr>
              <a:t> </a:t>
            </a:r>
            <a:r>
              <a:rPr sz="1200" dirty="0">
                <a:latin typeface="Times New Roman"/>
                <a:cs typeface="Times New Roman"/>
              </a:rPr>
              <a:t>more</a:t>
            </a:r>
            <a:r>
              <a:rPr sz="1200" spc="175" dirty="0">
                <a:latin typeface="Times New Roman"/>
                <a:cs typeface="Times New Roman"/>
              </a:rPr>
              <a:t> </a:t>
            </a:r>
            <a:r>
              <a:rPr sz="1200" dirty="0">
                <a:latin typeface="Times New Roman"/>
                <a:cs typeface="Times New Roman"/>
              </a:rPr>
              <a:t>energy</a:t>
            </a:r>
            <a:r>
              <a:rPr sz="1200" spc="175" dirty="0">
                <a:latin typeface="Times New Roman"/>
                <a:cs typeface="Times New Roman"/>
              </a:rPr>
              <a:t> </a:t>
            </a:r>
            <a:r>
              <a:rPr sz="1200" dirty="0">
                <a:latin typeface="Times New Roman"/>
                <a:cs typeface="Times New Roman"/>
              </a:rPr>
              <a:t>you</a:t>
            </a:r>
            <a:r>
              <a:rPr sz="1200" spc="175" dirty="0">
                <a:latin typeface="Times New Roman"/>
                <a:cs typeface="Times New Roman"/>
              </a:rPr>
              <a:t> </a:t>
            </a:r>
            <a:r>
              <a:rPr sz="1200" dirty="0">
                <a:latin typeface="Times New Roman"/>
                <a:cs typeface="Times New Roman"/>
              </a:rPr>
              <a:t>remove</a:t>
            </a:r>
            <a:r>
              <a:rPr sz="1200" spc="170" dirty="0">
                <a:latin typeface="Times New Roman"/>
                <a:cs typeface="Times New Roman"/>
              </a:rPr>
              <a:t> </a:t>
            </a:r>
            <a:r>
              <a:rPr sz="1200" dirty="0">
                <a:latin typeface="Times New Roman"/>
                <a:cs typeface="Times New Roman"/>
              </a:rPr>
              <a:t>from</a:t>
            </a:r>
            <a:r>
              <a:rPr sz="1200" spc="175" dirty="0">
                <a:latin typeface="Times New Roman"/>
                <a:cs typeface="Times New Roman"/>
              </a:rPr>
              <a:t> </a:t>
            </a:r>
            <a:r>
              <a:rPr sz="1200" dirty="0">
                <a:latin typeface="Times New Roman"/>
                <a:cs typeface="Times New Roman"/>
              </a:rPr>
              <a:t>the</a:t>
            </a:r>
            <a:r>
              <a:rPr sz="1200" spc="175" dirty="0">
                <a:latin typeface="Times New Roman"/>
                <a:cs typeface="Times New Roman"/>
              </a:rPr>
              <a:t> </a:t>
            </a:r>
            <a:r>
              <a:rPr sz="1200" dirty="0">
                <a:latin typeface="Times New Roman"/>
                <a:cs typeface="Times New Roman"/>
              </a:rPr>
              <a:t>system,</a:t>
            </a:r>
            <a:r>
              <a:rPr sz="1200" spc="175" dirty="0">
                <a:latin typeface="Times New Roman"/>
                <a:cs typeface="Times New Roman"/>
              </a:rPr>
              <a:t> </a:t>
            </a:r>
            <a:r>
              <a:rPr sz="1200" dirty="0">
                <a:latin typeface="Times New Roman"/>
                <a:cs typeface="Times New Roman"/>
              </a:rPr>
              <a:t>the</a:t>
            </a:r>
            <a:r>
              <a:rPr sz="1200" spc="175" dirty="0">
                <a:latin typeface="Times New Roman"/>
                <a:cs typeface="Times New Roman"/>
              </a:rPr>
              <a:t> </a:t>
            </a:r>
            <a:r>
              <a:rPr sz="1200" dirty="0">
                <a:latin typeface="Times New Roman"/>
                <a:cs typeface="Times New Roman"/>
              </a:rPr>
              <a:t>more</a:t>
            </a:r>
            <a:r>
              <a:rPr sz="1200" spc="170" dirty="0">
                <a:latin typeface="Times New Roman"/>
                <a:cs typeface="Times New Roman"/>
              </a:rPr>
              <a:t> </a:t>
            </a:r>
            <a:r>
              <a:rPr sz="1200" dirty="0">
                <a:latin typeface="Times New Roman"/>
                <a:cs typeface="Times New Roman"/>
              </a:rPr>
              <a:t>particles</a:t>
            </a:r>
            <a:r>
              <a:rPr sz="1200" spc="175" dirty="0">
                <a:latin typeface="Times New Roman"/>
                <a:cs typeface="Times New Roman"/>
              </a:rPr>
              <a:t> </a:t>
            </a:r>
            <a:r>
              <a:rPr sz="1200" dirty="0">
                <a:latin typeface="Times New Roman"/>
                <a:cs typeface="Times New Roman"/>
              </a:rPr>
              <a:t>fall</a:t>
            </a:r>
            <a:r>
              <a:rPr sz="1200" spc="175" dirty="0">
                <a:latin typeface="Times New Roman"/>
                <a:cs typeface="Times New Roman"/>
              </a:rPr>
              <a:t> </a:t>
            </a:r>
            <a:r>
              <a:rPr sz="1200" dirty="0">
                <a:latin typeface="Times New Roman"/>
                <a:cs typeface="Times New Roman"/>
              </a:rPr>
              <a:t>into</a:t>
            </a:r>
            <a:r>
              <a:rPr sz="1200" spc="175" dirty="0">
                <a:latin typeface="Times New Roman"/>
                <a:cs typeface="Times New Roman"/>
              </a:rPr>
              <a:t> </a:t>
            </a:r>
            <a:r>
              <a:rPr sz="1200" dirty="0">
                <a:latin typeface="Times New Roman"/>
                <a:cs typeface="Times New Roman"/>
              </a:rPr>
              <a:t>their</a:t>
            </a:r>
            <a:r>
              <a:rPr sz="1200" spc="175" dirty="0">
                <a:latin typeface="Times New Roman"/>
                <a:cs typeface="Times New Roman"/>
              </a:rPr>
              <a:t> </a:t>
            </a:r>
            <a:r>
              <a:rPr sz="1200" dirty="0">
                <a:latin typeface="Times New Roman"/>
                <a:cs typeface="Times New Roman"/>
              </a:rPr>
              <a:t>ground</a:t>
            </a:r>
            <a:r>
              <a:rPr sz="1200" spc="170" dirty="0">
                <a:latin typeface="Times New Roman"/>
                <a:cs typeface="Times New Roman"/>
              </a:rPr>
              <a:t> </a:t>
            </a:r>
            <a:r>
              <a:rPr sz="1200" spc="-10" dirty="0">
                <a:latin typeface="Times New Roman"/>
                <a:cs typeface="Times New Roman"/>
              </a:rPr>
              <a:t>states.</a:t>
            </a:r>
            <a:endParaRPr sz="1200">
              <a:latin typeface="Times New Roman"/>
              <a:cs typeface="Times New Roman"/>
            </a:endParaRPr>
          </a:p>
          <a:p>
            <a:pPr>
              <a:lnSpc>
                <a:spcPct val="100000"/>
              </a:lnSpc>
              <a:spcBef>
                <a:spcPts val="120"/>
              </a:spcBef>
            </a:pPr>
            <a:endParaRPr sz="1200">
              <a:latin typeface="Times New Roman"/>
              <a:cs typeface="Times New Roman"/>
            </a:endParaRPr>
          </a:p>
          <a:p>
            <a:pPr marL="278130" indent="-189230">
              <a:lnSpc>
                <a:spcPts val="1325"/>
              </a:lnSpc>
              <a:buAutoNum type="arabicPeriod" startAt="2"/>
              <a:tabLst>
                <a:tab pos="278130" algn="l"/>
              </a:tabLst>
            </a:pPr>
            <a:r>
              <a:rPr sz="1200" spc="65" dirty="0">
                <a:latin typeface="Times New Roman"/>
                <a:cs typeface="Times New Roman"/>
              </a:rPr>
              <a:t>What</a:t>
            </a:r>
            <a:r>
              <a:rPr sz="1200" spc="114" dirty="0">
                <a:latin typeface="Times New Roman"/>
                <a:cs typeface="Times New Roman"/>
              </a:rPr>
              <a:t> </a:t>
            </a:r>
            <a:r>
              <a:rPr sz="1200" dirty="0">
                <a:latin typeface="Times New Roman"/>
                <a:cs typeface="Times New Roman"/>
              </a:rPr>
              <a:t>is</a:t>
            </a:r>
            <a:r>
              <a:rPr sz="1200" spc="140" dirty="0">
                <a:latin typeface="Times New Roman"/>
                <a:cs typeface="Times New Roman"/>
              </a:rPr>
              <a:t>  </a:t>
            </a:r>
            <a:r>
              <a:rPr sz="1200" dirty="0">
                <a:latin typeface="Times New Roman"/>
                <a:cs typeface="Times New Roman"/>
              </a:rPr>
              <a:t>lim</a:t>
            </a:r>
            <a:r>
              <a:rPr sz="1200" spc="370" dirty="0">
                <a:latin typeface="Times New Roman"/>
                <a:cs typeface="Times New Roman"/>
              </a:rPr>
              <a:t> </a:t>
            </a:r>
            <a:r>
              <a:rPr sz="1200" i="1" dirty="0">
                <a:latin typeface="Times New Roman"/>
                <a:cs typeface="Times New Roman"/>
              </a:rPr>
              <a:t>n</a:t>
            </a:r>
            <a:r>
              <a:rPr sz="1200" baseline="-13888" dirty="0">
                <a:latin typeface="Tahoma"/>
                <a:cs typeface="Tahoma"/>
              </a:rPr>
              <a:t>0</a:t>
            </a:r>
            <a:r>
              <a:rPr sz="1200" spc="337" baseline="-13888" dirty="0">
                <a:latin typeface="Tahoma"/>
                <a:cs typeface="Tahoma"/>
              </a:rPr>
              <a:t> </a:t>
            </a:r>
            <a:r>
              <a:rPr sz="1200" dirty="0">
                <a:latin typeface="Times New Roman"/>
                <a:cs typeface="Times New Roman"/>
              </a:rPr>
              <a:t>for</a:t>
            </a:r>
            <a:r>
              <a:rPr sz="1200" spc="114" dirty="0">
                <a:latin typeface="Times New Roman"/>
                <a:cs typeface="Times New Roman"/>
              </a:rPr>
              <a:t> </a:t>
            </a:r>
            <a:r>
              <a:rPr sz="1200" dirty="0">
                <a:latin typeface="Times New Roman"/>
                <a:cs typeface="Times New Roman"/>
              </a:rPr>
              <a:t>a</a:t>
            </a:r>
            <a:r>
              <a:rPr sz="1200" spc="120" dirty="0">
                <a:latin typeface="Times New Roman"/>
                <a:cs typeface="Times New Roman"/>
              </a:rPr>
              <a:t> </a:t>
            </a:r>
            <a:r>
              <a:rPr sz="1200" dirty="0">
                <a:latin typeface="Times New Roman"/>
                <a:cs typeface="Times New Roman"/>
              </a:rPr>
              <a:t>system</a:t>
            </a:r>
            <a:r>
              <a:rPr sz="1200" spc="114" dirty="0">
                <a:latin typeface="Times New Roman"/>
                <a:cs typeface="Times New Roman"/>
              </a:rPr>
              <a:t> </a:t>
            </a:r>
            <a:r>
              <a:rPr sz="1200" dirty="0">
                <a:latin typeface="Times New Roman"/>
                <a:cs typeface="Times New Roman"/>
              </a:rPr>
              <a:t>of</a:t>
            </a:r>
            <a:r>
              <a:rPr sz="1200" spc="120" dirty="0">
                <a:latin typeface="Times New Roman"/>
                <a:cs typeface="Times New Roman"/>
              </a:rPr>
              <a:t> </a:t>
            </a:r>
            <a:r>
              <a:rPr sz="1200" dirty="0">
                <a:latin typeface="Times New Roman"/>
                <a:cs typeface="Times New Roman"/>
              </a:rPr>
              <a:t>identical</a:t>
            </a:r>
            <a:r>
              <a:rPr sz="1200" spc="114" dirty="0">
                <a:latin typeface="Times New Roman"/>
                <a:cs typeface="Times New Roman"/>
              </a:rPr>
              <a:t> </a:t>
            </a:r>
            <a:r>
              <a:rPr sz="1200" spc="-10" dirty="0">
                <a:latin typeface="Times New Roman"/>
                <a:cs typeface="Times New Roman"/>
              </a:rPr>
              <a:t>bosons?</a:t>
            </a:r>
            <a:endParaRPr sz="1200">
              <a:latin typeface="Times New Roman"/>
              <a:cs typeface="Times New Roman"/>
            </a:endParaRPr>
          </a:p>
          <a:p>
            <a:pPr marL="845185">
              <a:lnSpc>
                <a:spcPts val="844"/>
              </a:lnSpc>
            </a:pPr>
            <a:r>
              <a:rPr sz="800" b="0" i="1" dirty="0">
                <a:latin typeface="Bookman Old Style"/>
                <a:cs typeface="Bookman Old Style"/>
              </a:rPr>
              <a:t>T</a:t>
            </a:r>
            <a:r>
              <a:rPr sz="800" b="0" i="1" spc="-114" dirty="0">
                <a:latin typeface="Bookman Old Style"/>
                <a:cs typeface="Bookman Old Style"/>
              </a:rPr>
              <a:t> </a:t>
            </a:r>
            <a:r>
              <a:rPr sz="800" i="1" spc="-25" dirty="0">
                <a:latin typeface="Arial"/>
                <a:cs typeface="Arial"/>
              </a:rPr>
              <a:t>→</a:t>
            </a:r>
            <a:r>
              <a:rPr sz="800" spc="-25" dirty="0">
                <a:latin typeface="Tahoma"/>
                <a:cs typeface="Tahoma"/>
              </a:rPr>
              <a:t>0</a:t>
            </a:r>
            <a:r>
              <a:rPr sz="900" spc="-37" baseline="23148" dirty="0">
                <a:latin typeface="Verdana"/>
                <a:cs typeface="Verdana"/>
              </a:rPr>
              <a:t>+</a:t>
            </a:r>
            <a:endParaRPr sz="900" baseline="23148">
              <a:latin typeface="Verdana"/>
              <a:cs typeface="Verdana"/>
            </a:endParaRPr>
          </a:p>
          <a:p>
            <a:pPr>
              <a:lnSpc>
                <a:spcPct val="100000"/>
              </a:lnSpc>
              <a:spcBef>
                <a:spcPts val="210"/>
              </a:spcBef>
            </a:pPr>
            <a:endParaRPr sz="800">
              <a:latin typeface="Verdana"/>
              <a:cs typeface="Verdana"/>
            </a:endParaRPr>
          </a:p>
          <a:p>
            <a:pPr marL="267335">
              <a:lnSpc>
                <a:spcPct val="100000"/>
              </a:lnSpc>
              <a:tabLst>
                <a:tab pos="1082040" algn="l"/>
              </a:tabLst>
            </a:pPr>
            <a:r>
              <a:rPr sz="1200" b="1" spc="-10" dirty="0">
                <a:latin typeface="Book Antiqua"/>
                <a:cs typeface="Book Antiqua"/>
              </a:rPr>
              <a:t>Solution:</a:t>
            </a:r>
            <a:r>
              <a:rPr sz="1200" b="1" dirty="0">
                <a:latin typeface="Book Antiqua"/>
                <a:cs typeface="Book Antiqua"/>
              </a:rPr>
              <a:t>	</a:t>
            </a:r>
            <a:r>
              <a:rPr sz="1200" i="1" spc="135" dirty="0">
                <a:latin typeface="Times New Roman"/>
                <a:cs typeface="Times New Roman"/>
              </a:rPr>
              <a:t>N</a:t>
            </a:r>
            <a:r>
              <a:rPr sz="1200" i="1" spc="270" dirty="0">
                <a:latin typeface="Times New Roman"/>
                <a:cs typeface="Times New Roman"/>
              </a:rPr>
              <a:t> </a:t>
            </a:r>
            <a:r>
              <a:rPr sz="1200" dirty="0">
                <a:latin typeface="Times New Roman"/>
                <a:cs typeface="Times New Roman"/>
              </a:rPr>
              <a:t>for</a:t>
            </a:r>
            <a:r>
              <a:rPr sz="1200" spc="130" dirty="0">
                <a:latin typeface="Times New Roman"/>
                <a:cs typeface="Times New Roman"/>
              </a:rPr>
              <a:t> </a:t>
            </a:r>
            <a:r>
              <a:rPr sz="1200" dirty="0">
                <a:latin typeface="Times New Roman"/>
                <a:cs typeface="Times New Roman"/>
              </a:rPr>
              <a:t>the</a:t>
            </a:r>
            <a:r>
              <a:rPr sz="1200" spc="135" dirty="0">
                <a:latin typeface="Times New Roman"/>
                <a:cs typeface="Times New Roman"/>
              </a:rPr>
              <a:t> </a:t>
            </a:r>
            <a:r>
              <a:rPr sz="1200" dirty="0">
                <a:latin typeface="Times New Roman"/>
                <a:cs typeface="Times New Roman"/>
              </a:rPr>
              <a:t>same</a:t>
            </a:r>
            <a:r>
              <a:rPr sz="1200" spc="130" dirty="0">
                <a:latin typeface="Times New Roman"/>
                <a:cs typeface="Times New Roman"/>
              </a:rPr>
              <a:t> </a:t>
            </a:r>
            <a:r>
              <a:rPr sz="1200" spc="-10" dirty="0">
                <a:latin typeface="Times New Roman"/>
                <a:cs typeface="Times New Roman"/>
              </a:rPr>
              <a:t>reason</a:t>
            </a:r>
            <a:endParaRPr sz="1200">
              <a:latin typeface="Times New Roman"/>
              <a:cs typeface="Times New Roman"/>
            </a:endParaRPr>
          </a:p>
          <a:p>
            <a:pPr>
              <a:lnSpc>
                <a:spcPct val="100000"/>
              </a:lnSpc>
              <a:spcBef>
                <a:spcPts val="120"/>
              </a:spcBef>
            </a:pPr>
            <a:endParaRPr sz="1200">
              <a:latin typeface="Times New Roman"/>
              <a:cs typeface="Times New Roman"/>
            </a:endParaRPr>
          </a:p>
          <a:p>
            <a:pPr marL="278130" indent="-189230">
              <a:lnSpc>
                <a:spcPct val="100000"/>
              </a:lnSpc>
              <a:buAutoNum type="arabicPeriod" startAt="3"/>
              <a:tabLst>
                <a:tab pos="278130" algn="l"/>
              </a:tabLst>
            </a:pPr>
            <a:r>
              <a:rPr sz="1200" spc="65" dirty="0">
                <a:latin typeface="Times New Roman"/>
                <a:cs typeface="Times New Roman"/>
              </a:rPr>
              <a:t>What</a:t>
            </a:r>
            <a:r>
              <a:rPr sz="1200" spc="130" dirty="0">
                <a:latin typeface="Times New Roman"/>
                <a:cs typeface="Times New Roman"/>
              </a:rPr>
              <a:t> </a:t>
            </a:r>
            <a:r>
              <a:rPr sz="1200" dirty="0">
                <a:latin typeface="Times New Roman"/>
                <a:cs typeface="Times New Roman"/>
              </a:rPr>
              <a:t>is</a:t>
            </a:r>
            <a:r>
              <a:rPr sz="1200" spc="105" dirty="0">
                <a:latin typeface="Times New Roman"/>
                <a:cs typeface="Times New Roman"/>
              </a:rPr>
              <a:t>  </a:t>
            </a:r>
            <a:r>
              <a:rPr sz="1200" dirty="0">
                <a:latin typeface="Times New Roman"/>
                <a:cs typeface="Times New Roman"/>
              </a:rPr>
              <a:t>lim</a:t>
            </a:r>
            <a:r>
              <a:rPr sz="1200" spc="295" dirty="0">
                <a:latin typeface="Times New Roman"/>
                <a:cs typeface="Times New Roman"/>
              </a:rPr>
              <a:t> </a:t>
            </a:r>
            <a:r>
              <a:rPr sz="1200" i="1" dirty="0">
                <a:latin typeface="Times New Roman"/>
                <a:cs typeface="Times New Roman"/>
              </a:rPr>
              <a:t>n</a:t>
            </a:r>
            <a:r>
              <a:rPr sz="1200" baseline="-13888" dirty="0">
                <a:latin typeface="Tahoma"/>
                <a:cs typeface="Tahoma"/>
              </a:rPr>
              <a:t>0</a:t>
            </a:r>
            <a:r>
              <a:rPr sz="1200" spc="359" baseline="-13888" dirty="0">
                <a:latin typeface="Tahoma"/>
                <a:cs typeface="Tahoma"/>
              </a:rPr>
              <a:t> </a:t>
            </a:r>
            <a:r>
              <a:rPr sz="1200" dirty="0">
                <a:latin typeface="Times New Roman"/>
                <a:cs typeface="Times New Roman"/>
              </a:rPr>
              <a:t>for</a:t>
            </a:r>
            <a:r>
              <a:rPr sz="1200" spc="135" dirty="0">
                <a:latin typeface="Times New Roman"/>
                <a:cs typeface="Times New Roman"/>
              </a:rPr>
              <a:t> </a:t>
            </a:r>
            <a:r>
              <a:rPr sz="1200" dirty="0">
                <a:latin typeface="Times New Roman"/>
                <a:cs typeface="Times New Roman"/>
              </a:rPr>
              <a:t>a</a:t>
            </a:r>
            <a:r>
              <a:rPr sz="1200" spc="135" dirty="0">
                <a:latin typeface="Times New Roman"/>
                <a:cs typeface="Times New Roman"/>
              </a:rPr>
              <a:t> </a:t>
            </a:r>
            <a:r>
              <a:rPr sz="1200" dirty="0">
                <a:latin typeface="Times New Roman"/>
                <a:cs typeface="Times New Roman"/>
              </a:rPr>
              <a:t>system</a:t>
            </a:r>
            <a:r>
              <a:rPr sz="1200" spc="130" dirty="0">
                <a:latin typeface="Times New Roman"/>
                <a:cs typeface="Times New Roman"/>
              </a:rPr>
              <a:t> </a:t>
            </a:r>
            <a:r>
              <a:rPr sz="1200" dirty="0">
                <a:latin typeface="Times New Roman"/>
                <a:cs typeface="Times New Roman"/>
              </a:rPr>
              <a:t>of</a:t>
            </a:r>
            <a:r>
              <a:rPr sz="1200" spc="135" dirty="0">
                <a:latin typeface="Times New Roman"/>
                <a:cs typeface="Times New Roman"/>
              </a:rPr>
              <a:t> </a:t>
            </a:r>
            <a:r>
              <a:rPr sz="1200" dirty="0">
                <a:latin typeface="Times New Roman"/>
                <a:cs typeface="Times New Roman"/>
              </a:rPr>
              <a:t>distinguishable</a:t>
            </a:r>
            <a:r>
              <a:rPr sz="1200" spc="135" dirty="0">
                <a:latin typeface="Times New Roman"/>
                <a:cs typeface="Times New Roman"/>
              </a:rPr>
              <a:t> </a:t>
            </a:r>
            <a:r>
              <a:rPr sz="1200" spc="-10" dirty="0">
                <a:latin typeface="Times New Roman"/>
                <a:cs typeface="Times New Roman"/>
              </a:rPr>
              <a:t>particles?</a:t>
            </a:r>
            <a:endParaRPr sz="1200">
              <a:latin typeface="Times New Roman"/>
              <a:cs typeface="Times New Roman"/>
            </a:endParaRPr>
          </a:p>
        </p:txBody>
      </p:sp>
      <p:sp>
        <p:nvSpPr>
          <p:cNvPr id="6" name="object 6"/>
          <p:cNvSpPr txBox="1"/>
          <p:nvPr/>
        </p:nvSpPr>
        <p:spPr>
          <a:xfrm>
            <a:off x="1657019" y="4214087"/>
            <a:ext cx="318135" cy="147320"/>
          </a:xfrm>
          <a:prstGeom prst="rect">
            <a:avLst/>
          </a:prstGeom>
        </p:spPr>
        <p:txBody>
          <a:bodyPr vert="horz" wrap="square" lIns="0" tIns="12065" rIns="0" bIns="0" rtlCol="0">
            <a:spAutoFit/>
          </a:bodyPr>
          <a:lstStyle/>
          <a:p>
            <a:pPr marL="12700">
              <a:lnSpc>
                <a:spcPct val="100000"/>
              </a:lnSpc>
              <a:spcBef>
                <a:spcPts val="95"/>
              </a:spcBef>
            </a:pPr>
            <a:r>
              <a:rPr sz="800" b="0" i="1" dirty="0">
                <a:latin typeface="Bookman Old Style"/>
                <a:cs typeface="Bookman Old Style"/>
              </a:rPr>
              <a:t>T</a:t>
            </a:r>
            <a:r>
              <a:rPr sz="800" b="0" i="1" spc="-114" dirty="0">
                <a:latin typeface="Bookman Old Style"/>
                <a:cs typeface="Bookman Old Style"/>
              </a:rPr>
              <a:t> </a:t>
            </a:r>
            <a:r>
              <a:rPr sz="800" i="1" spc="130" dirty="0">
                <a:latin typeface="Arial"/>
                <a:cs typeface="Arial"/>
              </a:rPr>
              <a:t>→∞</a:t>
            </a:r>
            <a:endParaRPr sz="800">
              <a:latin typeface="Arial"/>
              <a:cs typeface="Arial"/>
            </a:endParaRPr>
          </a:p>
        </p:txBody>
      </p:sp>
      <p:sp>
        <p:nvSpPr>
          <p:cNvPr id="7" name="object 7"/>
          <p:cNvSpPr txBox="1"/>
          <p:nvPr/>
        </p:nvSpPr>
        <p:spPr>
          <a:xfrm>
            <a:off x="862431" y="3328832"/>
            <a:ext cx="8174355" cy="948055"/>
          </a:xfrm>
          <a:prstGeom prst="rect">
            <a:avLst/>
          </a:prstGeom>
        </p:spPr>
        <p:txBody>
          <a:bodyPr vert="horz" wrap="square" lIns="0" tIns="12065" rIns="0" bIns="0" rtlCol="0">
            <a:spAutoFit/>
          </a:bodyPr>
          <a:lstStyle/>
          <a:p>
            <a:pPr marL="240665" marR="67310" indent="-11430" algn="just">
              <a:lnSpc>
                <a:spcPct val="100000"/>
              </a:lnSpc>
              <a:spcBef>
                <a:spcPts val="95"/>
              </a:spcBef>
            </a:pPr>
            <a:r>
              <a:rPr sz="1200" b="1" spc="15" dirty="0">
                <a:latin typeface="Book Antiqua"/>
                <a:cs typeface="Book Antiqua"/>
              </a:rPr>
              <a:t>Solution:</a:t>
            </a:r>
            <a:r>
              <a:rPr sz="1200" b="1" spc="880" dirty="0">
                <a:latin typeface="Book Antiqua"/>
                <a:cs typeface="Book Antiqua"/>
              </a:rPr>
              <a:t> </a:t>
            </a:r>
            <a:r>
              <a:rPr sz="1200" i="1" spc="100" dirty="0">
                <a:latin typeface="Times New Roman"/>
                <a:cs typeface="Times New Roman"/>
              </a:rPr>
              <a:t>N/</a:t>
            </a:r>
            <a:r>
              <a:rPr sz="1200" spc="100" dirty="0">
                <a:latin typeface="Times New Roman"/>
                <a:cs typeface="Times New Roman"/>
              </a:rPr>
              <a:t>2.</a:t>
            </a:r>
            <a:r>
              <a:rPr sz="1200" spc="434" dirty="0">
                <a:latin typeface="Times New Roman"/>
                <a:cs typeface="Times New Roman"/>
              </a:rPr>
              <a:t> </a:t>
            </a:r>
            <a:r>
              <a:rPr sz="1200" spc="30" dirty="0">
                <a:latin typeface="Times New Roman"/>
                <a:cs typeface="Times New Roman"/>
              </a:rPr>
              <a:t>There</a:t>
            </a:r>
            <a:r>
              <a:rPr sz="1200" spc="160" dirty="0">
                <a:latin typeface="Times New Roman"/>
                <a:cs typeface="Times New Roman"/>
              </a:rPr>
              <a:t> </a:t>
            </a:r>
            <a:r>
              <a:rPr sz="1200" spc="20" dirty="0">
                <a:latin typeface="Times New Roman"/>
                <a:cs typeface="Times New Roman"/>
              </a:rPr>
              <a:t>are</a:t>
            </a:r>
            <a:r>
              <a:rPr sz="1200" spc="160" dirty="0">
                <a:latin typeface="Times New Roman"/>
                <a:cs typeface="Times New Roman"/>
              </a:rPr>
              <a:t> </a:t>
            </a:r>
            <a:r>
              <a:rPr sz="1200" dirty="0">
                <a:latin typeface="Times New Roman"/>
                <a:cs typeface="Times New Roman"/>
              </a:rPr>
              <a:t>two</a:t>
            </a:r>
            <a:r>
              <a:rPr sz="1200" spc="160" dirty="0">
                <a:latin typeface="Times New Roman"/>
                <a:cs typeface="Times New Roman"/>
              </a:rPr>
              <a:t> </a:t>
            </a:r>
            <a:r>
              <a:rPr sz="1200" spc="40" dirty="0">
                <a:latin typeface="Times New Roman"/>
                <a:cs typeface="Times New Roman"/>
              </a:rPr>
              <a:t>states</a:t>
            </a:r>
            <a:r>
              <a:rPr sz="1200" spc="160" dirty="0">
                <a:latin typeface="Times New Roman"/>
                <a:cs typeface="Times New Roman"/>
              </a:rPr>
              <a:t> </a:t>
            </a:r>
            <a:r>
              <a:rPr sz="1200" dirty="0">
                <a:latin typeface="Times New Roman"/>
                <a:cs typeface="Times New Roman"/>
              </a:rPr>
              <a:t>available</a:t>
            </a:r>
            <a:r>
              <a:rPr sz="1200" spc="160" dirty="0">
                <a:latin typeface="Times New Roman"/>
                <a:cs typeface="Times New Roman"/>
              </a:rPr>
              <a:t> </a:t>
            </a:r>
            <a:r>
              <a:rPr sz="1200" spc="45" dirty="0">
                <a:latin typeface="Times New Roman"/>
                <a:cs typeface="Times New Roman"/>
              </a:rPr>
              <a:t>to</a:t>
            </a:r>
            <a:r>
              <a:rPr sz="1200" spc="160" dirty="0">
                <a:latin typeface="Times New Roman"/>
                <a:cs typeface="Times New Roman"/>
              </a:rPr>
              <a:t> </a:t>
            </a:r>
            <a:r>
              <a:rPr sz="1200" spc="20" dirty="0">
                <a:latin typeface="Times New Roman"/>
                <a:cs typeface="Times New Roman"/>
              </a:rPr>
              <a:t>any</a:t>
            </a:r>
            <a:r>
              <a:rPr sz="1200" spc="160" dirty="0">
                <a:latin typeface="Times New Roman"/>
                <a:cs typeface="Times New Roman"/>
              </a:rPr>
              <a:t> </a:t>
            </a:r>
            <a:r>
              <a:rPr sz="1200" spc="-10" dirty="0">
                <a:latin typeface="Times New Roman"/>
                <a:cs typeface="Times New Roman"/>
              </a:rPr>
              <a:t>given</a:t>
            </a:r>
            <a:r>
              <a:rPr sz="1200" spc="160" dirty="0">
                <a:latin typeface="Times New Roman"/>
                <a:cs typeface="Times New Roman"/>
              </a:rPr>
              <a:t> </a:t>
            </a:r>
            <a:r>
              <a:rPr sz="1200" spc="20" dirty="0">
                <a:latin typeface="Times New Roman"/>
                <a:cs typeface="Times New Roman"/>
              </a:rPr>
              <a:t>particle</a:t>
            </a:r>
            <a:r>
              <a:rPr sz="1200" spc="160" dirty="0">
                <a:latin typeface="Times New Roman"/>
                <a:cs typeface="Times New Roman"/>
              </a:rPr>
              <a:t> </a:t>
            </a:r>
            <a:r>
              <a:rPr sz="1200" spc="10" dirty="0">
                <a:latin typeface="Times New Roman"/>
                <a:cs typeface="Times New Roman"/>
              </a:rPr>
              <a:t>in</a:t>
            </a:r>
            <a:r>
              <a:rPr sz="1200" spc="160" dirty="0">
                <a:latin typeface="Times New Roman"/>
                <a:cs typeface="Times New Roman"/>
              </a:rPr>
              <a:t> </a:t>
            </a:r>
            <a:r>
              <a:rPr sz="1200" spc="30" dirty="0">
                <a:latin typeface="Times New Roman"/>
                <a:cs typeface="Times New Roman"/>
              </a:rPr>
              <a:t>this</a:t>
            </a:r>
            <a:r>
              <a:rPr sz="1200" spc="160" dirty="0">
                <a:latin typeface="Times New Roman"/>
                <a:cs typeface="Times New Roman"/>
              </a:rPr>
              <a:t> </a:t>
            </a:r>
            <a:r>
              <a:rPr sz="1200" spc="15" dirty="0">
                <a:latin typeface="Times New Roman"/>
                <a:cs typeface="Times New Roman"/>
              </a:rPr>
              <a:t>system:</a:t>
            </a:r>
            <a:r>
              <a:rPr sz="1200" spc="360" dirty="0">
                <a:latin typeface="Times New Roman"/>
                <a:cs typeface="Times New Roman"/>
              </a:rPr>
              <a:t> </a:t>
            </a:r>
            <a:r>
              <a:rPr sz="1200" spc="45" dirty="0">
                <a:latin typeface="Times New Roman"/>
                <a:cs typeface="Times New Roman"/>
              </a:rPr>
              <a:t>the</a:t>
            </a:r>
            <a:r>
              <a:rPr sz="1200" spc="170" dirty="0">
                <a:latin typeface="Times New Roman"/>
                <a:cs typeface="Times New Roman"/>
              </a:rPr>
              <a:t> </a:t>
            </a:r>
            <a:r>
              <a:rPr sz="1200" i="1" spc="125" dirty="0">
                <a:latin typeface="Times New Roman"/>
                <a:cs typeface="Times New Roman"/>
              </a:rPr>
              <a:t>E</a:t>
            </a:r>
            <a:r>
              <a:rPr sz="1200" i="1" spc="220" dirty="0">
                <a:latin typeface="Times New Roman"/>
                <a:cs typeface="Times New Roman"/>
              </a:rPr>
              <a:t> </a:t>
            </a:r>
            <a:r>
              <a:rPr sz="1200" spc="225" dirty="0">
                <a:latin typeface="Times New Roman"/>
                <a:cs typeface="Times New Roman"/>
              </a:rPr>
              <a:t>=</a:t>
            </a:r>
            <a:r>
              <a:rPr sz="1200" spc="150" dirty="0">
                <a:latin typeface="Times New Roman"/>
                <a:cs typeface="Times New Roman"/>
              </a:rPr>
              <a:t> </a:t>
            </a:r>
            <a:r>
              <a:rPr sz="1200" spc="-20" dirty="0">
                <a:latin typeface="Times New Roman"/>
                <a:cs typeface="Times New Roman"/>
              </a:rPr>
              <a:t>0</a:t>
            </a:r>
            <a:r>
              <a:rPr sz="1200" spc="160" dirty="0">
                <a:latin typeface="Times New Roman"/>
                <a:cs typeface="Times New Roman"/>
              </a:rPr>
              <a:t> </a:t>
            </a:r>
            <a:r>
              <a:rPr sz="1200" spc="45" dirty="0">
                <a:latin typeface="Times New Roman"/>
                <a:cs typeface="Times New Roman"/>
              </a:rPr>
              <a:t>state,</a:t>
            </a:r>
            <a:r>
              <a:rPr sz="1200" spc="180" dirty="0">
                <a:latin typeface="Times New Roman"/>
                <a:cs typeface="Times New Roman"/>
              </a:rPr>
              <a:t> </a:t>
            </a:r>
            <a:r>
              <a:rPr sz="1200" spc="45" dirty="0">
                <a:latin typeface="Times New Roman"/>
                <a:cs typeface="Times New Roman"/>
              </a:rPr>
              <a:t>and</a:t>
            </a:r>
            <a:r>
              <a:rPr sz="1200" spc="160" dirty="0">
                <a:latin typeface="Times New Roman"/>
                <a:cs typeface="Times New Roman"/>
              </a:rPr>
              <a:t> </a:t>
            </a:r>
            <a:r>
              <a:rPr sz="1200" spc="40" dirty="0">
                <a:latin typeface="Times New Roman"/>
                <a:cs typeface="Times New Roman"/>
              </a:rPr>
              <a:t>the</a:t>
            </a:r>
            <a:r>
              <a:rPr sz="1200" spc="155" dirty="0">
                <a:latin typeface="Times New Roman"/>
                <a:cs typeface="Times New Roman"/>
              </a:rPr>
              <a:t> </a:t>
            </a:r>
            <a:r>
              <a:rPr sz="1200" i="1" spc="125" dirty="0">
                <a:latin typeface="Times New Roman"/>
                <a:cs typeface="Times New Roman"/>
              </a:rPr>
              <a:t>E</a:t>
            </a:r>
            <a:r>
              <a:rPr sz="1200" i="1" spc="220" dirty="0">
                <a:latin typeface="Times New Roman"/>
                <a:cs typeface="Times New Roman"/>
              </a:rPr>
              <a:t> </a:t>
            </a:r>
            <a:r>
              <a:rPr sz="1200" spc="225" dirty="0">
                <a:latin typeface="Times New Roman"/>
                <a:cs typeface="Times New Roman"/>
              </a:rPr>
              <a:t>=</a:t>
            </a:r>
            <a:r>
              <a:rPr sz="1200" spc="150" dirty="0">
                <a:latin typeface="Times New Roman"/>
                <a:cs typeface="Times New Roman"/>
              </a:rPr>
              <a:t> </a:t>
            </a:r>
            <a:r>
              <a:rPr sz="1200" i="1" spc="-20" dirty="0">
                <a:latin typeface="Times New Roman"/>
                <a:cs typeface="Times New Roman"/>
              </a:rPr>
              <a:t>ϵ</a:t>
            </a:r>
            <a:r>
              <a:rPr sz="1200" i="1" spc="-15" dirty="0">
                <a:latin typeface="Times New Roman"/>
                <a:cs typeface="Times New Roman"/>
              </a:rPr>
              <a:t> </a:t>
            </a:r>
            <a:r>
              <a:rPr sz="1200" spc="45" dirty="0">
                <a:latin typeface="Times New Roman"/>
                <a:cs typeface="Times New Roman"/>
              </a:rPr>
              <a:t>state.</a:t>
            </a:r>
            <a:r>
              <a:rPr sz="1200" spc="465" dirty="0">
                <a:latin typeface="Times New Roman"/>
                <a:cs typeface="Times New Roman"/>
              </a:rPr>
              <a:t> </a:t>
            </a:r>
            <a:r>
              <a:rPr sz="1200" spc="35" dirty="0">
                <a:latin typeface="Times New Roman"/>
                <a:cs typeface="Times New Roman"/>
              </a:rPr>
              <a:t>In</a:t>
            </a:r>
            <a:r>
              <a:rPr sz="1200" spc="170" dirty="0">
                <a:latin typeface="Times New Roman"/>
                <a:cs typeface="Times New Roman"/>
              </a:rPr>
              <a:t> </a:t>
            </a:r>
            <a:r>
              <a:rPr sz="1200" spc="45" dirty="0">
                <a:latin typeface="Times New Roman"/>
                <a:cs typeface="Times New Roman"/>
              </a:rPr>
              <a:t>the</a:t>
            </a:r>
            <a:r>
              <a:rPr sz="1200" spc="170" dirty="0">
                <a:latin typeface="Times New Roman"/>
                <a:cs typeface="Times New Roman"/>
              </a:rPr>
              <a:t> </a:t>
            </a:r>
            <a:r>
              <a:rPr sz="1200" spc="15" dirty="0">
                <a:latin typeface="Times New Roman"/>
                <a:cs typeface="Times New Roman"/>
              </a:rPr>
              <a:t>limit</a:t>
            </a:r>
            <a:r>
              <a:rPr sz="1200" spc="170" dirty="0">
                <a:latin typeface="Times New Roman"/>
                <a:cs typeface="Times New Roman"/>
              </a:rPr>
              <a:t> </a:t>
            </a:r>
            <a:r>
              <a:rPr sz="1200" spc="20" dirty="0">
                <a:latin typeface="Times New Roman"/>
                <a:cs typeface="Times New Roman"/>
              </a:rPr>
              <a:t>as</a:t>
            </a:r>
            <a:r>
              <a:rPr sz="1200" spc="170" dirty="0">
                <a:latin typeface="Times New Roman"/>
                <a:cs typeface="Times New Roman"/>
              </a:rPr>
              <a:t> </a:t>
            </a:r>
            <a:r>
              <a:rPr sz="1200" i="1" spc="15" dirty="0">
                <a:latin typeface="Times New Roman"/>
                <a:cs typeface="Times New Roman"/>
              </a:rPr>
              <a:t>T</a:t>
            </a:r>
            <a:r>
              <a:rPr sz="1200" i="1" spc="335" dirty="0">
                <a:latin typeface="Times New Roman"/>
                <a:cs typeface="Times New Roman"/>
              </a:rPr>
              <a:t> </a:t>
            </a:r>
            <a:r>
              <a:rPr sz="1200" spc="65" dirty="0">
                <a:latin typeface="Lucida Sans Unicode"/>
                <a:cs typeface="Lucida Sans Unicode"/>
              </a:rPr>
              <a:t>→</a:t>
            </a:r>
            <a:r>
              <a:rPr sz="1200" spc="95" dirty="0">
                <a:latin typeface="Lucida Sans Unicode"/>
                <a:cs typeface="Lucida Sans Unicode"/>
              </a:rPr>
              <a:t> </a:t>
            </a:r>
            <a:r>
              <a:rPr sz="1200" spc="65" dirty="0">
                <a:latin typeface="Lucida Sans Unicode"/>
                <a:cs typeface="Lucida Sans Unicode"/>
              </a:rPr>
              <a:t>∞</a:t>
            </a:r>
            <a:r>
              <a:rPr sz="1200" spc="90" dirty="0">
                <a:latin typeface="Lucida Sans Unicode"/>
                <a:cs typeface="Lucida Sans Unicode"/>
              </a:rPr>
              <a:t> </a:t>
            </a:r>
            <a:r>
              <a:rPr sz="1200" spc="35" dirty="0">
                <a:latin typeface="Times New Roman"/>
                <a:cs typeface="Times New Roman"/>
              </a:rPr>
              <a:t>their</a:t>
            </a:r>
            <a:r>
              <a:rPr sz="1200" spc="170" dirty="0">
                <a:latin typeface="Times New Roman"/>
                <a:cs typeface="Times New Roman"/>
              </a:rPr>
              <a:t> </a:t>
            </a:r>
            <a:r>
              <a:rPr sz="1200" spc="25" dirty="0">
                <a:latin typeface="Times New Roman"/>
                <a:cs typeface="Times New Roman"/>
              </a:rPr>
              <a:t>Boltzmann</a:t>
            </a:r>
            <a:r>
              <a:rPr sz="1200" spc="170" dirty="0">
                <a:latin typeface="Times New Roman"/>
                <a:cs typeface="Times New Roman"/>
              </a:rPr>
              <a:t> </a:t>
            </a:r>
            <a:r>
              <a:rPr sz="1200" spc="15" dirty="0">
                <a:latin typeface="Times New Roman"/>
                <a:cs typeface="Times New Roman"/>
              </a:rPr>
              <a:t>factors</a:t>
            </a:r>
            <a:r>
              <a:rPr sz="1200" spc="170" dirty="0">
                <a:latin typeface="Times New Roman"/>
                <a:cs typeface="Times New Roman"/>
              </a:rPr>
              <a:t> </a:t>
            </a:r>
            <a:r>
              <a:rPr sz="1200" i="1" spc="30" dirty="0">
                <a:latin typeface="Times New Roman"/>
                <a:cs typeface="Times New Roman"/>
              </a:rPr>
              <a:t>e</a:t>
            </a:r>
            <a:r>
              <a:rPr sz="1200" i="1" spc="44" baseline="31250" dirty="0">
                <a:latin typeface="Arial"/>
                <a:cs typeface="Arial"/>
              </a:rPr>
              <a:t>−</a:t>
            </a:r>
            <a:r>
              <a:rPr sz="1200" b="0" i="1" spc="44" baseline="31250" dirty="0">
                <a:latin typeface="Bookman Old Style"/>
                <a:cs typeface="Bookman Old Style"/>
              </a:rPr>
              <a:t>E/</a:t>
            </a:r>
            <a:r>
              <a:rPr sz="1200" spc="44" baseline="31250" dirty="0">
                <a:latin typeface="Tahoma"/>
                <a:cs typeface="Tahoma"/>
              </a:rPr>
              <a:t>(</a:t>
            </a:r>
            <a:r>
              <a:rPr sz="1200" b="0" i="1" spc="44" baseline="31250" dirty="0">
                <a:latin typeface="Bookman Old Style"/>
                <a:cs typeface="Bookman Old Style"/>
              </a:rPr>
              <a:t>k</a:t>
            </a:r>
            <a:r>
              <a:rPr sz="900" i="1" spc="44" baseline="27777" dirty="0">
                <a:latin typeface="Elephant"/>
                <a:cs typeface="Elephant"/>
              </a:rPr>
              <a:t>B</a:t>
            </a:r>
            <a:r>
              <a:rPr sz="900" i="1" spc="-104" baseline="27777" dirty="0">
                <a:latin typeface="Elephant"/>
                <a:cs typeface="Elephant"/>
              </a:rPr>
              <a:t> </a:t>
            </a:r>
            <a:r>
              <a:rPr sz="1200" b="0" i="1" spc="15" baseline="31250" dirty="0">
                <a:latin typeface="Bookman Old Style"/>
                <a:cs typeface="Bookman Old Style"/>
              </a:rPr>
              <a:t>T</a:t>
            </a:r>
            <a:r>
              <a:rPr sz="1200" b="0" i="1" spc="-187" baseline="31250" dirty="0">
                <a:latin typeface="Bookman Old Style"/>
                <a:cs typeface="Bookman Old Style"/>
              </a:rPr>
              <a:t> </a:t>
            </a:r>
            <a:r>
              <a:rPr sz="1200" spc="22" baseline="31250" dirty="0">
                <a:latin typeface="Tahoma"/>
                <a:cs typeface="Tahoma"/>
              </a:rPr>
              <a:t>)</a:t>
            </a:r>
            <a:r>
              <a:rPr sz="1200" spc="405" baseline="31250" dirty="0">
                <a:latin typeface="Tahoma"/>
                <a:cs typeface="Tahoma"/>
              </a:rPr>
              <a:t> </a:t>
            </a:r>
            <a:r>
              <a:rPr sz="1200" spc="50" dirty="0">
                <a:latin typeface="Times New Roman"/>
                <a:cs typeface="Times New Roman"/>
              </a:rPr>
              <a:t>both</a:t>
            </a:r>
            <a:r>
              <a:rPr sz="1200" spc="170" dirty="0">
                <a:latin typeface="Times New Roman"/>
                <a:cs typeface="Times New Roman"/>
              </a:rPr>
              <a:t> </a:t>
            </a:r>
            <a:r>
              <a:rPr sz="1200" spc="25" dirty="0">
                <a:latin typeface="Times New Roman"/>
                <a:cs typeface="Times New Roman"/>
              </a:rPr>
              <a:t>approach</a:t>
            </a:r>
            <a:r>
              <a:rPr sz="1200" spc="170" dirty="0">
                <a:latin typeface="Times New Roman"/>
                <a:cs typeface="Times New Roman"/>
              </a:rPr>
              <a:t> </a:t>
            </a:r>
            <a:r>
              <a:rPr sz="1200" dirty="0">
                <a:latin typeface="Times New Roman"/>
                <a:cs typeface="Times New Roman"/>
              </a:rPr>
              <a:t>1,</a:t>
            </a:r>
            <a:r>
              <a:rPr sz="1200" spc="190" dirty="0">
                <a:latin typeface="Times New Roman"/>
                <a:cs typeface="Times New Roman"/>
              </a:rPr>
              <a:t> </a:t>
            </a:r>
            <a:r>
              <a:rPr sz="1200" spc="15" dirty="0">
                <a:latin typeface="Times New Roman"/>
                <a:cs typeface="Times New Roman"/>
              </a:rPr>
              <a:t>meaning</a:t>
            </a:r>
            <a:r>
              <a:rPr sz="1200" spc="170" dirty="0">
                <a:latin typeface="Times New Roman"/>
                <a:cs typeface="Times New Roman"/>
              </a:rPr>
              <a:t> </a:t>
            </a:r>
            <a:r>
              <a:rPr sz="1200" spc="45" dirty="0">
                <a:latin typeface="Times New Roman"/>
                <a:cs typeface="Times New Roman"/>
              </a:rPr>
              <a:t>the</a:t>
            </a:r>
            <a:r>
              <a:rPr sz="1200" spc="170" dirty="0">
                <a:latin typeface="Times New Roman"/>
                <a:cs typeface="Times New Roman"/>
              </a:rPr>
              <a:t> </a:t>
            </a:r>
            <a:r>
              <a:rPr sz="1200" dirty="0">
                <a:latin typeface="Times New Roman"/>
                <a:cs typeface="Times New Roman"/>
              </a:rPr>
              <a:t>two</a:t>
            </a:r>
            <a:r>
              <a:rPr sz="1200" spc="170" dirty="0">
                <a:latin typeface="Times New Roman"/>
                <a:cs typeface="Times New Roman"/>
              </a:rPr>
              <a:t> </a:t>
            </a:r>
            <a:r>
              <a:rPr sz="1200" spc="40" dirty="0">
                <a:latin typeface="Times New Roman"/>
                <a:cs typeface="Times New Roman"/>
              </a:rPr>
              <a:t>states</a:t>
            </a:r>
            <a:r>
              <a:rPr sz="1200" spc="170" dirty="0">
                <a:latin typeface="Times New Roman"/>
                <a:cs typeface="Times New Roman"/>
              </a:rPr>
              <a:t> </a:t>
            </a:r>
            <a:r>
              <a:rPr sz="1200" spc="20" dirty="0">
                <a:latin typeface="Times New Roman"/>
                <a:cs typeface="Times New Roman"/>
              </a:rPr>
              <a:t>are</a:t>
            </a:r>
            <a:r>
              <a:rPr sz="1200" spc="170" dirty="0">
                <a:latin typeface="Times New Roman"/>
                <a:cs typeface="Times New Roman"/>
              </a:rPr>
              <a:t> </a:t>
            </a:r>
            <a:r>
              <a:rPr sz="1200" spc="10" dirty="0">
                <a:latin typeface="Times New Roman"/>
                <a:cs typeface="Times New Roman"/>
              </a:rPr>
              <a:t>equally</a:t>
            </a:r>
            <a:r>
              <a:rPr sz="1200" spc="5" dirty="0">
                <a:latin typeface="Times New Roman"/>
                <a:cs typeface="Times New Roman"/>
              </a:rPr>
              <a:t> </a:t>
            </a:r>
            <a:r>
              <a:rPr sz="1200" spc="-25" dirty="0">
                <a:latin typeface="Times New Roman"/>
                <a:cs typeface="Times New Roman"/>
              </a:rPr>
              <a:t>likely,</a:t>
            </a:r>
            <a:r>
              <a:rPr sz="1200" spc="90" dirty="0">
                <a:latin typeface="Times New Roman"/>
                <a:cs typeface="Times New Roman"/>
              </a:rPr>
              <a:t> </a:t>
            </a:r>
            <a:r>
              <a:rPr sz="1200" spc="-15" dirty="0">
                <a:latin typeface="Times New Roman"/>
                <a:cs typeface="Times New Roman"/>
              </a:rPr>
              <a:t>so</a:t>
            </a:r>
            <a:r>
              <a:rPr sz="1200" spc="90" dirty="0">
                <a:latin typeface="Times New Roman"/>
                <a:cs typeface="Times New Roman"/>
              </a:rPr>
              <a:t> </a:t>
            </a:r>
            <a:r>
              <a:rPr sz="1200" dirty="0">
                <a:latin typeface="Times New Roman"/>
                <a:cs typeface="Times New Roman"/>
              </a:rPr>
              <a:t>you</a:t>
            </a:r>
            <a:r>
              <a:rPr sz="1200" spc="90" dirty="0">
                <a:latin typeface="Times New Roman"/>
                <a:cs typeface="Times New Roman"/>
              </a:rPr>
              <a:t> </a:t>
            </a:r>
            <a:r>
              <a:rPr sz="1200" spc="15" dirty="0">
                <a:latin typeface="Times New Roman"/>
                <a:cs typeface="Times New Roman"/>
              </a:rPr>
              <a:t>should</a:t>
            </a:r>
            <a:r>
              <a:rPr sz="1200" spc="90" dirty="0">
                <a:latin typeface="Times New Roman"/>
                <a:cs typeface="Times New Roman"/>
              </a:rPr>
              <a:t> </a:t>
            </a:r>
            <a:r>
              <a:rPr sz="1200" spc="20" dirty="0">
                <a:latin typeface="Times New Roman"/>
                <a:cs typeface="Times New Roman"/>
              </a:rPr>
              <a:t>expect</a:t>
            </a:r>
            <a:r>
              <a:rPr sz="1200" spc="90" dirty="0">
                <a:latin typeface="Times New Roman"/>
                <a:cs typeface="Times New Roman"/>
              </a:rPr>
              <a:t> </a:t>
            </a:r>
            <a:r>
              <a:rPr sz="1200" spc="45" dirty="0">
                <a:latin typeface="Times New Roman"/>
                <a:cs typeface="Times New Roman"/>
              </a:rPr>
              <a:t>to</a:t>
            </a:r>
            <a:r>
              <a:rPr sz="1200" spc="90" dirty="0">
                <a:latin typeface="Times New Roman"/>
                <a:cs typeface="Times New Roman"/>
              </a:rPr>
              <a:t> </a:t>
            </a:r>
            <a:r>
              <a:rPr sz="1200" dirty="0">
                <a:latin typeface="Times New Roman"/>
                <a:cs typeface="Times New Roman"/>
              </a:rPr>
              <a:t>find</a:t>
            </a:r>
            <a:r>
              <a:rPr sz="1200" spc="90" dirty="0">
                <a:latin typeface="Times New Roman"/>
                <a:cs typeface="Times New Roman"/>
              </a:rPr>
              <a:t> </a:t>
            </a:r>
            <a:r>
              <a:rPr sz="1200" spc="5" dirty="0">
                <a:latin typeface="Times New Roman"/>
                <a:cs typeface="Times New Roman"/>
              </a:rPr>
              <a:t>half</a:t>
            </a:r>
            <a:r>
              <a:rPr sz="1200" spc="90" dirty="0">
                <a:latin typeface="Times New Roman"/>
                <a:cs typeface="Times New Roman"/>
              </a:rPr>
              <a:t> </a:t>
            </a:r>
            <a:r>
              <a:rPr sz="1200" spc="45" dirty="0">
                <a:latin typeface="Times New Roman"/>
                <a:cs typeface="Times New Roman"/>
              </a:rPr>
              <a:t>the</a:t>
            </a:r>
            <a:r>
              <a:rPr sz="1200" spc="90" dirty="0">
                <a:latin typeface="Times New Roman"/>
                <a:cs typeface="Times New Roman"/>
              </a:rPr>
              <a:t> </a:t>
            </a:r>
            <a:r>
              <a:rPr sz="1200" spc="20" dirty="0">
                <a:latin typeface="Times New Roman"/>
                <a:cs typeface="Times New Roman"/>
              </a:rPr>
              <a:t>particles</a:t>
            </a:r>
            <a:r>
              <a:rPr sz="1200" spc="90" dirty="0">
                <a:latin typeface="Times New Roman"/>
                <a:cs typeface="Times New Roman"/>
              </a:rPr>
              <a:t> </a:t>
            </a:r>
            <a:r>
              <a:rPr sz="1200" spc="10" dirty="0">
                <a:latin typeface="Times New Roman"/>
                <a:cs typeface="Times New Roman"/>
              </a:rPr>
              <a:t>in</a:t>
            </a:r>
            <a:r>
              <a:rPr sz="1200" spc="90" dirty="0">
                <a:latin typeface="Times New Roman"/>
                <a:cs typeface="Times New Roman"/>
              </a:rPr>
              <a:t> </a:t>
            </a:r>
            <a:r>
              <a:rPr sz="1200" dirty="0">
                <a:latin typeface="Times New Roman"/>
                <a:cs typeface="Times New Roman"/>
              </a:rPr>
              <a:t>each</a:t>
            </a:r>
            <a:r>
              <a:rPr sz="1200" spc="90" dirty="0">
                <a:latin typeface="Times New Roman"/>
                <a:cs typeface="Times New Roman"/>
              </a:rPr>
              <a:t> </a:t>
            </a:r>
            <a:r>
              <a:rPr sz="1200" spc="45" dirty="0">
                <a:latin typeface="Times New Roman"/>
                <a:cs typeface="Times New Roman"/>
              </a:rPr>
              <a:t>state.</a:t>
            </a:r>
            <a:endParaRPr sz="1200">
              <a:latin typeface="Times New Roman"/>
              <a:cs typeface="Times New Roman"/>
            </a:endParaRPr>
          </a:p>
          <a:p>
            <a:pPr>
              <a:lnSpc>
                <a:spcPct val="100000"/>
              </a:lnSpc>
              <a:spcBef>
                <a:spcPts val="125"/>
              </a:spcBef>
            </a:pPr>
            <a:endParaRPr sz="1200">
              <a:latin typeface="Times New Roman"/>
              <a:cs typeface="Times New Roman"/>
            </a:endParaRPr>
          </a:p>
          <a:p>
            <a:pPr marL="50800">
              <a:lnSpc>
                <a:spcPct val="100000"/>
              </a:lnSpc>
            </a:pPr>
            <a:r>
              <a:rPr sz="1200" dirty="0">
                <a:latin typeface="Times New Roman"/>
                <a:cs typeface="Times New Roman"/>
              </a:rPr>
              <a:t>4.</a:t>
            </a:r>
            <a:r>
              <a:rPr sz="1200" spc="320" dirty="0">
                <a:latin typeface="Times New Roman"/>
                <a:cs typeface="Times New Roman"/>
              </a:rPr>
              <a:t> </a:t>
            </a:r>
            <a:r>
              <a:rPr sz="1200" spc="65" dirty="0">
                <a:latin typeface="Times New Roman"/>
                <a:cs typeface="Times New Roman"/>
              </a:rPr>
              <a:t>What</a:t>
            </a:r>
            <a:r>
              <a:rPr sz="1200" spc="114" dirty="0">
                <a:latin typeface="Times New Roman"/>
                <a:cs typeface="Times New Roman"/>
              </a:rPr>
              <a:t> </a:t>
            </a:r>
            <a:r>
              <a:rPr sz="1200" dirty="0">
                <a:latin typeface="Times New Roman"/>
                <a:cs typeface="Times New Roman"/>
              </a:rPr>
              <a:t>is</a:t>
            </a:r>
            <a:r>
              <a:rPr sz="1200" spc="470" dirty="0">
                <a:latin typeface="Times New Roman"/>
                <a:cs typeface="Times New Roman"/>
              </a:rPr>
              <a:t> </a:t>
            </a:r>
            <a:r>
              <a:rPr sz="1200" dirty="0">
                <a:latin typeface="Times New Roman"/>
                <a:cs typeface="Times New Roman"/>
              </a:rPr>
              <a:t>lim</a:t>
            </a:r>
            <a:r>
              <a:rPr sz="1200" spc="270" dirty="0">
                <a:latin typeface="Times New Roman"/>
                <a:cs typeface="Times New Roman"/>
              </a:rPr>
              <a:t> </a:t>
            </a:r>
            <a:r>
              <a:rPr sz="1200" i="1" dirty="0">
                <a:latin typeface="Times New Roman"/>
                <a:cs typeface="Times New Roman"/>
              </a:rPr>
              <a:t>n</a:t>
            </a:r>
            <a:r>
              <a:rPr sz="1200" baseline="-13888" dirty="0">
                <a:latin typeface="Tahoma"/>
                <a:cs typeface="Tahoma"/>
              </a:rPr>
              <a:t>0</a:t>
            </a:r>
            <a:r>
              <a:rPr sz="1200" spc="330" baseline="-13888" dirty="0">
                <a:latin typeface="Tahoma"/>
                <a:cs typeface="Tahoma"/>
              </a:rPr>
              <a:t> </a:t>
            </a:r>
            <a:r>
              <a:rPr sz="1200" dirty="0">
                <a:latin typeface="Times New Roman"/>
                <a:cs typeface="Times New Roman"/>
              </a:rPr>
              <a:t>for</a:t>
            </a:r>
            <a:r>
              <a:rPr sz="1200" spc="114" dirty="0">
                <a:latin typeface="Times New Roman"/>
                <a:cs typeface="Times New Roman"/>
              </a:rPr>
              <a:t> </a:t>
            </a:r>
            <a:r>
              <a:rPr sz="1200" dirty="0">
                <a:latin typeface="Times New Roman"/>
                <a:cs typeface="Times New Roman"/>
              </a:rPr>
              <a:t>a</a:t>
            </a:r>
            <a:r>
              <a:rPr sz="1200" spc="114" dirty="0">
                <a:latin typeface="Times New Roman"/>
                <a:cs typeface="Times New Roman"/>
              </a:rPr>
              <a:t> </a:t>
            </a:r>
            <a:r>
              <a:rPr sz="1200" dirty="0">
                <a:latin typeface="Times New Roman"/>
                <a:cs typeface="Times New Roman"/>
              </a:rPr>
              <a:t>system</a:t>
            </a:r>
            <a:r>
              <a:rPr sz="1200" spc="114" dirty="0">
                <a:latin typeface="Times New Roman"/>
                <a:cs typeface="Times New Roman"/>
              </a:rPr>
              <a:t> </a:t>
            </a:r>
            <a:r>
              <a:rPr sz="1200" dirty="0">
                <a:latin typeface="Times New Roman"/>
                <a:cs typeface="Times New Roman"/>
              </a:rPr>
              <a:t>of</a:t>
            </a:r>
            <a:r>
              <a:rPr sz="1200" spc="114" dirty="0">
                <a:latin typeface="Times New Roman"/>
                <a:cs typeface="Times New Roman"/>
              </a:rPr>
              <a:t> </a:t>
            </a:r>
            <a:r>
              <a:rPr sz="1200" dirty="0">
                <a:latin typeface="Times New Roman"/>
                <a:cs typeface="Times New Roman"/>
              </a:rPr>
              <a:t>identical</a:t>
            </a:r>
            <a:r>
              <a:rPr sz="1200" spc="114" dirty="0">
                <a:latin typeface="Times New Roman"/>
                <a:cs typeface="Times New Roman"/>
              </a:rPr>
              <a:t> </a:t>
            </a:r>
            <a:r>
              <a:rPr sz="1200" spc="-10" dirty="0">
                <a:latin typeface="Times New Roman"/>
                <a:cs typeface="Times New Roman"/>
              </a:rPr>
              <a:t>bosons?</a:t>
            </a:r>
            <a:endParaRPr sz="1200">
              <a:latin typeface="Times New Roman"/>
              <a:cs typeface="Times New Roman"/>
            </a:endParaRPr>
          </a:p>
        </p:txBody>
      </p:sp>
      <p:sp>
        <p:nvSpPr>
          <p:cNvPr id="8" name="object 8"/>
          <p:cNvSpPr txBox="1"/>
          <p:nvPr/>
        </p:nvSpPr>
        <p:spPr>
          <a:xfrm>
            <a:off x="849731" y="4494972"/>
            <a:ext cx="8200390" cy="2668905"/>
          </a:xfrm>
          <a:prstGeom prst="rect">
            <a:avLst/>
          </a:prstGeom>
        </p:spPr>
        <p:txBody>
          <a:bodyPr vert="horz" wrap="square" lIns="0" tIns="12065" rIns="0" bIns="0" rtlCol="0">
            <a:spAutoFit/>
          </a:bodyPr>
          <a:lstStyle/>
          <a:p>
            <a:pPr marL="253365" marR="81280" indent="-11430" algn="just">
              <a:lnSpc>
                <a:spcPct val="100000"/>
              </a:lnSpc>
              <a:spcBef>
                <a:spcPts val="95"/>
              </a:spcBef>
            </a:pPr>
            <a:r>
              <a:rPr sz="1200" b="1" spc="10" dirty="0">
                <a:latin typeface="Book Antiqua"/>
                <a:cs typeface="Book Antiqua"/>
              </a:rPr>
              <a:t>Solution:</a:t>
            </a:r>
            <a:r>
              <a:rPr sz="1200" b="1" spc="375" dirty="0">
                <a:latin typeface="Book Antiqua"/>
                <a:cs typeface="Book Antiqua"/>
              </a:rPr>
              <a:t>  </a:t>
            </a:r>
            <a:r>
              <a:rPr sz="1200" i="1" spc="100" dirty="0">
                <a:latin typeface="Times New Roman"/>
                <a:cs typeface="Times New Roman"/>
              </a:rPr>
              <a:t>N/</a:t>
            </a:r>
            <a:r>
              <a:rPr sz="1200" spc="100" dirty="0">
                <a:latin typeface="Times New Roman"/>
                <a:cs typeface="Times New Roman"/>
              </a:rPr>
              <a:t>2.</a:t>
            </a:r>
            <a:r>
              <a:rPr sz="1200" spc="305" dirty="0">
                <a:latin typeface="Times New Roman"/>
                <a:cs typeface="Times New Roman"/>
              </a:rPr>
              <a:t> </a:t>
            </a:r>
            <a:r>
              <a:rPr sz="1200" spc="10" dirty="0">
                <a:latin typeface="Times New Roman"/>
                <a:cs typeface="Times New Roman"/>
              </a:rPr>
              <a:t>In</a:t>
            </a:r>
            <a:r>
              <a:rPr sz="1200" spc="140" dirty="0">
                <a:latin typeface="Times New Roman"/>
                <a:cs typeface="Times New Roman"/>
              </a:rPr>
              <a:t> </a:t>
            </a:r>
            <a:r>
              <a:rPr sz="1200" spc="10" dirty="0">
                <a:latin typeface="Times New Roman"/>
                <a:cs typeface="Times New Roman"/>
              </a:rPr>
              <a:t>this</a:t>
            </a:r>
            <a:r>
              <a:rPr sz="1200" spc="145" dirty="0">
                <a:latin typeface="Times New Roman"/>
                <a:cs typeface="Times New Roman"/>
              </a:rPr>
              <a:t> </a:t>
            </a:r>
            <a:r>
              <a:rPr sz="1200" spc="10" dirty="0">
                <a:latin typeface="Times New Roman"/>
                <a:cs typeface="Times New Roman"/>
              </a:rPr>
              <a:t>case</a:t>
            </a:r>
            <a:r>
              <a:rPr sz="1200" spc="140" dirty="0">
                <a:latin typeface="Times New Roman"/>
                <a:cs typeface="Times New Roman"/>
              </a:rPr>
              <a:t> </a:t>
            </a:r>
            <a:r>
              <a:rPr sz="1200" spc="10" dirty="0">
                <a:latin typeface="Times New Roman"/>
                <a:cs typeface="Times New Roman"/>
              </a:rPr>
              <a:t>we</a:t>
            </a:r>
            <a:r>
              <a:rPr sz="1200" spc="145" dirty="0">
                <a:latin typeface="Times New Roman"/>
                <a:cs typeface="Times New Roman"/>
              </a:rPr>
              <a:t> </a:t>
            </a:r>
            <a:r>
              <a:rPr sz="1200" spc="10" dirty="0">
                <a:latin typeface="Times New Roman"/>
                <a:cs typeface="Times New Roman"/>
              </a:rPr>
              <a:t>do</a:t>
            </a:r>
            <a:r>
              <a:rPr sz="1200" spc="145" dirty="0">
                <a:latin typeface="Times New Roman"/>
                <a:cs typeface="Times New Roman"/>
              </a:rPr>
              <a:t> </a:t>
            </a:r>
            <a:r>
              <a:rPr sz="1200" spc="10" dirty="0">
                <a:latin typeface="Times New Roman"/>
                <a:cs typeface="Times New Roman"/>
              </a:rPr>
              <a:t>not</a:t>
            </a:r>
            <a:r>
              <a:rPr sz="1200" spc="140" dirty="0">
                <a:latin typeface="Times New Roman"/>
                <a:cs typeface="Times New Roman"/>
              </a:rPr>
              <a:t> </a:t>
            </a:r>
            <a:r>
              <a:rPr sz="1200" spc="10" dirty="0">
                <a:latin typeface="Times New Roman"/>
                <a:cs typeface="Times New Roman"/>
              </a:rPr>
              <a:t>apply</a:t>
            </a:r>
            <a:r>
              <a:rPr sz="1200" spc="145" dirty="0">
                <a:latin typeface="Times New Roman"/>
                <a:cs typeface="Times New Roman"/>
              </a:rPr>
              <a:t> </a:t>
            </a:r>
            <a:r>
              <a:rPr sz="1200" spc="10" dirty="0">
                <a:latin typeface="Times New Roman"/>
                <a:cs typeface="Times New Roman"/>
              </a:rPr>
              <a:t>the</a:t>
            </a:r>
            <a:r>
              <a:rPr sz="1200" spc="140" dirty="0">
                <a:latin typeface="Times New Roman"/>
                <a:cs typeface="Times New Roman"/>
              </a:rPr>
              <a:t> </a:t>
            </a:r>
            <a:r>
              <a:rPr sz="1200" spc="10" dirty="0">
                <a:latin typeface="Times New Roman"/>
                <a:cs typeface="Times New Roman"/>
              </a:rPr>
              <a:t>Boltzmann</a:t>
            </a:r>
            <a:r>
              <a:rPr sz="1200" spc="145" dirty="0">
                <a:latin typeface="Times New Roman"/>
                <a:cs typeface="Times New Roman"/>
              </a:rPr>
              <a:t> </a:t>
            </a:r>
            <a:r>
              <a:rPr sz="1200" spc="10" dirty="0">
                <a:latin typeface="Times New Roman"/>
                <a:cs typeface="Times New Roman"/>
              </a:rPr>
              <a:t>distribution</a:t>
            </a:r>
            <a:r>
              <a:rPr sz="1200" spc="145" dirty="0">
                <a:latin typeface="Times New Roman"/>
                <a:cs typeface="Times New Roman"/>
              </a:rPr>
              <a:t> </a:t>
            </a:r>
            <a:r>
              <a:rPr sz="1200" spc="10" dirty="0">
                <a:latin typeface="Times New Roman"/>
                <a:cs typeface="Times New Roman"/>
              </a:rPr>
              <a:t>to</a:t>
            </a:r>
            <a:r>
              <a:rPr sz="1200" spc="140" dirty="0">
                <a:latin typeface="Times New Roman"/>
                <a:cs typeface="Times New Roman"/>
              </a:rPr>
              <a:t> </a:t>
            </a:r>
            <a:r>
              <a:rPr sz="1200" spc="10" dirty="0">
                <a:latin typeface="Times New Roman"/>
                <a:cs typeface="Times New Roman"/>
              </a:rPr>
              <a:t>one</a:t>
            </a:r>
            <a:r>
              <a:rPr sz="1200" spc="145" dirty="0">
                <a:latin typeface="Times New Roman"/>
                <a:cs typeface="Times New Roman"/>
              </a:rPr>
              <a:t> </a:t>
            </a:r>
            <a:r>
              <a:rPr sz="1200" spc="10" dirty="0">
                <a:latin typeface="Times New Roman"/>
                <a:cs typeface="Times New Roman"/>
              </a:rPr>
              <a:t>particle,</a:t>
            </a:r>
            <a:r>
              <a:rPr sz="1200" spc="140" dirty="0">
                <a:latin typeface="Times New Roman"/>
                <a:cs typeface="Times New Roman"/>
              </a:rPr>
              <a:t> </a:t>
            </a:r>
            <a:r>
              <a:rPr sz="1200" spc="65" dirty="0">
                <a:latin typeface="Times New Roman"/>
                <a:cs typeface="Times New Roman"/>
              </a:rPr>
              <a:t>but</a:t>
            </a:r>
            <a:r>
              <a:rPr sz="1200" spc="145" dirty="0">
                <a:latin typeface="Times New Roman"/>
                <a:cs typeface="Times New Roman"/>
              </a:rPr>
              <a:t> </a:t>
            </a:r>
            <a:r>
              <a:rPr sz="1200" spc="10" dirty="0">
                <a:latin typeface="Times New Roman"/>
                <a:cs typeface="Times New Roman"/>
              </a:rPr>
              <a:t>to</a:t>
            </a:r>
            <a:r>
              <a:rPr sz="1200" spc="140" dirty="0">
                <a:latin typeface="Times New Roman"/>
                <a:cs typeface="Times New Roman"/>
              </a:rPr>
              <a:t> </a:t>
            </a:r>
            <a:r>
              <a:rPr sz="1200" spc="10" dirty="0">
                <a:latin typeface="Times New Roman"/>
                <a:cs typeface="Times New Roman"/>
              </a:rPr>
              <a:t>the</a:t>
            </a:r>
            <a:r>
              <a:rPr sz="1200" spc="145" dirty="0">
                <a:latin typeface="Times New Roman"/>
                <a:cs typeface="Times New Roman"/>
              </a:rPr>
              <a:t> </a:t>
            </a:r>
            <a:r>
              <a:rPr sz="1200" spc="10" dirty="0">
                <a:latin typeface="Times New Roman"/>
                <a:cs typeface="Times New Roman"/>
              </a:rPr>
              <a:t>entire</a:t>
            </a:r>
            <a:r>
              <a:rPr sz="1200" spc="145" dirty="0">
                <a:latin typeface="Times New Roman"/>
                <a:cs typeface="Times New Roman"/>
              </a:rPr>
              <a:t> </a:t>
            </a:r>
            <a:r>
              <a:rPr sz="1200" spc="10" dirty="0">
                <a:latin typeface="Times New Roman"/>
                <a:cs typeface="Times New Roman"/>
              </a:rPr>
              <a:t>system.</a:t>
            </a:r>
            <a:r>
              <a:rPr sz="1200" spc="295" dirty="0">
                <a:latin typeface="Times New Roman"/>
                <a:cs typeface="Times New Roman"/>
              </a:rPr>
              <a:t> </a:t>
            </a:r>
            <a:r>
              <a:rPr sz="1200" spc="-25" dirty="0">
                <a:latin typeface="Times New Roman"/>
                <a:cs typeface="Times New Roman"/>
              </a:rPr>
              <a:t>The </a:t>
            </a:r>
            <a:r>
              <a:rPr sz="1200" dirty="0">
                <a:latin typeface="Times New Roman"/>
                <a:cs typeface="Times New Roman"/>
              </a:rPr>
              <a:t>system</a:t>
            </a:r>
            <a:r>
              <a:rPr sz="1200" spc="190" dirty="0">
                <a:latin typeface="Times New Roman"/>
                <a:cs typeface="Times New Roman"/>
              </a:rPr>
              <a:t> </a:t>
            </a:r>
            <a:r>
              <a:rPr sz="1200" dirty="0">
                <a:latin typeface="Times New Roman"/>
                <a:cs typeface="Times New Roman"/>
              </a:rPr>
              <a:t>has</a:t>
            </a:r>
            <a:r>
              <a:rPr sz="1200" spc="190" dirty="0">
                <a:latin typeface="Times New Roman"/>
                <a:cs typeface="Times New Roman"/>
              </a:rPr>
              <a:t> </a:t>
            </a:r>
            <a:r>
              <a:rPr sz="1200" dirty="0">
                <a:latin typeface="Times New Roman"/>
                <a:cs typeface="Times New Roman"/>
              </a:rPr>
              <a:t>one</a:t>
            </a:r>
            <a:r>
              <a:rPr sz="1200" spc="190" dirty="0">
                <a:latin typeface="Times New Roman"/>
                <a:cs typeface="Times New Roman"/>
              </a:rPr>
              <a:t> </a:t>
            </a:r>
            <a:r>
              <a:rPr sz="1200" dirty="0">
                <a:latin typeface="Times New Roman"/>
                <a:cs typeface="Times New Roman"/>
              </a:rPr>
              <a:t>state</a:t>
            </a:r>
            <a:r>
              <a:rPr sz="1200" spc="190" dirty="0">
                <a:latin typeface="Times New Roman"/>
                <a:cs typeface="Times New Roman"/>
              </a:rPr>
              <a:t> </a:t>
            </a:r>
            <a:r>
              <a:rPr sz="1200" dirty="0">
                <a:latin typeface="Times New Roman"/>
                <a:cs typeface="Times New Roman"/>
              </a:rPr>
              <a:t>with</a:t>
            </a:r>
            <a:r>
              <a:rPr sz="1200" spc="190" dirty="0">
                <a:latin typeface="Times New Roman"/>
                <a:cs typeface="Times New Roman"/>
              </a:rPr>
              <a:t> </a:t>
            </a:r>
            <a:r>
              <a:rPr sz="1200" dirty="0">
                <a:latin typeface="Times New Roman"/>
                <a:cs typeface="Times New Roman"/>
              </a:rPr>
              <a:t>energy</a:t>
            </a:r>
            <a:r>
              <a:rPr sz="1200" spc="190" dirty="0">
                <a:latin typeface="Times New Roman"/>
                <a:cs typeface="Times New Roman"/>
              </a:rPr>
              <a:t> </a:t>
            </a:r>
            <a:r>
              <a:rPr sz="1200" dirty="0">
                <a:latin typeface="Times New Roman"/>
                <a:cs typeface="Times New Roman"/>
              </a:rPr>
              <a:t>0,</a:t>
            </a:r>
            <a:r>
              <a:rPr sz="1200" spc="204" dirty="0">
                <a:latin typeface="Times New Roman"/>
                <a:cs typeface="Times New Roman"/>
              </a:rPr>
              <a:t> </a:t>
            </a:r>
            <a:r>
              <a:rPr sz="1200" dirty="0">
                <a:latin typeface="Times New Roman"/>
                <a:cs typeface="Times New Roman"/>
              </a:rPr>
              <a:t>one</a:t>
            </a:r>
            <a:r>
              <a:rPr sz="1200" spc="195" dirty="0">
                <a:latin typeface="Times New Roman"/>
                <a:cs typeface="Times New Roman"/>
              </a:rPr>
              <a:t> </a:t>
            </a:r>
            <a:r>
              <a:rPr sz="1200" dirty="0">
                <a:latin typeface="Times New Roman"/>
                <a:cs typeface="Times New Roman"/>
              </a:rPr>
              <a:t>state</a:t>
            </a:r>
            <a:r>
              <a:rPr sz="1200" spc="190" dirty="0">
                <a:latin typeface="Times New Roman"/>
                <a:cs typeface="Times New Roman"/>
              </a:rPr>
              <a:t> </a:t>
            </a:r>
            <a:r>
              <a:rPr sz="1200" dirty="0">
                <a:latin typeface="Times New Roman"/>
                <a:cs typeface="Times New Roman"/>
              </a:rPr>
              <a:t>with</a:t>
            </a:r>
            <a:r>
              <a:rPr sz="1200" spc="195" dirty="0">
                <a:latin typeface="Times New Roman"/>
                <a:cs typeface="Times New Roman"/>
              </a:rPr>
              <a:t> </a:t>
            </a:r>
            <a:r>
              <a:rPr sz="1200" dirty="0">
                <a:latin typeface="Times New Roman"/>
                <a:cs typeface="Times New Roman"/>
              </a:rPr>
              <a:t>energy</a:t>
            </a:r>
            <a:r>
              <a:rPr sz="1200" spc="190" dirty="0">
                <a:latin typeface="Times New Roman"/>
                <a:cs typeface="Times New Roman"/>
              </a:rPr>
              <a:t> </a:t>
            </a:r>
            <a:r>
              <a:rPr sz="1200" i="1" dirty="0">
                <a:latin typeface="Times New Roman"/>
                <a:cs typeface="Times New Roman"/>
              </a:rPr>
              <a:t>ϵ</a:t>
            </a:r>
            <a:r>
              <a:rPr sz="1200" dirty="0">
                <a:latin typeface="Times New Roman"/>
                <a:cs typeface="Times New Roman"/>
              </a:rPr>
              <a:t>,</a:t>
            </a:r>
            <a:r>
              <a:rPr sz="1200" spc="200" dirty="0">
                <a:latin typeface="Times New Roman"/>
                <a:cs typeface="Times New Roman"/>
              </a:rPr>
              <a:t> </a:t>
            </a:r>
            <a:r>
              <a:rPr sz="1200" dirty="0">
                <a:latin typeface="Times New Roman"/>
                <a:cs typeface="Times New Roman"/>
              </a:rPr>
              <a:t>one</a:t>
            </a:r>
            <a:r>
              <a:rPr sz="1200" spc="190" dirty="0">
                <a:latin typeface="Times New Roman"/>
                <a:cs typeface="Times New Roman"/>
              </a:rPr>
              <a:t> </a:t>
            </a:r>
            <a:r>
              <a:rPr sz="1200" dirty="0">
                <a:latin typeface="Times New Roman"/>
                <a:cs typeface="Times New Roman"/>
              </a:rPr>
              <a:t>state</a:t>
            </a:r>
            <a:r>
              <a:rPr sz="1200" spc="190" dirty="0">
                <a:latin typeface="Times New Roman"/>
                <a:cs typeface="Times New Roman"/>
              </a:rPr>
              <a:t> </a:t>
            </a:r>
            <a:r>
              <a:rPr sz="1200" dirty="0">
                <a:latin typeface="Times New Roman"/>
                <a:cs typeface="Times New Roman"/>
              </a:rPr>
              <a:t>with</a:t>
            </a:r>
            <a:r>
              <a:rPr sz="1200" spc="195" dirty="0">
                <a:latin typeface="Times New Roman"/>
                <a:cs typeface="Times New Roman"/>
              </a:rPr>
              <a:t> </a:t>
            </a:r>
            <a:r>
              <a:rPr sz="1200" dirty="0">
                <a:latin typeface="Times New Roman"/>
                <a:cs typeface="Times New Roman"/>
              </a:rPr>
              <a:t>energy</a:t>
            </a:r>
            <a:r>
              <a:rPr sz="1200" spc="190" dirty="0">
                <a:latin typeface="Times New Roman"/>
                <a:cs typeface="Times New Roman"/>
              </a:rPr>
              <a:t> </a:t>
            </a:r>
            <a:r>
              <a:rPr sz="1200" dirty="0">
                <a:latin typeface="Times New Roman"/>
                <a:cs typeface="Times New Roman"/>
              </a:rPr>
              <a:t>2</a:t>
            </a:r>
            <a:r>
              <a:rPr sz="1200" i="1" dirty="0">
                <a:latin typeface="Times New Roman"/>
                <a:cs typeface="Times New Roman"/>
              </a:rPr>
              <a:t>ϵ</a:t>
            </a:r>
            <a:r>
              <a:rPr sz="1200" dirty="0">
                <a:latin typeface="Times New Roman"/>
                <a:cs typeface="Times New Roman"/>
              </a:rPr>
              <a:t>,</a:t>
            </a:r>
            <a:r>
              <a:rPr sz="1200" spc="200" dirty="0">
                <a:latin typeface="Times New Roman"/>
                <a:cs typeface="Times New Roman"/>
              </a:rPr>
              <a:t> </a:t>
            </a:r>
            <a:r>
              <a:rPr sz="1200" dirty="0">
                <a:latin typeface="Times New Roman"/>
                <a:cs typeface="Times New Roman"/>
              </a:rPr>
              <a:t>and</a:t>
            </a:r>
            <a:r>
              <a:rPr sz="1200" spc="190" dirty="0">
                <a:latin typeface="Times New Roman"/>
                <a:cs typeface="Times New Roman"/>
              </a:rPr>
              <a:t> </a:t>
            </a:r>
            <a:r>
              <a:rPr sz="1200" dirty="0">
                <a:latin typeface="Times New Roman"/>
                <a:cs typeface="Times New Roman"/>
              </a:rPr>
              <a:t>so</a:t>
            </a:r>
            <a:r>
              <a:rPr sz="1200" spc="195" dirty="0">
                <a:latin typeface="Times New Roman"/>
                <a:cs typeface="Times New Roman"/>
              </a:rPr>
              <a:t> </a:t>
            </a:r>
            <a:r>
              <a:rPr sz="1200" dirty="0">
                <a:latin typeface="Times New Roman"/>
                <a:cs typeface="Times New Roman"/>
              </a:rPr>
              <a:t>on</a:t>
            </a:r>
            <a:r>
              <a:rPr sz="1200" spc="190" dirty="0">
                <a:latin typeface="Times New Roman"/>
                <a:cs typeface="Times New Roman"/>
              </a:rPr>
              <a:t> </a:t>
            </a:r>
            <a:r>
              <a:rPr sz="1200" dirty="0">
                <a:latin typeface="Times New Roman"/>
                <a:cs typeface="Times New Roman"/>
              </a:rPr>
              <a:t>up</a:t>
            </a:r>
            <a:r>
              <a:rPr sz="1200" spc="190" dirty="0">
                <a:latin typeface="Times New Roman"/>
                <a:cs typeface="Times New Roman"/>
              </a:rPr>
              <a:t> </a:t>
            </a:r>
            <a:r>
              <a:rPr sz="1200" dirty="0">
                <a:latin typeface="Times New Roman"/>
                <a:cs typeface="Times New Roman"/>
              </a:rPr>
              <a:t>to</a:t>
            </a:r>
            <a:r>
              <a:rPr sz="1200" spc="190" dirty="0">
                <a:latin typeface="Times New Roman"/>
                <a:cs typeface="Times New Roman"/>
              </a:rPr>
              <a:t> </a:t>
            </a:r>
            <a:r>
              <a:rPr sz="1200" i="1" spc="85" dirty="0">
                <a:latin typeface="Times New Roman"/>
                <a:cs typeface="Times New Roman"/>
              </a:rPr>
              <a:t>Nϵ</a:t>
            </a:r>
            <a:r>
              <a:rPr sz="1200" spc="85" dirty="0">
                <a:latin typeface="Times New Roman"/>
                <a:cs typeface="Times New Roman"/>
              </a:rPr>
              <a:t>.</a:t>
            </a:r>
            <a:r>
              <a:rPr sz="1200" spc="405" dirty="0">
                <a:latin typeface="Times New Roman"/>
                <a:cs typeface="Times New Roman"/>
              </a:rPr>
              <a:t> </a:t>
            </a:r>
            <a:r>
              <a:rPr sz="1200" dirty="0">
                <a:latin typeface="Times New Roman"/>
                <a:cs typeface="Times New Roman"/>
              </a:rPr>
              <a:t>In</a:t>
            </a:r>
            <a:r>
              <a:rPr sz="1200" spc="200" dirty="0">
                <a:latin typeface="Times New Roman"/>
                <a:cs typeface="Times New Roman"/>
              </a:rPr>
              <a:t> </a:t>
            </a:r>
            <a:r>
              <a:rPr sz="1200" dirty="0">
                <a:latin typeface="Times New Roman"/>
                <a:cs typeface="Times New Roman"/>
              </a:rPr>
              <a:t>the</a:t>
            </a:r>
            <a:r>
              <a:rPr sz="1200" spc="190" dirty="0">
                <a:latin typeface="Times New Roman"/>
                <a:cs typeface="Times New Roman"/>
              </a:rPr>
              <a:t> </a:t>
            </a:r>
            <a:r>
              <a:rPr sz="1200" spc="-10" dirty="0">
                <a:latin typeface="Times New Roman"/>
                <a:cs typeface="Times New Roman"/>
              </a:rPr>
              <a:t>limit</a:t>
            </a:r>
            <a:endParaRPr sz="1200">
              <a:latin typeface="Times New Roman"/>
              <a:cs typeface="Times New Roman"/>
            </a:endParaRPr>
          </a:p>
          <a:p>
            <a:pPr marL="2646680">
              <a:lnSpc>
                <a:spcPts val="470"/>
              </a:lnSpc>
            </a:pPr>
            <a:r>
              <a:rPr sz="800" i="1" dirty="0">
                <a:latin typeface="Arial"/>
                <a:cs typeface="Arial"/>
              </a:rPr>
              <a:t>−</a:t>
            </a:r>
            <a:r>
              <a:rPr sz="800" b="0" i="1" dirty="0">
                <a:latin typeface="Bookman Old Style"/>
                <a:cs typeface="Bookman Old Style"/>
              </a:rPr>
              <a:t>E/</a:t>
            </a:r>
            <a:r>
              <a:rPr sz="800" dirty="0">
                <a:latin typeface="Tahoma"/>
                <a:cs typeface="Tahoma"/>
              </a:rPr>
              <a:t>(</a:t>
            </a:r>
            <a:r>
              <a:rPr sz="800" b="0" i="1" dirty="0">
                <a:latin typeface="Bookman Old Style"/>
                <a:cs typeface="Bookman Old Style"/>
              </a:rPr>
              <a:t>k</a:t>
            </a:r>
            <a:r>
              <a:rPr sz="900" i="1" baseline="-13888" dirty="0">
                <a:latin typeface="Elephant"/>
                <a:cs typeface="Elephant"/>
              </a:rPr>
              <a:t>B</a:t>
            </a:r>
            <a:r>
              <a:rPr sz="900" i="1" spc="37" baseline="-13888" dirty="0">
                <a:latin typeface="Elephant"/>
                <a:cs typeface="Elephant"/>
              </a:rPr>
              <a:t> </a:t>
            </a:r>
            <a:r>
              <a:rPr sz="800" b="0" i="1" dirty="0">
                <a:latin typeface="Bookman Old Style"/>
                <a:cs typeface="Bookman Old Style"/>
              </a:rPr>
              <a:t>T</a:t>
            </a:r>
            <a:r>
              <a:rPr sz="800" b="0" i="1" spc="10" dirty="0">
                <a:latin typeface="Bookman Old Style"/>
                <a:cs typeface="Bookman Old Style"/>
              </a:rPr>
              <a:t> </a:t>
            </a:r>
            <a:r>
              <a:rPr sz="800" spc="-50" dirty="0">
                <a:latin typeface="Tahoma"/>
                <a:cs typeface="Tahoma"/>
              </a:rPr>
              <a:t>)</a:t>
            </a:r>
            <a:endParaRPr sz="800">
              <a:latin typeface="Tahoma"/>
              <a:cs typeface="Tahoma"/>
            </a:endParaRPr>
          </a:p>
          <a:p>
            <a:pPr marL="253365" algn="just">
              <a:lnSpc>
                <a:spcPts val="975"/>
              </a:lnSpc>
              <a:tabLst>
                <a:tab pos="3221990" algn="l"/>
              </a:tabLst>
            </a:pPr>
            <a:r>
              <a:rPr sz="1200" dirty="0">
                <a:latin typeface="Times New Roman"/>
                <a:cs typeface="Times New Roman"/>
              </a:rPr>
              <a:t>as</a:t>
            </a:r>
            <a:r>
              <a:rPr sz="1200" spc="175" dirty="0">
                <a:latin typeface="Times New Roman"/>
                <a:cs typeface="Times New Roman"/>
              </a:rPr>
              <a:t> </a:t>
            </a:r>
            <a:r>
              <a:rPr sz="1200" i="1" dirty="0">
                <a:latin typeface="Times New Roman"/>
                <a:cs typeface="Times New Roman"/>
              </a:rPr>
              <a:t>T</a:t>
            </a:r>
            <a:r>
              <a:rPr sz="1200" i="1" spc="305" dirty="0">
                <a:latin typeface="Times New Roman"/>
                <a:cs typeface="Times New Roman"/>
              </a:rPr>
              <a:t> </a:t>
            </a:r>
            <a:r>
              <a:rPr sz="1200" spc="65" dirty="0">
                <a:latin typeface="Lucida Sans Unicode"/>
                <a:cs typeface="Lucida Sans Unicode"/>
              </a:rPr>
              <a:t>→</a:t>
            </a:r>
            <a:r>
              <a:rPr sz="1200" spc="30" dirty="0">
                <a:latin typeface="Lucida Sans Unicode"/>
                <a:cs typeface="Lucida Sans Unicode"/>
              </a:rPr>
              <a:t> </a:t>
            </a:r>
            <a:r>
              <a:rPr sz="1200" spc="65" dirty="0">
                <a:latin typeface="Lucida Sans Unicode"/>
                <a:cs typeface="Lucida Sans Unicode"/>
              </a:rPr>
              <a:t>∞</a:t>
            </a:r>
            <a:r>
              <a:rPr sz="1200" spc="95" dirty="0">
                <a:latin typeface="Lucida Sans Unicode"/>
                <a:cs typeface="Lucida Sans Unicode"/>
              </a:rPr>
              <a:t> </a:t>
            </a:r>
            <a:r>
              <a:rPr sz="1200" dirty="0">
                <a:latin typeface="Times New Roman"/>
                <a:cs typeface="Times New Roman"/>
              </a:rPr>
              <a:t>their</a:t>
            </a:r>
            <a:r>
              <a:rPr sz="1200" spc="175" dirty="0">
                <a:latin typeface="Times New Roman"/>
                <a:cs typeface="Times New Roman"/>
              </a:rPr>
              <a:t> </a:t>
            </a:r>
            <a:r>
              <a:rPr sz="1200" dirty="0">
                <a:latin typeface="Times New Roman"/>
                <a:cs typeface="Times New Roman"/>
              </a:rPr>
              <a:t>Boltzmann</a:t>
            </a:r>
            <a:r>
              <a:rPr sz="1200" spc="180" dirty="0">
                <a:latin typeface="Times New Roman"/>
                <a:cs typeface="Times New Roman"/>
              </a:rPr>
              <a:t> </a:t>
            </a:r>
            <a:r>
              <a:rPr sz="1200" dirty="0">
                <a:latin typeface="Times New Roman"/>
                <a:cs typeface="Times New Roman"/>
              </a:rPr>
              <a:t>factors</a:t>
            </a:r>
            <a:r>
              <a:rPr sz="1200" spc="170" dirty="0">
                <a:latin typeface="Times New Roman"/>
                <a:cs typeface="Times New Roman"/>
              </a:rPr>
              <a:t> </a:t>
            </a:r>
            <a:r>
              <a:rPr sz="1200" i="1" spc="-50" dirty="0">
                <a:latin typeface="Times New Roman"/>
                <a:cs typeface="Times New Roman"/>
              </a:rPr>
              <a:t>e</a:t>
            </a:r>
            <a:r>
              <a:rPr sz="1200" i="1" dirty="0">
                <a:latin typeface="Times New Roman"/>
                <a:cs typeface="Times New Roman"/>
              </a:rPr>
              <a:t>	</a:t>
            </a:r>
            <a:r>
              <a:rPr sz="1200" dirty="0">
                <a:latin typeface="Times New Roman"/>
                <a:cs typeface="Times New Roman"/>
              </a:rPr>
              <a:t>all</a:t>
            </a:r>
            <a:r>
              <a:rPr sz="1200" spc="160" dirty="0">
                <a:latin typeface="Times New Roman"/>
                <a:cs typeface="Times New Roman"/>
              </a:rPr>
              <a:t> </a:t>
            </a:r>
            <a:r>
              <a:rPr sz="1200" dirty="0">
                <a:latin typeface="Times New Roman"/>
                <a:cs typeface="Times New Roman"/>
              </a:rPr>
              <a:t>approach</a:t>
            </a:r>
            <a:r>
              <a:rPr sz="1200" spc="165" dirty="0">
                <a:latin typeface="Times New Roman"/>
                <a:cs typeface="Times New Roman"/>
              </a:rPr>
              <a:t> </a:t>
            </a:r>
            <a:r>
              <a:rPr sz="1200" dirty="0">
                <a:latin typeface="Times New Roman"/>
                <a:cs typeface="Times New Roman"/>
              </a:rPr>
              <a:t>1,</a:t>
            </a:r>
            <a:r>
              <a:rPr sz="1200" spc="165" dirty="0">
                <a:latin typeface="Times New Roman"/>
                <a:cs typeface="Times New Roman"/>
              </a:rPr>
              <a:t> </a:t>
            </a:r>
            <a:r>
              <a:rPr sz="1200" dirty="0">
                <a:latin typeface="Times New Roman"/>
                <a:cs typeface="Times New Roman"/>
              </a:rPr>
              <a:t>so</a:t>
            </a:r>
            <a:r>
              <a:rPr sz="1200" spc="165" dirty="0">
                <a:latin typeface="Times New Roman"/>
                <a:cs typeface="Times New Roman"/>
              </a:rPr>
              <a:t> </a:t>
            </a:r>
            <a:r>
              <a:rPr sz="1200" dirty="0">
                <a:latin typeface="Times New Roman"/>
                <a:cs typeface="Times New Roman"/>
              </a:rPr>
              <a:t>all</a:t>
            </a:r>
            <a:r>
              <a:rPr sz="1200" spc="165" dirty="0">
                <a:latin typeface="Times New Roman"/>
                <a:cs typeface="Times New Roman"/>
              </a:rPr>
              <a:t> </a:t>
            </a:r>
            <a:r>
              <a:rPr sz="1200" dirty="0">
                <a:latin typeface="Times New Roman"/>
                <a:cs typeface="Times New Roman"/>
              </a:rPr>
              <a:t>states</a:t>
            </a:r>
            <a:r>
              <a:rPr sz="1200" spc="160" dirty="0">
                <a:latin typeface="Times New Roman"/>
                <a:cs typeface="Times New Roman"/>
              </a:rPr>
              <a:t> </a:t>
            </a:r>
            <a:r>
              <a:rPr sz="1200" dirty="0">
                <a:latin typeface="Times New Roman"/>
                <a:cs typeface="Times New Roman"/>
              </a:rPr>
              <a:t>are</a:t>
            </a:r>
            <a:r>
              <a:rPr sz="1200" spc="165" dirty="0">
                <a:latin typeface="Times New Roman"/>
                <a:cs typeface="Times New Roman"/>
              </a:rPr>
              <a:t> </a:t>
            </a:r>
            <a:r>
              <a:rPr sz="1200" dirty="0">
                <a:latin typeface="Times New Roman"/>
                <a:cs typeface="Times New Roman"/>
              </a:rPr>
              <a:t>equally</a:t>
            </a:r>
            <a:r>
              <a:rPr sz="1200" spc="165" dirty="0">
                <a:latin typeface="Times New Roman"/>
                <a:cs typeface="Times New Roman"/>
              </a:rPr>
              <a:t> </a:t>
            </a:r>
            <a:r>
              <a:rPr sz="1200" spc="-10" dirty="0">
                <a:latin typeface="Times New Roman"/>
                <a:cs typeface="Times New Roman"/>
              </a:rPr>
              <a:t>likely.</a:t>
            </a:r>
            <a:endParaRPr sz="1200">
              <a:latin typeface="Times New Roman"/>
              <a:cs typeface="Times New Roman"/>
            </a:endParaRPr>
          </a:p>
          <a:p>
            <a:pPr marL="253365" marR="80645" algn="just">
              <a:lnSpc>
                <a:spcPct val="100000"/>
              </a:lnSpc>
              <a:spcBef>
                <a:spcPts val="500"/>
              </a:spcBef>
            </a:pPr>
            <a:r>
              <a:rPr sz="1200" spc="-20" dirty="0">
                <a:latin typeface="Times New Roman"/>
                <a:cs typeface="Times New Roman"/>
              </a:rPr>
              <a:t>So</a:t>
            </a:r>
            <a:r>
              <a:rPr sz="1200" spc="135" dirty="0">
                <a:latin typeface="Times New Roman"/>
                <a:cs typeface="Times New Roman"/>
              </a:rPr>
              <a:t> </a:t>
            </a:r>
            <a:r>
              <a:rPr sz="1200" spc="-30" dirty="0">
                <a:latin typeface="Times New Roman"/>
                <a:cs typeface="Times New Roman"/>
              </a:rPr>
              <a:t>if</a:t>
            </a:r>
            <a:r>
              <a:rPr sz="1200" spc="135" dirty="0">
                <a:latin typeface="Times New Roman"/>
                <a:cs typeface="Times New Roman"/>
              </a:rPr>
              <a:t> </a:t>
            </a:r>
            <a:r>
              <a:rPr sz="1200" dirty="0">
                <a:latin typeface="Times New Roman"/>
                <a:cs typeface="Times New Roman"/>
              </a:rPr>
              <a:t>you</a:t>
            </a:r>
            <a:r>
              <a:rPr sz="1200" spc="135" dirty="0">
                <a:latin typeface="Times New Roman"/>
                <a:cs typeface="Times New Roman"/>
              </a:rPr>
              <a:t> </a:t>
            </a:r>
            <a:r>
              <a:rPr sz="1200" spc="20" dirty="0">
                <a:latin typeface="Times New Roman"/>
                <a:cs typeface="Times New Roman"/>
              </a:rPr>
              <a:t>perform</a:t>
            </a:r>
            <a:r>
              <a:rPr sz="1200" spc="135" dirty="0">
                <a:latin typeface="Times New Roman"/>
                <a:cs typeface="Times New Roman"/>
              </a:rPr>
              <a:t> </a:t>
            </a:r>
            <a:r>
              <a:rPr sz="1200" spc="25" dirty="0">
                <a:latin typeface="Times New Roman"/>
                <a:cs typeface="Times New Roman"/>
              </a:rPr>
              <a:t>many</a:t>
            </a:r>
            <a:r>
              <a:rPr sz="1200" spc="135" dirty="0">
                <a:latin typeface="Times New Roman"/>
                <a:cs typeface="Times New Roman"/>
              </a:rPr>
              <a:t> </a:t>
            </a:r>
            <a:r>
              <a:rPr sz="1200" spc="20" dirty="0">
                <a:latin typeface="Times New Roman"/>
                <a:cs typeface="Times New Roman"/>
              </a:rPr>
              <a:t>measurements</a:t>
            </a:r>
            <a:r>
              <a:rPr sz="1200" spc="135" dirty="0">
                <a:latin typeface="Times New Roman"/>
                <a:cs typeface="Times New Roman"/>
              </a:rPr>
              <a:t> </a:t>
            </a:r>
            <a:r>
              <a:rPr sz="1200" spc="-30" dirty="0">
                <a:latin typeface="Times New Roman"/>
                <a:cs typeface="Times New Roman"/>
              </a:rPr>
              <a:t>of</a:t>
            </a:r>
            <a:r>
              <a:rPr sz="1200" spc="135" dirty="0">
                <a:latin typeface="Times New Roman"/>
                <a:cs typeface="Times New Roman"/>
              </a:rPr>
              <a:t> </a:t>
            </a:r>
            <a:r>
              <a:rPr sz="1200" spc="45" dirty="0">
                <a:latin typeface="Times New Roman"/>
                <a:cs typeface="Times New Roman"/>
              </a:rPr>
              <a:t>the</a:t>
            </a:r>
            <a:r>
              <a:rPr sz="1200" spc="135" dirty="0">
                <a:latin typeface="Times New Roman"/>
                <a:cs typeface="Times New Roman"/>
              </a:rPr>
              <a:t> </a:t>
            </a:r>
            <a:r>
              <a:rPr sz="1200" spc="20" dirty="0">
                <a:latin typeface="Times New Roman"/>
                <a:cs typeface="Times New Roman"/>
              </a:rPr>
              <a:t>system,</a:t>
            </a:r>
            <a:r>
              <a:rPr sz="1200" spc="145" dirty="0">
                <a:latin typeface="Times New Roman"/>
                <a:cs typeface="Times New Roman"/>
              </a:rPr>
              <a:t> </a:t>
            </a:r>
            <a:r>
              <a:rPr sz="1200" spc="-15" dirty="0">
                <a:latin typeface="Times New Roman"/>
                <a:cs typeface="Times New Roman"/>
              </a:rPr>
              <a:t>how</a:t>
            </a:r>
            <a:r>
              <a:rPr sz="1200" spc="135" dirty="0">
                <a:latin typeface="Times New Roman"/>
                <a:cs typeface="Times New Roman"/>
              </a:rPr>
              <a:t> </a:t>
            </a:r>
            <a:r>
              <a:rPr sz="1200" spc="20" dirty="0">
                <a:latin typeface="Times New Roman"/>
                <a:cs typeface="Times New Roman"/>
              </a:rPr>
              <a:t>many</a:t>
            </a:r>
            <a:r>
              <a:rPr sz="1200" spc="135" dirty="0">
                <a:latin typeface="Times New Roman"/>
                <a:cs typeface="Times New Roman"/>
              </a:rPr>
              <a:t> </a:t>
            </a:r>
            <a:r>
              <a:rPr sz="1200" spc="20" dirty="0">
                <a:latin typeface="Times New Roman"/>
                <a:cs typeface="Times New Roman"/>
              </a:rPr>
              <a:t>particles</a:t>
            </a:r>
            <a:r>
              <a:rPr sz="1200" spc="135" dirty="0">
                <a:latin typeface="Times New Roman"/>
                <a:cs typeface="Times New Roman"/>
              </a:rPr>
              <a:t> </a:t>
            </a:r>
            <a:r>
              <a:rPr sz="1200" spc="10" dirty="0">
                <a:latin typeface="Times New Roman"/>
                <a:cs typeface="Times New Roman"/>
              </a:rPr>
              <a:t>on</a:t>
            </a:r>
            <a:r>
              <a:rPr sz="1200" spc="135" dirty="0">
                <a:latin typeface="Times New Roman"/>
                <a:cs typeface="Times New Roman"/>
              </a:rPr>
              <a:t> </a:t>
            </a:r>
            <a:r>
              <a:rPr sz="1200" dirty="0">
                <a:latin typeface="Times New Roman"/>
                <a:cs typeface="Times New Roman"/>
              </a:rPr>
              <a:t>average</a:t>
            </a:r>
            <a:r>
              <a:rPr sz="1200" spc="135" dirty="0">
                <a:latin typeface="Times New Roman"/>
                <a:cs typeface="Times New Roman"/>
              </a:rPr>
              <a:t> </a:t>
            </a:r>
            <a:r>
              <a:rPr sz="1200" spc="-20" dirty="0">
                <a:latin typeface="Times New Roman"/>
                <a:cs typeface="Times New Roman"/>
              </a:rPr>
              <a:t>will</a:t>
            </a:r>
            <a:r>
              <a:rPr sz="1200" spc="135" dirty="0">
                <a:latin typeface="Times New Roman"/>
                <a:cs typeface="Times New Roman"/>
              </a:rPr>
              <a:t> </a:t>
            </a:r>
            <a:r>
              <a:rPr sz="1200" dirty="0">
                <a:latin typeface="Times New Roman"/>
                <a:cs typeface="Times New Roman"/>
              </a:rPr>
              <a:t>you</a:t>
            </a:r>
            <a:r>
              <a:rPr sz="1200" spc="135" dirty="0">
                <a:latin typeface="Times New Roman"/>
                <a:cs typeface="Times New Roman"/>
              </a:rPr>
              <a:t> </a:t>
            </a:r>
            <a:r>
              <a:rPr sz="1200" dirty="0">
                <a:latin typeface="Times New Roman"/>
                <a:cs typeface="Times New Roman"/>
              </a:rPr>
              <a:t>find</a:t>
            </a:r>
            <a:r>
              <a:rPr sz="1200" spc="135" dirty="0">
                <a:latin typeface="Times New Roman"/>
                <a:cs typeface="Times New Roman"/>
              </a:rPr>
              <a:t> </a:t>
            </a:r>
            <a:r>
              <a:rPr sz="1200" spc="10" dirty="0">
                <a:latin typeface="Times New Roman"/>
                <a:cs typeface="Times New Roman"/>
              </a:rPr>
              <a:t>in</a:t>
            </a:r>
            <a:r>
              <a:rPr sz="1200" spc="135" dirty="0">
                <a:latin typeface="Times New Roman"/>
                <a:cs typeface="Times New Roman"/>
              </a:rPr>
              <a:t> </a:t>
            </a:r>
            <a:r>
              <a:rPr sz="1200" spc="45" dirty="0">
                <a:latin typeface="Times New Roman"/>
                <a:cs typeface="Times New Roman"/>
              </a:rPr>
              <a:t>the</a:t>
            </a:r>
            <a:r>
              <a:rPr sz="1200" spc="135" dirty="0">
                <a:latin typeface="Times New Roman"/>
                <a:cs typeface="Times New Roman"/>
              </a:rPr>
              <a:t> </a:t>
            </a:r>
            <a:r>
              <a:rPr sz="1200" spc="25" dirty="0">
                <a:latin typeface="Times New Roman"/>
                <a:cs typeface="Times New Roman"/>
              </a:rPr>
              <a:t>ground</a:t>
            </a:r>
            <a:r>
              <a:rPr sz="1200" spc="135" dirty="0">
                <a:latin typeface="Times New Roman"/>
                <a:cs typeface="Times New Roman"/>
              </a:rPr>
              <a:t> </a:t>
            </a:r>
            <a:r>
              <a:rPr sz="1200" spc="45" dirty="0">
                <a:latin typeface="Times New Roman"/>
                <a:cs typeface="Times New Roman"/>
              </a:rPr>
              <a:t>state?</a:t>
            </a:r>
            <a:r>
              <a:rPr sz="1200" spc="30" dirty="0">
                <a:latin typeface="Times New Roman"/>
                <a:cs typeface="Times New Roman"/>
              </a:rPr>
              <a:t> </a:t>
            </a:r>
            <a:r>
              <a:rPr sz="1200" spc="-15" dirty="0">
                <a:latin typeface="Times New Roman"/>
                <a:cs typeface="Times New Roman"/>
              </a:rPr>
              <a:t>If</a:t>
            </a:r>
            <a:r>
              <a:rPr sz="1200" spc="105" dirty="0">
                <a:latin typeface="Times New Roman"/>
                <a:cs typeface="Times New Roman"/>
              </a:rPr>
              <a:t> </a:t>
            </a:r>
            <a:r>
              <a:rPr sz="1200" spc="45" dirty="0">
                <a:latin typeface="Times New Roman"/>
                <a:cs typeface="Times New Roman"/>
              </a:rPr>
              <a:t>the</a:t>
            </a:r>
            <a:r>
              <a:rPr sz="1200" spc="105" dirty="0">
                <a:latin typeface="Times New Roman"/>
                <a:cs typeface="Times New Roman"/>
              </a:rPr>
              <a:t> </a:t>
            </a:r>
            <a:r>
              <a:rPr sz="1200" spc="-10" dirty="0">
                <a:latin typeface="Times New Roman"/>
                <a:cs typeface="Times New Roman"/>
              </a:rPr>
              <a:t>whole</a:t>
            </a:r>
            <a:r>
              <a:rPr sz="1200" spc="105" dirty="0">
                <a:latin typeface="Times New Roman"/>
                <a:cs typeface="Times New Roman"/>
              </a:rPr>
              <a:t> </a:t>
            </a:r>
            <a:r>
              <a:rPr sz="1200" spc="20" dirty="0">
                <a:latin typeface="Times New Roman"/>
                <a:cs typeface="Times New Roman"/>
              </a:rPr>
              <a:t>system</a:t>
            </a:r>
            <a:r>
              <a:rPr sz="1200" spc="105" dirty="0">
                <a:latin typeface="Times New Roman"/>
                <a:cs typeface="Times New Roman"/>
              </a:rPr>
              <a:t> </a:t>
            </a:r>
            <a:r>
              <a:rPr sz="1200" spc="25" dirty="0">
                <a:latin typeface="Times New Roman"/>
                <a:cs typeface="Times New Roman"/>
              </a:rPr>
              <a:t>has</a:t>
            </a:r>
            <a:r>
              <a:rPr sz="1200" spc="105" dirty="0">
                <a:latin typeface="Times New Roman"/>
                <a:cs typeface="Times New Roman"/>
              </a:rPr>
              <a:t> </a:t>
            </a:r>
            <a:r>
              <a:rPr sz="1200" spc="10" dirty="0">
                <a:latin typeface="Times New Roman"/>
                <a:cs typeface="Times New Roman"/>
              </a:rPr>
              <a:t>energy</a:t>
            </a:r>
            <a:r>
              <a:rPr sz="1200" spc="105" dirty="0">
                <a:latin typeface="Times New Roman"/>
                <a:cs typeface="Times New Roman"/>
              </a:rPr>
              <a:t> </a:t>
            </a:r>
            <a:r>
              <a:rPr sz="1200" dirty="0">
                <a:latin typeface="Times New Roman"/>
                <a:cs typeface="Times New Roman"/>
              </a:rPr>
              <a:t>0,</a:t>
            </a:r>
            <a:r>
              <a:rPr sz="1200" spc="110" dirty="0">
                <a:latin typeface="Times New Roman"/>
                <a:cs typeface="Times New Roman"/>
              </a:rPr>
              <a:t> </a:t>
            </a:r>
            <a:r>
              <a:rPr sz="1200" dirty="0">
                <a:latin typeface="Times New Roman"/>
                <a:cs typeface="Times New Roman"/>
              </a:rPr>
              <a:t>you</a:t>
            </a:r>
            <a:r>
              <a:rPr sz="1200" spc="105" dirty="0">
                <a:latin typeface="Times New Roman"/>
                <a:cs typeface="Times New Roman"/>
              </a:rPr>
              <a:t> </a:t>
            </a:r>
            <a:r>
              <a:rPr sz="1200" spc="-20" dirty="0">
                <a:latin typeface="Times New Roman"/>
                <a:cs typeface="Times New Roman"/>
              </a:rPr>
              <a:t>will</a:t>
            </a:r>
            <a:r>
              <a:rPr sz="1200" spc="105" dirty="0">
                <a:latin typeface="Times New Roman"/>
                <a:cs typeface="Times New Roman"/>
              </a:rPr>
              <a:t> </a:t>
            </a:r>
            <a:r>
              <a:rPr sz="1200" dirty="0">
                <a:latin typeface="Times New Roman"/>
                <a:cs typeface="Times New Roman"/>
              </a:rPr>
              <a:t>find</a:t>
            </a:r>
            <a:r>
              <a:rPr sz="1200" spc="105" dirty="0">
                <a:latin typeface="Times New Roman"/>
                <a:cs typeface="Times New Roman"/>
              </a:rPr>
              <a:t> </a:t>
            </a:r>
            <a:r>
              <a:rPr sz="1200" dirty="0">
                <a:latin typeface="Times New Roman"/>
                <a:cs typeface="Times New Roman"/>
              </a:rPr>
              <a:t>all</a:t>
            </a:r>
            <a:r>
              <a:rPr sz="1200" spc="105" dirty="0">
                <a:latin typeface="Times New Roman"/>
                <a:cs typeface="Times New Roman"/>
              </a:rPr>
              <a:t> </a:t>
            </a:r>
            <a:r>
              <a:rPr sz="1200" spc="-30" dirty="0">
                <a:latin typeface="Times New Roman"/>
                <a:cs typeface="Times New Roman"/>
              </a:rPr>
              <a:t>of</a:t>
            </a:r>
            <a:r>
              <a:rPr sz="1200" spc="105" dirty="0">
                <a:latin typeface="Times New Roman"/>
                <a:cs typeface="Times New Roman"/>
              </a:rPr>
              <a:t> </a:t>
            </a:r>
            <a:r>
              <a:rPr sz="1200" spc="40" dirty="0">
                <a:latin typeface="Times New Roman"/>
                <a:cs typeface="Times New Roman"/>
              </a:rPr>
              <a:t>them</a:t>
            </a:r>
            <a:r>
              <a:rPr sz="1200" spc="105" dirty="0">
                <a:latin typeface="Times New Roman"/>
                <a:cs typeface="Times New Roman"/>
              </a:rPr>
              <a:t> </a:t>
            </a:r>
            <a:r>
              <a:rPr sz="1200" spc="90" dirty="0">
                <a:latin typeface="Times New Roman"/>
                <a:cs typeface="Times New Roman"/>
              </a:rPr>
              <a:t>(</a:t>
            </a:r>
            <a:r>
              <a:rPr sz="1200" i="1" spc="90" dirty="0">
                <a:latin typeface="Times New Roman"/>
                <a:cs typeface="Times New Roman"/>
              </a:rPr>
              <a:t>N</a:t>
            </a:r>
            <a:r>
              <a:rPr sz="1200" i="1" spc="-180" dirty="0">
                <a:latin typeface="Times New Roman"/>
                <a:cs typeface="Times New Roman"/>
              </a:rPr>
              <a:t> </a:t>
            </a:r>
            <a:r>
              <a:rPr sz="1200" spc="15" dirty="0">
                <a:latin typeface="Times New Roman"/>
                <a:cs typeface="Times New Roman"/>
              </a:rPr>
              <a:t>);</a:t>
            </a:r>
            <a:r>
              <a:rPr sz="1200" spc="114" dirty="0">
                <a:latin typeface="Times New Roman"/>
                <a:cs typeface="Times New Roman"/>
              </a:rPr>
              <a:t> </a:t>
            </a:r>
            <a:r>
              <a:rPr sz="1200" spc="-30" dirty="0">
                <a:latin typeface="Times New Roman"/>
                <a:cs typeface="Times New Roman"/>
              </a:rPr>
              <a:t>if</a:t>
            </a:r>
            <a:r>
              <a:rPr sz="1200" spc="105" dirty="0">
                <a:latin typeface="Times New Roman"/>
                <a:cs typeface="Times New Roman"/>
              </a:rPr>
              <a:t> </a:t>
            </a:r>
            <a:r>
              <a:rPr sz="1200" spc="45" dirty="0">
                <a:latin typeface="Times New Roman"/>
                <a:cs typeface="Times New Roman"/>
              </a:rPr>
              <a:t>the</a:t>
            </a:r>
            <a:r>
              <a:rPr sz="1200" spc="105" dirty="0">
                <a:latin typeface="Times New Roman"/>
                <a:cs typeface="Times New Roman"/>
              </a:rPr>
              <a:t> </a:t>
            </a:r>
            <a:r>
              <a:rPr sz="1200" spc="-10" dirty="0">
                <a:latin typeface="Times New Roman"/>
                <a:cs typeface="Times New Roman"/>
              </a:rPr>
              <a:t>whole</a:t>
            </a:r>
            <a:r>
              <a:rPr sz="1200" spc="105" dirty="0">
                <a:latin typeface="Times New Roman"/>
                <a:cs typeface="Times New Roman"/>
              </a:rPr>
              <a:t> </a:t>
            </a:r>
            <a:r>
              <a:rPr sz="1200" spc="20" dirty="0">
                <a:latin typeface="Times New Roman"/>
                <a:cs typeface="Times New Roman"/>
              </a:rPr>
              <a:t>system</a:t>
            </a:r>
            <a:r>
              <a:rPr sz="1200" spc="105" dirty="0">
                <a:latin typeface="Times New Roman"/>
                <a:cs typeface="Times New Roman"/>
              </a:rPr>
              <a:t> </a:t>
            </a:r>
            <a:r>
              <a:rPr sz="1200" spc="25" dirty="0">
                <a:latin typeface="Times New Roman"/>
                <a:cs typeface="Times New Roman"/>
              </a:rPr>
              <a:t>has</a:t>
            </a:r>
            <a:r>
              <a:rPr sz="1200" spc="105" dirty="0">
                <a:latin typeface="Times New Roman"/>
                <a:cs typeface="Times New Roman"/>
              </a:rPr>
              <a:t> </a:t>
            </a:r>
            <a:r>
              <a:rPr sz="1200" spc="10" dirty="0">
                <a:latin typeface="Times New Roman"/>
                <a:cs typeface="Times New Roman"/>
              </a:rPr>
              <a:t>energy</a:t>
            </a:r>
            <a:r>
              <a:rPr sz="1200" spc="105" dirty="0">
                <a:latin typeface="Times New Roman"/>
                <a:cs typeface="Times New Roman"/>
              </a:rPr>
              <a:t> </a:t>
            </a:r>
            <a:r>
              <a:rPr sz="1200" i="1" dirty="0">
                <a:latin typeface="Times New Roman"/>
                <a:cs typeface="Times New Roman"/>
              </a:rPr>
              <a:t>ϵ</a:t>
            </a:r>
            <a:r>
              <a:rPr sz="1200" dirty="0">
                <a:latin typeface="Times New Roman"/>
                <a:cs typeface="Times New Roman"/>
              </a:rPr>
              <a:t>,</a:t>
            </a:r>
            <a:r>
              <a:rPr sz="1200" spc="110" dirty="0">
                <a:latin typeface="Times New Roman"/>
                <a:cs typeface="Times New Roman"/>
              </a:rPr>
              <a:t> </a:t>
            </a:r>
            <a:r>
              <a:rPr sz="1200" dirty="0">
                <a:latin typeface="Times New Roman"/>
                <a:cs typeface="Times New Roman"/>
              </a:rPr>
              <a:t>you</a:t>
            </a:r>
            <a:r>
              <a:rPr sz="1200" spc="105" dirty="0">
                <a:latin typeface="Times New Roman"/>
                <a:cs typeface="Times New Roman"/>
              </a:rPr>
              <a:t> </a:t>
            </a:r>
            <a:r>
              <a:rPr sz="1200" spc="-20" dirty="0">
                <a:latin typeface="Times New Roman"/>
                <a:cs typeface="Times New Roman"/>
              </a:rPr>
              <a:t>will</a:t>
            </a:r>
            <a:r>
              <a:rPr sz="1200" spc="105" dirty="0">
                <a:latin typeface="Times New Roman"/>
                <a:cs typeface="Times New Roman"/>
              </a:rPr>
              <a:t> </a:t>
            </a:r>
            <a:r>
              <a:rPr sz="1200" dirty="0">
                <a:latin typeface="Times New Roman"/>
                <a:cs typeface="Times New Roman"/>
              </a:rPr>
              <a:t>find</a:t>
            </a:r>
            <a:r>
              <a:rPr sz="1200" spc="105" dirty="0">
                <a:latin typeface="Times New Roman"/>
                <a:cs typeface="Times New Roman"/>
              </a:rPr>
              <a:t> </a:t>
            </a:r>
            <a:r>
              <a:rPr sz="1200" i="1" spc="135" dirty="0">
                <a:latin typeface="Times New Roman"/>
                <a:cs typeface="Times New Roman"/>
              </a:rPr>
              <a:t>N</a:t>
            </a:r>
            <a:r>
              <a:rPr sz="1200" i="1" spc="100" dirty="0">
                <a:latin typeface="Times New Roman"/>
                <a:cs typeface="Times New Roman"/>
              </a:rPr>
              <a:t> </a:t>
            </a:r>
            <a:r>
              <a:rPr sz="1200" spc="-30" dirty="0">
                <a:latin typeface="Lucida Sans Unicode"/>
                <a:cs typeface="Lucida Sans Unicode"/>
              </a:rPr>
              <a:t>−</a:t>
            </a:r>
            <a:r>
              <a:rPr sz="1200" spc="-105" dirty="0">
                <a:latin typeface="Lucida Sans Unicode"/>
                <a:cs typeface="Lucida Sans Unicode"/>
              </a:rPr>
              <a:t> </a:t>
            </a:r>
            <a:r>
              <a:rPr sz="1200" spc="-20" dirty="0">
                <a:latin typeface="Times New Roman"/>
                <a:cs typeface="Times New Roman"/>
              </a:rPr>
              <a:t>1</a:t>
            </a:r>
            <a:r>
              <a:rPr sz="1200" spc="105" dirty="0">
                <a:latin typeface="Times New Roman"/>
                <a:cs typeface="Times New Roman"/>
              </a:rPr>
              <a:t> </a:t>
            </a:r>
            <a:r>
              <a:rPr sz="1200" spc="-30" dirty="0">
                <a:latin typeface="Times New Roman"/>
                <a:cs typeface="Times New Roman"/>
              </a:rPr>
              <a:t>of</a:t>
            </a:r>
            <a:r>
              <a:rPr sz="1200" spc="-20" dirty="0">
                <a:latin typeface="Times New Roman"/>
                <a:cs typeface="Times New Roman"/>
              </a:rPr>
              <a:t> </a:t>
            </a:r>
            <a:r>
              <a:rPr sz="1200" spc="30" dirty="0">
                <a:latin typeface="Times New Roman"/>
                <a:cs typeface="Times New Roman"/>
              </a:rPr>
              <a:t>them;</a:t>
            </a:r>
            <a:r>
              <a:rPr sz="1200" spc="175" dirty="0">
                <a:latin typeface="Times New Roman"/>
                <a:cs typeface="Times New Roman"/>
              </a:rPr>
              <a:t> </a:t>
            </a:r>
            <a:r>
              <a:rPr sz="1200" spc="45" dirty="0">
                <a:latin typeface="Times New Roman"/>
                <a:cs typeface="Times New Roman"/>
              </a:rPr>
              <a:t>and</a:t>
            </a:r>
            <a:r>
              <a:rPr sz="1200" spc="145" dirty="0">
                <a:latin typeface="Times New Roman"/>
                <a:cs typeface="Times New Roman"/>
              </a:rPr>
              <a:t> </a:t>
            </a:r>
            <a:r>
              <a:rPr sz="1200" spc="-15" dirty="0">
                <a:latin typeface="Times New Roman"/>
                <a:cs typeface="Times New Roman"/>
              </a:rPr>
              <a:t>so</a:t>
            </a:r>
            <a:r>
              <a:rPr sz="1200" spc="145" dirty="0">
                <a:latin typeface="Times New Roman"/>
                <a:cs typeface="Times New Roman"/>
              </a:rPr>
              <a:t> </a:t>
            </a:r>
            <a:r>
              <a:rPr sz="1200" spc="15" dirty="0">
                <a:latin typeface="Times New Roman"/>
                <a:cs typeface="Times New Roman"/>
              </a:rPr>
              <a:t>on,</a:t>
            </a:r>
            <a:r>
              <a:rPr sz="1200" spc="160" dirty="0">
                <a:latin typeface="Times New Roman"/>
                <a:cs typeface="Times New Roman"/>
              </a:rPr>
              <a:t> </a:t>
            </a:r>
            <a:r>
              <a:rPr sz="1200" spc="45" dirty="0">
                <a:latin typeface="Times New Roman"/>
                <a:cs typeface="Times New Roman"/>
              </a:rPr>
              <a:t>up</a:t>
            </a:r>
            <a:r>
              <a:rPr sz="1200" spc="145" dirty="0">
                <a:latin typeface="Times New Roman"/>
                <a:cs typeface="Times New Roman"/>
              </a:rPr>
              <a:t> </a:t>
            </a:r>
            <a:r>
              <a:rPr sz="1200" spc="25" dirty="0">
                <a:latin typeface="Times New Roman"/>
                <a:cs typeface="Times New Roman"/>
              </a:rPr>
              <a:t>until</a:t>
            </a:r>
            <a:r>
              <a:rPr sz="1200" spc="145" dirty="0">
                <a:latin typeface="Times New Roman"/>
                <a:cs typeface="Times New Roman"/>
              </a:rPr>
              <a:t> </a:t>
            </a:r>
            <a:r>
              <a:rPr sz="1200" spc="40" dirty="0">
                <a:latin typeface="Times New Roman"/>
                <a:cs typeface="Times New Roman"/>
              </a:rPr>
              <a:t>the</a:t>
            </a:r>
            <a:r>
              <a:rPr sz="1200" spc="145" dirty="0">
                <a:latin typeface="Times New Roman"/>
                <a:cs typeface="Times New Roman"/>
              </a:rPr>
              <a:t> </a:t>
            </a:r>
            <a:r>
              <a:rPr sz="1200" spc="10" dirty="0">
                <a:latin typeface="Times New Roman"/>
                <a:cs typeface="Times New Roman"/>
              </a:rPr>
              <a:t>highest-</a:t>
            </a:r>
            <a:r>
              <a:rPr sz="1200" spc="15" dirty="0">
                <a:latin typeface="Times New Roman"/>
                <a:cs typeface="Times New Roman"/>
              </a:rPr>
              <a:t>energy</a:t>
            </a:r>
            <a:r>
              <a:rPr sz="1200" spc="145" dirty="0">
                <a:latin typeface="Times New Roman"/>
                <a:cs typeface="Times New Roman"/>
              </a:rPr>
              <a:t> </a:t>
            </a:r>
            <a:r>
              <a:rPr sz="1200" spc="45" dirty="0">
                <a:latin typeface="Times New Roman"/>
                <a:cs typeface="Times New Roman"/>
              </a:rPr>
              <a:t>state</a:t>
            </a:r>
            <a:r>
              <a:rPr sz="1200" spc="145" dirty="0">
                <a:latin typeface="Times New Roman"/>
                <a:cs typeface="Times New Roman"/>
              </a:rPr>
              <a:t> </a:t>
            </a:r>
            <a:r>
              <a:rPr sz="1200" spc="-30" dirty="0">
                <a:latin typeface="Times New Roman"/>
                <a:cs typeface="Times New Roman"/>
              </a:rPr>
              <a:t>of</a:t>
            </a:r>
            <a:r>
              <a:rPr sz="1200" spc="145" dirty="0">
                <a:latin typeface="Times New Roman"/>
                <a:cs typeface="Times New Roman"/>
              </a:rPr>
              <a:t> </a:t>
            </a:r>
            <a:r>
              <a:rPr sz="1200" spc="45" dirty="0">
                <a:latin typeface="Times New Roman"/>
                <a:cs typeface="Times New Roman"/>
              </a:rPr>
              <a:t>the</a:t>
            </a:r>
            <a:r>
              <a:rPr sz="1200" spc="145" dirty="0">
                <a:latin typeface="Times New Roman"/>
                <a:cs typeface="Times New Roman"/>
              </a:rPr>
              <a:t> </a:t>
            </a:r>
            <a:r>
              <a:rPr sz="1200" spc="20" dirty="0">
                <a:latin typeface="Times New Roman"/>
                <a:cs typeface="Times New Roman"/>
              </a:rPr>
              <a:t>system</a:t>
            </a:r>
            <a:r>
              <a:rPr sz="1200" spc="145" dirty="0">
                <a:latin typeface="Times New Roman"/>
                <a:cs typeface="Times New Roman"/>
              </a:rPr>
              <a:t> </a:t>
            </a:r>
            <a:r>
              <a:rPr sz="1200" spc="5" dirty="0">
                <a:latin typeface="Times New Roman"/>
                <a:cs typeface="Times New Roman"/>
              </a:rPr>
              <a:t>where</a:t>
            </a:r>
            <a:r>
              <a:rPr sz="1200" spc="145" dirty="0">
                <a:latin typeface="Times New Roman"/>
                <a:cs typeface="Times New Roman"/>
              </a:rPr>
              <a:t> </a:t>
            </a:r>
            <a:r>
              <a:rPr sz="1200" dirty="0">
                <a:latin typeface="Times New Roman"/>
                <a:cs typeface="Times New Roman"/>
              </a:rPr>
              <a:t>you</a:t>
            </a:r>
            <a:r>
              <a:rPr sz="1200" spc="145" dirty="0">
                <a:latin typeface="Times New Roman"/>
                <a:cs typeface="Times New Roman"/>
              </a:rPr>
              <a:t> </a:t>
            </a:r>
            <a:r>
              <a:rPr sz="1200" spc="-20" dirty="0">
                <a:latin typeface="Times New Roman"/>
                <a:cs typeface="Times New Roman"/>
              </a:rPr>
              <a:t>will</a:t>
            </a:r>
            <a:r>
              <a:rPr sz="1200" spc="145" dirty="0">
                <a:latin typeface="Times New Roman"/>
                <a:cs typeface="Times New Roman"/>
              </a:rPr>
              <a:t> </a:t>
            </a:r>
            <a:r>
              <a:rPr sz="1200" dirty="0">
                <a:latin typeface="Times New Roman"/>
                <a:cs typeface="Times New Roman"/>
              </a:rPr>
              <a:t>find</a:t>
            </a:r>
            <a:r>
              <a:rPr sz="1200" spc="145" dirty="0">
                <a:latin typeface="Times New Roman"/>
                <a:cs typeface="Times New Roman"/>
              </a:rPr>
              <a:t> </a:t>
            </a:r>
            <a:r>
              <a:rPr sz="1200" spc="10" dirty="0">
                <a:latin typeface="Times New Roman"/>
                <a:cs typeface="Times New Roman"/>
              </a:rPr>
              <a:t>no</a:t>
            </a:r>
            <a:r>
              <a:rPr sz="1200" spc="145" dirty="0">
                <a:latin typeface="Times New Roman"/>
                <a:cs typeface="Times New Roman"/>
              </a:rPr>
              <a:t> </a:t>
            </a:r>
            <a:r>
              <a:rPr sz="1200" spc="20" dirty="0">
                <a:latin typeface="Times New Roman"/>
                <a:cs typeface="Times New Roman"/>
              </a:rPr>
              <a:t>particles</a:t>
            </a:r>
            <a:r>
              <a:rPr sz="1200" spc="145" dirty="0">
                <a:latin typeface="Times New Roman"/>
                <a:cs typeface="Times New Roman"/>
              </a:rPr>
              <a:t> </a:t>
            </a:r>
            <a:r>
              <a:rPr sz="1200" spc="75" dirty="0">
                <a:latin typeface="Times New Roman"/>
                <a:cs typeface="Times New Roman"/>
              </a:rPr>
              <a:t>at</a:t>
            </a:r>
            <a:r>
              <a:rPr sz="1200" spc="145" dirty="0">
                <a:latin typeface="Times New Roman"/>
                <a:cs typeface="Times New Roman"/>
              </a:rPr>
              <a:t> </a:t>
            </a:r>
            <a:r>
              <a:rPr sz="1200" dirty="0">
                <a:latin typeface="Times New Roman"/>
                <a:cs typeface="Times New Roman"/>
              </a:rPr>
              <a:t>all</a:t>
            </a:r>
            <a:r>
              <a:rPr sz="1200" spc="145" dirty="0">
                <a:latin typeface="Times New Roman"/>
                <a:cs typeface="Times New Roman"/>
              </a:rPr>
              <a:t> </a:t>
            </a:r>
            <a:r>
              <a:rPr sz="1200" spc="10" dirty="0">
                <a:latin typeface="Times New Roman"/>
                <a:cs typeface="Times New Roman"/>
              </a:rPr>
              <a:t>in</a:t>
            </a:r>
            <a:r>
              <a:rPr sz="1200" spc="145" dirty="0">
                <a:latin typeface="Times New Roman"/>
                <a:cs typeface="Times New Roman"/>
              </a:rPr>
              <a:t> </a:t>
            </a:r>
            <a:r>
              <a:rPr sz="1200" spc="35" dirty="0">
                <a:latin typeface="Times New Roman"/>
                <a:cs typeface="Times New Roman"/>
              </a:rPr>
              <a:t>their</a:t>
            </a:r>
            <a:r>
              <a:rPr sz="1200" spc="145" dirty="0">
                <a:latin typeface="Times New Roman"/>
                <a:cs typeface="Times New Roman"/>
              </a:rPr>
              <a:t> </a:t>
            </a:r>
            <a:r>
              <a:rPr sz="1200" spc="25" dirty="0">
                <a:latin typeface="Times New Roman"/>
                <a:cs typeface="Times New Roman"/>
              </a:rPr>
              <a:t>ground</a:t>
            </a:r>
            <a:r>
              <a:rPr sz="1200" spc="15" dirty="0">
                <a:latin typeface="Times New Roman"/>
                <a:cs typeface="Times New Roman"/>
              </a:rPr>
              <a:t> </a:t>
            </a:r>
            <a:r>
              <a:rPr sz="1200" spc="35" dirty="0">
                <a:latin typeface="Times New Roman"/>
                <a:cs typeface="Times New Roman"/>
              </a:rPr>
              <a:t>states.</a:t>
            </a:r>
            <a:r>
              <a:rPr sz="1200" spc="220" dirty="0">
                <a:latin typeface="Times New Roman"/>
                <a:cs typeface="Times New Roman"/>
              </a:rPr>
              <a:t> </a:t>
            </a:r>
            <a:r>
              <a:rPr sz="1200" spc="-10" dirty="0">
                <a:latin typeface="Times New Roman"/>
                <a:cs typeface="Times New Roman"/>
              </a:rPr>
              <a:t>Since</a:t>
            </a:r>
            <a:r>
              <a:rPr sz="1200" spc="90" dirty="0">
                <a:latin typeface="Times New Roman"/>
                <a:cs typeface="Times New Roman"/>
              </a:rPr>
              <a:t> </a:t>
            </a:r>
            <a:r>
              <a:rPr sz="1200" dirty="0">
                <a:latin typeface="Times New Roman"/>
                <a:cs typeface="Times New Roman"/>
              </a:rPr>
              <a:t>all</a:t>
            </a:r>
            <a:r>
              <a:rPr sz="1200" spc="90" dirty="0">
                <a:latin typeface="Times New Roman"/>
                <a:cs typeface="Times New Roman"/>
              </a:rPr>
              <a:t> </a:t>
            </a:r>
            <a:r>
              <a:rPr sz="1200" spc="-30" dirty="0">
                <a:latin typeface="Times New Roman"/>
                <a:cs typeface="Times New Roman"/>
              </a:rPr>
              <a:t>of</a:t>
            </a:r>
            <a:r>
              <a:rPr sz="1200" spc="90" dirty="0">
                <a:latin typeface="Times New Roman"/>
                <a:cs typeface="Times New Roman"/>
              </a:rPr>
              <a:t> </a:t>
            </a:r>
            <a:r>
              <a:rPr sz="1200" spc="20" dirty="0">
                <a:latin typeface="Times New Roman"/>
                <a:cs typeface="Times New Roman"/>
              </a:rPr>
              <a:t>these</a:t>
            </a:r>
            <a:r>
              <a:rPr sz="1200" spc="90" dirty="0">
                <a:latin typeface="Times New Roman"/>
                <a:cs typeface="Times New Roman"/>
              </a:rPr>
              <a:t> </a:t>
            </a:r>
            <a:r>
              <a:rPr sz="1200" spc="20" dirty="0">
                <a:latin typeface="Times New Roman"/>
                <a:cs typeface="Times New Roman"/>
              </a:rPr>
              <a:t>results</a:t>
            </a:r>
            <a:r>
              <a:rPr sz="1200" spc="90" dirty="0">
                <a:latin typeface="Times New Roman"/>
                <a:cs typeface="Times New Roman"/>
              </a:rPr>
              <a:t> </a:t>
            </a:r>
            <a:r>
              <a:rPr sz="1200" spc="20" dirty="0">
                <a:latin typeface="Times New Roman"/>
                <a:cs typeface="Times New Roman"/>
              </a:rPr>
              <a:t>are</a:t>
            </a:r>
            <a:r>
              <a:rPr sz="1200" spc="90" dirty="0">
                <a:latin typeface="Times New Roman"/>
                <a:cs typeface="Times New Roman"/>
              </a:rPr>
              <a:t> </a:t>
            </a:r>
            <a:r>
              <a:rPr sz="1200" spc="10" dirty="0">
                <a:latin typeface="Times New Roman"/>
                <a:cs typeface="Times New Roman"/>
              </a:rPr>
              <a:t>equally</a:t>
            </a:r>
            <a:r>
              <a:rPr sz="1200" spc="90" dirty="0">
                <a:latin typeface="Times New Roman"/>
                <a:cs typeface="Times New Roman"/>
              </a:rPr>
              <a:t> </a:t>
            </a:r>
            <a:r>
              <a:rPr sz="1200" spc="-15" dirty="0">
                <a:latin typeface="Times New Roman"/>
                <a:cs typeface="Times New Roman"/>
              </a:rPr>
              <a:t>likely</a:t>
            </a:r>
            <a:r>
              <a:rPr sz="1200" spc="90" dirty="0">
                <a:latin typeface="Times New Roman"/>
                <a:cs typeface="Times New Roman"/>
              </a:rPr>
              <a:t> </a:t>
            </a:r>
            <a:r>
              <a:rPr sz="1200" dirty="0">
                <a:latin typeface="Times New Roman"/>
                <a:cs typeface="Times New Roman"/>
              </a:rPr>
              <a:t>you</a:t>
            </a:r>
            <a:r>
              <a:rPr sz="1200" spc="90" dirty="0">
                <a:latin typeface="Times New Roman"/>
                <a:cs typeface="Times New Roman"/>
              </a:rPr>
              <a:t> </a:t>
            </a:r>
            <a:r>
              <a:rPr sz="1200" spc="20" dirty="0">
                <a:latin typeface="Times New Roman"/>
                <a:cs typeface="Times New Roman"/>
              </a:rPr>
              <a:t>can</a:t>
            </a:r>
            <a:r>
              <a:rPr sz="1200" spc="90" dirty="0">
                <a:latin typeface="Times New Roman"/>
                <a:cs typeface="Times New Roman"/>
              </a:rPr>
              <a:t> </a:t>
            </a:r>
            <a:r>
              <a:rPr sz="1200" spc="40" dirty="0">
                <a:latin typeface="Times New Roman"/>
                <a:cs typeface="Times New Roman"/>
              </a:rPr>
              <a:t>just</a:t>
            </a:r>
            <a:r>
              <a:rPr sz="1200" spc="90" dirty="0">
                <a:latin typeface="Times New Roman"/>
                <a:cs typeface="Times New Roman"/>
              </a:rPr>
              <a:t> </a:t>
            </a:r>
            <a:r>
              <a:rPr sz="1200" dirty="0">
                <a:latin typeface="Times New Roman"/>
                <a:cs typeface="Times New Roman"/>
              </a:rPr>
              <a:t>average</a:t>
            </a:r>
            <a:r>
              <a:rPr sz="1200" spc="90" dirty="0">
                <a:latin typeface="Times New Roman"/>
                <a:cs typeface="Times New Roman"/>
              </a:rPr>
              <a:t> </a:t>
            </a:r>
            <a:r>
              <a:rPr sz="1200" spc="40" dirty="0">
                <a:latin typeface="Times New Roman"/>
                <a:cs typeface="Times New Roman"/>
              </a:rPr>
              <a:t>them</a:t>
            </a:r>
            <a:r>
              <a:rPr sz="1200" spc="90" dirty="0">
                <a:latin typeface="Times New Roman"/>
                <a:cs typeface="Times New Roman"/>
              </a:rPr>
              <a:t> </a:t>
            </a:r>
            <a:r>
              <a:rPr sz="1200" spc="45" dirty="0">
                <a:latin typeface="Times New Roman"/>
                <a:cs typeface="Times New Roman"/>
              </a:rPr>
              <a:t>to</a:t>
            </a:r>
            <a:r>
              <a:rPr sz="1200" spc="90" dirty="0">
                <a:latin typeface="Times New Roman"/>
                <a:cs typeface="Times New Roman"/>
              </a:rPr>
              <a:t> </a:t>
            </a:r>
            <a:r>
              <a:rPr sz="1200" spc="20" dirty="0">
                <a:latin typeface="Times New Roman"/>
                <a:cs typeface="Times New Roman"/>
              </a:rPr>
              <a:t>get</a:t>
            </a:r>
            <a:r>
              <a:rPr sz="1200" spc="90" dirty="0">
                <a:latin typeface="Times New Roman"/>
                <a:cs typeface="Times New Roman"/>
              </a:rPr>
              <a:t> </a:t>
            </a:r>
            <a:r>
              <a:rPr sz="1200" i="1" spc="35" dirty="0">
                <a:latin typeface="Times New Roman"/>
                <a:cs typeface="Times New Roman"/>
              </a:rPr>
              <a:t>n</a:t>
            </a:r>
            <a:r>
              <a:rPr sz="1200" spc="52" baseline="-13888" dirty="0">
                <a:latin typeface="Tahoma"/>
                <a:cs typeface="Tahoma"/>
              </a:rPr>
              <a:t>0</a:t>
            </a:r>
            <a:r>
              <a:rPr sz="1200" spc="195" baseline="-13888" dirty="0">
                <a:latin typeface="Tahoma"/>
                <a:cs typeface="Tahoma"/>
              </a:rPr>
              <a:t> </a:t>
            </a:r>
            <a:r>
              <a:rPr sz="1200" spc="225" dirty="0">
                <a:latin typeface="Times New Roman"/>
                <a:cs typeface="Times New Roman"/>
              </a:rPr>
              <a:t>=</a:t>
            </a:r>
            <a:r>
              <a:rPr sz="1200" spc="30" dirty="0">
                <a:latin typeface="Times New Roman"/>
                <a:cs typeface="Times New Roman"/>
              </a:rPr>
              <a:t> </a:t>
            </a:r>
            <a:r>
              <a:rPr sz="1200" i="1" spc="100" dirty="0">
                <a:latin typeface="Times New Roman"/>
                <a:cs typeface="Times New Roman"/>
              </a:rPr>
              <a:t>N/</a:t>
            </a:r>
            <a:r>
              <a:rPr sz="1200" spc="100" dirty="0">
                <a:latin typeface="Times New Roman"/>
                <a:cs typeface="Times New Roman"/>
              </a:rPr>
              <a:t>2.</a:t>
            </a:r>
            <a:endParaRPr sz="1200">
              <a:latin typeface="Times New Roman"/>
              <a:cs typeface="Times New Roman"/>
            </a:endParaRPr>
          </a:p>
          <a:p>
            <a:pPr>
              <a:lnSpc>
                <a:spcPct val="100000"/>
              </a:lnSpc>
              <a:spcBef>
                <a:spcPts val="135"/>
              </a:spcBef>
            </a:pPr>
            <a:endParaRPr sz="1200">
              <a:latin typeface="Times New Roman"/>
              <a:cs typeface="Times New Roman"/>
            </a:endParaRPr>
          </a:p>
          <a:p>
            <a:pPr marL="253365" marR="82550" indent="-190500">
              <a:lnSpc>
                <a:spcPct val="100000"/>
              </a:lnSpc>
            </a:pPr>
            <a:r>
              <a:rPr sz="1200" dirty="0">
                <a:latin typeface="Times New Roman"/>
                <a:cs typeface="Times New Roman"/>
              </a:rPr>
              <a:t>5.</a:t>
            </a:r>
            <a:r>
              <a:rPr sz="1200" spc="360" dirty="0">
                <a:latin typeface="Times New Roman"/>
                <a:cs typeface="Times New Roman"/>
              </a:rPr>
              <a:t> </a:t>
            </a:r>
            <a:r>
              <a:rPr sz="1200" dirty="0">
                <a:latin typeface="Times New Roman"/>
                <a:cs typeface="Times New Roman"/>
              </a:rPr>
              <a:t>For</a:t>
            </a:r>
            <a:r>
              <a:rPr sz="1200" spc="285" dirty="0">
                <a:latin typeface="Times New Roman"/>
                <a:cs typeface="Times New Roman"/>
              </a:rPr>
              <a:t> </a:t>
            </a:r>
            <a:r>
              <a:rPr sz="1200" dirty="0">
                <a:latin typeface="Times New Roman"/>
                <a:cs typeface="Times New Roman"/>
              </a:rPr>
              <a:t>temperatures</a:t>
            </a:r>
            <a:r>
              <a:rPr sz="1200" spc="285" dirty="0">
                <a:latin typeface="Times New Roman"/>
                <a:cs typeface="Times New Roman"/>
              </a:rPr>
              <a:t> </a:t>
            </a:r>
            <a:r>
              <a:rPr sz="1200" dirty="0">
                <a:latin typeface="Times New Roman"/>
                <a:cs typeface="Times New Roman"/>
              </a:rPr>
              <a:t>between</a:t>
            </a:r>
            <a:r>
              <a:rPr sz="1200" spc="285" dirty="0">
                <a:latin typeface="Times New Roman"/>
                <a:cs typeface="Times New Roman"/>
              </a:rPr>
              <a:t> </a:t>
            </a:r>
            <a:r>
              <a:rPr sz="1200" dirty="0">
                <a:latin typeface="Times New Roman"/>
                <a:cs typeface="Times New Roman"/>
              </a:rPr>
              <a:t>these</a:t>
            </a:r>
            <a:r>
              <a:rPr sz="1200" spc="285" dirty="0">
                <a:latin typeface="Times New Roman"/>
                <a:cs typeface="Times New Roman"/>
              </a:rPr>
              <a:t> </a:t>
            </a:r>
            <a:r>
              <a:rPr sz="1200" dirty="0">
                <a:latin typeface="Times New Roman"/>
                <a:cs typeface="Times New Roman"/>
              </a:rPr>
              <a:t>two</a:t>
            </a:r>
            <a:r>
              <a:rPr sz="1200" spc="285" dirty="0">
                <a:latin typeface="Times New Roman"/>
                <a:cs typeface="Times New Roman"/>
              </a:rPr>
              <a:t> </a:t>
            </a:r>
            <a:r>
              <a:rPr sz="1200" dirty="0">
                <a:latin typeface="Times New Roman"/>
                <a:cs typeface="Times New Roman"/>
              </a:rPr>
              <a:t>limits,</a:t>
            </a:r>
            <a:r>
              <a:rPr sz="1200" spc="320" dirty="0">
                <a:latin typeface="Times New Roman"/>
                <a:cs typeface="Times New Roman"/>
              </a:rPr>
              <a:t> </a:t>
            </a:r>
            <a:r>
              <a:rPr sz="1200" dirty="0">
                <a:latin typeface="Times New Roman"/>
                <a:cs typeface="Times New Roman"/>
              </a:rPr>
              <a:t>is</a:t>
            </a:r>
            <a:r>
              <a:rPr sz="1200" spc="285" dirty="0">
                <a:latin typeface="Times New Roman"/>
                <a:cs typeface="Times New Roman"/>
              </a:rPr>
              <a:t> </a:t>
            </a:r>
            <a:r>
              <a:rPr sz="1200" i="1" dirty="0">
                <a:latin typeface="Times New Roman"/>
                <a:cs typeface="Times New Roman"/>
              </a:rPr>
              <a:t>n</a:t>
            </a:r>
            <a:r>
              <a:rPr sz="1200" baseline="-13888" dirty="0">
                <a:latin typeface="Tahoma"/>
                <a:cs typeface="Tahoma"/>
              </a:rPr>
              <a:t>0</a:t>
            </a:r>
            <a:r>
              <a:rPr sz="1200" spc="585" baseline="-13888" dirty="0">
                <a:latin typeface="Tahoma"/>
                <a:cs typeface="Tahoma"/>
              </a:rPr>
              <a:t> </a:t>
            </a:r>
            <a:r>
              <a:rPr sz="1200" dirty="0">
                <a:latin typeface="Times New Roman"/>
                <a:cs typeface="Times New Roman"/>
              </a:rPr>
              <a:t>always</a:t>
            </a:r>
            <a:r>
              <a:rPr sz="1200" spc="285" dirty="0">
                <a:latin typeface="Times New Roman"/>
                <a:cs typeface="Times New Roman"/>
              </a:rPr>
              <a:t> </a:t>
            </a:r>
            <a:r>
              <a:rPr sz="1200" dirty="0">
                <a:latin typeface="Times New Roman"/>
                <a:cs typeface="Times New Roman"/>
              </a:rPr>
              <a:t>bigger</a:t>
            </a:r>
            <a:r>
              <a:rPr sz="1200" spc="285" dirty="0">
                <a:latin typeface="Times New Roman"/>
                <a:cs typeface="Times New Roman"/>
              </a:rPr>
              <a:t> </a:t>
            </a:r>
            <a:r>
              <a:rPr sz="1200" dirty="0">
                <a:latin typeface="Times New Roman"/>
                <a:cs typeface="Times New Roman"/>
              </a:rPr>
              <a:t>for</a:t>
            </a:r>
            <a:r>
              <a:rPr sz="1200" spc="280" dirty="0">
                <a:latin typeface="Times New Roman"/>
                <a:cs typeface="Times New Roman"/>
              </a:rPr>
              <a:t> </a:t>
            </a:r>
            <a:r>
              <a:rPr sz="1200" dirty="0">
                <a:latin typeface="Times New Roman"/>
                <a:cs typeface="Times New Roman"/>
              </a:rPr>
              <a:t>the</a:t>
            </a:r>
            <a:r>
              <a:rPr sz="1200" spc="285" dirty="0">
                <a:latin typeface="Times New Roman"/>
                <a:cs typeface="Times New Roman"/>
              </a:rPr>
              <a:t> </a:t>
            </a:r>
            <a:r>
              <a:rPr sz="1200" dirty="0">
                <a:latin typeface="Times New Roman"/>
                <a:cs typeface="Times New Roman"/>
              </a:rPr>
              <a:t>system</a:t>
            </a:r>
            <a:r>
              <a:rPr sz="1200" spc="285" dirty="0">
                <a:latin typeface="Times New Roman"/>
                <a:cs typeface="Times New Roman"/>
              </a:rPr>
              <a:t> </a:t>
            </a:r>
            <a:r>
              <a:rPr sz="1200" dirty="0">
                <a:latin typeface="Times New Roman"/>
                <a:cs typeface="Times New Roman"/>
              </a:rPr>
              <a:t>of</a:t>
            </a:r>
            <a:r>
              <a:rPr sz="1200" spc="280" dirty="0">
                <a:latin typeface="Times New Roman"/>
                <a:cs typeface="Times New Roman"/>
              </a:rPr>
              <a:t> </a:t>
            </a:r>
            <a:r>
              <a:rPr sz="1200" dirty="0">
                <a:latin typeface="Times New Roman"/>
                <a:cs typeface="Times New Roman"/>
              </a:rPr>
              <a:t>bosons</a:t>
            </a:r>
            <a:r>
              <a:rPr sz="1200" spc="285" dirty="0">
                <a:latin typeface="Times New Roman"/>
                <a:cs typeface="Times New Roman"/>
              </a:rPr>
              <a:t> </a:t>
            </a:r>
            <a:r>
              <a:rPr sz="1200" spc="60" dirty="0">
                <a:latin typeface="Times New Roman"/>
                <a:cs typeface="Times New Roman"/>
              </a:rPr>
              <a:t>than</a:t>
            </a:r>
            <a:r>
              <a:rPr sz="1200" spc="290" dirty="0">
                <a:latin typeface="Times New Roman"/>
                <a:cs typeface="Times New Roman"/>
              </a:rPr>
              <a:t> </a:t>
            </a:r>
            <a:r>
              <a:rPr sz="1200" dirty="0">
                <a:latin typeface="Times New Roman"/>
                <a:cs typeface="Times New Roman"/>
              </a:rPr>
              <a:t>for</a:t>
            </a:r>
            <a:r>
              <a:rPr sz="1200" spc="285" dirty="0">
                <a:latin typeface="Times New Roman"/>
                <a:cs typeface="Times New Roman"/>
              </a:rPr>
              <a:t> </a:t>
            </a:r>
            <a:r>
              <a:rPr sz="1200" dirty="0">
                <a:latin typeface="Times New Roman"/>
                <a:cs typeface="Times New Roman"/>
              </a:rPr>
              <a:t>the</a:t>
            </a:r>
            <a:r>
              <a:rPr sz="1200" spc="280" dirty="0">
                <a:latin typeface="Times New Roman"/>
                <a:cs typeface="Times New Roman"/>
              </a:rPr>
              <a:t> </a:t>
            </a:r>
            <a:r>
              <a:rPr sz="1200" spc="-10" dirty="0">
                <a:latin typeface="Times New Roman"/>
                <a:cs typeface="Times New Roman"/>
              </a:rPr>
              <a:t>distinguishable </a:t>
            </a:r>
            <a:r>
              <a:rPr sz="1200" dirty="0">
                <a:latin typeface="Times New Roman"/>
                <a:cs typeface="Times New Roman"/>
              </a:rPr>
              <a:t>particles,</a:t>
            </a:r>
            <a:r>
              <a:rPr sz="1200" spc="200" dirty="0">
                <a:latin typeface="Times New Roman"/>
                <a:cs typeface="Times New Roman"/>
              </a:rPr>
              <a:t> </a:t>
            </a:r>
            <a:r>
              <a:rPr sz="1200" dirty="0">
                <a:latin typeface="Times New Roman"/>
                <a:cs typeface="Times New Roman"/>
              </a:rPr>
              <a:t>always</a:t>
            </a:r>
            <a:r>
              <a:rPr sz="1200" spc="204" dirty="0">
                <a:latin typeface="Times New Roman"/>
                <a:cs typeface="Times New Roman"/>
              </a:rPr>
              <a:t> </a:t>
            </a:r>
            <a:r>
              <a:rPr sz="1200" dirty="0">
                <a:latin typeface="Times New Roman"/>
                <a:cs typeface="Times New Roman"/>
              </a:rPr>
              <a:t>bigger</a:t>
            </a:r>
            <a:r>
              <a:rPr sz="1200" spc="204" dirty="0">
                <a:latin typeface="Times New Roman"/>
                <a:cs typeface="Times New Roman"/>
              </a:rPr>
              <a:t> </a:t>
            </a:r>
            <a:r>
              <a:rPr sz="1200" dirty="0">
                <a:latin typeface="Times New Roman"/>
                <a:cs typeface="Times New Roman"/>
              </a:rPr>
              <a:t>for</a:t>
            </a:r>
            <a:r>
              <a:rPr sz="1200" spc="200" dirty="0">
                <a:latin typeface="Times New Roman"/>
                <a:cs typeface="Times New Roman"/>
              </a:rPr>
              <a:t> </a:t>
            </a:r>
            <a:r>
              <a:rPr sz="1200" dirty="0">
                <a:latin typeface="Times New Roman"/>
                <a:cs typeface="Times New Roman"/>
              </a:rPr>
              <a:t>the</a:t>
            </a:r>
            <a:r>
              <a:rPr sz="1200" spc="204" dirty="0">
                <a:latin typeface="Times New Roman"/>
                <a:cs typeface="Times New Roman"/>
              </a:rPr>
              <a:t> </a:t>
            </a:r>
            <a:r>
              <a:rPr sz="1200" dirty="0">
                <a:latin typeface="Times New Roman"/>
                <a:cs typeface="Times New Roman"/>
              </a:rPr>
              <a:t>distinguishable</a:t>
            </a:r>
            <a:r>
              <a:rPr sz="1200" spc="204" dirty="0">
                <a:latin typeface="Times New Roman"/>
                <a:cs typeface="Times New Roman"/>
              </a:rPr>
              <a:t> </a:t>
            </a:r>
            <a:r>
              <a:rPr sz="1200" dirty="0">
                <a:latin typeface="Times New Roman"/>
                <a:cs typeface="Times New Roman"/>
              </a:rPr>
              <a:t>particles,</a:t>
            </a:r>
            <a:r>
              <a:rPr sz="1200" spc="200" dirty="0">
                <a:latin typeface="Times New Roman"/>
                <a:cs typeface="Times New Roman"/>
              </a:rPr>
              <a:t> </a:t>
            </a:r>
            <a:r>
              <a:rPr sz="1200" dirty="0">
                <a:latin typeface="Times New Roman"/>
                <a:cs typeface="Times New Roman"/>
              </a:rPr>
              <a:t>or</a:t>
            </a:r>
            <a:r>
              <a:rPr sz="1200" spc="204" dirty="0">
                <a:latin typeface="Times New Roman"/>
                <a:cs typeface="Times New Roman"/>
              </a:rPr>
              <a:t> </a:t>
            </a:r>
            <a:r>
              <a:rPr sz="1200" spc="-10" dirty="0">
                <a:latin typeface="Times New Roman"/>
                <a:cs typeface="Times New Roman"/>
              </a:rPr>
              <a:t>neither?</a:t>
            </a:r>
            <a:endParaRPr sz="1200">
              <a:latin typeface="Times New Roman"/>
              <a:cs typeface="Times New Roman"/>
            </a:endParaRPr>
          </a:p>
          <a:p>
            <a:pPr>
              <a:lnSpc>
                <a:spcPct val="100000"/>
              </a:lnSpc>
              <a:spcBef>
                <a:spcPts val="120"/>
              </a:spcBef>
            </a:pPr>
            <a:endParaRPr sz="1200">
              <a:latin typeface="Times New Roman"/>
              <a:cs typeface="Times New Roman"/>
            </a:endParaRPr>
          </a:p>
          <a:p>
            <a:pPr marL="253365" marR="81280" indent="-11430" algn="just">
              <a:lnSpc>
                <a:spcPct val="100000"/>
              </a:lnSpc>
              <a:spcBef>
                <a:spcPts val="5"/>
              </a:spcBef>
            </a:pPr>
            <a:r>
              <a:rPr sz="1200" b="1" dirty="0">
                <a:latin typeface="Book Antiqua"/>
                <a:cs typeface="Book Antiqua"/>
              </a:rPr>
              <a:t>Solution:</a:t>
            </a:r>
            <a:r>
              <a:rPr sz="1200" b="1" spc="430" dirty="0">
                <a:latin typeface="Book Antiqua"/>
                <a:cs typeface="Book Antiqua"/>
              </a:rPr>
              <a:t>  </a:t>
            </a:r>
            <a:r>
              <a:rPr sz="1200" dirty="0">
                <a:latin typeface="Times New Roman"/>
                <a:cs typeface="Times New Roman"/>
              </a:rPr>
              <a:t>Bigger</a:t>
            </a:r>
            <a:r>
              <a:rPr sz="1200" spc="100" dirty="0">
                <a:latin typeface="Times New Roman"/>
                <a:cs typeface="Times New Roman"/>
              </a:rPr>
              <a:t> </a:t>
            </a:r>
            <a:r>
              <a:rPr sz="1200" dirty="0">
                <a:latin typeface="Times New Roman"/>
                <a:cs typeface="Times New Roman"/>
              </a:rPr>
              <a:t>for</a:t>
            </a:r>
            <a:r>
              <a:rPr sz="1200" spc="105" dirty="0">
                <a:latin typeface="Times New Roman"/>
                <a:cs typeface="Times New Roman"/>
              </a:rPr>
              <a:t> </a:t>
            </a:r>
            <a:r>
              <a:rPr sz="1200" dirty="0">
                <a:latin typeface="Times New Roman"/>
                <a:cs typeface="Times New Roman"/>
              </a:rPr>
              <a:t>the</a:t>
            </a:r>
            <a:r>
              <a:rPr sz="1200" spc="105" dirty="0">
                <a:latin typeface="Times New Roman"/>
                <a:cs typeface="Times New Roman"/>
              </a:rPr>
              <a:t> </a:t>
            </a:r>
            <a:r>
              <a:rPr sz="1200" dirty="0">
                <a:latin typeface="Times New Roman"/>
                <a:cs typeface="Times New Roman"/>
              </a:rPr>
              <a:t>bosons.</a:t>
            </a:r>
            <a:r>
              <a:rPr sz="1200" spc="320" dirty="0">
                <a:latin typeface="Times New Roman"/>
                <a:cs typeface="Times New Roman"/>
              </a:rPr>
              <a:t> </a:t>
            </a:r>
            <a:r>
              <a:rPr sz="1200" dirty="0">
                <a:latin typeface="Times New Roman"/>
                <a:cs typeface="Times New Roman"/>
              </a:rPr>
              <a:t>As</a:t>
            </a:r>
            <a:r>
              <a:rPr sz="1200" spc="105" dirty="0">
                <a:latin typeface="Times New Roman"/>
                <a:cs typeface="Times New Roman"/>
              </a:rPr>
              <a:t> </a:t>
            </a:r>
            <a:r>
              <a:rPr sz="1200" dirty="0">
                <a:latin typeface="Times New Roman"/>
                <a:cs typeface="Times New Roman"/>
              </a:rPr>
              <a:t>you</a:t>
            </a:r>
            <a:r>
              <a:rPr sz="1200" spc="105" dirty="0">
                <a:latin typeface="Times New Roman"/>
                <a:cs typeface="Times New Roman"/>
              </a:rPr>
              <a:t> </a:t>
            </a:r>
            <a:r>
              <a:rPr sz="1200" dirty="0">
                <a:latin typeface="Times New Roman"/>
                <a:cs typeface="Times New Roman"/>
              </a:rPr>
              <a:t>go</a:t>
            </a:r>
            <a:r>
              <a:rPr sz="1200" spc="105" dirty="0">
                <a:latin typeface="Times New Roman"/>
                <a:cs typeface="Times New Roman"/>
              </a:rPr>
              <a:t> </a:t>
            </a:r>
            <a:r>
              <a:rPr sz="1200" dirty="0">
                <a:latin typeface="Times New Roman"/>
                <a:cs typeface="Times New Roman"/>
              </a:rPr>
              <a:t>up</a:t>
            </a:r>
            <a:r>
              <a:rPr sz="1200" spc="105" dirty="0">
                <a:latin typeface="Times New Roman"/>
                <a:cs typeface="Times New Roman"/>
              </a:rPr>
              <a:t> </a:t>
            </a:r>
            <a:r>
              <a:rPr sz="1200" dirty="0">
                <a:latin typeface="Times New Roman"/>
                <a:cs typeface="Times New Roman"/>
              </a:rPr>
              <a:t>in</a:t>
            </a:r>
            <a:r>
              <a:rPr sz="1200" spc="110" dirty="0">
                <a:latin typeface="Times New Roman"/>
                <a:cs typeface="Times New Roman"/>
              </a:rPr>
              <a:t> </a:t>
            </a:r>
            <a:r>
              <a:rPr sz="1200" dirty="0">
                <a:latin typeface="Times New Roman"/>
                <a:cs typeface="Times New Roman"/>
              </a:rPr>
              <a:t>energy</a:t>
            </a:r>
            <a:r>
              <a:rPr sz="1200" spc="105" dirty="0">
                <a:latin typeface="Times New Roman"/>
                <a:cs typeface="Times New Roman"/>
              </a:rPr>
              <a:t> </a:t>
            </a:r>
            <a:r>
              <a:rPr sz="1200" dirty="0">
                <a:latin typeface="Times New Roman"/>
                <a:cs typeface="Times New Roman"/>
              </a:rPr>
              <a:t>levels</a:t>
            </a:r>
            <a:r>
              <a:rPr sz="1200" spc="100" dirty="0">
                <a:latin typeface="Times New Roman"/>
                <a:cs typeface="Times New Roman"/>
              </a:rPr>
              <a:t> </a:t>
            </a:r>
            <a:r>
              <a:rPr sz="1200" dirty="0">
                <a:latin typeface="Times New Roman"/>
                <a:cs typeface="Times New Roman"/>
              </a:rPr>
              <a:t>the</a:t>
            </a:r>
            <a:r>
              <a:rPr sz="1200" spc="100" dirty="0">
                <a:latin typeface="Times New Roman"/>
                <a:cs typeface="Times New Roman"/>
              </a:rPr>
              <a:t> </a:t>
            </a:r>
            <a:r>
              <a:rPr sz="1200" dirty="0">
                <a:latin typeface="Times New Roman"/>
                <a:cs typeface="Times New Roman"/>
              </a:rPr>
              <a:t>Boltzmann</a:t>
            </a:r>
            <a:r>
              <a:rPr sz="1200" spc="110" dirty="0">
                <a:latin typeface="Times New Roman"/>
                <a:cs typeface="Times New Roman"/>
              </a:rPr>
              <a:t> </a:t>
            </a:r>
            <a:r>
              <a:rPr sz="1200" dirty="0">
                <a:latin typeface="Times New Roman"/>
                <a:cs typeface="Times New Roman"/>
              </a:rPr>
              <a:t>distribution—the</a:t>
            </a:r>
            <a:r>
              <a:rPr sz="1200" spc="105" dirty="0">
                <a:latin typeface="Times New Roman"/>
                <a:cs typeface="Times New Roman"/>
              </a:rPr>
              <a:t> </a:t>
            </a:r>
            <a:r>
              <a:rPr sz="1200" dirty="0">
                <a:latin typeface="Times New Roman"/>
                <a:cs typeface="Times New Roman"/>
              </a:rPr>
              <a:t>probability</a:t>
            </a:r>
            <a:r>
              <a:rPr sz="1200" spc="100" dirty="0">
                <a:latin typeface="Times New Roman"/>
                <a:cs typeface="Times New Roman"/>
              </a:rPr>
              <a:t> </a:t>
            </a:r>
            <a:r>
              <a:rPr sz="1200" dirty="0">
                <a:latin typeface="Times New Roman"/>
                <a:cs typeface="Times New Roman"/>
              </a:rPr>
              <a:t>of</a:t>
            </a:r>
            <a:r>
              <a:rPr sz="1200" spc="105" dirty="0">
                <a:latin typeface="Times New Roman"/>
                <a:cs typeface="Times New Roman"/>
              </a:rPr>
              <a:t> </a:t>
            </a:r>
            <a:r>
              <a:rPr sz="1200" dirty="0">
                <a:latin typeface="Times New Roman"/>
                <a:cs typeface="Times New Roman"/>
              </a:rPr>
              <a:t>any</a:t>
            </a:r>
            <a:r>
              <a:rPr sz="1200" spc="100" dirty="0">
                <a:latin typeface="Times New Roman"/>
                <a:cs typeface="Times New Roman"/>
              </a:rPr>
              <a:t> </a:t>
            </a:r>
            <a:r>
              <a:rPr sz="1200" spc="-10" dirty="0">
                <a:latin typeface="Times New Roman"/>
                <a:cs typeface="Times New Roman"/>
              </a:rPr>
              <a:t>given </a:t>
            </a:r>
            <a:r>
              <a:rPr sz="1200" dirty="0">
                <a:latin typeface="Times New Roman"/>
                <a:cs typeface="Times New Roman"/>
              </a:rPr>
              <a:t>microstate—looks</a:t>
            </a:r>
            <a:r>
              <a:rPr sz="1200" spc="155" dirty="0">
                <a:latin typeface="Times New Roman"/>
                <a:cs typeface="Times New Roman"/>
              </a:rPr>
              <a:t> </a:t>
            </a:r>
            <a:r>
              <a:rPr sz="1200" dirty="0">
                <a:latin typeface="Times New Roman"/>
                <a:cs typeface="Times New Roman"/>
              </a:rPr>
              <a:t>the</a:t>
            </a:r>
            <a:r>
              <a:rPr sz="1200" spc="160" dirty="0">
                <a:latin typeface="Times New Roman"/>
                <a:cs typeface="Times New Roman"/>
              </a:rPr>
              <a:t> </a:t>
            </a:r>
            <a:r>
              <a:rPr sz="1200" dirty="0">
                <a:latin typeface="Times New Roman"/>
                <a:cs typeface="Times New Roman"/>
              </a:rPr>
              <a:t>same</a:t>
            </a:r>
            <a:r>
              <a:rPr sz="1200" spc="160" dirty="0">
                <a:latin typeface="Times New Roman"/>
                <a:cs typeface="Times New Roman"/>
              </a:rPr>
              <a:t> </a:t>
            </a:r>
            <a:r>
              <a:rPr sz="1200" dirty="0">
                <a:latin typeface="Times New Roman"/>
                <a:cs typeface="Times New Roman"/>
              </a:rPr>
              <a:t>for</a:t>
            </a:r>
            <a:r>
              <a:rPr sz="1200" spc="160" dirty="0">
                <a:latin typeface="Times New Roman"/>
                <a:cs typeface="Times New Roman"/>
              </a:rPr>
              <a:t> </a:t>
            </a:r>
            <a:r>
              <a:rPr sz="1200" spc="50" dirty="0">
                <a:latin typeface="Times New Roman"/>
                <a:cs typeface="Times New Roman"/>
              </a:rPr>
              <a:t>both</a:t>
            </a:r>
            <a:r>
              <a:rPr sz="1200" spc="155" dirty="0">
                <a:latin typeface="Times New Roman"/>
                <a:cs typeface="Times New Roman"/>
              </a:rPr>
              <a:t> </a:t>
            </a:r>
            <a:r>
              <a:rPr sz="1200" dirty="0">
                <a:latin typeface="Times New Roman"/>
                <a:cs typeface="Times New Roman"/>
              </a:rPr>
              <a:t>systems.</a:t>
            </a:r>
            <a:r>
              <a:rPr sz="1200" spc="325" dirty="0">
                <a:latin typeface="Times New Roman"/>
                <a:cs typeface="Times New Roman"/>
              </a:rPr>
              <a:t> </a:t>
            </a:r>
            <a:r>
              <a:rPr sz="1200" spc="60" dirty="0">
                <a:latin typeface="Times New Roman"/>
                <a:cs typeface="Times New Roman"/>
              </a:rPr>
              <a:t>But</a:t>
            </a:r>
            <a:r>
              <a:rPr sz="1200" spc="160" dirty="0">
                <a:latin typeface="Times New Roman"/>
                <a:cs typeface="Times New Roman"/>
              </a:rPr>
              <a:t> </a:t>
            </a:r>
            <a:r>
              <a:rPr sz="1200" dirty="0">
                <a:latin typeface="Times New Roman"/>
                <a:cs typeface="Times New Roman"/>
              </a:rPr>
              <a:t>the</a:t>
            </a:r>
            <a:r>
              <a:rPr sz="1200" spc="155" dirty="0">
                <a:latin typeface="Times New Roman"/>
                <a:cs typeface="Times New Roman"/>
              </a:rPr>
              <a:t> </a:t>
            </a:r>
            <a:r>
              <a:rPr sz="1200" dirty="0">
                <a:latin typeface="Times New Roman"/>
                <a:cs typeface="Times New Roman"/>
              </a:rPr>
              <a:t>system</a:t>
            </a:r>
            <a:r>
              <a:rPr sz="1200" spc="165" dirty="0">
                <a:latin typeface="Times New Roman"/>
                <a:cs typeface="Times New Roman"/>
              </a:rPr>
              <a:t> </a:t>
            </a:r>
            <a:r>
              <a:rPr sz="1200" dirty="0">
                <a:latin typeface="Times New Roman"/>
                <a:cs typeface="Times New Roman"/>
              </a:rPr>
              <a:t>of</a:t>
            </a:r>
            <a:r>
              <a:rPr sz="1200" spc="160" dirty="0">
                <a:latin typeface="Times New Roman"/>
                <a:cs typeface="Times New Roman"/>
              </a:rPr>
              <a:t> </a:t>
            </a:r>
            <a:r>
              <a:rPr sz="1200" dirty="0">
                <a:latin typeface="Times New Roman"/>
                <a:cs typeface="Times New Roman"/>
              </a:rPr>
              <a:t>bosons</a:t>
            </a:r>
            <a:r>
              <a:rPr sz="1200" spc="160" dirty="0">
                <a:latin typeface="Times New Roman"/>
                <a:cs typeface="Times New Roman"/>
              </a:rPr>
              <a:t> </a:t>
            </a:r>
            <a:r>
              <a:rPr sz="1200" dirty="0">
                <a:latin typeface="Times New Roman"/>
                <a:cs typeface="Times New Roman"/>
              </a:rPr>
              <a:t>has</a:t>
            </a:r>
            <a:r>
              <a:rPr sz="1200" spc="160" dirty="0">
                <a:latin typeface="Times New Roman"/>
                <a:cs typeface="Times New Roman"/>
              </a:rPr>
              <a:t> </a:t>
            </a:r>
            <a:r>
              <a:rPr sz="1200" dirty="0">
                <a:latin typeface="Times New Roman"/>
                <a:cs typeface="Times New Roman"/>
              </a:rPr>
              <a:t>one</a:t>
            </a:r>
            <a:r>
              <a:rPr sz="1200" spc="155" dirty="0">
                <a:latin typeface="Times New Roman"/>
                <a:cs typeface="Times New Roman"/>
              </a:rPr>
              <a:t> </a:t>
            </a:r>
            <a:r>
              <a:rPr sz="1200" dirty="0">
                <a:latin typeface="Times New Roman"/>
                <a:cs typeface="Times New Roman"/>
              </a:rPr>
              <a:t>microstate</a:t>
            </a:r>
            <a:r>
              <a:rPr sz="1200" spc="160" dirty="0">
                <a:latin typeface="Times New Roman"/>
                <a:cs typeface="Times New Roman"/>
              </a:rPr>
              <a:t> </a:t>
            </a:r>
            <a:r>
              <a:rPr sz="1200" spc="75" dirty="0">
                <a:latin typeface="Times New Roman"/>
                <a:cs typeface="Times New Roman"/>
              </a:rPr>
              <a:t>at</a:t>
            </a:r>
            <a:r>
              <a:rPr sz="1200" spc="160" dirty="0">
                <a:latin typeface="Times New Roman"/>
                <a:cs typeface="Times New Roman"/>
              </a:rPr>
              <a:t> </a:t>
            </a:r>
            <a:r>
              <a:rPr sz="1200" dirty="0">
                <a:latin typeface="Times New Roman"/>
                <a:cs typeface="Times New Roman"/>
              </a:rPr>
              <a:t>each</a:t>
            </a:r>
            <a:r>
              <a:rPr sz="1200" spc="160" dirty="0">
                <a:latin typeface="Times New Roman"/>
                <a:cs typeface="Times New Roman"/>
              </a:rPr>
              <a:t> </a:t>
            </a:r>
            <a:r>
              <a:rPr sz="1200" dirty="0">
                <a:latin typeface="Times New Roman"/>
                <a:cs typeface="Times New Roman"/>
              </a:rPr>
              <a:t>energy</a:t>
            </a:r>
            <a:r>
              <a:rPr sz="1200" spc="155" dirty="0">
                <a:latin typeface="Times New Roman"/>
                <a:cs typeface="Times New Roman"/>
              </a:rPr>
              <a:t> </a:t>
            </a:r>
            <a:r>
              <a:rPr sz="1200" dirty="0">
                <a:latin typeface="Times New Roman"/>
                <a:cs typeface="Times New Roman"/>
              </a:rPr>
              <a:t>level.</a:t>
            </a:r>
            <a:r>
              <a:rPr sz="1200" spc="325" dirty="0">
                <a:latin typeface="Times New Roman"/>
                <a:cs typeface="Times New Roman"/>
              </a:rPr>
              <a:t> </a:t>
            </a:r>
            <a:r>
              <a:rPr sz="1200" dirty="0">
                <a:latin typeface="Times New Roman"/>
                <a:cs typeface="Times New Roman"/>
              </a:rPr>
              <a:t>For</a:t>
            </a:r>
            <a:r>
              <a:rPr sz="1200" spc="160" dirty="0">
                <a:latin typeface="Times New Roman"/>
                <a:cs typeface="Times New Roman"/>
              </a:rPr>
              <a:t> </a:t>
            </a:r>
            <a:r>
              <a:rPr sz="1200" spc="-25" dirty="0">
                <a:latin typeface="Times New Roman"/>
                <a:cs typeface="Times New Roman"/>
              </a:rPr>
              <a:t>the </a:t>
            </a:r>
            <a:r>
              <a:rPr sz="1200" dirty="0">
                <a:latin typeface="Times New Roman"/>
                <a:cs typeface="Times New Roman"/>
              </a:rPr>
              <a:t>distinguishable</a:t>
            </a:r>
            <a:r>
              <a:rPr sz="1200" spc="130" dirty="0">
                <a:latin typeface="Times New Roman"/>
                <a:cs typeface="Times New Roman"/>
              </a:rPr>
              <a:t> </a:t>
            </a:r>
            <a:r>
              <a:rPr sz="1200" dirty="0">
                <a:latin typeface="Times New Roman"/>
                <a:cs typeface="Times New Roman"/>
              </a:rPr>
              <a:t>particle</a:t>
            </a:r>
            <a:r>
              <a:rPr sz="1200" spc="125" dirty="0">
                <a:latin typeface="Times New Roman"/>
                <a:cs typeface="Times New Roman"/>
              </a:rPr>
              <a:t> </a:t>
            </a:r>
            <a:r>
              <a:rPr sz="1200" dirty="0">
                <a:latin typeface="Times New Roman"/>
                <a:cs typeface="Times New Roman"/>
              </a:rPr>
              <a:t>system,</a:t>
            </a:r>
            <a:r>
              <a:rPr sz="1200" spc="155" dirty="0">
                <a:latin typeface="Times New Roman"/>
                <a:cs typeface="Times New Roman"/>
              </a:rPr>
              <a:t> </a:t>
            </a:r>
            <a:r>
              <a:rPr sz="1200" dirty="0">
                <a:latin typeface="Times New Roman"/>
                <a:cs typeface="Times New Roman"/>
              </a:rPr>
              <a:t>higher</a:t>
            </a:r>
            <a:r>
              <a:rPr sz="1200" spc="130" dirty="0">
                <a:latin typeface="Times New Roman"/>
                <a:cs typeface="Times New Roman"/>
              </a:rPr>
              <a:t> </a:t>
            </a:r>
            <a:r>
              <a:rPr sz="1200" dirty="0">
                <a:latin typeface="Times New Roman"/>
                <a:cs typeface="Times New Roman"/>
              </a:rPr>
              <a:t>energy</a:t>
            </a:r>
            <a:r>
              <a:rPr sz="1200" spc="130" dirty="0">
                <a:latin typeface="Times New Roman"/>
                <a:cs typeface="Times New Roman"/>
              </a:rPr>
              <a:t> </a:t>
            </a:r>
            <a:r>
              <a:rPr sz="1200" dirty="0">
                <a:latin typeface="Times New Roman"/>
                <a:cs typeface="Times New Roman"/>
              </a:rPr>
              <a:t>levels</a:t>
            </a:r>
            <a:r>
              <a:rPr sz="1200" spc="130" dirty="0">
                <a:latin typeface="Times New Roman"/>
                <a:cs typeface="Times New Roman"/>
              </a:rPr>
              <a:t> </a:t>
            </a:r>
            <a:r>
              <a:rPr sz="1200" dirty="0">
                <a:latin typeface="Times New Roman"/>
                <a:cs typeface="Times New Roman"/>
              </a:rPr>
              <a:t>are</a:t>
            </a:r>
            <a:r>
              <a:rPr sz="1200" spc="130" dirty="0">
                <a:latin typeface="Times New Roman"/>
                <a:cs typeface="Times New Roman"/>
              </a:rPr>
              <a:t> </a:t>
            </a:r>
            <a:r>
              <a:rPr sz="1200" dirty="0">
                <a:latin typeface="Times New Roman"/>
                <a:cs typeface="Times New Roman"/>
              </a:rPr>
              <a:t>represented</a:t>
            </a:r>
            <a:r>
              <a:rPr sz="1200" spc="130" dirty="0">
                <a:latin typeface="Times New Roman"/>
                <a:cs typeface="Times New Roman"/>
              </a:rPr>
              <a:t> </a:t>
            </a:r>
            <a:r>
              <a:rPr sz="1200" dirty="0">
                <a:latin typeface="Times New Roman"/>
                <a:cs typeface="Times New Roman"/>
              </a:rPr>
              <a:t>by</a:t>
            </a:r>
            <a:r>
              <a:rPr sz="1200" spc="130" dirty="0">
                <a:latin typeface="Times New Roman"/>
                <a:cs typeface="Times New Roman"/>
              </a:rPr>
              <a:t> </a:t>
            </a:r>
            <a:r>
              <a:rPr sz="1200" dirty="0">
                <a:latin typeface="Times New Roman"/>
                <a:cs typeface="Times New Roman"/>
              </a:rPr>
              <a:t>more</a:t>
            </a:r>
            <a:r>
              <a:rPr sz="1200" spc="130" dirty="0">
                <a:latin typeface="Times New Roman"/>
                <a:cs typeface="Times New Roman"/>
              </a:rPr>
              <a:t> </a:t>
            </a:r>
            <a:r>
              <a:rPr sz="1200" dirty="0">
                <a:latin typeface="Times New Roman"/>
                <a:cs typeface="Times New Roman"/>
              </a:rPr>
              <a:t>microstates,</a:t>
            </a:r>
            <a:r>
              <a:rPr sz="1200" spc="150" dirty="0">
                <a:latin typeface="Times New Roman"/>
                <a:cs typeface="Times New Roman"/>
              </a:rPr>
              <a:t> </a:t>
            </a:r>
            <a:r>
              <a:rPr sz="1200" dirty="0">
                <a:latin typeface="Times New Roman"/>
                <a:cs typeface="Times New Roman"/>
              </a:rPr>
              <a:t>and</a:t>
            </a:r>
            <a:r>
              <a:rPr sz="1200" spc="130" dirty="0">
                <a:latin typeface="Times New Roman"/>
                <a:cs typeface="Times New Roman"/>
              </a:rPr>
              <a:t> </a:t>
            </a:r>
            <a:r>
              <a:rPr sz="1200" dirty="0">
                <a:latin typeface="Times New Roman"/>
                <a:cs typeface="Times New Roman"/>
              </a:rPr>
              <a:t>are</a:t>
            </a:r>
            <a:r>
              <a:rPr sz="1200" spc="130" dirty="0">
                <a:latin typeface="Times New Roman"/>
                <a:cs typeface="Times New Roman"/>
              </a:rPr>
              <a:t> </a:t>
            </a:r>
            <a:r>
              <a:rPr sz="1200" dirty="0">
                <a:latin typeface="Times New Roman"/>
                <a:cs typeface="Times New Roman"/>
              </a:rPr>
              <a:t>therefore</a:t>
            </a:r>
            <a:r>
              <a:rPr sz="1200" spc="130" dirty="0">
                <a:latin typeface="Times New Roman"/>
                <a:cs typeface="Times New Roman"/>
              </a:rPr>
              <a:t> </a:t>
            </a:r>
            <a:r>
              <a:rPr sz="1200" dirty="0">
                <a:latin typeface="Times New Roman"/>
                <a:cs typeface="Times New Roman"/>
              </a:rPr>
              <a:t>more</a:t>
            </a:r>
            <a:r>
              <a:rPr sz="1200" spc="130" dirty="0">
                <a:latin typeface="Times New Roman"/>
                <a:cs typeface="Times New Roman"/>
              </a:rPr>
              <a:t> </a:t>
            </a:r>
            <a:r>
              <a:rPr sz="1200" spc="-10" dirty="0">
                <a:latin typeface="Times New Roman"/>
                <a:cs typeface="Times New Roman"/>
              </a:rPr>
              <a:t>probable.</a:t>
            </a:r>
            <a:endParaRPr sz="1200">
              <a:latin typeface="Times New Roman"/>
              <a:cs typeface="Times New Roman"/>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15937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10.1.</a:t>
            </a:r>
            <a:r>
              <a:rPr sz="1200" spc="215" dirty="0">
                <a:latin typeface="Times New Roman"/>
                <a:cs typeface="Times New Roman"/>
              </a:rPr>
              <a:t>  </a:t>
            </a:r>
            <a:r>
              <a:rPr sz="1200" dirty="0">
                <a:latin typeface="Times New Roman"/>
                <a:cs typeface="Times New Roman"/>
              </a:rPr>
              <a:t>MICROSTATES</a:t>
            </a:r>
            <a:r>
              <a:rPr sz="1200" spc="145"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spc="-10" dirty="0">
                <a:latin typeface="Times New Roman"/>
                <a:cs typeface="Times New Roman"/>
              </a:rPr>
              <a:t>MACROSTATES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8175" cy="1162685"/>
          </a:xfrm>
          <a:prstGeom prst="rect">
            <a:avLst/>
          </a:prstGeom>
        </p:spPr>
        <p:txBody>
          <a:bodyPr vert="horz" wrap="square" lIns="0" tIns="9525" rIns="0" bIns="0" rtlCol="0">
            <a:spAutoFit/>
          </a:bodyPr>
          <a:lstStyle/>
          <a:p>
            <a:pPr marL="12700" marR="5080" algn="just">
              <a:lnSpc>
                <a:spcPct val="101699"/>
              </a:lnSpc>
              <a:spcBef>
                <a:spcPts val="75"/>
              </a:spcBef>
            </a:pPr>
            <a:r>
              <a:rPr dirty="0"/>
              <a:t>If</a:t>
            </a:r>
            <a:r>
              <a:rPr spc="440" dirty="0"/>
              <a:t> </a:t>
            </a:r>
            <a:r>
              <a:rPr dirty="0"/>
              <a:t>you</a:t>
            </a:r>
            <a:r>
              <a:rPr spc="445" dirty="0"/>
              <a:t> </a:t>
            </a:r>
            <a:r>
              <a:rPr dirty="0"/>
              <a:t>flip</a:t>
            </a:r>
            <a:r>
              <a:rPr spc="440" dirty="0"/>
              <a:t> </a:t>
            </a:r>
            <a:r>
              <a:rPr spc="130" dirty="0"/>
              <a:t>a</a:t>
            </a:r>
            <a:r>
              <a:rPr spc="440" dirty="0"/>
              <a:t> </a:t>
            </a:r>
            <a:r>
              <a:rPr dirty="0"/>
              <a:t>coin</a:t>
            </a:r>
            <a:r>
              <a:rPr spc="440" dirty="0"/>
              <a:t> </a:t>
            </a:r>
            <a:r>
              <a:rPr dirty="0"/>
              <a:t>twenty</a:t>
            </a:r>
            <a:r>
              <a:rPr spc="445" dirty="0"/>
              <a:t> </a:t>
            </a:r>
            <a:r>
              <a:rPr dirty="0"/>
              <a:t>times,</a:t>
            </a:r>
            <a:r>
              <a:rPr spc="505" dirty="0"/>
              <a:t> </a:t>
            </a:r>
            <a:r>
              <a:rPr dirty="0"/>
              <a:t>why</a:t>
            </a:r>
            <a:r>
              <a:rPr spc="440" dirty="0"/>
              <a:t> </a:t>
            </a:r>
            <a:r>
              <a:rPr spc="55" dirty="0"/>
              <a:t>are</a:t>
            </a:r>
            <a:r>
              <a:rPr spc="434" dirty="0"/>
              <a:t> </a:t>
            </a:r>
            <a:r>
              <a:rPr dirty="0"/>
              <a:t>you</a:t>
            </a:r>
            <a:r>
              <a:rPr spc="440" dirty="0"/>
              <a:t> </a:t>
            </a:r>
            <a:r>
              <a:rPr dirty="0"/>
              <a:t>more</a:t>
            </a:r>
            <a:r>
              <a:rPr spc="440" dirty="0"/>
              <a:t> </a:t>
            </a:r>
            <a:r>
              <a:rPr dirty="0"/>
              <a:t>likely</a:t>
            </a:r>
            <a:r>
              <a:rPr spc="440" dirty="0"/>
              <a:t> </a:t>
            </a:r>
            <a:r>
              <a:rPr dirty="0"/>
              <a:t>to</a:t>
            </a:r>
            <a:r>
              <a:rPr spc="440" dirty="0"/>
              <a:t> </a:t>
            </a:r>
            <a:r>
              <a:rPr spc="30" dirty="0"/>
              <a:t>get </a:t>
            </a:r>
            <a:r>
              <a:rPr spc="65" dirty="0"/>
              <a:t>“exactly</a:t>
            </a:r>
            <a:r>
              <a:rPr spc="20" dirty="0"/>
              <a:t> </a:t>
            </a:r>
            <a:r>
              <a:rPr dirty="0"/>
              <a:t>ten</a:t>
            </a:r>
            <a:r>
              <a:rPr spc="25" dirty="0"/>
              <a:t> </a:t>
            </a:r>
            <a:r>
              <a:rPr dirty="0"/>
              <a:t>heads”</a:t>
            </a:r>
            <a:r>
              <a:rPr spc="25" dirty="0"/>
              <a:t> </a:t>
            </a:r>
            <a:r>
              <a:rPr spc="70" dirty="0"/>
              <a:t>than</a:t>
            </a:r>
            <a:r>
              <a:rPr spc="20" dirty="0"/>
              <a:t> </a:t>
            </a:r>
            <a:r>
              <a:rPr dirty="0"/>
              <a:t>to</a:t>
            </a:r>
            <a:r>
              <a:rPr spc="25" dirty="0"/>
              <a:t> </a:t>
            </a:r>
            <a:r>
              <a:rPr spc="55" dirty="0"/>
              <a:t>get</a:t>
            </a:r>
            <a:r>
              <a:rPr spc="25" dirty="0"/>
              <a:t> </a:t>
            </a:r>
            <a:r>
              <a:rPr spc="65" dirty="0"/>
              <a:t>“exactly</a:t>
            </a:r>
            <a:r>
              <a:rPr spc="20" dirty="0"/>
              <a:t> </a:t>
            </a:r>
            <a:r>
              <a:rPr dirty="0"/>
              <a:t>thirteen</a:t>
            </a:r>
            <a:r>
              <a:rPr spc="25" dirty="0"/>
              <a:t> </a:t>
            </a:r>
            <a:r>
              <a:rPr spc="50" dirty="0"/>
              <a:t>heads”?</a:t>
            </a:r>
            <a:r>
              <a:rPr spc="470" dirty="0"/>
              <a:t> </a:t>
            </a:r>
            <a:r>
              <a:rPr spc="-10" dirty="0"/>
              <a:t>(Choose one.)</a:t>
            </a:r>
          </a:p>
        </p:txBody>
      </p:sp>
      <p:sp>
        <p:nvSpPr>
          <p:cNvPr id="5" name="object 5"/>
          <p:cNvSpPr txBox="1"/>
          <p:nvPr/>
        </p:nvSpPr>
        <p:spPr>
          <a:xfrm>
            <a:off x="707758" y="2549968"/>
            <a:ext cx="8267700" cy="3174365"/>
          </a:xfrm>
          <a:prstGeom prst="rect">
            <a:avLst/>
          </a:prstGeom>
        </p:spPr>
        <p:txBody>
          <a:bodyPr vert="horz" wrap="square" lIns="0" tIns="9525" rIns="0" bIns="0" rtlCol="0">
            <a:spAutoFit/>
          </a:bodyPr>
          <a:lstStyle/>
          <a:p>
            <a:pPr marL="393700" marR="5080" indent="-370205">
              <a:lnSpc>
                <a:spcPct val="101699"/>
              </a:lnSpc>
              <a:spcBef>
                <a:spcPts val="75"/>
              </a:spcBef>
              <a:buAutoNum type="alphaUcPeriod"/>
              <a:tabLst>
                <a:tab pos="394970" algn="l"/>
              </a:tabLst>
            </a:pPr>
            <a:r>
              <a:rPr sz="2450" spc="50" dirty="0">
                <a:latin typeface="Garamond"/>
                <a:cs typeface="Garamond"/>
              </a:rPr>
              <a:t>This</a:t>
            </a:r>
            <a:r>
              <a:rPr sz="2450" spc="-50" dirty="0">
                <a:latin typeface="Garamond"/>
                <a:cs typeface="Garamond"/>
              </a:rPr>
              <a:t> </a:t>
            </a:r>
            <a:r>
              <a:rPr sz="2450" dirty="0">
                <a:latin typeface="Garamond"/>
                <a:cs typeface="Garamond"/>
              </a:rPr>
              <a:t>is</a:t>
            </a:r>
            <a:r>
              <a:rPr sz="2450" spc="-50" dirty="0">
                <a:latin typeface="Garamond"/>
                <a:cs typeface="Garamond"/>
              </a:rPr>
              <a:t> </a:t>
            </a:r>
            <a:r>
              <a:rPr sz="2450" spc="130" dirty="0">
                <a:latin typeface="Garamond"/>
                <a:cs typeface="Garamond"/>
              </a:rPr>
              <a:t>a</a:t>
            </a:r>
            <a:r>
              <a:rPr sz="2450" spc="-50" dirty="0">
                <a:latin typeface="Garamond"/>
                <a:cs typeface="Garamond"/>
              </a:rPr>
              <a:t> </a:t>
            </a:r>
            <a:r>
              <a:rPr sz="2450" spc="-35" dirty="0">
                <a:latin typeface="Garamond"/>
                <a:cs typeface="Garamond"/>
              </a:rPr>
              <a:t>common</a:t>
            </a:r>
            <a:r>
              <a:rPr sz="2450" spc="-50" dirty="0">
                <a:latin typeface="Garamond"/>
                <a:cs typeface="Garamond"/>
              </a:rPr>
              <a:t> </a:t>
            </a:r>
            <a:r>
              <a:rPr sz="2450" dirty="0">
                <a:latin typeface="Garamond"/>
                <a:cs typeface="Garamond"/>
              </a:rPr>
              <a:t>misconception;</a:t>
            </a:r>
            <a:r>
              <a:rPr sz="2450" spc="20" dirty="0">
                <a:latin typeface="Garamond"/>
                <a:cs typeface="Garamond"/>
              </a:rPr>
              <a:t> </a:t>
            </a:r>
            <a:r>
              <a:rPr sz="2450" spc="65" dirty="0">
                <a:latin typeface="Garamond"/>
                <a:cs typeface="Garamond"/>
              </a:rPr>
              <a:t>actually,</a:t>
            </a:r>
            <a:r>
              <a:rPr sz="2450" spc="-10" dirty="0">
                <a:latin typeface="Garamond"/>
                <a:cs typeface="Garamond"/>
              </a:rPr>
              <a:t> </a:t>
            </a:r>
            <a:r>
              <a:rPr sz="2450" spc="80" dirty="0">
                <a:latin typeface="Garamond"/>
                <a:cs typeface="Garamond"/>
              </a:rPr>
              <a:t>any</a:t>
            </a:r>
            <a:r>
              <a:rPr sz="2450" spc="-45" dirty="0">
                <a:latin typeface="Garamond"/>
                <a:cs typeface="Garamond"/>
              </a:rPr>
              <a:t> </a:t>
            </a:r>
            <a:r>
              <a:rPr sz="2450" dirty="0">
                <a:latin typeface="Garamond"/>
                <a:cs typeface="Garamond"/>
              </a:rPr>
              <a:t>number</a:t>
            </a:r>
            <a:r>
              <a:rPr sz="2450" spc="-50" dirty="0">
                <a:latin typeface="Garamond"/>
                <a:cs typeface="Garamond"/>
              </a:rPr>
              <a:t> </a:t>
            </a:r>
            <a:r>
              <a:rPr sz="2450" spc="-120" dirty="0">
                <a:latin typeface="Garamond"/>
                <a:cs typeface="Garamond"/>
              </a:rPr>
              <a:t>of</a:t>
            </a:r>
            <a:r>
              <a:rPr sz="2450" spc="-50" dirty="0">
                <a:latin typeface="Garamond"/>
                <a:cs typeface="Garamond"/>
              </a:rPr>
              <a:t> </a:t>
            </a:r>
            <a:r>
              <a:rPr sz="2450" spc="-10" dirty="0">
                <a:latin typeface="Garamond"/>
                <a:cs typeface="Garamond"/>
              </a:rPr>
              <a:t>heads 	</a:t>
            </a:r>
            <a:r>
              <a:rPr sz="2450" dirty="0">
                <a:latin typeface="Garamond"/>
                <a:cs typeface="Garamond"/>
              </a:rPr>
              <a:t>from</a:t>
            </a:r>
            <a:r>
              <a:rPr sz="2450" spc="105" dirty="0">
                <a:latin typeface="Garamond"/>
                <a:cs typeface="Garamond"/>
              </a:rPr>
              <a:t> </a:t>
            </a:r>
            <a:r>
              <a:rPr sz="2450" dirty="0">
                <a:latin typeface="Garamond"/>
                <a:cs typeface="Garamond"/>
              </a:rPr>
              <a:t>0</a:t>
            </a:r>
            <a:r>
              <a:rPr sz="2450" spc="114" dirty="0">
                <a:latin typeface="Garamond"/>
                <a:cs typeface="Garamond"/>
              </a:rPr>
              <a:t> </a:t>
            </a:r>
            <a:r>
              <a:rPr sz="2450" dirty="0">
                <a:latin typeface="Garamond"/>
                <a:cs typeface="Garamond"/>
              </a:rPr>
              <a:t>to</a:t>
            </a:r>
            <a:r>
              <a:rPr sz="2450" spc="114" dirty="0">
                <a:latin typeface="Garamond"/>
                <a:cs typeface="Garamond"/>
              </a:rPr>
              <a:t> </a:t>
            </a:r>
            <a:r>
              <a:rPr sz="2450" dirty="0">
                <a:latin typeface="Garamond"/>
                <a:cs typeface="Garamond"/>
              </a:rPr>
              <a:t>20</a:t>
            </a:r>
            <a:r>
              <a:rPr sz="2450" spc="114" dirty="0">
                <a:latin typeface="Garamond"/>
                <a:cs typeface="Garamond"/>
              </a:rPr>
              <a:t> </a:t>
            </a:r>
            <a:r>
              <a:rPr sz="2450" dirty="0">
                <a:latin typeface="Garamond"/>
                <a:cs typeface="Garamond"/>
              </a:rPr>
              <a:t>is</a:t>
            </a:r>
            <a:r>
              <a:rPr sz="2450" spc="114" dirty="0">
                <a:latin typeface="Garamond"/>
                <a:cs typeface="Garamond"/>
              </a:rPr>
              <a:t> </a:t>
            </a:r>
            <a:r>
              <a:rPr sz="2450" spc="60" dirty="0">
                <a:latin typeface="Garamond"/>
                <a:cs typeface="Garamond"/>
              </a:rPr>
              <a:t>equally</a:t>
            </a:r>
            <a:r>
              <a:rPr sz="2450" spc="114" dirty="0">
                <a:latin typeface="Garamond"/>
                <a:cs typeface="Garamond"/>
              </a:rPr>
              <a:t> </a:t>
            </a:r>
            <a:r>
              <a:rPr sz="2450" spc="-10" dirty="0">
                <a:latin typeface="Garamond"/>
                <a:cs typeface="Garamond"/>
              </a:rPr>
              <a:t>likely.</a:t>
            </a:r>
            <a:endParaRPr sz="2450">
              <a:latin typeface="Garamond"/>
              <a:cs typeface="Garamond"/>
            </a:endParaRPr>
          </a:p>
          <a:p>
            <a:pPr marL="393700" marR="5080" indent="-358140">
              <a:lnSpc>
                <a:spcPct val="101699"/>
              </a:lnSpc>
              <a:spcBef>
                <a:spcPts val="994"/>
              </a:spcBef>
              <a:buAutoNum type="alphaUcPeriod"/>
              <a:tabLst>
                <a:tab pos="394970" algn="l"/>
                <a:tab pos="716280" algn="l"/>
                <a:tab pos="1248410" algn="l"/>
                <a:tab pos="1891664" algn="l"/>
                <a:tab pos="2214245" algn="l"/>
                <a:tab pos="2854960" algn="l"/>
                <a:tab pos="3130550" algn="l"/>
                <a:tab pos="3658235" algn="l"/>
                <a:tab pos="4021454" algn="l"/>
                <a:tab pos="5147945" algn="l"/>
                <a:tab pos="5584190" algn="l"/>
                <a:tab pos="6165215" algn="l"/>
                <a:tab pos="6953250" algn="l"/>
                <a:tab pos="7480934" algn="l"/>
              </a:tabLst>
            </a:pPr>
            <a:r>
              <a:rPr sz="2450" spc="-25" dirty="0">
                <a:latin typeface="Garamond"/>
                <a:cs typeface="Garamond"/>
              </a:rPr>
              <a:t>If</a:t>
            </a:r>
            <a:r>
              <a:rPr sz="2450" dirty="0">
                <a:latin typeface="Garamond"/>
                <a:cs typeface="Garamond"/>
              </a:rPr>
              <a:t>	</a:t>
            </a:r>
            <a:r>
              <a:rPr sz="2450" spc="-25" dirty="0">
                <a:latin typeface="Garamond"/>
                <a:cs typeface="Garamond"/>
              </a:rPr>
              <a:t>the</a:t>
            </a:r>
            <a:r>
              <a:rPr sz="2450" dirty="0">
                <a:latin typeface="Garamond"/>
                <a:cs typeface="Garamond"/>
              </a:rPr>
              <a:t>	</a:t>
            </a:r>
            <a:r>
              <a:rPr sz="2450" spc="-20" dirty="0">
                <a:latin typeface="Garamond"/>
                <a:cs typeface="Garamond"/>
              </a:rPr>
              <a:t>coin</a:t>
            </a:r>
            <a:r>
              <a:rPr sz="2450" dirty="0">
                <a:latin typeface="Garamond"/>
                <a:cs typeface="Garamond"/>
              </a:rPr>
              <a:t>	</a:t>
            </a:r>
            <a:r>
              <a:rPr sz="2450" spc="-25" dirty="0">
                <a:latin typeface="Garamond"/>
                <a:cs typeface="Garamond"/>
              </a:rPr>
              <a:t>is</a:t>
            </a:r>
            <a:r>
              <a:rPr sz="2450" dirty="0">
                <a:latin typeface="Garamond"/>
                <a:cs typeface="Garamond"/>
              </a:rPr>
              <a:t>	</a:t>
            </a:r>
            <a:r>
              <a:rPr sz="2450" spc="-10" dirty="0">
                <a:latin typeface="Garamond"/>
                <a:cs typeface="Garamond"/>
              </a:rPr>
              <a:t>fair,</a:t>
            </a:r>
            <a:r>
              <a:rPr sz="2450" dirty="0">
                <a:latin typeface="Garamond"/>
                <a:cs typeface="Garamond"/>
              </a:rPr>
              <a:t>	</a:t>
            </a:r>
            <a:r>
              <a:rPr sz="2450" spc="80" dirty="0">
                <a:latin typeface="Garamond"/>
                <a:cs typeface="Garamond"/>
              </a:rPr>
              <a:t>a</a:t>
            </a:r>
            <a:r>
              <a:rPr sz="2450" dirty="0">
                <a:latin typeface="Garamond"/>
                <a:cs typeface="Garamond"/>
              </a:rPr>
              <a:t>	</a:t>
            </a:r>
            <a:r>
              <a:rPr sz="2450" spc="-20" dirty="0">
                <a:latin typeface="Garamond"/>
                <a:cs typeface="Garamond"/>
              </a:rPr>
              <a:t>flip</a:t>
            </a:r>
            <a:r>
              <a:rPr sz="2450" dirty="0">
                <a:latin typeface="Garamond"/>
                <a:cs typeface="Garamond"/>
              </a:rPr>
              <a:t>	</a:t>
            </a:r>
            <a:r>
              <a:rPr sz="2450" spc="-25" dirty="0">
                <a:latin typeface="Garamond"/>
                <a:cs typeface="Garamond"/>
              </a:rPr>
              <a:t>of</a:t>
            </a:r>
            <a:r>
              <a:rPr sz="2450" dirty="0">
                <a:latin typeface="Garamond"/>
                <a:cs typeface="Garamond"/>
              </a:rPr>
              <a:t>	</a:t>
            </a:r>
            <a:r>
              <a:rPr sz="2450" spc="-10" dirty="0">
                <a:latin typeface="Garamond"/>
                <a:cs typeface="Garamond"/>
              </a:rPr>
              <a:t>“heads”</a:t>
            </a:r>
            <a:r>
              <a:rPr sz="2450" dirty="0">
                <a:latin typeface="Garamond"/>
                <a:cs typeface="Garamond"/>
              </a:rPr>
              <a:t>	</a:t>
            </a:r>
            <a:r>
              <a:rPr sz="2450" spc="-25" dirty="0">
                <a:latin typeface="Garamond"/>
                <a:cs typeface="Garamond"/>
              </a:rPr>
              <a:t>on</a:t>
            </a:r>
            <a:r>
              <a:rPr sz="2450" dirty="0">
                <a:latin typeface="Garamond"/>
                <a:cs typeface="Garamond"/>
              </a:rPr>
              <a:t>	</a:t>
            </a:r>
            <a:r>
              <a:rPr sz="2450" spc="55" dirty="0">
                <a:latin typeface="Garamond"/>
                <a:cs typeface="Garamond"/>
              </a:rPr>
              <a:t>any</a:t>
            </a:r>
            <a:r>
              <a:rPr sz="2450" dirty="0">
                <a:latin typeface="Garamond"/>
                <a:cs typeface="Garamond"/>
              </a:rPr>
              <a:t>	</a:t>
            </a:r>
            <a:r>
              <a:rPr sz="2450" spc="-10" dirty="0">
                <a:latin typeface="Garamond"/>
                <a:cs typeface="Garamond"/>
              </a:rPr>
              <a:t>given</a:t>
            </a:r>
            <a:r>
              <a:rPr sz="2450" dirty="0">
                <a:latin typeface="Garamond"/>
                <a:cs typeface="Garamond"/>
              </a:rPr>
              <a:t>	</a:t>
            </a:r>
            <a:r>
              <a:rPr sz="2450" spc="-20" dirty="0">
                <a:latin typeface="Garamond"/>
                <a:cs typeface="Garamond"/>
              </a:rPr>
              <a:t>flip</a:t>
            </a:r>
            <a:r>
              <a:rPr sz="2450" dirty="0">
                <a:latin typeface="Garamond"/>
                <a:cs typeface="Garamond"/>
              </a:rPr>
              <a:t>	</a:t>
            </a:r>
            <a:r>
              <a:rPr sz="2450" spc="-10" dirty="0">
                <a:latin typeface="Garamond"/>
                <a:cs typeface="Garamond"/>
              </a:rPr>
              <a:t>makes 	</a:t>
            </a:r>
            <a:r>
              <a:rPr sz="2450" spc="65" dirty="0">
                <a:latin typeface="Garamond"/>
                <a:cs typeface="Garamond"/>
              </a:rPr>
              <a:t>“tails”</a:t>
            </a:r>
            <a:r>
              <a:rPr sz="2450" spc="120" dirty="0">
                <a:latin typeface="Garamond"/>
                <a:cs typeface="Garamond"/>
              </a:rPr>
              <a:t> </a:t>
            </a:r>
            <a:r>
              <a:rPr sz="2450" dirty="0">
                <a:latin typeface="Garamond"/>
                <a:cs typeface="Garamond"/>
              </a:rPr>
              <a:t>on</a:t>
            </a:r>
            <a:r>
              <a:rPr sz="2450" spc="125" dirty="0">
                <a:latin typeface="Garamond"/>
                <a:cs typeface="Garamond"/>
              </a:rPr>
              <a:t> </a:t>
            </a:r>
            <a:r>
              <a:rPr sz="2450" dirty="0">
                <a:latin typeface="Garamond"/>
                <a:cs typeface="Garamond"/>
              </a:rPr>
              <a:t>the</a:t>
            </a:r>
            <a:r>
              <a:rPr sz="2450" spc="120" dirty="0">
                <a:latin typeface="Garamond"/>
                <a:cs typeface="Garamond"/>
              </a:rPr>
              <a:t> </a:t>
            </a:r>
            <a:r>
              <a:rPr sz="2450" spc="50" dirty="0">
                <a:latin typeface="Garamond"/>
                <a:cs typeface="Garamond"/>
              </a:rPr>
              <a:t>next</a:t>
            </a:r>
            <a:r>
              <a:rPr sz="2450" spc="125" dirty="0">
                <a:latin typeface="Garamond"/>
                <a:cs typeface="Garamond"/>
              </a:rPr>
              <a:t> </a:t>
            </a:r>
            <a:r>
              <a:rPr sz="2450" dirty="0">
                <a:latin typeface="Garamond"/>
                <a:cs typeface="Garamond"/>
              </a:rPr>
              <a:t>flip</a:t>
            </a:r>
            <a:r>
              <a:rPr sz="2450" spc="120" dirty="0">
                <a:latin typeface="Garamond"/>
                <a:cs typeface="Garamond"/>
              </a:rPr>
              <a:t> </a:t>
            </a:r>
            <a:r>
              <a:rPr sz="2450" dirty="0">
                <a:latin typeface="Garamond"/>
                <a:cs typeface="Garamond"/>
              </a:rPr>
              <a:t>more</a:t>
            </a:r>
            <a:r>
              <a:rPr sz="2450" spc="114" dirty="0">
                <a:latin typeface="Garamond"/>
                <a:cs typeface="Garamond"/>
              </a:rPr>
              <a:t> </a:t>
            </a:r>
            <a:r>
              <a:rPr sz="2450" spc="-10" dirty="0">
                <a:latin typeface="Garamond"/>
                <a:cs typeface="Garamond"/>
              </a:rPr>
              <a:t>likely.</a:t>
            </a:r>
            <a:endParaRPr sz="2450">
              <a:latin typeface="Garamond"/>
              <a:cs typeface="Garamond"/>
            </a:endParaRPr>
          </a:p>
          <a:p>
            <a:pPr marL="393700" marR="5080" indent="-361950">
              <a:lnSpc>
                <a:spcPct val="101699"/>
              </a:lnSpc>
              <a:spcBef>
                <a:spcPts val="994"/>
              </a:spcBef>
              <a:buAutoNum type="alphaUcPeriod"/>
              <a:tabLst>
                <a:tab pos="394970" algn="l"/>
              </a:tabLst>
            </a:pPr>
            <a:r>
              <a:rPr sz="2450" dirty="0">
                <a:latin typeface="Garamond"/>
                <a:cs typeface="Garamond"/>
              </a:rPr>
              <a:t>There</a:t>
            </a:r>
            <a:r>
              <a:rPr sz="2450" spc="400" dirty="0">
                <a:latin typeface="Garamond"/>
                <a:cs typeface="Garamond"/>
              </a:rPr>
              <a:t> </a:t>
            </a:r>
            <a:r>
              <a:rPr sz="2450" spc="55" dirty="0">
                <a:latin typeface="Garamond"/>
                <a:cs typeface="Garamond"/>
              </a:rPr>
              <a:t>are</a:t>
            </a:r>
            <a:r>
              <a:rPr sz="2450" spc="409" dirty="0">
                <a:latin typeface="Garamond"/>
                <a:cs typeface="Garamond"/>
              </a:rPr>
              <a:t> </a:t>
            </a:r>
            <a:r>
              <a:rPr sz="2450" dirty="0">
                <a:latin typeface="Garamond"/>
                <a:cs typeface="Garamond"/>
              </a:rPr>
              <a:t>more</a:t>
            </a:r>
            <a:r>
              <a:rPr sz="2450" spc="405" dirty="0">
                <a:latin typeface="Garamond"/>
                <a:cs typeface="Garamond"/>
              </a:rPr>
              <a:t> </a:t>
            </a:r>
            <a:r>
              <a:rPr sz="2450" dirty="0">
                <a:latin typeface="Garamond"/>
                <a:cs typeface="Garamond"/>
              </a:rPr>
              <a:t>ways</a:t>
            </a:r>
            <a:r>
              <a:rPr sz="2450" spc="409" dirty="0">
                <a:latin typeface="Garamond"/>
                <a:cs typeface="Garamond"/>
              </a:rPr>
              <a:t> </a:t>
            </a:r>
            <a:r>
              <a:rPr sz="2450" dirty="0">
                <a:latin typeface="Garamond"/>
                <a:cs typeface="Garamond"/>
              </a:rPr>
              <a:t>to</a:t>
            </a:r>
            <a:r>
              <a:rPr sz="2450" spc="409" dirty="0">
                <a:latin typeface="Garamond"/>
                <a:cs typeface="Garamond"/>
              </a:rPr>
              <a:t> </a:t>
            </a:r>
            <a:r>
              <a:rPr sz="2450" dirty="0">
                <a:latin typeface="Garamond"/>
                <a:cs typeface="Garamond"/>
              </a:rPr>
              <a:t>end</a:t>
            </a:r>
            <a:r>
              <a:rPr sz="2450" spc="409" dirty="0">
                <a:latin typeface="Garamond"/>
                <a:cs typeface="Garamond"/>
              </a:rPr>
              <a:t> </a:t>
            </a:r>
            <a:r>
              <a:rPr sz="2450" dirty="0">
                <a:latin typeface="Garamond"/>
                <a:cs typeface="Garamond"/>
              </a:rPr>
              <a:t>up</a:t>
            </a:r>
            <a:r>
              <a:rPr sz="2450" spc="409" dirty="0">
                <a:latin typeface="Garamond"/>
                <a:cs typeface="Garamond"/>
              </a:rPr>
              <a:t> </a:t>
            </a:r>
            <a:r>
              <a:rPr sz="2450" spc="50" dirty="0">
                <a:latin typeface="Garamond"/>
                <a:cs typeface="Garamond"/>
              </a:rPr>
              <a:t>with</a:t>
            </a:r>
            <a:r>
              <a:rPr sz="2450" spc="405" dirty="0">
                <a:latin typeface="Garamond"/>
                <a:cs typeface="Garamond"/>
              </a:rPr>
              <a:t> </a:t>
            </a:r>
            <a:r>
              <a:rPr sz="2450" spc="75" dirty="0">
                <a:latin typeface="Garamond"/>
                <a:cs typeface="Garamond"/>
              </a:rPr>
              <a:t>exactly</a:t>
            </a:r>
            <a:r>
              <a:rPr sz="2450" spc="409" dirty="0">
                <a:latin typeface="Garamond"/>
                <a:cs typeface="Garamond"/>
              </a:rPr>
              <a:t> </a:t>
            </a:r>
            <a:r>
              <a:rPr sz="2450" dirty="0">
                <a:latin typeface="Garamond"/>
                <a:cs typeface="Garamond"/>
              </a:rPr>
              <a:t>ten</a:t>
            </a:r>
            <a:r>
              <a:rPr sz="2450" spc="409" dirty="0">
                <a:latin typeface="Garamond"/>
                <a:cs typeface="Garamond"/>
              </a:rPr>
              <a:t> </a:t>
            </a:r>
            <a:r>
              <a:rPr sz="2450" dirty="0">
                <a:latin typeface="Garamond"/>
                <a:cs typeface="Garamond"/>
              </a:rPr>
              <a:t>heads</a:t>
            </a:r>
            <a:r>
              <a:rPr sz="2450" spc="409" dirty="0">
                <a:latin typeface="Garamond"/>
                <a:cs typeface="Garamond"/>
              </a:rPr>
              <a:t> </a:t>
            </a:r>
            <a:r>
              <a:rPr sz="2450" spc="50" dirty="0">
                <a:latin typeface="Garamond"/>
                <a:cs typeface="Garamond"/>
              </a:rPr>
              <a:t>than 	</a:t>
            </a:r>
            <a:r>
              <a:rPr sz="2450" dirty="0">
                <a:latin typeface="Garamond"/>
                <a:cs typeface="Garamond"/>
              </a:rPr>
              <a:t>there</a:t>
            </a:r>
            <a:r>
              <a:rPr sz="2450" spc="229" dirty="0">
                <a:latin typeface="Garamond"/>
                <a:cs typeface="Garamond"/>
              </a:rPr>
              <a:t> </a:t>
            </a:r>
            <a:r>
              <a:rPr sz="2450" spc="55" dirty="0">
                <a:latin typeface="Garamond"/>
                <a:cs typeface="Garamond"/>
              </a:rPr>
              <a:t>are</a:t>
            </a:r>
            <a:r>
              <a:rPr sz="2450" spc="245" dirty="0">
                <a:latin typeface="Garamond"/>
                <a:cs typeface="Garamond"/>
              </a:rPr>
              <a:t> </a:t>
            </a:r>
            <a:r>
              <a:rPr sz="2450" dirty="0">
                <a:latin typeface="Garamond"/>
                <a:cs typeface="Garamond"/>
              </a:rPr>
              <a:t>ways</a:t>
            </a:r>
            <a:r>
              <a:rPr sz="2450" spc="235" dirty="0">
                <a:latin typeface="Garamond"/>
                <a:cs typeface="Garamond"/>
              </a:rPr>
              <a:t> </a:t>
            </a:r>
            <a:r>
              <a:rPr sz="2450" dirty="0">
                <a:latin typeface="Garamond"/>
                <a:cs typeface="Garamond"/>
              </a:rPr>
              <a:t>to</a:t>
            </a:r>
            <a:r>
              <a:rPr sz="2450" spc="245" dirty="0">
                <a:latin typeface="Garamond"/>
                <a:cs typeface="Garamond"/>
              </a:rPr>
              <a:t> </a:t>
            </a:r>
            <a:r>
              <a:rPr sz="2450" dirty="0">
                <a:latin typeface="Garamond"/>
                <a:cs typeface="Garamond"/>
              </a:rPr>
              <a:t>end</a:t>
            </a:r>
            <a:r>
              <a:rPr sz="2450" spc="240" dirty="0">
                <a:latin typeface="Garamond"/>
                <a:cs typeface="Garamond"/>
              </a:rPr>
              <a:t> </a:t>
            </a:r>
            <a:r>
              <a:rPr sz="2450" dirty="0">
                <a:latin typeface="Garamond"/>
                <a:cs typeface="Garamond"/>
              </a:rPr>
              <a:t>up</a:t>
            </a:r>
            <a:r>
              <a:rPr sz="2450" spc="245" dirty="0">
                <a:latin typeface="Garamond"/>
                <a:cs typeface="Garamond"/>
              </a:rPr>
              <a:t> </a:t>
            </a:r>
            <a:r>
              <a:rPr sz="2450" spc="50" dirty="0">
                <a:latin typeface="Garamond"/>
                <a:cs typeface="Garamond"/>
              </a:rPr>
              <a:t>with</a:t>
            </a:r>
            <a:r>
              <a:rPr sz="2450" spc="240" dirty="0">
                <a:latin typeface="Garamond"/>
                <a:cs typeface="Garamond"/>
              </a:rPr>
              <a:t> </a:t>
            </a:r>
            <a:r>
              <a:rPr sz="2450" dirty="0">
                <a:latin typeface="Garamond"/>
                <a:cs typeface="Garamond"/>
              </a:rPr>
              <a:t>thirteen</a:t>
            </a:r>
            <a:r>
              <a:rPr sz="2450" spc="245" dirty="0">
                <a:latin typeface="Garamond"/>
                <a:cs typeface="Garamond"/>
              </a:rPr>
              <a:t> </a:t>
            </a:r>
            <a:r>
              <a:rPr sz="2450" spc="-10" dirty="0">
                <a:latin typeface="Garamond"/>
                <a:cs typeface="Garamond"/>
              </a:rPr>
              <a:t>heads.</a:t>
            </a:r>
            <a:endParaRPr sz="2450">
              <a:latin typeface="Garamond"/>
              <a:cs typeface="Garamond"/>
            </a:endParaRPr>
          </a:p>
          <a:p>
            <a:pPr marL="12700">
              <a:lnSpc>
                <a:spcPct val="100000"/>
              </a:lnSpc>
              <a:spcBef>
                <a:spcPts val="1945"/>
              </a:spcBef>
              <a:tabLst>
                <a:tab pos="1621155" algn="l"/>
              </a:tabLst>
            </a:pPr>
            <a:r>
              <a:rPr sz="2450" b="1" spc="45" dirty="0">
                <a:latin typeface="Book Antiqua"/>
                <a:cs typeface="Book Antiqua"/>
              </a:rPr>
              <a:t>Solution:</a:t>
            </a:r>
            <a:r>
              <a:rPr sz="2450" b="1" dirty="0">
                <a:latin typeface="Book Antiqua"/>
                <a:cs typeface="Book Antiqua"/>
              </a:rPr>
              <a:t>	</a:t>
            </a:r>
            <a:r>
              <a:rPr sz="2450" spc="25" dirty="0">
                <a:latin typeface="Garamond"/>
                <a:cs typeface="Garamond"/>
              </a:rPr>
              <a:t>C</a:t>
            </a:r>
            <a:endParaRPr sz="2450">
              <a:latin typeface="Garamond"/>
              <a:cs typeface="Garamon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15937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10.1.</a:t>
            </a:r>
            <a:r>
              <a:rPr sz="1200" spc="215" dirty="0">
                <a:latin typeface="Times New Roman"/>
                <a:cs typeface="Times New Roman"/>
              </a:rPr>
              <a:t>  </a:t>
            </a:r>
            <a:r>
              <a:rPr sz="1200" dirty="0">
                <a:latin typeface="Times New Roman"/>
                <a:cs typeface="Times New Roman"/>
              </a:rPr>
              <a:t>MICROSTATES</a:t>
            </a:r>
            <a:r>
              <a:rPr sz="1200" spc="145"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spc="-10" dirty="0">
                <a:latin typeface="Times New Roman"/>
                <a:cs typeface="Times New Roman"/>
              </a:rPr>
              <a:t>MACROSTATES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3187700" algn="l"/>
              </a:tabLst>
            </a:pPr>
            <a:r>
              <a:rPr dirty="0"/>
              <a:t>Which</a:t>
            </a:r>
            <a:r>
              <a:rPr spc="60" dirty="0"/>
              <a:t> </a:t>
            </a:r>
            <a:r>
              <a:rPr spc="-114" dirty="0"/>
              <a:t>of</a:t>
            </a:r>
            <a:r>
              <a:rPr spc="65" dirty="0"/>
              <a:t> </a:t>
            </a:r>
            <a:r>
              <a:rPr dirty="0"/>
              <a:t>the</a:t>
            </a:r>
            <a:r>
              <a:rPr spc="60" dirty="0"/>
              <a:t> </a:t>
            </a:r>
            <a:r>
              <a:rPr spc="-25" dirty="0"/>
              <a:t>following</a:t>
            </a:r>
            <a:r>
              <a:rPr spc="60" dirty="0"/>
              <a:t> </a:t>
            </a:r>
            <a:r>
              <a:rPr dirty="0"/>
              <a:t>systems</a:t>
            </a:r>
            <a:r>
              <a:rPr spc="60" dirty="0"/>
              <a:t> </a:t>
            </a:r>
            <a:r>
              <a:rPr spc="-50" dirty="0"/>
              <a:t>follow</a:t>
            </a:r>
            <a:r>
              <a:rPr spc="65" dirty="0"/>
              <a:t> </a:t>
            </a:r>
            <a:r>
              <a:rPr dirty="0"/>
              <a:t>the</a:t>
            </a:r>
            <a:r>
              <a:rPr spc="60" dirty="0"/>
              <a:t> </a:t>
            </a:r>
            <a:r>
              <a:rPr dirty="0"/>
              <a:t>fundamental</a:t>
            </a:r>
            <a:r>
              <a:rPr spc="60" dirty="0"/>
              <a:t> </a:t>
            </a:r>
            <a:r>
              <a:rPr spc="-10" dirty="0"/>
              <a:t>assumption </a:t>
            </a:r>
            <a:r>
              <a:rPr dirty="0"/>
              <a:t>of</a:t>
            </a:r>
            <a:r>
              <a:rPr spc="40" dirty="0"/>
              <a:t> </a:t>
            </a:r>
            <a:r>
              <a:rPr spc="75" dirty="0"/>
              <a:t>statistical</a:t>
            </a:r>
            <a:r>
              <a:rPr spc="40" dirty="0"/>
              <a:t> </a:t>
            </a:r>
            <a:r>
              <a:rPr spc="-10" dirty="0"/>
              <a:t>mechanics?</a:t>
            </a:r>
            <a:r>
              <a:rPr dirty="0"/>
              <a:t>	(Choose</a:t>
            </a:r>
            <a:r>
              <a:rPr spc="160" dirty="0"/>
              <a:t> </a:t>
            </a:r>
            <a:r>
              <a:rPr spc="75" dirty="0"/>
              <a:t>all</a:t>
            </a:r>
            <a:r>
              <a:rPr spc="160" dirty="0"/>
              <a:t> </a:t>
            </a:r>
            <a:r>
              <a:rPr spc="114" dirty="0"/>
              <a:t>that</a:t>
            </a:r>
            <a:r>
              <a:rPr spc="160" dirty="0"/>
              <a:t> </a:t>
            </a:r>
            <a:r>
              <a:rPr spc="50" dirty="0"/>
              <a:t>apply.)</a:t>
            </a:r>
          </a:p>
        </p:txBody>
      </p:sp>
      <p:sp>
        <p:nvSpPr>
          <p:cNvPr id="5" name="object 5"/>
          <p:cNvSpPr txBox="1">
            <a:spLocks noGrp="1"/>
          </p:cNvSpPr>
          <p:nvPr>
            <p:ph type="body" idx="1"/>
          </p:nvPr>
        </p:nvSpPr>
        <p:spPr>
          <a:prstGeom prst="rect">
            <a:avLst/>
          </a:prstGeom>
        </p:spPr>
        <p:txBody>
          <a:bodyPr vert="horz" wrap="square" lIns="0" tIns="144780" rIns="0" bIns="0" rtlCol="0">
            <a:spAutoFit/>
          </a:bodyPr>
          <a:lstStyle/>
          <a:p>
            <a:pPr marL="23495">
              <a:lnSpc>
                <a:spcPct val="100000"/>
              </a:lnSpc>
              <a:spcBef>
                <a:spcPts val="1140"/>
              </a:spcBef>
            </a:pPr>
            <a:r>
              <a:rPr spc="65" dirty="0"/>
              <a:t>A.</a:t>
            </a:r>
            <a:r>
              <a:rPr spc="20" dirty="0"/>
              <a:t> </a:t>
            </a:r>
            <a:r>
              <a:rPr dirty="0"/>
              <a:t>A</a:t>
            </a:r>
            <a:r>
              <a:rPr spc="215" dirty="0"/>
              <a:t> </a:t>
            </a:r>
            <a:r>
              <a:rPr dirty="0"/>
              <a:t>sealed,</a:t>
            </a:r>
            <a:r>
              <a:rPr spc="215" dirty="0"/>
              <a:t> </a:t>
            </a:r>
            <a:r>
              <a:rPr spc="55" dirty="0"/>
              <a:t>insulated</a:t>
            </a:r>
            <a:r>
              <a:rPr spc="210" dirty="0"/>
              <a:t> </a:t>
            </a:r>
            <a:r>
              <a:rPr dirty="0"/>
              <a:t>canister</a:t>
            </a:r>
            <a:r>
              <a:rPr spc="215" dirty="0"/>
              <a:t> </a:t>
            </a:r>
            <a:r>
              <a:rPr dirty="0"/>
              <a:t>of</a:t>
            </a:r>
            <a:r>
              <a:rPr spc="215" dirty="0"/>
              <a:t> </a:t>
            </a:r>
            <a:r>
              <a:rPr spc="-25" dirty="0"/>
              <a:t>gas</a:t>
            </a:r>
          </a:p>
          <a:p>
            <a:pPr marL="35560">
              <a:lnSpc>
                <a:spcPct val="100000"/>
              </a:lnSpc>
              <a:spcBef>
                <a:spcPts val="1045"/>
              </a:spcBef>
            </a:pPr>
            <a:r>
              <a:rPr spc="90" dirty="0"/>
              <a:t>B.</a:t>
            </a:r>
            <a:r>
              <a:rPr spc="-40" dirty="0"/>
              <a:t> </a:t>
            </a:r>
            <a:r>
              <a:rPr dirty="0"/>
              <a:t>A</a:t>
            </a:r>
            <a:r>
              <a:rPr spc="130" dirty="0"/>
              <a:t> </a:t>
            </a:r>
            <a:r>
              <a:rPr dirty="0"/>
              <a:t>glass</a:t>
            </a:r>
            <a:r>
              <a:rPr spc="125" dirty="0"/>
              <a:t> </a:t>
            </a:r>
            <a:r>
              <a:rPr dirty="0"/>
              <a:t>of</a:t>
            </a:r>
            <a:r>
              <a:rPr spc="125" dirty="0"/>
              <a:t> </a:t>
            </a:r>
            <a:r>
              <a:rPr dirty="0"/>
              <a:t>cold</a:t>
            </a:r>
            <a:r>
              <a:rPr spc="125" dirty="0"/>
              <a:t> </a:t>
            </a:r>
            <a:r>
              <a:rPr spc="50" dirty="0"/>
              <a:t>water</a:t>
            </a:r>
            <a:r>
              <a:rPr spc="125" dirty="0"/>
              <a:t> </a:t>
            </a:r>
            <a:r>
              <a:rPr spc="65" dirty="0"/>
              <a:t>sitting</a:t>
            </a:r>
            <a:r>
              <a:rPr spc="125" dirty="0"/>
              <a:t> </a:t>
            </a:r>
            <a:r>
              <a:rPr dirty="0"/>
              <a:t>on</a:t>
            </a:r>
            <a:r>
              <a:rPr spc="120" dirty="0"/>
              <a:t> </a:t>
            </a:r>
            <a:r>
              <a:rPr spc="130" dirty="0"/>
              <a:t>a</a:t>
            </a:r>
            <a:r>
              <a:rPr spc="125" dirty="0"/>
              <a:t> </a:t>
            </a:r>
            <a:r>
              <a:rPr spc="-10" dirty="0"/>
              <a:t>counter</a:t>
            </a:r>
          </a:p>
          <a:p>
            <a:pPr marL="31750">
              <a:lnSpc>
                <a:spcPct val="100000"/>
              </a:lnSpc>
              <a:spcBef>
                <a:spcPts val="1045"/>
              </a:spcBef>
            </a:pPr>
            <a:r>
              <a:rPr spc="80" dirty="0"/>
              <a:t>C.</a:t>
            </a:r>
            <a:r>
              <a:rPr spc="20" dirty="0"/>
              <a:t> </a:t>
            </a:r>
            <a:r>
              <a:rPr dirty="0"/>
              <a:t>The</a:t>
            </a:r>
            <a:r>
              <a:rPr spc="204" dirty="0"/>
              <a:t> </a:t>
            </a:r>
            <a:r>
              <a:rPr spc="45" dirty="0"/>
              <a:t>earth</a:t>
            </a:r>
          </a:p>
          <a:p>
            <a:pPr marL="19685">
              <a:lnSpc>
                <a:spcPct val="100000"/>
              </a:lnSpc>
              <a:spcBef>
                <a:spcPts val="1045"/>
              </a:spcBef>
            </a:pPr>
            <a:r>
              <a:rPr dirty="0"/>
              <a:t>D.</a:t>
            </a:r>
            <a:r>
              <a:rPr spc="-15" dirty="0"/>
              <a:t> </a:t>
            </a:r>
            <a:r>
              <a:rPr dirty="0"/>
              <a:t>The</a:t>
            </a:r>
            <a:r>
              <a:rPr spc="160" dirty="0"/>
              <a:t> </a:t>
            </a:r>
            <a:r>
              <a:rPr spc="-10" dirty="0"/>
              <a:t>universe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15937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10.1.</a:t>
            </a:r>
            <a:r>
              <a:rPr sz="1200" spc="215" dirty="0">
                <a:latin typeface="Times New Roman"/>
                <a:cs typeface="Times New Roman"/>
              </a:rPr>
              <a:t>  </a:t>
            </a:r>
            <a:r>
              <a:rPr sz="1200" dirty="0">
                <a:latin typeface="Times New Roman"/>
                <a:cs typeface="Times New Roman"/>
              </a:rPr>
              <a:t>MICROSTATES</a:t>
            </a:r>
            <a:r>
              <a:rPr sz="1200" spc="145"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spc="-10" dirty="0">
                <a:latin typeface="Times New Roman"/>
                <a:cs typeface="Times New Roman"/>
              </a:rPr>
              <a:t>MACROSTATES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3187700" algn="l"/>
              </a:tabLst>
            </a:pPr>
            <a:r>
              <a:rPr dirty="0"/>
              <a:t>Which</a:t>
            </a:r>
            <a:r>
              <a:rPr spc="60" dirty="0"/>
              <a:t> </a:t>
            </a:r>
            <a:r>
              <a:rPr spc="-114" dirty="0"/>
              <a:t>of</a:t>
            </a:r>
            <a:r>
              <a:rPr spc="65" dirty="0"/>
              <a:t> </a:t>
            </a:r>
            <a:r>
              <a:rPr dirty="0"/>
              <a:t>the</a:t>
            </a:r>
            <a:r>
              <a:rPr spc="60" dirty="0"/>
              <a:t> </a:t>
            </a:r>
            <a:r>
              <a:rPr spc="-25" dirty="0"/>
              <a:t>following</a:t>
            </a:r>
            <a:r>
              <a:rPr spc="60" dirty="0"/>
              <a:t> </a:t>
            </a:r>
            <a:r>
              <a:rPr dirty="0"/>
              <a:t>systems</a:t>
            </a:r>
            <a:r>
              <a:rPr spc="60" dirty="0"/>
              <a:t> </a:t>
            </a:r>
            <a:r>
              <a:rPr spc="-50" dirty="0"/>
              <a:t>follow</a:t>
            </a:r>
            <a:r>
              <a:rPr spc="65" dirty="0"/>
              <a:t> </a:t>
            </a:r>
            <a:r>
              <a:rPr dirty="0"/>
              <a:t>the</a:t>
            </a:r>
            <a:r>
              <a:rPr spc="60" dirty="0"/>
              <a:t> </a:t>
            </a:r>
            <a:r>
              <a:rPr dirty="0"/>
              <a:t>fundamental</a:t>
            </a:r>
            <a:r>
              <a:rPr spc="60" dirty="0"/>
              <a:t> </a:t>
            </a:r>
            <a:r>
              <a:rPr spc="-10" dirty="0"/>
              <a:t>assumption </a:t>
            </a:r>
            <a:r>
              <a:rPr dirty="0"/>
              <a:t>of</a:t>
            </a:r>
            <a:r>
              <a:rPr spc="40" dirty="0"/>
              <a:t> </a:t>
            </a:r>
            <a:r>
              <a:rPr spc="75" dirty="0"/>
              <a:t>statistical</a:t>
            </a:r>
            <a:r>
              <a:rPr spc="40" dirty="0"/>
              <a:t> </a:t>
            </a:r>
            <a:r>
              <a:rPr spc="-10" dirty="0"/>
              <a:t>mechanics?</a:t>
            </a:r>
            <a:r>
              <a:rPr dirty="0"/>
              <a:t>	(Choose</a:t>
            </a:r>
            <a:r>
              <a:rPr spc="160" dirty="0"/>
              <a:t> </a:t>
            </a:r>
            <a:r>
              <a:rPr spc="75" dirty="0"/>
              <a:t>all</a:t>
            </a:r>
            <a:r>
              <a:rPr spc="160" dirty="0"/>
              <a:t> </a:t>
            </a:r>
            <a:r>
              <a:rPr spc="114" dirty="0"/>
              <a:t>that</a:t>
            </a:r>
            <a:r>
              <a:rPr spc="160" dirty="0"/>
              <a:t> </a:t>
            </a:r>
            <a:r>
              <a:rPr spc="50" dirty="0"/>
              <a:t>apply.)</a:t>
            </a:r>
          </a:p>
        </p:txBody>
      </p:sp>
      <p:sp>
        <p:nvSpPr>
          <p:cNvPr id="5" name="object 5"/>
          <p:cNvSpPr txBox="1"/>
          <p:nvPr/>
        </p:nvSpPr>
        <p:spPr>
          <a:xfrm>
            <a:off x="707758" y="2042037"/>
            <a:ext cx="5605780" cy="2670175"/>
          </a:xfrm>
          <a:prstGeom prst="rect">
            <a:avLst/>
          </a:prstGeom>
        </p:spPr>
        <p:txBody>
          <a:bodyPr vert="horz" wrap="square" lIns="0" tIns="144780" rIns="0" bIns="0" rtlCol="0">
            <a:spAutoFit/>
          </a:bodyPr>
          <a:lstStyle/>
          <a:p>
            <a:pPr marL="24130">
              <a:lnSpc>
                <a:spcPct val="100000"/>
              </a:lnSpc>
              <a:spcBef>
                <a:spcPts val="1140"/>
              </a:spcBef>
            </a:pPr>
            <a:r>
              <a:rPr sz="2450" spc="65" dirty="0">
                <a:latin typeface="Garamond"/>
                <a:cs typeface="Garamond"/>
              </a:rPr>
              <a:t>A.</a:t>
            </a:r>
            <a:r>
              <a:rPr sz="2450" spc="20" dirty="0">
                <a:latin typeface="Garamond"/>
                <a:cs typeface="Garamond"/>
              </a:rPr>
              <a:t> </a:t>
            </a:r>
            <a:r>
              <a:rPr sz="2450" dirty="0">
                <a:latin typeface="Garamond"/>
                <a:cs typeface="Garamond"/>
              </a:rPr>
              <a:t>A</a:t>
            </a:r>
            <a:r>
              <a:rPr sz="2450" spc="215" dirty="0">
                <a:latin typeface="Garamond"/>
                <a:cs typeface="Garamond"/>
              </a:rPr>
              <a:t> </a:t>
            </a:r>
            <a:r>
              <a:rPr sz="2450" dirty="0">
                <a:latin typeface="Garamond"/>
                <a:cs typeface="Garamond"/>
              </a:rPr>
              <a:t>sealed,</a:t>
            </a:r>
            <a:r>
              <a:rPr sz="2450" spc="215" dirty="0">
                <a:latin typeface="Garamond"/>
                <a:cs typeface="Garamond"/>
              </a:rPr>
              <a:t> </a:t>
            </a:r>
            <a:r>
              <a:rPr sz="2450" spc="55" dirty="0">
                <a:latin typeface="Garamond"/>
                <a:cs typeface="Garamond"/>
              </a:rPr>
              <a:t>insulated</a:t>
            </a:r>
            <a:r>
              <a:rPr sz="2450" spc="210" dirty="0">
                <a:latin typeface="Garamond"/>
                <a:cs typeface="Garamond"/>
              </a:rPr>
              <a:t> </a:t>
            </a:r>
            <a:r>
              <a:rPr sz="2450" dirty="0">
                <a:latin typeface="Garamond"/>
                <a:cs typeface="Garamond"/>
              </a:rPr>
              <a:t>canister</a:t>
            </a:r>
            <a:r>
              <a:rPr sz="2450" spc="215" dirty="0">
                <a:latin typeface="Garamond"/>
                <a:cs typeface="Garamond"/>
              </a:rPr>
              <a:t> </a:t>
            </a:r>
            <a:r>
              <a:rPr sz="2450" dirty="0">
                <a:latin typeface="Garamond"/>
                <a:cs typeface="Garamond"/>
              </a:rPr>
              <a:t>of</a:t>
            </a:r>
            <a:r>
              <a:rPr sz="2450" spc="215" dirty="0">
                <a:latin typeface="Garamond"/>
                <a:cs typeface="Garamond"/>
              </a:rPr>
              <a:t> </a:t>
            </a:r>
            <a:r>
              <a:rPr sz="2450" spc="-25" dirty="0">
                <a:latin typeface="Garamond"/>
                <a:cs typeface="Garamond"/>
              </a:rPr>
              <a:t>gas</a:t>
            </a:r>
            <a:endParaRPr sz="2450">
              <a:latin typeface="Garamond"/>
              <a:cs typeface="Garamond"/>
            </a:endParaRPr>
          </a:p>
          <a:p>
            <a:pPr marL="36195">
              <a:lnSpc>
                <a:spcPct val="100000"/>
              </a:lnSpc>
              <a:spcBef>
                <a:spcPts val="1045"/>
              </a:spcBef>
            </a:pPr>
            <a:r>
              <a:rPr sz="2450" spc="90" dirty="0">
                <a:latin typeface="Garamond"/>
                <a:cs typeface="Garamond"/>
              </a:rPr>
              <a:t>B.</a:t>
            </a:r>
            <a:r>
              <a:rPr sz="2450" spc="-40" dirty="0">
                <a:latin typeface="Garamond"/>
                <a:cs typeface="Garamond"/>
              </a:rPr>
              <a:t> </a:t>
            </a:r>
            <a:r>
              <a:rPr sz="2450" dirty="0">
                <a:latin typeface="Garamond"/>
                <a:cs typeface="Garamond"/>
              </a:rPr>
              <a:t>A</a:t>
            </a:r>
            <a:r>
              <a:rPr sz="2450" spc="130" dirty="0">
                <a:latin typeface="Garamond"/>
                <a:cs typeface="Garamond"/>
              </a:rPr>
              <a:t> </a:t>
            </a:r>
            <a:r>
              <a:rPr sz="2450" dirty="0">
                <a:latin typeface="Garamond"/>
                <a:cs typeface="Garamond"/>
              </a:rPr>
              <a:t>glass</a:t>
            </a:r>
            <a:r>
              <a:rPr sz="2450" spc="125" dirty="0">
                <a:latin typeface="Garamond"/>
                <a:cs typeface="Garamond"/>
              </a:rPr>
              <a:t> </a:t>
            </a:r>
            <a:r>
              <a:rPr sz="2450" dirty="0">
                <a:latin typeface="Garamond"/>
                <a:cs typeface="Garamond"/>
              </a:rPr>
              <a:t>of</a:t>
            </a:r>
            <a:r>
              <a:rPr sz="2450" spc="125" dirty="0">
                <a:latin typeface="Garamond"/>
                <a:cs typeface="Garamond"/>
              </a:rPr>
              <a:t> </a:t>
            </a:r>
            <a:r>
              <a:rPr sz="2450" dirty="0">
                <a:latin typeface="Garamond"/>
                <a:cs typeface="Garamond"/>
              </a:rPr>
              <a:t>cold</a:t>
            </a:r>
            <a:r>
              <a:rPr sz="2450" spc="125" dirty="0">
                <a:latin typeface="Garamond"/>
                <a:cs typeface="Garamond"/>
              </a:rPr>
              <a:t> </a:t>
            </a:r>
            <a:r>
              <a:rPr sz="2450" spc="50" dirty="0">
                <a:latin typeface="Garamond"/>
                <a:cs typeface="Garamond"/>
              </a:rPr>
              <a:t>water</a:t>
            </a:r>
            <a:r>
              <a:rPr sz="2450" spc="125" dirty="0">
                <a:latin typeface="Garamond"/>
                <a:cs typeface="Garamond"/>
              </a:rPr>
              <a:t> </a:t>
            </a:r>
            <a:r>
              <a:rPr sz="2450" spc="65" dirty="0">
                <a:latin typeface="Garamond"/>
                <a:cs typeface="Garamond"/>
              </a:rPr>
              <a:t>sitting</a:t>
            </a:r>
            <a:r>
              <a:rPr sz="2450" spc="125" dirty="0">
                <a:latin typeface="Garamond"/>
                <a:cs typeface="Garamond"/>
              </a:rPr>
              <a:t> </a:t>
            </a:r>
            <a:r>
              <a:rPr sz="2450" dirty="0">
                <a:latin typeface="Garamond"/>
                <a:cs typeface="Garamond"/>
              </a:rPr>
              <a:t>on</a:t>
            </a:r>
            <a:r>
              <a:rPr sz="2450" spc="120" dirty="0">
                <a:latin typeface="Garamond"/>
                <a:cs typeface="Garamond"/>
              </a:rPr>
              <a:t> </a:t>
            </a:r>
            <a:r>
              <a:rPr sz="2450" spc="130" dirty="0">
                <a:latin typeface="Garamond"/>
                <a:cs typeface="Garamond"/>
              </a:rPr>
              <a:t>a</a:t>
            </a:r>
            <a:r>
              <a:rPr sz="2450" spc="125" dirty="0">
                <a:latin typeface="Garamond"/>
                <a:cs typeface="Garamond"/>
              </a:rPr>
              <a:t> </a:t>
            </a:r>
            <a:r>
              <a:rPr sz="2450" spc="-10" dirty="0">
                <a:latin typeface="Garamond"/>
                <a:cs typeface="Garamond"/>
              </a:rPr>
              <a:t>counter</a:t>
            </a:r>
            <a:endParaRPr sz="2450">
              <a:latin typeface="Garamond"/>
              <a:cs typeface="Garamond"/>
            </a:endParaRPr>
          </a:p>
          <a:p>
            <a:pPr marL="31750">
              <a:lnSpc>
                <a:spcPct val="100000"/>
              </a:lnSpc>
              <a:spcBef>
                <a:spcPts val="1045"/>
              </a:spcBef>
            </a:pPr>
            <a:r>
              <a:rPr sz="2450" spc="80" dirty="0">
                <a:latin typeface="Garamond"/>
                <a:cs typeface="Garamond"/>
              </a:rPr>
              <a:t>C.</a:t>
            </a:r>
            <a:r>
              <a:rPr sz="2450" spc="20" dirty="0">
                <a:latin typeface="Garamond"/>
                <a:cs typeface="Garamond"/>
              </a:rPr>
              <a:t> </a:t>
            </a:r>
            <a:r>
              <a:rPr sz="2450" dirty="0">
                <a:latin typeface="Garamond"/>
                <a:cs typeface="Garamond"/>
              </a:rPr>
              <a:t>The</a:t>
            </a:r>
            <a:r>
              <a:rPr sz="2450" spc="204" dirty="0">
                <a:latin typeface="Garamond"/>
                <a:cs typeface="Garamond"/>
              </a:rPr>
              <a:t> </a:t>
            </a:r>
            <a:r>
              <a:rPr sz="2450" spc="45" dirty="0">
                <a:latin typeface="Garamond"/>
                <a:cs typeface="Garamond"/>
              </a:rPr>
              <a:t>earth</a:t>
            </a:r>
            <a:endParaRPr sz="2450">
              <a:latin typeface="Garamond"/>
              <a:cs typeface="Garamond"/>
            </a:endParaRPr>
          </a:p>
          <a:p>
            <a:pPr marL="19685">
              <a:lnSpc>
                <a:spcPct val="100000"/>
              </a:lnSpc>
              <a:spcBef>
                <a:spcPts val="1045"/>
              </a:spcBef>
            </a:pPr>
            <a:r>
              <a:rPr sz="2450" dirty="0">
                <a:latin typeface="Garamond"/>
                <a:cs typeface="Garamond"/>
              </a:rPr>
              <a:t>D.</a:t>
            </a:r>
            <a:r>
              <a:rPr sz="2450" spc="-15" dirty="0">
                <a:latin typeface="Garamond"/>
                <a:cs typeface="Garamond"/>
              </a:rPr>
              <a:t> </a:t>
            </a:r>
            <a:r>
              <a:rPr sz="2450" dirty="0">
                <a:latin typeface="Garamond"/>
                <a:cs typeface="Garamond"/>
              </a:rPr>
              <a:t>The</a:t>
            </a:r>
            <a:r>
              <a:rPr sz="2450" spc="160" dirty="0">
                <a:latin typeface="Garamond"/>
                <a:cs typeface="Garamond"/>
              </a:rPr>
              <a:t> </a:t>
            </a:r>
            <a:r>
              <a:rPr sz="2450" spc="-10" dirty="0">
                <a:latin typeface="Garamond"/>
                <a:cs typeface="Garamond"/>
              </a:rPr>
              <a:t>universe</a:t>
            </a:r>
            <a:endParaRPr sz="2450">
              <a:latin typeface="Garamond"/>
              <a:cs typeface="Garamond"/>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65" dirty="0">
                <a:latin typeface="Garamond"/>
                <a:cs typeface="Garamond"/>
              </a:rPr>
              <a:t>A,</a:t>
            </a:r>
            <a:r>
              <a:rPr sz="2450" spc="135" dirty="0">
                <a:latin typeface="Garamond"/>
                <a:cs typeface="Garamond"/>
              </a:rPr>
              <a:t> </a:t>
            </a:r>
            <a:r>
              <a:rPr sz="2450" spc="-50" dirty="0">
                <a:latin typeface="Garamond"/>
                <a:cs typeface="Garamond"/>
              </a:rPr>
              <a:t>D</a:t>
            </a:r>
            <a:endParaRPr sz="2450">
              <a:latin typeface="Garamond"/>
              <a:cs typeface="Garamon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159375" algn="l"/>
              </a:tabLst>
            </a:pPr>
            <a:r>
              <a:rPr sz="1200" spc="-10" dirty="0">
                <a:latin typeface="Times New Roman"/>
                <a:cs typeface="Times New Roman"/>
              </a:rPr>
              <a:t>ConcepTest</a:t>
            </a:r>
            <a:r>
              <a:rPr sz="1200" dirty="0">
                <a:latin typeface="Times New Roman"/>
                <a:cs typeface="Times New Roman"/>
              </a:rPr>
              <a:t>	10.1.</a:t>
            </a:r>
            <a:r>
              <a:rPr sz="1200" spc="210" dirty="0">
                <a:latin typeface="Times New Roman"/>
                <a:cs typeface="Times New Roman"/>
              </a:rPr>
              <a:t>  </a:t>
            </a:r>
            <a:r>
              <a:rPr sz="1200" dirty="0">
                <a:latin typeface="Times New Roman"/>
                <a:cs typeface="Times New Roman"/>
              </a:rPr>
              <a:t>MICROSTATES</a:t>
            </a:r>
            <a:r>
              <a:rPr sz="1200" spc="135" dirty="0">
                <a:latin typeface="Times New Roman"/>
                <a:cs typeface="Times New Roman"/>
              </a:rPr>
              <a:t> </a:t>
            </a:r>
            <a:r>
              <a:rPr sz="1200" dirty="0">
                <a:latin typeface="Times New Roman"/>
                <a:cs typeface="Times New Roman"/>
              </a:rPr>
              <a:t>AND</a:t>
            </a:r>
            <a:r>
              <a:rPr sz="1200" spc="140" dirty="0">
                <a:latin typeface="Times New Roman"/>
                <a:cs typeface="Times New Roman"/>
              </a:rPr>
              <a:t> </a:t>
            </a:r>
            <a:r>
              <a:rPr sz="1200" spc="-10" dirty="0">
                <a:latin typeface="Times New Roman"/>
                <a:cs typeface="Times New Roman"/>
              </a:rPr>
              <a:t>MACROSTATES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905" cy="1162685"/>
          </a:xfrm>
          <a:prstGeom prst="rect">
            <a:avLst/>
          </a:prstGeom>
        </p:spPr>
        <p:txBody>
          <a:bodyPr vert="horz" wrap="square" lIns="0" tIns="9525" rIns="0" bIns="0" rtlCol="0">
            <a:spAutoFit/>
          </a:bodyPr>
          <a:lstStyle/>
          <a:p>
            <a:pPr marL="12700" marR="5080" algn="just">
              <a:lnSpc>
                <a:spcPct val="101699"/>
              </a:lnSpc>
              <a:spcBef>
                <a:spcPts val="75"/>
              </a:spcBef>
            </a:pPr>
            <a:r>
              <a:rPr dirty="0"/>
              <a:t>In</a:t>
            </a:r>
            <a:r>
              <a:rPr spc="315" dirty="0"/>
              <a:t> </a:t>
            </a:r>
            <a:r>
              <a:rPr dirty="0"/>
              <a:t>which</a:t>
            </a:r>
            <a:r>
              <a:rPr spc="320" dirty="0"/>
              <a:t> </a:t>
            </a:r>
            <a:r>
              <a:rPr dirty="0"/>
              <a:t>of</a:t>
            </a:r>
            <a:r>
              <a:rPr spc="310" dirty="0"/>
              <a:t> </a:t>
            </a:r>
            <a:r>
              <a:rPr dirty="0"/>
              <a:t>the</a:t>
            </a:r>
            <a:r>
              <a:rPr spc="320" dirty="0"/>
              <a:t> </a:t>
            </a:r>
            <a:r>
              <a:rPr dirty="0"/>
              <a:t>following</a:t>
            </a:r>
            <a:r>
              <a:rPr spc="315" dirty="0"/>
              <a:t> </a:t>
            </a:r>
            <a:r>
              <a:rPr spc="50" dirty="0"/>
              <a:t>situations</a:t>
            </a:r>
            <a:r>
              <a:rPr spc="320" dirty="0"/>
              <a:t> </a:t>
            </a:r>
            <a:r>
              <a:rPr dirty="0"/>
              <a:t>will</a:t>
            </a:r>
            <a:r>
              <a:rPr spc="315" dirty="0"/>
              <a:t> </a:t>
            </a:r>
            <a:r>
              <a:rPr spc="130" dirty="0"/>
              <a:t>a</a:t>
            </a:r>
            <a:r>
              <a:rPr spc="315" dirty="0"/>
              <a:t> </a:t>
            </a:r>
            <a:r>
              <a:rPr spc="65" dirty="0"/>
              <a:t>paramagnet</a:t>
            </a:r>
            <a:r>
              <a:rPr spc="315" dirty="0"/>
              <a:t> </a:t>
            </a:r>
            <a:r>
              <a:rPr dirty="0"/>
              <a:t>obey</a:t>
            </a:r>
            <a:r>
              <a:rPr spc="320" dirty="0"/>
              <a:t> </a:t>
            </a:r>
            <a:r>
              <a:rPr spc="-25" dirty="0"/>
              <a:t>the </a:t>
            </a:r>
            <a:r>
              <a:rPr dirty="0"/>
              <a:t>fundamental</a:t>
            </a:r>
            <a:r>
              <a:rPr spc="60" dirty="0"/>
              <a:t> </a:t>
            </a:r>
            <a:r>
              <a:rPr dirty="0"/>
              <a:t>assumption</a:t>
            </a:r>
            <a:r>
              <a:rPr spc="55" dirty="0"/>
              <a:t> </a:t>
            </a:r>
            <a:r>
              <a:rPr spc="-165" dirty="0"/>
              <a:t>of</a:t>
            </a:r>
            <a:r>
              <a:rPr spc="55" dirty="0"/>
              <a:t> </a:t>
            </a:r>
            <a:r>
              <a:rPr spc="75" dirty="0"/>
              <a:t>statistical</a:t>
            </a:r>
            <a:r>
              <a:rPr spc="60" dirty="0"/>
              <a:t> </a:t>
            </a:r>
            <a:r>
              <a:rPr dirty="0"/>
              <a:t>mechanics?</a:t>
            </a:r>
            <a:r>
              <a:rPr spc="570" dirty="0"/>
              <a:t> </a:t>
            </a:r>
            <a:r>
              <a:rPr dirty="0"/>
              <a:t>(Choose</a:t>
            </a:r>
            <a:r>
              <a:rPr spc="55" dirty="0"/>
              <a:t> </a:t>
            </a:r>
            <a:r>
              <a:rPr spc="75" dirty="0"/>
              <a:t>all</a:t>
            </a:r>
            <a:r>
              <a:rPr spc="55" dirty="0"/>
              <a:t> </a:t>
            </a:r>
            <a:r>
              <a:rPr spc="95" dirty="0"/>
              <a:t>that </a:t>
            </a:r>
            <a:r>
              <a:rPr spc="50" dirty="0"/>
              <a:t>apply.)</a:t>
            </a:r>
          </a:p>
        </p:txBody>
      </p:sp>
      <p:sp>
        <p:nvSpPr>
          <p:cNvPr id="5" name="object 5"/>
          <p:cNvSpPr txBox="1"/>
          <p:nvPr/>
        </p:nvSpPr>
        <p:spPr>
          <a:xfrm>
            <a:off x="719315" y="2421615"/>
            <a:ext cx="8256270" cy="2303145"/>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spc="55" dirty="0">
                <a:latin typeface="Garamond"/>
                <a:cs typeface="Garamond"/>
              </a:rPr>
              <a:t>It</a:t>
            </a:r>
            <a:r>
              <a:rPr sz="2450" spc="15" dirty="0">
                <a:latin typeface="Garamond"/>
                <a:cs typeface="Garamond"/>
              </a:rPr>
              <a:t> </a:t>
            </a:r>
            <a:r>
              <a:rPr sz="2450" dirty="0">
                <a:latin typeface="Garamond"/>
                <a:cs typeface="Garamond"/>
              </a:rPr>
              <a:t>is</a:t>
            </a:r>
            <a:r>
              <a:rPr sz="2450" spc="20" dirty="0">
                <a:latin typeface="Garamond"/>
                <a:cs typeface="Garamond"/>
              </a:rPr>
              <a:t> </a:t>
            </a:r>
            <a:r>
              <a:rPr sz="2450" dirty="0">
                <a:latin typeface="Garamond"/>
                <a:cs typeface="Garamond"/>
              </a:rPr>
              <a:t>in</a:t>
            </a:r>
            <a:r>
              <a:rPr sz="2450" spc="20" dirty="0">
                <a:latin typeface="Garamond"/>
                <a:cs typeface="Garamond"/>
              </a:rPr>
              <a:t> </a:t>
            </a:r>
            <a:r>
              <a:rPr sz="2450" spc="130" dirty="0">
                <a:latin typeface="Garamond"/>
                <a:cs typeface="Garamond"/>
              </a:rPr>
              <a:t>a</a:t>
            </a:r>
            <a:r>
              <a:rPr sz="2450" spc="15" dirty="0">
                <a:latin typeface="Garamond"/>
                <a:cs typeface="Garamond"/>
              </a:rPr>
              <a:t> </a:t>
            </a:r>
            <a:r>
              <a:rPr sz="2450" spc="55" dirty="0">
                <a:latin typeface="Garamond"/>
                <a:cs typeface="Garamond"/>
              </a:rPr>
              <a:t>hermetically</a:t>
            </a:r>
            <a:r>
              <a:rPr sz="2450" spc="20" dirty="0">
                <a:latin typeface="Garamond"/>
                <a:cs typeface="Garamond"/>
              </a:rPr>
              <a:t> </a:t>
            </a:r>
            <a:r>
              <a:rPr sz="2450" dirty="0">
                <a:latin typeface="Garamond"/>
                <a:cs typeface="Garamond"/>
              </a:rPr>
              <a:t>sealed</a:t>
            </a:r>
            <a:r>
              <a:rPr sz="2450" spc="20" dirty="0">
                <a:latin typeface="Garamond"/>
                <a:cs typeface="Garamond"/>
              </a:rPr>
              <a:t> </a:t>
            </a:r>
            <a:r>
              <a:rPr sz="2450" dirty="0">
                <a:latin typeface="Garamond"/>
                <a:cs typeface="Garamond"/>
              </a:rPr>
              <a:t>container</a:t>
            </a:r>
            <a:r>
              <a:rPr sz="2450" spc="20" dirty="0">
                <a:latin typeface="Garamond"/>
                <a:cs typeface="Garamond"/>
              </a:rPr>
              <a:t> </a:t>
            </a:r>
            <a:r>
              <a:rPr sz="2450" spc="50" dirty="0">
                <a:latin typeface="Garamond"/>
                <a:cs typeface="Garamond"/>
              </a:rPr>
              <a:t>interacting</a:t>
            </a:r>
            <a:r>
              <a:rPr sz="2450" spc="15" dirty="0">
                <a:latin typeface="Garamond"/>
                <a:cs typeface="Garamond"/>
              </a:rPr>
              <a:t> </a:t>
            </a:r>
            <a:r>
              <a:rPr sz="2450" spc="50" dirty="0">
                <a:latin typeface="Garamond"/>
                <a:cs typeface="Garamond"/>
              </a:rPr>
              <a:t>with</a:t>
            </a:r>
            <a:r>
              <a:rPr sz="2450" spc="20" dirty="0">
                <a:latin typeface="Garamond"/>
                <a:cs typeface="Garamond"/>
              </a:rPr>
              <a:t> </a:t>
            </a:r>
            <a:r>
              <a:rPr sz="2450" spc="-10" dirty="0">
                <a:latin typeface="Garamond"/>
                <a:cs typeface="Garamond"/>
              </a:rPr>
              <a:t>nothing.</a:t>
            </a:r>
            <a:endParaRPr sz="2450">
              <a:latin typeface="Garamond"/>
              <a:cs typeface="Garamond"/>
            </a:endParaRPr>
          </a:p>
          <a:p>
            <a:pPr marL="382270" marR="6350" indent="-358140">
              <a:lnSpc>
                <a:spcPct val="101699"/>
              </a:lnSpc>
              <a:spcBef>
                <a:spcPts val="995"/>
              </a:spcBef>
              <a:buAutoNum type="alphaUcPeriod"/>
              <a:tabLst>
                <a:tab pos="383540" algn="l"/>
              </a:tabLst>
            </a:pPr>
            <a:r>
              <a:rPr sz="2450" spc="55" dirty="0">
                <a:latin typeface="Garamond"/>
                <a:cs typeface="Garamond"/>
              </a:rPr>
              <a:t>It</a:t>
            </a:r>
            <a:r>
              <a:rPr sz="2450" spc="160" dirty="0">
                <a:latin typeface="Garamond"/>
                <a:cs typeface="Garamond"/>
              </a:rPr>
              <a:t> </a:t>
            </a:r>
            <a:r>
              <a:rPr sz="2450" dirty="0">
                <a:latin typeface="Garamond"/>
                <a:cs typeface="Garamond"/>
              </a:rPr>
              <a:t>is</a:t>
            </a:r>
            <a:r>
              <a:rPr sz="2450" spc="155" dirty="0">
                <a:latin typeface="Garamond"/>
                <a:cs typeface="Garamond"/>
              </a:rPr>
              <a:t> </a:t>
            </a:r>
            <a:r>
              <a:rPr sz="2450" dirty="0">
                <a:latin typeface="Garamond"/>
                <a:cs typeface="Garamond"/>
              </a:rPr>
              <a:t>in</a:t>
            </a:r>
            <a:r>
              <a:rPr sz="2450" spc="160" dirty="0">
                <a:latin typeface="Garamond"/>
                <a:cs typeface="Garamond"/>
              </a:rPr>
              <a:t> </a:t>
            </a:r>
            <a:r>
              <a:rPr sz="2450" spc="130" dirty="0">
                <a:latin typeface="Garamond"/>
                <a:cs typeface="Garamond"/>
              </a:rPr>
              <a:t>a</a:t>
            </a:r>
            <a:r>
              <a:rPr sz="2450" spc="160" dirty="0">
                <a:latin typeface="Garamond"/>
                <a:cs typeface="Garamond"/>
              </a:rPr>
              <a:t> </a:t>
            </a:r>
            <a:r>
              <a:rPr sz="2450" dirty="0">
                <a:latin typeface="Garamond"/>
                <a:cs typeface="Garamond"/>
              </a:rPr>
              <a:t>constant,</a:t>
            </a:r>
            <a:r>
              <a:rPr sz="2450" spc="170" dirty="0">
                <a:latin typeface="Garamond"/>
                <a:cs typeface="Garamond"/>
              </a:rPr>
              <a:t> </a:t>
            </a:r>
            <a:r>
              <a:rPr sz="2450" spc="55" dirty="0">
                <a:latin typeface="Garamond"/>
                <a:cs typeface="Garamond"/>
              </a:rPr>
              <a:t>external</a:t>
            </a:r>
            <a:r>
              <a:rPr sz="2450" spc="155" dirty="0">
                <a:latin typeface="Garamond"/>
                <a:cs typeface="Garamond"/>
              </a:rPr>
              <a:t> </a:t>
            </a:r>
            <a:r>
              <a:rPr sz="2450" dirty="0">
                <a:latin typeface="Garamond"/>
                <a:cs typeface="Garamond"/>
              </a:rPr>
              <a:t>magnetic</a:t>
            </a:r>
            <a:r>
              <a:rPr sz="2450" spc="160" dirty="0">
                <a:latin typeface="Garamond"/>
                <a:cs typeface="Garamond"/>
              </a:rPr>
              <a:t> </a:t>
            </a:r>
            <a:r>
              <a:rPr sz="2450" dirty="0">
                <a:latin typeface="Garamond"/>
                <a:cs typeface="Garamond"/>
              </a:rPr>
              <a:t>field,</a:t>
            </a:r>
            <a:r>
              <a:rPr sz="2450" spc="175" dirty="0">
                <a:latin typeface="Garamond"/>
                <a:cs typeface="Garamond"/>
              </a:rPr>
              <a:t> </a:t>
            </a:r>
            <a:r>
              <a:rPr sz="2450" spc="70" dirty="0">
                <a:latin typeface="Garamond"/>
                <a:cs typeface="Garamond"/>
              </a:rPr>
              <a:t>but</a:t>
            </a:r>
            <a:r>
              <a:rPr sz="2450" spc="155" dirty="0">
                <a:latin typeface="Garamond"/>
                <a:cs typeface="Garamond"/>
              </a:rPr>
              <a:t> </a:t>
            </a:r>
            <a:r>
              <a:rPr sz="2450" dirty="0">
                <a:latin typeface="Garamond"/>
                <a:cs typeface="Garamond"/>
              </a:rPr>
              <a:t>otherwise</a:t>
            </a:r>
            <a:r>
              <a:rPr sz="2450" spc="155" dirty="0">
                <a:latin typeface="Garamond"/>
                <a:cs typeface="Garamond"/>
              </a:rPr>
              <a:t> </a:t>
            </a:r>
            <a:r>
              <a:rPr sz="2450" spc="-10" dirty="0">
                <a:latin typeface="Garamond"/>
                <a:cs typeface="Garamond"/>
              </a:rPr>
              <a:t>inter- 	</a:t>
            </a:r>
            <a:r>
              <a:rPr sz="2450" spc="55" dirty="0">
                <a:latin typeface="Garamond"/>
                <a:cs typeface="Garamond"/>
              </a:rPr>
              <a:t>acting</a:t>
            </a:r>
            <a:r>
              <a:rPr sz="2450" spc="145" dirty="0">
                <a:latin typeface="Garamond"/>
                <a:cs typeface="Garamond"/>
              </a:rPr>
              <a:t> </a:t>
            </a:r>
            <a:r>
              <a:rPr sz="2450" spc="50" dirty="0">
                <a:latin typeface="Garamond"/>
                <a:cs typeface="Garamond"/>
              </a:rPr>
              <a:t>with</a:t>
            </a:r>
            <a:r>
              <a:rPr sz="2450" spc="140" dirty="0">
                <a:latin typeface="Garamond"/>
                <a:cs typeface="Garamond"/>
              </a:rPr>
              <a:t> </a:t>
            </a:r>
            <a:r>
              <a:rPr sz="2450" spc="-10" dirty="0">
                <a:latin typeface="Garamond"/>
                <a:cs typeface="Garamond"/>
              </a:rPr>
              <a:t>nothing.</a:t>
            </a:r>
            <a:endParaRPr sz="2450">
              <a:latin typeface="Garamond"/>
              <a:cs typeface="Garamond"/>
            </a:endParaRPr>
          </a:p>
          <a:p>
            <a:pPr marL="382270" marR="5080" indent="-361950">
              <a:lnSpc>
                <a:spcPct val="101699"/>
              </a:lnSpc>
              <a:spcBef>
                <a:spcPts val="995"/>
              </a:spcBef>
              <a:buAutoNum type="alphaUcPeriod"/>
              <a:tabLst>
                <a:tab pos="383540" algn="l"/>
              </a:tabLst>
            </a:pPr>
            <a:r>
              <a:rPr sz="2450" spc="55" dirty="0">
                <a:latin typeface="Garamond"/>
                <a:cs typeface="Garamond"/>
              </a:rPr>
              <a:t>It</a:t>
            </a:r>
            <a:r>
              <a:rPr sz="2450" spc="225" dirty="0">
                <a:latin typeface="Garamond"/>
                <a:cs typeface="Garamond"/>
              </a:rPr>
              <a:t> </a:t>
            </a:r>
            <a:r>
              <a:rPr sz="2450" dirty="0">
                <a:latin typeface="Garamond"/>
                <a:cs typeface="Garamond"/>
              </a:rPr>
              <a:t>is</a:t>
            </a:r>
            <a:r>
              <a:rPr sz="2450" spc="229" dirty="0">
                <a:latin typeface="Garamond"/>
                <a:cs typeface="Garamond"/>
              </a:rPr>
              <a:t> </a:t>
            </a:r>
            <a:r>
              <a:rPr sz="2450" dirty="0">
                <a:latin typeface="Garamond"/>
                <a:cs typeface="Garamond"/>
              </a:rPr>
              <a:t>in</a:t>
            </a:r>
            <a:r>
              <a:rPr sz="2450" spc="235" dirty="0">
                <a:latin typeface="Garamond"/>
                <a:cs typeface="Garamond"/>
              </a:rPr>
              <a:t> </a:t>
            </a:r>
            <a:r>
              <a:rPr sz="2450" spc="130" dirty="0">
                <a:latin typeface="Garamond"/>
                <a:cs typeface="Garamond"/>
              </a:rPr>
              <a:t>a</a:t>
            </a:r>
            <a:r>
              <a:rPr sz="2450" spc="229" dirty="0">
                <a:latin typeface="Garamond"/>
                <a:cs typeface="Garamond"/>
              </a:rPr>
              <a:t> </a:t>
            </a:r>
            <a:r>
              <a:rPr sz="2450" dirty="0">
                <a:latin typeface="Garamond"/>
                <a:cs typeface="Garamond"/>
              </a:rPr>
              <a:t>constant,</a:t>
            </a:r>
            <a:r>
              <a:rPr sz="2450" spc="240" dirty="0">
                <a:latin typeface="Garamond"/>
                <a:cs typeface="Garamond"/>
              </a:rPr>
              <a:t> </a:t>
            </a:r>
            <a:r>
              <a:rPr sz="2450" spc="55" dirty="0">
                <a:latin typeface="Garamond"/>
                <a:cs typeface="Garamond"/>
              </a:rPr>
              <a:t>external</a:t>
            </a:r>
            <a:r>
              <a:rPr sz="2450" spc="229" dirty="0">
                <a:latin typeface="Garamond"/>
                <a:cs typeface="Garamond"/>
              </a:rPr>
              <a:t> </a:t>
            </a:r>
            <a:r>
              <a:rPr sz="2450" dirty="0">
                <a:latin typeface="Garamond"/>
                <a:cs typeface="Garamond"/>
              </a:rPr>
              <a:t>magnetic</a:t>
            </a:r>
            <a:r>
              <a:rPr sz="2450" spc="235" dirty="0">
                <a:latin typeface="Garamond"/>
                <a:cs typeface="Garamond"/>
              </a:rPr>
              <a:t> </a:t>
            </a:r>
            <a:r>
              <a:rPr sz="2450" dirty="0">
                <a:latin typeface="Garamond"/>
                <a:cs typeface="Garamond"/>
              </a:rPr>
              <a:t>field</a:t>
            </a:r>
            <a:r>
              <a:rPr sz="2450" spc="229" dirty="0">
                <a:latin typeface="Garamond"/>
                <a:cs typeface="Garamond"/>
              </a:rPr>
              <a:t> </a:t>
            </a:r>
            <a:r>
              <a:rPr sz="2450" dirty="0">
                <a:latin typeface="Garamond"/>
                <a:cs typeface="Garamond"/>
              </a:rPr>
              <a:t>while</a:t>
            </a:r>
            <a:r>
              <a:rPr sz="2450" spc="235" dirty="0">
                <a:latin typeface="Garamond"/>
                <a:cs typeface="Garamond"/>
              </a:rPr>
              <a:t> </a:t>
            </a:r>
            <a:r>
              <a:rPr sz="2450" spc="65" dirty="0">
                <a:latin typeface="Garamond"/>
                <a:cs typeface="Garamond"/>
              </a:rPr>
              <a:t>sitting</a:t>
            </a:r>
            <a:r>
              <a:rPr sz="2450" spc="229" dirty="0">
                <a:latin typeface="Garamond"/>
                <a:cs typeface="Garamond"/>
              </a:rPr>
              <a:t> </a:t>
            </a:r>
            <a:r>
              <a:rPr sz="2450" dirty="0">
                <a:latin typeface="Garamond"/>
                <a:cs typeface="Garamond"/>
              </a:rPr>
              <a:t>out</a:t>
            </a:r>
            <a:r>
              <a:rPr sz="2450" spc="235" dirty="0">
                <a:latin typeface="Garamond"/>
                <a:cs typeface="Garamond"/>
              </a:rPr>
              <a:t> </a:t>
            </a:r>
            <a:r>
              <a:rPr sz="2450" spc="-25" dirty="0">
                <a:latin typeface="Garamond"/>
                <a:cs typeface="Garamond"/>
              </a:rPr>
              <a:t>on 	</a:t>
            </a:r>
            <a:r>
              <a:rPr sz="2450" dirty="0">
                <a:latin typeface="Garamond"/>
                <a:cs typeface="Garamond"/>
              </a:rPr>
              <a:t>the</a:t>
            </a:r>
            <a:r>
              <a:rPr sz="2450" spc="190" dirty="0">
                <a:latin typeface="Garamond"/>
                <a:cs typeface="Garamond"/>
              </a:rPr>
              <a:t> </a:t>
            </a:r>
            <a:r>
              <a:rPr sz="2450" dirty="0">
                <a:latin typeface="Garamond"/>
                <a:cs typeface="Garamond"/>
              </a:rPr>
              <a:t>counter</a:t>
            </a:r>
            <a:r>
              <a:rPr sz="2450" spc="195" dirty="0">
                <a:latin typeface="Garamond"/>
                <a:cs typeface="Garamond"/>
              </a:rPr>
              <a:t> </a:t>
            </a:r>
            <a:r>
              <a:rPr sz="2450" dirty="0">
                <a:latin typeface="Garamond"/>
                <a:cs typeface="Garamond"/>
              </a:rPr>
              <a:t>in</a:t>
            </a:r>
            <a:r>
              <a:rPr sz="2450" spc="200" dirty="0">
                <a:latin typeface="Garamond"/>
                <a:cs typeface="Garamond"/>
              </a:rPr>
              <a:t> </a:t>
            </a:r>
            <a:r>
              <a:rPr sz="2450" spc="130" dirty="0">
                <a:latin typeface="Garamond"/>
                <a:cs typeface="Garamond"/>
              </a:rPr>
              <a:t>a</a:t>
            </a:r>
            <a:r>
              <a:rPr sz="2450" spc="195" dirty="0">
                <a:latin typeface="Garamond"/>
                <a:cs typeface="Garamond"/>
              </a:rPr>
              <a:t> </a:t>
            </a:r>
            <a:r>
              <a:rPr sz="2450" dirty="0">
                <a:latin typeface="Garamond"/>
                <a:cs typeface="Garamond"/>
              </a:rPr>
              <a:t>hot</a:t>
            </a:r>
            <a:r>
              <a:rPr sz="2450" spc="200" dirty="0">
                <a:latin typeface="Garamond"/>
                <a:cs typeface="Garamond"/>
              </a:rPr>
              <a:t> </a:t>
            </a:r>
            <a:r>
              <a:rPr sz="2450" spc="-10" dirty="0">
                <a:latin typeface="Garamond"/>
                <a:cs typeface="Garamond"/>
              </a:rPr>
              <a:t>room.</a:t>
            </a:r>
            <a:endParaRPr sz="2450">
              <a:latin typeface="Garamond"/>
              <a:cs typeface="Garamon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159375" algn="l"/>
              </a:tabLst>
            </a:pPr>
            <a:r>
              <a:rPr sz="1200" spc="-10" dirty="0">
                <a:latin typeface="Times New Roman"/>
                <a:cs typeface="Times New Roman"/>
              </a:rPr>
              <a:t>ConcepTest</a:t>
            </a:r>
            <a:r>
              <a:rPr sz="1200" dirty="0">
                <a:latin typeface="Times New Roman"/>
                <a:cs typeface="Times New Roman"/>
              </a:rPr>
              <a:t>	10.1.</a:t>
            </a:r>
            <a:r>
              <a:rPr sz="1200" spc="210" dirty="0">
                <a:latin typeface="Times New Roman"/>
                <a:cs typeface="Times New Roman"/>
              </a:rPr>
              <a:t>  </a:t>
            </a:r>
            <a:r>
              <a:rPr sz="1200" dirty="0">
                <a:latin typeface="Times New Roman"/>
                <a:cs typeface="Times New Roman"/>
              </a:rPr>
              <a:t>MICROSTATES</a:t>
            </a:r>
            <a:r>
              <a:rPr sz="1200" spc="135" dirty="0">
                <a:latin typeface="Times New Roman"/>
                <a:cs typeface="Times New Roman"/>
              </a:rPr>
              <a:t> </a:t>
            </a:r>
            <a:r>
              <a:rPr sz="1200" dirty="0">
                <a:latin typeface="Times New Roman"/>
                <a:cs typeface="Times New Roman"/>
              </a:rPr>
              <a:t>AND</a:t>
            </a:r>
            <a:r>
              <a:rPr sz="1200" spc="140" dirty="0">
                <a:latin typeface="Times New Roman"/>
                <a:cs typeface="Times New Roman"/>
              </a:rPr>
              <a:t> </a:t>
            </a:r>
            <a:r>
              <a:rPr sz="1200" spc="-10" dirty="0">
                <a:latin typeface="Times New Roman"/>
                <a:cs typeface="Times New Roman"/>
              </a:rPr>
              <a:t>MACROSTATES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905" cy="1162685"/>
          </a:xfrm>
          <a:prstGeom prst="rect">
            <a:avLst/>
          </a:prstGeom>
        </p:spPr>
        <p:txBody>
          <a:bodyPr vert="horz" wrap="square" lIns="0" tIns="9525" rIns="0" bIns="0" rtlCol="0">
            <a:spAutoFit/>
          </a:bodyPr>
          <a:lstStyle/>
          <a:p>
            <a:pPr marL="12700" marR="5080" algn="just">
              <a:lnSpc>
                <a:spcPct val="101699"/>
              </a:lnSpc>
              <a:spcBef>
                <a:spcPts val="75"/>
              </a:spcBef>
            </a:pPr>
            <a:r>
              <a:rPr dirty="0"/>
              <a:t>In</a:t>
            </a:r>
            <a:r>
              <a:rPr spc="315" dirty="0"/>
              <a:t> </a:t>
            </a:r>
            <a:r>
              <a:rPr dirty="0"/>
              <a:t>which</a:t>
            </a:r>
            <a:r>
              <a:rPr spc="320" dirty="0"/>
              <a:t> </a:t>
            </a:r>
            <a:r>
              <a:rPr dirty="0"/>
              <a:t>of</a:t>
            </a:r>
            <a:r>
              <a:rPr spc="310" dirty="0"/>
              <a:t> </a:t>
            </a:r>
            <a:r>
              <a:rPr dirty="0"/>
              <a:t>the</a:t>
            </a:r>
            <a:r>
              <a:rPr spc="320" dirty="0"/>
              <a:t> </a:t>
            </a:r>
            <a:r>
              <a:rPr dirty="0"/>
              <a:t>following</a:t>
            </a:r>
            <a:r>
              <a:rPr spc="315" dirty="0"/>
              <a:t> </a:t>
            </a:r>
            <a:r>
              <a:rPr spc="50" dirty="0"/>
              <a:t>situations</a:t>
            </a:r>
            <a:r>
              <a:rPr spc="320" dirty="0"/>
              <a:t> </a:t>
            </a:r>
            <a:r>
              <a:rPr dirty="0"/>
              <a:t>will</a:t>
            </a:r>
            <a:r>
              <a:rPr spc="315" dirty="0"/>
              <a:t> </a:t>
            </a:r>
            <a:r>
              <a:rPr spc="130" dirty="0"/>
              <a:t>a</a:t>
            </a:r>
            <a:r>
              <a:rPr spc="315" dirty="0"/>
              <a:t> </a:t>
            </a:r>
            <a:r>
              <a:rPr spc="65" dirty="0"/>
              <a:t>paramagnet</a:t>
            </a:r>
            <a:r>
              <a:rPr spc="315" dirty="0"/>
              <a:t> </a:t>
            </a:r>
            <a:r>
              <a:rPr dirty="0"/>
              <a:t>obey</a:t>
            </a:r>
            <a:r>
              <a:rPr spc="320" dirty="0"/>
              <a:t> </a:t>
            </a:r>
            <a:r>
              <a:rPr spc="-25" dirty="0"/>
              <a:t>the </a:t>
            </a:r>
            <a:r>
              <a:rPr dirty="0"/>
              <a:t>fundamental</a:t>
            </a:r>
            <a:r>
              <a:rPr spc="60" dirty="0"/>
              <a:t> </a:t>
            </a:r>
            <a:r>
              <a:rPr dirty="0"/>
              <a:t>assumption</a:t>
            </a:r>
            <a:r>
              <a:rPr spc="55" dirty="0"/>
              <a:t> </a:t>
            </a:r>
            <a:r>
              <a:rPr spc="-165" dirty="0"/>
              <a:t>of</a:t>
            </a:r>
            <a:r>
              <a:rPr spc="55" dirty="0"/>
              <a:t> </a:t>
            </a:r>
            <a:r>
              <a:rPr spc="75" dirty="0"/>
              <a:t>statistical</a:t>
            </a:r>
            <a:r>
              <a:rPr spc="60" dirty="0"/>
              <a:t> </a:t>
            </a:r>
            <a:r>
              <a:rPr dirty="0"/>
              <a:t>mechanics?</a:t>
            </a:r>
            <a:r>
              <a:rPr spc="570" dirty="0"/>
              <a:t> </a:t>
            </a:r>
            <a:r>
              <a:rPr dirty="0"/>
              <a:t>(Choose</a:t>
            </a:r>
            <a:r>
              <a:rPr spc="55" dirty="0"/>
              <a:t> </a:t>
            </a:r>
            <a:r>
              <a:rPr spc="75" dirty="0"/>
              <a:t>all</a:t>
            </a:r>
            <a:r>
              <a:rPr spc="55" dirty="0"/>
              <a:t> </a:t>
            </a:r>
            <a:r>
              <a:rPr spc="95" dirty="0"/>
              <a:t>that </a:t>
            </a:r>
            <a:r>
              <a:rPr spc="50" dirty="0"/>
              <a:t>apply.)</a:t>
            </a:r>
          </a:p>
        </p:txBody>
      </p:sp>
      <p:sp>
        <p:nvSpPr>
          <p:cNvPr id="5" name="object 5"/>
          <p:cNvSpPr txBox="1"/>
          <p:nvPr/>
        </p:nvSpPr>
        <p:spPr>
          <a:xfrm>
            <a:off x="707758" y="2421615"/>
            <a:ext cx="8268334" cy="444119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spc="55" dirty="0">
                <a:latin typeface="Garamond"/>
                <a:cs typeface="Garamond"/>
              </a:rPr>
              <a:t>It</a:t>
            </a:r>
            <a:r>
              <a:rPr sz="2450" spc="15" dirty="0">
                <a:latin typeface="Garamond"/>
                <a:cs typeface="Garamond"/>
              </a:rPr>
              <a:t> </a:t>
            </a:r>
            <a:r>
              <a:rPr sz="2450" dirty="0">
                <a:latin typeface="Garamond"/>
                <a:cs typeface="Garamond"/>
              </a:rPr>
              <a:t>is</a:t>
            </a:r>
            <a:r>
              <a:rPr sz="2450" spc="20" dirty="0">
                <a:latin typeface="Garamond"/>
                <a:cs typeface="Garamond"/>
              </a:rPr>
              <a:t> </a:t>
            </a:r>
            <a:r>
              <a:rPr sz="2450" dirty="0">
                <a:latin typeface="Garamond"/>
                <a:cs typeface="Garamond"/>
              </a:rPr>
              <a:t>in</a:t>
            </a:r>
            <a:r>
              <a:rPr sz="2450" spc="20" dirty="0">
                <a:latin typeface="Garamond"/>
                <a:cs typeface="Garamond"/>
              </a:rPr>
              <a:t> </a:t>
            </a:r>
            <a:r>
              <a:rPr sz="2450" spc="130" dirty="0">
                <a:latin typeface="Garamond"/>
                <a:cs typeface="Garamond"/>
              </a:rPr>
              <a:t>a</a:t>
            </a:r>
            <a:r>
              <a:rPr sz="2450" spc="15" dirty="0">
                <a:latin typeface="Garamond"/>
                <a:cs typeface="Garamond"/>
              </a:rPr>
              <a:t> </a:t>
            </a:r>
            <a:r>
              <a:rPr sz="2450" spc="55" dirty="0">
                <a:latin typeface="Garamond"/>
                <a:cs typeface="Garamond"/>
              </a:rPr>
              <a:t>hermetically</a:t>
            </a:r>
            <a:r>
              <a:rPr sz="2450" spc="20" dirty="0">
                <a:latin typeface="Garamond"/>
                <a:cs typeface="Garamond"/>
              </a:rPr>
              <a:t> </a:t>
            </a:r>
            <a:r>
              <a:rPr sz="2450" dirty="0">
                <a:latin typeface="Garamond"/>
                <a:cs typeface="Garamond"/>
              </a:rPr>
              <a:t>sealed</a:t>
            </a:r>
            <a:r>
              <a:rPr sz="2450" spc="20" dirty="0">
                <a:latin typeface="Garamond"/>
                <a:cs typeface="Garamond"/>
              </a:rPr>
              <a:t> </a:t>
            </a:r>
            <a:r>
              <a:rPr sz="2450" dirty="0">
                <a:latin typeface="Garamond"/>
                <a:cs typeface="Garamond"/>
              </a:rPr>
              <a:t>container</a:t>
            </a:r>
            <a:r>
              <a:rPr sz="2450" spc="20" dirty="0">
                <a:latin typeface="Garamond"/>
                <a:cs typeface="Garamond"/>
              </a:rPr>
              <a:t> </a:t>
            </a:r>
            <a:r>
              <a:rPr sz="2450" spc="50" dirty="0">
                <a:latin typeface="Garamond"/>
                <a:cs typeface="Garamond"/>
              </a:rPr>
              <a:t>interacting</a:t>
            </a:r>
            <a:r>
              <a:rPr sz="2450" spc="15" dirty="0">
                <a:latin typeface="Garamond"/>
                <a:cs typeface="Garamond"/>
              </a:rPr>
              <a:t> </a:t>
            </a:r>
            <a:r>
              <a:rPr sz="2450" spc="50" dirty="0">
                <a:latin typeface="Garamond"/>
                <a:cs typeface="Garamond"/>
              </a:rPr>
              <a:t>with</a:t>
            </a:r>
            <a:r>
              <a:rPr sz="2450" spc="20" dirty="0">
                <a:latin typeface="Garamond"/>
                <a:cs typeface="Garamond"/>
              </a:rPr>
              <a:t> </a:t>
            </a:r>
            <a:r>
              <a:rPr sz="2450" spc="-10" dirty="0">
                <a:latin typeface="Garamond"/>
                <a:cs typeface="Garamond"/>
              </a:rPr>
              <a:t>nothing.</a:t>
            </a:r>
            <a:endParaRPr sz="2450">
              <a:latin typeface="Garamond"/>
              <a:cs typeface="Garamond"/>
            </a:endParaRPr>
          </a:p>
          <a:p>
            <a:pPr marL="393700" marR="6350" indent="-358140">
              <a:lnSpc>
                <a:spcPct val="101699"/>
              </a:lnSpc>
              <a:spcBef>
                <a:spcPts val="995"/>
              </a:spcBef>
              <a:buAutoNum type="alphaUcPeriod"/>
              <a:tabLst>
                <a:tab pos="394970" algn="l"/>
              </a:tabLst>
            </a:pPr>
            <a:r>
              <a:rPr sz="2450" spc="55" dirty="0">
                <a:latin typeface="Garamond"/>
                <a:cs typeface="Garamond"/>
              </a:rPr>
              <a:t>It</a:t>
            </a:r>
            <a:r>
              <a:rPr sz="2450" spc="160" dirty="0">
                <a:latin typeface="Garamond"/>
                <a:cs typeface="Garamond"/>
              </a:rPr>
              <a:t> </a:t>
            </a:r>
            <a:r>
              <a:rPr sz="2450" dirty="0">
                <a:latin typeface="Garamond"/>
                <a:cs typeface="Garamond"/>
              </a:rPr>
              <a:t>is</a:t>
            </a:r>
            <a:r>
              <a:rPr sz="2450" spc="155" dirty="0">
                <a:latin typeface="Garamond"/>
                <a:cs typeface="Garamond"/>
              </a:rPr>
              <a:t> </a:t>
            </a:r>
            <a:r>
              <a:rPr sz="2450" dirty="0">
                <a:latin typeface="Garamond"/>
                <a:cs typeface="Garamond"/>
              </a:rPr>
              <a:t>in</a:t>
            </a:r>
            <a:r>
              <a:rPr sz="2450" spc="160" dirty="0">
                <a:latin typeface="Garamond"/>
                <a:cs typeface="Garamond"/>
              </a:rPr>
              <a:t> </a:t>
            </a:r>
            <a:r>
              <a:rPr sz="2450" spc="130" dirty="0">
                <a:latin typeface="Garamond"/>
                <a:cs typeface="Garamond"/>
              </a:rPr>
              <a:t>a</a:t>
            </a:r>
            <a:r>
              <a:rPr sz="2450" spc="160" dirty="0">
                <a:latin typeface="Garamond"/>
                <a:cs typeface="Garamond"/>
              </a:rPr>
              <a:t> </a:t>
            </a:r>
            <a:r>
              <a:rPr sz="2450" dirty="0">
                <a:latin typeface="Garamond"/>
                <a:cs typeface="Garamond"/>
              </a:rPr>
              <a:t>constant,</a:t>
            </a:r>
            <a:r>
              <a:rPr sz="2450" spc="170" dirty="0">
                <a:latin typeface="Garamond"/>
                <a:cs typeface="Garamond"/>
              </a:rPr>
              <a:t> </a:t>
            </a:r>
            <a:r>
              <a:rPr sz="2450" spc="55" dirty="0">
                <a:latin typeface="Garamond"/>
                <a:cs typeface="Garamond"/>
              </a:rPr>
              <a:t>external</a:t>
            </a:r>
            <a:r>
              <a:rPr sz="2450" spc="155" dirty="0">
                <a:latin typeface="Garamond"/>
                <a:cs typeface="Garamond"/>
              </a:rPr>
              <a:t> </a:t>
            </a:r>
            <a:r>
              <a:rPr sz="2450" dirty="0">
                <a:latin typeface="Garamond"/>
                <a:cs typeface="Garamond"/>
              </a:rPr>
              <a:t>magnetic</a:t>
            </a:r>
            <a:r>
              <a:rPr sz="2450" spc="160" dirty="0">
                <a:latin typeface="Garamond"/>
                <a:cs typeface="Garamond"/>
              </a:rPr>
              <a:t> </a:t>
            </a:r>
            <a:r>
              <a:rPr sz="2450" dirty="0">
                <a:latin typeface="Garamond"/>
                <a:cs typeface="Garamond"/>
              </a:rPr>
              <a:t>field,</a:t>
            </a:r>
            <a:r>
              <a:rPr sz="2450" spc="175" dirty="0">
                <a:latin typeface="Garamond"/>
                <a:cs typeface="Garamond"/>
              </a:rPr>
              <a:t> </a:t>
            </a:r>
            <a:r>
              <a:rPr sz="2450" spc="70" dirty="0">
                <a:latin typeface="Garamond"/>
                <a:cs typeface="Garamond"/>
              </a:rPr>
              <a:t>but</a:t>
            </a:r>
            <a:r>
              <a:rPr sz="2450" spc="155" dirty="0">
                <a:latin typeface="Garamond"/>
                <a:cs typeface="Garamond"/>
              </a:rPr>
              <a:t> </a:t>
            </a:r>
            <a:r>
              <a:rPr sz="2450" dirty="0">
                <a:latin typeface="Garamond"/>
                <a:cs typeface="Garamond"/>
              </a:rPr>
              <a:t>otherwise</a:t>
            </a:r>
            <a:r>
              <a:rPr sz="2450" spc="155" dirty="0">
                <a:latin typeface="Garamond"/>
                <a:cs typeface="Garamond"/>
              </a:rPr>
              <a:t> </a:t>
            </a:r>
            <a:r>
              <a:rPr sz="2450" spc="-10" dirty="0">
                <a:latin typeface="Garamond"/>
                <a:cs typeface="Garamond"/>
              </a:rPr>
              <a:t>inter- 	</a:t>
            </a:r>
            <a:r>
              <a:rPr sz="2450" spc="55" dirty="0">
                <a:latin typeface="Garamond"/>
                <a:cs typeface="Garamond"/>
              </a:rPr>
              <a:t>acting</a:t>
            </a:r>
            <a:r>
              <a:rPr sz="2450" spc="145" dirty="0">
                <a:latin typeface="Garamond"/>
                <a:cs typeface="Garamond"/>
              </a:rPr>
              <a:t> </a:t>
            </a:r>
            <a:r>
              <a:rPr sz="2450" spc="50" dirty="0">
                <a:latin typeface="Garamond"/>
                <a:cs typeface="Garamond"/>
              </a:rPr>
              <a:t>with</a:t>
            </a:r>
            <a:r>
              <a:rPr sz="2450" spc="140" dirty="0">
                <a:latin typeface="Garamond"/>
                <a:cs typeface="Garamond"/>
              </a:rPr>
              <a:t> </a:t>
            </a:r>
            <a:r>
              <a:rPr sz="2450" spc="-10" dirty="0">
                <a:latin typeface="Garamond"/>
                <a:cs typeface="Garamond"/>
              </a:rPr>
              <a:t>nothing.</a:t>
            </a:r>
            <a:endParaRPr sz="2450">
              <a:latin typeface="Garamond"/>
              <a:cs typeface="Garamond"/>
            </a:endParaRPr>
          </a:p>
          <a:p>
            <a:pPr marL="393700" marR="5715" indent="-361950">
              <a:lnSpc>
                <a:spcPct val="101699"/>
              </a:lnSpc>
              <a:spcBef>
                <a:spcPts val="995"/>
              </a:spcBef>
              <a:buAutoNum type="alphaUcPeriod"/>
              <a:tabLst>
                <a:tab pos="394970" algn="l"/>
              </a:tabLst>
            </a:pPr>
            <a:r>
              <a:rPr sz="2450" spc="55" dirty="0">
                <a:latin typeface="Garamond"/>
                <a:cs typeface="Garamond"/>
              </a:rPr>
              <a:t>It</a:t>
            </a:r>
            <a:r>
              <a:rPr sz="2450" spc="225" dirty="0">
                <a:latin typeface="Garamond"/>
                <a:cs typeface="Garamond"/>
              </a:rPr>
              <a:t> </a:t>
            </a:r>
            <a:r>
              <a:rPr sz="2450" dirty="0">
                <a:latin typeface="Garamond"/>
                <a:cs typeface="Garamond"/>
              </a:rPr>
              <a:t>is</a:t>
            </a:r>
            <a:r>
              <a:rPr sz="2450" spc="229" dirty="0">
                <a:latin typeface="Garamond"/>
                <a:cs typeface="Garamond"/>
              </a:rPr>
              <a:t> </a:t>
            </a:r>
            <a:r>
              <a:rPr sz="2450" dirty="0">
                <a:latin typeface="Garamond"/>
                <a:cs typeface="Garamond"/>
              </a:rPr>
              <a:t>in</a:t>
            </a:r>
            <a:r>
              <a:rPr sz="2450" spc="235" dirty="0">
                <a:latin typeface="Garamond"/>
                <a:cs typeface="Garamond"/>
              </a:rPr>
              <a:t> </a:t>
            </a:r>
            <a:r>
              <a:rPr sz="2450" spc="130" dirty="0">
                <a:latin typeface="Garamond"/>
                <a:cs typeface="Garamond"/>
              </a:rPr>
              <a:t>a</a:t>
            </a:r>
            <a:r>
              <a:rPr sz="2450" spc="229" dirty="0">
                <a:latin typeface="Garamond"/>
                <a:cs typeface="Garamond"/>
              </a:rPr>
              <a:t> </a:t>
            </a:r>
            <a:r>
              <a:rPr sz="2450" dirty="0">
                <a:latin typeface="Garamond"/>
                <a:cs typeface="Garamond"/>
              </a:rPr>
              <a:t>constant,</a:t>
            </a:r>
            <a:r>
              <a:rPr sz="2450" spc="240" dirty="0">
                <a:latin typeface="Garamond"/>
                <a:cs typeface="Garamond"/>
              </a:rPr>
              <a:t> </a:t>
            </a:r>
            <a:r>
              <a:rPr sz="2450" spc="55" dirty="0">
                <a:latin typeface="Garamond"/>
                <a:cs typeface="Garamond"/>
              </a:rPr>
              <a:t>external</a:t>
            </a:r>
            <a:r>
              <a:rPr sz="2450" spc="229" dirty="0">
                <a:latin typeface="Garamond"/>
                <a:cs typeface="Garamond"/>
              </a:rPr>
              <a:t> </a:t>
            </a:r>
            <a:r>
              <a:rPr sz="2450" dirty="0">
                <a:latin typeface="Garamond"/>
                <a:cs typeface="Garamond"/>
              </a:rPr>
              <a:t>magnetic</a:t>
            </a:r>
            <a:r>
              <a:rPr sz="2450" spc="235" dirty="0">
                <a:latin typeface="Garamond"/>
                <a:cs typeface="Garamond"/>
              </a:rPr>
              <a:t> </a:t>
            </a:r>
            <a:r>
              <a:rPr sz="2450" dirty="0">
                <a:latin typeface="Garamond"/>
                <a:cs typeface="Garamond"/>
              </a:rPr>
              <a:t>field</a:t>
            </a:r>
            <a:r>
              <a:rPr sz="2450" spc="229" dirty="0">
                <a:latin typeface="Garamond"/>
                <a:cs typeface="Garamond"/>
              </a:rPr>
              <a:t> </a:t>
            </a:r>
            <a:r>
              <a:rPr sz="2450" dirty="0">
                <a:latin typeface="Garamond"/>
                <a:cs typeface="Garamond"/>
              </a:rPr>
              <a:t>while</a:t>
            </a:r>
            <a:r>
              <a:rPr sz="2450" spc="235" dirty="0">
                <a:latin typeface="Garamond"/>
                <a:cs typeface="Garamond"/>
              </a:rPr>
              <a:t> </a:t>
            </a:r>
            <a:r>
              <a:rPr sz="2450" spc="65" dirty="0">
                <a:latin typeface="Garamond"/>
                <a:cs typeface="Garamond"/>
              </a:rPr>
              <a:t>sitting</a:t>
            </a:r>
            <a:r>
              <a:rPr sz="2450" spc="229" dirty="0">
                <a:latin typeface="Garamond"/>
                <a:cs typeface="Garamond"/>
              </a:rPr>
              <a:t> </a:t>
            </a:r>
            <a:r>
              <a:rPr sz="2450" dirty="0">
                <a:latin typeface="Garamond"/>
                <a:cs typeface="Garamond"/>
              </a:rPr>
              <a:t>out</a:t>
            </a:r>
            <a:r>
              <a:rPr sz="2450" spc="235" dirty="0">
                <a:latin typeface="Garamond"/>
                <a:cs typeface="Garamond"/>
              </a:rPr>
              <a:t> </a:t>
            </a:r>
            <a:r>
              <a:rPr sz="2450" spc="-25" dirty="0">
                <a:latin typeface="Garamond"/>
                <a:cs typeface="Garamond"/>
              </a:rPr>
              <a:t>on 	</a:t>
            </a:r>
            <a:r>
              <a:rPr sz="2450" dirty="0">
                <a:latin typeface="Garamond"/>
                <a:cs typeface="Garamond"/>
              </a:rPr>
              <a:t>the</a:t>
            </a:r>
            <a:r>
              <a:rPr sz="2450" spc="190" dirty="0">
                <a:latin typeface="Garamond"/>
                <a:cs typeface="Garamond"/>
              </a:rPr>
              <a:t> </a:t>
            </a:r>
            <a:r>
              <a:rPr sz="2450" dirty="0">
                <a:latin typeface="Garamond"/>
                <a:cs typeface="Garamond"/>
              </a:rPr>
              <a:t>counter</a:t>
            </a:r>
            <a:r>
              <a:rPr sz="2450" spc="195" dirty="0">
                <a:latin typeface="Garamond"/>
                <a:cs typeface="Garamond"/>
              </a:rPr>
              <a:t> </a:t>
            </a:r>
            <a:r>
              <a:rPr sz="2450" dirty="0">
                <a:latin typeface="Garamond"/>
                <a:cs typeface="Garamond"/>
              </a:rPr>
              <a:t>in</a:t>
            </a:r>
            <a:r>
              <a:rPr sz="2450" spc="200" dirty="0">
                <a:latin typeface="Garamond"/>
                <a:cs typeface="Garamond"/>
              </a:rPr>
              <a:t> </a:t>
            </a:r>
            <a:r>
              <a:rPr sz="2450" spc="130" dirty="0">
                <a:latin typeface="Garamond"/>
                <a:cs typeface="Garamond"/>
              </a:rPr>
              <a:t>a</a:t>
            </a:r>
            <a:r>
              <a:rPr sz="2450" spc="195" dirty="0">
                <a:latin typeface="Garamond"/>
                <a:cs typeface="Garamond"/>
              </a:rPr>
              <a:t> </a:t>
            </a:r>
            <a:r>
              <a:rPr sz="2450" dirty="0">
                <a:latin typeface="Garamond"/>
                <a:cs typeface="Garamond"/>
              </a:rPr>
              <a:t>hot</a:t>
            </a:r>
            <a:r>
              <a:rPr sz="2450" spc="200" dirty="0">
                <a:latin typeface="Garamond"/>
                <a:cs typeface="Garamond"/>
              </a:rPr>
              <a:t> </a:t>
            </a:r>
            <a:r>
              <a:rPr sz="2450" spc="-10" dirty="0">
                <a:latin typeface="Garamond"/>
                <a:cs typeface="Garamond"/>
              </a:rPr>
              <a:t>room.</a:t>
            </a:r>
            <a:endParaRPr sz="2450">
              <a:latin typeface="Garamond"/>
              <a:cs typeface="Garamond"/>
            </a:endParaRPr>
          </a:p>
          <a:p>
            <a:pPr marL="23495" marR="5080" indent="-11430" algn="just">
              <a:lnSpc>
                <a:spcPct val="101699"/>
              </a:lnSpc>
              <a:spcBef>
                <a:spcPts val="1889"/>
              </a:spcBef>
            </a:pPr>
            <a:r>
              <a:rPr sz="2450" b="1" spc="55" dirty="0">
                <a:latin typeface="Book Antiqua"/>
                <a:cs typeface="Book Antiqua"/>
              </a:rPr>
              <a:t>Solution:</a:t>
            </a:r>
            <a:r>
              <a:rPr sz="2450" b="1" spc="395" dirty="0">
                <a:latin typeface="Book Antiqua"/>
                <a:cs typeface="Book Antiqua"/>
              </a:rPr>
              <a:t>  </a:t>
            </a:r>
            <a:r>
              <a:rPr sz="2450" dirty="0">
                <a:latin typeface="Garamond"/>
                <a:cs typeface="Garamond"/>
              </a:rPr>
              <a:t>A</a:t>
            </a:r>
            <a:r>
              <a:rPr sz="2450" spc="-40" dirty="0">
                <a:latin typeface="Garamond"/>
                <a:cs typeface="Garamond"/>
              </a:rPr>
              <a:t> </a:t>
            </a:r>
            <a:r>
              <a:rPr sz="2450" spc="55" dirty="0">
                <a:latin typeface="Garamond"/>
                <a:cs typeface="Garamond"/>
              </a:rPr>
              <a:t>and</a:t>
            </a:r>
            <a:r>
              <a:rPr sz="2450" spc="-35" dirty="0">
                <a:latin typeface="Garamond"/>
                <a:cs typeface="Garamond"/>
              </a:rPr>
              <a:t> </a:t>
            </a:r>
            <a:r>
              <a:rPr sz="2450" spc="90" dirty="0">
                <a:latin typeface="Garamond"/>
                <a:cs typeface="Garamond"/>
              </a:rPr>
              <a:t>B.</a:t>
            </a:r>
            <a:r>
              <a:rPr sz="2450" spc="-35" dirty="0">
                <a:latin typeface="Garamond"/>
                <a:cs typeface="Garamond"/>
              </a:rPr>
              <a:t> </a:t>
            </a:r>
            <a:r>
              <a:rPr sz="2450" dirty="0">
                <a:latin typeface="Garamond"/>
                <a:cs typeface="Garamond"/>
              </a:rPr>
              <a:t>In</a:t>
            </a:r>
            <a:r>
              <a:rPr sz="2450" spc="-30" dirty="0">
                <a:latin typeface="Garamond"/>
                <a:cs typeface="Garamond"/>
              </a:rPr>
              <a:t> </a:t>
            </a:r>
            <a:r>
              <a:rPr sz="2450" dirty="0">
                <a:latin typeface="Garamond"/>
                <a:cs typeface="Garamond"/>
              </a:rPr>
              <a:t>A</a:t>
            </a:r>
            <a:r>
              <a:rPr sz="2450" spc="-35" dirty="0">
                <a:latin typeface="Garamond"/>
                <a:cs typeface="Garamond"/>
              </a:rPr>
              <a:t> </a:t>
            </a:r>
            <a:r>
              <a:rPr sz="2450" spc="75" dirty="0">
                <a:latin typeface="Garamond"/>
                <a:cs typeface="Garamond"/>
              </a:rPr>
              <a:t>all</a:t>
            </a:r>
            <a:r>
              <a:rPr sz="2450" spc="-40" dirty="0">
                <a:latin typeface="Garamond"/>
                <a:cs typeface="Garamond"/>
              </a:rPr>
              <a:t> </a:t>
            </a:r>
            <a:r>
              <a:rPr sz="2450" spc="-180" dirty="0">
                <a:latin typeface="Garamond"/>
                <a:cs typeface="Garamond"/>
              </a:rPr>
              <a:t>of</a:t>
            </a:r>
            <a:r>
              <a:rPr sz="2450" spc="30" dirty="0">
                <a:latin typeface="Garamond"/>
                <a:cs typeface="Garamond"/>
              </a:rPr>
              <a:t> </a:t>
            </a:r>
            <a:r>
              <a:rPr sz="2450" dirty="0">
                <a:latin typeface="Garamond"/>
                <a:cs typeface="Garamond"/>
              </a:rPr>
              <a:t>the</a:t>
            </a:r>
            <a:r>
              <a:rPr sz="2450" spc="-40" dirty="0">
                <a:latin typeface="Garamond"/>
                <a:cs typeface="Garamond"/>
              </a:rPr>
              <a:t> </a:t>
            </a:r>
            <a:r>
              <a:rPr sz="2450" dirty="0">
                <a:latin typeface="Garamond"/>
                <a:cs typeface="Garamond"/>
              </a:rPr>
              <a:t>microstates</a:t>
            </a:r>
            <a:r>
              <a:rPr sz="2450" spc="-35" dirty="0">
                <a:latin typeface="Garamond"/>
                <a:cs typeface="Garamond"/>
              </a:rPr>
              <a:t> </a:t>
            </a:r>
            <a:r>
              <a:rPr sz="2450" dirty="0">
                <a:latin typeface="Garamond"/>
                <a:cs typeface="Garamond"/>
              </a:rPr>
              <a:t>have</a:t>
            </a:r>
            <a:r>
              <a:rPr sz="2450" spc="-40" dirty="0">
                <a:latin typeface="Garamond"/>
                <a:cs typeface="Garamond"/>
              </a:rPr>
              <a:t> </a:t>
            </a:r>
            <a:r>
              <a:rPr sz="2450" dirty="0">
                <a:latin typeface="Garamond"/>
                <a:cs typeface="Garamond"/>
              </a:rPr>
              <a:t>equal</a:t>
            </a:r>
            <a:r>
              <a:rPr sz="2450" spc="-30" dirty="0">
                <a:latin typeface="Garamond"/>
                <a:cs typeface="Garamond"/>
              </a:rPr>
              <a:t> </a:t>
            </a:r>
            <a:r>
              <a:rPr sz="2450" spc="-10" dirty="0">
                <a:latin typeface="Garamond"/>
                <a:cs typeface="Garamond"/>
              </a:rPr>
              <a:t>energy. </a:t>
            </a:r>
            <a:r>
              <a:rPr sz="2450" dirty="0">
                <a:latin typeface="Garamond"/>
                <a:cs typeface="Garamond"/>
              </a:rPr>
              <a:t>In</a:t>
            </a:r>
            <a:r>
              <a:rPr sz="2450" spc="140" dirty="0">
                <a:latin typeface="Garamond"/>
                <a:cs typeface="Garamond"/>
              </a:rPr>
              <a:t> </a:t>
            </a:r>
            <a:r>
              <a:rPr sz="2450" spc="120" dirty="0">
                <a:latin typeface="Garamond"/>
                <a:cs typeface="Garamond"/>
              </a:rPr>
              <a:t>B</a:t>
            </a:r>
            <a:r>
              <a:rPr sz="2450" spc="140" dirty="0">
                <a:latin typeface="Garamond"/>
                <a:cs typeface="Garamond"/>
              </a:rPr>
              <a:t> </a:t>
            </a:r>
            <a:r>
              <a:rPr sz="2450" spc="75" dirty="0">
                <a:latin typeface="Garamond"/>
                <a:cs typeface="Garamond"/>
              </a:rPr>
              <a:t>they</a:t>
            </a:r>
            <a:r>
              <a:rPr sz="2450" spc="150" dirty="0">
                <a:latin typeface="Garamond"/>
                <a:cs typeface="Garamond"/>
              </a:rPr>
              <a:t> </a:t>
            </a:r>
            <a:r>
              <a:rPr sz="2450" dirty="0">
                <a:latin typeface="Garamond"/>
                <a:cs typeface="Garamond"/>
              </a:rPr>
              <a:t>do</a:t>
            </a:r>
            <a:r>
              <a:rPr sz="2450" spc="150" dirty="0">
                <a:latin typeface="Garamond"/>
                <a:cs typeface="Garamond"/>
              </a:rPr>
              <a:t> </a:t>
            </a:r>
            <a:r>
              <a:rPr sz="2450" dirty="0">
                <a:latin typeface="Garamond"/>
                <a:cs typeface="Garamond"/>
              </a:rPr>
              <a:t>not,</a:t>
            </a:r>
            <a:r>
              <a:rPr sz="2450" spc="155" dirty="0">
                <a:latin typeface="Garamond"/>
                <a:cs typeface="Garamond"/>
              </a:rPr>
              <a:t> </a:t>
            </a:r>
            <a:r>
              <a:rPr sz="2450" dirty="0">
                <a:latin typeface="Garamond"/>
                <a:cs typeface="Garamond"/>
              </a:rPr>
              <a:t>so</a:t>
            </a:r>
            <a:r>
              <a:rPr sz="2450" spc="145" dirty="0">
                <a:latin typeface="Garamond"/>
                <a:cs typeface="Garamond"/>
              </a:rPr>
              <a:t> </a:t>
            </a:r>
            <a:r>
              <a:rPr sz="2450" dirty="0">
                <a:latin typeface="Garamond"/>
                <a:cs typeface="Garamond"/>
              </a:rPr>
              <a:t>only</a:t>
            </a:r>
            <a:r>
              <a:rPr sz="2450" spc="150" dirty="0">
                <a:latin typeface="Garamond"/>
                <a:cs typeface="Garamond"/>
              </a:rPr>
              <a:t> </a:t>
            </a:r>
            <a:r>
              <a:rPr sz="2450" spc="50" dirty="0">
                <a:latin typeface="Garamond"/>
                <a:cs typeface="Garamond"/>
              </a:rPr>
              <a:t>certain</a:t>
            </a:r>
            <a:r>
              <a:rPr sz="2450" spc="150" dirty="0">
                <a:latin typeface="Garamond"/>
                <a:cs typeface="Garamond"/>
              </a:rPr>
              <a:t> </a:t>
            </a:r>
            <a:r>
              <a:rPr sz="2450" dirty="0">
                <a:latin typeface="Garamond"/>
                <a:cs typeface="Garamond"/>
              </a:rPr>
              <a:t>microstates</a:t>
            </a:r>
            <a:r>
              <a:rPr sz="2450" spc="140" dirty="0">
                <a:latin typeface="Garamond"/>
                <a:cs typeface="Garamond"/>
              </a:rPr>
              <a:t> </a:t>
            </a:r>
            <a:r>
              <a:rPr sz="2450" dirty="0">
                <a:latin typeface="Garamond"/>
                <a:cs typeface="Garamond"/>
              </a:rPr>
              <a:t>would</a:t>
            </a:r>
            <a:r>
              <a:rPr sz="2450" spc="150" dirty="0">
                <a:latin typeface="Garamond"/>
                <a:cs typeface="Garamond"/>
              </a:rPr>
              <a:t> </a:t>
            </a:r>
            <a:r>
              <a:rPr sz="2450" dirty="0">
                <a:latin typeface="Garamond"/>
                <a:cs typeface="Garamond"/>
              </a:rPr>
              <a:t>be</a:t>
            </a:r>
            <a:r>
              <a:rPr sz="2450" spc="145" dirty="0">
                <a:latin typeface="Garamond"/>
                <a:cs typeface="Garamond"/>
              </a:rPr>
              <a:t> </a:t>
            </a:r>
            <a:r>
              <a:rPr sz="2450" spc="-10" dirty="0">
                <a:latin typeface="Garamond"/>
                <a:cs typeface="Garamond"/>
              </a:rPr>
              <a:t>accessible, </a:t>
            </a:r>
            <a:r>
              <a:rPr sz="2450" spc="70" dirty="0">
                <a:latin typeface="Garamond"/>
                <a:cs typeface="Garamond"/>
              </a:rPr>
              <a:t>but</a:t>
            </a:r>
            <a:r>
              <a:rPr sz="2450" spc="509" dirty="0">
                <a:latin typeface="Garamond"/>
                <a:cs typeface="Garamond"/>
              </a:rPr>
              <a:t> </a:t>
            </a:r>
            <a:r>
              <a:rPr sz="2450" spc="80" dirty="0">
                <a:latin typeface="Garamond"/>
                <a:cs typeface="Garamond"/>
              </a:rPr>
              <a:t>they</a:t>
            </a:r>
            <a:r>
              <a:rPr sz="2450" spc="509" dirty="0">
                <a:latin typeface="Garamond"/>
                <a:cs typeface="Garamond"/>
              </a:rPr>
              <a:t> </a:t>
            </a:r>
            <a:r>
              <a:rPr sz="2450" dirty="0">
                <a:latin typeface="Garamond"/>
                <a:cs typeface="Garamond"/>
              </a:rPr>
              <a:t>would</a:t>
            </a:r>
            <a:r>
              <a:rPr sz="2450" spc="515" dirty="0">
                <a:latin typeface="Garamond"/>
                <a:cs typeface="Garamond"/>
              </a:rPr>
              <a:t> </a:t>
            </a:r>
            <a:r>
              <a:rPr sz="2450" spc="75" dirty="0">
                <a:latin typeface="Garamond"/>
                <a:cs typeface="Garamond"/>
              </a:rPr>
              <a:t>all</a:t>
            </a:r>
            <a:r>
              <a:rPr sz="2450" spc="509" dirty="0">
                <a:latin typeface="Garamond"/>
                <a:cs typeface="Garamond"/>
              </a:rPr>
              <a:t> </a:t>
            </a:r>
            <a:r>
              <a:rPr sz="2450" dirty="0">
                <a:latin typeface="Garamond"/>
                <a:cs typeface="Garamond"/>
              </a:rPr>
              <a:t>be</a:t>
            </a:r>
            <a:r>
              <a:rPr sz="2450" spc="509" dirty="0">
                <a:latin typeface="Garamond"/>
                <a:cs typeface="Garamond"/>
              </a:rPr>
              <a:t> </a:t>
            </a:r>
            <a:r>
              <a:rPr sz="2450" spc="65" dirty="0">
                <a:latin typeface="Garamond"/>
                <a:cs typeface="Garamond"/>
              </a:rPr>
              <a:t>equally</a:t>
            </a:r>
            <a:r>
              <a:rPr sz="2450" spc="509" dirty="0">
                <a:latin typeface="Garamond"/>
                <a:cs typeface="Garamond"/>
              </a:rPr>
              <a:t> </a:t>
            </a:r>
            <a:r>
              <a:rPr sz="2450" dirty="0">
                <a:latin typeface="Garamond"/>
                <a:cs typeface="Garamond"/>
              </a:rPr>
              <a:t>likely.</a:t>
            </a:r>
            <a:r>
              <a:rPr sz="2450" spc="450" dirty="0">
                <a:latin typeface="Garamond"/>
                <a:cs typeface="Garamond"/>
              </a:rPr>
              <a:t>  </a:t>
            </a:r>
            <a:r>
              <a:rPr sz="2450" dirty="0">
                <a:latin typeface="Garamond"/>
                <a:cs typeface="Garamond"/>
              </a:rPr>
              <a:t>In</a:t>
            </a:r>
            <a:r>
              <a:rPr sz="2450" spc="509" dirty="0">
                <a:latin typeface="Garamond"/>
                <a:cs typeface="Garamond"/>
              </a:rPr>
              <a:t> </a:t>
            </a:r>
            <a:r>
              <a:rPr sz="2450" spc="75" dirty="0">
                <a:latin typeface="Garamond"/>
                <a:cs typeface="Garamond"/>
              </a:rPr>
              <a:t>C</a:t>
            </a:r>
            <a:r>
              <a:rPr sz="2450" spc="509" dirty="0">
                <a:latin typeface="Garamond"/>
                <a:cs typeface="Garamond"/>
              </a:rPr>
              <a:t> </a:t>
            </a:r>
            <a:r>
              <a:rPr sz="2450" dirty="0">
                <a:latin typeface="Garamond"/>
                <a:cs typeface="Garamond"/>
              </a:rPr>
              <a:t>you</a:t>
            </a:r>
            <a:r>
              <a:rPr sz="2450" spc="509" dirty="0">
                <a:latin typeface="Garamond"/>
                <a:cs typeface="Garamond"/>
              </a:rPr>
              <a:t> </a:t>
            </a:r>
            <a:r>
              <a:rPr sz="2450" spc="70" dirty="0">
                <a:latin typeface="Garamond"/>
                <a:cs typeface="Garamond"/>
              </a:rPr>
              <a:t>can’t</a:t>
            </a:r>
            <a:r>
              <a:rPr sz="2450" spc="509" dirty="0">
                <a:latin typeface="Garamond"/>
                <a:cs typeface="Garamond"/>
              </a:rPr>
              <a:t> </a:t>
            </a:r>
            <a:r>
              <a:rPr sz="2450" dirty="0">
                <a:latin typeface="Garamond"/>
                <a:cs typeface="Garamond"/>
              </a:rPr>
              <a:t>use</a:t>
            </a:r>
            <a:r>
              <a:rPr sz="2450" spc="509" dirty="0">
                <a:latin typeface="Garamond"/>
                <a:cs typeface="Garamond"/>
              </a:rPr>
              <a:t> </a:t>
            </a:r>
            <a:r>
              <a:rPr sz="2450" spc="95" dirty="0">
                <a:latin typeface="Garamond"/>
                <a:cs typeface="Garamond"/>
              </a:rPr>
              <a:t>that </a:t>
            </a:r>
            <a:r>
              <a:rPr sz="2450" dirty="0">
                <a:latin typeface="Garamond"/>
                <a:cs typeface="Garamond"/>
              </a:rPr>
              <a:t>assumption</a:t>
            </a:r>
            <a:r>
              <a:rPr sz="2450" spc="285" dirty="0">
                <a:latin typeface="Garamond"/>
                <a:cs typeface="Garamond"/>
              </a:rPr>
              <a:t> </a:t>
            </a:r>
            <a:r>
              <a:rPr sz="2450" dirty="0">
                <a:latin typeface="Garamond"/>
                <a:cs typeface="Garamond"/>
              </a:rPr>
              <a:t>because</a:t>
            </a:r>
            <a:r>
              <a:rPr sz="2450" spc="280" dirty="0">
                <a:latin typeface="Garamond"/>
                <a:cs typeface="Garamond"/>
              </a:rPr>
              <a:t> </a:t>
            </a:r>
            <a:r>
              <a:rPr sz="2450" dirty="0">
                <a:latin typeface="Garamond"/>
                <a:cs typeface="Garamond"/>
              </a:rPr>
              <a:t>the</a:t>
            </a:r>
            <a:r>
              <a:rPr sz="2450" spc="280" dirty="0">
                <a:latin typeface="Garamond"/>
                <a:cs typeface="Garamond"/>
              </a:rPr>
              <a:t> </a:t>
            </a:r>
            <a:r>
              <a:rPr sz="2450" spc="65" dirty="0">
                <a:latin typeface="Garamond"/>
                <a:cs typeface="Garamond"/>
              </a:rPr>
              <a:t>paramagnet</a:t>
            </a:r>
            <a:r>
              <a:rPr sz="2450" spc="280" dirty="0">
                <a:latin typeface="Garamond"/>
                <a:cs typeface="Garamond"/>
              </a:rPr>
              <a:t> </a:t>
            </a:r>
            <a:r>
              <a:rPr sz="2450" dirty="0">
                <a:latin typeface="Garamond"/>
                <a:cs typeface="Garamond"/>
              </a:rPr>
              <a:t>would</a:t>
            </a:r>
            <a:r>
              <a:rPr sz="2450" spc="285" dirty="0">
                <a:latin typeface="Garamond"/>
                <a:cs typeface="Garamond"/>
              </a:rPr>
              <a:t> </a:t>
            </a:r>
            <a:r>
              <a:rPr sz="2450" dirty="0">
                <a:latin typeface="Garamond"/>
                <a:cs typeface="Garamond"/>
              </a:rPr>
              <a:t>exchange</a:t>
            </a:r>
            <a:r>
              <a:rPr sz="2450" spc="280" dirty="0">
                <a:latin typeface="Garamond"/>
                <a:cs typeface="Garamond"/>
              </a:rPr>
              <a:t> </a:t>
            </a:r>
            <a:r>
              <a:rPr sz="2450" dirty="0">
                <a:latin typeface="Garamond"/>
                <a:cs typeface="Garamond"/>
              </a:rPr>
              <a:t>energy</a:t>
            </a:r>
            <a:r>
              <a:rPr sz="2450" spc="285" dirty="0">
                <a:latin typeface="Garamond"/>
                <a:cs typeface="Garamond"/>
              </a:rPr>
              <a:t> </a:t>
            </a:r>
            <a:r>
              <a:rPr sz="2450" spc="30" dirty="0">
                <a:latin typeface="Garamond"/>
                <a:cs typeface="Garamond"/>
              </a:rPr>
              <a:t>with </a:t>
            </a:r>
            <a:r>
              <a:rPr sz="2450" dirty="0">
                <a:latin typeface="Garamond"/>
                <a:cs typeface="Garamond"/>
              </a:rPr>
              <a:t>the</a:t>
            </a:r>
            <a:r>
              <a:rPr sz="2450" spc="275" dirty="0">
                <a:latin typeface="Garamond"/>
                <a:cs typeface="Garamond"/>
              </a:rPr>
              <a:t> </a:t>
            </a:r>
            <a:r>
              <a:rPr sz="2450" spc="-10" dirty="0">
                <a:latin typeface="Garamond"/>
                <a:cs typeface="Garamond"/>
              </a:rPr>
              <a:t>room.</a:t>
            </a:r>
            <a:endParaRPr sz="2450">
              <a:latin typeface="Garamond"/>
              <a:cs typeface="Garamon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159375" algn="l"/>
              </a:tabLst>
            </a:pPr>
            <a:r>
              <a:rPr sz="1200" spc="-10" dirty="0">
                <a:latin typeface="Times New Roman"/>
                <a:cs typeface="Times New Roman"/>
              </a:rPr>
              <a:t>ConcepTest</a:t>
            </a:r>
            <a:r>
              <a:rPr sz="1200" dirty="0">
                <a:latin typeface="Times New Roman"/>
                <a:cs typeface="Times New Roman"/>
              </a:rPr>
              <a:t>	10.1.</a:t>
            </a:r>
            <a:r>
              <a:rPr sz="1200" spc="210" dirty="0">
                <a:latin typeface="Times New Roman"/>
                <a:cs typeface="Times New Roman"/>
              </a:rPr>
              <a:t>  </a:t>
            </a:r>
            <a:r>
              <a:rPr sz="1200" dirty="0">
                <a:latin typeface="Times New Roman"/>
                <a:cs typeface="Times New Roman"/>
              </a:rPr>
              <a:t>MICROSTATES</a:t>
            </a:r>
            <a:r>
              <a:rPr sz="1200" spc="135" dirty="0">
                <a:latin typeface="Times New Roman"/>
                <a:cs typeface="Times New Roman"/>
              </a:rPr>
              <a:t> </a:t>
            </a:r>
            <a:r>
              <a:rPr sz="1200" dirty="0">
                <a:latin typeface="Times New Roman"/>
                <a:cs typeface="Times New Roman"/>
              </a:rPr>
              <a:t>AND</a:t>
            </a:r>
            <a:r>
              <a:rPr sz="1200" spc="140" dirty="0">
                <a:latin typeface="Times New Roman"/>
                <a:cs typeface="Times New Roman"/>
              </a:rPr>
              <a:t> </a:t>
            </a:r>
            <a:r>
              <a:rPr sz="1200" spc="-10" dirty="0">
                <a:latin typeface="Times New Roman"/>
                <a:cs typeface="Times New Roman"/>
              </a:rPr>
              <a:t>MACROSTATES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921510"/>
          </a:xfrm>
          <a:prstGeom prst="rect">
            <a:avLst/>
          </a:prstGeom>
        </p:spPr>
        <p:txBody>
          <a:bodyPr vert="horz" wrap="square" lIns="0" tIns="9525" rIns="0" bIns="0" rtlCol="0">
            <a:spAutoFit/>
          </a:bodyPr>
          <a:lstStyle/>
          <a:p>
            <a:pPr marL="12700" marR="5080" algn="just">
              <a:lnSpc>
                <a:spcPct val="101699"/>
              </a:lnSpc>
              <a:spcBef>
                <a:spcPts val="75"/>
              </a:spcBef>
            </a:pPr>
            <a:r>
              <a:rPr dirty="0"/>
              <a:t>Suppose</a:t>
            </a:r>
            <a:r>
              <a:rPr spc="-70" dirty="0"/>
              <a:t> </a:t>
            </a:r>
            <a:r>
              <a:rPr dirty="0"/>
              <a:t>you</a:t>
            </a:r>
            <a:r>
              <a:rPr spc="-60" dirty="0"/>
              <a:t> </a:t>
            </a:r>
            <a:r>
              <a:rPr dirty="0"/>
              <a:t>flip</a:t>
            </a:r>
            <a:r>
              <a:rPr spc="-65" dirty="0"/>
              <a:t> </a:t>
            </a:r>
            <a:r>
              <a:rPr spc="-10" dirty="0"/>
              <a:t>two</a:t>
            </a:r>
            <a:r>
              <a:rPr spc="-65" dirty="0"/>
              <a:t> </a:t>
            </a:r>
            <a:r>
              <a:rPr dirty="0"/>
              <a:t>coins,</a:t>
            </a:r>
            <a:r>
              <a:rPr spc="-20" dirty="0"/>
              <a:t> </a:t>
            </a:r>
            <a:r>
              <a:rPr spc="70" dirty="0"/>
              <a:t>but</a:t>
            </a:r>
            <a:r>
              <a:rPr spc="-65" dirty="0"/>
              <a:t> </a:t>
            </a:r>
            <a:r>
              <a:rPr spc="80" dirty="0"/>
              <a:t>they</a:t>
            </a:r>
            <a:r>
              <a:rPr spc="-65" dirty="0"/>
              <a:t> </a:t>
            </a:r>
            <a:r>
              <a:rPr spc="55" dirty="0"/>
              <a:t>are</a:t>
            </a:r>
            <a:r>
              <a:rPr spc="-65" dirty="0"/>
              <a:t> </a:t>
            </a:r>
            <a:r>
              <a:rPr dirty="0"/>
              <a:t>weighted</a:t>
            </a:r>
            <a:r>
              <a:rPr spc="-60" dirty="0"/>
              <a:t> </a:t>
            </a:r>
            <a:r>
              <a:rPr dirty="0"/>
              <a:t>coins;</a:t>
            </a:r>
            <a:r>
              <a:rPr spc="10" dirty="0"/>
              <a:t> </a:t>
            </a:r>
            <a:r>
              <a:rPr dirty="0"/>
              <a:t>each</a:t>
            </a:r>
            <a:r>
              <a:rPr spc="-65" dirty="0"/>
              <a:t> </a:t>
            </a:r>
            <a:r>
              <a:rPr spc="-40" dirty="0"/>
              <a:t>one</a:t>
            </a:r>
            <a:r>
              <a:rPr spc="-65" dirty="0"/>
              <a:t> </a:t>
            </a:r>
            <a:r>
              <a:rPr spc="-25" dirty="0"/>
              <a:t>is </a:t>
            </a:r>
            <a:r>
              <a:rPr dirty="0"/>
              <a:t>twice</a:t>
            </a:r>
            <a:r>
              <a:rPr spc="40" dirty="0"/>
              <a:t> </a:t>
            </a:r>
            <a:r>
              <a:rPr spc="65" dirty="0"/>
              <a:t>as</a:t>
            </a:r>
            <a:r>
              <a:rPr spc="55" dirty="0"/>
              <a:t> </a:t>
            </a:r>
            <a:r>
              <a:rPr dirty="0"/>
              <a:t>likely</a:t>
            </a:r>
            <a:r>
              <a:rPr spc="60" dirty="0"/>
              <a:t> </a:t>
            </a:r>
            <a:r>
              <a:rPr dirty="0"/>
              <a:t>to</a:t>
            </a:r>
            <a:r>
              <a:rPr spc="55" dirty="0"/>
              <a:t> </a:t>
            </a:r>
            <a:r>
              <a:rPr dirty="0"/>
              <a:t>show</a:t>
            </a:r>
            <a:r>
              <a:rPr spc="55" dirty="0"/>
              <a:t> </a:t>
            </a:r>
            <a:r>
              <a:rPr dirty="0"/>
              <a:t>up</a:t>
            </a:r>
            <a:r>
              <a:rPr spc="55" dirty="0"/>
              <a:t> </a:t>
            </a:r>
            <a:r>
              <a:rPr dirty="0"/>
              <a:t>heads</a:t>
            </a:r>
            <a:r>
              <a:rPr spc="50" dirty="0"/>
              <a:t> </a:t>
            </a:r>
            <a:r>
              <a:rPr spc="65" dirty="0"/>
              <a:t>as</a:t>
            </a:r>
            <a:r>
              <a:rPr spc="55" dirty="0"/>
              <a:t> </a:t>
            </a:r>
            <a:r>
              <a:rPr spc="75" dirty="0"/>
              <a:t>tails.</a:t>
            </a:r>
            <a:r>
              <a:rPr spc="415" dirty="0"/>
              <a:t> </a:t>
            </a:r>
            <a:r>
              <a:rPr dirty="0"/>
              <a:t>So</a:t>
            </a:r>
            <a:r>
              <a:rPr spc="55" dirty="0"/>
              <a:t> </a:t>
            </a:r>
            <a:r>
              <a:rPr dirty="0"/>
              <a:t>there</a:t>
            </a:r>
            <a:r>
              <a:rPr spc="50" dirty="0"/>
              <a:t> </a:t>
            </a:r>
            <a:r>
              <a:rPr spc="55" dirty="0"/>
              <a:t>are</a:t>
            </a:r>
            <a:r>
              <a:rPr spc="60" dirty="0"/>
              <a:t> </a:t>
            </a:r>
            <a:r>
              <a:rPr dirty="0"/>
              <a:t>four</a:t>
            </a:r>
            <a:r>
              <a:rPr spc="50" dirty="0"/>
              <a:t> </a:t>
            </a:r>
            <a:r>
              <a:rPr spc="-10" dirty="0"/>
              <a:t>possible </a:t>
            </a:r>
            <a:r>
              <a:rPr dirty="0"/>
              <a:t>microstates</a:t>
            </a:r>
            <a:r>
              <a:rPr spc="160" dirty="0"/>
              <a:t> </a:t>
            </a:r>
            <a:r>
              <a:rPr dirty="0"/>
              <a:t>of</a:t>
            </a:r>
            <a:r>
              <a:rPr spc="170" dirty="0"/>
              <a:t> </a:t>
            </a:r>
            <a:r>
              <a:rPr spc="50" dirty="0"/>
              <a:t>this</a:t>
            </a:r>
            <a:r>
              <a:rPr spc="175" dirty="0"/>
              <a:t> </a:t>
            </a:r>
            <a:r>
              <a:rPr spc="50" dirty="0"/>
              <a:t>system</a:t>
            </a:r>
            <a:r>
              <a:rPr spc="170" dirty="0"/>
              <a:t> </a:t>
            </a:r>
            <a:r>
              <a:rPr dirty="0"/>
              <a:t>(HH,</a:t>
            </a:r>
            <a:r>
              <a:rPr spc="170" dirty="0"/>
              <a:t> </a:t>
            </a:r>
            <a:r>
              <a:rPr spc="100" dirty="0"/>
              <a:t>HT,</a:t>
            </a:r>
            <a:r>
              <a:rPr spc="170" dirty="0"/>
              <a:t> </a:t>
            </a:r>
            <a:r>
              <a:rPr spc="100" dirty="0"/>
              <a:t>TH,</a:t>
            </a:r>
            <a:r>
              <a:rPr spc="175" dirty="0"/>
              <a:t> </a:t>
            </a:r>
            <a:r>
              <a:rPr spc="55" dirty="0"/>
              <a:t>and</a:t>
            </a:r>
            <a:r>
              <a:rPr spc="165" dirty="0"/>
              <a:t> </a:t>
            </a:r>
            <a:r>
              <a:rPr spc="190" dirty="0"/>
              <a:t>TT),</a:t>
            </a:r>
            <a:r>
              <a:rPr spc="175" dirty="0"/>
              <a:t> </a:t>
            </a:r>
            <a:r>
              <a:rPr spc="70" dirty="0"/>
              <a:t>but</a:t>
            </a:r>
            <a:r>
              <a:rPr spc="165" dirty="0"/>
              <a:t> </a:t>
            </a:r>
            <a:r>
              <a:rPr spc="80" dirty="0"/>
              <a:t>they</a:t>
            </a:r>
            <a:r>
              <a:rPr spc="175" dirty="0"/>
              <a:t> </a:t>
            </a:r>
            <a:r>
              <a:rPr spc="30" dirty="0"/>
              <a:t>are </a:t>
            </a:r>
            <a:r>
              <a:rPr dirty="0"/>
              <a:t>not</a:t>
            </a:r>
            <a:r>
              <a:rPr spc="390" dirty="0"/>
              <a:t> </a:t>
            </a:r>
            <a:r>
              <a:rPr spc="75" dirty="0"/>
              <a:t>all</a:t>
            </a:r>
            <a:r>
              <a:rPr spc="390" dirty="0"/>
              <a:t> </a:t>
            </a:r>
            <a:r>
              <a:rPr spc="65" dirty="0"/>
              <a:t>equally</a:t>
            </a:r>
            <a:r>
              <a:rPr spc="395" dirty="0"/>
              <a:t> </a:t>
            </a:r>
            <a:r>
              <a:rPr dirty="0"/>
              <a:t>probable.</a:t>
            </a:r>
            <a:r>
              <a:rPr spc="260" dirty="0"/>
              <a:t>  </a:t>
            </a:r>
            <a:r>
              <a:rPr dirty="0"/>
              <a:t>Is</a:t>
            </a:r>
            <a:r>
              <a:rPr spc="390" dirty="0"/>
              <a:t> </a:t>
            </a:r>
            <a:r>
              <a:rPr spc="50" dirty="0"/>
              <a:t>this</a:t>
            </a:r>
            <a:r>
              <a:rPr spc="385" dirty="0"/>
              <a:t> </a:t>
            </a:r>
            <a:r>
              <a:rPr spc="130" dirty="0"/>
              <a:t>a</a:t>
            </a:r>
            <a:r>
              <a:rPr spc="395" dirty="0"/>
              <a:t> </a:t>
            </a:r>
            <a:r>
              <a:rPr dirty="0"/>
              <a:t>violation</a:t>
            </a:r>
            <a:r>
              <a:rPr spc="390" dirty="0"/>
              <a:t> </a:t>
            </a:r>
            <a:r>
              <a:rPr dirty="0"/>
              <a:t>of</a:t>
            </a:r>
            <a:r>
              <a:rPr spc="390" dirty="0"/>
              <a:t> </a:t>
            </a:r>
            <a:r>
              <a:rPr dirty="0"/>
              <a:t>the</a:t>
            </a:r>
            <a:r>
              <a:rPr spc="395" dirty="0"/>
              <a:t> </a:t>
            </a:r>
            <a:r>
              <a:rPr spc="-10" dirty="0"/>
              <a:t>fundamental </a:t>
            </a:r>
            <a:r>
              <a:rPr dirty="0"/>
              <a:t>assumption</a:t>
            </a:r>
            <a:r>
              <a:rPr spc="170" dirty="0"/>
              <a:t> </a:t>
            </a:r>
            <a:r>
              <a:rPr dirty="0"/>
              <a:t>of</a:t>
            </a:r>
            <a:r>
              <a:rPr spc="185" dirty="0"/>
              <a:t> </a:t>
            </a:r>
            <a:r>
              <a:rPr spc="75" dirty="0"/>
              <a:t>statistical</a:t>
            </a:r>
            <a:r>
              <a:rPr spc="180" dirty="0"/>
              <a:t> </a:t>
            </a:r>
            <a:r>
              <a:rPr spc="-10" dirty="0"/>
              <a:t>mechanics?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159375" algn="l"/>
              </a:tabLst>
            </a:pPr>
            <a:r>
              <a:rPr sz="1200" spc="-10" dirty="0">
                <a:latin typeface="Times New Roman"/>
                <a:cs typeface="Times New Roman"/>
              </a:rPr>
              <a:t>ConcepTest</a:t>
            </a:r>
            <a:r>
              <a:rPr sz="1200" dirty="0">
                <a:latin typeface="Times New Roman"/>
                <a:cs typeface="Times New Roman"/>
              </a:rPr>
              <a:t>	10.1.</a:t>
            </a:r>
            <a:r>
              <a:rPr sz="1200" spc="210" dirty="0">
                <a:latin typeface="Times New Roman"/>
                <a:cs typeface="Times New Roman"/>
              </a:rPr>
              <a:t>  </a:t>
            </a:r>
            <a:r>
              <a:rPr sz="1200" dirty="0">
                <a:latin typeface="Times New Roman"/>
                <a:cs typeface="Times New Roman"/>
              </a:rPr>
              <a:t>MICROSTATES</a:t>
            </a:r>
            <a:r>
              <a:rPr sz="1200" spc="135" dirty="0">
                <a:latin typeface="Times New Roman"/>
                <a:cs typeface="Times New Roman"/>
              </a:rPr>
              <a:t> </a:t>
            </a:r>
            <a:r>
              <a:rPr sz="1200" dirty="0">
                <a:latin typeface="Times New Roman"/>
                <a:cs typeface="Times New Roman"/>
              </a:rPr>
              <a:t>AND</a:t>
            </a:r>
            <a:r>
              <a:rPr sz="1200" spc="140" dirty="0">
                <a:latin typeface="Times New Roman"/>
                <a:cs typeface="Times New Roman"/>
              </a:rPr>
              <a:t> </a:t>
            </a:r>
            <a:r>
              <a:rPr sz="1200" spc="-10" dirty="0">
                <a:latin typeface="Times New Roman"/>
                <a:cs typeface="Times New Roman"/>
              </a:rPr>
              <a:t>MACROSTATES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ctrTitle"/>
          </p:nvPr>
        </p:nvSpPr>
        <p:spPr>
          <a:prstGeom prst="rect">
            <a:avLst/>
          </a:prstGeom>
        </p:spPr>
        <p:txBody>
          <a:bodyPr vert="horz" wrap="square" lIns="0" tIns="9525" rIns="0" bIns="0" rtlCol="0">
            <a:spAutoFit/>
          </a:bodyPr>
          <a:lstStyle/>
          <a:p>
            <a:pPr marL="12700" marR="5080" algn="just">
              <a:lnSpc>
                <a:spcPct val="101699"/>
              </a:lnSpc>
              <a:spcBef>
                <a:spcPts val="75"/>
              </a:spcBef>
            </a:pPr>
            <a:r>
              <a:rPr dirty="0"/>
              <a:t>Suppose</a:t>
            </a:r>
            <a:r>
              <a:rPr spc="-70" dirty="0"/>
              <a:t> </a:t>
            </a:r>
            <a:r>
              <a:rPr dirty="0"/>
              <a:t>you</a:t>
            </a:r>
            <a:r>
              <a:rPr spc="-60" dirty="0"/>
              <a:t> </a:t>
            </a:r>
            <a:r>
              <a:rPr dirty="0"/>
              <a:t>flip</a:t>
            </a:r>
            <a:r>
              <a:rPr spc="-65" dirty="0"/>
              <a:t> </a:t>
            </a:r>
            <a:r>
              <a:rPr spc="-10" dirty="0"/>
              <a:t>two</a:t>
            </a:r>
            <a:r>
              <a:rPr spc="-65" dirty="0"/>
              <a:t> </a:t>
            </a:r>
            <a:r>
              <a:rPr dirty="0"/>
              <a:t>coins,</a:t>
            </a:r>
            <a:r>
              <a:rPr spc="-20" dirty="0"/>
              <a:t> </a:t>
            </a:r>
            <a:r>
              <a:rPr spc="70" dirty="0"/>
              <a:t>but</a:t>
            </a:r>
            <a:r>
              <a:rPr spc="-65" dirty="0"/>
              <a:t> </a:t>
            </a:r>
            <a:r>
              <a:rPr spc="80" dirty="0"/>
              <a:t>they</a:t>
            </a:r>
            <a:r>
              <a:rPr spc="-65" dirty="0"/>
              <a:t> </a:t>
            </a:r>
            <a:r>
              <a:rPr spc="55" dirty="0"/>
              <a:t>are</a:t>
            </a:r>
            <a:r>
              <a:rPr spc="-65" dirty="0"/>
              <a:t> </a:t>
            </a:r>
            <a:r>
              <a:rPr dirty="0"/>
              <a:t>weighted</a:t>
            </a:r>
            <a:r>
              <a:rPr spc="-60" dirty="0"/>
              <a:t> </a:t>
            </a:r>
            <a:r>
              <a:rPr dirty="0"/>
              <a:t>coins;</a:t>
            </a:r>
            <a:r>
              <a:rPr spc="10" dirty="0"/>
              <a:t> </a:t>
            </a:r>
            <a:r>
              <a:rPr dirty="0"/>
              <a:t>each</a:t>
            </a:r>
            <a:r>
              <a:rPr spc="-65" dirty="0"/>
              <a:t> </a:t>
            </a:r>
            <a:r>
              <a:rPr spc="-40" dirty="0"/>
              <a:t>one</a:t>
            </a:r>
            <a:r>
              <a:rPr spc="-65" dirty="0"/>
              <a:t> </a:t>
            </a:r>
            <a:r>
              <a:rPr spc="-25" dirty="0"/>
              <a:t>is </a:t>
            </a:r>
            <a:r>
              <a:rPr dirty="0"/>
              <a:t>twice</a:t>
            </a:r>
            <a:r>
              <a:rPr spc="40" dirty="0"/>
              <a:t> </a:t>
            </a:r>
            <a:r>
              <a:rPr spc="65" dirty="0"/>
              <a:t>as</a:t>
            </a:r>
            <a:r>
              <a:rPr spc="55" dirty="0"/>
              <a:t> </a:t>
            </a:r>
            <a:r>
              <a:rPr dirty="0"/>
              <a:t>likely</a:t>
            </a:r>
            <a:r>
              <a:rPr spc="60" dirty="0"/>
              <a:t> </a:t>
            </a:r>
            <a:r>
              <a:rPr dirty="0"/>
              <a:t>to</a:t>
            </a:r>
            <a:r>
              <a:rPr spc="55" dirty="0"/>
              <a:t> </a:t>
            </a:r>
            <a:r>
              <a:rPr dirty="0"/>
              <a:t>show</a:t>
            </a:r>
            <a:r>
              <a:rPr spc="55" dirty="0"/>
              <a:t> </a:t>
            </a:r>
            <a:r>
              <a:rPr dirty="0"/>
              <a:t>up</a:t>
            </a:r>
            <a:r>
              <a:rPr spc="55" dirty="0"/>
              <a:t> </a:t>
            </a:r>
            <a:r>
              <a:rPr dirty="0"/>
              <a:t>heads</a:t>
            </a:r>
            <a:r>
              <a:rPr spc="50" dirty="0"/>
              <a:t> </a:t>
            </a:r>
            <a:r>
              <a:rPr spc="65" dirty="0"/>
              <a:t>as</a:t>
            </a:r>
            <a:r>
              <a:rPr spc="55" dirty="0"/>
              <a:t> </a:t>
            </a:r>
            <a:r>
              <a:rPr spc="75" dirty="0"/>
              <a:t>tails.</a:t>
            </a:r>
            <a:r>
              <a:rPr spc="415" dirty="0"/>
              <a:t> </a:t>
            </a:r>
            <a:r>
              <a:rPr dirty="0"/>
              <a:t>So</a:t>
            </a:r>
            <a:r>
              <a:rPr spc="55" dirty="0"/>
              <a:t> </a:t>
            </a:r>
            <a:r>
              <a:rPr dirty="0"/>
              <a:t>there</a:t>
            </a:r>
            <a:r>
              <a:rPr spc="50" dirty="0"/>
              <a:t> </a:t>
            </a:r>
            <a:r>
              <a:rPr spc="55" dirty="0"/>
              <a:t>are</a:t>
            </a:r>
            <a:r>
              <a:rPr spc="60" dirty="0"/>
              <a:t> </a:t>
            </a:r>
            <a:r>
              <a:rPr dirty="0"/>
              <a:t>four</a:t>
            </a:r>
            <a:r>
              <a:rPr spc="50" dirty="0"/>
              <a:t> </a:t>
            </a:r>
            <a:r>
              <a:rPr spc="-10" dirty="0"/>
              <a:t>possible </a:t>
            </a:r>
            <a:r>
              <a:rPr dirty="0"/>
              <a:t>microstates</a:t>
            </a:r>
            <a:r>
              <a:rPr spc="160" dirty="0"/>
              <a:t> </a:t>
            </a:r>
            <a:r>
              <a:rPr dirty="0"/>
              <a:t>of</a:t>
            </a:r>
            <a:r>
              <a:rPr spc="170" dirty="0"/>
              <a:t> </a:t>
            </a:r>
            <a:r>
              <a:rPr spc="50" dirty="0"/>
              <a:t>this</a:t>
            </a:r>
            <a:r>
              <a:rPr spc="175" dirty="0"/>
              <a:t> </a:t>
            </a:r>
            <a:r>
              <a:rPr spc="50" dirty="0"/>
              <a:t>system</a:t>
            </a:r>
            <a:r>
              <a:rPr spc="170" dirty="0"/>
              <a:t> </a:t>
            </a:r>
            <a:r>
              <a:rPr dirty="0"/>
              <a:t>(HH,</a:t>
            </a:r>
            <a:r>
              <a:rPr spc="170" dirty="0"/>
              <a:t> </a:t>
            </a:r>
            <a:r>
              <a:rPr spc="100" dirty="0"/>
              <a:t>HT,</a:t>
            </a:r>
            <a:r>
              <a:rPr spc="170" dirty="0"/>
              <a:t> </a:t>
            </a:r>
            <a:r>
              <a:rPr spc="100" dirty="0"/>
              <a:t>TH,</a:t>
            </a:r>
            <a:r>
              <a:rPr spc="175" dirty="0"/>
              <a:t> </a:t>
            </a:r>
            <a:r>
              <a:rPr spc="55" dirty="0"/>
              <a:t>and</a:t>
            </a:r>
            <a:r>
              <a:rPr spc="165" dirty="0"/>
              <a:t> </a:t>
            </a:r>
            <a:r>
              <a:rPr spc="190" dirty="0"/>
              <a:t>TT),</a:t>
            </a:r>
            <a:r>
              <a:rPr spc="175" dirty="0"/>
              <a:t> </a:t>
            </a:r>
            <a:r>
              <a:rPr spc="70" dirty="0"/>
              <a:t>but</a:t>
            </a:r>
            <a:r>
              <a:rPr spc="165" dirty="0"/>
              <a:t> </a:t>
            </a:r>
            <a:r>
              <a:rPr spc="80" dirty="0"/>
              <a:t>they</a:t>
            </a:r>
            <a:r>
              <a:rPr spc="175" dirty="0"/>
              <a:t> </a:t>
            </a:r>
            <a:r>
              <a:rPr spc="30" dirty="0"/>
              <a:t>are </a:t>
            </a:r>
            <a:r>
              <a:rPr dirty="0"/>
              <a:t>not</a:t>
            </a:r>
            <a:r>
              <a:rPr spc="390" dirty="0"/>
              <a:t> </a:t>
            </a:r>
            <a:r>
              <a:rPr spc="75" dirty="0"/>
              <a:t>all</a:t>
            </a:r>
            <a:r>
              <a:rPr spc="390" dirty="0"/>
              <a:t> </a:t>
            </a:r>
            <a:r>
              <a:rPr spc="65" dirty="0"/>
              <a:t>equally</a:t>
            </a:r>
            <a:r>
              <a:rPr spc="395" dirty="0"/>
              <a:t> </a:t>
            </a:r>
            <a:r>
              <a:rPr dirty="0"/>
              <a:t>probable.</a:t>
            </a:r>
            <a:r>
              <a:rPr spc="260" dirty="0"/>
              <a:t>  </a:t>
            </a:r>
            <a:r>
              <a:rPr dirty="0"/>
              <a:t>Is</a:t>
            </a:r>
            <a:r>
              <a:rPr spc="390" dirty="0"/>
              <a:t> </a:t>
            </a:r>
            <a:r>
              <a:rPr spc="50" dirty="0"/>
              <a:t>this</a:t>
            </a:r>
            <a:r>
              <a:rPr spc="385" dirty="0"/>
              <a:t> </a:t>
            </a:r>
            <a:r>
              <a:rPr spc="130" dirty="0"/>
              <a:t>a</a:t>
            </a:r>
            <a:r>
              <a:rPr spc="395" dirty="0"/>
              <a:t> </a:t>
            </a:r>
            <a:r>
              <a:rPr dirty="0"/>
              <a:t>violation</a:t>
            </a:r>
            <a:r>
              <a:rPr spc="390" dirty="0"/>
              <a:t> </a:t>
            </a:r>
            <a:r>
              <a:rPr dirty="0"/>
              <a:t>of</a:t>
            </a:r>
            <a:r>
              <a:rPr spc="390" dirty="0"/>
              <a:t> </a:t>
            </a:r>
            <a:r>
              <a:rPr dirty="0"/>
              <a:t>the</a:t>
            </a:r>
            <a:r>
              <a:rPr spc="395" dirty="0"/>
              <a:t> </a:t>
            </a:r>
            <a:r>
              <a:rPr spc="-10" dirty="0"/>
              <a:t>fundamental </a:t>
            </a:r>
            <a:r>
              <a:rPr dirty="0"/>
              <a:t>assumption</a:t>
            </a:r>
            <a:r>
              <a:rPr spc="170" dirty="0"/>
              <a:t> </a:t>
            </a:r>
            <a:r>
              <a:rPr dirty="0"/>
              <a:t>of</a:t>
            </a:r>
            <a:r>
              <a:rPr spc="185" dirty="0"/>
              <a:t> </a:t>
            </a:r>
            <a:r>
              <a:rPr spc="75" dirty="0"/>
              <a:t>statistical</a:t>
            </a:r>
            <a:r>
              <a:rPr spc="180" dirty="0"/>
              <a:t> </a:t>
            </a:r>
            <a:r>
              <a:rPr spc="-10" dirty="0"/>
              <a:t>mechanics?</a:t>
            </a:r>
          </a:p>
        </p:txBody>
      </p:sp>
      <p:sp>
        <p:nvSpPr>
          <p:cNvPr id="5" name="object 5"/>
          <p:cNvSpPr txBox="1"/>
          <p:nvPr/>
        </p:nvSpPr>
        <p:spPr>
          <a:xfrm>
            <a:off x="707758" y="3309123"/>
            <a:ext cx="8267065" cy="782955"/>
          </a:xfrm>
          <a:prstGeom prst="rect">
            <a:avLst/>
          </a:prstGeom>
        </p:spPr>
        <p:txBody>
          <a:bodyPr vert="horz" wrap="square" lIns="0" tIns="9525" rIns="0" bIns="0" rtlCol="0">
            <a:spAutoFit/>
          </a:bodyPr>
          <a:lstStyle/>
          <a:p>
            <a:pPr marL="23495" marR="5080" indent="-11430">
              <a:lnSpc>
                <a:spcPct val="101699"/>
              </a:lnSpc>
              <a:spcBef>
                <a:spcPts val="75"/>
              </a:spcBef>
              <a:tabLst>
                <a:tab pos="1621155" algn="l"/>
                <a:tab pos="2199005" algn="l"/>
              </a:tabLst>
            </a:pPr>
            <a:r>
              <a:rPr sz="2450" b="1" spc="45" dirty="0">
                <a:latin typeface="Book Antiqua"/>
                <a:cs typeface="Book Antiqua"/>
              </a:rPr>
              <a:t>Solution:</a:t>
            </a:r>
            <a:r>
              <a:rPr sz="2450" b="1" dirty="0">
                <a:latin typeface="Book Antiqua"/>
                <a:cs typeface="Book Antiqua"/>
              </a:rPr>
              <a:t>	</a:t>
            </a:r>
            <a:r>
              <a:rPr sz="2450" spc="-25" dirty="0">
                <a:latin typeface="Garamond"/>
                <a:cs typeface="Garamond"/>
              </a:rPr>
              <a:t>No.</a:t>
            </a:r>
            <a:r>
              <a:rPr sz="2450" dirty="0">
                <a:latin typeface="Garamond"/>
                <a:cs typeface="Garamond"/>
              </a:rPr>
              <a:t>	Which</a:t>
            </a:r>
            <a:r>
              <a:rPr sz="2450" spc="180" dirty="0">
                <a:latin typeface="Garamond"/>
                <a:cs typeface="Garamond"/>
              </a:rPr>
              <a:t> </a:t>
            </a:r>
            <a:r>
              <a:rPr sz="2450" dirty="0">
                <a:latin typeface="Garamond"/>
                <a:cs typeface="Garamond"/>
              </a:rPr>
              <a:t>side</a:t>
            </a:r>
            <a:r>
              <a:rPr sz="2450" spc="180" dirty="0">
                <a:latin typeface="Garamond"/>
                <a:cs typeface="Garamond"/>
              </a:rPr>
              <a:t> </a:t>
            </a:r>
            <a:r>
              <a:rPr sz="2450" spc="130" dirty="0">
                <a:latin typeface="Garamond"/>
                <a:cs typeface="Garamond"/>
              </a:rPr>
              <a:t>a</a:t>
            </a:r>
            <a:r>
              <a:rPr sz="2450" spc="185" dirty="0">
                <a:latin typeface="Garamond"/>
                <a:cs typeface="Garamond"/>
              </a:rPr>
              <a:t> </a:t>
            </a:r>
            <a:r>
              <a:rPr sz="2450" dirty="0">
                <a:latin typeface="Garamond"/>
                <a:cs typeface="Garamond"/>
              </a:rPr>
              <a:t>coin</a:t>
            </a:r>
            <a:r>
              <a:rPr sz="2450" spc="190" dirty="0">
                <a:latin typeface="Garamond"/>
                <a:cs typeface="Garamond"/>
              </a:rPr>
              <a:t> </a:t>
            </a:r>
            <a:r>
              <a:rPr sz="2450" dirty="0">
                <a:latin typeface="Garamond"/>
                <a:cs typeface="Garamond"/>
              </a:rPr>
              <a:t>lands</a:t>
            </a:r>
            <a:r>
              <a:rPr sz="2450" spc="180" dirty="0">
                <a:latin typeface="Garamond"/>
                <a:cs typeface="Garamond"/>
              </a:rPr>
              <a:t> </a:t>
            </a:r>
            <a:r>
              <a:rPr sz="2450" dirty="0">
                <a:latin typeface="Garamond"/>
                <a:cs typeface="Garamond"/>
              </a:rPr>
              <a:t>on</a:t>
            </a:r>
            <a:r>
              <a:rPr sz="2450" spc="190" dirty="0">
                <a:latin typeface="Garamond"/>
                <a:cs typeface="Garamond"/>
              </a:rPr>
              <a:t> </a:t>
            </a:r>
            <a:r>
              <a:rPr sz="2450" dirty="0">
                <a:latin typeface="Garamond"/>
                <a:cs typeface="Garamond"/>
              </a:rPr>
              <a:t>is</a:t>
            </a:r>
            <a:r>
              <a:rPr sz="2450" spc="185" dirty="0">
                <a:latin typeface="Garamond"/>
                <a:cs typeface="Garamond"/>
              </a:rPr>
              <a:t> </a:t>
            </a:r>
            <a:r>
              <a:rPr sz="2450" spc="65" dirty="0">
                <a:latin typeface="Garamond"/>
                <a:cs typeface="Garamond"/>
              </a:rPr>
              <a:t>still</a:t>
            </a:r>
            <a:r>
              <a:rPr sz="2450" spc="180" dirty="0">
                <a:latin typeface="Garamond"/>
                <a:cs typeface="Garamond"/>
              </a:rPr>
              <a:t> </a:t>
            </a:r>
            <a:r>
              <a:rPr sz="2450" spc="130" dirty="0">
                <a:latin typeface="Garamond"/>
                <a:cs typeface="Garamond"/>
              </a:rPr>
              <a:t>a</a:t>
            </a:r>
            <a:r>
              <a:rPr sz="2450" spc="185" dirty="0">
                <a:latin typeface="Garamond"/>
                <a:cs typeface="Garamond"/>
              </a:rPr>
              <a:t> </a:t>
            </a:r>
            <a:r>
              <a:rPr sz="2450" spc="-10" dirty="0">
                <a:latin typeface="Garamond"/>
                <a:cs typeface="Garamond"/>
              </a:rPr>
              <a:t>macrostate, </a:t>
            </a:r>
            <a:r>
              <a:rPr sz="2450" dirty="0">
                <a:latin typeface="Garamond"/>
                <a:cs typeface="Garamond"/>
              </a:rPr>
              <a:t>determined</a:t>
            </a:r>
            <a:r>
              <a:rPr sz="2450" spc="204" dirty="0">
                <a:latin typeface="Garamond"/>
                <a:cs typeface="Garamond"/>
              </a:rPr>
              <a:t> </a:t>
            </a:r>
            <a:r>
              <a:rPr sz="2450" spc="60" dirty="0">
                <a:latin typeface="Garamond"/>
                <a:cs typeface="Garamond"/>
              </a:rPr>
              <a:t>by</a:t>
            </a:r>
            <a:r>
              <a:rPr sz="2450" spc="210" dirty="0">
                <a:latin typeface="Garamond"/>
                <a:cs typeface="Garamond"/>
              </a:rPr>
              <a:t> </a:t>
            </a:r>
            <a:r>
              <a:rPr sz="2450" dirty="0">
                <a:latin typeface="Garamond"/>
                <a:cs typeface="Garamond"/>
              </a:rPr>
              <a:t>countless</a:t>
            </a:r>
            <a:r>
              <a:rPr sz="2450" spc="204" dirty="0">
                <a:latin typeface="Garamond"/>
                <a:cs typeface="Garamond"/>
              </a:rPr>
              <a:t> </a:t>
            </a:r>
            <a:r>
              <a:rPr sz="2450" dirty="0">
                <a:latin typeface="Garamond"/>
                <a:cs typeface="Garamond"/>
              </a:rPr>
              <a:t>microscopic</a:t>
            </a:r>
            <a:r>
              <a:rPr sz="2450" spc="204" dirty="0">
                <a:latin typeface="Garamond"/>
                <a:cs typeface="Garamond"/>
              </a:rPr>
              <a:t> </a:t>
            </a:r>
            <a:r>
              <a:rPr sz="2450" spc="-10" dirty="0">
                <a:latin typeface="Garamond"/>
                <a:cs typeface="Garamond"/>
              </a:rPr>
              <a:t>interactions.</a:t>
            </a:r>
            <a:endParaRPr sz="2450">
              <a:latin typeface="Garamond"/>
              <a:cs typeface="Garamon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78291"/>
            <a:ext cx="8256270" cy="647700"/>
          </a:xfrm>
          <a:prstGeom prst="rect">
            <a:avLst/>
          </a:prstGeom>
        </p:spPr>
        <p:txBody>
          <a:bodyPr vert="horz" wrap="square" lIns="0" tIns="12065" rIns="0" bIns="0" rtlCol="0">
            <a:spAutoFit/>
          </a:bodyPr>
          <a:lstStyle/>
          <a:p>
            <a:pPr marL="3423920">
              <a:lnSpc>
                <a:spcPct val="100000"/>
              </a:lnSpc>
              <a:spcBef>
                <a:spcPts val="95"/>
              </a:spcBef>
            </a:pPr>
            <a:r>
              <a:rPr sz="1200" dirty="0">
                <a:latin typeface="Times New Roman"/>
                <a:cs typeface="Times New Roman"/>
              </a:rPr>
              <a:t>10.2.</a:t>
            </a:r>
            <a:r>
              <a:rPr sz="1200" spc="175" dirty="0">
                <a:latin typeface="Times New Roman"/>
                <a:cs typeface="Times New Roman"/>
              </a:rPr>
              <a:t>  </a:t>
            </a:r>
            <a:r>
              <a:rPr sz="1200" spc="50" dirty="0">
                <a:latin typeface="Times New Roman"/>
                <a:cs typeface="Times New Roman"/>
              </a:rPr>
              <a:t>ENTROPY</a:t>
            </a:r>
            <a:r>
              <a:rPr sz="1200" spc="110" dirty="0">
                <a:latin typeface="Times New Roman"/>
                <a:cs typeface="Times New Roman"/>
              </a:rPr>
              <a:t> </a:t>
            </a:r>
            <a:r>
              <a:rPr sz="1200" dirty="0">
                <a:latin typeface="Times New Roman"/>
                <a:cs typeface="Times New Roman"/>
              </a:rPr>
              <a:t>AND</a:t>
            </a:r>
            <a:r>
              <a:rPr sz="1200" spc="110" dirty="0">
                <a:latin typeface="Times New Roman"/>
                <a:cs typeface="Times New Roman"/>
              </a:rPr>
              <a:t> </a:t>
            </a:r>
            <a:r>
              <a:rPr sz="1200" spc="50" dirty="0">
                <a:latin typeface="Times New Roman"/>
                <a:cs typeface="Times New Roman"/>
              </a:rPr>
              <a:t>THE</a:t>
            </a:r>
            <a:r>
              <a:rPr sz="1200" spc="105" dirty="0">
                <a:latin typeface="Times New Roman"/>
                <a:cs typeface="Times New Roman"/>
              </a:rPr>
              <a:t> </a:t>
            </a:r>
            <a:r>
              <a:rPr sz="1200" dirty="0">
                <a:latin typeface="Times New Roman"/>
                <a:cs typeface="Times New Roman"/>
              </a:rPr>
              <a:t>SECOND</a:t>
            </a:r>
            <a:r>
              <a:rPr sz="1200" spc="110" dirty="0">
                <a:latin typeface="Times New Roman"/>
                <a:cs typeface="Times New Roman"/>
              </a:rPr>
              <a:t> </a:t>
            </a:r>
            <a:r>
              <a:rPr sz="1200" dirty="0">
                <a:latin typeface="Times New Roman"/>
                <a:cs typeface="Times New Roman"/>
              </a:rPr>
              <a:t>LAW</a:t>
            </a:r>
            <a:r>
              <a:rPr sz="1200" spc="105" dirty="0">
                <a:latin typeface="Times New Roman"/>
                <a:cs typeface="Times New Roman"/>
              </a:rPr>
              <a:t> </a:t>
            </a:r>
            <a:r>
              <a:rPr sz="1200" spc="65" dirty="0">
                <a:latin typeface="Times New Roman"/>
                <a:cs typeface="Times New Roman"/>
              </a:rPr>
              <a:t>OF</a:t>
            </a:r>
            <a:r>
              <a:rPr sz="1200" spc="105" dirty="0">
                <a:latin typeface="Times New Roman"/>
                <a:cs typeface="Times New Roman"/>
              </a:rPr>
              <a:t> </a:t>
            </a:r>
            <a:r>
              <a:rPr sz="1200" spc="-10" dirty="0">
                <a:latin typeface="Times New Roman"/>
                <a:cs typeface="Times New Roman"/>
              </a:rPr>
              <a:t>THERMODYNAMICS</a:t>
            </a:r>
            <a:endParaRPr sz="1200">
              <a:latin typeface="Times New Roman"/>
              <a:cs typeface="Times New Roman"/>
            </a:endParaRPr>
          </a:p>
          <a:p>
            <a:pPr>
              <a:lnSpc>
                <a:spcPct val="100000"/>
              </a:lnSpc>
              <a:spcBef>
                <a:spcPts val="40"/>
              </a:spcBef>
            </a:pPr>
            <a:endParaRPr sz="1200">
              <a:latin typeface="Times New Roman"/>
              <a:cs typeface="Times New Roman"/>
            </a:endParaRPr>
          </a:p>
          <a:p>
            <a:pPr marL="12700">
              <a:lnSpc>
                <a:spcPct val="100000"/>
              </a:lnSpc>
              <a:tabLst>
                <a:tab pos="695325" algn="l"/>
              </a:tabLst>
            </a:pPr>
            <a:r>
              <a:rPr sz="1700" b="1" spc="90" dirty="0">
                <a:latin typeface="Book Antiqua"/>
                <a:cs typeface="Book Antiqua"/>
              </a:rPr>
              <a:t>10.2</a:t>
            </a:r>
            <a:r>
              <a:rPr sz="1700" b="1" dirty="0">
                <a:latin typeface="Book Antiqua"/>
                <a:cs typeface="Book Antiqua"/>
              </a:rPr>
              <a:t>	</a:t>
            </a:r>
            <a:r>
              <a:rPr sz="1700" b="1" spc="80" dirty="0">
                <a:latin typeface="Book Antiqua"/>
                <a:cs typeface="Book Antiqua"/>
              </a:rPr>
              <a:t>Entropy</a:t>
            </a:r>
            <a:r>
              <a:rPr sz="1700" b="1" spc="295" dirty="0">
                <a:latin typeface="Book Antiqua"/>
                <a:cs typeface="Book Antiqua"/>
              </a:rPr>
              <a:t> </a:t>
            </a:r>
            <a:r>
              <a:rPr sz="1700" b="1" dirty="0">
                <a:latin typeface="Book Antiqua"/>
                <a:cs typeface="Book Antiqua"/>
              </a:rPr>
              <a:t>and</a:t>
            </a:r>
            <a:r>
              <a:rPr sz="1700" b="1" spc="295" dirty="0">
                <a:latin typeface="Book Antiqua"/>
                <a:cs typeface="Book Antiqua"/>
              </a:rPr>
              <a:t> </a:t>
            </a:r>
            <a:r>
              <a:rPr sz="1700" b="1" spc="80" dirty="0">
                <a:latin typeface="Book Antiqua"/>
                <a:cs typeface="Book Antiqua"/>
              </a:rPr>
              <a:t>the</a:t>
            </a:r>
            <a:r>
              <a:rPr sz="1700" b="1" spc="295" dirty="0">
                <a:latin typeface="Book Antiqua"/>
                <a:cs typeface="Book Antiqua"/>
              </a:rPr>
              <a:t> </a:t>
            </a:r>
            <a:r>
              <a:rPr sz="1700" b="1" dirty="0">
                <a:latin typeface="Book Antiqua"/>
                <a:cs typeface="Book Antiqua"/>
              </a:rPr>
              <a:t>Second</a:t>
            </a:r>
            <a:r>
              <a:rPr sz="1700" b="1" spc="300" dirty="0">
                <a:latin typeface="Book Antiqua"/>
                <a:cs typeface="Book Antiqua"/>
              </a:rPr>
              <a:t> </a:t>
            </a:r>
            <a:r>
              <a:rPr sz="1700" b="1" dirty="0">
                <a:latin typeface="Book Antiqua"/>
                <a:cs typeface="Book Antiqua"/>
              </a:rPr>
              <a:t>Law</a:t>
            </a:r>
            <a:r>
              <a:rPr sz="1700" b="1" spc="295" dirty="0">
                <a:latin typeface="Book Antiqua"/>
                <a:cs typeface="Book Antiqua"/>
              </a:rPr>
              <a:t> </a:t>
            </a:r>
            <a:r>
              <a:rPr sz="1700" b="1" dirty="0">
                <a:latin typeface="Book Antiqua"/>
                <a:cs typeface="Book Antiqua"/>
              </a:rPr>
              <a:t>of</a:t>
            </a:r>
            <a:r>
              <a:rPr sz="1700" b="1" spc="295" dirty="0">
                <a:latin typeface="Book Antiqua"/>
                <a:cs typeface="Book Antiqua"/>
              </a:rPr>
              <a:t> </a:t>
            </a:r>
            <a:r>
              <a:rPr sz="1700" b="1" spc="55" dirty="0">
                <a:latin typeface="Book Antiqua"/>
                <a:cs typeface="Book Antiqua"/>
              </a:rPr>
              <a:t>Thermodynamics</a:t>
            </a:r>
            <a:endParaRPr sz="1700">
              <a:latin typeface="Book Antiqua"/>
              <a:cs typeface="Book Antiqu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62000" y="1447800"/>
            <a:ext cx="1880235" cy="403225"/>
          </a:xfrm>
          <a:prstGeom prst="rect">
            <a:avLst/>
          </a:prstGeom>
        </p:spPr>
        <p:txBody>
          <a:bodyPr vert="horz" wrap="square" lIns="0" tIns="15875" rIns="0" bIns="0" rtlCol="0">
            <a:spAutoFit/>
          </a:bodyPr>
          <a:lstStyle/>
          <a:p>
            <a:pPr marL="12700">
              <a:lnSpc>
                <a:spcPct val="100000"/>
              </a:lnSpc>
              <a:spcBef>
                <a:spcPts val="125"/>
              </a:spcBef>
            </a:pPr>
            <a:r>
              <a:rPr b="1" spc="75" dirty="0">
                <a:latin typeface="Book Antiqua"/>
                <a:cs typeface="Book Antiqua"/>
              </a:rPr>
              <a:t>Instructions</a:t>
            </a:r>
          </a:p>
        </p:txBody>
      </p:sp>
      <p:sp>
        <p:nvSpPr>
          <p:cNvPr id="3" name="object 3"/>
          <p:cNvSpPr txBox="1"/>
          <p:nvPr/>
        </p:nvSpPr>
        <p:spPr>
          <a:xfrm>
            <a:off x="985025" y="2363582"/>
            <a:ext cx="8033384" cy="4091940"/>
          </a:xfrm>
          <a:prstGeom prst="rect">
            <a:avLst/>
          </a:prstGeom>
        </p:spPr>
        <p:txBody>
          <a:bodyPr vert="horz" wrap="square" lIns="0" tIns="12065" rIns="0" bIns="0" rtlCol="0">
            <a:spAutoFit/>
          </a:bodyPr>
          <a:lstStyle/>
          <a:p>
            <a:pPr marL="161290" marR="5080" indent="-149225" algn="just">
              <a:lnSpc>
                <a:spcPct val="100000"/>
              </a:lnSpc>
              <a:spcBef>
                <a:spcPts val="95"/>
              </a:spcBef>
              <a:buSzPct val="37500"/>
              <a:buChar char="•"/>
              <a:tabLst>
                <a:tab pos="161925" algn="l"/>
              </a:tabLst>
            </a:pPr>
            <a:r>
              <a:rPr sz="1200" dirty="0">
                <a:latin typeface="Times New Roman"/>
                <a:cs typeface="Times New Roman"/>
              </a:rPr>
              <a:t>These</a:t>
            </a:r>
            <a:r>
              <a:rPr sz="1200" spc="170" dirty="0">
                <a:latin typeface="Times New Roman"/>
                <a:cs typeface="Times New Roman"/>
              </a:rPr>
              <a:t> </a:t>
            </a:r>
            <a:r>
              <a:rPr sz="1200" dirty="0">
                <a:latin typeface="Times New Roman"/>
                <a:cs typeface="Times New Roman"/>
              </a:rPr>
              <a:t>questions</a:t>
            </a:r>
            <a:r>
              <a:rPr sz="1200" spc="175" dirty="0">
                <a:latin typeface="Times New Roman"/>
                <a:cs typeface="Times New Roman"/>
              </a:rPr>
              <a:t> </a:t>
            </a:r>
            <a:r>
              <a:rPr sz="1200" dirty="0">
                <a:latin typeface="Times New Roman"/>
                <a:cs typeface="Times New Roman"/>
              </a:rPr>
              <a:t>are</a:t>
            </a:r>
            <a:r>
              <a:rPr sz="1200" spc="170" dirty="0">
                <a:latin typeface="Times New Roman"/>
                <a:cs typeface="Times New Roman"/>
              </a:rPr>
              <a:t> </a:t>
            </a:r>
            <a:r>
              <a:rPr sz="1200" dirty="0">
                <a:latin typeface="Times New Roman"/>
                <a:cs typeface="Times New Roman"/>
              </a:rPr>
              <a:t>offered</a:t>
            </a:r>
            <a:r>
              <a:rPr sz="1200" spc="170" dirty="0">
                <a:latin typeface="Times New Roman"/>
                <a:cs typeface="Times New Roman"/>
              </a:rPr>
              <a:t> </a:t>
            </a:r>
            <a:r>
              <a:rPr sz="1200" dirty="0">
                <a:latin typeface="Times New Roman"/>
                <a:cs typeface="Times New Roman"/>
              </a:rPr>
              <a:t>in</a:t>
            </a:r>
            <a:r>
              <a:rPr sz="1200" spc="175" dirty="0">
                <a:latin typeface="Times New Roman"/>
                <a:cs typeface="Times New Roman"/>
              </a:rPr>
              <a:t> </a:t>
            </a:r>
            <a:r>
              <a:rPr sz="1200" dirty="0">
                <a:latin typeface="Times New Roman"/>
                <a:cs typeface="Times New Roman"/>
              </a:rPr>
              <a:t>two</a:t>
            </a:r>
            <a:r>
              <a:rPr sz="1200" spc="175" dirty="0">
                <a:latin typeface="Times New Roman"/>
                <a:cs typeface="Times New Roman"/>
              </a:rPr>
              <a:t> </a:t>
            </a:r>
            <a:r>
              <a:rPr sz="1200" dirty="0">
                <a:latin typeface="Times New Roman"/>
                <a:cs typeface="Times New Roman"/>
              </a:rPr>
              <a:t>formats:</a:t>
            </a:r>
            <a:r>
              <a:rPr sz="1200" spc="355" dirty="0">
                <a:latin typeface="Times New Roman"/>
                <a:cs typeface="Times New Roman"/>
              </a:rPr>
              <a:t> </a:t>
            </a:r>
            <a:r>
              <a:rPr sz="1200" dirty="0">
                <a:latin typeface="Times New Roman"/>
                <a:cs typeface="Times New Roman"/>
              </a:rPr>
              <a:t>a</a:t>
            </a:r>
            <a:r>
              <a:rPr sz="1200" spc="170" dirty="0">
                <a:latin typeface="Times New Roman"/>
                <a:cs typeface="Times New Roman"/>
              </a:rPr>
              <a:t> </a:t>
            </a:r>
            <a:r>
              <a:rPr sz="1200" dirty="0">
                <a:latin typeface="Times New Roman"/>
                <a:cs typeface="Times New Roman"/>
              </a:rPr>
              <a:t>deck</a:t>
            </a:r>
            <a:r>
              <a:rPr sz="1200" spc="170" dirty="0">
                <a:latin typeface="Times New Roman"/>
                <a:cs typeface="Times New Roman"/>
              </a:rPr>
              <a:t> </a:t>
            </a:r>
            <a:r>
              <a:rPr sz="1200" dirty="0">
                <a:latin typeface="Times New Roman"/>
                <a:cs typeface="Times New Roman"/>
              </a:rPr>
              <a:t>of</a:t>
            </a:r>
            <a:r>
              <a:rPr sz="1200" spc="180" dirty="0">
                <a:latin typeface="Times New Roman"/>
                <a:cs typeface="Times New Roman"/>
              </a:rPr>
              <a:t> </a:t>
            </a:r>
            <a:r>
              <a:rPr sz="1200" dirty="0">
                <a:latin typeface="Times New Roman"/>
                <a:cs typeface="Times New Roman"/>
              </a:rPr>
              <a:t>PowerPoint</a:t>
            </a:r>
            <a:r>
              <a:rPr sz="1200" spc="175" dirty="0">
                <a:latin typeface="Times New Roman"/>
                <a:cs typeface="Times New Roman"/>
              </a:rPr>
              <a:t> </a:t>
            </a:r>
            <a:r>
              <a:rPr sz="1200" dirty="0">
                <a:latin typeface="Times New Roman"/>
                <a:cs typeface="Times New Roman"/>
              </a:rPr>
              <a:t>slides,</a:t>
            </a:r>
            <a:r>
              <a:rPr sz="1200" spc="180" dirty="0">
                <a:latin typeface="Times New Roman"/>
                <a:cs typeface="Times New Roman"/>
              </a:rPr>
              <a:t> </a:t>
            </a:r>
            <a:r>
              <a:rPr sz="1200" dirty="0">
                <a:latin typeface="Times New Roman"/>
                <a:cs typeface="Times New Roman"/>
              </a:rPr>
              <a:t>and</a:t>
            </a:r>
            <a:r>
              <a:rPr sz="1200" spc="175" dirty="0">
                <a:latin typeface="Times New Roman"/>
                <a:cs typeface="Times New Roman"/>
              </a:rPr>
              <a:t> </a:t>
            </a:r>
            <a:r>
              <a:rPr sz="1200" dirty="0">
                <a:latin typeface="Times New Roman"/>
                <a:cs typeface="Times New Roman"/>
              </a:rPr>
              <a:t>a</a:t>
            </a:r>
            <a:r>
              <a:rPr sz="1200" spc="170" dirty="0">
                <a:latin typeface="Times New Roman"/>
                <a:cs typeface="Times New Roman"/>
              </a:rPr>
              <a:t> </a:t>
            </a:r>
            <a:r>
              <a:rPr sz="1200" spc="80" dirty="0">
                <a:latin typeface="Times New Roman"/>
                <a:cs typeface="Times New Roman"/>
              </a:rPr>
              <a:t>PDF</a:t>
            </a:r>
            <a:r>
              <a:rPr sz="1200" spc="175" dirty="0">
                <a:latin typeface="Times New Roman"/>
                <a:cs typeface="Times New Roman"/>
              </a:rPr>
              <a:t> </a:t>
            </a:r>
            <a:r>
              <a:rPr sz="1200" dirty="0">
                <a:latin typeface="Times New Roman"/>
                <a:cs typeface="Times New Roman"/>
              </a:rPr>
              <a:t>file.</a:t>
            </a:r>
            <a:r>
              <a:rPr sz="1200" spc="390"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two</a:t>
            </a:r>
            <a:r>
              <a:rPr sz="1200" spc="180" dirty="0">
                <a:latin typeface="Times New Roman"/>
                <a:cs typeface="Times New Roman"/>
              </a:rPr>
              <a:t> </a:t>
            </a:r>
            <a:r>
              <a:rPr sz="1200" dirty="0">
                <a:latin typeface="Times New Roman"/>
                <a:cs typeface="Times New Roman"/>
              </a:rPr>
              <a:t>files</a:t>
            </a:r>
            <a:r>
              <a:rPr sz="1200" spc="170" dirty="0">
                <a:latin typeface="Times New Roman"/>
                <a:cs typeface="Times New Roman"/>
              </a:rPr>
              <a:t> </a:t>
            </a:r>
            <a:r>
              <a:rPr sz="1200" dirty="0">
                <a:latin typeface="Times New Roman"/>
                <a:cs typeface="Times New Roman"/>
              </a:rPr>
              <a:t>contain</a:t>
            </a:r>
            <a:r>
              <a:rPr sz="1200" spc="170" dirty="0">
                <a:latin typeface="Times New Roman"/>
                <a:cs typeface="Times New Roman"/>
              </a:rPr>
              <a:t> </a:t>
            </a:r>
            <a:r>
              <a:rPr sz="1200" spc="-10" dirty="0">
                <a:latin typeface="Times New Roman"/>
                <a:cs typeface="Times New Roman"/>
              </a:rPr>
              <a:t>identical </a:t>
            </a:r>
            <a:r>
              <a:rPr sz="1200" dirty="0">
                <a:latin typeface="Times New Roman"/>
                <a:cs typeface="Times New Roman"/>
              </a:rPr>
              <a:t>contents.</a:t>
            </a:r>
            <a:r>
              <a:rPr sz="1200" spc="285" dirty="0">
                <a:latin typeface="Times New Roman"/>
                <a:cs typeface="Times New Roman"/>
              </a:rPr>
              <a:t> </a:t>
            </a:r>
            <a:r>
              <a:rPr sz="1200" dirty="0">
                <a:latin typeface="Times New Roman"/>
                <a:cs typeface="Times New Roman"/>
              </a:rPr>
              <a:t>There</a:t>
            </a:r>
            <a:r>
              <a:rPr sz="1200" spc="140" dirty="0">
                <a:latin typeface="Times New Roman"/>
                <a:cs typeface="Times New Roman"/>
              </a:rPr>
              <a:t> </a:t>
            </a:r>
            <a:r>
              <a:rPr sz="1200" dirty="0">
                <a:latin typeface="Times New Roman"/>
                <a:cs typeface="Times New Roman"/>
              </a:rPr>
              <a:t>are</a:t>
            </a:r>
            <a:r>
              <a:rPr sz="1200" spc="145" dirty="0">
                <a:latin typeface="Times New Roman"/>
                <a:cs typeface="Times New Roman"/>
              </a:rPr>
              <a:t> </a:t>
            </a:r>
            <a:r>
              <a:rPr sz="1200" dirty="0">
                <a:latin typeface="Times New Roman"/>
                <a:cs typeface="Times New Roman"/>
              </a:rPr>
              <a:t>similar</a:t>
            </a:r>
            <a:r>
              <a:rPr sz="1200" spc="140" dirty="0">
                <a:latin typeface="Times New Roman"/>
                <a:cs typeface="Times New Roman"/>
              </a:rPr>
              <a:t> </a:t>
            </a:r>
            <a:r>
              <a:rPr sz="1200" dirty="0">
                <a:latin typeface="Times New Roman"/>
                <a:cs typeface="Times New Roman"/>
              </a:rPr>
              <a:t>files</a:t>
            </a:r>
            <a:r>
              <a:rPr sz="1200" spc="140" dirty="0">
                <a:latin typeface="Times New Roman"/>
                <a:cs typeface="Times New Roman"/>
              </a:rPr>
              <a:t> </a:t>
            </a:r>
            <a:r>
              <a:rPr sz="1200" dirty="0">
                <a:latin typeface="Times New Roman"/>
                <a:cs typeface="Times New Roman"/>
              </a:rPr>
              <a:t>for</a:t>
            </a:r>
            <a:r>
              <a:rPr sz="1200" spc="140" dirty="0">
                <a:latin typeface="Times New Roman"/>
                <a:cs typeface="Times New Roman"/>
              </a:rPr>
              <a:t> </a:t>
            </a:r>
            <a:r>
              <a:rPr sz="1200" dirty="0">
                <a:latin typeface="Times New Roman"/>
                <a:cs typeface="Times New Roman"/>
              </a:rPr>
              <a:t>each</a:t>
            </a:r>
            <a:r>
              <a:rPr sz="1200" spc="140" dirty="0">
                <a:latin typeface="Times New Roman"/>
                <a:cs typeface="Times New Roman"/>
              </a:rPr>
              <a:t> </a:t>
            </a:r>
            <a:r>
              <a:rPr sz="1200" dirty="0">
                <a:latin typeface="Times New Roman"/>
                <a:cs typeface="Times New Roman"/>
              </a:rPr>
              <a:t>of</a:t>
            </a:r>
            <a:r>
              <a:rPr sz="1200" spc="145" dirty="0">
                <a:latin typeface="Times New Roman"/>
                <a:cs typeface="Times New Roman"/>
              </a:rPr>
              <a:t> </a:t>
            </a:r>
            <a:r>
              <a:rPr sz="1200" dirty="0">
                <a:latin typeface="Times New Roman"/>
                <a:cs typeface="Times New Roman"/>
              </a:rPr>
              <a:t>the</a:t>
            </a:r>
            <a:r>
              <a:rPr sz="1200" spc="140" dirty="0">
                <a:latin typeface="Times New Roman"/>
                <a:cs typeface="Times New Roman"/>
              </a:rPr>
              <a:t> </a:t>
            </a:r>
            <a:r>
              <a:rPr sz="1200" dirty="0">
                <a:latin typeface="Times New Roman"/>
                <a:cs typeface="Times New Roman"/>
              </a:rPr>
              <a:t>14</a:t>
            </a:r>
            <a:r>
              <a:rPr sz="1200" spc="140" dirty="0">
                <a:latin typeface="Times New Roman"/>
                <a:cs typeface="Times New Roman"/>
              </a:rPr>
              <a:t> </a:t>
            </a:r>
            <a:r>
              <a:rPr sz="1200" dirty="0">
                <a:latin typeface="Times New Roman"/>
                <a:cs typeface="Times New Roman"/>
              </a:rPr>
              <a:t>chapters</a:t>
            </a:r>
            <a:r>
              <a:rPr sz="1200" spc="140" dirty="0">
                <a:latin typeface="Times New Roman"/>
                <a:cs typeface="Times New Roman"/>
              </a:rPr>
              <a:t> </a:t>
            </a:r>
            <a:r>
              <a:rPr sz="1200" dirty="0">
                <a:latin typeface="Times New Roman"/>
                <a:cs typeface="Times New Roman"/>
              </a:rPr>
              <a:t>in</a:t>
            </a:r>
            <a:r>
              <a:rPr sz="1200" spc="145" dirty="0">
                <a:latin typeface="Times New Roman"/>
                <a:cs typeface="Times New Roman"/>
              </a:rPr>
              <a:t> </a:t>
            </a:r>
            <a:r>
              <a:rPr sz="1200" dirty="0">
                <a:latin typeface="Times New Roman"/>
                <a:cs typeface="Times New Roman"/>
              </a:rPr>
              <a:t>the</a:t>
            </a:r>
            <a:r>
              <a:rPr sz="1200" spc="140" dirty="0">
                <a:latin typeface="Times New Roman"/>
                <a:cs typeface="Times New Roman"/>
              </a:rPr>
              <a:t> </a:t>
            </a:r>
            <a:r>
              <a:rPr sz="1200" dirty="0">
                <a:latin typeface="Times New Roman"/>
                <a:cs typeface="Times New Roman"/>
              </a:rPr>
              <a:t>book,</a:t>
            </a:r>
            <a:r>
              <a:rPr sz="1200" spc="140" dirty="0">
                <a:latin typeface="Times New Roman"/>
                <a:cs typeface="Times New Roman"/>
              </a:rPr>
              <a:t> </a:t>
            </a:r>
            <a:r>
              <a:rPr sz="1200" dirty="0">
                <a:latin typeface="Times New Roman"/>
                <a:cs typeface="Times New Roman"/>
              </a:rPr>
              <a:t>for</a:t>
            </a:r>
            <a:r>
              <a:rPr sz="1200" spc="140" dirty="0">
                <a:latin typeface="Times New Roman"/>
                <a:cs typeface="Times New Roman"/>
              </a:rPr>
              <a:t> </a:t>
            </a:r>
            <a:r>
              <a:rPr sz="1200" dirty="0">
                <a:latin typeface="Times New Roman"/>
                <a:cs typeface="Times New Roman"/>
              </a:rPr>
              <a:t>a</a:t>
            </a:r>
            <a:r>
              <a:rPr sz="1200" spc="145" dirty="0">
                <a:latin typeface="Times New Roman"/>
                <a:cs typeface="Times New Roman"/>
              </a:rPr>
              <a:t> </a:t>
            </a:r>
            <a:r>
              <a:rPr sz="1200" spc="50" dirty="0">
                <a:latin typeface="Times New Roman"/>
                <a:cs typeface="Times New Roman"/>
              </a:rPr>
              <a:t>total</a:t>
            </a:r>
            <a:r>
              <a:rPr sz="1200" spc="140" dirty="0">
                <a:latin typeface="Times New Roman"/>
                <a:cs typeface="Times New Roman"/>
              </a:rPr>
              <a:t> </a:t>
            </a:r>
            <a:r>
              <a:rPr sz="1200" dirty="0">
                <a:latin typeface="Times New Roman"/>
                <a:cs typeface="Times New Roman"/>
              </a:rPr>
              <a:t>of</a:t>
            </a:r>
            <a:r>
              <a:rPr sz="1200" spc="140" dirty="0">
                <a:latin typeface="Times New Roman"/>
                <a:cs typeface="Times New Roman"/>
              </a:rPr>
              <a:t> </a:t>
            </a:r>
            <a:r>
              <a:rPr sz="1200" dirty="0">
                <a:latin typeface="Times New Roman"/>
                <a:cs typeface="Times New Roman"/>
              </a:rPr>
              <a:t>28</a:t>
            </a:r>
            <a:r>
              <a:rPr sz="1200" spc="140" dirty="0">
                <a:latin typeface="Times New Roman"/>
                <a:cs typeface="Times New Roman"/>
              </a:rPr>
              <a:t> </a:t>
            </a:r>
            <a:r>
              <a:rPr sz="1200" spc="-10" dirty="0">
                <a:latin typeface="Times New Roman"/>
                <a:cs typeface="Times New Roman"/>
              </a:rPr>
              <a:t>files.</a:t>
            </a:r>
            <a:endParaRPr sz="1200" dirty="0">
              <a:latin typeface="Times New Roman"/>
              <a:cs typeface="Times New Roman"/>
            </a:endParaRPr>
          </a:p>
          <a:p>
            <a:pPr marL="161290" indent="-149225">
              <a:lnSpc>
                <a:spcPct val="100000"/>
              </a:lnSpc>
              <a:spcBef>
                <a:spcPts val="1005"/>
              </a:spcBef>
              <a:buSzPct val="37500"/>
              <a:buChar char="•"/>
              <a:tabLst>
                <a:tab pos="161925" algn="l"/>
              </a:tabLst>
            </a:pPr>
            <a:r>
              <a:rPr sz="1200" dirty="0">
                <a:latin typeface="Times New Roman"/>
                <a:cs typeface="Times New Roman"/>
              </a:rPr>
              <a:t>Each</a:t>
            </a:r>
            <a:r>
              <a:rPr sz="1200" spc="165" dirty="0">
                <a:latin typeface="Times New Roman"/>
                <a:cs typeface="Times New Roman"/>
              </a:rPr>
              <a:t> </a:t>
            </a:r>
            <a:r>
              <a:rPr sz="1200" dirty="0">
                <a:latin typeface="Times New Roman"/>
                <a:cs typeface="Times New Roman"/>
              </a:rPr>
              <a:t>question</a:t>
            </a:r>
            <a:r>
              <a:rPr sz="1200" spc="165" dirty="0">
                <a:latin typeface="Times New Roman"/>
                <a:cs typeface="Times New Roman"/>
              </a:rPr>
              <a:t> </a:t>
            </a:r>
            <a:r>
              <a:rPr sz="1200" dirty="0">
                <a:latin typeface="Times New Roman"/>
                <a:cs typeface="Times New Roman"/>
              </a:rPr>
              <a:t>is</a:t>
            </a:r>
            <a:r>
              <a:rPr sz="1200" spc="165" dirty="0">
                <a:latin typeface="Times New Roman"/>
                <a:cs typeface="Times New Roman"/>
              </a:rPr>
              <a:t> </a:t>
            </a:r>
            <a:r>
              <a:rPr sz="1200" dirty="0">
                <a:latin typeface="Times New Roman"/>
                <a:cs typeface="Times New Roman"/>
              </a:rPr>
              <a:t>marked</a:t>
            </a:r>
            <a:r>
              <a:rPr sz="1200" spc="170" dirty="0">
                <a:latin typeface="Times New Roman"/>
                <a:cs typeface="Times New Roman"/>
              </a:rPr>
              <a:t> </a:t>
            </a:r>
            <a:r>
              <a:rPr sz="1200" dirty="0">
                <a:latin typeface="Times New Roman"/>
                <a:cs typeface="Times New Roman"/>
              </a:rPr>
              <a:t>as</a:t>
            </a:r>
            <a:r>
              <a:rPr sz="1200" spc="165" dirty="0">
                <a:latin typeface="Times New Roman"/>
                <a:cs typeface="Times New Roman"/>
              </a:rPr>
              <a:t> </a:t>
            </a:r>
            <a:r>
              <a:rPr sz="1200" dirty="0">
                <a:latin typeface="Times New Roman"/>
                <a:cs typeface="Times New Roman"/>
              </a:rPr>
              <a:t>a</a:t>
            </a:r>
            <a:r>
              <a:rPr sz="1200" spc="165" dirty="0">
                <a:latin typeface="Times New Roman"/>
                <a:cs typeface="Times New Roman"/>
              </a:rPr>
              <a:t> </a:t>
            </a:r>
            <a:r>
              <a:rPr sz="1200" dirty="0">
                <a:latin typeface="Times New Roman"/>
                <a:cs typeface="Times New Roman"/>
              </a:rPr>
              <a:t>“Quick</a:t>
            </a:r>
            <a:r>
              <a:rPr sz="1200" spc="165" dirty="0">
                <a:latin typeface="Times New Roman"/>
                <a:cs typeface="Times New Roman"/>
              </a:rPr>
              <a:t> </a:t>
            </a:r>
            <a:r>
              <a:rPr sz="1200" dirty="0">
                <a:latin typeface="Times New Roman"/>
                <a:cs typeface="Times New Roman"/>
              </a:rPr>
              <a:t>Check”</a:t>
            </a:r>
            <a:r>
              <a:rPr sz="1200" spc="170" dirty="0">
                <a:latin typeface="Times New Roman"/>
                <a:cs typeface="Times New Roman"/>
              </a:rPr>
              <a:t> </a:t>
            </a:r>
            <a:r>
              <a:rPr sz="1200" dirty="0">
                <a:latin typeface="Times New Roman"/>
                <a:cs typeface="Times New Roman"/>
              </a:rPr>
              <a:t>or</a:t>
            </a:r>
            <a:r>
              <a:rPr sz="1200" spc="165" dirty="0">
                <a:latin typeface="Times New Roman"/>
                <a:cs typeface="Times New Roman"/>
              </a:rPr>
              <a:t> </a:t>
            </a:r>
            <a:r>
              <a:rPr sz="1200" spc="-10" dirty="0">
                <a:latin typeface="Times New Roman"/>
                <a:cs typeface="Times New Roman"/>
              </a:rPr>
              <a:t>“ConcepTest.”</a:t>
            </a:r>
            <a:endParaRPr sz="1200" dirty="0">
              <a:latin typeface="Times New Roman"/>
              <a:cs typeface="Times New Roman"/>
            </a:endParaRPr>
          </a:p>
          <a:p>
            <a:pPr marL="488315" marR="6350" lvl="1" indent="-160020">
              <a:lnSpc>
                <a:spcPct val="100000"/>
              </a:lnSpc>
              <a:spcBef>
                <a:spcPts val="1000"/>
              </a:spcBef>
              <a:buFont typeface="Book Antiqua"/>
              <a:buChar char="–"/>
              <a:tabLst>
                <a:tab pos="488950" algn="l"/>
              </a:tabLst>
            </a:pPr>
            <a:r>
              <a:rPr sz="1200" dirty="0">
                <a:latin typeface="Times New Roman"/>
                <a:cs typeface="Times New Roman"/>
              </a:rPr>
              <a:t>Quick</a:t>
            </a:r>
            <a:r>
              <a:rPr sz="1200" spc="200" dirty="0">
                <a:latin typeface="Times New Roman"/>
                <a:cs typeface="Times New Roman"/>
              </a:rPr>
              <a:t> </a:t>
            </a:r>
            <a:r>
              <a:rPr sz="1200" dirty="0">
                <a:latin typeface="Times New Roman"/>
                <a:cs typeface="Times New Roman"/>
              </a:rPr>
              <a:t>Checks</a:t>
            </a:r>
            <a:r>
              <a:rPr sz="1200" spc="200" dirty="0">
                <a:latin typeface="Times New Roman"/>
                <a:cs typeface="Times New Roman"/>
              </a:rPr>
              <a:t> </a:t>
            </a:r>
            <a:r>
              <a:rPr sz="1200" dirty="0">
                <a:latin typeface="Times New Roman"/>
                <a:cs typeface="Times New Roman"/>
              </a:rPr>
              <a:t>are</a:t>
            </a:r>
            <a:r>
              <a:rPr sz="1200" spc="204" dirty="0">
                <a:latin typeface="Times New Roman"/>
                <a:cs typeface="Times New Roman"/>
              </a:rPr>
              <a:t> </a:t>
            </a:r>
            <a:r>
              <a:rPr sz="1200" dirty="0">
                <a:latin typeface="Times New Roman"/>
                <a:cs typeface="Times New Roman"/>
              </a:rPr>
              <a:t>questions</a:t>
            </a:r>
            <a:r>
              <a:rPr sz="1200" spc="200" dirty="0">
                <a:latin typeface="Times New Roman"/>
                <a:cs typeface="Times New Roman"/>
              </a:rPr>
              <a:t> </a:t>
            </a:r>
            <a:r>
              <a:rPr sz="1200" spc="85" dirty="0">
                <a:latin typeface="Times New Roman"/>
                <a:cs typeface="Times New Roman"/>
              </a:rPr>
              <a:t>that</a:t>
            </a:r>
            <a:r>
              <a:rPr sz="1200" spc="204" dirty="0">
                <a:latin typeface="Times New Roman"/>
                <a:cs typeface="Times New Roman"/>
              </a:rPr>
              <a:t> </a:t>
            </a:r>
            <a:r>
              <a:rPr sz="1200" dirty="0">
                <a:latin typeface="Times New Roman"/>
                <a:cs typeface="Times New Roman"/>
              </a:rPr>
              <a:t>most</a:t>
            </a:r>
            <a:r>
              <a:rPr sz="1200" spc="204" dirty="0">
                <a:latin typeface="Times New Roman"/>
                <a:cs typeface="Times New Roman"/>
              </a:rPr>
              <a:t> </a:t>
            </a:r>
            <a:r>
              <a:rPr sz="1200" dirty="0">
                <a:latin typeface="Times New Roman"/>
                <a:cs typeface="Times New Roman"/>
              </a:rPr>
              <a:t>students</a:t>
            </a:r>
            <a:r>
              <a:rPr sz="1200" spc="200" dirty="0">
                <a:latin typeface="Times New Roman"/>
                <a:cs typeface="Times New Roman"/>
              </a:rPr>
              <a:t> </a:t>
            </a:r>
            <a:r>
              <a:rPr sz="1200" dirty="0">
                <a:latin typeface="Times New Roman"/>
                <a:cs typeface="Times New Roman"/>
              </a:rPr>
              <a:t>should</a:t>
            </a:r>
            <a:r>
              <a:rPr sz="1200" spc="200" dirty="0">
                <a:latin typeface="Times New Roman"/>
                <a:cs typeface="Times New Roman"/>
              </a:rPr>
              <a:t> </a:t>
            </a:r>
            <a:r>
              <a:rPr sz="1200" dirty="0">
                <a:latin typeface="Times New Roman"/>
                <a:cs typeface="Times New Roman"/>
              </a:rPr>
              <a:t>be</a:t>
            </a:r>
            <a:r>
              <a:rPr sz="1200" spc="200" dirty="0">
                <a:latin typeface="Times New Roman"/>
                <a:cs typeface="Times New Roman"/>
              </a:rPr>
              <a:t> </a:t>
            </a:r>
            <a:r>
              <a:rPr sz="1200" dirty="0">
                <a:latin typeface="Times New Roman"/>
                <a:cs typeface="Times New Roman"/>
              </a:rPr>
              <a:t>able</a:t>
            </a:r>
            <a:r>
              <a:rPr sz="1200" spc="204" dirty="0">
                <a:latin typeface="Times New Roman"/>
                <a:cs typeface="Times New Roman"/>
              </a:rPr>
              <a:t> </a:t>
            </a:r>
            <a:r>
              <a:rPr sz="1200" spc="50" dirty="0">
                <a:latin typeface="Times New Roman"/>
                <a:cs typeface="Times New Roman"/>
              </a:rPr>
              <a:t>to</a:t>
            </a:r>
            <a:r>
              <a:rPr sz="1200" spc="204" dirty="0">
                <a:latin typeface="Times New Roman"/>
                <a:cs typeface="Times New Roman"/>
              </a:rPr>
              <a:t> </a:t>
            </a:r>
            <a:r>
              <a:rPr sz="1200" dirty="0">
                <a:latin typeface="Times New Roman"/>
                <a:cs typeface="Times New Roman"/>
              </a:rPr>
              <a:t>answer</a:t>
            </a:r>
            <a:r>
              <a:rPr sz="1200" spc="200" dirty="0">
                <a:latin typeface="Times New Roman"/>
                <a:cs typeface="Times New Roman"/>
              </a:rPr>
              <a:t> </a:t>
            </a:r>
            <a:r>
              <a:rPr sz="1200" dirty="0">
                <a:latin typeface="Times New Roman"/>
                <a:cs typeface="Times New Roman"/>
              </a:rPr>
              <a:t>correctly</a:t>
            </a:r>
            <a:r>
              <a:rPr sz="1200" spc="200" dirty="0">
                <a:latin typeface="Times New Roman"/>
                <a:cs typeface="Times New Roman"/>
              </a:rPr>
              <a:t> </a:t>
            </a:r>
            <a:r>
              <a:rPr sz="1200" dirty="0">
                <a:latin typeface="Times New Roman"/>
                <a:cs typeface="Times New Roman"/>
              </a:rPr>
              <a:t>if</a:t>
            </a:r>
            <a:r>
              <a:rPr sz="1200" spc="210" dirty="0">
                <a:latin typeface="Times New Roman"/>
                <a:cs typeface="Times New Roman"/>
              </a:rPr>
              <a:t> </a:t>
            </a:r>
            <a:r>
              <a:rPr sz="1200" dirty="0">
                <a:latin typeface="Times New Roman"/>
                <a:cs typeface="Times New Roman"/>
              </a:rPr>
              <a:t>they</a:t>
            </a:r>
            <a:r>
              <a:rPr sz="1200" spc="200" dirty="0">
                <a:latin typeface="Times New Roman"/>
                <a:cs typeface="Times New Roman"/>
              </a:rPr>
              <a:t> </a:t>
            </a:r>
            <a:r>
              <a:rPr sz="1200" dirty="0">
                <a:latin typeface="Times New Roman"/>
                <a:cs typeface="Times New Roman"/>
              </a:rPr>
              <a:t>have</a:t>
            </a:r>
            <a:r>
              <a:rPr sz="1200" spc="200" dirty="0">
                <a:latin typeface="Times New Roman"/>
                <a:cs typeface="Times New Roman"/>
              </a:rPr>
              <a:t> </a:t>
            </a:r>
            <a:r>
              <a:rPr sz="1200" dirty="0">
                <a:latin typeface="Times New Roman"/>
                <a:cs typeface="Times New Roman"/>
              </a:rPr>
              <a:t>done</a:t>
            </a:r>
            <a:r>
              <a:rPr sz="1200" spc="200" dirty="0">
                <a:latin typeface="Times New Roman"/>
                <a:cs typeface="Times New Roman"/>
              </a:rPr>
              <a:t> </a:t>
            </a:r>
            <a:r>
              <a:rPr sz="1200" dirty="0">
                <a:latin typeface="Times New Roman"/>
                <a:cs typeface="Times New Roman"/>
              </a:rPr>
              <a:t>the</a:t>
            </a:r>
            <a:r>
              <a:rPr sz="1200" spc="204" dirty="0">
                <a:latin typeface="Times New Roman"/>
                <a:cs typeface="Times New Roman"/>
              </a:rPr>
              <a:t> </a:t>
            </a:r>
            <a:r>
              <a:rPr sz="1200" dirty="0">
                <a:latin typeface="Times New Roman"/>
                <a:cs typeface="Times New Roman"/>
              </a:rPr>
              <a:t>reading</a:t>
            </a:r>
            <a:r>
              <a:rPr sz="1200" spc="204" dirty="0">
                <a:latin typeface="Times New Roman"/>
                <a:cs typeface="Times New Roman"/>
              </a:rPr>
              <a:t> </a:t>
            </a:r>
            <a:r>
              <a:rPr sz="1200" spc="-25" dirty="0">
                <a:latin typeface="Times New Roman"/>
                <a:cs typeface="Times New Roman"/>
              </a:rPr>
              <a:t>or </a:t>
            </a:r>
            <a:r>
              <a:rPr sz="1200" spc="-10" dirty="0">
                <a:latin typeface="Times New Roman"/>
                <a:cs typeface="Times New Roman"/>
              </a:rPr>
              <a:t>followed</a:t>
            </a:r>
            <a:r>
              <a:rPr sz="1200" spc="160" dirty="0">
                <a:latin typeface="Times New Roman"/>
                <a:cs typeface="Times New Roman"/>
              </a:rPr>
              <a:t> </a:t>
            </a:r>
            <a:r>
              <a:rPr sz="1200" dirty="0">
                <a:latin typeface="Times New Roman"/>
                <a:cs typeface="Times New Roman"/>
              </a:rPr>
              <a:t>the</a:t>
            </a:r>
            <a:r>
              <a:rPr sz="1200" spc="160" dirty="0">
                <a:latin typeface="Times New Roman"/>
                <a:cs typeface="Times New Roman"/>
              </a:rPr>
              <a:t> </a:t>
            </a:r>
            <a:r>
              <a:rPr sz="1200" dirty="0">
                <a:latin typeface="Times New Roman"/>
                <a:cs typeface="Times New Roman"/>
              </a:rPr>
              <a:t>lecture.</a:t>
            </a:r>
            <a:r>
              <a:rPr sz="1200" spc="315" dirty="0">
                <a:latin typeface="Times New Roman"/>
                <a:cs typeface="Times New Roman"/>
              </a:rPr>
              <a:t> </a:t>
            </a:r>
            <a:r>
              <a:rPr sz="1200" dirty="0">
                <a:latin typeface="Times New Roman"/>
                <a:cs typeface="Times New Roman"/>
              </a:rPr>
              <a:t>You</a:t>
            </a:r>
            <a:r>
              <a:rPr sz="1200" spc="160" dirty="0">
                <a:latin typeface="Times New Roman"/>
                <a:cs typeface="Times New Roman"/>
              </a:rPr>
              <a:t> </a:t>
            </a:r>
            <a:r>
              <a:rPr sz="1200" dirty="0">
                <a:latin typeface="Times New Roman"/>
                <a:cs typeface="Times New Roman"/>
              </a:rPr>
              <a:t>can</a:t>
            </a:r>
            <a:r>
              <a:rPr sz="1200" spc="165" dirty="0">
                <a:latin typeface="Times New Roman"/>
                <a:cs typeface="Times New Roman"/>
              </a:rPr>
              <a:t> </a:t>
            </a:r>
            <a:r>
              <a:rPr sz="1200" dirty="0">
                <a:latin typeface="Times New Roman"/>
                <a:cs typeface="Times New Roman"/>
              </a:rPr>
              <a:t>use</a:t>
            </a:r>
            <a:r>
              <a:rPr sz="1200" spc="160" dirty="0">
                <a:latin typeface="Times New Roman"/>
                <a:cs typeface="Times New Roman"/>
              </a:rPr>
              <a:t> </a:t>
            </a:r>
            <a:r>
              <a:rPr sz="1200" dirty="0">
                <a:latin typeface="Times New Roman"/>
                <a:cs typeface="Times New Roman"/>
              </a:rPr>
              <a:t>them</a:t>
            </a:r>
            <a:r>
              <a:rPr sz="1200" spc="160" dirty="0">
                <a:latin typeface="Times New Roman"/>
                <a:cs typeface="Times New Roman"/>
              </a:rPr>
              <a:t> </a:t>
            </a:r>
            <a:r>
              <a:rPr sz="1200" spc="50" dirty="0">
                <a:latin typeface="Times New Roman"/>
                <a:cs typeface="Times New Roman"/>
              </a:rPr>
              <a:t>to</a:t>
            </a:r>
            <a:r>
              <a:rPr sz="1200" spc="160" dirty="0">
                <a:latin typeface="Times New Roman"/>
                <a:cs typeface="Times New Roman"/>
              </a:rPr>
              <a:t> </a:t>
            </a:r>
            <a:r>
              <a:rPr sz="1200" dirty="0">
                <a:latin typeface="Times New Roman"/>
                <a:cs typeface="Times New Roman"/>
              </a:rPr>
              <a:t>make</a:t>
            </a:r>
            <a:r>
              <a:rPr sz="1200" spc="165" dirty="0">
                <a:latin typeface="Times New Roman"/>
                <a:cs typeface="Times New Roman"/>
              </a:rPr>
              <a:t> </a:t>
            </a:r>
            <a:r>
              <a:rPr sz="1200" dirty="0">
                <a:latin typeface="Times New Roman"/>
                <a:cs typeface="Times New Roman"/>
              </a:rPr>
              <a:t>sure</a:t>
            </a:r>
            <a:r>
              <a:rPr sz="1200" spc="160" dirty="0">
                <a:latin typeface="Times New Roman"/>
                <a:cs typeface="Times New Roman"/>
              </a:rPr>
              <a:t> </a:t>
            </a:r>
            <a:r>
              <a:rPr sz="1200" dirty="0">
                <a:latin typeface="Times New Roman"/>
                <a:cs typeface="Times New Roman"/>
              </a:rPr>
              <a:t>students</a:t>
            </a:r>
            <a:r>
              <a:rPr sz="1200" spc="160" dirty="0">
                <a:latin typeface="Times New Roman"/>
                <a:cs typeface="Times New Roman"/>
              </a:rPr>
              <a:t> </a:t>
            </a:r>
            <a:r>
              <a:rPr sz="1200" dirty="0">
                <a:latin typeface="Times New Roman"/>
                <a:cs typeface="Times New Roman"/>
              </a:rPr>
              <a:t>are</a:t>
            </a:r>
            <a:r>
              <a:rPr sz="1200" spc="165" dirty="0">
                <a:latin typeface="Times New Roman"/>
                <a:cs typeface="Times New Roman"/>
              </a:rPr>
              <a:t> </a:t>
            </a:r>
            <a:r>
              <a:rPr sz="1200" dirty="0">
                <a:latin typeface="Times New Roman"/>
                <a:cs typeface="Times New Roman"/>
              </a:rPr>
              <a:t>where</a:t>
            </a:r>
            <a:r>
              <a:rPr sz="1200" spc="160" dirty="0">
                <a:latin typeface="Times New Roman"/>
                <a:cs typeface="Times New Roman"/>
              </a:rPr>
              <a:t> </a:t>
            </a:r>
            <a:r>
              <a:rPr sz="1200" dirty="0">
                <a:latin typeface="Times New Roman"/>
                <a:cs typeface="Times New Roman"/>
              </a:rPr>
              <a:t>you</a:t>
            </a:r>
            <a:r>
              <a:rPr sz="1200" spc="160" dirty="0">
                <a:latin typeface="Times New Roman"/>
                <a:cs typeface="Times New Roman"/>
              </a:rPr>
              <a:t> </a:t>
            </a:r>
            <a:r>
              <a:rPr sz="1200" dirty="0">
                <a:latin typeface="Times New Roman"/>
                <a:cs typeface="Times New Roman"/>
              </a:rPr>
              <a:t>think</a:t>
            </a:r>
            <a:r>
              <a:rPr sz="1200" spc="160" dirty="0">
                <a:latin typeface="Times New Roman"/>
                <a:cs typeface="Times New Roman"/>
              </a:rPr>
              <a:t> </a:t>
            </a:r>
            <a:r>
              <a:rPr sz="1200" dirty="0">
                <a:latin typeface="Times New Roman"/>
                <a:cs typeface="Times New Roman"/>
              </a:rPr>
              <a:t>they</a:t>
            </a:r>
            <a:r>
              <a:rPr sz="1200" spc="165" dirty="0">
                <a:latin typeface="Times New Roman"/>
                <a:cs typeface="Times New Roman"/>
              </a:rPr>
              <a:t> </a:t>
            </a:r>
            <a:r>
              <a:rPr sz="1200" dirty="0">
                <a:latin typeface="Times New Roman"/>
                <a:cs typeface="Times New Roman"/>
              </a:rPr>
              <a:t>are</a:t>
            </a:r>
            <a:r>
              <a:rPr sz="1200" spc="160" dirty="0">
                <a:latin typeface="Times New Roman"/>
                <a:cs typeface="Times New Roman"/>
              </a:rPr>
              <a:t> </a:t>
            </a:r>
            <a:r>
              <a:rPr sz="1200" dirty="0">
                <a:latin typeface="Times New Roman"/>
                <a:cs typeface="Times New Roman"/>
              </a:rPr>
              <a:t>before</a:t>
            </a:r>
            <a:r>
              <a:rPr sz="1200" spc="160" dirty="0">
                <a:latin typeface="Times New Roman"/>
                <a:cs typeface="Times New Roman"/>
              </a:rPr>
              <a:t> </a:t>
            </a:r>
            <a:r>
              <a:rPr sz="1200" dirty="0">
                <a:latin typeface="Times New Roman"/>
                <a:cs typeface="Times New Roman"/>
              </a:rPr>
              <a:t>you</a:t>
            </a:r>
            <a:r>
              <a:rPr sz="1200" spc="160" dirty="0">
                <a:latin typeface="Times New Roman"/>
                <a:cs typeface="Times New Roman"/>
              </a:rPr>
              <a:t> </a:t>
            </a:r>
            <a:r>
              <a:rPr sz="1200" dirty="0">
                <a:latin typeface="Times New Roman"/>
                <a:cs typeface="Times New Roman"/>
              </a:rPr>
              <a:t>move</a:t>
            </a:r>
            <a:r>
              <a:rPr sz="1200" spc="165" dirty="0">
                <a:latin typeface="Times New Roman"/>
                <a:cs typeface="Times New Roman"/>
              </a:rPr>
              <a:t> </a:t>
            </a:r>
            <a:r>
              <a:rPr sz="1200" spc="-25" dirty="0">
                <a:latin typeface="Times New Roman"/>
                <a:cs typeface="Times New Roman"/>
              </a:rPr>
              <a:t>on.</a:t>
            </a:r>
            <a:endParaRPr sz="1200" dirty="0">
              <a:latin typeface="Times New Roman"/>
              <a:cs typeface="Times New Roman"/>
            </a:endParaRPr>
          </a:p>
          <a:p>
            <a:pPr marL="488315" marR="6350" lvl="1" indent="-160020">
              <a:lnSpc>
                <a:spcPct val="100000"/>
              </a:lnSpc>
              <a:spcBef>
                <a:spcPts val="509"/>
              </a:spcBef>
              <a:buFont typeface="Book Antiqua"/>
              <a:buChar char="–"/>
              <a:tabLst>
                <a:tab pos="488950" algn="l"/>
              </a:tabLst>
            </a:pPr>
            <a:r>
              <a:rPr sz="1200" dirty="0">
                <a:latin typeface="Times New Roman"/>
                <a:cs typeface="Times New Roman"/>
              </a:rPr>
              <a:t>ConcepTests</a:t>
            </a:r>
            <a:r>
              <a:rPr sz="1200" spc="245" dirty="0">
                <a:latin typeface="Times New Roman"/>
                <a:cs typeface="Times New Roman"/>
              </a:rPr>
              <a:t> </a:t>
            </a:r>
            <a:r>
              <a:rPr sz="1200" spc="50" dirty="0">
                <a:latin typeface="Times New Roman"/>
                <a:cs typeface="Times New Roman"/>
              </a:rPr>
              <a:t>(a</a:t>
            </a:r>
            <a:r>
              <a:rPr sz="1200" spc="245" dirty="0">
                <a:latin typeface="Times New Roman"/>
                <a:cs typeface="Times New Roman"/>
              </a:rPr>
              <a:t> </a:t>
            </a:r>
            <a:r>
              <a:rPr sz="1200" dirty="0">
                <a:latin typeface="Times New Roman"/>
                <a:cs typeface="Times New Roman"/>
              </a:rPr>
              <a:t>term</a:t>
            </a:r>
            <a:r>
              <a:rPr sz="1200" spc="250" dirty="0">
                <a:latin typeface="Times New Roman"/>
                <a:cs typeface="Times New Roman"/>
              </a:rPr>
              <a:t> </a:t>
            </a:r>
            <a:r>
              <a:rPr sz="1200" dirty="0">
                <a:latin typeface="Times New Roman"/>
                <a:cs typeface="Times New Roman"/>
              </a:rPr>
              <a:t>coined</a:t>
            </a:r>
            <a:r>
              <a:rPr sz="1200" spc="245" dirty="0">
                <a:latin typeface="Times New Roman"/>
                <a:cs typeface="Times New Roman"/>
              </a:rPr>
              <a:t> </a:t>
            </a:r>
            <a:r>
              <a:rPr sz="1200" dirty="0">
                <a:latin typeface="Times New Roman"/>
                <a:cs typeface="Times New Roman"/>
              </a:rPr>
              <a:t>by</a:t>
            </a:r>
            <a:r>
              <a:rPr sz="1200" spc="245" dirty="0">
                <a:latin typeface="Times New Roman"/>
                <a:cs typeface="Times New Roman"/>
              </a:rPr>
              <a:t> </a:t>
            </a:r>
            <a:r>
              <a:rPr sz="1200" dirty="0">
                <a:latin typeface="Times New Roman"/>
                <a:cs typeface="Times New Roman"/>
              </a:rPr>
              <a:t>Eric</a:t>
            </a:r>
            <a:r>
              <a:rPr sz="1200" spc="250" dirty="0">
                <a:latin typeface="Times New Roman"/>
                <a:cs typeface="Times New Roman"/>
              </a:rPr>
              <a:t> </a:t>
            </a:r>
            <a:r>
              <a:rPr sz="1200" dirty="0">
                <a:latin typeface="Times New Roman"/>
                <a:cs typeface="Times New Roman"/>
              </a:rPr>
              <a:t>Mazur)</a:t>
            </a:r>
            <a:r>
              <a:rPr sz="1200" spc="245" dirty="0">
                <a:latin typeface="Times New Roman"/>
                <a:cs typeface="Times New Roman"/>
              </a:rPr>
              <a:t> </a:t>
            </a:r>
            <a:r>
              <a:rPr sz="1200" dirty="0">
                <a:latin typeface="Times New Roman"/>
                <a:cs typeface="Times New Roman"/>
              </a:rPr>
              <a:t>are</a:t>
            </a:r>
            <a:r>
              <a:rPr sz="1200" spc="245" dirty="0">
                <a:latin typeface="Times New Roman"/>
                <a:cs typeface="Times New Roman"/>
              </a:rPr>
              <a:t> </a:t>
            </a:r>
            <a:r>
              <a:rPr sz="1200" dirty="0">
                <a:latin typeface="Times New Roman"/>
                <a:cs typeface="Times New Roman"/>
              </a:rPr>
              <a:t>intended</a:t>
            </a:r>
            <a:r>
              <a:rPr sz="1200" spc="250" dirty="0">
                <a:latin typeface="Times New Roman"/>
                <a:cs typeface="Times New Roman"/>
              </a:rPr>
              <a:t> </a:t>
            </a:r>
            <a:r>
              <a:rPr sz="1200" spc="50" dirty="0">
                <a:latin typeface="Times New Roman"/>
                <a:cs typeface="Times New Roman"/>
              </a:rPr>
              <a:t>to</a:t>
            </a:r>
            <a:r>
              <a:rPr sz="1200" spc="245" dirty="0">
                <a:latin typeface="Times New Roman"/>
                <a:cs typeface="Times New Roman"/>
              </a:rPr>
              <a:t> </a:t>
            </a:r>
            <a:r>
              <a:rPr sz="1200" dirty="0">
                <a:latin typeface="Times New Roman"/>
                <a:cs typeface="Times New Roman"/>
              </a:rPr>
              <a:t>stimulate</a:t>
            </a:r>
            <a:r>
              <a:rPr sz="1200" spc="245" dirty="0">
                <a:latin typeface="Times New Roman"/>
                <a:cs typeface="Times New Roman"/>
              </a:rPr>
              <a:t> </a:t>
            </a:r>
            <a:r>
              <a:rPr sz="1200" dirty="0">
                <a:latin typeface="Times New Roman"/>
                <a:cs typeface="Times New Roman"/>
              </a:rPr>
              <a:t>debate,</a:t>
            </a:r>
            <a:r>
              <a:rPr sz="1200" spc="265" dirty="0">
                <a:latin typeface="Times New Roman"/>
                <a:cs typeface="Times New Roman"/>
              </a:rPr>
              <a:t> </a:t>
            </a:r>
            <a:r>
              <a:rPr sz="1200" dirty="0">
                <a:latin typeface="Times New Roman"/>
                <a:cs typeface="Times New Roman"/>
              </a:rPr>
              <a:t>so</a:t>
            </a:r>
            <a:r>
              <a:rPr sz="1200" spc="250" dirty="0">
                <a:latin typeface="Times New Roman"/>
                <a:cs typeface="Times New Roman"/>
              </a:rPr>
              <a:t> </a:t>
            </a:r>
            <a:r>
              <a:rPr sz="1200" dirty="0">
                <a:latin typeface="Times New Roman"/>
                <a:cs typeface="Times New Roman"/>
              </a:rPr>
              <a:t>you</a:t>
            </a:r>
            <a:r>
              <a:rPr sz="1200" spc="245" dirty="0">
                <a:latin typeface="Times New Roman"/>
                <a:cs typeface="Times New Roman"/>
              </a:rPr>
              <a:t> </a:t>
            </a:r>
            <a:r>
              <a:rPr sz="1200" dirty="0">
                <a:latin typeface="Times New Roman"/>
                <a:cs typeface="Times New Roman"/>
              </a:rPr>
              <a:t>don’t</a:t>
            </a:r>
            <a:r>
              <a:rPr sz="1200" spc="245" dirty="0">
                <a:latin typeface="Times New Roman"/>
                <a:cs typeface="Times New Roman"/>
              </a:rPr>
              <a:t> </a:t>
            </a:r>
            <a:r>
              <a:rPr sz="1200" dirty="0">
                <a:latin typeface="Times New Roman"/>
                <a:cs typeface="Times New Roman"/>
              </a:rPr>
              <a:t>want</a:t>
            </a:r>
            <a:r>
              <a:rPr sz="1200" spc="250" dirty="0">
                <a:latin typeface="Times New Roman"/>
                <a:cs typeface="Times New Roman"/>
              </a:rPr>
              <a:t> </a:t>
            </a:r>
            <a:r>
              <a:rPr sz="1200" spc="50" dirty="0">
                <a:latin typeface="Times New Roman"/>
                <a:cs typeface="Times New Roman"/>
              </a:rPr>
              <a:t>to</a:t>
            </a:r>
            <a:r>
              <a:rPr sz="1200" spc="245" dirty="0">
                <a:latin typeface="Times New Roman"/>
                <a:cs typeface="Times New Roman"/>
              </a:rPr>
              <a:t> </a:t>
            </a:r>
            <a:r>
              <a:rPr sz="1200" dirty="0">
                <a:latin typeface="Times New Roman"/>
                <a:cs typeface="Times New Roman"/>
              </a:rPr>
              <a:t>prep</a:t>
            </a:r>
            <a:r>
              <a:rPr sz="1200" spc="245" dirty="0">
                <a:latin typeface="Times New Roman"/>
                <a:cs typeface="Times New Roman"/>
              </a:rPr>
              <a:t> </a:t>
            </a:r>
            <a:r>
              <a:rPr sz="1200" dirty="0">
                <a:latin typeface="Times New Roman"/>
                <a:cs typeface="Times New Roman"/>
              </a:rPr>
              <a:t>the</a:t>
            </a:r>
            <a:r>
              <a:rPr sz="1200" spc="250" dirty="0">
                <a:latin typeface="Times New Roman"/>
                <a:cs typeface="Times New Roman"/>
              </a:rPr>
              <a:t> </a:t>
            </a:r>
            <a:r>
              <a:rPr sz="1200" spc="-10" dirty="0">
                <a:latin typeface="Times New Roman"/>
                <a:cs typeface="Times New Roman"/>
              </a:rPr>
              <a:t>class </a:t>
            </a:r>
            <a:r>
              <a:rPr sz="1200" dirty="0">
                <a:latin typeface="Times New Roman"/>
                <a:cs typeface="Times New Roman"/>
              </a:rPr>
              <a:t>too</a:t>
            </a:r>
            <a:r>
              <a:rPr sz="1200" spc="145" dirty="0">
                <a:latin typeface="Times New Roman"/>
                <a:cs typeface="Times New Roman"/>
              </a:rPr>
              <a:t> </a:t>
            </a:r>
            <a:r>
              <a:rPr sz="1200" dirty="0">
                <a:latin typeface="Times New Roman"/>
                <a:cs typeface="Times New Roman"/>
              </a:rPr>
              <a:t>explicitly</a:t>
            </a:r>
            <a:r>
              <a:rPr sz="1200" spc="150" dirty="0">
                <a:latin typeface="Times New Roman"/>
                <a:cs typeface="Times New Roman"/>
              </a:rPr>
              <a:t> </a:t>
            </a:r>
            <a:r>
              <a:rPr sz="1200" dirty="0">
                <a:latin typeface="Times New Roman"/>
                <a:cs typeface="Times New Roman"/>
              </a:rPr>
              <a:t>before</a:t>
            </a:r>
            <a:r>
              <a:rPr sz="1200" spc="150" dirty="0">
                <a:latin typeface="Times New Roman"/>
                <a:cs typeface="Times New Roman"/>
              </a:rPr>
              <a:t> </a:t>
            </a:r>
            <a:r>
              <a:rPr sz="1200" dirty="0">
                <a:latin typeface="Times New Roman"/>
                <a:cs typeface="Times New Roman"/>
              </a:rPr>
              <a:t>asking</a:t>
            </a:r>
            <a:r>
              <a:rPr sz="1200" spc="150" dirty="0">
                <a:latin typeface="Times New Roman"/>
                <a:cs typeface="Times New Roman"/>
              </a:rPr>
              <a:t> </a:t>
            </a:r>
            <a:r>
              <a:rPr sz="1200" dirty="0">
                <a:latin typeface="Times New Roman"/>
                <a:cs typeface="Times New Roman"/>
              </a:rPr>
              <a:t>them.</a:t>
            </a:r>
            <a:r>
              <a:rPr sz="1200" spc="300" dirty="0">
                <a:latin typeface="Times New Roman"/>
                <a:cs typeface="Times New Roman"/>
              </a:rPr>
              <a:t> </a:t>
            </a:r>
            <a:r>
              <a:rPr sz="1200" dirty="0">
                <a:latin typeface="Times New Roman"/>
                <a:cs typeface="Times New Roman"/>
              </a:rPr>
              <a:t>Ideally</a:t>
            </a:r>
            <a:r>
              <a:rPr sz="1200" spc="150" dirty="0">
                <a:latin typeface="Times New Roman"/>
                <a:cs typeface="Times New Roman"/>
              </a:rPr>
              <a:t> </a:t>
            </a:r>
            <a:r>
              <a:rPr sz="1200" dirty="0">
                <a:latin typeface="Times New Roman"/>
                <a:cs typeface="Times New Roman"/>
              </a:rPr>
              <a:t>you</a:t>
            </a:r>
            <a:r>
              <a:rPr sz="1200" spc="150" dirty="0">
                <a:latin typeface="Times New Roman"/>
                <a:cs typeface="Times New Roman"/>
              </a:rPr>
              <a:t> </a:t>
            </a:r>
            <a:r>
              <a:rPr sz="1200" dirty="0">
                <a:latin typeface="Times New Roman"/>
                <a:cs typeface="Times New Roman"/>
              </a:rPr>
              <a:t>want</a:t>
            </a:r>
            <a:r>
              <a:rPr sz="1200" spc="150" dirty="0">
                <a:latin typeface="Times New Roman"/>
                <a:cs typeface="Times New Roman"/>
              </a:rPr>
              <a:t> </a:t>
            </a:r>
            <a:r>
              <a:rPr sz="1200" dirty="0">
                <a:latin typeface="Times New Roman"/>
                <a:cs typeface="Times New Roman"/>
              </a:rPr>
              <a:t>between</a:t>
            </a:r>
            <a:r>
              <a:rPr sz="1200" spc="150" dirty="0">
                <a:latin typeface="Times New Roman"/>
                <a:cs typeface="Times New Roman"/>
              </a:rPr>
              <a:t> </a:t>
            </a:r>
            <a:r>
              <a:rPr sz="1200" dirty="0">
                <a:latin typeface="Times New Roman"/>
                <a:cs typeface="Times New Roman"/>
              </a:rPr>
              <a:t>30%</a:t>
            </a:r>
            <a:r>
              <a:rPr sz="1200" spc="150"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dirty="0">
                <a:latin typeface="Times New Roman"/>
                <a:cs typeface="Times New Roman"/>
              </a:rPr>
              <a:t>80%</a:t>
            </a:r>
            <a:r>
              <a:rPr sz="1200" spc="150" dirty="0">
                <a:latin typeface="Times New Roman"/>
                <a:cs typeface="Times New Roman"/>
              </a:rPr>
              <a:t> </a:t>
            </a:r>
            <a:r>
              <a:rPr sz="1200" dirty="0">
                <a:latin typeface="Times New Roman"/>
                <a:cs typeface="Times New Roman"/>
              </a:rPr>
              <a:t>of</a:t>
            </a:r>
            <a:r>
              <a:rPr sz="1200" spc="150" dirty="0">
                <a:latin typeface="Times New Roman"/>
                <a:cs typeface="Times New Roman"/>
              </a:rPr>
              <a:t> </a:t>
            </a:r>
            <a:r>
              <a:rPr sz="1200" dirty="0">
                <a:latin typeface="Times New Roman"/>
                <a:cs typeface="Times New Roman"/>
              </a:rPr>
              <a:t>the</a:t>
            </a:r>
            <a:r>
              <a:rPr sz="1200" spc="150" dirty="0">
                <a:latin typeface="Times New Roman"/>
                <a:cs typeface="Times New Roman"/>
              </a:rPr>
              <a:t> </a:t>
            </a:r>
            <a:r>
              <a:rPr sz="1200" dirty="0">
                <a:latin typeface="Times New Roman"/>
                <a:cs typeface="Times New Roman"/>
              </a:rPr>
              <a:t>class</a:t>
            </a:r>
            <a:r>
              <a:rPr sz="1200" spc="150" dirty="0">
                <a:latin typeface="Times New Roman"/>
                <a:cs typeface="Times New Roman"/>
              </a:rPr>
              <a:t> </a:t>
            </a:r>
            <a:r>
              <a:rPr sz="1200" spc="50" dirty="0">
                <a:latin typeface="Times New Roman"/>
                <a:cs typeface="Times New Roman"/>
              </a:rPr>
              <a:t>to</a:t>
            </a:r>
            <a:r>
              <a:rPr sz="1200" spc="150" dirty="0">
                <a:latin typeface="Times New Roman"/>
                <a:cs typeface="Times New Roman"/>
              </a:rPr>
              <a:t> </a:t>
            </a:r>
            <a:r>
              <a:rPr sz="1200" dirty="0">
                <a:latin typeface="Times New Roman"/>
                <a:cs typeface="Times New Roman"/>
              </a:rPr>
              <a:t>answer</a:t>
            </a:r>
            <a:r>
              <a:rPr sz="1200" spc="150" dirty="0">
                <a:latin typeface="Times New Roman"/>
                <a:cs typeface="Times New Roman"/>
              </a:rPr>
              <a:t> </a:t>
            </a:r>
            <a:r>
              <a:rPr sz="1200" spc="-10" dirty="0">
                <a:latin typeface="Times New Roman"/>
                <a:cs typeface="Times New Roman"/>
              </a:rPr>
              <a:t>correctly.</a:t>
            </a:r>
            <a:endParaRPr sz="1200" dirty="0">
              <a:latin typeface="Times New Roman"/>
              <a:cs typeface="Times New Roman"/>
            </a:endParaRPr>
          </a:p>
          <a:p>
            <a:pPr marL="161290" marR="5715" indent="-149225" algn="just">
              <a:lnSpc>
                <a:spcPct val="100000"/>
              </a:lnSpc>
              <a:spcBef>
                <a:spcPts val="1005"/>
              </a:spcBef>
              <a:buSzPct val="37500"/>
              <a:buChar char="•"/>
              <a:tabLst>
                <a:tab pos="161925" algn="l"/>
              </a:tabLst>
            </a:pPr>
            <a:r>
              <a:rPr sz="1200" dirty="0">
                <a:latin typeface="Times New Roman"/>
                <a:cs typeface="Times New Roman"/>
              </a:rPr>
              <a:t>Either</a:t>
            </a:r>
            <a:r>
              <a:rPr sz="1200" spc="185" dirty="0">
                <a:latin typeface="Times New Roman"/>
                <a:cs typeface="Times New Roman"/>
              </a:rPr>
              <a:t> </a:t>
            </a:r>
            <a:r>
              <a:rPr sz="1200" dirty="0">
                <a:latin typeface="Times New Roman"/>
                <a:cs typeface="Times New Roman"/>
              </a:rPr>
              <a:t>way,</a:t>
            </a:r>
            <a:r>
              <a:rPr sz="1200" spc="190" dirty="0">
                <a:latin typeface="Times New Roman"/>
                <a:cs typeface="Times New Roman"/>
              </a:rPr>
              <a:t> </a:t>
            </a:r>
            <a:r>
              <a:rPr sz="1200" dirty="0">
                <a:latin typeface="Times New Roman"/>
                <a:cs typeface="Times New Roman"/>
              </a:rPr>
              <a:t>if</a:t>
            </a:r>
            <a:r>
              <a:rPr sz="1200" spc="190" dirty="0">
                <a:latin typeface="Times New Roman"/>
                <a:cs typeface="Times New Roman"/>
              </a:rPr>
              <a:t> </a:t>
            </a:r>
            <a:r>
              <a:rPr sz="1200" dirty="0">
                <a:latin typeface="Times New Roman"/>
                <a:cs typeface="Times New Roman"/>
              </a:rPr>
              <a:t>a</a:t>
            </a:r>
            <a:r>
              <a:rPr sz="1200" spc="190" dirty="0">
                <a:latin typeface="Times New Roman"/>
                <a:cs typeface="Times New Roman"/>
              </a:rPr>
              <a:t> </a:t>
            </a:r>
            <a:r>
              <a:rPr sz="1200" dirty="0">
                <a:latin typeface="Times New Roman"/>
                <a:cs typeface="Times New Roman"/>
              </a:rPr>
              <a:t>strong</a:t>
            </a:r>
            <a:r>
              <a:rPr sz="1200" spc="185" dirty="0">
                <a:latin typeface="Times New Roman"/>
                <a:cs typeface="Times New Roman"/>
              </a:rPr>
              <a:t> </a:t>
            </a:r>
            <a:r>
              <a:rPr sz="1200" dirty="0">
                <a:latin typeface="Times New Roman"/>
                <a:cs typeface="Times New Roman"/>
              </a:rPr>
              <a:t>majority</a:t>
            </a:r>
            <a:r>
              <a:rPr sz="1200" spc="185" dirty="0">
                <a:latin typeface="Times New Roman"/>
                <a:cs typeface="Times New Roman"/>
              </a:rPr>
              <a:t> </a:t>
            </a:r>
            <a:r>
              <a:rPr sz="1200" dirty="0">
                <a:latin typeface="Times New Roman"/>
                <a:cs typeface="Times New Roman"/>
              </a:rPr>
              <a:t>answers</a:t>
            </a:r>
            <a:r>
              <a:rPr sz="1200" spc="190" dirty="0">
                <a:latin typeface="Times New Roman"/>
                <a:cs typeface="Times New Roman"/>
              </a:rPr>
              <a:t> </a:t>
            </a:r>
            <a:r>
              <a:rPr sz="1200" dirty="0">
                <a:latin typeface="Times New Roman"/>
                <a:cs typeface="Times New Roman"/>
              </a:rPr>
              <a:t>correctly,</a:t>
            </a:r>
            <a:r>
              <a:rPr sz="1200" spc="195" dirty="0">
                <a:latin typeface="Times New Roman"/>
                <a:cs typeface="Times New Roman"/>
              </a:rPr>
              <a:t> </a:t>
            </a:r>
            <a:r>
              <a:rPr sz="1200" dirty="0">
                <a:latin typeface="Times New Roman"/>
                <a:cs typeface="Times New Roman"/>
              </a:rPr>
              <a:t>you</a:t>
            </a:r>
            <a:r>
              <a:rPr sz="1200" spc="185" dirty="0">
                <a:latin typeface="Times New Roman"/>
                <a:cs typeface="Times New Roman"/>
              </a:rPr>
              <a:t> </a:t>
            </a:r>
            <a:r>
              <a:rPr sz="1200" dirty="0">
                <a:latin typeface="Times New Roman"/>
                <a:cs typeface="Times New Roman"/>
              </a:rPr>
              <a:t>can</a:t>
            </a:r>
            <a:r>
              <a:rPr sz="1200" spc="190" dirty="0">
                <a:latin typeface="Times New Roman"/>
                <a:cs typeface="Times New Roman"/>
              </a:rPr>
              <a:t> </a:t>
            </a:r>
            <a:r>
              <a:rPr sz="1200" dirty="0">
                <a:latin typeface="Times New Roman"/>
                <a:cs typeface="Times New Roman"/>
              </a:rPr>
              <a:t>briefly</a:t>
            </a:r>
            <a:r>
              <a:rPr sz="1200" spc="190" dirty="0">
                <a:latin typeface="Times New Roman"/>
                <a:cs typeface="Times New Roman"/>
              </a:rPr>
              <a:t> </a:t>
            </a:r>
            <a:r>
              <a:rPr sz="1200" dirty="0">
                <a:latin typeface="Times New Roman"/>
                <a:cs typeface="Times New Roman"/>
              </a:rPr>
              <a:t>discuss</a:t>
            </a:r>
            <a:r>
              <a:rPr sz="1200" spc="180" dirty="0">
                <a:latin typeface="Times New Roman"/>
                <a:cs typeface="Times New Roman"/>
              </a:rPr>
              <a:t> </a:t>
            </a:r>
            <a:r>
              <a:rPr sz="1200" dirty="0">
                <a:latin typeface="Times New Roman"/>
                <a:cs typeface="Times New Roman"/>
              </a:rPr>
              <a:t>the</a:t>
            </a:r>
            <a:r>
              <a:rPr sz="1200" spc="190" dirty="0">
                <a:latin typeface="Times New Roman"/>
                <a:cs typeface="Times New Roman"/>
              </a:rPr>
              <a:t> </a:t>
            </a:r>
            <a:r>
              <a:rPr sz="1200" dirty="0">
                <a:latin typeface="Times New Roman"/>
                <a:cs typeface="Times New Roman"/>
              </a:rPr>
              <a:t>answer</a:t>
            </a:r>
            <a:r>
              <a:rPr sz="1200" spc="190" dirty="0">
                <a:latin typeface="Times New Roman"/>
                <a:cs typeface="Times New Roman"/>
              </a:rPr>
              <a:t> </a:t>
            </a:r>
            <a:r>
              <a:rPr sz="1200" dirty="0">
                <a:latin typeface="Times New Roman"/>
                <a:cs typeface="Times New Roman"/>
              </a:rPr>
              <a:t>and</a:t>
            </a:r>
            <a:r>
              <a:rPr sz="1200" spc="190" dirty="0">
                <a:latin typeface="Times New Roman"/>
                <a:cs typeface="Times New Roman"/>
              </a:rPr>
              <a:t> </a:t>
            </a:r>
            <a:r>
              <a:rPr sz="1200" dirty="0">
                <a:latin typeface="Times New Roman"/>
                <a:cs typeface="Times New Roman"/>
              </a:rPr>
              <a:t>move</a:t>
            </a:r>
            <a:r>
              <a:rPr sz="1200" spc="185" dirty="0">
                <a:latin typeface="Times New Roman"/>
                <a:cs typeface="Times New Roman"/>
              </a:rPr>
              <a:t> </a:t>
            </a:r>
            <a:r>
              <a:rPr sz="1200" dirty="0">
                <a:latin typeface="Times New Roman"/>
                <a:cs typeface="Times New Roman"/>
              </a:rPr>
              <a:t>on.</a:t>
            </a:r>
            <a:r>
              <a:rPr sz="1200" spc="390" dirty="0">
                <a:latin typeface="Times New Roman"/>
                <a:cs typeface="Times New Roman"/>
              </a:rPr>
              <a:t> </a:t>
            </a:r>
            <a:r>
              <a:rPr sz="1200" dirty="0">
                <a:latin typeface="Times New Roman"/>
                <a:cs typeface="Times New Roman"/>
              </a:rPr>
              <a:t>If</a:t>
            </a:r>
            <a:r>
              <a:rPr sz="1200" spc="185" dirty="0">
                <a:latin typeface="Times New Roman"/>
                <a:cs typeface="Times New Roman"/>
              </a:rPr>
              <a:t> </a:t>
            </a:r>
            <a:r>
              <a:rPr sz="1200" dirty="0">
                <a:latin typeface="Times New Roman"/>
                <a:cs typeface="Times New Roman"/>
              </a:rPr>
              <a:t>many</a:t>
            </a:r>
            <a:r>
              <a:rPr sz="1200" spc="190" dirty="0">
                <a:latin typeface="Times New Roman"/>
                <a:cs typeface="Times New Roman"/>
              </a:rPr>
              <a:t> </a:t>
            </a:r>
            <a:r>
              <a:rPr sz="1200" dirty="0">
                <a:latin typeface="Times New Roman"/>
                <a:cs typeface="Times New Roman"/>
              </a:rPr>
              <a:t>students</a:t>
            </a:r>
            <a:r>
              <a:rPr sz="1200" spc="190" dirty="0">
                <a:latin typeface="Times New Roman"/>
                <a:cs typeface="Times New Roman"/>
              </a:rPr>
              <a:t> </a:t>
            </a:r>
            <a:r>
              <a:rPr sz="1200" spc="-25" dirty="0">
                <a:latin typeface="Times New Roman"/>
                <a:cs typeface="Times New Roman"/>
              </a:rPr>
              <a:t>do </a:t>
            </a:r>
            <a:r>
              <a:rPr sz="1200" spc="50" dirty="0">
                <a:latin typeface="Times New Roman"/>
                <a:cs typeface="Times New Roman"/>
              </a:rPr>
              <a:t>not</a:t>
            </a:r>
            <a:r>
              <a:rPr sz="1200" spc="95" dirty="0">
                <a:latin typeface="Times New Roman"/>
                <a:cs typeface="Times New Roman"/>
              </a:rPr>
              <a:t> </a:t>
            </a:r>
            <a:r>
              <a:rPr sz="1200" dirty="0">
                <a:latin typeface="Times New Roman"/>
                <a:cs typeface="Times New Roman"/>
              </a:rPr>
              <a:t>answer</a:t>
            </a:r>
            <a:r>
              <a:rPr sz="1200" spc="95" dirty="0">
                <a:latin typeface="Times New Roman"/>
                <a:cs typeface="Times New Roman"/>
              </a:rPr>
              <a:t> </a:t>
            </a:r>
            <a:r>
              <a:rPr sz="1200" dirty="0">
                <a:latin typeface="Times New Roman"/>
                <a:cs typeface="Times New Roman"/>
              </a:rPr>
              <a:t>correctly,</a:t>
            </a:r>
            <a:r>
              <a:rPr sz="1200" spc="114" dirty="0">
                <a:latin typeface="Times New Roman"/>
                <a:cs typeface="Times New Roman"/>
              </a:rPr>
              <a:t> </a:t>
            </a:r>
            <a:r>
              <a:rPr sz="1200" dirty="0">
                <a:latin typeface="Times New Roman"/>
                <a:cs typeface="Times New Roman"/>
              </a:rPr>
              <a:t>consider</a:t>
            </a:r>
            <a:r>
              <a:rPr sz="1200" spc="100" dirty="0">
                <a:latin typeface="Times New Roman"/>
                <a:cs typeface="Times New Roman"/>
              </a:rPr>
              <a:t> </a:t>
            </a:r>
            <a:r>
              <a:rPr sz="1200" dirty="0">
                <a:latin typeface="Times New Roman"/>
                <a:cs typeface="Times New Roman"/>
              </a:rPr>
              <a:t>having</a:t>
            </a:r>
            <a:r>
              <a:rPr sz="1200" spc="95" dirty="0">
                <a:latin typeface="Times New Roman"/>
                <a:cs typeface="Times New Roman"/>
              </a:rPr>
              <a:t> </a:t>
            </a:r>
            <a:r>
              <a:rPr sz="1200" dirty="0">
                <a:latin typeface="Times New Roman"/>
                <a:cs typeface="Times New Roman"/>
              </a:rPr>
              <a:t>them</a:t>
            </a:r>
            <a:r>
              <a:rPr sz="1200" spc="95" dirty="0">
                <a:latin typeface="Times New Roman"/>
                <a:cs typeface="Times New Roman"/>
              </a:rPr>
              <a:t> </a:t>
            </a:r>
            <a:r>
              <a:rPr sz="1200" dirty="0">
                <a:latin typeface="Times New Roman"/>
                <a:cs typeface="Times New Roman"/>
              </a:rPr>
              <a:t>talk</a:t>
            </a:r>
            <a:r>
              <a:rPr sz="1200" spc="100" dirty="0">
                <a:latin typeface="Times New Roman"/>
                <a:cs typeface="Times New Roman"/>
              </a:rPr>
              <a:t> </a:t>
            </a:r>
            <a:r>
              <a:rPr sz="1200" dirty="0">
                <a:latin typeface="Times New Roman"/>
                <a:cs typeface="Times New Roman"/>
              </a:rPr>
              <a:t>briefly</a:t>
            </a:r>
            <a:r>
              <a:rPr sz="1200" spc="95" dirty="0">
                <a:latin typeface="Times New Roman"/>
                <a:cs typeface="Times New Roman"/>
              </a:rPr>
              <a:t> </a:t>
            </a:r>
            <a:r>
              <a:rPr sz="1200" dirty="0">
                <a:latin typeface="Times New Roman"/>
                <a:cs typeface="Times New Roman"/>
              </a:rPr>
              <a:t>in</a:t>
            </a:r>
            <a:r>
              <a:rPr sz="1200" spc="100" dirty="0">
                <a:latin typeface="Times New Roman"/>
                <a:cs typeface="Times New Roman"/>
              </a:rPr>
              <a:t> </a:t>
            </a:r>
            <a:r>
              <a:rPr sz="1200" dirty="0">
                <a:latin typeface="Times New Roman"/>
                <a:cs typeface="Times New Roman"/>
              </a:rPr>
              <a:t>pairs</a:t>
            </a:r>
            <a:r>
              <a:rPr sz="1200" spc="95" dirty="0">
                <a:latin typeface="Times New Roman"/>
                <a:cs typeface="Times New Roman"/>
              </a:rPr>
              <a:t> </a:t>
            </a:r>
            <a:r>
              <a:rPr sz="1200" dirty="0">
                <a:latin typeface="Times New Roman"/>
                <a:cs typeface="Times New Roman"/>
              </a:rPr>
              <a:t>or</a:t>
            </a:r>
            <a:r>
              <a:rPr sz="1200" spc="95" dirty="0">
                <a:latin typeface="Times New Roman"/>
                <a:cs typeface="Times New Roman"/>
              </a:rPr>
              <a:t> </a:t>
            </a:r>
            <a:r>
              <a:rPr sz="1200" dirty="0">
                <a:latin typeface="Times New Roman"/>
                <a:cs typeface="Times New Roman"/>
              </a:rPr>
              <a:t>small</a:t>
            </a:r>
            <a:r>
              <a:rPr sz="1200" spc="100" dirty="0">
                <a:latin typeface="Times New Roman"/>
                <a:cs typeface="Times New Roman"/>
              </a:rPr>
              <a:t> </a:t>
            </a:r>
            <a:r>
              <a:rPr sz="1200" dirty="0">
                <a:latin typeface="Times New Roman"/>
                <a:cs typeface="Times New Roman"/>
              </a:rPr>
              <a:t>groups</a:t>
            </a:r>
            <a:r>
              <a:rPr sz="1200" spc="95" dirty="0">
                <a:latin typeface="Times New Roman"/>
                <a:cs typeface="Times New Roman"/>
              </a:rPr>
              <a:t> </a:t>
            </a:r>
            <a:r>
              <a:rPr sz="1200" dirty="0">
                <a:latin typeface="Times New Roman"/>
                <a:cs typeface="Times New Roman"/>
              </a:rPr>
              <a:t>and</a:t>
            </a:r>
            <a:r>
              <a:rPr sz="1200" spc="95" dirty="0">
                <a:latin typeface="Times New Roman"/>
                <a:cs typeface="Times New Roman"/>
              </a:rPr>
              <a:t> </a:t>
            </a:r>
            <a:r>
              <a:rPr sz="1200" spc="50" dirty="0">
                <a:latin typeface="Times New Roman"/>
                <a:cs typeface="Times New Roman"/>
              </a:rPr>
              <a:t>then</a:t>
            </a:r>
            <a:r>
              <a:rPr sz="1200" spc="100" dirty="0">
                <a:latin typeface="Times New Roman"/>
                <a:cs typeface="Times New Roman"/>
              </a:rPr>
              <a:t> </a:t>
            </a:r>
            <a:r>
              <a:rPr sz="1200" dirty="0">
                <a:latin typeface="Times New Roman"/>
                <a:cs typeface="Times New Roman"/>
              </a:rPr>
              <a:t>vote</a:t>
            </a:r>
            <a:r>
              <a:rPr sz="1200" spc="95" dirty="0">
                <a:latin typeface="Times New Roman"/>
                <a:cs typeface="Times New Roman"/>
              </a:rPr>
              <a:t> </a:t>
            </a:r>
            <a:r>
              <a:rPr sz="1200" dirty="0">
                <a:latin typeface="Times New Roman"/>
                <a:cs typeface="Times New Roman"/>
              </a:rPr>
              <a:t>again.</a:t>
            </a:r>
            <a:r>
              <a:rPr sz="1200" spc="310" dirty="0">
                <a:latin typeface="Times New Roman"/>
                <a:cs typeface="Times New Roman"/>
              </a:rPr>
              <a:t> </a:t>
            </a:r>
            <a:r>
              <a:rPr sz="1200" dirty="0">
                <a:latin typeface="Times New Roman"/>
                <a:cs typeface="Times New Roman"/>
              </a:rPr>
              <a:t>You</a:t>
            </a:r>
            <a:r>
              <a:rPr sz="1200" spc="100" dirty="0">
                <a:latin typeface="Times New Roman"/>
                <a:cs typeface="Times New Roman"/>
              </a:rPr>
              <a:t> </a:t>
            </a:r>
            <a:r>
              <a:rPr sz="1200" dirty="0">
                <a:latin typeface="Times New Roman"/>
                <a:cs typeface="Times New Roman"/>
              </a:rPr>
              <a:t>may</a:t>
            </a:r>
            <a:r>
              <a:rPr sz="1200" spc="95" dirty="0">
                <a:latin typeface="Times New Roman"/>
                <a:cs typeface="Times New Roman"/>
              </a:rPr>
              <a:t> </a:t>
            </a:r>
            <a:r>
              <a:rPr sz="1200" dirty="0">
                <a:latin typeface="Times New Roman"/>
                <a:cs typeface="Times New Roman"/>
              </a:rPr>
              <a:t>be</a:t>
            </a:r>
            <a:r>
              <a:rPr sz="1200" spc="95" dirty="0">
                <a:latin typeface="Times New Roman"/>
                <a:cs typeface="Times New Roman"/>
              </a:rPr>
              <a:t> </a:t>
            </a:r>
            <a:r>
              <a:rPr sz="1200" spc="-10" dirty="0">
                <a:latin typeface="Times New Roman"/>
                <a:cs typeface="Times New Roman"/>
              </a:rPr>
              <a:t>surprised </a:t>
            </a:r>
            <a:r>
              <a:rPr sz="1200" spc="80" dirty="0">
                <a:latin typeface="Times New Roman"/>
                <a:cs typeface="Times New Roman"/>
              </a:rPr>
              <a:t>at</a:t>
            </a:r>
            <a:r>
              <a:rPr sz="1200" spc="145" dirty="0">
                <a:latin typeface="Times New Roman"/>
                <a:cs typeface="Times New Roman"/>
              </a:rPr>
              <a:t> </a:t>
            </a:r>
            <a:r>
              <a:rPr sz="1200" dirty="0">
                <a:latin typeface="Times New Roman"/>
                <a:cs typeface="Times New Roman"/>
              </a:rPr>
              <a:t>how</a:t>
            </a:r>
            <a:r>
              <a:rPr sz="1200" spc="145" dirty="0">
                <a:latin typeface="Times New Roman"/>
                <a:cs typeface="Times New Roman"/>
              </a:rPr>
              <a:t> </a:t>
            </a:r>
            <a:r>
              <a:rPr sz="1200" dirty="0">
                <a:latin typeface="Times New Roman"/>
                <a:cs typeface="Times New Roman"/>
              </a:rPr>
              <a:t>much</a:t>
            </a:r>
            <a:r>
              <a:rPr sz="1200" spc="145" dirty="0">
                <a:latin typeface="Times New Roman"/>
                <a:cs typeface="Times New Roman"/>
              </a:rPr>
              <a:t> </a:t>
            </a:r>
            <a:r>
              <a:rPr sz="1200" dirty="0">
                <a:latin typeface="Times New Roman"/>
                <a:cs typeface="Times New Roman"/>
              </a:rPr>
              <a:t>a</a:t>
            </a:r>
            <a:r>
              <a:rPr sz="1200" spc="145" dirty="0">
                <a:latin typeface="Times New Roman"/>
                <a:cs typeface="Times New Roman"/>
              </a:rPr>
              <a:t> </a:t>
            </a:r>
            <a:r>
              <a:rPr sz="1200" dirty="0">
                <a:latin typeface="Times New Roman"/>
                <a:cs typeface="Times New Roman"/>
              </a:rPr>
              <a:t>minute</a:t>
            </a:r>
            <a:r>
              <a:rPr sz="1200" spc="145" dirty="0">
                <a:latin typeface="Times New Roman"/>
                <a:cs typeface="Times New Roman"/>
              </a:rPr>
              <a:t> </a:t>
            </a:r>
            <a:r>
              <a:rPr sz="1200" dirty="0">
                <a:latin typeface="Times New Roman"/>
                <a:cs typeface="Times New Roman"/>
              </a:rPr>
              <a:t>of</a:t>
            </a:r>
            <a:r>
              <a:rPr sz="1200" spc="145" dirty="0">
                <a:latin typeface="Times New Roman"/>
                <a:cs typeface="Times New Roman"/>
              </a:rPr>
              <a:t> </a:t>
            </a:r>
            <a:r>
              <a:rPr sz="1200" dirty="0">
                <a:latin typeface="Times New Roman"/>
                <a:cs typeface="Times New Roman"/>
              </a:rPr>
              <a:t>unguided</a:t>
            </a:r>
            <a:r>
              <a:rPr sz="1200" spc="145" dirty="0">
                <a:latin typeface="Times New Roman"/>
                <a:cs typeface="Times New Roman"/>
              </a:rPr>
              <a:t> </a:t>
            </a:r>
            <a:r>
              <a:rPr sz="1200" dirty="0">
                <a:latin typeface="Times New Roman"/>
                <a:cs typeface="Times New Roman"/>
              </a:rPr>
              <a:t>discussion</a:t>
            </a:r>
            <a:r>
              <a:rPr sz="1200" spc="145" dirty="0">
                <a:latin typeface="Times New Roman"/>
                <a:cs typeface="Times New Roman"/>
              </a:rPr>
              <a:t> </a:t>
            </a:r>
            <a:r>
              <a:rPr sz="1200" dirty="0">
                <a:latin typeface="Times New Roman"/>
                <a:cs typeface="Times New Roman"/>
              </a:rPr>
              <a:t>improves</a:t>
            </a:r>
            <a:r>
              <a:rPr sz="1200" spc="145" dirty="0">
                <a:latin typeface="Times New Roman"/>
                <a:cs typeface="Times New Roman"/>
              </a:rPr>
              <a:t> </a:t>
            </a:r>
            <a:r>
              <a:rPr sz="1200" dirty="0">
                <a:latin typeface="Times New Roman"/>
                <a:cs typeface="Times New Roman"/>
              </a:rPr>
              <a:t>the</a:t>
            </a:r>
            <a:r>
              <a:rPr sz="1200" spc="145" dirty="0">
                <a:latin typeface="Times New Roman"/>
                <a:cs typeface="Times New Roman"/>
              </a:rPr>
              <a:t> </a:t>
            </a:r>
            <a:r>
              <a:rPr sz="1200" spc="50" dirty="0">
                <a:latin typeface="Times New Roman"/>
                <a:cs typeface="Times New Roman"/>
              </a:rPr>
              <a:t>hit</a:t>
            </a:r>
            <a:r>
              <a:rPr sz="1200" spc="145" dirty="0">
                <a:latin typeface="Times New Roman"/>
                <a:cs typeface="Times New Roman"/>
              </a:rPr>
              <a:t> </a:t>
            </a:r>
            <a:r>
              <a:rPr sz="1200" spc="-10" dirty="0">
                <a:latin typeface="Times New Roman"/>
                <a:cs typeface="Times New Roman"/>
              </a:rPr>
              <a:t>rate.</a:t>
            </a:r>
            <a:endParaRPr sz="1200" dirty="0">
              <a:latin typeface="Times New Roman"/>
              <a:cs typeface="Times New Roman"/>
            </a:endParaRPr>
          </a:p>
          <a:p>
            <a:pPr marL="161290" indent="-149225">
              <a:lnSpc>
                <a:spcPct val="100000"/>
              </a:lnSpc>
              <a:spcBef>
                <a:spcPts val="1010"/>
              </a:spcBef>
              <a:buSzPct val="37500"/>
              <a:buChar char="•"/>
              <a:tabLst>
                <a:tab pos="161925" algn="l"/>
              </a:tabLst>
            </a:pPr>
            <a:r>
              <a:rPr sz="1200" dirty="0">
                <a:latin typeface="Times New Roman"/>
                <a:cs typeface="Times New Roman"/>
              </a:rPr>
              <a:t>Each</a:t>
            </a:r>
            <a:r>
              <a:rPr sz="1200" spc="165" dirty="0">
                <a:latin typeface="Times New Roman"/>
                <a:cs typeface="Times New Roman"/>
              </a:rPr>
              <a:t> </a:t>
            </a:r>
            <a:r>
              <a:rPr sz="1200" dirty="0">
                <a:latin typeface="Times New Roman"/>
                <a:cs typeface="Times New Roman"/>
              </a:rPr>
              <a:t>question</a:t>
            </a:r>
            <a:r>
              <a:rPr sz="1200" spc="170" dirty="0">
                <a:latin typeface="Times New Roman"/>
                <a:cs typeface="Times New Roman"/>
              </a:rPr>
              <a:t> </a:t>
            </a:r>
            <a:r>
              <a:rPr sz="1200" dirty="0">
                <a:latin typeface="Times New Roman"/>
                <a:cs typeface="Times New Roman"/>
              </a:rPr>
              <a:t>is</a:t>
            </a:r>
            <a:r>
              <a:rPr sz="1200" spc="165" dirty="0">
                <a:latin typeface="Times New Roman"/>
                <a:cs typeface="Times New Roman"/>
              </a:rPr>
              <a:t> </a:t>
            </a:r>
            <a:r>
              <a:rPr sz="1200" dirty="0">
                <a:latin typeface="Times New Roman"/>
                <a:cs typeface="Times New Roman"/>
              </a:rPr>
              <a:t>shown</a:t>
            </a:r>
            <a:r>
              <a:rPr sz="1200" spc="170" dirty="0">
                <a:latin typeface="Times New Roman"/>
                <a:cs typeface="Times New Roman"/>
              </a:rPr>
              <a:t> </a:t>
            </a:r>
            <a:r>
              <a:rPr sz="1200" dirty="0">
                <a:latin typeface="Times New Roman"/>
                <a:cs typeface="Times New Roman"/>
              </a:rPr>
              <a:t>on</a:t>
            </a:r>
            <a:r>
              <a:rPr sz="1200" spc="170" dirty="0">
                <a:latin typeface="Times New Roman"/>
                <a:cs typeface="Times New Roman"/>
              </a:rPr>
              <a:t> </a:t>
            </a:r>
            <a:r>
              <a:rPr sz="1200" dirty="0">
                <a:latin typeface="Times New Roman"/>
                <a:cs typeface="Times New Roman"/>
              </a:rPr>
              <a:t>two</a:t>
            </a:r>
            <a:r>
              <a:rPr sz="1200" spc="165" dirty="0">
                <a:latin typeface="Times New Roman"/>
                <a:cs typeface="Times New Roman"/>
              </a:rPr>
              <a:t> </a:t>
            </a:r>
            <a:r>
              <a:rPr sz="1200" dirty="0">
                <a:latin typeface="Times New Roman"/>
                <a:cs typeface="Times New Roman"/>
              </a:rPr>
              <a:t>slides:</a:t>
            </a:r>
            <a:r>
              <a:rPr sz="1200" spc="325"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first</a:t>
            </a:r>
            <a:r>
              <a:rPr sz="1200" spc="165" dirty="0">
                <a:latin typeface="Times New Roman"/>
                <a:cs typeface="Times New Roman"/>
              </a:rPr>
              <a:t> </a:t>
            </a:r>
            <a:r>
              <a:rPr sz="1200" dirty="0">
                <a:latin typeface="Times New Roman"/>
                <a:cs typeface="Times New Roman"/>
              </a:rPr>
              <a:t>shows</a:t>
            </a:r>
            <a:r>
              <a:rPr sz="1200" spc="170" dirty="0">
                <a:latin typeface="Times New Roman"/>
                <a:cs typeface="Times New Roman"/>
              </a:rPr>
              <a:t> </a:t>
            </a:r>
            <a:r>
              <a:rPr sz="1200" dirty="0">
                <a:latin typeface="Times New Roman"/>
                <a:cs typeface="Times New Roman"/>
              </a:rPr>
              <a:t>only</a:t>
            </a:r>
            <a:r>
              <a:rPr sz="1200" spc="165"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question,</a:t>
            </a:r>
            <a:r>
              <a:rPr sz="1200" spc="170" dirty="0">
                <a:latin typeface="Times New Roman"/>
                <a:cs typeface="Times New Roman"/>
              </a:rPr>
              <a:t> </a:t>
            </a:r>
            <a:r>
              <a:rPr sz="1200" dirty="0">
                <a:latin typeface="Times New Roman"/>
                <a:cs typeface="Times New Roman"/>
              </a:rPr>
              <a:t>and</a:t>
            </a:r>
            <a:r>
              <a:rPr sz="1200" spc="165"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second</a:t>
            </a:r>
            <a:r>
              <a:rPr sz="1200" spc="170" dirty="0">
                <a:latin typeface="Times New Roman"/>
                <a:cs typeface="Times New Roman"/>
              </a:rPr>
              <a:t> </a:t>
            </a:r>
            <a:r>
              <a:rPr sz="1200" dirty="0">
                <a:latin typeface="Times New Roman"/>
                <a:cs typeface="Times New Roman"/>
              </a:rPr>
              <a:t>adds</a:t>
            </a:r>
            <a:r>
              <a:rPr sz="1200" spc="165" dirty="0">
                <a:latin typeface="Times New Roman"/>
                <a:cs typeface="Times New Roman"/>
              </a:rPr>
              <a:t> </a:t>
            </a:r>
            <a:r>
              <a:rPr sz="1200" dirty="0">
                <a:latin typeface="Times New Roman"/>
                <a:cs typeface="Times New Roman"/>
              </a:rPr>
              <a:t>the</a:t>
            </a:r>
            <a:r>
              <a:rPr sz="1200" spc="170" dirty="0">
                <a:latin typeface="Times New Roman"/>
                <a:cs typeface="Times New Roman"/>
              </a:rPr>
              <a:t> </a:t>
            </a:r>
            <a:r>
              <a:rPr sz="1200" dirty="0">
                <a:latin typeface="Times New Roman"/>
                <a:cs typeface="Times New Roman"/>
              </a:rPr>
              <a:t>correct</a:t>
            </a:r>
            <a:r>
              <a:rPr sz="1200" spc="165" dirty="0">
                <a:latin typeface="Times New Roman"/>
                <a:cs typeface="Times New Roman"/>
              </a:rPr>
              <a:t> </a:t>
            </a:r>
            <a:r>
              <a:rPr sz="1200" spc="-10" dirty="0">
                <a:latin typeface="Times New Roman"/>
                <a:cs typeface="Times New Roman"/>
              </a:rPr>
              <a:t>answer.</a:t>
            </a:r>
            <a:endParaRPr sz="1200" dirty="0">
              <a:latin typeface="Times New Roman"/>
              <a:cs typeface="Times New Roman"/>
            </a:endParaRPr>
          </a:p>
          <a:p>
            <a:pPr marL="161290" marR="5715" indent="-149225" algn="just">
              <a:lnSpc>
                <a:spcPct val="100000"/>
              </a:lnSpc>
              <a:spcBef>
                <a:spcPts val="1000"/>
              </a:spcBef>
              <a:buSzPct val="37500"/>
              <a:buChar char="•"/>
              <a:tabLst>
                <a:tab pos="161925" algn="l"/>
              </a:tabLst>
            </a:pPr>
            <a:r>
              <a:rPr sz="1200" dirty="0">
                <a:latin typeface="Times New Roman"/>
                <a:cs typeface="Times New Roman"/>
              </a:rPr>
              <a:t>Some</a:t>
            </a:r>
            <a:r>
              <a:rPr sz="1200" spc="345" dirty="0">
                <a:latin typeface="Times New Roman"/>
                <a:cs typeface="Times New Roman"/>
              </a:rPr>
              <a:t> </a:t>
            </a:r>
            <a:r>
              <a:rPr sz="1200" dirty="0">
                <a:latin typeface="Times New Roman"/>
                <a:cs typeface="Times New Roman"/>
              </a:rPr>
              <a:t>of</a:t>
            </a:r>
            <a:r>
              <a:rPr sz="1200" spc="345" dirty="0">
                <a:latin typeface="Times New Roman"/>
                <a:cs typeface="Times New Roman"/>
              </a:rPr>
              <a:t> </a:t>
            </a:r>
            <a:r>
              <a:rPr sz="1200" dirty="0">
                <a:latin typeface="Times New Roman"/>
                <a:cs typeface="Times New Roman"/>
              </a:rPr>
              <a:t>these</a:t>
            </a:r>
            <a:r>
              <a:rPr sz="1200" spc="345" dirty="0">
                <a:latin typeface="Times New Roman"/>
                <a:cs typeface="Times New Roman"/>
              </a:rPr>
              <a:t> </a:t>
            </a:r>
            <a:r>
              <a:rPr sz="1200" dirty="0">
                <a:latin typeface="Times New Roman"/>
                <a:cs typeface="Times New Roman"/>
              </a:rPr>
              <a:t>questions</a:t>
            </a:r>
            <a:r>
              <a:rPr sz="1200" spc="345" dirty="0">
                <a:latin typeface="Times New Roman"/>
                <a:cs typeface="Times New Roman"/>
              </a:rPr>
              <a:t> </a:t>
            </a:r>
            <a:r>
              <a:rPr sz="1200" dirty="0">
                <a:latin typeface="Times New Roman"/>
                <a:cs typeface="Times New Roman"/>
              </a:rPr>
              <a:t>are</a:t>
            </a:r>
            <a:r>
              <a:rPr sz="1200" spc="345" dirty="0">
                <a:latin typeface="Times New Roman"/>
                <a:cs typeface="Times New Roman"/>
              </a:rPr>
              <a:t> </a:t>
            </a:r>
            <a:r>
              <a:rPr sz="1200" dirty="0">
                <a:latin typeface="Times New Roman"/>
                <a:cs typeface="Times New Roman"/>
              </a:rPr>
              <a:t>also</a:t>
            </a:r>
            <a:r>
              <a:rPr sz="1200" spc="350" dirty="0">
                <a:latin typeface="Times New Roman"/>
                <a:cs typeface="Times New Roman"/>
              </a:rPr>
              <a:t> </a:t>
            </a:r>
            <a:r>
              <a:rPr sz="1200" dirty="0">
                <a:latin typeface="Times New Roman"/>
                <a:cs typeface="Times New Roman"/>
              </a:rPr>
              <a:t>included</a:t>
            </a:r>
            <a:r>
              <a:rPr sz="1200" spc="345" dirty="0">
                <a:latin typeface="Times New Roman"/>
                <a:cs typeface="Times New Roman"/>
              </a:rPr>
              <a:t> </a:t>
            </a:r>
            <a:r>
              <a:rPr sz="1200" dirty="0">
                <a:latin typeface="Times New Roman"/>
                <a:cs typeface="Times New Roman"/>
              </a:rPr>
              <a:t>in</a:t>
            </a:r>
            <a:r>
              <a:rPr sz="1200" spc="350" dirty="0">
                <a:latin typeface="Times New Roman"/>
                <a:cs typeface="Times New Roman"/>
              </a:rPr>
              <a:t> </a:t>
            </a:r>
            <a:r>
              <a:rPr sz="1200" spc="50" dirty="0">
                <a:latin typeface="Times New Roman"/>
                <a:cs typeface="Times New Roman"/>
              </a:rPr>
              <a:t>the</a:t>
            </a:r>
            <a:r>
              <a:rPr sz="1200" spc="345" dirty="0">
                <a:latin typeface="Times New Roman"/>
                <a:cs typeface="Times New Roman"/>
              </a:rPr>
              <a:t> </a:t>
            </a:r>
            <a:r>
              <a:rPr sz="1200" dirty="0">
                <a:latin typeface="Times New Roman"/>
                <a:cs typeface="Times New Roman"/>
              </a:rPr>
              <a:t>book</a:t>
            </a:r>
            <a:r>
              <a:rPr sz="1200" spc="350" dirty="0">
                <a:latin typeface="Times New Roman"/>
                <a:cs typeface="Times New Roman"/>
              </a:rPr>
              <a:t> </a:t>
            </a:r>
            <a:r>
              <a:rPr sz="1200" dirty="0">
                <a:latin typeface="Times New Roman"/>
                <a:cs typeface="Times New Roman"/>
              </a:rPr>
              <a:t>under</a:t>
            </a:r>
            <a:r>
              <a:rPr sz="1200" spc="345" dirty="0">
                <a:latin typeface="Times New Roman"/>
                <a:cs typeface="Times New Roman"/>
              </a:rPr>
              <a:t> </a:t>
            </a:r>
            <a:r>
              <a:rPr sz="1200" dirty="0">
                <a:latin typeface="Times New Roman"/>
                <a:cs typeface="Times New Roman"/>
              </a:rPr>
              <a:t>“Conceptual</a:t>
            </a:r>
            <a:r>
              <a:rPr sz="1200" spc="345" dirty="0">
                <a:latin typeface="Times New Roman"/>
                <a:cs typeface="Times New Roman"/>
              </a:rPr>
              <a:t> </a:t>
            </a:r>
            <a:r>
              <a:rPr sz="1200" dirty="0">
                <a:latin typeface="Times New Roman"/>
                <a:cs typeface="Times New Roman"/>
              </a:rPr>
              <a:t>Questions</a:t>
            </a:r>
            <a:r>
              <a:rPr sz="1200" spc="345" dirty="0">
                <a:latin typeface="Times New Roman"/>
                <a:cs typeface="Times New Roman"/>
              </a:rPr>
              <a:t> </a:t>
            </a:r>
            <a:r>
              <a:rPr sz="1200" dirty="0">
                <a:latin typeface="Times New Roman"/>
                <a:cs typeface="Times New Roman"/>
              </a:rPr>
              <a:t>and</a:t>
            </a:r>
            <a:r>
              <a:rPr sz="1200" spc="345" dirty="0">
                <a:latin typeface="Times New Roman"/>
                <a:cs typeface="Times New Roman"/>
              </a:rPr>
              <a:t> </a:t>
            </a:r>
            <a:r>
              <a:rPr sz="1200" dirty="0">
                <a:latin typeface="Times New Roman"/>
                <a:cs typeface="Times New Roman"/>
              </a:rPr>
              <a:t>ConcepTests,”</a:t>
            </a:r>
            <a:r>
              <a:rPr sz="1200" spc="395" dirty="0">
                <a:latin typeface="Times New Roman"/>
                <a:cs typeface="Times New Roman"/>
              </a:rPr>
              <a:t> </a:t>
            </a:r>
            <a:r>
              <a:rPr sz="1200" spc="70" dirty="0">
                <a:latin typeface="Times New Roman"/>
                <a:cs typeface="Times New Roman"/>
              </a:rPr>
              <a:t>but</a:t>
            </a:r>
            <a:r>
              <a:rPr sz="1200" spc="345" dirty="0">
                <a:latin typeface="Times New Roman"/>
                <a:cs typeface="Times New Roman"/>
              </a:rPr>
              <a:t> </a:t>
            </a:r>
            <a:r>
              <a:rPr sz="1200" dirty="0">
                <a:latin typeface="Times New Roman"/>
                <a:cs typeface="Times New Roman"/>
              </a:rPr>
              <a:t>this</a:t>
            </a:r>
            <a:r>
              <a:rPr sz="1200" spc="345" dirty="0">
                <a:latin typeface="Times New Roman"/>
                <a:cs typeface="Times New Roman"/>
              </a:rPr>
              <a:t> </a:t>
            </a:r>
            <a:r>
              <a:rPr sz="1200" spc="-20" dirty="0">
                <a:latin typeface="Times New Roman"/>
                <a:cs typeface="Times New Roman"/>
              </a:rPr>
              <a:t>file </a:t>
            </a:r>
            <a:r>
              <a:rPr sz="1200" dirty="0">
                <a:latin typeface="Times New Roman"/>
                <a:cs typeface="Times New Roman"/>
              </a:rPr>
              <a:t>contains</a:t>
            </a:r>
            <a:r>
              <a:rPr sz="1200" spc="204" dirty="0">
                <a:latin typeface="Times New Roman"/>
                <a:cs typeface="Times New Roman"/>
              </a:rPr>
              <a:t> </a:t>
            </a:r>
            <a:r>
              <a:rPr sz="1200" dirty="0">
                <a:latin typeface="Times New Roman"/>
                <a:cs typeface="Times New Roman"/>
              </a:rPr>
              <a:t>additional</a:t>
            </a:r>
            <a:r>
              <a:rPr sz="1200" spc="210" dirty="0">
                <a:latin typeface="Times New Roman"/>
                <a:cs typeface="Times New Roman"/>
              </a:rPr>
              <a:t> </a:t>
            </a:r>
            <a:r>
              <a:rPr sz="1200" dirty="0">
                <a:latin typeface="Times New Roman"/>
                <a:cs typeface="Times New Roman"/>
              </a:rPr>
              <a:t>questions</a:t>
            </a:r>
            <a:r>
              <a:rPr sz="1200" spc="204" dirty="0">
                <a:latin typeface="Times New Roman"/>
                <a:cs typeface="Times New Roman"/>
              </a:rPr>
              <a:t> </a:t>
            </a:r>
            <a:r>
              <a:rPr sz="1200" spc="80" dirty="0">
                <a:latin typeface="Times New Roman"/>
                <a:cs typeface="Times New Roman"/>
              </a:rPr>
              <a:t>that</a:t>
            </a:r>
            <a:r>
              <a:rPr sz="1200" spc="210" dirty="0">
                <a:latin typeface="Times New Roman"/>
                <a:cs typeface="Times New Roman"/>
              </a:rPr>
              <a:t> </a:t>
            </a:r>
            <a:r>
              <a:rPr sz="1200" dirty="0">
                <a:latin typeface="Times New Roman"/>
                <a:cs typeface="Times New Roman"/>
              </a:rPr>
              <a:t>are</a:t>
            </a:r>
            <a:r>
              <a:rPr sz="1200" spc="204" dirty="0">
                <a:latin typeface="Times New Roman"/>
                <a:cs typeface="Times New Roman"/>
              </a:rPr>
              <a:t> </a:t>
            </a:r>
            <a:r>
              <a:rPr sz="1200" spc="50" dirty="0">
                <a:latin typeface="Times New Roman"/>
                <a:cs typeface="Times New Roman"/>
              </a:rPr>
              <a:t>not</a:t>
            </a:r>
            <a:r>
              <a:rPr sz="1200" spc="210" dirty="0">
                <a:latin typeface="Times New Roman"/>
                <a:cs typeface="Times New Roman"/>
              </a:rPr>
              <a:t> </a:t>
            </a:r>
            <a:r>
              <a:rPr sz="1200" dirty="0">
                <a:latin typeface="Times New Roman"/>
                <a:cs typeface="Times New Roman"/>
              </a:rPr>
              <a:t>in</a:t>
            </a:r>
            <a:r>
              <a:rPr sz="1200" spc="210" dirty="0">
                <a:latin typeface="Times New Roman"/>
                <a:cs typeface="Times New Roman"/>
              </a:rPr>
              <a:t> </a:t>
            </a:r>
            <a:r>
              <a:rPr sz="1200" dirty="0">
                <a:latin typeface="Times New Roman"/>
                <a:cs typeface="Times New Roman"/>
              </a:rPr>
              <a:t>the</a:t>
            </a:r>
            <a:r>
              <a:rPr sz="1200" spc="204" dirty="0">
                <a:latin typeface="Times New Roman"/>
                <a:cs typeface="Times New Roman"/>
              </a:rPr>
              <a:t> </a:t>
            </a:r>
            <a:r>
              <a:rPr sz="1200" spc="-20" dirty="0">
                <a:latin typeface="Times New Roman"/>
                <a:cs typeface="Times New Roman"/>
              </a:rPr>
              <a:t>book.</a:t>
            </a:r>
            <a:endParaRPr sz="1200" dirty="0">
              <a:latin typeface="Times New Roman"/>
              <a:cs typeface="Times New Roman"/>
            </a:endParaRPr>
          </a:p>
          <a:p>
            <a:pPr marL="161290" marR="6350" indent="-149225" algn="just">
              <a:lnSpc>
                <a:spcPct val="100000"/>
              </a:lnSpc>
              <a:spcBef>
                <a:spcPts val="1005"/>
              </a:spcBef>
              <a:buSzPct val="37500"/>
              <a:buChar char="•"/>
              <a:tabLst>
                <a:tab pos="161925" algn="l"/>
              </a:tabLst>
            </a:pPr>
            <a:r>
              <a:rPr sz="1200" dirty="0">
                <a:latin typeface="Times New Roman"/>
                <a:cs typeface="Times New Roman"/>
              </a:rPr>
              <a:t>Some</a:t>
            </a:r>
            <a:r>
              <a:rPr sz="1200" spc="254" dirty="0">
                <a:latin typeface="Times New Roman"/>
                <a:cs typeface="Times New Roman"/>
              </a:rPr>
              <a:t> </a:t>
            </a:r>
            <a:r>
              <a:rPr sz="1200" dirty="0">
                <a:latin typeface="Times New Roman"/>
                <a:cs typeface="Times New Roman"/>
              </a:rPr>
              <a:t>of</a:t>
            </a:r>
            <a:r>
              <a:rPr sz="1200" spc="265" dirty="0">
                <a:latin typeface="Times New Roman"/>
                <a:cs typeface="Times New Roman"/>
              </a:rPr>
              <a:t> </a:t>
            </a:r>
            <a:r>
              <a:rPr sz="1200" dirty="0">
                <a:latin typeface="Times New Roman"/>
                <a:cs typeface="Times New Roman"/>
              </a:rPr>
              <a:t>the</a:t>
            </a:r>
            <a:r>
              <a:rPr sz="1200" spc="254" dirty="0">
                <a:latin typeface="Times New Roman"/>
                <a:cs typeface="Times New Roman"/>
              </a:rPr>
              <a:t> </a:t>
            </a:r>
            <a:r>
              <a:rPr sz="1200" dirty="0">
                <a:latin typeface="Times New Roman"/>
                <a:cs typeface="Times New Roman"/>
              </a:rPr>
              <a:t>pages</a:t>
            </a:r>
            <a:r>
              <a:rPr sz="1200" spc="260" dirty="0">
                <a:latin typeface="Times New Roman"/>
                <a:cs typeface="Times New Roman"/>
              </a:rPr>
              <a:t> </a:t>
            </a:r>
            <a:r>
              <a:rPr sz="1200" dirty="0">
                <a:latin typeface="Times New Roman"/>
                <a:cs typeface="Times New Roman"/>
              </a:rPr>
              <a:t>contain</a:t>
            </a:r>
            <a:r>
              <a:rPr sz="1200" spc="260" dirty="0">
                <a:latin typeface="Times New Roman"/>
                <a:cs typeface="Times New Roman"/>
              </a:rPr>
              <a:t> </a:t>
            </a:r>
            <a:r>
              <a:rPr sz="1200" dirty="0">
                <a:latin typeface="Times New Roman"/>
                <a:cs typeface="Times New Roman"/>
              </a:rPr>
              <a:t>multiple</a:t>
            </a:r>
            <a:r>
              <a:rPr sz="1200" spc="265" dirty="0">
                <a:latin typeface="Times New Roman"/>
                <a:cs typeface="Times New Roman"/>
              </a:rPr>
              <a:t> </a:t>
            </a:r>
            <a:r>
              <a:rPr sz="1200" dirty="0">
                <a:latin typeface="Times New Roman"/>
                <a:cs typeface="Times New Roman"/>
              </a:rPr>
              <a:t>questions</a:t>
            </a:r>
            <a:r>
              <a:rPr sz="1200" spc="260" dirty="0">
                <a:latin typeface="Times New Roman"/>
                <a:cs typeface="Times New Roman"/>
              </a:rPr>
              <a:t> </a:t>
            </a:r>
            <a:r>
              <a:rPr sz="1200" dirty="0">
                <a:latin typeface="Times New Roman"/>
                <a:cs typeface="Times New Roman"/>
              </a:rPr>
              <a:t>with</a:t>
            </a:r>
            <a:r>
              <a:rPr sz="1200" spc="260" dirty="0">
                <a:latin typeface="Times New Roman"/>
                <a:cs typeface="Times New Roman"/>
              </a:rPr>
              <a:t> </a:t>
            </a:r>
            <a:r>
              <a:rPr sz="1200" dirty="0">
                <a:latin typeface="Times New Roman"/>
                <a:cs typeface="Times New Roman"/>
              </a:rPr>
              <a:t>the</a:t>
            </a:r>
            <a:r>
              <a:rPr sz="1200" spc="265" dirty="0">
                <a:latin typeface="Times New Roman"/>
                <a:cs typeface="Times New Roman"/>
              </a:rPr>
              <a:t> </a:t>
            </a:r>
            <a:r>
              <a:rPr sz="1200" dirty="0">
                <a:latin typeface="Times New Roman"/>
                <a:cs typeface="Times New Roman"/>
              </a:rPr>
              <a:t>same</a:t>
            </a:r>
            <a:r>
              <a:rPr sz="1200" spc="254" dirty="0">
                <a:latin typeface="Times New Roman"/>
                <a:cs typeface="Times New Roman"/>
              </a:rPr>
              <a:t> </a:t>
            </a:r>
            <a:r>
              <a:rPr sz="1200" dirty="0">
                <a:latin typeface="Times New Roman"/>
                <a:cs typeface="Times New Roman"/>
              </a:rPr>
              <a:t>set</a:t>
            </a:r>
            <a:r>
              <a:rPr sz="1200" spc="260" dirty="0">
                <a:latin typeface="Times New Roman"/>
                <a:cs typeface="Times New Roman"/>
              </a:rPr>
              <a:t> </a:t>
            </a:r>
            <a:r>
              <a:rPr sz="1200" dirty="0">
                <a:latin typeface="Times New Roman"/>
                <a:cs typeface="Times New Roman"/>
              </a:rPr>
              <a:t>of</a:t>
            </a:r>
            <a:r>
              <a:rPr sz="1200" spc="265" dirty="0">
                <a:latin typeface="Times New Roman"/>
                <a:cs typeface="Times New Roman"/>
              </a:rPr>
              <a:t> </a:t>
            </a:r>
            <a:r>
              <a:rPr sz="1200" dirty="0">
                <a:latin typeface="Times New Roman"/>
                <a:cs typeface="Times New Roman"/>
              </a:rPr>
              <a:t>options.</a:t>
            </a:r>
            <a:r>
              <a:rPr sz="1200" spc="145" dirty="0">
                <a:latin typeface="Times New Roman"/>
                <a:cs typeface="Times New Roman"/>
              </a:rPr>
              <a:t>  </a:t>
            </a:r>
            <a:r>
              <a:rPr sz="1200" dirty="0">
                <a:latin typeface="Times New Roman"/>
                <a:cs typeface="Times New Roman"/>
              </a:rPr>
              <a:t>These</a:t>
            </a:r>
            <a:r>
              <a:rPr sz="1200" spc="265" dirty="0">
                <a:latin typeface="Times New Roman"/>
                <a:cs typeface="Times New Roman"/>
              </a:rPr>
              <a:t> </a:t>
            </a:r>
            <a:r>
              <a:rPr sz="1200" dirty="0">
                <a:latin typeface="Times New Roman"/>
                <a:cs typeface="Times New Roman"/>
              </a:rPr>
              <a:t>questions</a:t>
            </a:r>
            <a:r>
              <a:rPr sz="1200" spc="260" dirty="0">
                <a:latin typeface="Times New Roman"/>
                <a:cs typeface="Times New Roman"/>
              </a:rPr>
              <a:t> </a:t>
            </a:r>
            <a:r>
              <a:rPr sz="1200" dirty="0">
                <a:latin typeface="Times New Roman"/>
                <a:cs typeface="Times New Roman"/>
              </a:rPr>
              <a:t>are</a:t>
            </a:r>
            <a:r>
              <a:rPr sz="1200" spc="260" dirty="0">
                <a:latin typeface="Times New Roman"/>
                <a:cs typeface="Times New Roman"/>
              </a:rPr>
              <a:t> </a:t>
            </a:r>
            <a:r>
              <a:rPr sz="1200" dirty="0">
                <a:latin typeface="Times New Roman"/>
                <a:cs typeface="Times New Roman"/>
              </a:rPr>
              <a:t>numbered</a:t>
            </a:r>
            <a:r>
              <a:rPr sz="1200" spc="260" dirty="0">
                <a:latin typeface="Times New Roman"/>
                <a:cs typeface="Times New Roman"/>
              </a:rPr>
              <a:t> </a:t>
            </a:r>
            <a:r>
              <a:rPr sz="1200" dirty="0">
                <a:latin typeface="Times New Roman"/>
                <a:cs typeface="Times New Roman"/>
              </a:rPr>
              <a:t>as</a:t>
            </a:r>
            <a:r>
              <a:rPr sz="1200" spc="265" dirty="0">
                <a:latin typeface="Times New Roman"/>
                <a:cs typeface="Times New Roman"/>
              </a:rPr>
              <a:t> </a:t>
            </a:r>
            <a:r>
              <a:rPr sz="1200" spc="-10" dirty="0">
                <a:latin typeface="Times New Roman"/>
                <a:cs typeface="Times New Roman"/>
              </a:rPr>
              <a:t>separate </a:t>
            </a:r>
            <a:r>
              <a:rPr sz="1200" dirty="0">
                <a:latin typeface="Times New Roman"/>
                <a:cs typeface="Times New Roman"/>
              </a:rPr>
              <a:t>questions</a:t>
            </a:r>
            <a:r>
              <a:rPr sz="1200" spc="204" dirty="0">
                <a:latin typeface="Times New Roman"/>
                <a:cs typeface="Times New Roman"/>
              </a:rPr>
              <a:t> </a:t>
            </a:r>
            <a:r>
              <a:rPr sz="1200" dirty="0">
                <a:latin typeface="Times New Roman"/>
                <a:cs typeface="Times New Roman"/>
              </a:rPr>
              <a:t>on</a:t>
            </a:r>
            <a:r>
              <a:rPr sz="1200" spc="204" dirty="0">
                <a:latin typeface="Times New Roman"/>
                <a:cs typeface="Times New Roman"/>
              </a:rPr>
              <a:t> </a:t>
            </a:r>
            <a:r>
              <a:rPr sz="1200" dirty="0">
                <a:latin typeface="Times New Roman"/>
                <a:cs typeface="Times New Roman"/>
              </a:rPr>
              <a:t>the</a:t>
            </a:r>
            <a:r>
              <a:rPr sz="1200" spc="210" dirty="0">
                <a:latin typeface="Times New Roman"/>
                <a:cs typeface="Times New Roman"/>
              </a:rPr>
              <a:t> </a:t>
            </a:r>
            <a:r>
              <a:rPr sz="1200" spc="-10" dirty="0">
                <a:latin typeface="Times New Roman"/>
                <a:cs typeface="Times New Roman"/>
              </a:rPr>
              <a:t>page.</a:t>
            </a:r>
            <a:endParaRPr sz="1200" dirty="0">
              <a:latin typeface="Times New Roman"/>
              <a:cs typeface="Times New Roman"/>
            </a:endParaRPr>
          </a:p>
          <a:p>
            <a:pPr marL="161290" marR="5715" indent="-149225" algn="just">
              <a:lnSpc>
                <a:spcPct val="100000"/>
              </a:lnSpc>
              <a:spcBef>
                <a:spcPts val="1005"/>
              </a:spcBef>
              <a:buSzPct val="37500"/>
              <a:buChar char="•"/>
              <a:tabLst>
                <a:tab pos="161925" algn="l"/>
              </a:tabLst>
            </a:pPr>
            <a:r>
              <a:rPr sz="1200" dirty="0">
                <a:latin typeface="Times New Roman"/>
                <a:cs typeface="Times New Roman"/>
              </a:rPr>
              <a:t>Some</a:t>
            </a:r>
            <a:r>
              <a:rPr sz="1200" spc="125" dirty="0">
                <a:latin typeface="Times New Roman"/>
                <a:cs typeface="Times New Roman"/>
              </a:rPr>
              <a:t> </a:t>
            </a:r>
            <a:r>
              <a:rPr sz="1200" dirty="0">
                <a:latin typeface="Times New Roman"/>
                <a:cs typeface="Times New Roman"/>
              </a:rPr>
              <a:t>questions</a:t>
            </a:r>
            <a:r>
              <a:rPr sz="1200" spc="130" dirty="0">
                <a:latin typeface="Times New Roman"/>
                <a:cs typeface="Times New Roman"/>
              </a:rPr>
              <a:t> </a:t>
            </a:r>
            <a:r>
              <a:rPr sz="1200" dirty="0">
                <a:latin typeface="Times New Roman"/>
                <a:cs typeface="Times New Roman"/>
              </a:rPr>
              <a:t>can</a:t>
            </a:r>
            <a:r>
              <a:rPr sz="1200" spc="130" dirty="0">
                <a:latin typeface="Times New Roman"/>
                <a:cs typeface="Times New Roman"/>
              </a:rPr>
              <a:t> </a:t>
            </a:r>
            <a:r>
              <a:rPr sz="1200" dirty="0">
                <a:latin typeface="Times New Roman"/>
                <a:cs typeface="Times New Roman"/>
              </a:rPr>
              <a:t>have</a:t>
            </a:r>
            <a:r>
              <a:rPr sz="1200" spc="130" dirty="0">
                <a:latin typeface="Times New Roman"/>
                <a:cs typeface="Times New Roman"/>
              </a:rPr>
              <a:t> </a:t>
            </a:r>
            <a:r>
              <a:rPr sz="1200" dirty="0">
                <a:latin typeface="Times New Roman"/>
                <a:cs typeface="Times New Roman"/>
              </a:rPr>
              <a:t>multiple</a:t>
            </a:r>
            <a:r>
              <a:rPr sz="1200" spc="130" dirty="0">
                <a:latin typeface="Times New Roman"/>
                <a:cs typeface="Times New Roman"/>
              </a:rPr>
              <a:t> </a:t>
            </a:r>
            <a:r>
              <a:rPr sz="1200" dirty="0">
                <a:latin typeface="Times New Roman"/>
                <a:cs typeface="Times New Roman"/>
              </a:rPr>
              <a:t>answers.</a:t>
            </a:r>
            <a:r>
              <a:rPr sz="1200" spc="325" dirty="0">
                <a:latin typeface="Times New Roman"/>
                <a:cs typeface="Times New Roman"/>
              </a:rPr>
              <a:t> </a:t>
            </a:r>
            <a:r>
              <a:rPr sz="1200" dirty="0">
                <a:latin typeface="Times New Roman"/>
                <a:cs typeface="Times New Roman"/>
              </a:rPr>
              <a:t>(These</a:t>
            </a:r>
            <a:r>
              <a:rPr sz="1200" spc="135" dirty="0">
                <a:latin typeface="Times New Roman"/>
                <a:cs typeface="Times New Roman"/>
              </a:rPr>
              <a:t> </a:t>
            </a:r>
            <a:r>
              <a:rPr sz="1200" dirty="0">
                <a:latin typeface="Times New Roman"/>
                <a:cs typeface="Times New Roman"/>
              </a:rPr>
              <a:t>are</a:t>
            </a:r>
            <a:r>
              <a:rPr sz="1200" spc="125" dirty="0">
                <a:latin typeface="Times New Roman"/>
                <a:cs typeface="Times New Roman"/>
              </a:rPr>
              <a:t> </a:t>
            </a:r>
            <a:r>
              <a:rPr sz="1200" dirty="0">
                <a:latin typeface="Times New Roman"/>
                <a:cs typeface="Times New Roman"/>
              </a:rPr>
              <a:t>all</a:t>
            </a:r>
            <a:r>
              <a:rPr sz="1200" spc="130" dirty="0">
                <a:latin typeface="Times New Roman"/>
                <a:cs typeface="Times New Roman"/>
              </a:rPr>
              <a:t> </a:t>
            </a:r>
            <a:r>
              <a:rPr sz="1200" dirty="0">
                <a:latin typeface="Times New Roman"/>
                <a:cs typeface="Times New Roman"/>
              </a:rPr>
              <a:t>clearly</a:t>
            </a:r>
            <a:r>
              <a:rPr sz="1200" spc="125" dirty="0">
                <a:latin typeface="Times New Roman"/>
                <a:cs typeface="Times New Roman"/>
              </a:rPr>
              <a:t> </a:t>
            </a:r>
            <a:r>
              <a:rPr sz="1200" dirty="0">
                <a:latin typeface="Times New Roman"/>
                <a:cs typeface="Times New Roman"/>
              </a:rPr>
              <a:t>marked</a:t>
            </a:r>
            <a:r>
              <a:rPr sz="1200" spc="135" dirty="0">
                <a:latin typeface="Times New Roman"/>
                <a:cs typeface="Times New Roman"/>
              </a:rPr>
              <a:t> </a:t>
            </a:r>
            <a:r>
              <a:rPr sz="1200" dirty="0">
                <a:latin typeface="Times New Roman"/>
                <a:cs typeface="Times New Roman"/>
              </a:rPr>
              <a:t>with</a:t>
            </a:r>
            <a:r>
              <a:rPr sz="1200" spc="135" dirty="0">
                <a:latin typeface="Times New Roman"/>
                <a:cs typeface="Times New Roman"/>
              </a:rPr>
              <a:t> </a:t>
            </a:r>
            <a:r>
              <a:rPr sz="1200" dirty="0">
                <a:latin typeface="Times New Roman"/>
                <a:cs typeface="Times New Roman"/>
              </a:rPr>
              <a:t>the</a:t>
            </a:r>
            <a:r>
              <a:rPr sz="1200" spc="125" dirty="0">
                <a:latin typeface="Times New Roman"/>
                <a:cs typeface="Times New Roman"/>
              </a:rPr>
              <a:t> </a:t>
            </a:r>
            <a:r>
              <a:rPr sz="1200" dirty="0">
                <a:latin typeface="Times New Roman"/>
                <a:cs typeface="Times New Roman"/>
              </a:rPr>
              <a:t>phrase</a:t>
            </a:r>
            <a:r>
              <a:rPr sz="1200" spc="130" dirty="0">
                <a:latin typeface="Times New Roman"/>
                <a:cs typeface="Times New Roman"/>
              </a:rPr>
              <a:t> </a:t>
            </a:r>
            <a:r>
              <a:rPr sz="1200" dirty="0">
                <a:latin typeface="Times New Roman"/>
                <a:cs typeface="Times New Roman"/>
              </a:rPr>
              <a:t>“Choose</a:t>
            </a:r>
            <a:r>
              <a:rPr sz="1200" spc="125" dirty="0">
                <a:latin typeface="Times New Roman"/>
                <a:cs typeface="Times New Roman"/>
              </a:rPr>
              <a:t> </a:t>
            </a:r>
            <a:r>
              <a:rPr sz="1200" dirty="0">
                <a:latin typeface="Times New Roman"/>
                <a:cs typeface="Times New Roman"/>
              </a:rPr>
              <a:t>all</a:t>
            </a:r>
            <a:r>
              <a:rPr sz="1200" spc="135" dirty="0">
                <a:latin typeface="Times New Roman"/>
                <a:cs typeface="Times New Roman"/>
              </a:rPr>
              <a:t> </a:t>
            </a:r>
            <a:r>
              <a:rPr sz="1200" spc="85" dirty="0">
                <a:latin typeface="Times New Roman"/>
                <a:cs typeface="Times New Roman"/>
              </a:rPr>
              <a:t>that</a:t>
            </a:r>
            <a:r>
              <a:rPr sz="1200" spc="135" dirty="0">
                <a:latin typeface="Times New Roman"/>
                <a:cs typeface="Times New Roman"/>
              </a:rPr>
              <a:t> </a:t>
            </a:r>
            <a:r>
              <a:rPr sz="1200" dirty="0">
                <a:latin typeface="Times New Roman"/>
                <a:cs typeface="Times New Roman"/>
              </a:rPr>
              <a:t>apply.”)</a:t>
            </a:r>
            <a:r>
              <a:rPr sz="1200" spc="325" dirty="0">
                <a:latin typeface="Times New Roman"/>
                <a:cs typeface="Times New Roman"/>
              </a:rPr>
              <a:t> </a:t>
            </a:r>
            <a:r>
              <a:rPr sz="1200" dirty="0">
                <a:latin typeface="Times New Roman"/>
                <a:cs typeface="Times New Roman"/>
              </a:rPr>
              <a:t>If</a:t>
            </a:r>
            <a:r>
              <a:rPr sz="1200" spc="130" dirty="0">
                <a:latin typeface="Times New Roman"/>
                <a:cs typeface="Times New Roman"/>
              </a:rPr>
              <a:t> </a:t>
            </a:r>
            <a:r>
              <a:rPr sz="1200" spc="-25" dirty="0">
                <a:latin typeface="Times New Roman"/>
                <a:cs typeface="Times New Roman"/>
              </a:rPr>
              <a:t>you </a:t>
            </a:r>
            <a:r>
              <a:rPr sz="1200" dirty="0">
                <a:latin typeface="Times New Roman"/>
                <a:cs typeface="Times New Roman"/>
              </a:rPr>
              <a:t>are</a:t>
            </a:r>
            <a:r>
              <a:rPr sz="1200" spc="125" dirty="0">
                <a:latin typeface="Times New Roman"/>
                <a:cs typeface="Times New Roman"/>
              </a:rPr>
              <a:t> </a:t>
            </a:r>
            <a:r>
              <a:rPr sz="1200" dirty="0">
                <a:latin typeface="Times New Roman"/>
                <a:cs typeface="Times New Roman"/>
              </a:rPr>
              <a:t>using</a:t>
            </a:r>
            <a:r>
              <a:rPr sz="1200" spc="125" dirty="0">
                <a:latin typeface="Times New Roman"/>
                <a:cs typeface="Times New Roman"/>
              </a:rPr>
              <a:t> </a:t>
            </a:r>
            <a:r>
              <a:rPr sz="1200" dirty="0">
                <a:latin typeface="Times New Roman"/>
                <a:cs typeface="Times New Roman"/>
              </a:rPr>
              <a:t>a</a:t>
            </a:r>
            <a:r>
              <a:rPr sz="1200" spc="125" dirty="0">
                <a:latin typeface="Times New Roman"/>
                <a:cs typeface="Times New Roman"/>
              </a:rPr>
              <a:t> </a:t>
            </a:r>
            <a:r>
              <a:rPr sz="1200" dirty="0">
                <a:latin typeface="Times New Roman"/>
                <a:cs typeface="Times New Roman"/>
              </a:rPr>
              <a:t>clicker</a:t>
            </a:r>
            <a:r>
              <a:rPr sz="1200" spc="125" dirty="0">
                <a:latin typeface="Times New Roman"/>
                <a:cs typeface="Times New Roman"/>
              </a:rPr>
              <a:t> </a:t>
            </a:r>
            <a:r>
              <a:rPr sz="1200" dirty="0">
                <a:latin typeface="Times New Roman"/>
                <a:cs typeface="Times New Roman"/>
              </a:rPr>
              <a:t>system</a:t>
            </a:r>
            <a:r>
              <a:rPr sz="1200" spc="125" dirty="0">
                <a:latin typeface="Times New Roman"/>
                <a:cs typeface="Times New Roman"/>
              </a:rPr>
              <a:t> </a:t>
            </a:r>
            <a:r>
              <a:rPr sz="1200" spc="80" dirty="0">
                <a:latin typeface="Times New Roman"/>
                <a:cs typeface="Times New Roman"/>
              </a:rPr>
              <a:t>that</a:t>
            </a:r>
            <a:r>
              <a:rPr sz="1200" spc="130" dirty="0">
                <a:latin typeface="Times New Roman"/>
                <a:cs typeface="Times New Roman"/>
              </a:rPr>
              <a:t> </a:t>
            </a:r>
            <a:r>
              <a:rPr sz="1200" dirty="0">
                <a:latin typeface="Times New Roman"/>
                <a:cs typeface="Times New Roman"/>
              </a:rPr>
              <a:t>doesn’t</a:t>
            </a:r>
            <a:r>
              <a:rPr sz="1200" spc="125" dirty="0">
                <a:latin typeface="Times New Roman"/>
                <a:cs typeface="Times New Roman"/>
              </a:rPr>
              <a:t> </a:t>
            </a:r>
            <a:r>
              <a:rPr sz="1200" dirty="0">
                <a:latin typeface="Times New Roman"/>
                <a:cs typeface="Times New Roman"/>
              </a:rPr>
              <a:t>allow</a:t>
            </a:r>
            <a:r>
              <a:rPr sz="1200" spc="125" dirty="0">
                <a:latin typeface="Times New Roman"/>
                <a:cs typeface="Times New Roman"/>
              </a:rPr>
              <a:t> </a:t>
            </a:r>
            <a:r>
              <a:rPr sz="1200" dirty="0">
                <a:latin typeface="Times New Roman"/>
                <a:cs typeface="Times New Roman"/>
              </a:rPr>
              <a:t>multiple</a:t>
            </a:r>
            <a:r>
              <a:rPr sz="1200" spc="125" dirty="0">
                <a:latin typeface="Times New Roman"/>
                <a:cs typeface="Times New Roman"/>
              </a:rPr>
              <a:t> </a:t>
            </a:r>
            <a:r>
              <a:rPr sz="1200" dirty="0">
                <a:latin typeface="Times New Roman"/>
                <a:cs typeface="Times New Roman"/>
              </a:rPr>
              <a:t>responses,</a:t>
            </a:r>
            <a:r>
              <a:rPr sz="1200" spc="140" dirty="0">
                <a:latin typeface="Times New Roman"/>
                <a:cs typeface="Times New Roman"/>
              </a:rPr>
              <a:t> </a:t>
            </a:r>
            <a:r>
              <a:rPr sz="1200" dirty="0">
                <a:latin typeface="Times New Roman"/>
                <a:cs typeface="Times New Roman"/>
              </a:rPr>
              <a:t>you</a:t>
            </a:r>
            <a:r>
              <a:rPr sz="1200" spc="125" dirty="0">
                <a:latin typeface="Times New Roman"/>
                <a:cs typeface="Times New Roman"/>
              </a:rPr>
              <a:t> </a:t>
            </a:r>
            <a:r>
              <a:rPr sz="1200" dirty="0">
                <a:latin typeface="Times New Roman"/>
                <a:cs typeface="Times New Roman"/>
              </a:rPr>
              <a:t>can</a:t>
            </a:r>
            <a:r>
              <a:rPr sz="1200" spc="125" dirty="0">
                <a:latin typeface="Times New Roman"/>
                <a:cs typeface="Times New Roman"/>
              </a:rPr>
              <a:t> </a:t>
            </a:r>
            <a:r>
              <a:rPr sz="1200" dirty="0">
                <a:latin typeface="Times New Roman"/>
                <a:cs typeface="Times New Roman"/>
              </a:rPr>
              <a:t>ask</a:t>
            </a:r>
            <a:r>
              <a:rPr sz="1200" spc="125" dirty="0">
                <a:latin typeface="Times New Roman"/>
                <a:cs typeface="Times New Roman"/>
              </a:rPr>
              <a:t> </a:t>
            </a:r>
            <a:r>
              <a:rPr sz="1200" dirty="0">
                <a:latin typeface="Times New Roman"/>
                <a:cs typeface="Times New Roman"/>
              </a:rPr>
              <a:t>each</a:t>
            </a:r>
            <a:r>
              <a:rPr sz="1200" spc="125" dirty="0">
                <a:latin typeface="Times New Roman"/>
                <a:cs typeface="Times New Roman"/>
              </a:rPr>
              <a:t> </a:t>
            </a:r>
            <a:r>
              <a:rPr sz="1200" spc="65" dirty="0">
                <a:latin typeface="Times New Roman"/>
                <a:cs typeface="Times New Roman"/>
              </a:rPr>
              <a:t>part</a:t>
            </a:r>
            <a:r>
              <a:rPr sz="1200" spc="130" dirty="0">
                <a:latin typeface="Times New Roman"/>
                <a:cs typeface="Times New Roman"/>
              </a:rPr>
              <a:t> </a:t>
            </a:r>
            <a:r>
              <a:rPr sz="1200" dirty="0">
                <a:latin typeface="Times New Roman"/>
                <a:cs typeface="Times New Roman"/>
              </a:rPr>
              <a:t>separately</a:t>
            </a:r>
            <a:r>
              <a:rPr sz="1200" spc="125" dirty="0">
                <a:latin typeface="Times New Roman"/>
                <a:cs typeface="Times New Roman"/>
              </a:rPr>
              <a:t> </a:t>
            </a:r>
            <a:r>
              <a:rPr sz="1200" dirty="0">
                <a:latin typeface="Times New Roman"/>
                <a:cs typeface="Times New Roman"/>
              </a:rPr>
              <a:t>as</a:t>
            </a:r>
            <a:r>
              <a:rPr sz="1200" spc="125" dirty="0">
                <a:latin typeface="Times New Roman"/>
                <a:cs typeface="Times New Roman"/>
              </a:rPr>
              <a:t> </a:t>
            </a:r>
            <a:r>
              <a:rPr sz="1200" dirty="0">
                <a:latin typeface="Times New Roman"/>
                <a:cs typeface="Times New Roman"/>
              </a:rPr>
              <a:t>a</a:t>
            </a:r>
            <a:r>
              <a:rPr sz="1200" spc="125" dirty="0">
                <a:latin typeface="Times New Roman"/>
                <a:cs typeface="Times New Roman"/>
              </a:rPr>
              <a:t> </a:t>
            </a:r>
            <a:r>
              <a:rPr sz="1200" spc="-25" dirty="0">
                <a:latin typeface="Times New Roman"/>
                <a:cs typeface="Times New Roman"/>
              </a:rPr>
              <a:t>yes-</a:t>
            </a:r>
            <a:r>
              <a:rPr sz="1200" dirty="0">
                <a:latin typeface="Times New Roman"/>
                <a:cs typeface="Times New Roman"/>
              </a:rPr>
              <a:t>or-no</a:t>
            </a:r>
            <a:r>
              <a:rPr sz="1200" spc="125" dirty="0">
                <a:latin typeface="Times New Roman"/>
                <a:cs typeface="Times New Roman"/>
              </a:rPr>
              <a:t> </a:t>
            </a:r>
            <a:r>
              <a:rPr sz="1200" spc="-10" dirty="0">
                <a:latin typeface="Times New Roman"/>
                <a:cs typeface="Times New Roman"/>
              </a:rPr>
              <a:t>question.</a:t>
            </a:r>
            <a:endParaRPr sz="1200" dirty="0">
              <a:latin typeface="Times New Roman"/>
              <a:cs typeface="Times New Roman"/>
            </a:endParaRPr>
          </a:p>
        </p:txBody>
      </p:sp>
    </p:spTree>
    <p:extLst>
      <p:ext uri="{BB962C8B-B14F-4D97-AF65-F5344CB8AC3E}">
        <p14:creationId xmlns:p14="http://schemas.microsoft.com/office/powerpoint/2010/main" val="33690885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342328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10.2.</a:t>
            </a:r>
            <a:r>
              <a:rPr sz="1200" spc="165" dirty="0">
                <a:latin typeface="Times New Roman"/>
                <a:cs typeface="Times New Roman"/>
              </a:rPr>
              <a:t>  </a:t>
            </a:r>
            <a:r>
              <a:rPr sz="1200" spc="50" dirty="0">
                <a:latin typeface="Times New Roman"/>
                <a:cs typeface="Times New Roman"/>
              </a:rPr>
              <a:t>ENTROPY</a:t>
            </a:r>
            <a:r>
              <a:rPr sz="1200" spc="110" dirty="0">
                <a:latin typeface="Times New Roman"/>
                <a:cs typeface="Times New Roman"/>
              </a:rPr>
              <a:t> </a:t>
            </a:r>
            <a:r>
              <a:rPr sz="1200" dirty="0">
                <a:latin typeface="Times New Roman"/>
                <a:cs typeface="Times New Roman"/>
              </a:rPr>
              <a:t>AND</a:t>
            </a:r>
            <a:r>
              <a:rPr sz="1200" spc="110" dirty="0">
                <a:latin typeface="Times New Roman"/>
                <a:cs typeface="Times New Roman"/>
              </a:rPr>
              <a:t> </a:t>
            </a:r>
            <a:r>
              <a:rPr sz="1200" spc="50" dirty="0">
                <a:latin typeface="Times New Roman"/>
                <a:cs typeface="Times New Roman"/>
              </a:rPr>
              <a:t>THE</a:t>
            </a:r>
            <a:r>
              <a:rPr sz="1200" spc="110" dirty="0">
                <a:latin typeface="Times New Roman"/>
                <a:cs typeface="Times New Roman"/>
              </a:rPr>
              <a:t> </a:t>
            </a:r>
            <a:r>
              <a:rPr sz="1200" dirty="0">
                <a:latin typeface="Times New Roman"/>
                <a:cs typeface="Times New Roman"/>
              </a:rPr>
              <a:t>SECOND</a:t>
            </a:r>
            <a:r>
              <a:rPr sz="1200" spc="110" dirty="0">
                <a:latin typeface="Times New Roman"/>
                <a:cs typeface="Times New Roman"/>
              </a:rPr>
              <a:t> </a:t>
            </a:r>
            <a:r>
              <a:rPr sz="1200" dirty="0">
                <a:latin typeface="Times New Roman"/>
                <a:cs typeface="Times New Roman"/>
              </a:rPr>
              <a:t>LAW</a:t>
            </a:r>
            <a:r>
              <a:rPr sz="1200" spc="105" dirty="0">
                <a:latin typeface="Times New Roman"/>
                <a:cs typeface="Times New Roman"/>
              </a:rPr>
              <a:t> </a:t>
            </a:r>
            <a:r>
              <a:rPr sz="1200" spc="65" dirty="0">
                <a:latin typeface="Times New Roman"/>
                <a:cs typeface="Times New Roman"/>
              </a:rPr>
              <a:t>OF</a:t>
            </a:r>
            <a:r>
              <a:rPr sz="1200" spc="110" dirty="0">
                <a:latin typeface="Times New Roman"/>
                <a:cs typeface="Times New Roman"/>
              </a:rPr>
              <a:t> </a:t>
            </a:r>
            <a:r>
              <a:rPr sz="1200" spc="-10" dirty="0">
                <a:latin typeface="Times New Roman"/>
                <a:cs typeface="Times New Roman"/>
              </a:rPr>
              <a:t>THERMODYNAMICS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4365" cy="1162685"/>
          </a:xfrm>
          <a:prstGeom prst="rect">
            <a:avLst/>
          </a:prstGeom>
        </p:spPr>
        <p:txBody>
          <a:bodyPr vert="horz" wrap="square" lIns="0" tIns="9525" rIns="0" bIns="0" rtlCol="0">
            <a:spAutoFit/>
          </a:bodyPr>
          <a:lstStyle/>
          <a:p>
            <a:pPr marL="12700" marR="5080" algn="just">
              <a:lnSpc>
                <a:spcPct val="101699"/>
              </a:lnSpc>
              <a:spcBef>
                <a:spcPts val="75"/>
              </a:spcBef>
            </a:pPr>
            <a:r>
              <a:rPr dirty="0"/>
              <a:t>You</a:t>
            </a:r>
            <a:r>
              <a:rPr spc="55" dirty="0"/>
              <a:t> </a:t>
            </a:r>
            <a:r>
              <a:rPr dirty="0"/>
              <a:t>have</a:t>
            </a:r>
            <a:r>
              <a:rPr spc="65" dirty="0"/>
              <a:t> </a:t>
            </a:r>
            <a:r>
              <a:rPr dirty="0"/>
              <a:t>two</a:t>
            </a:r>
            <a:r>
              <a:rPr spc="65" dirty="0"/>
              <a:t> </a:t>
            </a:r>
            <a:r>
              <a:rPr dirty="0"/>
              <a:t>dice,</a:t>
            </a:r>
            <a:r>
              <a:rPr spc="75" dirty="0"/>
              <a:t> </a:t>
            </a:r>
            <a:r>
              <a:rPr dirty="0"/>
              <a:t>each</a:t>
            </a:r>
            <a:r>
              <a:rPr spc="65" dirty="0"/>
              <a:t> </a:t>
            </a:r>
            <a:r>
              <a:rPr dirty="0"/>
              <a:t>of</a:t>
            </a:r>
            <a:r>
              <a:rPr spc="65" dirty="0"/>
              <a:t> </a:t>
            </a:r>
            <a:r>
              <a:rPr dirty="0"/>
              <a:t>which</a:t>
            </a:r>
            <a:r>
              <a:rPr spc="65" dirty="0"/>
              <a:t> </a:t>
            </a:r>
            <a:r>
              <a:rPr dirty="0"/>
              <a:t>can</a:t>
            </a:r>
            <a:r>
              <a:rPr spc="65" dirty="0"/>
              <a:t> </a:t>
            </a:r>
            <a:r>
              <a:rPr dirty="0"/>
              <a:t>show</a:t>
            </a:r>
            <a:r>
              <a:rPr spc="60" dirty="0"/>
              <a:t> </a:t>
            </a:r>
            <a:r>
              <a:rPr spc="130" dirty="0"/>
              <a:t>a</a:t>
            </a:r>
            <a:r>
              <a:rPr spc="65" dirty="0"/>
              <a:t> </a:t>
            </a:r>
            <a:r>
              <a:rPr dirty="0"/>
              <a:t>number</a:t>
            </a:r>
            <a:r>
              <a:rPr spc="70" dirty="0"/>
              <a:t> </a:t>
            </a:r>
            <a:r>
              <a:rPr dirty="0"/>
              <a:t>from</a:t>
            </a:r>
            <a:r>
              <a:rPr spc="65" dirty="0"/>
              <a:t> </a:t>
            </a:r>
            <a:r>
              <a:rPr dirty="0"/>
              <a:t>1</a:t>
            </a:r>
            <a:r>
              <a:rPr spc="65" dirty="0"/>
              <a:t> </a:t>
            </a:r>
            <a:r>
              <a:rPr dirty="0"/>
              <a:t>to</a:t>
            </a:r>
            <a:r>
              <a:rPr spc="65" dirty="0"/>
              <a:t> </a:t>
            </a:r>
            <a:r>
              <a:rPr spc="-25" dirty="0"/>
              <a:t>6. </a:t>
            </a:r>
            <a:r>
              <a:rPr spc="114" dirty="0"/>
              <a:t>What</a:t>
            </a:r>
            <a:r>
              <a:rPr spc="265" dirty="0"/>
              <a:t> </a:t>
            </a:r>
            <a:r>
              <a:rPr dirty="0"/>
              <a:t>is</a:t>
            </a:r>
            <a:r>
              <a:rPr spc="275" dirty="0"/>
              <a:t> </a:t>
            </a:r>
            <a:r>
              <a:rPr spc="50" dirty="0"/>
              <a:t>the</a:t>
            </a:r>
            <a:r>
              <a:rPr spc="280" dirty="0"/>
              <a:t> </a:t>
            </a:r>
            <a:r>
              <a:rPr spc="55" dirty="0"/>
              <a:t>multiplicity</a:t>
            </a:r>
            <a:r>
              <a:rPr spc="275" dirty="0"/>
              <a:t> </a:t>
            </a:r>
            <a:r>
              <a:rPr dirty="0"/>
              <a:t>of</a:t>
            </a:r>
            <a:r>
              <a:rPr spc="275" dirty="0"/>
              <a:t> </a:t>
            </a:r>
            <a:r>
              <a:rPr spc="50" dirty="0"/>
              <a:t>the</a:t>
            </a:r>
            <a:r>
              <a:rPr spc="275" dirty="0"/>
              <a:t> </a:t>
            </a:r>
            <a:r>
              <a:rPr spc="50" dirty="0"/>
              <a:t>macrostate</a:t>
            </a:r>
            <a:r>
              <a:rPr spc="275" dirty="0"/>
              <a:t> </a:t>
            </a:r>
            <a:r>
              <a:rPr dirty="0"/>
              <a:t>“the</a:t>
            </a:r>
            <a:r>
              <a:rPr spc="275" dirty="0"/>
              <a:t> </a:t>
            </a:r>
            <a:r>
              <a:rPr spc="75" dirty="0"/>
              <a:t>total</a:t>
            </a:r>
            <a:r>
              <a:rPr spc="280" dirty="0"/>
              <a:t> </a:t>
            </a:r>
            <a:r>
              <a:rPr dirty="0"/>
              <a:t>of</a:t>
            </a:r>
            <a:r>
              <a:rPr spc="275" dirty="0"/>
              <a:t> </a:t>
            </a:r>
            <a:r>
              <a:rPr dirty="0"/>
              <a:t>the</a:t>
            </a:r>
            <a:r>
              <a:rPr spc="275" dirty="0"/>
              <a:t> </a:t>
            </a:r>
            <a:r>
              <a:rPr spc="-25" dirty="0"/>
              <a:t>two </a:t>
            </a:r>
            <a:r>
              <a:rPr dirty="0"/>
              <a:t>dice</a:t>
            </a:r>
            <a:r>
              <a:rPr spc="165" dirty="0"/>
              <a:t> </a:t>
            </a:r>
            <a:r>
              <a:rPr dirty="0"/>
              <a:t>is</a:t>
            </a:r>
            <a:r>
              <a:rPr spc="170" dirty="0"/>
              <a:t> </a:t>
            </a:r>
            <a:r>
              <a:rPr spc="60" dirty="0"/>
              <a:t>3”?</a:t>
            </a:r>
            <a:r>
              <a:rPr spc="434" dirty="0"/>
              <a:t> </a:t>
            </a:r>
            <a:r>
              <a:rPr dirty="0"/>
              <a:t>(Choose</a:t>
            </a:r>
            <a:r>
              <a:rPr spc="165" dirty="0"/>
              <a:t> </a:t>
            </a:r>
            <a:r>
              <a:rPr spc="-10" dirty="0"/>
              <a:t>one.)</a:t>
            </a:r>
          </a:p>
        </p:txBody>
      </p:sp>
      <p:sp>
        <p:nvSpPr>
          <p:cNvPr id="5" name="object 5"/>
          <p:cNvSpPr txBox="1"/>
          <p:nvPr/>
        </p:nvSpPr>
        <p:spPr>
          <a:xfrm>
            <a:off x="715137" y="2421615"/>
            <a:ext cx="545465" cy="2556510"/>
          </a:xfrm>
          <a:prstGeom prst="rect">
            <a:avLst/>
          </a:prstGeom>
        </p:spPr>
        <p:txBody>
          <a:bodyPr vert="horz" wrap="square" lIns="0" tIns="144780" rIns="0" bIns="0" rtlCol="0">
            <a:spAutoFit/>
          </a:bodyPr>
          <a:lstStyle/>
          <a:p>
            <a:pPr marL="16510">
              <a:lnSpc>
                <a:spcPct val="100000"/>
              </a:lnSpc>
              <a:spcBef>
                <a:spcPts val="1140"/>
              </a:spcBef>
            </a:pPr>
            <a:r>
              <a:rPr sz="2450" spc="65" dirty="0">
                <a:latin typeface="Garamond"/>
                <a:cs typeface="Garamond"/>
              </a:rPr>
              <a:t>A.</a:t>
            </a:r>
            <a:r>
              <a:rPr sz="2450" spc="-30" dirty="0">
                <a:latin typeface="Garamond"/>
                <a:cs typeface="Garamond"/>
              </a:rPr>
              <a:t> </a:t>
            </a:r>
            <a:r>
              <a:rPr sz="2450" spc="-50" dirty="0">
                <a:latin typeface="Garamond"/>
                <a:cs typeface="Garamond"/>
              </a:rPr>
              <a:t>0</a:t>
            </a:r>
            <a:endParaRPr sz="2450">
              <a:latin typeface="Garamond"/>
              <a:cs typeface="Garamond"/>
            </a:endParaRPr>
          </a:p>
          <a:p>
            <a:pPr marL="28575">
              <a:lnSpc>
                <a:spcPct val="100000"/>
              </a:lnSpc>
              <a:spcBef>
                <a:spcPts val="1045"/>
              </a:spcBef>
            </a:pPr>
            <a:r>
              <a:rPr sz="2450" spc="90" dirty="0">
                <a:latin typeface="Garamond"/>
                <a:cs typeface="Garamond"/>
              </a:rPr>
              <a:t>B.</a:t>
            </a:r>
            <a:r>
              <a:rPr sz="2450" spc="-30" dirty="0">
                <a:latin typeface="Garamond"/>
                <a:cs typeface="Garamond"/>
              </a:rPr>
              <a:t> </a:t>
            </a:r>
            <a:r>
              <a:rPr sz="2450" spc="-50" dirty="0">
                <a:latin typeface="Garamond"/>
                <a:cs typeface="Garamond"/>
              </a:rPr>
              <a:t>1</a:t>
            </a:r>
            <a:endParaRPr sz="2450">
              <a:latin typeface="Garamond"/>
              <a:cs typeface="Garamond"/>
            </a:endParaRPr>
          </a:p>
          <a:p>
            <a:pPr marL="24765">
              <a:lnSpc>
                <a:spcPct val="100000"/>
              </a:lnSpc>
              <a:spcBef>
                <a:spcPts val="1045"/>
              </a:spcBef>
            </a:pPr>
            <a:r>
              <a:rPr sz="2450" spc="80" dirty="0">
                <a:latin typeface="Garamond"/>
                <a:cs typeface="Garamond"/>
              </a:rPr>
              <a:t>C.</a:t>
            </a:r>
            <a:r>
              <a:rPr sz="2450" spc="-25" dirty="0">
                <a:latin typeface="Garamond"/>
                <a:cs typeface="Garamond"/>
              </a:rPr>
              <a:t> </a:t>
            </a:r>
            <a:r>
              <a:rPr sz="2450" spc="-50" dirty="0">
                <a:latin typeface="Garamond"/>
                <a:cs typeface="Garamond"/>
              </a:rPr>
              <a:t>2</a:t>
            </a:r>
            <a:endParaRPr sz="2450">
              <a:latin typeface="Garamond"/>
              <a:cs typeface="Garamond"/>
            </a:endParaRPr>
          </a:p>
          <a:p>
            <a:pPr marL="12700">
              <a:lnSpc>
                <a:spcPct val="100000"/>
              </a:lnSpc>
              <a:spcBef>
                <a:spcPts val="1045"/>
              </a:spcBef>
            </a:pPr>
            <a:r>
              <a:rPr sz="2450" dirty="0">
                <a:latin typeface="Garamond"/>
                <a:cs typeface="Garamond"/>
              </a:rPr>
              <a:t>D.</a:t>
            </a:r>
            <a:r>
              <a:rPr sz="2450" spc="-105" dirty="0">
                <a:latin typeface="Garamond"/>
                <a:cs typeface="Garamond"/>
              </a:rPr>
              <a:t> </a:t>
            </a:r>
            <a:r>
              <a:rPr sz="2450" spc="-50" dirty="0">
                <a:latin typeface="Garamond"/>
                <a:cs typeface="Garamond"/>
              </a:rPr>
              <a:t>3</a:t>
            </a:r>
            <a:endParaRPr sz="2450">
              <a:latin typeface="Garamond"/>
              <a:cs typeface="Garamond"/>
            </a:endParaRPr>
          </a:p>
          <a:p>
            <a:pPr marL="36830">
              <a:lnSpc>
                <a:spcPct val="100000"/>
              </a:lnSpc>
              <a:spcBef>
                <a:spcPts val="1045"/>
              </a:spcBef>
            </a:pPr>
            <a:r>
              <a:rPr sz="2450" dirty="0">
                <a:latin typeface="Garamond"/>
                <a:cs typeface="Garamond"/>
              </a:rPr>
              <a:t>E.</a:t>
            </a:r>
            <a:r>
              <a:rPr sz="2450" spc="-10" dirty="0">
                <a:latin typeface="Garamond"/>
                <a:cs typeface="Garamond"/>
              </a:rPr>
              <a:t> </a:t>
            </a:r>
            <a:r>
              <a:rPr sz="2450" spc="-50" dirty="0">
                <a:latin typeface="Garamond"/>
                <a:cs typeface="Garamond"/>
              </a:rPr>
              <a:t>4</a:t>
            </a:r>
            <a:endParaRPr sz="2450">
              <a:latin typeface="Garamond"/>
              <a:cs typeface="Garamond"/>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342328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10.2.</a:t>
            </a:r>
            <a:r>
              <a:rPr sz="1200" spc="165" dirty="0">
                <a:latin typeface="Times New Roman"/>
                <a:cs typeface="Times New Roman"/>
              </a:rPr>
              <a:t>  </a:t>
            </a:r>
            <a:r>
              <a:rPr sz="1200" spc="50" dirty="0">
                <a:latin typeface="Times New Roman"/>
                <a:cs typeface="Times New Roman"/>
              </a:rPr>
              <a:t>ENTROPY</a:t>
            </a:r>
            <a:r>
              <a:rPr sz="1200" spc="110" dirty="0">
                <a:latin typeface="Times New Roman"/>
                <a:cs typeface="Times New Roman"/>
              </a:rPr>
              <a:t> </a:t>
            </a:r>
            <a:r>
              <a:rPr sz="1200" dirty="0">
                <a:latin typeface="Times New Roman"/>
                <a:cs typeface="Times New Roman"/>
              </a:rPr>
              <a:t>AND</a:t>
            </a:r>
            <a:r>
              <a:rPr sz="1200" spc="110" dirty="0">
                <a:latin typeface="Times New Roman"/>
                <a:cs typeface="Times New Roman"/>
              </a:rPr>
              <a:t> </a:t>
            </a:r>
            <a:r>
              <a:rPr sz="1200" spc="50" dirty="0">
                <a:latin typeface="Times New Roman"/>
                <a:cs typeface="Times New Roman"/>
              </a:rPr>
              <a:t>THE</a:t>
            </a:r>
            <a:r>
              <a:rPr sz="1200" spc="110" dirty="0">
                <a:latin typeface="Times New Roman"/>
                <a:cs typeface="Times New Roman"/>
              </a:rPr>
              <a:t> </a:t>
            </a:r>
            <a:r>
              <a:rPr sz="1200" dirty="0">
                <a:latin typeface="Times New Roman"/>
                <a:cs typeface="Times New Roman"/>
              </a:rPr>
              <a:t>SECOND</a:t>
            </a:r>
            <a:r>
              <a:rPr sz="1200" spc="110" dirty="0">
                <a:latin typeface="Times New Roman"/>
                <a:cs typeface="Times New Roman"/>
              </a:rPr>
              <a:t> </a:t>
            </a:r>
            <a:r>
              <a:rPr sz="1200" dirty="0">
                <a:latin typeface="Times New Roman"/>
                <a:cs typeface="Times New Roman"/>
              </a:rPr>
              <a:t>LAW</a:t>
            </a:r>
            <a:r>
              <a:rPr sz="1200" spc="105" dirty="0">
                <a:latin typeface="Times New Roman"/>
                <a:cs typeface="Times New Roman"/>
              </a:rPr>
              <a:t> </a:t>
            </a:r>
            <a:r>
              <a:rPr sz="1200" spc="65" dirty="0">
                <a:latin typeface="Times New Roman"/>
                <a:cs typeface="Times New Roman"/>
              </a:rPr>
              <a:t>OF</a:t>
            </a:r>
            <a:r>
              <a:rPr sz="1200" spc="110" dirty="0">
                <a:latin typeface="Times New Roman"/>
                <a:cs typeface="Times New Roman"/>
              </a:rPr>
              <a:t> </a:t>
            </a:r>
            <a:r>
              <a:rPr sz="1200" spc="-10" dirty="0">
                <a:latin typeface="Times New Roman"/>
                <a:cs typeface="Times New Roman"/>
              </a:rPr>
              <a:t>THERMODYNAMICS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4365" cy="1162685"/>
          </a:xfrm>
          <a:prstGeom prst="rect">
            <a:avLst/>
          </a:prstGeom>
        </p:spPr>
        <p:txBody>
          <a:bodyPr vert="horz" wrap="square" lIns="0" tIns="9525" rIns="0" bIns="0" rtlCol="0">
            <a:spAutoFit/>
          </a:bodyPr>
          <a:lstStyle/>
          <a:p>
            <a:pPr marL="12700" marR="5080" algn="just">
              <a:lnSpc>
                <a:spcPct val="101699"/>
              </a:lnSpc>
              <a:spcBef>
                <a:spcPts val="75"/>
              </a:spcBef>
            </a:pPr>
            <a:r>
              <a:rPr dirty="0"/>
              <a:t>You</a:t>
            </a:r>
            <a:r>
              <a:rPr spc="55" dirty="0"/>
              <a:t> </a:t>
            </a:r>
            <a:r>
              <a:rPr dirty="0"/>
              <a:t>have</a:t>
            </a:r>
            <a:r>
              <a:rPr spc="65" dirty="0"/>
              <a:t> </a:t>
            </a:r>
            <a:r>
              <a:rPr dirty="0"/>
              <a:t>two</a:t>
            </a:r>
            <a:r>
              <a:rPr spc="65" dirty="0"/>
              <a:t> </a:t>
            </a:r>
            <a:r>
              <a:rPr dirty="0"/>
              <a:t>dice,</a:t>
            </a:r>
            <a:r>
              <a:rPr spc="75" dirty="0"/>
              <a:t> </a:t>
            </a:r>
            <a:r>
              <a:rPr dirty="0"/>
              <a:t>each</a:t>
            </a:r>
            <a:r>
              <a:rPr spc="65" dirty="0"/>
              <a:t> </a:t>
            </a:r>
            <a:r>
              <a:rPr dirty="0"/>
              <a:t>of</a:t>
            </a:r>
            <a:r>
              <a:rPr spc="65" dirty="0"/>
              <a:t> </a:t>
            </a:r>
            <a:r>
              <a:rPr dirty="0"/>
              <a:t>which</a:t>
            </a:r>
            <a:r>
              <a:rPr spc="65" dirty="0"/>
              <a:t> </a:t>
            </a:r>
            <a:r>
              <a:rPr dirty="0"/>
              <a:t>can</a:t>
            </a:r>
            <a:r>
              <a:rPr spc="65" dirty="0"/>
              <a:t> </a:t>
            </a:r>
            <a:r>
              <a:rPr dirty="0"/>
              <a:t>show</a:t>
            </a:r>
            <a:r>
              <a:rPr spc="60" dirty="0"/>
              <a:t> </a:t>
            </a:r>
            <a:r>
              <a:rPr spc="130" dirty="0"/>
              <a:t>a</a:t>
            </a:r>
            <a:r>
              <a:rPr spc="65" dirty="0"/>
              <a:t> </a:t>
            </a:r>
            <a:r>
              <a:rPr dirty="0"/>
              <a:t>number</a:t>
            </a:r>
            <a:r>
              <a:rPr spc="70" dirty="0"/>
              <a:t> </a:t>
            </a:r>
            <a:r>
              <a:rPr dirty="0"/>
              <a:t>from</a:t>
            </a:r>
            <a:r>
              <a:rPr spc="65" dirty="0"/>
              <a:t> </a:t>
            </a:r>
            <a:r>
              <a:rPr dirty="0"/>
              <a:t>1</a:t>
            </a:r>
            <a:r>
              <a:rPr spc="65" dirty="0"/>
              <a:t> </a:t>
            </a:r>
            <a:r>
              <a:rPr dirty="0"/>
              <a:t>to</a:t>
            </a:r>
            <a:r>
              <a:rPr spc="65" dirty="0"/>
              <a:t> </a:t>
            </a:r>
            <a:r>
              <a:rPr spc="-25" dirty="0"/>
              <a:t>6. </a:t>
            </a:r>
            <a:r>
              <a:rPr spc="114" dirty="0"/>
              <a:t>What</a:t>
            </a:r>
            <a:r>
              <a:rPr spc="265" dirty="0"/>
              <a:t> </a:t>
            </a:r>
            <a:r>
              <a:rPr dirty="0"/>
              <a:t>is</a:t>
            </a:r>
            <a:r>
              <a:rPr spc="275" dirty="0"/>
              <a:t> </a:t>
            </a:r>
            <a:r>
              <a:rPr spc="50" dirty="0"/>
              <a:t>the</a:t>
            </a:r>
            <a:r>
              <a:rPr spc="280" dirty="0"/>
              <a:t> </a:t>
            </a:r>
            <a:r>
              <a:rPr spc="55" dirty="0"/>
              <a:t>multiplicity</a:t>
            </a:r>
            <a:r>
              <a:rPr spc="275" dirty="0"/>
              <a:t> </a:t>
            </a:r>
            <a:r>
              <a:rPr dirty="0"/>
              <a:t>of</a:t>
            </a:r>
            <a:r>
              <a:rPr spc="275" dirty="0"/>
              <a:t> </a:t>
            </a:r>
            <a:r>
              <a:rPr spc="50" dirty="0"/>
              <a:t>the</a:t>
            </a:r>
            <a:r>
              <a:rPr spc="275" dirty="0"/>
              <a:t> </a:t>
            </a:r>
            <a:r>
              <a:rPr spc="50" dirty="0"/>
              <a:t>macrostate</a:t>
            </a:r>
            <a:r>
              <a:rPr spc="275" dirty="0"/>
              <a:t> </a:t>
            </a:r>
            <a:r>
              <a:rPr dirty="0"/>
              <a:t>“the</a:t>
            </a:r>
            <a:r>
              <a:rPr spc="275" dirty="0"/>
              <a:t> </a:t>
            </a:r>
            <a:r>
              <a:rPr spc="75" dirty="0"/>
              <a:t>total</a:t>
            </a:r>
            <a:r>
              <a:rPr spc="280" dirty="0"/>
              <a:t> </a:t>
            </a:r>
            <a:r>
              <a:rPr dirty="0"/>
              <a:t>of</a:t>
            </a:r>
            <a:r>
              <a:rPr spc="275" dirty="0"/>
              <a:t> </a:t>
            </a:r>
            <a:r>
              <a:rPr dirty="0"/>
              <a:t>the</a:t>
            </a:r>
            <a:r>
              <a:rPr spc="275" dirty="0"/>
              <a:t> </a:t>
            </a:r>
            <a:r>
              <a:rPr spc="-25" dirty="0"/>
              <a:t>two </a:t>
            </a:r>
            <a:r>
              <a:rPr dirty="0"/>
              <a:t>dice</a:t>
            </a:r>
            <a:r>
              <a:rPr spc="165" dirty="0"/>
              <a:t> </a:t>
            </a:r>
            <a:r>
              <a:rPr dirty="0"/>
              <a:t>is</a:t>
            </a:r>
            <a:r>
              <a:rPr spc="170" dirty="0"/>
              <a:t> </a:t>
            </a:r>
            <a:r>
              <a:rPr spc="60" dirty="0"/>
              <a:t>3”?</a:t>
            </a:r>
            <a:r>
              <a:rPr spc="434" dirty="0"/>
              <a:t> </a:t>
            </a:r>
            <a:r>
              <a:rPr dirty="0"/>
              <a:t>(Choose</a:t>
            </a:r>
            <a:r>
              <a:rPr spc="165" dirty="0"/>
              <a:t> </a:t>
            </a:r>
            <a:r>
              <a:rPr spc="-10" dirty="0"/>
              <a:t>one.)</a:t>
            </a:r>
          </a:p>
        </p:txBody>
      </p:sp>
      <p:sp>
        <p:nvSpPr>
          <p:cNvPr id="5" name="object 5"/>
          <p:cNvSpPr txBox="1"/>
          <p:nvPr/>
        </p:nvSpPr>
        <p:spPr>
          <a:xfrm>
            <a:off x="707758" y="2421615"/>
            <a:ext cx="1844675" cy="3176270"/>
          </a:xfrm>
          <a:prstGeom prst="rect">
            <a:avLst/>
          </a:prstGeom>
        </p:spPr>
        <p:txBody>
          <a:bodyPr vert="horz" wrap="square" lIns="0" tIns="144780" rIns="0" bIns="0" rtlCol="0">
            <a:spAutoFit/>
          </a:bodyPr>
          <a:lstStyle/>
          <a:p>
            <a:pPr marL="24130">
              <a:lnSpc>
                <a:spcPct val="100000"/>
              </a:lnSpc>
              <a:spcBef>
                <a:spcPts val="1140"/>
              </a:spcBef>
            </a:pPr>
            <a:r>
              <a:rPr sz="2450" spc="65" dirty="0">
                <a:latin typeface="Garamond"/>
                <a:cs typeface="Garamond"/>
              </a:rPr>
              <a:t>A.</a:t>
            </a:r>
            <a:r>
              <a:rPr sz="2450" spc="-30" dirty="0">
                <a:latin typeface="Garamond"/>
                <a:cs typeface="Garamond"/>
              </a:rPr>
              <a:t> </a:t>
            </a:r>
            <a:r>
              <a:rPr sz="2450" spc="-50" dirty="0">
                <a:latin typeface="Garamond"/>
                <a:cs typeface="Garamond"/>
              </a:rPr>
              <a:t>0</a:t>
            </a:r>
            <a:endParaRPr sz="2450">
              <a:latin typeface="Garamond"/>
              <a:cs typeface="Garamond"/>
            </a:endParaRPr>
          </a:p>
          <a:p>
            <a:pPr marL="36195">
              <a:lnSpc>
                <a:spcPct val="100000"/>
              </a:lnSpc>
              <a:spcBef>
                <a:spcPts val="1045"/>
              </a:spcBef>
            </a:pPr>
            <a:r>
              <a:rPr sz="2450" spc="90" dirty="0">
                <a:latin typeface="Garamond"/>
                <a:cs typeface="Garamond"/>
              </a:rPr>
              <a:t>B.</a:t>
            </a:r>
            <a:r>
              <a:rPr sz="2450" spc="-30" dirty="0">
                <a:latin typeface="Garamond"/>
                <a:cs typeface="Garamond"/>
              </a:rPr>
              <a:t> </a:t>
            </a:r>
            <a:r>
              <a:rPr sz="2450" spc="-50" dirty="0">
                <a:latin typeface="Garamond"/>
                <a:cs typeface="Garamond"/>
              </a:rPr>
              <a:t>1</a:t>
            </a:r>
            <a:endParaRPr sz="2450">
              <a:latin typeface="Garamond"/>
              <a:cs typeface="Garamond"/>
            </a:endParaRPr>
          </a:p>
          <a:p>
            <a:pPr marL="31750">
              <a:lnSpc>
                <a:spcPct val="100000"/>
              </a:lnSpc>
              <a:spcBef>
                <a:spcPts val="1045"/>
              </a:spcBef>
            </a:pPr>
            <a:r>
              <a:rPr sz="2450" spc="80" dirty="0">
                <a:latin typeface="Garamond"/>
                <a:cs typeface="Garamond"/>
              </a:rPr>
              <a:t>C.</a:t>
            </a:r>
            <a:r>
              <a:rPr sz="2450" spc="-25" dirty="0">
                <a:latin typeface="Garamond"/>
                <a:cs typeface="Garamond"/>
              </a:rPr>
              <a:t> </a:t>
            </a:r>
            <a:r>
              <a:rPr sz="2450" spc="-50" dirty="0">
                <a:latin typeface="Garamond"/>
                <a:cs typeface="Garamond"/>
              </a:rPr>
              <a:t>2</a:t>
            </a:r>
            <a:endParaRPr sz="2450">
              <a:latin typeface="Garamond"/>
              <a:cs typeface="Garamond"/>
            </a:endParaRPr>
          </a:p>
          <a:p>
            <a:pPr marL="19685">
              <a:lnSpc>
                <a:spcPct val="100000"/>
              </a:lnSpc>
              <a:spcBef>
                <a:spcPts val="1045"/>
              </a:spcBef>
            </a:pPr>
            <a:r>
              <a:rPr sz="2450" dirty="0">
                <a:latin typeface="Garamond"/>
                <a:cs typeface="Garamond"/>
              </a:rPr>
              <a:t>D.</a:t>
            </a:r>
            <a:r>
              <a:rPr sz="2450" spc="-105" dirty="0">
                <a:latin typeface="Garamond"/>
                <a:cs typeface="Garamond"/>
              </a:rPr>
              <a:t> </a:t>
            </a:r>
            <a:r>
              <a:rPr sz="2450" spc="-50" dirty="0">
                <a:latin typeface="Garamond"/>
                <a:cs typeface="Garamond"/>
              </a:rPr>
              <a:t>3</a:t>
            </a:r>
            <a:endParaRPr sz="2450">
              <a:latin typeface="Garamond"/>
              <a:cs typeface="Garamond"/>
            </a:endParaRPr>
          </a:p>
          <a:p>
            <a:pPr marL="44450">
              <a:lnSpc>
                <a:spcPct val="100000"/>
              </a:lnSpc>
              <a:spcBef>
                <a:spcPts val="1045"/>
              </a:spcBef>
            </a:pPr>
            <a:r>
              <a:rPr sz="2450" dirty="0">
                <a:latin typeface="Garamond"/>
                <a:cs typeface="Garamond"/>
              </a:rPr>
              <a:t>E.</a:t>
            </a:r>
            <a:r>
              <a:rPr sz="2450" spc="-10" dirty="0">
                <a:latin typeface="Garamond"/>
                <a:cs typeface="Garamond"/>
              </a:rPr>
              <a:t> </a:t>
            </a:r>
            <a:r>
              <a:rPr sz="2450" spc="-50" dirty="0">
                <a:latin typeface="Garamond"/>
                <a:cs typeface="Garamond"/>
              </a:rPr>
              <a:t>4</a:t>
            </a:r>
            <a:endParaRPr sz="2450">
              <a:latin typeface="Garamond"/>
              <a:cs typeface="Garamond"/>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25" dirty="0">
                <a:latin typeface="Garamond"/>
                <a:cs typeface="Garamond"/>
              </a:rPr>
              <a:t>C</a:t>
            </a:r>
            <a:endParaRPr sz="2450">
              <a:latin typeface="Garamond"/>
              <a:cs typeface="Garamond"/>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342328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10.2.</a:t>
            </a:r>
            <a:r>
              <a:rPr sz="1200" spc="165" dirty="0">
                <a:latin typeface="Times New Roman"/>
                <a:cs typeface="Times New Roman"/>
              </a:rPr>
              <a:t>  </a:t>
            </a:r>
            <a:r>
              <a:rPr sz="1200" spc="50" dirty="0">
                <a:latin typeface="Times New Roman"/>
                <a:cs typeface="Times New Roman"/>
              </a:rPr>
              <a:t>ENTROPY</a:t>
            </a:r>
            <a:r>
              <a:rPr sz="1200" spc="110" dirty="0">
                <a:latin typeface="Times New Roman"/>
                <a:cs typeface="Times New Roman"/>
              </a:rPr>
              <a:t> </a:t>
            </a:r>
            <a:r>
              <a:rPr sz="1200" dirty="0">
                <a:latin typeface="Times New Roman"/>
                <a:cs typeface="Times New Roman"/>
              </a:rPr>
              <a:t>AND</a:t>
            </a:r>
            <a:r>
              <a:rPr sz="1200" spc="110" dirty="0">
                <a:latin typeface="Times New Roman"/>
                <a:cs typeface="Times New Roman"/>
              </a:rPr>
              <a:t> </a:t>
            </a:r>
            <a:r>
              <a:rPr sz="1200" spc="50" dirty="0">
                <a:latin typeface="Times New Roman"/>
                <a:cs typeface="Times New Roman"/>
              </a:rPr>
              <a:t>THE</a:t>
            </a:r>
            <a:r>
              <a:rPr sz="1200" spc="110" dirty="0">
                <a:latin typeface="Times New Roman"/>
                <a:cs typeface="Times New Roman"/>
              </a:rPr>
              <a:t> </a:t>
            </a:r>
            <a:r>
              <a:rPr sz="1200" dirty="0">
                <a:latin typeface="Times New Roman"/>
                <a:cs typeface="Times New Roman"/>
              </a:rPr>
              <a:t>SECOND</a:t>
            </a:r>
            <a:r>
              <a:rPr sz="1200" spc="110" dirty="0">
                <a:latin typeface="Times New Roman"/>
                <a:cs typeface="Times New Roman"/>
              </a:rPr>
              <a:t> </a:t>
            </a:r>
            <a:r>
              <a:rPr sz="1200" dirty="0">
                <a:latin typeface="Times New Roman"/>
                <a:cs typeface="Times New Roman"/>
              </a:rPr>
              <a:t>LAW</a:t>
            </a:r>
            <a:r>
              <a:rPr sz="1200" spc="105" dirty="0">
                <a:latin typeface="Times New Roman"/>
                <a:cs typeface="Times New Roman"/>
              </a:rPr>
              <a:t> </a:t>
            </a:r>
            <a:r>
              <a:rPr sz="1200" spc="65" dirty="0">
                <a:latin typeface="Times New Roman"/>
                <a:cs typeface="Times New Roman"/>
              </a:rPr>
              <a:t>OF</a:t>
            </a:r>
            <a:r>
              <a:rPr sz="1200" spc="110" dirty="0">
                <a:latin typeface="Times New Roman"/>
                <a:cs typeface="Times New Roman"/>
              </a:rPr>
              <a:t> </a:t>
            </a:r>
            <a:r>
              <a:rPr sz="1200" spc="-10" dirty="0">
                <a:latin typeface="Times New Roman"/>
                <a:cs typeface="Times New Roman"/>
              </a:rPr>
              <a:t>THERMODYNAMICS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1825" cy="403225"/>
          </a:xfrm>
          <a:prstGeom prst="rect">
            <a:avLst/>
          </a:prstGeom>
        </p:spPr>
        <p:txBody>
          <a:bodyPr vert="horz" wrap="square" lIns="0" tIns="15875" rIns="0" bIns="0" rtlCol="0">
            <a:spAutoFit/>
          </a:bodyPr>
          <a:lstStyle/>
          <a:p>
            <a:pPr marL="12700">
              <a:lnSpc>
                <a:spcPct val="100000"/>
              </a:lnSpc>
              <a:spcBef>
                <a:spcPts val="125"/>
              </a:spcBef>
            </a:pPr>
            <a:r>
              <a:rPr spc="114" dirty="0"/>
              <a:t>What</a:t>
            </a:r>
            <a:r>
              <a:rPr spc="120" dirty="0"/>
              <a:t> </a:t>
            </a:r>
            <a:r>
              <a:rPr dirty="0"/>
              <a:t>is</a:t>
            </a:r>
            <a:r>
              <a:rPr spc="130" dirty="0"/>
              <a:t> </a:t>
            </a:r>
            <a:r>
              <a:rPr dirty="0"/>
              <a:t>the</a:t>
            </a:r>
            <a:r>
              <a:rPr spc="130" dirty="0"/>
              <a:t> </a:t>
            </a:r>
            <a:r>
              <a:rPr dirty="0"/>
              <a:t>lowest</a:t>
            </a:r>
            <a:r>
              <a:rPr spc="130" dirty="0"/>
              <a:t> </a:t>
            </a:r>
            <a:r>
              <a:rPr spc="55" dirty="0"/>
              <a:t>multiplicity</a:t>
            </a:r>
            <a:r>
              <a:rPr spc="125" dirty="0"/>
              <a:t> </a:t>
            </a:r>
            <a:r>
              <a:rPr spc="130" dirty="0"/>
              <a:t>a</a:t>
            </a:r>
            <a:r>
              <a:rPr spc="135" dirty="0"/>
              <a:t> </a:t>
            </a:r>
            <a:r>
              <a:rPr spc="50" dirty="0"/>
              <a:t>system</a:t>
            </a:r>
            <a:r>
              <a:rPr spc="130" dirty="0"/>
              <a:t> </a:t>
            </a:r>
            <a:r>
              <a:rPr dirty="0"/>
              <a:t>can</a:t>
            </a:r>
            <a:r>
              <a:rPr spc="125" dirty="0"/>
              <a:t> </a:t>
            </a:r>
            <a:r>
              <a:rPr dirty="0"/>
              <a:t>have?</a:t>
            </a:r>
            <a:r>
              <a:rPr spc="450" dirty="0"/>
              <a:t> </a:t>
            </a:r>
            <a:r>
              <a:rPr dirty="0"/>
              <a:t>(Choose</a:t>
            </a:r>
            <a:r>
              <a:rPr spc="130" dirty="0"/>
              <a:t> </a:t>
            </a:r>
            <a:r>
              <a:rPr spc="-10" dirty="0"/>
              <a:t>one.)</a:t>
            </a:r>
          </a:p>
        </p:txBody>
      </p:sp>
      <p:sp>
        <p:nvSpPr>
          <p:cNvPr id="5" name="object 5"/>
          <p:cNvSpPr txBox="1"/>
          <p:nvPr/>
        </p:nvSpPr>
        <p:spPr>
          <a:xfrm>
            <a:off x="715137" y="1679681"/>
            <a:ext cx="5050155" cy="2050414"/>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spc="65" dirty="0">
                <a:latin typeface="Garamond"/>
                <a:cs typeface="Garamond"/>
              </a:rPr>
              <a:t>Multiplicity</a:t>
            </a:r>
            <a:r>
              <a:rPr sz="2450" spc="190" dirty="0">
                <a:latin typeface="Garamond"/>
                <a:cs typeface="Garamond"/>
              </a:rPr>
              <a:t> </a:t>
            </a:r>
            <a:r>
              <a:rPr sz="2450" dirty="0">
                <a:latin typeface="Garamond"/>
                <a:cs typeface="Garamond"/>
              </a:rPr>
              <a:t>can</a:t>
            </a:r>
            <a:r>
              <a:rPr sz="2450" spc="190" dirty="0">
                <a:latin typeface="Garamond"/>
                <a:cs typeface="Garamond"/>
              </a:rPr>
              <a:t> </a:t>
            </a:r>
            <a:r>
              <a:rPr sz="2450" dirty="0">
                <a:latin typeface="Garamond"/>
                <a:cs typeface="Garamond"/>
              </a:rPr>
              <a:t>be</a:t>
            </a:r>
            <a:r>
              <a:rPr sz="2450" spc="190" dirty="0">
                <a:latin typeface="Garamond"/>
                <a:cs typeface="Garamond"/>
              </a:rPr>
              <a:t> </a:t>
            </a:r>
            <a:r>
              <a:rPr sz="2450" spc="-10" dirty="0">
                <a:latin typeface="Garamond"/>
                <a:cs typeface="Garamond"/>
              </a:rPr>
              <a:t>negative.</a:t>
            </a:r>
            <a:endParaRPr sz="2450">
              <a:latin typeface="Garamond"/>
              <a:cs typeface="Garamond"/>
            </a:endParaRPr>
          </a:p>
          <a:p>
            <a:pPr marL="386715" indent="-358140">
              <a:lnSpc>
                <a:spcPct val="100000"/>
              </a:lnSpc>
              <a:spcBef>
                <a:spcPts val="1045"/>
              </a:spcBef>
              <a:buAutoNum type="alphaUcPeriod"/>
              <a:tabLst>
                <a:tab pos="386715" algn="l"/>
              </a:tabLst>
            </a:pPr>
            <a:r>
              <a:rPr sz="2450" spc="-50" dirty="0">
                <a:latin typeface="Garamond"/>
                <a:cs typeface="Garamond"/>
              </a:rPr>
              <a:t>0</a:t>
            </a:r>
            <a:endParaRPr sz="2450">
              <a:latin typeface="Garamond"/>
              <a:cs typeface="Garamond"/>
            </a:endParaRPr>
          </a:p>
          <a:p>
            <a:pPr marL="386715" indent="-361950">
              <a:lnSpc>
                <a:spcPct val="100000"/>
              </a:lnSpc>
              <a:spcBef>
                <a:spcPts val="1045"/>
              </a:spcBef>
              <a:buAutoNum type="alphaUcPeriod"/>
              <a:tabLst>
                <a:tab pos="386715" algn="l"/>
              </a:tabLst>
            </a:pPr>
            <a:r>
              <a:rPr sz="2450" spc="-50" dirty="0">
                <a:latin typeface="Garamond"/>
                <a:cs typeface="Garamond"/>
              </a:rPr>
              <a:t>1</a:t>
            </a:r>
            <a:endParaRPr sz="2450">
              <a:latin typeface="Garamond"/>
              <a:cs typeface="Garamond"/>
            </a:endParaRPr>
          </a:p>
          <a:p>
            <a:pPr marL="386715" indent="-374015">
              <a:lnSpc>
                <a:spcPct val="100000"/>
              </a:lnSpc>
              <a:spcBef>
                <a:spcPts val="1045"/>
              </a:spcBef>
              <a:buAutoNum type="alphaUcPeriod"/>
              <a:tabLst>
                <a:tab pos="386715" algn="l"/>
              </a:tabLst>
            </a:pPr>
            <a:r>
              <a:rPr sz="2450" spc="65" dirty="0">
                <a:latin typeface="Garamond"/>
                <a:cs typeface="Garamond"/>
              </a:rPr>
              <a:t>Multiplicity</a:t>
            </a:r>
            <a:r>
              <a:rPr sz="2450" spc="140" dirty="0">
                <a:latin typeface="Garamond"/>
                <a:cs typeface="Garamond"/>
              </a:rPr>
              <a:t> </a:t>
            </a:r>
            <a:r>
              <a:rPr sz="2450" dirty="0">
                <a:latin typeface="Garamond"/>
                <a:cs typeface="Garamond"/>
              </a:rPr>
              <a:t>is</a:t>
            </a:r>
            <a:r>
              <a:rPr sz="2450" spc="150" dirty="0">
                <a:latin typeface="Garamond"/>
                <a:cs typeface="Garamond"/>
              </a:rPr>
              <a:t> </a:t>
            </a:r>
            <a:r>
              <a:rPr sz="2450" spc="60" dirty="0">
                <a:latin typeface="Garamond"/>
                <a:cs typeface="Garamond"/>
              </a:rPr>
              <a:t>always</a:t>
            </a:r>
            <a:r>
              <a:rPr sz="2450" spc="150" dirty="0">
                <a:latin typeface="Garamond"/>
                <a:cs typeface="Garamond"/>
              </a:rPr>
              <a:t> </a:t>
            </a:r>
            <a:r>
              <a:rPr sz="2450" spc="55" dirty="0">
                <a:latin typeface="Garamond"/>
                <a:cs typeface="Garamond"/>
              </a:rPr>
              <a:t>greater</a:t>
            </a:r>
            <a:r>
              <a:rPr sz="2450" spc="155" dirty="0">
                <a:latin typeface="Garamond"/>
                <a:cs typeface="Garamond"/>
              </a:rPr>
              <a:t> </a:t>
            </a:r>
            <a:r>
              <a:rPr sz="2450" spc="70" dirty="0">
                <a:latin typeface="Garamond"/>
                <a:cs typeface="Garamond"/>
              </a:rPr>
              <a:t>than</a:t>
            </a:r>
            <a:r>
              <a:rPr sz="2450" spc="150" dirty="0">
                <a:latin typeface="Garamond"/>
                <a:cs typeface="Garamond"/>
              </a:rPr>
              <a:t> </a:t>
            </a:r>
            <a:r>
              <a:rPr sz="2450" spc="-25" dirty="0">
                <a:latin typeface="Garamond"/>
                <a:cs typeface="Garamond"/>
              </a:rPr>
              <a:t>1.</a:t>
            </a:r>
            <a:endParaRPr sz="2450">
              <a:latin typeface="Garamond"/>
              <a:cs typeface="Garamond"/>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342328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10.2.</a:t>
            </a:r>
            <a:r>
              <a:rPr sz="1200" spc="165" dirty="0">
                <a:latin typeface="Times New Roman"/>
                <a:cs typeface="Times New Roman"/>
              </a:rPr>
              <a:t>  </a:t>
            </a:r>
            <a:r>
              <a:rPr sz="1200" spc="50" dirty="0">
                <a:latin typeface="Times New Roman"/>
                <a:cs typeface="Times New Roman"/>
              </a:rPr>
              <a:t>ENTROPY</a:t>
            </a:r>
            <a:r>
              <a:rPr sz="1200" spc="110" dirty="0">
                <a:latin typeface="Times New Roman"/>
                <a:cs typeface="Times New Roman"/>
              </a:rPr>
              <a:t> </a:t>
            </a:r>
            <a:r>
              <a:rPr sz="1200" dirty="0">
                <a:latin typeface="Times New Roman"/>
                <a:cs typeface="Times New Roman"/>
              </a:rPr>
              <a:t>AND</a:t>
            </a:r>
            <a:r>
              <a:rPr sz="1200" spc="110" dirty="0">
                <a:latin typeface="Times New Roman"/>
                <a:cs typeface="Times New Roman"/>
              </a:rPr>
              <a:t> </a:t>
            </a:r>
            <a:r>
              <a:rPr sz="1200" spc="50" dirty="0">
                <a:latin typeface="Times New Roman"/>
                <a:cs typeface="Times New Roman"/>
              </a:rPr>
              <a:t>THE</a:t>
            </a:r>
            <a:r>
              <a:rPr sz="1200" spc="110" dirty="0">
                <a:latin typeface="Times New Roman"/>
                <a:cs typeface="Times New Roman"/>
              </a:rPr>
              <a:t> </a:t>
            </a:r>
            <a:r>
              <a:rPr sz="1200" dirty="0">
                <a:latin typeface="Times New Roman"/>
                <a:cs typeface="Times New Roman"/>
              </a:rPr>
              <a:t>SECOND</a:t>
            </a:r>
            <a:r>
              <a:rPr sz="1200" spc="110" dirty="0">
                <a:latin typeface="Times New Roman"/>
                <a:cs typeface="Times New Roman"/>
              </a:rPr>
              <a:t> </a:t>
            </a:r>
            <a:r>
              <a:rPr sz="1200" dirty="0">
                <a:latin typeface="Times New Roman"/>
                <a:cs typeface="Times New Roman"/>
              </a:rPr>
              <a:t>LAW</a:t>
            </a:r>
            <a:r>
              <a:rPr sz="1200" spc="105" dirty="0">
                <a:latin typeface="Times New Roman"/>
                <a:cs typeface="Times New Roman"/>
              </a:rPr>
              <a:t> </a:t>
            </a:r>
            <a:r>
              <a:rPr sz="1200" spc="65" dirty="0">
                <a:latin typeface="Times New Roman"/>
                <a:cs typeface="Times New Roman"/>
              </a:rPr>
              <a:t>OF</a:t>
            </a:r>
            <a:r>
              <a:rPr sz="1200" spc="110" dirty="0">
                <a:latin typeface="Times New Roman"/>
                <a:cs typeface="Times New Roman"/>
              </a:rPr>
              <a:t> </a:t>
            </a:r>
            <a:r>
              <a:rPr sz="1200" spc="-10" dirty="0">
                <a:latin typeface="Times New Roman"/>
                <a:cs typeface="Times New Roman"/>
              </a:rPr>
              <a:t>THERMODYNAMICS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1825" cy="403225"/>
          </a:xfrm>
          <a:prstGeom prst="rect">
            <a:avLst/>
          </a:prstGeom>
        </p:spPr>
        <p:txBody>
          <a:bodyPr vert="horz" wrap="square" lIns="0" tIns="15875" rIns="0" bIns="0" rtlCol="0">
            <a:spAutoFit/>
          </a:bodyPr>
          <a:lstStyle/>
          <a:p>
            <a:pPr marL="12700">
              <a:lnSpc>
                <a:spcPct val="100000"/>
              </a:lnSpc>
              <a:spcBef>
                <a:spcPts val="125"/>
              </a:spcBef>
            </a:pPr>
            <a:r>
              <a:rPr spc="114" dirty="0"/>
              <a:t>What</a:t>
            </a:r>
            <a:r>
              <a:rPr spc="120" dirty="0"/>
              <a:t> </a:t>
            </a:r>
            <a:r>
              <a:rPr dirty="0"/>
              <a:t>is</a:t>
            </a:r>
            <a:r>
              <a:rPr spc="130" dirty="0"/>
              <a:t> </a:t>
            </a:r>
            <a:r>
              <a:rPr dirty="0"/>
              <a:t>the</a:t>
            </a:r>
            <a:r>
              <a:rPr spc="130" dirty="0"/>
              <a:t> </a:t>
            </a:r>
            <a:r>
              <a:rPr dirty="0"/>
              <a:t>lowest</a:t>
            </a:r>
            <a:r>
              <a:rPr spc="130" dirty="0"/>
              <a:t> </a:t>
            </a:r>
            <a:r>
              <a:rPr spc="55" dirty="0"/>
              <a:t>multiplicity</a:t>
            </a:r>
            <a:r>
              <a:rPr spc="125" dirty="0"/>
              <a:t> </a:t>
            </a:r>
            <a:r>
              <a:rPr spc="130" dirty="0"/>
              <a:t>a</a:t>
            </a:r>
            <a:r>
              <a:rPr spc="135" dirty="0"/>
              <a:t> </a:t>
            </a:r>
            <a:r>
              <a:rPr spc="50" dirty="0"/>
              <a:t>system</a:t>
            </a:r>
            <a:r>
              <a:rPr spc="130" dirty="0"/>
              <a:t> </a:t>
            </a:r>
            <a:r>
              <a:rPr dirty="0"/>
              <a:t>can</a:t>
            </a:r>
            <a:r>
              <a:rPr spc="125" dirty="0"/>
              <a:t> </a:t>
            </a:r>
            <a:r>
              <a:rPr dirty="0"/>
              <a:t>have?</a:t>
            </a:r>
            <a:r>
              <a:rPr spc="450" dirty="0"/>
              <a:t> </a:t>
            </a:r>
            <a:r>
              <a:rPr dirty="0"/>
              <a:t>(Choose</a:t>
            </a:r>
            <a:r>
              <a:rPr spc="130" dirty="0"/>
              <a:t> </a:t>
            </a:r>
            <a:r>
              <a:rPr spc="-10" dirty="0"/>
              <a:t>one.)</a:t>
            </a:r>
          </a:p>
        </p:txBody>
      </p:sp>
      <p:sp>
        <p:nvSpPr>
          <p:cNvPr id="5" name="object 5"/>
          <p:cNvSpPr txBox="1"/>
          <p:nvPr/>
        </p:nvSpPr>
        <p:spPr>
          <a:xfrm>
            <a:off x="707758" y="1679681"/>
            <a:ext cx="5057140" cy="2670175"/>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spc="65" dirty="0">
                <a:latin typeface="Garamond"/>
                <a:cs typeface="Garamond"/>
              </a:rPr>
              <a:t>Multiplicity</a:t>
            </a:r>
            <a:r>
              <a:rPr sz="2450" spc="190" dirty="0">
                <a:latin typeface="Garamond"/>
                <a:cs typeface="Garamond"/>
              </a:rPr>
              <a:t> </a:t>
            </a:r>
            <a:r>
              <a:rPr sz="2450" dirty="0">
                <a:latin typeface="Garamond"/>
                <a:cs typeface="Garamond"/>
              </a:rPr>
              <a:t>can</a:t>
            </a:r>
            <a:r>
              <a:rPr sz="2450" spc="190" dirty="0">
                <a:latin typeface="Garamond"/>
                <a:cs typeface="Garamond"/>
              </a:rPr>
              <a:t> </a:t>
            </a:r>
            <a:r>
              <a:rPr sz="2450" dirty="0">
                <a:latin typeface="Garamond"/>
                <a:cs typeface="Garamond"/>
              </a:rPr>
              <a:t>be</a:t>
            </a:r>
            <a:r>
              <a:rPr sz="2450" spc="190" dirty="0">
                <a:latin typeface="Garamond"/>
                <a:cs typeface="Garamond"/>
              </a:rPr>
              <a:t> </a:t>
            </a:r>
            <a:r>
              <a:rPr sz="2450" spc="-10" dirty="0">
                <a:latin typeface="Garamond"/>
                <a:cs typeface="Garamond"/>
              </a:rPr>
              <a:t>negative.</a:t>
            </a:r>
            <a:endParaRPr sz="2450">
              <a:latin typeface="Garamond"/>
              <a:cs typeface="Garamond"/>
            </a:endParaRPr>
          </a:p>
          <a:p>
            <a:pPr marL="394335" indent="-358140">
              <a:lnSpc>
                <a:spcPct val="100000"/>
              </a:lnSpc>
              <a:spcBef>
                <a:spcPts val="1045"/>
              </a:spcBef>
              <a:buAutoNum type="alphaUcPeriod"/>
              <a:tabLst>
                <a:tab pos="394335" algn="l"/>
              </a:tabLst>
            </a:pPr>
            <a:r>
              <a:rPr sz="2450" spc="-50" dirty="0">
                <a:latin typeface="Garamond"/>
                <a:cs typeface="Garamond"/>
              </a:rPr>
              <a:t>0</a:t>
            </a:r>
            <a:endParaRPr sz="2450">
              <a:latin typeface="Garamond"/>
              <a:cs typeface="Garamond"/>
            </a:endParaRPr>
          </a:p>
          <a:p>
            <a:pPr marL="393700" indent="-361950">
              <a:lnSpc>
                <a:spcPct val="100000"/>
              </a:lnSpc>
              <a:spcBef>
                <a:spcPts val="1045"/>
              </a:spcBef>
              <a:buAutoNum type="alphaUcPeriod"/>
              <a:tabLst>
                <a:tab pos="393700" algn="l"/>
              </a:tabLst>
            </a:pPr>
            <a:r>
              <a:rPr sz="2450" spc="-50" dirty="0">
                <a:latin typeface="Garamond"/>
                <a:cs typeface="Garamond"/>
              </a:rPr>
              <a:t>1</a:t>
            </a:r>
            <a:endParaRPr sz="2450">
              <a:latin typeface="Garamond"/>
              <a:cs typeface="Garamond"/>
            </a:endParaRPr>
          </a:p>
          <a:p>
            <a:pPr marL="393700" indent="-374015">
              <a:lnSpc>
                <a:spcPct val="100000"/>
              </a:lnSpc>
              <a:spcBef>
                <a:spcPts val="1045"/>
              </a:spcBef>
              <a:buAutoNum type="alphaUcPeriod"/>
              <a:tabLst>
                <a:tab pos="393700" algn="l"/>
              </a:tabLst>
            </a:pPr>
            <a:r>
              <a:rPr sz="2450" spc="65" dirty="0">
                <a:latin typeface="Garamond"/>
                <a:cs typeface="Garamond"/>
              </a:rPr>
              <a:t>Multiplicity</a:t>
            </a:r>
            <a:r>
              <a:rPr sz="2450" spc="140" dirty="0">
                <a:latin typeface="Garamond"/>
                <a:cs typeface="Garamond"/>
              </a:rPr>
              <a:t> </a:t>
            </a:r>
            <a:r>
              <a:rPr sz="2450" dirty="0">
                <a:latin typeface="Garamond"/>
                <a:cs typeface="Garamond"/>
              </a:rPr>
              <a:t>is</a:t>
            </a:r>
            <a:r>
              <a:rPr sz="2450" spc="150" dirty="0">
                <a:latin typeface="Garamond"/>
                <a:cs typeface="Garamond"/>
              </a:rPr>
              <a:t> </a:t>
            </a:r>
            <a:r>
              <a:rPr sz="2450" spc="60" dirty="0">
                <a:latin typeface="Garamond"/>
                <a:cs typeface="Garamond"/>
              </a:rPr>
              <a:t>always</a:t>
            </a:r>
            <a:r>
              <a:rPr sz="2450" spc="150" dirty="0">
                <a:latin typeface="Garamond"/>
                <a:cs typeface="Garamond"/>
              </a:rPr>
              <a:t> </a:t>
            </a:r>
            <a:r>
              <a:rPr sz="2450" spc="55" dirty="0">
                <a:latin typeface="Garamond"/>
                <a:cs typeface="Garamond"/>
              </a:rPr>
              <a:t>greater</a:t>
            </a:r>
            <a:r>
              <a:rPr sz="2450" spc="155" dirty="0">
                <a:latin typeface="Garamond"/>
                <a:cs typeface="Garamond"/>
              </a:rPr>
              <a:t> </a:t>
            </a:r>
            <a:r>
              <a:rPr sz="2450" spc="70" dirty="0">
                <a:latin typeface="Garamond"/>
                <a:cs typeface="Garamond"/>
              </a:rPr>
              <a:t>than</a:t>
            </a:r>
            <a:r>
              <a:rPr sz="2450" spc="150" dirty="0">
                <a:latin typeface="Garamond"/>
                <a:cs typeface="Garamond"/>
              </a:rPr>
              <a:t> </a:t>
            </a:r>
            <a:r>
              <a:rPr sz="2450" spc="-25" dirty="0">
                <a:latin typeface="Garamond"/>
                <a:cs typeface="Garamond"/>
              </a:rPr>
              <a:t>1.</a:t>
            </a:r>
            <a:endParaRPr sz="2450">
              <a:latin typeface="Garamond"/>
              <a:cs typeface="Garamond"/>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25" dirty="0">
                <a:latin typeface="Garamond"/>
                <a:cs typeface="Garamond"/>
              </a:rPr>
              <a:t>C</a:t>
            </a:r>
            <a:endParaRPr sz="2450">
              <a:latin typeface="Garamond"/>
              <a:cs typeface="Garamond"/>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342328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10.2.</a:t>
            </a:r>
            <a:r>
              <a:rPr sz="1200" spc="165" dirty="0">
                <a:latin typeface="Times New Roman"/>
                <a:cs typeface="Times New Roman"/>
              </a:rPr>
              <a:t>  </a:t>
            </a:r>
            <a:r>
              <a:rPr sz="1200" spc="50" dirty="0">
                <a:latin typeface="Times New Roman"/>
                <a:cs typeface="Times New Roman"/>
              </a:rPr>
              <a:t>ENTROPY</a:t>
            </a:r>
            <a:r>
              <a:rPr sz="1200" spc="110" dirty="0">
                <a:latin typeface="Times New Roman"/>
                <a:cs typeface="Times New Roman"/>
              </a:rPr>
              <a:t> </a:t>
            </a:r>
            <a:r>
              <a:rPr sz="1200" dirty="0">
                <a:latin typeface="Times New Roman"/>
                <a:cs typeface="Times New Roman"/>
              </a:rPr>
              <a:t>AND</a:t>
            </a:r>
            <a:r>
              <a:rPr sz="1200" spc="110" dirty="0">
                <a:latin typeface="Times New Roman"/>
                <a:cs typeface="Times New Roman"/>
              </a:rPr>
              <a:t> </a:t>
            </a:r>
            <a:r>
              <a:rPr sz="1200" spc="50" dirty="0">
                <a:latin typeface="Times New Roman"/>
                <a:cs typeface="Times New Roman"/>
              </a:rPr>
              <a:t>THE</a:t>
            </a:r>
            <a:r>
              <a:rPr sz="1200" spc="110" dirty="0">
                <a:latin typeface="Times New Roman"/>
                <a:cs typeface="Times New Roman"/>
              </a:rPr>
              <a:t> </a:t>
            </a:r>
            <a:r>
              <a:rPr sz="1200" dirty="0">
                <a:latin typeface="Times New Roman"/>
                <a:cs typeface="Times New Roman"/>
              </a:rPr>
              <a:t>SECOND</a:t>
            </a:r>
            <a:r>
              <a:rPr sz="1200" spc="110" dirty="0">
                <a:latin typeface="Times New Roman"/>
                <a:cs typeface="Times New Roman"/>
              </a:rPr>
              <a:t> </a:t>
            </a:r>
            <a:r>
              <a:rPr sz="1200" dirty="0">
                <a:latin typeface="Times New Roman"/>
                <a:cs typeface="Times New Roman"/>
              </a:rPr>
              <a:t>LAW</a:t>
            </a:r>
            <a:r>
              <a:rPr sz="1200" spc="105" dirty="0">
                <a:latin typeface="Times New Roman"/>
                <a:cs typeface="Times New Roman"/>
              </a:rPr>
              <a:t> </a:t>
            </a:r>
            <a:r>
              <a:rPr sz="1200" spc="65" dirty="0">
                <a:latin typeface="Times New Roman"/>
                <a:cs typeface="Times New Roman"/>
              </a:rPr>
              <a:t>OF</a:t>
            </a:r>
            <a:r>
              <a:rPr sz="1200" spc="110" dirty="0">
                <a:latin typeface="Times New Roman"/>
                <a:cs typeface="Times New Roman"/>
              </a:rPr>
              <a:t> </a:t>
            </a:r>
            <a:r>
              <a:rPr sz="1200" spc="-10" dirty="0">
                <a:latin typeface="Times New Roman"/>
                <a:cs typeface="Times New Roman"/>
              </a:rPr>
              <a:t>THERMODYNAMICS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162685"/>
          </a:xfrm>
          <a:prstGeom prst="rect">
            <a:avLst/>
          </a:prstGeom>
        </p:spPr>
        <p:txBody>
          <a:bodyPr vert="horz" wrap="square" lIns="0" tIns="9525" rIns="0" bIns="0" rtlCol="0">
            <a:spAutoFit/>
          </a:bodyPr>
          <a:lstStyle/>
          <a:p>
            <a:pPr marL="12700" marR="5080" algn="just">
              <a:lnSpc>
                <a:spcPct val="101699"/>
              </a:lnSpc>
              <a:spcBef>
                <a:spcPts val="75"/>
              </a:spcBef>
            </a:pPr>
            <a:r>
              <a:rPr dirty="0"/>
              <a:t>A</a:t>
            </a:r>
            <a:r>
              <a:rPr spc="310" dirty="0"/>
              <a:t> </a:t>
            </a:r>
            <a:r>
              <a:rPr spc="50" dirty="0"/>
              <a:t>system</a:t>
            </a:r>
            <a:r>
              <a:rPr spc="320" dirty="0"/>
              <a:t> </a:t>
            </a:r>
            <a:r>
              <a:rPr dirty="0"/>
              <a:t>has</a:t>
            </a:r>
            <a:r>
              <a:rPr spc="320" dirty="0"/>
              <a:t> </a:t>
            </a:r>
            <a:r>
              <a:rPr i="1" spc="290" dirty="0">
                <a:latin typeface="Times New Roman"/>
                <a:cs typeface="Times New Roman"/>
              </a:rPr>
              <a:t>N</a:t>
            </a:r>
            <a:r>
              <a:rPr i="1" spc="595" dirty="0">
                <a:latin typeface="Times New Roman"/>
                <a:cs typeface="Times New Roman"/>
              </a:rPr>
              <a:t> </a:t>
            </a:r>
            <a:r>
              <a:rPr dirty="0"/>
              <a:t>oscillators,</a:t>
            </a:r>
            <a:r>
              <a:rPr spc="350" dirty="0"/>
              <a:t> </a:t>
            </a:r>
            <a:r>
              <a:rPr dirty="0"/>
              <a:t>each</a:t>
            </a:r>
            <a:r>
              <a:rPr spc="320" dirty="0"/>
              <a:t> </a:t>
            </a:r>
            <a:r>
              <a:rPr dirty="0"/>
              <a:t>of</a:t>
            </a:r>
            <a:r>
              <a:rPr spc="315" dirty="0"/>
              <a:t> </a:t>
            </a:r>
            <a:r>
              <a:rPr dirty="0"/>
              <a:t>which</a:t>
            </a:r>
            <a:r>
              <a:rPr spc="320" dirty="0"/>
              <a:t> </a:t>
            </a:r>
            <a:r>
              <a:rPr dirty="0"/>
              <a:t>can</a:t>
            </a:r>
            <a:r>
              <a:rPr spc="320" dirty="0"/>
              <a:t> </a:t>
            </a:r>
            <a:r>
              <a:rPr dirty="0"/>
              <a:t>have</a:t>
            </a:r>
            <a:r>
              <a:rPr spc="320" dirty="0"/>
              <a:t> </a:t>
            </a:r>
            <a:r>
              <a:rPr dirty="0"/>
              <a:t>energy</a:t>
            </a:r>
            <a:r>
              <a:rPr spc="320" dirty="0"/>
              <a:t> </a:t>
            </a:r>
            <a:r>
              <a:rPr dirty="0"/>
              <a:t>0,</a:t>
            </a:r>
            <a:r>
              <a:rPr spc="345" dirty="0"/>
              <a:t> </a:t>
            </a:r>
            <a:r>
              <a:rPr i="1" spc="90" dirty="0">
                <a:latin typeface="Times New Roman"/>
                <a:cs typeface="Times New Roman"/>
              </a:rPr>
              <a:t>ε</a:t>
            </a:r>
            <a:r>
              <a:rPr spc="90" dirty="0"/>
              <a:t>, </a:t>
            </a:r>
            <a:r>
              <a:rPr spc="70" dirty="0"/>
              <a:t>2</a:t>
            </a:r>
            <a:r>
              <a:rPr i="1" spc="70" dirty="0">
                <a:latin typeface="Times New Roman"/>
                <a:cs typeface="Times New Roman"/>
              </a:rPr>
              <a:t>ε</a:t>
            </a:r>
            <a:r>
              <a:rPr spc="70" dirty="0"/>
              <a:t>,</a:t>
            </a:r>
            <a:r>
              <a:rPr spc="130" dirty="0"/>
              <a:t> </a:t>
            </a:r>
            <a:r>
              <a:rPr b="0" i="1" dirty="0">
                <a:latin typeface="Bookman Old Style"/>
                <a:cs typeface="Bookman Old Style"/>
              </a:rPr>
              <a:t>etc.</a:t>
            </a:r>
            <a:r>
              <a:rPr b="0" i="1" spc="275" dirty="0">
                <a:latin typeface="Bookman Old Style"/>
                <a:cs typeface="Bookman Old Style"/>
              </a:rPr>
              <a:t> </a:t>
            </a:r>
            <a:r>
              <a:rPr spc="114" dirty="0"/>
              <a:t>What</a:t>
            </a:r>
            <a:r>
              <a:rPr spc="125" dirty="0"/>
              <a:t> </a:t>
            </a:r>
            <a:r>
              <a:rPr dirty="0"/>
              <a:t>is</a:t>
            </a:r>
            <a:r>
              <a:rPr spc="125" dirty="0"/>
              <a:t> </a:t>
            </a:r>
            <a:r>
              <a:rPr dirty="0"/>
              <a:t>the</a:t>
            </a:r>
            <a:r>
              <a:rPr spc="125" dirty="0"/>
              <a:t> </a:t>
            </a:r>
            <a:r>
              <a:rPr dirty="0"/>
              <a:t>entropy</a:t>
            </a:r>
            <a:r>
              <a:rPr spc="130" dirty="0"/>
              <a:t> </a:t>
            </a:r>
            <a:r>
              <a:rPr dirty="0"/>
              <a:t>of</a:t>
            </a:r>
            <a:r>
              <a:rPr spc="130" dirty="0"/>
              <a:t> </a:t>
            </a:r>
            <a:r>
              <a:rPr spc="50" dirty="0"/>
              <a:t>this</a:t>
            </a:r>
            <a:r>
              <a:rPr spc="125" dirty="0"/>
              <a:t> </a:t>
            </a:r>
            <a:r>
              <a:rPr spc="50" dirty="0"/>
              <a:t>system</a:t>
            </a:r>
            <a:r>
              <a:rPr spc="130" dirty="0"/>
              <a:t> </a:t>
            </a:r>
            <a:r>
              <a:rPr dirty="0"/>
              <a:t>when</a:t>
            </a:r>
            <a:r>
              <a:rPr spc="125" dirty="0"/>
              <a:t> </a:t>
            </a:r>
            <a:r>
              <a:rPr spc="70" dirty="0"/>
              <a:t>its</a:t>
            </a:r>
            <a:r>
              <a:rPr spc="125" dirty="0"/>
              <a:t> </a:t>
            </a:r>
            <a:r>
              <a:rPr spc="75" dirty="0"/>
              <a:t>total</a:t>
            </a:r>
            <a:r>
              <a:rPr spc="130" dirty="0"/>
              <a:t> </a:t>
            </a:r>
            <a:r>
              <a:rPr spc="-10" dirty="0"/>
              <a:t>energy </a:t>
            </a:r>
            <a:r>
              <a:rPr dirty="0"/>
              <a:t>is</a:t>
            </a:r>
            <a:r>
              <a:rPr spc="170" dirty="0"/>
              <a:t> </a:t>
            </a:r>
            <a:r>
              <a:rPr i="1" spc="135" dirty="0">
                <a:latin typeface="Times New Roman"/>
                <a:cs typeface="Times New Roman"/>
              </a:rPr>
              <a:t>ε</a:t>
            </a:r>
            <a:r>
              <a:rPr spc="135" dirty="0"/>
              <a:t>?</a:t>
            </a:r>
          </a:p>
        </p:txBody>
      </p:sp>
      <p:sp>
        <p:nvSpPr>
          <p:cNvPr id="5" name="object 5"/>
          <p:cNvSpPr txBox="1"/>
          <p:nvPr/>
        </p:nvSpPr>
        <p:spPr>
          <a:xfrm>
            <a:off x="689737" y="2421615"/>
            <a:ext cx="1765935" cy="2556510"/>
          </a:xfrm>
          <a:prstGeom prst="rect">
            <a:avLst/>
          </a:prstGeom>
        </p:spPr>
        <p:txBody>
          <a:bodyPr vert="horz" wrap="square" lIns="0" tIns="144780" rIns="0" bIns="0" rtlCol="0">
            <a:spAutoFit/>
          </a:bodyPr>
          <a:lstStyle/>
          <a:p>
            <a:pPr marL="412115" indent="-370205">
              <a:lnSpc>
                <a:spcPct val="100000"/>
              </a:lnSpc>
              <a:spcBef>
                <a:spcPts val="1140"/>
              </a:spcBef>
              <a:buFont typeface="Garamond"/>
              <a:buAutoNum type="alphaUcPeriod"/>
              <a:tabLst>
                <a:tab pos="412115" algn="l"/>
              </a:tabLst>
            </a:pPr>
            <a:r>
              <a:rPr sz="2450" i="1" spc="240" dirty="0">
                <a:latin typeface="Times New Roman"/>
                <a:cs typeface="Times New Roman"/>
              </a:rPr>
              <a:t>N</a:t>
            </a:r>
            <a:endParaRPr sz="2450">
              <a:latin typeface="Times New Roman"/>
              <a:cs typeface="Times New Roman"/>
            </a:endParaRPr>
          </a:p>
          <a:p>
            <a:pPr marL="412115" indent="-358140">
              <a:lnSpc>
                <a:spcPct val="100000"/>
              </a:lnSpc>
              <a:spcBef>
                <a:spcPts val="1045"/>
              </a:spcBef>
              <a:buFont typeface="Garamond"/>
              <a:buAutoNum type="alphaUcPeriod"/>
              <a:tabLst>
                <a:tab pos="412115" algn="l"/>
              </a:tabLst>
            </a:pPr>
            <a:r>
              <a:rPr sz="2450" i="1" spc="110" dirty="0">
                <a:latin typeface="Times New Roman"/>
                <a:cs typeface="Times New Roman"/>
              </a:rPr>
              <a:t>ε</a:t>
            </a:r>
            <a:endParaRPr sz="2450">
              <a:latin typeface="Times New Roman"/>
              <a:cs typeface="Times New Roman"/>
            </a:endParaRPr>
          </a:p>
          <a:p>
            <a:pPr marL="412115" indent="-361950">
              <a:lnSpc>
                <a:spcPct val="100000"/>
              </a:lnSpc>
              <a:spcBef>
                <a:spcPts val="1045"/>
              </a:spcBef>
              <a:buFont typeface="Garamond"/>
              <a:buAutoNum type="alphaUcPeriod"/>
              <a:tabLst>
                <a:tab pos="412115" algn="l"/>
              </a:tabLst>
            </a:pPr>
            <a:r>
              <a:rPr sz="2450" i="1" spc="330" dirty="0">
                <a:latin typeface="Times New Roman"/>
                <a:cs typeface="Times New Roman"/>
              </a:rPr>
              <a:t>Nε</a:t>
            </a:r>
            <a:endParaRPr sz="2450">
              <a:latin typeface="Times New Roman"/>
              <a:cs typeface="Times New Roman"/>
            </a:endParaRPr>
          </a:p>
          <a:p>
            <a:pPr marL="412115" indent="-374015">
              <a:lnSpc>
                <a:spcPct val="100000"/>
              </a:lnSpc>
              <a:spcBef>
                <a:spcPts val="1045"/>
              </a:spcBef>
              <a:buFont typeface="Garamond"/>
              <a:buAutoNum type="alphaUcPeriod"/>
              <a:tabLst>
                <a:tab pos="412115" algn="l"/>
              </a:tabLst>
            </a:pPr>
            <a:r>
              <a:rPr sz="2450" i="1" spc="220" dirty="0">
                <a:latin typeface="Times New Roman"/>
                <a:cs typeface="Times New Roman"/>
              </a:rPr>
              <a:t>k</a:t>
            </a:r>
            <a:r>
              <a:rPr sz="3075" i="1" spc="330" baseline="-14905" dirty="0">
                <a:latin typeface="Times New Roman"/>
                <a:cs typeface="Times New Roman"/>
              </a:rPr>
              <a:t>B</a:t>
            </a:r>
            <a:r>
              <a:rPr sz="3075" i="1" spc="135" baseline="-14905" dirty="0">
                <a:latin typeface="Times New Roman"/>
                <a:cs typeface="Times New Roman"/>
              </a:rPr>
              <a:t> </a:t>
            </a:r>
            <a:r>
              <a:rPr sz="2450" dirty="0">
                <a:latin typeface="Garamond"/>
                <a:cs typeface="Garamond"/>
              </a:rPr>
              <a:t>ln</a:t>
            </a:r>
            <a:r>
              <a:rPr sz="2450" spc="-175" dirty="0">
                <a:latin typeface="Garamond"/>
                <a:cs typeface="Garamond"/>
              </a:rPr>
              <a:t> </a:t>
            </a:r>
            <a:r>
              <a:rPr sz="2450" i="1" spc="240" dirty="0">
                <a:latin typeface="Times New Roman"/>
                <a:cs typeface="Times New Roman"/>
              </a:rPr>
              <a:t>N</a:t>
            </a:r>
            <a:endParaRPr sz="2450">
              <a:latin typeface="Times New Roman"/>
              <a:cs typeface="Times New Roman"/>
            </a:endParaRPr>
          </a:p>
          <a:p>
            <a:pPr marL="412115" indent="-349885">
              <a:lnSpc>
                <a:spcPct val="100000"/>
              </a:lnSpc>
              <a:spcBef>
                <a:spcPts val="1045"/>
              </a:spcBef>
              <a:buFont typeface="Garamond"/>
              <a:buAutoNum type="alphaUcPeriod"/>
              <a:tabLst>
                <a:tab pos="412115" algn="l"/>
              </a:tabLst>
            </a:pPr>
            <a:r>
              <a:rPr sz="2450" i="1" spc="220" dirty="0">
                <a:latin typeface="Times New Roman"/>
                <a:cs typeface="Times New Roman"/>
              </a:rPr>
              <a:t>k</a:t>
            </a:r>
            <a:r>
              <a:rPr sz="3075" i="1" spc="330" baseline="-14905" dirty="0">
                <a:latin typeface="Times New Roman"/>
                <a:cs typeface="Times New Roman"/>
              </a:rPr>
              <a:t>B</a:t>
            </a:r>
            <a:r>
              <a:rPr sz="3075" i="1" spc="89" baseline="-14905" dirty="0">
                <a:latin typeface="Times New Roman"/>
                <a:cs typeface="Times New Roman"/>
              </a:rPr>
              <a:t> </a:t>
            </a:r>
            <a:r>
              <a:rPr sz="2450" spc="170" dirty="0">
                <a:latin typeface="Garamond"/>
                <a:cs typeface="Garamond"/>
              </a:rPr>
              <a:t>ln(</a:t>
            </a:r>
            <a:r>
              <a:rPr sz="2450" i="1" spc="170" dirty="0">
                <a:latin typeface="Times New Roman"/>
                <a:cs typeface="Times New Roman"/>
              </a:rPr>
              <a:t>Nε</a:t>
            </a:r>
            <a:r>
              <a:rPr sz="2450" spc="170" dirty="0">
                <a:latin typeface="Garamond"/>
                <a:cs typeface="Garamond"/>
              </a:rPr>
              <a:t>)</a:t>
            </a:r>
            <a:endParaRPr sz="2450">
              <a:latin typeface="Garamond"/>
              <a:cs typeface="Garamond"/>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342328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10.2.</a:t>
            </a:r>
            <a:r>
              <a:rPr sz="1200" spc="165" dirty="0">
                <a:latin typeface="Times New Roman"/>
                <a:cs typeface="Times New Roman"/>
              </a:rPr>
              <a:t>  </a:t>
            </a:r>
            <a:r>
              <a:rPr sz="1200" spc="50" dirty="0">
                <a:latin typeface="Times New Roman"/>
                <a:cs typeface="Times New Roman"/>
              </a:rPr>
              <a:t>ENTROPY</a:t>
            </a:r>
            <a:r>
              <a:rPr sz="1200" spc="110" dirty="0">
                <a:latin typeface="Times New Roman"/>
                <a:cs typeface="Times New Roman"/>
              </a:rPr>
              <a:t> </a:t>
            </a:r>
            <a:r>
              <a:rPr sz="1200" dirty="0">
                <a:latin typeface="Times New Roman"/>
                <a:cs typeface="Times New Roman"/>
              </a:rPr>
              <a:t>AND</a:t>
            </a:r>
            <a:r>
              <a:rPr sz="1200" spc="110" dirty="0">
                <a:latin typeface="Times New Roman"/>
                <a:cs typeface="Times New Roman"/>
              </a:rPr>
              <a:t> </a:t>
            </a:r>
            <a:r>
              <a:rPr sz="1200" spc="50" dirty="0">
                <a:latin typeface="Times New Roman"/>
                <a:cs typeface="Times New Roman"/>
              </a:rPr>
              <a:t>THE</a:t>
            </a:r>
            <a:r>
              <a:rPr sz="1200" spc="110" dirty="0">
                <a:latin typeface="Times New Roman"/>
                <a:cs typeface="Times New Roman"/>
              </a:rPr>
              <a:t> </a:t>
            </a:r>
            <a:r>
              <a:rPr sz="1200" dirty="0">
                <a:latin typeface="Times New Roman"/>
                <a:cs typeface="Times New Roman"/>
              </a:rPr>
              <a:t>SECOND</a:t>
            </a:r>
            <a:r>
              <a:rPr sz="1200" spc="110" dirty="0">
                <a:latin typeface="Times New Roman"/>
                <a:cs typeface="Times New Roman"/>
              </a:rPr>
              <a:t> </a:t>
            </a:r>
            <a:r>
              <a:rPr sz="1200" dirty="0">
                <a:latin typeface="Times New Roman"/>
                <a:cs typeface="Times New Roman"/>
              </a:rPr>
              <a:t>LAW</a:t>
            </a:r>
            <a:r>
              <a:rPr sz="1200" spc="105" dirty="0">
                <a:latin typeface="Times New Roman"/>
                <a:cs typeface="Times New Roman"/>
              </a:rPr>
              <a:t> </a:t>
            </a:r>
            <a:r>
              <a:rPr sz="1200" spc="65" dirty="0">
                <a:latin typeface="Times New Roman"/>
                <a:cs typeface="Times New Roman"/>
              </a:rPr>
              <a:t>OF</a:t>
            </a:r>
            <a:r>
              <a:rPr sz="1200" spc="110" dirty="0">
                <a:latin typeface="Times New Roman"/>
                <a:cs typeface="Times New Roman"/>
              </a:rPr>
              <a:t> </a:t>
            </a:r>
            <a:r>
              <a:rPr sz="1200" spc="-10" dirty="0">
                <a:latin typeface="Times New Roman"/>
                <a:cs typeface="Times New Roman"/>
              </a:rPr>
              <a:t>THERMODYNAMICS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162685"/>
          </a:xfrm>
          <a:prstGeom prst="rect">
            <a:avLst/>
          </a:prstGeom>
        </p:spPr>
        <p:txBody>
          <a:bodyPr vert="horz" wrap="square" lIns="0" tIns="9525" rIns="0" bIns="0" rtlCol="0">
            <a:spAutoFit/>
          </a:bodyPr>
          <a:lstStyle/>
          <a:p>
            <a:pPr marL="12700" marR="5080" algn="just">
              <a:lnSpc>
                <a:spcPct val="101699"/>
              </a:lnSpc>
              <a:spcBef>
                <a:spcPts val="75"/>
              </a:spcBef>
            </a:pPr>
            <a:r>
              <a:rPr dirty="0"/>
              <a:t>A</a:t>
            </a:r>
            <a:r>
              <a:rPr spc="310" dirty="0"/>
              <a:t> </a:t>
            </a:r>
            <a:r>
              <a:rPr spc="50" dirty="0"/>
              <a:t>system</a:t>
            </a:r>
            <a:r>
              <a:rPr spc="320" dirty="0"/>
              <a:t> </a:t>
            </a:r>
            <a:r>
              <a:rPr dirty="0"/>
              <a:t>has</a:t>
            </a:r>
            <a:r>
              <a:rPr spc="320" dirty="0"/>
              <a:t> </a:t>
            </a:r>
            <a:r>
              <a:rPr i="1" spc="290" dirty="0">
                <a:latin typeface="Times New Roman"/>
                <a:cs typeface="Times New Roman"/>
              </a:rPr>
              <a:t>N</a:t>
            </a:r>
            <a:r>
              <a:rPr i="1" spc="595" dirty="0">
                <a:latin typeface="Times New Roman"/>
                <a:cs typeface="Times New Roman"/>
              </a:rPr>
              <a:t> </a:t>
            </a:r>
            <a:r>
              <a:rPr dirty="0"/>
              <a:t>oscillators,</a:t>
            </a:r>
            <a:r>
              <a:rPr spc="350" dirty="0"/>
              <a:t> </a:t>
            </a:r>
            <a:r>
              <a:rPr dirty="0"/>
              <a:t>each</a:t>
            </a:r>
            <a:r>
              <a:rPr spc="320" dirty="0"/>
              <a:t> </a:t>
            </a:r>
            <a:r>
              <a:rPr dirty="0"/>
              <a:t>of</a:t>
            </a:r>
            <a:r>
              <a:rPr spc="315" dirty="0"/>
              <a:t> </a:t>
            </a:r>
            <a:r>
              <a:rPr dirty="0"/>
              <a:t>which</a:t>
            </a:r>
            <a:r>
              <a:rPr spc="320" dirty="0"/>
              <a:t> </a:t>
            </a:r>
            <a:r>
              <a:rPr dirty="0"/>
              <a:t>can</a:t>
            </a:r>
            <a:r>
              <a:rPr spc="320" dirty="0"/>
              <a:t> </a:t>
            </a:r>
            <a:r>
              <a:rPr dirty="0"/>
              <a:t>have</a:t>
            </a:r>
            <a:r>
              <a:rPr spc="320" dirty="0"/>
              <a:t> </a:t>
            </a:r>
            <a:r>
              <a:rPr dirty="0"/>
              <a:t>energy</a:t>
            </a:r>
            <a:r>
              <a:rPr spc="320" dirty="0"/>
              <a:t> </a:t>
            </a:r>
            <a:r>
              <a:rPr dirty="0"/>
              <a:t>0,</a:t>
            </a:r>
            <a:r>
              <a:rPr spc="345" dirty="0"/>
              <a:t> </a:t>
            </a:r>
            <a:r>
              <a:rPr i="1" spc="90" dirty="0">
                <a:latin typeface="Times New Roman"/>
                <a:cs typeface="Times New Roman"/>
              </a:rPr>
              <a:t>ε</a:t>
            </a:r>
            <a:r>
              <a:rPr spc="90" dirty="0"/>
              <a:t>, </a:t>
            </a:r>
            <a:r>
              <a:rPr spc="70" dirty="0"/>
              <a:t>2</a:t>
            </a:r>
            <a:r>
              <a:rPr i="1" spc="70" dirty="0">
                <a:latin typeface="Times New Roman"/>
                <a:cs typeface="Times New Roman"/>
              </a:rPr>
              <a:t>ε</a:t>
            </a:r>
            <a:r>
              <a:rPr spc="70" dirty="0"/>
              <a:t>,</a:t>
            </a:r>
            <a:r>
              <a:rPr spc="130" dirty="0"/>
              <a:t> </a:t>
            </a:r>
            <a:r>
              <a:rPr b="0" i="1" dirty="0">
                <a:latin typeface="Bookman Old Style"/>
                <a:cs typeface="Bookman Old Style"/>
              </a:rPr>
              <a:t>etc.</a:t>
            </a:r>
            <a:r>
              <a:rPr b="0" i="1" spc="275" dirty="0">
                <a:latin typeface="Bookman Old Style"/>
                <a:cs typeface="Bookman Old Style"/>
              </a:rPr>
              <a:t> </a:t>
            </a:r>
            <a:r>
              <a:rPr spc="114" dirty="0"/>
              <a:t>What</a:t>
            </a:r>
            <a:r>
              <a:rPr spc="125" dirty="0"/>
              <a:t> </a:t>
            </a:r>
            <a:r>
              <a:rPr dirty="0"/>
              <a:t>is</a:t>
            </a:r>
            <a:r>
              <a:rPr spc="125" dirty="0"/>
              <a:t> </a:t>
            </a:r>
            <a:r>
              <a:rPr dirty="0"/>
              <a:t>the</a:t>
            </a:r>
            <a:r>
              <a:rPr spc="125" dirty="0"/>
              <a:t> </a:t>
            </a:r>
            <a:r>
              <a:rPr dirty="0"/>
              <a:t>entropy</a:t>
            </a:r>
            <a:r>
              <a:rPr spc="130" dirty="0"/>
              <a:t> </a:t>
            </a:r>
            <a:r>
              <a:rPr dirty="0"/>
              <a:t>of</a:t>
            </a:r>
            <a:r>
              <a:rPr spc="130" dirty="0"/>
              <a:t> </a:t>
            </a:r>
            <a:r>
              <a:rPr spc="50" dirty="0"/>
              <a:t>this</a:t>
            </a:r>
            <a:r>
              <a:rPr spc="125" dirty="0"/>
              <a:t> </a:t>
            </a:r>
            <a:r>
              <a:rPr spc="50" dirty="0"/>
              <a:t>system</a:t>
            </a:r>
            <a:r>
              <a:rPr spc="130" dirty="0"/>
              <a:t> </a:t>
            </a:r>
            <a:r>
              <a:rPr dirty="0"/>
              <a:t>when</a:t>
            </a:r>
            <a:r>
              <a:rPr spc="125" dirty="0"/>
              <a:t> </a:t>
            </a:r>
            <a:r>
              <a:rPr spc="70" dirty="0"/>
              <a:t>its</a:t>
            </a:r>
            <a:r>
              <a:rPr spc="125" dirty="0"/>
              <a:t> </a:t>
            </a:r>
            <a:r>
              <a:rPr spc="75" dirty="0"/>
              <a:t>total</a:t>
            </a:r>
            <a:r>
              <a:rPr spc="130" dirty="0"/>
              <a:t> </a:t>
            </a:r>
            <a:r>
              <a:rPr spc="-10" dirty="0"/>
              <a:t>energy </a:t>
            </a:r>
            <a:r>
              <a:rPr dirty="0"/>
              <a:t>is</a:t>
            </a:r>
            <a:r>
              <a:rPr spc="170" dirty="0"/>
              <a:t> </a:t>
            </a:r>
            <a:r>
              <a:rPr i="1" spc="135" dirty="0">
                <a:latin typeface="Times New Roman"/>
                <a:cs typeface="Times New Roman"/>
              </a:rPr>
              <a:t>ε</a:t>
            </a:r>
            <a:r>
              <a:rPr spc="135" dirty="0"/>
              <a:t>?</a:t>
            </a:r>
          </a:p>
        </p:txBody>
      </p:sp>
      <p:sp>
        <p:nvSpPr>
          <p:cNvPr id="5" name="object 5"/>
          <p:cNvSpPr txBox="1"/>
          <p:nvPr/>
        </p:nvSpPr>
        <p:spPr>
          <a:xfrm>
            <a:off x="677037" y="2421615"/>
            <a:ext cx="1913255" cy="3176270"/>
          </a:xfrm>
          <a:prstGeom prst="rect">
            <a:avLst/>
          </a:prstGeom>
        </p:spPr>
        <p:txBody>
          <a:bodyPr vert="horz" wrap="square" lIns="0" tIns="144780" rIns="0" bIns="0" rtlCol="0">
            <a:spAutoFit/>
          </a:bodyPr>
          <a:lstStyle/>
          <a:p>
            <a:pPr marL="424815" indent="-370205">
              <a:lnSpc>
                <a:spcPct val="100000"/>
              </a:lnSpc>
              <a:spcBef>
                <a:spcPts val="1140"/>
              </a:spcBef>
              <a:buFont typeface="Garamond"/>
              <a:buAutoNum type="alphaUcPeriod"/>
              <a:tabLst>
                <a:tab pos="424815" algn="l"/>
              </a:tabLst>
            </a:pPr>
            <a:r>
              <a:rPr sz="2450" i="1" spc="240" dirty="0">
                <a:latin typeface="Times New Roman"/>
                <a:cs typeface="Times New Roman"/>
              </a:rPr>
              <a:t>N</a:t>
            </a:r>
            <a:endParaRPr sz="2450">
              <a:latin typeface="Times New Roman"/>
              <a:cs typeface="Times New Roman"/>
            </a:endParaRPr>
          </a:p>
          <a:p>
            <a:pPr marL="424815" indent="-358140">
              <a:lnSpc>
                <a:spcPct val="100000"/>
              </a:lnSpc>
              <a:spcBef>
                <a:spcPts val="1045"/>
              </a:spcBef>
              <a:buFont typeface="Garamond"/>
              <a:buAutoNum type="alphaUcPeriod"/>
              <a:tabLst>
                <a:tab pos="424815" algn="l"/>
              </a:tabLst>
            </a:pPr>
            <a:r>
              <a:rPr sz="2450" i="1" spc="110" dirty="0">
                <a:latin typeface="Times New Roman"/>
                <a:cs typeface="Times New Roman"/>
              </a:rPr>
              <a:t>ε</a:t>
            </a:r>
            <a:endParaRPr sz="2450">
              <a:latin typeface="Times New Roman"/>
              <a:cs typeface="Times New Roman"/>
            </a:endParaRPr>
          </a:p>
          <a:p>
            <a:pPr marL="424815" indent="-361950">
              <a:lnSpc>
                <a:spcPct val="100000"/>
              </a:lnSpc>
              <a:spcBef>
                <a:spcPts val="1045"/>
              </a:spcBef>
              <a:buFont typeface="Garamond"/>
              <a:buAutoNum type="alphaUcPeriod"/>
              <a:tabLst>
                <a:tab pos="424815" algn="l"/>
              </a:tabLst>
            </a:pPr>
            <a:r>
              <a:rPr sz="2450" i="1" spc="330" dirty="0">
                <a:latin typeface="Times New Roman"/>
                <a:cs typeface="Times New Roman"/>
              </a:rPr>
              <a:t>Nε</a:t>
            </a:r>
            <a:endParaRPr sz="2450">
              <a:latin typeface="Times New Roman"/>
              <a:cs typeface="Times New Roman"/>
            </a:endParaRPr>
          </a:p>
          <a:p>
            <a:pPr marL="424815" indent="-374015">
              <a:lnSpc>
                <a:spcPct val="100000"/>
              </a:lnSpc>
              <a:spcBef>
                <a:spcPts val="1045"/>
              </a:spcBef>
              <a:buFont typeface="Garamond"/>
              <a:buAutoNum type="alphaUcPeriod"/>
              <a:tabLst>
                <a:tab pos="424815" algn="l"/>
              </a:tabLst>
            </a:pPr>
            <a:r>
              <a:rPr sz="2450" i="1" spc="220" dirty="0">
                <a:latin typeface="Times New Roman"/>
                <a:cs typeface="Times New Roman"/>
              </a:rPr>
              <a:t>k</a:t>
            </a:r>
            <a:r>
              <a:rPr sz="3075" i="1" spc="330" baseline="-14905" dirty="0">
                <a:latin typeface="Times New Roman"/>
                <a:cs typeface="Times New Roman"/>
              </a:rPr>
              <a:t>B</a:t>
            </a:r>
            <a:r>
              <a:rPr sz="3075" i="1" spc="135" baseline="-14905" dirty="0">
                <a:latin typeface="Times New Roman"/>
                <a:cs typeface="Times New Roman"/>
              </a:rPr>
              <a:t> </a:t>
            </a:r>
            <a:r>
              <a:rPr sz="2450" dirty="0">
                <a:latin typeface="Garamond"/>
                <a:cs typeface="Garamond"/>
              </a:rPr>
              <a:t>ln</a:t>
            </a:r>
            <a:r>
              <a:rPr sz="2450" spc="-175" dirty="0">
                <a:latin typeface="Garamond"/>
                <a:cs typeface="Garamond"/>
              </a:rPr>
              <a:t> </a:t>
            </a:r>
            <a:r>
              <a:rPr sz="2450" i="1" spc="240" dirty="0">
                <a:latin typeface="Times New Roman"/>
                <a:cs typeface="Times New Roman"/>
              </a:rPr>
              <a:t>N</a:t>
            </a:r>
            <a:endParaRPr sz="2450">
              <a:latin typeface="Times New Roman"/>
              <a:cs typeface="Times New Roman"/>
            </a:endParaRPr>
          </a:p>
          <a:p>
            <a:pPr marL="424815" indent="-349885">
              <a:lnSpc>
                <a:spcPct val="100000"/>
              </a:lnSpc>
              <a:spcBef>
                <a:spcPts val="1045"/>
              </a:spcBef>
              <a:buFont typeface="Garamond"/>
              <a:buAutoNum type="alphaUcPeriod"/>
              <a:tabLst>
                <a:tab pos="424815" algn="l"/>
              </a:tabLst>
            </a:pPr>
            <a:r>
              <a:rPr sz="2450" i="1" spc="220" dirty="0">
                <a:latin typeface="Times New Roman"/>
                <a:cs typeface="Times New Roman"/>
              </a:rPr>
              <a:t>k</a:t>
            </a:r>
            <a:r>
              <a:rPr sz="3075" i="1" spc="330" baseline="-14905" dirty="0">
                <a:latin typeface="Times New Roman"/>
                <a:cs typeface="Times New Roman"/>
              </a:rPr>
              <a:t>B</a:t>
            </a:r>
            <a:r>
              <a:rPr sz="3075" i="1" spc="89" baseline="-14905" dirty="0">
                <a:latin typeface="Times New Roman"/>
                <a:cs typeface="Times New Roman"/>
              </a:rPr>
              <a:t> </a:t>
            </a:r>
            <a:r>
              <a:rPr sz="2450" spc="170" dirty="0">
                <a:latin typeface="Garamond"/>
                <a:cs typeface="Garamond"/>
              </a:rPr>
              <a:t>ln(</a:t>
            </a:r>
            <a:r>
              <a:rPr sz="2450" i="1" spc="170" dirty="0">
                <a:latin typeface="Times New Roman"/>
                <a:cs typeface="Times New Roman"/>
              </a:rPr>
              <a:t>Nε</a:t>
            </a:r>
            <a:r>
              <a:rPr sz="2450" spc="170" dirty="0">
                <a:latin typeface="Garamond"/>
                <a:cs typeface="Garamond"/>
              </a:rPr>
              <a:t>)</a:t>
            </a:r>
            <a:endParaRPr sz="2450">
              <a:latin typeface="Garamond"/>
              <a:cs typeface="Garamond"/>
            </a:endParaRPr>
          </a:p>
          <a:p>
            <a:pPr marL="43180">
              <a:lnSpc>
                <a:spcPct val="100000"/>
              </a:lnSpc>
              <a:spcBef>
                <a:spcPts val="1939"/>
              </a:spcBef>
              <a:tabLst>
                <a:tab pos="1652270" algn="l"/>
              </a:tabLst>
            </a:pPr>
            <a:r>
              <a:rPr sz="2450" b="1" spc="45" dirty="0">
                <a:latin typeface="Book Antiqua"/>
                <a:cs typeface="Book Antiqua"/>
              </a:rPr>
              <a:t>Solution:</a:t>
            </a:r>
            <a:r>
              <a:rPr sz="2450" b="1" dirty="0">
                <a:latin typeface="Book Antiqua"/>
                <a:cs typeface="Book Antiqua"/>
              </a:rPr>
              <a:t>	</a:t>
            </a:r>
            <a:r>
              <a:rPr sz="2450" spc="-50" dirty="0">
                <a:latin typeface="Garamond"/>
                <a:cs typeface="Garamond"/>
              </a:rPr>
              <a:t>D</a:t>
            </a:r>
            <a:endParaRPr sz="2450">
              <a:latin typeface="Garamond"/>
              <a:cs typeface="Garamond"/>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3423920" algn="l"/>
              </a:tabLst>
            </a:pPr>
            <a:r>
              <a:rPr sz="1200" spc="-10" dirty="0">
                <a:latin typeface="Times New Roman"/>
                <a:cs typeface="Times New Roman"/>
              </a:rPr>
              <a:t>ConcepTest</a:t>
            </a:r>
            <a:r>
              <a:rPr sz="1200" dirty="0">
                <a:latin typeface="Times New Roman"/>
                <a:cs typeface="Times New Roman"/>
              </a:rPr>
              <a:t>	10.2.</a:t>
            </a:r>
            <a:r>
              <a:rPr sz="1200" spc="180" dirty="0">
                <a:latin typeface="Times New Roman"/>
                <a:cs typeface="Times New Roman"/>
              </a:rPr>
              <a:t>  </a:t>
            </a:r>
            <a:r>
              <a:rPr sz="1200" spc="50" dirty="0">
                <a:latin typeface="Times New Roman"/>
                <a:cs typeface="Times New Roman"/>
              </a:rPr>
              <a:t>ENTROPY</a:t>
            </a:r>
            <a:r>
              <a:rPr sz="1200" spc="110" dirty="0">
                <a:latin typeface="Times New Roman"/>
                <a:cs typeface="Times New Roman"/>
              </a:rPr>
              <a:t> </a:t>
            </a:r>
            <a:r>
              <a:rPr sz="1200" dirty="0">
                <a:latin typeface="Times New Roman"/>
                <a:cs typeface="Times New Roman"/>
              </a:rPr>
              <a:t>AND</a:t>
            </a:r>
            <a:r>
              <a:rPr sz="1200" spc="110" dirty="0">
                <a:latin typeface="Times New Roman"/>
                <a:cs typeface="Times New Roman"/>
              </a:rPr>
              <a:t> </a:t>
            </a:r>
            <a:r>
              <a:rPr sz="1200" spc="50" dirty="0">
                <a:latin typeface="Times New Roman"/>
                <a:cs typeface="Times New Roman"/>
              </a:rPr>
              <a:t>THE</a:t>
            </a:r>
            <a:r>
              <a:rPr sz="1200" spc="114" dirty="0">
                <a:latin typeface="Times New Roman"/>
                <a:cs typeface="Times New Roman"/>
              </a:rPr>
              <a:t> </a:t>
            </a:r>
            <a:r>
              <a:rPr sz="1200" dirty="0">
                <a:latin typeface="Times New Roman"/>
                <a:cs typeface="Times New Roman"/>
              </a:rPr>
              <a:t>SECOND</a:t>
            </a:r>
            <a:r>
              <a:rPr sz="1200" spc="110" dirty="0">
                <a:latin typeface="Times New Roman"/>
                <a:cs typeface="Times New Roman"/>
              </a:rPr>
              <a:t> </a:t>
            </a:r>
            <a:r>
              <a:rPr sz="1200" dirty="0">
                <a:latin typeface="Times New Roman"/>
                <a:cs typeface="Times New Roman"/>
              </a:rPr>
              <a:t>LAW</a:t>
            </a:r>
            <a:r>
              <a:rPr sz="1200" spc="110" dirty="0">
                <a:latin typeface="Times New Roman"/>
                <a:cs typeface="Times New Roman"/>
              </a:rPr>
              <a:t> </a:t>
            </a:r>
            <a:r>
              <a:rPr sz="1200" spc="65" dirty="0">
                <a:latin typeface="Times New Roman"/>
                <a:cs typeface="Times New Roman"/>
              </a:rPr>
              <a:t>OF</a:t>
            </a:r>
            <a:r>
              <a:rPr sz="1200" spc="110" dirty="0">
                <a:latin typeface="Times New Roman"/>
                <a:cs typeface="Times New Roman"/>
              </a:rPr>
              <a:t> </a:t>
            </a:r>
            <a:r>
              <a:rPr sz="1200" spc="-10" dirty="0">
                <a:latin typeface="Times New Roman"/>
                <a:cs typeface="Times New Roman"/>
              </a:rPr>
              <a:t>THERMODYNAMICS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Suppose</a:t>
            </a:r>
            <a:r>
              <a:rPr spc="235" dirty="0"/>
              <a:t> </a:t>
            </a:r>
            <a:r>
              <a:rPr dirty="0"/>
              <a:t>you</a:t>
            </a:r>
            <a:r>
              <a:rPr spc="235" dirty="0"/>
              <a:t> </a:t>
            </a:r>
            <a:r>
              <a:rPr dirty="0"/>
              <a:t>compare</a:t>
            </a:r>
            <a:r>
              <a:rPr spc="235" dirty="0"/>
              <a:t> </a:t>
            </a:r>
            <a:r>
              <a:rPr dirty="0"/>
              <a:t>two</a:t>
            </a:r>
            <a:r>
              <a:rPr spc="229" dirty="0"/>
              <a:t> </a:t>
            </a:r>
            <a:r>
              <a:rPr dirty="0"/>
              <a:t>macrostates</a:t>
            </a:r>
            <a:r>
              <a:rPr spc="235" dirty="0"/>
              <a:t> </a:t>
            </a:r>
            <a:r>
              <a:rPr dirty="0"/>
              <a:t>of</a:t>
            </a:r>
            <a:r>
              <a:rPr spc="235" dirty="0"/>
              <a:t> </a:t>
            </a:r>
            <a:r>
              <a:rPr spc="130" dirty="0"/>
              <a:t>a</a:t>
            </a:r>
            <a:r>
              <a:rPr spc="235" dirty="0"/>
              <a:t> </a:t>
            </a:r>
            <a:r>
              <a:rPr spc="55" dirty="0"/>
              <a:t>system,</a:t>
            </a:r>
            <a:r>
              <a:rPr spc="245" dirty="0"/>
              <a:t> </a:t>
            </a:r>
            <a:r>
              <a:rPr spc="55" dirty="0"/>
              <a:t>and</a:t>
            </a:r>
            <a:r>
              <a:rPr spc="240" dirty="0"/>
              <a:t> </a:t>
            </a:r>
            <a:r>
              <a:rPr dirty="0"/>
              <a:t>you</a:t>
            </a:r>
            <a:r>
              <a:rPr spc="235" dirty="0"/>
              <a:t> </a:t>
            </a:r>
            <a:r>
              <a:rPr spc="-20" dirty="0"/>
              <a:t>find </a:t>
            </a:r>
            <a:r>
              <a:rPr spc="100" dirty="0"/>
              <a:t>State</a:t>
            </a:r>
            <a:r>
              <a:rPr spc="260" dirty="0"/>
              <a:t> </a:t>
            </a:r>
            <a:r>
              <a:rPr dirty="0"/>
              <a:t>A</a:t>
            </a:r>
            <a:r>
              <a:rPr spc="270" dirty="0"/>
              <a:t> </a:t>
            </a:r>
            <a:r>
              <a:rPr dirty="0"/>
              <a:t>has</a:t>
            </a:r>
            <a:r>
              <a:rPr spc="270" dirty="0"/>
              <a:t> </a:t>
            </a:r>
            <a:r>
              <a:rPr spc="130" dirty="0"/>
              <a:t>a</a:t>
            </a:r>
            <a:r>
              <a:rPr spc="275" dirty="0"/>
              <a:t> </a:t>
            </a:r>
            <a:r>
              <a:rPr dirty="0"/>
              <a:t>higher</a:t>
            </a:r>
            <a:r>
              <a:rPr spc="275" dirty="0"/>
              <a:t> </a:t>
            </a:r>
            <a:r>
              <a:rPr spc="55" dirty="0"/>
              <a:t>multiplicity</a:t>
            </a:r>
            <a:r>
              <a:rPr spc="275" dirty="0"/>
              <a:t> </a:t>
            </a:r>
            <a:r>
              <a:rPr spc="70" dirty="0"/>
              <a:t>than</a:t>
            </a:r>
            <a:r>
              <a:rPr spc="270" dirty="0"/>
              <a:t> </a:t>
            </a:r>
            <a:r>
              <a:rPr spc="100" dirty="0"/>
              <a:t>State</a:t>
            </a:r>
            <a:r>
              <a:rPr spc="270" dirty="0"/>
              <a:t> </a:t>
            </a:r>
            <a:r>
              <a:rPr spc="90" dirty="0"/>
              <a:t>B.</a:t>
            </a:r>
            <a:r>
              <a:rPr spc="270" dirty="0"/>
              <a:t> </a:t>
            </a:r>
            <a:r>
              <a:rPr dirty="0"/>
              <a:t>Is</a:t>
            </a:r>
            <a:r>
              <a:rPr spc="270" dirty="0"/>
              <a:t> </a:t>
            </a:r>
            <a:r>
              <a:rPr spc="105" dirty="0"/>
              <a:t>it</a:t>
            </a:r>
            <a:r>
              <a:rPr spc="275" dirty="0"/>
              <a:t> </a:t>
            </a:r>
            <a:r>
              <a:rPr dirty="0"/>
              <a:t>possible</a:t>
            </a:r>
            <a:r>
              <a:rPr spc="275" dirty="0"/>
              <a:t> </a:t>
            </a:r>
            <a:r>
              <a:rPr spc="-25" dirty="0"/>
              <a:t>for </a:t>
            </a:r>
            <a:r>
              <a:rPr spc="100" dirty="0"/>
              <a:t>State</a:t>
            </a:r>
            <a:r>
              <a:rPr spc="165" dirty="0"/>
              <a:t> </a:t>
            </a:r>
            <a:r>
              <a:rPr spc="120" dirty="0"/>
              <a:t>B</a:t>
            </a:r>
            <a:r>
              <a:rPr spc="175" dirty="0"/>
              <a:t> </a:t>
            </a:r>
            <a:r>
              <a:rPr dirty="0"/>
              <a:t>to</a:t>
            </a:r>
            <a:r>
              <a:rPr spc="175" dirty="0"/>
              <a:t> </a:t>
            </a:r>
            <a:r>
              <a:rPr dirty="0"/>
              <a:t>have</a:t>
            </a:r>
            <a:r>
              <a:rPr spc="170" dirty="0"/>
              <a:t> </a:t>
            </a:r>
            <a:r>
              <a:rPr spc="130" dirty="0"/>
              <a:t>a</a:t>
            </a:r>
            <a:r>
              <a:rPr spc="175" dirty="0"/>
              <a:t> </a:t>
            </a:r>
            <a:r>
              <a:rPr dirty="0"/>
              <a:t>higher</a:t>
            </a:r>
            <a:r>
              <a:rPr spc="180" dirty="0"/>
              <a:t> </a:t>
            </a:r>
            <a:r>
              <a:rPr dirty="0"/>
              <a:t>entropy</a:t>
            </a:r>
            <a:r>
              <a:rPr spc="175" dirty="0"/>
              <a:t> </a:t>
            </a:r>
            <a:r>
              <a:rPr spc="70" dirty="0"/>
              <a:t>than</a:t>
            </a:r>
            <a:r>
              <a:rPr spc="175" dirty="0"/>
              <a:t> </a:t>
            </a:r>
            <a:r>
              <a:rPr spc="100" dirty="0"/>
              <a:t>State</a:t>
            </a:r>
            <a:r>
              <a:rPr spc="175" dirty="0"/>
              <a:t> </a:t>
            </a:r>
            <a:r>
              <a:rPr spc="85" dirty="0"/>
              <a:t>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3423920" algn="l"/>
              </a:tabLst>
            </a:pPr>
            <a:r>
              <a:rPr sz="1200" spc="-10" dirty="0">
                <a:latin typeface="Times New Roman"/>
                <a:cs typeface="Times New Roman"/>
              </a:rPr>
              <a:t>ConcepTest</a:t>
            </a:r>
            <a:r>
              <a:rPr sz="1200" dirty="0">
                <a:latin typeface="Times New Roman"/>
                <a:cs typeface="Times New Roman"/>
              </a:rPr>
              <a:t>	10.2.</a:t>
            </a:r>
            <a:r>
              <a:rPr sz="1200" spc="180" dirty="0">
                <a:latin typeface="Times New Roman"/>
                <a:cs typeface="Times New Roman"/>
              </a:rPr>
              <a:t>  </a:t>
            </a:r>
            <a:r>
              <a:rPr sz="1200" spc="50" dirty="0">
                <a:latin typeface="Times New Roman"/>
                <a:cs typeface="Times New Roman"/>
              </a:rPr>
              <a:t>ENTROPY</a:t>
            </a:r>
            <a:r>
              <a:rPr sz="1200" spc="110" dirty="0">
                <a:latin typeface="Times New Roman"/>
                <a:cs typeface="Times New Roman"/>
              </a:rPr>
              <a:t> </a:t>
            </a:r>
            <a:r>
              <a:rPr sz="1200" dirty="0">
                <a:latin typeface="Times New Roman"/>
                <a:cs typeface="Times New Roman"/>
              </a:rPr>
              <a:t>AND</a:t>
            </a:r>
            <a:r>
              <a:rPr sz="1200" spc="110" dirty="0">
                <a:latin typeface="Times New Roman"/>
                <a:cs typeface="Times New Roman"/>
              </a:rPr>
              <a:t> </a:t>
            </a:r>
            <a:r>
              <a:rPr sz="1200" spc="50" dirty="0">
                <a:latin typeface="Times New Roman"/>
                <a:cs typeface="Times New Roman"/>
              </a:rPr>
              <a:t>THE</a:t>
            </a:r>
            <a:r>
              <a:rPr sz="1200" spc="114" dirty="0">
                <a:latin typeface="Times New Roman"/>
                <a:cs typeface="Times New Roman"/>
              </a:rPr>
              <a:t> </a:t>
            </a:r>
            <a:r>
              <a:rPr sz="1200" dirty="0">
                <a:latin typeface="Times New Roman"/>
                <a:cs typeface="Times New Roman"/>
              </a:rPr>
              <a:t>SECOND</a:t>
            </a:r>
            <a:r>
              <a:rPr sz="1200" spc="110" dirty="0">
                <a:latin typeface="Times New Roman"/>
                <a:cs typeface="Times New Roman"/>
              </a:rPr>
              <a:t> </a:t>
            </a:r>
            <a:r>
              <a:rPr sz="1200" dirty="0">
                <a:latin typeface="Times New Roman"/>
                <a:cs typeface="Times New Roman"/>
              </a:rPr>
              <a:t>LAW</a:t>
            </a:r>
            <a:r>
              <a:rPr sz="1200" spc="110" dirty="0">
                <a:latin typeface="Times New Roman"/>
                <a:cs typeface="Times New Roman"/>
              </a:rPr>
              <a:t> </a:t>
            </a:r>
            <a:r>
              <a:rPr sz="1200" spc="65" dirty="0">
                <a:latin typeface="Times New Roman"/>
                <a:cs typeface="Times New Roman"/>
              </a:rPr>
              <a:t>OF</a:t>
            </a:r>
            <a:r>
              <a:rPr sz="1200" spc="110" dirty="0">
                <a:latin typeface="Times New Roman"/>
                <a:cs typeface="Times New Roman"/>
              </a:rPr>
              <a:t> </a:t>
            </a:r>
            <a:r>
              <a:rPr sz="1200" spc="-10" dirty="0">
                <a:latin typeface="Times New Roman"/>
                <a:cs typeface="Times New Roman"/>
              </a:rPr>
              <a:t>THERMODYNAMICS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p:nvPr/>
        </p:nvSpPr>
        <p:spPr>
          <a:xfrm>
            <a:off x="718819" y="1208797"/>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sz="2450" dirty="0">
                <a:latin typeface="Garamond"/>
                <a:cs typeface="Garamond"/>
              </a:rPr>
              <a:t>Suppose</a:t>
            </a:r>
            <a:r>
              <a:rPr sz="2450" spc="235" dirty="0">
                <a:latin typeface="Garamond"/>
                <a:cs typeface="Garamond"/>
              </a:rPr>
              <a:t> </a:t>
            </a:r>
            <a:r>
              <a:rPr sz="2450" dirty="0">
                <a:latin typeface="Garamond"/>
                <a:cs typeface="Garamond"/>
              </a:rPr>
              <a:t>you</a:t>
            </a:r>
            <a:r>
              <a:rPr sz="2450" spc="235" dirty="0">
                <a:latin typeface="Garamond"/>
                <a:cs typeface="Garamond"/>
              </a:rPr>
              <a:t> </a:t>
            </a:r>
            <a:r>
              <a:rPr sz="2450" dirty="0">
                <a:latin typeface="Garamond"/>
                <a:cs typeface="Garamond"/>
              </a:rPr>
              <a:t>compare</a:t>
            </a:r>
            <a:r>
              <a:rPr sz="2450" spc="235" dirty="0">
                <a:latin typeface="Garamond"/>
                <a:cs typeface="Garamond"/>
              </a:rPr>
              <a:t> </a:t>
            </a:r>
            <a:r>
              <a:rPr sz="2450" dirty="0">
                <a:latin typeface="Garamond"/>
                <a:cs typeface="Garamond"/>
              </a:rPr>
              <a:t>two</a:t>
            </a:r>
            <a:r>
              <a:rPr sz="2450" spc="229" dirty="0">
                <a:latin typeface="Garamond"/>
                <a:cs typeface="Garamond"/>
              </a:rPr>
              <a:t> </a:t>
            </a:r>
            <a:r>
              <a:rPr sz="2450" dirty="0">
                <a:latin typeface="Garamond"/>
                <a:cs typeface="Garamond"/>
              </a:rPr>
              <a:t>macrostates</a:t>
            </a:r>
            <a:r>
              <a:rPr sz="2450" spc="235" dirty="0">
                <a:latin typeface="Garamond"/>
                <a:cs typeface="Garamond"/>
              </a:rPr>
              <a:t> </a:t>
            </a:r>
            <a:r>
              <a:rPr sz="2450" dirty="0">
                <a:latin typeface="Garamond"/>
                <a:cs typeface="Garamond"/>
              </a:rPr>
              <a:t>of</a:t>
            </a:r>
            <a:r>
              <a:rPr sz="2450" spc="235" dirty="0">
                <a:latin typeface="Garamond"/>
                <a:cs typeface="Garamond"/>
              </a:rPr>
              <a:t> </a:t>
            </a:r>
            <a:r>
              <a:rPr sz="2450" spc="130" dirty="0">
                <a:latin typeface="Garamond"/>
                <a:cs typeface="Garamond"/>
              </a:rPr>
              <a:t>a</a:t>
            </a:r>
            <a:r>
              <a:rPr sz="2450" spc="235" dirty="0">
                <a:latin typeface="Garamond"/>
                <a:cs typeface="Garamond"/>
              </a:rPr>
              <a:t> </a:t>
            </a:r>
            <a:r>
              <a:rPr sz="2450" spc="55" dirty="0">
                <a:latin typeface="Garamond"/>
                <a:cs typeface="Garamond"/>
              </a:rPr>
              <a:t>system,</a:t>
            </a:r>
            <a:r>
              <a:rPr sz="2450" spc="245" dirty="0">
                <a:latin typeface="Garamond"/>
                <a:cs typeface="Garamond"/>
              </a:rPr>
              <a:t> </a:t>
            </a:r>
            <a:r>
              <a:rPr sz="2450" spc="55" dirty="0">
                <a:latin typeface="Garamond"/>
                <a:cs typeface="Garamond"/>
              </a:rPr>
              <a:t>and</a:t>
            </a:r>
            <a:r>
              <a:rPr sz="2450" spc="240" dirty="0">
                <a:latin typeface="Garamond"/>
                <a:cs typeface="Garamond"/>
              </a:rPr>
              <a:t> </a:t>
            </a:r>
            <a:r>
              <a:rPr sz="2450" dirty="0">
                <a:latin typeface="Garamond"/>
                <a:cs typeface="Garamond"/>
              </a:rPr>
              <a:t>you</a:t>
            </a:r>
            <a:r>
              <a:rPr sz="2450" spc="235" dirty="0">
                <a:latin typeface="Garamond"/>
                <a:cs typeface="Garamond"/>
              </a:rPr>
              <a:t> </a:t>
            </a:r>
            <a:r>
              <a:rPr sz="2450" spc="-20" dirty="0">
                <a:latin typeface="Garamond"/>
                <a:cs typeface="Garamond"/>
              </a:rPr>
              <a:t>find </a:t>
            </a:r>
            <a:r>
              <a:rPr sz="2450" spc="100" dirty="0">
                <a:latin typeface="Garamond"/>
                <a:cs typeface="Garamond"/>
              </a:rPr>
              <a:t>State</a:t>
            </a:r>
            <a:r>
              <a:rPr sz="2450" spc="260" dirty="0">
                <a:latin typeface="Garamond"/>
                <a:cs typeface="Garamond"/>
              </a:rPr>
              <a:t> </a:t>
            </a:r>
            <a:r>
              <a:rPr sz="2450" dirty="0">
                <a:latin typeface="Garamond"/>
                <a:cs typeface="Garamond"/>
              </a:rPr>
              <a:t>A</a:t>
            </a:r>
            <a:r>
              <a:rPr sz="2450" spc="270" dirty="0">
                <a:latin typeface="Garamond"/>
                <a:cs typeface="Garamond"/>
              </a:rPr>
              <a:t> </a:t>
            </a:r>
            <a:r>
              <a:rPr sz="2450" dirty="0">
                <a:latin typeface="Garamond"/>
                <a:cs typeface="Garamond"/>
              </a:rPr>
              <a:t>has</a:t>
            </a:r>
            <a:r>
              <a:rPr sz="2450" spc="270" dirty="0">
                <a:latin typeface="Garamond"/>
                <a:cs typeface="Garamond"/>
              </a:rPr>
              <a:t> </a:t>
            </a:r>
            <a:r>
              <a:rPr sz="2450" spc="130" dirty="0">
                <a:latin typeface="Garamond"/>
                <a:cs typeface="Garamond"/>
              </a:rPr>
              <a:t>a</a:t>
            </a:r>
            <a:r>
              <a:rPr sz="2450" spc="275" dirty="0">
                <a:latin typeface="Garamond"/>
                <a:cs typeface="Garamond"/>
              </a:rPr>
              <a:t> </a:t>
            </a:r>
            <a:r>
              <a:rPr sz="2450" dirty="0">
                <a:latin typeface="Garamond"/>
                <a:cs typeface="Garamond"/>
              </a:rPr>
              <a:t>higher</a:t>
            </a:r>
            <a:r>
              <a:rPr sz="2450" spc="275" dirty="0">
                <a:latin typeface="Garamond"/>
                <a:cs typeface="Garamond"/>
              </a:rPr>
              <a:t> </a:t>
            </a:r>
            <a:r>
              <a:rPr sz="2450" spc="55" dirty="0">
                <a:latin typeface="Garamond"/>
                <a:cs typeface="Garamond"/>
              </a:rPr>
              <a:t>multiplicity</a:t>
            </a:r>
            <a:r>
              <a:rPr sz="2450" spc="275" dirty="0">
                <a:latin typeface="Garamond"/>
                <a:cs typeface="Garamond"/>
              </a:rPr>
              <a:t> </a:t>
            </a:r>
            <a:r>
              <a:rPr sz="2450" spc="70" dirty="0">
                <a:latin typeface="Garamond"/>
                <a:cs typeface="Garamond"/>
              </a:rPr>
              <a:t>than</a:t>
            </a:r>
            <a:r>
              <a:rPr sz="2450" spc="270" dirty="0">
                <a:latin typeface="Garamond"/>
                <a:cs typeface="Garamond"/>
              </a:rPr>
              <a:t> </a:t>
            </a:r>
            <a:r>
              <a:rPr sz="2450" spc="100" dirty="0">
                <a:latin typeface="Garamond"/>
                <a:cs typeface="Garamond"/>
              </a:rPr>
              <a:t>State</a:t>
            </a:r>
            <a:r>
              <a:rPr sz="2450" spc="270" dirty="0">
                <a:latin typeface="Garamond"/>
                <a:cs typeface="Garamond"/>
              </a:rPr>
              <a:t> </a:t>
            </a:r>
            <a:r>
              <a:rPr sz="2450" spc="90" dirty="0">
                <a:latin typeface="Garamond"/>
                <a:cs typeface="Garamond"/>
              </a:rPr>
              <a:t>B.</a:t>
            </a:r>
            <a:r>
              <a:rPr sz="2450" spc="270" dirty="0">
                <a:latin typeface="Garamond"/>
                <a:cs typeface="Garamond"/>
              </a:rPr>
              <a:t> </a:t>
            </a:r>
            <a:r>
              <a:rPr sz="2450" dirty="0">
                <a:latin typeface="Garamond"/>
                <a:cs typeface="Garamond"/>
              </a:rPr>
              <a:t>Is</a:t>
            </a:r>
            <a:r>
              <a:rPr sz="2450" spc="270" dirty="0">
                <a:latin typeface="Garamond"/>
                <a:cs typeface="Garamond"/>
              </a:rPr>
              <a:t> </a:t>
            </a:r>
            <a:r>
              <a:rPr sz="2450" spc="105" dirty="0">
                <a:latin typeface="Garamond"/>
                <a:cs typeface="Garamond"/>
              </a:rPr>
              <a:t>it</a:t>
            </a:r>
            <a:r>
              <a:rPr sz="2450" spc="275" dirty="0">
                <a:latin typeface="Garamond"/>
                <a:cs typeface="Garamond"/>
              </a:rPr>
              <a:t> </a:t>
            </a:r>
            <a:r>
              <a:rPr sz="2450" dirty="0">
                <a:latin typeface="Garamond"/>
                <a:cs typeface="Garamond"/>
              </a:rPr>
              <a:t>possible</a:t>
            </a:r>
            <a:r>
              <a:rPr sz="2450" spc="275" dirty="0">
                <a:latin typeface="Garamond"/>
                <a:cs typeface="Garamond"/>
              </a:rPr>
              <a:t> </a:t>
            </a:r>
            <a:r>
              <a:rPr sz="2450" spc="-25" dirty="0">
                <a:latin typeface="Garamond"/>
                <a:cs typeface="Garamond"/>
              </a:rPr>
              <a:t>for </a:t>
            </a:r>
            <a:r>
              <a:rPr sz="2450" spc="100" dirty="0">
                <a:latin typeface="Garamond"/>
                <a:cs typeface="Garamond"/>
              </a:rPr>
              <a:t>State</a:t>
            </a:r>
            <a:r>
              <a:rPr sz="2450" spc="165" dirty="0">
                <a:latin typeface="Garamond"/>
                <a:cs typeface="Garamond"/>
              </a:rPr>
              <a:t> </a:t>
            </a:r>
            <a:r>
              <a:rPr sz="2450" spc="120" dirty="0">
                <a:latin typeface="Garamond"/>
                <a:cs typeface="Garamond"/>
              </a:rPr>
              <a:t>B</a:t>
            </a:r>
            <a:r>
              <a:rPr sz="2450" spc="175" dirty="0">
                <a:latin typeface="Garamond"/>
                <a:cs typeface="Garamond"/>
              </a:rPr>
              <a:t> </a:t>
            </a:r>
            <a:r>
              <a:rPr sz="2450" dirty="0">
                <a:latin typeface="Garamond"/>
                <a:cs typeface="Garamond"/>
              </a:rPr>
              <a:t>to</a:t>
            </a:r>
            <a:r>
              <a:rPr sz="2450" spc="175" dirty="0">
                <a:latin typeface="Garamond"/>
                <a:cs typeface="Garamond"/>
              </a:rPr>
              <a:t> </a:t>
            </a:r>
            <a:r>
              <a:rPr sz="2450" dirty="0">
                <a:latin typeface="Garamond"/>
                <a:cs typeface="Garamond"/>
              </a:rPr>
              <a:t>have</a:t>
            </a:r>
            <a:r>
              <a:rPr sz="2450" spc="170" dirty="0">
                <a:latin typeface="Garamond"/>
                <a:cs typeface="Garamond"/>
              </a:rPr>
              <a:t> </a:t>
            </a:r>
            <a:r>
              <a:rPr sz="2450" spc="130" dirty="0">
                <a:latin typeface="Garamond"/>
                <a:cs typeface="Garamond"/>
              </a:rPr>
              <a:t>a</a:t>
            </a:r>
            <a:r>
              <a:rPr sz="2450" spc="175" dirty="0">
                <a:latin typeface="Garamond"/>
                <a:cs typeface="Garamond"/>
              </a:rPr>
              <a:t> </a:t>
            </a:r>
            <a:r>
              <a:rPr sz="2450" dirty="0">
                <a:latin typeface="Garamond"/>
                <a:cs typeface="Garamond"/>
              </a:rPr>
              <a:t>higher</a:t>
            </a:r>
            <a:r>
              <a:rPr sz="2450" spc="180" dirty="0">
                <a:latin typeface="Garamond"/>
                <a:cs typeface="Garamond"/>
              </a:rPr>
              <a:t> </a:t>
            </a:r>
            <a:r>
              <a:rPr sz="2450" dirty="0">
                <a:latin typeface="Garamond"/>
                <a:cs typeface="Garamond"/>
              </a:rPr>
              <a:t>entropy</a:t>
            </a:r>
            <a:r>
              <a:rPr sz="2450" spc="175" dirty="0">
                <a:latin typeface="Garamond"/>
                <a:cs typeface="Garamond"/>
              </a:rPr>
              <a:t> </a:t>
            </a:r>
            <a:r>
              <a:rPr sz="2450" spc="70" dirty="0">
                <a:latin typeface="Garamond"/>
                <a:cs typeface="Garamond"/>
              </a:rPr>
              <a:t>than</a:t>
            </a:r>
            <a:r>
              <a:rPr sz="2450" spc="175" dirty="0">
                <a:latin typeface="Garamond"/>
                <a:cs typeface="Garamond"/>
              </a:rPr>
              <a:t> </a:t>
            </a:r>
            <a:r>
              <a:rPr sz="2450" spc="100" dirty="0">
                <a:latin typeface="Garamond"/>
                <a:cs typeface="Garamond"/>
              </a:rPr>
              <a:t>State</a:t>
            </a:r>
            <a:r>
              <a:rPr sz="2450" spc="175" dirty="0">
                <a:latin typeface="Garamond"/>
                <a:cs typeface="Garamond"/>
              </a:rPr>
              <a:t> </a:t>
            </a:r>
            <a:r>
              <a:rPr sz="2450" spc="85" dirty="0">
                <a:latin typeface="Garamond"/>
                <a:cs typeface="Garamond"/>
              </a:rPr>
              <a:t>A?</a:t>
            </a:r>
            <a:endParaRPr sz="2450">
              <a:latin typeface="Garamond"/>
              <a:cs typeface="Garamond"/>
            </a:endParaRPr>
          </a:p>
        </p:txBody>
      </p:sp>
      <p:sp>
        <p:nvSpPr>
          <p:cNvPr id="5" name="object 5"/>
          <p:cNvSpPr txBox="1"/>
          <p:nvPr/>
        </p:nvSpPr>
        <p:spPr>
          <a:xfrm>
            <a:off x="707758" y="2549968"/>
            <a:ext cx="8267700" cy="782955"/>
          </a:xfrm>
          <a:prstGeom prst="rect">
            <a:avLst/>
          </a:prstGeom>
        </p:spPr>
        <p:txBody>
          <a:bodyPr vert="horz" wrap="square" lIns="0" tIns="9525" rIns="0" bIns="0" rtlCol="0">
            <a:spAutoFit/>
          </a:bodyPr>
          <a:lstStyle/>
          <a:p>
            <a:pPr marL="23495" marR="5080" indent="-11430">
              <a:lnSpc>
                <a:spcPct val="101699"/>
              </a:lnSpc>
              <a:spcBef>
                <a:spcPts val="75"/>
              </a:spcBef>
              <a:tabLst>
                <a:tab pos="1621155" algn="l"/>
                <a:tab pos="2196465" algn="l"/>
              </a:tabLst>
            </a:pPr>
            <a:r>
              <a:rPr sz="2450" b="1" spc="45" dirty="0">
                <a:latin typeface="Book Antiqua"/>
                <a:cs typeface="Book Antiqua"/>
              </a:rPr>
              <a:t>Solution:</a:t>
            </a:r>
            <a:r>
              <a:rPr sz="2450" b="1" dirty="0">
                <a:latin typeface="Book Antiqua"/>
                <a:cs typeface="Book Antiqua"/>
              </a:rPr>
              <a:t>	</a:t>
            </a:r>
            <a:r>
              <a:rPr sz="2450" spc="-25" dirty="0">
                <a:latin typeface="Garamond"/>
                <a:cs typeface="Garamond"/>
              </a:rPr>
              <a:t>No.</a:t>
            </a:r>
            <a:r>
              <a:rPr sz="2450" dirty="0">
                <a:latin typeface="Garamond"/>
                <a:cs typeface="Garamond"/>
              </a:rPr>
              <a:t>	The</a:t>
            </a:r>
            <a:r>
              <a:rPr sz="2450" spc="245" dirty="0">
                <a:latin typeface="Garamond"/>
                <a:cs typeface="Garamond"/>
              </a:rPr>
              <a:t> </a:t>
            </a:r>
            <a:r>
              <a:rPr sz="2450" dirty="0">
                <a:latin typeface="Garamond"/>
                <a:cs typeface="Garamond"/>
              </a:rPr>
              <a:t>entropy</a:t>
            </a:r>
            <a:r>
              <a:rPr sz="2450" spc="250" dirty="0">
                <a:latin typeface="Garamond"/>
                <a:cs typeface="Garamond"/>
              </a:rPr>
              <a:t> </a:t>
            </a:r>
            <a:r>
              <a:rPr sz="2450" dirty="0">
                <a:latin typeface="Garamond"/>
                <a:cs typeface="Garamond"/>
              </a:rPr>
              <a:t>is</a:t>
            </a:r>
            <a:r>
              <a:rPr sz="2450" spc="250" dirty="0">
                <a:latin typeface="Garamond"/>
                <a:cs typeface="Garamond"/>
              </a:rPr>
              <a:t> </a:t>
            </a:r>
            <a:r>
              <a:rPr sz="2450" spc="60" dirty="0">
                <a:latin typeface="Garamond"/>
                <a:cs typeface="Garamond"/>
              </a:rPr>
              <a:t>directly</a:t>
            </a:r>
            <a:r>
              <a:rPr sz="2450" spc="250" dirty="0">
                <a:latin typeface="Garamond"/>
                <a:cs typeface="Garamond"/>
              </a:rPr>
              <a:t> </a:t>
            </a:r>
            <a:r>
              <a:rPr sz="2450" dirty="0">
                <a:latin typeface="Garamond"/>
                <a:cs typeface="Garamond"/>
              </a:rPr>
              <a:t>proportional</a:t>
            </a:r>
            <a:r>
              <a:rPr sz="2450" spc="245" dirty="0">
                <a:latin typeface="Garamond"/>
                <a:cs typeface="Garamond"/>
              </a:rPr>
              <a:t> </a:t>
            </a:r>
            <a:r>
              <a:rPr sz="2450" dirty="0">
                <a:latin typeface="Garamond"/>
                <a:cs typeface="Garamond"/>
              </a:rPr>
              <a:t>to</a:t>
            </a:r>
            <a:r>
              <a:rPr sz="2450" spc="245" dirty="0">
                <a:latin typeface="Garamond"/>
                <a:cs typeface="Garamond"/>
              </a:rPr>
              <a:t> </a:t>
            </a:r>
            <a:r>
              <a:rPr sz="2450" dirty="0">
                <a:latin typeface="Garamond"/>
                <a:cs typeface="Garamond"/>
              </a:rPr>
              <a:t>the</a:t>
            </a:r>
            <a:r>
              <a:rPr sz="2450" spc="245" dirty="0">
                <a:latin typeface="Garamond"/>
                <a:cs typeface="Garamond"/>
              </a:rPr>
              <a:t> </a:t>
            </a:r>
            <a:r>
              <a:rPr sz="2450" dirty="0">
                <a:latin typeface="Garamond"/>
                <a:cs typeface="Garamond"/>
              </a:rPr>
              <a:t>ln</a:t>
            </a:r>
            <a:r>
              <a:rPr sz="2450" spc="245" dirty="0">
                <a:latin typeface="Garamond"/>
                <a:cs typeface="Garamond"/>
              </a:rPr>
              <a:t> </a:t>
            </a:r>
            <a:r>
              <a:rPr sz="2450" spc="-25" dirty="0">
                <a:latin typeface="Garamond"/>
                <a:cs typeface="Garamond"/>
              </a:rPr>
              <a:t>of </a:t>
            </a:r>
            <a:r>
              <a:rPr sz="2450" dirty="0">
                <a:latin typeface="Garamond"/>
                <a:cs typeface="Garamond"/>
              </a:rPr>
              <a:t>the</a:t>
            </a:r>
            <a:r>
              <a:rPr sz="2450" spc="300" dirty="0">
                <a:latin typeface="Garamond"/>
                <a:cs typeface="Garamond"/>
              </a:rPr>
              <a:t> </a:t>
            </a:r>
            <a:r>
              <a:rPr sz="2450" dirty="0">
                <a:latin typeface="Garamond"/>
                <a:cs typeface="Garamond"/>
              </a:rPr>
              <a:t>multiplicity,</a:t>
            </a:r>
            <a:r>
              <a:rPr sz="2450" spc="295" dirty="0">
                <a:latin typeface="Garamond"/>
                <a:cs typeface="Garamond"/>
              </a:rPr>
              <a:t> </a:t>
            </a:r>
            <a:r>
              <a:rPr sz="2450" spc="55" dirty="0">
                <a:latin typeface="Garamond"/>
                <a:cs typeface="Garamond"/>
              </a:rPr>
              <a:t>and</a:t>
            </a:r>
            <a:r>
              <a:rPr sz="2450" spc="300" dirty="0">
                <a:latin typeface="Garamond"/>
                <a:cs typeface="Garamond"/>
              </a:rPr>
              <a:t> </a:t>
            </a:r>
            <a:r>
              <a:rPr sz="2450" dirty="0">
                <a:latin typeface="Garamond"/>
                <a:cs typeface="Garamond"/>
              </a:rPr>
              <a:t>ln</a:t>
            </a:r>
            <a:r>
              <a:rPr sz="2450" spc="295" dirty="0">
                <a:latin typeface="Garamond"/>
                <a:cs typeface="Garamond"/>
              </a:rPr>
              <a:t> </a:t>
            </a:r>
            <a:r>
              <a:rPr sz="2450" dirty="0">
                <a:latin typeface="Garamond"/>
                <a:cs typeface="Garamond"/>
              </a:rPr>
              <a:t>is</a:t>
            </a:r>
            <a:r>
              <a:rPr sz="2450" spc="300" dirty="0">
                <a:latin typeface="Garamond"/>
                <a:cs typeface="Garamond"/>
              </a:rPr>
              <a:t> </a:t>
            </a:r>
            <a:r>
              <a:rPr sz="2450" spc="65" dirty="0">
                <a:latin typeface="Garamond"/>
                <a:cs typeface="Garamond"/>
              </a:rPr>
              <a:t>an</a:t>
            </a:r>
            <a:r>
              <a:rPr sz="2450" spc="300" dirty="0">
                <a:latin typeface="Garamond"/>
                <a:cs typeface="Garamond"/>
              </a:rPr>
              <a:t> </a:t>
            </a:r>
            <a:r>
              <a:rPr sz="2450" dirty="0">
                <a:latin typeface="Garamond"/>
                <a:cs typeface="Garamond"/>
              </a:rPr>
              <a:t>ever-increasing</a:t>
            </a:r>
            <a:r>
              <a:rPr sz="2450" spc="295" dirty="0">
                <a:latin typeface="Garamond"/>
                <a:cs typeface="Garamond"/>
              </a:rPr>
              <a:t> </a:t>
            </a:r>
            <a:r>
              <a:rPr sz="2450" spc="-10" dirty="0">
                <a:latin typeface="Garamond"/>
                <a:cs typeface="Garamond"/>
              </a:rPr>
              <a:t>function.</a:t>
            </a:r>
            <a:endParaRPr sz="2450">
              <a:latin typeface="Garamond"/>
              <a:cs typeface="Garamond"/>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3423920" algn="l"/>
              </a:tabLst>
            </a:pPr>
            <a:r>
              <a:rPr sz="1200" spc="-10" dirty="0">
                <a:latin typeface="Times New Roman"/>
                <a:cs typeface="Times New Roman"/>
              </a:rPr>
              <a:t>ConcepTest</a:t>
            </a:r>
            <a:r>
              <a:rPr sz="1200" dirty="0">
                <a:latin typeface="Times New Roman"/>
                <a:cs typeface="Times New Roman"/>
              </a:rPr>
              <a:t>	10.2.</a:t>
            </a:r>
            <a:r>
              <a:rPr sz="1200" spc="180" dirty="0">
                <a:latin typeface="Times New Roman"/>
                <a:cs typeface="Times New Roman"/>
              </a:rPr>
              <a:t>  </a:t>
            </a:r>
            <a:r>
              <a:rPr sz="1200" spc="50" dirty="0">
                <a:latin typeface="Times New Roman"/>
                <a:cs typeface="Times New Roman"/>
              </a:rPr>
              <a:t>ENTROPY</a:t>
            </a:r>
            <a:r>
              <a:rPr sz="1200" spc="110" dirty="0">
                <a:latin typeface="Times New Roman"/>
                <a:cs typeface="Times New Roman"/>
              </a:rPr>
              <a:t> </a:t>
            </a:r>
            <a:r>
              <a:rPr sz="1200" dirty="0">
                <a:latin typeface="Times New Roman"/>
                <a:cs typeface="Times New Roman"/>
              </a:rPr>
              <a:t>AND</a:t>
            </a:r>
            <a:r>
              <a:rPr sz="1200" spc="110" dirty="0">
                <a:latin typeface="Times New Roman"/>
                <a:cs typeface="Times New Roman"/>
              </a:rPr>
              <a:t> </a:t>
            </a:r>
            <a:r>
              <a:rPr sz="1200" spc="50" dirty="0">
                <a:latin typeface="Times New Roman"/>
                <a:cs typeface="Times New Roman"/>
              </a:rPr>
              <a:t>THE</a:t>
            </a:r>
            <a:r>
              <a:rPr sz="1200" spc="114" dirty="0">
                <a:latin typeface="Times New Roman"/>
                <a:cs typeface="Times New Roman"/>
              </a:rPr>
              <a:t> </a:t>
            </a:r>
            <a:r>
              <a:rPr sz="1200" dirty="0">
                <a:latin typeface="Times New Roman"/>
                <a:cs typeface="Times New Roman"/>
              </a:rPr>
              <a:t>SECOND</a:t>
            </a:r>
            <a:r>
              <a:rPr sz="1200" spc="110" dirty="0">
                <a:latin typeface="Times New Roman"/>
                <a:cs typeface="Times New Roman"/>
              </a:rPr>
              <a:t> </a:t>
            </a:r>
            <a:r>
              <a:rPr sz="1200" dirty="0">
                <a:latin typeface="Times New Roman"/>
                <a:cs typeface="Times New Roman"/>
              </a:rPr>
              <a:t>LAW</a:t>
            </a:r>
            <a:r>
              <a:rPr sz="1200" spc="110" dirty="0">
                <a:latin typeface="Times New Roman"/>
                <a:cs typeface="Times New Roman"/>
              </a:rPr>
              <a:t> </a:t>
            </a:r>
            <a:r>
              <a:rPr sz="1200" spc="65" dirty="0">
                <a:latin typeface="Times New Roman"/>
                <a:cs typeface="Times New Roman"/>
              </a:rPr>
              <a:t>OF</a:t>
            </a:r>
            <a:r>
              <a:rPr sz="1200" spc="110" dirty="0">
                <a:latin typeface="Times New Roman"/>
                <a:cs typeface="Times New Roman"/>
              </a:rPr>
              <a:t> </a:t>
            </a:r>
            <a:r>
              <a:rPr sz="1200" spc="-10" dirty="0">
                <a:latin typeface="Times New Roman"/>
                <a:cs typeface="Times New Roman"/>
              </a:rPr>
              <a:t>THERMODYNAMICS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For</a:t>
            </a:r>
            <a:r>
              <a:rPr spc="229" dirty="0"/>
              <a:t> </a:t>
            </a:r>
            <a:r>
              <a:rPr dirty="0"/>
              <a:t>each</a:t>
            </a:r>
            <a:r>
              <a:rPr spc="225" dirty="0"/>
              <a:t> </a:t>
            </a:r>
            <a:r>
              <a:rPr dirty="0"/>
              <a:t>of</a:t>
            </a:r>
            <a:r>
              <a:rPr spc="229" dirty="0"/>
              <a:t> </a:t>
            </a:r>
            <a:r>
              <a:rPr dirty="0"/>
              <a:t>the</a:t>
            </a:r>
            <a:r>
              <a:rPr spc="225" dirty="0"/>
              <a:t> </a:t>
            </a:r>
            <a:r>
              <a:rPr dirty="0"/>
              <a:t>following</a:t>
            </a:r>
            <a:r>
              <a:rPr spc="229" dirty="0"/>
              <a:t> </a:t>
            </a:r>
            <a:r>
              <a:rPr dirty="0"/>
              <a:t>events,</a:t>
            </a:r>
            <a:r>
              <a:rPr spc="250" dirty="0"/>
              <a:t> </a:t>
            </a:r>
            <a:r>
              <a:rPr dirty="0"/>
              <a:t>does</a:t>
            </a:r>
            <a:r>
              <a:rPr spc="229" dirty="0"/>
              <a:t> </a:t>
            </a:r>
            <a:r>
              <a:rPr dirty="0"/>
              <a:t>the</a:t>
            </a:r>
            <a:r>
              <a:rPr spc="225" dirty="0"/>
              <a:t> </a:t>
            </a:r>
            <a:r>
              <a:rPr spc="75" dirty="0"/>
              <a:t>total</a:t>
            </a:r>
            <a:r>
              <a:rPr spc="229" dirty="0"/>
              <a:t> </a:t>
            </a:r>
            <a:r>
              <a:rPr dirty="0"/>
              <a:t>entropy</a:t>
            </a:r>
            <a:r>
              <a:rPr spc="225" dirty="0"/>
              <a:t> </a:t>
            </a:r>
            <a:r>
              <a:rPr spc="-10" dirty="0"/>
              <a:t>increase, </a:t>
            </a:r>
            <a:r>
              <a:rPr dirty="0"/>
              <a:t>decrease,</a:t>
            </a:r>
            <a:r>
              <a:rPr spc="265" dirty="0"/>
              <a:t> </a:t>
            </a:r>
            <a:r>
              <a:rPr dirty="0"/>
              <a:t>or</a:t>
            </a:r>
            <a:r>
              <a:rPr spc="265" dirty="0"/>
              <a:t> </a:t>
            </a:r>
            <a:r>
              <a:rPr dirty="0"/>
              <a:t>remain</a:t>
            </a:r>
            <a:r>
              <a:rPr spc="265" dirty="0"/>
              <a:t> </a:t>
            </a:r>
            <a:r>
              <a:rPr dirty="0"/>
              <a:t>the</a:t>
            </a:r>
            <a:r>
              <a:rPr spc="260" dirty="0"/>
              <a:t> </a:t>
            </a:r>
            <a:r>
              <a:rPr spc="45" dirty="0"/>
              <a:t>same?</a:t>
            </a:r>
          </a:p>
        </p:txBody>
      </p:sp>
      <p:sp>
        <p:nvSpPr>
          <p:cNvPr id="5" name="object 5"/>
          <p:cNvSpPr txBox="1"/>
          <p:nvPr/>
        </p:nvSpPr>
        <p:spPr>
          <a:xfrm>
            <a:off x="715137" y="2042037"/>
            <a:ext cx="8258175" cy="2429510"/>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dirty="0">
                <a:latin typeface="Garamond"/>
                <a:cs typeface="Garamond"/>
              </a:rPr>
              <a:t>Two</a:t>
            </a:r>
            <a:r>
              <a:rPr sz="2450" spc="165" dirty="0">
                <a:latin typeface="Garamond"/>
                <a:cs typeface="Garamond"/>
              </a:rPr>
              <a:t> </a:t>
            </a:r>
            <a:r>
              <a:rPr sz="2450" dirty="0">
                <a:latin typeface="Garamond"/>
                <a:cs typeface="Garamond"/>
              </a:rPr>
              <a:t>cars</a:t>
            </a:r>
            <a:r>
              <a:rPr sz="2450" spc="165" dirty="0">
                <a:latin typeface="Garamond"/>
                <a:cs typeface="Garamond"/>
              </a:rPr>
              <a:t> </a:t>
            </a:r>
            <a:r>
              <a:rPr sz="2450" dirty="0">
                <a:latin typeface="Garamond"/>
                <a:cs typeface="Garamond"/>
              </a:rPr>
              <a:t>have</a:t>
            </a:r>
            <a:r>
              <a:rPr sz="2450" spc="160" dirty="0">
                <a:latin typeface="Garamond"/>
                <a:cs typeface="Garamond"/>
              </a:rPr>
              <a:t> </a:t>
            </a:r>
            <a:r>
              <a:rPr sz="2450" spc="130" dirty="0">
                <a:latin typeface="Garamond"/>
                <a:cs typeface="Garamond"/>
              </a:rPr>
              <a:t>a</a:t>
            </a:r>
            <a:r>
              <a:rPr sz="2450" spc="160" dirty="0">
                <a:latin typeface="Garamond"/>
                <a:cs typeface="Garamond"/>
              </a:rPr>
              <a:t> </a:t>
            </a:r>
            <a:r>
              <a:rPr sz="2450" dirty="0">
                <a:latin typeface="Garamond"/>
                <a:cs typeface="Garamond"/>
              </a:rPr>
              <a:t>head-on</a:t>
            </a:r>
            <a:r>
              <a:rPr sz="2450" spc="165" dirty="0">
                <a:latin typeface="Garamond"/>
                <a:cs typeface="Garamond"/>
              </a:rPr>
              <a:t> </a:t>
            </a:r>
            <a:r>
              <a:rPr sz="2450" spc="-10" dirty="0">
                <a:latin typeface="Garamond"/>
                <a:cs typeface="Garamond"/>
              </a:rPr>
              <a:t>collision.</a:t>
            </a:r>
            <a:endParaRPr sz="2450">
              <a:latin typeface="Garamond"/>
              <a:cs typeface="Garamond"/>
            </a:endParaRPr>
          </a:p>
          <a:p>
            <a:pPr marL="386715" marR="5080" indent="-358140">
              <a:lnSpc>
                <a:spcPct val="101699"/>
              </a:lnSpc>
              <a:spcBef>
                <a:spcPts val="995"/>
              </a:spcBef>
              <a:buAutoNum type="alphaUcPeriod"/>
              <a:tabLst>
                <a:tab pos="387985" algn="l"/>
              </a:tabLst>
            </a:pPr>
            <a:r>
              <a:rPr sz="2450" dirty="0">
                <a:latin typeface="Garamond"/>
                <a:cs typeface="Garamond"/>
              </a:rPr>
              <a:t>An</a:t>
            </a:r>
            <a:r>
              <a:rPr sz="2450" spc="85" dirty="0">
                <a:latin typeface="Garamond"/>
                <a:cs typeface="Garamond"/>
              </a:rPr>
              <a:t> </a:t>
            </a:r>
            <a:r>
              <a:rPr sz="2450" spc="65" dirty="0">
                <a:latin typeface="Garamond"/>
                <a:cs typeface="Garamond"/>
              </a:rPr>
              <a:t>astronaut</a:t>
            </a:r>
            <a:r>
              <a:rPr sz="2450" spc="100" dirty="0">
                <a:latin typeface="Garamond"/>
                <a:cs typeface="Garamond"/>
              </a:rPr>
              <a:t> </a:t>
            </a:r>
            <a:r>
              <a:rPr sz="2450" dirty="0">
                <a:latin typeface="Garamond"/>
                <a:cs typeface="Garamond"/>
              </a:rPr>
              <a:t>drops</a:t>
            </a:r>
            <a:r>
              <a:rPr sz="2450" spc="95" dirty="0">
                <a:latin typeface="Garamond"/>
                <a:cs typeface="Garamond"/>
              </a:rPr>
              <a:t> </a:t>
            </a:r>
            <a:r>
              <a:rPr sz="2450" spc="130" dirty="0">
                <a:latin typeface="Garamond"/>
                <a:cs typeface="Garamond"/>
              </a:rPr>
              <a:t>a</a:t>
            </a:r>
            <a:r>
              <a:rPr sz="2450" spc="95" dirty="0">
                <a:latin typeface="Garamond"/>
                <a:cs typeface="Garamond"/>
              </a:rPr>
              <a:t> </a:t>
            </a:r>
            <a:r>
              <a:rPr sz="2450" spc="55" dirty="0">
                <a:latin typeface="Garamond"/>
                <a:cs typeface="Garamond"/>
              </a:rPr>
              <a:t>ball</a:t>
            </a:r>
            <a:r>
              <a:rPr sz="2450" spc="100" dirty="0">
                <a:latin typeface="Garamond"/>
                <a:cs typeface="Garamond"/>
              </a:rPr>
              <a:t> </a:t>
            </a:r>
            <a:r>
              <a:rPr sz="2450" dirty="0">
                <a:latin typeface="Garamond"/>
                <a:cs typeface="Garamond"/>
              </a:rPr>
              <a:t>on</a:t>
            </a:r>
            <a:r>
              <a:rPr sz="2450" spc="95" dirty="0">
                <a:latin typeface="Garamond"/>
                <a:cs typeface="Garamond"/>
              </a:rPr>
              <a:t> </a:t>
            </a:r>
            <a:r>
              <a:rPr sz="2450" dirty="0">
                <a:latin typeface="Garamond"/>
                <a:cs typeface="Garamond"/>
              </a:rPr>
              <a:t>the</a:t>
            </a:r>
            <a:r>
              <a:rPr sz="2450" spc="100" dirty="0">
                <a:latin typeface="Garamond"/>
                <a:cs typeface="Garamond"/>
              </a:rPr>
              <a:t> </a:t>
            </a:r>
            <a:r>
              <a:rPr sz="2450" dirty="0">
                <a:latin typeface="Garamond"/>
                <a:cs typeface="Garamond"/>
              </a:rPr>
              <a:t>moon.</a:t>
            </a:r>
            <a:r>
              <a:rPr sz="2450" spc="434" dirty="0">
                <a:latin typeface="Garamond"/>
                <a:cs typeface="Garamond"/>
              </a:rPr>
              <a:t> </a:t>
            </a:r>
            <a:r>
              <a:rPr sz="2450" dirty="0">
                <a:latin typeface="Garamond"/>
                <a:cs typeface="Garamond"/>
              </a:rPr>
              <a:t>(Include</a:t>
            </a:r>
            <a:r>
              <a:rPr sz="2450" spc="95" dirty="0">
                <a:latin typeface="Garamond"/>
                <a:cs typeface="Garamond"/>
              </a:rPr>
              <a:t> </a:t>
            </a:r>
            <a:r>
              <a:rPr sz="2450" dirty="0">
                <a:latin typeface="Garamond"/>
                <a:cs typeface="Garamond"/>
              </a:rPr>
              <a:t>only</a:t>
            </a:r>
            <a:r>
              <a:rPr sz="2450" spc="95" dirty="0">
                <a:latin typeface="Garamond"/>
                <a:cs typeface="Garamond"/>
              </a:rPr>
              <a:t> </a:t>
            </a:r>
            <a:r>
              <a:rPr sz="2450" dirty="0">
                <a:latin typeface="Garamond"/>
                <a:cs typeface="Garamond"/>
              </a:rPr>
              <a:t>the</a:t>
            </a:r>
            <a:r>
              <a:rPr sz="2450" spc="100" dirty="0">
                <a:latin typeface="Garamond"/>
                <a:cs typeface="Garamond"/>
              </a:rPr>
              <a:t> </a:t>
            </a:r>
            <a:r>
              <a:rPr sz="2450" spc="30" dirty="0">
                <a:latin typeface="Garamond"/>
                <a:cs typeface="Garamond"/>
              </a:rPr>
              <a:t>time 	</a:t>
            </a:r>
            <a:r>
              <a:rPr sz="2450" dirty="0">
                <a:latin typeface="Garamond"/>
                <a:cs typeface="Garamond"/>
              </a:rPr>
              <a:t>the</a:t>
            </a:r>
            <a:r>
              <a:rPr sz="2450" spc="215" dirty="0">
                <a:latin typeface="Garamond"/>
                <a:cs typeface="Garamond"/>
              </a:rPr>
              <a:t> </a:t>
            </a:r>
            <a:r>
              <a:rPr sz="2450" spc="55" dirty="0">
                <a:latin typeface="Garamond"/>
                <a:cs typeface="Garamond"/>
              </a:rPr>
              <a:t>ball</a:t>
            </a:r>
            <a:r>
              <a:rPr sz="2450" spc="215" dirty="0">
                <a:latin typeface="Garamond"/>
                <a:cs typeface="Garamond"/>
              </a:rPr>
              <a:t> </a:t>
            </a:r>
            <a:r>
              <a:rPr sz="2450" dirty="0">
                <a:latin typeface="Garamond"/>
                <a:cs typeface="Garamond"/>
              </a:rPr>
              <a:t>is</a:t>
            </a:r>
            <a:r>
              <a:rPr sz="2450" spc="210" dirty="0">
                <a:latin typeface="Garamond"/>
                <a:cs typeface="Garamond"/>
              </a:rPr>
              <a:t> </a:t>
            </a:r>
            <a:r>
              <a:rPr sz="2450" dirty="0">
                <a:latin typeface="Garamond"/>
                <a:cs typeface="Garamond"/>
              </a:rPr>
              <a:t>falling,</a:t>
            </a:r>
            <a:r>
              <a:rPr sz="2450" spc="215" dirty="0">
                <a:latin typeface="Garamond"/>
                <a:cs typeface="Garamond"/>
              </a:rPr>
              <a:t> </a:t>
            </a:r>
            <a:r>
              <a:rPr sz="2450" dirty="0">
                <a:latin typeface="Garamond"/>
                <a:cs typeface="Garamond"/>
              </a:rPr>
              <a:t>not</a:t>
            </a:r>
            <a:r>
              <a:rPr sz="2450" spc="215" dirty="0">
                <a:latin typeface="Garamond"/>
                <a:cs typeface="Garamond"/>
              </a:rPr>
              <a:t> </a:t>
            </a:r>
            <a:r>
              <a:rPr sz="2450" spc="70" dirty="0">
                <a:latin typeface="Garamond"/>
                <a:cs typeface="Garamond"/>
              </a:rPr>
              <a:t>its</a:t>
            </a:r>
            <a:r>
              <a:rPr sz="2450" spc="215" dirty="0">
                <a:latin typeface="Garamond"/>
                <a:cs typeface="Garamond"/>
              </a:rPr>
              <a:t> </a:t>
            </a:r>
            <a:r>
              <a:rPr sz="2450" dirty="0">
                <a:latin typeface="Garamond"/>
                <a:cs typeface="Garamond"/>
              </a:rPr>
              <a:t>collision</a:t>
            </a:r>
            <a:r>
              <a:rPr sz="2450" spc="215" dirty="0">
                <a:latin typeface="Garamond"/>
                <a:cs typeface="Garamond"/>
              </a:rPr>
              <a:t> </a:t>
            </a:r>
            <a:r>
              <a:rPr sz="2450" spc="60" dirty="0">
                <a:latin typeface="Garamond"/>
                <a:cs typeface="Garamond"/>
              </a:rPr>
              <a:t>with</a:t>
            </a:r>
            <a:r>
              <a:rPr sz="2450" spc="215" dirty="0">
                <a:latin typeface="Garamond"/>
                <a:cs typeface="Garamond"/>
              </a:rPr>
              <a:t> </a:t>
            </a:r>
            <a:r>
              <a:rPr sz="2450" dirty="0">
                <a:latin typeface="Garamond"/>
                <a:cs typeface="Garamond"/>
              </a:rPr>
              <a:t>the</a:t>
            </a:r>
            <a:r>
              <a:rPr sz="2450" spc="210" dirty="0">
                <a:latin typeface="Garamond"/>
                <a:cs typeface="Garamond"/>
              </a:rPr>
              <a:t> </a:t>
            </a:r>
            <a:r>
              <a:rPr sz="2450" spc="-10" dirty="0">
                <a:latin typeface="Garamond"/>
                <a:cs typeface="Garamond"/>
              </a:rPr>
              <a:t>ground.)</a:t>
            </a:r>
            <a:endParaRPr sz="2450">
              <a:latin typeface="Garamond"/>
              <a:cs typeface="Garamond"/>
            </a:endParaRPr>
          </a:p>
          <a:p>
            <a:pPr marL="386715" indent="-361950">
              <a:lnSpc>
                <a:spcPct val="100000"/>
              </a:lnSpc>
              <a:spcBef>
                <a:spcPts val="1045"/>
              </a:spcBef>
              <a:buAutoNum type="alphaUcPeriod"/>
              <a:tabLst>
                <a:tab pos="386715" algn="l"/>
              </a:tabLst>
            </a:pPr>
            <a:r>
              <a:rPr sz="2450" dirty="0">
                <a:latin typeface="Garamond"/>
                <a:cs typeface="Garamond"/>
              </a:rPr>
              <a:t>A</a:t>
            </a:r>
            <a:r>
              <a:rPr sz="2450" spc="120" dirty="0">
                <a:latin typeface="Garamond"/>
                <a:cs typeface="Garamond"/>
              </a:rPr>
              <a:t> </a:t>
            </a:r>
            <a:r>
              <a:rPr sz="2450" dirty="0">
                <a:latin typeface="Garamond"/>
                <a:cs typeface="Garamond"/>
              </a:rPr>
              <a:t>pot</a:t>
            </a:r>
            <a:r>
              <a:rPr sz="2450" spc="120" dirty="0">
                <a:latin typeface="Garamond"/>
                <a:cs typeface="Garamond"/>
              </a:rPr>
              <a:t> </a:t>
            </a:r>
            <a:r>
              <a:rPr sz="2450" dirty="0">
                <a:latin typeface="Garamond"/>
                <a:cs typeface="Garamond"/>
              </a:rPr>
              <a:t>of</a:t>
            </a:r>
            <a:r>
              <a:rPr sz="2450" spc="120" dirty="0">
                <a:latin typeface="Garamond"/>
                <a:cs typeface="Garamond"/>
              </a:rPr>
              <a:t> </a:t>
            </a:r>
            <a:r>
              <a:rPr sz="2450" spc="50" dirty="0">
                <a:latin typeface="Garamond"/>
                <a:cs typeface="Garamond"/>
              </a:rPr>
              <a:t>water</a:t>
            </a:r>
            <a:r>
              <a:rPr sz="2450" spc="120" dirty="0">
                <a:latin typeface="Garamond"/>
                <a:cs typeface="Garamond"/>
              </a:rPr>
              <a:t> </a:t>
            </a:r>
            <a:r>
              <a:rPr sz="2450" dirty="0">
                <a:latin typeface="Garamond"/>
                <a:cs typeface="Garamond"/>
              </a:rPr>
              <a:t>on</a:t>
            </a:r>
            <a:r>
              <a:rPr sz="2450" spc="120" dirty="0">
                <a:latin typeface="Garamond"/>
                <a:cs typeface="Garamond"/>
              </a:rPr>
              <a:t> </a:t>
            </a:r>
            <a:r>
              <a:rPr sz="2450" dirty="0">
                <a:latin typeface="Garamond"/>
                <a:cs typeface="Garamond"/>
              </a:rPr>
              <a:t>the</a:t>
            </a:r>
            <a:r>
              <a:rPr sz="2450" spc="114" dirty="0">
                <a:latin typeface="Garamond"/>
                <a:cs typeface="Garamond"/>
              </a:rPr>
              <a:t> </a:t>
            </a:r>
            <a:r>
              <a:rPr sz="2450" dirty="0">
                <a:latin typeface="Garamond"/>
                <a:cs typeface="Garamond"/>
              </a:rPr>
              <a:t>stove</a:t>
            </a:r>
            <a:r>
              <a:rPr sz="2450" spc="120" dirty="0">
                <a:latin typeface="Garamond"/>
                <a:cs typeface="Garamond"/>
              </a:rPr>
              <a:t> </a:t>
            </a:r>
            <a:r>
              <a:rPr sz="2450" spc="-10" dirty="0">
                <a:latin typeface="Garamond"/>
                <a:cs typeface="Garamond"/>
              </a:rPr>
              <a:t>boils.</a:t>
            </a:r>
            <a:endParaRPr sz="2450">
              <a:latin typeface="Garamond"/>
              <a:cs typeface="Garamond"/>
            </a:endParaRPr>
          </a:p>
          <a:p>
            <a:pPr marL="386715" indent="-374015">
              <a:lnSpc>
                <a:spcPct val="100000"/>
              </a:lnSpc>
              <a:spcBef>
                <a:spcPts val="1045"/>
              </a:spcBef>
              <a:buAutoNum type="alphaUcPeriod"/>
              <a:tabLst>
                <a:tab pos="386715" algn="l"/>
              </a:tabLst>
            </a:pPr>
            <a:r>
              <a:rPr sz="2450" dirty="0">
                <a:latin typeface="Garamond"/>
                <a:cs typeface="Garamond"/>
              </a:rPr>
              <a:t>The</a:t>
            </a:r>
            <a:r>
              <a:rPr sz="2450" spc="204" dirty="0">
                <a:latin typeface="Garamond"/>
                <a:cs typeface="Garamond"/>
              </a:rPr>
              <a:t> </a:t>
            </a:r>
            <a:r>
              <a:rPr sz="2450" spc="60" dirty="0">
                <a:latin typeface="Garamond"/>
                <a:cs typeface="Garamond"/>
              </a:rPr>
              <a:t>Earth</a:t>
            </a:r>
            <a:r>
              <a:rPr sz="2450" spc="215" dirty="0">
                <a:latin typeface="Garamond"/>
                <a:cs typeface="Garamond"/>
              </a:rPr>
              <a:t> </a:t>
            </a:r>
            <a:r>
              <a:rPr sz="2450" dirty="0">
                <a:latin typeface="Garamond"/>
                <a:cs typeface="Garamond"/>
              </a:rPr>
              <a:t>revolves</a:t>
            </a:r>
            <a:r>
              <a:rPr sz="2450" spc="215" dirty="0">
                <a:latin typeface="Garamond"/>
                <a:cs typeface="Garamond"/>
              </a:rPr>
              <a:t> </a:t>
            </a:r>
            <a:r>
              <a:rPr sz="2450" dirty="0">
                <a:latin typeface="Garamond"/>
                <a:cs typeface="Garamond"/>
              </a:rPr>
              <a:t>around</a:t>
            </a:r>
            <a:r>
              <a:rPr sz="2450" spc="215" dirty="0">
                <a:latin typeface="Garamond"/>
                <a:cs typeface="Garamond"/>
              </a:rPr>
              <a:t> </a:t>
            </a:r>
            <a:r>
              <a:rPr sz="2450" dirty="0">
                <a:latin typeface="Garamond"/>
                <a:cs typeface="Garamond"/>
              </a:rPr>
              <a:t>the</a:t>
            </a:r>
            <a:r>
              <a:rPr sz="2450" spc="215" dirty="0">
                <a:latin typeface="Garamond"/>
                <a:cs typeface="Garamond"/>
              </a:rPr>
              <a:t> </a:t>
            </a:r>
            <a:r>
              <a:rPr sz="2450" spc="-20" dirty="0">
                <a:latin typeface="Garamond"/>
                <a:cs typeface="Garamond"/>
              </a:rPr>
              <a:t>sun.</a:t>
            </a:r>
            <a:endParaRPr sz="2450">
              <a:latin typeface="Garamond"/>
              <a:cs typeface="Garamond"/>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78291"/>
            <a:ext cx="8256905" cy="5132070"/>
          </a:xfrm>
          <a:prstGeom prst="rect">
            <a:avLst/>
          </a:prstGeom>
        </p:spPr>
        <p:txBody>
          <a:bodyPr vert="horz" wrap="square" lIns="0" tIns="12065" rIns="0" bIns="0" rtlCol="0">
            <a:spAutoFit/>
          </a:bodyPr>
          <a:lstStyle/>
          <a:p>
            <a:pPr marL="12700">
              <a:lnSpc>
                <a:spcPct val="100000"/>
              </a:lnSpc>
              <a:spcBef>
                <a:spcPts val="95"/>
              </a:spcBef>
              <a:tabLst>
                <a:tab pos="3423920" algn="l"/>
              </a:tabLst>
            </a:pPr>
            <a:r>
              <a:rPr sz="1200" spc="-10" dirty="0">
                <a:latin typeface="Times New Roman"/>
                <a:cs typeface="Times New Roman"/>
              </a:rPr>
              <a:t>ConcepTest</a:t>
            </a:r>
            <a:r>
              <a:rPr sz="1200" dirty="0">
                <a:latin typeface="Times New Roman"/>
                <a:cs typeface="Times New Roman"/>
              </a:rPr>
              <a:t>	10.2.</a:t>
            </a:r>
            <a:r>
              <a:rPr sz="1200" spc="180" dirty="0">
                <a:latin typeface="Times New Roman"/>
                <a:cs typeface="Times New Roman"/>
              </a:rPr>
              <a:t>  </a:t>
            </a:r>
            <a:r>
              <a:rPr sz="1200" spc="50" dirty="0">
                <a:latin typeface="Times New Roman"/>
                <a:cs typeface="Times New Roman"/>
              </a:rPr>
              <a:t>ENTROPY</a:t>
            </a:r>
            <a:r>
              <a:rPr sz="1200" spc="110" dirty="0">
                <a:latin typeface="Times New Roman"/>
                <a:cs typeface="Times New Roman"/>
              </a:rPr>
              <a:t> </a:t>
            </a:r>
            <a:r>
              <a:rPr sz="1200" dirty="0">
                <a:latin typeface="Times New Roman"/>
                <a:cs typeface="Times New Roman"/>
              </a:rPr>
              <a:t>AND</a:t>
            </a:r>
            <a:r>
              <a:rPr sz="1200" spc="110" dirty="0">
                <a:latin typeface="Times New Roman"/>
                <a:cs typeface="Times New Roman"/>
              </a:rPr>
              <a:t> </a:t>
            </a:r>
            <a:r>
              <a:rPr sz="1200" spc="50" dirty="0">
                <a:latin typeface="Times New Roman"/>
                <a:cs typeface="Times New Roman"/>
              </a:rPr>
              <a:t>THE</a:t>
            </a:r>
            <a:r>
              <a:rPr sz="1200" spc="114" dirty="0">
                <a:latin typeface="Times New Roman"/>
                <a:cs typeface="Times New Roman"/>
              </a:rPr>
              <a:t> </a:t>
            </a:r>
            <a:r>
              <a:rPr sz="1200" dirty="0">
                <a:latin typeface="Times New Roman"/>
                <a:cs typeface="Times New Roman"/>
              </a:rPr>
              <a:t>SECOND</a:t>
            </a:r>
            <a:r>
              <a:rPr sz="1200" spc="110" dirty="0">
                <a:latin typeface="Times New Roman"/>
                <a:cs typeface="Times New Roman"/>
              </a:rPr>
              <a:t> </a:t>
            </a:r>
            <a:r>
              <a:rPr sz="1200" dirty="0">
                <a:latin typeface="Times New Roman"/>
                <a:cs typeface="Times New Roman"/>
              </a:rPr>
              <a:t>LAW</a:t>
            </a:r>
            <a:r>
              <a:rPr sz="1200" spc="110" dirty="0">
                <a:latin typeface="Times New Roman"/>
                <a:cs typeface="Times New Roman"/>
              </a:rPr>
              <a:t> </a:t>
            </a:r>
            <a:r>
              <a:rPr sz="1200" spc="65" dirty="0">
                <a:latin typeface="Times New Roman"/>
                <a:cs typeface="Times New Roman"/>
              </a:rPr>
              <a:t>OF</a:t>
            </a:r>
            <a:r>
              <a:rPr sz="1200" spc="110" dirty="0">
                <a:latin typeface="Times New Roman"/>
                <a:cs typeface="Times New Roman"/>
              </a:rPr>
              <a:t> </a:t>
            </a:r>
            <a:r>
              <a:rPr sz="1200" spc="-10" dirty="0">
                <a:latin typeface="Times New Roman"/>
                <a:cs typeface="Times New Roman"/>
              </a:rPr>
              <a:t>THERMODYNAMICS</a:t>
            </a:r>
            <a:endParaRPr sz="1200">
              <a:latin typeface="Times New Roman"/>
              <a:cs typeface="Times New Roman"/>
            </a:endParaRPr>
          </a:p>
          <a:p>
            <a:pPr>
              <a:lnSpc>
                <a:spcPct val="100000"/>
              </a:lnSpc>
              <a:spcBef>
                <a:spcPts val="340"/>
              </a:spcBef>
            </a:pPr>
            <a:endParaRPr sz="1200">
              <a:latin typeface="Times New Roman"/>
              <a:cs typeface="Times New Roman"/>
            </a:endParaRPr>
          </a:p>
          <a:p>
            <a:pPr marL="12700">
              <a:lnSpc>
                <a:spcPct val="100000"/>
              </a:lnSpc>
            </a:pPr>
            <a:r>
              <a:rPr sz="1400" dirty="0">
                <a:latin typeface="Times New Roman"/>
                <a:cs typeface="Times New Roman"/>
              </a:rPr>
              <a:t>For</a:t>
            </a:r>
            <a:r>
              <a:rPr sz="1400" spc="195" dirty="0">
                <a:latin typeface="Times New Roman"/>
                <a:cs typeface="Times New Roman"/>
              </a:rPr>
              <a:t> </a:t>
            </a:r>
            <a:r>
              <a:rPr sz="1400" dirty="0">
                <a:latin typeface="Times New Roman"/>
                <a:cs typeface="Times New Roman"/>
              </a:rPr>
              <a:t>each</a:t>
            </a:r>
            <a:r>
              <a:rPr sz="1400" spc="190" dirty="0">
                <a:latin typeface="Times New Roman"/>
                <a:cs typeface="Times New Roman"/>
              </a:rPr>
              <a:t> </a:t>
            </a:r>
            <a:r>
              <a:rPr sz="1400" dirty="0">
                <a:latin typeface="Times New Roman"/>
                <a:cs typeface="Times New Roman"/>
              </a:rPr>
              <a:t>of</a:t>
            </a:r>
            <a:r>
              <a:rPr sz="1400" spc="190" dirty="0">
                <a:latin typeface="Times New Roman"/>
                <a:cs typeface="Times New Roman"/>
              </a:rPr>
              <a:t> </a:t>
            </a:r>
            <a:r>
              <a:rPr sz="1400" spc="70" dirty="0">
                <a:latin typeface="Times New Roman"/>
                <a:cs typeface="Times New Roman"/>
              </a:rPr>
              <a:t>the</a:t>
            </a:r>
            <a:r>
              <a:rPr sz="1400" spc="190" dirty="0">
                <a:latin typeface="Times New Roman"/>
                <a:cs typeface="Times New Roman"/>
              </a:rPr>
              <a:t> </a:t>
            </a:r>
            <a:r>
              <a:rPr sz="1400" dirty="0">
                <a:latin typeface="Times New Roman"/>
                <a:cs typeface="Times New Roman"/>
              </a:rPr>
              <a:t>following</a:t>
            </a:r>
            <a:r>
              <a:rPr sz="1400" spc="195" dirty="0">
                <a:latin typeface="Times New Roman"/>
                <a:cs typeface="Times New Roman"/>
              </a:rPr>
              <a:t> </a:t>
            </a:r>
            <a:r>
              <a:rPr sz="1400" dirty="0">
                <a:latin typeface="Times New Roman"/>
                <a:cs typeface="Times New Roman"/>
              </a:rPr>
              <a:t>events,</a:t>
            </a:r>
            <a:r>
              <a:rPr sz="1400" spc="190" dirty="0">
                <a:latin typeface="Times New Roman"/>
                <a:cs typeface="Times New Roman"/>
              </a:rPr>
              <a:t> </a:t>
            </a:r>
            <a:r>
              <a:rPr sz="1400" dirty="0">
                <a:latin typeface="Times New Roman"/>
                <a:cs typeface="Times New Roman"/>
              </a:rPr>
              <a:t>does</a:t>
            </a:r>
            <a:r>
              <a:rPr sz="1400" spc="190" dirty="0">
                <a:latin typeface="Times New Roman"/>
                <a:cs typeface="Times New Roman"/>
              </a:rPr>
              <a:t> </a:t>
            </a:r>
            <a:r>
              <a:rPr sz="1400" spc="70" dirty="0">
                <a:latin typeface="Times New Roman"/>
                <a:cs typeface="Times New Roman"/>
              </a:rPr>
              <a:t>the</a:t>
            </a:r>
            <a:r>
              <a:rPr sz="1400" spc="190" dirty="0">
                <a:latin typeface="Times New Roman"/>
                <a:cs typeface="Times New Roman"/>
              </a:rPr>
              <a:t> </a:t>
            </a:r>
            <a:r>
              <a:rPr sz="1400" spc="70" dirty="0">
                <a:latin typeface="Times New Roman"/>
                <a:cs typeface="Times New Roman"/>
              </a:rPr>
              <a:t>total</a:t>
            </a:r>
            <a:r>
              <a:rPr sz="1400" spc="195" dirty="0">
                <a:latin typeface="Times New Roman"/>
                <a:cs typeface="Times New Roman"/>
              </a:rPr>
              <a:t> </a:t>
            </a:r>
            <a:r>
              <a:rPr sz="1400" spc="45" dirty="0">
                <a:latin typeface="Times New Roman"/>
                <a:cs typeface="Times New Roman"/>
              </a:rPr>
              <a:t>entropy</a:t>
            </a:r>
            <a:r>
              <a:rPr sz="1400" spc="190" dirty="0">
                <a:latin typeface="Times New Roman"/>
                <a:cs typeface="Times New Roman"/>
              </a:rPr>
              <a:t> </a:t>
            </a:r>
            <a:r>
              <a:rPr sz="1400" dirty="0">
                <a:latin typeface="Times New Roman"/>
                <a:cs typeface="Times New Roman"/>
              </a:rPr>
              <a:t>increase,</a:t>
            </a:r>
            <a:r>
              <a:rPr sz="1400" spc="195" dirty="0">
                <a:latin typeface="Times New Roman"/>
                <a:cs typeface="Times New Roman"/>
              </a:rPr>
              <a:t> </a:t>
            </a:r>
            <a:r>
              <a:rPr sz="1400" dirty="0">
                <a:latin typeface="Times New Roman"/>
                <a:cs typeface="Times New Roman"/>
              </a:rPr>
              <a:t>decrease,</a:t>
            </a:r>
            <a:r>
              <a:rPr sz="1400" spc="190" dirty="0">
                <a:latin typeface="Times New Roman"/>
                <a:cs typeface="Times New Roman"/>
              </a:rPr>
              <a:t> </a:t>
            </a:r>
            <a:r>
              <a:rPr sz="1400" dirty="0">
                <a:latin typeface="Times New Roman"/>
                <a:cs typeface="Times New Roman"/>
              </a:rPr>
              <a:t>or</a:t>
            </a:r>
            <a:r>
              <a:rPr sz="1400" spc="190" dirty="0">
                <a:latin typeface="Times New Roman"/>
                <a:cs typeface="Times New Roman"/>
              </a:rPr>
              <a:t> </a:t>
            </a:r>
            <a:r>
              <a:rPr sz="1400" spc="50" dirty="0">
                <a:latin typeface="Times New Roman"/>
                <a:cs typeface="Times New Roman"/>
              </a:rPr>
              <a:t>remain</a:t>
            </a:r>
            <a:r>
              <a:rPr sz="1400" spc="195" dirty="0">
                <a:latin typeface="Times New Roman"/>
                <a:cs typeface="Times New Roman"/>
              </a:rPr>
              <a:t> </a:t>
            </a:r>
            <a:r>
              <a:rPr sz="1400" spc="70" dirty="0">
                <a:latin typeface="Times New Roman"/>
                <a:cs typeface="Times New Roman"/>
              </a:rPr>
              <a:t>the</a:t>
            </a:r>
            <a:r>
              <a:rPr sz="1400" spc="190" dirty="0">
                <a:latin typeface="Times New Roman"/>
                <a:cs typeface="Times New Roman"/>
              </a:rPr>
              <a:t> </a:t>
            </a:r>
            <a:r>
              <a:rPr sz="1400" spc="-10" dirty="0">
                <a:latin typeface="Times New Roman"/>
                <a:cs typeface="Times New Roman"/>
              </a:rPr>
              <a:t>same?</a:t>
            </a:r>
            <a:endParaRPr sz="1400">
              <a:latin typeface="Times New Roman"/>
              <a:cs typeface="Times New Roman"/>
            </a:endParaRPr>
          </a:p>
          <a:p>
            <a:pPr>
              <a:lnSpc>
                <a:spcPct val="100000"/>
              </a:lnSpc>
              <a:spcBef>
                <a:spcPts val="95"/>
              </a:spcBef>
            </a:pPr>
            <a:endParaRPr sz="1400">
              <a:latin typeface="Times New Roman"/>
              <a:cs typeface="Times New Roman"/>
            </a:endParaRPr>
          </a:p>
          <a:p>
            <a:pPr marL="383540" indent="-257175">
              <a:lnSpc>
                <a:spcPct val="100000"/>
              </a:lnSpc>
              <a:buAutoNum type="alphaUcPeriod"/>
              <a:tabLst>
                <a:tab pos="383540" algn="l"/>
              </a:tabLst>
            </a:pPr>
            <a:r>
              <a:rPr sz="1400" dirty="0">
                <a:latin typeface="Times New Roman"/>
                <a:cs typeface="Times New Roman"/>
              </a:rPr>
              <a:t>Two</a:t>
            </a:r>
            <a:r>
              <a:rPr sz="1400" spc="250" dirty="0">
                <a:latin typeface="Times New Roman"/>
                <a:cs typeface="Times New Roman"/>
              </a:rPr>
              <a:t> </a:t>
            </a:r>
            <a:r>
              <a:rPr sz="1400" dirty="0">
                <a:latin typeface="Times New Roman"/>
                <a:cs typeface="Times New Roman"/>
              </a:rPr>
              <a:t>cars</a:t>
            </a:r>
            <a:r>
              <a:rPr sz="1400" spc="250" dirty="0">
                <a:latin typeface="Times New Roman"/>
                <a:cs typeface="Times New Roman"/>
              </a:rPr>
              <a:t> </a:t>
            </a:r>
            <a:r>
              <a:rPr sz="1400" dirty="0">
                <a:latin typeface="Times New Roman"/>
                <a:cs typeface="Times New Roman"/>
              </a:rPr>
              <a:t>have</a:t>
            </a:r>
            <a:r>
              <a:rPr sz="1400" spc="250" dirty="0">
                <a:latin typeface="Times New Roman"/>
                <a:cs typeface="Times New Roman"/>
              </a:rPr>
              <a:t> </a:t>
            </a:r>
            <a:r>
              <a:rPr sz="1400" spc="75" dirty="0">
                <a:latin typeface="Times New Roman"/>
                <a:cs typeface="Times New Roman"/>
              </a:rPr>
              <a:t>a</a:t>
            </a:r>
            <a:r>
              <a:rPr sz="1400" spc="254" dirty="0">
                <a:latin typeface="Times New Roman"/>
                <a:cs typeface="Times New Roman"/>
              </a:rPr>
              <a:t> </a:t>
            </a:r>
            <a:r>
              <a:rPr sz="1400" dirty="0">
                <a:latin typeface="Times New Roman"/>
                <a:cs typeface="Times New Roman"/>
              </a:rPr>
              <a:t>head-on</a:t>
            </a:r>
            <a:r>
              <a:rPr sz="1400" spc="250" dirty="0">
                <a:latin typeface="Times New Roman"/>
                <a:cs typeface="Times New Roman"/>
              </a:rPr>
              <a:t> </a:t>
            </a:r>
            <a:r>
              <a:rPr sz="1400" spc="-10" dirty="0">
                <a:latin typeface="Times New Roman"/>
                <a:cs typeface="Times New Roman"/>
              </a:rPr>
              <a:t>collision.</a:t>
            </a:r>
            <a:endParaRPr sz="1400">
              <a:latin typeface="Times New Roman"/>
              <a:cs typeface="Times New Roman"/>
            </a:endParaRPr>
          </a:p>
          <a:p>
            <a:pPr marL="384175" marR="5715" indent="-11430" algn="just">
              <a:lnSpc>
                <a:spcPct val="106700"/>
              </a:lnSpc>
              <a:spcBef>
                <a:spcPts val="1495"/>
              </a:spcBef>
            </a:pPr>
            <a:r>
              <a:rPr sz="1400" b="1" dirty="0">
                <a:latin typeface="Book Antiqua"/>
                <a:cs typeface="Book Antiqua"/>
              </a:rPr>
              <a:t>Solution:</a:t>
            </a:r>
            <a:r>
              <a:rPr sz="1400" b="1" spc="405" dirty="0">
                <a:latin typeface="Book Antiqua"/>
                <a:cs typeface="Book Antiqua"/>
              </a:rPr>
              <a:t>  </a:t>
            </a:r>
            <a:r>
              <a:rPr sz="1400" dirty="0">
                <a:latin typeface="Times New Roman"/>
                <a:cs typeface="Times New Roman"/>
              </a:rPr>
              <a:t>Increases.</a:t>
            </a:r>
            <a:r>
              <a:rPr sz="1400" spc="170" dirty="0">
                <a:latin typeface="Times New Roman"/>
                <a:cs typeface="Times New Roman"/>
              </a:rPr>
              <a:t>  </a:t>
            </a:r>
            <a:r>
              <a:rPr sz="1400" spc="55" dirty="0">
                <a:latin typeface="Times New Roman"/>
                <a:cs typeface="Times New Roman"/>
              </a:rPr>
              <a:t>This</a:t>
            </a:r>
            <a:r>
              <a:rPr sz="1400" spc="300" dirty="0">
                <a:latin typeface="Times New Roman"/>
                <a:cs typeface="Times New Roman"/>
              </a:rPr>
              <a:t> </a:t>
            </a:r>
            <a:r>
              <a:rPr sz="1400" spc="65" dirty="0">
                <a:latin typeface="Times New Roman"/>
                <a:cs typeface="Times New Roman"/>
              </a:rPr>
              <a:t>must</a:t>
            </a:r>
            <a:r>
              <a:rPr sz="1400" spc="300" dirty="0">
                <a:latin typeface="Times New Roman"/>
                <a:cs typeface="Times New Roman"/>
              </a:rPr>
              <a:t> </a:t>
            </a:r>
            <a:r>
              <a:rPr sz="1400" spc="55" dirty="0">
                <a:latin typeface="Times New Roman"/>
                <a:cs typeface="Times New Roman"/>
              </a:rPr>
              <a:t>be</a:t>
            </a:r>
            <a:r>
              <a:rPr sz="1400" spc="295" dirty="0">
                <a:latin typeface="Times New Roman"/>
                <a:cs typeface="Times New Roman"/>
              </a:rPr>
              <a:t> </a:t>
            </a:r>
            <a:r>
              <a:rPr sz="1400" spc="70" dirty="0">
                <a:latin typeface="Times New Roman"/>
                <a:cs typeface="Times New Roman"/>
              </a:rPr>
              <a:t>true</a:t>
            </a:r>
            <a:r>
              <a:rPr sz="1400" spc="295" dirty="0">
                <a:latin typeface="Times New Roman"/>
                <a:cs typeface="Times New Roman"/>
              </a:rPr>
              <a:t> </a:t>
            </a:r>
            <a:r>
              <a:rPr sz="1400" dirty="0">
                <a:latin typeface="Times New Roman"/>
                <a:cs typeface="Times New Roman"/>
              </a:rPr>
              <a:t>because</a:t>
            </a:r>
            <a:r>
              <a:rPr sz="1400" spc="300" dirty="0">
                <a:latin typeface="Times New Roman"/>
                <a:cs typeface="Times New Roman"/>
              </a:rPr>
              <a:t> </a:t>
            </a:r>
            <a:r>
              <a:rPr sz="1400" spc="70" dirty="0">
                <a:latin typeface="Times New Roman"/>
                <a:cs typeface="Times New Roman"/>
              </a:rPr>
              <a:t>the</a:t>
            </a:r>
            <a:r>
              <a:rPr sz="1400" spc="295" dirty="0">
                <a:latin typeface="Times New Roman"/>
                <a:cs typeface="Times New Roman"/>
              </a:rPr>
              <a:t> </a:t>
            </a:r>
            <a:r>
              <a:rPr sz="1400" dirty="0">
                <a:latin typeface="Times New Roman"/>
                <a:cs typeface="Times New Roman"/>
              </a:rPr>
              <a:t>event</a:t>
            </a:r>
            <a:r>
              <a:rPr sz="1400" spc="295" dirty="0">
                <a:latin typeface="Times New Roman"/>
                <a:cs typeface="Times New Roman"/>
              </a:rPr>
              <a:t> </a:t>
            </a:r>
            <a:r>
              <a:rPr sz="1400" dirty="0">
                <a:latin typeface="Times New Roman"/>
                <a:cs typeface="Times New Roman"/>
              </a:rPr>
              <a:t>is</a:t>
            </a:r>
            <a:r>
              <a:rPr sz="1400" spc="300" dirty="0">
                <a:latin typeface="Times New Roman"/>
                <a:cs typeface="Times New Roman"/>
              </a:rPr>
              <a:t> </a:t>
            </a:r>
            <a:r>
              <a:rPr sz="1400" dirty="0">
                <a:latin typeface="Times New Roman"/>
                <a:cs typeface="Times New Roman"/>
              </a:rPr>
              <a:t>irreversible.</a:t>
            </a:r>
            <a:r>
              <a:rPr sz="1400" spc="170" dirty="0">
                <a:latin typeface="Times New Roman"/>
                <a:cs typeface="Times New Roman"/>
              </a:rPr>
              <a:t>  </a:t>
            </a:r>
            <a:r>
              <a:rPr sz="1400" spc="75" dirty="0">
                <a:latin typeface="Times New Roman"/>
                <a:cs typeface="Times New Roman"/>
              </a:rPr>
              <a:t>The</a:t>
            </a:r>
            <a:r>
              <a:rPr sz="1400" spc="300" dirty="0">
                <a:latin typeface="Times New Roman"/>
                <a:cs typeface="Times New Roman"/>
              </a:rPr>
              <a:t> </a:t>
            </a:r>
            <a:r>
              <a:rPr sz="1400" spc="60" dirty="0">
                <a:latin typeface="Times New Roman"/>
                <a:cs typeface="Times New Roman"/>
              </a:rPr>
              <a:t>macrostate</a:t>
            </a:r>
            <a:r>
              <a:rPr sz="1400" spc="295" dirty="0">
                <a:latin typeface="Times New Roman"/>
                <a:cs typeface="Times New Roman"/>
              </a:rPr>
              <a:t> </a:t>
            </a:r>
            <a:r>
              <a:rPr sz="1400" spc="55" dirty="0">
                <a:latin typeface="Times New Roman"/>
                <a:cs typeface="Times New Roman"/>
              </a:rPr>
              <a:t>“car</a:t>
            </a:r>
            <a:r>
              <a:rPr sz="1400" spc="295" dirty="0">
                <a:latin typeface="Times New Roman"/>
                <a:cs typeface="Times New Roman"/>
              </a:rPr>
              <a:t> </a:t>
            </a:r>
            <a:r>
              <a:rPr sz="1400" spc="-25" dirty="0">
                <a:latin typeface="Times New Roman"/>
                <a:cs typeface="Times New Roman"/>
              </a:rPr>
              <a:t>in </a:t>
            </a:r>
            <a:r>
              <a:rPr sz="1400" spc="10" dirty="0">
                <a:latin typeface="Times New Roman"/>
                <a:cs typeface="Times New Roman"/>
              </a:rPr>
              <a:t>pristine</a:t>
            </a:r>
            <a:r>
              <a:rPr sz="1400" spc="215" dirty="0">
                <a:latin typeface="Times New Roman"/>
                <a:cs typeface="Times New Roman"/>
              </a:rPr>
              <a:t> </a:t>
            </a:r>
            <a:r>
              <a:rPr sz="1400" spc="10" dirty="0">
                <a:latin typeface="Times New Roman"/>
                <a:cs typeface="Times New Roman"/>
              </a:rPr>
              <a:t>condition”</a:t>
            </a:r>
            <a:r>
              <a:rPr sz="1400" spc="220" dirty="0">
                <a:latin typeface="Times New Roman"/>
                <a:cs typeface="Times New Roman"/>
              </a:rPr>
              <a:t> </a:t>
            </a:r>
            <a:r>
              <a:rPr sz="1400" spc="50" dirty="0">
                <a:latin typeface="Times New Roman"/>
                <a:cs typeface="Times New Roman"/>
              </a:rPr>
              <a:t>has</a:t>
            </a:r>
            <a:r>
              <a:rPr sz="1400" spc="215" dirty="0">
                <a:latin typeface="Times New Roman"/>
                <a:cs typeface="Times New Roman"/>
              </a:rPr>
              <a:t> </a:t>
            </a:r>
            <a:r>
              <a:rPr sz="1400" spc="10" dirty="0">
                <a:latin typeface="Times New Roman"/>
                <a:cs typeface="Times New Roman"/>
              </a:rPr>
              <a:t>very</a:t>
            </a:r>
            <a:r>
              <a:rPr sz="1400" spc="220" dirty="0">
                <a:latin typeface="Times New Roman"/>
                <a:cs typeface="Times New Roman"/>
              </a:rPr>
              <a:t> </a:t>
            </a:r>
            <a:r>
              <a:rPr sz="1400" spc="10" dirty="0">
                <a:latin typeface="Times New Roman"/>
                <a:cs typeface="Times New Roman"/>
              </a:rPr>
              <a:t>few</a:t>
            </a:r>
            <a:r>
              <a:rPr sz="1400" spc="215" dirty="0">
                <a:latin typeface="Times New Roman"/>
                <a:cs typeface="Times New Roman"/>
              </a:rPr>
              <a:t> </a:t>
            </a:r>
            <a:r>
              <a:rPr sz="1400" spc="10" dirty="0">
                <a:latin typeface="Times New Roman"/>
                <a:cs typeface="Times New Roman"/>
              </a:rPr>
              <a:t>microstates;</a:t>
            </a:r>
            <a:r>
              <a:rPr sz="1400" spc="220" dirty="0">
                <a:latin typeface="Times New Roman"/>
                <a:cs typeface="Times New Roman"/>
              </a:rPr>
              <a:t> </a:t>
            </a:r>
            <a:r>
              <a:rPr sz="1400" spc="70" dirty="0">
                <a:latin typeface="Times New Roman"/>
                <a:cs typeface="Times New Roman"/>
              </a:rPr>
              <a:t>the</a:t>
            </a:r>
            <a:r>
              <a:rPr sz="1400" spc="215" dirty="0">
                <a:latin typeface="Times New Roman"/>
                <a:cs typeface="Times New Roman"/>
              </a:rPr>
              <a:t> </a:t>
            </a:r>
            <a:r>
              <a:rPr sz="1400" spc="60" dirty="0">
                <a:latin typeface="Times New Roman"/>
                <a:cs typeface="Times New Roman"/>
              </a:rPr>
              <a:t>macrostate</a:t>
            </a:r>
            <a:r>
              <a:rPr sz="1400" spc="220" dirty="0">
                <a:latin typeface="Times New Roman"/>
                <a:cs typeface="Times New Roman"/>
              </a:rPr>
              <a:t> </a:t>
            </a:r>
            <a:r>
              <a:rPr sz="1400" spc="50" dirty="0">
                <a:latin typeface="Times New Roman"/>
                <a:cs typeface="Times New Roman"/>
              </a:rPr>
              <a:t>“banged-</a:t>
            </a:r>
            <a:r>
              <a:rPr sz="1400" spc="55" dirty="0">
                <a:latin typeface="Times New Roman"/>
                <a:cs typeface="Times New Roman"/>
              </a:rPr>
              <a:t>up</a:t>
            </a:r>
            <a:r>
              <a:rPr sz="1400" spc="215" dirty="0">
                <a:latin typeface="Times New Roman"/>
                <a:cs typeface="Times New Roman"/>
              </a:rPr>
              <a:t> </a:t>
            </a:r>
            <a:r>
              <a:rPr sz="1400" spc="55" dirty="0">
                <a:latin typeface="Times New Roman"/>
                <a:cs typeface="Times New Roman"/>
              </a:rPr>
              <a:t>car”</a:t>
            </a:r>
            <a:r>
              <a:rPr sz="1400" spc="220" dirty="0">
                <a:latin typeface="Times New Roman"/>
                <a:cs typeface="Times New Roman"/>
              </a:rPr>
              <a:t> </a:t>
            </a:r>
            <a:r>
              <a:rPr sz="1400" spc="50" dirty="0">
                <a:latin typeface="Times New Roman"/>
                <a:cs typeface="Times New Roman"/>
              </a:rPr>
              <a:t>has</a:t>
            </a:r>
            <a:r>
              <a:rPr sz="1400" spc="220" dirty="0">
                <a:latin typeface="Times New Roman"/>
                <a:cs typeface="Times New Roman"/>
              </a:rPr>
              <a:t> </a:t>
            </a:r>
            <a:r>
              <a:rPr sz="1400" spc="-10" dirty="0">
                <a:latin typeface="Times New Roman"/>
                <a:cs typeface="Times New Roman"/>
              </a:rPr>
              <a:t>many.</a:t>
            </a:r>
            <a:endParaRPr sz="1400">
              <a:latin typeface="Times New Roman"/>
              <a:cs typeface="Times New Roman"/>
            </a:endParaRPr>
          </a:p>
          <a:p>
            <a:pPr marL="382905" marR="7620" indent="-249554">
              <a:lnSpc>
                <a:spcPct val="106700"/>
              </a:lnSpc>
              <a:spcBef>
                <a:spcPts val="1495"/>
              </a:spcBef>
              <a:buAutoNum type="alphaUcPeriod" startAt="2"/>
              <a:tabLst>
                <a:tab pos="384175" algn="l"/>
              </a:tabLst>
            </a:pPr>
            <a:r>
              <a:rPr sz="1400" spc="50" dirty="0">
                <a:latin typeface="Times New Roman"/>
                <a:cs typeface="Times New Roman"/>
              </a:rPr>
              <a:t>An</a:t>
            </a:r>
            <a:r>
              <a:rPr sz="1400" spc="295" dirty="0">
                <a:latin typeface="Times New Roman"/>
                <a:cs typeface="Times New Roman"/>
              </a:rPr>
              <a:t> </a:t>
            </a:r>
            <a:r>
              <a:rPr sz="1400" spc="70" dirty="0">
                <a:latin typeface="Times New Roman"/>
                <a:cs typeface="Times New Roman"/>
              </a:rPr>
              <a:t>astronaut</a:t>
            </a:r>
            <a:r>
              <a:rPr sz="1400" spc="295" dirty="0">
                <a:latin typeface="Times New Roman"/>
                <a:cs typeface="Times New Roman"/>
              </a:rPr>
              <a:t> </a:t>
            </a:r>
            <a:r>
              <a:rPr sz="1400" dirty="0">
                <a:latin typeface="Times New Roman"/>
                <a:cs typeface="Times New Roman"/>
              </a:rPr>
              <a:t>drops</a:t>
            </a:r>
            <a:r>
              <a:rPr sz="1400" spc="285" dirty="0">
                <a:latin typeface="Times New Roman"/>
                <a:cs typeface="Times New Roman"/>
              </a:rPr>
              <a:t> </a:t>
            </a:r>
            <a:r>
              <a:rPr sz="1400" spc="75" dirty="0">
                <a:latin typeface="Times New Roman"/>
                <a:cs typeface="Times New Roman"/>
              </a:rPr>
              <a:t>a</a:t>
            </a:r>
            <a:r>
              <a:rPr sz="1400" spc="290" dirty="0">
                <a:latin typeface="Times New Roman"/>
                <a:cs typeface="Times New Roman"/>
              </a:rPr>
              <a:t> </a:t>
            </a:r>
            <a:r>
              <a:rPr sz="1400" dirty="0">
                <a:latin typeface="Times New Roman"/>
                <a:cs typeface="Times New Roman"/>
              </a:rPr>
              <a:t>ball</a:t>
            </a:r>
            <a:r>
              <a:rPr sz="1400" spc="295" dirty="0">
                <a:latin typeface="Times New Roman"/>
                <a:cs typeface="Times New Roman"/>
              </a:rPr>
              <a:t> </a:t>
            </a:r>
            <a:r>
              <a:rPr sz="1400" dirty="0">
                <a:latin typeface="Times New Roman"/>
                <a:cs typeface="Times New Roman"/>
              </a:rPr>
              <a:t>on</a:t>
            </a:r>
            <a:r>
              <a:rPr sz="1400" spc="295" dirty="0">
                <a:latin typeface="Times New Roman"/>
                <a:cs typeface="Times New Roman"/>
              </a:rPr>
              <a:t> </a:t>
            </a:r>
            <a:r>
              <a:rPr sz="1400" spc="70" dirty="0">
                <a:latin typeface="Times New Roman"/>
                <a:cs typeface="Times New Roman"/>
              </a:rPr>
              <a:t>the</a:t>
            </a:r>
            <a:r>
              <a:rPr sz="1400" spc="290" dirty="0">
                <a:latin typeface="Times New Roman"/>
                <a:cs typeface="Times New Roman"/>
              </a:rPr>
              <a:t> </a:t>
            </a:r>
            <a:r>
              <a:rPr sz="1400" dirty="0">
                <a:latin typeface="Times New Roman"/>
                <a:cs typeface="Times New Roman"/>
              </a:rPr>
              <a:t>moon.</a:t>
            </a:r>
            <a:r>
              <a:rPr sz="1400" spc="170" dirty="0">
                <a:latin typeface="Times New Roman"/>
                <a:cs typeface="Times New Roman"/>
              </a:rPr>
              <a:t>  </a:t>
            </a:r>
            <a:r>
              <a:rPr sz="1400" dirty="0">
                <a:latin typeface="Times New Roman"/>
                <a:cs typeface="Times New Roman"/>
              </a:rPr>
              <a:t>(Include</a:t>
            </a:r>
            <a:r>
              <a:rPr sz="1400" spc="290" dirty="0">
                <a:latin typeface="Times New Roman"/>
                <a:cs typeface="Times New Roman"/>
              </a:rPr>
              <a:t> </a:t>
            </a:r>
            <a:r>
              <a:rPr sz="1400" dirty="0">
                <a:latin typeface="Times New Roman"/>
                <a:cs typeface="Times New Roman"/>
              </a:rPr>
              <a:t>only</a:t>
            </a:r>
            <a:r>
              <a:rPr sz="1400" spc="295" dirty="0">
                <a:latin typeface="Times New Roman"/>
                <a:cs typeface="Times New Roman"/>
              </a:rPr>
              <a:t> </a:t>
            </a:r>
            <a:r>
              <a:rPr sz="1400" spc="70" dirty="0">
                <a:latin typeface="Times New Roman"/>
                <a:cs typeface="Times New Roman"/>
              </a:rPr>
              <a:t>the</a:t>
            </a:r>
            <a:r>
              <a:rPr sz="1400" spc="295" dirty="0">
                <a:latin typeface="Times New Roman"/>
                <a:cs typeface="Times New Roman"/>
              </a:rPr>
              <a:t> </a:t>
            </a:r>
            <a:r>
              <a:rPr sz="1400" spc="50" dirty="0">
                <a:latin typeface="Times New Roman"/>
                <a:cs typeface="Times New Roman"/>
              </a:rPr>
              <a:t>time</a:t>
            </a:r>
            <a:r>
              <a:rPr sz="1400" spc="295" dirty="0">
                <a:latin typeface="Times New Roman"/>
                <a:cs typeface="Times New Roman"/>
              </a:rPr>
              <a:t> </a:t>
            </a:r>
            <a:r>
              <a:rPr sz="1400" spc="70" dirty="0">
                <a:latin typeface="Times New Roman"/>
                <a:cs typeface="Times New Roman"/>
              </a:rPr>
              <a:t>the</a:t>
            </a:r>
            <a:r>
              <a:rPr sz="1400" spc="290" dirty="0">
                <a:latin typeface="Times New Roman"/>
                <a:cs typeface="Times New Roman"/>
              </a:rPr>
              <a:t> </a:t>
            </a:r>
            <a:r>
              <a:rPr sz="1400" dirty="0">
                <a:latin typeface="Times New Roman"/>
                <a:cs typeface="Times New Roman"/>
              </a:rPr>
              <a:t>ball</a:t>
            </a:r>
            <a:r>
              <a:rPr sz="1400" spc="295" dirty="0">
                <a:latin typeface="Times New Roman"/>
                <a:cs typeface="Times New Roman"/>
              </a:rPr>
              <a:t> </a:t>
            </a:r>
            <a:r>
              <a:rPr sz="1400" dirty="0">
                <a:latin typeface="Times New Roman"/>
                <a:cs typeface="Times New Roman"/>
              </a:rPr>
              <a:t>is</a:t>
            </a:r>
            <a:r>
              <a:rPr sz="1400" spc="285" dirty="0">
                <a:latin typeface="Times New Roman"/>
                <a:cs typeface="Times New Roman"/>
              </a:rPr>
              <a:t> </a:t>
            </a:r>
            <a:r>
              <a:rPr sz="1400" dirty="0">
                <a:latin typeface="Times New Roman"/>
                <a:cs typeface="Times New Roman"/>
              </a:rPr>
              <a:t>falling,</a:t>
            </a:r>
            <a:r>
              <a:rPr sz="1400" spc="320" dirty="0">
                <a:latin typeface="Times New Roman"/>
                <a:cs typeface="Times New Roman"/>
              </a:rPr>
              <a:t> </a:t>
            </a:r>
            <a:r>
              <a:rPr sz="1400" spc="75" dirty="0">
                <a:latin typeface="Times New Roman"/>
                <a:cs typeface="Times New Roman"/>
              </a:rPr>
              <a:t>not</a:t>
            </a:r>
            <a:r>
              <a:rPr sz="1400" spc="295" dirty="0">
                <a:latin typeface="Times New Roman"/>
                <a:cs typeface="Times New Roman"/>
              </a:rPr>
              <a:t> </a:t>
            </a:r>
            <a:r>
              <a:rPr sz="1400" spc="50" dirty="0">
                <a:latin typeface="Times New Roman"/>
                <a:cs typeface="Times New Roman"/>
              </a:rPr>
              <a:t>its</a:t>
            </a:r>
            <a:r>
              <a:rPr sz="1400" spc="290" dirty="0">
                <a:latin typeface="Times New Roman"/>
                <a:cs typeface="Times New Roman"/>
              </a:rPr>
              <a:t> </a:t>
            </a:r>
            <a:r>
              <a:rPr sz="1400" spc="-10" dirty="0">
                <a:latin typeface="Times New Roman"/>
                <a:cs typeface="Times New Roman"/>
              </a:rPr>
              <a:t>collision 	</a:t>
            </a:r>
            <a:r>
              <a:rPr sz="1400" spc="55" dirty="0">
                <a:latin typeface="Times New Roman"/>
                <a:cs typeface="Times New Roman"/>
              </a:rPr>
              <a:t>with</a:t>
            </a:r>
            <a:r>
              <a:rPr sz="1400" spc="120" dirty="0">
                <a:latin typeface="Times New Roman"/>
                <a:cs typeface="Times New Roman"/>
              </a:rPr>
              <a:t> </a:t>
            </a:r>
            <a:r>
              <a:rPr sz="1400" spc="70" dirty="0">
                <a:latin typeface="Times New Roman"/>
                <a:cs typeface="Times New Roman"/>
              </a:rPr>
              <a:t>the</a:t>
            </a:r>
            <a:r>
              <a:rPr sz="1400" spc="125" dirty="0">
                <a:latin typeface="Times New Roman"/>
                <a:cs typeface="Times New Roman"/>
              </a:rPr>
              <a:t> </a:t>
            </a:r>
            <a:r>
              <a:rPr sz="1400" spc="40" dirty="0">
                <a:latin typeface="Times New Roman"/>
                <a:cs typeface="Times New Roman"/>
              </a:rPr>
              <a:t>ground.)</a:t>
            </a:r>
            <a:endParaRPr sz="1400">
              <a:latin typeface="Times New Roman"/>
              <a:cs typeface="Times New Roman"/>
            </a:endParaRPr>
          </a:p>
          <a:p>
            <a:pPr marL="384175" marR="8255" indent="-11430" algn="just">
              <a:lnSpc>
                <a:spcPct val="106700"/>
              </a:lnSpc>
              <a:spcBef>
                <a:spcPts val="1495"/>
              </a:spcBef>
            </a:pPr>
            <a:r>
              <a:rPr sz="1400" b="1" dirty="0">
                <a:latin typeface="Book Antiqua"/>
                <a:cs typeface="Book Antiqua"/>
              </a:rPr>
              <a:t>Solution:</a:t>
            </a:r>
            <a:r>
              <a:rPr sz="1400" b="1" spc="225" dirty="0">
                <a:latin typeface="Book Antiqua"/>
                <a:cs typeface="Book Antiqua"/>
              </a:rPr>
              <a:t>   </a:t>
            </a:r>
            <a:r>
              <a:rPr sz="1400" dirty="0">
                <a:latin typeface="Times New Roman"/>
                <a:cs typeface="Times New Roman"/>
              </a:rPr>
              <a:t>Stays</a:t>
            </a:r>
            <a:r>
              <a:rPr sz="1400" spc="190" dirty="0">
                <a:latin typeface="Times New Roman"/>
                <a:cs typeface="Times New Roman"/>
              </a:rPr>
              <a:t> </a:t>
            </a:r>
            <a:r>
              <a:rPr sz="1400" spc="70" dirty="0">
                <a:latin typeface="Times New Roman"/>
                <a:cs typeface="Times New Roman"/>
              </a:rPr>
              <a:t>the</a:t>
            </a:r>
            <a:r>
              <a:rPr sz="1400" spc="185" dirty="0">
                <a:latin typeface="Times New Roman"/>
                <a:cs typeface="Times New Roman"/>
              </a:rPr>
              <a:t> </a:t>
            </a:r>
            <a:r>
              <a:rPr sz="1400" dirty="0">
                <a:latin typeface="Times New Roman"/>
                <a:cs typeface="Times New Roman"/>
              </a:rPr>
              <a:t>same.</a:t>
            </a:r>
            <a:r>
              <a:rPr sz="1400" spc="455" dirty="0">
                <a:latin typeface="Times New Roman"/>
                <a:cs typeface="Times New Roman"/>
              </a:rPr>
              <a:t> </a:t>
            </a:r>
            <a:r>
              <a:rPr sz="1400" spc="75" dirty="0">
                <a:latin typeface="Times New Roman"/>
                <a:cs typeface="Times New Roman"/>
              </a:rPr>
              <a:t>The</a:t>
            </a:r>
            <a:r>
              <a:rPr sz="1400" spc="190" dirty="0">
                <a:latin typeface="Times New Roman"/>
                <a:cs typeface="Times New Roman"/>
              </a:rPr>
              <a:t> </a:t>
            </a:r>
            <a:r>
              <a:rPr sz="1400" dirty="0">
                <a:latin typeface="Times New Roman"/>
                <a:cs typeface="Times New Roman"/>
              </a:rPr>
              <a:t>video</a:t>
            </a:r>
            <a:r>
              <a:rPr sz="1400" spc="185" dirty="0">
                <a:latin typeface="Times New Roman"/>
                <a:cs typeface="Times New Roman"/>
              </a:rPr>
              <a:t> </a:t>
            </a:r>
            <a:r>
              <a:rPr sz="1400" dirty="0">
                <a:latin typeface="Times New Roman"/>
                <a:cs typeface="Times New Roman"/>
              </a:rPr>
              <a:t>played</a:t>
            </a:r>
            <a:r>
              <a:rPr sz="1400" spc="190" dirty="0">
                <a:latin typeface="Times New Roman"/>
                <a:cs typeface="Times New Roman"/>
              </a:rPr>
              <a:t> </a:t>
            </a:r>
            <a:r>
              <a:rPr sz="1400" dirty="0">
                <a:latin typeface="Times New Roman"/>
                <a:cs typeface="Times New Roman"/>
              </a:rPr>
              <a:t>backwards</a:t>
            </a:r>
            <a:r>
              <a:rPr sz="1400" spc="185" dirty="0">
                <a:latin typeface="Times New Roman"/>
                <a:cs typeface="Times New Roman"/>
              </a:rPr>
              <a:t> </a:t>
            </a:r>
            <a:r>
              <a:rPr sz="1400" dirty="0">
                <a:latin typeface="Times New Roman"/>
                <a:cs typeface="Times New Roman"/>
              </a:rPr>
              <a:t>would</a:t>
            </a:r>
            <a:r>
              <a:rPr sz="1400" spc="190" dirty="0">
                <a:latin typeface="Times New Roman"/>
                <a:cs typeface="Times New Roman"/>
              </a:rPr>
              <a:t> </a:t>
            </a:r>
            <a:r>
              <a:rPr sz="1400" dirty="0">
                <a:latin typeface="Times New Roman"/>
                <a:cs typeface="Times New Roman"/>
              </a:rPr>
              <a:t>look</a:t>
            </a:r>
            <a:r>
              <a:rPr sz="1400" spc="190" dirty="0">
                <a:latin typeface="Times New Roman"/>
                <a:cs typeface="Times New Roman"/>
              </a:rPr>
              <a:t> </a:t>
            </a:r>
            <a:r>
              <a:rPr sz="1400" dirty="0">
                <a:latin typeface="Times New Roman"/>
                <a:cs typeface="Times New Roman"/>
              </a:rPr>
              <a:t>like</a:t>
            </a:r>
            <a:r>
              <a:rPr sz="1400" spc="185" dirty="0">
                <a:latin typeface="Times New Roman"/>
                <a:cs typeface="Times New Roman"/>
              </a:rPr>
              <a:t> </a:t>
            </a:r>
            <a:r>
              <a:rPr sz="1400" spc="75" dirty="0">
                <a:latin typeface="Times New Roman"/>
                <a:cs typeface="Times New Roman"/>
              </a:rPr>
              <a:t>a</a:t>
            </a:r>
            <a:r>
              <a:rPr sz="1400" spc="190" dirty="0">
                <a:latin typeface="Times New Roman"/>
                <a:cs typeface="Times New Roman"/>
              </a:rPr>
              <a:t> </a:t>
            </a:r>
            <a:r>
              <a:rPr sz="1400" dirty="0">
                <a:latin typeface="Times New Roman"/>
                <a:cs typeface="Times New Roman"/>
              </a:rPr>
              <a:t>completely</a:t>
            </a:r>
            <a:r>
              <a:rPr sz="1400" spc="190" dirty="0">
                <a:latin typeface="Times New Roman"/>
                <a:cs typeface="Times New Roman"/>
              </a:rPr>
              <a:t> </a:t>
            </a:r>
            <a:r>
              <a:rPr sz="1400" dirty="0">
                <a:latin typeface="Times New Roman"/>
                <a:cs typeface="Times New Roman"/>
              </a:rPr>
              <a:t>plausible</a:t>
            </a:r>
            <a:r>
              <a:rPr sz="1400" spc="185" dirty="0">
                <a:latin typeface="Times New Roman"/>
                <a:cs typeface="Times New Roman"/>
              </a:rPr>
              <a:t> </a:t>
            </a:r>
            <a:r>
              <a:rPr sz="1400" spc="-10" dirty="0">
                <a:latin typeface="Times New Roman"/>
                <a:cs typeface="Times New Roman"/>
              </a:rPr>
              <a:t>video </a:t>
            </a:r>
            <a:r>
              <a:rPr sz="1400" dirty="0">
                <a:latin typeface="Times New Roman"/>
                <a:cs typeface="Times New Roman"/>
              </a:rPr>
              <a:t>of</a:t>
            </a:r>
            <a:r>
              <a:rPr sz="1400" spc="150" dirty="0">
                <a:latin typeface="Times New Roman"/>
                <a:cs typeface="Times New Roman"/>
              </a:rPr>
              <a:t> </a:t>
            </a:r>
            <a:r>
              <a:rPr sz="1400" spc="75" dirty="0">
                <a:latin typeface="Times New Roman"/>
                <a:cs typeface="Times New Roman"/>
              </a:rPr>
              <a:t>a</a:t>
            </a:r>
            <a:r>
              <a:rPr sz="1400" spc="160" dirty="0">
                <a:latin typeface="Times New Roman"/>
                <a:cs typeface="Times New Roman"/>
              </a:rPr>
              <a:t> </a:t>
            </a:r>
            <a:r>
              <a:rPr sz="1400" dirty="0">
                <a:latin typeface="Times New Roman"/>
                <a:cs typeface="Times New Roman"/>
              </a:rPr>
              <a:t>ball</a:t>
            </a:r>
            <a:r>
              <a:rPr sz="1400" spc="150" dirty="0">
                <a:latin typeface="Times New Roman"/>
                <a:cs typeface="Times New Roman"/>
              </a:rPr>
              <a:t> </a:t>
            </a:r>
            <a:r>
              <a:rPr sz="1400" dirty="0">
                <a:latin typeface="Times New Roman"/>
                <a:cs typeface="Times New Roman"/>
              </a:rPr>
              <a:t>moving</a:t>
            </a:r>
            <a:r>
              <a:rPr sz="1400" spc="155" dirty="0">
                <a:latin typeface="Times New Roman"/>
                <a:cs typeface="Times New Roman"/>
              </a:rPr>
              <a:t> </a:t>
            </a:r>
            <a:r>
              <a:rPr sz="1400" spc="50" dirty="0">
                <a:latin typeface="Times New Roman"/>
                <a:cs typeface="Times New Roman"/>
              </a:rPr>
              <a:t>upward</a:t>
            </a:r>
            <a:r>
              <a:rPr sz="1400" spc="150" dirty="0">
                <a:latin typeface="Times New Roman"/>
                <a:cs typeface="Times New Roman"/>
              </a:rPr>
              <a:t> </a:t>
            </a:r>
            <a:r>
              <a:rPr sz="1400" spc="70" dirty="0">
                <a:latin typeface="Times New Roman"/>
                <a:cs typeface="Times New Roman"/>
              </a:rPr>
              <a:t>and</a:t>
            </a:r>
            <a:r>
              <a:rPr sz="1400" spc="155" dirty="0">
                <a:latin typeface="Times New Roman"/>
                <a:cs typeface="Times New Roman"/>
              </a:rPr>
              <a:t> </a:t>
            </a:r>
            <a:r>
              <a:rPr sz="1400" dirty="0">
                <a:latin typeface="Times New Roman"/>
                <a:cs typeface="Times New Roman"/>
              </a:rPr>
              <a:t>slowing</a:t>
            </a:r>
            <a:r>
              <a:rPr sz="1400" spc="150" dirty="0">
                <a:latin typeface="Times New Roman"/>
                <a:cs typeface="Times New Roman"/>
              </a:rPr>
              <a:t> </a:t>
            </a:r>
            <a:r>
              <a:rPr sz="1400" dirty="0">
                <a:latin typeface="Times New Roman"/>
                <a:cs typeface="Times New Roman"/>
              </a:rPr>
              <a:t>down,</a:t>
            </a:r>
            <a:r>
              <a:rPr sz="1400" spc="155" dirty="0">
                <a:latin typeface="Times New Roman"/>
                <a:cs typeface="Times New Roman"/>
              </a:rPr>
              <a:t> </a:t>
            </a:r>
            <a:r>
              <a:rPr sz="1400" dirty="0">
                <a:latin typeface="Times New Roman"/>
                <a:cs typeface="Times New Roman"/>
              </a:rPr>
              <a:t>so</a:t>
            </a:r>
            <a:r>
              <a:rPr sz="1400" spc="155" dirty="0">
                <a:latin typeface="Times New Roman"/>
                <a:cs typeface="Times New Roman"/>
              </a:rPr>
              <a:t> </a:t>
            </a:r>
            <a:r>
              <a:rPr sz="1400" spc="55" dirty="0">
                <a:latin typeface="Times New Roman"/>
                <a:cs typeface="Times New Roman"/>
              </a:rPr>
              <a:t>this</a:t>
            </a:r>
            <a:r>
              <a:rPr sz="1400" spc="155" dirty="0">
                <a:latin typeface="Times New Roman"/>
                <a:cs typeface="Times New Roman"/>
              </a:rPr>
              <a:t> </a:t>
            </a:r>
            <a:r>
              <a:rPr sz="1400" dirty="0">
                <a:latin typeface="Times New Roman"/>
                <a:cs typeface="Times New Roman"/>
              </a:rPr>
              <a:t>is</a:t>
            </a:r>
            <a:r>
              <a:rPr sz="1400" spc="150" dirty="0">
                <a:latin typeface="Times New Roman"/>
                <a:cs typeface="Times New Roman"/>
              </a:rPr>
              <a:t> </a:t>
            </a:r>
            <a:r>
              <a:rPr sz="1400" spc="-10" dirty="0">
                <a:latin typeface="Times New Roman"/>
                <a:cs typeface="Times New Roman"/>
              </a:rPr>
              <a:t>reversible.</a:t>
            </a:r>
            <a:endParaRPr sz="1400">
              <a:latin typeface="Times New Roman"/>
              <a:cs typeface="Times New Roman"/>
            </a:endParaRPr>
          </a:p>
          <a:p>
            <a:pPr>
              <a:lnSpc>
                <a:spcPct val="100000"/>
              </a:lnSpc>
            </a:pPr>
            <a:endParaRPr sz="1400">
              <a:latin typeface="Times New Roman"/>
              <a:cs typeface="Times New Roman"/>
            </a:endParaRPr>
          </a:p>
          <a:p>
            <a:pPr marL="383540" indent="-252095">
              <a:lnSpc>
                <a:spcPct val="100000"/>
              </a:lnSpc>
              <a:buAutoNum type="alphaUcPeriod" startAt="3"/>
              <a:tabLst>
                <a:tab pos="383540" algn="l"/>
              </a:tabLst>
            </a:pPr>
            <a:r>
              <a:rPr sz="1400" dirty="0">
                <a:latin typeface="Times New Roman"/>
                <a:cs typeface="Times New Roman"/>
              </a:rPr>
              <a:t>A</a:t>
            </a:r>
            <a:r>
              <a:rPr sz="1400" spc="140" dirty="0">
                <a:latin typeface="Times New Roman"/>
                <a:cs typeface="Times New Roman"/>
              </a:rPr>
              <a:t> </a:t>
            </a:r>
            <a:r>
              <a:rPr sz="1400" spc="85" dirty="0">
                <a:latin typeface="Times New Roman"/>
                <a:cs typeface="Times New Roman"/>
              </a:rPr>
              <a:t>pot</a:t>
            </a:r>
            <a:r>
              <a:rPr sz="1400" spc="150" dirty="0">
                <a:latin typeface="Times New Roman"/>
                <a:cs typeface="Times New Roman"/>
              </a:rPr>
              <a:t> </a:t>
            </a:r>
            <a:r>
              <a:rPr sz="1400" dirty="0">
                <a:latin typeface="Times New Roman"/>
                <a:cs typeface="Times New Roman"/>
              </a:rPr>
              <a:t>of</a:t>
            </a:r>
            <a:r>
              <a:rPr sz="1400" spc="140" dirty="0">
                <a:latin typeface="Times New Roman"/>
                <a:cs typeface="Times New Roman"/>
              </a:rPr>
              <a:t> </a:t>
            </a:r>
            <a:r>
              <a:rPr sz="1400" spc="55" dirty="0">
                <a:latin typeface="Times New Roman"/>
                <a:cs typeface="Times New Roman"/>
              </a:rPr>
              <a:t>water</a:t>
            </a:r>
            <a:r>
              <a:rPr sz="1400" spc="145" dirty="0">
                <a:latin typeface="Times New Roman"/>
                <a:cs typeface="Times New Roman"/>
              </a:rPr>
              <a:t> </a:t>
            </a:r>
            <a:r>
              <a:rPr sz="1400" dirty="0">
                <a:latin typeface="Times New Roman"/>
                <a:cs typeface="Times New Roman"/>
              </a:rPr>
              <a:t>on</a:t>
            </a:r>
            <a:r>
              <a:rPr sz="1400" spc="150" dirty="0">
                <a:latin typeface="Times New Roman"/>
                <a:cs typeface="Times New Roman"/>
              </a:rPr>
              <a:t> </a:t>
            </a:r>
            <a:r>
              <a:rPr sz="1400" spc="70" dirty="0">
                <a:latin typeface="Times New Roman"/>
                <a:cs typeface="Times New Roman"/>
              </a:rPr>
              <a:t>the</a:t>
            </a:r>
            <a:r>
              <a:rPr sz="1400" spc="140" dirty="0">
                <a:latin typeface="Times New Roman"/>
                <a:cs typeface="Times New Roman"/>
              </a:rPr>
              <a:t> </a:t>
            </a:r>
            <a:r>
              <a:rPr sz="1400" dirty="0">
                <a:latin typeface="Times New Roman"/>
                <a:cs typeface="Times New Roman"/>
              </a:rPr>
              <a:t>stove</a:t>
            </a:r>
            <a:r>
              <a:rPr sz="1400" spc="145" dirty="0">
                <a:latin typeface="Times New Roman"/>
                <a:cs typeface="Times New Roman"/>
              </a:rPr>
              <a:t> </a:t>
            </a:r>
            <a:r>
              <a:rPr sz="1400" spc="-10" dirty="0">
                <a:latin typeface="Times New Roman"/>
                <a:cs typeface="Times New Roman"/>
              </a:rPr>
              <a:t>boils.</a:t>
            </a:r>
            <a:endParaRPr sz="1400">
              <a:latin typeface="Times New Roman"/>
              <a:cs typeface="Times New Roman"/>
            </a:endParaRPr>
          </a:p>
          <a:p>
            <a:pPr marL="384175" marR="5715" indent="-11430" algn="just">
              <a:lnSpc>
                <a:spcPct val="106700"/>
              </a:lnSpc>
              <a:spcBef>
                <a:spcPts val="1495"/>
              </a:spcBef>
            </a:pPr>
            <a:r>
              <a:rPr sz="1400" b="1" dirty="0">
                <a:latin typeface="Book Antiqua"/>
                <a:cs typeface="Book Antiqua"/>
              </a:rPr>
              <a:t>Solution:</a:t>
            </a:r>
            <a:r>
              <a:rPr sz="1400" b="1" spc="409" dirty="0">
                <a:latin typeface="Book Antiqua"/>
                <a:cs typeface="Book Antiqua"/>
              </a:rPr>
              <a:t>  </a:t>
            </a:r>
            <a:r>
              <a:rPr sz="1400" dirty="0">
                <a:latin typeface="Times New Roman"/>
                <a:cs typeface="Times New Roman"/>
              </a:rPr>
              <a:t>Increases.</a:t>
            </a:r>
            <a:r>
              <a:rPr sz="1400" spc="135" dirty="0">
                <a:latin typeface="Times New Roman"/>
                <a:cs typeface="Times New Roman"/>
              </a:rPr>
              <a:t>  </a:t>
            </a:r>
            <a:r>
              <a:rPr sz="1400" spc="50" dirty="0">
                <a:latin typeface="Times New Roman"/>
                <a:cs typeface="Times New Roman"/>
              </a:rPr>
              <a:t>Watch</a:t>
            </a:r>
            <a:r>
              <a:rPr sz="1400" spc="275" dirty="0">
                <a:latin typeface="Times New Roman"/>
                <a:cs typeface="Times New Roman"/>
              </a:rPr>
              <a:t> </a:t>
            </a:r>
            <a:r>
              <a:rPr sz="1400" spc="70" dirty="0">
                <a:latin typeface="Times New Roman"/>
                <a:cs typeface="Times New Roman"/>
              </a:rPr>
              <a:t>the</a:t>
            </a:r>
            <a:r>
              <a:rPr sz="1400" spc="280" dirty="0">
                <a:latin typeface="Times New Roman"/>
                <a:cs typeface="Times New Roman"/>
              </a:rPr>
              <a:t> </a:t>
            </a:r>
            <a:r>
              <a:rPr sz="1400" dirty="0">
                <a:latin typeface="Times New Roman"/>
                <a:cs typeface="Times New Roman"/>
              </a:rPr>
              <a:t>video</a:t>
            </a:r>
            <a:r>
              <a:rPr sz="1400" spc="275" dirty="0">
                <a:latin typeface="Times New Roman"/>
                <a:cs typeface="Times New Roman"/>
              </a:rPr>
              <a:t> </a:t>
            </a:r>
            <a:r>
              <a:rPr sz="1400" dirty="0">
                <a:latin typeface="Times New Roman"/>
                <a:cs typeface="Times New Roman"/>
              </a:rPr>
              <a:t>backwards</a:t>
            </a:r>
            <a:r>
              <a:rPr sz="1400" spc="280" dirty="0">
                <a:latin typeface="Times New Roman"/>
                <a:cs typeface="Times New Roman"/>
              </a:rPr>
              <a:t> </a:t>
            </a:r>
            <a:r>
              <a:rPr sz="1400" spc="70" dirty="0">
                <a:latin typeface="Times New Roman"/>
                <a:cs typeface="Times New Roman"/>
              </a:rPr>
              <a:t>and</a:t>
            </a:r>
            <a:r>
              <a:rPr sz="1400" spc="275" dirty="0">
                <a:latin typeface="Times New Roman"/>
                <a:cs typeface="Times New Roman"/>
              </a:rPr>
              <a:t> </a:t>
            </a:r>
            <a:r>
              <a:rPr sz="1400" dirty="0">
                <a:latin typeface="Times New Roman"/>
                <a:cs typeface="Times New Roman"/>
              </a:rPr>
              <a:t>you’ll</a:t>
            </a:r>
            <a:r>
              <a:rPr sz="1400" spc="280" dirty="0">
                <a:latin typeface="Times New Roman"/>
                <a:cs typeface="Times New Roman"/>
              </a:rPr>
              <a:t> </a:t>
            </a:r>
            <a:r>
              <a:rPr sz="1400" dirty="0">
                <a:latin typeface="Times New Roman"/>
                <a:cs typeface="Times New Roman"/>
              </a:rPr>
              <a:t>see</a:t>
            </a:r>
            <a:r>
              <a:rPr sz="1400" spc="275" dirty="0">
                <a:latin typeface="Times New Roman"/>
                <a:cs typeface="Times New Roman"/>
              </a:rPr>
              <a:t> </a:t>
            </a:r>
            <a:r>
              <a:rPr sz="1400" spc="55" dirty="0">
                <a:latin typeface="Times New Roman"/>
                <a:cs typeface="Times New Roman"/>
              </a:rPr>
              <a:t>steam</a:t>
            </a:r>
            <a:r>
              <a:rPr sz="1400" spc="280" dirty="0">
                <a:latin typeface="Times New Roman"/>
                <a:cs typeface="Times New Roman"/>
              </a:rPr>
              <a:t> </a:t>
            </a:r>
            <a:r>
              <a:rPr sz="1400" dirty="0">
                <a:latin typeface="Times New Roman"/>
                <a:cs typeface="Times New Roman"/>
              </a:rPr>
              <a:t>from</a:t>
            </a:r>
            <a:r>
              <a:rPr sz="1400" spc="275" dirty="0">
                <a:latin typeface="Times New Roman"/>
                <a:cs typeface="Times New Roman"/>
              </a:rPr>
              <a:t> </a:t>
            </a:r>
            <a:r>
              <a:rPr sz="1400" dirty="0">
                <a:latin typeface="Times New Roman"/>
                <a:cs typeface="Times New Roman"/>
              </a:rPr>
              <a:t>all</a:t>
            </a:r>
            <a:r>
              <a:rPr sz="1400" spc="280" dirty="0">
                <a:latin typeface="Times New Roman"/>
                <a:cs typeface="Times New Roman"/>
              </a:rPr>
              <a:t> </a:t>
            </a:r>
            <a:r>
              <a:rPr sz="1400" dirty="0">
                <a:latin typeface="Times New Roman"/>
                <a:cs typeface="Times New Roman"/>
              </a:rPr>
              <a:t>over</a:t>
            </a:r>
            <a:r>
              <a:rPr sz="1400" spc="275" dirty="0">
                <a:latin typeface="Times New Roman"/>
                <a:cs typeface="Times New Roman"/>
              </a:rPr>
              <a:t> </a:t>
            </a:r>
            <a:r>
              <a:rPr sz="1400" spc="70" dirty="0">
                <a:latin typeface="Times New Roman"/>
                <a:cs typeface="Times New Roman"/>
              </a:rPr>
              <a:t>the</a:t>
            </a:r>
            <a:r>
              <a:rPr sz="1400" spc="280" dirty="0">
                <a:latin typeface="Times New Roman"/>
                <a:cs typeface="Times New Roman"/>
              </a:rPr>
              <a:t> </a:t>
            </a:r>
            <a:r>
              <a:rPr sz="1400" dirty="0">
                <a:latin typeface="Times New Roman"/>
                <a:cs typeface="Times New Roman"/>
              </a:rPr>
              <a:t>room</a:t>
            </a:r>
            <a:r>
              <a:rPr sz="1400" spc="275" dirty="0">
                <a:latin typeface="Times New Roman"/>
                <a:cs typeface="Times New Roman"/>
              </a:rPr>
              <a:t> </a:t>
            </a:r>
            <a:r>
              <a:rPr sz="1400" spc="-20" dirty="0">
                <a:latin typeface="Times New Roman"/>
                <a:cs typeface="Times New Roman"/>
              </a:rPr>
              <a:t>col- </a:t>
            </a:r>
            <a:r>
              <a:rPr sz="1400" dirty="0">
                <a:latin typeface="Times New Roman"/>
                <a:cs typeface="Times New Roman"/>
              </a:rPr>
              <a:t>lecting</a:t>
            </a:r>
            <a:r>
              <a:rPr sz="1400" spc="210" dirty="0">
                <a:latin typeface="Times New Roman"/>
                <a:cs typeface="Times New Roman"/>
              </a:rPr>
              <a:t> </a:t>
            </a:r>
            <a:r>
              <a:rPr sz="1400" dirty="0">
                <a:latin typeface="Times New Roman"/>
                <a:cs typeface="Times New Roman"/>
              </a:rPr>
              <a:t>in</a:t>
            </a:r>
            <a:r>
              <a:rPr sz="1400" spc="210" dirty="0">
                <a:latin typeface="Times New Roman"/>
                <a:cs typeface="Times New Roman"/>
              </a:rPr>
              <a:t> </a:t>
            </a:r>
            <a:r>
              <a:rPr sz="1400" spc="70" dirty="0">
                <a:latin typeface="Times New Roman"/>
                <a:cs typeface="Times New Roman"/>
              </a:rPr>
              <a:t>the</a:t>
            </a:r>
            <a:r>
              <a:rPr sz="1400" spc="210" dirty="0">
                <a:latin typeface="Times New Roman"/>
                <a:cs typeface="Times New Roman"/>
              </a:rPr>
              <a:t> </a:t>
            </a:r>
            <a:r>
              <a:rPr sz="1400" spc="75" dirty="0">
                <a:latin typeface="Times New Roman"/>
                <a:cs typeface="Times New Roman"/>
              </a:rPr>
              <a:t>pot.</a:t>
            </a:r>
            <a:r>
              <a:rPr sz="1400" spc="425" dirty="0">
                <a:latin typeface="Times New Roman"/>
                <a:cs typeface="Times New Roman"/>
              </a:rPr>
              <a:t> </a:t>
            </a:r>
            <a:r>
              <a:rPr sz="1400" dirty="0">
                <a:latin typeface="Times New Roman"/>
                <a:cs typeface="Times New Roman"/>
              </a:rPr>
              <a:t>(If</a:t>
            </a:r>
            <a:r>
              <a:rPr sz="1400" spc="210" dirty="0">
                <a:latin typeface="Times New Roman"/>
                <a:cs typeface="Times New Roman"/>
              </a:rPr>
              <a:t> </a:t>
            </a:r>
            <a:r>
              <a:rPr sz="1400" dirty="0">
                <a:latin typeface="Times New Roman"/>
                <a:cs typeface="Times New Roman"/>
              </a:rPr>
              <a:t>you</a:t>
            </a:r>
            <a:r>
              <a:rPr sz="1400" spc="210" dirty="0">
                <a:latin typeface="Times New Roman"/>
                <a:cs typeface="Times New Roman"/>
              </a:rPr>
              <a:t> </a:t>
            </a:r>
            <a:r>
              <a:rPr sz="1400" dirty="0">
                <a:latin typeface="Times New Roman"/>
                <a:cs typeface="Times New Roman"/>
              </a:rPr>
              <a:t>cool</a:t>
            </a:r>
            <a:r>
              <a:rPr sz="1400" spc="215" dirty="0">
                <a:latin typeface="Times New Roman"/>
                <a:cs typeface="Times New Roman"/>
              </a:rPr>
              <a:t> </a:t>
            </a:r>
            <a:r>
              <a:rPr sz="1400" spc="70" dirty="0">
                <a:latin typeface="Times New Roman"/>
                <a:cs typeface="Times New Roman"/>
              </a:rPr>
              <a:t>the</a:t>
            </a:r>
            <a:r>
              <a:rPr sz="1400" spc="210" dirty="0">
                <a:latin typeface="Times New Roman"/>
                <a:cs typeface="Times New Roman"/>
              </a:rPr>
              <a:t> </a:t>
            </a:r>
            <a:r>
              <a:rPr sz="1400" dirty="0">
                <a:latin typeface="Times New Roman"/>
                <a:cs typeface="Times New Roman"/>
              </a:rPr>
              <a:t>room</a:t>
            </a:r>
            <a:r>
              <a:rPr sz="1400" spc="210" dirty="0">
                <a:latin typeface="Times New Roman"/>
                <a:cs typeface="Times New Roman"/>
              </a:rPr>
              <a:t> </a:t>
            </a:r>
            <a:r>
              <a:rPr sz="1400" dirty="0">
                <a:latin typeface="Times New Roman"/>
                <a:cs typeface="Times New Roman"/>
              </a:rPr>
              <a:t>down</a:t>
            </a:r>
            <a:r>
              <a:rPr sz="1400" spc="215" dirty="0">
                <a:latin typeface="Times New Roman"/>
                <a:cs typeface="Times New Roman"/>
              </a:rPr>
              <a:t> </a:t>
            </a:r>
            <a:r>
              <a:rPr sz="1400" spc="70" dirty="0">
                <a:latin typeface="Times New Roman"/>
                <a:cs typeface="Times New Roman"/>
              </a:rPr>
              <a:t>the</a:t>
            </a:r>
            <a:r>
              <a:rPr sz="1400" spc="210" dirty="0">
                <a:latin typeface="Times New Roman"/>
                <a:cs typeface="Times New Roman"/>
              </a:rPr>
              <a:t> </a:t>
            </a:r>
            <a:r>
              <a:rPr sz="1400" dirty="0">
                <a:latin typeface="Times New Roman"/>
                <a:cs typeface="Times New Roman"/>
              </a:rPr>
              <a:t>vapor</a:t>
            </a:r>
            <a:r>
              <a:rPr sz="1400" spc="210" dirty="0">
                <a:latin typeface="Times New Roman"/>
                <a:cs typeface="Times New Roman"/>
              </a:rPr>
              <a:t> </a:t>
            </a:r>
            <a:r>
              <a:rPr sz="1400" dirty="0">
                <a:latin typeface="Times New Roman"/>
                <a:cs typeface="Times New Roman"/>
              </a:rPr>
              <a:t>will</a:t>
            </a:r>
            <a:r>
              <a:rPr sz="1400" spc="215" dirty="0">
                <a:latin typeface="Times New Roman"/>
                <a:cs typeface="Times New Roman"/>
              </a:rPr>
              <a:t> </a:t>
            </a:r>
            <a:r>
              <a:rPr sz="1400" dirty="0">
                <a:latin typeface="Times New Roman"/>
                <a:cs typeface="Times New Roman"/>
              </a:rPr>
              <a:t>condense</a:t>
            </a:r>
            <a:r>
              <a:rPr sz="1400" spc="204" dirty="0">
                <a:latin typeface="Times New Roman"/>
                <a:cs typeface="Times New Roman"/>
              </a:rPr>
              <a:t> </a:t>
            </a:r>
            <a:r>
              <a:rPr sz="1400" dirty="0">
                <a:latin typeface="Times New Roman"/>
                <a:cs typeface="Times New Roman"/>
              </a:rPr>
              <a:t>back</a:t>
            </a:r>
            <a:r>
              <a:rPr sz="1400" spc="210" dirty="0">
                <a:latin typeface="Times New Roman"/>
                <a:cs typeface="Times New Roman"/>
              </a:rPr>
              <a:t> </a:t>
            </a:r>
            <a:r>
              <a:rPr sz="1400" dirty="0">
                <a:latin typeface="Times New Roman"/>
                <a:cs typeface="Times New Roman"/>
              </a:rPr>
              <a:t>into</a:t>
            </a:r>
            <a:r>
              <a:rPr sz="1400" spc="210" dirty="0">
                <a:latin typeface="Times New Roman"/>
                <a:cs typeface="Times New Roman"/>
              </a:rPr>
              <a:t> </a:t>
            </a:r>
            <a:r>
              <a:rPr sz="1400" spc="50" dirty="0">
                <a:latin typeface="Times New Roman"/>
                <a:cs typeface="Times New Roman"/>
              </a:rPr>
              <a:t>water,</a:t>
            </a:r>
            <a:r>
              <a:rPr sz="1400" spc="215" dirty="0">
                <a:latin typeface="Times New Roman"/>
                <a:cs typeface="Times New Roman"/>
              </a:rPr>
              <a:t> </a:t>
            </a:r>
            <a:r>
              <a:rPr sz="1400" spc="100" dirty="0">
                <a:latin typeface="Times New Roman"/>
                <a:cs typeface="Times New Roman"/>
              </a:rPr>
              <a:t>but</a:t>
            </a:r>
            <a:r>
              <a:rPr sz="1400" spc="210" dirty="0">
                <a:latin typeface="Times New Roman"/>
                <a:cs typeface="Times New Roman"/>
              </a:rPr>
              <a:t> </a:t>
            </a:r>
            <a:r>
              <a:rPr sz="1400" spc="75" dirty="0">
                <a:latin typeface="Times New Roman"/>
                <a:cs typeface="Times New Roman"/>
              </a:rPr>
              <a:t>it</a:t>
            </a:r>
            <a:r>
              <a:rPr sz="1400" spc="210" dirty="0">
                <a:latin typeface="Times New Roman"/>
                <a:cs typeface="Times New Roman"/>
              </a:rPr>
              <a:t> </a:t>
            </a:r>
            <a:r>
              <a:rPr sz="1400" spc="-10" dirty="0">
                <a:latin typeface="Times New Roman"/>
                <a:cs typeface="Times New Roman"/>
              </a:rPr>
              <a:t>won’t </a:t>
            </a:r>
            <a:r>
              <a:rPr sz="1400" dirty="0">
                <a:latin typeface="Times New Roman"/>
                <a:cs typeface="Times New Roman"/>
              </a:rPr>
              <a:t>all</a:t>
            </a:r>
            <a:r>
              <a:rPr sz="1400" spc="185" dirty="0">
                <a:latin typeface="Times New Roman"/>
                <a:cs typeface="Times New Roman"/>
              </a:rPr>
              <a:t> </a:t>
            </a:r>
            <a:r>
              <a:rPr sz="1400" dirty="0">
                <a:latin typeface="Times New Roman"/>
                <a:cs typeface="Times New Roman"/>
              </a:rPr>
              <a:t>end</a:t>
            </a:r>
            <a:r>
              <a:rPr sz="1400" spc="195" dirty="0">
                <a:latin typeface="Times New Roman"/>
                <a:cs typeface="Times New Roman"/>
              </a:rPr>
              <a:t> </a:t>
            </a:r>
            <a:r>
              <a:rPr sz="1400" spc="75" dirty="0">
                <a:latin typeface="Times New Roman"/>
                <a:cs typeface="Times New Roman"/>
              </a:rPr>
              <a:t>up</a:t>
            </a:r>
            <a:r>
              <a:rPr sz="1400" spc="185" dirty="0">
                <a:latin typeface="Times New Roman"/>
                <a:cs typeface="Times New Roman"/>
              </a:rPr>
              <a:t> </a:t>
            </a:r>
            <a:r>
              <a:rPr sz="1400" dirty="0">
                <a:latin typeface="Times New Roman"/>
                <a:cs typeface="Times New Roman"/>
              </a:rPr>
              <a:t>back</a:t>
            </a:r>
            <a:r>
              <a:rPr sz="1400" spc="190" dirty="0">
                <a:latin typeface="Times New Roman"/>
                <a:cs typeface="Times New Roman"/>
              </a:rPr>
              <a:t> </a:t>
            </a:r>
            <a:r>
              <a:rPr sz="1400" dirty="0">
                <a:latin typeface="Times New Roman"/>
                <a:cs typeface="Times New Roman"/>
              </a:rPr>
              <a:t>in</a:t>
            </a:r>
            <a:r>
              <a:rPr sz="1400" spc="185" dirty="0">
                <a:latin typeface="Times New Roman"/>
                <a:cs typeface="Times New Roman"/>
              </a:rPr>
              <a:t> </a:t>
            </a:r>
            <a:r>
              <a:rPr sz="1400" spc="70" dirty="0">
                <a:latin typeface="Times New Roman"/>
                <a:cs typeface="Times New Roman"/>
              </a:rPr>
              <a:t>the</a:t>
            </a:r>
            <a:r>
              <a:rPr sz="1400" spc="190" dirty="0">
                <a:latin typeface="Times New Roman"/>
                <a:cs typeface="Times New Roman"/>
              </a:rPr>
              <a:t> </a:t>
            </a:r>
            <a:r>
              <a:rPr sz="1400" spc="65" dirty="0">
                <a:latin typeface="Times New Roman"/>
                <a:cs typeface="Times New Roman"/>
              </a:rPr>
              <a:t>pot.)</a:t>
            </a:r>
            <a:endParaRPr sz="1400">
              <a:latin typeface="Times New Roman"/>
              <a:cs typeface="Times New Roman"/>
            </a:endParaRPr>
          </a:p>
          <a:p>
            <a:pPr marL="383540" indent="-259715">
              <a:lnSpc>
                <a:spcPct val="100000"/>
              </a:lnSpc>
              <a:spcBef>
                <a:spcPts val="1605"/>
              </a:spcBef>
              <a:buAutoNum type="alphaUcPeriod" startAt="4"/>
              <a:tabLst>
                <a:tab pos="383540" algn="l"/>
              </a:tabLst>
            </a:pPr>
            <a:r>
              <a:rPr sz="1400" spc="75" dirty="0">
                <a:latin typeface="Times New Roman"/>
                <a:cs typeface="Times New Roman"/>
              </a:rPr>
              <a:t>The</a:t>
            </a:r>
            <a:r>
              <a:rPr sz="1400" spc="140" dirty="0">
                <a:latin typeface="Times New Roman"/>
                <a:cs typeface="Times New Roman"/>
              </a:rPr>
              <a:t> </a:t>
            </a:r>
            <a:r>
              <a:rPr sz="1400" spc="95" dirty="0">
                <a:latin typeface="Times New Roman"/>
                <a:cs typeface="Times New Roman"/>
              </a:rPr>
              <a:t>Earth</a:t>
            </a:r>
            <a:r>
              <a:rPr sz="1400" spc="145" dirty="0">
                <a:latin typeface="Times New Roman"/>
                <a:cs typeface="Times New Roman"/>
              </a:rPr>
              <a:t> </a:t>
            </a:r>
            <a:r>
              <a:rPr sz="1400" dirty="0">
                <a:latin typeface="Times New Roman"/>
                <a:cs typeface="Times New Roman"/>
              </a:rPr>
              <a:t>revolves</a:t>
            </a:r>
            <a:r>
              <a:rPr sz="1400" spc="140" dirty="0">
                <a:latin typeface="Times New Roman"/>
                <a:cs typeface="Times New Roman"/>
              </a:rPr>
              <a:t> </a:t>
            </a:r>
            <a:r>
              <a:rPr sz="1400" spc="60" dirty="0">
                <a:latin typeface="Times New Roman"/>
                <a:cs typeface="Times New Roman"/>
              </a:rPr>
              <a:t>around</a:t>
            </a:r>
            <a:r>
              <a:rPr sz="1400" spc="145" dirty="0">
                <a:latin typeface="Times New Roman"/>
                <a:cs typeface="Times New Roman"/>
              </a:rPr>
              <a:t> </a:t>
            </a:r>
            <a:r>
              <a:rPr sz="1400" spc="70" dirty="0">
                <a:latin typeface="Times New Roman"/>
                <a:cs typeface="Times New Roman"/>
              </a:rPr>
              <a:t>the</a:t>
            </a:r>
            <a:r>
              <a:rPr sz="1400" spc="140" dirty="0">
                <a:latin typeface="Times New Roman"/>
                <a:cs typeface="Times New Roman"/>
              </a:rPr>
              <a:t> </a:t>
            </a:r>
            <a:r>
              <a:rPr sz="1400" spc="-20" dirty="0">
                <a:latin typeface="Times New Roman"/>
                <a:cs typeface="Times New Roman"/>
              </a:rPr>
              <a:t>sun.</a:t>
            </a:r>
            <a:endParaRPr sz="1400">
              <a:latin typeface="Times New Roman"/>
              <a:cs typeface="Times New Roman"/>
            </a:endParaRPr>
          </a:p>
          <a:p>
            <a:pPr>
              <a:lnSpc>
                <a:spcPct val="100000"/>
              </a:lnSpc>
            </a:pPr>
            <a:endParaRPr sz="1400">
              <a:latin typeface="Times New Roman"/>
              <a:cs typeface="Times New Roman"/>
            </a:endParaRPr>
          </a:p>
          <a:p>
            <a:pPr marL="372745" algn="just">
              <a:lnSpc>
                <a:spcPct val="100000"/>
              </a:lnSpc>
            </a:pPr>
            <a:r>
              <a:rPr sz="1400" b="1" dirty="0">
                <a:latin typeface="Book Antiqua"/>
                <a:cs typeface="Book Antiqua"/>
              </a:rPr>
              <a:t>Solution:</a:t>
            </a:r>
            <a:r>
              <a:rPr sz="1400" b="1" spc="465" dirty="0">
                <a:latin typeface="Book Antiqua"/>
                <a:cs typeface="Book Antiqua"/>
              </a:rPr>
              <a:t>  </a:t>
            </a:r>
            <a:r>
              <a:rPr sz="1400" dirty="0">
                <a:latin typeface="Times New Roman"/>
                <a:cs typeface="Times New Roman"/>
              </a:rPr>
              <a:t>Stays</a:t>
            </a:r>
            <a:r>
              <a:rPr sz="1400" spc="235" dirty="0">
                <a:latin typeface="Times New Roman"/>
                <a:cs typeface="Times New Roman"/>
              </a:rPr>
              <a:t> </a:t>
            </a:r>
            <a:r>
              <a:rPr sz="1400" spc="70" dirty="0">
                <a:latin typeface="Times New Roman"/>
                <a:cs typeface="Times New Roman"/>
              </a:rPr>
              <a:t>the</a:t>
            </a:r>
            <a:r>
              <a:rPr sz="1400" spc="229" dirty="0">
                <a:latin typeface="Times New Roman"/>
                <a:cs typeface="Times New Roman"/>
              </a:rPr>
              <a:t> </a:t>
            </a:r>
            <a:r>
              <a:rPr sz="1400" dirty="0">
                <a:latin typeface="Times New Roman"/>
                <a:cs typeface="Times New Roman"/>
              </a:rPr>
              <a:t>same.</a:t>
            </a:r>
            <a:r>
              <a:rPr sz="1400" spc="430" dirty="0">
                <a:latin typeface="Times New Roman"/>
                <a:cs typeface="Times New Roman"/>
              </a:rPr>
              <a:t> </a:t>
            </a:r>
            <a:r>
              <a:rPr sz="1400" dirty="0">
                <a:latin typeface="Times New Roman"/>
                <a:cs typeface="Times New Roman"/>
              </a:rPr>
              <a:t>Once</a:t>
            </a:r>
            <a:r>
              <a:rPr sz="1400" spc="229" dirty="0">
                <a:latin typeface="Times New Roman"/>
                <a:cs typeface="Times New Roman"/>
              </a:rPr>
              <a:t> </a:t>
            </a:r>
            <a:r>
              <a:rPr sz="1400" dirty="0">
                <a:latin typeface="Times New Roman"/>
                <a:cs typeface="Times New Roman"/>
              </a:rPr>
              <a:t>again</a:t>
            </a:r>
            <a:r>
              <a:rPr sz="1400" spc="240" dirty="0">
                <a:latin typeface="Times New Roman"/>
                <a:cs typeface="Times New Roman"/>
              </a:rPr>
              <a:t> </a:t>
            </a:r>
            <a:r>
              <a:rPr sz="1400" spc="55" dirty="0">
                <a:latin typeface="Times New Roman"/>
                <a:cs typeface="Times New Roman"/>
              </a:rPr>
              <a:t>this</a:t>
            </a:r>
            <a:r>
              <a:rPr sz="1400" spc="229" dirty="0">
                <a:latin typeface="Times New Roman"/>
                <a:cs typeface="Times New Roman"/>
              </a:rPr>
              <a:t> </a:t>
            </a:r>
            <a:r>
              <a:rPr sz="1400" spc="50" dirty="0">
                <a:latin typeface="Times New Roman"/>
                <a:cs typeface="Times New Roman"/>
              </a:rPr>
              <a:t>time,</a:t>
            </a:r>
            <a:r>
              <a:rPr sz="1400" spc="235" dirty="0">
                <a:latin typeface="Times New Roman"/>
                <a:cs typeface="Times New Roman"/>
              </a:rPr>
              <a:t> </a:t>
            </a:r>
            <a:r>
              <a:rPr sz="1400" spc="70" dirty="0">
                <a:latin typeface="Times New Roman"/>
                <a:cs typeface="Times New Roman"/>
              </a:rPr>
              <a:t>the</a:t>
            </a:r>
            <a:r>
              <a:rPr sz="1400" spc="229" dirty="0">
                <a:latin typeface="Times New Roman"/>
                <a:cs typeface="Times New Roman"/>
              </a:rPr>
              <a:t> </a:t>
            </a:r>
            <a:r>
              <a:rPr sz="1400" dirty="0">
                <a:latin typeface="Times New Roman"/>
                <a:cs typeface="Times New Roman"/>
              </a:rPr>
              <a:t>backwards</a:t>
            </a:r>
            <a:r>
              <a:rPr sz="1400" spc="229" dirty="0">
                <a:latin typeface="Times New Roman"/>
                <a:cs typeface="Times New Roman"/>
              </a:rPr>
              <a:t> </a:t>
            </a:r>
            <a:r>
              <a:rPr sz="1400" dirty="0">
                <a:latin typeface="Times New Roman"/>
                <a:cs typeface="Times New Roman"/>
              </a:rPr>
              <a:t>video</a:t>
            </a:r>
            <a:r>
              <a:rPr sz="1400" spc="235" dirty="0">
                <a:latin typeface="Times New Roman"/>
                <a:cs typeface="Times New Roman"/>
              </a:rPr>
              <a:t> </a:t>
            </a:r>
            <a:r>
              <a:rPr sz="1400" dirty="0">
                <a:latin typeface="Times New Roman"/>
                <a:cs typeface="Times New Roman"/>
              </a:rPr>
              <a:t>looks</a:t>
            </a:r>
            <a:r>
              <a:rPr sz="1400" spc="229" dirty="0">
                <a:latin typeface="Times New Roman"/>
                <a:cs typeface="Times New Roman"/>
              </a:rPr>
              <a:t> </a:t>
            </a:r>
            <a:r>
              <a:rPr sz="1400" dirty="0">
                <a:latin typeface="Times New Roman"/>
                <a:cs typeface="Times New Roman"/>
              </a:rPr>
              <a:t>like</a:t>
            </a:r>
            <a:r>
              <a:rPr sz="1400" spc="229" dirty="0">
                <a:latin typeface="Times New Roman"/>
                <a:cs typeface="Times New Roman"/>
              </a:rPr>
              <a:t> </a:t>
            </a:r>
            <a:r>
              <a:rPr sz="1400" spc="75" dirty="0">
                <a:latin typeface="Times New Roman"/>
                <a:cs typeface="Times New Roman"/>
              </a:rPr>
              <a:t>a</a:t>
            </a:r>
            <a:r>
              <a:rPr sz="1400" spc="229" dirty="0">
                <a:latin typeface="Times New Roman"/>
                <a:cs typeface="Times New Roman"/>
              </a:rPr>
              <a:t> </a:t>
            </a:r>
            <a:r>
              <a:rPr sz="1400" dirty="0">
                <a:latin typeface="Times New Roman"/>
                <a:cs typeface="Times New Roman"/>
              </a:rPr>
              <a:t>reasonable</a:t>
            </a:r>
            <a:r>
              <a:rPr sz="1400" spc="229" dirty="0">
                <a:latin typeface="Times New Roman"/>
                <a:cs typeface="Times New Roman"/>
              </a:rPr>
              <a:t> </a:t>
            </a:r>
            <a:r>
              <a:rPr sz="1400" spc="45" dirty="0">
                <a:latin typeface="Times New Roman"/>
                <a:cs typeface="Times New Roman"/>
              </a:rPr>
              <a:t>orbit.</a:t>
            </a:r>
            <a:endParaRPr sz="1400">
              <a:latin typeface="Times New Roman"/>
              <a:cs typeface="Times New Roman"/>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05A619F6-55EF-B9BE-8212-E2780D9435B9}"/>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FFE33D4A-EB83-ACD3-BB0F-48F37C2BAB91}"/>
              </a:ext>
            </a:extLst>
          </p:cNvPr>
          <p:cNvPicPr>
            <a:picLocks noChangeAspect="1"/>
          </p:cNvPicPr>
          <p:nvPr/>
        </p:nvPicPr>
        <p:blipFill>
          <a:blip r:embed="rId2"/>
          <a:stretch>
            <a:fillRect/>
          </a:stretch>
        </p:blipFill>
        <p:spPr>
          <a:xfrm>
            <a:off x="0" y="0"/>
            <a:ext cx="10058400" cy="3373298"/>
          </a:xfrm>
          <a:prstGeom prst="rect">
            <a:avLst/>
          </a:prstGeom>
        </p:spPr>
      </p:pic>
    </p:spTree>
    <p:extLst>
      <p:ext uri="{BB962C8B-B14F-4D97-AF65-F5344CB8AC3E}">
        <p14:creationId xmlns:p14="http://schemas.microsoft.com/office/powerpoint/2010/main" val="28781102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3423920" algn="l"/>
              </a:tabLst>
            </a:pPr>
            <a:r>
              <a:rPr sz="1200" spc="-10" dirty="0">
                <a:latin typeface="Times New Roman"/>
                <a:cs typeface="Times New Roman"/>
              </a:rPr>
              <a:t>ConcepTest</a:t>
            </a:r>
            <a:r>
              <a:rPr sz="1200" dirty="0">
                <a:latin typeface="Times New Roman"/>
                <a:cs typeface="Times New Roman"/>
              </a:rPr>
              <a:t>	10.2.</a:t>
            </a:r>
            <a:r>
              <a:rPr sz="1200" spc="180" dirty="0">
                <a:latin typeface="Times New Roman"/>
                <a:cs typeface="Times New Roman"/>
              </a:rPr>
              <a:t>  </a:t>
            </a:r>
            <a:r>
              <a:rPr sz="1200" spc="50" dirty="0">
                <a:latin typeface="Times New Roman"/>
                <a:cs typeface="Times New Roman"/>
              </a:rPr>
              <a:t>ENTROPY</a:t>
            </a:r>
            <a:r>
              <a:rPr sz="1200" spc="110" dirty="0">
                <a:latin typeface="Times New Roman"/>
                <a:cs typeface="Times New Roman"/>
              </a:rPr>
              <a:t> </a:t>
            </a:r>
            <a:r>
              <a:rPr sz="1200" dirty="0">
                <a:latin typeface="Times New Roman"/>
                <a:cs typeface="Times New Roman"/>
              </a:rPr>
              <a:t>AND</a:t>
            </a:r>
            <a:r>
              <a:rPr sz="1200" spc="110" dirty="0">
                <a:latin typeface="Times New Roman"/>
                <a:cs typeface="Times New Roman"/>
              </a:rPr>
              <a:t> </a:t>
            </a:r>
            <a:r>
              <a:rPr sz="1200" spc="50" dirty="0">
                <a:latin typeface="Times New Roman"/>
                <a:cs typeface="Times New Roman"/>
              </a:rPr>
              <a:t>THE</a:t>
            </a:r>
            <a:r>
              <a:rPr sz="1200" spc="114" dirty="0">
                <a:latin typeface="Times New Roman"/>
                <a:cs typeface="Times New Roman"/>
              </a:rPr>
              <a:t> </a:t>
            </a:r>
            <a:r>
              <a:rPr sz="1200" dirty="0">
                <a:latin typeface="Times New Roman"/>
                <a:cs typeface="Times New Roman"/>
              </a:rPr>
              <a:t>SECOND</a:t>
            </a:r>
            <a:r>
              <a:rPr sz="1200" spc="110" dirty="0">
                <a:latin typeface="Times New Roman"/>
                <a:cs typeface="Times New Roman"/>
              </a:rPr>
              <a:t> </a:t>
            </a:r>
            <a:r>
              <a:rPr sz="1200" dirty="0">
                <a:latin typeface="Times New Roman"/>
                <a:cs typeface="Times New Roman"/>
              </a:rPr>
              <a:t>LAW</a:t>
            </a:r>
            <a:r>
              <a:rPr sz="1200" spc="110" dirty="0">
                <a:latin typeface="Times New Roman"/>
                <a:cs typeface="Times New Roman"/>
              </a:rPr>
              <a:t> </a:t>
            </a:r>
            <a:r>
              <a:rPr sz="1200" spc="65" dirty="0">
                <a:latin typeface="Times New Roman"/>
                <a:cs typeface="Times New Roman"/>
              </a:rPr>
              <a:t>OF</a:t>
            </a:r>
            <a:r>
              <a:rPr sz="1200" spc="110" dirty="0">
                <a:latin typeface="Times New Roman"/>
                <a:cs typeface="Times New Roman"/>
              </a:rPr>
              <a:t> </a:t>
            </a:r>
            <a:r>
              <a:rPr sz="1200" spc="-10" dirty="0">
                <a:latin typeface="Times New Roman"/>
                <a:cs typeface="Times New Roman"/>
              </a:rPr>
              <a:t>THERMODYNAMICS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7540" cy="1921510"/>
          </a:xfrm>
          <a:prstGeom prst="rect">
            <a:avLst/>
          </a:prstGeom>
        </p:spPr>
        <p:txBody>
          <a:bodyPr vert="horz" wrap="square" lIns="0" tIns="9525" rIns="0" bIns="0" rtlCol="0">
            <a:spAutoFit/>
          </a:bodyPr>
          <a:lstStyle/>
          <a:p>
            <a:pPr marL="12700" marR="5080" algn="just">
              <a:lnSpc>
                <a:spcPct val="101699"/>
              </a:lnSpc>
              <a:spcBef>
                <a:spcPts val="75"/>
              </a:spcBef>
            </a:pPr>
            <a:r>
              <a:rPr dirty="0"/>
              <a:t>Consider</a:t>
            </a:r>
            <a:r>
              <a:rPr spc="-25" dirty="0"/>
              <a:t> </a:t>
            </a:r>
            <a:r>
              <a:rPr spc="130" dirty="0"/>
              <a:t>a</a:t>
            </a:r>
            <a:r>
              <a:rPr spc="-25" dirty="0"/>
              <a:t> </a:t>
            </a:r>
            <a:r>
              <a:rPr spc="50" dirty="0"/>
              <a:t>system</a:t>
            </a:r>
            <a:r>
              <a:rPr spc="-20" dirty="0"/>
              <a:t> </a:t>
            </a:r>
            <a:r>
              <a:rPr spc="-10" dirty="0"/>
              <a:t>which—unlike</a:t>
            </a:r>
            <a:r>
              <a:rPr spc="-25" dirty="0"/>
              <a:t> </a:t>
            </a:r>
            <a:r>
              <a:rPr dirty="0"/>
              <a:t>macroscopic</a:t>
            </a:r>
            <a:r>
              <a:rPr spc="-25" dirty="0"/>
              <a:t> </a:t>
            </a:r>
            <a:r>
              <a:rPr dirty="0"/>
              <a:t>systems—has</a:t>
            </a:r>
            <a:r>
              <a:rPr spc="-20" dirty="0"/>
              <a:t> </a:t>
            </a:r>
            <a:r>
              <a:rPr dirty="0"/>
              <a:t>only</a:t>
            </a:r>
            <a:r>
              <a:rPr spc="-25" dirty="0"/>
              <a:t> </a:t>
            </a:r>
            <a:r>
              <a:rPr spc="80" dirty="0"/>
              <a:t>a </a:t>
            </a:r>
            <a:r>
              <a:rPr dirty="0"/>
              <a:t>hundred</a:t>
            </a:r>
            <a:r>
              <a:rPr spc="295" dirty="0"/>
              <a:t> </a:t>
            </a:r>
            <a:r>
              <a:rPr dirty="0"/>
              <a:t>possible</a:t>
            </a:r>
            <a:r>
              <a:rPr spc="290" dirty="0"/>
              <a:t> </a:t>
            </a:r>
            <a:r>
              <a:rPr dirty="0"/>
              <a:t>microstates.</a:t>
            </a:r>
            <a:r>
              <a:rPr spc="35" dirty="0"/>
              <a:t>  </a:t>
            </a:r>
            <a:r>
              <a:rPr dirty="0"/>
              <a:t>94</a:t>
            </a:r>
            <a:r>
              <a:rPr spc="290" dirty="0"/>
              <a:t> </a:t>
            </a:r>
            <a:r>
              <a:rPr dirty="0"/>
              <a:t>of</a:t>
            </a:r>
            <a:r>
              <a:rPr spc="290" dirty="0"/>
              <a:t> </a:t>
            </a:r>
            <a:r>
              <a:rPr dirty="0"/>
              <a:t>these</a:t>
            </a:r>
            <a:r>
              <a:rPr spc="295" dirty="0"/>
              <a:t> </a:t>
            </a:r>
            <a:r>
              <a:rPr dirty="0"/>
              <a:t>microstates</a:t>
            </a:r>
            <a:r>
              <a:rPr spc="290" dirty="0"/>
              <a:t> </a:t>
            </a:r>
            <a:r>
              <a:rPr spc="-10" dirty="0"/>
              <a:t>correspond </a:t>
            </a:r>
            <a:r>
              <a:rPr dirty="0"/>
              <a:t>to</a:t>
            </a:r>
            <a:r>
              <a:rPr spc="520" dirty="0"/>
              <a:t> </a:t>
            </a:r>
            <a:r>
              <a:rPr spc="50" dirty="0"/>
              <a:t>Macrostate</a:t>
            </a:r>
            <a:r>
              <a:rPr spc="530" dirty="0"/>
              <a:t> </a:t>
            </a:r>
            <a:r>
              <a:rPr dirty="0"/>
              <a:t>1,</a:t>
            </a:r>
            <a:r>
              <a:rPr spc="5" dirty="0"/>
              <a:t>  </a:t>
            </a:r>
            <a:r>
              <a:rPr spc="55" dirty="0"/>
              <a:t>and</a:t>
            </a:r>
            <a:r>
              <a:rPr spc="535" dirty="0"/>
              <a:t> </a:t>
            </a:r>
            <a:r>
              <a:rPr dirty="0"/>
              <a:t>the</a:t>
            </a:r>
            <a:r>
              <a:rPr spc="530" dirty="0"/>
              <a:t> </a:t>
            </a:r>
            <a:r>
              <a:rPr dirty="0"/>
              <a:t>other</a:t>
            </a:r>
            <a:r>
              <a:rPr spc="525" dirty="0"/>
              <a:t> </a:t>
            </a:r>
            <a:r>
              <a:rPr dirty="0"/>
              <a:t>6</a:t>
            </a:r>
            <a:r>
              <a:rPr spc="535" dirty="0"/>
              <a:t> </a:t>
            </a:r>
            <a:r>
              <a:rPr dirty="0"/>
              <a:t>correspond</a:t>
            </a:r>
            <a:r>
              <a:rPr spc="535" dirty="0"/>
              <a:t> </a:t>
            </a:r>
            <a:r>
              <a:rPr dirty="0"/>
              <a:t>to</a:t>
            </a:r>
            <a:r>
              <a:rPr spc="525" dirty="0"/>
              <a:t> </a:t>
            </a:r>
            <a:r>
              <a:rPr spc="50" dirty="0"/>
              <a:t>Macrostate</a:t>
            </a:r>
            <a:r>
              <a:rPr spc="530" dirty="0"/>
              <a:t> </a:t>
            </a:r>
            <a:r>
              <a:rPr spc="-25" dirty="0"/>
              <a:t>2. </a:t>
            </a:r>
            <a:r>
              <a:rPr dirty="0"/>
              <a:t>The</a:t>
            </a:r>
            <a:r>
              <a:rPr spc="270" dirty="0"/>
              <a:t> </a:t>
            </a:r>
            <a:r>
              <a:rPr spc="50" dirty="0"/>
              <a:t>system</a:t>
            </a:r>
            <a:r>
              <a:rPr spc="265" dirty="0"/>
              <a:t> </a:t>
            </a:r>
            <a:r>
              <a:rPr dirty="0"/>
              <a:t>changes</a:t>
            </a:r>
            <a:r>
              <a:rPr spc="270" dirty="0"/>
              <a:t> </a:t>
            </a:r>
            <a:r>
              <a:rPr spc="70" dirty="0"/>
              <a:t>its</a:t>
            </a:r>
            <a:r>
              <a:rPr spc="270" dirty="0"/>
              <a:t> </a:t>
            </a:r>
            <a:r>
              <a:rPr dirty="0"/>
              <a:t>microstate</a:t>
            </a:r>
            <a:r>
              <a:rPr spc="270" dirty="0"/>
              <a:t> </a:t>
            </a:r>
            <a:r>
              <a:rPr dirty="0"/>
              <a:t>randomly</a:t>
            </a:r>
            <a:r>
              <a:rPr spc="275" dirty="0"/>
              <a:t> </a:t>
            </a:r>
            <a:r>
              <a:rPr dirty="0"/>
              <a:t>10</a:t>
            </a:r>
            <a:r>
              <a:rPr spc="265" dirty="0"/>
              <a:t> </a:t>
            </a:r>
            <a:r>
              <a:rPr dirty="0"/>
              <a:t>times</a:t>
            </a:r>
            <a:r>
              <a:rPr spc="270" dirty="0"/>
              <a:t> </a:t>
            </a:r>
            <a:r>
              <a:rPr dirty="0"/>
              <a:t>every</a:t>
            </a:r>
            <a:r>
              <a:rPr spc="275" dirty="0"/>
              <a:t> </a:t>
            </a:r>
            <a:r>
              <a:rPr spc="55" dirty="0"/>
              <a:t>year. </a:t>
            </a:r>
            <a:r>
              <a:rPr dirty="0"/>
              <a:t>Which</a:t>
            </a:r>
            <a:r>
              <a:rPr spc="135" dirty="0"/>
              <a:t> </a:t>
            </a:r>
            <a:r>
              <a:rPr dirty="0"/>
              <a:t>of</a:t>
            </a:r>
            <a:r>
              <a:rPr spc="140" dirty="0"/>
              <a:t> </a:t>
            </a:r>
            <a:r>
              <a:rPr dirty="0"/>
              <a:t>the</a:t>
            </a:r>
            <a:r>
              <a:rPr spc="140" dirty="0"/>
              <a:t> </a:t>
            </a:r>
            <a:r>
              <a:rPr dirty="0"/>
              <a:t>following</a:t>
            </a:r>
            <a:r>
              <a:rPr spc="145" dirty="0"/>
              <a:t> </a:t>
            </a:r>
            <a:r>
              <a:rPr dirty="0"/>
              <a:t>is</a:t>
            </a:r>
            <a:r>
              <a:rPr spc="140" dirty="0"/>
              <a:t> </a:t>
            </a:r>
            <a:r>
              <a:rPr spc="55" dirty="0"/>
              <a:t>fairly</a:t>
            </a:r>
            <a:r>
              <a:rPr spc="145" dirty="0"/>
              <a:t> </a:t>
            </a:r>
            <a:r>
              <a:rPr spc="50" dirty="0"/>
              <a:t>certain</a:t>
            </a:r>
            <a:r>
              <a:rPr spc="145" dirty="0"/>
              <a:t> </a:t>
            </a:r>
            <a:r>
              <a:rPr dirty="0"/>
              <a:t>to</a:t>
            </a:r>
            <a:r>
              <a:rPr spc="140" dirty="0"/>
              <a:t> </a:t>
            </a:r>
            <a:r>
              <a:rPr dirty="0"/>
              <a:t>be</a:t>
            </a:r>
            <a:r>
              <a:rPr spc="145" dirty="0"/>
              <a:t> </a:t>
            </a:r>
            <a:r>
              <a:rPr spc="80" dirty="0"/>
              <a:t>true?</a:t>
            </a:r>
            <a:r>
              <a:rPr spc="400" dirty="0"/>
              <a:t> </a:t>
            </a:r>
            <a:r>
              <a:rPr dirty="0"/>
              <a:t>(Choose</a:t>
            </a:r>
            <a:r>
              <a:rPr spc="145" dirty="0"/>
              <a:t> </a:t>
            </a:r>
            <a:r>
              <a:rPr spc="-10" dirty="0"/>
              <a:t>one.)</a:t>
            </a:r>
          </a:p>
        </p:txBody>
      </p:sp>
      <p:sp>
        <p:nvSpPr>
          <p:cNvPr id="5" name="object 5"/>
          <p:cNvSpPr txBox="1"/>
          <p:nvPr/>
        </p:nvSpPr>
        <p:spPr>
          <a:xfrm>
            <a:off x="715137" y="3180783"/>
            <a:ext cx="8258809" cy="2809240"/>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dirty="0">
                <a:latin typeface="Garamond"/>
                <a:cs typeface="Garamond"/>
              </a:rPr>
              <a:t>The</a:t>
            </a:r>
            <a:r>
              <a:rPr sz="2450" spc="190" dirty="0">
                <a:latin typeface="Garamond"/>
                <a:cs typeface="Garamond"/>
              </a:rPr>
              <a:t> </a:t>
            </a:r>
            <a:r>
              <a:rPr sz="2450" spc="50" dirty="0">
                <a:latin typeface="Garamond"/>
                <a:cs typeface="Garamond"/>
              </a:rPr>
              <a:t>system</a:t>
            </a:r>
            <a:r>
              <a:rPr sz="2450" spc="204" dirty="0">
                <a:latin typeface="Garamond"/>
                <a:cs typeface="Garamond"/>
              </a:rPr>
              <a:t> </a:t>
            </a:r>
            <a:r>
              <a:rPr sz="2450" dirty="0">
                <a:latin typeface="Garamond"/>
                <a:cs typeface="Garamond"/>
              </a:rPr>
              <a:t>will</a:t>
            </a:r>
            <a:r>
              <a:rPr sz="2450" spc="200" dirty="0">
                <a:latin typeface="Garamond"/>
                <a:cs typeface="Garamond"/>
              </a:rPr>
              <a:t> </a:t>
            </a:r>
            <a:r>
              <a:rPr sz="2450" spc="95" dirty="0">
                <a:latin typeface="Garamond"/>
                <a:cs typeface="Garamond"/>
              </a:rPr>
              <a:t>start</a:t>
            </a:r>
            <a:r>
              <a:rPr sz="2450" spc="200" dirty="0">
                <a:latin typeface="Garamond"/>
                <a:cs typeface="Garamond"/>
              </a:rPr>
              <a:t> </a:t>
            </a:r>
            <a:r>
              <a:rPr sz="2450" dirty="0">
                <a:latin typeface="Garamond"/>
                <a:cs typeface="Garamond"/>
              </a:rPr>
              <a:t>in</a:t>
            </a:r>
            <a:r>
              <a:rPr sz="2450" spc="200" dirty="0">
                <a:latin typeface="Garamond"/>
                <a:cs typeface="Garamond"/>
              </a:rPr>
              <a:t> </a:t>
            </a:r>
            <a:r>
              <a:rPr sz="2450" spc="50" dirty="0">
                <a:latin typeface="Garamond"/>
                <a:cs typeface="Garamond"/>
              </a:rPr>
              <a:t>Macrostate</a:t>
            </a:r>
            <a:r>
              <a:rPr sz="2450" spc="204" dirty="0">
                <a:latin typeface="Garamond"/>
                <a:cs typeface="Garamond"/>
              </a:rPr>
              <a:t> </a:t>
            </a:r>
            <a:r>
              <a:rPr sz="2450" spc="-25" dirty="0">
                <a:latin typeface="Garamond"/>
                <a:cs typeface="Garamond"/>
              </a:rPr>
              <a:t>1.</a:t>
            </a:r>
            <a:endParaRPr sz="2450">
              <a:latin typeface="Garamond"/>
              <a:cs typeface="Garamond"/>
            </a:endParaRPr>
          </a:p>
          <a:p>
            <a:pPr marL="386715" indent="-358140">
              <a:lnSpc>
                <a:spcPct val="100000"/>
              </a:lnSpc>
              <a:spcBef>
                <a:spcPts val="1045"/>
              </a:spcBef>
              <a:buAutoNum type="alphaUcPeriod"/>
              <a:tabLst>
                <a:tab pos="386715" algn="l"/>
              </a:tabLst>
            </a:pPr>
            <a:r>
              <a:rPr sz="2450" dirty="0">
                <a:latin typeface="Garamond"/>
                <a:cs typeface="Garamond"/>
              </a:rPr>
              <a:t>After</a:t>
            </a:r>
            <a:r>
              <a:rPr sz="2450" spc="195" dirty="0">
                <a:latin typeface="Garamond"/>
                <a:cs typeface="Garamond"/>
              </a:rPr>
              <a:t> </a:t>
            </a:r>
            <a:r>
              <a:rPr sz="2450" dirty="0">
                <a:latin typeface="Garamond"/>
                <a:cs typeface="Garamond"/>
              </a:rPr>
              <a:t>1000</a:t>
            </a:r>
            <a:r>
              <a:rPr sz="2450" spc="200" dirty="0">
                <a:latin typeface="Garamond"/>
                <a:cs typeface="Garamond"/>
              </a:rPr>
              <a:t> </a:t>
            </a:r>
            <a:r>
              <a:rPr sz="2450" spc="60" dirty="0">
                <a:latin typeface="Garamond"/>
                <a:cs typeface="Garamond"/>
              </a:rPr>
              <a:t>years,</a:t>
            </a:r>
            <a:r>
              <a:rPr sz="2450" spc="195" dirty="0">
                <a:latin typeface="Garamond"/>
                <a:cs typeface="Garamond"/>
              </a:rPr>
              <a:t> </a:t>
            </a:r>
            <a:r>
              <a:rPr sz="2450" dirty="0">
                <a:latin typeface="Garamond"/>
                <a:cs typeface="Garamond"/>
              </a:rPr>
              <a:t>the</a:t>
            </a:r>
            <a:r>
              <a:rPr sz="2450" spc="200" dirty="0">
                <a:latin typeface="Garamond"/>
                <a:cs typeface="Garamond"/>
              </a:rPr>
              <a:t> </a:t>
            </a:r>
            <a:r>
              <a:rPr sz="2450" spc="50" dirty="0">
                <a:latin typeface="Garamond"/>
                <a:cs typeface="Garamond"/>
              </a:rPr>
              <a:t>system</a:t>
            </a:r>
            <a:r>
              <a:rPr sz="2450" spc="195" dirty="0">
                <a:latin typeface="Garamond"/>
                <a:cs typeface="Garamond"/>
              </a:rPr>
              <a:t> </a:t>
            </a:r>
            <a:r>
              <a:rPr sz="2450" dirty="0">
                <a:latin typeface="Garamond"/>
                <a:cs typeface="Garamond"/>
              </a:rPr>
              <a:t>will</a:t>
            </a:r>
            <a:r>
              <a:rPr sz="2450" spc="195" dirty="0">
                <a:latin typeface="Garamond"/>
                <a:cs typeface="Garamond"/>
              </a:rPr>
              <a:t> </a:t>
            </a:r>
            <a:r>
              <a:rPr sz="2450" dirty="0">
                <a:latin typeface="Garamond"/>
                <a:cs typeface="Garamond"/>
              </a:rPr>
              <a:t>be</a:t>
            </a:r>
            <a:r>
              <a:rPr sz="2450" spc="200" dirty="0">
                <a:latin typeface="Garamond"/>
                <a:cs typeface="Garamond"/>
              </a:rPr>
              <a:t> </a:t>
            </a:r>
            <a:r>
              <a:rPr sz="2450" dirty="0">
                <a:latin typeface="Garamond"/>
                <a:cs typeface="Garamond"/>
              </a:rPr>
              <a:t>in</a:t>
            </a:r>
            <a:r>
              <a:rPr sz="2450" spc="195" dirty="0">
                <a:latin typeface="Garamond"/>
                <a:cs typeface="Garamond"/>
              </a:rPr>
              <a:t> </a:t>
            </a:r>
            <a:r>
              <a:rPr sz="2450" spc="50" dirty="0">
                <a:latin typeface="Garamond"/>
                <a:cs typeface="Garamond"/>
              </a:rPr>
              <a:t>Macrostate</a:t>
            </a:r>
            <a:r>
              <a:rPr sz="2450" spc="190" dirty="0">
                <a:latin typeface="Garamond"/>
                <a:cs typeface="Garamond"/>
              </a:rPr>
              <a:t> </a:t>
            </a:r>
            <a:r>
              <a:rPr sz="2450" spc="-35" dirty="0">
                <a:latin typeface="Garamond"/>
                <a:cs typeface="Garamond"/>
              </a:rPr>
              <a:t>1.</a:t>
            </a:r>
            <a:endParaRPr sz="2450">
              <a:latin typeface="Garamond"/>
              <a:cs typeface="Garamond"/>
            </a:endParaRPr>
          </a:p>
          <a:p>
            <a:pPr marL="386715" marR="5080" indent="-361950">
              <a:lnSpc>
                <a:spcPct val="101699"/>
              </a:lnSpc>
              <a:spcBef>
                <a:spcPts val="995"/>
              </a:spcBef>
              <a:buAutoNum type="alphaUcPeriod"/>
              <a:tabLst>
                <a:tab pos="387985" algn="l"/>
              </a:tabLst>
            </a:pPr>
            <a:r>
              <a:rPr sz="2450" dirty="0">
                <a:latin typeface="Garamond"/>
                <a:cs typeface="Garamond"/>
              </a:rPr>
              <a:t>Over</a:t>
            </a:r>
            <a:r>
              <a:rPr sz="2450" spc="265" dirty="0">
                <a:latin typeface="Garamond"/>
                <a:cs typeface="Garamond"/>
              </a:rPr>
              <a:t> </a:t>
            </a:r>
            <a:r>
              <a:rPr sz="2450" spc="130" dirty="0">
                <a:latin typeface="Garamond"/>
                <a:cs typeface="Garamond"/>
              </a:rPr>
              <a:t>a</a:t>
            </a:r>
            <a:r>
              <a:rPr sz="2450" spc="260" dirty="0">
                <a:latin typeface="Garamond"/>
                <a:cs typeface="Garamond"/>
              </a:rPr>
              <a:t> </a:t>
            </a:r>
            <a:r>
              <a:rPr sz="2450" dirty="0">
                <a:latin typeface="Garamond"/>
                <a:cs typeface="Garamond"/>
              </a:rPr>
              <a:t>1000</a:t>
            </a:r>
            <a:r>
              <a:rPr sz="2450" spc="260" dirty="0">
                <a:latin typeface="Garamond"/>
                <a:cs typeface="Garamond"/>
              </a:rPr>
              <a:t> </a:t>
            </a:r>
            <a:r>
              <a:rPr sz="2450" spc="65" dirty="0">
                <a:latin typeface="Garamond"/>
                <a:cs typeface="Garamond"/>
              </a:rPr>
              <a:t>year</a:t>
            </a:r>
            <a:r>
              <a:rPr sz="2450" spc="265" dirty="0">
                <a:latin typeface="Garamond"/>
                <a:cs typeface="Garamond"/>
              </a:rPr>
              <a:t> </a:t>
            </a:r>
            <a:r>
              <a:rPr sz="2450" dirty="0">
                <a:latin typeface="Garamond"/>
                <a:cs typeface="Garamond"/>
              </a:rPr>
              <a:t>period,</a:t>
            </a:r>
            <a:r>
              <a:rPr sz="2450" spc="285" dirty="0">
                <a:latin typeface="Garamond"/>
                <a:cs typeface="Garamond"/>
              </a:rPr>
              <a:t> </a:t>
            </a:r>
            <a:r>
              <a:rPr sz="2450" dirty="0">
                <a:latin typeface="Garamond"/>
                <a:cs typeface="Garamond"/>
              </a:rPr>
              <a:t>the</a:t>
            </a:r>
            <a:r>
              <a:rPr sz="2450" spc="260" dirty="0">
                <a:latin typeface="Garamond"/>
                <a:cs typeface="Garamond"/>
              </a:rPr>
              <a:t> </a:t>
            </a:r>
            <a:r>
              <a:rPr sz="2450" spc="50" dirty="0">
                <a:latin typeface="Garamond"/>
                <a:cs typeface="Garamond"/>
              </a:rPr>
              <a:t>system</a:t>
            </a:r>
            <a:r>
              <a:rPr sz="2450" spc="265" dirty="0">
                <a:latin typeface="Garamond"/>
                <a:cs typeface="Garamond"/>
              </a:rPr>
              <a:t> </a:t>
            </a:r>
            <a:r>
              <a:rPr sz="2450" dirty="0">
                <a:latin typeface="Garamond"/>
                <a:cs typeface="Garamond"/>
              </a:rPr>
              <a:t>will</a:t>
            </a:r>
            <a:r>
              <a:rPr sz="2450" spc="260" dirty="0">
                <a:latin typeface="Garamond"/>
                <a:cs typeface="Garamond"/>
              </a:rPr>
              <a:t> </a:t>
            </a:r>
            <a:r>
              <a:rPr sz="2450" dirty="0">
                <a:latin typeface="Garamond"/>
                <a:cs typeface="Garamond"/>
              </a:rPr>
              <a:t>spend</a:t>
            </a:r>
            <a:r>
              <a:rPr sz="2450" spc="265" dirty="0">
                <a:latin typeface="Garamond"/>
                <a:cs typeface="Garamond"/>
              </a:rPr>
              <a:t> </a:t>
            </a:r>
            <a:r>
              <a:rPr sz="2450" spc="55" dirty="0">
                <a:latin typeface="Garamond"/>
                <a:cs typeface="Garamond"/>
              </a:rPr>
              <a:t>about</a:t>
            </a:r>
            <a:r>
              <a:rPr sz="2450" spc="260" dirty="0">
                <a:latin typeface="Garamond"/>
                <a:cs typeface="Garamond"/>
              </a:rPr>
              <a:t> </a:t>
            </a:r>
            <a:r>
              <a:rPr sz="2450" dirty="0">
                <a:latin typeface="Garamond"/>
                <a:cs typeface="Garamond"/>
              </a:rPr>
              <a:t>94%</a:t>
            </a:r>
            <a:r>
              <a:rPr sz="2450" spc="260" dirty="0">
                <a:latin typeface="Garamond"/>
                <a:cs typeface="Garamond"/>
              </a:rPr>
              <a:t> </a:t>
            </a:r>
            <a:r>
              <a:rPr sz="2450" spc="-25" dirty="0">
                <a:latin typeface="Garamond"/>
                <a:cs typeface="Garamond"/>
              </a:rPr>
              <a:t>of 	</a:t>
            </a:r>
            <a:r>
              <a:rPr sz="2450" spc="70" dirty="0">
                <a:latin typeface="Garamond"/>
                <a:cs typeface="Garamond"/>
              </a:rPr>
              <a:t>its</a:t>
            </a:r>
            <a:r>
              <a:rPr sz="2450" spc="150" dirty="0">
                <a:latin typeface="Garamond"/>
                <a:cs typeface="Garamond"/>
              </a:rPr>
              <a:t> </a:t>
            </a:r>
            <a:r>
              <a:rPr sz="2450" spc="50" dirty="0">
                <a:latin typeface="Garamond"/>
                <a:cs typeface="Garamond"/>
              </a:rPr>
              <a:t>time</a:t>
            </a:r>
            <a:r>
              <a:rPr sz="2450" spc="155" dirty="0">
                <a:latin typeface="Garamond"/>
                <a:cs typeface="Garamond"/>
              </a:rPr>
              <a:t> </a:t>
            </a:r>
            <a:r>
              <a:rPr sz="2450" dirty="0">
                <a:latin typeface="Garamond"/>
                <a:cs typeface="Garamond"/>
              </a:rPr>
              <a:t>in</a:t>
            </a:r>
            <a:r>
              <a:rPr sz="2450" spc="160" dirty="0">
                <a:latin typeface="Garamond"/>
                <a:cs typeface="Garamond"/>
              </a:rPr>
              <a:t> </a:t>
            </a:r>
            <a:r>
              <a:rPr sz="2450" spc="50" dirty="0">
                <a:latin typeface="Garamond"/>
                <a:cs typeface="Garamond"/>
              </a:rPr>
              <a:t>Macrostate</a:t>
            </a:r>
            <a:r>
              <a:rPr sz="2450" spc="160" dirty="0">
                <a:latin typeface="Garamond"/>
                <a:cs typeface="Garamond"/>
              </a:rPr>
              <a:t> </a:t>
            </a:r>
            <a:r>
              <a:rPr sz="2450" spc="-25" dirty="0">
                <a:latin typeface="Garamond"/>
                <a:cs typeface="Garamond"/>
              </a:rPr>
              <a:t>1.</a:t>
            </a:r>
            <a:endParaRPr sz="2450">
              <a:latin typeface="Garamond"/>
              <a:cs typeface="Garamond"/>
            </a:endParaRPr>
          </a:p>
          <a:p>
            <a:pPr marL="386080" marR="5080" indent="-374015">
              <a:lnSpc>
                <a:spcPct val="101699"/>
              </a:lnSpc>
              <a:spcBef>
                <a:spcPts val="995"/>
              </a:spcBef>
              <a:buAutoNum type="alphaUcPeriod"/>
              <a:tabLst>
                <a:tab pos="387985" algn="l"/>
                <a:tab pos="1174750" algn="l"/>
                <a:tab pos="1718945" algn="l"/>
                <a:tab pos="2723515" algn="l"/>
                <a:tab pos="3058795" algn="l"/>
                <a:tab pos="3442970" algn="l"/>
                <a:tab pos="4991100" algn="l"/>
                <a:tab pos="5370195" algn="l"/>
                <a:tab pos="5704205" algn="l"/>
                <a:tab pos="6293485" algn="l"/>
                <a:tab pos="7110730" algn="l"/>
                <a:tab pos="7988934" algn="l"/>
              </a:tabLst>
            </a:pPr>
            <a:r>
              <a:rPr sz="2450" spc="-20" dirty="0">
                <a:latin typeface="Garamond"/>
                <a:cs typeface="Garamond"/>
              </a:rPr>
              <a:t>Once</a:t>
            </a:r>
            <a:r>
              <a:rPr sz="2450" dirty="0">
                <a:latin typeface="Garamond"/>
                <a:cs typeface="Garamond"/>
              </a:rPr>
              <a:t>	</a:t>
            </a:r>
            <a:r>
              <a:rPr sz="2450" spc="-25" dirty="0">
                <a:latin typeface="Garamond"/>
                <a:cs typeface="Garamond"/>
              </a:rPr>
              <a:t>the</a:t>
            </a:r>
            <a:r>
              <a:rPr sz="2450" dirty="0">
                <a:latin typeface="Garamond"/>
                <a:cs typeface="Garamond"/>
              </a:rPr>
              <a:t>	</a:t>
            </a:r>
            <a:r>
              <a:rPr sz="2450" spc="40" dirty="0">
                <a:latin typeface="Garamond"/>
                <a:cs typeface="Garamond"/>
              </a:rPr>
              <a:t>system</a:t>
            </a:r>
            <a:r>
              <a:rPr sz="2450" dirty="0">
                <a:latin typeface="Garamond"/>
                <a:cs typeface="Garamond"/>
              </a:rPr>
              <a:t>	</a:t>
            </a:r>
            <a:r>
              <a:rPr sz="2450" spc="-25" dirty="0">
                <a:latin typeface="Garamond"/>
                <a:cs typeface="Garamond"/>
              </a:rPr>
              <a:t>is</a:t>
            </a:r>
            <a:r>
              <a:rPr sz="2450" dirty="0">
                <a:latin typeface="Garamond"/>
                <a:cs typeface="Garamond"/>
              </a:rPr>
              <a:t>	</a:t>
            </a:r>
            <a:r>
              <a:rPr sz="2450" spc="-25" dirty="0">
                <a:latin typeface="Garamond"/>
                <a:cs typeface="Garamond"/>
              </a:rPr>
              <a:t>in</a:t>
            </a:r>
            <a:r>
              <a:rPr sz="2450" dirty="0">
                <a:latin typeface="Garamond"/>
                <a:cs typeface="Garamond"/>
              </a:rPr>
              <a:t>	</a:t>
            </a:r>
            <a:r>
              <a:rPr sz="2450" spc="40" dirty="0">
                <a:latin typeface="Garamond"/>
                <a:cs typeface="Garamond"/>
              </a:rPr>
              <a:t>Macrostate</a:t>
            </a:r>
            <a:r>
              <a:rPr sz="2450" dirty="0">
                <a:latin typeface="Garamond"/>
                <a:cs typeface="Garamond"/>
              </a:rPr>
              <a:t>	</a:t>
            </a:r>
            <a:r>
              <a:rPr sz="2450" spc="-25" dirty="0">
                <a:latin typeface="Garamond"/>
                <a:cs typeface="Garamond"/>
              </a:rPr>
              <a:t>1,</a:t>
            </a:r>
            <a:r>
              <a:rPr sz="2450" dirty="0">
                <a:latin typeface="Garamond"/>
                <a:cs typeface="Garamond"/>
              </a:rPr>
              <a:t>	</a:t>
            </a:r>
            <a:r>
              <a:rPr sz="2450" spc="80" dirty="0">
                <a:latin typeface="Garamond"/>
                <a:cs typeface="Garamond"/>
              </a:rPr>
              <a:t>it</a:t>
            </a:r>
            <a:r>
              <a:rPr sz="2450" dirty="0">
                <a:latin typeface="Garamond"/>
                <a:cs typeface="Garamond"/>
              </a:rPr>
              <a:t>	</a:t>
            </a:r>
            <a:r>
              <a:rPr sz="2450" spc="-20" dirty="0">
                <a:latin typeface="Garamond"/>
                <a:cs typeface="Garamond"/>
              </a:rPr>
              <a:t>will</a:t>
            </a:r>
            <a:r>
              <a:rPr sz="2450" dirty="0">
                <a:latin typeface="Garamond"/>
                <a:cs typeface="Garamond"/>
              </a:rPr>
              <a:t>	</a:t>
            </a:r>
            <a:r>
              <a:rPr sz="2450" spc="-10" dirty="0">
                <a:latin typeface="Garamond"/>
                <a:cs typeface="Garamond"/>
              </a:rPr>
              <a:t>never</a:t>
            </a:r>
            <a:r>
              <a:rPr sz="2450" dirty="0">
                <a:latin typeface="Garamond"/>
                <a:cs typeface="Garamond"/>
              </a:rPr>
              <a:t>	</a:t>
            </a:r>
            <a:r>
              <a:rPr sz="2450" spc="-10" dirty="0">
                <a:latin typeface="Garamond"/>
                <a:cs typeface="Garamond"/>
              </a:rPr>
              <a:t>revert</a:t>
            </a:r>
            <a:r>
              <a:rPr sz="2450" dirty="0">
                <a:latin typeface="Garamond"/>
                <a:cs typeface="Garamond"/>
              </a:rPr>
              <a:t>	</a:t>
            </a:r>
            <a:r>
              <a:rPr sz="2450" spc="-25" dirty="0">
                <a:latin typeface="Garamond"/>
                <a:cs typeface="Garamond"/>
              </a:rPr>
              <a:t>to 	</a:t>
            </a:r>
            <a:r>
              <a:rPr sz="2450" spc="50" dirty="0">
                <a:latin typeface="Garamond"/>
                <a:cs typeface="Garamond"/>
              </a:rPr>
              <a:t>Macrostate</a:t>
            </a:r>
            <a:r>
              <a:rPr sz="2450" spc="150" dirty="0">
                <a:latin typeface="Garamond"/>
                <a:cs typeface="Garamond"/>
              </a:rPr>
              <a:t> </a:t>
            </a:r>
            <a:r>
              <a:rPr sz="2450" spc="-25" dirty="0">
                <a:latin typeface="Garamond"/>
                <a:cs typeface="Garamond"/>
              </a:rPr>
              <a:t>2.</a:t>
            </a:r>
            <a:endParaRPr sz="2450">
              <a:latin typeface="Garamond"/>
              <a:cs typeface="Garamond"/>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3423920" algn="l"/>
              </a:tabLst>
            </a:pPr>
            <a:r>
              <a:rPr sz="1200" spc="-10" dirty="0">
                <a:latin typeface="Times New Roman"/>
                <a:cs typeface="Times New Roman"/>
              </a:rPr>
              <a:t>ConcepTest</a:t>
            </a:r>
            <a:r>
              <a:rPr sz="1200" dirty="0">
                <a:latin typeface="Times New Roman"/>
                <a:cs typeface="Times New Roman"/>
              </a:rPr>
              <a:t>	10.2.</a:t>
            </a:r>
            <a:r>
              <a:rPr sz="1200" spc="180" dirty="0">
                <a:latin typeface="Times New Roman"/>
                <a:cs typeface="Times New Roman"/>
              </a:rPr>
              <a:t>  </a:t>
            </a:r>
            <a:r>
              <a:rPr sz="1200" spc="50" dirty="0">
                <a:latin typeface="Times New Roman"/>
                <a:cs typeface="Times New Roman"/>
              </a:rPr>
              <a:t>ENTROPY</a:t>
            </a:r>
            <a:r>
              <a:rPr sz="1200" spc="110" dirty="0">
                <a:latin typeface="Times New Roman"/>
                <a:cs typeface="Times New Roman"/>
              </a:rPr>
              <a:t> </a:t>
            </a:r>
            <a:r>
              <a:rPr sz="1200" dirty="0">
                <a:latin typeface="Times New Roman"/>
                <a:cs typeface="Times New Roman"/>
              </a:rPr>
              <a:t>AND</a:t>
            </a:r>
            <a:r>
              <a:rPr sz="1200" spc="110" dirty="0">
                <a:latin typeface="Times New Roman"/>
                <a:cs typeface="Times New Roman"/>
              </a:rPr>
              <a:t> </a:t>
            </a:r>
            <a:r>
              <a:rPr sz="1200" spc="50" dirty="0">
                <a:latin typeface="Times New Roman"/>
                <a:cs typeface="Times New Roman"/>
              </a:rPr>
              <a:t>THE</a:t>
            </a:r>
            <a:r>
              <a:rPr sz="1200" spc="114" dirty="0">
                <a:latin typeface="Times New Roman"/>
                <a:cs typeface="Times New Roman"/>
              </a:rPr>
              <a:t> </a:t>
            </a:r>
            <a:r>
              <a:rPr sz="1200" dirty="0">
                <a:latin typeface="Times New Roman"/>
                <a:cs typeface="Times New Roman"/>
              </a:rPr>
              <a:t>SECOND</a:t>
            </a:r>
            <a:r>
              <a:rPr sz="1200" spc="110" dirty="0">
                <a:latin typeface="Times New Roman"/>
                <a:cs typeface="Times New Roman"/>
              </a:rPr>
              <a:t> </a:t>
            </a:r>
            <a:r>
              <a:rPr sz="1200" dirty="0">
                <a:latin typeface="Times New Roman"/>
                <a:cs typeface="Times New Roman"/>
              </a:rPr>
              <a:t>LAW</a:t>
            </a:r>
            <a:r>
              <a:rPr sz="1200" spc="110" dirty="0">
                <a:latin typeface="Times New Roman"/>
                <a:cs typeface="Times New Roman"/>
              </a:rPr>
              <a:t> </a:t>
            </a:r>
            <a:r>
              <a:rPr sz="1200" spc="65" dirty="0">
                <a:latin typeface="Times New Roman"/>
                <a:cs typeface="Times New Roman"/>
              </a:rPr>
              <a:t>OF</a:t>
            </a:r>
            <a:r>
              <a:rPr sz="1200" spc="110" dirty="0">
                <a:latin typeface="Times New Roman"/>
                <a:cs typeface="Times New Roman"/>
              </a:rPr>
              <a:t> </a:t>
            </a:r>
            <a:r>
              <a:rPr sz="1200" spc="-10" dirty="0">
                <a:latin typeface="Times New Roman"/>
                <a:cs typeface="Times New Roman"/>
              </a:rPr>
              <a:t>THERMODYNAMICS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7540" cy="1921510"/>
          </a:xfrm>
          <a:prstGeom prst="rect">
            <a:avLst/>
          </a:prstGeom>
        </p:spPr>
        <p:txBody>
          <a:bodyPr vert="horz" wrap="square" lIns="0" tIns="9525" rIns="0" bIns="0" rtlCol="0">
            <a:spAutoFit/>
          </a:bodyPr>
          <a:lstStyle/>
          <a:p>
            <a:pPr marL="12700" marR="5080" algn="just">
              <a:lnSpc>
                <a:spcPct val="101699"/>
              </a:lnSpc>
              <a:spcBef>
                <a:spcPts val="75"/>
              </a:spcBef>
            </a:pPr>
            <a:r>
              <a:rPr dirty="0"/>
              <a:t>Consider</a:t>
            </a:r>
            <a:r>
              <a:rPr spc="-25" dirty="0"/>
              <a:t> </a:t>
            </a:r>
            <a:r>
              <a:rPr spc="130" dirty="0"/>
              <a:t>a</a:t>
            </a:r>
            <a:r>
              <a:rPr spc="-25" dirty="0"/>
              <a:t> </a:t>
            </a:r>
            <a:r>
              <a:rPr spc="50" dirty="0"/>
              <a:t>system</a:t>
            </a:r>
            <a:r>
              <a:rPr spc="-20" dirty="0"/>
              <a:t> </a:t>
            </a:r>
            <a:r>
              <a:rPr spc="-10" dirty="0"/>
              <a:t>which—unlike</a:t>
            </a:r>
            <a:r>
              <a:rPr spc="-25" dirty="0"/>
              <a:t> </a:t>
            </a:r>
            <a:r>
              <a:rPr dirty="0"/>
              <a:t>macroscopic</a:t>
            </a:r>
            <a:r>
              <a:rPr spc="-25" dirty="0"/>
              <a:t> </a:t>
            </a:r>
            <a:r>
              <a:rPr dirty="0"/>
              <a:t>systems—has</a:t>
            </a:r>
            <a:r>
              <a:rPr spc="-20" dirty="0"/>
              <a:t> </a:t>
            </a:r>
            <a:r>
              <a:rPr dirty="0"/>
              <a:t>only</a:t>
            </a:r>
            <a:r>
              <a:rPr spc="-25" dirty="0"/>
              <a:t> </a:t>
            </a:r>
            <a:r>
              <a:rPr spc="80" dirty="0"/>
              <a:t>a </a:t>
            </a:r>
            <a:r>
              <a:rPr dirty="0"/>
              <a:t>hundred</a:t>
            </a:r>
            <a:r>
              <a:rPr spc="295" dirty="0"/>
              <a:t> </a:t>
            </a:r>
            <a:r>
              <a:rPr dirty="0"/>
              <a:t>possible</a:t>
            </a:r>
            <a:r>
              <a:rPr spc="290" dirty="0"/>
              <a:t> </a:t>
            </a:r>
            <a:r>
              <a:rPr dirty="0"/>
              <a:t>microstates.</a:t>
            </a:r>
            <a:r>
              <a:rPr spc="35" dirty="0"/>
              <a:t>  </a:t>
            </a:r>
            <a:r>
              <a:rPr dirty="0"/>
              <a:t>94</a:t>
            </a:r>
            <a:r>
              <a:rPr spc="290" dirty="0"/>
              <a:t> </a:t>
            </a:r>
            <a:r>
              <a:rPr dirty="0"/>
              <a:t>of</a:t>
            </a:r>
            <a:r>
              <a:rPr spc="290" dirty="0"/>
              <a:t> </a:t>
            </a:r>
            <a:r>
              <a:rPr dirty="0"/>
              <a:t>these</a:t>
            </a:r>
            <a:r>
              <a:rPr spc="295" dirty="0"/>
              <a:t> </a:t>
            </a:r>
            <a:r>
              <a:rPr dirty="0"/>
              <a:t>microstates</a:t>
            </a:r>
            <a:r>
              <a:rPr spc="290" dirty="0"/>
              <a:t> </a:t>
            </a:r>
            <a:r>
              <a:rPr spc="-10" dirty="0"/>
              <a:t>correspond </a:t>
            </a:r>
            <a:r>
              <a:rPr dirty="0"/>
              <a:t>to</a:t>
            </a:r>
            <a:r>
              <a:rPr spc="520" dirty="0"/>
              <a:t> </a:t>
            </a:r>
            <a:r>
              <a:rPr spc="50" dirty="0"/>
              <a:t>Macrostate</a:t>
            </a:r>
            <a:r>
              <a:rPr spc="530" dirty="0"/>
              <a:t> </a:t>
            </a:r>
            <a:r>
              <a:rPr dirty="0"/>
              <a:t>1,</a:t>
            </a:r>
            <a:r>
              <a:rPr spc="5" dirty="0"/>
              <a:t>  </a:t>
            </a:r>
            <a:r>
              <a:rPr spc="55" dirty="0"/>
              <a:t>and</a:t>
            </a:r>
            <a:r>
              <a:rPr spc="535" dirty="0"/>
              <a:t> </a:t>
            </a:r>
            <a:r>
              <a:rPr dirty="0"/>
              <a:t>the</a:t>
            </a:r>
            <a:r>
              <a:rPr spc="530" dirty="0"/>
              <a:t> </a:t>
            </a:r>
            <a:r>
              <a:rPr dirty="0"/>
              <a:t>other</a:t>
            </a:r>
            <a:r>
              <a:rPr spc="525" dirty="0"/>
              <a:t> </a:t>
            </a:r>
            <a:r>
              <a:rPr dirty="0"/>
              <a:t>6</a:t>
            </a:r>
            <a:r>
              <a:rPr spc="535" dirty="0"/>
              <a:t> </a:t>
            </a:r>
            <a:r>
              <a:rPr dirty="0"/>
              <a:t>correspond</a:t>
            </a:r>
            <a:r>
              <a:rPr spc="535" dirty="0"/>
              <a:t> </a:t>
            </a:r>
            <a:r>
              <a:rPr dirty="0"/>
              <a:t>to</a:t>
            </a:r>
            <a:r>
              <a:rPr spc="525" dirty="0"/>
              <a:t> </a:t>
            </a:r>
            <a:r>
              <a:rPr spc="50" dirty="0"/>
              <a:t>Macrostate</a:t>
            </a:r>
            <a:r>
              <a:rPr spc="530" dirty="0"/>
              <a:t> </a:t>
            </a:r>
            <a:r>
              <a:rPr spc="-25" dirty="0"/>
              <a:t>2. </a:t>
            </a:r>
            <a:r>
              <a:rPr dirty="0"/>
              <a:t>The</a:t>
            </a:r>
            <a:r>
              <a:rPr spc="270" dirty="0"/>
              <a:t> </a:t>
            </a:r>
            <a:r>
              <a:rPr spc="50" dirty="0"/>
              <a:t>system</a:t>
            </a:r>
            <a:r>
              <a:rPr spc="265" dirty="0"/>
              <a:t> </a:t>
            </a:r>
            <a:r>
              <a:rPr dirty="0"/>
              <a:t>changes</a:t>
            </a:r>
            <a:r>
              <a:rPr spc="270" dirty="0"/>
              <a:t> </a:t>
            </a:r>
            <a:r>
              <a:rPr spc="70" dirty="0"/>
              <a:t>its</a:t>
            </a:r>
            <a:r>
              <a:rPr spc="270" dirty="0"/>
              <a:t> </a:t>
            </a:r>
            <a:r>
              <a:rPr dirty="0"/>
              <a:t>microstate</a:t>
            </a:r>
            <a:r>
              <a:rPr spc="270" dirty="0"/>
              <a:t> </a:t>
            </a:r>
            <a:r>
              <a:rPr dirty="0"/>
              <a:t>randomly</a:t>
            </a:r>
            <a:r>
              <a:rPr spc="275" dirty="0"/>
              <a:t> </a:t>
            </a:r>
            <a:r>
              <a:rPr dirty="0"/>
              <a:t>10</a:t>
            </a:r>
            <a:r>
              <a:rPr spc="265" dirty="0"/>
              <a:t> </a:t>
            </a:r>
            <a:r>
              <a:rPr dirty="0"/>
              <a:t>times</a:t>
            </a:r>
            <a:r>
              <a:rPr spc="270" dirty="0"/>
              <a:t> </a:t>
            </a:r>
            <a:r>
              <a:rPr dirty="0"/>
              <a:t>every</a:t>
            </a:r>
            <a:r>
              <a:rPr spc="275" dirty="0"/>
              <a:t> </a:t>
            </a:r>
            <a:r>
              <a:rPr spc="55" dirty="0"/>
              <a:t>year. </a:t>
            </a:r>
            <a:r>
              <a:rPr dirty="0"/>
              <a:t>Which</a:t>
            </a:r>
            <a:r>
              <a:rPr spc="135" dirty="0"/>
              <a:t> </a:t>
            </a:r>
            <a:r>
              <a:rPr dirty="0"/>
              <a:t>of</a:t>
            </a:r>
            <a:r>
              <a:rPr spc="140" dirty="0"/>
              <a:t> </a:t>
            </a:r>
            <a:r>
              <a:rPr dirty="0"/>
              <a:t>the</a:t>
            </a:r>
            <a:r>
              <a:rPr spc="140" dirty="0"/>
              <a:t> </a:t>
            </a:r>
            <a:r>
              <a:rPr dirty="0"/>
              <a:t>following</a:t>
            </a:r>
            <a:r>
              <a:rPr spc="145" dirty="0"/>
              <a:t> </a:t>
            </a:r>
            <a:r>
              <a:rPr dirty="0"/>
              <a:t>is</a:t>
            </a:r>
            <a:r>
              <a:rPr spc="140" dirty="0"/>
              <a:t> </a:t>
            </a:r>
            <a:r>
              <a:rPr spc="55" dirty="0"/>
              <a:t>fairly</a:t>
            </a:r>
            <a:r>
              <a:rPr spc="145" dirty="0"/>
              <a:t> </a:t>
            </a:r>
            <a:r>
              <a:rPr spc="50" dirty="0"/>
              <a:t>certain</a:t>
            </a:r>
            <a:r>
              <a:rPr spc="145" dirty="0"/>
              <a:t> </a:t>
            </a:r>
            <a:r>
              <a:rPr dirty="0"/>
              <a:t>to</a:t>
            </a:r>
            <a:r>
              <a:rPr spc="140" dirty="0"/>
              <a:t> </a:t>
            </a:r>
            <a:r>
              <a:rPr dirty="0"/>
              <a:t>be</a:t>
            </a:r>
            <a:r>
              <a:rPr spc="145" dirty="0"/>
              <a:t> </a:t>
            </a:r>
            <a:r>
              <a:rPr spc="80" dirty="0"/>
              <a:t>true?</a:t>
            </a:r>
            <a:r>
              <a:rPr spc="400" dirty="0"/>
              <a:t> </a:t>
            </a:r>
            <a:r>
              <a:rPr dirty="0"/>
              <a:t>(Choose</a:t>
            </a:r>
            <a:r>
              <a:rPr spc="145" dirty="0"/>
              <a:t> </a:t>
            </a:r>
            <a:r>
              <a:rPr spc="-10" dirty="0"/>
              <a:t>one.)</a:t>
            </a:r>
          </a:p>
        </p:txBody>
      </p:sp>
      <p:sp>
        <p:nvSpPr>
          <p:cNvPr id="5" name="object 5"/>
          <p:cNvSpPr txBox="1"/>
          <p:nvPr/>
        </p:nvSpPr>
        <p:spPr>
          <a:xfrm>
            <a:off x="707758" y="3180783"/>
            <a:ext cx="8268970" cy="3808729"/>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Garamond"/>
                <a:cs typeface="Garamond"/>
              </a:rPr>
              <a:t>The</a:t>
            </a:r>
            <a:r>
              <a:rPr sz="2450" spc="190" dirty="0">
                <a:latin typeface="Garamond"/>
                <a:cs typeface="Garamond"/>
              </a:rPr>
              <a:t> </a:t>
            </a:r>
            <a:r>
              <a:rPr sz="2450" spc="50" dirty="0">
                <a:latin typeface="Garamond"/>
                <a:cs typeface="Garamond"/>
              </a:rPr>
              <a:t>system</a:t>
            </a:r>
            <a:r>
              <a:rPr sz="2450" spc="204" dirty="0">
                <a:latin typeface="Garamond"/>
                <a:cs typeface="Garamond"/>
              </a:rPr>
              <a:t> </a:t>
            </a:r>
            <a:r>
              <a:rPr sz="2450" dirty="0">
                <a:latin typeface="Garamond"/>
                <a:cs typeface="Garamond"/>
              </a:rPr>
              <a:t>will</a:t>
            </a:r>
            <a:r>
              <a:rPr sz="2450" spc="200" dirty="0">
                <a:latin typeface="Garamond"/>
                <a:cs typeface="Garamond"/>
              </a:rPr>
              <a:t> </a:t>
            </a:r>
            <a:r>
              <a:rPr sz="2450" spc="95" dirty="0">
                <a:latin typeface="Garamond"/>
                <a:cs typeface="Garamond"/>
              </a:rPr>
              <a:t>start</a:t>
            </a:r>
            <a:r>
              <a:rPr sz="2450" spc="200" dirty="0">
                <a:latin typeface="Garamond"/>
                <a:cs typeface="Garamond"/>
              </a:rPr>
              <a:t> </a:t>
            </a:r>
            <a:r>
              <a:rPr sz="2450" dirty="0">
                <a:latin typeface="Garamond"/>
                <a:cs typeface="Garamond"/>
              </a:rPr>
              <a:t>in</a:t>
            </a:r>
            <a:r>
              <a:rPr sz="2450" spc="200" dirty="0">
                <a:latin typeface="Garamond"/>
                <a:cs typeface="Garamond"/>
              </a:rPr>
              <a:t> </a:t>
            </a:r>
            <a:r>
              <a:rPr sz="2450" spc="50" dirty="0">
                <a:latin typeface="Garamond"/>
                <a:cs typeface="Garamond"/>
              </a:rPr>
              <a:t>Macrostate</a:t>
            </a:r>
            <a:r>
              <a:rPr sz="2450" spc="204" dirty="0">
                <a:latin typeface="Garamond"/>
                <a:cs typeface="Garamond"/>
              </a:rPr>
              <a:t> </a:t>
            </a:r>
            <a:r>
              <a:rPr sz="2450" spc="-25" dirty="0">
                <a:latin typeface="Garamond"/>
                <a:cs typeface="Garamond"/>
              </a:rPr>
              <a:t>1.</a:t>
            </a:r>
            <a:endParaRPr sz="2450">
              <a:latin typeface="Garamond"/>
              <a:cs typeface="Garamond"/>
            </a:endParaRPr>
          </a:p>
          <a:p>
            <a:pPr marL="394335" indent="-358140">
              <a:lnSpc>
                <a:spcPct val="100000"/>
              </a:lnSpc>
              <a:spcBef>
                <a:spcPts val="1045"/>
              </a:spcBef>
              <a:buAutoNum type="alphaUcPeriod"/>
              <a:tabLst>
                <a:tab pos="394335" algn="l"/>
              </a:tabLst>
            </a:pPr>
            <a:r>
              <a:rPr sz="2450" dirty="0">
                <a:latin typeface="Garamond"/>
                <a:cs typeface="Garamond"/>
              </a:rPr>
              <a:t>After</a:t>
            </a:r>
            <a:r>
              <a:rPr sz="2450" spc="195" dirty="0">
                <a:latin typeface="Garamond"/>
                <a:cs typeface="Garamond"/>
              </a:rPr>
              <a:t> </a:t>
            </a:r>
            <a:r>
              <a:rPr sz="2450" dirty="0">
                <a:latin typeface="Garamond"/>
                <a:cs typeface="Garamond"/>
              </a:rPr>
              <a:t>1000</a:t>
            </a:r>
            <a:r>
              <a:rPr sz="2450" spc="200" dirty="0">
                <a:latin typeface="Garamond"/>
                <a:cs typeface="Garamond"/>
              </a:rPr>
              <a:t> </a:t>
            </a:r>
            <a:r>
              <a:rPr sz="2450" spc="60" dirty="0">
                <a:latin typeface="Garamond"/>
                <a:cs typeface="Garamond"/>
              </a:rPr>
              <a:t>years,</a:t>
            </a:r>
            <a:r>
              <a:rPr sz="2450" spc="195" dirty="0">
                <a:latin typeface="Garamond"/>
                <a:cs typeface="Garamond"/>
              </a:rPr>
              <a:t> </a:t>
            </a:r>
            <a:r>
              <a:rPr sz="2450" dirty="0">
                <a:latin typeface="Garamond"/>
                <a:cs typeface="Garamond"/>
              </a:rPr>
              <a:t>the</a:t>
            </a:r>
            <a:r>
              <a:rPr sz="2450" spc="200" dirty="0">
                <a:latin typeface="Garamond"/>
                <a:cs typeface="Garamond"/>
              </a:rPr>
              <a:t> </a:t>
            </a:r>
            <a:r>
              <a:rPr sz="2450" spc="50" dirty="0">
                <a:latin typeface="Garamond"/>
                <a:cs typeface="Garamond"/>
              </a:rPr>
              <a:t>system</a:t>
            </a:r>
            <a:r>
              <a:rPr sz="2450" spc="195" dirty="0">
                <a:latin typeface="Garamond"/>
                <a:cs typeface="Garamond"/>
              </a:rPr>
              <a:t> </a:t>
            </a:r>
            <a:r>
              <a:rPr sz="2450" dirty="0">
                <a:latin typeface="Garamond"/>
                <a:cs typeface="Garamond"/>
              </a:rPr>
              <a:t>will</a:t>
            </a:r>
            <a:r>
              <a:rPr sz="2450" spc="195" dirty="0">
                <a:latin typeface="Garamond"/>
                <a:cs typeface="Garamond"/>
              </a:rPr>
              <a:t> </a:t>
            </a:r>
            <a:r>
              <a:rPr sz="2450" dirty="0">
                <a:latin typeface="Garamond"/>
                <a:cs typeface="Garamond"/>
              </a:rPr>
              <a:t>be</a:t>
            </a:r>
            <a:r>
              <a:rPr sz="2450" spc="200" dirty="0">
                <a:latin typeface="Garamond"/>
                <a:cs typeface="Garamond"/>
              </a:rPr>
              <a:t> </a:t>
            </a:r>
            <a:r>
              <a:rPr sz="2450" dirty="0">
                <a:latin typeface="Garamond"/>
                <a:cs typeface="Garamond"/>
              </a:rPr>
              <a:t>in</a:t>
            </a:r>
            <a:r>
              <a:rPr sz="2450" spc="195" dirty="0">
                <a:latin typeface="Garamond"/>
                <a:cs typeface="Garamond"/>
              </a:rPr>
              <a:t> </a:t>
            </a:r>
            <a:r>
              <a:rPr sz="2450" spc="50" dirty="0">
                <a:latin typeface="Garamond"/>
                <a:cs typeface="Garamond"/>
              </a:rPr>
              <a:t>Macrostate</a:t>
            </a:r>
            <a:r>
              <a:rPr sz="2450" spc="190" dirty="0">
                <a:latin typeface="Garamond"/>
                <a:cs typeface="Garamond"/>
              </a:rPr>
              <a:t> </a:t>
            </a:r>
            <a:r>
              <a:rPr sz="2450" spc="-35" dirty="0">
                <a:latin typeface="Garamond"/>
                <a:cs typeface="Garamond"/>
              </a:rPr>
              <a:t>1.</a:t>
            </a:r>
            <a:endParaRPr sz="2450">
              <a:latin typeface="Garamond"/>
              <a:cs typeface="Garamond"/>
            </a:endParaRPr>
          </a:p>
          <a:p>
            <a:pPr marL="393700" marR="8255" indent="-361950">
              <a:lnSpc>
                <a:spcPct val="101699"/>
              </a:lnSpc>
              <a:spcBef>
                <a:spcPts val="995"/>
              </a:spcBef>
              <a:buAutoNum type="alphaUcPeriod"/>
              <a:tabLst>
                <a:tab pos="394970" algn="l"/>
              </a:tabLst>
            </a:pPr>
            <a:r>
              <a:rPr sz="2450" dirty="0">
                <a:latin typeface="Garamond"/>
                <a:cs typeface="Garamond"/>
              </a:rPr>
              <a:t>Over</a:t>
            </a:r>
            <a:r>
              <a:rPr sz="2450" spc="265" dirty="0">
                <a:latin typeface="Garamond"/>
                <a:cs typeface="Garamond"/>
              </a:rPr>
              <a:t> </a:t>
            </a:r>
            <a:r>
              <a:rPr sz="2450" spc="130" dirty="0">
                <a:latin typeface="Garamond"/>
                <a:cs typeface="Garamond"/>
              </a:rPr>
              <a:t>a</a:t>
            </a:r>
            <a:r>
              <a:rPr sz="2450" spc="260" dirty="0">
                <a:latin typeface="Garamond"/>
                <a:cs typeface="Garamond"/>
              </a:rPr>
              <a:t> </a:t>
            </a:r>
            <a:r>
              <a:rPr sz="2450" dirty="0">
                <a:latin typeface="Garamond"/>
                <a:cs typeface="Garamond"/>
              </a:rPr>
              <a:t>1000</a:t>
            </a:r>
            <a:r>
              <a:rPr sz="2450" spc="260" dirty="0">
                <a:latin typeface="Garamond"/>
                <a:cs typeface="Garamond"/>
              </a:rPr>
              <a:t> </a:t>
            </a:r>
            <a:r>
              <a:rPr sz="2450" spc="65" dirty="0">
                <a:latin typeface="Garamond"/>
                <a:cs typeface="Garamond"/>
              </a:rPr>
              <a:t>year</a:t>
            </a:r>
            <a:r>
              <a:rPr sz="2450" spc="265" dirty="0">
                <a:latin typeface="Garamond"/>
                <a:cs typeface="Garamond"/>
              </a:rPr>
              <a:t> </a:t>
            </a:r>
            <a:r>
              <a:rPr sz="2450" dirty="0">
                <a:latin typeface="Garamond"/>
                <a:cs typeface="Garamond"/>
              </a:rPr>
              <a:t>period,</a:t>
            </a:r>
            <a:r>
              <a:rPr sz="2450" spc="285" dirty="0">
                <a:latin typeface="Garamond"/>
                <a:cs typeface="Garamond"/>
              </a:rPr>
              <a:t> </a:t>
            </a:r>
            <a:r>
              <a:rPr sz="2450" dirty="0">
                <a:latin typeface="Garamond"/>
                <a:cs typeface="Garamond"/>
              </a:rPr>
              <a:t>the</a:t>
            </a:r>
            <a:r>
              <a:rPr sz="2450" spc="260" dirty="0">
                <a:latin typeface="Garamond"/>
                <a:cs typeface="Garamond"/>
              </a:rPr>
              <a:t> </a:t>
            </a:r>
            <a:r>
              <a:rPr sz="2450" spc="50" dirty="0">
                <a:latin typeface="Garamond"/>
                <a:cs typeface="Garamond"/>
              </a:rPr>
              <a:t>system</a:t>
            </a:r>
            <a:r>
              <a:rPr sz="2450" spc="265" dirty="0">
                <a:latin typeface="Garamond"/>
                <a:cs typeface="Garamond"/>
              </a:rPr>
              <a:t> </a:t>
            </a:r>
            <a:r>
              <a:rPr sz="2450" dirty="0">
                <a:latin typeface="Garamond"/>
                <a:cs typeface="Garamond"/>
              </a:rPr>
              <a:t>will</a:t>
            </a:r>
            <a:r>
              <a:rPr sz="2450" spc="260" dirty="0">
                <a:latin typeface="Garamond"/>
                <a:cs typeface="Garamond"/>
              </a:rPr>
              <a:t> </a:t>
            </a:r>
            <a:r>
              <a:rPr sz="2450" dirty="0">
                <a:latin typeface="Garamond"/>
                <a:cs typeface="Garamond"/>
              </a:rPr>
              <a:t>spend</a:t>
            </a:r>
            <a:r>
              <a:rPr sz="2450" spc="265" dirty="0">
                <a:latin typeface="Garamond"/>
                <a:cs typeface="Garamond"/>
              </a:rPr>
              <a:t> </a:t>
            </a:r>
            <a:r>
              <a:rPr sz="2450" spc="55" dirty="0">
                <a:latin typeface="Garamond"/>
                <a:cs typeface="Garamond"/>
              </a:rPr>
              <a:t>about</a:t>
            </a:r>
            <a:r>
              <a:rPr sz="2450" spc="260" dirty="0">
                <a:latin typeface="Garamond"/>
                <a:cs typeface="Garamond"/>
              </a:rPr>
              <a:t> </a:t>
            </a:r>
            <a:r>
              <a:rPr sz="2450" dirty="0">
                <a:latin typeface="Garamond"/>
                <a:cs typeface="Garamond"/>
              </a:rPr>
              <a:t>94%</a:t>
            </a:r>
            <a:r>
              <a:rPr sz="2450" spc="260" dirty="0">
                <a:latin typeface="Garamond"/>
                <a:cs typeface="Garamond"/>
              </a:rPr>
              <a:t> </a:t>
            </a:r>
            <a:r>
              <a:rPr sz="2450" spc="-25" dirty="0">
                <a:latin typeface="Garamond"/>
                <a:cs typeface="Garamond"/>
              </a:rPr>
              <a:t>of 	</a:t>
            </a:r>
            <a:r>
              <a:rPr sz="2450" spc="70" dirty="0">
                <a:latin typeface="Garamond"/>
                <a:cs typeface="Garamond"/>
              </a:rPr>
              <a:t>its</a:t>
            </a:r>
            <a:r>
              <a:rPr sz="2450" spc="150" dirty="0">
                <a:latin typeface="Garamond"/>
                <a:cs typeface="Garamond"/>
              </a:rPr>
              <a:t> </a:t>
            </a:r>
            <a:r>
              <a:rPr sz="2450" spc="50" dirty="0">
                <a:latin typeface="Garamond"/>
                <a:cs typeface="Garamond"/>
              </a:rPr>
              <a:t>time</a:t>
            </a:r>
            <a:r>
              <a:rPr sz="2450" spc="155" dirty="0">
                <a:latin typeface="Garamond"/>
                <a:cs typeface="Garamond"/>
              </a:rPr>
              <a:t> </a:t>
            </a:r>
            <a:r>
              <a:rPr sz="2450" dirty="0">
                <a:latin typeface="Garamond"/>
                <a:cs typeface="Garamond"/>
              </a:rPr>
              <a:t>in</a:t>
            </a:r>
            <a:r>
              <a:rPr sz="2450" spc="160" dirty="0">
                <a:latin typeface="Garamond"/>
                <a:cs typeface="Garamond"/>
              </a:rPr>
              <a:t> </a:t>
            </a:r>
            <a:r>
              <a:rPr sz="2450" spc="50" dirty="0">
                <a:latin typeface="Garamond"/>
                <a:cs typeface="Garamond"/>
              </a:rPr>
              <a:t>Macrostate</a:t>
            </a:r>
            <a:r>
              <a:rPr sz="2450" spc="160" dirty="0">
                <a:latin typeface="Garamond"/>
                <a:cs typeface="Garamond"/>
              </a:rPr>
              <a:t> </a:t>
            </a:r>
            <a:r>
              <a:rPr sz="2450" spc="-25" dirty="0">
                <a:latin typeface="Garamond"/>
                <a:cs typeface="Garamond"/>
              </a:rPr>
              <a:t>1.</a:t>
            </a:r>
            <a:endParaRPr sz="2450">
              <a:latin typeface="Garamond"/>
              <a:cs typeface="Garamond"/>
            </a:endParaRPr>
          </a:p>
          <a:p>
            <a:pPr marL="393065" marR="7620" indent="-374015">
              <a:lnSpc>
                <a:spcPct val="101699"/>
              </a:lnSpc>
              <a:spcBef>
                <a:spcPts val="995"/>
              </a:spcBef>
              <a:buAutoNum type="alphaUcPeriod"/>
              <a:tabLst>
                <a:tab pos="394970" algn="l"/>
                <a:tab pos="1181735" algn="l"/>
                <a:tab pos="1725930" algn="l"/>
                <a:tab pos="2731135" algn="l"/>
                <a:tab pos="3066415" algn="l"/>
                <a:tab pos="3449954" algn="l"/>
                <a:tab pos="4998085" algn="l"/>
                <a:tab pos="5377815" algn="l"/>
                <a:tab pos="5711190" algn="l"/>
                <a:tab pos="6301105" algn="l"/>
                <a:tab pos="7117715" algn="l"/>
                <a:tab pos="7996555" algn="l"/>
              </a:tabLst>
            </a:pPr>
            <a:r>
              <a:rPr sz="2450" spc="-20" dirty="0">
                <a:latin typeface="Garamond"/>
                <a:cs typeface="Garamond"/>
              </a:rPr>
              <a:t>Once</a:t>
            </a:r>
            <a:r>
              <a:rPr sz="2450" dirty="0">
                <a:latin typeface="Garamond"/>
                <a:cs typeface="Garamond"/>
              </a:rPr>
              <a:t>	</a:t>
            </a:r>
            <a:r>
              <a:rPr sz="2450" spc="-25" dirty="0">
                <a:latin typeface="Garamond"/>
                <a:cs typeface="Garamond"/>
              </a:rPr>
              <a:t>the</a:t>
            </a:r>
            <a:r>
              <a:rPr sz="2450" dirty="0">
                <a:latin typeface="Garamond"/>
                <a:cs typeface="Garamond"/>
              </a:rPr>
              <a:t>	</a:t>
            </a:r>
            <a:r>
              <a:rPr sz="2450" spc="40" dirty="0">
                <a:latin typeface="Garamond"/>
                <a:cs typeface="Garamond"/>
              </a:rPr>
              <a:t>system</a:t>
            </a:r>
            <a:r>
              <a:rPr sz="2450" dirty="0">
                <a:latin typeface="Garamond"/>
                <a:cs typeface="Garamond"/>
              </a:rPr>
              <a:t>	</a:t>
            </a:r>
            <a:r>
              <a:rPr sz="2450" spc="-25" dirty="0">
                <a:latin typeface="Garamond"/>
                <a:cs typeface="Garamond"/>
              </a:rPr>
              <a:t>is</a:t>
            </a:r>
            <a:r>
              <a:rPr sz="2450" dirty="0">
                <a:latin typeface="Garamond"/>
                <a:cs typeface="Garamond"/>
              </a:rPr>
              <a:t>	</a:t>
            </a:r>
            <a:r>
              <a:rPr sz="2450" spc="-25" dirty="0">
                <a:latin typeface="Garamond"/>
                <a:cs typeface="Garamond"/>
              </a:rPr>
              <a:t>in</a:t>
            </a:r>
            <a:r>
              <a:rPr sz="2450" dirty="0">
                <a:latin typeface="Garamond"/>
                <a:cs typeface="Garamond"/>
              </a:rPr>
              <a:t>	</a:t>
            </a:r>
            <a:r>
              <a:rPr sz="2450" spc="40" dirty="0">
                <a:latin typeface="Garamond"/>
                <a:cs typeface="Garamond"/>
              </a:rPr>
              <a:t>Macrostate</a:t>
            </a:r>
            <a:r>
              <a:rPr sz="2450" dirty="0">
                <a:latin typeface="Garamond"/>
                <a:cs typeface="Garamond"/>
              </a:rPr>
              <a:t>	</a:t>
            </a:r>
            <a:r>
              <a:rPr sz="2450" spc="-25" dirty="0">
                <a:latin typeface="Garamond"/>
                <a:cs typeface="Garamond"/>
              </a:rPr>
              <a:t>1,</a:t>
            </a:r>
            <a:r>
              <a:rPr sz="2450" dirty="0">
                <a:latin typeface="Garamond"/>
                <a:cs typeface="Garamond"/>
              </a:rPr>
              <a:t>	</a:t>
            </a:r>
            <a:r>
              <a:rPr sz="2450" spc="80" dirty="0">
                <a:latin typeface="Garamond"/>
                <a:cs typeface="Garamond"/>
              </a:rPr>
              <a:t>it</a:t>
            </a:r>
            <a:r>
              <a:rPr sz="2450" dirty="0">
                <a:latin typeface="Garamond"/>
                <a:cs typeface="Garamond"/>
              </a:rPr>
              <a:t>	</a:t>
            </a:r>
            <a:r>
              <a:rPr sz="2450" spc="-20" dirty="0">
                <a:latin typeface="Garamond"/>
                <a:cs typeface="Garamond"/>
              </a:rPr>
              <a:t>will</a:t>
            </a:r>
            <a:r>
              <a:rPr sz="2450" dirty="0">
                <a:latin typeface="Garamond"/>
                <a:cs typeface="Garamond"/>
              </a:rPr>
              <a:t>	</a:t>
            </a:r>
            <a:r>
              <a:rPr sz="2450" spc="-10" dirty="0">
                <a:latin typeface="Garamond"/>
                <a:cs typeface="Garamond"/>
              </a:rPr>
              <a:t>never</a:t>
            </a:r>
            <a:r>
              <a:rPr sz="2450" dirty="0">
                <a:latin typeface="Garamond"/>
                <a:cs typeface="Garamond"/>
              </a:rPr>
              <a:t>	</a:t>
            </a:r>
            <a:r>
              <a:rPr sz="2450" spc="-10" dirty="0">
                <a:latin typeface="Garamond"/>
                <a:cs typeface="Garamond"/>
              </a:rPr>
              <a:t>revert</a:t>
            </a:r>
            <a:r>
              <a:rPr sz="2450" dirty="0">
                <a:latin typeface="Garamond"/>
                <a:cs typeface="Garamond"/>
              </a:rPr>
              <a:t>	</a:t>
            </a:r>
            <a:r>
              <a:rPr sz="2450" spc="-25" dirty="0">
                <a:latin typeface="Garamond"/>
                <a:cs typeface="Garamond"/>
              </a:rPr>
              <a:t>to 	</a:t>
            </a:r>
            <a:r>
              <a:rPr sz="2450" spc="50" dirty="0">
                <a:latin typeface="Garamond"/>
                <a:cs typeface="Garamond"/>
              </a:rPr>
              <a:t>Macrostate</a:t>
            </a:r>
            <a:r>
              <a:rPr sz="2450" spc="150" dirty="0">
                <a:latin typeface="Garamond"/>
                <a:cs typeface="Garamond"/>
              </a:rPr>
              <a:t> </a:t>
            </a:r>
            <a:r>
              <a:rPr sz="2450" spc="-25" dirty="0">
                <a:latin typeface="Garamond"/>
                <a:cs typeface="Garamond"/>
              </a:rPr>
              <a:t>2.</a:t>
            </a:r>
            <a:endParaRPr sz="2450">
              <a:latin typeface="Garamond"/>
              <a:cs typeface="Garamond"/>
            </a:endParaRPr>
          </a:p>
          <a:p>
            <a:pPr marL="23495" marR="5080" indent="-11430">
              <a:lnSpc>
                <a:spcPct val="101699"/>
              </a:lnSpc>
              <a:spcBef>
                <a:spcPts val="1889"/>
              </a:spcBef>
              <a:tabLst>
                <a:tab pos="1621155" algn="l"/>
              </a:tabLst>
            </a:pPr>
            <a:r>
              <a:rPr sz="2450" b="1" spc="45" dirty="0">
                <a:latin typeface="Book Antiqua"/>
                <a:cs typeface="Book Antiqua"/>
              </a:rPr>
              <a:t>Solution:</a:t>
            </a:r>
            <a:r>
              <a:rPr sz="2450" b="1" dirty="0">
                <a:latin typeface="Book Antiqua"/>
                <a:cs typeface="Book Antiqua"/>
              </a:rPr>
              <a:t>	</a:t>
            </a:r>
            <a:r>
              <a:rPr sz="2450" spc="80" dirty="0">
                <a:latin typeface="Garamond"/>
                <a:cs typeface="Garamond"/>
              </a:rPr>
              <a:t>C.</a:t>
            </a:r>
            <a:r>
              <a:rPr sz="2450" spc="10" dirty="0">
                <a:latin typeface="Garamond"/>
                <a:cs typeface="Garamond"/>
              </a:rPr>
              <a:t> </a:t>
            </a:r>
            <a:r>
              <a:rPr sz="2450" spc="50" dirty="0">
                <a:latin typeface="Garamond"/>
                <a:cs typeface="Garamond"/>
              </a:rPr>
              <a:t>This</a:t>
            </a:r>
            <a:r>
              <a:rPr sz="2450" spc="10" dirty="0">
                <a:latin typeface="Garamond"/>
                <a:cs typeface="Garamond"/>
              </a:rPr>
              <a:t> </a:t>
            </a:r>
            <a:r>
              <a:rPr sz="2450" dirty="0">
                <a:latin typeface="Garamond"/>
                <a:cs typeface="Garamond"/>
              </a:rPr>
              <a:t>is</a:t>
            </a:r>
            <a:r>
              <a:rPr sz="2450" spc="10" dirty="0">
                <a:latin typeface="Garamond"/>
                <a:cs typeface="Garamond"/>
              </a:rPr>
              <a:t> </a:t>
            </a:r>
            <a:r>
              <a:rPr sz="2450" spc="50" dirty="0">
                <a:latin typeface="Garamond"/>
                <a:cs typeface="Garamond"/>
              </a:rPr>
              <a:t>guaranteed</a:t>
            </a:r>
            <a:r>
              <a:rPr sz="2450" spc="15" dirty="0">
                <a:latin typeface="Garamond"/>
                <a:cs typeface="Garamond"/>
              </a:rPr>
              <a:t> </a:t>
            </a:r>
            <a:r>
              <a:rPr sz="2450" spc="60" dirty="0">
                <a:latin typeface="Garamond"/>
                <a:cs typeface="Garamond"/>
              </a:rPr>
              <a:t>by</a:t>
            </a:r>
            <a:r>
              <a:rPr sz="2450" spc="10" dirty="0">
                <a:latin typeface="Garamond"/>
                <a:cs typeface="Garamond"/>
              </a:rPr>
              <a:t> </a:t>
            </a:r>
            <a:r>
              <a:rPr sz="2450" spc="50" dirty="0">
                <a:latin typeface="Garamond"/>
                <a:cs typeface="Garamond"/>
              </a:rPr>
              <a:t>the</a:t>
            </a:r>
            <a:r>
              <a:rPr sz="2450" spc="10" dirty="0">
                <a:latin typeface="Garamond"/>
                <a:cs typeface="Garamond"/>
              </a:rPr>
              <a:t> </a:t>
            </a:r>
            <a:r>
              <a:rPr sz="2450" dirty="0">
                <a:latin typeface="Garamond"/>
                <a:cs typeface="Garamond"/>
              </a:rPr>
              <a:t>fundamental</a:t>
            </a:r>
            <a:r>
              <a:rPr sz="2450" spc="10" dirty="0">
                <a:latin typeface="Garamond"/>
                <a:cs typeface="Garamond"/>
              </a:rPr>
              <a:t> </a:t>
            </a:r>
            <a:r>
              <a:rPr sz="2450" spc="-10" dirty="0">
                <a:latin typeface="Garamond"/>
                <a:cs typeface="Garamond"/>
              </a:rPr>
              <a:t>assumption </a:t>
            </a:r>
            <a:r>
              <a:rPr sz="2450" dirty="0">
                <a:latin typeface="Garamond"/>
                <a:cs typeface="Garamond"/>
              </a:rPr>
              <a:t>of</a:t>
            </a:r>
            <a:r>
              <a:rPr sz="2450" spc="40" dirty="0">
                <a:latin typeface="Garamond"/>
                <a:cs typeface="Garamond"/>
              </a:rPr>
              <a:t> </a:t>
            </a:r>
            <a:r>
              <a:rPr sz="2450" spc="75" dirty="0">
                <a:latin typeface="Garamond"/>
                <a:cs typeface="Garamond"/>
              </a:rPr>
              <a:t>statistical</a:t>
            </a:r>
            <a:r>
              <a:rPr sz="2450" spc="40" dirty="0">
                <a:latin typeface="Garamond"/>
                <a:cs typeface="Garamond"/>
              </a:rPr>
              <a:t> </a:t>
            </a:r>
            <a:r>
              <a:rPr sz="2450" spc="-10" dirty="0">
                <a:latin typeface="Garamond"/>
                <a:cs typeface="Garamond"/>
              </a:rPr>
              <a:t>mechanics.</a:t>
            </a:r>
            <a:endParaRPr sz="2450">
              <a:latin typeface="Garamond"/>
              <a:cs typeface="Garamond"/>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905" cy="207645"/>
          </a:xfrm>
          <a:prstGeom prst="rect">
            <a:avLst/>
          </a:prstGeom>
        </p:spPr>
        <p:txBody>
          <a:bodyPr vert="horz" wrap="square" lIns="0" tIns="12065" rIns="0" bIns="0" rtlCol="0">
            <a:spAutoFit/>
          </a:bodyPr>
          <a:lstStyle/>
          <a:p>
            <a:pPr marL="12700">
              <a:lnSpc>
                <a:spcPct val="100000"/>
              </a:lnSpc>
              <a:spcBef>
                <a:spcPts val="95"/>
              </a:spcBef>
              <a:tabLst>
                <a:tab pos="3423920" algn="l"/>
              </a:tabLst>
            </a:pPr>
            <a:r>
              <a:rPr sz="1200" spc="-10" dirty="0">
                <a:latin typeface="Times New Roman"/>
                <a:cs typeface="Times New Roman"/>
              </a:rPr>
              <a:t>ConcepTest</a:t>
            </a:r>
            <a:r>
              <a:rPr sz="1200" dirty="0">
                <a:latin typeface="Times New Roman"/>
                <a:cs typeface="Times New Roman"/>
              </a:rPr>
              <a:t>	10.2.</a:t>
            </a:r>
            <a:r>
              <a:rPr sz="1200" spc="180" dirty="0">
                <a:latin typeface="Times New Roman"/>
                <a:cs typeface="Times New Roman"/>
              </a:rPr>
              <a:t>  </a:t>
            </a:r>
            <a:r>
              <a:rPr sz="1200" spc="50" dirty="0">
                <a:latin typeface="Times New Roman"/>
                <a:cs typeface="Times New Roman"/>
              </a:rPr>
              <a:t>ENTROPY</a:t>
            </a:r>
            <a:r>
              <a:rPr sz="1200" spc="110" dirty="0">
                <a:latin typeface="Times New Roman"/>
                <a:cs typeface="Times New Roman"/>
              </a:rPr>
              <a:t> </a:t>
            </a:r>
            <a:r>
              <a:rPr sz="1200" dirty="0">
                <a:latin typeface="Times New Roman"/>
                <a:cs typeface="Times New Roman"/>
              </a:rPr>
              <a:t>AND</a:t>
            </a:r>
            <a:r>
              <a:rPr sz="1200" spc="110" dirty="0">
                <a:latin typeface="Times New Roman"/>
                <a:cs typeface="Times New Roman"/>
              </a:rPr>
              <a:t> </a:t>
            </a:r>
            <a:r>
              <a:rPr sz="1200" spc="50" dirty="0">
                <a:latin typeface="Times New Roman"/>
                <a:cs typeface="Times New Roman"/>
              </a:rPr>
              <a:t>THE</a:t>
            </a:r>
            <a:r>
              <a:rPr sz="1200" spc="114" dirty="0">
                <a:latin typeface="Times New Roman"/>
                <a:cs typeface="Times New Roman"/>
              </a:rPr>
              <a:t> </a:t>
            </a:r>
            <a:r>
              <a:rPr sz="1200" dirty="0">
                <a:latin typeface="Times New Roman"/>
                <a:cs typeface="Times New Roman"/>
              </a:rPr>
              <a:t>SECOND</a:t>
            </a:r>
            <a:r>
              <a:rPr sz="1200" spc="110" dirty="0">
                <a:latin typeface="Times New Roman"/>
                <a:cs typeface="Times New Roman"/>
              </a:rPr>
              <a:t> </a:t>
            </a:r>
            <a:r>
              <a:rPr sz="1200" dirty="0">
                <a:latin typeface="Times New Roman"/>
                <a:cs typeface="Times New Roman"/>
              </a:rPr>
              <a:t>LAW</a:t>
            </a:r>
            <a:r>
              <a:rPr sz="1200" spc="110" dirty="0">
                <a:latin typeface="Times New Roman"/>
                <a:cs typeface="Times New Roman"/>
              </a:rPr>
              <a:t> </a:t>
            </a:r>
            <a:r>
              <a:rPr sz="1200" spc="65" dirty="0">
                <a:latin typeface="Times New Roman"/>
                <a:cs typeface="Times New Roman"/>
              </a:rPr>
              <a:t>OF</a:t>
            </a:r>
            <a:r>
              <a:rPr sz="1200" spc="110" dirty="0">
                <a:latin typeface="Times New Roman"/>
                <a:cs typeface="Times New Roman"/>
              </a:rPr>
              <a:t> </a:t>
            </a:r>
            <a:r>
              <a:rPr sz="1200" spc="-10" dirty="0">
                <a:latin typeface="Times New Roman"/>
                <a:cs typeface="Times New Roman"/>
              </a:rPr>
              <a:t>THERMODYNAMICS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15875" rIns="0" bIns="0" rtlCol="0">
            <a:spAutoFit/>
          </a:bodyPr>
          <a:lstStyle/>
          <a:p>
            <a:pPr marL="12700">
              <a:lnSpc>
                <a:spcPct val="100000"/>
              </a:lnSpc>
              <a:spcBef>
                <a:spcPts val="125"/>
              </a:spcBef>
            </a:pPr>
            <a:r>
              <a:rPr spc="75" dirty="0"/>
              <a:t>Can</a:t>
            </a:r>
            <a:r>
              <a:rPr spc="145" dirty="0"/>
              <a:t> </a:t>
            </a:r>
            <a:r>
              <a:rPr dirty="0"/>
              <a:t>the</a:t>
            </a:r>
            <a:r>
              <a:rPr spc="150" dirty="0"/>
              <a:t> </a:t>
            </a:r>
            <a:r>
              <a:rPr dirty="0"/>
              <a:t>entropy</a:t>
            </a:r>
            <a:r>
              <a:rPr spc="155" dirty="0"/>
              <a:t> </a:t>
            </a:r>
            <a:r>
              <a:rPr dirty="0"/>
              <a:t>of</a:t>
            </a:r>
            <a:r>
              <a:rPr spc="150" dirty="0"/>
              <a:t> </a:t>
            </a:r>
            <a:r>
              <a:rPr spc="130" dirty="0"/>
              <a:t>a</a:t>
            </a:r>
            <a:r>
              <a:rPr spc="155" dirty="0"/>
              <a:t> </a:t>
            </a:r>
            <a:r>
              <a:rPr spc="50" dirty="0"/>
              <a:t>system</a:t>
            </a:r>
            <a:r>
              <a:rPr spc="150" dirty="0"/>
              <a:t> </a:t>
            </a:r>
            <a:r>
              <a:rPr dirty="0"/>
              <a:t>ever</a:t>
            </a:r>
            <a:r>
              <a:rPr spc="155" dirty="0"/>
              <a:t> </a:t>
            </a:r>
            <a:r>
              <a:rPr dirty="0"/>
              <a:t>be</a:t>
            </a:r>
            <a:r>
              <a:rPr spc="155" dirty="0"/>
              <a:t> </a:t>
            </a:r>
            <a:r>
              <a:rPr spc="45" dirty="0"/>
              <a:t>negative?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6635750" algn="l"/>
              </a:tabLst>
            </a:pPr>
            <a:r>
              <a:rPr sz="1200" spc="-10" dirty="0">
                <a:latin typeface="Times New Roman"/>
                <a:cs typeface="Times New Roman"/>
              </a:rPr>
              <a:t>ConcepTest</a:t>
            </a:r>
            <a:r>
              <a:rPr sz="1200" dirty="0">
                <a:latin typeface="Times New Roman"/>
                <a:cs typeface="Times New Roman"/>
              </a:rPr>
              <a:t>	10.3.</a:t>
            </a:r>
            <a:r>
              <a:rPr sz="1200" spc="155" dirty="0">
                <a:latin typeface="Times New Roman"/>
                <a:cs typeface="Times New Roman"/>
              </a:rPr>
              <a:t>  </a:t>
            </a:r>
            <a:r>
              <a:rPr sz="1200" spc="-10" dirty="0">
                <a:latin typeface="Times New Roman"/>
                <a:cs typeface="Times New Roman"/>
              </a:rPr>
              <a:t>TEMPERATURE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5876925" cy="403225"/>
          </a:xfrm>
          <a:prstGeom prst="rect">
            <a:avLst/>
          </a:prstGeom>
        </p:spPr>
        <p:txBody>
          <a:bodyPr vert="horz" wrap="square" lIns="0" tIns="15875" rIns="0" bIns="0" rtlCol="0">
            <a:spAutoFit/>
          </a:bodyPr>
          <a:lstStyle/>
          <a:p>
            <a:pPr marL="12700">
              <a:lnSpc>
                <a:spcPct val="100000"/>
              </a:lnSpc>
              <a:spcBef>
                <a:spcPts val="125"/>
              </a:spcBef>
            </a:pPr>
            <a:r>
              <a:rPr spc="75" dirty="0"/>
              <a:t>Can</a:t>
            </a:r>
            <a:r>
              <a:rPr spc="145" dirty="0"/>
              <a:t> </a:t>
            </a:r>
            <a:r>
              <a:rPr dirty="0"/>
              <a:t>the</a:t>
            </a:r>
            <a:r>
              <a:rPr spc="150" dirty="0"/>
              <a:t> </a:t>
            </a:r>
            <a:r>
              <a:rPr dirty="0"/>
              <a:t>entropy</a:t>
            </a:r>
            <a:r>
              <a:rPr spc="155" dirty="0"/>
              <a:t> </a:t>
            </a:r>
            <a:r>
              <a:rPr dirty="0"/>
              <a:t>of</a:t>
            </a:r>
            <a:r>
              <a:rPr spc="150" dirty="0"/>
              <a:t> </a:t>
            </a:r>
            <a:r>
              <a:rPr spc="130" dirty="0"/>
              <a:t>a</a:t>
            </a:r>
            <a:r>
              <a:rPr spc="155" dirty="0"/>
              <a:t> </a:t>
            </a:r>
            <a:r>
              <a:rPr spc="50" dirty="0"/>
              <a:t>system</a:t>
            </a:r>
            <a:r>
              <a:rPr spc="150" dirty="0"/>
              <a:t> </a:t>
            </a:r>
            <a:r>
              <a:rPr dirty="0"/>
              <a:t>ever</a:t>
            </a:r>
            <a:r>
              <a:rPr spc="155" dirty="0"/>
              <a:t> </a:t>
            </a:r>
            <a:r>
              <a:rPr dirty="0"/>
              <a:t>be</a:t>
            </a:r>
            <a:r>
              <a:rPr spc="155" dirty="0"/>
              <a:t> </a:t>
            </a:r>
            <a:r>
              <a:rPr spc="45" dirty="0"/>
              <a:t>negative?</a:t>
            </a:r>
          </a:p>
        </p:txBody>
      </p:sp>
      <p:sp>
        <p:nvSpPr>
          <p:cNvPr id="5" name="object 5"/>
          <p:cNvSpPr txBox="1"/>
          <p:nvPr/>
        </p:nvSpPr>
        <p:spPr>
          <a:xfrm>
            <a:off x="707758" y="1790812"/>
            <a:ext cx="8266430" cy="1971675"/>
          </a:xfrm>
          <a:prstGeom prst="rect">
            <a:avLst/>
          </a:prstGeom>
        </p:spPr>
        <p:txBody>
          <a:bodyPr vert="horz" wrap="square" lIns="0" tIns="9525" rIns="0" bIns="0" rtlCol="0">
            <a:spAutoFit/>
          </a:bodyPr>
          <a:lstStyle/>
          <a:p>
            <a:pPr marL="23495" marR="5080" indent="-11430" algn="just">
              <a:lnSpc>
                <a:spcPct val="101699"/>
              </a:lnSpc>
              <a:spcBef>
                <a:spcPts val="75"/>
              </a:spcBef>
            </a:pPr>
            <a:r>
              <a:rPr sz="2450" b="1" spc="55" dirty="0">
                <a:latin typeface="Book Antiqua"/>
                <a:cs typeface="Book Antiqua"/>
              </a:rPr>
              <a:t>Solution:</a:t>
            </a:r>
            <a:r>
              <a:rPr sz="2450" b="1" spc="325" dirty="0">
                <a:latin typeface="Book Antiqua"/>
                <a:cs typeface="Book Antiqua"/>
              </a:rPr>
              <a:t>  </a:t>
            </a:r>
            <a:r>
              <a:rPr sz="2450" dirty="0">
                <a:latin typeface="Garamond"/>
                <a:cs typeface="Garamond"/>
              </a:rPr>
              <a:t>No.</a:t>
            </a:r>
            <a:r>
              <a:rPr sz="2450" spc="5" dirty="0">
                <a:latin typeface="Garamond"/>
                <a:cs typeface="Garamond"/>
              </a:rPr>
              <a:t>  </a:t>
            </a:r>
            <a:r>
              <a:rPr sz="2450" dirty="0">
                <a:latin typeface="Garamond"/>
                <a:cs typeface="Garamond"/>
              </a:rPr>
              <a:t>The</a:t>
            </a:r>
            <a:r>
              <a:rPr sz="2450" spc="225" dirty="0">
                <a:latin typeface="Garamond"/>
                <a:cs typeface="Garamond"/>
              </a:rPr>
              <a:t> </a:t>
            </a:r>
            <a:r>
              <a:rPr sz="2450" dirty="0">
                <a:latin typeface="Garamond"/>
                <a:cs typeface="Garamond"/>
              </a:rPr>
              <a:t>log</a:t>
            </a:r>
            <a:r>
              <a:rPr sz="2450" spc="229" dirty="0">
                <a:latin typeface="Garamond"/>
                <a:cs typeface="Garamond"/>
              </a:rPr>
              <a:t> </a:t>
            </a:r>
            <a:r>
              <a:rPr sz="2450" dirty="0">
                <a:latin typeface="Garamond"/>
                <a:cs typeface="Garamond"/>
              </a:rPr>
              <a:t>only</a:t>
            </a:r>
            <a:r>
              <a:rPr sz="2450" spc="225" dirty="0">
                <a:latin typeface="Garamond"/>
                <a:cs typeface="Garamond"/>
              </a:rPr>
              <a:t> </a:t>
            </a:r>
            <a:r>
              <a:rPr sz="2450" dirty="0">
                <a:latin typeface="Garamond"/>
                <a:cs typeface="Garamond"/>
              </a:rPr>
              <a:t>gives</a:t>
            </a:r>
            <a:r>
              <a:rPr sz="2450" spc="225" dirty="0">
                <a:latin typeface="Garamond"/>
                <a:cs typeface="Garamond"/>
              </a:rPr>
              <a:t> </a:t>
            </a:r>
            <a:r>
              <a:rPr sz="2450" dirty="0">
                <a:latin typeface="Garamond"/>
                <a:cs typeface="Garamond"/>
              </a:rPr>
              <a:t>you</a:t>
            </a:r>
            <a:r>
              <a:rPr sz="2450" spc="229" dirty="0">
                <a:latin typeface="Garamond"/>
                <a:cs typeface="Garamond"/>
              </a:rPr>
              <a:t> </a:t>
            </a:r>
            <a:r>
              <a:rPr sz="2450" spc="130" dirty="0">
                <a:latin typeface="Garamond"/>
                <a:cs typeface="Garamond"/>
              </a:rPr>
              <a:t>a</a:t>
            </a:r>
            <a:r>
              <a:rPr sz="2450" spc="225" dirty="0">
                <a:latin typeface="Garamond"/>
                <a:cs typeface="Garamond"/>
              </a:rPr>
              <a:t> </a:t>
            </a:r>
            <a:r>
              <a:rPr sz="2450" dirty="0">
                <a:latin typeface="Garamond"/>
                <a:cs typeface="Garamond"/>
              </a:rPr>
              <a:t>negative</a:t>
            </a:r>
            <a:r>
              <a:rPr sz="2450" spc="225" dirty="0">
                <a:latin typeface="Garamond"/>
                <a:cs typeface="Garamond"/>
              </a:rPr>
              <a:t> </a:t>
            </a:r>
            <a:r>
              <a:rPr sz="2450" dirty="0">
                <a:latin typeface="Garamond"/>
                <a:cs typeface="Garamond"/>
              </a:rPr>
              <a:t>answer</a:t>
            </a:r>
            <a:r>
              <a:rPr sz="2450" spc="225" dirty="0">
                <a:latin typeface="Garamond"/>
                <a:cs typeface="Garamond"/>
              </a:rPr>
              <a:t> </a:t>
            </a:r>
            <a:r>
              <a:rPr sz="2450" dirty="0">
                <a:latin typeface="Garamond"/>
                <a:cs typeface="Garamond"/>
              </a:rPr>
              <a:t>if</a:t>
            </a:r>
            <a:r>
              <a:rPr sz="2450" spc="235" dirty="0">
                <a:latin typeface="Garamond"/>
                <a:cs typeface="Garamond"/>
              </a:rPr>
              <a:t> </a:t>
            </a:r>
            <a:r>
              <a:rPr sz="2450" spc="-25" dirty="0">
                <a:latin typeface="Garamond"/>
                <a:cs typeface="Garamond"/>
              </a:rPr>
              <a:t>you </a:t>
            </a:r>
            <a:r>
              <a:rPr sz="2450" dirty="0">
                <a:latin typeface="Garamond"/>
                <a:cs typeface="Garamond"/>
              </a:rPr>
              <a:t>give</a:t>
            </a:r>
            <a:r>
              <a:rPr sz="2450" spc="30" dirty="0">
                <a:latin typeface="Garamond"/>
                <a:cs typeface="Garamond"/>
              </a:rPr>
              <a:t> </a:t>
            </a:r>
            <a:r>
              <a:rPr sz="2450" spc="105" dirty="0">
                <a:latin typeface="Garamond"/>
                <a:cs typeface="Garamond"/>
              </a:rPr>
              <a:t>it</a:t>
            </a:r>
            <a:r>
              <a:rPr sz="2450" spc="20" dirty="0">
                <a:latin typeface="Garamond"/>
                <a:cs typeface="Garamond"/>
              </a:rPr>
              <a:t> </a:t>
            </a:r>
            <a:r>
              <a:rPr sz="2450" spc="130" dirty="0">
                <a:latin typeface="Garamond"/>
                <a:cs typeface="Garamond"/>
              </a:rPr>
              <a:t>a</a:t>
            </a:r>
            <a:r>
              <a:rPr sz="2450" spc="30" dirty="0">
                <a:latin typeface="Garamond"/>
                <a:cs typeface="Garamond"/>
              </a:rPr>
              <a:t> </a:t>
            </a:r>
            <a:r>
              <a:rPr sz="2450" dirty="0">
                <a:latin typeface="Garamond"/>
                <a:cs typeface="Garamond"/>
              </a:rPr>
              <a:t>number</a:t>
            </a:r>
            <a:r>
              <a:rPr sz="2450" spc="30" dirty="0">
                <a:latin typeface="Garamond"/>
                <a:cs typeface="Garamond"/>
              </a:rPr>
              <a:t> </a:t>
            </a:r>
            <a:r>
              <a:rPr sz="2450" dirty="0">
                <a:latin typeface="Garamond"/>
                <a:cs typeface="Garamond"/>
              </a:rPr>
              <a:t>between</a:t>
            </a:r>
            <a:r>
              <a:rPr sz="2450" spc="30" dirty="0">
                <a:latin typeface="Garamond"/>
                <a:cs typeface="Garamond"/>
              </a:rPr>
              <a:t> </a:t>
            </a:r>
            <a:r>
              <a:rPr sz="2450" dirty="0">
                <a:latin typeface="Garamond"/>
                <a:cs typeface="Garamond"/>
              </a:rPr>
              <a:t>0</a:t>
            </a:r>
            <a:r>
              <a:rPr sz="2450" spc="20" dirty="0">
                <a:latin typeface="Garamond"/>
                <a:cs typeface="Garamond"/>
              </a:rPr>
              <a:t> </a:t>
            </a:r>
            <a:r>
              <a:rPr sz="2450" spc="55" dirty="0">
                <a:latin typeface="Garamond"/>
                <a:cs typeface="Garamond"/>
              </a:rPr>
              <a:t>and</a:t>
            </a:r>
            <a:r>
              <a:rPr sz="2450" spc="30" dirty="0">
                <a:latin typeface="Garamond"/>
                <a:cs typeface="Garamond"/>
              </a:rPr>
              <a:t> </a:t>
            </a:r>
            <a:r>
              <a:rPr sz="2450" dirty="0">
                <a:latin typeface="Garamond"/>
                <a:cs typeface="Garamond"/>
              </a:rPr>
              <a:t>1,</a:t>
            </a:r>
            <a:r>
              <a:rPr sz="2450" spc="60" dirty="0">
                <a:latin typeface="Garamond"/>
                <a:cs typeface="Garamond"/>
              </a:rPr>
              <a:t> </a:t>
            </a:r>
            <a:r>
              <a:rPr sz="2450" spc="55" dirty="0">
                <a:latin typeface="Garamond"/>
                <a:cs typeface="Garamond"/>
              </a:rPr>
              <a:t>and</a:t>
            </a:r>
            <a:r>
              <a:rPr sz="2450" spc="25" dirty="0">
                <a:latin typeface="Garamond"/>
                <a:cs typeface="Garamond"/>
              </a:rPr>
              <a:t> </a:t>
            </a:r>
            <a:r>
              <a:rPr sz="2450" dirty="0">
                <a:latin typeface="Garamond"/>
                <a:cs typeface="Garamond"/>
              </a:rPr>
              <a:t>the</a:t>
            </a:r>
            <a:r>
              <a:rPr sz="2450" spc="30" dirty="0">
                <a:latin typeface="Garamond"/>
                <a:cs typeface="Garamond"/>
              </a:rPr>
              <a:t> </a:t>
            </a:r>
            <a:r>
              <a:rPr sz="2450" spc="55" dirty="0">
                <a:latin typeface="Garamond"/>
                <a:cs typeface="Garamond"/>
              </a:rPr>
              <a:t>multiplicity</a:t>
            </a:r>
            <a:r>
              <a:rPr sz="2450" spc="25" dirty="0">
                <a:latin typeface="Garamond"/>
                <a:cs typeface="Garamond"/>
              </a:rPr>
              <a:t> </a:t>
            </a:r>
            <a:r>
              <a:rPr sz="2450" dirty="0">
                <a:latin typeface="Garamond"/>
                <a:cs typeface="Garamond"/>
              </a:rPr>
              <a:t>could</a:t>
            </a:r>
            <a:r>
              <a:rPr sz="2450" spc="30" dirty="0">
                <a:latin typeface="Garamond"/>
                <a:cs typeface="Garamond"/>
              </a:rPr>
              <a:t> </a:t>
            </a:r>
            <a:r>
              <a:rPr sz="2450" spc="-10" dirty="0">
                <a:latin typeface="Garamond"/>
                <a:cs typeface="Garamond"/>
              </a:rPr>
              <a:t>never </a:t>
            </a:r>
            <a:r>
              <a:rPr sz="2450" dirty="0">
                <a:latin typeface="Garamond"/>
                <a:cs typeface="Garamond"/>
              </a:rPr>
              <a:t>be</a:t>
            </a:r>
            <a:r>
              <a:rPr sz="2450" spc="170" dirty="0">
                <a:latin typeface="Garamond"/>
                <a:cs typeface="Garamond"/>
              </a:rPr>
              <a:t> </a:t>
            </a:r>
            <a:r>
              <a:rPr sz="2450" dirty="0">
                <a:latin typeface="Garamond"/>
                <a:cs typeface="Garamond"/>
              </a:rPr>
              <a:t>less</a:t>
            </a:r>
            <a:r>
              <a:rPr sz="2450" spc="170" dirty="0">
                <a:latin typeface="Garamond"/>
                <a:cs typeface="Garamond"/>
              </a:rPr>
              <a:t> </a:t>
            </a:r>
            <a:r>
              <a:rPr sz="2450" spc="70" dirty="0">
                <a:latin typeface="Garamond"/>
                <a:cs typeface="Garamond"/>
              </a:rPr>
              <a:t>than</a:t>
            </a:r>
            <a:r>
              <a:rPr sz="2450" spc="170" dirty="0">
                <a:latin typeface="Garamond"/>
                <a:cs typeface="Garamond"/>
              </a:rPr>
              <a:t> </a:t>
            </a:r>
            <a:r>
              <a:rPr sz="2450" spc="-25" dirty="0">
                <a:latin typeface="Garamond"/>
                <a:cs typeface="Garamond"/>
              </a:rPr>
              <a:t>1.</a:t>
            </a:r>
            <a:endParaRPr sz="2450">
              <a:latin typeface="Garamond"/>
              <a:cs typeface="Garamond"/>
            </a:endParaRPr>
          </a:p>
          <a:p>
            <a:pPr>
              <a:lnSpc>
                <a:spcPct val="100000"/>
              </a:lnSpc>
              <a:spcBef>
                <a:spcPts val="1580"/>
              </a:spcBef>
            </a:pPr>
            <a:endParaRPr sz="2450">
              <a:latin typeface="Garamond"/>
              <a:cs typeface="Garamond"/>
            </a:endParaRPr>
          </a:p>
          <a:p>
            <a:pPr marL="23495">
              <a:lnSpc>
                <a:spcPct val="100000"/>
              </a:lnSpc>
              <a:tabLst>
                <a:tab pos="706755" algn="l"/>
              </a:tabLst>
            </a:pPr>
            <a:r>
              <a:rPr sz="1700" b="1" spc="90" dirty="0">
                <a:latin typeface="Book Antiqua"/>
                <a:cs typeface="Book Antiqua"/>
              </a:rPr>
              <a:t>10.3</a:t>
            </a:r>
            <a:r>
              <a:rPr sz="1700" b="1" dirty="0">
                <a:latin typeface="Book Antiqua"/>
                <a:cs typeface="Book Antiqua"/>
              </a:rPr>
              <a:t>	</a:t>
            </a:r>
            <a:r>
              <a:rPr sz="1700" b="1" spc="65" dirty="0">
                <a:latin typeface="Book Antiqua"/>
                <a:cs typeface="Book Antiqua"/>
              </a:rPr>
              <a:t>Temperature</a:t>
            </a:r>
            <a:endParaRPr sz="1700">
              <a:latin typeface="Book Antiqua"/>
              <a:cs typeface="Book Antiqua"/>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663575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10.3.</a:t>
            </a:r>
            <a:r>
              <a:rPr sz="1200" spc="155" dirty="0">
                <a:latin typeface="Times New Roman"/>
                <a:cs typeface="Times New Roman"/>
              </a:rPr>
              <a:t>  </a:t>
            </a:r>
            <a:r>
              <a:rPr sz="1200" spc="-10" dirty="0">
                <a:latin typeface="Times New Roman"/>
                <a:cs typeface="Times New Roman"/>
              </a:rPr>
              <a:t>TEMPERATURE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15875" rIns="0" bIns="0" rtlCol="0">
            <a:spAutoFit/>
          </a:bodyPr>
          <a:lstStyle/>
          <a:p>
            <a:pPr marL="12700">
              <a:lnSpc>
                <a:spcPct val="100000"/>
              </a:lnSpc>
              <a:spcBef>
                <a:spcPts val="125"/>
              </a:spcBef>
              <a:tabLst>
                <a:tab pos="650240" algn="l"/>
                <a:tab pos="1893570" algn="l"/>
                <a:tab pos="2560320" algn="l"/>
                <a:tab pos="3244215" algn="l"/>
                <a:tab pos="4000500" algn="l"/>
                <a:tab pos="5159375" algn="l"/>
                <a:tab pos="5748655" algn="l"/>
                <a:tab pos="6776720" algn="l"/>
                <a:tab pos="7936865" algn="l"/>
              </a:tabLst>
            </a:pPr>
            <a:r>
              <a:rPr spc="-25" dirty="0"/>
              <a:t>The</a:t>
            </a:r>
            <a:r>
              <a:rPr dirty="0"/>
              <a:t>	</a:t>
            </a:r>
            <a:r>
              <a:rPr spc="-10" dirty="0"/>
              <a:t>direction</a:t>
            </a:r>
            <a:r>
              <a:rPr dirty="0"/>
              <a:t>	</a:t>
            </a:r>
            <a:r>
              <a:rPr spc="95" dirty="0"/>
              <a:t>that</a:t>
            </a:r>
            <a:r>
              <a:rPr dirty="0"/>
              <a:t>	</a:t>
            </a:r>
            <a:r>
              <a:rPr spc="45" dirty="0"/>
              <a:t>heat</a:t>
            </a:r>
            <a:r>
              <a:rPr dirty="0"/>
              <a:t>	</a:t>
            </a:r>
            <a:r>
              <a:rPr spc="-10" dirty="0"/>
              <a:t>flows</a:t>
            </a:r>
            <a:r>
              <a:rPr dirty="0"/>
              <a:t>	</a:t>
            </a:r>
            <a:r>
              <a:rPr spc="-10" dirty="0"/>
              <a:t>between</a:t>
            </a:r>
            <a:r>
              <a:rPr dirty="0"/>
              <a:t>	</a:t>
            </a:r>
            <a:r>
              <a:rPr spc="-25" dirty="0"/>
              <a:t>two</a:t>
            </a:r>
            <a:r>
              <a:rPr dirty="0"/>
              <a:t>	</a:t>
            </a:r>
            <a:r>
              <a:rPr spc="-10" dirty="0"/>
              <a:t>objects</a:t>
            </a:r>
            <a:r>
              <a:rPr dirty="0"/>
              <a:t>	</a:t>
            </a:r>
            <a:r>
              <a:rPr spc="-10" dirty="0"/>
              <a:t>depends</a:t>
            </a:r>
            <a:r>
              <a:rPr dirty="0"/>
              <a:t>	</a:t>
            </a:r>
            <a:r>
              <a:rPr spc="-25" dirty="0"/>
              <a:t>on</a:t>
            </a:r>
          </a:p>
          <a:p>
            <a:pPr marL="12700">
              <a:lnSpc>
                <a:spcPct val="100000"/>
              </a:lnSpc>
              <a:spcBef>
                <a:spcPts val="50"/>
              </a:spcBef>
            </a:pPr>
            <a:r>
              <a:rPr spc="75" dirty="0"/>
              <a:t>.</a:t>
            </a:r>
            <a:r>
              <a:rPr spc="-215" dirty="0"/>
              <a:t> </a:t>
            </a:r>
            <a:r>
              <a:rPr spc="75" dirty="0"/>
              <a:t>.</a:t>
            </a:r>
            <a:r>
              <a:rPr spc="-215" dirty="0"/>
              <a:t> </a:t>
            </a:r>
            <a:r>
              <a:rPr spc="75" dirty="0"/>
              <a:t>.</a:t>
            </a:r>
            <a:r>
              <a:rPr spc="-215" dirty="0"/>
              <a:t> </a:t>
            </a:r>
            <a:r>
              <a:rPr dirty="0"/>
              <a:t>(Choose</a:t>
            </a:r>
            <a:r>
              <a:rPr spc="155" dirty="0"/>
              <a:t> </a:t>
            </a:r>
            <a:r>
              <a:rPr spc="-20" dirty="0"/>
              <a:t>one)</a:t>
            </a:r>
          </a:p>
        </p:txBody>
      </p:sp>
      <p:sp>
        <p:nvSpPr>
          <p:cNvPr id="5" name="object 5"/>
          <p:cNvSpPr txBox="1"/>
          <p:nvPr/>
        </p:nvSpPr>
        <p:spPr>
          <a:xfrm>
            <a:off x="715137" y="2042037"/>
            <a:ext cx="7070090" cy="2556510"/>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dirty="0">
                <a:latin typeface="Garamond"/>
                <a:cs typeface="Garamond"/>
              </a:rPr>
              <a:t>which</a:t>
            </a:r>
            <a:r>
              <a:rPr sz="2450" spc="155" dirty="0">
                <a:latin typeface="Garamond"/>
                <a:cs typeface="Garamond"/>
              </a:rPr>
              <a:t> </a:t>
            </a:r>
            <a:r>
              <a:rPr sz="2450" dirty="0">
                <a:latin typeface="Garamond"/>
                <a:cs typeface="Garamond"/>
              </a:rPr>
              <a:t>one</a:t>
            </a:r>
            <a:r>
              <a:rPr sz="2450" spc="155" dirty="0">
                <a:latin typeface="Garamond"/>
                <a:cs typeface="Garamond"/>
              </a:rPr>
              <a:t> </a:t>
            </a:r>
            <a:r>
              <a:rPr sz="2450" dirty="0">
                <a:latin typeface="Garamond"/>
                <a:cs typeface="Garamond"/>
              </a:rPr>
              <a:t>has</a:t>
            </a:r>
            <a:r>
              <a:rPr sz="2450" spc="155" dirty="0">
                <a:latin typeface="Garamond"/>
                <a:cs typeface="Garamond"/>
              </a:rPr>
              <a:t> </a:t>
            </a:r>
            <a:r>
              <a:rPr sz="2450" spc="130" dirty="0">
                <a:latin typeface="Garamond"/>
                <a:cs typeface="Garamond"/>
              </a:rPr>
              <a:t>a</a:t>
            </a:r>
            <a:r>
              <a:rPr sz="2450" spc="150" dirty="0">
                <a:latin typeface="Garamond"/>
                <a:cs typeface="Garamond"/>
              </a:rPr>
              <a:t> </a:t>
            </a:r>
            <a:r>
              <a:rPr sz="2450" dirty="0">
                <a:latin typeface="Garamond"/>
                <a:cs typeface="Garamond"/>
              </a:rPr>
              <a:t>higher</a:t>
            </a:r>
            <a:r>
              <a:rPr sz="2450" spc="155" dirty="0">
                <a:latin typeface="Garamond"/>
                <a:cs typeface="Garamond"/>
              </a:rPr>
              <a:t> </a:t>
            </a:r>
            <a:r>
              <a:rPr sz="2450" spc="-10" dirty="0">
                <a:latin typeface="Garamond"/>
                <a:cs typeface="Garamond"/>
              </a:rPr>
              <a:t>energy</a:t>
            </a:r>
            <a:endParaRPr sz="2450">
              <a:latin typeface="Garamond"/>
              <a:cs typeface="Garamond"/>
            </a:endParaRPr>
          </a:p>
          <a:p>
            <a:pPr marL="386715" indent="-358140">
              <a:lnSpc>
                <a:spcPct val="100000"/>
              </a:lnSpc>
              <a:spcBef>
                <a:spcPts val="1045"/>
              </a:spcBef>
              <a:buAutoNum type="alphaUcPeriod"/>
              <a:tabLst>
                <a:tab pos="386715" algn="l"/>
              </a:tabLst>
            </a:pPr>
            <a:r>
              <a:rPr sz="2450" dirty="0">
                <a:latin typeface="Garamond"/>
                <a:cs typeface="Garamond"/>
              </a:rPr>
              <a:t>which</a:t>
            </a:r>
            <a:r>
              <a:rPr sz="2450" spc="155" dirty="0">
                <a:latin typeface="Garamond"/>
                <a:cs typeface="Garamond"/>
              </a:rPr>
              <a:t> </a:t>
            </a:r>
            <a:r>
              <a:rPr sz="2450" dirty="0">
                <a:latin typeface="Garamond"/>
                <a:cs typeface="Garamond"/>
              </a:rPr>
              <a:t>one</a:t>
            </a:r>
            <a:r>
              <a:rPr sz="2450" spc="155" dirty="0">
                <a:latin typeface="Garamond"/>
                <a:cs typeface="Garamond"/>
              </a:rPr>
              <a:t> </a:t>
            </a:r>
            <a:r>
              <a:rPr sz="2450" dirty="0">
                <a:latin typeface="Garamond"/>
                <a:cs typeface="Garamond"/>
              </a:rPr>
              <a:t>has</a:t>
            </a:r>
            <a:r>
              <a:rPr sz="2450" spc="155" dirty="0">
                <a:latin typeface="Garamond"/>
                <a:cs typeface="Garamond"/>
              </a:rPr>
              <a:t> </a:t>
            </a:r>
            <a:r>
              <a:rPr sz="2450" spc="130" dirty="0">
                <a:latin typeface="Garamond"/>
                <a:cs typeface="Garamond"/>
              </a:rPr>
              <a:t>a</a:t>
            </a:r>
            <a:r>
              <a:rPr sz="2450" spc="150" dirty="0">
                <a:latin typeface="Garamond"/>
                <a:cs typeface="Garamond"/>
              </a:rPr>
              <a:t> </a:t>
            </a:r>
            <a:r>
              <a:rPr sz="2450" dirty="0">
                <a:latin typeface="Garamond"/>
                <a:cs typeface="Garamond"/>
              </a:rPr>
              <a:t>higher</a:t>
            </a:r>
            <a:r>
              <a:rPr sz="2450" spc="155" dirty="0">
                <a:latin typeface="Garamond"/>
                <a:cs typeface="Garamond"/>
              </a:rPr>
              <a:t> </a:t>
            </a:r>
            <a:r>
              <a:rPr sz="2450" spc="-10" dirty="0">
                <a:latin typeface="Garamond"/>
                <a:cs typeface="Garamond"/>
              </a:rPr>
              <a:t>entropy</a:t>
            </a:r>
            <a:endParaRPr sz="2450">
              <a:latin typeface="Garamond"/>
              <a:cs typeface="Garamond"/>
            </a:endParaRPr>
          </a:p>
          <a:p>
            <a:pPr marL="386715" indent="-361950">
              <a:lnSpc>
                <a:spcPct val="100000"/>
              </a:lnSpc>
              <a:spcBef>
                <a:spcPts val="1045"/>
              </a:spcBef>
              <a:buAutoNum type="alphaUcPeriod"/>
              <a:tabLst>
                <a:tab pos="386715" algn="l"/>
              </a:tabLst>
            </a:pPr>
            <a:r>
              <a:rPr sz="2450" dirty="0">
                <a:latin typeface="Garamond"/>
                <a:cs typeface="Garamond"/>
              </a:rPr>
              <a:t>whose</a:t>
            </a:r>
            <a:r>
              <a:rPr sz="2450" spc="185" dirty="0">
                <a:latin typeface="Garamond"/>
                <a:cs typeface="Garamond"/>
              </a:rPr>
              <a:t> </a:t>
            </a:r>
            <a:r>
              <a:rPr sz="2450" dirty="0">
                <a:latin typeface="Garamond"/>
                <a:cs typeface="Garamond"/>
              </a:rPr>
              <a:t>entropy</a:t>
            </a:r>
            <a:r>
              <a:rPr sz="2450" spc="180" dirty="0">
                <a:latin typeface="Garamond"/>
                <a:cs typeface="Garamond"/>
              </a:rPr>
              <a:t> </a:t>
            </a:r>
            <a:r>
              <a:rPr sz="2450" dirty="0">
                <a:latin typeface="Garamond"/>
                <a:cs typeface="Garamond"/>
              </a:rPr>
              <a:t>depends</a:t>
            </a:r>
            <a:r>
              <a:rPr sz="2450" spc="180" dirty="0">
                <a:latin typeface="Garamond"/>
                <a:cs typeface="Garamond"/>
              </a:rPr>
              <a:t> </a:t>
            </a:r>
            <a:r>
              <a:rPr sz="2450" dirty="0">
                <a:latin typeface="Garamond"/>
                <a:cs typeface="Garamond"/>
              </a:rPr>
              <a:t>more</a:t>
            </a:r>
            <a:r>
              <a:rPr sz="2450" spc="185" dirty="0">
                <a:latin typeface="Garamond"/>
                <a:cs typeface="Garamond"/>
              </a:rPr>
              <a:t> </a:t>
            </a:r>
            <a:r>
              <a:rPr sz="2450" dirty="0">
                <a:latin typeface="Garamond"/>
                <a:cs typeface="Garamond"/>
              </a:rPr>
              <a:t>strongly</a:t>
            </a:r>
            <a:r>
              <a:rPr sz="2450" spc="185" dirty="0">
                <a:latin typeface="Garamond"/>
                <a:cs typeface="Garamond"/>
              </a:rPr>
              <a:t> </a:t>
            </a:r>
            <a:r>
              <a:rPr sz="2450" dirty="0">
                <a:latin typeface="Garamond"/>
                <a:cs typeface="Garamond"/>
              </a:rPr>
              <a:t>on</a:t>
            </a:r>
            <a:r>
              <a:rPr sz="2450" spc="180" dirty="0">
                <a:latin typeface="Garamond"/>
                <a:cs typeface="Garamond"/>
              </a:rPr>
              <a:t> </a:t>
            </a:r>
            <a:r>
              <a:rPr sz="2450" spc="-10" dirty="0">
                <a:latin typeface="Garamond"/>
                <a:cs typeface="Garamond"/>
              </a:rPr>
              <a:t>energy</a:t>
            </a:r>
            <a:endParaRPr sz="2450">
              <a:latin typeface="Garamond"/>
              <a:cs typeface="Garamond"/>
            </a:endParaRPr>
          </a:p>
          <a:p>
            <a:pPr marL="386715" indent="-374015">
              <a:lnSpc>
                <a:spcPct val="100000"/>
              </a:lnSpc>
              <a:spcBef>
                <a:spcPts val="1045"/>
              </a:spcBef>
              <a:buAutoNum type="alphaUcPeriod"/>
              <a:tabLst>
                <a:tab pos="386715" algn="l"/>
              </a:tabLst>
            </a:pPr>
            <a:r>
              <a:rPr sz="2450" dirty="0">
                <a:latin typeface="Garamond"/>
                <a:cs typeface="Garamond"/>
              </a:rPr>
              <a:t>whose</a:t>
            </a:r>
            <a:r>
              <a:rPr sz="2450" spc="160" dirty="0">
                <a:latin typeface="Garamond"/>
                <a:cs typeface="Garamond"/>
              </a:rPr>
              <a:t> </a:t>
            </a:r>
            <a:r>
              <a:rPr sz="2450" spc="55" dirty="0">
                <a:latin typeface="Garamond"/>
                <a:cs typeface="Garamond"/>
              </a:rPr>
              <a:t>temperature</a:t>
            </a:r>
            <a:r>
              <a:rPr sz="2450" spc="160" dirty="0">
                <a:latin typeface="Garamond"/>
                <a:cs typeface="Garamond"/>
              </a:rPr>
              <a:t> </a:t>
            </a:r>
            <a:r>
              <a:rPr sz="2450" dirty="0">
                <a:latin typeface="Garamond"/>
                <a:cs typeface="Garamond"/>
              </a:rPr>
              <a:t>depends</a:t>
            </a:r>
            <a:r>
              <a:rPr sz="2450" spc="160" dirty="0">
                <a:latin typeface="Garamond"/>
                <a:cs typeface="Garamond"/>
              </a:rPr>
              <a:t> </a:t>
            </a:r>
            <a:r>
              <a:rPr sz="2450" dirty="0">
                <a:latin typeface="Garamond"/>
                <a:cs typeface="Garamond"/>
              </a:rPr>
              <a:t>more</a:t>
            </a:r>
            <a:r>
              <a:rPr sz="2450" spc="160" dirty="0">
                <a:latin typeface="Garamond"/>
                <a:cs typeface="Garamond"/>
              </a:rPr>
              <a:t> </a:t>
            </a:r>
            <a:r>
              <a:rPr sz="2450" dirty="0">
                <a:latin typeface="Garamond"/>
                <a:cs typeface="Garamond"/>
              </a:rPr>
              <a:t>strongly</a:t>
            </a:r>
            <a:r>
              <a:rPr sz="2450" spc="160" dirty="0">
                <a:latin typeface="Garamond"/>
                <a:cs typeface="Garamond"/>
              </a:rPr>
              <a:t> </a:t>
            </a:r>
            <a:r>
              <a:rPr sz="2450" dirty="0">
                <a:latin typeface="Garamond"/>
                <a:cs typeface="Garamond"/>
              </a:rPr>
              <a:t>on</a:t>
            </a:r>
            <a:r>
              <a:rPr sz="2450" spc="160" dirty="0">
                <a:latin typeface="Garamond"/>
                <a:cs typeface="Garamond"/>
              </a:rPr>
              <a:t> </a:t>
            </a:r>
            <a:r>
              <a:rPr sz="2450" spc="-10" dirty="0">
                <a:latin typeface="Garamond"/>
                <a:cs typeface="Garamond"/>
              </a:rPr>
              <a:t>energy</a:t>
            </a:r>
            <a:endParaRPr sz="2450">
              <a:latin typeface="Garamond"/>
              <a:cs typeface="Garamond"/>
            </a:endParaRPr>
          </a:p>
          <a:p>
            <a:pPr marL="386715" indent="-349885">
              <a:lnSpc>
                <a:spcPct val="100000"/>
              </a:lnSpc>
              <a:spcBef>
                <a:spcPts val="1045"/>
              </a:spcBef>
              <a:buAutoNum type="alphaUcPeriod"/>
              <a:tabLst>
                <a:tab pos="386715" algn="l"/>
              </a:tabLst>
            </a:pPr>
            <a:r>
              <a:rPr sz="2450" dirty="0">
                <a:latin typeface="Garamond"/>
                <a:cs typeface="Garamond"/>
              </a:rPr>
              <a:t>none</a:t>
            </a:r>
            <a:r>
              <a:rPr sz="2450" spc="60" dirty="0">
                <a:latin typeface="Garamond"/>
                <a:cs typeface="Garamond"/>
              </a:rPr>
              <a:t> </a:t>
            </a:r>
            <a:r>
              <a:rPr sz="2450" dirty="0">
                <a:latin typeface="Garamond"/>
                <a:cs typeface="Garamond"/>
              </a:rPr>
              <a:t>of</a:t>
            </a:r>
            <a:r>
              <a:rPr sz="2450" spc="65" dirty="0">
                <a:latin typeface="Garamond"/>
                <a:cs typeface="Garamond"/>
              </a:rPr>
              <a:t> </a:t>
            </a:r>
            <a:r>
              <a:rPr sz="2450" dirty="0">
                <a:latin typeface="Garamond"/>
                <a:cs typeface="Garamond"/>
              </a:rPr>
              <a:t>the</a:t>
            </a:r>
            <a:r>
              <a:rPr sz="2450" spc="60" dirty="0">
                <a:latin typeface="Garamond"/>
                <a:cs typeface="Garamond"/>
              </a:rPr>
              <a:t> </a:t>
            </a:r>
            <a:r>
              <a:rPr sz="2450" spc="-10" dirty="0">
                <a:latin typeface="Garamond"/>
                <a:cs typeface="Garamond"/>
              </a:rPr>
              <a:t>above</a:t>
            </a:r>
            <a:endParaRPr sz="2450">
              <a:latin typeface="Garamond"/>
              <a:cs typeface="Garamond"/>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663575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10.3.</a:t>
            </a:r>
            <a:r>
              <a:rPr sz="1200" spc="155" dirty="0">
                <a:latin typeface="Times New Roman"/>
                <a:cs typeface="Times New Roman"/>
              </a:rPr>
              <a:t>  </a:t>
            </a:r>
            <a:r>
              <a:rPr sz="1200" spc="-10" dirty="0">
                <a:latin typeface="Times New Roman"/>
                <a:cs typeface="Times New Roman"/>
              </a:rPr>
              <a:t>TEMPERATURE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15875" rIns="0" bIns="0" rtlCol="0">
            <a:spAutoFit/>
          </a:bodyPr>
          <a:lstStyle/>
          <a:p>
            <a:pPr marL="12700">
              <a:lnSpc>
                <a:spcPct val="100000"/>
              </a:lnSpc>
              <a:spcBef>
                <a:spcPts val="125"/>
              </a:spcBef>
              <a:tabLst>
                <a:tab pos="650240" algn="l"/>
                <a:tab pos="1893570" algn="l"/>
                <a:tab pos="2560320" algn="l"/>
                <a:tab pos="3244215" algn="l"/>
                <a:tab pos="4000500" algn="l"/>
                <a:tab pos="5159375" algn="l"/>
                <a:tab pos="5748655" algn="l"/>
                <a:tab pos="6776720" algn="l"/>
                <a:tab pos="7936865" algn="l"/>
              </a:tabLst>
            </a:pPr>
            <a:r>
              <a:rPr spc="-25" dirty="0"/>
              <a:t>The</a:t>
            </a:r>
            <a:r>
              <a:rPr dirty="0"/>
              <a:t>	</a:t>
            </a:r>
            <a:r>
              <a:rPr spc="-10" dirty="0"/>
              <a:t>direction</a:t>
            </a:r>
            <a:r>
              <a:rPr dirty="0"/>
              <a:t>	</a:t>
            </a:r>
            <a:r>
              <a:rPr spc="95" dirty="0"/>
              <a:t>that</a:t>
            </a:r>
            <a:r>
              <a:rPr dirty="0"/>
              <a:t>	</a:t>
            </a:r>
            <a:r>
              <a:rPr spc="45" dirty="0"/>
              <a:t>heat</a:t>
            </a:r>
            <a:r>
              <a:rPr dirty="0"/>
              <a:t>	</a:t>
            </a:r>
            <a:r>
              <a:rPr spc="-10" dirty="0"/>
              <a:t>flows</a:t>
            </a:r>
            <a:r>
              <a:rPr dirty="0"/>
              <a:t>	</a:t>
            </a:r>
            <a:r>
              <a:rPr spc="-10" dirty="0"/>
              <a:t>between</a:t>
            </a:r>
            <a:r>
              <a:rPr dirty="0"/>
              <a:t>	</a:t>
            </a:r>
            <a:r>
              <a:rPr spc="-25" dirty="0"/>
              <a:t>two</a:t>
            </a:r>
            <a:r>
              <a:rPr dirty="0"/>
              <a:t>	</a:t>
            </a:r>
            <a:r>
              <a:rPr spc="-10" dirty="0"/>
              <a:t>objects</a:t>
            </a:r>
            <a:r>
              <a:rPr dirty="0"/>
              <a:t>	</a:t>
            </a:r>
            <a:r>
              <a:rPr spc="-10" dirty="0"/>
              <a:t>depends</a:t>
            </a:r>
            <a:r>
              <a:rPr dirty="0"/>
              <a:t>	</a:t>
            </a:r>
            <a:r>
              <a:rPr spc="-25" dirty="0"/>
              <a:t>on</a:t>
            </a:r>
          </a:p>
          <a:p>
            <a:pPr marL="12700">
              <a:lnSpc>
                <a:spcPct val="100000"/>
              </a:lnSpc>
              <a:spcBef>
                <a:spcPts val="50"/>
              </a:spcBef>
            </a:pPr>
            <a:r>
              <a:rPr spc="75" dirty="0"/>
              <a:t>.</a:t>
            </a:r>
            <a:r>
              <a:rPr spc="-215" dirty="0"/>
              <a:t> </a:t>
            </a:r>
            <a:r>
              <a:rPr spc="75" dirty="0"/>
              <a:t>.</a:t>
            </a:r>
            <a:r>
              <a:rPr spc="-215" dirty="0"/>
              <a:t> </a:t>
            </a:r>
            <a:r>
              <a:rPr spc="75" dirty="0"/>
              <a:t>.</a:t>
            </a:r>
            <a:r>
              <a:rPr spc="-215" dirty="0"/>
              <a:t> </a:t>
            </a:r>
            <a:r>
              <a:rPr dirty="0"/>
              <a:t>(Choose</a:t>
            </a:r>
            <a:r>
              <a:rPr spc="155" dirty="0"/>
              <a:t> </a:t>
            </a:r>
            <a:r>
              <a:rPr spc="-20" dirty="0"/>
              <a:t>one)</a:t>
            </a:r>
          </a:p>
        </p:txBody>
      </p:sp>
      <p:sp>
        <p:nvSpPr>
          <p:cNvPr id="5" name="object 5"/>
          <p:cNvSpPr txBox="1"/>
          <p:nvPr/>
        </p:nvSpPr>
        <p:spPr>
          <a:xfrm>
            <a:off x="707758" y="2042037"/>
            <a:ext cx="7077709" cy="317627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Garamond"/>
                <a:cs typeface="Garamond"/>
              </a:rPr>
              <a:t>which</a:t>
            </a:r>
            <a:r>
              <a:rPr sz="2450" spc="155" dirty="0">
                <a:latin typeface="Garamond"/>
                <a:cs typeface="Garamond"/>
              </a:rPr>
              <a:t> </a:t>
            </a:r>
            <a:r>
              <a:rPr sz="2450" dirty="0">
                <a:latin typeface="Garamond"/>
                <a:cs typeface="Garamond"/>
              </a:rPr>
              <a:t>one</a:t>
            </a:r>
            <a:r>
              <a:rPr sz="2450" spc="155" dirty="0">
                <a:latin typeface="Garamond"/>
                <a:cs typeface="Garamond"/>
              </a:rPr>
              <a:t> </a:t>
            </a:r>
            <a:r>
              <a:rPr sz="2450" dirty="0">
                <a:latin typeface="Garamond"/>
                <a:cs typeface="Garamond"/>
              </a:rPr>
              <a:t>has</a:t>
            </a:r>
            <a:r>
              <a:rPr sz="2450" spc="155" dirty="0">
                <a:latin typeface="Garamond"/>
                <a:cs typeface="Garamond"/>
              </a:rPr>
              <a:t> </a:t>
            </a:r>
            <a:r>
              <a:rPr sz="2450" spc="130" dirty="0">
                <a:latin typeface="Garamond"/>
                <a:cs typeface="Garamond"/>
              </a:rPr>
              <a:t>a</a:t>
            </a:r>
            <a:r>
              <a:rPr sz="2450" spc="150" dirty="0">
                <a:latin typeface="Garamond"/>
                <a:cs typeface="Garamond"/>
              </a:rPr>
              <a:t> </a:t>
            </a:r>
            <a:r>
              <a:rPr sz="2450" dirty="0">
                <a:latin typeface="Garamond"/>
                <a:cs typeface="Garamond"/>
              </a:rPr>
              <a:t>higher</a:t>
            </a:r>
            <a:r>
              <a:rPr sz="2450" spc="155" dirty="0">
                <a:latin typeface="Garamond"/>
                <a:cs typeface="Garamond"/>
              </a:rPr>
              <a:t> </a:t>
            </a:r>
            <a:r>
              <a:rPr sz="2450" spc="-10" dirty="0">
                <a:latin typeface="Garamond"/>
                <a:cs typeface="Garamond"/>
              </a:rPr>
              <a:t>energy</a:t>
            </a:r>
            <a:endParaRPr sz="2450">
              <a:latin typeface="Garamond"/>
              <a:cs typeface="Garamond"/>
            </a:endParaRPr>
          </a:p>
          <a:p>
            <a:pPr marL="394335" indent="-358140">
              <a:lnSpc>
                <a:spcPct val="100000"/>
              </a:lnSpc>
              <a:spcBef>
                <a:spcPts val="1045"/>
              </a:spcBef>
              <a:buAutoNum type="alphaUcPeriod"/>
              <a:tabLst>
                <a:tab pos="394335" algn="l"/>
              </a:tabLst>
            </a:pPr>
            <a:r>
              <a:rPr sz="2450" dirty="0">
                <a:latin typeface="Garamond"/>
                <a:cs typeface="Garamond"/>
              </a:rPr>
              <a:t>which</a:t>
            </a:r>
            <a:r>
              <a:rPr sz="2450" spc="155" dirty="0">
                <a:latin typeface="Garamond"/>
                <a:cs typeface="Garamond"/>
              </a:rPr>
              <a:t> </a:t>
            </a:r>
            <a:r>
              <a:rPr sz="2450" dirty="0">
                <a:latin typeface="Garamond"/>
                <a:cs typeface="Garamond"/>
              </a:rPr>
              <a:t>one</a:t>
            </a:r>
            <a:r>
              <a:rPr sz="2450" spc="155" dirty="0">
                <a:latin typeface="Garamond"/>
                <a:cs typeface="Garamond"/>
              </a:rPr>
              <a:t> </a:t>
            </a:r>
            <a:r>
              <a:rPr sz="2450" dirty="0">
                <a:latin typeface="Garamond"/>
                <a:cs typeface="Garamond"/>
              </a:rPr>
              <a:t>has</a:t>
            </a:r>
            <a:r>
              <a:rPr sz="2450" spc="155" dirty="0">
                <a:latin typeface="Garamond"/>
                <a:cs typeface="Garamond"/>
              </a:rPr>
              <a:t> </a:t>
            </a:r>
            <a:r>
              <a:rPr sz="2450" spc="130" dirty="0">
                <a:latin typeface="Garamond"/>
                <a:cs typeface="Garamond"/>
              </a:rPr>
              <a:t>a</a:t>
            </a:r>
            <a:r>
              <a:rPr sz="2450" spc="150" dirty="0">
                <a:latin typeface="Garamond"/>
                <a:cs typeface="Garamond"/>
              </a:rPr>
              <a:t> </a:t>
            </a:r>
            <a:r>
              <a:rPr sz="2450" dirty="0">
                <a:latin typeface="Garamond"/>
                <a:cs typeface="Garamond"/>
              </a:rPr>
              <a:t>higher</a:t>
            </a:r>
            <a:r>
              <a:rPr sz="2450" spc="155" dirty="0">
                <a:latin typeface="Garamond"/>
                <a:cs typeface="Garamond"/>
              </a:rPr>
              <a:t> </a:t>
            </a:r>
            <a:r>
              <a:rPr sz="2450" spc="-10" dirty="0">
                <a:latin typeface="Garamond"/>
                <a:cs typeface="Garamond"/>
              </a:rPr>
              <a:t>entropy</a:t>
            </a:r>
            <a:endParaRPr sz="2450">
              <a:latin typeface="Garamond"/>
              <a:cs typeface="Garamond"/>
            </a:endParaRPr>
          </a:p>
          <a:p>
            <a:pPr marL="393700" indent="-361950">
              <a:lnSpc>
                <a:spcPct val="100000"/>
              </a:lnSpc>
              <a:spcBef>
                <a:spcPts val="1045"/>
              </a:spcBef>
              <a:buAutoNum type="alphaUcPeriod"/>
              <a:tabLst>
                <a:tab pos="393700" algn="l"/>
              </a:tabLst>
            </a:pPr>
            <a:r>
              <a:rPr sz="2450" dirty="0">
                <a:latin typeface="Garamond"/>
                <a:cs typeface="Garamond"/>
              </a:rPr>
              <a:t>whose</a:t>
            </a:r>
            <a:r>
              <a:rPr sz="2450" spc="185" dirty="0">
                <a:latin typeface="Garamond"/>
                <a:cs typeface="Garamond"/>
              </a:rPr>
              <a:t> </a:t>
            </a:r>
            <a:r>
              <a:rPr sz="2450" dirty="0">
                <a:latin typeface="Garamond"/>
                <a:cs typeface="Garamond"/>
              </a:rPr>
              <a:t>entropy</a:t>
            </a:r>
            <a:r>
              <a:rPr sz="2450" spc="180" dirty="0">
                <a:latin typeface="Garamond"/>
                <a:cs typeface="Garamond"/>
              </a:rPr>
              <a:t> </a:t>
            </a:r>
            <a:r>
              <a:rPr sz="2450" dirty="0">
                <a:latin typeface="Garamond"/>
                <a:cs typeface="Garamond"/>
              </a:rPr>
              <a:t>depends</a:t>
            </a:r>
            <a:r>
              <a:rPr sz="2450" spc="180" dirty="0">
                <a:latin typeface="Garamond"/>
                <a:cs typeface="Garamond"/>
              </a:rPr>
              <a:t> </a:t>
            </a:r>
            <a:r>
              <a:rPr sz="2450" dirty="0">
                <a:latin typeface="Garamond"/>
                <a:cs typeface="Garamond"/>
              </a:rPr>
              <a:t>more</a:t>
            </a:r>
            <a:r>
              <a:rPr sz="2450" spc="185" dirty="0">
                <a:latin typeface="Garamond"/>
                <a:cs typeface="Garamond"/>
              </a:rPr>
              <a:t> </a:t>
            </a:r>
            <a:r>
              <a:rPr sz="2450" dirty="0">
                <a:latin typeface="Garamond"/>
                <a:cs typeface="Garamond"/>
              </a:rPr>
              <a:t>strongly</a:t>
            </a:r>
            <a:r>
              <a:rPr sz="2450" spc="185" dirty="0">
                <a:latin typeface="Garamond"/>
                <a:cs typeface="Garamond"/>
              </a:rPr>
              <a:t> </a:t>
            </a:r>
            <a:r>
              <a:rPr sz="2450" dirty="0">
                <a:latin typeface="Garamond"/>
                <a:cs typeface="Garamond"/>
              </a:rPr>
              <a:t>on</a:t>
            </a:r>
            <a:r>
              <a:rPr sz="2450" spc="180" dirty="0">
                <a:latin typeface="Garamond"/>
                <a:cs typeface="Garamond"/>
              </a:rPr>
              <a:t> </a:t>
            </a:r>
            <a:r>
              <a:rPr sz="2450" spc="-10" dirty="0">
                <a:latin typeface="Garamond"/>
                <a:cs typeface="Garamond"/>
              </a:rPr>
              <a:t>energy</a:t>
            </a:r>
            <a:endParaRPr sz="2450">
              <a:latin typeface="Garamond"/>
              <a:cs typeface="Garamond"/>
            </a:endParaRPr>
          </a:p>
          <a:p>
            <a:pPr marL="393700" indent="-374015">
              <a:lnSpc>
                <a:spcPct val="100000"/>
              </a:lnSpc>
              <a:spcBef>
                <a:spcPts val="1045"/>
              </a:spcBef>
              <a:buAutoNum type="alphaUcPeriod"/>
              <a:tabLst>
                <a:tab pos="393700" algn="l"/>
              </a:tabLst>
            </a:pPr>
            <a:r>
              <a:rPr sz="2450" dirty="0">
                <a:latin typeface="Garamond"/>
                <a:cs typeface="Garamond"/>
              </a:rPr>
              <a:t>whose</a:t>
            </a:r>
            <a:r>
              <a:rPr sz="2450" spc="160" dirty="0">
                <a:latin typeface="Garamond"/>
                <a:cs typeface="Garamond"/>
              </a:rPr>
              <a:t> </a:t>
            </a:r>
            <a:r>
              <a:rPr sz="2450" spc="55" dirty="0">
                <a:latin typeface="Garamond"/>
                <a:cs typeface="Garamond"/>
              </a:rPr>
              <a:t>temperature</a:t>
            </a:r>
            <a:r>
              <a:rPr sz="2450" spc="160" dirty="0">
                <a:latin typeface="Garamond"/>
                <a:cs typeface="Garamond"/>
              </a:rPr>
              <a:t> </a:t>
            </a:r>
            <a:r>
              <a:rPr sz="2450" dirty="0">
                <a:latin typeface="Garamond"/>
                <a:cs typeface="Garamond"/>
              </a:rPr>
              <a:t>depends</a:t>
            </a:r>
            <a:r>
              <a:rPr sz="2450" spc="160" dirty="0">
                <a:latin typeface="Garamond"/>
                <a:cs typeface="Garamond"/>
              </a:rPr>
              <a:t> </a:t>
            </a:r>
            <a:r>
              <a:rPr sz="2450" dirty="0">
                <a:latin typeface="Garamond"/>
                <a:cs typeface="Garamond"/>
              </a:rPr>
              <a:t>more</a:t>
            </a:r>
            <a:r>
              <a:rPr sz="2450" spc="160" dirty="0">
                <a:latin typeface="Garamond"/>
                <a:cs typeface="Garamond"/>
              </a:rPr>
              <a:t> </a:t>
            </a:r>
            <a:r>
              <a:rPr sz="2450" dirty="0">
                <a:latin typeface="Garamond"/>
                <a:cs typeface="Garamond"/>
              </a:rPr>
              <a:t>strongly</a:t>
            </a:r>
            <a:r>
              <a:rPr sz="2450" spc="160" dirty="0">
                <a:latin typeface="Garamond"/>
                <a:cs typeface="Garamond"/>
              </a:rPr>
              <a:t> </a:t>
            </a:r>
            <a:r>
              <a:rPr sz="2450" dirty="0">
                <a:latin typeface="Garamond"/>
                <a:cs typeface="Garamond"/>
              </a:rPr>
              <a:t>on</a:t>
            </a:r>
            <a:r>
              <a:rPr sz="2450" spc="160" dirty="0">
                <a:latin typeface="Garamond"/>
                <a:cs typeface="Garamond"/>
              </a:rPr>
              <a:t> </a:t>
            </a:r>
            <a:r>
              <a:rPr sz="2450" spc="-10" dirty="0">
                <a:latin typeface="Garamond"/>
                <a:cs typeface="Garamond"/>
              </a:rPr>
              <a:t>energy</a:t>
            </a:r>
            <a:endParaRPr sz="2450">
              <a:latin typeface="Garamond"/>
              <a:cs typeface="Garamond"/>
            </a:endParaRPr>
          </a:p>
          <a:p>
            <a:pPr marL="394335" indent="-349885">
              <a:lnSpc>
                <a:spcPct val="100000"/>
              </a:lnSpc>
              <a:spcBef>
                <a:spcPts val="1045"/>
              </a:spcBef>
              <a:buAutoNum type="alphaUcPeriod"/>
              <a:tabLst>
                <a:tab pos="394335" algn="l"/>
              </a:tabLst>
            </a:pPr>
            <a:r>
              <a:rPr sz="2450" dirty="0">
                <a:latin typeface="Garamond"/>
                <a:cs typeface="Garamond"/>
              </a:rPr>
              <a:t>none</a:t>
            </a:r>
            <a:r>
              <a:rPr sz="2450" spc="60" dirty="0">
                <a:latin typeface="Garamond"/>
                <a:cs typeface="Garamond"/>
              </a:rPr>
              <a:t> </a:t>
            </a:r>
            <a:r>
              <a:rPr sz="2450" dirty="0">
                <a:latin typeface="Garamond"/>
                <a:cs typeface="Garamond"/>
              </a:rPr>
              <a:t>of</a:t>
            </a:r>
            <a:r>
              <a:rPr sz="2450" spc="65" dirty="0">
                <a:latin typeface="Garamond"/>
                <a:cs typeface="Garamond"/>
              </a:rPr>
              <a:t> </a:t>
            </a:r>
            <a:r>
              <a:rPr sz="2450" dirty="0">
                <a:latin typeface="Garamond"/>
                <a:cs typeface="Garamond"/>
              </a:rPr>
              <a:t>the</a:t>
            </a:r>
            <a:r>
              <a:rPr sz="2450" spc="60" dirty="0">
                <a:latin typeface="Garamond"/>
                <a:cs typeface="Garamond"/>
              </a:rPr>
              <a:t> </a:t>
            </a:r>
            <a:r>
              <a:rPr sz="2450" spc="-10" dirty="0">
                <a:latin typeface="Garamond"/>
                <a:cs typeface="Garamond"/>
              </a:rPr>
              <a:t>above</a:t>
            </a:r>
            <a:endParaRPr sz="2450">
              <a:latin typeface="Garamond"/>
              <a:cs typeface="Garamond"/>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25" dirty="0">
                <a:latin typeface="Garamond"/>
                <a:cs typeface="Garamond"/>
              </a:rPr>
              <a:t>C</a:t>
            </a:r>
            <a:endParaRPr sz="2450">
              <a:latin typeface="Garamond"/>
              <a:cs typeface="Garamond"/>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50900"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endParaRPr sz="1200">
              <a:latin typeface="Times New Roman"/>
              <a:cs typeface="Times New Roman"/>
            </a:endParaRPr>
          </a:p>
        </p:txBody>
      </p:sp>
      <p:sp>
        <p:nvSpPr>
          <p:cNvPr id="3" name="object 3"/>
          <p:cNvSpPr txBox="1"/>
          <p:nvPr/>
        </p:nvSpPr>
        <p:spPr>
          <a:xfrm>
            <a:off x="7342314" y="878291"/>
            <a:ext cx="1631950"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10.3.</a:t>
            </a:r>
            <a:r>
              <a:rPr sz="1200" spc="155" dirty="0">
                <a:latin typeface="Times New Roman"/>
                <a:cs typeface="Times New Roman"/>
              </a:rPr>
              <a:t>  </a:t>
            </a:r>
            <a:r>
              <a:rPr sz="1200" spc="-10" dirty="0">
                <a:latin typeface="Times New Roman"/>
                <a:cs typeface="Times New Roman"/>
              </a:rPr>
              <a:t>TEMPERATURE</a:t>
            </a:r>
            <a:endParaRPr sz="1200">
              <a:latin typeface="Times New Roman"/>
              <a:cs typeface="Times New Roman"/>
            </a:endParaRPr>
          </a:p>
        </p:txBody>
      </p:sp>
      <p:sp>
        <p:nvSpPr>
          <p:cNvPr id="4" name="object 4"/>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5" name="object 5"/>
          <p:cNvSpPr txBox="1">
            <a:spLocks noGrp="1"/>
          </p:cNvSpPr>
          <p:nvPr>
            <p:ph type="title"/>
          </p:nvPr>
        </p:nvSpPr>
        <p:spPr>
          <a:xfrm>
            <a:off x="718819" y="1208797"/>
            <a:ext cx="8256905" cy="1162685"/>
          </a:xfrm>
          <a:prstGeom prst="rect">
            <a:avLst/>
          </a:prstGeom>
        </p:spPr>
        <p:txBody>
          <a:bodyPr vert="horz" wrap="square" lIns="0" tIns="9525" rIns="0" bIns="0" rtlCol="0">
            <a:spAutoFit/>
          </a:bodyPr>
          <a:lstStyle/>
          <a:p>
            <a:pPr marL="12700" marR="5080" algn="just">
              <a:lnSpc>
                <a:spcPct val="101699"/>
              </a:lnSpc>
              <a:spcBef>
                <a:spcPts val="75"/>
              </a:spcBef>
            </a:pPr>
            <a:r>
              <a:rPr dirty="0"/>
              <a:t>The</a:t>
            </a:r>
            <a:r>
              <a:rPr spc="425" dirty="0"/>
              <a:t> </a:t>
            </a:r>
            <a:r>
              <a:rPr dirty="0"/>
              <a:t>plot</a:t>
            </a:r>
            <a:r>
              <a:rPr spc="425" dirty="0"/>
              <a:t> </a:t>
            </a:r>
            <a:r>
              <a:rPr dirty="0"/>
              <a:t>below</a:t>
            </a:r>
            <a:r>
              <a:rPr spc="420" dirty="0"/>
              <a:t> </a:t>
            </a:r>
            <a:r>
              <a:rPr dirty="0"/>
              <a:t>shows</a:t>
            </a:r>
            <a:r>
              <a:rPr spc="425" dirty="0"/>
              <a:t> </a:t>
            </a:r>
            <a:r>
              <a:rPr dirty="0"/>
              <a:t>entropy</a:t>
            </a:r>
            <a:r>
              <a:rPr spc="425" dirty="0"/>
              <a:t> </a:t>
            </a:r>
            <a:r>
              <a:rPr dirty="0"/>
              <a:t>vs.</a:t>
            </a:r>
            <a:r>
              <a:rPr spc="295" dirty="0"/>
              <a:t>  </a:t>
            </a:r>
            <a:r>
              <a:rPr dirty="0"/>
              <a:t>energy</a:t>
            </a:r>
            <a:r>
              <a:rPr spc="420" dirty="0"/>
              <a:t> </a:t>
            </a:r>
            <a:r>
              <a:rPr dirty="0"/>
              <a:t>for</a:t>
            </a:r>
            <a:r>
              <a:rPr spc="425" dirty="0"/>
              <a:t> </a:t>
            </a:r>
            <a:r>
              <a:rPr dirty="0"/>
              <a:t>two</a:t>
            </a:r>
            <a:r>
              <a:rPr spc="425" dirty="0"/>
              <a:t> </a:t>
            </a:r>
            <a:r>
              <a:rPr dirty="0"/>
              <a:t>systems,</a:t>
            </a:r>
            <a:r>
              <a:rPr spc="484" dirty="0"/>
              <a:t> </a:t>
            </a:r>
            <a:r>
              <a:rPr spc="30" dirty="0"/>
              <a:t>and </a:t>
            </a:r>
            <a:r>
              <a:rPr dirty="0"/>
              <a:t>shows</a:t>
            </a:r>
            <a:r>
              <a:rPr spc="375" dirty="0"/>
              <a:t> </a:t>
            </a:r>
            <a:r>
              <a:rPr dirty="0"/>
              <a:t>the</a:t>
            </a:r>
            <a:r>
              <a:rPr spc="380" dirty="0"/>
              <a:t> </a:t>
            </a:r>
            <a:r>
              <a:rPr dirty="0"/>
              <a:t>current</a:t>
            </a:r>
            <a:r>
              <a:rPr spc="375" dirty="0"/>
              <a:t> </a:t>
            </a:r>
            <a:r>
              <a:rPr dirty="0"/>
              <a:t>energy</a:t>
            </a:r>
            <a:r>
              <a:rPr spc="375" dirty="0"/>
              <a:t> </a:t>
            </a:r>
            <a:r>
              <a:rPr dirty="0"/>
              <a:t>of</a:t>
            </a:r>
            <a:r>
              <a:rPr spc="380" dirty="0"/>
              <a:t> </a:t>
            </a:r>
            <a:r>
              <a:rPr dirty="0"/>
              <a:t>both</a:t>
            </a:r>
            <a:r>
              <a:rPr spc="375" dirty="0"/>
              <a:t> </a:t>
            </a:r>
            <a:r>
              <a:rPr dirty="0"/>
              <a:t>systems.</a:t>
            </a:r>
            <a:r>
              <a:rPr spc="180" dirty="0"/>
              <a:t>  </a:t>
            </a:r>
            <a:r>
              <a:rPr dirty="0"/>
              <a:t>Which</a:t>
            </a:r>
            <a:r>
              <a:rPr spc="375" dirty="0"/>
              <a:t> </a:t>
            </a:r>
            <a:r>
              <a:rPr spc="55" dirty="0"/>
              <a:t>way</a:t>
            </a:r>
            <a:r>
              <a:rPr spc="380" dirty="0"/>
              <a:t> </a:t>
            </a:r>
            <a:r>
              <a:rPr dirty="0"/>
              <a:t>will</a:t>
            </a:r>
            <a:r>
              <a:rPr spc="375" dirty="0"/>
              <a:t> </a:t>
            </a:r>
            <a:r>
              <a:rPr spc="45" dirty="0"/>
              <a:t>heat </a:t>
            </a:r>
            <a:r>
              <a:rPr dirty="0"/>
              <a:t>flow?</a:t>
            </a:r>
            <a:r>
              <a:rPr spc="340" dirty="0"/>
              <a:t> </a:t>
            </a:r>
            <a:r>
              <a:rPr dirty="0"/>
              <a:t>(Choose</a:t>
            </a:r>
            <a:r>
              <a:rPr spc="100" dirty="0"/>
              <a:t> </a:t>
            </a:r>
            <a:r>
              <a:rPr spc="-20" dirty="0"/>
              <a:t>one)</a:t>
            </a:r>
          </a:p>
        </p:txBody>
      </p:sp>
      <p:pic>
        <p:nvPicPr>
          <p:cNvPr id="6" name="object 6"/>
          <p:cNvPicPr/>
          <p:nvPr/>
        </p:nvPicPr>
        <p:blipFill>
          <a:blip r:embed="rId2" cstate="print"/>
          <a:stretch>
            <a:fillRect/>
          </a:stretch>
        </p:blipFill>
        <p:spPr>
          <a:xfrm>
            <a:off x="3615975" y="2906561"/>
            <a:ext cx="2460748" cy="1618589"/>
          </a:xfrm>
          <a:prstGeom prst="rect">
            <a:avLst/>
          </a:prstGeom>
        </p:spPr>
      </p:pic>
      <p:sp>
        <p:nvSpPr>
          <p:cNvPr id="7" name="object 7"/>
          <p:cNvSpPr txBox="1"/>
          <p:nvPr/>
        </p:nvSpPr>
        <p:spPr>
          <a:xfrm>
            <a:off x="715137" y="4825833"/>
            <a:ext cx="8259445" cy="2680970"/>
          </a:xfrm>
          <a:prstGeom prst="rect">
            <a:avLst/>
          </a:prstGeom>
        </p:spPr>
        <p:txBody>
          <a:bodyPr vert="horz" wrap="square" lIns="0" tIns="9525" rIns="0" bIns="0" rtlCol="0">
            <a:spAutoFit/>
          </a:bodyPr>
          <a:lstStyle/>
          <a:p>
            <a:pPr marL="386715" marR="5080" indent="-370205">
              <a:lnSpc>
                <a:spcPct val="101699"/>
              </a:lnSpc>
              <a:spcBef>
                <a:spcPts val="75"/>
              </a:spcBef>
              <a:buAutoNum type="alphaUcPeriod"/>
              <a:tabLst>
                <a:tab pos="387985" algn="l"/>
                <a:tab pos="1101090" algn="l"/>
                <a:tab pos="1629410" algn="l"/>
                <a:tab pos="2618740" algn="l"/>
                <a:tab pos="4180840" algn="l"/>
                <a:tab pos="4613910" algn="l"/>
                <a:tab pos="5142865" algn="l"/>
                <a:tab pos="5671185" algn="l"/>
                <a:tab pos="6472555" algn="l"/>
                <a:tab pos="6856730" algn="l"/>
                <a:tab pos="7385050" algn="l"/>
              </a:tabLst>
            </a:pPr>
            <a:r>
              <a:rPr sz="2450" spc="-20" dirty="0">
                <a:latin typeface="Garamond"/>
                <a:cs typeface="Garamond"/>
              </a:rPr>
              <a:t>from</a:t>
            </a:r>
            <a:r>
              <a:rPr sz="2450" dirty="0">
                <a:latin typeface="Garamond"/>
                <a:cs typeface="Garamond"/>
              </a:rPr>
              <a:t>	</a:t>
            </a:r>
            <a:r>
              <a:rPr sz="2450" spc="-25" dirty="0">
                <a:latin typeface="Garamond"/>
                <a:cs typeface="Garamond"/>
              </a:rPr>
              <a:t>the</a:t>
            </a:r>
            <a:r>
              <a:rPr sz="2450" dirty="0">
                <a:latin typeface="Garamond"/>
                <a:cs typeface="Garamond"/>
              </a:rPr>
              <a:t>	</a:t>
            </a:r>
            <a:r>
              <a:rPr sz="2450" spc="40" dirty="0">
                <a:latin typeface="Garamond"/>
                <a:cs typeface="Garamond"/>
              </a:rPr>
              <a:t>system</a:t>
            </a:r>
            <a:r>
              <a:rPr sz="2450" dirty="0">
                <a:latin typeface="Garamond"/>
                <a:cs typeface="Garamond"/>
              </a:rPr>
              <a:t>	</a:t>
            </a:r>
            <a:r>
              <a:rPr sz="2450" spc="-10" dirty="0">
                <a:latin typeface="Garamond"/>
                <a:cs typeface="Garamond"/>
              </a:rPr>
              <a:t>represented</a:t>
            </a:r>
            <a:r>
              <a:rPr sz="2450" dirty="0">
                <a:latin typeface="Garamond"/>
                <a:cs typeface="Garamond"/>
              </a:rPr>
              <a:t>	</a:t>
            </a:r>
            <a:r>
              <a:rPr sz="2450" spc="35" dirty="0">
                <a:latin typeface="Garamond"/>
                <a:cs typeface="Garamond"/>
              </a:rPr>
              <a:t>by</a:t>
            </a:r>
            <a:r>
              <a:rPr sz="2450" dirty="0">
                <a:latin typeface="Garamond"/>
                <a:cs typeface="Garamond"/>
              </a:rPr>
              <a:t>	</a:t>
            </a:r>
            <a:r>
              <a:rPr sz="2450" spc="-25" dirty="0">
                <a:latin typeface="Garamond"/>
                <a:cs typeface="Garamond"/>
              </a:rPr>
              <a:t>the</a:t>
            </a:r>
            <a:r>
              <a:rPr sz="2450" dirty="0">
                <a:latin typeface="Garamond"/>
                <a:cs typeface="Garamond"/>
              </a:rPr>
              <a:t>	</a:t>
            </a:r>
            <a:r>
              <a:rPr sz="2450" spc="-25" dirty="0">
                <a:latin typeface="Garamond"/>
                <a:cs typeface="Garamond"/>
              </a:rPr>
              <a:t>red</a:t>
            </a:r>
            <a:r>
              <a:rPr sz="2450" dirty="0">
                <a:latin typeface="Garamond"/>
                <a:cs typeface="Garamond"/>
              </a:rPr>
              <a:t>	</a:t>
            </a:r>
            <a:r>
              <a:rPr sz="2450" spc="-10" dirty="0">
                <a:latin typeface="Garamond"/>
                <a:cs typeface="Garamond"/>
              </a:rPr>
              <a:t>curve</a:t>
            </a:r>
            <a:r>
              <a:rPr sz="2450" dirty="0">
                <a:latin typeface="Garamond"/>
                <a:cs typeface="Garamond"/>
              </a:rPr>
              <a:t>	</a:t>
            </a:r>
            <a:r>
              <a:rPr sz="2450" spc="-25" dirty="0">
                <a:latin typeface="Garamond"/>
                <a:cs typeface="Garamond"/>
              </a:rPr>
              <a:t>to</a:t>
            </a:r>
            <a:r>
              <a:rPr sz="2450" dirty="0">
                <a:latin typeface="Garamond"/>
                <a:cs typeface="Garamond"/>
              </a:rPr>
              <a:t>	</a:t>
            </a:r>
            <a:r>
              <a:rPr sz="2450" spc="-25" dirty="0">
                <a:latin typeface="Garamond"/>
                <a:cs typeface="Garamond"/>
              </a:rPr>
              <a:t>the</a:t>
            </a:r>
            <a:r>
              <a:rPr sz="2450" dirty="0">
                <a:latin typeface="Garamond"/>
                <a:cs typeface="Garamond"/>
              </a:rPr>
              <a:t>	</a:t>
            </a:r>
            <a:r>
              <a:rPr sz="2450" spc="40" dirty="0">
                <a:latin typeface="Garamond"/>
                <a:cs typeface="Garamond"/>
              </a:rPr>
              <a:t>system 	</a:t>
            </a:r>
            <a:r>
              <a:rPr sz="2450" dirty="0">
                <a:latin typeface="Garamond"/>
                <a:cs typeface="Garamond"/>
              </a:rPr>
              <a:t>represented</a:t>
            </a:r>
            <a:r>
              <a:rPr sz="2450" spc="240" dirty="0">
                <a:latin typeface="Garamond"/>
                <a:cs typeface="Garamond"/>
              </a:rPr>
              <a:t> </a:t>
            </a:r>
            <a:r>
              <a:rPr sz="2450" spc="60" dirty="0">
                <a:latin typeface="Garamond"/>
                <a:cs typeface="Garamond"/>
              </a:rPr>
              <a:t>by</a:t>
            </a:r>
            <a:r>
              <a:rPr sz="2450" spc="245" dirty="0">
                <a:latin typeface="Garamond"/>
                <a:cs typeface="Garamond"/>
              </a:rPr>
              <a:t> </a:t>
            </a:r>
            <a:r>
              <a:rPr sz="2450" dirty="0">
                <a:latin typeface="Garamond"/>
                <a:cs typeface="Garamond"/>
              </a:rPr>
              <a:t>the</a:t>
            </a:r>
            <a:r>
              <a:rPr sz="2450" spc="240" dirty="0">
                <a:latin typeface="Garamond"/>
                <a:cs typeface="Garamond"/>
              </a:rPr>
              <a:t> </a:t>
            </a:r>
            <a:r>
              <a:rPr sz="2450" dirty="0">
                <a:latin typeface="Garamond"/>
                <a:cs typeface="Garamond"/>
              </a:rPr>
              <a:t>blue</a:t>
            </a:r>
            <a:r>
              <a:rPr sz="2450" spc="240" dirty="0">
                <a:latin typeface="Garamond"/>
                <a:cs typeface="Garamond"/>
              </a:rPr>
              <a:t> </a:t>
            </a:r>
            <a:r>
              <a:rPr sz="2450" spc="-10" dirty="0">
                <a:latin typeface="Garamond"/>
                <a:cs typeface="Garamond"/>
              </a:rPr>
              <a:t>curve</a:t>
            </a:r>
            <a:endParaRPr sz="2450">
              <a:latin typeface="Garamond"/>
              <a:cs typeface="Garamond"/>
            </a:endParaRPr>
          </a:p>
          <a:p>
            <a:pPr marL="386715" marR="5080" indent="-358140">
              <a:lnSpc>
                <a:spcPct val="101699"/>
              </a:lnSpc>
              <a:spcBef>
                <a:spcPts val="994"/>
              </a:spcBef>
              <a:buAutoNum type="alphaUcPeriod"/>
              <a:tabLst>
                <a:tab pos="387985" algn="l"/>
              </a:tabLst>
            </a:pPr>
            <a:r>
              <a:rPr sz="2450" dirty="0">
                <a:latin typeface="Garamond"/>
                <a:cs typeface="Garamond"/>
              </a:rPr>
              <a:t>from</a:t>
            </a:r>
            <a:r>
              <a:rPr sz="2450" spc="355" dirty="0">
                <a:latin typeface="Garamond"/>
                <a:cs typeface="Garamond"/>
              </a:rPr>
              <a:t> </a:t>
            </a:r>
            <a:r>
              <a:rPr sz="2450" dirty="0">
                <a:latin typeface="Garamond"/>
                <a:cs typeface="Garamond"/>
              </a:rPr>
              <a:t>the</a:t>
            </a:r>
            <a:r>
              <a:rPr sz="2450" spc="360" dirty="0">
                <a:latin typeface="Garamond"/>
                <a:cs typeface="Garamond"/>
              </a:rPr>
              <a:t> </a:t>
            </a:r>
            <a:r>
              <a:rPr sz="2450" spc="50" dirty="0">
                <a:latin typeface="Garamond"/>
                <a:cs typeface="Garamond"/>
              </a:rPr>
              <a:t>system</a:t>
            </a:r>
            <a:r>
              <a:rPr sz="2450" spc="365" dirty="0">
                <a:latin typeface="Garamond"/>
                <a:cs typeface="Garamond"/>
              </a:rPr>
              <a:t> </a:t>
            </a:r>
            <a:r>
              <a:rPr sz="2450" dirty="0">
                <a:latin typeface="Garamond"/>
                <a:cs typeface="Garamond"/>
              </a:rPr>
              <a:t>represented</a:t>
            </a:r>
            <a:r>
              <a:rPr sz="2450" spc="365" dirty="0">
                <a:latin typeface="Garamond"/>
                <a:cs typeface="Garamond"/>
              </a:rPr>
              <a:t> </a:t>
            </a:r>
            <a:r>
              <a:rPr sz="2450" spc="60" dirty="0">
                <a:latin typeface="Garamond"/>
                <a:cs typeface="Garamond"/>
              </a:rPr>
              <a:t>by</a:t>
            </a:r>
            <a:r>
              <a:rPr sz="2450" spc="360" dirty="0">
                <a:latin typeface="Garamond"/>
                <a:cs typeface="Garamond"/>
              </a:rPr>
              <a:t> </a:t>
            </a:r>
            <a:r>
              <a:rPr sz="2450" dirty="0">
                <a:latin typeface="Garamond"/>
                <a:cs typeface="Garamond"/>
              </a:rPr>
              <a:t>the</a:t>
            </a:r>
            <a:r>
              <a:rPr sz="2450" spc="365" dirty="0">
                <a:latin typeface="Garamond"/>
                <a:cs typeface="Garamond"/>
              </a:rPr>
              <a:t> </a:t>
            </a:r>
            <a:r>
              <a:rPr sz="2450" dirty="0">
                <a:latin typeface="Garamond"/>
                <a:cs typeface="Garamond"/>
              </a:rPr>
              <a:t>blue</a:t>
            </a:r>
            <a:r>
              <a:rPr sz="2450" spc="365" dirty="0">
                <a:latin typeface="Garamond"/>
                <a:cs typeface="Garamond"/>
              </a:rPr>
              <a:t> </a:t>
            </a:r>
            <a:r>
              <a:rPr sz="2450" dirty="0">
                <a:latin typeface="Garamond"/>
                <a:cs typeface="Garamond"/>
              </a:rPr>
              <a:t>curve</a:t>
            </a:r>
            <a:r>
              <a:rPr sz="2450" spc="360" dirty="0">
                <a:latin typeface="Garamond"/>
                <a:cs typeface="Garamond"/>
              </a:rPr>
              <a:t> </a:t>
            </a:r>
            <a:r>
              <a:rPr sz="2450" dirty="0">
                <a:latin typeface="Garamond"/>
                <a:cs typeface="Garamond"/>
              </a:rPr>
              <a:t>to</a:t>
            </a:r>
            <a:r>
              <a:rPr sz="2450" spc="365" dirty="0">
                <a:latin typeface="Garamond"/>
                <a:cs typeface="Garamond"/>
              </a:rPr>
              <a:t> </a:t>
            </a:r>
            <a:r>
              <a:rPr sz="2450" dirty="0">
                <a:latin typeface="Garamond"/>
                <a:cs typeface="Garamond"/>
              </a:rPr>
              <a:t>the</a:t>
            </a:r>
            <a:r>
              <a:rPr sz="2450" spc="365" dirty="0">
                <a:latin typeface="Garamond"/>
                <a:cs typeface="Garamond"/>
              </a:rPr>
              <a:t> </a:t>
            </a:r>
            <a:r>
              <a:rPr sz="2450" spc="40" dirty="0">
                <a:latin typeface="Garamond"/>
                <a:cs typeface="Garamond"/>
              </a:rPr>
              <a:t>system 	</a:t>
            </a:r>
            <a:r>
              <a:rPr sz="2450" dirty="0">
                <a:latin typeface="Garamond"/>
                <a:cs typeface="Garamond"/>
              </a:rPr>
              <a:t>represented</a:t>
            </a:r>
            <a:r>
              <a:rPr sz="2450" spc="235" dirty="0">
                <a:latin typeface="Garamond"/>
                <a:cs typeface="Garamond"/>
              </a:rPr>
              <a:t> </a:t>
            </a:r>
            <a:r>
              <a:rPr sz="2450" spc="60" dirty="0">
                <a:latin typeface="Garamond"/>
                <a:cs typeface="Garamond"/>
              </a:rPr>
              <a:t>by</a:t>
            </a:r>
            <a:r>
              <a:rPr sz="2450" spc="240" dirty="0">
                <a:latin typeface="Garamond"/>
                <a:cs typeface="Garamond"/>
              </a:rPr>
              <a:t> </a:t>
            </a:r>
            <a:r>
              <a:rPr sz="2450" dirty="0">
                <a:latin typeface="Garamond"/>
                <a:cs typeface="Garamond"/>
              </a:rPr>
              <a:t>the</a:t>
            </a:r>
            <a:r>
              <a:rPr sz="2450" spc="235" dirty="0">
                <a:latin typeface="Garamond"/>
                <a:cs typeface="Garamond"/>
              </a:rPr>
              <a:t> </a:t>
            </a:r>
            <a:r>
              <a:rPr sz="2450" dirty="0">
                <a:latin typeface="Garamond"/>
                <a:cs typeface="Garamond"/>
              </a:rPr>
              <a:t>red</a:t>
            </a:r>
            <a:r>
              <a:rPr sz="2450" spc="235" dirty="0">
                <a:latin typeface="Garamond"/>
                <a:cs typeface="Garamond"/>
              </a:rPr>
              <a:t> </a:t>
            </a:r>
            <a:r>
              <a:rPr sz="2450" spc="-10" dirty="0">
                <a:latin typeface="Garamond"/>
                <a:cs typeface="Garamond"/>
              </a:rPr>
              <a:t>curve</a:t>
            </a:r>
            <a:endParaRPr sz="2450">
              <a:latin typeface="Garamond"/>
              <a:cs typeface="Garamond"/>
            </a:endParaRPr>
          </a:p>
          <a:p>
            <a:pPr marL="386715" indent="-361950">
              <a:lnSpc>
                <a:spcPct val="100000"/>
              </a:lnSpc>
              <a:spcBef>
                <a:spcPts val="1045"/>
              </a:spcBef>
              <a:buAutoNum type="alphaUcPeriod"/>
              <a:tabLst>
                <a:tab pos="386715" algn="l"/>
              </a:tabLst>
            </a:pPr>
            <a:r>
              <a:rPr sz="2450" spc="-35" dirty="0">
                <a:latin typeface="Garamond"/>
                <a:cs typeface="Garamond"/>
              </a:rPr>
              <a:t>No</a:t>
            </a:r>
            <a:r>
              <a:rPr sz="2450" spc="114" dirty="0">
                <a:latin typeface="Garamond"/>
                <a:cs typeface="Garamond"/>
              </a:rPr>
              <a:t> </a:t>
            </a:r>
            <a:r>
              <a:rPr sz="2450" spc="65" dirty="0">
                <a:latin typeface="Garamond"/>
                <a:cs typeface="Garamond"/>
              </a:rPr>
              <a:t>heat</a:t>
            </a:r>
            <a:r>
              <a:rPr sz="2450" spc="114" dirty="0">
                <a:latin typeface="Garamond"/>
                <a:cs typeface="Garamond"/>
              </a:rPr>
              <a:t> </a:t>
            </a:r>
            <a:r>
              <a:rPr sz="2450" dirty="0">
                <a:latin typeface="Garamond"/>
                <a:cs typeface="Garamond"/>
              </a:rPr>
              <a:t>will</a:t>
            </a:r>
            <a:r>
              <a:rPr sz="2450" spc="114" dirty="0">
                <a:latin typeface="Garamond"/>
                <a:cs typeface="Garamond"/>
              </a:rPr>
              <a:t> </a:t>
            </a:r>
            <a:r>
              <a:rPr sz="2450" spc="-10" dirty="0">
                <a:latin typeface="Garamond"/>
                <a:cs typeface="Garamond"/>
              </a:rPr>
              <a:t>flow.</a:t>
            </a:r>
            <a:endParaRPr sz="2450">
              <a:latin typeface="Garamond"/>
              <a:cs typeface="Garamond"/>
            </a:endParaRPr>
          </a:p>
          <a:p>
            <a:pPr marL="386715" indent="-374015">
              <a:lnSpc>
                <a:spcPct val="100000"/>
              </a:lnSpc>
              <a:spcBef>
                <a:spcPts val="1045"/>
              </a:spcBef>
              <a:buAutoNum type="alphaUcPeriod"/>
              <a:tabLst>
                <a:tab pos="386715" algn="l"/>
              </a:tabLst>
            </a:pPr>
            <a:r>
              <a:rPr sz="2450" dirty="0">
                <a:latin typeface="Garamond"/>
                <a:cs typeface="Garamond"/>
              </a:rPr>
              <a:t>There’s</a:t>
            </a:r>
            <a:r>
              <a:rPr sz="2450" spc="204" dirty="0">
                <a:latin typeface="Garamond"/>
                <a:cs typeface="Garamond"/>
              </a:rPr>
              <a:t> </a:t>
            </a:r>
            <a:r>
              <a:rPr sz="2450" dirty="0">
                <a:latin typeface="Garamond"/>
                <a:cs typeface="Garamond"/>
              </a:rPr>
              <a:t>not</a:t>
            </a:r>
            <a:r>
              <a:rPr sz="2450" spc="210" dirty="0">
                <a:latin typeface="Garamond"/>
                <a:cs typeface="Garamond"/>
              </a:rPr>
              <a:t> </a:t>
            </a:r>
            <a:r>
              <a:rPr sz="2450" dirty="0">
                <a:latin typeface="Garamond"/>
                <a:cs typeface="Garamond"/>
              </a:rPr>
              <a:t>enough</a:t>
            </a:r>
            <a:r>
              <a:rPr sz="2450" spc="215" dirty="0">
                <a:latin typeface="Garamond"/>
                <a:cs typeface="Garamond"/>
              </a:rPr>
              <a:t> </a:t>
            </a:r>
            <a:r>
              <a:rPr sz="2450" dirty="0">
                <a:latin typeface="Garamond"/>
                <a:cs typeface="Garamond"/>
              </a:rPr>
              <a:t>information</a:t>
            </a:r>
            <a:r>
              <a:rPr sz="2450" spc="215" dirty="0">
                <a:latin typeface="Garamond"/>
                <a:cs typeface="Garamond"/>
              </a:rPr>
              <a:t> </a:t>
            </a:r>
            <a:r>
              <a:rPr sz="2450" dirty="0">
                <a:latin typeface="Garamond"/>
                <a:cs typeface="Garamond"/>
              </a:rPr>
              <a:t>in</a:t>
            </a:r>
            <a:r>
              <a:rPr sz="2450" spc="215" dirty="0">
                <a:latin typeface="Garamond"/>
                <a:cs typeface="Garamond"/>
              </a:rPr>
              <a:t> </a:t>
            </a:r>
            <a:r>
              <a:rPr sz="2450" spc="50" dirty="0">
                <a:latin typeface="Garamond"/>
                <a:cs typeface="Garamond"/>
              </a:rPr>
              <a:t>the</a:t>
            </a:r>
            <a:r>
              <a:rPr sz="2450" spc="210" dirty="0">
                <a:latin typeface="Garamond"/>
                <a:cs typeface="Garamond"/>
              </a:rPr>
              <a:t> </a:t>
            </a:r>
            <a:r>
              <a:rPr sz="2450" dirty="0">
                <a:latin typeface="Garamond"/>
                <a:cs typeface="Garamond"/>
              </a:rPr>
              <a:t>graph</a:t>
            </a:r>
            <a:r>
              <a:rPr sz="2450" spc="215" dirty="0">
                <a:latin typeface="Garamond"/>
                <a:cs typeface="Garamond"/>
              </a:rPr>
              <a:t> </a:t>
            </a:r>
            <a:r>
              <a:rPr sz="2450" dirty="0">
                <a:latin typeface="Garamond"/>
                <a:cs typeface="Garamond"/>
              </a:rPr>
              <a:t>to</a:t>
            </a:r>
            <a:r>
              <a:rPr sz="2450" spc="215" dirty="0">
                <a:latin typeface="Garamond"/>
                <a:cs typeface="Garamond"/>
              </a:rPr>
              <a:t> </a:t>
            </a:r>
            <a:r>
              <a:rPr sz="2450" spc="50" dirty="0">
                <a:latin typeface="Garamond"/>
                <a:cs typeface="Garamond"/>
              </a:rPr>
              <a:t>tell.</a:t>
            </a:r>
            <a:endParaRPr sz="2450">
              <a:latin typeface="Garamond"/>
              <a:cs typeface="Garamond"/>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78291"/>
            <a:ext cx="8257540" cy="868680"/>
          </a:xfrm>
          <a:prstGeom prst="rect">
            <a:avLst/>
          </a:prstGeom>
        </p:spPr>
        <p:txBody>
          <a:bodyPr vert="horz" wrap="square" lIns="0" tIns="12065" rIns="0" bIns="0" rtlCol="0">
            <a:spAutoFit/>
          </a:bodyPr>
          <a:lstStyle/>
          <a:p>
            <a:pPr marL="12700">
              <a:lnSpc>
                <a:spcPct val="100000"/>
              </a:lnSpc>
              <a:spcBef>
                <a:spcPts val="95"/>
              </a:spcBef>
              <a:tabLst>
                <a:tab pos="663575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10.3.</a:t>
            </a:r>
            <a:r>
              <a:rPr sz="1200" spc="155" dirty="0">
                <a:latin typeface="Times New Roman"/>
                <a:cs typeface="Times New Roman"/>
              </a:rPr>
              <a:t>  </a:t>
            </a:r>
            <a:r>
              <a:rPr sz="1200" spc="-10" dirty="0">
                <a:latin typeface="Times New Roman"/>
                <a:cs typeface="Times New Roman"/>
              </a:rPr>
              <a:t>TEMPERATURE</a:t>
            </a:r>
            <a:endParaRPr sz="1200">
              <a:latin typeface="Times New Roman"/>
              <a:cs typeface="Times New Roman"/>
            </a:endParaRPr>
          </a:p>
          <a:p>
            <a:pPr>
              <a:lnSpc>
                <a:spcPct val="100000"/>
              </a:lnSpc>
              <a:spcBef>
                <a:spcPts val="225"/>
              </a:spcBef>
            </a:pPr>
            <a:endParaRPr sz="1200">
              <a:latin typeface="Times New Roman"/>
              <a:cs typeface="Times New Roman"/>
            </a:endParaRPr>
          </a:p>
          <a:p>
            <a:pPr marL="12700" marR="5080">
              <a:lnSpc>
                <a:spcPct val="106700"/>
              </a:lnSpc>
            </a:pPr>
            <a:r>
              <a:rPr sz="1400" spc="75" dirty="0">
                <a:latin typeface="Times New Roman"/>
                <a:cs typeface="Times New Roman"/>
              </a:rPr>
              <a:t>The</a:t>
            </a:r>
            <a:r>
              <a:rPr sz="1400" spc="180" dirty="0">
                <a:latin typeface="Times New Roman"/>
                <a:cs typeface="Times New Roman"/>
              </a:rPr>
              <a:t> </a:t>
            </a:r>
            <a:r>
              <a:rPr sz="1400" spc="55" dirty="0">
                <a:latin typeface="Times New Roman"/>
                <a:cs typeface="Times New Roman"/>
              </a:rPr>
              <a:t>plot</a:t>
            </a:r>
            <a:r>
              <a:rPr sz="1400" spc="185" dirty="0">
                <a:latin typeface="Times New Roman"/>
                <a:cs typeface="Times New Roman"/>
              </a:rPr>
              <a:t> </a:t>
            </a:r>
            <a:r>
              <a:rPr sz="1400" dirty="0">
                <a:latin typeface="Times New Roman"/>
                <a:cs typeface="Times New Roman"/>
              </a:rPr>
              <a:t>below</a:t>
            </a:r>
            <a:r>
              <a:rPr sz="1400" spc="180" dirty="0">
                <a:latin typeface="Times New Roman"/>
                <a:cs typeface="Times New Roman"/>
              </a:rPr>
              <a:t> </a:t>
            </a:r>
            <a:r>
              <a:rPr sz="1400" dirty="0">
                <a:latin typeface="Times New Roman"/>
                <a:cs typeface="Times New Roman"/>
              </a:rPr>
              <a:t>shows</a:t>
            </a:r>
            <a:r>
              <a:rPr sz="1400" spc="185" dirty="0">
                <a:latin typeface="Times New Roman"/>
                <a:cs typeface="Times New Roman"/>
              </a:rPr>
              <a:t> </a:t>
            </a:r>
            <a:r>
              <a:rPr sz="1400" spc="45" dirty="0">
                <a:latin typeface="Times New Roman"/>
                <a:cs typeface="Times New Roman"/>
              </a:rPr>
              <a:t>entropy</a:t>
            </a:r>
            <a:r>
              <a:rPr sz="1400" spc="180" dirty="0">
                <a:latin typeface="Times New Roman"/>
                <a:cs typeface="Times New Roman"/>
              </a:rPr>
              <a:t> </a:t>
            </a:r>
            <a:r>
              <a:rPr sz="1400" dirty="0">
                <a:latin typeface="Times New Roman"/>
                <a:cs typeface="Times New Roman"/>
              </a:rPr>
              <a:t>vs.</a:t>
            </a:r>
            <a:r>
              <a:rPr sz="1400" spc="370" dirty="0">
                <a:latin typeface="Times New Roman"/>
                <a:cs typeface="Times New Roman"/>
              </a:rPr>
              <a:t> </a:t>
            </a:r>
            <a:r>
              <a:rPr sz="1400" dirty="0">
                <a:latin typeface="Times New Roman"/>
                <a:cs typeface="Times New Roman"/>
              </a:rPr>
              <a:t>energy</a:t>
            </a:r>
            <a:r>
              <a:rPr sz="1400" spc="180" dirty="0">
                <a:latin typeface="Times New Roman"/>
                <a:cs typeface="Times New Roman"/>
              </a:rPr>
              <a:t> </a:t>
            </a:r>
            <a:r>
              <a:rPr sz="1400" dirty="0">
                <a:latin typeface="Times New Roman"/>
                <a:cs typeface="Times New Roman"/>
              </a:rPr>
              <a:t>for</a:t>
            </a:r>
            <a:r>
              <a:rPr sz="1400" spc="185" dirty="0">
                <a:latin typeface="Times New Roman"/>
                <a:cs typeface="Times New Roman"/>
              </a:rPr>
              <a:t> </a:t>
            </a:r>
            <a:r>
              <a:rPr sz="1400" dirty="0">
                <a:latin typeface="Times New Roman"/>
                <a:cs typeface="Times New Roman"/>
              </a:rPr>
              <a:t>two</a:t>
            </a:r>
            <a:r>
              <a:rPr sz="1400" spc="180" dirty="0">
                <a:latin typeface="Times New Roman"/>
                <a:cs typeface="Times New Roman"/>
              </a:rPr>
              <a:t> </a:t>
            </a:r>
            <a:r>
              <a:rPr sz="1400" dirty="0">
                <a:latin typeface="Times New Roman"/>
                <a:cs typeface="Times New Roman"/>
              </a:rPr>
              <a:t>systems,</a:t>
            </a:r>
            <a:r>
              <a:rPr sz="1400" spc="190" dirty="0">
                <a:latin typeface="Times New Roman"/>
                <a:cs typeface="Times New Roman"/>
              </a:rPr>
              <a:t> </a:t>
            </a:r>
            <a:r>
              <a:rPr sz="1400" spc="70" dirty="0">
                <a:latin typeface="Times New Roman"/>
                <a:cs typeface="Times New Roman"/>
              </a:rPr>
              <a:t>and</a:t>
            </a:r>
            <a:r>
              <a:rPr sz="1400" spc="185" dirty="0">
                <a:latin typeface="Times New Roman"/>
                <a:cs typeface="Times New Roman"/>
              </a:rPr>
              <a:t> </a:t>
            </a:r>
            <a:r>
              <a:rPr sz="1400" dirty="0">
                <a:latin typeface="Times New Roman"/>
                <a:cs typeface="Times New Roman"/>
              </a:rPr>
              <a:t>shows</a:t>
            </a:r>
            <a:r>
              <a:rPr sz="1400" spc="180" dirty="0">
                <a:latin typeface="Times New Roman"/>
                <a:cs typeface="Times New Roman"/>
              </a:rPr>
              <a:t> </a:t>
            </a:r>
            <a:r>
              <a:rPr sz="1400" spc="70" dirty="0">
                <a:latin typeface="Times New Roman"/>
                <a:cs typeface="Times New Roman"/>
              </a:rPr>
              <a:t>the</a:t>
            </a:r>
            <a:r>
              <a:rPr sz="1400" spc="185" dirty="0">
                <a:latin typeface="Times New Roman"/>
                <a:cs typeface="Times New Roman"/>
              </a:rPr>
              <a:t> </a:t>
            </a:r>
            <a:r>
              <a:rPr sz="1400" spc="55" dirty="0">
                <a:latin typeface="Times New Roman"/>
                <a:cs typeface="Times New Roman"/>
              </a:rPr>
              <a:t>current</a:t>
            </a:r>
            <a:r>
              <a:rPr sz="1400" spc="180" dirty="0">
                <a:latin typeface="Times New Roman"/>
                <a:cs typeface="Times New Roman"/>
              </a:rPr>
              <a:t> </a:t>
            </a:r>
            <a:r>
              <a:rPr sz="1400" dirty="0">
                <a:latin typeface="Times New Roman"/>
                <a:cs typeface="Times New Roman"/>
              </a:rPr>
              <a:t>energy</a:t>
            </a:r>
            <a:r>
              <a:rPr sz="1400" spc="185" dirty="0">
                <a:latin typeface="Times New Roman"/>
                <a:cs typeface="Times New Roman"/>
              </a:rPr>
              <a:t> </a:t>
            </a:r>
            <a:r>
              <a:rPr sz="1400" dirty="0">
                <a:latin typeface="Times New Roman"/>
                <a:cs typeface="Times New Roman"/>
              </a:rPr>
              <a:t>of</a:t>
            </a:r>
            <a:r>
              <a:rPr sz="1400" spc="180" dirty="0">
                <a:latin typeface="Times New Roman"/>
                <a:cs typeface="Times New Roman"/>
              </a:rPr>
              <a:t> </a:t>
            </a:r>
            <a:r>
              <a:rPr sz="1400" spc="85" dirty="0">
                <a:latin typeface="Times New Roman"/>
                <a:cs typeface="Times New Roman"/>
              </a:rPr>
              <a:t>both</a:t>
            </a:r>
            <a:r>
              <a:rPr sz="1400" spc="185" dirty="0">
                <a:latin typeface="Times New Roman"/>
                <a:cs typeface="Times New Roman"/>
              </a:rPr>
              <a:t> </a:t>
            </a:r>
            <a:r>
              <a:rPr sz="1400" spc="-10" dirty="0">
                <a:latin typeface="Times New Roman"/>
                <a:cs typeface="Times New Roman"/>
              </a:rPr>
              <a:t>systems. </a:t>
            </a:r>
            <a:r>
              <a:rPr sz="1400" dirty="0">
                <a:latin typeface="Times New Roman"/>
                <a:cs typeface="Times New Roman"/>
              </a:rPr>
              <a:t>Which</a:t>
            </a:r>
            <a:r>
              <a:rPr sz="1400" spc="180" dirty="0">
                <a:latin typeface="Times New Roman"/>
                <a:cs typeface="Times New Roman"/>
              </a:rPr>
              <a:t> </a:t>
            </a:r>
            <a:r>
              <a:rPr sz="1400" dirty="0">
                <a:latin typeface="Times New Roman"/>
                <a:cs typeface="Times New Roman"/>
              </a:rPr>
              <a:t>way</a:t>
            </a:r>
            <a:r>
              <a:rPr sz="1400" spc="180" dirty="0">
                <a:latin typeface="Times New Roman"/>
                <a:cs typeface="Times New Roman"/>
              </a:rPr>
              <a:t> </a:t>
            </a:r>
            <a:r>
              <a:rPr sz="1400" dirty="0">
                <a:latin typeface="Times New Roman"/>
                <a:cs typeface="Times New Roman"/>
              </a:rPr>
              <a:t>will</a:t>
            </a:r>
            <a:r>
              <a:rPr sz="1400" spc="185" dirty="0">
                <a:latin typeface="Times New Roman"/>
                <a:cs typeface="Times New Roman"/>
              </a:rPr>
              <a:t> </a:t>
            </a:r>
            <a:r>
              <a:rPr sz="1400" spc="75" dirty="0">
                <a:latin typeface="Times New Roman"/>
                <a:cs typeface="Times New Roman"/>
              </a:rPr>
              <a:t>heat</a:t>
            </a:r>
            <a:r>
              <a:rPr sz="1400" spc="185" dirty="0">
                <a:latin typeface="Times New Roman"/>
                <a:cs typeface="Times New Roman"/>
              </a:rPr>
              <a:t> </a:t>
            </a:r>
            <a:r>
              <a:rPr sz="1400" dirty="0">
                <a:latin typeface="Times New Roman"/>
                <a:cs typeface="Times New Roman"/>
              </a:rPr>
              <a:t>flow?</a:t>
            </a:r>
            <a:r>
              <a:rPr sz="1400" spc="370" dirty="0">
                <a:latin typeface="Times New Roman"/>
                <a:cs typeface="Times New Roman"/>
              </a:rPr>
              <a:t> </a:t>
            </a:r>
            <a:r>
              <a:rPr sz="1400" dirty="0">
                <a:latin typeface="Times New Roman"/>
                <a:cs typeface="Times New Roman"/>
              </a:rPr>
              <a:t>(Choose</a:t>
            </a:r>
            <a:r>
              <a:rPr sz="1400" spc="180" dirty="0">
                <a:latin typeface="Times New Roman"/>
                <a:cs typeface="Times New Roman"/>
              </a:rPr>
              <a:t> </a:t>
            </a:r>
            <a:r>
              <a:rPr sz="1400" spc="-20" dirty="0">
                <a:latin typeface="Times New Roman"/>
                <a:cs typeface="Times New Roman"/>
              </a:rPr>
              <a:t>one)</a:t>
            </a:r>
            <a:endParaRPr sz="1400">
              <a:latin typeface="Times New Roman"/>
              <a:cs typeface="Times New Roman"/>
            </a:endParaRPr>
          </a:p>
        </p:txBody>
      </p:sp>
      <p:pic>
        <p:nvPicPr>
          <p:cNvPr id="3" name="object 3"/>
          <p:cNvPicPr/>
          <p:nvPr/>
        </p:nvPicPr>
        <p:blipFill>
          <a:blip r:embed="rId2" cstate="print"/>
          <a:stretch>
            <a:fillRect/>
          </a:stretch>
        </p:blipFill>
        <p:spPr>
          <a:xfrm>
            <a:off x="3615975" y="2156537"/>
            <a:ext cx="2460748" cy="1618589"/>
          </a:xfrm>
          <a:prstGeom prst="rect">
            <a:avLst/>
          </a:prstGeom>
        </p:spPr>
      </p:pic>
      <p:sp>
        <p:nvSpPr>
          <p:cNvPr id="4" name="object 4"/>
          <p:cNvSpPr txBox="1"/>
          <p:nvPr/>
        </p:nvSpPr>
        <p:spPr>
          <a:xfrm>
            <a:off x="707758" y="4056593"/>
            <a:ext cx="7438390" cy="1775460"/>
          </a:xfrm>
          <a:prstGeom prst="rect">
            <a:avLst/>
          </a:prstGeom>
        </p:spPr>
        <p:txBody>
          <a:bodyPr vert="horz" wrap="square" lIns="0" tIns="17145" rIns="0" bIns="0" rtlCol="0">
            <a:spAutoFit/>
          </a:bodyPr>
          <a:lstStyle/>
          <a:p>
            <a:pPr marL="394970" indent="-257175">
              <a:lnSpc>
                <a:spcPct val="100000"/>
              </a:lnSpc>
              <a:spcBef>
                <a:spcPts val="135"/>
              </a:spcBef>
              <a:buAutoNum type="alphaUcPeriod"/>
              <a:tabLst>
                <a:tab pos="394970" algn="l"/>
              </a:tabLst>
            </a:pPr>
            <a:r>
              <a:rPr sz="1400" spc="10" dirty="0">
                <a:latin typeface="Times New Roman"/>
                <a:cs typeface="Times New Roman"/>
              </a:rPr>
              <a:t>from</a:t>
            </a:r>
            <a:r>
              <a:rPr sz="1400" spc="225" dirty="0">
                <a:latin typeface="Times New Roman"/>
                <a:cs typeface="Times New Roman"/>
              </a:rPr>
              <a:t> </a:t>
            </a:r>
            <a:r>
              <a:rPr sz="1400" spc="70" dirty="0">
                <a:latin typeface="Times New Roman"/>
                <a:cs typeface="Times New Roman"/>
              </a:rPr>
              <a:t>the</a:t>
            </a:r>
            <a:r>
              <a:rPr sz="1400" spc="225" dirty="0">
                <a:latin typeface="Times New Roman"/>
                <a:cs typeface="Times New Roman"/>
              </a:rPr>
              <a:t> </a:t>
            </a:r>
            <a:r>
              <a:rPr sz="1400" spc="10" dirty="0">
                <a:latin typeface="Times New Roman"/>
                <a:cs typeface="Times New Roman"/>
              </a:rPr>
              <a:t>system</a:t>
            </a:r>
            <a:r>
              <a:rPr sz="1400" spc="229" dirty="0">
                <a:latin typeface="Times New Roman"/>
                <a:cs typeface="Times New Roman"/>
              </a:rPr>
              <a:t> </a:t>
            </a:r>
            <a:r>
              <a:rPr sz="1400" spc="10" dirty="0">
                <a:latin typeface="Times New Roman"/>
                <a:cs typeface="Times New Roman"/>
              </a:rPr>
              <a:t>represented</a:t>
            </a:r>
            <a:r>
              <a:rPr sz="1400" spc="225" dirty="0">
                <a:latin typeface="Times New Roman"/>
                <a:cs typeface="Times New Roman"/>
              </a:rPr>
              <a:t> </a:t>
            </a:r>
            <a:r>
              <a:rPr sz="1400" spc="10" dirty="0">
                <a:latin typeface="Times New Roman"/>
                <a:cs typeface="Times New Roman"/>
              </a:rPr>
              <a:t>by</a:t>
            </a:r>
            <a:r>
              <a:rPr sz="1400" spc="229" dirty="0">
                <a:latin typeface="Times New Roman"/>
                <a:cs typeface="Times New Roman"/>
              </a:rPr>
              <a:t> </a:t>
            </a:r>
            <a:r>
              <a:rPr sz="1400" spc="70" dirty="0">
                <a:latin typeface="Times New Roman"/>
                <a:cs typeface="Times New Roman"/>
              </a:rPr>
              <a:t>the</a:t>
            </a:r>
            <a:r>
              <a:rPr sz="1400" spc="225" dirty="0">
                <a:latin typeface="Times New Roman"/>
                <a:cs typeface="Times New Roman"/>
              </a:rPr>
              <a:t> </a:t>
            </a:r>
            <a:r>
              <a:rPr sz="1400" spc="10" dirty="0">
                <a:latin typeface="Times New Roman"/>
                <a:cs typeface="Times New Roman"/>
              </a:rPr>
              <a:t>red</a:t>
            </a:r>
            <a:r>
              <a:rPr sz="1400" spc="235" dirty="0">
                <a:latin typeface="Times New Roman"/>
                <a:cs typeface="Times New Roman"/>
              </a:rPr>
              <a:t> </a:t>
            </a:r>
            <a:r>
              <a:rPr sz="1400" spc="10" dirty="0">
                <a:latin typeface="Times New Roman"/>
                <a:cs typeface="Times New Roman"/>
              </a:rPr>
              <a:t>curve</a:t>
            </a:r>
            <a:r>
              <a:rPr sz="1400" spc="225" dirty="0">
                <a:latin typeface="Times New Roman"/>
                <a:cs typeface="Times New Roman"/>
              </a:rPr>
              <a:t> </a:t>
            </a:r>
            <a:r>
              <a:rPr sz="1400" spc="75" dirty="0">
                <a:latin typeface="Times New Roman"/>
                <a:cs typeface="Times New Roman"/>
              </a:rPr>
              <a:t>to</a:t>
            </a:r>
            <a:r>
              <a:rPr sz="1400" spc="229" dirty="0">
                <a:latin typeface="Times New Roman"/>
                <a:cs typeface="Times New Roman"/>
              </a:rPr>
              <a:t> </a:t>
            </a:r>
            <a:r>
              <a:rPr sz="1400" spc="70" dirty="0">
                <a:latin typeface="Times New Roman"/>
                <a:cs typeface="Times New Roman"/>
              </a:rPr>
              <a:t>the</a:t>
            </a:r>
            <a:r>
              <a:rPr sz="1400" spc="225" dirty="0">
                <a:latin typeface="Times New Roman"/>
                <a:cs typeface="Times New Roman"/>
              </a:rPr>
              <a:t> </a:t>
            </a:r>
            <a:r>
              <a:rPr sz="1400" spc="10" dirty="0">
                <a:latin typeface="Times New Roman"/>
                <a:cs typeface="Times New Roman"/>
              </a:rPr>
              <a:t>system</a:t>
            </a:r>
            <a:r>
              <a:rPr sz="1400" spc="235" dirty="0">
                <a:latin typeface="Times New Roman"/>
                <a:cs typeface="Times New Roman"/>
              </a:rPr>
              <a:t> </a:t>
            </a:r>
            <a:r>
              <a:rPr sz="1400" spc="10" dirty="0">
                <a:latin typeface="Times New Roman"/>
                <a:cs typeface="Times New Roman"/>
              </a:rPr>
              <a:t>represented</a:t>
            </a:r>
            <a:r>
              <a:rPr sz="1400" spc="235" dirty="0">
                <a:latin typeface="Times New Roman"/>
                <a:cs typeface="Times New Roman"/>
              </a:rPr>
              <a:t> </a:t>
            </a:r>
            <a:r>
              <a:rPr sz="1400" spc="10" dirty="0">
                <a:latin typeface="Times New Roman"/>
                <a:cs typeface="Times New Roman"/>
              </a:rPr>
              <a:t>by</a:t>
            </a:r>
            <a:r>
              <a:rPr sz="1400" spc="225" dirty="0">
                <a:latin typeface="Times New Roman"/>
                <a:cs typeface="Times New Roman"/>
              </a:rPr>
              <a:t> </a:t>
            </a:r>
            <a:r>
              <a:rPr sz="1400" spc="70" dirty="0">
                <a:latin typeface="Times New Roman"/>
                <a:cs typeface="Times New Roman"/>
              </a:rPr>
              <a:t>the</a:t>
            </a:r>
            <a:r>
              <a:rPr sz="1400" spc="225" dirty="0">
                <a:latin typeface="Times New Roman"/>
                <a:cs typeface="Times New Roman"/>
              </a:rPr>
              <a:t> </a:t>
            </a:r>
            <a:r>
              <a:rPr sz="1400" spc="10" dirty="0">
                <a:latin typeface="Times New Roman"/>
                <a:cs typeface="Times New Roman"/>
              </a:rPr>
              <a:t>blue</a:t>
            </a:r>
            <a:r>
              <a:rPr sz="1400" spc="229" dirty="0">
                <a:latin typeface="Times New Roman"/>
                <a:cs typeface="Times New Roman"/>
              </a:rPr>
              <a:t> </a:t>
            </a:r>
            <a:r>
              <a:rPr sz="1400" spc="-10" dirty="0">
                <a:latin typeface="Times New Roman"/>
                <a:cs typeface="Times New Roman"/>
              </a:rPr>
              <a:t>curve</a:t>
            </a:r>
            <a:endParaRPr sz="1400">
              <a:latin typeface="Times New Roman"/>
              <a:cs typeface="Times New Roman"/>
            </a:endParaRPr>
          </a:p>
          <a:p>
            <a:pPr marL="394335" indent="-249554">
              <a:lnSpc>
                <a:spcPct val="100000"/>
              </a:lnSpc>
              <a:spcBef>
                <a:spcPts val="1110"/>
              </a:spcBef>
              <a:buAutoNum type="alphaUcPeriod"/>
              <a:tabLst>
                <a:tab pos="394335" algn="l"/>
              </a:tabLst>
            </a:pPr>
            <a:r>
              <a:rPr sz="1400" spc="10" dirty="0">
                <a:latin typeface="Times New Roman"/>
                <a:cs typeface="Times New Roman"/>
              </a:rPr>
              <a:t>from</a:t>
            </a:r>
            <a:r>
              <a:rPr sz="1400" spc="225" dirty="0">
                <a:latin typeface="Times New Roman"/>
                <a:cs typeface="Times New Roman"/>
              </a:rPr>
              <a:t> </a:t>
            </a:r>
            <a:r>
              <a:rPr sz="1400" spc="70" dirty="0">
                <a:latin typeface="Times New Roman"/>
                <a:cs typeface="Times New Roman"/>
              </a:rPr>
              <a:t>the</a:t>
            </a:r>
            <a:r>
              <a:rPr sz="1400" spc="225" dirty="0">
                <a:latin typeface="Times New Roman"/>
                <a:cs typeface="Times New Roman"/>
              </a:rPr>
              <a:t> </a:t>
            </a:r>
            <a:r>
              <a:rPr sz="1400" spc="10" dirty="0">
                <a:latin typeface="Times New Roman"/>
                <a:cs typeface="Times New Roman"/>
              </a:rPr>
              <a:t>system</a:t>
            </a:r>
            <a:r>
              <a:rPr sz="1400" spc="229" dirty="0">
                <a:latin typeface="Times New Roman"/>
                <a:cs typeface="Times New Roman"/>
              </a:rPr>
              <a:t> </a:t>
            </a:r>
            <a:r>
              <a:rPr sz="1400" spc="10" dirty="0">
                <a:latin typeface="Times New Roman"/>
                <a:cs typeface="Times New Roman"/>
              </a:rPr>
              <a:t>represented</a:t>
            </a:r>
            <a:r>
              <a:rPr sz="1400" spc="225" dirty="0">
                <a:latin typeface="Times New Roman"/>
                <a:cs typeface="Times New Roman"/>
              </a:rPr>
              <a:t> </a:t>
            </a:r>
            <a:r>
              <a:rPr sz="1400" spc="10" dirty="0">
                <a:latin typeface="Times New Roman"/>
                <a:cs typeface="Times New Roman"/>
              </a:rPr>
              <a:t>by</a:t>
            </a:r>
            <a:r>
              <a:rPr sz="1400" spc="229" dirty="0">
                <a:latin typeface="Times New Roman"/>
                <a:cs typeface="Times New Roman"/>
              </a:rPr>
              <a:t> </a:t>
            </a:r>
            <a:r>
              <a:rPr sz="1400" spc="70" dirty="0">
                <a:latin typeface="Times New Roman"/>
                <a:cs typeface="Times New Roman"/>
              </a:rPr>
              <a:t>the</a:t>
            </a:r>
            <a:r>
              <a:rPr sz="1400" spc="225" dirty="0">
                <a:latin typeface="Times New Roman"/>
                <a:cs typeface="Times New Roman"/>
              </a:rPr>
              <a:t> </a:t>
            </a:r>
            <a:r>
              <a:rPr sz="1400" spc="10" dirty="0">
                <a:latin typeface="Times New Roman"/>
                <a:cs typeface="Times New Roman"/>
              </a:rPr>
              <a:t>blue</a:t>
            </a:r>
            <a:r>
              <a:rPr sz="1400" spc="229" dirty="0">
                <a:latin typeface="Times New Roman"/>
                <a:cs typeface="Times New Roman"/>
              </a:rPr>
              <a:t> </a:t>
            </a:r>
            <a:r>
              <a:rPr sz="1400" spc="10" dirty="0">
                <a:latin typeface="Times New Roman"/>
                <a:cs typeface="Times New Roman"/>
              </a:rPr>
              <a:t>curve</a:t>
            </a:r>
            <a:r>
              <a:rPr sz="1400" spc="225" dirty="0">
                <a:latin typeface="Times New Roman"/>
                <a:cs typeface="Times New Roman"/>
              </a:rPr>
              <a:t> </a:t>
            </a:r>
            <a:r>
              <a:rPr sz="1400" spc="75" dirty="0">
                <a:latin typeface="Times New Roman"/>
                <a:cs typeface="Times New Roman"/>
              </a:rPr>
              <a:t>to</a:t>
            </a:r>
            <a:r>
              <a:rPr sz="1400" spc="229" dirty="0">
                <a:latin typeface="Times New Roman"/>
                <a:cs typeface="Times New Roman"/>
              </a:rPr>
              <a:t> </a:t>
            </a:r>
            <a:r>
              <a:rPr sz="1400" spc="70" dirty="0">
                <a:latin typeface="Times New Roman"/>
                <a:cs typeface="Times New Roman"/>
              </a:rPr>
              <a:t>the</a:t>
            </a:r>
            <a:r>
              <a:rPr sz="1400" spc="225" dirty="0">
                <a:latin typeface="Times New Roman"/>
                <a:cs typeface="Times New Roman"/>
              </a:rPr>
              <a:t> </a:t>
            </a:r>
            <a:r>
              <a:rPr sz="1400" spc="10" dirty="0">
                <a:latin typeface="Times New Roman"/>
                <a:cs typeface="Times New Roman"/>
              </a:rPr>
              <a:t>system</a:t>
            </a:r>
            <a:r>
              <a:rPr sz="1400" spc="235" dirty="0">
                <a:latin typeface="Times New Roman"/>
                <a:cs typeface="Times New Roman"/>
              </a:rPr>
              <a:t> </a:t>
            </a:r>
            <a:r>
              <a:rPr sz="1400" spc="10" dirty="0">
                <a:latin typeface="Times New Roman"/>
                <a:cs typeface="Times New Roman"/>
              </a:rPr>
              <a:t>represented</a:t>
            </a:r>
            <a:r>
              <a:rPr sz="1400" spc="229" dirty="0">
                <a:latin typeface="Times New Roman"/>
                <a:cs typeface="Times New Roman"/>
              </a:rPr>
              <a:t> </a:t>
            </a:r>
            <a:r>
              <a:rPr sz="1400" spc="10" dirty="0">
                <a:latin typeface="Times New Roman"/>
                <a:cs typeface="Times New Roman"/>
              </a:rPr>
              <a:t>by</a:t>
            </a:r>
            <a:r>
              <a:rPr sz="1400" spc="229" dirty="0">
                <a:latin typeface="Times New Roman"/>
                <a:cs typeface="Times New Roman"/>
              </a:rPr>
              <a:t> </a:t>
            </a:r>
            <a:r>
              <a:rPr sz="1400" spc="70" dirty="0">
                <a:latin typeface="Times New Roman"/>
                <a:cs typeface="Times New Roman"/>
              </a:rPr>
              <a:t>the</a:t>
            </a:r>
            <a:r>
              <a:rPr sz="1400" spc="225" dirty="0">
                <a:latin typeface="Times New Roman"/>
                <a:cs typeface="Times New Roman"/>
              </a:rPr>
              <a:t> </a:t>
            </a:r>
            <a:r>
              <a:rPr sz="1400" spc="10" dirty="0">
                <a:latin typeface="Times New Roman"/>
                <a:cs typeface="Times New Roman"/>
              </a:rPr>
              <a:t>red</a:t>
            </a:r>
            <a:r>
              <a:rPr sz="1400" spc="235" dirty="0">
                <a:latin typeface="Times New Roman"/>
                <a:cs typeface="Times New Roman"/>
              </a:rPr>
              <a:t> </a:t>
            </a:r>
            <a:r>
              <a:rPr sz="1400" spc="-10" dirty="0">
                <a:latin typeface="Times New Roman"/>
                <a:cs typeface="Times New Roman"/>
              </a:rPr>
              <a:t>curve</a:t>
            </a:r>
            <a:endParaRPr sz="1400">
              <a:latin typeface="Times New Roman"/>
              <a:cs typeface="Times New Roman"/>
            </a:endParaRPr>
          </a:p>
          <a:p>
            <a:pPr marL="394335" indent="-252095">
              <a:lnSpc>
                <a:spcPct val="100000"/>
              </a:lnSpc>
              <a:spcBef>
                <a:spcPts val="1105"/>
              </a:spcBef>
              <a:buAutoNum type="alphaUcPeriod"/>
              <a:tabLst>
                <a:tab pos="394335" algn="l"/>
              </a:tabLst>
            </a:pPr>
            <a:r>
              <a:rPr sz="1400" dirty="0">
                <a:latin typeface="Times New Roman"/>
                <a:cs typeface="Times New Roman"/>
              </a:rPr>
              <a:t>No</a:t>
            </a:r>
            <a:r>
              <a:rPr sz="1400" spc="125" dirty="0">
                <a:latin typeface="Times New Roman"/>
                <a:cs typeface="Times New Roman"/>
              </a:rPr>
              <a:t> </a:t>
            </a:r>
            <a:r>
              <a:rPr sz="1400" spc="75" dirty="0">
                <a:latin typeface="Times New Roman"/>
                <a:cs typeface="Times New Roman"/>
              </a:rPr>
              <a:t>heat</a:t>
            </a:r>
            <a:r>
              <a:rPr sz="1400" spc="135" dirty="0">
                <a:latin typeface="Times New Roman"/>
                <a:cs typeface="Times New Roman"/>
              </a:rPr>
              <a:t> </a:t>
            </a:r>
            <a:r>
              <a:rPr sz="1400" dirty="0">
                <a:latin typeface="Times New Roman"/>
                <a:cs typeface="Times New Roman"/>
              </a:rPr>
              <a:t>will</a:t>
            </a:r>
            <a:r>
              <a:rPr sz="1400" spc="125" dirty="0">
                <a:latin typeface="Times New Roman"/>
                <a:cs typeface="Times New Roman"/>
              </a:rPr>
              <a:t> </a:t>
            </a:r>
            <a:r>
              <a:rPr sz="1400" spc="-10" dirty="0">
                <a:latin typeface="Times New Roman"/>
                <a:cs typeface="Times New Roman"/>
              </a:rPr>
              <a:t>flow.</a:t>
            </a:r>
            <a:endParaRPr sz="1400">
              <a:latin typeface="Times New Roman"/>
              <a:cs typeface="Times New Roman"/>
            </a:endParaRPr>
          </a:p>
          <a:p>
            <a:pPr marL="394970" indent="-259715">
              <a:lnSpc>
                <a:spcPct val="100000"/>
              </a:lnSpc>
              <a:spcBef>
                <a:spcPts val="1110"/>
              </a:spcBef>
              <a:buAutoNum type="alphaUcPeriod"/>
              <a:tabLst>
                <a:tab pos="394970" algn="l"/>
              </a:tabLst>
            </a:pPr>
            <a:r>
              <a:rPr sz="1400" spc="10" dirty="0">
                <a:latin typeface="Times New Roman"/>
                <a:cs typeface="Times New Roman"/>
              </a:rPr>
              <a:t>There’s</a:t>
            </a:r>
            <a:r>
              <a:rPr sz="1400" spc="210" dirty="0">
                <a:latin typeface="Times New Roman"/>
                <a:cs typeface="Times New Roman"/>
              </a:rPr>
              <a:t> </a:t>
            </a:r>
            <a:r>
              <a:rPr sz="1400" spc="75" dirty="0">
                <a:latin typeface="Times New Roman"/>
                <a:cs typeface="Times New Roman"/>
              </a:rPr>
              <a:t>not</a:t>
            </a:r>
            <a:r>
              <a:rPr sz="1400" spc="225" dirty="0">
                <a:latin typeface="Times New Roman"/>
                <a:cs typeface="Times New Roman"/>
              </a:rPr>
              <a:t> </a:t>
            </a:r>
            <a:r>
              <a:rPr sz="1400" spc="10" dirty="0">
                <a:latin typeface="Times New Roman"/>
                <a:cs typeface="Times New Roman"/>
              </a:rPr>
              <a:t>enough</a:t>
            </a:r>
            <a:r>
              <a:rPr sz="1400" spc="220" dirty="0">
                <a:latin typeface="Times New Roman"/>
                <a:cs typeface="Times New Roman"/>
              </a:rPr>
              <a:t> </a:t>
            </a:r>
            <a:r>
              <a:rPr sz="1400" spc="10" dirty="0">
                <a:latin typeface="Times New Roman"/>
                <a:cs typeface="Times New Roman"/>
              </a:rPr>
              <a:t>information</a:t>
            </a:r>
            <a:r>
              <a:rPr sz="1400" spc="215" dirty="0">
                <a:latin typeface="Times New Roman"/>
                <a:cs typeface="Times New Roman"/>
              </a:rPr>
              <a:t> </a:t>
            </a:r>
            <a:r>
              <a:rPr sz="1400" spc="10" dirty="0">
                <a:latin typeface="Times New Roman"/>
                <a:cs typeface="Times New Roman"/>
              </a:rPr>
              <a:t>in</a:t>
            </a:r>
            <a:r>
              <a:rPr sz="1400" spc="210" dirty="0">
                <a:latin typeface="Times New Roman"/>
                <a:cs typeface="Times New Roman"/>
              </a:rPr>
              <a:t> </a:t>
            </a:r>
            <a:r>
              <a:rPr sz="1400" spc="70" dirty="0">
                <a:latin typeface="Times New Roman"/>
                <a:cs typeface="Times New Roman"/>
              </a:rPr>
              <a:t>the</a:t>
            </a:r>
            <a:r>
              <a:rPr sz="1400" spc="215" dirty="0">
                <a:latin typeface="Times New Roman"/>
                <a:cs typeface="Times New Roman"/>
              </a:rPr>
              <a:t> </a:t>
            </a:r>
            <a:r>
              <a:rPr sz="1400" spc="55" dirty="0">
                <a:latin typeface="Times New Roman"/>
                <a:cs typeface="Times New Roman"/>
              </a:rPr>
              <a:t>graph</a:t>
            </a:r>
            <a:r>
              <a:rPr sz="1400" spc="215" dirty="0">
                <a:latin typeface="Times New Roman"/>
                <a:cs typeface="Times New Roman"/>
              </a:rPr>
              <a:t> </a:t>
            </a:r>
            <a:r>
              <a:rPr sz="1400" spc="75" dirty="0">
                <a:latin typeface="Times New Roman"/>
                <a:cs typeface="Times New Roman"/>
              </a:rPr>
              <a:t>to</a:t>
            </a:r>
            <a:r>
              <a:rPr sz="1400" spc="215" dirty="0">
                <a:latin typeface="Times New Roman"/>
                <a:cs typeface="Times New Roman"/>
              </a:rPr>
              <a:t> </a:t>
            </a:r>
            <a:r>
              <a:rPr sz="1400" spc="-10" dirty="0">
                <a:latin typeface="Times New Roman"/>
                <a:cs typeface="Times New Roman"/>
              </a:rPr>
              <a:t>tell.</a:t>
            </a:r>
            <a:endParaRPr sz="1400">
              <a:latin typeface="Times New Roman"/>
              <a:cs typeface="Times New Roman"/>
            </a:endParaRPr>
          </a:p>
          <a:p>
            <a:pPr>
              <a:lnSpc>
                <a:spcPct val="100000"/>
              </a:lnSpc>
              <a:spcBef>
                <a:spcPts val="395"/>
              </a:spcBef>
            </a:pPr>
            <a:endParaRPr sz="1400">
              <a:latin typeface="Times New Roman"/>
              <a:cs typeface="Times New Roman"/>
            </a:endParaRPr>
          </a:p>
          <a:p>
            <a:pPr marL="12700">
              <a:lnSpc>
                <a:spcPct val="100000"/>
              </a:lnSpc>
              <a:spcBef>
                <a:spcPts val="5"/>
              </a:spcBef>
              <a:tabLst>
                <a:tab pos="974725" algn="l"/>
              </a:tabLst>
            </a:pPr>
            <a:r>
              <a:rPr sz="1400" b="1" spc="-10" dirty="0">
                <a:latin typeface="Book Antiqua"/>
                <a:cs typeface="Book Antiqua"/>
              </a:rPr>
              <a:t>Solution:</a:t>
            </a:r>
            <a:r>
              <a:rPr sz="1400" b="1" dirty="0">
                <a:latin typeface="Book Antiqua"/>
                <a:cs typeface="Book Antiqua"/>
              </a:rPr>
              <a:t>	</a:t>
            </a:r>
            <a:r>
              <a:rPr sz="1400" spc="-50" dirty="0">
                <a:latin typeface="Times New Roman"/>
                <a:cs typeface="Times New Roman"/>
              </a:rPr>
              <a:t>A</a:t>
            </a:r>
            <a:endParaRPr sz="1400">
              <a:latin typeface="Times New Roman"/>
              <a:cs typeface="Times New Roman"/>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663575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10.3.</a:t>
            </a:r>
            <a:r>
              <a:rPr sz="1200" spc="155" dirty="0">
                <a:latin typeface="Times New Roman"/>
                <a:cs typeface="Times New Roman"/>
              </a:rPr>
              <a:t>  </a:t>
            </a:r>
            <a:r>
              <a:rPr sz="1200" spc="-10" dirty="0">
                <a:latin typeface="Times New Roman"/>
                <a:cs typeface="Times New Roman"/>
              </a:rPr>
              <a:t>TEMPERATURE</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For</a:t>
            </a:r>
            <a:r>
              <a:rPr spc="110" dirty="0"/>
              <a:t> </a:t>
            </a:r>
            <a:r>
              <a:rPr dirty="0"/>
              <a:t>each</a:t>
            </a:r>
            <a:r>
              <a:rPr spc="110" dirty="0"/>
              <a:t> </a:t>
            </a:r>
            <a:r>
              <a:rPr dirty="0"/>
              <a:t>of</a:t>
            </a:r>
            <a:r>
              <a:rPr spc="110" dirty="0"/>
              <a:t> </a:t>
            </a:r>
            <a:r>
              <a:rPr dirty="0"/>
              <a:t>the</a:t>
            </a:r>
            <a:r>
              <a:rPr spc="110" dirty="0"/>
              <a:t> </a:t>
            </a:r>
            <a:r>
              <a:rPr dirty="0"/>
              <a:t>following</a:t>
            </a:r>
            <a:r>
              <a:rPr spc="105" dirty="0"/>
              <a:t> </a:t>
            </a:r>
            <a:r>
              <a:rPr spc="50" dirty="0"/>
              <a:t>statements</a:t>
            </a:r>
            <a:r>
              <a:rPr spc="110" dirty="0"/>
              <a:t> </a:t>
            </a:r>
            <a:r>
              <a:rPr spc="55" dirty="0"/>
              <a:t>about</a:t>
            </a:r>
            <a:r>
              <a:rPr spc="110" dirty="0"/>
              <a:t> </a:t>
            </a:r>
            <a:r>
              <a:rPr dirty="0"/>
              <a:t>two</a:t>
            </a:r>
            <a:r>
              <a:rPr spc="105" dirty="0"/>
              <a:t> </a:t>
            </a:r>
            <a:r>
              <a:rPr dirty="0"/>
              <a:t>systems</a:t>
            </a:r>
            <a:r>
              <a:rPr spc="110" dirty="0"/>
              <a:t> </a:t>
            </a:r>
            <a:r>
              <a:rPr dirty="0"/>
              <a:t>A</a:t>
            </a:r>
            <a:r>
              <a:rPr spc="110" dirty="0"/>
              <a:t> </a:t>
            </a:r>
            <a:r>
              <a:rPr spc="55" dirty="0"/>
              <a:t>and</a:t>
            </a:r>
            <a:r>
              <a:rPr spc="110" dirty="0"/>
              <a:t> </a:t>
            </a:r>
            <a:r>
              <a:rPr spc="65" dirty="0"/>
              <a:t>B, </a:t>
            </a:r>
            <a:r>
              <a:rPr spc="80" dirty="0"/>
              <a:t>say</a:t>
            </a:r>
            <a:r>
              <a:rPr spc="215" dirty="0"/>
              <a:t> </a:t>
            </a:r>
            <a:r>
              <a:rPr dirty="0"/>
              <a:t>whether</a:t>
            </a:r>
            <a:r>
              <a:rPr spc="210" dirty="0"/>
              <a:t> </a:t>
            </a:r>
            <a:r>
              <a:rPr spc="105" dirty="0"/>
              <a:t>it</a:t>
            </a:r>
            <a:r>
              <a:rPr spc="215" dirty="0"/>
              <a:t> </a:t>
            </a:r>
            <a:r>
              <a:rPr dirty="0"/>
              <a:t>is</a:t>
            </a:r>
            <a:r>
              <a:rPr spc="210" dirty="0"/>
              <a:t> </a:t>
            </a:r>
            <a:r>
              <a:rPr spc="105" dirty="0"/>
              <a:t>A)</a:t>
            </a:r>
            <a:r>
              <a:rPr spc="215" dirty="0"/>
              <a:t> </a:t>
            </a:r>
            <a:r>
              <a:rPr spc="60" dirty="0"/>
              <a:t>always</a:t>
            </a:r>
            <a:r>
              <a:rPr spc="215" dirty="0"/>
              <a:t> </a:t>
            </a:r>
            <a:r>
              <a:rPr spc="65" dirty="0"/>
              <a:t>true,</a:t>
            </a:r>
            <a:r>
              <a:rPr spc="225" dirty="0"/>
              <a:t> </a:t>
            </a:r>
            <a:r>
              <a:rPr spc="130" dirty="0"/>
              <a:t>B)</a:t>
            </a:r>
            <a:r>
              <a:rPr spc="215" dirty="0"/>
              <a:t> </a:t>
            </a:r>
            <a:r>
              <a:rPr dirty="0"/>
              <a:t>never</a:t>
            </a:r>
            <a:r>
              <a:rPr spc="210" dirty="0"/>
              <a:t> </a:t>
            </a:r>
            <a:r>
              <a:rPr spc="65" dirty="0"/>
              <a:t>true,</a:t>
            </a:r>
            <a:r>
              <a:rPr spc="229" dirty="0"/>
              <a:t> </a:t>
            </a:r>
            <a:r>
              <a:rPr dirty="0"/>
              <a:t>or</a:t>
            </a:r>
            <a:r>
              <a:rPr spc="215" dirty="0"/>
              <a:t> </a:t>
            </a:r>
            <a:r>
              <a:rPr spc="125" dirty="0"/>
              <a:t>C)</a:t>
            </a:r>
            <a:r>
              <a:rPr spc="210" dirty="0"/>
              <a:t> </a:t>
            </a:r>
            <a:r>
              <a:rPr spc="-10" dirty="0"/>
              <a:t>sometimes </a:t>
            </a:r>
            <a:r>
              <a:rPr spc="55" dirty="0"/>
              <a:t>true.</a:t>
            </a:r>
          </a:p>
        </p:txBody>
      </p:sp>
      <p:sp>
        <p:nvSpPr>
          <p:cNvPr id="5" name="object 5"/>
          <p:cNvSpPr txBox="1"/>
          <p:nvPr/>
        </p:nvSpPr>
        <p:spPr>
          <a:xfrm>
            <a:off x="793191" y="2421615"/>
            <a:ext cx="8180070" cy="3188970"/>
          </a:xfrm>
          <a:prstGeom prst="rect">
            <a:avLst/>
          </a:prstGeom>
        </p:spPr>
        <p:txBody>
          <a:bodyPr vert="horz" wrap="square" lIns="0" tIns="144780" rIns="0" bIns="0" rtlCol="0">
            <a:spAutoFit/>
          </a:bodyPr>
          <a:lstStyle/>
          <a:p>
            <a:pPr marL="309245" indent="-296545">
              <a:lnSpc>
                <a:spcPct val="100000"/>
              </a:lnSpc>
              <a:spcBef>
                <a:spcPts val="1140"/>
              </a:spcBef>
              <a:buAutoNum type="arabicPeriod"/>
              <a:tabLst>
                <a:tab pos="309245" algn="l"/>
              </a:tabLst>
            </a:pPr>
            <a:r>
              <a:rPr sz="2450" dirty="0">
                <a:latin typeface="Garamond"/>
                <a:cs typeface="Garamond"/>
              </a:rPr>
              <a:t>If</a:t>
            </a:r>
            <a:r>
              <a:rPr sz="2450" spc="185" dirty="0">
                <a:latin typeface="Garamond"/>
                <a:cs typeface="Garamond"/>
              </a:rPr>
              <a:t> </a:t>
            </a:r>
            <a:r>
              <a:rPr sz="2450" dirty="0">
                <a:latin typeface="Garamond"/>
                <a:cs typeface="Garamond"/>
              </a:rPr>
              <a:t>A</a:t>
            </a:r>
            <a:r>
              <a:rPr sz="2450" spc="190" dirty="0">
                <a:latin typeface="Garamond"/>
                <a:cs typeface="Garamond"/>
              </a:rPr>
              <a:t> </a:t>
            </a:r>
            <a:r>
              <a:rPr sz="2450" dirty="0">
                <a:latin typeface="Garamond"/>
                <a:cs typeface="Garamond"/>
              </a:rPr>
              <a:t>has</a:t>
            </a:r>
            <a:r>
              <a:rPr sz="2450" spc="185" dirty="0">
                <a:latin typeface="Garamond"/>
                <a:cs typeface="Garamond"/>
              </a:rPr>
              <a:t> </a:t>
            </a:r>
            <a:r>
              <a:rPr sz="2450" dirty="0">
                <a:latin typeface="Garamond"/>
                <a:cs typeface="Garamond"/>
              </a:rPr>
              <a:t>more</a:t>
            </a:r>
            <a:r>
              <a:rPr sz="2450" spc="185" dirty="0">
                <a:latin typeface="Garamond"/>
                <a:cs typeface="Garamond"/>
              </a:rPr>
              <a:t> </a:t>
            </a:r>
            <a:r>
              <a:rPr sz="2450" dirty="0">
                <a:latin typeface="Garamond"/>
                <a:cs typeface="Garamond"/>
              </a:rPr>
              <a:t>energy</a:t>
            </a:r>
            <a:r>
              <a:rPr sz="2450" spc="185" dirty="0">
                <a:latin typeface="Garamond"/>
                <a:cs typeface="Garamond"/>
              </a:rPr>
              <a:t> </a:t>
            </a:r>
            <a:r>
              <a:rPr sz="2450" spc="70" dirty="0">
                <a:latin typeface="Garamond"/>
                <a:cs typeface="Garamond"/>
              </a:rPr>
              <a:t>than</a:t>
            </a:r>
            <a:r>
              <a:rPr sz="2450" spc="190" dirty="0">
                <a:latin typeface="Garamond"/>
                <a:cs typeface="Garamond"/>
              </a:rPr>
              <a:t> </a:t>
            </a:r>
            <a:r>
              <a:rPr sz="2450" spc="90" dirty="0">
                <a:latin typeface="Garamond"/>
                <a:cs typeface="Garamond"/>
              </a:rPr>
              <a:t>B,</a:t>
            </a:r>
            <a:r>
              <a:rPr sz="2450" spc="185" dirty="0">
                <a:latin typeface="Garamond"/>
                <a:cs typeface="Garamond"/>
              </a:rPr>
              <a:t> </a:t>
            </a:r>
            <a:r>
              <a:rPr sz="2450" dirty="0">
                <a:latin typeface="Garamond"/>
                <a:cs typeface="Garamond"/>
              </a:rPr>
              <a:t>then</a:t>
            </a:r>
            <a:r>
              <a:rPr sz="2450" spc="185" dirty="0">
                <a:latin typeface="Garamond"/>
                <a:cs typeface="Garamond"/>
              </a:rPr>
              <a:t> </a:t>
            </a:r>
            <a:r>
              <a:rPr sz="2450" dirty="0">
                <a:latin typeface="Garamond"/>
                <a:cs typeface="Garamond"/>
              </a:rPr>
              <a:t>A’s</a:t>
            </a:r>
            <a:r>
              <a:rPr sz="2450" spc="190" dirty="0">
                <a:latin typeface="Garamond"/>
                <a:cs typeface="Garamond"/>
              </a:rPr>
              <a:t> </a:t>
            </a:r>
            <a:r>
              <a:rPr sz="2450" spc="55" dirty="0">
                <a:latin typeface="Garamond"/>
                <a:cs typeface="Garamond"/>
              </a:rPr>
              <a:t>temperature</a:t>
            </a:r>
            <a:r>
              <a:rPr sz="2450" spc="185" dirty="0">
                <a:latin typeface="Garamond"/>
                <a:cs typeface="Garamond"/>
              </a:rPr>
              <a:t> </a:t>
            </a:r>
            <a:r>
              <a:rPr sz="2450" dirty="0">
                <a:latin typeface="Garamond"/>
                <a:cs typeface="Garamond"/>
              </a:rPr>
              <a:t>is</a:t>
            </a:r>
            <a:r>
              <a:rPr sz="2450" spc="185" dirty="0">
                <a:latin typeface="Garamond"/>
                <a:cs typeface="Garamond"/>
              </a:rPr>
              <a:t> </a:t>
            </a:r>
            <a:r>
              <a:rPr sz="2450" spc="-10" dirty="0">
                <a:latin typeface="Garamond"/>
                <a:cs typeface="Garamond"/>
              </a:rPr>
              <a:t>higher.</a:t>
            </a:r>
            <a:endParaRPr sz="2450">
              <a:latin typeface="Garamond"/>
              <a:cs typeface="Garamond"/>
            </a:endParaRPr>
          </a:p>
          <a:p>
            <a:pPr marL="308610" marR="5080" indent="-296545">
              <a:lnSpc>
                <a:spcPct val="101699"/>
              </a:lnSpc>
              <a:spcBef>
                <a:spcPts val="995"/>
              </a:spcBef>
              <a:buAutoNum type="arabicPeriod"/>
              <a:tabLst>
                <a:tab pos="309880" algn="l"/>
                <a:tab pos="2574925" algn="l"/>
                <a:tab pos="3123565" algn="l"/>
                <a:tab pos="3490595" algn="l"/>
              </a:tabLst>
            </a:pPr>
            <a:r>
              <a:rPr sz="2450" dirty="0">
                <a:latin typeface="Garamond"/>
                <a:cs typeface="Garamond"/>
              </a:rPr>
              <a:t>If</a:t>
            </a:r>
            <a:r>
              <a:rPr sz="2450" spc="265" dirty="0">
                <a:latin typeface="Garamond"/>
                <a:cs typeface="Garamond"/>
              </a:rPr>
              <a:t> </a:t>
            </a:r>
            <a:r>
              <a:rPr sz="2450" dirty="0">
                <a:latin typeface="Garamond"/>
                <a:cs typeface="Garamond"/>
              </a:rPr>
              <a:t>the</a:t>
            </a:r>
            <a:r>
              <a:rPr sz="2450" spc="270" dirty="0">
                <a:latin typeface="Garamond"/>
                <a:cs typeface="Garamond"/>
              </a:rPr>
              <a:t> </a:t>
            </a:r>
            <a:r>
              <a:rPr sz="2450" dirty="0">
                <a:latin typeface="Garamond"/>
                <a:cs typeface="Garamond"/>
              </a:rPr>
              <a:t>slope</a:t>
            </a:r>
            <a:r>
              <a:rPr sz="2450" spc="265" dirty="0">
                <a:latin typeface="Garamond"/>
                <a:cs typeface="Garamond"/>
              </a:rPr>
              <a:t> </a:t>
            </a:r>
            <a:r>
              <a:rPr sz="2450" dirty="0">
                <a:latin typeface="Garamond"/>
                <a:cs typeface="Garamond"/>
              </a:rPr>
              <a:t>of</a:t>
            </a:r>
            <a:r>
              <a:rPr sz="2450" spc="260" dirty="0">
                <a:latin typeface="Garamond"/>
                <a:cs typeface="Garamond"/>
              </a:rPr>
              <a:t> </a:t>
            </a:r>
            <a:r>
              <a:rPr sz="2450" i="1" spc="204" dirty="0">
                <a:latin typeface="Times New Roman"/>
                <a:cs typeface="Times New Roman"/>
              </a:rPr>
              <a:t>S</a:t>
            </a:r>
            <a:r>
              <a:rPr sz="2450" i="1" dirty="0">
                <a:latin typeface="Times New Roman"/>
                <a:cs typeface="Times New Roman"/>
              </a:rPr>
              <a:t>	</a:t>
            </a:r>
            <a:r>
              <a:rPr sz="2450" spc="-25" dirty="0">
                <a:latin typeface="Garamond"/>
                <a:cs typeface="Garamond"/>
              </a:rPr>
              <a:t>vs.</a:t>
            </a:r>
            <a:r>
              <a:rPr sz="2450" dirty="0">
                <a:latin typeface="Garamond"/>
                <a:cs typeface="Garamond"/>
              </a:rPr>
              <a:t>	</a:t>
            </a:r>
            <a:r>
              <a:rPr sz="2450" i="1" spc="235" dirty="0">
                <a:latin typeface="Times New Roman"/>
                <a:cs typeface="Times New Roman"/>
              </a:rPr>
              <a:t>E</a:t>
            </a:r>
            <a:r>
              <a:rPr sz="2450" i="1" dirty="0">
                <a:latin typeface="Times New Roman"/>
                <a:cs typeface="Times New Roman"/>
              </a:rPr>
              <a:t>	</a:t>
            </a:r>
            <a:r>
              <a:rPr sz="2450" dirty="0">
                <a:latin typeface="Garamond"/>
                <a:cs typeface="Garamond"/>
              </a:rPr>
              <a:t>is</a:t>
            </a:r>
            <a:r>
              <a:rPr sz="2450" spc="330" dirty="0">
                <a:latin typeface="Garamond"/>
                <a:cs typeface="Garamond"/>
              </a:rPr>
              <a:t> </a:t>
            </a:r>
            <a:r>
              <a:rPr sz="2450" dirty="0">
                <a:latin typeface="Garamond"/>
                <a:cs typeface="Garamond"/>
              </a:rPr>
              <a:t>higher</a:t>
            </a:r>
            <a:r>
              <a:rPr sz="2450" spc="340" dirty="0">
                <a:latin typeface="Garamond"/>
                <a:cs typeface="Garamond"/>
              </a:rPr>
              <a:t> </a:t>
            </a:r>
            <a:r>
              <a:rPr sz="2450" dirty="0">
                <a:latin typeface="Garamond"/>
                <a:cs typeface="Garamond"/>
              </a:rPr>
              <a:t>for</a:t>
            </a:r>
            <a:r>
              <a:rPr sz="2450" spc="335" dirty="0">
                <a:latin typeface="Garamond"/>
                <a:cs typeface="Garamond"/>
              </a:rPr>
              <a:t> </a:t>
            </a:r>
            <a:r>
              <a:rPr sz="2450" dirty="0">
                <a:latin typeface="Garamond"/>
                <a:cs typeface="Garamond"/>
              </a:rPr>
              <a:t>A</a:t>
            </a:r>
            <a:r>
              <a:rPr sz="2450" spc="345" dirty="0">
                <a:latin typeface="Garamond"/>
                <a:cs typeface="Garamond"/>
              </a:rPr>
              <a:t> </a:t>
            </a:r>
            <a:r>
              <a:rPr sz="2450" spc="70" dirty="0">
                <a:latin typeface="Garamond"/>
                <a:cs typeface="Garamond"/>
              </a:rPr>
              <a:t>than</a:t>
            </a:r>
            <a:r>
              <a:rPr sz="2450" spc="340" dirty="0">
                <a:latin typeface="Garamond"/>
                <a:cs typeface="Garamond"/>
              </a:rPr>
              <a:t> </a:t>
            </a:r>
            <a:r>
              <a:rPr sz="2450" dirty="0">
                <a:latin typeface="Garamond"/>
                <a:cs typeface="Garamond"/>
              </a:rPr>
              <a:t>for</a:t>
            </a:r>
            <a:r>
              <a:rPr sz="2450" spc="340" dirty="0">
                <a:latin typeface="Garamond"/>
                <a:cs typeface="Garamond"/>
              </a:rPr>
              <a:t> </a:t>
            </a:r>
            <a:r>
              <a:rPr sz="2450" spc="90" dirty="0">
                <a:latin typeface="Garamond"/>
                <a:cs typeface="Garamond"/>
              </a:rPr>
              <a:t>B,</a:t>
            </a:r>
            <a:r>
              <a:rPr sz="2450" spc="340" dirty="0">
                <a:latin typeface="Garamond"/>
                <a:cs typeface="Garamond"/>
              </a:rPr>
              <a:t> </a:t>
            </a:r>
            <a:r>
              <a:rPr sz="2450" dirty="0">
                <a:latin typeface="Garamond"/>
                <a:cs typeface="Garamond"/>
              </a:rPr>
              <a:t>then</a:t>
            </a:r>
            <a:r>
              <a:rPr sz="2450" spc="345" dirty="0">
                <a:latin typeface="Garamond"/>
                <a:cs typeface="Garamond"/>
              </a:rPr>
              <a:t> </a:t>
            </a:r>
            <a:r>
              <a:rPr sz="2450" spc="-25" dirty="0">
                <a:latin typeface="Garamond"/>
                <a:cs typeface="Garamond"/>
              </a:rPr>
              <a:t>A’s 	</a:t>
            </a:r>
            <a:r>
              <a:rPr sz="2450" spc="55" dirty="0">
                <a:latin typeface="Garamond"/>
                <a:cs typeface="Garamond"/>
              </a:rPr>
              <a:t>temperature</a:t>
            </a:r>
            <a:r>
              <a:rPr sz="2450" spc="160" dirty="0">
                <a:latin typeface="Garamond"/>
                <a:cs typeface="Garamond"/>
              </a:rPr>
              <a:t> </a:t>
            </a:r>
            <a:r>
              <a:rPr sz="2450" dirty="0">
                <a:latin typeface="Garamond"/>
                <a:cs typeface="Garamond"/>
              </a:rPr>
              <a:t>is</a:t>
            </a:r>
            <a:r>
              <a:rPr sz="2450" spc="155" dirty="0">
                <a:latin typeface="Garamond"/>
                <a:cs typeface="Garamond"/>
              </a:rPr>
              <a:t> </a:t>
            </a:r>
            <a:r>
              <a:rPr sz="2450" spc="-10" dirty="0">
                <a:latin typeface="Garamond"/>
                <a:cs typeface="Garamond"/>
              </a:rPr>
              <a:t>higher.</a:t>
            </a:r>
            <a:endParaRPr sz="2450">
              <a:latin typeface="Garamond"/>
              <a:cs typeface="Garamond"/>
            </a:endParaRPr>
          </a:p>
          <a:p>
            <a:pPr marL="308610" marR="5080" indent="-296545">
              <a:lnSpc>
                <a:spcPct val="101699"/>
              </a:lnSpc>
              <a:spcBef>
                <a:spcPts val="995"/>
              </a:spcBef>
              <a:buAutoNum type="arabicPeriod"/>
              <a:tabLst>
                <a:tab pos="309880" algn="l"/>
              </a:tabLst>
            </a:pPr>
            <a:r>
              <a:rPr sz="2450" dirty="0">
                <a:latin typeface="Garamond"/>
                <a:cs typeface="Garamond"/>
              </a:rPr>
              <a:t>If</a:t>
            </a:r>
            <a:r>
              <a:rPr sz="2450" spc="245" dirty="0">
                <a:latin typeface="Garamond"/>
                <a:cs typeface="Garamond"/>
              </a:rPr>
              <a:t> </a:t>
            </a:r>
            <a:r>
              <a:rPr sz="2450" dirty="0">
                <a:latin typeface="Garamond"/>
                <a:cs typeface="Garamond"/>
              </a:rPr>
              <a:t>A</a:t>
            </a:r>
            <a:r>
              <a:rPr sz="2450" spc="245" dirty="0">
                <a:latin typeface="Garamond"/>
                <a:cs typeface="Garamond"/>
              </a:rPr>
              <a:t> </a:t>
            </a:r>
            <a:r>
              <a:rPr sz="2450" dirty="0">
                <a:latin typeface="Garamond"/>
                <a:cs typeface="Garamond"/>
              </a:rPr>
              <a:t>has</a:t>
            </a:r>
            <a:r>
              <a:rPr sz="2450" spc="240" dirty="0">
                <a:latin typeface="Garamond"/>
                <a:cs typeface="Garamond"/>
              </a:rPr>
              <a:t> </a:t>
            </a:r>
            <a:r>
              <a:rPr sz="2450" spc="130" dirty="0">
                <a:latin typeface="Garamond"/>
                <a:cs typeface="Garamond"/>
              </a:rPr>
              <a:t>a</a:t>
            </a:r>
            <a:r>
              <a:rPr sz="2450" spc="245" dirty="0">
                <a:latin typeface="Garamond"/>
                <a:cs typeface="Garamond"/>
              </a:rPr>
              <a:t> </a:t>
            </a:r>
            <a:r>
              <a:rPr sz="2450" dirty="0">
                <a:latin typeface="Garamond"/>
                <a:cs typeface="Garamond"/>
              </a:rPr>
              <a:t>higher</a:t>
            </a:r>
            <a:r>
              <a:rPr sz="2450" spc="240" dirty="0">
                <a:latin typeface="Garamond"/>
                <a:cs typeface="Garamond"/>
              </a:rPr>
              <a:t> </a:t>
            </a:r>
            <a:r>
              <a:rPr sz="2450" spc="55" dirty="0">
                <a:latin typeface="Garamond"/>
                <a:cs typeface="Garamond"/>
              </a:rPr>
              <a:t>temperature</a:t>
            </a:r>
            <a:r>
              <a:rPr sz="2450" spc="240" dirty="0">
                <a:latin typeface="Garamond"/>
                <a:cs typeface="Garamond"/>
              </a:rPr>
              <a:t> </a:t>
            </a:r>
            <a:r>
              <a:rPr sz="2450" spc="70" dirty="0">
                <a:latin typeface="Garamond"/>
                <a:cs typeface="Garamond"/>
              </a:rPr>
              <a:t>than</a:t>
            </a:r>
            <a:r>
              <a:rPr sz="2450" spc="250" dirty="0">
                <a:latin typeface="Garamond"/>
                <a:cs typeface="Garamond"/>
              </a:rPr>
              <a:t> </a:t>
            </a:r>
            <a:r>
              <a:rPr sz="2450" spc="90" dirty="0">
                <a:latin typeface="Garamond"/>
                <a:cs typeface="Garamond"/>
              </a:rPr>
              <a:t>B,</a:t>
            </a:r>
            <a:r>
              <a:rPr sz="2450" spc="240" dirty="0">
                <a:latin typeface="Garamond"/>
                <a:cs typeface="Garamond"/>
              </a:rPr>
              <a:t> </a:t>
            </a:r>
            <a:r>
              <a:rPr sz="2450" dirty="0">
                <a:latin typeface="Garamond"/>
                <a:cs typeface="Garamond"/>
              </a:rPr>
              <a:t>then</a:t>
            </a:r>
            <a:r>
              <a:rPr sz="2450" spc="250" dirty="0">
                <a:latin typeface="Garamond"/>
                <a:cs typeface="Garamond"/>
              </a:rPr>
              <a:t> </a:t>
            </a:r>
            <a:r>
              <a:rPr sz="2450" dirty="0">
                <a:latin typeface="Garamond"/>
                <a:cs typeface="Garamond"/>
              </a:rPr>
              <a:t>A’s</a:t>
            </a:r>
            <a:r>
              <a:rPr sz="2450" spc="240" dirty="0">
                <a:latin typeface="Garamond"/>
                <a:cs typeface="Garamond"/>
              </a:rPr>
              <a:t> </a:t>
            </a:r>
            <a:r>
              <a:rPr sz="2450" spc="65" dirty="0">
                <a:latin typeface="Garamond"/>
                <a:cs typeface="Garamond"/>
              </a:rPr>
              <a:t>heat</a:t>
            </a:r>
            <a:r>
              <a:rPr sz="2450" spc="240" dirty="0">
                <a:latin typeface="Garamond"/>
                <a:cs typeface="Garamond"/>
              </a:rPr>
              <a:t> </a:t>
            </a:r>
            <a:r>
              <a:rPr sz="2450" spc="60" dirty="0">
                <a:latin typeface="Garamond"/>
                <a:cs typeface="Garamond"/>
              </a:rPr>
              <a:t>capacity 	</a:t>
            </a:r>
            <a:r>
              <a:rPr sz="2450" dirty="0">
                <a:latin typeface="Garamond"/>
                <a:cs typeface="Garamond"/>
              </a:rPr>
              <a:t>is</a:t>
            </a:r>
            <a:r>
              <a:rPr sz="2450" spc="170" dirty="0">
                <a:latin typeface="Garamond"/>
                <a:cs typeface="Garamond"/>
              </a:rPr>
              <a:t> </a:t>
            </a:r>
            <a:r>
              <a:rPr sz="2450" spc="-10" dirty="0">
                <a:latin typeface="Garamond"/>
                <a:cs typeface="Garamond"/>
              </a:rPr>
              <a:t>higher.</a:t>
            </a:r>
            <a:endParaRPr sz="2450">
              <a:latin typeface="Garamond"/>
              <a:cs typeface="Garamond"/>
            </a:endParaRPr>
          </a:p>
          <a:p>
            <a:pPr marL="308610" marR="5080" indent="-296545">
              <a:lnSpc>
                <a:spcPct val="101699"/>
              </a:lnSpc>
              <a:spcBef>
                <a:spcPts val="995"/>
              </a:spcBef>
              <a:buAutoNum type="arabicPeriod"/>
              <a:tabLst>
                <a:tab pos="309880" algn="l"/>
              </a:tabLst>
            </a:pPr>
            <a:r>
              <a:rPr sz="2450" dirty="0">
                <a:latin typeface="Garamond"/>
                <a:cs typeface="Garamond"/>
              </a:rPr>
              <a:t>If</a:t>
            </a:r>
            <a:r>
              <a:rPr sz="2450" spc="25" dirty="0">
                <a:latin typeface="Garamond"/>
                <a:cs typeface="Garamond"/>
              </a:rPr>
              <a:t> </a:t>
            </a:r>
            <a:r>
              <a:rPr sz="2450" spc="50" dirty="0">
                <a:latin typeface="Garamond"/>
                <a:cs typeface="Garamond"/>
              </a:rPr>
              <a:t>the</a:t>
            </a:r>
            <a:r>
              <a:rPr sz="2450" spc="30" dirty="0">
                <a:latin typeface="Garamond"/>
                <a:cs typeface="Garamond"/>
              </a:rPr>
              <a:t> </a:t>
            </a:r>
            <a:r>
              <a:rPr sz="2450" dirty="0">
                <a:latin typeface="Garamond"/>
                <a:cs typeface="Garamond"/>
              </a:rPr>
              <a:t>slope</a:t>
            </a:r>
            <a:r>
              <a:rPr sz="2450" spc="35" dirty="0">
                <a:latin typeface="Garamond"/>
                <a:cs typeface="Garamond"/>
              </a:rPr>
              <a:t> </a:t>
            </a:r>
            <a:r>
              <a:rPr sz="2450" spc="-50" dirty="0">
                <a:latin typeface="Garamond"/>
                <a:cs typeface="Garamond"/>
              </a:rPr>
              <a:t>of</a:t>
            </a:r>
            <a:r>
              <a:rPr sz="2450" spc="20" dirty="0">
                <a:latin typeface="Garamond"/>
                <a:cs typeface="Garamond"/>
              </a:rPr>
              <a:t> </a:t>
            </a:r>
            <a:r>
              <a:rPr sz="2450" i="1" spc="254" dirty="0">
                <a:latin typeface="Times New Roman"/>
                <a:cs typeface="Times New Roman"/>
              </a:rPr>
              <a:t>S</a:t>
            </a:r>
            <a:r>
              <a:rPr sz="2450" i="1" spc="175" dirty="0">
                <a:latin typeface="Times New Roman"/>
                <a:cs typeface="Times New Roman"/>
              </a:rPr>
              <a:t> </a:t>
            </a:r>
            <a:r>
              <a:rPr sz="2450" dirty="0">
                <a:latin typeface="Garamond"/>
                <a:cs typeface="Garamond"/>
              </a:rPr>
              <a:t>vs.</a:t>
            </a:r>
            <a:r>
              <a:rPr sz="2450" spc="355" dirty="0">
                <a:latin typeface="Garamond"/>
                <a:cs typeface="Garamond"/>
              </a:rPr>
              <a:t> </a:t>
            </a:r>
            <a:r>
              <a:rPr sz="2450" i="1" spc="285" dirty="0">
                <a:latin typeface="Times New Roman"/>
                <a:cs typeface="Times New Roman"/>
              </a:rPr>
              <a:t>E</a:t>
            </a:r>
            <a:r>
              <a:rPr sz="2450" i="1" spc="175" dirty="0">
                <a:latin typeface="Times New Roman"/>
                <a:cs typeface="Times New Roman"/>
              </a:rPr>
              <a:t> </a:t>
            </a:r>
            <a:r>
              <a:rPr sz="2450" dirty="0">
                <a:latin typeface="Garamond"/>
                <a:cs typeface="Garamond"/>
              </a:rPr>
              <a:t>is</a:t>
            </a:r>
            <a:r>
              <a:rPr sz="2450" spc="30" dirty="0">
                <a:latin typeface="Garamond"/>
                <a:cs typeface="Garamond"/>
              </a:rPr>
              <a:t> </a:t>
            </a:r>
            <a:r>
              <a:rPr sz="2450" dirty="0">
                <a:latin typeface="Garamond"/>
                <a:cs typeface="Garamond"/>
              </a:rPr>
              <a:t>higher</a:t>
            </a:r>
            <a:r>
              <a:rPr sz="2450" spc="30" dirty="0">
                <a:latin typeface="Garamond"/>
                <a:cs typeface="Garamond"/>
              </a:rPr>
              <a:t> </a:t>
            </a:r>
            <a:r>
              <a:rPr sz="2450" dirty="0">
                <a:latin typeface="Garamond"/>
                <a:cs typeface="Garamond"/>
              </a:rPr>
              <a:t>for</a:t>
            </a:r>
            <a:r>
              <a:rPr sz="2450" spc="25" dirty="0">
                <a:latin typeface="Garamond"/>
                <a:cs typeface="Garamond"/>
              </a:rPr>
              <a:t> </a:t>
            </a:r>
            <a:r>
              <a:rPr sz="2450" dirty="0">
                <a:latin typeface="Garamond"/>
                <a:cs typeface="Garamond"/>
              </a:rPr>
              <a:t>A</a:t>
            </a:r>
            <a:r>
              <a:rPr sz="2450" spc="25" dirty="0">
                <a:latin typeface="Garamond"/>
                <a:cs typeface="Garamond"/>
              </a:rPr>
              <a:t> </a:t>
            </a:r>
            <a:r>
              <a:rPr sz="2450" spc="70" dirty="0">
                <a:latin typeface="Garamond"/>
                <a:cs typeface="Garamond"/>
              </a:rPr>
              <a:t>than</a:t>
            </a:r>
            <a:r>
              <a:rPr sz="2450" spc="30" dirty="0">
                <a:latin typeface="Garamond"/>
                <a:cs typeface="Garamond"/>
              </a:rPr>
              <a:t> </a:t>
            </a:r>
            <a:r>
              <a:rPr sz="2450" dirty="0">
                <a:latin typeface="Garamond"/>
                <a:cs typeface="Garamond"/>
              </a:rPr>
              <a:t>for</a:t>
            </a:r>
            <a:r>
              <a:rPr sz="2450" spc="30" dirty="0">
                <a:latin typeface="Garamond"/>
                <a:cs typeface="Garamond"/>
              </a:rPr>
              <a:t> </a:t>
            </a:r>
            <a:r>
              <a:rPr sz="2450" spc="90" dirty="0">
                <a:latin typeface="Garamond"/>
                <a:cs typeface="Garamond"/>
              </a:rPr>
              <a:t>B,</a:t>
            </a:r>
            <a:r>
              <a:rPr sz="2450" spc="30" dirty="0">
                <a:latin typeface="Garamond"/>
                <a:cs typeface="Garamond"/>
              </a:rPr>
              <a:t> </a:t>
            </a:r>
            <a:r>
              <a:rPr sz="2450" dirty="0">
                <a:latin typeface="Garamond"/>
                <a:cs typeface="Garamond"/>
              </a:rPr>
              <a:t>then</a:t>
            </a:r>
            <a:r>
              <a:rPr sz="2450" spc="30" dirty="0">
                <a:latin typeface="Garamond"/>
                <a:cs typeface="Garamond"/>
              </a:rPr>
              <a:t> </a:t>
            </a:r>
            <a:r>
              <a:rPr sz="2450" dirty="0">
                <a:latin typeface="Garamond"/>
                <a:cs typeface="Garamond"/>
              </a:rPr>
              <a:t>A’s</a:t>
            </a:r>
            <a:r>
              <a:rPr sz="2450" spc="30" dirty="0">
                <a:latin typeface="Garamond"/>
                <a:cs typeface="Garamond"/>
              </a:rPr>
              <a:t> </a:t>
            </a:r>
            <a:r>
              <a:rPr sz="2450" spc="45" dirty="0">
                <a:latin typeface="Garamond"/>
                <a:cs typeface="Garamond"/>
              </a:rPr>
              <a:t>heat 	</a:t>
            </a:r>
            <a:r>
              <a:rPr sz="2450" spc="70" dirty="0">
                <a:latin typeface="Garamond"/>
                <a:cs typeface="Garamond"/>
              </a:rPr>
              <a:t>capacity</a:t>
            </a:r>
            <a:r>
              <a:rPr sz="2450" spc="150" dirty="0">
                <a:latin typeface="Garamond"/>
                <a:cs typeface="Garamond"/>
              </a:rPr>
              <a:t> </a:t>
            </a:r>
            <a:r>
              <a:rPr sz="2450" dirty="0">
                <a:latin typeface="Garamond"/>
                <a:cs typeface="Garamond"/>
              </a:rPr>
              <a:t>is</a:t>
            </a:r>
            <a:r>
              <a:rPr sz="2450" spc="165" dirty="0">
                <a:latin typeface="Garamond"/>
                <a:cs typeface="Garamond"/>
              </a:rPr>
              <a:t> </a:t>
            </a:r>
            <a:r>
              <a:rPr sz="2450" spc="-10" dirty="0">
                <a:latin typeface="Garamond"/>
                <a:cs typeface="Garamond"/>
              </a:rPr>
              <a:t>higher.</a:t>
            </a:r>
            <a:endParaRPr sz="2450">
              <a:latin typeface="Garamond"/>
              <a:cs typeface="Garamond"/>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78291"/>
            <a:ext cx="8255634" cy="4221480"/>
          </a:xfrm>
          <a:prstGeom prst="rect">
            <a:avLst/>
          </a:prstGeom>
        </p:spPr>
        <p:txBody>
          <a:bodyPr vert="horz" wrap="square" lIns="0" tIns="12065" rIns="0" bIns="0" rtlCol="0">
            <a:spAutoFit/>
          </a:bodyPr>
          <a:lstStyle/>
          <a:p>
            <a:pPr marL="12700">
              <a:lnSpc>
                <a:spcPct val="100000"/>
              </a:lnSpc>
              <a:spcBef>
                <a:spcPts val="95"/>
              </a:spcBef>
              <a:tabLst>
                <a:tab pos="663575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10.3.</a:t>
            </a:r>
            <a:r>
              <a:rPr sz="1200" spc="155" dirty="0">
                <a:latin typeface="Times New Roman"/>
                <a:cs typeface="Times New Roman"/>
              </a:rPr>
              <a:t>  </a:t>
            </a:r>
            <a:r>
              <a:rPr sz="1200" spc="-10" dirty="0">
                <a:latin typeface="Times New Roman"/>
                <a:cs typeface="Times New Roman"/>
              </a:rPr>
              <a:t>TEMPERATURE</a:t>
            </a:r>
            <a:endParaRPr sz="1200">
              <a:latin typeface="Times New Roman"/>
              <a:cs typeface="Times New Roman"/>
            </a:endParaRPr>
          </a:p>
          <a:p>
            <a:pPr>
              <a:lnSpc>
                <a:spcPct val="100000"/>
              </a:lnSpc>
              <a:spcBef>
                <a:spcPts val="225"/>
              </a:spcBef>
            </a:pPr>
            <a:endParaRPr sz="1200">
              <a:latin typeface="Times New Roman"/>
              <a:cs typeface="Times New Roman"/>
            </a:endParaRPr>
          </a:p>
          <a:p>
            <a:pPr marL="12700" marR="5080">
              <a:lnSpc>
                <a:spcPct val="106700"/>
              </a:lnSpc>
            </a:pPr>
            <a:r>
              <a:rPr sz="1400" dirty="0">
                <a:latin typeface="Times New Roman"/>
                <a:cs typeface="Times New Roman"/>
              </a:rPr>
              <a:t>For</a:t>
            </a:r>
            <a:r>
              <a:rPr sz="1400" spc="265" dirty="0">
                <a:latin typeface="Times New Roman"/>
                <a:cs typeface="Times New Roman"/>
              </a:rPr>
              <a:t> </a:t>
            </a:r>
            <a:r>
              <a:rPr sz="1400" dirty="0">
                <a:latin typeface="Times New Roman"/>
                <a:cs typeface="Times New Roman"/>
              </a:rPr>
              <a:t>each</a:t>
            </a:r>
            <a:r>
              <a:rPr sz="1400" spc="270" dirty="0">
                <a:latin typeface="Times New Roman"/>
                <a:cs typeface="Times New Roman"/>
              </a:rPr>
              <a:t> </a:t>
            </a:r>
            <a:r>
              <a:rPr sz="1400" dirty="0">
                <a:latin typeface="Times New Roman"/>
                <a:cs typeface="Times New Roman"/>
              </a:rPr>
              <a:t>of</a:t>
            </a:r>
            <a:r>
              <a:rPr sz="1400" spc="265" dirty="0">
                <a:latin typeface="Times New Roman"/>
                <a:cs typeface="Times New Roman"/>
              </a:rPr>
              <a:t> </a:t>
            </a:r>
            <a:r>
              <a:rPr sz="1400" spc="70" dirty="0">
                <a:latin typeface="Times New Roman"/>
                <a:cs typeface="Times New Roman"/>
              </a:rPr>
              <a:t>the</a:t>
            </a:r>
            <a:r>
              <a:rPr sz="1400" spc="265" dirty="0">
                <a:latin typeface="Times New Roman"/>
                <a:cs typeface="Times New Roman"/>
              </a:rPr>
              <a:t> </a:t>
            </a:r>
            <a:r>
              <a:rPr sz="1400" dirty="0">
                <a:latin typeface="Times New Roman"/>
                <a:cs typeface="Times New Roman"/>
              </a:rPr>
              <a:t>following</a:t>
            </a:r>
            <a:r>
              <a:rPr sz="1400" spc="265" dirty="0">
                <a:latin typeface="Times New Roman"/>
                <a:cs typeface="Times New Roman"/>
              </a:rPr>
              <a:t> </a:t>
            </a:r>
            <a:r>
              <a:rPr sz="1400" spc="65" dirty="0">
                <a:latin typeface="Times New Roman"/>
                <a:cs typeface="Times New Roman"/>
              </a:rPr>
              <a:t>statements</a:t>
            </a:r>
            <a:r>
              <a:rPr sz="1400" spc="260" dirty="0">
                <a:latin typeface="Times New Roman"/>
                <a:cs typeface="Times New Roman"/>
              </a:rPr>
              <a:t> </a:t>
            </a:r>
            <a:r>
              <a:rPr sz="1400" spc="80" dirty="0">
                <a:latin typeface="Times New Roman"/>
                <a:cs typeface="Times New Roman"/>
              </a:rPr>
              <a:t>about</a:t>
            </a:r>
            <a:r>
              <a:rPr sz="1400" spc="265" dirty="0">
                <a:latin typeface="Times New Roman"/>
                <a:cs typeface="Times New Roman"/>
              </a:rPr>
              <a:t> </a:t>
            </a:r>
            <a:r>
              <a:rPr sz="1400" dirty="0">
                <a:latin typeface="Times New Roman"/>
                <a:cs typeface="Times New Roman"/>
              </a:rPr>
              <a:t>two</a:t>
            </a:r>
            <a:r>
              <a:rPr sz="1400" spc="265" dirty="0">
                <a:latin typeface="Times New Roman"/>
                <a:cs typeface="Times New Roman"/>
              </a:rPr>
              <a:t> </a:t>
            </a:r>
            <a:r>
              <a:rPr sz="1400" dirty="0">
                <a:latin typeface="Times New Roman"/>
                <a:cs typeface="Times New Roman"/>
              </a:rPr>
              <a:t>systems</a:t>
            </a:r>
            <a:r>
              <a:rPr sz="1400" spc="265" dirty="0">
                <a:latin typeface="Times New Roman"/>
                <a:cs typeface="Times New Roman"/>
              </a:rPr>
              <a:t> </a:t>
            </a:r>
            <a:r>
              <a:rPr sz="1400" dirty="0">
                <a:latin typeface="Times New Roman"/>
                <a:cs typeface="Times New Roman"/>
              </a:rPr>
              <a:t>A</a:t>
            </a:r>
            <a:r>
              <a:rPr sz="1400" spc="265" dirty="0">
                <a:latin typeface="Times New Roman"/>
                <a:cs typeface="Times New Roman"/>
              </a:rPr>
              <a:t> </a:t>
            </a:r>
            <a:r>
              <a:rPr sz="1400" spc="70" dirty="0">
                <a:latin typeface="Times New Roman"/>
                <a:cs typeface="Times New Roman"/>
              </a:rPr>
              <a:t>and</a:t>
            </a:r>
            <a:r>
              <a:rPr sz="1400" spc="270" dirty="0">
                <a:latin typeface="Times New Roman"/>
                <a:cs typeface="Times New Roman"/>
              </a:rPr>
              <a:t> </a:t>
            </a:r>
            <a:r>
              <a:rPr sz="1400" dirty="0">
                <a:latin typeface="Times New Roman"/>
                <a:cs typeface="Times New Roman"/>
              </a:rPr>
              <a:t>B,</a:t>
            </a:r>
            <a:r>
              <a:rPr sz="1400" spc="260" dirty="0">
                <a:latin typeface="Times New Roman"/>
                <a:cs typeface="Times New Roman"/>
              </a:rPr>
              <a:t> </a:t>
            </a:r>
            <a:r>
              <a:rPr sz="1400" dirty="0">
                <a:latin typeface="Times New Roman"/>
                <a:cs typeface="Times New Roman"/>
              </a:rPr>
              <a:t>say</a:t>
            </a:r>
            <a:r>
              <a:rPr sz="1400" spc="265" dirty="0">
                <a:latin typeface="Times New Roman"/>
                <a:cs typeface="Times New Roman"/>
              </a:rPr>
              <a:t> </a:t>
            </a:r>
            <a:r>
              <a:rPr sz="1400" spc="50" dirty="0">
                <a:latin typeface="Times New Roman"/>
                <a:cs typeface="Times New Roman"/>
              </a:rPr>
              <a:t>whether</a:t>
            </a:r>
            <a:r>
              <a:rPr sz="1400" spc="265" dirty="0">
                <a:latin typeface="Times New Roman"/>
                <a:cs typeface="Times New Roman"/>
              </a:rPr>
              <a:t> </a:t>
            </a:r>
            <a:r>
              <a:rPr sz="1400" spc="75" dirty="0">
                <a:latin typeface="Times New Roman"/>
                <a:cs typeface="Times New Roman"/>
              </a:rPr>
              <a:t>it</a:t>
            </a:r>
            <a:r>
              <a:rPr sz="1400" spc="270" dirty="0">
                <a:latin typeface="Times New Roman"/>
                <a:cs typeface="Times New Roman"/>
              </a:rPr>
              <a:t> </a:t>
            </a:r>
            <a:r>
              <a:rPr sz="1400" dirty="0">
                <a:latin typeface="Times New Roman"/>
                <a:cs typeface="Times New Roman"/>
              </a:rPr>
              <a:t>is</a:t>
            </a:r>
            <a:r>
              <a:rPr sz="1400" spc="265" dirty="0">
                <a:latin typeface="Times New Roman"/>
                <a:cs typeface="Times New Roman"/>
              </a:rPr>
              <a:t> </a:t>
            </a:r>
            <a:r>
              <a:rPr sz="1400" spc="55" dirty="0">
                <a:latin typeface="Times New Roman"/>
                <a:cs typeface="Times New Roman"/>
              </a:rPr>
              <a:t>A)</a:t>
            </a:r>
            <a:r>
              <a:rPr sz="1400" spc="260" dirty="0">
                <a:latin typeface="Times New Roman"/>
                <a:cs typeface="Times New Roman"/>
              </a:rPr>
              <a:t> </a:t>
            </a:r>
            <a:r>
              <a:rPr sz="1400" dirty="0">
                <a:latin typeface="Times New Roman"/>
                <a:cs typeface="Times New Roman"/>
              </a:rPr>
              <a:t>always</a:t>
            </a:r>
            <a:r>
              <a:rPr sz="1400" spc="265" dirty="0">
                <a:latin typeface="Times New Roman"/>
                <a:cs typeface="Times New Roman"/>
              </a:rPr>
              <a:t> </a:t>
            </a:r>
            <a:r>
              <a:rPr sz="1400" spc="70" dirty="0">
                <a:latin typeface="Times New Roman"/>
                <a:cs typeface="Times New Roman"/>
              </a:rPr>
              <a:t>true,</a:t>
            </a:r>
            <a:r>
              <a:rPr sz="1400" spc="300" dirty="0">
                <a:latin typeface="Times New Roman"/>
                <a:cs typeface="Times New Roman"/>
              </a:rPr>
              <a:t> </a:t>
            </a:r>
            <a:r>
              <a:rPr sz="1400" spc="35" dirty="0">
                <a:latin typeface="Times New Roman"/>
                <a:cs typeface="Times New Roman"/>
              </a:rPr>
              <a:t>B) </a:t>
            </a:r>
            <a:r>
              <a:rPr sz="1400" dirty="0">
                <a:latin typeface="Times New Roman"/>
                <a:cs typeface="Times New Roman"/>
              </a:rPr>
              <a:t>never</a:t>
            </a:r>
            <a:r>
              <a:rPr sz="1400" spc="220" dirty="0">
                <a:latin typeface="Times New Roman"/>
                <a:cs typeface="Times New Roman"/>
              </a:rPr>
              <a:t> </a:t>
            </a:r>
            <a:r>
              <a:rPr sz="1400" spc="70" dirty="0">
                <a:latin typeface="Times New Roman"/>
                <a:cs typeface="Times New Roman"/>
              </a:rPr>
              <a:t>true,</a:t>
            </a:r>
            <a:r>
              <a:rPr sz="1400" spc="220" dirty="0">
                <a:latin typeface="Times New Roman"/>
                <a:cs typeface="Times New Roman"/>
              </a:rPr>
              <a:t> </a:t>
            </a:r>
            <a:r>
              <a:rPr sz="1400" dirty="0">
                <a:latin typeface="Times New Roman"/>
                <a:cs typeface="Times New Roman"/>
              </a:rPr>
              <a:t>or</a:t>
            </a:r>
            <a:r>
              <a:rPr sz="1400" spc="225" dirty="0">
                <a:latin typeface="Times New Roman"/>
                <a:cs typeface="Times New Roman"/>
              </a:rPr>
              <a:t> </a:t>
            </a:r>
            <a:r>
              <a:rPr sz="1400" spc="75" dirty="0">
                <a:latin typeface="Times New Roman"/>
                <a:cs typeface="Times New Roman"/>
              </a:rPr>
              <a:t>C)</a:t>
            </a:r>
            <a:r>
              <a:rPr sz="1400" spc="220" dirty="0">
                <a:latin typeface="Times New Roman"/>
                <a:cs typeface="Times New Roman"/>
              </a:rPr>
              <a:t> </a:t>
            </a:r>
            <a:r>
              <a:rPr sz="1400" dirty="0">
                <a:latin typeface="Times New Roman"/>
                <a:cs typeface="Times New Roman"/>
              </a:rPr>
              <a:t>sometimes</a:t>
            </a:r>
            <a:r>
              <a:rPr sz="1400" spc="220" dirty="0">
                <a:latin typeface="Times New Roman"/>
                <a:cs typeface="Times New Roman"/>
              </a:rPr>
              <a:t> </a:t>
            </a:r>
            <a:r>
              <a:rPr sz="1400" spc="60" dirty="0">
                <a:latin typeface="Times New Roman"/>
                <a:cs typeface="Times New Roman"/>
              </a:rPr>
              <a:t>true.</a:t>
            </a:r>
            <a:endParaRPr sz="1400">
              <a:latin typeface="Times New Roman"/>
              <a:cs typeface="Times New Roman"/>
            </a:endParaRPr>
          </a:p>
          <a:p>
            <a:pPr>
              <a:lnSpc>
                <a:spcPct val="100000"/>
              </a:lnSpc>
              <a:spcBef>
                <a:spcPts val="100"/>
              </a:spcBef>
            </a:pPr>
            <a:endParaRPr sz="1400">
              <a:latin typeface="Times New Roman"/>
              <a:cs typeface="Times New Roman"/>
            </a:endParaRPr>
          </a:p>
          <a:p>
            <a:pPr marL="383540" indent="-212725">
              <a:lnSpc>
                <a:spcPct val="100000"/>
              </a:lnSpc>
              <a:buAutoNum type="arabicPeriod"/>
              <a:tabLst>
                <a:tab pos="383540" algn="l"/>
              </a:tabLst>
            </a:pPr>
            <a:r>
              <a:rPr sz="1400" dirty="0">
                <a:latin typeface="Times New Roman"/>
                <a:cs typeface="Times New Roman"/>
              </a:rPr>
              <a:t>If</a:t>
            </a:r>
            <a:r>
              <a:rPr sz="1400" spc="160" dirty="0">
                <a:latin typeface="Times New Roman"/>
                <a:cs typeface="Times New Roman"/>
              </a:rPr>
              <a:t> </a:t>
            </a:r>
            <a:r>
              <a:rPr sz="1400" dirty="0">
                <a:latin typeface="Times New Roman"/>
                <a:cs typeface="Times New Roman"/>
              </a:rPr>
              <a:t>A</a:t>
            </a:r>
            <a:r>
              <a:rPr sz="1400" spc="160" dirty="0">
                <a:latin typeface="Times New Roman"/>
                <a:cs typeface="Times New Roman"/>
              </a:rPr>
              <a:t> </a:t>
            </a:r>
            <a:r>
              <a:rPr sz="1400" spc="50" dirty="0">
                <a:latin typeface="Times New Roman"/>
                <a:cs typeface="Times New Roman"/>
              </a:rPr>
              <a:t>has</a:t>
            </a:r>
            <a:r>
              <a:rPr sz="1400" spc="160" dirty="0">
                <a:latin typeface="Times New Roman"/>
                <a:cs typeface="Times New Roman"/>
              </a:rPr>
              <a:t> </a:t>
            </a:r>
            <a:r>
              <a:rPr sz="1400" dirty="0">
                <a:latin typeface="Times New Roman"/>
                <a:cs typeface="Times New Roman"/>
              </a:rPr>
              <a:t>more</a:t>
            </a:r>
            <a:r>
              <a:rPr sz="1400" spc="160" dirty="0">
                <a:latin typeface="Times New Roman"/>
                <a:cs typeface="Times New Roman"/>
              </a:rPr>
              <a:t> </a:t>
            </a:r>
            <a:r>
              <a:rPr sz="1400" dirty="0">
                <a:latin typeface="Times New Roman"/>
                <a:cs typeface="Times New Roman"/>
              </a:rPr>
              <a:t>energy</a:t>
            </a:r>
            <a:r>
              <a:rPr sz="1400" spc="165" dirty="0">
                <a:latin typeface="Times New Roman"/>
                <a:cs typeface="Times New Roman"/>
              </a:rPr>
              <a:t> </a:t>
            </a:r>
            <a:r>
              <a:rPr sz="1400" spc="95" dirty="0">
                <a:latin typeface="Times New Roman"/>
                <a:cs typeface="Times New Roman"/>
              </a:rPr>
              <a:t>than</a:t>
            </a:r>
            <a:r>
              <a:rPr sz="1400" spc="160" dirty="0">
                <a:latin typeface="Times New Roman"/>
                <a:cs typeface="Times New Roman"/>
              </a:rPr>
              <a:t> </a:t>
            </a:r>
            <a:r>
              <a:rPr sz="1400" dirty="0">
                <a:latin typeface="Times New Roman"/>
                <a:cs typeface="Times New Roman"/>
              </a:rPr>
              <a:t>B,</a:t>
            </a:r>
            <a:r>
              <a:rPr sz="1400" spc="160" dirty="0">
                <a:latin typeface="Times New Roman"/>
                <a:cs typeface="Times New Roman"/>
              </a:rPr>
              <a:t> </a:t>
            </a:r>
            <a:r>
              <a:rPr sz="1400" spc="75" dirty="0">
                <a:latin typeface="Times New Roman"/>
                <a:cs typeface="Times New Roman"/>
              </a:rPr>
              <a:t>then</a:t>
            </a:r>
            <a:r>
              <a:rPr sz="1400" spc="165" dirty="0">
                <a:latin typeface="Times New Roman"/>
                <a:cs typeface="Times New Roman"/>
              </a:rPr>
              <a:t> </a:t>
            </a:r>
            <a:r>
              <a:rPr sz="1400" dirty="0">
                <a:latin typeface="Times New Roman"/>
                <a:cs typeface="Times New Roman"/>
              </a:rPr>
              <a:t>A’s</a:t>
            </a:r>
            <a:r>
              <a:rPr sz="1400" spc="160" dirty="0">
                <a:latin typeface="Times New Roman"/>
                <a:cs typeface="Times New Roman"/>
              </a:rPr>
              <a:t> </a:t>
            </a:r>
            <a:r>
              <a:rPr sz="1400" spc="70" dirty="0">
                <a:latin typeface="Times New Roman"/>
                <a:cs typeface="Times New Roman"/>
              </a:rPr>
              <a:t>temperature</a:t>
            </a:r>
            <a:r>
              <a:rPr sz="1400" spc="160" dirty="0">
                <a:latin typeface="Times New Roman"/>
                <a:cs typeface="Times New Roman"/>
              </a:rPr>
              <a:t> </a:t>
            </a:r>
            <a:r>
              <a:rPr sz="1400" dirty="0">
                <a:latin typeface="Times New Roman"/>
                <a:cs typeface="Times New Roman"/>
              </a:rPr>
              <a:t>is</a:t>
            </a:r>
            <a:r>
              <a:rPr sz="1400" spc="160" dirty="0">
                <a:latin typeface="Times New Roman"/>
                <a:cs typeface="Times New Roman"/>
              </a:rPr>
              <a:t> </a:t>
            </a:r>
            <a:r>
              <a:rPr sz="1400" spc="-10" dirty="0">
                <a:latin typeface="Times New Roman"/>
                <a:cs typeface="Times New Roman"/>
              </a:rPr>
              <a:t>higher.</a:t>
            </a:r>
            <a:endParaRPr sz="1400">
              <a:latin typeface="Times New Roman"/>
              <a:cs typeface="Times New Roman"/>
            </a:endParaRPr>
          </a:p>
          <a:p>
            <a:pPr marL="372745">
              <a:lnSpc>
                <a:spcPct val="100000"/>
              </a:lnSpc>
              <a:spcBef>
                <a:spcPts val="1605"/>
              </a:spcBef>
              <a:tabLst>
                <a:tab pos="1335405" algn="l"/>
              </a:tabLst>
            </a:pPr>
            <a:r>
              <a:rPr sz="1400" b="1" spc="-10" dirty="0">
                <a:latin typeface="Book Antiqua"/>
                <a:cs typeface="Book Antiqua"/>
              </a:rPr>
              <a:t>Solution:</a:t>
            </a:r>
            <a:r>
              <a:rPr sz="1400" b="1" dirty="0">
                <a:latin typeface="Book Antiqua"/>
                <a:cs typeface="Book Antiqua"/>
              </a:rPr>
              <a:t>	</a:t>
            </a:r>
            <a:r>
              <a:rPr sz="1400" spc="25" dirty="0">
                <a:latin typeface="Times New Roman"/>
                <a:cs typeface="Times New Roman"/>
              </a:rPr>
              <a:t>C</a:t>
            </a:r>
            <a:endParaRPr sz="1400">
              <a:latin typeface="Times New Roman"/>
              <a:cs typeface="Times New Roman"/>
            </a:endParaRPr>
          </a:p>
          <a:p>
            <a:pPr>
              <a:lnSpc>
                <a:spcPct val="100000"/>
              </a:lnSpc>
            </a:pPr>
            <a:endParaRPr sz="1400">
              <a:latin typeface="Times New Roman"/>
              <a:cs typeface="Times New Roman"/>
            </a:endParaRPr>
          </a:p>
          <a:p>
            <a:pPr marL="383540" indent="-212725">
              <a:lnSpc>
                <a:spcPct val="100000"/>
              </a:lnSpc>
              <a:buAutoNum type="arabicPeriod" startAt="2"/>
              <a:tabLst>
                <a:tab pos="383540" algn="l"/>
              </a:tabLst>
            </a:pPr>
            <a:r>
              <a:rPr sz="1400" dirty="0">
                <a:latin typeface="Times New Roman"/>
                <a:cs typeface="Times New Roman"/>
              </a:rPr>
              <a:t>If</a:t>
            </a:r>
            <a:r>
              <a:rPr sz="1400" spc="145" dirty="0">
                <a:latin typeface="Times New Roman"/>
                <a:cs typeface="Times New Roman"/>
              </a:rPr>
              <a:t> </a:t>
            </a:r>
            <a:r>
              <a:rPr sz="1400" spc="70" dirty="0">
                <a:latin typeface="Times New Roman"/>
                <a:cs typeface="Times New Roman"/>
              </a:rPr>
              <a:t>the</a:t>
            </a:r>
            <a:r>
              <a:rPr sz="1400" spc="150" dirty="0">
                <a:latin typeface="Times New Roman"/>
                <a:cs typeface="Times New Roman"/>
              </a:rPr>
              <a:t> </a:t>
            </a:r>
            <a:r>
              <a:rPr sz="1400" dirty="0">
                <a:latin typeface="Times New Roman"/>
                <a:cs typeface="Times New Roman"/>
              </a:rPr>
              <a:t>slope</a:t>
            </a:r>
            <a:r>
              <a:rPr sz="1400" spc="150" dirty="0">
                <a:latin typeface="Times New Roman"/>
                <a:cs typeface="Times New Roman"/>
              </a:rPr>
              <a:t> </a:t>
            </a:r>
            <a:r>
              <a:rPr sz="1400" dirty="0">
                <a:latin typeface="Times New Roman"/>
                <a:cs typeface="Times New Roman"/>
              </a:rPr>
              <a:t>of</a:t>
            </a:r>
            <a:r>
              <a:rPr sz="1400" spc="150" dirty="0">
                <a:latin typeface="Times New Roman"/>
                <a:cs typeface="Times New Roman"/>
              </a:rPr>
              <a:t> </a:t>
            </a:r>
            <a:r>
              <a:rPr sz="1400" i="1" spc="160" dirty="0">
                <a:latin typeface="Times New Roman"/>
                <a:cs typeface="Times New Roman"/>
              </a:rPr>
              <a:t>S</a:t>
            </a:r>
            <a:r>
              <a:rPr sz="1400" i="1" spc="240" dirty="0">
                <a:latin typeface="Times New Roman"/>
                <a:cs typeface="Times New Roman"/>
              </a:rPr>
              <a:t> </a:t>
            </a:r>
            <a:r>
              <a:rPr sz="1400" dirty="0">
                <a:latin typeface="Times New Roman"/>
                <a:cs typeface="Times New Roman"/>
              </a:rPr>
              <a:t>vs.</a:t>
            </a:r>
            <a:r>
              <a:rPr sz="1400" spc="315" dirty="0">
                <a:latin typeface="Times New Roman"/>
                <a:cs typeface="Times New Roman"/>
              </a:rPr>
              <a:t> </a:t>
            </a:r>
            <a:r>
              <a:rPr sz="1400" i="1" spc="185" dirty="0">
                <a:latin typeface="Times New Roman"/>
                <a:cs typeface="Times New Roman"/>
              </a:rPr>
              <a:t>E</a:t>
            </a:r>
            <a:r>
              <a:rPr sz="1400" i="1" spc="240" dirty="0">
                <a:latin typeface="Times New Roman"/>
                <a:cs typeface="Times New Roman"/>
              </a:rPr>
              <a:t> </a:t>
            </a:r>
            <a:r>
              <a:rPr sz="1400" dirty="0">
                <a:latin typeface="Times New Roman"/>
                <a:cs typeface="Times New Roman"/>
              </a:rPr>
              <a:t>is</a:t>
            </a:r>
            <a:r>
              <a:rPr sz="1400" spc="150" dirty="0">
                <a:latin typeface="Times New Roman"/>
                <a:cs typeface="Times New Roman"/>
              </a:rPr>
              <a:t> </a:t>
            </a:r>
            <a:r>
              <a:rPr sz="1400" dirty="0">
                <a:latin typeface="Times New Roman"/>
                <a:cs typeface="Times New Roman"/>
              </a:rPr>
              <a:t>higher</a:t>
            </a:r>
            <a:r>
              <a:rPr sz="1400" spc="155" dirty="0">
                <a:latin typeface="Times New Roman"/>
                <a:cs typeface="Times New Roman"/>
              </a:rPr>
              <a:t> </a:t>
            </a:r>
            <a:r>
              <a:rPr sz="1400" dirty="0">
                <a:latin typeface="Times New Roman"/>
                <a:cs typeface="Times New Roman"/>
              </a:rPr>
              <a:t>for</a:t>
            </a:r>
            <a:r>
              <a:rPr sz="1400" spc="150" dirty="0">
                <a:latin typeface="Times New Roman"/>
                <a:cs typeface="Times New Roman"/>
              </a:rPr>
              <a:t> </a:t>
            </a:r>
            <a:r>
              <a:rPr sz="1400" dirty="0">
                <a:latin typeface="Times New Roman"/>
                <a:cs typeface="Times New Roman"/>
              </a:rPr>
              <a:t>A</a:t>
            </a:r>
            <a:r>
              <a:rPr sz="1400" spc="150" dirty="0">
                <a:latin typeface="Times New Roman"/>
                <a:cs typeface="Times New Roman"/>
              </a:rPr>
              <a:t> </a:t>
            </a:r>
            <a:r>
              <a:rPr sz="1400" spc="95" dirty="0">
                <a:latin typeface="Times New Roman"/>
                <a:cs typeface="Times New Roman"/>
              </a:rPr>
              <a:t>than</a:t>
            </a:r>
            <a:r>
              <a:rPr sz="1400" spc="150" dirty="0">
                <a:latin typeface="Times New Roman"/>
                <a:cs typeface="Times New Roman"/>
              </a:rPr>
              <a:t> </a:t>
            </a:r>
            <a:r>
              <a:rPr sz="1400" dirty="0">
                <a:latin typeface="Times New Roman"/>
                <a:cs typeface="Times New Roman"/>
              </a:rPr>
              <a:t>for</a:t>
            </a:r>
            <a:r>
              <a:rPr sz="1400" spc="150" dirty="0">
                <a:latin typeface="Times New Roman"/>
                <a:cs typeface="Times New Roman"/>
              </a:rPr>
              <a:t> </a:t>
            </a:r>
            <a:r>
              <a:rPr sz="1400" dirty="0">
                <a:latin typeface="Times New Roman"/>
                <a:cs typeface="Times New Roman"/>
              </a:rPr>
              <a:t>B,</a:t>
            </a:r>
            <a:r>
              <a:rPr sz="1400" spc="150" dirty="0">
                <a:latin typeface="Times New Roman"/>
                <a:cs typeface="Times New Roman"/>
              </a:rPr>
              <a:t> </a:t>
            </a:r>
            <a:r>
              <a:rPr sz="1400" spc="75" dirty="0">
                <a:latin typeface="Times New Roman"/>
                <a:cs typeface="Times New Roman"/>
              </a:rPr>
              <a:t>then</a:t>
            </a:r>
            <a:r>
              <a:rPr sz="1400" spc="155" dirty="0">
                <a:latin typeface="Times New Roman"/>
                <a:cs typeface="Times New Roman"/>
              </a:rPr>
              <a:t> </a:t>
            </a:r>
            <a:r>
              <a:rPr sz="1400" dirty="0">
                <a:latin typeface="Times New Roman"/>
                <a:cs typeface="Times New Roman"/>
              </a:rPr>
              <a:t>A’s</a:t>
            </a:r>
            <a:r>
              <a:rPr sz="1400" spc="150" dirty="0">
                <a:latin typeface="Times New Roman"/>
                <a:cs typeface="Times New Roman"/>
              </a:rPr>
              <a:t> </a:t>
            </a:r>
            <a:r>
              <a:rPr sz="1400" spc="70" dirty="0">
                <a:latin typeface="Times New Roman"/>
                <a:cs typeface="Times New Roman"/>
              </a:rPr>
              <a:t>temperature</a:t>
            </a:r>
            <a:r>
              <a:rPr sz="1400" spc="150" dirty="0">
                <a:latin typeface="Times New Roman"/>
                <a:cs typeface="Times New Roman"/>
              </a:rPr>
              <a:t> </a:t>
            </a:r>
            <a:r>
              <a:rPr sz="1400" dirty="0">
                <a:latin typeface="Times New Roman"/>
                <a:cs typeface="Times New Roman"/>
              </a:rPr>
              <a:t>is</a:t>
            </a:r>
            <a:r>
              <a:rPr sz="1400" spc="150" dirty="0">
                <a:latin typeface="Times New Roman"/>
                <a:cs typeface="Times New Roman"/>
              </a:rPr>
              <a:t> </a:t>
            </a:r>
            <a:r>
              <a:rPr sz="1400" spc="-10" dirty="0">
                <a:latin typeface="Times New Roman"/>
                <a:cs typeface="Times New Roman"/>
              </a:rPr>
              <a:t>higher.</a:t>
            </a:r>
            <a:endParaRPr sz="1400">
              <a:latin typeface="Times New Roman"/>
              <a:cs typeface="Times New Roman"/>
            </a:endParaRPr>
          </a:p>
          <a:p>
            <a:pPr marL="372745">
              <a:lnSpc>
                <a:spcPct val="100000"/>
              </a:lnSpc>
              <a:spcBef>
                <a:spcPts val="1605"/>
              </a:spcBef>
              <a:tabLst>
                <a:tab pos="1335405" algn="l"/>
              </a:tabLst>
            </a:pPr>
            <a:r>
              <a:rPr sz="1400" b="1" spc="-10" dirty="0">
                <a:latin typeface="Book Antiqua"/>
                <a:cs typeface="Book Antiqua"/>
              </a:rPr>
              <a:t>Solution:</a:t>
            </a:r>
            <a:r>
              <a:rPr sz="1400" b="1" dirty="0">
                <a:latin typeface="Book Antiqua"/>
                <a:cs typeface="Book Antiqua"/>
              </a:rPr>
              <a:t>	</a:t>
            </a:r>
            <a:r>
              <a:rPr sz="1400" spc="5" dirty="0">
                <a:latin typeface="Times New Roman"/>
                <a:cs typeface="Times New Roman"/>
              </a:rPr>
              <a:t>B</a:t>
            </a:r>
            <a:endParaRPr sz="1400">
              <a:latin typeface="Times New Roman"/>
              <a:cs typeface="Times New Roman"/>
            </a:endParaRPr>
          </a:p>
          <a:p>
            <a:pPr>
              <a:lnSpc>
                <a:spcPct val="100000"/>
              </a:lnSpc>
            </a:pPr>
            <a:endParaRPr sz="1400">
              <a:latin typeface="Times New Roman"/>
              <a:cs typeface="Times New Roman"/>
            </a:endParaRPr>
          </a:p>
          <a:p>
            <a:pPr marL="383540" indent="-212725">
              <a:lnSpc>
                <a:spcPct val="100000"/>
              </a:lnSpc>
              <a:buAutoNum type="arabicPeriod" startAt="3"/>
              <a:tabLst>
                <a:tab pos="383540" algn="l"/>
              </a:tabLst>
            </a:pPr>
            <a:r>
              <a:rPr sz="1400" dirty="0">
                <a:latin typeface="Times New Roman"/>
                <a:cs typeface="Times New Roman"/>
              </a:rPr>
              <a:t>If</a:t>
            </a:r>
            <a:r>
              <a:rPr sz="1400" spc="170" dirty="0">
                <a:latin typeface="Times New Roman"/>
                <a:cs typeface="Times New Roman"/>
              </a:rPr>
              <a:t> </a:t>
            </a:r>
            <a:r>
              <a:rPr sz="1400" dirty="0">
                <a:latin typeface="Times New Roman"/>
                <a:cs typeface="Times New Roman"/>
              </a:rPr>
              <a:t>A</a:t>
            </a:r>
            <a:r>
              <a:rPr sz="1400" spc="170" dirty="0">
                <a:latin typeface="Times New Roman"/>
                <a:cs typeface="Times New Roman"/>
              </a:rPr>
              <a:t> </a:t>
            </a:r>
            <a:r>
              <a:rPr sz="1400" spc="50" dirty="0">
                <a:latin typeface="Times New Roman"/>
                <a:cs typeface="Times New Roman"/>
              </a:rPr>
              <a:t>has</a:t>
            </a:r>
            <a:r>
              <a:rPr sz="1400" spc="170" dirty="0">
                <a:latin typeface="Times New Roman"/>
                <a:cs typeface="Times New Roman"/>
              </a:rPr>
              <a:t> </a:t>
            </a:r>
            <a:r>
              <a:rPr sz="1400" spc="75" dirty="0">
                <a:latin typeface="Times New Roman"/>
                <a:cs typeface="Times New Roman"/>
              </a:rPr>
              <a:t>a</a:t>
            </a:r>
            <a:r>
              <a:rPr sz="1400" spc="175" dirty="0">
                <a:latin typeface="Times New Roman"/>
                <a:cs typeface="Times New Roman"/>
              </a:rPr>
              <a:t> </a:t>
            </a:r>
            <a:r>
              <a:rPr sz="1400" dirty="0">
                <a:latin typeface="Times New Roman"/>
                <a:cs typeface="Times New Roman"/>
              </a:rPr>
              <a:t>higher</a:t>
            </a:r>
            <a:r>
              <a:rPr sz="1400" spc="175" dirty="0">
                <a:latin typeface="Times New Roman"/>
                <a:cs typeface="Times New Roman"/>
              </a:rPr>
              <a:t> </a:t>
            </a:r>
            <a:r>
              <a:rPr sz="1400" spc="70" dirty="0">
                <a:latin typeface="Times New Roman"/>
                <a:cs typeface="Times New Roman"/>
              </a:rPr>
              <a:t>temperature</a:t>
            </a:r>
            <a:r>
              <a:rPr sz="1400" spc="170" dirty="0">
                <a:latin typeface="Times New Roman"/>
                <a:cs typeface="Times New Roman"/>
              </a:rPr>
              <a:t> </a:t>
            </a:r>
            <a:r>
              <a:rPr sz="1400" spc="95" dirty="0">
                <a:latin typeface="Times New Roman"/>
                <a:cs typeface="Times New Roman"/>
              </a:rPr>
              <a:t>than</a:t>
            </a:r>
            <a:r>
              <a:rPr sz="1400" spc="170" dirty="0">
                <a:latin typeface="Times New Roman"/>
                <a:cs typeface="Times New Roman"/>
              </a:rPr>
              <a:t> </a:t>
            </a:r>
            <a:r>
              <a:rPr sz="1400" dirty="0">
                <a:latin typeface="Times New Roman"/>
                <a:cs typeface="Times New Roman"/>
              </a:rPr>
              <a:t>B,</a:t>
            </a:r>
            <a:r>
              <a:rPr sz="1400" spc="180" dirty="0">
                <a:latin typeface="Times New Roman"/>
                <a:cs typeface="Times New Roman"/>
              </a:rPr>
              <a:t> </a:t>
            </a:r>
            <a:r>
              <a:rPr sz="1400" spc="75" dirty="0">
                <a:latin typeface="Times New Roman"/>
                <a:cs typeface="Times New Roman"/>
              </a:rPr>
              <a:t>then</a:t>
            </a:r>
            <a:r>
              <a:rPr sz="1400" spc="170" dirty="0">
                <a:latin typeface="Times New Roman"/>
                <a:cs typeface="Times New Roman"/>
              </a:rPr>
              <a:t> </a:t>
            </a:r>
            <a:r>
              <a:rPr sz="1400" dirty="0">
                <a:latin typeface="Times New Roman"/>
                <a:cs typeface="Times New Roman"/>
              </a:rPr>
              <a:t>A’s</a:t>
            </a:r>
            <a:r>
              <a:rPr sz="1400" spc="170" dirty="0">
                <a:latin typeface="Times New Roman"/>
                <a:cs typeface="Times New Roman"/>
              </a:rPr>
              <a:t> </a:t>
            </a:r>
            <a:r>
              <a:rPr sz="1400" spc="75" dirty="0">
                <a:latin typeface="Times New Roman"/>
                <a:cs typeface="Times New Roman"/>
              </a:rPr>
              <a:t>heat</a:t>
            </a:r>
            <a:r>
              <a:rPr sz="1400" spc="180" dirty="0">
                <a:latin typeface="Times New Roman"/>
                <a:cs typeface="Times New Roman"/>
              </a:rPr>
              <a:t> </a:t>
            </a:r>
            <a:r>
              <a:rPr sz="1400" dirty="0">
                <a:latin typeface="Times New Roman"/>
                <a:cs typeface="Times New Roman"/>
              </a:rPr>
              <a:t>capacity</a:t>
            </a:r>
            <a:r>
              <a:rPr sz="1400" spc="175" dirty="0">
                <a:latin typeface="Times New Roman"/>
                <a:cs typeface="Times New Roman"/>
              </a:rPr>
              <a:t> </a:t>
            </a:r>
            <a:r>
              <a:rPr sz="1400" dirty="0">
                <a:latin typeface="Times New Roman"/>
                <a:cs typeface="Times New Roman"/>
              </a:rPr>
              <a:t>is</a:t>
            </a:r>
            <a:r>
              <a:rPr sz="1400" spc="170" dirty="0">
                <a:latin typeface="Times New Roman"/>
                <a:cs typeface="Times New Roman"/>
              </a:rPr>
              <a:t> </a:t>
            </a:r>
            <a:r>
              <a:rPr sz="1400" spc="-10" dirty="0">
                <a:latin typeface="Times New Roman"/>
                <a:cs typeface="Times New Roman"/>
              </a:rPr>
              <a:t>higher.</a:t>
            </a:r>
            <a:endParaRPr sz="1400">
              <a:latin typeface="Times New Roman"/>
              <a:cs typeface="Times New Roman"/>
            </a:endParaRPr>
          </a:p>
          <a:p>
            <a:pPr marL="372745">
              <a:lnSpc>
                <a:spcPct val="100000"/>
              </a:lnSpc>
              <a:spcBef>
                <a:spcPts val="1605"/>
              </a:spcBef>
              <a:tabLst>
                <a:tab pos="1335405" algn="l"/>
              </a:tabLst>
            </a:pPr>
            <a:r>
              <a:rPr sz="1400" b="1" spc="-10" dirty="0">
                <a:latin typeface="Book Antiqua"/>
                <a:cs typeface="Book Antiqua"/>
              </a:rPr>
              <a:t>Solution:</a:t>
            </a:r>
            <a:r>
              <a:rPr sz="1400" b="1" dirty="0">
                <a:latin typeface="Book Antiqua"/>
                <a:cs typeface="Book Antiqua"/>
              </a:rPr>
              <a:t>	</a:t>
            </a:r>
            <a:r>
              <a:rPr sz="1400" spc="25" dirty="0">
                <a:latin typeface="Times New Roman"/>
                <a:cs typeface="Times New Roman"/>
              </a:rPr>
              <a:t>C</a:t>
            </a:r>
            <a:endParaRPr sz="1400">
              <a:latin typeface="Times New Roman"/>
              <a:cs typeface="Times New Roman"/>
            </a:endParaRPr>
          </a:p>
          <a:p>
            <a:pPr>
              <a:lnSpc>
                <a:spcPct val="100000"/>
              </a:lnSpc>
            </a:pPr>
            <a:endParaRPr sz="1400">
              <a:latin typeface="Times New Roman"/>
              <a:cs typeface="Times New Roman"/>
            </a:endParaRPr>
          </a:p>
          <a:p>
            <a:pPr marL="383540" indent="-212725">
              <a:lnSpc>
                <a:spcPct val="100000"/>
              </a:lnSpc>
              <a:buAutoNum type="arabicPeriod" startAt="4"/>
              <a:tabLst>
                <a:tab pos="383540" algn="l"/>
              </a:tabLst>
            </a:pPr>
            <a:r>
              <a:rPr sz="1400" dirty="0">
                <a:latin typeface="Times New Roman"/>
                <a:cs typeface="Times New Roman"/>
              </a:rPr>
              <a:t>If</a:t>
            </a:r>
            <a:r>
              <a:rPr sz="1400" spc="160" dirty="0">
                <a:latin typeface="Times New Roman"/>
                <a:cs typeface="Times New Roman"/>
              </a:rPr>
              <a:t> </a:t>
            </a:r>
            <a:r>
              <a:rPr sz="1400" spc="70" dirty="0">
                <a:latin typeface="Times New Roman"/>
                <a:cs typeface="Times New Roman"/>
              </a:rPr>
              <a:t>the</a:t>
            </a:r>
            <a:r>
              <a:rPr sz="1400" spc="165" dirty="0">
                <a:latin typeface="Times New Roman"/>
                <a:cs typeface="Times New Roman"/>
              </a:rPr>
              <a:t> </a:t>
            </a:r>
            <a:r>
              <a:rPr sz="1400" dirty="0">
                <a:latin typeface="Times New Roman"/>
                <a:cs typeface="Times New Roman"/>
              </a:rPr>
              <a:t>slope</a:t>
            </a:r>
            <a:r>
              <a:rPr sz="1400" spc="160" dirty="0">
                <a:latin typeface="Times New Roman"/>
                <a:cs typeface="Times New Roman"/>
              </a:rPr>
              <a:t> </a:t>
            </a:r>
            <a:r>
              <a:rPr sz="1400" dirty="0">
                <a:latin typeface="Times New Roman"/>
                <a:cs typeface="Times New Roman"/>
              </a:rPr>
              <a:t>of</a:t>
            </a:r>
            <a:r>
              <a:rPr sz="1400" spc="165" dirty="0">
                <a:latin typeface="Times New Roman"/>
                <a:cs typeface="Times New Roman"/>
              </a:rPr>
              <a:t> </a:t>
            </a:r>
            <a:r>
              <a:rPr sz="1400" i="1" spc="160" dirty="0">
                <a:latin typeface="Times New Roman"/>
                <a:cs typeface="Times New Roman"/>
              </a:rPr>
              <a:t>S</a:t>
            </a:r>
            <a:r>
              <a:rPr sz="1400" i="1" spc="260" dirty="0">
                <a:latin typeface="Times New Roman"/>
                <a:cs typeface="Times New Roman"/>
              </a:rPr>
              <a:t> </a:t>
            </a:r>
            <a:r>
              <a:rPr sz="1400" dirty="0">
                <a:latin typeface="Times New Roman"/>
                <a:cs typeface="Times New Roman"/>
              </a:rPr>
              <a:t>vs.</a:t>
            </a:r>
            <a:r>
              <a:rPr sz="1400" spc="330" dirty="0">
                <a:latin typeface="Times New Roman"/>
                <a:cs typeface="Times New Roman"/>
              </a:rPr>
              <a:t> </a:t>
            </a:r>
            <a:r>
              <a:rPr sz="1400" i="1" spc="185" dirty="0">
                <a:latin typeface="Times New Roman"/>
                <a:cs typeface="Times New Roman"/>
              </a:rPr>
              <a:t>E</a:t>
            </a:r>
            <a:r>
              <a:rPr sz="1400" i="1" spc="260" dirty="0">
                <a:latin typeface="Times New Roman"/>
                <a:cs typeface="Times New Roman"/>
              </a:rPr>
              <a:t> </a:t>
            </a:r>
            <a:r>
              <a:rPr sz="1400" dirty="0">
                <a:latin typeface="Times New Roman"/>
                <a:cs typeface="Times New Roman"/>
              </a:rPr>
              <a:t>is</a:t>
            </a:r>
            <a:r>
              <a:rPr sz="1400" spc="160" dirty="0">
                <a:latin typeface="Times New Roman"/>
                <a:cs typeface="Times New Roman"/>
              </a:rPr>
              <a:t> </a:t>
            </a:r>
            <a:r>
              <a:rPr sz="1400" dirty="0">
                <a:latin typeface="Times New Roman"/>
                <a:cs typeface="Times New Roman"/>
              </a:rPr>
              <a:t>higher</a:t>
            </a:r>
            <a:r>
              <a:rPr sz="1400" spc="170" dirty="0">
                <a:latin typeface="Times New Roman"/>
                <a:cs typeface="Times New Roman"/>
              </a:rPr>
              <a:t> </a:t>
            </a:r>
            <a:r>
              <a:rPr sz="1400" dirty="0">
                <a:latin typeface="Times New Roman"/>
                <a:cs typeface="Times New Roman"/>
              </a:rPr>
              <a:t>for</a:t>
            </a:r>
            <a:r>
              <a:rPr sz="1400" spc="165" dirty="0">
                <a:latin typeface="Times New Roman"/>
                <a:cs typeface="Times New Roman"/>
              </a:rPr>
              <a:t> </a:t>
            </a:r>
            <a:r>
              <a:rPr sz="1400" dirty="0">
                <a:latin typeface="Times New Roman"/>
                <a:cs typeface="Times New Roman"/>
              </a:rPr>
              <a:t>A</a:t>
            </a:r>
            <a:r>
              <a:rPr sz="1400" spc="165" dirty="0">
                <a:latin typeface="Times New Roman"/>
                <a:cs typeface="Times New Roman"/>
              </a:rPr>
              <a:t> </a:t>
            </a:r>
            <a:r>
              <a:rPr sz="1400" spc="95" dirty="0">
                <a:latin typeface="Times New Roman"/>
                <a:cs typeface="Times New Roman"/>
              </a:rPr>
              <a:t>than</a:t>
            </a:r>
            <a:r>
              <a:rPr sz="1400" spc="165" dirty="0">
                <a:latin typeface="Times New Roman"/>
                <a:cs typeface="Times New Roman"/>
              </a:rPr>
              <a:t> </a:t>
            </a:r>
            <a:r>
              <a:rPr sz="1400" dirty="0">
                <a:latin typeface="Times New Roman"/>
                <a:cs typeface="Times New Roman"/>
              </a:rPr>
              <a:t>for</a:t>
            </a:r>
            <a:r>
              <a:rPr sz="1400" spc="165" dirty="0">
                <a:latin typeface="Times New Roman"/>
                <a:cs typeface="Times New Roman"/>
              </a:rPr>
              <a:t> </a:t>
            </a:r>
            <a:r>
              <a:rPr sz="1400" dirty="0">
                <a:latin typeface="Times New Roman"/>
                <a:cs typeface="Times New Roman"/>
              </a:rPr>
              <a:t>B,</a:t>
            </a:r>
            <a:r>
              <a:rPr sz="1400" spc="165" dirty="0">
                <a:latin typeface="Times New Roman"/>
                <a:cs typeface="Times New Roman"/>
              </a:rPr>
              <a:t> </a:t>
            </a:r>
            <a:r>
              <a:rPr sz="1400" spc="75" dirty="0">
                <a:latin typeface="Times New Roman"/>
                <a:cs typeface="Times New Roman"/>
              </a:rPr>
              <a:t>then</a:t>
            </a:r>
            <a:r>
              <a:rPr sz="1400" spc="165" dirty="0">
                <a:latin typeface="Times New Roman"/>
                <a:cs typeface="Times New Roman"/>
              </a:rPr>
              <a:t> </a:t>
            </a:r>
            <a:r>
              <a:rPr sz="1400" dirty="0">
                <a:latin typeface="Times New Roman"/>
                <a:cs typeface="Times New Roman"/>
              </a:rPr>
              <a:t>A’s</a:t>
            </a:r>
            <a:r>
              <a:rPr sz="1400" spc="165" dirty="0">
                <a:latin typeface="Times New Roman"/>
                <a:cs typeface="Times New Roman"/>
              </a:rPr>
              <a:t> </a:t>
            </a:r>
            <a:r>
              <a:rPr sz="1400" spc="75" dirty="0">
                <a:latin typeface="Times New Roman"/>
                <a:cs typeface="Times New Roman"/>
              </a:rPr>
              <a:t>heat</a:t>
            </a:r>
            <a:r>
              <a:rPr sz="1400" spc="165" dirty="0">
                <a:latin typeface="Times New Roman"/>
                <a:cs typeface="Times New Roman"/>
              </a:rPr>
              <a:t> </a:t>
            </a:r>
            <a:r>
              <a:rPr sz="1400" dirty="0">
                <a:latin typeface="Times New Roman"/>
                <a:cs typeface="Times New Roman"/>
              </a:rPr>
              <a:t>capacity</a:t>
            </a:r>
            <a:r>
              <a:rPr sz="1400" spc="160" dirty="0">
                <a:latin typeface="Times New Roman"/>
                <a:cs typeface="Times New Roman"/>
              </a:rPr>
              <a:t> </a:t>
            </a:r>
            <a:r>
              <a:rPr sz="1400" dirty="0">
                <a:latin typeface="Times New Roman"/>
                <a:cs typeface="Times New Roman"/>
              </a:rPr>
              <a:t>is</a:t>
            </a:r>
            <a:r>
              <a:rPr sz="1400" spc="165" dirty="0">
                <a:latin typeface="Times New Roman"/>
                <a:cs typeface="Times New Roman"/>
              </a:rPr>
              <a:t> </a:t>
            </a:r>
            <a:r>
              <a:rPr sz="1400" spc="-10" dirty="0">
                <a:latin typeface="Times New Roman"/>
                <a:cs typeface="Times New Roman"/>
              </a:rPr>
              <a:t>higher.</a:t>
            </a:r>
            <a:endParaRPr sz="1400">
              <a:latin typeface="Times New Roman"/>
              <a:cs typeface="Times New Roman"/>
            </a:endParaRPr>
          </a:p>
          <a:p>
            <a:pPr marL="372745">
              <a:lnSpc>
                <a:spcPct val="100000"/>
              </a:lnSpc>
              <a:spcBef>
                <a:spcPts val="1610"/>
              </a:spcBef>
              <a:tabLst>
                <a:tab pos="1335405" algn="l"/>
              </a:tabLst>
            </a:pPr>
            <a:r>
              <a:rPr sz="1400" b="1" spc="-10" dirty="0">
                <a:latin typeface="Book Antiqua"/>
                <a:cs typeface="Book Antiqua"/>
              </a:rPr>
              <a:t>Solution:</a:t>
            </a:r>
            <a:r>
              <a:rPr sz="1400" b="1" dirty="0">
                <a:latin typeface="Book Antiqua"/>
                <a:cs typeface="Book Antiqua"/>
              </a:rPr>
              <a:t>	</a:t>
            </a:r>
            <a:r>
              <a:rPr sz="1400" spc="25" dirty="0">
                <a:latin typeface="Times New Roman"/>
                <a:cs typeface="Times New Roman"/>
              </a:rPr>
              <a:t>C</a:t>
            </a:r>
            <a:endParaRPr sz="1400">
              <a:latin typeface="Times New Roman"/>
              <a:cs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5866219" y="878291"/>
            <a:ext cx="3108325"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10.1.</a:t>
            </a:r>
            <a:r>
              <a:rPr sz="1200" spc="215" dirty="0">
                <a:latin typeface="Times New Roman"/>
                <a:cs typeface="Times New Roman"/>
              </a:rPr>
              <a:t>  </a:t>
            </a:r>
            <a:r>
              <a:rPr sz="1200" dirty="0">
                <a:latin typeface="Times New Roman"/>
                <a:cs typeface="Times New Roman"/>
              </a:rPr>
              <a:t>MICROSTATES</a:t>
            </a:r>
            <a:r>
              <a:rPr sz="1200" spc="150"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spc="-10" dirty="0">
                <a:latin typeface="Times New Roman"/>
                <a:cs typeface="Times New Roman"/>
              </a:rPr>
              <a:t>MACROSTATES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p:nvPr/>
        </p:nvSpPr>
        <p:spPr>
          <a:xfrm>
            <a:off x="718819" y="1238181"/>
            <a:ext cx="3821429" cy="288290"/>
          </a:xfrm>
          <a:prstGeom prst="rect">
            <a:avLst/>
          </a:prstGeom>
        </p:spPr>
        <p:txBody>
          <a:bodyPr vert="horz" wrap="square" lIns="0" tIns="15240" rIns="0" bIns="0" rtlCol="0">
            <a:spAutoFit/>
          </a:bodyPr>
          <a:lstStyle/>
          <a:p>
            <a:pPr marL="12700">
              <a:lnSpc>
                <a:spcPct val="100000"/>
              </a:lnSpc>
              <a:spcBef>
                <a:spcPts val="120"/>
              </a:spcBef>
              <a:tabLst>
                <a:tab pos="695325" algn="l"/>
              </a:tabLst>
            </a:pPr>
            <a:r>
              <a:rPr sz="1700" b="1" spc="90" dirty="0">
                <a:latin typeface="Book Antiqua"/>
                <a:cs typeface="Book Antiqua"/>
              </a:rPr>
              <a:t>10.1</a:t>
            </a:r>
            <a:r>
              <a:rPr sz="1700" b="1" dirty="0">
                <a:latin typeface="Book Antiqua"/>
                <a:cs typeface="Book Antiqua"/>
              </a:rPr>
              <a:t>	</a:t>
            </a:r>
            <a:r>
              <a:rPr sz="1700" b="1" spc="80" dirty="0">
                <a:latin typeface="Book Antiqua"/>
                <a:cs typeface="Book Antiqua"/>
              </a:rPr>
              <a:t>Microstates</a:t>
            </a:r>
            <a:r>
              <a:rPr sz="1700" b="1" spc="300" dirty="0">
                <a:latin typeface="Book Antiqua"/>
                <a:cs typeface="Book Antiqua"/>
              </a:rPr>
              <a:t> </a:t>
            </a:r>
            <a:r>
              <a:rPr sz="1700" b="1" dirty="0">
                <a:latin typeface="Book Antiqua"/>
                <a:cs typeface="Book Antiqua"/>
              </a:rPr>
              <a:t>and</a:t>
            </a:r>
            <a:r>
              <a:rPr sz="1700" b="1" spc="300" dirty="0">
                <a:latin typeface="Book Antiqua"/>
                <a:cs typeface="Book Antiqua"/>
              </a:rPr>
              <a:t> </a:t>
            </a:r>
            <a:r>
              <a:rPr sz="1700" b="1" spc="70" dirty="0">
                <a:latin typeface="Book Antiqua"/>
                <a:cs typeface="Book Antiqua"/>
              </a:rPr>
              <a:t>Macrostates</a:t>
            </a:r>
            <a:endParaRPr sz="1700">
              <a:latin typeface="Book Antiqua"/>
              <a:cs typeface="Book Antiqua"/>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80719" y="878291"/>
            <a:ext cx="8318500" cy="640715"/>
          </a:xfrm>
          <a:prstGeom prst="rect">
            <a:avLst/>
          </a:prstGeom>
        </p:spPr>
        <p:txBody>
          <a:bodyPr vert="horz" wrap="square" lIns="0" tIns="12065" rIns="0" bIns="0" rtlCol="0">
            <a:spAutoFit/>
          </a:bodyPr>
          <a:lstStyle/>
          <a:p>
            <a:pPr marL="50800">
              <a:lnSpc>
                <a:spcPct val="100000"/>
              </a:lnSpc>
              <a:spcBef>
                <a:spcPts val="95"/>
              </a:spcBef>
              <a:tabLst>
                <a:tab pos="6673850" algn="l"/>
              </a:tabLst>
            </a:pPr>
            <a:r>
              <a:rPr sz="1200" spc="-10" dirty="0">
                <a:latin typeface="Times New Roman"/>
                <a:cs typeface="Times New Roman"/>
              </a:rPr>
              <a:t>ConcepTest</a:t>
            </a:r>
            <a:r>
              <a:rPr sz="1200" dirty="0">
                <a:latin typeface="Times New Roman"/>
                <a:cs typeface="Times New Roman"/>
              </a:rPr>
              <a:t>	10.3.</a:t>
            </a:r>
            <a:r>
              <a:rPr sz="1200" spc="155" dirty="0">
                <a:latin typeface="Times New Roman"/>
                <a:cs typeface="Times New Roman"/>
              </a:rPr>
              <a:t>  </a:t>
            </a:r>
            <a:r>
              <a:rPr sz="1200" spc="-10" dirty="0">
                <a:latin typeface="Times New Roman"/>
                <a:cs typeface="Times New Roman"/>
              </a:rPr>
              <a:t>TEMPERATURE</a:t>
            </a:r>
            <a:endParaRPr sz="1200">
              <a:latin typeface="Times New Roman"/>
              <a:cs typeface="Times New Roman"/>
            </a:endParaRPr>
          </a:p>
          <a:p>
            <a:pPr>
              <a:lnSpc>
                <a:spcPct val="100000"/>
              </a:lnSpc>
              <a:spcBef>
                <a:spcPts val="340"/>
              </a:spcBef>
            </a:pPr>
            <a:endParaRPr sz="1200">
              <a:latin typeface="Times New Roman"/>
              <a:cs typeface="Times New Roman"/>
            </a:endParaRPr>
          </a:p>
          <a:p>
            <a:pPr marL="50800">
              <a:lnSpc>
                <a:spcPct val="100000"/>
              </a:lnSpc>
            </a:pPr>
            <a:r>
              <a:rPr sz="1400" spc="75" dirty="0">
                <a:latin typeface="Times New Roman"/>
                <a:cs typeface="Times New Roman"/>
              </a:rPr>
              <a:t>The</a:t>
            </a:r>
            <a:r>
              <a:rPr sz="1400" spc="185" dirty="0">
                <a:latin typeface="Times New Roman"/>
                <a:cs typeface="Times New Roman"/>
              </a:rPr>
              <a:t> </a:t>
            </a:r>
            <a:r>
              <a:rPr sz="1400" dirty="0">
                <a:latin typeface="Times New Roman"/>
                <a:cs typeface="Times New Roman"/>
              </a:rPr>
              <a:t>figure</a:t>
            </a:r>
            <a:r>
              <a:rPr sz="1400" spc="190" dirty="0">
                <a:latin typeface="Times New Roman"/>
                <a:cs typeface="Times New Roman"/>
              </a:rPr>
              <a:t> </a:t>
            </a:r>
            <a:r>
              <a:rPr sz="1400" dirty="0">
                <a:latin typeface="Times New Roman"/>
                <a:cs typeface="Times New Roman"/>
              </a:rPr>
              <a:t>shows</a:t>
            </a:r>
            <a:r>
              <a:rPr sz="1400" spc="190" dirty="0">
                <a:latin typeface="Times New Roman"/>
                <a:cs typeface="Times New Roman"/>
              </a:rPr>
              <a:t> </a:t>
            </a:r>
            <a:r>
              <a:rPr sz="1400" spc="45" dirty="0">
                <a:latin typeface="Times New Roman"/>
                <a:cs typeface="Times New Roman"/>
              </a:rPr>
              <a:t>entropy</a:t>
            </a:r>
            <a:r>
              <a:rPr sz="1400" spc="200" dirty="0">
                <a:latin typeface="Times New Roman"/>
                <a:cs typeface="Times New Roman"/>
              </a:rPr>
              <a:t> </a:t>
            </a:r>
            <a:r>
              <a:rPr sz="1400" dirty="0">
                <a:latin typeface="Times New Roman"/>
                <a:cs typeface="Times New Roman"/>
              </a:rPr>
              <a:t>as</a:t>
            </a:r>
            <a:r>
              <a:rPr sz="1400" spc="190" dirty="0">
                <a:latin typeface="Times New Roman"/>
                <a:cs typeface="Times New Roman"/>
              </a:rPr>
              <a:t> </a:t>
            </a:r>
            <a:r>
              <a:rPr sz="1400" spc="75" dirty="0">
                <a:latin typeface="Times New Roman"/>
                <a:cs typeface="Times New Roman"/>
              </a:rPr>
              <a:t>a</a:t>
            </a:r>
            <a:r>
              <a:rPr sz="1400" spc="190" dirty="0">
                <a:latin typeface="Times New Roman"/>
                <a:cs typeface="Times New Roman"/>
              </a:rPr>
              <a:t> </a:t>
            </a:r>
            <a:r>
              <a:rPr sz="1400" dirty="0">
                <a:latin typeface="Times New Roman"/>
                <a:cs typeface="Times New Roman"/>
              </a:rPr>
              <a:t>function</a:t>
            </a:r>
            <a:r>
              <a:rPr sz="1400" spc="195" dirty="0">
                <a:latin typeface="Times New Roman"/>
                <a:cs typeface="Times New Roman"/>
              </a:rPr>
              <a:t> </a:t>
            </a:r>
            <a:r>
              <a:rPr sz="1400" dirty="0">
                <a:latin typeface="Times New Roman"/>
                <a:cs typeface="Times New Roman"/>
              </a:rPr>
              <a:t>of</a:t>
            </a:r>
            <a:r>
              <a:rPr sz="1400" spc="190" dirty="0">
                <a:latin typeface="Times New Roman"/>
                <a:cs typeface="Times New Roman"/>
              </a:rPr>
              <a:t> </a:t>
            </a:r>
            <a:r>
              <a:rPr sz="1400" dirty="0">
                <a:latin typeface="Times New Roman"/>
                <a:cs typeface="Times New Roman"/>
              </a:rPr>
              <a:t>energy</a:t>
            </a:r>
            <a:r>
              <a:rPr sz="1400" spc="190" dirty="0">
                <a:latin typeface="Times New Roman"/>
                <a:cs typeface="Times New Roman"/>
              </a:rPr>
              <a:t> </a:t>
            </a:r>
            <a:r>
              <a:rPr sz="1400" dirty="0">
                <a:latin typeface="Times New Roman"/>
                <a:cs typeface="Times New Roman"/>
              </a:rPr>
              <a:t>for</a:t>
            </a:r>
            <a:r>
              <a:rPr sz="1400" spc="195" dirty="0">
                <a:latin typeface="Times New Roman"/>
                <a:cs typeface="Times New Roman"/>
              </a:rPr>
              <a:t> </a:t>
            </a:r>
            <a:r>
              <a:rPr sz="1400" dirty="0">
                <a:latin typeface="Times New Roman"/>
                <a:cs typeface="Times New Roman"/>
              </a:rPr>
              <a:t>two</a:t>
            </a:r>
            <a:r>
              <a:rPr sz="1400" spc="190" dirty="0">
                <a:latin typeface="Times New Roman"/>
                <a:cs typeface="Times New Roman"/>
              </a:rPr>
              <a:t> </a:t>
            </a:r>
            <a:r>
              <a:rPr sz="1400" dirty="0">
                <a:latin typeface="Times New Roman"/>
                <a:cs typeface="Times New Roman"/>
              </a:rPr>
              <a:t>systems,</a:t>
            </a:r>
            <a:r>
              <a:rPr sz="1400" spc="195" dirty="0">
                <a:latin typeface="Times New Roman"/>
                <a:cs typeface="Times New Roman"/>
              </a:rPr>
              <a:t> </a:t>
            </a:r>
            <a:r>
              <a:rPr sz="1400" spc="85" dirty="0">
                <a:latin typeface="Times New Roman"/>
                <a:cs typeface="Times New Roman"/>
              </a:rPr>
              <a:t>both</a:t>
            </a:r>
            <a:r>
              <a:rPr sz="1400" spc="190" dirty="0">
                <a:latin typeface="Times New Roman"/>
                <a:cs typeface="Times New Roman"/>
              </a:rPr>
              <a:t> </a:t>
            </a:r>
            <a:r>
              <a:rPr sz="1400" dirty="0">
                <a:latin typeface="Times New Roman"/>
                <a:cs typeface="Times New Roman"/>
              </a:rPr>
              <a:t>of</a:t>
            </a:r>
            <a:r>
              <a:rPr sz="1400" spc="190" dirty="0">
                <a:latin typeface="Times New Roman"/>
                <a:cs typeface="Times New Roman"/>
              </a:rPr>
              <a:t> </a:t>
            </a:r>
            <a:r>
              <a:rPr sz="1400" dirty="0">
                <a:latin typeface="Times New Roman"/>
                <a:cs typeface="Times New Roman"/>
              </a:rPr>
              <a:t>which</a:t>
            </a:r>
            <a:r>
              <a:rPr sz="1400" spc="195" dirty="0">
                <a:latin typeface="Times New Roman"/>
                <a:cs typeface="Times New Roman"/>
              </a:rPr>
              <a:t> </a:t>
            </a:r>
            <a:r>
              <a:rPr sz="1400" spc="50" dirty="0">
                <a:latin typeface="Times New Roman"/>
                <a:cs typeface="Times New Roman"/>
              </a:rPr>
              <a:t>are</a:t>
            </a:r>
            <a:r>
              <a:rPr sz="1400" spc="190" dirty="0">
                <a:latin typeface="Times New Roman"/>
                <a:cs typeface="Times New Roman"/>
              </a:rPr>
              <a:t> </a:t>
            </a:r>
            <a:r>
              <a:rPr sz="1400" spc="114" dirty="0">
                <a:latin typeface="Times New Roman"/>
                <a:cs typeface="Times New Roman"/>
              </a:rPr>
              <a:t>at</a:t>
            </a:r>
            <a:r>
              <a:rPr sz="1400" spc="190" dirty="0">
                <a:latin typeface="Times New Roman"/>
                <a:cs typeface="Times New Roman"/>
              </a:rPr>
              <a:t> </a:t>
            </a:r>
            <a:r>
              <a:rPr sz="1400" dirty="0">
                <a:latin typeface="Times New Roman"/>
                <a:cs typeface="Times New Roman"/>
              </a:rPr>
              <a:t>energy</a:t>
            </a:r>
            <a:r>
              <a:rPr sz="1400" spc="185" dirty="0">
                <a:latin typeface="Times New Roman"/>
                <a:cs typeface="Times New Roman"/>
              </a:rPr>
              <a:t> </a:t>
            </a:r>
            <a:r>
              <a:rPr sz="1400" i="1" spc="45" dirty="0">
                <a:latin typeface="Times New Roman"/>
                <a:cs typeface="Times New Roman"/>
              </a:rPr>
              <a:t>E</a:t>
            </a:r>
            <a:r>
              <a:rPr sz="1500" spc="67" baseline="-11111" dirty="0">
                <a:latin typeface="Cambria"/>
                <a:cs typeface="Cambria"/>
              </a:rPr>
              <a:t>0</a:t>
            </a:r>
            <a:r>
              <a:rPr sz="1400" spc="45" dirty="0">
                <a:latin typeface="Times New Roman"/>
                <a:cs typeface="Times New Roman"/>
              </a:rPr>
              <a:t>.</a:t>
            </a:r>
            <a:endParaRPr sz="1400">
              <a:latin typeface="Times New Roman"/>
              <a:cs typeface="Times New Roman"/>
            </a:endParaRPr>
          </a:p>
        </p:txBody>
      </p:sp>
      <p:pic>
        <p:nvPicPr>
          <p:cNvPr id="3" name="object 3"/>
          <p:cNvPicPr/>
          <p:nvPr/>
        </p:nvPicPr>
        <p:blipFill>
          <a:blip r:embed="rId2" cstate="print"/>
          <a:stretch>
            <a:fillRect/>
          </a:stretch>
        </p:blipFill>
        <p:spPr>
          <a:xfrm>
            <a:off x="3615419" y="1703372"/>
            <a:ext cx="2422714" cy="1399632"/>
          </a:xfrm>
          <a:prstGeom prst="rect">
            <a:avLst/>
          </a:prstGeom>
        </p:spPr>
      </p:pic>
      <p:sp>
        <p:nvSpPr>
          <p:cNvPr id="4" name="object 4"/>
          <p:cNvSpPr txBox="1"/>
          <p:nvPr/>
        </p:nvSpPr>
        <p:spPr>
          <a:xfrm>
            <a:off x="877404" y="3658702"/>
            <a:ext cx="4688205" cy="3053080"/>
          </a:xfrm>
          <a:prstGeom prst="rect">
            <a:avLst/>
          </a:prstGeom>
        </p:spPr>
        <p:txBody>
          <a:bodyPr vert="horz" wrap="square" lIns="0" tIns="17145" rIns="0" bIns="0" rtlCol="0">
            <a:spAutoFit/>
          </a:bodyPr>
          <a:lstStyle/>
          <a:p>
            <a:pPr marL="225425" indent="-212725">
              <a:lnSpc>
                <a:spcPct val="100000"/>
              </a:lnSpc>
              <a:spcBef>
                <a:spcPts val="135"/>
              </a:spcBef>
              <a:buAutoNum type="arabicPeriod"/>
              <a:tabLst>
                <a:tab pos="225425" algn="l"/>
              </a:tabLst>
            </a:pPr>
            <a:r>
              <a:rPr sz="1400" dirty="0">
                <a:latin typeface="Times New Roman"/>
                <a:cs typeface="Times New Roman"/>
              </a:rPr>
              <a:t>Which</a:t>
            </a:r>
            <a:r>
              <a:rPr sz="1400" spc="245" dirty="0">
                <a:latin typeface="Times New Roman"/>
                <a:cs typeface="Times New Roman"/>
              </a:rPr>
              <a:t> </a:t>
            </a:r>
            <a:r>
              <a:rPr sz="1400" dirty="0">
                <a:latin typeface="Times New Roman"/>
                <a:cs typeface="Times New Roman"/>
              </a:rPr>
              <a:t>system</a:t>
            </a:r>
            <a:r>
              <a:rPr sz="1400" spc="250" dirty="0">
                <a:latin typeface="Times New Roman"/>
                <a:cs typeface="Times New Roman"/>
              </a:rPr>
              <a:t> </a:t>
            </a:r>
            <a:r>
              <a:rPr sz="1400" spc="50" dirty="0">
                <a:latin typeface="Times New Roman"/>
                <a:cs typeface="Times New Roman"/>
              </a:rPr>
              <a:t>has</a:t>
            </a:r>
            <a:r>
              <a:rPr sz="1400" spc="245" dirty="0">
                <a:latin typeface="Times New Roman"/>
                <a:cs typeface="Times New Roman"/>
              </a:rPr>
              <a:t> </a:t>
            </a:r>
            <a:r>
              <a:rPr sz="1400" spc="75" dirty="0">
                <a:latin typeface="Times New Roman"/>
                <a:cs typeface="Times New Roman"/>
              </a:rPr>
              <a:t>a</a:t>
            </a:r>
            <a:r>
              <a:rPr sz="1400" spc="250" dirty="0">
                <a:latin typeface="Times New Roman"/>
                <a:cs typeface="Times New Roman"/>
              </a:rPr>
              <a:t> </a:t>
            </a:r>
            <a:r>
              <a:rPr sz="1400" dirty="0">
                <a:latin typeface="Times New Roman"/>
                <a:cs typeface="Times New Roman"/>
              </a:rPr>
              <a:t>higher</a:t>
            </a:r>
            <a:r>
              <a:rPr sz="1400" spc="245" dirty="0">
                <a:latin typeface="Times New Roman"/>
                <a:cs typeface="Times New Roman"/>
              </a:rPr>
              <a:t> </a:t>
            </a:r>
            <a:r>
              <a:rPr sz="1400" spc="70" dirty="0">
                <a:latin typeface="Times New Roman"/>
                <a:cs typeface="Times New Roman"/>
              </a:rPr>
              <a:t>temperature?</a:t>
            </a:r>
            <a:r>
              <a:rPr sz="1400" spc="450" dirty="0">
                <a:latin typeface="Times New Roman"/>
                <a:cs typeface="Times New Roman"/>
              </a:rPr>
              <a:t> </a:t>
            </a:r>
            <a:r>
              <a:rPr sz="1400" dirty="0">
                <a:latin typeface="Times New Roman"/>
                <a:cs typeface="Times New Roman"/>
              </a:rPr>
              <a:t>(Choose</a:t>
            </a:r>
            <a:r>
              <a:rPr sz="1400" spc="250" dirty="0">
                <a:latin typeface="Times New Roman"/>
                <a:cs typeface="Times New Roman"/>
              </a:rPr>
              <a:t> </a:t>
            </a:r>
            <a:r>
              <a:rPr sz="1400" spc="-10" dirty="0">
                <a:latin typeface="Times New Roman"/>
                <a:cs typeface="Times New Roman"/>
              </a:rPr>
              <a:t>one.)</a:t>
            </a:r>
            <a:endParaRPr sz="1400">
              <a:latin typeface="Times New Roman"/>
              <a:cs typeface="Times New Roman"/>
            </a:endParaRPr>
          </a:p>
          <a:p>
            <a:pPr marL="551815" lvl="1" indent="-257175">
              <a:lnSpc>
                <a:spcPct val="100000"/>
              </a:lnSpc>
              <a:spcBef>
                <a:spcPts val="1110"/>
              </a:spcBef>
              <a:buAutoNum type="alphaUcPeriod"/>
              <a:tabLst>
                <a:tab pos="551815" algn="l"/>
              </a:tabLst>
            </a:pPr>
            <a:r>
              <a:rPr sz="1400" spc="-50" dirty="0">
                <a:latin typeface="Times New Roman"/>
                <a:cs typeface="Times New Roman"/>
              </a:rPr>
              <a:t>A</a:t>
            </a:r>
            <a:endParaRPr sz="1400">
              <a:latin typeface="Times New Roman"/>
              <a:cs typeface="Times New Roman"/>
            </a:endParaRPr>
          </a:p>
          <a:p>
            <a:pPr marL="551815" lvl="1" indent="-249554">
              <a:lnSpc>
                <a:spcPct val="100000"/>
              </a:lnSpc>
              <a:spcBef>
                <a:spcPts val="610"/>
              </a:spcBef>
              <a:buAutoNum type="alphaUcPeriod"/>
              <a:tabLst>
                <a:tab pos="551815" algn="l"/>
              </a:tabLst>
            </a:pPr>
            <a:r>
              <a:rPr sz="1400" spc="5" dirty="0">
                <a:latin typeface="Times New Roman"/>
                <a:cs typeface="Times New Roman"/>
              </a:rPr>
              <a:t>B</a:t>
            </a:r>
            <a:endParaRPr sz="1400">
              <a:latin typeface="Times New Roman"/>
              <a:cs typeface="Times New Roman"/>
            </a:endParaRPr>
          </a:p>
          <a:p>
            <a:pPr marL="551815" lvl="1" indent="-252095">
              <a:lnSpc>
                <a:spcPct val="100000"/>
              </a:lnSpc>
              <a:spcBef>
                <a:spcPts val="610"/>
              </a:spcBef>
              <a:buAutoNum type="alphaUcPeriod"/>
              <a:tabLst>
                <a:tab pos="551815" algn="l"/>
              </a:tabLst>
            </a:pPr>
            <a:r>
              <a:rPr sz="1400" spc="60" dirty="0">
                <a:latin typeface="Times New Roman"/>
                <a:cs typeface="Times New Roman"/>
              </a:rPr>
              <a:t>They</a:t>
            </a:r>
            <a:r>
              <a:rPr sz="1400" spc="180" dirty="0">
                <a:latin typeface="Times New Roman"/>
                <a:cs typeface="Times New Roman"/>
              </a:rPr>
              <a:t> </a:t>
            </a:r>
            <a:r>
              <a:rPr sz="1400" dirty="0">
                <a:latin typeface="Times New Roman"/>
                <a:cs typeface="Times New Roman"/>
              </a:rPr>
              <a:t>have</a:t>
            </a:r>
            <a:r>
              <a:rPr sz="1400" spc="185" dirty="0">
                <a:latin typeface="Times New Roman"/>
                <a:cs typeface="Times New Roman"/>
              </a:rPr>
              <a:t> </a:t>
            </a:r>
            <a:r>
              <a:rPr sz="1400" spc="70" dirty="0">
                <a:latin typeface="Times New Roman"/>
                <a:cs typeface="Times New Roman"/>
              </a:rPr>
              <a:t>the</a:t>
            </a:r>
            <a:r>
              <a:rPr sz="1400" spc="180" dirty="0">
                <a:latin typeface="Times New Roman"/>
                <a:cs typeface="Times New Roman"/>
              </a:rPr>
              <a:t> </a:t>
            </a:r>
            <a:r>
              <a:rPr sz="1400" dirty="0">
                <a:latin typeface="Times New Roman"/>
                <a:cs typeface="Times New Roman"/>
              </a:rPr>
              <a:t>same</a:t>
            </a:r>
            <a:r>
              <a:rPr sz="1400" spc="185" dirty="0">
                <a:latin typeface="Times New Roman"/>
                <a:cs typeface="Times New Roman"/>
              </a:rPr>
              <a:t> </a:t>
            </a:r>
            <a:r>
              <a:rPr sz="1400" spc="60" dirty="0">
                <a:latin typeface="Times New Roman"/>
                <a:cs typeface="Times New Roman"/>
              </a:rPr>
              <a:t>temperature.</a:t>
            </a:r>
            <a:endParaRPr sz="1400">
              <a:latin typeface="Times New Roman"/>
              <a:cs typeface="Times New Roman"/>
            </a:endParaRPr>
          </a:p>
          <a:p>
            <a:pPr marL="551815" lvl="1" indent="-259715">
              <a:lnSpc>
                <a:spcPct val="100000"/>
              </a:lnSpc>
              <a:spcBef>
                <a:spcPts val="610"/>
              </a:spcBef>
              <a:buAutoNum type="alphaUcPeriod"/>
              <a:tabLst>
                <a:tab pos="551815" algn="l"/>
              </a:tabLst>
            </a:pPr>
            <a:r>
              <a:rPr sz="1400" spc="10" dirty="0">
                <a:latin typeface="Times New Roman"/>
                <a:cs typeface="Times New Roman"/>
              </a:rPr>
              <a:t>There’s</a:t>
            </a:r>
            <a:r>
              <a:rPr sz="1400" spc="210" dirty="0">
                <a:latin typeface="Times New Roman"/>
                <a:cs typeface="Times New Roman"/>
              </a:rPr>
              <a:t> </a:t>
            </a:r>
            <a:r>
              <a:rPr sz="1400" spc="75" dirty="0">
                <a:latin typeface="Times New Roman"/>
                <a:cs typeface="Times New Roman"/>
              </a:rPr>
              <a:t>not</a:t>
            </a:r>
            <a:r>
              <a:rPr sz="1400" spc="225" dirty="0">
                <a:latin typeface="Times New Roman"/>
                <a:cs typeface="Times New Roman"/>
              </a:rPr>
              <a:t> </a:t>
            </a:r>
            <a:r>
              <a:rPr sz="1400" spc="10" dirty="0">
                <a:latin typeface="Times New Roman"/>
                <a:cs typeface="Times New Roman"/>
              </a:rPr>
              <a:t>enough</a:t>
            </a:r>
            <a:r>
              <a:rPr sz="1400" spc="220" dirty="0">
                <a:latin typeface="Times New Roman"/>
                <a:cs typeface="Times New Roman"/>
              </a:rPr>
              <a:t> </a:t>
            </a:r>
            <a:r>
              <a:rPr sz="1400" spc="10" dirty="0">
                <a:latin typeface="Times New Roman"/>
                <a:cs typeface="Times New Roman"/>
              </a:rPr>
              <a:t>information</a:t>
            </a:r>
            <a:r>
              <a:rPr sz="1400" spc="215" dirty="0">
                <a:latin typeface="Times New Roman"/>
                <a:cs typeface="Times New Roman"/>
              </a:rPr>
              <a:t> </a:t>
            </a:r>
            <a:r>
              <a:rPr sz="1400" spc="10" dirty="0">
                <a:latin typeface="Times New Roman"/>
                <a:cs typeface="Times New Roman"/>
              </a:rPr>
              <a:t>in</a:t>
            </a:r>
            <a:r>
              <a:rPr sz="1400" spc="210" dirty="0">
                <a:latin typeface="Times New Roman"/>
                <a:cs typeface="Times New Roman"/>
              </a:rPr>
              <a:t> </a:t>
            </a:r>
            <a:r>
              <a:rPr sz="1400" spc="70" dirty="0">
                <a:latin typeface="Times New Roman"/>
                <a:cs typeface="Times New Roman"/>
              </a:rPr>
              <a:t>the</a:t>
            </a:r>
            <a:r>
              <a:rPr sz="1400" spc="215" dirty="0">
                <a:latin typeface="Times New Roman"/>
                <a:cs typeface="Times New Roman"/>
              </a:rPr>
              <a:t> </a:t>
            </a:r>
            <a:r>
              <a:rPr sz="1400" spc="55" dirty="0">
                <a:latin typeface="Times New Roman"/>
                <a:cs typeface="Times New Roman"/>
              </a:rPr>
              <a:t>graph</a:t>
            </a:r>
            <a:r>
              <a:rPr sz="1400" spc="215" dirty="0">
                <a:latin typeface="Times New Roman"/>
                <a:cs typeface="Times New Roman"/>
              </a:rPr>
              <a:t> </a:t>
            </a:r>
            <a:r>
              <a:rPr sz="1400" spc="75" dirty="0">
                <a:latin typeface="Times New Roman"/>
                <a:cs typeface="Times New Roman"/>
              </a:rPr>
              <a:t>to</a:t>
            </a:r>
            <a:r>
              <a:rPr sz="1400" spc="215" dirty="0">
                <a:latin typeface="Times New Roman"/>
                <a:cs typeface="Times New Roman"/>
              </a:rPr>
              <a:t> </a:t>
            </a:r>
            <a:r>
              <a:rPr sz="1400" spc="-10" dirty="0">
                <a:latin typeface="Times New Roman"/>
                <a:cs typeface="Times New Roman"/>
              </a:rPr>
              <a:t>tell.</a:t>
            </a:r>
            <a:endParaRPr sz="1400">
              <a:latin typeface="Times New Roman"/>
              <a:cs typeface="Times New Roman"/>
            </a:endParaRPr>
          </a:p>
          <a:p>
            <a:pPr marL="225425" indent="-212725">
              <a:lnSpc>
                <a:spcPct val="100000"/>
              </a:lnSpc>
              <a:spcBef>
                <a:spcPts val="1110"/>
              </a:spcBef>
              <a:buAutoNum type="arabicPeriod"/>
              <a:tabLst>
                <a:tab pos="225425" algn="l"/>
              </a:tabLst>
            </a:pPr>
            <a:r>
              <a:rPr sz="1400" dirty="0">
                <a:latin typeface="Times New Roman"/>
                <a:cs typeface="Times New Roman"/>
              </a:rPr>
              <a:t>Which</a:t>
            </a:r>
            <a:r>
              <a:rPr sz="1400" spc="275" dirty="0">
                <a:latin typeface="Times New Roman"/>
                <a:cs typeface="Times New Roman"/>
              </a:rPr>
              <a:t> </a:t>
            </a:r>
            <a:r>
              <a:rPr sz="1400" dirty="0">
                <a:latin typeface="Times New Roman"/>
                <a:cs typeface="Times New Roman"/>
              </a:rPr>
              <a:t>system</a:t>
            </a:r>
            <a:r>
              <a:rPr sz="1400" spc="280" dirty="0">
                <a:latin typeface="Times New Roman"/>
                <a:cs typeface="Times New Roman"/>
              </a:rPr>
              <a:t> </a:t>
            </a:r>
            <a:r>
              <a:rPr sz="1400" spc="50" dirty="0">
                <a:latin typeface="Times New Roman"/>
                <a:cs typeface="Times New Roman"/>
              </a:rPr>
              <a:t>has</a:t>
            </a:r>
            <a:r>
              <a:rPr sz="1400" spc="275" dirty="0">
                <a:latin typeface="Times New Roman"/>
                <a:cs typeface="Times New Roman"/>
              </a:rPr>
              <a:t> </a:t>
            </a:r>
            <a:r>
              <a:rPr sz="1400" spc="75" dirty="0">
                <a:latin typeface="Times New Roman"/>
                <a:cs typeface="Times New Roman"/>
              </a:rPr>
              <a:t>a</a:t>
            </a:r>
            <a:r>
              <a:rPr sz="1400" spc="280" dirty="0">
                <a:latin typeface="Times New Roman"/>
                <a:cs typeface="Times New Roman"/>
              </a:rPr>
              <a:t> </a:t>
            </a:r>
            <a:r>
              <a:rPr sz="1400" dirty="0">
                <a:latin typeface="Times New Roman"/>
                <a:cs typeface="Times New Roman"/>
              </a:rPr>
              <a:t>higher</a:t>
            </a:r>
            <a:r>
              <a:rPr sz="1400" spc="275" dirty="0">
                <a:latin typeface="Times New Roman"/>
                <a:cs typeface="Times New Roman"/>
              </a:rPr>
              <a:t> </a:t>
            </a:r>
            <a:r>
              <a:rPr sz="1400" spc="75" dirty="0">
                <a:latin typeface="Times New Roman"/>
                <a:cs typeface="Times New Roman"/>
              </a:rPr>
              <a:t>heat</a:t>
            </a:r>
            <a:r>
              <a:rPr sz="1400" spc="285" dirty="0">
                <a:latin typeface="Times New Roman"/>
                <a:cs typeface="Times New Roman"/>
              </a:rPr>
              <a:t> </a:t>
            </a:r>
            <a:r>
              <a:rPr sz="1400" dirty="0">
                <a:latin typeface="Times New Roman"/>
                <a:cs typeface="Times New Roman"/>
              </a:rPr>
              <a:t>capacity?</a:t>
            </a:r>
            <a:r>
              <a:rPr sz="1400" spc="490" dirty="0">
                <a:latin typeface="Times New Roman"/>
                <a:cs typeface="Times New Roman"/>
              </a:rPr>
              <a:t> </a:t>
            </a:r>
            <a:r>
              <a:rPr sz="1400" dirty="0">
                <a:latin typeface="Times New Roman"/>
                <a:cs typeface="Times New Roman"/>
              </a:rPr>
              <a:t>(Choose</a:t>
            </a:r>
            <a:r>
              <a:rPr sz="1400" spc="275" dirty="0">
                <a:latin typeface="Times New Roman"/>
                <a:cs typeface="Times New Roman"/>
              </a:rPr>
              <a:t> </a:t>
            </a:r>
            <a:r>
              <a:rPr sz="1400" spc="-10" dirty="0">
                <a:latin typeface="Times New Roman"/>
                <a:cs typeface="Times New Roman"/>
              </a:rPr>
              <a:t>one.)</a:t>
            </a:r>
            <a:endParaRPr sz="1400">
              <a:latin typeface="Times New Roman"/>
              <a:cs typeface="Times New Roman"/>
            </a:endParaRPr>
          </a:p>
          <a:p>
            <a:pPr marL="551815" lvl="1" indent="-257175">
              <a:lnSpc>
                <a:spcPct val="100000"/>
              </a:lnSpc>
              <a:spcBef>
                <a:spcPts val="1110"/>
              </a:spcBef>
              <a:buAutoNum type="alphaUcPeriod"/>
              <a:tabLst>
                <a:tab pos="551815" algn="l"/>
              </a:tabLst>
            </a:pPr>
            <a:r>
              <a:rPr sz="1400" spc="-50" dirty="0">
                <a:latin typeface="Times New Roman"/>
                <a:cs typeface="Times New Roman"/>
              </a:rPr>
              <a:t>A</a:t>
            </a:r>
            <a:endParaRPr sz="1400">
              <a:latin typeface="Times New Roman"/>
              <a:cs typeface="Times New Roman"/>
            </a:endParaRPr>
          </a:p>
          <a:p>
            <a:pPr marL="551815" lvl="1" indent="-249554">
              <a:lnSpc>
                <a:spcPct val="100000"/>
              </a:lnSpc>
              <a:spcBef>
                <a:spcPts val="610"/>
              </a:spcBef>
              <a:buAutoNum type="alphaUcPeriod"/>
              <a:tabLst>
                <a:tab pos="551815" algn="l"/>
              </a:tabLst>
            </a:pPr>
            <a:r>
              <a:rPr sz="1400" spc="5" dirty="0">
                <a:latin typeface="Times New Roman"/>
                <a:cs typeface="Times New Roman"/>
              </a:rPr>
              <a:t>B</a:t>
            </a:r>
            <a:endParaRPr sz="1400">
              <a:latin typeface="Times New Roman"/>
              <a:cs typeface="Times New Roman"/>
            </a:endParaRPr>
          </a:p>
          <a:p>
            <a:pPr marL="551815" lvl="1" indent="-252095">
              <a:lnSpc>
                <a:spcPct val="100000"/>
              </a:lnSpc>
              <a:spcBef>
                <a:spcPts val="615"/>
              </a:spcBef>
              <a:buAutoNum type="alphaUcPeriod"/>
              <a:tabLst>
                <a:tab pos="551815" algn="l"/>
              </a:tabLst>
            </a:pPr>
            <a:r>
              <a:rPr sz="1400" spc="60" dirty="0">
                <a:latin typeface="Times New Roman"/>
                <a:cs typeface="Times New Roman"/>
              </a:rPr>
              <a:t>They</a:t>
            </a:r>
            <a:r>
              <a:rPr sz="1400" spc="165" dirty="0">
                <a:latin typeface="Times New Roman"/>
                <a:cs typeface="Times New Roman"/>
              </a:rPr>
              <a:t> </a:t>
            </a:r>
            <a:r>
              <a:rPr sz="1400" dirty="0">
                <a:latin typeface="Times New Roman"/>
                <a:cs typeface="Times New Roman"/>
              </a:rPr>
              <a:t>have</a:t>
            </a:r>
            <a:r>
              <a:rPr sz="1400" spc="170" dirty="0">
                <a:latin typeface="Times New Roman"/>
                <a:cs typeface="Times New Roman"/>
              </a:rPr>
              <a:t> </a:t>
            </a:r>
            <a:r>
              <a:rPr sz="1400" spc="70" dirty="0">
                <a:latin typeface="Times New Roman"/>
                <a:cs typeface="Times New Roman"/>
              </a:rPr>
              <a:t>the</a:t>
            </a:r>
            <a:r>
              <a:rPr sz="1400" spc="170" dirty="0">
                <a:latin typeface="Times New Roman"/>
                <a:cs typeface="Times New Roman"/>
              </a:rPr>
              <a:t> </a:t>
            </a:r>
            <a:r>
              <a:rPr sz="1400" dirty="0">
                <a:latin typeface="Times New Roman"/>
                <a:cs typeface="Times New Roman"/>
              </a:rPr>
              <a:t>same</a:t>
            </a:r>
            <a:r>
              <a:rPr sz="1400" spc="170" dirty="0">
                <a:latin typeface="Times New Roman"/>
                <a:cs typeface="Times New Roman"/>
              </a:rPr>
              <a:t> </a:t>
            </a:r>
            <a:r>
              <a:rPr sz="1400" spc="75" dirty="0">
                <a:latin typeface="Times New Roman"/>
                <a:cs typeface="Times New Roman"/>
              </a:rPr>
              <a:t>heat</a:t>
            </a:r>
            <a:r>
              <a:rPr sz="1400" spc="170" dirty="0">
                <a:latin typeface="Times New Roman"/>
                <a:cs typeface="Times New Roman"/>
              </a:rPr>
              <a:t> </a:t>
            </a:r>
            <a:r>
              <a:rPr sz="1400" spc="-10" dirty="0">
                <a:latin typeface="Times New Roman"/>
                <a:cs typeface="Times New Roman"/>
              </a:rPr>
              <a:t>capacity.</a:t>
            </a:r>
            <a:endParaRPr sz="1400">
              <a:latin typeface="Times New Roman"/>
              <a:cs typeface="Times New Roman"/>
            </a:endParaRPr>
          </a:p>
          <a:p>
            <a:pPr marL="551815" lvl="1" indent="-259715">
              <a:lnSpc>
                <a:spcPct val="100000"/>
              </a:lnSpc>
              <a:spcBef>
                <a:spcPts val="610"/>
              </a:spcBef>
              <a:buAutoNum type="alphaUcPeriod"/>
              <a:tabLst>
                <a:tab pos="551815" algn="l"/>
              </a:tabLst>
            </a:pPr>
            <a:r>
              <a:rPr sz="1400" spc="10" dirty="0">
                <a:latin typeface="Times New Roman"/>
                <a:cs typeface="Times New Roman"/>
              </a:rPr>
              <a:t>There’s</a:t>
            </a:r>
            <a:r>
              <a:rPr sz="1400" spc="210" dirty="0">
                <a:latin typeface="Times New Roman"/>
                <a:cs typeface="Times New Roman"/>
              </a:rPr>
              <a:t> </a:t>
            </a:r>
            <a:r>
              <a:rPr sz="1400" spc="75" dirty="0">
                <a:latin typeface="Times New Roman"/>
                <a:cs typeface="Times New Roman"/>
              </a:rPr>
              <a:t>not</a:t>
            </a:r>
            <a:r>
              <a:rPr sz="1400" spc="225" dirty="0">
                <a:latin typeface="Times New Roman"/>
                <a:cs typeface="Times New Roman"/>
              </a:rPr>
              <a:t> </a:t>
            </a:r>
            <a:r>
              <a:rPr sz="1400" spc="10" dirty="0">
                <a:latin typeface="Times New Roman"/>
                <a:cs typeface="Times New Roman"/>
              </a:rPr>
              <a:t>enough</a:t>
            </a:r>
            <a:r>
              <a:rPr sz="1400" spc="220" dirty="0">
                <a:latin typeface="Times New Roman"/>
                <a:cs typeface="Times New Roman"/>
              </a:rPr>
              <a:t> </a:t>
            </a:r>
            <a:r>
              <a:rPr sz="1400" spc="10" dirty="0">
                <a:latin typeface="Times New Roman"/>
                <a:cs typeface="Times New Roman"/>
              </a:rPr>
              <a:t>information</a:t>
            </a:r>
            <a:r>
              <a:rPr sz="1400" spc="215" dirty="0">
                <a:latin typeface="Times New Roman"/>
                <a:cs typeface="Times New Roman"/>
              </a:rPr>
              <a:t> </a:t>
            </a:r>
            <a:r>
              <a:rPr sz="1400" spc="10" dirty="0">
                <a:latin typeface="Times New Roman"/>
                <a:cs typeface="Times New Roman"/>
              </a:rPr>
              <a:t>in</a:t>
            </a:r>
            <a:r>
              <a:rPr sz="1400" spc="210" dirty="0">
                <a:latin typeface="Times New Roman"/>
                <a:cs typeface="Times New Roman"/>
              </a:rPr>
              <a:t> </a:t>
            </a:r>
            <a:r>
              <a:rPr sz="1400" spc="70" dirty="0">
                <a:latin typeface="Times New Roman"/>
                <a:cs typeface="Times New Roman"/>
              </a:rPr>
              <a:t>the</a:t>
            </a:r>
            <a:r>
              <a:rPr sz="1400" spc="215" dirty="0">
                <a:latin typeface="Times New Roman"/>
                <a:cs typeface="Times New Roman"/>
              </a:rPr>
              <a:t> </a:t>
            </a:r>
            <a:r>
              <a:rPr sz="1400" spc="55" dirty="0">
                <a:latin typeface="Times New Roman"/>
                <a:cs typeface="Times New Roman"/>
              </a:rPr>
              <a:t>graph</a:t>
            </a:r>
            <a:r>
              <a:rPr sz="1400" spc="215" dirty="0">
                <a:latin typeface="Times New Roman"/>
                <a:cs typeface="Times New Roman"/>
              </a:rPr>
              <a:t> </a:t>
            </a:r>
            <a:r>
              <a:rPr sz="1400" spc="75" dirty="0">
                <a:latin typeface="Times New Roman"/>
                <a:cs typeface="Times New Roman"/>
              </a:rPr>
              <a:t>to</a:t>
            </a:r>
            <a:r>
              <a:rPr sz="1400" spc="215" dirty="0">
                <a:latin typeface="Times New Roman"/>
                <a:cs typeface="Times New Roman"/>
              </a:rPr>
              <a:t> </a:t>
            </a:r>
            <a:r>
              <a:rPr sz="1400" spc="-10" dirty="0">
                <a:latin typeface="Times New Roman"/>
                <a:cs typeface="Times New Roman"/>
              </a:rPr>
              <a:t>tell.</a:t>
            </a:r>
            <a:endParaRPr sz="1400">
              <a:latin typeface="Times New Roman"/>
              <a:cs typeface="Times New Roman"/>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80719" y="878291"/>
            <a:ext cx="8318500" cy="640715"/>
          </a:xfrm>
          <a:prstGeom prst="rect">
            <a:avLst/>
          </a:prstGeom>
        </p:spPr>
        <p:txBody>
          <a:bodyPr vert="horz" wrap="square" lIns="0" tIns="12065" rIns="0" bIns="0" rtlCol="0">
            <a:spAutoFit/>
          </a:bodyPr>
          <a:lstStyle/>
          <a:p>
            <a:pPr marL="50800">
              <a:lnSpc>
                <a:spcPct val="100000"/>
              </a:lnSpc>
              <a:spcBef>
                <a:spcPts val="95"/>
              </a:spcBef>
              <a:tabLst>
                <a:tab pos="6673850" algn="l"/>
              </a:tabLst>
            </a:pPr>
            <a:r>
              <a:rPr sz="1200" spc="-10" dirty="0">
                <a:latin typeface="Times New Roman"/>
                <a:cs typeface="Times New Roman"/>
              </a:rPr>
              <a:t>ConcepTest</a:t>
            </a:r>
            <a:r>
              <a:rPr sz="1200" dirty="0">
                <a:latin typeface="Times New Roman"/>
                <a:cs typeface="Times New Roman"/>
              </a:rPr>
              <a:t>	10.3.</a:t>
            </a:r>
            <a:r>
              <a:rPr sz="1200" spc="155" dirty="0">
                <a:latin typeface="Times New Roman"/>
                <a:cs typeface="Times New Roman"/>
              </a:rPr>
              <a:t>  </a:t>
            </a:r>
            <a:r>
              <a:rPr sz="1200" spc="-10" dirty="0">
                <a:latin typeface="Times New Roman"/>
                <a:cs typeface="Times New Roman"/>
              </a:rPr>
              <a:t>TEMPERATURE</a:t>
            </a:r>
            <a:endParaRPr sz="1200">
              <a:latin typeface="Times New Roman"/>
              <a:cs typeface="Times New Roman"/>
            </a:endParaRPr>
          </a:p>
          <a:p>
            <a:pPr>
              <a:lnSpc>
                <a:spcPct val="100000"/>
              </a:lnSpc>
              <a:spcBef>
                <a:spcPts val="340"/>
              </a:spcBef>
            </a:pPr>
            <a:endParaRPr sz="1200">
              <a:latin typeface="Times New Roman"/>
              <a:cs typeface="Times New Roman"/>
            </a:endParaRPr>
          </a:p>
          <a:p>
            <a:pPr marL="50800">
              <a:lnSpc>
                <a:spcPct val="100000"/>
              </a:lnSpc>
            </a:pPr>
            <a:r>
              <a:rPr sz="1400" spc="75" dirty="0">
                <a:latin typeface="Times New Roman"/>
                <a:cs typeface="Times New Roman"/>
              </a:rPr>
              <a:t>The</a:t>
            </a:r>
            <a:r>
              <a:rPr sz="1400" spc="185" dirty="0">
                <a:latin typeface="Times New Roman"/>
                <a:cs typeface="Times New Roman"/>
              </a:rPr>
              <a:t> </a:t>
            </a:r>
            <a:r>
              <a:rPr sz="1400" dirty="0">
                <a:latin typeface="Times New Roman"/>
                <a:cs typeface="Times New Roman"/>
              </a:rPr>
              <a:t>figure</a:t>
            </a:r>
            <a:r>
              <a:rPr sz="1400" spc="190" dirty="0">
                <a:latin typeface="Times New Roman"/>
                <a:cs typeface="Times New Roman"/>
              </a:rPr>
              <a:t> </a:t>
            </a:r>
            <a:r>
              <a:rPr sz="1400" dirty="0">
                <a:latin typeface="Times New Roman"/>
                <a:cs typeface="Times New Roman"/>
              </a:rPr>
              <a:t>shows</a:t>
            </a:r>
            <a:r>
              <a:rPr sz="1400" spc="190" dirty="0">
                <a:latin typeface="Times New Roman"/>
                <a:cs typeface="Times New Roman"/>
              </a:rPr>
              <a:t> </a:t>
            </a:r>
            <a:r>
              <a:rPr sz="1400" spc="45" dirty="0">
                <a:latin typeface="Times New Roman"/>
                <a:cs typeface="Times New Roman"/>
              </a:rPr>
              <a:t>entropy</a:t>
            </a:r>
            <a:r>
              <a:rPr sz="1400" spc="200" dirty="0">
                <a:latin typeface="Times New Roman"/>
                <a:cs typeface="Times New Roman"/>
              </a:rPr>
              <a:t> </a:t>
            </a:r>
            <a:r>
              <a:rPr sz="1400" dirty="0">
                <a:latin typeface="Times New Roman"/>
                <a:cs typeface="Times New Roman"/>
              </a:rPr>
              <a:t>as</a:t>
            </a:r>
            <a:r>
              <a:rPr sz="1400" spc="190" dirty="0">
                <a:latin typeface="Times New Roman"/>
                <a:cs typeface="Times New Roman"/>
              </a:rPr>
              <a:t> </a:t>
            </a:r>
            <a:r>
              <a:rPr sz="1400" spc="75" dirty="0">
                <a:latin typeface="Times New Roman"/>
                <a:cs typeface="Times New Roman"/>
              </a:rPr>
              <a:t>a</a:t>
            </a:r>
            <a:r>
              <a:rPr sz="1400" spc="190" dirty="0">
                <a:latin typeface="Times New Roman"/>
                <a:cs typeface="Times New Roman"/>
              </a:rPr>
              <a:t> </a:t>
            </a:r>
            <a:r>
              <a:rPr sz="1400" dirty="0">
                <a:latin typeface="Times New Roman"/>
                <a:cs typeface="Times New Roman"/>
              </a:rPr>
              <a:t>function</a:t>
            </a:r>
            <a:r>
              <a:rPr sz="1400" spc="195" dirty="0">
                <a:latin typeface="Times New Roman"/>
                <a:cs typeface="Times New Roman"/>
              </a:rPr>
              <a:t> </a:t>
            </a:r>
            <a:r>
              <a:rPr sz="1400" dirty="0">
                <a:latin typeface="Times New Roman"/>
                <a:cs typeface="Times New Roman"/>
              </a:rPr>
              <a:t>of</a:t>
            </a:r>
            <a:r>
              <a:rPr sz="1400" spc="190" dirty="0">
                <a:latin typeface="Times New Roman"/>
                <a:cs typeface="Times New Roman"/>
              </a:rPr>
              <a:t> </a:t>
            </a:r>
            <a:r>
              <a:rPr sz="1400" dirty="0">
                <a:latin typeface="Times New Roman"/>
                <a:cs typeface="Times New Roman"/>
              </a:rPr>
              <a:t>energy</a:t>
            </a:r>
            <a:r>
              <a:rPr sz="1400" spc="190" dirty="0">
                <a:latin typeface="Times New Roman"/>
                <a:cs typeface="Times New Roman"/>
              </a:rPr>
              <a:t> </a:t>
            </a:r>
            <a:r>
              <a:rPr sz="1400" dirty="0">
                <a:latin typeface="Times New Roman"/>
                <a:cs typeface="Times New Roman"/>
              </a:rPr>
              <a:t>for</a:t>
            </a:r>
            <a:r>
              <a:rPr sz="1400" spc="195" dirty="0">
                <a:latin typeface="Times New Roman"/>
                <a:cs typeface="Times New Roman"/>
              </a:rPr>
              <a:t> </a:t>
            </a:r>
            <a:r>
              <a:rPr sz="1400" dirty="0">
                <a:latin typeface="Times New Roman"/>
                <a:cs typeface="Times New Roman"/>
              </a:rPr>
              <a:t>two</a:t>
            </a:r>
            <a:r>
              <a:rPr sz="1400" spc="190" dirty="0">
                <a:latin typeface="Times New Roman"/>
                <a:cs typeface="Times New Roman"/>
              </a:rPr>
              <a:t> </a:t>
            </a:r>
            <a:r>
              <a:rPr sz="1400" dirty="0">
                <a:latin typeface="Times New Roman"/>
                <a:cs typeface="Times New Roman"/>
              </a:rPr>
              <a:t>systems,</a:t>
            </a:r>
            <a:r>
              <a:rPr sz="1400" spc="195" dirty="0">
                <a:latin typeface="Times New Roman"/>
                <a:cs typeface="Times New Roman"/>
              </a:rPr>
              <a:t> </a:t>
            </a:r>
            <a:r>
              <a:rPr sz="1400" spc="85" dirty="0">
                <a:latin typeface="Times New Roman"/>
                <a:cs typeface="Times New Roman"/>
              </a:rPr>
              <a:t>both</a:t>
            </a:r>
            <a:r>
              <a:rPr sz="1400" spc="190" dirty="0">
                <a:latin typeface="Times New Roman"/>
                <a:cs typeface="Times New Roman"/>
              </a:rPr>
              <a:t> </a:t>
            </a:r>
            <a:r>
              <a:rPr sz="1400" dirty="0">
                <a:latin typeface="Times New Roman"/>
                <a:cs typeface="Times New Roman"/>
              </a:rPr>
              <a:t>of</a:t>
            </a:r>
            <a:r>
              <a:rPr sz="1400" spc="190" dirty="0">
                <a:latin typeface="Times New Roman"/>
                <a:cs typeface="Times New Roman"/>
              </a:rPr>
              <a:t> </a:t>
            </a:r>
            <a:r>
              <a:rPr sz="1400" dirty="0">
                <a:latin typeface="Times New Roman"/>
                <a:cs typeface="Times New Roman"/>
              </a:rPr>
              <a:t>which</a:t>
            </a:r>
            <a:r>
              <a:rPr sz="1400" spc="195" dirty="0">
                <a:latin typeface="Times New Roman"/>
                <a:cs typeface="Times New Roman"/>
              </a:rPr>
              <a:t> </a:t>
            </a:r>
            <a:r>
              <a:rPr sz="1400" spc="50" dirty="0">
                <a:latin typeface="Times New Roman"/>
                <a:cs typeface="Times New Roman"/>
              </a:rPr>
              <a:t>are</a:t>
            </a:r>
            <a:r>
              <a:rPr sz="1400" spc="190" dirty="0">
                <a:latin typeface="Times New Roman"/>
                <a:cs typeface="Times New Roman"/>
              </a:rPr>
              <a:t> </a:t>
            </a:r>
            <a:r>
              <a:rPr sz="1400" spc="114" dirty="0">
                <a:latin typeface="Times New Roman"/>
                <a:cs typeface="Times New Roman"/>
              </a:rPr>
              <a:t>at</a:t>
            </a:r>
            <a:r>
              <a:rPr sz="1400" spc="190" dirty="0">
                <a:latin typeface="Times New Roman"/>
                <a:cs typeface="Times New Roman"/>
              </a:rPr>
              <a:t> </a:t>
            </a:r>
            <a:r>
              <a:rPr sz="1400" dirty="0">
                <a:latin typeface="Times New Roman"/>
                <a:cs typeface="Times New Roman"/>
              </a:rPr>
              <a:t>energy</a:t>
            </a:r>
            <a:r>
              <a:rPr sz="1400" spc="185" dirty="0">
                <a:latin typeface="Times New Roman"/>
                <a:cs typeface="Times New Roman"/>
              </a:rPr>
              <a:t> </a:t>
            </a:r>
            <a:r>
              <a:rPr sz="1400" i="1" spc="45" dirty="0">
                <a:latin typeface="Times New Roman"/>
                <a:cs typeface="Times New Roman"/>
              </a:rPr>
              <a:t>E</a:t>
            </a:r>
            <a:r>
              <a:rPr sz="1500" spc="67" baseline="-11111" dirty="0">
                <a:latin typeface="Cambria"/>
                <a:cs typeface="Cambria"/>
              </a:rPr>
              <a:t>0</a:t>
            </a:r>
            <a:r>
              <a:rPr sz="1400" spc="45" dirty="0">
                <a:latin typeface="Times New Roman"/>
                <a:cs typeface="Times New Roman"/>
              </a:rPr>
              <a:t>.</a:t>
            </a:r>
            <a:endParaRPr sz="1400">
              <a:latin typeface="Times New Roman"/>
              <a:cs typeface="Times New Roman"/>
            </a:endParaRPr>
          </a:p>
        </p:txBody>
      </p:sp>
      <p:pic>
        <p:nvPicPr>
          <p:cNvPr id="3" name="object 3"/>
          <p:cNvPicPr/>
          <p:nvPr/>
        </p:nvPicPr>
        <p:blipFill>
          <a:blip r:embed="rId2" cstate="print"/>
          <a:stretch>
            <a:fillRect/>
          </a:stretch>
        </p:blipFill>
        <p:spPr>
          <a:xfrm>
            <a:off x="3615419" y="1703372"/>
            <a:ext cx="2422714" cy="1399632"/>
          </a:xfrm>
          <a:prstGeom prst="rect">
            <a:avLst/>
          </a:prstGeom>
        </p:spPr>
      </p:pic>
      <p:sp>
        <p:nvSpPr>
          <p:cNvPr id="4" name="object 4"/>
          <p:cNvSpPr txBox="1"/>
          <p:nvPr/>
        </p:nvSpPr>
        <p:spPr>
          <a:xfrm>
            <a:off x="852004" y="3658702"/>
            <a:ext cx="8209915" cy="2610485"/>
          </a:xfrm>
          <a:prstGeom prst="rect">
            <a:avLst/>
          </a:prstGeom>
        </p:spPr>
        <p:txBody>
          <a:bodyPr vert="horz" wrap="square" lIns="0" tIns="17145" rIns="0" bIns="0" rtlCol="0">
            <a:spAutoFit/>
          </a:bodyPr>
          <a:lstStyle/>
          <a:p>
            <a:pPr marL="250825" indent="-212725">
              <a:lnSpc>
                <a:spcPct val="100000"/>
              </a:lnSpc>
              <a:spcBef>
                <a:spcPts val="135"/>
              </a:spcBef>
              <a:buAutoNum type="arabicPeriod"/>
              <a:tabLst>
                <a:tab pos="250825" algn="l"/>
              </a:tabLst>
            </a:pPr>
            <a:r>
              <a:rPr sz="1400" dirty="0">
                <a:latin typeface="Times New Roman"/>
                <a:cs typeface="Times New Roman"/>
              </a:rPr>
              <a:t>Which</a:t>
            </a:r>
            <a:r>
              <a:rPr sz="1400" spc="245" dirty="0">
                <a:latin typeface="Times New Roman"/>
                <a:cs typeface="Times New Roman"/>
              </a:rPr>
              <a:t> </a:t>
            </a:r>
            <a:r>
              <a:rPr sz="1400" dirty="0">
                <a:latin typeface="Times New Roman"/>
                <a:cs typeface="Times New Roman"/>
              </a:rPr>
              <a:t>system</a:t>
            </a:r>
            <a:r>
              <a:rPr sz="1400" spc="250" dirty="0">
                <a:latin typeface="Times New Roman"/>
                <a:cs typeface="Times New Roman"/>
              </a:rPr>
              <a:t> </a:t>
            </a:r>
            <a:r>
              <a:rPr sz="1400" spc="50" dirty="0">
                <a:latin typeface="Times New Roman"/>
                <a:cs typeface="Times New Roman"/>
              </a:rPr>
              <a:t>has</a:t>
            </a:r>
            <a:r>
              <a:rPr sz="1400" spc="245" dirty="0">
                <a:latin typeface="Times New Roman"/>
                <a:cs typeface="Times New Roman"/>
              </a:rPr>
              <a:t> </a:t>
            </a:r>
            <a:r>
              <a:rPr sz="1400" spc="75" dirty="0">
                <a:latin typeface="Times New Roman"/>
                <a:cs typeface="Times New Roman"/>
              </a:rPr>
              <a:t>a</a:t>
            </a:r>
            <a:r>
              <a:rPr sz="1400" spc="250" dirty="0">
                <a:latin typeface="Times New Roman"/>
                <a:cs typeface="Times New Roman"/>
              </a:rPr>
              <a:t> </a:t>
            </a:r>
            <a:r>
              <a:rPr sz="1400" dirty="0">
                <a:latin typeface="Times New Roman"/>
                <a:cs typeface="Times New Roman"/>
              </a:rPr>
              <a:t>higher</a:t>
            </a:r>
            <a:r>
              <a:rPr sz="1400" spc="245" dirty="0">
                <a:latin typeface="Times New Roman"/>
                <a:cs typeface="Times New Roman"/>
              </a:rPr>
              <a:t> </a:t>
            </a:r>
            <a:r>
              <a:rPr sz="1400" spc="70" dirty="0">
                <a:latin typeface="Times New Roman"/>
                <a:cs typeface="Times New Roman"/>
              </a:rPr>
              <a:t>temperature?</a:t>
            </a:r>
            <a:r>
              <a:rPr sz="1400" spc="450" dirty="0">
                <a:latin typeface="Times New Roman"/>
                <a:cs typeface="Times New Roman"/>
              </a:rPr>
              <a:t> </a:t>
            </a:r>
            <a:r>
              <a:rPr sz="1400" dirty="0">
                <a:latin typeface="Times New Roman"/>
                <a:cs typeface="Times New Roman"/>
              </a:rPr>
              <a:t>(Choose</a:t>
            </a:r>
            <a:r>
              <a:rPr sz="1400" spc="250" dirty="0">
                <a:latin typeface="Times New Roman"/>
                <a:cs typeface="Times New Roman"/>
              </a:rPr>
              <a:t> </a:t>
            </a:r>
            <a:r>
              <a:rPr sz="1400" spc="-10" dirty="0">
                <a:latin typeface="Times New Roman"/>
                <a:cs typeface="Times New Roman"/>
              </a:rPr>
              <a:t>one.)</a:t>
            </a:r>
            <a:endParaRPr sz="1400">
              <a:latin typeface="Times New Roman"/>
              <a:cs typeface="Times New Roman"/>
            </a:endParaRPr>
          </a:p>
          <a:p>
            <a:pPr marL="577215" lvl="1" indent="-257175">
              <a:lnSpc>
                <a:spcPct val="100000"/>
              </a:lnSpc>
              <a:spcBef>
                <a:spcPts val="1110"/>
              </a:spcBef>
              <a:buAutoNum type="alphaUcPeriod"/>
              <a:tabLst>
                <a:tab pos="577215" algn="l"/>
              </a:tabLst>
            </a:pPr>
            <a:r>
              <a:rPr sz="1400" spc="-50" dirty="0">
                <a:latin typeface="Times New Roman"/>
                <a:cs typeface="Times New Roman"/>
              </a:rPr>
              <a:t>A</a:t>
            </a:r>
            <a:endParaRPr sz="1400">
              <a:latin typeface="Times New Roman"/>
              <a:cs typeface="Times New Roman"/>
            </a:endParaRPr>
          </a:p>
          <a:p>
            <a:pPr marL="577215" lvl="1" indent="-249554">
              <a:lnSpc>
                <a:spcPct val="100000"/>
              </a:lnSpc>
              <a:spcBef>
                <a:spcPts val="610"/>
              </a:spcBef>
              <a:buAutoNum type="alphaUcPeriod"/>
              <a:tabLst>
                <a:tab pos="577215" algn="l"/>
              </a:tabLst>
            </a:pPr>
            <a:r>
              <a:rPr sz="1400" spc="5" dirty="0">
                <a:latin typeface="Times New Roman"/>
                <a:cs typeface="Times New Roman"/>
              </a:rPr>
              <a:t>B</a:t>
            </a:r>
            <a:endParaRPr sz="1400">
              <a:latin typeface="Times New Roman"/>
              <a:cs typeface="Times New Roman"/>
            </a:endParaRPr>
          </a:p>
          <a:p>
            <a:pPr marL="577215" lvl="1" indent="-252095">
              <a:lnSpc>
                <a:spcPct val="100000"/>
              </a:lnSpc>
              <a:spcBef>
                <a:spcPts val="610"/>
              </a:spcBef>
              <a:buAutoNum type="alphaUcPeriod"/>
              <a:tabLst>
                <a:tab pos="577215" algn="l"/>
              </a:tabLst>
            </a:pPr>
            <a:r>
              <a:rPr sz="1400" spc="60" dirty="0">
                <a:latin typeface="Times New Roman"/>
                <a:cs typeface="Times New Roman"/>
              </a:rPr>
              <a:t>They</a:t>
            </a:r>
            <a:r>
              <a:rPr sz="1400" spc="180" dirty="0">
                <a:latin typeface="Times New Roman"/>
                <a:cs typeface="Times New Roman"/>
              </a:rPr>
              <a:t> </a:t>
            </a:r>
            <a:r>
              <a:rPr sz="1400" dirty="0">
                <a:latin typeface="Times New Roman"/>
                <a:cs typeface="Times New Roman"/>
              </a:rPr>
              <a:t>have</a:t>
            </a:r>
            <a:r>
              <a:rPr sz="1400" spc="185" dirty="0">
                <a:latin typeface="Times New Roman"/>
                <a:cs typeface="Times New Roman"/>
              </a:rPr>
              <a:t> </a:t>
            </a:r>
            <a:r>
              <a:rPr sz="1400" spc="70" dirty="0">
                <a:latin typeface="Times New Roman"/>
                <a:cs typeface="Times New Roman"/>
              </a:rPr>
              <a:t>the</a:t>
            </a:r>
            <a:r>
              <a:rPr sz="1400" spc="180" dirty="0">
                <a:latin typeface="Times New Roman"/>
                <a:cs typeface="Times New Roman"/>
              </a:rPr>
              <a:t> </a:t>
            </a:r>
            <a:r>
              <a:rPr sz="1400" dirty="0">
                <a:latin typeface="Times New Roman"/>
                <a:cs typeface="Times New Roman"/>
              </a:rPr>
              <a:t>same</a:t>
            </a:r>
            <a:r>
              <a:rPr sz="1400" spc="185" dirty="0">
                <a:latin typeface="Times New Roman"/>
                <a:cs typeface="Times New Roman"/>
              </a:rPr>
              <a:t> </a:t>
            </a:r>
            <a:r>
              <a:rPr sz="1400" spc="60" dirty="0">
                <a:latin typeface="Times New Roman"/>
                <a:cs typeface="Times New Roman"/>
              </a:rPr>
              <a:t>temperature.</a:t>
            </a:r>
            <a:endParaRPr sz="1400">
              <a:latin typeface="Times New Roman"/>
              <a:cs typeface="Times New Roman"/>
            </a:endParaRPr>
          </a:p>
          <a:p>
            <a:pPr marL="577215" lvl="1" indent="-259715">
              <a:lnSpc>
                <a:spcPct val="100000"/>
              </a:lnSpc>
              <a:spcBef>
                <a:spcPts val="610"/>
              </a:spcBef>
              <a:buAutoNum type="alphaUcPeriod"/>
              <a:tabLst>
                <a:tab pos="577215" algn="l"/>
              </a:tabLst>
            </a:pPr>
            <a:r>
              <a:rPr sz="1400" spc="10" dirty="0">
                <a:latin typeface="Times New Roman"/>
                <a:cs typeface="Times New Roman"/>
              </a:rPr>
              <a:t>There’s</a:t>
            </a:r>
            <a:r>
              <a:rPr sz="1400" spc="210" dirty="0">
                <a:latin typeface="Times New Roman"/>
                <a:cs typeface="Times New Roman"/>
              </a:rPr>
              <a:t> </a:t>
            </a:r>
            <a:r>
              <a:rPr sz="1400" spc="75" dirty="0">
                <a:latin typeface="Times New Roman"/>
                <a:cs typeface="Times New Roman"/>
              </a:rPr>
              <a:t>not</a:t>
            </a:r>
            <a:r>
              <a:rPr sz="1400" spc="225" dirty="0">
                <a:latin typeface="Times New Roman"/>
                <a:cs typeface="Times New Roman"/>
              </a:rPr>
              <a:t> </a:t>
            </a:r>
            <a:r>
              <a:rPr sz="1400" spc="10" dirty="0">
                <a:latin typeface="Times New Roman"/>
                <a:cs typeface="Times New Roman"/>
              </a:rPr>
              <a:t>enough</a:t>
            </a:r>
            <a:r>
              <a:rPr sz="1400" spc="220" dirty="0">
                <a:latin typeface="Times New Roman"/>
                <a:cs typeface="Times New Roman"/>
              </a:rPr>
              <a:t> </a:t>
            </a:r>
            <a:r>
              <a:rPr sz="1400" spc="10" dirty="0">
                <a:latin typeface="Times New Roman"/>
                <a:cs typeface="Times New Roman"/>
              </a:rPr>
              <a:t>information</a:t>
            </a:r>
            <a:r>
              <a:rPr sz="1400" spc="215" dirty="0">
                <a:latin typeface="Times New Roman"/>
                <a:cs typeface="Times New Roman"/>
              </a:rPr>
              <a:t> </a:t>
            </a:r>
            <a:r>
              <a:rPr sz="1400" spc="10" dirty="0">
                <a:latin typeface="Times New Roman"/>
                <a:cs typeface="Times New Roman"/>
              </a:rPr>
              <a:t>in</a:t>
            </a:r>
            <a:r>
              <a:rPr sz="1400" spc="210" dirty="0">
                <a:latin typeface="Times New Roman"/>
                <a:cs typeface="Times New Roman"/>
              </a:rPr>
              <a:t> </a:t>
            </a:r>
            <a:r>
              <a:rPr sz="1400" spc="70" dirty="0">
                <a:latin typeface="Times New Roman"/>
                <a:cs typeface="Times New Roman"/>
              </a:rPr>
              <a:t>the</a:t>
            </a:r>
            <a:r>
              <a:rPr sz="1400" spc="215" dirty="0">
                <a:latin typeface="Times New Roman"/>
                <a:cs typeface="Times New Roman"/>
              </a:rPr>
              <a:t> </a:t>
            </a:r>
            <a:r>
              <a:rPr sz="1400" spc="55" dirty="0">
                <a:latin typeface="Times New Roman"/>
                <a:cs typeface="Times New Roman"/>
              </a:rPr>
              <a:t>graph</a:t>
            </a:r>
            <a:r>
              <a:rPr sz="1400" spc="215" dirty="0">
                <a:latin typeface="Times New Roman"/>
                <a:cs typeface="Times New Roman"/>
              </a:rPr>
              <a:t> </a:t>
            </a:r>
            <a:r>
              <a:rPr sz="1400" spc="75" dirty="0">
                <a:latin typeface="Times New Roman"/>
                <a:cs typeface="Times New Roman"/>
              </a:rPr>
              <a:t>to</a:t>
            </a:r>
            <a:r>
              <a:rPr sz="1400" spc="215" dirty="0">
                <a:latin typeface="Times New Roman"/>
                <a:cs typeface="Times New Roman"/>
              </a:rPr>
              <a:t> </a:t>
            </a:r>
            <a:r>
              <a:rPr sz="1400" spc="-10" dirty="0">
                <a:latin typeface="Times New Roman"/>
                <a:cs typeface="Times New Roman"/>
              </a:rPr>
              <a:t>tell.</a:t>
            </a:r>
            <a:endParaRPr sz="1400">
              <a:latin typeface="Times New Roman"/>
              <a:cs typeface="Times New Roman"/>
            </a:endParaRPr>
          </a:p>
          <a:p>
            <a:pPr>
              <a:lnSpc>
                <a:spcPct val="100000"/>
              </a:lnSpc>
              <a:spcBef>
                <a:spcPts val="185"/>
              </a:spcBef>
            </a:pPr>
            <a:endParaRPr sz="1400">
              <a:latin typeface="Times New Roman"/>
              <a:cs typeface="Times New Roman"/>
            </a:endParaRPr>
          </a:p>
          <a:p>
            <a:pPr marL="250825" marR="93980" indent="-11430">
              <a:lnSpc>
                <a:spcPct val="106700"/>
              </a:lnSpc>
              <a:tabLst>
                <a:tab pos="1202055" algn="l"/>
              </a:tabLst>
            </a:pPr>
            <a:r>
              <a:rPr sz="1400" b="1" spc="-10" dirty="0">
                <a:latin typeface="Book Antiqua"/>
                <a:cs typeface="Book Antiqua"/>
              </a:rPr>
              <a:t>Solution:</a:t>
            </a:r>
            <a:r>
              <a:rPr sz="1400" b="1" dirty="0">
                <a:latin typeface="Book Antiqua"/>
                <a:cs typeface="Book Antiqua"/>
              </a:rPr>
              <a:t>	</a:t>
            </a:r>
            <a:r>
              <a:rPr sz="1400" spc="50" dirty="0">
                <a:latin typeface="Times New Roman"/>
                <a:cs typeface="Times New Roman"/>
              </a:rPr>
              <a:t>C.</a:t>
            </a:r>
            <a:r>
              <a:rPr sz="1400" spc="200" dirty="0">
                <a:latin typeface="Times New Roman"/>
                <a:cs typeface="Times New Roman"/>
              </a:rPr>
              <a:t> </a:t>
            </a:r>
            <a:r>
              <a:rPr sz="1400" dirty="0">
                <a:latin typeface="Times New Roman"/>
                <a:cs typeface="Times New Roman"/>
              </a:rPr>
              <a:t>You</a:t>
            </a:r>
            <a:r>
              <a:rPr sz="1400" spc="200" dirty="0">
                <a:latin typeface="Times New Roman"/>
                <a:cs typeface="Times New Roman"/>
              </a:rPr>
              <a:t> </a:t>
            </a:r>
            <a:r>
              <a:rPr sz="1400" dirty="0">
                <a:latin typeface="Times New Roman"/>
                <a:cs typeface="Times New Roman"/>
              </a:rPr>
              <a:t>can</a:t>
            </a:r>
            <a:r>
              <a:rPr sz="1400" spc="200" dirty="0">
                <a:latin typeface="Times New Roman"/>
                <a:cs typeface="Times New Roman"/>
              </a:rPr>
              <a:t> </a:t>
            </a:r>
            <a:r>
              <a:rPr sz="1400" dirty="0">
                <a:latin typeface="Times New Roman"/>
                <a:cs typeface="Times New Roman"/>
              </a:rPr>
              <a:t>see</a:t>
            </a:r>
            <a:r>
              <a:rPr sz="1400" spc="195" dirty="0">
                <a:latin typeface="Times New Roman"/>
                <a:cs typeface="Times New Roman"/>
              </a:rPr>
              <a:t> </a:t>
            </a:r>
            <a:r>
              <a:rPr sz="1400" spc="114" dirty="0">
                <a:latin typeface="Times New Roman"/>
                <a:cs typeface="Times New Roman"/>
              </a:rPr>
              <a:t>that</a:t>
            </a:r>
            <a:r>
              <a:rPr sz="1400" spc="200" dirty="0">
                <a:latin typeface="Times New Roman"/>
                <a:cs typeface="Times New Roman"/>
              </a:rPr>
              <a:t> </a:t>
            </a:r>
            <a:r>
              <a:rPr sz="1400" spc="70" dirty="0">
                <a:latin typeface="Times New Roman"/>
                <a:cs typeface="Times New Roman"/>
              </a:rPr>
              <a:t>the</a:t>
            </a:r>
            <a:r>
              <a:rPr sz="1400" spc="200" dirty="0">
                <a:latin typeface="Times New Roman"/>
                <a:cs typeface="Times New Roman"/>
              </a:rPr>
              <a:t> </a:t>
            </a:r>
            <a:r>
              <a:rPr sz="1400" dirty="0">
                <a:latin typeface="Times New Roman"/>
                <a:cs typeface="Times New Roman"/>
              </a:rPr>
              <a:t>two</a:t>
            </a:r>
            <a:r>
              <a:rPr sz="1400" spc="200" dirty="0">
                <a:latin typeface="Times New Roman"/>
                <a:cs typeface="Times New Roman"/>
              </a:rPr>
              <a:t> </a:t>
            </a:r>
            <a:r>
              <a:rPr sz="1400" dirty="0">
                <a:latin typeface="Times New Roman"/>
                <a:cs typeface="Times New Roman"/>
              </a:rPr>
              <a:t>curves</a:t>
            </a:r>
            <a:r>
              <a:rPr sz="1400" spc="200" dirty="0">
                <a:latin typeface="Times New Roman"/>
                <a:cs typeface="Times New Roman"/>
              </a:rPr>
              <a:t> </a:t>
            </a:r>
            <a:r>
              <a:rPr sz="1400" spc="50" dirty="0">
                <a:latin typeface="Times New Roman"/>
                <a:cs typeface="Times New Roman"/>
              </a:rPr>
              <a:t>are</a:t>
            </a:r>
            <a:r>
              <a:rPr sz="1400" spc="195" dirty="0">
                <a:latin typeface="Times New Roman"/>
                <a:cs typeface="Times New Roman"/>
              </a:rPr>
              <a:t> </a:t>
            </a:r>
            <a:r>
              <a:rPr sz="1400" spc="65" dirty="0">
                <a:latin typeface="Times New Roman"/>
                <a:cs typeface="Times New Roman"/>
              </a:rPr>
              <a:t>tangent</a:t>
            </a:r>
            <a:r>
              <a:rPr sz="1400" spc="200" dirty="0">
                <a:latin typeface="Times New Roman"/>
                <a:cs typeface="Times New Roman"/>
              </a:rPr>
              <a:t> </a:t>
            </a:r>
            <a:r>
              <a:rPr sz="1400" spc="114" dirty="0">
                <a:latin typeface="Times New Roman"/>
                <a:cs typeface="Times New Roman"/>
              </a:rPr>
              <a:t>at</a:t>
            </a:r>
            <a:r>
              <a:rPr sz="1400" spc="195" dirty="0">
                <a:latin typeface="Times New Roman"/>
                <a:cs typeface="Times New Roman"/>
              </a:rPr>
              <a:t> </a:t>
            </a:r>
            <a:r>
              <a:rPr sz="1400" i="1" spc="70" dirty="0">
                <a:latin typeface="Times New Roman"/>
                <a:cs typeface="Times New Roman"/>
              </a:rPr>
              <a:t>E</a:t>
            </a:r>
            <a:r>
              <a:rPr sz="1500" spc="104" baseline="-11111" dirty="0">
                <a:latin typeface="Cambria"/>
                <a:cs typeface="Cambria"/>
              </a:rPr>
              <a:t>0</a:t>
            </a:r>
            <a:r>
              <a:rPr sz="1400" spc="70" dirty="0">
                <a:latin typeface="Times New Roman"/>
                <a:cs typeface="Times New Roman"/>
              </a:rPr>
              <a:t>,</a:t>
            </a:r>
            <a:r>
              <a:rPr sz="1400" spc="204" dirty="0">
                <a:latin typeface="Times New Roman"/>
                <a:cs typeface="Times New Roman"/>
              </a:rPr>
              <a:t> </a:t>
            </a:r>
            <a:r>
              <a:rPr sz="1400" dirty="0">
                <a:latin typeface="Times New Roman"/>
                <a:cs typeface="Times New Roman"/>
              </a:rPr>
              <a:t>which</a:t>
            </a:r>
            <a:r>
              <a:rPr sz="1400" spc="200" dirty="0">
                <a:latin typeface="Times New Roman"/>
                <a:cs typeface="Times New Roman"/>
              </a:rPr>
              <a:t> </a:t>
            </a:r>
            <a:r>
              <a:rPr sz="1400" dirty="0">
                <a:latin typeface="Times New Roman"/>
                <a:cs typeface="Times New Roman"/>
              </a:rPr>
              <a:t>means</a:t>
            </a:r>
            <a:r>
              <a:rPr sz="1400" spc="200" dirty="0">
                <a:latin typeface="Times New Roman"/>
                <a:cs typeface="Times New Roman"/>
              </a:rPr>
              <a:t> </a:t>
            </a:r>
            <a:r>
              <a:rPr sz="1400" spc="65" dirty="0">
                <a:latin typeface="Times New Roman"/>
                <a:cs typeface="Times New Roman"/>
              </a:rPr>
              <a:t>they</a:t>
            </a:r>
            <a:r>
              <a:rPr sz="1400" spc="200" dirty="0">
                <a:latin typeface="Times New Roman"/>
                <a:cs typeface="Times New Roman"/>
              </a:rPr>
              <a:t> </a:t>
            </a:r>
            <a:r>
              <a:rPr sz="1400" dirty="0">
                <a:latin typeface="Times New Roman"/>
                <a:cs typeface="Times New Roman"/>
              </a:rPr>
              <a:t>have</a:t>
            </a:r>
            <a:r>
              <a:rPr sz="1400" spc="200" dirty="0">
                <a:latin typeface="Times New Roman"/>
                <a:cs typeface="Times New Roman"/>
              </a:rPr>
              <a:t> </a:t>
            </a:r>
            <a:r>
              <a:rPr sz="1400" spc="70" dirty="0">
                <a:latin typeface="Times New Roman"/>
                <a:cs typeface="Times New Roman"/>
              </a:rPr>
              <a:t>the</a:t>
            </a:r>
            <a:r>
              <a:rPr sz="1400" spc="195" dirty="0">
                <a:latin typeface="Times New Roman"/>
                <a:cs typeface="Times New Roman"/>
              </a:rPr>
              <a:t> </a:t>
            </a:r>
            <a:r>
              <a:rPr sz="1400" spc="-20" dirty="0">
                <a:latin typeface="Times New Roman"/>
                <a:cs typeface="Times New Roman"/>
              </a:rPr>
              <a:t>same </a:t>
            </a:r>
            <a:r>
              <a:rPr sz="1400" dirty="0">
                <a:latin typeface="Times New Roman"/>
                <a:cs typeface="Times New Roman"/>
              </a:rPr>
              <a:t>slope</a:t>
            </a:r>
            <a:r>
              <a:rPr sz="1400" spc="155" dirty="0">
                <a:latin typeface="Times New Roman"/>
                <a:cs typeface="Times New Roman"/>
              </a:rPr>
              <a:t> </a:t>
            </a:r>
            <a:r>
              <a:rPr sz="1400" spc="70" dirty="0">
                <a:latin typeface="Times New Roman"/>
                <a:cs typeface="Times New Roman"/>
              </a:rPr>
              <a:t>and</a:t>
            </a:r>
            <a:r>
              <a:rPr sz="1400" spc="160" dirty="0">
                <a:latin typeface="Times New Roman"/>
                <a:cs typeface="Times New Roman"/>
              </a:rPr>
              <a:t> </a:t>
            </a:r>
            <a:r>
              <a:rPr sz="1400" spc="65" dirty="0">
                <a:latin typeface="Times New Roman"/>
                <a:cs typeface="Times New Roman"/>
              </a:rPr>
              <a:t>thus</a:t>
            </a:r>
            <a:r>
              <a:rPr sz="1400" spc="155" dirty="0">
                <a:latin typeface="Times New Roman"/>
                <a:cs typeface="Times New Roman"/>
              </a:rPr>
              <a:t> </a:t>
            </a:r>
            <a:r>
              <a:rPr sz="1400" spc="70" dirty="0">
                <a:latin typeface="Times New Roman"/>
                <a:cs typeface="Times New Roman"/>
              </a:rPr>
              <a:t>the</a:t>
            </a:r>
            <a:r>
              <a:rPr sz="1400" spc="155" dirty="0">
                <a:latin typeface="Times New Roman"/>
                <a:cs typeface="Times New Roman"/>
              </a:rPr>
              <a:t> </a:t>
            </a:r>
            <a:r>
              <a:rPr sz="1400" dirty="0">
                <a:latin typeface="Times New Roman"/>
                <a:cs typeface="Times New Roman"/>
              </a:rPr>
              <a:t>same</a:t>
            </a:r>
            <a:r>
              <a:rPr sz="1400" spc="155" dirty="0">
                <a:latin typeface="Times New Roman"/>
                <a:cs typeface="Times New Roman"/>
              </a:rPr>
              <a:t> </a:t>
            </a:r>
            <a:r>
              <a:rPr sz="1400" spc="70" dirty="0">
                <a:latin typeface="Times New Roman"/>
                <a:cs typeface="Times New Roman"/>
              </a:rPr>
              <a:t>temperature</a:t>
            </a:r>
            <a:r>
              <a:rPr sz="1400" spc="155" dirty="0">
                <a:latin typeface="Times New Roman"/>
                <a:cs typeface="Times New Roman"/>
              </a:rPr>
              <a:t> </a:t>
            </a:r>
            <a:r>
              <a:rPr sz="1400" spc="114" dirty="0">
                <a:latin typeface="Times New Roman"/>
                <a:cs typeface="Times New Roman"/>
              </a:rPr>
              <a:t>at</a:t>
            </a:r>
            <a:r>
              <a:rPr sz="1400" spc="160" dirty="0">
                <a:latin typeface="Times New Roman"/>
                <a:cs typeface="Times New Roman"/>
              </a:rPr>
              <a:t> </a:t>
            </a:r>
            <a:r>
              <a:rPr sz="1400" spc="114" dirty="0">
                <a:latin typeface="Times New Roman"/>
                <a:cs typeface="Times New Roman"/>
              </a:rPr>
              <a:t>that</a:t>
            </a:r>
            <a:r>
              <a:rPr sz="1400" spc="160" dirty="0">
                <a:latin typeface="Times New Roman"/>
                <a:cs typeface="Times New Roman"/>
              </a:rPr>
              <a:t> </a:t>
            </a:r>
            <a:r>
              <a:rPr sz="1400" spc="-10" dirty="0">
                <a:latin typeface="Times New Roman"/>
                <a:cs typeface="Times New Roman"/>
              </a:rPr>
              <a:t>energy.</a:t>
            </a:r>
            <a:endParaRPr sz="1400">
              <a:latin typeface="Times New Roman"/>
              <a:cs typeface="Times New Roman"/>
            </a:endParaRPr>
          </a:p>
          <a:p>
            <a:pPr>
              <a:lnSpc>
                <a:spcPct val="100000"/>
              </a:lnSpc>
              <a:spcBef>
                <a:spcPts val="295"/>
              </a:spcBef>
            </a:pPr>
            <a:endParaRPr sz="1400">
              <a:latin typeface="Times New Roman"/>
              <a:cs typeface="Times New Roman"/>
            </a:endParaRPr>
          </a:p>
          <a:p>
            <a:pPr marL="250825">
              <a:lnSpc>
                <a:spcPct val="100000"/>
              </a:lnSpc>
              <a:spcBef>
                <a:spcPts val="5"/>
              </a:spcBef>
            </a:pPr>
            <a:r>
              <a:rPr sz="1400" spc="60" dirty="0">
                <a:latin typeface="Times New Roman"/>
                <a:cs typeface="Times New Roman"/>
              </a:rPr>
              <a:t>(Next</a:t>
            </a:r>
            <a:r>
              <a:rPr sz="1400" spc="180" dirty="0">
                <a:latin typeface="Times New Roman"/>
                <a:cs typeface="Times New Roman"/>
              </a:rPr>
              <a:t> </a:t>
            </a:r>
            <a:r>
              <a:rPr sz="1400" dirty="0">
                <a:latin typeface="Times New Roman"/>
                <a:cs typeface="Times New Roman"/>
              </a:rPr>
              <a:t>answer</a:t>
            </a:r>
            <a:r>
              <a:rPr sz="1400" spc="185" dirty="0">
                <a:latin typeface="Times New Roman"/>
                <a:cs typeface="Times New Roman"/>
              </a:rPr>
              <a:t> </a:t>
            </a:r>
            <a:r>
              <a:rPr sz="1400" dirty="0">
                <a:latin typeface="Times New Roman"/>
                <a:cs typeface="Times New Roman"/>
              </a:rPr>
              <a:t>on</a:t>
            </a:r>
            <a:r>
              <a:rPr sz="1400" spc="190" dirty="0">
                <a:latin typeface="Times New Roman"/>
                <a:cs typeface="Times New Roman"/>
              </a:rPr>
              <a:t> </a:t>
            </a:r>
            <a:r>
              <a:rPr sz="1400" spc="65" dirty="0">
                <a:latin typeface="Times New Roman"/>
                <a:cs typeface="Times New Roman"/>
              </a:rPr>
              <a:t>next</a:t>
            </a:r>
            <a:r>
              <a:rPr sz="1400" spc="180" dirty="0">
                <a:latin typeface="Times New Roman"/>
                <a:cs typeface="Times New Roman"/>
              </a:rPr>
              <a:t> </a:t>
            </a:r>
            <a:r>
              <a:rPr sz="1400" spc="-10" dirty="0">
                <a:latin typeface="Times New Roman"/>
                <a:cs typeface="Times New Roman"/>
              </a:rPr>
              <a:t>page)</a:t>
            </a:r>
            <a:endParaRPr sz="1400">
              <a:latin typeface="Times New Roman"/>
              <a:cs typeface="Times New Roman"/>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782320" cy="207645"/>
          </a:xfrm>
          <a:prstGeom prst="rect">
            <a:avLst/>
          </a:prstGeom>
        </p:spPr>
        <p:txBody>
          <a:bodyPr vert="horz" wrap="square" lIns="0" tIns="12065" rIns="0" bIns="0" rtlCol="0">
            <a:spAutoFit/>
          </a:bodyPr>
          <a:lstStyle/>
          <a:p>
            <a:pPr marL="12700">
              <a:lnSpc>
                <a:spcPct val="100000"/>
              </a:lnSpc>
              <a:spcBef>
                <a:spcPts val="95"/>
              </a:spcBef>
            </a:pPr>
            <a:r>
              <a:rPr sz="1200" spc="-10" dirty="0">
                <a:latin typeface="Times New Roman"/>
                <a:cs typeface="Times New Roman"/>
              </a:rPr>
              <a:t>ConcepTest</a:t>
            </a:r>
            <a:endParaRPr sz="1200">
              <a:latin typeface="Times New Roman"/>
              <a:cs typeface="Times New Roman"/>
            </a:endParaRPr>
          </a:p>
        </p:txBody>
      </p:sp>
      <p:sp>
        <p:nvSpPr>
          <p:cNvPr id="3" name="object 3"/>
          <p:cNvSpPr txBox="1"/>
          <p:nvPr/>
        </p:nvSpPr>
        <p:spPr>
          <a:xfrm>
            <a:off x="7342314" y="878291"/>
            <a:ext cx="1631950"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10.3.</a:t>
            </a:r>
            <a:r>
              <a:rPr sz="1200" spc="155" dirty="0">
                <a:latin typeface="Times New Roman"/>
                <a:cs typeface="Times New Roman"/>
              </a:rPr>
              <a:t>  </a:t>
            </a:r>
            <a:r>
              <a:rPr sz="1200" spc="-10" dirty="0">
                <a:latin typeface="Times New Roman"/>
                <a:cs typeface="Times New Roman"/>
              </a:rPr>
              <a:t>TEMPERATURE</a:t>
            </a:r>
            <a:endParaRPr sz="1200">
              <a:latin typeface="Times New Roman"/>
              <a:cs typeface="Times New Roman"/>
            </a:endParaRPr>
          </a:p>
        </p:txBody>
      </p:sp>
      <p:sp>
        <p:nvSpPr>
          <p:cNvPr id="4" name="object 4"/>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5" name="object 5"/>
          <p:cNvSpPr txBox="1"/>
          <p:nvPr/>
        </p:nvSpPr>
        <p:spPr>
          <a:xfrm>
            <a:off x="839304" y="1274620"/>
            <a:ext cx="8211820" cy="5166360"/>
          </a:xfrm>
          <a:prstGeom prst="rect">
            <a:avLst/>
          </a:prstGeom>
        </p:spPr>
        <p:txBody>
          <a:bodyPr vert="horz" wrap="square" lIns="0" tIns="17145" rIns="0" bIns="0" rtlCol="0">
            <a:spAutoFit/>
          </a:bodyPr>
          <a:lstStyle/>
          <a:p>
            <a:pPr marL="263525" indent="-212725">
              <a:lnSpc>
                <a:spcPct val="100000"/>
              </a:lnSpc>
              <a:spcBef>
                <a:spcPts val="135"/>
              </a:spcBef>
              <a:buAutoNum type="arabicPeriod" startAt="2"/>
              <a:tabLst>
                <a:tab pos="263525" algn="l"/>
              </a:tabLst>
            </a:pPr>
            <a:r>
              <a:rPr sz="1400" dirty="0">
                <a:latin typeface="Times New Roman"/>
                <a:cs typeface="Times New Roman"/>
              </a:rPr>
              <a:t>Which</a:t>
            </a:r>
            <a:r>
              <a:rPr sz="1400" spc="275" dirty="0">
                <a:latin typeface="Times New Roman"/>
                <a:cs typeface="Times New Roman"/>
              </a:rPr>
              <a:t> </a:t>
            </a:r>
            <a:r>
              <a:rPr sz="1400" dirty="0">
                <a:latin typeface="Times New Roman"/>
                <a:cs typeface="Times New Roman"/>
              </a:rPr>
              <a:t>system</a:t>
            </a:r>
            <a:r>
              <a:rPr sz="1400" spc="275" dirty="0">
                <a:latin typeface="Times New Roman"/>
                <a:cs typeface="Times New Roman"/>
              </a:rPr>
              <a:t> </a:t>
            </a:r>
            <a:r>
              <a:rPr sz="1400" spc="50" dirty="0">
                <a:latin typeface="Times New Roman"/>
                <a:cs typeface="Times New Roman"/>
              </a:rPr>
              <a:t>has</a:t>
            </a:r>
            <a:r>
              <a:rPr sz="1400" spc="275" dirty="0">
                <a:latin typeface="Times New Roman"/>
                <a:cs typeface="Times New Roman"/>
              </a:rPr>
              <a:t> </a:t>
            </a:r>
            <a:r>
              <a:rPr sz="1400" spc="75" dirty="0">
                <a:latin typeface="Times New Roman"/>
                <a:cs typeface="Times New Roman"/>
              </a:rPr>
              <a:t>a</a:t>
            </a:r>
            <a:r>
              <a:rPr sz="1400" spc="275" dirty="0">
                <a:latin typeface="Times New Roman"/>
                <a:cs typeface="Times New Roman"/>
              </a:rPr>
              <a:t> </a:t>
            </a:r>
            <a:r>
              <a:rPr sz="1400" dirty="0">
                <a:latin typeface="Times New Roman"/>
                <a:cs typeface="Times New Roman"/>
              </a:rPr>
              <a:t>higher</a:t>
            </a:r>
            <a:r>
              <a:rPr sz="1400" spc="275" dirty="0">
                <a:latin typeface="Times New Roman"/>
                <a:cs typeface="Times New Roman"/>
              </a:rPr>
              <a:t> </a:t>
            </a:r>
            <a:r>
              <a:rPr sz="1400" spc="75" dirty="0">
                <a:latin typeface="Times New Roman"/>
                <a:cs typeface="Times New Roman"/>
              </a:rPr>
              <a:t>heat</a:t>
            </a:r>
            <a:r>
              <a:rPr sz="1400" spc="285" dirty="0">
                <a:latin typeface="Times New Roman"/>
                <a:cs typeface="Times New Roman"/>
              </a:rPr>
              <a:t> </a:t>
            </a:r>
            <a:r>
              <a:rPr sz="1400" dirty="0">
                <a:latin typeface="Times New Roman"/>
                <a:cs typeface="Times New Roman"/>
              </a:rPr>
              <a:t>capacity?</a:t>
            </a:r>
            <a:r>
              <a:rPr sz="1400" spc="484" dirty="0">
                <a:latin typeface="Times New Roman"/>
                <a:cs typeface="Times New Roman"/>
              </a:rPr>
              <a:t> </a:t>
            </a:r>
            <a:r>
              <a:rPr sz="1400" dirty="0">
                <a:latin typeface="Times New Roman"/>
                <a:cs typeface="Times New Roman"/>
              </a:rPr>
              <a:t>(Choose</a:t>
            </a:r>
            <a:r>
              <a:rPr sz="1400" spc="275" dirty="0">
                <a:latin typeface="Times New Roman"/>
                <a:cs typeface="Times New Roman"/>
              </a:rPr>
              <a:t> </a:t>
            </a:r>
            <a:r>
              <a:rPr sz="1400" dirty="0">
                <a:latin typeface="Times New Roman"/>
                <a:cs typeface="Times New Roman"/>
              </a:rPr>
              <a:t>one.)</a:t>
            </a:r>
            <a:r>
              <a:rPr sz="1400" spc="490" dirty="0">
                <a:latin typeface="Times New Roman"/>
                <a:cs typeface="Times New Roman"/>
              </a:rPr>
              <a:t> </a:t>
            </a:r>
            <a:r>
              <a:rPr sz="1400" spc="-10" dirty="0">
                <a:latin typeface="Times New Roman"/>
                <a:cs typeface="Times New Roman"/>
              </a:rPr>
              <a:t>Explain.</a:t>
            </a:r>
            <a:endParaRPr sz="1400">
              <a:latin typeface="Times New Roman"/>
              <a:cs typeface="Times New Roman"/>
            </a:endParaRPr>
          </a:p>
          <a:p>
            <a:pPr marL="589915" lvl="1" indent="-257175">
              <a:lnSpc>
                <a:spcPct val="100000"/>
              </a:lnSpc>
              <a:spcBef>
                <a:spcPts val="1110"/>
              </a:spcBef>
              <a:buAutoNum type="alphaUcPeriod"/>
              <a:tabLst>
                <a:tab pos="589915" algn="l"/>
              </a:tabLst>
            </a:pPr>
            <a:r>
              <a:rPr sz="1400" spc="-50" dirty="0">
                <a:latin typeface="Times New Roman"/>
                <a:cs typeface="Times New Roman"/>
              </a:rPr>
              <a:t>A</a:t>
            </a:r>
            <a:endParaRPr sz="1400">
              <a:latin typeface="Times New Roman"/>
              <a:cs typeface="Times New Roman"/>
            </a:endParaRPr>
          </a:p>
          <a:p>
            <a:pPr marL="589915" lvl="1" indent="-249554">
              <a:lnSpc>
                <a:spcPct val="100000"/>
              </a:lnSpc>
              <a:spcBef>
                <a:spcPts val="610"/>
              </a:spcBef>
              <a:buAutoNum type="alphaUcPeriod"/>
              <a:tabLst>
                <a:tab pos="589915" algn="l"/>
              </a:tabLst>
            </a:pPr>
            <a:r>
              <a:rPr sz="1400" spc="5" dirty="0">
                <a:latin typeface="Times New Roman"/>
                <a:cs typeface="Times New Roman"/>
              </a:rPr>
              <a:t>B</a:t>
            </a:r>
            <a:endParaRPr sz="1400">
              <a:latin typeface="Times New Roman"/>
              <a:cs typeface="Times New Roman"/>
            </a:endParaRPr>
          </a:p>
          <a:p>
            <a:pPr marL="589915" lvl="1" indent="-252095">
              <a:lnSpc>
                <a:spcPct val="100000"/>
              </a:lnSpc>
              <a:spcBef>
                <a:spcPts val="610"/>
              </a:spcBef>
              <a:buAutoNum type="alphaUcPeriod"/>
              <a:tabLst>
                <a:tab pos="589915" algn="l"/>
              </a:tabLst>
            </a:pPr>
            <a:r>
              <a:rPr sz="1400" spc="60" dirty="0">
                <a:latin typeface="Times New Roman"/>
                <a:cs typeface="Times New Roman"/>
              </a:rPr>
              <a:t>They</a:t>
            </a:r>
            <a:r>
              <a:rPr sz="1400" spc="165" dirty="0">
                <a:latin typeface="Times New Roman"/>
                <a:cs typeface="Times New Roman"/>
              </a:rPr>
              <a:t> </a:t>
            </a:r>
            <a:r>
              <a:rPr sz="1400" dirty="0">
                <a:latin typeface="Times New Roman"/>
                <a:cs typeface="Times New Roman"/>
              </a:rPr>
              <a:t>have</a:t>
            </a:r>
            <a:r>
              <a:rPr sz="1400" spc="170" dirty="0">
                <a:latin typeface="Times New Roman"/>
                <a:cs typeface="Times New Roman"/>
              </a:rPr>
              <a:t> </a:t>
            </a:r>
            <a:r>
              <a:rPr sz="1400" spc="70" dirty="0">
                <a:latin typeface="Times New Roman"/>
                <a:cs typeface="Times New Roman"/>
              </a:rPr>
              <a:t>the</a:t>
            </a:r>
            <a:r>
              <a:rPr sz="1400" spc="170" dirty="0">
                <a:latin typeface="Times New Roman"/>
                <a:cs typeface="Times New Roman"/>
              </a:rPr>
              <a:t> </a:t>
            </a:r>
            <a:r>
              <a:rPr sz="1400" dirty="0">
                <a:latin typeface="Times New Roman"/>
                <a:cs typeface="Times New Roman"/>
              </a:rPr>
              <a:t>same</a:t>
            </a:r>
            <a:r>
              <a:rPr sz="1400" spc="170" dirty="0">
                <a:latin typeface="Times New Roman"/>
                <a:cs typeface="Times New Roman"/>
              </a:rPr>
              <a:t> </a:t>
            </a:r>
            <a:r>
              <a:rPr sz="1400" spc="75" dirty="0">
                <a:latin typeface="Times New Roman"/>
                <a:cs typeface="Times New Roman"/>
              </a:rPr>
              <a:t>heat</a:t>
            </a:r>
            <a:r>
              <a:rPr sz="1400" spc="170" dirty="0">
                <a:latin typeface="Times New Roman"/>
                <a:cs typeface="Times New Roman"/>
              </a:rPr>
              <a:t> </a:t>
            </a:r>
            <a:r>
              <a:rPr sz="1400" spc="-10" dirty="0">
                <a:latin typeface="Times New Roman"/>
                <a:cs typeface="Times New Roman"/>
              </a:rPr>
              <a:t>capacity.</a:t>
            </a:r>
            <a:endParaRPr sz="1400">
              <a:latin typeface="Times New Roman"/>
              <a:cs typeface="Times New Roman"/>
            </a:endParaRPr>
          </a:p>
          <a:p>
            <a:pPr marL="589915" lvl="1" indent="-259715">
              <a:lnSpc>
                <a:spcPct val="100000"/>
              </a:lnSpc>
              <a:spcBef>
                <a:spcPts val="610"/>
              </a:spcBef>
              <a:buAutoNum type="alphaUcPeriod"/>
              <a:tabLst>
                <a:tab pos="589915" algn="l"/>
              </a:tabLst>
            </a:pPr>
            <a:r>
              <a:rPr sz="1400" spc="10" dirty="0">
                <a:latin typeface="Times New Roman"/>
                <a:cs typeface="Times New Roman"/>
              </a:rPr>
              <a:t>There’s</a:t>
            </a:r>
            <a:r>
              <a:rPr sz="1400" spc="210" dirty="0">
                <a:latin typeface="Times New Roman"/>
                <a:cs typeface="Times New Roman"/>
              </a:rPr>
              <a:t> </a:t>
            </a:r>
            <a:r>
              <a:rPr sz="1400" spc="75" dirty="0">
                <a:latin typeface="Times New Roman"/>
                <a:cs typeface="Times New Roman"/>
              </a:rPr>
              <a:t>not</a:t>
            </a:r>
            <a:r>
              <a:rPr sz="1400" spc="225" dirty="0">
                <a:latin typeface="Times New Roman"/>
                <a:cs typeface="Times New Roman"/>
              </a:rPr>
              <a:t> </a:t>
            </a:r>
            <a:r>
              <a:rPr sz="1400" spc="10" dirty="0">
                <a:latin typeface="Times New Roman"/>
                <a:cs typeface="Times New Roman"/>
              </a:rPr>
              <a:t>enough</a:t>
            </a:r>
            <a:r>
              <a:rPr sz="1400" spc="220" dirty="0">
                <a:latin typeface="Times New Roman"/>
                <a:cs typeface="Times New Roman"/>
              </a:rPr>
              <a:t> </a:t>
            </a:r>
            <a:r>
              <a:rPr sz="1400" spc="10" dirty="0">
                <a:latin typeface="Times New Roman"/>
                <a:cs typeface="Times New Roman"/>
              </a:rPr>
              <a:t>information</a:t>
            </a:r>
            <a:r>
              <a:rPr sz="1400" spc="215" dirty="0">
                <a:latin typeface="Times New Roman"/>
                <a:cs typeface="Times New Roman"/>
              </a:rPr>
              <a:t> </a:t>
            </a:r>
            <a:r>
              <a:rPr sz="1400" spc="10" dirty="0">
                <a:latin typeface="Times New Roman"/>
                <a:cs typeface="Times New Roman"/>
              </a:rPr>
              <a:t>in</a:t>
            </a:r>
            <a:r>
              <a:rPr sz="1400" spc="210" dirty="0">
                <a:latin typeface="Times New Roman"/>
                <a:cs typeface="Times New Roman"/>
              </a:rPr>
              <a:t> </a:t>
            </a:r>
            <a:r>
              <a:rPr sz="1400" spc="70" dirty="0">
                <a:latin typeface="Times New Roman"/>
                <a:cs typeface="Times New Roman"/>
              </a:rPr>
              <a:t>the</a:t>
            </a:r>
            <a:r>
              <a:rPr sz="1400" spc="215" dirty="0">
                <a:latin typeface="Times New Roman"/>
                <a:cs typeface="Times New Roman"/>
              </a:rPr>
              <a:t> </a:t>
            </a:r>
            <a:r>
              <a:rPr sz="1400" spc="55" dirty="0">
                <a:latin typeface="Times New Roman"/>
                <a:cs typeface="Times New Roman"/>
              </a:rPr>
              <a:t>graph</a:t>
            </a:r>
            <a:r>
              <a:rPr sz="1400" spc="215" dirty="0">
                <a:latin typeface="Times New Roman"/>
                <a:cs typeface="Times New Roman"/>
              </a:rPr>
              <a:t> </a:t>
            </a:r>
            <a:r>
              <a:rPr sz="1400" spc="75" dirty="0">
                <a:latin typeface="Times New Roman"/>
                <a:cs typeface="Times New Roman"/>
              </a:rPr>
              <a:t>to</a:t>
            </a:r>
            <a:r>
              <a:rPr sz="1400" spc="215" dirty="0">
                <a:latin typeface="Times New Roman"/>
                <a:cs typeface="Times New Roman"/>
              </a:rPr>
              <a:t> </a:t>
            </a:r>
            <a:r>
              <a:rPr sz="1400" spc="-10" dirty="0">
                <a:latin typeface="Times New Roman"/>
                <a:cs typeface="Times New Roman"/>
              </a:rPr>
              <a:t>tell.</a:t>
            </a:r>
            <a:endParaRPr sz="1400">
              <a:latin typeface="Times New Roman"/>
              <a:cs typeface="Times New Roman"/>
            </a:endParaRPr>
          </a:p>
          <a:p>
            <a:pPr lvl="1">
              <a:lnSpc>
                <a:spcPct val="100000"/>
              </a:lnSpc>
              <a:spcBef>
                <a:spcPts val="300"/>
              </a:spcBef>
              <a:buFont typeface="Times New Roman"/>
              <a:buAutoNum type="alphaUcPeriod"/>
            </a:pPr>
            <a:endParaRPr sz="1400">
              <a:latin typeface="Times New Roman"/>
              <a:cs typeface="Times New Roman"/>
            </a:endParaRPr>
          </a:p>
          <a:p>
            <a:pPr marL="252729" algn="just">
              <a:lnSpc>
                <a:spcPct val="100000"/>
              </a:lnSpc>
            </a:pPr>
            <a:r>
              <a:rPr sz="1400" b="1" dirty="0">
                <a:latin typeface="Book Antiqua"/>
                <a:cs typeface="Book Antiqua"/>
              </a:rPr>
              <a:t>Solution:</a:t>
            </a:r>
            <a:r>
              <a:rPr sz="1400" b="1" spc="420" dirty="0">
                <a:latin typeface="Book Antiqua"/>
                <a:cs typeface="Book Antiqua"/>
              </a:rPr>
              <a:t>  </a:t>
            </a:r>
            <a:r>
              <a:rPr sz="1400" spc="55" dirty="0">
                <a:latin typeface="Times New Roman"/>
                <a:cs typeface="Times New Roman"/>
              </a:rPr>
              <a:t>B</a:t>
            </a:r>
            <a:r>
              <a:rPr sz="1400" spc="200" dirty="0">
                <a:latin typeface="Times New Roman"/>
                <a:cs typeface="Times New Roman"/>
              </a:rPr>
              <a:t> </a:t>
            </a:r>
            <a:r>
              <a:rPr sz="1400" spc="55" dirty="0">
                <a:latin typeface="Times New Roman"/>
                <a:cs typeface="Times New Roman"/>
              </a:rPr>
              <a:t>(red</a:t>
            </a:r>
            <a:r>
              <a:rPr sz="1400" spc="204" dirty="0">
                <a:latin typeface="Times New Roman"/>
                <a:cs typeface="Times New Roman"/>
              </a:rPr>
              <a:t> </a:t>
            </a:r>
            <a:r>
              <a:rPr sz="1400" spc="50" dirty="0">
                <a:latin typeface="Times New Roman"/>
                <a:cs typeface="Times New Roman"/>
              </a:rPr>
              <a:t>graph)</a:t>
            </a:r>
            <a:endParaRPr sz="1400">
              <a:latin typeface="Times New Roman"/>
              <a:cs typeface="Times New Roman"/>
            </a:endParaRPr>
          </a:p>
          <a:p>
            <a:pPr marL="263525" marR="81280" algn="just">
              <a:lnSpc>
                <a:spcPct val="106700"/>
              </a:lnSpc>
              <a:spcBef>
                <a:spcPts val="495"/>
              </a:spcBef>
            </a:pPr>
            <a:r>
              <a:rPr sz="1400" dirty="0">
                <a:latin typeface="Times New Roman"/>
                <a:cs typeface="Times New Roman"/>
              </a:rPr>
              <a:t>Imaging</a:t>
            </a:r>
            <a:r>
              <a:rPr sz="1400" spc="250" dirty="0">
                <a:latin typeface="Times New Roman"/>
                <a:cs typeface="Times New Roman"/>
              </a:rPr>
              <a:t> </a:t>
            </a:r>
            <a:r>
              <a:rPr sz="1400" spc="65" dirty="0">
                <a:latin typeface="Times New Roman"/>
                <a:cs typeface="Times New Roman"/>
              </a:rPr>
              <a:t>starting</a:t>
            </a:r>
            <a:r>
              <a:rPr sz="1400" spc="250" dirty="0">
                <a:latin typeface="Times New Roman"/>
                <a:cs typeface="Times New Roman"/>
              </a:rPr>
              <a:t> </a:t>
            </a:r>
            <a:r>
              <a:rPr sz="1400" spc="114" dirty="0">
                <a:latin typeface="Times New Roman"/>
                <a:cs typeface="Times New Roman"/>
              </a:rPr>
              <a:t>at</a:t>
            </a:r>
            <a:r>
              <a:rPr sz="1400" spc="254" dirty="0">
                <a:latin typeface="Times New Roman"/>
                <a:cs typeface="Times New Roman"/>
              </a:rPr>
              <a:t> </a:t>
            </a:r>
            <a:r>
              <a:rPr sz="1400" i="1" spc="185" dirty="0">
                <a:latin typeface="Times New Roman"/>
                <a:cs typeface="Times New Roman"/>
              </a:rPr>
              <a:t>E</a:t>
            </a:r>
            <a:r>
              <a:rPr sz="1400" i="1" spc="320" dirty="0">
                <a:latin typeface="Times New Roman"/>
                <a:cs typeface="Times New Roman"/>
              </a:rPr>
              <a:t> </a:t>
            </a:r>
            <a:r>
              <a:rPr sz="1400" spc="295" dirty="0">
                <a:latin typeface="Times New Roman"/>
                <a:cs typeface="Times New Roman"/>
              </a:rPr>
              <a:t>=</a:t>
            </a:r>
            <a:r>
              <a:rPr sz="1400" spc="235" dirty="0">
                <a:latin typeface="Times New Roman"/>
                <a:cs typeface="Times New Roman"/>
              </a:rPr>
              <a:t> </a:t>
            </a:r>
            <a:r>
              <a:rPr sz="1400" i="1" spc="65" dirty="0">
                <a:latin typeface="Times New Roman"/>
                <a:cs typeface="Times New Roman"/>
              </a:rPr>
              <a:t>E</a:t>
            </a:r>
            <a:r>
              <a:rPr sz="1500" spc="97" baseline="-11111" dirty="0">
                <a:latin typeface="Cambria"/>
                <a:cs typeface="Cambria"/>
              </a:rPr>
              <a:t>0</a:t>
            </a:r>
            <a:r>
              <a:rPr sz="1500" spc="667" baseline="-11111" dirty="0">
                <a:latin typeface="Cambria"/>
                <a:cs typeface="Cambria"/>
              </a:rPr>
              <a:t> </a:t>
            </a:r>
            <a:r>
              <a:rPr sz="1400" dirty="0">
                <a:latin typeface="Times New Roman"/>
                <a:cs typeface="Times New Roman"/>
              </a:rPr>
              <a:t>on</a:t>
            </a:r>
            <a:r>
              <a:rPr sz="1400" spc="250" dirty="0">
                <a:latin typeface="Times New Roman"/>
                <a:cs typeface="Times New Roman"/>
              </a:rPr>
              <a:t> </a:t>
            </a:r>
            <a:r>
              <a:rPr sz="1400" spc="70" dirty="0">
                <a:latin typeface="Times New Roman"/>
                <a:cs typeface="Times New Roman"/>
              </a:rPr>
              <a:t>the</a:t>
            </a:r>
            <a:r>
              <a:rPr sz="1400" spc="254" dirty="0">
                <a:latin typeface="Times New Roman"/>
                <a:cs typeface="Times New Roman"/>
              </a:rPr>
              <a:t> </a:t>
            </a:r>
            <a:r>
              <a:rPr sz="1400" dirty="0">
                <a:latin typeface="Times New Roman"/>
                <a:cs typeface="Times New Roman"/>
              </a:rPr>
              <a:t>red</a:t>
            </a:r>
            <a:r>
              <a:rPr sz="1400" spc="250" dirty="0">
                <a:latin typeface="Times New Roman"/>
                <a:cs typeface="Times New Roman"/>
              </a:rPr>
              <a:t> </a:t>
            </a:r>
            <a:r>
              <a:rPr sz="1400" spc="55" dirty="0">
                <a:latin typeface="Times New Roman"/>
                <a:cs typeface="Times New Roman"/>
              </a:rPr>
              <a:t>graph</a:t>
            </a:r>
            <a:r>
              <a:rPr sz="1400" spc="250" dirty="0">
                <a:latin typeface="Times New Roman"/>
                <a:cs typeface="Times New Roman"/>
              </a:rPr>
              <a:t> </a:t>
            </a:r>
            <a:r>
              <a:rPr sz="1400" spc="50" dirty="0">
                <a:latin typeface="Times New Roman"/>
                <a:cs typeface="Times New Roman"/>
              </a:rPr>
              <a:t>(System</a:t>
            </a:r>
            <a:r>
              <a:rPr sz="1400" spc="254" dirty="0">
                <a:latin typeface="Times New Roman"/>
                <a:cs typeface="Times New Roman"/>
              </a:rPr>
              <a:t> </a:t>
            </a:r>
            <a:r>
              <a:rPr sz="1400" spc="60" dirty="0">
                <a:latin typeface="Times New Roman"/>
                <a:cs typeface="Times New Roman"/>
              </a:rPr>
              <a:t>B)</a:t>
            </a:r>
            <a:r>
              <a:rPr sz="1400" spc="250" dirty="0">
                <a:latin typeface="Times New Roman"/>
                <a:cs typeface="Times New Roman"/>
              </a:rPr>
              <a:t> </a:t>
            </a:r>
            <a:r>
              <a:rPr sz="1400" spc="70" dirty="0">
                <a:latin typeface="Times New Roman"/>
                <a:cs typeface="Times New Roman"/>
              </a:rPr>
              <a:t>and</a:t>
            </a:r>
            <a:r>
              <a:rPr sz="1400" spc="250" dirty="0">
                <a:latin typeface="Times New Roman"/>
                <a:cs typeface="Times New Roman"/>
              </a:rPr>
              <a:t> </a:t>
            </a:r>
            <a:r>
              <a:rPr sz="1400" spc="75" dirty="0">
                <a:latin typeface="Times New Roman"/>
                <a:cs typeface="Times New Roman"/>
              </a:rPr>
              <a:t>then</a:t>
            </a:r>
            <a:r>
              <a:rPr sz="1400" spc="254" dirty="0">
                <a:latin typeface="Times New Roman"/>
                <a:cs typeface="Times New Roman"/>
              </a:rPr>
              <a:t> </a:t>
            </a:r>
            <a:r>
              <a:rPr sz="1400" dirty="0">
                <a:latin typeface="Times New Roman"/>
                <a:cs typeface="Times New Roman"/>
              </a:rPr>
              <a:t>increasing</a:t>
            </a:r>
            <a:r>
              <a:rPr sz="1400" spc="250" dirty="0">
                <a:latin typeface="Times New Roman"/>
                <a:cs typeface="Times New Roman"/>
              </a:rPr>
              <a:t> </a:t>
            </a:r>
            <a:r>
              <a:rPr sz="1400" spc="70" dirty="0">
                <a:latin typeface="Times New Roman"/>
                <a:cs typeface="Times New Roman"/>
              </a:rPr>
              <a:t>the</a:t>
            </a:r>
            <a:r>
              <a:rPr sz="1400" spc="245" dirty="0">
                <a:latin typeface="Times New Roman"/>
                <a:cs typeface="Times New Roman"/>
              </a:rPr>
              <a:t> </a:t>
            </a:r>
            <a:r>
              <a:rPr sz="1400" dirty="0">
                <a:latin typeface="Times New Roman"/>
                <a:cs typeface="Times New Roman"/>
              </a:rPr>
              <a:t>energy,</a:t>
            </a:r>
            <a:r>
              <a:rPr sz="1400" spc="275" dirty="0">
                <a:latin typeface="Times New Roman"/>
                <a:cs typeface="Times New Roman"/>
              </a:rPr>
              <a:t> </a:t>
            </a:r>
            <a:r>
              <a:rPr sz="1400" spc="55" dirty="0">
                <a:latin typeface="Times New Roman"/>
                <a:cs typeface="Times New Roman"/>
              </a:rPr>
              <a:t>taking</a:t>
            </a:r>
            <a:r>
              <a:rPr sz="1400" spc="250" dirty="0">
                <a:latin typeface="Times New Roman"/>
                <a:cs typeface="Times New Roman"/>
              </a:rPr>
              <a:t> </a:t>
            </a:r>
            <a:r>
              <a:rPr sz="1400" spc="25" dirty="0">
                <a:latin typeface="Times New Roman"/>
                <a:cs typeface="Times New Roman"/>
              </a:rPr>
              <a:t>a </a:t>
            </a:r>
            <a:r>
              <a:rPr sz="1400" spc="55" dirty="0">
                <a:latin typeface="Times New Roman"/>
                <a:cs typeface="Times New Roman"/>
              </a:rPr>
              <a:t>step</a:t>
            </a:r>
            <a:r>
              <a:rPr sz="1400" spc="150" dirty="0">
                <a:latin typeface="Times New Roman"/>
                <a:cs typeface="Times New Roman"/>
              </a:rPr>
              <a:t> </a:t>
            </a:r>
            <a:r>
              <a:rPr sz="1400" spc="75" dirty="0">
                <a:latin typeface="Times New Roman"/>
                <a:cs typeface="Times New Roman"/>
              </a:rPr>
              <a:t>to</a:t>
            </a:r>
            <a:r>
              <a:rPr sz="1400" spc="155" dirty="0">
                <a:latin typeface="Times New Roman"/>
                <a:cs typeface="Times New Roman"/>
              </a:rPr>
              <a:t> </a:t>
            </a:r>
            <a:r>
              <a:rPr sz="1400" spc="70" dirty="0">
                <a:latin typeface="Times New Roman"/>
                <a:cs typeface="Times New Roman"/>
              </a:rPr>
              <a:t>the</a:t>
            </a:r>
            <a:r>
              <a:rPr sz="1400" spc="150" dirty="0">
                <a:latin typeface="Times New Roman"/>
                <a:cs typeface="Times New Roman"/>
              </a:rPr>
              <a:t> </a:t>
            </a:r>
            <a:r>
              <a:rPr sz="1400" spc="50" dirty="0">
                <a:latin typeface="Times New Roman"/>
                <a:cs typeface="Times New Roman"/>
              </a:rPr>
              <a:t>right</a:t>
            </a:r>
            <a:r>
              <a:rPr sz="1400" spc="150" dirty="0">
                <a:latin typeface="Times New Roman"/>
                <a:cs typeface="Times New Roman"/>
              </a:rPr>
              <a:t> </a:t>
            </a:r>
            <a:r>
              <a:rPr sz="1400" dirty="0">
                <a:latin typeface="Times New Roman"/>
                <a:cs typeface="Times New Roman"/>
              </a:rPr>
              <a:t>along</a:t>
            </a:r>
            <a:r>
              <a:rPr sz="1400" spc="150" dirty="0">
                <a:latin typeface="Times New Roman"/>
                <a:cs typeface="Times New Roman"/>
              </a:rPr>
              <a:t> </a:t>
            </a:r>
            <a:r>
              <a:rPr sz="1400" spc="70" dirty="0">
                <a:latin typeface="Times New Roman"/>
                <a:cs typeface="Times New Roman"/>
              </a:rPr>
              <a:t>the</a:t>
            </a:r>
            <a:r>
              <a:rPr sz="1400" spc="150" dirty="0">
                <a:latin typeface="Times New Roman"/>
                <a:cs typeface="Times New Roman"/>
              </a:rPr>
              <a:t> </a:t>
            </a:r>
            <a:r>
              <a:rPr sz="1400" spc="45" dirty="0">
                <a:latin typeface="Times New Roman"/>
                <a:cs typeface="Times New Roman"/>
              </a:rPr>
              <a:t>graph.</a:t>
            </a:r>
            <a:endParaRPr sz="1400">
              <a:latin typeface="Times New Roman"/>
              <a:cs typeface="Times New Roman"/>
            </a:endParaRPr>
          </a:p>
          <a:p>
            <a:pPr marL="590550" marR="81915" lvl="2" indent="-161290">
              <a:lnSpc>
                <a:spcPct val="106700"/>
              </a:lnSpc>
              <a:spcBef>
                <a:spcPts val="1000"/>
              </a:spcBef>
              <a:buSzPct val="35714"/>
              <a:buChar char="•"/>
              <a:tabLst>
                <a:tab pos="590550" algn="l"/>
              </a:tabLst>
            </a:pPr>
            <a:r>
              <a:rPr sz="1400" spc="75" dirty="0">
                <a:latin typeface="Times New Roman"/>
                <a:cs typeface="Times New Roman"/>
              </a:rPr>
              <a:t>The</a:t>
            </a:r>
            <a:r>
              <a:rPr sz="1400" spc="260" dirty="0">
                <a:latin typeface="Times New Roman"/>
                <a:cs typeface="Times New Roman"/>
              </a:rPr>
              <a:t> </a:t>
            </a:r>
            <a:r>
              <a:rPr sz="1400" dirty="0">
                <a:latin typeface="Times New Roman"/>
                <a:cs typeface="Times New Roman"/>
              </a:rPr>
              <a:t>slope</a:t>
            </a:r>
            <a:r>
              <a:rPr sz="1400" spc="260" dirty="0">
                <a:latin typeface="Times New Roman"/>
                <a:cs typeface="Times New Roman"/>
              </a:rPr>
              <a:t> </a:t>
            </a:r>
            <a:r>
              <a:rPr sz="1400" i="1" spc="140" dirty="0">
                <a:latin typeface="Times New Roman"/>
                <a:cs typeface="Times New Roman"/>
              </a:rPr>
              <a:t>dS/dE</a:t>
            </a:r>
            <a:r>
              <a:rPr sz="1400" i="1" spc="360" dirty="0">
                <a:latin typeface="Times New Roman"/>
                <a:cs typeface="Times New Roman"/>
              </a:rPr>
              <a:t> </a:t>
            </a:r>
            <a:r>
              <a:rPr sz="1400" dirty="0">
                <a:latin typeface="Times New Roman"/>
                <a:cs typeface="Times New Roman"/>
              </a:rPr>
              <a:t>decreases.</a:t>
            </a:r>
            <a:r>
              <a:rPr sz="1400" spc="130" dirty="0">
                <a:latin typeface="Times New Roman"/>
                <a:cs typeface="Times New Roman"/>
              </a:rPr>
              <a:t>  </a:t>
            </a:r>
            <a:r>
              <a:rPr sz="1400" dirty="0">
                <a:latin typeface="Times New Roman"/>
                <a:cs typeface="Times New Roman"/>
              </a:rPr>
              <a:t>(Be</a:t>
            </a:r>
            <a:r>
              <a:rPr sz="1400" spc="260" dirty="0">
                <a:latin typeface="Times New Roman"/>
                <a:cs typeface="Times New Roman"/>
              </a:rPr>
              <a:t> </a:t>
            </a:r>
            <a:r>
              <a:rPr sz="1400" dirty="0">
                <a:latin typeface="Times New Roman"/>
                <a:cs typeface="Times New Roman"/>
              </a:rPr>
              <a:t>careful:</a:t>
            </a:r>
            <a:r>
              <a:rPr sz="1400" spc="80" dirty="0">
                <a:latin typeface="Times New Roman"/>
                <a:cs typeface="Times New Roman"/>
              </a:rPr>
              <a:t>  </a:t>
            </a:r>
            <a:r>
              <a:rPr sz="1400" i="1" spc="140" dirty="0">
                <a:latin typeface="Times New Roman"/>
                <a:cs typeface="Times New Roman"/>
              </a:rPr>
              <a:t>dS/dE</a:t>
            </a:r>
            <a:r>
              <a:rPr sz="1400" i="1" spc="360" dirty="0">
                <a:latin typeface="Times New Roman"/>
                <a:cs typeface="Times New Roman"/>
              </a:rPr>
              <a:t> </a:t>
            </a:r>
            <a:r>
              <a:rPr sz="1400" dirty="0">
                <a:latin typeface="Times New Roman"/>
                <a:cs typeface="Times New Roman"/>
              </a:rPr>
              <a:t>is</a:t>
            </a:r>
            <a:r>
              <a:rPr sz="1400" spc="260" dirty="0">
                <a:latin typeface="Times New Roman"/>
                <a:cs typeface="Times New Roman"/>
              </a:rPr>
              <a:t> </a:t>
            </a:r>
            <a:r>
              <a:rPr sz="1400" spc="75" dirty="0">
                <a:latin typeface="Times New Roman"/>
                <a:cs typeface="Times New Roman"/>
              </a:rPr>
              <a:t>a</a:t>
            </a:r>
            <a:r>
              <a:rPr sz="1400" spc="265" dirty="0">
                <a:latin typeface="Times New Roman"/>
                <a:cs typeface="Times New Roman"/>
              </a:rPr>
              <a:t> </a:t>
            </a:r>
            <a:r>
              <a:rPr sz="1400" dirty="0">
                <a:latin typeface="Times New Roman"/>
                <a:cs typeface="Times New Roman"/>
              </a:rPr>
              <a:t>positive</a:t>
            </a:r>
            <a:r>
              <a:rPr sz="1400" spc="260" dirty="0">
                <a:latin typeface="Times New Roman"/>
                <a:cs typeface="Times New Roman"/>
              </a:rPr>
              <a:t> </a:t>
            </a:r>
            <a:r>
              <a:rPr sz="1400" spc="65" dirty="0">
                <a:latin typeface="Times New Roman"/>
                <a:cs typeface="Times New Roman"/>
              </a:rPr>
              <a:t>quantity</a:t>
            </a:r>
            <a:r>
              <a:rPr sz="1400" spc="260" dirty="0">
                <a:latin typeface="Times New Roman"/>
                <a:cs typeface="Times New Roman"/>
              </a:rPr>
              <a:t> </a:t>
            </a:r>
            <a:r>
              <a:rPr sz="1400" spc="60" dirty="0">
                <a:latin typeface="Times New Roman"/>
                <a:cs typeface="Times New Roman"/>
              </a:rPr>
              <a:t>throughout.</a:t>
            </a:r>
            <a:r>
              <a:rPr sz="1400" spc="130" dirty="0">
                <a:latin typeface="Times New Roman"/>
                <a:cs typeface="Times New Roman"/>
              </a:rPr>
              <a:t>  </a:t>
            </a:r>
            <a:r>
              <a:rPr sz="1400" spc="90" dirty="0">
                <a:latin typeface="Times New Roman"/>
                <a:cs typeface="Times New Roman"/>
              </a:rPr>
              <a:t>But</a:t>
            </a:r>
            <a:r>
              <a:rPr sz="1400" spc="265" dirty="0">
                <a:latin typeface="Times New Roman"/>
                <a:cs typeface="Times New Roman"/>
              </a:rPr>
              <a:t> </a:t>
            </a:r>
            <a:r>
              <a:rPr sz="1400" dirty="0">
                <a:latin typeface="Times New Roman"/>
                <a:cs typeface="Times New Roman"/>
              </a:rPr>
              <a:t>as</a:t>
            </a:r>
            <a:r>
              <a:rPr sz="1400" spc="260" dirty="0">
                <a:latin typeface="Times New Roman"/>
                <a:cs typeface="Times New Roman"/>
              </a:rPr>
              <a:t> </a:t>
            </a:r>
            <a:r>
              <a:rPr sz="1400" spc="45" dirty="0">
                <a:latin typeface="Times New Roman"/>
                <a:cs typeface="Times New Roman"/>
              </a:rPr>
              <a:t>the </a:t>
            </a:r>
            <a:r>
              <a:rPr sz="1400" dirty="0">
                <a:latin typeface="Times New Roman"/>
                <a:cs typeface="Times New Roman"/>
              </a:rPr>
              <a:t>energy</a:t>
            </a:r>
            <a:r>
              <a:rPr sz="1400" spc="200" dirty="0">
                <a:latin typeface="Times New Roman"/>
                <a:cs typeface="Times New Roman"/>
              </a:rPr>
              <a:t> </a:t>
            </a:r>
            <a:r>
              <a:rPr sz="1400" dirty="0">
                <a:latin typeface="Times New Roman"/>
                <a:cs typeface="Times New Roman"/>
              </a:rPr>
              <a:t>increases,</a:t>
            </a:r>
            <a:r>
              <a:rPr sz="1400" spc="204" dirty="0">
                <a:latin typeface="Times New Roman"/>
                <a:cs typeface="Times New Roman"/>
              </a:rPr>
              <a:t> </a:t>
            </a:r>
            <a:r>
              <a:rPr sz="1400" spc="75" dirty="0">
                <a:latin typeface="Times New Roman"/>
                <a:cs typeface="Times New Roman"/>
              </a:rPr>
              <a:t>it</a:t>
            </a:r>
            <a:r>
              <a:rPr sz="1400" spc="200" dirty="0">
                <a:latin typeface="Times New Roman"/>
                <a:cs typeface="Times New Roman"/>
              </a:rPr>
              <a:t> </a:t>
            </a:r>
            <a:r>
              <a:rPr sz="1400" dirty="0">
                <a:latin typeface="Times New Roman"/>
                <a:cs typeface="Times New Roman"/>
              </a:rPr>
              <a:t>becomes</a:t>
            </a:r>
            <a:r>
              <a:rPr sz="1400" spc="195" dirty="0">
                <a:latin typeface="Times New Roman"/>
                <a:cs typeface="Times New Roman"/>
              </a:rPr>
              <a:t> </a:t>
            </a:r>
            <a:r>
              <a:rPr sz="1400" b="0" i="1" spc="-80" dirty="0">
                <a:latin typeface="Bookman Old Style"/>
                <a:cs typeface="Bookman Old Style"/>
              </a:rPr>
              <a:t>less</a:t>
            </a:r>
            <a:r>
              <a:rPr sz="1400" b="0" i="1" spc="270" dirty="0">
                <a:latin typeface="Bookman Old Style"/>
                <a:cs typeface="Bookman Old Style"/>
              </a:rPr>
              <a:t> </a:t>
            </a:r>
            <a:r>
              <a:rPr sz="1400" spc="-10" dirty="0">
                <a:latin typeface="Times New Roman"/>
                <a:cs typeface="Times New Roman"/>
              </a:rPr>
              <a:t>positive.)</a:t>
            </a:r>
            <a:endParaRPr sz="1400">
              <a:latin typeface="Times New Roman"/>
              <a:cs typeface="Times New Roman"/>
            </a:endParaRPr>
          </a:p>
          <a:p>
            <a:pPr marL="591185" lvl="2" indent="-161290">
              <a:lnSpc>
                <a:spcPct val="100000"/>
              </a:lnSpc>
              <a:spcBef>
                <a:spcPts val="610"/>
              </a:spcBef>
              <a:buSzPct val="35714"/>
              <a:buChar char="•"/>
              <a:tabLst>
                <a:tab pos="591185" algn="l"/>
              </a:tabLst>
            </a:pPr>
            <a:r>
              <a:rPr sz="1400" spc="114" dirty="0">
                <a:latin typeface="Times New Roman"/>
                <a:cs typeface="Times New Roman"/>
              </a:rPr>
              <a:t>That</a:t>
            </a:r>
            <a:r>
              <a:rPr sz="1400" spc="160" dirty="0">
                <a:latin typeface="Times New Roman"/>
                <a:cs typeface="Times New Roman"/>
              </a:rPr>
              <a:t> </a:t>
            </a:r>
            <a:r>
              <a:rPr sz="1400" dirty="0">
                <a:latin typeface="Times New Roman"/>
                <a:cs typeface="Times New Roman"/>
              </a:rPr>
              <a:t>means</a:t>
            </a:r>
            <a:r>
              <a:rPr sz="1400" spc="160" dirty="0">
                <a:latin typeface="Times New Roman"/>
                <a:cs typeface="Times New Roman"/>
              </a:rPr>
              <a:t> </a:t>
            </a:r>
            <a:r>
              <a:rPr sz="1400" spc="70" dirty="0">
                <a:latin typeface="Times New Roman"/>
                <a:cs typeface="Times New Roman"/>
              </a:rPr>
              <a:t>the</a:t>
            </a:r>
            <a:r>
              <a:rPr sz="1400" spc="160" dirty="0">
                <a:latin typeface="Times New Roman"/>
                <a:cs typeface="Times New Roman"/>
              </a:rPr>
              <a:t> </a:t>
            </a:r>
            <a:r>
              <a:rPr sz="1400" spc="70" dirty="0">
                <a:latin typeface="Times New Roman"/>
                <a:cs typeface="Times New Roman"/>
              </a:rPr>
              <a:t>temperature</a:t>
            </a:r>
            <a:r>
              <a:rPr sz="1400" spc="175" dirty="0">
                <a:latin typeface="Times New Roman"/>
                <a:cs typeface="Times New Roman"/>
              </a:rPr>
              <a:t> </a:t>
            </a:r>
            <a:r>
              <a:rPr sz="1400" i="1" dirty="0">
                <a:latin typeface="Times New Roman"/>
                <a:cs typeface="Times New Roman"/>
              </a:rPr>
              <a:t>T</a:t>
            </a:r>
            <a:r>
              <a:rPr sz="1400" i="1" spc="300" dirty="0">
                <a:latin typeface="Times New Roman"/>
                <a:cs typeface="Times New Roman"/>
              </a:rPr>
              <a:t> </a:t>
            </a:r>
            <a:r>
              <a:rPr sz="1400" spc="295" dirty="0">
                <a:latin typeface="Times New Roman"/>
                <a:cs typeface="Times New Roman"/>
              </a:rPr>
              <a:t>=</a:t>
            </a:r>
            <a:r>
              <a:rPr sz="1400" spc="80" dirty="0">
                <a:latin typeface="Times New Roman"/>
                <a:cs typeface="Times New Roman"/>
              </a:rPr>
              <a:t> </a:t>
            </a:r>
            <a:r>
              <a:rPr sz="1400" spc="140" dirty="0">
                <a:latin typeface="Times New Roman"/>
                <a:cs typeface="Times New Roman"/>
              </a:rPr>
              <a:t>1</a:t>
            </a:r>
            <a:r>
              <a:rPr sz="1400" i="1" spc="140" dirty="0">
                <a:latin typeface="Times New Roman"/>
                <a:cs typeface="Times New Roman"/>
              </a:rPr>
              <a:t>/</a:t>
            </a:r>
            <a:r>
              <a:rPr sz="1400" spc="140" dirty="0">
                <a:latin typeface="Times New Roman"/>
                <a:cs typeface="Times New Roman"/>
              </a:rPr>
              <a:t>(</a:t>
            </a:r>
            <a:r>
              <a:rPr sz="1400" i="1" spc="140" dirty="0">
                <a:latin typeface="Times New Roman"/>
                <a:cs typeface="Times New Roman"/>
              </a:rPr>
              <a:t>dS/dE</a:t>
            </a:r>
            <a:r>
              <a:rPr sz="1400" spc="140" dirty="0">
                <a:latin typeface="Times New Roman"/>
                <a:cs typeface="Times New Roman"/>
              </a:rPr>
              <a:t>)</a:t>
            </a:r>
            <a:r>
              <a:rPr sz="1400" spc="165" dirty="0">
                <a:latin typeface="Times New Roman"/>
                <a:cs typeface="Times New Roman"/>
              </a:rPr>
              <a:t> </a:t>
            </a:r>
            <a:r>
              <a:rPr sz="1400" spc="-10" dirty="0">
                <a:latin typeface="Times New Roman"/>
                <a:cs typeface="Times New Roman"/>
              </a:rPr>
              <a:t>increases.</a:t>
            </a:r>
            <a:endParaRPr sz="1400">
              <a:latin typeface="Times New Roman"/>
              <a:cs typeface="Times New Roman"/>
            </a:endParaRPr>
          </a:p>
          <a:p>
            <a:pPr marL="591185" lvl="2" indent="-161290">
              <a:lnSpc>
                <a:spcPct val="100000"/>
              </a:lnSpc>
              <a:spcBef>
                <a:spcPts val="610"/>
              </a:spcBef>
              <a:buSzPct val="35714"/>
              <a:buChar char="•"/>
              <a:tabLst>
                <a:tab pos="591185" algn="l"/>
              </a:tabLst>
            </a:pPr>
            <a:r>
              <a:rPr sz="1400" dirty="0">
                <a:latin typeface="Times New Roman"/>
                <a:cs typeface="Times New Roman"/>
              </a:rPr>
              <a:t>Since</a:t>
            </a:r>
            <a:r>
              <a:rPr sz="1400" spc="204" dirty="0">
                <a:latin typeface="Times New Roman"/>
                <a:cs typeface="Times New Roman"/>
              </a:rPr>
              <a:t> </a:t>
            </a:r>
            <a:r>
              <a:rPr sz="1400" dirty="0">
                <a:latin typeface="Times New Roman"/>
                <a:cs typeface="Times New Roman"/>
              </a:rPr>
              <a:t>increasing</a:t>
            </a:r>
            <a:r>
              <a:rPr sz="1400" spc="215" dirty="0">
                <a:latin typeface="Times New Roman"/>
                <a:cs typeface="Times New Roman"/>
              </a:rPr>
              <a:t> </a:t>
            </a:r>
            <a:r>
              <a:rPr sz="1400" spc="70" dirty="0">
                <a:latin typeface="Times New Roman"/>
                <a:cs typeface="Times New Roman"/>
              </a:rPr>
              <a:t>the</a:t>
            </a:r>
            <a:r>
              <a:rPr sz="1400" spc="215" dirty="0">
                <a:latin typeface="Times New Roman"/>
                <a:cs typeface="Times New Roman"/>
              </a:rPr>
              <a:t> </a:t>
            </a:r>
            <a:r>
              <a:rPr sz="1400" dirty="0">
                <a:latin typeface="Times New Roman"/>
                <a:cs typeface="Times New Roman"/>
              </a:rPr>
              <a:t>energy</a:t>
            </a:r>
            <a:r>
              <a:rPr sz="1400" spc="215" dirty="0">
                <a:latin typeface="Times New Roman"/>
                <a:cs typeface="Times New Roman"/>
              </a:rPr>
              <a:t> </a:t>
            </a:r>
            <a:r>
              <a:rPr sz="1400" dirty="0">
                <a:latin typeface="Times New Roman"/>
                <a:cs typeface="Times New Roman"/>
              </a:rPr>
              <a:t>causes</a:t>
            </a:r>
            <a:r>
              <a:rPr sz="1400" spc="204" dirty="0">
                <a:latin typeface="Times New Roman"/>
                <a:cs typeface="Times New Roman"/>
              </a:rPr>
              <a:t> </a:t>
            </a:r>
            <a:r>
              <a:rPr sz="1400" spc="70" dirty="0">
                <a:latin typeface="Times New Roman"/>
                <a:cs typeface="Times New Roman"/>
              </a:rPr>
              <a:t>the</a:t>
            </a:r>
            <a:r>
              <a:rPr sz="1400" spc="215" dirty="0">
                <a:latin typeface="Times New Roman"/>
                <a:cs typeface="Times New Roman"/>
              </a:rPr>
              <a:t> </a:t>
            </a:r>
            <a:r>
              <a:rPr sz="1400" spc="70" dirty="0">
                <a:latin typeface="Times New Roman"/>
                <a:cs typeface="Times New Roman"/>
              </a:rPr>
              <a:t>temperature</a:t>
            </a:r>
            <a:r>
              <a:rPr sz="1400" spc="210" dirty="0">
                <a:latin typeface="Times New Roman"/>
                <a:cs typeface="Times New Roman"/>
              </a:rPr>
              <a:t> </a:t>
            </a:r>
            <a:r>
              <a:rPr sz="1400" spc="75" dirty="0">
                <a:latin typeface="Times New Roman"/>
                <a:cs typeface="Times New Roman"/>
              </a:rPr>
              <a:t>to</a:t>
            </a:r>
            <a:r>
              <a:rPr sz="1400" spc="210" dirty="0">
                <a:latin typeface="Times New Roman"/>
                <a:cs typeface="Times New Roman"/>
              </a:rPr>
              <a:t> </a:t>
            </a:r>
            <a:r>
              <a:rPr sz="1400" dirty="0">
                <a:latin typeface="Times New Roman"/>
                <a:cs typeface="Times New Roman"/>
              </a:rPr>
              <a:t>increase,</a:t>
            </a:r>
            <a:r>
              <a:rPr sz="1400" spc="210" dirty="0">
                <a:latin typeface="Times New Roman"/>
                <a:cs typeface="Times New Roman"/>
              </a:rPr>
              <a:t> </a:t>
            </a:r>
            <a:r>
              <a:rPr sz="1400" spc="70" dirty="0">
                <a:latin typeface="Times New Roman"/>
                <a:cs typeface="Times New Roman"/>
              </a:rPr>
              <a:t>the</a:t>
            </a:r>
            <a:r>
              <a:rPr sz="1400" spc="210" dirty="0">
                <a:latin typeface="Times New Roman"/>
                <a:cs typeface="Times New Roman"/>
              </a:rPr>
              <a:t> </a:t>
            </a:r>
            <a:r>
              <a:rPr sz="1400" dirty="0">
                <a:latin typeface="Times New Roman"/>
                <a:cs typeface="Times New Roman"/>
              </a:rPr>
              <a:t>derivative</a:t>
            </a:r>
            <a:r>
              <a:rPr sz="1400" spc="220" dirty="0">
                <a:latin typeface="Times New Roman"/>
                <a:cs typeface="Times New Roman"/>
              </a:rPr>
              <a:t> </a:t>
            </a:r>
            <a:r>
              <a:rPr sz="1400" i="1" spc="150" dirty="0">
                <a:latin typeface="Times New Roman"/>
                <a:cs typeface="Times New Roman"/>
              </a:rPr>
              <a:t>dT/dE</a:t>
            </a:r>
            <a:r>
              <a:rPr sz="1400" i="1" spc="315" dirty="0">
                <a:latin typeface="Times New Roman"/>
                <a:cs typeface="Times New Roman"/>
              </a:rPr>
              <a:t> </a:t>
            </a:r>
            <a:r>
              <a:rPr sz="1400" dirty="0">
                <a:latin typeface="Times New Roman"/>
                <a:cs typeface="Times New Roman"/>
              </a:rPr>
              <a:t>is</a:t>
            </a:r>
            <a:r>
              <a:rPr sz="1400" spc="204" dirty="0">
                <a:latin typeface="Times New Roman"/>
                <a:cs typeface="Times New Roman"/>
              </a:rPr>
              <a:t> </a:t>
            </a:r>
            <a:r>
              <a:rPr sz="1400" spc="-10" dirty="0">
                <a:latin typeface="Times New Roman"/>
                <a:cs typeface="Times New Roman"/>
              </a:rPr>
              <a:t>positive.</a:t>
            </a:r>
            <a:endParaRPr sz="1400">
              <a:latin typeface="Times New Roman"/>
              <a:cs typeface="Times New Roman"/>
            </a:endParaRPr>
          </a:p>
          <a:p>
            <a:pPr marL="591185" lvl="2" indent="-161290">
              <a:lnSpc>
                <a:spcPct val="100000"/>
              </a:lnSpc>
              <a:spcBef>
                <a:spcPts val="615"/>
              </a:spcBef>
              <a:buSzPct val="35714"/>
              <a:buChar char="•"/>
              <a:tabLst>
                <a:tab pos="591185" algn="l"/>
              </a:tabLst>
            </a:pPr>
            <a:r>
              <a:rPr sz="1400" spc="65" dirty="0">
                <a:latin typeface="Times New Roman"/>
                <a:cs typeface="Times New Roman"/>
              </a:rPr>
              <a:t>Heat</a:t>
            </a:r>
            <a:r>
              <a:rPr sz="1400" spc="180" dirty="0">
                <a:latin typeface="Times New Roman"/>
                <a:cs typeface="Times New Roman"/>
              </a:rPr>
              <a:t> </a:t>
            </a:r>
            <a:r>
              <a:rPr sz="1400" dirty="0">
                <a:latin typeface="Times New Roman"/>
                <a:cs typeface="Times New Roman"/>
              </a:rPr>
              <a:t>capacity</a:t>
            </a:r>
            <a:r>
              <a:rPr sz="1400" spc="180" dirty="0">
                <a:latin typeface="Times New Roman"/>
                <a:cs typeface="Times New Roman"/>
              </a:rPr>
              <a:t> </a:t>
            </a:r>
            <a:r>
              <a:rPr sz="1400" dirty="0">
                <a:latin typeface="Times New Roman"/>
                <a:cs typeface="Times New Roman"/>
              </a:rPr>
              <a:t>is</a:t>
            </a:r>
            <a:r>
              <a:rPr sz="1400" spc="185" dirty="0">
                <a:latin typeface="Times New Roman"/>
                <a:cs typeface="Times New Roman"/>
              </a:rPr>
              <a:t> </a:t>
            </a:r>
            <a:r>
              <a:rPr sz="1400" spc="70" dirty="0">
                <a:latin typeface="Times New Roman"/>
                <a:cs typeface="Times New Roman"/>
              </a:rPr>
              <a:t>the</a:t>
            </a:r>
            <a:r>
              <a:rPr sz="1400" spc="180" dirty="0">
                <a:latin typeface="Times New Roman"/>
                <a:cs typeface="Times New Roman"/>
              </a:rPr>
              <a:t> </a:t>
            </a:r>
            <a:r>
              <a:rPr sz="1400" dirty="0">
                <a:latin typeface="Times New Roman"/>
                <a:cs typeface="Times New Roman"/>
              </a:rPr>
              <a:t>inverse</a:t>
            </a:r>
            <a:r>
              <a:rPr sz="1400" spc="185" dirty="0">
                <a:latin typeface="Times New Roman"/>
                <a:cs typeface="Times New Roman"/>
              </a:rPr>
              <a:t> </a:t>
            </a:r>
            <a:r>
              <a:rPr sz="1400" dirty="0">
                <a:latin typeface="Times New Roman"/>
                <a:cs typeface="Times New Roman"/>
              </a:rPr>
              <a:t>of</a:t>
            </a:r>
            <a:r>
              <a:rPr sz="1400" spc="180" dirty="0">
                <a:latin typeface="Times New Roman"/>
                <a:cs typeface="Times New Roman"/>
              </a:rPr>
              <a:t> </a:t>
            </a:r>
            <a:r>
              <a:rPr sz="1400" spc="114" dirty="0">
                <a:latin typeface="Times New Roman"/>
                <a:cs typeface="Times New Roman"/>
              </a:rPr>
              <a:t>that</a:t>
            </a:r>
            <a:r>
              <a:rPr sz="1400" spc="190" dirty="0">
                <a:latin typeface="Times New Roman"/>
                <a:cs typeface="Times New Roman"/>
              </a:rPr>
              <a:t> </a:t>
            </a:r>
            <a:r>
              <a:rPr sz="1400" dirty="0">
                <a:latin typeface="Times New Roman"/>
                <a:cs typeface="Times New Roman"/>
              </a:rPr>
              <a:t>derivative,</a:t>
            </a:r>
            <a:r>
              <a:rPr sz="1400" spc="185" dirty="0">
                <a:latin typeface="Times New Roman"/>
                <a:cs typeface="Times New Roman"/>
              </a:rPr>
              <a:t> </a:t>
            </a:r>
            <a:r>
              <a:rPr sz="1400" i="1" spc="65" dirty="0">
                <a:latin typeface="Times New Roman"/>
                <a:cs typeface="Times New Roman"/>
              </a:rPr>
              <a:t>C</a:t>
            </a:r>
            <a:r>
              <a:rPr sz="1400" i="1" spc="220" dirty="0">
                <a:latin typeface="Times New Roman"/>
                <a:cs typeface="Times New Roman"/>
              </a:rPr>
              <a:t> </a:t>
            </a:r>
            <a:r>
              <a:rPr sz="1400" spc="295" dirty="0">
                <a:latin typeface="Times New Roman"/>
                <a:cs typeface="Times New Roman"/>
              </a:rPr>
              <a:t>=</a:t>
            </a:r>
            <a:r>
              <a:rPr sz="1400" spc="105" dirty="0">
                <a:latin typeface="Times New Roman"/>
                <a:cs typeface="Times New Roman"/>
              </a:rPr>
              <a:t> </a:t>
            </a:r>
            <a:r>
              <a:rPr sz="1400" i="1" spc="130" dirty="0">
                <a:latin typeface="Times New Roman"/>
                <a:cs typeface="Times New Roman"/>
              </a:rPr>
              <a:t>dE/dT</a:t>
            </a:r>
            <a:r>
              <a:rPr sz="1400" i="1" spc="-130" dirty="0">
                <a:latin typeface="Times New Roman"/>
                <a:cs typeface="Times New Roman"/>
              </a:rPr>
              <a:t> </a:t>
            </a:r>
            <a:r>
              <a:rPr sz="1400" dirty="0">
                <a:latin typeface="Times New Roman"/>
                <a:cs typeface="Times New Roman"/>
              </a:rPr>
              <a:t>,</a:t>
            </a:r>
            <a:r>
              <a:rPr sz="1400" spc="185" dirty="0">
                <a:latin typeface="Times New Roman"/>
                <a:cs typeface="Times New Roman"/>
              </a:rPr>
              <a:t> </a:t>
            </a:r>
            <a:r>
              <a:rPr sz="1400" dirty="0">
                <a:latin typeface="Times New Roman"/>
                <a:cs typeface="Times New Roman"/>
              </a:rPr>
              <a:t>so</a:t>
            </a:r>
            <a:r>
              <a:rPr sz="1400" spc="185" dirty="0">
                <a:latin typeface="Times New Roman"/>
                <a:cs typeface="Times New Roman"/>
              </a:rPr>
              <a:t> </a:t>
            </a:r>
            <a:r>
              <a:rPr sz="1400" spc="60" dirty="0">
                <a:latin typeface="Times New Roman"/>
                <a:cs typeface="Times New Roman"/>
              </a:rPr>
              <a:t>that’s</a:t>
            </a:r>
            <a:r>
              <a:rPr sz="1400" spc="185" dirty="0">
                <a:latin typeface="Times New Roman"/>
                <a:cs typeface="Times New Roman"/>
              </a:rPr>
              <a:t> </a:t>
            </a:r>
            <a:r>
              <a:rPr sz="1400" dirty="0">
                <a:latin typeface="Times New Roman"/>
                <a:cs typeface="Times New Roman"/>
              </a:rPr>
              <a:t>also</a:t>
            </a:r>
            <a:r>
              <a:rPr sz="1400" spc="180" dirty="0">
                <a:latin typeface="Times New Roman"/>
                <a:cs typeface="Times New Roman"/>
              </a:rPr>
              <a:t> </a:t>
            </a:r>
            <a:r>
              <a:rPr sz="1400" spc="-10" dirty="0">
                <a:latin typeface="Times New Roman"/>
                <a:cs typeface="Times New Roman"/>
              </a:rPr>
              <a:t>positive.</a:t>
            </a:r>
            <a:endParaRPr sz="1400">
              <a:latin typeface="Times New Roman"/>
              <a:cs typeface="Times New Roman"/>
            </a:endParaRPr>
          </a:p>
          <a:p>
            <a:pPr marL="263525" marR="80010" algn="just">
              <a:lnSpc>
                <a:spcPct val="106700"/>
              </a:lnSpc>
              <a:spcBef>
                <a:spcPts val="994"/>
              </a:spcBef>
            </a:pPr>
            <a:r>
              <a:rPr sz="1400" spc="10" dirty="0">
                <a:latin typeface="Times New Roman"/>
                <a:cs typeface="Times New Roman"/>
              </a:rPr>
              <a:t>All</a:t>
            </a:r>
            <a:r>
              <a:rPr sz="1400" spc="20" dirty="0">
                <a:latin typeface="Times New Roman"/>
                <a:cs typeface="Times New Roman"/>
              </a:rPr>
              <a:t> </a:t>
            </a:r>
            <a:r>
              <a:rPr sz="1400" spc="10" dirty="0">
                <a:latin typeface="Times New Roman"/>
                <a:cs typeface="Times New Roman"/>
              </a:rPr>
              <a:t>makes</a:t>
            </a:r>
            <a:r>
              <a:rPr sz="1400" spc="20" dirty="0">
                <a:latin typeface="Times New Roman"/>
                <a:cs typeface="Times New Roman"/>
              </a:rPr>
              <a:t> </a:t>
            </a:r>
            <a:r>
              <a:rPr sz="1400" spc="10" dirty="0">
                <a:latin typeface="Times New Roman"/>
                <a:cs typeface="Times New Roman"/>
              </a:rPr>
              <a:t>sense,</a:t>
            </a:r>
            <a:r>
              <a:rPr sz="1400" spc="60" dirty="0">
                <a:latin typeface="Times New Roman"/>
                <a:cs typeface="Times New Roman"/>
              </a:rPr>
              <a:t> </a:t>
            </a:r>
            <a:r>
              <a:rPr sz="1400" spc="50" dirty="0">
                <a:latin typeface="Times New Roman"/>
                <a:cs typeface="Times New Roman"/>
              </a:rPr>
              <a:t>right?</a:t>
            </a:r>
            <a:r>
              <a:rPr sz="1400" spc="325" dirty="0">
                <a:latin typeface="Times New Roman"/>
                <a:cs typeface="Times New Roman"/>
              </a:rPr>
              <a:t> </a:t>
            </a:r>
            <a:r>
              <a:rPr sz="1400" spc="10" dirty="0">
                <a:latin typeface="Times New Roman"/>
                <a:cs typeface="Times New Roman"/>
              </a:rPr>
              <a:t>We</a:t>
            </a:r>
            <a:r>
              <a:rPr sz="1400" spc="15" dirty="0">
                <a:latin typeface="Times New Roman"/>
                <a:cs typeface="Times New Roman"/>
              </a:rPr>
              <a:t> </a:t>
            </a:r>
            <a:r>
              <a:rPr sz="1400" spc="10" dirty="0">
                <a:latin typeface="Times New Roman"/>
                <a:cs typeface="Times New Roman"/>
              </a:rPr>
              <a:t>expect</a:t>
            </a:r>
            <a:r>
              <a:rPr sz="1400" spc="20" dirty="0">
                <a:latin typeface="Times New Roman"/>
                <a:cs typeface="Times New Roman"/>
              </a:rPr>
              <a:t> </a:t>
            </a:r>
            <a:r>
              <a:rPr sz="1400" spc="85" dirty="0">
                <a:latin typeface="Times New Roman"/>
                <a:cs typeface="Times New Roman"/>
              </a:rPr>
              <a:t>both</a:t>
            </a:r>
            <a:r>
              <a:rPr sz="1400" spc="25" dirty="0">
                <a:latin typeface="Times New Roman"/>
                <a:cs typeface="Times New Roman"/>
              </a:rPr>
              <a:t> </a:t>
            </a:r>
            <a:r>
              <a:rPr sz="1400" spc="70" dirty="0">
                <a:latin typeface="Times New Roman"/>
                <a:cs typeface="Times New Roman"/>
              </a:rPr>
              <a:t>temperature</a:t>
            </a:r>
            <a:r>
              <a:rPr sz="1400" spc="15" dirty="0">
                <a:latin typeface="Times New Roman"/>
                <a:cs typeface="Times New Roman"/>
              </a:rPr>
              <a:t> </a:t>
            </a:r>
            <a:r>
              <a:rPr sz="1400" spc="70" dirty="0">
                <a:latin typeface="Times New Roman"/>
                <a:cs typeface="Times New Roman"/>
              </a:rPr>
              <a:t>and</a:t>
            </a:r>
            <a:r>
              <a:rPr sz="1400" spc="20" dirty="0">
                <a:latin typeface="Times New Roman"/>
                <a:cs typeface="Times New Roman"/>
              </a:rPr>
              <a:t> </a:t>
            </a:r>
            <a:r>
              <a:rPr sz="1400" spc="75" dirty="0">
                <a:latin typeface="Times New Roman"/>
                <a:cs typeface="Times New Roman"/>
              </a:rPr>
              <a:t>heat</a:t>
            </a:r>
            <a:r>
              <a:rPr sz="1400" spc="25" dirty="0">
                <a:latin typeface="Times New Roman"/>
                <a:cs typeface="Times New Roman"/>
              </a:rPr>
              <a:t> </a:t>
            </a:r>
            <a:r>
              <a:rPr sz="1400" spc="10" dirty="0">
                <a:latin typeface="Times New Roman"/>
                <a:cs typeface="Times New Roman"/>
              </a:rPr>
              <a:t>capacity</a:t>
            </a:r>
            <a:r>
              <a:rPr sz="1400" spc="20" dirty="0">
                <a:latin typeface="Times New Roman"/>
                <a:cs typeface="Times New Roman"/>
              </a:rPr>
              <a:t> </a:t>
            </a:r>
            <a:r>
              <a:rPr sz="1400" spc="75" dirty="0">
                <a:latin typeface="Times New Roman"/>
                <a:cs typeface="Times New Roman"/>
              </a:rPr>
              <a:t>to</a:t>
            </a:r>
            <a:r>
              <a:rPr sz="1400" spc="25" dirty="0">
                <a:latin typeface="Times New Roman"/>
                <a:cs typeface="Times New Roman"/>
              </a:rPr>
              <a:t> </a:t>
            </a:r>
            <a:r>
              <a:rPr sz="1400" spc="10" dirty="0">
                <a:latin typeface="Times New Roman"/>
                <a:cs typeface="Times New Roman"/>
              </a:rPr>
              <a:t>always</a:t>
            </a:r>
            <a:r>
              <a:rPr sz="1400" spc="15" dirty="0">
                <a:latin typeface="Times New Roman"/>
                <a:cs typeface="Times New Roman"/>
              </a:rPr>
              <a:t> </a:t>
            </a:r>
            <a:r>
              <a:rPr sz="1400" spc="55" dirty="0">
                <a:latin typeface="Times New Roman"/>
                <a:cs typeface="Times New Roman"/>
              </a:rPr>
              <a:t>be</a:t>
            </a:r>
            <a:r>
              <a:rPr sz="1400" spc="20" dirty="0">
                <a:latin typeface="Times New Roman"/>
                <a:cs typeface="Times New Roman"/>
              </a:rPr>
              <a:t> </a:t>
            </a:r>
            <a:r>
              <a:rPr sz="1400" spc="10" dirty="0">
                <a:latin typeface="Times New Roman"/>
                <a:cs typeface="Times New Roman"/>
              </a:rPr>
              <a:t>positive</a:t>
            </a:r>
            <a:r>
              <a:rPr sz="1400" spc="20" dirty="0">
                <a:latin typeface="Times New Roman"/>
                <a:cs typeface="Times New Roman"/>
              </a:rPr>
              <a:t> </a:t>
            </a:r>
            <a:r>
              <a:rPr sz="1400" spc="40" dirty="0">
                <a:latin typeface="Times New Roman"/>
                <a:cs typeface="Times New Roman"/>
              </a:rPr>
              <a:t>quantities. </a:t>
            </a:r>
            <a:r>
              <a:rPr sz="1400" dirty="0">
                <a:latin typeface="Times New Roman"/>
                <a:cs typeface="Times New Roman"/>
              </a:rPr>
              <a:t>If</a:t>
            </a:r>
            <a:r>
              <a:rPr sz="1400" spc="165" dirty="0">
                <a:latin typeface="Times New Roman"/>
                <a:cs typeface="Times New Roman"/>
              </a:rPr>
              <a:t> </a:t>
            </a:r>
            <a:r>
              <a:rPr sz="1400" dirty="0">
                <a:latin typeface="Times New Roman"/>
                <a:cs typeface="Times New Roman"/>
              </a:rPr>
              <a:t>you</a:t>
            </a:r>
            <a:r>
              <a:rPr sz="1400" spc="165" dirty="0">
                <a:latin typeface="Times New Roman"/>
                <a:cs typeface="Times New Roman"/>
              </a:rPr>
              <a:t> </a:t>
            </a:r>
            <a:r>
              <a:rPr sz="1400" spc="55" dirty="0">
                <a:latin typeface="Times New Roman"/>
                <a:cs typeface="Times New Roman"/>
              </a:rPr>
              <a:t>step</a:t>
            </a:r>
            <a:r>
              <a:rPr sz="1400" spc="165" dirty="0">
                <a:latin typeface="Times New Roman"/>
                <a:cs typeface="Times New Roman"/>
              </a:rPr>
              <a:t> </a:t>
            </a:r>
            <a:r>
              <a:rPr sz="1400" spc="65" dirty="0">
                <a:latin typeface="Times New Roman"/>
                <a:cs typeface="Times New Roman"/>
              </a:rPr>
              <a:t>through</a:t>
            </a:r>
            <a:r>
              <a:rPr sz="1400" spc="165" dirty="0">
                <a:latin typeface="Times New Roman"/>
                <a:cs typeface="Times New Roman"/>
              </a:rPr>
              <a:t> </a:t>
            </a:r>
            <a:r>
              <a:rPr sz="1400" spc="114" dirty="0">
                <a:latin typeface="Times New Roman"/>
                <a:cs typeface="Times New Roman"/>
              </a:rPr>
              <a:t>that</a:t>
            </a:r>
            <a:r>
              <a:rPr sz="1400" spc="165" dirty="0">
                <a:latin typeface="Times New Roman"/>
                <a:cs typeface="Times New Roman"/>
              </a:rPr>
              <a:t> </a:t>
            </a:r>
            <a:r>
              <a:rPr sz="1400" dirty="0">
                <a:latin typeface="Times New Roman"/>
                <a:cs typeface="Times New Roman"/>
              </a:rPr>
              <a:t>same</a:t>
            </a:r>
            <a:r>
              <a:rPr sz="1400" spc="165" dirty="0">
                <a:latin typeface="Times New Roman"/>
                <a:cs typeface="Times New Roman"/>
              </a:rPr>
              <a:t> </a:t>
            </a:r>
            <a:r>
              <a:rPr sz="1400" dirty="0">
                <a:latin typeface="Times New Roman"/>
                <a:cs typeface="Times New Roman"/>
              </a:rPr>
              <a:t>process</a:t>
            </a:r>
            <a:r>
              <a:rPr sz="1400" spc="165" dirty="0">
                <a:latin typeface="Times New Roman"/>
                <a:cs typeface="Times New Roman"/>
              </a:rPr>
              <a:t> </a:t>
            </a:r>
            <a:r>
              <a:rPr sz="1400" dirty="0">
                <a:latin typeface="Times New Roman"/>
                <a:cs typeface="Times New Roman"/>
              </a:rPr>
              <a:t>along</a:t>
            </a:r>
            <a:r>
              <a:rPr sz="1400" spc="165" dirty="0">
                <a:latin typeface="Times New Roman"/>
                <a:cs typeface="Times New Roman"/>
              </a:rPr>
              <a:t> </a:t>
            </a:r>
            <a:r>
              <a:rPr sz="1400" spc="70" dirty="0">
                <a:latin typeface="Times New Roman"/>
                <a:cs typeface="Times New Roman"/>
              </a:rPr>
              <a:t>the</a:t>
            </a:r>
            <a:r>
              <a:rPr sz="1400" spc="170" dirty="0">
                <a:latin typeface="Times New Roman"/>
                <a:cs typeface="Times New Roman"/>
              </a:rPr>
              <a:t> </a:t>
            </a:r>
            <a:r>
              <a:rPr sz="1400" dirty="0">
                <a:latin typeface="Times New Roman"/>
                <a:cs typeface="Times New Roman"/>
              </a:rPr>
              <a:t>blue</a:t>
            </a:r>
            <a:r>
              <a:rPr sz="1400" spc="165" dirty="0">
                <a:latin typeface="Times New Roman"/>
                <a:cs typeface="Times New Roman"/>
              </a:rPr>
              <a:t> </a:t>
            </a:r>
            <a:r>
              <a:rPr sz="1400" spc="55" dirty="0">
                <a:latin typeface="Times New Roman"/>
                <a:cs typeface="Times New Roman"/>
              </a:rPr>
              <a:t>graph</a:t>
            </a:r>
            <a:r>
              <a:rPr sz="1400" spc="165" dirty="0">
                <a:latin typeface="Times New Roman"/>
                <a:cs typeface="Times New Roman"/>
              </a:rPr>
              <a:t> </a:t>
            </a:r>
            <a:r>
              <a:rPr sz="1400" spc="50" dirty="0">
                <a:latin typeface="Times New Roman"/>
                <a:cs typeface="Times New Roman"/>
              </a:rPr>
              <a:t>(System</a:t>
            </a:r>
            <a:r>
              <a:rPr sz="1400" spc="165" dirty="0">
                <a:latin typeface="Times New Roman"/>
                <a:cs typeface="Times New Roman"/>
              </a:rPr>
              <a:t> </a:t>
            </a:r>
            <a:r>
              <a:rPr sz="1400" spc="55" dirty="0">
                <a:latin typeface="Times New Roman"/>
                <a:cs typeface="Times New Roman"/>
              </a:rPr>
              <a:t>A)</a:t>
            </a:r>
            <a:r>
              <a:rPr sz="1400" spc="165" dirty="0">
                <a:latin typeface="Times New Roman"/>
                <a:cs typeface="Times New Roman"/>
              </a:rPr>
              <a:t> </a:t>
            </a:r>
            <a:r>
              <a:rPr sz="1400" dirty="0">
                <a:latin typeface="Times New Roman"/>
                <a:cs typeface="Times New Roman"/>
              </a:rPr>
              <a:t>you</a:t>
            </a:r>
            <a:r>
              <a:rPr sz="1400" spc="165" dirty="0">
                <a:latin typeface="Times New Roman"/>
                <a:cs typeface="Times New Roman"/>
              </a:rPr>
              <a:t> </a:t>
            </a:r>
            <a:r>
              <a:rPr sz="1400" dirty="0">
                <a:latin typeface="Times New Roman"/>
                <a:cs typeface="Times New Roman"/>
              </a:rPr>
              <a:t>would</a:t>
            </a:r>
            <a:r>
              <a:rPr sz="1400" spc="165" dirty="0">
                <a:latin typeface="Times New Roman"/>
                <a:cs typeface="Times New Roman"/>
              </a:rPr>
              <a:t> </a:t>
            </a:r>
            <a:r>
              <a:rPr sz="1400" dirty="0">
                <a:latin typeface="Times New Roman"/>
                <a:cs typeface="Times New Roman"/>
              </a:rPr>
              <a:t>write</a:t>
            </a:r>
            <a:r>
              <a:rPr sz="1400" spc="165" dirty="0">
                <a:latin typeface="Times New Roman"/>
                <a:cs typeface="Times New Roman"/>
              </a:rPr>
              <a:t> </a:t>
            </a:r>
            <a:r>
              <a:rPr sz="1400" dirty="0">
                <a:latin typeface="Times New Roman"/>
                <a:cs typeface="Times New Roman"/>
              </a:rPr>
              <a:t>all</a:t>
            </a:r>
            <a:r>
              <a:rPr sz="1400" spc="170" dirty="0">
                <a:latin typeface="Times New Roman"/>
                <a:cs typeface="Times New Roman"/>
              </a:rPr>
              <a:t> </a:t>
            </a:r>
            <a:r>
              <a:rPr sz="1400" spc="70" dirty="0">
                <a:latin typeface="Times New Roman"/>
                <a:cs typeface="Times New Roman"/>
              </a:rPr>
              <a:t>the</a:t>
            </a:r>
            <a:r>
              <a:rPr sz="1400" spc="165" dirty="0">
                <a:latin typeface="Times New Roman"/>
                <a:cs typeface="Times New Roman"/>
              </a:rPr>
              <a:t> </a:t>
            </a:r>
            <a:r>
              <a:rPr sz="1400" spc="-20" dirty="0">
                <a:latin typeface="Times New Roman"/>
                <a:cs typeface="Times New Roman"/>
              </a:rPr>
              <a:t>same </a:t>
            </a:r>
            <a:r>
              <a:rPr sz="1400" dirty="0">
                <a:latin typeface="Times New Roman"/>
                <a:cs typeface="Times New Roman"/>
              </a:rPr>
              <a:t>sentences,</a:t>
            </a:r>
            <a:r>
              <a:rPr sz="1400" spc="395" dirty="0">
                <a:latin typeface="Times New Roman"/>
                <a:cs typeface="Times New Roman"/>
              </a:rPr>
              <a:t> </a:t>
            </a:r>
            <a:r>
              <a:rPr sz="1400" spc="100" dirty="0">
                <a:latin typeface="Times New Roman"/>
                <a:cs typeface="Times New Roman"/>
              </a:rPr>
              <a:t>but</a:t>
            </a:r>
            <a:r>
              <a:rPr sz="1400" spc="345" dirty="0">
                <a:latin typeface="Times New Roman"/>
                <a:cs typeface="Times New Roman"/>
              </a:rPr>
              <a:t> </a:t>
            </a:r>
            <a:r>
              <a:rPr sz="1400" b="0" i="1" spc="-25" dirty="0">
                <a:latin typeface="Bookman Old Style"/>
                <a:cs typeface="Bookman Old Style"/>
              </a:rPr>
              <a:t>less</a:t>
            </a:r>
            <a:r>
              <a:rPr sz="1400" b="0" i="1" spc="425" dirty="0">
                <a:latin typeface="Bookman Old Style"/>
                <a:cs typeface="Bookman Old Style"/>
              </a:rPr>
              <a:t> </a:t>
            </a:r>
            <a:r>
              <a:rPr sz="1400" dirty="0">
                <a:latin typeface="Times New Roman"/>
                <a:cs typeface="Times New Roman"/>
              </a:rPr>
              <a:t>so.</a:t>
            </a:r>
            <a:r>
              <a:rPr sz="1400" spc="260" dirty="0">
                <a:latin typeface="Times New Roman"/>
                <a:cs typeface="Times New Roman"/>
              </a:rPr>
              <a:t>  </a:t>
            </a:r>
            <a:r>
              <a:rPr sz="1400" dirty="0">
                <a:latin typeface="Times New Roman"/>
                <a:cs typeface="Times New Roman"/>
              </a:rPr>
              <a:t>Increasing</a:t>
            </a:r>
            <a:r>
              <a:rPr sz="1400" spc="350" dirty="0">
                <a:latin typeface="Times New Roman"/>
                <a:cs typeface="Times New Roman"/>
              </a:rPr>
              <a:t> </a:t>
            </a:r>
            <a:r>
              <a:rPr sz="1400" spc="70" dirty="0">
                <a:latin typeface="Times New Roman"/>
                <a:cs typeface="Times New Roman"/>
              </a:rPr>
              <a:t>the</a:t>
            </a:r>
            <a:r>
              <a:rPr sz="1400" spc="350" dirty="0">
                <a:latin typeface="Times New Roman"/>
                <a:cs typeface="Times New Roman"/>
              </a:rPr>
              <a:t> </a:t>
            </a:r>
            <a:r>
              <a:rPr sz="1400" dirty="0">
                <a:latin typeface="Times New Roman"/>
                <a:cs typeface="Times New Roman"/>
              </a:rPr>
              <a:t>energy</a:t>
            </a:r>
            <a:r>
              <a:rPr sz="1400" spc="355" dirty="0">
                <a:latin typeface="Times New Roman"/>
                <a:cs typeface="Times New Roman"/>
              </a:rPr>
              <a:t> </a:t>
            </a:r>
            <a:r>
              <a:rPr sz="1400" dirty="0">
                <a:latin typeface="Times New Roman"/>
                <a:cs typeface="Times New Roman"/>
              </a:rPr>
              <a:t>causes</a:t>
            </a:r>
            <a:r>
              <a:rPr sz="1400" spc="350" dirty="0">
                <a:latin typeface="Times New Roman"/>
                <a:cs typeface="Times New Roman"/>
              </a:rPr>
              <a:t> </a:t>
            </a:r>
            <a:r>
              <a:rPr sz="1400" spc="75" dirty="0">
                <a:latin typeface="Times New Roman"/>
                <a:cs typeface="Times New Roman"/>
              </a:rPr>
              <a:t>a</a:t>
            </a:r>
            <a:r>
              <a:rPr sz="1400" spc="350" dirty="0">
                <a:latin typeface="Times New Roman"/>
                <a:cs typeface="Times New Roman"/>
              </a:rPr>
              <a:t> </a:t>
            </a:r>
            <a:r>
              <a:rPr sz="1400" dirty="0">
                <a:latin typeface="Times New Roman"/>
                <a:cs typeface="Times New Roman"/>
              </a:rPr>
              <a:t>smaller</a:t>
            </a:r>
            <a:r>
              <a:rPr sz="1400" spc="350" dirty="0">
                <a:latin typeface="Times New Roman"/>
                <a:cs typeface="Times New Roman"/>
              </a:rPr>
              <a:t> </a:t>
            </a:r>
            <a:r>
              <a:rPr sz="1400" dirty="0">
                <a:latin typeface="Times New Roman"/>
                <a:cs typeface="Times New Roman"/>
              </a:rPr>
              <a:t>decrease</a:t>
            </a:r>
            <a:r>
              <a:rPr sz="1400" spc="355" dirty="0">
                <a:latin typeface="Times New Roman"/>
                <a:cs typeface="Times New Roman"/>
              </a:rPr>
              <a:t> </a:t>
            </a:r>
            <a:r>
              <a:rPr sz="1400" dirty="0">
                <a:latin typeface="Times New Roman"/>
                <a:cs typeface="Times New Roman"/>
              </a:rPr>
              <a:t>in</a:t>
            </a:r>
            <a:r>
              <a:rPr sz="1400" spc="350" dirty="0">
                <a:latin typeface="Times New Roman"/>
                <a:cs typeface="Times New Roman"/>
              </a:rPr>
              <a:t> </a:t>
            </a:r>
            <a:r>
              <a:rPr sz="1400" i="1" spc="135" dirty="0">
                <a:latin typeface="Times New Roman"/>
                <a:cs typeface="Times New Roman"/>
              </a:rPr>
              <a:t>dS/dE</a:t>
            </a:r>
            <a:r>
              <a:rPr sz="1400" spc="135" dirty="0">
                <a:latin typeface="Times New Roman"/>
                <a:cs typeface="Times New Roman"/>
              </a:rPr>
              <a:t>,</a:t>
            </a:r>
            <a:r>
              <a:rPr sz="1400" spc="395" dirty="0">
                <a:latin typeface="Times New Roman"/>
                <a:cs typeface="Times New Roman"/>
              </a:rPr>
              <a:t> </a:t>
            </a:r>
            <a:r>
              <a:rPr sz="1400" dirty="0">
                <a:latin typeface="Times New Roman"/>
                <a:cs typeface="Times New Roman"/>
              </a:rPr>
              <a:t>which</a:t>
            </a:r>
            <a:r>
              <a:rPr sz="1400" spc="355" dirty="0">
                <a:latin typeface="Times New Roman"/>
                <a:cs typeface="Times New Roman"/>
              </a:rPr>
              <a:t> </a:t>
            </a:r>
            <a:r>
              <a:rPr sz="1400" dirty="0">
                <a:latin typeface="Times New Roman"/>
                <a:cs typeface="Times New Roman"/>
              </a:rPr>
              <a:t>causes</a:t>
            </a:r>
            <a:r>
              <a:rPr sz="1400" spc="350" dirty="0">
                <a:latin typeface="Times New Roman"/>
                <a:cs typeface="Times New Roman"/>
              </a:rPr>
              <a:t> </a:t>
            </a:r>
            <a:r>
              <a:rPr sz="1400" spc="25" dirty="0">
                <a:latin typeface="Times New Roman"/>
                <a:cs typeface="Times New Roman"/>
              </a:rPr>
              <a:t>a </a:t>
            </a:r>
            <a:r>
              <a:rPr sz="1400" dirty="0">
                <a:latin typeface="Times New Roman"/>
                <a:cs typeface="Times New Roman"/>
              </a:rPr>
              <a:t>smaller</a:t>
            </a:r>
            <a:r>
              <a:rPr sz="1400" spc="280" dirty="0">
                <a:latin typeface="Times New Roman"/>
                <a:cs typeface="Times New Roman"/>
              </a:rPr>
              <a:t> </a:t>
            </a:r>
            <a:r>
              <a:rPr sz="1400" dirty="0">
                <a:latin typeface="Times New Roman"/>
                <a:cs typeface="Times New Roman"/>
              </a:rPr>
              <a:t>increase</a:t>
            </a:r>
            <a:r>
              <a:rPr sz="1400" spc="280" dirty="0">
                <a:latin typeface="Times New Roman"/>
                <a:cs typeface="Times New Roman"/>
              </a:rPr>
              <a:t> </a:t>
            </a:r>
            <a:r>
              <a:rPr sz="1400" dirty="0">
                <a:latin typeface="Times New Roman"/>
                <a:cs typeface="Times New Roman"/>
              </a:rPr>
              <a:t>in</a:t>
            </a:r>
            <a:r>
              <a:rPr sz="1400" spc="285" dirty="0">
                <a:latin typeface="Times New Roman"/>
                <a:cs typeface="Times New Roman"/>
              </a:rPr>
              <a:t> </a:t>
            </a:r>
            <a:r>
              <a:rPr sz="1400" spc="70" dirty="0">
                <a:latin typeface="Times New Roman"/>
                <a:cs typeface="Times New Roman"/>
              </a:rPr>
              <a:t>temperature,</a:t>
            </a:r>
            <a:r>
              <a:rPr sz="1400" spc="305" dirty="0">
                <a:latin typeface="Times New Roman"/>
                <a:cs typeface="Times New Roman"/>
              </a:rPr>
              <a:t> </a:t>
            </a:r>
            <a:r>
              <a:rPr sz="1400" dirty="0">
                <a:latin typeface="Times New Roman"/>
                <a:cs typeface="Times New Roman"/>
              </a:rPr>
              <a:t>which</a:t>
            </a:r>
            <a:r>
              <a:rPr sz="1400" spc="280" dirty="0">
                <a:latin typeface="Times New Roman"/>
                <a:cs typeface="Times New Roman"/>
              </a:rPr>
              <a:t> </a:t>
            </a:r>
            <a:r>
              <a:rPr sz="1400" dirty="0">
                <a:latin typeface="Times New Roman"/>
                <a:cs typeface="Times New Roman"/>
              </a:rPr>
              <a:t>implies</a:t>
            </a:r>
            <a:r>
              <a:rPr sz="1400" spc="285" dirty="0">
                <a:latin typeface="Times New Roman"/>
                <a:cs typeface="Times New Roman"/>
              </a:rPr>
              <a:t> </a:t>
            </a:r>
            <a:r>
              <a:rPr sz="1400" spc="75" dirty="0">
                <a:latin typeface="Times New Roman"/>
                <a:cs typeface="Times New Roman"/>
              </a:rPr>
              <a:t>a</a:t>
            </a:r>
            <a:r>
              <a:rPr sz="1400" spc="280" dirty="0">
                <a:latin typeface="Times New Roman"/>
                <a:cs typeface="Times New Roman"/>
              </a:rPr>
              <a:t> </a:t>
            </a:r>
            <a:r>
              <a:rPr sz="1400" dirty="0">
                <a:latin typeface="Times New Roman"/>
                <a:cs typeface="Times New Roman"/>
              </a:rPr>
              <a:t>smaller</a:t>
            </a:r>
            <a:r>
              <a:rPr sz="1400" spc="285" dirty="0">
                <a:latin typeface="Times New Roman"/>
                <a:cs typeface="Times New Roman"/>
              </a:rPr>
              <a:t> </a:t>
            </a:r>
            <a:r>
              <a:rPr sz="1400" dirty="0">
                <a:latin typeface="Times New Roman"/>
                <a:cs typeface="Times New Roman"/>
              </a:rPr>
              <a:t>derivative</a:t>
            </a:r>
            <a:r>
              <a:rPr sz="1400" spc="285" dirty="0">
                <a:latin typeface="Times New Roman"/>
                <a:cs typeface="Times New Roman"/>
              </a:rPr>
              <a:t> </a:t>
            </a:r>
            <a:r>
              <a:rPr sz="1400" i="1" spc="145" dirty="0">
                <a:latin typeface="Times New Roman"/>
                <a:cs typeface="Times New Roman"/>
              </a:rPr>
              <a:t>dT/dE</a:t>
            </a:r>
            <a:r>
              <a:rPr sz="1400" spc="145" dirty="0">
                <a:latin typeface="Times New Roman"/>
                <a:cs typeface="Times New Roman"/>
              </a:rPr>
              <a:t>.</a:t>
            </a:r>
            <a:r>
              <a:rPr sz="1400" spc="140" dirty="0">
                <a:latin typeface="Times New Roman"/>
                <a:cs typeface="Times New Roman"/>
              </a:rPr>
              <a:t>  </a:t>
            </a:r>
            <a:r>
              <a:rPr sz="1400" dirty="0">
                <a:latin typeface="Times New Roman"/>
                <a:cs typeface="Times New Roman"/>
              </a:rPr>
              <a:t>So</a:t>
            </a:r>
            <a:r>
              <a:rPr sz="1400" spc="285" dirty="0">
                <a:latin typeface="Times New Roman"/>
                <a:cs typeface="Times New Roman"/>
              </a:rPr>
              <a:t> </a:t>
            </a:r>
            <a:r>
              <a:rPr sz="1400" spc="70" dirty="0">
                <a:latin typeface="Times New Roman"/>
                <a:cs typeface="Times New Roman"/>
              </a:rPr>
              <a:t>the</a:t>
            </a:r>
            <a:r>
              <a:rPr sz="1400" spc="280" dirty="0">
                <a:latin typeface="Times New Roman"/>
                <a:cs typeface="Times New Roman"/>
              </a:rPr>
              <a:t> </a:t>
            </a:r>
            <a:r>
              <a:rPr sz="1400" dirty="0">
                <a:latin typeface="Times New Roman"/>
                <a:cs typeface="Times New Roman"/>
              </a:rPr>
              <a:t>red</a:t>
            </a:r>
            <a:r>
              <a:rPr sz="1400" spc="285" dirty="0">
                <a:latin typeface="Times New Roman"/>
                <a:cs typeface="Times New Roman"/>
              </a:rPr>
              <a:t> </a:t>
            </a:r>
            <a:r>
              <a:rPr sz="1400" spc="55" dirty="0">
                <a:latin typeface="Times New Roman"/>
                <a:cs typeface="Times New Roman"/>
              </a:rPr>
              <a:t>graph</a:t>
            </a:r>
            <a:r>
              <a:rPr sz="1400" spc="280" dirty="0">
                <a:latin typeface="Times New Roman"/>
                <a:cs typeface="Times New Roman"/>
              </a:rPr>
              <a:t> </a:t>
            </a:r>
            <a:r>
              <a:rPr sz="1400" spc="50" dirty="0">
                <a:latin typeface="Times New Roman"/>
                <a:cs typeface="Times New Roman"/>
              </a:rPr>
              <a:t>has</a:t>
            </a:r>
            <a:r>
              <a:rPr sz="1400" spc="280" dirty="0">
                <a:latin typeface="Times New Roman"/>
                <a:cs typeface="Times New Roman"/>
              </a:rPr>
              <a:t> </a:t>
            </a:r>
            <a:r>
              <a:rPr sz="1400" spc="25" dirty="0">
                <a:latin typeface="Times New Roman"/>
                <a:cs typeface="Times New Roman"/>
              </a:rPr>
              <a:t>a </a:t>
            </a:r>
            <a:r>
              <a:rPr sz="1400" dirty="0">
                <a:latin typeface="Times New Roman"/>
                <a:cs typeface="Times New Roman"/>
              </a:rPr>
              <a:t>higher</a:t>
            </a:r>
            <a:r>
              <a:rPr sz="1400" spc="220" dirty="0">
                <a:latin typeface="Times New Roman"/>
                <a:cs typeface="Times New Roman"/>
              </a:rPr>
              <a:t> </a:t>
            </a:r>
            <a:r>
              <a:rPr sz="1400" spc="75" dirty="0">
                <a:latin typeface="Times New Roman"/>
                <a:cs typeface="Times New Roman"/>
              </a:rPr>
              <a:t>heat</a:t>
            </a:r>
            <a:r>
              <a:rPr sz="1400" spc="229" dirty="0">
                <a:latin typeface="Times New Roman"/>
                <a:cs typeface="Times New Roman"/>
              </a:rPr>
              <a:t> </a:t>
            </a:r>
            <a:r>
              <a:rPr sz="1400" spc="-10" dirty="0">
                <a:latin typeface="Times New Roman"/>
                <a:cs typeface="Times New Roman"/>
              </a:rPr>
              <a:t>capacity.</a:t>
            </a:r>
            <a:endParaRPr sz="1400">
              <a:latin typeface="Times New Roman"/>
              <a:cs typeface="Times New Roman"/>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782320" cy="207645"/>
          </a:xfrm>
          <a:prstGeom prst="rect">
            <a:avLst/>
          </a:prstGeom>
        </p:spPr>
        <p:txBody>
          <a:bodyPr vert="horz" wrap="square" lIns="0" tIns="12065" rIns="0" bIns="0" rtlCol="0">
            <a:spAutoFit/>
          </a:bodyPr>
          <a:lstStyle/>
          <a:p>
            <a:pPr marL="12700">
              <a:lnSpc>
                <a:spcPct val="100000"/>
              </a:lnSpc>
              <a:spcBef>
                <a:spcPts val="95"/>
              </a:spcBef>
            </a:pPr>
            <a:r>
              <a:rPr sz="1200" spc="-10" dirty="0">
                <a:latin typeface="Times New Roman"/>
                <a:cs typeface="Times New Roman"/>
              </a:rPr>
              <a:t>ConcepTest</a:t>
            </a:r>
            <a:endParaRPr sz="1200">
              <a:latin typeface="Times New Roman"/>
              <a:cs typeface="Times New Roman"/>
            </a:endParaRPr>
          </a:p>
        </p:txBody>
      </p:sp>
      <p:sp>
        <p:nvSpPr>
          <p:cNvPr id="3" name="object 3"/>
          <p:cNvSpPr txBox="1"/>
          <p:nvPr/>
        </p:nvSpPr>
        <p:spPr>
          <a:xfrm>
            <a:off x="7342314" y="878291"/>
            <a:ext cx="1631950"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10.3.</a:t>
            </a:r>
            <a:r>
              <a:rPr sz="1200" spc="155" dirty="0">
                <a:latin typeface="Times New Roman"/>
                <a:cs typeface="Times New Roman"/>
              </a:rPr>
              <a:t>  </a:t>
            </a:r>
            <a:r>
              <a:rPr sz="1200" spc="-10" dirty="0">
                <a:latin typeface="Times New Roman"/>
                <a:cs typeface="Times New Roman"/>
              </a:rPr>
              <a:t>TEMPERATURE</a:t>
            </a:r>
            <a:endParaRPr sz="1200">
              <a:latin typeface="Times New Roman"/>
              <a:cs typeface="Times New Roman"/>
            </a:endParaRPr>
          </a:p>
        </p:txBody>
      </p:sp>
      <p:sp>
        <p:nvSpPr>
          <p:cNvPr id="4" name="object 4"/>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5" name="object 5"/>
          <p:cNvSpPr txBox="1">
            <a:spLocks noGrp="1"/>
          </p:cNvSpPr>
          <p:nvPr>
            <p:ph type="title"/>
          </p:nvPr>
        </p:nvSpPr>
        <p:spPr>
          <a:xfrm>
            <a:off x="718819" y="1226285"/>
            <a:ext cx="8256905" cy="1162685"/>
          </a:xfrm>
          <a:prstGeom prst="rect">
            <a:avLst/>
          </a:prstGeom>
        </p:spPr>
        <p:txBody>
          <a:bodyPr vert="horz" wrap="square" lIns="0" tIns="9525" rIns="0" bIns="0" rtlCol="0">
            <a:spAutoFit/>
          </a:bodyPr>
          <a:lstStyle/>
          <a:p>
            <a:pPr marL="12700" marR="5080" algn="just">
              <a:lnSpc>
                <a:spcPct val="101699"/>
              </a:lnSpc>
              <a:spcBef>
                <a:spcPts val="75"/>
              </a:spcBef>
            </a:pPr>
            <a:r>
              <a:rPr dirty="0"/>
              <a:t>True</a:t>
            </a:r>
            <a:r>
              <a:rPr spc="245" dirty="0"/>
              <a:t> </a:t>
            </a:r>
            <a:r>
              <a:rPr dirty="0"/>
              <a:t>or</a:t>
            </a:r>
            <a:r>
              <a:rPr spc="365" dirty="0"/>
              <a:t> </a:t>
            </a:r>
            <a:r>
              <a:rPr dirty="0"/>
              <a:t>false?</a:t>
            </a:r>
            <a:r>
              <a:rPr spc="229" dirty="0"/>
              <a:t>  </a:t>
            </a:r>
            <a:r>
              <a:rPr dirty="0"/>
              <a:t>The</a:t>
            </a:r>
            <a:r>
              <a:rPr spc="370" dirty="0"/>
              <a:t> </a:t>
            </a:r>
            <a:r>
              <a:rPr dirty="0"/>
              <a:t>definition</a:t>
            </a:r>
            <a:r>
              <a:rPr spc="370" dirty="0"/>
              <a:t> </a:t>
            </a:r>
            <a:r>
              <a:rPr dirty="0"/>
              <a:t>of</a:t>
            </a:r>
            <a:r>
              <a:rPr spc="375" dirty="0"/>
              <a:t> </a:t>
            </a:r>
            <a:r>
              <a:rPr spc="65" dirty="0"/>
              <a:t>heat</a:t>
            </a:r>
            <a:r>
              <a:rPr spc="370" dirty="0"/>
              <a:t> </a:t>
            </a:r>
            <a:r>
              <a:rPr spc="50" dirty="0"/>
              <a:t>capacity,</a:t>
            </a:r>
            <a:r>
              <a:rPr spc="430" dirty="0"/>
              <a:t> </a:t>
            </a:r>
            <a:r>
              <a:rPr i="1" spc="80" dirty="0">
                <a:latin typeface="Times New Roman"/>
                <a:cs typeface="Times New Roman"/>
              </a:rPr>
              <a:t>C</a:t>
            </a:r>
            <a:r>
              <a:rPr i="1" spc="20" dirty="0">
                <a:latin typeface="Times New Roman"/>
                <a:cs typeface="Times New Roman"/>
              </a:rPr>
              <a:t>  </a:t>
            </a:r>
            <a:r>
              <a:rPr spc="130" dirty="0"/>
              <a:t>=</a:t>
            </a:r>
            <a:r>
              <a:rPr spc="484" dirty="0"/>
              <a:t> </a:t>
            </a:r>
            <a:r>
              <a:rPr i="1" spc="185" dirty="0">
                <a:latin typeface="Times New Roman"/>
                <a:cs typeface="Times New Roman"/>
              </a:rPr>
              <a:t>dE/dT</a:t>
            </a:r>
            <a:r>
              <a:rPr i="1" spc="-155" dirty="0">
                <a:latin typeface="Times New Roman"/>
                <a:cs typeface="Times New Roman"/>
              </a:rPr>
              <a:t> </a:t>
            </a:r>
            <a:r>
              <a:rPr spc="75" dirty="0"/>
              <a:t>,</a:t>
            </a:r>
            <a:r>
              <a:rPr spc="430" dirty="0"/>
              <a:t> </a:t>
            </a:r>
            <a:r>
              <a:rPr spc="-25" dirty="0"/>
              <a:t>is </a:t>
            </a:r>
            <a:r>
              <a:rPr dirty="0"/>
              <a:t>only</a:t>
            </a:r>
            <a:r>
              <a:rPr spc="525" dirty="0"/>
              <a:t> </a:t>
            </a:r>
            <a:r>
              <a:rPr dirty="0"/>
              <a:t>valid</a:t>
            </a:r>
            <a:r>
              <a:rPr spc="535" dirty="0"/>
              <a:t> </a:t>
            </a:r>
            <a:r>
              <a:rPr dirty="0"/>
              <a:t>when</a:t>
            </a:r>
            <a:r>
              <a:rPr spc="535" dirty="0"/>
              <a:t> </a:t>
            </a:r>
            <a:r>
              <a:rPr spc="55" dirty="0"/>
              <a:t>temperature</a:t>
            </a:r>
            <a:r>
              <a:rPr spc="530" dirty="0"/>
              <a:t> </a:t>
            </a:r>
            <a:r>
              <a:rPr dirty="0"/>
              <a:t>is</a:t>
            </a:r>
            <a:r>
              <a:rPr spc="530" dirty="0"/>
              <a:t> </a:t>
            </a:r>
            <a:r>
              <a:rPr dirty="0"/>
              <a:t>measured</a:t>
            </a:r>
            <a:r>
              <a:rPr spc="535" dirty="0"/>
              <a:t> </a:t>
            </a:r>
            <a:r>
              <a:rPr dirty="0"/>
              <a:t>in</a:t>
            </a:r>
            <a:r>
              <a:rPr spc="530" dirty="0"/>
              <a:t> </a:t>
            </a:r>
            <a:r>
              <a:rPr dirty="0"/>
              <a:t>Kelvin</a:t>
            </a:r>
            <a:r>
              <a:rPr spc="535" dirty="0"/>
              <a:t> </a:t>
            </a:r>
            <a:r>
              <a:rPr dirty="0"/>
              <a:t>or</a:t>
            </a:r>
            <a:r>
              <a:rPr spc="535" dirty="0"/>
              <a:t> </a:t>
            </a:r>
            <a:r>
              <a:rPr spc="-10" dirty="0"/>
              <a:t>another </a:t>
            </a:r>
            <a:r>
              <a:rPr dirty="0"/>
              <a:t>scale</a:t>
            </a:r>
            <a:r>
              <a:rPr spc="220" dirty="0"/>
              <a:t> </a:t>
            </a:r>
            <a:r>
              <a:rPr spc="114" dirty="0"/>
              <a:t>that</a:t>
            </a:r>
            <a:r>
              <a:rPr spc="215" dirty="0"/>
              <a:t> </a:t>
            </a:r>
            <a:r>
              <a:rPr spc="80" dirty="0"/>
              <a:t>starts</a:t>
            </a:r>
            <a:r>
              <a:rPr spc="215" dirty="0"/>
              <a:t> </a:t>
            </a:r>
            <a:r>
              <a:rPr spc="145" dirty="0"/>
              <a:t>at</a:t>
            </a:r>
            <a:r>
              <a:rPr spc="220" dirty="0"/>
              <a:t> </a:t>
            </a:r>
            <a:r>
              <a:rPr dirty="0"/>
              <a:t>absolute</a:t>
            </a:r>
            <a:r>
              <a:rPr spc="210" dirty="0"/>
              <a:t> </a:t>
            </a:r>
            <a:r>
              <a:rPr spc="-10" dirty="0"/>
              <a:t>zero.</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782320" cy="207645"/>
          </a:xfrm>
          <a:prstGeom prst="rect">
            <a:avLst/>
          </a:prstGeom>
        </p:spPr>
        <p:txBody>
          <a:bodyPr vert="horz" wrap="square" lIns="0" tIns="12065" rIns="0" bIns="0" rtlCol="0">
            <a:spAutoFit/>
          </a:bodyPr>
          <a:lstStyle/>
          <a:p>
            <a:pPr marL="12700">
              <a:lnSpc>
                <a:spcPct val="100000"/>
              </a:lnSpc>
              <a:spcBef>
                <a:spcPts val="95"/>
              </a:spcBef>
            </a:pPr>
            <a:r>
              <a:rPr sz="1200" spc="-10" dirty="0">
                <a:latin typeface="Times New Roman"/>
                <a:cs typeface="Times New Roman"/>
              </a:rPr>
              <a:t>ConcepTest</a:t>
            </a:r>
            <a:endParaRPr sz="1200">
              <a:latin typeface="Times New Roman"/>
              <a:cs typeface="Times New Roman"/>
            </a:endParaRPr>
          </a:p>
        </p:txBody>
      </p:sp>
      <p:sp>
        <p:nvSpPr>
          <p:cNvPr id="3" name="object 3"/>
          <p:cNvSpPr txBox="1"/>
          <p:nvPr/>
        </p:nvSpPr>
        <p:spPr>
          <a:xfrm>
            <a:off x="7342314" y="878291"/>
            <a:ext cx="1631950"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10.3.</a:t>
            </a:r>
            <a:r>
              <a:rPr sz="1200" spc="155" dirty="0">
                <a:latin typeface="Times New Roman"/>
                <a:cs typeface="Times New Roman"/>
              </a:rPr>
              <a:t>  </a:t>
            </a:r>
            <a:r>
              <a:rPr sz="1200" spc="-10" dirty="0">
                <a:latin typeface="Times New Roman"/>
                <a:cs typeface="Times New Roman"/>
              </a:rPr>
              <a:t>TEMPERATURE</a:t>
            </a:r>
            <a:endParaRPr sz="1200">
              <a:latin typeface="Times New Roman"/>
              <a:cs typeface="Times New Roman"/>
            </a:endParaRPr>
          </a:p>
        </p:txBody>
      </p:sp>
      <p:sp>
        <p:nvSpPr>
          <p:cNvPr id="4" name="object 4"/>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5" name="object 5"/>
          <p:cNvSpPr txBox="1">
            <a:spLocks noGrp="1"/>
          </p:cNvSpPr>
          <p:nvPr>
            <p:ph type="title"/>
          </p:nvPr>
        </p:nvSpPr>
        <p:spPr>
          <a:xfrm>
            <a:off x="718819" y="1226285"/>
            <a:ext cx="8256905" cy="1162685"/>
          </a:xfrm>
          <a:prstGeom prst="rect">
            <a:avLst/>
          </a:prstGeom>
        </p:spPr>
        <p:txBody>
          <a:bodyPr vert="horz" wrap="square" lIns="0" tIns="9525" rIns="0" bIns="0" rtlCol="0">
            <a:spAutoFit/>
          </a:bodyPr>
          <a:lstStyle/>
          <a:p>
            <a:pPr marL="12700" marR="5080" algn="just">
              <a:lnSpc>
                <a:spcPct val="101699"/>
              </a:lnSpc>
              <a:spcBef>
                <a:spcPts val="75"/>
              </a:spcBef>
            </a:pPr>
            <a:r>
              <a:rPr dirty="0"/>
              <a:t>True</a:t>
            </a:r>
            <a:r>
              <a:rPr spc="245" dirty="0"/>
              <a:t> </a:t>
            </a:r>
            <a:r>
              <a:rPr dirty="0"/>
              <a:t>or</a:t>
            </a:r>
            <a:r>
              <a:rPr spc="365" dirty="0"/>
              <a:t> </a:t>
            </a:r>
            <a:r>
              <a:rPr dirty="0"/>
              <a:t>false?</a:t>
            </a:r>
            <a:r>
              <a:rPr spc="229" dirty="0"/>
              <a:t>  </a:t>
            </a:r>
            <a:r>
              <a:rPr dirty="0"/>
              <a:t>The</a:t>
            </a:r>
            <a:r>
              <a:rPr spc="370" dirty="0"/>
              <a:t> </a:t>
            </a:r>
            <a:r>
              <a:rPr dirty="0"/>
              <a:t>definition</a:t>
            </a:r>
            <a:r>
              <a:rPr spc="370" dirty="0"/>
              <a:t> </a:t>
            </a:r>
            <a:r>
              <a:rPr dirty="0"/>
              <a:t>of</a:t>
            </a:r>
            <a:r>
              <a:rPr spc="375" dirty="0"/>
              <a:t> </a:t>
            </a:r>
            <a:r>
              <a:rPr spc="65" dirty="0"/>
              <a:t>heat</a:t>
            </a:r>
            <a:r>
              <a:rPr spc="370" dirty="0"/>
              <a:t> </a:t>
            </a:r>
            <a:r>
              <a:rPr spc="50" dirty="0"/>
              <a:t>capacity,</a:t>
            </a:r>
            <a:r>
              <a:rPr spc="430" dirty="0"/>
              <a:t> </a:t>
            </a:r>
            <a:r>
              <a:rPr i="1" spc="80" dirty="0">
                <a:latin typeface="Times New Roman"/>
                <a:cs typeface="Times New Roman"/>
              </a:rPr>
              <a:t>C</a:t>
            </a:r>
            <a:r>
              <a:rPr i="1" spc="20" dirty="0">
                <a:latin typeface="Times New Roman"/>
                <a:cs typeface="Times New Roman"/>
              </a:rPr>
              <a:t>  </a:t>
            </a:r>
            <a:r>
              <a:rPr spc="130" dirty="0"/>
              <a:t>=</a:t>
            </a:r>
            <a:r>
              <a:rPr spc="484" dirty="0"/>
              <a:t> </a:t>
            </a:r>
            <a:r>
              <a:rPr i="1" spc="185" dirty="0">
                <a:latin typeface="Times New Roman"/>
                <a:cs typeface="Times New Roman"/>
              </a:rPr>
              <a:t>dE/dT</a:t>
            </a:r>
            <a:r>
              <a:rPr i="1" spc="-155" dirty="0">
                <a:latin typeface="Times New Roman"/>
                <a:cs typeface="Times New Roman"/>
              </a:rPr>
              <a:t> </a:t>
            </a:r>
            <a:r>
              <a:rPr spc="75" dirty="0"/>
              <a:t>,</a:t>
            </a:r>
            <a:r>
              <a:rPr spc="430" dirty="0"/>
              <a:t> </a:t>
            </a:r>
            <a:r>
              <a:rPr spc="-25" dirty="0"/>
              <a:t>is </a:t>
            </a:r>
            <a:r>
              <a:rPr dirty="0"/>
              <a:t>only</a:t>
            </a:r>
            <a:r>
              <a:rPr spc="525" dirty="0"/>
              <a:t> </a:t>
            </a:r>
            <a:r>
              <a:rPr dirty="0"/>
              <a:t>valid</a:t>
            </a:r>
            <a:r>
              <a:rPr spc="535" dirty="0"/>
              <a:t> </a:t>
            </a:r>
            <a:r>
              <a:rPr dirty="0"/>
              <a:t>when</a:t>
            </a:r>
            <a:r>
              <a:rPr spc="535" dirty="0"/>
              <a:t> </a:t>
            </a:r>
            <a:r>
              <a:rPr spc="55" dirty="0"/>
              <a:t>temperature</a:t>
            </a:r>
            <a:r>
              <a:rPr spc="530" dirty="0"/>
              <a:t> </a:t>
            </a:r>
            <a:r>
              <a:rPr dirty="0"/>
              <a:t>is</a:t>
            </a:r>
            <a:r>
              <a:rPr spc="530" dirty="0"/>
              <a:t> </a:t>
            </a:r>
            <a:r>
              <a:rPr dirty="0"/>
              <a:t>measured</a:t>
            </a:r>
            <a:r>
              <a:rPr spc="535" dirty="0"/>
              <a:t> </a:t>
            </a:r>
            <a:r>
              <a:rPr dirty="0"/>
              <a:t>in</a:t>
            </a:r>
            <a:r>
              <a:rPr spc="530" dirty="0"/>
              <a:t> </a:t>
            </a:r>
            <a:r>
              <a:rPr dirty="0"/>
              <a:t>Kelvin</a:t>
            </a:r>
            <a:r>
              <a:rPr spc="535" dirty="0"/>
              <a:t> </a:t>
            </a:r>
            <a:r>
              <a:rPr dirty="0"/>
              <a:t>or</a:t>
            </a:r>
            <a:r>
              <a:rPr spc="535" dirty="0"/>
              <a:t> </a:t>
            </a:r>
            <a:r>
              <a:rPr spc="-10" dirty="0"/>
              <a:t>another </a:t>
            </a:r>
            <a:r>
              <a:rPr dirty="0"/>
              <a:t>scale</a:t>
            </a:r>
            <a:r>
              <a:rPr spc="220" dirty="0"/>
              <a:t> </a:t>
            </a:r>
            <a:r>
              <a:rPr spc="114" dirty="0"/>
              <a:t>that</a:t>
            </a:r>
            <a:r>
              <a:rPr spc="215" dirty="0"/>
              <a:t> </a:t>
            </a:r>
            <a:r>
              <a:rPr spc="80" dirty="0"/>
              <a:t>starts</a:t>
            </a:r>
            <a:r>
              <a:rPr spc="215" dirty="0"/>
              <a:t> </a:t>
            </a:r>
            <a:r>
              <a:rPr spc="145" dirty="0"/>
              <a:t>at</a:t>
            </a:r>
            <a:r>
              <a:rPr spc="220" dirty="0"/>
              <a:t> </a:t>
            </a:r>
            <a:r>
              <a:rPr dirty="0"/>
              <a:t>absolute</a:t>
            </a:r>
            <a:r>
              <a:rPr spc="210" dirty="0"/>
              <a:t> </a:t>
            </a:r>
            <a:r>
              <a:rPr spc="-10" dirty="0"/>
              <a:t>zero.</a:t>
            </a:r>
          </a:p>
        </p:txBody>
      </p:sp>
      <p:sp>
        <p:nvSpPr>
          <p:cNvPr id="6" name="object 6"/>
          <p:cNvSpPr txBox="1"/>
          <p:nvPr/>
        </p:nvSpPr>
        <p:spPr>
          <a:xfrm>
            <a:off x="707758" y="2567456"/>
            <a:ext cx="8267700" cy="2301240"/>
          </a:xfrm>
          <a:prstGeom prst="rect">
            <a:avLst/>
          </a:prstGeom>
        </p:spPr>
        <p:txBody>
          <a:bodyPr vert="horz" wrap="square" lIns="0" tIns="9525" rIns="0" bIns="0" rtlCol="0">
            <a:spAutoFit/>
          </a:bodyPr>
          <a:lstStyle/>
          <a:p>
            <a:pPr marL="23495" marR="5080" indent="-11430" algn="just">
              <a:lnSpc>
                <a:spcPct val="101699"/>
              </a:lnSpc>
              <a:spcBef>
                <a:spcPts val="75"/>
              </a:spcBef>
            </a:pPr>
            <a:r>
              <a:rPr sz="2450" b="1" spc="55" dirty="0">
                <a:latin typeface="Book Antiqua"/>
                <a:cs typeface="Book Antiqua"/>
              </a:rPr>
              <a:t>Solution:</a:t>
            </a:r>
            <a:r>
              <a:rPr sz="2450" b="1" spc="340" dirty="0">
                <a:latin typeface="Book Antiqua"/>
                <a:cs typeface="Book Antiqua"/>
              </a:rPr>
              <a:t>  </a:t>
            </a:r>
            <a:r>
              <a:rPr sz="2450" dirty="0">
                <a:latin typeface="Garamond"/>
                <a:cs typeface="Garamond"/>
              </a:rPr>
              <a:t>False.</a:t>
            </a:r>
            <a:r>
              <a:rPr sz="2450" spc="340" dirty="0">
                <a:latin typeface="Garamond"/>
                <a:cs typeface="Garamond"/>
              </a:rPr>
              <a:t>  </a:t>
            </a:r>
            <a:r>
              <a:rPr sz="2450" dirty="0">
                <a:latin typeface="Garamond"/>
                <a:cs typeface="Garamond"/>
              </a:rPr>
              <a:t>Changing</a:t>
            </a:r>
            <a:r>
              <a:rPr sz="2450" spc="455" dirty="0">
                <a:latin typeface="Garamond"/>
                <a:cs typeface="Garamond"/>
              </a:rPr>
              <a:t> </a:t>
            </a:r>
            <a:r>
              <a:rPr sz="2450" dirty="0">
                <a:latin typeface="Garamond"/>
                <a:cs typeface="Garamond"/>
              </a:rPr>
              <a:t>from</a:t>
            </a:r>
            <a:r>
              <a:rPr sz="2450" spc="450" dirty="0">
                <a:latin typeface="Garamond"/>
                <a:cs typeface="Garamond"/>
              </a:rPr>
              <a:t> </a:t>
            </a:r>
            <a:r>
              <a:rPr sz="2450" dirty="0">
                <a:latin typeface="Garamond"/>
                <a:cs typeface="Garamond"/>
              </a:rPr>
              <a:t>Kelvin</a:t>
            </a:r>
            <a:r>
              <a:rPr sz="2450" spc="445" dirty="0">
                <a:latin typeface="Garamond"/>
                <a:cs typeface="Garamond"/>
              </a:rPr>
              <a:t> </a:t>
            </a:r>
            <a:r>
              <a:rPr sz="2450" dirty="0">
                <a:latin typeface="Garamond"/>
                <a:cs typeface="Garamond"/>
              </a:rPr>
              <a:t>to</a:t>
            </a:r>
            <a:r>
              <a:rPr sz="2450" spc="455" dirty="0">
                <a:latin typeface="Garamond"/>
                <a:cs typeface="Garamond"/>
              </a:rPr>
              <a:t> </a:t>
            </a:r>
            <a:r>
              <a:rPr sz="2450" dirty="0">
                <a:latin typeface="Garamond"/>
                <a:cs typeface="Garamond"/>
              </a:rPr>
              <a:t>Celsius</a:t>
            </a:r>
            <a:r>
              <a:rPr sz="2450" spc="450" dirty="0">
                <a:latin typeface="Garamond"/>
                <a:cs typeface="Garamond"/>
              </a:rPr>
              <a:t> </a:t>
            </a:r>
            <a:r>
              <a:rPr sz="2450" dirty="0">
                <a:latin typeface="Garamond"/>
                <a:cs typeface="Garamond"/>
              </a:rPr>
              <a:t>moves</a:t>
            </a:r>
            <a:r>
              <a:rPr sz="2450" spc="450" dirty="0">
                <a:latin typeface="Garamond"/>
                <a:cs typeface="Garamond"/>
              </a:rPr>
              <a:t> </a:t>
            </a:r>
            <a:r>
              <a:rPr sz="2450" spc="-25" dirty="0">
                <a:latin typeface="Garamond"/>
                <a:cs typeface="Garamond"/>
              </a:rPr>
              <a:t>the </a:t>
            </a:r>
            <a:r>
              <a:rPr sz="2450" dirty="0">
                <a:latin typeface="Garamond"/>
                <a:cs typeface="Garamond"/>
              </a:rPr>
              <a:t>entire</a:t>
            </a:r>
            <a:r>
              <a:rPr sz="2450" spc="270" dirty="0">
                <a:latin typeface="Garamond"/>
                <a:cs typeface="Garamond"/>
              </a:rPr>
              <a:t> </a:t>
            </a:r>
            <a:r>
              <a:rPr sz="2450" dirty="0">
                <a:latin typeface="Garamond"/>
                <a:cs typeface="Garamond"/>
              </a:rPr>
              <a:t>graph</a:t>
            </a:r>
            <a:r>
              <a:rPr sz="2450" spc="275" dirty="0">
                <a:latin typeface="Garamond"/>
                <a:cs typeface="Garamond"/>
              </a:rPr>
              <a:t> </a:t>
            </a:r>
            <a:r>
              <a:rPr sz="2450" i="1" spc="285" dirty="0">
                <a:latin typeface="Times New Roman"/>
                <a:cs typeface="Times New Roman"/>
              </a:rPr>
              <a:t>E</a:t>
            </a:r>
            <a:r>
              <a:rPr sz="2450" i="1" spc="445" dirty="0">
                <a:latin typeface="Times New Roman"/>
                <a:cs typeface="Times New Roman"/>
              </a:rPr>
              <a:t> </a:t>
            </a:r>
            <a:r>
              <a:rPr sz="2450" dirty="0">
                <a:latin typeface="Garamond"/>
                <a:cs typeface="Garamond"/>
              </a:rPr>
              <a:t>vs</a:t>
            </a:r>
            <a:r>
              <a:rPr sz="2450" spc="280" dirty="0">
                <a:latin typeface="Garamond"/>
                <a:cs typeface="Garamond"/>
              </a:rPr>
              <a:t> </a:t>
            </a:r>
            <a:r>
              <a:rPr sz="2450" i="1" spc="50" dirty="0">
                <a:latin typeface="Times New Roman"/>
                <a:cs typeface="Times New Roman"/>
              </a:rPr>
              <a:t>T</a:t>
            </a:r>
            <a:r>
              <a:rPr sz="2450" i="1" spc="20" dirty="0">
                <a:latin typeface="Times New Roman"/>
                <a:cs typeface="Times New Roman"/>
              </a:rPr>
              <a:t>  </a:t>
            </a:r>
            <a:r>
              <a:rPr sz="2450" dirty="0">
                <a:latin typeface="Garamond"/>
                <a:cs typeface="Garamond"/>
              </a:rPr>
              <a:t>graph</a:t>
            </a:r>
            <a:r>
              <a:rPr sz="2450" spc="285" dirty="0">
                <a:latin typeface="Garamond"/>
                <a:cs typeface="Garamond"/>
              </a:rPr>
              <a:t> </a:t>
            </a:r>
            <a:r>
              <a:rPr sz="2450" dirty="0">
                <a:latin typeface="Garamond"/>
                <a:cs typeface="Garamond"/>
              </a:rPr>
              <a:t>horizontally,</a:t>
            </a:r>
            <a:r>
              <a:rPr sz="2450" spc="290" dirty="0">
                <a:latin typeface="Garamond"/>
                <a:cs typeface="Garamond"/>
              </a:rPr>
              <a:t> </a:t>
            </a:r>
            <a:r>
              <a:rPr sz="2450" spc="70" dirty="0">
                <a:latin typeface="Garamond"/>
                <a:cs typeface="Garamond"/>
              </a:rPr>
              <a:t>but</a:t>
            </a:r>
            <a:r>
              <a:rPr sz="2450" spc="280" dirty="0">
                <a:latin typeface="Garamond"/>
                <a:cs typeface="Garamond"/>
              </a:rPr>
              <a:t> </a:t>
            </a:r>
            <a:r>
              <a:rPr sz="2450" spc="105" dirty="0">
                <a:latin typeface="Garamond"/>
                <a:cs typeface="Garamond"/>
              </a:rPr>
              <a:t>it</a:t>
            </a:r>
            <a:r>
              <a:rPr sz="2450" spc="285" dirty="0">
                <a:latin typeface="Garamond"/>
                <a:cs typeface="Garamond"/>
              </a:rPr>
              <a:t> </a:t>
            </a:r>
            <a:r>
              <a:rPr sz="2450" dirty="0">
                <a:latin typeface="Garamond"/>
                <a:cs typeface="Garamond"/>
              </a:rPr>
              <a:t>doesn’t</a:t>
            </a:r>
            <a:r>
              <a:rPr sz="2450" spc="280" dirty="0">
                <a:latin typeface="Garamond"/>
                <a:cs typeface="Garamond"/>
              </a:rPr>
              <a:t> </a:t>
            </a:r>
            <a:r>
              <a:rPr sz="2450" dirty="0">
                <a:latin typeface="Garamond"/>
                <a:cs typeface="Garamond"/>
              </a:rPr>
              <a:t>change</a:t>
            </a:r>
            <a:r>
              <a:rPr sz="2450" spc="280" dirty="0">
                <a:latin typeface="Garamond"/>
                <a:cs typeface="Garamond"/>
              </a:rPr>
              <a:t> </a:t>
            </a:r>
            <a:r>
              <a:rPr sz="2450" spc="45" dirty="0">
                <a:latin typeface="Garamond"/>
                <a:cs typeface="Garamond"/>
              </a:rPr>
              <a:t>its </a:t>
            </a:r>
            <a:r>
              <a:rPr sz="2450" dirty="0">
                <a:latin typeface="Garamond"/>
                <a:cs typeface="Garamond"/>
              </a:rPr>
              <a:t>slope.</a:t>
            </a:r>
            <a:r>
              <a:rPr sz="2450" spc="475" dirty="0">
                <a:latin typeface="Garamond"/>
                <a:cs typeface="Garamond"/>
              </a:rPr>
              <a:t> </a:t>
            </a:r>
            <a:r>
              <a:rPr sz="2450" spc="130" dirty="0">
                <a:latin typeface="Garamond"/>
                <a:cs typeface="Garamond"/>
              </a:rPr>
              <a:t>Put</a:t>
            </a:r>
            <a:r>
              <a:rPr sz="2450" spc="175" dirty="0">
                <a:latin typeface="Garamond"/>
                <a:cs typeface="Garamond"/>
              </a:rPr>
              <a:t> </a:t>
            </a:r>
            <a:r>
              <a:rPr sz="2450" dirty="0">
                <a:latin typeface="Garamond"/>
                <a:cs typeface="Garamond"/>
              </a:rPr>
              <a:t>another</a:t>
            </a:r>
            <a:r>
              <a:rPr sz="2450" spc="170" dirty="0">
                <a:latin typeface="Garamond"/>
                <a:cs typeface="Garamond"/>
              </a:rPr>
              <a:t> </a:t>
            </a:r>
            <a:r>
              <a:rPr sz="2450" dirty="0">
                <a:latin typeface="Garamond"/>
                <a:cs typeface="Garamond"/>
              </a:rPr>
              <a:t>way,</a:t>
            </a:r>
            <a:r>
              <a:rPr sz="2450" spc="185" dirty="0">
                <a:latin typeface="Garamond"/>
                <a:cs typeface="Garamond"/>
              </a:rPr>
              <a:t> </a:t>
            </a:r>
            <a:r>
              <a:rPr sz="2450" spc="130" dirty="0">
                <a:latin typeface="Garamond"/>
                <a:cs typeface="Garamond"/>
              </a:rPr>
              <a:t>a</a:t>
            </a:r>
            <a:r>
              <a:rPr sz="2450" spc="170" dirty="0">
                <a:latin typeface="Garamond"/>
                <a:cs typeface="Garamond"/>
              </a:rPr>
              <a:t> </a:t>
            </a:r>
            <a:r>
              <a:rPr sz="2450" dirty="0">
                <a:latin typeface="Garamond"/>
                <a:cs typeface="Garamond"/>
              </a:rPr>
              <a:t>formula</a:t>
            </a:r>
            <a:r>
              <a:rPr sz="2450" spc="170" dirty="0">
                <a:latin typeface="Garamond"/>
                <a:cs typeface="Garamond"/>
              </a:rPr>
              <a:t> </a:t>
            </a:r>
            <a:r>
              <a:rPr sz="2450" spc="114" dirty="0">
                <a:latin typeface="Garamond"/>
                <a:cs typeface="Garamond"/>
              </a:rPr>
              <a:t>that</a:t>
            </a:r>
            <a:r>
              <a:rPr sz="2450" spc="170" dirty="0">
                <a:latin typeface="Garamond"/>
                <a:cs typeface="Garamond"/>
              </a:rPr>
              <a:t> </a:t>
            </a:r>
            <a:r>
              <a:rPr sz="2450" dirty="0">
                <a:latin typeface="Garamond"/>
                <a:cs typeface="Garamond"/>
              </a:rPr>
              <a:t>multiplies</a:t>
            </a:r>
            <a:r>
              <a:rPr sz="2450" spc="175" dirty="0">
                <a:latin typeface="Garamond"/>
                <a:cs typeface="Garamond"/>
              </a:rPr>
              <a:t> </a:t>
            </a:r>
            <a:r>
              <a:rPr sz="2450" dirty="0">
                <a:latin typeface="Garamond"/>
                <a:cs typeface="Garamond"/>
              </a:rPr>
              <a:t>or</a:t>
            </a:r>
            <a:r>
              <a:rPr sz="2450" spc="170" dirty="0">
                <a:latin typeface="Garamond"/>
                <a:cs typeface="Garamond"/>
              </a:rPr>
              <a:t> </a:t>
            </a:r>
            <a:r>
              <a:rPr sz="2450" dirty="0">
                <a:latin typeface="Garamond"/>
                <a:cs typeface="Garamond"/>
              </a:rPr>
              <a:t>divides</a:t>
            </a:r>
            <a:r>
              <a:rPr sz="2450" spc="170" dirty="0">
                <a:latin typeface="Garamond"/>
                <a:cs typeface="Garamond"/>
              </a:rPr>
              <a:t> </a:t>
            </a:r>
            <a:r>
              <a:rPr sz="2450" spc="60" dirty="0">
                <a:latin typeface="Garamond"/>
                <a:cs typeface="Garamond"/>
              </a:rPr>
              <a:t>by</a:t>
            </a:r>
            <a:r>
              <a:rPr sz="2450" spc="195" dirty="0">
                <a:latin typeface="Garamond"/>
                <a:cs typeface="Garamond"/>
              </a:rPr>
              <a:t> </a:t>
            </a:r>
            <a:r>
              <a:rPr sz="2450" i="1" dirty="0">
                <a:latin typeface="Times New Roman"/>
                <a:cs typeface="Times New Roman"/>
              </a:rPr>
              <a:t>T </a:t>
            </a:r>
            <a:r>
              <a:rPr sz="2450" dirty="0">
                <a:latin typeface="Garamond"/>
                <a:cs typeface="Garamond"/>
              </a:rPr>
              <a:t>will</a:t>
            </a:r>
            <a:r>
              <a:rPr sz="2450" spc="114" dirty="0">
                <a:latin typeface="Garamond"/>
                <a:cs typeface="Garamond"/>
              </a:rPr>
              <a:t> </a:t>
            </a:r>
            <a:r>
              <a:rPr sz="2450" dirty="0">
                <a:latin typeface="Garamond"/>
                <a:cs typeface="Garamond"/>
              </a:rPr>
              <a:t>only</a:t>
            </a:r>
            <a:r>
              <a:rPr sz="2450" spc="114" dirty="0">
                <a:latin typeface="Garamond"/>
                <a:cs typeface="Garamond"/>
              </a:rPr>
              <a:t> </a:t>
            </a:r>
            <a:r>
              <a:rPr sz="2450" dirty="0">
                <a:latin typeface="Garamond"/>
                <a:cs typeface="Garamond"/>
              </a:rPr>
              <a:t>work</a:t>
            </a:r>
            <a:r>
              <a:rPr sz="2450" spc="95" dirty="0">
                <a:latin typeface="Garamond"/>
                <a:cs typeface="Garamond"/>
              </a:rPr>
              <a:t> </a:t>
            </a:r>
            <a:r>
              <a:rPr sz="2450" dirty="0">
                <a:latin typeface="Garamond"/>
                <a:cs typeface="Garamond"/>
              </a:rPr>
              <a:t>in</a:t>
            </a:r>
            <a:r>
              <a:rPr sz="2450" spc="120" dirty="0">
                <a:latin typeface="Garamond"/>
                <a:cs typeface="Garamond"/>
              </a:rPr>
              <a:t> </a:t>
            </a:r>
            <a:r>
              <a:rPr sz="2450" spc="65" dirty="0">
                <a:latin typeface="Garamond"/>
                <a:cs typeface="Garamond"/>
              </a:rPr>
              <a:t>an</a:t>
            </a:r>
            <a:r>
              <a:rPr sz="2450" spc="110" dirty="0">
                <a:latin typeface="Garamond"/>
                <a:cs typeface="Garamond"/>
              </a:rPr>
              <a:t> </a:t>
            </a:r>
            <a:r>
              <a:rPr sz="2450" dirty="0">
                <a:latin typeface="Garamond"/>
                <a:cs typeface="Garamond"/>
              </a:rPr>
              <a:t>absolute</a:t>
            </a:r>
            <a:r>
              <a:rPr sz="2450" spc="110" dirty="0">
                <a:latin typeface="Garamond"/>
                <a:cs typeface="Garamond"/>
              </a:rPr>
              <a:t> </a:t>
            </a:r>
            <a:r>
              <a:rPr sz="2450" spc="55" dirty="0">
                <a:latin typeface="Garamond"/>
                <a:cs typeface="Garamond"/>
              </a:rPr>
              <a:t>temperature</a:t>
            </a:r>
            <a:r>
              <a:rPr sz="2450" spc="110" dirty="0">
                <a:latin typeface="Garamond"/>
                <a:cs typeface="Garamond"/>
              </a:rPr>
              <a:t> </a:t>
            </a:r>
            <a:r>
              <a:rPr sz="2450" dirty="0">
                <a:latin typeface="Garamond"/>
                <a:cs typeface="Garamond"/>
              </a:rPr>
              <a:t>scale</a:t>
            </a:r>
            <a:r>
              <a:rPr sz="2450" spc="114" dirty="0">
                <a:latin typeface="Garamond"/>
                <a:cs typeface="Garamond"/>
              </a:rPr>
              <a:t> </a:t>
            </a:r>
            <a:r>
              <a:rPr sz="2450" dirty="0">
                <a:latin typeface="Garamond"/>
                <a:cs typeface="Garamond"/>
              </a:rPr>
              <a:t>like</a:t>
            </a:r>
            <a:r>
              <a:rPr sz="2450" spc="114" dirty="0">
                <a:latin typeface="Garamond"/>
                <a:cs typeface="Garamond"/>
              </a:rPr>
              <a:t> </a:t>
            </a:r>
            <a:r>
              <a:rPr sz="2450" dirty="0">
                <a:latin typeface="Garamond"/>
                <a:cs typeface="Garamond"/>
              </a:rPr>
              <a:t>Kelvin.</a:t>
            </a:r>
            <a:r>
              <a:rPr sz="2450" spc="465" dirty="0">
                <a:latin typeface="Garamond"/>
                <a:cs typeface="Garamond"/>
              </a:rPr>
              <a:t> </a:t>
            </a:r>
            <a:r>
              <a:rPr sz="2450" spc="110" dirty="0">
                <a:latin typeface="Garamond"/>
                <a:cs typeface="Garamond"/>
              </a:rPr>
              <a:t>But </a:t>
            </a:r>
            <a:r>
              <a:rPr sz="2450" spc="80" dirty="0">
                <a:latin typeface="Garamond"/>
                <a:cs typeface="Garamond"/>
              </a:rPr>
              <a:t>a </a:t>
            </a:r>
            <a:r>
              <a:rPr sz="2450" dirty="0">
                <a:latin typeface="Garamond"/>
                <a:cs typeface="Garamond"/>
              </a:rPr>
              <a:t>difference</a:t>
            </a:r>
            <a:r>
              <a:rPr sz="2450" spc="240" dirty="0">
                <a:latin typeface="Garamond"/>
                <a:cs typeface="Garamond"/>
              </a:rPr>
              <a:t> </a:t>
            </a:r>
            <a:r>
              <a:rPr sz="2450" dirty="0">
                <a:latin typeface="Garamond"/>
                <a:cs typeface="Garamond"/>
              </a:rPr>
              <a:t>in</a:t>
            </a:r>
            <a:r>
              <a:rPr sz="2450" spc="245" dirty="0">
                <a:latin typeface="Garamond"/>
                <a:cs typeface="Garamond"/>
              </a:rPr>
              <a:t> </a:t>
            </a:r>
            <a:r>
              <a:rPr sz="2450" spc="55" dirty="0">
                <a:latin typeface="Garamond"/>
                <a:cs typeface="Garamond"/>
              </a:rPr>
              <a:t>temperature</a:t>
            </a:r>
            <a:r>
              <a:rPr sz="2450" spc="235" dirty="0">
                <a:latin typeface="Garamond"/>
                <a:cs typeface="Garamond"/>
              </a:rPr>
              <a:t> </a:t>
            </a:r>
            <a:r>
              <a:rPr sz="2450" i="1" dirty="0">
                <a:latin typeface="Times New Roman"/>
                <a:cs typeface="Times New Roman"/>
              </a:rPr>
              <a:t>dT</a:t>
            </a:r>
            <a:r>
              <a:rPr sz="2450" i="1" spc="585" dirty="0">
                <a:latin typeface="Times New Roman"/>
                <a:cs typeface="Times New Roman"/>
              </a:rPr>
              <a:t> </a:t>
            </a:r>
            <a:r>
              <a:rPr sz="2450" dirty="0">
                <a:latin typeface="Garamond"/>
                <a:cs typeface="Garamond"/>
              </a:rPr>
              <a:t>is</a:t>
            </a:r>
            <a:r>
              <a:rPr sz="2450" spc="240" dirty="0">
                <a:latin typeface="Garamond"/>
                <a:cs typeface="Garamond"/>
              </a:rPr>
              <a:t> </a:t>
            </a:r>
            <a:r>
              <a:rPr sz="2450" spc="65" dirty="0">
                <a:latin typeface="Garamond"/>
                <a:cs typeface="Garamond"/>
              </a:rPr>
              <a:t>equally</a:t>
            </a:r>
            <a:r>
              <a:rPr sz="2450" spc="240" dirty="0">
                <a:latin typeface="Garamond"/>
                <a:cs typeface="Garamond"/>
              </a:rPr>
              <a:t> </a:t>
            </a:r>
            <a:r>
              <a:rPr sz="2450" dirty="0">
                <a:latin typeface="Garamond"/>
                <a:cs typeface="Garamond"/>
              </a:rPr>
              <a:t>valid</a:t>
            </a:r>
            <a:r>
              <a:rPr sz="2450" spc="245" dirty="0">
                <a:latin typeface="Garamond"/>
                <a:cs typeface="Garamond"/>
              </a:rPr>
              <a:t> </a:t>
            </a:r>
            <a:r>
              <a:rPr sz="2450" dirty="0">
                <a:latin typeface="Garamond"/>
                <a:cs typeface="Garamond"/>
              </a:rPr>
              <a:t>in</a:t>
            </a:r>
            <a:r>
              <a:rPr sz="2450" spc="245" dirty="0">
                <a:latin typeface="Garamond"/>
                <a:cs typeface="Garamond"/>
              </a:rPr>
              <a:t> </a:t>
            </a:r>
            <a:r>
              <a:rPr sz="2450" spc="80" dirty="0">
                <a:latin typeface="Garamond"/>
                <a:cs typeface="Garamond"/>
              </a:rPr>
              <a:t>any</a:t>
            </a:r>
            <a:r>
              <a:rPr sz="2450" spc="240" dirty="0">
                <a:latin typeface="Garamond"/>
                <a:cs typeface="Garamond"/>
              </a:rPr>
              <a:t> </a:t>
            </a:r>
            <a:r>
              <a:rPr sz="2450" spc="45" dirty="0">
                <a:latin typeface="Garamond"/>
                <a:cs typeface="Garamond"/>
              </a:rPr>
              <a:t>temperature </a:t>
            </a:r>
            <a:r>
              <a:rPr sz="2450" spc="-10" dirty="0">
                <a:latin typeface="Garamond"/>
                <a:cs typeface="Garamond"/>
              </a:rPr>
              <a:t>scale.</a:t>
            </a:r>
            <a:endParaRPr sz="2450">
              <a:latin typeface="Garamond"/>
              <a:cs typeface="Garamond"/>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6012834" y="878291"/>
            <a:ext cx="2961005"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10.4.</a:t>
            </a:r>
            <a:r>
              <a:rPr sz="1200" spc="170" dirty="0">
                <a:latin typeface="Times New Roman"/>
                <a:cs typeface="Times New Roman"/>
              </a:rPr>
              <a:t>  </a:t>
            </a:r>
            <a:r>
              <a:rPr sz="1200" spc="50" dirty="0">
                <a:latin typeface="Times New Roman"/>
                <a:cs typeface="Times New Roman"/>
              </a:rPr>
              <a:t>THE</a:t>
            </a:r>
            <a:r>
              <a:rPr sz="1200" spc="105" dirty="0">
                <a:latin typeface="Times New Roman"/>
                <a:cs typeface="Times New Roman"/>
              </a:rPr>
              <a:t> </a:t>
            </a:r>
            <a:r>
              <a:rPr sz="1200" dirty="0">
                <a:latin typeface="Times New Roman"/>
                <a:cs typeface="Times New Roman"/>
              </a:rPr>
              <a:t>BOLTZMANN</a:t>
            </a:r>
            <a:r>
              <a:rPr sz="1200" spc="105" dirty="0">
                <a:latin typeface="Times New Roman"/>
                <a:cs typeface="Times New Roman"/>
              </a:rPr>
              <a:t> </a:t>
            </a:r>
            <a:r>
              <a:rPr sz="1200" spc="-10" dirty="0">
                <a:latin typeface="Times New Roman"/>
                <a:cs typeface="Times New Roman"/>
              </a:rPr>
              <a:t>DISTRIBUTION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p:nvPr/>
        </p:nvSpPr>
        <p:spPr>
          <a:xfrm>
            <a:off x="718819" y="878291"/>
            <a:ext cx="3775075" cy="647700"/>
          </a:xfrm>
          <a:prstGeom prst="rect">
            <a:avLst/>
          </a:prstGeom>
        </p:spPr>
        <p:txBody>
          <a:bodyPr vert="horz" wrap="square" lIns="0" tIns="12065" rIns="0" bIns="0" rtlCol="0">
            <a:spAutoFit/>
          </a:bodyPr>
          <a:lstStyle/>
          <a:p>
            <a:pPr marL="12700">
              <a:lnSpc>
                <a:spcPct val="100000"/>
              </a:lnSpc>
              <a:spcBef>
                <a:spcPts val="95"/>
              </a:spcBef>
            </a:pPr>
            <a:r>
              <a:rPr sz="1200" spc="-10" dirty="0">
                <a:latin typeface="Times New Roman"/>
                <a:cs typeface="Times New Roman"/>
              </a:rPr>
              <a:t>ConcepTest</a:t>
            </a:r>
            <a:endParaRPr sz="1200">
              <a:latin typeface="Times New Roman"/>
              <a:cs typeface="Times New Roman"/>
            </a:endParaRPr>
          </a:p>
          <a:p>
            <a:pPr>
              <a:lnSpc>
                <a:spcPct val="100000"/>
              </a:lnSpc>
              <a:spcBef>
                <a:spcPts val="40"/>
              </a:spcBef>
            </a:pPr>
            <a:endParaRPr sz="1200">
              <a:latin typeface="Times New Roman"/>
              <a:cs typeface="Times New Roman"/>
            </a:endParaRPr>
          </a:p>
          <a:p>
            <a:pPr marL="12700">
              <a:lnSpc>
                <a:spcPct val="100000"/>
              </a:lnSpc>
              <a:tabLst>
                <a:tab pos="695325" algn="l"/>
              </a:tabLst>
            </a:pPr>
            <a:r>
              <a:rPr sz="1700" b="1" spc="90" dirty="0">
                <a:latin typeface="Book Antiqua"/>
                <a:cs typeface="Book Antiqua"/>
              </a:rPr>
              <a:t>10.4</a:t>
            </a:r>
            <a:r>
              <a:rPr sz="1700" b="1" dirty="0">
                <a:latin typeface="Book Antiqua"/>
                <a:cs typeface="Book Antiqua"/>
              </a:rPr>
              <a:t>	</a:t>
            </a:r>
            <a:r>
              <a:rPr sz="1700" b="1" spc="90" dirty="0">
                <a:latin typeface="Book Antiqua"/>
                <a:cs typeface="Book Antiqua"/>
              </a:rPr>
              <a:t>The</a:t>
            </a:r>
            <a:r>
              <a:rPr sz="1700" b="1" spc="220" dirty="0">
                <a:latin typeface="Book Antiqua"/>
                <a:cs typeface="Book Antiqua"/>
              </a:rPr>
              <a:t> </a:t>
            </a:r>
            <a:r>
              <a:rPr sz="1700" b="1" spc="75" dirty="0">
                <a:latin typeface="Book Antiqua"/>
                <a:cs typeface="Book Antiqua"/>
              </a:rPr>
              <a:t>Boltzmann</a:t>
            </a:r>
            <a:r>
              <a:rPr sz="1700" b="1" spc="225" dirty="0">
                <a:latin typeface="Book Antiqua"/>
                <a:cs typeface="Book Antiqua"/>
              </a:rPr>
              <a:t> </a:t>
            </a:r>
            <a:r>
              <a:rPr sz="1700" b="1" spc="-10" dirty="0">
                <a:latin typeface="Book Antiqua"/>
                <a:cs typeface="Book Antiqua"/>
              </a:rPr>
              <a:t>Distribution</a:t>
            </a:r>
            <a:endParaRPr sz="1700">
              <a:latin typeface="Book Antiqua"/>
              <a:cs typeface="Book Antiqua"/>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06759"/>
            <a:ext cx="8256905" cy="4297680"/>
          </a:xfrm>
          <a:prstGeom prst="rect">
            <a:avLst/>
          </a:prstGeom>
        </p:spPr>
        <p:txBody>
          <a:bodyPr vert="horz" wrap="square" lIns="0" tIns="83185" rIns="0" bIns="0" rtlCol="0">
            <a:spAutoFit/>
          </a:bodyPr>
          <a:lstStyle/>
          <a:p>
            <a:pPr marL="12700" algn="just">
              <a:lnSpc>
                <a:spcPct val="100000"/>
              </a:lnSpc>
              <a:spcBef>
                <a:spcPts val="655"/>
              </a:spcBef>
              <a:tabLst>
                <a:tab pos="530606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10.4.</a:t>
            </a:r>
            <a:r>
              <a:rPr sz="1200" spc="170" dirty="0">
                <a:latin typeface="Times New Roman"/>
                <a:cs typeface="Times New Roman"/>
              </a:rPr>
              <a:t>  </a:t>
            </a:r>
            <a:r>
              <a:rPr sz="1200" spc="50" dirty="0">
                <a:latin typeface="Times New Roman"/>
                <a:cs typeface="Times New Roman"/>
              </a:rPr>
              <a:t>THE</a:t>
            </a:r>
            <a:r>
              <a:rPr sz="1200" spc="105" dirty="0">
                <a:latin typeface="Times New Roman"/>
                <a:cs typeface="Times New Roman"/>
              </a:rPr>
              <a:t> </a:t>
            </a:r>
            <a:r>
              <a:rPr sz="1200" dirty="0">
                <a:latin typeface="Times New Roman"/>
                <a:cs typeface="Times New Roman"/>
              </a:rPr>
              <a:t>BOLTZMANN</a:t>
            </a:r>
            <a:r>
              <a:rPr sz="1200" spc="100" dirty="0">
                <a:latin typeface="Times New Roman"/>
                <a:cs typeface="Times New Roman"/>
              </a:rPr>
              <a:t> </a:t>
            </a:r>
            <a:r>
              <a:rPr sz="1200" spc="-10" dirty="0">
                <a:latin typeface="Times New Roman"/>
                <a:cs typeface="Times New Roman"/>
              </a:rPr>
              <a:t>DISTRIBUTION</a:t>
            </a:r>
            <a:endParaRPr sz="1200">
              <a:latin typeface="Times New Roman"/>
              <a:cs typeface="Times New Roman"/>
            </a:endParaRPr>
          </a:p>
          <a:p>
            <a:pPr marL="12700" marR="5080" algn="just">
              <a:lnSpc>
                <a:spcPct val="101699"/>
              </a:lnSpc>
              <a:spcBef>
                <a:spcPts val="1150"/>
              </a:spcBef>
            </a:pPr>
            <a:r>
              <a:rPr sz="2450" dirty="0">
                <a:latin typeface="Garamond"/>
                <a:cs typeface="Garamond"/>
              </a:rPr>
              <a:t>A</a:t>
            </a:r>
            <a:r>
              <a:rPr sz="2450" spc="-55" dirty="0">
                <a:latin typeface="Garamond"/>
                <a:cs typeface="Garamond"/>
              </a:rPr>
              <a:t> </a:t>
            </a:r>
            <a:r>
              <a:rPr sz="2450" spc="65" dirty="0">
                <a:latin typeface="Garamond"/>
                <a:cs typeface="Garamond"/>
              </a:rPr>
              <a:t>paramagnet</a:t>
            </a:r>
            <a:r>
              <a:rPr sz="2450" spc="-55" dirty="0">
                <a:latin typeface="Garamond"/>
                <a:cs typeface="Garamond"/>
              </a:rPr>
              <a:t> </a:t>
            </a:r>
            <a:r>
              <a:rPr sz="2450" dirty="0">
                <a:latin typeface="Garamond"/>
                <a:cs typeface="Garamond"/>
              </a:rPr>
              <a:t>in</a:t>
            </a:r>
            <a:r>
              <a:rPr sz="2450" spc="-55" dirty="0">
                <a:latin typeface="Garamond"/>
                <a:cs typeface="Garamond"/>
              </a:rPr>
              <a:t> </a:t>
            </a:r>
            <a:r>
              <a:rPr sz="2450" spc="65" dirty="0">
                <a:latin typeface="Garamond"/>
                <a:cs typeface="Garamond"/>
              </a:rPr>
              <a:t>an</a:t>
            </a:r>
            <a:r>
              <a:rPr sz="2450" spc="-45" dirty="0">
                <a:latin typeface="Garamond"/>
                <a:cs typeface="Garamond"/>
              </a:rPr>
              <a:t> </a:t>
            </a:r>
            <a:r>
              <a:rPr sz="2450" spc="50" dirty="0">
                <a:latin typeface="Garamond"/>
                <a:cs typeface="Garamond"/>
              </a:rPr>
              <a:t>external</a:t>
            </a:r>
            <a:r>
              <a:rPr sz="2450" spc="-55" dirty="0">
                <a:latin typeface="Garamond"/>
                <a:cs typeface="Garamond"/>
              </a:rPr>
              <a:t> </a:t>
            </a:r>
            <a:r>
              <a:rPr sz="2450" dirty="0">
                <a:latin typeface="Garamond"/>
                <a:cs typeface="Garamond"/>
              </a:rPr>
              <a:t>magnetic</a:t>
            </a:r>
            <a:r>
              <a:rPr sz="2450" spc="-55" dirty="0">
                <a:latin typeface="Garamond"/>
                <a:cs typeface="Garamond"/>
              </a:rPr>
              <a:t> </a:t>
            </a:r>
            <a:r>
              <a:rPr sz="2450" spc="-10" dirty="0">
                <a:latin typeface="Garamond"/>
                <a:cs typeface="Garamond"/>
              </a:rPr>
              <a:t>field</a:t>
            </a:r>
            <a:r>
              <a:rPr sz="2450" spc="-55" dirty="0">
                <a:latin typeface="Garamond"/>
                <a:cs typeface="Garamond"/>
              </a:rPr>
              <a:t> </a:t>
            </a:r>
            <a:r>
              <a:rPr sz="2450" spc="-25" dirty="0">
                <a:latin typeface="Garamond"/>
                <a:cs typeface="Garamond"/>
              </a:rPr>
              <a:t>feels</a:t>
            </a:r>
            <a:r>
              <a:rPr sz="2450" spc="-50" dirty="0">
                <a:latin typeface="Garamond"/>
                <a:cs typeface="Garamond"/>
              </a:rPr>
              <a:t> </a:t>
            </a:r>
            <a:r>
              <a:rPr sz="2450" spc="130" dirty="0">
                <a:latin typeface="Garamond"/>
                <a:cs typeface="Garamond"/>
              </a:rPr>
              <a:t>a</a:t>
            </a:r>
            <a:r>
              <a:rPr sz="2450" spc="-55" dirty="0">
                <a:latin typeface="Garamond"/>
                <a:cs typeface="Garamond"/>
              </a:rPr>
              <a:t> </a:t>
            </a:r>
            <a:r>
              <a:rPr sz="2450" spc="-45" dirty="0">
                <a:latin typeface="Garamond"/>
                <a:cs typeface="Garamond"/>
              </a:rPr>
              <a:t>force</a:t>
            </a:r>
            <a:r>
              <a:rPr sz="2450" spc="-55" dirty="0">
                <a:latin typeface="Garamond"/>
                <a:cs typeface="Garamond"/>
              </a:rPr>
              <a:t> </a:t>
            </a:r>
            <a:r>
              <a:rPr sz="2450" spc="114" dirty="0">
                <a:latin typeface="Garamond"/>
                <a:cs typeface="Garamond"/>
              </a:rPr>
              <a:t>that</a:t>
            </a:r>
            <a:r>
              <a:rPr sz="2450" spc="-55" dirty="0">
                <a:latin typeface="Garamond"/>
                <a:cs typeface="Garamond"/>
              </a:rPr>
              <a:t> </a:t>
            </a:r>
            <a:r>
              <a:rPr sz="2450" spc="-10" dirty="0">
                <a:latin typeface="Garamond"/>
                <a:cs typeface="Garamond"/>
              </a:rPr>
              <a:t>makes </a:t>
            </a:r>
            <a:r>
              <a:rPr sz="2450" dirty="0">
                <a:latin typeface="Garamond"/>
                <a:cs typeface="Garamond"/>
              </a:rPr>
              <a:t>one</a:t>
            </a:r>
            <a:r>
              <a:rPr sz="2450" spc="420" dirty="0">
                <a:latin typeface="Garamond"/>
                <a:cs typeface="Garamond"/>
              </a:rPr>
              <a:t> </a:t>
            </a:r>
            <a:r>
              <a:rPr sz="2450" dirty="0">
                <a:latin typeface="Garamond"/>
                <a:cs typeface="Garamond"/>
              </a:rPr>
              <a:t>orientation</a:t>
            </a:r>
            <a:r>
              <a:rPr sz="2450" spc="430" dirty="0">
                <a:latin typeface="Garamond"/>
                <a:cs typeface="Garamond"/>
              </a:rPr>
              <a:t> </a:t>
            </a:r>
            <a:r>
              <a:rPr sz="2450" dirty="0">
                <a:latin typeface="Garamond"/>
                <a:cs typeface="Garamond"/>
              </a:rPr>
              <a:t>higher</a:t>
            </a:r>
            <a:r>
              <a:rPr sz="2450" spc="425" dirty="0">
                <a:latin typeface="Garamond"/>
                <a:cs typeface="Garamond"/>
              </a:rPr>
              <a:t> </a:t>
            </a:r>
            <a:r>
              <a:rPr sz="2450" dirty="0">
                <a:latin typeface="Garamond"/>
                <a:cs typeface="Garamond"/>
              </a:rPr>
              <a:t>energy</a:t>
            </a:r>
            <a:r>
              <a:rPr sz="2450" spc="430" dirty="0">
                <a:latin typeface="Garamond"/>
                <a:cs typeface="Garamond"/>
              </a:rPr>
              <a:t> </a:t>
            </a:r>
            <a:r>
              <a:rPr sz="2450" spc="70" dirty="0">
                <a:latin typeface="Garamond"/>
                <a:cs typeface="Garamond"/>
              </a:rPr>
              <a:t>than</a:t>
            </a:r>
            <a:r>
              <a:rPr sz="2450" spc="434" dirty="0">
                <a:latin typeface="Garamond"/>
                <a:cs typeface="Garamond"/>
              </a:rPr>
              <a:t> </a:t>
            </a:r>
            <a:r>
              <a:rPr sz="2450" dirty="0">
                <a:latin typeface="Garamond"/>
                <a:cs typeface="Garamond"/>
              </a:rPr>
              <a:t>the</a:t>
            </a:r>
            <a:r>
              <a:rPr sz="2450" spc="425" dirty="0">
                <a:latin typeface="Garamond"/>
                <a:cs typeface="Garamond"/>
              </a:rPr>
              <a:t> </a:t>
            </a:r>
            <a:r>
              <a:rPr sz="2450" dirty="0">
                <a:latin typeface="Garamond"/>
                <a:cs typeface="Garamond"/>
              </a:rPr>
              <a:t>other.</a:t>
            </a:r>
            <a:r>
              <a:rPr sz="2450" spc="265" dirty="0">
                <a:latin typeface="Garamond"/>
                <a:cs typeface="Garamond"/>
              </a:rPr>
              <a:t>  </a:t>
            </a:r>
            <a:r>
              <a:rPr sz="2450" dirty="0">
                <a:latin typeface="Garamond"/>
                <a:cs typeface="Garamond"/>
              </a:rPr>
              <a:t>Suppose</a:t>
            </a:r>
            <a:r>
              <a:rPr sz="2450" spc="430" dirty="0">
                <a:latin typeface="Garamond"/>
                <a:cs typeface="Garamond"/>
              </a:rPr>
              <a:t> </a:t>
            </a:r>
            <a:r>
              <a:rPr sz="2450" dirty="0">
                <a:latin typeface="Garamond"/>
                <a:cs typeface="Garamond"/>
              </a:rPr>
              <a:t>the</a:t>
            </a:r>
            <a:r>
              <a:rPr sz="2450" spc="425" dirty="0">
                <a:latin typeface="Garamond"/>
                <a:cs typeface="Garamond"/>
              </a:rPr>
              <a:t> </a:t>
            </a:r>
            <a:r>
              <a:rPr sz="2450" spc="-10" dirty="0">
                <a:latin typeface="Garamond"/>
                <a:cs typeface="Garamond"/>
              </a:rPr>
              <a:t>field </a:t>
            </a:r>
            <a:r>
              <a:rPr sz="2450" dirty="0">
                <a:latin typeface="Garamond"/>
                <a:cs typeface="Garamond"/>
              </a:rPr>
              <a:t>is</a:t>
            </a:r>
            <a:r>
              <a:rPr sz="2450" spc="355" dirty="0">
                <a:latin typeface="Garamond"/>
                <a:cs typeface="Garamond"/>
              </a:rPr>
              <a:t> </a:t>
            </a:r>
            <a:r>
              <a:rPr sz="2450" dirty="0">
                <a:latin typeface="Garamond"/>
                <a:cs typeface="Garamond"/>
              </a:rPr>
              <a:t>pointing</a:t>
            </a:r>
            <a:r>
              <a:rPr sz="2450" spc="370" dirty="0">
                <a:latin typeface="Garamond"/>
                <a:cs typeface="Garamond"/>
              </a:rPr>
              <a:t> </a:t>
            </a:r>
            <a:r>
              <a:rPr sz="2450" dirty="0">
                <a:latin typeface="Garamond"/>
                <a:cs typeface="Garamond"/>
              </a:rPr>
              <a:t>such</a:t>
            </a:r>
            <a:r>
              <a:rPr sz="2450" spc="365" dirty="0">
                <a:latin typeface="Garamond"/>
                <a:cs typeface="Garamond"/>
              </a:rPr>
              <a:t> </a:t>
            </a:r>
            <a:r>
              <a:rPr sz="2450" spc="114" dirty="0">
                <a:latin typeface="Garamond"/>
                <a:cs typeface="Garamond"/>
              </a:rPr>
              <a:t>that</a:t>
            </a:r>
            <a:r>
              <a:rPr sz="2450" spc="365" dirty="0">
                <a:latin typeface="Garamond"/>
                <a:cs typeface="Garamond"/>
              </a:rPr>
              <a:t> </a:t>
            </a:r>
            <a:r>
              <a:rPr sz="2450" spc="65" dirty="0">
                <a:latin typeface="Garamond"/>
                <a:cs typeface="Garamond"/>
              </a:rPr>
              <a:t>an</a:t>
            </a:r>
            <a:r>
              <a:rPr sz="2450" spc="365" dirty="0">
                <a:latin typeface="Garamond"/>
                <a:cs typeface="Garamond"/>
              </a:rPr>
              <a:t> </a:t>
            </a:r>
            <a:r>
              <a:rPr sz="2450" dirty="0">
                <a:latin typeface="Garamond"/>
                <a:cs typeface="Garamond"/>
              </a:rPr>
              <a:t>up</a:t>
            </a:r>
            <a:r>
              <a:rPr sz="2450" spc="370" dirty="0">
                <a:latin typeface="Garamond"/>
                <a:cs typeface="Garamond"/>
              </a:rPr>
              <a:t> </a:t>
            </a:r>
            <a:r>
              <a:rPr sz="2450" dirty="0">
                <a:latin typeface="Garamond"/>
                <a:cs typeface="Garamond"/>
              </a:rPr>
              <a:t>atom</a:t>
            </a:r>
            <a:r>
              <a:rPr sz="2450" spc="365" dirty="0">
                <a:latin typeface="Garamond"/>
                <a:cs typeface="Garamond"/>
              </a:rPr>
              <a:t> </a:t>
            </a:r>
            <a:r>
              <a:rPr sz="2450" dirty="0">
                <a:latin typeface="Garamond"/>
                <a:cs typeface="Garamond"/>
              </a:rPr>
              <a:t>has</a:t>
            </a:r>
            <a:r>
              <a:rPr sz="2450" spc="365" dirty="0">
                <a:latin typeface="Garamond"/>
                <a:cs typeface="Garamond"/>
              </a:rPr>
              <a:t> </a:t>
            </a:r>
            <a:r>
              <a:rPr sz="2450" dirty="0">
                <a:latin typeface="Garamond"/>
                <a:cs typeface="Garamond"/>
              </a:rPr>
              <a:t>more</a:t>
            </a:r>
            <a:r>
              <a:rPr sz="2450" spc="370" dirty="0">
                <a:latin typeface="Garamond"/>
                <a:cs typeface="Garamond"/>
              </a:rPr>
              <a:t> </a:t>
            </a:r>
            <a:r>
              <a:rPr sz="2450" dirty="0">
                <a:latin typeface="Garamond"/>
                <a:cs typeface="Garamond"/>
              </a:rPr>
              <a:t>energy</a:t>
            </a:r>
            <a:r>
              <a:rPr sz="2450" spc="365" dirty="0">
                <a:latin typeface="Garamond"/>
                <a:cs typeface="Garamond"/>
              </a:rPr>
              <a:t> </a:t>
            </a:r>
            <a:r>
              <a:rPr sz="2450" spc="70" dirty="0">
                <a:latin typeface="Garamond"/>
                <a:cs typeface="Garamond"/>
              </a:rPr>
              <a:t>than</a:t>
            </a:r>
            <a:r>
              <a:rPr sz="2450" spc="365" dirty="0">
                <a:latin typeface="Garamond"/>
                <a:cs typeface="Garamond"/>
              </a:rPr>
              <a:t> </a:t>
            </a:r>
            <a:r>
              <a:rPr sz="2450" spc="130" dirty="0">
                <a:latin typeface="Garamond"/>
                <a:cs typeface="Garamond"/>
              </a:rPr>
              <a:t>a</a:t>
            </a:r>
            <a:r>
              <a:rPr sz="2450" spc="370" dirty="0">
                <a:latin typeface="Garamond"/>
                <a:cs typeface="Garamond"/>
              </a:rPr>
              <a:t> </a:t>
            </a:r>
            <a:r>
              <a:rPr sz="2450" spc="-20" dirty="0">
                <a:latin typeface="Garamond"/>
                <a:cs typeface="Garamond"/>
              </a:rPr>
              <a:t>down </a:t>
            </a:r>
            <a:r>
              <a:rPr sz="2450" spc="50" dirty="0">
                <a:latin typeface="Garamond"/>
                <a:cs typeface="Garamond"/>
              </a:rPr>
              <a:t>atom.</a:t>
            </a:r>
            <a:r>
              <a:rPr sz="2450" spc="505" dirty="0">
                <a:latin typeface="Garamond"/>
                <a:cs typeface="Garamond"/>
              </a:rPr>
              <a:t> </a:t>
            </a:r>
            <a:r>
              <a:rPr sz="2450" dirty="0">
                <a:latin typeface="Garamond"/>
                <a:cs typeface="Garamond"/>
              </a:rPr>
              <a:t>If</a:t>
            </a:r>
            <a:r>
              <a:rPr sz="2450" spc="195" dirty="0">
                <a:latin typeface="Garamond"/>
                <a:cs typeface="Garamond"/>
              </a:rPr>
              <a:t> </a:t>
            </a:r>
            <a:r>
              <a:rPr sz="2450" dirty="0">
                <a:latin typeface="Garamond"/>
                <a:cs typeface="Garamond"/>
              </a:rPr>
              <a:t>the</a:t>
            </a:r>
            <a:r>
              <a:rPr sz="2450" spc="195" dirty="0">
                <a:latin typeface="Garamond"/>
                <a:cs typeface="Garamond"/>
              </a:rPr>
              <a:t> </a:t>
            </a:r>
            <a:r>
              <a:rPr sz="2450" spc="65" dirty="0">
                <a:latin typeface="Garamond"/>
                <a:cs typeface="Garamond"/>
              </a:rPr>
              <a:t>paramagnet</a:t>
            </a:r>
            <a:r>
              <a:rPr sz="2450" spc="195" dirty="0">
                <a:latin typeface="Garamond"/>
                <a:cs typeface="Garamond"/>
              </a:rPr>
              <a:t> </a:t>
            </a:r>
            <a:r>
              <a:rPr sz="2450" dirty="0">
                <a:latin typeface="Garamond"/>
                <a:cs typeface="Garamond"/>
              </a:rPr>
              <a:t>is</a:t>
            </a:r>
            <a:r>
              <a:rPr sz="2450" spc="195" dirty="0">
                <a:latin typeface="Garamond"/>
                <a:cs typeface="Garamond"/>
              </a:rPr>
              <a:t> </a:t>
            </a:r>
            <a:r>
              <a:rPr sz="2450" dirty="0">
                <a:latin typeface="Garamond"/>
                <a:cs typeface="Garamond"/>
              </a:rPr>
              <a:t>in</a:t>
            </a:r>
            <a:r>
              <a:rPr sz="2450" spc="195" dirty="0">
                <a:latin typeface="Garamond"/>
                <a:cs typeface="Garamond"/>
              </a:rPr>
              <a:t> </a:t>
            </a:r>
            <a:r>
              <a:rPr sz="2450" dirty="0">
                <a:latin typeface="Garamond"/>
                <a:cs typeface="Garamond"/>
              </a:rPr>
              <a:t>contact</a:t>
            </a:r>
            <a:r>
              <a:rPr sz="2450" spc="190" dirty="0">
                <a:latin typeface="Garamond"/>
                <a:cs typeface="Garamond"/>
              </a:rPr>
              <a:t> </a:t>
            </a:r>
            <a:r>
              <a:rPr sz="2450" spc="50" dirty="0">
                <a:latin typeface="Garamond"/>
                <a:cs typeface="Garamond"/>
              </a:rPr>
              <a:t>with</a:t>
            </a:r>
            <a:r>
              <a:rPr sz="2450" spc="195" dirty="0">
                <a:latin typeface="Garamond"/>
                <a:cs typeface="Garamond"/>
              </a:rPr>
              <a:t> </a:t>
            </a:r>
            <a:r>
              <a:rPr sz="2450" spc="130" dirty="0">
                <a:latin typeface="Garamond"/>
                <a:cs typeface="Garamond"/>
              </a:rPr>
              <a:t>a</a:t>
            </a:r>
            <a:r>
              <a:rPr sz="2450" spc="195" dirty="0">
                <a:latin typeface="Garamond"/>
                <a:cs typeface="Garamond"/>
              </a:rPr>
              <a:t> </a:t>
            </a:r>
            <a:r>
              <a:rPr sz="2450" dirty="0">
                <a:latin typeface="Garamond"/>
                <a:cs typeface="Garamond"/>
              </a:rPr>
              <a:t>reservoir,</a:t>
            </a:r>
            <a:r>
              <a:rPr sz="2450" spc="200" dirty="0">
                <a:latin typeface="Garamond"/>
                <a:cs typeface="Garamond"/>
              </a:rPr>
              <a:t> </a:t>
            </a:r>
            <a:r>
              <a:rPr sz="2450" dirty="0">
                <a:latin typeface="Garamond"/>
                <a:cs typeface="Garamond"/>
              </a:rPr>
              <a:t>is</a:t>
            </a:r>
            <a:r>
              <a:rPr sz="2450" spc="195" dirty="0">
                <a:latin typeface="Garamond"/>
                <a:cs typeface="Garamond"/>
              </a:rPr>
              <a:t> </a:t>
            </a:r>
            <a:r>
              <a:rPr sz="2450" spc="105" dirty="0">
                <a:latin typeface="Garamond"/>
                <a:cs typeface="Garamond"/>
              </a:rPr>
              <a:t>it</a:t>
            </a:r>
            <a:r>
              <a:rPr sz="2450" spc="195" dirty="0">
                <a:latin typeface="Garamond"/>
                <a:cs typeface="Garamond"/>
              </a:rPr>
              <a:t> </a:t>
            </a:r>
            <a:r>
              <a:rPr sz="2450" spc="-20" dirty="0">
                <a:latin typeface="Garamond"/>
                <a:cs typeface="Garamond"/>
              </a:rPr>
              <a:t>more </a:t>
            </a:r>
            <a:r>
              <a:rPr sz="2450" dirty="0">
                <a:latin typeface="Garamond"/>
                <a:cs typeface="Garamond"/>
              </a:rPr>
              <a:t>likely</a:t>
            </a:r>
            <a:r>
              <a:rPr sz="2450" spc="180" dirty="0">
                <a:latin typeface="Garamond"/>
                <a:cs typeface="Garamond"/>
              </a:rPr>
              <a:t> </a:t>
            </a:r>
            <a:r>
              <a:rPr sz="2450" dirty="0">
                <a:latin typeface="Garamond"/>
                <a:cs typeface="Garamond"/>
              </a:rPr>
              <a:t>to</a:t>
            </a:r>
            <a:r>
              <a:rPr sz="2450" spc="175" dirty="0">
                <a:latin typeface="Garamond"/>
                <a:cs typeface="Garamond"/>
              </a:rPr>
              <a:t> </a:t>
            </a:r>
            <a:r>
              <a:rPr sz="2450" dirty="0">
                <a:latin typeface="Garamond"/>
                <a:cs typeface="Garamond"/>
              </a:rPr>
              <a:t>be</a:t>
            </a:r>
            <a:r>
              <a:rPr sz="2450" spc="175" dirty="0">
                <a:latin typeface="Garamond"/>
                <a:cs typeface="Garamond"/>
              </a:rPr>
              <a:t> </a:t>
            </a:r>
            <a:r>
              <a:rPr sz="2450" dirty="0">
                <a:latin typeface="Garamond"/>
                <a:cs typeface="Garamond"/>
              </a:rPr>
              <a:t>in</a:t>
            </a:r>
            <a:r>
              <a:rPr sz="2450" spc="180" dirty="0">
                <a:latin typeface="Garamond"/>
                <a:cs typeface="Garamond"/>
              </a:rPr>
              <a:t> </a:t>
            </a:r>
            <a:r>
              <a:rPr sz="2450" spc="130" dirty="0">
                <a:latin typeface="Garamond"/>
                <a:cs typeface="Garamond"/>
              </a:rPr>
              <a:t>a</a:t>
            </a:r>
            <a:r>
              <a:rPr sz="2450" spc="180" dirty="0">
                <a:latin typeface="Garamond"/>
                <a:cs typeface="Garamond"/>
              </a:rPr>
              <a:t> </a:t>
            </a:r>
            <a:r>
              <a:rPr sz="2450" dirty="0">
                <a:latin typeface="Garamond"/>
                <a:cs typeface="Garamond"/>
              </a:rPr>
              <a:t>microstate</a:t>
            </a:r>
            <a:r>
              <a:rPr sz="2450" spc="175" dirty="0">
                <a:latin typeface="Garamond"/>
                <a:cs typeface="Garamond"/>
              </a:rPr>
              <a:t> </a:t>
            </a:r>
            <a:r>
              <a:rPr sz="2450" spc="50" dirty="0">
                <a:latin typeface="Garamond"/>
                <a:cs typeface="Garamond"/>
              </a:rPr>
              <a:t>with</a:t>
            </a:r>
            <a:r>
              <a:rPr sz="2450" spc="180" dirty="0">
                <a:latin typeface="Garamond"/>
                <a:cs typeface="Garamond"/>
              </a:rPr>
              <a:t> </a:t>
            </a:r>
            <a:r>
              <a:rPr sz="2450" dirty="0">
                <a:latin typeface="Garamond"/>
                <a:cs typeface="Garamond"/>
              </a:rPr>
              <a:t>most</a:t>
            </a:r>
            <a:r>
              <a:rPr sz="2450" spc="170" dirty="0">
                <a:latin typeface="Garamond"/>
                <a:cs typeface="Garamond"/>
              </a:rPr>
              <a:t> </a:t>
            </a:r>
            <a:r>
              <a:rPr sz="2450" dirty="0">
                <a:latin typeface="Garamond"/>
                <a:cs typeface="Garamond"/>
              </a:rPr>
              <a:t>of</a:t>
            </a:r>
            <a:r>
              <a:rPr sz="2450" spc="175" dirty="0">
                <a:latin typeface="Garamond"/>
                <a:cs typeface="Garamond"/>
              </a:rPr>
              <a:t> </a:t>
            </a:r>
            <a:r>
              <a:rPr sz="2450" dirty="0">
                <a:latin typeface="Garamond"/>
                <a:cs typeface="Garamond"/>
              </a:rPr>
              <a:t>the</a:t>
            </a:r>
            <a:r>
              <a:rPr sz="2450" spc="180" dirty="0">
                <a:latin typeface="Garamond"/>
                <a:cs typeface="Garamond"/>
              </a:rPr>
              <a:t> </a:t>
            </a:r>
            <a:r>
              <a:rPr sz="2450" dirty="0">
                <a:latin typeface="Garamond"/>
                <a:cs typeface="Garamond"/>
              </a:rPr>
              <a:t>atoms</a:t>
            </a:r>
            <a:r>
              <a:rPr sz="2450" spc="180" dirty="0">
                <a:latin typeface="Garamond"/>
                <a:cs typeface="Garamond"/>
              </a:rPr>
              <a:t> </a:t>
            </a:r>
            <a:r>
              <a:rPr sz="2450" dirty="0">
                <a:latin typeface="Garamond"/>
                <a:cs typeface="Garamond"/>
              </a:rPr>
              <a:t>pointing</a:t>
            </a:r>
            <a:r>
              <a:rPr sz="2450" spc="175" dirty="0">
                <a:latin typeface="Garamond"/>
                <a:cs typeface="Garamond"/>
              </a:rPr>
              <a:t> </a:t>
            </a:r>
            <a:r>
              <a:rPr sz="2450" dirty="0">
                <a:latin typeface="Garamond"/>
                <a:cs typeface="Garamond"/>
              </a:rPr>
              <a:t>up</a:t>
            </a:r>
            <a:r>
              <a:rPr sz="2450" spc="180" dirty="0">
                <a:latin typeface="Garamond"/>
                <a:cs typeface="Garamond"/>
              </a:rPr>
              <a:t> </a:t>
            </a:r>
            <a:r>
              <a:rPr sz="2450" spc="-25" dirty="0">
                <a:latin typeface="Garamond"/>
                <a:cs typeface="Garamond"/>
              </a:rPr>
              <a:t>or </a:t>
            </a:r>
            <a:r>
              <a:rPr sz="2450" spc="130" dirty="0">
                <a:latin typeface="Garamond"/>
                <a:cs typeface="Garamond"/>
              </a:rPr>
              <a:t>a</a:t>
            </a:r>
            <a:r>
              <a:rPr sz="2450" spc="200" dirty="0">
                <a:latin typeface="Garamond"/>
                <a:cs typeface="Garamond"/>
              </a:rPr>
              <a:t> </a:t>
            </a:r>
            <a:r>
              <a:rPr sz="2450" dirty="0">
                <a:latin typeface="Garamond"/>
                <a:cs typeface="Garamond"/>
              </a:rPr>
              <a:t>microstate</a:t>
            </a:r>
            <a:r>
              <a:rPr sz="2450" spc="204" dirty="0">
                <a:latin typeface="Garamond"/>
                <a:cs typeface="Garamond"/>
              </a:rPr>
              <a:t> </a:t>
            </a:r>
            <a:r>
              <a:rPr sz="2450" spc="50" dirty="0">
                <a:latin typeface="Garamond"/>
                <a:cs typeface="Garamond"/>
              </a:rPr>
              <a:t>with</a:t>
            </a:r>
            <a:r>
              <a:rPr sz="2450" spc="210" dirty="0">
                <a:latin typeface="Garamond"/>
                <a:cs typeface="Garamond"/>
              </a:rPr>
              <a:t> </a:t>
            </a:r>
            <a:r>
              <a:rPr sz="2450" dirty="0">
                <a:latin typeface="Garamond"/>
                <a:cs typeface="Garamond"/>
              </a:rPr>
              <a:t>most</a:t>
            </a:r>
            <a:r>
              <a:rPr sz="2450" spc="204" dirty="0">
                <a:latin typeface="Garamond"/>
                <a:cs typeface="Garamond"/>
              </a:rPr>
              <a:t> </a:t>
            </a:r>
            <a:r>
              <a:rPr sz="2450" dirty="0">
                <a:latin typeface="Garamond"/>
                <a:cs typeface="Garamond"/>
              </a:rPr>
              <a:t>of</a:t>
            </a:r>
            <a:r>
              <a:rPr sz="2450" spc="210" dirty="0">
                <a:latin typeface="Garamond"/>
                <a:cs typeface="Garamond"/>
              </a:rPr>
              <a:t> </a:t>
            </a:r>
            <a:r>
              <a:rPr sz="2450" dirty="0">
                <a:latin typeface="Garamond"/>
                <a:cs typeface="Garamond"/>
              </a:rPr>
              <a:t>them</a:t>
            </a:r>
            <a:r>
              <a:rPr sz="2450" spc="204" dirty="0">
                <a:latin typeface="Garamond"/>
                <a:cs typeface="Garamond"/>
              </a:rPr>
              <a:t> </a:t>
            </a:r>
            <a:r>
              <a:rPr sz="2450" dirty="0">
                <a:latin typeface="Garamond"/>
                <a:cs typeface="Garamond"/>
              </a:rPr>
              <a:t>pointing</a:t>
            </a:r>
            <a:r>
              <a:rPr sz="2450" spc="210" dirty="0">
                <a:latin typeface="Garamond"/>
                <a:cs typeface="Garamond"/>
              </a:rPr>
              <a:t> </a:t>
            </a:r>
            <a:r>
              <a:rPr sz="2450" dirty="0">
                <a:latin typeface="Garamond"/>
                <a:cs typeface="Garamond"/>
              </a:rPr>
              <a:t>down?</a:t>
            </a:r>
            <a:r>
              <a:rPr sz="2450" spc="484" dirty="0">
                <a:latin typeface="Garamond"/>
                <a:cs typeface="Garamond"/>
              </a:rPr>
              <a:t> </a:t>
            </a:r>
            <a:r>
              <a:rPr sz="2450" dirty="0">
                <a:latin typeface="Garamond"/>
                <a:cs typeface="Garamond"/>
              </a:rPr>
              <a:t>(Choose</a:t>
            </a:r>
            <a:r>
              <a:rPr sz="2450" spc="204" dirty="0">
                <a:latin typeface="Garamond"/>
                <a:cs typeface="Garamond"/>
              </a:rPr>
              <a:t> </a:t>
            </a:r>
            <a:r>
              <a:rPr sz="2450" spc="-10" dirty="0">
                <a:latin typeface="Garamond"/>
                <a:cs typeface="Garamond"/>
              </a:rPr>
              <a:t>one.)</a:t>
            </a:r>
            <a:endParaRPr sz="2450">
              <a:latin typeface="Garamond"/>
              <a:cs typeface="Garamond"/>
            </a:endParaRPr>
          </a:p>
          <a:p>
            <a:pPr marL="382905" indent="-370205">
              <a:lnSpc>
                <a:spcPct val="100000"/>
              </a:lnSpc>
              <a:spcBef>
                <a:spcPts val="1639"/>
              </a:spcBef>
              <a:buAutoNum type="alphaUcPeriod"/>
              <a:tabLst>
                <a:tab pos="382905" algn="l"/>
              </a:tabLst>
            </a:pPr>
            <a:r>
              <a:rPr sz="2450" dirty="0">
                <a:latin typeface="Garamond"/>
                <a:cs typeface="Garamond"/>
              </a:rPr>
              <a:t>The</a:t>
            </a:r>
            <a:r>
              <a:rPr sz="2450" spc="200" dirty="0">
                <a:latin typeface="Garamond"/>
                <a:cs typeface="Garamond"/>
              </a:rPr>
              <a:t> </a:t>
            </a:r>
            <a:r>
              <a:rPr sz="2450" dirty="0">
                <a:latin typeface="Garamond"/>
                <a:cs typeface="Garamond"/>
              </a:rPr>
              <a:t>microstate</a:t>
            </a:r>
            <a:r>
              <a:rPr sz="2450" spc="210" dirty="0">
                <a:latin typeface="Garamond"/>
                <a:cs typeface="Garamond"/>
              </a:rPr>
              <a:t> </a:t>
            </a:r>
            <a:r>
              <a:rPr sz="2450" spc="50" dirty="0">
                <a:latin typeface="Garamond"/>
                <a:cs typeface="Garamond"/>
              </a:rPr>
              <a:t>with</a:t>
            </a:r>
            <a:r>
              <a:rPr sz="2450" spc="210" dirty="0">
                <a:latin typeface="Garamond"/>
                <a:cs typeface="Garamond"/>
              </a:rPr>
              <a:t> </a:t>
            </a:r>
            <a:r>
              <a:rPr sz="2450" dirty="0">
                <a:latin typeface="Garamond"/>
                <a:cs typeface="Garamond"/>
              </a:rPr>
              <a:t>most</a:t>
            </a:r>
            <a:r>
              <a:rPr sz="2450" spc="210" dirty="0">
                <a:latin typeface="Garamond"/>
                <a:cs typeface="Garamond"/>
              </a:rPr>
              <a:t> </a:t>
            </a:r>
            <a:r>
              <a:rPr sz="2450" dirty="0">
                <a:latin typeface="Garamond"/>
                <a:cs typeface="Garamond"/>
              </a:rPr>
              <a:t>of</a:t>
            </a:r>
            <a:r>
              <a:rPr sz="2450" spc="210" dirty="0">
                <a:latin typeface="Garamond"/>
                <a:cs typeface="Garamond"/>
              </a:rPr>
              <a:t> </a:t>
            </a:r>
            <a:r>
              <a:rPr sz="2450" dirty="0">
                <a:latin typeface="Garamond"/>
                <a:cs typeface="Garamond"/>
              </a:rPr>
              <a:t>them</a:t>
            </a:r>
            <a:r>
              <a:rPr sz="2450" spc="204" dirty="0">
                <a:latin typeface="Garamond"/>
                <a:cs typeface="Garamond"/>
              </a:rPr>
              <a:t> </a:t>
            </a:r>
            <a:r>
              <a:rPr sz="2450" dirty="0">
                <a:latin typeface="Garamond"/>
                <a:cs typeface="Garamond"/>
              </a:rPr>
              <a:t>pointing</a:t>
            </a:r>
            <a:r>
              <a:rPr sz="2450" spc="210" dirty="0">
                <a:latin typeface="Garamond"/>
                <a:cs typeface="Garamond"/>
              </a:rPr>
              <a:t> </a:t>
            </a:r>
            <a:r>
              <a:rPr sz="2450" dirty="0">
                <a:latin typeface="Garamond"/>
                <a:cs typeface="Garamond"/>
              </a:rPr>
              <a:t>up</a:t>
            </a:r>
            <a:r>
              <a:rPr sz="2450" spc="210" dirty="0">
                <a:latin typeface="Garamond"/>
                <a:cs typeface="Garamond"/>
              </a:rPr>
              <a:t> </a:t>
            </a:r>
            <a:r>
              <a:rPr sz="2450" dirty="0">
                <a:latin typeface="Garamond"/>
                <a:cs typeface="Garamond"/>
              </a:rPr>
              <a:t>is</a:t>
            </a:r>
            <a:r>
              <a:rPr sz="2450" spc="210" dirty="0">
                <a:latin typeface="Garamond"/>
                <a:cs typeface="Garamond"/>
              </a:rPr>
              <a:t> </a:t>
            </a:r>
            <a:r>
              <a:rPr sz="2450" dirty="0">
                <a:latin typeface="Garamond"/>
                <a:cs typeface="Garamond"/>
              </a:rPr>
              <a:t>more</a:t>
            </a:r>
            <a:r>
              <a:rPr sz="2450" spc="210" dirty="0">
                <a:latin typeface="Garamond"/>
                <a:cs typeface="Garamond"/>
              </a:rPr>
              <a:t> </a:t>
            </a:r>
            <a:r>
              <a:rPr sz="2450" spc="-10" dirty="0">
                <a:latin typeface="Garamond"/>
                <a:cs typeface="Garamond"/>
              </a:rPr>
              <a:t>likely.</a:t>
            </a:r>
            <a:endParaRPr sz="2450">
              <a:latin typeface="Garamond"/>
              <a:cs typeface="Garamond"/>
            </a:endParaRPr>
          </a:p>
          <a:p>
            <a:pPr marL="383540" indent="-358140">
              <a:lnSpc>
                <a:spcPct val="100000"/>
              </a:lnSpc>
              <a:spcBef>
                <a:spcPts val="1045"/>
              </a:spcBef>
              <a:buAutoNum type="alphaUcPeriod"/>
              <a:tabLst>
                <a:tab pos="383540" algn="l"/>
              </a:tabLst>
            </a:pPr>
            <a:r>
              <a:rPr sz="2450" dirty="0">
                <a:latin typeface="Garamond"/>
                <a:cs typeface="Garamond"/>
              </a:rPr>
              <a:t>The</a:t>
            </a:r>
            <a:r>
              <a:rPr sz="2450" spc="55" dirty="0">
                <a:latin typeface="Garamond"/>
                <a:cs typeface="Garamond"/>
              </a:rPr>
              <a:t> </a:t>
            </a:r>
            <a:r>
              <a:rPr sz="2450" dirty="0">
                <a:latin typeface="Garamond"/>
                <a:cs typeface="Garamond"/>
              </a:rPr>
              <a:t>microstate</a:t>
            </a:r>
            <a:r>
              <a:rPr sz="2450" spc="55" dirty="0">
                <a:latin typeface="Garamond"/>
                <a:cs typeface="Garamond"/>
              </a:rPr>
              <a:t> </a:t>
            </a:r>
            <a:r>
              <a:rPr sz="2450" spc="50" dirty="0">
                <a:latin typeface="Garamond"/>
                <a:cs typeface="Garamond"/>
              </a:rPr>
              <a:t>with</a:t>
            </a:r>
            <a:r>
              <a:rPr sz="2450" spc="65" dirty="0">
                <a:latin typeface="Garamond"/>
                <a:cs typeface="Garamond"/>
              </a:rPr>
              <a:t> </a:t>
            </a:r>
            <a:r>
              <a:rPr sz="2450" dirty="0">
                <a:latin typeface="Garamond"/>
                <a:cs typeface="Garamond"/>
              </a:rPr>
              <a:t>most</a:t>
            </a:r>
            <a:r>
              <a:rPr sz="2450" spc="60" dirty="0">
                <a:latin typeface="Garamond"/>
                <a:cs typeface="Garamond"/>
              </a:rPr>
              <a:t> </a:t>
            </a:r>
            <a:r>
              <a:rPr sz="2450" spc="-95" dirty="0">
                <a:latin typeface="Garamond"/>
                <a:cs typeface="Garamond"/>
              </a:rPr>
              <a:t>of</a:t>
            </a:r>
            <a:r>
              <a:rPr sz="2450" spc="60" dirty="0">
                <a:latin typeface="Garamond"/>
                <a:cs typeface="Garamond"/>
              </a:rPr>
              <a:t> </a:t>
            </a:r>
            <a:r>
              <a:rPr sz="2450" dirty="0">
                <a:latin typeface="Garamond"/>
                <a:cs typeface="Garamond"/>
              </a:rPr>
              <a:t>them</a:t>
            </a:r>
            <a:r>
              <a:rPr sz="2450" spc="60" dirty="0">
                <a:latin typeface="Garamond"/>
                <a:cs typeface="Garamond"/>
              </a:rPr>
              <a:t> </a:t>
            </a:r>
            <a:r>
              <a:rPr sz="2450" dirty="0">
                <a:latin typeface="Garamond"/>
                <a:cs typeface="Garamond"/>
              </a:rPr>
              <a:t>pointing</a:t>
            </a:r>
            <a:r>
              <a:rPr sz="2450" spc="60" dirty="0">
                <a:latin typeface="Garamond"/>
                <a:cs typeface="Garamond"/>
              </a:rPr>
              <a:t> </a:t>
            </a:r>
            <a:r>
              <a:rPr sz="2450" spc="-10" dirty="0">
                <a:latin typeface="Garamond"/>
                <a:cs typeface="Garamond"/>
              </a:rPr>
              <a:t>down</a:t>
            </a:r>
            <a:r>
              <a:rPr sz="2450" spc="55" dirty="0">
                <a:latin typeface="Garamond"/>
                <a:cs typeface="Garamond"/>
              </a:rPr>
              <a:t> </a:t>
            </a:r>
            <a:r>
              <a:rPr sz="2450" dirty="0">
                <a:latin typeface="Garamond"/>
                <a:cs typeface="Garamond"/>
              </a:rPr>
              <a:t>is</a:t>
            </a:r>
            <a:r>
              <a:rPr sz="2450" spc="60" dirty="0">
                <a:latin typeface="Garamond"/>
                <a:cs typeface="Garamond"/>
              </a:rPr>
              <a:t> </a:t>
            </a:r>
            <a:r>
              <a:rPr sz="2450" dirty="0">
                <a:latin typeface="Garamond"/>
                <a:cs typeface="Garamond"/>
              </a:rPr>
              <a:t>more</a:t>
            </a:r>
            <a:r>
              <a:rPr sz="2450" spc="60" dirty="0">
                <a:latin typeface="Garamond"/>
                <a:cs typeface="Garamond"/>
              </a:rPr>
              <a:t> </a:t>
            </a:r>
            <a:r>
              <a:rPr sz="2450" spc="-10" dirty="0">
                <a:latin typeface="Garamond"/>
                <a:cs typeface="Garamond"/>
              </a:rPr>
              <a:t>likely.</a:t>
            </a:r>
            <a:endParaRPr sz="2450">
              <a:latin typeface="Garamond"/>
              <a:cs typeface="Garamond"/>
            </a:endParaRPr>
          </a:p>
          <a:p>
            <a:pPr marL="382905" indent="-361950">
              <a:lnSpc>
                <a:spcPct val="100000"/>
              </a:lnSpc>
              <a:spcBef>
                <a:spcPts val="1045"/>
              </a:spcBef>
              <a:buAutoNum type="alphaUcPeriod"/>
              <a:tabLst>
                <a:tab pos="382905" algn="l"/>
              </a:tabLst>
            </a:pPr>
            <a:r>
              <a:rPr sz="2450" dirty="0">
                <a:latin typeface="Garamond"/>
                <a:cs typeface="Garamond"/>
              </a:rPr>
              <a:t>The</a:t>
            </a:r>
            <a:r>
              <a:rPr sz="2450" spc="225" dirty="0">
                <a:latin typeface="Garamond"/>
                <a:cs typeface="Garamond"/>
              </a:rPr>
              <a:t> </a:t>
            </a:r>
            <a:r>
              <a:rPr sz="2450" dirty="0">
                <a:latin typeface="Garamond"/>
                <a:cs typeface="Garamond"/>
              </a:rPr>
              <a:t>two</a:t>
            </a:r>
            <a:r>
              <a:rPr sz="2450" spc="229" dirty="0">
                <a:latin typeface="Garamond"/>
                <a:cs typeface="Garamond"/>
              </a:rPr>
              <a:t> </a:t>
            </a:r>
            <a:r>
              <a:rPr sz="2450" dirty="0">
                <a:latin typeface="Garamond"/>
                <a:cs typeface="Garamond"/>
              </a:rPr>
              <a:t>microstates</a:t>
            </a:r>
            <a:r>
              <a:rPr sz="2450" spc="235" dirty="0">
                <a:latin typeface="Garamond"/>
                <a:cs typeface="Garamond"/>
              </a:rPr>
              <a:t> </a:t>
            </a:r>
            <a:r>
              <a:rPr sz="2450" spc="55" dirty="0">
                <a:latin typeface="Garamond"/>
                <a:cs typeface="Garamond"/>
              </a:rPr>
              <a:t>are</a:t>
            </a:r>
            <a:r>
              <a:rPr sz="2450" spc="225" dirty="0">
                <a:latin typeface="Garamond"/>
                <a:cs typeface="Garamond"/>
              </a:rPr>
              <a:t> </a:t>
            </a:r>
            <a:r>
              <a:rPr sz="2450" spc="60" dirty="0">
                <a:latin typeface="Garamond"/>
                <a:cs typeface="Garamond"/>
              </a:rPr>
              <a:t>equally</a:t>
            </a:r>
            <a:r>
              <a:rPr sz="2450" spc="235" dirty="0">
                <a:latin typeface="Garamond"/>
                <a:cs typeface="Garamond"/>
              </a:rPr>
              <a:t> </a:t>
            </a:r>
            <a:r>
              <a:rPr sz="2450" spc="-10" dirty="0">
                <a:latin typeface="Garamond"/>
                <a:cs typeface="Garamond"/>
              </a:rPr>
              <a:t>likely.</a:t>
            </a:r>
            <a:endParaRPr sz="2450">
              <a:latin typeface="Garamond"/>
              <a:cs typeface="Garamond"/>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07758" y="806759"/>
            <a:ext cx="8267700" cy="4917440"/>
          </a:xfrm>
          <a:prstGeom prst="rect">
            <a:avLst/>
          </a:prstGeom>
        </p:spPr>
        <p:txBody>
          <a:bodyPr vert="horz" wrap="square" lIns="0" tIns="83185" rIns="0" bIns="0" rtlCol="0">
            <a:spAutoFit/>
          </a:bodyPr>
          <a:lstStyle/>
          <a:p>
            <a:pPr marL="23495" algn="just">
              <a:lnSpc>
                <a:spcPct val="100000"/>
              </a:lnSpc>
              <a:spcBef>
                <a:spcPts val="655"/>
              </a:spcBef>
              <a:tabLst>
                <a:tab pos="531685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10.4.</a:t>
            </a:r>
            <a:r>
              <a:rPr sz="1200" spc="170" dirty="0">
                <a:latin typeface="Times New Roman"/>
                <a:cs typeface="Times New Roman"/>
              </a:rPr>
              <a:t>  </a:t>
            </a:r>
            <a:r>
              <a:rPr sz="1200" spc="50" dirty="0">
                <a:latin typeface="Times New Roman"/>
                <a:cs typeface="Times New Roman"/>
              </a:rPr>
              <a:t>THE</a:t>
            </a:r>
            <a:r>
              <a:rPr sz="1200" spc="105" dirty="0">
                <a:latin typeface="Times New Roman"/>
                <a:cs typeface="Times New Roman"/>
              </a:rPr>
              <a:t> </a:t>
            </a:r>
            <a:r>
              <a:rPr sz="1200" dirty="0">
                <a:latin typeface="Times New Roman"/>
                <a:cs typeface="Times New Roman"/>
              </a:rPr>
              <a:t>BOLTZMANN</a:t>
            </a:r>
            <a:r>
              <a:rPr sz="1200" spc="100" dirty="0">
                <a:latin typeface="Times New Roman"/>
                <a:cs typeface="Times New Roman"/>
              </a:rPr>
              <a:t> </a:t>
            </a:r>
            <a:r>
              <a:rPr sz="1200" spc="-10" dirty="0">
                <a:latin typeface="Times New Roman"/>
                <a:cs typeface="Times New Roman"/>
              </a:rPr>
              <a:t>DISTRIBUTION</a:t>
            </a:r>
            <a:endParaRPr sz="1200">
              <a:latin typeface="Times New Roman"/>
              <a:cs typeface="Times New Roman"/>
            </a:endParaRPr>
          </a:p>
          <a:p>
            <a:pPr marL="23495" marR="5080" algn="just">
              <a:lnSpc>
                <a:spcPct val="101699"/>
              </a:lnSpc>
              <a:spcBef>
                <a:spcPts val="1150"/>
              </a:spcBef>
            </a:pPr>
            <a:r>
              <a:rPr sz="2450" dirty="0">
                <a:latin typeface="Garamond"/>
                <a:cs typeface="Garamond"/>
              </a:rPr>
              <a:t>A</a:t>
            </a:r>
            <a:r>
              <a:rPr sz="2450" spc="-55" dirty="0">
                <a:latin typeface="Garamond"/>
                <a:cs typeface="Garamond"/>
              </a:rPr>
              <a:t> </a:t>
            </a:r>
            <a:r>
              <a:rPr sz="2450" spc="65" dirty="0">
                <a:latin typeface="Garamond"/>
                <a:cs typeface="Garamond"/>
              </a:rPr>
              <a:t>paramagnet</a:t>
            </a:r>
            <a:r>
              <a:rPr sz="2450" spc="-55" dirty="0">
                <a:latin typeface="Garamond"/>
                <a:cs typeface="Garamond"/>
              </a:rPr>
              <a:t> </a:t>
            </a:r>
            <a:r>
              <a:rPr sz="2450" dirty="0">
                <a:latin typeface="Garamond"/>
                <a:cs typeface="Garamond"/>
              </a:rPr>
              <a:t>in</a:t>
            </a:r>
            <a:r>
              <a:rPr sz="2450" spc="-55" dirty="0">
                <a:latin typeface="Garamond"/>
                <a:cs typeface="Garamond"/>
              </a:rPr>
              <a:t> </a:t>
            </a:r>
            <a:r>
              <a:rPr sz="2450" spc="65" dirty="0">
                <a:latin typeface="Garamond"/>
                <a:cs typeface="Garamond"/>
              </a:rPr>
              <a:t>an</a:t>
            </a:r>
            <a:r>
              <a:rPr sz="2450" spc="-45" dirty="0">
                <a:latin typeface="Garamond"/>
                <a:cs typeface="Garamond"/>
              </a:rPr>
              <a:t> </a:t>
            </a:r>
            <a:r>
              <a:rPr sz="2450" spc="50" dirty="0">
                <a:latin typeface="Garamond"/>
                <a:cs typeface="Garamond"/>
              </a:rPr>
              <a:t>external</a:t>
            </a:r>
            <a:r>
              <a:rPr sz="2450" spc="-55" dirty="0">
                <a:latin typeface="Garamond"/>
                <a:cs typeface="Garamond"/>
              </a:rPr>
              <a:t> </a:t>
            </a:r>
            <a:r>
              <a:rPr sz="2450" dirty="0">
                <a:latin typeface="Garamond"/>
                <a:cs typeface="Garamond"/>
              </a:rPr>
              <a:t>magnetic</a:t>
            </a:r>
            <a:r>
              <a:rPr sz="2450" spc="-55" dirty="0">
                <a:latin typeface="Garamond"/>
                <a:cs typeface="Garamond"/>
              </a:rPr>
              <a:t> </a:t>
            </a:r>
            <a:r>
              <a:rPr sz="2450" spc="-10" dirty="0">
                <a:latin typeface="Garamond"/>
                <a:cs typeface="Garamond"/>
              </a:rPr>
              <a:t>field</a:t>
            </a:r>
            <a:r>
              <a:rPr sz="2450" spc="-55" dirty="0">
                <a:latin typeface="Garamond"/>
                <a:cs typeface="Garamond"/>
              </a:rPr>
              <a:t> </a:t>
            </a:r>
            <a:r>
              <a:rPr sz="2450" spc="-25" dirty="0">
                <a:latin typeface="Garamond"/>
                <a:cs typeface="Garamond"/>
              </a:rPr>
              <a:t>feels</a:t>
            </a:r>
            <a:r>
              <a:rPr sz="2450" spc="-50" dirty="0">
                <a:latin typeface="Garamond"/>
                <a:cs typeface="Garamond"/>
              </a:rPr>
              <a:t> </a:t>
            </a:r>
            <a:r>
              <a:rPr sz="2450" spc="130" dirty="0">
                <a:latin typeface="Garamond"/>
                <a:cs typeface="Garamond"/>
              </a:rPr>
              <a:t>a</a:t>
            </a:r>
            <a:r>
              <a:rPr sz="2450" spc="-55" dirty="0">
                <a:latin typeface="Garamond"/>
                <a:cs typeface="Garamond"/>
              </a:rPr>
              <a:t> </a:t>
            </a:r>
            <a:r>
              <a:rPr sz="2450" spc="-45" dirty="0">
                <a:latin typeface="Garamond"/>
                <a:cs typeface="Garamond"/>
              </a:rPr>
              <a:t>force</a:t>
            </a:r>
            <a:r>
              <a:rPr sz="2450" spc="-55" dirty="0">
                <a:latin typeface="Garamond"/>
                <a:cs typeface="Garamond"/>
              </a:rPr>
              <a:t> </a:t>
            </a:r>
            <a:r>
              <a:rPr sz="2450" spc="114" dirty="0">
                <a:latin typeface="Garamond"/>
                <a:cs typeface="Garamond"/>
              </a:rPr>
              <a:t>that</a:t>
            </a:r>
            <a:r>
              <a:rPr sz="2450" spc="-55" dirty="0">
                <a:latin typeface="Garamond"/>
                <a:cs typeface="Garamond"/>
              </a:rPr>
              <a:t> </a:t>
            </a:r>
            <a:r>
              <a:rPr sz="2450" spc="-10" dirty="0">
                <a:latin typeface="Garamond"/>
                <a:cs typeface="Garamond"/>
              </a:rPr>
              <a:t>makes </a:t>
            </a:r>
            <a:r>
              <a:rPr sz="2450" dirty="0">
                <a:latin typeface="Garamond"/>
                <a:cs typeface="Garamond"/>
              </a:rPr>
              <a:t>one</a:t>
            </a:r>
            <a:r>
              <a:rPr sz="2450" spc="420" dirty="0">
                <a:latin typeface="Garamond"/>
                <a:cs typeface="Garamond"/>
              </a:rPr>
              <a:t> </a:t>
            </a:r>
            <a:r>
              <a:rPr sz="2450" dirty="0">
                <a:latin typeface="Garamond"/>
                <a:cs typeface="Garamond"/>
              </a:rPr>
              <a:t>orientation</a:t>
            </a:r>
            <a:r>
              <a:rPr sz="2450" spc="430" dirty="0">
                <a:latin typeface="Garamond"/>
                <a:cs typeface="Garamond"/>
              </a:rPr>
              <a:t> </a:t>
            </a:r>
            <a:r>
              <a:rPr sz="2450" dirty="0">
                <a:latin typeface="Garamond"/>
                <a:cs typeface="Garamond"/>
              </a:rPr>
              <a:t>higher</a:t>
            </a:r>
            <a:r>
              <a:rPr sz="2450" spc="425" dirty="0">
                <a:latin typeface="Garamond"/>
                <a:cs typeface="Garamond"/>
              </a:rPr>
              <a:t> </a:t>
            </a:r>
            <a:r>
              <a:rPr sz="2450" dirty="0">
                <a:latin typeface="Garamond"/>
                <a:cs typeface="Garamond"/>
              </a:rPr>
              <a:t>energy</a:t>
            </a:r>
            <a:r>
              <a:rPr sz="2450" spc="430" dirty="0">
                <a:latin typeface="Garamond"/>
                <a:cs typeface="Garamond"/>
              </a:rPr>
              <a:t> </a:t>
            </a:r>
            <a:r>
              <a:rPr sz="2450" spc="70" dirty="0">
                <a:latin typeface="Garamond"/>
                <a:cs typeface="Garamond"/>
              </a:rPr>
              <a:t>than</a:t>
            </a:r>
            <a:r>
              <a:rPr sz="2450" spc="434" dirty="0">
                <a:latin typeface="Garamond"/>
                <a:cs typeface="Garamond"/>
              </a:rPr>
              <a:t> </a:t>
            </a:r>
            <a:r>
              <a:rPr sz="2450" dirty="0">
                <a:latin typeface="Garamond"/>
                <a:cs typeface="Garamond"/>
              </a:rPr>
              <a:t>the</a:t>
            </a:r>
            <a:r>
              <a:rPr sz="2450" spc="425" dirty="0">
                <a:latin typeface="Garamond"/>
                <a:cs typeface="Garamond"/>
              </a:rPr>
              <a:t> </a:t>
            </a:r>
            <a:r>
              <a:rPr sz="2450" dirty="0">
                <a:latin typeface="Garamond"/>
                <a:cs typeface="Garamond"/>
              </a:rPr>
              <a:t>other.</a:t>
            </a:r>
            <a:r>
              <a:rPr sz="2450" spc="265" dirty="0">
                <a:latin typeface="Garamond"/>
                <a:cs typeface="Garamond"/>
              </a:rPr>
              <a:t>  </a:t>
            </a:r>
            <a:r>
              <a:rPr sz="2450" dirty="0">
                <a:latin typeface="Garamond"/>
                <a:cs typeface="Garamond"/>
              </a:rPr>
              <a:t>Suppose</a:t>
            </a:r>
            <a:r>
              <a:rPr sz="2450" spc="430" dirty="0">
                <a:latin typeface="Garamond"/>
                <a:cs typeface="Garamond"/>
              </a:rPr>
              <a:t> </a:t>
            </a:r>
            <a:r>
              <a:rPr sz="2450" dirty="0">
                <a:latin typeface="Garamond"/>
                <a:cs typeface="Garamond"/>
              </a:rPr>
              <a:t>the</a:t>
            </a:r>
            <a:r>
              <a:rPr sz="2450" spc="425" dirty="0">
                <a:latin typeface="Garamond"/>
                <a:cs typeface="Garamond"/>
              </a:rPr>
              <a:t> </a:t>
            </a:r>
            <a:r>
              <a:rPr sz="2450" spc="-10" dirty="0">
                <a:latin typeface="Garamond"/>
                <a:cs typeface="Garamond"/>
              </a:rPr>
              <a:t>field </a:t>
            </a:r>
            <a:r>
              <a:rPr sz="2450" dirty="0">
                <a:latin typeface="Garamond"/>
                <a:cs typeface="Garamond"/>
              </a:rPr>
              <a:t>is</a:t>
            </a:r>
            <a:r>
              <a:rPr sz="2450" spc="355" dirty="0">
                <a:latin typeface="Garamond"/>
                <a:cs typeface="Garamond"/>
              </a:rPr>
              <a:t> </a:t>
            </a:r>
            <a:r>
              <a:rPr sz="2450" dirty="0">
                <a:latin typeface="Garamond"/>
                <a:cs typeface="Garamond"/>
              </a:rPr>
              <a:t>pointing</a:t>
            </a:r>
            <a:r>
              <a:rPr sz="2450" spc="370" dirty="0">
                <a:latin typeface="Garamond"/>
                <a:cs typeface="Garamond"/>
              </a:rPr>
              <a:t> </a:t>
            </a:r>
            <a:r>
              <a:rPr sz="2450" dirty="0">
                <a:latin typeface="Garamond"/>
                <a:cs typeface="Garamond"/>
              </a:rPr>
              <a:t>such</a:t>
            </a:r>
            <a:r>
              <a:rPr sz="2450" spc="365" dirty="0">
                <a:latin typeface="Garamond"/>
                <a:cs typeface="Garamond"/>
              </a:rPr>
              <a:t> </a:t>
            </a:r>
            <a:r>
              <a:rPr sz="2450" spc="114" dirty="0">
                <a:latin typeface="Garamond"/>
                <a:cs typeface="Garamond"/>
              </a:rPr>
              <a:t>that</a:t>
            </a:r>
            <a:r>
              <a:rPr sz="2450" spc="365" dirty="0">
                <a:latin typeface="Garamond"/>
                <a:cs typeface="Garamond"/>
              </a:rPr>
              <a:t> </a:t>
            </a:r>
            <a:r>
              <a:rPr sz="2450" spc="65" dirty="0">
                <a:latin typeface="Garamond"/>
                <a:cs typeface="Garamond"/>
              </a:rPr>
              <a:t>an</a:t>
            </a:r>
            <a:r>
              <a:rPr sz="2450" spc="365" dirty="0">
                <a:latin typeface="Garamond"/>
                <a:cs typeface="Garamond"/>
              </a:rPr>
              <a:t> </a:t>
            </a:r>
            <a:r>
              <a:rPr sz="2450" dirty="0">
                <a:latin typeface="Garamond"/>
                <a:cs typeface="Garamond"/>
              </a:rPr>
              <a:t>up</a:t>
            </a:r>
            <a:r>
              <a:rPr sz="2450" spc="370" dirty="0">
                <a:latin typeface="Garamond"/>
                <a:cs typeface="Garamond"/>
              </a:rPr>
              <a:t> </a:t>
            </a:r>
            <a:r>
              <a:rPr sz="2450" dirty="0">
                <a:latin typeface="Garamond"/>
                <a:cs typeface="Garamond"/>
              </a:rPr>
              <a:t>atom</a:t>
            </a:r>
            <a:r>
              <a:rPr sz="2450" spc="365" dirty="0">
                <a:latin typeface="Garamond"/>
                <a:cs typeface="Garamond"/>
              </a:rPr>
              <a:t> </a:t>
            </a:r>
            <a:r>
              <a:rPr sz="2450" dirty="0">
                <a:latin typeface="Garamond"/>
                <a:cs typeface="Garamond"/>
              </a:rPr>
              <a:t>has</a:t>
            </a:r>
            <a:r>
              <a:rPr sz="2450" spc="365" dirty="0">
                <a:latin typeface="Garamond"/>
                <a:cs typeface="Garamond"/>
              </a:rPr>
              <a:t> </a:t>
            </a:r>
            <a:r>
              <a:rPr sz="2450" dirty="0">
                <a:latin typeface="Garamond"/>
                <a:cs typeface="Garamond"/>
              </a:rPr>
              <a:t>more</a:t>
            </a:r>
            <a:r>
              <a:rPr sz="2450" spc="370" dirty="0">
                <a:latin typeface="Garamond"/>
                <a:cs typeface="Garamond"/>
              </a:rPr>
              <a:t> </a:t>
            </a:r>
            <a:r>
              <a:rPr sz="2450" dirty="0">
                <a:latin typeface="Garamond"/>
                <a:cs typeface="Garamond"/>
              </a:rPr>
              <a:t>energy</a:t>
            </a:r>
            <a:r>
              <a:rPr sz="2450" spc="365" dirty="0">
                <a:latin typeface="Garamond"/>
                <a:cs typeface="Garamond"/>
              </a:rPr>
              <a:t> </a:t>
            </a:r>
            <a:r>
              <a:rPr sz="2450" spc="70" dirty="0">
                <a:latin typeface="Garamond"/>
                <a:cs typeface="Garamond"/>
              </a:rPr>
              <a:t>than</a:t>
            </a:r>
            <a:r>
              <a:rPr sz="2450" spc="365" dirty="0">
                <a:latin typeface="Garamond"/>
                <a:cs typeface="Garamond"/>
              </a:rPr>
              <a:t> </a:t>
            </a:r>
            <a:r>
              <a:rPr sz="2450" spc="130" dirty="0">
                <a:latin typeface="Garamond"/>
                <a:cs typeface="Garamond"/>
              </a:rPr>
              <a:t>a</a:t>
            </a:r>
            <a:r>
              <a:rPr sz="2450" spc="370" dirty="0">
                <a:latin typeface="Garamond"/>
                <a:cs typeface="Garamond"/>
              </a:rPr>
              <a:t> </a:t>
            </a:r>
            <a:r>
              <a:rPr sz="2450" spc="-20" dirty="0">
                <a:latin typeface="Garamond"/>
                <a:cs typeface="Garamond"/>
              </a:rPr>
              <a:t>down </a:t>
            </a:r>
            <a:r>
              <a:rPr sz="2450" spc="50" dirty="0">
                <a:latin typeface="Garamond"/>
                <a:cs typeface="Garamond"/>
              </a:rPr>
              <a:t>atom.</a:t>
            </a:r>
            <a:r>
              <a:rPr sz="2450" spc="505" dirty="0">
                <a:latin typeface="Garamond"/>
                <a:cs typeface="Garamond"/>
              </a:rPr>
              <a:t> </a:t>
            </a:r>
            <a:r>
              <a:rPr sz="2450" dirty="0">
                <a:latin typeface="Garamond"/>
                <a:cs typeface="Garamond"/>
              </a:rPr>
              <a:t>If</a:t>
            </a:r>
            <a:r>
              <a:rPr sz="2450" spc="195" dirty="0">
                <a:latin typeface="Garamond"/>
                <a:cs typeface="Garamond"/>
              </a:rPr>
              <a:t> </a:t>
            </a:r>
            <a:r>
              <a:rPr sz="2450" dirty="0">
                <a:latin typeface="Garamond"/>
                <a:cs typeface="Garamond"/>
              </a:rPr>
              <a:t>the</a:t>
            </a:r>
            <a:r>
              <a:rPr sz="2450" spc="195" dirty="0">
                <a:latin typeface="Garamond"/>
                <a:cs typeface="Garamond"/>
              </a:rPr>
              <a:t> </a:t>
            </a:r>
            <a:r>
              <a:rPr sz="2450" spc="65" dirty="0">
                <a:latin typeface="Garamond"/>
                <a:cs typeface="Garamond"/>
              </a:rPr>
              <a:t>paramagnet</a:t>
            </a:r>
            <a:r>
              <a:rPr sz="2450" spc="195" dirty="0">
                <a:latin typeface="Garamond"/>
                <a:cs typeface="Garamond"/>
              </a:rPr>
              <a:t> </a:t>
            </a:r>
            <a:r>
              <a:rPr sz="2450" dirty="0">
                <a:latin typeface="Garamond"/>
                <a:cs typeface="Garamond"/>
              </a:rPr>
              <a:t>is</a:t>
            </a:r>
            <a:r>
              <a:rPr sz="2450" spc="195" dirty="0">
                <a:latin typeface="Garamond"/>
                <a:cs typeface="Garamond"/>
              </a:rPr>
              <a:t> </a:t>
            </a:r>
            <a:r>
              <a:rPr sz="2450" dirty="0">
                <a:latin typeface="Garamond"/>
                <a:cs typeface="Garamond"/>
              </a:rPr>
              <a:t>in</a:t>
            </a:r>
            <a:r>
              <a:rPr sz="2450" spc="195" dirty="0">
                <a:latin typeface="Garamond"/>
                <a:cs typeface="Garamond"/>
              </a:rPr>
              <a:t> </a:t>
            </a:r>
            <a:r>
              <a:rPr sz="2450" dirty="0">
                <a:latin typeface="Garamond"/>
                <a:cs typeface="Garamond"/>
              </a:rPr>
              <a:t>contact</a:t>
            </a:r>
            <a:r>
              <a:rPr sz="2450" spc="190" dirty="0">
                <a:latin typeface="Garamond"/>
                <a:cs typeface="Garamond"/>
              </a:rPr>
              <a:t> </a:t>
            </a:r>
            <a:r>
              <a:rPr sz="2450" spc="50" dirty="0">
                <a:latin typeface="Garamond"/>
                <a:cs typeface="Garamond"/>
              </a:rPr>
              <a:t>with</a:t>
            </a:r>
            <a:r>
              <a:rPr sz="2450" spc="195" dirty="0">
                <a:latin typeface="Garamond"/>
                <a:cs typeface="Garamond"/>
              </a:rPr>
              <a:t> </a:t>
            </a:r>
            <a:r>
              <a:rPr sz="2450" spc="130" dirty="0">
                <a:latin typeface="Garamond"/>
                <a:cs typeface="Garamond"/>
              </a:rPr>
              <a:t>a</a:t>
            </a:r>
            <a:r>
              <a:rPr sz="2450" spc="195" dirty="0">
                <a:latin typeface="Garamond"/>
                <a:cs typeface="Garamond"/>
              </a:rPr>
              <a:t> </a:t>
            </a:r>
            <a:r>
              <a:rPr sz="2450" dirty="0">
                <a:latin typeface="Garamond"/>
                <a:cs typeface="Garamond"/>
              </a:rPr>
              <a:t>reservoir,</a:t>
            </a:r>
            <a:r>
              <a:rPr sz="2450" spc="200" dirty="0">
                <a:latin typeface="Garamond"/>
                <a:cs typeface="Garamond"/>
              </a:rPr>
              <a:t> </a:t>
            </a:r>
            <a:r>
              <a:rPr sz="2450" dirty="0">
                <a:latin typeface="Garamond"/>
                <a:cs typeface="Garamond"/>
              </a:rPr>
              <a:t>is</a:t>
            </a:r>
            <a:r>
              <a:rPr sz="2450" spc="195" dirty="0">
                <a:latin typeface="Garamond"/>
                <a:cs typeface="Garamond"/>
              </a:rPr>
              <a:t> </a:t>
            </a:r>
            <a:r>
              <a:rPr sz="2450" spc="105" dirty="0">
                <a:latin typeface="Garamond"/>
                <a:cs typeface="Garamond"/>
              </a:rPr>
              <a:t>it</a:t>
            </a:r>
            <a:r>
              <a:rPr sz="2450" spc="195" dirty="0">
                <a:latin typeface="Garamond"/>
                <a:cs typeface="Garamond"/>
              </a:rPr>
              <a:t> </a:t>
            </a:r>
            <a:r>
              <a:rPr sz="2450" spc="-20" dirty="0">
                <a:latin typeface="Garamond"/>
                <a:cs typeface="Garamond"/>
              </a:rPr>
              <a:t>more </a:t>
            </a:r>
            <a:r>
              <a:rPr sz="2450" dirty="0">
                <a:latin typeface="Garamond"/>
                <a:cs typeface="Garamond"/>
              </a:rPr>
              <a:t>likely</a:t>
            </a:r>
            <a:r>
              <a:rPr sz="2450" spc="180" dirty="0">
                <a:latin typeface="Garamond"/>
                <a:cs typeface="Garamond"/>
              </a:rPr>
              <a:t> </a:t>
            </a:r>
            <a:r>
              <a:rPr sz="2450" dirty="0">
                <a:latin typeface="Garamond"/>
                <a:cs typeface="Garamond"/>
              </a:rPr>
              <a:t>to</a:t>
            </a:r>
            <a:r>
              <a:rPr sz="2450" spc="175" dirty="0">
                <a:latin typeface="Garamond"/>
                <a:cs typeface="Garamond"/>
              </a:rPr>
              <a:t> </a:t>
            </a:r>
            <a:r>
              <a:rPr sz="2450" dirty="0">
                <a:latin typeface="Garamond"/>
                <a:cs typeface="Garamond"/>
              </a:rPr>
              <a:t>be</a:t>
            </a:r>
            <a:r>
              <a:rPr sz="2450" spc="175" dirty="0">
                <a:latin typeface="Garamond"/>
                <a:cs typeface="Garamond"/>
              </a:rPr>
              <a:t> </a:t>
            </a:r>
            <a:r>
              <a:rPr sz="2450" dirty="0">
                <a:latin typeface="Garamond"/>
                <a:cs typeface="Garamond"/>
              </a:rPr>
              <a:t>in</a:t>
            </a:r>
            <a:r>
              <a:rPr sz="2450" spc="180" dirty="0">
                <a:latin typeface="Garamond"/>
                <a:cs typeface="Garamond"/>
              </a:rPr>
              <a:t> </a:t>
            </a:r>
            <a:r>
              <a:rPr sz="2450" spc="130" dirty="0">
                <a:latin typeface="Garamond"/>
                <a:cs typeface="Garamond"/>
              </a:rPr>
              <a:t>a</a:t>
            </a:r>
            <a:r>
              <a:rPr sz="2450" spc="180" dirty="0">
                <a:latin typeface="Garamond"/>
                <a:cs typeface="Garamond"/>
              </a:rPr>
              <a:t> </a:t>
            </a:r>
            <a:r>
              <a:rPr sz="2450" dirty="0">
                <a:latin typeface="Garamond"/>
                <a:cs typeface="Garamond"/>
              </a:rPr>
              <a:t>microstate</a:t>
            </a:r>
            <a:r>
              <a:rPr sz="2450" spc="175" dirty="0">
                <a:latin typeface="Garamond"/>
                <a:cs typeface="Garamond"/>
              </a:rPr>
              <a:t> </a:t>
            </a:r>
            <a:r>
              <a:rPr sz="2450" spc="50" dirty="0">
                <a:latin typeface="Garamond"/>
                <a:cs typeface="Garamond"/>
              </a:rPr>
              <a:t>with</a:t>
            </a:r>
            <a:r>
              <a:rPr sz="2450" spc="180" dirty="0">
                <a:latin typeface="Garamond"/>
                <a:cs typeface="Garamond"/>
              </a:rPr>
              <a:t> </a:t>
            </a:r>
            <a:r>
              <a:rPr sz="2450" dirty="0">
                <a:latin typeface="Garamond"/>
                <a:cs typeface="Garamond"/>
              </a:rPr>
              <a:t>most</a:t>
            </a:r>
            <a:r>
              <a:rPr sz="2450" spc="170" dirty="0">
                <a:latin typeface="Garamond"/>
                <a:cs typeface="Garamond"/>
              </a:rPr>
              <a:t> </a:t>
            </a:r>
            <a:r>
              <a:rPr sz="2450" dirty="0">
                <a:latin typeface="Garamond"/>
                <a:cs typeface="Garamond"/>
              </a:rPr>
              <a:t>of</a:t>
            </a:r>
            <a:r>
              <a:rPr sz="2450" spc="175" dirty="0">
                <a:latin typeface="Garamond"/>
                <a:cs typeface="Garamond"/>
              </a:rPr>
              <a:t> </a:t>
            </a:r>
            <a:r>
              <a:rPr sz="2450" dirty="0">
                <a:latin typeface="Garamond"/>
                <a:cs typeface="Garamond"/>
              </a:rPr>
              <a:t>the</a:t>
            </a:r>
            <a:r>
              <a:rPr sz="2450" spc="180" dirty="0">
                <a:latin typeface="Garamond"/>
                <a:cs typeface="Garamond"/>
              </a:rPr>
              <a:t> </a:t>
            </a:r>
            <a:r>
              <a:rPr sz="2450" dirty="0">
                <a:latin typeface="Garamond"/>
                <a:cs typeface="Garamond"/>
              </a:rPr>
              <a:t>atoms</a:t>
            </a:r>
            <a:r>
              <a:rPr sz="2450" spc="180" dirty="0">
                <a:latin typeface="Garamond"/>
                <a:cs typeface="Garamond"/>
              </a:rPr>
              <a:t> </a:t>
            </a:r>
            <a:r>
              <a:rPr sz="2450" dirty="0">
                <a:latin typeface="Garamond"/>
                <a:cs typeface="Garamond"/>
              </a:rPr>
              <a:t>pointing</a:t>
            </a:r>
            <a:r>
              <a:rPr sz="2450" spc="175" dirty="0">
                <a:latin typeface="Garamond"/>
                <a:cs typeface="Garamond"/>
              </a:rPr>
              <a:t> </a:t>
            </a:r>
            <a:r>
              <a:rPr sz="2450" dirty="0">
                <a:latin typeface="Garamond"/>
                <a:cs typeface="Garamond"/>
              </a:rPr>
              <a:t>up</a:t>
            </a:r>
            <a:r>
              <a:rPr sz="2450" spc="180" dirty="0">
                <a:latin typeface="Garamond"/>
                <a:cs typeface="Garamond"/>
              </a:rPr>
              <a:t> </a:t>
            </a:r>
            <a:r>
              <a:rPr sz="2450" spc="-25" dirty="0">
                <a:latin typeface="Garamond"/>
                <a:cs typeface="Garamond"/>
              </a:rPr>
              <a:t>or </a:t>
            </a:r>
            <a:r>
              <a:rPr sz="2450" spc="130" dirty="0">
                <a:latin typeface="Garamond"/>
                <a:cs typeface="Garamond"/>
              </a:rPr>
              <a:t>a</a:t>
            </a:r>
            <a:r>
              <a:rPr sz="2450" spc="200" dirty="0">
                <a:latin typeface="Garamond"/>
                <a:cs typeface="Garamond"/>
              </a:rPr>
              <a:t> </a:t>
            </a:r>
            <a:r>
              <a:rPr sz="2450" dirty="0">
                <a:latin typeface="Garamond"/>
                <a:cs typeface="Garamond"/>
              </a:rPr>
              <a:t>microstate</a:t>
            </a:r>
            <a:r>
              <a:rPr sz="2450" spc="204" dirty="0">
                <a:latin typeface="Garamond"/>
                <a:cs typeface="Garamond"/>
              </a:rPr>
              <a:t> </a:t>
            </a:r>
            <a:r>
              <a:rPr sz="2450" spc="50" dirty="0">
                <a:latin typeface="Garamond"/>
                <a:cs typeface="Garamond"/>
              </a:rPr>
              <a:t>with</a:t>
            </a:r>
            <a:r>
              <a:rPr sz="2450" spc="210" dirty="0">
                <a:latin typeface="Garamond"/>
                <a:cs typeface="Garamond"/>
              </a:rPr>
              <a:t> </a:t>
            </a:r>
            <a:r>
              <a:rPr sz="2450" dirty="0">
                <a:latin typeface="Garamond"/>
                <a:cs typeface="Garamond"/>
              </a:rPr>
              <a:t>most</a:t>
            </a:r>
            <a:r>
              <a:rPr sz="2450" spc="204" dirty="0">
                <a:latin typeface="Garamond"/>
                <a:cs typeface="Garamond"/>
              </a:rPr>
              <a:t> </a:t>
            </a:r>
            <a:r>
              <a:rPr sz="2450" dirty="0">
                <a:latin typeface="Garamond"/>
                <a:cs typeface="Garamond"/>
              </a:rPr>
              <a:t>of</a:t>
            </a:r>
            <a:r>
              <a:rPr sz="2450" spc="210" dirty="0">
                <a:latin typeface="Garamond"/>
                <a:cs typeface="Garamond"/>
              </a:rPr>
              <a:t> </a:t>
            </a:r>
            <a:r>
              <a:rPr sz="2450" dirty="0">
                <a:latin typeface="Garamond"/>
                <a:cs typeface="Garamond"/>
              </a:rPr>
              <a:t>them</a:t>
            </a:r>
            <a:r>
              <a:rPr sz="2450" spc="204" dirty="0">
                <a:latin typeface="Garamond"/>
                <a:cs typeface="Garamond"/>
              </a:rPr>
              <a:t> </a:t>
            </a:r>
            <a:r>
              <a:rPr sz="2450" dirty="0">
                <a:latin typeface="Garamond"/>
                <a:cs typeface="Garamond"/>
              </a:rPr>
              <a:t>pointing</a:t>
            </a:r>
            <a:r>
              <a:rPr sz="2450" spc="210" dirty="0">
                <a:latin typeface="Garamond"/>
                <a:cs typeface="Garamond"/>
              </a:rPr>
              <a:t> </a:t>
            </a:r>
            <a:r>
              <a:rPr sz="2450" dirty="0">
                <a:latin typeface="Garamond"/>
                <a:cs typeface="Garamond"/>
              </a:rPr>
              <a:t>down?</a:t>
            </a:r>
            <a:r>
              <a:rPr sz="2450" spc="484" dirty="0">
                <a:latin typeface="Garamond"/>
                <a:cs typeface="Garamond"/>
              </a:rPr>
              <a:t> </a:t>
            </a:r>
            <a:r>
              <a:rPr sz="2450" dirty="0">
                <a:latin typeface="Garamond"/>
                <a:cs typeface="Garamond"/>
              </a:rPr>
              <a:t>(Choose</a:t>
            </a:r>
            <a:r>
              <a:rPr sz="2450" spc="204" dirty="0">
                <a:latin typeface="Garamond"/>
                <a:cs typeface="Garamond"/>
              </a:rPr>
              <a:t> </a:t>
            </a:r>
            <a:r>
              <a:rPr sz="2450" spc="-10" dirty="0">
                <a:latin typeface="Garamond"/>
                <a:cs typeface="Garamond"/>
              </a:rPr>
              <a:t>one.)</a:t>
            </a:r>
            <a:endParaRPr sz="2450">
              <a:latin typeface="Garamond"/>
              <a:cs typeface="Garamond"/>
            </a:endParaRPr>
          </a:p>
          <a:p>
            <a:pPr marL="394335" indent="-370205">
              <a:lnSpc>
                <a:spcPct val="100000"/>
              </a:lnSpc>
              <a:spcBef>
                <a:spcPts val="1639"/>
              </a:spcBef>
              <a:buAutoNum type="alphaUcPeriod"/>
              <a:tabLst>
                <a:tab pos="394335" algn="l"/>
              </a:tabLst>
            </a:pPr>
            <a:r>
              <a:rPr sz="2450" dirty="0">
                <a:latin typeface="Garamond"/>
                <a:cs typeface="Garamond"/>
              </a:rPr>
              <a:t>The</a:t>
            </a:r>
            <a:r>
              <a:rPr sz="2450" spc="200" dirty="0">
                <a:latin typeface="Garamond"/>
                <a:cs typeface="Garamond"/>
              </a:rPr>
              <a:t> </a:t>
            </a:r>
            <a:r>
              <a:rPr sz="2450" dirty="0">
                <a:latin typeface="Garamond"/>
                <a:cs typeface="Garamond"/>
              </a:rPr>
              <a:t>microstate</a:t>
            </a:r>
            <a:r>
              <a:rPr sz="2450" spc="210" dirty="0">
                <a:latin typeface="Garamond"/>
                <a:cs typeface="Garamond"/>
              </a:rPr>
              <a:t> </a:t>
            </a:r>
            <a:r>
              <a:rPr sz="2450" spc="50" dirty="0">
                <a:latin typeface="Garamond"/>
                <a:cs typeface="Garamond"/>
              </a:rPr>
              <a:t>with</a:t>
            </a:r>
            <a:r>
              <a:rPr sz="2450" spc="210" dirty="0">
                <a:latin typeface="Garamond"/>
                <a:cs typeface="Garamond"/>
              </a:rPr>
              <a:t> </a:t>
            </a:r>
            <a:r>
              <a:rPr sz="2450" dirty="0">
                <a:latin typeface="Garamond"/>
                <a:cs typeface="Garamond"/>
              </a:rPr>
              <a:t>most</a:t>
            </a:r>
            <a:r>
              <a:rPr sz="2450" spc="210" dirty="0">
                <a:latin typeface="Garamond"/>
                <a:cs typeface="Garamond"/>
              </a:rPr>
              <a:t> </a:t>
            </a:r>
            <a:r>
              <a:rPr sz="2450" dirty="0">
                <a:latin typeface="Garamond"/>
                <a:cs typeface="Garamond"/>
              </a:rPr>
              <a:t>of</a:t>
            </a:r>
            <a:r>
              <a:rPr sz="2450" spc="210" dirty="0">
                <a:latin typeface="Garamond"/>
                <a:cs typeface="Garamond"/>
              </a:rPr>
              <a:t> </a:t>
            </a:r>
            <a:r>
              <a:rPr sz="2450" dirty="0">
                <a:latin typeface="Garamond"/>
                <a:cs typeface="Garamond"/>
              </a:rPr>
              <a:t>them</a:t>
            </a:r>
            <a:r>
              <a:rPr sz="2450" spc="204" dirty="0">
                <a:latin typeface="Garamond"/>
                <a:cs typeface="Garamond"/>
              </a:rPr>
              <a:t> </a:t>
            </a:r>
            <a:r>
              <a:rPr sz="2450" dirty="0">
                <a:latin typeface="Garamond"/>
                <a:cs typeface="Garamond"/>
              </a:rPr>
              <a:t>pointing</a:t>
            </a:r>
            <a:r>
              <a:rPr sz="2450" spc="210" dirty="0">
                <a:latin typeface="Garamond"/>
                <a:cs typeface="Garamond"/>
              </a:rPr>
              <a:t> </a:t>
            </a:r>
            <a:r>
              <a:rPr sz="2450" dirty="0">
                <a:latin typeface="Garamond"/>
                <a:cs typeface="Garamond"/>
              </a:rPr>
              <a:t>up</a:t>
            </a:r>
            <a:r>
              <a:rPr sz="2450" spc="210" dirty="0">
                <a:latin typeface="Garamond"/>
                <a:cs typeface="Garamond"/>
              </a:rPr>
              <a:t> </a:t>
            </a:r>
            <a:r>
              <a:rPr sz="2450" dirty="0">
                <a:latin typeface="Garamond"/>
                <a:cs typeface="Garamond"/>
              </a:rPr>
              <a:t>is</a:t>
            </a:r>
            <a:r>
              <a:rPr sz="2450" spc="210" dirty="0">
                <a:latin typeface="Garamond"/>
                <a:cs typeface="Garamond"/>
              </a:rPr>
              <a:t> </a:t>
            </a:r>
            <a:r>
              <a:rPr sz="2450" dirty="0">
                <a:latin typeface="Garamond"/>
                <a:cs typeface="Garamond"/>
              </a:rPr>
              <a:t>more</a:t>
            </a:r>
            <a:r>
              <a:rPr sz="2450" spc="210" dirty="0">
                <a:latin typeface="Garamond"/>
                <a:cs typeface="Garamond"/>
              </a:rPr>
              <a:t> </a:t>
            </a:r>
            <a:r>
              <a:rPr sz="2450" spc="-10" dirty="0">
                <a:latin typeface="Garamond"/>
                <a:cs typeface="Garamond"/>
              </a:rPr>
              <a:t>likely.</a:t>
            </a:r>
            <a:endParaRPr sz="2450">
              <a:latin typeface="Garamond"/>
              <a:cs typeface="Garamond"/>
            </a:endParaRPr>
          </a:p>
          <a:p>
            <a:pPr marL="394335" indent="-358140">
              <a:lnSpc>
                <a:spcPct val="100000"/>
              </a:lnSpc>
              <a:spcBef>
                <a:spcPts val="1045"/>
              </a:spcBef>
              <a:buAutoNum type="alphaUcPeriod"/>
              <a:tabLst>
                <a:tab pos="394335" algn="l"/>
              </a:tabLst>
            </a:pPr>
            <a:r>
              <a:rPr sz="2450" dirty="0">
                <a:latin typeface="Garamond"/>
                <a:cs typeface="Garamond"/>
              </a:rPr>
              <a:t>The</a:t>
            </a:r>
            <a:r>
              <a:rPr sz="2450" spc="55" dirty="0">
                <a:latin typeface="Garamond"/>
                <a:cs typeface="Garamond"/>
              </a:rPr>
              <a:t> </a:t>
            </a:r>
            <a:r>
              <a:rPr sz="2450" dirty="0">
                <a:latin typeface="Garamond"/>
                <a:cs typeface="Garamond"/>
              </a:rPr>
              <a:t>microstate</a:t>
            </a:r>
            <a:r>
              <a:rPr sz="2450" spc="55" dirty="0">
                <a:latin typeface="Garamond"/>
                <a:cs typeface="Garamond"/>
              </a:rPr>
              <a:t> </a:t>
            </a:r>
            <a:r>
              <a:rPr sz="2450" spc="50" dirty="0">
                <a:latin typeface="Garamond"/>
                <a:cs typeface="Garamond"/>
              </a:rPr>
              <a:t>with</a:t>
            </a:r>
            <a:r>
              <a:rPr sz="2450" spc="65" dirty="0">
                <a:latin typeface="Garamond"/>
                <a:cs typeface="Garamond"/>
              </a:rPr>
              <a:t> </a:t>
            </a:r>
            <a:r>
              <a:rPr sz="2450" dirty="0">
                <a:latin typeface="Garamond"/>
                <a:cs typeface="Garamond"/>
              </a:rPr>
              <a:t>most</a:t>
            </a:r>
            <a:r>
              <a:rPr sz="2450" spc="60" dirty="0">
                <a:latin typeface="Garamond"/>
                <a:cs typeface="Garamond"/>
              </a:rPr>
              <a:t> </a:t>
            </a:r>
            <a:r>
              <a:rPr sz="2450" spc="-95" dirty="0">
                <a:latin typeface="Garamond"/>
                <a:cs typeface="Garamond"/>
              </a:rPr>
              <a:t>of</a:t>
            </a:r>
            <a:r>
              <a:rPr sz="2450" spc="60" dirty="0">
                <a:latin typeface="Garamond"/>
                <a:cs typeface="Garamond"/>
              </a:rPr>
              <a:t> </a:t>
            </a:r>
            <a:r>
              <a:rPr sz="2450" dirty="0">
                <a:latin typeface="Garamond"/>
                <a:cs typeface="Garamond"/>
              </a:rPr>
              <a:t>them</a:t>
            </a:r>
            <a:r>
              <a:rPr sz="2450" spc="60" dirty="0">
                <a:latin typeface="Garamond"/>
                <a:cs typeface="Garamond"/>
              </a:rPr>
              <a:t> </a:t>
            </a:r>
            <a:r>
              <a:rPr sz="2450" dirty="0">
                <a:latin typeface="Garamond"/>
                <a:cs typeface="Garamond"/>
              </a:rPr>
              <a:t>pointing</a:t>
            </a:r>
            <a:r>
              <a:rPr sz="2450" spc="60" dirty="0">
                <a:latin typeface="Garamond"/>
                <a:cs typeface="Garamond"/>
              </a:rPr>
              <a:t> </a:t>
            </a:r>
            <a:r>
              <a:rPr sz="2450" spc="-10" dirty="0">
                <a:latin typeface="Garamond"/>
                <a:cs typeface="Garamond"/>
              </a:rPr>
              <a:t>down</a:t>
            </a:r>
            <a:r>
              <a:rPr sz="2450" spc="55" dirty="0">
                <a:latin typeface="Garamond"/>
                <a:cs typeface="Garamond"/>
              </a:rPr>
              <a:t> </a:t>
            </a:r>
            <a:r>
              <a:rPr sz="2450" dirty="0">
                <a:latin typeface="Garamond"/>
                <a:cs typeface="Garamond"/>
              </a:rPr>
              <a:t>is</a:t>
            </a:r>
            <a:r>
              <a:rPr sz="2450" spc="60" dirty="0">
                <a:latin typeface="Garamond"/>
                <a:cs typeface="Garamond"/>
              </a:rPr>
              <a:t> </a:t>
            </a:r>
            <a:r>
              <a:rPr sz="2450" dirty="0">
                <a:latin typeface="Garamond"/>
                <a:cs typeface="Garamond"/>
              </a:rPr>
              <a:t>more</a:t>
            </a:r>
            <a:r>
              <a:rPr sz="2450" spc="60" dirty="0">
                <a:latin typeface="Garamond"/>
                <a:cs typeface="Garamond"/>
              </a:rPr>
              <a:t> </a:t>
            </a:r>
            <a:r>
              <a:rPr sz="2450" spc="-10" dirty="0">
                <a:latin typeface="Garamond"/>
                <a:cs typeface="Garamond"/>
              </a:rPr>
              <a:t>likely.</a:t>
            </a:r>
            <a:endParaRPr sz="2450">
              <a:latin typeface="Garamond"/>
              <a:cs typeface="Garamond"/>
            </a:endParaRPr>
          </a:p>
          <a:p>
            <a:pPr marL="393700" indent="-361950">
              <a:lnSpc>
                <a:spcPct val="100000"/>
              </a:lnSpc>
              <a:spcBef>
                <a:spcPts val="1045"/>
              </a:spcBef>
              <a:buAutoNum type="alphaUcPeriod"/>
              <a:tabLst>
                <a:tab pos="393700" algn="l"/>
              </a:tabLst>
            </a:pPr>
            <a:r>
              <a:rPr sz="2450" dirty="0">
                <a:latin typeface="Garamond"/>
                <a:cs typeface="Garamond"/>
              </a:rPr>
              <a:t>The</a:t>
            </a:r>
            <a:r>
              <a:rPr sz="2450" spc="225" dirty="0">
                <a:latin typeface="Garamond"/>
                <a:cs typeface="Garamond"/>
              </a:rPr>
              <a:t> </a:t>
            </a:r>
            <a:r>
              <a:rPr sz="2450" dirty="0">
                <a:latin typeface="Garamond"/>
                <a:cs typeface="Garamond"/>
              </a:rPr>
              <a:t>two</a:t>
            </a:r>
            <a:r>
              <a:rPr sz="2450" spc="229" dirty="0">
                <a:latin typeface="Garamond"/>
                <a:cs typeface="Garamond"/>
              </a:rPr>
              <a:t> </a:t>
            </a:r>
            <a:r>
              <a:rPr sz="2450" dirty="0">
                <a:latin typeface="Garamond"/>
                <a:cs typeface="Garamond"/>
              </a:rPr>
              <a:t>microstates</a:t>
            </a:r>
            <a:r>
              <a:rPr sz="2450" spc="235" dirty="0">
                <a:latin typeface="Garamond"/>
                <a:cs typeface="Garamond"/>
              </a:rPr>
              <a:t> </a:t>
            </a:r>
            <a:r>
              <a:rPr sz="2450" spc="55" dirty="0">
                <a:latin typeface="Garamond"/>
                <a:cs typeface="Garamond"/>
              </a:rPr>
              <a:t>are</a:t>
            </a:r>
            <a:r>
              <a:rPr sz="2450" spc="225" dirty="0">
                <a:latin typeface="Garamond"/>
                <a:cs typeface="Garamond"/>
              </a:rPr>
              <a:t> </a:t>
            </a:r>
            <a:r>
              <a:rPr sz="2450" spc="60" dirty="0">
                <a:latin typeface="Garamond"/>
                <a:cs typeface="Garamond"/>
              </a:rPr>
              <a:t>equally</a:t>
            </a:r>
            <a:r>
              <a:rPr sz="2450" spc="235" dirty="0">
                <a:latin typeface="Garamond"/>
                <a:cs typeface="Garamond"/>
              </a:rPr>
              <a:t> </a:t>
            </a:r>
            <a:r>
              <a:rPr sz="2450" spc="-10" dirty="0">
                <a:latin typeface="Garamond"/>
                <a:cs typeface="Garamond"/>
              </a:rPr>
              <a:t>likely.</a:t>
            </a:r>
            <a:endParaRPr sz="2450">
              <a:latin typeface="Garamond"/>
              <a:cs typeface="Garamond"/>
            </a:endParaRPr>
          </a:p>
          <a:p>
            <a:pPr marL="12700" algn="just">
              <a:lnSpc>
                <a:spcPct val="100000"/>
              </a:lnSpc>
              <a:spcBef>
                <a:spcPts val="1939"/>
              </a:spcBef>
            </a:pPr>
            <a:r>
              <a:rPr sz="2450" b="1" spc="55" dirty="0">
                <a:latin typeface="Book Antiqua"/>
                <a:cs typeface="Book Antiqua"/>
              </a:rPr>
              <a:t>Solution:</a:t>
            </a:r>
            <a:r>
              <a:rPr sz="2450" b="1" spc="305" dirty="0">
                <a:latin typeface="Book Antiqua"/>
                <a:cs typeface="Book Antiqua"/>
              </a:rPr>
              <a:t>  </a:t>
            </a:r>
            <a:r>
              <a:rPr sz="2450" spc="70" dirty="0">
                <a:latin typeface="Garamond"/>
                <a:cs typeface="Garamond"/>
              </a:rPr>
              <a:t>B</a:t>
            </a:r>
            <a:endParaRPr sz="2450">
              <a:latin typeface="Garamond"/>
              <a:cs typeface="Garamond"/>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530606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10.4.</a:t>
            </a:r>
            <a:r>
              <a:rPr sz="1200" spc="170" dirty="0">
                <a:latin typeface="Times New Roman"/>
                <a:cs typeface="Times New Roman"/>
              </a:rPr>
              <a:t>  </a:t>
            </a:r>
            <a:r>
              <a:rPr sz="1200" spc="50" dirty="0">
                <a:latin typeface="Times New Roman"/>
                <a:cs typeface="Times New Roman"/>
              </a:rPr>
              <a:t>THE</a:t>
            </a:r>
            <a:r>
              <a:rPr sz="1200" spc="105" dirty="0">
                <a:latin typeface="Times New Roman"/>
                <a:cs typeface="Times New Roman"/>
              </a:rPr>
              <a:t> </a:t>
            </a:r>
            <a:r>
              <a:rPr sz="1200" dirty="0">
                <a:latin typeface="Times New Roman"/>
                <a:cs typeface="Times New Roman"/>
              </a:rPr>
              <a:t>BOLTZMANN</a:t>
            </a:r>
            <a:r>
              <a:rPr sz="1200" spc="100" dirty="0">
                <a:latin typeface="Times New Roman"/>
                <a:cs typeface="Times New Roman"/>
              </a:rPr>
              <a:t> </a:t>
            </a:r>
            <a:r>
              <a:rPr sz="1200" spc="-10" dirty="0">
                <a:latin typeface="Times New Roman"/>
                <a:cs typeface="Times New Roman"/>
              </a:rPr>
              <a:t>DISTRIBUTION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06119" y="1208797"/>
            <a:ext cx="8282305" cy="1542415"/>
          </a:xfrm>
          <a:prstGeom prst="rect">
            <a:avLst/>
          </a:prstGeom>
        </p:spPr>
        <p:txBody>
          <a:bodyPr vert="horz" wrap="square" lIns="0" tIns="9525" rIns="0" bIns="0" rtlCol="0">
            <a:spAutoFit/>
          </a:bodyPr>
          <a:lstStyle/>
          <a:p>
            <a:pPr marL="25400" marR="17780" algn="just">
              <a:lnSpc>
                <a:spcPct val="101699"/>
              </a:lnSpc>
              <a:spcBef>
                <a:spcPts val="75"/>
              </a:spcBef>
            </a:pPr>
            <a:r>
              <a:rPr dirty="0"/>
              <a:t>A</a:t>
            </a:r>
            <a:r>
              <a:rPr spc="530" dirty="0"/>
              <a:t> </a:t>
            </a:r>
            <a:r>
              <a:rPr spc="50" dirty="0"/>
              <a:t>system</a:t>
            </a:r>
            <a:r>
              <a:rPr spc="545" dirty="0"/>
              <a:t> </a:t>
            </a:r>
            <a:r>
              <a:rPr dirty="0"/>
              <a:t>has</a:t>
            </a:r>
            <a:r>
              <a:rPr spc="540" dirty="0"/>
              <a:t> </a:t>
            </a:r>
            <a:r>
              <a:rPr spc="65" dirty="0"/>
              <a:t>many</a:t>
            </a:r>
            <a:r>
              <a:rPr spc="540" dirty="0"/>
              <a:t> </a:t>
            </a:r>
            <a:r>
              <a:rPr dirty="0"/>
              <a:t>different</a:t>
            </a:r>
            <a:r>
              <a:rPr spc="545" dirty="0"/>
              <a:t> </a:t>
            </a:r>
            <a:r>
              <a:rPr dirty="0"/>
              <a:t>microstates,</a:t>
            </a:r>
            <a:r>
              <a:rPr spc="5" dirty="0"/>
              <a:t>  </a:t>
            </a:r>
            <a:r>
              <a:rPr spc="70" dirty="0"/>
              <a:t>but</a:t>
            </a:r>
            <a:r>
              <a:rPr spc="550" dirty="0"/>
              <a:t> </a:t>
            </a:r>
            <a:r>
              <a:rPr dirty="0"/>
              <a:t>only</a:t>
            </a:r>
            <a:r>
              <a:rPr spc="545" dirty="0"/>
              <a:t> </a:t>
            </a:r>
            <a:r>
              <a:rPr dirty="0"/>
              <a:t>two</a:t>
            </a:r>
            <a:r>
              <a:rPr spc="540" dirty="0"/>
              <a:t> </a:t>
            </a:r>
            <a:r>
              <a:rPr spc="-10" dirty="0"/>
              <a:t>energy </a:t>
            </a:r>
            <a:r>
              <a:rPr dirty="0"/>
              <a:t>levels:</a:t>
            </a:r>
            <a:r>
              <a:rPr spc="165" dirty="0"/>
              <a:t>  </a:t>
            </a:r>
            <a:r>
              <a:rPr dirty="0"/>
              <a:t>every</a:t>
            </a:r>
            <a:r>
              <a:rPr spc="434" dirty="0"/>
              <a:t> </a:t>
            </a:r>
            <a:r>
              <a:rPr dirty="0"/>
              <a:t>microstate</a:t>
            </a:r>
            <a:r>
              <a:rPr spc="434" dirty="0"/>
              <a:t> </a:t>
            </a:r>
            <a:r>
              <a:rPr dirty="0"/>
              <a:t>has</a:t>
            </a:r>
            <a:r>
              <a:rPr spc="445" dirty="0"/>
              <a:t> </a:t>
            </a:r>
            <a:r>
              <a:rPr dirty="0"/>
              <a:t>energy</a:t>
            </a:r>
            <a:r>
              <a:rPr spc="425" dirty="0"/>
              <a:t> </a:t>
            </a:r>
            <a:r>
              <a:rPr i="1" spc="130" dirty="0">
                <a:latin typeface="Times New Roman"/>
                <a:cs typeface="Times New Roman"/>
              </a:rPr>
              <a:t>E</a:t>
            </a:r>
            <a:r>
              <a:rPr sz="3075" spc="195" baseline="-13550" dirty="0"/>
              <a:t>1</a:t>
            </a:r>
            <a:r>
              <a:rPr sz="3075" spc="52" baseline="-13550" dirty="0"/>
              <a:t>  </a:t>
            </a:r>
            <a:r>
              <a:rPr sz="2450" dirty="0"/>
              <a:t>or</a:t>
            </a:r>
            <a:r>
              <a:rPr sz="2450" spc="445" dirty="0"/>
              <a:t> </a:t>
            </a:r>
            <a:r>
              <a:rPr sz="2450" i="1" spc="130" dirty="0">
                <a:latin typeface="Times New Roman"/>
                <a:cs typeface="Times New Roman"/>
              </a:rPr>
              <a:t>E</a:t>
            </a:r>
            <a:r>
              <a:rPr sz="3075" spc="195" baseline="-13550" dirty="0"/>
              <a:t>2</a:t>
            </a:r>
            <a:r>
              <a:rPr sz="2450" spc="130" dirty="0"/>
              <a:t>,</a:t>
            </a:r>
            <a:r>
              <a:rPr sz="2450" spc="500" dirty="0"/>
              <a:t> </a:t>
            </a:r>
            <a:r>
              <a:rPr sz="2450" dirty="0"/>
              <a:t>where</a:t>
            </a:r>
            <a:r>
              <a:rPr sz="2450" spc="440" dirty="0"/>
              <a:t> </a:t>
            </a:r>
            <a:r>
              <a:rPr sz="2450" i="1" spc="130" dirty="0">
                <a:latin typeface="Times New Roman"/>
                <a:cs typeface="Times New Roman"/>
              </a:rPr>
              <a:t>E</a:t>
            </a:r>
            <a:r>
              <a:rPr sz="3075" spc="195" baseline="-13550" dirty="0"/>
              <a:t>2</a:t>
            </a:r>
            <a:r>
              <a:rPr sz="3075" spc="142" baseline="-13550" dirty="0"/>
              <a:t>  </a:t>
            </a:r>
            <a:r>
              <a:rPr sz="2450" i="1" spc="229" dirty="0">
                <a:latin typeface="Times New Roman"/>
                <a:cs typeface="Times New Roman"/>
              </a:rPr>
              <a:t>&gt;</a:t>
            </a:r>
            <a:r>
              <a:rPr sz="2450" i="1" spc="565" dirty="0">
                <a:latin typeface="Times New Roman"/>
                <a:cs typeface="Times New Roman"/>
              </a:rPr>
              <a:t> </a:t>
            </a:r>
            <a:r>
              <a:rPr sz="2450" i="1" spc="105" dirty="0">
                <a:latin typeface="Times New Roman"/>
                <a:cs typeface="Times New Roman"/>
              </a:rPr>
              <a:t>E</a:t>
            </a:r>
            <a:r>
              <a:rPr sz="3075" spc="157" baseline="-13550" dirty="0"/>
              <a:t>1</a:t>
            </a:r>
            <a:r>
              <a:rPr sz="2450" spc="105" dirty="0"/>
              <a:t>. </a:t>
            </a:r>
            <a:r>
              <a:rPr sz="2450" spc="50" dirty="0"/>
              <a:t>Microstate</a:t>
            </a:r>
            <a:r>
              <a:rPr sz="2450" spc="204" dirty="0"/>
              <a:t> </a:t>
            </a:r>
            <a:r>
              <a:rPr sz="2450" i="1" spc="140" dirty="0">
                <a:latin typeface="Times New Roman"/>
                <a:cs typeface="Times New Roman"/>
              </a:rPr>
              <a:t>M</a:t>
            </a:r>
            <a:r>
              <a:rPr sz="3075" spc="209" baseline="-13550" dirty="0"/>
              <a:t>1</a:t>
            </a:r>
            <a:r>
              <a:rPr sz="3075" spc="562" baseline="-13550" dirty="0"/>
              <a:t> </a:t>
            </a:r>
            <a:r>
              <a:rPr sz="2450" dirty="0"/>
              <a:t>has</a:t>
            </a:r>
            <a:r>
              <a:rPr sz="2450" spc="215" dirty="0"/>
              <a:t> </a:t>
            </a:r>
            <a:r>
              <a:rPr sz="2450" dirty="0"/>
              <a:t>energy</a:t>
            </a:r>
            <a:r>
              <a:rPr sz="2450" spc="215" dirty="0"/>
              <a:t> </a:t>
            </a:r>
            <a:r>
              <a:rPr sz="2450" i="1" spc="130" dirty="0">
                <a:latin typeface="Times New Roman"/>
                <a:cs typeface="Times New Roman"/>
              </a:rPr>
              <a:t>E</a:t>
            </a:r>
            <a:r>
              <a:rPr sz="3075" spc="195" baseline="-13550" dirty="0"/>
              <a:t>1</a:t>
            </a:r>
            <a:r>
              <a:rPr sz="2450" spc="130" dirty="0"/>
              <a:t>,</a:t>
            </a:r>
            <a:r>
              <a:rPr sz="2450" spc="225" dirty="0"/>
              <a:t> </a:t>
            </a:r>
            <a:r>
              <a:rPr sz="2450" spc="55" dirty="0"/>
              <a:t>and</a:t>
            </a:r>
            <a:r>
              <a:rPr sz="2450" spc="215" dirty="0"/>
              <a:t> </a:t>
            </a:r>
            <a:r>
              <a:rPr sz="2450" dirty="0"/>
              <a:t>microstate</a:t>
            </a:r>
            <a:r>
              <a:rPr sz="2450" spc="215" dirty="0"/>
              <a:t> </a:t>
            </a:r>
            <a:r>
              <a:rPr sz="2450" i="1" spc="140" dirty="0">
                <a:latin typeface="Times New Roman"/>
                <a:cs typeface="Times New Roman"/>
              </a:rPr>
              <a:t>M</a:t>
            </a:r>
            <a:r>
              <a:rPr sz="3075" spc="209" baseline="-13550" dirty="0"/>
              <a:t>2</a:t>
            </a:r>
            <a:r>
              <a:rPr sz="3075" spc="562" baseline="-13550" dirty="0"/>
              <a:t> </a:t>
            </a:r>
            <a:r>
              <a:rPr sz="2450" dirty="0"/>
              <a:t>has</a:t>
            </a:r>
            <a:r>
              <a:rPr sz="2450" spc="215" dirty="0"/>
              <a:t> </a:t>
            </a:r>
            <a:r>
              <a:rPr sz="2450" dirty="0"/>
              <a:t>energy</a:t>
            </a:r>
            <a:r>
              <a:rPr sz="2450" spc="215" dirty="0"/>
              <a:t> </a:t>
            </a:r>
            <a:r>
              <a:rPr sz="2450" i="1" spc="105" dirty="0">
                <a:latin typeface="Times New Roman"/>
                <a:cs typeface="Times New Roman"/>
              </a:rPr>
              <a:t>E</a:t>
            </a:r>
            <a:r>
              <a:rPr sz="3075" spc="157" baseline="-13550" dirty="0"/>
              <a:t>2</a:t>
            </a:r>
            <a:r>
              <a:rPr sz="2450" spc="105" dirty="0"/>
              <a:t>. </a:t>
            </a:r>
            <a:r>
              <a:rPr sz="2450" dirty="0"/>
              <a:t>Which</a:t>
            </a:r>
            <a:r>
              <a:rPr sz="2450" spc="155" dirty="0"/>
              <a:t> </a:t>
            </a:r>
            <a:r>
              <a:rPr sz="2450" dirty="0"/>
              <a:t>of</a:t>
            </a:r>
            <a:r>
              <a:rPr sz="2450" spc="165" dirty="0"/>
              <a:t> </a:t>
            </a:r>
            <a:r>
              <a:rPr sz="2450" dirty="0"/>
              <a:t>the</a:t>
            </a:r>
            <a:r>
              <a:rPr sz="2450" spc="155" dirty="0"/>
              <a:t> </a:t>
            </a:r>
            <a:r>
              <a:rPr sz="2450" dirty="0"/>
              <a:t>following</a:t>
            </a:r>
            <a:r>
              <a:rPr sz="2450" spc="165" dirty="0"/>
              <a:t> </a:t>
            </a:r>
            <a:r>
              <a:rPr sz="2450" dirty="0"/>
              <a:t>is</a:t>
            </a:r>
            <a:r>
              <a:rPr sz="2450" spc="165" dirty="0"/>
              <a:t> </a:t>
            </a:r>
            <a:r>
              <a:rPr sz="2450" dirty="0"/>
              <a:t>definitely</a:t>
            </a:r>
            <a:r>
              <a:rPr sz="2450" spc="165" dirty="0"/>
              <a:t> </a:t>
            </a:r>
            <a:r>
              <a:rPr sz="2450" spc="80" dirty="0"/>
              <a:t>true?</a:t>
            </a:r>
            <a:r>
              <a:rPr sz="2450" spc="430" dirty="0"/>
              <a:t> </a:t>
            </a:r>
            <a:r>
              <a:rPr sz="2450" dirty="0"/>
              <a:t>(Choose</a:t>
            </a:r>
            <a:r>
              <a:rPr sz="2450" spc="160" dirty="0"/>
              <a:t> </a:t>
            </a:r>
            <a:r>
              <a:rPr sz="2450" spc="-10" dirty="0"/>
              <a:t>one.)</a:t>
            </a:r>
            <a:endParaRPr sz="2450">
              <a:latin typeface="Times New Roman"/>
              <a:cs typeface="Times New Roman"/>
            </a:endParaRPr>
          </a:p>
        </p:txBody>
      </p:sp>
      <p:sp>
        <p:nvSpPr>
          <p:cNvPr id="5" name="object 5"/>
          <p:cNvSpPr txBox="1"/>
          <p:nvPr/>
        </p:nvSpPr>
        <p:spPr>
          <a:xfrm>
            <a:off x="689737" y="2929545"/>
            <a:ext cx="8349615" cy="2680970"/>
          </a:xfrm>
          <a:prstGeom prst="rect">
            <a:avLst/>
          </a:prstGeom>
        </p:spPr>
        <p:txBody>
          <a:bodyPr vert="horz" wrap="square" lIns="0" tIns="9525" rIns="0" bIns="0" rtlCol="0">
            <a:spAutoFit/>
          </a:bodyPr>
          <a:lstStyle/>
          <a:p>
            <a:pPr marL="412115" marR="30480" indent="-370205">
              <a:lnSpc>
                <a:spcPct val="101699"/>
              </a:lnSpc>
              <a:spcBef>
                <a:spcPts val="75"/>
              </a:spcBef>
              <a:buAutoNum type="alphaUcPeriod"/>
              <a:tabLst>
                <a:tab pos="413384" algn="l"/>
              </a:tabLst>
            </a:pPr>
            <a:r>
              <a:rPr sz="2450" dirty="0">
                <a:latin typeface="Garamond"/>
                <a:cs typeface="Garamond"/>
              </a:rPr>
              <a:t>The probability</a:t>
            </a:r>
            <a:r>
              <a:rPr sz="2450" spc="10" dirty="0">
                <a:latin typeface="Garamond"/>
                <a:cs typeface="Garamond"/>
              </a:rPr>
              <a:t> </a:t>
            </a:r>
            <a:r>
              <a:rPr sz="2450" spc="-120" dirty="0">
                <a:latin typeface="Garamond"/>
                <a:cs typeface="Garamond"/>
              </a:rPr>
              <a:t>of</a:t>
            </a:r>
            <a:r>
              <a:rPr sz="2450" spc="-5" dirty="0">
                <a:latin typeface="Garamond"/>
                <a:cs typeface="Garamond"/>
              </a:rPr>
              <a:t> </a:t>
            </a:r>
            <a:r>
              <a:rPr sz="2450" dirty="0">
                <a:latin typeface="Garamond"/>
                <a:cs typeface="Garamond"/>
              </a:rPr>
              <a:t>finding</a:t>
            </a:r>
            <a:r>
              <a:rPr sz="2450" spc="5" dirty="0">
                <a:latin typeface="Garamond"/>
                <a:cs typeface="Garamond"/>
              </a:rPr>
              <a:t> </a:t>
            </a:r>
            <a:r>
              <a:rPr sz="2450" dirty="0">
                <a:latin typeface="Garamond"/>
                <a:cs typeface="Garamond"/>
              </a:rPr>
              <a:t>the </a:t>
            </a:r>
            <a:r>
              <a:rPr sz="2450" spc="50" dirty="0">
                <a:latin typeface="Garamond"/>
                <a:cs typeface="Garamond"/>
              </a:rPr>
              <a:t>system</a:t>
            </a:r>
            <a:r>
              <a:rPr sz="2450" dirty="0">
                <a:latin typeface="Garamond"/>
                <a:cs typeface="Garamond"/>
              </a:rPr>
              <a:t> in</a:t>
            </a:r>
            <a:r>
              <a:rPr sz="2450" spc="10" dirty="0">
                <a:latin typeface="Garamond"/>
                <a:cs typeface="Garamond"/>
              </a:rPr>
              <a:t> </a:t>
            </a:r>
            <a:r>
              <a:rPr sz="2450" dirty="0">
                <a:latin typeface="Garamond"/>
                <a:cs typeface="Garamond"/>
              </a:rPr>
              <a:t>microstate</a:t>
            </a:r>
            <a:r>
              <a:rPr sz="2450" spc="5" dirty="0">
                <a:latin typeface="Garamond"/>
                <a:cs typeface="Garamond"/>
              </a:rPr>
              <a:t> </a:t>
            </a:r>
            <a:r>
              <a:rPr sz="2450" i="1" spc="140" dirty="0">
                <a:latin typeface="Times New Roman"/>
                <a:cs typeface="Times New Roman"/>
              </a:rPr>
              <a:t>M</a:t>
            </a:r>
            <a:r>
              <a:rPr sz="3075" spc="209" baseline="-13550" dirty="0">
                <a:latin typeface="Garamond"/>
                <a:cs typeface="Garamond"/>
              </a:rPr>
              <a:t>1</a:t>
            </a:r>
            <a:r>
              <a:rPr sz="3075" spc="247" baseline="-13550" dirty="0">
                <a:latin typeface="Garamond"/>
                <a:cs typeface="Garamond"/>
              </a:rPr>
              <a:t> </a:t>
            </a:r>
            <a:r>
              <a:rPr sz="2450" dirty="0">
                <a:latin typeface="Garamond"/>
                <a:cs typeface="Garamond"/>
              </a:rPr>
              <a:t>is </a:t>
            </a:r>
            <a:r>
              <a:rPr sz="2450" spc="45" dirty="0">
                <a:latin typeface="Garamond"/>
                <a:cs typeface="Garamond"/>
              </a:rPr>
              <a:t>greater 	</a:t>
            </a:r>
            <a:r>
              <a:rPr sz="2450" spc="70" dirty="0">
                <a:latin typeface="Garamond"/>
                <a:cs typeface="Garamond"/>
              </a:rPr>
              <a:t>than</a:t>
            </a:r>
            <a:r>
              <a:rPr sz="2450" spc="240" dirty="0">
                <a:latin typeface="Garamond"/>
                <a:cs typeface="Garamond"/>
              </a:rPr>
              <a:t> </a:t>
            </a:r>
            <a:r>
              <a:rPr sz="2450" dirty="0">
                <a:latin typeface="Garamond"/>
                <a:cs typeface="Garamond"/>
              </a:rPr>
              <a:t>the</a:t>
            </a:r>
            <a:r>
              <a:rPr sz="2450" spc="245" dirty="0">
                <a:latin typeface="Garamond"/>
                <a:cs typeface="Garamond"/>
              </a:rPr>
              <a:t> </a:t>
            </a:r>
            <a:r>
              <a:rPr sz="2450" dirty="0">
                <a:latin typeface="Garamond"/>
                <a:cs typeface="Garamond"/>
              </a:rPr>
              <a:t>probability</a:t>
            </a:r>
            <a:r>
              <a:rPr sz="2450" spc="250" dirty="0">
                <a:latin typeface="Garamond"/>
                <a:cs typeface="Garamond"/>
              </a:rPr>
              <a:t> </a:t>
            </a:r>
            <a:r>
              <a:rPr sz="2450" dirty="0">
                <a:latin typeface="Garamond"/>
                <a:cs typeface="Garamond"/>
              </a:rPr>
              <a:t>of</a:t>
            </a:r>
            <a:r>
              <a:rPr sz="2450" spc="250" dirty="0">
                <a:latin typeface="Garamond"/>
                <a:cs typeface="Garamond"/>
              </a:rPr>
              <a:t> </a:t>
            </a:r>
            <a:r>
              <a:rPr sz="2450" dirty="0">
                <a:latin typeface="Garamond"/>
                <a:cs typeface="Garamond"/>
              </a:rPr>
              <a:t>finding</a:t>
            </a:r>
            <a:r>
              <a:rPr sz="2450" spc="250" dirty="0">
                <a:latin typeface="Garamond"/>
                <a:cs typeface="Garamond"/>
              </a:rPr>
              <a:t> </a:t>
            </a:r>
            <a:r>
              <a:rPr sz="2450" dirty="0">
                <a:latin typeface="Garamond"/>
                <a:cs typeface="Garamond"/>
              </a:rPr>
              <a:t>the</a:t>
            </a:r>
            <a:r>
              <a:rPr sz="2450" spc="245" dirty="0">
                <a:latin typeface="Garamond"/>
                <a:cs typeface="Garamond"/>
              </a:rPr>
              <a:t> </a:t>
            </a:r>
            <a:r>
              <a:rPr sz="2450" spc="50" dirty="0">
                <a:latin typeface="Garamond"/>
                <a:cs typeface="Garamond"/>
              </a:rPr>
              <a:t>system</a:t>
            </a:r>
            <a:r>
              <a:rPr sz="2450" spc="250" dirty="0">
                <a:latin typeface="Garamond"/>
                <a:cs typeface="Garamond"/>
              </a:rPr>
              <a:t> </a:t>
            </a:r>
            <a:r>
              <a:rPr sz="2450" dirty="0">
                <a:latin typeface="Garamond"/>
                <a:cs typeface="Garamond"/>
              </a:rPr>
              <a:t>in</a:t>
            </a:r>
            <a:r>
              <a:rPr sz="2450" spc="250" dirty="0">
                <a:latin typeface="Garamond"/>
                <a:cs typeface="Garamond"/>
              </a:rPr>
              <a:t> </a:t>
            </a:r>
            <a:r>
              <a:rPr sz="2450" dirty="0">
                <a:latin typeface="Garamond"/>
                <a:cs typeface="Garamond"/>
              </a:rPr>
              <a:t>microstate</a:t>
            </a:r>
            <a:r>
              <a:rPr sz="2450" spc="260" dirty="0">
                <a:latin typeface="Garamond"/>
                <a:cs typeface="Garamond"/>
              </a:rPr>
              <a:t> </a:t>
            </a:r>
            <a:r>
              <a:rPr sz="2450" i="1" spc="110" dirty="0">
                <a:latin typeface="Times New Roman"/>
                <a:cs typeface="Times New Roman"/>
              </a:rPr>
              <a:t>M</a:t>
            </a:r>
            <a:r>
              <a:rPr sz="3075" spc="165" baseline="-13550" dirty="0">
                <a:latin typeface="Garamond"/>
                <a:cs typeface="Garamond"/>
              </a:rPr>
              <a:t>2</a:t>
            </a:r>
            <a:r>
              <a:rPr sz="2450" spc="110" dirty="0">
                <a:latin typeface="Garamond"/>
                <a:cs typeface="Garamond"/>
              </a:rPr>
              <a:t>.</a:t>
            </a:r>
            <a:endParaRPr sz="2450">
              <a:latin typeface="Garamond"/>
              <a:cs typeface="Garamond"/>
            </a:endParaRPr>
          </a:p>
          <a:p>
            <a:pPr marL="412115" marR="70485" indent="-358140">
              <a:lnSpc>
                <a:spcPct val="101699"/>
              </a:lnSpc>
              <a:spcBef>
                <a:spcPts val="994"/>
              </a:spcBef>
              <a:buAutoNum type="alphaUcPeriod"/>
              <a:tabLst>
                <a:tab pos="413384" algn="l"/>
              </a:tabLst>
            </a:pPr>
            <a:r>
              <a:rPr sz="2450" dirty="0">
                <a:latin typeface="Garamond"/>
                <a:cs typeface="Garamond"/>
              </a:rPr>
              <a:t>The</a:t>
            </a:r>
            <a:r>
              <a:rPr sz="2450" spc="120" dirty="0">
                <a:latin typeface="Garamond"/>
                <a:cs typeface="Garamond"/>
              </a:rPr>
              <a:t> </a:t>
            </a:r>
            <a:r>
              <a:rPr sz="2450" dirty="0">
                <a:latin typeface="Garamond"/>
                <a:cs typeface="Garamond"/>
              </a:rPr>
              <a:t>probability</a:t>
            </a:r>
            <a:r>
              <a:rPr sz="2450" spc="125" dirty="0">
                <a:latin typeface="Garamond"/>
                <a:cs typeface="Garamond"/>
              </a:rPr>
              <a:t> </a:t>
            </a:r>
            <a:r>
              <a:rPr sz="2450" spc="-50" dirty="0">
                <a:latin typeface="Garamond"/>
                <a:cs typeface="Garamond"/>
              </a:rPr>
              <a:t>of</a:t>
            </a:r>
            <a:r>
              <a:rPr sz="2450" spc="120" dirty="0">
                <a:latin typeface="Garamond"/>
                <a:cs typeface="Garamond"/>
              </a:rPr>
              <a:t> </a:t>
            </a:r>
            <a:r>
              <a:rPr sz="2450" dirty="0">
                <a:latin typeface="Garamond"/>
                <a:cs typeface="Garamond"/>
              </a:rPr>
              <a:t>finding</a:t>
            </a:r>
            <a:r>
              <a:rPr sz="2450" spc="125" dirty="0">
                <a:latin typeface="Garamond"/>
                <a:cs typeface="Garamond"/>
              </a:rPr>
              <a:t> </a:t>
            </a:r>
            <a:r>
              <a:rPr sz="2450" dirty="0">
                <a:latin typeface="Garamond"/>
                <a:cs typeface="Garamond"/>
              </a:rPr>
              <a:t>the</a:t>
            </a:r>
            <a:r>
              <a:rPr sz="2450" spc="120" dirty="0">
                <a:latin typeface="Garamond"/>
                <a:cs typeface="Garamond"/>
              </a:rPr>
              <a:t> </a:t>
            </a:r>
            <a:r>
              <a:rPr sz="2450" spc="50" dirty="0">
                <a:latin typeface="Garamond"/>
                <a:cs typeface="Garamond"/>
              </a:rPr>
              <a:t>system</a:t>
            </a:r>
            <a:r>
              <a:rPr sz="2450" spc="125" dirty="0">
                <a:latin typeface="Garamond"/>
                <a:cs typeface="Garamond"/>
              </a:rPr>
              <a:t> </a:t>
            </a:r>
            <a:r>
              <a:rPr sz="2450" spc="50" dirty="0">
                <a:latin typeface="Garamond"/>
                <a:cs typeface="Garamond"/>
              </a:rPr>
              <a:t>with</a:t>
            </a:r>
            <a:r>
              <a:rPr sz="2450" spc="120" dirty="0">
                <a:latin typeface="Garamond"/>
                <a:cs typeface="Garamond"/>
              </a:rPr>
              <a:t> </a:t>
            </a:r>
            <a:r>
              <a:rPr sz="2450" dirty="0">
                <a:latin typeface="Garamond"/>
                <a:cs typeface="Garamond"/>
              </a:rPr>
              <a:t>energy</a:t>
            </a:r>
            <a:r>
              <a:rPr sz="2450" spc="140" dirty="0">
                <a:latin typeface="Garamond"/>
                <a:cs typeface="Garamond"/>
              </a:rPr>
              <a:t> </a:t>
            </a:r>
            <a:r>
              <a:rPr sz="2450" i="1" spc="130" dirty="0">
                <a:latin typeface="Times New Roman"/>
                <a:cs typeface="Times New Roman"/>
              </a:rPr>
              <a:t>E</a:t>
            </a:r>
            <a:r>
              <a:rPr sz="3075" spc="195" baseline="-13550" dirty="0">
                <a:latin typeface="Garamond"/>
                <a:cs typeface="Garamond"/>
              </a:rPr>
              <a:t>1</a:t>
            </a:r>
            <a:r>
              <a:rPr sz="3075" spc="419" baseline="-13550" dirty="0">
                <a:latin typeface="Garamond"/>
                <a:cs typeface="Garamond"/>
              </a:rPr>
              <a:t> </a:t>
            </a:r>
            <a:r>
              <a:rPr sz="2450" dirty="0">
                <a:latin typeface="Garamond"/>
                <a:cs typeface="Garamond"/>
              </a:rPr>
              <a:t>is</a:t>
            </a:r>
            <a:r>
              <a:rPr sz="2450" spc="120" dirty="0">
                <a:latin typeface="Garamond"/>
                <a:cs typeface="Garamond"/>
              </a:rPr>
              <a:t> </a:t>
            </a:r>
            <a:r>
              <a:rPr sz="2450" spc="45" dirty="0">
                <a:latin typeface="Garamond"/>
                <a:cs typeface="Garamond"/>
              </a:rPr>
              <a:t>greater 	</a:t>
            </a:r>
            <a:r>
              <a:rPr sz="2450" spc="70" dirty="0">
                <a:latin typeface="Garamond"/>
                <a:cs typeface="Garamond"/>
              </a:rPr>
              <a:t>than</a:t>
            </a:r>
            <a:r>
              <a:rPr sz="2450" spc="225" dirty="0">
                <a:latin typeface="Garamond"/>
                <a:cs typeface="Garamond"/>
              </a:rPr>
              <a:t> </a:t>
            </a:r>
            <a:r>
              <a:rPr sz="2450" dirty="0">
                <a:latin typeface="Garamond"/>
                <a:cs typeface="Garamond"/>
              </a:rPr>
              <a:t>the</a:t>
            </a:r>
            <a:r>
              <a:rPr sz="2450" spc="229" dirty="0">
                <a:latin typeface="Garamond"/>
                <a:cs typeface="Garamond"/>
              </a:rPr>
              <a:t> </a:t>
            </a:r>
            <a:r>
              <a:rPr sz="2450" dirty="0">
                <a:latin typeface="Garamond"/>
                <a:cs typeface="Garamond"/>
              </a:rPr>
              <a:t>probability</a:t>
            </a:r>
            <a:r>
              <a:rPr sz="2450" spc="225" dirty="0">
                <a:latin typeface="Garamond"/>
                <a:cs typeface="Garamond"/>
              </a:rPr>
              <a:t> </a:t>
            </a:r>
            <a:r>
              <a:rPr sz="2450" dirty="0">
                <a:latin typeface="Garamond"/>
                <a:cs typeface="Garamond"/>
              </a:rPr>
              <a:t>of</a:t>
            </a:r>
            <a:r>
              <a:rPr sz="2450" spc="229" dirty="0">
                <a:latin typeface="Garamond"/>
                <a:cs typeface="Garamond"/>
              </a:rPr>
              <a:t> </a:t>
            </a:r>
            <a:r>
              <a:rPr sz="2450" dirty="0">
                <a:latin typeface="Garamond"/>
                <a:cs typeface="Garamond"/>
              </a:rPr>
              <a:t>finding</a:t>
            </a:r>
            <a:r>
              <a:rPr sz="2450" spc="225" dirty="0">
                <a:latin typeface="Garamond"/>
                <a:cs typeface="Garamond"/>
              </a:rPr>
              <a:t> </a:t>
            </a:r>
            <a:r>
              <a:rPr sz="2450" dirty="0">
                <a:latin typeface="Garamond"/>
                <a:cs typeface="Garamond"/>
              </a:rPr>
              <a:t>the</a:t>
            </a:r>
            <a:r>
              <a:rPr sz="2450" spc="229" dirty="0">
                <a:latin typeface="Garamond"/>
                <a:cs typeface="Garamond"/>
              </a:rPr>
              <a:t> </a:t>
            </a:r>
            <a:r>
              <a:rPr sz="2450" spc="50" dirty="0">
                <a:latin typeface="Garamond"/>
                <a:cs typeface="Garamond"/>
              </a:rPr>
              <a:t>system</a:t>
            </a:r>
            <a:r>
              <a:rPr sz="2450" spc="225" dirty="0">
                <a:latin typeface="Garamond"/>
                <a:cs typeface="Garamond"/>
              </a:rPr>
              <a:t> </a:t>
            </a:r>
            <a:r>
              <a:rPr sz="2450" spc="50" dirty="0">
                <a:latin typeface="Garamond"/>
                <a:cs typeface="Garamond"/>
              </a:rPr>
              <a:t>with</a:t>
            </a:r>
            <a:r>
              <a:rPr sz="2450" spc="229" dirty="0">
                <a:latin typeface="Garamond"/>
                <a:cs typeface="Garamond"/>
              </a:rPr>
              <a:t> </a:t>
            </a:r>
            <a:r>
              <a:rPr sz="2450" dirty="0">
                <a:latin typeface="Garamond"/>
                <a:cs typeface="Garamond"/>
              </a:rPr>
              <a:t>energy</a:t>
            </a:r>
            <a:r>
              <a:rPr sz="2450" spc="235" dirty="0">
                <a:latin typeface="Garamond"/>
                <a:cs typeface="Garamond"/>
              </a:rPr>
              <a:t> </a:t>
            </a:r>
            <a:r>
              <a:rPr sz="2450" i="1" spc="105" dirty="0">
                <a:latin typeface="Times New Roman"/>
                <a:cs typeface="Times New Roman"/>
              </a:rPr>
              <a:t>E</a:t>
            </a:r>
            <a:r>
              <a:rPr sz="3075" spc="157" baseline="-13550" dirty="0">
                <a:latin typeface="Garamond"/>
                <a:cs typeface="Garamond"/>
              </a:rPr>
              <a:t>2</a:t>
            </a:r>
            <a:r>
              <a:rPr sz="2450" spc="105" dirty="0">
                <a:latin typeface="Garamond"/>
                <a:cs typeface="Garamond"/>
              </a:rPr>
              <a:t>.</a:t>
            </a:r>
            <a:endParaRPr sz="2450">
              <a:latin typeface="Garamond"/>
              <a:cs typeface="Garamond"/>
            </a:endParaRPr>
          </a:p>
          <a:p>
            <a:pPr marL="412115" indent="-361950">
              <a:lnSpc>
                <a:spcPct val="100000"/>
              </a:lnSpc>
              <a:spcBef>
                <a:spcPts val="1045"/>
              </a:spcBef>
              <a:buAutoNum type="alphaUcPeriod"/>
              <a:tabLst>
                <a:tab pos="412115" algn="l"/>
              </a:tabLst>
            </a:pPr>
            <a:r>
              <a:rPr sz="2450" dirty="0">
                <a:latin typeface="Garamond"/>
                <a:cs typeface="Garamond"/>
              </a:rPr>
              <a:t>Both</a:t>
            </a:r>
            <a:r>
              <a:rPr sz="2450" spc="175" dirty="0">
                <a:latin typeface="Garamond"/>
                <a:cs typeface="Garamond"/>
              </a:rPr>
              <a:t> </a:t>
            </a:r>
            <a:r>
              <a:rPr sz="2450" dirty="0">
                <a:latin typeface="Garamond"/>
                <a:cs typeface="Garamond"/>
              </a:rPr>
              <a:t>of</a:t>
            </a:r>
            <a:r>
              <a:rPr sz="2450" spc="175" dirty="0">
                <a:latin typeface="Garamond"/>
                <a:cs typeface="Garamond"/>
              </a:rPr>
              <a:t> </a:t>
            </a:r>
            <a:r>
              <a:rPr sz="2450" dirty="0">
                <a:latin typeface="Garamond"/>
                <a:cs typeface="Garamond"/>
              </a:rPr>
              <a:t>those</a:t>
            </a:r>
            <a:r>
              <a:rPr sz="2450" spc="175" dirty="0">
                <a:latin typeface="Garamond"/>
                <a:cs typeface="Garamond"/>
              </a:rPr>
              <a:t> </a:t>
            </a:r>
            <a:r>
              <a:rPr sz="2450" spc="50" dirty="0">
                <a:latin typeface="Garamond"/>
                <a:cs typeface="Garamond"/>
              </a:rPr>
              <a:t>statements</a:t>
            </a:r>
            <a:r>
              <a:rPr sz="2450" spc="170" dirty="0">
                <a:latin typeface="Garamond"/>
                <a:cs typeface="Garamond"/>
              </a:rPr>
              <a:t> </a:t>
            </a:r>
            <a:r>
              <a:rPr sz="2450" spc="55" dirty="0">
                <a:latin typeface="Garamond"/>
                <a:cs typeface="Garamond"/>
              </a:rPr>
              <a:t>are</a:t>
            </a:r>
            <a:r>
              <a:rPr sz="2450" spc="170" dirty="0">
                <a:latin typeface="Garamond"/>
                <a:cs typeface="Garamond"/>
              </a:rPr>
              <a:t> </a:t>
            </a:r>
            <a:r>
              <a:rPr sz="2450" dirty="0">
                <a:latin typeface="Garamond"/>
                <a:cs typeface="Garamond"/>
              </a:rPr>
              <a:t>definitely</a:t>
            </a:r>
            <a:r>
              <a:rPr sz="2450" spc="175" dirty="0">
                <a:latin typeface="Garamond"/>
                <a:cs typeface="Garamond"/>
              </a:rPr>
              <a:t> </a:t>
            </a:r>
            <a:r>
              <a:rPr sz="2450" spc="55" dirty="0">
                <a:latin typeface="Garamond"/>
                <a:cs typeface="Garamond"/>
              </a:rPr>
              <a:t>true.</a:t>
            </a:r>
            <a:endParaRPr sz="2450">
              <a:latin typeface="Garamond"/>
              <a:cs typeface="Garamond"/>
            </a:endParaRPr>
          </a:p>
          <a:p>
            <a:pPr marL="412115" indent="-374015">
              <a:lnSpc>
                <a:spcPct val="100000"/>
              </a:lnSpc>
              <a:spcBef>
                <a:spcPts val="1045"/>
              </a:spcBef>
              <a:buAutoNum type="alphaUcPeriod"/>
              <a:tabLst>
                <a:tab pos="412115" algn="l"/>
              </a:tabLst>
            </a:pPr>
            <a:r>
              <a:rPr sz="2450" dirty="0">
                <a:latin typeface="Garamond"/>
                <a:cs typeface="Garamond"/>
              </a:rPr>
              <a:t>Neither</a:t>
            </a:r>
            <a:r>
              <a:rPr sz="2450" spc="170" dirty="0">
                <a:latin typeface="Garamond"/>
                <a:cs typeface="Garamond"/>
              </a:rPr>
              <a:t> </a:t>
            </a:r>
            <a:r>
              <a:rPr sz="2450" dirty="0">
                <a:latin typeface="Garamond"/>
                <a:cs typeface="Garamond"/>
              </a:rPr>
              <a:t>of</a:t>
            </a:r>
            <a:r>
              <a:rPr sz="2450" spc="165" dirty="0">
                <a:latin typeface="Garamond"/>
                <a:cs typeface="Garamond"/>
              </a:rPr>
              <a:t> </a:t>
            </a:r>
            <a:r>
              <a:rPr sz="2450" dirty="0">
                <a:latin typeface="Garamond"/>
                <a:cs typeface="Garamond"/>
              </a:rPr>
              <a:t>those</a:t>
            </a:r>
            <a:r>
              <a:rPr sz="2450" spc="170" dirty="0">
                <a:latin typeface="Garamond"/>
                <a:cs typeface="Garamond"/>
              </a:rPr>
              <a:t> </a:t>
            </a:r>
            <a:r>
              <a:rPr sz="2450" spc="50" dirty="0">
                <a:latin typeface="Garamond"/>
                <a:cs typeface="Garamond"/>
              </a:rPr>
              <a:t>statements</a:t>
            </a:r>
            <a:r>
              <a:rPr sz="2450" spc="165" dirty="0">
                <a:latin typeface="Garamond"/>
                <a:cs typeface="Garamond"/>
              </a:rPr>
              <a:t> </a:t>
            </a:r>
            <a:r>
              <a:rPr sz="2450" dirty="0">
                <a:latin typeface="Garamond"/>
                <a:cs typeface="Garamond"/>
              </a:rPr>
              <a:t>is</a:t>
            </a:r>
            <a:r>
              <a:rPr sz="2450" spc="170" dirty="0">
                <a:latin typeface="Garamond"/>
                <a:cs typeface="Garamond"/>
              </a:rPr>
              <a:t> </a:t>
            </a:r>
            <a:r>
              <a:rPr sz="2450" dirty="0">
                <a:latin typeface="Garamond"/>
                <a:cs typeface="Garamond"/>
              </a:rPr>
              <a:t>definitely</a:t>
            </a:r>
            <a:r>
              <a:rPr sz="2450" spc="165" dirty="0">
                <a:latin typeface="Garamond"/>
                <a:cs typeface="Garamond"/>
              </a:rPr>
              <a:t> </a:t>
            </a:r>
            <a:r>
              <a:rPr sz="2450" spc="55" dirty="0">
                <a:latin typeface="Garamond"/>
                <a:cs typeface="Garamond"/>
              </a:rPr>
              <a:t>true.</a:t>
            </a:r>
            <a:endParaRPr sz="2450">
              <a:latin typeface="Garamond"/>
              <a:cs typeface="Garamond"/>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530606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10.4.</a:t>
            </a:r>
            <a:r>
              <a:rPr sz="1200" spc="170" dirty="0">
                <a:latin typeface="Times New Roman"/>
                <a:cs typeface="Times New Roman"/>
              </a:rPr>
              <a:t>  </a:t>
            </a:r>
            <a:r>
              <a:rPr sz="1200" spc="50" dirty="0">
                <a:latin typeface="Times New Roman"/>
                <a:cs typeface="Times New Roman"/>
              </a:rPr>
              <a:t>THE</a:t>
            </a:r>
            <a:r>
              <a:rPr sz="1200" spc="105" dirty="0">
                <a:latin typeface="Times New Roman"/>
                <a:cs typeface="Times New Roman"/>
              </a:rPr>
              <a:t> </a:t>
            </a:r>
            <a:r>
              <a:rPr sz="1200" dirty="0">
                <a:latin typeface="Times New Roman"/>
                <a:cs typeface="Times New Roman"/>
              </a:rPr>
              <a:t>BOLTZMANN</a:t>
            </a:r>
            <a:r>
              <a:rPr sz="1200" spc="100" dirty="0">
                <a:latin typeface="Times New Roman"/>
                <a:cs typeface="Times New Roman"/>
              </a:rPr>
              <a:t> </a:t>
            </a:r>
            <a:r>
              <a:rPr sz="1200" spc="-10" dirty="0">
                <a:latin typeface="Times New Roman"/>
                <a:cs typeface="Times New Roman"/>
              </a:rPr>
              <a:t>DISTRIBUTION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06119" y="1208797"/>
            <a:ext cx="8282305" cy="1542415"/>
          </a:xfrm>
          <a:prstGeom prst="rect">
            <a:avLst/>
          </a:prstGeom>
        </p:spPr>
        <p:txBody>
          <a:bodyPr vert="horz" wrap="square" lIns="0" tIns="9525" rIns="0" bIns="0" rtlCol="0">
            <a:spAutoFit/>
          </a:bodyPr>
          <a:lstStyle/>
          <a:p>
            <a:pPr marL="25400" marR="17780" algn="just">
              <a:lnSpc>
                <a:spcPct val="101699"/>
              </a:lnSpc>
              <a:spcBef>
                <a:spcPts val="75"/>
              </a:spcBef>
            </a:pPr>
            <a:r>
              <a:rPr dirty="0"/>
              <a:t>A</a:t>
            </a:r>
            <a:r>
              <a:rPr spc="530" dirty="0"/>
              <a:t> </a:t>
            </a:r>
            <a:r>
              <a:rPr spc="50" dirty="0"/>
              <a:t>system</a:t>
            </a:r>
            <a:r>
              <a:rPr spc="545" dirty="0"/>
              <a:t> </a:t>
            </a:r>
            <a:r>
              <a:rPr dirty="0"/>
              <a:t>has</a:t>
            </a:r>
            <a:r>
              <a:rPr spc="540" dirty="0"/>
              <a:t> </a:t>
            </a:r>
            <a:r>
              <a:rPr spc="65" dirty="0"/>
              <a:t>many</a:t>
            </a:r>
            <a:r>
              <a:rPr spc="540" dirty="0"/>
              <a:t> </a:t>
            </a:r>
            <a:r>
              <a:rPr dirty="0"/>
              <a:t>different</a:t>
            </a:r>
            <a:r>
              <a:rPr spc="545" dirty="0"/>
              <a:t> </a:t>
            </a:r>
            <a:r>
              <a:rPr dirty="0"/>
              <a:t>microstates,</a:t>
            </a:r>
            <a:r>
              <a:rPr spc="5" dirty="0"/>
              <a:t>  </a:t>
            </a:r>
            <a:r>
              <a:rPr spc="70" dirty="0"/>
              <a:t>but</a:t>
            </a:r>
            <a:r>
              <a:rPr spc="550" dirty="0"/>
              <a:t> </a:t>
            </a:r>
            <a:r>
              <a:rPr dirty="0"/>
              <a:t>only</a:t>
            </a:r>
            <a:r>
              <a:rPr spc="545" dirty="0"/>
              <a:t> </a:t>
            </a:r>
            <a:r>
              <a:rPr dirty="0"/>
              <a:t>two</a:t>
            </a:r>
            <a:r>
              <a:rPr spc="540" dirty="0"/>
              <a:t> </a:t>
            </a:r>
            <a:r>
              <a:rPr spc="-10" dirty="0"/>
              <a:t>energy </a:t>
            </a:r>
            <a:r>
              <a:rPr dirty="0"/>
              <a:t>levels:</a:t>
            </a:r>
            <a:r>
              <a:rPr spc="165" dirty="0"/>
              <a:t>  </a:t>
            </a:r>
            <a:r>
              <a:rPr dirty="0"/>
              <a:t>every</a:t>
            </a:r>
            <a:r>
              <a:rPr spc="434" dirty="0"/>
              <a:t> </a:t>
            </a:r>
            <a:r>
              <a:rPr dirty="0"/>
              <a:t>microstate</a:t>
            </a:r>
            <a:r>
              <a:rPr spc="434" dirty="0"/>
              <a:t> </a:t>
            </a:r>
            <a:r>
              <a:rPr dirty="0"/>
              <a:t>has</a:t>
            </a:r>
            <a:r>
              <a:rPr spc="445" dirty="0"/>
              <a:t> </a:t>
            </a:r>
            <a:r>
              <a:rPr dirty="0"/>
              <a:t>energy</a:t>
            </a:r>
            <a:r>
              <a:rPr spc="425" dirty="0"/>
              <a:t> </a:t>
            </a:r>
            <a:r>
              <a:rPr i="1" spc="130" dirty="0">
                <a:latin typeface="Times New Roman"/>
                <a:cs typeface="Times New Roman"/>
              </a:rPr>
              <a:t>E</a:t>
            </a:r>
            <a:r>
              <a:rPr sz="3075" spc="195" baseline="-13550" dirty="0"/>
              <a:t>1</a:t>
            </a:r>
            <a:r>
              <a:rPr sz="3075" spc="52" baseline="-13550" dirty="0"/>
              <a:t>  </a:t>
            </a:r>
            <a:r>
              <a:rPr sz="2450" dirty="0"/>
              <a:t>or</a:t>
            </a:r>
            <a:r>
              <a:rPr sz="2450" spc="445" dirty="0"/>
              <a:t> </a:t>
            </a:r>
            <a:r>
              <a:rPr sz="2450" i="1" spc="130" dirty="0">
                <a:latin typeface="Times New Roman"/>
                <a:cs typeface="Times New Roman"/>
              </a:rPr>
              <a:t>E</a:t>
            </a:r>
            <a:r>
              <a:rPr sz="3075" spc="195" baseline="-13550" dirty="0"/>
              <a:t>2</a:t>
            </a:r>
            <a:r>
              <a:rPr sz="2450" spc="130" dirty="0"/>
              <a:t>,</a:t>
            </a:r>
            <a:r>
              <a:rPr sz="2450" spc="500" dirty="0"/>
              <a:t> </a:t>
            </a:r>
            <a:r>
              <a:rPr sz="2450" dirty="0"/>
              <a:t>where</a:t>
            </a:r>
            <a:r>
              <a:rPr sz="2450" spc="440" dirty="0"/>
              <a:t> </a:t>
            </a:r>
            <a:r>
              <a:rPr sz="2450" i="1" spc="130" dirty="0">
                <a:latin typeface="Times New Roman"/>
                <a:cs typeface="Times New Roman"/>
              </a:rPr>
              <a:t>E</a:t>
            </a:r>
            <a:r>
              <a:rPr sz="3075" spc="195" baseline="-13550" dirty="0"/>
              <a:t>2</a:t>
            </a:r>
            <a:r>
              <a:rPr sz="3075" spc="142" baseline="-13550" dirty="0"/>
              <a:t>  </a:t>
            </a:r>
            <a:r>
              <a:rPr sz="2450" i="1" spc="229" dirty="0">
                <a:latin typeface="Times New Roman"/>
                <a:cs typeface="Times New Roman"/>
              </a:rPr>
              <a:t>&gt;</a:t>
            </a:r>
            <a:r>
              <a:rPr sz="2450" i="1" spc="565" dirty="0">
                <a:latin typeface="Times New Roman"/>
                <a:cs typeface="Times New Roman"/>
              </a:rPr>
              <a:t> </a:t>
            </a:r>
            <a:r>
              <a:rPr sz="2450" i="1" spc="105" dirty="0">
                <a:latin typeface="Times New Roman"/>
                <a:cs typeface="Times New Roman"/>
              </a:rPr>
              <a:t>E</a:t>
            </a:r>
            <a:r>
              <a:rPr sz="3075" spc="157" baseline="-13550" dirty="0"/>
              <a:t>1</a:t>
            </a:r>
            <a:r>
              <a:rPr sz="2450" spc="105" dirty="0"/>
              <a:t>. </a:t>
            </a:r>
            <a:r>
              <a:rPr sz="2450" spc="50" dirty="0"/>
              <a:t>Microstate</a:t>
            </a:r>
            <a:r>
              <a:rPr sz="2450" spc="204" dirty="0"/>
              <a:t> </a:t>
            </a:r>
            <a:r>
              <a:rPr sz="2450" i="1" spc="140" dirty="0">
                <a:latin typeface="Times New Roman"/>
                <a:cs typeface="Times New Roman"/>
              </a:rPr>
              <a:t>M</a:t>
            </a:r>
            <a:r>
              <a:rPr sz="3075" spc="209" baseline="-13550" dirty="0"/>
              <a:t>1</a:t>
            </a:r>
            <a:r>
              <a:rPr sz="3075" spc="562" baseline="-13550" dirty="0"/>
              <a:t> </a:t>
            </a:r>
            <a:r>
              <a:rPr sz="2450" dirty="0"/>
              <a:t>has</a:t>
            </a:r>
            <a:r>
              <a:rPr sz="2450" spc="215" dirty="0"/>
              <a:t> </a:t>
            </a:r>
            <a:r>
              <a:rPr sz="2450" dirty="0"/>
              <a:t>energy</a:t>
            </a:r>
            <a:r>
              <a:rPr sz="2450" spc="215" dirty="0"/>
              <a:t> </a:t>
            </a:r>
            <a:r>
              <a:rPr sz="2450" i="1" spc="130" dirty="0">
                <a:latin typeface="Times New Roman"/>
                <a:cs typeface="Times New Roman"/>
              </a:rPr>
              <a:t>E</a:t>
            </a:r>
            <a:r>
              <a:rPr sz="3075" spc="195" baseline="-13550" dirty="0"/>
              <a:t>1</a:t>
            </a:r>
            <a:r>
              <a:rPr sz="2450" spc="130" dirty="0"/>
              <a:t>,</a:t>
            </a:r>
            <a:r>
              <a:rPr sz="2450" spc="225" dirty="0"/>
              <a:t> </a:t>
            </a:r>
            <a:r>
              <a:rPr sz="2450" spc="55" dirty="0"/>
              <a:t>and</a:t>
            </a:r>
            <a:r>
              <a:rPr sz="2450" spc="215" dirty="0"/>
              <a:t> </a:t>
            </a:r>
            <a:r>
              <a:rPr sz="2450" dirty="0"/>
              <a:t>microstate</a:t>
            </a:r>
            <a:r>
              <a:rPr sz="2450" spc="215" dirty="0"/>
              <a:t> </a:t>
            </a:r>
            <a:r>
              <a:rPr sz="2450" i="1" spc="140" dirty="0">
                <a:latin typeface="Times New Roman"/>
                <a:cs typeface="Times New Roman"/>
              </a:rPr>
              <a:t>M</a:t>
            </a:r>
            <a:r>
              <a:rPr sz="3075" spc="209" baseline="-13550" dirty="0"/>
              <a:t>2</a:t>
            </a:r>
            <a:r>
              <a:rPr sz="3075" spc="562" baseline="-13550" dirty="0"/>
              <a:t> </a:t>
            </a:r>
            <a:r>
              <a:rPr sz="2450" dirty="0"/>
              <a:t>has</a:t>
            </a:r>
            <a:r>
              <a:rPr sz="2450" spc="215" dirty="0"/>
              <a:t> </a:t>
            </a:r>
            <a:r>
              <a:rPr sz="2450" dirty="0"/>
              <a:t>energy</a:t>
            </a:r>
            <a:r>
              <a:rPr sz="2450" spc="215" dirty="0"/>
              <a:t> </a:t>
            </a:r>
            <a:r>
              <a:rPr sz="2450" i="1" spc="105" dirty="0">
                <a:latin typeface="Times New Roman"/>
                <a:cs typeface="Times New Roman"/>
              </a:rPr>
              <a:t>E</a:t>
            </a:r>
            <a:r>
              <a:rPr sz="3075" spc="157" baseline="-13550" dirty="0"/>
              <a:t>2</a:t>
            </a:r>
            <a:r>
              <a:rPr sz="2450" spc="105" dirty="0"/>
              <a:t>. </a:t>
            </a:r>
            <a:r>
              <a:rPr sz="2450" dirty="0"/>
              <a:t>Which</a:t>
            </a:r>
            <a:r>
              <a:rPr sz="2450" spc="155" dirty="0"/>
              <a:t> </a:t>
            </a:r>
            <a:r>
              <a:rPr sz="2450" dirty="0"/>
              <a:t>of</a:t>
            </a:r>
            <a:r>
              <a:rPr sz="2450" spc="165" dirty="0"/>
              <a:t> </a:t>
            </a:r>
            <a:r>
              <a:rPr sz="2450" dirty="0"/>
              <a:t>the</a:t>
            </a:r>
            <a:r>
              <a:rPr sz="2450" spc="155" dirty="0"/>
              <a:t> </a:t>
            </a:r>
            <a:r>
              <a:rPr sz="2450" dirty="0"/>
              <a:t>following</a:t>
            </a:r>
            <a:r>
              <a:rPr sz="2450" spc="165" dirty="0"/>
              <a:t> </a:t>
            </a:r>
            <a:r>
              <a:rPr sz="2450" dirty="0"/>
              <a:t>is</a:t>
            </a:r>
            <a:r>
              <a:rPr sz="2450" spc="165" dirty="0"/>
              <a:t> </a:t>
            </a:r>
            <a:r>
              <a:rPr sz="2450" dirty="0"/>
              <a:t>definitely</a:t>
            </a:r>
            <a:r>
              <a:rPr sz="2450" spc="165" dirty="0"/>
              <a:t> </a:t>
            </a:r>
            <a:r>
              <a:rPr sz="2450" spc="80" dirty="0"/>
              <a:t>true?</a:t>
            </a:r>
            <a:r>
              <a:rPr sz="2450" spc="430" dirty="0"/>
              <a:t> </a:t>
            </a:r>
            <a:r>
              <a:rPr sz="2450" dirty="0"/>
              <a:t>(Choose</a:t>
            </a:r>
            <a:r>
              <a:rPr sz="2450" spc="160" dirty="0"/>
              <a:t> </a:t>
            </a:r>
            <a:r>
              <a:rPr sz="2450" spc="-10" dirty="0"/>
              <a:t>one.)</a:t>
            </a:r>
            <a:endParaRPr sz="2450">
              <a:latin typeface="Times New Roman"/>
              <a:cs typeface="Times New Roman"/>
            </a:endParaRPr>
          </a:p>
        </p:txBody>
      </p:sp>
      <p:sp>
        <p:nvSpPr>
          <p:cNvPr id="5" name="object 5"/>
          <p:cNvSpPr txBox="1"/>
          <p:nvPr/>
        </p:nvSpPr>
        <p:spPr>
          <a:xfrm>
            <a:off x="677037" y="2929545"/>
            <a:ext cx="8375015" cy="3300729"/>
          </a:xfrm>
          <a:prstGeom prst="rect">
            <a:avLst/>
          </a:prstGeom>
        </p:spPr>
        <p:txBody>
          <a:bodyPr vert="horz" wrap="square" lIns="0" tIns="9525" rIns="0" bIns="0" rtlCol="0">
            <a:spAutoFit/>
          </a:bodyPr>
          <a:lstStyle/>
          <a:p>
            <a:pPr marL="424815" marR="43180" indent="-370205">
              <a:lnSpc>
                <a:spcPct val="101699"/>
              </a:lnSpc>
              <a:spcBef>
                <a:spcPts val="75"/>
              </a:spcBef>
              <a:buAutoNum type="alphaUcPeriod"/>
              <a:tabLst>
                <a:tab pos="426084" algn="l"/>
              </a:tabLst>
            </a:pPr>
            <a:r>
              <a:rPr sz="2450" dirty="0">
                <a:latin typeface="Garamond"/>
                <a:cs typeface="Garamond"/>
              </a:rPr>
              <a:t>The probability</a:t>
            </a:r>
            <a:r>
              <a:rPr sz="2450" spc="10" dirty="0">
                <a:latin typeface="Garamond"/>
                <a:cs typeface="Garamond"/>
              </a:rPr>
              <a:t> </a:t>
            </a:r>
            <a:r>
              <a:rPr sz="2450" spc="-120" dirty="0">
                <a:latin typeface="Garamond"/>
                <a:cs typeface="Garamond"/>
              </a:rPr>
              <a:t>of</a:t>
            </a:r>
            <a:r>
              <a:rPr sz="2450" spc="-5" dirty="0">
                <a:latin typeface="Garamond"/>
                <a:cs typeface="Garamond"/>
              </a:rPr>
              <a:t> </a:t>
            </a:r>
            <a:r>
              <a:rPr sz="2450" dirty="0">
                <a:latin typeface="Garamond"/>
                <a:cs typeface="Garamond"/>
              </a:rPr>
              <a:t>finding</a:t>
            </a:r>
            <a:r>
              <a:rPr sz="2450" spc="5" dirty="0">
                <a:latin typeface="Garamond"/>
                <a:cs typeface="Garamond"/>
              </a:rPr>
              <a:t> </a:t>
            </a:r>
            <a:r>
              <a:rPr sz="2450" dirty="0">
                <a:latin typeface="Garamond"/>
                <a:cs typeface="Garamond"/>
              </a:rPr>
              <a:t>the </a:t>
            </a:r>
            <a:r>
              <a:rPr sz="2450" spc="50" dirty="0">
                <a:latin typeface="Garamond"/>
                <a:cs typeface="Garamond"/>
              </a:rPr>
              <a:t>system</a:t>
            </a:r>
            <a:r>
              <a:rPr sz="2450" dirty="0">
                <a:latin typeface="Garamond"/>
                <a:cs typeface="Garamond"/>
              </a:rPr>
              <a:t> in</a:t>
            </a:r>
            <a:r>
              <a:rPr sz="2450" spc="10" dirty="0">
                <a:latin typeface="Garamond"/>
                <a:cs typeface="Garamond"/>
              </a:rPr>
              <a:t> </a:t>
            </a:r>
            <a:r>
              <a:rPr sz="2450" dirty="0">
                <a:latin typeface="Garamond"/>
                <a:cs typeface="Garamond"/>
              </a:rPr>
              <a:t>microstate</a:t>
            </a:r>
            <a:r>
              <a:rPr sz="2450" spc="5" dirty="0">
                <a:latin typeface="Garamond"/>
                <a:cs typeface="Garamond"/>
              </a:rPr>
              <a:t> </a:t>
            </a:r>
            <a:r>
              <a:rPr sz="2450" i="1" spc="140" dirty="0">
                <a:latin typeface="Times New Roman"/>
                <a:cs typeface="Times New Roman"/>
              </a:rPr>
              <a:t>M</a:t>
            </a:r>
            <a:r>
              <a:rPr sz="3075" spc="209" baseline="-13550" dirty="0">
                <a:latin typeface="Garamond"/>
                <a:cs typeface="Garamond"/>
              </a:rPr>
              <a:t>1</a:t>
            </a:r>
            <a:r>
              <a:rPr sz="3075" spc="247" baseline="-13550" dirty="0">
                <a:latin typeface="Garamond"/>
                <a:cs typeface="Garamond"/>
              </a:rPr>
              <a:t> </a:t>
            </a:r>
            <a:r>
              <a:rPr sz="2450" dirty="0">
                <a:latin typeface="Garamond"/>
                <a:cs typeface="Garamond"/>
              </a:rPr>
              <a:t>is </a:t>
            </a:r>
            <a:r>
              <a:rPr sz="2450" spc="45" dirty="0">
                <a:latin typeface="Garamond"/>
                <a:cs typeface="Garamond"/>
              </a:rPr>
              <a:t>greater 	</a:t>
            </a:r>
            <a:r>
              <a:rPr sz="2450" spc="70" dirty="0">
                <a:latin typeface="Garamond"/>
                <a:cs typeface="Garamond"/>
              </a:rPr>
              <a:t>than</a:t>
            </a:r>
            <a:r>
              <a:rPr sz="2450" spc="240" dirty="0">
                <a:latin typeface="Garamond"/>
                <a:cs typeface="Garamond"/>
              </a:rPr>
              <a:t> </a:t>
            </a:r>
            <a:r>
              <a:rPr sz="2450" dirty="0">
                <a:latin typeface="Garamond"/>
                <a:cs typeface="Garamond"/>
              </a:rPr>
              <a:t>the</a:t>
            </a:r>
            <a:r>
              <a:rPr sz="2450" spc="245" dirty="0">
                <a:latin typeface="Garamond"/>
                <a:cs typeface="Garamond"/>
              </a:rPr>
              <a:t> </a:t>
            </a:r>
            <a:r>
              <a:rPr sz="2450" dirty="0">
                <a:latin typeface="Garamond"/>
                <a:cs typeface="Garamond"/>
              </a:rPr>
              <a:t>probability</a:t>
            </a:r>
            <a:r>
              <a:rPr sz="2450" spc="250" dirty="0">
                <a:latin typeface="Garamond"/>
                <a:cs typeface="Garamond"/>
              </a:rPr>
              <a:t> </a:t>
            </a:r>
            <a:r>
              <a:rPr sz="2450" dirty="0">
                <a:latin typeface="Garamond"/>
                <a:cs typeface="Garamond"/>
              </a:rPr>
              <a:t>of</a:t>
            </a:r>
            <a:r>
              <a:rPr sz="2450" spc="250" dirty="0">
                <a:latin typeface="Garamond"/>
                <a:cs typeface="Garamond"/>
              </a:rPr>
              <a:t> </a:t>
            </a:r>
            <a:r>
              <a:rPr sz="2450" dirty="0">
                <a:latin typeface="Garamond"/>
                <a:cs typeface="Garamond"/>
              </a:rPr>
              <a:t>finding</a:t>
            </a:r>
            <a:r>
              <a:rPr sz="2450" spc="250" dirty="0">
                <a:latin typeface="Garamond"/>
                <a:cs typeface="Garamond"/>
              </a:rPr>
              <a:t> </a:t>
            </a:r>
            <a:r>
              <a:rPr sz="2450" dirty="0">
                <a:latin typeface="Garamond"/>
                <a:cs typeface="Garamond"/>
              </a:rPr>
              <a:t>the</a:t>
            </a:r>
            <a:r>
              <a:rPr sz="2450" spc="245" dirty="0">
                <a:latin typeface="Garamond"/>
                <a:cs typeface="Garamond"/>
              </a:rPr>
              <a:t> </a:t>
            </a:r>
            <a:r>
              <a:rPr sz="2450" spc="50" dirty="0">
                <a:latin typeface="Garamond"/>
                <a:cs typeface="Garamond"/>
              </a:rPr>
              <a:t>system</a:t>
            </a:r>
            <a:r>
              <a:rPr sz="2450" spc="250" dirty="0">
                <a:latin typeface="Garamond"/>
                <a:cs typeface="Garamond"/>
              </a:rPr>
              <a:t> </a:t>
            </a:r>
            <a:r>
              <a:rPr sz="2450" dirty="0">
                <a:latin typeface="Garamond"/>
                <a:cs typeface="Garamond"/>
              </a:rPr>
              <a:t>in</a:t>
            </a:r>
            <a:r>
              <a:rPr sz="2450" spc="250" dirty="0">
                <a:latin typeface="Garamond"/>
                <a:cs typeface="Garamond"/>
              </a:rPr>
              <a:t> </a:t>
            </a:r>
            <a:r>
              <a:rPr sz="2450" dirty="0">
                <a:latin typeface="Garamond"/>
                <a:cs typeface="Garamond"/>
              </a:rPr>
              <a:t>microstate</a:t>
            </a:r>
            <a:r>
              <a:rPr sz="2450" spc="260" dirty="0">
                <a:latin typeface="Garamond"/>
                <a:cs typeface="Garamond"/>
              </a:rPr>
              <a:t> </a:t>
            </a:r>
            <a:r>
              <a:rPr sz="2450" i="1" spc="110" dirty="0">
                <a:latin typeface="Times New Roman"/>
                <a:cs typeface="Times New Roman"/>
              </a:rPr>
              <a:t>M</a:t>
            </a:r>
            <a:r>
              <a:rPr sz="3075" spc="165" baseline="-13550" dirty="0">
                <a:latin typeface="Garamond"/>
                <a:cs typeface="Garamond"/>
              </a:rPr>
              <a:t>2</a:t>
            </a:r>
            <a:r>
              <a:rPr sz="2450" spc="110" dirty="0">
                <a:latin typeface="Garamond"/>
                <a:cs typeface="Garamond"/>
              </a:rPr>
              <a:t>.</a:t>
            </a:r>
            <a:endParaRPr sz="2450">
              <a:latin typeface="Garamond"/>
              <a:cs typeface="Garamond"/>
            </a:endParaRPr>
          </a:p>
          <a:p>
            <a:pPr marL="424815" marR="83185" indent="-358140">
              <a:lnSpc>
                <a:spcPct val="101699"/>
              </a:lnSpc>
              <a:spcBef>
                <a:spcPts val="994"/>
              </a:spcBef>
              <a:buAutoNum type="alphaUcPeriod"/>
              <a:tabLst>
                <a:tab pos="426084" algn="l"/>
              </a:tabLst>
            </a:pPr>
            <a:r>
              <a:rPr sz="2450" dirty="0">
                <a:latin typeface="Garamond"/>
                <a:cs typeface="Garamond"/>
              </a:rPr>
              <a:t>The</a:t>
            </a:r>
            <a:r>
              <a:rPr sz="2450" spc="120" dirty="0">
                <a:latin typeface="Garamond"/>
                <a:cs typeface="Garamond"/>
              </a:rPr>
              <a:t> </a:t>
            </a:r>
            <a:r>
              <a:rPr sz="2450" dirty="0">
                <a:latin typeface="Garamond"/>
                <a:cs typeface="Garamond"/>
              </a:rPr>
              <a:t>probability</a:t>
            </a:r>
            <a:r>
              <a:rPr sz="2450" spc="125" dirty="0">
                <a:latin typeface="Garamond"/>
                <a:cs typeface="Garamond"/>
              </a:rPr>
              <a:t> </a:t>
            </a:r>
            <a:r>
              <a:rPr sz="2450" spc="-50" dirty="0">
                <a:latin typeface="Garamond"/>
                <a:cs typeface="Garamond"/>
              </a:rPr>
              <a:t>of</a:t>
            </a:r>
            <a:r>
              <a:rPr sz="2450" spc="120" dirty="0">
                <a:latin typeface="Garamond"/>
                <a:cs typeface="Garamond"/>
              </a:rPr>
              <a:t> </a:t>
            </a:r>
            <a:r>
              <a:rPr sz="2450" dirty="0">
                <a:latin typeface="Garamond"/>
                <a:cs typeface="Garamond"/>
              </a:rPr>
              <a:t>finding</a:t>
            </a:r>
            <a:r>
              <a:rPr sz="2450" spc="125" dirty="0">
                <a:latin typeface="Garamond"/>
                <a:cs typeface="Garamond"/>
              </a:rPr>
              <a:t> </a:t>
            </a:r>
            <a:r>
              <a:rPr sz="2450" dirty="0">
                <a:latin typeface="Garamond"/>
                <a:cs typeface="Garamond"/>
              </a:rPr>
              <a:t>the</a:t>
            </a:r>
            <a:r>
              <a:rPr sz="2450" spc="120" dirty="0">
                <a:latin typeface="Garamond"/>
                <a:cs typeface="Garamond"/>
              </a:rPr>
              <a:t> </a:t>
            </a:r>
            <a:r>
              <a:rPr sz="2450" spc="50" dirty="0">
                <a:latin typeface="Garamond"/>
                <a:cs typeface="Garamond"/>
              </a:rPr>
              <a:t>system</a:t>
            </a:r>
            <a:r>
              <a:rPr sz="2450" spc="125" dirty="0">
                <a:latin typeface="Garamond"/>
                <a:cs typeface="Garamond"/>
              </a:rPr>
              <a:t> </a:t>
            </a:r>
            <a:r>
              <a:rPr sz="2450" spc="50" dirty="0">
                <a:latin typeface="Garamond"/>
                <a:cs typeface="Garamond"/>
              </a:rPr>
              <a:t>with</a:t>
            </a:r>
            <a:r>
              <a:rPr sz="2450" spc="120" dirty="0">
                <a:latin typeface="Garamond"/>
                <a:cs typeface="Garamond"/>
              </a:rPr>
              <a:t> </a:t>
            </a:r>
            <a:r>
              <a:rPr sz="2450" dirty="0">
                <a:latin typeface="Garamond"/>
                <a:cs typeface="Garamond"/>
              </a:rPr>
              <a:t>energy</a:t>
            </a:r>
            <a:r>
              <a:rPr sz="2450" spc="140" dirty="0">
                <a:latin typeface="Garamond"/>
                <a:cs typeface="Garamond"/>
              </a:rPr>
              <a:t> </a:t>
            </a:r>
            <a:r>
              <a:rPr sz="2450" i="1" spc="130" dirty="0">
                <a:latin typeface="Times New Roman"/>
                <a:cs typeface="Times New Roman"/>
              </a:rPr>
              <a:t>E</a:t>
            </a:r>
            <a:r>
              <a:rPr sz="3075" spc="195" baseline="-13550" dirty="0">
                <a:latin typeface="Garamond"/>
                <a:cs typeface="Garamond"/>
              </a:rPr>
              <a:t>1</a:t>
            </a:r>
            <a:r>
              <a:rPr sz="3075" spc="419" baseline="-13550" dirty="0">
                <a:latin typeface="Garamond"/>
                <a:cs typeface="Garamond"/>
              </a:rPr>
              <a:t> </a:t>
            </a:r>
            <a:r>
              <a:rPr sz="2450" dirty="0">
                <a:latin typeface="Garamond"/>
                <a:cs typeface="Garamond"/>
              </a:rPr>
              <a:t>is</a:t>
            </a:r>
            <a:r>
              <a:rPr sz="2450" spc="120" dirty="0">
                <a:latin typeface="Garamond"/>
                <a:cs typeface="Garamond"/>
              </a:rPr>
              <a:t> </a:t>
            </a:r>
            <a:r>
              <a:rPr sz="2450" spc="45" dirty="0">
                <a:latin typeface="Garamond"/>
                <a:cs typeface="Garamond"/>
              </a:rPr>
              <a:t>greater 	</a:t>
            </a:r>
            <a:r>
              <a:rPr sz="2450" spc="70" dirty="0">
                <a:latin typeface="Garamond"/>
                <a:cs typeface="Garamond"/>
              </a:rPr>
              <a:t>than</a:t>
            </a:r>
            <a:r>
              <a:rPr sz="2450" spc="225" dirty="0">
                <a:latin typeface="Garamond"/>
                <a:cs typeface="Garamond"/>
              </a:rPr>
              <a:t> </a:t>
            </a:r>
            <a:r>
              <a:rPr sz="2450" dirty="0">
                <a:latin typeface="Garamond"/>
                <a:cs typeface="Garamond"/>
              </a:rPr>
              <a:t>the</a:t>
            </a:r>
            <a:r>
              <a:rPr sz="2450" spc="229" dirty="0">
                <a:latin typeface="Garamond"/>
                <a:cs typeface="Garamond"/>
              </a:rPr>
              <a:t> </a:t>
            </a:r>
            <a:r>
              <a:rPr sz="2450" dirty="0">
                <a:latin typeface="Garamond"/>
                <a:cs typeface="Garamond"/>
              </a:rPr>
              <a:t>probability</a:t>
            </a:r>
            <a:r>
              <a:rPr sz="2450" spc="225" dirty="0">
                <a:latin typeface="Garamond"/>
                <a:cs typeface="Garamond"/>
              </a:rPr>
              <a:t> </a:t>
            </a:r>
            <a:r>
              <a:rPr sz="2450" dirty="0">
                <a:latin typeface="Garamond"/>
                <a:cs typeface="Garamond"/>
              </a:rPr>
              <a:t>of</a:t>
            </a:r>
            <a:r>
              <a:rPr sz="2450" spc="229" dirty="0">
                <a:latin typeface="Garamond"/>
                <a:cs typeface="Garamond"/>
              </a:rPr>
              <a:t> </a:t>
            </a:r>
            <a:r>
              <a:rPr sz="2450" dirty="0">
                <a:latin typeface="Garamond"/>
                <a:cs typeface="Garamond"/>
              </a:rPr>
              <a:t>finding</a:t>
            </a:r>
            <a:r>
              <a:rPr sz="2450" spc="225" dirty="0">
                <a:latin typeface="Garamond"/>
                <a:cs typeface="Garamond"/>
              </a:rPr>
              <a:t> </a:t>
            </a:r>
            <a:r>
              <a:rPr sz="2450" dirty="0">
                <a:latin typeface="Garamond"/>
                <a:cs typeface="Garamond"/>
              </a:rPr>
              <a:t>the</a:t>
            </a:r>
            <a:r>
              <a:rPr sz="2450" spc="229" dirty="0">
                <a:latin typeface="Garamond"/>
                <a:cs typeface="Garamond"/>
              </a:rPr>
              <a:t> </a:t>
            </a:r>
            <a:r>
              <a:rPr sz="2450" spc="50" dirty="0">
                <a:latin typeface="Garamond"/>
                <a:cs typeface="Garamond"/>
              </a:rPr>
              <a:t>system</a:t>
            </a:r>
            <a:r>
              <a:rPr sz="2450" spc="225" dirty="0">
                <a:latin typeface="Garamond"/>
                <a:cs typeface="Garamond"/>
              </a:rPr>
              <a:t> </a:t>
            </a:r>
            <a:r>
              <a:rPr sz="2450" spc="50" dirty="0">
                <a:latin typeface="Garamond"/>
                <a:cs typeface="Garamond"/>
              </a:rPr>
              <a:t>with</a:t>
            </a:r>
            <a:r>
              <a:rPr sz="2450" spc="229" dirty="0">
                <a:latin typeface="Garamond"/>
                <a:cs typeface="Garamond"/>
              </a:rPr>
              <a:t> </a:t>
            </a:r>
            <a:r>
              <a:rPr sz="2450" dirty="0">
                <a:latin typeface="Garamond"/>
                <a:cs typeface="Garamond"/>
              </a:rPr>
              <a:t>energy</a:t>
            </a:r>
            <a:r>
              <a:rPr sz="2450" spc="235" dirty="0">
                <a:latin typeface="Garamond"/>
                <a:cs typeface="Garamond"/>
              </a:rPr>
              <a:t> </a:t>
            </a:r>
            <a:r>
              <a:rPr sz="2450" i="1" spc="105" dirty="0">
                <a:latin typeface="Times New Roman"/>
                <a:cs typeface="Times New Roman"/>
              </a:rPr>
              <a:t>E</a:t>
            </a:r>
            <a:r>
              <a:rPr sz="3075" spc="157" baseline="-13550" dirty="0">
                <a:latin typeface="Garamond"/>
                <a:cs typeface="Garamond"/>
              </a:rPr>
              <a:t>2</a:t>
            </a:r>
            <a:r>
              <a:rPr sz="2450" spc="105" dirty="0">
                <a:latin typeface="Garamond"/>
                <a:cs typeface="Garamond"/>
              </a:rPr>
              <a:t>.</a:t>
            </a:r>
            <a:endParaRPr sz="2450">
              <a:latin typeface="Garamond"/>
              <a:cs typeface="Garamond"/>
            </a:endParaRPr>
          </a:p>
          <a:p>
            <a:pPr marL="424815" indent="-361950">
              <a:lnSpc>
                <a:spcPct val="100000"/>
              </a:lnSpc>
              <a:spcBef>
                <a:spcPts val="1045"/>
              </a:spcBef>
              <a:buAutoNum type="alphaUcPeriod"/>
              <a:tabLst>
                <a:tab pos="424815" algn="l"/>
              </a:tabLst>
            </a:pPr>
            <a:r>
              <a:rPr sz="2450" dirty="0">
                <a:latin typeface="Garamond"/>
                <a:cs typeface="Garamond"/>
              </a:rPr>
              <a:t>Both</a:t>
            </a:r>
            <a:r>
              <a:rPr sz="2450" spc="175" dirty="0">
                <a:latin typeface="Garamond"/>
                <a:cs typeface="Garamond"/>
              </a:rPr>
              <a:t> </a:t>
            </a:r>
            <a:r>
              <a:rPr sz="2450" dirty="0">
                <a:latin typeface="Garamond"/>
                <a:cs typeface="Garamond"/>
              </a:rPr>
              <a:t>of</a:t>
            </a:r>
            <a:r>
              <a:rPr sz="2450" spc="175" dirty="0">
                <a:latin typeface="Garamond"/>
                <a:cs typeface="Garamond"/>
              </a:rPr>
              <a:t> </a:t>
            </a:r>
            <a:r>
              <a:rPr sz="2450" dirty="0">
                <a:latin typeface="Garamond"/>
                <a:cs typeface="Garamond"/>
              </a:rPr>
              <a:t>those</a:t>
            </a:r>
            <a:r>
              <a:rPr sz="2450" spc="175" dirty="0">
                <a:latin typeface="Garamond"/>
                <a:cs typeface="Garamond"/>
              </a:rPr>
              <a:t> </a:t>
            </a:r>
            <a:r>
              <a:rPr sz="2450" spc="50" dirty="0">
                <a:latin typeface="Garamond"/>
                <a:cs typeface="Garamond"/>
              </a:rPr>
              <a:t>statements</a:t>
            </a:r>
            <a:r>
              <a:rPr sz="2450" spc="170" dirty="0">
                <a:latin typeface="Garamond"/>
                <a:cs typeface="Garamond"/>
              </a:rPr>
              <a:t> </a:t>
            </a:r>
            <a:r>
              <a:rPr sz="2450" spc="55" dirty="0">
                <a:latin typeface="Garamond"/>
                <a:cs typeface="Garamond"/>
              </a:rPr>
              <a:t>are</a:t>
            </a:r>
            <a:r>
              <a:rPr sz="2450" spc="170" dirty="0">
                <a:latin typeface="Garamond"/>
                <a:cs typeface="Garamond"/>
              </a:rPr>
              <a:t> </a:t>
            </a:r>
            <a:r>
              <a:rPr sz="2450" dirty="0">
                <a:latin typeface="Garamond"/>
                <a:cs typeface="Garamond"/>
              </a:rPr>
              <a:t>definitely</a:t>
            </a:r>
            <a:r>
              <a:rPr sz="2450" spc="175" dirty="0">
                <a:latin typeface="Garamond"/>
                <a:cs typeface="Garamond"/>
              </a:rPr>
              <a:t> </a:t>
            </a:r>
            <a:r>
              <a:rPr sz="2450" spc="55" dirty="0">
                <a:latin typeface="Garamond"/>
                <a:cs typeface="Garamond"/>
              </a:rPr>
              <a:t>true.</a:t>
            </a:r>
            <a:endParaRPr sz="2450">
              <a:latin typeface="Garamond"/>
              <a:cs typeface="Garamond"/>
            </a:endParaRPr>
          </a:p>
          <a:p>
            <a:pPr marL="424815" indent="-374015">
              <a:lnSpc>
                <a:spcPct val="100000"/>
              </a:lnSpc>
              <a:spcBef>
                <a:spcPts val="1045"/>
              </a:spcBef>
              <a:buAutoNum type="alphaUcPeriod"/>
              <a:tabLst>
                <a:tab pos="424815" algn="l"/>
              </a:tabLst>
            </a:pPr>
            <a:r>
              <a:rPr sz="2450" dirty="0">
                <a:latin typeface="Garamond"/>
                <a:cs typeface="Garamond"/>
              </a:rPr>
              <a:t>Neither</a:t>
            </a:r>
            <a:r>
              <a:rPr sz="2450" spc="170" dirty="0">
                <a:latin typeface="Garamond"/>
                <a:cs typeface="Garamond"/>
              </a:rPr>
              <a:t> </a:t>
            </a:r>
            <a:r>
              <a:rPr sz="2450" dirty="0">
                <a:latin typeface="Garamond"/>
                <a:cs typeface="Garamond"/>
              </a:rPr>
              <a:t>of</a:t>
            </a:r>
            <a:r>
              <a:rPr sz="2450" spc="165" dirty="0">
                <a:latin typeface="Garamond"/>
                <a:cs typeface="Garamond"/>
              </a:rPr>
              <a:t> </a:t>
            </a:r>
            <a:r>
              <a:rPr sz="2450" dirty="0">
                <a:latin typeface="Garamond"/>
                <a:cs typeface="Garamond"/>
              </a:rPr>
              <a:t>those</a:t>
            </a:r>
            <a:r>
              <a:rPr sz="2450" spc="170" dirty="0">
                <a:latin typeface="Garamond"/>
                <a:cs typeface="Garamond"/>
              </a:rPr>
              <a:t> </a:t>
            </a:r>
            <a:r>
              <a:rPr sz="2450" spc="50" dirty="0">
                <a:latin typeface="Garamond"/>
                <a:cs typeface="Garamond"/>
              </a:rPr>
              <a:t>statements</a:t>
            </a:r>
            <a:r>
              <a:rPr sz="2450" spc="165" dirty="0">
                <a:latin typeface="Garamond"/>
                <a:cs typeface="Garamond"/>
              </a:rPr>
              <a:t> </a:t>
            </a:r>
            <a:r>
              <a:rPr sz="2450" dirty="0">
                <a:latin typeface="Garamond"/>
                <a:cs typeface="Garamond"/>
              </a:rPr>
              <a:t>is</a:t>
            </a:r>
            <a:r>
              <a:rPr sz="2450" spc="170" dirty="0">
                <a:latin typeface="Garamond"/>
                <a:cs typeface="Garamond"/>
              </a:rPr>
              <a:t> </a:t>
            </a:r>
            <a:r>
              <a:rPr sz="2450" dirty="0">
                <a:latin typeface="Garamond"/>
                <a:cs typeface="Garamond"/>
              </a:rPr>
              <a:t>definitely</a:t>
            </a:r>
            <a:r>
              <a:rPr sz="2450" spc="165" dirty="0">
                <a:latin typeface="Garamond"/>
                <a:cs typeface="Garamond"/>
              </a:rPr>
              <a:t> </a:t>
            </a:r>
            <a:r>
              <a:rPr sz="2450" spc="55" dirty="0">
                <a:latin typeface="Garamond"/>
                <a:cs typeface="Garamond"/>
              </a:rPr>
              <a:t>true.</a:t>
            </a:r>
            <a:endParaRPr sz="2450">
              <a:latin typeface="Garamond"/>
              <a:cs typeface="Garamond"/>
            </a:endParaRPr>
          </a:p>
          <a:p>
            <a:pPr marL="43180">
              <a:lnSpc>
                <a:spcPct val="100000"/>
              </a:lnSpc>
              <a:spcBef>
                <a:spcPts val="1945"/>
              </a:spcBef>
              <a:tabLst>
                <a:tab pos="1652270" algn="l"/>
              </a:tabLst>
            </a:pPr>
            <a:r>
              <a:rPr sz="2450" b="1" spc="45" dirty="0">
                <a:latin typeface="Book Antiqua"/>
                <a:cs typeface="Book Antiqua"/>
              </a:rPr>
              <a:t>Solution:</a:t>
            </a:r>
            <a:r>
              <a:rPr sz="2450" b="1" dirty="0">
                <a:latin typeface="Book Antiqua"/>
                <a:cs typeface="Book Antiqua"/>
              </a:rPr>
              <a:t>	</a:t>
            </a:r>
            <a:r>
              <a:rPr sz="2450" spc="-50" dirty="0">
                <a:latin typeface="Garamond"/>
                <a:cs typeface="Garamond"/>
              </a:rPr>
              <a:t>A</a:t>
            </a:r>
            <a:endParaRPr sz="2450">
              <a:latin typeface="Garamond"/>
              <a:cs typeface="Garamon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15937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10.1.</a:t>
            </a:r>
            <a:r>
              <a:rPr sz="1200" spc="215" dirty="0">
                <a:latin typeface="Times New Roman"/>
                <a:cs typeface="Times New Roman"/>
              </a:rPr>
              <a:t>  </a:t>
            </a:r>
            <a:r>
              <a:rPr sz="1200" dirty="0">
                <a:latin typeface="Times New Roman"/>
                <a:cs typeface="Times New Roman"/>
              </a:rPr>
              <a:t>MICROSTATES</a:t>
            </a:r>
            <a:r>
              <a:rPr sz="1200" spc="145"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spc="-10" dirty="0">
                <a:latin typeface="Times New Roman"/>
                <a:cs typeface="Times New Roman"/>
              </a:rPr>
              <a:t>MACROSTATES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Which</a:t>
            </a:r>
            <a:r>
              <a:rPr spc="114" dirty="0"/>
              <a:t> </a:t>
            </a:r>
            <a:r>
              <a:rPr dirty="0"/>
              <a:t>of</a:t>
            </a:r>
            <a:r>
              <a:rPr spc="120" dirty="0"/>
              <a:t> </a:t>
            </a:r>
            <a:r>
              <a:rPr dirty="0"/>
              <a:t>the</a:t>
            </a:r>
            <a:r>
              <a:rPr spc="125" dirty="0"/>
              <a:t> </a:t>
            </a:r>
            <a:r>
              <a:rPr dirty="0"/>
              <a:t>following</a:t>
            </a:r>
            <a:r>
              <a:rPr spc="125" dirty="0"/>
              <a:t> </a:t>
            </a:r>
            <a:r>
              <a:rPr dirty="0"/>
              <a:t>is</a:t>
            </a:r>
            <a:r>
              <a:rPr spc="120" dirty="0"/>
              <a:t> </a:t>
            </a:r>
            <a:r>
              <a:rPr dirty="0"/>
              <a:t>generally</a:t>
            </a:r>
            <a:r>
              <a:rPr spc="125" dirty="0"/>
              <a:t> </a:t>
            </a:r>
            <a:r>
              <a:rPr spc="65" dirty="0"/>
              <a:t>true</a:t>
            </a:r>
            <a:r>
              <a:rPr spc="125" dirty="0"/>
              <a:t> </a:t>
            </a:r>
            <a:r>
              <a:rPr dirty="0"/>
              <a:t>of</a:t>
            </a:r>
            <a:r>
              <a:rPr spc="120" dirty="0"/>
              <a:t> </a:t>
            </a:r>
            <a:r>
              <a:rPr spc="130" dirty="0"/>
              <a:t>a</a:t>
            </a:r>
            <a:r>
              <a:rPr spc="125" dirty="0"/>
              <a:t> </a:t>
            </a:r>
            <a:r>
              <a:rPr dirty="0"/>
              <a:t>macroscopic</a:t>
            </a:r>
            <a:r>
              <a:rPr spc="125" dirty="0"/>
              <a:t> </a:t>
            </a:r>
            <a:r>
              <a:rPr spc="60" dirty="0"/>
              <a:t>system? </a:t>
            </a:r>
            <a:r>
              <a:rPr dirty="0"/>
              <a:t>(Choose</a:t>
            </a:r>
            <a:r>
              <a:rPr spc="185" dirty="0"/>
              <a:t> </a:t>
            </a:r>
            <a:r>
              <a:rPr spc="-10" dirty="0"/>
              <a:t>one.)</a:t>
            </a:r>
          </a:p>
        </p:txBody>
      </p:sp>
      <p:sp>
        <p:nvSpPr>
          <p:cNvPr id="5" name="object 5"/>
          <p:cNvSpPr txBox="1"/>
          <p:nvPr/>
        </p:nvSpPr>
        <p:spPr>
          <a:xfrm>
            <a:off x="719315" y="2042037"/>
            <a:ext cx="7894955" cy="1544320"/>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dirty="0">
                <a:latin typeface="Garamond"/>
                <a:cs typeface="Garamond"/>
              </a:rPr>
              <a:t>Each</a:t>
            </a:r>
            <a:r>
              <a:rPr sz="2450" spc="185" dirty="0">
                <a:latin typeface="Garamond"/>
                <a:cs typeface="Garamond"/>
              </a:rPr>
              <a:t> </a:t>
            </a:r>
            <a:r>
              <a:rPr sz="2450" dirty="0">
                <a:latin typeface="Garamond"/>
                <a:cs typeface="Garamond"/>
              </a:rPr>
              <a:t>microstate</a:t>
            </a:r>
            <a:r>
              <a:rPr sz="2450" spc="195" dirty="0">
                <a:latin typeface="Garamond"/>
                <a:cs typeface="Garamond"/>
              </a:rPr>
              <a:t> </a:t>
            </a:r>
            <a:r>
              <a:rPr sz="2450" dirty="0">
                <a:latin typeface="Garamond"/>
                <a:cs typeface="Garamond"/>
              </a:rPr>
              <a:t>corresponds</a:t>
            </a:r>
            <a:r>
              <a:rPr sz="2450" spc="195" dirty="0">
                <a:latin typeface="Garamond"/>
                <a:cs typeface="Garamond"/>
              </a:rPr>
              <a:t> </a:t>
            </a:r>
            <a:r>
              <a:rPr sz="2450" dirty="0">
                <a:latin typeface="Garamond"/>
                <a:cs typeface="Garamond"/>
              </a:rPr>
              <a:t>to</a:t>
            </a:r>
            <a:r>
              <a:rPr sz="2450" spc="200" dirty="0">
                <a:latin typeface="Garamond"/>
                <a:cs typeface="Garamond"/>
              </a:rPr>
              <a:t> </a:t>
            </a:r>
            <a:r>
              <a:rPr sz="2450" spc="65" dirty="0">
                <a:latin typeface="Garamond"/>
                <a:cs typeface="Garamond"/>
              </a:rPr>
              <a:t>many</a:t>
            </a:r>
            <a:r>
              <a:rPr sz="2450" spc="195" dirty="0">
                <a:latin typeface="Garamond"/>
                <a:cs typeface="Garamond"/>
              </a:rPr>
              <a:t> </a:t>
            </a:r>
            <a:r>
              <a:rPr sz="2450" dirty="0">
                <a:latin typeface="Garamond"/>
                <a:cs typeface="Garamond"/>
              </a:rPr>
              <a:t>possible</a:t>
            </a:r>
            <a:r>
              <a:rPr sz="2450" spc="195" dirty="0">
                <a:latin typeface="Garamond"/>
                <a:cs typeface="Garamond"/>
              </a:rPr>
              <a:t> </a:t>
            </a:r>
            <a:r>
              <a:rPr sz="2450" spc="-10" dirty="0">
                <a:latin typeface="Garamond"/>
                <a:cs typeface="Garamond"/>
              </a:rPr>
              <a:t>macrostates.</a:t>
            </a:r>
            <a:endParaRPr sz="2450">
              <a:latin typeface="Garamond"/>
              <a:cs typeface="Garamond"/>
            </a:endParaRPr>
          </a:p>
          <a:p>
            <a:pPr marL="382905" indent="-358140">
              <a:lnSpc>
                <a:spcPct val="100000"/>
              </a:lnSpc>
              <a:spcBef>
                <a:spcPts val="1045"/>
              </a:spcBef>
              <a:buAutoNum type="alphaUcPeriod"/>
              <a:tabLst>
                <a:tab pos="382905" algn="l"/>
              </a:tabLst>
            </a:pPr>
            <a:r>
              <a:rPr sz="2450" dirty="0">
                <a:latin typeface="Garamond"/>
                <a:cs typeface="Garamond"/>
              </a:rPr>
              <a:t>Each</a:t>
            </a:r>
            <a:r>
              <a:rPr sz="2450" spc="120" dirty="0">
                <a:latin typeface="Garamond"/>
                <a:cs typeface="Garamond"/>
              </a:rPr>
              <a:t> </a:t>
            </a:r>
            <a:r>
              <a:rPr sz="2450" spc="50" dirty="0">
                <a:latin typeface="Garamond"/>
                <a:cs typeface="Garamond"/>
              </a:rPr>
              <a:t>macrostate</a:t>
            </a:r>
            <a:r>
              <a:rPr sz="2450" spc="130" dirty="0">
                <a:latin typeface="Garamond"/>
                <a:cs typeface="Garamond"/>
              </a:rPr>
              <a:t> </a:t>
            </a:r>
            <a:r>
              <a:rPr sz="2450" dirty="0">
                <a:latin typeface="Garamond"/>
                <a:cs typeface="Garamond"/>
              </a:rPr>
              <a:t>corresponds</a:t>
            </a:r>
            <a:r>
              <a:rPr sz="2450" spc="130" dirty="0">
                <a:latin typeface="Garamond"/>
                <a:cs typeface="Garamond"/>
              </a:rPr>
              <a:t> </a:t>
            </a:r>
            <a:r>
              <a:rPr sz="2450" dirty="0">
                <a:latin typeface="Garamond"/>
                <a:cs typeface="Garamond"/>
              </a:rPr>
              <a:t>to</a:t>
            </a:r>
            <a:r>
              <a:rPr sz="2450" spc="130" dirty="0">
                <a:latin typeface="Garamond"/>
                <a:cs typeface="Garamond"/>
              </a:rPr>
              <a:t> </a:t>
            </a:r>
            <a:r>
              <a:rPr sz="2450" spc="65" dirty="0">
                <a:latin typeface="Garamond"/>
                <a:cs typeface="Garamond"/>
              </a:rPr>
              <a:t>many</a:t>
            </a:r>
            <a:r>
              <a:rPr sz="2450" spc="130" dirty="0">
                <a:latin typeface="Garamond"/>
                <a:cs typeface="Garamond"/>
              </a:rPr>
              <a:t> </a:t>
            </a:r>
            <a:r>
              <a:rPr sz="2450" dirty="0">
                <a:latin typeface="Garamond"/>
                <a:cs typeface="Garamond"/>
              </a:rPr>
              <a:t>possible</a:t>
            </a:r>
            <a:r>
              <a:rPr sz="2450" spc="130" dirty="0">
                <a:latin typeface="Garamond"/>
                <a:cs typeface="Garamond"/>
              </a:rPr>
              <a:t> </a:t>
            </a:r>
            <a:r>
              <a:rPr sz="2450" spc="-10" dirty="0">
                <a:latin typeface="Garamond"/>
                <a:cs typeface="Garamond"/>
              </a:rPr>
              <a:t>microstates.</a:t>
            </a:r>
            <a:endParaRPr sz="2450">
              <a:latin typeface="Garamond"/>
              <a:cs typeface="Garamond"/>
            </a:endParaRPr>
          </a:p>
          <a:p>
            <a:pPr marL="382270" indent="-361950">
              <a:lnSpc>
                <a:spcPct val="100000"/>
              </a:lnSpc>
              <a:spcBef>
                <a:spcPts val="1045"/>
              </a:spcBef>
              <a:buAutoNum type="alphaUcPeriod"/>
              <a:tabLst>
                <a:tab pos="382270" algn="l"/>
              </a:tabLst>
            </a:pPr>
            <a:r>
              <a:rPr sz="2450" dirty="0">
                <a:latin typeface="Garamond"/>
                <a:cs typeface="Garamond"/>
              </a:rPr>
              <a:t>Neither</a:t>
            </a:r>
            <a:r>
              <a:rPr sz="2450" spc="125" dirty="0">
                <a:latin typeface="Garamond"/>
                <a:cs typeface="Garamond"/>
              </a:rPr>
              <a:t> </a:t>
            </a:r>
            <a:r>
              <a:rPr sz="2450" dirty="0">
                <a:latin typeface="Garamond"/>
                <a:cs typeface="Garamond"/>
              </a:rPr>
              <a:t>of</a:t>
            </a:r>
            <a:r>
              <a:rPr sz="2450" spc="135" dirty="0">
                <a:latin typeface="Garamond"/>
                <a:cs typeface="Garamond"/>
              </a:rPr>
              <a:t> </a:t>
            </a:r>
            <a:r>
              <a:rPr sz="2450" dirty="0">
                <a:latin typeface="Garamond"/>
                <a:cs typeface="Garamond"/>
              </a:rPr>
              <a:t>the</a:t>
            </a:r>
            <a:r>
              <a:rPr sz="2450" spc="135" dirty="0">
                <a:latin typeface="Garamond"/>
                <a:cs typeface="Garamond"/>
              </a:rPr>
              <a:t> </a:t>
            </a:r>
            <a:r>
              <a:rPr sz="2450" spc="-10" dirty="0">
                <a:latin typeface="Garamond"/>
                <a:cs typeface="Garamond"/>
              </a:rPr>
              <a:t>above.</a:t>
            </a:r>
            <a:endParaRPr sz="2450">
              <a:latin typeface="Garamond"/>
              <a:cs typeface="Garamond"/>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530606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10.4.</a:t>
            </a:r>
            <a:r>
              <a:rPr sz="1200" spc="170" dirty="0">
                <a:latin typeface="Times New Roman"/>
                <a:cs typeface="Times New Roman"/>
              </a:rPr>
              <a:t>  </a:t>
            </a:r>
            <a:r>
              <a:rPr sz="1200" spc="50" dirty="0">
                <a:latin typeface="Times New Roman"/>
                <a:cs typeface="Times New Roman"/>
              </a:rPr>
              <a:t>THE</a:t>
            </a:r>
            <a:r>
              <a:rPr sz="1200" spc="105" dirty="0">
                <a:latin typeface="Times New Roman"/>
                <a:cs typeface="Times New Roman"/>
              </a:rPr>
              <a:t> </a:t>
            </a:r>
            <a:r>
              <a:rPr sz="1200" dirty="0">
                <a:latin typeface="Times New Roman"/>
                <a:cs typeface="Times New Roman"/>
              </a:rPr>
              <a:t>BOLTZMANN</a:t>
            </a:r>
            <a:r>
              <a:rPr sz="1200" spc="100" dirty="0">
                <a:latin typeface="Times New Roman"/>
                <a:cs typeface="Times New Roman"/>
              </a:rPr>
              <a:t> </a:t>
            </a:r>
            <a:r>
              <a:rPr sz="1200" spc="-10" dirty="0">
                <a:latin typeface="Times New Roman"/>
                <a:cs typeface="Times New Roman"/>
              </a:rPr>
              <a:t>DISTRIBUTION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542415"/>
          </a:xfrm>
          <a:prstGeom prst="rect">
            <a:avLst/>
          </a:prstGeom>
        </p:spPr>
        <p:txBody>
          <a:bodyPr vert="horz" wrap="square" lIns="0" tIns="9525" rIns="0" bIns="0" rtlCol="0">
            <a:spAutoFit/>
          </a:bodyPr>
          <a:lstStyle/>
          <a:p>
            <a:pPr marL="12700" marR="5080" algn="just">
              <a:lnSpc>
                <a:spcPct val="101699"/>
              </a:lnSpc>
              <a:spcBef>
                <a:spcPts val="75"/>
              </a:spcBef>
            </a:pPr>
            <a:r>
              <a:rPr spc="65" dirty="0"/>
              <a:t>System</a:t>
            </a:r>
            <a:r>
              <a:rPr spc="220" dirty="0"/>
              <a:t> </a:t>
            </a:r>
            <a:r>
              <a:rPr spc="80" dirty="0"/>
              <a:t>S</a:t>
            </a:r>
            <a:r>
              <a:rPr spc="240" dirty="0"/>
              <a:t> </a:t>
            </a:r>
            <a:r>
              <a:rPr dirty="0"/>
              <a:t>has</a:t>
            </a:r>
            <a:r>
              <a:rPr spc="229" dirty="0"/>
              <a:t> </a:t>
            </a:r>
            <a:r>
              <a:rPr spc="65" dirty="0"/>
              <a:t>many</a:t>
            </a:r>
            <a:r>
              <a:rPr spc="229" dirty="0"/>
              <a:t> </a:t>
            </a:r>
            <a:r>
              <a:rPr spc="50" dirty="0"/>
              <a:t>particles.</a:t>
            </a:r>
            <a:r>
              <a:rPr spc="20" dirty="0"/>
              <a:t>  </a:t>
            </a:r>
            <a:r>
              <a:rPr dirty="0"/>
              <a:t>Each</a:t>
            </a:r>
            <a:r>
              <a:rPr spc="240" dirty="0"/>
              <a:t> </a:t>
            </a:r>
            <a:r>
              <a:rPr spc="55" dirty="0"/>
              <a:t>individual</a:t>
            </a:r>
            <a:r>
              <a:rPr spc="235" dirty="0"/>
              <a:t> </a:t>
            </a:r>
            <a:r>
              <a:rPr spc="50" dirty="0"/>
              <a:t>particle</a:t>
            </a:r>
            <a:r>
              <a:rPr spc="229" dirty="0"/>
              <a:t> </a:t>
            </a:r>
            <a:r>
              <a:rPr dirty="0"/>
              <a:t>obeys</a:t>
            </a:r>
            <a:r>
              <a:rPr spc="240" dirty="0"/>
              <a:t> </a:t>
            </a:r>
            <a:r>
              <a:rPr spc="-25" dirty="0"/>
              <a:t>the </a:t>
            </a:r>
            <a:r>
              <a:rPr dirty="0"/>
              <a:t>Boltzmann</a:t>
            </a:r>
            <a:r>
              <a:rPr spc="434" dirty="0"/>
              <a:t> </a:t>
            </a:r>
            <a:r>
              <a:rPr dirty="0"/>
              <a:t>distribution,</a:t>
            </a:r>
            <a:r>
              <a:rPr spc="500" dirty="0"/>
              <a:t> </a:t>
            </a:r>
            <a:r>
              <a:rPr spc="50" dirty="0"/>
              <a:t>with</a:t>
            </a:r>
            <a:r>
              <a:rPr spc="434" dirty="0"/>
              <a:t> </a:t>
            </a:r>
            <a:r>
              <a:rPr dirty="0"/>
              <a:t>the</a:t>
            </a:r>
            <a:r>
              <a:rPr spc="434" dirty="0"/>
              <a:t> </a:t>
            </a:r>
            <a:r>
              <a:rPr spc="50" dirty="0"/>
              <a:t>rest</a:t>
            </a:r>
            <a:r>
              <a:rPr spc="440" dirty="0"/>
              <a:t> </a:t>
            </a:r>
            <a:r>
              <a:rPr dirty="0"/>
              <a:t>of</a:t>
            </a:r>
            <a:r>
              <a:rPr spc="434" dirty="0"/>
              <a:t> </a:t>
            </a:r>
            <a:r>
              <a:rPr dirty="0"/>
              <a:t>the</a:t>
            </a:r>
            <a:r>
              <a:rPr spc="434" dirty="0"/>
              <a:t> </a:t>
            </a:r>
            <a:r>
              <a:rPr spc="50" dirty="0"/>
              <a:t>system</a:t>
            </a:r>
            <a:r>
              <a:rPr spc="434" dirty="0"/>
              <a:t> </a:t>
            </a:r>
            <a:r>
              <a:rPr spc="55" dirty="0"/>
              <a:t>acting</a:t>
            </a:r>
            <a:r>
              <a:rPr spc="440" dirty="0"/>
              <a:t> </a:t>
            </a:r>
            <a:r>
              <a:rPr spc="65" dirty="0"/>
              <a:t>as</a:t>
            </a:r>
            <a:r>
              <a:rPr spc="434" dirty="0"/>
              <a:t> </a:t>
            </a:r>
            <a:r>
              <a:rPr spc="80" dirty="0"/>
              <a:t>a </a:t>
            </a:r>
            <a:r>
              <a:rPr dirty="0"/>
              <a:t>reservoir.</a:t>
            </a:r>
            <a:r>
              <a:rPr spc="185" dirty="0"/>
              <a:t>  </a:t>
            </a:r>
            <a:r>
              <a:rPr dirty="0"/>
              <a:t>Which</a:t>
            </a:r>
            <a:r>
              <a:rPr spc="340" dirty="0"/>
              <a:t> </a:t>
            </a:r>
            <a:r>
              <a:rPr dirty="0"/>
              <a:t>of</a:t>
            </a:r>
            <a:r>
              <a:rPr spc="345" dirty="0"/>
              <a:t> </a:t>
            </a:r>
            <a:r>
              <a:rPr spc="50" dirty="0"/>
              <a:t>the</a:t>
            </a:r>
            <a:r>
              <a:rPr spc="350" dirty="0"/>
              <a:t> </a:t>
            </a:r>
            <a:r>
              <a:rPr dirty="0"/>
              <a:t>following</a:t>
            </a:r>
            <a:r>
              <a:rPr spc="345" dirty="0"/>
              <a:t> </a:t>
            </a:r>
            <a:r>
              <a:rPr spc="50" dirty="0"/>
              <a:t>best</a:t>
            </a:r>
            <a:r>
              <a:rPr spc="345" dirty="0"/>
              <a:t> </a:t>
            </a:r>
            <a:r>
              <a:rPr dirty="0"/>
              <a:t>describes</a:t>
            </a:r>
            <a:r>
              <a:rPr spc="345" dirty="0"/>
              <a:t> </a:t>
            </a:r>
            <a:r>
              <a:rPr dirty="0"/>
              <a:t>the</a:t>
            </a:r>
            <a:r>
              <a:rPr spc="345" dirty="0"/>
              <a:t> </a:t>
            </a:r>
            <a:r>
              <a:rPr dirty="0"/>
              <a:t>behavior</a:t>
            </a:r>
            <a:r>
              <a:rPr spc="345" dirty="0"/>
              <a:t> </a:t>
            </a:r>
            <a:r>
              <a:rPr spc="-25" dirty="0"/>
              <a:t>of </a:t>
            </a:r>
            <a:r>
              <a:rPr spc="65" dirty="0"/>
              <a:t>System</a:t>
            </a:r>
            <a:r>
              <a:rPr spc="105" dirty="0"/>
              <a:t> </a:t>
            </a:r>
            <a:r>
              <a:rPr spc="80" dirty="0"/>
              <a:t>S</a:t>
            </a:r>
            <a:r>
              <a:rPr spc="120" dirty="0"/>
              <a:t> </a:t>
            </a:r>
            <a:r>
              <a:rPr spc="65" dirty="0"/>
              <a:t>as</a:t>
            </a:r>
            <a:r>
              <a:rPr spc="114" dirty="0"/>
              <a:t> </a:t>
            </a:r>
            <a:r>
              <a:rPr dirty="0"/>
              <a:t>you</a:t>
            </a:r>
            <a:r>
              <a:rPr spc="114" dirty="0"/>
              <a:t> </a:t>
            </a:r>
            <a:r>
              <a:rPr dirty="0"/>
              <a:t>lower</a:t>
            </a:r>
            <a:r>
              <a:rPr spc="114" dirty="0"/>
              <a:t> </a:t>
            </a:r>
            <a:r>
              <a:rPr spc="70" dirty="0"/>
              <a:t>its</a:t>
            </a:r>
            <a:r>
              <a:rPr spc="120" dirty="0"/>
              <a:t> </a:t>
            </a:r>
            <a:r>
              <a:rPr spc="55" dirty="0"/>
              <a:t>temperature?</a:t>
            </a:r>
          </a:p>
        </p:txBody>
      </p:sp>
      <p:sp>
        <p:nvSpPr>
          <p:cNvPr id="5" name="object 5"/>
          <p:cNvSpPr txBox="1"/>
          <p:nvPr/>
        </p:nvSpPr>
        <p:spPr>
          <a:xfrm>
            <a:off x="715137" y="2801205"/>
            <a:ext cx="8260080" cy="2429510"/>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dirty="0">
                <a:latin typeface="Garamond"/>
                <a:cs typeface="Garamond"/>
              </a:rPr>
              <a:t>More</a:t>
            </a:r>
            <a:r>
              <a:rPr sz="2450" spc="190" dirty="0">
                <a:latin typeface="Garamond"/>
                <a:cs typeface="Garamond"/>
              </a:rPr>
              <a:t> </a:t>
            </a:r>
            <a:r>
              <a:rPr sz="2450" spc="55" dirty="0">
                <a:latin typeface="Garamond"/>
                <a:cs typeface="Garamond"/>
              </a:rPr>
              <a:t>and</a:t>
            </a:r>
            <a:r>
              <a:rPr sz="2450" spc="195" dirty="0">
                <a:latin typeface="Garamond"/>
                <a:cs typeface="Garamond"/>
              </a:rPr>
              <a:t> </a:t>
            </a:r>
            <a:r>
              <a:rPr sz="2450" dirty="0">
                <a:latin typeface="Garamond"/>
                <a:cs typeface="Garamond"/>
              </a:rPr>
              <a:t>more</a:t>
            </a:r>
            <a:r>
              <a:rPr sz="2450" spc="190" dirty="0">
                <a:latin typeface="Garamond"/>
                <a:cs typeface="Garamond"/>
              </a:rPr>
              <a:t> </a:t>
            </a:r>
            <a:r>
              <a:rPr sz="2450" dirty="0">
                <a:latin typeface="Garamond"/>
                <a:cs typeface="Garamond"/>
              </a:rPr>
              <a:t>particles</a:t>
            </a:r>
            <a:r>
              <a:rPr sz="2450" spc="190" dirty="0">
                <a:latin typeface="Garamond"/>
                <a:cs typeface="Garamond"/>
              </a:rPr>
              <a:t> </a:t>
            </a:r>
            <a:r>
              <a:rPr sz="2450" spc="55" dirty="0">
                <a:latin typeface="Garamond"/>
                <a:cs typeface="Garamond"/>
              </a:rPr>
              <a:t>are</a:t>
            </a:r>
            <a:r>
              <a:rPr sz="2450" spc="190" dirty="0">
                <a:latin typeface="Garamond"/>
                <a:cs typeface="Garamond"/>
              </a:rPr>
              <a:t> </a:t>
            </a:r>
            <a:r>
              <a:rPr sz="2450" dirty="0">
                <a:latin typeface="Garamond"/>
                <a:cs typeface="Garamond"/>
              </a:rPr>
              <a:t>found</a:t>
            </a:r>
            <a:r>
              <a:rPr sz="2450" spc="195" dirty="0">
                <a:latin typeface="Garamond"/>
                <a:cs typeface="Garamond"/>
              </a:rPr>
              <a:t> </a:t>
            </a:r>
            <a:r>
              <a:rPr sz="2450" dirty="0">
                <a:latin typeface="Garamond"/>
                <a:cs typeface="Garamond"/>
              </a:rPr>
              <a:t>in</a:t>
            </a:r>
            <a:r>
              <a:rPr sz="2450" spc="190" dirty="0">
                <a:latin typeface="Garamond"/>
                <a:cs typeface="Garamond"/>
              </a:rPr>
              <a:t> </a:t>
            </a:r>
            <a:r>
              <a:rPr sz="2450" spc="-30" dirty="0">
                <a:latin typeface="Garamond"/>
                <a:cs typeface="Garamond"/>
              </a:rPr>
              <a:t>low-</a:t>
            </a:r>
            <a:r>
              <a:rPr sz="2450" dirty="0">
                <a:latin typeface="Garamond"/>
                <a:cs typeface="Garamond"/>
              </a:rPr>
              <a:t>energy</a:t>
            </a:r>
            <a:r>
              <a:rPr sz="2450" spc="190" dirty="0">
                <a:latin typeface="Garamond"/>
                <a:cs typeface="Garamond"/>
              </a:rPr>
              <a:t> </a:t>
            </a:r>
            <a:r>
              <a:rPr sz="2450" spc="60" dirty="0">
                <a:latin typeface="Garamond"/>
                <a:cs typeface="Garamond"/>
              </a:rPr>
              <a:t>states.</a:t>
            </a:r>
            <a:endParaRPr sz="2450">
              <a:latin typeface="Garamond"/>
              <a:cs typeface="Garamond"/>
            </a:endParaRPr>
          </a:p>
          <a:p>
            <a:pPr marL="386715" indent="-358140">
              <a:lnSpc>
                <a:spcPct val="100000"/>
              </a:lnSpc>
              <a:spcBef>
                <a:spcPts val="1045"/>
              </a:spcBef>
              <a:buAutoNum type="alphaUcPeriod"/>
              <a:tabLst>
                <a:tab pos="386715" algn="l"/>
              </a:tabLst>
            </a:pPr>
            <a:r>
              <a:rPr sz="2450" dirty="0">
                <a:latin typeface="Garamond"/>
                <a:cs typeface="Garamond"/>
              </a:rPr>
              <a:t>More</a:t>
            </a:r>
            <a:r>
              <a:rPr sz="2450" spc="215" dirty="0">
                <a:latin typeface="Garamond"/>
                <a:cs typeface="Garamond"/>
              </a:rPr>
              <a:t> </a:t>
            </a:r>
            <a:r>
              <a:rPr sz="2450" spc="55" dirty="0">
                <a:latin typeface="Garamond"/>
                <a:cs typeface="Garamond"/>
              </a:rPr>
              <a:t>and</a:t>
            </a:r>
            <a:r>
              <a:rPr sz="2450" spc="215" dirty="0">
                <a:latin typeface="Garamond"/>
                <a:cs typeface="Garamond"/>
              </a:rPr>
              <a:t> </a:t>
            </a:r>
            <a:r>
              <a:rPr sz="2450" dirty="0">
                <a:latin typeface="Garamond"/>
                <a:cs typeface="Garamond"/>
              </a:rPr>
              <a:t>more</a:t>
            </a:r>
            <a:r>
              <a:rPr sz="2450" spc="210" dirty="0">
                <a:latin typeface="Garamond"/>
                <a:cs typeface="Garamond"/>
              </a:rPr>
              <a:t> </a:t>
            </a:r>
            <a:r>
              <a:rPr sz="2450" dirty="0">
                <a:latin typeface="Garamond"/>
                <a:cs typeface="Garamond"/>
              </a:rPr>
              <a:t>particles</a:t>
            </a:r>
            <a:r>
              <a:rPr sz="2450" spc="215" dirty="0">
                <a:latin typeface="Garamond"/>
                <a:cs typeface="Garamond"/>
              </a:rPr>
              <a:t> </a:t>
            </a:r>
            <a:r>
              <a:rPr sz="2450" spc="55" dirty="0">
                <a:latin typeface="Garamond"/>
                <a:cs typeface="Garamond"/>
              </a:rPr>
              <a:t>are</a:t>
            </a:r>
            <a:r>
              <a:rPr sz="2450" spc="215" dirty="0">
                <a:latin typeface="Garamond"/>
                <a:cs typeface="Garamond"/>
              </a:rPr>
              <a:t> </a:t>
            </a:r>
            <a:r>
              <a:rPr sz="2450" dirty="0">
                <a:latin typeface="Garamond"/>
                <a:cs typeface="Garamond"/>
              </a:rPr>
              <a:t>found</a:t>
            </a:r>
            <a:r>
              <a:rPr sz="2450" spc="215" dirty="0">
                <a:latin typeface="Garamond"/>
                <a:cs typeface="Garamond"/>
              </a:rPr>
              <a:t> </a:t>
            </a:r>
            <a:r>
              <a:rPr sz="2450" dirty="0">
                <a:latin typeface="Garamond"/>
                <a:cs typeface="Garamond"/>
              </a:rPr>
              <a:t>in</a:t>
            </a:r>
            <a:r>
              <a:rPr sz="2450" spc="210" dirty="0">
                <a:latin typeface="Garamond"/>
                <a:cs typeface="Garamond"/>
              </a:rPr>
              <a:t> </a:t>
            </a:r>
            <a:r>
              <a:rPr sz="2450" dirty="0">
                <a:latin typeface="Garamond"/>
                <a:cs typeface="Garamond"/>
              </a:rPr>
              <a:t>high-energy</a:t>
            </a:r>
            <a:r>
              <a:rPr sz="2450" spc="215" dirty="0">
                <a:latin typeface="Garamond"/>
                <a:cs typeface="Garamond"/>
              </a:rPr>
              <a:t> </a:t>
            </a:r>
            <a:r>
              <a:rPr sz="2450" spc="60" dirty="0">
                <a:latin typeface="Garamond"/>
                <a:cs typeface="Garamond"/>
              </a:rPr>
              <a:t>states.</a:t>
            </a:r>
            <a:endParaRPr sz="2450">
              <a:latin typeface="Garamond"/>
              <a:cs typeface="Garamond"/>
            </a:endParaRPr>
          </a:p>
          <a:p>
            <a:pPr marL="386715" indent="-361950">
              <a:lnSpc>
                <a:spcPct val="100000"/>
              </a:lnSpc>
              <a:spcBef>
                <a:spcPts val="1045"/>
              </a:spcBef>
              <a:buAutoNum type="alphaUcPeriod"/>
              <a:tabLst>
                <a:tab pos="386715" algn="l"/>
              </a:tabLst>
            </a:pPr>
            <a:r>
              <a:rPr sz="2450" dirty="0">
                <a:latin typeface="Garamond"/>
                <a:cs typeface="Garamond"/>
              </a:rPr>
              <a:t>All</a:t>
            </a:r>
            <a:r>
              <a:rPr sz="2450" spc="140" dirty="0">
                <a:latin typeface="Garamond"/>
                <a:cs typeface="Garamond"/>
              </a:rPr>
              <a:t> </a:t>
            </a:r>
            <a:r>
              <a:rPr sz="2450" spc="65" dirty="0">
                <a:latin typeface="Garamond"/>
                <a:cs typeface="Garamond"/>
              </a:rPr>
              <a:t>states</a:t>
            </a:r>
            <a:r>
              <a:rPr sz="2450" spc="150" dirty="0">
                <a:latin typeface="Garamond"/>
                <a:cs typeface="Garamond"/>
              </a:rPr>
              <a:t> </a:t>
            </a:r>
            <a:r>
              <a:rPr sz="2450" dirty="0">
                <a:latin typeface="Garamond"/>
                <a:cs typeface="Garamond"/>
              </a:rPr>
              <a:t>become</a:t>
            </a:r>
            <a:r>
              <a:rPr sz="2450" spc="155" dirty="0">
                <a:latin typeface="Garamond"/>
                <a:cs typeface="Garamond"/>
              </a:rPr>
              <a:t> </a:t>
            </a:r>
            <a:r>
              <a:rPr sz="2450" spc="65" dirty="0">
                <a:latin typeface="Garamond"/>
                <a:cs typeface="Garamond"/>
              </a:rPr>
              <a:t>equally</a:t>
            </a:r>
            <a:r>
              <a:rPr sz="2450" spc="150" dirty="0">
                <a:latin typeface="Garamond"/>
                <a:cs typeface="Garamond"/>
              </a:rPr>
              <a:t> </a:t>
            </a:r>
            <a:r>
              <a:rPr sz="2450" spc="-10" dirty="0">
                <a:latin typeface="Garamond"/>
                <a:cs typeface="Garamond"/>
              </a:rPr>
              <a:t>likely.</a:t>
            </a:r>
            <a:endParaRPr sz="2450">
              <a:latin typeface="Garamond"/>
              <a:cs typeface="Garamond"/>
            </a:endParaRPr>
          </a:p>
          <a:p>
            <a:pPr marL="386080" marR="5080" indent="-374015">
              <a:lnSpc>
                <a:spcPct val="101699"/>
              </a:lnSpc>
              <a:spcBef>
                <a:spcPts val="995"/>
              </a:spcBef>
              <a:buAutoNum type="alphaUcPeriod"/>
              <a:tabLst>
                <a:tab pos="387985" algn="l"/>
              </a:tabLst>
            </a:pPr>
            <a:r>
              <a:rPr sz="2450" dirty="0">
                <a:latin typeface="Garamond"/>
                <a:cs typeface="Garamond"/>
              </a:rPr>
              <a:t>Changing</a:t>
            </a:r>
            <a:r>
              <a:rPr sz="2450" spc="315" dirty="0">
                <a:latin typeface="Garamond"/>
                <a:cs typeface="Garamond"/>
              </a:rPr>
              <a:t> </a:t>
            </a:r>
            <a:r>
              <a:rPr sz="2450" dirty="0">
                <a:latin typeface="Garamond"/>
                <a:cs typeface="Garamond"/>
              </a:rPr>
              <a:t>the</a:t>
            </a:r>
            <a:r>
              <a:rPr sz="2450" spc="310" dirty="0">
                <a:latin typeface="Garamond"/>
                <a:cs typeface="Garamond"/>
              </a:rPr>
              <a:t> </a:t>
            </a:r>
            <a:r>
              <a:rPr sz="2450" spc="55" dirty="0">
                <a:latin typeface="Garamond"/>
                <a:cs typeface="Garamond"/>
              </a:rPr>
              <a:t>temperature</a:t>
            </a:r>
            <a:r>
              <a:rPr sz="2450" spc="310" dirty="0">
                <a:latin typeface="Garamond"/>
                <a:cs typeface="Garamond"/>
              </a:rPr>
              <a:t> </a:t>
            </a:r>
            <a:r>
              <a:rPr sz="2450" dirty="0">
                <a:latin typeface="Garamond"/>
                <a:cs typeface="Garamond"/>
              </a:rPr>
              <a:t>does</a:t>
            </a:r>
            <a:r>
              <a:rPr sz="2450" spc="315" dirty="0">
                <a:latin typeface="Garamond"/>
                <a:cs typeface="Garamond"/>
              </a:rPr>
              <a:t> </a:t>
            </a:r>
            <a:r>
              <a:rPr sz="2450" dirty="0">
                <a:latin typeface="Garamond"/>
                <a:cs typeface="Garamond"/>
              </a:rPr>
              <a:t>not</a:t>
            </a:r>
            <a:r>
              <a:rPr sz="2450" spc="310" dirty="0">
                <a:latin typeface="Garamond"/>
                <a:cs typeface="Garamond"/>
              </a:rPr>
              <a:t> </a:t>
            </a:r>
            <a:r>
              <a:rPr sz="2450" dirty="0">
                <a:latin typeface="Garamond"/>
                <a:cs typeface="Garamond"/>
              </a:rPr>
              <a:t>change</a:t>
            </a:r>
            <a:r>
              <a:rPr sz="2450" spc="310" dirty="0">
                <a:latin typeface="Garamond"/>
                <a:cs typeface="Garamond"/>
              </a:rPr>
              <a:t> </a:t>
            </a:r>
            <a:r>
              <a:rPr sz="2450" dirty="0">
                <a:latin typeface="Garamond"/>
                <a:cs typeface="Garamond"/>
              </a:rPr>
              <a:t>the</a:t>
            </a:r>
            <a:r>
              <a:rPr sz="2450" spc="315" dirty="0">
                <a:latin typeface="Garamond"/>
                <a:cs typeface="Garamond"/>
              </a:rPr>
              <a:t> </a:t>
            </a:r>
            <a:r>
              <a:rPr sz="2450" dirty="0">
                <a:latin typeface="Garamond"/>
                <a:cs typeface="Garamond"/>
              </a:rPr>
              <a:t>distribution</a:t>
            </a:r>
            <a:r>
              <a:rPr sz="2450" spc="310" dirty="0">
                <a:latin typeface="Garamond"/>
                <a:cs typeface="Garamond"/>
              </a:rPr>
              <a:t> </a:t>
            </a:r>
            <a:r>
              <a:rPr sz="2450" spc="-25" dirty="0">
                <a:latin typeface="Garamond"/>
                <a:cs typeface="Garamond"/>
              </a:rPr>
              <a:t>of 	</a:t>
            </a:r>
            <a:r>
              <a:rPr sz="2450" spc="60" dirty="0">
                <a:latin typeface="Garamond"/>
                <a:cs typeface="Garamond"/>
              </a:rPr>
              <a:t>states.</a:t>
            </a:r>
            <a:endParaRPr sz="2450">
              <a:latin typeface="Garamond"/>
              <a:cs typeface="Garamond"/>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530606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10.4.</a:t>
            </a:r>
            <a:r>
              <a:rPr sz="1200" spc="170" dirty="0">
                <a:latin typeface="Times New Roman"/>
                <a:cs typeface="Times New Roman"/>
              </a:rPr>
              <a:t>  </a:t>
            </a:r>
            <a:r>
              <a:rPr sz="1200" spc="50" dirty="0">
                <a:latin typeface="Times New Roman"/>
                <a:cs typeface="Times New Roman"/>
              </a:rPr>
              <a:t>THE</a:t>
            </a:r>
            <a:r>
              <a:rPr sz="1200" spc="105" dirty="0">
                <a:latin typeface="Times New Roman"/>
                <a:cs typeface="Times New Roman"/>
              </a:rPr>
              <a:t> </a:t>
            </a:r>
            <a:r>
              <a:rPr sz="1200" dirty="0">
                <a:latin typeface="Times New Roman"/>
                <a:cs typeface="Times New Roman"/>
              </a:rPr>
              <a:t>BOLTZMANN</a:t>
            </a:r>
            <a:r>
              <a:rPr sz="1200" spc="100" dirty="0">
                <a:latin typeface="Times New Roman"/>
                <a:cs typeface="Times New Roman"/>
              </a:rPr>
              <a:t> </a:t>
            </a:r>
            <a:r>
              <a:rPr sz="1200" spc="-10" dirty="0">
                <a:latin typeface="Times New Roman"/>
                <a:cs typeface="Times New Roman"/>
              </a:rPr>
              <a:t>DISTRIBUTION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542415"/>
          </a:xfrm>
          <a:prstGeom prst="rect">
            <a:avLst/>
          </a:prstGeom>
        </p:spPr>
        <p:txBody>
          <a:bodyPr vert="horz" wrap="square" lIns="0" tIns="9525" rIns="0" bIns="0" rtlCol="0">
            <a:spAutoFit/>
          </a:bodyPr>
          <a:lstStyle/>
          <a:p>
            <a:pPr marL="12700" marR="5080" algn="just">
              <a:lnSpc>
                <a:spcPct val="101699"/>
              </a:lnSpc>
              <a:spcBef>
                <a:spcPts val="75"/>
              </a:spcBef>
            </a:pPr>
            <a:r>
              <a:rPr spc="65" dirty="0"/>
              <a:t>System</a:t>
            </a:r>
            <a:r>
              <a:rPr spc="220" dirty="0"/>
              <a:t> </a:t>
            </a:r>
            <a:r>
              <a:rPr spc="80" dirty="0"/>
              <a:t>S</a:t>
            </a:r>
            <a:r>
              <a:rPr spc="240" dirty="0"/>
              <a:t> </a:t>
            </a:r>
            <a:r>
              <a:rPr dirty="0"/>
              <a:t>has</a:t>
            </a:r>
            <a:r>
              <a:rPr spc="229" dirty="0"/>
              <a:t> </a:t>
            </a:r>
            <a:r>
              <a:rPr spc="65" dirty="0"/>
              <a:t>many</a:t>
            </a:r>
            <a:r>
              <a:rPr spc="229" dirty="0"/>
              <a:t> </a:t>
            </a:r>
            <a:r>
              <a:rPr spc="50" dirty="0"/>
              <a:t>particles.</a:t>
            </a:r>
            <a:r>
              <a:rPr spc="20" dirty="0"/>
              <a:t>  </a:t>
            </a:r>
            <a:r>
              <a:rPr dirty="0"/>
              <a:t>Each</a:t>
            </a:r>
            <a:r>
              <a:rPr spc="240" dirty="0"/>
              <a:t> </a:t>
            </a:r>
            <a:r>
              <a:rPr spc="55" dirty="0"/>
              <a:t>individual</a:t>
            </a:r>
            <a:r>
              <a:rPr spc="235" dirty="0"/>
              <a:t> </a:t>
            </a:r>
            <a:r>
              <a:rPr spc="50" dirty="0"/>
              <a:t>particle</a:t>
            </a:r>
            <a:r>
              <a:rPr spc="229" dirty="0"/>
              <a:t> </a:t>
            </a:r>
            <a:r>
              <a:rPr dirty="0"/>
              <a:t>obeys</a:t>
            </a:r>
            <a:r>
              <a:rPr spc="240" dirty="0"/>
              <a:t> </a:t>
            </a:r>
            <a:r>
              <a:rPr spc="-25" dirty="0"/>
              <a:t>the </a:t>
            </a:r>
            <a:r>
              <a:rPr dirty="0"/>
              <a:t>Boltzmann</a:t>
            </a:r>
            <a:r>
              <a:rPr spc="434" dirty="0"/>
              <a:t> </a:t>
            </a:r>
            <a:r>
              <a:rPr dirty="0"/>
              <a:t>distribution,</a:t>
            </a:r>
            <a:r>
              <a:rPr spc="500" dirty="0"/>
              <a:t> </a:t>
            </a:r>
            <a:r>
              <a:rPr spc="50" dirty="0"/>
              <a:t>with</a:t>
            </a:r>
            <a:r>
              <a:rPr spc="434" dirty="0"/>
              <a:t> </a:t>
            </a:r>
            <a:r>
              <a:rPr dirty="0"/>
              <a:t>the</a:t>
            </a:r>
            <a:r>
              <a:rPr spc="434" dirty="0"/>
              <a:t> </a:t>
            </a:r>
            <a:r>
              <a:rPr spc="50" dirty="0"/>
              <a:t>rest</a:t>
            </a:r>
            <a:r>
              <a:rPr spc="440" dirty="0"/>
              <a:t> </a:t>
            </a:r>
            <a:r>
              <a:rPr dirty="0"/>
              <a:t>of</a:t>
            </a:r>
            <a:r>
              <a:rPr spc="434" dirty="0"/>
              <a:t> </a:t>
            </a:r>
            <a:r>
              <a:rPr dirty="0"/>
              <a:t>the</a:t>
            </a:r>
            <a:r>
              <a:rPr spc="434" dirty="0"/>
              <a:t> </a:t>
            </a:r>
            <a:r>
              <a:rPr spc="50" dirty="0"/>
              <a:t>system</a:t>
            </a:r>
            <a:r>
              <a:rPr spc="434" dirty="0"/>
              <a:t> </a:t>
            </a:r>
            <a:r>
              <a:rPr spc="55" dirty="0"/>
              <a:t>acting</a:t>
            </a:r>
            <a:r>
              <a:rPr spc="440" dirty="0"/>
              <a:t> </a:t>
            </a:r>
            <a:r>
              <a:rPr spc="65" dirty="0"/>
              <a:t>as</a:t>
            </a:r>
            <a:r>
              <a:rPr spc="434" dirty="0"/>
              <a:t> </a:t>
            </a:r>
            <a:r>
              <a:rPr spc="80" dirty="0"/>
              <a:t>a </a:t>
            </a:r>
            <a:r>
              <a:rPr dirty="0"/>
              <a:t>reservoir.</a:t>
            </a:r>
            <a:r>
              <a:rPr spc="185" dirty="0"/>
              <a:t>  </a:t>
            </a:r>
            <a:r>
              <a:rPr dirty="0"/>
              <a:t>Which</a:t>
            </a:r>
            <a:r>
              <a:rPr spc="340" dirty="0"/>
              <a:t> </a:t>
            </a:r>
            <a:r>
              <a:rPr dirty="0"/>
              <a:t>of</a:t>
            </a:r>
            <a:r>
              <a:rPr spc="345" dirty="0"/>
              <a:t> </a:t>
            </a:r>
            <a:r>
              <a:rPr spc="50" dirty="0"/>
              <a:t>the</a:t>
            </a:r>
            <a:r>
              <a:rPr spc="350" dirty="0"/>
              <a:t> </a:t>
            </a:r>
            <a:r>
              <a:rPr dirty="0"/>
              <a:t>following</a:t>
            </a:r>
            <a:r>
              <a:rPr spc="345" dirty="0"/>
              <a:t> </a:t>
            </a:r>
            <a:r>
              <a:rPr spc="50" dirty="0"/>
              <a:t>best</a:t>
            </a:r>
            <a:r>
              <a:rPr spc="345" dirty="0"/>
              <a:t> </a:t>
            </a:r>
            <a:r>
              <a:rPr dirty="0"/>
              <a:t>describes</a:t>
            </a:r>
            <a:r>
              <a:rPr spc="345" dirty="0"/>
              <a:t> </a:t>
            </a:r>
            <a:r>
              <a:rPr dirty="0"/>
              <a:t>the</a:t>
            </a:r>
            <a:r>
              <a:rPr spc="345" dirty="0"/>
              <a:t> </a:t>
            </a:r>
            <a:r>
              <a:rPr dirty="0"/>
              <a:t>behavior</a:t>
            </a:r>
            <a:r>
              <a:rPr spc="345" dirty="0"/>
              <a:t> </a:t>
            </a:r>
            <a:r>
              <a:rPr spc="-25" dirty="0"/>
              <a:t>of </a:t>
            </a:r>
            <a:r>
              <a:rPr spc="65" dirty="0"/>
              <a:t>System</a:t>
            </a:r>
            <a:r>
              <a:rPr spc="105" dirty="0"/>
              <a:t> </a:t>
            </a:r>
            <a:r>
              <a:rPr spc="80" dirty="0"/>
              <a:t>S</a:t>
            </a:r>
            <a:r>
              <a:rPr spc="120" dirty="0"/>
              <a:t> </a:t>
            </a:r>
            <a:r>
              <a:rPr spc="65" dirty="0"/>
              <a:t>as</a:t>
            </a:r>
            <a:r>
              <a:rPr spc="114" dirty="0"/>
              <a:t> </a:t>
            </a:r>
            <a:r>
              <a:rPr dirty="0"/>
              <a:t>you</a:t>
            </a:r>
            <a:r>
              <a:rPr spc="114" dirty="0"/>
              <a:t> </a:t>
            </a:r>
            <a:r>
              <a:rPr dirty="0"/>
              <a:t>lower</a:t>
            </a:r>
            <a:r>
              <a:rPr spc="114" dirty="0"/>
              <a:t> </a:t>
            </a:r>
            <a:r>
              <a:rPr spc="70" dirty="0"/>
              <a:t>its</a:t>
            </a:r>
            <a:r>
              <a:rPr spc="120" dirty="0"/>
              <a:t> </a:t>
            </a:r>
            <a:r>
              <a:rPr spc="55" dirty="0"/>
              <a:t>temperature?</a:t>
            </a:r>
          </a:p>
        </p:txBody>
      </p:sp>
      <p:sp>
        <p:nvSpPr>
          <p:cNvPr id="5" name="object 5"/>
          <p:cNvSpPr txBox="1"/>
          <p:nvPr/>
        </p:nvSpPr>
        <p:spPr>
          <a:xfrm>
            <a:off x="707758" y="2801205"/>
            <a:ext cx="8267065" cy="3049905"/>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Garamond"/>
                <a:cs typeface="Garamond"/>
              </a:rPr>
              <a:t>More</a:t>
            </a:r>
            <a:r>
              <a:rPr sz="2450" spc="190" dirty="0">
                <a:latin typeface="Garamond"/>
                <a:cs typeface="Garamond"/>
              </a:rPr>
              <a:t> </a:t>
            </a:r>
            <a:r>
              <a:rPr sz="2450" spc="55" dirty="0">
                <a:latin typeface="Garamond"/>
                <a:cs typeface="Garamond"/>
              </a:rPr>
              <a:t>and</a:t>
            </a:r>
            <a:r>
              <a:rPr sz="2450" spc="195" dirty="0">
                <a:latin typeface="Garamond"/>
                <a:cs typeface="Garamond"/>
              </a:rPr>
              <a:t> </a:t>
            </a:r>
            <a:r>
              <a:rPr sz="2450" dirty="0">
                <a:latin typeface="Garamond"/>
                <a:cs typeface="Garamond"/>
              </a:rPr>
              <a:t>more</a:t>
            </a:r>
            <a:r>
              <a:rPr sz="2450" spc="190" dirty="0">
                <a:latin typeface="Garamond"/>
                <a:cs typeface="Garamond"/>
              </a:rPr>
              <a:t> </a:t>
            </a:r>
            <a:r>
              <a:rPr sz="2450" dirty="0">
                <a:latin typeface="Garamond"/>
                <a:cs typeface="Garamond"/>
              </a:rPr>
              <a:t>particles</a:t>
            </a:r>
            <a:r>
              <a:rPr sz="2450" spc="190" dirty="0">
                <a:latin typeface="Garamond"/>
                <a:cs typeface="Garamond"/>
              </a:rPr>
              <a:t> </a:t>
            </a:r>
            <a:r>
              <a:rPr sz="2450" spc="55" dirty="0">
                <a:latin typeface="Garamond"/>
                <a:cs typeface="Garamond"/>
              </a:rPr>
              <a:t>are</a:t>
            </a:r>
            <a:r>
              <a:rPr sz="2450" spc="190" dirty="0">
                <a:latin typeface="Garamond"/>
                <a:cs typeface="Garamond"/>
              </a:rPr>
              <a:t> </a:t>
            </a:r>
            <a:r>
              <a:rPr sz="2450" dirty="0">
                <a:latin typeface="Garamond"/>
                <a:cs typeface="Garamond"/>
              </a:rPr>
              <a:t>found</a:t>
            </a:r>
            <a:r>
              <a:rPr sz="2450" spc="195" dirty="0">
                <a:latin typeface="Garamond"/>
                <a:cs typeface="Garamond"/>
              </a:rPr>
              <a:t> </a:t>
            </a:r>
            <a:r>
              <a:rPr sz="2450" dirty="0">
                <a:latin typeface="Garamond"/>
                <a:cs typeface="Garamond"/>
              </a:rPr>
              <a:t>in</a:t>
            </a:r>
            <a:r>
              <a:rPr sz="2450" spc="190" dirty="0">
                <a:latin typeface="Garamond"/>
                <a:cs typeface="Garamond"/>
              </a:rPr>
              <a:t> </a:t>
            </a:r>
            <a:r>
              <a:rPr sz="2450" spc="-30" dirty="0">
                <a:latin typeface="Garamond"/>
                <a:cs typeface="Garamond"/>
              </a:rPr>
              <a:t>low-</a:t>
            </a:r>
            <a:r>
              <a:rPr sz="2450" dirty="0">
                <a:latin typeface="Garamond"/>
                <a:cs typeface="Garamond"/>
              </a:rPr>
              <a:t>energy</a:t>
            </a:r>
            <a:r>
              <a:rPr sz="2450" spc="190" dirty="0">
                <a:latin typeface="Garamond"/>
                <a:cs typeface="Garamond"/>
              </a:rPr>
              <a:t> </a:t>
            </a:r>
            <a:r>
              <a:rPr sz="2450" spc="60" dirty="0">
                <a:latin typeface="Garamond"/>
                <a:cs typeface="Garamond"/>
              </a:rPr>
              <a:t>states.</a:t>
            </a:r>
            <a:endParaRPr sz="2450">
              <a:latin typeface="Garamond"/>
              <a:cs typeface="Garamond"/>
            </a:endParaRPr>
          </a:p>
          <a:p>
            <a:pPr marL="394335" indent="-358140">
              <a:lnSpc>
                <a:spcPct val="100000"/>
              </a:lnSpc>
              <a:spcBef>
                <a:spcPts val="1045"/>
              </a:spcBef>
              <a:buAutoNum type="alphaUcPeriod"/>
              <a:tabLst>
                <a:tab pos="394335" algn="l"/>
              </a:tabLst>
            </a:pPr>
            <a:r>
              <a:rPr sz="2450" dirty="0">
                <a:latin typeface="Garamond"/>
                <a:cs typeface="Garamond"/>
              </a:rPr>
              <a:t>More</a:t>
            </a:r>
            <a:r>
              <a:rPr sz="2450" spc="215" dirty="0">
                <a:latin typeface="Garamond"/>
                <a:cs typeface="Garamond"/>
              </a:rPr>
              <a:t> </a:t>
            </a:r>
            <a:r>
              <a:rPr sz="2450" spc="55" dirty="0">
                <a:latin typeface="Garamond"/>
                <a:cs typeface="Garamond"/>
              </a:rPr>
              <a:t>and</a:t>
            </a:r>
            <a:r>
              <a:rPr sz="2450" spc="215" dirty="0">
                <a:latin typeface="Garamond"/>
                <a:cs typeface="Garamond"/>
              </a:rPr>
              <a:t> </a:t>
            </a:r>
            <a:r>
              <a:rPr sz="2450" dirty="0">
                <a:latin typeface="Garamond"/>
                <a:cs typeface="Garamond"/>
              </a:rPr>
              <a:t>more</a:t>
            </a:r>
            <a:r>
              <a:rPr sz="2450" spc="210" dirty="0">
                <a:latin typeface="Garamond"/>
                <a:cs typeface="Garamond"/>
              </a:rPr>
              <a:t> </a:t>
            </a:r>
            <a:r>
              <a:rPr sz="2450" dirty="0">
                <a:latin typeface="Garamond"/>
                <a:cs typeface="Garamond"/>
              </a:rPr>
              <a:t>particles</a:t>
            </a:r>
            <a:r>
              <a:rPr sz="2450" spc="215" dirty="0">
                <a:latin typeface="Garamond"/>
                <a:cs typeface="Garamond"/>
              </a:rPr>
              <a:t> </a:t>
            </a:r>
            <a:r>
              <a:rPr sz="2450" spc="55" dirty="0">
                <a:latin typeface="Garamond"/>
                <a:cs typeface="Garamond"/>
              </a:rPr>
              <a:t>are</a:t>
            </a:r>
            <a:r>
              <a:rPr sz="2450" spc="215" dirty="0">
                <a:latin typeface="Garamond"/>
                <a:cs typeface="Garamond"/>
              </a:rPr>
              <a:t> </a:t>
            </a:r>
            <a:r>
              <a:rPr sz="2450" dirty="0">
                <a:latin typeface="Garamond"/>
                <a:cs typeface="Garamond"/>
              </a:rPr>
              <a:t>found</a:t>
            </a:r>
            <a:r>
              <a:rPr sz="2450" spc="215" dirty="0">
                <a:latin typeface="Garamond"/>
                <a:cs typeface="Garamond"/>
              </a:rPr>
              <a:t> </a:t>
            </a:r>
            <a:r>
              <a:rPr sz="2450" dirty="0">
                <a:latin typeface="Garamond"/>
                <a:cs typeface="Garamond"/>
              </a:rPr>
              <a:t>in</a:t>
            </a:r>
            <a:r>
              <a:rPr sz="2450" spc="210" dirty="0">
                <a:latin typeface="Garamond"/>
                <a:cs typeface="Garamond"/>
              </a:rPr>
              <a:t> </a:t>
            </a:r>
            <a:r>
              <a:rPr sz="2450" dirty="0">
                <a:latin typeface="Garamond"/>
                <a:cs typeface="Garamond"/>
              </a:rPr>
              <a:t>high-energy</a:t>
            </a:r>
            <a:r>
              <a:rPr sz="2450" spc="215" dirty="0">
                <a:latin typeface="Garamond"/>
                <a:cs typeface="Garamond"/>
              </a:rPr>
              <a:t> </a:t>
            </a:r>
            <a:r>
              <a:rPr sz="2450" spc="60" dirty="0">
                <a:latin typeface="Garamond"/>
                <a:cs typeface="Garamond"/>
              </a:rPr>
              <a:t>states.</a:t>
            </a:r>
            <a:endParaRPr sz="2450">
              <a:latin typeface="Garamond"/>
              <a:cs typeface="Garamond"/>
            </a:endParaRPr>
          </a:p>
          <a:p>
            <a:pPr marL="393700" indent="-361950">
              <a:lnSpc>
                <a:spcPct val="100000"/>
              </a:lnSpc>
              <a:spcBef>
                <a:spcPts val="1045"/>
              </a:spcBef>
              <a:buAutoNum type="alphaUcPeriod"/>
              <a:tabLst>
                <a:tab pos="393700" algn="l"/>
              </a:tabLst>
            </a:pPr>
            <a:r>
              <a:rPr sz="2450" dirty="0">
                <a:latin typeface="Garamond"/>
                <a:cs typeface="Garamond"/>
              </a:rPr>
              <a:t>All</a:t>
            </a:r>
            <a:r>
              <a:rPr sz="2450" spc="140" dirty="0">
                <a:latin typeface="Garamond"/>
                <a:cs typeface="Garamond"/>
              </a:rPr>
              <a:t> </a:t>
            </a:r>
            <a:r>
              <a:rPr sz="2450" spc="65" dirty="0">
                <a:latin typeface="Garamond"/>
                <a:cs typeface="Garamond"/>
              </a:rPr>
              <a:t>states</a:t>
            </a:r>
            <a:r>
              <a:rPr sz="2450" spc="150" dirty="0">
                <a:latin typeface="Garamond"/>
                <a:cs typeface="Garamond"/>
              </a:rPr>
              <a:t> </a:t>
            </a:r>
            <a:r>
              <a:rPr sz="2450" dirty="0">
                <a:latin typeface="Garamond"/>
                <a:cs typeface="Garamond"/>
              </a:rPr>
              <a:t>become</a:t>
            </a:r>
            <a:r>
              <a:rPr sz="2450" spc="155" dirty="0">
                <a:latin typeface="Garamond"/>
                <a:cs typeface="Garamond"/>
              </a:rPr>
              <a:t> </a:t>
            </a:r>
            <a:r>
              <a:rPr sz="2450" spc="65" dirty="0">
                <a:latin typeface="Garamond"/>
                <a:cs typeface="Garamond"/>
              </a:rPr>
              <a:t>equally</a:t>
            </a:r>
            <a:r>
              <a:rPr sz="2450" spc="150" dirty="0">
                <a:latin typeface="Garamond"/>
                <a:cs typeface="Garamond"/>
              </a:rPr>
              <a:t> </a:t>
            </a:r>
            <a:r>
              <a:rPr sz="2450" spc="-10" dirty="0">
                <a:latin typeface="Garamond"/>
                <a:cs typeface="Garamond"/>
              </a:rPr>
              <a:t>likely.</a:t>
            </a:r>
            <a:endParaRPr sz="2450">
              <a:latin typeface="Garamond"/>
              <a:cs typeface="Garamond"/>
            </a:endParaRPr>
          </a:p>
          <a:p>
            <a:pPr marL="393065" marR="5080" indent="-374015">
              <a:lnSpc>
                <a:spcPct val="101699"/>
              </a:lnSpc>
              <a:spcBef>
                <a:spcPts val="995"/>
              </a:spcBef>
              <a:buAutoNum type="alphaUcPeriod"/>
              <a:tabLst>
                <a:tab pos="394970" algn="l"/>
              </a:tabLst>
            </a:pPr>
            <a:r>
              <a:rPr sz="2450" dirty="0">
                <a:latin typeface="Garamond"/>
                <a:cs typeface="Garamond"/>
              </a:rPr>
              <a:t>Changing</a:t>
            </a:r>
            <a:r>
              <a:rPr sz="2450" spc="315" dirty="0">
                <a:latin typeface="Garamond"/>
                <a:cs typeface="Garamond"/>
              </a:rPr>
              <a:t> </a:t>
            </a:r>
            <a:r>
              <a:rPr sz="2450" dirty="0">
                <a:latin typeface="Garamond"/>
                <a:cs typeface="Garamond"/>
              </a:rPr>
              <a:t>the</a:t>
            </a:r>
            <a:r>
              <a:rPr sz="2450" spc="310" dirty="0">
                <a:latin typeface="Garamond"/>
                <a:cs typeface="Garamond"/>
              </a:rPr>
              <a:t> </a:t>
            </a:r>
            <a:r>
              <a:rPr sz="2450" spc="55" dirty="0">
                <a:latin typeface="Garamond"/>
                <a:cs typeface="Garamond"/>
              </a:rPr>
              <a:t>temperature</a:t>
            </a:r>
            <a:r>
              <a:rPr sz="2450" spc="310" dirty="0">
                <a:latin typeface="Garamond"/>
                <a:cs typeface="Garamond"/>
              </a:rPr>
              <a:t> </a:t>
            </a:r>
            <a:r>
              <a:rPr sz="2450" dirty="0">
                <a:latin typeface="Garamond"/>
                <a:cs typeface="Garamond"/>
              </a:rPr>
              <a:t>does</a:t>
            </a:r>
            <a:r>
              <a:rPr sz="2450" spc="315" dirty="0">
                <a:latin typeface="Garamond"/>
                <a:cs typeface="Garamond"/>
              </a:rPr>
              <a:t> </a:t>
            </a:r>
            <a:r>
              <a:rPr sz="2450" dirty="0">
                <a:latin typeface="Garamond"/>
                <a:cs typeface="Garamond"/>
              </a:rPr>
              <a:t>not</a:t>
            </a:r>
            <a:r>
              <a:rPr sz="2450" spc="310" dirty="0">
                <a:latin typeface="Garamond"/>
                <a:cs typeface="Garamond"/>
              </a:rPr>
              <a:t> </a:t>
            </a:r>
            <a:r>
              <a:rPr sz="2450" dirty="0">
                <a:latin typeface="Garamond"/>
                <a:cs typeface="Garamond"/>
              </a:rPr>
              <a:t>change</a:t>
            </a:r>
            <a:r>
              <a:rPr sz="2450" spc="310" dirty="0">
                <a:latin typeface="Garamond"/>
                <a:cs typeface="Garamond"/>
              </a:rPr>
              <a:t> </a:t>
            </a:r>
            <a:r>
              <a:rPr sz="2450" dirty="0">
                <a:latin typeface="Garamond"/>
                <a:cs typeface="Garamond"/>
              </a:rPr>
              <a:t>the</a:t>
            </a:r>
            <a:r>
              <a:rPr sz="2450" spc="315" dirty="0">
                <a:latin typeface="Garamond"/>
                <a:cs typeface="Garamond"/>
              </a:rPr>
              <a:t> </a:t>
            </a:r>
            <a:r>
              <a:rPr sz="2450" dirty="0">
                <a:latin typeface="Garamond"/>
                <a:cs typeface="Garamond"/>
              </a:rPr>
              <a:t>distribution</a:t>
            </a:r>
            <a:r>
              <a:rPr sz="2450" spc="310" dirty="0">
                <a:latin typeface="Garamond"/>
                <a:cs typeface="Garamond"/>
              </a:rPr>
              <a:t> </a:t>
            </a:r>
            <a:r>
              <a:rPr sz="2450" spc="-25" dirty="0">
                <a:latin typeface="Garamond"/>
                <a:cs typeface="Garamond"/>
              </a:rPr>
              <a:t>of 	</a:t>
            </a:r>
            <a:r>
              <a:rPr sz="2450" spc="60" dirty="0">
                <a:latin typeface="Garamond"/>
                <a:cs typeface="Garamond"/>
              </a:rPr>
              <a:t>states.</a:t>
            </a:r>
            <a:endParaRPr sz="2450">
              <a:latin typeface="Garamond"/>
              <a:cs typeface="Garamond"/>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50" dirty="0">
                <a:latin typeface="Garamond"/>
                <a:cs typeface="Garamond"/>
              </a:rPr>
              <a:t>A</a:t>
            </a:r>
            <a:endParaRPr sz="2450">
              <a:latin typeface="Garamond"/>
              <a:cs typeface="Garamond"/>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530606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10.4.</a:t>
            </a:r>
            <a:r>
              <a:rPr sz="1200" spc="170" dirty="0">
                <a:latin typeface="Times New Roman"/>
                <a:cs typeface="Times New Roman"/>
              </a:rPr>
              <a:t>  </a:t>
            </a:r>
            <a:r>
              <a:rPr sz="1200" spc="50" dirty="0">
                <a:latin typeface="Times New Roman"/>
                <a:cs typeface="Times New Roman"/>
              </a:rPr>
              <a:t>THE</a:t>
            </a:r>
            <a:r>
              <a:rPr sz="1200" spc="105" dirty="0">
                <a:latin typeface="Times New Roman"/>
                <a:cs typeface="Times New Roman"/>
              </a:rPr>
              <a:t> </a:t>
            </a:r>
            <a:r>
              <a:rPr sz="1200" dirty="0">
                <a:latin typeface="Times New Roman"/>
                <a:cs typeface="Times New Roman"/>
              </a:rPr>
              <a:t>BOLTZMANN</a:t>
            </a:r>
            <a:r>
              <a:rPr sz="1200" spc="100" dirty="0">
                <a:latin typeface="Times New Roman"/>
                <a:cs typeface="Times New Roman"/>
              </a:rPr>
              <a:t> </a:t>
            </a:r>
            <a:r>
              <a:rPr sz="1200" spc="-10" dirty="0">
                <a:latin typeface="Times New Roman"/>
                <a:cs typeface="Times New Roman"/>
              </a:rPr>
              <a:t>DISTRIBUTION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782955"/>
          </a:xfrm>
          <a:prstGeom prst="rect">
            <a:avLst/>
          </a:prstGeom>
        </p:spPr>
        <p:txBody>
          <a:bodyPr vert="horz" wrap="square" lIns="0" tIns="9525" rIns="0" bIns="0" rtlCol="0">
            <a:spAutoFit/>
          </a:bodyPr>
          <a:lstStyle/>
          <a:p>
            <a:pPr marL="12700" marR="5080">
              <a:lnSpc>
                <a:spcPct val="101699"/>
              </a:lnSpc>
              <a:spcBef>
                <a:spcPts val="75"/>
              </a:spcBef>
              <a:tabLst>
                <a:tab pos="3188970" algn="l"/>
                <a:tab pos="3898900" algn="l"/>
              </a:tabLst>
            </a:pPr>
            <a:r>
              <a:rPr spc="65" dirty="0"/>
              <a:t>System</a:t>
            </a:r>
            <a:r>
              <a:rPr spc="245" dirty="0"/>
              <a:t> </a:t>
            </a:r>
            <a:r>
              <a:rPr spc="80" dirty="0"/>
              <a:t>S</a:t>
            </a:r>
            <a:r>
              <a:rPr spc="250" dirty="0"/>
              <a:t> </a:t>
            </a:r>
            <a:r>
              <a:rPr dirty="0"/>
              <a:t>has</a:t>
            </a:r>
            <a:r>
              <a:rPr spc="240" dirty="0"/>
              <a:t> </a:t>
            </a:r>
            <a:r>
              <a:rPr spc="65" dirty="0"/>
              <a:t>many</a:t>
            </a:r>
            <a:r>
              <a:rPr spc="245" dirty="0"/>
              <a:t> </a:t>
            </a:r>
            <a:r>
              <a:rPr spc="40" dirty="0"/>
              <a:t>particles.</a:t>
            </a:r>
            <a:r>
              <a:rPr dirty="0"/>
              <a:t>	Each</a:t>
            </a:r>
            <a:r>
              <a:rPr spc="235" dirty="0"/>
              <a:t> </a:t>
            </a:r>
            <a:r>
              <a:rPr spc="55" dirty="0"/>
              <a:t>individual</a:t>
            </a:r>
            <a:r>
              <a:rPr spc="235" dirty="0"/>
              <a:t> </a:t>
            </a:r>
            <a:r>
              <a:rPr spc="50" dirty="0"/>
              <a:t>particle</a:t>
            </a:r>
            <a:r>
              <a:rPr spc="225" dirty="0"/>
              <a:t> </a:t>
            </a:r>
            <a:r>
              <a:rPr dirty="0"/>
              <a:t>obeys</a:t>
            </a:r>
            <a:r>
              <a:rPr spc="235" dirty="0"/>
              <a:t> </a:t>
            </a:r>
            <a:r>
              <a:rPr spc="-25" dirty="0"/>
              <a:t>the </a:t>
            </a:r>
            <a:r>
              <a:rPr dirty="0"/>
              <a:t>Boltzmann</a:t>
            </a:r>
            <a:r>
              <a:rPr spc="10" dirty="0"/>
              <a:t>  </a:t>
            </a:r>
            <a:r>
              <a:rPr spc="-10" dirty="0"/>
              <a:t>distribution,</a:t>
            </a:r>
            <a:r>
              <a:rPr dirty="0"/>
              <a:t>	</a:t>
            </a:r>
            <a:r>
              <a:rPr spc="50" dirty="0"/>
              <a:t>with</a:t>
            </a:r>
            <a:r>
              <a:rPr spc="340" dirty="0"/>
              <a:t> </a:t>
            </a:r>
            <a:r>
              <a:rPr dirty="0"/>
              <a:t>the</a:t>
            </a:r>
            <a:r>
              <a:rPr spc="355" dirty="0"/>
              <a:t> </a:t>
            </a:r>
            <a:r>
              <a:rPr spc="50" dirty="0"/>
              <a:t>rest</a:t>
            </a:r>
            <a:r>
              <a:rPr spc="350" dirty="0"/>
              <a:t> </a:t>
            </a:r>
            <a:r>
              <a:rPr dirty="0"/>
              <a:t>of</a:t>
            </a:r>
            <a:r>
              <a:rPr spc="350" dirty="0"/>
              <a:t> </a:t>
            </a:r>
            <a:r>
              <a:rPr dirty="0"/>
              <a:t>the</a:t>
            </a:r>
            <a:r>
              <a:rPr spc="350" dirty="0"/>
              <a:t> </a:t>
            </a:r>
            <a:r>
              <a:rPr spc="50" dirty="0"/>
              <a:t>system</a:t>
            </a:r>
            <a:r>
              <a:rPr spc="350" dirty="0"/>
              <a:t> </a:t>
            </a:r>
            <a:r>
              <a:rPr spc="55" dirty="0"/>
              <a:t>acting</a:t>
            </a:r>
            <a:r>
              <a:rPr spc="355" dirty="0"/>
              <a:t> </a:t>
            </a:r>
            <a:r>
              <a:rPr spc="65" dirty="0"/>
              <a:t>as</a:t>
            </a:r>
            <a:r>
              <a:rPr spc="350" dirty="0"/>
              <a:t> </a:t>
            </a:r>
            <a:r>
              <a:rPr spc="80" dirty="0"/>
              <a:t>a</a:t>
            </a:r>
          </a:p>
        </p:txBody>
      </p:sp>
      <p:sp>
        <p:nvSpPr>
          <p:cNvPr id="5" name="object 5"/>
          <p:cNvSpPr txBox="1"/>
          <p:nvPr/>
        </p:nvSpPr>
        <p:spPr>
          <a:xfrm>
            <a:off x="715137" y="1967952"/>
            <a:ext cx="8260080" cy="4022090"/>
          </a:xfrm>
          <a:prstGeom prst="rect">
            <a:avLst/>
          </a:prstGeom>
        </p:spPr>
        <p:txBody>
          <a:bodyPr vert="horz" wrap="square" lIns="0" tIns="9525" rIns="0" bIns="0" rtlCol="0">
            <a:spAutoFit/>
          </a:bodyPr>
          <a:lstStyle/>
          <a:p>
            <a:pPr marL="15875" marR="5080">
              <a:lnSpc>
                <a:spcPct val="101699"/>
              </a:lnSpc>
              <a:spcBef>
                <a:spcPts val="75"/>
              </a:spcBef>
              <a:tabLst>
                <a:tab pos="1364615" algn="l"/>
                <a:tab pos="1939289" algn="l"/>
              </a:tabLst>
            </a:pPr>
            <a:r>
              <a:rPr sz="2450" spc="-10" dirty="0">
                <a:latin typeface="Garamond"/>
                <a:cs typeface="Garamond"/>
              </a:rPr>
              <a:t>reservoir.</a:t>
            </a:r>
            <a:r>
              <a:rPr sz="2450" dirty="0">
                <a:latin typeface="Garamond"/>
                <a:cs typeface="Garamond"/>
              </a:rPr>
              <a:t>	Which</a:t>
            </a:r>
            <a:r>
              <a:rPr sz="2450" spc="325" dirty="0">
                <a:latin typeface="Garamond"/>
                <a:cs typeface="Garamond"/>
              </a:rPr>
              <a:t> </a:t>
            </a:r>
            <a:r>
              <a:rPr sz="2450" dirty="0">
                <a:latin typeface="Garamond"/>
                <a:cs typeface="Garamond"/>
              </a:rPr>
              <a:t>of</a:t>
            </a:r>
            <a:r>
              <a:rPr sz="2450" spc="340" dirty="0">
                <a:latin typeface="Garamond"/>
                <a:cs typeface="Garamond"/>
              </a:rPr>
              <a:t> </a:t>
            </a:r>
            <a:r>
              <a:rPr sz="2450" spc="50" dirty="0">
                <a:latin typeface="Garamond"/>
                <a:cs typeface="Garamond"/>
              </a:rPr>
              <a:t>the</a:t>
            </a:r>
            <a:r>
              <a:rPr sz="2450" spc="340" dirty="0">
                <a:latin typeface="Garamond"/>
                <a:cs typeface="Garamond"/>
              </a:rPr>
              <a:t> </a:t>
            </a:r>
            <a:r>
              <a:rPr sz="2450" dirty="0">
                <a:latin typeface="Garamond"/>
                <a:cs typeface="Garamond"/>
              </a:rPr>
              <a:t>following</a:t>
            </a:r>
            <a:r>
              <a:rPr sz="2450" spc="335" dirty="0">
                <a:latin typeface="Garamond"/>
                <a:cs typeface="Garamond"/>
              </a:rPr>
              <a:t> </a:t>
            </a:r>
            <a:r>
              <a:rPr sz="2450" spc="50" dirty="0">
                <a:latin typeface="Garamond"/>
                <a:cs typeface="Garamond"/>
              </a:rPr>
              <a:t>best</a:t>
            </a:r>
            <a:r>
              <a:rPr sz="2450" spc="340" dirty="0">
                <a:latin typeface="Garamond"/>
                <a:cs typeface="Garamond"/>
              </a:rPr>
              <a:t> </a:t>
            </a:r>
            <a:r>
              <a:rPr sz="2450" dirty="0">
                <a:latin typeface="Garamond"/>
                <a:cs typeface="Garamond"/>
              </a:rPr>
              <a:t>describes</a:t>
            </a:r>
            <a:r>
              <a:rPr sz="2450" spc="335" dirty="0">
                <a:latin typeface="Garamond"/>
                <a:cs typeface="Garamond"/>
              </a:rPr>
              <a:t> </a:t>
            </a:r>
            <a:r>
              <a:rPr sz="2450" dirty="0">
                <a:latin typeface="Garamond"/>
                <a:cs typeface="Garamond"/>
              </a:rPr>
              <a:t>the</a:t>
            </a:r>
            <a:r>
              <a:rPr sz="2450" spc="340" dirty="0">
                <a:latin typeface="Garamond"/>
                <a:cs typeface="Garamond"/>
              </a:rPr>
              <a:t> </a:t>
            </a:r>
            <a:r>
              <a:rPr sz="2450" dirty="0">
                <a:latin typeface="Garamond"/>
                <a:cs typeface="Garamond"/>
              </a:rPr>
              <a:t>behavior</a:t>
            </a:r>
            <a:r>
              <a:rPr sz="2450" spc="335" dirty="0">
                <a:latin typeface="Garamond"/>
                <a:cs typeface="Garamond"/>
              </a:rPr>
              <a:t> </a:t>
            </a:r>
            <a:r>
              <a:rPr sz="2450" spc="-25" dirty="0">
                <a:latin typeface="Garamond"/>
                <a:cs typeface="Garamond"/>
              </a:rPr>
              <a:t>of </a:t>
            </a:r>
            <a:r>
              <a:rPr sz="2450" spc="65" dirty="0">
                <a:latin typeface="Garamond"/>
                <a:cs typeface="Garamond"/>
              </a:rPr>
              <a:t>System</a:t>
            </a:r>
            <a:r>
              <a:rPr sz="2450" spc="140" dirty="0">
                <a:latin typeface="Garamond"/>
                <a:cs typeface="Garamond"/>
              </a:rPr>
              <a:t> </a:t>
            </a:r>
            <a:r>
              <a:rPr sz="2450" spc="80" dirty="0">
                <a:latin typeface="Garamond"/>
                <a:cs typeface="Garamond"/>
              </a:rPr>
              <a:t>S</a:t>
            </a:r>
            <a:r>
              <a:rPr sz="2450" spc="140" dirty="0">
                <a:latin typeface="Garamond"/>
                <a:cs typeface="Garamond"/>
              </a:rPr>
              <a:t> </a:t>
            </a:r>
            <a:r>
              <a:rPr sz="2450" spc="65" dirty="0">
                <a:latin typeface="Garamond"/>
                <a:cs typeface="Garamond"/>
              </a:rPr>
              <a:t>as</a:t>
            </a:r>
            <a:r>
              <a:rPr sz="2450" spc="145" dirty="0">
                <a:latin typeface="Garamond"/>
                <a:cs typeface="Garamond"/>
              </a:rPr>
              <a:t> </a:t>
            </a:r>
            <a:r>
              <a:rPr sz="2450" i="1" dirty="0">
                <a:latin typeface="Times New Roman"/>
                <a:cs typeface="Times New Roman"/>
              </a:rPr>
              <a:t>T	</a:t>
            </a:r>
            <a:r>
              <a:rPr sz="2450" spc="160" dirty="0">
                <a:latin typeface="Lucida Sans Unicode"/>
                <a:cs typeface="Lucida Sans Unicode"/>
              </a:rPr>
              <a:t>→</a:t>
            </a:r>
            <a:r>
              <a:rPr sz="2450" spc="-85" dirty="0">
                <a:latin typeface="Lucida Sans Unicode"/>
                <a:cs typeface="Lucida Sans Unicode"/>
              </a:rPr>
              <a:t> </a:t>
            </a:r>
            <a:r>
              <a:rPr sz="2450" spc="140" dirty="0">
                <a:latin typeface="Lucida Sans Unicode"/>
                <a:cs typeface="Lucida Sans Unicode"/>
              </a:rPr>
              <a:t>∞</a:t>
            </a:r>
            <a:r>
              <a:rPr sz="2450" spc="140" dirty="0">
                <a:latin typeface="Garamond"/>
                <a:cs typeface="Garamond"/>
              </a:rPr>
              <a:t>?</a:t>
            </a:r>
            <a:endParaRPr sz="2450">
              <a:latin typeface="Garamond"/>
              <a:cs typeface="Garamond"/>
            </a:endParaRPr>
          </a:p>
          <a:p>
            <a:pPr marL="386715" marR="5715" indent="-370205">
              <a:lnSpc>
                <a:spcPct val="101699"/>
              </a:lnSpc>
              <a:spcBef>
                <a:spcPts val="1595"/>
              </a:spcBef>
              <a:buAutoNum type="alphaUcPeriod"/>
              <a:tabLst>
                <a:tab pos="387985" algn="l"/>
              </a:tabLst>
            </a:pPr>
            <a:r>
              <a:rPr sz="2450" spc="55" dirty="0">
                <a:latin typeface="Garamond"/>
                <a:cs typeface="Garamond"/>
              </a:rPr>
              <a:t>It</a:t>
            </a:r>
            <a:r>
              <a:rPr sz="2450" spc="375" dirty="0">
                <a:latin typeface="Garamond"/>
                <a:cs typeface="Garamond"/>
              </a:rPr>
              <a:t> </a:t>
            </a:r>
            <a:r>
              <a:rPr sz="2450" dirty="0">
                <a:latin typeface="Garamond"/>
                <a:cs typeface="Garamond"/>
              </a:rPr>
              <a:t>approaches</a:t>
            </a:r>
            <a:r>
              <a:rPr sz="2450" spc="380" dirty="0">
                <a:latin typeface="Garamond"/>
                <a:cs typeface="Garamond"/>
              </a:rPr>
              <a:t> </a:t>
            </a:r>
            <a:r>
              <a:rPr sz="2450" spc="130" dirty="0">
                <a:latin typeface="Garamond"/>
                <a:cs typeface="Garamond"/>
              </a:rPr>
              <a:t>a</a:t>
            </a:r>
            <a:r>
              <a:rPr sz="2450" spc="375" dirty="0">
                <a:latin typeface="Garamond"/>
                <a:cs typeface="Garamond"/>
              </a:rPr>
              <a:t> </a:t>
            </a:r>
            <a:r>
              <a:rPr sz="2450" spc="85" dirty="0">
                <a:latin typeface="Garamond"/>
                <a:cs typeface="Garamond"/>
              </a:rPr>
              <a:t>state</a:t>
            </a:r>
            <a:r>
              <a:rPr sz="2450" spc="385" dirty="0">
                <a:latin typeface="Garamond"/>
                <a:cs typeface="Garamond"/>
              </a:rPr>
              <a:t> </a:t>
            </a:r>
            <a:r>
              <a:rPr sz="2450" dirty="0">
                <a:latin typeface="Garamond"/>
                <a:cs typeface="Garamond"/>
              </a:rPr>
              <a:t>in</a:t>
            </a:r>
            <a:r>
              <a:rPr sz="2450" spc="375" dirty="0">
                <a:latin typeface="Garamond"/>
                <a:cs typeface="Garamond"/>
              </a:rPr>
              <a:t> </a:t>
            </a:r>
            <a:r>
              <a:rPr sz="2450" dirty="0">
                <a:latin typeface="Garamond"/>
                <a:cs typeface="Garamond"/>
              </a:rPr>
              <a:t>which</a:t>
            </a:r>
            <a:r>
              <a:rPr sz="2450" spc="385" dirty="0">
                <a:latin typeface="Garamond"/>
                <a:cs typeface="Garamond"/>
              </a:rPr>
              <a:t> </a:t>
            </a:r>
            <a:r>
              <a:rPr sz="2450" spc="75" dirty="0">
                <a:latin typeface="Garamond"/>
                <a:cs typeface="Garamond"/>
              </a:rPr>
              <a:t>all</a:t>
            </a:r>
            <a:r>
              <a:rPr sz="2450" spc="375" dirty="0">
                <a:latin typeface="Garamond"/>
                <a:cs typeface="Garamond"/>
              </a:rPr>
              <a:t> </a:t>
            </a:r>
            <a:r>
              <a:rPr sz="2450" dirty="0">
                <a:latin typeface="Garamond"/>
                <a:cs typeface="Garamond"/>
              </a:rPr>
              <a:t>particles</a:t>
            </a:r>
            <a:r>
              <a:rPr sz="2450" spc="385" dirty="0">
                <a:latin typeface="Garamond"/>
                <a:cs typeface="Garamond"/>
              </a:rPr>
              <a:t> </a:t>
            </a:r>
            <a:r>
              <a:rPr sz="2450" spc="55" dirty="0">
                <a:latin typeface="Garamond"/>
                <a:cs typeface="Garamond"/>
              </a:rPr>
              <a:t>are</a:t>
            </a:r>
            <a:r>
              <a:rPr sz="2450" spc="375" dirty="0">
                <a:latin typeface="Garamond"/>
                <a:cs typeface="Garamond"/>
              </a:rPr>
              <a:t> </a:t>
            </a:r>
            <a:r>
              <a:rPr sz="2450" dirty="0">
                <a:latin typeface="Garamond"/>
                <a:cs typeface="Garamond"/>
              </a:rPr>
              <a:t>in</a:t>
            </a:r>
            <a:r>
              <a:rPr sz="2450" spc="385" dirty="0">
                <a:latin typeface="Garamond"/>
                <a:cs typeface="Garamond"/>
              </a:rPr>
              <a:t> </a:t>
            </a:r>
            <a:r>
              <a:rPr sz="2450" dirty="0">
                <a:latin typeface="Garamond"/>
                <a:cs typeface="Garamond"/>
              </a:rPr>
              <a:t>the</a:t>
            </a:r>
            <a:r>
              <a:rPr sz="2450" spc="375" dirty="0">
                <a:latin typeface="Garamond"/>
                <a:cs typeface="Garamond"/>
              </a:rPr>
              <a:t> </a:t>
            </a:r>
            <a:r>
              <a:rPr sz="2450" spc="-10" dirty="0">
                <a:latin typeface="Garamond"/>
                <a:cs typeface="Garamond"/>
              </a:rPr>
              <a:t>lowest- 	</a:t>
            </a:r>
            <a:r>
              <a:rPr sz="2450" dirty="0">
                <a:latin typeface="Garamond"/>
                <a:cs typeface="Garamond"/>
              </a:rPr>
              <a:t>energy</a:t>
            </a:r>
            <a:r>
              <a:rPr sz="2450" spc="265" dirty="0">
                <a:latin typeface="Garamond"/>
                <a:cs typeface="Garamond"/>
              </a:rPr>
              <a:t> </a:t>
            </a:r>
            <a:r>
              <a:rPr sz="2450" spc="65" dirty="0">
                <a:latin typeface="Garamond"/>
                <a:cs typeface="Garamond"/>
              </a:rPr>
              <a:t>states</a:t>
            </a:r>
            <a:r>
              <a:rPr sz="2450" spc="275" dirty="0">
                <a:latin typeface="Garamond"/>
                <a:cs typeface="Garamond"/>
              </a:rPr>
              <a:t> </a:t>
            </a:r>
            <a:r>
              <a:rPr sz="2450" spc="-10" dirty="0">
                <a:latin typeface="Garamond"/>
                <a:cs typeface="Garamond"/>
              </a:rPr>
              <a:t>possible.</a:t>
            </a:r>
            <a:endParaRPr sz="2450">
              <a:latin typeface="Garamond"/>
              <a:cs typeface="Garamond"/>
            </a:endParaRPr>
          </a:p>
          <a:p>
            <a:pPr marL="386715" marR="5715" indent="-358140">
              <a:lnSpc>
                <a:spcPct val="101699"/>
              </a:lnSpc>
              <a:spcBef>
                <a:spcPts val="994"/>
              </a:spcBef>
              <a:buAutoNum type="alphaUcPeriod"/>
              <a:tabLst>
                <a:tab pos="387985" algn="l"/>
              </a:tabLst>
            </a:pPr>
            <a:r>
              <a:rPr sz="2450" spc="55" dirty="0">
                <a:latin typeface="Garamond"/>
                <a:cs typeface="Garamond"/>
              </a:rPr>
              <a:t>It</a:t>
            </a:r>
            <a:r>
              <a:rPr sz="2450" spc="295" dirty="0">
                <a:latin typeface="Garamond"/>
                <a:cs typeface="Garamond"/>
              </a:rPr>
              <a:t> </a:t>
            </a:r>
            <a:r>
              <a:rPr sz="2450" dirty="0">
                <a:latin typeface="Garamond"/>
                <a:cs typeface="Garamond"/>
              </a:rPr>
              <a:t>approaches</a:t>
            </a:r>
            <a:r>
              <a:rPr sz="2450" spc="285" dirty="0">
                <a:latin typeface="Garamond"/>
                <a:cs typeface="Garamond"/>
              </a:rPr>
              <a:t> </a:t>
            </a:r>
            <a:r>
              <a:rPr sz="2450" spc="130" dirty="0">
                <a:latin typeface="Garamond"/>
                <a:cs typeface="Garamond"/>
              </a:rPr>
              <a:t>a</a:t>
            </a:r>
            <a:r>
              <a:rPr sz="2450" spc="290" dirty="0">
                <a:latin typeface="Garamond"/>
                <a:cs typeface="Garamond"/>
              </a:rPr>
              <a:t> </a:t>
            </a:r>
            <a:r>
              <a:rPr sz="2450" spc="85" dirty="0">
                <a:latin typeface="Garamond"/>
                <a:cs typeface="Garamond"/>
              </a:rPr>
              <a:t>state</a:t>
            </a:r>
            <a:r>
              <a:rPr sz="2450" spc="290" dirty="0">
                <a:latin typeface="Garamond"/>
                <a:cs typeface="Garamond"/>
              </a:rPr>
              <a:t> </a:t>
            </a:r>
            <a:r>
              <a:rPr sz="2450" dirty="0">
                <a:latin typeface="Garamond"/>
                <a:cs typeface="Garamond"/>
              </a:rPr>
              <a:t>in</a:t>
            </a:r>
            <a:r>
              <a:rPr sz="2450" spc="290" dirty="0">
                <a:latin typeface="Garamond"/>
                <a:cs typeface="Garamond"/>
              </a:rPr>
              <a:t> </a:t>
            </a:r>
            <a:r>
              <a:rPr sz="2450" dirty="0">
                <a:latin typeface="Garamond"/>
                <a:cs typeface="Garamond"/>
              </a:rPr>
              <a:t>which</a:t>
            </a:r>
            <a:r>
              <a:rPr sz="2450" spc="295" dirty="0">
                <a:latin typeface="Garamond"/>
                <a:cs typeface="Garamond"/>
              </a:rPr>
              <a:t> </a:t>
            </a:r>
            <a:r>
              <a:rPr sz="2450" spc="75" dirty="0">
                <a:latin typeface="Garamond"/>
                <a:cs typeface="Garamond"/>
              </a:rPr>
              <a:t>all</a:t>
            </a:r>
            <a:r>
              <a:rPr sz="2450" spc="290" dirty="0">
                <a:latin typeface="Garamond"/>
                <a:cs typeface="Garamond"/>
              </a:rPr>
              <a:t> </a:t>
            </a:r>
            <a:r>
              <a:rPr sz="2450" dirty="0">
                <a:latin typeface="Garamond"/>
                <a:cs typeface="Garamond"/>
              </a:rPr>
              <a:t>particles</a:t>
            </a:r>
            <a:r>
              <a:rPr sz="2450" spc="290" dirty="0">
                <a:latin typeface="Garamond"/>
                <a:cs typeface="Garamond"/>
              </a:rPr>
              <a:t> </a:t>
            </a:r>
            <a:r>
              <a:rPr sz="2450" spc="55" dirty="0">
                <a:latin typeface="Garamond"/>
                <a:cs typeface="Garamond"/>
              </a:rPr>
              <a:t>are</a:t>
            </a:r>
            <a:r>
              <a:rPr sz="2450" spc="290" dirty="0">
                <a:latin typeface="Garamond"/>
                <a:cs typeface="Garamond"/>
              </a:rPr>
              <a:t> </a:t>
            </a:r>
            <a:r>
              <a:rPr sz="2450" dirty="0">
                <a:latin typeface="Garamond"/>
                <a:cs typeface="Garamond"/>
              </a:rPr>
              <a:t>in</a:t>
            </a:r>
            <a:r>
              <a:rPr sz="2450" spc="295" dirty="0">
                <a:latin typeface="Garamond"/>
                <a:cs typeface="Garamond"/>
              </a:rPr>
              <a:t> </a:t>
            </a:r>
            <a:r>
              <a:rPr sz="2450" dirty="0">
                <a:latin typeface="Garamond"/>
                <a:cs typeface="Garamond"/>
              </a:rPr>
              <a:t>the</a:t>
            </a:r>
            <a:r>
              <a:rPr sz="2450" spc="290" dirty="0">
                <a:latin typeface="Garamond"/>
                <a:cs typeface="Garamond"/>
              </a:rPr>
              <a:t> </a:t>
            </a:r>
            <a:r>
              <a:rPr sz="2450" spc="-10" dirty="0">
                <a:latin typeface="Garamond"/>
                <a:cs typeface="Garamond"/>
              </a:rPr>
              <a:t>highest- 	</a:t>
            </a:r>
            <a:r>
              <a:rPr sz="2450" dirty="0">
                <a:latin typeface="Garamond"/>
                <a:cs typeface="Garamond"/>
              </a:rPr>
              <a:t>energy</a:t>
            </a:r>
            <a:r>
              <a:rPr sz="2450" spc="265" dirty="0">
                <a:latin typeface="Garamond"/>
                <a:cs typeface="Garamond"/>
              </a:rPr>
              <a:t> </a:t>
            </a:r>
            <a:r>
              <a:rPr sz="2450" spc="65" dirty="0">
                <a:latin typeface="Garamond"/>
                <a:cs typeface="Garamond"/>
              </a:rPr>
              <a:t>states</a:t>
            </a:r>
            <a:r>
              <a:rPr sz="2450" spc="275" dirty="0">
                <a:latin typeface="Garamond"/>
                <a:cs typeface="Garamond"/>
              </a:rPr>
              <a:t> </a:t>
            </a:r>
            <a:r>
              <a:rPr sz="2450" spc="-10" dirty="0">
                <a:latin typeface="Garamond"/>
                <a:cs typeface="Garamond"/>
              </a:rPr>
              <a:t>possible.</a:t>
            </a:r>
            <a:endParaRPr sz="2450">
              <a:latin typeface="Garamond"/>
              <a:cs typeface="Garamond"/>
            </a:endParaRPr>
          </a:p>
          <a:p>
            <a:pPr marL="386715" indent="-361950">
              <a:lnSpc>
                <a:spcPct val="100000"/>
              </a:lnSpc>
              <a:spcBef>
                <a:spcPts val="1045"/>
              </a:spcBef>
              <a:buAutoNum type="alphaUcPeriod"/>
              <a:tabLst>
                <a:tab pos="386715" algn="l"/>
              </a:tabLst>
            </a:pPr>
            <a:r>
              <a:rPr sz="2450" dirty="0">
                <a:latin typeface="Garamond"/>
                <a:cs typeface="Garamond"/>
              </a:rPr>
              <a:t>All</a:t>
            </a:r>
            <a:r>
              <a:rPr sz="2450" spc="140" dirty="0">
                <a:latin typeface="Garamond"/>
                <a:cs typeface="Garamond"/>
              </a:rPr>
              <a:t> </a:t>
            </a:r>
            <a:r>
              <a:rPr sz="2450" spc="65" dirty="0">
                <a:latin typeface="Garamond"/>
                <a:cs typeface="Garamond"/>
              </a:rPr>
              <a:t>states</a:t>
            </a:r>
            <a:r>
              <a:rPr sz="2450" spc="150" dirty="0">
                <a:latin typeface="Garamond"/>
                <a:cs typeface="Garamond"/>
              </a:rPr>
              <a:t> </a:t>
            </a:r>
            <a:r>
              <a:rPr sz="2450" dirty="0">
                <a:latin typeface="Garamond"/>
                <a:cs typeface="Garamond"/>
              </a:rPr>
              <a:t>become</a:t>
            </a:r>
            <a:r>
              <a:rPr sz="2450" spc="155" dirty="0">
                <a:latin typeface="Garamond"/>
                <a:cs typeface="Garamond"/>
              </a:rPr>
              <a:t> </a:t>
            </a:r>
            <a:r>
              <a:rPr sz="2450" spc="65" dirty="0">
                <a:latin typeface="Garamond"/>
                <a:cs typeface="Garamond"/>
              </a:rPr>
              <a:t>equally</a:t>
            </a:r>
            <a:r>
              <a:rPr sz="2450" spc="150" dirty="0">
                <a:latin typeface="Garamond"/>
                <a:cs typeface="Garamond"/>
              </a:rPr>
              <a:t> </a:t>
            </a:r>
            <a:r>
              <a:rPr sz="2450" spc="-10" dirty="0">
                <a:latin typeface="Garamond"/>
                <a:cs typeface="Garamond"/>
              </a:rPr>
              <a:t>likely.</a:t>
            </a:r>
            <a:endParaRPr sz="2450">
              <a:latin typeface="Garamond"/>
              <a:cs typeface="Garamond"/>
            </a:endParaRPr>
          </a:p>
          <a:p>
            <a:pPr marL="386080" marR="5080" indent="-374015">
              <a:lnSpc>
                <a:spcPct val="101699"/>
              </a:lnSpc>
              <a:spcBef>
                <a:spcPts val="994"/>
              </a:spcBef>
              <a:buAutoNum type="alphaUcPeriod"/>
              <a:tabLst>
                <a:tab pos="387985" algn="l"/>
              </a:tabLst>
            </a:pPr>
            <a:r>
              <a:rPr sz="2450" dirty="0">
                <a:latin typeface="Garamond"/>
                <a:cs typeface="Garamond"/>
              </a:rPr>
              <a:t>Changing</a:t>
            </a:r>
            <a:r>
              <a:rPr sz="2450" spc="315" dirty="0">
                <a:latin typeface="Garamond"/>
                <a:cs typeface="Garamond"/>
              </a:rPr>
              <a:t> </a:t>
            </a:r>
            <a:r>
              <a:rPr sz="2450" dirty="0">
                <a:latin typeface="Garamond"/>
                <a:cs typeface="Garamond"/>
              </a:rPr>
              <a:t>the</a:t>
            </a:r>
            <a:r>
              <a:rPr sz="2450" spc="310" dirty="0">
                <a:latin typeface="Garamond"/>
                <a:cs typeface="Garamond"/>
              </a:rPr>
              <a:t> </a:t>
            </a:r>
            <a:r>
              <a:rPr sz="2450" spc="55" dirty="0">
                <a:latin typeface="Garamond"/>
                <a:cs typeface="Garamond"/>
              </a:rPr>
              <a:t>temperature</a:t>
            </a:r>
            <a:r>
              <a:rPr sz="2450" spc="310" dirty="0">
                <a:latin typeface="Garamond"/>
                <a:cs typeface="Garamond"/>
              </a:rPr>
              <a:t> </a:t>
            </a:r>
            <a:r>
              <a:rPr sz="2450" dirty="0">
                <a:latin typeface="Garamond"/>
                <a:cs typeface="Garamond"/>
              </a:rPr>
              <a:t>does</a:t>
            </a:r>
            <a:r>
              <a:rPr sz="2450" spc="315" dirty="0">
                <a:latin typeface="Garamond"/>
                <a:cs typeface="Garamond"/>
              </a:rPr>
              <a:t> </a:t>
            </a:r>
            <a:r>
              <a:rPr sz="2450" dirty="0">
                <a:latin typeface="Garamond"/>
                <a:cs typeface="Garamond"/>
              </a:rPr>
              <a:t>not</a:t>
            </a:r>
            <a:r>
              <a:rPr sz="2450" spc="310" dirty="0">
                <a:latin typeface="Garamond"/>
                <a:cs typeface="Garamond"/>
              </a:rPr>
              <a:t> </a:t>
            </a:r>
            <a:r>
              <a:rPr sz="2450" dirty="0">
                <a:latin typeface="Garamond"/>
                <a:cs typeface="Garamond"/>
              </a:rPr>
              <a:t>change</a:t>
            </a:r>
            <a:r>
              <a:rPr sz="2450" spc="310" dirty="0">
                <a:latin typeface="Garamond"/>
                <a:cs typeface="Garamond"/>
              </a:rPr>
              <a:t> </a:t>
            </a:r>
            <a:r>
              <a:rPr sz="2450" dirty="0">
                <a:latin typeface="Garamond"/>
                <a:cs typeface="Garamond"/>
              </a:rPr>
              <a:t>the</a:t>
            </a:r>
            <a:r>
              <a:rPr sz="2450" spc="315" dirty="0">
                <a:latin typeface="Garamond"/>
                <a:cs typeface="Garamond"/>
              </a:rPr>
              <a:t> </a:t>
            </a:r>
            <a:r>
              <a:rPr sz="2450" dirty="0">
                <a:latin typeface="Garamond"/>
                <a:cs typeface="Garamond"/>
              </a:rPr>
              <a:t>distribution</a:t>
            </a:r>
            <a:r>
              <a:rPr sz="2450" spc="310" dirty="0">
                <a:latin typeface="Garamond"/>
                <a:cs typeface="Garamond"/>
              </a:rPr>
              <a:t> </a:t>
            </a:r>
            <a:r>
              <a:rPr sz="2450" spc="-25" dirty="0">
                <a:latin typeface="Garamond"/>
                <a:cs typeface="Garamond"/>
              </a:rPr>
              <a:t>of 	</a:t>
            </a:r>
            <a:r>
              <a:rPr sz="2450" spc="60" dirty="0">
                <a:latin typeface="Garamond"/>
                <a:cs typeface="Garamond"/>
              </a:rPr>
              <a:t>states.</a:t>
            </a:r>
            <a:endParaRPr sz="2450">
              <a:latin typeface="Garamond"/>
              <a:cs typeface="Garamond"/>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530606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10.4.</a:t>
            </a:r>
            <a:r>
              <a:rPr sz="1200" spc="170" dirty="0">
                <a:latin typeface="Times New Roman"/>
                <a:cs typeface="Times New Roman"/>
              </a:rPr>
              <a:t>  </a:t>
            </a:r>
            <a:r>
              <a:rPr sz="1200" spc="50" dirty="0">
                <a:latin typeface="Times New Roman"/>
                <a:cs typeface="Times New Roman"/>
              </a:rPr>
              <a:t>THE</a:t>
            </a:r>
            <a:r>
              <a:rPr sz="1200" spc="105" dirty="0">
                <a:latin typeface="Times New Roman"/>
                <a:cs typeface="Times New Roman"/>
              </a:rPr>
              <a:t> </a:t>
            </a:r>
            <a:r>
              <a:rPr sz="1200" dirty="0">
                <a:latin typeface="Times New Roman"/>
                <a:cs typeface="Times New Roman"/>
              </a:rPr>
              <a:t>BOLTZMANN</a:t>
            </a:r>
            <a:r>
              <a:rPr sz="1200" spc="100" dirty="0">
                <a:latin typeface="Times New Roman"/>
                <a:cs typeface="Times New Roman"/>
              </a:rPr>
              <a:t> </a:t>
            </a:r>
            <a:r>
              <a:rPr sz="1200" spc="-10" dirty="0">
                <a:latin typeface="Times New Roman"/>
                <a:cs typeface="Times New Roman"/>
              </a:rPr>
              <a:t>DISTRIBUTION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782955"/>
          </a:xfrm>
          <a:prstGeom prst="rect">
            <a:avLst/>
          </a:prstGeom>
        </p:spPr>
        <p:txBody>
          <a:bodyPr vert="horz" wrap="square" lIns="0" tIns="9525" rIns="0" bIns="0" rtlCol="0">
            <a:spAutoFit/>
          </a:bodyPr>
          <a:lstStyle/>
          <a:p>
            <a:pPr marL="12700" marR="5080">
              <a:lnSpc>
                <a:spcPct val="101699"/>
              </a:lnSpc>
              <a:spcBef>
                <a:spcPts val="75"/>
              </a:spcBef>
              <a:tabLst>
                <a:tab pos="3188970" algn="l"/>
                <a:tab pos="3898900" algn="l"/>
              </a:tabLst>
            </a:pPr>
            <a:r>
              <a:rPr spc="65" dirty="0"/>
              <a:t>System</a:t>
            </a:r>
            <a:r>
              <a:rPr spc="245" dirty="0"/>
              <a:t> </a:t>
            </a:r>
            <a:r>
              <a:rPr spc="80" dirty="0"/>
              <a:t>S</a:t>
            </a:r>
            <a:r>
              <a:rPr spc="250" dirty="0"/>
              <a:t> </a:t>
            </a:r>
            <a:r>
              <a:rPr dirty="0"/>
              <a:t>has</a:t>
            </a:r>
            <a:r>
              <a:rPr spc="240" dirty="0"/>
              <a:t> </a:t>
            </a:r>
            <a:r>
              <a:rPr spc="65" dirty="0"/>
              <a:t>many</a:t>
            </a:r>
            <a:r>
              <a:rPr spc="245" dirty="0"/>
              <a:t> </a:t>
            </a:r>
            <a:r>
              <a:rPr spc="40" dirty="0"/>
              <a:t>particles.</a:t>
            </a:r>
            <a:r>
              <a:rPr dirty="0"/>
              <a:t>	Each</a:t>
            </a:r>
            <a:r>
              <a:rPr spc="235" dirty="0"/>
              <a:t> </a:t>
            </a:r>
            <a:r>
              <a:rPr spc="55" dirty="0"/>
              <a:t>individual</a:t>
            </a:r>
            <a:r>
              <a:rPr spc="235" dirty="0"/>
              <a:t> </a:t>
            </a:r>
            <a:r>
              <a:rPr spc="50" dirty="0"/>
              <a:t>particle</a:t>
            </a:r>
            <a:r>
              <a:rPr spc="225" dirty="0"/>
              <a:t> </a:t>
            </a:r>
            <a:r>
              <a:rPr dirty="0"/>
              <a:t>obeys</a:t>
            </a:r>
            <a:r>
              <a:rPr spc="235" dirty="0"/>
              <a:t> </a:t>
            </a:r>
            <a:r>
              <a:rPr spc="-25" dirty="0"/>
              <a:t>the </a:t>
            </a:r>
            <a:r>
              <a:rPr dirty="0"/>
              <a:t>Boltzmann</a:t>
            </a:r>
            <a:r>
              <a:rPr spc="10" dirty="0"/>
              <a:t>  </a:t>
            </a:r>
            <a:r>
              <a:rPr spc="-10" dirty="0"/>
              <a:t>distribution,</a:t>
            </a:r>
            <a:r>
              <a:rPr dirty="0"/>
              <a:t>	</a:t>
            </a:r>
            <a:r>
              <a:rPr spc="50" dirty="0"/>
              <a:t>with</a:t>
            </a:r>
            <a:r>
              <a:rPr spc="340" dirty="0"/>
              <a:t> </a:t>
            </a:r>
            <a:r>
              <a:rPr dirty="0"/>
              <a:t>the</a:t>
            </a:r>
            <a:r>
              <a:rPr spc="355" dirty="0"/>
              <a:t> </a:t>
            </a:r>
            <a:r>
              <a:rPr spc="50" dirty="0"/>
              <a:t>rest</a:t>
            </a:r>
            <a:r>
              <a:rPr spc="350" dirty="0"/>
              <a:t> </a:t>
            </a:r>
            <a:r>
              <a:rPr dirty="0"/>
              <a:t>of</a:t>
            </a:r>
            <a:r>
              <a:rPr spc="350" dirty="0"/>
              <a:t> </a:t>
            </a:r>
            <a:r>
              <a:rPr dirty="0"/>
              <a:t>the</a:t>
            </a:r>
            <a:r>
              <a:rPr spc="350" dirty="0"/>
              <a:t> </a:t>
            </a:r>
            <a:r>
              <a:rPr spc="50" dirty="0"/>
              <a:t>system</a:t>
            </a:r>
            <a:r>
              <a:rPr spc="350" dirty="0"/>
              <a:t> </a:t>
            </a:r>
            <a:r>
              <a:rPr spc="55" dirty="0"/>
              <a:t>acting</a:t>
            </a:r>
            <a:r>
              <a:rPr spc="355" dirty="0"/>
              <a:t> </a:t>
            </a:r>
            <a:r>
              <a:rPr spc="65" dirty="0"/>
              <a:t>as</a:t>
            </a:r>
            <a:r>
              <a:rPr spc="350" dirty="0"/>
              <a:t> </a:t>
            </a:r>
            <a:r>
              <a:rPr spc="80" dirty="0"/>
              <a:t>a</a:t>
            </a:r>
          </a:p>
        </p:txBody>
      </p:sp>
      <p:sp>
        <p:nvSpPr>
          <p:cNvPr id="5" name="object 5"/>
          <p:cNvSpPr txBox="1"/>
          <p:nvPr/>
        </p:nvSpPr>
        <p:spPr>
          <a:xfrm>
            <a:off x="707745" y="1967952"/>
            <a:ext cx="8267065" cy="4641850"/>
          </a:xfrm>
          <a:prstGeom prst="rect">
            <a:avLst/>
          </a:prstGeom>
        </p:spPr>
        <p:txBody>
          <a:bodyPr vert="horz" wrap="square" lIns="0" tIns="9525" rIns="0" bIns="0" rtlCol="0">
            <a:spAutoFit/>
          </a:bodyPr>
          <a:lstStyle/>
          <a:p>
            <a:pPr marL="23495" marR="5080">
              <a:lnSpc>
                <a:spcPct val="101699"/>
              </a:lnSpc>
              <a:spcBef>
                <a:spcPts val="75"/>
              </a:spcBef>
              <a:tabLst>
                <a:tab pos="1371600" algn="l"/>
                <a:tab pos="1946910" algn="l"/>
              </a:tabLst>
            </a:pPr>
            <a:r>
              <a:rPr sz="2450" spc="-10" dirty="0">
                <a:latin typeface="Garamond"/>
                <a:cs typeface="Garamond"/>
              </a:rPr>
              <a:t>reservoir.</a:t>
            </a:r>
            <a:r>
              <a:rPr sz="2450" dirty="0">
                <a:latin typeface="Garamond"/>
                <a:cs typeface="Garamond"/>
              </a:rPr>
              <a:t>	Which</a:t>
            </a:r>
            <a:r>
              <a:rPr sz="2450" spc="325" dirty="0">
                <a:latin typeface="Garamond"/>
                <a:cs typeface="Garamond"/>
              </a:rPr>
              <a:t> </a:t>
            </a:r>
            <a:r>
              <a:rPr sz="2450" dirty="0">
                <a:latin typeface="Garamond"/>
                <a:cs typeface="Garamond"/>
              </a:rPr>
              <a:t>of</a:t>
            </a:r>
            <a:r>
              <a:rPr sz="2450" spc="340" dirty="0">
                <a:latin typeface="Garamond"/>
                <a:cs typeface="Garamond"/>
              </a:rPr>
              <a:t> </a:t>
            </a:r>
            <a:r>
              <a:rPr sz="2450" spc="50" dirty="0">
                <a:latin typeface="Garamond"/>
                <a:cs typeface="Garamond"/>
              </a:rPr>
              <a:t>the</a:t>
            </a:r>
            <a:r>
              <a:rPr sz="2450" spc="340" dirty="0">
                <a:latin typeface="Garamond"/>
                <a:cs typeface="Garamond"/>
              </a:rPr>
              <a:t> </a:t>
            </a:r>
            <a:r>
              <a:rPr sz="2450" dirty="0">
                <a:latin typeface="Garamond"/>
                <a:cs typeface="Garamond"/>
              </a:rPr>
              <a:t>following</a:t>
            </a:r>
            <a:r>
              <a:rPr sz="2450" spc="335" dirty="0">
                <a:latin typeface="Garamond"/>
                <a:cs typeface="Garamond"/>
              </a:rPr>
              <a:t> </a:t>
            </a:r>
            <a:r>
              <a:rPr sz="2450" spc="50" dirty="0">
                <a:latin typeface="Garamond"/>
                <a:cs typeface="Garamond"/>
              </a:rPr>
              <a:t>best</a:t>
            </a:r>
            <a:r>
              <a:rPr sz="2450" spc="340" dirty="0">
                <a:latin typeface="Garamond"/>
                <a:cs typeface="Garamond"/>
              </a:rPr>
              <a:t> </a:t>
            </a:r>
            <a:r>
              <a:rPr sz="2450" dirty="0">
                <a:latin typeface="Garamond"/>
                <a:cs typeface="Garamond"/>
              </a:rPr>
              <a:t>describes</a:t>
            </a:r>
            <a:r>
              <a:rPr sz="2450" spc="335" dirty="0">
                <a:latin typeface="Garamond"/>
                <a:cs typeface="Garamond"/>
              </a:rPr>
              <a:t> </a:t>
            </a:r>
            <a:r>
              <a:rPr sz="2450" dirty="0">
                <a:latin typeface="Garamond"/>
                <a:cs typeface="Garamond"/>
              </a:rPr>
              <a:t>the</a:t>
            </a:r>
            <a:r>
              <a:rPr sz="2450" spc="340" dirty="0">
                <a:latin typeface="Garamond"/>
                <a:cs typeface="Garamond"/>
              </a:rPr>
              <a:t> </a:t>
            </a:r>
            <a:r>
              <a:rPr sz="2450" dirty="0">
                <a:latin typeface="Garamond"/>
                <a:cs typeface="Garamond"/>
              </a:rPr>
              <a:t>behavior</a:t>
            </a:r>
            <a:r>
              <a:rPr sz="2450" spc="335" dirty="0">
                <a:latin typeface="Garamond"/>
                <a:cs typeface="Garamond"/>
              </a:rPr>
              <a:t> </a:t>
            </a:r>
            <a:r>
              <a:rPr sz="2450" spc="-25" dirty="0">
                <a:latin typeface="Garamond"/>
                <a:cs typeface="Garamond"/>
              </a:rPr>
              <a:t>of </a:t>
            </a:r>
            <a:r>
              <a:rPr sz="2450" spc="65" dirty="0">
                <a:latin typeface="Garamond"/>
                <a:cs typeface="Garamond"/>
              </a:rPr>
              <a:t>System</a:t>
            </a:r>
            <a:r>
              <a:rPr sz="2450" spc="140" dirty="0">
                <a:latin typeface="Garamond"/>
                <a:cs typeface="Garamond"/>
              </a:rPr>
              <a:t> </a:t>
            </a:r>
            <a:r>
              <a:rPr sz="2450" spc="80" dirty="0">
                <a:latin typeface="Garamond"/>
                <a:cs typeface="Garamond"/>
              </a:rPr>
              <a:t>S</a:t>
            </a:r>
            <a:r>
              <a:rPr sz="2450" spc="140" dirty="0">
                <a:latin typeface="Garamond"/>
                <a:cs typeface="Garamond"/>
              </a:rPr>
              <a:t> </a:t>
            </a:r>
            <a:r>
              <a:rPr sz="2450" spc="65" dirty="0">
                <a:latin typeface="Garamond"/>
                <a:cs typeface="Garamond"/>
              </a:rPr>
              <a:t>as</a:t>
            </a:r>
            <a:r>
              <a:rPr sz="2450" spc="145" dirty="0">
                <a:latin typeface="Garamond"/>
                <a:cs typeface="Garamond"/>
              </a:rPr>
              <a:t> </a:t>
            </a:r>
            <a:r>
              <a:rPr sz="2450" i="1" dirty="0">
                <a:latin typeface="Times New Roman"/>
                <a:cs typeface="Times New Roman"/>
              </a:rPr>
              <a:t>T	</a:t>
            </a:r>
            <a:r>
              <a:rPr sz="2450" spc="160" dirty="0">
                <a:latin typeface="Lucida Sans Unicode"/>
                <a:cs typeface="Lucida Sans Unicode"/>
              </a:rPr>
              <a:t>→</a:t>
            </a:r>
            <a:r>
              <a:rPr sz="2450" spc="-85" dirty="0">
                <a:latin typeface="Lucida Sans Unicode"/>
                <a:cs typeface="Lucida Sans Unicode"/>
              </a:rPr>
              <a:t> </a:t>
            </a:r>
            <a:r>
              <a:rPr sz="2450" spc="140" dirty="0">
                <a:latin typeface="Lucida Sans Unicode"/>
                <a:cs typeface="Lucida Sans Unicode"/>
              </a:rPr>
              <a:t>∞</a:t>
            </a:r>
            <a:r>
              <a:rPr sz="2450" spc="140" dirty="0">
                <a:latin typeface="Garamond"/>
                <a:cs typeface="Garamond"/>
              </a:rPr>
              <a:t>?</a:t>
            </a:r>
            <a:endParaRPr sz="2450">
              <a:latin typeface="Garamond"/>
              <a:cs typeface="Garamond"/>
            </a:endParaRPr>
          </a:p>
          <a:p>
            <a:pPr marL="393700" marR="5715" indent="-370205">
              <a:lnSpc>
                <a:spcPct val="101699"/>
              </a:lnSpc>
              <a:spcBef>
                <a:spcPts val="1595"/>
              </a:spcBef>
              <a:buAutoNum type="alphaUcPeriod"/>
              <a:tabLst>
                <a:tab pos="394970" algn="l"/>
              </a:tabLst>
            </a:pPr>
            <a:r>
              <a:rPr sz="2450" spc="55" dirty="0">
                <a:latin typeface="Garamond"/>
                <a:cs typeface="Garamond"/>
              </a:rPr>
              <a:t>It</a:t>
            </a:r>
            <a:r>
              <a:rPr sz="2450" spc="375" dirty="0">
                <a:latin typeface="Garamond"/>
                <a:cs typeface="Garamond"/>
              </a:rPr>
              <a:t> </a:t>
            </a:r>
            <a:r>
              <a:rPr sz="2450" dirty="0">
                <a:latin typeface="Garamond"/>
                <a:cs typeface="Garamond"/>
              </a:rPr>
              <a:t>approaches</a:t>
            </a:r>
            <a:r>
              <a:rPr sz="2450" spc="380" dirty="0">
                <a:latin typeface="Garamond"/>
                <a:cs typeface="Garamond"/>
              </a:rPr>
              <a:t> </a:t>
            </a:r>
            <a:r>
              <a:rPr sz="2450" spc="130" dirty="0">
                <a:latin typeface="Garamond"/>
                <a:cs typeface="Garamond"/>
              </a:rPr>
              <a:t>a</a:t>
            </a:r>
            <a:r>
              <a:rPr sz="2450" spc="375" dirty="0">
                <a:latin typeface="Garamond"/>
                <a:cs typeface="Garamond"/>
              </a:rPr>
              <a:t> </a:t>
            </a:r>
            <a:r>
              <a:rPr sz="2450" spc="85" dirty="0">
                <a:latin typeface="Garamond"/>
                <a:cs typeface="Garamond"/>
              </a:rPr>
              <a:t>state</a:t>
            </a:r>
            <a:r>
              <a:rPr sz="2450" spc="385" dirty="0">
                <a:latin typeface="Garamond"/>
                <a:cs typeface="Garamond"/>
              </a:rPr>
              <a:t> </a:t>
            </a:r>
            <a:r>
              <a:rPr sz="2450" dirty="0">
                <a:latin typeface="Garamond"/>
                <a:cs typeface="Garamond"/>
              </a:rPr>
              <a:t>in</a:t>
            </a:r>
            <a:r>
              <a:rPr sz="2450" spc="375" dirty="0">
                <a:latin typeface="Garamond"/>
                <a:cs typeface="Garamond"/>
              </a:rPr>
              <a:t> </a:t>
            </a:r>
            <a:r>
              <a:rPr sz="2450" dirty="0">
                <a:latin typeface="Garamond"/>
                <a:cs typeface="Garamond"/>
              </a:rPr>
              <a:t>which</a:t>
            </a:r>
            <a:r>
              <a:rPr sz="2450" spc="385" dirty="0">
                <a:latin typeface="Garamond"/>
                <a:cs typeface="Garamond"/>
              </a:rPr>
              <a:t> </a:t>
            </a:r>
            <a:r>
              <a:rPr sz="2450" spc="75" dirty="0">
                <a:latin typeface="Garamond"/>
                <a:cs typeface="Garamond"/>
              </a:rPr>
              <a:t>all</a:t>
            </a:r>
            <a:r>
              <a:rPr sz="2450" spc="375" dirty="0">
                <a:latin typeface="Garamond"/>
                <a:cs typeface="Garamond"/>
              </a:rPr>
              <a:t> </a:t>
            </a:r>
            <a:r>
              <a:rPr sz="2450" dirty="0">
                <a:latin typeface="Garamond"/>
                <a:cs typeface="Garamond"/>
              </a:rPr>
              <a:t>particles</a:t>
            </a:r>
            <a:r>
              <a:rPr sz="2450" spc="385" dirty="0">
                <a:latin typeface="Garamond"/>
                <a:cs typeface="Garamond"/>
              </a:rPr>
              <a:t> </a:t>
            </a:r>
            <a:r>
              <a:rPr sz="2450" spc="55" dirty="0">
                <a:latin typeface="Garamond"/>
                <a:cs typeface="Garamond"/>
              </a:rPr>
              <a:t>are</a:t>
            </a:r>
            <a:r>
              <a:rPr sz="2450" spc="375" dirty="0">
                <a:latin typeface="Garamond"/>
                <a:cs typeface="Garamond"/>
              </a:rPr>
              <a:t> </a:t>
            </a:r>
            <a:r>
              <a:rPr sz="2450" dirty="0">
                <a:latin typeface="Garamond"/>
                <a:cs typeface="Garamond"/>
              </a:rPr>
              <a:t>in</a:t>
            </a:r>
            <a:r>
              <a:rPr sz="2450" spc="385" dirty="0">
                <a:latin typeface="Garamond"/>
                <a:cs typeface="Garamond"/>
              </a:rPr>
              <a:t> </a:t>
            </a:r>
            <a:r>
              <a:rPr sz="2450" dirty="0">
                <a:latin typeface="Garamond"/>
                <a:cs typeface="Garamond"/>
              </a:rPr>
              <a:t>the</a:t>
            </a:r>
            <a:r>
              <a:rPr sz="2450" spc="375" dirty="0">
                <a:latin typeface="Garamond"/>
                <a:cs typeface="Garamond"/>
              </a:rPr>
              <a:t> </a:t>
            </a:r>
            <a:r>
              <a:rPr sz="2450" spc="-10" dirty="0">
                <a:latin typeface="Garamond"/>
                <a:cs typeface="Garamond"/>
              </a:rPr>
              <a:t>lowest- 	</a:t>
            </a:r>
            <a:r>
              <a:rPr sz="2450" dirty="0">
                <a:latin typeface="Garamond"/>
                <a:cs typeface="Garamond"/>
              </a:rPr>
              <a:t>energy</a:t>
            </a:r>
            <a:r>
              <a:rPr sz="2450" spc="265" dirty="0">
                <a:latin typeface="Garamond"/>
                <a:cs typeface="Garamond"/>
              </a:rPr>
              <a:t> </a:t>
            </a:r>
            <a:r>
              <a:rPr sz="2450" spc="65" dirty="0">
                <a:latin typeface="Garamond"/>
                <a:cs typeface="Garamond"/>
              </a:rPr>
              <a:t>states</a:t>
            </a:r>
            <a:r>
              <a:rPr sz="2450" spc="275" dirty="0">
                <a:latin typeface="Garamond"/>
                <a:cs typeface="Garamond"/>
              </a:rPr>
              <a:t> </a:t>
            </a:r>
            <a:r>
              <a:rPr sz="2450" spc="-10" dirty="0">
                <a:latin typeface="Garamond"/>
                <a:cs typeface="Garamond"/>
              </a:rPr>
              <a:t>possible.</a:t>
            </a:r>
            <a:endParaRPr sz="2450">
              <a:latin typeface="Garamond"/>
              <a:cs typeface="Garamond"/>
            </a:endParaRPr>
          </a:p>
          <a:p>
            <a:pPr marL="393700" marR="5715" indent="-358140">
              <a:lnSpc>
                <a:spcPct val="101699"/>
              </a:lnSpc>
              <a:spcBef>
                <a:spcPts val="994"/>
              </a:spcBef>
              <a:buAutoNum type="alphaUcPeriod"/>
              <a:tabLst>
                <a:tab pos="394970" algn="l"/>
              </a:tabLst>
            </a:pPr>
            <a:r>
              <a:rPr sz="2450" spc="55" dirty="0">
                <a:latin typeface="Garamond"/>
                <a:cs typeface="Garamond"/>
              </a:rPr>
              <a:t>It</a:t>
            </a:r>
            <a:r>
              <a:rPr sz="2450" spc="295" dirty="0">
                <a:latin typeface="Garamond"/>
                <a:cs typeface="Garamond"/>
              </a:rPr>
              <a:t> </a:t>
            </a:r>
            <a:r>
              <a:rPr sz="2450" dirty="0">
                <a:latin typeface="Garamond"/>
                <a:cs typeface="Garamond"/>
              </a:rPr>
              <a:t>approaches</a:t>
            </a:r>
            <a:r>
              <a:rPr sz="2450" spc="285" dirty="0">
                <a:latin typeface="Garamond"/>
                <a:cs typeface="Garamond"/>
              </a:rPr>
              <a:t> </a:t>
            </a:r>
            <a:r>
              <a:rPr sz="2450" spc="130" dirty="0">
                <a:latin typeface="Garamond"/>
                <a:cs typeface="Garamond"/>
              </a:rPr>
              <a:t>a</a:t>
            </a:r>
            <a:r>
              <a:rPr sz="2450" spc="290" dirty="0">
                <a:latin typeface="Garamond"/>
                <a:cs typeface="Garamond"/>
              </a:rPr>
              <a:t> </a:t>
            </a:r>
            <a:r>
              <a:rPr sz="2450" spc="85" dirty="0">
                <a:latin typeface="Garamond"/>
                <a:cs typeface="Garamond"/>
              </a:rPr>
              <a:t>state</a:t>
            </a:r>
            <a:r>
              <a:rPr sz="2450" spc="290" dirty="0">
                <a:latin typeface="Garamond"/>
                <a:cs typeface="Garamond"/>
              </a:rPr>
              <a:t> </a:t>
            </a:r>
            <a:r>
              <a:rPr sz="2450" dirty="0">
                <a:latin typeface="Garamond"/>
                <a:cs typeface="Garamond"/>
              </a:rPr>
              <a:t>in</a:t>
            </a:r>
            <a:r>
              <a:rPr sz="2450" spc="290" dirty="0">
                <a:latin typeface="Garamond"/>
                <a:cs typeface="Garamond"/>
              </a:rPr>
              <a:t> </a:t>
            </a:r>
            <a:r>
              <a:rPr sz="2450" dirty="0">
                <a:latin typeface="Garamond"/>
                <a:cs typeface="Garamond"/>
              </a:rPr>
              <a:t>which</a:t>
            </a:r>
            <a:r>
              <a:rPr sz="2450" spc="295" dirty="0">
                <a:latin typeface="Garamond"/>
                <a:cs typeface="Garamond"/>
              </a:rPr>
              <a:t> </a:t>
            </a:r>
            <a:r>
              <a:rPr sz="2450" spc="75" dirty="0">
                <a:latin typeface="Garamond"/>
                <a:cs typeface="Garamond"/>
              </a:rPr>
              <a:t>all</a:t>
            </a:r>
            <a:r>
              <a:rPr sz="2450" spc="290" dirty="0">
                <a:latin typeface="Garamond"/>
                <a:cs typeface="Garamond"/>
              </a:rPr>
              <a:t> </a:t>
            </a:r>
            <a:r>
              <a:rPr sz="2450" dirty="0">
                <a:latin typeface="Garamond"/>
                <a:cs typeface="Garamond"/>
              </a:rPr>
              <a:t>particles</a:t>
            </a:r>
            <a:r>
              <a:rPr sz="2450" spc="290" dirty="0">
                <a:latin typeface="Garamond"/>
                <a:cs typeface="Garamond"/>
              </a:rPr>
              <a:t> </a:t>
            </a:r>
            <a:r>
              <a:rPr sz="2450" spc="55" dirty="0">
                <a:latin typeface="Garamond"/>
                <a:cs typeface="Garamond"/>
              </a:rPr>
              <a:t>are</a:t>
            </a:r>
            <a:r>
              <a:rPr sz="2450" spc="290" dirty="0">
                <a:latin typeface="Garamond"/>
                <a:cs typeface="Garamond"/>
              </a:rPr>
              <a:t> </a:t>
            </a:r>
            <a:r>
              <a:rPr sz="2450" dirty="0">
                <a:latin typeface="Garamond"/>
                <a:cs typeface="Garamond"/>
              </a:rPr>
              <a:t>in</a:t>
            </a:r>
            <a:r>
              <a:rPr sz="2450" spc="295" dirty="0">
                <a:latin typeface="Garamond"/>
                <a:cs typeface="Garamond"/>
              </a:rPr>
              <a:t> </a:t>
            </a:r>
            <a:r>
              <a:rPr sz="2450" dirty="0">
                <a:latin typeface="Garamond"/>
                <a:cs typeface="Garamond"/>
              </a:rPr>
              <a:t>the</a:t>
            </a:r>
            <a:r>
              <a:rPr sz="2450" spc="290" dirty="0">
                <a:latin typeface="Garamond"/>
                <a:cs typeface="Garamond"/>
              </a:rPr>
              <a:t> </a:t>
            </a:r>
            <a:r>
              <a:rPr sz="2450" spc="-10" dirty="0">
                <a:latin typeface="Garamond"/>
                <a:cs typeface="Garamond"/>
              </a:rPr>
              <a:t>highest- 	</a:t>
            </a:r>
            <a:r>
              <a:rPr sz="2450" dirty="0">
                <a:latin typeface="Garamond"/>
                <a:cs typeface="Garamond"/>
              </a:rPr>
              <a:t>energy</a:t>
            </a:r>
            <a:r>
              <a:rPr sz="2450" spc="265" dirty="0">
                <a:latin typeface="Garamond"/>
                <a:cs typeface="Garamond"/>
              </a:rPr>
              <a:t> </a:t>
            </a:r>
            <a:r>
              <a:rPr sz="2450" spc="65" dirty="0">
                <a:latin typeface="Garamond"/>
                <a:cs typeface="Garamond"/>
              </a:rPr>
              <a:t>states</a:t>
            </a:r>
            <a:r>
              <a:rPr sz="2450" spc="275" dirty="0">
                <a:latin typeface="Garamond"/>
                <a:cs typeface="Garamond"/>
              </a:rPr>
              <a:t> </a:t>
            </a:r>
            <a:r>
              <a:rPr sz="2450" spc="-10" dirty="0">
                <a:latin typeface="Garamond"/>
                <a:cs typeface="Garamond"/>
              </a:rPr>
              <a:t>possible.</a:t>
            </a:r>
            <a:endParaRPr sz="2450">
              <a:latin typeface="Garamond"/>
              <a:cs typeface="Garamond"/>
            </a:endParaRPr>
          </a:p>
          <a:p>
            <a:pPr marL="393700" indent="-361950">
              <a:lnSpc>
                <a:spcPct val="100000"/>
              </a:lnSpc>
              <a:spcBef>
                <a:spcPts val="1045"/>
              </a:spcBef>
              <a:buAutoNum type="alphaUcPeriod"/>
              <a:tabLst>
                <a:tab pos="393700" algn="l"/>
              </a:tabLst>
            </a:pPr>
            <a:r>
              <a:rPr sz="2450" dirty="0">
                <a:latin typeface="Garamond"/>
                <a:cs typeface="Garamond"/>
              </a:rPr>
              <a:t>All</a:t>
            </a:r>
            <a:r>
              <a:rPr sz="2450" spc="140" dirty="0">
                <a:latin typeface="Garamond"/>
                <a:cs typeface="Garamond"/>
              </a:rPr>
              <a:t> </a:t>
            </a:r>
            <a:r>
              <a:rPr sz="2450" spc="65" dirty="0">
                <a:latin typeface="Garamond"/>
                <a:cs typeface="Garamond"/>
              </a:rPr>
              <a:t>states</a:t>
            </a:r>
            <a:r>
              <a:rPr sz="2450" spc="150" dirty="0">
                <a:latin typeface="Garamond"/>
                <a:cs typeface="Garamond"/>
              </a:rPr>
              <a:t> </a:t>
            </a:r>
            <a:r>
              <a:rPr sz="2450" dirty="0">
                <a:latin typeface="Garamond"/>
                <a:cs typeface="Garamond"/>
              </a:rPr>
              <a:t>become</a:t>
            </a:r>
            <a:r>
              <a:rPr sz="2450" spc="155" dirty="0">
                <a:latin typeface="Garamond"/>
                <a:cs typeface="Garamond"/>
              </a:rPr>
              <a:t> </a:t>
            </a:r>
            <a:r>
              <a:rPr sz="2450" spc="65" dirty="0">
                <a:latin typeface="Garamond"/>
                <a:cs typeface="Garamond"/>
              </a:rPr>
              <a:t>equally</a:t>
            </a:r>
            <a:r>
              <a:rPr sz="2450" spc="150" dirty="0">
                <a:latin typeface="Garamond"/>
                <a:cs typeface="Garamond"/>
              </a:rPr>
              <a:t> </a:t>
            </a:r>
            <a:r>
              <a:rPr sz="2450" spc="-10" dirty="0">
                <a:latin typeface="Garamond"/>
                <a:cs typeface="Garamond"/>
              </a:rPr>
              <a:t>likely.</a:t>
            </a:r>
            <a:endParaRPr sz="2450">
              <a:latin typeface="Garamond"/>
              <a:cs typeface="Garamond"/>
            </a:endParaRPr>
          </a:p>
          <a:p>
            <a:pPr marL="393065" marR="5080" indent="-374015">
              <a:lnSpc>
                <a:spcPct val="101699"/>
              </a:lnSpc>
              <a:spcBef>
                <a:spcPts val="994"/>
              </a:spcBef>
              <a:buAutoNum type="alphaUcPeriod"/>
              <a:tabLst>
                <a:tab pos="394970" algn="l"/>
              </a:tabLst>
            </a:pPr>
            <a:r>
              <a:rPr sz="2450" dirty="0">
                <a:latin typeface="Garamond"/>
                <a:cs typeface="Garamond"/>
              </a:rPr>
              <a:t>Changing</a:t>
            </a:r>
            <a:r>
              <a:rPr sz="2450" spc="315" dirty="0">
                <a:latin typeface="Garamond"/>
                <a:cs typeface="Garamond"/>
              </a:rPr>
              <a:t> </a:t>
            </a:r>
            <a:r>
              <a:rPr sz="2450" dirty="0">
                <a:latin typeface="Garamond"/>
                <a:cs typeface="Garamond"/>
              </a:rPr>
              <a:t>the</a:t>
            </a:r>
            <a:r>
              <a:rPr sz="2450" spc="310" dirty="0">
                <a:latin typeface="Garamond"/>
                <a:cs typeface="Garamond"/>
              </a:rPr>
              <a:t> </a:t>
            </a:r>
            <a:r>
              <a:rPr sz="2450" spc="55" dirty="0">
                <a:latin typeface="Garamond"/>
                <a:cs typeface="Garamond"/>
              </a:rPr>
              <a:t>temperature</a:t>
            </a:r>
            <a:r>
              <a:rPr sz="2450" spc="310" dirty="0">
                <a:latin typeface="Garamond"/>
                <a:cs typeface="Garamond"/>
              </a:rPr>
              <a:t> </a:t>
            </a:r>
            <a:r>
              <a:rPr sz="2450" dirty="0">
                <a:latin typeface="Garamond"/>
                <a:cs typeface="Garamond"/>
              </a:rPr>
              <a:t>does</a:t>
            </a:r>
            <a:r>
              <a:rPr sz="2450" spc="315" dirty="0">
                <a:latin typeface="Garamond"/>
                <a:cs typeface="Garamond"/>
              </a:rPr>
              <a:t> </a:t>
            </a:r>
            <a:r>
              <a:rPr sz="2450" dirty="0">
                <a:latin typeface="Garamond"/>
                <a:cs typeface="Garamond"/>
              </a:rPr>
              <a:t>not</a:t>
            </a:r>
            <a:r>
              <a:rPr sz="2450" spc="310" dirty="0">
                <a:latin typeface="Garamond"/>
                <a:cs typeface="Garamond"/>
              </a:rPr>
              <a:t> </a:t>
            </a:r>
            <a:r>
              <a:rPr sz="2450" dirty="0">
                <a:latin typeface="Garamond"/>
                <a:cs typeface="Garamond"/>
              </a:rPr>
              <a:t>change</a:t>
            </a:r>
            <a:r>
              <a:rPr sz="2450" spc="310" dirty="0">
                <a:latin typeface="Garamond"/>
                <a:cs typeface="Garamond"/>
              </a:rPr>
              <a:t> </a:t>
            </a:r>
            <a:r>
              <a:rPr sz="2450" dirty="0">
                <a:latin typeface="Garamond"/>
                <a:cs typeface="Garamond"/>
              </a:rPr>
              <a:t>the</a:t>
            </a:r>
            <a:r>
              <a:rPr sz="2450" spc="315" dirty="0">
                <a:latin typeface="Garamond"/>
                <a:cs typeface="Garamond"/>
              </a:rPr>
              <a:t> </a:t>
            </a:r>
            <a:r>
              <a:rPr sz="2450" dirty="0">
                <a:latin typeface="Garamond"/>
                <a:cs typeface="Garamond"/>
              </a:rPr>
              <a:t>distribution</a:t>
            </a:r>
            <a:r>
              <a:rPr sz="2450" spc="310" dirty="0">
                <a:latin typeface="Garamond"/>
                <a:cs typeface="Garamond"/>
              </a:rPr>
              <a:t> </a:t>
            </a:r>
            <a:r>
              <a:rPr sz="2450" spc="-25" dirty="0">
                <a:latin typeface="Garamond"/>
                <a:cs typeface="Garamond"/>
              </a:rPr>
              <a:t>of 	</a:t>
            </a:r>
            <a:r>
              <a:rPr sz="2450" spc="60" dirty="0">
                <a:latin typeface="Garamond"/>
                <a:cs typeface="Garamond"/>
              </a:rPr>
              <a:t>states.</a:t>
            </a:r>
            <a:endParaRPr sz="2450">
              <a:latin typeface="Garamond"/>
              <a:cs typeface="Garamond"/>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25" dirty="0">
                <a:latin typeface="Garamond"/>
                <a:cs typeface="Garamond"/>
              </a:rPr>
              <a:t>C</a:t>
            </a:r>
            <a:endParaRPr sz="2450">
              <a:latin typeface="Garamond"/>
              <a:cs typeface="Garamond"/>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530606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10.4.</a:t>
            </a:r>
            <a:r>
              <a:rPr sz="1200" spc="170" dirty="0">
                <a:latin typeface="Times New Roman"/>
                <a:cs typeface="Times New Roman"/>
              </a:rPr>
              <a:t>  </a:t>
            </a:r>
            <a:r>
              <a:rPr sz="1200" spc="50" dirty="0">
                <a:latin typeface="Times New Roman"/>
                <a:cs typeface="Times New Roman"/>
              </a:rPr>
              <a:t>THE</a:t>
            </a:r>
            <a:r>
              <a:rPr sz="1200" spc="105" dirty="0">
                <a:latin typeface="Times New Roman"/>
                <a:cs typeface="Times New Roman"/>
              </a:rPr>
              <a:t> </a:t>
            </a:r>
            <a:r>
              <a:rPr sz="1200" dirty="0">
                <a:latin typeface="Times New Roman"/>
                <a:cs typeface="Times New Roman"/>
              </a:rPr>
              <a:t>BOLTZMANN</a:t>
            </a:r>
            <a:r>
              <a:rPr sz="1200" spc="100" dirty="0">
                <a:latin typeface="Times New Roman"/>
                <a:cs typeface="Times New Roman"/>
              </a:rPr>
              <a:t> </a:t>
            </a:r>
            <a:r>
              <a:rPr sz="1200" spc="-10" dirty="0">
                <a:latin typeface="Times New Roman"/>
                <a:cs typeface="Times New Roman"/>
              </a:rPr>
              <a:t>DISTRIBUTION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A</a:t>
            </a:r>
            <a:r>
              <a:rPr spc="295" dirty="0"/>
              <a:t> </a:t>
            </a:r>
            <a:r>
              <a:rPr dirty="0"/>
              <a:t>hydrogen</a:t>
            </a:r>
            <a:r>
              <a:rPr spc="305" dirty="0"/>
              <a:t> </a:t>
            </a:r>
            <a:r>
              <a:rPr dirty="0"/>
              <a:t>atom</a:t>
            </a:r>
            <a:r>
              <a:rPr spc="305" dirty="0"/>
              <a:t> </a:t>
            </a:r>
            <a:r>
              <a:rPr dirty="0"/>
              <a:t>has</a:t>
            </a:r>
            <a:r>
              <a:rPr spc="305" dirty="0"/>
              <a:t> </a:t>
            </a:r>
            <a:r>
              <a:rPr dirty="0"/>
              <a:t>two</a:t>
            </a:r>
            <a:r>
              <a:rPr spc="305" dirty="0"/>
              <a:t> </a:t>
            </a:r>
            <a:r>
              <a:rPr dirty="0"/>
              <a:t>ground</a:t>
            </a:r>
            <a:r>
              <a:rPr spc="310" dirty="0"/>
              <a:t> </a:t>
            </a:r>
            <a:r>
              <a:rPr spc="65" dirty="0"/>
              <a:t>states</a:t>
            </a:r>
            <a:r>
              <a:rPr spc="305" dirty="0"/>
              <a:t> </a:t>
            </a:r>
            <a:r>
              <a:rPr dirty="0"/>
              <a:t>(one</a:t>
            </a:r>
            <a:r>
              <a:rPr spc="305" dirty="0"/>
              <a:t> </a:t>
            </a:r>
            <a:r>
              <a:rPr spc="60" dirty="0"/>
              <a:t>with</a:t>
            </a:r>
            <a:r>
              <a:rPr spc="305" dirty="0"/>
              <a:t> </a:t>
            </a:r>
            <a:r>
              <a:rPr dirty="0"/>
              <a:t>each</a:t>
            </a:r>
            <a:r>
              <a:rPr spc="305" dirty="0"/>
              <a:t> </a:t>
            </a:r>
            <a:r>
              <a:rPr spc="-10" dirty="0"/>
              <a:t>possible </a:t>
            </a:r>
            <a:r>
              <a:rPr dirty="0"/>
              <a:t>electron</a:t>
            </a:r>
            <a:r>
              <a:rPr spc="275" dirty="0"/>
              <a:t> </a:t>
            </a:r>
            <a:r>
              <a:rPr dirty="0"/>
              <a:t>spin)</a:t>
            </a:r>
            <a:r>
              <a:rPr spc="280" dirty="0"/>
              <a:t> </a:t>
            </a:r>
            <a:r>
              <a:rPr spc="55" dirty="0"/>
              <a:t>and</a:t>
            </a:r>
            <a:r>
              <a:rPr spc="285" dirty="0"/>
              <a:t> </a:t>
            </a:r>
            <a:r>
              <a:rPr dirty="0"/>
              <a:t>eight</a:t>
            </a:r>
            <a:r>
              <a:rPr spc="275" dirty="0"/>
              <a:t> </a:t>
            </a:r>
            <a:r>
              <a:rPr dirty="0"/>
              <a:t>first</a:t>
            </a:r>
            <a:r>
              <a:rPr spc="280" dirty="0"/>
              <a:t> </a:t>
            </a:r>
            <a:r>
              <a:rPr dirty="0"/>
              <a:t>excited</a:t>
            </a:r>
            <a:r>
              <a:rPr spc="280" dirty="0"/>
              <a:t> </a:t>
            </a:r>
            <a:r>
              <a:rPr spc="70" dirty="0"/>
              <a:t>states.</a:t>
            </a:r>
            <a:r>
              <a:rPr spc="25" dirty="0"/>
              <a:t>  </a:t>
            </a:r>
            <a:r>
              <a:rPr dirty="0"/>
              <a:t>Consider</a:t>
            </a:r>
            <a:r>
              <a:rPr spc="280" dirty="0"/>
              <a:t> </a:t>
            </a:r>
            <a:r>
              <a:rPr spc="130" dirty="0"/>
              <a:t>a</a:t>
            </a:r>
            <a:r>
              <a:rPr spc="280" dirty="0"/>
              <a:t> </a:t>
            </a:r>
            <a:r>
              <a:rPr spc="-10" dirty="0"/>
              <a:t>hydrogen </a:t>
            </a:r>
            <a:r>
              <a:rPr dirty="0"/>
              <a:t>atom</a:t>
            </a:r>
            <a:r>
              <a:rPr spc="175" dirty="0"/>
              <a:t> </a:t>
            </a:r>
            <a:r>
              <a:rPr dirty="0"/>
              <a:t>floating</a:t>
            </a:r>
            <a:r>
              <a:rPr spc="180" dirty="0"/>
              <a:t> </a:t>
            </a:r>
            <a:r>
              <a:rPr dirty="0"/>
              <a:t>in</a:t>
            </a:r>
            <a:r>
              <a:rPr spc="175" dirty="0"/>
              <a:t> </a:t>
            </a:r>
            <a:r>
              <a:rPr spc="130" dirty="0"/>
              <a:t>a</a:t>
            </a:r>
            <a:r>
              <a:rPr spc="175" dirty="0"/>
              <a:t> </a:t>
            </a:r>
            <a:r>
              <a:rPr dirty="0"/>
              <a:t>room</a:t>
            </a:r>
            <a:r>
              <a:rPr spc="175" dirty="0"/>
              <a:t> </a:t>
            </a:r>
            <a:r>
              <a:rPr dirty="0"/>
              <a:t>full</a:t>
            </a:r>
            <a:r>
              <a:rPr spc="180" dirty="0"/>
              <a:t> </a:t>
            </a:r>
            <a:r>
              <a:rPr dirty="0"/>
              <a:t>of</a:t>
            </a:r>
            <a:r>
              <a:rPr spc="175" dirty="0"/>
              <a:t> </a:t>
            </a:r>
            <a:r>
              <a:rPr dirty="0"/>
              <a:t>other</a:t>
            </a:r>
            <a:r>
              <a:rPr spc="175" dirty="0"/>
              <a:t> </a:t>
            </a:r>
            <a:r>
              <a:rPr dirty="0"/>
              <a:t>hydrogen</a:t>
            </a:r>
            <a:r>
              <a:rPr spc="175" dirty="0"/>
              <a:t> </a:t>
            </a:r>
            <a:r>
              <a:rPr dirty="0"/>
              <a:t>gas</a:t>
            </a:r>
            <a:r>
              <a:rPr spc="180" dirty="0"/>
              <a:t> </a:t>
            </a:r>
            <a:r>
              <a:rPr spc="145" dirty="0"/>
              <a:t>(a</a:t>
            </a:r>
            <a:r>
              <a:rPr spc="175" dirty="0"/>
              <a:t> </a:t>
            </a:r>
            <a:r>
              <a:rPr spc="-10" dirty="0"/>
              <a:t>reservoir).</a:t>
            </a:r>
          </a:p>
        </p:txBody>
      </p:sp>
      <p:sp>
        <p:nvSpPr>
          <p:cNvPr id="5" name="object 5"/>
          <p:cNvSpPr txBox="1"/>
          <p:nvPr/>
        </p:nvSpPr>
        <p:spPr>
          <a:xfrm>
            <a:off x="793191" y="2567176"/>
            <a:ext cx="8182609" cy="2048510"/>
          </a:xfrm>
          <a:prstGeom prst="rect">
            <a:avLst/>
          </a:prstGeom>
        </p:spPr>
        <p:txBody>
          <a:bodyPr vert="horz" wrap="square" lIns="0" tIns="9525" rIns="0" bIns="0" rtlCol="0">
            <a:spAutoFit/>
          </a:bodyPr>
          <a:lstStyle/>
          <a:p>
            <a:pPr marL="308610" marR="5080" indent="-296545" algn="just">
              <a:lnSpc>
                <a:spcPct val="101699"/>
              </a:lnSpc>
              <a:spcBef>
                <a:spcPts val="75"/>
              </a:spcBef>
              <a:buAutoNum type="arabicPeriod"/>
              <a:tabLst>
                <a:tab pos="309880" algn="l"/>
              </a:tabLst>
            </a:pPr>
            <a:r>
              <a:rPr sz="2450" dirty="0">
                <a:latin typeface="Garamond"/>
                <a:cs typeface="Garamond"/>
              </a:rPr>
              <a:t>Is</a:t>
            </a:r>
            <a:r>
              <a:rPr sz="2450" spc="465" dirty="0">
                <a:latin typeface="Garamond"/>
                <a:cs typeface="Garamond"/>
              </a:rPr>
              <a:t> </a:t>
            </a:r>
            <a:r>
              <a:rPr sz="2450" dirty="0">
                <a:latin typeface="Garamond"/>
                <a:cs typeface="Garamond"/>
              </a:rPr>
              <a:t>there</a:t>
            </a:r>
            <a:r>
              <a:rPr sz="2450" spc="459" dirty="0">
                <a:latin typeface="Garamond"/>
                <a:cs typeface="Garamond"/>
              </a:rPr>
              <a:t> </a:t>
            </a:r>
            <a:r>
              <a:rPr sz="2450" spc="80" dirty="0">
                <a:latin typeface="Garamond"/>
                <a:cs typeface="Garamond"/>
              </a:rPr>
              <a:t>any</a:t>
            </a:r>
            <a:r>
              <a:rPr sz="2450" spc="465" dirty="0">
                <a:latin typeface="Garamond"/>
                <a:cs typeface="Garamond"/>
              </a:rPr>
              <a:t> </a:t>
            </a:r>
            <a:r>
              <a:rPr sz="2450" spc="55" dirty="0">
                <a:latin typeface="Garamond"/>
                <a:cs typeface="Garamond"/>
              </a:rPr>
              <a:t>temperature</a:t>
            </a:r>
            <a:r>
              <a:rPr sz="2450" spc="465" dirty="0">
                <a:latin typeface="Garamond"/>
                <a:cs typeface="Garamond"/>
              </a:rPr>
              <a:t> </a:t>
            </a:r>
            <a:r>
              <a:rPr sz="2450" spc="145" dirty="0">
                <a:latin typeface="Garamond"/>
                <a:cs typeface="Garamond"/>
              </a:rPr>
              <a:t>at</a:t>
            </a:r>
            <a:r>
              <a:rPr sz="2450" spc="465" dirty="0">
                <a:latin typeface="Garamond"/>
                <a:cs typeface="Garamond"/>
              </a:rPr>
              <a:t> </a:t>
            </a:r>
            <a:r>
              <a:rPr sz="2450" dirty="0">
                <a:latin typeface="Garamond"/>
                <a:cs typeface="Garamond"/>
              </a:rPr>
              <a:t>which</a:t>
            </a:r>
            <a:r>
              <a:rPr sz="2450" spc="459" dirty="0">
                <a:latin typeface="Garamond"/>
                <a:cs typeface="Garamond"/>
              </a:rPr>
              <a:t> </a:t>
            </a:r>
            <a:r>
              <a:rPr sz="2450" dirty="0">
                <a:latin typeface="Garamond"/>
                <a:cs typeface="Garamond"/>
              </a:rPr>
              <a:t>one</a:t>
            </a:r>
            <a:r>
              <a:rPr sz="2450" spc="465" dirty="0">
                <a:latin typeface="Garamond"/>
                <a:cs typeface="Garamond"/>
              </a:rPr>
              <a:t> </a:t>
            </a:r>
            <a:r>
              <a:rPr sz="2450" dirty="0">
                <a:latin typeface="Garamond"/>
                <a:cs typeface="Garamond"/>
              </a:rPr>
              <a:t>of</a:t>
            </a:r>
            <a:r>
              <a:rPr sz="2450" spc="465" dirty="0">
                <a:latin typeface="Garamond"/>
                <a:cs typeface="Garamond"/>
              </a:rPr>
              <a:t> </a:t>
            </a:r>
            <a:r>
              <a:rPr sz="2450" dirty="0">
                <a:latin typeface="Garamond"/>
                <a:cs typeface="Garamond"/>
              </a:rPr>
              <a:t>the</a:t>
            </a:r>
            <a:r>
              <a:rPr sz="2450" spc="465" dirty="0">
                <a:latin typeface="Garamond"/>
                <a:cs typeface="Garamond"/>
              </a:rPr>
              <a:t> </a:t>
            </a:r>
            <a:r>
              <a:rPr sz="2450" dirty="0">
                <a:latin typeface="Garamond"/>
                <a:cs typeface="Garamond"/>
              </a:rPr>
              <a:t>excited</a:t>
            </a:r>
            <a:r>
              <a:rPr sz="2450" spc="459" dirty="0">
                <a:latin typeface="Garamond"/>
                <a:cs typeface="Garamond"/>
              </a:rPr>
              <a:t> </a:t>
            </a:r>
            <a:r>
              <a:rPr sz="2450" spc="55" dirty="0">
                <a:latin typeface="Garamond"/>
                <a:cs typeface="Garamond"/>
              </a:rPr>
              <a:t>states 	</a:t>
            </a:r>
            <a:r>
              <a:rPr sz="2450" dirty="0">
                <a:latin typeface="Garamond"/>
                <a:cs typeface="Garamond"/>
              </a:rPr>
              <a:t>would</a:t>
            </a:r>
            <a:r>
              <a:rPr sz="2450" spc="140" dirty="0">
                <a:latin typeface="Garamond"/>
                <a:cs typeface="Garamond"/>
              </a:rPr>
              <a:t> </a:t>
            </a:r>
            <a:r>
              <a:rPr sz="2450" dirty="0">
                <a:latin typeface="Garamond"/>
                <a:cs typeface="Garamond"/>
              </a:rPr>
              <a:t>be</a:t>
            </a:r>
            <a:r>
              <a:rPr sz="2450" spc="150" dirty="0">
                <a:latin typeface="Garamond"/>
                <a:cs typeface="Garamond"/>
              </a:rPr>
              <a:t> </a:t>
            </a:r>
            <a:r>
              <a:rPr sz="2450" dirty="0">
                <a:latin typeface="Garamond"/>
                <a:cs typeface="Garamond"/>
              </a:rPr>
              <a:t>more</a:t>
            </a:r>
            <a:r>
              <a:rPr sz="2450" spc="150" dirty="0">
                <a:latin typeface="Garamond"/>
                <a:cs typeface="Garamond"/>
              </a:rPr>
              <a:t> </a:t>
            </a:r>
            <a:r>
              <a:rPr sz="2450" dirty="0">
                <a:latin typeface="Garamond"/>
                <a:cs typeface="Garamond"/>
              </a:rPr>
              <a:t>likely</a:t>
            </a:r>
            <a:r>
              <a:rPr sz="2450" spc="150" dirty="0">
                <a:latin typeface="Garamond"/>
                <a:cs typeface="Garamond"/>
              </a:rPr>
              <a:t> </a:t>
            </a:r>
            <a:r>
              <a:rPr sz="2450" dirty="0">
                <a:latin typeface="Garamond"/>
                <a:cs typeface="Garamond"/>
              </a:rPr>
              <a:t>to</a:t>
            </a:r>
            <a:r>
              <a:rPr sz="2450" spc="150" dirty="0">
                <a:latin typeface="Garamond"/>
                <a:cs typeface="Garamond"/>
              </a:rPr>
              <a:t> </a:t>
            </a:r>
            <a:r>
              <a:rPr sz="2450" dirty="0">
                <a:latin typeface="Garamond"/>
                <a:cs typeface="Garamond"/>
              </a:rPr>
              <a:t>occur</a:t>
            </a:r>
            <a:r>
              <a:rPr sz="2450" spc="150" dirty="0">
                <a:latin typeface="Garamond"/>
                <a:cs typeface="Garamond"/>
              </a:rPr>
              <a:t> </a:t>
            </a:r>
            <a:r>
              <a:rPr sz="2450" spc="70" dirty="0">
                <a:latin typeface="Garamond"/>
                <a:cs typeface="Garamond"/>
              </a:rPr>
              <a:t>than</a:t>
            </a:r>
            <a:r>
              <a:rPr sz="2450" spc="150" dirty="0">
                <a:latin typeface="Garamond"/>
                <a:cs typeface="Garamond"/>
              </a:rPr>
              <a:t> </a:t>
            </a:r>
            <a:r>
              <a:rPr sz="2450" dirty="0">
                <a:latin typeface="Garamond"/>
                <a:cs typeface="Garamond"/>
              </a:rPr>
              <a:t>one</a:t>
            </a:r>
            <a:r>
              <a:rPr sz="2450" spc="150" dirty="0">
                <a:latin typeface="Garamond"/>
                <a:cs typeface="Garamond"/>
              </a:rPr>
              <a:t> </a:t>
            </a:r>
            <a:r>
              <a:rPr sz="2450" dirty="0">
                <a:latin typeface="Garamond"/>
                <a:cs typeface="Garamond"/>
              </a:rPr>
              <a:t>of</a:t>
            </a:r>
            <a:r>
              <a:rPr sz="2450" spc="150" dirty="0">
                <a:latin typeface="Garamond"/>
                <a:cs typeface="Garamond"/>
              </a:rPr>
              <a:t> </a:t>
            </a:r>
            <a:r>
              <a:rPr sz="2450" dirty="0">
                <a:latin typeface="Garamond"/>
                <a:cs typeface="Garamond"/>
              </a:rPr>
              <a:t>the</a:t>
            </a:r>
            <a:r>
              <a:rPr sz="2450" spc="150" dirty="0">
                <a:latin typeface="Garamond"/>
                <a:cs typeface="Garamond"/>
              </a:rPr>
              <a:t> </a:t>
            </a:r>
            <a:r>
              <a:rPr sz="2450" dirty="0">
                <a:latin typeface="Garamond"/>
                <a:cs typeface="Garamond"/>
              </a:rPr>
              <a:t>ground</a:t>
            </a:r>
            <a:r>
              <a:rPr sz="2450" spc="150" dirty="0">
                <a:latin typeface="Garamond"/>
                <a:cs typeface="Garamond"/>
              </a:rPr>
              <a:t> </a:t>
            </a:r>
            <a:r>
              <a:rPr sz="2450" spc="75" dirty="0">
                <a:latin typeface="Garamond"/>
                <a:cs typeface="Garamond"/>
              </a:rPr>
              <a:t>states?</a:t>
            </a:r>
            <a:endParaRPr sz="2450">
              <a:latin typeface="Garamond"/>
              <a:cs typeface="Garamond"/>
            </a:endParaRPr>
          </a:p>
          <a:p>
            <a:pPr marL="308610" marR="5080" indent="-296545" algn="just">
              <a:lnSpc>
                <a:spcPct val="101699"/>
              </a:lnSpc>
              <a:spcBef>
                <a:spcPts val="994"/>
              </a:spcBef>
              <a:buAutoNum type="arabicPeriod"/>
              <a:tabLst>
                <a:tab pos="309880" algn="l"/>
              </a:tabLst>
            </a:pPr>
            <a:r>
              <a:rPr sz="2450" dirty="0">
                <a:latin typeface="Garamond"/>
                <a:cs typeface="Garamond"/>
              </a:rPr>
              <a:t>Is</a:t>
            </a:r>
            <a:r>
              <a:rPr sz="2450" spc="245" dirty="0">
                <a:latin typeface="Garamond"/>
                <a:cs typeface="Garamond"/>
              </a:rPr>
              <a:t> </a:t>
            </a:r>
            <a:r>
              <a:rPr sz="2450" dirty="0">
                <a:latin typeface="Garamond"/>
                <a:cs typeface="Garamond"/>
              </a:rPr>
              <a:t>there</a:t>
            </a:r>
            <a:r>
              <a:rPr sz="2450" spc="254" dirty="0">
                <a:latin typeface="Garamond"/>
                <a:cs typeface="Garamond"/>
              </a:rPr>
              <a:t> </a:t>
            </a:r>
            <a:r>
              <a:rPr sz="2450" spc="80" dirty="0">
                <a:latin typeface="Garamond"/>
                <a:cs typeface="Garamond"/>
              </a:rPr>
              <a:t>any</a:t>
            </a:r>
            <a:r>
              <a:rPr sz="2450" spc="250" dirty="0">
                <a:latin typeface="Garamond"/>
                <a:cs typeface="Garamond"/>
              </a:rPr>
              <a:t> </a:t>
            </a:r>
            <a:r>
              <a:rPr sz="2450" spc="55" dirty="0">
                <a:latin typeface="Garamond"/>
                <a:cs typeface="Garamond"/>
              </a:rPr>
              <a:t>temperature</a:t>
            </a:r>
            <a:r>
              <a:rPr sz="2450" spc="250" dirty="0">
                <a:latin typeface="Garamond"/>
                <a:cs typeface="Garamond"/>
              </a:rPr>
              <a:t> </a:t>
            </a:r>
            <a:r>
              <a:rPr sz="2450" spc="145" dirty="0">
                <a:latin typeface="Garamond"/>
                <a:cs typeface="Garamond"/>
              </a:rPr>
              <a:t>at</a:t>
            </a:r>
            <a:r>
              <a:rPr sz="2450" spc="254" dirty="0">
                <a:latin typeface="Garamond"/>
                <a:cs typeface="Garamond"/>
              </a:rPr>
              <a:t> </a:t>
            </a:r>
            <a:r>
              <a:rPr sz="2450" dirty="0">
                <a:latin typeface="Garamond"/>
                <a:cs typeface="Garamond"/>
              </a:rPr>
              <a:t>which</a:t>
            </a:r>
            <a:r>
              <a:rPr sz="2450" spc="250" dirty="0">
                <a:latin typeface="Garamond"/>
                <a:cs typeface="Garamond"/>
              </a:rPr>
              <a:t> </a:t>
            </a:r>
            <a:r>
              <a:rPr sz="2450" spc="105" dirty="0">
                <a:latin typeface="Garamond"/>
                <a:cs typeface="Garamond"/>
              </a:rPr>
              <a:t>it</a:t>
            </a:r>
            <a:r>
              <a:rPr sz="2450" spc="254" dirty="0">
                <a:latin typeface="Garamond"/>
                <a:cs typeface="Garamond"/>
              </a:rPr>
              <a:t> </a:t>
            </a:r>
            <a:r>
              <a:rPr sz="2450" dirty="0">
                <a:latin typeface="Garamond"/>
                <a:cs typeface="Garamond"/>
              </a:rPr>
              <a:t>would</a:t>
            </a:r>
            <a:r>
              <a:rPr sz="2450" spc="254" dirty="0">
                <a:latin typeface="Garamond"/>
                <a:cs typeface="Garamond"/>
              </a:rPr>
              <a:t> </a:t>
            </a:r>
            <a:r>
              <a:rPr sz="2450" dirty="0">
                <a:latin typeface="Garamond"/>
                <a:cs typeface="Garamond"/>
              </a:rPr>
              <a:t>be</a:t>
            </a:r>
            <a:r>
              <a:rPr sz="2450" spc="254" dirty="0">
                <a:latin typeface="Garamond"/>
                <a:cs typeface="Garamond"/>
              </a:rPr>
              <a:t> </a:t>
            </a:r>
            <a:r>
              <a:rPr sz="2450" dirty="0">
                <a:latin typeface="Garamond"/>
                <a:cs typeface="Garamond"/>
              </a:rPr>
              <a:t>more</a:t>
            </a:r>
            <a:r>
              <a:rPr sz="2450" spc="254" dirty="0">
                <a:latin typeface="Garamond"/>
                <a:cs typeface="Garamond"/>
              </a:rPr>
              <a:t> </a:t>
            </a:r>
            <a:r>
              <a:rPr sz="2450" dirty="0">
                <a:latin typeface="Garamond"/>
                <a:cs typeface="Garamond"/>
              </a:rPr>
              <a:t>likely</a:t>
            </a:r>
            <a:r>
              <a:rPr sz="2450" spc="254" dirty="0">
                <a:latin typeface="Garamond"/>
                <a:cs typeface="Garamond"/>
              </a:rPr>
              <a:t> </a:t>
            </a:r>
            <a:r>
              <a:rPr sz="2450" spc="-25" dirty="0">
                <a:latin typeface="Garamond"/>
                <a:cs typeface="Garamond"/>
              </a:rPr>
              <a:t>for 	</a:t>
            </a:r>
            <a:r>
              <a:rPr sz="2450" dirty="0">
                <a:latin typeface="Garamond"/>
                <a:cs typeface="Garamond"/>
              </a:rPr>
              <a:t>the</a:t>
            </a:r>
            <a:r>
              <a:rPr sz="2450" spc="280" dirty="0">
                <a:latin typeface="Garamond"/>
                <a:cs typeface="Garamond"/>
              </a:rPr>
              <a:t> </a:t>
            </a:r>
            <a:r>
              <a:rPr sz="2450" dirty="0">
                <a:latin typeface="Garamond"/>
                <a:cs typeface="Garamond"/>
              </a:rPr>
              <a:t>hydrogen</a:t>
            </a:r>
            <a:r>
              <a:rPr sz="2450" spc="280" dirty="0">
                <a:latin typeface="Garamond"/>
                <a:cs typeface="Garamond"/>
              </a:rPr>
              <a:t> </a:t>
            </a:r>
            <a:r>
              <a:rPr sz="2450" dirty="0">
                <a:latin typeface="Garamond"/>
                <a:cs typeface="Garamond"/>
              </a:rPr>
              <a:t>atom</a:t>
            </a:r>
            <a:r>
              <a:rPr sz="2450" spc="280" dirty="0">
                <a:latin typeface="Garamond"/>
                <a:cs typeface="Garamond"/>
              </a:rPr>
              <a:t> </a:t>
            </a:r>
            <a:r>
              <a:rPr sz="2450" dirty="0">
                <a:latin typeface="Garamond"/>
                <a:cs typeface="Garamond"/>
              </a:rPr>
              <a:t>to</a:t>
            </a:r>
            <a:r>
              <a:rPr sz="2450" spc="275" dirty="0">
                <a:latin typeface="Garamond"/>
                <a:cs typeface="Garamond"/>
              </a:rPr>
              <a:t> </a:t>
            </a:r>
            <a:r>
              <a:rPr sz="2450" dirty="0">
                <a:latin typeface="Garamond"/>
                <a:cs typeface="Garamond"/>
              </a:rPr>
              <a:t>be</a:t>
            </a:r>
            <a:r>
              <a:rPr sz="2450" spc="280" dirty="0">
                <a:latin typeface="Garamond"/>
                <a:cs typeface="Garamond"/>
              </a:rPr>
              <a:t> </a:t>
            </a:r>
            <a:r>
              <a:rPr sz="2450" dirty="0">
                <a:latin typeface="Garamond"/>
                <a:cs typeface="Garamond"/>
              </a:rPr>
              <a:t>in</a:t>
            </a:r>
            <a:r>
              <a:rPr sz="2450" spc="285" dirty="0">
                <a:latin typeface="Garamond"/>
                <a:cs typeface="Garamond"/>
              </a:rPr>
              <a:t> </a:t>
            </a:r>
            <a:r>
              <a:rPr sz="2450" spc="130" dirty="0">
                <a:latin typeface="Garamond"/>
                <a:cs typeface="Garamond"/>
              </a:rPr>
              <a:t>a</a:t>
            </a:r>
            <a:r>
              <a:rPr sz="2450" spc="280" dirty="0">
                <a:latin typeface="Garamond"/>
                <a:cs typeface="Garamond"/>
              </a:rPr>
              <a:t> </a:t>
            </a:r>
            <a:r>
              <a:rPr sz="2450" dirty="0">
                <a:latin typeface="Garamond"/>
                <a:cs typeface="Garamond"/>
              </a:rPr>
              <a:t>first</a:t>
            </a:r>
            <a:r>
              <a:rPr sz="2450" spc="280" dirty="0">
                <a:latin typeface="Garamond"/>
                <a:cs typeface="Garamond"/>
              </a:rPr>
              <a:t> </a:t>
            </a:r>
            <a:r>
              <a:rPr sz="2450" dirty="0">
                <a:latin typeface="Garamond"/>
                <a:cs typeface="Garamond"/>
              </a:rPr>
              <a:t>excited</a:t>
            </a:r>
            <a:r>
              <a:rPr sz="2450" spc="280" dirty="0">
                <a:latin typeface="Garamond"/>
                <a:cs typeface="Garamond"/>
              </a:rPr>
              <a:t> </a:t>
            </a:r>
            <a:r>
              <a:rPr sz="2450" spc="85" dirty="0">
                <a:latin typeface="Garamond"/>
                <a:cs typeface="Garamond"/>
              </a:rPr>
              <a:t>state</a:t>
            </a:r>
            <a:r>
              <a:rPr sz="2450" spc="280" dirty="0">
                <a:latin typeface="Garamond"/>
                <a:cs typeface="Garamond"/>
              </a:rPr>
              <a:t> </a:t>
            </a:r>
            <a:r>
              <a:rPr sz="2450" spc="70" dirty="0">
                <a:latin typeface="Garamond"/>
                <a:cs typeface="Garamond"/>
              </a:rPr>
              <a:t>than</a:t>
            </a:r>
            <a:r>
              <a:rPr sz="2450" spc="275" dirty="0">
                <a:latin typeface="Garamond"/>
                <a:cs typeface="Garamond"/>
              </a:rPr>
              <a:t> </a:t>
            </a:r>
            <a:r>
              <a:rPr sz="2450" dirty="0">
                <a:latin typeface="Garamond"/>
                <a:cs typeface="Garamond"/>
              </a:rPr>
              <a:t>for</a:t>
            </a:r>
            <a:r>
              <a:rPr sz="2450" spc="280" dirty="0">
                <a:latin typeface="Garamond"/>
                <a:cs typeface="Garamond"/>
              </a:rPr>
              <a:t> </a:t>
            </a:r>
            <a:r>
              <a:rPr sz="2450" spc="105" dirty="0">
                <a:latin typeface="Garamond"/>
                <a:cs typeface="Garamond"/>
              </a:rPr>
              <a:t>it</a:t>
            </a:r>
            <a:r>
              <a:rPr sz="2450" spc="280" dirty="0">
                <a:latin typeface="Garamond"/>
                <a:cs typeface="Garamond"/>
              </a:rPr>
              <a:t> </a:t>
            </a:r>
            <a:r>
              <a:rPr sz="2450" spc="-25" dirty="0">
                <a:latin typeface="Garamond"/>
                <a:cs typeface="Garamond"/>
              </a:rPr>
              <a:t>to 	</a:t>
            </a:r>
            <a:r>
              <a:rPr sz="2450" dirty="0">
                <a:latin typeface="Garamond"/>
                <a:cs typeface="Garamond"/>
              </a:rPr>
              <a:t>be</a:t>
            </a:r>
            <a:r>
              <a:rPr sz="2450" spc="170" dirty="0">
                <a:latin typeface="Garamond"/>
                <a:cs typeface="Garamond"/>
              </a:rPr>
              <a:t> </a:t>
            </a:r>
            <a:r>
              <a:rPr sz="2450" dirty="0">
                <a:latin typeface="Garamond"/>
                <a:cs typeface="Garamond"/>
              </a:rPr>
              <a:t>in</a:t>
            </a:r>
            <a:r>
              <a:rPr sz="2450" spc="180" dirty="0">
                <a:latin typeface="Garamond"/>
                <a:cs typeface="Garamond"/>
              </a:rPr>
              <a:t> </a:t>
            </a:r>
            <a:r>
              <a:rPr sz="2450" spc="130" dirty="0">
                <a:latin typeface="Garamond"/>
                <a:cs typeface="Garamond"/>
              </a:rPr>
              <a:t>a</a:t>
            </a:r>
            <a:r>
              <a:rPr sz="2450" spc="180" dirty="0">
                <a:latin typeface="Garamond"/>
                <a:cs typeface="Garamond"/>
              </a:rPr>
              <a:t> </a:t>
            </a:r>
            <a:r>
              <a:rPr sz="2450" dirty="0">
                <a:latin typeface="Garamond"/>
                <a:cs typeface="Garamond"/>
              </a:rPr>
              <a:t>ground</a:t>
            </a:r>
            <a:r>
              <a:rPr sz="2450" spc="180" dirty="0">
                <a:latin typeface="Garamond"/>
                <a:cs typeface="Garamond"/>
              </a:rPr>
              <a:t> </a:t>
            </a:r>
            <a:r>
              <a:rPr sz="2450" spc="90" dirty="0">
                <a:latin typeface="Garamond"/>
                <a:cs typeface="Garamond"/>
              </a:rPr>
              <a:t>state?</a:t>
            </a:r>
            <a:endParaRPr sz="2450">
              <a:latin typeface="Garamond"/>
              <a:cs typeface="Garamond"/>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530606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10.4.</a:t>
            </a:r>
            <a:r>
              <a:rPr sz="1200" spc="170" dirty="0">
                <a:latin typeface="Times New Roman"/>
                <a:cs typeface="Times New Roman"/>
              </a:rPr>
              <a:t>  </a:t>
            </a:r>
            <a:r>
              <a:rPr sz="1200" spc="50" dirty="0">
                <a:latin typeface="Times New Roman"/>
                <a:cs typeface="Times New Roman"/>
              </a:rPr>
              <a:t>THE</a:t>
            </a:r>
            <a:r>
              <a:rPr sz="1200" spc="105" dirty="0">
                <a:latin typeface="Times New Roman"/>
                <a:cs typeface="Times New Roman"/>
              </a:rPr>
              <a:t> </a:t>
            </a:r>
            <a:r>
              <a:rPr sz="1200" dirty="0">
                <a:latin typeface="Times New Roman"/>
                <a:cs typeface="Times New Roman"/>
              </a:rPr>
              <a:t>BOLTZMANN</a:t>
            </a:r>
            <a:r>
              <a:rPr sz="1200" spc="100" dirty="0">
                <a:latin typeface="Times New Roman"/>
                <a:cs typeface="Times New Roman"/>
              </a:rPr>
              <a:t> </a:t>
            </a:r>
            <a:r>
              <a:rPr sz="1200" spc="-10" dirty="0">
                <a:latin typeface="Times New Roman"/>
                <a:cs typeface="Times New Roman"/>
              </a:rPr>
              <a:t>DISTRIBUTION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A</a:t>
            </a:r>
            <a:r>
              <a:rPr spc="295" dirty="0"/>
              <a:t> </a:t>
            </a:r>
            <a:r>
              <a:rPr dirty="0"/>
              <a:t>hydrogen</a:t>
            </a:r>
            <a:r>
              <a:rPr spc="305" dirty="0"/>
              <a:t> </a:t>
            </a:r>
            <a:r>
              <a:rPr dirty="0"/>
              <a:t>atom</a:t>
            </a:r>
            <a:r>
              <a:rPr spc="305" dirty="0"/>
              <a:t> </a:t>
            </a:r>
            <a:r>
              <a:rPr dirty="0"/>
              <a:t>has</a:t>
            </a:r>
            <a:r>
              <a:rPr spc="305" dirty="0"/>
              <a:t> </a:t>
            </a:r>
            <a:r>
              <a:rPr dirty="0"/>
              <a:t>two</a:t>
            </a:r>
            <a:r>
              <a:rPr spc="305" dirty="0"/>
              <a:t> </a:t>
            </a:r>
            <a:r>
              <a:rPr dirty="0"/>
              <a:t>ground</a:t>
            </a:r>
            <a:r>
              <a:rPr spc="310" dirty="0"/>
              <a:t> </a:t>
            </a:r>
            <a:r>
              <a:rPr spc="65" dirty="0"/>
              <a:t>states</a:t>
            </a:r>
            <a:r>
              <a:rPr spc="305" dirty="0"/>
              <a:t> </a:t>
            </a:r>
            <a:r>
              <a:rPr dirty="0"/>
              <a:t>(one</a:t>
            </a:r>
            <a:r>
              <a:rPr spc="305" dirty="0"/>
              <a:t> </a:t>
            </a:r>
            <a:r>
              <a:rPr spc="60" dirty="0"/>
              <a:t>with</a:t>
            </a:r>
            <a:r>
              <a:rPr spc="305" dirty="0"/>
              <a:t> </a:t>
            </a:r>
            <a:r>
              <a:rPr dirty="0"/>
              <a:t>each</a:t>
            </a:r>
            <a:r>
              <a:rPr spc="305" dirty="0"/>
              <a:t> </a:t>
            </a:r>
            <a:r>
              <a:rPr spc="-10" dirty="0"/>
              <a:t>possible </a:t>
            </a:r>
            <a:r>
              <a:rPr dirty="0"/>
              <a:t>electron</a:t>
            </a:r>
            <a:r>
              <a:rPr spc="275" dirty="0"/>
              <a:t> </a:t>
            </a:r>
            <a:r>
              <a:rPr dirty="0"/>
              <a:t>spin)</a:t>
            </a:r>
            <a:r>
              <a:rPr spc="280" dirty="0"/>
              <a:t> </a:t>
            </a:r>
            <a:r>
              <a:rPr spc="55" dirty="0"/>
              <a:t>and</a:t>
            </a:r>
            <a:r>
              <a:rPr spc="285" dirty="0"/>
              <a:t> </a:t>
            </a:r>
            <a:r>
              <a:rPr dirty="0"/>
              <a:t>eight</a:t>
            </a:r>
            <a:r>
              <a:rPr spc="275" dirty="0"/>
              <a:t> </a:t>
            </a:r>
            <a:r>
              <a:rPr dirty="0"/>
              <a:t>first</a:t>
            </a:r>
            <a:r>
              <a:rPr spc="280" dirty="0"/>
              <a:t> </a:t>
            </a:r>
            <a:r>
              <a:rPr dirty="0"/>
              <a:t>excited</a:t>
            </a:r>
            <a:r>
              <a:rPr spc="280" dirty="0"/>
              <a:t> </a:t>
            </a:r>
            <a:r>
              <a:rPr spc="70" dirty="0"/>
              <a:t>states.</a:t>
            </a:r>
            <a:r>
              <a:rPr spc="25" dirty="0"/>
              <a:t>  </a:t>
            </a:r>
            <a:r>
              <a:rPr dirty="0"/>
              <a:t>Consider</a:t>
            </a:r>
            <a:r>
              <a:rPr spc="280" dirty="0"/>
              <a:t> </a:t>
            </a:r>
            <a:r>
              <a:rPr spc="130" dirty="0"/>
              <a:t>a</a:t>
            </a:r>
            <a:r>
              <a:rPr spc="280" dirty="0"/>
              <a:t> </a:t>
            </a:r>
            <a:r>
              <a:rPr spc="-10" dirty="0"/>
              <a:t>hydrogen </a:t>
            </a:r>
            <a:r>
              <a:rPr dirty="0"/>
              <a:t>atom</a:t>
            </a:r>
            <a:r>
              <a:rPr spc="175" dirty="0"/>
              <a:t> </a:t>
            </a:r>
            <a:r>
              <a:rPr dirty="0"/>
              <a:t>floating</a:t>
            </a:r>
            <a:r>
              <a:rPr spc="180" dirty="0"/>
              <a:t> </a:t>
            </a:r>
            <a:r>
              <a:rPr dirty="0"/>
              <a:t>in</a:t>
            </a:r>
            <a:r>
              <a:rPr spc="175" dirty="0"/>
              <a:t> </a:t>
            </a:r>
            <a:r>
              <a:rPr spc="130" dirty="0"/>
              <a:t>a</a:t>
            </a:r>
            <a:r>
              <a:rPr spc="175" dirty="0"/>
              <a:t> </a:t>
            </a:r>
            <a:r>
              <a:rPr dirty="0"/>
              <a:t>room</a:t>
            </a:r>
            <a:r>
              <a:rPr spc="175" dirty="0"/>
              <a:t> </a:t>
            </a:r>
            <a:r>
              <a:rPr dirty="0"/>
              <a:t>full</a:t>
            </a:r>
            <a:r>
              <a:rPr spc="180" dirty="0"/>
              <a:t> </a:t>
            </a:r>
            <a:r>
              <a:rPr dirty="0"/>
              <a:t>of</a:t>
            </a:r>
            <a:r>
              <a:rPr spc="175" dirty="0"/>
              <a:t> </a:t>
            </a:r>
            <a:r>
              <a:rPr dirty="0"/>
              <a:t>other</a:t>
            </a:r>
            <a:r>
              <a:rPr spc="175" dirty="0"/>
              <a:t> </a:t>
            </a:r>
            <a:r>
              <a:rPr dirty="0"/>
              <a:t>hydrogen</a:t>
            </a:r>
            <a:r>
              <a:rPr spc="175" dirty="0"/>
              <a:t> </a:t>
            </a:r>
            <a:r>
              <a:rPr dirty="0"/>
              <a:t>gas</a:t>
            </a:r>
            <a:r>
              <a:rPr spc="180" dirty="0"/>
              <a:t> </a:t>
            </a:r>
            <a:r>
              <a:rPr spc="145" dirty="0"/>
              <a:t>(a</a:t>
            </a:r>
            <a:r>
              <a:rPr spc="175" dirty="0"/>
              <a:t> </a:t>
            </a:r>
            <a:r>
              <a:rPr spc="-10" dirty="0"/>
              <a:t>reservoir).</a:t>
            </a:r>
          </a:p>
        </p:txBody>
      </p:sp>
      <p:sp>
        <p:nvSpPr>
          <p:cNvPr id="5" name="object 5"/>
          <p:cNvSpPr txBox="1"/>
          <p:nvPr/>
        </p:nvSpPr>
        <p:spPr>
          <a:xfrm>
            <a:off x="793191" y="2567176"/>
            <a:ext cx="8182609" cy="3250565"/>
          </a:xfrm>
          <a:prstGeom prst="rect">
            <a:avLst/>
          </a:prstGeom>
        </p:spPr>
        <p:txBody>
          <a:bodyPr vert="horz" wrap="square" lIns="0" tIns="9525" rIns="0" bIns="0" rtlCol="0">
            <a:spAutoFit/>
          </a:bodyPr>
          <a:lstStyle/>
          <a:p>
            <a:pPr marL="308610" marR="5080" indent="-296545" algn="just">
              <a:lnSpc>
                <a:spcPct val="101699"/>
              </a:lnSpc>
              <a:spcBef>
                <a:spcPts val="75"/>
              </a:spcBef>
              <a:buAutoNum type="arabicPeriod"/>
              <a:tabLst>
                <a:tab pos="309880" algn="l"/>
              </a:tabLst>
            </a:pPr>
            <a:r>
              <a:rPr sz="2450" dirty="0">
                <a:latin typeface="Garamond"/>
                <a:cs typeface="Garamond"/>
              </a:rPr>
              <a:t>Is</a:t>
            </a:r>
            <a:r>
              <a:rPr sz="2450" spc="465" dirty="0">
                <a:latin typeface="Garamond"/>
                <a:cs typeface="Garamond"/>
              </a:rPr>
              <a:t> </a:t>
            </a:r>
            <a:r>
              <a:rPr sz="2450" dirty="0">
                <a:latin typeface="Garamond"/>
                <a:cs typeface="Garamond"/>
              </a:rPr>
              <a:t>there</a:t>
            </a:r>
            <a:r>
              <a:rPr sz="2450" spc="459" dirty="0">
                <a:latin typeface="Garamond"/>
                <a:cs typeface="Garamond"/>
              </a:rPr>
              <a:t> </a:t>
            </a:r>
            <a:r>
              <a:rPr sz="2450" spc="80" dirty="0">
                <a:latin typeface="Garamond"/>
                <a:cs typeface="Garamond"/>
              </a:rPr>
              <a:t>any</a:t>
            </a:r>
            <a:r>
              <a:rPr sz="2450" spc="465" dirty="0">
                <a:latin typeface="Garamond"/>
                <a:cs typeface="Garamond"/>
              </a:rPr>
              <a:t> </a:t>
            </a:r>
            <a:r>
              <a:rPr sz="2450" spc="55" dirty="0">
                <a:latin typeface="Garamond"/>
                <a:cs typeface="Garamond"/>
              </a:rPr>
              <a:t>temperature</a:t>
            </a:r>
            <a:r>
              <a:rPr sz="2450" spc="465" dirty="0">
                <a:latin typeface="Garamond"/>
                <a:cs typeface="Garamond"/>
              </a:rPr>
              <a:t> </a:t>
            </a:r>
            <a:r>
              <a:rPr sz="2450" spc="145" dirty="0">
                <a:latin typeface="Garamond"/>
                <a:cs typeface="Garamond"/>
              </a:rPr>
              <a:t>at</a:t>
            </a:r>
            <a:r>
              <a:rPr sz="2450" spc="465" dirty="0">
                <a:latin typeface="Garamond"/>
                <a:cs typeface="Garamond"/>
              </a:rPr>
              <a:t> </a:t>
            </a:r>
            <a:r>
              <a:rPr sz="2450" dirty="0">
                <a:latin typeface="Garamond"/>
                <a:cs typeface="Garamond"/>
              </a:rPr>
              <a:t>which</a:t>
            </a:r>
            <a:r>
              <a:rPr sz="2450" spc="459" dirty="0">
                <a:latin typeface="Garamond"/>
                <a:cs typeface="Garamond"/>
              </a:rPr>
              <a:t> </a:t>
            </a:r>
            <a:r>
              <a:rPr sz="2450" dirty="0">
                <a:latin typeface="Garamond"/>
                <a:cs typeface="Garamond"/>
              </a:rPr>
              <a:t>one</a:t>
            </a:r>
            <a:r>
              <a:rPr sz="2450" spc="465" dirty="0">
                <a:latin typeface="Garamond"/>
                <a:cs typeface="Garamond"/>
              </a:rPr>
              <a:t> </a:t>
            </a:r>
            <a:r>
              <a:rPr sz="2450" dirty="0">
                <a:latin typeface="Garamond"/>
                <a:cs typeface="Garamond"/>
              </a:rPr>
              <a:t>of</a:t>
            </a:r>
            <a:r>
              <a:rPr sz="2450" spc="465" dirty="0">
                <a:latin typeface="Garamond"/>
                <a:cs typeface="Garamond"/>
              </a:rPr>
              <a:t> </a:t>
            </a:r>
            <a:r>
              <a:rPr sz="2450" dirty="0">
                <a:latin typeface="Garamond"/>
                <a:cs typeface="Garamond"/>
              </a:rPr>
              <a:t>the</a:t>
            </a:r>
            <a:r>
              <a:rPr sz="2450" spc="465" dirty="0">
                <a:latin typeface="Garamond"/>
                <a:cs typeface="Garamond"/>
              </a:rPr>
              <a:t> </a:t>
            </a:r>
            <a:r>
              <a:rPr sz="2450" dirty="0">
                <a:latin typeface="Garamond"/>
                <a:cs typeface="Garamond"/>
              </a:rPr>
              <a:t>excited</a:t>
            </a:r>
            <a:r>
              <a:rPr sz="2450" spc="459" dirty="0">
                <a:latin typeface="Garamond"/>
                <a:cs typeface="Garamond"/>
              </a:rPr>
              <a:t> </a:t>
            </a:r>
            <a:r>
              <a:rPr sz="2450" spc="55" dirty="0">
                <a:latin typeface="Garamond"/>
                <a:cs typeface="Garamond"/>
              </a:rPr>
              <a:t>states 	</a:t>
            </a:r>
            <a:r>
              <a:rPr sz="2450" dirty="0">
                <a:latin typeface="Garamond"/>
                <a:cs typeface="Garamond"/>
              </a:rPr>
              <a:t>would</a:t>
            </a:r>
            <a:r>
              <a:rPr sz="2450" spc="140" dirty="0">
                <a:latin typeface="Garamond"/>
                <a:cs typeface="Garamond"/>
              </a:rPr>
              <a:t> </a:t>
            </a:r>
            <a:r>
              <a:rPr sz="2450" dirty="0">
                <a:latin typeface="Garamond"/>
                <a:cs typeface="Garamond"/>
              </a:rPr>
              <a:t>be</a:t>
            </a:r>
            <a:r>
              <a:rPr sz="2450" spc="150" dirty="0">
                <a:latin typeface="Garamond"/>
                <a:cs typeface="Garamond"/>
              </a:rPr>
              <a:t> </a:t>
            </a:r>
            <a:r>
              <a:rPr sz="2450" dirty="0">
                <a:latin typeface="Garamond"/>
                <a:cs typeface="Garamond"/>
              </a:rPr>
              <a:t>more</a:t>
            </a:r>
            <a:r>
              <a:rPr sz="2450" spc="150" dirty="0">
                <a:latin typeface="Garamond"/>
                <a:cs typeface="Garamond"/>
              </a:rPr>
              <a:t> </a:t>
            </a:r>
            <a:r>
              <a:rPr sz="2450" dirty="0">
                <a:latin typeface="Garamond"/>
                <a:cs typeface="Garamond"/>
              </a:rPr>
              <a:t>likely</a:t>
            </a:r>
            <a:r>
              <a:rPr sz="2450" spc="150" dirty="0">
                <a:latin typeface="Garamond"/>
                <a:cs typeface="Garamond"/>
              </a:rPr>
              <a:t> </a:t>
            </a:r>
            <a:r>
              <a:rPr sz="2450" dirty="0">
                <a:latin typeface="Garamond"/>
                <a:cs typeface="Garamond"/>
              </a:rPr>
              <a:t>to</a:t>
            </a:r>
            <a:r>
              <a:rPr sz="2450" spc="150" dirty="0">
                <a:latin typeface="Garamond"/>
                <a:cs typeface="Garamond"/>
              </a:rPr>
              <a:t> </a:t>
            </a:r>
            <a:r>
              <a:rPr sz="2450" dirty="0">
                <a:latin typeface="Garamond"/>
                <a:cs typeface="Garamond"/>
              </a:rPr>
              <a:t>occur</a:t>
            </a:r>
            <a:r>
              <a:rPr sz="2450" spc="150" dirty="0">
                <a:latin typeface="Garamond"/>
                <a:cs typeface="Garamond"/>
              </a:rPr>
              <a:t> </a:t>
            </a:r>
            <a:r>
              <a:rPr sz="2450" spc="70" dirty="0">
                <a:latin typeface="Garamond"/>
                <a:cs typeface="Garamond"/>
              </a:rPr>
              <a:t>than</a:t>
            </a:r>
            <a:r>
              <a:rPr sz="2450" spc="150" dirty="0">
                <a:latin typeface="Garamond"/>
                <a:cs typeface="Garamond"/>
              </a:rPr>
              <a:t> </a:t>
            </a:r>
            <a:r>
              <a:rPr sz="2450" dirty="0">
                <a:latin typeface="Garamond"/>
                <a:cs typeface="Garamond"/>
              </a:rPr>
              <a:t>one</a:t>
            </a:r>
            <a:r>
              <a:rPr sz="2450" spc="150" dirty="0">
                <a:latin typeface="Garamond"/>
                <a:cs typeface="Garamond"/>
              </a:rPr>
              <a:t> </a:t>
            </a:r>
            <a:r>
              <a:rPr sz="2450" dirty="0">
                <a:latin typeface="Garamond"/>
                <a:cs typeface="Garamond"/>
              </a:rPr>
              <a:t>of</a:t>
            </a:r>
            <a:r>
              <a:rPr sz="2450" spc="150" dirty="0">
                <a:latin typeface="Garamond"/>
                <a:cs typeface="Garamond"/>
              </a:rPr>
              <a:t> </a:t>
            </a:r>
            <a:r>
              <a:rPr sz="2450" dirty="0">
                <a:latin typeface="Garamond"/>
                <a:cs typeface="Garamond"/>
              </a:rPr>
              <a:t>the</a:t>
            </a:r>
            <a:r>
              <a:rPr sz="2450" spc="150" dirty="0">
                <a:latin typeface="Garamond"/>
                <a:cs typeface="Garamond"/>
              </a:rPr>
              <a:t> </a:t>
            </a:r>
            <a:r>
              <a:rPr sz="2450" dirty="0">
                <a:latin typeface="Garamond"/>
                <a:cs typeface="Garamond"/>
              </a:rPr>
              <a:t>ground</a:t>
            </a:r>
            <a:r>
              <a:rPr sz="2450" spc="150" dirty="0">
                <a:latin typeface="Garamond"/>
                <a:cs typeface="Garamond"/>
              </a:rPr>
              <a:t> </a:t>
            </a:r>
            <a:r>
              <a:rPr sz="2450" spc="75" dirty="0">
                <a:latin typeface="Garamond"/>
                <a:cs typeface="Garamond"/>
              </a:rPr>
              <a:t>states?</a:t>
            </a:r>
            <a:endParaRPr sz="2450">
              <a:latin typeface="Garamond"/>
              <a:cs typeface="Garamond"/>
            </a:endParaRPr>
          </a:p>
          <a:p>
            <a:pPr marL="298450">
              <a:lnSpc>
                <a:spcPct val="100000"/>
              </a:lnSpc>
              <a:spcBef>
                <a:spcPts val="1545"/>
              </a:spcBef>
              <a:tabLst>
                <a:tab pos="1907539" algn="l"/>
              </a:tabLst>
            </a:pPr>
            <a:r>
              <a:rPr sz="2450" b="1" spc="45" dirty="0">
                <a:latin typeface="Book Antiqua"/>
                <a:cs typeface="Book Antiqua"/>
              </a:rPr>
              <a:t>Solution:</a:t>
            </a:r>
            <a:r>
              <a:rPr sz="2450" b="1" dirty="0">
                <a:latin typeface="Book Antiqua"/>
                <a:cs typeface="Book Antiqua"/>
              </a:rPr>
              <a:t>	</a:t>
            </a:r>
            <a:r>
              <a:rPr sz="2450" spc="-25" dirty="0">
                <a:latin typeface="Garamond"/>
                <a:cs typeface="Garamond"/>
              </a:rPr>
              <a:t>No</a:t>
            </a:r>
            <a:endParaRPr sz="2450">
              <a:latin typeface="Garamond"/>
              <a:cs typeface="Garamond"/>
            </a:endParaRPr>
          </a:p>
          <a:p>
            <a:pPr marL="308610" marR="5080" indent="-296545" algn="just">
              <a:lnSpc>
                <a:spcPct val="101699"/>
              </a:lnSpc>
              <a:spcBef>
                <a:spcPts val="1495"/>
              </a:spcBef>
              <a:buAutoNum type="arabicPeriod" startAt="2"/>
              <a:tabLst>
                <a:tab pos="309880" algn="l"/>
              </a:tabLst>
            </a:pPr>
            <a:r>
              <a:rPr sz="2450" dirty="0">
                <a:latin typeface="Garamond"/>
                <a:cs typeface="Garamond"/>
              </a:rPr>
              <a:t>Is</a:t>
            </a:r>
            <a:r>
              <a:rPr sz="2450" spc="245" dirty="0">
                <a:latin typeface="Garamond"/>
                <a:cs typeface="Garamond"/>
              </a:rPr>
              <a:t> </a:t>
            </a:r>
            <a:r>
              <a:rPr sz="2450" dirty="0">
                <a:latin typeface="Garamond"/>
                <a:cs typeface="Garamond"/>
              </a:rPr>
              <a:t>there</a:t>
            </a:r>
            <a:r>
              <a:rPr sz="2450" spc="254" dirty="0">
                <a:latin typeface="Garamond"/>
                <a:cs typeface="Garamond"/>
              </a:rPr>
              <a:t> </a:t>
            </a:r>
            <a:r>
              <a:rPr sz="2450" spc="80" dirty="0">
                <a:latin typeface="Garamond"/>
                <a:cs typeface="Garamond"/>
              </a:rPr>
              <a:t>any</a:t>
            </a:r>
            <a:r>
              <a:rPr sz="2450" spc="250" dirty="0">
                <a:latin typeface="Garamond"/>
                <a:cs typeface="Garamond"/>
              </a:rPr>
              <a:t> </a:t>
            </a:r>
            <a:r>
              <a:rPr sz="2450" spc="55" dirty="0">
                <a:latin typeface="Garamond"/>
                <a:cs typeface="Garamond"/>
              </a:rPr>
              <a:t>temperature</a:t>
            </a:r>
            <a:r>
              <a:rPr sz="2450" spc="250" dirty="0">
                <a:latin typeface="Garamond"/>
                <a:cs typeface="Garamond"/>
              </a:rPr>
              <a:t> </a:t>
            </a:r>
            <a:r>
              <a:rPr sz="2450" spc="145" dirty="0">
                <a:latin typeface="Garamond"/>
                <a:cs typeface="Garamond"/>
              </a:rPr>
              <a:t>at</a:t>
            </a:r>
            <a:r>
              <a:rPr sz="2450" spc="254" dirty="0">
                <a:latin typeface="Garamond"/>
                <a:cs typeface="Garamond"/>
              </a:rPr>
              <a:t> </a:t>
            </a:r>
            <a:r>
              <a:rPr sz="2450" dirty="0">
                <a:latin typeface="Garamond"/>
                <a:cs typeface="Garamond"/>
              </a:rPr>
              <a:t>which</a:t>
            </a:r>
            <a:r>
              <a:rPr sz="2450" spc="250" dirty="0">
                <a:latin typeface="Garamond"/>
                <a:cs typeface="Garamond"/>
              </a:rPr>
              <a:t> </a:t>
            </a:r>
            <a:r>
              <a:rPr sz="2450" spc="105" dirty="0">
                <a:latin typeface="Garamond"/>
                <a:cs typeface="Garamond"/>
              </a:rPr>
              <a:t>it</a:t>
            </a:r>
            <a:r>
              <a:rPr sz="2450" spc="254" dirty="0">
                <a:latin typeface="Garamond"/>
                <a:cs typeface="Garamond"/>
              </a:rPr>
              <a:t> </a:t>
            </a:r>
            <a:r>
              <a:rPr sz="2450" dirty="0">
                <a:latin typeface="Garamond"/>
                <a:cs typeface="Garamond"/>
              </a:rPr>
              <a:t>would</a:t>
            </a:r>
            <a:r>
              <a:rPr sz="2450" spc="254" dirty="0">
                <a:latin typeface="Garamond"/>
                <a:cs typeface="Garamond"/>
              </a:rPr>
              <a:t> </a:t>
            </a:r>
            <a:r>
              <a:rPr sz="2450" dirty="0">
                <a:latin typeface="Garamond"/>
                <a:cs typeface="Garamond"/>
              </a:rPr>
              <a:t>be</a:t>
            </a:r>
            <a:r>
              <a:rPr sz="2450" spc="254" dirty="0">
                <a:latin typeface="Garamond"/>
                <a:cs typeface="Garamond"/>
              </a:rPr>
              <a:t> </a:t>
            </a:r>
            <a:r>
              <a:rPr sz="2450" dirty="0">
                <a:latin typeface="Garamond"/>
                <a:cs typeface="Garamond"/>
              </a:rPr>
              <a:t>more</a:t>
            </a:r>
            <a:r>
              <a:rPr sz="2450" spc="254" dirty="0">
                <a:latin typeface="Garamond"/>
                <a:cs typeface="Garamond"/>
              </a:rPr>
              <a:t> </a:t>
            </a:r>
            <a:r>
              <a:rPr sz="2450" dirty="0">
                <a:latin typeface="Garamond"/>
                <a:cs typeface="Garamond"/>
              </a:rPr>
              <a:t>likely</a:t>
            </a:r>
            <a:r>
              <a:rPr sz="2450" spc="254" dirty="0">
                <a:latin typeface="Garamond"/>
                <a:cs typeface="Garamond"/>
              </a:rPr>
              <a:t> </a:t>
            </a:r>
            <a:r>
              <a:rPr sz="2450" spc="-25" dirty="0">
                <a:latin typeface="Garamond"/>
                <a:cs typeface="Garamond"/>
              </a:rPr>
              <a:t>for 	</a:t>
            </a:r>
            <a:r>
              <a:rPr sz="2450" dirty="0">
                <a:latin typeface="Garamond"/>
                <a:cs typeface="Garamond"/>
              </a:rPr>
              <a:t>the</a:t>
            </a:r>
            <a:r>
              <a:rPr sz="2450" spc="280" dirty="0">
                <a:latin typeface="Garamond"/>
                <a:cs typeface="Garamond"/>
              </a:rPr>
              <a:t> </a:t>
            </a:r>
            <a:r>
              <a:rPr sz="2450" dirty="0">
                <a:latin typeface="Garamond"/>
                <a:cs typeface="Garamond"/>
              </a:rPr>
              <a:t>hydrogen</a:t>
            </a:r>
            <a:r>
              <a:rPr sz="2450" spc="280" dirty="0">
                <a:latin typeface="Garamond"/>
                <a:cs typeface="Garamond"/>
              </a:rPr>
              <a:t> </a:t>
            </a:r>
            <a:r>
              <a:rPr sz="2450" dirty="0">
                <a:latin typeface="Garamond"/>
                <a:cs typeface="Garamond"/>
              </a:rPr>
              <a:t>atom</a:t>
            </a:r>
            <a:r>
              <a:rPr sz="2450" spc="280" dirty="0">
                <a:latin typeface="Garamond"/>
                <a:cs typeface="Garamond"/>
              </a:rPr>
              <a:t> </a:t>
            </a:r>
            <a:r>
              <a:rPr sz="2450" dirty="0">
                <a:latin typeface="Garamond"/>
                <a:cs typeface="Garamond"/>
              </a:rPr>
              <a:t>to</a:t>
            </a:r>
            <a:r>
              <a:rPr sz="2450" spc="275" dirty="0">
                <a:latin typeface="Garamond"/>
                <a:cs typeface="Garamond"/>
              </a:rPr>
              <a:t> </a:t>
            </a:r>
            <a:r>
              <a:rPr sz="2450" dirty="0">
                <a:latin typeface="Garamond"/>
                <a:cs typeface="Garamond"/>
              </a:rPr>
              <a:t>be</a:t>
            </a:r>
            <a:r>
              <a:rPr sz="2450" spc="280" dirty="0">
                <a:latin typeface="Garamond"/>
                <a:cs typeface="Garamond"/>
              </a:rPr>
              <a:t> </a:t>
            </a:r>
            <a:r>
              <a:rPr sz="2450" dirty="0">
                <a:latin typeface="Garamond"/>
                <a:cs typeface="Garamond"/>
              </a:rPr>
              <a:t>in</a:t>
            </a:r>
            <a:r>
              <a:rPr sz="2450" spc="285" dirty="0">
                <a:latin typeface="Garamond"/>
                <a:cs typeface="Garamond"/>
              </a:rPr>
              <a:t> </a:t>
            </a:r>
            <a:r>
              <a:rPr sz="2450" spc="130" dirty="0">
                <a:latin typeface="Garamond"/>
                <a:cs typeface="Garamond"/>
              </a:rPr>
              <a:t>a</a:t>
            </a:r>
            <a:r>
              <a:rPr sz="2450" spc="280" dirty="0">
                <a:latin typeface="Garamond"/>
                <a:cs typeface="Garamond"/>
              </a:rPr>
              <a:t> </a:t>
            </a:r>
            <a:r>
              <a:rPr sz="2450" dirty="0">
                <a:latin typeface="Garamond"/>
                <a:cs typeface="Garamond"/>
              </a:rPr>
              <a:t>first</a:t>
            </a:r>
            <a:r>
              <a:rPr sz="2450" spc="280" dirty="0">
                <a:latin typeface="Garamond"/>
                <a:cs typeface="Garamond"/>
              </a:rPr>
              <a:t> </a:t>
            </a:r>
            <a:r>
              <a:rPr sz="2450" dirty="0">
                <a:latin typeface="Garamond"/>
                <a:cs typeface="Garamond"/>
              </a:rPr>
              <a:t>excited</a:t>
            </a:r>
            <a:r>
              <a:rPr sz="2450" spc="280" dirty="0">
                <a:latin typeface="Garamond"/>
                <a:cs typeface="Garamond"/>
              </a:rPr>
              <a:t> </a:t>
            </a:r>
            <a:r>
              <a:rPr sz="2450" spc="85" dirty="0">
                <a:latin typeface="Garamond"/>
                <a:cs typeface="Garamond"/>
              </a:rPr>
              <a:t>state</a:t>
            </a:r>
            <a:r>
              <a:rPr sz="2450" spc="280" dirty="0">
                <a:latin typeface="Garamond"/>
                <a:cs typeface="Garamond"/>
              </a:rPr>
              <a:t> </a:t>
            </a:r>
            <a:r>
              <a:rPr sz="2450" spc="70" dirty="0">
                <a:latin typeface="Garamond"/>
                <a:cs typeface="Garamond"/>
              </a:rPr>
              <a:t>than</a:t>
            </a:r>
            <a:r>
              <a:rPr sz="2450" spc="275" dirty="0">
                <a:latin typeface="Garamond"/>
                <a:cs typeface="Garamond"/>
              </a:rPr>
              <a:t> </a:t>
            </a:r>
            <a:r>
              <a:rPr sz="2450" dirty="0">
                <a:latin typeface="Garamond"/>
                <a:cs typeface="Garamond"/>
              </a:rPr>
              <a:t>for</a:t>
            </a:r>
            <a:r>
              <a:rPr sz="2450" spc="280" dirty="0">
                <a:latin typeface="Garamond"/>
                <a:cs typeface="Garamond"/>
              </a:rPr>
              <a:t> </a:t>
            </a:r>
            <a:r>
              <a:rPr sz="2450" spc="105" dirty="0">
                <a:latin typeface="Garamond"/>
                <a:cs typeface="Garamond"/>
              </a:rPr>
              <a:t>it</a:t>
            </a:r>
            <a:r>
              <a:rPr sz="2450" spc="280" dirty="0">
                <a:latin typeface="Garamond"/>
                <a:cs typeface="Garamond"/>
              </a:rPr>
              <a:t> </a:t>
            </a:r>
            <a:r>
              <a:rPr sz="2450" spc="-25" dirty="0">
                <a:latin typeface="Garamond"/>
                <a:cs typeface="Garamond"/>
              </a:rPr>
              <a:t>to 	</a:t>
            </a:r>
            <a:r>
              <a:rPr sz="2450" dirty="0">
                <a:latin typeface="Garamond"/>
                <a:cs typeface="Garamond"/>
              </a:rPr>
              <a:t>be</a:t>
            </a:r>
            <a:r>
              <a:rPr sz="2450" spc="170" dirty="0">
                <a:latin typeface="Garamond"/>
                <a:cs typeface="Garamond"/>
              </a:rPr>
              <a:t> </a:t>
            </a:r>
            <a:r>
              <a:rPr sz="2450" dirty="0">
                <a:latin typeface="Garamond"/>
                <a:cs typeface="Garamond"/>
              </a:rPr>
              <a:t>in</a:t>
            </a:r>
            <a:r>
              <a:rPr sz="2450" spc="180" dirty="0">
                <a:latin typeface="Garamond"/>
                <a:cs typeface="Garamond"/>
              </a:rPr>
              <a:t> </a:t>
            </a:r>
            <a:r>
              <a:rPr sz="2450" spc="130" dirty="0">
                <a:latin typeface="Garamond"/>
                <a:cs typeface="Garamond"/>
              </a:rPr>
              <a:t>a</a:t>
            </a:r>
            <a:r>
              <a:rPr sz="2450" spc="180" dirty="0">
                <a:latin typeface="Garamond"/>
                <a:cs typeface="Garamond"/>
              </a:rPr>
              <a:t> </a:t>
            </a:r>
            <a:r>
              <a:rPr sz="2450" dirty="0">
                <a:latin typeface="Garamond"/>
                <a:cs typeface="Garamond"/>
              </a:rPr>
              <a:t>ground</a:t>
            </a:r>
            <a:r>
              <a:rPr sz="2450" spc="180" dirty="0">
                <a:latin typeface="Garamond"/>
                <a:cs typeface="Garamond"/>
              </a:rPr>
              <a:t> </a:t>
            </a:r>
            <a:r>
              <a:rPr sz="2450" spc="90" dirty="0">
                <a:latin typeface="Garamond"/>
                <a:cs typeface="Garamond"/>
              </a:rPr>
              <a:t>state?</a:t>
            </a:r>
            <a:endParaRPr sz="2450">
              <a:latin typeface="Garamond"/>
              <a:cs typeface="Garamond"/>
            </a:endParaRPr>
          </a:p>
          <a:p>
            <a:pPr marL="298450">
              <a:lnSpc>
                <a:spcPct val="100000"/>
              </a:lnSpc>
              <a:spcBef>
                <a:spcPts val="1540"/>
              </a:spcBef>
              <a:tabLst>
                <a:tab pos="1907539" algn="l"/>
              </a:tabLst>
            </a:pPr>
            <a:r>
              <a:rPr sz="2450" b="1" spc="45" dirty="0">
                <a:latin typeface="Book Antiqua"/>
                <a:cs typeface="Book Antiqua"/>
              </a:rPr>
              <a:t>Solution:</a:t>
            </a:r>
            <a:r>
              <a:rPr sz="2450" b="1" dirty="0">
                <a:latin typeface="Book Antiqua"/>
                <a:cs typeface="Book Antiqua"/>
              </a:rPr>
              <a:t>	</a:t>
            </a:r>
            <a:r>
              <a:rPr sz="2450" spc="-25" dirty="0">
                <a:latin typeface="Garamond"/>
                <a:cs typeface="Garamond"/>
              </a:rPr>
              <a:t>Yes</a:t>
            </a:r>
            <a:endParaRPr sz="2450">
              <a:latin typeface="Garamond"/>
              <a:cs typeface="Garamond"/>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78291"/>
            <a:ext cx="8256270" cy="3955415"/>
          </a:xfrm>
          <a:prstGeom prst="rect">
            <a:avLst/>
          </a:prstGeom>
        </p:spPr>
        <p:txBody>
          <a:bodyPr vert="horz" wrap="square" lIns="0" tIns="12065" rIns="0" bIns="0" rtlCol="0">
            <a:spAutoFit/>
          </a:bodyPr>
          <a:lstStyle/>
          <a:p>
            <a:pPr marL="12700">
              <a:lnSpc>
                <a:spcPct val="100000"/>
              </a:lnSpc>
              <a:spcBef>
                <a:spcPts val="95"/>
              </a:spcBef>
              <a:tabLst>
                <a:tab pos="5306060" algn="l"/>
              </a:tabLst>
            </a:pPr>
            <a:r>
              <a:rPr sz="1200" spc="-10" dirty="0">
                <a:latin typeface="Times New Roman"/>
                <a:cs typeface="Times New Roman"/>
              </a:rPr>
              <a:t>ConcepTest</a:t>
            </a:r>
            <a:r>
              <a:rPr sz="1200" dirty="0">
                <a:latin typeface="Times New Roman"/>
                <a:cs typeface="Times New Roman"/>
              </a:rPr>
              <a:t>	10.4.</a:t>
            </a:r>
            <a:r>
              <a:rPr sz="1200" spc="170" dirty="0">
                <a:latin typeface="Times New Roman"/>
                <a:cs typeface="Times New Roman"/>
              </a:rPr>
              <a:t>  </a:t>
            </a:r>
            <a:r>
              <a:rPr sz="1200" spc="50" dirty="0">
                <a:latin typeface="Times New Roman"/>
                <a:cs typeface="Times New Roman"/>
              </a:rPr>
              <a:t>THE</a:t>
            </a:r>
            <a:r>
              <a:rPr sz="1200" spc="105" dirty="0">
                <a:latin typeface="Times New Roman"/>
                <a:cs typeface="Times New Roman"/>
              </a:rPr>
              <a:t> </a:t>
            </a:r>
            <a:r>
              <a:rPr sz="1200" dirty="0">
                <a:latin typeface="Times New Roman"/>
                <a:cs typeface="Times New Roman"/>
              </a:rPr>
              <a:t>BOLTZMANN</a:t>
            </a:r>
            <a:r>
              <a:rPr sz="1200" spc="105" dirty="0">
                <a:latin typeface="Times New Roman"/>
                <a:cs typeface="Times New Roman"/>
              </a:rPr>
              <a:t> </a:t>
            </a:r>
            <a:r>
              <a:rPr sz="1200" spc="-10" dirty="0">
                <a:latin typeface="Times New Roman"/>
                <a:cs typeface="Times New Roman"/>
              </a:rPr>
              <a:t>DISTRIBUTION</a:t>
            </a:r>
            <a:endParaRPr sz="1200">
              <a:latin typeface="Times New Roman"/>
              <a:cs typeface="Times New Roman"/>
            </a:endParaRPr>
          </a:p>
          <a:p>
            <a:pPr>
              <a:lnSpc>
                <a:spcPct val="100000"/>
              </a:lnSpc>
              <a:spcBef>
                <a:spcPts val="225"/>
              </a:spcBef>
            </a:pPr>
            <a:endParaRPr sz="1200">
              <a:latin typeface="Times New Roman"/>
              <a:cs typeface="Times New Roman"/>
            </a:endParaRPr>
          </a:p>
          <a:p>
            <a:pPr marL="12700" marR="5715">
              <a:lnSpc>
                <a:spcPct val="106700"/>
              </a:lnSpc>
            </a:pPr>
            <a:r>
              <a:rPr sz="1400" dirty="0">
                <a:latin typeface="Times New Roman"/>
                <a:cs typeface="Times New Roman"/>
              </a:rPr>
              <a:t>A</a:t>
            </a:r>
            <a:r>
              <a:rPr sz="1400" spc="220" dirty="0">
                <a:latin typeface="Times New Roman"/>
                <a:cs typeface="Times New Roman"/>
              </a:rPr>
              <a:t> </a:t>
            </a:r>
            <a:r>
              <a:rPr sz="1400" spc="75" dirty="0">
                <a:latin typeface="Times New Roman"/>
                <a:cs typeface="Times New Roman"/>
              </a:rPr>
              <a:t>hot</a:t>
            </a:r>
            <a:r>
              <a:rPr sz="1400" spc="220" dirty="0">
                <a:latin typeface="Times New Roman"/>
                <a:cs typeface="Times New Roman"/>
              </a:rPr>
              <a:t> </a:t>
            </a:r>
            <a:r>
              <a:rPr sz="1400" dirty="0">
                <a:latin typeface="Times New Roman"/>
                <a:cs typeface="Times New Roman"/>
              </a:rPr>
              <a:t>glass</a:t>
            </a:r>
            <a:r>
              <a:rPr sz="1400" spc="220" dirty="0">
                <a:latin typeface="Times New Roman"/>
                <a:cs typeface="Times New Roman"/>
              </a:rPr>
              <a:t> </a:t>
            </a:r>
            <a:r>
              <a:rPr sz="1400" dirty="0">
                <a:latin typeface="Times New Roman"/>
                <a:cs typeface="Times New Roman"/>
              </a:rPr>
              <a:t>of</a:t>
            </a:r>
            <a:r>
              <a:rPr sz="1400" spc="225" dirty="0">
                <a:latin typeface="Times New Roman"/>
                <a:cs typeface="Times New Roman"/>
              </a:rPr>
              <a:t> </a:t>
            </a:r>
            <a:r>
              <a:rPr sz="1400" spc="55" dirty="0">
                <a:latin typeface="Times New Roman"/>
                <a:cs typeface="Times New Roman"/>
              </a:rPr>
              <a:t>water</a:t>
            </a:r>
            <a:r>
              <a:rPr sz="1400" spc="220" dirty="0">
                <a:latin typeface="Times New Roman"/>
                <a:cs typeface="Times New Roman"/>
              </a:rPr>
              <a:t> </a:t>
            </a:r>
            <a:r>
              <a:rPr sz="1400" spc="70" dirty="0">
                <a:latin typeface="Times New Roman"/>
                <a:cs typeface="Times New Roman"/>
              </a:rPr>
              <a:t>and</a:t>
            </a:r>
            <a:r>
              <a:rPr sz="1400" spc="220" dirty="0">
                <a:latin typeface="Times New Roman"/>
                <a:cs typeface="Times New Roman"/>
              </a:rPr>
              <a:t> </a:t>
            </a:r>
            <a:r>
              <a:rPr sz="1400" spc="75" dirty="0">
                <a:latin typeface="Times New Roman"/>
                <a:cs typeface="Times New Roman"/>
              </a:rPr>
              <a:t>a</a:t>
            </a:r>
            <a:r>
              <a:rPr sz="1400" spc="220" dirty="0">
                <a:latin typeface="Times New Roman"/>
                <a:cs typeface="Times New Roman"/>
              </a:rPr>
              <a:t> </a:t>
            </a:r>
            <a:r>
              <a:rPr sz="1400" dirty="0">
                <a:latin typeface="Times New Roman"/>
                <a:cs typeface="Times New Roman"/>
              </a:rPr>
              <a:t>cold</a:t>
            </a:r>
            <a:r>
              <a:rPr sz="1400" spc="225" dirty="0">
                <a:latin typeface="Times New Roman"/>
                <a:cs typeface="Times New Roman"/>
              </a:rPr>
              <a:t> </a:t>
            </a:r>
            <a:r>
              <a:rPr sz="1400" dirty="0">
                <a:latin typeface="Times New Roman"/>
                <a:cs typeface="Times New Roman"/>
              </a:rPr>
              <a:t>glass</a:t>
            </a:r>
            <a:r>
              <a:rPr sz="1400" spc="220" dirty="0">
                <a:latin typeface="Times New Roman"/>
                <a:cs typeface="Times New Roman"/>
              </a:rPr>
              <a:t> </a:t>
            </a:r>
            <a:r>
              <a:rPr sz="1400" dirty="0">
                <a:latin typeface="Times New Roman"/>
                <a:cs typeface="Times New Roman"/>
              </a:rPr>
              <a:t>of</a:t>
            </a:r>
            <a:r>
              <a:rPr sz="1400" spc="220" dirty="0">
                <a:latin typeface="Times New Roman"/>
                <a:cs typeface="Times New Roman"/>
              </a:rPr>
              <a:t> </a:t>
            </a:r>
            <a:r>
              <a:rPr sz="1400" spc="55" dirty="0">
                <a:latin typeface="Times New Roman"/>
                <a:cs typeface="Times New Roman"/>
              </a:rPr>
              <a:t>water</a:t>
            </a:r>
            <a:r>
              <a:rPr sz="1400" spc="220" dirty="0">
                <a:latin typeface="Times New Roman"/>
                <a:cs typeface="Times New Roman"/>
              </a:rPr>
              <a:t> </a:t>
            </a:r>
            <a:r>
              <a:rPr sz="1400" spc="50" dirty="0">
                <a:latin typeface="Times New Roman"/>
                <a:cs typeface="Times New Roman"/>
              </a:rPr>
              <a:t>are</a:t>
            </a:r>
            <a:r>
              <a:rPr sz="1400" spc="225" dirty="0">
                <a:latin typeface="Times New Roman"/>
                <a:cs typeface="Times New Roman"/>
              </a:rPr>
              <a:t> </a:t>
            </a:r>
            <a:r>
              <a:rPr sz="1400" spc="55" dirty="0">
                <a:latin typeface="Times New Roman"/>
                <a:cs typeface="Times New Roman"/>
              </a:rPr>
              <a:t>sitting</a:t>
            </a:r>
            <a:r>
              <a:rPr sz="1400" spc="220" dirty="0">
                <a:latin typeface="Times New Roman"/>
                <a:cs typeface="Times New Roman"/>
              </a:rPr>
              <a:t> </a:t>
            </a:r>
            <a:r>
              <a:rPr sz="1400" dirty="0">
                <a:latin typeface="Times New Roman"/>
                <a:cs typeface="Times New Roman"/>
              </a:rPr>
              <a:t>in</a:t>
            </a:r>
            <a:r>
              <a:rPr sz="1400" spc="220" dirty="0">
                <a:latin typeface="Times New Roman"/>
                <a:cs typeface="Times New Roman"/>
              </a:rPr>
              <a:t> </a:t>
            </a:r>
            <a:r>
              <a:rPr sz="1400" spc="70" dirty="0">
                <a:latin typeface="Times New Roman"/>
                <a:cs typeface="Times New Roman"/>
              </a:rPr>
              <a:t>the</a:t>
            </a:r>
            <a:r>
              <a:rPr sz="1400" spc="220" dirty="0">
                <a:latin typeface="Times New Roman"/>
                <a:cs typeface="Times New Roman"/>
              </a:rPr>
              <a:t> </a:t>
            </a:r>
            <a:r>
              <a:rPr sz="1400" dirty="0">
                <a:latin typeface="Times New Roman"/>
                <a:cs typeface="Times New Roman"/>
              </a:rPr>
              <a:t>same</a:t>
            </a:r>
            <a:r>
              <a:rPr sz="1400" spc="225" dirty="0">
                <a:latin typeface="Times New Roman"/>
                <a:cs typeface="Times New Roman"/>
              </a:rPr>
              <a:t> </a:t>
            </a:r>
            <a:r>
              <a:rPr sz="1400" dirty="0">
                <a:latin typeface="Times New Roman"/>
                <a:cs typeface="Times New Roman"/>
              </a:rPr>
              <a:t>room,</a:t>
            </a:r>
            <a:r>
              <a:rPr sz="1400" spc="240" dirty="0">
                <a:latin typeface="Times New Roman"/>
                <a:cs typeface="Times New Roman"/>
              </a:rPr>
              <a:t> </a:t>
            </a:r>
            <a:r>
              <a:rPr sz="1400" dirty="0">
                <a:latin typeface="Times New Roman"/>
                <a:cs typeface="Times New Roman"/>
              </a:rPr>
              <a:t>which</a:t>
            </a:r>
            <a:r>
              <a:rPr sz="1400" spc="229" dirty="0">
                <a:latin typeface="Times New Roman"/>
                <a:cs typeface="Times New Roman"/>
              </a:rPr>
              <a:t> </a:t>
            </a:r>
            <a:r>
              <a:rPr sz="1400" dirty="0">
                <a:latin typeface="Times New Roman"/>
                <a:cs typeface="Times New Roman"/>
              </a:rPr>
              <a:t>is</a:t>
            </a:r>
            <a:r>
              <a:rPr sz="1400" spc="220" dirty="0">
                <a:latin typeface="Times New Roman"/>
                <a:cs typeface="Times New Roman"/>
              </a:rPr>
              <a:t> </a:t>
            </a:r>
            <a:r>
              <a:rPr sz="1400" spc="114" dirty="0">
                <a:latin typeface="Times New Roman"/>
                <a:cs typeface="Times New Roman"/>
              </a:rPr>
              <a:t>at</a:t>
            </a:r>
            <a:r>
              <a:rPr sz="1400" spc="220" dirty="0">
                <a:latin typeface="Times New Roman"/>
                <a:cs typeface="Times New Roman"/>
              </a:rPr>
              <a:t> </a:t>
            </a:r>
            <a:r>
              <a:rPr sz="1400" spc="70" dirty="0">
                <a:latin typeface="Times New Roman"/>
                <a:cs typeface="Times New Roman"/>
              </a:rPr>
              <a:t>temperature</a:t>
            </a:r>
            <a:r>
              <a:rPr sz="1400" spc="235" dirty="0">
                <a:latin typeface="Times New Roman"/>
                <a:cs typeface="Times New Roman"/>
              </a:rPr>
              <a:t> </a:t>
            </a:r>
            <a:r>
              <a:rPr sz="1400" i="1" dirty="0">
                <a:latin typeface="Times New Roman"/>
                <a:cs typeface="Times New Roman"/>
              </a:rPr>
              <a:t>T</a:t>
            </a:r>
            <a:r>
              <a:rPr sz="1400" i="1" spc="-140" dirty="0">
                <a:latin typeface="Times New Roman"/>
                <a:cs typeface="Times New Roman"/>
              </a:rPr>
              <a:t> </a:t>
            </a:r>
            <a:r>
              <a:rPr sz="1400" spc="-50" dirty="0">
                <a:latin typeface="Times New Roman"/>
                <a:cs typeface="Times New Roman"/>
              </a:rPr>
              <a:t>. </a:t>
            </a:r>
            <a:r>
              <a:rPr sz="1400" spc="10" dirty="0">
                <a:latin typeface="Times New Roman"/>
                <a:cs typeface="Times New Roman"/>
              </a:rPr>
              <a:t>Which</a:t>
            </a:r>
            <a:r>
              <a:rPr sz="1400" spc="220" dirty="0">
                <a:latin typeface="Times New Roman"/>
                <a:cs typeface="Times New Roman"/>
              </a:rPr>
              <a:t> </a:t>
            </a:r>
            <a:r>
              <a:rPr sz="1400" spc="10" dirty="0">
                <a:latin typeface="Times New Roman"/>
                <a:cs typeface="Times New Roman"/>
              </a:rPr>
              <a:t>of</a:t>
            </a:r>
            <a:r>
              <a:rPr sz="1400" spc="220" dirty="0">
                <a:latin typeface="Times New Roman"/>
                <a:cs typeface="Times New Roman"/>
              </a:rPr>
              <a:t> </a:t>
            </a:r>
            <a:r>
              <a:rPr sz="1400" spc="70" dirty="0">
                <a:latin typeface="Times New Roman"/>
                <a:cs typeface="Times New Roman"/>
              </a:rPr>
              <a:t>the</a:t>
            </a:r>
            <a:r>
              <a:rPr sz="1400" spc="225" dirty="0">
                <a:latin typeface="Times New Roman"/>
                <a:cs typeface="Times New Roman"/>
              </a:rPr>
              <a:t> </a:t>
            </a:r>
            <a:r>
              <a:rPr sz="1400" spc="10" dirty="0">
                <a:latin typeface="Times New Roman"/>
                <a:cs typeface="Times New Roman"/>
              </a:rPr>
              <a:t>following</a:t>
            </a:r>
            <a:r>
              <a:rPr sz="1400" spc="229" dirty="0">
                <a:latin typeface="Times New Roman"/>
                <a:cs typeface="Times New Roman"/>
              </a:rPr>
              <a:t> </a:t>
            </a:r>
            <a:r>
              <a:rPr sz="1400" spc="10" dirty="0">
                <a:latin typeface="Times New Roman"/>
                <a:cs typeface="Times New Roman"/>
              </a:rPr>
              <a:t>describes</a:t>
            </a:r>
            <a:r>
              <a:rPr sz="1400" spc="220" dirty="0">
                <a:latin typeface="Times New Roman"/>
                <a:cs typeface="Times New Roman"/>
              </a:rPr>
              <a:t> </a:t>
            </a:r>
            <a:r>
              <a:rPr sz="1400" spc="70" dirty="0">
                <a:latin typeface="Times New Roman"/>
                <a:cs typeface="Times New Roman"/>
              </a:rPr>
              <a:t>the</a:t>
            </a:r>
            <a:r>
              <a:rPr sz="1400" spc="225" dirty="0">
                <a:latin typeface="Times New Roman"/>
                <a:cs typeface="Times New Roman"/>
              </a:rPr>
              <a:t> </a:t>
            </a:r>
            <a:r>
              <a:rPr sz="1400" spc="10" dirty="0">
                <a:latin typeface="Times New Roman"/>
                <a:cs typeface="Times New Roman"/>
              </a:rPr>
              <a:t>probabilities</a:t>
            </a:r>
            <a:r>
              <a:rPr sz="1400" spc="220" dirty="0">
                <a:latin typeface="Times New Roman"/>
                <a:cs typeface="Times New Roman"/>
              </a:rPr>
              <a:t> </a:t>
            </a:r>
            <a:r>
              <a:rPr sz="1400" spc="10" dirty="0">
                <a:latin typeface="Times New Roman"/>
                <a:cs typeface="Times New Roman"/>
              </a:rPr>
              <a:t>of</a:t>
            </a:r>
            <a:r>
              <a:rPr sz="1400" spc="225" dirty="0">
                <a:latin typeface="Times New Roman"/>
                <a:cs typeface="Times New Roman"/>
              </a:rPr>
              <a:t> </a:t>
            </a:r>
            <a:r>
              <a:rPr sz="1400" spc="60" dirty="0">
                <a:latin typeface="Times New Roman"/>
                <a:cs typeface="Times New Roman"/>
              </a:rPr>
              <a:t>their</a:t>
            </a:r>
            <a:r>
              <a:rPr sz="1400" spc="220" dirty="0">
                <a:latin typeface="Times New Roman"/>
                <a:cs typeface="Times New Roman"/>
              </a:rPr>
              <a:t> </a:t>
            </a:r>
            <a:r>
              <a:rPr sz="1400" spc="10" dirty="0">
                <a:latin typeface="Times New Roman"/>
                <a:cs typeface="Times New Roman"/>
              </a:rPr>
              <a:t>microstates?</a:t>
            </a:r>
            <a:r>
              <a:rPr sz="1400" spc="415" dirty="0">
                <a:latin typeface="Times New Roman"/>
                <a:cs typeface="Times New Roman"/>
              </a:rPr>
              <a:t> </a:t>
            </a:r>
            <a:r>
              <a:rPr sz="1400" spc="10" dirty="0">
                <a:latin typeface="Times New Roman"/>
                <a:cs typeface="Times New Roman"/>
              </a:rPr>
              <a:t>(Choose</a:t>
            </a:r>
            <a:r>
              <a:rPr sz="1400" spc="220" dirty="0">
                <a:latin typeface="Times New Roman"/>
                <a:cs typeface="Times New Roman"/>
              </a:rPr>
              <a:t> </a:t>
            </a:r>
            <a:r>
              <a:rPr sz="1400" spc="-10" dirty="0">
                <a:latin typeface="Times New Roman"/>
                <a:cs typeface="Times New Roman"/>
              </a:rPr>
              <a:t>one.)</a:t>
            </a:r>
            <a:endParaRPr sz="1400">
              <a:latin typeface="Times New Roman"/>
              <a:cs typeface="Times New Roman"/>
            </a:endParaRPr>
          </a:p>
          <a:p>
            <a:pPr marL="384175" marR="5080" indent="-257810" algn="just">
              <a:lnSpc>
                <a:spcPct val="106700"/>
              </a:lnSpc>
              <a:spcBef>
                <a:spcPts val="1595"/>
              </a:spcBef>
              <a:buAutoNum type="alphaUcPeriod"/>
              <a:tabLst>
                <a:tab pos="384175" algn="l"/>
              </a:tabLst>
            </a:pPr>
            <a:r>
              <a:rPr sz="1400" dirty="0">
                <a:latin typeface="Times New Roman"/>
                <a:cs typeface="Times New Roman"/>
              </a:rPr>
              <a:t>Because</a:t>
            </a:r>
            <a:r>
              <a:rPr sz="1400" spc="175" dirty="0">
                <a:latin typeface="Times New Roman"/>
                <a:cs typeface="Times New Roman"/>
              </a:rPr>
              <a:t> </a:t>
            </a:r>
            <a:r>
              <a:rPr sz="1400" spc="65" dirty="0">
                <a:latin typeface="Times New Roman"/>
                <a:cs typeface="Times New Roman"/>
              </a:rPr>
              <a:t>they</a:t>
            </a:r>
            <a:r>
              <a:rPr sz="1400" spc="180" dirty="0">
                <a:latin typeface="Times New Roman"/>
                <a:cs typeface="Times New Roman"/>
              </a:rPr>
              <a:t> </a:t>
            </a:r>
            <a:r>
              <a:rPr sz="1400" spc="50" dirty="0">
                <a:latin typeface="Times New Roman"/>
                <a:cs typeface="Times New Roman"/>
              </a:rPr>
              <a:t>are</a:t>
            </a:r>
            <a:r>
              <a:rPr sz="1400" spc="180" dirty="0">
                <a:latin typeface="Times New Roman"/>
                <a:cs typeface="Times New Roman"/>
              </a:rPr>
              <a:t> </a:t>
            </a:r>
            <a:r>
              <a:rPr sz="1400" spc="85" dirty="0">
                <a:latin typeface="Times New Roman"/>
                <a:cs typeface="Times New Roman"/>
              </a:rPr>
              <a:t>both</a:t>
            </a:r>
            <a:r>
              <a:rPr sz="1400" spc="180" dirty="0">
                <a:latin typeface="Times New Roman"/>
                <a:cs typeface="Times New Roman"/>
              </a:rPr>
              <a:t> </a:t>
            </a:r>
            <a:r>
              <a:rPr sz="1400" dirty="0">
                <a:latin typeface="Times New Roman"/>
                <a:cs typeface="Times New Roman"/>
              </a:rPr>
              <a:t>in</a:t>
            </a:r>
            <a:r>
              <a:rPr sz="1400" spc="180" dirty="0">
                <a:latin typeface="Times New Roman"/>
                <a:cs typeface="Times New Roman"/>
              </a:rPr>
              <a:t> </a:t>
            </a:r>
            <a:r>
              <a:rPr sz="1400" spc="55" dirty="0">
                <a:latin typeface="Times New Roman"/>
                <a:cs typeface="Times New Roman"/>
              </a:rPr>
              <a:t>contact</a:t>
            </a:r>
            <a:r>
              <a:rPr sz="1400" spc="180" dirty="0">
                <a:latin typeface="Times New Roman"/>
                <a:cs typeface="Times New Roman"/>
              </a:rPr>
              <a:t> </a:t>
            </a:r>
            <a:r>
              <a:rPr sz="1400" spc="55" dirty="0">
                <a:latin typeface="Times New Roman"/>
                <a:cs typeface="Times New Roman"/>
              </a:rPr>
              <a:t>with</a:t>
            </a:r>
            <a:r>
              <a:rPr sz="1400" spc="180" dirty="0">
                <a:latin typeface="Times New Roman"/>
                <a:cs typeface="Times New Roman"/>
              </a:rPr>
              <a:t> </a:t>
            </a:r>
            <a:r>
              <a:rPr sz="1400" spc="70" dirty="0">
                <a:latin typeface="Times New Roman"/>
                <a:cs typeface="Times New Roman"/>
              </a:rPr>
              <a:t>the</a:t>
            </a:r>
            <a:r>
              <a:rPr sz="1400" spc="180" dirty="0">
                <a:latin typeface="Times New Roman"/>
                <a:cs typeface="Times New Roman"/>
              </a:rPr>
              <a:t> </a:t>
            </a:r>
            <a:r>
              <a:rPr sz="1400" dirty="0">
                <a:latin typeface="Times New Roman"/>
                <a:cs typeface="Times New Roman"/>
              </a:rPr>
              <a:t>same</a:t>
            </a:r>
            <a:r>
              <a:rPr sz="1400" spc="180" dirty="0">
                <a:latin typeface="Times New Roman"/>
                <a:cs typeface="Times New Roman"/>
              </a:rPr>
              <a:t> </a:t>
            </a:r>
            <a:r>
              <a:rPr sz="1400" dirty="0">
                <a:latin typeface="Times New Roman"/>
                <a:cs typeface="Times New Roman"/>
              </a:rPr>
              <a:t>reservoir,</a:t>
            </a:r>
            <a:r>
              <a:rPr sz="1400" spc="180" dirty="0">
                <a:latin typeface="Times New Roman"/>
                <a:cs typeface="Times New Roman"/>
              </a:rPr>
              <a:t> </a:t>
            </a:r>
            <a:r>
              <a:rPr sz="1400" dirty="0">
                <a:latin typeface="Times New Roman"/>
                <a:cs typeface="Times New Roman"/>
              </a:rPr>
              <a:t>we</a:t>
            </a:r>
            <a:r>
              <a:rPr sz="1400" spc="180" dirty="0">
                <a:latin typeface="Times New Roman"/>
                <a:cs typeface="Times New Roman"/>
              </a:rPr>
              <a:t> </a:t>
            </a:r>
            <a:r>
              <a:rPr sz="1400" dirty="0">
                <a:latin typeface="Times New Roman"/>
                <a:cs typeface="Times New Roman"/>
              </a:rPr>
              <a:t>know</a:t>
            </a:r>
            <a:r>
              <a:rPr sz="1400" spc="180" dirty="0">
                <a:latin typeface="Times New Roman"/>
                <a:cs typeface="Times New Roman"/>
              </a:rPr>
              <a:t> </a:t>
            </a:r>
            <a:r>
              <a:rPr sz="1400" dirty="0">
                <a:latin typeface="Times New Roman"/>
                <a:cs typeface="Times New Roman"/>
              </a:rPr>
              <a:t>from</a:t>
            </a:r>
            <a:r>
              <a:rPr sz="1400" spc="180" dirty="0">
                <a:latin typeface="Times New Roman"/>
                <a:cs typeface="Times New Roman"/>
              </a:rPr>
              <a:t> </a:t>
            </a:r>
            <a:r>
              <a:rPr sz="1400" spc="70" dirty="0">
                <a:latin typeface="Times New Roman"/>
                <a:cs typeface="Times New Roman"/>
              </a:rPr>
              <a:t>the</a:t>
            </a:r>
            <a:r>
              <a:rPr sz="1400" spc="180" dirty="0">
                <a:latin typeface="Times New Roman"/>
                <a:cs typeface="Times New Roman"/>
              </a:rPr>
              <a:t> </a:t>
            </a:r>
            <a:r>
              <a:rPr sz="1400" spc="55" dirty="0">
                <a:latin typeface="Times New Roman"/>
                <a:cs typeface="Times New Roman"/>
              </a:rPr>
              <a:t>Boltzmann</a:t>
            </a:r>
            <a:r>
              <a:rPr sz="1400" spc="180" dirty="0">
                <a:latin typeface="Times New Roman"/>
                <a:cs typeface="Times New Roman"/>
              </a:rPr>
              <a:t> </a:t>
            </a:r>
            <a:r>
              <a:rPr sz="1400" spc="45" dirty="0">
                <a:latin typeface="Times New Roman"/>
                <a:cs typeface="Times New Roman"/>
              </a:rPr>
              <a:t>distribution </a:t>
            </a:r>
            <a:r>
              <a:rPr sz="1400" spc="114" dirty="0">
                <a:latin typeface="Times New Roman"/>
                <a:cs typeface="Times New Roman"/>
              </a:rPr>
              <a:t>that</a:t>
            </a:r>
            <a:r>
              <a:rPr sz="1400" spc="204" dirty="0">
                <a:latin typeface="Times New Roman"/>
                <a:cs typeface="Times New Roman"/>
              </a:rPr>
              <a:t> </a:t>
            </a:r>
            <a:r>
              <a:rPr sz="1400" spc="70" dirty="0">
                <a:latin typeface="Times New Roman"/>
                <a:cs typeface="Times New Roman"/>
              </a:rPr>
              <a:t>the</a:t>
            </a:r>
            <a:r>
              <a:rPr sz="1400" spc="200" dirty="0">
                <a:latin typeface="Times New Roman"/>
                <a:cs typeface="Times New Roman"/>
              </a:rPr>
              <a:t> </a:t>
            </a:r>
            <a:r>
              <a:rPr sz="1400" spc="10" dirty="0">
                <a:latin typeface="Times New Roman"/>
                <a:cs typeface="Times New Roman"/>
              </a:rPr>
              <a:t>microstates</a:t>
            </a:r>
            <a:r>
              <a:rPr sz="1400" spc="204" dirty="0">
                <a:latin typeface="Times New Roman"/>
                <a:cs typeface="Times New Roman"/>
              </a:rPr>
              <a:t> </a:t>
            </a:r>
            <a:r>
              <a:rPr sz="1400" spc="10" dirty="0">
                <a:latin typeface="Times New Roman"/>
                <a:cs typeface="Times New Roman"/>
              </a:rPr>
              <a:t>of</a:t>
            </a:r>
            <a:r>
              <a:rPr sz="1400" spc="204" dirty="0">
                <a:latin typeface="Times New Roman"/>
                <a:cs typeface="Times New Roman"/>
              </a:rPr>
              <a:t> </a:t>
            </a:r>
            <a:r>
              <a:rPr sz="1400" spc="70" dirty="0">
                <a:latin typeface="Times New Roman"/>
                <a:cs typeface="Times New Roman"/>
              </a:rPr>
              <a:t>the</a:t>
            </a:r>
            <a:r>
              <a:rPr sz="1400" spc="200" dirty="0">
                <a:latin typeface="Times New Roman"/>
                <a:cs typeface="Times New Roman"/>
              </a:rPr>
              <a:t> </a:t>
            </a:r>
            <a:r>
              <a:rPr sz="1400" spc="75" dirty="0">
                <a:latin typeface="Times New Roman"/>
                <a:cs typeface="Times New Roman"/>
              </a:rPr>
              <a:t>hot</a:t>
            </a:r>
            <a:r>
              <a:rPr sz="1400" spc="204" dirty="0">
                <a:latin typeface="Times New Roman"/>
                <a:cs typeface="Times New Roman"/>
              </a:rPr>
              <a:t> </a:t>
            </a:r>
            <a:r>
              <a:rPr sz="1400" spc="10" dirty="0">
                <a:latin typeface="Times New Roman"/>
                <a:cs typeface="Times New Roman"/>
              </a:rPr>
              <a:t>glass</a:t>
            </a:r>
            <a:r>
              <a:rPr sz="1400" spc="204" dirty="0">
                <a:latin typeface="Times New Roman"/>
                <a:cs typeface="Times New Roman"/>
              </a:rPr>
              <a:t> </a:t>
            </a:r>
            <a:r>
              <a:rPr sz="1400" spc="10" dirty="0">
                <a:latin typeface="Times New Roman"/>
                <a:cs typeface="Times New Roman"/>
              </a:rPr>
              <a:t>all</a:t>
            </a:r>
            <a:r>
              <a:rPr sz="1400" spc="210" dirty="0">
                <a:latin typeface="Times New Roman"/>
                <a:cs typeface="Times New Roman"/>
              </a:rPr>
              <a:t> </a:t>
            </a:r>
            <a:r>
              <a:rPr sz="1400" spc="10" dirty="0">
                <a:latin typeface="Times New Roman"/>
                <a:cs typeface="Times New Roman"/>
              </a:rPr>
              <a:t>have</a:t>
            </a:r>
            <a:r>
              <a:rPr sz="1400" spc="204" dirty="0">
                <a:latin typeface="Times New Roman"/>
                <a:cs typeface="Times New Roman"/>
              </a:rPr>
              <a:t> </a:t>
            </a:r>
            <a:r>
              <a:rPr sz="1400" spc="70" dirty="0">
                <a:latin typeface="Times New Roman"/>
                <a:cs typeface="Times New Roman"/>
              </a:rPr>
              <a:t>the</a:t>
            </a:r>
            <a:r>
              <a:rPr sz="1400" spc="204" dirty="0">
                <a:latin typeface="Times New Roman"/>
                <a:cs typeface="Times New Roman"/>
              </a:rPr>
              <a:t> </a:t>
            </a:r>
            <a:r>
              <a:rPr sz="1400" spc="10" dirty="0">
                <a:latin typeface="Times New Roman"/>
                <a:cs typeface="Times New Roman"/>
              </a:rPr>
              <a:t>same</a:t>
            </a:r>
            <a:r>
              <a:rPr sz="1400" spc="200" dirty="0">
                <a:latin typeface="Times New Roman"/>
                <a:cs typeface="Times New Roman"/>
              </a:rPr>
              <a:t> </a:t>
            </a:r>
            <a:r>
              <a:rPr sz="1400" spc="10" dirty="0">
                <a:latin typeface="Times New Roman"/>
                <a:cs typeface="Times New Roman"/>
              </a:rPr>
              <a:t>probabilities</a:t>
            </a:r>
            <a:r>
              <a:rPr sz="1400" spc="204" dirty="0">
                <a:latin typeface="Times New Roman"/>
                <a:cs typeface="Times New Roman"/>
              </a:rPr>
              <a:t> </a:t>
            </a:r>
            <a:r>
              <a:rPr sz="1400" spc="10" dirty="0">
                <a:latin typeface="Times New Roman"/>
                <a:cs typeface="Times New Roman"/>
              </a:rPr>
              <a:t>as</a:t>
            </a:r>
            <a:r>
              <a:rPr sz="1400" spc="204" dirty="0">
                <a:latin typeface="Times New Roman"/>
                <a:cs typeface="Times New Roman"/>
              </a:rPr>
              <a:t> </a:t>
            </a:r>
            <a:r>
              <a:rPr sz="1400" spc="70" dirty="0">
                <a:latin typeface="Times New Roman"/>
                <a:cs typeface="Times New Roman"/>
              </a:rPr>
              <a:t>the</a:t>
            </a:r>
            <a:r>
              <a:rPr sz="1400" spc="200" dirty="0">
                <a:latin typeface="Times New Roman"/>
                <a:cs typeface="Times New Roman"/>
              </a:rPr>
              <a:t> </a:t>
            </a:r>
            <a:r>
              <a:rPr sz="1400" spc="10" dirty="0">
                <a:latin typeface="Times New Roman"/>
                <a:cs typeface="Times New Roman"/>
              </a:rPr>
              <a:t>corresponding</a:t>
            </a:r>
            <a:r>
              <a:rPr sz="1400" spc="210" dirty="0">
                <a:latin typeface="Times New Roman"/>
                <a:cs typeface="Times New Roman"/>
              </a:rPr>
              <a:t> </a:t>
            </a:r>
            <a:r>
              <a:rPr sz="1400" spc="-10" dirty="0">
                <a:latin typeface="Times New Roman"/>
                <a:cs typeface="Times New Roman"/>
              </a:rPr>
              <a:t>microstates </a:t>
            </a:r>
            <a:r>
              <a:rPr sz="1400" dirty="0">
                <a:latin typeface="Times New Roman"/>
                <a:cs typeface="Times New Roman"/>
              </a:rPr>
              <a:t>of</a:t>
            </a:r>
            <a:r>
              <a:rPr sz="1400" spc="130" dirty="0">
                <a:latin typeface="Times New Roman"/>
                <a:cs typeface="Times New Roman"/>
              </a:rPr>
              <a:t> </a:t>
            </a:r>
            <a:r>
              <a:rPr sz="1400" spc="70" dirty="0">
                <a:latin typeface="Times New Roman"/>
                <a:cs typeface="Times New Roman"/>
              </a:rPr>
              <a:t>the</a:t>
            </a:r>
            <a:r>
              <a:rPr sz="1400" spc="130" dirty="0">
                <a:latin typeface="Times New Roman"/>
                <a:cs typeface="Times New Roman"/>
              </a:rPr>
              <a:t> </a:t>
            </a:r>
            <a:r>
              <a:rPr sz="1400" dirty="0">
                <a:latin typeface="Times New Roman"/>
                <a:cs typeface="Times New Roman"/>
              </a:rPr>
              <a:t>cold</a:t>
            </a:r>
            <a:r>
              <a:rPr sz="1400" spc="135" dirty="0">
                <a:latin typeface="Times New Roman"/>
                <a:cs typeface="Times New Roman"/>
              </a:rPr>
              <a:t> </a:t>
            </a:r>
            <a:r>
              <a:rPr sz="1400" spc="-10" dirty="0">
                <a:latin typeface="Times New Roman"/>
                <a:cs typeface="Times New Roman"/>
              </a:rPr>
              <a:t>glass.</a:t>
            </a:r>
            <a:endParaRPr sz="1400">
              <a:latin typeface="Times New Roman"/>
              <a:cs typeface="Times New Roman"/>
            </a:endParaRPr>
          </a:p>
          <a:p>
            <a:pPr marL="382905" marR="5080" indent="-249554" algn="just">
              <a:lnSpc>
                <a:spcPct val="106700"/>
              </a:lnSpc>
              <a:spcBef>
                <a:spcPts val="1000"/>
              </a:spcBef>
              <a:buAutoNum type="alphaUcPeriod"/>
              <a:tabLst>
                <a:tab pos="384175" algn="l"/>
              </a:tabLst>
            </a:pPr>
            <a:r>
              <a:rPr sz="1400" spc="75" dirty="0">
                <a:latin typeface="Times New Roman"/>
                <a:cs typeface="Times New Roman"/>
              </a:rPr>
              <a:t>The</a:t>
            </a:r>
            <a:r>
              <a:rPr sz="1400" spc="100" dirty="0">
                <a:latin typeface="Times New Roman"/>
                <a:cs typeface="Times New Roman"/>
              </a:rPr>
              <a:t> </a:t>
            </a:r>
            <a:r>
              <a:rPr sz="1400" spc="20" dirty="0">
                <a:latin typeface="Times New Roman"/>
                <a:cs typeface="Times New Roman"/>
              </a:rPr>
              <a:t>probability</a:t>
            </a:r>
            <a:r>
              <a:rPr sz="1400" spc="110" dirty="0">
                <a:latin typeface="Times New Roman"/>
                <a:cs typeface="Times New Roman"/>
              </a:rPr>
              <a:t> </a:t>
            </a:r>
            <a:r>
              <a:rPr sz="1400" spc="55" dirty="0">
                <a:latin typeface="Times New Roman"/>
                <a:cs typeface="Times New Roman"/>
              </a:rPr>
              <a:t>distribution</a:t>
            </a:r>
            <a:r>
              <a:rPr sz="1400" spc="105" dirty="0">
                <a:latin typeface="Times New Roman"/>
                <a:cs typeface="Times New Roman"/>
              </a:rPr>
              <a:t> </a:t>
            </a:r>
            <a:r>
              <a:rPr sz="1400" spc="20" dirty="0">
                <a:latin typeface="Times New Roman"/>
                <a:cs typeface="Times New Roman"/>
              </a:rPr>
              <a:t>for</a:t>
            </a:r>
            <a:r>
              <a:rPr sz="1400" spc="110" dirty="0">
                <a:latin typeface="Times New Roman"/>
                <a:cs typeface="Times New Roman"/>
              </a:rPr>
              <a:t> </a:t>
            </a:r>
            <a:r>
              <a:rPr sz="1400" spc="70" dirty="0">
                <a:latin typeface="Times New Roman"/>
                <a:cs typeface="Times New Roman"/>
              </a:rPr>
              <a:t>the</a:t>
            </a:r>
            <a:r>
              <a:rPr sz="1400" spc="105" dirty="0">
                <a:latin typeface="Times New Roman"/>
                <a:cs typeface="Times New Roman"/>
              </a:rPr>
              <a:t> </a:t>
            </a:r>
            <a:r>
              <a:rPr sz="1400" spc="75" dirty="0">
                <a:latin typeface="Times New Roman"/>
                <a:cs typeface="Times New Roman"/>
              </a:rPr>
              <a:t>hot</a:t>
            </a:r>
            <a:r>
              <a:rPr sz="1400" spc="105" dirty="0">
                <a:latin typeface="Times New Roman"/>
                <a:cs typeface="Times New Roman"/>
              </a:rPr>
              <a:t> </a:t>
            </a:r>
            <a:r>
              <a:rPr sz="1400" spc="20" dirty="0">
                <a:latin typeface="Times New Roman"/>
                <a:cs typeface="Times New Roman"/>
              </a:rPr>
              <a:t>glass</a:t>
            </a:r>
            <a:r>
              <a:rPr sz="1400" spc="105" dirty="0">
                <a:latin typeface="Times New Roman"/>
                <a:cs typeface="Times New Roman"/>
              </a:rPr>
              <a:t> </a:t>
            </a:r>
            <a:r>
              <a:rPr sz="1400" spc="20" dirty="0">
                <a:latin typeface="Times New Roman"/>
                <a:cs typeface="Times New Roman"/>
              </a:rPr>
              <a:t>is</a:t>
            </a:r>
            <a:r>
              <a:rPr sz="1400" spc="105" dirty="0">
                <a:latin typeface="Times New Roman"/>
                <a:cs typeface="Times New Roman"/>
              </a:rPr>
              <a:t> </a:t>
            </a:r>
            <a:r>
              <a:rPr sz="1400" spc="20" dirty="0">
                <a:latin typeface="Times New Roman"/>
                <a:cs typeface="Times New Roman"/>
              </a:rPr>
              <a:t>more</a:t>
            </a:r>
            <a:r>
              <a:rPr sz="1400" spc="100" dirty="0">
                <a:latin typeface="Times New Roman"/>
                <a:cs typeface="Times New Roman"/>
              </a:rPr>
              <a:t> </a:t>
            </a:r>
            <a:r>
              <a:rPr sz="1400" spc="20" dirty="0">
                <a:latin typeface="Times New Roman"/>
                <a:cs typeface="Times New Roman"/>
              </a:rPr>
              <a:t>highly</a:t>
            </a:r>
            <a:r>
              <a:rPr sz="1400" spc="110" dirty="0">
                <a:latin typeface="Times New Roman"/>
                <a:cs typeface="Times New Roman"/>
              </a:rPr>
              <a:t> </a:t>
            </a:r>
            <a:r>
              <a:rPr sz="1400" spc="20" dirty="0">
                <a:latin typeface="Times New Roman"/>
                <a:cs typeface="Times New Roman"/>
              </a:rPr>
              <a:t>weighted</a:t>
            </a:r>
            <a:r>
              <a:rPr sz="1400" spc="110" dirty="0">
                <a:latin typeface="Times New Roman"/>
                <a:cs typeface="Times New Roman"/>
              </a:rPr>
              <a:t> </a:t>
            </a:r>
            <a:r>
              <a:rPr sz="1400" spc="20" dirty="0">
                <a:latin typeface="Times New Roman"/>
                <a:cs typeface="Times New Roman"/>
              </a:rPr>
              <a:t>towards</a:t>
            </a:r>
            <a:r>
              <a:rPr sz="1400" spc="100" dirty="0">
                <a:latin typeface="Times New Roman"/>
                <a:cs typeface="Times New Roman"/>
              </a:rPr>
              <a:t> </a:t>
            </a:r>
            <a:r>
              <a:rPr sz="1400" spc="20" dirty="0">
                <a:latin typeface="Times New Roman"/>
                <a:cs typeface="Times New Roman"/>
              </a:rPr>
              <a:t>high</a:t>
            </a:r>
            <a:r>
              <a:rPr sz="1400" spc="105" dirty="0">
                <a:latin typeface="Times New Roman"/>
                <a:cs typeface="Times New Roman"/>
              </a:rPr>
              <a:t> </a:t>
            </a:r>
            <a:r>
              <a:rPr sz="1400" spc="20" dirty="0">
                <a:latin typeface="Times New Roman"/>
                <a:cs typeface="Times New Roman"/>
              </a:rPr>
              <a:t>energy</a:t>
            </a:r>
            <a:r>
              <a:rPr sz="1400" spc="105" dirty="0">
                <a:latin typeface="Times New Roman"/>
                <a:cs typeface="Times New Roman"/>
              </a:rPr>
              <a:t> </a:t>
            </a:r>
            <a:r>
              <a:rPr sz="1400" spc="60" dirty="0">
                <a:latin typeface="Times New Roman"/>
                <a:cs typeface="Times New Roman"/>
              </a:rPr>
              <a:t>states</a:t>
            </a:r>
            <a:r>
              <a:rPr sz="1400" spc="105" dirty="0">
                <a:latin typeface="Times New Roman"/>
                <a:cs typeface="Times New Roman"/>
              </a:rPr>
              <a:t> </a:t>
            </a:r>
            <a:r>
              <a:rPr sz="1400" spc="75" dirty="0">
                <a:latin typeface="Times New Roman"/>
                <a:cs typeface="Times New Roman"/>
              </a:rPr>
              <a:t>than 	</a:t>
            </a:r>
            <a:r>
              <a:rPr sz="1400" spc="70" dirty="0">
                <a:latin typeface="Times New Roman"/>
                <a:cs typeface="Times New Roman"/>
              </a:rPr>
              <a:t>the</a:t>
            </a:r>
            <a:r>
              <a:rPr sz="1400" spc="225" dirty="0">
                <a:latin typeface="Times New Roman"/>
                <a:cs typeface="Times New Roman"/>
              </a:rPr>
              <a:t> </a:t>
            </a:r>
            <a:r>
              <a:rPr sz="1400" spc="10" dirty="0">
                <a:latin typeface="Times New Roman"/>
                <a:cs typeface="Times New Roman"/>
              </a:rPr>
              <a:t>probability</a:t>
            </a:r>
            <a:r>
              <a:rPr sz="1400" spc="229" dirty="0">
                <a:latin typeface="Times New Roman"/>
                <a:cs typeface="Times New Roman"/>
              </a:rPr>
              <a:t> </a:t>
            </a:r>
            <a:r>
              <a:rPr sz="1400" spc="55" dirty="0">
                <a:latin typeface="Times New Roman"/>
                <a:cs typeface="Times New Roman"/>
              </a:rPr>
              <a:t>distribution</a:t>
            </a:r>
            <a:r>
              <a:rPr sz="1400" spc="225" dirty="0">
                <a:latin typeface="Times New Roman"/>
                <a:cs typeface="Times New Roman"/>
              </a:rPr>
              <a:t> </a:t>
            </a:r>
            <a:r>
              <a:rPr sz="1400" spc="10" dirty="0">
                <a:latin typeface="Times New Roman"/>
                <a:cs typeface="Times New Roman"/>
              </a:rPr>
              <a:t>for</a:t>
            </a:r>
            <a:r>
              <a:rPr sz="1400" spc="229" dirty="0">
                <a:latin typeface="Times New Roman"/>
                <a:cs typeface="Times New Roman"/>
              </a:rPr>
              <a:t> </a:t>
            </a:r>
            <a:r>
              <a:rPr sz="1400" spc="70" dirty="0">
                <a:latin typeface="Times New Roman"/>
                <a:cs typeface="Times New Roman"/>
              </a:rPr>
              <a:t>the</a:t>
            </a:r>
            <a:r>
              <a:rPr sz="1400" spc="229" dirty="0">
                <a:latin typeface="Times New Roman"/>
                <a:cs typeface="Times New Roman"/>
              </a:rPr>
              <a:t> </a:t>
            </a:r>
            <a:r>
              <a:rPr sz="1400" spc="10" dirty="0">
                <a:latin typeface="Times New Roman"/>
                <a:cs typeface="Times New Roman"/>
              </a:rPr>
              <a:t>cold</a:t>
            </a:r>
            <a:r>
              <a:rPr sz="1400" spc="225" dirty="0">
                <a:latin typeface="Times New Roman"/>
                <a:cs typeface="Times New Roman"/>
              </a:rPr>
              <a:t> </a:t>
            </a:r>
            <a:r>
              <a:rPr sz="1400" spc="10" dirty="0">
                <a:latin typeface="Times New Roman"/>
                <a:cs typeface="Times New Roman"/>
              </a:rPr>
              <a:t>glass,</a:t>
            </a:r>
            <a:r>
              <a:rPr sz="1400" spc="240" dirty="0">
                <a:latin typeface="Times New Roman"/>
                <a:cs typeface="Times New Roman"/>
              </a:rPr>
              <a:t> </a:t>
            </a:r>
            <a:r>
              <a:rPr sz="1400" spc="65" dirty="0">
                <a:latin typeface="Times New Roman"/>
                <a:cs typeface="Times New Roman"/>
              </a:rPr>
              <a:t>thus</a:t>
            </a:r>
            <a:r>
              <a:rPr sz="1400" spc="229" dirty="0">
                <a:latin typeface="Times New Roman"/>
                <a:cs typeface="Times New Roman"/>
              </a:rPr>
              <a:t> </a:t>
            </a:r>
            <a:r>
              <a:rPr sz="1400" spc="10" dirty="0">
                <a:latin typeface="Times New Roman"/>
                <a:cs typeface="Times New Roman"/>
              </a:rPr>
              <a:t>indicating</a:t>
            </a:r>
            <a:r>
              <a:rPr sz="1400" spc="225" dirty="0">
                <a:latin typeface="Times New Roman"/>
                <a:cs typeface="Times New Roman"/>
              </a:rPr>
              <a:t> </a:t>
            </a:r>
            <a:r>
              <a:rPr sz="1400" spc="114" dirty="0">
                <a:latin typeface="Times New Roman"/>
                <a:cs typeface="Times New Roman"/>
              </a:rPr>
              <a:t>that</a:t>
            </a:r>
            <a:r>
              <a:rPr sz="1400" spc="229" dirty="0">
                <a:latin typeface="Times New Roman"/>
                <a:cs typeface="Times New Roman"/>
              </a:rPr>
              <a:t> </a:t>
            </a:r>
            <a:r>
              <a:rPr sz="1400" spc="10" dirty="0">
                <a:latin typeface="Times New Roman"/>
                <a:cs typeface="Times New Roman"/>
              </a:rPr>
              <a:t>one</a:t>
            </a:r>
            <a:r>
              <a:rPr sz="1400" spc="229" dirty="0">
                <a:latin typeface="Times New Roman"/>
                <a:cs typeface="Times New Roman"/>
              </a:rPr>
              <a:t> </a:t>
            </a:r>
            <a:r>
              <a:rPr sz="1400" spc="10" dirty="0">
                <a:latin typeface="Times New Roman"/>
                <a:cs typeface="Times New Roman"/>
              </a:rPr>
              <a:t>or</a:t>
            </a:r>
            <a:r>
              <a:rPr sz="1400" spc="225" dirty="0">
                <a:latin typeface="Times New Roman"/>
                <a:cs typeface="Times New Roman"/>
              </a:rPr>
              <a:t> </a:t>
            </a:r>
            <a:r>
              <a:rPr sz="1400" spc="85" dirty="0">
                <a:latin typeface="Times New Roman"/>
                <a:cs typeface="Times New Roman"/>
              </a:rPr>
              <a:t>both</a:t>
            </a:r>
            <a:r>
              <a:rPr sz="1400" spc="229" dirty="0">
                <a:latin typeface="Times New Roman"/>
                <a:cs typeface="Times New Roman"/>
              </a:rPr>
              <a:t> </a:t>
            </a:r>
            <a:r>
              <a:rPr sz="1400" spc="75" dirty="0">
                <a:latin typeface="Times New Roman"/>
                <a:cs typeface="Times New Roman"/>
              </a:rPr>
              <a:t>them</a:t>
            </a:r>
            <a:r>
              <a:rPr sz="1400" spc="229" dirty="0">
                <a:latin typeface="Times New Roman"/>
                <a:cs typeface="Times New Roman"/>
              </a:rPr>
              <a:t> </a:t>
            </a:r>
            <a:r>
              <a:rPr sz="1400" spc="10" dirty="0">
                <a:latin typeface="Times New Roman"/>
                <a:cs typeface="Times New Roman"/>
              </a:rPr>
              <a:t>don’t</a:t>
            </a:r>
            <a:r>
              <a:rPr sz="1400" spc="225" dirty="0">
                <a:latin typeface="Times New Roman"/>
                <a:cs typeface="Times New Roman"/>
              </a:rPr>
              <a:t> </a:t>
            </a:r>
            <a:r>
              <a:rPr sz="1400" spc="10" dirty="0">
                <a:latin typeface="Times New Roman"/>
                <a:cs typeface="Times New Roman"/>
              </a:rPr>
              <a:t>obey</a:t>
            </a:r>
            <a:r>
              <a:rPr sz="1400" spc="229" dirty="0">
                <a:latin typeface="Times New Roman"/>
                <a:cs typeface="Times New Roman"/>
              </a:rPr>
              <a:t> </a:t>
            </a:r>
            <a:r>
              <a:rPr sz="1400" spc="45" dirty="0">
                <a:latin typeface="Times New Roman"/>
                <a:cs typeface="Times New Roman"/>
              </a:rPr>
              <a:t>the 	</a:t>
            </a:r>
            <a:r>
              <a:rPr sz="1400" spc="50" dirty="0">
                <a:latin typeface="Times New Roman"/>
                <a:cs typeface="Times New Roman"/>
              </a:rPr>
              <a:t>Boltzmann</a:t>
            </a:r>
            <a:r>
              <a:rPr sz="1400" spc="155" dirty="0">
                <a:latin typeface="Times New Roman"/>
                <a:cs typeface="Times New Roman"/>
              </a:rPr>
              <a:t> </a:t>
            </a:r>
            <a:r>
              <a:rPr sz="1400" spc="55" dirty="0">
                <a:latin typeface="Times New Roman"/>
                <a:cs typeface="Times New Roman"/>
              </a:rPr>
              <a:t>distribution</a:t>
            </a:r>
            <a:r>
              <a:rPr sz="1400" spc="155" dirty="0">
                <a:latin typeface="Times New Roman"/>
                <a:cs typeface="Times New Roman"/>
              </a:rPr>
              <a:t> </a:t>
            </a:r>
            <a:r>
              <a:rPr sz="1400" spc="55" dirty="0">
                <a:latin typeface="Times New Roman"/>
                <a:cs typeface="Times New Roman"/>
              </a:rPr>
              <a:t>with</a:t>
            </a:r>
            <a:r>
              <a:rPr sz="1400" spc="165" dirty="0">
                <a:latin typeface="Times New Roman"/>
                <a:cs typeface="Times New Roman"/>
              </a:rPr>
              <a:t> </a:t>
            </a:r>
            <a:r>
              <a:rPr sz="1400" spc="70" dirty="0">
                <a:latin typeface="Times New Roman"/>
                <a:cs typeface="Times New Roman"/>
              </a:rPr>
              <a:t>temperature</a:t>
            </a:r>
            <a:r>
              <a:rPr sz="1400" spc="150" dirty="0">
                <a:latin typeface="Times New Roman"/>
                <a:cs typeface="Times New Roman"/>
              </a:rPr>
              <a:t> </a:t>
            </a:r>
            <a:r>
              <a:rPr sz="1400" i="1" dirty="0">
                <a:latin typeface="Times New Roman"/>
                <a:cs typeface="Times New Roman"/>
              </a:rPr>
              <a:t>T</a:t>
            </a:r>
            <a:r>
              <a:rPr sz="1400" i="1" spc="-135" dirty="0">
                <a:latin typeface="Times New Roman"/>
                <a:cs typeface="Times New Roman"/>
              </a:rPr>
              <a:t> </a:t>
            </a:r>
            <a:r>
              <a:rPr sz="1400" spc="-50" dirty="0">
                <a:latin typeface="Times New Roman"/>
                <a:cs typeface="Times New Roman"/>
              </a:rPr>
              <a:t>.</a:t>
            </a:r>
            <a:endParaRPr sz="1400">
              <a:latin typeface="Times New Roman"/>
              <a:cs typeface="Times New Roman"/>
            </a:endParaRPr>
          </a:p>
          <a:p>
            <a:pPr marL="384175" marR="6350" indent="-252729" algn="just">
              <a:lnSpc>
                <a:spcPct val="106700"/>
              </a:lnSpc>
              <a:spcBef>
                <a:spcPts val="994"/>
              </a:spcBef>
              <a:buAutoNum type="alphaUcPeriod"/>
              <a:tabLst>
                <a:tab pos="384175" algn="l"/>
              </a:tabLst>
            </a:pPr>
            <a:r>
              <a:rPr sz="1400" spc="60" dirty="0">
                <a:latin typeface="Times New Roman"/>
                <a:cs typeface="Times New Roman"/>
              </a:rPr>
              <a:t>They</a:t>
            </a:r>
            <a:r>
              <a:rPr sz="1400" spc="225" dirty="0">
                <a:latin typeface="Times New Roman"/>
                <a:cs typeface="Times New Roman"/>
              </a:rPr>
              <a:t> </a:t>
            </a:r>
            <a:r>
              <a:rPr sz="1400" spc="85" dirty="0">
                <a:latin typeface="Times New Roman"/>
                <a:cs typeface="Times New Roman"/>
              </a:rPr>
              <a:t>both</a:t>
            </a:r>
            <a:r>
              <a:rPr sz="1400" spc="229" dirty="0">
                <a:latin typeface="Times New Roman"/>
                <a:cs typeface="Times New Roman"/>
              </a:rPr>
              <a:t> </a:t>
            </a:r>
            <a:r>
              <a:rPr sz="1400" dirty="0">
                <a:latin typeface="Times New Roman"/>
                <a:cs typeface="Times New Roman"/>
              </a:rPr>
              <a:t>have</a:t>
            </a:r>
            <a:r>
              <a:rPr sz="1400" spc="225" dirty="0">
                <a:latin typeface="Times New Roman"/>
                <a:cs typeface="Times New Roman"/>
              </a:rPr>
              <a:t> </a:t>
            </a:r>
            <a:r>
              <a:rPr sz="1400" spc="70" dirty="0">
                <a:latin typeface="Times New Roman"/>
                <a:cs typeface="Times New Roman"/>
              </a:rPr>
              <a:t>the</a:t>
            </a:r>
            <a:r>
              <a:rPr sz="1400" spc="220" dirty="0">
                <a:latin typeface="Times New Roman"/>
                <a:cs typeface="Times New Roman"/>
              </a:rPr>
              <a:t> </a:t>
            </a:r>
            <a:r>
              <a:rPr sz="1400" dirty="0">
                <a:latin typeface="Times New Roman"/>
                <a:cs typeface="Times New Roman"/>
              </a:rPr>
              <a:t>same</a:t>
            </a:r>
            <a:r>
              <a:rPr sz="1400" spc="225" dirty="0">
                <a:latin typeface="Times New Roman"/>
                <a:cs typeface="Times New Roman"/>
              </a:rPr>
              <a:t> </a:t>
            </a:r>
            <a:r>
              <a:rPr sz="1400" spc="45" dirty="0">
                <a:latin typeface="Times New Roman"/>
                <a:cs typeface="Times New Roman"/>
              </a:rPr>
              <a:t>probability</a:t>
            </a:r>
            <a:r>
              <a:rPr sz="1400" spc="229" dirty="0">
                <a:latin typeface="Times New Roman"/>
                <a:cs typeface="Times New Roman"/>
              </a:rPr>
              <a:t> </a:t>
            </a:r>
            <a:r>
              <a:rPr sz="1400" spc="55" dirty="0">
                <a:latin typeface="Times New Roman"/>
                <a:cs typeface="Times New Roman"/>
              </a:rPr>
              <a:t>distribution,</a:t>
            </a:r>
            <a:r>
              <a:rPr sz="1400" spc="245" dirty="0">
                <a:latin typeface="Times New Roman"/>
                <a:cs typeface="Times New Roman"/>
              </a:rPr>
              <a:t> </a:t>
            </a:r>
            <a:r>
              <a:rPr sz="1400" spc="100" dirty="0">
                <a:latin typeface="Times New Roman"/>
                <a:cs typeface="Times New Roman"/>
              </a:rPr>
              <a:t>but</a:t>
            </a:r>
            <a:r>
              <a:rPr sz="1400" spc="229" dirty="0">
                <a:latin typeface="Times New Roman"/>
                <a:cs typeface="Times New Roman"/>
              </a:rPr>
              <a:t> </a:t>
            </a:r>
            <a:r>
              <a:rPr sz="1400" spc="70" dirty="0">
                <a:latin typeface="Times New Roman"/>
                <a:cs typeface="Times New Roman"/>
              </a:rPr>
              <a:t>the</a:t>
            </a:r>
            <a:r>
              <a:rPr sz="1400" spc="220" dirty="0">
                <a:latin typeface="Times New Roman"/>
                <a:cs typeface="Times New Roman"/>
              </a:rPr>
              <a:t> </a:t>
            </a:r>
            <a:r>
              <a:rPr sz="1400" dirty="0">
                <a:latin typeface="Times New Roman"/>
                <a:cs typeface="Times New Roman"/>
              </a:rPr>
              <a:t>fact</a:t>
            </a:r>
            <a:r>
              <a:rPr sz="1400" spc="229" dirty="0">
                <a:latin typeface="Times New Roman"/>
                <a:cs typeface="Times New Roman"/>
              </a:rPr>
              <a:t> </a:t>
            </a:r>
            <a:r>
              <a:rPr sz="1400" spc="114" dirty="0">
                <a:latin typeface="Times New Roman"/>
                <a:cs typeface="Times New Roman"/>
              </a:rPr>
              <a:t>that</a:t>
            </a:r>
            <a:r>
              <a:rPr sz="1400" spc="229" dirty="0">
                <a:latin typeface="Times New Roman"/>
                <a:cs typeface="Times New Roman"/>
              </a:rPr>
              <a:t> </a:t>
            </a:r>
            <a:r>
              <a:rPr sz="1400" dirty="0">
                <a:latin typeface="Times New Roman"/>
                <a:cs typeface="Times New Roman"/>
              </a:rPr>
              <a:t>we</a:t>
            </a:r>
            <a:r>
              <a:rPr sz="1400" spc="225" dirty="0">
                <a:latin typeface="Times New Roman"/>
                <a:cs typeface="Times New Roman"/>
              </a:rPr>
              <a:t> </a:t>
            </a:r>
            <a:r>
              <a:rPr sz="1400" dirty="0">
                <a:latin typeface="Times New Roman"/>
                <a:cs typeface="Times New Roman"/>
              </a:rPr>
              <a:t>see</a:t>
            </a:r>
            <a:r>
              <a:rPr sz="1400" spc="220" dirty="0">
                <a:latin typeface="Times New Roman"/>
                <a:cs typeface="Times New Roman"/>
              </a:rPr>
              <a:t> </a:t>
            </a:r>
            <a:r>
              <a:rPr sz="1400" spc="114" dirty="0">
                <a:latin typeface="Times New Roman"/>
                <a:cs typeface="Times New Roman"/>
              </a:rPr>
              <a:t>that</a:t>
            </a:r>
            <a:r>
              <a:rPr sz="1400" spc="229" dirty="0">
                <a:latin typeface="Times New Roman"/>
                <a:cs typeface="Times New Roman"/>
              </a:rPr>
              <a:t> </a:t>
            </a:r>
            <a:r>
              <a:rPr sz="1400" dirty="0">
                <a:latin typeface="Times New Roman"/>
                <a:cs typeface="Times New Roman"/>
              </a:rPr>
              <a:t>one</a:t>
            </a:r>
            <a:r>
              <a:rPr sz="1400" spc="225" dirty="0">
                <a:latin typeface="Times New Roman"/>
                <a:cs typeface="Times New Roman"/>
              </a:rPr>
              <a:t> </a:t>
            </a:r>
            <a:r>
              <a:rPr sz="1400" dirty="0">
                <a:latin typeface="Times New Roman"/>
                <a:cs typeface="Times New Roman"/>
              </a:rPr>
              <a:t>glass</a:t>
            </a:r>
            <a:r>
              <a:rPr sz="1400" spc="220" dirty="0">
                <a:latin typeface="Times New Roman"/>
                <a:cs typeface="Times New Roman"/>
              </a:rPr>
              <a:t> </a:t>
            </a:r>
            <a:r>
              <a:rPr sz="1400" dirty="0">
                <a:latin typeface="Times New Roman"/>
                <a:cs typeface="Times New Roman"/>
              </a:rPr>
              <a:t>is</a:t>
            </a:r>
            <a:r>
              <a:rPr sz="1400" spc="225" dirty="0">
                <a:latin typeface="Times New Roman"/>
                <a:cs typeface="Times New Roman"/>
              </a:rPr>
              <a:t> </a:t>
            </a:r>
            <a:r>
              <a:rPr sz="1400" spc="65" dirty="0">
                <a:latin typeface="Times New Roman"/>
                <a:cs typeface="Times New Roman"/>
              </a:rPr>
              <a:t>hotter </a:t>
            </a:r>
            <a:r>
              <a:rPr sz="1400" spc="95" dirty="0">
                <a:latin typeface="Times New Roman"/>
                <a:cs typeface="Times New Roman"/>
              </a:rPr>
              <a:t>than</a:t>
            </a:r>
            <a:r>
              <a:rPr sz="1400" spc="145" dirty="0">
                <a:latin typeface="Times New Roman"/>
                <a:cs typeface="Times New Roman"/>
              </a:rPr>
              <a:t> </a:t>
            </a:r>
            <a:r>
              <a:rPr sz="1400" spc="70" dirty="0">
                <a:latin typeface="Times New Roman"/>
                <a:cs typeface="Times New Roman"/>
              </a:rPr>
              <a:t>the</a:t>
            </a:r>
            <a:r>
              <a:rPr sz="1400" spc="140" dirty="0">
                <a:latin typeface="Times New Roman"/>
                <a:cs typeface="Times New Roman"/>
              </a:rPr>
              <a:t> </a:t>
            </a:r>
            <a:r>
              <a:rPr sz="1400" spc="60" dirty="0">
                <a:latin typeface="Times New Roman"/>
                <a:cs typeface="Times New Roman"/>
              </a:rPr>
              <a:t>other</a:t>
            </a:r>
            <a:r>
              <a:rPr sz="1400" spc="150" dirty="0">
                <a:latin typeface="Times New Roman"/>
                <a:cs typeface="Times New Roman"/>
              </a:rPr>
              <a:t> </a:t>
            </a:r>
            <a:r>
              <a:rPr sz="1400" dirty="0">
                <a:latin typeface="Times New Roman"/>
                <a:cs typeface="Times New Roman"/>
              </a:rPr>
              <a:t>tells</a:t>
            </a:r>
            <a:r>
              <a:rPr sz="1400" spc="140" dirty="0">
                <a:latin typeface="Times New Roman"/>
                <a:cs typeface="Times New Roman"/>
              </a:rPr>
              <a:t> </a:t>
            </a:r>
            <a:r>
              <a:rPr sz="1400" dirty="0">
                <a:latin typeface="Times New Roman"/>
                <a:cs typeface="Times New Roman"/>
              </a:rPr>
              <a:t>us</a:t>
            </a:r>
            <a:r>
              <a:rPr sz="1400" spc="140" dirty="0">
                <a:latin typeface="Times New Roman"/>
                <a:cs typeface="Times New Roman"/>
              </a:rPr>
              <a:t> </a:t>
            </a:r>
            <a:r>
              <a:rPr sz="1400" spc="114" dirty="0">
                <a:latin typeface="Times New Roman"/>
                <a:cs typeface="Times New Roman"/>
              </a:rPr>
              <a:t>that</a:t>
            </a:r>
            <a:r>
              <a:rPr sz="1400" spc="150" dirty="0">
                <a:latin typeface="Times New Roman"/>
                <a:cs typeface="Times New Roman"/>
              </a:rPr>
              <a:t> </a:t>
            </a:r>
            <a:r>
              <a:rPr sz="1400" spc="70" dirty="0">
                <a:latin typeface="Times New Roman"/>
                <a:cs typeface="Times New Roman"/>
              </a:rPr>
              <a:t>the</a:t>
            </a:r>
            <a:r>
              <a:rPr sz="1400" spc="140" dirty="0">
                <a:latin typeface="Times New Roman"/>
                <a:cs typeface="Times New Roman"/>
              </a:rPr>
              <a:t> </a:t>
            </a:r>
            <a:r>
              <a:rPr sz="1400" spc="75" dirty="0">
                <a:latin typeface="Times New Roman"/>
                <a:cs typeface="Times New Roman"/>
              </a:rPr>
              <a:t>hot</a:t>
            </a:r>
            <a:r>
              <a:rPr sz="1400" spc="150" dirty="0">
                <a:latin typeface="Times New Roman"/>
                <a:cs typeface="Times New Roman"/>
              </a:rPr>
              <a:t> </a:t>
            </a:r>
            <a:r>
              <a:rPr sz="1400" dirty="0">
                <a:latin typeface="Times New Roman"/>
                <a:cs typeface="Times New Roman"/>
              </a:rPr>
              <a:t>glass</a:t>
            </a:r>
            <a:r>
              <a:rPr sz="1400" spc="145" dirty="0">
                <a:latin typeface="Times New Roman"/>
                <a:cs typeface="Times New Roman"/>
              </a:rPr>
              <a:t> </a:t>
            </a:r>
            <a:r>
              <a:rPr sz="1400" dirty="0">
                <a:latin typeface="Times New Roman"/>
                <a:cs typeface="Times New Roman"/>
              </a:rPr>
              <a:t>randomly</a:t>
            </a:r>
            <a:r>
              <a:rPr sz="1400" spc="150" dirty="0">
                <a:latin typeface="Times New Roman"/>
                <a:cs typeface="Times New Roman"/>
              </a:rPr>
              <a:t> </a:t>
            </a:r>
            <a:r>
              <a:rPr sz="1400" dirty="0">
                <a:latin typeface="Times New Roman"/>
                <a:cs typeface="Times New Roman"/>
              </a:rPr>
              <a:t>landed</a:t>
            </a:r>
            <a:r>
              <a:rPr sz="1400" spc="145" dirty="0">
                <a:latin typeface="Times New Roman"/>
                <a:cs typeface="Times New Roman"/>
              </a:rPr>
              <a:t> </a:t>
            </a:r>
            <a:r>
              <a:rPr sz="1400" dirty="0">
                <a:latin typeface="Times New Roman"/>
                <a:cs typeface="Times New Roman"/>
              </a:rPr>
              <a:t>in</a:t>
            </a:r>
            <a:r>
              <a:rPr sz="1400" spc="150" dirty="0">
                <a:latin typeface="Times New Roman"/>
                <a:cs typeface="Times New Roman"/>
              </a:rPr>
              <a:t> </a:t>
            </a:r>
            <a:r>
              <a:rPr sz="1400" spc="75" dirty="0">
                <a:latin typeface="Times New Roman"/>
                <a:cs typeface="Times New Roman"/>
              </a:rPr>
              <a:t>a</a:t>
            </a:r>
            <a:r>
              <a:rPr sz="1400" spc="140" dirty="0">
                <a:latin typeface="Times New Roman"/>
                <a:cs typeface="Times New Roman"/>
              </a:rPr>
              <a:t> </a:t>
            </a:r>
            <a:r>
              <a:rPr sz="1400" dirty="0">
                <a:latin typeface="Times New Roman"/>
                <a:cs typeface="Times New Roman"/>
              </a:rPr>
              <a:t>higher</a:t>
            </a:r>
            <a:r>
              <a:rPr sz="1400" spc="150" dirty="0">
                <a:latin typeface="Times New Roman"/>
                <a:cs typeface="Times New Roman"/>
              </a:rPr>
              <a:t> </a:t>
            </a:r>
            <a:r>
              <a:rPr sz="1400" dirty="0">
                <a:latin typeface="Times New Roman"/>
                <a:cs typeface="Times New Roman"/>
              </a:rPr>
              <a:t>energy</a:t>
            </a:r>
            <a:r>
              <a:rPr sz="1400" spc="145" dirty="0">
                <a:latin typeface="Times New Roman"/>
                <a:cs typeface="Times New Roman"/>
              </a:rPr>
              <a:t> </a:t>
            </a:r>
            <a:r>
              <a:rPr sz="1400" spc="50" dirty="0">
                <a:latin typeface="Times New Roman"/>
                <a:cs typeface="Times New Roman"/>
              </a:rPr>
              <a:t>microstate</a:t>
            </a:r>
            <a:r>
              <a:rPr sz="1400" spc="140" dirty="0">
                <a:latin typeface="Times New Roman"/>
                <a:cs typeface="Times New Roman"/>
              </a:rPr>
              <a:t> </a:t>
            </a:r>
            <a:r>
              <a:rPr sz="1400" spc="95" dirty="0">
                <a:latin typeface="Times New Roman"/>
                <a:cs typeface="Times New Roman"/>
              </a:rPr>
              <a:t>than</a:t>
            </a:r>
            <a:r>
              <a:rPr sz="1400" spc="150" dirty="0">
                <a:latin typeface="Times New Roman"/>
                <a:cs typeface="Times New Roman"/>
              </a:rPr>
              <a:t> </a:t>
            </a:r>
            <a:r>
              <a:rPr sz="1400" spc="70" dirty="0">
                <a:latin typeface="Times New Roman"/>
                <a:cs typeface="Times New Roman"/>
              </a:rPr>
              <a:t>the</a:t>
            </a:r>
            <a:r>
              <a:rPr sz="1400" spc="140" dirty="0">
                <a:latin typeface="Times New Roman"/>
                <a:cs typeface="Times New Roman"/>
              </a:rPr>
              <a:t> </a:t>
            </a:r>
            <a:r>
              <a:rPr sz="1400" spc="-20" dirty="0">
                <a:latin typeface="Times New Roman"/>
                <a:cs typeface="Times New Roman"/>
              </a:rPr>
              <a:t>cold </a:t>
            </a:r>
            <a:r>
              <a:rPr sz="1400" spc="-10" dirty="0">
                <a:latin typeface="Times New Roman"/>
                <a:cs typeface="Times New Roman"/>
              </a:rPr>
              <a:t>glass.</a:t>
            </a:r>
            <a:endParaRPr sz="1400">
              <a:latin typeface="Times New Roman"/>
              <a:cs typeface="Times New Roman"/>
            </a:endParaRPr>
          </a:p>
          <a:p>
            <a:pPr marL="384175" marR="8255" indent="-260350" algn="just">
              <a:lnSpc>
                <a:spcPct val="106700"/>
              </a:lnSpc>
              <a:spcBef>
                <a:spcPts val="994"/>
              </a:spcBef>
              <a:buAutoNum type="alphaUcPeriod"/>
              <a:tabLst>
                <a:tab pos="384175" algn="l"/>
              </a:tabLst>
            </a:pPr>
            <a:r>
              <a:rPr sz="1400" spc="95" dirty="0">
                <a:latin typeface="Times New Roman"/>
                <a:cs typeface="Times New Roman"/>
              </a:rPr>
              <a:t>It</a:t>
            </a:r>
            <a:r>
              <a:rPr sz="1400" spc="195" dirty="0">
                <a:latin typeface="Times New Roman"/>
                <a:cs typeface="Times New Roman"/>
              </a:rPr>
              <a:t> </a:t>
            </a:r>
            <a:r>
              <a:rPr sz="1400" spc="10" dirty="0">
                <a:latin typeface="Times New Roman"/>
                <a:cs typeface="Times New Roman"/>
              </a:rPr>
              <a:t>is</a:t>
            </a:r>
            <a:r>
              <a:rPr sz="1400" spc="200" dirty="0">
                <a:latin typeface="Times New Roman"/>
                <a:cs typeface="Times New Roman"/>
              </a:rPr>
              <a:t> </a:t>
            </a:r>
            <a:r>
              <a:rPr sz="1400" spc="10" dirty="0">
                <a:latin typeface="Times New Roman"/>
                <a:cs typeface="Times New Roman"/>
              </a:rPr>
              <a:t>meaningless</a:t>
            </a:r>
            <a:r>
              <a:rPr sz="1400" spc="200" dirty="0">
                <a:latin typeface="Times New Roman"/>
                <a:cs typeface="Times New Roman"/>
              </a:rPr>
              <a:t> </a:t>
            </a:r>
            <a:r>
              <a:rPr sz="1400" spc="75" dirty="0">
                <a:latin typeface="Times New Roman"/>
                <a:cs typeface="Times New Roman"/>
              </a:rPr>
              <a:t>to</a:t>
            </a:r>
            <a:r>
              <a:rPr sz="1400" spc="195" dirty="0">
                <a:latin typeface="Times New Roman"/>
                <a:cs typeface="Times New Roman"/>
              </a:rPr>
              <a:t> </a:t>
            </a:r>
            <a:r>
              <a:rPr sz="1400" spc="65" dirty="0">
                <a:latin typeface="Times New Roman"/>
                <a:cs typeface="Times New Roman"/>
              </a:rPr>
              <a:t>talk</a:t>
            </a:r>
            <a:r>
              <a:rPr sz="1400" spc="200" dirty="0">
                <a:latin typeface="Times New Roman"/>
                <a:cs typeface="Times New Roman"/>
              </a:rPr>
              <a:t> </a:t>
            </a:r>
            <a:r>
              <a:rPr sz="1400" spc="80" dirty="0">
                <a:latin typeface="Times New Roman"/>
                <a:cs typeface="Times New Roman"/>
              </a:rPr>
              <a:t>about</a:t>
            </a:r>
            <a:r>
              <a:rPr sz="1400" spc="200" dirty="0">
                <a:latin typeface="Times New Roman"/>
                <a:cs typeface="Times New Roman"/>
              </a:rPr>
              <a:t> </a:t>
            </a:r>
            <a:r>
              <a:rPr sz="1400" spc="10" dirty="0">
                <a:latin typeface="Times New Roman"/>
                <a:cs typeface="Times New Roman"/>
              </a:rPr>
              <a:t>probabilities</a:t>
            </a:r>
            <a:r>
              <a:rPr sz="1400" spc="195" dirty="0">
                <a:latin typeface="Times New Roman"/>
                <a:cs typeface="Times New Roman"/>
              </a:rPr>
              <a:t> </a:t>
            </a:r>
            <a:r>
              <a:rPr sz="1400" spc="10" dirty="0">
                <a:latin typeface="Times New Roman"/>
                <a:cs typeface="Times New Roman"/>
              </a:rPr>
              <a:t>of</a:t>
            </a:r>
            <a:r>
              <a:rPr sz="1400" spc="200" dirty="0">
                <a:latin typeface="Times New Roman"/>
                <a:cs typeface="Times New Roman"/>
              </a:rPr>
              <a:t> </a:t>
            </a:r>
            <a:r>
              <a:rPr sz="1400" spc="10" dirty="0">
                <a:latin typeface="Times New Roman"/>
                <a:cs typeface="Times New Roman"/>
              </a:rPr>
              <a:t>microstates</a:t>
            </a:r>
            <a:r>
              <a:rPr sz="1400" spc="200" dirty="0">
                <a:latin typeface="Times New Roman"/>
                <a:cs typeface="Times New Roman"/>
              </a:rPr>
              <a:t> </a:t>
            </a:r>
            <a:r>
              <a:rPr sz="1400" spc="50" dirty="0">
                <a:latin typeface="Times New Roman"/>
                <a:cs typeface="Times New Roman"/>
              </a:rPr>
              <a:t>until</a:t>
            </a:r>
            <a:r>
              <a:rPr sz="1400" spc="195" dirty="0">
                <a:latin typeface="Times New Roman"/>
                <a:cs typeface="Times New Roman"/>
              </a:rPr>
              <a:t> </a:t>
            </a:r>
            <a:r>
              <a:rPr sz="1400" spc="70" dirty="0">
                <a:latin typeface="Times New Roman"/>
                <a:cs typeface="Times New Roman"/>
              </a:rPr>
              <a:t>the</a:t>
            </a:r>
            <a:r>
              <a:rPr sz="1400" spc="200" dirty="0">
                <a:latin typeface="Times New Roman"/>
                <a:cs typeface="Times New Roman"/>
              </a:rPr>
              <a:t> </a:t>
            </a:r>
            <a:r>
              <a:rPr sz="1400" spc="10" dirty="0">
                <a:latin typeface="Times New Roman"/>
                <a:cs typeface="Times New Roman"/>
              </a:rPr>
              <a:t>glasses</a:t>
            </a:r>
            <a:r>
              <a:rPr sz="1400" spc="200" dirty="0">
                <a:latin typeface="Times New Roman"/>
                <a:cs typeface="Times New Roman"/>
              </a:rPr>
              <a:t> </a:t>
            </a:r>
            <a:r>
              <a:rPr sz="1400" spc="10" dirty="0">
                <a:latin typeface="Times New Roman"/>
                <a:cs typeface="Times New Roman"/>
              </a:rPr>
              <a:t>have</a:t>
            </a:r>
            <a:r>
              <a:rPr sz="1400" spc="195" dirty="0">
                <a:latin typeface="Times New Roman"/>
                <a:cs typeface="Times New Roman"/>
              </a:rPr>
              <a:t> </a:t>
            </a:r>
            <a:r>
              <a:rPr sz="1400" spc="10" dirty="0">
                <a:latin typeface="Times New Roman"/>
                <a:cs typeface="Times New Roman"/>
              </a:rPr>
              <a:t>reached</a:t>
            </a:r>
            <a:r>
              <a:rPr sz="1400" spc="200" dirty="0">
                <a:latin typeface="Times New Roman"/>
                <a:cs typeface="Times New Roman"/>
              </a:rPr>
              <a:t> </a:t>
            </a:r>
            <a:r>
              <a:rPr sz="1400" spc="-10" dirty="0">
                <a:latin typeface="Times New Roman"/>
                <a:cs typeface="Times New Roman"/>
              </a:rPr>
              <a:t>equilibrium </a:t>
            </a:r>
            <a:r>
              <a:rPr sz="1400" spc="55" dirty="0">
                <a:latin typeface="Times New Roman"/>
                <a:cs typeface="Times New Roman"/>
              </a:rPr>
              <a:t>with</a:t>
            </a:r>
            <a:r>
              <a:rPr sz="1400" spc="120" dirty="0">
                <a:latin typeface="Times New Roman"/>
                <a:cs typeface="Times New Roman"/>
              </a:rPr>
              <a:t> </a:t>
            </a:r>
            <a:r>
              <a:rPr sz="1400" spc="70" dirty="0">
                <a:latin typeface="Times New Roman"/>
                <a:cs typeface="Times New Roman"/>
              </a:rPr>
              <a:t>the</a:t>
            </a:r>
            <a:r>
              <a:rPr sz="1400" spc="125" dirty="0">
                <a:latin typeface="Times New Roman"/>
                <a:cs typeface="Times New Roman"/>
              </a:rPr>
              <a:t> </a:t>
            </a:r>
            <a:r>
              <a:rPr sz="1400" spc="-10" dirty="0">
                <a:latin typeface="Times New Roman"/>
                <a:cs typeface="Times New Roman"/>
              </a:rPr>
              <a:t>surroundings.</a:t>
            </a:r>
            <a:endParaRPr sz="1400">
              <a:latin typeface="Times New Roman"/>
              <a:cs typeface="Times New Roman"/>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07745" y="878291"/>
            <a:ext cx="8267065" cy="4424045"/>
          </a:xfrm>
          <a:prstGeom prst="rect">
            <a:avLst/>
          </a:prstGeom>
        </p:spPr>
        <p:txBody>
          <a:bodyPr vert="horz" wrap="square" lIns="0" tIns="12065" rIns="0" bIns="0" rtlCol="0">
            <a:spAutoFit/>
          </a:bodyPr>
          <a:lstStyle/>
          <a:p>
            <a:pPr marL="23495">
              <a:lnSpc>
                <a:spcPct val="100000"/>
              </a:lnSpc>
              <a:spcBef>
                <a:spcPts val="95"/>
              </a:spcBef>
              <a:tabLst>
                <a:tab pos="5317490" algn="l"/>
              </a:tabLst>
            </a:pPr>
            <a:r>
              <a:rPr sz="1200" spc="-10" dirty="0">
                <a:latin typeface="Times New Roman"/>
                <a:cs typeface="Times New Roman"/>
              </a:rPr>
              <a:t>ConcepTest</a:t>
            </a:r>
            <a:r>
              <a:rPr sz="1200" dirty="0">
                <a:latin typeface="Times New Roman"/>
                <a:cs typeface="Times New Roman"/>
              </a:rPr>
              <a:t>	10.4.</a:t>
            </a:r>
            <a:r>
              <a:rPr sz="1200" spc="170" dirty="0">
                <a:latin typeface="Times New Roman"/>
                <a:cs typeface="Times New Roman"/>
              </a:rPr>
              <a:t>  </a:t>
            </a:r>
            <a:r>
              <a:rPr sz="1200" spc="50" dirty="0">
                <a:latin typeface="Times New Roman"/>
                <a:cs typeface="Times New Roman"/>
              </a:rPr>
              <a:t>THE</a:t>
            </a:r>
            <a:r>
              <a:rPr sz="1200" spc="105" dirty="0">
                <a:latin typeface="Times New Roman"/>
                <a:cs typeface="Times New Roman"/>
              </a:rPr>
              <a:t> </a:t>
            </a:r>
            <a:r>
              <a:rPr sz="1200" dirty="0">
                <a:latin typeface="Times New Roman"/>
                <a:cs typeface="Times New Roman"/>
              </a:rPr>
              <a:t>BOLTZMANN</a:t>
            </a:r>
            <a:r>
              <a:rPr sz="1200" spc="105" dirty="0">
                <a:latin typeface="Times New Roman"/>
                <a:cs typeface="Times New Roman"/>
              </a:rPr>
              <a:t> </a:t>
            </a:r>
            <a:r>
              <a:rPr sz="1200" spc="-10" dirty="0">
                <a:latin typeface="Times New Roman"/>
                <a:cs typeface="Times New Roman"/>
              </a:rPr>
              <a:t>DISTRIBUTION</a:t>
            </a:r>
            <a:endParaRPr sz="1200">
              <a:latin typeface="Times New Roman"/>
              <a:cs typeface="Times New Roman"/>
            </a:endParaRPr>
          </a:p>
          <a:p>
            <a:pPr>
              <a:lnSpc>
                <a:spcPct val="100000"/>
              </a:lnSpc>
              <a:spcBef>
                <a:spcPts val="225"/>
              </a:spcBef>
            </a:pPr>
            <a:endParaRPr sz="1200">
              <a:latin typeface="Times New Roman"/>
              <a:cs typeface="Times New Roman"/>
            </a:endParaRPr>
          </a:p>
          <a:p>
            <a:pPr marL="23495" marR="5715">
              <a:lnSpc>
                <a:spcPct val="106700"/>
              </a:lnSpc>
            </a:pPr>
            <a:r>
              <a:rPr sz="1400" dirty="0">
                <a:latin typeface="Times New Roman"/>
                <a:cs typeface="Times New Roman"/>
              </a:rPr>
              <a:t>A</a:t>
            </a:r>
            <a:r>
              <a:rPr sz="1400" spc="220" dirty="0">
                <a:latin typeface="Times New Roman"/>
                <a:cs typeface="Times New Roman"/>
              </a:rPr>
              <a:t> </a:t>
            </a:r>
            <a:r>
              <a:rPr sz="1400" spc="75" dirty="0">
                <a:latin typeface="Times New Roman"/>
                <a:cs typeface="Times New Roman"/>
              </a:rPr>
              <a:t>hot</a:t>
            </a:r>
            <a:r>
              <a:rPr sz="1400" spc="220" dirty="0">
                <a:latin typeface="Times New Roman"/>
                <a:cs typeface="Times New Roman"/>
              </a:rPr>
              <a:t> </a:t>
            </a:r>
            <a:r>
              <a:rPr sz="1400" dirty="0">
                <a:latin typeface="Times New Roman"/>
                <a:cs typeface="Times New Roman"/>
              </a:rPr>
              <a:t>glass</a:t>
            </a:r>
            <a:r>
              <a:rPr sz="1400" spc="220" dirty="0">
                <a:latin typeface="Times New Roman"/>
                <a:cs typeface="Times New Roman"/>
              </a:rPr>
              <a:t> </a:t>
            </a:r>
            <a:r>
              <a:rPr sz="1400" dirty="0">
                <a:latin typeface="Times New Roman"/>
                <a:cs typeface="Times New Roman"/>
              </a:rPr>
              <a:t>of</a:t>
            </a:r>
            <a:r>
              <a:rPr sz="1400" spc="225" dirty="0">
                <a:latin typeface="Times New Roman"/>
                <a:cs typeface="Times New Roman"/>
              </a:rPr>
              <a:t> </a:t>
            </a:r>
            <a:r>
              <a:rPr sz="1400" spc="55" dirty="0">
                <a:latin typeface="Times New Roman"/>
                <a:cs typeface="Times New Roman"/>
              </a:rPr>
              <a:t>water</a:t>
            </a:r>
            <a:r>
              <a:rPr sz="1400" spc="220" dirty="0">
                <a:latin typeface="Times New Roman"/>
                <a:cs typeface="Times New Roman"/>
              </a:rPr>
              <a:t> </a:t>
            </a:r>
            <a:r>
              <a:rPr sz="1400" spc="70" dirty="0">
                <a:latin typeface="Times New Roman"/>
                <a:cs typeface="Times New Roman"/>
              </a:rPr>
              <a:t>and</a:t>
            </a:r>
            <a:r>
              <a:rPr sz="1400" spc="220" dirty="0">
                <a:latin typeface="Times New Roman"/>
                <a:cs typeface="Times New Roman"/>
              </a:rPr>
              <a:t> </a:t>
            </a:r>
            <a:r>
              <a:rPr sz="1400" spc="75" dirty="0">
                <a:latin typeface="Times New Roman"/>
                <a:cs typeface="Times New Roman"/>
              </a:rPr>
              <a:t>a</a:t>
            </a:r>
            <a:r>
              <a:rPr sz="1400" spc="220" dirty="0">
                <a:latin typeface="Times New Roman"/>
                <a:cs typeface="Times New Roman"/>
              </a:rPr>
              <a:t> </a:t>
            </a:r>
            <a:r>
              <a:rPr sz="1400" dirty="0">
                <a:latin typeface="Times New Roman"/>
                <a:cs typeface="Times New Roman"/>
              </a:rPr>
              <a:t>cold</a:t>
            </a:r>
            <a:r>
              <a:rPr sz="1400" spc="225" dirty="0">
                <a:latin typeface="Times New Roman"/>
                <a:cs typeface="Times New Roman"/>
              </a:rPr>
              <a:t> </a:t>
            </a:r>
            <a:r>
              <a:rPr sz="1400" dirty="0">
                <a:latin typeface="Times New Roman"/>
                <a:cs typeface="Times New Roman"/>
              </a:rPr>
              <a:t>glass</a:t>
            </a:r>
            <a:r>
              <a:rPr sz="1400" spc="220" dirty="0">
                <a:latin typeface="Times New Roman"/>
                <a:cs typeface="Times New Roman"/>
              </a:rPr>
              <a:t> </a:t>
            </a:r>
            <a:r>
              <a:rPr sz="1400" dirty="0">
                <a:latin typeface="Times New Roman"/>
                <a:cs typeface="Times New Roman"/>
              </a:rPr>
              <a:t>of</a:t>
            </a:r>
            <a:r>
              <a:rPr sz="1400" spc="220" dirty="0">
                <a:latin typeface="Times New Roman"/>
                <a:cs typeface="Times New Roman"/>
              </a:rPr>
              <a:t> </a:t>
            </a:r>
            <a:r>
              <a:rPr sz="1400" spc="55" dirty="0">
                <a:latin typeface="Times New Roman"/>
                <a:cs typeface="Times New Roman"/>
              </a:rPr>
              <a:t>water</a:t>
            </a:r>
            <a:r>
              <a:rPr sz="1400" spc="220" dirty="0">
                <a:latin typeface="Times New Roman"/>
                <a:cs typeface="Times New Roman"/>
              </a:rPr>
              <a:t> </a:t>
            </a:r>
            <a:r>
              <a:rPr sz="1400" spc="50" dirty="0">
                <a:latin typeface="Times New Roman"/>
                <a:cs typeface="Times New Roman"/>
              </a:rPr>
              <a:t>are</a:t>
            </a:r>
            <a:r>
              <a:rPr sz="1400" spc="225" dirty="0">
                <a:latin typeface="Times New Roman"/>
                <a:cs typeface="Times New Roman"/>
              </a:rPr>
              <a:t> </a:t>
            </a:r>
            <a:r>
              <a:rPr sz="1400" spc="55" dirty="0">
                <a:latin typeface="Times New Roman"/>
                <a:cs typeface="Times New Roman"/>
              </a:rPr>
              <a:t>sitting</a:t>
            </a:r>
            <a:r>
              <a:rPr sz="1400" spc="220" dirty="0">
                <a:latin typeface="Times New Roman"/>
                <a:cs typeface="Times New Roman"/>
              </a:rPr>
              <a:t> </a:t>
            </a:r>
            <a:r>
              <a:rPr sz="1400" dirty="0">
                <a:latin typeface="Times New Roman"/>
                <a:cs typeface="Times New Roman"/>
              </a:rPr>
              <a:t>in</a:t>
            </a:r>
            <a:r>
              <a:rPr sz="1400" spc="220" dirty="0">
                <a:latin typeface="Times New Roman"/>
                <a:cs typeface="Times New Roman"/>
              </a:rPr>
              <a:t> </a:t>
            </a:r>
            <a:r>
              <a:rPr sz="1400" spc="70" dirty="0">
                <a:latin typeface="Times New Roman"/>
                <a:cs typeface="Times New Roman"/>
              </a:rPr>
              <a:t>the</a:t>
            </a:r>
            <a:r>
              <a:rPr sz="1400" spc="220" dirty="0">
                <a:latin typeface="Times New Roman"/>
                <a:cs typeface="Times New Roman"/>
              </a:rPr>
              <a:t> </a:t>
            </a:r>
            <a:r>
              <a:rPr sz="1400" dirty="0">
                <a:latin typeface="Times New Roman"/>
                <a:cs typeface="Times New Roman"/>
              </a:rPr>
              <a:t>same</a:t>
            </a:r>
            <a:r>
              <a:rPr sz="1400" spc="225" dirty="0">
                <a:latin typeface="Times New Roman"/>
                <a:cs typeface="Times New Roman"/>
              </a:rPr>
              <a:t> </a:t>
            </a:r>
            <a:r>
              <a:rPr sz="1400" dirty="0">
                <a:latin typeface="Times New Roman"/>
                <a:cs typeface="Times New Roman"/>
              </a:rPr>
              <a:t>room,</a:t>
            </a:r>
            <a:r>
              <a:rPr sz="1400" spc="240" dirty="0">
                <a:latin typeface="Times New Roman"/>
                <a:cs typeface="Times New Roman"/>
              </a:rPr>
              <a:t> </a:t>
            </a:r>
            <a:r>
              <a:rPr sz="1400" dirty="0">
                <a:latin typeface="Times New Roman"/>
                <a:cs typeface="Times New Roman"/>
              </a:rPr>
              <a:t>which</a:t>
            </a:r>
            <a:r>
              <a:rPr sz="1400" spc="229" dirty="0">
                <a:latin typeface="Times New Roman"/>
                <a:cs typeface="Times New Roman"/>
              </a:rPr>
              <a:t> </a:t>
            </a:r>
            <a:r>
              <a:rPr sz="1400" dirty="0">
                <a:latin typeface="Times New Roman"/>
                <a:cs typeface="Times New Roman"/>
              </a:rPr>
              <a:t>is</a:t>
            </a:r>
            <a:r>
              <a:rPr sz="1400" spc="220" dirty="0">
                <a:latin typeface="Times New Roman"/>
                <a:cs typeface="Times New Roman"/>
              </a:rPr>
              <a:t> </a:t>
            </a:r>
            <a:r>
              <a:rPr sz="1400" spc="114" dirty="0">
                <a:latin typeface="Times New Roman"/>
                <a:cs typeface="Times New Roman"/>
              </a:rPr>
              <a:t>at</a:t>
            </a:r>
            <a:r>
              <a:rPr sz="1400" spc="220" dirty="0">
                <a:latin typeface="Times New Roman"/>
                <a:cs typeface="Times New Roman"/>
              </a:rPr>
              <a:t> </a:t>
            </a:r>
            <a:r>
              <a:rPr sz="1400" spc="70" dirty="0">
                <a:latin typeface="Times New Roman"/>
                <a:cs typeface="Times New Roman"/>
              </a:rPr>
              <a:t>temperature</a:t>
            </a:r>
            <a:r>
              <a:rPr sz="1400" spc="235" dirty="0">
                <a:latin typeface="Times New Roman"/>
                <a:cs typeface="Times New Roman"/>
              </a:rPr>
              <a:t> </a:t>
            </a:r>
            <a:r>
              <a:rPr sz="1400" i="1" dirty="0">
                <a:latin typeface="Times New Roman"/>
                <a:cs typeface="Times New Roman"/>
              </a:rPr>
              <a:t>T</a:t>
            </a:r>
            <a:r>
              <a:rPr sz="1400" i="1" spc="-140" dirty="0">
                <a:latin typeface="Times New Roman"/>
                <a:cs typeface="Times New Roman"/>
              </a:rPr>
              <a:t> </a:t>
            </a:r>
            <a:r>
              <a:rPr sz="1400" spc="-50" dirty="0">
                <a:latin typeface="Times New Roman"/>
                <a:cs typeface="Times New Roman"/>
              </a:rPr>
              <a:t>. </a:t>
            </a:r>
            <a:r>
              <a:rPr sz="1400" spc="10" dirty="0">
                <a:latin typeface="Times New Roman"/>
                <a:cs typeface="Times New Roman"/>
              </a:rPr>
              <a:t>Which</a:t>
            </a:r>
            <a:r>
              <a:rPr sz="1400" spc="220" dirty="0">
                <a:latin typeface="Times New Roman"/>
                <a:cs typeface="Times New Roman"/>
              </a:rPr>
              <a:t> </a:t>
            </a:r>
            <a:r>
              <a:rPr sz="1400" spc="10" dirty="0">
                <a:latin typeface="Times New Roman"/>
                <a:cs typeface="Times New Roman"/>
              </a:rPr>
              <a:t>of</a:t>
            </a:r>
            <a:r>
              <a:rPr sz="1400" spc="220" dirty="0">
                <a:latin typeface="Times New Roman"/>
                <a:cs typeface="Times New Roman"/>
              </a:rPr>
              <a:t> </a:t>
            </a:r>
            <a:r>
              <a:rPr sz="1400" spc="70" dirty="0">
                <a:latin typeface="Times New Roman"/>
                <a:cs typeface="Times New Roman"/>
              </a:rPr>
              <a:t>the</a:t>
            </a:r>
            <a:r>
              <a:rPr sz="1400" spc="225" dirty="0">
                <a:latin typeface="Times New Roman"/>
                <a:cs typeface="Times New Roman"/>
              </a:rPr>
              <a:t> </a:t>
            </a:r>
            <a:r>
              <a:rPr sz="1400" spc="10" dirty="0">
                <a:latin typeface="Times New Roman"/>
                <a:cs typeface="Times New Roman"/>
              </a:rPr>
              <a:t>following</a:t>
            </a:r>
            <a:r>
              <a:rPr sz="1400" spc="229" dirty="0">
                <a:latin typeface="Times New Roman"/>
                <a:cs typeface="Times New Roman"/>
              </a:rPr>
              <a:t> </a:t>
            </a:r>
            <a:r>
              <a:rPr sz="1400" spc="10" dirty="0">
                <a:latin typeface="Times New Roman"/>
                <a:cs typeface="Times New Roman"/>
              </a:rPr>
              <a:t>describes</a:t>
            </a:r>
            <a:r>
              <a:rPr sz="1400" spc="220" dirty="0">
                <a:latin typeface="Times New Roman"/>
                <a:cs typeface="Times New Roman"/>
              </a:rPr>
              <a:t> </a:t>
            </a:r>
            <a:r>
              <a:rPr sz="1400" spc="70" dirty="0">
                <a:latin typeface="Times New Roman"/>
                <a:cs typeface="Times New Roman"/>
              </a:rPr>
              <a:t>the</a:t>
            </a:r>
            <a:r>
              <a:rPr sz="1400" spc="225" dirty="0">
                <a:latin typeface="Times New Roman"/>
                <a:cs typeface="Times New Roman"/>
              </a:rPr>
              <a:t> </a:t>
            </a:r>
            <a:r>
              <a:rPr sz="1400" spc="10" dirty="0">
                <a:latin typeface="Times New Roman"/>
                <a:cs typeface="Times New Roman"/>
              </a:rPr>
              <a:t>probabilities</a:t>
            </a:r>
            <a:r>
              <a:rPr sz="1400" spc="220" dirty="0">
                <a:latin typeface="Times New Roman"/>
                <a:cs typeface="Times New Roman"/>
              </a:rPr>
              <a:t> </a:t>
            </a:r>
            <a:r>
              <a:rPr sz="1400" spc="10" dirty="0">
                <a:latin typeface="Times New Roman"/>
                <a:cs typeface="Times New Roman"/>
              </a:rPr>
              <a:t>of</a:t>
            </a:r>
            <a:r>
              <a:rPr sz="1400" spc="225" dirty="0">
                <a:latin typeface="Times New Roman"/>
                <a:cs typeface="Times New Roman"/>
              </a:rPr>
              <a:t> </a:t>
            </a:r>
            <a:r>
              <a:rPr sz="1400" spc="60" dirty="0">
                <a:latin typeface="Times New Roman"/>
                <a:cs typeface="Times New Roman"/>
              </a:rPr>
              <a:t>their</a:t>
            </a:r>
            <a:r>
              <a:rPr sz="1400" spc="220" dirty="0">
                <a:latin typeface="Times New Roman"/>
                <a:cs typeface="Times New Roman"/>
              </a:rPr>
              <a:t> </a:t>
            </a:r>
            <a:r>
              <a:rPr sz="1400" spc="10" dirty="0">
                <a:latin typeface="Times New Roman"/>
                <a:cs typeface="Times New Roman"/>
              </a:rPr>
              <a:t>microstates?</a:t>
            </a:r>
            <a:r>
              <a:rPr sz="1400" spc="415" dirty="0">
                <a:latin typeface="Times New Roman"/>
                <a:cs typeface="Times New Roman"/>
              </a:rPr>
              <a:t> </a:t>
            </a:r>
            <a:r>
              <a:rPr sz="1400" spc="10" dirty="0">
                <a:latin typeface="Times New Roman"/>
                <a:cs typeface="Times New Roman"/>
              </a:rPr>
              <a:t>(Choose</a:t>
            </a:r>
            <a:r>
              <a:rPr sz="1400" spc="220" dirty="0">
                <a:latin typeface="Times New Roman"/>
                <a:cs typeface="Times New Roman"/>
              </a:rPr>
              <a:t> </a:t>
            </a:r>
            <a:r>
              <a:rPr sz="1400" spc="-10" dirty="0">
                <a:latin typeface="Times New Roman"/>
                <a:cs typeface="Times New Roman"/>
              </a:rPr>
              <a:t>one.)</a:t>
            </a:r>
            <a:endParaRPr sz="1400">
              <a:latin typeface="Times New Roman"/>
              <a:cs typeface="Times New Roman"/>
            </a:endParaRPr>
          </a:p>
          <a:p>
            <a:pPr marL="394970" marR="5080" indent="-257810" algn="just">
              <a:lnSpc>
                <a:spcPct val="106700"/>
              </a:lnSpc>
              <a:spcBef>
                <a:spcPts val="1595"/>
              </a:spcBef>
              <a:buAutoNum type="alphaUcPeriod"/>
              <a:tabLst>
                <a:tab pos="394970" algn="l"/>
              </a:tabLst>
            </a:pPr>
            <a:r>
              <a:rPr sz="1400" dirty="0">
                <a:latin typeface="Times New Roman"/>
                <a:cs typeface="Times New Roman"/>
              </a:rPr>
              <a:t>Because</a:t>
            </a:r>
            <a:r>
              <a:rPr sz="1400" spc="175" dirty="0">
                <a:latin typeface="Times New Roman"/>
                <a:cs typeface="Times New Roman"/>
              </a:rPr>
              <a:t> </a:t>
            </a:r>
            <a:r>
              <a:rPr sz="1400" spc="65" dirty="0">
                <a:latin typeface="Times New Roman"/>
                <a:cs typeface="Times New Roman"/>
              </a:rPr>
              <a:t>they</a:t>
            </a:r>
            <a:r>
              <a:rPr sz="1400" spc="180" dirty="0">
                <a:latin typeface="Times New Roman"/>
                <a:cs typeface="Times New Roman"/>
              </a:rPr>
              <a:t> </a:t>
            </a:r>
            <a:r>
              <a:rPr sz="1400" spc="50" dirty="0">
                <a:latin typeface="Times New Roman"/>
                <a:cs typeface="Times New Roman"/>
              </a:rPr>
              <a:t>are</a:t>
            </a:r>
            <a:r>
              <a:rPr sz="1400" spc="180" dirty="0">
                <a:latin typeface="Times New Roman"/>
                <a:cs typeface="Times New Roman"/>
              </a:rPr>
              <a:t> </a:t>
            </a:r>
            <a:r>
              <a:rPr sz="1400" spc="85" dirty="0">
                <a:latin typeface="Times New Roman"/>
                <a:cs typeface="Times New Roman"/>
              </a:rPr>
              <a:t>both</a:t>
            </a:r>
            <a:r>
              <a:rPr sz="1400" spc="180" dirty="0">
                <a:latin typeface="Times New Roman"/>
                <a:cs typeface="Times New Roman"/>
              </a:rPr>
              <a:t> </a:t>
            </a:r>
            <a:r>
              <a:rPr sz="1400" dirty="0">
                <a:latin typeface="Times New Roman"/>
                <a:cs typeface="Times New Roman"/>
              </a:rPr>
              <a:t>in</a:t>
            </a:r>
            <a:r>
              <a:rPr sz="1400" spc="180" dirty="0">
                <a:latin typeface="Times New Roman"/>
                <a:cs typeface="Times New Roman"/>
              </a:rPr>
              <a:t> </a:t>
            </a:r>
            <a:r>
              <a:rPr sz="1400" spc="55" dirty="0">
                <a:latin typeface="Times New Roman"/>
                <a:cs typeface="Times New Roman"/>
              </a:rPr>
              <a:t>contact</a:t>
            </a:r>
            <a:r>
              <a:rPr sz="1400" spc="180" dirty="0">
                <a:latin typeface="Times New Roman"/>
                <a:cs typeface="Times New Roman"/>
              </a:rPr>
              <a:t> </a:t>
            </a:r>
            <a:r>
              <a:rPr sz="1400" spc="55" dirty="0">
                <a:latin typeface="Times New Roman"/>
                <a:cs typeface="Times New Roman"/>
              </a:rPr>
              <a:t>with</a:t>
            </a:r>
            <a:r>
              <a:rPr sz="1400" spc="180" dirty="0">
                <a:latin typeface="Times New Roman"/>
                <a:cs typeface="Times New Roman"/>
              </a:rPr>
              <a:t> </a:t>
            </a:r>
            <a:r>
              <a:rPr sz="1400" spc="70" dirty="0">
                <a:latin typeface="Times New Roman"/>
                <a:cs typeface="Times New Roman"/>
              </a:rPr>
              <a:t>the</a:t>
            </a:r>
            <a:r>
              <a:rPr sz="1400" spc="180" dirty="0">
                <a:latin typeface="Times New Roman"/>
                <a:cs typeface="Times New Roman"/>
              </a:rPr>
              <a:t> </a:t>
            </a:r>
            <a:r>
              <a:rPr sz="1400" dirty="0">
                <a:latin typeface="Times New Roman"/>
                <a:cs typeface="Times New Roman"/>
              </a:rPr>
              <a:t>same</a:t>
            </a:r>
            <a:r>
              <a:rPr sz="1400" spc="180" dirty="0">
                <a:latin typeface="Times New Roman"/>
                <a:cs typeface="Times New Roman"/>
              </a:rPr>
              <a:t> </a:t>
            </a:r>
            <a:r>
              <a:rPr sz="1400" dirty="0">
                <a:latin typeface="Times New Roman"/>
                <a:cs typeface="Times New Roman"/>
              </a:rPr>
              <a:t>reservoir,</a:t>
            </a:r>
            <a:r>
              <a:rPr sz="1400" spc="180" dirty="0">
                <a:latin typeface="Times New Roman"/>
                <a:cs typeface="Times New Roman"/>
              </a:rPr>
              <a:t> </a:t>
            </a:r>
            <a:r>
              <a:rPr sz="1400" dirty="0">
                <a:latin typeface="Times New Roman"/>
                <a:cs typeface="Times New Roman"/>
              </a:rPr>
              <a:t>we</a:t>
            </a:r>
            <a:r>
              <a:rPr sz="1400" spc="180" dirty="0">
                <a:latin typeface="Times New Roman"/>
                <a:cs typeface="Times New Roman"/>
              </a:rPr>
              <a:t> </a:t>
            </a:r>
            <a:r>
              <a:rPr sz="1400" dirty="0">
                <a:latin typeface="Times New Roman"/>
                <a:cs typeface="Times New Roman"/>
              </a:rPr>
              <a:t>know</a:t>
            </a:r>
            <a:r>
              <a:rPr sz="1400" spc="180" dirty="0">
                <a:latin typeface="Times New Roman"/>
                <a:cs typeface="Times New Roman"/>
              </a:rPr>
              <a:t> </a:t>
            </a:r>
            <a:r>
              <a:rPr sz="1400" dirty="0">
                <a:latin typeface="Times New Roman"/>
                <a:cs typeface="Times New Roman"/>
              </a:rPr>
              <a:t>from</a:t>
            </a:r>
            <a:r>
              <a:rPr sz="1400" spc="180" dirty="0">
                <a:latin typeface="Times New Roman"/>
                <a:cs typeface="Times New Roman"/>
              </a:rPr>
              <a:t> </a:t>
            </a:r>
            <a:r>
              <a:rPr sz="1400" spc="70" dirty="0">
                <a:latin typeface="Times New Roman"/>
                <a:cs typeface="Times New Roman"/>
              </a:rPr>
              <a:t>the</a:t>
            </a:r>
            <a:r>
              <a:rPr sz="1400" spc="180" dirty="0">
                <a:latin typeface="Times New Roman"/>
                <a:cs typeface="Times New Roman"/>
              </a:rPr>
              <a:t> </a:t>
            </a:r>
            <a:r>
              <a:rPr sz="1400" spc="55" dirty="0">
                <a:latin typeface="Times New Roman"/>
                <a:cs typeface="Times New Roman"/>
              </a:rPr>
              <a:t>Boltzmann</a:t>
            </a:r>
            <a:r>
              <a:rPr sz="1400" spc="180" dirty="0">
                <a:latin typeface="Times New Roman"/>
                <a:cs typeface="Times New Roman"/>
              </a:rPr>
              <a:t> </a:t>
            </a:r>
            <a:r>
              <a:rPr sz="1400" spc="45" dirty="0">
                <a:latin typeface="Times New Roman"/>
                <a:cs typeface="Times New Roman"/>
              </a:rPr>
              <a:t>distribution </a:t>
            </a:r>
            <a:r>
              <a:rPr sz="1400" spc="114" dirty="0">
                <a:latin typeface="Times New Roman"/>
                <a:cs typeface="Times New Roman"/>
              </a:rPr>
              <a:t>that</a:t>
            </a:r>
            <a:r>
              <a:rPr sz="1400" spc="204" dirty="0">
                <a:latin typeface="Times New Roman"/>
                <a:cs typeface="Times New Roman"/>
              </a:rPr>
              <a:t> </a:t>
            </a:r>
            <a:r>
              <a:rPr sz="1400" spc="70" dirty="0">
                <a:latin typeface="Times New Roman"/>
                <a:cs typeface="Times New Roman"/>
              </a:rPr>
              <a:t>the</a:t>
            </a:r>
            <a:r>
              <a:rPr sz="1400" spc="200" dirty="0">
                <a:latin typeface="Times New Roman"/>
                <a:cs typeface="Times New Roman"/>
              </a:rPr>
              <a:t> </a:t>
            </a:r>
            <a:r>
              <a:rPr sz="1400" spc="10" dirty="0">
                <a:latin typeface="Times New Roman"/>
                <a:cs typeface="Times New Roman"/>
              </a:rPr>
              <a:t>microstates</a:t>
            </a:r>
            <a:r>
              <a:rPr sz="1400" spc="204" dirty="0">
                <a:latin typeface="Times New Roman"/>
                <a:cs typeface="Times New Roman"/>
              </a:rPr>
              <a:t> </a:t>
            </a:r>
            <a:r>
              <a:rPr sz="1400" spc="10" dirty="0">
                <a:latin typeface="Times New Roman"/>
                <a:cs typeface="Times New Roman"/>
              </a:rPr>
              <a:t>of</a:t>
            </a:r>
            <a:r>
              <a:rPr sz="1400" spc="204" dirty="0">
                <a:latin typeface="Times New Roman"/>
                <a:cs typeface="Times New Roman"/>
              </a:rPr>
              <a:t> </a:t>
            </a:r>
            <a:r>
              <a:rPr sz="1400" spc="70" dirty="0">
                <a:latin typeface="Times New Roman"/>
                <a:cs typeface="Times New Roman"/>
              </a:rPr>
              <a:t>the</a:t>
            </a:r>
            <a:r>
              <a:rPr sz="1400" spc="200" dirty="0">
                <a:latin typeface="Times New Roman"/>
                <a:cs typeface="Times New Roman"/>
              </a:rPr>
              <a:t> </a:t>
            </a:r>
            <a:r>
              <a:rPr sz="1400" spc="75" dirty="0">
                <a:latin typeface="Times New Roman"/>
                <a:cs typeface="Times New Roman"/>
              </a:rPr>
              <a:t>hot</a:t>
            </a:r>
            <a:r>
              <a:rPr sz="1400" spc="204" dirty="0">
                <a:latin typeface="Times New Roman"/>
                <a:cs typeface="Times New Roman"/>
              </a:rPr>
              <a:t> </a:t>
            </a:r>
            <a:r>
              <a:rPr sz="1400" spc="10" dirty="0">
                <a:latin typeface="Times New Roman"/>
                <a:cs typeface="Times New Roman"/>
              </a:rPr>
              <a:t>glass</a:t>
            </a:r>
            <a:r>
              <a:rPr sz="1400" spc="204" dirty="0">
                <a:latin typeface="Times New Roman"/>
                <a:cs typeface="Times New Roman"/>
              </a:rPr>
              <a:t> </a:t>
            </a:r>
            <a:r>
              <a:rPr sz="1400" spc="10" dirty="0">
                <a:latin typeface="Times New Roman"/>
                <a:cs typeface="Times New Roman"/>
              </a:rPr>
              <a:t>all</a:t>
            </a:r>
            <a:r>
              <a:rPr sz="1400" spc="210" dirty="0">
                <a:latin typeface="Times New Roman"/>
                <a:cs typeface="Times New Roman"/>
              </a:rPr>
              <a:t> </a:t>
            </a:r>
            <a:r>
              <a:rPr sz="1400" spc="10" dirty="0">
                <a:latin typeface="Times New Roman"/>
                <a:cs typeface="Times New Roman"/>
              </a:rPr>
              <a:t>have</a:t>
            </a:r>
            <a:r>
              <a:rPr sz="1400" spc="204" dirty="0">
                <a:latin typeface="Times New Roman"/>
                <a:cs typeface="Times New Roman"/>
              </a:rPr>
              <a:t> </a:t>
            </a:r>
            <a:r>
              <a:rPr sz="1400" spc="70" dirty="0">
                <a:latin typeface="Times New Roman"/>
                <a:cs typeface="Times New Roman"/>
              </a:rPr>
              <a:t>the</a:t>
            </a:r>
            <a:r>
              <a:rPr sz="1400" spc="204" dirty="0">
                <a:latin typeface="Times New Roman"/>
                <a:cs typeface="Times New Roman"/>
              </a:rPr>
              <a:t> </a:t>
            </a:r>
            <a:r>
              <a:rPr sz="1400" spc="10" dirty="0">
                <a:latin typeface="Times New Roman"/>
                <a:cs typeface="Times New Roman"/>
              </a:rPr>
              <a:t>same</a:t>
            </a:r>
            <a:r>
              <a:rPr sz="1400" spc="200" dirty="0">
                <a:latin typeface="Times New Roman"/>
                <a:cs typeface="Times New Roman"/>
              </a:rPr>
              <a:t> </a:t>
            </a:r>
            <a:r>
              <a:rPr sz="1400" spc="10" dirty="0">
                <a:latin typeface="Times New Roman"/>
                <a:cs typeface="Times New Roman"/>
              </a:rPr>
              <a:t>probabilities</a:t>
            </a:r>
            <a:r>
              <a:rPr sz="1400" spc="204" dirty="0">
                <a:latin typeface="Times New Roman"/>
                <a:cs typeface="Times New Roman"/>
              </a:rPr>
              <a:t> </a:t>
            </a:r>
            <a:r>
              <a:rPr sz="1400" spc="10" dirty="0">
                <a:latin typeface="Times New Roman"/>
                <a:cs typeface="Times New Roman"/>
              </a:rPr>
              <a:t>as</a:t>
            </a:r>
            <a:r>
              <a:rPr sz="1400" spc="204" dirty="0">
                <a:latin typeface="Times New Roman"/>
                <a:cs typeface="Times New Roman"/>
              </a:rPr>
              <a:t> </a:t>
            </a:r>
            <a:r>
              <a:rPr sz="1400" spc="70" dirty="0">
                <a:latin typeface="Times New Roman"/>
                <a:cs typeface="Times New Roman"/>
              </a:rPr>
              <a:t>the</a:t>
            </a:r>
            <a:r>
              <a:rPr sz="1400" spc="200" dirty="0">
                <a:latin typeface="Times New Roman"/>
                <a:cs typeface="Times New Roman"/>
              </a:rPr>
              <a:t> </a:t>
            </a:r>
            <a:r>
              <a:rPr sz="1400" spc="10" dirty="0">
                <a:latin typeface="Times New Roman"/>
                <a:cs typeface="Times New Roman"/>
              </a:rPr>
              <a:t>corresponding</a:t>
            </a:r>
            <a:r>
              <a:rPr sz="1400" spc="210" dirty="0">
                <a:latin typeface="Times New Roman"/>
                <a:cs typeface="Times New Roman"/>
              </a:rPr>
              <a:t> </a:t>
            </a:r>
            <a:r>
              <a:rPr sz="1400" spc="-10" dirty="0">
                <a:latin typeface="Times New Roman"/>
                <a:cs typeface="Times New Roman"/>
              </a:rPr>
              <a:t>microstates </a:t>
            </a:r>
            <a:r>
              <a:rPr sz="1400" dirty="0">
                <a:latin typeface="Times New Roman"/>
                <a:cs typeface="Times New Roman"/>
              </a:rPr>
              <a:t>of</a:t>
            </a:r>
            <a:r>
              <a:rPr sz="1400" spc="130" dirty="0">
                <a:latin typeface="Times New Roman"/>
                <a:cs typeface="Times New Roman"/>
              </a:rPr>
              <a:t> </a:t>
            </a:r>
            <a:r>
              <a:rPr sz="1400" spc="70" dirty="0">
                <a:latin typeface="Times New Roman"/>
                <a:cs typeface="Times New Roman"/>
              </a:rPr>
              <a:t>the</a:t>
            </a:r>
            <a:r>
              <a:rPr sz="1400" spc="130" dirty="0">
                <a:latin typeface="Times New Roman"/>
                <a:cs typeface="Times New Roman"/>
              </a:rPr>
              <a:t> </a:t>
            </a:r>
            <a:r>
              <a:rPr sz="1400" dirty="0">
                <a:latin typeface="Times New Roman"/>
                <a:cs typeface="Times New Roman"/>
              </a:rPr>
              <a:t>cold</a:t>
            </a:r>
            <a:r>
              <a:rPr sz="1400" spc="135" dirty="0">
                <a:latin typeface="Times New Roman"/>
                <a:cs typeface="Times New Roman"/>
              </a:rPr>
              <a:t> </a:t>
            </a:r>
            <a:r>
              <a:rPr sz="1400" spc="-10" dirty="0">
                <a:latin typeface="Times New Roman"/>
                <a:cs typeface="Times New Roman"/>
              </a:rPr>
              <a:t>glass.</a:t>
            </a:r>
            <a:endParaRPr sz="1400">
              <a:latin typeface="Times New Roman"/>
              <a:cs typeface="Times New Roman"/>
            </a:endParaRPr>
          </a:p>
          <a:p>
            <a:pPr marL="393700" marR="5080" indent="-249554" algn="just">
              <a:lnSpc>
                <a:spcPct val="106700"/>
              </a:lnSpc>
              <a:spcBef>
                <a:spcPts val="1000"/>
              </a:spcBef>
              <a:buAutoNum type="alphaUcPeriod"/>
              <a:tabLst>
                <a:tab pos="394970" algn="l"/>
              </a:tabLst>
            </a:pPr>
            <a:r>
              <a:rPr sz="1400" spc="75" dirty="0">
                <a:latin typeface="Times New Roman"/>
                <a:cs typeface="Times New Roman"/>
              </a:rPr>
              <a:t>The</a:t>
            </a:r>
            <a:r>
              <a:rPr sz="1400" spc="100" dirty="0">
                <a:latin typeface="Times New Roman"/>
                <a:cs typeface="Times New Roman"/>
              </a:rPr>
              <a:t> </a:t>
            </a:r>
            <a:r>
              <a:rPr sz="1400" spc="20" dirty="0">
                <a:latin typeface="Times New Roman"/>
                <a:cs typeface="Times New Roman"/>
              </a:rPr>
              <a:t>probability</a:t>
            </a:r>
            <a:r>
              <a:rPr sz="1400" spc="110" dirty="0">
                <a:latin typeface="Times New Roman"/>
                <a:cs typeface="Times New Roman"/>
              </a:rPr>
              <a:t> </a:t>
            </a:r>
            <a:r>
              <a:rPr sz="1400" spc="55" dirty="0">
                <a:latin typeface="Times New Roman"/>
                <a:cs typeface="Times New Roman"/>
              </a:rPr>
              <a:t>distribution</a:t>
            </a:r>
            <a:r>
              <a:rPr sz="1400" spc="105" dirty="0">
                <a:latin typeface="Times New Roman"/>
                <a:cs typeface="Times New Roman"/>
              </a:rPr>
              <a:t> </a:t>
            </a:r>
            <a:r>
              <a:rPr sz="1400" spc="20" dirty="0">
                <a:latin typeface="Times New Roman"/>
                <a:cs typeface="Times New Roman"/>
              </a:rPr>
              <a:t>for</a:t>
            </a:r>
            <a:r>
              <a:rPr sz="1400" spc="110" dirty="0">
                <a:latin typeface="Times New Roman"/>
                <a:cs typeface="Times New Roman"/>
              </a:rPr>
              <a:t> </a:t>
            </a:r>
            <a:r>
              <a:rPr sz="1400" spc="70" dirty="0">
                <a:latin typeface="Times New Roman"/>
                <a:cs typeface="Times New Roman"/>
              </a:rPr>
              <a:t>the</a:t>
            </a:r>
            <a:r>
              <a:rPr sz="1400" spc="105" dirty="0">
                <a:latin typeface="Times New Roman"/>
                <a:cs typeface="Times New Roman"/>
              </a:rPr>
              <a:t> </a:t>
            </a:r>
            <a:r>
              <a:rPr sz="1400" spc="75" dirty="0">
                <a:latin typeface="Times New Roman"/>
                <a:cs typeface="Times New Roman"/>
              </a:rPr>
              <a:t>hot</a:t>
            </a:r>
            <a:r>
              <a:rPr sz="1400" spc="105" dirty="0">
                <a:latin typeface="Times New Roman"/>
                <a:cs typeface="Times New Roman"/>
              </a:rPr>
              <a:t> </a:t>
            </a:r>
            <a:r>
              <a:rPr sz="1400" spc="20" dirty="0">
                <a:latin typeface="Times New Roman"/>
                <a:cs typeface="Times New Roman"/>
              </a:rPr>
              <a:t>glass</a:t>
            </a:r>
            <a:r>
              <a:rPr sz="1400" spc="105" dirty="0">
                <a:latin typeface="Times New Roman"/>
                <a:cs typeface="Times New Roman"/>
              </a:rPr>
              <a:t> </a:t>
            </a:r>
            <a:r>
              <a:rPr sz="1400" spc="20" dirty="0">
                <a:latin typeface="Times New Roman"/>
                <a:cs typeface="Times New Roman"/>
              </a:rPr>
              <a:t>is</a:t>
            </a:r>
            <a:r>
              <a:rPr sz="1400" spc="105" dirty="0">
                <a:latin typeface="Times New Roman"/>
                <a:cs typeface="Times New Roman"/>
              </a:rPr>
              <a:t> </a:t>
            </a:r>
            <a:r>
              <a:rPr sz="1400" spc="20" dirty="0">
                <a:latin typeface="Times New Roman"/>
                <a:cs typeface="Times New Roman"/>
              </a:rPr>
              <a:t>more</a:t>
            </a:r>
            <a:r>
              <a:rPr sz="1400" spc="100" dirty="0">
                <a:latin typeface="Times New Roman"/>
                <a:cs typeface="Times New Roman"/>
              </a:rPr>
              <a:t> </a:t>
            </a:r>
            <a:r>
              <a:rPr sz="1400" spc="20" dirty="0">
                <a:latin typeface="Times New Roman"/>
                <a:cs typeface="Times New Roman"/>
              </a:rPr>
              <a:t>highly</a:t>
            </a:r>
            <a:r>
              <a:rPr sz="1400" spc="110" dirty="0">
                <a:latin typeface="Times New Roman"/>
                <a:cs typeface="Times New Roman"/>
              </a:rPr>
              <a:t> </a:t>
            </a:r>
            <a:r>
              <a:rPr sz="1400" spc="20" dirty="0">
                <a:latin typeface="Times New Roman"/>
                <a:cs typeface="Times New Roman"/>
              </a:rPr>
              <a:t>weighted</a:t>
            </a:r>
            <a:r>
              <a:rPr sz="1400" spc="110" dirty="0">
                <a:latin typeface="Times New Roman"/>
                <a:cs typeface="Times New Roman"/>
              </a:rPr>
              <a:t> </a:t>
            </a:r>
            <a:r>
              <a:rPr sz="1400" spc="20" dirty="0">
                <a:latin typeface="Times New Roman"/>
                <a:cs typeface="Times New Roman"/>
              </a:rPr>
              <a:t>towards</a:t>
            </a:r>
            <a:r>
              <a:rPr sz="1400" spc="100" dirty="0">
                <a:latin typeface="Times New Roman"/>
                <a:cs typeface="Times New Roman"/>
              </a:rPr>
              <a:t> </a:t>
            </a:r>
            <a:r>
              <a:rPr sz="1400" spc="20" dirty="0">
                <a:latin typeface="Times New Roman"/>
                <a:cs typeface="Times New Roman"/>
              </a:rPr>
              <a:t>high</a:t>
            </a:r>
            <a:r>
              <a:rPr sz="1400" spc="105" dirty="0">
                <a:latin typeface="Times New Roman"/>
                <a:cs typeface="Times New Roman"/>
              </a:rPr>
              <a:t> </a:t>
            </a:r>
            <a:r>
              <a:rPr sz="1400" spc="20" dirty="0">
                <a:latin typeface="Times New Roman"/>
                <a:cs typeface="Times New Roman"/>
              </a:rPr>
              <a:t>energy</a:t>
            </a:r>
            <a:r>
              <a:rPr sz="1400" spc="105" dirty="0">
                <a:latin typeface="Times New Roman"/>
                <a:cs typeface="Times New Roman"/>
              </a:rPr>
              <a:t> </a:t>
            </a:r>
            <a:r>
              <a:rPr sz="1400" spc="60" dirty="0">
                <a:latin typeface="Times New Roman"/>
                <a:cs typeface="Times New Roman"/>
              </a:rPr>
              <a:t>states</a:t>
            </a:r>
            <a:r>
              <a:rPr sz="1400" spc="105" dirty="0">
                <a:latin typeface="Times New Roman"/>
                <a:cs typeface="Times New Roman"/>
              </a:rPr>
              <a:t> </a:t>
            </a:r>
            <a:r>
              <a:rPr sz="1400" spc="75" dirty="0">
                <a:latin typeface="Times New Roman"/>
                <a:cs typeface="Times New Roman"/>
              </a:rPr>
              <a:t>than 	</a:t>
            </a:r>
            <a:r>
              <a:rPr sz="1400" spc="70" dirty="0">
                <a:latin typeface="Times New Roman"/>
                <a:cs typeface="Times New Roman"/>
              </a:rPr>
              <a:t>the</a:t>
            </a:r>
            <a:r>
              <a:rPr sz="1400" spc="225" dirty="0">
                <a:latin typeface="Times New Roman"/>
                <a:cs typeface="Times New Roman"/>
              </a:rPr>
              <a:t> </a:t>
            </a:r>
            <a:r>
              <a:rPr sz="1400" spc="10" dirty="0">
                <a:latin typeface="Times New Roman"/>
                <a:cs typeface="Times New Roman"/>
              </a:rPr>
              <a:t>probability</a:t>
            </a:r>
            <a:r>
              <a:rPr sz="1400" spc="229" dirty="0">
                <a:latin typeface="Times New Roman"/>
                <a:cs typeface="Times New Roman"/>
              </a:rPr>
              <a:t> </a:t>
            </a:r>
            <a:r>
              <a:rPr sz="1400" spc="55" dirty="0">
                <a:latin typeface="Times New Roman"/>
                <a:cs typeface="Times New Roman"/>
              </a:rPr>
              <a:t>distribution</a:t>
            </a:r>
            <a:r>
              <a:rPr sz="1400" spc="225" dirty="0">
                <a:latin typeface="Times New Roman"/>
                <a:cs typeface="Times New Roman"/>
              </a:rPr>
              <a:t> </a:t>
            </a:r>
            <a:r>
              <a:rPr sz="1400" spc="10" dirty="0">
                <a:latin typeface="Times New Roman"/>
                <a:cs typeface="Times New Roman"/>
              </a:rPr>
              <a:t>for</a:t>
            </a:r>
            <a:r>
              <a:rPr sz="1400" spc="229" dirty="0">
                <a:latin typeface="Times New Roman"/>
                <a:cs typeface="Times New Roman"/>
              </a:rPr>
              <a:t> </a:t>
            </a:r>
            <a:r>
              <a:rPr sz="1400" spc="70" dirty="0">
                <a:latin typeface="Times New Roman"/>
                <a:cs typeface="Times New Roman"/>
              </a:rPr>
              <a:t>the</a:t>
            </a:r>
            <a:r>
              <a:rPr sz="1400" spc="229" dirty="0">
                <a:latin typeface="Times New Roman"/>
                <a:cs typeface="Times New Roman"/>
              </a:rPr>
              <a:t> </a:t>
            </a:r>
            <a:r>
              <a:rPr sz="1400" spc="10" dirty="0">
                <a:latin typeface="Times New Roman"/>
                <a:cs typeface="Times New Roman"/>
              </a:rPr>
              <a:t>cold</a:t>
            </a:r>
            <a:r>
              <a:rPr sz="1400" spc="225" dirty="0">
                <a:latin typeface="Times New Roman"/>
                <a:cs typeface="Times New Roman"/>
              </a:rPr>
              <a:t> </a:t>
            </a:r>
            <a:r>
              <a:rPr sz="1400" spc="10" dirty="0">
                <a:latin typeface="Times New Roman"/>
                <a:cs typeface="Times New Roman"/>
              </a:rPr>
              <a:t>glass,</a:t>
            </a:r>
            <a:r>
              <a:rPr sz="1400" spc="240" dirty="0">
                <a:latin typeface="Times New Roman"/>
                <a:cs typeface="Times New Roman"/>
              </a:rPr>
              <a:t> </a:t>
            </a:r>
            <a:r>
              <a:rPr sz="1400" spc="65" dirty="0">
                <a:latin typeface="Times New Roman"/>
                <a:cs typeface="Times New Roman"/>
              </a:rPr>
              <a:t>thus</a:t>
            </a:r>
            <a:r>
              <a:rPr sz="1400" spc="229" dirty="0">
                <a:latin typeface="Times New Roman"/>
                <a:cs typeface="Times New Roman"/>
              </a:rPr>
              <a:t> </a:t>
            </a:r>
            <a:r>
              <a:rPr sz="1400" spc="10" dirty="0">
                <a:latin typeface="Times New Roman"/>
                <a:cs typeface="Times New Roman"/>
              </a:rPr>
              <a:t>indicating</a:t>
            </a:r>
            <a:r>
              <a:rPr sz="1400" spc="225" dirty="0">
                <a:latin typeface="Times New Roman"/>
                <a:cs typeface="Times New Roman"/>
              </a:rPr>
              <a:t> </a:t>
            </a:r>
            <a:r>
              <a:rPr sz="1400" spc="114" dirty="0">
                <a:latin typeface="Times New Roman"/>
                <a:cs typeface="Times New Roman"/>
              </a:rPr>
              <a:t>that</a:t>
            </a:r>
            <a:r>
              <a:rPr sz="1400" spc="229" dirty="0">
                <a:latin typeface="Times New Roman"/>
                <a:cs typeface="Times New Roman"/>
              </a:rPr>
              <a:t> </a:t>
            </a:r>
            <a:r>
              <a:rPr sz="1400" spc="10" dirty="0">
                <a:latin typeface="Times New Roman"/>
                <a:cs typeface="Times New Roman"/>
              </a:rPr>
              <a:t>one</a:t>
            </a:r>
            <a:r>
              <a:rPr sz="1400" spc="229" dirty="0">
                <a:latin typeface="Times New Roman"/>
                <a:cs typeface="Times New Roman"/>
              </a:rPr>
              <a:t> </a:t>
            </a:r>
            <a:r>
              <a:rPr sz="1400" spc="10" dirty="0">
                <a:latin typeface="Times New Roman"/>
                <a:cs typeface="Times New Roman"/>
              </a:rPr>
              <a:t>or</a:t>
            </a:r>
            <a:r>
              <a:rPr sz="1400" spc="225" dirty="0">
                <a:latin typeface="Times New Roman"/>
                <a:cs typeface="Times New Roman"/>
              </a:rPr>
              <a:t> </a:t>
            </a:r>
            <a:r>
              <a:rPr sz="1400" spc="85" dirty="0">
                <a:latin typeface="Times New Roman"/>
                <a:cs typeface="Times New Roman"/>
              </a:rPr>
              <a:t>both</a:t>
            </a:r>
            <a:r>
              <a:rPr sz="1400" spc="229" dirty="0">
                <a:latin typeface="Times New Roman"/>
                <a:cs typeface="Times New Roman"/>
              </a:rPr>
              <a:t> </a:t>
            </a:r>
            <a:r>
              <a:rPr sz="1400" spc="75" dirty="0">
                <a:latin typeface="Times New Roman"/>
                <a:cs typeface="Times New Roman"/>
              </a:rPr>
              <a:t>them</a:t>
            </a:r>
            <a:r>
              <a:rPr sz="1400" spc="229" dirty="0">
                <a:latin typeface="Times New Roman"/>
                <a:cs typeface="Times New Roman"/>
              </a:rPr>
              <a:t> </a:t>
            </a:r>
            <a:r>
              <a:rPr sz="1400" spc="10" dirty="0">
                <a:latin typeface="Times New Roman"/>
                <a:cs typeface="Times New Roman"/>
              </a:rPr>
              <a:t>don’t</a:t>
            </a:r>
            <a:r>
              <a:rPr sz="1400" spc="225" dirty="0">
                <a:latin typeface="Times New Roman"/>
                <a:cs typeface="Times New Roman"/>
              </a:rPr>
              <a:t> </a:t>
            </a:r>
            <a:r>
              <a:rPr sz="1400" spc="10" dirty="0">
                <a:latin typeface="Times New Roman"/>
                <a:cs typeface="Times New Roman"/>
              </a:rPr>
              <a:t>obey</a:t>
            </a:r>
            <a:r>
              <a:rPr sz="1400" spc="229" dirty="0">
                <a:latin typeface="Times New Roman"/>
                <a:cs typeface="Times New Roman"/>
              </a:rPr>
              <a:t> </a:t>
            </a:r>
            <a:r>
              <a:rPr sz="1400" spc="45" dirty="0">
                <a:latin typeface="Times New Roman"/>
                <a:cs typeface="Times New Roman"/>
              </a:rPr>
              <a:t>the 	</a:t>
            </a:r>
            <a:r>
              <a:rPr sz="1400" spc="50" dirty="0">
                <a:latin typeface="Times New Roman"/>
                <a:cs typeface="Times New Roman"/>
              </a:rPr>
              <a:t>Boltzmann</a:t>
            </a:r>
            <a:r>
              <a:rPr sz="1400" spc="155" dirty="0">
                <a:latin typeface="Times New Roman"/>
                <a:cs typeface="Times New Roman"/>
              </a:rPr>
              <a:t> </a:t>
            </a:r>
            <a:r>
              <a:rPr sz="1400" spc="55" dirty="0">
                <a:latin typeface="Times New Roman"/>
                <a:cs typeface="Times New Roman"/>
              </a:rPr>
              <a:t>distribution</a:t>
            </a:r>
            <a:r>
              <a:rPr sz="1400" spc="155" dirty="0">
                <a:latin typeface="Times New Roman"/>
                <a:cs typeface="Times New Roman"/>
              </a:rPr>
              <a:t> </a:t>
            </a:r>
            <a:r>
              <a:rPr sz="1400" spc="55" dirty="0">
                <a:latin typeface="Times New Roman"/>
                <a:cs typeface="Times New Roman"/>
              </a:rPr>
              <a:t>with</a:t>
            </a:r>
            <a:r>
              <a:rPr sz="1400" spc="165" dirty="0">
                <a:latin typeface="Times New Roman"/>
                <a:cs typeface="Times New Roman"/>
              </a:rPr>
              <a:t> </a:t>
            </a:r>
            <a:r>
              <a:rPr sz="1400" spc="70" dirty="0">
                <a:latin typeface="Times New Roman"/>
                <a:cs typeface="Times New Roman"/>
              </a:rPr>
              <a:t>temperature</a:t>
            </a:r>
            <a:r>
              <a:rPr sz="1400" spc="150" dirty="0">
                <a:latin typeface="Times New Roman"/>
                <a:cs typeface="Times New Roman"/>
              </a:rPr>
              <a:t> </a:t>
            </a:r>
            <a:r>
              <a:rPr sz="1400" i="1" dirty="0">
                <a:latin typeface="Times New Roman"/>
                <a:cs typeface="Times New Roman"/>
              </a:rPr>
              <a:t>T</a:t>
            </a:r>
            <a:r>
              <a:rPr sz="1400" i="1" spc="-135" dirty="0">
                <a:latin typeface="Times New Roman"/>
                <a:cs typeface="Times New Roman"/>
              </a:rPr>
              <a:t> </a:t>
            </a:r>
            <a:r>
              <a:rPr sz="1400" spc="-50" dirty="0">
                <a:latin typeface="Times New Roman"/>
                <a:cs typeface="Times New Roman"/>
              </a:rPr>
              <a:t>.</a:t>
            </a:r>
            <a:endParaRPr sz="1400">
              <a:latin typeface="Times New Roman"/>
              <a:cs typeface="Times New Roman"/>
            </a:endParaRPr>
          </a:p>
          <a:p>
            <a:pPr marL="394970" marR="6350" indent="-252729" algn="just">
              <a:lnSpc>
                <a:spcPct val="106700"/>
              </a:lnSpc>
              <a:spcBef>
                <a:spcPts val="994"/>
              </a:spcBef>
              <a:buAutoNum type="alphaUcPeriod"/>
              <a:tabLst>
                <a:tab pos="394970" algn="l"/>
              </a:tabLst>
            </a:pPr>
            <a:r>
              <a:rPr sz="1400" spc="60" dirty="0">
                <a:latin typeface="Times New Roman"/>
                <a:cs typeface="Times New Roman"/>
              </a:rPr>
              <a:t>They</a:t>
            </a:r>
            <a:r>
              <a:rPr sz="1400" spc="225" dirty="0">
                <a:latin typeface="Times New Roman"/>
                <a:cs typeface="Times New Roman"/>
              </a:rPr>
              <a:t> </a:t>
            </a:r>
            <a:r>
              <a:rPr sz="1400" spc="85" dirty="0">
                <a:latin typeface="Times New Roman"/>
                <a:cs typeface="Times New Roman"/>
              </a:rPr>
              <a:t>both</a:t>
            </a:r>
            <a:r>
              <a:rPr sz="1400" spc="229" dirty="0">
                <a:latin typeface="Times New Roman"/>
                <a:cs typeface="Times New Roman"/>
              </a:rPr>
              <a:t> </a:t>
            </a:r>
            <a:r>
              <a:rPr sz="1400" dirty="0">
                <a:latin typeface="Times New Roman"/>
                <a:cs typeface="Times New Roman"/>
              </a:rPr>
              <a:t>have</a:t>
            </a:r>
            <a:r>
              <a:rPr sz="1400" spc="225" dirty="0">
                <a:latin typeface="Times New Roman"/>
                <a:cs typeface="Times New Roman"/>
              </a:rPr>
              <a:t> </a:t>
            </a:r>
            <a:r>
              <a:rPr sz="1400" spc="70" dirty="0">
                <a:latin typeface="Times New Roman"/>
                <a:cs typeface="Times New Roman"/>
              </a:rPr>
              <a:t>the</a:t>
            </a:r>
            <a:r>
              <a:rPr sz="1400" spc="220" dirty="0">
                <a:latin typeface="Times New Roman"/>
                <a:cs typeface="Times New Roman"/>
              </a:rPr>
              <a:t> </a:t>
            </a:r>
            <a:r>
              <a:rPr sz="1400" dirty="0">
                <a:latin typeface="Times New Roman"/>
                <a:cs typeface="Times New Roman"/>
              </a:rPr>
              <a:t>same</a:t>
            </a:r>
            <a:r>
              <a:rPr sz="1400" spc="225" dirty="0">
                <a:latin typeface="Times New Roman"/>
                <a:cs typeface="Times New Roman"/>
              </a:rPr>
              <a:t> </a:t>
            </a:r>
            <a:r>
              <a:rPr sz="1400" spc="45" dirty="0">
                <a:latin typeface="Times New Roman"/>
                <a:cs typeface="Times New Roman"/>
              </a:rPr>
              <a:t>probability</a:t>
            </a:r>
            <a:r>
              <a:rPr sz="1400" spc="229" dirty="0">
                <a:latin typeface="Times New Roman"/>
                <a:cs typeface="Times New Roman"/>
              </a:rPr>
              <a:t> </a:t>
            </a:r>
            <a:r>
              <a:rPr sz="1400" spc="55" dirty="0">
                <a:latin typeface="Times New Roman"/>
                <a:cs typeface="Times New Roman"/>
              </a:rPr>
              <a:t>distribution,</a:t>
            </a:r>
            <a:r>
              <a:rPr sz="1400" spc="245" dirty="0">
                <a:latin typeface="Times New Roman"/>
                <a:cs typeface="Times New Roman"/>
              </a:rPr>
              <a:t> </a:t>
            </a:r>
            <a:r>
              <a:rPr sz="1400" spc="100" dirty="0">
                <a:latin typeface="Times New Roman"/>
                <a:cs typeface="Times New Roman"/>
              </a:rPr>
              <a:t>but</a:t>
            </a:r>
            <a:r>
              <a:rPr sz="1400" spc="229" dirty="0">
                <a:latin typeface="Times New Roman"/>
                <a:cs typeface="Times New Roman"/>
              </a:rPr>
              <a:t> </a:t>
            </a:r>
            <a:r>
              <a:rPr sz="1400" spc="70" dirty="0">
                <a:latin typeface="Times New Roman"/>
                <a:cs typeface="Times New Roman"/>
              </a:rPr>
              <a:t>the</a:t>
            </a:r>
            <a:r>
              <a:rPr sz="1400" spc="220" dirty="0">
                <a:latin typeface="Times New Roman"/>
                <a:cs typeface="Times New Roman"/>
              </a:rPr>
              <a:t> </a:t>
            </a:r>
            <a:r>
              <a:rPr sz="1400" dirty="0">
                <a:latin typeface="Times New Roman"/>
                <a:cs typeface="Times New Roman"/>
              </a:rPr>
              <a:t>fact</a:t>
            </a:r>
            <a:r>
              <a:rPr sz="1400" spc="229" dirty="0">
                <a:latin typeface="Times New Roman"/>
                <a:cs typeface="Times New Roman"/>
              </a:rPr>
              <a:t> </a:t>
            </a:r>
            <a:r>
              <a:rPr sz="1400" spc="114" dirty="0">
                <a:latin typeface="Times New Roman"/>
                <a:cs typeface="Times New Roman"/>
              </a:rPr>
              <a:t>that</a:t>
            </a:r>
            <a:r>
              <a:rPr sz="1400" spc="229" dirty="0">
                <a:latin typeface="Times New Roman"/>
                <a:cs typeface="Times New Roman"/>
              </a:rPr>
              <a:t> </a:t>
            </a:r>
            <a:r>
              <a:rPr sz="1400" dirty="0">
                <a:latin typeface="Times New Roman"/>
                <a:cs typeface="Times New Roman"/>
              </a:rPr>
              <a:t>we</a:t>
            </a:r>
            <a:r>
              <a:rPr sz="1400" spc="225" dirty="0">
                <a:latin typeface="Times New Roman"/>
                <a:cs typeface="Times New Roman"/>
              </a:rPr>
              <a:t> </a:t>
            </a:r>
            <a:r>
              <a:rPr sz="1400" dirty="0">
                <a:latin typeface="Times New Roman"/>
                <a:cs typeface="Times New Roman"/>
              </a:rPr>
              <a:t>see</a:t>
            </a:r>
            <a:r>
              <a:rPr sz="1400" spc="220" dirty="0">
                <a:latin typeface="Times New Roman"/>
                <a:cs typeface="Times New Roman"/>
              </a:rPr>
              <a:t> </a:t>
            </a:r>
            <a:r>
              <a:rPr sz="1400" spc="114" dirty="0">
                <a:latin typeface="Times New Roman"/>
                <a:cs typeface="Times New Roman"/>
              </a:rPr>
              <a:t>that</a:t>
            </a:r>
            <a:r>
              <a:rPr sz="1400" spc="229" dirty="0">
                <a:latin typeface="Times New Roman"/>
                <a:cs typeface="Times New Roman"/>
              </a:rPr>
              <a:t> </a:t>
            </a:r>
            <a:r>
              <a:rPr sz="1400" dirty="0">
                <a:latin typeface="Times New Roman"/>
                <a:cs typeface="Times New Roman"/>
              </a:rPr>
              <a:t>one</a:t>
            </a:r>
            <a:r>
              <a:rPr sz="1400" spc="225" dirty="0">
                <a:latin typeface="Times New Roman"/>
                <a:cs typeface="Times New Roman"/>
              </a:rPr>
              <a:t> </a:t>
            </a:r>
            <a:r>
              <a:rPr sz="1400" dirty="0">
                <a:latin typeface="Times New Roman"/>
                <a:cs typeface="Times New Roman"/>
              </a:rPr>
              <a:t>glass</a:t>
            </a:r>
            <a:r>
              <a:rPr sz="1400" spc="220" dirty="0">
                <a:latin typeface="Times New Roman"/>
                <a:cs typeface="Times New Roman"/>
              </a:rPr>
              <a:t> </a:t>
            </a:r>
            <a:r>
              <a:rPr sz="1400" dirty="0">
                <a:latin typeface="Times New Roman"/>
                <a:cs typeface="Times New Roman"/>
              </a:rPr>
              <a:t>is</a:t>
            </a:r>
            <a:r>
              <a:rPr sz="1400" spc="225" dirty="0">
                <a:latin typeface="Times New Roman"/>
                <a:cs typeface="Times New Roman"/>
              </a:rPr>
              <a:t> </a:t>
            </a:r>
            <a:r>
              <a:rPr sz="1400" spc="65" dirty="0">
                <a:latin typeface="Times New Roman"/>
                <a:cs typeface="Times New Roman"/>
              </a:rPr>
              <a:t>hotter </a:t>
            </a:r>
            <a:r>
              <a:rPr sz="1400" spc="95" dirty="0">
                <a:latin typeface="Times New Roman"/>
                <a:cs typeface="Times New Roman"/>
              </a:rPr>
              <a:t>than</a:t>
            </a:r>
            <a:r>
              <a:rPr sz="1400" spc="145" dirty="0">
                <a:latin typeface="Times New Roman"/>
                <a:cs typeface="Times New Roman"/>
              </a:rPr>
              <a:t> </a:t>
            </a:r>
            <a:r>
              <a:rPr sz="1400" spc="70" dirty="0">
                <a:latin typeface="Times New Roman"/>
                <a:cs typeface="Times New Roman"/>
              </a:rPr>
              <a:t>the</a:t>
            </a:r>
            <a:r>
              <a:rPr sz="1400" spc="140" dirty="0">
                <a:latin typeface="Times New Roman"/>
                <a:cs typeface="Times New Roman"/>
              </a:rPr>
              <a:t> </a:t>
            </a:r>
            <a:r>
              <a:rPr sz="1400" spc="60" dirty="0">
                <a:latin typeface="Times New Roman"/>
                <a:cs typeface="Times New Roman"/>
              </a:rPr>
              <a:t>other</a:t>
            </a:r>
            <a:r>
              <a:rPr sz="1400" spc="150" dirty="0">
                <a:latin typeface="Times New Roman"/>
                <a:cs typeface="Times New Roman"/>
              </a:rPr>
              <a:t> </a:t>
            </a:r>
            <a:r>
              <a:rPr sz="1400" dirty="0">
                <a:latin typeface="Times New Roman"/>
                <a:cs typeface="Times New Roman"/>
              </a:rPr>
              <a:t>tells</a:t>
            </a:r>
            <a:r>
              <a:rPr sz="1400" spc="140" dirty="0">
                <a:latin typeface="Times New Roman"/>
                <a:cs typeface="Times New Roman"/>
              </a:rPr>
              <a:t> </a:t>
            </a:r>
            <a:r>
              <a:rPr sz="1400" dirty="0">
                <a:latin typeface="Times New Roman"/>
                <a:cs typeface="Times New Roman"/>
              </a:rPr>
              <a:t>us</a:t>
            </a:r>
            <a:r>
              <a:rPr sz="1400" spc="140" dirty="0">
                <a:latin typeface="Times New Roman"/>
                <a:cs typeface="Times New Roman"/>
              </a:rPr>
              <a:t> </a:t>
            </a:r>
            <a:r>
              <a:rPr sz="1400" spc="114" dirty="0">
                <a:latin typeface="Times New Roman"/>
                <a:cs typeface="Times New Roman"/>
              </a:rPr>
              <a:t>that</a:t>
            </a:r>
            <a:r>
              <a:rPr sz="1400" spc="150" dirty="0">
                <a:latin typeface="Times New Roman"/>
                <a:cs typeface="Times New Roman"/>
              </a:rPr>
              <a:t> </a:t>
            </a:r>
            <a:r>
              <a:rPr sz="1400" spc="70" dirty="0">
                <a:latin typeface="Times New Roman"/>
                <a:cs typeface="Times New Roman"/>
              </a:rPr>
              <a:t>the</a:t>
            </a:r>
            <a:r>
              <a:rPr sz="1400" spc="140" dirty="0">
                <a:latin typeface="Times New Roman"/>
                <a:cs typeface="Times New Roman"/>
              </a:rPr>
              <a:t> </a:t>
            </a:r>
            <a:r>
              <a:rPr sz="1400" spc="75" dirty="0">
                <a:latin typeface="Times New Roman"/>
                <a:cs typeface="Times New Roman"/>
              </a:rPr>
              <a:t>hot</a:t>
            </a:r>
            <a:r>
              <a:rPr sz="1400" spc="150" dirty="0">
                <a:latin typeface="Times New Roman"/>
                <a:cs typeface="Times New Roman"/>
              </a:rPr>
              <a:t> </a:t>
            </a:r>
            <a:r>
              <a:rPr sz="1400" dirty="0">
                <a:latin typeface="Times New Roman"/>
                <a:cs typeface="Times New Roman"/>
              </a:rPr>
              <a:t>glass</a:t>
            </a:r>
            <a:r>
              <a:rPr sz="1400" spc="145" dirty="0">
                <a:latin typeface="Times New Roman"/>
                <a:cs typeface="Times New Roman"/>
              </a:rPr>
              <a:t> </a:t>
            </a:r>
            <a:r>
              <a:rPr sz="1400" dirty="0">
                <a:latin typeface="Times New Roman"/>
                <a:cs typeface="Times New Roman"/>
              </a:rPr>
              <a:t>randomly</a:t>
            </a:r>
            <a:r>
              <a:rPr sz="1400" spc="150" dirty="0">
                <a:latin typeface="Times New Roman"/>
                <a:cs typeface="Times New Roman"/>
              </a:rPr>
              <a:t> </a:t>
            </a:r>
            <a:r>
              <a:rPr sz="1400" dirty="0">
                <a:latin typeface="Times New Roman"/>
                <a:cs typeface="Times New Roman"/>
              </a:rPr>
              <a:t>landed</a:t>
            </a:r>
            <a:r>
              <a:rPr sz="1400" spc="145" dirty="0">
                <a:latin typeface="Times New Roman"/>
                <a:cs typeface="Times New Roman"/>
              </a:rPr>
              <a:t> </a:t>
            </a:r>
            <a:r>
              <a:rPr sz="1400" dirty="0">
                <a:latin typeface="Times New Roman"/>
                <a:cs typeface="Times New Roman"/>
              </a:rPr>
              <a:t>in</a:t>
            </a:r>
            <a:r>
              <a:rPr sz="1400" spc="150" dirty="0">
                <a:latin typeface="Times New Roman"/>
                <a:cs typeface="Times New Roman"/>
              </a:rPr>
              <a:t> </a:t>
            </a:r>
            <a:r>
              <a:rPr sz="1400" spc="75" dirty="0">
                <a:latin typeface="Times New Roman"/>
                <a:cs typeface="Times New Roman"/>
              </a:rPr>
              <a:t>a</a:t>
            </a:r>
            <a:r>
              <a:rPr sz="1400" spc="140" dirty="0">
                <a:latin typeface="Times New Roman"/>
                <a:cs typeface="Times New Roman"/>
              </a:rPr>
              <a:t> </a:t>
            </a:r>
            <a:r>
              <a:rPr sz="1400" dirty="0">
                <a:latin typeface="Times New Roman"/>
                <a:cs typeface="Times New Roman"/>
              </a:rPr>
              <a:t>higher</a:t>
            </a:r>
            <a:r>
              <a:rPr sz="1400" spc="150" dirty="0">
                <a:latin typeface="Times New Roman"/>
                <a:cs typeface="Times New Roman"/>
              </a:rPr>
              <a:t> </a:t>
            </a:r>
            <a:r>
              <a:rPr sz="1400" dirty="0">
                <a:latin typeface="Times New Roman"/>
                <a:cs typeface="Times New Roman"/>
              </a:rPr>
              <a:t>energy</a:t>
            </a:r>
            <a:r>
              <a:rPr sz="1400" spc="145" dirty="0">
                <a:latin typeface="Times New Roman"/>
                <a:cs typeface="Times New Roman"/>
              </a:rPr>
              <a:t> </a:t>
            </a:r>
            <a:r>
              <a:rPr sz="1400" spc="50" dirty="0">
                <a:latin typeface="Times New Roman"/>
                <a:cs typeface="Times New Roman"/>
              </a:rPr>
              <a:t>microstate</a:t>
            </a:r>
            <a:r>
              <a:rPr sz="1400" spc="140" dirty="0">
                <a:latin typeface="Times New Roman"/>
                <a:cs typeface="Times New Roman"/>
              </a:rPr>
              <a:t> </a:t>
            </a:r>
            <a:r>
              <a:rPr sz="1400" spc="95" dirty="0">
                <a:latin typeface="Times New Roman"/>
                <a:cs typeface="Times New Roman"/>
              </a:rPr>
              <a:t>than</a:t>
            </a:r>
            <a:r>
              <a:rPr sz="1400" spc="150" dirty="0">
                <a:latin typeface="Times New Roman"/>
                <a:cs typeface="Times New Roman"/>
              </a:rPr>
              <a:t> </a:t>
            </a:r>
            <a:r>
              <a:rPr sz="1400" spc="70" dirty="0">
                <a:latin typeface="Times New Roman"/>
                <a:cs typeface="Times New Roman"/>
              </a:rPr>
              <a:t>the</a:t>
            </a:r>
            <a:r>
              <a:rPr sz="1400" spc="140" dirty="0">
                <a:latin typeface="Times New Roman"/>
                <a:cs typeface="Times New Roman"/>
              </a:rPr>
              <a:t> </a:t>
            </a:r>
            <a:r>
              <a:rPr sz="1400" spc="-20" dirty="0">
                <a:latin typeface="Times New Roman"/>
                <a:cs typeface="Times New Roman"/>
              </a:rPr>
              <a:t>cold </a:t>
            </a:r>
            <a:r>
              <a:rPr sz="1400" spc="-10" dirty="0">
                <a:latin typeface="Times New Roman"/>
                <a:cs typeface="Times New Roman"/>
              </a:rPr>
              <a:t>glass.</a:t>
            </a:r>
            <a:endParaRPr sz="1400">
              <a:latin typeface="Times New Roman"/>
              <a:cs typeface="Times New Roman"/>
            </a:endParaRPr>
          </a:p>
          <a:p>
            <a:pPr marL="394970" marR="8255" indent="-260350" algn="just">
              <a:lnSpc>
                <a:spcPct val="106700"/>
              </a:lnSpc>
              <a:spcBef>
                <a:spcPts val="994"/>
              </a:spcBef>
              <a:buAutoNum type="alphaUcPeriod"/>
              <a:tabLst>
                <a:tab pos="394970" algn="l"/>
              </a:tabLst>
            </a:pPr>
            <a:r>
              <a:rPr sz="1400" spc="95" dirty="0">
                <a:latin typeface="Times New Roman"/>
                <a:cs typeface="Times New Roman"/>
              </a:rPr>
              <a:t>It</a:t>
            </a:r>
            <a:r>
              <a:rPr sz="1400" spc="195" dirty="0">
                <a:latin typeface="Times New Roman"/>
                <a:cs typeface="Times New Roman"/>
              </a:rPr>
              <a:t> </a:t>
            </a:r>
            <a:r>
              <a:rPr sz="1400" spc="10" dirty="0">
                <a:latin typeface="Times New Roman"/>
                <a:cs typeface="Times New Roman"/>
              </a:rPr>
              <a:t>is</a:t>
            </a:r>
            <a:r>
              <a:rPr sz="1400" spc="200" dirty="0">
                <a:latin typeface="Times New Roman"/>
                <a:cs typeface="Times New Roman"/>
              </a:rPr>
              <a:t> </a:t>
            </a:r>
            <a:r>
              <a:rPr sz="1400" spc="10" dirty="0">
                <a:latin typeface="Times New Roman"/>
                <a:cs typeface="Times New Roman"/>
              </a:rPr>
              <a:t>meaningless</a:t>
            </a:r>
            <a:r>
              <a:rPr sz="1400" spc="200" dirty="0">
                <a:latin typeface="Times New Roman"/>
                <a:cs typeface="Times New Roman"/>
              </a:rPr>
              <a:t> </a:t>
            </a:r>
            <a:r>
              <a:rPr sz="1400" spc="75" dirty="0">
                <a:latin typeface="Times New Roman"/>
                <a:cs typeface="Times New Roman"/>
              </a:rPr>
              <a:t>to</a:t>
            </a:r>
            <a:r>
              <a:rPr sz="1400" spc="195" dirty="0">
                <a:latin typeface="Times New Roman"/>
                <a:cs typeface="Times New Roman"/>
              </a:rPr>
              <a:t> </a:t>
            </a:r>
            <a:r>
              <a:rPr sz="1400" spc="65" dirty="0">
                <a:latin typeface="Times New Roman"/>
                <a:cs typeface="Times New Roman"/>
              </a:rPr>
              <a:t>talk</a:t>
            </a:r>
            <a:r>
              <a:rPr sz="1400" spc="200" dirty="0">
                <a:latin typeface="Times New Roman"/>
                <a:cs typeface="Times New Roman"/>
              </a:rPr>
              <a:t> </a:t>
            </a:r>
            <a:r>
              <a:rPr sz="1400" spc="80" dirty="0">
                <a:latin typeface="Times New Roman"/>
                <a:cs typeface="Times New Roman"/>
              </a:rPr>
              <a:t>about</a:t>
            </a:r>
            <a:r>
              <a:rPr sz="1400" spc="200" dirty="0">
                <a:latin typeface="Times New Roman"/>
                <a:cs typeface="Times New Roman"/>
              </a:rPr>
              <a:t> </a:t>
            </a:r>
            <a:r>
              <a:rPr sz="1400" spc="10" dirty="0">
                <a:latin typeface="Times New Roman"/>
                <a:cs typeface="Times New Roman"/>
              </a:rPr>
              <a:t>probabilities</a:t>
            </a:r>
            <a:r>
              <a:rPr sz="1400" spc="195" dirty="0">
                <a:latin typeface="Times New Roman"/>
                <a:cs typeface="Times New Roman"/>
              </a:rPr>
              <a:t> </a:t>
            </a:r>
            <a:r>
              <a:rPr sz="1400" spc="10" dirty="0">
                <a:latin typeface="Times New Roman"/>
                <a:cs typeface="Times New Roman"/>
              </a:rPr>
              <a:t>of</a:t>
            </a:r>
            <a:r>
              <a:rPr sz="1400" spc="200" dirty="0">
                <a:latin typeface="Times New Roman"/>
                <a:cs typeface="Times New Roman"/>
              </a:rPr>
              <a:t> </a:t>
            </a:r>
            <a:r>
              <a:rPr sz="1400" spc="10" dirty="0">
                <a:latin typeface="Times New Roman"/>
                <a:cs typeface="Times New Roman"/>
              </a:rPr>
              <a:t>microstates</a:t>
            </a:r>
            <a:r>
              <a:rPr sz="1400" spc="200" dirty="0">
                <a:latin typeface="Times New Roman"/>
                <a:cs typeface="Times New Roman"/>
              </a:rPr>
              <a:t> </a:t>
            </a:r>
            <a:r>
              <a:rPr sz="1400" spc="50" dirty="0">
                <a:latin typeface="Times New Roman"/>
                <a:cs typeface="Times New Roman"/>
              </a:rPr>
              <a:t>until</a:t>
            </a:r>
            <a:r>
              <a:rPr sz="1400" spc="195" dirty="0">
                <a:latin typeface="Times New Roman"/>
                <a:cs typeface="Times New Roman"/>
              </a:rPr>
              <a:t> </a:t>
            </a:r>
            <a:r>
              <a:rPr sz="1400" spc="70" dirty="0">
                <a:latin typeface="Times New Roman"/>
                <a:cs typeface="Times New Roman"/>
              </a:rPr>
              <a:t>the</a:t>
            </a:r>
            <a:r>
              <a:rPr sz="1400" spc="200" dirty="0">
                <a:latin typeface="Times New Roman"/>
                <a:cs typeface="Times New Roman"/>
              </a:rPr>
              <a:t> </a:t>
            </a:r>
            <a:r>
              <a:rPr sz="1400" spc="10" dirty="0">
                <a:latin typeface="Times New Roman"/>
                <a:cs typeface="Times New Roman"/>
              </a:rPr>
              <a:t>glasses</a:t>
            </a:r>
            <a:r>
              <a:rPr sz="1400" spc="200" dirty="0">
                <a:latin typeface="Times New Roman"/>
                <a:cs typeface="Times New Roman"/>
              </a:rPr>
              <a:t> </a:t>
            </a:r>
            <a:r>
              <a:rPr sz="1400" spc="10" dirty="0">
                <a:latin typeface="Times New Roman"/>
                <a:cs typeface="Times New Roman"/>
              </a:rPr>
              <a:t>have</a:t>
            </a:r>
            <a:r>
              <a:rPr sz="1400" spc="195" dirty="0">
                <a:latin typeface="Times New Roman"/>
                <a:cs typeface="Times New Roman"/>
              </a:rPr>
              <a:t> </a:t>
            </a:r>
            <a:r>
              <a:rPr sz="1400" spc="10" dirty="0">
                <a:latin typeface="Times New Roman"/>
                <a:cs typeface="Times New Roman"/>
              </a:rPr>
              <a:t>reached</a:t>
            </a:r>
            <a:r>
              <a:rPr sz="1400" spc="200" dirty="0">
                <a:latin typeface="Times New Roman"/>
                <a:cs typeface="Times New Roman"/>
              </a:rPr>
              <a:t> </a:t>
            </a:r>
            <a:r>
              <a:rPr sz="1400" spc="-10" dirty="0">
                <a:latin typeface="Times New Roman"/>
                <a:cs typeface="Times New Roman"/>
              </a:rPr>
              <a:t>equilibrium </a:t>
            </a:r>
            <a:r>
              <a:rPr sz="1400" spc="55" dirty="0">
                <a:latin typeface="Times New Roman"/>
                <a:cs typeface="Times New Roman"/>
              </a:rPr>
              <a:t>with</a:t>
            </a:r>
            <a:r>
              <a:rPr sz="1400" spc="120" dirty="0">
                <a:latin typeface="Times New Roman"/>
                <a:cs typeface="Times New Roman"/>
              </a:rPr>
              <a:t> </a:t>
            </a:r>
            <a:r>
              <a:rPr sz="1400" spc="70" dirty="0">
                <a:latin typeface="Times New Roman"/>
                <a:cs typeface="Times New Roman"/>
              </a:rPr>
              <a:t>the</a:t>
            </a:r>
            <a:r>
              <a:rPr sz="1400" spc="125" dirty="0">
                <a:latin typeface="Times New Roman"/>
                <a:cs typeface="Times New Roman"/>
              </a:rPr>
              <a:t> </a:t>
            </a:r>
            <a:r>
              <a:rPr sz="1400" spc="-10" dirty="0">
                <a:latin typeface="Times New Roman"/>
                <a:cs typeface="Times New Roman"/>
              </a:rPr>
              <a:t>surroundings.</a:t>
            </a:r>
            <a:endParaRPr sz="1400">
              <a:latin typeface="Times New Roman"/>
              <a:cs typeface="Times New Roman"/>
            </a:endParaRPr>
          </a:p>
          <a:p>
            <a:pPr>
              <a:lnSpc>
                <a:spcPct val="100000"/>
              </a:lnSpc>
              <a:spcBef>
                <a:spcPts val="395"/>
              </a:spcBef>
            </a:pPr>
            <a:endParaRPr sz="1400">
              <a:latin typeface="Times New Roman"/>
              <a:cs typeface="Times New Roman"/>
            </a:endParaRPr>
          </a:p>
          <a:p>
            <a:pPr marL="12700">
              <a:lnSpc>
                <a:spcPct val="100000"/>
              </a:lnSpc>
              <a:spcBef>
                <a:spcPts val="5"/>
              </a:spcBef>
              <a:tabLst>
                <a:tab pos="974725" algn="l"/>
              </a:tabLst>
            </a:pPr>
            <a:r>
              <a:rPr sz="1400" b="1" spc="-10" dirty="0">
                <a:latin typeface="Book Antiqua"/>
                <a:cs typeface="Book Antiqua"/>
              </a:rPr>
              <a:t>Solution:</a:t>
            </a:r>
            <a:r>
              <a:rPr sz="1400" b="1" dirty="0">
                <a:latin typeface="Book Antiqua"/>
                <a:cs typeface="Book Antiqua"/>
              </a:rPr>
              <a:t>	</a:t>
            </a:r>
            <a:r>
              <a:rPr sz="1400" spc="5" dirty="0">
                <a:latin typeface="Times New Roman"/>
                <a:cs typeface="Times New Roman"/>
              </a:rPr>
              <a:t>B</a:t>
            </a:r>
            <a:endParaRPr sz="1400">
              <a:latin typeface="Times New Roman"/>
              <a:cs typeface="Times New Roman"/>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306060" algn="l"/>
              </a:tabLst>
            </a:pPr>
            <a:r>
              <a:rPr sz="1200" spc="-10" dirty="0">
                <a:latin typeface="Times New Roman"/>
                <a:cs typeface="Times New Roman"/>
              </a:rPr>
              <a:t>ConcepTest</a:t>
            </a:r>
            <a:r>
              <a:rPr sz="1200" dirty="0">
                <a:latin typeface="Times New Roman"/>
                <a:cs typeface="Times New Roman"/>
              </a:rPr>
              <a:t>	10.4.</a:t>
            </a:r>
            <a:r>
              <a:rPr sz="1200" spc="170" dirty="0">
                <a:latin typeface="Times New Roman"/>
                <a:cs typeface="Times New Roman"/>
              </a:rPr>
              <a:t>  </a:t>
            </a:r>
            <a:r>
              <a:rPr sz="1200" spc="50" dirty="0">
                <a:latin typeface="Times New Roman"/>
                <a:cs typeface="Times New Roman"/>
              </a:rPr>
              <a:t>THE</a:t>
            </a:r>
            <a:r>
              <a:rPr sz="1200" spc="105" dirty="0">
                <a:latin typeface="Times New Roman"/>
                <a:cs typeface="Times New Roman"/>
              </a:rPr>
              <a:t> </a:t>
            </a:r>
            <a:r>
              <a:rPr sz="1200" dirty="0">
                <a:latin typeface="Times New Roman"/>
                <a:cs typeface="Times New Roman"/>
              </a:rPr>
              <a:t>BOLTZMANN</a:t>
            </a:r>
            <a:r>
              <a:rPr sz="1200" spc="105" dirty="0">
                <a:latin typeface="Times New Roman"/>
                <a:cs typeface="Times New Roman"/>
              </a:rPr>
              <a:t> </a:t>
            </a:r>
            <a:r>
              <a:rPr sz="1200" spc="-10" dirty="0">
                <a:latin typeface="Times New Roman"/>
                <a:cs typeface="Times New Roman"/>
              </a:rPr>
              <a:t>DISTRIBUTION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403225"/>
          </a:xfrm>
          <a:prstGeom prst="rect">
            <a:avLst/>
          </a:prstGeom>
        </p:spPr>
        <p:txBody>
          <a:bodyPr vert="horz" wrap="square" lIns="0" tIns="15875" rIns="0" bIns="0" rtlCol="0">
            <a:spAutoFit/>
          </a:bodyPr>
          <a:lstStyle/>
          <a:p>
            <a:pPr marL="12700">
              <a:lnSpc>
                <a:spcPct val="100000"/>
              </a:lnSpc>
              <a:spcBef>
                <a:spcPts val="125"/>
              </a:spcBef>
            </a:pPr>
            <a:r>
              <a:rPr dirty="0"/>
              <a:t>A</a:t>
            </a:r>
            <a:r>
              <a:rPr spc="25" dirty="0"/>
              <a:t> </a:t>
            </a:r>
            <a:r>
              <a:rPr spc="65" dirty="0"/>
              <a:t>paramagnet</a:t>
            </a:r>
            <a:r>
              <a:rPr spc="35" dirty="0"/>
              <a:t> </a:t>
            </a:r>
            <a:r>
              <a:rPr dirty="0"/>
              <a:t>consists</a:t>
            </a:r>
            <a:r>
              <a:rPr spc="40" dirty="0"/>
              <a:t> </a:t>
            </a:r>
            <a:r>
              <a:rPr spc="-55" dirty="0"/>
              <a:t>of</a:t>
            </a:r>
            <a:r>
              <a:rPr spc="50" dirty="0"/>
              <a:t> </a:t>
            </a:r>
            <a:r>
              <a:rPr i="1" spc="290" dirty="0">
                <a:latin typeface="Times New Roman"/>
                <a:cs typeface="Times New Roman"/>
              </a:rPr>
              <a:t>N</a:t>
            </a:r>
            <a:r>
              <a:rPr i="1" spc="315" dirty="0">
                <a:latin typeface="Times New Roman"/>
                <a:cs typeface="Times New Roman"/>
              </a:rPr>
              <a:t> </a:t>
            </a:r>
            <a:r>
              <a:rPr dirty="0"/>
              <a:t>atoms,</a:t>
            </a:r>
            <a:r>
              <a:rPr spc="60" dirty="0"/>
              <a:t> </a:t>
            </a:r>
            <a:r>
              <a:rPr dirty="0"/>
              <a:t>each</a:t>
            </a:r>
            <a:r>
              <a:rPr spc="35" dirty="0"/>
              <a:t> </a:t>
            </a:r>
            <a:r>
              <a:rPr spc="-75" dirty="0"/>
              <a:t>of</a:t>
            </a:r>
            <a:r>
              <a:rPr spc="40" dirty="0"/>
              <a:t> </a:t>
            </a:r>
            <a:r>
              <a:rPr dirty="0"/>
              <a:t>which</a:t>
            </a:r>
            <a:r>
              <a:rPr spc="35" dirty="0"/>
              <a:t> </a:t>
            </a:r>
            <a:r>
              <a:rPr dirty="0"/>
              <a:t>can</a:t>
            </a:r>
            <a:r>
              <a:rPr spc="40" dirty="0"/>
              <a:t> </a:t>
            </a:r>
            <a:r>
              <a:rPr dirty="0"/>
              <a:t>have</a:t>
            </a:r>
            <a:r>
              <a:rPr spc="35" dirty="0"/>
              <a:t> </a:t>
            </a:r>
            <a:r>
              <a:rPr spc="-10" dirty="0"/>
              <a:t>energy</a:t>
            </a:r>
          </a:p>
        </p:txBody>
      </p:sp>
      <p:sp>
        <p:nvSpPr>
          <p:cNvPr id="5" name="object 5"/>
          <p:cNvSpPr txBox="1"/>
          <p:nvPr/>
        </p:nvSpPr>
        <p:spPr>
          <a:xfrm>
            <a:off x="3385337" y="1872532"/>
            <a:ext cx="736600" cy="340360"/>
          </a:xfrm>
          <a:prstGeom prst="rect">
            <a:avLst/>
          </a:prstGeom>
        </p:spPr>
        <p:txBody>
          <a:bodyPr vert="horz" wrap="square" lIns="0" tIns="14604" rIns="0" bIns="0" rtlCol="0">
            <a:spAutoFit/>
          </a:bodyPr>
          <a:lstStyle/>
          <a:p>
            <a:pPr marL="12700">
              <a:lnSpc>
                <a:spcPct val="100000"/>
              </a:lnSpc>
              <a:spcBef>
                <a:spcPts val="114"/>
              </a:spcBef>
            </a:pPr>
            <a:r>
              <a:rPr sz="2050" i="1" dirty="0">
                <a:latin typeface="Times New Roman"/>
                <a:cs typeface="Times New Roman"/>
              </a:rPr>
              <a:t>T</a:t>
            </a:r>
            <a:r>
              <a:rPr sz="2050" i="1" spc="-185" dirty="0">
                <a:latin typeface="Times New Roman"/>
                <a:cs typeface="Times New Roman"/>
              </a:rPr>
              <a:t> </a:t>
            </a:r>
            <a:r>
              <a:rPr sz="2050" spc="105" dirty="0">
                <a:latin typeface="Lucida Sans Unicode"/>
                <a:cs typeface="Lucida Sans Unicode"/>
              </a:rPr>
              <a:t>→∞</a:t>
            </a:r>
            <a:endParaRPr sz="2050">
              <a:latin typeface="Lucida Sans Unicode"/>
              <a:cs typeface="Lucida Sans Unicode"/>
            </a:endParaRPr>
          </a:p>
        </p:txBody>
      </p:sp>
      <p:sp>
        <p:nvSpPr>
          <p:cNvPr id="6" name="object 6"/>
          <p:cNvSpPr txBox="1"/>
          <p:nvPr/>
        </p:nvSpPr>
        <p:spPr>
          <a:xfrm>
            <a:off x="718819" y="1588374"/>
            <a:ext cx="8255634" cy="403225"/>
          </a:xfrm>
          <a:prstGeom prst="rect">
            <a:avLst/>
          </a:prstGeom>
        </p:spPr>
        <p:txBody>
          <a:bodyPr vert="horz" wrap="square" lIns="0" tIns="15875" rIns="0" bIns="0" rtlCol="0">
            <a:spAutoFit/>
          </a:bodyPr>
          <a:lstStyle/>
          <a:p>
            <a:pPr marL="12700">
              <a:lnSpc>
                <a:spcPct val="100000"/>
              </a:lnSpc>
              <a:spcBef>
                <a:spcPts val="125"/>
              </a:spcBef>
              <a:tabLst>
                <a:tab pos="1061720" algn="l"/>
                <a:tab pos="2834005" algn="l"/>
                <a:tab pos="3390265" algn="l"/>
                <a:tab pos="3596004" algn="l"/>
              </a:tabLst>
            </a:pPr>
            <a:r>
              <a:rPr sz="2450" dirty="0">
                <a:latin typeface="Garamond"/>
                <a:cs typeface="Garamond"/>
              </a:rPr>
              <a:t>0</a:t>
            </a:r>
            <a:r>
              <a:rPr sz="2450" spc="295" dirty="0">
                <a:latin typeface="Garamond"/>
                <a:cs typeface="Garamond"/>
              </a:rPr>
              <a:t> </a:t>
            </a:r>
            <a:r>
              <a:rPr sz="2450" dirty="0">
                <a:latin typeface="Garamond"/>
                <a:cs typeface="Garamond"/>
              </a:rPr>
              <a:t>or</a:t>
            </a:r>
            <a:r>
              <a:rPr sz="2450" spc="290" dirty="0">
                <a:latin typeface="Garamond"/>
                <a:cs typeface="Garamond"/>
              </a:rPr>
              <a:t> </a:t>
            </a:r>
            <a:r>
              <a:rPr sz="2450" i="1" spc="-25" dirty="0">
                <a:latin typeface="Times New Roman"/>
                <a:cs typeface="Times New Roman"/>
              </a:rPr>
              <a:t>ϵ</a:t>
            </a:r>
            <a:r>
              <a:rPr sz="2450" spc="-25" dirty="0">
                <a:latin typeface="Garamond"/>
                <a:cs typeface="Garamond"/>
              </a:rPr>
              <a:t>.</a:t>
            </a:r>
            <a:r>
              <a:rPr sz="2450" dirty="0">
                <a:latin typeface="Garamond"/>
                <a:cs typeface="Garamond"/>
              </a:rPr>
              <a:t>	In</a:t>
            </a:r>
            <a:r>
              <a:rPr sz="2450" spc="390" dirty="0">
                <a:latin typeface="Garamond"/>
                <a:cs typeface="Garamond"/>
              </a:rPr>
              <a:t> </a:t>
            </a:r>
            <a:r>
              <a:rPr sz="2450" dirty="0">
                <a:latin typeface="Garamond"/>
                <a:cs typeface="Garamond"/>
              </a:rPr>
              <a:t>the</a:t>
            </a:r>
            <a:r>
              <a:rPr sz="2450" spc="385" dirty="0">
                <a:latin typeface="Garamond"/>
                <a:cs typeface="Garamond"/>
              </a:rPr>
              <a:t> </a:t>
            </a:r>
            <a:r>
              <a:rPr sz="2450" spc="55" dirty="0">
                <a:latin typeface="Garamond"/>
                <a:cs typeface="Garamond"/>
              </a:rPr>
              <a:t>limit</a:t>
            </a:r>
            <a:r>
              <a:rPr sz="2450" dirty="0">
                <a:latin typeface="Garamond"/>
                <a:cs typeface="Garamond"/>
              </a:rPr>
              <a:t>	</a:t>
            </a:r>
            <a:r>
              <a:rPr sz="2450" spc="-25" dirty="0">
                <a:latin typeface="Garamond"/>
                <a:cs typeface="Garamond"/>
              </a:rPr>
              <a:t>lim</a:t>
            </a:r>
            <a:r>
              <a:rPr sz="2450" dirty="0">
                <a:latin typeface="Garamond"/>
                <a:cs typeface="Garamond"/>
              </a:rPr>
              <a:t>	</a:t>
            </a:r>
            <a:r>
              <a:rPr sz="2450" spc="15" dirty="0">
                <a:latin typeface="Garamond"/>
                <a:cs typeface="Garamond"/>
              </a:rPr>
              <a:t>,</a:t>
            </a:r>
            <a:r>
              <a:rPr sz="2450" dirty="0">
                <a:latin typeface="Garamond"/>
                <a:cs typeface="Garamond"/>
              </a:rPr>
              <a:t>	how</a:t>
            </a:r>
            <a:r>
              <a:rPr sz="2450" spc="330" dirty="0">
                <a:latin typeface="Garamond"/>
                <a:cs typeface="Garamond"/>
              </a:rPr>
              <a:t> </a:t>
            </a:r>
            <a:r>
              <a:rPr sz="2450" spc="65" dirty="0">
                <a:latin typeface="Garamond"/>
                <a:cs typeface="Garamond"/>
              </a:rPr>
              <a:t>many</a:t>
            </a:r>
            <a:r>
              <a:rPr sz="2450" spc="335" dirty="0">
                <a:latin typeface="Garamond"/>
                <a:cs typeface="Garamond"/>
              </a:rPr>
              <a:t> </a:t>
            </a:r>
            <a:r>
              <a:rPr sz="2450" dirty="0">
                <a:latin typeface="Garamond"/>
                <a:cs typeface="Garamond"/>
              </a:rPr>
              <a:t>of</a:t>
            </a:r>
            <a:r>
              <a:rPr sz="2450" spc="330" dirty="0">
                <a:latin typeface="Garamond"/>
                <a:cs typeface="Garamond"/>
              </a:rPr>
              <a:t> </a:t>
            </a:r>
            <a:r>
              <a:rPr sz="2450" dirty="0">
                <a:latin typeface="Garamond"/>
                <a:cs typeface="Garamond"/>
              </a:rPr>
              <a:t>the</a:t>
            </a:r>
            <a:r>
              <a:rPr sz="2450" spc="335" dirty="0">
                <a:latin typeface="Garamond"/>
                <a:cs typeface="Garamond"/>
              </a:rPr>
              <a:t> </a:t>
            </a:r>
            <a:r>
              <a:rPr sz="2450" dirty="0">
                <a:latin typeface="Garamond"/>
                <a:cs typeface="Garamond"/>
              </a:rPr>
              <a:t>atoms</a:t>
            </a:r>
            <a:r>
              <a:rPr sz="2450" spc="330" dirty="0">
                <a:latin typeface="Garamond"/>
                <a:cs typeface="Garamond"/>
              </a:rPr>
              <a:t> </a:t>
            </a:r>
            <a:r>
              <a:rPr sz="2450" spc="55" dirty="0">
                <a:latin typeface="Garamond"/>
                <a:cs typeface="Garamond"/>
              </a:rPr>
              <a:t>are</a:t>
            </a:r>
            <a:r>
              <a:rPr sz="2450" spc="335" dirty="0">
                <a:latin typeface="Garamond"/>
                <a:cs typeface="Garamond"/>
              </a:rPr>
              <a:t> </a:t>
            </a:r>
            <a:r>
              <a:rPr sz="2450" dirty="0">
                <a:latin typeface="Garamond"/>
                <a:cs typeface="Garamond"/>
              </a:rPr>
              <a:t>in</a:t>
            </a:r>
            <a:r>
              <a:rPr sz="2450" spc="330" dirty="0">
                <a:latin typeface="Garamond"/>
                <a:cs typeface="Garamond"/>
              </a:rPr>
              <a:t> </a:t>
            </a:r>
            <a:r>
              <a:rPr sz="2450" spc="40" dirty="0">
                <a:latin typeface="Garamond"/>
                <a:cs typeface="Garamond"/>
              </a:rPr>
              <a:t>their</a:t>
            </a:r>
            <a:endParaRPr sz="2450">
              <a:latin typeface="Garamond"/>
              <a:cs typeface="Garamond"/>
            </a:endParaRPr>
          </a:p>
        </p:txBody>
      </p:sp>
      <p:sp>
        <p:nvSpPr>
          <p:cNvPr id="7" name="object 7"/>
          <p:cNvSpPr txBox="1"/>
          <p:nvPr/>
        </p:nvSpPr>
        <p:spPr>
          <a:xfrm>
            <a:off x="715137" y="1895822"/>
            <a:ext cx="4442460" cy="3214370"/>
          </a:xfrm>
          <a:prstGeom prst="rect">
            <a:avLst/>
          </a:prstGeom>
        </p:spPr>
        <p:txBody>
          <a:bodyPr vert="horz" wrap="square" lIns="0" tIns="220345" rIns="0" bIns="0" rtlCol="0">
            <a:spAutoFit/>
          </a:bodyPr>
          <a:lstStyle/>
          <a:p>
            <a:pPr marL="15875">
              <a:lnSpc>
                <a:spcPct val="100000"/>
              </a:lnSpc>
              <a:spcBef>
                <a:spcPts val="1735"/>
              </a:spcBef>
              <a:tabLst>
                <a:tab pos="1871980" algn="l"/>
              </a:tabLst>
            </a:pPr>
            <a:r>
              <a:rPr sz="2450" dirty="0">
                <a:latin typeface="Garamond"/>
                <a:cs typeface="Garamond"/>
              </a:rPr>
              <a:t>excited</a:t>
            </a:r>
            <a:r>
              <a:rPr sz="2450" spc="395" dirty="0">
                <a:latin typeface="Garamond"/>
                <a:cs typeface="Garamond"/>
              </a:rPr>
              <a:t> </a:t>
            </a:r>
            <a:r>
              <a:rPr sz="2450" spc="90" dirty="0">
                <a:latin typeface="Garamond"/>
                <a:cs typeface="Garamond"/>
              </a:rPr>
              <a:t>state?</a:t>
            </a:r>
            <a:r>
              <a:rPr sz="2450" dirty="0">
                <a:latin typeface="Garamond"/>
                <a:cs typeface="Garamond"/>
              </a:rPr>
              <a:t>	(Choose</a:t>
            </a:r>
            <a:r>
              <a:rPr sz="2450" spc="185" dirty="0">
                <a:latin typeface="Garamond"/>
                <a:cs typeface="Garamond"/>
              </a:rPr>
              <a:t> </a:t>
            </a:r>
            <a:r>
              <a:rPr sz="2450" spc="-10" dirty="0">
                <a:latin typeface="Garamond"/>
                <a:cs typeface="Garamond"/>
              </a:rPr>
              <a:t>one.)</a:t>
            </a:r>
            <a:endParaRPr sz="2450">
              <a:latin typeface="Garamond"/>
              <a:cs typeface="Garamond"/>
            </a:endParaRPr>
          </a:p>
          <a:p>
            <a:pPr marL="386715" indent="-370205">
              <a:lnSpc>
                <a:spcPct val="100000"/>
              </a:lnSpc>
              <a:spcBef>
                <a:spcPts val="1645"/>
              </a:spcBef>
              <a:buAutoNum type="alphaUcPeriod"/>
              <a:tabLst>
                <a:tab pos="386715" algn="l"/>
              </a:tabLst>
            </a:pPr>
            <a:r>
              <a:rPr sz="2450" spc="-50" dirty="0">
                <a:latin typeface="Garamond"/>
                <a:cs typeface="Garamond"/>
              </a:rPr>
              <a:t>0</a:t>
            </a:r>
            <a:endParaRPr sz="2450">
              <a:latin typeface="Garamond"/>
              <a:cs typeface="Garamond"/>
            </a:endParaRPr>
          </a:p>
          <a:p>
            <a:pPr marL="386715" indent="-358140">
              <a:lnSpc>
                <a:spcPct val="100000"/>
              </a:lnSpc>
              <a:spcBef>
                <a:spcPts val="1045"/>
              </a:spcBef>
              <a:buAutoNum type="alphaUcPeriod"/>
              <a:tabLst>
                <a:tab pos="386715" algn="l"/>
              </a:tabLst>
            </a:pPr>
            <a:r>
              <a:rPr sz="2450" dirty="0">
                <a:latin typeface="Garamond"/>
                <a:cs typeface="Garamond"/>
              </a:rPr>
              <a:t>Less</a:t>
            </a:r>
            <a:r>
              <a:rPr sz="2450" spc="135" dirty="0">
                <a:latin typeface="Garamond"/>
                <a:cs typeface="Garamond"/>
              </a:rPr>
              <a:t> </a:t>
            </a:r>
            <a:r>
              <a:rPr sz="2450" spc="70" dirty="0">
                <a:latin typeface="Garamond"/>
                <a:cs typeface="Garamond"/>
              </a:rPr>
              <a:t>than</a:t>
            </a:r>
            <a:r>
              <a:rPr sz="2450" spc="130" dirty="0">
                <a:latin typeface="Garamond"/>
                <a:cs typeface="Garamond"/>
              </a:rPr>
              <a:t> </a:t>
            </a:r>
            <a:r>
              <a:rPr sz="2450" i="1" spc="285" dirty="0">
                <a:latin typeface="Times New Roman"/>
                <a:cs typeface="Times New Roman"/>
              </a:rPr>
              <a:t>N/</a:t>
            </a:r>
            <a:r>
              <a:rPr sz="2450" spc="285" dirty="0">
                <a:latin typeface="Garamond"/>
                <a:cs typeface="Garamond"/>
              </a:rPr>
              <a:t>2</a:t>
            </a:r>
            <a:r>
              <a:rPr sz="2450" spc="135" dirty="0">
                <a:latin typeface="Garamond"/>
                <a:cs typeface="Garamond"/>
              </a:rPr>
              <a:t> </a:t>
            </a:r>
            <a:r>
              <a:rPr sz="2450" spc="70" dirty="0">
                <a:latin typeface="Garamond"/>
                <a:cs typeface="Garamond"/>
              </a:rPr>
              <a:t>but</a:t>
            </a:r>
            <a:r>
              <a:rPr sz="2450" spc="140" dirty="0">
                <a:latin typeface="Garamond"/>
                <a:cs typeface="Garamond"/>
              </a:rPr>
              <a:t> </a:t>
            </a:r>
            <a:r>
              <a:rPr sz="2450" dirty="0">
                <a:latin typeface="Garamond"/>
                <a:cs typeface="Garamond"/>
              </a:rPr>
              <a:t>more</a:t>
            </a:r>
            <a:r>
              <a:rPr sz="2450" spc="130" dirty="0">
                <a:latin typeface="Garamond"/>
                <a:cs typeface="Garamond"/>
              </a:rPr>
              <a:t> </a:t>
            </a:r>
            <a:r>
              <a:rPr sz="2450" spc="70" dirty="0">
                <a:latin typeface="Garamond"/>
                <a:cs typeface="Garamond"/>
              </a:rPr>
              <a:t>than</a:t>
            </a:r>
            <a:r>
              <a:rPr sz="2450" spc="135" dirty="0">
                <a:latin typeface="Garamond"/>
                <a:cs typeface="Garamond"/>
              </a:rPr>
              <a:t> </a:t>
            </a:r>
            <a:r>
              <a:rPr sz="2450" spc="-50" dirty="0">
                <a:latin typeface="Garamond"/>
                <a:cs typeface="Garamond"/>
              </a:rPr>
              <a:t>0</a:t>
            </a:r>
            <a:endParaRPr sz="2450">
              <a:latin typeface="Garamond"/>
              <a:cs typeface="Garamond"/>
            </a:endParaRPr>
          </a:p>
          <a:p>
            <a:pPr marL="386715" indent="-361950">
              <a:lnSpc>
                <a:spcPct val="100000"/>
              </a:lnSpc>
              <a:spcBef>
                <a:spcPts val="1045"/>
              </a:spcBef>
              <a:buFont typeface="Garamond"/>
              <a:buAutoNum type="alphaUcPeriod"/>
              <a:tabLst>
                <a:tab pos="386715" algn="l"/>
              </a:tabLst>
            </a:pPr>
            <a:r>
              <a:rPr sz="2450" i="1" spc="260" dirty="0">
                <a:latin typeface="Times New Roman"/>
                <a:cs typeface="Times New Roman"/>
              </a:rPr>
              <a:t>N/</a:t>
            </a:r>
            <a:r>
              <a:rPr sz="2450" spc="260" dirty="0">
                <a:latin typeface="Garamond"/>
                <a:cs typeface="Garamond"/>
              </a:rPr>
              <a:t>2</a:t>
            </a:r>
            <a:endParaRPr sz="2450">
              <a:latin typeface="Garamond"/>
              <a:cs typeface="Garamond"/>
            </a:endParaRPr>
          </a:p>
          <a:p>
            <a:pPr marL="386715" indent="-374015">
              <a:lnSpc>
                <a:spcPct val="100000"/>
              </a:lnSpc>
              <a:spcBef>
                <a:spcPts val="1045"/>
              </a:spcBef>
              <a:buAutoNum type="alphaUcPeriod"/>
              <a:tabLst>
                <a:tab pos="386715" algn="l"/>
              </a:tabLst>
            </a:pPr>
            <a:r>
              <a:rPr sz="2450" dirty="0">
                <a:latin typeface="Garamond"/>
                <a:cs typeface="Garamond"/>
              </a:rPr>
              <a:t>More</a:t>
            </a:r>
            <a:r>
              <a:rPr sz="2450" spc="150" dirty="0">
                <a:latin typeface="Garamond"/>
                <a:cs typeface="Garamond"/>
              </a:rPr>
              <a:t> </a:t>
            </a:r>
            <a:r>
              <a:rPr sz="2450" spc="70" dirty="0">
                <a:latin typeface="Garamond"/>
                <a:cs typeface="Garamond"/>
              </a:rPr>
              <a:t>than</a:t>
            </a:r>
            <a:r>
              <a:rPr sz="2450" spc="140" dirty="0">
                <a:latin typeface="Garamond"/>
                <a:cs typeface="Garamond"/>
              </a:rPr>
              <a:t> </a:t>
            </a:r>
            <a:r>
              <a:rPr sz="2450" i="1" spc="285" dirty="0">
                <a:latin typeface="Times New Roman"/>
                <a:cs typeface="Times New Roman"/>
              </a:rPr>
              <a:t>N/</a:t>
            </a:r>
            <a:r>
              <a:rPr sz="2450" spc="285" dirty="0">
                <a:latin typeface="Garamond"/>
                <a:cs typeface="Garamond"/>
              </a:rPr>
              <a:t>2</a:t>
            </a:r>
            <a:r>
              <a:rPr sz="2450" spc="145" dirty="0">
                <a:latin typeface="Garamond"/>
                <a:cs typeface="Garamond"/>
              </a:rPr>
              <a:t> </a:t>
            </a:r>
            <a:r>
              <a:rPr sz="2450" spc="70" dirty="0">
                <a:latin typeface="Garamond"/>
                <a:cs typeface="Garamond"/>
              </a:rPr>
              <a:t>but</a:t>
            </a:r>
            <a:r>
              <a:rPr sz="2450" spc="155" dirty="0">
                <a:latin typeface="Garamond"/>
                <a:cs typeface="Garamond"/>
              </a:rPr>
              <a:t> </a:t>
            </a:r>
            <a:r>
              <a:rPr sz="2450" dirty="0">
                <a:latin typeface="Garamond"/>
                <a:cs typeface="Garamond"/>
              </a:rPr>
              <a:t>less</a:t>
            </a:r>
            <a:r>
              <a:rPr sz="2450" spc="145" dirty="0">
                <a:latin typeface="Garamond"/>
                <a:cs typeface="Garamond"/>
              </a:rPr>
              <a:t> </a:t>
            </a:r>
            <a:r>
              <a:rPr sz="2450" spc="70" dirty="0">
                <a:latin typeface="Garamond"/>
                <a:cs typeface="Garamond"/>
              </a:rPr>
              <a:t>than</a:t>
            </a:r>
            <a:r>
              <a:rPr sz="2450" spc="145" dirty="0">
                <a:latin typeface="Garamond"/>
                <a:cs typeface="Garamond"/>
              </a:rPr>
              <a:t> </a:t>
            </a:r>
            <a:r>
              <a:rPr sz="2450" i="1" spc="240" dirty="0">
                <a:latin typeface="Times New Roman"/>
                <a:cs typeface="Times New Roman"/>
              </a:rPr>
              <a:t>N</a:t>
            </a:r>
            <a:endParaRPr sz="2450">
              <a:latin typeface="Times New Roman"/>
              <a:cs typeface="Times New Roman"/>
            </a:endParaRPr>
          </a:p>
          <a:p>
            <a:pPr marL="386715" indent="-349885">
              <a:lnSpc>
                <a:spcPct val="100000"/>
              </a:lnSpc>
              <a:spcBef>
                <a:spcPts val="1045"/>
              </a:spcBef>
              <a:buFont typeface="Garamond"/>
              <a:buAutoNum type="alphaUcPeriod"/>
              <a:tabLst>
                <a:tab pos="386715" algn="l"/>
              </a:tabLst>
            </a:pPr>
            <a:r>
              <a:rPr sz="2450" i="1" spc="240" dirty="0">
                <a:latin typeface="Times New Roman"/>
                <a:cs typeface="Times New Roman"/>
              </a:rPr>
              <a:t>N</a:t>
            </a:r>
            <a:endParaRPr sz="2450">
              <a:latin typeface="Times New Roman"/>
              <a:cs typeface="Times New Roman"/>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494396" y="1447119"/>
            <a:ext cx="370205" cy="177800"/>
          </a:xfrm>
          <a:prstGeom prst="rect">
            <a:avLst/>
          </a:prstGeom>
        </p:spPr>
        <p:txBody>
          <a:bodyPr vert="horz" wrap="square" lIns="0" tIns="12065" rIns="0" bIns="0" rtlCol="0">
            <a:spAutoFit/>
          </a:bodyPr>
          <a:lstStyle/>
          <a:p>
            <a:pPr marL="12700">
              <a:lnSpc>
                <a:spcPct val="100000"/>
              </a:lnSpc>
              <a:spcBef>
                <a:spcPts val="95"/>
              </a:spcBef>
            </a:pPr>
            <a:r>
              <a:rPr sz="1000" i="1" dirty="0">
                <a:latin typeface="Cambria"/>
                <a:cs typeface="Cambria"/>
              </a:rPr>
              <a:t>T</a:t>
            </a:r>
            <a:r>
              <a:rPr sz="1000" i="1" spc="-80" dirty="0">
                <a:latin typeface="Cambria"/>
                <a:cs typeface="Cambria"/>
              </a:rPr>
              <a:t> </a:t>
            </a:r>
            <a:r>
              <a:rPr sz="1000" spc="30" dirty="0">
                <a:latin typeface="Lucida Sans Unicode"/>
                <a:cs typeface="Lucida Sans Unicode"/>
              </a:rPr>
              <a:t>→∞</a:t>
            </a:r>
            <a:endParaRPr sz="1000">
              <a:latin typeface="Lucida Sans Unicode"/>
              <a:cs typeface="Lucida Sans Unicode"/>
            </a:endParaRPr>
          </a:p>
        </p:txBody>
      </p:sp>
      <p:sp>
        <p:nvSpPr>
          <p:cNvPr id="3" name="object 3"/>
          <p:cNvSpPr txBox="1"/>
          <p:nvPr/>
        </p:nvSpPr>
        <p:spPr>
          <a:xfrm>
            <a:off x="718819" y="878291"/>
            <a:ext cx="8255000" cy="640715"/>
          </a:xfrm>
          <a:prstGeom prst="rect">
            <a:avLst/>
          </a:prstGeom>
        </p:spPr>
        <p:txBody>
          <a:bodyPr vert="horz" wrap="square" lIns="0" tIns="12065" rIns="0" bIns="0" rtlCol="0">
            <a:spAutoFit/>
          </a:bodyPr>
          <a:lstStyle/>
          <a:p>
            <a:pPr marL="12700">
              <a:lnSpc>
                <a:spcPct val="100000"/>
              </a:lnSpc>
              <a:spcBef>
                <a:spcPts val="95"/>
              </a:spcBef>
              <a:tabLst>
                <a:tab pos="5306060" algn="l"/>
              </a:tabLst>
            </a:pPr>
            <a:r>
              <a:rPr sz="1200" spc="-10" dirty="0">
                <a:latin typeface="Times New Roman"/>
                <a:cs typeface="Times New Roman"/>
              </a:rPr>
              <a:t>ConcepTest</a:t>
            </a:r>
            <a:r>
              <a:rPr sz="1200" dirty="0">
                <a:latin typeface="Times New Roman"/>
                <a:cs typeface="Times New Roman"/>
              </a:rPr>
              <a:t>	10.4.</a:t>
            </a:r>
            <a:r>
              <a:rPr sz="1200" spc="170" dirty="0">
                <a:latin typeface="Times New Roman"/>
                <a:cs typeface="Times New Roman"/>
              </a:rPr>
              <a:t>  </a:t>
            </a:r>
            <a:r>
              <a:rPr sz="1200" spc="50" dirty="0">
                <a:latin typeface="Times New Roman"/>
                <a:cs typeface="Times New Roman"/>
              </a:rPr>
              <a:t>THE</a:t>
            </a:r>
            <a:r>
              <a:rPr sz="1200" spc="105" dirty="0">
                <a:latin typeface="Times New Roman"/>
                <a:cs typeface="Times New Roman"/>
              </a:rPr>
              <a:t> </a:t>
            </a:r>
            <a:r>
              <a:rPr sz="1200" dirty="0">
                <a:latin typeface="Times New Roman"/>
                <a:cs typeface="Times New Roman"/>
              </a:rPr>
              <a:t>BOLTZMANN</a:t>
            </a:r>
            <a:r>
              <a:rPr sz="1200" spc="105" dirty="0">
                <a:latin typeface="Times New Roman"/>
                <a:cs typeface="Times New Roman"/>
              </a:rPr>
              <a:t> </a:t>
            </a:r>
            <a:r>
              <a:rPr sz="1200" spc="-10" dirty="0">
                <a:latin typeface="Times New Roman"/>
                <a:cs typeface="Times New Roman"/>
              </a:rPr>
              <a:t>DISTRIBUTION</a:t>
            </a:r>
            <a:endParaRPr sz="1200">
              <a:latin typeface="Times New Roman"/>
              <a:cs typeface="Times New Roman"/>
            </a:endParaRPr>
          </a:p>
          <a:p>
            <a:pPr>
              <a:lnSpc>
                <a:spcPct val="100000"/>
              </a:lnSpc>
              <a:spcBef>
                <a:spcPts val="340"/>
              </a:spcBef>
            </a:pPr>
            <a:endParaRPr sz="1200">
              <a:latin typeface="Times New Roman"/>
              <a:cs typeface="Times New Roman"/>
            </a:endParaRPr>
          </a:p>
          <a:p>
            <a:pPr marL="12700">
              <a:lnSpc>
                <a:spcPct val="100000"/>
              </a:lnSpc>
            </a:pPr>
            <a:r>
              <a:rPr sz="1400" dirty="0">
                <a:latin typeface="Times New Roman"/>
                <a:cs typeface="Times New Roman"/>
              </a:rPr>
              <a:t>A</a:t>
            </a:r>
            <a:r>
              <a:rPr sz="1400" spc="170" dirty="0">
                <a:latin typeface="Times New Roman"/>
                <a:cs typeface="Times New Roman"/>
              </a:rPr>
              <a:t> </a:t>
            </a:r>
            <a:r>
              <a:rPr sz="1400" spc="65" dirty="0">
                <a:latin typeface="Times New Roman"/>
                <a:cs typeface="Times New Roman"/>
              </a:rPr>
              <a:t>paramagnet</a:t>
            </a:r>
            <a:r>
              <a:rPr sz="1400" spc="175" dirty="0">
                <a:latin typeface="Times New Roman"/>
                <a:cs typeface="Times New Roman"/>
              </a:rPr>
              <a:t> </a:t>
            </a:r>
            <a:r>
              <a:rPr sz="1400" dirty="0">
                <a:latin typeface="Times New Roman"/>
                <a:cs typeface="Times New Roman"/>
              </a:rPr>
              <a:t>consists</a:t>
            </a:r>
            <a:r>
              <a:rPr sz="1400" spc="170" dirty="0">
                <a:latin typeface="Times New Roman"/>
                <a:cs typeface="Times New Roman"/>
              </a:rPr>
              <a:t> </a:t>
            </a:r>
            <a:r>
              <a:rPr sz="1400" dirty="0">
                <a:latin typeface="Times New Roman"/>
                <a:cs typeface="Times New Roman"/>
              </a:rPr>
              <a:t>of</a:t>
            </a:r>
            <a:r>
              <a:rPr sz="1400" spc="175" dirty="0">
                <a:latin typeface="Times New Roman"/>
                <a:cs typeface="Times New Roman"/>
              </a:rPr>
              <a:t> </a:t>
            </a:r>
            <a:r>
              <a:rPr sz="1400" i="1" spc="175" dirty="0">
                <a:latin typeface="Times New Roman"/>
                <a:cs typeface="Times New Roman"/>
              </a:rPr>
              <a:t>N</a:t>
            </a:r>
            <a:r>
              <a:rPr sz="1400" i="1" spc="340" dirty="0">
                <a:latin typeface="Times New Roman"/>
                <a:cs typeface="Times New Roman"/>
              </a:rPr>
              <a:t> </a:t>
            </a:r>
            <a:r>
              <a:rPr sz="1400" spc="55" dirty="0">
                <a:latin typeface="Times New Roman"/>
                <a:cs typeface="Times New Roman"/>
              </a:rPr>
              <a:t>atoms,</a:t>
            </a:r>
            <a:r>
              <a:rPr sz="1400" spc="175" dirty="0">
                <a:latin typeface="Times New Roman"/>
                <a:cs typeface="Times New Roman"/>
              </a:rPr>
              <a:t> </a:t>
            </a:r>
            <a:r>
              <a:rPr sz="1400" dirty="0">
                <a:latin typeface="Times New Roman"/>
                <a:cs typeface="Times New Roman"/>
              </a:rPr>
              <a:t>each</a:t>
            </a:r>
            <a:r>
              <a:rPr sz="1400" spc="170" dirty="0">
                <a:latin typeface="Times New Roman"/>
                <a:cs typeface="Times New Roman"/>
              </a:rPr>
              <a:t> </a:t>
            </a:r>
            <a:r>
              <a:rPr sz="1400" dirty="0">
                <a:latin typeface="Times New Roman"/>
                <a:cs typeface="Times New Roman"/>
              </a:rPr>
              <a:t>of</a:t>
            </a:r>
            <a:r>
              <a:rPr sz="1400" spc="175" dirty="0">
                <a:latin typeface="Times New Roman"/>
                <a:cs typeface="Times New Roman"/>
              </a:rPr>
              <a:t> </a:t>
            </a:r>
            <a:r>
              <a:rPr sz="1400" dirty="0">
                <a:latin typeface="Times New Roman"/>
                <a:cs typeface="Times New Roman"/>
              </a:rPr>
              <a:t>which</a:t>
            </a:r>
            <a:r>
              <a:rPr sz="1400" spc="170" dirty="0">
                <a:latin typeface="Times New Roman"/>
                <a:cs typeface="Times New Roman"/>
              </a:rPr>
              <a:t> </a:t>
            </a:r>
            <a:r>
              <a:rPr sz="1400" dirty="0">
                <a:latin typeface="Times New Roman"/>
                <a:cs typeface="Times New Roman"/>
              </a:rPr>
              <a:t>can</a:t>
            </a:r>
            <a:r>
              <a:rPr sz="1400" spc="175" dirty="0">
                <a:latin typeface="Times New Roman"/>
                <a:cs typeface="Times New Roman"/>
              </a:rPr>
              <a:t> </a:t>
            </a:r>
            <a:r>
              <a:rPr sz="1400" dirty="0">
                <a:latin typeface="Times New Roman"/>
                <a:cs typeface="Times New Roman"/>
              </a:rPr>
              <a:t>have</a:t>
            </a:r>
            <a:r>
              <a:rPr sz="1400" spc="170" dirty="0">
                <a:latin typeface="Times New Roman"/>
                <a:cs typeface="Times New Roman"/>
              </a:rPr>
              <a:t> </a:t>
            </a:r>
            <a:r>
              <a:rPr sz="1400" dirty="0">
                <a:latin typeface="Times New Roman"/>
                <a:cs typeface="Times New Roman"/>
              </a:rPr>
              <a:t>energy</a:t>
            </a:r>
            <a:r>
              <a:rPr sz="1400" spc="175" dirty="0">
                <a:latin typeface="Times New Roman"/>
                <a:cs typeface="Times New Roman"/>
              </a:rPr>
              <a:t> </a:t>
            </a:r>
            <a:r>
              <a:rPr sz="1400" dirty="0">
                <a:latin typeface="Times New Roman"/>
                <a:cs typeface="Times New Roman"/>
              </a:rPr>
              <a:t>0</a:t>
            </a:r>
            <a:r>
              <a:rPr sz="1400" spc="175" dirty="0">
                <a:latin typeface="Times New Roman"/>
                <a:cs typeface="Times New Roman"/>
              </a:rPr>
              <a:t> </a:t>
            </a:r>
            <a:r>
              <a:rPr sz="1400" dirty="0">
                <a:latin typeface="Times New Roman"/>
                <a:cs typeface="Times New Roman"/>
              </a:rPr>
              <a:t>or</a:t>
            </a:r>
            <a:r>
              <a:rPr sz="1400" spc="170" dirty="0">
                <a:latin typeface="Times New Roman"/>
                <a:cs typeface="Times New Roman"/>
              </a:rPr>
              <a:t> </a:t>
            </a:r>
            <a:r>
              <a:rPr sz="1400" i="1" dirty="0">
                <a:latin typeface="Times New Roman"/>
                <a:cs typeface="Times New Roman"/>
              </a:rPr>
              <a:t>ϵ</a:t>
            </a:r>
            <a:r>
              <a:rPr sz="1400" dirty="0">
                <a:latin typeface="Times New Roman"/>
                <a:cs typeface="Times New Roman"/>
              </a:rPr>
              <a:t>.</a:t>
            </a:r>
            <a:r>
              <a:rPr sz="1400" spc="355" dirty="0">
                <a:latin typeface="Times New Roman"/>
                <a:cs typeface="Times New Roman"/>
              </a:rPr>
              <a:t> </a:t>
            </a:r>
            <a:r>
              <a:rPr sz="1400" spc="55" dirty="0">
                <a:latin typeface="Times New Roman"/>
                <a:cs typeface="Times New Roman"/>
              </a:rPr>
              <a:t>In</a:t>
            </a:r>
            <a:r>
              <a:rPr sz="1400" spc="170" dirty="0">
                <a:latin typeface="Times New Roman"/>
                <a:cs typeface="Times New Roman"/>
              </a:rPr>
              <a:t> </a:t>
            </a:r>
            <a:r>
              <a:rPr sz="1400" spc="70" dirty="0">
                <a:latin typeface="Times New Roman"/>
                <a:cs typeface="Times New Roman"/>
              </a:rPr>
              <a:t>the</a:t>
            </a:r>
            <a:r>
              <a:rPr sz="1400" spc="175" dirty="0">
                <a:latin typeface="Times New Roman"/>
                <a:cs typeface="Times New Roman"/>
              </a:rPr>
              <a:t> </a:t>
            </a:r>
            <a:r>
              <a:rPr sz="1400" dirty="0">
                <a:latin typeface="Times New Roman"/>
                <a:cs typeface="Times New Roman"/>
              </a:rPr>
              <a:t>limit</a:t>
            </a:r>
            <a:r>
              <a:rPr sz="1400" spc="125" dirty="0">
                <a:latin typeface="Times New Roman"/>
                <a:cs typeface="Times New Roman"/>
              </a:rPr>
              <a:t>  </a:t>
            </a:r>
            <a:r>
              <a:rPr sz="1400" dirty="0">
                <a:latin typeface="Times New Roman"/>
                <a:cs typeface="Times New Roman"/>
              </a:rPr>
              <a:t>lim</a:t>
            </a:r>
            <a:r>
              <a:rPr sz="1400" spc="75" dirty="0">
                <a:latin typeface="Times New Roman"/>
                <a:cs typeface="Times New Roman"/>
              </a:rPr>
              <a:t> </a:t>
            </a:r>
            <a:r>
              <a:rPr sz="1400" dirty="0">
                <a:latin typeface="Times New Roman"/>
                <a:cs typeface="Times New Roman"/>
              </a:rPr>
              <a:t>,</a:t>
            </a:r>
            <a:r>
              <a:rPr sz="1400" spc="175" dirty="0">
                <a:latin typeface="Times New Roman"/>
                <a:cs typeface="Times New Roman"/>
              </a:rPr>
              <a:t> </a:t>
            </a:r>
            <a:r>
              <a:rPr sz="1400" dirty="0">
                <a:latin typeface="Times New Roman"/>
                <a:cs typeface="Times New Roman"/>
              </a:rPr>
              <a:t>how</a:t>
            </a:r>
            <a:r>
              <a:rPr sz="1400" spc="170" dirty="0">
                <a:latin typeface="Times New Roman"/>
                <a:cs typeface="Times New Roman"/>
              </a:rPr>
              <a:t> </a:t>
            </a:r>
            <a:r>
              <a:rPr sz="1400" spc="50" dirty="0">
                <a:latin typeface="Times New Roman"/>
                <a:cs typeface="Times New Roman"/>
              </a:rPr>
              <a:t>many</a:t>
            </a:r>
            <a:r>
              <a:rPr sz="1400" spc="175" dirty="0">
                <a:latin typeface="Times New Roman"/>
                <a:cs typeface="Times New Roman"/>
              </a:rPr>
              <a:t> </a:t>
            </a:r>
            <a:r>
              <a:rPr sz="1400" spc="-25" dirty="0">
                <a:latin typeface="Times New Roman"/>
                <a:cs typeface="Times New Roman"/>
              </a:rPr>
              <a:t>of</a:t>
            </a:r>
            <a:endParaRPr sz="1400">
              <a:latin typeface="Times New Roman"/>
              <a:cs typeface="Times New Roman"/>
            </a:endParaRPr>
          </a:p>
        </p:txBody>
      </p:sp>
      <p:sp>
        <p:nvSpPr>
          <p:cNvPr id="4" name="object 4"/>
          <p:cNvSpPr txBox="1"/>
          <p:nvPr/>
        </p:nvSpPr>
        <p:spPr>
          <a:xfrm>
            <a:off x="642619" y="1558960"/>
            <a:ext cx="8408035" cy="3850640"/>
          </a:xfrm>
          <a:prstGeom prst="rect">
            <a:avLst/>
          </a:prstGeom>
        </p:spPr>
        <p:txBody>
          <a:bodyPr vert="horz" wrap="square" lIns="0" tIns="17145" rIns="0" bIns="0" rtlCol="0">
            <a:spAutoFit/>
          </a:bodyPr>
          <a:lstStyle/>
          <a:p>
            <a:pPr marL="88900">
              <a:lnSpc>
                <a:spcPct val="100000"/>
              </a:lnSpc>
              <a:spcBef>
                <a:spcPts val="135"/>
              </a:spcBef>
            </a:pPr>
            <a:r>
              <a:rPr sz="1400" spc="70" dirty="0">
                <a:latin typeface="Times New Roman"/>
                <a:cs typeface="Times New Roman"/>
              </a:rPr>
              <a:t>the</a:t>
            </a:r>
            <a:r>
              <a:rPr sz="1400" spc="190" dirty="0">
                <a:latin typeface="Times New Roman"/>
                <a:cs typeface="Times New Roman"/>
              </a:rPr>
              <a:t> </a:t>
            </a:r>
            <a:r>
              <a:rPr sz="1400" spc="60" dirty="0">
                <a:latin typeface="Times New Roman"/>
                <a:cs typeface="Times New Roman"/>
              </a:rPr>
              <a:t>atoms</a:t>
            </a:r>
            <a:r>
              <a:rPr sz="1400" spc="185" dirty="0">
                <a:latin typeface="Times New Roman"/>
                <a:cs typeface="Times New Roman"/>
              </a:rPr>
              <a:t> </a:t>
            </a:r>
            <a:r>
              <a:rPr sz="1400" spc="50" dirty="0">
                <a:latin typeface="Times New Roman"/>
                <a:cs typeface="Times New Roman"/>
              </a:rPr>
              <a:t>are</a:t>
            </a:r>
            <a:r>
              <a:rPr sz="1400" spc="190" dirty="0">
                <a:latin typeface="Times New Roman"/>
                <a:cs typeface="Times New Roman"/>
              </a:rPr>
              <a:t> </a:t>
            </a:r>
            <a:r>
              <a:rPr sz="1400" dirty="0">
                <a:latin typeface="Times New Roman"/>
                <a:cs typeface="Times New Roman"/>
              </a:rPr>
              <a:t>in</a:t>
            </a:r>
            <a:r>
              <a:rPr sz="1400" spc="190" dirty="0">
                <a:latin typeface="Times New Roman"/>
                <a:cs typeface="Times New Roman"/>
              </a:rPr>
              <a:t> </a:t>
            </a:r>
            <a:r>
              <a:rPr sz="1400" spc="60" dirty="0">
                <a:latin typeface="Times New Roman"/>
                <a:cs typeface="Times New Roman"/>
              </a:rPr>
              <a:t>their</a:t>
            </a:r>
            <a:r>
              <a:rPr sz="1400" spc="200" dirty="0">
                <a:latin typeface="Times New Roman"/>
                <a:cs typeface="Times New Roman"/>
              </a:rPr>
              <a:t> </a:t>
            </a:r>
            <a:r>
              <a:rPr sz="1400" dirty="0">
                <a:latin typeface="Times New Roman"/>
                <a:cs typeface="Times New Roman"/>
              </a:rPr>
              <a:t>excited</a:t>
            </a:r>
            <a:r>
              <a:rPr sz="1400" spc="195" dirty="0">
                <a:latin typeface="Times New Roman"/>
                <a:cs typeface="Times New Roman"/>
              </a:rPr>
              <a:t> </a:t>
            </a:r>
            <a:r>
              <a:rPr sz="1400" spc="65" dirty="0">
                <a:latin typeface="Times New Roman"/>
                <a:cs typeface="Times New Roman"/>
              </a:rPr>
              <a:t>state?</a:t>
            </a:r>
            <a:r>
              <a:rPr sz="1400" spc="370" dirty="0">
                <a:latin typeface="Times New Roman"/>
                <a:cs typeface="Times New Roman"/>
              </a:rPr>
              <a:t> </a:t>
            </a:r>
            <a:r>
              <a:rPr sz="1400" dirty="0">
                <a:latin typeface="Times New Roman"/>
                <a:cs typeface="Times New Roman"/>
              </a:rPr>
              <a:t>(Choose</a:t>
            </a:r>
            <a:r>
              <a:rPr sz="1400" spc="190" dirty="0">
                <a:latin typeface="Times New Roman"/>
                <a:cs typeface="Times New Roman"/>
              </a:rPr>
              <a:t> </a:t>
            </a:r>
            <a:r>
              <a:rPr sz="1400" spc="-10" dirty="0">
                <a:latin typeface="Times New Roman"/>
                <a:cs typeface="Times New Roman"/>
              </a:rPr>
              <a:t>one.)</a:t>
            </a:r>
            <a:endParaRPr sz="1400">
              <a:latin typeface="Times New Roman"/>
              <a:cs typeface="Times New Roman"/>
            </a:endParaRPr>
          </a:p>
          <a:p>
            <a:pPr>
              <a:lnSpc>
                <a:spcPct val="100000"/>
              </a:lnSpc>
              <a:spcBef>
                <a:spcPts val="95"/>
              </a:spcBef>
            </a:pPr>
            <a:endParaRPr sz="1400">
              <a:latin typeface="Times New Roman"/>
              <a:cs typeface="Times New Roman"/>
            </a:endParaRPr>
          </a:p>
          <a:p>
            <a:pPr marL="459740" indent="-257175">
              <a:lnSpc>
                <a:spcPct val="100000"/>
              </a:lnSpc>
              <a:buAutoNum type="alphaUcPeriod"/>
              <a:tabLst>
                <a:tab pos="459740" algn="l"/>
              </a:tabLst>
            </a:pPr>
            <a:r>
              <a:rPr sz="1400" spc="-50" dirty="0">
                <a:latin typeface="Times New Roman"/>
                <a:cs typeface="Times New Roman"/>
              </a:rPr>
              <a:t>0</a:t>
            </a:r>
            <a:endParaRPr sz="1400">
              <a:latin typeface="Times New Roman"/>
              <a:cs typeface="Times New Roman"/>
            </a:endParaRPr>
          </a:p>
          <a:p>
            <a:pPr marL="459740" indent="-249554">
              <a:lnSpc>
                <a:spcPct val="100000"/>
              </a:lnSpc>
              <a:spcBef>
                <a:spcPts val="1110"/>
              </a:spcBef>
              <a:buAutoNum type="alphaUcPeriod"/>
              <a:tabLst>
                <a:tab pos="459740" algn="l"/>
              </a:tabLst>
            </a:pPr>
            <a:r>
              <a:rPr sz="1400" dirty="0">
                <a:latin typeface="Times New Roman"/>
                <a:cs typeface="Times New Roman"/>
              </a:rPr>
              <a:t>Less</a:t>
            </a:r>
            <a:r>
              <a:rPr sz="1400" spc="145" dirty="0">
                <a:latin typeface="Times New Roman"/>
                <a:cs typeface="Times New Roman"/>
              </a:rPr>
              <a:t> </a:t>
            </a:r>
            <a:r>
              <a:rPr sz="1400" spc="95" dirty="0">
                <a:latin typeface="Times New Roman"/>
                <a:cs typeface="Times New Roman"/>
              </a:rPr>
              <a:t>than</a:t>
            </a:r>
            <a:r>
              <a:rPr sz="1400" spc="150" dirty="0">
                <a:latin typeface="Times New Roman"/>
                <a:cs typeface="Times New Roman"/>
              </a:rPr>
              <a:t> </a:t>
            </a:r>
            <a:r>
              <a:rPr sz="1400" i="1" spc="170" dirty="0">
                <a:latin typeface="Times New Roman"/>
                <a:cs typeface="Times New Roman"/>
              </a:rPr>
              <a:t>N/</a:t>
            </a:r>
            <a:r>
              <a:rPr sz="1400" spc="170" dirty="0">
                <a:latin typeface="Times New Roman"/>
                <a:cs typeface="Times New Roman"/>
              </a:rPr>
              <a:t>2</a:t>
            </a:r>
            <a:r>
              <a:rPr sz="1400" spc="145" dirty="0">
                <a:latin typeface="Times New Roman"/>
                <a:cs typeface="Times New Roman"/>
              </a:rPr>
              <a:t> </a:t>
            </a:r>
            <a:r>
              <a:rPr sz="1400" spc="100" dirty="0">
                <a:latin typeface="Times New Roman"/>
                <a:cs typeface="Times New Roman"/>
              </a:rPr>
              <a:t>but</a:t>
            </a:r>
            <a:r>
              <a:rPr sz="1400" spc="155" dirty="0">
                <a:latin typeface="Times New Roman"/>
                <a:cs typeface="Times New Roman"/>
              </a:rPr>
              <a:t> </a:t>
            </a:r>
            <a:r>
              <a:rPr sz="1400" dirty="0">
                <a:latin typeface="Times New Roman"/>
                <a:cs typeface="Times New Roman"/>
              </a:rPr>
              <a:t>more</a:t>
            </a:r>
            <a:r>
              <a:rPr sz="1400" spc="145" dirty="0">
                <a:latin typeface="Times New Roman"/>
                <a:cs typeface="Times New Roman"/>
              </a:rPr>
              <a:t> </a:t>
            </a:r>
            <a:r>
              <a:rPr sz="1400" spc="95" dirty="0">
                <a:latin typeface="Times New Roman"/>
                <a:cs typeface="Times New Roman"/>
              </a:rPr>
              <a:t>than</a:t>
            </a:r>
            <a:r>
              <a:rPr sz="1400" spc="150" dirty="0">
                <a:latin typeface="Times New Roman"/>
                <a:cs typeface="Times New Roman"/>
              </a:rPr>
              <a:t> </a:t>
            </a:r>
            <a:r>
              <a:rPr sz="1400" spc="-50" dirty="0">
                <a:latin typeface="Times New Roman"/>
                <a:cs typeface="Times New Roman"/>
              </a:rPr>
              <a:t>0</a:t>
            </a:r>
            <a:endParaRPr sz="1400">
              <a:latin typeface="Times New Roman"/>
              <a:cs typeface="Times New Roman"/>
            </a:endParaRPr>
          </a:p>
          <a:p>
            <a:pPr marL="459740" indent="-252095">
              <a:lnSpc>
                <a:spcPct val="100000"/>
              </a:lnSpc>
              <a:spcBef>
                <a:spcPts val="1110"/>
              </a:spcBef>
              <a:buFont typeface="Times New Roman"/>
              <a:buAutoNum type="alphaUcPeriod"/>
              <a:tabLst>
                <a:tab pos="459740" algn="l"/>
              </a:tabLst>
            </a:pPr>
            <a:r>
              <a:rPr sz="1400" i="1" spc="145" dirty="0">
                <a:latin typeface="Times New Roman"/>
                <a:cs typeface="Times New Roman"/>
              </a:rPr>
              <a:t>N/</a:t>
            </a:r>
            <a:r>
              <a:rPr sz="1400" spc="145" dirty="0">
                <a:latin typeface="Times New Roman"/>
                <a:cs typeface="Times New Roman"/>
              </a:rPr>
              <a:t>2</a:t>
            </a:r>
            <a:endParaRPr sz="1400">
              <a:latin typeface="Times New Roman"/>
              <a:cs typeface="Times New Roman"/>
            </a:endParaRPr>
          </a:p>
          <a:p>
            <a:pPr marL="459740" indent="-259715">
              <a:lnSpc>
                <a:spcPct val="100000"/>
              </a:lnSpc>
              <a:spcBef>
                <a:spcPts val="1110"/>
              </a:spcBef>
              <a:buAutoNum type="alphaUcPeriod"/>
              <a:tabLst>
                <a:tab pos="459740" algn="l"/>
              </a:tabLst>
            </a:pPr>
            <a:r>
              <a:rPr sz="1400" dirty="0">
                <a:latin typeface="Times New Roman"/>
                <a:cs typeface="Times New Roman"/>
              </a:rPr>
              <a:t>More</a:t>
            </a:r>
            <a:r>
              <a:rPr sz="1400" spc="130" dirty="0">
                <a:latin typeface="Times New Roman"/>
                <a:cs typeface="Times New Roman"/>
              </a:rPr>
              <a:t> </a:t>
            </a:r>
            <a:r>
              <a:rPr sz="1400" spc="95" dirty="0">
                <a:latin typeface="Times New Roman"/>
                <a:cs typeface="Times New Roman"/>
              </a:rPr>
              <a:t>than</a:t>
            </a:r>
            <a:r>
              <a:rPr sz="1400" spc="140" dirty="0">
                <a:latin typeface="Times New Roman"/>
                <a:cs typeface="Times New Roman"/>
              </a:rPr>
              <a:t> </a:t>
            </a:r>
            <a:r>
              <a:rPr sz="1400" i="1" spc="170" dirty="0">
                <a:latin typeface="Times New Roman"/>
                <a:cs typeface="Times New Roman"/>
              </a:rPr>
              <a:t>N/</a:t>
            </a:r>
            <a:r>
              <a:rPr sz="1400" spc="170" dirty="0">
                <a:latin typeface="Times New Roman"/>
                <a:cs typeface="Times New Roman"/>
              </a:rPr>
              <a:t>2</a:t>
            </a:r>
            <a:r>
              <a:rPr sz="1400" spc="135" dirty="0">
                <a:latin typeface="Times New Roman"/>
                <a:cs typeface="Times New Roman"/>
              </a:rPr>
              <a:t> </a:t>
            </a:r>
            <a:r>
              <a:rPr sz="1400" spc="100" dirty="0">
                <a:latin typeface="Times New Roman"/>
                <a:cs typeface="Times New Roman"/>
              </a:rPr>
              <a:t>but</a:t>
            </a:r>
            <a:r>
              <a:rPr sz="1400" spc="140" dirty="0">
                <a:latin typeface="Times New Roman"/>
                <a:cs typeface="Times New Roman"/>
              </a:rPr>
              <a:t> </a:t>
            </a:r>
            <a:r>
              <a:rPr sz="1400" dirty="0">
                <a:latin typeface="Times New Roman"/>
                <a:cs typeface="Times New Roman"/>
              </a:rPr>
              <a:t>less</a:t>
            </a:r>
            <a:r>
              <a:rPr sz="1400" spc="135" dirty="0">
                <a:latin typeface="Times New Roman"/>
                <a:cs typeface="Times New Roman"/>
              </a:rPr>
              <a:t> </a:t>
            </a:r>
            <a:r>
              <a:rPr sz="1400" spc="95" dirty="0">
                <a:latin typeface="Times New Roman"/>
                <a:cs typeface="Times New Roman"/>
              </a:rPr>
              <a:t>than</a:t>
            </a:r>
            <a:r>
              <a:rPr sz="1400" spc="140" dirty="0">
                <a:latin typeface="Times New Roman"/>
                <a:cs typeface="Times New Roman"/>
              </a:rPr>
              <a:t> </a:t>
            </a:r>
            <a:r>
              <a:rPr sz="1400" i="1" spc="125" dirty="0">
                <a:latin typeface="Times New Roman"/>
                <a:cs typeface="Times New Roman"/>
              </a:rPr>
              <a:t>N</a:t>
            </a:r>
            <a:endParaRPr sz="1400">
              <a:latin typeface="Times New Roman"/>
              <a:cs typeface="Times New Roman"/>
            </a:endParaRPr>
          </a:p>
          <a:p>
            <a:pPr marL="459740" indent="-244475">
              <a:lnSpc>
                <a:spcPct val="100000"/>
              </a:lnSpc>
              <a:spcBef>
                <a:spcPts val="1110"/>
              </a:spcBef>
              <a:buFont typeface="Times New Roman"/>
              <a:buAutoNum type="alphaUcPeriod"/>
              <a:tabLst>
                <a:tab pos="459740" algn="l"/>
              </a:tabLst>
            </a:pPr>
            <a:r>
              <a:rPr sz="1400" i="1" spc="125" dirty="0">
                <a:latin typeface="Times New Roman"/>
                <a:cs typeface="Times New Roman"/>
              </a:rPr>
              <a:t>N</a:t>
            </a:r>
            <a:endParaRPr sz="1400">
              <a:latin typeface="Times New Roman"/>
              <a:cs typeface="Times New Roman"/>
            </a:endParaRPr>
          </a:p>
          <a:p>
            <a:pPr>
              <a:lnSpc>
                <a:spcPct val="100000"/>
              </a:lnSpc>
              <a:spcBef>
                <a:spcPts val="395"/>
              </a:spcBef>
            </a:pPr>
            <a:endParaRPr sz="1400">
              <a:latin typeface="Times New Roman"/>
              <a:cs typeface="Times New Roman"/>
            </a:endParaRPr>
          </a:p>
          <a:p>
            <a:pPr marL="77470">
              <a:lnSpc>
                <a:spcPct val="100000"/>
              </a:lnSpc>
              <a:tabLst>
                <a:tab pos="1040130" algn="l"/>
              </a:tabLst>
            </a:pPr>
            <a:r>
              <a:rPr sz="1400" b="1" spc="-10" dirty="0">
                <a:latin typeface="Book Antiqua"/>
                <a:cs typeface="Book Antiqua"/>
              </a:rPr>
              <a:t>Solution:</a:t>
            </a:r>
            <a:r>
              <a:rPr sz="1400" b="1" dirty="0">
                <a:latin typeface="Book Antiqua"/>
                <a:cs typeface="Book Antiqua"/>
              </a:rPr>
              <a:t>	</a:t>
            </a:r>
            <a:r>
              <a:rPr sz="1400" spc="25" dirty="0">
                <a:latin typeface="Times New Roman"/>
                <a:cs typeface="Times New Roman"/>
              </a:rPr>
              <a:t>C</a:t>
            </a:r>
            <a:endParaRPr sz="1400">
              <a:latin typeface="Times New Roman"/>
              <a:cs typeface="Times New Roman"/>
            </a:endParaRPr>
          </a:p>
          <a:p>
            <a:pPr marL="88900" marR="82550" algn="just">
              <a:lnSpc>
                <a:spcPct val="106700"/>
              </a:lnSpc>
              <a:spcBef>
                <a:spcPts val="600"/>
              </a:spcBef>
            </a:pPr>
            <a:r>
              <a:rPr sz="1400" spc="75" dirty="0">
                <a:latin typeface="Times New Roman"/>
                <a:cs typeface="Times New Roman"/>
              </a:rPr>
              <a:t>At</a:t>
            </a:r>
            <a:r>
              <a:rPr sz="1400" spc="95" dirty="0">
                <a:latin typeface="Times New Roman"/>
                <a:cs typeface="Times New Roman"/>
              </a:rPr>
              <a:t> </a:t>
            </a:r>
            <a:r>
              <a:rPr sz="1400" dirty="0">
                <a:latin typeface="Times New Roman"/>
                <a:cs typeface="Times New Roman"/>
              </a:rPr>
              <a:t>any</a:t>
            </a:r>
            <a:r>
              <a:rPr sz="1400" spc="100" dirty="0">
                <a:latin typeface="Times New Roman"/>
                <a:cs typeface="Times New Roman"/>
              </a:rPr>
              <a:t> </a:t>
            </a:r>
            <a:r>
              <a:rPr sz="1400" spc="70" dirty="0">
                <a:latin typeface="Times New Roman"/>
                <a:cs typeface="Times New Roman"/>
              </a:rPr>
              <a:t>temperature</a:t>
            </a:r>
            <a:r>
              <a:rPr sz="1400" spc="95" dirty="0">
                <a:latin typeface="Times New Roman"/>
                <a:cs typeface="Times New Roman"/>
              </a:rPr>
              <a:t> </a:t>
            </a:r>
            <a:r>
              <a:rPr sz="1400" dirty="0">
                <a:latin typeface="Times New Roman"/>
                <a:cs typeface="Times New Roman"/>
              </a:rPr>
              <a:t>each</a:t>
            </a:r>
            <a:r>
              <a:rPr sz="1400" spc="100" dirty="0">
                <a:latin typeface="Times New Roman"/>
                <a:cs typeface="Times New Roman"/>
              </a:rPr>
              <a:t> </a:t>
            </a:r>
            <a:r>
              <a:rPr sz="1400" spc="75" dirty="0">
                <a:latin typeface="Times New Roman"/>
                <a:cs typeface="Times New Roman"/>
              </a:rPr>
              <a:t>atom</a:t>
            </a:r>
            <a:r>
              <a:rPr sz="1400" spc="95" dirty="0">
                <a:latin typeface="Times New Roman"/>
                <a:cs typeface="Times New Roman"/>
              </a:rPr>
              <a:t> </a:t>
            </a:r>
            <a:r>
              <a:rPr sz="1400" dirty="0">
                <a:latin typeface="Times New Roman"/>
                <a:cs typeface="Times New Roman"/>
              </a:rPr>
              <a:t>is</a:t>
            </a:r>
            <a:r>
              <a:rPr sz="1400" spc="100" dirty="0">
                <a:latin typeface="Times New Roman"/>
                <a:cs typeface="Times New Roman"/>
              </a:rPr>
              <a:t> </a:t>
            </a:r>
            <a:r>
              <a:rPr sz="1400" dirty="0">
                <a:latin typeface="Times New Roman"/>
                <a:cs typeface="Times New Roman"/>
              </a:rPr>
              <a:t>more</a:t>
            </a:r>
            <a:r>
              <a:rPr sz="1400" spc="95" dirty="0">
                <a:latin typeface="Times New Roman"/>
                <a:cs typeface="Times New Roman"/>
              </a:rPr>
              <a:t> </a:t>
            </a:r>
            <a:r>
              <a:rPr sz="1400" dirty="0">
                <a:latin typeface="Times New Roman"/>
                <a:cs typeface="Times New Roman"/>
              </a:rPr>
              <a:t>likely</a:t>
            </a:r>
            <a:r>
              <a:rPr sz="1400" spc="100" dirty="0">
                <a:latin typeface="Times New Roman"/>
                <a:cs typeface="Times New Roman"/>
              </a:rPr>
              <a:t> </a:t>
            </a:r>
            <a:r>
              <a:rPr sz="1400" spc="75" dirty="0">
                <a:latin typeface="Times New Roman"/>
                <a:cs typeface="Times New Roman"/>
              </a:rPr>
              <a:t>to</a:t>
            </a:r>
            <a:r>
              <a:rPr sz="1400" spc="95" dirty="0">
                <a:latin typeface="Times New Roman"/>
                <a:cs typeface="Times New Roman"/>
              </a:rPr>
              <a:t> </a:t>
            </a:r>
            <a:r>
              <a:rPr sz="1400" spc="55" dirty="0">
                <a:latin typeface="Times New Roman"/>
                <a:cs typeface="Times New Roman"/>
              </a:rPr>
              <a:t>be</a:t>
            </a:r>
            <a:r>
              <a:rPr sz="1400" spc="100" dirty="0">
                <a:latin typeface="Times New Roman"/>
                <a:cs typeface="Times New Roman"/>
              </a:rPr>
              <a:t> </a:t>
            </a:r>
            <a:r>
              <a:rPr sz="1400" dirty="0">
                <a:latin typeface="Times New Roman"/>
                <a:cs typeface="Times New Roman"/>
              </a:rPr>
              <a:t>in</a:t>
            </a:r>
            <a:r>
              <a:rPr sz="1400" spc="95" dirty="0">
                <a:latin typeface="Times New Roman"/>
                <a:cs typeface="Times New Roman"/>
              </a:rPr>
              <a:t> </a:t>
            </a:r>
            <a:r>
              <a:rPr sz="1400" spc="70" dirty="0">
                <a:latin typeface="Times New Roman"/>
                <a:cs typeface="Times New Roman"/>
              </a:rPr>
              <a:t>the</a:t>
            </a:r>
            <a:r>
              <a:rPr sz="1400" spc="100" dirty="0">
                <a:latin typeface="Times New Roman"/>
                <a:cs typeface="Times New Roman"/>
              </a:rPr>
              <a:t> </a:t>
            </a:r>
            <a:r>
              <a:rPr sz="1400" spc="50" dirty="0">
                <a:latin typeface="Times New Roman"/>
                <a:cs typeface="Times New Roman"/>
              </a:rPr>
              <a:t>ground</a:t>
            </a:r>
            <a:r>
              <a:rPr sz="1400" spc="95" dirty="0">
                <a:latin typeface="Times New Roman"/>
                <a:cs typeface="Times New Roman"/>
              </a:rPr>
              <a:t> </a:t>
            </a:r>
            <a:r>
              <a:rPr sz="1400" spc="75" dirty="0">
                <a:latin typeface="Times New Roman"/>
                <a:cs typeface="Times New Roman"/>
              </a:rPr>
              <a:t>state</a:t>
            </a:r>
            <a:r>
              <a:rPr sz="1400" spc="100" dirty="0">
                <a:latin typeface="Times New Roman"/>
                <a:cs typeface="Times New Roman"/>
              </a:rPr>
              <a:t> </a:t>
            </a:r>
            <a:r>
              <a:rPr sz="1400" spc="95" dirty="0">
                <a:latin typeface="Times New Roman"/>
                <a:cs typeface="Times New Roman"/>
              </a:rPr>
              <a:t>than </a:t>
            </a:r>
            <a:r>
              <a:rPr sz="1400" dirty="0">
                <a:latin typeface="Times New Roman"/>
                <a:cs typeface="Times New Roman"/>
              </a:rPr>
              <a:t>in</a:t>
            </a:r>
            <a:r>
              <a:rPr sz="1400" spc="100" dirty="0">
                <a:latin typeface="Times New Roman"/>
                <a:cs typeface="Times New Roman"/>
              </a:rPr>
              <a:t> </a:t>
            </a:r>
            <a:r>
              <a:rPr sz="1400" spc="70" dirty="0">
                <a:latin typeface="Times New Roman"/>
                <a:cs typeface="Times New Roman"/>
              </a:rPr>
              <a:t>the</a:t>
            </a:r>
            <a:r>
              <a:rPr sz="1400" spc="100" dirty="0">
                <a:latin typeface="Times New Roman"/>
                <a:cs typeface="Times New Roman"/>
              </a:rPr>
              <a:t> </a:t>
            </a:r>
            <a:r>
              <a:rPr sz="1400" dirty="0">
                <a:latin typeface="Times New Roman"/>
                <a:cs typeface="Times New Roman"/>
              </a:rPr>
              <a:t>excited</a:t>
            </a:r>
            <a:r>
              <a:rPr sz="1400" spc="95" dirty="0">
                <a:latin typeface="Times New Roman"/>
                <a:cs typeface="Times New Roman"/>
              </a:rPr>
              <a:t> </a:t>
            </a:r>
            <a:r>
              <a:rPr sz="1400" spc="75" dirty="0">
                <a:latin typeface="Times New Roman"/>
                <a:cs typeface="Times New Roman"/>
              </a:rPr>
              <a:t>state</a:t>
            </a:r>
            <a:r>
              <a:rPr sz="1400" spc="100" dirty="0">
                <a:latin typeface="Times New Roman"/>
                <a:cs typeface="Times New Roman"/>
              </a:rPr>
              <a:t> </a:t>
            </a:r>
            <a:r>
              <a:rPr sz="1400" dirty="0">
                <a:latin typeface="Times New Roman"/>
                <a:cs typeface="Times New Roman"/>
              </a:rPr>
              <a:t>by</a:t>
            </a:r>
            <a:r>
              <a:rPr sz="1400" spc="95" dirty="0">
                <a:latin typeface="Times New Roman"/>
                <a:cs typeface="Times New Roman"/>
              </a:rPr>
              <a:t> </a:t>
            </a:r>
            <a:r>
              <a:rPr sz="1400" spc="75" dirty="0">
                <a:latin typeface="Times New Roman"/>
                <a:cs typeface="Times New Roman"/>
              </a:rPr>
              <a:t>a</a:t>
            </a:r>
            <a:r>
              <a:rPr sz="1400" spc="100" dirty="0">
                <a:latin typeface="Times New Roman"/>
                <a:cs typeface="Times New Roman"/>
              </a:rPr>
              <a:t> </a:t>
            </a:r>
            <a:r>
              <a:rPr sz="1400" spc="-10" dirty="0">
                <a:latin typeface="Times New Roman"/>
                <a:cs typeface="Times New Roman"/>
              </a:rPr>
              <a:t>factor </a:t>
            </a:r>
            <a:r>
              <a:rPr sz="1400" dirty="0">
                <a:latin typeface="Times New Roman"/>
                <a:cs typeface="Times New Roman"/>
              </a:rPr>
              <a:t>of</a:t>
            </a:r>
            <a:r>
              <a:rPr sz="1400" spc="185" dirty="0">
                <a:latin typeface="Times New Roman"/>
                <a:cs typeface="Times New Roman"/>
              </a:rPr>
              <a:t> </a:t>
            </a:r>
            <a:r>
              <a:rPr sz="1400" i="1" dirty="0">
                <a:latin typeface="Times New Roman"/>
                <a:cs typeface="Times New Roman"/>
              </a:rPr>
              <a:t>e</a:t>
            </a:r>
            <a:r>
              <a:rPr sz="1500" i="1" baseline="27777" dirty="0">
                <a:latin typeface="Cambria"/>
                <a:cs typeface="Cambria"/>
              </a:rPr>
              <a:t>ϵ/</a:t>
            </a:r>
            <a:r>
              <a:rPr sz="1500" baseline="27777" dirty="0">
                <a:latin typeface="Cambria"/>
                <a:cs typeface="Cambria"/>
              </a:rPr>
              <a:t>(</a:t>
            </a:r>
            <a:r>
              <a:rPr sz="1500" i="1" baseline="27777" dirty="0">
                <a:latin typeface="Cambria"/>
                <a:cs typeface="Cambria"/>
              </a:rPr>
              <a:t>k</a:t>
            </a:r>
            <a:r>
              <a:rPr sz="1050" i="1" baseline="27777" dirty="0">
                <a:latin typeface="Harlow Solid Italic"/>
                <a:cs typeface="Harlow Solid Italic"/>
              </a:rPr>
              <a:t>B</a:t>
            </a:r>
            <a:r>
              <a:rPr sz="1500" i="1" baseline="27777" dirty="0">
                <a:latin typeface="Cambria"/>
                <a:cs typeface="Cambria"/>
              </a:rPr>
              <a:t>T</a:t>
            </a:r>
            <a:r>
              <a:rPr sz="1500" i="1" spc="-89" baseline="27777" dirty="0">
                <a:latin typeface="Cambria"/>
                <a:cs typeface="Cambria"/>
              </a:rPr>
              <a:t> </a:t>
            </a:r>
            <a:r>
              <a:rPr sz="1500" baseline="27777" dirty="0">
                <a:latin typeface="Cambria"/>
                <a:cs typeface="Cambria"/>
              </a:rPr>
              <a:t>)</a:t>
            </a:r>
            <a:r>
              <a:rPr sz="1400" dirty="0">
                <a:latin typeface="Times New Roman"/>
                <a:cs typeface="Times New Roman"/>
              </a:rPr>
              <a:t>.</a:t>
            </a:r>
            <a:r>
              <a:rPr sz="1400" spc="375" dirty="0">
                <a:latin typeface="Times New Roman"/>
                <a:cs typeface="Times New Roman"/>
              </a:rPr>
              <a:t> </a:t>
            </a:r>
            <a:r>
              <a:rPr sz="1400" dirty="0">
                <a:latin typeface="Times New Roman"/>
                <a:cs typeface="Times New Roman"/>
              </a:rPr>
              <a:t>As</a:t>
            </a:r>
            <a:r>
              <a:rPr sz="1400" spc="190" dirty="0">
                <a:latin typeface="Times New Roman"/>
                <a:cs typeface="Times New Roman"/>
              </a:rPr>
              <a:t> </a:t>
            </a:r>
            <a:r>
              <a:rPr sz="1400" i="1" dirty="0">
                <a:latin typeface="Times New Roman"/>
                <a:cs typeface="Times New Roman"/>
              </a:rPr>
              <a:t>T</a:t>
            </a:r>
            <a:r>
              <a:rPr sz="1400" i="1" spc="330" dirty="0">
                <a:latin typeface="Times New Roman"/>
                <a:cs typeface="Times New Roman"/>
              </a:rPr>
              <a:t> </a:t>
            </a:r>
            <a:r>
              <a:rPr sz="1400" spc="114" dirty="0">
                <a:latin typeface="Lucida Sans Unicode"/>
                <a:cs typeface="Lucida Sans Unicode"/>
              </a:rPr>
              <a:t>→</a:t>
            </a:r>
            <a:r>
              <a:rPr sz="1400" spc="20" dirty="0">
                <a:latin typeface="Lucida Sans Unicode"/>
                <a:cs typeface="Lucida Sans Unicode"/>
              </a:rPr>
              <a:t> </a:t>
            </a:r>
            <a:r>
              <a:rPr sz="1400" spc="114" dirty="0">
                <a:latin typeface="Lucida Sans Unicode"/>
                <a:cs typeface="Lucida Sans Unicode"/>
              </a:rPr>
              <a:t>∞</a:t>
            </a:r>
            <a:r>
              <a:rPr sz="1400" spc="100" dirty="0">
                <a:latin typeface="Lucida Sans Unicode"/>
                <a:cs typeface="Lucida Sans Unicode"/>
              </a:rPr>
              <a:t> </a:t>
            </a:r>
            <a:r>
              <a:rPr sz="1400" spc="114" dirty="0">
                <a:latin typeface="Times New Roman"/>
                <a:cs typeface="Times New Roman"/>
              </a:rPr>
              <a:t>that</a:t>
            </a:r>
            <a:r>
              <a:rPr sz="1400" spc="185" dirty="0">
                <a:latin typeface="Times New Roman"/>
                <a:cs typeface="Times New Roman"/>
              </a:rPr>
              <a:t> </a:t>
            </a:r>
            <a:r>
              <a:rPr sz="1400" dirty="0">
                <a:latin typeface="Times New Roman"/>
                <a:cs typeface="Times New Roman"/>
              </a:rPr>
              <a:t>factor</a:t>
            </a:r>
            <a:r>
              <a:rPr sz="1400" spc="195" dirty="0">
                <a:latin typeface="Times New Roman"/>
                <a:cs typeface="Times New Roman"/>
              </a:rPr>
              <a:t> </a:t>
            </a:r>
            <a:r>
              <a:rPr sz="1400" dirty="0">
                <a:latin typeface="Times New Roman"/>
                <a:cs typeface="Times New Roman"/>
              </a:rPr>
              <a:t>approaches</a:t>
            </a:r>
            <a:r>
              <a:rPr sz="1400" spc="190" dirty="0">
                <a:latin typeface="Times New Roman"/>
                <a:cs typeface="Times New Roman"/>
              </a:rPr>
              <a:t> </a:t>
            </a:r>
            <a:r>
              <a:rPr sz="1400" dirty="0">
                <a:latin typeface="Times New Roman"/>
                <a:cs typeface="Times New Roman"/>
              </a:rPr>
              <a:t>1,</a:t>
            </a:r>
            <a:r>
              <a:rPr sz="1400" spc="190" dirty="0">
                <a:latin typeface="Times New Roman"/>
                <a:cs typeface="Times New Roman"/>
              </a:rPr>
              <a:t> </a:t>
            </a:r>
            <a:r>
              <a:rPr sz="1400" dirty="0">
                <a:latin typeface="Times New Roman"/>
                <a:cs typeface="Times New Roman"/>
              </a:rPr>
              <a:t>so</a:t>
            </a:r>
            <a:r>
              <a:rPr sz="1400" spc="190" dirty="0">
                <a:latin typeface="Times New Roman"/>
                <a:cs typeface="Times New Roman"/>
              </a:rPr>
              <a:t> </a:t>
            </a:r>
            <a:r>
              <a:rPr sz="1400" spc="70" dirty="0">
                <a:latin typeface="Times New Roman"/>
                <a:cs typeface="Times New Roman"/>
              </a:rPr>
              <a:t>the</a:t>
            </a:r>
            <a:r>
              <a:rPr sz="1400" spc="190" dirty="0">
                <a:latin typeface="Times New Roman"/>
                <a:cs typeface="Times New Roman"/>
              </a:rPr>
              <a:t> </a:t>
            </a:r>
            <a:r>
              <a:rPr sz="1400" dirty="0">
                <a:latin typeface="Times New Roman"/>
                <a:cs typeface="Times New Roman"/>
              </a:rPr>
              <a:t>two</a:t>
            </a:r>
            <a:r>
              <a:rPr sz="1400" spc="195" dirty="0">
                <a:latin typeface="Times New Roman"/>
                <a:cs typeface="Times New Roman"/>
              </a:rPr>
              <a:t> </a:t>
            </a:r>
            <a:r>
              <a:rPr sz="1400" spc="60" dirty="0">
                <a:latin typeface="Times New Roman"/>
                <a:cs typeface="Times New Roman"/>
              </a:rPr>
              <a:t>states</a:t>
            </a:r>
            <a:r>
              <a:rPr sz="1400" spc="190" dirty="0">
                <a:latin typeface="Times New Roman"/>
                <a:cs typeface="Times New Roman"/>
              </a:rPr>
              <a:t> </a:t>
            </a:r>
            <a:r>
              <a:rPr sz="1400" spc="50" dirty="0">
                <a:latin typeface="Times New Roman"/>
                <a:cs typeface="Times New Roman"/>
              </a:rPr>
              <a:t>are</a:t>
            </a:r>
            <a:r>
              <a:rPr sz="1400" spc="185" dirty="0">
                <a:latin typeface="Times New Roman"/>
                <a:cs typeface="Times New Roman"/>
              </a:rPr>
              <a:t> </a:t>
            </a:r>
            <a:r>
              <a:rPr sz="1400" dirty="0">
                <a:latin typeface="Times New Roman"/>
                <a:cs typeface="Times New Roman"/>
              </a:rPr>
              <a:t>equally</a:t>
            </a:r>
            <a:r>
              <a:rPr sz="1400" spc="190" dirty="0">
                <a:latin typeface="Times New Roman"/>
                <a:cs typeface="Times New Roman"/>
              </a:rPr>
              <a:t> </a:t>
            </a:r>
            <a:r>
              <a:rPr sz="1400" spc="-10" dirty="0">
                <a:latin typeface="Times New Roman"/>
                <a:cs typeface="Times New Roman"/>
              </a:rPr>
              <a:t>likely.</a:t>
            </a:r>
            <a:endParaRPr sz="1400">
              <a:latin typeface="Times New Roman"/>
              <a:cs typeface="Times New Roman"/>
            </a:endParaRPr>
          </a:p>
          <a:p>
            <a:pPr marL="88900" marR="81280" algn="just">
              <a:lnSpc>
                <a:spcPct val="106700"/>
              </a:lnSpc>
              <a:spcBef>
                <a:spcPts val="595"/>
              </a:spcBef>
            </a:pPr>
            <a:r>
              <a:rPr sz="1400" spc="10" dirty="0">
                <a:latin typeface="Times New Roman"/>
                <a:cs typeface="Times New Roman"/>
              </a:rPr>
              <a:t>More</a:t>
            </a:r>
            <a:r>
              <a:rPr sz="1400" spc="180" dirty="0">
                <a:latin typeface="Times New Roman"/>
                <a:cs typeface="Times New Roman"/>
              </a:rPr>
              <a:t> </a:t>
            </a:r>
            <a:r>
              <a:rPr sz="1400" spc="10" dirty="0">
                <a:latin typeface="Times New Roman"/>
                <a:cs typeface="Times New Roman"/>
              </a:rPr>
              <a:t>generally,</a:t>
            </a:r>
            <a:r>
              <a:rPr sz="1400" spc="190" dirty="0">
                <a:latin typeface="Times New Roman"/>
                <a:cs typeface="Times New Roman"/>
              </a:rPr>
              <a:t> </a:t>
            </a:r>
            <a:r>
              <a:rPr sz="1400" spc="70" dirty="0">
                <a:latin typeface="Times New Roman"/>
                <a:cs typeface="Times New Roman"/>
              </a:rPr>
              <a:t>the</a:t>
            </a:r>
            <a:r>
              <a:rPr sz="1400" spc="185" dirty="0">
                <a:latin typeface="Times New Roman"/>
                <a:cs typeface="Times New Roman"/>
              </a:rPr>
              <a:t> </a:t>
            </a:r>
            <a:r>
              <a:rPr sz="1400" spc="55" dirty="0">
                <a:latin typeface="Times New Roman"/>
                <a:cs typeface="Times New Roman"/>
              </a:rPr>
              <a:t>Boltzmann</a:t>
            </a:r>
            <a:r>
              <a:rPr sz="1400" spc="185" dirty="0">
                <a:latin typeface="Times New Roman"/>
                <a:cs typeface="Times New Roman"/>
              </a:rPr>
              <a:t> </a:t>
            </a:r>
            <a:r>
              <a:rPr sz="1400" spc="55" dirty="0">
                <a:latin typeface="Times New Roman"/>
                <a:cs typeface="Times New Roman"/>
              </a:rPr>
              <a:t>distribution</a:t>
            </a:r>
            <a:r>
              <a:rPr sz="1400" spc="190" dirty="0">
                <a:latin typeface="Times New Roman"/>
                <a:cs typeface="Times New Roman"/>
              </a:rPr>
              <a:t> </a:t>
            </a:r>
            <a:r>
              <a:rPr sz="1400" spc="10" dirty="0">
                <a:latin typeface="Times New Roman"/>
                <a:cs typeface="Times New Roman"/>
              </a:rPr>
              <a:t>says</a:t>
            </a:r>
            <a:r>
              <a:rPr sz="1400" spc="185" dirty="0">
                <a:latin typeface="Times New Roman"/>
                <a:cs typeface="Times New Roman"/>
              </a:rPr>
              <a:t> </a:t>
            </a:r>
            <a:r>
              <a:rPr sz="1400" spc="114" dirty="0">
                <a:latin typeface="Times New Roman"/>
                <a:cs typeface="Times New Roman"/>
              </a:rPr>
              <a:t>that</a:t>
            </a:r>
            <a:r>
              <a:rPr sz="1400" spc="185" dirty="0">
                <a:latin typeface="Times New Roman"/>
                <a:cs typeface="Times New Roman"/>
              </a:rPr>
              <a:t> </a:t>
            </a:r>
            <a:r>
              <a:rPr sz="1400" spc="10" dirty="0">
                <a:latin typeface="Times New Roman"/>
                <a:cs typeface="Times New Roman"/>
              </a:rPr>
              <a:t>all</a:t>
            </a:r>
            <a:r>
              <a:rPr sz="1400" spc="180" dirty="0">
                <a:latin typeface="Times New Roman"/>
                <a:cs typeface="Times New Roman"/>
              </a:rPr>
              <a:t> </a:t>
            </a:r>
            <a:r>
              <a:rPr sz="1400" spc="10" dirty="0">
                <a:latin typeface="Times New Roman"/>
                <a:cs typeface="Times New Roman"/>
              </a:rPr>
              <a:t>microstates</a:t>
            </a:r>
            <a:r>
              <a:rPr sz="1400" spc="185" dirty="0">
                <a:latin typeface="Times New Roman"/>
                <a:cs typeface="Times New Roman"/>
              </a:rPr>
              <a:t> </a:t>
            </a:r>
            <a:r>
              <a:rPr sz="1400" spc="10" dirty="0">
                <a:latin typeface="Times New Roman"/>
                <a:cs typeface="Times New Roman"/>
              </a:rPr>
              <a:t>for</a:t>
            </a:r>
            <a:r>
              <a:rPr sz="1400" spc="180" dirty="0">
                <a:latin typeface="Times New Roman"/>
                <a:cs typeface="Times New Roman"/>
              </a:rPr>
              <a:t> </a:t>
            </a:r>
            <a:r>
              <a:rPr sz="1400" spc="10" dirty="0">
                <a:latin typeface="Times New Roman"/>
                <a:cs typeface="Times New Roman"/>
              </a:rPr>
              <a:t>any</a:t>
            </a:r>
            <a:r>
              <a:rPr sz="1400" spc="185" dirty="0">
                <a:latin typeface="Times New Roman"/>
                <a:cs typeface="Times New Roman"/>
              </a:rPr>
              <a:t> </a:t>
            </a:r>
            <a:r>
              <a:rPr sz="1400" spc="10" dirty="0">
                <a:latin typeface="Times New Roman"/>
                <a:cs typeface="Times New Roman"/>
              </a:rPr>
              <a:t>system</a:t>
            </a:r>
            <a:r>
              <a:rPr sz="1400" spc="185" dirty="0">
                <a:latin typeface="Times New Roman"/>
                <a:cs typeface="Times New Roman"/>
              </a:rPr>
              <a:t> </a:t>
            </a:r>
            <a:r>
              <a:rPr sz="1400" spc="10" dirty="0">
                <a:latin typeface="Times New Roman"/>
                <a:cs typeface="Times New Roman"/>
              </a:rPr>
              <a:t>become</a:t>
            </a:r>
            <a:r>
              <a:rPr sz="1400" spc="180" dirty="0">
                <a:latin typeface="Times New Roman"/>
                <a:cs typeface="Times New Roman"/>
              </a:rPr>
              <a:t> </a:t>
            </a:r>
            <a:r>
              <a:rPr sz="1400" spc="10" dirty="0">
                <a:latin typeface="Times New Roman"/>
                <a:cs typeface="Times New Roman"/>
              </a:rPr>
              <a:t>equally</a:t>
            </a:r>
            <a:r>
              <a:rPr sz="1400" spc="185" dirty="0">
                <a:latin typeface="Times New Roman"/>
                <a:cs typeface="Times New Roman"/>
              </a:rPr>
              <a:t> </a:t>
            </a:r>
            <a:r>
              <a:rPr sz="1400" spc="-10" dirty="0">
                <a:latin typeface="Times New Roman"/>
                <a:cs typeface="Times New Roman"/>
              </a:rPr>
              <a:t>likely </a:t>
            </a:r>
            <a:r>
              <a:rPr sz="1400" dirty="0">
                <a:latin typeface="Times New Roman"/>
                <a:cs typeface="Times New Roman"/>
              </a:rPr>
              <a:t>in</a:t>
            </a:r>
            <a:r>
              <a:rPr sz="1400" spc="195" dirty="0">
                <a:latin typeface="Times New Roman"/>
                <a:cs typeface="Times New Roman"/>
              </a:rPr>
              <a:t> </a:t>
            </a:r>
            <a:r>
              <a:rPr sz="1400" spc="70" dirty="0">
                <a:latin typeface="Times New Roman"/>
                <a:cs typeface="Times New Roman"/>
              </a:rPr>
              <a:t>the</a:t>
            </a:r>
            <a:r>
              <a:rPr sz="1400" spc="200" dirty="0">
                <a:latin typeface="Times New Roman"/>
                <a:cs typeface="Times New Roman"/>
              </a:rPr>
              <a:t> </a:t>
            </a:r>
            <a:r>
              <a:rPr sz="1400" dirty="0">
                <a:latin typeface="Times New Roman"/>
                <a:cs typeface="Times New Roman"/>
              </a:rPr>
              <a:t>limit</a:t>
            </a:r>
            <a:r>
              <a:rPr sz="1400" spc="204" dirty="0">
                <a:latin typeface="Times New Roman"/>
                <a:cs typeface="Times New Roman"/>
              </a:rPr>
              <a:t> </a:t>
            </a:r>
            <a:r>
              <a:rPr sz="1400" i="1" dirty="0">
                <a:latin typeface="Times New Roman"/>
                <a:cs typeface="Times New Roman"/>
              </a:rPr>
              <a:t>T</a:t>
            </a:r>
            <a:r>
              <a:rPr sz="1400" i="1" spc="350" dirty="0">
                <a:latin typeface="Times New Roman"/>
                <a:cs typeface="Times New Roman"/>
              </a:rPr>
              <a:t> </a:t>
            </a:r>
            <a:r>
              <a:rPr sz="1400" spc="114" dirty="0">
                <a:latin typeface="Lucida Sans Unicode"/>
                <a:cs typeface="Lucida Sans Unicode"/>
              </a:rPr>
              <a:t>→</a:t>
            </a:r>
            <a:r>
              <a:rPr sz="1400" spc="40" dirty="0">
                <a:latin typeface="Lucida Sans Unicode"/>
                <a:cs typeface="Lucida Sans Unicode"/>
              </a:rPr>
              <a:t> </a:t>
            </a:r>
            <a:r>
              <a:rPr sz="1400" spc="75" dirty="0">
                <a:latin typeface="Lucida Sans Unicode"/>
                <a:cs typeface="Lucida Sans Unicode"/>
              </a:rPr>
              <a:t>∞</a:t>
            </a:r>
            <a:r>
              <a:rPr sz="1400" spc="75" dirty="0">
                <a:latin typeface="Times New Roman"/>
                <a:cs typeface="Times New Roman"/>
              </a:rPr>
              <a:t>.</a:t>
            </a:r>
            <a:r>
              <a:rPr sz="1400" spc="409" dirty="0">
                <a:latin typeface="Times New Roman"/>
                <a:cs typeface="Times New Roman"/>
              </a:rPr>
              <a:t> </a:t>
            </a:r>
            <a:r>
              <a:rPr sz="1400" dirty="0">
                <a:latin typeface="Times New Roman"/>
                <a:cs typeface="Times New Roman"/>
              </a:rPr>
              <a:t>(You</a:t>
            </a:r>
            <a:r>
              <a:rPr sz="1400" spc="200" dirty="0">
                <a:latin typeface="Times New Roman"/>
                <a:cs typeface="Times New Roman"/>
              </a:rPr>
              <a:t> </a:t>
            </a:r>
            <a:r>
              <a:rPr sz="1400" spc="50" dirty="0">
                <a:latin typeface="Times New Roman"/>
                <a:cs typeface="Times New Roman"/>
              </a:rPr>
              <a:t>might</a:t>
            </a:r>
            <a:r>
              <a:rPr sz="1400" spc="195" dirty="0">
                <a:latin typeface="Times New Roman"/>
                <a:cs typeface="Times New Roman"/>
              </a:rPr>
              <a:t> </a:t>
            </a:r>
            <a:r>
              <a:rPr sz="1400" spc="55" dirty="0">
                <a:latin typeface="Times New Roman"/>
                <a:cs typeface="Times New Roman"/>
              </a:rPr>
              <a:t>want</a:t>
            </a:r>
            <a:r>
              <a:rPr sz="1400" spc="200" dirty="0">
                <a:latin typeface="Times New Roman"/>
                <a:cs typeface="Times New Roman"/>
              </a:rPr>
              <a:t> </a:t>
            </a:r>
            <a:r>
              <a:rPr sz="1400" spc="75" dirty="0">
                <a:latin typeface="Times New Roman"/>
                <a:cs typeface="Times New Roman"/>
              </a:rPr>
              <a:t>to</a:t>
            </a:r>
            <a:r>
              <a:rPr sz="1400" spc="200" dirty="0">
                <a:latin typeface="Times New Roman"/>
                <a:cs typeface="Times New Roman"/>
              </a:rPr>
              <a:t> </a:t>
            </a:r>
            <a:r>
              <a:rPr sz="1400" spc="65" dirty="0">
                <a:latin typeface="Times New Roman"/>
                <a:cs typeface="Times New Roman"/>
              </a:rPr>
              <a:t>think</a:t>
            </a:r>
            <a:r>
              <a:rPr sz="1400" spc="195" dirty="0">
                <a:latin typeface="Times New Roman"/>
                <a:cs typeface="Times New Roman"/>
              </a:rPr>
              <a:t> </a:t>
            </a:r>
            <a:r>
              <a:rPr sz="1400" spc="80" dirty="0">
                <a:latin typeface="Times New Roman"/>
                <a:cs typeface="Times New Roman"/>
              </a:rPr>
              <a:t>about</a:t>
            </a:r>
            <a:r>
              <a:rPr sz="1400" spc="200" dirty="0">
                <a:latin typeface="Times New Roman"/>
                <a:cs typeface="Times New Roman"/>
              </a:rPr>
              <a:t> </a:t>
            </a:r>
            <a:r>
              <a:rPr sz="1400" dirty="0">
                <a:latin typeface="Times New Roman"/>
                <a:cs typeface="Times New Roman"/>
              </a:rPr>
              <a:t>how</a:t>
            </a:r>
            <a:r>
              <a:rPr sz="1400" spc="200" dirty="0">
                <a:latin typeface="Times New Roman"/>
                <a:cs typeface="Times New Roman"/>
              </a:rPr>
              <a:t> </a:t>
            </a:r>
            <a:r>
              <a:rPr sz="1400" dirty="0">
                <a:latin typeface="Times New Roman"/>
                <a:cs typeface="Times New Roman"/>
              </a:rPr>
              <a:t>you</a:t>
            </a:r>
            <a:r>
              <a:rPr sz="1400" spc="195" dirty="0">
                <a:latin typeface="Times New Roman"/>
                <a:cs typeface="Times New Roman"/>
              </a:rPr>
              <a:t> </a:t>
            </a:r>
            <a:r>
              <a:rPr sz="1400" dirty="0">
                <a:latin typeface="Times New Roman"/>
                <a:cs typeface="Times New Roman"/>
              </a:rPr>
              <a:t>could</a:t>
            </a:r>
            <a:r>
              <a:rPr sz="1400" spc="200" dirty="0">
                <a:latin typeface="Times New Roman"/>
                <a:cs typeface="Times New Roman"/>
              </a:rPr>
              <a:t> </a:t>
            </a:r>
            <a:r>
              <a:rPr sz="1400" dirty="0">
                <a:latin typeface="Times New Roman"/>
                <a:cs typeface="Times New Roman"/>
              </a:rPr>
              <a:t>reach</a:t>
            </a:r>
            <a:r>
              <a:rPr sz="1400" spc="200" dirty="0">
                <a:latin typeface="Times New Roman"/>
                <a:cs typeface="Times New Roman"/>
              </a:rPr>
              <a:t> </a:t>
            </a:r>
            <a:r>
              <a:rPr sz="1400" spc="70" dirty="0">
                <a:latin typeface="Times New Roman"/>
                <a:cs typeface="Times New Roman"/>
              </a:rPr>
              <a:t>the</a:t>
            </a:r>
            <a:r>
              <a:rPr sz="1400" spc="195" dirty="0">
                <a:latin typeface="Times New Roman"/>
                <a:cs typeface="Times New Roman"/>
              </a:rPr>
              <a:t> </a:t>
            </a:r>
            <a:r>
              <a:rPr sz="1400" dirty="0">
                <a:latin typeface="Times New Roman"/>
                <a:cs typeface="Times New Roman"/>
              </a:rPr>
              <a:t>same</a:t>
            </a:r>
            <a:r>
              <a:rPr sz="1400" spc="200" dirty="0">
                <a:latin typeface="Times New Roman"/>
                <a:cs typeface="Times New Roman"/>
              </a:rPr>
              <a:t> </a:t>
            </a:r>
            <a:r>
              <a:rPr sz="1400" dirty="0">
                <a:latin typeface="Times New Roman"/>
                <a:cs typeface="Times New Roman"/>
              </a:rPr>
              <a:t>conclusion</a:t>
            </a:r>
            <a:r>
              <a:rPr sz="1400" spc="200" dirty="0">
                <a:latin typeface="Times New Roman"/>
                <a:cs typeface="Times New Roman"/>
              </a:rPr>
              <a:t> </a:t>
            </a:r>
            <a:r>
              <a:rPr sz="1400" spc="-10" dirty="0">
                <a:latin typeface="Times New Roman"/>
                <a:cs typeface="Times New Roman"/>
              </a:rPr>
              <a:t>applying </a:t>
            </a:r>
            <a:r>
              <a:rPr sz="1400" spc="70" dirty="0">
                <a:latin typeface="Times New Roman"/>
                <a:cs typeface="Times New Roman"/>
              </a:rPr>
              <a:t>the</a:t>
            </a:r>
            <a:r>
              <a:rPr sz="1400" spc="145" dirty="0">
                <a:latin typeface="Times New Roman"/>
                <a:cs typeface="Times New Roman"/>
              </a:rPr>
              <a:t> </a:t>
            </a:r>
            <a:r>
              <a:rPr sz="1400" spc="50" dirty="0">
                <a:latin typeface="Times New Roman"/>
                <a:cs typeface="Times New Roman"/>
              </a:rPr>
              <a:t>Boltzmann</a:t>
            </a:r>
            <a:r>
              <a:rPr sz="1400" spc="155" dirty="0">
                <a:latin typeface="Times New Roman"/>
                <a:cs typeface="Times New Roman"/>
              </a:rPr>
              <a:t> </a:t>
            </a:r>
            <a:r>
              <a:rPr sz="1400" spc="55" dirty="0">
                <a:latin typeface="Times New Roman"/>
                <a:cs typeface="Times New Roman"/>
              </a:rPr>
              <a:t>distribution</a:t>
            </a:r>
            <a:r>
              <a:rPr sz="1400" spc="155" dirty="0">
                <a:latin typeface="Times New Roman"/>
                <a:cs typeface="Times New Roman"/>
              </a:rPr>
              <a:t> </a:t>
            </a:r>
            <a:r>
              <a:rPr sz="1400" spc="75" dirty="0">
                <a:latin typeface="Times New Roman"/>
                <a:cs typeface="Times New Roman"/>
              </a:rPr>
              <a:t>to</a:t>
            </a:r>
            <a:r>
              <a:rPr sz="1400" spc="150" dirty="0">
                <a:latin typeface="Times New Roman"/>
                <a:cs typeface="Times New Roman"/>
              </a:rPr>
              <a:t> </a:t>
            </a:r>
            <a:r>
              <a:rPr sz="1400" spc="70" dirty="0">
                <a:latin typeface="Times New Roman"/>
                <a:cs typeface="Times New Roman"/>
              </a:rPr>
              <a:t>the</a:t>
            </a:r>
            <a:r>
              <a:rPr sz="1400" spc="145" dirty="0">
                <a:latin typeface="Times New Roman"/>
                <a:cs typeface="Times New Roman"/>
              </a:rPr>
              <a:t> </a:t>
            </a:r>
            <a:r>
              <a:rPr sz="1400" dirty="0">
                <a:latin typeface="Times New Roman"/>
                <a:cs typeface="Times New Roman"/>
              </a:rPr>
              <a:t>entire</a:t>
            </a:r>
            <a:r>
              <a:rPr sz="1400" spc="150" dirty="0">
                <a:latin typeface="Times New Roman"/>
                <a:cs typeface="Times New Roman"/>
              </a:rPr>
              <a:t> </a:t>
            </a:r>
            <a:r>
              <a:rPr sz="1400" spc="65" dirty="0">
                <a:latin typeface="Times New Roman"/>
                <a:cs typeface="Times New Roman"/>
              </a:rPr>
              <a:t>paramagnet</a:t>
            </a:r>
            <a:r>
              <a:rPr sz="1400" spc="155" dirty="0">
                <a:latin typeface="Times New Roman"/>
                <a:cs typeface="Times New Roman"/>
              </a:rPr>
              <a:t> </a:t>
            </a:r>
            <a:r>
              <a:rPr sz="1400" spc="50" dirty="0">
                <a:latin typeface="Times New Roman"/>
                <a:cs typeface="Times New Roman"/>
              </a:rPr>
              <a:t>instead</a:t>
            </a:r>
            <a:r>
              <a:rPr sz="1400" spc="150" dirty="0">
                <a:latin typeface="Times New Roman"/>
                <a:cs typeface="Times New Roman"/>
              </a:rPr>
              <a:t> </a:t>
            </a:r>
            <a:r>
              <a:rPr sz="1400" dirty="0">
                <a:latin typeface="Times New Roman"/>
                <a:cs typeface="Times New Roman"/>
              </a:rPr>
              <a:t>of</a:t>
            </a:r>
            <a:r>
              <a:rPr sz="1400" spc="145" dirty="0">
                <a:latin typeface="Times New Roman"/>
                <a:cs typeface="Times New Roman"/>
              </a:rPr>
              <a:t> </a:t>
            </a:r>
            <a:r>
              <a:rPr sz="1400" spc="75" dirty="0">
                <a:latin typeface="Times New Roman"/>
                <a:cs typeface="Times New Roman"/>
              </a:rPr>
              <a:t>a</a:t>
            </a:r>
            <a:r>
              <a:rPr sz="1400" spc="155" dirty="0">
                <a:latin typeface="Times New Roman"/>
                <a:cs typeface="Times New Roman"/>
              </a:rPr>
              <a:t> </a:t>
            </a:r>
            <a:r>
              <a:rPr sz="1400" dirty="0">
                <a:latin typeface="Times New Roman"/>
                <a:cs typeface="Times New Roman"/>
              </a:rPr>
              <a:t>single</a:t>
            </a:r>
            <a:r>
              <a:rPr sz="1400" spc="150" dirty="0">
                <a:latin typeface="Times New Roman"/>
                <a:cs typeface="Times New Roman"/>
              </a:rPr>
              <a:t> </a:t>
            </a:r>
            <a:r>
              <a:rPr sz="1400" spc="60" dirty="0">
                <a:latin typeface="Times New Roman"/>
                <a:cs typeface="Times New Roman"/>
              </a:rPr>
              <a:t>atom.)</a:t>
            </a:r>
            <a:endParaRPr sz="1400">
              <a:latin typeface="Times New Roman"/>
              <a:cs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15937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10.1.</a:t>
            </a:r>
            <a:r>
              <a:rPr sz="1200" spc="215" dirty="0">
                <a:latin typeface="Times New Roman"/>
                <a:cs typeface="Times New Roman"/>
              </a:rPr>
              <a:t>  </a:t>
            </a:r>
            <a:r>
              <a:rPr sz="1200" dirty="0">
                <a:latin typeface="Times New Roman"/>
                <a:cs typeface="Times New Roman"/>
              </a:rPr>
              <a:t>MICROSTATES</a:t>
            </a:r>
            <a:r>
              <a:rPr sz="1200" spc="145"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spc="-10" dirty="0">
                <a:latin typeface="Times New Roman"/>
                <a:cs typeface="Times New Roman"/>
              </a:rPr>
              <a:t>MACROSTATES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Which</a:t>
            </a:r>
            <a:r>
              <a:rPr spc="114" dirty="0"/>
              <a:t> </a:t>
            </a:r>
            <a:r>
              <a:rPr dirty="0"/>
              <a:t>of</a:t>
            </a:r>
            <a:r>
              <a:rPr spc="120" dirty="0"/>
              <a:t> </a:t>
            </a:r>
            <a:r>
              <a:rPr dirty="0"/>
              <a:t>the</a:t>
            </a:r>
            <a:r>
              <a:rPr spc="125" dirty="0"/>
              <a:t> </a:t>
            </a:r>
            <a:r>
              <a:rPr dirty="0"/>
              <a:t>following</a:t>
            </a:r>
            <a:r>
              <a:rPr spc="125" dirty="0"/>
              <a:t> </a:t>
            </a:r>
            <a:r>
              <a:rPr dirty="0"/>
              <a:t>is</a:t>
            </a:r>
            <a:r>
              <a:rPr spc="120" dirty="0"/>
              <a:t> </a:t>
            </a:r>
            <a:r>
              <a:rPr dirty="0"/>
              <a:t>generally</a:t>
            </a:r>
            <a:r>
              <a:rPr spc="125" dirty="0"/>
              <a:t> </a:t>
            </a:r>
            <a:r>
              <a:rPr spc="65" dirty="0"/>
              <a:t>true</a:t>
            </a:r>
            <a:r>
              <a:rPr spc="125" dirty="0"/>
              <a:t> </a:t>
            </a:r>
            <a:r>
              <a:rPr dirty="0"/>
              <a:t>of</a:t>
            </a:r>
            <a:r>
              <a:rPr spc="120" dirty="0"/>
              <a:t> </a:t>
            </a:r>
            <a:r>
              <a:rPr spc="130" dirty="0"/>
              <a:t>a</a:t>
            </a:r>
            <a:r>
              <a:rPr spc="125" dirty="0"/>
              <a:t> </a:t>
            </a:r>
            <a:r>
              <a:rPr dirty="0"/>
              <a:t>macroscopic</a:t>
            </a:r>
            <a:r>
              <a:rPr spc="125" dirty="0"/>
              <a:t> </a:t>
            </a:r>
            <a:r>
              <a:rPr spc="60" dirty="0"/>
              <a:t>system? </a:t>
            </a:r>
            <a:r>
              <a:rPr dirty="0"/>
              <a:t>(Choose</a:t>
            </a:r>
            <a:r>
              <a:rPr spc="185" dirty="0"/>
              <a:t> </a:t>
            </a:r>
            <a:r>
              <a:rPr spc="-10" dirty="0"/>
              <a:t>one.)</a:t>
            </a:r>
          </a:p>
        </p:txBody>
      </p:sp>
      <p:sp>
        <p:nvSpPr>
          <p:cNvPr id="5" name="object 5"/>
          <p:cNvSpPr txBox="1"/>
          <p:nvPr/>
        </p:nvSpPr>
        <p:spPr>
          <a:xfrm>
            <a:off x="707758" y="2042037"/>
            <a:ext cx="7907020" cy="216408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Garamond"/>
                <a:cs typeface="Garamond"/>
              </a:rPr>
              <a:t>Each</a:t>
            </a:r>
            <a:r>
              <a:rPr sz="2450" spc="185" dirty="0">
                <a:latin typeface="Garamond"/>
                <a:cs typeface="Garamond"/>
              </a:rPr>
              <a:t> </a:t>
            </a:r>
            <a:r>
              <a:rPr sz="2450" dirty="0">
                <a:latin typeface="Garamond"/>
                <a:cs typeface="Garamond"/>
              </a:rPr>
              <a:t>microstate</a:t>
            </a:r>
            <a:r>
              <a:rPr sz="2450" spc="195" dirty="0">
                <a:latin typeface="Garamond"/>
                <a:cs typeface="Garamond"/>
              </a:rPr>
              <a:t> </a:t>
            </a:r>
            <a:r>
              <a:rPr sz="2450" dirty="0">
                <a:latin typeface="Garamond"/>
                <a:cs typeface="Garamond"/>
              </a:rPr>
              <a:t>corresponds</a:t>
            </a:r>
            <a:r>
              <a:rPr sz="2450" spc="195" dirty="0">
                <a:latin typeface="Garamond"/>
                <a:cs typeface="Garamond"/>
              </a:rPr>
              <a:t> </a:t>
            </a:r>
            <a:r>
              <a:rPr sz="2450" dirty="0">
                <a:latin typeface="Garamond"/>
                <a:cs typeface="Garamond"/>
              </a:rPr>
              <a:t>to</a:t>
            </a:r>
            <a:r>
              <a:rPr sz="2450" spc="200" dirty="0">
                <a:latin typeface="Garamond"/>
                <a:cs typeface="Garamond"/>
              </a:rPr>
              <a:t> </a:t>
            </a:r>
            <a:r>
              <a:rPr sz="2450" spc="65" dirty="0">
                <a:latin typeface="Garamond"/>
                <a:cs typeface="Garamond"/>
              </a:rPr>
              <a:t>many</a:t>
            </a:r>
            <a:r>
              <a:rPr sz="2450" spc="195" dirty="0">
                <a:latin typeface="Garamond"/>
                <a:cs typeface="Garamond"/>
              </a:rPr>
              <a:t> </a:t>
            </a:r>
            <a:r>
              <a:rPr sz="2450" dirty="0">
                <a:latin typeface="Garamond"/>
                <a:cs typeface="Garamond"/>
              </a:rPr>
              <a:t>possible</a:t>
            </a:r>
            <a:r>
              <a:rPr sz="2450" spc="195" dirty="0">
                <a:latin typeface="Garamond"/>
                <a:cs typeface="Garamond"/>
              </a:rPr>
              <a:t> </a:t>
            </a:r>
            <a:r>
              <a:rPr sz="2450" spc="-10" dirty="0">
                <a:latin typeface="Garamond"/>
                <a:cs typeface="Garamond"/>
              </a:rPr>
              <a:t>macrostates.</a:t>
            </a:r>
            <a:endParaRPr sz="2450">
              <a:latin typeface="Garamond"/>
              <a:cs typeface="Garamond"/>
            </a:endParaRPr>
          </a:p>
          <a:p>
            <a:pPr marL="394335" indent="-358140">
              <a:lnSpc>
                <a:spcPct val="100000"/>
              </a:lnSpc>
              <a:spcBef>
                <a:spcPts val="1045"/>
              </a:spcBef>
              <a:buAutoNum type="alphaUcPeriod"/>
              <a:tabLst>
                <a:tab pos="394335" algn="l"/>
              </a:tabLst>
            </a:pPr>
            <a:r>
              <a:rPr sz="2450" dirty="0">
                <a:latin typeface="Garamond"/>
                <a:cs typeface="Garamond"/>
              </a:rPr>
              <a:t>Each</a:t>
            </a:r>
            <a:r>
              <a:rPr sz="2450" spc="120" dirty="0">
                <a:latin typeface="Garamond"/>
                <a:cs typeface="Garamond"/>
              </a:rPr>
              <a:t> </a:t>
            </a:r>
            <a:r>
              <a:rPr sz="2450" spc="50" dirty="0">
                <a:latin typeface="Garamond"/>
                <a:cs typeface="Garamond"/>
              </a:rPr>
              <a:t>macrostate</a:t>
            </a:r>
            <a:r>
              <a:rPr sz="2450" spc="130" dirty="0">
                <a:latin typeface="Garamond"/>
                <a:cs typeface="Garamond"/>
              </a:rPr>
              <a:t> </a:t>
            </a:r>
            <a:r>
              <a:rPr sz="2450" dirty="0">
                <a:latin typeface="Garamond"/>
                <a:cs typeface="Garamond"/>
              </a:rPr>
              <a:t>corresponds</a:t>
            </a:r>
            <a:r>
              <a:rPr sz="2450" spc="130" dirty="0">
                <a:latin typeface="Garamond"/>
                <a:cs typeface="Garamond"/>
              </a:rPr>
              <a:t> </a:t>
            </a:r>
            <a:r>
              <a:rPr sz="2450" dirty="0">
                <a:latin typeface="Garamond"/>
                <a:cs typeface="Garamond"/>
              </a:rPr>
              <a:t>to</a:t>
            </a:r>
            <a:r>
              <a:rPr sz="2450" spc="130" dirty="0">
                <a:latin typeface="Garamond"/>
                <a:cs typeface="Garamond"/>
              </a:rPr>
              <a:t> </a:t>
            </a:r>
            <a:r>
              <a:rPr sz="2450" spc="65" dirty="0">
                <a:latin typeface="Garamond"/>
                <a:cs typeface="Garamond"/>
              </a:rPr>
              <a:t>many</a:t>
            </a:r>
            <a:r>
              <a:rPr sz="2450" spc="130" dirty="0">
                <a:latin typeface="Garamond"/>
                <a:cs typeface="Garamond"/>
              </a:rPr>
              <a:t> </a:t>
            </a:r>
            <a:r>
              <a:rPr sz="2450" dirty="0">
                <a:latin typeface="Garamond"/>
                <a:cs typeface="Garamond"/>
              </a:rPr>
              <a:t>possible</a:t>
            </a:r>
            <a:r>
              <a:rPr sz="2450" spc="130" dirty="0">
                <a:latin typeface="Garamond"/>
                <a:cs typeface="Garamond"/>
              </a:rPr>
              <a:t> </a:t>
            </a:r>
            <a:r>
              <a:rPr sz="2450" spc="-10" dirty="0">
                <a:latin typeface="Garamond"/>
                <a:cs typeface="Garamond"/>
              </a:rPr>
              <a:t>microstates.</a:t>
            </a:r>
            <a:endParaRPr sz="2450">
              <a:latin typeface="Garamond"/>
              <a:cs typeface="Garamond"/>
            </a:endParaRPr>
          </a:p>
          <a:p>
            <a:pPr marL="393700" indent="-361950">
              <a:lnSpc>
                <a:spcPct val="100000"/>
              </a:lnSpc>
              <a:spcBef>
                <a:spcPts val="1045"/>
              </a:spcBef>
              <a:buAutoNum type="alphaUcPeriod"/>
              <a:tabLst>
                <a:tab pos="393700" algn="l"/>
              </a:tabLst>
            </a:pPr>
            <a:r>
              <a:rPr sz="2450" dirty="0">
                <a:latin typeface="Garamond"/>
                <a:cs typeface="Garamond"/>
              </a:rPr>
              <a:t>Neither</a:t>
            </a:r>
            <a:r>
              <a:rPr sz="2450" spc="125" dirty="0">
                <a:latin typeface="Garamond"/>
                <a:cs typeface="Garamond"/>
              </a:rPr>
              <a:t> </a:t>
            </a:r>
            <a:r>
              <a:rPr sz="2450" dirty="0">
                <a:latin typeface="Garamond"/>
                <a:cs typeface="Garamond"/>
              </a:rPr>
              <a:t>of</a:t>
            </a:r>
            <a:r>
              <a:rPr sz="2450" spc="135" dirty="0">
                <a:latin typeface="Garamond"/>
                <a:cs typeface="Garamond"/>
              </a:rPr>
              <a:t> </a:t>
            </a:r>
            <a:r>
              <a:rPr sz="2450" dirty="0">
                <a:latin typeface="Garamond"/>
                <a:cs typeface="Garamond"/>
              </a:rPr>
              <a:t>the</a:t>
            </a:r>
            <a:r>
              <a:rPr sz="2450" spc="135" dirty="0">
                <a:latin typeface="Garamond"/>
                <a:cs typeface="Garamond"/>
              </a:rPr>
              <a:t> </a:t>
            </a:r>
            <a:r>
              <a:rPr sz="2450" spc="-10" dirty="0">
                <a:latin typeface="Garamond"/>
                <a:cs typeface="Garamond"/>
              </a:rPr>
              <a:t>above.</a:t>
            </a:r>
            <a:endParaRPr sz="2450">
              <a:latin typeface="Garamond"/>
              <a:cs typeface="Garamond"/>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70" dirty="0">
                <a:latin typeface="Garamond"/>
                <a:cs typeface="Garamond"/>
              </a:rPr>
              <a:t>B</a:t>
            </a:r>
            <a:endParaRPr sz="2450">
              <a:latin typeface="Garamond"/>
              <a:cs typeface="Garamond"/>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8819" y="878291"/>
            <a:ext cx="8254365" cy="647700"/>
          </a:xfrm>
          <a:prstGeom prst="rect">
            <a:avLst/>
          </a:prstGeom>
        </p:spPr>
        <p:txBody>
          <a:bodyPr vert="horz" wrap="square" lIns="0" tIns="12065" rIns="0" bIns="0" rtlCol="0">
            <a:spAutoFit/>
          </a:bodyPr>
          <a:lstStyle/>
          <a:p>
            <a:pPr marL="12700">
              <a:lnSpc>
                <a:spcPct val="100000"/>
              </a:lnSpc>
              <a:spcBef>
                <a:spcPts val="95"/>
              </a:spcBef>
              <a:tabLst>
                <a:tab pos="3371850" algn="l"/>
              </a:tabLst>
            </a:pPr>
            <a:r>
              <a:rPr sz="1200" spc="-10" dirty="0">
                <a:latin typeface="Times New Roman"/>
                <a:cs typeface="Times New Roman"/>
              </a:rPr>
              <a:t>ConcepTest</a:t>
            </a:r>
            <a:r>
              <a:rPr sz="1200" dirty="0">
                <a:latin typeface="Times New Roman"/>
                <a:cs typeface="Times New Roman"/>
              </a:rPr>
              <a:t>	</a:t>
            </a:r>
            <a:r>
              <a:rPr sz="1200" spc="10" dirty="0">
                <a:latin typeface="Times New Roman"/>
                <a:cs typeface="Times New Roman"/>
              </a:rPr>
              <a:t>10.5.</a:t>
            </a:r>
            <a:r>
              <a:rPr sz="1200" spc="200" dirty="0">
                <a:latin typeface="Times New Roman"/>
                <a:cs typeface="Times New Roman"/>
              </a:rPr>
              <a:t>  </a:t>
            </a:r>
            <a:r>
              <a:rPr sz="1200" spc="10" dirty="0">
                <a:latin typeface="Times New Roman"/>
                <a:cs typeface="Times New Roman"/>
              </a:rPr>
              <a:t>SOME</a:t>
            </a:r>
            <a:r>
              <a:rPr sz="1200" spc="135" dirty="0">
                <a:latin typeface="Times New Roman"/>
                <a:cs typeface="Times New Roman"/>
              </a:rPr>
              <a:t> </a:t>
            </a:r>
            <a:r>
              <a:rPr sz="1200" spc="10" dirty="0">
                <a:latin typeface="Times New Roman"/>
                <a:cs typeface="Times New Roman"/>
              </a:rPr>
              <a:t>APPLICATIONS</a:t>
            </a:r>
            <a:r>
              <a:rPr sz="1200" spc="130" dirty="0">
                <a:latin typeface="Times New Roman"/>
                <a:cs typeface="Times New Roman"/>
              </a:rPr>
              <a:t> </a:t>
            </a:r>
            <a:r>
              <a:rPr sz="1200" spc="65" dirty="0">
                <a:latin typeface="Times New Roman"/>
                <a:cs typeface="Times New Roman"/>
              </a:rPr>
              <a:t>OF</a:t>
            </a:r>
            <a:r>
              <a:rPr sz="1200" spc="125" dirty="0">
                <a:latin typeface="Times New Roman"/>
                <a:cs typeface="Times New Roman"/>
              </a:rPr>
              <a:t> </a:t>
            </a:r>
            <a:r>
              <a:rPr sz="1200" spc="50" dirty="0">
                <a:latin typeface="Times New Roman"/>
                <a:cs typeface="Times New Roman"/>
              </a:rPr>
              <a:t>THE</a:t>
            </a:r>
            <a:r>
              <a:rPr sz="1200" spc="130" dirty="0">
                <a:latin typeface="Times New Roman"/>
                <a:cs typeface="Times New Roman"/>
              </a:rPr>
              <a:t> </a:t>
            </a:r>
            <a:r>
              <a:rPr sz="1200" spc="10" dirty="0">
                <a:latin typeface="Times New Roman"/>
                <a:cs typeface="Times New Roman"/>
              </a:rPr>
              <a:t>BOLTZMANN</a:t>
            </a:r>
            <a:r>
              <a:rPr sz="1200" spc="125" dirty="0">
                <a:latin typeface="Times New Roman"/>
                <a:cs typeface="Times New Roman"/>
              </a:rPr>
              <a:t> </a:t>
            </a:r>
            <a:r>
              <a:rPr sz="1200" spc="-10" dirty="0">
                <a:latin typeface="Times New Roman"/>
                <a:cs typeface="Times New Roman"/>
              </a:rPr>
              <a:t>DISTRIBUTION</a:t>
            </a:r>
            <a:endParaRPr sz="1200">
              <a:latin typeface="Times New Roman"/>
              <a:cs typeface="Times New Roman"/>
            </a:endParaRPr>
          </a:p>
          <a:p>
            <a:pPr>
              <a:lnSpc>
                <a:spcPct val="100000"/>
              </a:lnSpc>
              <a:spcBef>
                <a:spcPts val="40"/>
              </a:spcBef>
            </a:pPr>
            <a:endParaRPr sz="1200">
              <a:latin typeface="Times New Roman"/>
              <a:cs typeface="Times New Roman"/>
            </a:endParaRPr>
          </a:p>
          <a:p>
            <a:pPr marL="12700">
              <a:lnSpc>
                <a:spcPct val="100000"/>
              </a:lnSpc>
              <a:tabLst>
                <a:tab pos="695325" algn="l"/>
              </a:tabLst>
            </a:pPr>
            <a:r>
              <a:rPr sz="1700" b="1" spc="90" dirty="0">
                <a:latin typeface="Book Antiqua"/>
                <a:cs typeface="Book Antiqua"/>
              </a:rPr>
              <a:t>10.5</a:t>
            </a:r>
            <a:r>
              <a:rPr sz="1700" b="1" dirty="0">
                <a:latin typeface="Book Antiqua"/>
                <a:cs typeface="Book Antiqua"/>
              </a:rPr>
              <a:t>	Some</a:t>
            </a:r>
            <a:r>
              <a:rPr sz="1700" b="1" spc="340" dirty="0">
                <a:latin typeface="Book Antiqua"/>
                <a:cs typeface="Book Antiqua"/>
              </a:rPr>
              <a:t> </a:t>
            </a:r>
            <a:r>
              <a:rPr sz="1700" b="1" dirty="0">
                <a:latin typeface="Book Antiqua"/>
                <a:cs typeface="Book Antiqua"/>
              </a:rPr>
              <a:t>Applications</a:t>
            </a:r>
            <a:r>
              <a:rPr sz="1700" b="1" spc="345" dirty="0">
                <a:latin typeface="Book Antiqua"/>
                <a:cs typeface="Book Antiqua"/>
              </a:rPr>
              <a:t> </a:t>
            </a:r>
            <a:r>
              <a:rPr sz="1700" b="1" dirty="0">
                <a:latin typeface="Book Antiqua"/>
                <a:cs typeface="Book Antiqua"/>
              </a:rPr>
              <a:t>of</a:t>
            </a:r>
            <a:r>
              <a:rPr sz="1700" b="1" spc="345" dirty="0">
                <a:latin typeface="Book Antiqua"/>
                <a:cs typeface="Book Antiqua"/>
              </a:rPr>
              <a:t> </a:t>
            </a:r>
            <a:r>
              <a:rPr sz="1700" b="1" spc="80" dirty="0">
                <a:latin typeface="Book Antiqua"/>
                <a:cs typeface="Book Antiqua"/>
              </a:rPr>
              <a:t>the</a:t>
            </a:r>
            <a:r>
              <a:rPr sz="1700" b="1" spc="345" dirty="0">
                <a:latin typeface="Book Antiqua"/>
                <a:cs typeface="Book Antiqua"/>
              </a:rPr>
              <a:t> </a:t>
            </a:r>
            <a:r>
              <a:rPr sz="1700" b="1" spc="75" dirty="0">
                <a:latin typeface="Book Antiqua"/>
                <a:cs typeface="Book Antiqua"/>
              </a:rPr>
              <a:t>Boltzmann</a:t>
            </a:r>
            <a:r>
              <a:rPr sz="1700" b="1" spc="340" dirty="0">
                <a:latin typeface="Book Antiqua"/>
                <a:cs typeface="Book Antiqua"/>
              </a:rPr>
              <a:t> </a:t>
            </a:r>
            <a:r>
              <a:rPr sz="1700" b="1" spc="-10" dirty="0">
                <a:latin typeface="Book Antiqua"/>
                <a:cs typeface="Book Antiqua"/>
              </a:rPr>
              <a:t>Distribution</a:t>
            </a:r>
            <a:endParaRPr sz="1700">
              <a:latin typeface="Book Antiqua"/>
              <a:cs typeface="Book Antiqua"/>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337185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a:t>
            </a:r>
            <a:r>
              <a:rPr sz="1200" spc="10" dirty="0">
                <a:latin typeface="Times New Roman"/>
                <a:cs typeface="Times New Roman"/>
              </a:rPr>
              <a:t>10.5.</a:t>
            </a:r>
            <a:r>
              <a:rPr sz="1200" spc="200" dirty="0">
                <a:latin typeface="Times New Roman"/>
                <a:cs typeface="Times New Roman"/>
              </a:rPr>
              <a:t>  </a:t>
            </a:r>
            <a:r>
              <a:rPr sz="1200" spc="10" dirty="0">
                <a:latin typeface="Times New Roman"/>
                <a:cs typeface="Times New Roman"/>
              </a:rPr>
              <a:t>SOME</a:t>
            </a:r>
            <a:r>
              <a:rPr sz="1200" spc="135" dirty="0">
                <a:latin typeface="Times New Roman"/>
                <a:cs typeface="Times New Roman"/>
              </a:rPr>
              <a:t> </a:t>
            </a:r>
            <a:r>
              <a:rPr sz="1200" spc="10" dirty="0">
                <a:latin typeface="Times New Roman"/>
                <a:cs typeface="Times New Roman"/>
              </a:rPr>
              <a:t>APPLICATIONS</a:t>
            </a:r>
            <a:r>
              <a:rPr sz="1200" spc="130" dirty="0">
                <a:latin typeface="Times New Roman"/>
                <a:cs typeface="Times New Roman"/>
              </a:rPr>
              <a:t> </a:t>
            </a:r>
            <a:r>
              <a:rPr sz="1200" spc="65" dirty="0">
                <a:latin typeface="Times New Roman"/>
                <a:cs typeface="Times New Roman"/>
              </a:rPr>
              <a:t>OF</a:t>
            </a:r>
            <a:r>
              <a:rPr sz="1200" spc="130" dirty="0">
                <a:latin typeface="Times New Roman"/>
                <a:cs typeface="Times New Roman"/>
              </a:rPr>
              <a:t> </a:t>
            </a:r>
            <a:r>
              <a:rPr sz="1200" spc="50" dirty="0">
                <a:latin typeface="Times New Roman"/>
                <a:cs typeface="Times New Roman"/>
              </a:rPr>
              <a:t>THE</a:t>
            </a:r>
            <a:r>
              <a:rPr sz="1200" spc="130" dirty="0">
                <a:latin typeface="Times New Roman"/>
                <a:cs typeface="Times New Roman"/>
              </a:rPr>
              <a:t> </a:t>
            </a:r>
            <a:r>
              <a:rPr sz="1200" spc="10" dirty="0">
                <a:latin typeface="Times New Roman"/>
                <a:cs typeface="Times New Roman"/>
              </a:rPr>
              <a:t>BOLTZMANN</a:t>
            </a:r>
            <a:r>
              <a:rPr sz="1200" spc="125" dirty="0">
                <a:latin typeface="Times New Roman"/>
                <a:cs typeface="Times New Roman"/>
              </a:rPr>
              <a:t> </a:t>
            </a:r>
            <a:r>
              <a:rPr sz="1200" spc="-10" dirty="0">
                <a:latin typeface="Times New Roman"/>
                <a:cs typeface="Times New Roman"/>
              </a:rPr>
              <a:t>DISTRIBUTION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A</a:t>
            </a:r>
            <a:r>
              <a:rPr spc="10" dirty="0"/>
              <a:t> </a:t>
            </a:r>
            <a:r>
              <a:rPr spc="65" dirty="0"/>
              <a:t>typical</a:t>
            </a:r>
            <a:r>
              <a:rPr spc="15" dirty="0"/>
              <a:t> </a:t>
            </a:r>
            <a:r>
              <a:rPr dirty="0"/>
              <a:t>room</a:t>
            </a:r>
            <a:r>
              <a:rPr spc="5" dirty="0"/>
              <a:t> </a:t>
            </a:r>
            <a:r>
              <a:rPr spc="55" dirty="0"/>
              <a:t>temperature</a:t>
            </a:r>
            <a:r>
              <a:rPr spc="10" dirty="0"/>
              <a:t> </a:t>
            </a:r>
            <a:r>
              <a:rPr dirty="0"/>
              <a:t>is</a:t>
            </a:r>
            <a:r>
              <a:rPr spc="10" dirty="0"/>
              <a:t> </a:t>
            </a:r>
            <a:r>
              <a:rPr spc="55" dirty="0"/>
              <a:t>about</a:t>
            </a:r>
            <a:r>
              <a:rPr spc="10" dirty="0"/>
              <a:t> </a:t>
            </a:r>
            <a:r>
              <a:rPr dirty="0"/>
              <a:t>300</a:t>
            </a:r>
            <a:r>
              <a:rPr spc="10" dirty="0"/>
              <a:t> </a:t>
            </a:r>
            <a:r>
              <a:rPr dirty="0"/>
              <a:t>K.</a:t>
            </a:r>
            <a:r>
              <a:rPr spc="15" dirty="0"/>
              <a:t> </a:t>
            </a:r>
            <a:r>
              <a:rPr dirty="0"/>
              <a:t>The</a:t>
            </a:r>
            <a:r>
              <a:rPr spc="5" dirty="0"/>
              <a:t> </a:t>
            </a:r>
            <a:r>
              <a:rPr dirty="0"/>
              <a:t>core</a:t>
            </a:r>
            <a:r>
              <a:rPr spc="15" dirty="0"/>
              <a:t> </a:t>
            </a:r>
            <a:r>
              <a:rPr spc="-80" dirty="0"/>
              <a:t>of</a:t>
            </a:r>
            <a:r>
              <a:rPr spc="10" dirty="0"/>
              <a:t> </a:t>
            </a:r>
            <a:r>
              <a:rPr dirty="0"/>
              <a:t>the</a:t>
            </a:r>
            <a:r>
              <a:rPr spc="10" dirty="0"/>
              <a:t> </a:t>
            </a:r>
            <a:r>
              <a:rPr spc="50" dirty="0"/>
              <a:t>Earth </a:t>
            </a:r>
            <a:r>
              <a:rPr dirty="0"/>
              <a:t>is</a:t>
            </a:r>
            <a:r>
              <a:rPr spc="395" dirty="0"/>
              <a:t> </a:t>
            </a:r>
            <a:r>
              <a:rPr spc="145" dirty="0"/>
              <a:t>at</a:t>
            </a:r>
            <a:r>
              <a:rPr spc="409" dirty="0"/>
              <a:t> </a:t>
            </a:r>
            <a:r>
              <a:rPr spc="55" dirty="0"/>
              <a:t>about</a:t>
            </a:r>
            <a:r>
              <a:rPr spc="405" dirty="0"/>
              <a:t> </a:t>
            </a:r>
            <a:r>
              <a:rPr dirty="0"/>
              <a:t>6000</a:t>
            </a:r>
            <a:r>
              <a:rPr spc="409" dirty="0"/>
              <a:t> </a:t>
            </a:r>
            <a:r>
              <a:rPr dirty="0"/>
              <a:t>K,</a:t>
            </a:r>
            <a:r>
              <a:rPr spc="405" dirty="0"/>
              <a:t> </a:t>
            </a:r>
            <a:r>
              <a:rPr spc="55" dirty="0"/>
              <a:t>about</a:t>
            </a:r>
            <a:r>
              <a:rPr spc="409" dirty="0"/>
              <a:t> </a:t>
            </a:r>
            <a:r>
              <a:rPr dirty="0"/>
              <a:t>20</a:t>
            </a:r>
            <a:r>
              <a:rPr spc="405" dirty="0"/>
              <a:t> </a:t>
            </a:r>
            <a:r>
              <a:rPr dirty="0"/>
              <a:t>times</a:t>
            </a:r>
            <a:r>
              <a:rPr spc="409" dirty="0"/>
              <a:t> </a:t>
            </a:r>
            <a:r>
              <a:rPr dirty="0"/>
              <a:t>hotter</a:t>
            </a:r>
            <a:r>
              <a:rPr spc="405" dirty="0"/>
              <a:t> </a:t>
            </a:r>
            <a:r>
              <a:rPr spc="70" dirty="0"/>
              <a:t>than</a:t>
            </a:r>
            <a:r>
              <a:rPr spc="409" dirty="0"/>
              <a:t> </a:t>
            </a:r>
            <a:r>
              <a:rPr dirty="0"/>
              <a:t>the</a:t>
            </a:r>
            <a:r>
              <a:rPr spc="405" dirty="0"/>
              <a:t> </a:t>
            </a:r>
            <a:r>
              <a:rPr dirty="0"/>
              <a:t>surface.</a:t>
            </a:r>
            <a:r>
              <a:rPr spc="270" dirty="0"/>
              <a:t>  </a:t>
            </a:r>
            <a:r>
              <a:rPr spc="-50" dirty="0"/>
              <a:t>A </a:t>
            </a:r>
            <a:r>
              <a:rPr spc="65" dirty="0"/>
              <a:t>typical</a:t>
            </a:r>
            <a:r>
              <a:rPr spc="155" dirty="0"/>
              <a:t> </a:t>
            </a:r>
            <a:r>
              <a:rPr dirty="0"/>
              <a:t>atom</a:t>
            </a:r>
            <a:r>
              <a:rPr spc="160" dirty="0"/>
              <a:t> </a:t>
            </a:r>
            <a:r>
              <a:rPr dirty="0"/>
              <a:t>in</a:t>
            </a:r>
            <a:r>
              <a:rPr spc="165" dirty="0"/>
              <a:t> </a:t>
            </a:r>
            <a:r>
              <a:rPr dirty="0"/>
              <a:t>the</a:t>
            </a:r>
            <a:r>
              <a:rPr spc="165" dirty="0"/>
              <a:t> </a:t>
            </a:r>
            <a:r>
              <a:rPr dirty="0"/>
              <a:t>core</a:t>
            </a:r>
            <a:r>
              <a:rPr spc="155" dirty="0"/>
              <a:t> </a:t>
            </a:r>
            <a:r>
              <a:rPr dirty="0"/>
              <a:t>of</a:t>
            </a:r>
            <a:r>
              <a:rPr spc="165" dirty="0"/>
              <a:t> </a:t>
            </a:r>
            <a:r>
              <a:rPr dirty="0"/>
              <a:t>the</a:t>
            </a:r>
            <a:r>
              <a:rPr spc="160" dirty="0"/>
              <a:t> </a:t>
            </a:r>
            <a:r>
              <a:rPr spc="60" dirty="0"/>
              <a:t>Earth</a:t>
            </a:r>
            <a:r>
              <a:rPr spc="165" dirty="0"/>
              <a:t> </a:t>
            </a:r>
            <a:r>
              <a:rPr spc="55" dirty="0"/>
              <a:t>has.</a:t>
            </a:r>
            <a:r>
              <a:rPr spc="-210" dirty="0"/>
              <a:t> </a:t>
            </a:r>
            <a:r>
              <a:rPr spc="75" dirty="0"/>
              <a:t>.</a:t>
            </a:r>
            <a:r>
              <a:rPr spc="-215" dirty="0"/>
              <a:t> </a:t>
            </a:r>
            <a:r>
              <a:rPr spc="75" dirty="0"/>
              <a:t>.</a:t>
            </a:r>
            <a:r>
              <a:rPr spc="-210" dirty="0"/>
              <a:t> </a:t>
            </a:r>
            <a:r>
              <a:rPr dirty="0"/>
              <a:t>(Choose</a:t>
            </a:r>
            <a:r>
              <a:rPr spc="170" dirty="0"/>
              <a:t> </a:t>
            </a:r>
            <a:r>
              <a:rPr spc="-10" dirty="0"/>
              <a:t>one.)</a:t>
            </a:r>
          </a:p>
        </p:txBody>
      </p:sp>
      <p:sp>
        <p:nvSpPr>
          <p:cNvPr id="5" name="object 5"/>
          <p:cNvSpPr/>
          <p:nvPr/>
        </p:nvSpPr>
        <p:spPr>
          <a:xfrm>
            <a:off x="2236254" y="2610739"/>
            <a:ext cx="288925" cy="0"/>
          </a:xfrm>
          <a:custGeom>
            <a:avLst/>
            <a:gdLst/>
            <a:ahLst/>
            <a:cxnLst/>
            <a:rect l="l" t="t" r="r" b="b"/>
            <a:pathLst>
              <a:path w="288925">
                <a:moveTo>
                  <a:pt x="0" y="0"/>
                </a:moveTo>
                <a:lnTo>
                  <a:pt x="288747" y="0"/>
                </a:lnTo>
              </a:path>
            </a:pathLst>
          </a:custGeom>
          <a:ln w="12585">
            <a:solidFill>
              <a:srgbClr val="000000"/>
            </a:solidFill>
          </a:ln>
        </p:spPr>
        <p:txBody>
          <a:bodyPr wrap="square" lIns="0" tIns="0" rIns="0" bIns="0" rtlCol="0"/>
          <a:lstStyle/>
          <a:p>
            <a:endParaRPr/>
          </a:p>
        </p:txBody>
      </p:sp>
      <p:sp>
        <p:nvSpPr>
          <p:cNvPr id="6" name="object 6"/>
          <p:cNvSpPr txBox="1"/>
          <p:nvPr/>
        </p:nvSpPr>
        <p:spPr>
          <a:xfrm>
            <a:off x="693915" y="2549968"/>
            <a:ext cx="8305800" cy="403225"/>
          </a:xfrm>
          <a:prstGeom prst="rect">
            <a:avLst/>
          </a:prstGeom>
        </p:spPr>
        <p:txBody>
          <a:bodyPr vert="horz" wrap="square" lIns="0" tIns="15875" rIns="0" bIns="0" rtlCol="0">
            <a:spAutoFit/>
          </a:bodyPr>
          <a:lstStyle/>
          <a:p>
            <a:pPr marL="38100">
              <a:lnSpc>
                <a:spcPct val="100000"/>
              </a:lnSpc>
              <a:spcBef>
                <a:spcPts val="125"/>
              </a:spcBef>
              <a:tabLst>
                <a:tab pos="1279525" algn="l"/>
                <a:tab pos="1971675" algn="l"/>
                <a:tab pos="2786380" algn="l"/>
                <a:tab pos="3184525" algn="l"/>
                <a:tab pos="4001135" algn="l"/>
                <a:tab pos="4966970" algn="l"/>
                <a:tab pos="5365115" algn="l"/>
                <a:tab pos="5650230" algn="l"/>
                <a:tab pos="6637020" algn="l"/>
                <a:tab pos="7420609" algn="l"/>
                <a:tab pos="7866380" algn="l"/>
              </a:tabLst>
            </a:pPr>
            <a:r>
              <a:rPr sz="2450" spc="65" dirty="0">
                <a:latin typeface="Garamond"/>
                <a:cs typeface="Garamond"/>
              </a:rPr>
              <a:t>A.</a:t>
            </a:r>
            <a:r>
              <a:rPr sz="2450" spc="-30" dirty="0">
                <a:latin typeface="Garamond"/>
                <a:cs typeface="Garamond"/>
              </a:rPr>
              <a:t> </a:t>
            </a:r>
            <a:r>
              <a:rPr sz="2450" spc="35" dirty="0">
                <a:latin typeface="Garamond"/>
                <a:cs typeface="Garamond"/>
              </a:rPr>
              <a:t>about</a:t>
            </a:r>
            <a:r>
              <a:rPr sz="2450" dirty="0">
                <a:latin typeface="Garamond"/>
                <a:cs typeface="Garamond"/>
              </a:rPr>
              <a:t>	</a:t>
            </a:r>
            <a:r>
              <a:rPr sz="3675" spc="-37" baseline="46485" dirty="0">
                <a:latin typeface="Lucida Sans Unicode"/>
                <a:cs typeface="Lucida Sans Unicode"/>
              </a:rPr>
              <a:t>√</a:t>
            </a:r>
            <a:r>
              <a:rPr sz="2450" spc="-25" dirty="0">
                <a:latin typeface="Garamond"/>
                <a:cs typeface="Garamond"/>
              </a:rPr>
              <a:t>20</a:t>
            </a:r>
            <a:r>
              <a:rPr sz="2450" dirty="0">
                <a:latin typeface="Garamond"/>
                <a:cs typeface="Garamond"/>
              </a:rPr>
              <a:t>	</a:t>
            </a:r>
            <a:r>
              <a:rPr sz="2450" spc="-10" dirty="0">
                <a:latin typeface="Garamond"/>
                <a:cs typeface="Garamond"/>
              </a:rPr>
              <a:t>times</a:t>
            </a:r>
            <a:r>
              <a:rPr sz="2450" dirty="0">
                <a:latin typeface="Garamond"/>
                <a:cs typeface="Garamond"/>
              </a:rPr>
              <a:t>	</a:t>
            </a:r>
            <a:r>
              <a:rPr sz="2450" spc="40" dirty="0">
                <a:latin typeface="Garamond"/>
                <a:cs typeface="Garamond"/>
              </a:rPr>
              <a:t>as</a:t>
            </a:r>
            <a:r>
              <a:rPr sz="2450" dirty="0">
                <a:latin typeface="Garamond"/>
                <a:cs typeface="Garamond"/>
              </a:rPr>
              <a:t>	</a:t>
            </a:r>
            <a:r>
              <a:rPr sz="2450" spc="-20" dirty="0">
                <a:latin typeface="Garamond"/>
                <a:cs typeface="Garamond"/>
              </a:rPr>
              <a:t>much</a:t>
            </a:r>
            <a:r>
              <a:rPr sz="2450" dirty="0">
                <a:latin typeface="Garamond"/>
                <a:cs typeface="Garamond"/>
              </a:rPr>
              <a:t>	</a:t>
            </a:r>
            <a:r>
              <a:rPr sz="2450" spc="-10" dirty="0">
                <a:latin typeface="Garamond"/>
                <a:cs typeface="Garamond"/>
              </a:rPr>
              <a:t>energy</a:t>
            </a:r>
            <a:r>
              <a:rPr sz="2450" dirty="0">
                <a:latin typeface="Garamond"/>
                <a:cs typeface="Garamond"/>
              </a:rPr>
              <a:t>	</a:t>
            </a:r>
            <a:r>
              <a:rPr sz="2450" spc="40" dirty="0">
                <a:latin typeface="Garamond"/>
                <a:cs typeface="Garamond"/>
              </a:rPr>
              <a:t>as</a:t>
            </a:r>
            <a:r>
              <a:rPr sz="2450" dirty="0">
                <a:latin typeface="Garamond"/>
                <a:cs typeface="Garamond"/>
              </a:rPr>
              <a:t>	</a:t>
            </a:r>
            <a:r>
              <a:rPr sz="2450" spc="80" dirty="0">
                <a:latin typeface="Garamond"/>
                <a:cs typeface="Garamond"/>
              </a:rPr>
              <a:t>a</a:t>
            </a:r>
            <a:r>
              <a:rPr sz="2450" dirty="0">
                <a:latin typeface="Garamond"/>
                <a:cs typeface="Garamond"/>
              </a:rPr>
              <a:t>	</a:t>
            </a:r>
            <a:r>
              <a:rPr sz="2450" spc="55" dirty="0">
                <a:latin typeface="Garamond"/>
                <a:cs typeface="Garamond"/>
              </a:rPr>
              <a:t>typical</a:t>
            </a:r>
            <a:r>
              <a:rPr sz="2450" dirty="0">
                <a:latin typeface="Garamond"/>
                <a:cs typeface="Garamond"/>
              </a:rPr>
              <a:t>	</a:t>
            </a:r>
            <a:r>
              <a:rPr sz="2450" spc="-20" dirty="0">
                <a:latin typeface="Garamond"/>
                <a:cs typeface="Garamond"/>
              </a:rPr>
              <a:t>atom</a:t>
            </a:r>
            <a:r>
              <a:rPr sz="2450" dirty="0">
                <a:latin typeface="Garamond"/>
                <a:cs typeface="Garamond"/>
              </a:rPr>
              <a:t>	</a:t>
            </a:r>
            <a:r>
              <a:rPr sz="2450" spc="-25" dirty="0">
                <a:latin typeface="Garamond"/>
                <a:cs typeface="Garamond"/>
              </a:rPr>
              <a:t>on</a:t>
            </a:r>
            <a:r>
              <a:rPr sz="2450" dirty="0">
                <a:latin typeface="Garamond"/>
                <a:cs typeface="Garamond"/>
              </a:rPr>
              <a:t>	</a:t>
            </a:r>
            <a:r>
              <a:rPr sz="2450" spc="-25" dirty="0">
                <a:latin typeface="Garamond"/>
                <a:cs typeface="Garamond"/>
              </a:rPr>
              <a:t>the</a:t>
            </a:r>
            <a:endParaRPr sz="2450">
              <a:latin typeface="Garamond"/>
              <a:cs typeface="Garamond"/>
            </a:endParaRPr>
          </a:p>
        </p:txBody>
      </p:sp>
      <p:sp>
        <p:nvSpPr>
          <p:cNvPr id="7" name="object 7"/>
          <p:cNvSpPr txBox="1"/>
          <p:nvPr/>
        </p:nvSpPr>
        <p:spPr>
          <a:xfrm>
            <a:off x="727417" y="2801205"/>
            <a:ext cx="8246745" cy="2303145"/>
          </a:xfrm>
          <a:prstGeom prst="rect">
            <a:avLst/>
          </a:prstGeom>
        </p:spPr>
        <p:txBody>
          <a:bodyPr vert="horz" wrap="square" lIns="0" tIns="144780" rIns="0" bIns="0" rtlCol="0">
            <a:spAutoFit/>
          </a:bodyPr>
          <a:lstStyle/>
          <a:p>
            <a:pPr marL="375285">
              <a:lnSpc>
                <a:spcPct val="100000"/>
              </a:lnSpc>
              <a:spcBef>
                <a:spcPts val="1140"/>
              </a:spcBef>
            </a:pPr>
            <a:r>
              <a:rPr sz="2450" dirty="0">
                <a:latin typeface="Garamond"/>
                <a:cs typeface="Garamond"/>
              </a:rPr>
              <a:t>Earth’s</a:t>
            </a:r>
            <a:r>
              <a:rPr sz="2450" spc="475" dirty="0">
                <a:latin typeface="Garamond"/>
                <a:cs typeface="Garamond"/>
              </a:rPr>
              <a:t> </a:t>
            </a:r>
            <a:r>
              <a:rPr sz="2450" spc="-10" dirty="0">
                <a:latin typeface="Garamond"/>
                <a:cs typeface="Garamond"/>
              </a:rPr>
              <a:t>surface.</a:t>
            </a:r>
            <a:endParaRPr sz="2450">
              <a:latin typeface="Garamond"/>
              <a:cs typeface="Garamond"/>
            </a:endParaRPr>
          </a:p>
          <a:p>
            <a:pPr marL="375285" marR="5080" indent="-359410">
              <a:lnSpc>
                <a:spcPct val="101699"/>
              </a:lnSpc>
              <a:spcBef>
                <a:spcPts val="995"/>
              </a:spcBef>
            </a:pPr>
            <a:r>
              <a:rPr sz="2450" spc="90" dirty="0">
                <a:latin typeface="Garamond"/>
                <a:cs typeface="Garamond"/>
              </a:rPr>
              <a:t>B.</a:t>
            </a:r>
            <a:r>
              <a:rPr sz="2450" spc="15" dirty="0">
                <a:latin typeface="Garamond"/>
                <a:cs typeface="Garamond"/>
              </a:rPr>
              <a:t> </a:t>
            </a:r>
            <a:r>
              <a:rPr sz="2450" spc="55" dirty="0">
                <a:latin typeface="Garamond"/>
                <a:cs typeface="Garamond"/>
              </a:rPr>
              <a:t>about</a:t>
            </a:r>
            <a:r>
              <a:rPr sz="2450" spc="20" dirty="0">
                <a:latin typeface="Garamond"/>
                <a:cs typeface="Garamond"/>
              </a:rPr>
              <a:t> </a:t>
            </a:r>
            <a:r>
              <a:rPr sz="2450" dirty="0">
                <a:latin typeface="Garamond"/>
                <a:cs typeface="Garamond"/>
              </a:rPr>
              <a:t>20</a:t>
            </a:r>
            <a:r>
              <a:rPr sz="2450" spc="25" dirty="0">
                <a:latin typeface="Garamond"/>
                <a:cs typeface="Garamond"/>
              </a:rPr>
              <a:t> </a:t>
            </a:r>
            <a:r>
              <a:rPr sz="2450" dirty="0">
                <a:latin typeface="Garamond"/>
                <a:cs typeface="Garamond"/>
              </a:rPr>
              <a:t>times</a:t>
            </a:r>
            <a:r>
              <a:rPr sz="2450" spc="20" dirty="0">
                <a:latin typeface="Garamond"/>
                <a:cs typeface="Garamond"/>
              </a:rPr>
              <a:t> </a:t>
            </a:r>
            <a:r>
              <a:rPr sz="2450" spc="65" dirty="0">
                <a:latin typeface="Garamond"/>
                <a:cs typeface="Garamond"/>
              </a:rPr>
              <a:t>as</a:t>
            </a:r>
            <a:r>
              <a:rPr sz="2450" spc="20" dirty="0">
                <a:latin typeface="Garamond"/>
                <a:cs typeface="Garamond"/>
              </a:rPr>
              <a:t> </a:t>
            </a:r>
            <a:r>
              <a:rPr sz="2450" dirty="0">
                <a:latin typeface="Garamond"/>
                <a:cs typeface="Garamond"/>
              </a:rPr>
              <a:t>much</a:t>
            </a:r>
            <a:r>
              <a:rPr sz="2450" spc="20" dirty="0">
                <a:latin typeface="Garamond"/>
                <a:cs typeface="Garamond"/>
              </a:rPr>
              <a:t> </a:t>
            </a:r>
            <a:r>
              <a:rPr sz="2450" dirty="0">
                <a:latin typeface="Garamond"/>
                <a:cs typeface="Garamond"/>
              </a:rPr>
              <a:t>energy</a:t>
            </a:r>
            <a:r>
              <a:rPr sz="2450" spc="20" dirty="0">
                <a:latin typeface="Garamond"/>
                <a:cs typeface="Garamond"/>
              </a:rPr>
              <a:t> </a:t>
            </a:r>
            <a:r>
              <a:rPr sz="2450" spc="65" dirty="0">
                <a:latin typeface="Garamond"/>
                <a:cs typeface="Garamond"/>
              </a:rPr>
              <a:t>as</a:t>
            </a:r>
            <a:r>
              <a:rPr sz="2450" spc="20" dirty="0">
                <a:latin typeface="Garamond"/>
                <a:cs typeface="Garamond"/>
              </a:rPr>
              <a:t> </a:t>
            </a:r>
            <a:r>
              <a:rPr sz="2450" spc="130" dirty="0">
                <a:latin typeface="Garamond"/>
                <a:cs typeface="Garamond"/>
              </a:rPr>
              <a:t>a</a:t>
            </a:r>
            <a:r>
              <a:rPr sz="2450" spc="20" dirty="0">
                <a:latin typeface="Garamond"/>
                <a:cs typeface="Garamond"/>
              </a:rPr>
              <a:t> </a:t>
            </a:r>
            <a:r>
              <a:rPr sz="2450" spc="65" dirty="0">
                <a:latin typeface="Garamond"/>
                <a:cs typeface="Garamond"/>
              </a:rPr>
              <a:t>typical</a:t>
            </a:r>
            <a:r>
              <a:rPr sz="2450" spc="20" dirty="0">
                <a:latin typeface="Garamond"/>
                <a:cs typeface="Garamond"/>
              </a:rPr>
              <a:t> </a:t>
            </a:r>
            <a:r>
              <a:rPr sz="2450" dirty="0">
                <a:latin typeface="Garamond"/>
                <a:cs typeface="Garamond"/>
              </a:rPr>
              <a:t>atom</a:t>
            </a:r>
            <a:r>
              <a:rPr sz="2450" spc="20" dirty="0">
                <a:latin typeface="Garamond"/>
                <a:cs typeface="Garamond"/>
              </a:rPr>
              <a:t> </a:t>
            </a:r>
            <a:r>
              <a:rPr sz="2450" spc="-10" dirty="0">
                <a:latin typeface="Garamond"/>
                <a:cs typeface="Garamond"/>
              </a:rPr>
              <a:t>on</a:t>
            </a:r>
            <a:r>
              <a:rPr sz="2450" spc="20" dirty="0">
                <a:latin typeface="Garamond"/>
                <a:cs typeface="Garamond"/>
              </a:rPr>
              <a:t> </a:t>
            </a:r>
            <a:r>
              <a:rPr sz="2450" dirty="0">
                <a:latin typeface="Garamond"/>
                <a:cs typeface="Garamond"/>
              </a:rPr>
              <a:t>the</a:t>
            </a:r>
            <a:r>
              <a:rPr sz="2450" spc="15" dirty="0">
                <a:latin typeface="Garamond"/>
                <a:cs typeface="Garamond"/>
              </a:rPr>
              <a:t> </a:t>
            </a:r>
            <a:r>
              <a:rPr sz="2450" spc="-10" dirty="0">
                <a:latin typeface="Garamond"/>
                <a:cs typeface="Garamond"/>
              </a:rPr>
              <a:t>Earth’s surface.</a:t>
            </a:r>
            <a:endParaRPr sz="2450">
              <a:latin typeface="Garamond"/>
              <a:cs typeface="Garamond"/>
            </a:endParaRPr>
          </a:p>
          <a:p>
            <a:pPr marL="375285" marR="5080" indent="-363220">
              <a:lnSpc>
                <a:spcPct val="101699"/>
              </a:lnSpc>
              <a:spcBef>
                <a:spcPts val="995"/>
              </a:spcBef>
            </a:pPr>
            <a:r>
              <a:rPr sz="2450" spc="80" dirty="0">
                <a:latin typeface="Garamond"/>
                <a:cs typeface="Garamond"/>
              </a:rPr>
              <a:t>C.</a:t>
            </a:r>
            <a:r>
              <a:rPr sz="2450" spc="45" dirty="0">
                <a:latin typeface="Garamond"/>
                <a:cs typeface="Garamond"/>
              </a:rPr>
              <a:t> </a:t>
            </a:r>
            <a:r>
              <a:rPr sz="2450" spc="55" dirty="0">
                <a:latin typeface="Garamond"/>
                <a:cs typeface="Garamond"/>
              </a:rPr>
              <a:t>about</a:t>
            </a:r>
            <a:r>
              <a:rPr sz="2450" spc="-60" dirty="0">
                <a:latin typeface="Garamond"/>
                <a:cs typeface="Garamond"/>
              </a:rPr>
              <a:t> </a:t>
            </a:r>
            <a:r>
              <a:rPr sz="2450" spc="-30" dirty="0">
                <a:latin typeface="Garamond"/>
                <a:cs typeface="Garamond"/>
              </a:rPr>
              <a:t>400</a:t>
            </a:r>
            <a:r>
              <a:rPr sz="2450" spc="-60" dirty="0">
                <a:latin typeface="Garamond"/>
                <a:cs typeface="Garamond"/>
              </a:rPr>
              <a:t> </a:t>
            </a:r>
            <a:r>
              <a:rPr sz="2450" dirty="0">
                <a:latin typeface="Garamond"/>
                <a:cs typeface="Garamond"/>
              </a:rPr>
              <a:t>times</a:t>
            </a:r>
            <a:r>
              <a:rPr sz="2450" spc="-55" dirty="0">
                <a:latin typeface="Garamond"/>
                <a:cs typeface="Garamond"/>
              </a:rPr>
              <a:t> </a:t>
            </a:r>
            <a:r>
              <a:rPr sz="2450" spc="65" dirty="0">
                <a:latin typeface="Garamond"/>
                <a:cs typeface="Garamond"/>
              </a:rPr>
              <a:t>as</a:t>
            </a:r>
            <a:r>
              <a:rPr sz="2450" spc="-60" dirty="0">
                <a:latin typeface="Garamond"/>
                <a:cs typeface="Garamond"/>
              </a:rPr>
              <a:t> </a:t>
            </a:r>
            <a:r>
              <a:rPr sz="2450" spc="-10" dirty="0">
                <a:latin typeface="Garamond"/>
                <a:cs typeface="Garamond"/>
              </a:rPr>
              <a:t>much</a:t>
            </a:r>
            <a:r>
              <a:rPr sz="2450" spc="-55" dirty="0">
                <a:latin typeface="Garamond"/>
                <a:cs typeface="Garamond"/>
              </a:rPr>
              <a:t> </a:t>
            </a:r>
            <a:r>
              <a:rPr sz="2450" dirty="0">
                <a:latin typeface="Garamond"/>
                <a:cs typeface="Garamond"/>
              </a:rPr>
              <a:t>energy</a:t>
            </a:r>
            <a:r>
              <a:rPr sz="2450" spc="-55" dirty="0">
                <a:latin typeface="Garamond"/>
                <a:cs typeface="Garamond"/>
              </a:rPr>
              <a:t> </a:t>
            </a:r>
            <a:r>
              <a:rPr sz="2450" spc="65" dirty="0">
                <a:latin typeface="Garamond"/>
                <a:cs typeface="Garamond"/>
              </a:rPr>
              <a:t>as</a:t>
            </a:r>
            <a:r>
              <a:rPr sz="2450" spc="-60" dirty="0">
                <a:latin typeface="Garamond"/>
                <a:cs typeface="Garamond"/>
              </a:rPr>
              <a:t> </a:t>
            </a:r>
            <a:r>
              <a:rPr sz="2450" spc="130" dirty="0">
                <a:latin typeface="Garamond"/>
                <a:cs typeface="Garamond"/>
              </a:rPr>
              <a:t>a</a:t>
            </a:r>
            <a:r>
              <a:rPr sz="2450" spc="-55" dirty="0">
                <a:latin typeface="Garamond"/>
                <a:cs typeface="Garamond"/>
              </a:rPr>
              <a:t> </a:t>
            </a:r>
            <a:r>
              <a:rPr sz="2450" spc="65" dirty="0">
                <a:latin typeface="Garamond"/>
                <a:cs typeface="Garamond"/>
              </a:rPr>
              <a:t>typical</a:t>
            </a:r>
            <a:r>
              <a:rPr sz="2450" spc="-60" dirty="0">
                <a:latin typeface="Garamond"/>
                <a:cs typeface="Garamond"/>
              </a:rPr>
              <a:t> </a:t>
            </a:r>
            <a:r>
              <a:rPr sz="2450" dirty="0">
                <a:latin typeface="Garamond"/>
                <a:cs typeface="Garamond"/>
              </a:rPr>
              <a:t>atom</a:t>
            </a:r>
            <a:r>
              <a:rPr sz="2450" spc="-60" dirty="0">
                <a:latin typeface="Garamond"/>
                <a:cs typeface="Garamond"/>
              </a:rPr>
              <a:t> </a:t>
            </a:r>
            <a:r>
              <a:rPr sz="2450" spc="-70" dirty="0">
                <a:latin typeface="Garamond"/>
                <a:cs typeface="Garamond"/>
              </a:rPr>
              <a:t>on</a:t>
            </a:r>
            <a:r>
              <a:rPr sz="2450" spc="-55" dirty="0">
                <a:latin typeface="Garamond"/>
                <a:cs typeface="Garamond"/>
              </a:rPr>
              <a:t> </a:t>
            </a:r>
            <a:r>
              <a:rPr sz="2450" dirty="0">
                <a:latin typeface="Garamond"/>
                <a:cs typeface="Garamond"/>
              </a:rPr>
              <a:t>the</a:t>
            </a:r>
            <a:r>
              <a:rPr sz="2450" spc="-60" dirty="0">
                <a:latin typeface="Garamond"/>
                <a:cs typeface="Garamond"/>
              </a:rPr>
              <a:t> </a:t>
            </a:r>
            <a:r>
              <a:rPr sz="2450" spc="40" dirty="0">
                <a:latin typeface="Garamond"/>
                <a:cs typeface="Garamond"/>
              </a:rPr>
              <a:t>Earth’s </a:t>
            </a:r>
            <a:r>
              <a:rPr sz="2450" spc="-10" dirty="0">
                <a:latin typeface="Garamond"/>
                <a:cs typeface="Garamond"/>
              </a:rPr>
              <a:t>surface.</a:t>
            </a:r>
            <a:endParaRPr sz="2450">
              <a:latin typeface="Garamond"/>
              <a:cs typeface="Garamond"/>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337185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a:t>
            </a:r>
            <a:r>
              <a:rPr sz="1200" spc="10" dirty="0">
                <a:latin typeface="Times New Roman"/>
                <a:cs typeface="Times New Roman"/>
              </a:rPr>
              <a:t>10.5.</a:t>
            </a:r>
            <a:r>
              <a:rPr sz="1200" spc="200" dirty="0">
                <a:latin typeface="Times New Roman"/>
                <a:cs typeface="Times New Roman"/>
              </a:rPr>
              <a:t>  </a:t>
            </a:r>
            <a:r>
              <a:rPr sz="1200" spc="10" dirty="0">
                <a:latin typeface="Times New Roman"/>
                <a:cs typeface="Times New Roman"/>
              </a:rPr>
              <a:t>SOME</a:t>
            </a:r>
            <a:r>
              <a:rPr sz="1200" spc="135" dirty="0">
                <a:latin typeface="Times New Roman"/>
                <a:cs typeface="Times New Roman"/>
              </a:rPr>
              <a:t> </a:t>
            </a:r>
            <a:r>
              <a:rPr sz="1200" spc="10" dirty="0">
                <a:latin typeface="Times New Roman"/>
                <a:cs typeface="Times New Roman"/>
              </a:rPr>
              <a:t>APPLICATIONS</a:t>
            </a:r>
            <a:r>
              <a:rPr sz="1200" spc="130" dirty="0">
                <a:latin typeface="Times New Roman"/>
                <a:cs typeface="Times New Roman"/>
              </a:rPr>
              <a:t> </a:t>
            </a:r>
            <a:r>
              <a:rPr sz="1200" spc="65" dirty="0">
                <a:latin typeface="Times New Roman"/>
                <a:cs typeface="Times New Roman"/>
              </a:rPr>
              <a:t>OF</a:t>
            </a:r>
            <a:r>
              <a:rPr sz="1200" spc="130" dirty="0">
                <a:latin typeface="Times New Roman"/>
                <a:cs typeface="Times New Roman"/>
              </a:rPr>
              <a:t> </a:t>
            </a:r>
            <a:r>
              <a:rPr sz="1200" spc="50" dirty="0">
                <a:latin typeface="Times New Roman"/>
                <a:cs typeface="Times New Roman"/>
              </a:rPr>
              <a:t>THE</a:t>
            </a:r>
            <a:r>
              <a:rPr sz="1200" spc="130" dirty="0">
                <a:latin typeface="Times New Roman"/>
                <a:cs typeface="Times New Roman"/>
              </a:rPr>
              <a:t> </a:t>
            </a:r>
            <a:r>
              <a:rPr sz="1200" spc="10" dirty="0">
                <a:latin typeface="Times New Roman"/>
                <a:cs typeface="Times New Roman"/>
              </a:rPr>
              <a:t>BOLTZMANN</a:t>
            </a:r>
            <a:r>
              <a:rPr sz="1200" spc="125" dirty="0">
                <a:latin typeface="Times New Roman"/>
                <a:cs typeface="Times New Roman"/>
              </a:rPr>
              <a:t> </a:t>
            </a:r>
            <a:r>
              <a:rPr sz="1200" spc="-10" dirty="0">
                <a:latin typeface="Times New Roman"/>
                <a:cs typeface="Times New Roman"/>
              </a:rPr>
              <a:t>DISTRIBUTION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162685"/>
          </a:xfrm>
          <a:prstGeom prst="rect">
            <a:avLst/>
          </a:prstGeom>
        </p:spPr>
        <p:txBody>
          <a:bodyPr vert="horz" wrap="square" lIns="0" tIns="9525" rIns="0" bIns="0" rtlCol="0">
            <a:spAutoFit/>
          </a:bodyPr>
          <a:lstStyle/>
          <a:p>
            <a:pPr marL="12700" marR="5080" algn="just">
              <a:lnSpc>
                <a:spcPct val="101699"/>
              </a:lnSpc>
              <a:spcBef>
                <a:spcPts val="75"/>
              </a:spcBef>
            </a:pPr>
            <a:r>
              <a:rPr dirty="0"/>
              <a:t>A</a:t>
            </a:r>
            <a:r>
              <a:rPr spc="10" dirty="0"/>
              <a:t> </a:t>
            </a:r>
            <a:r>
              <a:rPr spc="65" dirty="0"/>
              <a:t>typical</a:t>
            </a:r>
            <a:r>
              <a:rPr spc="15" dirty="0"/>
              <a:t> </a:t>
            </a:r>
            <a:r>
              <a:rPr dirty="0"/>
              <a:t>room</a:t>
            </a:r>
            <a:r>
              <a:rPr spc="5" dirty="0"/>
              <a:t> </a:t>
            </a:r>
            <a:r>
              <a:rPr spc="55" dirty="0"/>
              <a:t>temperature</a:t>
            </a:r>
            <a:r>
              <a:rPr spc="10" dirty="0"/>
              <a:t> </a:t>
            </a:r>
            <a:r>
              <a:rPr dirty="0"/>
              <a:t>is</a:t>
            </a:r>
            <a:r>
              <a:rPr spc="10" dirty="0"/>
              <a:t> </a:t>
            </a:r>
            <a:r>
              <a:rPr spc="55" dirty="0"/>
              <a:t>about</a:t>
            </a:r>
            <a:r>
              <a:rPr spc="10" dirty="0"/>
              <a:t> </a:t>
            </a:r>
            <a:r>
              <a:rPr dirty="0"/>
              <a:t>300</a:t>
            </a:r>
            <a:r>
              <a:rPr spc="10" dirty="0"/>
              <a:t> </a:t>
            </a:r>
            <a:r>
              <a:rPr dirty="0"/>
              <a:t>K.</a:t>
            </a:r>
            <a:r>
              <a:rPr spc="15" dirty="0"/>
              <a:t> </a:t>
            </a:r>
            <a:r>
              <a:rPr dirty="0"/>
              <a:t>The</a:t>
            </a:r>
            <a:r>
              <a:rPr spc="5" dirty="0"/>
              <a:t> </a:t>
            </a:r>
            <a:r>
              <a:rPr dirty="0"/>
              <a:t>core</a:t>
            </a:r>
            <a:r>
              <a:rPr spc="15" dirty="0"/>
              <a:t> </a:t>
            </a:r>
            <a:r>
              <a:rPr spc="-80" dirty="0"/>
              <a:t>of</a:t>
            </a:r>
            <a:r>
              <a:rPr spc="10" dirty="0"/>
              <a:t> </a:t>
            </a:r>
            <a:r>
              <a:rPr dirty="0"/>
              <a:t>the</a:t>
            </a:r>
            <a:r>
              <a:rPr spc="10" dirty="0"/>
              <a:t> </a:t>
            </a:r>
            <a:r>
              <a:rPr spc="50" dirty="0"/>
              <a:t>Earth </a:t>
            </a:r>
            <a:r>
              <a:rPr dirty="0"/>
              <a:t>is</a:t>
            </a:r>
            <a:r>
              <a:rPr spc="395" dirty="0"/>
              <a:t> </a:t>
            </a:r>
            <a:r>
              <a:rPr spc="145" dirty="0"/>
              <a:t>at</a:t>
            </a:r>
            <a:r>
              <a:rPr spc="409" dirty="0"/>
              <a:t> </a:t>
            </a:r>
            <a:r>
              <a:rPr spc="55" dirty="0"/>
              <a:t>about</a:t>
            </a:r>
            <a:r>
              <a:rPr spc="405" dirty="0"/>
              <a:t> </a:t>
            </a:r>
            <a:r>
              <a:rPr dirty="0"/>
              <a:t>6000</a:t>
            </a:r>
            <a:r>
              <a:rPr spc="409" dirty="0"/>
              <a:t> </a:t>
            </a:r>
            <a:r>
              <a:rPr dirty="0"/>
              <a:t>K,</a:t>
            </a:r>
            <a:r>
              <a:rPr spc="405" dirty="0"/>
              <a:t> </a:t>
            </a:r>
            <a:r>
              <a:rPr spc="55" dirty="0"/>
              <a:t>about</a:t>
            </a:r>
            <a:r>
              <a:rPr spc="409" dirty="0"/>
              <a:t> </a:t>
            </a:r>
            <a:r>
              <a:rPr dirty="0"/>
              <a:t>20</a:t>
            </a:r>
            <a:r>
              <a:rPr spc="405" dirty="0"/>
              <a:t> </a:t>
            </a:r>
            <a:r>
              <a:rPr dirty="0"/>
              <a:t>times</a:t>
            </a:r>
            <a:r>
              <a:rPr spc="409" dirty="0"/>
              <a:t> </a:t>
            </a:r>
            <a:r>
              <a:rPr dirty="0"/>
              <a:t>hotter</a:t>
            </a:r>
            <a:r>
              <a:rPr spc="405" dirty="0"/>
              <a:t> </a:t>
            </a:r>
            <a:r>
              <a:rPr spc="70" dirty="0"/>
              <a:t>than</a:t>
            </a:r>
            <a:r>
              <a:rPr spc="409" dirty="0"/>
              <a:t> </a:t>
            </a:r>
            <a:r>
              <a:rPr dirty="0"/>
              <a:t>the</a:t>
            </a:r>
            <a:r>
              <a:rPr spc="405" dirty="0"/>
              <a:t> </a:t>
            </a:r>
            <a:r>
              <a:rPr dirty="0"/>
              <a:t>surface.</a:t>
            </a:r>
            <a:r>
              <a:rPr spc="270" dirty="0"/>
              <a:t>  </a:t>
            </a:r>
            <a:r>
              <a:rPr spc="-50" dirty="0"/>
              <a:t>A </a:t>
            </a:r>
            <a:r>
              <a:rPr spc="65" dirty="0"/>
              <a:t>typical</a:t>
            </a:r>
            <a:r>
              <a:rPr spc="155" dirty="0"/>
              <a:t> </a:t>
            </a:r>
            <a:r>
              <a:rPr dirty="0"/>
              <a:t>atom</a:t>
            </a:r>
            <a:r>
              <a:rPr spc="160" dirty="0"/>
              <a:t> </a:t>
            </a:r>
            <a:r>
              <a:rPr dirty="0"/>
              <a:t>in</a:t>
            </a:r>
            <a:r>
              <a:rPr spc="165" dirty="0"/>
              <a:t> </a:t>
            </a:r>
            <a:r>
              <a:rPr dirty="0"/>
              <a:t>the</a:t>
            </a:r>
            <a:r>
              <a:rPr spc="165" dirty="0"/>
              <a:t> </a:t>
            </a:r>
            <a:r>
              <a:rPr dirty="0"/>
              <a:t>core</a:t>
            </a:r>
            <a:r>
              <a:rPr spc="155" dirty="0"/>
              <a:t> </a:t>
            </a:r>
            <a:r>
              <a:rPr dirty="0"/>
              <a:t>of</a:t>
            </a:r>
            <a:r>
              <a:rPr spc="165" dirty="0"/>
              <a:t> </a:t>
            </a:r>
            <a:r>
              <a:rPr dirty="0"/>
              <a:t>the</a:t>
            </a:r>
            <a:r>
              <a:rPr spc="160" dirty="0"/>
              <a:t> </a:t>
            </a:r>
            <a:r>
              <a:rPr spc="60" dirty="0"/>
              <a:t>Earth</a:t>
            </a:r>
            <a:r>
              <a:rPr spc="165" dirty="0"/>
              <a:t> </a:t>
            </a:r>
            <a:r>
              <a:rPr spc="55" dirty="0"/>
              <a:t>has.</a:t>
            </a:r>
            <a:r>
              <a:rPr spc="-210" dirty="0"/>
              <a:t> </a:t>
            </a:r>
            <a:r>
              <a:rPr spc="75" dirty="0"/>
              <a:t>.</a:t>
            </a:r>
            <a:r>
              <a:rPr spc="-215" dirty="0"/>
              <a:t> </a:t>
            </a:r>
            <a:r>
              <a:rPr spc="75" dirty="0"/>
              <a:t>.</a:t>
            </a:r>
            <a:r>
              <a:rPr spc="-210" dirty="0"/>
              <a:t> </a:t>
            </a:r>
            <a:r>
              <a:rPr dirty="0"/>
              <a:t>(Choose</a:t>
            </a:r>
            <a:r>
              <a:rPr spc="170" dirty="0"/>
              <a:t> </a:t>
            </a:r>
            <a:r>
              <a:rPr spc="-10" dirty="0"/>
              <a:t>one.)</a:t>
            </a:r>
          </a:p>
        </p:txBody>
      </p:sp>
      <p:sp>
        <p:nvSpPr>
          <p:cNvPr id="5" name="object 5"/>
          <p:cNvSpPr/>
          <p:nvPr/>
        </p:nvSpPr>
        <p:spPr>
          <a:xfrm>
            <a:off x="2236254" y="2610739"/>
            <a:ext cx="288925" cy="0"/>
          </a:xfrm>
          <a:custGeom>
            <a:avLst/>
            <a:gdLst/>
            <a:ahLst/>
            <a:cxnLst/>
            <a:rect l="l" t="t" r="r" b="b"/>
            <a:pathLst>
              <a:path w="288925">
                <a:moveTo>
                  <a:pt x="0" y="0"/>
                </a:moveTo>
                <a:lnTo>
                  <a:pt x="288747" y="0"/>
                </a:lnTo>
              </a:path>
            </a:pathLst>
          </a:custGeom>
          <a:ln w="12585">
            <a:solidFill>
              <a:srgbClr val="000000"/>
            </a:solidFill>
          </a:ln>
        </p:spPr>
        <p:txBody>
          <a:bodyPr wrap="square" lIns="0" tIns="0" rIns="0" bIns="0" rtlCol="0"/>
          <a:lstStyle/>
          <a:p>
            <a:endParaRPr/>
          </a:p>
        </p:txBody>
      </p:sp>
      <p:sp>
        <p:nvSpPr>
          <p:cNvPr id="6" name="object 6"/>
          <p:cNvSpPr txBox="1"/>
          <p:nvPr/>
        </p:nvSpPr>
        <p:spPr>
          <a:xfrm>
            <a:off x="693915" y="2549968"/>
            <a:ext cx="8305800" cy="403225"/>
          </a:xfrm>
          <a:prstGeom prst="rect">
            <a:avLst/>
          </a:prstGeom>
        </p:spPr>
        <p:txBody>
          <a:bodyPr vert="horz" wrap="square" lIns="0" tIns="15875" rIns="0" bIns="0" rtlCol="0">
            <a:spAutoFit/>
          </a:bodyPr>
          <a:lstStyle/>
          <a:p>
            <a:pPr marL="38100">
              <a:lnSpc>
                <a:spcPct val="100000"/>
              </a:lnSpc>
              <a:spcBef>
                <a:spcPts val="125"/>
              </a:spcBef>
              <a:tabLst>
                <a:tab pos="1279525" algn="l"/>
                <a:tab pos="1971675" algn="l"/>
                <a:tab pos="2786380" algn="l"/>
                <a:tab pos="3184525" algn="l"/>
                <a:tab pos="4001135" algn="l"/>
                <a:tab pos="4966970" algn="l"/>
                <a:tab pos="5365115" algn="l"/>
                <a:tab pos="5650230" algn="l"/>
                <a:tab pos="6637020" algn="l"/>
                <a:tab pos="7420609" algn="l"/>
                <a:tab pos="7866380" algn="l"/>
              </a:tabLst>
            </a:pPr>
            <a:r>
              <a:rPr sz="2450" spc="65" dirty="0">
                <a:latin typeface="Garamond"/>
                <a:cs typeface="Garamond"/>
              </a:rPr>
              <a:t>A.</a:t>
            </a:r>
            <a:r>
              <a:rPr sz="2450" spc="-30" dirty="0">
                <a:latin typeface="Garamond"/>
                <a:cs typeface="Garamond"/>
              </a:rPr>
              <a:t> </a:t>
            </a:r>
            <a:r>
              <a:rPr sz="2450" spc="35" dirty="0">
                <a:latin typeface="Garamond"/>
                <a:cs typeface="Garamond"/>
              </a:rPr>
              <a:t>about</a:t>
            </a:r>
            <a:r>
              <a:rPr sz="2450" dirty="0">
                <a:latin typeface="Garamond"/>
                <a:cs typeface="Garamond"/>
              </a:rPr>
              <a:t>	</a:t>
            </a:r>
            <a:r>
              <a:rPr sz="3675" spc="-37" baseline="46485" dirty="0">
                <a:latin typeface="Lucida Sans Unicode"/>
                <a:cs typeface="Lucida Sans Unicode"/>
              </a:rPr>
              <a:t>√</a:t>
            </a:r>
            <a:r>
              <a:rPr sz="2450" spc="-25" dirty="0">
                <a:latin typeface="Garamond"/>
                <a:cs typeface="Garamond"/>
              </a:rPr>
              <a:t>20</a:t>
            </a:r>
            <a:r>
              <a:rPr sz="2450" dirty="0">
                <a:latin typeface="Garamond"/>
                <a:cs typeface="Garamond"/>
              </a:rPr>
              <a:t>	</a:t>
            </a:r>
            <a:r>
              <a:rPr sz="2450" spc="-10" dirty="0">
                <a:latin typeface="Garamond"/>
                <a:cs typeface="Garamond"/>
              </a:rPr>
              <a:t>times</a:t>
            </a:r>
            <a:r>
              <a:rPr sz="2450" dirty="0">
                <a:latin typeface="Garamond"/>
                <a:cs typeface="Garamond"/>
              </a:rPr>
              <a:t>	</a:t>
            </a:r>
            <a:r>
              <a:rPr sz="2450" spc="40" dirty="0">
                <a:latin typeface="Garamond"/>
                <a:cs typeface="Garamond"/>
              </a:rPr>
              <a:t>as</a:t>
            </a:r>
            <a:r>
              <a:rPr sz="2450" dirty="0">
                <a:latin typeface="Garamond"/>
                <a:cs typeface="Garamond"/>
              </a:rPr>
              <a:t>	</a:t>
            </a:r>
            <a:r>
              <a:rPr sz="2450" spc="-20" dirty="0">
                <a:latin typeface="Garamond"/>
                <a:cs typeface="Garamond"/>
              </a:rPr>
              <a:t>much</a:t>
            </a:r>
            <a:r>
              <a:rPr sz="2450" dirty="0">
                <a:latin typeface="Garamond"/>
                <a:cs typeface="Garamond"/>
              </a:rPr>
              <a:t>	</a:t>
            </a:r>
            <a:r>
              <a:rPr sz="2450" spc="-10" dirty="0">
                <a:latin typeface="Garamond"/>
                <a:cs typeface="Garamond"/>
              </a:rPr>
              <a:t>energy</a:t>
            </a:r>
            <a:r>
              <a:rPr sz="2450" dirty="0">
                <a:latin typeface="Garamond"/>
                <a:cs typeface="Garamond"/>
              </a:rPr>
              <a:t>	</a:t>
            </a:r>
            <a:r>
              <a:rPr sz="2450" spc="40" dirty="0">
                <a:latin typeface="Garamond"/>
                <a:cs typeface="Garamond"/>
              </a:rPr>
              <a:t>as</a:t>
            </a:r>
            <a:r>
              <a:rPr sz="2450" dirty="0">
                <a:latin typeface="Garamond"/>
                <a:cs typeface="Garamond"/>
              </a:rPr>
              <a:t>	</a:t>
            </a:r>
            <a:r>
              <a:rPr sz="2450" spc="80" dirty="0">
                <a:latin typeface="Garamond"/>
                <a:cs typeface="Garamond"/>
              </a:rPr>
              <a:t>a</a:t>
            </a:r>
            <a:r>
              <a:rPr sz="2450" dirty="0">
                <a:latin typeface="Garamond"/>
                <a:cs typeface="Garamond"/>
              </a:rPr>
              <a:t>	</a:t>
            </a:r>
            <a:r>
              <a:rPr sz="2450" spc="55" dirty="0">
                <a:latin typeface="Garamond"/>
                <a:cs typeface="Garamond"/>
              </a:rPr>
              <a:t>typical</a:t>
            </a:r>
            <a:r>
              <a:rPr sz="2450" dirty="0">
                <a:latin typeface="Garamond"/>
                <a:cs typeface="Garamond"/>
              </a:rPr>
              <a:t>	</a:t>
            </a:r>
            <a:r>
              <a:rPr sz="2450" spc="-20" dirty="0">
                <a:latin typeface="Garamond"/>
                <a:cs typeface="Garamond"/>
              </a:rPr>
              <a:t>atom</a:t>
            </a:r>
            <a:r>
              <a:rPr sz="2450" dirty="0">
                <a:latin typeface="Garamond"/>
                <a:cs typeface="Garamond"/>
              </a:rPr>
              <a:t>	</a:t>
            </a:r>
            <a:r>
              <a:rPr sz="2450" spc="-25" dirty="0">
                <a:latin typeface="Garamond"/>
                <a:cs typeface="Garamond"/>
              </a:rPr>
              <a:t>on</a:t>
            </a:r>
            <a:r>
              <a:rPr sz="2450" dirty="0">
                <a:latin typeface="Garamond"/>
                <a:cs typeface="Garamond"/>
              </a:rPr>
              <a:t>	</a:t>
            </a:r>
            <a:r>
              <a:rPr sz="2450" spc="-25" dirty="0">
                <a:latin typeface="Garamond"/>
                <a:cs typeface="Garamond"/>
              </a:rPr>
              <a:t>the</a:t>
            </a:r>
            <a:endParaRPr sz="2450">
              <a:latin typeface="Garamond"/>
              <a:cs typeface="Garamond"/>
            </a:endParaRPr>
          </a:p>
        </p:txBody>
      </p:sp>
      <p:sp>
        <p:nvSpPr>
          <p:cNvPr id="7" name="object 7"/>
          <p:cNvSpPr txBox="1"/>
          <p:nvPr/>
        </p:nvSpPr>
        <p:spPr>
          <a:xfrm>
            <a:off x="727417" y="2801205"/>
            <a:ext cx="8246745" cy="2303145"/>
          </a:xfrm>
          <a:prstGeom prst="rect">
            <a:avLst/>
          </a:prstGeom>
        </p:spPr>
        <p:txBody>
          <a:bodyPr vert="horz" wrap="square" lIns="0" tIns="144780" rIns="0" bIns="0" rtlCol="0">
            <a:spAutoFit/>
          </a:bodyPr>
          <a:lstStyle/>
          <a:p>
            <a:pPr marL="375285">
              <a:lnSpc>
                <a:spcPct val="100000"/>
              </a:lnSpc>
              <a:spcBef>
                <a:spcPts val="1140"/>
              </a:spcBef>
            </a:pPr>
            <a:r>
              <a:rPr sz="2450" dirty="0">
                <a:latin typeface="Garamond"/>
                <a:cs typeface="Garamond"/>
              </a:rPr>
              <a:t>Earth’s</a:t>
            </a:r>
            <a:r>
              <a:rPr sz="2450" spc="475" dirty="0">
                <a:latin typeface="Garamond"/>
                <a:cs typeface="Garamond"/>
              </a:rPr>
              <a:t> </a:t>
            </a:r>
            <a:r>
              <a:rPr sz="2450" spc="-10" dirty="0">
                <a:latin typeface="Garamond"/>
                <a:cs typeface="Garamond"/>
              </a:rPr>
              <a:t>surface.</a:t>
            </a:r>
            <a:endParaRPr sz="2450">
              <a:latin typeface="Garamond"/>
              <a:cs typeface="Garamond"/>
            </a:endParaRPr>
          </a:p>
          <a:p>
            <a:pPr marL="375285" marR="5080" indent="-359410">
              <a:lnSpc>
                <a:spcPct val="101699"/>
              </a:lnSpc>
              <a:spcBef>
                <a:spcPts val="995"/>
              </a:spcBef>
            </a:pPr>
            <a:r>
              <a:rPr sz="2450" spc="90" dirty="0">
                <a:latin typeface="Garamond"/>
                <a:cs typeface="Garamond"/>
              </a:rPr>
              <a:t>B.</a:t>
            </a:r>
            <a:r>
              <a:rPr sz="2450" spc="15" dirty="0">
                <a:latin typeface="Garamond"/>
                <a:cs typeface="Garamond"/>
              </a:rPr>
              <a:t> </a:t>
            </a:r>
            <a:r>
              <a:rPr sz="2450" spc="55" dirty="0">
                <a:latin typeface="Garamond"/>
                <a:cs typeface="Garamond"/>
              </a:rPr>
              <a:t>about</a:t>
            </a:r>
            <a:r>
              <a:rPr sz="2450" spc="20" dirty="0">
                <a:latin typeface="Garamond"/>
                <a:cs typeface="Garamond"/>
              </a:rPr>
              <a:t> </a:t>
            </a:r>
            <a:r>
              <a:rPr sz="2450" dirty="0">
                <a:latin typeface="Garamond"/>
                <a:cs typeface="Garamond"/>
              </a:rPr>
              <a:t>20</a:t>
            </a:r>
            <a:r>
              <a:rPr sz="2450" spc="25" dirty="0">
                <a:latin typeface="Garamond"/>
                <a:cs typeface="Garamond"/>
              </a:rPr>
              <a:t> </a:t>
            </a:r>
            <a:r>
              <a:rPr sz="2450" dirty="0">
                <a:latin typeface="Garamond"/>
                <a:cs typeface="Garamond"/>
              </a:rPr>
              <a:t>times</a:t>
            </a:r>
            <a:r>
              <a:rPr sz="2450" spc="20" dirty="0">
                <a:latin typeface="Garamond"/>
                <a:cs typeface="Garamond"/>
              </a:rPr>
              <a:t> </a:t>
            </a:r>
            <a:r>
              <a:rPr sz="2450" spc="65" dirty="0">
                <a:latin typeface="Garamond"/>
                <a:cs typeface="Garamond"/>
              </a:rPr>
              <a:t>as</a:t>
            </a:r>
            <a:r>
              <a:rPr sz="2450" spc="20" dirty="0">
                <a:latin typeface="Garamond"/>
                <a:cs typeface="Garamond"/>
              </a:rPr>
              <a:t> </a:t>
            </a:r>
            <a:r>
              <a:rPr sz="2450" dirty="0">
                <a:latin typeface="Garamond"/>
                <a:cs typeface="Garamond"/>
              </a:rPr>
              <a:t>much</a:t>
            </a:r>
            <a:r>
              <a:rPr sz="2450" spc="20" dirty="0">
                <a:latin typeface="Garamond"/>
                <a:cs typeface="Garamond"/>
              </a:rPr>
              <a:t> </a:t>
            </a:r>
            <a:r>
              <a:rPr sz="2450" dirty="0">
                <a:latin typeface="Garamond"/>
                <a:cs typeface="Garamond"/>
              </a:rPr>
              <a:t>energy</a:t>
            </a:r>
            <a:r>
              <a:rPr sz="2450" spc="20" dirty="0">
                <a:latin typeface="Garamond"/>
                <a:cs typeface="Garamond"/>
              </a:rPr>
              <a:t> </a:t>
            </a:r>
            <a:r>
              <a:rPr sz="2450" spc="65" dirty="0">
                <a:latin typeface="Garamond"/>
                <a:cs typeface="Garamond"/>
              </a:rPr>
              <a:t>as</a:t>
            </a:r>
            <a:r>
              <a:rPr sz="2450" spc="20" dirty="0">
                <a:latin typeface="Garamond"/>
                <a:cs typeface="Garamond"/>
              </a:rPr>
              <a:t> </a:t>
            </a:r>
            <a:r>
              <a:rPr sz="2450" spc="130" dirty="0">
                <a:latin typeface="Garamond"/>
                <a:cs typeface="Garamond"/>
              </a:rPr>
              <a:t>a</a:t>
            </a:r>
            <a:r>
              <a:rPr sz="2450" spc="20" dirty="0">
                <a:latin typeface="Garamond"/>
                <a:cs typeface="Garamond"/>
              </a:rPr>
              <a:t> </a:t>
            </a:r>
            <a:r>
              <a:rPr sz="2450" spc="65" dirty="0">
                <a:latin typeface="Garamond"/>
                <a:cs typeface="Garamond"/>
              </a:rPr>
              <a:t>typical</a:t>
            </a:r>
            <a:r>
              <a:rPr sz="2450" spc="20" dirty="0">
                <a:latin typeface="Garamond"/>
                <a:cs typeface="Garamond"/>
              </a:rPr>
              <a:t> </a:t>
            </a:r>
            <a:r>
              <a:rPr sz="2450" dirty="0">
                <a:latin typeface="Garamond"/>
                <a:cs typeface="Garamond"/>
              </a:rPr>
              <a:t>atom</a:t>
            </a:r>
            <a:r>
              <a:rPr sz="2450" spc="20" dirty="0">
                <a:latin typeface="Garamond"/>
                <a:cs typeface="Garamond"/>
              </a:rPr>
              <a:t> </a:t>
            </a:r>
            <a:r>
              <a:rPr sz="2450" spc="-10" dirty="0">
                <a:latin typeface="Garamond"/>
                <a:cs typeface="Garamond"/>
              </a:rPr>
              <a:t>on</a:t>
            </a:r>
            <a:r>
              <a:rPr sz="2450" spc="20" dirty="0">
                <a:latin typeface="Garamond"/>
                <a:cs typeface="Garamond"/>
              </a:rPr>
              <a:t> </a:t>
            </a:r>
            <a:r>
              <a:rPr sz="2450" dirty="0">
                <a:latin typeface="Garamond"/>
                <a:cs typeface="Garamond"/>
              </a:rPr>
              <a:t>the</a:t>
            </a:r>
            <a:r>
              <a:rPr sz="2450" spc="15" dirty="0">
                <a:latin typeface="Garamond"/>
                <a:cs typeface="Garamond"/>
              </a:rPr>
              <a:t> </a:t>
            </a:r>
            <a:r>
              <a:rPr sz="2450" spc="-10" dirty="0">
                <a:latin typeface="Garamond"/>
                <a:cs typeface="Garamond"/>
              </a:rPr>
              <a:t>Earth’s surface.</a:t>
            </a:r>
            <a:endParaRPr sz="2450">
              <a:latin typeface="Garamond"/>
              <a:cs typeface="Garamond"/>
            </a:endParaRPr>
          </a:p>
          <a:p>
            <a:pPr marL="375285" marR="5080" indent="-363220">
              <a:lnSpc>
                <a:spcPct val="101699"/>
              </a:lnSpc>
              <a:spcBef>
                <a:spcPts val="995"/>
              </a:spcBef>
            </a:pPr>
            <a:r>
              <a:rPr sz="2450" spc="80" dirty="0">
                <a:latin typeface="Garamond"/>
                <a:cs typeface="Garamond"/>
              </a:rPr>
              <a:t>C.</a:t>
            </a:r>
            <a:r>
              <a:rPr sz="2450" spc="45" dirty="0">
                <a:latin typeface="Garamond"/>
                <a:cs typeface="Garamond"/>
              </a:rPr>
              <a:t> </a:t>
            </a:r>
            <a:r>
              <a:rPr sz="2450" spc="55" dirty="0">
                <a:latin typeface="Garamond"/>
                <a:cs typeface="Garamond"/>
              </a:rPr>
              <a:t>about</a:t>
            </a:r>
            <a:r>
              <a:rPr sz="2450" spc="-60" dirty="0">
                <a:latin typeface="Garamond"/>
                <a:cs typeface="Garamond"/>
              </a:rPr>
              <a:t> </a:t>
            </a:r>
            <a:r>
              <a:rPr sz="2450" spc="-30" dirty="0">
                <a:latin typeface="Garamond"/>
                <a:cs typeface="Garamond"/>
              </a:rPr>
              <a:t>400</a:t>
            </a:r>
            <a:r>
              <a:rPr sz="2450" spc="-60" dirty="0">
                <a:latin typeface="Garamond"/>
                <a:cs typeface="Garamond"/>
              </a:rPr>
              <a:t> </a:t>
            </a:r>
            <a:r>
              <a:rPr sz="2450" dirty="0">
                <a:latin typeface="Garamond"/>
                <a:cs typeface="Garamond"/>
              </a:rPr>
              <a:t>times</a:t>
            </a:r>
            <a:r>
              <a:rPr sz="2450" spc="-55" dirty="0">
                <a:latin typeface="Garamond"/>
                <a:cs typeface="Garamond"/>
              </a:rPr>
              <a:t> </a:t>
            </a:r>
            <a:r>
              <a:rPr sz="2450" spc="65" dirty="0">
                <a:latin typeface="Garamond"/>
                <a:cs typeface="Garamond"/>
              </a:rPr>
              <a:t>as</a:t>
            </a:r>
            <a:r>
              <a:rPr sz="2450" spc="-60" dirty="0">
                <a:latin typeface="Garamond"/>
                <a:cs typeface="Garamond"/>
              </a:rPr>
              <a:t> </a:t>
            </a:r>
            <a:r>
              <a:rPr sz="2450" spc="-10" dirty="0">
                <a:latin typeface="Garamond"/>
                <a:cs typeface="Garamond"/>
              </a:rPr>
              <a:t>much</a:t>
            </a:r>
            <a:r>
              <a:rPr sz="2450" spc="-55" dirty="0">
                <a:latin typeface="Garamond"/>
                <a:cs typeface="Garamond"/>
              </a:rPr>
              <a:t> </a:t>
            </a:r>
            <a:r>
              <a:rPr sz="2450" dirty="0">
                <a:latin typeface="Garamond"/>
                <a:cs typeface="Garamond"/>
              </a:rPr>
              <a:t>energy</a:t>
            </a:r>
            <a:r>
              <a:rPr sz="2450" spc="-55" dirty="0">
                <a:latin typeface="Garamond"/>
                <a:cs typeface="Garamond"/>
              </a:rPr>
              <a:t> </a:t>
            </a:r>
            <a:r>
              <a:rPr sz="2450" spc="65" dirty="0">
                <a:latin typeface="Garamond"/>
                <a:cs typeface="Garamond"/>
              </a:rPr>
              <a:t>as</a:t>
            </a:r>
            <a:r>
              <a:rPr sz="2450" spc="-60" dirty="0">
                <a:latin typeface="Garamond"/>
                <a:cs typeface="Garamond"/>
              </a:rPr>
              <a:t> </a:t>
            </a:r>
            <a:r>
              <a:rPr sz="2450" spc="130" dirty="0">
                <a:latin typeface="Garamond"/>
                <a:cs typeface="Garamond"/>
              </a:rPr>
              <a:t>a</a:t>
            </a:r>
            <a:r>
              <a:rPr sz="2450" spc="-55" dirty="0">
                <a:latin typeface="Garamond"/>
                <a:cs typeface="Garamond"/>
              </a:rPr>
              <a:t> </a:t>
            </a:r>
            <a:r>
              <a:rPr sz="2450" spc="65" dirty="0">
                <a:latin typeface="Garamond"/>
                <a:cs typeface="Garamond"/>
              </a:rPr>
              <a:t>typical</a:t>
            </a:r>
            <a:r>
              <a:rPr sz="2450" spc="-60" dirty="0">
                <a:latin typeface="Garamond"/>
                <a:cs typeface="Garamond"/>
              </a:rPr>
              <a:t> </a:t>
            </a:r>
            <a:r>
              <a:rPr sz="2450" dirty="0">
                <a:latin typeface="Garamond"/>
                <a:cs typeface="Garamond"/>
              </a:rPr>
              <a:t>atom</a:t>
            </a:r>
            <a:r>
              <a:rPr sz="2450" spc="-60" dirty="0">
                <a:latin typeface="Garamond"/>
                <a:cs typeface="Garamond"/>
              </a:rPr>
              <a:t> </a:t>
            </a:r>
            <a:r>
              <a:rPr sz="2450" spc="-70" dirty="0">
                <a:latin typeface="Garamond"/>
                <a:cs typeface="Garamond"/>
              </a:rPr>
              <a:t>on</a:t>
            </a:r>
            <a:r>
              <a:rPr sz="2450" spc="-55" dirty="0">
                <a:latin typeface="Garamond"/>
                <a:cs typeface="Garamond"/>
              </a:rPr>
              <a:t> </a:t>
            </a:r>
            <a:r>
              <a:rPr sz="2450" dirty="0">
                <a:latin typeface="Garamond"/>
                <a:cs typeface="Garamond"/>
              </a:rPr>
              <a:t>the</a:t>
            </a:r>
            <a:r>
              <a:rPr sz="2450" spc="-60" dirty="0">
                <a:latin typeface="Garamond"/>
                <a:cs typeface="Garamond"/>
              </a:rPr>
              <a:t> </a:t>
            </a:r>
            <a:r>
              <a:rPr sz="2450" spc="40" dirty="0">
                <a:latin typeface="Garamond"/>
                <a:cs typeface="Garamond"/>
              </a:rPr>
              <a:t>Earth’s </a:t>
            </a:r>
            <a:r>
              <a:rPr sz="2450" spc="-10" dirty="0">
                <a:latin typeface="Garamond"/>
                <a:cs typeface="Garamond"/>
              </a:rPr>
              <a:t>surface.</a:t>
            </a:r>
            <a:endParaRPr sz="2450">
              <a:latin typeface="Garamond"/>
              <a:cs typeface="Garamond"/>
            </a:endParaRPr>
          </a:p>
        </p:txBody>
      </p:sp>
      <p:sp>
        <p:nvSpPr>
          <p:cNvPr id="8" name="object 8"/>
          <p:cNvSpPr txBox="1"/>
          <p:nvPr/>
        </p:nvSpPr>
        <p:spPr>
          <a:xfrm>
            <a:off x="707758" y="5320879"/>
            <a:ext cx="1840230" cy="403225"/>
          </a:xfrm>
          <a:prstGeom prst="rect">
            <a:avLst/>
          </a:prstGeom>
        </p:spPr>
        <p:txBody>
          <a:bodyPr vert="horz" wrap="square" lIns="0" tIns="15875" rIns="0" bIns="0" rtlCol="0">
            <a:spAutoFit/>
          </a:bodyPr>
          <a:lstStyle/>
          <a:p>
            <a:pPr marL="12700">
              <a:lnSpc>
                <a:spcPct val="100000"/>
              </a:lnSpc>
              <a:spcBef>
                <a:spcPts val="125"/>
              </a:spcBef>
              <a:tabLst>
                <a:tab pos="1621155" algn="l"/>
              </a:tabLst>
            </a:pPr>
            <a:r>
              <a:rPr sz="2450" b="1" spc="45" dirty="0">
                <a:latin typeface="Book Antiqua"/>
                <a:cs typeface="Book Antiqua"/>
              </a:rPr>
              <a:t>Solution:</a:t>
            </a:r>
            <a:r>
              <a:rPr sz="2450" b="1" dirty="0">
                <a:latin typeface="Book Antiqua"/>
                <a:cs typeface="Book Antiqua"/>
              </a:rPr>
              <a:t>	</a:t>
            </a:r>
            <a:r>
              <a:rPr sz="2450" spc="70" dirty="0">
                <a:latin typeface="Garamond"/>
                <a:cs typeface="Garamond"/>
              </a:rPr>
              <a:t>B</a:t>
            </a:r>
            <a:endParaRPr sz="2450">
              <a:latin typeface="Garamond"/>
              <a:cs typeface="Garamond"/>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337185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a:t>
            </a:r>
            <a:r>
              <a:rPr sz="1200" spc="10" dirty="0">
                <a:latin typeface="Times New Roman"/>
                <a:cs typeface="Times New Roman"/>
              </a:rPr>
              <a:t>10.5.</a:t>
            </a:r>
            <a:r>
              <a:rPr sz="1200" spc="200" dirty="0">
                <a:latin typeface="Times New Roman"/>
                <a:cs typeface="Times New Roman"/>
              </a:rPr>
              <a:t>  </a:t>
            </a:r>
            <a:r>
              <a:rPr sz="1200" spc="10" dirty="0">
                <a:latin typeface="Times New Roman"/>
                <a:cs typeface="Times New Roman"/>
              </a:rPr>
              <a:t>SOME</a:t>
            </a:r>
            <a:r>
              <a:rPr sz="1200" spc="135" dirty="0">
                <a:latin typeface="Times New Roman"/>
                <a:cs typeface="Times New Roman"/>
              </a:rPr>
              <a:t> </a:t>
            </a:r>
            <a:r>
              <a:rPr sz="1200" spc="10" dirty="0">
                <a:latin typeface="Times New Roman"/>
                <a:cs typeface="Times New Roman"/>
              </a:rPr>
              <a:t>APPLICATIONS</a:t>
            </a:r>
            <a:r>
              <a:rPr sz="1200" spc="130" dirty="0">
                <a:latin typeface="Times New Roman"/>
                <a:cs typeface="Times New Roman"/>
              </a:rPr>
              <a:t> </a:t>
            </a:r>
            <a:r>
              <a:rPr sz="1200" spc="65" dirty="0">
                <a:latin typeface="Times New Roman"/>
                <a:cs typeface="Times New Roman"/>
              </a:rPr>
              <a:t>OF</a:t>
            </a:r>
            <a:r>
              <a:rPr sz="1200" spc="130" dirty="0">
                <a:latin typeface="Times New Roman"/>
                <a:cs typeface="Times New Roman"/>
              </a:rPr>
              <a:t> </a:t>
            </a:r>
            <a:r>
              <a:rPr sz="1200" spc="50" dirty="0">
                <a:latin typeface="Times New Roman"/>
                <a:cs typeface="Times New Roman"/>
              </a:rPr>
              <a:t>THE</a:t>
            </a:r>
            <a:r>
              <a:rPr sz="1200" spc="130" dirty="0">
                <a:latin typeface="Times New Roman"/>
                <a:cs typeface="Times New Roman"/>
              </a:rPr>
              <a:t> </a:t>
            </a:r>
            <a:r>
              <a:rPr sz="1200" spc="10" dirty="0">
                <a:latin typeface="Times New Roman"/>
                <a:cs typeface="Times New Roman"/>
              </a:rPr>
              <a:t>BOLTZMANN</a:t>
            </a:r>
            <a:r>
              <a:rPr sz="1200" spc="125" dirty="0">
                <a:latin typeface="Times New Roman"/>
                <a:cs typeface="Times New Roman"/>
              </a:rPr>
              <a:t> </a:t>
            </a:r>
            <a:r>
              <a:rPr sz="1200" spc="-10" dirty="0">
                <a:latin typeface="Times New Roman"/>
                <a:cs typeface="Times New Roman"/>
              </a:rPr>
              <a:t>DISTRIBUTION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17780">
              <a:lnSpc>
                <a:spcPct val="101699"/>
              </a:lnSpc>
              <a:spcBef>
                <a:spcPts val="75"/>
              </a:spcBef>
              <a:tabLst>
                <a:tab pos="4889500" algn="l"/>
              </a:tabLst>
            </a:pPr>
            <a:r>
              <a:rPr dirty="0"/>
              <a:t>Which</a:t>
            </a:r>
            <a:r>
              <a:rPr spc="295" dirty="0"/>
              <a:t> </a:t>
            </a:r>
            <a:r>
              <a:rPr dirty="0"/>
              <a:t>of</a:t>
            </a:r>
            <a:r>
              <a:rPr spc="300" dirty="0"/>
              <a:t> </a:t>
            </a:r>
            <a:r>
              <a:rPr dirty="0"/>
              <a:t>the</a:t>
            </a:r>
            <a:r>
              <a:rPr spc="305" dirty="0"/>
              <a:t> </a:t>
            </a:r>
            <a:r>
              <a:rPr dirty="0"/>
              <a:t>following</a:t>
            </a:r>
            <a:r>
              <a:rPr spc="300" dirty="0"/>
              <a:t> </a:t>
            </a:r>
            <a:r>
              <a:rPr dirty="0"/>
              <a:t>conditions</a:t>
            </a:r>
            <a:r>
              <a:rPr spc="305" dirty="0"/>
              <a:t> </a:t>
            </a:r>
            <a:r>
              <a:rPr dirty="0"/>
              <a:t>might</a:t>
            </a:r>
            <a:r>
              <a:rPr spc="300" dirty="0"/>
              <a:t> </a:t>
            </a:r>
            <a:r>
              <a:rPr dirty="0"/>
              <a:t>lead</a:t>
            </a:r>
            <a:r>
              <a:rPr spc="305" dirty="0"/>
              <a:t> </a:t>
            </a:r>
            <a:r>
              <a:rPr dirty="0"/>
              <a:t>the</a:t>
            </a:r>
            <a:r>
              <a:rPr spc="300" dirty="0"/>
              <a:t> </a:t>
            </a:r>
            <a:r>
              <a:rPr dirty="0"/>
              <a:t>average</a:t>
            </a:r>
            <a:r>
              <a:rPr spc="305" dirty="0"/>
              <a:t> </a:t>
            </a:r>
            <a:r>
              <a:rPr spc="-10" dirty="0"/>
              <a:t>energy </a:t>
            </a:r>
            <a:r>
              <a:rPr dirty="0"/>
              <a:t>of</a:t>
            </a:r>
            <a:r>
              <a:rPr spc="140" dirty="0"/>
              <a:t> </a:t>
            </a:r>
            <a:r>
              <a:rPr spc="130" dirty="0"/>
              <a:t>a</a:t>
            </a:r>
            <a:r>
              <a:rPr spc="135" dirty="0"/>
              <a:t> </a:t>
            </a:r>
            <a:r>
              <a:rPr spc="50" dirty="0"/>
              <a:t>system</a:t>
            </a:r>
            <a:r>
              <a:rPr spc="140" dirty="0"/>
              <a:t> </a:t>
            </a:r>
            <a:r>
              <a:rPr dirty="0"/>
              <a:t>to</a:t>
            </a:r>
            <a:r>
              <a:rPr spc="135" dirty="0"/>
              <a:t> </a:t>
            </a:r>
            <a:r>
              <a:rPr dirty="0"/>
              <a:t>be</a:t>
            </a:r>
            <a:r>
              <a:rPr spc="135" dirty="0"/>
              <a:t> </a:t>
            </a:r>
            <a:r>
              <a:rPr dirty="0"/>
              <a:t>very</a:t>
            </a:r>
            <a:r>
              <a:rPr spc="135" dirty="0"/>
              <a:t> </a:t>
            </a:r>
            <a:r>
              <a:rPr dirty="0"/>
              <a:t>far</a:t>
            </a:r>
            <a:r>
              <a:rPr spc="140" dirty="0"/>
              <a:t> </a:t>
            </a:r>
            <a:r>
              <a:rPr dirty="0"/>
              <a:t>from</a:t>
            </a:r>
            <a:r>
              <a:rPr spc="140" dirty="0"/>
              <a:t> </a:t>
            </a:r>
            <a:r>
              <a:rPr i="1" spc="215" dirty="0">
                <a:latin typeface="Times New Roman"/>
                <a:cs typeface="Times New Roman"/>
              </a:rPr>
              <a:t>k</a:t>
            </a:r>
            <a:r>
              <a:rPr sz="3075" i="1" spc="322" baseline="-14905" dirty="0">
                <a:latin typeface="Times New Roman"/>
                <a:cs typeface="Times New Roman"/>
              </a:rPr>
              <a:t>B</a:t>
            </a:r>
            <a:r>
              <a:rPr sz="2450" i="1" spc="215" dirty="0">
                <a:latin typeface="Times New Roman"/>
                <a:cs typeface="Times New Roman"/>
              </a:rPr>
              <a:t>T</a:t>
            </a:r>
            <a:r>
              <a:rPr sz="2450" i="1" spc="-275" dirty="0">
                <a:latin typeface="Times New Roman"/>
                <a:cs typeface="Times New Roman"/>
              </a:rPr>
              <a:t> </a:t>
            </a:r>
            <a:r>
              <a:rPr sz="2450" spc="125" dirty="0"/>
              <a:t>?</a:t>
            </a:r>
            <a:r>
              <a:rPr sz="2450" dirty="0"/>
              <a:t>	(Choose</a:t>
            </a:r>
            <a:r>
              <a:rPr sz="2450" spc="160" dirty="0"/>
              <a:t> </a:t>
            </a:r>
            <a:r>
              <a:rPr sz="2450" spc="75" dirty="0"/>
              <a:t>all</a:t>
            </a:r>
            <a:r>
              <a:rPr sz="2450" spc="165" dirty="0"/>
              <a:t> </a:t>
            </a:r>
            <a:r>
              <a:rPr sz="2450" spc="114" dirty="0"/>
              <a:t>that</a:t>
            </a:r>
            <a:r>
              <a:rPr sz="2450" spc="160" dirty="0"/>
              <a:t> </a:t>
            </a:r>
            <a:r>
              <a:rPr sz="2450" spc="50" dirty="0"/>
              <a:t>apply.)</a:t>
            </a:r>
            <a:endParaRPr sz="2450">
              <a:latin typeface="Times New Roman"/>
              <a:cs typeface="Times New Roman"/>
            </a:endParaRPr>
          </a:p>
        </p:txBody>
      </p:sp>
      <p:sp>
        <p:nvSpPr>
          <p:cNvPr id="5" name="object 5"/>
          <p:cNvSpPr txBox="1"/>
          <p:nvPr/>
        </p:nvSpPr>
        <p:spPr>
          <a:xfrm>
            <a:off x="702437" y="2042037"/>
            <a:ext cx="8285480" cy="3188970"/>
          </a:xfrm>
          <a:prstGeom prst="rect">
            <a:avLst/>
          </a:prstGeom>
        </p:spPr>
        <p:txBody>
          <a:bodyPr vert="horz" wrap="square" lIns="0" tIns="144780" rIns="0" bIns="0" rtlCol="0">
            <a:spAutoFit/>
          </a:bodyPr>
          <a:lstStyle/>
          <a:p>
            <a:pPr marL="399415" indent="-370205">
              <a:lnSpc>
                <a:spcPct val="100000"/>
              </a:lnSpc>
              <a:spcBef>
                <a:spcPts val="1140"/>
              </a:spcBef>
              <a:buAutoNum type="alphaUcPeriod"/>
              <a:tabLst>
                <a:tab pos="399415" algn="l"/>
              </a:tabLst>
            </a:pPr>
            <a:r>
              <a:rPr sz="2450" dirty="0">
                <a:latin typeface="Garamond"/>
                <a:cs typeface="Garamond"/>
              </a:rPr>
              <a:t>Every</a:t>
            </a:r>
            <a:r>
              <a:rPr sz="2450" spc="195" dirty="0">
                <a:latin typeface="Garamond"/>
                <a:cs typeface="Garamond"/>
              </a:rPr>
              <a:t> </a:t>
            </a:r>
            <a:r>
              <a:rPr sz="2450" spc="85" dirty="0">
                <a:latin typeface="Garamond"/>
                <a:cs typeface="Garamond"/>
              </a:rPr>
              <a:t>state</a:t>
            </a:r>
            <a:r>
              <a:rPr sz="2450" spc="190" dirty="0">
                <a:latin typeface="Garamond"/>
                <a:cs typeface="Garamond"/>
              </a:rPr>
              <a:t> </a:t>
            </a:r>
            <a:r>
              <a:rPr sz="2450" dirty="0">
                <a:latin typeface="Garamond"/>
                <a:cs typeface="Garamond"/>
              </a:rPr>
              <a:t>in</a:t>
            </a:r>
            <a:r>
              <a:rPr sz="2450" spc="195" dirty="0">
                <a:latin typeface="Garamond"/>
                <a:cs typeface="Garamond"/>
              </a:rPr>
              <a:t> </a:t>
            </a:r>
            <a:r>
              <a:rPr sz="2450" dirty="0">
                <a:latin typeface="Garamond"/>
                <a:cs typeface="Garamond"/>
              </a:rPr>
              <a:t>the</a:t>
            </a:r>
            <a:r>
              <a:rPr sz="2450" spc="195" dirty="0">
                <a:latin typeface="Garamond"/>
                <a:cs typeface="Garamond"/>
              </a:rPr>
              <a:t> </a:t>
            </a:r>
            <a:r>
              <a:rPr sz="2450" spc="50" dirty="0">
                <a:latin typeface="Garamond"/>
                <a:cs typeface="Garamond"/>
              </a:rPr>
              <a:t>system</a:t>
            </a:r>
            <a:r>
              <a:rPr sz="2450" spc="190" dirty="0">
                <a:latin typeface="Garamond"/>
                <a:cs typeface="Garamond"/>
              </a:rPr>
              <a:t> </a:t>
            </a:r>
            <a:r>
              <a:rPr sz="2450" dirty="0">
                <a:latin typeface="Garamond"/>
                <a:cs typeface="Garamond"/>
              </a:rPr>
              <a:t>has</a:t>
            </a:r>
            <a:r>
              <a:rPr sz="2450" spc="190" dirty="0">
                <a:latin typeface="Garamond"/>
                <a:cs typeface="Garamond"/>
              </a:rPr>
              <a:t> </a:t>
            </a:r>
            <a:r>
              <a:rPr sz="2450" spc="130" dirty="0">
                <a:latin typeface="Garamond"/>
                <a:cs typeface="Garamond"/>
              </a:rPr>
              <a:t>a</a:t>
            </a:r>
            <a:r>
              <a:rPr sz="2450" spc="195" dirty="0">
                <a:latin typeface="Garamond"/>
                <a:cs typeface="Garamond"/>
              </a:rPr>
              <a:t> </a:t>
            </a:r>
            <a:r>
              <a:rPr sz="2450" dirty="0">
                <a:latin typeface="Garamond"/>
                <a:cs typeface="Garamond"/>
              </a:rPr>
              <a:t>degeneracy</a:t>
            </a:r>
            <a:r>
              <a:rPr sz="2450" spc="195" dirty="0">
                <a:latin typeface="Garamond"/>
                <a:cs typeface="Garamond"/>
              </a:rPr>
              <a:t> </a:t>
            </a:r>
            <a:r>
              <a:rPr sz="2450" dirty="0">
                <a:latin typeface="Garamond"/>
                <a:cs typeface="Garamond"/>
              </a:rPr>
              <a:t>of</a:t>
            </a:r>
            <a:r>
              <a:rPr sz="2450" spc="195" dirty="0">
                <a:latin typeface="Garamond"/>
                <a:cs typeface="Garamond"/>
              </a:rPr>
              <a:t> </a:t>
            </a:r>
            <a:r>
              <a:rPr sz="2450" spc="70" dirty="0">
                <a:latin typeface="Garamond"/>
                <a:cs typeface="Garamond"/>
              </a:rPr>
              <a:t>exactly</a:t>
            </a:r>
            <a:r>
              <a:rPr sz="2450" spc="190" dirty="0">
                <a:latin typeface="Garamond"/>
                <a:cs typeface="Garamond"/>
              </a:rPr>
              <a:t> </a:t>
            </a:r>
            <a:r>
              <a:rPr sz="2450" spc="-25" dirty="0">
                <a:latin typeface="Garamond"/>
                <a:cs typeface="Garamond"/>
              </a:rPr>
              <a:t>32.</a:t>
            </a:r>
            <a:endParaRPr sz="2450">
              <a:latin typeface="Garamond"/>
              <a:cs typeface="Garamond"/>
            </a:endParaRPr>
          </a:p>
          <a:p>
            <a:pPr marL="399415" marR="18415" indent="-358140">
              <a:lnSpc>
                <a:spcPct val="101699"/>
              </a:lnSpc>
              <a:spcBef>
                <a:spcPts val="995"/>
              </a:spcBef>
              <a:buAutoNum type="alphaUcPeriod"/>
              <a:tabLst>
                <a:tab pos="400685" algn="l"/>
              </a:tabLst>
            </a:pPr>
            <a:r>
              <a:rPr sz="2450" dirty="0">
                <a:latin typeface="Garamond"/>
                <a:cs typeface="Garamond"/>
              </a:rPr>
              <a:t>The</a:t>
            </a:r>
            <a:r>
              <a:rPr sz="2450" spc="75" dirty="0">
                <a:latin typeface="Garamond"/>
                <a:cs typeface="Garamond"/>
              </a:rPr>
              <a:t> </a:t>
            </a:r>
            <a:r>
              <a:rPr sz="2450" i="1" spc="220" dirty="0">
                <a:latin typeface="Times New Roman"/>
                <a:cs typeface="Times New Roman"/>
              </a:rPr>
              <a:t>n</a:t>
            </a:r>
            <a:r>
              <a:rPr sz="2450" i="1" spc="114" dirty="0">
                <a:latin typeface="Times New Roman"/>
                <a:cs typeface="Times New Roman"/>
              </a:rPr>
              <a:t> </a:t>
            </a:r>
            <a:r>
              <a:rPr sz="2450" spc="130" dirty="0">
                <a:latin typeface="Garamond"/>
                <a:cs typeface="Garamond"/>
              </a:rPr>
              <a:t>=</a:t>
            </a:r>
            <a:r>
              <a:rPr sz="2450" spc="114" dirty="0">
                <a:latin typeface="Garamond"/>
                <a:cs typeface="Garamond"/>
              </a:rPr>
              <a:t> </a:t>
            </a:r>
            <a:r>
              <a:rPr sz="2450" dirty="0">
                <a:latin typeface="Garamond"/>
                <a:cs typeface="Garamond"/>
              </a:rPr>
              <a:t>1</a:t>
            </a:r>
            <a:r>
              <a:rPr sz="2450" spc="75" dirty="0">
                <a:latin typeface="Garamond"/>
                <a:cs typeface="Garamond"/>
              </a:rPr>
              <a:t> </a:t>
            </a:r>
            <a:r>
              <a:rPr sz="2450" spc="85" dirty="0">
                <a:latin typeface="Garamond"/>
                <a:cs typeface="Garamond"/>
              </a:rPr>
              <a:t>state</a:t>
            </a:r>
            <a:r>
              <a:rPr sz="2450" spc="70" dirty="0">
                <a:latin typeface="Garamond"/>
                <a:cs typeface="Garamond"/>
              </a:rPr>
              <a:t> </a:t>
            </a:r>
            <a:r>
              <a:rPr sz="2450" dirty="0">
                <a:latin typeface="Garamond"/>
                <a:cs typeface="Garamond"/>
              </a:rPr>
              <a:t>has</a:t>
            </a:r>
            <a:r>
              <a:rPr sz="2450" spc="80" dirty="0">
                <a:latin typeface="Garamond"/>
                <a:cs typeface="Garamond"/>
              </a:rPr>
              <a:t> </a:t>
            </a:r>
            <a:r>
              <a:rPr sz="2450" spc="130" dirty="0">
                <a:latin typeface="Garamond"/>
                <a:cs typeface="Garamond"/>
              </a:rPr>
              <a:t>a</a:t>
            </a:r>
            <a:r>
              <a:rPr sz="2450" spc="75" dirty="0">
                <a:latin typeface="Garamond"/>
                <a:cs typeface="Garamond"/>
              </a:rPr>
              <a:t> </a:t>
            </a:r>
            <a:r>
              <a:rPr sz="2450" dirty="0">
                <a:latin typeface="Garamond"/>
                <a:cs typeface="Garamond"/>
              </a:rPr>
              <a:t>degeneracy</a:t>
            </a:r>
            <a:r>
              <a:rPr sz="2450" spc="80" dirty="0">
                <a:latin typeface="Garamond"/>
                <a:cs typeface="Garamond"/>
              </a:rPr>
              <a:t> </a:t>
            </a:r>
            <a:r>
              <a:rPr sz="2450" spc="-45" dirty="0">
                <a:latin typeface="Garamond"/>
                <a:cs typeface="Garamond"/>
              </a:rPr>
              <a:t>of</a:t>
            </a:r>
            <a:r>
              <a:rPr sz="2450" spc="75" dirty="0">
                <a:latin typeface="Garamond"/>
                <a:cs typeface="Garamond"/>
              </a:rPr>
              <a:t> </a:t>
            </a:r>
            <a:r>
              <a:rPr sz="2450" dirty="0">
                <a:latin typeface="Garamond"/>
                <a:cs typeface="Garamond"/>
              </a:rPr>
              <a:t>2,</a:t>
            </a:r>
            <a:r>
              <a:rPr sz="2450" spc="95" dirty="0">
                <a:latin typeface="Garamond"/>
                <a:cs typeface="Garamond"/>
              </a:rPr>
              <a:t> </a:t>
            </a:r>
            <a:r>
              <a:rPr sz="2450" spc="55" dirty="0">
                <a:latin typeface="Garamond"/>
                <a:cs typeface="Garamond"/>
              </a:rPr>
              <a:t>and</a:t>
            </a:r>
            <a:r>
              <a:rPr sz="2450" spc="80" dirty="0">
                <a:latin typeface="Garamond"/>
                <a:cs typeface="Garamond"/>
              </a:rPr>
              <a:t> </a:t>
            </a:r>
            <a:r>
              <a:rPr sz="2450" dirty="0">
                <a:latin typeface="Garamond"/>
                <a:cs typeface="Garamond"/>
              </a:rPr>
              <a:t>the</a:t>
            </a:r>
            <a:r>
              <a:rPr sz="2450" spc="65" dirty="0">
                <a:latin typeface="Garamond"/>
                <a:cs typeface="Garamond"/>
              </a:rPr>
              <a:t> </a:t>
            </a:r>
            <a:r>
              <a:rPr sz="2450" i="1" spc="220" dirty="0">
                <a:latin typeface="Times New Roman"/>
                <a:cs typeface="Times New Roman"/>
              </a:rPr>
              <a:t>n</a:t>
            </a:r>
            <a:r>
              <a:rPr sz="2450" i="1" spc="110" dirty="0">
                <a:latin typeface="Times New Roman"/>
                <a:cs typeface="Times New Roman"/>
              </a:rPr>
              <a:t> </a:t>
            </a:r>
            <a:r>
              <a:rPr sz="2450" spc="130" dirty="0">
                <a:latin typeface="Garamond"/>
                <a:cs typeface="Garamond"/>
              </a:rPr>
              <a:t>=</a:t>
            </a:r>
            <a:r>
              <a:rPr sz="2450" spc="114" dirty="0">
                <a:latin typeface="Garamond"/>
                <a:cs typeface="Garamond"/>
              </a:rPr>
              <a:t> </a:t>
            </a:r>
            <a:r>
              <a:rPr sz="2450" dirty="0">
                <a:latin typeface="Garamond"/>
                <a:cs typeface="Garamond"/>
              </a:rPr>
              <a:t>3</a:t>
            </a:r>
            <a:r>
              <a:rPr sz="2450" spc="80" dirty="0">
                <a:latin typeface="Garamond"/>
                <a:cs typeface="Garamond"/>
              </a:rPr>
              <a:t> </a:t>
            </a:r>
            <a:r>
              <a:rPr sz="2450" spc="85" dirty="0">
                <a:latin typeface="Garamond"/>
                <a:cs typeface="Garamond"/>
              </a:rPr>
              <a:t>state</a:t>
            </a:r>
            <a:r>
              <a:rPr sz="2450" spc="70" dirty="0">
                <a:latin typeface="Garamond"/>
                <a:cs typeface="Garamond"/>
              </a:rPr>
              <a:t> </a:t>
            </a:r>
            <a:r>
              <a:rPr sz="2450" spc="-25" dirty="0">
                <a:latin typeface="Garamond"/>
                <a:cs typeface="Garamond"/>
              </a:rPr>
              <a:t>has 	</a:t>
            </a:r>
            <a:r>
              <a:rPr sz="2450" spc="130" dirty="0">
                <a:latin typeface="Garamond"/>
                <a:cs typeface="Garamond"/>
              </a:rPr>
              <a:t>a</a:t>
            </a:r>
            <a:r>
              <a:rPr sz="2450" spc="165" dirty="0">
                <a:latin typeface="Garamond"/>
                <a:cs typeface="Garamond"/>
              </a:rPr>
              <a:t> </a:t>
            </a:r>
            <a:r>
              <a:rPr sz="2450" dirty="0">
                <a:latin typeface="Garamond"/>
                <a:cs typeface="Garamond"/>
              </a:rPr>
              <a:t>degeneracy</a:t>
            </a:r>
            <a:r>
              <a:rPr sz="2450" spc="165" dirty="0">
                <a:latin typeface="Garamond"/>
                <a:cs typeface="Garamond"/>
              </a:rPr>
              <a:t> </a:t>
            </a:r>
            <a:r>
              <a:rPr sz="2450" dirty="0">
                <a:latin typeface="Garamond"/>
                <a:cs typeface="Garamond"/>
              </a:rPr>
              <a:t>of</a:t>
            </a:r>
            <a:r>
              <a:rPr sz="2450" spc="165" dirty="0">
                <a:latin typeface="Garamond"/>
                <a:cs typeface="Garamond"/>
              </a:rPr>
              <a:t> </a:t>
            </a:r>
            <a:r>
              <a:rPr sz="2450" spc="-20" dirty="0">
                <a:latin typeface="Garamond"/>
                <a:cs typeface="Garamond"/>
              </a:rPr>
              <a:t>10</a:t>
            </a:r>
            <a:r>
              <a:rPr sz="3075" spc="-30" baseline="24390" dirty="0">
                <a:latin typeface="Garamond"/>
                <a:cs typeface="Garamond"/>
              </a:rPr>
              <a:t>6</a:t>
            </a:r>
            <a:r>
              <a:rPr sz="2450" spc="-20" dirty="0">
                <a:latin typeface="Garamond"/>
                <a:cs typeface="Garamond"/>
              </a:rPr>
              <a:t>.</a:t>
            </a:r>
            <a:endParaRPr sz="2450">
              <a:latin typeface="Garamond"/>
              <a:cs typeface="Garamond"/>
            </a:endParaRPr>
          </a:p>
          <a:p>
            <a:pPr marL="399415" marR="18415" indent="-361950">
              <a:lnSpc>
                <a:spcPct val="101699"/>
              </a:lnSpc>
              <a:spcBef>
                <a:spcPts val="995"/>
              </a:spcBef>
              <a:buAutoNum type="alphaUcPeriod"/>
              <a:tabLst>
                <a:tab pos="400685" algn="l"/>
                <a:tab pos="2392680" algn="l"/>
                <a:tab pos="3344545" algn="l"/>
                <a:tab pos="4736465" algn="l"/>
                <a:tab pos="6382385" algn="l"/>
              </a:tabLst>
            </a:pPr>
            <a:r>
              <a:rPr sz="2450" dirty="0">
                <a:latin typeface="Garamond"/>
                <a:cs typeface="Garamond"/>
              </a:rPr>
              <a:t>The</a:t>
            </a:r>
            <a:r>
              <a:rPr sz="2450" spc="484" dirty="0">
                <a:latin typeface="Garamond"/>
                <a:cs typeface="Garamond"/>
              </a:rPr>
              <a:t> </a:t>
            </a:r>
            <a:r>
              <a:rPr sz="2450" spc="-10" dirty="0">
                <a:latin typeface="Garamond"/>
                <a:cs typeface="Garamond"/>
              </a:rPr>
              <a:t>excitation</a:t>
            </a:r>
            <a:r>
              <a:rPr sz="2450" dirty="0">
                <a:latin typeface="Garamond"/>
                <a:cs typeface="Garamond"/>
              </a:rPr>
              <a:t>	</a:t>
            </a:r>
            <a:r>
              <a:rPr sz="2450" spc="-10" dirty="0">
                <a:latin typeface="Garamond"/>
                <a:cs typeface="Garamond"/>
              </a:rPr>
              <a:t>energy</a:t>
            </a:r>
            <a:r>
              <a:rPr sz="2450" dirty="0">
                <a:latin typeface="Garamond"/>
                <a:cs typeface="Garamond"/>
              </a:rPr>
              <a:t>	from</a:t>
            </a:r>
            <a:r>
              <a:rPr sz="2450" spc="229" dirty="0">
                <a:latin typeface="Garamond"/>
                <a:cs typeface="Garamond"/>
              </a:rPr>
              <a:t> </a:t>
            </a:r>
            <a:r>
              <a:rPr sz="2450" spc="-20" dirty="0">
                <a:latin typeface="Garamond"/>
                <a:cs typeface="Garamond"/>
              </a:rPr>
              <a:t>each</a:t>
            </a:r>
            <a:r>
              <a:rPr sz="2450" dirty="0">
                <a:latin typeface="Garamond"/>
                <a:cs typeface="Garamond"/>
              </a:rPr>
              <a:t>	</a:t>
            </a:r>
            <a:r>
              <a:rPr sz="2450" spc="85" dirty="0">
                <a:latin typeface="Garamond"/>
                <a:cs typeface="Garamond"/>
              </a:rPr>
              <a:t>state</a:t>
            </a:r>
            <a:r>
              <a:rPr sz="2450" spc="395" dirty="0">
                <a:latin typeface="Garamond"/>
                <a:cs typeface="Garamond"/>
              </a:rPr>
              <a:t> </a:t>
            </a:r>
            <a:r>
              <a:rPr sz="2450" dirty="0">
                <a:latin typeface="Garamond"/>
                <a:cs typeface="Garamond"/>
              </a:rPr>
              <a:t>to</a:t>
            </a:r>
            <a:r>
              <a:rPr sz="2450" spc="409" dirty="0">
                <a:latin typeface="Garamond"/>
                <a:cs typeface="Garamond"/>
              </a:rPr>
              <a:t> </a:t>
            </a:r>
            <a:r>
              <a:rPr sz="2450" spc="25" dirty="0">
                <a:latin typeface="Garamond"/>
                <a:cs typeface="Garamond"/>
              </a:rPr>
              <a:t>the</a:t>
            </a:r>
            <a:r>
              <a:rPr sz="2450" dirty="0">
                <a:latin typeface="Garamond"/>
                <a:cs typeface="Garamond"/>
              </a:rPr>
              <a:t>	</a:t>
            </a:r>
            <a:r>
              <a:rPr sz="2450" spc="50" dirty="0">
                <a:latin typeface="Garamond"/>
                <a:cs typeface="Garamond"/>
              </a:rPr>
              <a:t>next</a:t>
            </a:r>
            <a:r>
              <a:rPr sz="2450" spc="395" dirty="0">
                <a:latin typeface="Garamond"/>
                <a:cs typeface="Garamond"/>
              </a:rPr>
              <a:t> </a:t>
            </a:r>
            <a:r>
              <a:rPr sz="2450" dirty="0">
                <a:latin typeface="Garamond"/>
                <a:cs typeface="Garamond"/>
              </a:rPr>
              <a:t>is</a:t>
            </a:r>
            <a:r>
              <a:rPr sz="2450" spc="405" dirty="0">
                <a:latin typeface="Garamond"/>
                <a:cs typeface="Garamond"/>
              </a:rPr>
              <a:t> </a:t>
            </a:r>
            <a:r>
              <a:rPr sz="2450" spc="45" dirty="0">
                <a:latin typeface="Garamond"/>
                <a:cs typeface="Garamond"/>
              </a:rPr>
              <a:t>greater 	</a:t>
            </a:r>
            <a:r>
              <a:rPr sz="2450" spc="70" dirty="0">
                <a:latin typeface="Garamond"/>
                <a:cs typeface="Garamond"/>
              </a:rPr>
              <a:t>than</a:t>
            </a:r>
            <a:r>
              <a:rPr sz="2450" spc="150" dirty="0">
                <a:latin typeface="Garamond"/>
                <a:cs typeface="Garamond"/>
              </a:rPr>
              <a:t> </a:t>
            </a:r>
            <a:r>
              <a:rPr sz="2450" spc="120" dirty="0">
                <a:latin typeface="Garamond"/>
                <a:cs typeface="Garamond"/>
              </a:rPr>
              <a:t>10</a:t>
            </a:r>
            <a:r>
              <a:rPr sz="2450" i="1" spc="120" dirty="0">
                <a:latin typeface="Times New Roman"/>
                <a:cs typeface="Times New Roman"/>
              </a:rPr>
              <a:t>k</a:t>
            </a:r>
            <a:r>
              <a:rPr sz="3075" i="1" spc="179" baseline="-14905" dirty="0">
                <a:latin typeface="Times New Roman"/>
                <a:cs typeface="Times New Roman"/>
              </a:rPr>
              <a:t>B</a:t>
            </a:r>
            <a:r>
              <a:rPr sz="2450" i="1" spc="120" dirty="0">
                <a:latin typeface="Times New Roman"/>
                <a:cs typeface="Times New Roman"/>
              </a:rPr>
              <a:t>T</a:t>
            </a:r>
            <a:r>
              <a:rPr sz="2450" i="1" spc="-270" dirty="0">
                <a:latin typeface="Times New Roman"/>
                <a:cs typeface="Times New Roman"/>
              </a:rPr>
              <a:t> </a:t>
            </a:r>
            <a:r>
              <a:rPr sz="2450" spc="25" dirty="0">
                <a:latin typeface="Garamond"/>
                <a:cs typeface="Garamond"/>
              </a:rPr>
              <a:t>.</a:t>
            </a:r>
            <a:endParaRPr sz="2450">
              <a:latin typeface="Garamond"/>
              <a:cs typeface="Garamond"/>
            </a:endParaRPr>
          </a:p>
          <a:p>
            <a:pPr marL="399415" indent="-374015">
              <a:lnSpc>
                <a:spcPct val="100000"/>
              </a:lnSpc>
              <a:spcBef>
                <a:spcPts val="1045"/>
              </a:spcBef>
              <a:buAutoNum type="alphaUcPeriod"/>
              <a:tabLst>
                <a:tab pos="399415" algn="l"/>
              </a:tabLst>
            </a:pPr>
            <a:r>
              <a:rPr sz="2450" dirty="0">
                <a:latin typeface="Garamond"/>
                <a:cs typeface="Garamond"/>
              </a:rPr>
              <a:t>The</a:t>
            </a:r>
            <a:r>
              <a:rPr sz="2450" spc="285" dirty="0">
                <a:latin typeface="Garamond"/>
                <a:cs typeface="Garamond"/>
              </a:rPr>
              <a:t> </a:t>
            </a:r>
            <a:r>
              <a:rPr sz="2450" dirty="0">
                <a:latin typeface="Garamond"/>
                <a:cs typeface="Garamond"/>
              </a:rPr>
              <a:t>excitation</a:t>
            </a:r>
            <a:r>
              <a:rPr sz="2450" spc="295" dirty="0">
                <a:latin typeface="Garamond"/>
                <a:cs typeface="Garamond"/>
              </a:rPr>
              <a:t> </a:t>
            </a:r>
            <a:r>
              <a:rPr sz="2450" dirty="0">
                <a:latin typeface="Garamond"/>
                <a:cs typeface="Garamond"/>
              </a:rPr>
              <a:t>energy</a:t>
            </a:r>
            <a:r>
              <a:rPr sz="2450" spc="290" dirty="0">
                <a:latin typeface="Garamond"/>
                <a:cs typeface="Garamond"/>
              </a:rPr>
              <a:t> </a:t>
            </a:r>
            <a:r>
              <a:rPr sz="2450" dirty="0">
                <a:latin typeface="Garamond"/>
                <a:cs typeface="Garamond"/>
              </a:rPr>
              <a:t>from</a:t>
            </a:r>
            <a:r>
              <a:rPr sz="2450" spc="285" dirty="0">
                <a:latin typeface="Garamond"/>
                <a:cs typeface="Garamond"/>
              </a:rPr>
              <a:t> </a:t>
            </a:r>
            <a:r>
              <a:rPr sz="2450" dirty="0">
                <a:latin typeface="Garamond"/>
                <a:cs typeface="Garamond"/>
              </a:rPr>
              <a:t>each</a:t>
            </a:r>
            <a:r>
              <a:rPr sz="2450" spc="285" dirty="0">
                <a:latin typeface="Garamond"/>
                <a:cs typeface="Garamond"/>
              </a:rPr>
              <a:t> </a:t>
            </a:r>
            <a:r>
              <a:rPr sz="2450" spc="85" dirty="0">
                <a:latin typeface="Garamond"/>
                <a:cs typeface="Garamond"/>
              </a:rPr>
              <a:t>state</a:t>
            </a:r>
            <a:r>
              <a:rPr sz="2450" spc="290" dirty="0">
                <a:latin typeface="Garamond"/>
                <a:cs typeface="Garamond"/>
              </a:rPr>
              <a:t> </a:t>
            </a:r>
            <a:r>
              <a:rPr sz="2450" dirty="0">
                <a:latin typeface="Garamond"/>
                <a:cs typeface="Garamond"/>
              </a:rPr>
              <a:t>to</a:t>
            </a:r>
            <a:r>
              <a:rPr sz="2450" spc="285" dirty="0">
                <a:latin typeface="Garamond"/>
                <a:cs typeface="Garamond"/>
              </a:rPr>
              <a:t> </a:t>
            </a:r>
            <a:r>
              <a:rPr sz="2450" dirty="0">
                <a:latin typeface="Garamond"/>
                <a:cs typeface="Garamond"/>
              </a:rPr>
              <a:t>the</a:t>
            </a:r>
            <a:r>
              <a:rPr sz="2450" spc="290" dirty="0">
                <a:latin typeface="Garamond"/>
                <a:cs typeface="Garamond"/>
              </a:rPr>
              <a:t> </a:t>
            </a:r>
            <a:r>
              <a:rPr sz="2450" spc="50" dirty="0">
                <a:latin typeface="Garamond"/>
                <a:cs typeface="Garamond"/>
              </a:rPr>
              <a:t>next</a:t>
            </a:r>
            <a:r>
              <a:rPr sz="2450" spc="285" dirty="0">
                <a:latin typeface="Garamond"/>
                <a:cs typeface="Garamond"/>
              </a:rPr>
              <a:t> </a:t>
            </a:r>
            <a:r>
              <a:rPr sz="2450" dirty="0">
                <a:latin typeface="Garamond"/>
                <a:cs typeface="Garamond"/>
              </a:rPr>
              <a:t>is</a:t>
            </a:r>
            <a:r>
              <a:rPr sz="2450" spc="290" dirty="0">
                <a:latin typeface="Garamond"/>
                <a:cs typeface="Garamond"/>
              </a:rPr>
              <a:t> </a:t>
            </a:r>
            <a:r>
              <a:rPr sz="2450" dirty="0">
                <a:latin typeface="Garamond"/>
                <a:cs typeface="Garamond"/>
              </a:rPr>
              <a:t>less</a:t>
            </a:r>
            <a:r>
              <a:rPr sz="2450" spc="285" dirty="0">
                <a:latin typeface="Garamond"/>
                <a:cs typeface="Garamond"/>
              </a:rPr>
              <a:t> </a:t>
            </a:r>
            <a:r>
              <a:rPr sz="2450" spc="50" dirty="0">
                <a:latin typeface="Garamond"/>
                <a:cs typeface="Garamond"/>
              </a:rPr>
              <a:t>than</a:t>
            </a:r>
            <a:endParaRPr sz="2450">
              <a:latin typeface="Garamond"/>
              <a:cs typeface="Garamond"/>
            </a:endParaRPr>
          </a:p>
          <a:p>
            <a:pPr marL="400685">
              <a:lnSpc>
                <a:spcPct val="100000"/>
              </a:lnSpc>
              <a:spcBef>
                <a:spcPts val="45"/>
              </a:spcBef>
            </a:pPr>
            <a:r>
              <a:rPr sz="2450" i="1" spc="170" dirty="0">
                <a:latin typeface="Times New Roman"/>
                <a:cs typeface="Times New Roman"/>
              </a:rPr>
              <a:t>k</a:t>
            </a:r>
            <a:r>
              <a:rPr sz="3075" i="1" spc="254" baseline="-14905" dirty="0">
                <a:latin typeface="Times New Roman"/>
                <a:cs typeface="Times New Roman"/>
              </a:rPr>
              <a:t>B</a:t>
            </a:r>
            <a:r>
              <a:rPr sz="2450" i="1" spc="170" dirty="0">
                <a:latin typeface="Times New Roman"/>
                <a:cs typeface="Times New Roman"/>
              </a:rPr>
              <a:t>T/</a:t>
            </a:r>
            <a:r>
              <a:rPr sz="2450" spc="170" dirty="0">
                <a:latin typeface="Garamond"/>
                <a:cs typeface="Garamond"/>
              </a:rPr>
              <a:t>100.</a:t>
            </a:r>
            <a:endParaRPr sz="2450">
              <a:latin typeface="Garamond"/>
              <a:cs typeface="Garamond"/>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337185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a:t>
            </a:r>
            <a:r>
              <a:rPr sz="1200" spc="10" dirty="0">
                <a:latin typeface="Times New Roman"/>
                <a:cs typeface="Times New Roman"/>
              </a:rPr>
              <a:t>10.5.</a:t>
            </a:r>
            <a:r>
              <a:rPr sz="1200" spc="200" dirty="0">
                <a:latin typeface="Times New Roman"/>
                <a:cs typeface="Times New Roman"/>
              </a:rPr>
              <a:t>  </a:t>
            </a:r>
            <a:r>
              <a:rPr sz="1200" spc="10" dirty="0">
                <a:latin typeface="Times New Roman"/>
                <a:cs typeface="Times New Roman"/>
              </a:rPr>
              <a:t>SOME</a:t>
            </a:r>
            <a:r>
              <a:rPr sz="1200" spc="135" dirty="0">
                <a:latin typeface="Times New Roman"/>
                <a:cs typeface="Times New Roman"/>
              </a:rPr>
              <a:t> </a:t>
            </a:r>
            <a:r>
              <a:rPr sz="1200" spc="10" dirty="0">
                <a:latin typeface="Times New Roman"/>
                <a:cs typeface="Times New Roman"/>
              </a:rPr>
              <a:t>APPLICATIONS</a:t>
            </a:r>
            <a:r>
              <a:rPr sz="1200" spc="130" dirty="0">
                <a:latin typeface="Times New Roman"/>
                <a:cs typeface="Times New Roman"/>
              </a:rPr>
              <a:t> </a:t>
            </a:r>
            <a:r>
              <a:rPr sz="1200" spc="65" dirty="0">
                <a:latin typeface="Times New Roman"/>
                <a:cs typeface="Times New Roman"/>
              </a:rPr>
              <a:t>OF</a:t>
            </a:r>
            <a:r>
              <a:rPr sz="1200" spc="130" dirty="0">
                <a:latin typeface="Times New Roman"/>
                <a:cs typeface="Times New Roman"/>
              </a:rPr>
              <a:t> </a:t>
            </a:r>
            <a:r>
              <a:rPr sz="1200" spc="50" dirty="0">
                <a:latin typeface="Times New Roman"/>
                <a:cs typeface="Times New Roman"/>
              </a:rPr>
              <a:t>THE</a:t>
            </a:r>
            <a:r>
              <a:rPr sz="1200" spc="130" dirty="0">
                <a:latin typeface="Times New Roman"/>
                <a:cs typeface="Times New Roman"/>
              </a:rPr>
              <a:t> </a:t>
            </a:r>
            <a:r>
              <a:rPr sz="1200" spc="10" dirty="0">
                <a:latin typeface="Times New Roman"/>
                <a:cs typeface="Times New Roman"/>
              </a:rPr>
              <a:t>BOLTZMANN</a:t>
            </a:r>
            <a:r>
              <a:rPr sz="1200" spc="125" dirty="0">
                <a:latin typeface="Times New Roman"/>
                <a:cs typeface="Times New Roman"/>
              </a:rPr>
              <a:t> </a:t>
            </a:r>
            <a:r>
              <a:rPr sz="1200" spc="-10" dirty="0">
                <a:latin typeface="Times New Roman"/>
                <a:cs typeface="Times New Roman"/>
              </a:rPr>
              <a:t>DISTRIBUTION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17780">
              <a:lnSpc>
                <a:spcPct val="101699"/>
              </a:lnSpc>
              <a:spcBef>
                <a:spcPts val="75"/>
              </a:spcBef>
              <a:tabLst>
                <a:tab pos="4889500" algn="l"/>
              </a:tabLst>
            </a:pPr>
            <a:r>
              <a:rPr dirty="0"/>
              <a:t>Which</a:t>
            </a:r>
            <a:r>
              <a:rPr spc="295" dirty="0"/>
              <a:t> </a:t>
            </a:r>
            <a:r>
              <a:rPr dirty="0"/>
              <a:t>of</a:t>
            </a:r>
            <a:r>
              <a:rPr spc="300" dirty="0"/>
              <a:t> </a:t>
            </a:r>
            <a:r>
              <a:rPr dirty="0"/>
              <a:t>the</a:t>
            </a:r>
            <a:r>
              <a:rPr spc="305" dirty="0"/>
              <a:t> </a:t>
            </a:r>
            <a:r>
              <a:rPr dirty="0"/>
              <a:t>following</a:t>
            </a:r>
            <a:r>
              <a:rPr spc="300" dirty="0"/>
              <a:t> </a:t>
            </a:r>
            <a:r>
              <a:rPr dirty="0"/>
              <a:t>conditions</a:t>
            </a:r>
            <a:r>
              <a:rPr spc="305" dirty="0"/>
              <a:t> </a:t>
            </a:r>
            <a:r>
              <a:rPr dirty="0"/>
              <a:t>might</a:t>
            </a:r>
            <a:r>
              <a:rPr spc="300" dirty="0"/>
              <a:t> </a:t>
            </a:r>
            <a:r>
              <a:rPr dirty="0"/>
              <a:t>lead</a:t>
            </a:r>
            <a:r>
              <a:rPr spc="305" dirty="0"/>
              <a:t> </a:t>
            </a:r>
            <a:r>
              <a:rPr dirty="0"/>
              <a:t>the</a:t>
            </a:r>
            <a:r>
              <a:rPr spc="300" dirty="0"/>
              <a:t> </a:t>
            </a:r>
            <a:r>
              <a:rPr dirty="0"/>
              <a:t>average</a:t>
            </a:r>
            <a:r>
              <a:rPr spc="305" dirty="0"/>
              <a:t> </a:t>
            </a:r>
            <a:r>
              <a:rPr spc="-10" dirty="0"/>
              <a:t>energy </a:t>
            </a:r>
            <a:r>
              <a:rPr dirty="0"/>
              <a:t>of</a:t>
            </a:r>
            <a:r>
              <a:rPr spc="140" dirty="0"/>
              <a:t> </a:t>
            </a:r>
            <a:r>
              <a:rPr spc="130" dirty="0"/>
              <a:t>a</a:t>
            </a:r>
            <a:r>
              <a:rPr spc="135" dirty="0"/>
              <a:t> </a:t>
            </a:r>
            <a:r>
              <a:rPr spc="50" dirty="0"/>
              <a:t>system</a:t>
            </a:r>
            <a:r>
              <a:rPr spc="140" dirty="0"/>
              <a:t> </a:t>
            </a:r>
            <a:r>
              <a:rPr dirty="0"/>
              <a:t>to</a:t>
            </a:r>
            <a:r>
              <a:rPr spc="135" dirty="0"/>
              <a:t> </a:t>
            </a:r>
            <a:r>
              <a:rPr dirty="0"/>
              <a:t>be</a:t>
            </a:r>
            <a:r>
              <a:rPr spc="135" dirty="0"/>
              <a:t> </a:t>
            </a:r>
            <a:r>
              <a:rPr dirty="0"/>
              <a:t>very</a:t>
            </a:r>
            <a:r>
              <a:rPr spc="135" dirty="0"/>
              <a:t> </a:t>
            </a:r>
            <a:r>
              <a:rPr dirty="0"/>
              <a:t>far</a:t>
            </a:r>
            <a:r>
              <a:rPr spc="140" dirty="0"/>
              <a:t> </a:t>
            </a:r>
            <a:r>
              <a:rPr dirty="0"/>
              <a:t>from</a:t>
            </a:r>
            <a:r>
              <a:rPr spc="140" dirty="0"/>
              <a:t> </a:t>
            </a:r>
            <a:r>
              <a:rPr i="1" spc="215" dirty="0">
                <a:latin typeface="Times New Roman"/>
                <a:cs typeface="Times New Roman"/>
              </a:rPr>
              <a:t>k</a:t>
            </a:r>
            <a:r>
              <a:rPr sz="3075" i="1" spc="322" baseline="-14905" dirty="0">
                <a:latin typeface="Times New Roman"/>
                <a:cs typeface="Times New Roman"/>
              </a:rPr>
              <a:t>B</a:t>
            </a:r>
            <a:r>
              <a:rPr sz="2450" i="1" spc="215" dirty="0">
                <a:latin typeface="Times New Roman"/>
                <a:cs typeface="Times New Roman"/>
              </a:rPr>
              <a:t>T</a:t>
            </a:r>
            <a:r>
              <a:rPr sz="2450" i="1" spc="-275" dirty="0">
                <a:latin typeface="Times New Roman"/>
                <a:cs typeface="Times New Roman"/>
              </a:rPr>
              <a:t> </a:t>
            </a:r>
            <a:r>
              <a:rPr sz="2450" spc="125" dirty="0"/>
              <a:t>?</a:t>
            </a:r>
            <a:r>
              <a:rPr sz="2450" dirty="0"/>
              <a:t>	(Choose</a:t>
            </a:r>
            <a:r>
              <a:rPr sz="2450" spc="160" dirty="0"/>
              <a:t> </a:t>
            </a:r>
            <a:r>
              <a:rPr sz="2450" spc="75" dirty="0"/>
              <a:t>all</a:t>
            </a:r>
            <a:r>
              <a:rPr sz="2450" spc="165" dirty="0"/>
              <a:t> </a:t>
            </a:r>
            <a:r>
              <a:rPr sz="2450" spc="114" dirty="0"/>
              <a:t>that</a:t>
            </a:r>
            <a:r>
              <a:rPr sz="2450" spc="160" dirty="0"/>
              <a:t> </a:t>
            </a:r>
            <a:r>
              <a:rPr sz="2450" spc="50" dirty="0"/>
              <a:t>apply.)</a:t>
            </a:r>
            <a:endParaRPr sz="2450">
              <a:latin typeface="Times New Roman"/>
              <a:cs typeface="Times New Roman"/>
            </a:endParaRPr>
          </a:p>
        </p:txBody>
      </p:sp>
      <p:sp>
        <p:nvSpPr>
          <p:cNvPr id="5" name="object 5"/>
          <p:cNvSpPr txBox="1"/>
          <p:nvPr/>
        </p:nvSpPr>
        <p:spPr>
          <a:xfrm>
            <a:off x="695058" y="2042037"/>
            <a:ext cx="8292465" cy="3808729"/>
          </a:xfrm>
          <a:prstGeom prst="rect">
            <a:avLst/>
          </a:prstGeom>
        </p:spPr>
        <p:txBody>
          <a:bodyPr vert="horz" wrap="square" lIns="0" tIns="144780" rIns="0" bIns="0" rtlCol="0">
            <a:spAutoFit/>
          </a:bodyPr>
          <a:lstStyle/>
          <a:p>
            <a:pPr marL="407034" indent="-370205">
              <a:lnSpc>
                <a:spcPct val="100000"/>
              </a:lnSpc>
              <a:spcBef>
                <a:spcPts val="1140"/>
              </a:spcBef>
              <a:buAutoNum type="alphaUcPeriod"/>
              <a:tabLst>
                <a:tab pos="407034" algn="l"/>
              </a:tabLst>
            </a:pPr>
            <a:r>
              <a:rPr sz="2450" dirty="0">
                <a:latin typeface="Garamond"/>
                <a:cs typeface="Garamond"/>
              </a:rPr>
              <a:t>Every</a:t>
            </a:r>
            <a:r>
              <a:rPr sz="2450" spc="195" dirty="0">
                <a:latin typeface="Garamond"/>
                <a:cs typeface="Garamond"/>
              </a:rPr>
              <a:t> </a:t>
            </a:r>
            <a:r>
              <a:rPr sz="2450" spc="85" dirty="0">
                <a:latin typeface="Garamond"/>
                <a:cs typeface="Garamond"/>
              </a:rPr>
              <a:t>state</a:t>
            </a:r>
            <a:r>
              <a:rPr sz="2450" spc="190" dirty="0">
                <a:latin typeface="Garamond"/>
                <a:cs typeface="Garamond"/>
              </a:rPr>
              <a:t> </a:t>
            </a:r>
            <a:r>
              <a:rPr sz="2450" dirty="0">
                <a:latin typeface="Garamond"/>
                <a:cs typeface="Garamond"/>
              </a:rPr>
              <a:t>in</a:t>
            </a:r>
            <a:r>
              <a:rPr sz="2450" spc="195" dirty="0">
                <a:latin typeface="Garamond"/>
                <a:cs typeface="Garamond"/>
              </a:rPr>
              <a:t> </a:t>
            </a:r>
            <a:r>
              <a:rPr sz="2450" dirty="0">
                <a:latin typeface="Garamond"/>
                <a:cs typeface="Garamond"/>
              </a:rPr>
              <a:t>the</a:t>
            </a:r>
            <a:r>
              <a:rPr sz="2450" spc="195" dirty="0">
                <a:latin typeface="Garamond"/>
                <a:cs typeface="Garamond"/>
              </a:rPr>
              <a:t> </a:t>
            </a:r>
            <a:r>
              <a:rPr sz="2450" spc="50" dirty="0">
                <a:latin typeface="Garamond"/>
                <a:cs typeface="Garamond"/>
              </a:rPr>
              <a:t>system</a:t>
            </a:r>
            <a:r>
              <a:rPr sz="2450" spc="190" dirty="0">
                <a:latin typeface="Garamond"/>
                <a:cs typeface="Garamond"/>
              </a:rPr>
              <a:t> </a:t>
            </a:r>
            <a:r>
              <a:rPr sz="2450" dirty="0">
                <a:latin typeface="Garamond"/>
                <a:cs typeface="Garamond"/>
              </a:rPr>
              <a:t>has</a:t>
            </a:r>
            <a:r>
              <a:rPr sz="2450" spc="190" dirty="0">
                <a:latin typeface="Garamond"/>
                <a:cs typeface="Garamond"/>
              </a:rPr>
              <a:t> </a:t>
            </a:r>
            <a:r>
              <a:rPr sz="2450" spc="130" dirty="0">
                <a:latin typeface="Garamond"/>
                <a:cs typeface="Garamond"/>
              </a:rPr>
              <a:t>a</a:t>
            </a:r>
            <a:r>
              <a:rPr sz="2450" spc="195" dirty="0">
                <a:latin typeface="Garamond"/>
                <a:cs typeface="Garamond"/>
              </a:rPr>
              <a:t> </a:t>
            </a:r>
            <a:r>
              <a:rPr sz="2450" dirty="0">
                <a:latin typeface="Garamond"/>
                <a:cs typeface="Garamond"/>
              </a:rPr>
              <a:t>degeneracy</a:t>
            </a:r>
            <a:r>
              <a:rPr sz="2450" spc="195" dirty="0">
                <a:latin typeface="Garamond"/>
                <a:cs typeface="Garamond"/>
              </a:rPr>
              <a:t> </a:t>
            </a:r>
            <a:r>
              <a:rPr sz="2450" dirty="0">
                <a:latin typeface="Garamond"/>
                <a:cs typeface="Garamond"/>
              </a:rPr>
              <a:t>of</a:t>
            </a:r>
            <a:r>
              <a:rPr sz="2450" spc="195" dirty="0">
                <a:latin typeface="Garamond"/>
                <a:cs typeface="Garamond"/>
              </a:rPr>
              <a:t> </a:t>
            </a:r>
            <a:r>
              <a:rPr sz="2450" spc="70" dirty="0">
                <a:latin typeface="Garamond"/>
                <a:cs typeface="Garamond"/>
              </a:rPr>
              <a:t>exactly</a:t>
            </a:r>
            <a:r>
              <a:rPr sz="2450" spc="190" dirty="0">
                <a:latin typeface="Garamond"/>
                <a:cs typeface="Garamond"/>
              </a:rPr>
              <a:t> </a:t>
            </a:r>
            <a:r>
              <a:rPr sz="2450" spc="-25" dirty="0">
                <a:latin typeface="Garamond"/>
                <a:cs typeface="Garamond"/>
              </a:rPr>
              <a:t>32.</a:t>
            </a:r>
            <a:endParaRPr sz="2450">
              <a:latin typeface="Garamond"/>
              <a:cs typeface="Garamond"/>
            </a:endParaRPr>
          </a:p>
          <a:p>
            <a:pPr marL="406400" marR="18415" indent="-358140">
              <a:lnSpc>
                <a:spcPct val="101699"/>
              </a:lnSpc>
              <a:spcBef>
                <a:spcPts val="995"/>
              </a:spcBef>
              <a:buAutoNum type="alphaUcPeriod"/>
              <a:tabLst>
                <a:tab pos="407670" algn="l"/>
              </a:tabLst>
            </a:pPr>
            <a:r>
              <a:rPr sz="2450" dirty="0">
                <a:latin typeface="Garamond"/>
                <a:cs typeface="Garamond"/>
              </a:rPr>
              <a:t>The</a:t>
            </a:r>
            <a:r>
              <a:rPr sz="2450" spc="75" dirty="0">
                <a:latin typeface="Garamond"/>
                <a:cs typeface="Garamond"/>
              </a:rPr>
              <a:t> </a:t>
            </a:r>
            <a:r>
              <a:rPr sz="2450" i="1" spc="220" dirty="0">
                <a:latin typeface="Times New Roman"/>
                <a:cs typeface="Times New Roman"/>
              </a:rPr>
              <a:t>n</a:t>
            </a:r>
            <a:r>
              <a:rPr sz="2450" i="1" spc="114" dirty="0">
                <a:latin typeface="Times New Roman"/>
                <a:cs typeface="Times New Roman"/>
              </a:rPr>
              <a:t> </a:t>
            </a:r>
            <a:r>
              <a:rPr sz="2450" spc="130" dirty="0">
                <a:latin typeface="Garamond"/>
                <a:cs typeface="Garamond"/>
              </a:rPr>
              <a:t>=</a:t>
            </a:r>
            <a:r>
              <a:rPr sz="2450" spc="114" dirty="0">
                <a:latin typeface="Garamond"/>
                <a:cs typeface="Garamond"/>
              </a:rPr>
              <a:t> </a:t>
            </a:r>
            <a:r>
              <a:rPr sz="2450" dirty="0">
                <a:latin typeface="Garamond"/>
                <a:cs typeface="Garamond"/>
              </a:rPr>
              <a:t>1</a:t>
            </a:r>
            <a:r>
              <a:rPr sz="2450" spc="75" dirty="0">
                <a:latin typeface="Garamond"/>
                <a:cs typeface="Garamond"/>
              </a:rPr>
              <a:t> </a:t>
            </a:r>
            <a:r>
              <a:rPr sz="2450" spc="85" dirty="0">
                <a:latin typeface="Garamond"/>
                <a:cs typeface="Garamond"/>
              </a:rPr>
              <a:t>state</a:t>
            </a:r>
            <a:r>
              <a:rPr sz="2450" spc="70" dirty="0">
                <a:latin typeface="Garamond"/>
                <a:cs typeface="Garamond"/>
              </a:rPr>
              <a:t> </a:t>
            </a:r>
            <a:r>
              <a:rPr sz="2450" dirty="0">
                <a:latin typeface="Garamond"/>
                <a:cs typeface="Garamond"/>
              </a:rPr>
              <a:t>has</a:t>
            </a:r>
            <a:r>
              <a:rPr sz="2450" spc="80" dirty="0">
                <a:latin typeface="Garamond"/>
                <a:cs typeface="Garamond"/>
              </a:rPr>
              <a:t> </a:t>
            </a:r>
            <a:r>
              <a:rPr sz="2450" spc="130" dirty="0">
                <a:latin typeface="Garamond"/>
                <a:cs typeface="Garamond"/>
              </a:rPr>
              <a:t>a</a:t>
            </a:r>
            <a:r>
              <a:rPr sz="2450" spc="75" dirty="0">
                <a:latin typeface="Garamond"/>
                <a:cs typeface="Garamond"/>
              </a:rPr>
              <a:t> </a:t>
            </a:r>
            <a:r>
              <a:rPr sz="2450" dirty="0">
                <a:latin typeface="Garamond"/>
                <a:cs typeface="Garamond"/>
              </a:rPr>
              <a:t>degeneracy</a:t>
            </a:r>
            <a:r>
              <a:rPr sz="2450" spc="80" dirty="0">
                <a:latin typeface="Garamond"/>
                <a:cs typeface="Garamond"/>
              </a:rPr>
              <a:t> </a:t>
            </a:r>
            <a:r>
              <a:rPr sz="2450" spc="-45" dirty="0">
                <a:latin typeface="Garamond"/>
                <a:cs typeface="Garamond"/>
              </a:rPr>
              <a:t>of</a:t>
            </a:r>
            <a:r>
              <a:rPr sz="2450" spc="75" dirty="0">
                <a:latin typeface="Garamond"/>
                <a:cs typeface="Garamond"/>
              </a:rPr>
              <a:t> </a:t>
            </a:r>
            <a:r>
              <a:rPr sz="2450" dirty="0">
                <a:latin typeface="Garamond"/>
                <a:cs typeface="Garamond"/>
              </a:rPr>
              <a:t>2,</a:t>
            </a:r>
            <a:r>
              <a:rPr sz="2450" spc="95" dirty="0">
                <a:latin typeface="Garamond"/>
                <a:cs typeface="Garamond"/>
              </a:rPr>
              <a:t> </a:t>
            </a:r>
            <a:r>
              <a:rPr sz="2450" spc="55" dirty="0">
                <a:latin typeface="Garamond"/>
                <a:cs typeface="Garamond"/>
              </a:rPr>
              <a:t>and</a:t>
            </a:r>
            <a:r>
              <a:rPr sz="2450" spc="80" dirty="0">
                <a:latin typeface="Garamond"/>
                <a:cs typeface="Garamond"/>
              </a:rPr>
              <a:t> </a:t>
            </a:r>
            <a:r>
              <a:rPr sz="2450" dirty="0">
                <a:latin typeface="Garamond"/>
                <a:cs typeface="Garamond"/>
              </a:rPr>
              <a:t>the</a:t>
            </a:r>
            <a:r>
              <a:rPr sz="2450" spc="65" dirty="0">
                <a:latin typeface="Garamond"/>
                <a:cs typeface="Garamond"/>
              </a:rPr>
              <a:t> </a:t>
            </a:r>
            <a:r>
              <a:rPr sz="2450" i="1" spc="220" dirty="0">
                <a:latin typeface="Times New Roman"/>
                <a:cs typeface="Times New Roman"/>
              </a:rPr>
              <a:t>n</a:t>
            </a:r>
            <a:r>
              <a:rPr sz="2450" i="1" spc="110" dirty="0">
                <a:latin typeface="Times New Roman"/>
                <a:cs typeface="Times New Roman"/>
              </a:rPr>
              <a:t> </a:t>
            </a:r>
            <a:r>
              <a:rPr sz="2450" spc="130" dirty="0">
                <a:latin typeface="Garamond"/>
                <a:cs typeface="Garamond"/>
              </a:rPr>
              <a:t>=</a:t>
            </a:r>
            <a:r>
              <a:rPr sz="2450" spc="114" dirty="0">
                <a:latin typeface="Garamond"/>
                <a:cs typeface="Garamond"/>
              </a:rPr>
              <a:t> </a:t>
            </a:r>
            <a:r>
              <a:rPr sz="2450" dirty="0">
                <a:latin typeface="Garamond"/>
                <a:cs typeface="Garamond"/>
              </a:rPr>
              <a:t>3</a:t>
            </a:r>
            <a:r>
              <a:rPr sz="2450" spc="80" dirty="0">
                <a:latin typeface="Garamond"/>
                <a:cs typeface="Garamond"/>
              </a:rPr>
              <a:t> </a:t>
            </a:r>
            <a:r>
              <a:rPr sz="2450" spc="85" dirty="0">
                <a:latin typeface="Garamond"/>
                <a:cs typeface="Garamond"/>
              </a:rPr>
              <a:t>state</a:t>
            </a:r>
            <a:r>
              <a:rPr sz="2450" spc="70" dirty="0">
                <a:latin typeface="Garamond"/>
                <a:cs typeface="Garamond"/>
              </a:rPr>
              <a:t> </a:t>
            </a:r>
            <a:r>
              <a:rPr sz="2450" spc="-25" dirty="0">
                <a:latin typeface="Garamond"/>
                <a:cs typeface="Garamond"/>
              </a:rPr>
              <a:t>has 	</a:t>
            </a:r>
            <a:r>
              <a:rPr sz="2450" spc="130" dirty="0">
                <a:latin typeface="Garamond"/>
                <a:cs typeface="Garamond"/>
              </a:rPr>
              <a:t>a</a:t>
            </a:r>
            <a:r>
              <a:rPr sz="2450" spc="165" dirty="0">
                <a:latin typeface="Garamond"/>
                <a:cs typeface="Garamond"/>
              </a:rPr>
              <a:t> </a:t>
            </a:r>
            <a:r>
              <a:rPr sz="2450" dirty="0">
                <a:latin typeface="Garamond"/>
                <a:cs typeface="Garamond"/>
              </a:rPr>
              <a:t>degeneracy</a:t>
            </a:r>
            <a:r>
              <a:rPr sz="2450" spc="165" dirty="0">
                <a:latin typeface="Garamond"/>
                <a:cs typeface="Garamond"/>
              </a:rPr>
              <a:t> </a:t>
            </a:r>
            <a:r>
              <a:rPr sz="2450" dirty="0">
                <a:latin typeface="Garamond"/>
                <a:cs typeface="Garamond"/>
              </a:rPr>
              <a:t>of</a:t>
            </a:r>
            <a:r>
              <a:rPr sz="2450" spc="165" dirty="0">
                <a:latin typeface="Garamond"/>
                <a:cs typeface="Garamond"/>
              </a:rPr>
              <a:t> </a:t>
            </a:r>
            <a:r>
              <a:rPr sz="2450" spc="-20" dirty="0">
                <a:latin typeface="Garamond"/>
                <a:cs typeface="Garamond"/>
              </a:rPr>
              <a:t>10</a:t>
            </a:r>
            <a:r>
              <a:rPr sz="3075" spc="-30" baseline="24390" dirty="0">
                <a:latin typeface="Garamond"/>
                <a:cs typeface="Garamond"/>
              </a:rPr>
              <a:t>6</a:t>
            </a:r>
            <a:r>
              <a:rPr sz="2450" spc="-20" dirty="0">
                <a:latin typeface="Garamond"/>
                <a:cs typeface="Garamond"/>
              </a:rPr>
              <a:t>.</a:t>
            </a:r>
            <a:endParaRPr sz="2450">
              <a:latin typeface="Garamond"/>
              <a:cs typeface="Garamond"/>
            </a:endParaRPr>
          </a:p>
          <a:p>
            <a:pPr marL="406400" marR="18415" indent="-361950">
              <a:lnSpc>
                <a:spcPct val="101699"/>
              </a:lnSpc>
              <a:spcBef>
                <a:spcPts val="995"/>
              </a:spcBef>
              <a:buAutoNum type="alphaUcPeriod"/>
              <a:tabLst>
                <a:tab pos="407670" algn="l"/>
                <a:tab pos="2399665" algn="l"/>
                <a:tab pos="3352165" algn="l"/>
                <a:tab pos="4744085" algn="l"/>
                <a:tab pos="6389370" algn="l"/>
              </a:tabLst>
            </a:pPr>
            <a:r>
              <a:rPr sz="2450" dirty="0">
                <a:latin typeface="Garamond"/>
                <a:cs typeface="Garamond"/>
              </a:rPr>
              <a:t>The</a:t>
            </a:r>
            <a:r>
              <a:rPr sz="2450" spc="484" dirty="0">
                <a:latin typeface="Garamond"/>
                <a:cs typeface="Garamond"/>
              </a:rPr>
              <a:t> </a:t>
            </a:r>
            <a:r>
              <a:rPr sz="2450" spc="-10" dirty="0">
                <a:latin typeface="Garamond"/>
                <a:cs typeface="Garamond"/>
              </a:rPr>
              <a:t>excitation</a:t>
            </a:r>
            <a:r>
              <a:rPr sz="2450" dirty="0">
                <a:latin typeface="Garamond"/>
                <a:cs typeface="Garamond"/>
              </a:rPr>
              <a:t>	</a:t>
            </a:r>
            <a:r>
              <a:rPr sz="2450" spc="-10" dirty="0">
                <a:latin typeface="Garamond"/>
                <a:cs typeface="Garamond"/>
              </a:rPr>
              <a:t>energy</a:t>
            </a:r>
            <a:r>
              <a:rPr sz="2450" dirty="0">
                <a:latin typeface="Garamond"/>
                <a:cs typeface="Garamond"/>
              </a:rPr>
              <a:t>	from</a:t>
            </a:r>
            <a:r>
              <a:rPr sz="2450" spc="229" dirty="0">
                <a:latin typeface="Garamond"/>
                <a:cs typeface="Garamond"/>
              </a:rPr>
              <a:t> </a:t>
            </a:r>
            <a:r>
              <a:rPr sz="2450" spc="-20" dirty="0">
                <a:latin typeface="Garamond"/>
                <a:cs typeface="Garamond"/>
              </a:rPr>
              <a:t>each</a:t>
            </a:r>
            <a:r>
              <a:rPr sz="2450" dirty="0">
                <a:latin typeface="Garamond"/>
                <a:cs typeface="Garamond"/>
              </a:rPr>
              <a:t>	</a:t>
            </a:r>
            <a:r>
              <a:rPr sz="2450" spc="85" dirty="0">
                <a:latin typeface="Garamond"/>
                <a:cs typeface="Garamond"/>
              </a:rPr>
              <a:t>state</a:t>
            </a:r>
            <a:r>
              <a:rPr sz="2450" spc="395" dirty="0">
                <a:latin typeface="Garamond"/>
                <a:cs typeface="Garamond"/>
              </a:rPr>
              <a:t> </a:t>
            </a:r>
            <a:r>
              <a:rPr sz="2450" dirty="0">
                <a:latin typeface="Garamond"/>
                <a:cs typeface="Garamond"/>
              </a:rPr>
              <a:t>to</a:t>
            </a:r>
            <a:r>
              <a:rPr sz="2450" spc="409" dirty="0">
                <a:latin typeface="Garamond"/>
                <a:cs typeface="Garamond"/>
              </a:rPr>
              <a:t> </a:t>
            </a:r>
            <a:r>
              <a:rPr sz="2450" spc="25" dirty="0">
                <a:latin typeface="Garamond"/>
                <a:cs typeface="Garamond"/>
              </a:rPr>
              <a:t>the</a:t>
            </a:r>
            <a:r>
              <a:rPr sz="2450" dirty="0">
                <a:latin typeface="Garamond"/>
                <a:cs typeface="Garamond"/>
              </a:rPr>
              <a:t>	</a:t>
            </a:r>
            <a:r>
              <a:rPr sz="2450" spc="50" dirty="0">
                <a:latin typeface="Garamond"/>
                <a:cs typeface="Garamond"/>
              </a:rPr>
              <a:t>next</a:t>
            </a:r>
            <a:r>
              <a:rPr sz="2450" spc="395" dirty="0">
                <a:latin typeface="Garamond"/>
                <a:cs typeface="Garamond"/>
              </a:rPr>
              <a:t> </a:t>
            </a:r>
            <a:r>
              <a:rPr sz="2450" dirty="0">
                <a:latin typeface="Garamond"/>
                <a:cs typeface="Garamond"/>
              </a:rPr>
              <a:t>is</a:t>
            </a:r>
            <a:r>
              <a:rPr sz="2450" spc="405" dirty="0">
                <a:latin typeface="Garamond"/>
                <a:cs typeface="Garamond"/>
              </a:rPr>
              <a:t> </a:t>
            </a:r>
            <a:r>
              <a:rPr sz="2450" spc="45" dirty="0">
                <a:latin typeface="Garamond"/>
                <a:cs typeface="Garamond"/>
              </a:rPr>
              <a:t>greater 	</a:t>
            </a:r>
            <a:r>
              <a:rPr sz="2450" spc="70" dirty="0">
                <a:latin typeface="Garamond"/>
                <a:cs typeface="Garamond"/>
              </a:rPr>
              <a:t>than</a:t>
            </a:r>
            <a:r>
              <a:rPr sz="2450" spc="150" dirty="0">
                <a:latin typeface="Garamond"/>
                <a:cs typeface="Garamond"/>
              </a:rPr>
              <a:t> </a:t>
            </a:r>
            <a:r>
              <a:rPr sz="2450" spc="120" dirty="0">
                <a:latin typeface="Garamond"/>
                <a:cs typeface="Garamond"/>
              </a:rPr>
              <a:t>10</a:t>
            </a:r>
            <a:r>
              <a:rPr sz="2450" i="1" spc="120" dirty="0">
                <a:latin typeface="Times New Roman"/>
                <a:cs typeface="Times New Roman"/>
              </a:rPr>
              <a:t>k</a:t>
            </a:r>
            <a:r>
              <a:rPr sz="3075" i="1" spc="179" baseline="-14905" dirty="0">
                <a:latin typeface="Times New Roman"/>
                <a:cs typeface="Times New Roman"/>
              </a:rPr>
              <a:t>B</a:t>
            </a:r>
            <a:r>
              <a:rPr sz="2450" i="1" spc="120" dirty="0">
                <a:latin typeface="Times New Roman"/>
                <a:cs typeface="Times New Roman"/>
              </a:rPr>
              <a:t>T</a:t>
            </a:r>
            <a:r>
              <a:rPr sz="2450" i="1" spc="-270" dirty="0">
                <a:latin typeface="Times New Roman"/>
                <a:cs typeface="Times New Roman"/>
              </a:rPr>
              <a:t> </a:t>
            </a:r>
            <a:r>
              <a:rPr sz="2450" spc="25" dirty="0">
                <a:latin typeface="Garamond"/>
                <a:cs typeface="Garamond"/>
              </a:rPr>
              <a:t>.</a:t>
            </a:r>
            <a:endParaRPr sz="2450">
              <a:latin typeface="Garamond"/>
              <a:cs typeface="Garamond"/>
            </a:endParaRPr>
          </a:p>
          <a:p>
            <a:pPr marL="406400" indent="-374015">
              <a:lnSpc>
                <a:spcPct val="100000"/>
              </a:lnSpc>
              <a:spcBef>
                <a:spcPts val="1045"/>
              </a:spcBef>
              <a:buAutoNum type="alphaUcPeriod"/>
              <a:tabLst>
                <a:tab pos="406400" algn="l"/>
              </a:tabLst>
            </a:pPr>
            <a:r>
              <a:rPr sz="2450" dirty="0">
                <a:latin typeface="Garamond"/>
                <a:cs typeface="Garamond"/>
              </a:rPr>
              <a:t>The</a:t>
            </a:r>
            <a:r>
              <a:rPr sz="2450" spc="285" dirty="0">
                <a:latin typeface="Garamond"/>
                <a:cs typeface="Garamond"/>
              </a:rPr>
              <a:t> </a:t>
            </a:r>
            <a:r>
              <a:rPr sz="2450" dirty="0">
                <a:latin typeface="Garamond"/>
                <a:cs typeface="Garamond"/>
              </a:rPr>
              <a:t>excitation</a:t>
            </a:r>
            <a:r>
              <a:rPr sz="2450" spc="295" dirty="0">
                <a:latin typeface="Garamond"/>
                <a:cs typeface="Garamond"/>
              </a:rPr>
              <a:t> </a:t>
            </a:r>
            <a:r>
              <a:rPr sz="2450" dirty="0">
                <a:latin typeface="Garamond"/>
                <a:cs typeface="Garamond"/>
              </a:rPr>
              <a:t>energy</a:t>
            </a:r>
            <a:r>
              <a:rPr sz="2450" spc="290" dirty="0">
                <a:latin typeface="Garamond"/>
                <a:cs typeface="Garamond"/>
              </a:rPr>
              <a:t> </a:t>
            </a:r>
            <a:r>
              <a:rPr sz="2450" dirty="0">
                <a:latin typeface="Garamond"/>
                <a:cs typeface="Garamond"/>
              </a:rPr>
              <a:t>from</a:t>
            </a:r>
            <a:r>
              <a:rPr sz="2450" spc="285" dirty="0">
                <a:latin typeface="Garamond"/>
                <a:cs typeface="Garamond"/>
              </a:rPr>
              <a:t> </a:t>
            </a:r>
            <a:r>
              <a:rPr sz="2450" dirty="0">
                <a:latin typeface="Garamond"/>
                <a:cs typeface="Garamond"/>
              </a:rPr>
              <a:t>each</a:t>
            </a:r>
            <a:r>
              <a:rPr sz="2450" spc="285" dirty="0">
                <a:latin typeface="Garamond"/>
                <a:cs typeface="Garamond"/>
              </a:rPr>
              <a:t> </a:t>
            </a:r>
            <a:r>
              <a:rPr sz="2450" spc="85" dirty="0">
                <a:latin typeface="Garamond"/>
                <a:cs typeface="Garamond"/>
              </a:rPr>
              <a:t>state</a:t>
            </a:r>
            <a:r>
              <a:rPr sz="2450" spc="290" dirty="0">
                <a:latin typeface="Garamond"/>
                <a:cs typeface="Garamond"/>
              </a:rPr>
              <a:t> </a:t>
            </a:r>
            <a:r>
              <a:rPr sz="2450" dirty="0">
                <a:latin typeface="Garamond"/>
                <a:cs typeface="Garamond"/>
              </a:rPr>
              <a:t>to</a:t>
            </a:r>
            <a:r>
              <a:rPr sz="2450" spc="285" dirty="0">
                <a:latin typeface="Garamond"/>
                <a:cs typeface="Garamond"/>
              </a:rPr>
              <a:t> </a:t>
            </a:r>
            <a:r>
              <a:rPr sz="2450" dirty="0">
                <a:latin typeface="Garamond"/>
                <a:cs typeface="Garamond"/>
              </a:rPr>
              <a:t>the</a:t>
            </a:r>
            <a:r>
              <a:rPr sz="2450" spc="290" dirty="0">
                <a:latin typeface="Garamond"/>
                <a:cs typeface="Garamond"/>
              </a:rPr>
              <a:t> </a:t>
            </a:r>
            <a:r>
              <a:rPr sz="2450" spc="50" dirty="0">
                <a:latin typeface="Garamond"/>
                <a:cs typeface="Garamond"/>
              </a:rPr>
              <a:t>next</a:t>
            </a:r>
            <a:r>
              <a:rPr sz="2450" spc="285" dirty="0">
                <a:latin typeface="Garamond"/>
                <a:cs typeface="Garamond"/>
              </a:rPr>
              <a:t> </a:t>
            </a:r>
            <a:r>
              <a:rPr sz="2450" dirty="0">
                <a:latin typeface="Garamond"/>
                <a:cs typeface="Garamond"/>
              </a:rPr>
              <a:t>is</a:t>
            </a:r>
            <a:r>
              <a:rPr sz="2450" spc="290" dirty="0">
                <a:latin typeface="Garamond"/>
                <a:cs typeface="Garamond"/>
              </a:rPr>
              <a:t> </a:t>
            </a:r>
            <a:r>
              <a:rPr sz="2450" dirty="0">
                <a:latin typeface="Garamond"/>
                <a:cs typeface="Garamond"/>
              </a:rPr>
              <a:t>less</a:t>
            </a:r>
            <a:r>
              <a:rPr sz="2450" spc="285" dirty="0">
                <a:latin typeface="Garamond"/>
                <a:cs typeface="Garamond"/>
              </a:rPr>
              <a:t> </a:t>
            </a:r>
            <a:r>
              <a:rPr sz="2450" spc="50" dirty="0">
                <a:latin typeface="Garamond"/>
                <a:cs typeface="Garamond"/>
              </a:rPr>
              <a:t>than</a:t>
            </a:r>
            <a:endParaRPr sz="2450">
              <a:latin typeface="Garamond"/>
              <a:cs typeface="Garamond"/>
            </a:endParaRPr>
          </a:p>
          <a:p>
            <a:pPr marL="407670">
              <a:lnSpc>
                <a:spcPct val="100000"/>
              </a:lnSpc>
              <a:spcBef>
                <a:spcPts val="45"/>
              </a:spcBef>
            </a:pPr>
            <a:r>
              <a:rPr sz="2450" i="1" spc="170" dirty="0">
                <a:latin typeface="Times New Roman"/>
                <a:cs typeface="Times New Roman"/>
              </a:rPr>
              <a:t>k</a:t>
            </a:r>
            <a:r>
              <a:rPr sz="3075" i="1" spc="254" baseline="-14905" dirty="0">
                <a:latin typeface="Times New Roman"/>
                <a:cs typeface="Times New Roman"/>
              </a:rPr>
              <a:t>B</a:t>
            </a:r>
            <a:r>
              <a:rPr sz="2450" i="1" spc="170" dirty="0">
                <a:latin typeface="Times New Roman"/>
                <a:cs typeface="Times New Roman"/>
              </a:rPr>
              <a:t>T/</a:t>
            </a:r>
            <a:r>
              <a:rPr sz="2450" spc="170" dirty="0">
                <a:latin typeface="Garamond"/>
                <a:cs typeface="Garamond"/>
              </a:rPr>
              <a:t>100.</a:t>
            </a:r>
            <a:endParaRPr sz="2450">
              <a:latin typeface="Garamond"/>
              <a:cs typeface="Garamond"/>
            </a:endParaRPr>
          </a:p>
          <a:p>
            <a:pPr marL="25400">
              <a:lnSpc>
                <a:spcPct val="100000"/>
              </a:lnSpc>
              <a:spcBef>
                <a:spcPts val="1945"/>
              </a:spcBef>
              <a:tabLst>
                <a:tab pos="1633855" algn="l"/>
              </a:tabLst>
            </a:pPr>
            <a:r>
              <a:rPr sz="2450" b="1" spc="45" dirty="0">
                <a:latin typeface="Book Antiqua"/>
                <a:cs typeface="Book Antiqua"/>
              </a:rPr>
              <a:t>Solution:</a:t>
            </a:r>
            <a:r>
              <a:rPr sz="2450" b="1" dirty="0">
                <a:latin typeface="Book Antiqua"/>
                <a:cs typeface="Book Antiqua"/>
              </a:rPr>
              <a:t>	</a:t>
            </a:r>
            <a:r>
              <a:rPr sz="2450" spc="120" dirty="0">
                <a:latin typeface="Garamond"/>
                <a:cs typeface="Garamond"/>
              </a:rPr>
              <a:t>B</a:t>
            </a:r>
            <a:r>
              <a:rPr sz="2450" spc="130" dirty="0">
                <a:latin typeface="Garamond"/>
                <a:cs typeface="Garamond"/>
              </a:rPr>
              <a:t> </a:t>
            </a:r>
            <a:r>
              <a:rPr sz="2450" spc="55" dirty="0">
                <a:latin typeface="Garamond"/>
                <a:cs typeface="Garamond"/>
              </a:rPr>
              <a:t>and</a:t>
            </a:r>
            <a:r>
              <a:rPr sz="2450" spc="140" dirty="0">
                <a:latin typeface="Garamond"/>
                <a:cs typeface="Garamond"/>
              </a:rPr>
              <a:t> </a:t>
            </a:r>
            <a:r>
              <a:rPr sz="2450" spc="25" dirty="0">
                <a:latin typeface="Garamond"/>
                <a:cs typeface="Garamond"/>
              </a:rPr>
              <a:t>C</a:t>
            </a:r>
            <a:endParaRPr sz="2450">
              <a:latin typeface="Garamond"/>
              <a:cs typeface="Garamond"/>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337185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a:t>
            </a:r>
            <a:r>
              <a:rPr sz="1200" spc="10" dirty="0">
                <a:latin typeface="Times New Roman"/>
                <a:cs typeface="Times New Roman"/>
              </a:rPr>
              <a:t>10.5.</a:t>
            </a:r>
            <a:r>
              <a:rPr sz="1200" spc="200" dirty="0">
                <a:latin typeface="Times New Roman"/>
                <a:cs typeface="Times New Roman"/>
              </a:rPr>
              <a:t>  </a:t>
            </a:r>
            <a:r>
              <a:rPr sz="1200" spc="10" dirty="0">
                <a:latin typeface="Times New Roman"/>
                <a:cs typeface="Times New Roman"/>
              </a:rPr>
              <a:t>SOME</a:t>
            </a:r>
            <a:r>
              <a:rPr sz="1200" spc="135" dirty="0">
                <a:latin typeface="Times New Roman"/>
                <a:cs typeface="Times New Roman"/>
              </a:rPr>
              <a:t> </a:t>
            </a:r>
            <a:r>
              <a:rPr sz="1200" spc="10" dirty="0">
                <a:latin typeface="Times New Roman"/>
                <a:cs typeface="Times New Roman"/>
              </a:rPr>
              <a:t>APPLICATIONS</a:t>
            </a:r>
            <a:r>
              <a:rPr sz="1200" spc="130" dirty="0">
                <a:latin typeface="Times New Roman"/>
                <a:cs typeface="Times New Roman"/>
              </a:rPr>
              <a:t> </a:t>
            </a:r>
            <a:r>
              <a:rPr sz="1200" spc="65" dirty="0">
                <a:latin typeface="Times New Roman"/>
                <a:cs typeface="Times New Roman"/>
              </a:rPr>
              <a:t>OF</a:t>
            </a:r>
            <a:r>
              <a:rPr sz="1200" spc="130" dirty="0">
                <a:latin typeface="Times New Roman"/>
                <a:cs typeface="Times New Roman"/>
              </a:rPr>
              <a:t> </a:t>
            </a:r>
            <a:r>
              <a:rPr sz="1200" spc="50" dirty="0">
                <a:latin typeface="Times New Roman"/>
                <a:cs typeface="Times New Roman"/>
              </a:rPr>
              <a:t>THE</a:t>
            </a:r>
            <a:r>
              <a:rPr sz="1200" spc="130" dirty="0">
                <a:latin typeface="Times New Roman"/>
                <a:cs typeface="Times New Roman"/>
              </a:rPr>
              <a:t> </a:t>
            </a:r>
            <a:r>
              <a:rPr sz="1200" spc="10" dirty="0">
                <a:latin typeface="Times New Roman"/>
                <a:cs typeface="Times New Roman"/>
              </a:rPr>
              <a:t>BOLTZMANN</a:t>
            </a:r>
            <a:r>
              <a:rPr sz="1200" spc="125" dirty="0">
                <a:latin typeface="Times New Roman"/>
                <a:cs typeface="Times New Roman"/>
              </a:rPr>
              <a:t> </a:t>
            </a:r>
            <a:r>
              <a:rPr sz="1200" spc="-10" dirty="0">
                <a:latin typeface="Times New Roman"/>
                <a:cs typeface="Times New Roman"/>
              </a:rPr>
              <a:t>DISTRIBUTION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If</a:t>
            </a:r>
            <a:r>
              <a:rPr spc="315" dirty="0"/>
              <a:t> </a:t>
            </a:r>
            <a:r>
              <a:rPr dirty="0"/>
              <a:t>the</a:t>
            </a:r>
            <a:r>
              <a:rPr spc="310" dirty="0"/>
              <a:t> </a:t>
            </a:r>
            <a:r>
              <a:rPr dirty="0"/>
              <a:t>molecules</a:t>
            </a:r>
            <a:r>
              <a:rPr spc="315" dirty="0"/>
              <a:t> </a:t>
            </a:r>
            <a:r>
              <a:rPr dirty="0"/>
              <a:t>of</a:t>
            </a:r>
            <a:r>
              <a:rPr spc="310" dirty="0"/>
              <a:t> </a:t>
            </a:r>
            <a:r>
              <a:rPr spc="130" dirty="0"/>
              <a:t>a</a:t>
            </a:r>
            <a:r>
              <a:rPr spc="315" dirty="0"/>
              <a:t> </a:t>
            </a:r>
            <a:r>
              <a:rPr spc="50" dirty="0"/>
              <a:t>system</a:t>
            </a:r>
            <a:r>
              <a:rPr spc="310" dirty="0"/>
              <a:t> </a:t>
            </a:r>
            <a:r>
              <a:rPr dirty="0"/>
              <a:t>can</a:t>
            </a:r>
            <a:r>
              <a:rPr spc="315" dirty="0"/>
              <a:t> </a:t>
            </a:r>
            <a:r>
              <a:rPr spc="60" dirty="0"/>
              <a:t>rotate</a:t>
            </a:r>
            <a:r>
              <a:rPr spc="315" dirty="0"/>
              <a:t> </a:t>
            </a:r>
            <a:r>
              <a:rPr spc="114" dirty="0"/>
              <a:t>that</a:t>
            </a:r>
            <a:r>
              <a:rPr spc="310" dirty="0"/>
              <a:t> </a:t>
            </a:r>
            <a:r>
              <a:rPr dirty="0"/>
              <a:t>tends</a:t>
            </a:r>
            <a:r>
              <a:rPr spc="315" dirty="0"/>
              <a:t> </a:t>
            </a:r>
            <a:r>
              <a:rPr dirty="0"/>
              <a:t>to.</a:t>
            </a:r>
            <a:r>
              <a:rPr spc="-220" dirty="0"/>
              <a:t> </a:t>
            </a:r>
            <a:r>
              <a:rPr spc="75" dirty="0"/>
              <a:t>.</a:t>
            </a:r>
            <a:r>
              <a:rPr spc="-220" dirty="0"/>
              <a:t> </a:t>
            </a:r>
            <a:r>
              <a:rPr spc="75" dirty="0"/>
              <a:t>.</a:t>
            </a:r>
            <a:r>
              <a:rPr spc="-215" dirty="0"/>
              <a:t> </a:t>
            </a:r>
            <a:r>
              <a:rPr spc="-10" dirty="0"/>
              <a:t>(Choose one.)</a:t>
            </a:r>
          </a:p>
        </p:txBody>
      </p:sp>
      <p:sp>
        <p:nvSpPr>
          <p:cNvPr id="5" name="object 5"/>
          <p:cNvSpPr txBox="1"/>
          <p:nvPr/>
        </p:nvSpPr>
        <p:spPr>
          <a:xfrm>
            <a:off x="719315" y="2059259"/>
            <a:ext cx="5991860" cy="1544320"/>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dirty="0">
                <a:latin typeface="Garamond"/>
                <a:cs typeface="Garamond"/>
              </a:rPr>
              <a:t>increase</a:t>
            </a:r>
            <a:r>
              <a:rPr sz="2450" spc="305" dirty="0">
                <a:latin typeface="Garamond"/>
                <a:cs typeface="Garamond"/>
              </a:rPr>
              <a:t> </a:t>
            </a:r>
            <a:r>
              <a:rPr sz="2450" dirty="0">
                <a:latin typeface="Garamond"/>
                <a:cs typeface="Garamond"/>
              </a:rPr>
              <a:t>the</a:t>
            </a:r>
            <a:r>
              <a:rPr sz="2450" spc="310" dirty="0">
                <a:latin typeface="Garamond"/>
                <a:cs typeface="Garamond"/>
              </a:rPr>
              <a:t> </a:t>
            </a:r>
            <a:r>
              <a:rPr sz="2450" dirty="0">
                <a:latin typeface="Garamond"/>
                <a:cs typeface="Garamond"/>
              </a:rPr>
              <a:t>system’s</a:t>
            </a:r>
            <a:r>
              <a:rPr sz="2450" spc="315" dirty="0">
                <a:latin typeface="Garamond"/>
                <a:cs typeface="Garamond"/>
              </a:rPr>
              <a:t> </a:t>
            </a:r>
            <a:r>
              <a:rPr sz="2450" spc="65" dirty="0">
                <a:latin typeface="Garamond"/>
                <a:cs typeface="Garamond"/>
              </a:rPr>
              <a:t>heat</a:t>
            </a:r>
            <a:r>
              <a:rPr sz="2450" spc="315" dirty="0">
                <a:latin typeface="Garamond"/>
                <a:cs typeface="Garamond"/>
              </a:rPr>
              <a:t> </a:t>
            </a:r>
            <a:r>
              <a:rPr sz="2450" spc="-10" dirty="0">
                <a:latin typeface="Garamond"/>
                <a:cs typeface="Garamond"/>
              </a:rPr>
              <a:t>capacity.</a:t>
            </a:r>
            <a:endParaRPr sz="2450">
              <a:latin typeface="Garamond"/>
              <a:cs typeface="Garamond"/>
            </a:endParaRPr>
          </a:p>
          <a:p>
            <a:pPr marL="382905" indent="-358140">
              <a:lnSpc>
                <a:spcPct val="100000"/>
              </a:lnSpc>
              <a:spcBef>
                <a:spcPts val="1045"/>
              </a:spcBef>
              <a:buAutoNum type="alphaUcPeriod"/>
              <a:tabLst>
                <a:tab pos="382905" algn="l"/>
              </a:tabLst>
            </a:pPr>
            <a:r>
              <a:rPr sz="2450" dirty="0">
                <a:latin typeface="Garamond"/>
                <a:cs typeface="Garamond"/>
              </a:rPr>
              <a:t>decrease</a:t>
            </a:r>
            <a:r>
              <a:rPr sz="2450" spc="315" dirty="0">
                <a:latin typeface="Garamond"/>
                <a:cs typeface="Garamond"/>
              </a:rPr>
              <a:t> </a:t>
            </a:r>
            <a:r>
              <a:rPr sz="2450" dirty="0">
                <a:latin typeface="Garamond"/>
                <a:cs typeface="Garamond"/>
              </a:rPr>
              <a:t>the</a:t>
            </a:r>
            <a:r>
              <a:rPr sz="2450" spc="315" dirty="0">
                <a:latin typeface="Garamond"/>
                <a:cs typeface="Garamond"/>
              </a:rPr>
              <a:t> </a:t>
            </a:r>
            <a:r>
              <a:rPr sz="2450" dirty="0">
                <a:latin typeface="Garamond"/>
                <a:cs typeface="Garamond"/>
              </a:rPr>
              <a:t>system’s</a:t>
            </a:r>
            <a:r>
              <a:rPr sz="2450" spc="315" dirty="0">
                <a:latin typeface="Garamond"/>
                <a:cs typeface="Garamond"/>
              </a:rPr>
              <a:t> </a:t>
            </a:r>
            <a:r>
              <a:rPr sz="2450" spc="65" dirty="0">
                <a:latin typeface="Garamond"/>
                <a:cs typeface="Garamond"/>
              </a:rPr>
              <a:t>heat</a:t>
            </a:r>
            <a:r>
              <a:rPr sz="2450" spc="310" dirty="0">
                <a:latin typeface="Garamond"/>
                <a:cs typeface="Garamond"/>
              </a:rPr>
              <a:t> </a:t>
            </a:r>
            <a:r>
              <a:rPr sz="2450" spc="40" dirty="0">
                <a:latin typeface="Garamond"/>
                <a:cs typeface="Garamond"/>
              </a:rPr>
              <a:t>capacity.</a:t>
            </a:r>
            <a:endParaRPr sz="2450">
              <a:latin typeface="Garamond"/>
              <a:cs typeface="Garamond"/>
            </a:endParaRPr>
          </a:p>
          <a:p>
            <a:pPr marL="382270" indent="-361950">
              <a:lnSpc>
                <a:spcPct val="100000"/>
              </a:lnSpc>
              <a:spcBef>
                <a:spcPts val="1045"/>
              </a:spcBef>
              <a:buAutoNum type="alphaUcPeriod"/>
              <a:tabLst>
                <a:tab pos="382270" algn="l"/>
              </a:tabLst>
            </a:pPr>
            <a:r>
              <a:rPr sz="2450" dirty="0">
                <a:latin typeface="Garamond"/>
                <a:cs typeface="Garamond"/>
              </a:rPr>
              <a:t>have</a:t>
            </a:r>
            <a:r>
              <a:rPr sz="2450" spc="145" dirty="0">
                <a:latin typeface="Garamond"/>
                <a:cs typeface="Garamond"/>
              </a:rPr>
              <a:t> </a:t>
            </a:r>
            <a:r>
              <a:rPr sz="2450" dirty="0">
                <a:latin typeface="Garamond"/>
                <a:cs typeface="Garamond"/>
              </a:rPr>
              <a:t>no</a:t>
            </a:r>
            <a:r>
              <a:rPr sz="2450" spc="155" dirty="0">
                <a:latin typeface="Garamond"/>
                <a:cs typeface="Garamond"/>
              </a:rPr>
              <a:t> </a:t>
            </a:r>
            <a:r>
              <a:rPr sz="2450" dirty="0">
                <a:latin typeface="Garamond"/>
                <a:cs typeface="Garamond"/>
              </a:rPr>
              <a:t>effect</a:t>
            </a:r>
            <a:r>
              <a:rPr sz="2450" spc="150" dirty="0">
                <a:latin typeface="Garamond"/>
                <a:cs typeface="Garamond"/>
              </a:rPr>
              <a:t> </a:t>
            </a:r>
            <a:r>
              <a:rPr sz="2450" dirty="0">
                <a:latin typeface="Garamond"/>
                <a:cs typeface="Garamond"/>
              </a:rPr>
              <a:t>on</a:t>
            </a:r>
            <a:r>
              <a:rPr sz="2450" spc="155" dirty="0">
                <a:latin typeface="Garamond"/>
                <a:cs typeface="Garamond"/>
              </a:rPr>
              <a:t> </a:t>
            </a:r>
            <a:r>
              <a:rPr sz="2450" dirty="0">
                <a:latin typeface="Garamond"/>
                <a:cs typeface="Garamond"/>
              </a:rPr>
              <a:t>the</a:t>
            </a:r>
            <a:r>
              <a:rPr sz="2450" spc="155" dirty="0">
                <a:latin typeface="Garamond"/>
                <a:cs typeface="Garamond"/>
              </a:rPr>
              <a:t> </a:t>
            </a:r>
            <a:r>
              <a:rPr sz="2450" dirty="0">
                <a:latin typeface="Garamond"/>
                <a:cs typeface="Garamond"/>
              </a:rPr>
              <a:t>system’s</a:t>
            </a:r>
            <a:r>
              <a:rPr sz="2450" spc="155" dirty="0">
                <a:latin typeface="Garamond"/>
                <a:cs typeface="Garamond"/>
              </a:rPr>
              <a:t> </a:t>
            </a:r>
            <a:r>
              <a:rPr sz="2450" spc="65" dirty="0">
                <a:latin typeface="Garamond"/>
                <a:cs typeface="Garamond"/>
              </a:rPr>
              <a:t>heat</a:t>
            </a:r>
            <a:r>
              <a:rPr sz="2450" spc="155" dirty="0">
                <a:latin typeface="Garamond"/>
                <a:cs typeface="Garamond"/>
              </a:rPr>
              <a:t> </a:t>
            </a:r>
            <a:r>
              <a:rPr sz="2450" spc="40" dirty="0">
                <a:latin typeface="Garamond"/>
                <a:cs typeface="Garamond"/>
              </a:rPr>
              <a:t>capacity.</a:t>
            </a:r>
            <a:endParaRPr sz="2450">
              <a:latin typeface="Garamond"/>
              <a:cs typeface="Garamond"/>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337185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a:t>
            </a:r>
            <a:r>
              <a:rPr sz="1200" spc="10" dirty="0">
                <a:latin typeface="Times New Roman"/>
                <a:cs typeface="Times New Roman"/>
              </a:rPr>
              <a:t>10.5.</a:t>
            </a:r>
            <a:r>
              <a:rPr sz="1200" spc="200" dirty="0">
                <a:latin typeface="Times New Roman"/>
                <a:cs typeface="Times New Roman"/>
              </a:rPr>
              <a:t>  </a:t>
            </a:r>
            <a:r>
              <a:rPr sz="1200" spc="10" dirty="0">
                <a:latin typeface="Times New Roman"/>
                <a:cs typeface="Times New Roman"/>
              </a:rPr>
              <a:t>SOME</a:t>
            </a:r>
            <a:r>
              <a:rPr sz="1200" spc="135" dirty="0">
                <a:latin typeface="Times New Roman"/>
                <a:cs typeface="Times New Roman"/>
              </a:rPr>
              <a:t> </a:t>
            </a:r>
            <a:r>
              <a:rPr sz="1200" spc="10" dirty="0">
                <a:latin typeface="Times New Roman"/>
                <a:cs typeface="Times New Roman"/>
              </a:rPr>
              <a:t>APPLICATIONS</a:t>
            </a:r>
            <a:r>
              <a:rPr sz="1200" spc="130" dirty="0">
                <a:latin typeface="Times New Roman"/>
                <a:cs typeface="Times New Roman"/>
              </a:rPr>
              <a:t> </a:t>
            </a:r>
            <a:r>
              <a:rPr sz="1200" spc="65" dirty="0">
                <a:latin typeface="Times New Roman"/>
                <a:cs typeface="Times New Roman"/>
              </a:rPr>
              <a:t>OF</a:t>
            </a:r>
            <a:r>
              <a:rPr sz="1200" spc="130" dirty="0">
                <a:latin typeface="Times New Roman"/>
                <a:cs typeface="Times New Roman"/>
              </a:rPr>
              <a:t> </a:t>
            </a:r>
            <a:r>
              <a:rPr sz="1200" spc="50" dirty="0">
                <a:latin typeface="Times New Roman"/>
                <a:cs typeface="Times New Roman"/>
              </a:rPr>
              <a:t>THE</a:t>
            </a:r>
            <a:r>
              <a:rPr sz="1200" spc="130" dirty="0">
                <a:latin typeface="Times New Roman"/>
                <a:cs typeface="Times New Roman"/>
              </a:rPr>
              <a:t> </a:t>
            </a:r>
            <a:r>
              <a:rPr sz="1200" spc="10" dirty="0">
                <a:latin typeface="Times New Roman"/>
                <a:cs typeface="Times New Roman"/>
              </a:rPr>
              <a:t>BOLTZMANN</a:t>
            </a:r>
            <a:r>
              <a:rPr sz="1200" spc="125" dirty="0">
                <a:latin typeface="Times New Roman"/>
                <a:cs typeface="Times New Roman"/>
              </a:rPr>
              <a:t> </a:t>
            </a:r>
            <a:r>
              <a:rPr sz="1200" spc="-10" dirty="0">
                <a:latin typeface="Times New Roman"/>
                <a:cs typeface="Times New Roman"/>
              </a:rPr>
              <a:t>DISTRIBUTION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If</a:t>
            </a:r>
            <a:r>
              <a:rPr spc="315" dirty="0"/>
              <a:t> </a:t>
            </a:r>
            <a:r>
              <a:rPr dirty="0"/>
              <a:t>the</a:t>
            </a:r>
            <a:r>
              <a:rPr spc="310" dirty="0"/>
              <a:t> </a:t>
            </a:r>
            <a:r>
              <a:rPr dirty="0"/>
              <a:t>molecules</a:t>
            </a:r>
            <a:r>
              <a:rPr spc="315" dirty="0"/>
              <a:t> </a:t>
            </a:r>
            <a:r>
              <a:rPr dirty="0"/>
              <a:t>of</a:t>
            </a:r>
            <a:r>
              <a:rPr spc="310" dirty="0"/>
              <a:t> </a:t>
            </a:r>
            <a:r>
              <a:rPr spc="130" dirty="0"/>
              <a:t>a</a:t>
            </a:r>
            <a:r>
              <a:rPr spc="315" dirty="0"/>
              <a:t> </a:t>
            </a:r>
            <a:r>
              <a:rPr spc="50" dirty="0"/>
              <a:t>system</a:t>
            </a:r>
            <a:r>
              <a:rPr spc="310" dirty="0"/>
              <a:t> </a:t>
            </a:r>
            <a:r>
              <a:rPr dirty="0"/>
              <a:t>can</a:t>
            </a:r>
            <a:r>
              <a:rPr spc="315" dirty="0"/>
              <a:t> </a:t>
            </a:r>
            <a:r>
              <a:rPr spc="60" dirty="0"/>
              <a:t>rotate</a:t>
            </a:r>
            <a:r>
              <a:rPr spc="315" dirty="0"/>
              <a:t> </a:t>
            </a:r>
            <a:r>
              <a:rPr spc="114" dirty="0"/>
              <a:t>that</a:t>
            </a:r>
            <a:r>
              <a:rPr spc="310" dirty="0"/>
              <a:t> </a:t>
            </a:r>
            <a:r>
              <a:rPr dirty="0"/>
              <a:t>tends</a:t>
            </a:r>
            <a:r>
              <a:rPr spc="315" dirty="0"/>
              <a:t> </a:t>
            </a:r>
            <a:r>
              <a:rPr dirty="0"/>
              <a:t>to.</a:t>
            </a:r>
            <a:r>
              <a:rPr spc="-220" dirty="0"/>
              <a:t> </a:t>
            </a:r>
            <a:r>
              <a:rPr spc="75" dirty="0"/>
              <a:t>.</a:t>
            </a:r>
            <a:r>
              <a:rPr spc="-220" dirty="0"/>
              <a:t> </a:t>
            </a:r>
            <a:r>
              <a:rPr spc="75" dirty="0"/>
              <a:t>.</a:t>
            </a:r>
            <a:r>
              <a:rPr spc="-215" dirty="0"/>
              <a:t> </a:t>
            </a:r>
            <a:r>
              <a:rPr spc="-10" dirty="0"/>
              <a:t>(Choose one.)</a:t>
            </a:r>
          </a:p>
        </p:txBody>
      </p:sp>
      <p:sp>
        <p:nvSpPr>
          <p:cNvPr id="5" name="object 5"/>
          <p:cNvSpPr txBox="1"/>
          <p:nvPr/>
        </p:nvSpPr>
        <p:spPr>
          <a:xfrm>
            <a:off x="707758" y="2059259"/>
            <a:ext cx="6003290" cy="2164080"/>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Garamond"/>
                <a:cs typeface="Garamond"/>
              </a:rPr>
              <a:t>increase</a:t>
            </a:r>
            <a:r>
              <a:rPr sz="2450" spc="305" dirty="0">
                <a:latin typeface="Garamond"/>
                <a:cs typeface="Garamond"/>
              </a:rPr>
              <a:t> </a:t>
            </a:r>
            <a:r>
              <a:rPr sz="2450" dirty="0">
                <a:latin typeface="Garamond"/>
                <a:cs typeface="Garamond"/>
              </a:rPr>
              <a:t>the</a:t>
            </a:r>
            <a:r>
              <a:rPr sz="2450" spc="310" dirty="0">
                <a:latin typeface="Garamond"/>
                <a:cs typeface="Garamond"/>
              </a:rPr>
              <a:t> </a:t>
            </a:r>
            <a:r>
              <a:rPr sz="2450" dirty="0">
                <a:latin typeface="Garamond"/>
                <a:cs typeface="Garamond"/>
              </a:rPr>
              <a:t>system’s</a:t>
            </a:r>
            <a:r>
              <a:rPr sz="2450" spc="315" dirty="0">
                <a:latin typeface="Garamond"/>
                <a:cs typeface="Garamond"/>
              </a:rPr>
              <a:t> </a:t>
            </a:r>
            <a:r>
              <a:rPr sz="2450" spc="65" dirty="0">
                <a:latin typeface="Garamond"/>
                <a:cs typeface="Garamond"/>
              </a:rPr>
              <a:t>heat</a:t>
            </a:r>
            <a:r>
              <a:rPr sz="2450" spc="315" dirty="0">
                <a:latin typeface="Garamond"/>
                <a:cs typeface="Garamond"/>
              </a:rPr>
              <a:t> </a:t>
            </a:r>
            <a:r>
              <a:rPr sz="2450" spc="-10" dirty="0">
                <a:latin typeface="Garamond"/>
                <a:cs typeface="Garamond"/>
              </a:rPr>
              <a:t>capacity.</a:t>
            </a:r>
            <a:endParaRPr sz="2450">
              <a:latin typeface="Garamond"/>
              <a:cs typeface="Garamond"/>
            </a:endParaRPr>
          </a:p>
          <a:p>
            <a:pPr marL="394335" indent="-358140">
              <a:lnSpc>
                <a:spcPct val="100000"/>
              </a:lnSpc>
              <a:spcBef>
                <a:spcPts val="1045"/>
              </a:spcBef>
              <a:buAutoNum type="alphaUcPeriod"/>
              <a:tabLst>
                <a:tab pos="394335" algn="l"/>
              </a:tabLst>
            </a:pPr>
            <a:r>
              <a:rPr sz="2450" dirty="0">
                <a:latin typeface="Garamond"/>
                <a:cs typeface="Garamond"/>
              </a:rPr>
              <a:t>decrease</a:t>
            </a:r>
            <a:r>
              <a:rPr sz="2450" spc="315" dirty="0">
                <a:latin typeface="Garamond"/>
                <a:cs typeface="Garamond"/>
              </a:rPr>
              <a:t> </a:t>
            </a:r>
            <a:r>
              <a:rPr sz="2450" dirty="0">
                <a:latin typeface="Garamond"/>
                <a:cs typeface="Garamond"/>
              </a:rPr>
              <a:t>the</a:t>
            </a:r>
            <a:r>
              <a:rPr sz="2450" spc="315" dirty="0">
                <a:latin typeface="Garamond"/>
                <a:cs typeface="Garamond"/>
              </a:rPr>
              <a:t> </a:t>
            </a:r>
            <a:r>
              <a:rPr sz="2450" dirty="0">
                <a:latin typeface="Garamond"/>
                <a:cs typeface="Garamond"/>
              </a:rPr>
              <a:t>system’s</a:t>
            </a:r>
            <a:r>
              <a:rPr sz="2450" spc="315" dirty="0">
                <a:latin typeface="Garamond"/>
                <a:cs typeface="Garamond"/>
              </a:rPr>
              <a:t> </a:t>
            </a:r>
            <a:r>
              <a:rPr sz="2450" spc="65" dirty="0">
                <a:latin typeface="Garamond"/>
                <a:cs typeface="Garamond"/>
              </a:rPr>
              <a:t>heat</a:t>
            </a:r>
            <a:r>
              <a:rPr sz="2450" spc="310" dirty="0">
                <a:latin typeface="Garamond"/>
                <a:cs typeface="Garamond"/>
              </a:rPr>
              <a:t> </a:t>
            </a:r>
            <a:r>
              <a:rPr sz="2450" spc="40" dirty="0">
                <a:latin typeface="Garamond"/>
                <a:cs typeface="Garamond"/>
              </a:rPr>
              <a:t>capacity.</a:t>
            </a:r>
            <a:endParaRPr sz="2450">
              <a:latin typeface="Garamond"/>
              <a:cs typeface="Garamond"/>
            </a:endParaRPr>
          </a:p>
          <a:p>
            <a:pPr marL="393700" indent="-361950">
              <a:lnSpc>
                <a:spcPct val="100000"/>
              </a:lnSpc>
              <a:spcBef>
                <a:spcPts val="1045"/>
              </a:spcBef>
              <a:buAutoNum type="alphaUcPeriod"/>
              <a:tabLst>
                <a:tab pos="393700" algn="l"/>
              </a:tabLst>
            </a:pPr>
            <a:r>
              <a:rPr sz="2450" dirty="0">
                <a:latin typeface="Garamond"/>
                <a:cs typeface="Garamond"/>
              </a:rPr>
              <a:t>have</a:t>
            </a:r>
            <a:r>
              <a:rPr sz="2450" spc="145" dirty="0">
                <a:latin typeface="Garamond"/>
                <a:cs typeface="Garamond"/>
              </a:rPr>
              <a:t> </a:t>
            </a:r>
            <a:r>
              <a:rPr sz="2450" dirty="0">
                <a:latin typeface="Garamond"/>
                <a:cs typeface="Garamond"/>
              </a:rPr>
              <a:t>no</a:t>
            </a:r>
            <a:r>
              <a:rPr sz="2450" spc="155" dirty="0">
                <a:latin typeface="Garamond"/>
                <a:cs typeface="Garamond"/>
              </a:rPr>
              <a:t> </a:t>
            </a:r>
            <a:r>
              <a:rPr sz="2450" dirty="0">
                <a:latin typeface="Garamond"/>
                <a:cs typeface="Garamond"/>
              </a:rPr>
              <a:t>effect</a:t>
            </a:r>
            <a:r>
              <a:rPr sz="2450" spc="150" dirty="0">
                <a:latin typeface="Garamond"/>
                <a:cs typeface="Garamond"/>
              </a:rPr>
              <a:t> </a:t>
            </a:r>
            <a:r>
              <a:rPr sz="2450" dirty="0">
                <a:latin typeface="Garamond"/>
                <a:cs typeface="Garamond"/>
              </a:rPr>
              <a:t>on</a:t>
            </a:r>
            <a:r>
              <a:rPr sz="2450" spc="155" dirty="0">
                <a:latin typeface="Garamond"/>
                <a:cs typeface="Garamond"/>
              </a:rPr>
              <a:t> </a:t>
            </a:r>
            <a:r>
              <a:rPr sz="2450" dirty="0">
                <a:latin typeface="Garamond"/>
                <a:cs typeface="Garamond"/>
              </a:rPr>
              <a:t>the</a:t>
            </a:r>
            <a:r>
              <a:rPr sz="2450" spc="155" dirty="0">
                <a:latin typeface="Garamond"/>
                <a:cs typeface="Garamond"/>
              </a:rPr>
              <a:t> </a:t>
            </a:r>
            <a:r>
              <a:rPr sz="2450" dirty="0">
                <a:latin typeface="Garamond"/>
                <a:cs typeface="Garamond"/>
              </a:rPr>
              <a:t>system’s</a:t>
            </a:r>
            <a:r>
              <a:rPr sz="2450" spc="155" dirty="0">
                <a:latin typeface="Garamond"/>
                <a:cs typeface="Garamond"/>
              </a:rPr>
              <a:t> </a:t>
            </a:r>
            <a:r>
              <a:rPr sz="2450" spc="65" dirty="0">
                <a:latin typeface="Garamond"/>
                <a:cs typeface="Garamond"/>
              </a:rPr>
              <a:t>heat</a:t>
            </a:r>
            <a:r>
              <a:rPr sz="2450" spc="155" dirty="0">
                <a:latin typeface="Garamond"/>
                <a:cs typeface="Garamond"/>
              </a:rPr>
              <a:t> </a:t>
            </a:r>
            <a:r>
              <a:rPr sz="2450" spc="40" dirty="0">
                <a:latin typeface="Garamond"/>
                <a:cs typeface="Garamond"/>
              </a:rPr>
              <a:t>capacity.</a:t>
            </a:r>
            <a:endParaRPr sz="2450">
              <a:latin typeface="Garamond"/>
              <a:cs typeface="Garamond"/>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50" dirty="0">
                <a:latin typeface="Garamond"/>
                <a:cs typeface="Garamond"/>
              </a:rPr>
              <a:t>A</a:t>
            </a:r>
            <a:endParaRPr sz="2450">
              <a:latin typeface="Garamond"/>
              <a:cs typeface="Garamond"/>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337185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a:t>
            </a:r>
            <a:r>
              <a:rPr sz="1200" spc="10" dirty="0">
                <a:latin typeface="Times New Roman"/>
                <a:cs typeface="Times New Roman"/>
              </a:rPr>
              <a:t>10.5.</a:t>
            </a:r>
            <a:r>
              <a:rPr sz="1200" spc="200" dirty="0">
                <a:latin typeface="Times New Roman"/>
                <a:cs typeface="Times New Roman"/>
              </a:rPr>
              <a:t>  </a:t>
            </a:r>
            <a:r>
              <a:rPr sz="1200" spc="10" dirty="0">
                <a:latin typeface="Times New Roman"/>
                <a:cs typeface="Times New Roman"/>
              </a:rPr>
              <a:t>SOME</a:t>
            </a:r>
            <a:r>
              <a:rPr sz="1200" spc="135" dirty="0">
                <a:latin typeface="Times New Roman"/>
                <a:cs typeface="Times New Roman"/>
              </a:rPr>
              <a:t> </a:t>
            </a:r>
            <a:r>
              <a:rPr sz="1200" spc="10" dirty="0">
                <a:latin typeface="Times New Roman"/>
                <a:cs typeface="Times New Roman"/>
              </a:rPr>
              <a:t>APPLICATIONS</a:t>
            </a:r>
            <a:r>
              <a:rPr sz="1200" spc="130" dirty="0">
                <a:latin typeface="Times New Roman"/>
                <a:cs typeface="Times New Roman"/>
              </a:rPr>
              <a:t> </a:t>
            </a:r>
            <a:r>
              <a:rPr sz="1200" spc="65" dirty="0">
                <a:latin typeface="Times New Roman"/>
                <a:cs typeface="Times New Roman"/>
              </a:rPr>
              <a:t>OF</a:t>
            </a:r>
            <a:r>
              <a:rPr sz="1200" spc="130" dirty="0">
                <a:latin typeface="Times New Roman"/>
                <a:cs typeface="Times New Roman"/>
              </a:rPr>
              <a:t> </a:t>
            </a:r>
            <a:r>
              <a:rPr sz="1200" spc="50" dirty="0">
                <a:latin typeface="Times New Roman"/>
                <a:cs typeface="Times New Roman"/>
              </a:rPr>
              <a:t>THE</a:t>
            </a:r>
            <a:r>
              <a:rPr sz="1200" spc="130" dirty="0">
                <a:latin typeface="Times New Roman"/>
                <a:cs typeface="Times New Roman"/>
              </a:rPr>
              <a:t> </a:t>
            </a:r>
            <a:r>
              <a:rPr sz="1200" spc="10" dirty="0">
                <a:latin typeface="Times New Roman"/>
                <a:cs typeface="Times New Roman"/>
              </a:rPr>
              <a:t>BOLTZMANN</a:t>
            </a:r>
            <a:r>
              <a:rPr sz="1200" spc="125" dirty="0">
                <a:latin typeface="Times New Roman"/>
                <a:cs typeface="Times New Roman"/>
              </a:rPr>
              <a:t> </a:t>
            </a:r>
            <a:r>
              <a:rPr sz="1200" spc="-10" dirty="0">
                <a:latin typeface="Times New Roman"/>
                <a:cs typeface="Times New Roman"/>
              </a:rPr>
              <a:t>DISTRIBUTION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6367145" algn="l"/>
              </a:tabLst>
            </a:pPr>
            <a:r>
              <a:rPr dirty="0"/>
              <a:t>The</a:t>
            </a:r>
            <a:r>
              <a:rPr spc="145" dirty="0"/>
              <a:t> </a:t>
            </a:r>
            <a:r>
              <a:rPr dirty="0"/>
              <a:t>Maxwell</a:t>
            </a:r>
            <a:r>
              <a:rPr spc="140" dirty="0"/>
              <a:t> </a:t>
            </a:r>
            <a:r>
              <a:rPr dirty="0"/>
              <a:t>speed</a:t>
            </a:r>
            <a:r>
              <a:rPr spc="140" dirty="0"/>
              <a:t> </a:t>
            </a:r>
            <a:r>
              <a:rPr dirty="0"/>
              <a:t>distribution</a:t>
            </a:r>
            <a:r>
              <a:rPr spc="140" dirty="0"/>
              <a:t> </a:t>
            </a:r>
            <a:r>
              <a:rPr spc="55" dirty="0"/>
              <a:t>says</a:t>
            </a:r>
            <a:r>
              <a:rPr spc="140" dirty="0"/>
              <a:t> </a:t>
            </a:r>
            <a:r>
              <a:rPr dirty="0"/>
              <a:t>which</a:t>
            </a:r>
            <a:r>
              <a:rPr spc="145" dirty="0"/>
              <a:t> </a:t>
            </a:r>
            <a:r>
              <a:rPr dirty="0"/>
              <a:t>of</a:t>
            </a:r>
            <a:r>
              <a:rPr spc="145" dirty="0"/>
              <a:t> </a:t>
            </a:r>
            <a:r>
              <a:rPr spc="50" dirty="0"/>
              <a:t>the</a:t>
            </a:r>
            <a:r>
              <a:rPr spc="145" dirty="0"/>
              <a:t> </a:t>
            </a:r>
            <a:r>
              <a:rPr spc="-10" dirty="0"/>
              <a:t>following</a:t>
            </a:r>
            <a:r>
              <a:rPr spc="140" dirty="0"/>
              <a:t> </a:t>
            </a:r>
            <a:r>
              <a:rPr spc="35" dirty="0"/>
              <a:t>about </a:t>
            </a:r>
            <a:r>
              <a:rPr dirty="0"/>
              <a:t>the</a:t>
            </a:r>
            <a:r>
              <a:rPr spc="375" dirty="0"/>
              <a:t> </a:t>
            </a:r>
            <a:r>
              <a:rPr dirty="0"/>
              <a:t>probability</a:t>
            </a:r>
            <a:r>
              <a:rPr spc="370" dirty="0"/>
              <a:t> </a:t>
            </a:r>
            <a:r>
              <a:rPr dirty="0"/>
              <a:t>distribution</a:t>
            </a:r>
            <a:r>
              <a:rPr spc="375" dirty="0"/>
              <a:t> </a:t>
            </a:r>
            <a:r>
              <a:rPr dirty="0"/>
              <a:t>for</a:t>
            </a:r>
            <a:r>
              <a:rPr spc="375" dirty="0"/>
              <a:t> </a:t>
            </a:r>
            <a:r>
              <a:rPr dirty="0"/>
              <a:t>molecular</a:t>
            </a:r>
            <a:r>
              <a:rPr spc="370" dirty="0"/>
              <a:t> </a:t>
            </a:r>
            <a:r>
              <a:rPr spc="-10" dirty="0"/>
              <a:t>speeds?</a:t>
            </a:r>
            <a:r>
              <a:rPr dirty="0"/>
              <a:t>	(Choose</a:t>
            </a:r>
            <a:r>
              <a:rPr spc="185" dirty="0"/>
              <a:t> </a:t>
            </a:r>
            <a:r>
              <a:rPr spc="-10" dirty="0"/>
              <a:t>one.)</a:t>
            </a:r>
          </a:p>
        </p:txBody>
      </p:sp>
      <p:sp>
        <p:nvSpPr>
          <p:cNvPr id="5" name="object 5"/>
          <p:cNvSpPr txBox="1"/>
          <p:nvPr/>
        </p:nvSpPr>
        <p:spPr>
          <a:xfrm>
            <a:off x="715137" y="2042037"/>
            <a:ext cx="8258809" cy="2809240"/>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dirty="0">
                <a:latin typeface="Garamond"/>
                <a:cs typeface="Garamond"/>
              </a:rPr>
              <a:t>Lower</a:t>
            </a:r>
            <a:r>
              <a:rPr sz="2450" spc="170" dirty="0">
                <a:latin typeface="Garamond"/>
                <a:cs typeface="Garamond"/>
              </a:rPr>
              <a:t> </a:t>
            </a:r>
            <a:r>
              <a:rPr sz="2450" dirty="0">
                <a:latin typeface="Garamond"/>
                <a:cs typeface="Garamond"/>
              </a:rPr>
              <a:t>speeds</a:t>
            </a:r>
            <a:r>
              <a:rPr sz="2450" spc="165" dirty="0">
                <a:latin typeface="Garamond"/>
                <a:cs typeface="Garamond"/>
              </a:rPr>
              <a:t> </a:t>
            </a:r>
            <a:r>
              <a:rPr sz="2450" spc="55" dirty="0">
                <a:latin typeface="Garamond"/>
                <a:cs typeface="Garamond"/>
              </a:rPr>
              <a:t>are</a:t>
            </a:r>
            <a:r>
              <a:rPr sz="2450" spc="170" dirty="0">
                <a:latin typeface="Garamond"/>
                <a:cs typeface="Garamond"/>
              </a:rPr>
              <a:t> </a:t>
            </a:r>
            <a:r>
              <a:rPr sz="2450" spc="55" dirty="0">
                <a:latin typeface="Garamond"/>
                <a:cs typeface="Garamond"/>
              </a:rPr>
              <a:t>always</a:t>
            </a:r>
            <a:r>
              <a:rPr sz="2450" spc="170" dirty="0">
                <a:latin typeface="Garamond"/>
                <a:cs typeface="Garamond"/>
              </a:rPr>
              <a:t> </a:t>
            </a:r>
            <a:r>
              <a:rPr sz="2450" dirty="0">
                <a:latin typeface="Garamond"/>
                <a:cs typeface="Garamond"/>
              </a:rPr>
              <a:t>more</a:t>
            </a:r>
            <a:r>
              <a:rPr sz="2450" spc="165" dirty="0">
                <a:latin typeface="Garamond"/>
                <a:cs typeface="Garamond"/>
              </a:rPr>
              <a:t> </a:t>
            </a:r>
            <a:r>
              <a:rPr sz="2450" dirty="0">
                <a:latin typeface="Garamond"/>
                <a:cs typeface="Garamond"/>
              </a:rPr>
              <a:t>likely</a:t>
            </a:r>
            <a:r>
              <a:rPr sz="2450" spc="170" dirty="0">
                <a:latin typeface="Garamond"/>
                <a:cs typeface="Garamond"/>
              </a:rPr>
              <a:t> </a:t>
            </a:r>
            <a:r>
              <a:rPr sz="2450" spc="70" dirty="0">
                <a:latin typeface="Garamond"/>
                <a:cs typeface="Garamond"/>
              </a:rPr>
              <a:t>than</a:t>
            </a:r>
            <a:r>
              <a:rPr sz="2450" spc="170" dirty="0">
                <a:latin typeface="Garamond"/>
                <a:cs typeface="Garamond"/>
              </a:rPr>
              <a:t> </a:t>
            </a:r>
            <a:r>
              <a:rPr sz="2450" dirty="0">
                <a:latin typeface="Garamond"/>
                <a:cs typeface="Garamond"/>
              </a:rPr>
              <a:t>higher</a:t>
            </a:r>
            <a:r>
              <a:rPr sz="2450" spc="165" dirty="0">
                <a:latin typeface="Garamond"/>
                <a:cs typeface="Garamond"/>
              </a:rPr>
              <a:t> </a:t>
            </a:r>
            <a:r>
              <a:rPr sz="2450" spc="-10" dirty="0">
                <a:latin typeface="Garamond"/>
                <a:cs typeface="Garamond"/>
              </a:rPr>
              <a:t>speeds.</a:t>
            </a:r>
            <a:endParaRPr sz="2450">
              <a:latin typeface="Garamond"/>
              <a:cs typeface="Garamond"/>
            </a:endParaRPr>
          </a:p>
          <a:p>
            <a:pPr marL="386715" indent="-358140">
              <a:lnSpc>
                <a:spcPct val="100000"/>
              </a:lnSpc>
              <a:spcBef>
                <a:spcPts val="1045"/>
              </a:spcBef>
              <a:buAutoNum type="alphaUcPeriod"/>
              <a:tabLst>
                <a:tab pos="386715" algn="l"/>
              </a:tabLst>
            </a:pPr>
            <a:r>
              <a:rPr sz="2450" dirty="0">
                <a:latin typeface="Garamond"/>
                <a:cs typeface="Garamond"/>
              </a:rPr>
              <a:t>High</a:t>
            </a:r>
            <a:r>
              <a:rPr sz="2450" spc="150" dirty="0">
                <a:latin typeface="Garamond"/>
                <a:cs typeface="Garamond"/>
              </a:rPr>
              <a:t> </a:t>
            </a:r>
            <a:r>
              <a:rPr sz="2450" dirty="0">
                <a:latin typeface="Garamond"/>
                <a:cs typeface="Garamond"/>
              </a:rPr>
              <a:t>speeds</a:t>
            </a:r>
            <a:r>
              <a:rPr sz="2450" spc="150" dirty="0">
                <a:latin typeface="Garamond"/>
                <a:cs typeface="Garamond"/>
              </a:rPr>
              <a:t> </a:t>
            </a:r>
            <a:r>
              <a:rPr sz="2450" spc="55" dirty="0">
                <a:latin typeface="Garamond"/>
                <a:cs typeface="Garamond"/>
              </a:rPr>
              <a:t>are</a:t>
            </a:r>
            <a:r>
              <a:rPr sz="2450" spc="145" dirty="0">
                <a:latin typeface="Garamond"/>
                <a:cs typeface="Garamond"/>
              </a:rPr>
              <a:t> </a:t>
            </a:r>
            <a:r>
              <a:rPr sz="2450" spc="60" dirty="0">
                <a:latin typeface="Garamond"/>
                <a:cs typeface="Garamond"/>
              </a:rPr>
              <a:t>always</a:t>
            </a:r>
            <a:r>
              <a:rPr sz="2450" spc="150" dirty="0">
                <a:latin typeface="Garamond"/>
                <a:cs typeface="Garamond"/>
              </a:rPr>
              <a:t> </a:t>
            </a:r>
            <a:r>
              <a:rPr sz="2450" dirty="0">
                <a:latin typeface="Garamond"/>
                <a:cs typeface="Garamond"/>
              </a:rPr>
              <a:t>more</a:t>
            </a:r>
            <a:r>
              <a:rPr sz="2450" spc="145" dirty="0">
                <a:latin typeface="Garamond"/>
                <a:cs typeface="Garamond"/>
              </a:rPr>
              <a:t> </a:t>
            </a:r>
            <a:r>
              <a:rPr sz="2450" dirty="0">
                <a:latin typeface="Garamond"/>
                <a:cs typeface="Garamond"/>
              </a:rPr>
              <a:t>likely</a:t>
            </a:r>
            <a:r>
              <a:rPr sz="2450" spc="150" dirty="0">
                <a:latin typeface="Garamond"/>
                <a:cs typeface="Garamond"/>
              </a:rPr>
              <a:t> </a:t>
            </a:r>
            <a:r>
              <a:rPr sz="2450" spc="70" dirty="0">
                <a:latin typeface="Garamond"/>
                <a:cs typeface="Garamond"/>
              </a:rPr>
              <a:t>than</a:t>
            </a:r>
            <a:r>
              <a:rPr sz="2450" spc="150" dirty="0">
                <a:latin typeface="Garamond"/>
                <a:cs typeface="Garamond"/>
              </a:rPr>
              <a:t> </a:t>
            </a:r>
            <a:r>
              <a:rPr sz="2450" dirty="0">
                <a:latin typeface="Garamond"/>
                <a:cs typeface="Garamond"/>
              </a:rPr>
              <a:t>lower</a:t>
            </a:r>
            <a:r>
              <a:rPr sz="2450" spc="145" dirty="0">
                <a:latin typeface="Garamond"/>
                <a:cs typeface="Garamond"/>
              </a:rPr>
              <a:t> </a:t>
            </a:r>
            <a:r>
              <a:rPr sz="2450" spc="-10" dirty="0">
                <a:latin typeface="Garamond"/>
                <a:cs typeface="Garamond"/>
              </a:rPr>
              <a:t>speeds.</a:t>
            </a:r>
            <a:endParaRPr sz="2450">
              <a:latin typeface="Garamond"/>
              <a:cs typeface="Garamond"/>
            </a:endParaRPr>
          </a:p>
          <a:p>
            <a:pPr marL="386715" indent="-361950">
              <a:lnSpc>
                <a:spcPct val="100000"/>
              </a:lnSpc>
              <a:spcBef>
                <a:spcPts val="1045"/>
              </a:spcBef>
              <a:buAutoNum type="alphaUcPeriod"/>
              <a:tabLst>
                <a:tab pos="386715" algn="l"/>
              </a:tabLst>
            </a:pPr>
            <a:r>
              <a:rPr sz="2450" dirty="0">
                <a:latin typeface="Garamond"/>
                <a:cs typeface="Garamond"/>
              </a:rPr>
              <a:t>All</a:t>
            </a:r>
            <a:r>
              <a:rPr sz="2450" spc="180" dirty="0">
                <a:latin typeface="Garamond"/>
                <a:cs typeface="Garamond"/>
              </a:rPr>
              <a:t> </a:t>
            </a:r>
            <a:r>
              <a:rPr sz="2450" dirty="0">
                <a:latin typeface="Garamond"/>
                <a:cs typeface="Garamond"/>
              </a:rPr>
              <a:t>speeds</a:t>
            </a:r>
            <a:r>
              <a:rPr sz="2450" spc="185" dirty="0">
                <a:latin typeface="Garamond"/>
                <a:cs typeface="Garamond"/>
              </a:rPr>
              <a:t> </a:t>
            </a:r>
            <a:r>
              <a:rPr sz="2450" spc="55" dirty="0">
                <a:latin typeface="Garamond"/>
                <a:cs typeface="Garamond"/>
              </a:rPr>
              <a:t>are</a:t>
            </a:r>
            <a:r>
              <a:rPr sz="2450" spc="190" dirty="0">
                <a:latin typeface="Garamond"/>
                <a:cs typeface="Garamond"/>
              </a:rPr>
              <a:t> </a:t>
            </a:r>
            <a:r>
              <a:rPr sz="2450" spc="65" dirty="0">
                <a:latin typeface="Garamond"/>
                <a:cs typeface="Garamond"/>
              </a:rPr>
              <a:t>equally</a:t>
            </a:r>
            <a:r>
              <a:rPr sz="2450" spc="190" dirty="0">
                <a:latin typeface="Garamond"/>
                <a:cs typeface="Garamond"/>
              </a:rPr>
              <a:t> </a:t>
            </a:r>
            <a:r>
              <a:rPr sz="2450" spc="-10" dirty="0">
                <a:latin typeface="Garamond"/>
                <a:cs typeface="Garamond"/>
              </a:rPr>
              <a:t>likely.</a:t>
            </a:r>
            <a:endParaRPr sz="2450">
              <a:latin typeface="Garamond"/>
              <a:cs typeface="Garamond"/>
            </a:endParaRPr>
          </a:p>
          <a:p>
            <a:pPr marL="386080" marR="5080" indent="-374015" algn="just">
              <a:lnSpc>
                <a:spcPct val="101699"/>
              </a:lnSpc>
              <a:spcBef>
                <a:spcPts val="995"/>
              </a:spcBef>
              <a:buAutoNum type="alphaUcPeriod"/>
              <a:tabLst>
                <a:tab pos="387985" algn="l"/>
              </a:tabLst>
            </a:pPr>
            <a:r>
              <a:rPr sz="2450" dirty="0">
                <a:latin typeface="Garamond"/>
                <a:cs typeface="Garamond"/>
              </a:rPr>
              <a:t>There</a:t>
            </a:r>
            <a:r>
              <a:rPr sz="2450" spc="455" dirty="0">
                <a:latin typeface="Garamond"/>
                <a:cs typeface="Garamond"/>
              </a:rPr>
              <a:t> </a:t>
            </a:r>
            <a:r>
              <a:rPr sz="2450" dirty="0">
                <a:latin typeface="Garamond"/>
                <a:cs typeface="Garamond"/>
              </a:rPr>
              <a:t>is</a:t>
            </a:r>
            <a:r>
              <a:rPr sz="2450" spc="455" dirty="0">
                <a:latin typeface="Garamond"/>
                <a:cs typeface="Garamond"/>
              </a:rPr>
              <a:t> </a:t>
            </a:r>
            <a:r>
              <a:rPr sz="2450" spc="130" dirty="0">
                <a:latin typeface="Garamond"/>
                <a:cs typeface="Garamond"/>
              </a:rPr>
              <a:t>a</a:t>
            </a:r>
            <a:r>
              <a:rPr sz="2450" spc="459" dirty="0">
                <a:latin typeface="Garamond"/>
                <a:cs typeface="Garamond"/>
              </a:rPr>
              <a:t> </a:t>
            </a:r>
            <a:r>
              <a:rPr sz="2450" spc="55" dirty="0">
                <a:latin typeface="Garamond"/>
                <a:cs typeface="Garamond"/>
              </a:rPr>
              <a:t>peak</a:t>
            </a:r>
            <a:r>
              <a:rPr sz="2450" spc="450" dirty="0">
                <a:latin typeface="Garamond"/>
                <a:cs typeface="Garamond"/>
              </a:rPr>
              <a:t> </a:t>
            </a:r>
            <a:r>
              <a:rPr sz="2450" dirty="0">
                <a:latin typeface="Garamond"/>
                <a:cs typeface="Garamond"/>
              </a:rPr>
              <a:t>speed</a:t>
            </a:r>
            <a:r>
              <a:rPr sz="2450" spc="459" dirty="0">
                <a:latin typeface="Garamond"/>
                <a:cs typeface="Garamond"/>
              </a:rPr>
              <a:t> </a:t>
            </a:r>
            <a:r>
              <a:rPr sz="2450" dirty="0">
                <a:latin typeface="Garamond"/>
                <a:cs typeface="Garamond"/>
              </a:rPr>
              <a:t>around</a:t>
            </a:r>
            <a:r>
              <a:rPr sz="2450" spc="455" dirty="0">
                <a:latin typeface="Garamond"/>
                <a:cs typeface="Garamond"/>
              </a:rPr>
              <a:t> </a:t>
            </a:r>
            <a:r>
              <a:rPr sz="2450" dirty="0">
                <a:latin typeface="Garamond"/>
                <a:cs typeface="Garamond"/>
              </a:rPr>
              <a:t>which</a:t>
            </a:r>
            <a:r>
              <a:rPr sz="2450" spc="459" dirty="0">
                <a:latin typeface="Garamond"/>
                <a:cs typeface="Garamond"/>
              </a:rPr>
              <a:t> </a:t>
            </a:r>
            <a:r>
              <a:rPr sz="2450" dirty="0">
                <a:latin typeface="Garamond"/>
                <a:cs typeface="Garamond"/>
              </a:rPr>
              <a:t>the</a:t>
            </a:r>
            <a:r>
              <a:rPr sz="2450" spc="455" dirty="0">
                <a:latin typeface="Garamond"/>
                <a:cs typeface="Garamond"/>
              </a:rPr>
              <a:t> </a:t>
            </a:r>
            <a:r>
              <a:rPr sz="2450" dirty="0">
                <a:latin typeface="Garamond"/>
                <a:cs typeface="Garamond"/>
              </a:rPr>
              <a:t>molecules</a:t>
            </a:r>
            <a:r>
              <a:rPr sz="2450" spc="455" dirty="0">
                <a:latin typeface="Garamond"/>
                <a:cs typeface="Garamond"/>
              </a:rPr>
              <a:t> </a:t>
            </a:r>
            <a:r>
              <a:rPr sz="2450" spc="55" dirty="0">
                <a:latin typeface="Garamond"/>
                <a:cs typeface="Garamond"/>
              </a:rPr>
              <a:t>are</a:t>
            </a:r>
            <a:r>
              <a:rPr sz="2450" spc="450" dirty="0">
                <a:latin typeface="Garamond"/>
                <a:cs typeface="Garamond"/>
              </a:rPr>
              <a:t> </a:t>
            </a:r>
            <a:r>
              <a:rPr sz="2450" spc="-20" dirty="0">
                <a:latin typeface="Garamond"/>
                <a:cs typeface="Garamond"/>
              </a:rPr>
              <a:t>most 	</a:t>
            </a:r>
            <a:r>
              <a:rPr sz="2450" dirty="0">
                <a:latin typeface="Garamond"/>
                <a:cs typeface="Garamond"/>
              </a:rPr>
              <a:t>likely</a:t>
            </a:r>
            <a:r>
              <a:rPr sz="2450" spc="310" dirty="0">
                <a:latin typeface="Garamond"/>
                <a:cs typeface="Garamond"/>
              </a:rPr>
              <a:t> </a:t>
            </a:r>
            <a:r>
              <a:rPr sz="2450" dirty="0">
                <a:latin typeface="Garamond"/>
                <a:cs typeface="Garamond"/>
              </a:rPr>
              <a:t>to</a:t>
            </a:r>
            <a:r>
              <a:rPr sz="2450" spc="320" dirty="0">
                <a:latin typeface="Garamond"/>
                <a:cs typeface="Garamond"/>
              </a:rPr>
              <a:t> </a:t>
            </a:r>
            <a:r>
              <a:rPr sz="2450" dirty="0">
                <a:latin typeface="Garamond"/>
                <a:cs typeface="Garamond"/>
              </a:rPr>
              <a:t>be</a:t>
            </a:r>
            <a:r>
              <a:rPr sz="2450" spc="315" dirty="0">
                <a:latin typeface="Garamond"/>
                <a:cs typeface="Garamond"/>
              </a:rPr>
              <a:t> </a:t>
            </a:r>
            <a:r>
              <a:rPr sz="2450" dirty="0">
                <a:latin typeface="Garamond"/>
                <a:cs typeface="Garamond"/>
              </a:rPr>
              <a:t>moving,</a:t>
            </a:r>
            <a:r>
              <a:rPr sz="2450" spc="355" dirty="0">
                <a:latin typeface="Garamond"/>
                <a:cs typeface="Garamond"/>
              </a:rPr>
              <a:t> </a:t>
            </a:r>
            <a:r>
              <a:rPr sz="2450" spc="55" dirty="0">
                <a:latin typeface="Garamond"/>
                <a:cs typeface="Garamond"/>
              </a:rPr>
              <a:t>and</a:t>
            </a:r>
            <a:r>
              <a:rPr sz="2450" spc="320" dirty="0">
                <a:latin typeface="Garamond"/>
                <a:cs typeface="Garamond"/>
              </a:rPr>
              <a:t> </a:t>
            </a:r>
            <a:r>
              <a:rPr sz="2450" dirty="0">
                <a:latin typeface="Garamond"/>
                <a:cs typeface="Garamond"/>
              </a:rPr>
              <a:t>speeds</a:t>
            </a:r>
            <a:r>
              <a:rPr sz="2450" spc="320" dirty="0">
                <a:latin typeface="Garamond"/>
                <a:cs typeface="Garamond"/>
              </a:rPr>
              <a:t> </a:t>
            </a:r>
            <a:r>
              <a:rPr sz="2450" dirty="0">
                <a:latin typeface="Garamond"/>
                <a:cs typeface="Garamond"/>
              </a:rPr>
              <a:t>lower</a:t>
            </a:r>
            <a:r>
              <a:rPr sz="2450" spc="320" dirty="0">
                <a:latin typeface="Garamond"/>
                <a:cs typeface="Garamond"/>
              </a:rPr>
              <a:t> </a:t>
            </a:r>
            <a:r>
              <a:rPr sz="2450" dirty="0">
                <a:latin typeface="Garamond"/>
                <a:cs typeface="Garamond"/>
              </a:rPr>
              <a:t>or</a:t>
            </a:r>
            <a:r>
              <a:rPr sz="2450" spc="315" dirty="0">
                <a:latin typeface="Garamond"/>
                <a:cs typeface="Garamond"/>
              </a:rPr>
              <a:t> </a:t>
            </a:r>
            <a:r>
              <a:rPr sz="2450" dirty="0">
                <a:latin typeface="Garamond"/>
                <a:cs typeface="Garamond"/>
              </a:rPr>
              <a:t>higher</a:t>
            </a:r>
            <a:r>
              <a:rPr sz="2450" spc="320" dirty="0">
                <a:latin typeface="Garamond"/>
                <a:cs typeface="Garamond"/>
              </a:rPr>
              <a:t> </a:t>
            </a:r>
            <a:r>
              <a:rPr sz="2450" spc="70" dirty="0">
                <a:latin typeface="Garamond"/>
                <a:cs typeface="Garamond"/>
              </a:rPr>
              <a:t>than</a:t>
            </a:r>
            <a:r>
              <a:rPr sz="2450" spc="320" dirty="0">
                <a:latin typeface="Garamond"/>
                <a:cs typeface="Garamond"/>
              </a:rPr>
              <a:t> </a:t>
            </a:r>
            <a:r>
              <a:rPr sz="2450" spc="50" dirty="0">
                <a:latin typeface="Garamond"/>
                <a:cs typeface="Garamond"/>
              </a:rPr>
              <a:t>this</a:t>
            </a:r>
            <a:r>
              <a:rPr sz="2450" spc="320" dirty="0">
                <a:latin typeface="Garamond"/>
                <a:cs typeface="Garamond"/>
              </a:rPr>
              <a:t> </a:t>
            </a:r>
            <a:r>
              <a:rPr sz="2450" spc="30" dirty="0">
                <a:latin typeface="Garamond"/>
                <a:cs typeface="Garamond"/>
              </a:rPr>
              <a:t>are 	</a:t>
            </a:r>
            <a:r>
              <a:rPr sz="2450" dirty="0">
                <a:latin typeface="Garamond"/>
                <a:cs typeface="Garamond"/>
              </a:rPr>
              <a:t>less</a:t>
            </a:r>
            <a:r>
              <a:rPr sz="2450" spc="160" dirty="0">
                <a:latin typeface="Garamond"/>
                <a:cs typeface="Garamond"/>
              </a:rPr>
              <a:t> </a:t>
            </a:r>
            <a:r>
              <a:rPr sz="2450" spc="-10" dirty="0">
                <a:latin typeface="Garamond"/>
                <a:cs typeface="Garamond"/>
              </a:rPr>
              <a:t>likely.</a:t>
            </a:r>
            <a:endParaRPr sz="2450">
              <a:latin typeface="Garamond"/>
              <a:cs typeface="Garamond"/>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337185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a:t>
            </a:r>
            <a:r>
              <a:rPr sz="1200" spc="10" dirty="0">
                <a:latin typeface="Times New Roman"/>
                <a:cs typeface="Times New Roman"/>
              </a:rPr>
              <a:t>10.5.</a:t>
            </a:r>
            <a:r>
              <a:rPr sz="1200" spc="200" dirty="0">
                <a:latin typeface="Times New Roman"/>
                <a:cs typeface="Times New Roman"/>
              </a:rPr>
              <a:t>  </a:t>
            </a:r>
            <a:r>
              <a:rPr sz="1200" spc="10" dirty="0">
                <a:latin typeface="Times New Roman"/>
                <a:cs typeface="Times New Roman"/>
              </a:rPr>
              <a:t>SOME</a:t>
            </a:r>
            <a:r>
              <a:rPr sz="1200" spc="135" dirty="0">
                <a:latin typeface="Times New Roman"/>
                <a:cs typeface="Times New Roman"/>
              </a:rPr>
              <a:t> </a:t>
            </a:r>
            <a:r>
              <a:rPr sz="1200" spc="10" dirty="0">
                <a:latin typeface="Times New Roman"/>
                <a:cs typeface="Times New Roman"/>
              </a:rPr>
              <a:t>APPLICATIONS</a:t>
            </a:r>
            <a:r>
              <a:rPr sz="1200" spc="130" dirty="0">
                <a:latin typeface="Times New Roman"/>
                <a:cs typeface="Times New Roman"/>
              </a:rPr>
              <a:t> </a:t>
            </a:r>
            <a:r>
              <a:rPr sz="1200" spc="65" dirty="0">
                <a:latin typeface="Times New Roman"/>
                <a:cs typeface="Times New Roman"/>
              </a:rPr>
              <a:t>OF</a:t>
            </a:r>
            <a:r>
              <a:rPr sz="1200" spc="130" dirty="0">
                <a:latin typeface="Times New Roman"/>
                <a:cs typeface="Times New Roman"/>
              </a:rPr>
              <a:t> </a:t>
            </a:r>
            <a:r>
              <a:rPr sz="1200" spc="50" dirty="0">
                <a:latin typeface="Times New Roman"/>
                <a:cs typeface="Times New Roman"/>
              </a:rPr>
              <a:t>THE</a:t>
            </a:r>
            <a:r>
              <a:rPr sz="1200" spc="130" dirty="0">
                <a:latin typeface="Times New Roman"/>
                <a:cs typeface="Times New Roman"/>
              </a:rPr>
              <a:t> </a:t>
            </a:r>
            <a:r>
              <a:rPr sz="1200" spc="10" dirty="0">
                <a:latin typeface="Times New Roman"/>
                <a:cs typeface="Times New Roman"/>
              </a:rPr>
              <a:t>BOLTZMANN</a:t>
            </a:r>
            <a:r>
              <a:rPr sz="1200" spc="125" dirty="0">
                <a:latin typeface="Times New Roman"/>
                <a:cs typeface="Times New Roman"/>
              </a:rPr>
              <a:t> </a:t>
            </a:r>
            <a:r>
              <a:rPr sz="1200" spc="-10" dirty="0">
                <a:latin typeface="Times New Roman"/>
                <a:cs typeface="Times New Roman"/>
              </a:rPr>
              <a:t>DISTRIBUTION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6367145" algn="l"/>
              </a:tabLst>
            </a:pPr>
            <a:r>
              <a:rPr dirty="0"/>
              <a:t>The</a:t>
            </a:r>
            <a:r>
              <a:rPr spc="145" dirty="0"/>
              <a:t> </a:t>
            </a:r>
            <a:r>
              <a:rPr dirty="0"/>
              <a:t>Maxwell</a:t>
            </a:r>
            <a:r>
              <a:rPr spc="140" dirty="0"/>
              <a:t> </a:t>
            </a:r>
            <a:r>
              <a:rPr dirty="0"/>
              <a:t>speed</a:t>
            </a:r>
            <a:r>
              <a:rPr spc="140" dirty="0"/>
              <a:t> </a:t>
            </a:r>
            <a:r>
              <a:rPr dirty="0"/>
              <a:t>distribution</a:t>
            </a:r>
            <a:r>
              <a:rPr spc="140" dirty="0"/>
              <a:t> </a:t>
            </a:r>
            <a:r>
              <a:rPr spc="55" dirty="0"/>
              <a:t>says</a:t>
            </a:r>
            <a:r>
              <a:rPr spc="140" dirty="0"/>
              <a:t> </a:t>
            </a:r>
            <a:r>
              <a:rPr dirty="0"/>
              <a:t>which</a:t>
            </a:r>
            <a:r>
              <a:rPr spc="145" dirty="0"/>
              <a:t> </a:t>
            </a:r>
            <a:r>
              <a:rPr dirty="0"/>
              <a:t>of</a:t>
            </a:r>
            <a:r>
              <a:rPr spc="145" dirty="0"/>
              <a:t> </a:t>
            </a:r>
            <a:r>
              <a:rPr spc="50" dirty="0"/>
              <a:t>the</a:t>
            </a:r>
            <a:r>
              <a:rPr spc="145" dirty="0"/>
              <a:t> </a:t>
            </a:r>
            <a:r>
              <a:rPr spc="-10" dirty="0"/>
              <a:t>following</a:t>
            </a:r>
            <a:r>
              <a:rPr spc="140" dirty="0"/>
              <a:t> </a:t>
            </a:r>
            <a:r>
              <a:rPr spc="35" dirty="0"/>
              <a:t>about </a:t>
            </a:r>
            <a:r>
              <a:rPr dirty="0"/>
              <a:t>the</a:t>
            </a:r>
            <a:r>
              <a:rPr spc="375" dirty="0"/>
              <a:t> </a:t>
            </a:r>
            <a:r>
              <a:rPr dirty="0"/>
              <a:t>probability</a:t>
            </a:r>
            <a:r>
              <a:rPr spc="370" dirty="0"/>
              <a:t> </a:t>
            </a:r>
            <a:r>
              <a:rPr dirty="0"/>
              <a:t>distribution</a:t>
            </a:r>
            <a:r>
              <a:rPr spc="375" dirty="0"/>
              <a:t> </a:t>
            </a:r>
            <a:r>
              <a:rPr dirty="0"/>
              <a:t>for</a:t>
            </a:r>
            <a:r>
              <a:rPr spc="375" dirty="0"/>
              <a:t> </a:t>
            </a:r>
            <a:r>
              <a:rPr dirty="0"/>
              <a:t>molecular</a:t>
            </a:r>
            <a:r>
              <a:rPr spc="370" dirty="0"/>
              <a:t> </a:t>
            </a:r>
            <a:r>
              <a:rPr spc="-10" dirty="0"/>
              <a:t>speeds?</a:t>
            </a:r>
            <a:r>
              <a:rPr dirty="0"/>
              <a:t>	(Choose</a:t>
            </a:r>
            <a:r>
              <a:rPr spc="185" dirty="0"/>
              <a:t> </a:t>
            </a:r>
            <a:r>
              <a:rPr spc="-10" dirty="0"/>
              <a:t>one.)</a:t>
            </a:r>
          </a:p>
        </p:txBody>
      </p:sp>
      <p:sp>
        <p:nvSpPr>
          <p:cNvPr id="5" name="object 5"/>
          <p:cNvSpPr txBox="1">
            <a:spLocks noGrp="1"/>
          </p:cNvSpPr>
          <p:nvPr>
            <p:ph type="body" idx="1"/>
          </p:nvPr>
        </p:nvSpPr>
        <p:spPr>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dirty="0"/>
              <a:t>Lower</a:t>
            </a:r>
            <a:r>
              <a:rPr spc="170" dirty="0"/>
              <a:t> </a:t>
            </a:r>
            <a:r>
              <a:rPr dirty="0"/>
              <a:t>speeds</a:t>
            </a:r>
            <a:r>
              <a:rPr spc="165" dirty="0"/>
              <a:t> </a:t>
            </a:r>
            <a:r>
              <a:rPr spc="55" dirty="0"/>
              <a:t>are</a:t>
            </a:r>
            <a:r>
              <a:rPr spc="170" dirty="0"/>
              <a:t> </a:t>
            </a:r>
            <a:r>
              <a:rPr spc="55" dirty="0"/>
              <a:t>always</a:t>
            </a:r>
            <a:r>
              <a:rPr spc="170" dirty="0"/>
              <a:t> </a:t>
            </a:r>
            <a:r>
              <a:rPr dirty="0"/>
              <a:t>more</a:t>
            </a:r>
            <a:r>
              <a:rPr spc="165" dirty="0"/>
              <a:t> </a:t>
            </a:r>
            <a:r>
              <a:rPr dirty="0"/>
              <a:t>likely</a:t>
            </a:r>
            <a:r>
              <a:rPr spc="170" dirty="0"/>
              <a:t> </a:t>
            </a:r>
            <a:r>
              <a:rPr spc="70" dirty="0"/>
              <a:t>than</a:t>
            </a:r>
            <a:r>
              <a:rPr spc="170" dirty="0"/>
              <a:t> </a:t>
            </a:r>
            <a:r>
              <a:rPr dirty="0"/>
              <a:t>higher</a:t>
            </a:r>
            <a:r>
              <a:rPr spc="165" dirty="0"/>
              <a:t> </a:t>
            </a:r>
            <a:r>
              <a:rPr spc="-10" dirty="0"/>
              <a:t>speeds.</a:t>
            </a:r>
          </a:p>
          <a:p>
            <a:pPr marL="394335" indent="-358140">
              <a:lnSpc>
                <a:spcPct val="100000"/>
              </a:lnSpc>
              <a:spcBef>
                <a:spcPts val="1045"/>
              </a:spcBef>
              <a:buAutoNum type="alphaUcPeriod"/>
              <a:tabLst>
                <a:tab pos="394335" algn="l"/>
              </a:tabLst>
            </a:pPr>
            <a:r>
              <a:rPr dirty="0"/>
              <a:t>High</a:t>
            </a:r>
            <a:r>
              <a:rPr spc="150" dirty="0"/>
              <a:t> </a:t>
            </a:r>
            <a:r>
              <a:rPr dirty="0"/>
              <a:t>speeds</a:t>
            </a:r>
            <a:r>
              <a:rPr spc="150" dirty="0"/>
              <a:t> </a:t>
            </a:r>
            <a:r>
              <a:rPr spc="55" dirty="0"/>
              <a:t>are</a:t>
            </a:r>
            <a:r>
              <a:rPr spc="145" dirty="0"/>
              <a:t> </a:t>
            </a:r>
            <a:r>
              <a:rPr spc="60" dirty="0"/>
              <a:t>always</a:t>
            </a:r>
            <a:r>
              <a:rPr spc="150" dirty="0"/>
              <a:t> </a:t>
            </a:r>
            <a:r>
              <a:rPr dirty="0"/>
              <a:t>more</a:t>
            </a:r>
            <a:r>
              <a:rPr spc="145" dirty="0"/>
              <a:t> </a:t>
            </a:r>
            <a:r>
              <a:rPr dirty="0"/>
              <a:t>likely</a:t>
            </a:r>
            <a:r>
              <a:rPr spc="150" dirty="0"/>
              <a:t> </a:t>
            </a:r>
            <a:r>
              <a:rPr spc="70" dirty="0"/>
              <a:t>than</a:t>
            </a:r>
            <a:r>
              <a:rPr spc="150" dirty="0"/>
              <a:t> </a:t>
            </a:r>
            <a:r>
              <a:rPr dirty="0"/>
              <a:t>lower</a:t>
            </a:r>
            <a:r>
              <a:rPr spc="145" dirty="0"/>
              <a:t> </a:t>
            </a:r>
            <a:r>
              <a:rPr spc="-10" dirty="0"/>
              <a:t>speeds.</a:t>
            </a:r>
          </a:p>
          <a:p>
            <a:pPr marL="393700" indent="-361950">
              <a:lnSpc>
                <a:spcPct val="100000"/>
              </a:lnSpc>
              <a:spcBef>
                <a:spcPts val="1045"/>
              </a:spcBef>
              <a:buAutoNum type="alphaUcPeriod"/>
              <a:tabLst>
                <a:tab pos="393700" algn="l"/>
              </a:tabLst>
            </a:pPr>
            <a:r>
              <a:rPr dirty="0"/>
              <a:t>All</a:t>
            </a:r>
            <a:r>
              <a:rPr spc="180" dirty="0"/>
              <a:t> </a:t>
            </a:r>
            <a:r>
              <a:rPr dirty="0"/>
              <a:t>speeds</a:t>
            </a:r>
            <a:r>
              <a:rPr spc="185" dirty="0"/>
              <a:t> </a:t>
            </a:r>
            <a:r>
              <a:rPr spc="55" dirty="0"/>
              <a:t>are</a:t>
            </a:r>
            <a:r>
              <a:rPr spc="190" dirty="0"/>
              <a:t> </a:t>
            </a:r>
            <a:r>
              <a:rPr spc="65" dirty="0"/>
              <a:t>equally</a:t>
            </a:r>
            <a:r>
              <a:rPr spc="190" dirty="0"/>
              <a:t> </a:t>
            </a:r>
            <a:r>
              <a:rPr spc="-10" dirty="0"/>
              <a:t>likely.</a:t>
            </a:r>
          </a:p>
          <a:p>
            <a:pPr marL="393065" marR="5080" indent="-374015" algn="just">
              <a:lnSpc>
                <a:spcPct val="101699"/>
              </a:lnSpc>
              <a:spcBef>
                <a:spcPts val="995"/>
              </a:spcBef>
              <a:buAutoNum type="alphaUcPeriod"/>
              <a:tabLst>
                <a:tab pos="394970" algn="l"/>
              </a:tabLst>
            </a:pPr>
            <a:r>
              <a:rPr dirty="0"/>
              <a:t>There</a:t>
            </a:r>
            <a:r>
              <a:rPr spc="455" dirty="0"/>
              <a:t> </a:t>
            </a:r>
            <a:r>
              <a:rPr dirty="0"/>
              <a:t>is</a:t>
            </a:r>
            <a:r>
              <a:rPr spc="455" dirty="0"/>
              <a:t> </a:t>
            </a:r>
            <a:r>
              <a:rPr spc="130" dirty="0"/>
              <a:t>a</a:t>
            </a:r>
            <a:r>
              <a:rPr spc="459" dirty="0"/>
              <a:t> </a:t>
            </a:r>
            <a:r>
              <a:rPr spc="55" dirty="0"/>
              <a:t>peak</a:t>
            </a:r>
            <a:r>
              <a:rPr spc="450" dirty="0"/>
              <a:t> </a:t>
            </a:r>
            <a:r>
              <a:rPr dirty="0"/>
              <a:t>speed</a:t>
            </a:r>
            <a:r>
              <a:rPr spc="459" dirty="0"/>
              <a:t> </a:t>
            </a:r>
            <a:r>
              <a:rPr dirty="0"/>
              <a:t>around</a:t>
            </a:r>
            <a:r>
              <a:rPr spc="455" dirty="0"/>
              <a:t> </a:t>
            </a:r>
            <a:r>
              <a:rPr dirty="0"/>
              <a:t>which</a:t>
            </a:r>
            <a:r>
              <a:rPr spc="459" dirty="0"/>
              <a:t> </a:t>
            </a:r>
            <a:r>
              <a:rPr dirty="0"/>
              <a:t>the</a:t>
            </a:r>
            <a:r>
              <a:rPr spc="455" dirty="0"/>
              <a:t> </a:t>
            </a:r>
            <a:r>
              <a:rPr dirty="0"/>
              <a:t>molecules</a:t>
            </a:r>
            <a:r>
              <a:rPr spc="455" dirty="0"/>
              <a:t> </a:t>
            </a:r>
            <a:r>
              <a:rPr spc="55" dirty="0"/>
              <a:t>are</a:t>
            </a:r>
            <a:r>
              <a:rPr spc="450" dirty="0"/>
              <a:t> </a:t>
            </a:r>
            <a:r>
              <a:rPr spc="-20" dirty="0"/>
              <a:t>most 	</a:t>
            </a:r>
            <a:r>
              <a:rPr dirty="0"/>
              <a:t>likely</a:t>
            </a:r>
            <a:r>
              <a:rPr spc="310" dirty="0"/>
              <a:t> </a:t>
            </a:r>
            <a:r>
              <a:rPr dirty="0"/>
              <a:t>to</a:t>
            </a:r>
            <a:r>
              <a:rPr spc="320" dirty="0"/>
              <a:t> </a:t>
            </a:r>
            <a:r>
              <a:rPr dirty="0"/>
              <a:t>be</a:t>
            </a:r>
            <a:r>
              <a:rPr spc="315" dirty="0"/>
              <a:t> </a:t>
            </a:r>
            <a:r>
              <a:rPr dirty="0"/>
              <a:t>moving,</a:t>
            </a:r>
            <a:r>
              <a:rPr spc="355" dirty="0"/>
              <a:t> </a:t>
            </a:r>
            <a:r>
              <a:rPr spc="55" dirty="0"/>
              <a:t>and</a:t>
            </a:r>
            <a:r>
              <a:rPr spc="320" dirty="0"/>
              <a:t> </a:t>
            </a:r>
            <a:r>
              <a:rPr dirty="0"/>
              <a:t>speeds</a:t>
            </a:r>
            <a:r>
              <a:rPr spc="320" dirty="0"/>
              <a:t> </a:t>
            </a:r>
            <a:r>
              <a:rPr dirty="0"/>
              <a:t>lower</a:t>
            </a:r>
            <a:r>
              <a:rPr spc="320" dirty="0"/>
              <a:t> </a:t>
            </a:r>
            <a:r>
              <a:rPr dirty="0"/>
              <a:t>or</a:t>
            </a:r>
            <a:r>
              <a:rPr spc="315" dirty="0"/>
              <a:t> </a:t>
            </a:r>
            <a:r>
              <a:rPr dirty="0"/>
              <a:t>higher</a:t>
            </a:r>
            <a:r>
              <a:rPr spc="320" dirty="0"/>
              <a:t> </a:t>
            </a:r>
            <a:r>
              <a:rPr spc="70" dirty="0"/>
              <a:t>than</a:t>
            </a:r>
            <a:r>
              <a:rPr spc="320" dirty="0"/>
              <a:t> </a:t>
            </a:r>
            <a:r>
              <a:rPr spc="50" dirty="0"/>
              <a:t>this</a:t>
            </a:r>
            <a:r>
              <a:rPr spc="320" dirty="0"/>
              <a:t> </a:t>
            </a:r>
            <a:r>
              <a:rPr spc="30" dirty="0"/>
              <a:t>are 	</a:t>
            </a:r>
            <a:r>
              <a:rPr dirty="0"/>
              <a:t>less</a:t>
            </a:r>
            <a:r>
              <a:rPr spc="160" dirty="0"/>
              <a:t> </a:t>
            </a:r>
            <a:r>
              <a:rPr spc="-10" dirty="0"/>
              <a:t>likely.</a:t>
            </a:r>
          </a:p>
          <a:p>
            <a:pPr marL="12700">
              <a:lnSpc>
                <a:spcPct val="100000"/>
              </a:lnSpc>
              <a:spcBef>
                <a:spcPts val="1939"/>
              </a:spcBef>
              <a:tabLst>
                <a:tab pos="1621155" algn="l"/>
              </a:tabLst>
            </a:pPr>
            <a:r>
              <a:rPr b="1" spc="45" dirty="0">
                <a:latin typeface="Book Antiqua"/>
                <a:cs typeface="Book Antiqua"/>
              </a:rPr>
              <a:t>Solution:</a:t>
            </a:r>
            <a:r>
              <a:rPr b="1" dirty="0">
                <a:latin typeface="Book Antiqua"/>
                <a:cs typeface="Book Antiqua"/>
              </a:rPr>
              <a:t>	</a:t>
            </a:r>
            <a:r>
              <a:rPr spc="-50" dirty="0"/>
              <a:t>D</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3371850" algn="l"/>
              </a:tabLst>
            </a:pPr>
            <a:r>
              <a:rPr sz="1200" spc="-10" dirty="0">
                <a:latin typeface="Times New Roman"/>
                <a:cs typeface="Times New Roman"/>
              </a:rPr>
              <a:t>ConcepTest</a:t>
            </a:r>
            <a:r>
              <a:rPr sz="1200" dirty="0">
                <a:latin typeface="Times New Roman"/>
                <a:cs typeface="Times New Roman"/>
              </a:rPr>
              <a:t>	</a:t>
            </a:r>
            <a:r>
              <a:rPr sz="1200" spc="10" dirty="0">
                <a:latin typeface="Times New Roman"/>
                <a:cs typeface="Times New Roman"/>
              </a:rPr>
              <a:t>10.5.</a:t>
            </a:r>
            <a:r>
              <a:rPr sz="1200" spc="200" dirty="0">
                <a:latin typeface="Times New Roman"/>
                <a:cs typeface="Times New Roman"/>
              </a:rPr>
              <a:t>  </a:t>
            </a:r>
            <a:r>
              <a:rPr sz="1200" spc="10" dirty="0">
                <a:latin typeface="Times New Roman"/>
                <a:cs typeface="Times New Roman"/>
              </a:rPr>
              <a:t>SOME</a:t>
            </a:r>
            <a:r>
              <a:rPr sz="1200" spc="135" dirty="0">
                <a:latin typeface="Times New Roman"/>
                <a:cs typeface="Times New Roman"/>
              </a:rPr>
              <a:t> </a:t>
            </a:r>
            <a:r>
              <a:rPr sz="1200" spc="10" dirty="0">
                <a:latin typeface="Times New Roman"/>
                <a:cs typeface="Times New Roman"/>
              </a:rPr>
              <a:t>APPLICATIONS</a:t>
            </a:r>
            <a:r>
              <a:rPr sz="1200" spc="130" dirty="0">
                <a:latin typeface="Times New Roman"/>
                <a:cs typeface="Times New Roman"/>
              </a:rPr>
              <a:t> </a:t>
            </a:r>
            <a:r>
              <a:rPr sz="1200" spc="65" dirty="0">
                <a:latin typeface="Times New Roman"/>
                <a:cs typeface="Times New Roman"/>
              </a:rPr>
              <a:t>OF</a:t>
            </a:r>
            <a:r>
              <a:rPr sz="1200" spc="125" dirty="0">
                <a:latin typeface="Times New Roman"/>
                <a:cs typeface="Times New Roman"/>
              </a:rPr>
              <a:t> </a:t>
            </a:r>
            <a:r>
              <a:rPr sz="1200" spc="50" dirty="0">
                <a:latin typeface="Times New Roman"/>
                <a:cs typeface="Times New Roman"/>
              </a:rPr>
              <a:t>THE</a:t>
            </a:r>
            <a:r>
              <a:rPr sz="1200" spc="130" dirty="0">
                <a:latin typeface="Times New Roman"/>
                <a:cs typeface="Times New Roman"/>
              </a:rPr>
              <a:t> </a:t>
            </a:r>
            <a:r>
              <a:rPr sz="1200" spc="10" dirty="0">
                <a:latin typeface="Times New Roman"/>
                <a:cs typeface="Times New Roman"/>
              </a:rPr>
              <a:t>BOLTZMANN</a:t>
            </a:r>
            <a:r>
              <a:rPr sz="1200" spc="125" dirty="0">
                <a:latin typeface="Times New Roman"/>
                <a:cs typeface="Times New Roman"/>
              </a:rPr>
              <a:t> </a:t>
            </a:r>
            <a:r>
              <a:rPr sz="1200" spc="-10" dirty="0">
                <a:latin typeface="Times New Roman"/>
                <a:cs typeface="Times New Roman"/>
              </a:rPr>
              <a:t>DISTRIBUTION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693419" y="1226005"/>
            <a:ext cx="8307070" cy="403225"/>
          </a:xfrm>
          <a:prstGeom prst="rect">
            <a:avLst/>
          </a:prstGeom>
        </p:spPr>
        <p:txBody>
          <a:bodyPr vert="horz" wrap="square" lIns="0" tIns="15875" rIns="0" bIns="0" rtlCol="0">
            <a:spAutoFit/>
          </a:bodyPr>
          <a:lstStyle/>
          <a:p>
            <a:pPr marL="38100">
              <a:lnSpc>
                <a:spcPct val="100000"/>
              </a:lnSpc>
              <a:spcBef>
                <a:spcPts val="125"/>
              </a:spcBef>
              <a:tabLst>
                <a:tab pos="3017520" algn="l"/>
              </a:tabLst>
            </a:pPr>
            <a:r>
              <a:rPr dirty="0"/>
              <a:t>The</a:t>
            </a:r>
            <a:r>
              <a:rPr spc="80" dirty="0"/>
              <a:t> </a:t>
            </a:r>
            <a:r>
              <a:rPr dirty="0"/>
              <a:t>formula</a:t>
            </a:r>
            <a:r>
              <a:rPr spc="85" dirty="0"/>
              <a:t> </a:t>
            </a:r>
            <a:r>
              <a:rPr i="1" spc="285" dirty="0">
                <a:latin typeface="Times New Roman"/>
                <a:cs typeface="Times New Roman"/>
              </a:rPr>
              <a:t>E</a:t>
            </a:r>
            <a:r>
              <a:rPr i="1" spc="254" dirty="0">
                <a:latin typeface="Times New Roman"/>
                <a:cs typeface="Times New Roman"/>
              </a:rPr>
              <a:t> </a:t>
            </a:r>
            <a:r>
              <a:rPr dirty="0">
                <a:latin typeface="Lucida Sans Unicode"/>
                <a:cs typeface="Lucida Sans Unicode"/>
              </a:rPr>
              <a:t>∼</a:t>
            </a:r>
            <a:r>
              <a:rPr spc="-55" dirty="0">
                <a:latin typeface="Lucida Sans Unicode"/>
                <a:cs typeface="Lucida Sans Unicode"/>
              </a:rPr>
              <a:t> </a:t>
            </a:r>
            <a:r>
              <a:rPr i="1" spc="190" dirty="0">
                <a:latin typeface="Times New Roman"/>
                <a:cs typeface="Times New Roman"/>
              </a:rPr>
              <a:t>k</a:t>
            </a:r>
            <a:r>
              <a:rPr sz="3075" i="1" spc="284" baseline="-14905" dirty="0">
                <a:latin typeface="Times New Roman"/>
                <a:cs typeface="Times New Roman"/>
              </a:rPr>
              <a:t>B</a:t>
            </a:r>
            <a:r>
              <a:rPr sz="2450" i="1" spc="190" dirty="0">
                <a:latin typeface="Times New Roman"/>
                <a:cs typeface="Times New Roman"/>
              </a:rPr>
              <a:t>T</a:t>
            </a:r>
            <a:r>
              <a:rPr sz="2450" i="1" dirty="0">
                <a:latin typeface="Times New Roman"/>
                <a:cs typeface="Times New Roman"/>
              </a:rPr>
              <a:t>	</a:t>
            </a:r>
            <a:r>
              <a:rPr sz="2450" spc="20" dirty="0"/>
              <a:t>can</a:t>
            </a:r>
            <a:r>
              <a:rPr sz="2450" spc="85" dirty="0"/>
              <a:t> </a:t>
            </a:r>
            <a:r>
              <a:rPr sz="2450" spc="20" dirty="0"/>
              <a:t>be</a:t>
            </a:r>
            <a:r>
              <a:rPr sz="2450" spc="90" dirty="0"/>
              <a:t> </a:t>
            </a:r>
            <a:r>
              <a:rPr sz="2450" spc="20" dirty="0"/>
              <a:t>used</a:t>
            </a:r>
            <a:r>
              <a:rPr sz="2450" spc="95" dirty="0"/>
              <a:t> </a:t>
            </a:r>
            <a:r>
              <a:rPr sz="2450" spc="20" dirty="0"/>
              <a:t>to</a:t>
            </a:r>
            <a:r>
              <a:rPr sz="2450" spc="95" dirty="0"/>
              <a:t> </a:t>
            </a:r>
            <a:r>
              <a:rPr sz="2450" spc="20" dirty="0"/>
              <a:t>approximate.</a:t>
            </a:r>
            <a:r>
              <a:rPr sz="2450" spc="-204" dirty="0"/>
              <a:t> </a:t>
            </a:r>
            <a:r>
              <a:rPr sz="2450" spc="75" dirty="0"/>
              <a:t>.</a:t>
            </a:r>
            <a:r>
              <a:rPr sz="2450" spc="-204" dirty="0"/>
              <a:t> </a:t>
            </a:r>
            <a:r>
              <a:rPr sz="2450" spc="75" dirty="0"/>
              <a:t>.</a:t>
            </a:r>
            <a:r>
              <a:rPr sz="2450" spc="-204" dirty="0"/>
              <a:t> </a:t>
            </a:r>
            <a:r>
              <a:rPr sz="2450" spc="20" dirty="0"/>
              <a:t>(Choose</a:t>
            </a:r>
            <a:r>
              <a:rPr sz="2450" spc="100" dirty="0"/>
              <a:t> </a:t>
            </a:r>
            <a:r>
              <a:rPr sz="2450" spc="50" dirty="0"/>
              <a:t>all</a:t>
            </a:r>
            <a:endParaRPr sz="2450">
              <a:latin typeface="Times New Roman"/>
              <a:cs typeface="Times New Roman"/>
            </a:endParaRPr>
          </a:p>
        </p:txBody>
      </p:sp>
      <p:sp>
        <p:nvSpPr>
          <p:cNvPr id="5" name="object 5"/>
          <p:cNvSpPr txBox="1"/>
          <p:nvPr/>
        </p:nvSpPr>
        <p:spPr>
          <a:xfrm>
            <a:off x="715137" y="1401323"/>
            <a:ext cx="8260715" cy="4226560"/>
          </a:xfrm>
          <a:prstGeom prst="rect">
            <a:avLst/>
          </a:prstGeom>
        </p:spPr>
        <p:txBody>
          <a:bodyPr vert="horz" wrap="square" lIns="0" tIns="220345" rIns="0" bIns="0" rtlCol="0">
            <a:spAutoFit/>
          </a:bodyPr>
          <a:lstStyle/>
          <a:p>
            <a:pPr marL="15875">
              <a:lnSpc>
                <a:spcPct val="100000"/>
              </a:lnSpc>
              <a:spcBef>
                <a:spcPts val="1735"/>
              </a:spcBef>
            </a:pPr>
            <a:r>
              <a:rPr sz="2450" spc="114" dirty="0">
                <a:latin typeface="Garamond"/>
                <a:cs typeface="Garamond"/>
              </a:rPr>
              <a:t>that</a:t>
            </a:r>
            <a:r>
              <a:rPr sz="2450" spc="145" dirty="0">
                <a:latin typeface="Garamond"/>
                <a:cs typeface="Garamond"/>
              </a:rPr>
              <a:t> </a:t>
            </a:r>
            <a:r>
              <a:rPr sz="2450" spc="50" dirty="0">
                <a:latin typeface="Garamond"/>
                <a:cs typeface="Garamond"/>
              </a:rPr>
              <a:t>apply.)</a:t>
            </a:r>
            <a:endParaRPr sz="2450">
              <a:latin typeface="Garamond"/>
              <a:cs typeface="Garamond"/>
            </a:endParaRPr>
          </a:p>
          <a:p>
            <a:pPr marL="386715" marR="5080" indent="-370205">
              <a:lnSpc>
                <a:spcPct val="101699"/>
              </a:lnSpc>
              <a:spcBef>
                <a:spcPts val="1595"/>
              </a:spcBef>
              <a:buAutoNum type="alphaUcPeriod"/>
              <a:tabLst>
                <a:tab pos="387985" algn="l"/>
              </a:tabLst>
            </a:pPr>
            <a:r>
              <a:rPr sz="2450" dirty="0">
                <a:latin typeface="Garamond"/>
                <a:cs typeface="Garamond"/>
              </a:rPr>
              <a:t>The</a:t>
            </a:r>
            <a:r>
              <a:rPr sz="2450" spc="425" dirty="0">
                <a:latin typeface="Garamond"/>
                <a:cs typeface="Garamond"/>
              </a:rPr>
              <a:t> </a:t>
            </a:r>
            <a:r>
              <a:rPr sz="2450" dirty="0">
                <a:latin typeface="Garamond"/>
                <a:cs typeface="Garamond"/>
              </a:rPr>
              <a:t>average</a:t>
            </a:r>
            <a:r>
              <a:rPr sz="2450" spc="425" dirty="0">
                <a:latin typeface="Garamond"/>
                <a:cs typeface="Garamond"/>
              </a:rPr>
              <a:t> </a:t>
            </a:r>
            <a:r>
              <a:rPr sz="2450" dirty="0">
                <a:latin typeface="Garamond"/>
                <a:cs typeface="Garamond"/>
              </a:rPr>
              <a:t>energy</a:t>
            </a:r>
            <a:r>
              <a:rPr sz="2450" spc="425" dirty="0">
                <a:latin typeface="Garamond"/>
                <a:cs typeface="Garamond"/>
              </a:rPr>
              <a:t> </a:t>
            </a:r>
            <a:r>
              <a:rPr sz="2450" dirty="0">
                <a:latin typeface="Garamond"/>
                <a:cs typeface="Garamond"/>
              </a:rPr>
              <a:t>of</a:t>
            </a:r>
            <a:r>
              <a:rPr sz="2450" spc="420" dirty="0">
                <a:latin typeface="Garamond"/>
                <a:cs typeface="Garamond"/>
              </a:rPr>
              <a:t> </a:t>
            </a:r>
            <a:r>
              <a:rPr sz="2450" spc="75" dirty="0">
                <a:latin typeface="Garamond"/>
                <a:cs typeface="Garamond"/>
              </a:rPr>
              <a:t>all</a:t>
            </a:r>
            <a:r>
              <a:rPr sz="2450" spc="430" dirty="0">
                <a:latin typeface="Garamond"/>
                <a:cs typeface="Garamond"/>
              </a:rPr>
              <a:t> </a:t>
            </a:r>
            <a:r>
              <a:rPr sz="2450" dirty="0">
                <a:latin typeface="Garamond"/>
                <a:cs typeface="Garamond"/>
              </a:rPr>
              <a:t>the</a:t>
            </a:r>
            <a:r>
              <a:rPr sz="2450" spc="425" dirty="0">
                <a:latin typeface="Garamond"/>
                <a:cs typeface="Garamond"/>
              </a:rPr>
              <a:t> </a:t>
            </a:r>
            <a:r>
              <a:rPr sz="2450" dirty="0">
                <a:latin typeface="Garamond"/>
                <a:cs typeface="Garamond"/>
              </a:rPr>
              <a:t>particles</a:t>
            </a:r>
            <a:r>
              <a:rPr sz="2450" spc="420" dirty="0">
                <a:latin typeface="Garamond"/>
                <a:cs typeface="Garamond"/>
              </a:rPr>
              <a:t> </a:t>
            </a:r>
            <a:r>
              <a:rPr sz="2450" dirty="0">
                <a:latin typeface="Garamond"/>
                <a:cs typeface="Garamond"/>
              </a:rPr>
              <a:t>in</a:t>
            </a:r>
            <a:r>
              <a:rPr sz="2450" spc="430" dirty="0">
                <a:latin typeface="Garamond"/>
                <a:cs typeface="Garamond"/>
              </a:rPr>
              <a:t> </a:t>
            </a:r>
            <a:r>
              <a:rPr sz="2450" spc="65" dirty="0">
                <a:latin typeface="Garamond"/>
                <a:cs typeface="Garamond"/>
              </a:rPr>
              <a:t>an</a:t>
            </a:r>
            <a:r>
              <a:rPr sz="2450" spc="425" dirty="0">
                <a:latin typeface="Garamond"/>
                <a:cs typeface="Garamond"/>
              </a:rPr>
              <a:t> </a:t>
            </a:r>
            <a:r>
              <a:rPr sz="2450" dirty="0">
                <a:latin typeface="Garamond"/>
                <a:cs typeface="Garamond"/>
              </a:rPr>
              <a:t>isolated,</a:t>
            </a:r>
            <a:r>
              <a:rPr sz="2450" spc="465" dirty="0">
                <a:latin typeface="Garamond"/>
                <a:cs typeface="Garamond"/>
              </a:rPr>
              <a:t> </a:t>
            </a:r>
            <a:r>
              <a:rPr sz="2450" spc="-10" dirty="0">
                <a:latin typeface="Garamond"/>
                <a:cs typeface="Garamond"/>
              </a:rPr>
              <a:t>macro- 	</a:t>
            </a:r>
            <a:r>
              <a:rPr sz="2450" dirty="0">
                <a:latin typeface="Garamond"/>
                <a:cs typeface="Garamond"/>
              </a:rPr>
              <a:t>scopic</a:t>
            </a:r>
            <a:r>
              <a:rPr sz="2450" spc="5" dirty="0">
                <a:latin typeface="Garamond"/>
                <a:cs typeface="Garamond"/>
              </a:rPr>
              <a:t> </a:t>
            </a:r>
            <a:r>
              <a:rPr sz="2450" spc="45" dirty="0">
                <a:latin typeface="Garamond"/>
                <a:cs typeface="Garamond"/>
              </a:rPr>
              <a:t>system.</a:t>
            </a:r>
            <a:endParaRPr sz="2450">
              <a:latin typeface="Garamond"/>
              <a:cs typeface="Garamond"/>
            </a:endParaRPr>
          </a:p>
          <a:p>
            <a:pPr marL="386715" marR="5080" indent="-358140">
              <a:lnSpc>
                <a:spcPct val="101699"/>
              </a:lnSpc>
              <a:spcBef>
                <a:spcPts val="995"/>
              </a:spcBef>
              <a:buAutoNum type="alphaUcPeriod"/>
              <a:tabLst>
                <a:tab pos="387985" algn="l"/>
              </a:tabLst>
            </a:pPr>
            <a:r>
              <a:rPr sz="2450" dirty="0">
                <a:latin typeface="Garamond"/>
                <a:cs typeface="Garamond"/>
              </a:rPr>
              <a:t>The</a:t>
            </a:r>
            <a:r>
              <a:rPr sz="2450" spc="200" dirty="0">
                <a:latin typeface="Garamond"/>
                <a:cs typeface="Garamond"/>
              </a:rPr>
              <a:t> </a:t>
            </a:r>
            <a:r>
              <a:rPr sz="2450" dirty="0">
                <a:latin typeface="Garamond"/>
                <a:cs typeface="Garamond"/>
              </a:rPr>
              <a:t>maximum</a:t>
            </a:r>
            <a:r>
              <a:rPr sz="2450" spc="190" dirty="0">
                <a:latin typeface="Garamond"/>
                <a:cs typeface="Garamond"/>
              </a:rPr>
              <a:t> </a:t>
            </a:r>
            <a:r>
              <a:rPr sz="2450" dirty="0">
                <a:latin typeface="Garamond"/>
                <a:cs typeface="Garamond"/>
              </a:rPr>
              <a:t>energy</a:t>
            </a:r>
            <a:r>
              <a:rPr sz="2450" spc="190" dirty="0">
                <a:latin typeface="Garamond"/>
                <a:cs typeface="Garamond"/>
              </a:rPr>
              <a:t> </a:t>
            </a:r>
            <a:r>
              <a:rPr sz="2450" spc="-30" dirty="0">
                <a:latin typeface="Garamond"/>
                <a:cs typeface="Garamond"/>
              </a:rPr>
              <a:t>of</a:t>
            </a:r>
            <a:r>
              <a:rPr sz="2450" spc="190" dirty="0">
                <a:latin typeface="Garamond"/>
                <a:cs typeface="Garamond"/>
              </a:rPr>
              <a:t> </a:t>
            </a:r>
            <a:r>
              <a:rPr sz="2450" spc="75" dirty="0">
                <a:latin typeface="Garamond"/>
                <a:cs typeface="Garamond"/>
              </a:rPr>
              <a:t>all</a:t>
            </a:r>
            <a:r>
              <a:rPr sz="2450" spc="195" dirty="0">
                <a:latin typeface="Garamond"/>
                <a:cs typeface="Garamond"/>
              </a:rPr>
              <a:t> </a:t>
            </a:r>
            <a:r>
              <a:rPr sz="2450" dirty="0">
                <a:latin typeface="Garamond"/>
                <a:cs typeface="Garamond"/>
              </a:rPr>
              <a:t>the</a:t>
            </a:r>
            <a:r>
              <a:rPr sz="2450" spc="190" dirty="0">
                <a:latin typeface="Garamond"/>
                <a:cs typeface="Garamond"/>
              </a:rPr>
              <a:t> </a:t>
            </a:r>
            <a:r>
              <a:rPr sz="2450" dirty="0">
                <a:latin typeface="Garamond"/>
                <a:cs typeface="Garamond"/>
              </a:rPr>
              <a:t>particles</a:t>
            </a:r>
            <a:r>
              <a:rPr sz="2450" spc="195" dirty="0">
                <a:latin typeface="Garamond"/>
                <a:cs typeface="Garamond"/>
              </a:rPr>
              <a:t> </a:t>
            </a:r>
            <a:r>
              <a:rPr sz="2450" dirty="0">
                <a:latin typeface="Garamond"/>
                <a:cs typeface="Garamond"/>
              </a:rPr>
              <a:t>in</a:t>
            </a:r>
            <a:r>
              <a:rPr sz="2450" spc="195" dirty="0">
                <a:latin typeface="Garamond"/>
                <a:cs typeface="Garamond"/>
              </a:rPr>
              <a:t> </a:t>
            </a:r>
            <a:r>
              <a:rPr sz="2450" spc="65" dirty="0">
                <a:latin typeface="Garamond"/>
                <a:cs typeface="Garamond"/>
              </a:rPr>
              <a:t>an</a:t>
            </a:r>
            <a:r>
              <a:rPr sz="2450" spc="190" dirty="0">
                <a:latin typeface="Garamond"/>
                <a:cs typeface="Garamond"/>
              </a:rPr>
              <a:t> </a:t>
            </a:r>
            <a:r>
              <a:rPr sz="2450" dirty="0">
                <a:latin typeface="Garamond"/>
                <a:cs typeface="Garamond"/>
              </a:rPr>
              <a:t>isolated,</a:t>
            </a:r>
            <a:r>
              <a:rPr sz="2450" spc="215" dirty="0">
                <a:latin typeface="Garamond"/>
                <a:cs typeface="Garamond"/>
              </a:rPr>
              <a:t> </a:t>
            </a:r>
            <a:r>
              <a:rPr sz="2450" spc="-10" dirty="0">
                <a:latin typeface="Garamond"/>
                <a:cs typeface="Garamond"/>
              </a:rPr>
              <a:t>macro- 	</a:t>
            </a:r>
            <a:r>
              <a:rPr sz="2450" dirty="0">
                <a:latin typeface="Garamond"/>
                <a:cs typeface="Garamond"/>
              </a:rPr>
              <a:t>scopic</a:t>
            </a:r>
            <a:r>
              <a:rPr sz="2450" spc="5" dirty="0">
                <a:latin typeface="Garamond"/>
                <a:cs typeface="Garamond"/>
              </a:rPr>
              <a:t> </a:t>
            </a:r>
            <a:r>
              <a:rPr sz="2450" spc="45" dirty="0">
                <a:latin typeface="Garamond"/>
                <a:cs typeface="Garamond"/>
              </a:rPr>
              <a:t>system.</a:t>
            </a:r>
            <a:endParaRPr sz="2450">
              <a:latin typeface="Garamond"/>
              <a:cs typeface="Garamond"/>
            </a:endParaRPr>
          </a:p>
          <a:p>
            <a:pPr marL="386715" marR="5715" indent="-361950">
              <a:lnSpc>
                <a:spcPct val="101699"/>
              </a:lnSpc>
              <a:spcBef>
                <a:spcPts val="994"/>
              </a:spcBef>
              <a:buAutoNum type="alphaUcPeriod"/>
              <a:tabLst>
                <a:tab pos="387985" algn="l"/>
              </a:tabLst>
            </a:pPr>
            <a:r>
              <a:rPr sz="2450" dirty="0">
                <a:latin typeface="Garamond"/>
                <a:cs typeface="Garamond"/>
              </a:rPr>
              <a:t>The</a:t>
            </a:r>
            <a:r>
              <a:rPr sz="2450" spc="320" dirty="0">
                <a:latin typeface="Garamond"/>
                <a:cs typeface="Garamond"/>
              </a:rPr>
              <a:t> </a:t>
            </a:r>
            <a:r>
              <a:rPr sz="2450" dirty="0">
                <a:latin typeface="Garamond"/>
                <a:cs typeface="Garamond"/>
              </a:rPr>
              <a:t>average</a:t>
            </a:r>
            <a:r>
              <a:rPr sz="2450" spc="325" dirty="0">
                <a:latin typeface="Garamond"/>
                <a:cs typeface="Garamond"/>
              </a:rPr>
              <a:t> </a:t>
            </a:r>
            <a:r>
              <a:rPr sz="2450" dirty="0">
                <a:latin typeface="Garamond"/>
                <a:cs typeface="Garamond"/>
              </a:rPr>
              <a:t>energy</a:t>
            </a:r>
            <a:r>
              <a:rPr sz="2450" spc="325" dirty="0">
                <a:latin typeface="Garamond"/>
                <a:cs typeface="Garamond"/>
              </a:rPr>
              <a:t> </a:t>
            </a:r>
            <a:r>
              <a:rPr sz="2450" dirty="0">
                <a:latin typeface="Garamond"/>
                <a:cs typeface="Garamond"/>
              </a:rPr>
              <a:t>of</a:t>
            </a:r>
            <a:r>
              <a:rPr sz="2450" spc="330" dirty="0">
                <a:latin typeface="Garamond"/>
                <a:cs typeface="Garamond"/>
              </a:rPr>
              <a:t> </a:t>
            </a:r>
            <a:r>
              <a:rPr sz="2450" spc="75" dirty="0">
                <a:latin typeface="Garamond"/>
                <a:cs typeface="Garamond"/>
              </a:rPr>
              <a:t>all</a:t>
            </a:r>
            <a:r>
              <a:rPr sz="2450" spc="325" dirty="0">
                <a:latin typeface="Garamond"/>
                <a:cs typeface="Garamond"/>
              </a:rPr>
              <a:t> </a:t>
            </a:r>
            <a:r>
              <a:rPr sz="2450" dirty="0">
                <a:latin typeface="Garamond"/>
                <a:cs typeface="Garamond"/>
              </a:rPr>
              <a:t>the</a:t>
            </a:r>
            <a:r>
              <a:rPr sz="2450" spc="330" dirty="0">
                <a:latin typeface="Garamond"/>
                <a:cs typeface="Garamond"/>
              </a:rPr>
              <a:t> </a:t>
            </a:r>
            <a:r>
              <a:rPr sz="2450" dirty="0">
                <a:latin typeface="Garamond"/>
                <a:cs typeface="Garamond"/>
              </a:rPr>
              <a:t>particles</a:t>
            </a:r>
            <a:r>
              <a:rPr sz="2450" spc="330" dirty="0">
                <a:latin typeface="Garamond"/>
                <a:cs typeface="Garamond"/>
              </a:rPr>
              <a:t> </a:t>
            </a:r>
            <a:r>
              <a:rPr sz="2450" dirty="0">
                <a:latin typeface="Garamond"/>
                <a:cs typeface="Garamond"/>
              </a:rPr>
              <a:t>in</a:t>
            </a:r>
            <a:r>
              <a:rPr sz="2450" spc="325" dirty="0">
                <a:latin typeface="Garamond"/>
                <a:cs typeface="Garamond"/>
              </a:rPr>
              <a:t> </a:t>
            </a:r>
            <a:r>
              <a:rPr sz="2450" spc="130" dirty="0">
                <a:latin typeface="Garamond"/>
                <a:cs typeface="Garamond"/>
              </a:rPr>
              <a:t>a</a:t>
            </a:r>
            <a:r>
              <a:rPr sz="2450" spc="330" dirty="0">
                <a:latin typeface="Garamond"/>
                <a:cs typeface="Garamond"/>
              </a:rPr>
              <a:t> </a:t>
            </a:r>
            <a:r>
              <a:rPr sz="2450" dirty="0">
                <a:latin typeface="Garamond"/>
                <a:cs typeface="Garamond"/>
              </a:rPr>
              <a:t>small</a:t>
            </a:r>
            <a:r>
              <a:rPr sz="2450" spc="330" dirty="0">
                <a:latin typeface="Garamond"/>
                <a:cs typeface="Garamond"/>
              </a:rPr>
              <a:t> </a:t>
            </a:r>
            <a:r>
              <a:rPr sz="2450" spc="-10" dirty="0">
                <a:latin typeface="Garamond"/>
                <a:cs typeface="Garamond"/>
              </a:rPr>
              <a:t>macroscopic 	</a:t>
            </a:r>
            <a:r>
              <a:rPr sz="2450" spc="50" dirty="0">
                <a:latin typeface="Garamond"/>
                <a:cs typeface="Garamond"/>
              </a:rPr>
              <a:t>system</a:t>
            </a:r>
            <a:r>
              <a:rPr sz="2450" spc="190" dirty="0">
                <a:latin typeface="Garamond"/>
                <a:cs typeface="Garamond"/>
              </a:rPr>
              <a:t> </a:t>
            </a:r>
            <a:r>
              <a:rPr sz="2450" dirty="0">
                <a:latin typeface="Garamond"/>
                <a:cs typeface="Garamond"/>
              </a:rPr>
              <a:t>in</a:t>
            </a:r>
            <a:r>
              <a:rPr sz="2450" spc="195" dirty="0">
                <a:latin typeface="Garamond"/>
                <a:cs typeface="Garamond"/>
              </a:rPr>
              <a:t> </a:t>
            </a:r>
            <a:r>
              <a:rPr sz="2450" dirty="0">
                <a:latin typeface="Garamond"/>
                <a:cs typeface="Garamond"/>
              </a:rPr>
              <a:t>contact</a:t>
            </a:r>
            <a:r>
              <a:rPr sz="2450" spc="185" dirty="0">
                <a:latin typeface="Garamond"/>
                <a:cs typeface="Garamond"/>
              </a:rPr>
              <a:t> </a:t>
            </a:r>
            <a:r>
              <a:rPr sz="2450" spc="60" dirty="0">
                <a:latin typeface="Garamond"/>
                <a:cs typeface="Garamond"/>
              </a:rPr>
              <a:t>with</a:t>
            </a:r>
            <a:r>
              <a:rPr sz="2450" spc="195" dirty="0">
                <a:latin typeface="Garamond"/>
                <a:cs typeface="Garamond"/>
              </a:rPr>
              <a:t> </a:t>
            </a:r>
            <a:r>
              <a:rPr sz="2450" spc="130" dirty="0">
                <a:latin typeface="Garamond"/>
                <a:cs typeface="Garamond"/>
              </a:rPr>
              <a:t>a</a:t>
            </a:r>
            <a:r>
              <a:rPr sz="2450" spc="190" dirty="0">
                <a:latin typeface="Garamond"/>
                <a:cs typeface="Garamond"/>
              </a:rPr>
              <a:t> </a:t>
            </a:r>
            <a:r>
              <a:rPr sz="2450" spc="-10" dirty="0">
                <a:latin typeface="Garamond"/>
                <a:cs typeface="Garamond"/>
              </a:rPr>
              <a:t>reservoir.</a:t>
            </a:r>
            <a:endParaRPr sz="2450">
              <a:latin typeface="Garamond"/>
              <a:cs typeface="Garamond"/>
            </a:endParaRPr>
          </a:p>
          <a:p>
            <a:pPr marL="386080" marR="6985" indent="-374015">
              <a:lnSpc>
                <a:spcPct val="101699"/>
              </a:lnSpc>
              <a:spcBef>
                <a:spcPts val="994"/>
              </a:spcBef>
              <a:buAutoNum type="alphaUcPeriod"/>
              <a:tabLst>
                <a:tab pos="387985" algn="l"/>
              </a:tabLst>
            </a:pPr>
            <a:r>
              <a:rPr sz="2450" dirty="0">
                <a:latin typeface="Garamond"/>
                <a:cs typeface="Garamond"/>
              </a:rPr>
              <a:t>The</a:t>
            </a:r>
            <a:r>
              <a:rPr sz="2450" spc="95" dirty="0">
                <a:latin typeface="Garamond"/>
                <a:cs typeface="Garamond"/>
              </a:rPr>
              <a:t> </a:t>
            </a:r>
            <a:r>
              <a:rPr sz="2450" dirty="0">
                <a:latin typeface="Garamond"/>
                <a:cs typeface="Garamond"/>
              </a:rPr>
              <a:t>maximum</a:t>
            </a:r>
            <a:r>
              <a:rPr sz="2450" spc="100" dirty="0">
                <a:latin typeface="Garamond"/>
                <a:cs typeface="Garamond"/>
              </a:rPr>
              <a:t> </a:t>
            </a:r>
            <a:r>
              <a:rPr sz="2450" dirty="0">
                <a:latin typeface="Garamond"/>
                <a:cs typeface="Garamond"/>
              </a:rPr>
              <a:t>energy</a:t>
            </a:r>
            <a:r>
              <a:rPr sz="2450" spc="105" dirty="0">
                <a:latin typeface="Garamond"/>
                <a:cs typeface="Garamond"/>
              </a:rPr>
              <a:t> </a:t>
            </a:r>
            <a:r>
              <a:rPr sz="2450" spc="-120" dirty="0">
                <a:latin typeface="Garamond"/>
                <a:cs typeface="Garamond"/>
              </a:rPr>
              <a:t>of</a:t>
            </a:r>
            <a:r>
              <a:rPr sz="2450" spc="105" dirty="0">
                <a:latin typeface="Garamond"/>
                <a:cs typeface="Garamond"/>
              </a:rPr>
              <a:t> </a:t>
            </a:r>
            <a:r>
              <a:rPr sz="2450" spc="75" dirty="0">
                <a:latin typeface="Garamond"/>
                <a:cs typeface="Garamond"/>
              </a:rPr>
              <a:t>all</a:t>
            </a:r>
            <a:r>
              <a:rPr sz="2450" spc="100" dirty="0">
                <a:latin typeface="Garamond"/>
                <a:cs typeface="Garamond"/>
              </a:rPr>
              <a:t> </a:t>
            </a:r>
            <a:r>
              <a:rPr sz="2450" dirty="0">
                <a:latin typeface="Garamond"/>
                <a:cs typeface="Garamond"/>
              </a:rPr>
              <a:t>the</a:t>
            </a:r>
            <a:r>
              <a:rPr sz="2450" spc="105" dirty="0">
                <a:latin typeface="Garamond"/>
                <a:cs typeface="Garamond"/>
              </a:rPr>
              <a:t> </a:t>
            </a:r>
            <a:r>
              <a:rPr sz="2450" dirty="0">
                <a:latin typeface="Garamond"/>
                <a:cs typeface="Garamond"/>
              </a:rPr>
              <a:t>particles</a:t>
            </a:r>
            <a:r>
              <a:rPr sz="2450" spc="105" dirty="0">
                <a:latin typeface="Garamond"/>
                <a:cs typeface="Garamond"/>
              </a:rPr>
              <a:t> </a:t>
            </a:r>
            <a:r>
              <a:rPr sz="2450" dirty="0">
                <a:latin typeface="Garamond"/>
                <a:cs typeface="Garamond"/>
              </a:rPr>
              <a:t>in</a:t>
            </a:r>
            <a:r>
              <a:rPr sz="2450" spc="100" dirty="0">
                <a:latin typeface="Garamond"/>
                <a:cs typeface="Garamond"/>
              </a:rPr>
              <a:t> </a:t>
            </a:r>
            <a:r>
              <a:rPr sz="2450" spc="130" dirty="0">
                <a:latin typeface="Garamond"/>
                <a:cs typeface="Garamond"/>
              </a:rPr>
              <a:t>a</a:t>
            </a:r>
            <a:r>
              <a:rPr sz="2450" spc="100" dirty="0">
                <a:latin typeface="Garamond"/>
                <a:cs typeface="Garamond"/>
              </a:rPr>
              <a:t> </a:t>
            </a:r>
            <a:r>
              <a:rPr sz="2450" dirty="0">
                <a:latin typeface="Garamond"/>
                <a:cs typeface="Garamond"/>
              </a:rPr>
              <a:t>small</a:t>
            </a:r>
            <a:r>
              <a:rPr sz="2450" spc="110" dirty="0">
                <a:latin typeface="Garamond"/>
                <a:cs typeface="Garamond"/>
              </a:rPr>
              <a:t> </a:t>
            </a:r>
            <a:r>
              <a:rPr sz="2450" spc="-10" dirty="0">
                <a:latin typeface="Garamond"/>
                <a:cs typeface="Garamond"/>
              </a:rPr>
              <a:t>macroscopic 	</a:t>
            </a:r>
            <a:r>
              <a:rPr sz="2450" spc="50" dirty="0">
                <a:latin typeface="Garamond"/>
                <a:cs typeface="Garamond"/>
              </a:rPr>
              <a:t>system</a:t>
            </a:r>
            <a:r>
              <a:rPr sz="2450" spc="190" dirty="0">
                <a:latin typeface="Garamond"/>
                <a:cs typeface="Garamond"/>
              </a:rPr>
              <a:t> </a:t>
            </a:r>
            <a:r>
              <a:rPr sz="2450" dirty="0">
                <a:latin typeface="Garamond"/>
                <a:cs typeface="Garamond"/>
              </a:rPr>
              <a:t>in</a:t>
            </a:r>
            <a:r>
              <a:rPr sz="2450" spc="195" dirty="0">
                <a:latin typeface="Garamond"/>
                <a:cs typeface="Garamond"/>
              </a:rPr>
              <a:t> </a:t>
            </a:r>
            <a:r>
              <a:rPr sz="2450" dirty="0">
                <a:latin typeface="Garamond"/>
                <a:cs typeface="Garamond"/>
              </a:rPr>
              <a:t>contact</a:t>
            </a:r>
            <a:r>
              <a:rPr sz="2450" spc="185" dirty="0">
                <a:latin typeface="Garamond"/>
                <a:cs typeface="Garamond"/>
              </a:rPr>
              <a:t> </a:t>
            </a:r>
            <a:r>
              <a:rPr sz="2450" spc="60" dirty="0">
                <a:latin typeface="Garamond"/>
                <a:cs typeface="Garamond"/>
              </a:rPr>
              <a:t>with</a:t>
            </a:r>
            <a:r>
              <a:rPr sz="2450" spc="195" dirty="0">
                <a:latin typeface="Garamond"/>
                <a:cs typeface="Garamond"/>
              </a:rPr>
              <a:t> </a:t>
            </a:r>
            <a:r>
              <a:rPr sz="2450" spc="130" dirty="0">
                <a:latin typeface="Garamond"/>
                <a:cs typeface="Garamond"/>
              </a:rPr>
              <a:t>a</a:t>
            </a:r>
            <a:r>
              <a:rPr sz="2450" spc="190" dirty="0">
                <a:latin typeface="Garamond"/>
                <a:cs typeface="Garamond"/>
              </a:rPr>
              <a:t> </a:t>
            </a:r>
            <a:r>
              <a:rPr sz="2450" spc="-10" dirty="0">
                <a:latin typeface="Garamond"/>
                <a:cs typeface="Garamond"/>
              </a:rPr>
              <a:t>reservoir.</a:t>
            </a:r>
            <a:endParaRPr sz="2450">
              <a:latin typeface="Garamond"/>
              <a:cs typeface="Garamon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15937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10.1.</a:t>
            </a:r>
            <a:r>
              <a:rPr sz="1200" spc="215" dirty="0">
                <a:latin typeface="Times New Roman"/>
                <a:cs typeface="Times New Roman"/>
              </a:rPr>
              <a:t>  </a:t>
            </a:r>
            <a:r>
              <a:rPr sz="1200" dirty="0">
                <a:latin typeface="Times New Roman"/>
                <a:cs typeface="Times New Roman"/>
              </a:rPr>
              <a:t>MICROSTATES</a:t>
            </a:r>
            <a:r>
              <a:rPr sz="1200" spc="145"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spc="-10" dirty="0">
                <a:latin typeface="Times New Roman"/>
                <a:cs typeface="Times New Roman"/>
              </a:rPr>
              <a:t>MACROSTATES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Which</a:t>
            </a:r>
            <a:r>
              <a:rPr spc="114" dirty="0"/>
              <a:t> </a:t>
            </a:r>
            <a:r>
              <a:rPr dirty="0"/>
              <a:t>of</a:t>
            </a:r>
            <a:r>
              <a:rPr spc="120" dirty="0"/>
              <a:t> </a:t>
            </a:r>
            <a:r>
              <a:rPr dirty="0"/>
              <a:t>the</a:t>
            </a:r>
            <a:r>
              <a:rPr spc="125" dirty="0"/>
              <a:t> </a:t>
            </a:r>
            <a:r>
              <a:rPr dirty="0"/>
              <a:t>following</a:t>
            </a:r>
            <a:r>
              <a:rPr spc="125" dirty="0"/>
              <a:t> </a:t>
            </a:r>
            <a:r>
              <a:rPr dirty="0"/>
              <a:t>is</a:t>
            </a:r>
            <a:r>
              <a:rPr spc="120" dirty="0"/>
              <a:t> </a:t>
            </a:r>
            <a:r>
              <a:rPr dirty="0"/>
              <a:t>generally</a:t>
            </a:r>
            <a:r>
              <a:rPr spc="125" dirty="0"/>
              <a:t> </a:t>
            </a:r>
            <a:r>
              <a:rPr spc="65" dirty="0"/>
              <a:t>true</a:t>
            </a:r>
            <a:r>
              <a:rPr spc="125" dirty="0"/>
              <a:t> </a:t>
            </a:r>
            <a:r>
              <a:rPr dirty="0"/>
              <a:t>of</a:t>
            </a:r>
            <a:r>
              <a:rPr spc="120" dirty="0"/>
              <a:t> </a:t>
            </a:r>
            <a:r>
              <a:rPr spc="130" dirty="0"/>
              <a:t>a</a:t>
            </a:r>
            <a:r>
              <a:rPr spc="125" dirty="0"/>
              <a:t> </a:t>
            </a:r>
            <a:r>
              <a:rPr dirty="0"/>
              <a:t>macroscopic</a:t>
            </a:r>
            <a:r>
              <a:rPr spc="125" dirty="0"/>
              <a:t> </a:t>
            </a:r>
            <a:r>
              <a:rPr spc="60" dirty="0"/>
              <a:t>system? </a:t>
            </a:r>
            <a:r>
              <a:rPr dirty="0"/>
              <a:t>(Choose</a:t>
            </a:r>
            <a:r>
              <a:rPr spc="185" dirty="0"/>
              <a:t> </a:t>
            </a:r>
            <a:r>
              <a:rPr spc="-10" dirty="0"/>
              <a:t>one.)</a:t>
            </a:r>
          </a:p>
        </p:txBody>
      </p:sp>
      <p:sp>
        <p:nvSpPr>
          <p:cNvPr id="5" name="object 5"/>
          <p:cNvSpPr txBox="1">
            <a:spLocks noGrp="1"/>
          </p:cNvSpPr>
          <p:nvPr>
            <p:ph type="body" idx="1"/>
          </p:nvPr>
        </p:nvSpPr>
        <p:spPr>
          <a:prstGeom prst="rect">
            <a:avLst/>
          </a:prstGeom>
        </p:spPr>
        <p:txBody>
          <a:bodyPr vert="horz" wrap="square" lIns="0" tIns="137877" rIns="0" bIns="0" rtlCol="0">
            <a:spAutoFit/>
          </a:bodyPr>
          <a:lstStyle/>
          <a:p>
            <a:pPr marL="393700" marR="5080" indent="-370205">
              <a:lnSpc>
                <a:spcPct val="101699"/>
              </a:lnSpc>
              <a:spcBef>
                <a:spcPts val="75"/>
              </a:spcBef>
              <a:buAutoNum type="alphaUcPeriod"/>
              <a:tabLst>
                <a:tab pos="394970" algn="l"/>
              </a:tabLst>
            </a:pPr>
            <a:r>
              <a:rPr dirty="0"/>
              <a:t>If</a:t>
            </a:r>
            <a:r>
              <a:rPr spc="330" dirty="0"/>
              <a:t> </a:t>
            </a:r>
            <a:r>
              <a:rPr dirty="0"/>
              <a:t>you</a:t>
            </a:r>
            <a:r>
              <a:rPr spc="340" dirty="0"/>
              <a:t> </a:t>
            </a:r>
            <a:r>
              <a:rPr dirty="0"/>
              <a:t>know</a:t>
            </a:r>
            <a:r>
              <a:rPr spc="335" dirty="0"/>
              <a:t> </a:t>
            </a:r>
            <a:r>
              <a:rPr dirty="0"/>
              <a:t>the</a:t>
            </a:r>
            <a:r>
              <a:rPr spc="345" dirty="0"/>
              <a:t> </a:t>
            </a:r>
            <a:r>
              <a:rPr dirty="0"/>
              <a:t>microstate</a:t>
            </a:r>
            <a:r>
              <a:rPr spc="335" dirty="0"/>
              <a:t> </a:t>
            </a:r>
            <a:r>
              <a:rPr dirty="0"/>
              <a:t>of</a:t>
            </a:r>
            <a:r>
              <a:rPr spc="345" dirty="0"/>
              <a:t> </a:t>
            </a:r>
            <a:r>
              <a:rPr spc="130" dirty="0"/>
              <a:t>a</a:t>
            </a:r>
            <a:r>
              <a:rPr spc="335" dirty="0"/>
              <a:t> </a:t>
            </a:r>
            <a:r>
              <a:rPr spc="50" dirty="0"/>
              <a:t>system</a:t>
            </a:r>
            <a:r>
              <a:rPr spc="335" dirty="0"/>
              <a:t> </a:t>
            </a:r>
            <a:r>
              <a:rPr dirty="0"/>
              <a:t>then</a:t>
            </a:r>
            <a:r>
              <a:rPr spc="345" dirty="0"/>
              <a:t> </a:t>
            </a:r>
            <a:r>
              <a:rPr dirty="0"/>
              <a:t>in</a:t>
            </a:r>
            <a:r>
              <a:rPr spc="335" dirty="0"/>
              <a:t> </a:t>
            </a:r>
            <a:r>
              <a:rPr dirty="0"/>
              <a:t>principle</a:t>
            </a:r>
            <a:r>
              <a:rPr spc="345" dirty="0"/>
              <a:t> </a:t>
            </a:r>
            <a:r>
              <a:rPr spc="-25" dirty="0"/>
              <a:t>you 	</a:t>
            </a:r>
            <a:r>
              <a:rPr dirty="0"/>
              <a:t>also</a:t>
            </a:r>
            <a:r>
              <a:rPr spc="165" dirty="0"/>
              <a:t> </a:t>
            </a:r>
            <a:r>
              <a:rPr dirty="0"/>
              <a:t>know</a:t>
            </a:r>
            <a:r>
              <a:rPr spc="160" dirty="0"/>
              <a:t> </a:t>
            </a:r>
            <a:r>
              <a:rPr dirty="0"/>
              <a:t>the</a:t>
            </a:r>
            <a:r>
              <a:rPr spc="165" dirty="0"/>
              <a:t> </a:t>
            </a:r>
            <a:r>
              <a:rPr spc="-10" dirty="0"/>
              <a:t>macrostate.</a:t>
            </a:r>
          </a:p>
          <a:p>
            <a:pPr marL="393700" marR="5080" indent="-358140">
              <a:lnSpc>
                <a:spcPct val="101699"/>
              </a:lnSpc>
              <a:spcBef>
                <a:spcPts val="994"/>
              </a:spcBef>
              <a:buAutoNum type="alphaUcPeriod"/>
              <a:tabLst>
                <a:tab pos="394970" algn="l"/>
              </a:tabLst>
            </a:pPr>
            <a:r>
              <a:rPr dirty="0"/>
              <a:t>If</a:t>
            </a:r>
            <a:r>
              <a:rPr spc="250" dirty="0"/>
              <a:t> </a:t>
            </a:r>
            <a:r>
              <a:rPr dirty="0"/>
              <a:t>you</a:t>
            </a:r>
            <a:r>
              <a:rPr spc="254" dirty="0"/>
              <a:t> </a:t>
            </a:r>
            <a:r>
              <a:rPr dirty="0"/>
              <a:t>know</a:t>
            </a:r>
            <a:r>
              <a:rPr spc="260" dirty="0"/>
              <a:t> </a:t>
            </a:r>
            <a:r>
              <a:rPr dirty="0"/>
              <a:t>the</a:t>
            </a:r>
            <a:r>
              <a:rPr spc="254" dirty="0"/>
              <a:t> </a:t>
            </a:r>
            <a:r>
              <a:rPr spc="50" dirty="0"/>
              <a:t>macrostate</a:t>
            </a:r>
            <a:r>
              <a:rPr spc="260" dirty="0"/>
              <a:t> </a:t>
            </a:r>
            <a:r>
              <a:rPr dirty="0"/>
              <a:t>of</a:t>
            </a:r>
            <a:r>
              <a:rPr spc="254" dirty="0"/>
              <a:t> </a:t>
            </a:r>
            <a:r>
              <a:rPr spc="130" dirty="0"/>
              <a:t>a</a:t>
            </a:r>
            <a:r>
              <a:rPr spc="260" dirty="0"/>
              <a:t> </a:t>
            </a:r>
            <a:r>
              <a:rPr spc="50" dirty="0"/>
              <a:t>system</a:t>
            </a:r>
            <a:r>
              <a:rPr spc="254" dirty="0"/>
              <a:t> </a:t>
            </a:r>
            <a:r>
              <a:rPr dirty="0"/>
              <a:t>then</a:t>
            </a:r>
            <a:r>
              <a:rPr spc="260" dirty="0"/>
              <a:t> </a:t>
            </a:r>
            <a:r>
              <a:rPr dirty="0"/>
              <a:t>in</a:t>
            </a:r>
            <a:r>
              <a:rPr spc="254" dirty="0"/>
              <a:t> </a:t>
            </a:r>
            <a:r>
              <a:rPr dirty="0"/>
              <a:t>principle</a:t>
            </a:r>
            <a:r>
              <a:rPr spc="260" dirty="0"/>
              <a:t> </a:t>
            </a:r>
            <a:r>
              <a:rPr spc="-25" dirty="0"/>
              <a:t>you 	</a:t>
            </a:r>
            <a:r>
              <a:rPr dirty="0"/>
              <a:t>also</a:t>
            </a:r>
            <a:r>
              <a:rPr spc="165" dirty="0"/>
              <a:t> </a:t>
            </a:r>
            <a:r>
              <a:rPr dirty="0"/>
              <a:t>know</a:t>
            </a:r>
            <a:r>
              <a:rPr spc="160" dirty="0"/>
              <a:t> </a:t>
            </a:r>
            <a:r>
              <a:rPr dirty="0"/>
              <a:t>the</a:t>
            </a:r>
            <a:r>
              <a:rPr spc="165" dirty="0"/>
              <a:t> </a:t>
            </a:r>
            <a:r>
              <a:rPr spc="-10" dirty="0"/>
              <a:t>microstate.</a:t>
            </a:r>
          </a:p>
          <a:p>
            <a:pPr marL="393700" indent="-361950">
              <a:lnSpc>
                <a:spcPct val="100000"/>
              </a:lnSpc>
              <a:spcBef>
                <a:spcPts val="1045"/>
              </a:spcBef>
              <a:buAutoNum type="alphaUcPeriod"/>
              <a:tabLst>
                <a:tab pos="393700" algn="l"/>
              </a:tabLst>
            </a:pPr>
            <a:r>
              <a:rPr dirty="0"/>
              <a:t>Neither</a:t>
            </a:r>
            <a:r>
              <a:rPr spc="125" dirty="0"/>
              <a:t> </a:t>
            </a:r>
            <a:r>
              <a:rPr dirty="0"/>
              <a:t>of</a:t>
            </a:r>
            <a:r>
              <a:rPr spc="135" dirty="0"/>
              <a:t> </a:t>
            </a:r>
            <a:r>
              <a:rPr dirty="0"/>
              <a:t>the</a:t>
            </a:r>
            <a:r>
              <a:rPr spc="135" dirty="0"/>
              <a:t> </a:t>
            </a:r>
            <a:r>
              <a:rPr spc="-10" dirty="0"/>
              <a:t>above.</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42619" y="878291"/>
            <a:ext cx="8394065" cy="3892550"/>
          </a:xfrm>
          <a:prstGeom prst="rect">
            <a:avLst/>
          </a:prstGeom>
        </p:spPr>
        <p:txBody>
          <a:bodyPr vert="horz" wrap="square" lIns="0" tIns="12065" rIns="0" bIns="0" rtlCol="0">
            <a:spAutoFit/>
          </a:bodyPr>
          <a:lstStyle/>
          <a:p>
            <a:pPr marL="88900" algn="just">
              <a:lnSpc>
                <a:spcPct val="100000"/>
              </a:lnSpc>
              <a:spcBef>
                <a:spcPts val="95"/>
              </a:spcBef>
              <a:tabLst>
                <a:tab pos="3448050" algn="l"/>
              </a:tabLst>
            </a:pPr>
            <a:r>
              <a:rPr sz="1200" spc="-10" dirty="0">
                <a:latin typeface="Times New Roman"/>
                <a:cs typeface="Times New Roman"/>
              </a:rPr>
              <a:t>ConcepTest</a:t>
            </a:r>
            <a:r>
              <a:rPr sz="1200" dirty="0">
                <a:latin typeface="Times New Roman"/>
                <a:cs typeface="Times New Roman"/>
              </a:rPr>
              <a:t>	</a:t>
            </a:r>
            <a:r>
              <a:rPr sz="1200" spc="10" dirty="0">
                <a:latin typeface="Times New Roman"/>
                <a:cs typeface="Times New Roman"/>
              </a:rPr>
              <a:t>10.5.</a:t>
            </a:r>
            <a:r>
              <a:rPr sz="1200" spc="200" dirty="0">
                <a:latin typeface="Times New Roman"/>
                <a:cs typeface="Times New Roman"/>
              </a:rPr>
              <a:t>  </a:t>
            </a:r>
            <a:r>
              <a:rPr sz="1200" spc="10" dirty="0">
                <a:latin typeface="Times New Roman"/>
                <a:cs typeface="Times New Roman"/>
              </a:rPr>
              <a:t>SOME</a:t>
            </a:r>
            <a:r>
              <a:rPr sz="1200" spc="135" dirty="0">
                <a:latin typeface="Times New Roman"/>
                <a:cs typeface="Times New Roman"/>
              </a:rPr>
              <a:t> </a:t>
            </a:r>
            <a:r>
              <a:rPr sz="1200" spc="10" dirty="0">
                <a:latin typeface="Times New Roman"/>
                <a:cs typeface="Times New Roman"/>
              </a:rPr>
              <a:t>APPLICATIONS</a:t>
            </a:r>
            <a:r>
              <a:rPr sz="1200" spc="130" dirty="0">
                <a:latin typeface="Times New Roman"/>
                <a:cs typeface="Times New Roman"/>
              </a:rPr>
              <a:t> </a:t>
            </a:r>
            <a:r>
              <a:rPr sz="1200" spc="65" dirty="0">
                <a:latin typeface="Times New Roman"/>
                <a:cs typeface="Times New Roman"/>
              </a:rPr>
              <a:t>OF</a:t>
            </a:r>
            <a:r>
              <a:rPr sz="1200" spc="125" dirty="0">
                <a:latin typeface="Times New Roman"/>
                <a:cs typeface="Times New Roman"/>
              </a:rPr>
              <a:t> </a:t>
            </a:r>
            <a:r>
              <a:rPr sz="1200" spc="50" dirty="0">
                <a:latin typeface="Times New Roman"/>
                <a:cs typeface="Times New Roman"/>
              </a:rPr>
              <a:t>THE</a:t>
            </a:r>
            <a:r>
              <a:rPr sz="1200" spc="130" dirty="0">
                <a:latin typeface="Times New Roman"/>
                <a:cs typeface="Times New Roman"/>
              </a:rPr>
              <a:t> </a:t>
            </a:r>
            <a:r>
              <a:rPr sz="1200" spc="10" dirty="0">
                <a:latin typeface="Times New Roman"/>
                <a:cs typeface="Times New Roman"/>
              </a:rPr>
              <a:t>BOLTZMANN</a:t>
            </a:r>
            <a:r>
              <a:rPr sz="1200" spc="125" dirty="0">
                <a:latin typeface="Times New Roman"/>
                <a:cs typeface="Times New Roman"/>
              </a:rPr>
              <a:t> </a:t>
            </a:r>
            <a:r>
              <a:rPr sz="1200" spc="-10" dirty="0">
                <a:latin typeface="Times New Roman"/>
                <a:cs typeface="Times New Roman"/>
              </a:rPr>
              <a:t>DISTRIBUTION</a:t>
            </a:r>
            <a:endParaRPr sz="1200">
              <a:latin typeface="Times New Roman"/>
              <a:cs typeface="Times New Roman"/>
            </a:endParaRPr>
          </a:p>
          <a:p>
            <a:pPr>
              <a:lnSpc>
                <a:spcPct val="100000"/>
              </a:lnSpc>
              <a:spcBef>
                <a:spcPts val="340"/>
              </a:spcBef>
            </a:pPr>
            <a:endParaRPr sz="1200">
              <a:latin typeface="Times New Roman"/>
              <a:cs typeface="Times New Roman"/>
            </a:endParaRPr>
          </a:p>
          <a:p>
            <a:pPr marL="88900" algn="just">
              <a:lnSpc>
                <a:spcPct val="100000"/>
              </a:lnSpc>
            </a:pPr>
            <a:r>
              <a:rPr sz="1400" spc="75" dirty="0">
                <a:latin typeface="Times New Roman"/>
                <a:cs typeface="Times New Roman"/>
              </a:rPr>
              <a:t>The</a:t>
            </a:r>
            <a:r>
              <a:rPr sz="1400" spc="185" dirty="0">
                <a:latin typeface="Times New Roman"/>
                <a:cs typeface="Times New Roman"/>
              </a:rPr>
              <a:t> </a:t>
            </a:r>
            <a:r>
              <a:rPr sz="1400" dirty="0">
                <a:latin typeface="Times New Roman"/>
                <a:cs typeface="Times New Roman"/>
              </a:rPr>
              <a:t>formula</a:t>
            </a:r>
            <a:r>
              <a:rPr sz="1400" spc="185" dirty="0">
                <a:latin typeface="Times New Roman"/>
                <a:cs typeface="Times New Roman"/>
              </a:rPr>
              <a:t> </a:t>
            </a:r>
            <a:r>
              <a:rPr sz="1400" i="1" spc="185" dirty="0">
                <a:latin typeface="Times New Roman"/>
                <a:cs typeface="Times New Roman"/>
              </a:rPr>
              <a:t>E</a:t>
            </a:r>
            <a:r>
              <a:rPr sz="1400" i="1" spc="200" dirty="0">
                <a:latin typeface="Times New Roman"/>
                <a:cs typeface="Times New Roman"/>
              </a:rPr>
              <a:t> </a:t>
            </a:r>
            <a:r>
              <a:rPr sz="1400" dirty="0">
                <a:latin typeface="Lucida Sans Unicode"/>
                <a:cs typeface="Lucida Sans Unicode"/>
              </a:rPr>
              <a:t>∼</a:t>
            </a:r>
            <a:r>
              <a:rPr sz="1400" spc="15" dirty="0">
                <a:latin typeface="Lucida Sans Unicode"/>
                <a:cs typeface="Lucida Sans Unicode"/>
              </a:rPr>
              <a:t> </a:t>
            </a:r>
            <a:r>
              <a:rPr sz="1400" i="1" spc="130" dirty="0">
                <a:latin typeface="Times New Roman"/>
                <a:cs typeface="Times New Roman"/>
              </a:rPr>
              <a:t>k</a:t>
            </a:r>
            <a:r>
              <a:rPr sz="1500" i="1" spc="195" baseline="-11111" dirty="0">
                <a:latin typeface="Cambria"/>
                <a:cs typeface="Cambria"/>
              </a:rPr>
              <a:t>B</a:t>
            </a:r>
            <a:r>
              <a:rPr sz="1400" i="1" spc="130" dirty="0">
                <a:latin typeface="Times New Roman"/>
                <a:cs typeface="Times New Roman"/>
              </a:rPr>
              <a:t>T</a:t>
            </a:r>
            <a:r>
              <a:rPr sz="1400" i="1" spc="409" dirty="0">
                <a:latin typeface="Times New Roman"/>
                <a:cs typeface="Times New Roman"/>
              </a:rPr>
              <a:t> </a:t>
            </a:r>
            <a:r>
              <a:rPr sz="1400" dirty="0">
                <a:latin typeface="Times New Roman"/>
                <a:cs typeface="Times New Roman"/>
              </a:rPr>
              <a:t>can</a:t>
            </a:r>
            <a:r>
              <a:rPr sz="1400" spc="185" dirty="0">
                <a:latin typeface="Times New Roman"/>
                <a:cs typeface="Times New Roman"/>
              </a:rPr>
              <a:t> </a:t>
            </a:r>
            <a:r>
              <a:rPr sz="1400" spc="55" dirty="0">
                <a:latin typeface="Times New Roman"/>
                <a:cs typeface="Times New Roman"/>
              </a:rPr>
              <a:t>be</a:t>
            </a:r>
            <a:r>
              <a:rPr sz="1400" spc="190" dirty="0">
                <a:latin typeface="Times New Roman"/>
                <a:cs typeface="Times New Roman"/>
              </a:rPr>
              <a:t> </a:t>
            </a:r>
            <a:r>
              <a:rPr sz="1400" dirty="0">
                <a:latin typeface="Times New Roman"/>
                <a:cs typeface="Times New Roman"/>
              </a:rPr>
              <a:t>used</a:t>
            </a:r>
            <a:r>
              <a:rPr sz="1400" spc="185" dirty="0">
                <a:latin typeface="Times New Roman"/>
                <a:cs typeface="Times New Roman"/>
              </a:rPr>
              <a:t> </a:t>
            </a:r>
            <a:r>
              <a:rPr sz="1400" spc="75" dirty="0">
                <a:latin typeface="Times New Roman"/>
                <a:cs typeface="Times New Roman"/>
              </a:rPr>
              <a:t>to</a:t>
            </a:r>
            <a:r>
              <a:rPr sz="1400" spc="190" dirty="0">
                <a:latin typeface="Times New Roman"/>
                <a:cs typeface="Times New Roman"/>
              </a:rPr>
              <a:t> </a:t>
            </a:r>
            <a:r>
              <a:rPr sz="1400" spc="50" dirty="0">
                <a:latin typeface="Times New Roman"/>
                <a:cs typeface="Times New Roman"/>
              </a:rPr>
              <a:t>approximate.</a:t>
            </a:r>
            <a:r>
              <a:rPr sz="1400" spc="-80" dirty="0">
                <a:latin typeface="Times New Roman"/>
                <a:cs typeface="Times New Roman"/>
              </a:rPr>
              <a:t> </a:t>
            </a:r>
            <a:r>
              <a:rPr sz="1400" dirty="0">
                <a:latin typeface="Times New Roman"/>
                <a:cs typeface="Times New Roman"/>
              </a:rPr>
              <a:t>.</a:t>
            </a:r>
            <a:r>
              <a:rPr sz="1400" spc="-80" dirty="0">
                <a:latin typeface="Times New Roman"/>
                <a:cs typeface="Times New Roman"/>
              </a:rPr>
              <a:t> </a:t>
            </a:r>
            <a:r>
              <a:rPr sz="1400" dirty="0">
                <a:latin typeface="Times New Roman"/>
                <a:cs typeface="Times New Roman"/>
              </a:rPr>
              <a:t>.</a:t>
            </a:r>
            <a:r>
              <a:rPr sz="1400" spc="-80" dirty="0">
                <a:latin typeface="Times New Roman"/>
                <a:cs typeface="Times New Roman"/>
              </a:rPr>
              <a:t> </a:t>
            </a:r>
            <a:r>
              <a:rPr sz="1400" dirty="0">
                <a:latin typeface="Times New Roman"/>
                <a:cs typeface="Times New Roman"/>
              </a:rPr>
              <a:t>(Choose</a:t>
            </a:r>
            <a:r>
              <a:rPr sz="1400" spc="185" dirty="0">
                <a:latin typeface="Times New Roman"/>
                <a:cs typeface="Times New Roman"/>
              </a:rPr>
              <a:t> </a:t>
            </a:r>
            <a:r>
              <a:rPr sz="1400" dirty="0">
                <a:latin typeface="Times New Roman"/>
                <a:cs typeface="Times New Roman"/>
              </a:rPr>
              <a:t>all</a:t>
            </a:r>
            <a:r>
              <a:rPr sz="1400" spc="190" dirty="0">
                <a:latin typeface="Times New Roman"/>
                <a:cs typeface="Times New Roman"/>
              </a:rPr>
              <a:t> </a:t>
            </a:r>
            <a:r>
              <a:rPr sz="1400" spc="114" dirty="0">
                <a:latin typeface="Times New Roman"/>
                <a:cs typeface="Times New Roman"/>
              </a:rPr>
              <a:t>that</a:t>
            </a:r>
            <a:r>
              <a:rPr sz="1400" spc="190" dirty="0">
                <a:latin typeface="Times New Roman"/>
                <a:cs typeface="Times New Roman"/>
              </a:rPr>
              <a:t> </a:t>
            </a:r>
            <a:r>
              <a:rPr sz="1400" spc="-10" dirty="0">
                <a:latin typeface="Times New Roman"/>
                <a:cs typeface="Times New Roman"/>
              </a:rPr>
              <a:t>apply.)</a:t>
            </a:r>
            <a:endParaRPr sz="1400">
              <a:latin typeface="Times New Roman"/>
              <a:cs typeface="Times New Roman"/>
            </a:endParaRPr>
          </a:p>
          <a:p>
            <a:pPr>
              <a:lnSpc>
                <a:spcPct val="100000"/>
              </a:lnSpc>
              <a:spcBef>
                <a:spcPts val="95"/>
              </a:spcBef>
            </a:pPr>
            <a:endParaRPr sz="1400">
              <a:latin typeface="Times New Roman"/>
              <a:cs typeface="Times New Roman"/>
            </a:endParaRPr>
          </a:p>
          <a:p>
            <a:pPr marL="459740" indent="-257175">
              <a:lnSpc>
                <a:spcPct val="100000"/>
              </a:lnSpc>
              <a:buAutoNum type="alphaUcPeriod"/>
              <a:tabLst>
                <a:tab pos="459740" algn="l"/>
              </a:tabLst>
            </a:pPr>
            <a:r>
              <a:rPr sz="1400" spc="75" dirty="0">
                <a:latin typeface="Times New Roman"/>
                <a:cs typeface="Times New Roman"/>
              </a:rPr>
              <a:t>The</a:t>
            </a:r>
            <a:r>
              <a:rPr sz="1400" spc="250" dirty="0">
                <a:latin typeface="Times New Roman"/>
                <a:cs typeface="Times New Roman"/>
              </a:rPr>
              <a:t> </a:t>
            </a:r>
            <a:r>
              <a:rPr sz="1400" dirty="0">
                <a:latin typeface="Times New Roman"/>
                <a:cs typeface="Times New Roman"/>
              </a:rPr>
              <a:t>average</a:t>
            </a:r>
            <a:r>
              <a:rPr sz="1400" spc="250" dirty="0">
                <a:latin typeface="Times New Roman"/>
                <a:cs typeface="Times New Roman"/>
              </a:rPr>
              <a:t> </a:t>
            </a:r>
            <a:r>
              <a:rPr sz="1400" dirty="0">
                <a:latin typeface="Times New Roman"/>
                <a:cs typeface="Times New Roman"/>
              </a:rPr>
              <a:t>energy</a:t>
            </a:r>
            <a:r>
              <a:rPr sz="1400" spc="250" dirty="0">
                <a:latin typeface="Times New Roman"/>
                <a:cs typeface="Times New Roman"/>
              </a:rPr>
              <a:t> </a:t>
            </a:r>
            <a:r>
              <a:rPr sz="1400" dirty="0">
                <a:latin typeface="Times New Roman"/>
                <a:cs typeface="Times New Roman"/>
              </a:rPr>
              <a:t>of</a:t>
            </a:r>
            <a:r>
              <a:rPr sz="1400" spc="250" dirty="0">
                <a:latin typeface="Times New Roman"/>
                <a:cs typeface="Times New Roman"/>
              </a:rPr>
              <a:t> </a:t>
            </a:r>
            <a:r>
              <a:rPr sz="1400" dirty="0">
                <a:latin typeface="Times New Roman"/>
                <a:cs typeface="Times New Roman"/>
              </a:rPr>
              <a:t>all</a:t>
            </a:r>
            <a:r>
              <a:rPr sz="1400" spc="250" dirty="0">
                <a:latin typeface="Times New Roman"/>
                <a:cs typeface="Times New Roman"/>
              </a:rPr>
              <a:t> </a:t>
            </a:r>
            <a:r>
              <a:rPr sz="1400" spc="70" dirty="0">
                <a:latin typeface="Times New Roman"/>
                <a:cs typeface="Times New Roman"/>
              </a:rPr>
              <a:t>the</a:t>
            </a:r>
            <a:r>
              <a:rPr sz="1400" spc="250" dirty="0">
                <a:latin typeface="Times New Roman"/>
                <a:cs typeface="Times New Roman"/>
              </a:rPr>
              <a:t> </a:t>
            </a:r>
            <a:r>
              <a:rPr sz="1400" dirty="0">
                <a:latin typeface="Times New Roman"/>
                <a:cs typeface="Times New Roman"/>
              </a:rPr>
              <a:t>particles</a:t>
            </a:r>
            <a:r>
              <a:rPr sz="1400" spc="250" dirty="0">
                <a:latin typeface="Times New Roman"/>
                <a:cs typeface="Times New Roman"/>
              </a:rPr>
              <a:t> </a:t>
            </a:r>
            <a:r>
              <a:rPr sz="1400" dirty="0">
                <a:latin typeface="Times New Roman"/>
                <a:cs typeface="Times New Roman"/>
              </a:rPr>
              <a:t>in</a:t>
            </a:r>
            <a:r>
              <a:rPr sz="1400" spc="250" dirty="0">
                <a:latin typeface="Times New Roman"/>
                <a:cs typeface="Times New Roman"/>
              </a:rPr>
              <a:t> </a:t>
            </a:r>
            <a:r>
              <a:rPr sz="1400" spc="70" dirty="0">
                <a:latin typeface="Times New Roman"/>
                <a:cs typeface="Times New Roman"/>
              </a:rPr>
              <a:t>an</a:t>
            </a:r>
            <a:r>
              <a:rPr sz="1400" spc="250" dirty="0">
                <a:latin typeface="Times New Roman"/>
                <a:cs typeface="Times New Roman"/>
              </a:rPr>
              <a:t> </a:t>
            </a:r>
            <a:r>
              <a:rPr sz="1400" dirty="0">
                <a:latin typeface="Times New Roman"/>
                <a:cs typeface="Times New Roman"/>
              </a:rPr>
              <a:t>isolated,</a:t>
            </a:r>
            <a:r>
              <a:rPr sz="1400" spc="260" dirty="0">
                <a:latin typeface="Times New Roman"/>
                <a:cs typeface="Times New Roman"/>
              </a:rPr>
              <a:t> </a:t>
            </a:r>
            <a:r>
              <a:rPr sz="1400" dirty="0">
                <a:latin typeface="Times New Roman"/>
                <a:cs typeface="Times New Roman"/>
              </a:rPr>
              <a:t>macroscopic</a:t>
            </a:r>
            <a:r>
              <a:rPr sz="1400" spc="250" dirty="0">
                <a:latin typeface="Times New Roman"/>
                <a:cs typeface="Times New Roman"/>
              </a:rPr>
              <a:t> </a:t>
            </a:r>
            <a:r>
              <a:rPr sz="1400" spc="-10" dirty="0">
                <a:latin typeface="Times New Roman"/>
                <a:cs typeface="Times New Roman"/>
              </a:rPr>
              <a:t>system.</a:t>
            </a:r>
            <a:endParaRPr sz="1400">
              <a:latin typeface="Times New Roman"/>
              <a:cs typeface="Times New Roman"/>
            </a:endParaRPr>
          </a:p>
          <a:p>
            <a:pPr marL="459740" indent="-249554">
              <a:lnSpc>
                <a:spcPct val="100000"/>
              </a:lnSpc>
              <a:spcBef>
                <a:spcPts val="1110"/>
              </a:spcBef>
              <a:buAutoNum type="alphaUcPeriod"/>
              <a:tabLst>
                <a:tab pos="459740" algn="l"/>
              </a:tabLst>
            </a:pPr>
            <a:r>
              <a:rPr sz="1400" spc="75" dirty="0">
                <a:latin typeface="Times New Roman"/>
                <a:cs typeface="Times New Roman"/>
              </a:rPr>
              <a:t>The</a:t>
            </a:r>
            <a:r>
              <a:rPr sz="1400" spc="235" dirty="0">
                <a:latin typeface="Times New Roman"/>
                <a:cs typeface="Times New Roman"/>
              </a:rPr>
              <a:t> </a:t>
            </a:r>
            <a:r>
              <a:rPr sz="1400" spc="50" dirty="0">
                <a:latin typeface="Times New Roman"/>
                <a:cs typeface="Times New Roman"/>
              </a:rPr>
              <a:t>maximum</a:t>
            </a:r>
            <a:r>
              <a:rPr sz="1400" spc="235" dirty="0">
                <a:latin typeface="Times New Roman"/>
                <a:cs typeface="Times New Roman"/>
              </a:rPr>
              <a:t> </a:t>
            </a:r>
            <a:r>
              <a:rPr sz="1400" dirty="0">
                <a:latin typeface="Times New Roman"/>
                <a:cs typeface="Times New Roman"/>
              </a:rPr>
              <a:t>energy</a:t>
            </a:r>
            <a:r>
              <a:rPr sz="1400" spc="240" dirty="0">
                <a:latin typeface="Times New Roman"/>
                <a:cs typeface="Times New Roman"/>
              </a:rPr>
              <a:t> </a:t>
            </a:r>
            <a:r>
              <a:rPr sz="1400" dirty="0">
                <a:latin typeface="Times New Roman"/>
                <a:cs typeface="Times New Roman"/>
              </a:rPr>
              <a:t>of</a:t>
            </a:r>
            <a:r>
              <a:rPr sz="1400" spc="235" dirty="0">
                <a:latin typeface="Times New Roman"/>
                <a:cs typeface="Times New Roman"/>
              </a:rPr>
              <a:t> </a:t>
            </a:r>
            <a:r>
              <a:rPr sz="1400" dirty="0">
                <a:latin typeface="Times New Roman"/>
                <a:cs typeface="Times New Roman"/>
              </a:rPr>
              <a:t>all</a:t>
            </a:r>
            <a:r>
              <a:rPr sz="1400" spc="235" dirty="0">
                <a:latin typeface="Times New Roman"/>
                <a:cs typeface="Times New Roman"/>
              </a:rPr>
              <a:t> </a:t>
            </a:r>
            <a:r>
              <a:rPr sz="1400" spc="70" dirty="0">
                <a:latin typeface="Times New Roman"/>
                <a:cs typeface="Times New Roman"/>
              </a:rPr>
              <a:t>the</a:t>
            </a:r>
            <a:r>
              <a:rPr sz="1400" spc="235" dirty="0">
                <a:latin typeface="Times New Roman"/>
                <a:cs typeface="Times New Roman"/>
              </a:rPr>
              <a:t> </a:t>
            </a:r>
            <a:r>
              <a:rPr sz="1400" dirty="0">
                <a:latin typeface="Times New Roman"/>
                <a:cs typeface="Times New Roman"/>
              </a:rPr>
              <a:t>particles</a:t>
            </a:r>
            <a:r>
              <a:rPr sz="1400" spc="235" dirty="0">
                <a:latin typeface="Times New Roman"/>
                <a:cs typeface="Times New Roman"/>
              </a:rPr>
              <a:t> </a:t>
            </a:r>
            <a:r>
              <a:rPr sz="1400" dirty="0">
                <a:latin typeface="Times New Roman"/>
                <a:cs typeface="Times New Roman"/>
              </a:rPr>
              <a:t>in</a:t>
            </a:r>
            <a:r>
              <a:rPr sz="1400" spc="235" dirty="0">
                <a:latin typeface="Times New Roman"/>
                <a:cs typeface="Times New Roman"/>
              </a:rPr>
              <a:t> </a:t>
            </a:r>
            <a:r>
              <a:rPr sz="1400" spc="70" dirty="0">
                <a:latin typeface="Times New Roman"/>
                <a:cs typeface="Times New Roman"/>
              </a:rPr>
              <a:t>an</a:t>
            </a:r>
            <a:r>
              <a:rPr sz="1400" spc="235" dirty="0">
                <a:latin typeface="Times New Roman"/>
                <a:cs typeface="Times New Roman"/>
              </a:rPr>
              <a:t> </a:t>
            </a:r>
            <a:r>
              <a:rPr sz="1400" dirty="0">
                <a:latin typeface="Times New Roman"/>
                <a:cs typeface="Times New Roman"/>
              </a:rPr>
              <a:t>isolated,</a:t>
            </a:r>
            <a:r>
              <a:rPr sz="1400" spc="245" dirty="0">
                <a:latin typeface="Times New Roman"/>
                <a:cs typeface="Times New Roman"/>
              </a:rPr>
              <a:t> </a:t>
            </a:r>
            <a:r>
              <a:rPr sz="1400" dirty="0">
                <a:latin typeface="Times New Roman"/>
                <a:cs typeface="Times New Roman"/>
              </a:rPr>
              <a:t>macroscopic</a:t>
            </a:r>
            <a:r>
              <a:rPr sz="1400" spc="235" dirty="0">
                <a:latin typeface="Times New Roman"/>
                <a:cs typeface="Times New Roman"/>
              </a:rPr>
              <a:t> </a:t>
            </a:r>
            <a:r>
              <a:rPr sz="1400" spc="-10" dirty="0">
                <a:latin typeface="Times New Roman"/>
                <a:cs typeface="Times New Roman"/>
              </a:rPr>
              <a:t>system.</a:t>
            </a:r>
            <a:endParaRPr sz="1400">
              <a:latin typeface="Times New Roman"/>
              <a:cs typeface="Times New Roman"/>
            </a:endParaRPr>
          </a:p>
          <a:p>
            <a:pPr marL="459740" indent="-252095">
              <a:lnSpc>
                <a:spcPct val="100000"/>
              </a:lnSpc>
              <a:spcBef>
                <a:spcPts val="1110"/>
              </a:spcBef>
              <a:buAutoNum type="alphaUcPeriod"/>
              <a:tabLst>
                <a:tab pos="459740" algn="l"/>
              </a:tabLst>
            </a:pPr>
            <a:r>
              <a:rPr sz="1400" spc="75" dirty="0">
                <a:latin typeface="Times New Roman"/>
                <a:cs typeface="Times New Roman"/>
              </a:rPr>
              <a:t>The</a:t>
            </a:r>
            <a:r>
              <a:rPr sz="1400" spc="220" dirty="0">
                <a:latin typeface="Times New Roman"/>
                <a:cs typeface="Times New Roman"/>
              </a:rPr>
              <a:t> </a:t>
            </a:r>
            <a:r>
              <a:rPr sz="1400" dirty="0">
                <a:latin typeface="Times New Roman"/>
                <a:cs typeface="Times New Roman"/>
              </a:rPr>
              <a:t>average</a:t>
            </a:r>
            <a:r>
              <a:rPr sz="1400" spc="225" dirty="0">
                <a:latin typeface="Times New Roman"/>
                <a:cs typeface="Times New Roman"/>
              </a:rPr>
              <a:t> </a:t>
            </a:r>
            <a:r>
              <a:rPr sz="1400" dirty="0">
                <a:latin typeface="Times New Roman"/>
                <a:cs typeface="Times New Roman"/>
              </a:rPr>
              <a:t>energy</a:t>
            </a:r>
            <a:r>
              <a:rPr sz="1400" spc="220" dirty="0">
                <a:latin typeface="Times New Roman"/>
                <a:cs typeface="Times New Roman"/>
              </a:rPr>
              <a:t> </a:t>
            </a:r>
            <a:r>
              <a:rPr sz="1400" dirty="0">
                <a:latin typeface="Times New Roman"/>
                <a:cs typeface="Times New Roman"/>
              </a:rPr>
              <a:t>of</a:t>
            </a:r>
            <a:r>
              <a:rPr sz="1400" spc="225" dirty="0">
                <a:latin typeface="Times New Roman"/>
                <a:cs typeface="Times New Roman"/>
              </a:rPr>
              <a:t> </a:t>
            </a:r>
            <a:r>
              <a:rPr sz="1400" dirty="0">
                <a:latin typeface="Times New Roman"/>
                <a:cs typeface="Times New Roman"/>
              </a:rPr>
              <a:t>all</a:t>
            </a:r>
            <a:r>
              <a:rPr sz="1400" spc="220" dirty="0">
                <a:latin typeface="Times New Roman"/>
                <a:cs typeface="Times New Roman"/>
              </a:rPr>
              <a:t> </a:t>
            </a:r>
            <a:r>
              <a:rPr sz="1400" spc="70" dirty="0">
                <a:latin typeface="Times New Roman"/>
                <a:cs typeface="Times New Roman"/>
              </a:rPr>
              <a:t>the</a:t>
            </a:r>
            <a:r>
              <a:rPr sz="1400" spc="225" dirty="0">
                <a:latin typeface="Times New Roman"/>
                <a:cs typeface="Times New Roman"/>
              </a:rPr>
              <a:t> </a:t>
            </a:r>
            <a:r>
              <a:rPr sz="1400" dirty="0">
                <a:latin typeface="Times New Roman"/>
                <a:cs typeface="Times New Roman"/>
              </a:rPr>
              <a:t>particles</a:t>
            </a:r>
            <a:r>
              <a:rPr sz="1400" spc="220" dirty="0">
                <a:latin typeface="Times New Roman"/>
                <a:cs typeface="Times New Roman"/>
              </a:rPr>
              <a:t> </a:t>
            </a:r>
            <a:r>
              <a:rPr sz="1400" dirty="0">
                <a:latin typeface="Times New Roman"/>
                <a:cs typeface="Times New Roman"/>
              </a:rPr>
              <a:t>in</a:t>
            </a:r>
            <a:r>
              <a:rPr sz="1400" spc="225" dirty="0">
                <a:latin typeface="Times New Roman"/>
                <a:cs typeface="Times New Roman"/>
              </a:rPr>
              <a:t> </a:t>
            </a:r>
            <a:r>
              <a:rPr sz="1400" spc="75" dirty="0">
                <a:latin typeface="Times New Roman"/>
                <a:cs typeface="Times New Roman"/>
              </a:rPr>
              <a:t>a</a:t>
            </a:r>
            <a:r>
              <a:rPr sz="1400" spc="220" dirty="0">
                <a:latin typeface="Times New Roman"/>
                <a:cs typeface="Times New Roman"/>
              </a:rPr>
              <a:t> </a:t>
            </a:r>
            <a:r>
              <a:rPr sz="1400" dirty="0">
                <a:latin typeface="Times New Roman"/>
                <a:cs typeface="Times New Roman"/>
              </a:rPr>
              <a:t>small</a:t>
            </a:r>
            <a:r>
              <a:rPr sz="1400" spc="229" dirty="0">
                <a:latin typeface="Times New Roman"/>
                <a:cs typeface="Times New Roman"/>
              </a:rPr>
              <a:t> </a:t>
            </a:r>
            <a:r>
              <a:rPr sz="1400" dirty="0">
                <a:latin typeface="Times New Roman"/>
                <a:cs typeface="Times New Roman"/>
              </a:rPr>
              <a:t>macroscopic</a:t>
            </a:r>
            <a:r>
              <a:rPr sz="1400" spc="225" dirty="0">
                <a:latin typeface="Times New Roman"/>
                <a:cs typeface="Times New Roman"/>
              </a:rPr>
              <a:t> </a:t>
            </a:r>
            <a:r>
              <a:rPr sz="1400" dirty="0">
                <a:latin typeface="Times New Roman"/>
                <a:cs typeface="Times New Roman"/>
              </a:rPr>
              <a:t>system</a:t>
            </a:r>
            <a:r>
              <a:rPr sz="1400" spc="220" dirty="0">
                <a:latin typeface="Times New Roman"/>
                <a:cs typeface="Times New Roman"/>
              </a:rPr>
              <a:t> </a:t>
            </a:r>
            <a:r>
              <a:rPr sz="1400" dirty="0">
                <a:latin typeface="Times New Roman"/>
                <a:cs typeface="Times New Roman"/>
              </a:rPr>
              <a:t>in</a:t>
            </a:r>
            <a:r>
              <a:rPr sz="1400" spc="229" dirty="0">
                <a:latin typeface="Times New Roman"/>
                <a:cs typeface="Times New Roman"/>
              </a:rPr>
              <a:t> </a:t>
            </a:r>
            <a:r>
              <a:rPr sz="1400" spc="55" dirty="0">
                <a:latin typeface="Times New Roman"/>
                <a:cs typeface="Times New Roman"/>
              </a:rPr>
              <a:t>contact</a:t>
            </a:r>
            <a:r>
              <a:rPr sz="1400" spc="229" dirty="0">
                <a:latin typeface="Times New Roman"/>
                <a:cs typeface="Times New Roman"/>
              </a:rPr>
              <a:t> </a:t>
            </a:r>
            <a:r>
              <a:rPr sz="1400" spc="50" dirty="0">
                <a:latin typeface="Times New Roman"/>
                <a:cs typeface="Times New Roman"/>
              </a:rPr>
              <a:t>with</a:t>
            </a:r>
            <a:r>
              <a:rPr sz="1400" spc="229" dirty="0">
                <a:latin typeface="Times New Roman"/>
                <a:cs typeface="Times New Roman"/>
              </a:rPr>
              <a:t> </a:t>
            </a:r>
            <a:r>
              <a:rPr sz="1400" spc="75" dirty="0">
                <a:latin typeface="Times New Roman"/>
                <a:cs typeface="Times New Roman"/>
              </a:rPr>
              <a:t>a</a:t>
            </a:r>
            <a:r>
              <a:rPr sz="1400" spc="220" dirty="0">
                <a:latin typeface="Times New Roman"/>
                <a:cs typeface="Times New Roman"/>
              </a:rPr>
              <a:t> </a:t>
            </a:r>
            <a:r>
              <a:rPr sz="1400" spc="-10" dirty="0">
                <a:latin typeface="Times New Roman"/>
                <a:cs typeface="Times New Roman"/>
              </a:rPr>
              <a:t>reservoir.</a:t>
            </a:r>
            <a:endParaRPr sz="1400">
              <a:latin typeface="Times New Roman"/>
              <a:cs typeface="Times New Roman"/>
            </a:endParaRPr>
          </a:p>
          <a:p>
            <a:pPr marL="459740" indent="-259715">
              <a:lnSpc>
                <a:spcPct val="100000"/>
              </a:lnSpc>
              <a:spcBef>
                <a:spcPts val="1110"/>
              </a:spcBef>
              <a:buAutoNum type="alphaUcPeriod"/>
              <a:tabLst>
                <a:tab pos="459740" algn="l"/>
              </a:tabLst>
            </a:pPr>
            <a:r>
              <a:rPr sz="1400" spc="75" dirty="0">
                <a:latin typeface="Times New Roman"/>
                <a:cs typeface="Times New Roman"/>
              </a:rPr>
              <a:t>The</a:t>
            </a:r>
            <a:r>
              <a:rPr sz="1400" spc="210" dirty="0">
                <a:latin typeface="Times New Roman"/>
                <a:cs typeface="Times New Roman"/>
              </a:rPr>
              <a:t> </a:t>
            </a:r>
            <a:r>
              <a:rPr sz="1400" spc="50" dirty="0">
                <a:latin typeface="Times New Roman"/>
                <a:cs typeface="Times New Roman"/>
              </a:rPr>
              <a:t>maximum</a:t>
            </a:r>
            <a:r>
              <a:rPr sz="1400" spc="210" dirty="0">
                <a:latin typeface="Times New Roman"/>
                <a:cs typeface="Times New Roman"/>
              </a:rPr>
              <a:t> </a:t>
            </a:r>
            <a:r>
              <a:rPr sz="1400" dirty="0">
                <a:latin typeface="Times New Roman"/>
                <a:cs typeface="Times New Roman"/>
              </a:rPr>
              <a:t>energy</a:t>
            </a:r>
            <a:r>
              <a:rPr sz="1400" spc="215" dirty="0">
                <a:latin typeface="Times New Roman"/>
                <a:cs typeface="Times New Roman"/>
              </a:rPr>
              <a:t> </a:t>
            </a:r>
            <a:r>
              <a:rPr sz="1400" dirty="0">
                <a:latin typeface="Times New Roman"/>
                <a:cs typeface="Times New Roman"/>
              </a:rPr>
              <a:t>of</a:t>
            </a:r>
            <a:r>
              <a:rPr sz="1400" spc="210" dirty="0">
                <a:latin typeface="Times New Roman"/>
                <a:cs typeface="Times New Roman"/>
              </a:rPr>
              <a:t> </a:t>
            </a:r>
            <a:r>
              <a:rPr sz="1400" dirty="0">
                <a:latin typeface="Times New Roman"/>
                <a:cs typeface="Times New Roman"/>
              </a:rPr>
              <a:t>all</a:t>
            </a:r>
            <a:r>
              <a:rPr sz="1400" spc="215" dirty="0">
                <a:latin typeface="Times New Roman"/>
                <a:cs typeface="Times New Roman"/>
              </a:rPr>
              <a:t> </a:t>
            </a:r>
            <a:r>
              <a:rPr sz="1400" spc="70" dirty="0">
                <a:latin typeface="Times New Roman"/>
                <a:cs typeface="Times New Roman"/>
              </a:rPr>
              <a:t>the</a:t>
            </a:r>
            <a:r>
              <a:rPr sz="1400" spc="210" dirty="0">
                <a:latin typeface="Times New Roman"/>
                <a:cs typeface="Times New Roman"/>
              </a:rPr>
              <a:t> </a:t>
            </a:r>
            <a:r>
              <a:rPr sz="1400" dirty="0">
                <a:latin typeface="Times New Roman"/>
                <a:cs typeface="Times New Roman"/>
              </a:rPr>
              <a:t>particles</a:t>
            </a:r>
            <a:r>
              <a:rPr sz="1400" spc="210" dirty="0">
                <a:latin typeface="Times New Roman"/>
                <a:cs typeface="Times New Roman"/>
              </a:rPr>
              <a:t> </a:t>
            </a:r>
            <a:r>
              <a:rPr sz="1400" dirty="0">
                <a:latin typeface="Times New Roman"/>
                <a:cs typeface="Times New Roman"/>
              </a:rPr>
              <a:t>in</a:t>
            </a:r>
            <a:r>
              <a:rPr sz="1400" spc="210" dirty="0">
                <a:latin typeface="Times New Roman"/>
                <a:cs typeface="Times New Roman"/>
              </a:rPr>
              <a:t> </a:t>
            </a:r>
            <a:r>
              <a:rPr sz="1400" spc="75" dirty="0">
                <a:latin typeface="Times New Roman"/>
                <a:cs typeface="Times New Roman"/>
              </a:rPr>
              <a:t>a</a:t>
            </a:r>
            <a:r>
              <a:rPr sz="1400" spc="220" dirty="0">
                <a:latin typeface="Times New Roman"/>
                <a:cs typeface="Times New Roman"/>
              </a:rPr>
              <a:t> </a:t>
            </a:r>
            <a:r>
              <a:rPr sz="1400" dirty="0">
                <a:latin typeface="Times New Roman"/>
                <a:cs typeface="Times New Roman"/>
              </a:rPr>
              <a:t>small</a:t>
            </a:r>
            <a:r>
              <a:rPr sz="1400" spc="215" dirty="0">
                <a:latin typeface="Times New Roman"/>
                <a:cs typeface="Times New Roman"/>
              </a:rPr>
              <a:t> </a:t>
            </a:r>
            <a:r>
              <a:rPr sz="1400" dirty="0">
                <a:latin typeface="Times New Roman"/>
                <a:cs typeface="Times New Roman"/>
              </a:rPr>
              <a:t>macroscopic</a:t>
            </a:r>
            <a:r>
              <a:rPr sz="1400" spc="210" dirty="0">
                <a:latin typeface="Times New Roman"/>
                <a:cs typeface="Times New Roman"/>
              </a:rPr>
              <a:t> </a:t>
            </a:r>
            <a:r>
              <a:rPr sz="1400" dirty="0">
                <a:latin typeface="Times New Roman"/>
                <a:cs typeface="Times New Roman"/>
              </a:rPr>
              <a:t>system</a:t>
            </a:r>
            <a:r>
              <a:rPr sz="1400" spc="210" dirty="0">
                <a:latin typeface="Times New Roman"/>
                <a:cs typeface="Times New Roman"/>
              </a:rPr>
              <a:t> </a:t>
            </a:r>
            <a:r>
              <a:rPr sz="1400" dirty="0">
                <a:latin typeface="Times New Roman"/>
                <a:cs typeface="Times New Roman"/>
              </a:rPr>
              <a:t>in</a:t>
            </a:r>
            <a:r>
              <a:rPr sz="1400" spc="220" dirty="0">
                <a:latin typeface="Times New Roman"/>
                <a:cs typeface="Times New Roman"/>
              </a:rPr>
              <a:t> </a:t>
            </a:r>
            <a:r>
              <a:rPr sz="1400" spc="55" dirty="0">
                <a:latin typeface="Times New Roman"/>
                <a:cs typeface="Times New Roman"/>
              </a:rPr>
              <a:t>contact</a:t>
            </a:r>
            <a:r>
              <a:rPr sz="1400" spc="215" dirty="0">
                <a:latin typeface="Times New Roman"/>
                <a:cs typeface="Times New Roman"/>
              </a:rPr>
              <a:t> </a:t>
            </a:r>
            <a:r>
              <a:rPr sz="1400" spc="55" dirty="0">
                <a:latin typeface="Times New Roman"/>
                <a:cs typeface="Times New Roman"/>
              </a:rPr>
              <a:t>with</a:t>
            </a:r>
            <a:r>
              <a:rPr sz="1400" spc="210" dirty="0">
                <a:latin typeface="Times New Roman"/>
                <a:cs typeface="Times New Roman"/>
              </a:rPr>
              <a:t> </a:t>
            </a:r>
            <a:r>
              <a:rPr sz="1400" spc="75" dirty="0">
                <a:latin typeface="Times New Roman"/>
                <a:cs typeface="Times New Roman"/>
              </a:rPr>
              <a:t>a</a:t>
            </a:r>
            <a:r>
              <a:rPr sz="1400" spc="210" dirty="0">
                <a:latin typeface="Times New Roman"/>
                <a:cs typeface="Times New Roman"/>
              </a:rPr>
              <a:t> </a:t>
            </a:r>
            <a:r>
              <a:rPr sz="1400" spc="-10" dirty="0">
                <a:latin typeface="Times New Roman"/>
                <a:cs typeface="Times New Roman"/>
              </a:rPr>
              <a:t>reservoir.</a:t>
            </a:r>
            <a:endParaRPr sz="1400">
              <a:latin typeface="Times New Roman"/>
              <a:cs typeface="Times New Roman"/>
            </a:endParaRPr>
          </a:p>
          <a:p>
            <a:pPr>
              <a:lnSpc>
                <a:spcPct val="100000"/>
              </a:lnSpc>
              <a:spcBef>
                <a:spcPts val="395"/>
              </a:spcBef>
            </a:pPr>
            <a:endParaRPr sz="1400">
              <a:latin typeface="Times New Roman"/>
              <a:cs typeface="Times New Roman"/>
            </a:endParaRPr>
          </a:p>
          <a:p>
            <a:pPr marL="77470" algn="just">
              <a:lnSpc>
                <a:spcPct val="100000"/>
              </a:lnSpc>
            </a:pPr>
            <a:r>
              <a:rPr sz="1400" b="1" dirty="0">
                <a:latin typeface="Book Antiqua"/>
                <a:cs typeface="Book Antiqua"/>
              </a:rPr>
              <a:t>Solution:</a:t>
            </a:r>
            <a:r>
              <a:rPr sz="1400" b="1" spc="430" dirty="0">
                <a:latin typeface="Book Antiqua"/>
                <a:cs typeface="Book Antiqua"/>
              </a:rPr>
              <a:t>  </a:t>
            </a:r>
            <a:r>
              <a:rPr sz="1400" dirty="0">
                <a:latin typeface="Times New Roman"/>
                <a:cs typeface="Times New Roman"/>
              </a:rPr>
              <a:t>A</a:t>
            </a:r>
            <a:r>
              <a:rPr sz="1400" spc="215" dirty="0">
                <a:latin typeface="Times New Roman"/>
                <a:cs typeface="Times New Roman"/>
              </a:rPr>
              <a:t> </a:t>
            </a:r>
            <a:r>
              <a:rPr sz="1400" spc="70" dirty="0">
                <a:latin typeface="Times New Roman"/>
                <a:cs typeface="Times New Roman"/>
              </a:rPr>
              <a:t>and</a:t>
            </a:r>
            <a:r>
              <a:rPr sz="1400" spc="220" dirty="0">
                <a:latin typeface="Times New Roman"/>
                <a:cs typeface="Times New Roman"/>
              </a:rPr>
              <a:t> </a:t>
            </a:r>
            <a:r>
              <a:rPr sz="1400" spc="15" dirty="0">
                <a:latin typeface="Times New Roman"/>
                <a:cs typeface="Times New Roman"/>
              </a:rPr>
              <a:t>C</a:t>
            </a:r>
            <a:endParaRPr sz="1400">
              <a:latin typeface="Times New Roman"/>
              <a:cs typeface="Times New Roman"/>
            </a:endParaRPr>
          </a:p>
          <a:p>
            <a:pPr marL="88900" marR="66675" algn="just">
              <a:lnSpc>
                <a:spcPct val="106700"/>
              </a:lnSpc>
              <a:spcBef>
                <a:spcPts val="600"/>
              </a:spcBef>
            </a:pPr>
            <a:r>
              <a:rPr sz="1400" spc="75" dirty="0">
                <a:latin typeface="Times New Roman"/>
                <a:cs typeface="Times New Roman"/>
              </a:rPr>
              <a:t>The</a:t>
            </a:r>
            <a:r>
              <a:rPr sz="1400" spc="210" dirty="0">
                <a:latin typeface="Times New Roman"/>
                <a:cs typeface="Times New Roman"/>
              </a:rPr>
              <a:t> </a:t>
            </a:r>
            <a:r>
              <a:rPr sz="1400" dirty="0">
                <a:latin typeface="Times New Roman"/>
                <a:cs typeface="Times New Roman"/>
              </a:rPr>
              <a:t>formula</a:t>
            </a:r>
            <a:r>
              <a:rPr sz="1400" spc="210" dirty="0">
                <a:latin typeface="Times New Roman"/>
                <a:cs typeface="Times New Roman"/>
              </a:rPr>
              <a:t> </a:t>
            </a:r>
            <a:r>
              <a:rPr sz="1400" dirty="0">
                <a:latin typeface="Times New Roman"/>
                <a:cs typeface="Times New Roman"/>
              </a:rPr>
              <a:t>is</a:t>
            </a:r>
            <a:r>
              <a:rPr sz="1400" spc="215" dirty="0">
                <a:latin typeface="Times New Roman"/>
                <a:cs typeface="Times New Roman"/>
              </a:rPr>
              <a:t> </a:t>
            </a:r>
            <a:r>
              <a:rPr sz="1400" dirty="0">
                <a:latin typeface="Times New Roman"/>
                <a:cs typeface="Times New Roman"/>
              </a:rPr>
              <a:t>for</a:t>
            </a:r>
            <a:r>
              <a:rPr sz="1400" spc="210" dirty="0">
                <a:latin typeface="Times New Roman"/>
                <a:cs typeface="Times New Roman"/>
              </a:rPr>
              <a:t> </a:t>
            </a:r>
            <a:r>
              <a:rPr sz="1400" spc="70" dirty="0">
                <a:latin typeface="Times New Roman"/>
                <a:cs typeface="Times New Roman"/>
              </a:rPr>
              <a:t>an</a:t>
            </a:r>
            <a:r>
              <a:rPr sz="1400" spc="215" dirty="0">
                <a:latin typeface="Times New Roman"/>
                <a:cs typeface="Times New Roman"/>
              </a:rPr>
              <a:t> </a:t>
            </a:r>
            <a:r>
              <a:rPr sz="1400" dirty="0">
                <a:latin typeface="Times New Roman"/>
                <a:cs typeface="Times New Roman"/>
              </a:rPr>
              <a:t>average</a:t>
            </a:r>
            <a:r>
              <a:rPr sz="1400" spc="210" dirty="0">
                <a:latin typeface="Times New Roman"/>
                <a:cs typeface="Times New Roman"/>
              </a:rPr>
              <a:t> </a:t>
            </a:r>
            <a:r>
              <a:rPr sz="1400" dirty="0">
                <a:latin typeface="Times New Roman"/>
                <a:cs typeface="Times New Roman"/>
              </a:rPr>
              <a:t>energy,</a:t>
            </a:r>
            <a:r>
              <a:rPr sz="1400" spc="225" dirty="0">
                <a:latin typeface="Times New Roman"/>
                <a:cs typeface="Times New Roman"/>
              </a:rPr>
              <a:t> </a:t>
            </a:r>
            <a:r>
              <a:rPr sz="1400" spc="75" dirty="0">
                <a:latin typeface="Times New Roman"/>
                <a:cs typeface="Times New Roman"/>
              </a:rPr>
              <a:t>not</a:t>
            </a:r>
            <a:r>
              <a:rPr sz="1400" spc="210" dirty="0">
                <a:latin typeface="Times New Roman"/>
                <a:cs typeface="Times New Roman"/>
              </a:rPr>
              <a:t> </a:t>
            </a:r>
            <a:r>
              <a:rPr sz="1400" spc="75" dirty="0">
                <a:latin typeface="Times New Roman"/>
                <a:cs typeface="Times New Roman"/>
              </a:rPr>
              <a:t>a</a:t>
            </a:r>
            <a:r>
              <a:rPr sz="1400" spc="215" dirty="0">
                <a:latin typeface="Times New Roman"/>
                <a:cs typeface="Times New Roman"/>
              </a:rPr>
              <a:t> </a:t>
            </a:r>
            <a:r>
              <a:rPr sz="1400" spc="50" dirty="0">
                <a:latin typeface="Times New Roman"/>
                <a:cs typeface="Times New Roman"/>
              </a:rPr>
              <a:t>maximum.</a:t>
            </a:r>
            <a:r>
              <a:rPr sz="1400" spc="465" dirty="0">
                <a:latin typeface="Times New Roman"/>
                <a:cs typeface="Times New Roman"/>
              </a:rPr>
              <a:t> </a:t>
            </a:r>
            <a:r>
              <a:rPr sz="1400" spc="95" dirty="0">
                <a:latin typeface="Times New Roman"/>
                <a:cs typeface="Times New Roman"/>
              </a:rPr>
              <a:t>It</a:t>
            </a:r>
            <a:r>
              <a:rPr sz="1400" spc="215" dirty="0">
                <a:latin typeface="Times New Roman"/>
                <a:cs typeface="Times New Roman"/>
              </a:rPr>
              <a:t> </a:t>
            </a:r>
            <a:r>
              <a:rPr sz="1400" dirty="0">
                <a:latin typeface="Times New Roman"/>
                <a:cs typeface="Times New Roman"/>
              </a:rPr>
              <a:t>is</a:t>
            </a:r>
            <a:r>
              <a:rPr sz="1400" spc="210" dirty="0">
                <a:latin typeface="Times New Roman"/>
                <a:cs typeface="Times New Roman"/>
              </a:rPr>
              <a:t> </a:t>
            </a:r>
            <a:r>
              <a:rPr sz="1400" dirty="0">
                <a:latin typeface="Times New Roman"/>
                <a:cs typeface="Times New Roman"/>
              </a:rPr>
              <a:t>based</a:t>
            </a:r>
            <a:r>
              <a:rPr sz="1400" spc="215" dirty="0">
                <a:latin typeface="Times New Roman"/>
                <a:cs typeface="Times New Roman"/>
              </a:rPr>
              <a:t> </a:t>
            </a:r>
            <a:r>
              <a:rPr sz="1400" dirty="0">
                <a:latin typeface="Times New Roman"/>
                <a:cs typeface="Times New Roman"/>
              </a:rPr>
              <a:t>on</a:t>
            </a:r>
            <a:r>
              <a:rPr sz="1400" spc="210" dirty="0">
                <a:latin typeface="Times New Roman"/>
                <a:cs typeface="Times New Roman"/>
              </a:rPr>
              <a:t> </a:t>
            </a:r>
            <a:r>
              <a:rPr sz="1400" spc="70" dirty="0">
                <a:latin typeface="Times New Roman"/>
                <a:cs typeface="Times New Roman"/>
              </a:rPr>
              <a:t>the</a:t>
            </a:r>
            <a:r>
              <a:rPr sz="1400" spc="215" dirty="0">
                <a:latin typeface="Times New Roman"/>
                <a:cs typeface="Times New Roman"/>
              </a:rPr>
              <a:t> </a:t>
            </a:r>
            <a:r>
              <a:rPr sz="1400" spc="50" dirty="0">
                <a:latin typeface="Times New Roman"/>
                <a:cs typeface="Times New Roman"/>
              </a:rPr>
              <a:t>Boltzmann</a:t>
            </a:r>
            <a:r>
              <a:rPr sz="1400" spc="210" dirty="0">
                <a:latin typeface="Times New Roman"/>
                <a:cs typeface="Times New Roman"/>
              </a:rPr>
              <a:t> </a:t>
            </a:r>
            <a:r>
              <a:rPr sz="1400" spc="55" dirty="0">
                <a:latin typeface="Times New Roman"/>
                <a:cs typeface="Times New Roman"/>
              </a:rPr>
              <a:t>distribution,</a:t>
            </a:r>
            <a:r>
              <a:rPr sz="1400" spc="225" dirty="0">
                <a:latin typeface="Times New Roman"/>
                <a:cs typeface="Times New Roman"/>
              </a:rPr>
              <a:t> </a:t>
            </a:r>
            <a:r>
              <a:rPr sz="1400" spc="-10" dirty="0">
                <a:latin typeface="Times New Roman"/>
                <a:cs typeface="Times New Roman"/>
              </a:rPr>
              <a:t>which </a:t>
            </a:r>
            <a:r>
              <a:rPr sz="1400" dirty="0">
                <a:latin typeface="Times New Roman"/>
                <a:cs typeface="Times New Roman"/>
              </a:rPr>
              <a:t>applies</a:t>
            </a:r>
            <a:r>
              <a:rPr sz="1400" spc="185" dirty="0">
                <a:latin typeface="Times New Roman"/>
                <a:cs typeface="Times New Roman"/>
              </a:rPr>
              <a:t> </a:t>
            </a:r>
            <a:r>
              <a:rPr sz="1400" spc="75" dirty="0">
                <a:latin typeface="Times New Roman"/>
                <a:cs typeface="Times New Roman"/>
              </a:rPr>
              <a:t>to</a:t>
            </a:r>
            <a:r>
              <a:rPr sz="1400" spc="200" dirty="0">
                <a:latin typeface="Times New Roman"/>
                <a:cs typeface="Times New Roman"/>
              </a:rPr>
              <a:t> </a:t>
            </a:r>
            <a:r>
              <a:rPr sz="1400" spc="75" dirty="0">
                <a:latin typeface="Times New Roman"/>
                <a:cs typeface="Times New Roman"/>
              </a:rPr>
              <a:t>a</a:t>
            </a:r>
            <a:r>
              <a:rPr sz="1400" spc="190" dirty="0">
                <a:latin typeface="Times New Roman"/>
                <a:cs typeface="Times New Roman"/>
              </a:rPr>
              <a:t> </a:t>
            </a:r>
            <a:r>
              <a:rPr sz="1400" dirty="0">
                <a:latin typeface="Times New Roman"/>
                <a:cs typeface="Times New Roman"/>
              </a:rPr>
              <a:t>small</a:t>
            </a:r>
            <a:r>
              <a:rPr sz="1400" spc="190" dirty="0">
                <a:latin typeface="Times New Roman"/>
                <a:cs typeface="Times New Roman"/>
              </a:rPr>
              <a:t> </a:t>
            </a:r>
            <a:r>
              <a:rPr sz="1400" dirty="0">
                <a:latin typeface="Times New Roman"/>
                <a:cs typeface="Times New Roman"/>
              </a:rPr>
              <a:t>system</a:t>
            </a:r>
            <a:r>
              <a:rPr sz="1400" spc="195" dirty="0">
                <a:latin typeface="Times New Roman"/>
                <a:cs typeface="Times New Roman"/>
              </a:rPr>
              <a:t> </a:t>
            </a:r>
            <a:r>
              <a:rPr sz="1400" spc="55" dirty="0">
                <a:latin typeface="Times New Roman"/>
                <a:cs typeface="Times New Roman"/>
              </a:rPr>
              <a:t>with</a:t>
            </a:r>
            <a:r>
              <a:rPr sz="1400" spc="190" dirty="0">
                <a:latin typeface="Times New Roman"/>
                <a:cs typeface="Times New Roman"/>
              </a:rPr>
              <a:t> </a:t>
            </a:r>
            <a:r>
              <a:rPr sz="1400" spc="75" dirty="0">
                <a:latin typeface="Times New Roman"/>
                <a:cs typeface="Times New Roman"/>
              </a:rPr>
              <a:t>a</a:t>
            </a:r>
            <a:r>
              <a:rPr sz="1400" spc="190" dirty="0">
                <a:latin typeface="Times New Roman"/>
                <a:cs typeface="Times New Roman"/>
              </a:rPr>
              <a:t> </a:t>
            </a:r>
            <a:r>
              <a:rPr sz="1400" dirty="0">
                <a:latin typeface="Times New Roman"/>
                <a:cs typeface="Times New Roman"/>
              </a:rPr>
              <a:t>reservoir.</a:t>
            </a:r>
            <a:r>
              <a:rPr sz="1400" spc="375" dirty="0">
                <a:latin typeface="Times New Roman"/>
                <a:cs typeface="Times New Roman"/>
              </a:rPr>
              <a:t> </a:t>
            </a:r>
            <a:r>
              <a:rPr sz="1400" dirty="0">
                <a:latin typeface="Times New Roman"/>
                <a:cs typeface="Times New Roman"/>
              </a:rPr>
              <a:t>So</a:t>
            </a:r>
            <a:r>
              <a:rPr sz="1400" spc="195" dirty="0">
                <a:latin typeface="Times New Roman"/>
                <a:cs typeface="Times New Roman"/>
              </a:rPr>
              <a:t> </a:t>
            </a:r>
            <a:r>
              <a:rPr sz="1400" spc="75" dirty="0">
                <a:latin typeface="Times New Roman"/>
                <a:cs typeface="Times New Roman"/>
              </a:rPr>
              <a:t>C</a:t>
            </a:r>
            <a:r>
              <a:rPr sz="1400" spc="190" dirty="0">
                <a:latin typeface="Times New Roman"/>
                <a:cs typeface="Times New Roman"/>
              </a:rPr>
              <a:t> </a:t>
            </a:r>
            <a:r>
              <a:rPr sz="1400" dirty="0">
                <a:latin typeface="Times New Roman"/>
                <a:cs typeface="Times New Roman"/>
              </a:rPr>
              <a:t>works,</a:t>
            </a:r>
            <a:r>
              <a:rPr sz="1400" spc="190" dirty="0">
                <a:latin typeface="Times New Roman"/>
                <a:cs typeface="Times New Roman"/>
              </a:rPr>
              <a:t> </a:t>
            </a:r>
            <a:r>
              <a:rPr sz="1400" dirty="0">
                <a:latin typeface="Times New Roman"/>
                <a:cs typeface="Times New Roman"/>
              </a:rPr>
              <a:t>while</a:t>
            </a:r>
            <a:r>
              <a:rPr sz="1400" spc="190" dirty="0">
                <a:latin typeface="Times New Roman"/>
                <a:cs typeface="Times New Roman"/>
              </a:rPr>
              <a:t> </a:t>
            </a:r>
            <a:r>
              <a:rPr sz="1400" spc="55" dirty="0">
                <a:latin typeface="Times New Roman"/>
                <a:cs typeface="Times New Roman"/>
              </a:rPr>
              <a:t>B</a:t>
            </a:r>
            <a:r>
              <a:rPr sz="1400" spc="190" dirty="0">
                <a:latin typeface="Times New Roman"/>
                <a:cs typeface="Times New Roman"/>
              </a:rPr>
              <a:t> </a:t>
            </a:r>
            <a:r>
              <a:rPr sz="1400" spc="70" dirty="0">
                <a:latin typeface="Times New Roman"/>
                <a:cs typeface="Times New Roman"/>
              </a:rPr>
              <a:t>and</a:t>
            </a:r>
            <a:r>
              <a:rPr sz="1400" spc="190" dirty="0">
                <a:latin typeface="Times New Roman"/>
                <a:cs typeface="Times New Roman"/>
              </a:rPr>
              <a:t> </a:t>
            </a:r>
            <a:r>
              <a:rPr sz="1400" spc="50" dirty="0">
                <a:latin typeface="Times New Roman"/>
                <a:cs typeface="Times New Roman"/>
              </a:rPr>
              <a:t>D</a:t>
            </a:r>
            <a:r>
              <a:rPr sz="1400" spc="190" dirty="0">
                <a:latin typeface="Times New Roman"/>
                <a:cs typeface="Times New Roman"/>
              </a:rPr>
              <a:t> </a:t>
            </a:r>
            <a:r>
              <a:rPr sz="1400" spc="-10" dirty="0">
                <a:latin typeface="Times New Roman"/>
                <a:cs typeface="Times New Roman"/>
              </a:rPr>
              <a:t>don’t.</a:t>
            </a:r>
            <a:endParaRPr sz="1400">
              <a:latin typeface="Times New Roman"/>
              <a:cs typeface="Times New Roman"/>
            </a:endParaRPr>
          </a:p>
          <a:p>
            <a:pPr marL="88900" marR="64769" algn="just">
              <a:lnSpc>
                <a:spcPct val="106700"/>
              </a:lnSpc>
              <a:spcBef>
                <a:spcPts val="600"/>
              </a:spcBef>
            </a:pPr>
            <a:r>
              <a:rPr sz="1400" spc="90" dirty="0">
                <a:latin typeface="Times New Roman"/>
                <a:cs typeface="Times New Roman"/>
              </a:rPr>
              <a:t>But</a:t>
            </a:r>
            <a:r>
              <a:rPr sz="1400" spc="320" dirty="0">
                <a:latin typeface="Times New Roman"/>
                <a:cs typeface="Times New Roman"/>
              </a:rPr>
              <a:t> </a:t>
            </a:r>
            <a:r>
              <a:rPr sz="1400" spc="70" dirty="0">
                <a:latin typeface="Times New Roman"/>
                <a:cs typeface="Times New Roman"/>
              </a:rPr>
              <a:t>what</a:t>
            </a:r>
            <a:r>
              <a:rPr sz="1400" spc="320" dirty="0">
                <a:latin typeface="Times New Roman"/>
                <a:cs typeface="Times New Roman"/>
              </a:rPr>
              <a:t> </a:t>
            </a:r>
            <a:r>
              <a:rPr sz="1400" spc="80" dirty="0">
                <a:latin typeface="Times New Roman"/>
                <a:cs typeface="Times New Roman"/>
              </a:rPr>
              <a:t>about</a:t>
            </a:r>
            <a:r>
              <a:rPr sz="1400" spc="325" dirty="0">
                <a:latin typeface="Times New Roman"/>
                <a:cs typeface="Times New Roman"/>
              </a:rPr>
              <a:t> </a:t>
            </a:r>
            <a:r>
              <a:rPr sz="1400" dirty="0">
                <a:latin typeface="Times New Roman"/>
                <a:cs typeface="Times New Roman"/>
              </a:rPr>
              <a:t>A?</a:t>
            </a:r>
            <a:r>
              <a:rPr sz="1400" spc="320" dirty="0">
                <a:latin typeface="Times New Roman"/>
                <a:cs typeface="Times New Roman"/>
              </a:rPr>
              <a:t> </a:t>
            </a:r>
            <a:r>
              <a:rPr sz="1400" dirty="0">
                <a:latin typeface="Times New Roman"/>
                <a:cs typeface="Times New Roman"/>
              </a:rPr>
              <a:t>Remember</a:t>
            </a:r>
            <a:r>
              <a:rPr sz="1400" spc="320" dirty="0">
                <a:latin typeface="Times New Roman"/>
                <a:cs typeface="Times New Roman"/>
              </a:rPr>
              <a:t> </a:t>
            </a:r>
            <a:r>
              <a:rPr sz="1400" spc="114" dirty="0">
                <a:latin typeface="Times New Roman"/>
                <a:cs typeface="Times New Roman"/>
              </a:rPr>
              <a:t>that</a:t>
            </a:r>
            <a:r>
              <a:rPr sz="1400" spc="325" dirty="0">
                <a:latin typeface="Times New Roman"/>
                <a:cs typeface="Times New Roman"/>
              </a:rPr>
              <a:t> </a:t>
            </a:r>
            <a:r>
              <a:rPr sz="1400" dirty="0">
                <a:latin typeface="Times New Roman"/>
                <a:cs typeface="Times New Roman"/>
              </a:rPr>
              <a:t>in</a:t>
            </a:r>
            <a:r>
              <a:rPr sz="1400" spc="320" dirty="0">
                <a:latin typeface="Times New Roman"/>
                <a:cs typeface="Times New Roman"/>
              </a:rPr>
              <a:t> </a:t>
            </a:r>
            <a:r>
              <a:rPr sz="1400" spc="70" dirty="0">
                <a:latin typeface="Times New Roman"/>
                <a:cs typeface="Times New Roman"/>
              </a:rPr>
              <a:t>an</a:t>
            </a:r>
            <a:r>
              <a:rPr sz="1400" spc="325" dirty="0">
                <a:latin typeface="Times New Roman"/>
                <a:cs typeface="Times New Roman"/>
              </a:rPr>
              <a:t> </a:t>
            </a:r>
            <a:r>
              <a:rPr sz="1400" dirty="0">
                <a:latin typeface="Times New Roman"/>
                <a:cs typeface="Times New Roman"/>
              </a:rPr>
              <a:t>isolated</a:t>
            </a:r>
            <a:r>
              <a:rPr sz="1400" spc="320" dirty="0">
                <a:latin typeface="Times New Roman"/>
                <a:cs typeface="Times New Roman"/>
              </a:rPr>
              <a:t> </a:t>
            </a:r>
            <a:r>
              <a:rPr sz="1400" dirty="0">
                <a:latin typeface="Times New Roman"/>
                <a:cs typeface="Times New Roman"/>
              </a:rPr>
              <a:t>system,</a:t>
            </a:r>
            <a:r>
              <a:rPr sz="1400" spc="340" dirty="0">
                <a:latin typeface="Times New Roman"/>
                <a:cs typeface="Times New Roman"/>
              </a:rPr>
              <a:t> </a:t>
            </a:r>
            <a:r>
              <a:rPr sz="1400" dirty="0">
                <a:latin typeface="Times New Roman"/>
                <a:cs typeface="Times New Roman"/>
              </a:rPr>
              <a:t>each</a:t>
            </a:r>
            <a:r>
              <a:rPr sz="1400" spc="325" dirty="0">
                <a:latin typeface="Times New Roman"/>
                <a:cs typeface="Times New Roman"/>
              </a:rPr>
              <a:t> </a:t>
            </a:r>
            <a:r>
              <a:rPr sz="1400" dirty="0">
                <a:latin typeface="Times New Roman"/>
                <a:cs typeface="Times New Roman"/>
              </a:rPr>
              <a:t>individual</a:t>
            </a:r>
            <a:r>
              <a:rPr sz="1400" spc="320" dirty="0">
                <a:latin typeface="Times New Roman"/>
                <a:cs typeface="Times New Roman"/>
              </a:rPr>
              <a:t> </a:t>
            </a:r>
            <a:r>
              <a:rPr sz="1400" dirty="0">
                <a:latin typeface="Times New Roman"/>
                <a:cs typeface="Times New Roman"/>
              </a:rPr>
              <a:t>particle</a:t>
            </a:r>
            <a:r>
              <a:rPr sz="1400" spc="325" dirty="0">
                <a:latin typeface="Times New Roman"/>
                <a:cs typeface="Times New Roman"/>
              </a:rPr>
              <a:t> </a:t>
            </a:r>
            <a:r>
              <a:rPr sz="1400" dirty="0">
                <a:latin typeface="Times New Roman"/>
                <a:cs typeface="Times New Roman"/>
              </a:rPr>
              <a:t>is</a:t>
            </a:r>
            <a:r>
              <a:rPr sz="1400" spc="320" dirty="0">
                <a:latin typeface="Times New Roman"/>
                <a:cs typeface="Times New Roman"/>
              </a:rPr>
              <a:t> </a:t>
            </a:r>
            <a:r>
              <a:rPr sz="1400" spc="75" dirty="0">
                <a:latin typeface="Times New Roman"/>
                <a:cs typeface="Times New Roman"/>
              </a:rPr>
              <a:t>a</a:t>
            </a:r>
            <a:r>
              <a:rPr sz="1400" spc="320" dirty="0">
                <a:latin typeface="Times New Roman"/>
                <a:cs typeface="Times New Roman"/>
              </a:rPr>
              <a:t> </a:t>
            </a:r>
            <a:r>
              <a:rPr sz="1400" dirty="0">
                <a:latin typeface="Times New Roman"/>
                <a:cs typeface="Times New Roman"/>
              </a:rPr>
              <a:t>small</a:t>
            </a:r>
            <a:r>
              <a:rPr sz="1400" spc="325" dirty="0">
                <a:latin typeface="Times New Roman"/>
                <a:cs typeface="Times New Roman"/>
              </a:rPr>
              <a:t> </a:t>
            </a:r>
            <a:r>
              <a:rPr sz="1400" dirty="0">
                <a:latin typeface="Times New Roman"/>
                <a:cs typeface="Times New Roman"/>
              </a:rPr>
              <a:t>system</a:t>
            </a:r>
            <a:r>
              <a:rPr sz="1400" spc="320" dirty="0">
                <a:latin typeface="Times New Roman"/>
                <a:cs typeface="Times New Roman"/>
              </a:rPr>
              <a:t> </a:t>
            </a:r>
            <a:r>
              <a:rPr sz="1400" spc="-25" dirty="0">
                <a:latin typeface="Times New Roman"/>
                <a:cs typeface="Times New Roman"/>
              </a:rPr>
              <a:t>for </a:t>
            </a:r>
            <a:r>
              <a:rPr sz="1400" dirty="0">
                <a:latin typeface="Times New Roman"/>
                <a:cs typeface="Times New Roman"/>
              </a:rPr>
              <a:t>which</a:t>
            </a:r>
            <a:r>
              <a:rPr sz="1400" spc="270" dirty="0">
                <a:latin typeface="Times New Roman"/>
                <a:cs typeface="Times New Roman"/>
              </a:rPr>
              <a:t> </a:t>
            </a:r>
            <a:r>
              <a:rPr sz="1400" spc="70" dirty="0">
                <a:latin typeface="Times New Roman"/>
                <a:cs typeface="Times New Roman"/>
              </a:rPr>
              <a:t>the</a:t>
            </a:r>
            <a:r>
              <a:rPr sz="1400" spc="275" dirty="0">
                <a:latin typeface="Times New Roman"/>
                <a:cs typeface="Times New Roman"/>
              </a:rPr>
              <a:t> </a:t>
            </a:r>
            <a:r>
              <a:rPr sz="1400" dirty="0">
                <a:latin typeface="Times New Roman"/>
                <a:cs typeface="Times New Roman"/>
              </a:rPr>
              <a:t>entire</a:t>
            </a:r>
            <a:r>
              <a:rPr sz="1400" spc="270" dirty="0">
                <a:latin typeface="Times New Roman"/>
                <a:cs typeface="Times New Roman"/>
              </a:rPr>
              <a:t> </a:t>
            </a:r>
            <a:r>
              <a:rPr sz="1400" dirty="0">
                <a:latin typeface="Times New Roman"/>
                <a:cs typeface="Times New Roman"/>
              </a:rPr>
              <a:t>system</a:t>
            </a:r>
            <a:r>
              <a:rPr sz="1400" spc="275" dirty="0">
                <a:latin typeface="Times New Roman"/>
                <a:cs typeface="Times New Roman"/>
              </a:rPr>
              <a:t> </a:t>
            </a:r>
            <a:r>
              <a:rPr sz="1400" spc="50" dirty="0">
                <a:latin typeface="Times New Roman"/>
                <a:cs typeface="Times New Roman"/>
              </a:rPr>
              <a:t>acts</a:t>
            </a:r>
            <a:r>
              <a:rPr sz="1400" spc="275" dirty="0">
                <a:latin typeface="Times New Roman"/>
                <a:cs typeface="Times New Roman"/>
              </a:rPr>
              <a:t> </a:t>
            </a:r>
            <a:r>
              <a:rPr sz="1400" dirty="0">
                <a:latin typeface="Times New Roman"/>
                <a:cs typeface="Times New Roman"/>
              </a:rPr>
              <a:t>as</a:t>
            </a:r>
            <a:r>
              <a:rPr sz="1400" spc="270" dirty="0">
                <a:latin typeface="Times New Roman"/>
                <a:cs typeface="Times New Roman"/>
              </a:rPr>
              <a:t> </a:t>
            </a:r>
            <a:r>
              <a:rPr sz="1400" spc="75" dirty="0">
                <a:latin typeface="Times New Roman"/>
                <a:cs typeface="Times New Roman"/>
              </a:rPr>
              <a:t>a</a:t>
            </a:r>
            <a:r>
              <a:rPr sz="1400" spc="275" dirty="0">
                <a:latin typeface="Times New Roman"/>
                <a:cs typeface="Times New Roman"/>
              </a:rPr>
              <a:t> </a:t>
            </a:r>
            <a:r>
              <a:rPr sz="1400" dirty="0">
                <a:latin typeface="Times New Roman"/>
                <a:cs typeface="Times New Roman"/>
              </a:rPr>
              <a:t>reservoir,</a:t>
            </a:r>
            <a:r>
              <a:rPr sz="1400" spc="285" dirty="0">
                <a:latin typeface="Times New Roman"/>
                <a:cs typeface="Times New Roman"/>
              </a:rPr>
              <a:t> </a:t>
            </a:r>
            <a:r>
              <a:rPr sz="1400" dirty="0">
                <a:latin typeface="Times New Roman"/>
                <a:cs typeface="Times New Roman"/>
              </a:rPr>
              <a:t>So</a:t>
            </a:r>
            <a:r>
              <a:rPr sz="1400" spc="275" dirty="0">
                <a:latin typeface="Times New Roman"/>
                <a:cs typeface="Times New Roman"/>
              </a:rPr>
              <a:t> </a:t>
            </a:r>
            <a:r>
              <a:rPr sz="1400" spc="70" dirty="0">
                <a:latin typeface="Times New Roman"/>
                <a:cs typeface="Times New Roman"/>
              </a:rPr>
              <a:t>the</a:t>
            </a:r>
            <a:r>
              <a:rPr sz="1400" spc="270" dirty="0">
                <a:latin typeface="Times New Roman"/>
                <a:cs typeface="Times New Roman"/>
              </a:rPr>
              <a:t> </a:t>
            </a:r>
            <a:r>
              <a:rPr sz="1400" dirty="0">
                <a:latin typeface="Times New Roman"/>
                <a:cs typeface="Times New Roman"/>
              </a:rPr>
              <a:t>average</a:t>
            </a:r>
            <a:r>
              <a:rPr sz="1400" spc="275" dirty="0">
                <a:latin typeface="Times New Roman"/>
                <a:cs typeface="Times New Roman"/>
              </a:rPr>
              <a:t> </a:t>
            </a:r>
            <a:r>
              <a:rPr sz="1400" dirty="0">
                <a:latin typeface="Times New Roman"/>
                <a:cs typeface="Times New Roman"/>
              </a:rPr>
              <a:t>energy</a:t>
            </a:r>
            <a:r>
              <a:rPr sz="1400" spc="270" dirty="0">
                <a:latin typeface="Times New Roman"/>
                <a:cs typeface="Times New Roman"/>
              </a:rPr>
              <a:t> </a:t>
            </a:r>
            <a:r>
              <a:rPr sz="1400" dirty="0">
                <a:latin typeface="Times New Roman"/>
                <a:cs typeface="Times New Roman"/>
              </a:rPr>
              <a:t>over</a:t>
            </a:r>
            <a:r>
              <a:rPr sz="1400" spc="275" dirty="0">
                <a:latin typeface="Times New Roman"/>
                <a:cs typeface="Times New Roman"/>
              </a:rPr>
              <a:t> </a:t>
            </a:r>
            <a:r>
              <a:rPr sz="1400" dirty="0">
                <a:latin typeface="Times New Roman"/>
                <a:cs typeface="Times New Roman"/>
              </a:rPr>
              <a:t>all</a:t>
            </a:r>
            <a:r>
              <a:rPr sz="1400" spc="275" dirty="0">
                <a:latin typeface="Times New Roman"/>
                <a:cs typeface="Times New Roman"/>
              </a:rPr>
              <a:t> </a:t>
            </a:r>
            <a:r>
              <a:rPr sz="1400" spc="70" dirty="0">
                <a:latin typeface="Times New Roman"/>
                <a:cs typeface="Times New Roman"/>
              </a:rPr>
              <a:t>the</a:t>
            </a:r>
            <a:r>
              <a:rPr sz="1400" spc="270" dirty="0">
                <a:latin typeface="Times New Roman"/>
                <a:cs typeface="Times New Roman"/>
              </a:rPr>
              <a:t> </a:t>
            </a:r>
            <a:r>
              <a:rPr sz="1400" dirty="0">
                <a:latin typeface="Times New Roman"/>
                <a:cs typeface="Times New Roman"/>
              </a:rPr>
              <a:t>particles</a:t>
            </a:r>
            <a:r>
              <a:rPr sz="1400" spc="275" dirty="0">
                <a:latin typeface="Times New Roman"/>
                <a:cs typeface="Times New Roman"/>
              </a:rPr>
              <a:t> </a:t>
            </a:r>
            <a:r>
              <a:rPr sz="1400" dirty="0">
                <a:latin typeface="Times New Roman"/>
                <a:cs typeface="Times New Roman"/>
              </a:rPr>
              <a:t>should</a:t>
            </a:r>
            <a:r>
              <a:rPr sz="1400" spc="275" dirty="0">
                <a:latin typeface="Times New Roman"/>
                <a:cs typeface="Times New Roman"/>
              </a:rPr>
              <a:t> </a:t>
            </a:r>
            <a:r>
              <a:rPr sz="1400" dirty="0">
                <a:latin typeface="Times New Roman"/>
                <a:cs typeface="Times New Roman"/>
              </a:rPr>
              <a:t>still</a:t>
            </a:r>
            <a:r>
              <a:rPr sz="1400" spc="270" dirty="0">
                <a:latin typeface="Times New Roman"/>
                <a:cs typeface="Times New Roman"/>
              </a:rPr>
              <a:t> </a:t>
            </a:r>
            <a:r>
              <a:rPr sz="1400" spc="55" dirty="0">
                <a:latin typeface="Times New Roman"/>
                <a:cs typeface="Times New Roman"/>
              </a:rPr>
              <a:t>be</a:t>
            </a:r>
            <a:r>
              <a:rPr sz="1400" spc="275" dirty="0">
                <a:latin typeface="Times New Roman"/>
                <a:cs typeface="Times New Roman"/>
              </a:rPr>
              <a:t> </a:t>
            </a:r>
            <a:r>
              <a:rPr sz="1400" spc="-25" dirty="0">
                <a:latin typeface="Times New Roman"/>
                <a:cs typeface="Times New Roman"/>
              </a:rPr>
              <a:t>in </a:t>
            </a:r>
            <a:r>
              <a:rPr sz="1400" spc="70" dirty="0">
                <a:latin typeface="Times New Roman"/>
                <a:cs typeface="Times New Roman"/>
              </a:rPr>
              <a:t>the</a:t>
            </a:r>
            <a:r>
              <a:rPr sz="1400" spc="135" dirty="0">
                <a:latin typeface="Times New Roman"/>
                <a:cs typeface="Times New Roman"/>
              </a:rPr>
              <a:t> </a:t>
            </a:r>
            <a:r>
              <a:rPr sz="1400" spc="50" dirty="0">
                <a:latin typeface="Times New Roman"/>
                <a:cs typeface="Times New Roman"/>
              </a:rPr>
              <a:t>ballpark</a:t>
            </a:r>
            <a:r>
              <a:rPr sz="1400" spc="140" dirty="0">
                <a:latin typeface="Times New Roman"/>
                <a:cs typeface="Times New Roman"/>
              </a:rPr>
              <a:t> </a:t>
            </a:r>
            <a:r>
              <a:rPr sz="1400" dirty="0">
                <a:latin typeface="Times New Roman"/>
                <a:cs typeface="Times New Roman"/>
              </a:rPr>
              <a:t>of</a:t>
            </a:r>
            <a:r>
              <a:rPr sz="1400" spc="140" dirty="0">
                <a:latin typeface="Times New Roman"/>
                <a:cs typeface="Times New Roman"/>
              </a:rPr>
              <a:t> </a:t>
            </a:r>
            <a:r>
              <a:rPr sz="1400" i="1" spc="130" dirty="0">
                <a:latin typeface="Times New Roman"/>
                <a:cs typeface="Times New Roman"/>
              </a:rPr>
              <a:t>k</a:t>
            </a:r>
            <a:r>
              <a:rPr sz="1500" i="1" spc="195" baseline="-11111" dirty="0">
                <a:latin typeface="Cambria"/>
                <a:cs typeface="Cambria"/>
              </a:rPr>
              <a:t>B</a:t>
            </a:r>
            <a:r>
              <a:rPr sz="1400" i="1" spc="130" dirty="0">
                <a:latin typeface="Times New Roman"/>
                <a:cs typeface="Times New Roman"/>
              </a:rPr>
              <a:t>T</a:t>
            </a:r>
            <a:r>
              <a:rPr sz="1400" i="1" spc="-145" dirty="0">
                <a:latin typeface="Times New Roman"/>
                <a:cs typeface="Times New Roman"/>
              </a:rPr>
              <a:t> </a:t>
            </a:r>
            <a:r>
              <a:rPr sz="1400" dirty="0">
                <a:latin typeface="Times New Roman"/>
                <a:cs typeface="Times New Roman"/>
              </a:rPr>
              <a:t>,</a:t>
            </a:r>
            <a:r>
              <a:rPr sz="1400" spc="140" dirty="0">
                <a:latin typeface="Times New Roman"/>
                <a:cs typeface="Times New Roman"/>
              </a:rPr>
              <a:t> </a:t>
            </a:r>
            <a:r>
              <a:rPr sz="1400" dirty="0">
                <a:latin typeface="Times New Roman"/>
                <a:cs typeface="Times New Roman"/>
              </a:rPr>
              <a:t>where</a:t>
            </a:r>
            <a:r>
              <a:rPr sz="1400" spc="140" dirty="0">
                <a:latin typeface="Times New Roman"/>
                <a:cs typeface="Times New Roman"/>
              </a:rPr>
              <a:t> </a:t>
            </a:r>
            <a:r>
              <a:rPr sz="1400" i="1" dirty="0">
                <a:latin typeface="Times New Roman"/>
                <a:cs typeface="Times New Roman"/>
              </a:rPr>
              <a:t>T</a:t>
            </a:r>
            <a:r>
              <a:rPr sz="1400" i="1" spc="340" dirty="0">
                <a:latin typeface="Times New Roman"/>
                <a:cs typeface="Times New Roman"/>
              </a:rPr>
              <a:t> </a:t>
            </a:r>
            <a:r>
              <a:rPr sz="1400" dirty="0">
                <a:latin typeface="Times New Roman"/>
                <a:cs typeface="Times New Roman"/>
              </a:rPr>
              <a:t>is</a:t>
            </a:r>
            <a:r>
              <a:rPr sz="1400" spc="135" dirty="0">
                <a:latin typeface="Times New Roman"/>
                <a:cs typeface="Times New Roman"/>
              </a:rPr>
              <a:t> </a:t>
            </a:r>
            <a:r>
              <a:rPr sz="1400" spc="70" dirty="0">
                <a:latin typeface="Times New Roman"/>
                <a:cs typeface="Times New Roman"/>
              </a:rPr>
              <a:t>the</a:t>
            </a:r>
            <a:r>
              <a:rPr sz="1400" spc="135" dirty="0">
                <a:latin typeface="Times New Roman"/>
                <a:cs typeface="Times New Roman"/>
              </a:rPr>
              <a:t> </a:t>
            </a:r>
            <a:r>
              <a:rPr sz="1400" spc="70" dirty="0">
                <a:latin typeface="Times New Roman"/>
                <a:cs typeface="Times New Roman"/>
              </a:rPr>
              <a:t>temperature</a:t>
            </a:r>
            <a:r>
              <a:rPr sz="1400" spc="140" dirty="0">
                <a:latin typeface="Times New Roman"/>
                <a:cs typeface="Times New Roman"/>
              </a:rPr>
              <a:t> </a:t>
            </a:r>
            <a:r>
              <a:rPr sz="1400" dirty="0">
                <a:latin typeface="Times New Roman"/>
                <a:cs typeface="Times New Roman"/>
              </a:rPr>
              <a:t>of</a:t>
            </a:r>
            <a:r>
              <a:rPr sz="1400" spc="135" dirty="0">
                <a:latin typeface="Times New Roman"/>
                <a:cs typeface="Times New Roman"/>
              </a:rPr>
              <a:t> </a:t>
            </a:r>
            <a:r>
              <a:rPr sz="1400" spc="70" dirty="0">
                <a:latin typeface="Times New Roman"/>
                <a:cs typeface="Times New Roman"/>
              </a:rPr>
              <a:t>the</a:t>
            </a:r>
            <a:r>
              <a:rPr sz="1400" spc="135" dirty="0">
                <a:latin typeface="Times New Roman"/>
                <a:cs typeface="Times New Roman"/>
              </a:rPr>
              <a:t> </a:t>
            </a:r>
            <a:r>
              <a:rPr sz="1400" spc="-10" dirty="0">
                <a:latin typeface="Times New Roman"/>
                <a:cs typeface="Times New Roman"/>
              </a:rPr>
              <a:t>system.</a:t>
            </a:r>
            <a:endParaRPr sz="1400">
              <a:latin typeface="Times New Roman"/>
              <a:cs typeface="Times New Roman"/>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3371850" algn="l"/>
              </a:tabLst>
            </a:pPr>
            <a:r>
              <a:rPr sz="1200" spc="-10" dirty="0">
                <a:latin typeface="Times New Roman"/>
                <a:cs typeface="Times New Roman"/>
              </a:rPr>
              <a:t>ConcepTest</a:t>
            </a:r>
            <a:r>
              <a:rPr sz="1200" dirty="0">
                <a:latin typeface="Times New Roman"/>
                <a:cs typeface="Times New Roman"/>
              </a:rPr>
              <a:t>	</a:t>
            </a:r>
            <a:r>
              <a:rPr sz="1200" spc="10" dirty="0">
                <a:latin typeface="Times New Roman"/>
                <a:cs typeface="Times New Roman"/>
              </a:rPr>
              <a:t>10.5.</a:t>
            </a:r>
            <a:r>
              <a:rPr sz="1200" spc="200" dirty="0">
                <a:latin typeface="Times New Roman"/>
                <a:cs typeface="Times New Roman"/>
              </a:rPr>
              <a:t>  </a:t>
            </a:r>
            <a:r>
              <a:rPr sz="1200" spc="10" dirty="0">
                <a:latin typeface="Times New Roman"/>
                <a:cs typeface="Times New Roman"/>
              </a:rPr>
              <a:t>SOME</a:t>
            </a:r>
            <a:r>
              <a:rPr sz="1200" spc="135" dirty="0">
                <a:latin typeface="Times New Roman"/>
                <a:cs typeface="Times New Roman"/>
              </a:rPr>
              <a:t> </a:t>
            </a:r>
            <a:r>
              <a:rPr sz="1200" spc="10" dirty="0">
                <a:latin typeface="Times New Roman"/>
                <a:cs typeface="Times New Roman"/>
              </a:rPr>
              <a:t>APPLICATIONS</a:t>
            </a:r>
            <a:r>
              <a:rPr sz="1200" spc="130" dirty="0">
                <a:latin typeface="Times New Roman"/>
                <a:cs typeface="Times New Roman"/>
              </a:rPr>
              <a:t> </a:t>
            </a:r>
            <a:r>
              <a:rPr sz="1200" spc="65" dirty="0">
                <a:latin typeface="Times New Roman"/>
                <a:cs typeface="Times New Roman"/>
              </a:rPr>
              <a:t>OF</a:t>
            </a:r>
            <a:r>
              <a:rPr sz="1200" spc="125" dirty="0">
                <a:latin typeface="Times New Roman"/>
                <a:cs typeface="Times New Roman"/>
              </a:rPr>
              <a:t> </a:t>
            </a:r>
            <a:r>
              <a:rPr sz="1200" spc="50" dirty="0">
                <a:latin typeface="Times New Roman"/>
                <a:cs typeface="Times New Roman"/>
              </a:rPr>
              <a:t>THE</a:t>
            </a:r>
            <a:r>
              <a:rPr sz="1200" spc="130" dirty="0">
                <a:latin typeface="Times New Roman"/>
                <a:cs typeface="Times New Roman"/>
              </a:rPr>
              <a:t> </a:t>
            </a:r>
            <a:r>
              <a:rPr sz="1200" spc="10" dirty="0">
                <a:latin typeface="Times New Roman"/>
                <a:cs typeface="Times New Roman"/>
              </a:rPr>
              <a:t>BOLTZMANN</a:t>
            </a:r>
            <a:r>
              <a:rPr sz="1200" spc="125" dirty="0">
                <a:latin typeface="Times New Roman"/>
                <a:cs typeface="Times New Roman"/>
              </a:rPr>
              <a:t> </a:t>
            </a:r>
            <a:r>
              <a:rPr sz="1200" spc="-10" dirty="0">
                <a:latin typeface="Times New Roman"/>
                <a:cs typeface="Times New Roman"/>
              </a:rPr>
              <a:t>DISTRIBUTION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06119" y="1208797"/>
            <a:ext cx="8279765" cy="1162685"/>
          </a:xfrm>
          <a:prstGeom prst="rect">
            <a:avLst/>
          </a:prstGeom>
        </p:spPr>
        <p:txBody>
          <a:bodyPr vert="horz" wrap="square" lIns="0" tIns="9525" rIns="0" bIns="0" rtlCol="0">
            <a:spAutoFit/>
          </a:bodyPr>
          <a:lstStyle/>
          <a:p>
            <a:pPr marL="25400" marR="17780" algn="just">
              <a:lnSpc>
                <a:spcPct val="101699"/>
              </a:lnSpc>
              <a:spcBef>
                <a:spcPts val="75"/>
              </a:spcBef>
            </a:pPr>
            <a:r>
              <a:rPr spc="45" dirty="0"/>
              <a:t>A</a:t>
            </a:r>
            <a:r>
              <a:rPr spc="114" dirty="0"/>
              <a:t> </a:t>
            </a:r>
            <a:r>
              <a:rPr spc="45" dirty="0"/>
              <a:t>quantum</a:t>
            </a:r>
            <a:r>
              <a:rPr spc="114" dirty="0"/>
              <a:t> </a:t>
            </a:r>
            <a:r>
              <a:rPr spc="20" dirty="0"/>
              <a:t>simple</a:t>
            </a:r>
            <a:r>
              <a:rPr spc="114" dirty="0"/>
              <a:t> </a:t>
            </a:r>
            <a:r>
              <a:rPr spc="10" dirty="0"/>
              <a:t>harmonic</a:t>
            </a:r>
            <a:r>
              <a:rPr spc="114" dirty="0"/>
              <a:t> </a:t>
            </a:r>
            <a:r>
              <a:rPr spc="25" dirty="0"/>
              <a:t>oscillator</a:t>
            </a:r>
            <a:r>
              <a:rPr spc="114" dirty="0"/>
              <a:t> </a:t>
            </a:r>
            <a:r>
              <a:rPr spc="40" dirty="0"/>
              <a:t>has</a:t>
            </a:r>
            <a:r>
              <a:rPr spc="114" dirty="0"/>
              <a:t> </a:t>
            </a:r>
            <a:r>
              <a:rPr spc="25" dirty="0"/>
              <a:t>evenly</a:t>
            </a:r>
            <a:r>
              <a:rPr spc="114" dirty="0"/>
              <a:t> </a:t>
            </a:r>
            <a:r>
              <a:rPr spc="20" dirty="0"/>
              <a:t>spaced</a:t>
            </a:r>
            <a:r>
              <a:rPr spc="114" dirty="0"/>
              <a:t> </a:t>
            </a:r>
            <a:r>
              <a:rPr spc="5" dirty="0"/>
              <a:t>energies </a:t>
            </a:r>
            <a:r>
              <a:rPr i="1" spc="285" dirty="0">
                <a:latin typeface="Times New Roman"/>
                <a:cs typeface="Times New Roman"/>
              </a:rPr>
              <a:t>E</a:t>
            </a:r>
            <a:r>
              <a:rPr i="1" spc="220" dirty="0">
                <a:latin typeface="Times New Roman"/>
                <a:cs typeface="Times New Roman"/>
              </a:rPr>
              <a:t> </a:t>
            </a:r>
            <a:r>
              <a:rPr spc="130" dirty="0"/>
              <a:t>=</a:t>
            </a:r>
            <a:r>
              <a:rPr spc="75" dirty="0"/>
              <a:t> </a:t>
            </a:r>
            <a:r>
              <a:rPr spc="185" dirty="0"/>
              <a:t>(</a:t>
            </a:r>
            <a:r>
              <a:rPr i="1" spc="185" dirty="0">
                <a:latin typeface="Times New Roman"/>
                <a:cs typeface="Times New Roman"/>
              </a:rPr>
              <a:t>n</a:t>
            </a:r>
            <a:r>
              <a:rPr i="1" spc="-340" dirty="0">
                <a:latin typeface="Times New Roman"/>
                <a:cs typeface="Times New Roman"/>
              </a:rPr>
              <a:t> </a:t>
            </a:r>
            <a:r>
              <a:rPr spc="130" dirty="0"/>
              <a:t>+</a:t>
            </a:r>
            <a:r>
              <a:rPr spc="-340" dirty="0"/>
              <a:t> </a:t>
            </a:r>
            <a:r>
              <a:rPr spc="25" dirty="0"/>
              <a:t>1</a:t>
            </a:r>
            <a:r>
              <a:rPr i="1" spc="25" dirty="0">
                <a:latin typeface="Times New Roman"/>
                <a:cs typeface="Times New Roman"/>
              </a:rPr>
              <a:t>/</a:t>
            </a:r>
            <a:r>
              <a:rPr spc="25" dirty="0"/>
              <a:t>2)</a:t>
            </a:r>
            <a:r>
              <a:rPr spc="25" dirty="0">
                <a:latin typeface="Lucida Sans Unicode"/>
                <a:cs typeface="Lucida Sans Unicode"/>
              </a:rPr>
              <a:t>ℏ</a:t>
            </a:r>
            <a:r>
              <a:rPr i="1" spc="25" dirty="0">
                <a:latin typeface="Times New Roman"/>
                <a:cs typeface="Times New Roman"/>
              </a:rPr>
              <a:t>ω</a:t>
            </a:r>
            <a:r>
              <a:rPr spc="25" dirty="0"/>
              <a:t>,</a:t>
            </a:r>
            <a:r>
              <a:rPr spc="30" dirty="0"/>
              <a:t> </a:t>
            </a:r>
            <a:r>
              <a:rPr spc="10" dirty="0"/>
              <a:t>where</a:t>
            </a:r>
            <a:r>
              <a:rPr spc="5" dirty="0"/>
              <a:t> </a:t>
            </a:r>
            <a:r>
              <a:rPr i="1" spc="-225" dirty="0">
                <a:latin typeface="Times New Roman"/>
                <a:cs typeface="Times New Roman"/>
              </a:rPr>
              <a:t>ω</a:t>
            </a:r>
            <a:r>
              <a:rPr i="1" spc="90" dirty="0">
                <a:latin typeface="Times New Roman"/>
                <a:cs typeface="Times New Roman"/>
              </a:rPr>
              <a:t> </a:t>
            </a:r>
            <a:r>
              <a:rPr spc="20" dirty="0"/>
              <a:t>is</a:t>
            </a:r>
            <a:r>
              <a:rPr spc="5" dirty="0"/>
              <a:t> </a:t>
            </a:r>
            <a:r>
              <a:rPr spc="45" dirty="0"/>
              <a:t>the</a:t>
            </a:r>
            <a:r>
              <a:rPr spc="5" dirty="0"/>
              <a:t> </a:t>
            </a:r>
            <a:r>
              <a:rPr spc="65" dirty="0"/>
              <a:t>angular</a:t>
            </a:r>
            <a:r>
              <a:rPr dirty="0"/>
              <a:t> </a:t>
            </a:r>
            <a:r>
              <a:rPr spc="-5" dirty="0"/>
              <a:t>frequency.</a:t>
            </a:r>
            <a:r>
              <a:rPr spc="350" dirty="0"/>
              <a:t> </a:t>
            </a:r>
            <a:r>
              <a:rPr spc="25" dirty="0"/>
              <a:t>Which</a:t>
            </a:r>
            <a:r>
              <a:rPr spc="5" dirty="0"/>
              <a:t> </a:t>
            </a:r>
            <a:r>
              <a:rPr spc="-5" dirty="0"/>
              <a:t>would</a:t>
            </a:r>
            <a:r>
              <a:rPr spc="5" dirty="0"/>
              <a:t> </a:t>
            </a:r>
            <a:r>
              <a:rPr spc="10" dirty="0"/>
              <a:t>you</a:t>
            </a:r>
            <a:r>
              <a:rPr spc="135" dirty="0"/>
              <a:t> </a:t>
            </a:r>
            <a:r>
              <a:rPr spc="40" dirty="0"/>
              <a:t>expect</a:t>
            </a:r>
            <a:r>
              <a:rPr spc="135" dirty="0"/>
              <a:t> </a:t>
            </a:r>
            <a:r>
              <a:rPr spc="15" dirty="0"/>
              <a:t>to</a:t>
            </a:r>
            <a:r>
              <a:rPr spc="135" dirty="0"/>
              <a:t> </a:t>
            </a:r>
            <a:r>
              <a:rPr spc="25" dirty="0"/>
              <a:t>fall</a:t>
            </a:r>
            <a:r>
              <a:rPr spc="135" dirty="0"/>
              <a:t> </a:t>
            </a:r>
            <a:r>
              <a:rPr spc="-10" dirty="0"/>
              <a:t>closer</a:t>
            </a:r>
            <a:r>
              <a:rPr spc="135" dirty="0"/>
              <a:t> </a:t>
            </a:r>
            <a:r>
              <a:rPr spc="15" dirty="0"/>
              <a:t>to</a:t>
            </a:r>
            <a:r>
              <a:rPr spc="135" dirty="0"/>
              <a:t> </a:t>
            </a:r>
            <a:r>
              <a:rPr i="1" spc="285" dirty="0">
                <a:latin typeface="Times New Roman"/>
                <a:cs typeface="Times New Roman"/>
              </a:rPr>
              <a:t>E</a:t>
            </a:r>
            <a:r>
              <a:rPr i="1" spc="220" dirty="0">
                <a:latin typeface="Times New Roman"/>
                <a:cs typeface="Times New Roman"/>
              </a:rPr>
              <a:t> </a:t>
            </a:r>
            <a:r>
              <a:rPr spc="130" dirty="0"/>
              <a:t>=</a:t>
            </a:r>
            <a:r>
              <a:rPr spc="75" dirty="0"/>
              <a:t> </a:t>
            </a:r>
            <a:r>
              <a:rPr i="1" spc="215" dirty="0">
                <a:latin typeface="Times New Roman"/>
                <a:cs typeface="Times New Roman"/>
              </a:rPr>
              <a:t>k</a:t>
            </a:r>
            <a:r>
              <a:rPr sz="3075" i="1" spc="322" baseline="-14905" dirty="0">
                <a:latin typeface="Times New Roman"/>
                <a:cs typeface="Times New Roman"/>
              </a:rPr>
              <a:t>B</a:t>
            </a:r>
            <a:r>
              <a:rPr sz="2450" i="1" spc="215" dirty="0">
                <a:latin typeface="Times New Roman"/>
                <a:cs typeface="Times New Roman"/>
              </a:rPr>
              <a:t>T</a:t>
            </a:r>
            <a:r>
              <a:rPr sz="2450" i="1" spc="-275" dirty="0">
                <a:latin typeface="Times New Roman"/>
                <a:cs typeface="Times New Roman"/>
              </a:rPr>
              <a:t> </a:t>
            </a:r>
            <a:r>
              <a:rPr sz="2450" spc="175" dirty="0"/>
              <a:t>?</a:t>
            </a:r>
            <a:r>
              <a:rPr sz="2450" spc="390" dirty="0"/>
              <a:t> </a:t>
            </a:r>
            <a:r>
              <a:rPr sz="2450" spc="5" dirty="0"/>
              <a:t>(Choose</a:t>
            </a:r>
            <a:r>
              <a:rPr sz="2450" spc="135" dirty="0"/>
              <a:t> </a:t>
            </a:r>
            <a:r>
              <a:rPr sz="2450" spc="15" dirty="0"/>
              <a:t>one.)</a:t>
            </a:r>
            <a:endParaRPr sz="2450">
              <a:latin typeface="Times New Roman"/>
              <a:cs typeface="Times New Roman"/>
            </a:endParaRPr>
          </a:p>
        </p:txBody>
      </p:sp>
      <p:sp>
        <p:nvSpPr>
          <p:cNvPr id="5" name="object 5"/>
          <p:cNvSpPr txBox="1"/>
          <p:nvPr/>
        </p:nvSpPr>
        <p:spPr>
          <a:xfrm>
            <a:off x="719315" y="2421615"/>
            <a:ext cx="7327265" cy="1544320"/>
          </a:xfrm>
          <a:prstGeom prst="rect">
            <a:avLst/>
          </a:prstGeom>
        </p:spPr>
        <p:txBody>
          <a:bodyPr vert="horz" wrap="square" lIns="0" tIns="144780" rIns="0" bIns="0" rtlCol="0">
            <a:spAutoFit/>
          </a:bodyPr>
          <a:lstStyle/>
          <a:p>
            <a:pPr marL="12700">
              <a:lnSpc>
                <a:spcPct val="100000"/>
              </a:lnSpc>
              <a:spcBef>
                <a:spcPts val="1140"/>
              </a:spcBef>
            </a:pPr>
            <a:r>
              <a:rPr sz="2450" spc="65" dirty="0">
                <a:latin typeface="Garamond"/>
                <a:cs typeface="Garamond"/>
              </a:rPr>
              <a:t>A.</a:t>
            </a:r>
            <a:r>
              <a:rPr sz="2450" spc="25" dirty="0">
                <a:latin typeface="Garamond"/>
                <a:cs typeface="Garamond"/>
              </a:rPr>
              <a:t> </a:t>
            </a:r>
            <a:r>
              <a:rPr sz="2450" spc="130" dirty="0">
                <a:latin typeface="Garamond"/>
                <a:cs typeface="Garamond"/>
              </a:rPr>
              <a:t>a</a:t>
            </a:r>
            <a:r>
              <a:rPr sz="2450" spc="215" dirty="0">
                <a:latin typeface="Garamond"/>
                <a:cs typeface="Garamond"/>
              </a:rPr>
              <a:t> </a:t>
            </a:r>
            <a:r>
              <a:rPr sz="2450" dirty="0">
                <a:latin typeface="Garamond"/>
                <a:cs typeface="Garamond"/>
              </a:rPr>
              <a:t>very</a:t>
            </a:r>
            <a:r>
              <a:rPr sz="2450" spc="210" dirty="0">
                <a:latin typeface="Garamond"/>
                <a:cs typeface="Garamond"/>
              </a:rPr>
              <a:t> </a:t>
            </a:r>
            <a:r>
              <a:rPr sz="2450" dirty="0">
                <a:latin typeface="Garamond"/>
                <a:cs typeface="Garamond"/>
              </a:rPr>
              <a:t>high</a:t>
            </a:r>
            <a:r>
              <a:rPr sz="2450" spc="210" dirty="0">
                <a:latin typeface="Garamond"/>
                <a:cs typeface="Garamond"/>
              </a:rPr>
              <a:t> </a:t>
            </a:r>
            <a:r>
              <a:rPr sz="2450" dirty="0">
                <a:latin typeface="Garamond"/>
                <a:cs typeface="Garamond"/>
              </a:rPr>
              <a:t>frequency</a:t>
            </a:r>
            <a:r>
              <a:rPr sz="2450" spc="210" dirty="0">
                <a:latin typeface="Garamond"/>
                <a:cs typeface="Garamond"/>
              </a:rPr>
              <a:t> </a:t>
            </a:r>
            <a:r>
              <a:rPr sz="2450" spc="-10" dirty="0">
                <a:latin typeface="Garamond"/>
                <a:cs typeface="Garamond"/>
              </a:rPr>
              <a:t>oscillator</a:t>
            </a:r>
            <a:endParaRPr sz="2450">
              <a:latin typeface="Garamond"/>
              <a:cs typeface="Garamond"/>
            </a:endParaRPr>
          </a:p>
          <a:p>
            <a:pPr marL="24765">
              <a:lnSpc>
                <a:spcPct val="100000"/>
              </a:lnSpc>
              <a:spcBef>
                <a:spcPts val="1045"/>
              </a:spcBef>
            </a:pPr>
            <a:r>
              <a:rPr sz="2450" spc="90" dirty="0">
                <a:latin typeface="Garamond"/>
                <a:cs typeface="Garamond"/>
              </a:rPr>
              <a:t>B.</a:t>
            </a:r>
            <a:r>
              <a:rPr sz="2450" spc="-10" dirty="0">
                <a:latin typeface="Garamond"/>
                <a:cs typeface="Garamond"/>
              </a:rPr>
              <a:t> </a:t>
            </a:r>
            <a:r>
              <a:rPr sz="2450" spc="130" dirty="0">
                <a:latin typeface="Garamond"/>
                <a:cs typeface="Garamond"/>
              </a:rPr>
              <a:t>a</a:t>
            </a:r>
            <a:r>
              <a:rPr sz="2450" spc="165" dirty="0">
                <a:latin typeface="Garamond"/>
                <a:cs typeface="Garamond"/>
              </a:rPr>
              <a:t> </a:t>
            </a:r>
            <a:r>
              <a:rPr sz="2450" dirty="0">
                <a:latin typeface="Garamond"/>
                <a:cs typeface="Garamond"/>
              </a:rPr>
              <a:t>very</a:t>
            </a:r>
            <a:r>
              <a:rPr sz="2450" spc="165" dirty="0">
                <a:latin typeface="Garamond"/>
                <a:cs typeface="Garamond"/>
              </a:rPr>
              <a:t> </a:t>
            </a:r>
            <a:r>
              <a:rPr sz="2450" dirty="0">
                <a:latin typeface="Garamond"/>
                <a:cs typeface="Garamond"/>
              </a:rPr>
              <a:t>low</a:t>
            </a:r>
            <a:r>
              <a:rPr sz="2450" spc="165" dirty="0">
                <a:latin typeface="Garamond"/>
                <a:cs typeface="Garamond"/>
              </a:rPr>
              <a:t> </a:t>
            </a:r>
            <a:r>
              <a:rPr sz="2450" dirty="0">
                <a:latin typeface="Garamond"/>
                <a:cs typeface="Garamond"/>
              </a:rPr>
              <a:t>frequency</a:t>
            </a:r>
            <a:r>
              <a:rPr sz="2450" spc="165" dirty="0">
                <a:latin typeface="Garamond"/>
                <a:cs typeface="Garamond"/>
              </a:rPr>
              <a:t> </a:t>
            </a:r>
            <a:r>
              <a:rPr sz="2450" spc="-10" dirty="0">
                <a:latin typeface="Garamond"/>
                <a:cs typeface="Garamond"/>
              </a:rPr>
              <a:t>oscillator</a:t>
            </a:r>
            <a:endParaRPr sz="2450">
              <a:latin typeface="Garamond"/>
              <a:cs typeface="Garamond"/>
            </a:endParaRPr>
          </a:p>
          <a:p>
            <a:pPr marL="20320">
              <a:lnSpc>
                <a:spcPct val="100000"/>
              </a:lnSpc>
              <a:spcBef>
                <a:spcPts val="1045"/>
              </a:spcBef>
            </a:pPr>
            <a:r>
              <a:rPr sz="2450" spc="80" dirty="0">
                <a:latin typeface="Garamond"/>
                <a:cs typeface="Garamond"/>
              </a:rPr>
              <a:t>C.</a:t>
            </a:r>
            <a:r>
              <a:rPr sz="2450" spc="-20" dirty="0">
                <a:latin typeface="Garamond"/>
                <a:cs typeface="Garamond"/>
              </a:rPr>
              <a:t> </a:t>
            </a:r>
            <a:r>
              <a:rPr sz="2450" dirty="0">
                <a:latin typeface="Garamond"/>
                <a:cs typeface="Garamond"/>
              </a:rPr>
              <a:t>Frequency</a:t>
            </a:r>
            <a:r>
              <a:rPr sz="2450" spc="155" dirty="0">
                <a:latin typeface="Garamond"/>
                <a:cs typeface="Garamond"/>
              </a:rPr>
              <a:t> </a:t>
            </a:r>
            <a:r>
              <a:rPr sz="2450" dirty="0">
                <a:latin typeface="Garamond"/>
                <a:cs typeface="Garamond"/>
              </a:rPr>
              <a:t>has</a:t>
            </a:r>
            <a:r>
              <a:rPr sz="2450" spc="150" dirty="0">
                <a:latin typeface="Garamond"/>
                <a:cs typeface="Garamond"/>
              </a:rPr>
              <a:t> </a:t>
            </a:r>
            <a:r>
              <a:rPr sz="2450" dirty="0">
                <a:latin typeface="Garamond"/>
                <a:cs typeface="Garamond"/>
              </a:rPr>
              <a:t>no</a:t>
            </a:r>
            <a:r>
              <a:rPr sz="2450" spc="150" dirty="0">
                <a:latin typeface="Garamond"/>
                <a:cs typeface="Garamond"/>
              </a:rPr>
              <a:t> </a:t>
            </a:r>
            <a:r>
              <a:rPr sz="2450" dirty="0">
                <a:latin typeface="Garamond"/>
                <a:cs typeface="Garamond"/>
              </a:rPr>
              <a:t>effect</a:t>
            </a:r>
            <a:r>
              <a:rPr sz="2450" spc="155" dirty="0">
                <a:latin typeface="Garamond"/>
                <a:cs typeface="Garamond"/>
              </a:rPr>
              <a:t> </a:t>
            </a:r>
            <a:r>
              <a:rPr sz="2450" dirty="0">
                <a:latin typeface="Garamond"/>
                <a:cs typeface="Garamond"/>
              </a:rPr>
              <a:t>on</a:t>
            </a:r>
            <a:r>
              <a:rPr sz="2450" spc="150" dirty="0">
                <a:latin typeface="Garamond"/>
                <a:cs typeface="Garamond"/>
              </a:rPr>
              <a:t> </a:t>
            </a:r>
            <a:r>
              <a:rPr sz="2450" dirty="0">
                <a:latin typeface="Garamond"/>
                <a:cs typeface="Garamond"/>
              </a:rPr>
              <a:t>the</a:t>
            </a:r>
            <a:r>
              <a:rPr sz="2450" spc="155" dirty="0">
                <a:latin typeface="Garamond"/>
                <a:cs typeface="Garamond"/>
              </a:rPr>
              <a:t> </a:t>
            </a:r>
            <a:r>
              <a:rPr sz="2450" dirty="0">
                <a:latin typeface="Garamond"/>
                <a:cs typeface="Garamond"/>
              </a:rPr>
              <a:t>average</a:t>
            </a:r>
            <a:r>
              <a:rPr sz="2450" spc="150" dirty="0">
                <a:latin typeface="Garamond"/>
                <a:cs typeface="Garamond"/>
              </a:rPr>
              <a:t> </a:t>
            </a:r>
            <a:r>
              <a:rPr sz="2450" spc="60" dirty="0">
                <a:latin typeface="Garamond"/>
                <a:cs typeface="Garamond"/>
              </a:rPr>
              <a:t>thermal</a:t>
            </a:r>
            <a:r>
              <a:rPr sz="2450" spc="155" dirty="0">
                <a:latin typeface="Garamond"/>
                <a:cs typeface="Garamond"/>
              </a:rPr>
              <a:t> </a:t>
            </a:r>
            <a:r>
              <a:rPr sz="2450" spc="-10" dirty="0">
                <a:latin typeface="Garamond"/>
                <a:cs typeface="Garamond"/>
              </a:rPr>
              <a:t>energy.</a:t>
            </a:r>
            <a:endParaRPr sz="2450">
              <a:latin typeface="Garamond"/>
              <a:cs typeface="Garamond"/>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3371850" algn="l"/>
              </a:tabLst>
            </a:pPr>
            <a:r>
              <a:rPr sz="1200" spc="-10" dirty="0">
                <a:latin typeface="Times New Roman"/>
                <a:cs typeface="Times New Roman"/>
              </a:rPr>
              <a:t>ConcepTest</a:t>
            </a:r>
            <a:r>
              <a:rPr sz="1200" dirty="0">
                <a:latin typeface="Times New Roman"/>
                <a:cs typeface="Times New Roman"/>
              </a:rPr>
              <a:t>	</a:t>
            </a:r>
            <a:r>
              <a:rPr sz="1200" spc="10" dirty="0">
                <a:latin typeface="Times New Roman"/>
                <a:cs typeface="Times New Roman"/>
              </a:rPr>
              <a:t>10.5.</a:t>
            </a:r>
            <a:r>
              <a:rPr sz="1200" spc="200" dirty="0">
                <a:latin typeface="Times New Roman"/>
                <a:cs typeface="Times New Roman"/>
              </a:rPr>
              <a:t>  </a:t>
            </a:r>
            <a:r>
              <a:rPr sz="1200" spc="10" dirty="0">
                <a:latin typeface="Times New Roman"/>
                <a:cs typeface="Times New Roman"/>
              </a:rPr>
              <a:t>SOME</a:t>
            </a:r>
            <a:r>
              <a:rPr sz="1200" spc="135" dirty="0">
                <a:latin typeface="Times New Roman"/>
                <a:cs typeface="Times New Roman"/>
              </a:rPr>
              <a:t> </a:t>
            </a:r>
            <a:r>
              <a:rPr sz="1200" spc="10" dirty="0">
                <a:latin typeface="Times New Roman"/>
                <a:cs typeface="Times New Roman"/>
              </a:rPr>
              <a:t>APPLICATIONS</a:t>
            </a:r>
            <a:r>
              <a:rPr sz="1200" spc="130" dirty="0">
                <a:latin typeface="Times New Roman"/>
                <a:cs typeface="Times New Roman"/>
              </a:rPr>
              <a:t> </a:t>
            </a:r>
            <a:r>
              <a:rPr sz="1200" spc="65" dirty="0">
                <a:latin typeface="Times New Roman"/>
                <a:cs typeface="Times New Roman"/>
              </a:rPr>
              <a:t>OF</a:t>
            </a:r>
            <a:r>
              <a:rPr sz="1200" spc="125" dirty="0">
                <a:latin typeface="Times New Roman"/>
                <a:cs typeface="Times New Roman"/>
              </a:rPr>
              <a:t> </a:t>
            </a:r>
            <a:r>
              <a:rPr sz="1200" spc="50" dirty="0">
                <a:latin typeface="Times New Roman"/>
                <a:cs typeface="Times New Roman"/>
              </a:rPr>
              <a:t>THE</a:t>
            </a:r>
            <a:r>
              <a:rPr sz="1200" spc="130" dirty="0">
                <a:latin typeface="Times New Roman"/>
                <a:cs typeface="Times New Roman"/>
              </a:rPr>
              <a:t> </a:t>
            </a:r>
            <a:r>
              <a:rPr sz="1200" spc="10" dirty="0">
                <a:latin typeface="Times New Roman"/>
                <a:cs typeface="Times New Roman"/>
              </a:rPr>
              <a:t>BOLTZMANN</a:t>
            </a:r>
            <a:r>
              <a:rPr sz="1200" spc="125" dirty="0">
                <a:latin typeface="Times New Roman"/>
                <a:cs typeface="Times New Roman"/>
              </a:rPr>
              <a:t> </a:t>
            </a:r>
            <a:r>
              <a:rPr sz="1200" spc="-10" dirty="0">
                <a:latin typeface="Times New Roman"/>
                <a:cs typeface="Times New Roman"/>
              </a:rPr>
              <a:t>DISTRIBUTION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06119" y="1208797"/>
            <a:ext cx="8279765" cy="1162685"/>
          </a:xfrm>
          <a:prstGeom prst="rect">
            <a:avLst/>
          </a:prstGeom>
        </p:spPr>
        <p:txBody>
          <a:bodyPr vert="horz" wrap="square" lIns="0" tIns="9525" rIns="0" bIns="0" rtlCol="0">
            <a:spAutoFit/>
          </a:bodyPr>
          <a:lstStyle/>
          <a:p>
            <a:pPr marL="25400" marR="17780" algn="just">
              <a:lnSpc>
                <a:spcPct val="101699"/>
              </a:lnSpc>
              <a:spcBef>
                <a:spcPts val="75"/>
              </a:spcBef>
            </a:pPr>
            <a:r>
              <a:rPr spc="45" dirty="0"/>
              <a:t>A</a:t>
            </a:r>
            <a:r>
              <a:rPr spc="114" dirty="0"/>
              <a:t> </a:t>
            </a:r>
            <a:r>
              <a:rPr spc="45" dirty="0"/>
              <a:t>quantum</a:t>
            </a:r>
            <a:r>
              <a:rPr spc="114" dirty="0"/>
              <a:t> </a:t>
            </a:r>
            <a:r>
              <a:rPr spc="20" dirty="0"/>
              <a:t>simple</a:t>
            </a:r>
            <a:r>
              <a:rPr spc="114" dirty="0"/>
              <a:t> </a:t>
            </a:r>
            <a:r>
              <a:rPr spc="10" dirty="0"/>
              <a:t>harmonic</a:t>
            </a:r>
            <a:r>
              <a:rPr spc="114" dirty="0"/>
              <a:t> </a:t>
            </a:r>
            <a:r>
              <a:rPr spc="25" dirty="0"/>
              <a:t>oscillator</a:t>
            </a:r>
            <a:r>
              <a:rPr spc="114" dirty="0"/>
              <a:t> </a:t>
            </a:r>
            <a:r>
              <a:rPr spc="40" dirty="0"/>
              <a:t>has</a:t>
            </a:r>
            <a:r>
              <a:rPr spc="114" dirty="0"/>
              <a:t> </a:t>
            </a:r>
            <a:r>
              <a:rPr spc="25" dirty="0"/>
              <a:t>evenly</a:t>
            </a:r>
            <a:r>
              <a:rPr spc="114" dirty="0"/>
              <a:t> </a:t>
            </a:r>
            <a:r>
              <a:rPr spc="20" dirty="0"/>
              <a:t>spaced</a:t>
            </a:r>
            <a:r>
              <a:rPr spc="114" dirty="0"/>
              <a:t> </a:t>
            </a:r>
            <a:r>
              <a:rPr spc="5" dirty="0"/>
              <a:t>energies </a:t>
            </a:r>
            <a:r>
              <a:rPr i="1" spc="285" dirty="0">
                <a:latin typeface="Times New Roman"/>
                <a:cs typeface="Times New Roman"/>
              </a:rPr>
              <a:t>E</a:t>
            </a:r>
            <a:r>
              <a:rPr i="1" spc="220" dirty="0">
                <a:latin typeface="Times New Roman"/>
                <a:cs typeface="Times New Roman"/>
              </a:rPr>
              <a:t> </a:t>
            </a:r>
            <a:r>
              <a:rPr spc="130" dirty="0"/>
              <a:t>=</a:t>
            </a:r>
            <a:r>
              <a:rPr spc="75" dirty="0"/>
              <a:t> </a:t>
            </a:r>
            <a:r>
              <a:rPr spc="185" dirty="0"/>
              <a:t>(</a:t>
            </a:r>
            <a:r>
              <a:rPr i="1" spc="185" dirty="0">
                <a:latin typeface="Times New Roman"/>
                <a:cs typeface="Times New Roman"/>
              </a:rPr>
              <a:t>n</a:t>
            </a:r>
            <a:r>
              <a:rPr i="1" spc="-340" dirty="0">
                <a:latin typeface="Times New Roman"/>
                <a:cs typeface="Times New Roman"/>
              </a:rPr>
              <a:t> </a:t>
            </a:r>
            <a:r>
              <a:rPr spc="130" dirty="0"/>
              <a:t>+</a:t>
            </a:r>
            <a:r>
              <a:rPr spc="-340" dirty="0"/>
              <a:t> </a:t>
            </a:r>
            <a:r>
              <a:rPr spc="25" dirty="0"/>
              <a:t>1</a:t>
            </a:r>
            <a:r>
              <a:rPr i="1" spc="25" dirty="0">
                <a:latin typeface="Times New Roman"/>
                <a:cs typeface="Times New Roman"/>
              </a:rPr>
              <a:t>/</a:t>
            </a:r>
            <a:r>
              <a:rPr spc="25" dirty="0"/>
              <a:t>2)</a:t>
            </a:r>
            <a:r>
              <a:rPr spc="25" dirty="0">
                <a:latin typeface="Lucida Sans Unicode"/>
                <a:cs typeface="Lucida Sans Unicode"/>
              </a:rPr>
              <a:t>ℏ</a:t>
            </a:r>
            <a:r>
              <a:rPr i="1" spc="25" dirty="0">
                <a:latin typeface="Times New Roman"/>
                <a:cs typeface="Times New Roman"/>
              </a:rPr>
              <a:t>ω</a:t>
            </a:r>
            <a:r>
              <a:rPr spc="25" dirty="0"/>
              <a:t>,</a:t>
            </a:r>
            <a:r>
              <a:rPr spc="30" dirty="0"/>
              <a:t> </a:t>
            </a:r>
            <a:r>
              <a:rPr spc="10" dirty="0"/>
              <a:t>where</a:t>
            </a:r>
            <a:r>
              <a:rPr spc="5" dirty="0"/>
              <a:t> </a:t>
            </a:r>
            <a:r>
              <a:rPr i="1" spc="-225" dirty="0">
                <a:latin typeface="Times New Roman"/>
                <a:cs typeface="Times New Roman"/>
              </a:rPr>
              <a:t>ω</a:t>
            </a:r>
            <a:r>
              <a:rPr i="1" spc="90" dirty="0">
                <a:latin typeface="Times New Roman"/>
                <a:cs typeface="Times New Roman"/>
              </a:rPr>
              <a:t> </a:t>
            </a:r>
            <a:r>
              <a:rPr spc="20" dirty="0"/>
              <a:t>is</a:t>
            </a:r>
            <a:r>
              <a:rPr spc="5" dirty="0"/>
              <a:t> </a:t>
            </a:r>
            <a:r>
              <a:rPr spc="45" dirty="0"/>
              <a:t>the</a:t>
            </a:r>
            <a:r>
              <a:rPr spc="5" dirty="0"/>
              <a:t> </a:t>
            </a:r>
            <a:r>
              <a:rPr spc="65" dirty="0"/>
              <a:t>angular</a:t>
            </a:r>
            <a:r>
              <a:rPr dirty="0"/>
              <a:t> </a:t>
            </a:r>
            <a:r>
              <a:rPr spc="-5" dirty="0"/>
              <a:t>frequency.</a:t>
            </a:r>
            <a:r>
              <a:rPr spc="350" dirty="0"/>
              <a:t> </a:t>
            </a:r>
            <a:r>
              <a:rPr spc="25" dirty="0"/>
              <a:t>Which</a:t>
            </a:r>
            <a:r>
              <a:rPr spc="5" dirty="0"/>
              <a:t> </a:t>
            </a:r>
            <a:r>
              <a:rPr spc="-5" dirty="0"/>
              <a:t>would</a:t>
            </a:r>
            <a:r>
              <a:rPr spc="5" dirty="0"/>
              <a:t> </a:t>
            </a:r>
            <a:r>
              <a:rPr spc="10" dirty="0"/>
              <a:t>you</a:t>
            </a:r>
            <a:r>
              <a:rPr spc="135" dirty="0"/>
              <a:t> </a:t>
            </a:r>
            <a:r>
              <a:rPr spc="40" dirty="0"/>
              <a:t>expect</a:t>
            </a:r>
            <a:r>
              <a:rPr spc="135" dirty="0"/>
              <a:t> </a:t>
            </a:r>
            <a:r>
              <a:rPr spc="15" dirty="0"/>
              <a:t>to</a:t>
            </a:r>
            <a:r>
              <a:rPr spc="135" dirty="0"/>
              <a:t> </a:t>
            </a:r>
            <a:r>
              <a:rPr spc="25" dirty="0"/>
              <a:t>fall</a:t>
            </a:r>
            <a:r>
              <a:rPr spc="135" dirty="0"/>
              <a:t> </a:t>
            </a:r>
            <a:r>
              <a:rPr spc="-10" dirty="0"/>
              <a:t>closer</a:t>
            </a:r>
            <a:r>
              <a:rPr spc="135" dirty="0"/>
              <a:t> </a:t>
            </a:r>
            <a:r>
              <a:rPr spc="15" dirty="0"/>
              <a:t>to</a:t>
            </a:r>
            <a:r>
              <a:rPr spc="135" dirty="0"/>
              <a:t> </a:t>
            </a:r>
            <a:r>
              <a:rPr i="1" spc="285" dirty="0">
                <a:latin typeface="Times New Roman"/>
                <a:cs typeface="Times New Roman"/>
              </a:rPr>
              <a:t>E</a:t>
            </a:r>
            <a:r>
              <a:rPr i="1" spc="220" dirty="0">
                <a:latin typeface="Times New Roman"/>
                <a:cs typeface="Times New Roman"/>
              </a:rPr>
              <a:t> </a:t>
            </a:r>
            <a:r>
              <a:rPr spc="130" dirty="0"/>
              <a:t>=</a:t>
            </a:r>
            <a:r>
              <a:rPr spc="75" dirty="0"/>
              <a:t> </a:t>
            </a:r>
            <a:r>
              <a:rPr i="1" spc="215" dirty="0">
                <a:latin typeface="Times New Roman"/>
                <a:cs typeface="Times New Roman"/>
              </a:rPr>
              <a:t>k</a:t>
            </a:r>
            <a:r>
              <a:rPr sz="3075" i="1" spc="322" baseline="-14905" dirty="0">
                <a:latin typeface="Times New Roman"/>
                <a:cs typeface="Times New Roman"/>
              </a:rPr>
              <a:t>B</a:t>
            </a:r>
            <a:r>
              <a:rPr sz="2450" i="1" spc="215" dirty="0">
                <a:latin typeface="Times New Roman"/>
                <a:cs typeface="Times New Roman"/>
              </a:rPr>
              <a:t>T</a:t>
            </a:r>
            <a:r>
              <a:rPr sz="2450" i="1" spc="-275" dirty="0">
                <a:latin typeface="Times New Roman"/>
                <a:cs typeface="Times New Roman"/>
              </a:rPr>
              <a:t> </a:t>
            </a:r>
            <a:r>
              <a:rPr sz="2450" spc="175" dirty="0"/>
              <a:t>?</a:t>
            </a:r>
            <a:r>
              <a:rPr sz="2450" spc="390" dirty="0"/>
              <a:t> </a:t>
            </a:r>
            <a:r>
              <a:rPr sz="2450" spc="5" dirty="0"/>
              <a:t>(Choose</a:t>
            </a:r>
            <a:r>
              <a:rPr sz="2450" spc="135" dirty="0"/>
              <a:t> </a:t>
            </a:r>
            <a:r>
              <a:rPr sz="2450" spc="15" dirty="0"/>
              <a:t>one.)</a:t>
            </a:r>
            <a:endParaRPr sz="2450">
              <a:latin typeface="Times New Roman"/>
              <a:cs typeface="Times New Roman"/>
            </a:endParaRPr>
          </a:p>
        </p:txBody>
      </p:sp>
      <p:sp>
        <p:nvSpPr>
          <p:cNvPr id="5" name="object 5"/>
          <p:cNvSpPr txBox="1"/>
          <p:nvPr/>
        </p:nvSpPr>
        <p:spPr>
          <a:xfrm>
            <a:off x="695058" y="2421615"/>
            <a:ext cx="8293734" cy="3302635"/>
          </a:xfrm>
          <a:prstGeom prst="rect">
            <a:avLst/>
          </a:prstGeom>
        </p:spPr>
        <p:txBody>
          <a:bodyPr vert="horz" wrap="square" lIns="0" tIns="144780" rIns="0" bIns="0" rtlCol="0">
            <a:spAutoFit/>
          </a:bodyPr>
          <a:lstStyle/>
          <a:p>
            <a:pPr marL="36830">
              <a:lnSpc>
                <a:spcPct val="100000"/>
              </a:lnSpc>
              <a:spcBef>
                <a:spcPts val="1140"/>
              </a:spcBef>
            </a:pPr>
            <a:r>
              <a:rPr sz="2450" spc="65" dirty="0">
                <a:latin typeface="Garamond"/>
                <a:cs typeface="Garamond"/>
              </a:rPr>
              <a:t>A.</a:t>
            </a:r>
            <a:r>
              <a:rPr sz="2450" spc="25" dirty="0">
                <a:latin typeface="Garamond"/>
                <a:cs typeface="Garamond"/>
              </a:rPr>
              <a:t> </a:t>
            </a:r>
            <a:r>
              <a:rPr sz="2450" spc="130" dirty="0">
                <a:latin typeface="Garamond"/>
                <a:cs typeface="Garamond"/>
              </a:rPr>
              <a:t>a</a:t>
            </a:r>
            <a:r>
              <a:rPr sz="2450" spc="215" dirty="0">
                <a:latin typeface="Garamond"/>
                <a:cs typeface="Garamond"/>
              </a:rPr>
              <a:t> </a:t>
            </a:r>
            <a:r>
              <a:rPr sz="2450" dirty="0">
                <a:latin typeface="Garamond"/>
                <a:cs typeface="Garamond"/>
              </a:rPr>
              <a:t>very</a:t>
            </a:r>
            <a:r>
              <a:rPr sz="2450" spc="210" dirty="0">
                <a:latin typeface="Garamond"/>
                <a:cs typeface="Garamond"/>
              </a:rPr>
              <a:t> </a:t>
            </a:r>
            <a:r>
              <a:rPr sz="2450" dirty="0">
                <a:latin typeface="Garamond"/>
                <a:cs typeface="Garamond"/>
              </a:rPr>
              <a:t>high</a:t>
            </a:r>
            <a:r>
              <a:rPr sz="2450" spc="210" dirty="0">
                <a:latin typeface="Garamond"/>
                <a:cs typeface="Garamond"/>
              </a:rPr>
              <a:t> </a:t>
            </a:r>
            <a:r>
              <a:rPr sz="2450" dirty="0">
                <a:latin typeface="Garamond"/>
                <a:cs typeface="Garamond"/>
              </a:rPr>
              <a:t>frequency</a:t>
            </a:r>
            <a:r>
              <a:rPr sz="2450" spc="210" dirty="0">
                <a:latin typeface="Garamond"/>
                <a:cs typeface="Garamond"/>
              </a:rPr>
              <a:t> </a:t>
            </a:r>
            <a:r>
              <a:rPr sz="2450" spc="-10" dirty="0">
                <a:latin typeface="Garamond"/>
                <a:cs typeface="Garamond"/>
              </a:rPr>
              <a:t>oscillator</a:t>
            </a:r>
            <a:endParaRPr sz="2450">
              <a:latin typeface="Garamond"/>
              <a:cs typeface="Garamond"/>
            </a:endParaRPr>
          </a:p>
          <a:p>
            <a:pPr marL="48895">
              <a:lnSpc>
                <a:spcPct val="100000"/>
              </a:lnSpc>
              <a:spcBef>
                <a:spcPts val="1045"/>
              </a:spcBef>
            </a:pPr>
            <a:r>
              <a:rPr sz="2450" spc="90" dirty="0">
                <a:latin typeface="Garamond"/>
                <a:cs typeface="Garamond"/>
              </a:rPr>
              <a:t>B.</a:t>
            </a:r>
            <a:r>
              <a:rPr sz="2450" spc="-10" dirty="0">
                <a:latin typeface="Garamond"/>
                <a:cs typeface="Garamond"/>
              </a:rPr>
              <a:t> </a:t>
            </a:r>
            <a:r>
              <a:rPr sz="2450" spc="130" dirty="0">
                <a:latin typeface="Garamond"/>
                <a:cs typeface="Garamond"/>
              </a:rPr>
              <a:t>a</a:t>
            </a:r>
            <a:r>
              <a:rPr sz="2450" spc="165" dirty="0">
                <a:latin typeface="Garamond"/>
                <a:cs typeface="Garamond"/>
              </a:rPr>
              <a:t> </a:t>
            </a:r>
            <a:r>
              <a:rPr sz="2450" dirty="0">
                <a:latin typeface="Garamond"/>
                <a:cs typeface="Garamond"/>
              </a:rPr>
              <a:t>very</a:t>
            </a:r>
            <a:r>
              <a:rPr sz="2450" spc="165" dirty="0">
                <a:latin typeface="Garamond"/>
                <a:cs typeface="Garamond"/>
              </a:rPr>
              <a:t> </a:t>
            </a:r>
            <a:r>
              <a:rPr sz="2450" dirty="0">
                <a:latin typeface="Garamond"/>
                <a:cs typeface="Garamond"/>
              </a:rPr>
              <a:t>low</a:t>
            </a:r>
            <a:r>
              <a:rPr sz="2450" spc="165" dirty="0">
                <a:latin typeface="Garamond"/>
                <a:cs typeface="Garamond"/>
              </a:rPr>
              <a:t> </a:t>
            </a:r>
            <a:r>
              <a:rPr sz="2450" dirty="0">
                <a:latin typeface="Garamond"/>
                <a:cs typeface="Garamond"/>
              </a:rPr>
              <a:t>frequency</a:t>
            </a:r>
            <a:r>
              <a:rPr sz="2450" spc="165" dirty="0">
                <a:latin typeface="Garamond"/>
                <a:cs typeface="Garamond"/>
              </a:rPr>
              <a:t> </a:t>
            </a:r>
            <a:r>
              <a:rPr sz="2450" spc="-10" dirty="0">
                <a:latin typeface="Garamond"/>
                <a:cs typeface="Garamond"/>
              </a:rPr>
              <a:t>oscillator</a:t>
            </a:r>
            <a:endParaRPr sz="2450">
              <a:latin typeface="Garamond"/>
              <a:cs typeface="Garamond"/>
            </a:endParaRPr>
          </a:p>
          <a:p>
            <a:pPr marL="44450">
              <a:lnSpc>
                <a:spcPct val="100000"/>
              </a:lnSpc>
              <a:spcBef>
                <a:spcPts val="1045"/>
              </a:spcBef>
            </a:pPr>
            <a:r>
              <a:rPr sz="2450" spc="80" dirty="0">
                <a:latin typeface="Garamond"/>
                <a:cs typeface="Garamond"/>
              </a:rPr>
              <a:t>C.</a:t>
            </a:r>
            <a:r>
              <a:rPr sz="2450" spc="-20" dirty="0">
                <a:latin typeface="Garamond"/>
                <a:cs typeface="Garamond"/>
              </a:rPr>
              <a:t> </a:t>
            </a:r>
            <a:r>
              <a:rPr sz="2450" dirty="0">
                <a:latin typeface="Garamond"/>
                <a:cs typeface="Garamond"/>
              </a:rPr>
              <a:t>Frequency</a:t>
            </a:r>
            <a:r>
              <a:rPr sz="2450" spc="155" dirty="0">
                <a:latin typeface="Garamond"/>
                <a:cs typeface="Garamond"/>
              </a:rPr>
              <a:t> </a:t>
            </a:r>
            <a:r>
              <a:rPr sz="2450" dirty="0">
                <a:latin typeface="Garamond"/>
                <a:cs typeface="Garamond"/>
              </a:rPr>
              <a:t>has</a:t>
            </a:r>
            <a:r>
              <a:rPr sz="2450" spc="150" dirty="0">
                <a:latin typeface="Garamond"/>
                <a:cs typeface="Garamond"/>
              </a:rPr>
              <a:t> </a:t>
            </a:r>
            <a:r>
              <a:rPr sz="2450" dirty="0">
                <a:latin typeface="Garamond"/>
                <a:cs typeface="Garamond"/>
              </a:rPr>
              <a:t>no</a:t>
            </a:r>
            <a:r>
              <a:rPr sz="2450" spc="150" dirty="0">
                <a:latin typeface="Garamond"/>
                <a:cs typeface="Garamond"/>
              </a:rPr>
              <a:t> </a:t>
            </a:r>
            <a:r>
              <a:rPr sz="2450" dirty="0">
                <a:latin typeface="Garamond"/>
                <a:cs typeface="Garamond"/>
              </a:rPr>
              <a:t>effect</a:t>
            </a:r>
            <a:r>
              <a:rPr sz="2450" spc="155" dirty="0">
                <a:latin typeface="Garamond"/>
                <a:cs typeface="Garamond"/>
              </a:rPr>
              <a:t> </a:t>
            </a:r>
            <a:r>
              <a:rPr sz="2450" dirty="0">
                <a:latin typeface="Garamond"/>
                <a:cs typeface="Garamond"/>
              </a:rPr>
              <a:t>on</a:t>
            </a:r>
            <a:r>
              <a:rPr sz="2450" spc="150" dirty="0">
                <a:latin typeface="Garamond"/>
                <a:cs typeface="Garamond"/>
              </a:rPr>
              <a:t> </a:t>
            </a:r>
            <a:r>
              <a:rPr sz="2450" dirty="0">
                <a:latin typeface="Garamond"/>
                <a:cs typeface="Garamond"/>
              </a:rPr>
              <a:t>the</a:t>
            </a:r>
            <a:r>
              <a:rPr sz="2450" spc="155" dirty="0">
                <a:latin typeface="Garamond"/>
                <a:cs typeface="Garamond"/>
              </a:rPr>
              <a:t> </a:t>
            </a:r>
            <a:r>
              <a:rPr sz="2450" dirty="0">
                <a:latin typeface="Garamond"/>
                <a:cs typeface="Garamond"/>
              </a:rPr>
              <a:t>average</a:t>
            </a:r>
            <a:r>
              <a:rPr sz="2450" spc="150" dirty="0">
                <a:latin typeface="Garamond"/>
                <a:cs typeface="Garamond"/>
              </a:rPr>
              <a:t> </a:t>
            </a:r>
            <a:r>
              <a:rPr sz="2450" spc="60" dirty="0">
                <a:latin typeface="Garamond"/>
                <a:cs typeface="Garamond"/>
              </a:rPr>
              <a:t>thermal</a:t>
            </a:r>
            <a:r>
              <a:rPr sz="2450" spc="155" dirty="0">
                <a:latin typeface="Garamond"/>
                <a:cs typeface="Garamond"/>
              </a:rPr>
              <a:t> </a:t>
            </a:r>
            <a:r>
              <a:rPr sz="2450" spc="-10" dirty="0">
                <a:latin typeface="Garamond"/>
                <a:cs typeface="Garamond"/>
              </a:rPr>
              <a:t>energy.</a:t>
            </a:r>
            <a:endParaRPr sz="2450">
              <a:latin typeface="Garamond"/>
              <a:cs typeface="Garamond"/>
            </a:endParaRPr>
          </a:p>
          <a:p>
            <a:pPr marL="36195" marR="17780" indent="-11430" algn="just">
              <a:lnSpc>
                <a:spcPct val="101699"/>
              </a:lnSpc>
              <a:spcBef>
                <a:spcPts val="1889"/>
              </a:spcBef>
            </a:pPr>
            <a:r>
              <a:rPr sz="2450" b="1" spc="55" dirty="0">
                <a:latin typeface="Book Antiqua"/>
                <a:cs typeface="Book Antiqua"/>
              </a:rPr>
              <a:t>Solution:</a:t>
            </a:r>
            <a:r>
              <a:rPr sz="2450" b="1" spc="365" dirty="0">
                <a:latin typeface="Book Antiqua"/>
                <a:cs typeface="Book Antiqua"/>
              </a:rPr>
              <a:t>  </a:t>
            </a:r>
            <a:r>
              <a:rPr sz="2450" spc="90" dirty="0">
                <a:latin typeface="Garamond"/>
                <a:cs typeface="Garamond"/>
              </a:rPr>
              <a:t>B.</a:t>
            </a:r>
            <a:r>
              <a:rPr sz="2450" spc="525" dirty="0">
                <a:latin typeface="Garamond"/>
                <a:cs typeface="Garamond"/>
              </a:rPr>
              <a:t> </a:t>
            </a:r>
            <a:r>
              <a:rPr sz="2450" dirty="0">
                <a:latin typeface="Garamond"/>
                <a:cs typeface="Garamond"/>
              </a:rPr>
              <a:t>The</a:t>
            </a:r>
            <a:r>
              <a:rPr sz="2450" spc="530" dirty="0">
                <a:latin typeface="Garamond"/>
                <a:cs typeface="Garamond"/>
              </a:rPr>
              <a:t> </a:t>
            </a:r>
            <a:r>
              <a:rPr sz="2450" dirty="0">
                <a:latin typeface="Garamond"/>
                <a:cs typeface="Garamond"/>
              </a:rPr>
              <a:t>high</a:t>
            </a:r>
            <a:r>
              <a:rPr sz="2450" spc="530" dirty="0">
                <a:latin typeface="Garamond"/>
                <a:cs typeface="Garamond"/>
              </a:rPr>
              <a:t> </a:t>
            </a:r>
            <a:r>
              <a:rPr sz="2450" dirty="0">
                <a:latin typeface="Garamond"/>
                <a:cs typeface="Garamond"/>
              </a:rPr>
              <a:t>frequency</a:t>
            </a:r>
            <a:r>
              <a:rPr sz="2450" spc="535" dirty="0">
                <a:latin typeface="Garamond"/>
                <a:cs typeface="Garamond"/>
              </a:rPr>
              <a:t> </a:t>
            </a:r>
            <a:r>
              <a:rPr sz="2450" dirty="0">
                <a:latin typeface="Garamond"/>
                <a:cs typeface="Garamond"/>
              </a:rPr>
              <a:t>oscillator</a:t>
            </a:r>
            <a:r>
              <a:rPr sz="2450" spc="530" dirty="0">
                <a:latin typeface="Garamond"/>
                <a:cs typeface="Garamond"/>
              </a:rPr>
              <a:t> </a:t>
            </a:r>
            <a:r>
              <a:rPr sz="2450" dirty="0">
                <a:latin typeface="Garamond"/>
                <a:cs typeface="Garamond"/>
              </a:rPr>
              <a:t>will</a:t>
            </a:r>
            <a:r>
              <a:rPr sz="2450" spc="525" dirty="0">
                <a:latin typeface="Garamond"/>
                <a:cs typeface="Garamond"/>
              </a:rPr>
              <a:t> </a:t>
            </a:r>
            <a:r>
              <a:rPr sz="2450" dirty="0">
                <a:latin typeface="Garamond"/>
                <a:cs typeface="Garamond"/>
              </a:rPr>
              <a:t>have</a:t>
            </a:r>
            <a:r>
              <a:rPr sz="2450" spc="530" dirty="0">
                <a:latin typeface="Garamond"/>
                <a:cs typeface="Garamond"/>
              </a:rPr>
              <a:t> </a:t>
            </a:r>
            <a:r>
              <a:rPr sz="2450" spc="130" dirty="0">
                <a:latin typeface="Garamond"/>
                <a:cs typeface="Garamond"/>
              </a:rPr>
              <a:t>a</a:t>
            </a:r>
            <a:r>
              <a:rPr sz="2450" spc="530" dirty="0">
                <a:latin typeface="Garamond"/>
                <a:cs typeface="Garamond"/>
              </a:rPr>
              <a:t> </a:t>
            </a:r>
            <a:r>
              <a:rPr sz="2450" spc="40" dirty="0">
                <a:latin typeface="Garamond"/>
                <a:cs typeface="Garamond"/>
              </a:rPr>
              <a:t>larger </a:t>
            </a:r>
            <a:r>
              <a:rPr sz="2450" dirty="0">
                <a:latin typeface="Garamond"/>
                <a:cs typeface="Garamond"/>
              </a:rPr>
              <a:t>spacing</a:t>
            </a:r>
            <a:r>
              <a:rPr sz="2450" spc="70" dirty="0">
                <a:latin typeface="Garamond"/>
                <a:cs typeface="Garamond"/>
              </a:rPr>
              <a:t> </a:t>
            </a:r>
            <a:r>
              <a:rPr sz="2450" spc="-365" dirty="0">
                <a:latin typeface="Lucida Sans Unicode"/>
                <a:cs typeface="Lucida Sans Unicode"/>
              </a:rPr>
              <a:t>ℏ</a:t>
            </a:r>
            <a:r>
              <a:rPr sz="2450" i="1" spc="-365" dirty="0">
                <a:latin typeface="Times New Roman"/>
                <a:cs typeface="Times New Roman"/>
              </a:rPr>
              <a:t>ω</a:t>
            </a:r>
            <a:r>
              <a:rPr sz="2450" i="1" spc="215" dirty="0">
                <a:latin typeface="Times New Roman"/>
                <a:cs typeface="Times New Roman"/>
              </a:rPr>
              <a:t> </a:t>
            </a:r>
            <a:r>
              <a:rPr sz="2450" dirty="0">
                <a:latin typeface="Garamond"/>
                <a:cs typeface="Garamond"/>
              </a:rPr>
              <a:t>between</a:t>
            </a:r>
            <a:r>
              <a:rPr sz="2450" spc="100" dirty="0">
                <a:latin typeface="Garamond"/>
                <a:cs typeface="Garamond"/>
              </a:rPr>
              <a:t> </a:t>
            </a:r>
            <a:r>
              <a:rPr sz="2450" dirty="0">
                <a:latin typeface="Garamond"/>
                <a:cs typeface="Garamond"/>
              </a:rPr>
              <a:t>energy</a:t>
            </a:r>
            <a:r>
              <a:rPr sz="2450" spc="95" dirty="0">
                <a:latin typeface="Garamond"/>
                <a:cs typeface="Garamond"/>
              </a:rPr>
              <a:t> </a:t>
            </a:r>
            <a:r>
              <a:rPr sz="2450" spc="70" dirty="0">
                <a:latin typeface="Garamond"/>
                <a:cs typeface="Garamond"/>
              </a:rPr>
              <a:t>states.</a:t>
            </a:r>
            <a:r>
              <a:rPr sz="2450" spc="480" dirty="0">
                <a:latin typeface="Garamond"/>
                <a:cs typeface="Garamond"/>
              </a:rPr>
              <a:t> </a:t>
            </a:r>
            <a:r>
              <a:rPr sz="2450" dirty="0">
                <a:latin typeface="Garamond"/>
                <a:cs typeface="Garamond"/>
              </a:rPr>
              <a:t>If</a:t>
            </a:r>
            <a:r>
              <a:rPr sz="2450" spc="95" dirty="0">
                <a:latin typeface="Garamond"/>
                <a:cs typeface="Garamond"/>
              </a:rPr>
              <a:t> </a:t>
            </a:r>
            <a:r>
              <a:rPr sz="2450" dirty="0">
                <a:latin typeface="Garamond"/>
                <a:cs typeface="Garamond"/>
              </a:rPr>
              <a:t>the</a:t>
            </a:r>
            <a:r>
              <a:rPr sz="2450" spc="100" dirty="0">
                <a:latin typeface="Garamond"/>
                <a:cs typeface="Garamond"/>
              </a:rPr>
              <a:t> </a:t>
            </a:r>
            <a:r>
              <a:rPr sz="2450" dirty="0">
                <a:latin typeface="Garamond"/>
                <a:cs typeface="Garamond"/>
              </a:rPr>
              <a:t>frequency</a:t>
            </a:r>
            <a:r>
              <a:rPr sz="2450" spc="100" dirty="0">
                <a:latin typeface="Garamond"/>
                <a:cs typeface="Garamond"/>
              </a:rPr>
              <a:t> </a:t>
            </a:r>
            <a:r>
              <a:rPr sz="2450" dirty="0">
                <a:latin typeface="Garamond"/>
                <a:cs typeface="Garamond"/>
              </a:rPr>
              <a:t>is</a:t>
            </a:r>
            <a:r>
              <a:rPr sz="2450" spc="100" dirty="0">
                <a:latin typeface="Garamond"/>
                <a:cs typeface="Garamond"/>
              </a:rPr>
              <a:t> </a:t>
            </a:r>
            <a:r>
              <a:rPr sz="2450" dirty="0">
                <a:latin typeface="Garamond"/>
                <a:cs typeface="Garamond"/>
              </a:rPr>
              <a:t>high</a:t>
            </a:r>
            <a:r>
              <a:rPr sz="2450" spc="100" dirty="0">
                <a:latin typeface="Garamond"/>
                <a:cs typeface="Garamond"/>
              </a:rPr>
              <a:t> </a:t>
            </a:r>
            <a:r>
              <a:rPr sz="2450" spc="-10" dirty="0">
                <a:latin typeface="Garamond"/>
                <a:cs typeface="Garamond"/>
              </a:rPr>
              <a:t>enough </a:t>
            </a:r>
            <a:r>
              <a:rPr sz="2450" spc="114" dirty="0">
                <a:latin typeface="Garamond"/>
                <a:cs typeface="Garamond"/>
              </a:rPr>
              <a:t>that</a:t>
            </a:r>
            <a:r>
              <a:rPr sz="2450" spc="395" dirty="0">
                <a:latin typeface="Garamond"/>
                <a:cs typeface="Garamond"/>
              </a:rPr>
              <a:t> </a:t>
            </a:r>
            <a:r>
              <a:rPr sz="2450" spc="-315" dirty="0">
                <a:latin typeface="Lucida Sans Unicode"/>
                <a:cs typeface="Lucida Sans Unicode"/>
              </a:rPr>
              <a:t>ℏ</a:t>
            </a:r>
            <a:r>
              <a:rPr sz="2450" i="1" spc="-315" dirty="0">
                <a:latin typeface="Times New Roman"/>
                <a:cs typeface="Times New Roman"/>
              </a:rPr>
              <a:t>ω</a:t>
            </a:r>
            <a:r>
              <a:rPr sz="2450" i="1" spc="575" dirty="0">
                <a:latin typeface="Times New Roman"/>
                <a:cs typeface="Times New Roman"/>
              </a:rPr>
              <a:t> </a:t>
            </a:r>
            <a:r>
              <a:rPr sz="2450" spc="-275" dirty="0">
                <a:latin typeface="Lucida Sans Unicode"/>
                <a:cs typeface="Lucida Sans Unicode"/>
              </a:rPr>
              <a:t>≫</a:t>
            </a:r>
            <a:r>
              <a:rPr sz="2450" spc="320" dirty="0">
                <a:latin typeface="Lucida Sans Unicode"/>
                <a:cs typeface="Lucida Sans Unicode"/>
              </a:rPr>
              <a:t> </a:t>
            </a:r>
            <a:r>
              <a:rPr sz="2450" i="1" spc="215" dirty="0">
                <a:latin typeface="Times New Roman"/>
                <a:cs typeface="Times New Roman"/>
              </a:rPr>
              <a:t>k</a:t>
            </a:r>
            <a:r>
              <a:rPr sz="3075" i="1" spc="322" baseline="-14905" dirty="0">
                <a:latin typeface="Times New Roman"/>
                <a:cs typeface="Times New Roman"/>
              </a:rPr>
              <a:t>B</a:t>
            </a:r>
            <a:r>
              <a:rPr sz="2450" i="1" spc="215" dirty="0">
                <a:latin typeface="Times New Roman"/>
                <a:cs typeface="Times New Roman"/>
              </a:rPr>
              <a:t>T</a:t>
            </a:r>
            <a:r>
              <a:rPr sz="2450" i="1" spc="65" dirty="0">
                <a:latin typeface="Times New Roman"/>
                <a:cs typeface="Times New Roman"/>
              </a:rPr>
              <a:t>  </a:t>
            </a:r>
            <a:r>
              <a:rPr sz="2450" dirty="0">
                <a:latin typeface="Garamond"/>
                <a:cs typeface="Garamond"/>
              </a:rPr>
              <a:t>the</a:t>
            </a:r>
            <a:r>
              <a:rPr sz="2450" spc="400" dirty="0">
                <a:latin typeface="Garamond"/>
                <a:cs typeface="Garamond"/>
              </a:rPr>
              <a:t> </a:t>
            </a:r>
            <a:r>
              <a:rPr sz="2450" dirty="0">
                <a:latin typeface="Garamond"/>
                <a:cs typeface="Garamond"/>
              </a:rPr>
              <a:t>average</a:t>
            </a:r>
            <a:r>
              <a:rPr sz="2450" spc="390" dirty="0">
                <a:latin typeface="Garamond"/>
                <a:cs typeface="Garamond"/>
              </a:rPr>
              <a:t> </a:t>
            </a:r>
            <a:r>
              <a:rPr sz="2450" dirty="0">
                <a:latin typeface="Garamond"/>
                <a:cs typeface="Garamond"/>
              </a:rPr>
              <a:t>energy</a:t>
            </a:r>
            <a:r>
              <a:rPr sz="2450" spc="395" dirty="0">
                <a:latin typeface="Garamond"/>
                <a:cs typeface="Garamond"/>
              </a:rPr>
              <a:t> </a:t>
            </a:r>
            <a:r>
              <a:rPr sz="2450" dirty="0">
                <a:latin typeface="Garamond"/>
                <a:cs typeface="Garamond"/>
              </a:rPr>
              <a:t>will</a:t>
            </a:r>
            <a:r>
              <a:rPr sz="2450" spc="390" dirty="0">
                <a:latin typeface="Garamond"/>
                <a:cs typeface="Garamond"/>
              </a:rPr>
              <a:t> </a:t>
            </a:r>
            <a:r>
              <a:rPr sz="2450" dirty="0">
                <a:latin typeface="Garamond"/>
                <a:cs typeface="Garamond"/>
              </a:rPr>
              <a:t>approach</a:t>
            </a:r>
            <a:r>
              <a:rPr sz="2450" spc="390" dirty="0">
                <a:latin typeface="Garamond"/>
                <a:cs typeface="Garamond"/>
              </a:rPr>
              <a:t> </a:t>
            </a:r>
            <a:r>
              <a:rPr sz="2450" dirty="0">
                <a:latin typeface="Garamond"/>
                <a:cs typeface="Garamond"/>
              </a:rPr>
              <a:t>zero.</a:t>
            </a:r>
            <a:r>
              <a:rPr sz="2450" spc="229" dirty="0">
                <a:latin typeface="Garamond"/>
                <a:cs typeface="Garamond"/>
              </a:rPr>
              <a:t>  </a:t>
            </a:r>
            <a:r>
              <a:rPr sz="2450" dirty="0">
                <a:latin typeface="Garamond"/>
                <a:cs typeface="Garamond"/>
              </a:rPr>
              <a:t>In</a:t>
            </a:r>
            <a:r>
              <a:rPr sz="2450" spc="390" dirty="0">
                <a:latin typeface="Garamond"/>
                <a:cs typeface="Garamond"/>
              </a:rPr>
              <a:t> </a:t>
            </a:r>
            <a:r>
              <a:rPr sz="2450" spc="-25" dirty="0">
                <a:latin typeface="Garamond"/>
                <a:cs typeface="Garamond"/>
              </a:rPr>
              <a:t>the </a:t>
            </a:r>
            <a:r>
              <a:rPr sz="2450" dirty="0">
                <a:latin typeface="Garamond"/>
                <a:cs typeface="Garamond"/>
              </a:rPr>
              <a:t>opposite</a:t>
            </a:r>
            <a:r>
              <a:rPr sz="2450" spc="215" dirty="0">
                <a:latin typeface="Garamond"/>
                <a:cs typeface="Garamond"/>
              </a:rPr>
              <a:t> </a:t>
            </a:r>
            <a:r>
              <a:rPr sz="2450" spc="65" dirty="0">
                <a:latin typeface="Garamond"/>
                <a:cs typeface="Garamond"/>
              </a:rPr>
              <a:t>limit</a:t>
            </a:r>
            <a:r>
              <a:rPr sz="2450" spc="210" dirty="0">
                <a:latin typeface="Garamond"/>
                <a:cs typeface="Garamond"/>
              </a:rPr>
              <a:t> </a:t>
            </a:r>
            <a:r>
              <a:rPr sz="2450" dirty="0">
                <a:latin typeface="Garamond"/>
                <a:cs typeface="Garamond"/>
              </a:rPr>
              <a:t>where</a:t>
            </a:r>
            <a:r>
              <a:rPr sz="2450" spc="220" dirty="0">
                <a:latin typeface="Garamond"/>
                <a:cs typeface="Garamond"/>
              </a:rPr>
              <a:t> </a:t>
            </a:r>
            <a:r>
              <a:rPr sz="2450" spc="-315" dirty="0">
                <a:latin typeface="Lucida Sans Unicode"/>
                <a:cs typeface="Lucida Sans Unicode"/>
              </a:rPr>
              <a:t>ℏ</a:t>
            </a:r>
            <a:r>
              <a:rPr sz="2450" i="1" spc="-315" dirty="0">
                <a:latin typeface="Times New Roman"/>
                <a:cs typeface="Times New Roman"/>
              </a:rPr>
              <a:t>ω</a:t>
            </a:r>
            <a:r>
              <a:rPr sz="2450" i="1" spc="240" dirty="0">
                <a:latin typeface="Times New Roman"/>
                <a:cs typeface="Times New Roman"/>
              </a:rPr>
              <a:t> </a:t>
            </a:r>
            <a:r>
              <a:rPr sz="2450" spc="-275" dirty="0">
                <a:latin typeface="Lucida Sans Unicode"/>
                <a:cs typeface="Lucida Sans Unicode"/>
              </a:rPr>
              <a:t>≪</a:t>
            </a:r>
            <a:r>
              <a:rPr sz="2450" spc="-15" dirty="0">
                <a:latin typeface="Lucida Sans Unicode"/>
                <a:cs typeface="Lucida Sans Unicode"/>
              </a:rPr>
              <a:t> </a:t>
            </a:r>
            <a:r>
              <a:rPr sz="2450" i="1" spc="215" dirty="0">
                <a:latin typeface="Times New Roman"/>
                <a:cs typeface="Times New Roman"/>
              </a:rPr>
              <a:t>k</a:t>
            </a:r>
            <a:r>
              <a:rPr sz="3075" i="1" spc="322" baseline="-14905" dirty="0">
                <a:latin typeface="Times New Roman"/>
                <a:cs typeface="Times New Roman"/>
              </a:rPr>
              <a:t>B</a:t>
            </a:r>
            <a:r>
              <a:rPr sz="2450" i="1" spc="215" dirty="0">
                <a:latin typeface="Times New Roman"/>
                <a:cs typeface="Times New Roman"/>
              </a:rPr>
              <a:t>T</a:t>
            </a:r>
            <a:r>
              <a:rPr sz="2450" i="1" spc="585" dirty="0">
                <a:latin typeface="Times New Roman"/>
                <a:cs typeface="Times New Roman"/>
              </a:rPr>
              <a:t> </a:t>
            </a:r>
            <a:r>
              <a:rPr sz="2450" dirty="0">
                <a:latin typeface="Garamond"/>
                <a:cs typeface="Garamond"/>
              </a:rPr>
              <a:t>the</a:t>
            </a:r>
            <a:r>
              <a:rPr sz="2450" spc="215" dirty="0">
                <a:latin typeface="Garamond"/>
                <a:cs typeface="Garamond"/>
              </a:rPr>
              <a:t> </a:t>
            </a:r>
            <a:r>
              <a:rPr sz="2450" dirty="0">
                <a:latin typeface="Garamond"/>
                <a:cs typeface="Garamond"/>
              </a:rPr>
              <a:t>energy</a:t>
            </a:r>
            <a:r>
              <a:rPr sz="2450" spc="215" dirty="0">
                <a:latin typeface="Garamond"/>
                <a:cs typeface="Garamond"/>
              </a:rPr>
              <a:t> </a:t>
            </a:r>
            <a:r>
              <a:rPr sz="2450" dirty="0">
                <a:latin typeface="Garamond"/>
                <a:cs typeface="Garamond"/>
              </a:rPr>
              <a:t>will</a:t>
            </a:r>
            <a:r>
              <a:rPr sz="2450" spc="210" dirty="0">
                <a:latin typeface="Garamond"/>
                <a:cs typeface="Garamond"/>
              </a:rPr>
              <a:t> </a:t>
            </a:r>
            <a:r>
              <a:rPr sz="2450" dirty="0">
                <a:latin typeface="Garamond"/>
                <a:cs typeface="Garamond"/>
              </a:rPr>
              <a:t>approach</a:t>
            </a:r>
            <a:r>
              <a:rPr sz="2450" spc="210" dirty="0">
                <a:latin typeface="Garamond"/>
                <a:cs typeface="Garamond"/>
              </a:rPr>
              <a:t> </a:t>
            </a:r>
            <a:r>
              <a:rPr sz="2450" i="1" spc="215" dirty="0">
                <a:latin typeface="Times New Roman"/>
                <a:cs typeface="Times New Roman"/>
              </a:rPr>
              <a:t>k</a:t>
            </a:r>
            <a:r>
              <a:rPr sz="3075" i="1" spc="322" baseline="-14905" dirty="0">
                <a:latin typeface="Times New Roman"/>
                <a:cs typeface="Times New Roman"/>
              </a:rPr>
              <a:t>B</a:t>
            </a:r>
            <a:r>
              <a:rPr sz="2450" i="1" spc="215" dirty="0">
                <a:latin typeface="Times New Roman"/>
                <a:cs typeface="Times New Roman"/>
              </a:rPr>
              <a:t>T</a:t>
            </a:r>
            <a:r>
              <a:rPr sz="2450" i="1" spc="-240" dirty="0">
                <a:latin typeface="Times New Roman"/>
                <a:cs typeface="Times New Roman"/>
              </a:rPr>
              <a:t> </a:t>
            </a:r>
            <a:r>
              <a:rPr sz="2450" spc="25" dirty="0">
                <a:latin typeface="Garamond"/>
                <a:cs typeface="Garamond"/>
              </a:rPr>
              <a:t>.</a:t>
            </a:r>
            <a:endParaRPr sz="2450">
              <a:latin typeface="Garamond"/>
              <a:cs typeface="Garamond"/>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3371850" algn="l"/>
              </a:tabLst>
            </a:pPr>
            <a:r>
              <a:rPr sz="1200" spc="-10" dirty="0">
                <a:latin typeface="Times New Roman"/>
                <a:cs typeface="Times New Roman"/>
              </a:rPr>
              <a:t>ConcepTest</a:t>
            </a:r>
            <a:r>
              <a:rPr sz="1200" dirty="0">
                <a:latin typeface="Times New Roman"/>
                <a:cs typeface="Times New Roman"/>
              </a:rPr>
              <a:t>	</a:t>
            </a:r>
            <a:r>
              <a:rPr sz="1200" spc="10" dirty="0">
                <a:latin typeface="Times New Roman"/>
                <a:cs typeface="Times New Roman"/>
              </a:rPr>
              <a:t>10.5.</a:t>
            </a:r>
            <a:r>
              <a:rPr sz="1200" spc="200" dirty="0">
                <a:latin typeface="Times New Roman"/>
                <a:cs typeface="Times New Roman"/>
              </a:rPr>
              <a:t>  </a:t>
            </a:r>
            <a:r>
              <a:rPr sz="1200" spc="10" dirty="0">
                <a:latin typeface="Times New Roman"/>
                <a:cs typeface="Times New Roman"/>
              </a:rPr>
              <a:t>SOME</a:t>
            </a:r>
            <a:r>
              <a:rPr sz="1200" spc="135" dirty="0">
                <a:latin typeface="Times New Roman"/>
                <a:cs typeface="Times New Roman"/>
              </a:rPr>
              <a:t> </a:t>
            </a:r>
            <a:r>
              <a:rPr sz="1200" spc="10" dirty="0">
                <a:latin typeface="Times New Roman"/>
                <a:cs typeface="Times New Roman"/>
              </a:rPr>
              <a:t>APPLICATIONS</a:t>
            </a:r>
            <a:r>
              <a:rPr sz="1200" spc="130" dirty="0">
                <a:latin typeface="Times New Roman"/>
                <a:cs typeface="Times New Roman"/>
              </a:rPr>
              <a:t> </a:t>
            </a:r>
            <a:r>
              <a:rPr sz="1200" spc="65" dirty="0">
                <a:latin typeface="Times New Roman"/>
                <a:cs typeface="Times New Roman"/>
              </a:rPr>
              <a:t>OF</a:t>
            </a:r>
            <a:r>
              <a:rPr sz="1200" spc="125" dirty="0">
                <a:latin typeface="Times New Roman"/>
                <a:cs typeface="Times New Roman"/>
              </a:rPr>
              <a:t> </a:t>
            </a:r>
            <a:r>
              <a:rPr sz="1200" spc="50" dirty="0">
                <a:latin typeface="Times New Roman"/>
                <a:cs typeface="Times New Roman"/>
              </a:rPr>
              <a:t>THE</a:t>
            </a:r>
            <a:r>
              <a:rPr sz="1200" spc="130" dirty="0">
                <a:latin typeface="Times New Roman"/>
                <a:cs typeface="Times New Roman"/>
              </a:rPr>
              <a:t> </a:t>
            </a:r>
            <a:r>
              <a:rPr sz="1200" spc="10" dirty="0">
                <a:latin typeface="Times New Roman"/>
                <a:cs typeface="Times New Roman"/>
              </a:rPr>
              <a:t>BOLTZMANN</a:t>
            </a:r>
            <a:r>
              <a:rPr sz="1200" spc="125" dirty="0">
                <a:latin typeface="Times New Roman"/>
                <a:cs typeface="Times New Roman"/>
              </a:rPr>
              <a:t> </a:t>
            </a:r>
            <a:r>
              <a:rPr sz="1200" spc="-10" dirty="0">
                <a:latin typeface="Times New Roman"/>
                <a:cs typeface="Times New Roman"/>
              </a:rPr>
              <a:t>DISTRIBUTION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000" cy="782955"/>
          </a:xfrm>
          <a:prstGeom prst="rect">
            <a:avLst/>
          </a:prstGeom>
        </p:spPr>
        <p:txBody>
          <a:bodyPr vert="horz" wrap="square" lIns="0" tIns="9525" rIns="0" bIns="0" rtlCol="0">
            <a:spAutoFit/>
          </a:bodyPr>
          <a:lstStyle/>
          <a:p>
            <a:pPr marL="12700" marR="5080">
              <a:lnSpc>
                <a:spcPct val="101699"/>
              </a:lnSpc>
              <a:spcBef>
                <a:spcPts val="75"/>
              </a:spcBef>
              <a:tabLst>
                <a:tab pos="725805" algn="l"/>
              </a:tabLst>
            </a:pPr>
            <a:r>
              <a:rPr dirty="0"/>
              <a:t>Which</a:t>
            </a:r>
            <a:r>
              <a:rPr spc="440" dirty="0"/>
              <a:t> </a:t>
            </a:r>
            <a:r>
              <a:rPr dirty="0"/>
              <a:t>would</a:t>
            </a:r>
            <a:r>
              <a:rPr spc="455" dirty="0"/>
              <a:t> </a:t>
            </a:r>
            <a:r>
              <a:rPr dirty="0"/>
              <a:t>you</a:t>
            </a:r>
            <a:r>
              <a:rPr spc="450" dirty="0"/>
              <a:t> </a:t>
            </a:r>
            <a:r>
              <a:rPr dirty="0"/>
              <a:t>expect</a:t>
            </a:r>
            <a:r>
              <a:rPr spc="445" dirty="0"/>
              <a:t> </a:t>
            </a:r>
            <a:r>
              <a:rPr dirty="0"/>
              <a:t>to</a:t>
            </a:r>
            <a:r>
              <a:rPr spc="455" dirty="0"/>
              <a:t> </a:t>
            </a:r>
            <a:r>
              <a:rPr dirty="0"/>
              <a:t>be</a:t>
            </a:r>
            <a:r>
              <a:rPr spc="450" dirty="0"/>
              <a:t> </a:t>
            </a:r>
            <a:r>
              <a:rPr dirty="0"/>
              <a:t>moving</a:t>
            </a:r>
            <a:r>
              <a:rPr spc="450" dirty="0"/>
              <a:t> </a:t>
            </a:r>
            <a:r>
              <a:rPr dirty="0"/>
              <a:t>faster</a:t>
            </a:r>
            <a:r>
              <a:rPr spc="450" dirty="0"/>
              <a:t> </a:t>
            </a:r>
            <a:r>
              <a:rPr dirty="0"/>
              <a:t>in</a:t>
            </a:r>
            <a:r>
              <a:rPr spc="450" dirty="0"/>
              <a:t> </a:t>
            </a:r>
            <a:r>
              <a:rPr dirty="0"/>
              <a:t>the</a:t>
            </a:r>
            <a:r>
              <a:rPr spc="450" dirty="0"/>
              <a:t> </a:t>
            </a:r>
            <a:r>
              <a:rPr spc="75" dirty="0"/>
              <a:t>air</a:t>
            </a:r>
            <a:r>
              <a:rPr spc="455" dirty="0"/>
              <a:t> </a:t>
            </a:r>
            <a:r>
              <a:rPr spc="-10" dirty="0"/>
              <a:t>around </a:t>
            </a:r>
            <a:r>
              <a:rPr spc="30" dirty="0"/>
              <a:t>you?</a:t>
            </a:r>
            <a:r>
              <a:rPr dirty="0"/>
              <a:t>	(Choose</a:t>
            </a:r>
            <a:r>
              <a:rPr spc="185" dirty="0"/>
              <a:t> </a:t>
            </a:r>
            <a:r>
              <a:rPr spc="-10" dirty="0"/>
              <a:t>one.)</a:t>
            </a:r>
          </a:p>
        </p:txBody>
      </p:sp>
      <p:sp>
        <p:nvSpPr>
          <p:cNvPr id="5" name="object 5"/>
          <p:cNvSpPr txBox="1"/>
          <p:nvPr/>
        </p:nvSpPr>
        <p:spPr>
          <a:xfrm>
            <a:off x="719315" y="2042037"/>
            <a:ext cx="6511290" cy="1544320"/>
          </a:xfrm>
          <a:prstGeom prst="rect">
            <a:avLst/>
          </a:prstGeom>
        </p:spPr>
        <p:txBody>
          <a:bodyPr vert="horz" wrap="square" lIns="0" tIns="144780" rIns="0" bIns="0" rtlCol="0">
            <a:spAutoFit/>
          </a:bodyPr>
          <a:lstStyle/>
          <a:p>
            <a:pPr marL="12700">
              <a:lnSpc>
                <a:spcPct val="100000"/>
              </a:lnSpc>
              <a:spcBef>
                <a:spcPts val="1140"/>
              </a:spcBef>
            </a:pPr>
            <a:r>
              <a:rPr sz="2450" spc="65" dirty="0">
                <a:latin typeface="Garamond"/>
                <a:cs typeface="Garamond"/>
              </a:rPr>
              <a:t>A.</a:t>
            </a:r>
            <a:r>
              <a:rPr sz="2450" spc="-15" dirty="0">
                <a:latin typeface="Garamond"/>
                <a:cs typeface="Garamond"/>
              </a:rPr>
              <a:t> </a:t>
            </a:r>
            <a:r>
              <a:rPr sz="2450" spc="130" dirty="0">
                <a:latin typeface="Garamond"/>
                <a:cs typeface="Garamond"/>
              </a:rPr>
              <a:t>a</a:t>
            </a:r>
            <a:r>
              <a:rPr sz="2450" spc="175" dirty="0">
                <a:latin typeface="Garamond"/>
                <a:cs typeface="Garamond"/>
              </a:rPr>
              <a:t> </a:t>
            </a:r>
            <a:r>
              <a:rPr sz="2450" dirty="0">
                <a:latin typeface="Garamond"/>
                <a:cs typeface="Garamond"/>
              </a:rPr>
              <a:t>hydrogen</a:t>
            </a:r>
            <a:r>
              <a:rPr sz="2450" spc="175" dirty="0">
                <a:latin typeface="Garamond"/>
                <a:cs typeface="Garamond"/>
              </a:rPr>
              <a:t> </a:t>
            </a:r>
            <a:r>
              <a:rPr sz="2450" spc="-10" dirty="0">
                <a:latin typeface="Garamond"/>
                <a:cs typeface="Garamond"/>
              </a:rPr>
              <a:t>molecule</a:t>
            </a:r>
            <a:endParaRPr sz="2450">
              <a:latin typeface="Garamond"/>
              <a:cs typeface="Garamond"/>
            </a:endParaRPr>
          </a:p>
          <a:p>
            <a:pPr marL="24765">
              <a:lnSpc>
                <a:spcPct val="100000"/>
              </a:lnSpc>
              <a:spcBef>
                <a:spcPts val="1045"/>
              </a:spcBef>
            </a:pPr>
            <a:r>
              <a:rPr sz="2450" spc="90" dirty="0">
                <a:latin typeface="Garamond"/>
                <a:cs typeface="Garamond"/>
              </a:rPr>
              <a:t>B.</a:t>
            </a:r>
            <a:r>
              <a:rPr sz="2450" spc="5" dirty="0">
                <a:latin typeface="Garamond"/>
                <a:cs typeface="Garamond"/>
              </a:rPr>
              <a:t> </a:t>
            </a:r>
            <a:r>
              <a:rPr sz="2450" spc="130" dirty="0">
                <a:latin typeface="Garamond"/>
                <a:cs typeface="Garamond"/>
              </a:rPr>
              <a:t>a</a:t>
            </a:r>
            <a:r>
              <a:rPr sz="2450" spc="195" dirty="0">
                <a:latin typeface="Garamond"/>
                <a:cs typeface="Garamond"/>
              </a:rPr>
              <a:t> </a:t>
            </a:r>
            <a:r>
              <a:rPr sz="2450" dirty="0">
                <a:latin typeface="Garamond"/>
                <a:cs typeface="Garamond"/>
              </a:rPr>
              <a:t>nitrogen</a:t>
            </a:r>
            <a:r>
              <a:rPr sz="2450" spc="195" dirty="0">
                <a:latin typeface="Garamond"/>
                <a:cs typeface="Garamond"/>
              </a:rPr>
              <a:t> </a:t>
            </a:r>
            <a:r>
              <a:rPr sz="2450" spc="-10" dirty="0">
                <a:latin typeface="Garamond"/>
                <a:cs typeface="Garamond"/>
              </a:rPr>
              <a:t>molecule</a:t>
            </a:r>
            <a:endParaRPr sz="2450">
              <a:latin typeface="Garamond"/>
              <a:cs typeface="Garamond"/>
            </a:endParaRPr>
          </a:p>
          <a:p>
            <a:pPr marL="20320">
              <a:lnSpc>
                <a:spcPct val="100000"/>
              </a:lnSpc>
              <a:spcBef>
                <a:spcPts val="1045"/>
              </a:spcBef>
            </a:pPr>
            <a:r>
              <a:rPr sz="2450" spc="80" dirty="0">
                <a:latin typeface="Garamond"/>
                <a:cs typeface="Garamond"/>
              </a:rPr>
              <a:t>C.</a:t>
            </a:r>
            <a:r>
              <a:rPr sz="2450" spc="-30" dirty="0">
                <a:latin typeface="Garamond"/>
                <a:cs typeface="Garamond"/>
              </a:rPr>
              <a:t> </a:t>
            </a:r>
            <a:r>
              <a:rPr sz="2450" spc="70" dirty="0">
                <a:latin typeface="Garamond"/>
                <a:cs typeface="Garamond"/>
              </a:rPr>
              <a:t>They</a:t>
            </a:r>
            <a:r>
              <a:rPr sz="2450" spc="155" dirty="0">
                <a:latin typeface="Garamond"/>
                <a:cs typeface="Garamond"/>
              </a:rPr>
              <a:t> </a:t>
            </a:r>
            <a:r>
              <a:rPr sz="2450" dirty="0">
                <a:latin typeface="Garamond"/>
                <a:cs typeface="Garamond"/>
              </a:rPr>
              <a:t>would</a:t>
            </a:r>
            <a:r>
              <a:rPr sz="2450" spc="155" dirty="0">
                <a:latin typeface="Garamond"/>
                <a:cs typeface="Garamond"/>
              </a:rPr>
              <a:t> </a:t>
            </a:r>
            <a:r>
              <a:rPr sz="2450" dirty="0">
                <a:latin typeface="Garamond"/>
                <a:cs typeface="Garamond"/>
              </a:rPr>
              <a:t>on</a:t>
            </a:r>
            <a:r>
              <a:rPr sz="2450" spc="150" dirty="0">
                <a:latin typeface="Garamond"/>
                <a:cs typeface="Garamond"/>
              </a:rPr>
              <a:t> </a:t>
            </a:r>
            <a:r>
              <a:rPr sz="2450" dirty="0">
                <a:latin typeface="Garamond"/>
                <a:cs typeface="Garamond"/>
              </a:rPr>
              <a:t>average</a:t>
            </a:r>
            <a:r>
              <a:rPr sz="2450" spc="155" dirty="0">
                <a:latin typeface="Garamond"/>
                <a:cs typeface="Garamond"/>
              </a:rPr>
              <a:t> </a:t>
            </a:r>
            <a:r>
              <a:rPr sz="2450" dirty="0">
                <a:latin typeface="Garamond"/>
                <a:cs typeface="Garamond"/>
              </a:rPr>
              <a:t>move</a:t>
            </a:r>
            <a:r>
              <a:rPr sz="2450" spc="150" dirty="0">
                <a:latin typeface="Garamond"/>
                <a:cs typeface="Garamond"/>
              </a:rPr>
              <a:t> </a:t>
            </a:r>
            <a:r>
              <a:rPr sz="2450" spc="145" dirty="0">
                <a:latin typeface="Garamond"/>
                <a:cs typeface="Garamond"/>
              </a:rPr>
              <a:t>at</a:t>
            </a:r>
            <a:r>
              <a:rPr sz="2450" spc="155" dirty="0">
                <a:latin typeface="Garamond"/>
                <a:cs typeface="Garamond"/>
              </a:rPr>
              <a:t> </a:t>
            </a:r>
            <a:r>
              <a:rPr sz="2450" dirty="0">
                <a:latin typeface="Garamond"/>
                <a:cs typeface="Garamond"/>
              </a:rPr>
              <a:t>the</a:t>
            </a:r>
            <a:r>
              <a:rPr sz="2450" spc="150" dirty="0">
                <a:latin typeface="Garamond"/>
                <a:cs typeface="Garamond"/>
              </a:rPr>
              <a:t> </a:t>
            </a:r>
            <a:r>
              <a:rPr sz="2450" dirty="0">
                <a:latin typeface="Garamond"/>
                <a:cs typeface="Garamond"/>
              </a:rPr>
              <a:t>same</a:t>
            </a:r>
            <a:r>
              <a:rPr sz="2450" spc="155" dirty="0">
                <a:latin typeface="Garamond"/>
                <a:cs typeface="Garamond"/>
              </a:rPr>
              <a:t> </a:t>
            </a:r>
            <a:r>
              <a:rPr sz="2450" spc="-10" dirty="0">
                <a:latin typeface="Garamond"/>
                <a:cs typeface="Garamond"/>
              </a:rPr>
              <a:t>speed.</a:t>
            </a:r>
            <a:endParaRPr sz="2450">
              <a:latin typeface="Garamond"/>
              <a:cs typeface="Garamond"/>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3371850" algn="l"/>
              </a:tabLst>
            </a:pPr>
            <a:r>
              <a:rPr sz="1200" spc="-10" dirty="0">
                <a:latin typeface="Times New Roman"/>
                <a:cs typeface="Times New Roman"/>
              </a:rPr>
              <a:t>ConcepTest</a:t>
            </a:r>
            <a:r>
              <a:rPr sz="1200" dirty="0">
                <a:latin typeface="Times New Roman"/>
                <a:cs typeface="Times New Roman"/>
              </a:rPr>
              <a:t>	</a:t>
            </a:r>
            <a:r>
              <a:rPr sz="1200" spc="10" dirty="0">
                <a:latin typeface="Times New Roman"/>
                <a:cs typeface="Times New Roman"/>
              </a:rPr>
              <a:t>10.5.</a:t>
            </a:r>
            <a:r>
              <a:rPr sz="1200" spc="200" dirty="0">
                <a:latin typeface="Times New Roman"/>
                <a:cs typeface="Times New Roman"/>
              </a:rPr>
              <a:t>  </a:t>
            </a:r>
            <a:r>
              <a:rPr sz="1200" spc="10" dirty="0">
                <a:latin typeface="Times New Roman"/>
                <a:cs typeface="Times New Roman"/>
              </a:rPr>
              <a:t>SOME</a:t>
            </a:r>
            <a:r>
              <a:rPr sz="1200" spc="135" dirty="0">
                <a:latin typeface="Times New Roman"/>
                <a:cs typeface="Times New Roman"/>
              </a:rPr>
              <a:t> </a:t>
            </a:r>
            <a:r>
              <a:rPr sz="1200" spc="10" dirty="0">
                <a:latin typeface="Times New Roman"/>
                <a:cs typeface="Times New Roman"/>
              </a:rPr>
              <a:t>APPLICATIONS</a:t>
            </a:r>
            <a:r>
              <a:rPr sz="1200" spc="130" dirty="0">
                <a:latin typeface="Times New Roman"/>
                <a:cs typeface="Times New Roman"/>
              </a:rPr>
              <a:t> </a:t>
            </a:r>
            <a:r>
              <a:rPr sz="1200" spc="65" dirty="0">
                <a:latin typeface="Times New Roman"/>
                <a:cs typeface="Times New Roman"/>
              </a:rPr>
              <a:t>OF</a:t>
            </a:r>
            <a:r>
              <a:rPr sz="1200" spc="125" dirty="0">
                <a:latin typeface="Times New Roman"/>
                <a:cs typeface="Times New Roman"/>
              </a:rPr>
              <a:t> </a:t>
            </a:r>
            <a:r>
              <a:rPr sz="1200" spc="50" dirty="0">
                <a:latin typeface="Times New Roman"/>
                <a:cs typeface="Times New Roman"/>
              </a:rPr>
              <a:t>THE</a:t>
            </a:r>
            <a:r>
              <a:rPr sz="1200" spc="130" dirty="0">
                <a:latin typeface="Times New Roman"/>
                <a:cs typeface="Times New Roman"/>
              </a:rPr>
              <a:t> </a:t>
            </a:r>
            <a:r>
              <a:rPr sz="1200" spc="10" dirty="0">
                <a:latin typeface="Times New Roman"/>
                <a:cs typeface="Times New Roman"/>
              </a:rPr>
              <a:t>BOLTZMANN</a:t>
            </a:r>
            <a:r>
              <a:rPr sz="1200" spc="125" dirty="0">
                <a:latin typeface="Times New Roman"/>
                <a:cs typeface="Times New Roman"/>
              </a:rPr>
              <a:t> </a:t>
            </a:r>
            <a:r>
              <a:rPr sz="1200" spc="-10" dirty="0">
                <a:latin typeface="Times New Roman"/>
                <a:cs typeface="Times New Roman"/>
              </a:rPr>
              <a:t>DISTRIBUTION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000" cy="782955"/>
          </a:xfrm>
          <a:prstGeom prst="rect">
            <a:avLst/>
          </a:prstGeom>
        </p:spPr>
        <p:txBody>
          <a:bodyPr vert="horz" wrap="square" lIns="0" tIns="9525" rIns="0" bIns="0" rtlCol="0">
            <a:spAutoFit/>
          </a:bodyPr>
          <a:lstStyle/>
          <a:p>
            <a:pPr marL="12700" marR="5080">
              <a:lnSpc>
                <a:spcPct val="101699"/>
              </a:lnSpc>
              <a:spcBef>
                <a:spcPts val="75"/>
              </a:spcBef>
              <a:tabLst>
                <a:tab pos="725805" algn="l"/>
              </a:tabLst>
            </a:pPr>
            <a:r>
              <a:rPr dirty="0"/>
              <a:t>Which</a:t>
            </a:r>
            <a:r>
              <a:rPr spc="440" dirty="0"/>
              <a:t> </a:t>
            </a:r>
            <a:r>
              <a:rPr dirty="0"/>
              <a:t>would</a:t>
            </a:r>
            <a:r>
              <a:rPr spc="455" dirty="0"/>
              <a:t> </a:t>
            </a:r>
            <a:r>
              <a:rPr dirty="0"/>
              <a:t>you</a:t>
            </a:r>
            <a:r>
              <a:rPr spc="450" dirty="0"/>
              <a:t> </a:t>
            </a:r>
            <a:r>
              <a:rPr dirty="0"/>
              <a:t>expect</a:t>
            </a:r>
            <a:r>
              <a:rPr spc="445" dirty="0"/>
              <a:t> </a:t>
            </a:r>
            <a:r>
              <a:rPr dirty="0"/>
              <a:t>to</a:t>
            </a:r>
            <a:r>
              <a:rPr spc="455" dirty="0"/>
              <a:t> </a:t>
            </a:r>
            <a:r>
              <a:rPr dirty="0"/>
              <a:t>be</a:t>
            </a:r>
            <a:r>
              <a:rPr spc="450" dirty="0"/>
              <a:t> </a:t>
            </a:r>
            <a:r>
              <a:rPr dirty="0"/>
              <a:t>moving</a:t>
            </a:r>
            <a:r>
              <a:rPr spc="450" dirty="0"/>
              <a:t> </a:t>
            </a:r>
            <a:r>
              <a:rPr dirty="0"/>
              <a:t>faster</a:t>
            </a:r>
            <a:r>
              <a:rPr spc="450" dirty="0"/>
              <a:t> </a:t>
            </a:r>
            <a:r>
              <a:rPr dirty="0"/>
              <a:t>in</a:t>
            </a:r>
            <a:r>
              <a:rPr spc="450" dirty="0"/>
              <a:t> </a:t>
            </a:r>
            <a:r>
              <a:rPr dirty="0"/>
              <a:t>the</a:t>
            </a:r>
            <a:r>
              <a:rPr spc="450" dirty="0"/>
              <a:t> </a:t>
            </a:r>
            <a:r>
              <a:rPr spc="75" dirty="0"/>
              <a:t>air</a:t>
            </a:r>
            <a:r>
              <a:rPr spc="455" dirty="0"/>
              <a:t> </a:t>
            </a:r>
            <a:r>
              <a:rPr spc="-10" dirty="0"/>
              <a:t>around </a:t>
            </a:r>
            <a:r>
              <a:rPr spc="30" dirty="0"/>
              <a:t>you?</a:t>
            </a:r>
            <a:r>
              <a:rPr dirty="0"/>
              <a:t>	(Choose</a:t>
            </a:r>
            <a:r>
              <a:rPr spc="185" dirty="0"/>
              <a:t> </a:t>
            </a:r>
            <a:r>
              <a:rPr spc="-10" dirty="0"/>
              <a:t>one.)</a:t>
            </a:r>
          </a:p>
        </p:txBody>
      </p:sp>
      <p:sp>
        <p:nvSpPr>
          <p:cNvPr id="5" name="object 5"/>
          <p:cNvSpPr txBox="1"/>
          <p:nvPr/>
        </p:nvSpPr>
        <p:spPr>
          <a:xfrm>
            <a:off x="680719" y="2042037"/>
            <a:ext cx="8330565" cy="2922905"/>
          </a:xfrm>
          <a:prstGeom prst="rect">
            <a:avLst/>
          </a:prstGeom>
        </p:spPr>
        <p:txBody>
          <a:bodyPr vert="horz" wrap="square" lIns="0" tIns="144780" rIns="0" bIns="0" rtlCol="0">
            <a:spAutoFit/>
          </a:bodyPr>
          <a:lstStyle/>
          <a:p>
            <a:pPr marL="50800">
              <a:lnSpc>
                <a:spcPct val="100000"/>
              </a:lnSpc>
              <a:spcBef>
                <a:spcPts val="1140"/>
              </a:spcBef>
            </a:pPr>
            <a:r>
              <a:rPr sz="2450" spc="65" dirty="0">
                <a:latin typeface="Garamond"/>
                <a:cs typeface="Garamond"/>
              </a:rPr>
              <a:t>A.</a:t>
            </a:r>
            <a:r>
              <a:rPr sz="2450" spc="-15" dirty="0">
                <a:latin typeface="Garamond"/>
                <a:cs typeface="Garamond"/>
              </a:rPr>
              <a:t> </a:t>
            </a:r>
            <a:r>
              <a:rPr sz="2450" spc="130" dirty="0">
                <a:latin typeface="Garamond"/>
                <a:cs typeface="Garamond"/>
              </a:rPr>
              <a:t>a</a:t>
            </a:r>
            <a:r>
              <a:rPr sz="2450" spc="175" dirty="0">
                <a:latin typeface="Garamond"/>
                <a:cs typeface="Garamond"/>
              </a:rPr>
              <a:t> </a:t>
            </a:r>
            <a:r>
              <a:rPr sz="2450" dirty="0">
                <a:latin typeface="Garamond"/>
                <a:cs typeface="Garamond"/>
              </a:rPr>
              <a:t>hydrogen</a:t>
            </a:r>
            <a:r>
              <a:rPr sz="2450" spc="175" dirty="0">
                <a:latin typeface="Garamond"/>
                <a:cs typeface="Garamond"/>
              </a:rPr>
              <a:t> </a:t>
            </a:r>
            <a:r>
              <a:rPr sz="2450" spc="-10" dirty="0">
                <a:latin typeface="Garamond"/>
                <a:cs typeface="Garamond"/>
              </a:rPr>
              <a:t>molecule</a:t>
            </a:r>
            <a:endParaRPr sz="2450">
              <a:latin typeface="Garamond"/>
              <a:cs typeface="Garamond"/>
            </a:endParaRPr>
          </a:p>
          <a:p>
            <a:pPr marL="63500">
              <a:lnSpc>
                <a:spcPct val="100000"/>
              </a:lnSpc>
              <a:spcBef>
                <a:spcPts val="1045"/>
              </a:spcBef>
            </a:pPr>
            <a:r>
              <a:rPr sz="2450" spc="90" dirty="0">
                <a:latin typeface="Garamond"/>
                <a:cs typeface="Garamond"/>
              </a:rPr>
              <a:t>B.</a:t>
            </a:r>
            <a:r>
              <a:rPr sz="2450" spc="5" dirty="0">
                <a:latin typeface="Garamond"/>
                <a:cs typeface="Garamond"/>
              </a:rPr>
              <a:t> </a:t>
            </a:r>
            <a:r>
              <a:rPr sz="2450" spc="130" dirty="0">
                <a:latin typeface="Garamond"/>
                <a:cs typeface="Garamond"/>
              </a:rPr>
              <a:t>a</a:t>
            </a:r>
            <a:r>
              <a:rPr sz="2450" spc="195" dirty="0">
                <a:latin typeface="Garamond"/>
                <a:cs typeface="Garamond"/>
              </a:rPr>
              <a:t> </a:t>
            </a:r>
            <a:r>
              <a:rPr sz="2450" dirty="0">
                <a:latin typeface="Garamond"/>
                <a:cs typeface="Garamond"/>
              </a:rPr>
              <a:t>nitrogen</a:t>
            </a:r>
            <a:r>
              <a:rPr sz="2450" spc="195" dirty="0">
                <a:latin typeface="Garamond"/>
                <a:cs typeface="Garamond"/>
              </a:rPr>
              <a:t> </a:t>
            </a:r>
            <a:r>
              <a:rPr sz="2450" spc="-10" dirty="0">
                <a:latin typeface="Garamond"/>
                <a:cs typeface="Garamond"/>
              </a:rPr>
              <a:t>molecule</a:t>
            </a:r>
            <a:endParaRPr sz="2450">
              <a:latin typeface="Garamond"/>
              <a:cs typeface="Garamond"/>
            </a:endParaRPr>
          </a:p>
          <a:p>
            <a:pPr marL="59055">
              <a:lnSpc>
                <a:spcPct val="100000"/>
              </a:lnSpc>
              <a:spcBef>
                <a:spcPts val="1045"/>
              </a:spcBef>
            </a:pPr>
            <a:r>
              <a:rPr sz="2450" spc="80" dirty="0">
                <a:latin typeface="Garamond"/>
                <a:cs typeface="Garamond"/>
              </a:rPr>
              <a:t>C.</a:t>
            </a:r>
            <a:r>
              <a:rPr sz="2450" spc="-30" dirty="0">
                <a:latin typeface="Garamond"/>
                <a:cs typeface="Garamond"/>
              </a:rPr>
              <a:t> </a:t>
            </a:r>
            <a:r>
              <a:rPr sz="2450" spc="70" dirty="0">
                <a:latin typeface="Garamond"/>
                <a:cs typeface="Garamond"/>
              </a:rPr>
              <a:t>They</a:t>
            </a:r>
            <a:r>
              <a:rPr sz="2450" spc="155" dirty="0">
                <a:latin typeface="Garamond"/>
                <a:cs typeface="Garamond"/>
              </a:rPr>
              <a:t> </a:t>
            </a:r>
            <a:r>
              <a:rPr sz="2450" dirty="0">
                <a:latin typeface="Garamond"/>
                <a:cs typeface="Garamond"/>
              </a:rPr>
              <a:t>would</a:t>
            </a:r>
            <a:r>
              <a:rPr sz="2450" spc="155" dirty="0">
                <a:latin typeface="Garamond"/>
                <a:cs typeface="Garamond"/>
              </a:rPr>
              <a:t> </a:t>
            </a:r>
            <a:r>
              <a:rPr sz="2450" dirty="0">
                <a:latin typeface="Garamond"/>
                <a:cs typeface="Garamond"/>
              </a:rPr>
              <a:t>on</a:t>
            </a:r>
            <a:r>
              <a:rPr sz="2450" spc="150" dirty="0">
                <a:latin typeface="Garamond"/>
                <a:cs typeface="Garamond"/>
              </a:rPr>
              <a:t> </a:t>
            </a:r>
            <a:r>
              <a:rPr sz="2450" dirty="0">
                <a:latin typeface="Garamond"/>
                <a:cs typeface="Garamond"/>
              </a:rPr>
              <a:t>average</a:t>
            </a:r>
            <a:r>
              <a:rPr sz="2450" spc="155" dirty="0">
                <a:latin typeface="Garamond"/>
                <a:cs typeface="Garamond"/>
              </a:rPr>
              <a:t> </a:t>
            </a:r>
            <a:r>
              <a:rPr sz="2450" dirty="0">
                <a:latin typeface="Garamond"/>
                <a:cs typeface="Garamond"/>
              </a:rPr>
              <a:t>move</a:t>
            </a:r>
            <a:r>
              <a:rPr sz="2450" spc="150" dirty="0">
                <a:latin typeface="Garamond"/>
                <a:cs typeface="Garamond"/>
              </a:rPr>
              <a:t> </a:t>
            </a:r>
            <a:r>
              <a:rPr sz="2450" spc="145" dirty="0">
                <a:latin typeface="Garamond"/>
                <a:cs typeface="Garamond"/>
              </a:rPr>
              <a:t>at</a:t>
            </a:r>
            <a:r>
              <a:rPr sz="2450" spc="155" dirty="0">
                <a:latin typeface="Garamond"/>
                <a:cs typeface="Garamond"/>
              </a:rPr>
              <a:t> </a:t>
            </a:r>
            <a:r>
              <a:rPr sz="2450" dirty="0">
                <a:latin typeface="Garamond"/>
                <a:cs typeface="Garamond"/>
              </a:rPr>
              <a:t>the</a:t>
            </a:r>
            <a:r>
              <a:rPr sz="2450" spc="150" dirty="0">
                <a:latin typeface="Garamond"/>
                <a:cs typeface="Garamond"/>
              </a:rPr>
              <a:t> </a:t>
            </a:r>
            <a:r>
              <a:rPr sz="2450" dirty="0">
                <a:latin typeface="Garamond"/>
                <a:cs typeface="Garamond"/>
              </a:rPr>
              <a:t>same</a:t>
            </a:r>
            <a:r>
              <a:rPr sz="2450" spc="155" dirty="0">
                <a:latin typeface="Garamond"/>
                <a:cs typeface="Garamond"/>
              </a:rPr>
              <a:t> </a:t>
            </a:r>
            <a:r>
              <a:rPr sz="2450" spc="-10" dirty="0">
                <a:latin typeface="Garamond"/>
                <a:cs typeface="Garamond"/>
              </a:rPr>
              <a:t>speed.</a:t>
            </a:r>
            <a:endParaRPr sz="2450">
              <a:latin typeface="Garamond"/>
              <a:cs typeface="Garamond"/>
            </a:endParaRPr>
          </a:p>
          <a:p>
            <a:pPr marL="50800" marR="41275" indent="-11430" algn="just">
              <a:lnSpc>
                <a:spcPct val="101699"/>
              </a:lnSpc>
              <a:spcBef>
                <a:spcPts val="1889"/>
              </a:spcBef>
            </a:pPr>
            <a:r>
              <a:rPr sz="2450" b="1" spc="55" dirty="0">
                <a:latin typeface="Book Antiqua"/>
                <a:cs typeface="Book Antiqua"/>
              </a:rPr>
              <a:t>Solution:</a:t>
            </a:r>
            <a:r>
              <a:rPr sz="2450" b="1" spc="340" dirty="0">
                <a:latin typeface="Book Antiqua"/>
                <a:cs typeface="Book Antiqua"/>
              </a:rPr>
              <a:t>  </a:t>
            </a:r>
            <a:r>
              <a:rPr sz="2450" spc="65" dirty="0">
                <a:latin typeface="Garamond"/>
                <a:cs typeface="Garamond"/>
              </a:rPr>
              <a:t>A.</a:t>
            </a:r>
            <a:r>
              <a:rPr sz="2450" spc="370" dirty="0">
                <a:latin typeface="Garamond"/>
                <a:cs typeface="Garamond"/>
              </a:rPr>
              <a:t> </a:t>
            </a:r>
            <a:r>
              <a:rPr sz="2450" dirty="0">
                <a:latin typeface="Garamond"/>
                <a:cs typeface="Garamond"/>
              </a:rPr>
              <a:t>On</a:t>
            </a:r>
            <a:r>
              <a:rPr sz="2450" spc="365" dirty="0">
                <a:latin typeface="Garamond"/>
                <a:cs typeface="Garamond"/>
              </a:rPr>
              <a:t> </a:t>
            </a:r>
            <a:r>
              <a:rPr sz="2450" dirty="0">
                <a:latin typeface="Garamond"/>
                <a:cs typeface="Garamond"/>
              </a:rPr>
              <a:t>average</a:t>
            </a:r>
            <a:r>
              <a:rPr sz="2450" spc="365" dirty="0">
                <a:latin typeface="Garamond"/>
                <a:cs typeface="Garamond"/>
              </a:rPr>
              <a:t> </a:t>
            </a:r>
            <a:r>
              <a:rPr sz="2450" spc="80" dirty="0">
                <a:latin typeface="Garamond"/>
                <a:cs typeface="Garamond"/>
              </a:rPr>
              <a:t>they</a:t>
            </a:r>
            <a:r>
              <a:rPr sz="2450" spc="365" dirty="0">
                <a:latin typeface="Garamond"/>
                <a:cs typeface="Garamond"/>
              </a:rPr>
              <a:t> </a:t>
            </a:r>
            <a:r>
              <a:rPr sz="2450" dirty="0">
                <a:latin typeface="Garamond"/>
                <a:cs typeface="Garamond"/>
              </a:rPr>
              <a:t>have</a:t>
            </a:r>
            <a:r>
              <a:rPr sz="2450" spc="370" dirty="0">
                <a:latin typeface="Garamond"/>
                <a:cs typeface="Garamond"/>
              </a:rPr>
              <a:t> </a:t>
            </a:r>
            <a:r>
              <a:rPr sz="2450" dirty="0">
                <a:latin typeface="Garamond"/>
                <a:cs typeface="Garamond"/>
              </a:rPr>
              <a:t>the</a:t>
            </a:r>
            <a:r>
              <a:rPr sz="2450" spc="365" dirty="0">
                <a:latin typeface="Garamond"/>
                <a:cs typeface="Garamond"/>
              </a:rPr>
              <a:t> </a:t>
            </a:r>
            <a:r>
              <a:rPr sz="2450" dirty="0">
                <a:latin typeface="Garamond"/>
                <a:cs typeface="Garamond"/>
              </a:rPr>
              <a:t>same</a:t>
            </a:r>
            <a:r>
              <a:rPr sz="2450" spc="365" dirty="0">
                <a:latin typeface="Garamond"/>
                <a:cs typeface="Garamond"/>
              </a:rPr>
              <a:t> </a:t>
            </a:r>
            <a:r>
              <a:rPr sz="2450" spc="60" dirty="0">
                <a:latin typeface="Garamond"/>
                <a:cs typeface="Garamond"/>
              </a:rPr>
              <a:t>translational</a:t>
            </a:r>
            <a:r>
              <a:rPr sz="2450" spc="365" dirty="0">
                <a:latin typeface="Garamond"/>
                <a:cs typeface="Garamond"/>
              </a:rPr>
              <a:t> </a:t>
            </a:r>
            <a:r>
              <a:rPr sz="2450" spc="-25" dirty="0">
                <a:latin typeface="Garamond"/>
                <a:cs typeface="Garamond"/>
              </a:rPr>
              <a:t>ki- </a:t>
            </a:r>
            <a:r>
              <a:rPr sz="2450" dirty="0">
                <a:latin typeface="Garamond"/>
                <a:cs typeface="Garamond"/>
              </a:rPr>
              <a:t>netic</a:t>
            </a:r>
            <a:r>
              <a:rPr sz="2450" spc="434" dirty="0">
                <a:latin typeface="Garamond"/>
                <a:cs typeface="Garamond"/>
              </a:rPr>
              <a:t> </a:t>
            </a:r>
            <a:r>
              <a:rPr sz="2450" dirty="0">
                <a:latin typeface="Garamond"/>
                <a:cs typeface="Garamond"/>
              </a:rPr>
              <a:t>energy</a:t>
            </a:r>
            <a:r>
              <a:rPr sz="2450" spc="520" dirty="0">
                <a:latin typeface="Garamond"/>
                <a:cs typeface="Garamond"/>
              </a:rPr>
              <a:t> </a:t>
            </a:r>
            <a:r>
              <a:rPr sz="2450" spc="160" dirty="0">
                <a:latin typeface="Garamond"/>
                <a:cs typeface="Garamond"/>
              </a:rPr>
              <a:t>((3</a:t>
            </a:r>
            <a:r>
              <a:rPr sz="2450" i="1" spc="160" dirty="0">
                <a:latin typeface="Times New Roman"/>
                <a:cs typeface="Times New Roman"/>
              </a:rPr>
              <a:t>/</a:t>
            </a:r>
            <a:r>
              <a:rPr sz="2450" spc="160" dirty="0">
                <a:latin typeface="Garamond"/>
                <a:cs typeface="Garamond"/>
              </a:rPr>
              <a:t>2)</a:t>
            </a:r>
            <a:r>
              <a:rPr sz="2450" i="1" spc="160" dirty="0">
                <a:latin typeface="Times New Roman"/>
                <a:cs typeface="Times New Roman"/>
              </a:rPr>
              <a:t>k</a:t>
            </a:r>
            <a:r>
              <a:rPr sz="3075" i="1" spc="240" baseline="-14905" dirty="0">
                <a:latin typeface="Times New Roman"/>
                <a:cs typeface="Times New Roman"/>
              </a:rPr>
              <a:t>B</a:t>
            </a:r>
            <a:r>
              <a:rPr sz="2450" i="1" spc="160" dirty="0">
                <a:latin typeface="Times New Roman"/>
                <a:cs typeface="Times New Roman"/>
              </a:rPr>
              <a:t>T</a:t>
            </a:r>
            <a:r>
              <a:rPr sz="2450" i="1" spc="-155" dirty="0">
                <a:latin typeface="Times New Roman"/>
                <a:cs typeface="Times New Roman"/>
              </a:rPr>
              <a:t> </a:t>
            </a:r>
            <a:r>
              <a:rPr sz="2450" spc="114" dirty="0">
                <a:latin typeface="Garamond"/>
                <a:cs typeface="Garamond"/>
              </a:rPr>
              <a:t>),</a:t>
            </a:r>
            <a:r>
              <a:rPr sz="2450" spc="590" dirty="0">
                <a:latin typeface="Garamond"/>
                <a:cs typeface="Garamond"/>
              </a:rPr>
              <a:t> </a:t>
            </a:r>
            <a:r>
              <a:rPr sz="2450" dirty="0">
                <a:latin typeface="Garamond"/>
                <a:cs typeface="Garamond"/>
              </a:rPr>
              <a:t>which</a:t>
            </a:r>
            <a:r>
              <a:rPr sz="2450" spc="520" dirty="0">
                <a:latin typeface="Garamond"/>
                <a:cs typeface="Garamond"/>
              </a:rPr>
              <a:t> </a:t>
            </a:r>
            <a:r>
              <a:rPr sz="2450" dirty="0">
                <a:latin typeface="Garamond"/>
                <a:cs typeface="Garamond"/>
              </a:rPr>
              <a:t>means</a:t>
            </a:r>
            <a:r>
              <a:rPr sz="2450" spc="515" dirty="0">
                <a:latin typeface="Garamond"/>
                <a:cs typeface="Garamond"/>
              </a:rPr>
              <a:t> </a:t>
            </a:r>
            <a:r>
              <a:rPr sz="2450" dirty="0">
                <a:latin typeface="Garamond"/>
                <a:cs typeface="Garamond"/>
              </a:rPr>
              <a:t>the</a:t>
            </a:r>
            <a:r>
              <a:rPr sz="2450" spc="520" dirty="0">
                <a:latin typeface="Garamond"/>
                <a:cs typeface="Garamond"/>
              </a:rPr>
              <a:t> </a:t>
            </a:r>
            <a:r>
              <a:rPr sz="2450" dirty="0">
                <a:latin typeface="Garamond"/>
                <a:cs typeface="Garamond"/>
              </a:rPr>
              <a:t>lighter</a:t>
            </a:r>
            <a:r>
              <a:rPr sz="2450" spc="520" dirty="0">
                <a:latin typeface="Garamond"/>
                <a:cs typeface="Garamond"/>
              </a:rPr>
              <a:t> </a:t>
            </a:r>
            <a:r>
              <a:rPr sz="2450" dirty="0">
                <a:latin typeface="Garamond"/>
                <a:cs typeface="Garamond"/>
              </a:rPr>
              <a:t>one</a:t>
            </a:r>
            <a:r>
              <a:rPr sz="2450" spc="515" dirty="0">
                <a:latin typeface="Garamond"/>
                <a:cs typeface="Garamond"/>
              </a:rPr>
              <a:t> </a:t>
            </a:r>
            <a:r>
              <a:rPr sz="2450" dirty="0">
                <a:latin typeface="Garamond"/>
                <a:cs typeface="Garamond"/>
              </a:rPr>
              <a:t>must</a:t>
            </a:r>
            <a:r>
              <a:rPr sz="2450" spc="520" dirty="0">
                <a:latin typeface="Garamond"/>
                <a:cs typeface="Garamond"/>
              </a:rPr>
              <a:t> </a:t>
            </a:r>
            <a:r>
              <a:rPr sz="2450" spc="-25" dirty="0">
                <a:latin typeface="Garamond"/>
                <a:cs typeface="Garamond"/>
              </a:rPr>
              <a:t>be </a:t>
            </a:r>
            <a:r>
              <a:rPr sz="2450" dirty="0">
                <a:latin typeface="Garamond"/>
                <a:cs typeface="Garamond"/>
              </a:rPr>
              <a:t>moving</a:t>
            </a:r>
            <a:r>
              <a:rPr sz="2450" spc="90" dirty="0">
                <a:latin typeface="Garamond"/>
                <a:cs typeface="Garamond"/>
              </a:rPr>
              <a:t> </a:t>
            </a:r>
            <a:r>
              <a:rPr sz="2450" spc="-10" dirty="0">
                <a:latin typeface="Garamond"/>
                <a:cs typeface="Garamond"/>
              </a:rPr>
              <a:t>faster.</a:t>
            </a:r>
            <a:endParaRPr sz="2450">
              <a:latin typeface="Garamond"/>
              <a:cs typeface="Garamond"/>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3371850" algn="l"/>
              </a:tabLst>
            </a:pPr>
            <a:r>
              <a:rPr sz="1200" spc="-10" dirty="0">
                <a:latin typeface="Times New Roman"/>
                <a:cs typeface="Times New Roman"/>
              </a:rPr>
              <a:t>ConcepTest</a:t>
            </a:r>
            <a:r>
              <a:rPr sz="1200" dirty="0">
                <a:latin typeface="Times New Roman"/>
                <a:cs typeface="Times New Roman"/>
              </a:rPr>
              <a:t>	</a:t>
            </a:r>
            <a:r>
              <a:rPr sz="1200" spc="10" dirty="0">
                <a:latin typeface="Times New Roman"/>
                <a:cs typeface="Times New Roman"/>
              </a:rPr>
              <a:t>10.5.</a:t>
            </a:r>
            <a:r>
              <a:rPr sz="1200" spc="200" dirty="0">
                <a:latin typeface="Times New Roman"/>
                <a:cs typeface="Times New Roman"/>
              </a:rPr>
              <a:t>  </a:t>
            </a:r>
            <a:r>
              <a:rPr sz="1200" spc="10" dirty="0">
                <a:latin typeface="Times New Roman"/>
                <a:cs typeface="Times New Roman"/>
              </a:rPr>
              <a:t>SOME</a:t>
            </a:r>
            <a:r>
              <a:rPr sz="1200" spc="135" dirty="0">
                <a:latin typeface="Times New Roman"/>
                <a:cs typeface="Times New Roman"/>
              </a:rPr>
              <a:t> </a:t>
            </a:r>
            <a:r>
              <a:rPr sz="1200" spc="10" dirty="0">
                <a:latin typeface="Times New Roman"/>
                <a:cs typeface="Times New Roman"/>
              </a:rPr>
              <a:t>APPLICATIONS</a:t>
            </a:r>
            <a:r>
              <a:rPr sz="1200" spc="130" dirty="0">
                <a:latin typeface="Times New Roman"/>
                <a:cs typeface="Times New Roman"/>
              </a:rPr>
              <a:t> </a:t>
            </a:r>
            <a:r>
              <a:rPr sz="1200" spc="65" dirty="0">
                <a:latin typeface="Times New Roman"/>
                <a:cs typeface="Times New Roman"/>
              </a:rPr>
              <a:t>OF</a:t>
            </a:r>
            <a:r>
              <a:rPr sz="1200" spc="125" dirty="0">
                <a:latin typeface="Times New Roman"/>
                <a:cs typeface="Times New Roman"/>
              </a:rPr>
              <a:t> </a:t>
            </a:r>
            <a:r>
              <a:rPr sz="1200" spc="50" dirty="0">
                <a:latin typeface="Times New Roman"/>
                <a:cs typeface="Times New Roman"/>
              </a:rPr>
              <a:t>THE</a:t>
            </a:r>
            <a:r>
              <a:rPr sz="1200" spc="130" dirty="0">
                <a:latin typeface="Times New Roman"/>
                <a:cs typeface="Times New Roman"/>
              </a:rPr>
              <a:t> </a:t>
            </a:r>
            <a:r>
              <a:rPr sz="1200" spc="10" dirty="0">
                <a:latin typeface="Times New Roman"/>
                <a:cs typeface="Times New Roman"/>
              </a:rPr>
              <a:t>BOLTZMANN</a:t>
            </a:r>
            <a:r>
              <a:rPr sz="1200" spc="125" dirty="0">
                <a:latin typeface="Times New Roman"/>
                <a:cs typeface="Times New Roman"/>
              </a:rPr>
              <a:t> </a:t>
            </a:r>
            <a:r>
              <a:rPr sz="1200" spc="-10" dirty="0">
                <a:latin typeface="Times New Roman"/>
                <a:cs typeface="Times New Roman"/>
              </a:rPr>
              <a:t>DISTRIBUTION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542415"/>
          </a:xfrm>
          <a:prstGeom prst="rect">
            <a:avLst/>
          </a:prstGeom>
        </p:spPr>
        <p:txBody>
          <a:bodyPr vert="horz" wrap="square" lIns="0" tIns="9525" rIns="0" bIns="0" rtlCol="0">
            <a:spAutoFit/>
          </a:bodyPr>
          <a:lstStyle/>
          <a:p>
            <a:pPr marL="12700" marR="5080" algn="just">
              <a:lnSpc>
                <a:spcPct val="101699"/>
              </a:lnSpc>
              <a:spcBef>
                <a:spcPts val="75"/>
              </a:spcBef>
            </a:pPr>
            <a:r>
              <a:rPr dirty="0"/>
              <a:t>A</a:t>
            </a:r>
            <a:r>
              <a:rPr spc="155" dirty="0"/>
              <a:t> </a:t>
            </a:r>
            <a:r>
              <a:rPr spc="50" dirty="0"/>
              <a:t>water</a:t>
            </a:r>
            <a:r>
              <a:rPr spc="160" dirty="0"/>
              <a:t> </a:t>
            </a:r>
            <a:r>
              <a:rPr dirty="0"/>
              <a:t>molecule</a:t>
            </a:r>
            <a:r>
              <a:rPr spc="165" dirty="0"/>
              <a:t> </a:t>
            </a:r>
            <a:r>
              <a:rPr dirty="0"/>
              <a:t>is</a:t>
            </a:r>
            <a:r>
              <a:rPr spc="160" dirty="0"/>
              <a:t> </a:t>
            </a:r>
            <a:r>
              <a:rPr dirty="0"/>
              <a:t>made</a:t>
            </a:r>
            <a:r>
              <a:rPr spc="160" dirty="0"/>
              <a:t> </a:t>
            </a:r>
            <a:r>
              <a:rPr dirty="0"/>
              <a:t>up</a:t>
            </a:r>
            <a:r>
              <a:rPr spc="165" dirty="0"/>
              <a:t> </a:t>
            </a:r>
            <a:r>
              <a:rPr dirty="0"/>
              <a:t>of</a:t>
            </a:r>
            <a:r>
              <a:rPr spc="160" dirty="0"/>
              <a:t> </a:t>
            </a:r>
            <a:r>
              <a:rPr dirty="0"/>
              <a:t>three</a:t>
            </a:r>
            <a:r>
              <a:rPr spc="165" dirty="0"/>
              <a:t> </a:t>
            </a:r>
            <a:r>
              <a:rPr dirty="0"/>
              <a:t>atoms</a:t>
            </a:r>
            <a:r>
              <a:rPr spc="160" dirty="0"/>
              <a:t> </a:t>
            </a:r>
            <a:r>
              <a:rPr spc="114" dirty="0"/>
              <a:t>that</a:t>
            </a:r>
            <a:r>
              <a:rPr spc="165" dirty="0"/>
              <a:t> </a:t>
            </a:r>
            <a:r>
              <a:rPr spc="55" dirty="0"/>
              <a:t>are</a:t>
            </a:r>
            <a:r>
              <a:rPr spc="170" dirty="0"/>
              <a:t> </a:t>
            </a:r>
            <a:r>
              <a:rPr b="0" i="1" dirty="0">
                <a:latin typeface="Bookman Old Style"/>
                <a:cs typeface="Bookman Old Style"/>
              </a:rPr>
              <a:t>not</a:t>
            </a:r>
            <a:r>
              <a:rPr b="0" i="1" spc="275" dirty="0">
                <a:latin typeface="Bookman Old Style"/>
                <a:cs typeface="Bookman Old Style"/>
              </a:rPr>
              <a:t> </a:t>
            </a:r>
            <a:r>
              <a:rPr spc="75" dirty="0"/>
              <a:t>all</a:t>
            </a:r>
            <a:r>
              <a:rPr spc="165" dirty="0"/>
              <a:t> </a:t>
            </a:r>
            <a:r>
              <a:rPr dirty="0"/>
              <a:t>in</a:t>
            </a:r>
            <a:r>
              <a:rPr spc="165" dirty="0"/>
              <a:t> </a:t>
            </a:r>
            <a:r>
              <a:rPr spc="80" dirty="0"/>
              <a:t>a </a:t>
            </a:r>
            <a:r>
              <a:rPr dirty="0"/>
              <a:t>line</a:t>
            </a:r>
            <a:r>
              <a:rPr spc="35" dirty="0"/>
              <a:t> </a:t>
            </a:r>
            <a:r>
              <a:rPr spc="50" dirty="0"/>
              <a:t>with</a:t>
            </a:r>
            <a:r>
              <a:rPr spc="40" dirty="0"/>
              <a:t> </a:t>
            </a:r>
            <a:r>
              <a:rPr dirty="0"/>
              <a:t>each</a:t>
            </a:r>
            <a:r>
              <a:rPr spc="50" dirty="0"/>
              <a:t> </a:t>
            </a:r>
            <a:r>
              <a:rPr dirty="0"/>
              <a:t>other.</a:t>
            </a:r>
            <a:r>
              <a:rPr spc="415" dirty="0"/>
              <a:t> </a:t>
            </a:r>
            <a:r>
              <a:rPr spc="50" dirty="0"/>
              <a:t>Based</a:t>
            </a:r>
            <a:r>
              <a:rPr spc="45" dirty="0"/>
              <a:t> </a:t>
            </a:r>
            <a:r>
              <a:rPr dirty="0"/>
              <a:t>on</a:t>
            </a:r>
            <a:r>
              <a:rPr spc="50" dirty="0"/>
              <a:t> </a:t>
            </a:r>
            <a:r>
              <a:rPr dirty="0"/>
              <a:t>only</a:t>
            </a:r>
            <a:r>
              <a:rPr spc="40" dirty="0"/>
              <a:t> </a:t>
            </a:r>
            <a:r>
              <a:rPr spc="114" dirty="0"/>
              <a:t>that</a:t>
            </a:r>
            <a:r>
              <a:rPr spc="40" dirty="0"/>
              <a:t> </a:t>
            </a:r>
            <a:r>
              <a:rPr dirty="0"/>
              <a:t>information,</a:t>
            </a:r>
            <a:r>
              <a:rPr spc="75" dirty="0"/>
              <a:t> </a:t>
            </a:r>
            <a:r>
              <a:rPr dirty="0"/>
              <a:t>which</a:t>
            </a:r>
            <a:r>
              <a:rPr spc="50" dirty="0"/>
              <a:t> </a:t>
            </a:r>
            <a:r>
              <a:rPr spc="-75" dirty="0"/>
              <a:t>of</a:t>
            </a:r>
            <a:r>
              <a:rPr spc="45" dirty="0"/>
              <a:t> </a:t>
            </a:r>
            <a:r>
              <a:rPr spc="-25" dirty="0"/>
              <a:t>the </a:t>
            </a:r>
            <a:r>
              <a:rPr spc="-20" dirty="0"/>
              <a:t>following</a:t>
            </a:r>
            <a:r>
              <a:rPr spc="45" dirty="0"/>
              <a:t> </a:t>
            </a:r>
            <a:r>
              <a:rPr dirty="0"/>
              <a:t>is</a:t>
            </a:r>
            <a:r>
              <a:rPr spc="50" dirty="0"/>
              <a:t> </a:t>
            </a:r>
            <a:r>
              <a:rPr dirty="0"/>
              <a:t>the</a:t>
            </a:r>
            <a:r>
              <a:rPr spc="40" dirty="0"/>
              <a:t> </a:t>
            </a:r>
            <a:r>
              <a:rPr spc="50" dirty="0"/>
              <a:t>best </a:t>
            </a:r>
            <a:r>
              <a:rPr dirty="0"/>
              <a:t>prediction</a:t>
            </a:r>
            <a:r>
              <a:rPr spc="45" dirty="0"/>
              <a:t> </a:t>
            </a:r>
            <a:r>
              <a:rPr spc="-20" dirty="0"/>
              <a:t>for</a:t>
            </a:r>
            <a:r>
              <a:rPr spc="50" dirty="0"/>
              <a:t> </a:t>
            </a:r>
            <a:r>
              <a:rPr dirty="0"/>
              <a:t>the</a:t>
            </a:r>
            <a:r>
              <a:rPr spc="40" dirty="0"/>
              <a:t> </a:t>
            </a:r>
            <a:r>
              <a:rPr spc="65" dirty="0"/>
              <a:t>heat</a:t>
            </a:r>
            <a:r>
              <a:rPr spc="50" dirty="0"/>
              <a:t> capacity,</a:t>
            </a:r>
            <a:r>
              <a:rPr spc="80" dirty="0"/>
              <a:t> </a:t>
            </a:r>
            <a:r>
              <a:rPr dirty="0"/>
              <a:t>per</a:t>
            </a:r>
            <a:r>
              <a:rPr spc="45" dirty="0"/>
              <a:t> </a:t>
            </a:r>
            <a:r>
              <a:rPr spc="-10" dirty="0"/>
              <a:t>molecule, </a:t>
            </a:r>
            <a:r>
              <a:rPr dirty="0"/>
              <a:t>of</a:t>
            </a:r>
            <a:r>
              <a:rPr spc="114" dirty="0"/>
              <a:t> </a:t>
            </a:r>
            <a:r>
              <a:rPr spc="50" dirty="0"/>
              <a:t>water</a:t>
            </a:r>
            <a:r>
              <a:rPr spc="114" dirty="0"/>
              <a:t> </a:t>
            </a:r>
            <a:r>
              <a:rPr dirty="0"/>
              <a:t>vapor</a:t>
            </a:r>
            <a:r>
              <a:rPr spc="114" dirty="0"/>
              <a:t> </a:t>
            </a:r>
            <a:r>
              <a:rPr spc="145" dirty="0"/>
              <a:t>at</a:t>
            </a:r>
            <a:r>
              <a:rPr spc="110" dirty="0"/>
              <a:t> </a:t>
            </a:r>
            <a:r>
              <a:rPr dirty="0"/>
              <a:t>room</a:t>
            </a:r>
            <a:r>
              <a:rPr spc="110" dirty="0"/>
              <a:t> </a:t>
            </a:r>
            <a:r>
              <a:rPr spc="65" dirty="0"/>
              <a:t>temperature?</a:t>
            </a:r>
            <a:r>
              <a:rPr spc="365" dirty="0"/>
              <a:t> </a:t>
            </a:r>
            <a:r>
              <a:rPr dirty="0"/>
              <a:t>(Choose</a:t>
            </a:r>
            <a:r>
              <a:rPr spc="114" dirty="0"/>
              <a:t> </a:t>
            </a:r>
            <a:r>
              <a:rPr spc="-10" dirty="0"/>
              <a:t>one.)</a:t>
            </a:r>
          </a:p>
        </p:txBody>
      </p:sp>
      <p:sp>
        <p:nvSpPr>
          <p:cNvPr id="5" name="object 5"/>
          <p:cNvSpPr txBox="1"/>
          <p:nvPr/>
        </p:nvSpPr>
        <p:spPr>
          <a:xfrm>
            <a:off x="689737" y="2801205"/>
            <a:ext cx="1473200" cy="2556510"/>
          </a:xfrm>
          <a:prstGeom prst="rect">
            <a:avLst/>
          </a:prstGeom>
        </p:spPr>
        <p:txBody>
          <a:bodyPr vert="horz" wrap="square" lIns="0" tIns="144780" rIns="0" bIns="0" rtlCol="0">
            <a:spAutoFit/>
          </a:bodyPr>
          <a:lstStyle/>
          <a:p>
            <a:pPr marL="412115" indent="-370205">
              <a:lnSpc>
                <a:spcPct val="100000"/>
              </a:lnSpc>
              <a:spcBef>
                <a:spcPts val="1140"/>
              </a:spcBef>
              <a:buAutoNum type="alphaUcPeriod"/>
              <a:tabLst>
                <a:tab pos="412115" algn="l"/>
              </a:tabLst>
            </a:pPr>
            <a:r>
              <a:rPr sz="2450" spc="170" dirty="0">
                <a:latin typeface="Garamond"/>
                <a:cs typeface="Garamond"/>
              </a:rPr>
              <a:t>(1</a:t>
            </a:r>
            <a:r>
              <a:rPr sz="2450" i="1" spc="170" dirty="0">
                <a:latin typeface="Times New Roman"/>
                <a:cs typeface="Times New Roman"/>
              </a:rPr>
              <a:t>/</a:t>
            </a:r>
            <a:r>
              <a:rPr sz="2450" spc="170" dirty="0">
                <a:latin typeface="Garamond"/>
                <a:cs typeface="Garamond"/>
              </a:rPr>
              <a:t>2)</a:t>
            </a:r>
            <a:r>
              <a:rPr sz="2450" i="1" spc="170" dirty="0">
                <a:latin typeface="Times New Roman"/>
                <a:cs typeface="Times New Roman"/>
              </a:rPr>
              <a:t>k</a:t>
            </a:r>
            <a:r>
              <a:rPr sz="3075" i="1" spc="254" baseline="-14905" dirty="0">
                <a:latin typeface="Times New Roman"/>
                <a:cs typeface="Times New Roman"/>
              </a:rPr>
              <a:t>B</a:t>
            </a:r>
            <a:endParaRPr sz="3075" baseline="-14905">
              <a:latin typeface="Times New Roman"/>
              <a:cs typeface="Times New Roman"/>
            </a:endParaRPr>
          </a:p>
          <a:p>
            <a:pPr marL="412115" indent="-358140">
              <a:lnSpc>
                <a:spcPct val="100000"/>
              </a:lnSpc>
              <a:spcBef>
                <a:spcPts val="1045"/>
              </a:spcBef>
              <a:buFont typeface="Garamond"/>
              <a:buAutoNum type="alphaUcPeriod"/>
              <a:tabLst>
                <a:tab pos="412115" algn="l"/>
              </a:tabLst>
            </a:pPr>
            <a:r>
              <a:rPr sz="2450" i="1" spc="195" dirty="0">
                <a:latin typeface="Times New Roman"/>
                <a:cs typeface="Times New Roman"/>
              </a:rPr>
              <a:t>k</a:t>
            </a:r>
            <a:r>
              <a:rPr sz="3075" i="1" spc="292" baseline="-14905" dirty="0">
                <a:latin typeface="Times New Roman"/>
                <a:cs typeface="Times New Roman"/>
              </a:rPr>
              <a:t>B</a:t>
            </a:r>
            <a:endParaRPr sz="3075" baseline="-14905">
              <a:latin typeface="Times New Roman"/>
              <a:cs typeface="Times New Roman"/>
            </a:endParaRPr>
          </a:p>
          <a:p>
            <a:pPr marL="412115" indent="-361950">
              <a:lnSpc>
                <a:spcPct val="100000"/>
              </a:lnSpc>
              <a:spcBef>
                <a:spcPts val="1045"/>
              </a:spcBef>
              <a:buAutoNum type="alphaUcPeriod"/>
              <a:tabLst>
                <a:tab pos="412115" algn="l"/>
              </a:tabLst>
            </a:pPr>
            <a:r>
              <a:rPr sz="2450" spc="170" dirty="0">
                <a:latin typeface="Garamond"/>
                <a:cs typeface="Garamond"/>
              </a:rPr>
              <a:t>(3</a:t>
            </a:r>
            <a:r>
              <a:rPr sz="2450" i="1" spc="170" dirty="0">
                <a:latin typeface="Times New Roman"/>
                <a:cs typeface="Times New Roman"/>
              </a:rPr>
              <a:t>/</a:t>
            </a:r>
            <a:r>
              <a:rPr sz="2450" spc="170" dirty="0">
                <a:latin typeface="Garamond"/>
                <a:cs typeface="Garamond"/>
              </a:rPr>
              <a:t>2)</a:t>
            </a:r>
            <a:r>
              <a:rPr sz="2450" i="1" spc="170" dirty="0">
                <a:latin typeface="Times New Roman"/>
                <a:cs typeface="Times New Roman"/>
              </a:rPr>
              <a:t>k</a:t>
            </a:r>
            <a:r>
              <a:rPr sz="3075" i="1" spc="254" baseline="-14905" dirty="0">
                <a:latin typeface="Times New Roman"/>
                <a:cs typeface="Times New Roman"/>
              </a:rPr>
              <a:t>B</a:t>
            </a:r>
            <a:endParaRPr sz="3075" baseline="-14905">
              <a:latin typeface="Times New Roman"/>
              <a:cs typeface="Times New Roman"/>
            </a:endParaRPr>
          </a:p>
          <a:p>
            <a:pPr marL="412115" indent="-374015">
              <a:lnSpc>
                <a:spcPct val="100000"/>
              </a:lnSpc>
              <a:spcBef>
                <a:spcPts val="1045"/>
              </a:spcBef>
              <a:buAutoNum type="alphaUcPeriod"/>
              <a:tabLst>
                <a:tab pos="412115" algn="l"/>
              </a:tabLst>
            </a:pPr>
            <a:r>
              <a:rPr sz="2450" spc="170" dirty="0">
                <a:latin typeface="Garamond"/>
                <a:cs typeface="Garamond"/>
              </a:rPr>
              <a:t>(5</a:t>
            </a:r>
            <a:r>
              <a:rPr sz="2450" i="1" spc="170" dirty="0">
                <a:latin typeface="Times New Roman"/>
                <a:cs typeface="Times New Roman"/>
              </a:rPr>
              <a:t>/</a:t>
            </a:r>
            <a:r>
              <a:rPr sz="2450" spc="170" dirty="0">
                <a:latin typeface="Garamond"/>
                <a:cs typeface="Garamond"/>
              </a:rPr>
              <a:t>2)</a:t>
            </a:r>
            <a:r>
              <a:rPr sz="2450" i="1" spc="170" dirty="0">
                <a:latin typeface="Times New Roman"/>
                <a:cs typeface="Times New Roman"/>
              </a:rPr>
              <a:t>k</a:t>
            </a:r>
            <a:r>
              <a:rPr sz="3075" i="1" spc="254" baseline="-14905" dirty="0">
                <a:latin typeface="Times New Roman"/>
                <a:cs typeface="Times New Roman"/>
              </a:rPr>
              <a:t>B</a:t>
            </a:r>
            <a:endParaRPr sz="3075" baseline="-14905">
              <a:latin typeface="Times New Roman"/>
              <a:cs typeface="Times New Roman"/>
            </a:endParaRPr>
          </a:p>
          <a:p>
            <a:pPr marL="412115" indent="-349885">
              <a:lnSpc>
                <a:spcPct val="100000"/>
              </a:lnSpc>
              <a:spcBef>
                <a:spcPts val="1045"/>
              </a:spcBef>
              <a:buAutoNum type="alphaUcPeriod"/>
              <a:tabLst>
                <a:tab pos="412115" algn="l"/>
              </a:tabLst>
            </a:pPr>
            <a:r>
              <a:rPr sz="2450" spc="114" dirty="0">
                <a:latin typeface="Garamond"/>
                <a:cs typeface="Garamond"/>
              </a:rPr>
              <a:t>3</a:t>
            </a:r>
            <a:r>
              <a:rPr sz="2450" i="1" spc="114" dirty="0">
                <a:latin typeface="Times New Roman"/>
                <a:cs typeface="Times New Roman"/>
              </a:rPr>
              <a:t>k</a:t>
            </a:r>
            <a:r>
              <a:rPr sz="3075" i="1" spc="172" baseline="-14905" dirty="0">
                <a:latin typeface="Times New Roman"/>
                <a:cs typeface="Times New Roman"/>
              </a:rPr>
              <a:t>B</a:t>
            </a:r>
            <a:endParaRPr sz="3075" baseline="-14905">
              <a:latin typeface="Times New Roman"/>
              <a:cs typeface="Times New Roman"/>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4365" cy="207645"/>
          </a:xfrm>
          <a:prstGeom prst="rect">
            <a:avLst/>
          </a:prstGeom>
        </p:spPr>
        <p:txBody>
          <a:bodyPr vert="horz" wrap="square" lIns="0" tIns="12065" rIns="0" bIns="0" rtlCol="0">
            <a:spAutoFit/>
          </a:bodyPr>
          <a:lstStyle/>
          <a:p>
            <a:pPr marL="12700">
              <a:lnSpc>
                <a:spcPct val="100000"/>
              </a:lnSpc>
              <a:spcBef>
                <a:spcPts val="95"/>
              </a:spcBef>
              <a:tabLst>
                <a:tab pos="3371850" algn="l"/>
              </a:tabLst>
            </a:pPr>
            <a:r>
              <a:rPr sz="1200" spc="-10" dirty="0">
                <a:latin typeface="Times New Roman"/>
                <a:cs typeface="Times New Roman"/>
              </a:rPr>
              <a:t>ConcepTest</a:t>
            </a:r>
            <a:r>
              <a:rPr sz="1200" dirty="0">
                <a:latin typeface="Times New Roman"/>
                <a:cs typeface="Times New Roman"/>
              </a:rPr>
              <a:t>	</a:t>
            </a:r>
            <a:r>
              <a:rPr sz="1200" spc="10" dirty="0">
                <a:latin typeface="Times New Roman"/>
                <a:cs typeface="Times New Roman"/>
              </a:rPr>
              <a:t>10.5.</a:t>
            </a:r>
            <a:r>
              <a:rPr sz="1200" spc="200" dirty="0">
                <a:latin typeface="Times New Roman"/>
                <a:cs typeface="Times New Roman"/>
              </a:rPr>
              <a:t>  </a:t>
            </a:r>
            <a:r>
              <a:rPr sz="1200" spc="10" dirty="0">
                <a:latin typeface="Times New Roman"/>
                <a:cs typeface="Times New Roman"/>
              </a:rPr>
              <a:t>SOME</a:t>
            </a:r>
            <a:r>
              <a:rPr sz="1200" spc="135" dirty="0">
                <a:latin typeface="Times New Roman"/>
                <a:cs typeface="Times New Roman"/>
              </a:rPr>
              <a:t> </a:t>
            </a:r>
            <a:r>
              <a:rPr sz="1200" spc="10" dirty="0">
                <a:latin typeface="Times New Roman"/>
                <a:cs typeface="Times New Roman"/>
              </a:rPr>
              <a:t>APPLICATIONS</a:t>
            </a:r>
            <a:r>
              <a:rPr sz="1200" spc="130" dirty="0">
                <a:latin typeface="Times New Roman"/>
                <a:cs typeface="Times New Roman"/>
              </a:rPr>
              <a:t> </a:t>
            </a:r>
            <a:r>
              <a:rPr sz="1200" spc="65" dirty="0">
                <a:latin typeface="Times New Roman"/>
                <a:cs typeface="Times New Roman"/>
              </a:rPr>
              <a:t>OF</a:t>
            </a:r>
            <a:r>
              <a:rPr sz="1200" spc="125" dirty="0">
                <a:latin typeface="Times New Roman"/>
                <a:cs typeface="Times New Roman"/>
              </a:rPr>
              <a:t> </a:t>
            </a:r>
            <a:r>
              <a:rPr sz="1200" spc="50" dirty="0">
                <a:latin typeface="Times New Roman"/>
                <a:cs typeface="Times New Roman"/>
              </a:rPr>
              <a:t>THE</a:t>
            </a:r>
            <a:r>
              <a:rPr sz="1200" spc="130" dirty="0">
                <a:latin typeface="Times New Roman"/>
                <a:cs typeface="Times New Roman"/>
              </a:rPr>
              <a:t> </a:t>
            </a:r>
            <a:r>
              <a:rPr sz="1200" spc="10" dirty="0">
                <a:latin typeface="Times New Roman"/>
                <a:cs typeface="Times New Roman"/>
              </a:rPr>
              <a:t>BOLTZMANN</a:t>
            </a:r>
            <a:r>
              <a:rPr sz="1200" spc="125" dirty="0">
                <a:latin typeface="Times New Roman"/>
                <a:cs typeface="Times New Roman"/>
              </a:rPr>
              <a:t> </a:t>
            </a:r>
            <a:r>
              <a:rPr sz="1200" spc="-10" dirty="0">
                <a:latin typeface="Times New Roman"/>
                <a:cs typeface="Times New Roman"/>
              </a:rPr>
              <a:t>DISTRIBUTION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5634" cy="1542415"/>
          </a:xfrm>
          <a:prstGeom prst="rect">
            <a:avLst/>
          </a:prstGeom>
        </p:spPr>
        <p:txBody>
          <a:bodyPr vert="horz" wrap="square" lIns="0" tIns="9525" rIns="0" bIns="0" rtlCol="0">
            <a:spAutoFit/>
          </a:bodyPr>
          <a:lstStyle/>
          <a:p>
            <a:pPr marL="12700" marR="5080" algn="just">
              <a:lnSpc>
                <a:spcPct val="101699"/>
              </a:lnSpc>
              <a:spcBef>
                <a:spcPts val="75"/>
              </a:spcBef>
            </a:pPr>
            <a:r>
              <a:rPr dirty="0"/>
              <a:t>A</a:t>
            </a:r>
            <a:r>
              <a:rPr spc="155" dirty="0"/>
              <a:t> </a:t>
            </a:r>
            <a:r>
              <a:rPr spc="50" dirty="0"/>
              <a:t>water</a:t>
            </a:r>
            <a:r>
              <a:rPr spc="160" dirty="0"/>
              <a:t> </a:t>
            </a:r>
            <a:r>
              <a:rPr dirty="0"/>
              <a:t>molecule</a:t>
            </a:r>
            <a:r>
              <a:rPr spc="165" dirty="0"/>
              <a:t> </a:t>
            </a:r>
            <a:r>
              <a:rPr dirty="0"/>
              <a:t>is</a:t>
            </a:r>
            <a:r>
              <a:rPr spc="160" dirty="0"/>
              <a:t> </a:t>
            </a:r>
            <a:r>
              <a:rPr dirty="0"/>
              <a:t>made</a:t>
            </a:r>
            <a:r>
              <a:rPr spc="160" dirty="0"/>
              <a:t> </a:t>
            </a:r>
            <a:r>
              <a:rPr dirty="0"/>
              <a:t>up</a:t>
            </a:r>
            <a:r>
              <a:rPr spc="165" dirty="0"/>
              <a:t> </a:t>
            </a:r>
            <a:r>
              <a:rPr dirty="0"/>
              <a:t>of</a:t>
            </a:r>
            <a:r>
              <a:rPr spc="160" dirty="0"/>
              <a:t> </a:t>
            </a:r>
            <a:r>
              <a:rPr dirty="0"/>
              <a:t>three</a:t>
            </a:r>
            <a:r>
              <a:rPr spc="165" dirty="0"/>
              <a:t> </a:t>
            </a:r>
            <a:r>
              <a:rPr dirty="0"/>
              <a:t>atoms</a:t>
            </a:r>
            <a:r>
              <a:rPr spc="160" dirty="0"/>
              <a:t> </a:t>
            </a:r>
            <a:r>
              <a:rPr spc="114" dirty="0"/>
              <a:t>that</a:t>
            </a:r>
            <a:r>
              <a:rPr spc="165" dirty="0"/>
              <a:t> </a:t>
            </a:r>
            <a:r>
              <a:rPr spc="55" dirty="0"/>
              <a:t>are</a:t>
            </a:r>
            <a:r>
              <a:rPr spc="170" dirty="0"/>
              <a:t> </a:t>
            </a:r>
            <a:r>
              <a:rPr b="0" i="1" dirty="0">
                <a:latin typeface="Bookman Old Style"/>
                <a:cs typeface="Bookman Old Style"/>
              </a:rPr>
              <a:t>not</a:t>
            </a:r>
            <a:r>
              <a:rPr b="0" i="1" spc="275" dirty="0">
                <a:latin typeface="Bookman Old Style"/>
                <a:cs typeface="Bookman Old Style"/>
              </a:rPr>
              <a:t> </a:t>
            </a:r>
            <a:r>
              <a:rPr spc="75" dirty="0"/>
              <a:t>all</a:t>
            </a:r>
            <a:r>
              <a:rPr spc="165" dirty="0"/>
              <a:t> </a:t>
            </a:r>
            <a:r>
              <a:rPr dirty="0"/>
              <a:t>in</a:t>
            </a:r>
            <a:r>
              <a:rPr spc="165" dirty="0"/>
              <a:t> </a:t>
            </a:r>
            <a:r>
              <a:rPr spc="80" dirty="0"/>
              <a:t>a </a:t>
            </a:r>
            <a:r>
              <a:rPr dirty="0"/>
              <a:t>line</a:t>
            </a:r>
            <a:r>
              <a:rPr spc="35" dirty="0"/>
              <a:t> </a:t>
            </a:r>
            <a:r>
              <a:rPr spc="50" dirty="0"/>
              <a:t>with</a:t>
            </a:r>
            <a:r>
              <a:rPr spc="40" dirty="0"/>
              <a:t> </a:t>
            </a:r>
            <a:r>
              <a:rPr dirty="0"/>
              <a:t>each</a:t>
            </a:r>
            <a:r>
              <a:rPr spc="50" dirty="0"/>
              <a:t> </a:t>
            </a:r>
            <a:r>
              <a:rPr dirty="0"/>
              <a:t>other.</a:t>
            </a:r>
            <a:r>
              <a:rPr spc="415" dirty="0"/>
              <a:t> </a:t>
            </a:r>
            <a:r>
              <a:rPr spc="50" dirty="0"/>
              <a:t>Based</a:t>
            </a:r>
            <a:r>
              <a:rPr spc="45" dirty="0"/>
              <a:t> </a:t>
            </a:r>
            <a:r>
              <a:rPr dirty="0"/>
              <a:t>on</a:t>
            </a:r>
            <a:r>
              <a:rPr spc="50" dirty="0"/>
              <a:t> </a:t>
            </a:r>
            <a:r>
              <a:rPr dirty="0"/>
              <a:t>only</a:t>
            </a:r>
            <a:r>
              <a:rPr spc="40" dirty="0"/>
              <a:t> </a:t>
            </a:r>
            <a:r>
              <a:rPr spc="114" dirty="0"/>
              <a:t>that</a:t>
            </a:r>
            <a:r>
              <a:rPr spc="40" dirty="0"/>
              <a:t> </a:t>
            </a:r>
            <a:r>
              <a:rPr dirty="0"/>
              <a:t>information,</a:t>
            </a:r>
            <a:r>
              <a:rPr spc="75" dirty="0"/>
              <a:t> </a:t>
            </a:r>
            <a:r>
              <a:rPr dirty="0"/>
              <a:t>which</a:t>
            </a:r>
            <a:r>
              <a:rPr spc="50" dirty="0"/>
              <a:t> </a:t>
            </a:r>
            <a:r>
              <a:rPr spc="-75" dirty="0"/>
              <a:t>of</a:t>
            </a:r>
            <a:r>
              <a:rPr spc="45" dirty="0"/>
              <a:t> </a:t>
            </a:r>
            <a:r>
              <a:rPr spc="-25" dirty="0"/>
              <a:t>the </a:t>
            </a:r>
            <a:r>
              <a:rPr spc="-20" dirty="0"/>
              <a:t>following</a:t>
            </a:r>
            <a:r>
              <a:rPr spc="45" dirty="0"/>
              <a:t> </a:t>
            </a:r>
            <a:r>
              <a:rPr dirty="0"/>
              <a:t>is</a:t>
            </a:r>
            <a:r>
              <a:rPr spc="50" dirty="0"/>
              <a:t> </a:t>
            </a:r>
            <a:r>
              <a:rPr dirty="0"/>
              <a:t>the</a:t>
            </a:r>
            <a:r>
              <a:rPr spc="40" dirty="0"/>
              <a:t> </a:t>
            </a:r>
            <a:r>
              <a:rPr spc="50" dirty="0"/>
              <a:t>best </a:t>
            </a:r>
            <a:r>
              <a:rPr dirty="0"/>
              <a:t>prediction</a:t>
            </a:r>
            <a:r>
              <a:rPr spc="45" dirty="0"/>
              <a:t> </a:t>
            </a:r>
            <a:r>
              <a:rPr spc="-20" dirty="0"/>
              <a:t>for</a:t>
            </a:r>
            <a:r>
              <a:rPr spc="50" dirty="0"/>
              <a:t> </a:t>
            </a:r>
            <a:r>
              <a:rPr dirty="0"/>
              <a:t>the</a:t>
            </a:r>
            <a:r>
              <a:rPr spc="40" dirty="0"/>
              <a:t> </a:t>
            </a:r>
            <a:r>
              <a:rPr spc="65" dirty="0"/>
              <a:t>heat</a:t>
            </a:r>
            <a:r>
              <a:rPr spc="50" dirty="0"/>
              <a:t> capacity,</a:t>
            </a:r>
            <a:r>
              <a:rPr spc="80" dirty="0"/>
              <a:t> </a:t>
            </a:r>
            <a:r>
              <a:rPr dirty="0"/>
              <a:t>per</a:t>
            </a:r>
            <a:r>
              <a:rPr spc="45" dirty="0"/>
              <a:t> </a:t>
            </a:r>
            <a:r>
              <a:rPr spc="-10" dirty="0"/>
              <a:t>molecule, </a:t>
            </a:r>
            <a:r>
              <a:rPr dirty="0"/>
              <a:t>of</a:t>
            </a:r>
            <a:r>
              <a:rPr spc="114" dirty="0"/>
              <a:t> </a:t>
            </a:r>
            <a:r>
              <a:rPr spc="50" dirty="0"/>
              <a:t>water</a:t>
            </a:r>
            <a:r>
              <a:rPr spc="114" dirty="0"/>
              <a:t> </a:t>
            </a:r>
            <a:r>
              <a:rPr dirty="0"/>
              <a:t>vapor</a:t>
            </a:r>
            <a:r>
              <a:rPr spc="114" dirty="0"/>
              <a:t> </a:t>
            </a:r>
            <a:r>
              <a:rPr spc="145" dirty="0"/>
              <a:t>at</a:t>
            </a:r>
            <a:r>
              <a:rPr spc="110" dirty="0"/>
              <a:t> </a:t>
            </a:r>
            <a:r>
              <a:rPr dirty="0"/>
              <a:t>room</a:t>
            </a:r>
            <a:r>
              <a:rPr spc="110" dirty="0"/>
              <a:t> </a:t>
            </a:r>
            <a:r>
              <a:rPr spc="65" dirty="0"/>
              <a:t>temperature?</a:t>
            </a:r>
            <a:r>
              <a:rPr spc="365" dirty="0"/>
              <a:t> </a:t>
            </a:r>
            <a:r>
              <a:rPr dirty="0"/>
              <a:t>(Choose</a:t>
            </a:r>
            <a:r>
              <a:rPr spc="114" dirty="0"/>
              <a:t> </a:t>
            </a:r>
            <a:r>
              <a:rPr spc="-10" dirty="0"/>
              <a:t>one.)</a:t>
            </a:r>
          </a:p>
        </p:txBody>
      </p:sp>
      <p:sp>
        <p:nvSpPr>
          <p:cNvPr id="5" name="object 5"/>
          <p:cNvSpPr txBox="1"/>
          <p:nvPr/>
        </p:nvSpPr>
        <p:spPr>
          <a:xfrm>
            <a:off x="631558" y="2801205"/>
            <a:ext cx="8393430" cy="4770120"/>
          </a:xfrm>
          <a:prstGeom prst="rect">
            <a:avLst/>
          </a:prstGeom>
        </p:spPr>
        <p:txBody>
          <a:bodyPr vert="horz" wrap="square" lIns="0" tIns="144780" rIns="0" bIns="0" rtlCol="0">
            <a:spAutoFit/>
          </a:bodyPr>
          <a:lstStyle/>
          <a:p>
            <a:pPr marL="470534" indent="-370205">
              <a:lnSpc>
                <a:spcPct val="100000"/>
              </a:lnSpc>
              <a:spcBef>
                <a:spcPts val="1140"/>
              </a:spcBef>
              <a:buAutoNum type="alphaUcPeriod"/>
              <a:tabLst>
                <a:tab pos="470534" algn="l"/>
              </a:tabLst>
            </a:pPr>
            <a:r>
              <a:rPr sz="2450" spc="170" dirty="0">
                <a:latin typeface="Garamond"/>
                <a:cs typeface="Garamond"/>
              </a:rPr>
              <a:t>(1</a:t>
            </a:r>
            <a:r>
              <a:rPr sz="2450" i="1" spc="170" dirty="0">
                <a:latin typeface="Times New Roman"/>
                <a:cs typeface="Times New Roman"/>
              </a:rPr>
              <a:t>/</a:t>
            </a:r>
            <a:r>
              <a:rPr sz="2450" spc="170" dirty="0">
                <a:latin typeface="Garamond"/>
                <a:cs typeface="Garamond"/>
              </a:rPr>
              <a:t>2)</a:t>
            </a:r>
            <a:r>
              <a:rPr sz="2450" i="1" spc="170" dirty="0">
                <a:latin typeface="Times New Roman"/>
                <a:cs typeface="Times New Roman"/>
              </a:rPr>
              <a:t>k</a:t>
            </a:r>
            <a:r>
              <a:rPr sz="3075" i="1" spc="254" baseline="-14905" dirty="0">
                <a:latin typeface="Times New Roman"/>
                <a:cs typeface="Times New Roman"/>
              </a:rPr>
              <a:t>B</a:t>
            </a:r>
            <a:endParaRPr sz="3075" baseline="-14905">
              <a:latin typeface="Times New Roman"/>
              <a:cs typeface="Times New Roman"/>
            </a:endParaRPr>
          </a:p>
          <a:p>
            <a:pPr marL="470534" indent="-358140">
              <a:lnSpc>
                <a:spcPct val="100000"/>
              </a:lnSpc>
              <a:spcBef>
                <a:spcPts val="1045"/>
              </a:spcBef>
              <a:buFont typeface="Garamond"/>
              <a:buAutoNum type="alphaUcPeriod"/>
              <a:tabLst>
                <a:tab pos="470534" algn="l"/>
              </a:tabLst>
            </a:pPr>
            <a:r>
              <a:rPr sz="2450" i="1" spc="195" dirty="0">
                <a:latin typeface="Times New Roman"/>
                <a:cs typeface="Times New Roman"/>
              </a:rPr>
              <a:t>k</a:t>
            </a:r>
            <a:r>
              <a:rPr sz="3075" i="1" spc="292" baseline="-14905" dirty="0">
                <a:latin typeface="Times New Roman"/>
                <a:cs typeface="Times New Roman"/>
              </a:rPr>
              <a:t>B</a:t>
            </a:r>
            <a:endParaRPr sz="3075" baseline="-14905">
              <a:latin typeface="Times New Roman"/>
              <a:cs typeface="Times New Roman"/>
            </a:endParaRPr>
          </a:p>
          <a:p>
            <a:pPr marL="469900" indent="-361950">
              <a:lnSpc>
                <a:spcPct val="100000"/>
              </a:lnSpc>
              <a:spcBef>
                <a:spcPts val="1045"/>
              </a:spcBef>
              <a:buAutoNum type="alphaUcPeriod"/>
              <a:tabLst>
                <a:tab pos="469900" algn="l"/>
              </a:tabLst>
            </a:pPr>
            <a:r>
              <a:rPr sz="2450" spc="170" dirty="0">
                <a:latin typeface="Garamond"/>
                <a:cs typeface="Garamond"/>
              </a:rPr>
              <a:t>(3</a:t>
            </a:r>
            <a:r>
              <a:rPr sz="2450" i="1" spc="170" dirty="0">
                <a:latin typeface="Times New Roman"/>
                <a:cs typeface="Times New Roman"/>
              </a:rPr>
              <a:t>/</a:t>
            </a:r>
            <a:r>
              <a:rPr sz="2450" spc="170" dirty="0">
                <a:latin typeface="Garamond"/>
                <a:cs typeface="Garamond"/>
              </a:rPr>
              <a:t>2)</a:t>
            </a:r>
            <a:r>
              <a:rPr sz="2450" i="1" spc="170" dirty="0">
                <a:latin typeface="Times New Roman"/>
                <a:cs typeface="Times New Roman"/>
              </a:rPr>
              <a:t>k</a:t>
            </a:r>
            <a:r>
              <a:rPr sz="3075" i="1" spc="254" baseline="-14905" dirty="0">
                <a:latin typeface="Times New Roman"/>
                <a:cs typeface="Times New Roman"/>
              </a:rPr>
              <a:t>B</a:t>
            </a:r>
            <a:endParaRPr sz="3075" baseline="-14905">
              <a:latin typeface="Times New Roman"/>
              <a:cs typeface="Times New Roman"/>
            </a:endParaRPr>
          </a:p>
          <a:p>
            <a:pPr marL="469900" indent="-374015">
              <a:lnSpc>
                <a:spcPct val="100000"/>
              </a:lnSpc>
              <a:spcBef>
                <a:spcPts val="1045"/>
              </a:spcBef>
              <a:buAutoNum type="alphaUcPeriod"/>
              <a:tabLst>
                <a:tab pos="469900" algn="l"/>
              </a:tabLst>
            </a:pPr>
            <a:r>
              <a:rPr sz="2450" spc="170" dirty="0">
                <a:latin typeface="Garamond"/>
                <a:cs typeface="Garamond"/>
              </a:rPr>
              <a:t>(5</a:t>
            </a:r>
            <a:r>
              <a:rPr sz="2450" i="1" spc="170" dirty="0">
                <a:latin typeface="Times New Roman"/>
                <a:cs typeface="Times New Roman"/>
              </a:rPr>
              <a:t>/</a:t>
            </a:r>
            <a:r>
              <a:rPr sz="2450" spc="170" dirty="0">
                <a:latin typeface="Garamond"/>
                <a:cs typeface="Garamond"/>
              </a:rPr>
              <a:t>2)</a:t>
            </a:r>
            <a:r>
              <a:rPr sz="2450" i="1" spc="170" dirty="0">
                <a:latin typeface="Times New Roman"/>
                <a:cs typeface="Times New Roman"/>
              </a:rPr>
              <a:t>k</a:t>
            </a:r>
            <a:r>
              <a:rPr sz="3075" i="1" spc="254" baseline="-14905" dirty="0">
                <a:latin typeface="Times New Roman"/>
                <a:cs typeface="Times New Roman"/>
              </a:rPr>
              <a:t>B</a:t>
            </a:r>
            <a:endParaRPr sz="3075" baseline="-14905">
              <a:latin typeface="Times New Roman"/>
              <a:cs typeface="Times New Roman"/>
            </a:endParaRPr>
          </a:p>
          <a:p>
            <a:pPr marL="470534" indent="-349885">
              <a:lnSpc>
                <a:spcPct val="100000"/>
              </a:lnSpc>
              <a:spcBef>
                <a:spcPts val="1045"/>
              </a:spcBef>
              <a:buAutoNum type="alphaUcPeriod"/>
              <a:tabLst>
                <a:tab pos="470534" algn="l"/>
              </a:tabLst>
            </a:pPr>
            <a:r>
              <a:rPr sz="2450" spc="114" dirty="0">
                <a:latin typeface="Garamond"/>
                <a:cs typeface="Garamond"/>
              </a:rPr>
              <a:t>3</a:t>
            </a:r>
            <a:r>
              <a:rPr sz="2450" i="1" spc="114" dirty="0">
                <a:latin typeface="Times New Roman"/>
                <a:cs typeface="Times New Roman"/>
              </a:rPr>
              <a:t>k</a:t>
            </a:r>
            <a:r>
              <a:rPr sz="3075" i="1" spc="172" baseline="-14905" dirty="0">
                <a:latin typeface="Times New Roman"/>
                <a:cs typeface="Times New Roman"/>
              </a:rPr>
              <a:t>B</a:t>
            </a:r>
            <a:endParaRPr sz="3075" baseline="-14905">
              <a:latin typeface="Times New Roman"/>
              <a:cs typeface="Times New Roman"/>
            </a:endParaRPr>
          </a:p>
          <a:p>
            <a:pPr marL="88900" algn="just">
              <a:lnSpc>
                <a:spcPct val="100000"/>
              </a:lnSpc>
              <a:spcBef>
                <a:spcPts val="1939"/>
              </a:spcBef>
            </a:pPr>
            <a:r>
              <a:rPr sz="2450" b="1" spc="55" dirty="0">
                <a:latin typeface="Book Antiqua"/>
                <a:cs typeface="Book Antiqua"/>
              </a:rPr>
              <a:t>Solution:</a:t>
            </a:r>
            <a:r>
              <a:rPr sz="2450" b="1" spc="305" dirty="0">
                <a:latin typeface="Book Antiqua"/>
                <a:cs typeface="Book Antiqua"/>
              </a:rPr>
              <a:t>  </a:t>
            </a:r>
            <a:r>
              <a:rPr sz="2450" spc="-50" dirty="0">
                <a:latin typeface="Garamond"/>
                <a:cs typeface="Garamond"/>
              </a:rPr>
              <a:t>E</a:t>
            </a:r>
            <a:endParaRPr sz="2450">
              <a:latin typeface="Garamond"/>
              <a:cs typeface="Garamond"/>
            </a:endParaRPr>
          </a:p>
          <a:p>
            <a:pPr marL="99695" marR="55244" algn="just">
              <a:lnSpc>
                <a:spcPct val="101699"/>
              </a:lnSpc>
              <a:spcBef>
                <a:spcPts val="595"/>
              </a:spcBef>
            </a:pPr>
            <a:r>
              <a:rPr sz="2450" dirty="0">
                <a:latin typeface="Garamond"/>
                <a:cs typeface="Garamond"/>
              </a:rPr>
              <a:t>If</a:t>
            </a:r>
            <a:r>
              <a:rPr sz="2450" spc="150" dirty="0">
                <a:latin typeface="Garamond"/>
                <a:cs typeface="Garamond"/>
              </a:rPr>
              <a:t> </a:t>
            </a:r>
            <a:r>
              <a:rPr sz="2450" dirty="0">
                <a:latin typeface="Garamond"/>
                <a:cs typeface="Garamond"/>
              </a:rPr>
              <a:t>the</a:t>
            </a:r>
            <a:r>
              <a:rPr sz="2450" spc="155" dirty="0">
                <a:latin typeface="Garamond"/>
                <a:cs typeface="Garamond"/>
              </a:rPr>
              <a:t> </a:t>
            </a:r>
            <a:r>
              <a:rPr sz="2450" dirty="0">
                <a:latin typeface="Garamond"/>
                <a:cs typeface="Garamond"/>
              </a:rPr>
              <a:t>three</a:t>
            </a:r>
            <a:r>
              <a:rPr sz="2450" spc="160" dirty="0">
                <a:latin typeface="Garamond"/>
                <a:cs typeface="Garamond"/>
              </a:rPr>
              <a:t> </a:t>
            </a:r>
            <a:r>
              <a:rPr sz="2450" dirty="0">
                <a:latin typeface="Garamond"/>
                <a:cs typeface="Garamond"/>
              </a:rPr>
              <a:t>molecules</a:t>
            </a:r>
            <a:r>
              <a:rPr sz="2450" spc="160" dirty="0">
                <a:latin typeface="Garamond"/>
                <a:cs typeface="Garamond"/>
              </a:rPr>
              <a:t> </a:t>
            </a:r>
            <a:r>
              <a:rPr sz="2450" spc="55" dirty="0">
                <a:latin typeface="Garamond"/>
                <a:cs typeface="Garamond"/>
              </a:rPr>
              <a:t>are</a:t>
            </a:r>
            <a:r>
              <a:rPr sz="2450" spc="155" dirty="0">
                <a:latin typeface="Garamond"/>
                <a:cs typeface="Garamond"/>
              </a:rPr>
              <a:t> </a:t>
            </a:r>
            <a:r>
              <a:rPr sz="2450" dirty="0">
                <a:latin typeface="Garamond"/>
                <a:cs typeface="Garamond"/>
              </a:rPr>
              <a:t>not</a:t>
            </a:r>
            <a:r>
              <a:rPr sz="2450" spc="155" dirty="0">
                <a:latin typeface="Garamond"/>
                <a:cs typeface="Garamond"/>
              </a:rPr>
              <a:t> </a:t>
            </a:r>
            <a:r>
              <a:rPr sz="2450" dirty="0">
                <a:latin typeface="Garamond"/>
                <a:cs typeface="Garamond"/>
              </a:rPr>
              <a:t>in</a:t>
            </a:r>
            <a:r>
              <a:rPr sz="2450" spc="150" dirty="0">
                <a:latin typeface="Garamond"/>
                <a:cs typeface="Garamond"/>
              </a:rPr>
              <a:t> </a:t>
            </a:r>
            <a:r>
              <a:rPr sz="2450" spc="130" dirty="0">
                <a:latin typeface="Garamond"/>
                <a:cs typeface="Garamond"/>
              </a:rPr>
              <a:t>a</a:t>
            </a:r>
            <a:r>
              <a:rPr sz="2450" spc="160" dirty="0">
                <a:latin typeface="Garamond"/>
                <a:cs typeface="Garamond"/>
              </a:rPr>
              <a:t> </a:t>
            </a:r>
            <a:r>
              <a:rPr sz="2450" dirty="0">
                <a:latin typeface="Garamond"/>
                <a:cs typeface="Garamond"/>
              </a:rPr>
              <a:t>line,</a:t>
            </a:r>
            <a:r>
              <a:rPr sz="2450" spc="170" dirty="0">
                <a:latin typeface="Garamond"/>
                <a:cs typeface="Garamond"/>
              </a:rPr>
              <a:t> </a:t>
            </a:r>
            <a:r>
              <a:rPr sz="2450" dirty="0">
                <a:latin typeface="Garamond"/>
                <a:cs typeface="Garamond"/>
              </a:rPr>
              <a:t>the</a:t>
            </a:r>
            <a:r>
              <a:rPr sz="2450" spc="155" dirty="0">
                <a:latin typeface="Garamond"/>
                <a:cs typeface="Garamond"/>
              </a:rPr>
              <a:t> </a:t>
            </a:r>
            <a:r>
              <a:rPr sz="2450" dirty="0">
                <a:latin typeface="Garamond"/>
                <a:cs typeface="Garamond"/>
              </a:rPr>
              <a:t>shape</a:t>
            </a:r>
            <a:r>
              <a:rPr sz="2450" spc="160" dirty="0">
                <a:latin typeface="Garamond"/>
                <a:cs typeface="Garamond"/>
              </a:rPr>
              <a:t> </a:t>
            </a:r>
            <a:r>
              <a:rPr sz="2450" dirty="0">
                <a:latin typeface="Garamond"/>
                <a:cs typeface="Garamond"/>
              </a:rPr>
              <a:t>can</a:t>
            </a:r>
            <a:r>
              <a:rPr sz="2450" spc="155" dirty="0">
                <a:latin typeface="Garamond"/>
                <a:cs typeface="Garamond"/>
              </a:rPr>
              <a:t> </a:t>
            </a:r>
            <a:r>
              <a:rPr sz="2450" spc="60" dirty="0">
                <a:latin typeface="Garamond"/>
                <a:cs typeface="Garamond"/>
              </a:rPr>
              <a:t>rotate</a:t>
            </a:r>
            <a:r>
              <a:rPr sz="2450" spc="160" dirty="0">
                <a:latin typeface="Garamond"/>
                <a:cs typeface="Garamond"/>
              </a:rPr>
              <a:t> </a:t>
            </a:r>
            <a:r>
              <a:rPr sz="2450" dirty="0">
                <a:latin typeface="Garamond"/>
                <a:cs typeface="Garamond"/>
              </a:rPr>
              <a:t>in</a:t>
            </a:r>
            <a:r>
              <a:rPr sz="2450" spc="160" dirty="0">
                <a:latin typeface="Garamond"/>
                <a:cs typeface="Garamond"/>
              </a:rPr>
              <a:t> </a:t>
            </a:r>
            <a:r>
              <a:rPr sz="2450" spc="50" dirty="0">
                <a:latin typeface="Garamond"/>
                <a:cs typeface="Garamond"/>
              </a:rPr>
              <a:t>all </a:t>
            </a:r>
            <a:r>
              <a:rPr sz="2450" dirty="0">
                <a:latin typeface="Garamond"/>
                <a:cs typeface="Garamond"/>
              </a:rPr>
              <a:t>three</a:t>
            </a:r>
            <a:r>
              <a:rPr sz="2450" spc="110" dirty="0">
                <a:latin typeface="Garamond"/>
                <a:cs typeface="Garamond"/>
              </a:rPr>
              <a:t> </a:t>
            </a:r>
            <a:r>
              <a:rPr sz="2450" dirty="0">
                <a:latin typeface="Garamond"/>
                <a:cs typeface="Garamond"/>
              </a:rPr>
              <a:t>directions.</a:t>
            </a:r>
            <a:r>
              <a:rPr sz="2450" spc="470" dirty="0">
                <a:latin typeface="Garamond"/>
                <a:cs typeface="Garamond"/>
              </a:rPr>
              <a:t> </a:t>
            </a:r>
            <a:r>
              <a:rPr sz="2450" dirty="0">
                <a:latin typeface="Garamond"/>
                <a:cs typeface="Garamond"/>
              </a:rPr>
              <a:t>So</a:t>
            </a:r>
            <a:r>
              <a:rPr sz="2450" spc="120" dirty="0">
                <a:latin typeface="Garamond"/>
                <a:cs typeface="Garamond"/>
              </a:rPr>
              <a:t> </a:t>
            </a:r>
            <a:r>
              <a:rPr sz="2450" dirty="0">
                <a:latin typeface="Garamond"/>
                <a:cs typeface="Garamond"/>
              </a:rPr>
              <a:t>there</a:t>
            </a:r>
            <a:r>
              <a:rPr sz="2450" spc="125" dirty="0">
                <a:latin typeface="Garamond"/>
                <a:cs typeface="Garamond"/>
              </a:rPr>
              <a:t> </a:t>
            </a:r>
            <a:r>
              <a:rPr sz="2450" spc="55" dirty="0">
                <a:latin typeface="Garamond"/>
                <a:cs typeface="Garamond"/>
              </a:rPr>
              <a:t>are</a:t>
            </a:r>
            <a:r>
              <a:rPr sz="2450" spc="114" dirty="0">
                <a:latin typeface="Garamond"/>
                <a:cs typeface="Garamond"/>
              </a:rPr>
              <a:t> </a:t>
            </a:r>
            <a:r>
              <a:rPr sz="2450" dirty="0">
                <a:latin typeface="Garamond"/>
                <a:cs typeface="Garamond"/>
              </a:rPr>
              <a:t>six</a:t>
            </a:r>
            <a:r>
              <a:rPr sz="2450" spc="125" dirty="0">
                <a:latin typeface="Garamond"/>
                <a:cs typeface="Garamond"/>
              </a:rPr>
              <a:t> </a:t>
            </a:r>
            <a:r>
              <a:rPr sz="2450" dirty="0">
                <a:latin typeface="Garamond"/>
                <a:cs typeface="Garamond"/>
              </a:rPr>
              <a:t>relevant</a:t>
            </a:r>
            <a:r>
              <a:rPr sz="2450" spc="120" dirty="0">
                <a:latin typeface="Garamond"/>
                <a:cs typeface="Garamond"/>
              </a:rPr>
              <a:t> </a:t>
            </a:r>
            <a:r>
              <a:rPr sz="2450" dirty="0">
                <a:latin typeface="Garamond"/>
                <a:cs typeface="Garamond"/>
              </a:rPr>
              <a:t>degrees</a:t>
            </a:r>
            <a:r>
              <a:rPr sz="2450" spc="114" dirty="0">
                <a:latin typeface="Garamond"/>
                <a:cs typeface="Garamond"/>
              </a:rPr>
              <a:t> </a:t>
            </a:r>
            <a:r>
              <a:rPr sz="2450" spc="-30" dirty="0">
                <a:latin typeface="Garamond"/>
                <a:cs typeface="Garamond"/>
              </a:rPr>
              <a:t>of</a:t>
            </a:r>
            <a:r>
              <a:rPr sz="2450" spc="125" dirty="0">
                <a:latin typeface="Garamond"/>
                <a:cs typeface="Garamond"/>
              </a:rPr>
              <a:t> </a:t>
            </a:r>
            <a:r>
              <a:rPr sz="2450" spc="-10" dirty="0">
                <a:latin typeface="Garamond"/>
                <a:cs typeface="Garamond"/>
              </a:rPr>
              <a:t>freedom</a:t>
            </a:r>
            <a:r>
              <a:rPr sz="2450" spc="120" dirty="0">
                <a:latin typeface="Garamond"/>
                <a:cs typeface="Garamond"/>
              </a:rPr>
              <a:t> </a:t>
            </a:r>
            <a:r>
              <a:rPr sz="2450" spc="-10" dirty="0">
                <a:latin typeface="Garamond"/>
                <a:cs typeface="Garamond"/>
              </a:rPr>
              <a:t>here, </a:t>
            </a:r>
            <a:r>
              <a:rPr sz="2450" dirty="0">
                <a:latin typeface="Garamond"/>
                <a:cs typeface="Garamond"/>
              </a:rPr>
              <a:t>three</a:t>
            </a:r>
            <a:r>
              <a:rPr sz="2450" spc="55" dirty="0">
                <a:latin typeface="Garamond"/>
                <a:cs typeface="Garamond"/>
              </a:rPr>
              <a:t> </a:t>
            </a:r>
            <a:r>
              <a:rPr sz="2450" spc="60" dirty="0">
                <a:latin typeface="Garamond"/>
                <a:cs typeface="Garamond"/>
              </a:rPr>
              <a:t>translational</a:t>
            </a:r>
            <a:r>
              <a:rPr sz="2450" spc="150" dirty="0">
                <a:latin typeface="Garamond"/>
                <a:cs typeface="Garamond"/>
              </a:rPr>
              <a:t> </a:t>
            </a:r>
            <a:r>
              <a:rPr sz="2450" spc="55" dirty="0">
                <a:latin typeface="Garamond"/>
                <a:cs typeface="Garamond"/>
              </a:rPr>
              <a:t>and</a:t>
            </a:r>
            <a:r>
              <a:rPr sz="2450" spc="150" dirty="0">
                <a:latin typeface="Garamond"/>
                <a:cs typeface="Garamond"/>
              </a:rPr>
              <a:t> </a:t>
            </a:r>
            <a:r>
              <a:rPr sz="2450" dirty="0">
                <a:latin typeface="Garamond"/>
                <a:cs typeface="Garamond"/>
              </a:rPr>
              <a:t>three</a:t>
            </a:r>
            <a:r>
              <a:rPr sz="2450" spc="150" dirty="0">
                <a:latin typeface="Garamond"/>
                <a:cs typeface="Garamond"/>
              </a:rPr>
              <a:t> </a:t>
            </a:r>
            <a:r>
              <a:rPr sz="2450" spc="55" dirty="0">
                <a:latin typeface="Garamond"/>
                <a:cs typeface="Garamond"/>
              </a:rPr>
              <a:t>rotational,</a:t>
            </a:r>
            <a:r>
              <a:rPr sz="2450" spc="160" dirty="0">
                <a:latin typeface="Garamond"/>
                <a:cs typeface="Garamond"/>
              </a:rPr>
              <a:t> </a:t>
            </a:r>
            <a:r>
              <a:rPr sz="2450" dirty="0">
                <a:latin typeface="Garamond"/>
                <a:cs typeface="Garamond"/>
              </a:rPr>
              <a:t>leading</a:t>
            </a:r>
            <a:r>
              <a:rPr sz="2450" spc="150" dirty="0">
                <a:latin typeface="Garamond"/>
                <a:cs typeface="Garamond"/>
              </a:rPr>
              <a:t> </a:t>
            </a:r>
            <a:r>
              <a:rPr sz="2450" dirty="0">
                <a:latin typeface="Garamond"/>
                <a:cs typeface="Garamond"/>
              </a:rPr>
              <a:t>to</a:t>
            </a:r>
            <a:r>
              <a:rPr sz="2450" spc="140" dirty="0">
                <a:latin typeface="Garamond"/>
                <a:cs typeface="Garamond"/>
              </a:rPr>
              <a:t> </a:t>
            </a:r>
            <a:r>
              <a:rPr sz="2450" i="1" spc="285" dirty="0">
                <a:latin typeface="Times New Roman"/>
                <a:cs typeface="Times New Roman"/>
              </a:rPr>
              <a:t>E</a:t>
            </a:r>
            <a:r>
              <a:rPr sz="2450" i="1" spc="320" dirty="0">
                <a:latin typeface="Times New Roman"/>
                <a:cs typeface="Times New Roman"/>
              </a:rPr>
              <a:t> </a:t>
            </a:r>
            <a:r>
              <a:rPr sz="2450" dirty="0">
                <a:latin typeface="Lucida Sans Unicode"/>
                <a:cs typeface="Lucida Sans Unicode"/>
              </a:rPr>
              <a:t>∼</a:t>
            </a:r>
            <a:r>
              <a:rPr sz="2450" spc="-5" dirty="0">
                <a:latin typeface="Lucida Sans Unicode"/>
                <a:cs typeface="Lucida Sans Unicode"/>
              </a:rPr>
              <a:t> </a:t>
            </a:r>
            <a:r>
              <a:rPr sz="2450" spc="120" dirty="0">
                <a:latin typeface="Garamond"/>
                <a:cs typeface="Garamond"/>
              </a:rPr>
              <a:t>3</a:t>
            </a:r>
            <a:r>
              <a:rPr sz="2450" i="1" spc="120" dirty="0">
                <a:latin typeface="Times New Roman"/>
                <a:cs typeface="Times New Roman"/>
              </a:rPr>
              <a:t>k</a:t>
            </a:r>
            <a:r>
              <a:rPr sz="3075" i="1" spc="179" baseline="-14905" dirty="0">
                <a:latin typeface="Times New Roman"/>
                <a:cs typeface="Times New Roman"/>
              </a:rPr>
              <a:t>B</a:t>
            </a:r>
            <a:r>
              <a:rPr sz="2450" i="1" spc="120" dirty="0">
                <a:latin typeface="Times New Roman"/>
                <a:cs typeface="Times New Roman"/>
              </a:rPr>
              <a:t>T</a:t>
            </a:r>
            <a:r>
              <a:rPr sz="2450" i="1" spc="-155" dirty="0">
                <a:latin typeface="Times New Roman"/>
                <a:cs typeface="Times New Roman"/>
              </a:rPr>
              <a:t> </a:t>
            </a:r>
            <a:r>
              <a:rPr sz="2450" spc="75" dirty="0">
                <a:latin typeface="Garamond"/>
                <a:cs typeface="Garamond"/>
              </a:rPr>
              <a:t>,</a:t>
            </a:r>
            <a:r>
              <a:rPr sz="2450" spc="170" dirty="0">
                <a:latin typeface="Garamond"/>
                <a:cs typeface="Garamond"/>
              </a:rPr>
              <a:t> </a:t>
            </a:r>
            <a:r>
              <a:rPr sz="2450" spc="-25" dirty="0">
                <a:latin typeface="Garamond"/>
                <a:cs typeface="Garamond"/>
              </a:rPr>
              <a:t>so </a:t>
            </a:r>
            <a:r>
              <a:rPr sz="2450" dirty="0">
                <a:latin typeface="Garamond"/>
                <a:cs typeface="Garamond"/>
              </a:rPr>
              <a:t>the</a:t>
            </a:r>
            <a:r>
              <a:rPr sz="2450" spc="175" dirty="0">
                <a:latin typeface="Garamond"/>
                <a:cs typeface="Garamond"/>
              </a:rPr>
              <a:t> </a:t>
            </a:r>
            <a:r>
              <a:rPr sz="2450" spc="65" dirty="0">
                <a:latin typeface="Garamond"/>
                <a:cs typeface="Garamond"/>
              </a:rPr>
              <a:t>heat</a:t>
            </a:r>
            <a:r>
              <a:rPr sz="2450" spc="180" dirty="0">
                <a:latin typeface="Garamond"/>
                <a:cs typeface="Garamond"/>
              </a:rPr>
              <a:t> </a:t>
            </a:r>
            <a:r>
              <a:rPr sz="2450" spc="70" dirty="0">
                <a:latin typeface="Garamond"/>
                <a:cs typeface="Garamond"/>
              </a:rPr>
              <a:t>capacity</a:t>
            </a:r>
            <a:r>
              <a:rPr sz="2450" spc="185" dirty="0">
                <a:latin typeface="Garamond"/>
                <a:cs typeface="Garamond"/>
              </a:rPr>
              <a:t> </a:t>
            </a:r>
            <a:r>
              <a:rPr sz="2450" dirty="0">
                <a:latin typeface="Garamond"/>
                <a:cs typeface="Garamond"/>
              </a:rPr>
              <a:t>per</a:t>
            </a:r>
            <a:r>
              <a:rPr sz="2450" spc="185" dirty="0">
                <a:latin typeface="Garamond"/>
                <a:cs typeface="Garamond"/>
              </a:rPr>
              <a:t> </a:t>
            </a:r>
            <a:r>
              <a:rPr sz="2450" dirty="0">
                <a:latin typeface="Garamond"/>
                <a:cs typeface="Garamond"/>
              </a:rPr>
              <a:t>molecule</a:t>
            </a:r>
            <a:r>
              <a:rPr sz="2450" spc="175" dirty="0">
                <a:latin typeface="Garamond"/>
                <a:cs typeface="Garamond"/>
              </a:rPr>
              <a:t> </a:t>
            </a:r>
            <a:r>
              <a:rPr sz="2450" dirty="0">
                <a:latin typeface="Garamond"/>
                <a:cs typeface="Garamond"/>
              </a:rPr>
              <a:t>should</a:t>
            </a:r>
            <a:r>
              <a:rPr sz="2450" spc="185" dirty="0">
                <a:latin typeface="Garamond"/>
                <a:cs typeface="Garamond"/>
              </a:rPr>
              <a:t> </a:t>
            </a:r>
            <a:r>
              <a:rPr sz="2450" dirty="0">
                <a:latin typeface="Garamond"/>
                <a:cs typeface="Garamond"/>
              </a:rPr>
              <a:t>be</a:t>
            </a:r>
            <a:r>
              <a:rPr sz="2450" spc="185" dirty="0">
                <a:latin typeface="Garamond"/>
                <a:cs typeface="Garamond"/>
              </a:rPr>
              <a:t> </a:t>
            </a:r>
            <a:r>
              <a:rPr sz="2450" spc="145" dirty="0">
                <a:latin typeface="Garamond"/>
                <a:cs typeface="Garamond"/>
              </a:rPr>
              <a:t>3</a:t>
            </a:r>
            <a:r>
              <a:rPr sz="2450" i="1" spc="145" dirty="0">
                <a:latin typeface="Times New Roman"/>
                <a:cs typeface="Times New Roman"/>
              </a:rPr>
              <a:t>k</a:t>
            </a:r>
            <a:r>
              <a:rPr sz="3075" i="1" spc="217" baseline="-14905" dirty="0">
                <a:latin typeface="Times New Roman"/>
                <a:cs typeface="Times New Roman"/>
              </a:rPr>
              <a:t>B</a:t>
            </a:r>
            <a:r>
              <a:rPr sz="2450" spc="145" dirty="0">
                <a:latin typeface="Garamond"/>
                <a:cs typeface="Garamond"/>
              </a:rPr>
              <a:t>.</a:t>
            </a:r>
            <a:endParaRPr sz="2450">
              <a:latin typeface="Garamond"/>
              <a:cs typeface="Garamond"/>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6801446" y="878291"/>
            <a:ext cx="2173605"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10.6.</a:t>
            </a:r>
            <a:r>
              <a:rPr sz="1200" spc="215" dirty="0">
                <a:latin typeface="Times New Roman"/>
                <a:cs typeface="Times New Roman"/>
              </a:rPr>
              <a:t>  </a:t>
            </a:r>
            <a:r>
              <a:rPr sz="1200" dirty="0">
                <a:latin typeface="Times New Roman"/>
                <a:cs typeface="Times New Roman"/>
              </a:rPr>
              <a:t>QUANTUM</a:t>
            </a:r>
            <a:r>
              <a:rPr sz="1200" spc="150" dirty="0">
                <a:latin typeface="Times New Roman"/>
                <a:cs typeface="Times New Roman"/>
              </a:rPr>
              <a:t> </a:t>
            </a:r>
            <a:r>
              <a:rPr sz="1200" spc="-10" dirty="0">
                <a:latin typeface="Times New Roman"/>
                <a:cs typeface="Times New Roman"/>
              </a:rPr>
              <a:t>STATISTICS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p:nvPr/>
        </p:nvSpPr>
        <p:spPr>
          <a:xfrm>
            <a:off x="718819" y="878291"/>
            <a:ext cx="2782570" cy="647700"/>
          </a:xfrm>
          <a:prstGeom prst="rect">
            <a:avLst/>
          </a:prstGeom>
        </p:spPr>
        <p:txBody>
          <a:bodyPr vert="horz" wrap="square" lIns="0" tIns="12065" rIns="0" bIns="0" rtlCol="0">
            <a:spAutoFit/>
          </a:bodyPr>
          <a:lstStyle/>
          <a:p>
            <a:pPr marL="12700">
              <a:lnSpc>
                <a:spcPct val="100000"/>
              </a:lnSpc>
              <a:spcBef>
                <a:spcPts val="95"/>
              </a:spcBef>
            </a:pPr>
            <a:r>
              <a:rPr sz="1200" spc="-10" dirty="0">
                <a:latin typeface="Times New Roman"/>
                <a:cs typeface="Times New Roman"/>
              </a:rPr>
              <a:t>ConcepTest</a:t>
            </a:r>
            <a:endParaRPr sz="1200">
              <a:latin typeface="Times New Roman"/>
              <a:cs typeface="Times New Roman"/>
            </a:endParaRPr>
          </a:p>
          <a:p>
            <a:pPr>
              <a:lnSpc>
                <a:spcPct val="100000"/>
              </a:lnSpc>
              <a:spcBef>
                <a:spcPts val="40"/>
              </a:spcBef>
            </a:pPr>
            <a:endParaRPr sz="1200">
              <a:latin typeface="Times New Roman"/>
              <a:cs typeface="Times New Roman"/>
            </a:endParaRPr>
          </a:p>
          <a:p>
            <a:pPr marL="12700">
              <a:lnSpc>
                <a:spcPct val="100000"/>
              </a:lnSpc>
              <a:tabLst>
                <a:tab pos="695325" algn="l"/>
              </a:tabLst>
            </a:pPr>
            <a:r>
              <a:rPr sz="1700" b="1" spc="90" dirty="0">
                <a:latin typeface="Book Antiqua"/>
                <a:cs typeface="Book Antiqua"/>
              </a:rPr>
              <a:t>10.6</a:t>
            </a:r>
            <a:r>
              <a:rPr sz="1700" b="1" dirty="0">
                <a:latin typeface="Book Antiqua"/>
                <a:cs typeface="Book Antiqua"/>
              </a:rPr>
              <a:t>	</a:t>
            </a:r>
            <a:r>
              <a:rPr sz="1700" b="1" spc="60" dirty="0">
                <a:latin typeface="Book Antiqua"/>
                <a:cs typeface="Book Antiqua"/>
              </a:rPr>
              <a:t>Quantum</a:t>
            </a:r>
            <a:r>
              <a:rPr sz="1700" b="1" spc="225" dirty="0">
                <a:latin typeface="Book Antiqua"/>
                <a:cs typeface="Book Antiqua"/>
              </a:rPr>
              <a:t> </a:t>
            </a:r>
            <a:r>
              <a:rPr sz="1700" b="1" spc="65" dirty="0">
                <a:latin typeface="Book Antiqua"/>
                <a:cs typeface="Book Antiqua"/>
              </a:rPr>
              <a:t>Statistics</a:t>
            </a:r>
            <a:endParaRPr sz="1700">
              <a:latin typeface="Book Antiqua"/>
              <a:cs typeface="Book Antiqua"/>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09473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10.6.</a:t>
            </a:r>
            <a:r>
              <a:rPr sz="1200" spc="215" dirty="0">
                <a:latin typeface="Times New Roman"/>
                <a:cs typeface="Times New Roman"/>
              </a:rPr>
              <a:t>  </a:t>
            </a:r>
            <a:r>
              <a:rPr sz="1200" dirty="0">
                <a:latin typeface="Times New Roman"/>
                <a:cs typeface="Times New Roman"/>
              </a:rPr>
              <a:t>QUANTUM</a:t>
            </a:r>
            <a:r>
              <a:rPr sz="1200" spc="150" dirty="0">
                <a:latin typeface="Times New Roman"/>
                <a:cs typeface="Times New Roman"/>
              </a:rPr>
              <a:t> </a:t>
            </a:r>
            <a:r>
              <a:rPr sz="1200" spc="-10" dirty="0">
                <a:latin typeface="Times New Roman"/>
                <a:cs typeface="Times New Roman"/>
              </a:rPr>
              <a:t>STATISTICS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5634" cy="403225"/>
          </a:xfrm>
          <a:prstGeom prst="rect">
            <a:avLst/>
          </a:prstGeom>
        </p:spPr>
        <p:txBody>
          <a:bodyPr vert="horz" wrap="square" lIns="0" tIns="15875" rIns="0" bIns="0" rtlCol="0">
            <a:spAutoFit/>
          </a:bodyPr>
          <a:lstStyle/>
          <a:p>
            <a:pPr marL="12700">
              <a:lnSpc>
                <a:spcPct val="100000"/>
              </a:lnSpc>
              <a:spcBef>
                <a:spcPts val="125"/>
              </a:spcBef>
            </a:pPr>
            <a:r>
              <a:rPr dirty="0"/>
              <a:t>One</a:t>
            </a:r>
            <a:r>
              <a:rPr spc="10" dirty="0"/>
              <a:t> </a:t>
            </a:r>
            <a:r>
              <a:rPr dirty="0"/>
              <a:t>difference</a:t>
            </a:r>
            <a:r>
              <a:rPr spc="90" dirty="0"/>
              <a:t> </a:t>
            </a:r>
            <a:r>
              <a:rPr dirty="0"/>
              <a:t>between</a:t>
            </a:r>
            <a:r>
              <a:rPr spc="85" dirty="0"/>
              <a:t> </a:t>
            </a:r>
            <a:r>
              <a:rPr spc="130" dirty="0"/>
              <a:t>a</a:t>
            </a:r>
            <a:r>
              <a:rPr spc="85" dirty="0"/>
              <a:t> </a:t>
            </a:r>
            <a:r>
              <a:rPr dirty="0"/>
              <a:t>fermion</a:t>
            </a:r>
            <a:r>
              <a:rPr spc="95" dirty="0"/>
              <a:t> </a:t>
            </a:r>
            <a:r>
              <a:rPr spc="55" dirty="0"/>
              <a:t>and</a:t>
            </a:r>
            <a:r>
              <a:rPr spc="85" dirty="0"/>
              <a:t> </a:t>
            </a:r>
            <a:r>
              <a:rPr spc="130" dirty="0"/>
              <a:t>a</a:t>
            </a:r>
            <a:r>
              <a:rPr spc="90" dirty="0"/>
              <a:t> </a:t>
            </a:r>
            <a:r>
              <a:rPr dirty="0"/>
              <a:t>boson</a:t>
            </a:r>
            <a:r>
              <a:rPr spc="90" dirty="0"/>
              <a:t> </a:t>
            </a:r>
            <a:r>
              <a:rPr dirty="0"/>
              <a:t>is.</a:t>
            </a:r>
            <a:r>
              <a:rPr spc="-229" dirty="0"/>
              <a:t> </a:t>
            </a:r>
            <a:r>
              <a:rPr spc="75" dirty="0"/>
              <a:t>.</a:t>
            </a:r>
            <a:r>
              <a:rPr spc="-225" dirty="0"/>
              <a:t> </a:t>
            </a:r>
            <a:r>
              <a:rPr spc="75" dirty="0"/>
              <a:t>.</a:t>
            </a:r>
            <a:r>
              <a:rPr spc="-225" dirty="0"/>
              <a:t> </a:t>
            </a:r>
            <a:r>
              <a:rPr dirty="0"/>
              <a:t>(Choose</a:t>
            </a:r>
            <a:r>
              <a:rPr spc="90" dirty="0"/>
              <a:t> </a:t>
            </a:r>
            <a:r>
              <a:rPr spc="-10" dirty="0"/>
              <a:t>one.)</a:t>
            </a:r>
          </a:p>
        </p:txBody>
      </p:sp>
      <p:sp>
        <p:nvSpPr>
          <p:cNvPr id="5" name="object 5"/>
          <p:cNvSpPr txBox="1"/>
          <p:nvPr/>
        </p:nvSpPr>
        <p:spPr>
          <a:xfrm>
            <a:off x="715137" y="1808021"/>
            <a:ext cx="8261984" cy="3439795"/>
          </a:xfrm>
          <a:prstGeom prst="rect">
            <a:avLst/>
          </a:prstGeom>
        </p:spPr>
        <p:txBody>
          <a:bodyPr vert="horz" wrap="square" lIns="0" tIns="9525" rIns="0" bIns="0" rtlCol="0">
            <a:spAutoFit/>
          </a:bodyPr>
          <a:lstStyle/>
          <a:p>
            <a:pPr marL="386715" marR="8255" indent="-370205">
              <a:lnSpc>
                <a:spcPct val="101699"/>
              </a:lnSpc>
              <a:spcBef>
                <a:spcPts val="75"/>
              </a:spcBef>
              <a:buAutoNum type="alphaUcPeriod"/>
              <a:tabLst>
                <a:tab pos="387985" algn="l"/>
              </a:tabLst>
            </a:pPr>
            <a:r>
              <a:rPr sz="2450" spc="-20" dirty="0">
                <a:latin typeface="Garamond"/>
                <a:cs typeface="Garamond"/>
              </a:rPr>
              <a:t>You </a:t>
            </a:r>
            <a:r>
              <a:rPr sz="2450" dirty="0">
                <a:latin typeface="Garamond"/>
                <a:cs typeface="Garamond"/>
              </a:rPr>
              <a:t>can</a:t>
            </a:r>
            <a:r>
              <a:rPr sz="2450" spc="-15" dirty="0">
                <a:latin typeface="Garamond"/>
                <a:cs typeface="Garamond"/>
              </a:rPr>
              <a:t> </a:t>
            </a:r>
            <a:r>
              <a:rPr sz="2450" spc="55" dirty="0">
                <a:latin typeface="Garamond"/>
                <a:cs typeface="Garamond"/>
              </a:rPr>
              <a:t>tell</a:t>
            </a:r>
            <a:r>
              <a:rPr sz="2450" spc="-15" dirty="0">
                <a:latin typeface="Garamond"/>
                <a:cs typeface="Garamond"/>
              </a:rPr>
              <a:t> </a:t>
            </a:r>
            <a:r>
              <a:rPr sz="2450" dirty="0">
                <a:latin typeface="Garamond"/>
                <a:cs typeface="Garamond"/>
              </a:rPr>
              <a:t>two</a:t>
            </a:r>
            <a:r>
              <a:rPr sz="2450" spc="-15" dirty="0">
                <a:latin typeface="Garamond"/>
                <a:cs typeface="Garamond"/>
              </a:rPr>
              <a:t> </a:t>
            </a:r>
            <a:r>
              <a:rPr sz="2450" dirty="0">
                <a:latin typeface="Garamond"/>
                <a:cs typeface="Garamond"/>
              </a:rPr>
              <a:t>fermions</a:t>
            </a:r>
            <a:r>
              <a:rPr sz="2450" spc="-15" dirty="0">
                <a:latin typeface="Garamond"/>
                <a:cs typeface="Garamond"/>
              </a:rPr>
              <a:t> </a:t>
            </a:r>
            <a:r>
              <a:rPr sz="2450" spc="95" dirty="0">
                <a:latin typeface="Garamond"/>
                <a:cs typeface="Garamond"/>
              </a:rPr>
              <a:t>apart,</a:t>
            </a:r>
            <a:r>
              <a:rPr sz="2450" spc="15" dirty="0">
                <a:latin typeface="Garamond"/>
                <a:cs typeface="Garamond"/>
              </a:rPr>
              <a:t> </a:t>
            </a:r>
            <a:r>
              <a:rPr sz="2450" spc="70" dirty="0">
                <a:latin typeface="Garamond"/>
                <a:cs typeface="Garamond"/>
              </a:rPr>
              <a:t>but</a:t>
            </a:r>
            <a:r>
              <a:rPr sz="2450" spc="-15" dirty="0">
                <a:latin typeface="Garamond"/>
                <a:cs typeface="Garamond"/>
              </a:rPr>
              <a:t> </a:t>
            </a:r>
            <a:r>
              <a:rPr sz="2450" dirty="0">
                <a:latin typeface="Garamond"/>
                <a:cs typeface="Garamond"/>
              </a:rPr>
              <a:t>you</a:t>
            </a:r>
            <a:r>
              <a:rPr sz="2450" spc="-20" dirty="0">
                <a:latin typeface="Garamond"/>
                <a:cs typeface="Garamond"/>
              </a:rPr>
              <a:t> </a:t>
            </a:r>
            <a:r>
              <a:rPr sz="2450" dirty="0">
                <a:latin typeface="Garamond"/>
                <a:cs typeface="Garamond"/>
              </a:rPr>
              <a:t>cannot</a:t>
            </a:r>
            <a:r>
              <a:rPr sz="2450" spc="-15" dirty="0">
                <a:latin typeface="Garamond"/>
                <a:cs typeface="Garamond"/>
              </a:rPr>
              <a:t> </a:t>
            </a:r>
            <a:r>
              <a:rPr sz="2450" spc="55" dirty="0">
                <a:latin typeface="Garamond"/>
                <a:cs typeface="Garamond"/>
              </a:rPr>
              <a:t>tell</a:t>
            </a:r>
            <a:r>
              <a:rPr sz="2450" spc="-15" dirty="0">
                <a:latin typeface="Garamond"/>
                <a:cs typeface="Garamond"/>
              </a:rPr>
              <a:t> </a:t>
            </a:r>
            <a:r>
              <a:rPr sz="2450" dirty="0">
                <a:latin typeface="Garamond"/>
                <a:cs typeface="Garamond"/>
              </a:rPr>
              <a:t>two</a:t>
            </a:r>
            <a:r>
              <a:rPr sz="2450" spc="-15" dirty="0">
                <a:latin typeface="Garamond"/>
                <a:cs typeface="Garamond"/>
              </a:rPr>
              <a:t> </a:t>
            </a:r>
            <a:r>
              <a:rPr sz="2450" spc="-10" dirty="0">
                <a:latin typeface="Garamond"/>
                <a:cs typeface="Garamond"/>
              </a:rPr>
              <a:t>bosons 	</a:t>
            </a:r>
            <a:r>
              <a:rPr sz="2450" spc="85" dirty="0">
                <a:latin typeface="Garamond"/>
                <a:cs typeface="Garamond"/>
              </a:rPr>
              <a:t>apart.</a:t>
            </a:r>
            <a:endParaRPr sz="2450">
              <a:latin typeface="Garamond"/>
              <a:cs typeface="Garamond"/>
            </a:endParaRPr>
          </a:p>
          <a:p>
            <a:pPr marL="386715" marR="6985" indent="-358140">
              <a:lnSpc>
                <a:spcPct val="101699"/>
              </a:lnSpc>
              <a:spcBef>
                <a:spcPts val="994"/>
              </a:spcBef>
              <a:buAutoNum type="alphaUcPeriod"/>
              <a:tabLst>
                <a:tab pos="387985" algn="l"/>
              </a:tabLst>
            </a:pPr>
            <a:r>
              <a:rPr sz="2450" dirty="0">
                <a:latin typeface="Garamond"/>
                <a:cs typeface="Garamond"/>
              </a:rPr>
              <a:t>Two</a:t>
            </a:r>
            <a:r>
              <a:rPr sz="2450" spc="65" dirty="0">
                <a:latin typeface="Garamond"/>
                <a:cs typeface="Garamond"/>
              </a:rPr>
              <a:t> </a:t>
            </a:r>
            <a:r>
              <a:rPr sz="2450" dirty="0">
                <a:latin typeface="Garamond"/>
                <a:cs typeface="Garamond"/>
              </a:rPr>
              <a:t>identical</a:t>
            </a:r>
            <a:r>
              <a:rPr sz="2450" spc="65" dirty="0">
                <a:latin typeface="Garamond"/>
                <a:cs typeface="Garamond"/>
              </a:rPr>
              <a:t> </a:t>
            </a:r>
            <a:r>
              <a:rPr sz="2450" dirty="0">
                <a:latin typeface="Garamond"/>
                <a:cs typeface="Garamond"/>
              </a:rPr>
              <a:t>bosons</a:t>
            </a:r>
            <a:r>
              <a:rPr sz="2450" spc="65" dirty="0">
                <a:latin typeface="Garamond"/>
                <a:cs typeface="Garamond"/>
              </a:rPr>
              <a:t> </a:t>
            </a:r>
            <a:r>
              <a:rPr sz="2450" dirty="0">
                <a:latin typeface="Garamond"/>
                <a:cs typeface="Garamond"/>
              </a:rPr>
              <a:t>can</a:t>
            </a:r>
            <a:r>
              <a:rPr sz="2450" spc="70" dirty="0">
                <a:latin typeface="Garamond"/>
                <a:cs typeface="Garamond"/>
              </a:rPr>
              <a:t> </a:t>
            </a:r>
            <a:r>
              <a:rPr sz="2450" dirty="0">
                <a:latin typeface="Garamond"/>
                <a:cs typeface="Garamond"/>
              </a:rPr>
              <a:t>be</a:t>
            </a:r>
            <a:r>
              <a:rPr sz="2450" spc="60" dirty="0">
                <a:latin typeface="Garamond"/>
                <a:cs typeface="Garamond"/>
              </a:rPr>
              <a:t> </a:t>
            </a:r>
            <a:r>
              <a:rPr sz="2450" dirty="0">
                <a:latin typeface="Garamond"/>
                <a:cs typeface="Garamond"/>
              </a:rPr>
              <a:t>in</a:t>
            </a:r>
            <a:r>
              <a:rPr sz="2450" spc="65" dirty="0">
                <a:latin typeface="Garamond"/>
                <a:cs typeface="Garamond"/>
              </a:rPr>
              <a:t> </a:t>
            </a:r>
            <a:r>
              <a:rPr sz="2450" dirty="0">
                <a:latin typeface="Garamond"/>
                <a:cs typeface="Garamond"/>
              </a:rPr>
              <a:t>the</a:t>
            </a:r>
            <a:r>
              <a:rPr sz="2450" spc="70" dirty="0">
                <a:latin typeface="Garamond"/>
                <a:cs typeface="Garamond"/>
              </a:rPr>
              <a:t> </a:t>
            </a:r>
            <a:r>
              <a:rPr sz="2450" dirty="0">
                <a:latin typeface="Garamond"/>
                <a:cs typeface="Garamond"/>
              </a:rPr>
              <a:t>same</a:t>
            </a:r>
            <a:r>
              <a:rPr sz="2450" spc="60" dirty="0">
                <a:latin typeface="Garamond"/>
                <a:cs typeface="Garamond"/>
              </a:rPr>
              <a:t> </a:t>
            </a:r>
            <a:r>
              <a:rPr sz="2450" spc="45" dirty="0">
                <a:latin typeface="Garamond"/>
                <a:cs typeface="Garamond"/>
              </a:rPr>
              <a:t>quantum</a:t>
            </a:r>
            <a:r>
              <a:rPr sz="2450" spc="65" dirty="0">
                <a:latin typeface="Garamond"/>
                <a:cs typeface="Garamond"/>
              </a:rPr>
              <a:t> </a:t>
            </a:r>
            <a:r>
              <a:rPr sz="2450" spc="85" dirty="0">
                <a:latin typeface="Garamond"/>
                <a:cs typeface="Garamond"/>
              </a:rPr>
              <a:t>state</a:t>
            </a:r>
            <a:r>
              <a:rPr sz="2450" spc="65" dirty="0">
                <a:latin typeface="Garamond"/>
                <a:cs typeface="Garamond"/>
              </a:rPr>
              <a:t> as </a:t>
            </a:r>
            <a:r>
              <a:rPr sz="2450" spc="-20" dirty="0">
                <a:latin typeface="Garamond"/>
                <a:cs typeface="Garamond"/>
              </a:rPr>
              <a:t>each 	</a:t>
            </a:r>
            <a:r>
              <a:rPr sz="2450" dirty="0">
                <a:latin typeface="Garamond"/>
                <a:cs typeface="Garamond"/>
              </a:rPr>
              <a:t>other,</a:t>
            </a:r>
            <a:r>
              <a:rPr sz="2450" spc="200" dirty="0">
                <a:latin typeface="Garamond"/>
                <a:cs typeface="Garamond"/>
              </a:rPr>
              <a:t> </a:t>
            </a:r>
            <a:r>
              <a:rPr sz="2450" spc="70" dirty="0">
                <a:latin typeface="Garamond"/>
                <a:cs typeface="Garamond"/>
              </a:rPr>
              <a:t>but</a:t>
            </a:r>
            <a:r>
              <a:rPr sz="2450" spc="215" dirty="0">
                <a:latin typeface="Garamond"/>
                <a:cs typeface="Garamond"/>
              </a:rPr>
              <a:t> </a:t>
            </a:r>
            <a:r>
              <a:rPr sz="2450" dirty="0">
                <a:latin typeface="Garamond"/>
                <a:cs typeface="Garamond"/>
              </a:rPr>
              <a:t>two</a:t>
            </a:r>
            <a:r>
              <a:rPr sz="2450" spc="210" dirty="0">
                <a:latin typeface="Garamond"/>
                <a:cs typeface="Garamond"/>
              </a:rPr>
              <a:t> </a:t>
            </a:r>
            <a:r>
              <a:rPr sz="2450" dirty="0">
                <a:latin typeface="Garamond"/>
                <a:cs typeface="Garamond"/>
              </a:rPr>
              <a:t>identical</a:t>
            </a:r>
            <a:r>
              <a:rPr sz="2450" spc="210" dirty="0">
                <a:latin typeface="Garamond"/>
                <a:cs typeface="Garamond"/>
              </a:rPr>
              <a:t> </a:t>
            </a:r>
            <a:r>
              <a:rPr sz="2450" dirty="0">
                <a:latin typeface="Garamond"/>
                <a:cs typeface="Garamond"/>
              </a:rPr>
              <a:t>fermions</a:t>
            </a:r>
            <a:r>
              <a:rPr sz="2450" spc="215" dirty="0">
                <a:latin typeface="Garamond"/>
                <a:cs typeface="Garamond"/>
              </a:rPr>
              <a:t> </a:t>
            </a:r>
            <a:r>
              <a:rPr sz="2450" spc="-10" dirty="0">
                <a:latin typeface="Garamond"/>
                <a:cs typeface="Garamond"/>
              </a:rPr>
              <a:t>cannot.</a:t>
            </a:r>
            <a:endParaRPr sz="2450">
              <a:latin typeface="Garamond"/>
              <a:cs typeface="Garamond"/>
            </a:endParaRPr>
          </a:p>
          <a:p>
            <a:pPr marL="386715" marR="5080" indent="-361950">
              <a:lnSpc>
                <a:spcPct val="101699"/>
              </a:lnSpc>
              <a:spcBef>
                <a:spcPts val="994"/>
              </a:spcBef>
              <a:buAutoNum type="alphaUcPeriod"/>
              <a:tabLst>
                <a:tab pos="387985" algn="l"/>
              </a:tabLst>
            </a:pPr>
            <a:r>
              <a:rPr sz="2450" dirty="0">
                <a:latin typeface="Garamond"/>
                <a:cs typeface="Garamond"/>
              </a:rPr>
              <a:t>A</a:t>
            </a:r>
            <a:r>
              <a:rPr sz="2450" spc="-60" dirty="0">
                <a:latin typeface="Garamond"/>
                <a:cs typeface="Garamond"/>
              </a:rPr>
              <a:t> </a:t>
            </a:r>
            <a:r>
              <a:rPr sz="2450" spc="-25" dirty="0">
                <a:latin typeface="Garamond"/>
                <a:cs typeface="Garamond"/>
              </a:rPr>
              <a:t>boson</a:t>
            </a:r>
            <a:r>
              <a:rPr sz="2450" spc="-50" dirty="0">
                <a:latin typeface="Garamond"/>
                <a:cs typeface="Garamond"/>
              </a:rPr>
              <a:t> </a:t>
            </a:r>
            <a:r>
              <a:rPr sz="2450" dirty="0">
                <a:latin typeface="Garamond"/>
                <a:cs typeface="Garamond"/>
              </a:rPr>
              <a:t>can</a:t>
            </a:r>
            <a:r>
              <a:rPr sz="2450" spc="-50" dirty="0">
                <a:latin typeface="Garamond"/>
                <a:cs typeface="Garamond"/>
              </a:rPr>
              <a:t> </a:t>
            </a:r>
            <a:r>
              <a:rPr sz="2450" dirty="0">
                <a:latin typeface="Garamond"/>
                <a:cs typeface="Garamond"/>
              </a:rPr>
              <a:t>be</a:t>
            </a:r>
            <a:r>
              <a:rPr sz="2450" spc="-55" dirty="0">
                <a:latin typeface="Garamond"/>
                <a:cs typeface="Garamond"/>
              </a:rPr>
              <a:t> </a:t>
            </a:r>
            <a:r>
              <a:rPr sz="2450" dirty="0">
                <a:latin typeface="Garamond"/>
                <a:cs typeface="Garamond"/>
              </a:rPr>
              <a:t>in</a:t>
            </a:r>
            <a:r>
              <a:rPr sz="2450" spc="-55" dirty="0">
                <a:latin typeface="Garamond"/>
                <a:cs typeface="Garamond"/>
              </a:rPr>
              <a:t> </a:t>
            </a:r>
            <a:r>
              <a:rPr sz="2450" spc="65" dirty="0">
                <a:latin typeface="Garamond"/>
                <a:cs typeface="Garamond"/>
              </a:rPr>
              <a:t>many</a:t>
            </a:r>
            <a:r>
              <a:rPr sz="2450" spc="-55" dirty="0">
                <a:latin typeface="Garamond"/>
                <a:cs typeface="Garamond"/>
              </a:rPr>
              <a:t> </a:t>
            </a:r>
            <a:r>
              <a:rPr sz="2450" dirty="0">
                <a:latin typeface="Garamond"/>
                <a:cs typeface="Garamond"/>
              </a:rPr>
              <a:t>different</a:t>
            </a:r>
            <a:r>
              <a:rPr sz="2450" spc="-55" dirty="0">
                <a:latin typeface="Garamond"/>
                <a:cs typeface="Garamond"/>
              </a:rPr>
              <a:t> </a:t>
            </a:r>
            <a:r>
              <a:rPr sz="2450" spc="45" dirty="0">
                <a:latin typeface="Garamond"/>
                <a:cs typeface="Garamond"/>
              </a:rPr>
              <a:t>quantum</a:t>
            </a:r>
            <a:r>
              <a:rPr sz="2450" spc="-55" dirty="0">
                <a:latin typeface="Garamond"/>
                <a:cs typeface="Garamond"/>
              </a:rPr>
              <a:t> </a:t>
            </a:r>
            <a:r>
              <a:rPr sz="2450" spc="70" dirty="0">
                <a:latin typeface="Garamond"/>
                <a:cs typeface="Garamond"/>
              </a:rPr>
              <a:t>states,</a:t>
            </a:r>
            <a:r>
              <a:rPr sz="2450" spc="-10" dirty="0">
                <a:latin typeface="Garamond"/>
                <a:cs typeface="Garamond"/>
              </a:rPr>
              <a:t> </a:t>
            </a:r>
            <a:r>
              <a:rPr sz="2450" spc="70" dirty="0">
                <a:latin typeface="Garamond"/>
                <a:cs typeface="Garamond"/>
              </a:rPr>
              <a:t>but</a:t>
            </a:r>
            <a:r>
              <a:rPr sz="2450" spc="-55" dirty="0">
                <a:latin typeface="Garamond"/>
                <a:cs typeface="Garamond"/>
              </a:rPr>
              <a:t> </a:t>
            </a:r>
            <a:r>
              <a:rPr sz="2450" spc="130" dirty="0">
                <a:latin typeface="Garamond"/>
                <a:cs typeface="Garamond"/>
              </a:rPr>
              <a:t>a</a:t>
            </a:r>
            <a:r>
              <a:rPr sz="2450" spc="-60" dirty="0">
                <a:latin typeface="Garamond"/>
                <a:cs typeface="Garamond"/>
              </a:rPr>
              <a:t> </a:t>
            </a:r>
            <a:r>
              <a:rPr sz="2450" spc="-10" dirty="0">
                <a:latin typeface="Garamond"/>
                <a:cs typeface="Garamond"/>
              </a:rPr>
              <a:t>fermion 	</a:t>
            </a:r>
            <a:r>
              <a:rPr sz="2450" dirty="0">
                <a:latin typeface="Garamond"/>
                <a:cs typeface="Garamond"/>
              </a:rPr>
              <a:t>can</a:t>
            </a:r>
            <a:r>
              <a:rPr sz="2450" spc="220" dirty="0">
                <a:latin typeface="Garamond"/>
                <a:cs typeface="Garamond"/>
              </a:rPr>
              <a:t> </a:t>
            </a:r>
            <a:r>
              <a:rPr sz="2450" dirty="0">
                <a:latin typeface="Garamond"/>
                <a:cs typeface="Garamond"/>
              </a:rPr>
              <a:t>only</a:t>
            </a:r>
            <a:r>
              <a:rPr sz="2450" spc="215" dirty="0">
                <a:latin typeface="Garamond"/>
                <a:cs typeface="Garamond"/>
              </a:rPr>
              <a:t> </a:t>
            </a:r>
            <a:r>
              <a:rPr sz="2450" dirty="0">
                <a:latin typeface="Garamond"/>
                <a:cs typeface="Garamond"/>
              </a:rPr>
              <a:t>be</a:t>
            </a:r>
            <a:r>
              <a:rPr sz="2450" spc="220" dirty="0">
                <a:latin typeface="Garamond"/>
                <a:cs typeface="Garamond"/>
              </a:rPr>
              <a:t> </a:t>
            </a:r>
            <a:r>
              <a:rPr sz="2450" dirty="0">
                <a:latin typeface="Garamond"/>
                <a:cs typeface="Garamond"/>
              </a:rPr>
              <a:t>in</a:t>
            </a:r>
            <a:r>
              <a:rPr sz="2450" spc="215" dirty="0">
                <a:latin typeface="Garamond"/>
                <a:cs typeface="Garamond"/>
              </a:rPr>
              <a:t> </a:t>
            </a:r>
            <a:r>
              <a:rPr sz="2450" spc="-20" dirty="0">
                <a:latin typeface="Garamond"/>
                <a:cs typeface="Garamond"/>
              </a:rPr>
              <a:t>two.</a:t>
            </a:r>
            <a:endParaRPr sz="2450">
              <a:latin typeface="Garamond"/>
              <a:cs typeface="Garamond"/>
            </a:endParaRPr>
          </a:p>
          <a:p>
            <a:pPr marL="386080" marR="6985" indent="-374015">
              <a:lnSpc>
                <a:spcPct val="101699"/>
              </a:lnSpc>
              <a:spcBef>
                <a:spcPts val="994"/>
              </a:spcBef>
              <a:buAutoNum type="alphaUcPeriod"/>
              <a:tabLst>
                <a:tab pos="387985" algn="l"/>
              </a:tabLst>
            </a:pPr>
            <a:r>
              <a:rPr sz="2450" dirty="0">
                <a:latin typeface="Garamond"/>
                <a:cs typeface="Garamond"/>
              </a:rPr>
              <a:t>Fermions</a:t>
            </a:r>
            <a:r>
              <a:rPr sz="2450" spc="185" dirty="0">
                <a:latin typeface="Garamond"/>
                <a:cs typeface="Garamond"/>
              </a:rPr>
              <a:t> </a:t>
            </a:r>
            <a:r>
              <a:rPr sz="2450" dirty="0">
                <a:latin typeface="Garamond"/>
                <a:cs typeface="Garamond"/>
              </a:rPr>
              <a:t>obey</a:t>
            </a:r>
            <a:r>
              <a:rPr sz="2450" spc="190" dirty="0">
                <a:latin typeface="Garamond"/>
                <a:cs typeface="Garamond"/>
              </a:rPr>
              <a:t> </a:t>
            </a:r>
            <a:r>
              <a:rPr sz="2450" dirty="0">
                <a:latin typeface="Garamond"/>
                <a:cs typeface="Garamond"/>
              </a:rPr>
              <a:t>classical</a:t>
            </a:r>
            <a:r>
              <a:rPr sz="2450" spc="185" dirty="0">
                <a:latin typeface="Garamond"/>
                <a:cs typeface="Garamond"/>
              </a:rPr>
              <a:t> </a:t>
            </a:r>
            <a:r>
              <a:rPr sz="2450" spc="65" dirty="0">
                <a:latin typeface="Garamond"/>
                <a:cs typeface="Garamond"/>
              </a:rPr>
              <a:t>statistics,</a:t>
            </a:r>
            <a:r>
              <a:rPr sz="2450" spc="190" dirty="0">
                <a:latin typeface="Garamond"/>
                <a:cs typeface="Garamond"/>
              </a:rPr>
              <a:t> </a:t>
            </a:r>
            <a:r>
              <a:rPr sz="2450" spc="70" dirty="0">
                <a:latin typeface="Garamond"/>
                <a:cs typeface="Garamond"/>
              </a:rPr>
              <a:t>but</a:t>
            </a:r>
            <a:r>
              <a:rPr sz="2450" spc="190" dirty="0">
                <a:latin typeface="Garamond"/>
                <a:cs typeface="Garamond"/>
              </a:rPr>
              <a:t> </a:t>
            </a:r>
            <a:r>
              <a:rPr sz="2450" dirty="0">
                <a:latin typeface="Garamond"/>
                <a:cs typeface="Garamond"/>
              </a:rPr>
              <a:t>bosons</a:t>
            </a:r>
            <a:r>
              <a:rPr sz="2450" spc="180" dirty="0">
                <a:latin typeface="Garamond"/>
                <a:cs typeface="Garamond"/>
              </a:rPr>
              <a:t> </a:t>
            </a:r>
            <a:r>
              <a:rPr sz="2450" dirty="0">
                <a:latin typeface="Garamond"/>
                <a:cs typeface="Garamond"/>
              </a:rPr>
              <a:t>require</a:t>
            </a:r>
            <a:r>
              <a:rPr sz="2450" spc="185" dirty="0">
                <a:latin typeface="Garamond"/>
                <a:cs typeface="Garamond"/>
              </a:rPr>
              <a:t> </a:t>
            </a:r>
            <a:r>
              <a:rPr sz="2450" spc="35" dirty="0">
                <a:latin typeface="Garamond"/>
                <a:cs typeface="Garamond"/>
              </a:rPr>
              <a:t>quantum 	</a:t>
            </a:r>
            <a:r>
              <a:rPr sz="2450" spc="55" dirty="0">
                <a:latin typeface="Garamond"/>
                <a:cs typeface="Garamond"/>
              </a:rPr>
              <a:t>statistics.</a:t>
            </a:r>
            <a:endParaRPr sz="2450">
              <a:latin typeface="Garamond"/>
              <a:cs typeface="Garamond"/>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09473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10.6.</a:t>
            </a:r>
            <a:r>
              <a:rPr sz="1200" spc="215" dirty="0">
                <a:latin typeface="Times New Roman"/>
                <a:cs typeface="Times New Roman"/>
              </a:rPr>
              <a:t>  </a:t>
            </a:r>
            <a:r>
              <a:rPr sz="1200" dirty="0">
                <a:latin typeface="Times New Roman"/>
                <a:cs typeface="Times New Roman"/>
              </a:rPr>
              <a:t>QUANTUM</a:t>
            </a:r>
            <a:r>
              <a:rPr sz="1200" spc="150" dirty="0">
                <a:latin typeface="Times New Roman"/>
                <a:cs typeface="Times New Roman"/>
              </a:rPr>
              <a:t> </a:t>
            </a:r>
            <a:r>
              <a:rPr sz="1200" spc="-10" dirty="0">
                <a:latin typeface="Times New Roman"/>
                <a:cs typeface="Times New Roman"/>
              </a:rPr>
              <a:t>STATISTICS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26005"/>
            <a:ext cx="8255634" cy="403225"/>
          </a:xfrm>
          <a:prstGeom prst="rect">
            <a:avLst/>
          </a:prstGeom>
        </p:spPr>
        <p:txBody>
          <a:bodyPr vert="horz" wrap="square" lIns="0" tIns="15875" rIns="0" bIns="0" rtlCol="0">
            <a:spAutoFit/>
          </a:bodyPr>
          <a:lstStyle/>
          <a:p>
            <a:pPr marL="12700">
              <a:lnSpc>
                <a:spcPct val="100000"/>
              </a:lnSpc>
              <a:spcBef>
                <a:spcPts val="125"/>
              </a:spcBef>
            </a:pPr>
            <a:r>
              <a:rPr dirty="0"/>
              <a:t>One</a:t>
            </a:r>
            <a:r>
              <a:rPr spc="10" dirty="0"/>
              <a:t> </a:t>
            </a:r>
            <a:r>
              <a:rPr dirty="0"/>
              <a:t>difference</a:t>
            </a:r>
            <a:r>
              <a:rPr spc="90" dirty="0"/>
              <a:t> </a:t>
            </a:r>
            <a:r>
              <a:rPr dirty="0"/>
              <a:t>between</a:t>
            </a:r>
            <a:r>
              <a:rPr spc="85" dirty="0"/>
              <a:t> </a:t>
            </a:r>
            <a:r>
              <a:rPr spc="130" dirty="0"/>
              <a:t>a</a:t>
            </a:r>
            <a:r>
              <a:rPr spc="85" dirty="0"/>
              <a:t> </a:t>
            </a:r>
            <a:r>
              <a:rPr dirty="0"/>
              <a:t>fermion</a:t>
            </a:r>
            <a:r>
              <a:rPr spc="95" dirty="0"/>
              <a:t> </a:t>
            </a:r>
            <a:r>
              <a:rPr spc="55" dirty="0"/>
              <a:t>and</a:t>
            </a:r>
            <a:r>
              <a:rPr spc="85" dirty="0"/>
              <a:t> </a:t>
            </a:r>
            <a:r>
              <a:rPr spc="130" dirty="0"/>
              <a:t>a</a:t>
            </a:r>
            <a:r>
              <a:rPr spc="90" dirty="0"/>
              <a:t> </a:t>
            </a:r>
            <a:r>
              <a:rPr dirty="0"/>
              <a:t>boson</a:t>
            </a:r>
            <a:r>
              <a:rPr spc="90" dirty="0"/>
              <a:t> </a:t>
            </a:r>
            <a:r>
              <a:rPr dirty="0"/>
              <a:t>is.</a:t>
            </a:r>
            <a:r>
              <a:rPr spc="-229" dirty="0"/>
              <a:t> </a:t>
            </a:r>
            <a:r>
              <a:rPr spc="75" dirty="0"/>
              <a:t>.</a:t>
            </a:r>
            <a:r>
              <a:rPr spc="-225" dirty="0"/>
              <a:t> </a:t>
            </a:r>
            <a:r>
              <a:rPr spc="75" dirty="0"/>
              <a:t>.</a:t>
            </a:r>
            <a:r>
              <a:rPr spc="-225" dirty="0"/>
              <a:t> </a:t>
            </a:r>
            <a:r>
              <a:rPr dirty="0"/>
              <a:t>(Choose</a:t>
            </a:r>
            <a:r>
              <a:rPr spc="90" dirty="0"/>
              <a:t> </a:t>
            </a:r>
            <a:r>
              <a:rPr spc="-10" dirty="0"/>
              <a:t>one.)</a:t>
            </a:r>
          </a:p>
        </p:txBody>
      </p:sp>
      <p:sp>
        <p:nvSpPr>
          <p:cNvPr id="5" name="object 5"/>
          <p:cNvSpPr txBox="1"/>
          <p:nvPr/>
        </p:nvSpPr>
        <p:spPr>
          <a:xfrm>
            <a:off x="707758" y="1808021"/>
            <a:ext cx="8268970" cy="4060190"/>
          </a:xfrm>
          <a:prstGeom prst="rect">
            <a:avLst/>
          </a:prstGeom>
        </p:spPr>
        <p:txBody>
          <a:bodyPr vert="horz" wrap="square" lIns="0" tIns="9525" rIns="0" bIns="0" rtlCol="0">
            <a:spAutoFit/>
          </a:bodyPr>
          <a:lstStyle/>
          <a:p>
            <a:pPr marL="393700" marR="8255" indent="-370205">
              <a:lnSpc>
                <a:spcPct val="101699"/>
              </a:lnSpc>
              <a:spcBef>
                <a:spcPts val="75"/>
              </a:spcBef>
              <a:buAutoNum type="alphaUcPeriod"/>
              <a:tabLst>
                <a:tab pos="394970" algn="l"/>
              </a:tabLst>
            </a:pPr>
            <a:r>
              <a:rPr sz="2450" spc="-20" dirty="0">
                <a:latin typeface="Garamond"/>
                <a:cs typeface="Garamond"/>
              </a:rPr>
              <a:t>You </a:t>
            </a:r>
            <a:r>
              <a:rPr sz="2450" dirty="0">
                <a:latin typeface="Garamond"/>
                <a:cs typeface="Garamond"/>
              </a:rPr>
              <a:t>can</a:t>
            </a:r>
            <a:r>
              <a:rPr sz="2450" spc="-15" dirty="0">
                <a:latin typeface="Garamond"/>
                <a:cs typeface="Garamond"/>
              </a:rPr>
              <a:t> </a:t>
            </a:r>
            <a:r>
              <a:rPr sz="2450" spc="55" dirty="0">
                <a:latin typeface="Garamond"/>
                <a:cs typeface="Garamond"/>
              </a:rPr>
              <a:t>tell</a:t>
            </a:r>
            <a:r>
              <a:rPr sz="2450" spc="-15" dirty="0">
                <a:latin typeface="Garamond"/>
                <a:cs typeface="Garamond"/>
              </a:rPr>
              <a:t> </a:t>
            </a:r>
            <a:r>
              <a:rPr sz="2450" dirty="0">
                <a:latin typeface="Garamond"/>
                <a:cs typeface="Garamond"/>
              </a:rPr>
              <a:t>two</a:t>
            </a:r>
            <a:r>
              <a:rPr sz="2450" spc="-15" dirty="0">
                <a:latin typeface="Garamond"/>
                <a:cs typeface="Garamond"/>
              </a:rPr>
              <a:t> </a:t>
            </a:r>
            <a:r>
              <a:rPr sz="2450" dirty="0">
                <a:latin typeface="Garamond"/>
                <a:cs typeface="Garamond"/>
              </a:rPr>
              <a:t>fermions</a:t>
            </a:r>
            <a:r>
              <a:rPr sz="2450" spc="-15" dirty="0">
                <a:latin typeface="Garamond"/>
                <a:cs typeface="Garamond"/>
              </a:rPr>
              <a:t> </a:t>
            </a:r>
            <a:r>
              <a:rPr sz="2450" spc="95" dirty="0">
                <a:latin typeface="Garamond"/>
                <a:cs typeface="Garamond"/>
              </a:rPr>
              <a:t>apart,</a:t>
            </a:r>
            <a:r>
              <a:rPr sz="2450" spc="15" dirty="0">
                <a:latin typeface="Garamond"/>
                <a:cs typeface="Garamond"/>
              </a:rPr>
              <a:t> </a:t>
            </a:r>
            <a:r>
              <a:rPr sz="2450" spc="70" dirty="0">
                <a:latin typeface="Garamond"/>
                <a:cs typeface="Garamond"/>
              </a:rPr>
              <a:t>but</a:t>
            </a:r>
            <a:r>
              <a:rPr sz="2450" spc="-15" dirty="0">
                <a:latin typeface="Garamond"/>
                <a:cs typeface="Garamond"/>
              </a:rPr>
              <a:t> </a:t>
            </a:r>
            <a:r>
              <a:rPr sz="2450" dirty="0">
                <a:latin typeface="Garamond"/>
                <a:cs typeface="Garamond"/>
              </a:rPr>
              <a:t>you</a:t>
            </a:r>
            <a:r>
              <a:rPr sz="2450" spc="-20" dirty="0">
                <a:latin typeface="Garamond"/>
                <a:cs typeface="Garamond"/>
              </a:rPr>
              <a:t> </a:t>
            </a:r>
            <a:r>
              <a:rPr sz="2450" dirty="0">
                <a:latin typeface="Garamond"/>
                <a:cs typeface="Garamond"/>
              </a:rPr>
              <a:t>cannot</a:t>
            </a:r>
            <a:r>
              <a:rPr sz="2450" spc="-15" dirty="0">
                <a:latin typeface="Garamond"/>
                <a:cs typeface="Garamond"/>
              </a:rPr>
              <a:t> </a:t>
            </a:r>
            <a:r>
              <a:rPr sz="2450" spc="55" dirty="0">
                <a:latin typeface="Garamond"/>
                <a:cs typeface="Garamond"/>
              </a:rPr>
              <a:t>tell</a:t>
            </a:r>
            <a:r>
              <a:rPr sz="2450" spc="-15" dirty="0">
                <a:latin typeface="Garamond"/>
                <a:cs typeface="Garamond"/>
              </a:rPr>
              <a:t> </a:t>
            </a:r>
            <a:r>
              <a:rPr sz="2450" dirty="0">
                <a:latin typeface="Garamond"/>
                <a:cs typeface="Garamond"/>
              </a:rPr>
              <a:t>two</a:t>
            </a:r>
            <a:r>
              <a:rPr sz="2450" spc="-15" dirty="0">
                <a:latin typeface="Garamond"/>
                <a:cs typeface="Garamond"/>
              </a:rPr>
              <a:t> </a:t>
            </a:r>
            <a:r>
              <a:rPr sz="2450" spc="-10" dirty="0">
                <a:latin typeface="Garamond"/>
                <a:cs typeface="Garamond"/>
              </a:rPr>
              <a:t>bosons 	</a:t>
            </a:r>
            <a:r>
              <a:rPr sz="2450" spc="85" dirty="0">
                <a:latin typeface="Garamond"/>
                <a:cs typeface="Garamond"/>
              </a:rPr>
              <a:t>apart.</a:t>
            </a:r>
            <a:endParaRPr sz="2450">
              <a:latin typeface="Garamond"/>
              <a:cs typeface="Garamond"/>
            </a:endParaRPr>
          </a:p>
          <a:p>
            <a:pPr marL="393700" marR="6985" indent="-358140">
              <a:lnSpc>
                <a:spcPct val="101699"/>
              </a:lnSpc>
              <a:spcBef>
                <a:spcPts val="994"/>
              </a:spcBef>
              <a:buAutoNum type="alphaUcPeriod"/>
              <a:tabLst>
                <a:tab pos="394970" algn="l"/>
              </a:tabLst>
            </a:pPr>
            <a:r>
              <a:rPr sz="2450" dirty="0">
                <a:latin typeface="Garamond"/>
                <a:cs typeface="Garamond"/>
              </a:rPr>
              <a:t>Two</a:t>
            </a:r>
            <a:r>
              <a:rPr sz="2450" spc="65" dirty="0">
                <a:latin typeface="Garamond"/>
                <a:cs typeface="Garamond"/>
              </a:rPr>
              <a:t> </a:t>
            </a:r>
            <a:r>
              <a:rPr sz="2450" dirty="0">
                <a:latin typeface="Garamond"/>
                <a:cs typeface="Garamond"/>
              </a:rPr>
              <a:t>identical</a:t>
            </a:r>
            <a:r>
              <a:rPr sz="2450" spc="65" dirty="0">
                <a:latin typeface="Garamond"/>
                <a:cs typeface="Garamond"/>
              </a:rPr>
              <a:t> </a:t>
            </a:r>
            <a:r>
              <a:rPr sz="2450" dirty="0">
                <a:latin typeface="Garamond"/>
                <a:cs typeface="Garamond"/>
              </a:rPr>
              <a:t>bosons</a:t>
            </a:r>
            <a:r>
              <a:rPr sz="2450" spc="65" dirty="0">
                <a:latin typeface="Garamond"/>
                <a:cs typeface="Garamond"/>
              </a:rPr>
              <a:t> </a:t>
            </a:r>
            <a:r>
              <a:rPr sz="2450" dirty="0">
                <a:latin typeface="Garamond"/>
                <a:cs typeface="Garamond"/>
              </a:rPr>
              <a:t>can</a:t>
            </a:r>
            <a:r>
              <a:rPr sz="2450" spc="70" dirty="0">
                <a:latin typeface="Garamond"/>
                <a:cs typeface="Garamond"/>
              </a:rPr>
              <a:t> </a:t>
            </a:r>
            <a:r>
              <a:rPr sz="2450" dirty="0">
                <a:latin typeface="Garamond"/>
                <a:cs typeface="Garamond"/>
              </a:rPr>
              <a:t>be</a:t>
            </a:r>
            <a:r>
              <a:rPr sz="2450" spc="60" dirty="0">
                <a:latin typeface="Garamond"/>
                <a:cs typeface="Garamond"/>
              </a:rPr>
              <a:t> </a:t>
            </a:r>
            <a:r>
              <a:rPr sz="2450" dirty="0">
                <a:latin typeface="Garamond"/>
                <a:cs typeface="Garamond"/>
              </a:rPr>
              <a:t>in</a:t>
            </a:r>
            <a:r>
              <a:rPr sz="2450" spc="65" dirty="0">
                <a:latin typeface="Garamond"/>
                <a:cs typeface="Garamond"/>
              </a:rPr>
              <a:t> </a:t>
            </a:r>
            <a:r>
              <a:rPr sz="2450" dirty="0">
                <a:latin typeface="Garamond"/>
                <a:cs typeface="Garamond"/>
              </a:rPr>
              <a:t>the</a:t>
            </a:r>
            <a:r>
              <a:rPr sz="2450" spc="70" dirty="0">
                <a:latin typeface="Garamond"/>
                <a:cs typeface="Garamond"/>
              </a:rPr>
              <a:t> </a:t>
            </a:r>
            <a:r>
              <a:rPr sz="2450" dirty="0">
                <a:latin typeface="Garamond"/>
                <a:cs typeface="Garamond"/>
              </a:rPr>
              <a:t>same</a:t>
            </a:r>
            <a:r>
              <a:rPr sz="2450" spc="60" dirty="0">
                <a:latin typeface="Garamond"/>
                <a:cs typeface="Garamond"/>
              </a:rPr>
              <a:t> </a:t>
            </a:r>
            <a:r>
              <a:rPr sz="2450" spc="45" dirty="0">
                <a:latin typeface="Garamond"/>
                <a:cs typeface="Garamond"/>
              </a:rPr>
              <a:t>quantum</a:t>
            </a:r>
            <a:r>
              <a:rPr sz="2450" spc="65" dirty="0">
                <a:latin typeface="Garamond"/>
                <a:cs typeface="Garamond"/>
              </a:rPr>
              <a:t> </a:t>
            </a:r>
            <a:r>
              <a:rPr sz="2450" spc="85" dirty="0">
                <a:latin typeface="Garamond"/>
                <a:cs typeface="Garamond"/>
              </a:rPr>
              <a:t>state</a:t>
            </a:r>
            <a:r>
              <a:rPr sz="2450" spc="65" dirty="0">
                <a:latin typeface="Garamond"/>
                <a:cs typeface="Garamond"/>
              </a:rPr>
              <a:t> as </a:t>
            </a:r>
            <a:r>
              <a:rPr sz="2450" spc="-20" dirty="0">
                <a:latin typeface="Garamond"/>
                <a:cs typeface="Garamond"/>
              </a:rPr>
              <a:t>each 	</a:t>
            </a:r>
            <a:r>
              <a:rPr sz="2450" dirty="0">
                <a:latin typeface="Garamond"/>
                <a:cs typeface="Garamond"/>
              </a:rPr>
              <a:t>other,</a:t>
            </a:r>
            <a:r>
              <a:rPr sz="2450" spc="200" dirty="0">
                <a:latin typeface="Garamond"/>
                <a:cs typeface="Garamond"/>
              </a:rPr>
              <a:t> </a:t>
            </a:r>
            <a:r>
              <a:rPr sz="2450" spc="70" dirty="0">
                <a:latin typeface="Garamond"/>
                <a:cs typeface="Garamond"/>
              </a:rPr>
              <a:t>but</a:t>
            </a:r>
            <a:r>
              <a:rPr sz="2450" spc="215" dirty="0">
                <a:latin typeface="Garamond"/>
                <a:cs typeface="Garamond"/>
              </a:rPr>
              <a:t> </a:t>
            </a:r>
            <a:r>
              <a:rPr sz="2450" dirty="0">
                <a:latin typeface="Garamond"/>
                <a:cs typeface="Garamond"/>
              </a:rPr>
              <a:t>two</a:t>
            </a:r>
            <a:r>
              <a:rPr sz="2450" spc="210" dirty="0">
                <a:latin typeface="Garamond"/>
                <a:cs typeface="Garamond"/>
              </a:rPr>
              <a:t> </a:t>
            </a:r>
            <a:r>
              <a:rPr sz="2450" dirty="0">
                <a:latin typeface="Garamond"/>
                <a:cs typeface="Garamond"/>
              </a:rPr>
              <a:t>identical</a:t>
            </a:r>
            <a:r>
              <a:rPr sz="2450" spc="210" dirty="0">
                <a:latin typeface="Garamond"/>
                <a:cs typeface="Garamond"/>
              </a:rPr>
              <a:t> </a:t>
            </a:r>
            <a:r>
              <a:rPr sz="2450" dirty="0">
                <a:latin typeface="Garamond"/>
                <a:cs typeface="Garamond"/>
              </a:rPr>
              <a:t>fermions</a:t>
            </a:r>
            <a:r>
              <a:rPr sz="2450" spc="215" dirty="0">
                <a:latin typeface="Garamond"/>
                <a:cs typeface="Garamond"/>
              </a:rPr>
              <a:t> </a:t>
            </a:r>
            <a:r>
              <a:rPr sz="2450" spc="-10" dirty="0">
                <a:latin typeface="Garamond"/>
                <a:cs typeface="Garamond"/>
              </a:rPr>
              <a:t>cannot.</a:t>
            </a:r>
            <a:endParaRPr sz="2450">
              <a:latin typeface="Garamond"/>
              <a:cs typeface="Garamond"/>
            </a:endParaRPr>
          </a:p>
          <a:p>
            <a:pPr marL="393700" marR="5080" indent="-361950">
              <a:lnSpc>
                <a:spcPct val="101699"/>
              </a:lnSpc>
              <a:spcBef>
                <a:spcPts val="994"/>
              </a:spcBef>
              <a:buAutoNum type="alphaUcPeriod"/>
              <a:tabLst>
                <a:tab pos="394970" algn="l"/>
              </a:tabLst>
            </a:pPr>
            <a:r>
              <a:rPr sz="2450" dirty="0">
                <a:latin typeface="Garamond"/>
                <a:cs typeface="Garamond"/>
              </a:rPr>
              <a:t>A</a:t>
            </a:r>
            <a:r>
              <a:rPr sz="2450" spc="-60" dirty="0">
                <a:latin typeface="Garamond"/>
                <a:cs typeface="Garamond"/>
              </a:rPr>
              <a:t> </a:t>
            </a:r>
            <a:r>
              <a:rPr sz="2450" spc="-25" dirty="0">
                <a:latin typeface="Garamond"/>
                <a:cs typeface="Garamond"/>
              </a:rPr>
              <a:t>boson</a:t>
            </a:r>
            <a:r>
              <a:rPr sz="2450" spc="-50" dirty="0">
                <a:latin typeface="Garamond"/>
                <a:cs typeface="Garamond"/>
              </a:rPr>
              <a:t> </a:t>
            </a:r>
            <a:r>
              <a:rPr sz="2450" dirty="0">
                <a:latin typeface="Garamond"/>
                <a:cs typeface="Garamond"/>
              </a:rPr>
              <a:t>can</a:t>
            </a:r>
            <a:r>
              <a:rPr sz="2450" spc="-50" dirty="0">
                <a:latin typeface="Garamond"/>
                <a:cs typeface="Garamond"/>
              </a:rPr>
              <a:t> </a:t>
            </a:r>
            <a:r>
              <a:rPr sz="2450" dirty="0">
                <a:latin typeface="Garamond"/>
                <a:cs typeface="Garamond"/>
              </a:rPr>
              <a:t>be</a:t>
            </a:r>
            <a:r>
              <a:rPr sz="2450" spc="-55" dirty="0">
                <a:latin typeface="Garamond"/>
                <a:cs typeface="Garamond"/>
              </a:rPr>
              <a:t> </a:t>
            </a:r>
            <a:r>
              <a:rPr sz="2450" dirty="0">
                <a:latin typeface="Garamond"/>
                <a:cs typeface="Garamond"/>
              </a:rPr>
              <a:t>in</a:t>
            </a:r>
            <a:r>
              <a:rPr sz="2450" spc="-55" dirty="0">
                <a:latin typeface="Garamond"/>
                <a:cs typeface="Garamond"/>
              </a:rPr>
              <a:t> </a:t>
            </a:r>
            <a:r>
              <a:rPr sz="2450" spc="65" dirty="0">
                <a:latin typeface="Garamond"/>
                <a:cs typeface="Garamond"/>
              </a:rPr>
              <a:t>many</a:t>
            </a:r>
            <a:r>
              <a:rPr sz="2450" spc="-55" dirty="0">
                <a:latin typeface="Garamond"/>
                <a:cs typeface="Garamond"/>
              </a:rPr>
              <a:t> </a:t>
            </a:r>
            <a:r>
              <a:rPr sz="2450" dirty="0">
                <a:latin typeface="Garamond"/>
                <a:cs typeface="Garamond"/>
              </a:rPr>
              <a:t>different</a:t>
            </a:r>
            <a:r>
              <a:rPr sz="2450" spc="-55" dirty="0">
                <a:latin typeface="Garamond"/>
                <a:cs typeface="Garamond"/>
              </a:rPr>
              <a:t> </a:t>
            </a:r>
            <a:r>
              <a:rPr sz="2450" spc="45" dirty="0">
                <a:latin typeface="Garamond"/>
                <a:cs typeface="Garamond"/>
              </a:rPr>
              <a:t>quantum</a:t>
            </a:r>
            <a:r>
              <a:rPr sz="2450" spc="-55" dirty="0">
                <a:latin typeface="Garamond"/>
                <a:cs typeface="Garamond"/>
              </a:rPr>
              <a:t> </a:t>
            </a:r>
            <a:r>
              <a:rPr sz="2450" spc="70" dirty="0">
                <a:latin typeface="Garamond"/>
                <a:cs typeface="Garamond"/>
              </a:rPr>
              <a:t>states,</a:t>
            </a:r>
            <a:r>
              <a:rPr sz="2450" spc="-10" dirty="0">
                <a:latin typeface="Garamond"/>
                <a:cs typeface="Garamond"/>
              </a:rPr>
              <a:t> </a:t>
            </a:r>
            <a:r>
              <a:rPr sz="2450" spc="70" dirty="0">
                <a:latin typeface="Garamond"/>
                <a:cs typeface="Garamond"/>
              </a:rPr>
              <a:t>but</a:t>
            </a:r>
            <a:r>
              <a:rPr sz="2450" spc="-55" dirty="0">
                <a:latin typeface="Garamond"/>
                <a:cs typeface="Garamond"/>
              </a:rPr>
              <a:t> </a:t>
            </a:r>
            <a:r>
              <a:rPr sz="2450" spc="130" dirty="0">
                <a:latin typeface="Garamond"/>
                <a:cs typeface="Garamond"/>
              </a:rPr>
              <a:t>a</a:t>
            </a:r>
            <a:r>
              <a:rPr sz="2450" spc="-60" dirty="0">
                <a:latin typeface="Garamond"/>
                <a:cs typeface="Garamond"/>
              </a:rPr>
              <a:t> </a:t>
            </a:r>
            <a:r>
              <a:rPr sz="2450" spc="-10" dirty="0">
                <a:latin typeface="Garamond"/>
                <a:cs typeface="Garamond"/>
              </a:rPr>
              <a:t>fermion 	</a:t>
            </a:r>
            <a:r>
              <a:rPr sz="2450" dirty="0">
                <a:latin typeface="Garamond"/>
                <a:cs typeface="Garamond"/>
              </a:rPr>
              <a:t>can</a:t>
            </a:r>
            <a:r>
              <a:rPr sz="2450" spc="220" dirty="0">
                <a:latin typeface="Garamond"/>
                <a:cs typeface="Garamond"/>
              </a:rPr>
              <a:t> </a:t>
            </a:r>
            <a:r>
              <a:rPr sz="2450" dirty="0">
                <a:latin typeface="Garamond"/>
                <a:cs typeface="Garamond"/>
              </a:rPr>
              <a:t>only</a:t>
            </a:r>
            <a:r>
              <a:rPr sz="2450" spc="215" dirty="0">
                <a:latin typeface="Garamond"/>
                <a:cs typeface="Garamond"/>
              </a:rPr>
              <a:t> </a:t>
            </a:r>
            <a:r>
              <a:rPr sz="2450" dirty="0">
                <a:latin typeface="Garamond"/>
                <a:cs typeface="Garamond"/>
              </a:rPr>
              <a:t>be</a:t>
            </a:r>
            <a:r>
              <a:rPr sz="2450" spc="220" dirty="0">
                <a:latin typeface="Garamond"/>
                <a:cs typeface="Garamond"/>
              </a:rPr>
              <a:t> </a:t>
            </a:r>
            <a:r>
              <a:rPr sz="2450" dirty="0">
                <a:latin typeface="Garamond"/>
                <a:cs typeface="Garamond"/>
              </a:rPr>
              <a:t>in</a:t>
            </a:r>
            <a:r>
              <a:rPr sz="2450" spc="215" dirty="0">
                <a:latin typeface="Garamond"/>
                <a:cs typeface="Garamond"/>
              </a:rPr>
              <a:t> </a:t>
            </a:r>
            <a:r>
              <a:rPr sz="2450" spc="-20" dirty="0">
                <a:latin typeface="Garamond"/>
                <a:cs typeface="Garamond"/>
              </a:rPr>
              <a:t>two.</a:t>
            </a:r>
            <a:endParaRPr sz="2450">
              <a:latin typeface="Garamond"/>
              <a:cs typeface="Garamond"/>
            </a:endParaRPr>
          </a:p>
          <a:p>
            <a:pPr marL="393065" marR="6985" indent="-374015">
              <a:lnSpc>
                <a:spcPct val="101699"/>
              </a:lnSpc>
              <a:spcBef>
                <a:spcPts val="994"/>
              </a:spcBef>
              <a:buAutoNum type="alphaUcPeriod"/>
              <a:tabLst>
                <a:tab pos="394970" algn="l"/>
              </a:tabLst>
            </a:pPr>
            <a:r>
              <a:rPr sz="2450" dirty="0">
                <a:latin typeface="Garamond"/>
                <a:cs typeface="Garamond"/>
              </a:rPr>
              <a:t>Fermions</a:t>
            </a:r>
            <a:r>
              <a:rPr sz="2450" spc="185" dirty="0">
                <a:latin typeface="Garamond"/>
                <a:cs typeface="Garamond"/>
              </a:rPr>
              <a:t> </a:t>
            </a:r>
            <a:r>
              <a:rPr sz="2450" dirty="0">
                <a:latin typeface="Garamond"/>
                <a:cs typeface="Garamond"/>
              </a:rPr>
              <a:t>obey</a:t>
            </a:r>
            <a:r>
              <a:rPr sz="2450" spc="190" dirty="0">
                <a:latin typeface="Garamond"/>
                <a:cs typeface="Garamond"/>
              </a:rPr>
              <a:t> </a:t>
            </a:r>
            <a:r>
              <a:rPr sz="2450" dirty="0">
                <a:latin typeface="Garamond"/>
                <a:cs typeface="Garamond"/>
              </a:rPr>
              <a:t>classical</a:t>
            </a:r>
            <a:r>
              <a:rPr sz="2450" spc="185" dirty="0">
                <a:latin typeface="Garamond"/>
                <a:cs typeface="Garamond"/>
              </a:rPr>
              <a:t> </a:t>
            </a:r>
            <a:r>
              <a:rPr sz="2450" spc="65" dirty="0">
                <a:latin typeface="Garamond"/>
                <a:cs typeface="Garamond"/>
              </a:rPr>
              <a:t>statistics,</a:t>
            </a:r>
            <a:r>
              <a:rPr sz="2450" spc="190" dirty="0">
                <a:latin typeface="Garamond"/>
                <a:cs typeface="Garamond"/>
              </a:rPr>
              <a:t> </a:t>
            </a:r>
            <a:r>
              <a:rPr sz="2450" spc="70" dirty="0">
                <a:latin typeface="Garamond"/>
                <a:cs typeface="Garamond"/>
              </a:rPr>
              <a:t>but</a:t>
            </a:r>
            <a:r>
              <a:rPr sz="2450" spc="190" dirty="0">
                <a:latin typeface="Garamond"/>
                <a:cs typeface="Garamond"/>
              </a:rPr>
              <a:t> </a:t>
            </a:r>
            <a:r>
              <a:rPr sz="2450" dirty="0">
                <a:latin typeface="Garamond"/>
                <a:cs typeface="Garamond"/>
              </a:rPr>
              <a:t>bosons</a:t>
            </a:r>
            <a:r>
              <a:rPr sz="2450" spc="180" dirty="0">
                <a:latin typeface="Garamond"/>
                <a:cs typeface="Garamond"/>
              </a:rPr>
              <a:t> </a:t>
            </a:r>
            <a:r>
              <a:rPr sz="2450" dirty="0">
                <a:latin typeface="Garamond"/>
                <a:cs typeface="Garamond"/>
              </a:rPr>
              <a:t>require</a:t>
            </a:r>
            <a:r>
              <a:rPr sz="2450" spc="185" dirty="0">
                <a:latin typeface="Garamond"/>
                <a:cs typeface="Garamond"/>
              </a:rPr>
              <a:t> </a:t>
            </a:r>
            <a:r>
              <a:rPr sz="2450" spc="35" dirty="0">
                <a:latin typeface="Garamond"/>
                <a:cs typeface="Garamond"/>
              </a:rPr>
              <a:t>quantum 	</a:t>
            </a:r>
            <a:r>
              <a:rPr sz="2450" spc="55" dirty="0">
                <a:latin typeface="Garamond"/>
                <a:cs typeface="Garamond"/>
              </a:rPr>
              <a:t>statistics.</a:t>
            </a:r>
            <a:endParaRPr sz="2450">
              <a:latin typeface="Garamond"/>
              <a:cs typeface="Garamond"/>
            </a:endParaRPr>
          </a:p>
          <a:p>
            <a:pPr marL="12700">
              <a:lnSpc>
                <a:spcPct val="100000"/>
              </a:lnSpc>
              <a:spcBef>
                <a:spcPts val="1945"/>
              </a:spcBef>
              <a:tabLst>
                <a:tab pos="1621155" algn="l"/>
              </a:tabLst>
            </a:pPr>
            <a:r>
              <a:rPr sz="2450" b="1" spc="45" dirty="0">
                <a:latin typeface="Book Antiqua"/>
                <a:cs typeface="Book Antiqua"/>
              </a:rPr>
              <a:t>Solution:</a:t>
            </a:r>
            <a:r>
              <a:rPr sz="2450" b="1" dirty="0">
                <a:latin typeface="Book Antiqua"/>
                <a:cs typeface="Book Antiqua"/>
              </a:rPr>
              <a:t>	</a:t>
            </a:r>
            <a:r>
              <a:rPr sz="2450" spc="70" dirty="0">
                <a:latin typeface="Garamond"/>
                <a:cs typeface="Garamond"/>
              </a:rPr>
              <a:t>B</a:t>
            </a:r>
            <a:endParaRPr sz="2450">
              <a:latin typeface="Garamond"/>
              <a:cs typeface="Garamon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15937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10.1.</a:t>
            </a:r>
            <a:r>
              <a:rPr sz="1200" spc="215" dirty="0">
                <a:latin typeface="Times New Roman"/>
                <a:cs typeface="Times New Roman"/>
              </a:rPr>
              <a:t>  </a:t>
            </a:r>
            <a:r>
              <a:rPr sz="1200" dirty="0">
                <a:latin typeface="Times New Roman"/>
                <a:cs typeface="Times New Roman"/>
              </a:rPr>
              <a:t>MICROSTATES</a:t>
            </a:r>
            <a:r>
              <a:rPr sz="1200" spc="145"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spc="-10" dirty="0">
                <a:latin typeface="Times New Roman"/>
                <a:cs typeface="Times New Roman"/>
              </a:rPr>
              <a:t>MACROSTATES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dirty="0"/>
              <a:t>Which</a:t>
            </a:r>
            <a:r>
              <a:rPr spc="114" dirty="0"/>
              <a:t> </a:t>
            </a:r>
            <a:r>
              <a:rPr dirty="0"/>
              <a:t>of</a:t>
            </a:r>
            <a:r>
              <a:rPr spc="120" dirty="0"/>
              <a:t> </a:t>
            </a:r>
            <a:r>
              <a:rPr dirty="0"/>
              <a:t>the</a:t>
            </a:r>
            <a:r>
              <a:rPr spc="125" dirty="0"/>
              <a:t> </a:t>
            </a:r>
            <a:r>
              <a:rPr dirty="0"/>
              <a:t>following</a:t>
            </a:r>
            <a:r>
              <a:rPr spc="125" dirty="0"/>
              <a:t> </a:t>
            </a:r>
            <a:r>
              <a:rPr dirty="0"/>
              <a:t>is</a:t>
            </a:r>
            <a:r>
              <a:rPr spc="120" dirty="0"/>
              <a:t> </a:t>
            </a:r>
            <a:r>
              <a:rPr dirty="0"/>
              <a:t>generally</a:t>
            </a:r>
            <a:r>
              <a:rPr spc="125" dirty="0"/>
              <a:t> </a:t>
            </a:r>
            <a:r>
              <a:rPr spc="65" dirty="0"/>
              <a:t>true</a:t>
            </a:r>
            <a:r>
              <a:rPr spc="125" dirty="0"/>
              <a:t> </a:t>
            </a:r>
            <a:r>
              <a:rPr dirty="0"/>
              <a:t>of</a:t>
            </a:r>
            <a:r>
              <a:rPr spc="120" dirty="0"/>
              <a:t> </a:t>
            </a:r>
            <a:r>
              <a:rPr spc="130" dirty="0"/>
              <a:t>a</a:t>
            </a:r>
            <a:r>
              <a:rPr spc="125" dirty="0"/>
              <a:t> </a:t>
            </a:r>
            <a:r>
              <a:rPr dirty="0"/>
              <a:t>macroscopic</a:t>
            </a:r>
            <a:r>
              <a:rPr spc="125" dirty="0"/>
              <a:t> </a:t>
            </a:r>
            <a:r>
              <a:rPr spc="60" dirty="0"/>
              <a:t>system? </a:t>
            </a:r>
            <a:r>
              <a:rPr dirty="0"/>
              <a:t>(Choose</a:t>
            </a:r>
            <a:r>
              <a:rPr spc="185" dirty="0"/>
              <a:t> </a:t>
            </a:r>
            <a:r>
              <a:rPr spc="-10" dirty="0"/>
              <a:t>one.)</a:t>
            </a:r>
          </a:p>
        </p:txBody>
      </p:sp>
      <p:sp>
        <p:nvSpPr>
          <p:cNvPr id="5" name="object 5"/>
          <p:cNvSpPr txBox="1">
            <a:spLocks noGrp="1"/>
          </p:cNvSpPr>
          <p:nvPr>
            <p:ph type="body" idx="1"/>
          </p:nvPr>
        </p:nvSpPr>
        <p:spPr>
          <a:prstGeom prst="rect">
            <a:avLst/>
          </a:prstGeom>
        </p:spPr>
        <p:txBody>
          <a:bodyPr vert="horz" wrap="square" lIns="0" tIns="137877" rIns="0" bIns="0" rtlCol="0">
            <a:spAutoFit/>
          </a:bodyPr>
          <a:lstStyle/>
          <a:p>
            <a:pPr marL="393700" marR="5080" indent="-370205">
              <a:lnSpc>
                <a:spcPct val="101699"/>
              </a:lnSpc>
              <a:spcBef>
                <a:spcPts val="75"/>
              </a:spcBef>
              <a:buAutoNum type="alphaUcPeriod"/>
              <a:tabLst>
                <a:tab pos="394970" algn="l"/>
              </a:tabLst>
            </a:pPr>
            <a:r>
              <a:rPr dirty="0"/>
              <a:t>If</a:t>
            </a:r>
            <a:r>
              <a:rPr spc="330" dirty="0"/>
              <a:t> </a:t>
            </a:r>
            <a:r>
              <a:rPr dirty="0"/>
              <a:t>you</a:t>
            </a:r>
            <a:r>
              <a:rPr spc="340" dirty="0"/>
              <a:t> </a:t>
            </a:r>
            <a:r>
              <a:rPr dirty="0"/>
              <a:t>know</a:t>
            </a:r>
            <a:r>
              <a:rPr spc="335" dirty="0"/>
              <a:t> </a:t>
            </a:r>
            <a:r>
              <a:rPr dirty="0"/>
              <a:t>the</a:t>
            </a:r>
            <a:r>
              <a:rPr spc="345" dirty="0"/>
              <a:t> </a:t>
            </a:r>
            <a:r>
              <a:rPr dirty="0"/>
              <a:t>microstate</a:t>
            </a:r>
            <a:r>
              <a:rPr spc="335" dirty="0"/>
              <a:t> </a:t>
            </a:r>
            <a:r>
              <a:rPr dirty="0"/>
              <a:t>of</a:t>
            </a:r>
            <a:r>
              <a:rPr spc="345" dirty="0"/>
              <a:t> </a:t>
            </a:r>
            <a:r>
              <a:rPr spc="130" dirty="0"/>
              <a:t>a</a:t>
            </a:r>
            <a:r>
              <a:rPr spc="335" dirty="0"/>
              <a:t> </a:t>
            </a:r>
            <a:r>
              <a:rPr spc="50" dirty="0"/>
              <a:t>system</a:t>
            </a:r>
            <a:r>
              <a:rPr spc="335" dirty="0"/>
              <a:t> </a:t>
            </a:r>
            <a:r>
              <a:rPr dirty="0"/>
              <a:t>then</a:t>
            </a:r>
            <a:r>
              <a:rPr spc="345" dirty="0"/>
              <a:t> </a:t>
            </a:r>
            <a:r>
              <a:rPr dirty="0"/>
              <a:t>in</a:t>
            </a:r>
            <a:r>
              <a:rPr spc="335" dirty="0"/>
              <a:t> </a:t>
            </a:r>
            <a:r>
              <a:rPr dirty="0"/>
              <a:t>principle</a:t>
            </a:r>
            <a:r>
              <a:rPr spc="345" dirty="0"/>
              <a:t> </a:t>
            </a:r>
            <a:r>
              <a:rPr spc="-25" dirty="0"/>
              <a:t>you 	</a:t>
            </a:r>
            <a:r>
              <a:rPr dirty="0"/>
              <a:t>also</a:t>
            </a:r>
            <a:r>
              <a:rPr spc="165" dirty="0"/>
              <a:t> </a:t>
            </a:r>
            <a:r>
              <a:rPr dirty="0"/>
              <a:t>know</a:t>
            </a:r>
            <a:r>
              <a:rPr spc="160" dirty="0"/>
              <a:t> </a:t>
            </a:r>
            <a:r>
              <a:rPr dirty="0"/>
              <a:t>the</a:t>
            </a:r>
            <a:r>
              <a:rPr spc="165" dirty="0"/>
              <a:t> </a:t>
            </a:r>
            <a:r>
              <a:rPr spc="-10" dirty="0"/>
              <a:t>macrostate.</a:t>
            </a:r>
          </a:p>
          <a:p>
            <a:pPr marL="393700" marR="5080" indent="-358140">
              <a:lnSpc>
                <a:spcPct val="101699"/>
              </a:lnSpc>
              <a:spcBef>
                <a:spcPts val="994"/>
              </a:spcBef>
              <a:buAutoNum type="alphaUcPeriod"/>
              <a:tabLst>
                <a:tab pos="394970" algn="l"/>
              </a:tabLst>
            </a:pPr>
            <a:r>
              <a:rPr dirty="0"/>
              <a:t>If</a:t>
            </a:r>
            <a:r>
              <a:rPr spc="250" dirty="0"/>
              <a:t> </a:t>
            </a:r>
            <a:r>
              <a:rPr dirty="0"/>
              <a:t>you</a:t>
            </a:r>
            <a:r>
              <a:rPr spc="254" dirty="0"/>
              <a:t> </a:t>
            </a:r>
            <a:r>
              <a:rPr dirty="0"/>
              <a:t>know</a:t>
            </a:r>
            <a:r>
              <a:rPr spc="260" dirty="0"/>
              <a:t> </a:t>
            </a:r>
            <a:r>
              <a:rPr dirty="0"/>
              <a:t>the</a:t>
            </a:r>
            <a:r>
              <a:rPr spc="254" dirty="0"/>
              <a:t> </a:t>
            </a:r>
            <a:r>
              <a:rPr spc="50" dirty="0"/>
              <a:t>macrostate</a:t>
            </a:r>
            <a:r>
              <a:rPr spc="260" dirty="0"/>
              <a:t> </a:t>
            </a:r>
            <a:r>
              <a:rPr dirty="0"/>
              <a:t>of</a:t>
            </a:r>
            <a:r>
              <a:rPr spc="254" dirty="0"/>
              <a:t> </a:t>
            </a:r>
            <a:r>
              <a:rPr spc="130" dirty="0"/>
              <a:t>a</a:t>
            </a:r>
            <a:r>
              <a:rPr spc="260" dirty="0"/>
              <a:t> </a:t>
            </a:r>
            <a:r>
              <a:rPr spc="50" dirty="0"/>
              <a:t>system</a:t>
            </a:r>
            <a:r>
              <a:rPr spc="254" dirty="0"/>
              <a:t> </a:t>
            </a:r>
            <a:r>
              <a:rPr dirty="0"/>
              <a:t>then</a:t>
            </a:r>
            <a:r>
              <a:rPr spc="260" dirty="0"/>
              <a:t> </a:t>
            </a:r>
            <a:r>
              <a:rPr dirty="0"/>
              <a:t>in</a:t>
            </a:r>
            <a:r>
              <a:rPr spc="254" dirty="0"/>
              <a:t> </a:t>
            </a:r>
            <a:r>
              <a:rPr dirty="0"/>
              <a:t>principle</a:t>
            </a:r>
            <a:r>
              <a:rPr spc="260" dirty="0"/>
              <a:t> </a:t>
            </a:r>
            <a:r>
              <a:rPr spc="-25" dirty="0"/>
              <a:t>you 	</a:t>
            </a:r>
            <a:r>
              <a:rPr dirty="0"/>
              <a:t>also</a:t>
            </a:r>
            <a:r>
              <a:rPr spc="165" dirty="0"/>
              <a:t> </a:t>
            </a:r>
            <a:r>
              <a:rPr dirty="0"/>
              <a:t>know</a:t>
            </a:r>
            <a:r>
              <a:rPr spc="160" dirty="0"/>
              <a:t> </a:t>
            </a:r>
            <a:r>
              <a:rPr dirty="0"/>
              <a:t>the</a:t>
            </a:r>
            <a:r>
              <a:rPr spc="165" dirty="0"/>
              <a:t> </a:t>
            </a:r>
            <a:r>
              <a:rPr spc="-10" dirty="0"/>
              <a:t>microstate.</a:t>
            </a:r>
          </a:p>
          <a:p>
            <a:pPr marL="393700" indent="-361950">
              <a:lnSpc>
                <a:spcPct val="100000"/>
              </a:lnSpc>
              <a:spcBef>
                <a:spcPts val="1045"/>
              </a:spcBef>
              <a:buAutoNum type="alphaUcPeriod"/>
              <a:tabLst>
                <a:tab pos="393700" algn="l"/>
              </a:tabLst>
            </a:pPr>
            <a:r>
              <a:rPr dirty="0"/>
              <a:t>Neither</a:t>
            </a:r>
            <a:r>
              <a:rPr spc="125" dirty="0"/>
              <a:t> </a:t>
            </a:r>
            <a:r>
              <a:rPr dirty="0"/>
              <a:t>of</a:t>
            </a:r>
            <a:r>
              <a:rPr spc="135" dirty="0"/>
              <a:t> </a:t>
            </a:r>
            <a:r>
              <a:rPr dirty="0"/>
              <a:t>the</a:t>
            </a:r>
            <a:r>
              <a:rPr spc="135" dirty="0"/>
              <a:t> </a:t>
            </a:r>
            <a:r>
              <a:rPr spc="-10" dirty="0"/>
              <a:t>above.</a:t>
            </a:r>
          </a:p>
          <a:p>
            <a:pPr marL="12700">
              <a:lnSpc>
                <a:spcPct val="100000"/>
              </a:lnSpc>
              <a:spcBef>
                <a:spcPts val="1945"/>
              </a:spcBef>
              <a:tabLst>
                <a:tab pos="1621155" algn="l"/>
              </a:tabLst>
            </a:pPr>
            <a:r>
              <a:rPr b="1" spc="45" dirty="0">
                <a:latin typeface="Book Antiqua"/>
                <a:cs typeface="Book Antiqua"/>
              </a:rPr>
              <a:t>Solution:</a:t>
            </a:r>
            <a:r>
              <a:rPr b="1" dirty="0">
                <a:latin typeface="Book Antiqua"/>
                <a:cs typeface="Book Antiqua"/>
              </a:rPr>
              <a:t>	</a:t>
            </a:r>
            <a:r>
              <a:rPr spc="-50" dirty="0"/>
              <a:t>A</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09473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10.6.</a:t>
            </a:r>
            <a:r>
              <a:rPr sz="1200" spc="215" dirty="0">
                <a:latin typeface="Times New Roman"/>
                <a:cs typeface="Times New Roman"/>
              </a:rPr>
              <a:t>  </a:t>
            </a:r>
            <a:r>
              <a:rPr sz="1200" dirty="0">
                <a:latin typeface="Times New Roman"/>
                <a:cs typeface="Times New Roman"/>
              </a:rPr>
              <a:t>QUANTUM</a:t>
            </a:r>
            <a:r>
              <a:rPr sz="1200" spc="150" dirty="0">
                <a:latin typeface="Times New Roman"/>
                <a:cs typeface="Times New Roman"/>
              </a:rPr>
              <a:t> </a:t>
            </a:r>
            <a:r>
              <a:rPr sz="1200" spc="-10" dirty="0">
                <a:latin typeface="Times New Roman"/>
                <a:cs typeface="Times New Roman"/>
              </a:rPr>
              <a:t>STATISTICS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7540" cy="782955"/>
          </a:xfrm>
          <a:prstGeom prst="rect">
            <a:avLst/>
          </a:prstGeom>
        </p:spPr>
        <p:txBody>
          <a:bodyPr vert="horz" wrap="square" lIns="0" tIns="15875" rIns="0" bIns="0" rtlCol="0">
            <a:spAutoFit/>
          </a:bodyPr>
          <a:lstStyle/>
          <a:p>
            <a:pPr marL="12700">
              <a:lnSpc>
                <a:spcPct val="100000"/>
              </a:lnSpc>
              <a:spcBef>
                <a:spcPts val="125"/>
              </a:spcBef>
              <a:tabLst>
                <a:tab pos="4179570" algn="l"/>
              </a:tabLst>
            </a:pPr>
            <a:r>
              <a:rPr dirty="0"/>
              <a:t>You</a:t>
            </a:r>
            <a:r>
              <a:rPr spc="330" dirty="0"/>
              <a:t> </a:t>
            </a:r>
            <a:r>
              <a:rPr dirty="0"/>
              <a:t>plug</a:t>
            </a:r>
            <a:r>
              <a:rPr spc="325" dirty="0"/>
              <a:t> </a:t>
            </a:r>
            <a:r>
              <a:rPr spc="130" dirty="0"/>
              <a:t>a</a:t>
            </a:r>
            <a:r>
              <a:rPr spc="330" dirty="0"/>
              <a:t> </a:t>
            </a:r>
            <a:r>
              <a:rPr spc="70" dirty="0"/>
              <a:t>particular</a:t>
            </a:r>
            <a:r>
              <a:rPr spc="325" dirty="0"/>
              <a:t> </a:t>
            </a:r>
            <a:r>
              <a:rPr dirty="0"/>
              <a:t>energy</a:t>
            </a:r>
            <a:r>
              <a:rPr spc="340" dirty="0"/>
              <a:t> </a:t>
            </a:r>
            <a:r>
              <a:rPr i="1" spc="235" dirty="0">
                <a:latin typeface="Times New Roman"/>
                <a:cs typeface="Times New Roman"/>
              </a:rPr>
              <a:t>E</a:t>
            </a:r>
            <a:r>
              <a:rPr i="1" dirty="0">
                <a:latin typeface="Times New Roman"/>
                <a:cs typeface="Times New Roman"/>
              </a:rPr>
              <a:t>	</a:t>
            </a:r>
            <a:r>
              <a:rPr spc="55" dirty="0"/>
              <a:t>and</a:t>
            </a:r>
            <a:r>
              <a:rPr spc="285" dirty="0"/>
              <a:t> </a:t>
            </a:r>
            <a:r>
              <a:rPr spc="130" dirty="0"/>
              <a:t>a</a:t>
            </a:r>
            <a:r>
              <a:rPr spc="285" dirty="0"/>
              <a:t> </a:t>
            </a:r>
            <a:r>
              <a:rPr spc="70" dirty="0"/>
              <a:t>particular</a:t>
            </a:r>
            <a:r>
              <a:rPr spc="285" dirty="0"/>
              <a:t> </a:t>
            </a:r>
            <a:r>
              <a:rPr spc="55" dirty="0"/>
              <a:t>temperature</a:t>
            </a:r>
            <a:r>
              <a:rPr spc="290" dirty="0"/>
              <a:t> </a:t>
            </a:r>
            <a:r>
              <a:rPr i="1" dirty="0">
                <a:latin typeface="Times New Roman"/>
                <a:cs typeface="Times New Roman"/>
              </a:rPr>
              <a:t>T</a:t>
            </a:r>
          </a:p>
          <a:p>
            <a:pPr marL="12700">
              <a:lnSpc>
                <a:spcPct val="100000"/>
              </a:lnSpc>
              <a:spcBef>
                <a:spcPts val="50"/>
              </a:spcBef>
              <a:tabLst>
                <a:tab pos="632460" algn="l"/>
                <a:tab pos="1165225" algn="l"/>
                <a:tab pos="3015615" algn="l"/>
                <a:tab pos="4707255" algn="l"/>
                <a:tab pos="5306695" algn="l"/>
                <a:tab pos="5840095" algn="l"/>
                <a:tab pos="7060565" algn="l"/>
                <a:tab pos="8053070" algn="l"/>
              </a:tabLst>
            </a:pPr>
            <a:r>
              <a:rPr spc="-20" dirty="0"/>
              <a:t>into</a:t>
            </a:r>
            <a:r>
              <a:rPr dirty="0"/>
              <a:t>	</a:t>
            </a:r>
            <a:r>
              <a:rPr spc="-25" dirty="0"/>
              <a:t>the</a:t>
            </a:r>
            <a:r>
              <a:rPr dirty="0"/>
              <a:t>	Bose-</a:t>
            </a:r>
            <a:r>
              <a:rPr spc="-10" dirty="0"/>
              <a:t>Einstein</a:t>
            </a:r>
            <a:r>
              <a:rPr dirty="0"/>
              <a:t>	</a:t>
            </a:r>
            <a:r>
              <a:rPr spc="-10" dirty="0"/>
              <a:t>distribution,</a:t>
            </a:r>
            <a:r>
              <a:rPr dirty="0"/>
              <a:t>	</a:t>
            </a:r>
            <a:r>
              <a:rPr spc="30" dirty="0"/>
              <a:t>and</a:t>
            </a:r>
            <a:r>
              <a:rPr dirty="0"/>
              <a:t>	</a:t>
            </a:r>
            <a:r>
              <a:rPr spc="25" dirty="0"/>
              <a:t>the</a:t>
            </a:r>
            <a:r>
              <a:rPr dirty="0"/>
              <a:t>	</a:t>
            </a:r>
            <a:r>
              <a:rPr spc="-10" dirty="0"/>
              <a:t>resulting</a:t>
            </a:r>
            <a:r>
              <a:rPr dirty="0"/>
              <a:t>	</a:t>
            </a:r>
            <a:r>
              <a:rPr spc="-10" dirty="0"/>
              <a:t>answer</a:t>
            </a:r>
            <a:r>
              <a:rPr dirty="0"/>
              <a:t>	</a:t>
            </a:r>
            <a:r>
              <a:rPr spc="-25" dirty="0"/>
              <a:t>is</a:t>
            </a:r>
          </a:p>
        </p:txBody>
      </p:sp>
      <p:sp>
        <p:nvSpPr>
          <p:cNvPr id="5" name="object 5"/>
          <p:cNvSpPr txBox="1"/>
          <p:nvPr/>
        </p:nvSpPr>
        <p:spPr>
          <a:xfrm>
            <a:off x="715137" y="1763692"/>
            <a:ext cx="8261350" cy="4985385"/>
          </a:xfrm>
          <a:prstGeom prst="rect">
            <a:avLst/>
          </a:prstGeom>
        </p:spPr>
        <p:txBody>
          <a:bodyPr vert="horz" wrap="square" lIns="0" tIns="220345" rIns="0" bIns="0" rtlCol="0">
            <a:spAutoFit/>
          </a:bodyPr>
          <a:lstStyle/>
          <a:p>
            <a:pPr marL="15875">
              <a:lnSpc>
                <a:spcPct val="100000"/>
              </a:lnSpc>
              <a:spcBef>
                <a:spcPts val="1735"/>
              </a:spcBef>
              <a:tabLst>
                <a:tab pos="596900" algn="l"/>
              </a:tabLst>
            </a:pPr>
            <a:r>
              <a:rPr sz="2450" spc="-20" dirty="0">
                <a:latin typeface="Garamond"/>
                <a:cs typeface="Garamond"/>
              </a:rPr>
              <a:t>4</a:t>
            </a:r>
            <a:r>
              <a:rPr sz="2450" i="1" spc="-20" dirty="0">
                <a:latin typeface="Times New Roman"/>
                <a:cs typeface="Times New Roman"/>
              </a:rPr>
              <a:t>.</a:t>
            </a:r>
            <a:r>
              <a:rPr sz="2450" spc="-20" dirty="0">
                <a:latin typeface="Garamond"/>
                <a:cs typeface="Garamond"/>
              </a:rPr>
              <a:t>5.</a:t>
            </a:r>
            <a:r>
              <a:rPr sz="2450" dirty="0">
                <a:latin typeface="Garamond"/>
                <a:cs typeface="Garamond"/>
              </a:rPr>
              <a:t>	</a:t>
            </a:r>
            <a:r>
              <a:rPr sz="2450" spc="110" dirty="0">
                <a:latin typeface="Garamond"/>
                <a:cs typeface="Garamond"/>
              </a:rPr>
              <a:t>That</a:t>
            </a:r>
            <a:r>
              <a:rPr sz="2450" spc="220" dirty="0">
                <a:latin typeface="Garamond"/>
                <a:cs typeface="Garamond"/>
              </a:rPr>
              <a:t> </a:t>
            </a:r>
            <a:r>
              <a:rPr sz="2450" dirty="0">
                <a:latin typeface="Garamond"/>
                <a:cs typeface="Garamond"/>
              </a:rPr>
              <a:t>tells</a:t>
            </a:r>
            <a:r>
              <a:rPr sz="2450" spc="220" dirty="0">
                <a:latin typeface="Garamond"/>
                <a:cs typeface="Garamond"/>
              </a:rPr>
              <a:t> </a:t>
            </a:r>
            <a:r>
              <a:rPr sz="2450" dirty="0">
                <a:latin typeface="Garamond"/>
                <a:cs typeface="Garamond"/>
              </a:rPr>
              <a:t>you.</a:t>
            </a:r>
            <a:r>
              <a:rPr sz="2450" spc="-180" dirty="0">
                <a:latin typeface="Garamond"/>
                <a:cs typeface="Garamond"/>
              </a:rPr>
              <a:t> </a:t>
            </a:r>
            <a:r>
              <a:rPr sz="2450" spc="75" dirty="0">
                <a:latin typeface="Garamond"/>
                <a:cs typeface="Garamond"/>
              </a:rPr>
              <a:t>.</a:t>
            </a:r>
            <a:r>
              <a:rPr sz="2450" spc="-180" dirty="0">
                <a:latin typeface="Garamond"/>
                <a:cs typeface="Garamond"/>
              </a:rPr>
              <a:t> </a:t>
            </a:r>
            <a:r>
              <a:rPr sz="2450" spc="75" dirty="0">
                <a:latin typeface="Garamond"/>
                <a:cs typeface="Garamond"/>
              </a:rPr>
              <a:t>.</a:t>
            </a:r>
            <a:r>
              <a:rPr sz="2450" spc="-180" dirty="0">
                <a:latin typeface="Garamond"/>
                <a:cs typeface="Garamond"/>
              </a:rPr>
              <a:t> </a:t>
            </a:r>
            <a:r>
              <a:rPr sz="2450" dirty="0">
                <a:latin typeface="Garamond"/>
                <a:cs typeface="Garamond"/>
              </a:rPr>
              <a:t>(Choose</a:t>
            </a:r>
            <a:r>
              <a:rPr sz="2450" spc="215" dirty="0">
                <a:latin typeface="Garamond"/>
                <a:cs typeface="Garamond"/>
              </a:rPr>
              <a:t> </a:t>
            </a:r>
            <a:r>
              <a:rPr sz="2450" spc="-10" dirty="0">
                <a:latin typeface="Garamond"/>
                <a:cs typeface="Garamond"/>
              </a:rPr>
              <a:t>one.)</a:t>
            </a:r>
            <a:endParaRPr sz="2450">
              <a:latin typeface="Garamond"/>
              <a:cs typeface="Garamond"/>
            </a:endParaRPr>
          </a:p>
          <a:p>
            <a:pPr marL="386715" marR="5080" indent="-370205" algn="just">
              <a:lnSpc>
                <a:spcPct val="101699"/>
              </a:lnSpc>
              <a:spcBef>
                <a:spcPts val="1595"/>
              </a:spcBef>
              <a:buAutoNum type="alphaUcPeriod"/>
              <a:tabLst>
                <a:tab pos="387985" algn="l"/>
              </a:tabLst>
            </a:pPr>
            <a:r>
              <a:rPr sz="2450" dirty="0">
                <a:latin typeface="Garamond"/>
                <a:cs typeface="Garamond"/>
              </a:rPr>
              <a:t>If</a:t>
            </a:r>
            <a:r>
              <a:rPr sz="2450" spc="235" dirty="0">
                <a:latin typeface="Garamond"/>
                <a:cs typeface="Garamond"/>
              </a:rPr>
              <a:t> </a:t>
            </a:r>
            <a:r>
              <a:rPr sz="2450" dirty="0">
                <a:latin typeface="Garamond"/>
                <a:cs typeface="Garamond"/>
              </a:rPr>
              <a:t>you</a:t>
            </a:r>
            <a:r>
              <a:rPr sz="2450" spc="245" dirty="0">
                <a:latin typeface="Garamond"/>
                <a:cs typeface="Garamond"/>
              </a:rPr>
              <a:t> </a:t>
            </a:r>
            <a:r>
              <a:rPr sz="2450" dirty="0">
                <a:latin typeface="Garamond"/>
                <a:cs typeface="Garamond"/>
              </a:rPr>
              <a:t>measure</a:t>
            </a:r>
            <a:r>
              <a:rPr sz="2450" spc="245" dirty="0">
                <a:latin typeface="Garamond"/>
                <a:cs typeface="Garamond"/>
              </a:rPr>
              <a:t> </a:t>
            </a:r>
            <a:r>
              <a:rPr sz="2450" dirty="0">
                <a:latin typeface="Garamond"/>
                <a:cs typeface="Garamond"/>
              </a:rPr>
              <a:t>the</a:t>
            </a:r>
            <a:r>
              <a:rPr sz="2450" spc="240" dirty="0">
                <a:latin typeface="Garamond"/>
                <a:cs typeface="Garamond"/>
              </a:rPr>
              <a:t> </a:t>
            </a:r>
            <a:r>
              <a:rPr sz="2450" dirty="0">
                <a:latin typeface="Garamond"/>
                <a:cs typeface="Garamond"/>
              </a:rPr>
              <a:t>number</a:t>
            </a:r>
            <a:r>
              <a:rPr sz="2450" spc="240" dirty="0">
                <a:latin typeface="Garamond"/>
                <a:cs typeface="Garamond"/>
              </a:rPr>
              <a:t> </a:t>
            </a:r>
            <a:r>
              <a:rPr sz="2450" dirty="0">
                <a:latin typeface="Garamond"/>
                <a:cs typeface="Garamond"/>
              </a:rPr>
              <a:t>of</a:t>
            </a:r>
            <a:r>
              <a:rPr sz="2450" spc="245" dirty="0">
                <a:latin typeface="Garamond"/>
                <a:cs typeface="Garamond"/>
              </a:rPr>
              <a:t> </a:t>
            </a:r>
            <a:r>
              <a:rPr sz="2450" dirty="0">
                <a:latin typeface="Garamond"/>
                <a:cs typeface="Garamond"/>
              </a:rPr>
              <a:t>particles</a:t>
            </a:r>
            <a:r>
              <a:rPr sz="2450" spc="245" dirty="0">
                <a:latin typeface="Garamond"/>
                <a:cs typeface="Garamond"/>
              </a:rPr>
              <a:t> </a:t>
            </a:r>
            <a:r>
              <a:rPr sz="2450" dirty="0">
                <a:latin typeface="Garamond"/>
                <a:cs typeface="Garamond"/>
              </a:rPr>
              <a:t>in</a:t>
            </a:r>
            <a:r>
              <a:rPr sz="2450" spc="250" dirty="0">
                <a:latin typeface="Garamond"/>
                <a:cs typeface="Garamond"/>
              </a:rPr>
              <a:t> </a:t>
            </a:r>
            <a:r>
              <a:rPr sz="2450" dirty="0">
                <a:latin typeface="Garamond"/>
                <a:cs typeface="Garamond"/>
              </a:rPr>
              <a:t>one</a:t>
            </a:r>
            <a:r>
              <a:rPr sz="2450" spc="240" dirty="0">
                <a:latin typeface="Garamond"/>
                <a:cs typeface="Garamond"/>
              </a:rPr>
              <a:t> </a:t>
            </a:r>
            <a:r>
              <a:rPr sz="2450" spc="70" dirty="0">
                <a:latin typeface="Garamond"/>
                <a:cs typeface="Garamond"/>
              </a:rPr>
              <a:t>particular</a:t>
            </a:r>
            <a:r>
              <a:rPr sz="2450" spc="245" dirty="0">
                <a:latin typeface="Garamond"/>
                <a:cs typeface="Garamond"/>
              </a:rPr>
              <a:t> </a:t>
            </a:r>
            <a:r>
              <a:rPr sz="2450" spc="75" dirty="0">
                <a:latin typeface="Garamond"/>
                <a:cs typeface="Garamond"/>
              </a:rPr>
              <a:t>state 	</a:t>
            </a:r>
            <a:r>
              <a:rPr sz="2450" spc="50" dirty="0">
                <a:latin typeface="Garamond"/>
                <a:cs typeface="Garamond"/>
              </a:rPr>
              <a:t>with</a:t>
            </a:r>
            <a:r>
              <a:rPr sz="2450" spc="75" dirty="0">
                <a:latin typeface="Garamond"/>
                <a:cs typeface="Garamond"/>
              </a:rPr>
              <a:t> </a:t>
            </a:r>
            <a:r>
              <a:rPr sz="2450" dirty="0">
                <a:latin typeface="Garamond"/>
                <a:cs typeface="Garamond"/>
              </a:rPr>
              <a:t>energy</a:t>
            </a:r>
            <a:r>
              <a:rPr sz="2450" spc="70" dirty="0">
                <a:latin typeface="Garamond"/>
                <a:cs typeface="Garamond"/>
              </a:rPr>
              <a:t> </a:t>
            </a:r>
            <a:r>
              <a:rPr sz="2450" i="1" spc="250" dirty="0">
                <a:latin typeface="Times New Roman"/>
                <a:cs typeface="Times New Roman"/>
              </a:rPr>
              <a:t>E</a:t>
            </a:r>
            <a:r>
              <a:rPr sz="2450" spc="250" dirty="0">
                <a:latin typeface="Garamond"/>
                <a:cs typeface="Garamond"/>
              </a:rPr>
              <a:t>,</a:t>
            </a:r>
            <a:r>
              <a:rPr sz="2450" spc="110" dirty="0">
                <a:latin typeface="Garamond"/>
                <a:cs typeface="Garamond"/>
              </a:rPr>
              <a:t> </a:t>
            </a:r>
            <a:r>
              <a:rPr sz="2450" spc="55" dirty="0">
                <a:latin typeface="Garamond"/>
                <a:cs typeface="Garamond"/>
              </a:rPr>
              <a:t>and</a:t>
            </a:r>
            <a:r>
              <a:rPr sz="2450" spc="75" dirty="0">
                <a:latin typeface="Garamond"/>
                <a:cs typeface="Garamond"/>
              </a:rPr>
              <a:t> </a:t>
            </a:r>
            <a:r>
              <a:rPr sz="2450" dirty="0">
                <a:latin typeface="Garamond"/>
                <a:cs typeface="Garamond"/>
              </a:rPr>
              <a:t>then</a:t>
            </a:r>
            <a:r>
              <a:rPr sz="2450" spc="85" dirty="0">
                <a:latin typeface="Garamond"/>
                <a:cs typeface="Garamond"/>
              </a:rPr>
              <a:t> </a:t>
            </a:r>
            <a:r>
              <a:rPr sz="2450" spc="60" dirty="0">
                <a:latin typeface="Garamond"/>
                <a:cs typeface="Garamond"/>
              </a:rPr>
              <a:t>repeat</a:t>
            </a:r>
            <a:r>
              <a:rPr sz="2450" spc="70" dirty="0">
                <a:latin typeface="Garamond"/>
                <a:cs typeface="Garamond"/>
              </a:rPr>
              <a:t> </a:t>
            </a:r>
            <a:r>
              <a:rPr sz="2450" spc="114" dirty="0">
                <a:latin typeface="Garamond"/>
                <a:cs typeface="Garamond"/>
              </a:rPr>
              <a:t>that</a:t>
            </a:r>
            <a:r>
              <a:rPr sz="2450" spc="80" dirty="0">
                <a:latin typeface="Garamond"/>
                <a:cs typeface="Garamond"/>
              </a:rPr>
              <a:t> </a:t>
            </a:r>
            <a:r>
              <a:rPr sz="2450" dirty="0">
                <a:latin typeface="Garamond"/>
                <a:cs typeface="Garamond"/>
              </a:rPr>
              <a:t>measurement</a:t>
            </a:r>
            <a:r>
              <a:rPr sz="2450" spc="75" dirty="0">
                <a:latin typeface="Garamond"/>
                <a:cs typeface="Garamond"/>
              </a:rPr>
              <a:t> </a:t>
            </a:r>
            <a:r>
              <a:rPr sz="2450" spc="65" dirty="0">
                <a:latin typeface="Garamond"/>
                <a:cs typeface="Garamond"/>
              </a:rPr>
              <a:t>many</a:t>
            </a:r>
            <a:r>
              <a:rPr sz="2450" spc="75" dirty="0">
                <a:latin typeface="Garamond"/>
                <a:cs typeface="Garamond"/>
              </a:rPr>
              <a:t> </a:t>
            </a:r>
            <a:r>
              <a:rPr sz="2450" spc="-10" dirty="0">
                <a:latin typeface="Garamond"/>
                <a:cs typeface="Garamond"/>
              </a:rPr>
              <a:t>times, 	</a:t>
            </a:r>
            <a:r>
              <a:rPr sz="2450" dirty="0">
                <a:latin typeface="Garamond"/>
                <a:cs typeface="Garamond"/>
              </a:rPr>
              <a:t>the</a:t>
            </a:r>
            <a:r>
              <a:rPr sz="2450" spc="305" dirty="0">
                <a:latin typeface="Garamond"/>
                <a:cs typeface="Garamond"/>
              </a:rPr>
              <a:t> </a:t>
            </a:r>
            <a:r>
              <a:rPr sz="2450" dirty="0">
                <a:latin typeface="Garamond"/>
                <a:cs typeface="Garamond"/>
              </a:rPr>
              <a:t>average</a:t>
            </a:r>
            <a:r>
              <a:rPr sz="2450" spc="305" dirty="0">
                <a:latin typeface="Garamond"/>
                <a:cs typeface="Garamond"/>
              </a:rPr>
              <a:t> </a:t>
            </a:r>
            <a:r>
              <a:rPr sz="2450" dirty="0">
                <a:latin typeface="Garamond"/>
                <a:cs typeface="Garamond"/>
              </a:rPr>
              <a:t>result</a:t>
            </a:r>
            <a:r>
              <a:rPr sz="2450" spc="300" dirty="0">
                <a:latin typeface="Garamond"/>
                <a:cs typeface="Garamond"/>
              </a:rPr>
              <a:t> </a:t>
            </a:r>
            <a:r>
              <a:rPr sz="2450" dirty="0">
                <a:latin typeface="Garamond"/>
                <a:cs typeface="Garamond"/>
              </a:rPr>
              <a:t>will</a:t>
            </a:r>
            <a:r>
              <a:rPr sz="2450" spc="305" dirty="0">
                <a:latin typeface="Garamond"/>
                <a:cs typeface="Garamond"/>
              </a:rPr>
              <a:t> </a:t>
            </a:r>
            <a:r>
              <a:rPr sz="2450" dirty="0">
                <a:latin typeface="Garamond"/>
                <a:cs typeface="Garamond"/>
              </a:rPr>
              <a:t>be</a:t>
            </a:r>
            <a:r>
              <a:rPr sz="2450" spc="300" dirty="0">
                <a:latin typeface="Garamond"/>
                <a:cs typeface="Garamond"/>
              </a:rPr>
              <a:t> </a:t>
            </a:r>
            <a:r>
              <a:rPr sz="2450" spc="-20" dirty="0">
                <a:latin typeface="Garamond"/>
                <a:cs typeface="Garamond"/>
              </a:rPr>
              <a:t>4</a:t>
            </a:r>
            <a:r>
              <a:rPr sz="2450" i="1" spc="-20" dirty="0">
                <a:latin typeface="Times New Roman"/>
                <a:cs typeface="Times New Roman"/>
              </a:rPr>
              <a:t>.</a:t>
            </a:r>
            <a:r>
              <a:rPr sz="2450" spc="-20" dirty="0">
                <a:latin typeface="Garamond"/>
                <a:cs typeface="Garamond"/>
              </a:rPr>
              <a:t>5.</a:t>
            </a:r>
            <a:endParaRPr sz="2450">
              <a:latin typeface="Garamond"/>
              <a:cs typeface="Garamond"/>
            </a:endParaRPr>
          </a:p>
          <a:p>
            <a:pPr marL="386715" marR="5715" indent="-358140" algn="just">
              <a:lnSpc>
                <a:spcPct val="101699"/>
              </a:lnSpc>
              <a:spcBef>
                <a:spcPts val="995"/>
              </a:spcBef>
              <a:buAutoNum type="alphaUcPeriod"/>
              <a:tabLst>
                <a:tab pos="387985" algn="l"/>
              </a:tabLst>
            </a:pPr>
            <a:r>
              <a:rPr sz="2450" spc="-50" dirty="0">
                <a:latin typeface="Garamond"/>
                <a:cs typeface="Garamond"/>
              </a:rPr>
              <a:t>If</a:t>
            </a:r>
            <a:r>
              <a:rPr sz="2450" spc="50" dirty="0">
                <a:latin typeface="Garamond"/>
                <a:cs typeface="Garamond"/>
              </a:rPr>
              <a:t> </a:t>
            </a:r>
            <a:r>
              <a:rPr sz="2450" dirty="0">
                <a:latin typeface="Garamond"/>
                <a:cs typeface="Garamond"/>
              </a:rPr>
              <a:t>you</a:t>
            </a:r>
            <a:r>
              <a:rPr sz="2450" spc="55" dirty="0">
                <a:latin typeface="Garamond"/>
                <a:cs typeface="Garamond"/>
              </a:rPr>
              <a:t> </a:t>
            </a:r>
            <a:r>
              <a:rPr sz="2450" dirty="0">
                <a:latin typeface="Garamond"/>
                <a:cs typeface="Garamond"/>
              </a:rPr>
              <a:t>measure</a:t>
            </a:r>
            <a:r>
              <a:rPr sz="2450" spc="55" dirty="0">
                <a:latin typeface="Garamond"/>
                <a:cs typeface="Garamond"/>
              </a:rPr>
              <a:t> </a:t>
            </a:r>
            <a:r>
              <a:rPr sz="2450" dirty="0">
                <a:latin typeface="Garamond"/>
                <a:cs typeface="Garamond"/>
              </a:rPr>
              <a:t>the</a:t>
            </a:r>
            <a:r>
              <a:rPr sz="2450" spc="50" dirty="0">
                <a:latin typeface="Garamond"/>
                <a:cs typeface="Garamond"/>
              </a:rPr>
              <a:t> </a:t>
            </a:r>
            <a:r>
              <a:rPr sz="2450" dirty="0">
                <a:latin typeface="Garamond"/>
                <a:cs typeface="Garamond"/>
              </a:rPr>
              <a:t>number</a:t>
            </a:r>
            <a:r>
              <a:rPr sz="2450" spc="55" dirty="0">
                <a:latin typeface="Garamond"/>
                <a:cs typeface="Garamond"/>
              </a:rPr>
              <a:t> </a:t>
            </a:r>
            <a:r>
              <a:rPr sz="2450" spc="-110" dirty="0">
                <a:latin typeface="Garamond"/>
                <a:cs typeface="Garamond"/>
              </a:rPr>
              <a:t>of</a:t>
            </a:r>
            <a:r>
              <a:rPr sz="2450" spc="60" dirty="0">
                <a:latin typeface="Garamond"/>
                <a:cs typeface="Garamond"/>
              </a:rPr>
              <a:t> </a:t>
            </a:r>
            <a:r>
              <a:rPr sz="2450" dirty="0">
                <a:latin typeface="Garamond"/>
                <a:cs typeface="Garamond"/>
              </a:rPr>
              <a:t>particles</a:t>
            </a:r>
            <a:r>
              <a:rPr sz="2450" spc="50" dirty="0">
                <a:latin typeface="Garamond"/>
                <a:cs typeface="Garamond"/>
              </a:rPr>
              <a:t> with</a:t>
            </a:r>
            <a:r>
              <a:rPr sz="2450" spc="60" dirty="0">
                <a:latin typeface="Garamond"/>
                <a:cs typeface="Garamond"/>
              </a:rPr>
              <a:t> </a:t>
            </a:r>
            <a:r>
              <a:rPr sz="2450" dirty="0">
                <a:latin typeface="Garamond"/>
                <a:cs typeface="Garamond"/>
              </a:rPr>
              <a:t>energy</a:t>
            </a:r>
            <a:r>
              <a:rPr sz="2450" spc="50" dirty="0">
                <a:latin typeface="Garamond"/>
                <a:cs typeface="Garamond"/>
              </a:rPr>
              <a:t> </a:t>
            </a:r>
            <a:r>
              <a:rPr sz="2450" i="1" spc="250" dirty="0">
                <a:latin typeface="Times New Roman"/>
                <a:cs typeface="Times New Roman"/>
              </a:rPr>
              <a:t>E</a:t>
            </a:r>
            <a:r>
              <a:rPr sz="2450" spc="250" dirty="0">
                <a:latin typeface="Garamond"/>
                <a:cs typeface="Garamond"/>
              </a:rPr>
              <a:t>,</a:t>
            </a:r>
            <a:r>
              <a:rPr sz="2450" spc="95" dirty="0">
                <a:latin typeface="Garamond"/>
                <a:cs typeface="Garamond"/>
              </a:rPr>
              <a:t> </a:t>
            </a:r>
            <a:r>
              <a:rPr sz="2450" spc="55" dirty="0">
                <a:latin typeface="Garamond"/>
                <a:cs typeface="Garamond"/>
              </a:rPr>
              <a:t>and</a:t>
            </a:r>
            <a:r>
              <a:rPr sz="2450" spc="60" dirty="0">
                <a:latin typeface="Garamond"/>
                <a:cs typeface="Garamond"/>
              </a:rPr>
              <a:t> </a:t>
            </a:r>
            <a:r>
              <a:rPr sz="2450" spc="-20" dirty="0">
                <a:latin typeface="Garamond"/>
                <a:cs typeface="Garamond"/>
              </a:rPr>
              <a:t>then 	</a:t>
            </a:r>
            <a:r>
              <a:rPr sz="2450" spc="60" dirty="0">
                <a:latin typeface="Garamond"/>
                <a:cs typeface="Garamond"/>
              </a:rPr>
              <a:t>repeat</a:t>
            </a:r>
            <a:r>
              <a:rPr sz="2450" spc="420" dirty="0">
                <a:latin typeface="Garamond"/>
                <a:cs typeface="Garamond"/>
              </a:rPr>
              <a:t> </a:t>
            </a:r>
            <a:r>
              <a:rPr sz="2450" spc="114" dirty="0">
                <a:latin typeface="Garamond"/>
                <a:cs typeface="Garamond"/>
              </a:rPr>
              <a:t>that</a:t>
            </a:r>
            <a:r>
              <a:rPr sz="2450" spc="434" dirty="0">
                <a:latin typeface="Garamond"/>
                <a:cs typeface="Garamond"/>
              </a:rPr>
              <a:t> </a:t>
            </a:r>
            <a:r>
              <a:rPr sz="2450" dirty="0">
                <a:latin typeface="Garamond"/>
                <a:cs typeface="Garamond"/>
              </a:rPr>
              <a:t>measurement</a:t>
            </a:r>
            <a:r>
              <a:rPr sz="2450" spc="430" dirty="0">
                <a:latin typeface="Garamond"/>
                <a:cs typeface="Garamond"/>
              </a:rPr>
              <a:t> </a:t>
            </a:r>
            <a:r>
              <a:rPr sz="2450" spc="65" dirty="0">
                <a:latin typeface="Garamond"/>
                <a:cs typeface="Garamond"/>
              </a:rPr>
              <a:t>many</a:t>
            </a:r>
            <a:r>
              <a:rPr sz="2450" spc="430" dirty="0">
                <a:latin typeface="Garamond"/>
                <a:cs typeface="Garamond"/>
              </a:rPr>
              <a:t> </a:t>
            </a:r>
            <a:r>
              <a:rPr sz="2450" dirty="0">
                <a:latin typeface="Garamond"/>
                <a:cs typeface="Garamond"/>
              </a:rPr>
              <a:t>times,</a:t>
            </a:r>
            <a:r>
              <a:rPr sz="2450" spc="484" dirty="0">
                <a:latin typeface="Garamond"/>
                <a:cs typeface="Garamond"/>
              </a:rPr>
              <a:t> </a:t>
            </a:r>
            <a:r>
              <a:rPr sz="2450" dirty="0">
                <a:latin typeface="Garamond"/>
                <a:cs typeface="Garamond"/>
              </a:rPr>
              <a:t>the</a:t>
            </a:r>
            <a:r>
              <a:rPr sz="2450" spc="430" dirty="0">
                <a:latin typeface="Garamond"/>
                <a:cs typeface="Garamond"/>
              </a:rPr>
              <a:t> </a:t>
            </a:r>
            <a:r>
              <a:rPr sz="2450" dirty="0">
                <a:latin typeface="Garamond"/>
                <a:cs typeface="Garamond"/>
              </a:rPr>
              <a:t>average</a:t>
            </a:r>
            <a:r>
              <a:rPr sz="2450" spc="430" dirty="0">
                <a:latin typeface="Garamond"/>
                <a:cs typeface="Garamond"/>
              </a:rPr>
              <a:t> </a:t>
            </a:r>
            <a:r>
              <a:rPr sz="2450" spc="50" dirty="0">
                <a:latin typeface="Garamond"/>
                <a:cs typeface="Garamond"/>
              </a:rPr>
              <a:t>result</a:t>
            </a:r>
            <a:r>
              <a:rPr sz="2450" spc="434" dirty="0">
                <a:latin typeface="Garamond"/>
                <a:cs typeface="Garamond"/>
              </a:rPr>
              <a:t> </a:t>
            </a:r>
            <a:r>
              <a:rPr sz="2450" spc="-20" dirty="0">
                <a:latin typeface="Garamond"/>
                <a:cs typeface="Garamond"/>
              </a:rPr>
              <a:t>will 	</a:t>
            </a:r>
            <a:r>
              <a:rPr sz="2450" dirty="0">
                <a:latin typeface="Garamond"/>
                <a:cs typeface="Garamond"/>
              </a:rPr>
              <a:t>be</a:t>
            </a:r>
            <a:r>
              <a:rPr sz="2450" spc="190" dirty="0">
                <a:latin typeface="Garamond"/>
                <a:cs typeface="Garamond"/>
              </a:rPr>
              <a:t> </a:t>
            </a:r>
            <a:r>
              <a:rPr sz="2450" spc="-20" dirty="0">
                <a:latin typeface="Garamond"/>
                <a:cs typeface="Garamond"/>
              </a:rPr>
              <a:t>4</a:t>
            </a:r>
            <a:r>
              <a:rPr sz="2450" i="1" spc="-20" dirty="0">
                <a:latin typeface="Times New Roman"/>
                <a:cs typeface="Times New Roman"/>
              </a:rPr>
              <a:t>.</a:t>
            </a:r>
            <a:r>
              <a:rPr sz="2450" spc="-20" dirty="0">
                <a:latin typeface="Garamond"/>
                <a:cs typeface="Garamond"/>
              </a:rPr>
              <a:t>5.</a:t>
            </a:r>
            <a:endParaRPr sz="2450">
              <a:latin typeface="Garamond"/>
              <a:cs typeface="Garamond"/>
            </a:endParaRPr>
          </a:p>
          <a:p>
            <a:pPr marL="386715" marR="6985" indent="-361950" algn="just">
              <a:lnSpc>
                <a:spcPct val="101699"/>
              </a:lnSpc>
              <a:spcBef>
                <a:spcPts val="994"/>
              </a:spcBef>
              <a:buAutoNum type="alphaUcPeriod"/>
              <a:tabLst>
                <a:tab pos="387985" algn="l"/>
              </a:tabLst>
            </a:pPr>
            <a:r>
              <a:rPr sz="2450" dirty="0">
                <a:latin typeface="Garamond"/>
                <a:cs typeface="Garamond"/>
              </a:rPr>
              <a:t>The</a:t>
            </a:r>
            <a:r>
              <a:rPr sz="2450" spc="90" dirty="0">
                <a:latin typeface="Garamond"/>
                <a:cs typeface="Garamond"/>
              </a:rPr>
              <a:t> </a:t>
            </a:r>
            <a:r>
              <a:rPr sz="2450" dirty="0">
                <a:latin typeface="Garamond"/>
                <a:cs typeface="Garamond"/>
              </a:rPr>
              <a:t>expectation</a:t>
            </a:r>
            <a:r>
              <a:rPr sz="2450" spc="85" dirty="0">
                <a:latin typeface="Garamond"/>
                <a:cs typeface="Garamond"/>
              </a:rPr>
              <a:t> </a:t>
            </a:r>
            <a:r>
              <a:rPr sz="2450" dirty="0">
                <a:latin typeface="Garamond"/>
                <a:cs typeface="Garamond"/>
              </a:rPr>
              <a:t>value</a:t>
            </a:r>
            <a:r>
              <a:rPr sz="2450" spc="90" dirty="0">
                <a:latin typeface="Garamond"/>
                <a:cs typeface="Garamond"/>
              </a:rPr>
              <a:t> </a:t>
            </a:r>
            <a:r>
              <a:rPr sz="2450" spc="-100" dirty="0">
                <a:latin typeface="Garamond"/>
                <a:cs typeface="Garamond"/>
              </a:rPr>
              <a:t>of</a:t>
            </a:r>
            <a:r>
              <a:rPr sz="2450" spc="90" dirty="0">
                <a:latin typeface="Garamond"/>
                <a:cs typeface="Garamond"/>
              </a:rPr>
              <a:t> </a:t>
            </a:r>
            <a:r>
              <a:rPr sz="2450" dirty="0">
                <a:latin typeface="Garamond"/>
                <a:cs typeface="Garamond"/>
              </a:rPr>
              <a:t>the</a:t>
            </a:r>
            <a:r>
              <a:rPr sz="2450" spc="85" dirty="0">
                <a:latin typeface="Garamond"/>
                <a:cs typeface="Garamond"/>
              </a:rPr>
              <a:t> </a:t>
            </a:r>
            <a:r>
              <a:rPr sz="2450" dirty="0">
                <a:latin typeface="Garamond"/>
                <a:cs typeface="Garamond"/>
              </a:rPr>
              <a:t>energy</a:t>
            </a:r>
            <a:r>
              <a:rPr sz="2450" spc="85" dirty="0">
                <a:latin typeface="Garamond"/>
                <a:cs typeface="Garamond"/>
              </a:rPr>
              <a:t> </a:t>
            </a:r>
            <a:r>
              <a:rPr sz="2450" spc="-100" dirty="0">
                <a:latin typeface="Garamond"/>
                <a:cs typeface="Garamond"/>
              </a:rPr>
              <a:t>of</a:t>
            </a:r>
            <a:r>
              <a:rPr sz="2450" spc="85" dirty="0">
                <a:latin typeface="Garamond"/>
                <a:cs typeface="Garamond"/>
              </a:rPr>
              <a:t> </a:t>
            </a:r>
            <a:r>
              <a:rPr sz="2450" spc="130" dirty="0">
                <a:latin typeface="Garamond"/>
                <a:cs typeface="Garamond"/>
              </a:rPr>
              <a:t>a</a:t>
            </a:r>
            <a:r>
              <a:rPr sz="2450" spc="90" dirty="0">
                <a:latin typeface="Garamond"/>
                <a:cs typeface="Garamond"/>
              </a:rPr>
              <a:t> </a:t>
            </a:r>
            <a:r>
              <a:rPr sz="2450" spc="50" dirty="0">
                <a:latin typeface="Garamond"/>
                <a:cs typeface="Garamond"/>
              </a:rPr>
              <a:t>particle</a:t>
            </a:r>
            <a:r>
              <a:rPr sz="2450" spc="90" dirty="0">
                <a:latin typeface="Garamond"/>
                <a:cs typeface="Garamond"/>
              </a:rPr>
              <a:t> </a:t>
            </a:r>
            <a:r>
              <a:rPr sz="2450" dirty="0">
                <a:latin typeface="Garamond"/>
                <a:cs typeface="Garamond"/>
              </a:rPr>
              <a:t>in</a:t>
            </a:r>
            <a:r>
              <a:rPr sz="2450" spc="85" dirty="0">
                <a:latin typeface="Garamond"/>
                <a:cs typeface="Garamond"/>
              </a:rPr>
              <a:t> </a:t>
            </a:r>
            <a:r>
              <a:rPr sz="2450" dirty="0">
                <a:latin typeface="Garamond"/>
                <a:cs typeface="Garamond"/>
              </a:rPr>
              <a:t>your</a:t>
            </a:r>
            <a:r>
              <a:rPr sz="2450" spc="85" dirty="0">
                <a:latin typeface="Garamond"/>
                <a:cs typeface="Garamond"/>
              </a:rPr>
              <a:t> </a:t>
            </a:r>
            <a:r>
              <a:rPr sz="2450" spc="40" dirty="0">
                <a:latin typeface="Garamond"/>
                <a:cs typeface="Garamond"/>
              </a:rPr>
              <a:t>system 	</a:t>
            </a:r>
            <a:r>
              <a:rPr sz="2450" dirty="0">
                <a:latin typeface="Garamond"/>
                <a:cs typeface="Garamond"/>
              </a:rPr>
              <a:t>is</a:t>
            </a:r>
            <a:r>
              <a:rPr sz="2450" spc="170" dirty="0">
                <a:latin typeface="Garamond"/>
                <a:cs typeface="Garamond"/>
              </a:rPr>
              <a:t> </a:t>
            </a:r>
            <a:r>
              <a:rPr sz="2450" spc="-20" dirty="0">
                <a:latin typeface="Garamond"/>
                <a:cs typeface="Garamond"/>
              </a:rPr>
              <a:t>4</a:t>
            </a:r>
            <a:r>
              <a:rPr sz="2450" i="1" spc="-20" dirty="0">
                <a:latin typeface="Times New Roman"/>
                <a:cs typeface="Times New Roman"/>
              </a:rPr>
              <a:t>.</a:t>
            </a:r>
            <a:r>
              <a:rPr sz="2450" spc="-20" dirty="0">
                <a:latin typeface="Garamond"/>
                <a:cs typeface="Garamond"/>
              </a:rPr>
              <a:t>5.</a:t>
            </a:r>
            <a:endParaRPr sz="2450">
              <a:latin typeface="Garamond"/>
              <a:cs typeface="Garamond"/>
            </a:endParaRPr>
          </a:p>
          <a:p>
            <a:pPr marL="386080" marR="7620" indent="-374015" algn="just">
              <a:lnSpc>
                <a:spcPct val="101699"/>
              </a:lnSpc>
              <a:spcBef>
                <a:spcPts val="994"/>
              </a:spcBef>
              <a:buAutoNum type="alphaUcPeriod"/>
              <a:tabLst>
                <a:tab pos="387985" algn="l"/>
              </a:tabLst>
            </a:pPr>
            <a:r>
              <a:rPr sz="2450" dirty="0">
                <a:latin typeface="Garamond"/>
                <a:cs typeface="Garamond"/>
              </a:rPr>
              <a:t>The</a:t>
            </a:r>
            <a:r>
              <a:rPr sz="2450" spc="100" dirty="0">
                <a:latin typeface="Garamond"/>
                <a:cs typeface="Garamond"/>
              </a:rPr>
              <a:t> </a:t>
            </a:r>
            <a:r>
              <a:rPr sz="2450" dirty="0">
                <a:latin typeface="Garamond"/>
                <a:cs typeface="Garamond"/>
              </a:rPr>
              <a:t>expectation</a:t>
            </a:r>
            <a:r>
              <a:rPr sz="2450" spc="110" dirty="0">
                <a:latin typeface="Garamond"/>
                <a:cs typeface="Garamond"/>
              </a:rPr>
              <a:t> </a:t>
            </a:r>
            <a:r>
              <a:rPr sz="2450" dirty="0">
                <a:latin typeface="Garamond"/>
                <a:cs typeface="Garamond"/>
              </a:rPr>
              <a:t>value</a:t>
            </a:r>
            <a:r>
              <a:rPr sz="2450" spc="110" dirty="0">
                <a:latin typeface="Garamond"/>
                <a:cs typeface="Garamond"/>
              </a:rPr>
              <a:t> </a:t>
            </a:r>
            <a:r>
              <a:rPr sz="2450" spc="-125" dirty="0">
                <a:latin typeface="Garamond"/>
                <a:cs typeface="Garamond"/>
              </a:rPr>
              <a:t>of</a:t>
            </a:r>
            <a:r>
              <a:rPr sz="2450" spc="105" dirty="0">
                <a:latin typeface="Garamond"/>
                <a:cs typeface="Garamond"/>
              </a:rPr>
              <a:t> </a:t>
            </a:r>
            <a:r>
              <a:rPr sz="2450" dirty="0">
                <a:latin typeface="Garamond"/>
                <a:cs typeface="Garamond"/>
              </a:rPr>
              <a:t>the</a:t>
            </a:r>
            <a:r>
              <a:rPr sz="2450" spc="114" dirty="0">
                <a:latin typeface="Garamond"/>
                <a:cs typeface="Garamond"/>
              </a:rPr>
              <a:t> </a:t>
            </a:r>
            <a:r>
              <a:rPr sz="2450" dirty="0">
                <a:latin typeface="Garamond"/>
                <a:cs typeface="Garamond"/>
              </a:rPr>
              <a:t>number</a:t>
            </a:r>
            <a:r>
              <a:rPr sz="2450" spc="110" dirty="0">
                <a:latin typeface="Garamond"/>
                <a:cs typeface="Garamond"/>
              </a:rPr>
              <a:t> </a:t>
            </a:r>
            <a:r>
              <a:rPr sz="2450" spc="-125" dirty="0">
                <a:latin typeface="Garamond"/>
                <a:cs typeface="Garamond"/>
              </a:rPr>
              <a:t>of</a:t>
            </a:r>
            <a:r>
              <a:rPr sz="2450" spc="105" dirty="0">
                <a:latin typeface="Garamond"/>
                <a:cs typeface="Garamond"/>
              </a:rPr>
              <a:t> </a:t>
            </a:r>
            <a:r>
              <a:rPr sz="2450" dirty="0">
                <a:latin typeface="Garamond"/>
                <a:cs typeface="Garamond"/>
              </a:rPr>
              <a:t>particles</a:t>
            </a:r>
            <a:r>
              <a:rPr sz="2450" spc="114" dirty="0">
                <a:latin typeface="Garamond"/>
                <a:cs typeface="Garamond"/>
              </a:rPr>
              <a:t> </a:t>
            </a:r>
            <a:r>
              <a:rPr sz="2450" dirty="0">
                <a:latin typeface="Garamond"/>
                <a:cs typeface="Garamond"/>
              </a:rPr>
              <a:t>in</a:t>
            </a:r>
            <a:r>
              <a:rPr sz="2450" spc="105" dirty="0">
                <a:latin typeface="Garamond"/>
                <a:cs typeface="Garamond"/>
              </a:rPr>
              <a:t> </a:t>
            </a:r>
            <a:r>
              <a:rPr sz="2450" dirty="0">
                <a:latin typeface="Garamond"/>
                <a:cs typeface="Garamond"/>
              </a:rPr>
              <a:t>your</a:t>
            </a:r>
            <a:r>
              <a:rPr sz="2450" spc="114" dirty="0">
                <a:latin typeface="Garamond"/>
                <a:cs typeface="Garamond"/>
              </a:rPr>
              <a:t> </a:t>
            </a:r>
            <a:r>
              <a:rPr sz="2450" spc="40" dirty="0">
                <a:latin typeface="Garamond"/>
                <a:cs typeface="Garamond"/>
              </a:rPr>
              <a:t>system 	</a:t>
            </a:r>
            <a:r>
              <a:rPr sz="2450" dirty="0">
                <a:latin typeface="Garamond"/>
                <a:cs typeface="Garamond"/>
              </a:rPr>
              <a:t>is</a:t>
            </a:r>
            <a:r>
              <a:rPr sz="2450" spc="170" dirty="0">
                <a:latin typeface="Garamond"/>
                <a:cs typeface="Garamond"/>
              </a:rPr>
              <a:t> </a:t>
            </a:r>
            <a:r>
              <a:rPr sz="2450" spc="-20" dirty="0">
                <a:latin typeface="Garamond"/>
                <a:cs typeface="Garamond"/>
              </a:rPr>
              <a:t>4</a:t>
            </a:r>
            <a:r>
              <a:rPr sz="2450" i="1" spc="-20" dirty="0">
                <a:latin typeface="Times New Roman"/>
                <a:cs typeface="Times New Roman"/>
              </a:rPr>
              <a:t>.</a:t>
            </a:r>
            <a:r>
              <a:rPr sz="2450" spc="-20" dirty="0">
                <a:latin typeface="Garamond"/>
                <a:cs typeface="Garamond"/>
              </a:rPr>
              <a:t>5.</a:t>
            </a:r>
            <a:endParaRPr sz="2450">
              <a:latin typeface="Garamond"/>
              <a:cs typeface="Garamond"/>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09473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10.6.</a:t>
            </a:r>
            <a:r>
              <a:rPr sz="1200" spc="215" dirty="0">
                <a:latin typeface="Times New Roman"/>
                <a:cs typeface="Times New Roman"/>
              </a:rPr>
              <a:t>  </a:t>
            </a:r>
            <a:r>
              <a:rPr sz="1200" dirty="0">
                <a:latin typeface="Times New Roman"/>
                <a:cs typeface="Times New Roman"/>
              </a:rPr>
              <a:t>QUANTUM</a:t>
            </a:r>
            <a:r>
              <a:rPr sz="1200" spc="150" dirty="0">
                <a:latin typeface="Times New Roman"/>
                <a:cs typeface="Times New Roman"/>
              </a:rPr>
              <a:t> </a:t>
            </a:r>
            <a:r>
              <a:rPr sz="1200" spc="-10" dirty="0">
                <a:latin typeface="Times New Roman"/>
                <a:cs typeface="Times New Roman"/>
              </a:rPr>
              <a:t>STATISTICS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7540" cy="782955"/>
          </a:xfrm>
          <a:prstGeom prst="rect">
            <a:avLst/>
          </a:prstGeom>
        </p:spPr>
        <p:txBody>
          <a:bodyPr vert="horz" wrap="square" lIns="0" tIns="15875" rIns="0" bIns="0" rtlCol="0">
            <a:spAutoFit/>
          </a:bodyPr>
          <a:lstStyle/>
          <a:p>
            <a:pPr marL="12700">
              <a:lnSpc>
                <a:spcPct val="100000"/>
              </a:lnSpc>
              <a:spcBef>
                <a:spcPts val="125"/>
              </a:spcBef>
              <a:tabLst>
                <a:tab pos="4179570" algn="l"/>
              </a:tabLst>
            </a:pPr>
            <a:r>
              <a:rPr dirty="0"/>
              <a:t>You</a:t>
            </a:r>
            <a:r>
              <a:rPr spc="330" dirty="0"/>
              <a:t> </a:t>
            </a:r>
            <a:r>
              <a:rPr dirty="0"/>
              <a:t>plug</a:t>
            </a:r>
            <a:r>
              <a:rPr spc="325" dirty="0"/>
              <a:t> </a:t>
            </a:r>
            <a:r>
              <a:rPr spc="130" dirty="0"/>
              <a:t>a</a:t>
            </a:r>
            <a:r>
              <a:rPr spc="330" dirty="0"/>
              <a:t> </a:t>
            </a:r>
            <a:r>
              <a:rPr spc="70" dirty="0"/>
              <a:t>particular</a:t>
            </a:r>
            <a:r>
              <a:rPr spc="325" dirty="0"/>
              <a:t> </a:t>
            </a:r>
            <a:r>
              <a:rPr dirty="0"/>
              <a:t>energy</a:t>
            </a:r>
            <a:r>
              <a:rPr spc="340" dirty="0"/>
              <a:t> </a:t>
            </a:r>
            <a:r>
              <a:rPr i="1" spc="235" dirty="0">
                <a:latin typeface="Times New Roman"/>
                <a:cs typeface="Times New Roman"/>
              </a:rPr>
              <a:t>E</a:t>
            </a:r>
            <a:r>
              <a:rPr i="1" dirty="0">
                <a:latin typeface="Times New Roman"/>
                <a:cs typeface="Times New Roman"/>
              </a:rPr>
              <a:t>	</a:t>
            </a:r>
            <a:r>
              <a:rPr spc="55" dirty="0"/>
              <a:t>and</a:t>
            </a:r>
            <a:r>
              <a:rPr spc="285" dirty="0"/>
              <a:t> </a:t>
            </a:r>
            <a:r>
              <a:rPr spc="130" dirty="0"/>
              <a:t>a</a:t>
            </a:r>
            <a:r>
              <a:rPr spc="285" dirty="0"/>
              <a:t> </a:t>
            </a:r>
            <a:r>
              <a:rPr spc="70" dirty="0"/>
              <a:t>particular</a:t>
            </a:r>
            <a:r>
              <a:rPr spc="285" dirty="0"/>
              <a:t> </a:t>
            </a:r>
            <a:r>
              <a:rPr spc="55" dirty="0"/>
              <a:t>temperature</a:t>
            </a:r>
            <a:r>
              <a:rPr spc="290" dirty="0"/>
              <a:t> </a:t>
            </a:r>
            <a:r>
              <a:rPr i="1" dirty="0">
                <a:latin typeface="Times New Roman"/>
                <a:cs typeface="Times New Roman"/>
              </a:rPr>
              <a:t>T</a:t>
            </a:r>
          </a:p>
          <a:p>
            <a:pPr marL="12700">
              <a:lnSpc>
                <a:spcPct val="100000"/>
              </a:lnSpc>
              <a:spcBef>
                <a:spcPts val="50"/>
              </a:spcBef>
              <a:tabLst>
                <a:tab pos="632460" algn="l"/>
                <a:tab pos="1165225" algn="l"/>
                <a:tab pos="3015615" algn="l"/>
                <a:tab pos="4707255" algn="l"/>
                <a:tab pos="5306695" algn="l"/>
                <a:tab pos="5840095" algn="l"/>
                <a:tab pos="7060565" algn="l"/>
                <a:tab pos="8053070" algn="l"/>
              </a:tabLst>
            </a:pPr>
            <a:r>
              <a:rPr spc="-20" dirty="0"/>
              <a:t>into</a:t>
            </a:r>
            <a:r>
              <a:rPr dirty="0"/>
              <a:t>	</a:t>
            </a:r>
            <a:r>
              <a:rPr spc="-25" dirty="0"/>
              <a:t>the</a:t>
            </a:r>
            <a:r>
              <a:rPr dirty="0"/>
              <a:t>	Bose-</a:t>
            </a:r>
            <a:r>
              <a:rPr spc="-10" dirty="0"/>
              <a:t>Einstein</a:t>
            </a:r>
            <a:r>
              <a:rPr dirty="0"/>
              <a:t>	</a:t>
            </a:r>
            <a:r>
              <a:rPr spc="-10" dirty="0"/>
              <a:t>distribution,</a:t>
            </a:r>
            <a:r>
              <a:rPr dirty="0"/>
              <a:t>	</a:t>
            </a:r>
            <a:r>
              <a:rPr spc="30" dirty="0"/>
              <a:t>and</a:t>
            </a:r>
            <a:r>
              <a:rPr dirty="0"/>
              <a:t>	</a:t>
            </a:r>
            <a:r>
              <a:rPr spc="25" dirty="0"/>
              <a:t>the</a:t>
            </a:r>
            <a:r>
              <a:rPr dirty="0"/>
              <a:t>	</a:t>
            </a:r>
            <a:r>
              <a:rPr spc="-10" dirty="0"/>
              <a:t>resulting</a:t>
            </a:r>
            <a:r>
              <a:rPr dirty="0"/>
              <a:t>	</a:t>
            </a:r>
            <a:r>
              <a:rPr spc="-10" dirty="0"/>
              <a:t>answer</a:t>
            </a:r>
            <a:r>
              <a:rPr dirty="0"/>
              <a:t>	</a:t>
            </a:r>
            <a:r>
              <a:rPr spc="-25" dirty="0"/>
              <a:t>is</a:t>
            </a:r>
          </a:p>
        </p:txBody>
      </p:sp>
      <p:sp>
        <p:nvSpPr>
          <p:cNvPr id="5" name="object 5"/>
          <p:cNvSpPr txBox="1"/>
          <p:nvPr/>
        </p:nvSpPr>
        <p:spPr>
          <a:xfrm>
            <a:off x="707758" y="1763692"/>
            <a:ext cx="8268970" cy="5605780"/>
          </a:xfrm>
          <a:prstGeom prst="rect">
            <a:avLst/>
          </a:prstGeom>
        </p:spPr>
        <p:txBody>
          <a:bodyPr vert="horz" wrap="square" lIns="0" tIns="220345" rIns="0" bIns="0" rtlCol="0">
            <a:spAutoFit/>
          </a:bodyPr>
          <a:lstStyle/>
          <a:p>
            <a:pPr marL="23495">
              <a:lnSpc>
                <a:spcPct val="100000"/>
              </a:lnSpc>
              <a:spcBef>
                <a:spcPts val="1735"/>
              </a:spcBef>
              <a:tabLst>
                <a:tab pos="603885" algn="l"/>
              </a:tabLst>
            </a:pPr>
            <a:r>
              <a:rPr sz="2450" spc="-20" dirty="0">
                <a:latin typeface="Garamond"/>
                <a:cs typeface="Garamond"/>
              </a:rPr>
              <a:t>4</a:t>
            </a:r>
            <a:r>
              <a:rPr sz="2450" i="1" spc="-20" dirty="0">
                <a:latin typeface="Times New Roman"/>
                <a:cs typeface="Times New Roman"/>
              </a:rPr>
              <a:t>.</a:t>
            </a:r>
            <a:r>
              <a:rPr sz="2450" spc="-20" dirty="0">
                <a:latin typeface="Garamond"/>
                <a:cs typeface="Garamond"/>
              </a:rPr>
              <a:t>5.</a:t>
            </a:r>
            <a:r>
              <a:rPr sz="2450" dirty="0">
                <a:latin typeface="Garamond"/>
                <a:cs typeface="Garamond"/>
              </a:rPr>
              <a:t>	</a:t>
            </a:r>
            <a:r>
              <a:rPr sz="2450" spc="110" dirty="0">
                <a:latin typeface="Garamond"/>
                <a:cs typeface="Garamond"/>
              </a:rPr>
              <a:t>That</a:t>
            </a:r>
            <a:r>
              <a:rPr sz="2450" spc="220" dirty="0">
                <a:latin typeface="Garamond"/>
                <a:cs typeface="Garamond"/>
              </a:rPr>
              <a:t> </a:t>
            </a:r>
            <a:r>
              <a:rPr sz="2450" dirty="0">
                <a:latin typeface="Garamond"/>
                <a:cs typeface="Garamond"/>
              </a:rPr>
              <a:t>tells</a:t>
            </a:r>
            <a:r>
              <a:rPr sz="2450" spc="220" dirty="0">
                <a:latin typeface="Garamond"/>
                <a:cs typeface="Garamond"/>
              </a:rPr>
              <a:t> </a:t>
            </a:r>
            <a:r>
              <a:rPr sz="2450" dirty="0">
                <a:latin typeface="Garamond"/>
                <a:cs typeface="Garamond"/>
              </a:rPr>
              <a:t>you.</a:t>
            </a:r>
            <a:r>
              <a:rPr sz="2450" spc="-180" dirty="0">
                <a:latin typeface="Garamond"/>
                <a:cs typeface="Garamond"/>
              </a:rPr>
              <a:t> </a:t>
            </a:r>
            <a:r>
              <a:rPr sz="2450" spc="75" dirty="0">
                <a:latin typeface="Garamond"/>
                <a:cs typeface="Garamond"/>
              </a:rPr>
              <a:t>.</a:t>
            </a:r>
            <a:r>
              <a:rPr sz="2450" spc="-180" dirty="0">
                <a:latin typeface="Garamond"/>
                <a:cs typeface="Garamond"/>
              </a:rPr>
              <a:t> </a:t>
            </a:r>
            <a:r>
              <a:rPr sz="2450" spc="75" dirty="0">
                <a:latin typeface="Garamond"/>
                <a:cs typeface="Garamond"/>
              </a:rPr>
              <a:t>.</a:t>
            </a:r>
            <a:r>
              <a:rPr sz="2450" spc="-180" dirty="0">
                <a:latin typeface="Garamond"/>
                <a:cs typeface="Garamond"/>
              </a:rPr>
              <a:t> </a:t>
            </a:r>
            <a:r>
              <a:rPr sz="2450" dirty="0">
                <a:latin typeface="Garamond"/>
                <a:cs typeface="Garamond"/>
              </a:rPr>
              <a:t>(Choose</a:t>
            </a:r>
            <a:r>
              <a:rPr sz="2450" spc="215" dirty="0">
                <a:latin typeface="Garamond"/>
                <a:cs typeface="Garamond"/>
              </a:rPr>
              <a:t> </a:t>
            </a:r>
            <a:r>
              <a:rPr sz="2450" spc="-10" dirty="0">
                <a:latin typeface="Garamond"/>
                <a:cs typeface="Garamond"/>
              </a:rPr>
              <a:t>one.)</a:t>
            </a:r>
            <a:endParaRPr sz="2450">
              <a:latin typeface="Garamond"/>
              <a:cs typeface="Garamond"/>
            </a:endParaRPr>
          </a:p>
          <a:p>
            <a:pPr marL="393700" marR="5080" indent="-370205" algn="just">
              <a:lnSpc>
                <a:spcPct val="101699"/>
              </a:lnSpc>
              <a:spcBef>
                <a:spcPts val="1595"/>
              </a:spcBef>
              <a:buAutoNum type="alphaUcPeriod"/>
              <a:tabLst>
                <a:tab pos="394970" algn="l"/>
              </a:tabLst>
            </a:pPr>
            <a:r>
              <a:rPr sz="2450" dirty="0">
                <a:latin typeface="Garamond"/>
                <a:cs typeface="Garamond"/>
              </a:rPr>
              <a:t>If</a:t>
            </a:r>
            <a:r>
              <a:rPr sz="2450" spc="235" dirty="0">
                <a:latin typeface="Garamond"/>
                <a:cs typeface="Garamond"/>
              </a:rPr>
              <a:t> </a:t>
            </a:r>
            <a:r>
              <a:rPr sz="2450" dirty="0">
                <a:latin typeface="Garamond"/>
                <a:cs typeface="Garamond"/>
              </a:rPr>
              <a:t>you</a:t>
            </a:r>
            <a:r>
              <a:rPr sz="2450" spc="245" dirty="0">
                <a:latin typeface="Garamond"/>
                <a:cs typeface="Garamond"/>
              </a:rPr>
              <a:t> </a:t>
            </a:r>
            <a:r>
              <a:rPr sz="2450" dirty="0">
                <a:latin typeface="Garamond"/>
                <a:cs typeface="Garamond"/>
              </a:rPr>
              <a:t>measure</a:t>
            </a:r>
            <a:r>
              <a:rPr sz="2450" spc="245" dirty="0">
                <a:latin typeface="Garamond"/>
                <a:cs typeface="Garamond"/>
              </a:rPr>
              <a:t> </a:t>
            </a:r>
            <a:r>
              <a:rPr sz="2450" dirty="0">
                <a:latin typeface="Garamond"/>
                <a:cs typeface="Garamond"/>
              </a:rPr>
              <a:t>the</a:t>
            </a:r>
            <a:r>
              <a:rPr sz="2450" spc="240" dirty="0">
                <a:latin typeface="Garamond"/>
                <a:cs typeface="Garamond"/>
              </a:rPr>
              <a:t> </a:t>
            </a:r>
            <a:r>
              <a:rPr sz="2450" dirty="0">
                <a:latin typeface="Garamond"/>
                <a:cs typeface="Garamond"/>
              </a:rPr>
              <a:t>number</a:t>
            </a:r>
            <a:r>
              <a:rPr sz="2450" spc="240" dirty="0">
                <a:latin typeface="Garamond"/>
                <a:cs typeface="Garamond"/>
              </a:rPr>
              <a:t> </a:t>
            </a:r>
            <a:r>
              <a:rPr sz="2450" dirty="0">
                <a:latin typeface="Garamond"/>
                <a:cs typeface="Garamond"/>
              </a:rPr>
              <a:t>of</a:t>
            </a:r>
            <a:r>
              <a:rPr sz="2450" spc="245" dirty="0">
                <a:latin typeface="Garamond"/>
                <a:cs typeface="Garamond"/>
              </a:rPr>
              <a:t> </a:t>
            </a:r>
            <a:r>
              <a:rPr sz="2450" dirty="0">
                <a:latin typeface="Garamond"/>
                <a:cs typeface="Garamond"/>
              </a:rPr>
              <a:t>particles</a:t>
            </a:r>
            <a:r>
              <a:rPr sz="2450" spc="245" dirty="0">
                <a:latin typeface="Garamond"/>
                <a:cs typeface="Garamond"/>
              </a:rPr>
              <a:t> </a:t>
            </a:r>
            <a:r>
              <a:rPr sz="2450" dirty="0">
                <a:latin typeface="Garamond"/>
                <a:cs typeface="Garamond"/>
              </a:rPr>
              <a:t>in</a:t>
            </a:r>
            <a:r>
              <a:rPr sz="2450" spc="250" dirty="0">
                <a:latin typeface="Garamond"/>
                <a:cs typeface="Garamond"/>
              </a:rPr>
              <a:t> </a:t>
            </a:r>
            <a:r>
              <a:rPr sz="2450" dirty="0">
                <a:latin typeface="Garamond"/>
                <a:cs typeface="Garamond"/>
              </a:rPr>
              <a:t>one</a:t>
            </a:r>
            <a:r>
              <a:rPr sz="2450" spc="240" dirty="0">
                <a:latin typeface="Garamond"/>
                <a:cs typeface="Garamond"/>
              </a:rPr>
              <a:t> </a:t>
            </a:r>
            <a:r>
              <a:rPr sz="2450" spc="70" dirty="0">
                <a:latin typeface="Garamond"/>
                <a:cs typeface="Garamond"/>
              </a:rPr>
              <a:t>particular</a:t>
            </a:r>
            <a:r>
              <a:rPr sz="2450" spc="245" dirty="0">
                <a:latin typeface="Garamond"/>
                <a:cs typeface="Garamond"/>
              </a:rPr>
              <a:t> </a:t>
            </a:r>
            <a:r>
              <a:rPr sz="2450" spc="75" dirty="0">
                <a:latin typeface="Garamond"/>
                <a:cs typeface="Garamond"/>
              </a:rPr>
              <a:t>state 	</a:t>
            </a:r>
            <a:r>
              <a:rPr sz="2450" spc="50" dirty="0">
                <a:latin typeface="Garamond"/>
                <a:cs typeface="Garamond"/>
              </a:rPr>
              <a:t>with</a:t>
            </a:r>
            <a:r>
              <a:rPr sz="2450" spc="75" dirty="0">
                <a:latin typeface="Garamond"/>
                <a:cs typeface="Garamond"/>
              </a:rPr>
              <a:t> </a:t>
            </a:r>
            <a:r>
              <a:rPr sz="2450" dirty="0">
                <a:latin typeface="Garamond"/>
                <a:cs typeface="Garamond"/>
              </a:rPr>
              <a:t>energy</a:t>
            </a:r>
            <a:r>
              <a:rPr sz="2450" spc="70" dirty="0">
                <a:latin typeface="Garamond"/>
                <a:cs typeface="Garamond"/>
              </a:rPr>
              <a:t> </a:t>
            </a:r>
            <a:r>
              <a:rPr sz="2450" i="1" spc="250" dirty="0">
                <a:latin typeface="Times New Roman"/>
                <a:cs typeface="Times New Roman"/>
              </a:rPr>
              <a:t>E</a:t>
            </a:r>
            <a:r>
              <a:rPr sz="2450" spc="250" dirty="0">
                <a:latin typeface="Garamond"/>
                <a:cs typeface="Garamond"/>
              </a:rPr>
              <a:t>,</a:t>
            </a:r>
            <a:r>
              <a:rPr sz="2450" spc="110" dirty="0">
                <a:latin typeface="Garamond"/>
                <a:cs typeface="Garamond"/>
              </a:rPr>
              <a:t> </a:t>
            </a:r>
            <a:r>
              <a:rPr sz="2450" spc="55" dirty="0">
                <a:latin typeface="Garamond"/>
                <a:cs typeface="Garamond"/>
              </a:rPr>
              <a:t>and</a:t>
            </a:r>
            <a:r>
              <a:rPr sz="2450" spc="75" dirty="0">
                <a:latin typeface="Garamond"/>
                <a:cs typeface="Garamond"/>
              </a:rPr>
              <a:t> </a:t>
            </a:r>
            <a:r>
              <a:rPr sz="2450" dirty="0">
                <a:latin typeface="Garamond"/>
                <a:cs typeface="Garamond"/>
              </a:rPr>
              <a:t>then</a:t>
            </a:r>
            <a:r>
              <a:rPr sz="2450" spc="85" dirty="0">
                <a:latin typeface="Garamond"/>
                <a:cs typeface="Garamond"/>
              </a:rPr>
              <a:t> </a:t>
            </a:r>
            <a:r>
              <a:rPr sz="2450" spc="60" dirty="0">
                <a:latin typeface="Garamond"/>
                <a:cs typeface="Garamond"/>
              </a:rPr>
              <a:t>repeat</a:t>
            </a:r>
            <a:r>
              <a:rPr sz="2450" spc="70" dirty="0">
                <a:latin typeface="Garamond"/>
                <a:cs typeface="Garamond"/>
              </a:rPr>
              <a:t> </a:t>
            </a:r>
            <a:r>
              <a:rPr sz="2450" spc="114" dirty="0">
                <a:latin typeface="Garamond"/>
                <a:cs typeface="Garamond"/>
              </a:rPr>
              <a:t>that</a:t>
            </a:r>
            <a:r>
              <a:rPr sz="2450" spc="80" dirty="0">
                <a:latin typeface="Garamond"/>
                <a:cs typeface="Garamond"/>
              </a:rPr>
              <a:t> </a:t>
            </a:r>
            <a:r>
              <a:rPr sz="2450" dirty="0">
                <a:latin typeface="Garamond"/>
                <a:cs typeface="Garamond"/>
              </a:rPr>
              <a:t>measurement</a:t>
            </a:r>
            <a:r>
              <a:rPr sz="2450" spc="75" dirty="0">
                <a:latin typeface="Garamond"/>
                <a:cs typeface="Garamond"/>
              </a:rPr>
              <a:t> </a:t>
            </a:r>
            <a:r>
              <a:rPr sz="2450" spc="65" dirty="0">
                <a:latin typeface="Garamond"/>
                <a:cs typeface="Garamond"/>
              </a:rPr>
              <a:t>many</a:t>
            </a:r>
            <a:r>
              <a:rPr sz="2450" spc="75" dirty="0">
                <a:latin typeface="Garamond"/>
                <a:cs typeface="Garamond"/>
              </a:rPr>
              <a:t> </a:t>
            </a:r>
            <a:r>
              <a:rPr sz="2450" spc="-10" dirty="0">
                <a:latin typeface="Garamond"/>
                <a:cs typeface="Garamond"/>
              </a:rPr>
              <a:t>times, 	</a:t>
            </a:r>
            <a:r>
              <a:rPr sz="2450" dirty="0">
                <a:latin typeface="Garamond"/>
                <a:cs typeface="Garamond"/>
              </a:rPr>
              <a:t>the</a:t>
            </a:r>
            <a:r>
              <a:rPr sz="2450" spc="305" dirty="0">
                <a:latin typeface="Garamond"/>
                <a:cs typeface="Garamond"/>
              </a:rPr>
              <a:t> </a:t>
            </a:r>
            <a:r>
              <a:rPr sz="2450" dirty="0">
                <a:latin typeface="Garamond"/>
                <a:cs typeface="Garamond"/>
              </a:rPr>
              <a:t>average</a:t>
            </a:r>
            <a:r>
              <a:rPr sz="2450" spc="305" dirty="0">
                <a:latin typeface="Garamond"/>
                <a:cs typeface="Garamond"/>
              </a:rPr>
              <a:t> </a:t>
            </a:r>
            <a:r>
              <a:rPr sz="2450" dirty="0">
                <a:latin typeface="Garamond"/>
                <a:cs typeface="Garamond"/>
              </a:rPr>
              <a:t>result</a:t>
            </a:r>
            <a:r>
              <a:rPr sz="2450" spc="300" dirty="0">
                <a:latin typeface="Garamond"/>
                <a:cs typeface="Garamond"/>
              </a:rPr>
              <a:t> </a:t>
            </a:r>
            <a:r>
              <a:rPr sz="2450" dirty="0">
                <a:latin typeface="Garamond"/>
                <a:cs typeface="Garamond"/>
              </a:rPr>
              <a:t>will</a:t>
            </a:r>
            <a:r>
              <a:rPr sz="2450" spc="305" dirty="0">
                <a:latin typeface="Garamond"/>
                <a:cs typeface="Garamond"/>
              </a:rPr>
              <a:t> </a:t>
            </a:r>
            <a:r>
              <a:rPr sz="2450" dirty="0">
                <a:latin typeface="Garamond"/>
                <a:cs typeface="Garamond"/>
              </a:rPr>
              <a:t>be</a:t>
            </a:r>
            <a:r>
              <a:rPr sz="2450" spc="300" dirty="0">
                <a:latin typeface="Garamond"/>
                <a:cs typeface="Garamond"/>
              </a:rPr>
              <a:t> </a:t>
            </a:r>
            <a:r>
              <a:rPr sz="2450" spc="-20" dirty="0">
                <a:latin typeface="Garamond"/>
                <a:cs typeface="Garamond"/>
              </a:rPr>
              <a:t>4</a:t>
            </a:r>
            <a:r>
              <a:rPr sz="2450" i="1" spc="-20" dirty="0">
                <a:latin typeface="Times New Roman"/>
                <a:cs typeface="Times New Roman"/>
              </a:rPr>
              <a:t>.</a:t>
            </a:r>
            <a:r>
              <a:rPr sz="2450" spc="-20" dirty="0">
                <a:latin typeface="Garamond"/>
                <a:cs typeface="Garamond"/>
              </a:rPr>
              <a:t>5.</a:t>
            </a:r>
            <a:endParaRPr sz="2450">
              <a:latin typeface="Garamond"/>
              <a:cs typeface="Garamond"/>
            </a:endParaRPr>
          </a:p>
          <a:p>
            <a:pPr marL="393700" marR="5715" indent="-358140" algn="just">
              <a:lnSpc>
                <a:spcPct val="101699"/>
              </a:lnSpc>
              <a:spcBef>
                <a:spcPts val="995"/>
              </a:spcBef>
              <a:buAutoNum type="alphaUcPeriod"/>
              <a:tabLst>
                <a:tab pos="394970" algn="l"/>
              </a:tabLst>
            </a:pPr>
            <a:r>
              <a:rPr sz="2450" spc="-50" dirty="0">
                <a:latin typeface="Garamond"/>
                <a:cs typeface="Garamond"/>
              </a:rPr>
              <a:t>If</a:t>
            </a:r>
            <a:r>
              <a:rPr sz="2450" spc="50" dirty="0">
                <a:latin typeface="Garamond"/>
                <a:cs typeface="Garamond"/>
              </a:rPr>
              <a:t> </a:t>
            </a:r>
            <a:r>
              <a:rPr sz="2450" dirty="0">
                <a:latin typeface="Garamond"/>
                <a:cs typeface="Garamond"/>
              </a:rPr>
              <a:t>you</a:t>
            </a:r>
            <a:r>
              <a:rPr sz="2450" spc="55" dirty="0">
                <a:latin typeface="Garamond"/>
                <a:cs typeface="Garamond"/>
              </a:rPr>
              <a:t> </a:t>
            </a:r>
            <a:r>
              <a:rPr sz="2450" dirty="0">
                <a:latin typeface="Garamond"/>
                <a:cs typeface="Garamond"/>
              </a:rPr>
              <a:t>measure</a:t>
            </a:r>
            <a:r>
              <a:rPr sz="2450" spc="55" dirty="0">
                <a:latin typeface="Garamond"/>
                <a:cs typeface="Garamond"/>
              </a:rPr>
              <a:t> </a:t>
            </a:r>
            <a:r>
              <a:rPr sz="2450" dirty="0">
                <a:latin typeface="Garamond"/>
                <a:cs typeface="Garamond"/>
              </a:rPr>
              <a:t>the</a:t>
            </a:r>
            <a:r>
              <a:rPr sz="2450" spc="50" dirty="0">
                <a:latin typeface="Garamond"/>
                <a:cs typeface="Garamond"/>
              </a:rPr>
              <a:t> </a:t>
            </a:r>
            <a:r>
              <a:rPr sz="2450" dirty="0">
                <a:latin typeface="Garamond"/>
                <a:cs typeface="Garamond"/>
              </a:rPr>
              <a:t>number</a:t>
            </a:r>
            <a:r>
              <a:rPr sz="2450" spc="55" dirty="0">
                <a:latin typeface="Garamond"/>
                <a:cs typeface="Garamond"/>
              </a:rPr>
              <a:t> </a:t>
            </a:r>
            <a:r>
              <a:rPr sz="2450" spc="-110" dirty="0">
                <a:latin typeface="Garamond"/>
                <a:cs typeface="Garamond"/>
              </a:rPr>
              <a:t>of</a:t>
            </a:r>
            <a:r>
              <a:rPr sz="2450" spc="60" dirty="0">
                <a:latin typeface="Garamond"/>
                <a:cs typeface="Garamond"/>
              </a:rPr>
              <a:t> </a:t>
            </a:r>
            <a:r>
              <a:rPr sz="2450" dirty="0">
                <a:latin typeface="Garamond"/>
                <a:cs typeface="Garamond"/>
              </a:rPr>
              <a:t>particles</a:t>
            </a:r>
            <a:r>
              <a:rPr sz="2450" spc="50" dirty="0">
                <a:latin typeface="Garamond"/>
                <a:cs typeface="Garamond"/>
              </a:rPr>
              <a:t> with</a:t>
            </a:r>
            <a:r>
              <a:rPr sz="2450" spc="60" dirty="0">
                <a:latin typeface="Garamond"/>
                <a:cs typeface="Garamond"/>
              </a:rPr>
              <a:t> </a:t>
            </a:r>
            <a:r>
              <a:rPr sz="2450" dirty="0">
                <a:latin typeface="Garamond"/>
                <a:cs typeface="Garamond"/>
              </a:rPr>
              <a:t>energy</a:t>
            </a:r>
            <a:r>
              <a:rPr sz="2450" spc="50" dirty="0">
                <a:latin typeface="Garamond"/>
                <a:cs typeface="Garamond"/>
              </a:rPr>
              <a:t> </a:t>
            </a:r>
            <a:r>
              <a:rPr sz="2450" i="1" spc="250" dirty="0">
                <a:latin typeface="Times New Roman"/>
                <a:cs typeface="Times New Roman"/>
              </a:rPr>
              <a:t>E</a:t>
            </a:r>
            <a:r>
              <a:rPr sz="2450" spc="250" dirty="0">
                <a:latin typeface="Garamond"/>
                <a:cs typeface="Garamond"/>
              </a:rPr>
              <a:t>,</a:t>
            </a:r>
            <a:r>
              <a:rPr sz="2450" spc="95" dirty="0">
                <a:latin typeface="Garamond"/>
                <a:cs typeface="Garamond"/>
              </a:rPr>
              <a:t> </a:t>
            </a:r>
            <a:r>
              <a:rPr sz="2450" spc="55" dirty="0">
                <a:latin typeface="Garamond"/>
                <a:cs typeface="Garamond"/>
              </a:rPr>
              <a:t>and</a:t>
            </a:r>
            <a:r>
              <a:rPr sz="2450" spc="60" dirty="0">
                <a:latin typeface="Garamond"/>
                <a:cs typeface="Garamond"/>
              </a:rPr>
              <a:t> </a:t>
            </a:r>
            <a:r>
              <a:rPr sz="2450" spc="-20" dirty="0">
                <a:latin typeface="Garamond"/>
                <a:cs typeface="Garamond"/>
              </a:rPr>
              <a:t>then 	</a:t>
            </a:r>
            <a:r>
              <a:rPr sz="2450" spc="60" dirty="0">
                <a:latin typeface="Garamond"/>
                <a:cs typeface="Garamond"/>
              </a:rPr>
              <a:t>repeat</a:t>
            </a:r>
            <a:r>
              <a:rPr sz="2450" spc="420" dirty="0">
                <a:latin typeface="Garamond"/>
                <a:cs typeface="Garamond"/>
              </a:rPr>
              <a:t> </a:t>
            </a:r>
            <a:r>
              <a:rPr sz="2450" spc="114" dirty="0">
                <a:latin typeface="Garamond"/>
                <a:cs typeface="Garamond"/>
              </a:rPr>
              <a:t>that</a:t>
            </a:r>
            <a:r>
              <a:rPr sz="2450" spc="434" dirty="0">
                <a:latin typeface="Garamond"/>
                <a:cs typeface="Garamond"/>
              </a:rPr>
              <a:t> </a:t>
            </a:r>
            <a:r>
              <a:rPr sz="2450" dirty="0">
                <a:latin typeface="Garamond"/>
                <a:cs typeface="Garamond"/>
              </a:rPr>
              <a:t>measurement</a:t>
            </a:r>
            <a:r>
              <a:rPr sz="2450" spc="430" dirty="0">
                <a:latin typeface="Garamond"/>
                <a:cs typeface="Garamond"/>
              </a:rPr>
              <a:t> </a:t>
            </a:r>
            <a:r>
              <a:rPr sz="2450" spc="65" dirty="0">
                <a:latin typeface="Garamond"/>
                <a:cs typeface="Garamond"/>
              </a:rPr>
              <a:t>many</a:t>
            </a:r>
            <a:r>
              <a:rPr sz="2450" spc="430" dirty="0">
                <a:latin typeface="Garamond"/>
                <a:cs typeface="Garamond"/>
              </a:rPr>
              <a:t> </a:t>
            </a:r>
            <a:r>
              <a:rPr sz="2450" dirty="0">
                <a:latin typeface="Garamond"/>
                <a:cs typeface="Garamond"/>
              </a:rPr>
              <a:t>times,</a:t>
            </a:r>
            <a:r>
              <a:rPr sz="2450" spc="484" dirty="0">
                <a:latin typeface="Garamond"/>
                <a:cs typeface="Garamond"/>
              </a:rPr>
              <a:t> </a:t>
            </a:r>
            <a:r>
              <a:rPr sz="2450" dirty="0">
                <a:latin typeface="Garamond"/>
                <a:cs typeface="Garamond"/>
              </a:rPr>
              <a:t>the</a:t>
            </a:r>
            <a:r>
              <a:rPr sz="2450" spc="430" dirty="0">
                <a:latin typeface="Garamond"/>
                <a:cs typeface="Garamond"/>
              </a:rPr>
              <a:t> </a:t>
            </a:r>
            <a:r>
              <a:rPr sz="2450" dirty="0">
                <a:latin typeface="Garamond"/>
                <a:cs typeface="Garamond"/>
              </a:rPr>
              <a:t>average</a:t>
            </a:r>
            <a:r>
              <a:rPr sz="2450" spc="430" dirty="0">
                <a:latin typeface="Garamond"/>
                <a:cs typeface="Garamond"/>
              </a:rPr>
              <a:t> </a:t>
            </a:r>
            <a:r>
              <a:rPr sz="2450" spc="50" dirty="0">
                <a:latin typeface="Garamond"/>
                <a:cs typeface="Garamond"/>
              </a:rPr>
              <a:t>result</a:t>
            </a:r>
            <a:r>
              <a:rPr sz="2450" spc="434" dirty="0">
                <a:latin typeface="Garamond"/>
                <a:cs typeface="Garamond"/>
              </a:rPr>
              <a:t> </a:t>
            </a:r>
            <a:r>
              <a:rPr sz="2450" spc="-20" dirty="0">
                <a:latin typeface="Garamond"/>
                <a:cs typeface="Garamond"/>
              </a:rPr>
              <a:t>will 	</a:t>
            </a:r>
            <a:r>
              <a:rPr sz="2450" dirty="0">
                <a:latin typeface="Garamond"/>
                <a:cs typeface="Garamond"/>
              </a:rPr>
              <a:t>be</a:t>
            </a:r>
            <a:r>
              <a:rPr sz="2450" spc="190" dirty="0">
                <a:latin typeface="Garamond"/>
                <a:cs typeface="Garamond"/>
              </a:rPr>
              <a:t> </a:t>
            </a:r>
            <a:r>
              <a:rPr sz="2450" spc="-20" dirty="0">
                <a:latin typeface="Garamond"/>
                <a:cs typeface="Garamond"/>
              </a:rPr>
              <a:t>4</a:t>
            </a:r>
            <a:r>
              <a:rPr sz="2450" i="1" spc="-20" dirty="0">
                <a:latin typeface="Times New Roman"/>
                <a:cs typeface="Times New Roman"/>
              </a:rPr>
              <a:t>.</a:t>
            </a:r>
            <a:r>
              <a:rPr sz="2450" spc="-20" dirty="0">
                <a:latin typeface="Garamond"/>
                <a:cs typeface="Garamond"/>
              </a:rPr>
              <a:t>5.</a:t>
            </a:r>
            <a:endParaRPr sz="2450">
              <a:latin typeface="Garamond"/>
              <a:cs typeface="Garamond"/>
            </a:endParaRPr>
          </a:p>
          <a:p>
            <a:pPr marL="393700" marR="6985" indent="-361950" algn="just">
              <a:lnSpc>
                <a:spcPct val="101699"/>
              </a:lnSpc>
              <a:spcBef>
                <a:spcPts val="994"/>
              </a:spcBef>
              <a:buAutoNum type="alphaUcPeriod"/>
              <a:tabLst>
                <a:tab pos="394970" algn="l"/>
              </a:tabLst>
            </a:pPr>
            <a:r>
              <a:rPr sz="2450" dirty="0">
                <a:latin typeface="Garamond"/>
                <a:cs typeface="Garamond"/>
              </a:rPr>
              <a:t>The</a:t>
            </a:r>
            <a:r>
              <a:rPr sz="2450" spc="90" dirty="0">
                <a:latin typeface="Garamond"/>
                <a:cs typeface="Garamond"/>
              </a:rPr>
              <a:t> </a:t>
            </a:r>
            <a:r>
              <a:rPr sz="2450" dirty="0">
                <a:latin typeface="Garamond"/>
                <a:cs typeface="Garamond"/>
              </a:rPr>
              <a:t>expectation</a:t>
            </a:r>
            <a:r>
              <a:rPr sz="2450" spc="85" dirty="0">
                <a:latin typeface="Garamond"/>
                <a:cs typeface="Garamond"/>
              </a:rPr>
              <a:t> </a:t>
            </a:r>
            <a:r>
              <a:rPr sz="2450" dirty="0">
                <a:latin typeface="Garamond"/>
                <a:cs typeface="Garamond"/>
              </a:rPr>
              <a:t>value</a:t>
            </a:r>
            <a:r>
              <a:rPr sz="2450" spc="90" dirty="0">
                <a:latin typeface="Garamond"/>
                <a:cs typeface="Garamond"/>
              </a:rPr>
              <a:t> </a:t>
            </a:r>
            <a:r>
              <a:rPr sz="2450" spc="-100" dirty="0">
                <a:latin typeface="Garamond"/>
                <a:cs typeface="Garamond"/>
              </a:rPr>
              <a:t>of</a:t>
            </a:r>
            <a:r>
              <a:rPr sz="2450" spc="90" dirty="0">
                <a:latin typeface="Garamond"/>
                <a:cs typeface="Garamond"/>
              </a:rPr>
              <a:t> </a:t>
            </a:r>
            <a:r>
              <a:rPr sz="2450" dirty="0">
                <a:latin typeface="Garamond"/>
                <a:cs typeface="Garamond"/>
              </a:rPr>
              <a:t>the</a:t>
            </a:r>
            <a:r>
              <a:rPr sz="2450" spc="85" dirty="0">
                <a:latin typeface="Garamond"/>
                <a:cs typeface="Garamond"/>
              </a:rPr>
              <a:t> </a:t>
            </a:r>
            <a:r>
              <a:rPr sz="2450" dirty="0">
                <a:latin typeface="Garamond"/>
                <a:cs typeface="Garamond"/>
              </a:rPr>
              <a:t>energy</a:t>
            </a:r>
            <a:r>
              <a:rPr sz="2450" spc="85" dirty="0">
                <a:latin typeface="Garamond"/>
                <a:cs typeface="Garamond"/>
              </a:rPr>
              <a:t> </a:t>
            </a:r>
            <a:r>
              <a:rPr sz="2450" spc="-100" dirty="0">
                <a:latin typeface="Garamond"/>
                <a:cs typeface="Garamond"/>
              </a:rPr>
              <a:t>of</a:t>
            </a:r>
            <a:r>
              <a:rPr sz="2450" spc="85" dirty="0">
                <a:latin typeface="Garamond"/>
                <a:cs typeface="Garamond"/>
              </a:rPr>
              <a:t> </a:t>
            </a:r>
            <a:r>
              <a:rPr sz="2450" spc="130" dirty="0">
                <a:latin typeface="Garamond"/>
                <a:cs typeface="Garamond"/>
              </a:rPr>
              <a:t>a</a:t>
            </a:r>
            <a:r>
              <a:rPr sz="2450" spc="90" dirty="0">
                <a:latin typeface="Garamond"/>
                <a:cs typeface="Garamond"/>
              </a:rPr>
              <a:t> </a:t>
            </a:r>
            <a:r>
              <a:rPr sz="2450" spc="50" dirty="0">
                <a:latin typeface="Garamond"/>
                <a:cs typeface="Garamond"/>
              </a:rPr>
              <a:t>particle</a:t>
            </a:r>
            <a:r>
              <a:rPr sz="2450" spc="90" dirty="0">
                <a:latin typeface="Garamond"/>
                <a:cs typeface="Garamond"/>
              </a:rPr>
              <a:t> </a:t>
            </a:r>
            <a:r>
              <a:rPr sz="2450" dirty="0">
                <a:latin typeface="Garamond"/>
                <a:cs typeface="Garamond"/>
              </a:rPr>
              <a:t>in</a:t>
            </a:r>
            <a:r>
              <a:rPr sz="2450" spc="85" dirty="0">
                <a:latin typeface="Garamond"/>
                <a:cs typeface="Garamond"/>
              </a:rPr>
              <a:t> </a:t>
            </a:r>
            <a:r>
              <a:rPr sz="2450" dirty="0">
                <a:latin typeface="Garamond"/>
                <a:cs typeface="Garamond"/>
              </a:rPr>
              <a:t>your</a:t>
            </a:r>
            <a:r>
              <a:rPr sz="2450" spc="85" dirty="0">
                <a:latin typeface="Garamond"/>
                <a:cs typeface="Garamond"/>
              </a:rPr>
              <a:t> </a:t>
            </a:r>
            <a:r>
              <a:rPr sz="2450" spc="40" dirty="0">
                <a:latin typeface="Garamond"/>
                <a:cs typeface="Garamond"/>
              </a:rPr>
              <a:t>system 	</a:t>
            </a:r>
            <a:r>
              <a:rPr sz="2450" dirty="0">
                <a:latin typeface="Garamond"/>
                <a:cs typeface="Garamond"/>
              </a:rPr>
              <a:t>is</a:t>
            </a:r>
            <a:r>
              <a:rPr sz="2450" spc="170" dirty="0">
                <a:latin typeface="Garamond"/>
                <a:cs typeface="Garamond"/>
              </a:rPr>
              <a:t> </a:t>
            </a:r>
            <a:r>
              <a:rPr sz="2450" spc="-20" dirty="0">
                <a:latin typeface="Garamond"/>
                <a:cs typeface="Garamond"/>
              </a:rPr>
              <a:t>4</a:t>
            </a:r>
            <a:r>
              <a:rPr sz="2450" i="1" spc="-20" dirty="0">
                <a:latin typeface="Times New Roman"/>
                <a:cs typeface="Times New Roman"/>
              </a:rPr>
              <a:t>.</a:t>
            </a:r>
            <a:r>
              <a:rPr sz="2450" spc="-20" dirty="0">
                <a:latin typeface="Garamond"/>
                <a:cs typeface="Garamond"/>
              </a:rPr>
              <a:t>5.</a:t>
            </a:r>
            <a:endParaRPr sz="2450">
              <a:latin typeface="Garamond"/>
              <a:cs typeface="Garamond"/>
            </a:endParaRPr>
          </a:p>
          <a:p>
            <a:pPr marL="393065" marR="7620" indent="-374015" algn="just">
              <a:lnSpc>
                <a:spcPct val="101699"/>
              </a:lnSpc>
              <a:spcBef>
                <a:spcPts val="994"/>
              </a:spcBef>
              <a:buAutoNum type="alphaUcPeriod"/>
              <a:tabLst>
                <a:tab pos="394970" algn="l"/>
              </a:tabLst>
            </a:pPr>
            <a:r>
              <a:rPr sz="2450" dirty="0">
                <a:latin typeface="Garamond"/>
                <a:cs typeface="Garamond"/>
              </a:rPr>
              <a:t>The</a:t>
            </a:r>
            <a:r>
              <a:rPr sz="2450" spc="100" dirty="0">
                <a:latin typeface="Garamond"/>
                <a:cs typeface="Garamond"/>
              </a:rPr>
              <a:t> </a:t>
            </a:r>
            <a:r>
              <a:rPr sz="2450" dirty="0">
                <a:latin typeface="Garamond"/>
                <a:cs typeface="Garamond"/>
              </a:rPr>
              <a:t>expectation</a:t>
            </a:r>
            <a:r>
              <a:rPr sz="2450" spc="110" dirty="0">
                <a:latin typeface="Garamond"/>
                <a:cs typeface="Garamond"/>
              </a:rPr>
              <a:t> </a:t>
            </a:r>
            <a:r>
              <a:rPr sz="2450" dirty="0">
                <a:latin typeface="Garamond"/>
                <a:cs typeface="Garamond"/>
              </a:rPr>
              <a:t>value</a:t>
            </a:r>
            <a:r>
              <a:rPr sz="2450" spc="110" dirty="0">
                <a:latin typeface="Garamond"/>
                <a:cs typeface="Garamond"/>
              </a:rPr>
              <a:t> </a:t>
            </a:r>
            <a:r>
              <a:rPr sz="2450" spc="-125" dirty="0">
                <a:latin typeface="Garamond"/>
                <a:cs typeface="Garamond"/>
              </a:rPr>
              <a:t>of</a:t>
            </a:r>
            <a:r>
              <a:rPr sz="2450" spc="105" dirty="0">
                <a:latin typeface="Garamond"/>
                <a:cs typeface="Garamond"/>
              </a:rPr>
              <a:t> </a:t>
            </a:r>
            <a:r>
              <a:rPr sz="2450" dirty="0">
                <a:latin typeface="Garamond"/>
                <a:cs typeface="Garamond"/>
              </a:rPr>
              <a:t>the</a:t>
            </a:r>
            <a:r>
              <a:rPr sz="2450" spc="114" dirty="0">
                <a:latin typeface="Garamond"/>
                <a:cs typeface="Garamond"/>
              </a:rPr>
              <a:t> </a:t>
            </a:r>
            <a:r>
              <a:rPr sz="2450" dirty="0">
                <a:latin typeface="Garamond"/>
                <a:cs typeface="Garamond"/>
              </a:rPr>
              <a:t>number</a:t>
            </a:r>
            <a:r>
              <a:rPr sz="2450" spc="110" dirty="0">
                <a:latin typeface="Garamond"/>
                <a:cs typeface="Garamond"/>
              </a:rPr>
              <a:t> </a:t>
            </a:r>
            <a:r>
              <a:rPr sz="2450" spc="-125" dirty="0">
                <a:latin typeface="Garamond"/>
                <a:cs typeface="Garamond"/>
              </a:rPr>
              <a:t>of</a:t>
            </a:r>
            <a:r>
              <a:rPr sz="2450" spc="105" dirty="0">
                <a:latin typeface="Garamond"/>
                <a:cs typeface="Garamond"/>
              </a:rPr>
              <a:t> </a:t>
            </a:r>
            <a:r>
              <a:rPr sz="2450" dirty="0">
                <a:latin typeface="Garamond"/>
                <a:cs typeface="Garamond"/>
              </a:rPr>
              <a:t>particles</a:t>
            </a:r>
            <a:r>
              <a:rPr sz="2450" spc="114" dirty="0">
                <a:latin typeface="Garamond"/>
                <a:cs typeface="Garamond"/>
              </a:rPr>
              <a:t> </a:t>
            </a:r>
            <a:r>
              <a:rPr sz="2450" dirty="0">
                <a:latin typeface="Garamond"/>
                <a:cs typeface="Garamond"/>
              </a:rPr>
              <a:t>in</a:t>
            </a:r>
            <a:r>
              <a:rPr sz="2450" spc="105" dirty="0">
                <a:latin typeface="Garamond"/>
                <a:cs typeface="Garamond"/>
              </a:rPr>
              <a:t> </a:t>
            </a:r>
            <a:r>
              <a:rPr sz="2450" dirty="0">
                <a:latin typeface="Garamond"/>
                <a:cs typeface="Garamond"/>
              </a:rPr>
              <a:t>your</a:t>
            </a:r>
            <a:r>
              <a:rPr sz="2450" spc="114" dirty="0">
                <a:latin typeface="Garamond"/>
                <a:cs typeface="Garamond"/>
              </a:rPr>
              <a:t> </a:t>
            </a:r>
            <a:r>
              <a:rPr sz="2450" spc="40" dirty="0">
                <a:latin typeface="Garamond"/>
                <a:cs typeface="Garamond"/>
              </a:rPr>
              <a:t>system 	</a:t>
            </a:r>
            <a:r>
              <a:rPr sz="2450" dirty="0">
                <a:latin typeface="Garamond"/>
                <a:cs typeface="Garamond"/>
              </a:rPr>
              <a:t>is</a:t>
            </a:r>
            <a:r>
              <a:rPr sz="2450" spc="170" dirty="0">
                <a:latin typeface="Garamond"/>
                <a:cs typeface="Garamond"/>
              </a:rPr>
              <a:t> </a:t>
            </a:r>
            <a:r>
              <a:rPr sz="2450" spc="-20" dirty="0">
                <a:latin typeface="Garamond"/>
                <a:cs typeface="Garamond"/>
              </a:rPr>
              <a:t>4</a:t>
            </a:r>
            <a:r>
              <a:rPr sz="2450" i="1" spc="-20" dirty="0">
                <a:latin typeface="Times New Roman"/>
                <a:cs typeface="Times New Roman"/>
              </a:rPr>
              <a:t>.</a:t>
            </a:r>
            <a:r>
              <a:rPr sz="2450" spc="-20" dirty="0">
                <a:latin typeface="Garamond"/>
                <a:cs typeface="Garamond"/>
              </a:rPr>
              <a:t>5.</a:t>
            </a:r>
            <a:endParaRPr sz="2450">
              <a:latin typeface="Garamond"/>
              <a:cs typeface="Garamond"/>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50" dirty="0">
                <a:latin typeface="Garamond"/>
                <a:cs typeface="Garamond"/>
              </a:rPr>
              <a:t>A</a:t>
            </a:r>
            <a:endParaRPr sz="2450">
              <a:latin typeface="Garamond"/>
              <a:cs typeface="Garamond"/>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09473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10.6.</a:t>
            </a:r>
            <a:r>
              <a:rPr sz="1200" spc="215" dirty="0">
                <a:latin typeface="Times New Roman"/>
                <a:cs typeface="Times New Roman"/>
              </a:rPr>
              <a:t>  </a:t>
            </a:r>
            <a:r>
              <a:rPr sz="1200" dirty="0">
                <a:latin typeface="Times New Roman"/>
                <a:cs typeface="Times New Roman"/>
              </a:rPr>
              <a:t>QUANTUM</a:t>
            </a:r>
            <a:r>
              <a:rPr sz="1200" spc="150" dirty="0">
                <a:latin typeface="Times New Roman"/>
                <a:cs typeface="Times New Roman"/>
              </a:rPr>
              <a:t> </a:t>
            </a:r>
            <a:r>
              <a:rPr sz="1200" spc="-10" dirty="0">
                <a:latin typeface="Times New Roman"/>
                <a:cs typeface="Times New Roman"/>
              </a:rPr>
              <a:t>STATISTICS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spc="-60" dirty="0"/>
              <a:t>You</a:t>
            </a:r>
            <a:r>
              <a:rPr spc="-5" dirty="0"/>
              <a:t> </a:t>
            </a:r>
            <a:r>
              <a:rPr dirty="0"/>
              <a:t>can</a:t>
            </a:r>
            <a:r>
              <a:rPr spc="-5" dirty="0"/>
              <a:t> </a:t>
            </a:r>
            <a:r>
              <a:rPr dirty="0"/>
              <a:t>reasonably</a:t>
            </a:r>
            <a:r>
              <a:rPr spc="-5" dirty="0"/>
              <a:t> </a:t>
            </a:r>
            <a:r>
              <a:rPr dirty="0"/>
              <a:t>ignore</a:t>
            </a:r>
            <a:r>
              <a:rPr spc="-10" dirty="0"/>
              <a:t> </a:t>
            </a:r>
            <a:r>
              <a:rPr spc="50" dirty="0"/>
              <a:t>this</a:t>
            </a:r>
            <a:r>
              <a:rPr spc="-10" dirty="0"/>
              <a:t> </a:t>
            </a:r>
            <a:r>
              <a:rPr dirty="0"/>
              <a:t>section,</a:t>
            </a:r>
            <a:r>
              <a:rPr spc="50" dirty="0"/>
              <a:t> </a:t>
            </a:r>
            <a:r>
              <a:rPr spc="55" dirty="0"/>
              <a:t>and</a:t>
            </a:r>
            <a:r>
              <a:rPr spc="-5" dirty="0"/>
              <a:t> </a:t>
            </a:r>
            <a:r>
              <a:rPr spc="80" dirty="0"/>
              <a:t>just</a:t>
            </a:r>
            <a:r>
              <a:rPr spc="-5" dirty="0"/>
              <a:t> </a:t>
            </a:r>
            <a:r>
              <a:rPr dirty="0"/>
              <a:t>use</a:t>
            </a:r>
            <a:r>
              <a:rPr spc="-10" dirty="0"/>
              <a:t> </a:t>
            </a:r>
            <a:r>
              <a:rPr dirty="0"/>
              <a:t>the</a:t>
            </a:r>
            <a:r>
              <a:rPr spc="-10" dirty="0"/>
              <a:t> Boltzmann </a:t>
            </a:r>
            <a:r>
              <a:rPr dirty="0"/>
              <a:t>distribution</a:t>
            </a:r>
            <a:r>
              <a:rPr spc="225" dirty="0"/>
              <a:t> </a:t>
            </a:r>
            <a:r>
              <a:rPr dirty="0"/>
              <a:t>from</a:t>
            </a:r>
            <a:r>
              <a:rPr spc="225" dirty="0"/>
              <a:t> </a:t>
            </a:r>
            <a:r>
              <a:rPr dirty="0"/>
              <a:t>Section</a:t>
            </a:r>
            <a:r>
              <a:rPr spc="225" dirty="0"/>
              <a:t> </a:t>
            </a:r>
            <a:r>
              <a:rPr dirty="0"/>
              <a:t>10.4,</a:t>
            </a:r>
            <a:r>
              <a:rPr spc="225" dirty="0"/>
              <a:t> </a:t>
            </a:r>
            <a:r>
              <a:rPr dirty="0"/>
              <a:t>when.</a:t>
            </a:r>
            <a:r>
              <a:rPr spc="-180" dirty="0"/>
              <a:t> </a:t>
            </a:r>
            <a:r>
              <a:rPr spc="75" dirty="0"/>
              <a:t>.</a:t>
            </a:r>
            <a:r>
              <a:rPr spc="-180" dirty="0"/>
              <a:t> </a:t>
            </a:r>
            <a:r>
              <a:rPr spc="75" dirty="0"/>
              <a:t>.</a:t>
            </a:r>
            <a:r>
              <a:rPr spc="-175" dirty="0"/>
              <a:t> </a:t>
            </a:r>
            <a:r>
              <a:rPr dirty="0"/>
              <a:t>(Choose</a:t>
            </a:r>
            <a:r>
              <a:rPr spc="225" dirty="0"/>
              <a:t> </a:t>
            </a:r>
            <a:r>
              <a:rPr spc="75" dirty="0"/>
              <a:t>all</a:t>
            </a:r>
            <a:r>
              <a:rPr spc="225" dirty="0"/>
              <a:t> </a:t>
            </a:r>
            <a:r>
              <a:rPr spc="114" dirty="0"/>
              <a:t>that</a:t>
            </a:r>
            <a:r>
              <a:rPr spc="225" dirty="0"/>
              <a:t> </a:t>
            </a:r>
            <a:r>
              <a:rPr spc="50" dirty="0"/>
              <a:t>apply.)</a:t>
            </a:r>
          </a:p>
        </p:txBody>
      </p:sp>
      <p:sp>
        <p:nvSpPr>
          <p:cNvPr id="5" name="object 5"/>
          <p:cNvSpPr txBox="1">
            <a:spLocks noGrp="1"/>
          </p:cNvSpPr>
          <p:nvPr>
            <p:ph type="body" idx="1"/>
          </p:nvPr>
        </p:nvSpPr>
        <p:spPr>
          <a:prstGeom prst="rect">
            <a:avLst/>
          </a:prstGeom>
        </p:spPr>
        <p:txBody>
          <a:bodyPr vert="horz" wrap="square" lIns="0" tIns="144780" rIns="0" bIns="0" rtlCol="0">
            <a:spAutoFit/>
          </a:bodyPr>
          <a:lstStyle/>
          <a:p>
            <a:pPr marL="393700" indent="-370205">
              <a:lnSpc>
                <a:spcPct val="100000"/>
              </a:lnSpc>
              <a:spcBef>
                <a:spcPts val="1140"/>
              </a:spcBef>
              <a:buAutoNum type="alphaUcPeriod"/>
              <a:tabLst>
                <a:tab pos="394335" algn="l"/>
              </a:tabLst>
            </a:pPr>
            <a:r>
              <a:rPr dirty="0"/>
              <a:t>You’re</a:t>
            </a:r>
            <a:r>
              <a:rPr spc="170" dirty="0"/>
              <a:t> </a:t>
            </a:r>
            <a:r>
              <a:rPr dirty="0"/>
              <a:t>looking</a:t>
            </a:r>
            <a:r>
              <a:rPr spc="185" dirty="0"/>
              <a:t> </a:t>
            </a:r>
            <a:r>
              <a:rPr dirty="0"/>
              <a:t>for</a:t>
            </a:r>
            <a:r>
              <a:rPr spc="180" dirty="0"/>
              <a:t> </a:t>
            </a:r>
            <a:r>
              <a:rPr dirty="0"/>
              <a:t>the</a:t>
            </a:r>
            <a:r>
              <a:rPr spc="185" dirty="0"/>
              <a:t> </a:t>
            </a:r>
            <a:r>
              <a:rPr dirty="0"/>
              <a:t>occupancy</a:t>
            </a:r>
            <a:r>
              <a:rPr spc="180" dirty="0"/>
              <a:t> </a:t>
            </a:r>
            <a:r>
              <a:rPr dirty="0"/>
              <a:t>of</a:t>
            </a:r>
            <a:r>
              <a:rPr spc="180" dirty="0"/>
              <a:t> </a:t>
            </a:r>
            <a:r>
              <a:rPr spc="130" dirty="0"/>
              <a:t>a</a:t>
            </a:r>
            <a:r>
              <a:rPr spc="185" dirty="0"/>
              <a:t> </a:t>
            </a:r>
            <a:r>
              <a:rPr dirty="0"/>
              <a:t>very</a:t>
            </a:r>
            <a:r>
              <a:rPr spc="180" dirty="0"/>
              <a:t> </a:t>
            </a:r>
            <a:r>
              <a:rPr dirty="0"/>
              <a:t>high-energy</a:t>
            </a:r>
            <a:r>
              <a:rPr spc="185" dirty="0"/>
              <a:t> </a:t>
            </a:r>
            <a:r>
              <a:rPr spc="70" dirty="0"/>
              <a:t>state.</a:t>
            </a:r>
          </a:p>
          <a:p>
            <a:pPr marL="393700" indent="-358140">
              <a:lnSpc>
                <a:spcPct val="100000"/>
              </a:lnSpc>
              <a:spcBef>
                <a:spcPts val="1045"/>
              </a:spcBef>
              <a:buAutoNum type="alphaUcPeriod"/>
              <a:tabLst>
                <a:tab pos="394335" algn="l"/>
              </a:tabLst>
            </a:pPr>
            <a:r>
              <a:rPr dirty="0"/>
              <a:t>You’re</a:t>
            </a:r>
            <a:r>
              <a:rPr spc="150" dirty="0"/>
              <a:t> </a:t>
            </a:r>
            <a:r>
              <a:rPr dirty="0"/>
              <a:t>looking</a:t>
            </a:r>
            <a:r>
              <a:rPr spc="165" dirty="0"/>
              <a:t> </a:t>
            </a:r>
            <a:r>
              <a:rPr dirty="0"/>
              <a:t>for</a:t>
            </a:r>
            <a:r>
              <a:rPr spc="160" dirty="0"/>
              <a:t> </a:t>
            </a:r>
            <a:r>
              <a:rPr dirty="0"/>
              <a:t>the</a:t>
            </a:r>
            <a:r>
              <a:rPr spc="165" dirty="0"/>
              <a:t> </a:t>
            </a:r>
            <a:r>
              <a:rPr dirty="0"/>
              <a:t>occupancy</a:t>
            </a:r>
            <a:r>
              <a:rPr spc="160" dirty="0"/>
              <a:t> </a:t>
            </a:r>
            <a:r>
              <a:rPr dirty="0"/>
              <a:t>of</a:t>
            </a:r>
            <a:r>
              <a:rPr spc="160" dirty="0"/>
              <a:t> </a:t>
            </a:r>
            <a:r>
              <a:rPr spc="130" dirty="0"/>
              <a:t>a</a:t>
            </a:r>
            <a:r>
              <a:rPr spc="165" dirty="0"/>
              <a:t> </a:t>
            </a:r>
            <a:r>
              <a:rPr dirty="0"/>
              <a:t>very</a:t>
            </a:r>
            <a:r>
              <a:rPr spc="160" dirty="0"/>
              <a:t> </a:t>
            </a:r>
            <a:r>
              <a:rPr spc="-30" dirty="0"/>
              <a:t>low-</a:t>
            </a:r>
            <a:r>
              <a:rPr dirty="0"/>
              <a:t>energy</a:t>
            </a:r>
            <a:r>
              <a:rPr spc="165" dirty="0"/>
              <a:t> </a:t>
            </a:r>
            <a:r>
              <a:rPr spc="70" dirty="0"/>
              <a:t>state.</a:t>
            </a:r>
          </a:p>
          <a:p>
            <a:pPr marL="393700" marR="5080" indent="-361950">
              <a:lnSpc>
                <a:spcPct val="101699"/>
              </a:lnSpc>
              <a:spcBef>
                <a:spcPts val="995"/>
              </a:spcBef>
              <a:buAutoNum type="alphaUcPeriod"/>
              <a:tabLst>
                <a:tab pos="395605" algn="l"/>
              </a:tabLst>
            </a:pPr>
            <a:r>
              <a:rPr dirty="0"/>
              <a:t>The</a:t>
            </a:r>
            <a:r>
              <a:rPr spc="415" dirty="0"/>
              <a:t> </a:t>
            </a:r>
            <a:r>
              <a:rPr dirty="0"/>
              <a:t>particles</a:t>
            </a:r>
            <a:r>
              <a:rPr spc="420" dirty="0"/>
              <a:t> </a:t>
            </a:r>
            <a:r>
              <a:rPr dirty="0"/>
              <a:t>in</a:t>
            </a:r>
            <a:r>
              <a:rPr spc="415" dirty="0"/>
              <a:t> </a:t>
            </a:r>
            <a:r>
              <a:rPr dirty="0"/>
              <a:t>question</a:t>
            </a:r>
            <a:r>
              <a:rPr spc="425" dirty="0"/>
              <a:t> </a:t>
            </a:r>
            <a:r>
              <a:rPr spc="55" dirty="0"/>
              <a:t>are</a:t>
            </a:r>
            <a:r>
              <a:rPr spc="420" dirty="0"/>
              <a:t> </a:t>
            </a:r>
            <a:r>
              <a:rPr spc="75" dirty="0"/>
              <a:t>all</a:t>
            </a:r>
            <a:r>
              <a:rPr spc="425" dirty="0"/>
              <a:t> </a:t>
            </a:r>
            <a:r>
              <a:rPr dirty="0"/>
              <a:t>identical,</a:t>
            </a:r>
            <a:r>
              <a:rPr spc="455" dirty="0"/>
              <a:t> </a:t>
            </a:r>
            <a:r>
              <a:rPr spc="55" dirty="0"/>
              <a:t>and</a:t>
            </a:r>
            <a:r>
              <a:rPr spc="425" dirty="0"/>
              <a:t> </a:t>
            </a:r>
            <a:r>
              <a:rPr dirty="0"/>
              <a:t>cannot</a:t>
            </a:r>
            <a:r>
              <a:rPr spc="420" dirty="0"/>
              <a:t> </a:t>
            </a:r>
            <a:r>
              <a:rPr dirty="0"/>
              <a:t>be</a:t>
            </a:r>
            <a:r>
              <a:rPr spc="420" dirty="0"/>
              <a:t> </a:t>
            </a:r>
            <a:r>
              <a:rPr spc="-20" dirty="0"/>
              <a:t>dis- 	</a:t>
            </a:r>
            <a:r>
              <a:rPr dirty="0"/>
              <a:t>tinguished</a:t>
            </a:r>
            <a:r>
              <a:rPr spc="200" dirty="0"/>
              <a:t> </a:t>
            </a:r>
            <a:r>
              <a:rPr dirty="0"/>
              <a:t>from</a:t>
            </a:r>
            <a:r>
              <a:rPr spc="210" dirty="0"/>
              <a:t> </a:t>
            </a:r>
            <a:r>
              <a:rPr dirty="0"/>
              <a:t>each</a:t>
            </a:r>
            <a:r>
              <a:rPr spc="210" dirty="0"/>
              <a:t> </a:t>
            </a:r>
            <a:r>
              <a:rPr dirty="0"/>
              <a:t>other</a:t>
            </a:r>
            <a:r>
              <a:rPr spc="210" dirty="0"/>
              <a:t> </a:t>
            </a:r>
            <a:r>
              <a:rPr dirty="0"/>
              <a:t>in</a:t>
            </a:r>
            <a:r>
              <a:rPr spc="210" dirty="0"/>
              <a:t> </a:t>
            </a:r>
            <a:r>
              <a:rPr spc="80" dirty="0"/>
              <a:t>any</a:t>
            </a:r>
            <a:r>
              <a:rPr spc="210" dirty="0"/>
              <a:t> </a:t>
            </a:r>
            <a:r>
              <a:rPr spc="-20" dirty="0"/>
              <a:t>way.</a:t>
            </a:r>
          </a:p>
          <a:p>
            <a:pPr marL="393065" marR="5080" indent="-374015">
              <a:lnSpc>
                <a:spcPct val="101699"/>
              </a:lnSpc>
              <a:spcBef>
                <a:spcPts val="995"/>
              </a:spcBef>
              <a:buAutoNum type="alphaUcPeriod"/>
              <a:tabLst>
                <a:tab pos="395605" algn="l"/>
              </a:tabLst>
            </a:pPr>
            <a:r>
              <a:rPr dirty="0"/>
              <a:t>The</a:t>
            </a:r>
            <a:r>
              <a:rPr spc="180" dirty="0"/>
              <a:t> </a:t>
            </a:r>
            <a:r>
              <a:rPr dirty="0"/>
              <a:t>particles</a:t>
            </a:r>
            <a:r>
              <a:rPr spc="195" dirty="0"/>
              <a:t> </a:t>
            </a:r>
            <a:r>
              <a:rPr dirty="0"/>
              <a:t>in</a:t>
            </a:r>
            <a:r>
              <a:rPr spc="195" dirty="0"/>
              <a:t> </a:t>
            </a:r>
            <a:r>
              <a:rPr dirty="0"/>
              <a:t>question</a:t>
            </a:r>
            <a:r>
              <a:rPr spc="185" dirty="0"/>
              <a:t> </a:t>
            </a:r>
            <a:r>
              <a:rPr b="0" i="1" spc="-170" dirty="0">
                <a:latin typeface="Bookman Old Style"/>
                <a:cs typeface="Bookman Old Style"/>
              </a:rPr>
              <a:t>can</a:t>
            </a:r>
            <a:r>
              <a:rPr b="0" i="1" spc="285" dirty="0">
                <a:latin typeface="Bookman Old Style"/>
                <a:cs typeface="Bookman Old Style"/>
              </a:rPr>
              <a:t> </a:t>
            </a:r>
            <a:r>
              <a:rPr dirty="0"/>
              <a:t>be</a:t>
            </a:r>
            <a:r>
              <a:rPr spc="190" dirty="0"/>
              <a:t> </a:t>
            </a:r>
            <a:r>
              <a:rPr dirty="0"/>
              <a:t>distinguished</a:t>
            </a:r>
            <a:r>
              <a:rPr spc="195" dirty="0"/>
              <a:t> </a:t>
            </a:r>
            <a:r>
              <a:rPr dirty="0"/>
              <a:t>from</a:t>
            </a:r>
            <a:r>
              <a:rPr spc="190" dirty="0"/>
              <a:t> </a:t>
            </a:r>
            <a:r>
              <a:rPr dirty="0"/>
              <a:t>each</a:t>
            </a:r>
            <a:r>
              <a:rPr spc="195" dirty="0"/>
              <a:t> </a:t>
            </a:r>
            <a:r>
              <a:rPr spc="-10" dirty="0"/>
              <a:t>other 	</a:t>
            </a:r>
            <a:r>
              <a:rPr dirty="0"/>
              <a:t>in</a:t>
            </a:r>
            <a:r>
              <a:rPr spc="75" dirty="0"/>
              <a:t> </a:t>
            </a:r>
            <a:r>
              <a:rPr dirty="0"/>
              <a:t>some</a:t>
            </a:r>
            <a:r>
              <a:rPr spc="90" dirty="0"/>
              <a:t> </a:t>
            </a:r>
            <a:r>
              <a:rPr spc="-20" dirty="0"/>
              <a:t>way.</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09473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10.6.</a:t>
            </a:r>
            <a:r>
              <a:rPr sz="1200" spc="215" dirty="0">
                <a:latin typeface="Times New Roman"/>
                <a:cs typeface="Times New Roman"/>
              </a:rPr>
              <a:t>  </a:t>
            </a:r>
            <a:r>
              <a:rPr sz="1200" dirty="0">
                <a:latin typeface="Times New Roman"/>
                <a:cs typeface="Times New Roman"/>
              </a:rPr>
              <a:t>QUANTUM</a:t>
            </a:r>
            <a:r>
              <a:rPr sz="1200" spc="150" dirty="0">
                <a:latin typeface="Times New Roman"/>
                <a:cs typeface="Times New Roman"/>
              </a:rPr>
              <a:t> </a:t>
            </a:r>
            <a:r>
              <a:rPr sz="1200" spc="-10" dirty="0">
                <a:latin typeface="Times New Roman"/>
                <a:cs typeface="Times New Roman"/>
              </a:rPr>
              <a:t>STATISTICS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spc="-60" dirty="0"/>
              <a:t>You</a:t>
            </a:r>
            <a:r>
              <a:rPr spc="-5" dirty="0"/>
              <a:t> </a:t>
            </a:r>
            <a:r>
              <a:rPr dirty="0"/>
              <a:t>can</a:t>
            </a:r>
            <a:r>
              <a:rPr spc="-5" dirty="0"/>
              <a:t> </a:t>
            </a:r>
            <a:r>
              <a:rPr dirty="0"/>
              <a:t>reasonably</a:t>
            </a:r>
            <a:r>
              <a:rPr spc="-5" dirty="0"/>
              <a:t> </a:t>
            </a:r>
            <a:r>
              <a:rPr dirty="0"/>
              <a:t>ignore</a:t>
            </a:r>
            <a:r>
              <a:rPr spc="-10" dirty="0"/>
              <a:t> </a:t>
            </a:r>
            <a:r>
              <a:rPr spc="50" dirty="0"/>
              <a:t>this</a:t>
            </a:r>
            <a:r>
              <a:rPr spc="-10" dirty="0"/>
              <a:t> </a:t>
            </a:r>
            <a:r>
              <a:rPr dirty="0"/>
              <a:t>section,</a:t>
            </a:r>
            <a:r>
              <a:rPr spc="50" dirty="0"/>
              <a:t> </a:t>
            </a:r>
            <a:r>
              <a:rPr spc="55" dirty="0"/>
              <a:t>and</a:t>
            </a:r>
            <a:r>
              <a:rPr spc="-5" dirty="0"/>
              <a:t> </a:t>
            </a:r>
            <a:r>
              <a:rPr spc="80" dirty="0"/>
              <a:t>just</a:t>
            </a:r>
            <a:r>
              <a:rPr spc="-5" dirty="0"/>
              <a:t> </a:t>
            </a:r>
            <a:r>
              <a:rPr dirty="0"/>
              <a:t>use</a:t>
            </a:r>
            <a:r>
              <a:rPr spc="-10" dirty="0"/>
              <a:t> </a:t>
            </a:r>
            <a:r>
              <a:rPr dirty="0"/>
              <a:t>the</a:t>
            </a:r>
            <a:r>
              <a:rPr spc="-10" dirty="0"/>
              <a:t> Boltzmann </a:t>
            </a:r>
            <a:r>
              <a:rPr dirty="0"/>
              <a:t>distribution</a:t>
            </a:r>
            <a:r>
              <a:rPr spc="225" dirty="0"/>
              <a:t> </a:t>
            </a:r>
            <a:r>
              <a:rPr dirty="0"/>
              <a:t>from</a:t>
            </a:r>
            <a:r>
              <a:rPr spc="225" dirty="0"/>
              <a:t> </a:t>
            </a:r>
            <a:r>
              <a:rPr dirty="0"/>
              <a:t>Section</a:t>
            </a:r>
            <a:r>
              <a:rPr spc="225" dirty="0"/>
              <a:t> </a:t>
            </a:r>
            <a:r>
              <a:rPr dirty="0"/>
              <a:t>10.4,</a:t>
            </a:r>
            <a:r>
              <a:rPr spc="225" dirty="0"/>
              <a:t> </a:t>
            </a:r>
            <a:r>
              <a:rPr dirty="0"/>
              <a:t>when.</a:t>
            </a:r>
            <a:r>
              <a:rPr spc="-180" dirty="0"/>
              <a:t> </a:t>
            </a:r>
            <a:r>
              <a:rPr spc="75" dirty="0"/>
              <a:t>.</a:t>
            </a:r>
            <a:r>
              <a:rPr spc="-180" dirty="0"/>
              <a:t> </a:t>
            </a:r>
            <a:r>
              <a:rPr spc="75" dirty="0"/>
              <a:t>.</a:t>
            </a:r>
            <a:r>
              <a:rPr spc="-175" dirty="0"/>
              <a:t> </a:t>
            </a:r>
            <a:r>
              <a:rPr dirty="0"/>
              <a:t>(Choose</a:t>
            </a:r>
            <a:r>
              <a:rPr spc="225" dirty="0"/>
              <a:t> </a:t>
            </a:r>
            <a:r>
              <a:rPr spc="75" dirty="0"/>
              <a:t>all</a:t>
            </a:r>
            <a:r>
              <a:rPr spc="225" dirty="0"/>
              <a:t> </a:t>
            </a:r>
            <a:r>
              <a:rPr spc="114" dirty="0"/>
              <a:t>that</a:t>
            </a:r>
            <a:r>
              <a:rPr spc="225" dirty="0"/>
              <a:t> </a:t>
            </a:r>
            <a:r>
              <a:rPr spc="50" dirty="0"/>
              <a:t>apply.)</a:t>
            </a:r>
          </a:p>
        </p:txBody>
      </p:sp>
      <p:sp>
        <p:nvSpPr>
          <p:cNvPr id="5" name="object 5"/>
          <p:cNvSpPr txBox="1">
            <a:spLocks noGrp="1"/>
          </p:cNvSpPr>
          <p:nvPr>
            <p:ph type="body" idx="1"/>
          </p:nvPr>
        </p:nvSpPr>
        <p:spPr>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dirty="0"/>
              <a:t>You’re</a:t>
            </a:r>
            <a:r>
              <a:rPr spc="170" dirty="0"/>
              <a:t> </a:t>
            </a:r>
            <a:r>
              <a:rPr dirty="0"/>
              <a:t>looking</a:t>
            </a:r>
            <a:r>
              <a:rPr spc="185" dirty="0"/>
              <a:t> </a:t>
            </a:r>
            <a:r>
              <a:rPr dirty="0"/>
              <a:t>for</a:t>
            </a:r>
            <a:r>
              <a:rPr spc="180" dirty="0"/>
              <a:t> </a:t>
            </a:r>
            <a:r>
              <a:rPr dirty="0"/>
              <a:t>the</a:t>
            </a:r>
            <a:r>
              <a:rPr spc="185" dirty="0"/>
              <a:t> </a:t>
            </a:r>
            <a:r>
              <a:rPr dirty="0"/>
              <a:t>occupancy</a:t>
            </a:r>
            <a:r>
              <a:rPr spc="180" dirty="0"/>
              <a:t> </a:t>
            </a:r>
            <a:r>
              <a:rPr dirty="0"/>
              <a:t>of</a:t>
            </a:r>
            <a:r>
              <a:rPr spc="180" dirty="0"/>
              <a:t> </a:t>
            </a:r>
            <a:r>
              <a:rPr spc="130" dirty="0"/>
              <a:t>a</a:t>
            </a:r>
            <a:r>
              <a:rPr spc="185" dirty="0"/>
              <a:t> </a:t>
            </a:r>
            <a:r>
              <a:rPr dirty="0"/>
              <a:t>very</a:t>
            </a:r>
            <a:r>
              <a:rPr spc="180" dirty="0"/>
              <a:t> </a:t>
            </a:r>
            <a:r>
              <a:rPr dirty="0"/>
              <a:t>high-energy</a:t>
            </a:r>
            <a:r>
              <a:rPr spc="185" dirty="0"/>
              <a:t> </a:t>
            </a:r>
            <a:r>
              <a:rPr spc="70" dirty="0"/>
              <a:t>state.</a:t>
            </a:r>
          </a:p>
          <a:p>
            <a:pPr marL="394335" indent="-358140">
              <a:lnSpc>
                <a:spcPct val="100000"/>
              </a:lnSpc>
              <a:spcBef>
                <a:spcPts val="1045"/>
              </a:spcBef>
              <a:buAutoNum type="alphaUcPeriod"/>
              <a:tabLst>
                <a:tab pos="394335" algn="l"/>
              </a:tabLst>
            </a:pPr>
            <a:r>
              <a:rPr dirty="0"/>
              <a:t>You’re</a:t>
            </a:r>
            <a:r>
              <a:rPr spc="150" dirty="0"/>
              <a:t> </a:t>
            </a:r>
            <a:r>
              <a:rPr dirty="0"/>
              <a:t>looking</a:t>
            </a:r>
            <a:r>
              <a:rPr spc="165" dirty="0"/>
              <a:t> </a:t>
            </a:r>
            <a:r>
              <a:rPr dirty="0"/>
              <a:t>for</a:t>
            </a:r>
            <a:r>
              <a:rPr spc="160" dirty="0"/>
              <a:t> </a:t>
            </a:r>
            <a:r>
              <a:rPr dirty="0"/>
              <a:t>the</a:t>
            </a:r>
            <a:r>
              <a:rPr spc="165" dirty="0"/>
              <a:t> </a:t>
            </a:r>
            <a:r>
              <a:rPr dirty="0"/>
              <a:t>occupancy</a:t>
            </a:r>
            <a:r>
              <a:rPr spc="160" dirty="0"/>
              <a:t> </a:t>
            </a:r>
            <a:r>
              <a:rPr dirty="0"/>
              <a:t>of</a:t>
            </a:r>
            <a:r>
              <a:rPr spc="160" dirty="0"/>
              <a:t> </a:t>
            </a:r>
            <a:r>
              <a:rPr spc="130" dirty="0"/>
              <a:t>a</a:t>
            </a:r>
            <a:r>
              <a:rPr spc="165" dirty="0"/>
              <a:t> </a:t>
            </a:r>
            <a:r>
              <a:rPr dirty="0"/>
              <a:t>very</a:t>
            </a:r>
            <a:r>
              <a:rPr spc="160" dirty="0"/>
              <a:t> </a:t>
            </a:r>
            <a:r>
              <a:rPr spc="-30" dirty="0"/>
              <a:t>low-</a:t>
            </a:r>
            <a:r>
              <a:rPr dirty="0"/>
              <a:t>energy</a:t>
            </a:r>
            <a:r>
              <a:rPr spc="165" dirty="0"/>
              <a:t> </a:t>
            </a:r>
            <a:r>
              <a:rPr spc="70" dirty="0"/>
              <a:t>state.</a:t>
            </a:r>
          </a:p>
          <a:p>
            <a:pPr marL="393700" marR="5080" indent="-361950">
              <a:lnSpc>
                <a:spcPct val="101699"/>
              </a:lnSpc>
              <a:spcBef>
                <a:spcPts val="995"/>
              </a:spcBef>
              <a:buAutoNum type="alphaUcPeriod"/>
              <a:tabLst>
                <a:tab pos="394970" algn="l"/>
              </a:tabLst>
            </a:pPr>
            <a:r>
              <a:rPr dirty="0"/>
              <a:t>The</a:t>
            </a:r>
            <a:r>
              <a:rPr spc="415" dirty="0"/>
              <a:t> </a:t>
            </a:r>
            <a:r>
              <a:rPr dirty="0"/>
              <a:t>particles</a:t>
            </a:r>
            <a:r>
              <a:rPr spc="420" dirty="0"/>
              <a:t> </a:t>
            </a:r>
            <a:r>
              <a:rPr dirty="0"/>
              <a:t>in</a:t>
            </a:r>
            <a:r>
              <a:rPr spc="415" dirty="0"/>
              <a:t> </a:t>
            </a:r>
            <a:r>
              <a:rPr dirty="0"/>
              <a:t>question</a:t>
            </a:r>
            <a:r>
              <a:rPr spc="425" dirty="0"/>
              <a:t> </a:t>
            </a:r>
            <a:r>
              <a:rPr spc="55" dirty="0"/>
              <a:t>are</a:t>
            </a:r>
            <a:r>
              <a:rPr spc="420" dirty="0"/>
              <a:t> </a:t>
            </a:r>
            <a:r>
              <a:rPr spc="75" dirty="0"/>
              <a:t>all</a:t>
            </a:r>
            <a:r>
              <a:rPr spc="425" dirty="0"/>
              <a:t> </a:t>
            </a:r>
            <a:r>
              <a:rPr dirty="0"/>
              <a:t>identical,</a:t>
            </a:r>
            <a:r>
              <a:rPr spc="455" dirty="0"/>
              <a:t> </a:t>
            </a:r>
            <a:r>
              <a:rPr spc="55" dirty="0"/>
              <a:t>and</a:t>
            </a:r>
            <a:r>
              <a:rPr spc="425" dirty="0"/>
              <a:t> </a:t>
            </a:r>
            <a:r>
              <a:rPr dirty="0"/>
              <a:t>cannot</a:t>
            </a:r>
            <a:r>
              <a:rPr spc="420" dirty="0"/>
              <a:t> </a:t>
            </a:r>
            <a:r>
              <a:rPr dirty="0"/>
              <a:t>be</a:t>
            </a:r>
            <a:r>
              <a:rPr spc="420" dirty="0"/>
              <a:t> </a:t>
            </a:r>
            <a:r>
              <a:rPr spc="-20" dirty="0"/>
              <a:t>dis- 	</a:t>
            </a:r>
            <a:r>
              <a:rPr dirty="0"/>
              <a:t>tinguished</a:t>
            </a:r>
            <a:r>
              <a:rPr spc="200" dirty="0"/>
              <a:t> </a:t>
            </a:r>
            <a:r>
              <a:rPr dirty="0"/>
              <a:t>from</a:t>
            </a:r>
            <a:r>
              <a:rPr spc="210" dirty="0"/>
              <a:t> </a:t>
            </a:r>
            <a:r>
              <a:rPr dirty="0"/>
              <a:t>each</a:t>
            </a:r>
            <a:r>
              <a:rPr spc="210" dirty="0"/>
              <a:t> </a:t>
            </a:r>
            <a:r>
              <a:rPr dirty="0"/>
              <a:t>other</a:t>
            </a:r>
            <a:r>
              <a:rPr spc="210" dirty="0"/>
              <a:t> </a:t>
            </a:r>
            <a:r>
              <a:rPr dirty="0"/>
              <a:t>in</a:t>
            </a:r>
            <a:r>
              <a:rPr spc="210" dirty="0"/>
              <a:t> </a:t>
            </a:r>
            <a:r>
              <a:rPr spc="80" dirty="0"/>
              <a:t>any</a:t>
            </a:r>
            <a:r>
              <a:rPr spc="210" dirty="0"/>
              <a:t> </a:t>
            </a:r>
            <a:r>
              <a:rPr spc="-20" dirty="0"/>
              <a:t>way.</a:t>
            </a:r>
          </a:p>
          <a:p>
            <a:pPr marL="393065" marR="5080" indent="-374015">
              <a:lnSpc>
                <a:spcPct val="101699"/>
              </a:lnSpc>
              <a:spcBef>
                <a:spcPts val="995"/>
              </a:spcBef>
              <a:buAutoNum type="alphaUcPeriod"/>
              <a:tabLst>
                <a:tab pos="394970" algn="l"/>
              </a:tabLst>
            </a:pPr>
            <a:r>
              <a:rPr dirty="0"/>
              <a:t>The</a:t>
            </a:r>
            <a:r>
              <a:rPr spc="180" dirty="0"/>
              <a:t> </a:t>
            </a:r>
            <a:r>
              <a:rPr dirty="0"/>
              <a:t>particles</a:t>
            </a:r>
            <a:r>
              <a:rPr spc="195" dirty="0"/>
              <a:t> </a:t>
            </a:r>
            <a:r>
              <a:rPr dirty="0"/>
              <a:t>in</a:t>
            </a:r>
            <a:r>
              <a:rPr spc="195" dirty="0"/>
              <a:t> </a:t>
            </a:r>
            <a:r>
              <a:rPr dirty="0"/>
              <a:t>question</a:t>
            </a:r>
            <a:r>
              <a:rPr spc="185" dirty="0"/>
              <a:t> </a:t>
            </a:r>
            <a:r>
              <a:rPr b="0" i="1" spc="-170" dirty="0">
                <a:latin typeface="Bookman Old Style"/>
                <a:cs typeface="Bookman Old Style"/>
              </a:rPr>
              <a:t>can</a:t>
            </a:r>
            <a:r>
              <a:rPr b="0" i="1" spc="285" dirty="0">
                <a:latin typeface="Bookman Old Style"/>
                <a:cs typeface="Bookman Old Style"/>
              </a:rPr>
              <a:t> </a:t>
            </a:r>
            <a:r>
              <a:rPr dirty="0"/>
              <a:t>be</a:t>
            </a:r>
            <a:r>
              <a:rPr spc="190" dirty="0"/>
              <a:t> </a:t>
            </a:r>
            <a:r>
              <a:rPr dirty="0"/>
              <a:t>distinguished</a:t>
            </a:r>
            <a:r>
              <a:rPr spc="195" dirty="0"/>
              <a:t> </a:t>
            </a:r>
            <a:r>
              <a:rPr dirty="0"/>
              <a:t>from</a:t>
            </a:r>
            <a:r>
              <a:rPr spc="190" dirty="0"/>
              <a:t> </a:t>
            </a:r>
            <a:r>
              <a:rPr dirty="0"/>
              <a:t>each</a:t>
            </a:r>
            <a:r>
              <a:rPr spc="195" dirty="0"/>
              <a:t> </a:t>
            </a:r>
            <a:r>
              <a:rPr spc="-10" dirty="0"/>
              <a:t>other 	</a:t>
            </a:r>
            <a:r>
              <a:rPr dirty="0"/>
              <a:t>in</a:t>
            </a:r>
            <a:r>
              <a:rPr spc="75" dirty="0"/>
              <a:t> </a:t>
            </a:r>
            <a:r>
              <a:rPr dirty="0"/>
              <a:t>some</a:t>
            </a:r>
            <a:r>
              <a:rPr spc="90" dirty="0"/>
              <a:t> </a:t>
            </a:r>
            <a:r>
              <a:rPr spc="-20" dirty="0"/>
              <a:t>way.</a:t>
            </a:r>
          </a:p>
          <a:p>
            <a:pPr marL="12700">
              <a:lnSpc>
                <a:spcPct val="100000"/>
              </a:lnSpc>
              <a:spcBef>
                <a:spcPts val="1939"/>
              </a:spcBef>
              <a:tabLst>
                <a:tab pos="1621155" algn="l"/>
              </a:tabLst>
            </a:pPr>
            <a:r>
              <a:rPr b="1" spc="45" dirty="0">
                <a:latin typeface="Book Antiqua"/>
                <a:cs typeface="Book Antiqua"/>
              </a:rPr>
              <a:t>Solution:</a:t>
            </a:r>
            <a:r>
              <a:rPr b="1" dirty="0">
                <a:latin typeface="Book Antiqua"/>
                <a:cs typeface="Book Antiqua"/>
              </a:rPr>
              <a:t>	</a:t>
            </a:r>
            <a:r>
              <a:rPr dirty="0"/>
              <a:t>A</a:t>
            </a:r>
            <a:r>
              <a:rPr spc="155" dirty="0"/>
              <a:t> </a:t>
            </a:r>
            <a:r>
              <a:rPr spc="55" dirty="0"/>
              <a:t>and</a:t>
            </a:r>
            <a:r>
              <a:rPr spc="165" dirty="0"/>
              <a:t> </a:t>
            </a:r>
            <a:r>
              <a:rPr spc="-50" dirty="0"/>
              <a:t>D</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50900"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endParaRPr sz="1200">
              <a:latin typeface="Times New Roman"/>
              <a:cs typeface="Times New Roman"/>
            </a:endParaRPr>
          </a:p>
        </p:txBody>
      </p:sp>
      <p:sp>
        <p:nvSpPr>
          <p:cNvPr id="3" name="object 3"/>
          <p:cNvSpPr txBox="1"/>
          <p:nvPr/>
        </p:nvSpPr>
        <p:spPr>
          <a:xfrm>
            <a:off x="6801446" y="878291"/>
            <a:ext cx="2173605"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10.6.</a:t>
            </a:r>
            <a:r>
              <a:rPr sz="1200" spc="215" dirty="0">
                <a:latin typeface="Times New Roman"/>
                <a:cs typeface="Times New Roman"/>
              </a:rPr>
              <a:t>  </a:t>
            </a:r>
            <a:r>
              <a:rPr sz="1200" dirty="0">
                <a:latin typeface="Times New Roman"/>
                <a:cs typeface="Times New Roman"/>
              </a:rPr>
              <a:t>QUANTUM</a:t>
            </a:r>
            <a:r>
              <a:rPr sz="1200" spc="150" dirty="0">
                <a:latin typeface="Times New Roman"/>
                <a:cs typeface="Times New Roman"/>
              </a:rPr>
              <a:t> </a:t>
            </a:r>
            <a:r>
              <a:rPr sz="1200" spc="-10" dirty="0">
                <a:latin typeface="Times New Roman"/>
                <a:cs typeface="Times New Roman"/>
              </a:rPr>
              <a:t>STATISTICS</a:t>
            </a:r>
            <a:endParaRPr sz="1200">
              <a:latin typeface="Times New Roman"/>
              <a:cs typeface="Times New Roman"/>
            </a:endParaRPr>
          </a:p>
        </p:txBody>
      </p:sp>
      <p:sp>
        <p:nvSpPr>
          <p:cNvPr id="4" name="object 4"/>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5" name="object 5"/>
          <p:cNvSpPr txBox="1">
            <a:spLocks noGrp="1"/>
          </p:cNvSpPr>
          <p:nvPr>
            <p:ph type="title"/>
          </p:nvPr>
        </p:nvSpPr>
        <p:spPr>
          <a:xfrm>
            <a:off x="718819" y="1226005"/>
            <a:ext cx="5699125" cy="403225"/>
          </a:xfrm>
          <a:prstGeom prst="rect">
            <a:avLst/>
          </a:prstGeom>
        </p:spPr>
        <p:txBody>
          <a:bodyPr vert="horz" wrap="square" lIns="0" tIns="15875" rIns="0" bIns="0" rtlCol="0">
            <a:spAutoFit/>
          </a:bodyPr>
          <a:lstStyle/>
          <a:p>
            <a:pPr marL="12700">
              <a:lnSpc>
                <a:spcPct val="100000"/>
              </a:lnSpc>
              <a:spcBef>
                <a:spcPts val="125"/>
              </a:spcBef>
            </a:pPr>
            <a:r>
              <a:rPr dirty="0"/>
              <a:t>A</a:t>
            </a:r>
            <a:r>
              <a:rPr spc="215" dirty="0"/>
              <a:t> </a:t>
            </a:r>
            <a:r>
              <a:rPr dirty="0"/>
              <a:t>“degenerate</a:t>
            </a:r>
            <a:r>
              <a:rPr spc="225" dirty="0"/>
              <a:t> </a:t>
            </a:r>
            <a:r>
              <a:rPr dirty="0"/>
              <a:t>Fermi</a:t>
            </a:r>
            <a:r>
              <a:rPr spc="220" dirty="0"/>
              <a:t> </a:t>
            </a:r>
            <a:r>
              <a:rPr spc="50" dirty="0"/>
              <a:t>gas”</a:t>
            </a:r>
            <a:r>
              <a:rPr spc="225" dirty="0"/>
              <a:t> </a:t>
            </a:r>
            <a:r>
              <a:rPr dirty="0"/>
              <a:t>is.</a:t>
            </a:r>
            <a:r>
              <a:rPr spc="-180" dirty="0"/>
              <a:t> </a:t>
            </a:r>
            <a:r>
              <a:rPr spc="75" dirty="0"/>
              <a:t>.</a:t>
            </a:r>
            <a:r>
              <a:rPr spc="-180" dirty="0"/>
              <a:t> </a:t>
            </a:r>
            <a:r>
              <a:rPr spc="75" dirty="0"/>
              <a:t>.</a:t>
            </a:r>
            <a:r>
              <a:rPr spc="-180" dirty="0"/>
              <a:t> </a:t>
            </a:r>
            <a:r>
              <a:rPr dirty="0"/>
              <a:t>(Choose</a:t>
            </a:r>
            <a:r>
              <a:rPr spc="225" dirty="0"/>
              <a:t> </a:t>
            </a:r>
            <a:r>
              <a:rPr spc="-10" dirty="0"/>
              <a:t>one.)</a:t>
            </a:r>
          </a:p>
        </p:txBody>
      </p:sp>
      <p:sp>
        <p:nvSpPr>
          <p:cNvPr id="6" name="object 6"/>
          <p:cNvSpPr txBox="1"/>
          <p:nvPr/>
        </p:nvSpPr>
        <p:spPr>
          <a:xfrm>
            <a:off x="719315" y="1679681"/>
            <a:ext cx="8256905" cy="2303145"/>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dirty="0">
                <a:latin typeface="Garamond"/>
                <a:cs typeface="Garamond"/>
              </a:rPr>
              <a:t>A</a:t>
            </a:r>
            <a:r>
              <a:rPr sz="2450" spc="-55" dirty="0">
                <a:latin typeface="Garamond"/>
                <a:cs typeface="Garamond"/>
              </a:rPr>
              <a:t> </a:t>
            </a:r>
            <a:r>
              <a:rPr sz="2450" dirty="0">
                <a:latin typeface="Garamond"/>
                <a:cs typeface="Garamond"/>
              </a:rPr>
              <a:t>collection</a:t>
            </a:r>
            <a:r>
              <a:rPr sz="2450" spc="-50" dirty="0">
                <a:latin typeface="Garamond"/>
                <a:cs typeface="Garamond"/>
              </a:rPr>
              <a:t> </a:t>
            </a:r>
            <a:r>
              <a:rPr sz="2450" spc="-114" dirty="0">
                <a:latin typeface="Garamond"/>
                <a:cs typeface="Garamond"/>
              </a:rPr>
              <a:t>of</a:t>
            </a:r>
            <a:r>
              <a:rPr sz="2450" spc="-50" dirty="0">
                <a:latin typeface="Garamond"/>
                <a:cs typeface="Garamond"/>
              </a:rPr>
              <a:t> </a:t>
            </a:r>
            <a:r>
              <a:rPr sz="2450" spc="-10" dirty="0">
                <a:latin typeface="Garamond"/>
                <a:cs typeface="Garamond"/>
              </a:rPr>
              <a:t>fermions</a:t>
            </a:r>
            <a:r>
              <a:rPr sz="2450" spc="-55" dirty="0">
                <a:latin typeface="Garamond"/>
                <a:cs typeface="Garamond"/>
              </a:rPr>
              <a:t> </a:t>
            </a:r>
            <a:r>
              <a:rPr sz="2450" spc="114" dirty="0">
                <a:latin typeface="Garamond"/>
                <a:cs typeface="Garamond"/>
              </a:rPr>
              <a:t>that</a:t>
            </a:r>
            <a:r>
              <a:rPr sz="2450" spc="-55" dirty="0">
                <a:latin typeface="Garamond"/>
                <a:cs typeface="Garamond"/>
              </a:rPr>
              <a:t> </a:t>
            </a:r>
            <a:r>
              <a:rPr sz="2450" spc="55" dirty="0">
                <a:latin typeface="Garamond"/>
                <a:cs typeface="Garamond"/>
              </a:rPr>
              <a:t>are</a:t>
            </a:r>
            <a:r>
              <a:rPr sz="2450" spc="-50" dirty="0">
                <a:latin typeface="Garamond"/>
                <a:cs typeface="Garamond"/>
              </a:rPr>
              <a:t> </a:t>
            </a:r>
            <a:r>
              <a:rPr sz="2450" spc="75" dirty="0">
                <a:latin typeface="Garamond"/>
                <a:cs typeface="Garamond"/>
              </a:rPr>
              <a:t>all</a:t>
            </a:r>
            <a:r>
              <a:rPr sz="2450" spc="-55" dirty="0">
                <a:latin typeface="Garamond"/>
                <a:cs typeface="Garamond"/>
              </a:rPr>
              <a:t> </a:t>
            </a:r>
            <a:r>
              <a:rPr sz="2450" dirty="0">
                <a:latin typeface="Garamond"/>
                <a:cs typeface="Garamond"/>
              </a:rPr>
              <a:t>in</a:t>
            </a:r>
            <a:r>
              <a:rPr sz="2450" spc="-50" dirty="0">
                <a:latin typeface="Garamond"/>
                <a:cs typeface="Garamond"/>
              </a:rPr>
              <a:t> </a:t>
            </a:r>
            <a:r>
              <a:rPr sz="2450" dirty="0">
                <a:latin typeface="Garamond"/>
                <a:cs typeface="Garamond"/>
              </a:rPr>
              <a:t>the</a:t>
            </a:r>
            <a:r>
              <a:rPr sz="2450" spc="-50" dirty="0">
                <a:latin typeface="Garamond"/>
                <a:cs typeface="Garamond"/>
              </a:rPr>
              <a:t> </a:t>
            </a:r>
            <a:r>
              <a:rPr sz="2450" dirty="0">
                <a:latin typeface="Garamond"/>
                <a:cs typeface="Garamond"/>
              </a:rPr>
              <a:t>lowest</a:t>
            </a:r>
            <a:r>
              <a:rPr sz="2450" spc="-55" dirty="0">
                <a:latin typeface="Garamond"/>
                <a:cs typeface="Garamond"/>
              </a:rPr>
              <a:t> </a:t>
            </a:r>
            <a:r>
              <a:rPr sz="2450" spc="65" dirty="0">
                <a:latin typeface="Garamond"/>
                <a:cs typeface="Garamond"/>
              </a:rPr>
              <a:t>states</a:t>
            </a:r>
            <a:r>
              <a:rPr sz="2450" spc="-55" dirty="0">
                <a:latin typeface="Garamond"/>
                <a:cs typeface="Garamond"/>
              </a:rPr>
              <a:t> </a:t>
            </a:r>
            <a:r>
              <a:rPr sz="2450" spc="-10" dirty="0">
                <a:latin typeface="Garamond"/>
                <a:cs typeface="Garamond"/>
              </a:rPr>
              <a:t>possible.</a:t>
            </a:r>
            <a:endParaRPr sz="2450">
              <a:latin typeface="Garamond"/>
              <a:cs typeface="Garamond"/>
            </a:endParaRPr>
          </a:p>
          <a:p>
            <a:pPr marL="382270" marR="6350" indent="-358140">
              <a:lnSpc>
                <a:spcPct val="101699"/>
              </a:lnSpc>
              <a:spcBef>
                <a:spcPts val="995"/>
              </a:spcBef>
              <a:buAutoNum type="alphaUcPeriod"/>
              <a:tabLst>
                <a:tab pos="383540" algn="l"/>
              </a:tabLst>
            </a:pPr>
            <a:r>
              <a:rPr sz="2450" dirty="0">
                <a:latin typeface="Garamond"/>
                <a:cs typeface="Garamond"/>
              </a:rPr>
              <a:t>A</a:t>
            </a:r>
            <a:r>
              <a:rPr sz="2450" spc="225" dirty="0">
                <a:latin typeface="Garamond"/>
                <a:cs typeface="Garamond"/>
              </a:rPr>
              <a:t> </a:t>
            </a:r>
            <a:r>
              <a:rPr sz="2450" dirty="0">
                <a:latin typeface="Garamond"/>
                <a:cs typeface="Garamond"/>
              </a:rPr>
              <a:t>collection</a:t>
            </a:r>
            <a:r>
              <a:rPr sz="2450" spc="225" dirty="0">
                <a:latin typeface="Garamond"/>
                <a:cs typeface="Garamond"/>
              </a:rPr>
              <a:t> </a:t>
            </a:r>
            <a:r>
              <a:rPr sz="2450" dirty="0">
                <a:latin typeface="Garamond"/>
                <a:cs typeface="Garamond"/>
              </a:rPr>
              <a:t>of</a:t>
            </a:r>
            <a:r>
              <a:rPr sz="2450" spc="229" dirty="0">
                <a:latin typeface="Garamond"/>
                <a:cs typeface="Garamond"/>
              </a:rPr>
              <a:t> </a:t>
            </a:r>
            <a:r>
              <a:rPr sz="2450" dirty="0">
                <a:latin typeface="Garamond"/>
                <a:cs typeface="Garamond"/>
              </a:rPr>
              <a:t>fermions</a:t>
            </a:r>
            <a:r>
              <a:rPr sz="2450" spc="225" dirty="0">
                <a:latin typeface="Garamond"/>
                <a:cs typeface="Garamond"/>
              </a:rPr>
              <a:t> </a:t>
            </a:r>
            <a:r>
              <a:rPr sz="2450" spc="114" dirty="0">
                <a:latin typeface="Garamond"/>
                <a:cs typeface="Garamond"/>
              </a:rPr>
              <a:t>that</a:t>
            </a:r>
            <a:r>
              <a:rPr sz="2450" spc="225" dirty="0">
                <a:latin typeface="Garamond"/>
                <a:cs typeface="Garamond"/>
              </a:rPr>
              <a:t> </a:t>
            </a:r>
            <a:r>
              <a:rPr sz="2450" spc="55" dirty="0">
                <a:latin typeface="Garamond"/>
                <a:cs typeface="Garamond"/>
              </a:rPr>
              <a:t>are</a:t>
            </a:r>
            <a:r>
              <a:rPr sz="2450" spc="225" dirty="0">
                <a:latin typeface="Garamond"/>
                <a:cs typeface="Garamond"/>
              </a:rPr>
              <a:t> </a:t>
            </a:r>
            <a:r>
              <a:rPr sz="2450" spc="75" dirty="0">
                <a:latin typeface="Garamond"/>
                <a:cs typeface="Garamond"/>
              </a:rPr>
              <a:t>all</a:t>
            </a:r>
            <a:r>
              <a:rPr sz="2450" spc="225" dirty="0">
                <a:latin typeface="Garamond"/>
                <a:cs typeface="Garamond"/>
              </a:rPr>
              <a:t> </a:t>
            </a:r>
            <a:r>
              <a:rPr sz="2450" dirty="0">
                <a:latin typeface="Garamond"/>
                <a:cs typeface="Garamond"/>
              </a:rPr>
              <a:t>in</a:t>
            </a:r>
            <a:r>
              <a:rPr sz="2450" spc="229" dirty="0">
                <a:latin typeface="Garamond"/>
                <a:cs typeface="Garamond"/>
              </a:rPr>
              <a:t> </a:t>
            </a:r>
            <a:r>
              <a:rPr sz="2450" dirty="0">
                <a:latin typeface="Garamond"/>
                <a:cs typeface="Garamond"/>
              </a:rPr>
              <a:t>the</a:t>
            </a:r>
            <a:r>
              <a:rPr sz="2450" spc="225" dirty="0">
                <a:latin typeface="Garamond"/>
                <a:cs typeface="Garamond"/>
              </a:rPr>
              <a:t> </a:t>
            </a:r>
            <a:r>
              <a:rPr sz="2450" dirty="0">
                <a:latin typeface="Garamond"/>
                <a:cs typeface="Garamond"/>
              </a:rPr>
              <a:t>same</a:t>
            </a:r>
            <a:r>
              <a:rPr sz="2450" spc="225" dirty="0">
                <a:latin typeface="Garamond"/>
                <a:cs typeface="Garamond"/>
              </a:rPr>
              <a:t> </a:t>
            </a:r>
            <a:r>
              <a:rPr sz="2450" spc="85" dirty="0">
                <a:latin typeface="Garamond"/>
                <a:cs typeface="Garamond"/>
              </a:rPr>
              <a:t>state</a:t>
            </a:r>
            <a:r>
              <a:rPr sz="2450" spc="225" dirty="0">
                <a:latin typeface="Garamond"/>
                <a:cs typeface="Garamond"/>
              </a:rPr>
              <a:t> </a:t>
            </a:r>
            <a:r>
              <a:rPr sz="2450" spc="65" dirty="0">
                <a:latin typeface="Garamond"/>
                <a:cs typeface="Garamond"/>
              </a:rPr>
              <a:t>as</a:t>
            </a:r>
            <a:r>
              <a:rPr sz="2450" spc="225" dirty="0">
                <a:latin typeface="Garamond"/>
                <a:cs typeface="Garamond"/>
              </a:rPr>
              <a:t> </a:t>
            </a:r>
            <a:r>
              <a:rPr sz="2450" spc="-20" dirty="0">
                <a:latin typeface="Garamond"/>
                <a:cs typeface="Garamond"/>
              </a:rPr>
              <a:t>each 	</a:t>
            </a:r>
            <a:r>
              <a:rPr sz="2450" spc="-10" dirty="0">
                <a:latin typeface="Garamond"/>
                <a:cs typeface="Garamond"/>
              </a:rPr>
              <a:t>other.</a:t>
            </a:r>
            <a:endParaRPr sz="2450">
              <a:latin typeface="Garamond"/>
              <a:cs typeface="Garamond"/>
            </a:endParaRPr>
          </a:p>
          <a:p>
            <a:pPr marL="382270" marR="5080" indent="-361950">
              <a:lnSpc>
                <a:spcPct val="101699"/>
              </a:lnSpc>
              <a:spcBef>
                <a:spcPts val="995"/>
              </a:spcBef>
              <a:buAutoNum type="alphaUcPeriod"/>
              <a:tabLst>
                <a:tab pos="383540" algn="l"/>
              </a:tabLst>
            </a:pPr>
            <a:r>
              <a:rPr sz="2450" dirty="0">
                <a:latin typeface="Garamond"/>
                <a:cs typeface="Garamond"/>
              </a:rPr>
              <a:t>A</a:t>
            </a:r>
            <a:r>
              <a:rPr sz="2450" spc="80" dirty="0">
                <a:latin typeface="Garamond"/>
                <a:cs typeface="Garamond"/>
              </a:rPr>
              <a:t> </a:t>
            </a:r>
            <a:r>
              <a:rPr sz="2450" dirty="0">
                <a:latin typeface="Garamond"/>
                <a:cs typeface="Garamond"/>
              </a:rPr>
              <a:t>collection</a:t>
            </a:r>
            <a:r>
              <a:rPr sz="2450" spc="75" dirty="0">
                <a:latin typeface="Garamond"/>
                <a:cs typeface="Garamond"/>
              </a:rPr>
              <a:t> </a:t>
            </a:r>
            <a:r>
              <a:rPr sz="2450" dirty="0">
                <a:latin typeface="Garamond"/>
                <a:cs typeface="Garamond"/>
              </a:rPr>
              <a:t>of</a:t>
            </a:r>
            <a:r>
              <a:rPr sz="2450" spc="80" dirty="0">
                <a:latin typeface="Garamond"/>
                <a:cs typeface="Garamond"/>
              </a:rPr>
              <a:t> </a:t>
            </a:r>
            <a:r>
              <a:rPr sz="2450" dirty="0">
                <a:latin typeface="Garamond"/>
                <a:cs typeface="Garamond"/>
              </a:rPr>
              <a:t>fermions</a:t>
            </a:r>
            <a:r>
              <a:rPr sz="2450" spc="75" dirty="0">
                <a:latin typeface="Garamond"/>
                <a:cs typeface="Garamond"/>
              </a:rPr>
              <a:t> </a:t>
            </a:r>
            <a:r>
              <a:rPr sz="2450" spc="114" dirty="0">
                <a:latin typeface="Garamond"/>
                <a:cs typeface="Garamond"/>
              </a:rPr>
              <a:t>that</a:t>
            </a:r>
            <a:r>
              <a:rPr sz="2450" spc="80" dirty="0">
                <a:latin typeface="Garamond"/>
                <a:cs typeface="Garamond"/>
              </a:rPr>
              <a:t> </a:t>
            </a:r>
            <a:r>
              <a:rPr sz="2450" spc="55" dirty="0">
                <a:latin typeface="Garamond"/>
                <a:cs typeface="Garamond"/>
              </a:rPr>
              <a:t>are</a:t>
            </a:r>
            <a:r>
              <a:rPr sz="2450" spc="70" dirty="0">
                <a:latin typeface="Garamond"/>
                <a:cs typeface="Garamond"/>
              </a:rPr>
              <a:t> </a:t>
            </a:r>
            <a:r>
              <a:rPr sz="2450" spc="75" dirty="0">
                <a:latin typeface="Garamond"/>
                <a:cs typeface="Garamond"/>
              </a:rPr>
              <a:t>all</a:t>
            </a:r>
            <a:r>
              <a:rPr sz="2450" spc="85" dirty="0">
                <a:latin typeface="Garamond"/>
                <a:cs typeface="Garamond"/>
              </a:rPr>
              <a:t> </a:t>
            </a:r>
            <a:r>
              <a:rPr sz="2450" dirty="0">
                <a:latin typeface="Garamond"/>
                <a:cs typeface="Garamond"/>
              </a:rPr>
              <a:t>in</a:t>
            </a:r>
            <a:r>
              <a:rPr sz="2450" spc="75" dirty="0">
                <a:latin typeface="Garamond"/>
                <a:cs typeface="Garamond"/>
              </a:rPr>
              <a:t> </a:t>
            </a:r>
            <a:r>
              <a:rPr sz="2450" dirty="0">
                <a:latin typeface="Garamond"/>
                <a:cs typeface="Garamond"/>
              </a:rPr>
              <a:t>different</a:t>
            </a:r>
            <a:r>
              <a:rPr sz="2450" spc="80" dirty="0">
                <a:latin typeface="Garamond"/>
                <a:cs typeface="Garamond"/>
              </a:rPr>
              <a:t> </a:t>
            </a:r>
            <a:r>
              <a:rPr sz="2450" spc="65" dirty="0">
                <a:latin typeface="Garamond"/>
                <a:cs typeface="Garamond"/>
              </a:rPr>
              <a:t>states</a:t>
            </a:r>
            <a:r>
              <a:rPr sz="2450" spc="75" dirty="0">
                <a:latin typeface="Garamond"/>
                <a:cs typeface="Garamond"/>
              </a:rPr>
              <a:t> </a:t>
            </a:r>
            <a:r>
              <a:rPr sz="2450" spc="50" dirty="0">
                <a:latin typeface="Garamond"/>
                <a:cs typeface="Garamond"/>
              </a:rPr>
              <a:t>with</a:t>
            </a:r>
            <a:r>
              <a:rPr sz="2450" spc="80" dirty="0">
                <a:latin typeface="Garamond"/>
                <a:cs typeface="Garamond"/>
              </a:rPr>
              <a:t> </a:t>
            </a:r>
            <a:r>
              <a:rPr sz="2450" spc="-25" dirty="0">
                <a:latin typeface="Garamond"/>
                <a:cs typeface="Garamond"/>
              </a:rPr>
              <a:t>the 	</a:t>
            </a:r>
            <a:r>
              <a:rPr sz="2450" dirty="0">
                <a:latin typeface="Garamond"/>
                <a:cs typeface="Garamond"/>
              </a:rPr>
              <a:t>same</a:t>
            </a:r>
            <a:r>
              <a:rPr sz="2450" spc="270" dirty="0">
                <a:latin typeface="Garamond"/>
                <a:cs typeface="Garamond"/>
              </a:rPr>
              <a:t> </a:t>
            </a:r>
            <a:r>
              <a:rPr sz="2450" spc="-10" dirty="0">
                <a:latin typeface="Garamond"/>
                <a:cs typeface="Garamond"/>
              </a:rPr>
              <a:t>energy.</a:t>
            </a:r>
            <a:endParaRPr sz="2450">
              <a:latin typeface="Garamond"/>
              <a:cs typeface="Garamond"/>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50900"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endParaRPr sz="1200">
              <a:latin typeface="Times New Roman"/>
              <a:cs typeface="Times New Roman"/>
            </a:endParaRPr>
          </a:p>
        </p:txBody>
      </p:sp>
      <p:sp>
        <p:nvSpPr>
          <p:cNvPr id="3" name="object 3"/>
          <p:cNvSpPr txBox="1"/>
          <p:nvPr/>
        </p:nvSpPr>
        <p:spPr>
          <a:xfrm>
            <a:off x="6801446" y="878291"/>
            <a:ext cx="2173605"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10.6.</a:t>
            </a:r>
            <a:r>
              <a:rPr sz="1200" spc="215" dirty="0">
                <a:latin typeface="Times New Roman"/>
                <a:cs typeface="Times New Roman"/>
              </a:rPr>
              <a:t>  </a:t>
            </a:r>
            <a:r>
              <a:rPr sz="1200" dirty="0">
                <a:latin typeface="Times New Roman"/>
                <a:cs typeface="Times New Roman"/>
              </a:rPr>
              <a:t>QUANTUM</a:t>
            </a:r>
            <a:r>
              <a:rPr sz="1200" spc="150" dirty="0">
                <a:latin typeface="Times New Roman"/>
                <a:cs typeface="Times New Roman"/>
              </a:rPr>
              <a:t> </a:t>
            </a:r>
            <a:r>
              <a:rPr sz="1200" spc="-10" dirty="0">
                <a:latin typeface="Times New Roman"/>
                <a:cs typeface="Times New Roman"/>
              </a:rPr>
              <a:t>STATISTICS</a:t>
            </a:r>
            <a:endParaRPr sz="1200">
              <a:latin typeface="Times New Roman"/>
              <a:cs typeface="Times New Roman"/>
            </a:endParaRPr>
          </a:p>
        </p:txBody>
      </p:sp>
      <p:sp>
        <p:nvSpPr>
          <p:cNvPr id="4" name="object 4"/>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5" name="object 5"/>
          <p:cNvSpPr txBox="1">
            <a:spLocks noGrp="1"/>
          </p:cNvSpPr>
          <p:nvPr>
            <p:ph type="title"/>
          </p:nvPr>
        </p:nvSpPr>
        <p:spPr>
          <a:xfrm>
            <a:off x="718819" y="1226005"/>
            <a:ext cx="5699125" cy="403225"/>
          </a:xfrm>
          <a:prstGeom prst="rect">
            <a:avLst/>
          </a:prstGeom>
        </p:spPr>
        <p:txBody>
          <a:bodyPr vert="horz" wrap="square" lIns="0" tIns="15875" rIns="0" bIns="0" rtlCol="0">
            <a:spAutoFit/>
          </a:bodyPr>
          <a:lstStyle/>
          <a:p>
            <a:pPr marL="12700">
              <a:lnSpc>
                <a:spcPct val="100000"/>
              </a:lnSpc>
              <a:spcBef>
                <a:spcPts val="125"/>
              </a:spcBef>
            </a:pPr>
            <a:r>
              <a:rPr dirty="0"/>
              <a:t>A</a:t>
            </a:r>
            <a:r>
              <a:rPr spc="215" dirty="0"/>
              <a:t> </a:t>
            </a:r>
            <a:r>
              <a:rPr dirty="0"/>
              <a:t>“degenerate</a:t>
            </a:r>
            <a:r>
              <a:rPr spc="225" dirty="0"/>
              <a:t> </a:t>
            </a:r>
            <a:r>
              <a:rPr dirty="0"/>
              <a:t>Fermi</a:t>
            </a:r>
            <a:r>
              <a:rPr spc="220" dirty="0"/>
              <a:t> </a:t>
            </a:r>
            <a:r>
              <a:rPr spc="50" dirty="0"/>
              <a:t>gas”</a:t>
            </a:r>
            <a:r>
              <a:rPr spc="225" dirty="0"/>
              <a:t> </a:t>
            </a:r>
            <a:r>
              <a:rPr dirty="0"/>
              <a:t>is.</a:t>
            </a:r>
            <a:r>
              <a:rPr spc="-180" dirty="0"/>
              <a:t> </a:t>
            </a:r>
            <a:r>
              <a:rPr spc="75" dirty="0"/>
              <a:t>.</a:t>
            </a:r>
            <a:r>
              <a:rPr spc="-180" dirty="0"/>
              <a:t> </a:t>
            </a:r>
            <a:r>
              <a:rPr spc="75" dirty="0"/>
              <a:t>.</a:t>
            </a:r>
            <a:r>
              <a:rPr spc="-180" dirty="0"/>
              <a:t> </a:t>
            </a:r>
            <a:r>
              <a:rPr dirty="0"/>
              <a:t>(Choose</a:t>
            </a:r>
            <a:r>
              <a:rPr spc="225" dirty="0"/>
              <a:t> </a:t>
            </a:r>
            <a:r>
              <a:rPr spc="-10" dirty="0"/>
              <a:t>one.)</a:t>
            </a:r>
          </a:p>
        </p:txBody>
      </p:sp>
      <p:sp>
        <p:nvSpPr>
          <p:cNvPr id="6" name="object 6"/>
          <p:cNvSpPr txBox="1"/>
          <p:nvPr/>
        </p:nvSpPr>
        <p:spPr>
          <a:xfrm>
            <a:off x="707758" y="1679681"/>
            <a:ext cx="8268334" cy="2922905"/>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dirty="0">
                <a:latin typeface="Garamond"/>
                <a:cs typeface="Garamond"/>
              </a:rPr>
              <a:t>A</a:t>
            </a:r>
            <a:r>
              <a:rPr sz="2450" spc="-55" dirty="0">
                <a:latin typeface="Garamond"/>
                <a:cs typeface="Garamond"/>
              </a:rPr>
              <a:t> </a:t>
            </a:r>
            <a:r>
              <a:rPr sz="2450" dirty="0">
                <a:latin typeface="Garamond"/>
                <a:cs typeface="Garamond"/>
              </a:rPr>
              <a:t>collection</a:t>
            </a:r>
            <a:r>
              <a:rPr sz="2450" spc="-50" dirty="0">
                <a:latin typeface="Garamond"/>
                <a:cs typeface="Garamond"/>
              </a:rPr>
              <a:t> </a:t>
            </a:r>
            <a:r>
              <a:rPr sz="2450" spc="-114" dirty="0">
                <a:latin typeface="Garamond"/>
                <a:cs typeface="Garamond"/>
              </a:rPr>
              <a:t>of</a:t>
            </a:r>
            <a:r>
              <a:rPr sz="2450" spc="-50" dirty="0">
                <a:latin typeface="Garamond"/>
                <a:cs typeface="Garamond"/>
              </a:rPr>
              <a:t> </a:t>
            </a:r>
            <a:r>
              <a:rPr sz="2450" spc="-10" dirty="0">
                <a:latin typeface="Garamond"/>
                <a:cs typeface="Garamond"/>
              </a:rPr>
              <a:t>fermions</a:t>
            </a:r>
            <a:r>
              <a:rPr sz="2450" spc="-55" dirty="0">
                <a:latin typeface="Garamond"/>
                <a:cs typeface="Garamond"/>
              </a:rPr>
              <a:t> </a:t>
            </a:r>
            <a:r>
              <a:rPr sz="2450" spc="114" dirty="0">
                <a:latin typeface="Garamond"/>
                <a:cs typeface="Garamond"/>
              </a:rPr>
              <a:t>that</a:t>
            </a:r>
            <a:r>
              <a:rPr sz="2450" spc="-55" dirty="0">
                <a:latin typeface="Garamond"/>
                <a:cs typeface="Garamond"/>
              </a:rPr>
              <a:t> </a:t>
            </a:r>
            <a:r>
              <a:rPr sz="2450" spc="55" dirty="0">
                <a:latin typeface="Garamond"/>
                <a:cs typeface="Garamond"/>
              </a:rPr>
              <a:t>are</a:t>
            </a:r>
            <a:r>
              <a:rPr sz="2450" spc="-50" dirty="0">
                <a:latin typeface="Garamond"/>
                <a:cs typeface="Garamond"/>
              </a:rPr>
              <a:t> </a:t>
            </a:r>
            <a:r>
              <a:rPr sz="2450" spc="75" dirty="0">
                <a:latin typeface="Garamond"/>
                <a:cs typeface="Garamond"/>
              </a:rPr>
              <a:t>all</a:t>
            </a:r>
            <a:r>
              <a:rPr sz="2450" spc="-55" dirty="0">
                <a:latin typeface="Garamond"/>
                <a:cs typeface="Garamond"/>
              </a:rPr>
              <a:t> </a:t>
            </a:r>
            <a:r>
              <a:rPr sz="2450" dirty="0">
                <a:latin typeface="Garamond"/>
                <a:cs typeface="Garamond"/>
              </a:rPr>
              <a:t>in</a:t>
            </a:r>
            <a:r>
              <a:rPr sz="2450" spc="-50" dirty="0">
                <a:latin typeface="Garamond"/>
                <a:cs typeface="Garamond"/>
              </a:rPr>
              <a:t> </a:t>
            </a:r>
            <a:r>
              <a:rPr sz="2450" dirty="0">
                <a:latin typeface="Garamond"/>
                <a:cs typeface="Garamond"/>
              </a:rPr>
              <a:t>the</a:t>
            </a:r>
            <a:r>
              <a:rPr sz="2450" spc="-50" dirty="0">
                <a:latin typeface="Garamond"/>
                <a:cs typeface="Garamond"/>
              </a:rPr>
              <a:t> </a:t>
            </a:r>
            <a:r>
              <a:rPr sz="2450" dirty="0">
                <a:latin typeface="Garamond"/>
                <a:cs typeface="Garamond"/>
              </a:rPr>
              <a:t>lowest</a:t>
            </a:r>
            <a:r>
              <a:rPr sz="2450" spc="-55" dirty="0">
                <a:latin typeface="Garamond"/>
                <a:cs typeface="Garamond"/>
              </a:rPr>
              <a:t> </a:t>
            </a:r>
            <a:r>
              <a:rPr sz="2450" spc="65" dirty="0">
                <a:latin typeface="Garamond"/>
                <a:cs typeface="Garamond"/>
              </a:rPr>
              <a:t>states</a:t>
            </a:r>
            <a:r>
              <a:rPr sz="2450" spc="-55" dirty="0">
                <a:latin typeface="Garamond"/>
                <a:cs typeface="Garamond"/>
              </a:rPr>
              <a:t> </a:t>
            </a:r>
            <a:r>
              <a:rPr sz="2450" spc="-10" dirty="0">
                <a:latin typeface="Garamond"/>
                <a:cs typeface="Garamond"/>
              </a:rPr>
              <a:t>possible.</a:t>
            </a:r>
            <a:endParaRPr sz="2450">
              <a:latin typeface="Garamond"/>
              <a:cs typeface="Garamond"/>
            </a:endParaRPr>
          </a:p>
          <a:p>
            <a:pPr marL="393700" marR="6350" indent="-358140">
              <a:lnSpc>
                <a:spcPct val="101699"/>
              </a:lnSpc>
              <a:spcBef>
                <a:spcPts val="995"/>
              </a:spcBef>
              <a:buAutoNum type="alphaUcPeriod"/>
              <a:tabLst>
                <a:tab pos="394970" algn="l"/>
              </a:tabLst>
            </a:pPr>
            <a:r>
              <a:rPr sz="2450" dirty="0">
                <a:latin typeface="Garamond"/>
                <a:cs typeface="Garamond"/>
              </a:rPr>
              <a:t>A</a:t>
            </a:r>
            <a:r>
              <a:rPr sz="2450" spc="225" dirty="0">
                <a:latin typeface="Garamond"/>
                <a:cs typeface="Garamond"/>
              </a:rPr>
              <a:t> </a:t>
            </a:r>
            <a:r>
              <a:rPr sz="2450" dirty="0">
                <a:latin typeface="Garamond"/>
                <a:cs typeface="Garamond"/>
              </a:rPr>
              <a:t>collection</a:t>
            </a:r>
            <a:r>
              <a:rPr sz="2450" spc="225" dirty="0">
                <a:latin typeface="Garamond"/>
                <a:cs typeface="Garamond"/>
              </a:rPr>
              <a:t> </a:t>
            </a:r>
            <a:r>
              <a:rPr sz="2450" dirty="0">
                <a:latin typeface="Garamond"/>
                <a:cs typeface="Garamond"/>
              </a:rPr>
              <a:t>of</a:t>
            </a:r>
            <a:r>
              <a:rPr sz="2450" spc="229" dirty="0">
                <a:latin typeface="Garamond"/>
                <a:cs typeface="Garamond"/>
              </a:rPr>
              <a:t> </a:t>
            </a:r>
            <a:r>
              <a:rPr sz="2450" dirty="0">
                <a:latin typeface="Garamond"/>
                <a:cs typeface="Garamond"/>
              </a:rPr>
              <a:t>fermions</a:t>
            </a:r>
            <a:r>
              <a:rPr sz="2450" spc="225" dirty="0">
                <a:latin typeface="Garamond"/>
                <a:cs typeface="Garamond"/>
              </a:rPr>
              <a:t> </a:t>
            </a:r>
            <a:r>
              <a:rPr sz="2450" spc="114" dirty="0">
                <a:latin typeface="Garamond"/>
                <a:cs typeface="Garamond"/>
              </a:rPr>
              <a:t>that</a:t>
            </a:r>
            <a:r>
              <a:rPr sz="2450" spc="225" dirty="0">
                <a:latin typeface="Garamond"/>
                <a:cs typeface="Garamond"/>
              </a:rPr>
              <a:t> </a:t>
            </a:r>
            <a:r>
              <a:rPr sz="2450" spc="55" dirty="0">
                <a:latin typeface="Garamond"/>
                <a:cs typeface="Garamond"/>
              </a:rPr>
              <a:t>are</a:t>
            </a:r>
            <a:r>
              <a:rPr sz="2450" spc="225" dirty="0">
                <a:latin typeface="Garamond"/>
                <a:cs typeface="Garamond"/>
              </a:rPr>
              <a:t> </a:t>
            </a:r>
            <a:r>
              <a:rPr sz="2450" spc="75" dirty="0">
                <a:latin typeface="Garamond"/>
                <a:cs typeface="Garamond"/>
              </a:rPr>
              <a:t>all</a:t>
            </a:r>
            <a:r>
              <a:rPr sz="2450" spc="225" dirty="0">
                <a:latin typeface="Garamond"/>
                <a:cs typeface="Garamond"/>
              </a:rPr>
              <a:t> </a:t>
            </a:r>
            <a:r>
              <a:rPr sz="2450" dirty="0">
                <a:latin typeface="Garamond"/>
                <a:cs typeface="Garamond"/>
              </a:rPr>
              <a:t>in</a:t>
            </a:r>
            <a:r>
              <a:rPr sz="2450" spc="229" dirty="0">
                <a:latin typeface="Garamond"/>
                <a:cs typeface="Garamond"/>
              </a:rPr>
              <a:t> </a:t>
            </a:r>
            <a:r>
              <a:rPr sz="2450" dirty="0">
                <a:latin typeface="Garamond"/>
                <a:cs typeface="Garamond"/>
              </a:rPr>
              <a:t>the</a:t>
            </a:r>
            <a:r>
              <a:rPr sz="2450" spc="225" dirty="0">
                <a:latin typeface="Garamond"/>
                <a:cs typeface="Garamond"/>
              </a:rPr>
              <a:t> </a:t>
            </a:r>
            <a:r>
              <a:rPr sz="2450" dirty="0">
                <a:latin typeface="Garamond"/>
                <a:cs typeface="Garamond"/>
              </a:rPr>
              <a:t>same</a:t>
            </a:r>
            <a:r>
              <a:rPr sz="2450" spc="225" dirty="0">
                <a:latin typeface="Garamond"/>
                <a:cs typeface="Garamond"/>
              </a:rPr>
              <a:t> </a:t>
            </a:r>
            <a:r>
              <a:rPr sz="2450" spc="85" dirty="0">
                <a:latin typeface="Garamond"/>
                <a:cs typeface="Garamond"/>
              </a:rPr>
              <a:t>state</a:t>
            </a:r>
            <a:r>
              <a:rPr sz="2450" spc="225" dirty="0">
                <a:latin typeface="Garamond"/>
                <a:cs typeface="Garamond"/>
              </a:rPr>
              <a:t> </a:t>
            </a:r>
            <a:r>
              <a:rPr sz="2450" spc="65" dirty="0">
                <a:latin typeface="Garamond"/>
                <a:cs typeface="Garamond"/>
              </a:rPr>
              <a:t>as</a:t>
            </a:r>
            <a:r>
              <a:rPr sz="2450" spc="225" dirty="0">
                <a:latin typeface="Garamond"/>
                <a:cs typeface="Garamond"/>
              </a:rPr>
              <a:t> </a:t>
            </a:r>
            <a:r>
              <a:rPr sz="2450" spc="-20" dirty="0">
                <a:latin typeface="Garamond"/>
                <a:cs typeface="Garamond"/>
              </a:rPr>
              <a:t>each 	</a:t>
            </a:r>
            <a:r>
              <a:rPr sz="2450" spc="-10" dirty="0">
                <a:latin typeface="Garamond"/>
                <a:cs typeface="Garamond"/>
              </a:rPr>
              <a:t>other.</a:t>
            </a:r>
            <a:endParaRPr sz="2450">
              <a:latin typeface="Garamond"/>
              <a:cs typeface="Garamond"/>
            </a:endParaRPr>
          </a:p>
          <a:p>
            <a:pPr marL="393700" marR="5080" indent="-361950">
              <a:lnSpc>
                <a:spcPct val="101699"/>
              </a:lnSpc>
              <a:spcBef>
                <a:spcPts val="995"/>
              </a:spcBef>
              <a:buAutoNum type="alphaUcPeriod"/>
              <a:tabLst>
                <a:tab pos="394970" algn="l"/>
              </a:tabLst>
            </a:pPr>
            <a:r>
              <a:rPr sz="2450" dirty="0">
                <a:latin typeface="Garamond"/>
                <a:cs typeface="Garamond"/>
              </a:rPr>
              <a:t>A</a:t>
            </a:r>
            <a:r>
              <a:rPr sz="2450" spc="80" dirty="0">
                <a:latin typeface="Garamond"/>
                <a:cs typeface="Garamond"/>
              </a:rPr>
              <a:t> </a:t>
            </a:r>
            <a:r>
              <a:rPr sz="2450" dirty="0">
                <a:latin typeface="Garamond"/>
                <a:cs typeface="Garamond"/>
              </a:rPr>
              <a:t>collection</a:t>
            </a:r>
            <a:r>
              <a:rPr sz="2450" spc="75" dirty="0">
                <a:latin typeface="Garamond"/>
                <a:cs typeface="Garamond"/>
              </a:rPr>
              <a:t> </a:t>
            </a:r>
            <a:r>
              <a:rPr sz="2450" dirty="0">
                <a:latin typeface="Garamond"/>
                <a:cs typeface="Garamond"/>
              </a:rPr>
              <a:t>of</a:t>
            </a:r>
            <a:r>
              <a:rPr sz="2450" spc="80" dirty="0">
                <a:latin typeface="Garamond"/>
                <a:cs typeface="Garamond"/>
              </a:rPr>
              <a:t> </a:t>
            </a:r>
            <a:r>
              <a:rPr sz="2450" dirty="0">
                <a:latin typeface="Garamond"/>
                <a:cs typeface="Garamond"/>
              </a:rPr>
              <a:t>fermions</a:t>
            </a:r>
            <a:r>
              <a:rPr sz="2450" spc="75" dirty="0">
                <a:latin typeface="Garamond"/>
                <a:cs typeface="Garamond"/>
              </a:rPr>
              <a:t> </a:t>
            </a:r>
            <a:r>
              <a:rPr sz="2450" spc="114" dirty="0">
                <a:latin typeface="Garamond"/>
                <a:cs typeface="Garamond"/>
              </a:rPr>
              <a:t>that</a:t>
            </a:r>
            <a:r>
              <a:rPr sz="2450" spc="80" dirty="0">
                <a:latin typeface="Garamond"/>
                <a:cs typeface="Garamond"/>
              </a:rPr>
              <a:t> </a:t>
            </a:r>
            <a:r>
              <a:rPr sz="2450" spc="55" dirty="0">
                <a:latin typeface="Garamond"/>
                <a:cs typeface="Garamond"/>
              </a:rPr>
              <a:t>are</a:t>
            </a:r>
            <a:r>
              <a:rPr sz="2450" spc="70" dirty="0">
                <a:latin typeface="Garamond"/>
                <a:cs typeface="Garamond"/>
              </a:rPr>
              <a:t> </a:t>
            </a:r>
            <a:r>
              <a:rPr sz="2450" spc="75" dirty="0">
                <a:latin typeface="Garamond"/>
                <a:cs typeface="Garamond"/>
              </a:rPr>
              <a:t>all</a:t>
            </a:r>
            <a:r>
              <a:rPr sz="2450" spc="85" dirty="0">
                <a:latin typeface="Garamond"/>
                <a:cs typeface="Garamond"/>
              </a:rPr>
              <a:t> </a:t>
            </a:r>
            <a:r>
              <a:rPr sz="2450" dirty="0">
                <a:latin typeface="Garamond"/>
                <a:cs typeface="Garamond"/>
              </a:rPr>
              <a:t>in</a:t>
            </a:r>
            <a:r>
              <a:rPr sz="2450" spc="75" dirty="0">
                <a:latin typeface="Garamond"/>
                <a:cs typeface="Garamond"/>
              </a:rPr>
              <a:t> </a:t>
            </a:r>
            <a:r>
              <a:rPr sz="2450" dirty="0">
                <a:latin typeface="Garamond"/>
                <a:cs typeface="Garamond"/>
              </a:rPr>
              <a:t>different</a:t>
            </a:r>
            <a:r>
              <a:rPr sz="2450" spc="80" dirty="0">
                <a:latin typeface="Garamond"/>
                <a:cs typeface="Garamond"/>
              </a:rPr>
              <a:t> </a:t>
            </a:r>
            <a:r>
              <a:rPr sz="2450" spc="65" dirty="0">
                <a:latin typeface="Garamond"/>
                <a:cs typeface="Garamond"/>
              </a:rPr>
              <a:t>states</a:t>
            </a:r>
            <a:r>
              <a:rPr sz="2450" spc="75" dirty="0">
                <a:latin typeface="Garamond"/>
                <a:cs typeface="Garamond"/>
              </a:rPr>
              <a:t> </a:t>
            </a:r>
            <a:r>
              <a:rPr sz="2450" spc="50" dirty="0">
                <a:latin typeface="Garamond"/>
                <a:cs typeface="Garamond"/>
              </a:rPr>
              <a:t>with</a:t>
            </a:r>
            <a:r>
              <a:rPr sz="2450" spc="80" dirty="0">
                <a:latin typeface="Garamond"/>
                <a:cs typeface="Garamond"/>
              </a:rPr>
              <a:t> </a:t>
            </a:r>
            <a:r>
              <a:rPr sz="2450" spc="-25" dirty="0">
                <a:latin typeface="Garamond"/>
                <a:cs typeface="Garamond"/>
              </a:rPr>
              <a:t>the 	</a:t>
            </a:r>
            <a:r>
              <a:rPr sz="2450" dirty="0">
                <a:latin typeface="Garamond"/>
                <a:cs typeface="Garamond"/>
              </a:rPr>
              <a:t>same</a:t>
            </a:r>
            <a:r>
              <a:rPr sz="2450" spc="270" dirty="0">
                <a:latin typeface="Garamond"/>
                <a:cs typeface="Garamond"/>
              </a:rPr>
              <a:t> </a:t>
            </a:r>
            <a:r>
              <a:rPr sz="2450" spc="-10" dirty="0">
                <a:latin typeface="Garamond"/>
                <a:cs typeface="Garamond"/>
              </a:rPr>
              <a:t>energy.</a:t>
            </a:r>
            <a:endParaRPr sz="2450">
              <a:latin typeface="Garamond"/>
              <a:cs typeface="Garamond"/>
            </a:endParaRPr>
          </a:p>
          <a:p>
            <a:pPr marL="12700">
              <a:lnSpc>
                <a:spcPct val="100000"/>
              </a:lnSpc>
              <a:spcBef>
                <a:spcPts val="1939"/>
              </a:spcBef>
              <a:tabLst>
                <a:tab pos="1621155" algn="l"/>
              </a:tabLst>
            </a:pPr>
            <a:r>
              <a:rPr sz="2450" b="1" spc="45" dirty="0">
                <a:latin typeface="Book Antiqua"/>
                <a:cs typeface="Book Antiqua"/>
              </a:rPr>
              <a:t>Solution:</a:t>
            </a:r>
            <a:r>
              <a:rPr sz="2450" b="1" dirty="0">
                <a:latin typeface="Book Antiqua"/>
                <a:cs typeface="Book Antiqua"/>
              </a:rPr>
              <a:t>	</a:t>
            </a:r>
            <a:r>
              <a:rPr sz="2450" spc="-50" dirty="0">
                <a:latin typeface="Garamond"/>
                <a:cs typeface="Garamond"/>
              </a:rPr>
              <a:t>A</a:t>
            </a:r>
            <a:endParaRPr sz="2450">
              <a:latin typeface="Garamond"/>
              <a:cs typeface="Garamond"/>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094730" algn="l"/>
              </a:tabLst>
            </a:pPr>
            <a:r>
              <a:rPr sz="1200" spc="-10" dirty="0">
                <a:latin typeface="Times New Roman"/>
                <a:cs typeface="Times New Roman"/>
              </a:rPr>
              <a:t>ConcepTest</a:t>
            </a:r>
            <a:r>
              <a:rPr sz="1200" dirty="0">
                <a:latin typeface="Times New Roman"/>
                <a:cs typeface="Times New Roman"/>
              </a:rPr>
              <a:t>	10.6.</a:t>
            </a:r>
            <a:r>
              <a:rPr sz="1200" spc="215" dirty="0">
                <a:latin typeface="Times New Roman"/>
                <a:cs typeface="Times New Roman"/>
              </a:rPr>
              <a:t>  </a:t>
            </a:r>
            <a:r>
              <a:rPr sz="1200" dirty="0">
                <a:latin typeface="Times New Roman"/>
                <a:cs typeface="Times New Roman"/>
              </a:rPr>
              <a:t>QUANTUM</a:t>
            </a:r>
            <a:r>
              <a:rPr sz="1200" spc="150" dirty="0">
                <a:latin typeface="Times New Roman"/>
                <a:cs typeface="Times New Roman"/>
              </a:rPr>
              <a:t> </a:t>
            </a:r>
            <a:r>
              <a:rPr sz="1200" spc="-10" dirty="0">
                <a:latin typeface="Times New Roman"/>
                <a:cs typeface="Times New Roman"/>
              </a:rPr>
              <a:t>STATISTICS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p:nvPr/>
        </p:nvSpPr>
        <p:spPr>
          <a:xfrm>
            <a:off x="6938974" y="1374178"/>
            <a:ext cx="184150" cy="0"/>
          </a:xfrm>
          <a:custGeom>
            <a:avLst/>
            <a:gdLst/>
            <a:ahLst/>
            <a:cxnLst/>
            <a:rect l="l" t="t" r="r" b="b"/>
            <a:pathLst>
              <a:path w="184150">
                <a:moveTo>
                  <a:pt x="0" y="0"/>
                </a:moveTo>
                <a:lnTo>
                  <a:pt x="183997" y="0"/>
                </a:lnTo>
              </a:path>
            </a:pathLst>
          </a:custGeom>
          <a:ln w="12585">
            <a:solidFill>
              <a:srgbClr val="000000"/>
            </a:solidFill>
          </a:ln>
        </p:spPr>
        <p:txBody>
          <a:bodyPr wrap="square" lIns="0" tIns="0" rIns="0" bIns="0" rtlCol="0"/>
          <a:lstStyle/>
          <a:p>
            <a:endParaRPr/>
          </a:p>
        </p:txBody>
      </p:sp>
      <p:sp>
        <p:nvSpPr>
          <p:cNvPr id="5" name="object 5"/>
          <p:cNvSpPr/>
          <p:nvPr/>
        </p:nvSpPr>
        <p:spPr>
          <a:xfrm>
            <a:off x="2956928" y="2133333"/>
            <a:ext cx="184150" cy="0"/>
          </a:xfrm>
          <a:custGeom>
            <a:avLst/>
            <a:gdLst/>
            <a:ahLst/>
            <a:cxnLst/>
            <a:rect l="l" t="t" r="r" b="b"/>
            <a:pathLst>
              <a:path w="184150">
                <a:moveTo>
                  <a:pt x="0" y="0"/>
                </a:moveTo>
                <a:lnTo>
                  <a:pt x="183997" y="0"/>
                </a:lnTo>
              </a:path>
            </a:pathLst>
          </a:custGeom>
          <a:ln w="12585">
            <a:solidFill>
              <a:srgbClr val="000000"/>
            </a:solidFill>
          </a:ln>
        </p:spPr>
        <p:txBody>
          <a:bodyPr wrap="square" lIns="0" tIns="0" rIns="0" bIns="0" rtlCol="0"/>
          <a:lstStyle/>
          <a:p>
            <a:endParaRPr/>
          </a:p>
        </p:txBody>
      </p:sp>
      <p:sp>
        <p:nvSpPr>
          <p:cNvPr id="6" name="object 6"/>
          <p:cNvSpPr txBox="1">
            <a:spLocks noGrp="1"/>
          </p:cNvSpPr>
          <p:nvPr>
            <p:ph type="title"/>
          </p:nvPr>
        </p:nvSpPr>
        <p:spPr>
          <a:xfrm>
            <a:off x="718819" y="1226285"/>
            <a:ext cx="8255000" cy="1542415"/>
          </a:xfrm>
          <a:prstGeom prst="rect">
            <a:avLst/>
          </a:prstGeom>
        </p:spPr>
        <p:txBody>
          <a:bodyPr vert="horz" wrap="square" lIns="0" tIns="9525" rIns="0" bIns="0" rtlCol="0">
            <a:spAutoFit/>
          </a:bodyPr>
          <a:lstStyle/>
          <a:p>
            <a:pPr marL="12700" marR="5080" algn="just">
              <a:lnSpc>
                <a:spcPct val="101699"/>
              </a:lnSpc>
              <a:spcBef>
                <a:spcPts val="75"/>
              </a:spcBef>
            </a:pPr>
            <a:r>
              <a:rPr dirty="0"/>
              <a:t>We</a:t>
            </a:r>
            <a:r>
              <a:rPr spc="305" dirty="0"/>
              <a:t> </a:t>
            </a:r>
            <a:r>
              <a:rPr spc="55" dirty="0"/>
              <a:t>said</a:t>
            </a:r>
            <a:r>
              <a:rPr spc="315" dirty="0"/>
              <a:t> </a:t>
            </a:r>
            <a:r>
              <a:rPr spc="114" dirty="0"/>
              <a:t>that</a:t>
            </a:r>
            <a:r>
              <a:rPr spc="315" dirty="0"/>
              <a:t> </a:t>
            </a:r>
            <a:r>
              <a:rPr dirty="0"/>
              <a:t>for</a:t>
            </a:r>
            <a:r>
              <a:rPr spc="310" dirty="0"/>
              <a:t> </a:t>
            </a:r>
            <a:r>
              <a:rPr spc="130" dirty="0"/>
              <a:t>a</a:t>
            </a:r>
            <a:r>
              <a:rPr spc="320" dirty="0"/>
              <a:t> </a:t>
            </a:r>
            <a:r>
              <a:rPr spc="50" dirty="0"/>
              <a:t>system</a:t>
            </a:r>
            <a:r>
              <a:rPr spc="315" dirty="0"/>
              <a:t> </a:t>
            </a:r>
            <a:r>
              <a:rPr dirty="0"/>
              <a:t>of</a:t>
            </a:r>
            <a:r>
              <a:rPr spc="320" dirty="0"/>
              <a:t> </a:t>
            </a:r>
            <a:r>
              <a:rPr dirty="0"/>
              <a:t>identical</a:t>
            </a:r>
            <a:r>
              <a:rPr spc="320" dirty="0"/>
              <a:t> </a:t>
            </a:r>
            <a:r>
              <a:rPr dirty="0"/>
              <a:t>fermions</a:t>
            </a:r>
            <a:r>
              <a:rPr spc="320" dirty="0"/>
              <a:t> </a:t>
            </a:r>
            <a:r>
              <a:rPr i="1" spc="220" dirty="0">
                <a:latin typeface="Times New Roman"/>
                <a:cs typeface="Times New Roman"/>
              </a:rPr>
              <a:t>n</a:t>
            </a:r>
            <a:r>
              <a:rPr i="1" spc="400" dirty="0">
                <a:latin typeface="Times New Roman"/>
                <a:cs typeface="Times New Roman"/>
              </a:rPr>
              <a:t> </a:t>
            </a:r>
            <a:r>
              <a:rPr spc="130" dirty="0"/>
              <a:t>=</a:t>
            </a:r>
            <a:r>
              <a:rPr spc="405" dirty="0"/>
              <a:t> </a:t>
            </a:r>
            <a:r>
              <a:rPr spc="160" dirty="0"/>
              <a:t>1</a:t>
            </a:r>
            <a:r>
              <a:rPr i="1" spc="160" dirty="0">
                <a:latin typeface="Times New Roman"/>
                <a:cs typeface="Times New Roman"/>
              </a:rPr>
              <a:t>/</a:t>
            </a:r>
            <a:r>
              <a:rPr spc="160" dirty="0"/>
              <a:t>3</a:t>
            </a:r>
            <a:r>
              <a:rPr spc="315" dirty="0"/>
              <a:t> </a:t>
            </a:r>
            <a:r>
              <a:rPr spc="-10" dirty="0"/>
              <a:t>means </a:t>
            </a:r>
            <a:r>
              <a:rPr spc="114" dirty="0"/>
              <a:t>that</a:t>
            </a:r>
            <a:r>
              <a:rPr spc="150" dirty="0"/>
              <a:t> </a:t>
            </a:r>
            <a:r>
              <a:rPr dirty="0"/>
              <a:t>the</a:t>
            </a:r>
            <a:r>
              <a:rPr spc="160" dirty="0"/>
              <a:t> </a:t>
            </a:r>
            <a:r>
              <a:rPr dirty="0"/>
              <a:t>probability</a:t>
            </a:r>
            <a:r>
              <a:rPr spc="170" dirty="0"/>
              <a:t> </a:t>
            </a:r>
            <a:r>
              <a:rPr dirty="0"/>
              <a:t>of</a:t>
            </a:r>
            <a:r>
              <a:rPr spc="160" dirty="0"/>
              <a:t> </a:t>
            </a:r>
            <a:r>
              <a:rPr dirty="0"/>
              <a:t>finding</a:t>
            </a:r>
            <a:r>
              <a:rPr spc="160" dirty="0"/>
              <a:t> </a:t>
            </a:r>
            <a:r>
              <a:rPr spc="130" dirty="0"/>
              <a:t>a</a:t>
            </a:r>
            <a:r>
              <a:rPr spc="160" dirty="0"/>
              <a:t> </a:t>
            </a:r>
            <a:r>
              <a:rPr spc="50" dirty="0"/>
              <a:t>particle</a:t>
            </a:r>
            <a:r>
              <a:rPr spc="160" dirty="0"/>
              <a:t> </a:t>
            </a:r>
            <a:r>
              <a:rPr dirty="0"/>
              <a:t>in</a:t>
            </a:r>
            <a:r>
              <a:rPr spc="170" dirty="0"/>
              <a:t> </a:t>
            </a:r>
            <a:r>
              <a:rPr spc="114" dirty="0"/>
              <a:t>that</a:t>
            </a:r>
            <a:r>
              <a:rPr spc="160" dirty="0"/>
              <a:t> </a:t>
            </a:r>
            <a:r>
              <a:rPr spc="85" dirty="0"/>
              <a:t>state</a:t>
            </a:r>
            <a:r>
              <a:rPr spc="160" dirty="0"/>
              <a:t> </a:t>
            </a:r>
            <a:r>
              <a:rPr dirty="0"/>
              <a:t>is</a:t>
            </a:r>
            <a:r>
              <a:rPr spc="160" dirty="0"/>
              <a:t> </a:t>
            </a:r>
            <a:r>
              <a:rPr dirty="0"/>
              <a:t>1/3.</a:t>
            </a:r>
            <a:r>
              <a:rPr spc="450" dirty="0"/>
              <a:t> </a:t>
            </a:r>
            <a:r>
              <a:rPr spc="50" dirty="0"/>
              <a:t>Can </a:t>
            </a:r>
            <a:r>
              <a:rPr dirty="0"/>
              <a:t>you</a:t>
            </a:r>
            <a:r>
              <a:rPr spc="240" dirty="0"/>
              <a:t> </a:t>
            </a:r>
            <a:r>
              <a:rPr spc="60" dirty="0"/>
              <a:t>similarly</a:t>
            </a:r>
            <a:r>
              <a:rPr spc="240" dirty="0"/>
              <a:t> </a:t>
            </a:r>
            <a:r>
              <a:rPr dirty="0"/>
              <a:t>use</a:t>
            </a:r>
            <a:r>
              <a:rPr spc="235" dirty="0"/>
              <a:t> </a:t>
            </a:r>
            <a:r>
              <a:rPr i="1" spc="220" dirty="0">
                <a:latin typeface="Times New Roman"/>
                <a:cs typeface="Times New Roman"/>
              </a:rPr>
              <a:t>n</a:t>
            </a:r>
            <a:r>
              <a:rPr i="1" spc="190" dirty="0">
                <a:latin typeface="Times New Roman"/>
                <a:cs typeface="Times New Roman"/>
              </a:rPr>
              <a:t> </a:t>
            </a:r>
            <a:r>
              <a:rPr spc="130" dirty="0"/>
              <a:t>=</a:t>
            </a:r>
            <a:r>
              <a:rPr spc="195" dirty="0"/>
              <a:t> </a:t>
            </a:r>
            <a:r>
              <a:rPr spc="160" dirty="0"/>
              <a:t>1</a:t>
            </a:r>
            <a:r>
              <a:rPr i="1" spc="160" dirty="0">
                <a:latin typeface="Times New Roman"/>
                <a:cs typeface="Times New Roman"/>
              </a:rPr>
              <a:t>/</a:t>
            </a:r>
            <a:r>
              <a:rPr spc="160" dirty="0"/>
              <a:t>3</a:t>
            </a:r>
            <a:r>
              <a:rPr spc="240" dirty="0"/>
              <a:t> </a:t>
            </a:r>
            <a:r>
              <a:rPr dirty="0"/>
              <a:t>to</a:t>
            </a:r>
            <a:r>
              <a:rPr spc="235" dirty="0"/>
              <a:t> </a:t>
            </a:r>
            <a:r>
              <a:rPr dirty="0"/>
              <a:t>determine</a:t>
            </a:r>
            <a:r>
              <a:rPr spc="240" dirty="0"/>
              <a:t> </a:t>
            </a:r>
            <a:r>
              <a:rPr dirty="0"/>
              <a:t>the</a:t>
            </a:r>
            <a:r>
              <a:rPr spc="235" dirty="0"/>
              <a:t> </a:t>
            </a:r>
            <a:r>
              <a:rPr dirty="0"/>
              <a:t>probability</a:t>
            </a:r>
            <a:r>
              <a:rPr spc="245" dirty="0"/>
              <a:t> </a:t>
            </a:r>
            <a:r>
              <a:rPr dirty="0"/>
              <a:t>of</a:t>
            </a:r>
            <a:r>
              <a:rPr spc="235" dirty="0"/>
              <a:t> </a:t>
            </a:r>
            <a:r>
              <a:rPr spc="-10" dirty="0"/>
              <a:t>finding </a:t>
            </a:r>
            <a:r>
              <a:rPr spc="130" dirty="0"/>
              <a:t>a</a:t>
            </a:r>
            <a:r>
              <a:rPr spc="90" dirty="0"/>
              <a:t> </a:t>
            </a:r>
            <a:r>
              <a:rPr spc="50" dirty="0"/>
              <a:t>particle</a:t>
            </a:r>
            <a:r>
              <a:rPr spc="110" dirty="0"/>
              <a:t> </a:t>
            </a:r>
            <a:r>
              <a:rPr dirty="0"/>
              <a:t>in</a:t>
            </a:r>
            <a:r>
              <a:rPr spc="100" dirty="0"/>
              <a:t> </a:t>
            </a:r>
            <a:r>
              <a:rPr spc="114" dirty="0"/>
              <a:t>that</a:t>
            </a:r>
            <a:r>
              <a:rPr spc="105" dirty="0"/>
              <a:t> </a:t>
            </a:r>
            <a:r>
              <a:rPr spc="85" dirty="0"/>
              <a:t>state</a:t>
            </a:r>
            <a:r>
              <a:rPr spc="105" dirty="0"/>
              <a:t> </a:t>
            </a:r>
            <a:r>
              <a:rPr dirty="0"/>
              <a:t>for</a:t>
            </a:r>
            <a:r>
              <a:rPr spc="100" dirty="0"/>
              <a:t> </a:t>
            </a:r>
            <a:r>
              <a:rPr spc="130" dirty="0"/>
              <a:t>a</a:t>
            </a:r>
            <a:r>
              <a:rPr spc="105" dirty="0"/>
              <a:t> </a:t>
            </a:r>
            <a:r>
              <a:rPr spc="50" dirty="0"/>
              <a:t>system</a:t>
            </a:r>
            <a:r>
              <a:rPr spc="105" dirty="0"/>
              <a:t> </a:t>
            </a:r>
            <a:r>
              <a:rPr dirty="0"/>
              <a:t>of</a:t>
            </a:r>
            <a:r>
              <a:rPr spc="105" dirty="0"/>
              <a:t> </a:t>
            </a:r>
            <a:r>
              <a:rPr spc="-10" dirty="0"/>
              <a:t>bosons?</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094730" algn="l"/>
              </a:tabLst>
            </a:pPr>
            <a:r>
              <a:rPr sz="1200" spc="-10" dirty="0">
                <a:latin typeface="Times New Roman"/>
                <a:cs typeface="Times New Roman"/>
              </a:rPr>
              <a:t>ConcepTest</a:t>
            </a:r>
            <a:r>
              <a:rPr sz="1200" dirty="0">
                <a:latin typeface="Times New Roman"/>
                <a:cs typeface="Times New Roman"/>
              </a:rPr>
              <a:t>	10.6.</a:t>
            </a:r>
            <a:r>
              <a:rPr sz="1200" spc="215" dirty="0">
                <a:latin typeface="Times New Roman"/>
                <a:cs typeface="Times New Roman"/>
              </a:rPr>
              <a:t>  </a:t>
            </a:r>
            <a:r>
              <a:rPr sz="1200" dirty="0">
                <a:latin typeface="Times New Roman"/>
                <a:cs typeface="Times New Roman"/>
              </a:rPr>
              <a:t>QUANTUM</a:t>
            </a:r>
            <a:r>
              <a:rPr sz="1200" spc="150" dirty="0">
                <a:latin typeface="Times New Roman"/>
                <a:cs typeface="Times New Roman"/>
              </a:rPr>
              <a:t> </a:t>
            </a:r>
            <a:r>
              <a:rPr sz="1200" spc="-10" dirty="0">
                <a:latin typeface="Times New Roman"/>
                <a:cs typeface="Times New Roman"/>
              </a:rPr>
              <a:t>STATISTICS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p:nvPr/>
        </p:nvSpPr>
        <p:spPr>
          <a:xfrm>
            <a:off x="6938974" y="1374178"/>
            <a:ext cx="184150" cy="0"/>
          </a:xfrm>
          <a:custGeom>
            <a:avLst/>
            <a:gdLst/>
            <a:ahLst/>
            <a:cxnLst/>
            <a:rect l="l" t="t" r="r" b="b"/>
            <a:pathLst>
              <a:path w="184150">
                <a:moveTo>
                  <a:pt x="0" y="0"/>
                </a:moveTo>
                <a:lnTo>
                  <a:pt x="183997" y="0"/>
                </a:lnTo>
              </a:path>
            </a:pathLst>
          </a:custGeom>
          <a:ln w="12585">
            <a:solidFill>
              <a:srgbClr val="000000"/>
            </a:solidFill>
          </a:ln>
        </p:spPr>
        <p:txBody>
          <a:bodyPr wrap="square" lIns="0" tIns="0" rIns="0" bIns="0" rtlCol="0"/>
          <a:lstStyle/>
          <a:p>
            <a:endParaRPr/>
          </a:p>
        </p:txBody>
      </p:sp>
      <p:sp>
        <p:nvSpPr>
          <p:cNvPr id="5" name="object 5"/>
          <p:cNvSpPr/>
          <p:nvPr/>
        </p:nvSpPr>
        <p:spPr>
          <a:xfrm>
            <a:off x="2956928" y="2133333"/>
            <a:ext cx="184150" cy="0"/>
          </a:xfrm>
          <a:custGeom>
            <a:avLst/>
            <a:gdLst/>
            <a:ahLst/>
            <a:cxnLst/>
            <a:rect l="l" t="t" r="r" b="b"/>
            <a:pathLst>
              <a:path w="184150">
                <a:moveTo>
                  <a:pt x="0" y="0"/>
                </a:moveTo>
                <a:lnTo>
                  <a:pt x="183997" y="0"/>
                </a:lnTo>
              </a:path>
            </a:pathLst>
          </a:custGeom>
          <a:ln w="12585">
            <a:solidFill>
              <a:srgbClr val="000000"/>
            </a:solidFill>
          </a:ln>
        </p:spPr>
        <p:txBody>
          <a:bodyPr wrap="square" lIns="0" tIns="0" rIns="0" bIns="0" rtlCol="0"/>
          <a:lstStyle/>
          <a:p>
            <a:endParaRPr/>
          </a:p>
        </p:txBody>
      </p:sp>
      <p:sp>
        <p:nvSpPr>
          <p:cNvPr id="6" name="object 6"/>
          <p:cNvSpPr txBox="1">
            <a:spLocks noGrp="1"/>
          </p:cNvSpPr>
          <p:nvPr>
            <p:ph type="title"/>
          </p:nvPr>
        </p:nvSpPr>
        <p:spPr>
          <a:xfrm>
            <a:off x="718819" y="1226285"/>
            <a:ext cx="8255000" cy="1542415"/>
          </a:xfrm>
          <a:prstGeom prst="rect">
            <a:avLst/>
          </a:prstGeom>
        </p:spPr>
        <p:txBody>
          <a:bodyPr vert="horz" wrap="square" lIns="0" tIns="9525" rIns="0" bIns="0" rtlCol="0">
            <a:spAutoFit/>
          </a:bodyPr>
          <a:lstStyle/>
          <a:p>
            <a:pPr marL="12700" marR="5080" algn="just">
              <a:lnSpc>
                <a:spcPct val="101699"/>
              </a:lnSpc>
              <a:spcBef>
                <a:spcPts val="75"/>
              </a:spcBef>
            </a:pPr>
            <a:r>
              <a:rPr dirty="0"/>
              <a:t>We</a:t>
            </a:r>
            <a:r>
              <a:rPr spc="305" dirty="0"/>
              <a:t> </a:t>
            </a:r>
            <a:r>
              <a:rPr spc="55" dirty="0"/>
              <a:t>said</a:t>
            </a:r>
            <a:r>
              <a:rPr spc="315" dirty="0"/>
              <a:t> </a:t>
            </a:r>
            <a:r>
              <a:rPr spc="114" dirty="0"/>
              <a:t>that</a:t>
            </a:r>
            <a:r>
              <a:rPr spc="315" dirty="0"/>
              <a:t> </a:t>
            </a:r>
            <a:r>
              <a:rPr dirty="0"/>
              <a:t>for</a:t>
            </a:r>
            <a:r>
              <a:rPr spc="310" dirty="0"/>
              <a:t> </a:t>
            </a:r>
            <a:r>
              <a:rPr spc="130" dirty="0"/>
              <a:t>a</a:t>
            </a:r>
            <a:r>
              <a:rPr spc="320" dirty="0"/>
              <a:t> </a:t>
            </a:r>
            <a:r>
              <a:rPr spc="50" dirty="0"/>
              <a:t>system</a:t>
            </a:r>
            <a:r>
              <a:rPr spc="315" dirty="0"/>
              <a:t> </a:t>
            </a:r>
            <a:r>
              <a:rPr dirty="0"/>
              <a:t>of</a:t>
            </a:r>
            <a:r>
              <a:rPr spc="320" dirty="0"/>
              <a:t> </a:t>
            </a:r>
            <a:r>
              <a:rPr dirty="0"/>
              <a:t>identical</a:t>
            </a:r>
            <a:r>
              <a:rPr spc="320" dirty="0"/>
              <a:t> </a:t>
            </a:r>
            <a:r>
              <a:rPr dirty="0"/>
              <a:t>fermions</a:t>
            </a:r>
            <a:r>
              <a:rPr spc="320" dirty="0"/>
              <a:t> </a:t>
            </a:r>
            <a:r>
              <a:rPr i="1" spc="220" dirty="0">
                <a:latin typeface="Times New Roman"/>
                <a:cs typeface="Times New Roman"/>
              </a:rPr>
              <a:t>n</a:t>
            </a:r>
            <a:r>
              <a:rPr i="1" spc="400" dirty="0">
                <a:latin typeface="Times New Roman"/>
                <a:cs typeface="Times New Roman"/>
              </a:rPr>
              <a:t> </a:t>
            </a:r>
            <a:r>
              <a:rPr spc="130" dirty="0"/>
              <a:t>=</a:t>
            </a:r>
            <a:r>
              <a:rPr spc="405" dirty="0"/>
              <a:t> </a:t>
            </a:r>
            <a:r>
              <a:rPr spc="160" dirty="0"/>
              <a:t>1</a:t>
            </a:r>
            <a:r>
              <a:rPr i="1" spc="160" dirty="0">
                <a:latin typeface="Times New Roman"/>
                <a:cs typeface="Times New Roman"/>
              </a:rPr>
              <a:t>/</a:t>
            </a:r>
            <a:r>
              <a:rPr spc="160" dirty="0"/>
              <a:t>3</a:t>
            </a:r>
            <a:r>
              <a:rPr spc="315" dirty="0"/>
              <a:t> </a:t>
            </a:r>
            <a:r>
              <a:rPr spc="-10" dirty="0"/>
              <a:t>means </a:t>
            </a:r>
            <a:r>
              <a:rPr spc="114" dirty="0"/>
              <a:t>that</a:t>
            </a:r>
            <a:r>
              <a:rPr spc="150" dirty="0"/>
              <a:t> </a:t>
            </a:r>
            <a:r>
              <a:rPr dirty="0"/>
              <a:t>the</a:t>
            </a:r>
            <a:r>
              <a:rPr spc="160" dirty="0"/>
              <a:t> </a:t>
            </a:r>
            <a:r>
              <a:rPr dirty="0"/>
              <a:t>probability</a:t>
            </a:r>
            <a:r>
              <a:rPr spc="170" dirty="0"/>
              <a:t> </a:t>
            </a:r>
            <a:r>
              <a:rPr dirty="0"/>
              <a:t>of</a:t>
            </a:r>
            <a:r>
              <a:rPr spc="160" dirty="0"/>
              <a:t> </a:t>
            </a:r>
            <a:r>
              <a:rPr dirty="0"/>
              <a:t>finding</a:t>
            </a:r>
            <a:r>
              <a:rPr spc="160" dirty="0"/>
              <a:t> </a:t>
            </a:r>
            <a:r>
              <a:rPr spc="130" dirty="0"/>
              <a:t>a</a:t>
            </a:r>
            <a:r>
              <a:rPr spc="160" dirty="0"/>
              <a:t> </a:t>
            </a:r>
            <a:r>
              <a:rPr spc="50" dirty="0"/>
              <a:t>particle</a:t>
            </a:r>
            <a:r>
              <a:rPr spc="160" dirty="0"/>
              <a:t> </a:t>
            </a:r>
            <a:r>
              <a:rPr dirty="0"/>
              <a:t>in</a:t>
            </a:r>
            <a:r>
              <a:rPr spc="170" dirty="0"/>
              <a:t> </a:t>
            </a:r>
            <a:r>
              <a:rPr spc="114" dirty="0"/>
              <a:t>that</a:t>
            </a:r>
            <a:r>
              <a:rPr spc="160" dirty="0"/>
              <a:t> </a:t>
            </a:r>
            <a:r>
              <a:rPr spc="85" dirty="0"/>
              <a:t>state</a:t>
            </a:r>
            <a:r>
              <a:rPr spc="160" dirty="0"/>
              <a:t> </a:t>
            </a:r>
            <a:r>
              <a:rPr dirty="0"/>
              <a:t>is</a:t>
            </a:r>
            <a:r>
              <a:rPr spc="160" dirty="0"/>
              <a:t> </a:t>
            </a:r>
            <a:r>
              <a:rPr dirty="0"/>
              <a:t>1/3.</a:t>
            </a:r>
            <a:r>
              <a:rPr spc="450" dirty="0"/>
              <a:t> </a:t>
            </a:r>
            <a:r>
              <a:rPr spc="50" dirty="0"/>
              <a:t>Can </a:t>
            </a:r>
            <a:r>
              <a:rPr dirty="0"/>
              <a:t>you</a:t>
            </a:r>
            <a:r>
              <a:rPr spc="240" dirty="0"/>
              <a:t> </a:t>
            </a:r>
            <a:r>
              <a:rPr spc="60" dirty="0"/>
              <a:t>similarly</a:t>
            </a:r>
            <a:r>
              <a:rPr spc="240" dirty="0"/>
              <a:t> </a:t>
            </a:r>
            <a:r>
              <a:rPr dirty="0"/>
              <a:t>use</a:t>
            </a:r>
            <a:r>
              <a:rPr spc="235" dirty="0"/>
              <a:t> </a:t>
            </a:r>
            <a:r>
              <a:rPr i="1" spc="220" dirty="0">
                <a:latin typeface="Times New Roman"/>
                <a:cs typeface="Times New Roman"/>
              </a:rPr>
              <a:t>n</a:t>
            </a:r>
            <a:r>
              <a:rPr i="1" spc="190" dirty="0">
                <a:latin typeface="Times New Roman"/>
                <a:cs typeface="Times New Roman"/>
              </a:rPr>
              <a:t> </a:t>
            </a:r>
            <a:r>
              <a:rPr spc="130" dirty="0"/>
              <a:t>=</a:t>
            </a:r>
            <a:r>
              <a:rPr spc="195" dirty="0"/>
              <a:t> </a:t>
            </a:r>
            <a:r>
              <a:rPr spc="160" dirty="0"/>
              <a:t>1</a:t>
            </a:r>
            <a:r>
              <a:rPr i="1" spc="160" dirty="0">
                <a:latin typeface="Times New Roman"/>
                <a:cs typeface="Times New Roman"/>
              </a:rPr>
              <a:t>/</a:t>
            </a:r>
            <a:r>
              <a:rPr spc="160" dirty="0"/>
              <a:t>3</a:t>
            </a:r>
            <a:r>
              <a:rPr spc="240" dirty="0"/>
              <a:t> </a:t>
            </a:r>
            <a:r>
              <a:rPr dirty="0"/>
              <a:t>to</a:t>
            </a:r>
            <a:r>
              <a:rPr spc="235" dirty="0"/>
              <a:t> </a:t>
            </a:r>
            <a:r>
              <a:rPr dirty="0"/>
              <a:t>determine</a:t>
            </a:r>
            <a:r>
              <a:rPr spc="240" dirty="0"/>
              <a:t> </a:t>
            </a:r>
            <a:r>
              <a:rPr dirty="0"/>
              <a:t>the</a:t>
            </a:r>
            <a:r>
              <a:rPr spc="235" dirty="0"/>
              <a:t> </a:t>
            </a:r>
            <a:r>
              <a:rPr dirty="0"/>
              <a:t>probability</a:t>
            </a:r>
            <a:r>
              <a:rPr spc="245" dirty="0"/>
              <a:t> </a:t>
            </a:r>
            <a:r>
              <a:rPr dirty="0"/>
              <a:t>of</a:t>
            </a:r>
            <a:r>
              <a:rPr spc="235" dirty="0"/>
              <a:t> </a:t>
            </a:r>
            <a:r>
              <a:rPr spc="-10" dirty="0"/>
              <a:t>finding </a:t>
            </a:r>
            <a:r>
              <a:rPr spc="130" dirty="0"/>
              <a:t>a</a:t>
            </a:r>
            <a:r>
              <a:rPr spc="90" dirty="0"/>
              <a:t> </a:t>
            </a:r>
            <a:r>
              <a:rPr spc="50" dirty="0"/>
              <a:t>particle</a:t>
            </a:r>
            <a:r>
              <a:rPr spc="110" dirty="0"/>
              <a:t> </a:t>
            </a:r>
            <a:r>
              <a:rPr dirty="0"/>
              <a:t>in</a:t>
            </a:r>
            <a:r>
              <a:rPr spc="100" dirty="0"/>
              <a:t> </a:t>
            </a:r>
            <a:r>
              <a:rPr spc="114" dirty="0"/>
              <a:t>that</a:t>
            </a:r>
            <a:r>
              <a:rPr spc="105" dirty="0"/>
              <a:t> </a:t>
            </a:r>
            <a:r>
              <a:rPr spc="85" dirty="0"/>
              <a:t>state</a:t>
            </a:r>
            <a:r>
              <a:rPr spc="105" dirty="0"/>
              <a:t> </a:t>
            </a:r>
            <a:r>
              <a:rPr dirty="0"/>
              <a:t>for</a:t>
            </a:r>
            <a:r>
              <a:rPr spc="100" dirty="0"/>
              <a:t> </a:t>
            </a:r>
            <a:r>
              <a:rPr spc="130" dirty="0"/>
              <a:t>a</a:t>
            </a:r>
            <a:r>
              <a:rPr spc="105" dirty="0"/>
              <a:t> </a:t>
            </a:r>
            <a:r>
              <a:rPr spc="50" dirty="0"/>
              <a:t>system</a:t>
            </a:r>
            <a:r>
              <a:rPr spc="105" dirty="0"/>
              <a:t> </a:t>
            </a:r>
            <a:r>
              <a:rPr dirty="0"/>
              <a:t>of</a:t>
            </a:r>
            <a:r>
              <a:rPr spc="105" dirty="0"/>
              <a:t> </a:t>
            </a:r>
            <a:r>
              <a:rPr spc="-10" dirty="0"/>
              <a:t>bosons?</a:t>
            </a:r>
          </a:p>
        </p:txBody>
      </p:sp>
      <p:sp>
        <p:nvSpPr>
          <p:cNvPr id="7" name="object 7"/>
          <p:cNvSpPr txBox="1"/>
          <p:nvPr/>
        </p:nvSpPr>
        <p:spPr>
          <a:xfrm>
            <a:off x="707758" y="2947033"/>
            <a:ext cx="8267700" cy="2301240"/>
          </a:xfrm>
          <a:prstGeom prst="rect">
            <a:avLst/>
          </a:prstGeom>
        </p:spPr>
        <p:txBody>
          <a:bodyPr vert="horz" wrap="square" lIns="0" tIns="9525" rIns="0" bIns="0" rtlCol="0">
            <a:spAutoFit/>
          </a:bodyPr>
          <a:lstStyle/>
          <a:p>
            <a:pPr marL="23495" marR="5080" indent="-11430" algn="just">
              <a:lnSpc>
                <a:spcPct val="101699"/>
              </a:lnSpc>
              <a:spcBef>
                <a:spcPts val="75"/>
              </a:spcBef>
            </a:pPr>
            <a:r>
              <a:rPr sz="2450" b="1" spc="55" dirty="0">
                <a:latin typeface="Book Antiqua"/>
                <a:cs typeface="Book Antiqua"/>
              </a:rPr>
              <a:t>Solution:</a:t>
            </a:r>
            <a:r>
              <a:rPr sz="2450" b="1" spc="260" dirty="0">
                <a:latin typeface="Book Antiqua"/>
                <a:cs typeface="Book Antiqua"/>
              </a:rPr>
              <a:t>  </a:t>
            </a:r>
            <a:r>
              <a:rPr sz="2450" dirty="0">
                <a:latin typeface="Garamond"/>
                <a:cs typeface="Garamond"/>
              </a:rPr>
              <a:t>No.</a:t>
            </a:r>
            <a:r>
              <a:rPr sz="2450" spc="340" dirty="0">
                <a:latin typeface="Garamond"/>
                <a:cs typeface="Garamond"/>
              </a:rPr>
              <a:t> </a:t>
            </a:r>
            <a:r>
              <a:rPr sz="2450" spc="55" dirty="0">
                <a:latin typeface="Garamond"/>
                <a:cs typeface="Garamond"/>
              </a:rPr>
              <a:t>It</a:t>
            </a:r>
            <a:r>
              <a:rPr sz="2450" spc="30" dirty="0">
                <a:latin typeface="Garamond"/>
                <a:cs typeface="Garamond"/>
              </a:rPr>
              <a:t> </a:t>
            </a:r>
            <a:r>
              <a:rPr sz="2450" dirty="0">
                <a:latin typeface="Garamond"/>
                <a:cs typeface="Garamond"/>
              </a:rPr>
              <a:t>works</a:t>
            </a:r>
            <a:r>
              <a:rPr sz="2450" spc="40" dirty="0">
                <a:latin typeface="Garamond"/>
                <a:cs typeface="Garamond"/>
              </a:rPr>
              <a:t> </a:t>
            </a:r>
            <a:r>
              <a:rPr sz="2450" dirty="0">
                <a:latin typeface="Garamond"/>
                <a:cs typeface="Garamond"/>
              </a:rPr>
              <a:t>for</a:t>
            </a:r>
            <a:r>
              <a:rPr sz="2450" spc="30" dirty="0">
                <a:latin typeface="Garamond"/>
                <a:cs typeface="Garamond"/>
              </a:rPr>
              <a:t> </a:t>
            </a:r>
            <a:r>
              <a:rPr sz="2450" dirty="0">
                <a:latin typeface="Garamond"/>
                <a:cs typeface="Garamond"/>
              </a:rPr>
              <a:t>fermions</a:t>
            </a:r>
            <a:r>
              <a:rPr sz="2450" spc="30" dirty="0">
                <a:latin typeface="Garamond"/>
                <a:cs typeface="Garamond"/>
              </a:rPr>
              <a:t> </a:t>
            </a:r>
            <a:r>
              <a:rPr sz="2450" dirty="0">
                <a:latin typeface="Garamond"/>
                <a:cs typeface="Garamond"/>
              </a:rPr>
              <a:t>because</a:t>
            </a:r>
            <a:r>
              <a:rPr sz="2450" spc="40" dirty="0">
                <a:latin typeface="Garamond"/>
                <a:cs typeface="Garamond"/>
              </a:rPr>
              <a:t> </a:t>
            </a:r>
            <a:r>
              <a:rPr sz="2450" dirty="0">
                <a:latin typeface="Garamond"/>
                <a:cs typeface="Garamond"/>
              </a:rPr>
              <a:t>each</a:t>
            </a:r>
            <a:r>
              <a:rPr sz="2450" spc="30" dirty="0">
                <a:latin typeface="Garamond"/>
                <a:cs typeface="Garamond"/>
              </a:rPr>
              <a:t> </a:t>
            </a:r>
            <a:r>
              <a:rPr sz="2450" spc="85" dirty="0">
                <a:latin typeface="Garamond"/>
                <a:cs typeface="Garamond"/>
              </a:rPr>
              <a:t>state</a:t>
            </a:r>
            <a:r>
              <a:rPr sz="2450" spc="40" dirty="0">
                <a:latin typeface="Garamond"/>
                <a:cs typeface="Garamond"/>
              </a:rPr>
              <a:t> </a:t>
            </a:r>
            <a:r>
              <a:rPr sz="2450" dirty="0">
                <a:latin typeface="Garamond"/>
                <a:cs typeface="Garamond"/>
              </a:rPr>
              <a:t>is</a:t>
            </a:r>
            <a:r>
              <a:rPr sz="2450" spc="35" dirty="0">
                <a:latin typeface="Garamond"/>
                <a:cs typeface="Garamond"/>
              </a:rPr>
              <a:t> </a:t>
            </a:r>
            <a:r>
              <a:rPr sz="2450" spc="-10" dirty="0">
                <a:latin typeface="Garamond"/>
                <a:cs typeface="Garamond"/>
              </a:rPr>
              <a:t>either </a:t>
            </a:r>
            <a:r>
              <a:rPr sz="2450" dirty="0">
                <a:latin typeface="Garamond"/>
                <a:cs typeface="Garamond"/>
              </a:rPr>
              <a:t>occupied</a:t>
            </a:r>
            <a:r>
              <a:rPr sz="2450" spc="10" dirty="0">
                <a:latin typeface="Garamond"/>
                <a:cs typeface="Garamond"/>
              </a:rPr>
              <a:t> </a:t>
            </a:r>
            <a:r>
              <a:rPr sz="2450" dirty="0">
                <a:latin typeface="Garamond"/>
                <a:cs typeface="Garamond"/>
              </a:rPr>
              <a:t>or</a:t>
            </a:r>
            <a:r>
              <a:rPr sz="2450" spc="15" dirty="0">
                <a:latin typeface="Garamond"/>
                <a:cs typeface="Garamond"/>
              </a:rPr>
              <a:t> </a:t>
            </a:r>
            <a:r>
              <a:rPr sz="2450" dirty="0">
                <a:latin typeface="Garamond"/>
                <a:cs typeface="Garamond"/>
              </a:rPr>
              <a:t>not,</a:t>
            </a:r>
            <a:r>
              <a:rPr sz="2450" spc="45" dirty="0">
                <a:latin typeface="Garamond"/>
                <a:cs typeface="Garamond"/>
              </a:rPr>
              <a:t> </a:t>
            </a:r>
            <a:r>
              <a:rPr sz="2450" dirty="0">
                <a:latin typeface="Garamond"/>
                <a:cs typeface="Garamond"/>
              </a:rPr>
              <a:t>end</a:t>
            </a:r>
            <a:r>
              <a:rPr sz="2450" spc="20" dirty="0">
                <a:latin typeface="Garamond"/>
                <a:cs typeface="Garamond"/>
              </a:rPr>
              <a:t> </a:t>
            </a:r>
            <a:r>
              <a:rPr sz="2450" spc="-65" dirty="0">
                <a:latin typeface="Garamond"/>
                <a:cs typeface="Garamond"/>
              </a:rPr>
              <a:t>of</a:t>
            </a:r>
            <a:r>
              <a:rPr sz="2450" spc="20" dirty="0">
                <a:latin typeface="Garamond"/>
                <a:cs typeface="Garamond"/>
              </a:rPr>
              <a:t> </a:t>
            </a:r>
            <a:r>
              <a:rPr sz="2450" dirty="0">
                <a:latin typeface="Garamond"/>
                <a:cs typeface="Garamond"/>
              </a:rPr>
              <a:t>story.</a:t>
            </a:r>
            <a:r>
              <a:rPr sz="2450" spc="365" dirty="0">
                <a:latin typeface="Garamond"/>
                <a:cs typeface="Garamond"/>
              </a:rPr>
              <a:t> </a:t>
            </a:r>
            <a:r>
              <a:rPr sz="2450" dirty="0">
                <a:latin typeface="Garamond"/>
                <a:cs typeface="Garamond"/>
              </a:rPr>
              <a:t>For</a:t>
            </a:r>
            <a:r>
              <a:rPr sz="2450" spc="20" dirty="0">
                <a:latin typeface="Garamond"/>
                <a:cs typeface="Garamond"/>
              </a:rPr>
              <a:t> </a:t>
            </a:r>
            <a:r>
              <a:rPr sz="2450" spc="130" dirty="0">
                <a:latin typeface="Garamond"/>
                <a:cs typeface="Garamond"/>
              </a:rPr>
              <a:t>a</a:t>
            </a:r>
            <a:r>
              <a:rPr sz="2450" spc="20" dirty="0">
                <a:latin typeface="Garamond"/>
                <a:cs typeface="Garamond"/>
              </a:rPr>
              <a:t> </a:t>
            </a:r>
            <a:r>
              <a:rPr sz="2450" dirty="0">
                <a:latin typeface="Garamond"/>
                <a:cs typeface="Garamond"/>
              </a:rPr>
              <a:t>boson,</a:t>
            </a:r>
            <a:r>
              <a:rPr sz="2450" spc="45" dirty="0">
                <a:latin typeface="Garamond"/>
                <a:cs typeface="Garamond"/>
              </a:rPr>
              <a:t> </a:t>
            </a:r>
            <a:r>
              <a:rPr sz="2450" spc="114" dirty="0">
                <a:latin typeface="Garamond"/>
                <a:cs typeface="Garamond"/>
              </a:rPr>
              <a:t>that</a:t>
            </a:r>
            <a:r>
              <a:rPr sz="2450" spc="20" dirty="0">
                <a:latin typeface="Garamond"/>
                <a:cs typeface="Garamond"/>
              </a:rPr>
              <a:t> </a:t>
            </a:r>
            <a:r>
              <a:rPr sz="2450" spc="50" dirty="0">
                <a:latin typeface="Garamond"/>
                <a:cs typeface="Garamond"/>
              </a:rPr>
              <a:t>result</a:t>
            </a:r>
            <a:r>
              <a:rPr sz="2450" spc="15" dirty="0">
                <a:latin typeface="Garamond"/>
                <a:cs typeface="Garamond"/>
              </a:rPr>
              <a:t> </a:t>
            </a:r>
            <a:r>
              <a:rPr sz="2450" dirty="0">
                <a:latin typeface="Garamond"/>
                <a:cs typeface="Garamond"/>
              </a:rPr>
              <a:t>might</a:t>
            </a:r>
            <a:r>
              <a:rPr sz="2450" spc="25" dirty="0">
                <a:latin typeface="Garamond"/>
                <a:cs typeface="Garamond"/>
              </a:rPr>
              <a:t> </a:t>
            </a:r>
            <a:r>
              <a:rPr sz="2450" spc="-20" dirty="0">
                <a:latin typeface="Garamond"/>
                <a:cs typeface="Garamond"/>
              </a:rPr>
              <a:t>mean </a:t>
            </a:r>
            <a:r>
              <a:rPr sz="2450" dirty="0">
                <a:latin typeface="Garamond"/>
                <a:cs typeface="Garamond"/>
              </a:rPr>
              <a:t>for</a:t>
            </a:r>
            <a:r>
              <a:rPr sz="2450" spc="250" dirty="0">
                <a:latin typeface="Garamond"/>
                <a:cs typeface="Garamond"/>
              </a:rPr>
              <a:t> </a:t>
            </a:r>
            <a:r>
              <a:rPr sz="2450" dirty="0">
                <a:latin typeface="Garamond"/>
                <a:cs typeface="Garamond"/>
              </a:rPr>
              <a:t>instance</a:t>
            </a:r>
            <a:r>
              <a:rPr sz="2450" spc="254" dirty="0">
                <a:latin typeface="Garamond"/>
                <a:cs typeface="Garamond"/>
              </a:rPr>
              <a:t> </a:t>
            </a:r>
            <a:r>
              <a:rPr sz="2450" spc="114" dirty="0">
                <a:latin typeface="Garamond"/>
                <a:cs typeface="Garamond"/>
              </a:rPr>
              <a:t>that</a:t>
            </a:r>
            <a:r>
              <a:rPr sz="2450" spc="260" dirty="0">
                <a:latin typeface="Garamond"/>
                <a:cs typeface="Garamond"/>
              </a:rPr>
              <a:t> </a:t>
            </a:r>
            <a:r>
              <a:rPr sz="2450" dirty="0">
                <a:latin typeface="Garamond"/>
                <a:cs typeface="Garamond"/>
              </a:rPr>
              <a:t>there</a:t>
            </a:r>
            <a:r>
              <a:rPr sz="2450" spc="254" dirty="0">
                <a:latin typeface="Garamond"/>
                <a:cs typeface="Garamond"/>
              </a:rPr>
              <a:t> </a:t>
            </a:r>
            <a:r>
              <a:rPr sz="2450" dirty="0">
                <a:latin typeface="Garamond"/>
                <a:cs typeface="Garamond"/>
              </a:rPr>
              <a:t>is</a:t>
            </a:r>
            <a:r>
              <a:rPr sz="2450" spc="260" dirty="0">
                <a:latin typeface="Garamond"/>
                <a:cs typeface="Garamond"/>
              </a:rPr>
              <a:t> </a:t>
            </a:r>
            <a:r>
              <a:rPr sz="2450" spc="130" dirty="0">
                <a:latin typeface="Garamond"/>
                <a:cs typeface="Garamond"/>
              </a:rPr>
              <a:t>a</a:t>
            </a:r>
            <a:r>
              <a:rPr sz="2450" spc="260" dirty="0">
                <a:latin typeface="Garamond"/>
                <a:cs typeface="Garamond"/>
              </a:rPr>
              <a:t> </a:t>
            </a:r>
            <a:r>
              <a:rPr sz="2450" spc="85" dirty="0">
                <a:latin typeface="Garamond"/>
                <a:cs typeface="Garamond"/>
              </a:rPr>
              <a:t>1</a:t>
            </a:r>
            <a:r>
              <a:rPr sz="2450" i="1" spc="85" dirty="0">
                <a:latin typeface="Times New Roman"/>
                <a:cs typeface="Times New Roman"/>
              </a:rPr>
              <a:t>/</a:t>
            </a:r>
            <a:r>
              <a:rPr sz="2450" spc="85" dirty="0">
                <a:latin typeface="Garamond"/>
                <a:cs typeface="Garamond"/>
              </a:rPr>
              <a:t>100</a:t>
            </a:r>
            <a:r>
              <a:rPr sz="2450" spc="265" dirty="0">
                <a:latin typeface="Garamond"/>
                <a:cs typeface="Garamond"/>
              </a:rPr>
              <a:t> </a:t>
            </a:r>
            <a:r>
              <a:rPr sz="2450" dirty="0">
                <a:latin typeface="Garamond"/>
                <a:cs typeface="Garamond"/>
              </a:rPr>
              <a:t>chance</a:t>
            </a:r>
            <a:r>
              <a:rPr sz="2450" spc="260" dirty="0">
                <a:latin typeface="Garamond"/>
                <a:cs typeface="Garamond"/>
              </a:rPr>
              <a:t> </a:t>
            </a:r>
            <a:r>
              <a:rPr sz="2450" dirty="0">
                <a:latin typeface="Garamond"/>
                <a:cs typeface="Garamond"/>
              </a:rPr>
              <a:t>of</a:t>
            </a:r>
            <a:r>
              <a:rPr sz="2450" spc="260" dirty="0">
                <a:latin typeface="Garamond"/>
                <a:cs typeface="Garamond"/>
              </a:rPr>
              <a:t> </a:t>
            </a:r>
            <a:r>
              <a:rPr sz="2450" dirty="0">
                <a:latin typeface="Garamond"/>
                <a:cs typeface="Garamond"/>
              </a:rPr>
              <a:t>finding</a:t>
            </a:r>
            <a:r>
              <a:rPr sz="2450" spc="254" dirty="0">
                <a:latin typeface="Garamond"/>
                <a:cs typeface="Garamond"/>
              </a:rPr>
              <a:t> </a:t>
            </a:r>
            <a:r>
              <a:rPr sz="2450" dirty="0">
                <a:latin typeface="Garamond"/>
                <a:cs typeface="Garamond"/>
              </a:rPr>
              <a:t>300</a:t>
            </a:r>
            <a:r>
              <a:rPr sz="2450" spc="260" dirty="0">
                <a:latin typeface="Garamond"/>
                <a:cs typeface="Garamond"/>
              </a:rPr>
              <a:t> </a:t>
            </a:r>
            <a:r>
              <a:rPr sz="2450" spc="-10" dirty="0">
                <a:latin typeface="Garamond"/>
                <a:cs typeface="Garamond"/>
              </a:rPr>
              <a:t>particles </a:t>
            </a:r>
            <a:r>
              <a:rPr sz="2450" dirty="0">
                <a:latin typeface="Garamond"/>
                <a:cs typeface="Garamond"/>
              </a:rPr>
              <a:t>there,</a:t>
            </a:r>
            <a:r>
              <a:rPr sz="2450" spc="245" dirty="0">
                <a:latin typeface="Garamond"/>
                <a:cs typeface="Garamond"/>
              </a:rPr>
              <a:t> </a:t>
            </a:r>
            <a:r>
              <a:rPr sz="2450" spc="55" dirty="0">
                <a:latin typeface="Garamond"/>
                <a:cs typeface="Garamond"/>
              </a:rPr>
              <a:t>and</a:t>
            </a:r>
            <a:r>
              <a:rPr sz="2450" spc="240" dirty="0">
                <a:latin typeface="Garamond"/>
                <a:cs typeface="Garamond"/>
              </a:rPr>
              <a:t> </a:t>
            </a:r>
            <a:r>
              <a:rPr sz="2450" dirty="0">
                <a:latin typeface="Garamond"/>
                <a:cs typeface="Garamond"/>
              </a:rPr>
              <a:t>otherwise</a:t>
            </a:r>
            <a:r>
              <a:rPr sz="2450" spc="235" dirty="0">
                <a:latin typeface="Garamond"/>
                <a:cs typeface="Garamond"/>
              </a:rPr>
              <a:t> </a:t>
            </a:r>
            <a:r>
              <a:rPr sz="2450" spc="105" dirty="0">
                <a:latin typeface="Garamond"/>
                <a:cs typeface="Garamond"/>
              </a:rPr>
              <a:t>it</a:t>
            </a:r>
            <a:r>
              <a:rPr sz="2450" spc="240" dirty="0">
                <a:latin typeface="Garamond"/>
                <a:cs typeface="Garamond"/>
              </a:rPr>
              <a:t> </a:t>
            </a:r>
            <a:r>
              <a:rPr sz="2450" dirty="0">
                <a:latin typeface="Garamond"/>
                <a:cs typeface="Garamond"/>
              </a:rPr>
              <a:t>will</a:t>
            </a:r>
            <a:r>
              <a:rPr sz="2450" spc="235" dirty="0">
                <a:latin typeface="Garamond"/>
                <a:cs typeface="Garamond"/>
              </a:rPr>
              <a:t> </a:t>
            </a:r>
            <a:r>
              <a:rPr sz="2450" dirty="0">
                <a:latin typeface="Garamond"/>
                <a:cs typeface="Garamond"/>
              </a:rPr>
              <a:t>be</a:t>
            </a:r>
            <a:r>
              <a:rPr sz="2450" spc="240" dirty="0">
                <a:latin typeface="Garamond"/>
                <a:cs typeface="Garamond"/>
              </a:rPr>
              <a:t> </a:t>
            </a:r>
            <a:r>
              <a:rPr sz="2450" dirty="0">
                <a:latin typeface="Garamond"/>
                <a:cs typeface="Garamond"/>
              </a:rPr>
              <a:t>empty.</a:t>
            </a:r>
            <a:r>
              <a:rPr sz="2450" spc="575" dirty="0">
                <a:latin typeface="Garamond"/>
                <a:cs typeface="Garamond"/>
              </a:rPr>
              <a:t> </a:t>
            </a:r>
            <a:r>
              <a:rPr sz="2450" dirty="0">
                <a:latin typeface="Garamond"/>
                <a:cs typeface="Garamond"/>
              </a:rPr>
              <a:t>(OK,</a:t>
            </a:r>
            <a:r>
              <a:rPr sz="2450" spc="240" dirty="0">
                <a:latin typeface="Garamond"/>
                <a:cs typeface="Garamond"/>
              </a:rPr>
              <a:t> </a:t>
            </a:r>
            <a:r>
              <a:rPr sz="2450" spc="114" dirty="0">
                <a:latin typeface="Garamond"/>
                <a:cs typeface="Garamond"/>
              </a:rPr>
              <a:t>that</a:t>
            </a:r>
            <a:r>
              <a:rPr sz="2450" spc="235" dirty="0">
                <a:latin typeface="Garamond"/>
                <a:cs typeface="Garamond"/>
              </a:rPr>
              <a:t> </a:t>
            </a:r>
            <a:r>
              <a:rPr sz="2450" dirty="0">
                <a:latin typeface="Garamond"/>
                <a:cs typeface="Garamond"/>
              </a:rPr>
              <a:t>sounds</a:t>
            </a:r>
            <a:r>
              <a:rPr sz="2450" spc="235" dirty="0">
                <a:latin typeface="Garamond"/>
                <a:cs typeface="Garamond"/>
              </a:rPr>
              <a:t> </a:t>
            </a:r>
            <a:r>
              <a:rPr sz="2450" spc="-10" dirty="0">
                <a:latin typeface="Garamond"/>
                <a:cs typeface="Garamond"/>
              </a:rPr>
              <a:t>unlikely, </a:t>
            </a:r>
            <a:r>
              <a:rPr sz="2450" spc="70" dirty="0">
                <a:latin typeface="Garamond"/>
                <a:cs typeface="Garamond"/>
              </a:rPr>
              <a:t>but</a:t>
            </a:r>
            <a:r>
              <a:rPr sz="2450" spc="390" dirty="0">
                <a:latin typeface="Garamond"/>
                <a:cs typeface="Garamond"/>
              </a:rPr>
              <a:t> </a:t>
            </a:r>
            <a:r>
              <a:rPr sz="2450" dirty="0">
                <a:latin typeface="Garamond"/>
                <a:cs typeface="Garamond"/>
              </a:rPr>
              <a:t>you</a:t>
            </a:r>
            <a:r>
              <a:rPr sz="2450" spc="395" dirty="0">
                <a:latin typeface="Garamond"/>
                <a:cs typeface="Garamond"/>
              </a:rPr>
              <a:t> </a:t>
            </a:r>
            <a:r>
              <a:rPr sz="2450" spc="55" dirty="0">
                <a:latin typeface="Garamond"/>
                <a:cs typeface="Garamond"/>
              </a:rPr>
              <a:t>get</a:t>
            </a:r>
            <a:r>
              <a:rPr sz="2450" spc="390" dirty="0">
                <a:latin typeface="Garamond"/>
                <a:cs typeface="Garamond"/>
              </a:rPr>
              <a:t> </a:t>
            </a:r>
            <a:r>
              <a:rPr sz="2450" dirty="0">
                <a:latin typeface="Garamond"/>
                <a:cs typeface="Garamond"/>
              </a:rPr>
              <a:t>the</a:t>
            </a:r>
            <a:r>
              <a:rPr sz="2450" spc="390" dirty="0">
                <a:latin typeface="Garamond"/>
                <a:cs typeface="Garamond"/>
              </a:rPr>
              <a:t> </a:t>
            </a:r>
            <a:r>
              <a:rPr sz="2450" dirty="0">
                <a:latin typeface="Garamond"/>
                <a:cs typeface="Garamond"/>
              </a:rPr>
              <a:t>point.</a:t>
            </a:r>
            <a:r>
              <a:rPr sz="2450" spc="225" dirty="0">
                <a:latin typeface="Garamond"/>
                <a:cs typeface="Garamond"/>
              </a:rPr>
              <a:t>  </a:t>
            </a:r>
            <a:r>
              <a:rPr sz="2450" dirty="0">
                <a:latin typeface="Garamond"/>
                <a:cs typeface="Garamond"/>
              </a:rPr>
              <a:t>The</a:t>
            </a:r>
            <a:r>
              <a:rPr sz="2450" spc="395" dirty="0">
                <a:latin typeface="Garamond"/>
                <a:cs typeface="Garamond"/>
              </a:rPr>
              <a:t> </a:t>
            </a:r>
            <a:r>
              <a:rPr sz="2450" dirty="0">
                <a:latin typeface="Garamond"/>
                <a:cs typeface="Garamond"/>
              </a:rPr>
              <a:t>average</a:t>
            </a:r>
            <a:r>
              <a:rPr sz="2450" spc="395" dirty="0">
                <a:latin typeface="Garamond"/>
                <a:cs typeface="Garamond"/>
              </a:rPr>
              <a:t> </a:t>
            </a:r>
            <a:r>
              <a:rPr sz="2450" dirty="0">
                <a:latin typeface="Garamond"/>
                <a:cs typeface="Garamond"/>
              </a:rPr>
              <a:t>value</a:t>
            </a:r>
            <a:r>
              <a:rPr sz="2450" spc="395" dirty="0">
                <a:latin typeface="Garamond"/>
                <a:cs typeface="Garamond"/>
              </a:rPr>
              <a:t> </a:t>
            </a:r>
            <a:r>
              <a:rPr sz="2450" dirty="0">
                <a:latin typeface="Garamond"/>
                <a:cs typeface="Garamond"/>
              </a:rPr>
              <a:t>is</a:t>
            </a:r>
            <a:r>
              <a:rPr sz="2450" spc="390" dirty="0">
                <a:latin typeface="Garamond"/>
                <a:cs typeface="Garamond"/>
              </a:rPr>
              <a:t> </a:t>
            </a:r>
            <a:r>
              <a:rPr sz="2450" spc="130" dirty="0">
                <a:latin typeface="Garamond"/>
                <a:cs typeface="Garamond"/>
              </a:rPr>
              <a:t>a</a:t>
            </a:r>
            <a:r>
              <a:rPr sz="2450" spc="390" dirty="0">
                <a:latin typeface="Garamond"/>
                <a:cs typeface="Garamond"/>
              </a:rPr>
              <a:t> </a:t>
            </a:r>
            <a:r>
              <a:rPr sz="2450" dirty="0">
                <a:latin typeface="Garamond"/>
                <a:cs typeface="Garamond"/>
              </a:rPr>
              <a:t>weighted</a:t>
            </a:r>
            <a:r>
              <a:rPr sz="2450" spc="395" dirty="0">
                <a:latin typeface="Garamond"/>
                <a:cs typeface="Garamond"/>
              </a:rPr>
              <a:t> </a:t>
            </a:r>
            <a:r>
              <a:rPr sz="2450" spc="-10" dirty="0">
                <a:latin typeface="Garamond"/>
                <a:cs typeface="Garamond"/>
              </a:rPr>
              <a:t>average </a:t>
            </a:r>
            <a:r>
              <a:rPr sz="2450" dirty="0">
                <a:latin typeface="Garamond"/>
                <a:cs typeface="Garamond"/>
              </a:rPr>
              <a:t>over</a:t>
            </a:r>
            <a:r>
              <a:rPr sz="2450" spc="170" dirty="0">
                <a:latin typeface="Garamond"/>
                <a:cs typeface="Garamond"/>
              </a:rPr>
              <a:t> </a:t>
            </a:r>
            <a:r>
              <a:rPr sz="2450" spc="75" dirty="0">
                <a:latin typeface="Garamond"/>
                <a:cs typeface="Garamond"/>
              </a:rPr>
              <a:t>all</a:t>
            </a:r>
            <a:r>
              <a:rPr sz="2450" spc="185" dirty="0">
                <a:latin typeface="Garamond"/>
                <a:cs typeface="Garamond"/>
              </a:rPr>
              <a:t> </a:t>
            </a:r>
            <a:r>
              <a:rPr sz="2450" dirty="0">
                <a:latin typeface="Garamond"/>
                <a:cs typeface="Garamond"/>
              </a:rPr>
              <a:t>the</a:t>
            </a:r>
            <a:r>
              <a:rPr sz="2450" spc="180" dirty="0">
                <a:latin typeface="Garamond"/>
                <a:cs typeface="Garamond"/>
              </a:rPr>
              <a:t> </a:t>
            </a:r>
            <a:r>
              <a:rPr sz="2450" dirty="0">
                <a:latin typeface="Garamond"/>
                <a:cs typeface="Garamond"/>
              </a:rPr>
              <a:t>possible</a:t>
            </a:r>
            <a:r>
              <a:rPr sz="2450" spc="175" dirty="0">
                <a:latin typeface="Garamond"/>
                <a:cs typeface="Garamond"/>
              </a:rPr>
              <a:t> </a:t>
            </a:r>
            <a:r>
              <a:rPr sz="2450" dirty="0">
                <a:latin typeface="Garamond"/>
                <a:cs typeface="Garamond"/>
              </a:rPr>
              <a:t>numbers</a:t>
            </a:r>
            <a:r>
              <a:rPr sz="2450" spc="185" dirty="0">
                <a:latin typeface="Garamond"/>
                <a:cs typeface="Garamond"/>
              </a:rPr>
              <a:t> </a:t>
            </a:r>
            <a:r>
              <a:rPr sz="2450" dirty="0">
                <a:latin typeface="Garamond"/>
                <a:cs typeface="Garamond"/>
              </a:rPr>
              <a:t>of</a:t>
            </a:r>
            <a:r>
              <a:rPr sz="2450" spc="180" dirty="0">
                <a:latin typeface="Garamond"/>
                <a:cs typeface="Garamond"/>
              </a:rPr>
              <a:t> </a:t>
            </a:r>
            <a:r>
              <a:rPr sz="2450" dirty="0">
                <a:latin typeface="Garamond"/>
                <a:cs typeface="Garamond"/>
              </a:rPr>
              <a:t>particles</a:t>
            </a:r>
            <a:r>
              <a:rPr sz="2450" spc="180" dirty="0">
                <a:latin typeface="Garamond"/>
                <a:cs typeface="Garamond"/>
              </a:rPr>
              <a:t> </a:t>
            </a:r>
            <a:r>
              <a:rPr sz="2450" dirty="0">
                <a:latin typeface="Garamond"/>
                <a:cs typeface="Garamond"/>
              </a:rPr>
              <a:t>in</a:t>
            </a:r>
            <a:r>
              <a:rPr sz="2450" spc="185" dirty="0">
                <a:latin typeface="Garamond"/>
                <a:cs typeface="Garamond"/>
              </a:rPr>
              <a:t> </a:t>
            </a:r>
            <a:r>
              <a:rPr sz="2450" dirty="0">
                <a:latin typeface="Garamond"/>
                <a:cs typeface="Garamond"/>
              </a:rPr>
              <a:t>the</a:t>
            </a:r>
            <a:r>
              <a:rPr sz="2450" spc="180" dirty="0">
                <a:latin typeface="Garamond"/>
                <a:cs typeface="Garamond"/>
              </a:rPr>
              <a:t> </a:t>
            </a:r>
            <a:r>
              <a:rPr sz="2450" spc="85" dirty="0">
                <a:latin typeface="Garamond"/>
                <a:cs typeface="Garamond"/>
              </a:rPr>
              <a:t>state.)</a:t>
            </a:r>
            <a:endParaRPr sz="2450">
              <a:latin typeface="Garamond"/>
              <a:cs typeface="Garamond"/>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094730" algn="l"/>
              </a:tabLst>
            </a:pPr>
            <a:r>
              <a:rPr sz="1200" spc="-10" dirty="0">
                <a:latin typeface="Times New Roman"/>
                <a:cs typeface="Times New Roman"/>
              </a:rPr>
              <a:t>ConcepTest</a:t>
            </a:r>
            <a:r>
              <a:rPr sz="1200" dirty="0">
                <a:latin typeface="Times New Roman"/>
                <a:cs typeface="Times New Roman"/>
              </a:rPr>
              <a:t>	10.6.</a:t>
            </a:r>
            <a:r>
              <a:rPr sz="1200" spc="215" dirty="0">
                <a:latin typeface="Times New Roman"/>
                <a:cs typeface="Times New Roman"/>
              </a:rPr>
              <a:t>  </a:t>
            </a:r>
            <a:r>
              <a:rPr sz="1200" dirty="0">
                <a:latin typeface="Times New Roman"/>
                <a:cs typeface="Times New Roman"/>
              </a:rPr>
              <a:t>QUANTUM</a:t>
            </a:r>
            <a:r>
              <a:rPr sz="1200" spc="150" dirty="0">
                <a:latin typeface="Times New Roman"/>
                <a:cs typeface="Times New Roman"/>
              </a:rPr>
              <a:t> </a:t>
            </a:r>
            <a:r>
              <a:rPr sz="1200" spc="-10" dirty="0">
                <a:latin typeface="Times New Roman"/>
                <a:cs typeface="Times New Roman"/>
              </a:rPr>
              <a:t>STATISTICS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7082790" algn="l"/>
              </a:tabLst>
            </a:pPr>
            <a:r>
              <a:rPr dirty="0"/>
              <a:t>For</a:t>
            </a:r>
            <a:r>
              <a:rPr spc="250" dirty="0"/>
              <a:t> </a:t>
            </a:r>
            <a:r>
              <a:rPr spc="130" dirty="0"/>
              <a:t>a</a:t>
            </a:r>
            <a:r>
              <a:rPr spc="245" dirty="0"/>
              <a:t> </a:t>
            </a:r>
            <a:r>
              <a:rPr dirty="0"/>
              <a:t>given</a:t>
            </a:r>
            <a:r>
              <a:rPr spc="250" dirty="0"/>
              <a:t> </a:t>
            </a:r>
            <a:r>
              <a:rPr spc="50" dirty="0"/>
              <a:t>system</a:t>
            </a:r>
            <a:r>
              <a:rPr spc="250" dirty="0"/>
              <a:t> </a:t>
            </a:r>
            <a:r>
              <a:rPr dirty="0"/>
              <a:t>of</a:t>
            </a:r>
            <a:r>
              <a:rPr spc="250" dirty="0"/>
              <a:t> </a:t>
            </a:r>
            <a:r>
              <a:rPr dirty="0"/>
              <a:t>fermions,</a:t>
            </a:r>
            <a:r>
              <a:rPr spc="270" dirty="0"/>
              <a:t> </a:t>
            </a:r>
            <a:r>
              <a:rPr dirty="0"/>
              <a:t>the</a:t>
            </a:r>
            <a:r>
              <a:rPr spc="250" dirty="0"/>
              <a:t> </a:t>
            </a:r>
            <a:r>
              <a:rPr dirty="0"/>
              <a:t>Fermi</a:t>
            </a:r>
            <a:r>
              <a:rPr spc="250" dirty="0"/>
              <a:t> </a:t>
            </a:r>
            <a:r>
              <a:rPr dirty="0"/>
              <a:t>energy</a:t>
            </a:r>
            <a:r>
              <a:rPr spc="250" dirty="0"/>
              <a:t> </a:t>
            </a:r>
            <a:r>
              <a:rPr dirty="0"/>
              <a:t>is</a:t>
            </a:r>
            <a:r>
              <a:rPr spc="245" dirty="0"/>
              <a:t> </a:t>
            </a:r>
            <a:r>
              <a:rPr spc="-25" dirty="0"/>
              <a:t>0.</a:t>
            </a:r>
            <a:r>
              <a:rPr dirty="0"/>
              <a:t>	Which</a:t>
            </a:r>
            <a:r>
              <a:rPr spc="375" dirty="0"/>
              <a:t> </a:t>
            </a:r>
            <a:r>
              <a:rPr spc="-110" dirty="0"/>
              <a:t>of </a:t>
            </a:r>
            <a:r>
              <a:rPr dirty="0"/>
              <a:t>the</a:t>
            </a:r>
            <a:r>
              <a:rPr spc="95" dirty="0"/>
              <a:t> </a:t>
            </a:r>
            <a:r>
              <a:rPr spc="-10" dirty="0"/>
              <a:t>following</a:t>
            </a:r>
            <a:r>
              <a:rPr spc="100" dirty="0"/>
              <a:t> </a:t>
            </a:r>
            <a:r>
              <a:rPr spc="50" dirty="0"/>
              <a:t>best</a:t>
            </a:r>
            <a:r>
              <a:rPr spc="95" dirty="0"/>
              <a:t> </a:t>
            </a:r>
            <a:r>
              <a:rPr dirty="0"/>
              <a:t>describes</a:t>
            </a:r>
            <a:r>
              <a:rPr spc="95" dirty="0"/>
              <a:t> </a:t>
            </a:r>
            <a:r>
              <a:rPr spc="80" dirty="0"/>
              <a:t>what</a:t>
            </a:r>
            <a:r>
              <a:rPr spc="90" dirty="0"/>
              <a:t> </a:t>
            </a:r>
            <a:r>
              <a:rPr spc="114" dirty="0"/>
              <a:t>that</a:t>
            </a:r>
            <a:r>
              <a:rPr spc="95" dirty="0"/>
              <a:t> </a:t>
            </a:r>
            <a:r>
              <a:rPr dirty="0"/>
              <a:t>fact</a:t>
            </a:r>
            <a:r>
              <a:rPr spc="100" dirty="0"/>
              <a:t> </a:t>
            </a:r>
            <a:r>
              <a:rPr dirty="0"/>
              <a:t>tells</a:t>
            </a:r>
            <a:r>
              <a:rPr spc="95" dirty="0"/>
              <a:t> </a:t>
            </a:r>
            <a:r>
              <a:rPr spc="75" dirty="0"/>
              <a:t>us?</a:t>
            </a:r>
            <a:r>
              <a:rPr spc="445" dirty="0"/>
              <a:t> </a:t>
            </a:r>
            <a:r>
              <a:rPr dirty="0"/>
              <a:t>(Choose</a:t>
            </a:r>
            <a:r>
              <a:rPr spc="95" dirty="0"/>
              <a:t> </a:t>
            </a:r>
            <a:r>
              <a:rPr spc="-10" dirty="0"/>
              <a:t>one.)</a:t>
            </a:r>
          </a:p>
        </p:txBody>
      </p:sp>
      <p:sp>
        <p:nvSpPr>
          <p:cNvPr id="5" name="object 5"/>
          <p:cNvSpPr txBox="1"/>
          <p:nvPr/>
        </p:nvSpPr>
        <p:spPr>
          <a:xfrm>
            <a:off x="715137" y="2170390"/>
            <a:ext cx="8259445" cy="3439795"/>
          </a:xfrm>
          <a:prstGeom prst="rect">
            <a:avLst/>
          </a:prstGeom>
        </p:spPr>
        <p:txBody>
          <a:bodyPr vert="horz" wrap="square" lIns="0" tIns="9525" rIns="0" bIns="0" rtlCol="0">
            <a:spAutoFit/>
          </a:bodyPr>
          <a:lstStyle/>
          <a:p>
            <a:pPr marL="386715" marR="5080" indent="-370205">
              <a:lnSpc>
                <a:spcPct val="101699"/>
              </a:lnSpc>
              <a:spcBef>
                <a:spcPts val="75"/>
              </a:spcBef>
              <a:buAutoNum type="alphaUcPeriod"/>
              <a:tabLst>
                <a:tab pos="387985" algn="l"/>
              </a:tabLst>
            </a:pPr>
            <a:r>
              <a:rPr sz="2450" spc="-20" dirty="0">
                <a:latin typeface="Garamond"/>
                <a:cs typeface="Garamond"/>
              </a:rPr>
              <a:t>If</a:t>
            </a:r>
            <a:r>
              <a:rPr sz="2450" spc="15" dirty="0">
                <a:latin typeface="Garamond"/>
                <a:cs typeface="Garamond"/>
              </a:rPr>
              <a:t> </a:t>
            </a:r>
            <a:r>
              <a:rPr sz="2450" dirty="0">
                <a:latin typeface="Garamond"/>
                <a:cs typeface="Garamond"/>
              </a:rPr>
              <a:t>the</a:t>
            </a:r>
            <a:r>
              <a:rPr sz="2450" spc="25" dirty="0">
                <a:latin typeface="Garamond"/>
                <a:cs typeface="Garamond"/>
              </a:rPr>
              <a:t> </a:t>
            </a:r>
            <a:r>
              <a:rPr sz="2450" spc="50" dirty="0">
                <a:latin typeface="Garamond"/>
                <a:cs typeface="Garamond"/>
              </a:rPr>
              <a:t>system</a:t>
            </a:r>
            <a:r>
              <a:rPr sz="2450" spc="30" dirty="0">
                <a:latin typeface="Garamond"/>
                <a:cs typeface="Garamond"/>
              </a:rPr>
              <a:t> </a:t>
            </a:r>
            <a:r>
              <a:rPr sz="2450" dirty="0">
                <a:latin typeface="Garamond"/>
                <a:cs typeface="Garamond"/>
              </a:rPr>
              <a:t>is</a:t>
            </a:r>
            <a:r>
              <a:rPr sz="2450" spc="30" dirty="0">
                <a:latin typeface="Garamond"/>
                <a:cs typeface="Garamond"/>
              </a:rPr>
              <a:t> </a:t>
            </a:r>
            <a:r>
              <a:rPr sz="2450" dirty="0">
                <a:latin typeface="Garamond"/>
                <a:cs typeface="Garamond"/>
              </a:rPr>
              <a:t>in</a:t>
            </a:r>
            <a:r>
              <a:rPr sz="2450" spc="25" dirty="0">
                <a:latin typeface="Garamond"/>
                <a:cs typeface="Garamond"/>
              </a:rPr>
              <a:t> </a:t>
            </a:r>
            <a:r>
              <a:rPr sz="2450" spc="70" dirty="0">
                <a:latin typeface="Garamond"/>
                <a:cs typeface="Garamond"/>
              </a:rPr>
              <a:t>its</a:t>
            </a:r>
            <a:r>
              <a:rPr sz="2450" spc="25" dirty="0">
                <a:latin typeface="Garamond"/>
                <a:cs typeface="Garamond"/>
              </a:rPr>
              <a:t> </a:t>
            </a:r>
            <a:r>
              <a:rPr sz="2450" dirty="0">
                <a:latin typeface="Garamond"/>
                <a:cs typeface="Garamond"/>
              </a:rPr>
              <a:t>ground</a:t>
            </a:r>
            <a:r>
              <a:rPr sz="2450" spc="30" dirty="0">
                <a:latin typeface="Garamond"/>
                <a:cs typeface="Garamond"/>
              </a:rPr>
              <a:t> </a:t>
            </a:r>
            <a:r>
              <a:rPr sz="2450" spc="80" dirty="0">
                <a:latin typeface="Garamond"/>
                <a:cs typeface="Garamond"/>
              </a:rPr>
              <a:t>state,</a:t>
            </a:r>
            <a:r>
              <a:rPr sz="2450" spc="60" dirty="0">
                <a:latin typeface="Garamond"/>
                <a:cs typeface="Garamond"/>
              </a:rPr>
              <a:t> </a:t>
            </a:r>
            <a:r>
              <a:rPr sz="2450" dirty="0">
                <a:latin typeface="Garamond"/>
                <a:cs typeface="Garamond"/>
              </a:rPr>
              <a:t>the</a:t>
            </a:r>
            <a:r>
              <a:rPr sz="2450" spc="30" dirty="0">
                <a:latin typeface="Garamond"/>
                <a:cs typeface="Garamond"/>
              </a:rPr>
              <a:t> </a:t>
            </a:r>
            <a:r>
              <a:rPr sz="2450" dirty="0">
                <a:latin typeface="Garamond"/>
                <a:cs typeface="Garamond"/>
              </a:rPr>
              <a:t>fermions</a:t>
            </a:r>
            <a:r>
              <a:rPr sz="2450" spc="20" dirty="0">
                <a:latin typeface="Garamond"/>
                <a:cs typeface="Garamond"/>
              </a:rPr>
              <a:t> </a:t>
            </a:r>
            <a:r>
              <a:rPr sz="2450" spc="75" dirty="0">
                <a:latin typeface="Garamond"/>
                <a:cs typeface="Garamond"/>
              </a:rPr>
              <a:t>all</a:t>
            </a:r>
            <a:r>
              <a:rPr sz="2450" spc="30" dirty="0">
                <a:latin typeface="Garamond"/>
                <a:cs typeface="Garamond"/>
              </a:rPr>
              <a:t> </a:t>
            </a:r>
            <a:r>
              <a:rPr sz="2450" dirty="0">
                <a:latin typeface="Garamond"/>
                <a:cs typeface="Garamond"/>
              </a:rPr>
              <a:t>have</a:t>
            </a:r>
            <a:r>
              <a:rPr sz="2450" spc="30" dirty="0">
                <a:latin typeface="Garamond"/>
                <a:cs typeface="Garamond"/>
              </a:rPr>
              <a:t> </a:t>
            </a:r>
            <a:r>
              <a:rPr sz="2450" spc="-10" dirty="0">
                <a:latin typeface="Garamond"/>
                <a:cs typeface="Garamond"/>
              </a:rPr>
              <a:t>energy 	zero.</a:t>
            </a:r>
            <a:endParaRPr sz="2450">
              <a:latin typeface="Garamond"/>
              <a:cs typeface="Garamond"/>
            </a:endParaRPr>
          </a:p>
          <a:p>
            <a:pPr marL="386715" marR="5080" indent="-358140">
              <a:lnSpc>
                <a:spcPct val="101699"/>
              </a:lnSpc>
              <a:spcBef>
                <a:spcPts val="994"/>
              </a:spcBef>
              <a:buAutoNum type="alphaUcPeriod"/>
              <a:tabLst>
                <a:tab pos="387985" algn="l"/>
              </a:tabLst>
            </a:pPr>
            <a:r>
              <a:rPr sz="2450" spc="-90" dirty="0">
                <a:latin typeface="Garamond"/>
                <a:cs typeface="Garamond"/>
              </a:rPr>
              <a:t>If</a:t>
            </a:r>
            <a:r>
              <a:rPr sz="2450" spc="-60" dirty="0">
                <a:latin typeface="Garamond"/>
                <a:cs typeface="Garamond"/>
              </a:rPr>
              <a:t> </a:t>
            </a:r>
            <a:r>
              <a:rPr sz="2450" dirty="0">
                <a:latin typeface="Garamond"/>
                <a:cs typeface="Garamond"/>
              </a:rPr>
              <a:t>the</a:t>
            </a:r>
            <a:r>
              <a:rPr sz="2450" spc="-65" dirty="0">
                <a:latin typeface="Garamond"/>
                <a:cs typeface="Garamond"/>
              </a:rPr>
              <a:t> </a:t>
            </a:r>
            <a:r>
              <a:rPr sz="2450" spc="50" dirty="0">
                <a:latin typeface="Garamond"/>
                <a:cs typeface="Garamond"/>
              </a:rPr>
              <a:t>system</a:t>
            </a:r>
            <a:r>
              <a:rPr sz="2450" spc="-60" dirty="0">
                <a:latin typeface="Garamond"/>
                <a:cs typeface="Garamond"/>
              </a:rPr>
              <a:t> </a:t>
            </a:r>
            <a:r>
              <a:rPr sz="2450" dirty="0">
                <a:latin typeface="Garamond"/>
                <a:cs typeface="Garamond"/>
              </a:rPr>
              <a:t>is</a:t>
            </a:r>
            <a:r>
              <a:rPr sz="2450" spc="-65" dirty="0">
                <a:latin typeface="Garamond"/>
                <a:cs typeface="Garamond"/>
              </a:rPr>
              <a:t> </a:t>
            </a:r>
            <a:r>
              <a:rPr sz="2450" dirty="0">
                <a:latin typeface="Garamond"/>
                <a:cs typeface="Garamond"/>
              </a:rPr>
              <a:t>in</a:t>
            </a:r>
            <a:r>
              <a:rPr sz="2450" spc="-60" dirty="0">
                <a:latin typeface="Garamond"/>
                <a:cs typeface="Garamond"/>
              </a:rPr>
              <a:t> </a:t>
            </a:r>
            <a:r>
              <a:rPr sz="2450" spc="70" dirty="0">
                <a:latin typeface="Garamond"/>
                <a:cs typeface="Garamond"/>
              </a:rPr>
              <a:t>its</a:t>
            </a:r>
            <a:r>
              <a:rPr sz="2450" spc="-65" dirty="0">
                <a:latin typeface="Garamond"/>
                <a:cs typeface="Garamond"/>
              </a:rPr>
              <a:t> </a:t>
            </a:r>
            <a:r>
              <a:rPr sz="2450" dirty="0">
                <a:latin typeface="Garamond"/>
                <a:cs typeface="Garamond"/>
              </a:rPr>
              <a:t>ground</a:t>
            </a:r>
            <a:r>
              <a:rPr sz="2450" spc="-60" dirty="0">
                <a:latin typeface="Garamond"/>
                <a:cs typeface="Garamond"/>
              </a:rPr>
              <a:t> </a:t>
            </a:r>
            <a:r>
              <a:rPr sz="2450" spc="80" dirty="0">
                <a:latin typeface="Garamond"/>
                <a:cs typeface="Garamond"/>
              </a:rPr>
              <a:t>state,</a:t>
            </a:r>
            <a:r>
              <a:rPr sz="2450" spc="-10" dirty="0">
                <a:latin typeface="Garamond"/>
                <a:cs typeface="Garamond"/>
              </a:rPr>
              <a:t> </a:t>
            </a:r>
            <a:r>
              <a:rPr sz="2450" dirty="0">
                <a:latin typeface="Garamond"/>
                <a:cs typeface="Garamond"/>
              </a:rPr>
              <a:t>half</a:t>
            </a:r>
            <a:r>
              <a:rPr sz="2450" spc="-55" dirty="0">
                <a:latin typeface="Garamond"/>
                <a:cs typeface="Garamond"/>
              </a:rPr>
              <a:t> </a:t>
            </a:r>
            <a:r>
              <a:rPr sz="2450" dirty="0">
                <a:latin typeface="Garamond"/>
                <a:cs typeface="Garamond"/>
              </a:rPr>
              <a:t>the</a:t>
            </a:r>
            <a:r>
              <a:rPr sz="2450" spc="-60" dirty="0">
                <a:latin typeface="Garamond"/>
                <a:cs typeface="Garamond"/>
              </a:rPr>
              <a:t> </a:t>
            </a:r>
            <a:r>
              <a:rPr sz="2450" spc="-10" dirty="0">
                <a:latin typeface="Garamond"/>
                <a:cs typeface="Garamond"/>
              </a:rPr>
              <a:t>fermions</a:t>
            </a:r>
            <a:r>
              <a:rPr sz="2450" spc="-65" dirty="0">
                <a:latin typeface="Garamond"/>
                <a:cs typeface="Garamond"/>
              </a:rPr>
              <a:t> </a:t>
            </a:r>
            <a:r>
              <a:rPr sz="2450" dirty="0">
                <a:latin typeface="Garamond"/>
                <a:cs typeface="Garamond"/>
              </a:rPr>
              <a:t>have</a:t>
            </a:r>
            <a:r>
              <a:rPr sz="2450" spc="-60" dirty="0">
                <a:latin typeface="Garamond"/>
                <a:cs typeface="Garamond"/>
              </a:rPr>
              <a:t> </a:t>
            </a:r>
            <a:r>
              <a:rPr sz="2450" spc="-10" dirty="0">
                <a:latin typeface="Garamond"/>
                <a:cs typeface="Garamond"/>
              </a:rPr>
              <a:t>energy 	</a:t>
            </a:r>
            <a:r>
              <a:rPr sz="2450" dirty="0">
                <a:latin typeface="Garamond"/>
                <a:cs typeface="Garamond"/>
              </a:rPr>
              <a:t>below</a:t>
            </a:r>
            <a:r>
              <a:rPr sz="2450" spc="95" dirty="0">
                <a:latin typeface="Garamond"/>
                <a:cs typeface="Garamond"/>
              </a:rPr>
              <a:t> </a:t>
            </a:r>
            <a:r>
              <a:rPr sz="2450" dirty="0">
                <a:latin typeface="Garamond"/>
                <a:cs typeface="Garamond"/>
              </a:rPr>
              <a:t>zero</a:t>
            </a:r>
            <a:r>
              <a:rPr sz="2450" spc="105" dirty="0">
                <a:latin typeface="Garamond"/>
                <a:cs typeface="Garamond"/>
              </a:rPr>
              <a:t> </a:t>
            </a:r>
            <a:r>
              <a:rPr sz="2450" spc="55" dirty="0">
                <a:latin typeface="Garamond"/>
                <a:cs typeface="Garamond"/>
              </a:rPr>
              <a:t>and</a:t>
            </a:r>
            <a:r>
              <a:rPr sz="2450" spc="110" dirty="0">
                <a:latin typeface="Garamond"/>
                <a:cs typeface="Garamond"/>
              </a:rPr>
              <a:t> </a:t>
            </a:r>
            <a:r>
              <a:rPr sz="2450" dirty="0">
                <a:latin typeface="Garamond"/>
                <a:cs typeface="Garamond"/>
              </a:rPr>
              <a:t>half</a:t>
            </a:r>
            <a:r>
              <a:rPr sz="2450" spc="105" dirty="0">
                <a:latin typeface="Garamond"/>
                <a:cs typeface="Garamond"/>
              </a:rPr>
              <a:t> </a:t>
            </a:r>
            <a:r>
              <a:rPr sz="2450" spc="-10" dirty="0">
                <a:latin typeface="Garamond"/>
                <a:cs typeface="Garamond"/>
              </a:rPr>
              <a:t>above.</a:t>
            </a:r>
            <a:endParaRPr sz="2450">
              <a:latin typeface="Garamond"/>
              <a:cs typeface="Garamond"/>
            </a:endParaRPr>
          </a:p>
          <a:p>
            <a:pPr marL="386715" marR="5080" indent="-361950">
              <a:lnSpc>
                <a:spcPct val="101699"/>
              </a:lnSpc>
              <a:spcBef>
                <a:spcPts val="994"/>
              </a:spcBef>
              <a:buAutoNum type="alphaUcPeriod"/>
              <a:tabLst>
                <a:tab pos="387985" algn="l"/>
              </a:tabLst>
            </a:pPr>
            <a:r>
              <a:rPr sz="2450" spc="-20" dirty="0">
                <a:latin typeface="Garamond"/>
                <a:cs typeface="Garamond"/>
              </a:rPr>
              <a:t>If</a:t>
            </a:r>
            <a:r>
              <a:rPr sz="2450" spc="15" dirty="0">
                <a:latin typeface="Garamond"/>
                <a:cs typeface="Garamond"/>
              </a:rPr>
              <a:t> </a:t>
            </a:r>
            <a:r>
              <a:rPr sz="2450" dirty="0">
                <a:latin typeface="Garamond"/>
                <a:cs typeface="Garamond"/>
              </a:rPr>
              <a:t>the</a:t>
            </a:r>
            <a:r>
              <a:rPr sz="2450" spc="25" dirty="0">
                <a:latin typeface="Garamond"/>
                <a:cs typeface="Garamond"/>
              </a:rPr>
              <a:t> </a:t>
            </a:r>
            <a:r>
              <a:rPr sz="2450" spc="50" dirty="0">
                <a:latin typeface="Garamond"/>
                <a:cs typeface="Garamond"/>
              </a:rPr>
              <a:t>system</a:t>
            </a:r>
            <a:r>
              <a:rPr sz="2450" spc="30" dirty="0">
                <a:latin typeface="Garamond"/>
                <a:cs typeface="Garamond"/>
              </a:rPr>
              <a:t> </a:t>
            </a:r>
            <a:r>
              <a:rPr sz="2450" dirty="0">
                <a:latin typeface="Garamond"/>
                <a:cs typeface="Garamond"/>
              </a:rPr>
              <a:t>is</a:t>
            </a:r>
            <a:r>
              <a:rPr sz="2450" spc="30" dirty="0">
                <a:latin typeface="Garamond"/>
                <a:cs typeface="Garamond"/>
              </a:rPr>
              <a:t> </a:t>
            </a:r>
            <a:r>
              <a:rPr sz="2450" dirty="0">
                <a:latin typeface="Garamond"/>
                <a:cs typeface="Garamond"/>
              </a:rPr>
              <a:t>in</a:t>
            </a:r>
            <a:r>
              <a:rPr sz="2450" spc="25" dirty="0">
                <a:latin typeface="Garamond"/>
                <a:cs typeface="Garamond"/>
              </a:rPr>
              <a:t> </a:t>
            </a:r>
            <a:r>
              <a:rPr sz="2450" spc="70" dirty="0">
                <a:latin typeface="Garamond"/>
                <a:cs typeface="Garamond"/>
              </a:rPr>
              <a:t>its</a:t>
            </a:r>
            <a:r>
              <a:rPr sz="2450" spc="25" dirty="0">
                <a:latin typeface="Garamond"/>
                <a:cs typeface="Garamond"/>
              </a:rPr>
              <a:t> </a:t>
            </a:r>
            <a:r>
              <a:rPr sz="2450" dirty="0">
                <a:latin typeface="Garamond"/>
                <a:cs typeface="Garamond"/>
              </a:rPr>
              <a:t>ground</a:t>
            </a:r>
            <a:r>
              <a:rPr sz="2450" spc="30" dirty="0">
                <a:latin typeface="Garamond"/>
                <a:cs typeface="Garamond"/>
              </a:rPr>
              <a:t> </a:t>
            </a:r>
            <a:r>
              <a:rPr sz="2450" spc="80" dirty="0">
                <a:latin typeface="Garamond"/>
                <a:cs typeface="Garamond"/>
              </a:rPr>
              <a:t>state,</a:t>
            </a:r>
            <a:r>
              <a:rPr sz="2450" spc="60" dirty="0">
                <a:latin typeface="Garamond"/>
                <a:cs typeface="Garamond"/>
              </a:rPr>
              <a:t> </a:t>
            </a:r>
            <a:r>
              <a:rPr sz="2450" spc="75" dirty="0">
                <a:latin typeface="Garamond"/>
                <a:cs typeface="Garamond"/>
              </a:rPr>
              <a:t>all</a:t>
            </a:r>
            <a:r>
              <a:rPr sz="2450" spc="25" dirty="0">
                <a:latin typeface="Garamond"/>
                <a:cs typeface="Garamond"/>
              </a:rPr>
              <a:t> </a:t>
            </a:r>
            <a:r>
              <a:rPr sz="2450" dirty="0">
                <a:latin typeface="Garamond"/>
                <a:cs typeface="Garamond"/>
              </a:rPr>
              <a:t>the</a:t>
            </a:r>
            <a:r>
              <a:rPr sz="2450" spc="30" dirty="0">
                <a:latin typeface="Garamond"/>
                <a:cs typeface="Garamond"/>
              </a:rPr>
              <a:t> </a:t>
            </a:r>
            <a:r>
              <a:rPr sz="2450" dirty="0">
                <a:latin typeface="Garamond"/>
                <a:cs typeface="Garamond"/>
              </a:rPr>
              <a:t>fermions</a:t>
            </a:r>
            <a:r>
              <a:rPr sz="2450" spc="25" dirty="0">
                <a:latin typeface="Garamond"/>
                <a:cs typeface="Garamond"/>
              </a:rPr>
              <a:t> </a:t>
            </a:r>
            <a:r>
              <a:rPr sz="2450" dirty="0">
                <a:latin typeface="Garamond"/>
                <a:cs typeface="Garamond"/>
              </a:rPr>
              <a:t>have</a:t>
            </a:r>
            <a:r>
              <a:rPr sz="2450" spc="30" dirty="0">
                <a:latin typeface="Garamond"/>
                <a:cs typeface="Garamond"/>
              </a:rPr>
              <a:t> </a:t>
            </a:r>
            <a:r>
              <a:rPr sz="2450" spc="-10" dirty="0">
                <a:latin typeface="Garamond"/>
                <a:cs typeface="Garamond"/>
              </a:rPr>
              <a:t>energy 	</a:t>
            </a:r>
            <a:r>
              <a:rPr sz="2450" spc="145" dirty="0">
                <a:latin typeface="Garamond"/>
                <a:cs typeface="Garamond"/>
              </a:rPr>
              <a:t>at</a:t>
            </a:r>
            <a:r>
              <a:rPr sz="2450" spc="90" dirty="0">
                <a:latin typeface="Garamond"/>
                <a:cs typeface="Garamond"/>
              </a:rPr>
              <a:t> </a:t>
            </a:r>
            <a:r>
              <a:rPr sz="2450" dirty="0">
                <a:latin typeface="Garamond"/>
                <a:cs typeface="Garamond"/>
              </a:rPr>
              <a:t>or</a:t>
            </a:r>
            <a:r>
              <a:rPr sz="2450" spc="90" dirty="0">
                <a:latin typeface="Garamond"/>
                <a:cs typeface="Garamond"/>
              </a:rPr>
              <a:t> </a:t>
            </a:r>
            <a:r>
              <a:rPr sz="2450" dirty="0">
                <a:latin typeface="Garamond"/>
                <a:cs typeface="Garamond"/>
              </a:rPr>
              <a:t>below</a:t>
            </a:r>
            <a:r>
              <a:rPr sz="2450" spc="90" dirty="0">
                <a:latin typeface="Garamond"/>
                <a:cs typeface="Garamond"/>
              </a:rPr>
              <a:t> </a:t>
            </a:r>
            <a:r>
              <a:rPr sz="2450" spc="-10" dirty="0">
                <a:latin typeface="Garamond"/>
                <a:cs typeface="Garamond"/>
              </a:rPr>
              <a:t>zero.</a:t>
            </a:r>
            <a:endParaRPr sz="2450">
              <a:latin typeface="Garamond"/>
              <a:cs typeface="Garamond"/>
            </a:endParaRPr>
          </a:p>
          <a:p>
            <a:pPr marL="386080" marR="5080" indent="-374015">
              <a:lnSpc>
                <a:spcPct val="101699"/>
              </a:lnSpc>
              <a:spcBef>
                <a:spcPts val="994"/>
              </a:spcBef>
              <a:buAutoNum type="alphaUcPeriod"/>
              <a:tabLst>
                <a:tab pos="387985" algn="l"/>
              </a:tabLst>
            </a:pPr>
            <a:r>
              <a:rPr sz="2450" spc="-20" dirty="0">
                <a:latin typeface="Garamond"/>
                <a:cs typeface="Garamond"/>
              </a:rPr>
              <a:t>If</a:t>
            </a:r>
            <a:r>
              <a:rPr sz="2450" spc="15" dirty="0">
                <a:latin typeface="Garamond"/>
                <a:cs typeface="Garamond"/>
              </a:rPr>
              <a:t> </a:t>
            </a:r>
            <a:r>
              <a:rPr sz="2450" dirty="0">
                <a:latin typeface="Garamond"/>
                <a:cs typeface="Garamond"/>
              </a:rPr>
              <a:t>the</a:t>
            </a:r>
            <a:r>
              <a:rPr sz="2450" spc="25" dirty="0">
                <a:latin typeface="Garamond"/>
                <a:cs typeface="Garamond"/>
              </a:rPr>
              <a:t> </a:t>
            </a:r>
            <a:r>
              <a:rPr sz="2450" spc="50" dirty="0">
                <a:latin typeface="Garamond"/>
                <a:cs typeface="Garamond"/>
              </a:rPr>
              <a:t>system</a:t>
            </a:r>
            <a:r>
              <a:rPr sz="2450" spc="30" dirty="0">
                <a:latin typeface="Garamond"/>
                <a:cs typeface="Garamond"/>
              </a:rPr>
              <a:t> </a:t>
            </a:r>
            <a:r>
              <a:rPr sz="2450" dirty="0">
                <a:latin typeface="Garamond"/>
                <a:cs typeface="Garamond"/>
              </a:rPr>
              <a:t>is</a:t>
            </a:r>
            <a:r>
              <a:rPr sz="2450" spc="30" dirty="0">
                <a:latin typeface="Garamond"/>
                <a:cs typeface="Garamond"/>
              </a:rPr>
              <a:t> </a:t>
            </a:r>
            <a:r>
              <a:rPr sz="2450" dirty="0">
                <a:latin typeface="Garamond"/>
                <a:cs typeface="Garamond"/>
              </a:rPr>
              <a:t>in</a:t>
            </a:r>
            <a:r>
              <a:rPr sz="2450" spc="25" dirty="0">
                <a:latin typeface="Garamond"/>
                <a:cs typeface="Garamond"/>
              </a:rPr>
              <a:t> </a:t>
            </a:r>
            <a:r>
              <a:rPr sz="2450" spc="70" dirty="0">
                <a:latin typeface="Garamond"/>
                <a:cs typeface="Garamond"/>
              </a:rPr>
              <a:t>its</a:t>
            </a:r>
            <a:r>
              <a:rPr sz="2450" spc="25" dirty="0">
                <a:latin typeface="Garamond"/>
                <a:cs typeface="Garamond"/>
              </a:rPr>
              <a:t> </a:t>
            </a:r>
            <a:r>
              <a:rPr sz="2450" dirty="0">
                <a:latin typeface="Garamond"/>
                <a:cs typeface="Garamond"/>
              </a:rPr>
              <a:t>ground</a:t>
            </a:r>
            <a:r>
              <a:rPr sz="2450" spc="30" dirty="0">
                <a:latin typeface="Garamond"/>
                <a:cs typeface="Garamond"/>
              </a:rPr>
              <a:t> </a:t>
            </a:r>
            <a:r>
              <a:rPr sz="2450" spc="80" dirty="0">
                <a:latin typeface="Garamond"/>
                <a:cs typeface="Garamond"/>
              </a:rPr>
              <a:t>state,</a:t>
            </a:r>
            <a:r>
              <a:rPr sz="2450" spc="60" dirty="0">
                <a:latin typeface="Garamond"/>
                <a:cs typeface="Garamond"/>
              </a:rPr>
              <a:t> </a:t>
            </a:r>
            <a:r>
              <a:rPr sz="2450" spc="75" dirty="0">
                <a:latin typeface="Garamond"/>
                <a:cs typeface="Garamond"/>
              </a:rPr>
              <a:t>all</a:t>
            </a:r>
            <a:r>
              <a:rPr sz="2450" spc="25" dirty="0">
                <a:latin typeface="Garamond"/>
                <a:cs typeface="Garamond"/>
              </a:rPr>
              <a:t> </a:t>
            </a:r>
            <a:r>
              <a:rPr sz="2450" dirty="0">
                <a:latin typeface="Garamond"/>
                <a:cs typeface="Garamond"/>
              </a:rPr>
              <a:t>the</a:t>
            </a:r>
            <a:r>
              <a:rPr sz="2450" spc="30" dirty="0">
                <a:latin typeface="Garamond"/>
                <a:cs typeface="Garamond"/>
              </a:rPr>
              <a:t> </a:t>
            </a:r>
            <a:r>
              <a:rPr sz="2450" dirty="0">
                <a:latin typeface="Garamond"/>
                <a:cs typeface="Garamond"/>
              </a:rPr>
              <a:t>fermions</a:t>
            </a:r>
            <a:r>
              <a:rPr sz="2450" spc="25" dirty="0">
                <a:latin typeface="Garamond"/>
                <a:cs typeface="Garamond"/>
              </a:rPr>
              <a:t> </a:t>
            </a:r>
            <a:r>
              <a:rPr sz="2450" dirty="0">
                <a:latin typeface="Garamond"/>
                <a:cs typeface="Garamond"/>
              </a:rPr>
              <a:t>have</a:t>
            </a:r>
            <a:r>
              <a:rPr sz="2450" spc="30" dirty="0">
                <a:latin typeface="Garamond"/>
                <a:cs typeface="Garamond"/>
              </a:rPr>
              <a:t> </a:t>
            </a:r>
            <a:r>
              <a:rPr sz="2450" spc="-10" dirty="0">
                <a:latin typeface="Garamond"/>
                <a:cs typeface="Garamond"/>
              </a:rPr>
              <a:t>energy 	</a:t>
            </a:r>
            <a:r>
              <a:rPr sz="2450" spc="145" dirty="0">
                <a:latin typeface="Garamond"/>
                <a:cs typeface="Garamond"/>
              </a:rPr>
              <a:t>at</a:t>
            </a:r>
            <a:r>
              <a:rPr sz="2450" spc="90" dirty="0">
                <a:latin typeface="Garamond"/>
                <a:cs typeface="Garamond"/>
              </a:rPr>
              <a:t> </a:t>
            </a:r>
            <a:r>
              <a:rPr sz="2450" dirty="0">
                <a:latin typeface="Garamond"/>
                <a:cs typeface="Garamond"/>
              </a:rPr>
              <a:t>or</a:t>
            </a:r>
            <a:r>
              <a:rPr sz="2450" spc="110" dirty="0">
                <a:latin typeface="Garamond"/>
                <a:cs typeface="Garamond"/>
              </a:rPr>
              <a:t> </a:t>
            </a:r>
            <a:r>
              <a:rPr sz="2450" dirty="0">
                <a:latin typeface="Garamond"/>
                <a:cs typeface="Garamond"/>
              </a:rPr>
              <a:t>above</a:t>
            </a:r>
            <a:r>
              <a:rPr sz="2450" spc="105" dirty="0">
                <a:latin typeface="Garamond"/>
                <a:cs typeface="Garamond"/>
              </a:rPr>
              <a:t> </a:t>
            </a:r>
            <a:r>
              <a:rPr sz="2450" spc="-10" dirty="0">
                <a:latin typeface="Garamond"/>
                <a:cs typeface="Garamond"/>
              </a:rPr>
              <a:t>zero.</a:t>
            </a:r>
            <a:endParaRPr sz="2450">
              <a:latin typeface="Garamond"/>
              <a:cs typeface="Garamond"/>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094730" algn="l"/>
              </a:tabLst>
            </a:pPr>
            <a:r>
              <a:rPr sz="1200" spc="-10" dirty="0">
                <a:latin typeface="Times New Roman"/>
                <a:cs typeface="Times New Roman"/>
              </a:rPr>
              <a:t>ConcepTest</a:t>
            </a:r>
            <a:r>
              <a:rPr sz="1200" dirty="0">
                <a:latin typeface="Times New Roman"/>
                <a:cs typeface="Times New Roman"/>
              </a:rPr>
              <a:t>	10.6.</a:t>
            </a:r>
            <a:r>
              <a:rPr sz="1200" spc="215" dirty="0">
                <a:latin typeface="Times New Roman"/>
                <a:cs typeface="Times New Roman"/>
              </a:rPr>
              <a:t>  </a:t>
            </a:r>
            <a:r>
              <a:rPr sz="1200" dirty="0">
                <a:latin typeface="Times New Roman"/>
                <a:cs typeface="Times New Roman"/>
              </a:rPr>
              <a:t>QUANTUM</a:t>
            </a:r>
            <a:r>
              <a:rPr sz="1200" spc="150" dirty="0">
                <a:latin typeface="Times New Roman"/>
                <a:cs typeface="Times New Roman"/>
              </a:rPr>
              <a:t> </a:t>
            </a:r>
            <a:r>
              <a:rPr sz="1200" spc="-10" dirty="0">
                <a:latin typeface="Times New Roman"/>
                <a:cs typeface="Times New Roman"/>
              </a:rPr>
              <a:t>STATISTICS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7082790" algn="l"/>
              </a:tabLst>
            </a:pPr>
            <a:r>
              <a:rPr dirty="0"/>
              <a:t>For</a:t>
            </a:r>
            <a:r>
              <a:rPr spc="250" dirty="0"/>
              <a:t> </a:t>
            </a:r>
            <a:r>
              <a:rPr spc="130" dirty="0"/>
              <a:t>a</a:t>
            </a:r>
            <a:r>
              <a:rPr spc="245" dirty="0"/>
              <a:t> </a:t>
            </a:r>
            <a:r>
              <a:rPr dirty="0"/>
              <a:t>given</a:t>
            </a:r>
            <a:r>
              <a:rPr spc="250" dirty="0"/>
              <a:t> </a:t>
            </a:r>
            <a:r>
              <a:rPr spc="50" dirty="0"/>
              <a:t>system</a:t>
            </a:r>
            <a:r>
              <a:rPr spc="250" dirty="0"/>
              <a:t> </a:t>
            </a:r>
            <a:r>
              <a:rPr dirty="0"/>
              <a:t>of</a:t>
            </a:r>
            <a:r>
              <a:rPr spc="250" dirty="0"/>
              <a:t> </a:t>
            </a:r>
            <a:r>
              <a:rPr dirty="0"/>
              <a:t>fermions,</a:t>
            </a:r>
            <a:r>
              <a:rPr spc="270" dirty="0"/>
              <a:t> </a:t>
            </a:r>
            <a:r>
              <a:rPr dirty="0"/>
              <a:t>the</a:t>
            </a:r>
            <a:r>
              <a:rPr spc="250" dirty="0"/>
              <a:t> </a:t>
            </a:r>
            <a:r>
              <a:rPr dirty="0"/>
              <a:t>Fermi</a:t>
            </a:r>
            <a:r>
              <a:rPr spc="250" dirty="0"/>
              <a:t> </a:t>
            </a:r>
            <a:r>
              <a:rPr dirty="0"/>
              <a:t>energy</a:t>
            </a:r>
            <a:r>
              <a:rPr spc="250" dirty="0"/>
              <a:t> </a:t>
            </a:r>
            <a:r>
              <a:rPr dirty="0"/>
              <a:t>is</a:t>
            </a:r>
            <a:r>
              <a:rPr spc="245" dirty="0"/>
              <a:t> </a:t>
            </a:r>
            <a:r>
              <a:rPr spc="-25" dirty="0"/>
              <a:t>0.</a:t>
            </a:r>
            <a:r>
              <a:rPr dirty="0"/>
              <a:t>	Which</a:t>
            </a:r>
            <a:r>
              <a:rPr spc="375" dirty="0"/>
              <a:t> </a:t>
            </a:r>
            <a:r>
              <a:rPr spc="-110" dirty="0"/>
              <a:t>of </a:t>
            </a:r>
            <a:r>
              <a:rPr dirty="0"/>
              <a:t>the</a:t>
            </a:r>
            <a:r>
              <a:rPr spc="95" dirty="0"/>
              <a:t> </a:t>
            </a:r>
            <a:r>
              <a:rPr spc="-10" dirty="0"/>
              <a:t>following</a:t>
            </a:r>
            <a:r>
              <a:rPr spc="100" dirty="0"/>
              <a:t> </a:t>
            </a:r>
            <a:r>
              <a:rPr spc="50" dirty="0"/>
              <a:t>best</a:t>
            </a:r>
            <a:r>
              <a:rPr spc="95" dirty="0"/>
              <a:t> </a:t>
            </a:r>
            <a:r>
              <a:rPr dirty="0"/>
              <a:t>describes</a:t>
            </a:r>
            <a:r>
              <a:rPr spc="95" dirty="0"/>
              <a:t> </a:t>
            </a:r>
            <a:r>
              <a:rPr spc="80" dirty="0"/>
              <a:t>what</a:t>
            </a:r>
            <a:r>
              <a:rPr spc="90" dirty="0"/>
              <a:t> </a:t>
            </a:r>
            <a:r>
              <a:rPr spc="114" dirty="0"/>
              <a:t>that</a:t>
            </a:r>
            <a:r>
              <a:rPr spc="95" dirty="0"/>
              <a:t> </a:t>
            </a:r>
            <a:r>
              <a:rPr dirty="0"/>
              <a:t>fact</a:t>
            </a:r>
            <a:r>
              <a:rPr spc="100" dirty="0"/>
              <a:t> </a:t>
            </a:r>
            <a:r>
              <a:rPr dirty="0"/>
              <a:t>tells</a:t>
            </a:r>
            <a:r>
              <a:rPr spc="95" dirty="0"/>
              <a:t> </a:t>
            </a:r>
            <a:r>
              <a:rPr spc="75" dirty="0"/>
              <a:t>us?</a:t>
            </a:r>
            <a:r>
              <a:rPr spc="445" dirty="0"/>
              <a:t> </a:t>
            </a:r>
            <a:r>
              <a:rPr dirty="0"/>
              <a:t>(Choose</a:t>
            </a:r>
            <a:r>
              <a:rPr spc="95" dirty="0"/>
              <a:t> </a:t>
            </a:r>
            <a:r>
              <a:rPr spc="-10" dirty="0"/>
              <a:t>one.)</a:t>
            </a:r>
          </a:p>
        </p:txBody>
      </p:sp>
      <p:sp>
        <p:nvSpPr>
          <p:cNvPr id="5" name="object 5"/>
          <p:cNvSpPr txBox="1"/>
          <p:nvPr/>
        </p:nvSpPr>
        <p:spPr>
          <a:xfrm>
            <a:off x="707758" y="2170390"/>
            <a:ext cx="8267065" cy="4060190"/>
          </a:xfrm>
          <a:prstGeom prst="rect">
            <a:avLst/>
          </a:prstGeom>
        </p:spPr>
        <p:txBody>
          <a:bodyPr vert="horz" wrap="square" lIns="0" tIns="9525" rIns="0" bIns="0" rtlCol="0">
            <a:spAutoFit/>
          </a:bodyPr>
          <a:lstStyle/>
          <a:p>
            <a:pPr marL="393700" marR="5080" indent="-370205">
              <a:lnSpc>
                <a:spcPct val="101699"/>
              </a:lnSpc>
              <a:spcBef>
                <a:spcPts val="75"/>
              </a:spcBef>
              <a:buAutoNum type="alphaUcPeriod"/>
              <a:tabLst>
                <a:tab pos="394970" algn="l"/>
              </a:tabLst>
            </a:pPr>
            <a:r>
              <a:rPr sz="2450" spc="-20" dirty="0">
                <a:latin typeface="Garamond"/>
                <a:cs typeface="Garamond"/>
              </a:rPr>
              <a:t>If</a:t>
            </a:r>
            <a:r>
              <a:rPr sz="2450" spc="15" dirty="0">
                <a:latin typeface="Garamond"/>
                <a:cs typeface="Garamond"/>
              </a:rPr>
              <a:t> </a:t>
            </a:r>
            <a:r>
              <a:rPr sz="2450" dirty="0">
                <a:latin typeface="Garamond"/>
                <a:cs typeface="Garamond"/>
              </a:rPr>
              <a:t>the</a:t>
            </a:r>
            <a:r>
              <a:rPr sz="2450" spc="25" dirty="0">
                <a:latin typeface="Garamond"/>
                <a:cs typeface="Garamond"/>
              </a:rPr>
              <a:t> </a:t>
            </a:r>
            <a:r>
              <a:rPr sz="2450" spc="50" dirty="0">
                <a:latin typeface="Garamond"/>
                <a:cs typeface="Garamond"/>
              </a:rPr>
              <a:t>system</a:t>
            </a:r>
            <a:r>
              <a:rPr sz="2450" spc="30" dirty="0">
                <a:latin typeface="Garamond"/>
                <a:cs typeface="Garamond"/>
              </a:rPr>
              <a:t> </a:t>
            </a:r>
            <a:r>
              <a:rPr sz="2450" dirty="0">
                <a:latin typeface="Garamond"/>
                <a:cs typeface="Garamond"/>
              </a:rPr>
              <a:t>is</a:t>
            </a:r>
            <a:r>
              <a:rPr sz="2450" spc="30" dirty="0">
                <a:latin typeface="Garamond"/>
                <a:cs typeface="Garamond"/>
              </a:rPr>
              <a:t> </a:t>
            </a:r>
            <a:r>
              <a:rPr sz="2450" dirty="0">
                <a:latin typeface="Garamond"/>
                <a:cs typeface="Garamond"/>
              </a:rPr>
              <a:t>in</a:t>
            </a:r>
            <a:r>
              <a:rPr sz="2450" spc="25" dirty="0">
                <a:latin typeface="Garamond"/>
                <a:cs typeface="Garamond"/>
              </a:rPr>
              <a:t> </a:t>
            </a:r>
            <a:r>
              <a:rPr sz="2450" spc="70" dirty="0">
                <a:latin typeface="Garamond"/>
                <a:cs typeface="Garamond"/>
              </a:rPr>
              <a:t>its</a:t>
            </a:r>
            <a:r>
              <a:rPr sz="2450" spc="25" dirty="0">
                <a:latin typeface="Garamond"/>
                <a:cs typeface="Garamond"/>
              </a:rPr>
              <a:t> </a:t>
            </a:r>
            <a:r>
              <a:rPr sz="2450" dirty="0">
                <a:latin typeface="Garamond"/>
                <a:cs typeface="Garamond"/>
              </a:rPr>
              <a:t>ground</a:t>
            </a:r>
            <a:r>
              <a:rPr sz="2450" spc="30" dirty="0">
                <a:latin typeface="Garamond"/>
                <a:cs typeface="Garamond"/>
              </a:rPr>
              <a:t> </a:t>
            </a:r>
            <a:r>
              <a:rPr sz="2450" spc="80" dirty="0">
                <a:latin typeface="Garamond"/>
                <a:cs typeface="Garamond"/>
              </a:rPr>
              <a:t>state,</a:t>
            </a:r>
            <a:r>
              <a:rPr sz="2450" spc="60" dirty="0">
                <a:latin typeface="Garamond"/>
                <a:cs typeface="Garamond"/>
              </a:rPr>
              <a:t> </a:t>
            </a:r>
            <a:r>
              <a:rPr sz="2450" dirty="0">
                <a:latin typeface="Garamond"/>
                <a:cs typeface="Garamond"/>
              </a:rPr>
              <a:t>the</a:t>
            </a:r>
            <a:r>
              <a:rPr sz="2450" spc="30" dirty="0">
                <a:latin typeface="Garamond"/>
                <a:cs typeface="Garamond"/>
              </a:rPr>
              <a:t> </a:t>
            </a:r>
            <a:r>
              <a:rPr sz="2450" dirty="0">
                <a:latin typeface="Garamond"/>
                <a:cs typeface="Garamond"/>
              </a:rPr>
              <a:t>fermions</a:t>
            </a:r>
            <a:r>
              <a:rPr sz="2450" spc="20" dirty="0">
                <a:latin typeface="Garamond"/>
                <a:cs typeface="Garamond"/>
              </a:rPr>
              <a:t> </a:t>
            </a:r>
            <a:r>
              <a:rPr sz="2450" spc="75" dirty="0">
                <a:latin typeface="Garamond"/>
                <a:cs typeface="Garamond"/>
              </a:rPr>
              <a:t>all</a:t>
            </a:r>
            <a:r>
              <a:rPr sz="2450" spc="30" dirty="0">
                <a:latin typeface="Garamond"/>
                <a:cs typeface="Garamond"/>
              </a:rPr>
              <a:t> </a:t>
            </a:r>
            <a:r>
              <a:rPr sz="2450" dirty="0">
                <a:latin typeface="Garamond"/>
                <a:cs typeface="Garamond"/>
              </a:rPr>
              <a:t>have</a:t>
            </a:r>
            <a:r>
              <a:rPr sz="2450" spc="30" dirty="0">
                <a:latin typeface="Garamond"/>
                <a:cs typeface="Garamond"/>
              </a:rPr>
              <a:t> </a:t>
            </a:r>
            <a:r>
              <a:rPr sz="2450" spc="-10" dirty="0">
                <a:latin typeface="Garamond"/>
                <a:cs typeface="Garamond"/>
              </a:rPr>
              <a:t>energy 	zero.</a:t>
            </a:r>
            <a:endParaRPr sz="2450">
              <a:latin typeface="Garamond"/>
              <a:cs typeface="Garamond"/>
            </a:endParaRPr>
          </a:p>
          <a:p>
            <a:pPr marL="393700" marR="5080" indent="-358140">
              <a:lnSpc>
                <a:spcPct val="101699"/>
              </a:lnSpc>
              <a:spcBef>
                <a:spcPts val="994"/>
              </a:spcBef>
              <a:buAutoNum type="alphaUcPeriod"/>
              <a:tabLst>
                <a:tab pos="394970" algn="l"/>
              </a:tabLst>
            </a:pPr>
            <a:r>
              <a:rPr sz="2450" spc="-90" dirty="0">
                <a:latin typeface="Garamond"/>
                <a:cs typeface="Garamond"/>
              </a:rPr>
              <a:t>If</a:t>
            </a:r>
            <a:r>
              <a:rPr sz="2450" spc="-60" dirty="0">
                <a:latin typeface="Garamond"/>
                <a:cs typeface="Garamond"/>
              </a:rPr>
              <a:t> </a:t>
            </a:r>
            <a:r>
              <a:rPr sz="2450" dirty="0">
                <a:latin typeface="Garamond"/>
                <a:cs typeface="Garamond"/>
              </a:rPr>
              <a:t>the</a:t>
            </a:r>
            <a:r>
              <a:rPr sz="2450" spc="-65" dirty="0">
                <a:latin typeface="Garamond"/>
                <a:cs typeface="Garamond"/>
              </a:rPr>
              <a:t> </a:t>
            </a:r>
            <a:r>
              <a:rPr sz="2450" spc="50" dirty="0">
                <a:latin typeface="Garamond"/>
                <a:cs typeface="Garamond"/>
              </a:rPr>
              <a:t>system</a:t>
            </a:r>
            <a:r>
              <a:rPr sz="2450" spc="-60" dirty="0">
                <a:latin typeface="Garamond"/>
                <a:cs typeface="Garamond"/>
              </a:rPr>
              <a:t> </a:t>
            </a:r>
            <a:r>
              <a:rPr sz="2450" dirty="0">
                <a:latin typeface="Garamond"/>
                <a:cs typeface="Garamond"/>
              </a:rPr>
              <a:t>is</a:t>
            </a:r>
            <a:r>
              <a:rPr sz="2450" spc="-65" dirty="0">
                <a:latin typeface="Garamond"/>
                <a:cs typeface="Garamond"/>
              </a:rPr>
              <a:t> </a:t>
            </a:r>
            <a:r>
              <a:rPr sz="2450" dirty="0">
                <a:latin typeface="Garamond"/>
                <a:cs typeface="Garamond"/>
              </a:rPr>
              <a:t>in</a:t>
            </a:r>
            <a:r>
              <a:rPr sz="2450" spc="-60" dirty="0">
                <a:latin typeface="Garamond"/>
                <a:cs typeface="Garamond"/>
              </a:rPr>
              <a:t> </a:t>
            </a:r>
            <a:r>
              <a:rPr sz="2450" spc="70" dirty="0">
                <a:latin typeface="Garamond"/>
                <a:cs typeface="Garamond"/>
              </a:rPr>
              <a:t>its</a:t>
            </a:r>
            <a:r>
              <a:rPr sz="2450" spc="-65" dirty="0">
                <a:latin typeface="Garamond"/>
                <a:cs typeface="Garamond"/>
              </a:rPr>
              <a:t> </a:t>
            </a:r>
            <a:r>
              <a:rPr sz="2450" dirty="0">
                <a:latin typeface="Garamond"/>
                <a:cs typeface="Garamond"/>
              </a:rPr>
              <a:t>ground</a:t>
            </a:r>
            <a:r>
              <a:rPr sz="2450" spc="-60" dirty="0">
                <a:latin typeface="Garamond"/>
                <a:cs typeface="Garamond"/>
              </a:rPr>
              <a:t> </a:t>
            </a:r>
            <a:r>
              <a:rPr sz="2450" spc="80" dirty="0">
                <a:latin typeface="Garamond"/>
                <a:cs typeface="Garamond"/>
              </a:rPr>
              <a:t>state,</a:t>
            </a:r>
            <a:r>
              <a:rPr sz="2450" spc="-10" dirty="0">
                <a:latin typeface="Garamond"/>
                <a:cs typeface="Garamond"/>
              </a:rPr>
              <a:t> </a:t>
            </a:r>
            <a:r>
              <a:rPr sz="2450" dirty="0">
                <a:latin typeface="Garamond"/>
                <a:cs typeface="Garamond"/>
              </a:rPr>
              <a:t>half</a:t>
            </a:r>
            <a:r>
              <a:rPr sz="2450" spc="-55" dirty="0">
                <a:latin typeface="Garamond"/>
                <a:cs typeface="Garamond"/>
              </a:rPr>
              <a:t> </a:t>
            </a:r>
            <a:r>
              <a:rPr sz="2450" dirty="0">
                <a:latin typeface="Garamond"/>
                <a:cs typeface="Garamond"/>
              </a:rPr>
              <a:t>the</a:t>
            </a:r>
            <a:r>
              <a:rPr sz="2450" spc="-60" dirty="0">
                <a:latin typeface="Garamond"/>
                <a:cs typeface="Garamond"/>
              </a:rPr>
              <a:t> </a:t>
            </a:r>
            <a:r>
              <a:rPr sz="2450" spc="-10" dirty="0">
                <a:latin typeface="Garamond"/>
                <a:cs typeface="Garamond"/>
              </a:rPr>
              <a:t>fermions</a:t>
            </a:r>
            <a:r>
              <a:rPr sz="2450" spc="-65" dirty="0">
                <a:latin typeface="Garamond"/>
                <a:cs typeface="Garamond"/>
              </a:rPr>
              <a:t> </a:t>
            </a:r>
            <a:r>
              <a:rPr sz="2450" dirty="0">
                <a:latin typeface="Garamond"/>
                <a:cs typeface="Garamond"/>
              </a:rPr>
              <a:t>have</a:t>
            </a:r>
            <a:r>
              <a:rPr sz="2450" spc="-60" dirty="0">
                <a:latin typeface="Garamond"/>
                <a:cs typeface="Garamond"/>
              </a:rPr>
              <a:t> </a:t>
            </a:r>
            <a:r>
              <a:rPr sz="2450" spc="-10" dirty="0">
                <a:latin typeface="Garamond"/>
                <a:cs typeface="Garamond"/>
              </a:rPr>
              <a:t>energy 	</a:t>
            </a:r>
            <a:r>
              <a:rPr sz="2450" dirty="0">
                <a:latin typeface="Garamond"/>
                <a:cs typeface="Garamond"/>
              </a:rPr>
              <a:t>below</a:t>
            </a:r>
            <a:r>
              <a:rPr sz="2450" spc="95" dirty="0">
                <a:latin typeface="Garamond"/>
                <a:cs typeface="Garamond"/>
              </a:rPr>
              <a:t> </a:t>
            </a:r>
            <a:r>
              <a:rPr sz="2450" dirty="0">
                <a:latin typeface="Garamond"/>
                <a:cs typeface="Garamond"/>
              </a:rPr>
              <a:t>zero</a:t>
            </a:r>
            <a:r>
              <a:rPr sz="2450" spc="105" dirty="0">
                <a:latin typeface="Garamond"/>
                <a:cs typeface="Garamond"/>
              </a:rPr>
              <a:t> </a:t>
            </a:r>
            <a:r>
              <a:rPr sz="2450" spc="55" dirty="0">
                <a:latin typeface="Garamond"/>
                <a:cs typeface="Garamond"/>
              </a:rPr>
              <a:t>and</a:t>
            </a:r>
            <a:r>
              <a:rPr sz="2450" spc="110" dirty="0">
                <a:latin typeface="Garamond"/>
                <a:cs typeface="Garamond"/>
              </a:rPr>
              <a:t> </a:t>
            </a:r>
            <a:r>
              <a:rPr sz="2450" dirty="0">
                <a:latin typeface="Garamond"/>
                <a:cs typeface="Garamond"/>
              </a:rPr>
              <a:t>half</a:t>
            </a:r>
            <a:r>
              <a:rPr sz="2450" spc="105" dirty="0">
                <a:latin typeface="Garamond"/>
                <a:cs typeface="Garamond"/>
              </a:rPr>
              <a:t> </a:t>
            </a:r>
            <a:r>
              <a:rPr sz="2450" spc="-10" dirty="0">
                <a:latin typeface="Garamond"/>
                <a:cs typeface="Garamond"/>
              </a:rPr>
              <a:t>above.</a:t>
            </a:r>
            <a:endParaRPr sz="2450">
              <a:latin typeface="Garamond"/>
              <a:cs typeface="Garamond"/>
            </a:endParaRPr>
          </a:p>
          <a:p>
            <a:pPr marL="393700" marR="5080" indent="-361950">
              <a:lnSpc>
                <a:spcPct val="101699"/>
              </a:lnSpc>
              <a:spcBef>
                <a:spcPts val="994"/>
              </a:spcBef>
              <a:buAutoNum type="alphaUcPeriod"/>
              <a:tabLst>
                <a:tab pos="394970" algn="l"/>
              </a:tabLst>
            </a:pPr>
            <a:r>
              <a:rPr sz="2450" spc="-20" dirty="0">
                <a:latin typeface="Garamond"/>
                <a:cs typeface="Garamond"/>
              </a:rPr>
              <a:t>If</a:t>
            </a:r>
            <a:r>
              <a:rPr sz="2450" spc="15" dirty="0">
                <a:latin typeface="Garamond"/>
                <a:cs typeface="Garamond"/>
              </a:rPr>
              <a:t> </a:t>
            </a:r>
            <a:r>
              <a:rPr sz="2450" dirty="0">
                <a:latin typeface="Garamond"/>
                <a:cs typeface="Garamond"/>
              </a:rPr>
              <a:t>the</a:t>
            </a:r>
            <a:r>
              <a:rPr sz="2450" spc="25" dirty="0">
                <a:latin typeface="Garamond"/>
                <a:cs typeface="Garamond"/>
              </a:rPr>
              <a:t> </a:t>
            </a:r>
            <a:r>
              <a:rPr sz="2450" spc="50" dirty="0">
                <a:latin typeface="Garamond"/>
                <a:cs typeface="Garamond"/>
              </a:rPr>
              <a:t>system</a:t>
            </a:r>
            <a:r>
              <a:rPr sz="2450" spc="30" dirty="0">
                <a:latin typeface="Garamond"/>
                <a:cs typeface="Garamond"/>
              </a:rPr>
              <a:t> </a:t>
            </a:r>
            <a:r>
              <a:rPr sz="2450" dirty="0">
                <a:latin typeface="Garamond"/>
                <a:cs typeface="Garamond"/>
              </a:rPr>
              <a:t>is</a:t>
            </a:r>
            <a:r>
              <a:rPr sz="2450" spc="30" dirty="0">
                <a:latin typeface="Garamond"/>
                <a:cs typeface="Garamond"/>
              </a:rPr>
              <a:t> </a:t>
            </a:r>
            <a:r>
              <a:rPr sz="2450" dirty="0">
                <a:latin typeface="Garamond"/>
                <a:cs typeface="Garamond"/>
              </a:rPr>
              <a:t>in</a:t>
            </a:r>
            <a:r>
              <a:rPr sz="2450" spc="25" dirty="0">
                <a:latin typeface="Garamond"/>
                <a:cs typeface="Garamond"/>
              </a:rPr>
              <a:t> </a:t>
            </a:r>
            <a:r>
              <a:rPr sz="2450" spc="70" dirty="0">
                <a:latin typeface="Garamond"/>
                <a:cs typeface="Garamond"/>
              </a:rPr>
              <a:t>its</a:t>
            </a:r>
            <a:r>
              <a:rPr sz="2450" spc="25" dirty="0">
                <a:latin typeface="Garamond"/>
                <a:cs typeface="Garamond"/>
              </a:rPr>
              <a:t> </a:t>
            </a:r>
            <a:r>
              <a:rPr sz="2450" dirty="0">
                <a:latin typeface="Garamond"/>
                <a:cs typeface="Garamond"/>
              </a:rPr>
              <a:t>ground</a:t>
            </a:r>
            <a:r>
              <a:rPr sz="2450" spc="30" dirty="0">
                <a:latin typeface="Garamond"/>
                <a:cs typeface="Garamond"/>
              </a:rPr>
              <a:t> </a:t>
            </a:r>
            <a:r>
              <a:rPr sz="2450" spc="80" dirty="0">
                <a:latin typeface="Garamond"/>
                <a:cs typeface="Garamond"/>
              </a:rPr>
              <a:t>state,</a:t>
            </a:r>
            <a:r>
              <a:rPr sz="2450" spc="60" dirty="0">
                <a:latin typeface="Garamond"/>
                <a:cs typeface="Garamond"/>
              </a:rPr>
              <a:t> </a:t>
            </a:r>
            <a:r>
              <a:rPr sz="2450" spc="75" dirty="0">
                <a:latin typeface="Garamond"/>
                <a:cs typeface="Garamond"/>
              </a:rPr>
              <a:t>all</a:t>
            </a:r>
            <a:r>
              <a:rPr sz="2450" spc="25" dirty="0">
                <a:latin typeface="Garamond"/>
                <a:cs typeface="Garamond"/>
              </a:rPr>
              <a:t> </a:t>
            </a:r>
            <a:r>
              <a:rPr sz="2450" dirty="0">
                <a:latin typeface="Garamond"/>
                <a:cs typeface="Garamond"/>
              </a:rPr>
              <a:t>the</a:t>
            </a:r>
            <a:r>
              <a:rPr sz="2450" spc="30" dirty="0">
                <a:latin typeface="Garamond"/>
                <a:cs typeface="Garamond"/>
              </a:rPr>
              <a:t> </a:t>
            </a:r>
            <a:r>
              <a:rPr sz="2450" dirty="0">
                <a:latin typeface="Garamond"/>
                <a:cs typeface="Garamond"/>
              </a:rPr>
              <a:t>fermions</a:t>
            </a:r>
            <a:r>
              <a:rPr sz="2450" spc="25" dirty="0">
                <a:latin typeface="Garamond"/>
                <a:cs typeface="Garamond"/>
              </a:rPr>
              <a:t> </a:t>
            </a:r>
            <a:r>
              <a:rPr sz="2450" dirty="0">
                <a:latin typeface="Garamond"/>
                <a:cs typeface="Garamond"/>
              </a:rPr>
              <a:t>have</a:t>
            </a:r>
            <a:r>
              <a:rPr sz="2450" spc="30" dirty="0">
                <a:latin typeface="Garamond"/>
                <a:cs typeface="Garamond"/>
              </a:rPr>
              <a:t> </a:t>
            </a:r>
            <a:r>
              <a:rPr sz="2450" spc="-10" dirty="0">
                <a:latin typeface="Garamond"/>
                <a:cs typeface="Garamond"/>
              </a:rPr>
              <a:t>energy 	</a:t>
            </a:r>
            <a:r>
              <a:rPr sz="2450" spc="145" dirty="0">
                <a:latin typeface="Garamond"/>
                <a:cs typeface="Garamond"/>
              </a:rPr>
              <a:t>at</a:t>
            </a:r>
            <a:r>
              <a:rPr sz="2450" spc="90" dirty="0">
                <a:latin typeface="Garamond"/>
                <a:cs typeface="Garamond"/>
              </a:rPr>
              <a:t> </a:t>
            </a:r>
            <a:r>
              <a:rPr sz="2450" dirty="0">
                <a:latin typeface="Garamond"/>
                <a:cs typeface="Garamond"/>
              </a:rPr>
              <a:t>or</a:t>
            </a:r>
            <a:r>
              <a:rPr sz="2450" spc="90" dirty="0">
                <a:latin typeface="Garamond"/>
                <a:cs typeface="Garamond"/>
              </a:rPr>
              <a:t> </a:t>
            </a:r>
            <a:r>
              <a:rPr sz="2450" dirty="0">
                <a:latin typeface="Garamond"/>
                <a:cs typeface="Garamond"/>
              </a:rPr>
              <a:t>below</a:t>
            </a:r>
            <a:r>
              <a:rPr sz="2450" spc="90" dirty="0">
                <a:latin typeface="Garamond"/>
                <a:cs typeface="Garamond"/>
              </a:rPr>
              <a:t> </a:t>
            </a:r>
            <a:r>
              <a:rPr sz="2450" spc="-10" dirty="0">
                <a:latin typeface="Garamond"/>
                <a:cs typeface="Garamond"/>
              </a:rPr>
              <a:t>zero.</a:t>
            </a:r>
            <a:endParaRPr sz="2450">
              <a:latin typeface="Garamond"/>
              <a:cs typeface="Garamond"/>
            </a:endParaRPr>
          </a:p>
          <a:p>
            <a:pPr marL="393065" marR="5080" indent="-374015">
              <a:lnSpc>
                <a:spcPct val="101699"/>
              </a:lnSpc>
              <a:spcBef>
                <a:spcPts val="994"/>
              </a:spcBef>
              <a:buAutoNum type="alphaUcPeriod"/>
              <a:tabLst>
                <a:tab pos="394970" algn="l"/>
              </a:tabLst>
            </a:pPr>
            <a:r>
              <a:rPr sz="2450" spc="-20" dirty="0">
                <a:latin typeface="Garamond"/>
                <a:cs typeface="Garamond"/>
              </a:rPr>
              <a:t>If</a:t>
            </a:r>
            <a:r>
              <a:rPr sz="2450" spc="15" dirty="0">
                <a:latin typeface="Garamond"/>
                <a:cs typeface="Garamond"/>
              </a:rPr>
              <a:t> </a:t>
            </a:r>
            <a:r>
              <a:rPr sz="2450" dirty="0">
                <a:latin typeface="Garamond"/>
                <a:cs typeface="Garamond"/>
              </a:rPr>
              <a:t>the</a:t>
            </a:r>
            <a:r>
              <a:rPr sz="2450" spc="25" dirty="0">
                <a:latin typeface="Garamond"/>
                <a:cs typeface="Garamond"/>
              </a:rPr>
              <a:t> </a:t>
            </a:r>
            <a:r>
              <a:rPr sz="2450" spc="50" dirty="0">
                <a:latin typeface="Garamond"/>
                <a:cs typeface="Garamond"/>
              </a:rPr>
              <a:t>system</a:t>
            </a:r>
            <a:r>
              <a:rPr sz="2450" spc="30" dirty="0">
                <a:latin typeface="Garamond"/>
                <a:cs typeface="Garamond"/>
              </a:rPr>
              <a:t> </a:t>
            </a:r>
            <a:r>
              <a:rPr sz="2450" dirty="0">
                <a:latin typeface="Garamond"/>
                <a:cs typeface="Garamond"/>
              </a:rPr>
              <a:t>is</a:t>
            </a:r>
            <a:r>
              <a:rPr sz="2450" spc="30" dirty="0">
                <a:latin typeface="Garamond"/>
                <a:cs typeface="Garamond"/>
              </a:rPr>
              <a:t> </a:t>
            </a:r>
            <a:r>
              <a:rPr sz="2450" dirty="0">
                <a:latin typeface="Garamond"/>
                <a:cs typeface="Garamond"/>
              </a:rPr>
              <a:t>in</a:t>
            </a:r>
            <a:r>
              <a:rPr sz="2450" spc="25" dirty="0">
                <a:latin typeface="Garamond"/>
                <a:cs typeface="Garamond"/>
              </a:rPr>
              <a:t> </a:t>
            </a:r>
            <a:r>
              <a:rPr sz="2450" spc="70" dirty="0">
                <a:latin typeface="Garamond"/>
                <a:cs typeface="Garamond"/>
              </a:rPr>
              <a:t>its</a:t>
            </a:r>
            <a:r>
              <a:rPr sz="2450" spc="25" dirty="0">
                <a:latin typeface="Garamond"/>
                <a:cs typeface="Garamond"/>
              </a:rPr>
              <a:t> </a:t>
            </a:r>
            <a:r>
              <a:rPr sz="2450" dirty="0">
                <a:latin typeface="Garamond"/>
                <a:cs typeface="Garamond"/>
              </a:rPr>
              <a:t>ground</a:t>
            </a:r>
            <a:r>
              <a:rPr sz="2450" spc="30" dirty="0">
                <a:latin typeface="Garamond"/>
                <a:cs typeface="Garamond"/>
              </a:rPr>
              <a:t> </a:t>
            </a:r>
            <a:r>
              <a:rPr sz="2450" spc="80" dirty="0">
                <a:latin typeface="Garamond"/>
                <a:cs typeface="Garamond"/>
              </a:rPr>
              <a:t>state,</a:t>
            </a:r>
            <a:r>
              <a:rPr sz="2450" spc="60" dirty="0">
                <a:latin typeface="Garamond"/>
                <a:cs typeface="Garamond"/>
              </a:rPr>
              <a:t> </a:t>
            </a:r>
            <a:r>
              <a:rPr sz="2450" spc="75" dirty="0">
                <a:latin typeface="Garamond"/>
                <a:cs typeface="Garamond"/>
              </a:rPr>
              <a:t>all</a:t>
            </a:r>
            <a:r>
              <a:rPr sz="2450" spc="25" dirty="0">
                <a:latin typeface="Garamond"/>
                <a:cs typeface="Garamond"/>
              </a:rPr>
              <a:t> </a:t>
            </a:r>
            <a:r>
              <a:rPr sz="2450" dirty="0">
                <a:latin typeface="Garamond"/>
                <a:cs typeface="Garamond"/>
              </a:rPr>
              <a:t>the</a:t>
            </a:r>
            <a:r>
              <a:rPr sz="2450" spc="30" dirty="0">
                <a:latin typeface="Garamond"/>
                <a:cs typeface="Garamond"/>
              </a:rPr>
              <a:t> </a:t>
            </a:r>
            <a:r>
              <a:rPr sz="2450" dirty="0">
                <a:latin typeface="Garamond"/>
                <a:cs typeface="Garamond"/>
              </a:rPr>
              <a:t>fermions</a:t>
            </a:r>
            <a:r>
              <a:rPr sz="2450" spc="25" dirty="0">
                <a:latin typeface="Garamond"/>
                <a:cs typeface="Garamond"/>
              </a:rPr>
              <a:t> </a:t>
            </a:r>
            <a:r>
              <a:rPr sz="2450" dirty="0">
                <a:latin typeface="Garamond"/>
                <a:cs typeface="Garamond"/>
              </a:rPr>
              <a:t>have</a:t>
            </a:r>
            <a:r>
              <a:rPr sz="2450" spc="30" dirty="0">
                <a:latin typeface="Garamond"/>
                <a:cs typeface="Garamond"/>
              </a:rPr>
              <a:t> </a:t>
            </a:r>
            <a:r>
              <a:rPr sz="2450" spc="-10" dirty="0">
                <a:latin typeface="Garamond"/>
                <a:cs typeface="Garamond"/>
              </a:rPr>
              <a:t>energy 	</a:t>
            </a:r>
            <a:r>
              <a:rPr sz="2450" spc="145" dirty="0">
                <a:latin typeface="Garamond"/>
                <a:cs typeface="Garamond"/>
              </a:rPr>
              <a:t>at</a:t>
            </a:r>
            <a:r>
              <a:rPr sz="2450" spc="90" dirty="0">
                <a:latin typeface="Garamond"/>
                <a:cs typeface="Garamond"/>
              </a:rPr>
              <a:t> </a:t>
            </a:r>
            <a:r>
              <a:rPr sz="2450" dirty="0">
                <a:latin typeface="Garamond"/>
                <a:cs typeface="Garamond"/>
              </a:rPr>
              <a:t>or</a:t>
            </a:r>
            <a:r>
              <a:rPr sz="2450" spc="110" dirty="0">
                <a:latin typeface="Garamond"/>
                <a:cs typeface="Garamond"/>
              </a:rPr>
              <a:t> </a:t>
            </a:r>
            <a:r>
              <a:rPr sz="2450" dirty="0">
                <a:latin typeface="Garamond"/>
                <a:cs typeface="Garamond"/>
              </a:rPr>
              <a:t>above</a:t>
            </a:r>
            <a:r>
              <a:rPr sz="2450" spc="105" dirty="0">
                <a:latin typeface="Garamond"/>
                <a:cs typeface="Garamond"/>
              </a:rPr>
              <a:t> </a:t>
            </a:r>
            <a:r>
              <a:rPr sz="2450" spc="-10" dirty="0">
                <a:latin typeface="Garamond"/>
                <a:cs typeface="Garamond"/>
              </a:rPr>
              <a:t>zero.</a:t>
            </a:r>
            <a:endParaRPr sz="2450">
              <a:latin typeface="Garamond"/>
              <a:cs typeface="Garamond"/>
            </a:endParaRPr>
          </a:p>
          <a:p>
            <a:pPr marL="12700">
              <a:lnSpc>
                <a:spcPct val="100000"/>
              </a:lnSpc>
              <a:spcBef>
                <a:spcPts val="1945"/>
              </a:spcBef>
              <a:tabLst>
                <a:tab pos="1621155" algn="l"/>
              </a:tabLst>
            </a:pPr>
            <a:r>
              <a:rPr sz="2450" b="1" spc="45" dirty="0">
                <a:latin typeface="Book Antiqua"/>
                <a:cs typeface="Book Antiqua"/>
              </a:rPr>
              <a:t>Solution:</a:t>
            </a:r>
            <a:r>
              <a:rPr sz="2450" b="1" dirty="0">
                <a:latin typeface="Book Antiqua"/>
                <a:cs typeface="Book Antiqua"/>
              </a:rPr>
              <a:t>	</a:t>
            </a:r>
            <a:r>
              <a:rPr sz="2450" spc="25" dirty="0">
                <a:latin typeface="Garamond"/>
                <a:cs typeface="Garamond"/>
              </a:rPr>
              <a:t>C</a:t>
            </a:r>
            <a:endParaRPr sz="2450">
              <a:latin typeface="Garamond"/>
              <a:cs typeface="Garamon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634" cy="207645"/>
          </a:xfrm>
          <a:prstGeom prst="rect">
            <a:avLst/>
          </a:prstGeom>
        </p:spPr>
        <p:txBody>
          <a:bodyPr vert="horz" wrap="square" lIns="0" tIns="12065" rIns="0" bIns="0" rtlCol="0">
            <a:spAutoFit/>
          </a:bodyPr>
          <a:lstStyle/>
          <a:p>
            <a:pPr marL="12700">
              <a:lnSpc>
                <a:spcPct val="100000"/>
              </a:lnSpc>
              <a:spcBef>
                <a:spcPts val="95"/>
              </a:spcBef>
              <a:tabLst>
                <a:tab pos="5159375"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10.1.</a:t>
            </a:r>
            <a:r>
              <a:rPr sz="1200" spc="215" dirty="0">
                <a:latin typeface="Times New Roman"/>
                <a:cs typeface="Times New Roman"/>
              </a:rPr>
              <a:t>  </a:t>
            </a:r>
            <a:r>
              <a:rPr sz="1200" dirty="0">
                <a:latin typeface="Times New Roman"/>
                <a:cs typeface="Times New Roman"/>
              </a:rPr>
              <a:t>MICROSTATES</a:t>
            </a:r>
            <a:r>
              <a:rPr sz="1200" spc="145" dirty="0">
                <a:latin typeface="Times New Roman"/>
                <a:cs typeface="Times New Roman"/>
              </a:rPr>
              <a:t> </a:t>
            </a:r>
            <a:r>
              <a:rPr sz="1200" dirty="0">
                <a:latin typeface="Times New Roman"/>
                <a:cs typeface="Times New Roman"/>
              </a:rPr>
              <a:t>AND</a:t>
            </a:r>
            <a:r>
              <a:rPr sz="1200" spc="145" dirty="0">
                <a:latin typeface="Times New Roman"/>
                <a:cs typeface="Times New Roman"/>
              </a:rPr>
              <a:t> </a:t>
            </a:r>
            <a:r>
              <a:rPr sz="1200" spc="-10" dirty="0">
                <a:latin typeface="Times New Roman"/>
                <a:cs typeface="Times New Roman"/>
              </a:rPr>
              <a:t>MACROSTATES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4917440" algn="l"/>
              </a:tabLst>
            </a:pPr>
            <a:r>
              <a:rPr dirty="0"/>
              <a:t>Suppose</a:t>
            </a:r>
            <a:r>
              <a:rPr spc="150" dirty="0"/>
              <a:t> </a:t>
            </a:r>
            <a:r>
              <a:rPr dirty="0"/>
              <a:t>you</a:t>
            </a:r>
            <a:r>
              <a:rPr spc="150" dirty="0"/>
              <a:t> </a:t>
            </a:r>
            <a:r>
              <a:rPr dirty="0"/>
              <a:t>flip</a:t>
            </a:r>
            <a:r>
              <a:rPr spc="150" dirty="0"/>
              <a:t> </a:t>
            </a:r>
            <a:r>
              <a:rPr spc="130" dirty="0"/>
              <a:t>a</a:t>
            </a:r>
            <a:r>
              <a:rPr spc="150" dirty="0"/>
              <a:t> </a:t>
            </a:r>
            <a:r>
              <a:rPr spc="75" dirty="0"/>
              <a:t>(fair)</a:t>
            </a:r>
            <a:r>
              <a:rPr spc="145" dirty="0"/>
              <a:t> </a:t>
            </a:r>
            <a:r>
              <a:rPr dirty="0"/>
              <a:t>coin</a:t>
            </a:r>
            <a:r>
              <a:rPr spc="150" dirty="0"/>
              <a:t> </a:t>
            </a:r>
            <a:r>
              <a:rPr dirty="0"/>
              <a:t>6</a:t>
            </a:r>
            <a:r>
              <a:rPr spc="150" dirty="0"/>
              <a:t> </a:t>
            </a:r>
            <a:r>
              <a:rPr spc="-10" dirty="0"/>
              <a:t>times.</a:t>
            </a:r>
            <a:r>
              <a:rPr dirty="0"/>
              <a:t>	Are</a:t>
            </a:r>
            <a:r>
              <a:rPr spc="235" dirty="0"/>
              <a:t> </a:t>
            </a:r>
            <a:r>
              <a:rPr dirty="0"/>
              <a:t>you</a:t>
            </a:r>
            <a:r>
              <a:rPr spc="229" dirty="0"/>
              <a:t> </a:t>
            </a:r>
            <a:r>
              <a:rPr dirty="0"/>
              <a:t>more</a:t>
            </a:r>
            <a:r>
              <a:rPr spc="229" dirty="0"/>
              <a:t> </a:t>
            </a:r>
            <a:r>
              <a:rPr dirty="0"/>
              <a:t>likely</a:t>
            </a:r>
            <a:r>
              <a:rPr spc="229" dirty="0"/>
              <a:t> </a:t>
            </a:r>
            <a:r>
              <a:rPr dirty="0"/>
              <a:t>to</a:t>
            </a:r>
            <a:r>
              <a:rPr spc="235" dirty="0"/>
              <a:t> </a:t>
            </a:r>
            <a:r>
              <a:rPr spc="30" dirty="0"/>
              <a:t>get </a:t>
            </a:r>
            <a:r>
              <a:rPr spc="75" dirty="0"/>
              <a:t>(in</a:t>
            </a:r>
            <a:r>
              <a:rPr spc="195" dirty="0"/>
              <a:t> </a:t>
            </a:r>
            <a:r>
              <a:rPr dirty="0"/>
              <a:t>order)</a:t>
            </a:r>
            <a:r>
              <a:rPr spc="204" dirty="0"/>
              <a:t> </a:t>
            </a:r>
            <a:r>
              <a:rPr dirty="0"/>
              <a:t>HHHHHH</a:t>
            </a:r>
            <a:r>
              <a:rPr spc="195" dirty="0"/>
              <a:t> </a:t>
            </a:r>
            <a:r>
              <a:rPr dirty="0"/>
              <a:t>or</a:t>
            </a:r>
            <a:r>
              <a:rPr spc="204" dirty="0"/>
              <a:t> </a:t>
            </a:r>
            <a:r>
              <a:rPr spc="185" dirty="0"/>
              <a:t>HHTHTT?</a:t>
            </a:r>
            <a:r>
              <a:rPr spc="204" dirty="0"/>
              <a:t> </a:t>
            </a:r>
            <a:r>
              <a:rPr dirty="0"/>
              <a:t>(Choose</a:t>
            </a:r>
            <a:r>
              <a:rPr spc="204" dirty="0"/>
              <a:t> </a:t>
            </a:r>
            <a:r>
              <a:rPr spc="-20" dirty="0"/>
              <a:t>one.)</a:t>
            </a:r>
          </a:p>
        </p:txBody>
      </p:sp>
      <p:sp>
        <p:nvSpPr>
          <p:cNvPr id="5" name="object 5"/>
          <p:cNvSpPr txBox="1"/>
          <p:nvPr/>
        </p:nvSpPr>
        <p:spPr>
          <a:xfrm>
            <a:off x="719315" y="2059259"/>
            <a:ext cx="3669029" cy="1544320"/>
          </a:xfrm>
          <a:prstGeom prst="rect">
            <a:avLst/>
          </a:prstGeom>
        </p:spPr>
        <p:txBody>
          <a:bodyPr vert="horz" wrap="square" lIns="0" tIns="144780" rIns="0" bIns="0" rtlCol="0">
            <a:spAutoFit/>
          </a:bodyPr>
          <a:lstStyle/>
          <a:p>
            <a:pPr marL="382905" indent="-370205">
              <a:lnSpc>
                <a:spcPct val="100000"/>
              </a:lnSpc>
              <a:spcBef>
                <a:spcPts val="1140"/>
              </a:spcBef>
              <a:buAutoNum type="alphaUcPeriod"/>
              <a:tabLst>
                <a:tab pos="382905" algn="l"/>
              </a:tabLst>
            </a:pPr>
            <a:r>
              <a:rPr sz="2450" dirty="0">
                <a:latin typeface="Garamond"/>
                <a:cs typeface="Garamond"/>
              </a:rPr>
              <a:t>HHHHHH</a:t>
            </a:r>
            <a:r>
              <a:rPr sz="2450" spc="200" dirty="0">
                <a:latin typeface="Garamond"/>
                <a:cs typeface="Garamond"/>
              </a:rPr>
              <a:t> </a:t>
            </a:r>
            <a:r>
              <a:rPr sz="2450" dirty="0">
                <a:latin typeface="Garamond"/>
                <a:cs typeface="Garamond"/>
              </a:rPr>
              <a:t>is</a:t>
            </a:r>
            <a:r>
              <a:rPr sz="2450" spc="210" dirty="0">
                <a:latin typeface="Garamond"/>
                <a:cs typeface="Garamond"/>
              </a:rPr>
              <a:t> </a:t>
            </a:r>
            <a:r>
              <a:rPr sz="2450" dirty="0">
                <a:latin typeface="Garamond"/>
                <a:cs typeface="Garamond"/>
              </a:rPr>
              <a:t>more</a:t>
            </a:r>
            <a:r>
              <a:rPr sz="2450" spc="210" dirty="0">
                <a:latin typeface="Garamond"/>
                <a:cs typeface="Garamond"/>
              </a:rPr>
              <a:t> </a:t>
            </a:r>
            <a:r>
              <a:rPr sz="2450" spc="-10" dirty="0">
                <a:latin typeface="Garamond"/>
                <a:cs typeface="Garamond"/>
              </a:rPr>
              <a:t>likely.</a:t>
            </a:r>
            <a:endParaRPr sz="2450">
              <a:latin typeface="Garamond"/>
              <a:cs typeface="Garamond"/>
            </a:endParaRPr>
          </a:p>
          <a:p>
            <a:pPr marL="382905" indent="-358140">
              <a:lnSpc>
                <a:spcPct val="100000"/>
              </a:lnSpc>
              <a:spcBef>
                <a:spcPts val="1045"/>
              </a:spcBef>
              <a:buAutoNum type="alphaUcPeriod"/>
              <a:tabLst>
                <a:tab pos="382905" algn="l"/>
              </a:tabLst>
            </a:pPr>
            <a:r>
              <a:rPr sz="2450" spc="185" dirty="0">
                <a:latin typeface="Garamond"/>
                <a:cs typeface="Garamond"/>
              </a:rPr>
              <a:t>HHTHTT</a:t>
            </a:r>
            <a:r>
              <a:rPr sz="2450" spc="135" dirty="0">
                <a:latin typeface="Garamond"/>
                <a:cs typeface="Garamond"/>
              </a:rPr>
              <a:t> </a:t>
            </a:r>
            <a:r>
              <a:rPr sz="2450" dirty="0">
                <a:latin typeface="Garamond"/>
                <a:cs typeface="Garamond"/>
              </a:rPr>
              <a:t>is</a:t>
            </a:r>
            <a:r>
              <a:rPr sz="2450" spc="145" dirty="0">
                <a:latin typeface="Garamond"/>
                <a:cs typeface="Garamond"/>
              </a:rPr>
              <a:t> </a:t>
            </a:r>
            <a:r>
              <a:rPr sz="2450" dirty="0">
                <a:latin typeface="Garamond"/>
                <a:cs typeface="Garamond"/>
              </a:rPr>
              <a:t>more</a:t>
            </a:r>
            <a:r>
              <a:rPr sz="2450" spc="135" dirty="0">
                <a:latin typeface="Garamond"/>
                <a:cs typeface="Garamond"/>
              </a:rPr>
              <a:t> </a:t>
            </a:r>
            <a:r>
              <a:rPr sz="2450" spc="-10" dirty="0">
                <a:latin typeface="Garamond"/>
                <a:cs typeface="Garamond"/>
              </a:rPr>
              <a:t>likely.</a:t>
            </a:r>
            <a:endParaRPr sz="2450">
              <a:latin typeface="Garamond"/>
              <a:cs typeface="Garamond"/>
            </a:endParaRPr>
          </a:p>
          <a:p>
            <a:pPr marL="382270" indent="-361950">
              <a:lnSpc>
                <a:spcPct val="100000"/>
              </a:lnSpc>
              <a:spcBef>
                <a:spcPts val="1045"/>
              </a:spcBef>
              <a:buAutoNum type="alphaUcPeriod"/>
              <a:tabLst>
                <a:tab pos="382270" algn="l"/>
              </a:tabLst>
            </a:pPr>
            <a:r>
              <a:rPr sz="2450" spc="70" dirty="0">
                <a:latin typeface="Garamond"/>
                <a:cs typeface="Garamond"/>
              </a:rPr>
              <a:t>They</a:t>
            </a:r>
            <a:r>
              <a:rPr sz="2450" spc="130" dirty="0">
                <a:latin typeface="Garamond"/>
                <a:cs typeface="Garamond"/>
              </a:rPr>
              <a:t> </a:t>
            </a:r>
            <a:r>
              <a:rPr sz="2450" spc="55" dirty="0">
                <a:latin typeface="Garamond"/>
                <a:cs typeface="Garamond"/>
              </a:rPr>
              <a:t>are</a:t>
            </a:r>
            <a:r>
              <a:rPr sz="2450" spc="140" dirty="0">
                <a:latin typeface="Garamond"/>
                <a:cs typeface="Garamond"/>
              </a:rPr>
              <a:t> </a:t>
            </a:r>
            <a:r>
              <a:rPr sz="2450" spc="65" dirty="0">
                <a:latin typeface="Garamond"/>
                <a:cs typeface="Garamond"/>
              </a:rPr>
              <a:t>equally</a:t>
            </a:r>
            <a:r>
              <a:rPr sz="2450" spc="145" dirty="0">
                <a:latin typeface="Garamond"/>
                <a:cs typeface="Garamond"/>
              </a:rPr>
              <a:t> </a:t>
            </a:r>
            <a:r>
              <a:rPr sz="2450" spc="-10" dirty="0">
                <a:latin typeface="Garamond"/>
                <a:cs typeface="Garamond"/>
              </a:rPr>
              <a:t>likely.</a:t>
            </a:r>
            <a:endParaRPr sz="2450">
              <a:latin typeface="Garamond"/>
              <a:cs typeface="Garamond"/>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094730" algn="l"/>
              </a:tabLst>
            </a:pPr>
            <a:r>
              <a:rPr sz="1200" spc="-10" dirty="0">
                <a:latin typeface="Times New Roman"/>
                <a:cs typeface="Times New Roman"/>
              </a:rPr>
              <a:t>ConcepTest</a:t>
            </a:r>
            <a:r>
              <a:rPr sz="1200" dirty="0">
                <a:latin typeface="Times New Roman"/>
                <a:cs typeface="Times New Roman"/>
              </a:rPr>
              <a:t>	10.6.</a:t>
            </a:r>
            <a:r>
              <a:rPr sz="1200" spc="215" dirty="0">
                <a:latin typeface="Times New Roman"/>
                <a:cs typeface="Times New Roman"/>
              </a:rPr>
              <a:t>  </a:t>
            </a:r>
            <a:r>
              <a:rPr sz="1200" dirty="0">
                <a:latin typeface="Times New Roman"/>
                <a:cs typeface="Times New Roman"/>
              </a:rPr>
              <a:t>QUANTUM</a:t>
            </a:r>
            <a:r>
              <a:rPr sz="1200" spc="150" dirty="0">
                <a:latin typeface="Times New Roman"/>
                <a:cs typeface="Times New Roman"/>
              </a:rPr>
              <a:t> </a:t>
            </a:r>
            <a:r>
              <a:rPr sz="1200" spc="-10" dirty="0">
                <a:latin typeface="Times New Roman"/>
                <a:cs typeface="Times New Roman"/>
              </a:rPr>
              <a:t>STATISTICS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7743825" algn="l"/>
              </a:tabLst>
            </a:pPr>
            <a:r>
              <a:rPr dirty="0"/>
              <a:t>A</a:t>
            </a:r>
            <a:r>
              <a:rPr spc="204" dirty="0"/>
              <a:t> </a:t>
            </a:r>
            <a:r>
              <a:rPr spc="50" dirty="0"/>
              <a:t>system</a:t>
            </a:r>
            <a:r>
              <a:rPr spc="204" dirty="0"/>
              <a:t> </a:t>
            </a:r>
            <a:r>
              <a:rPr dirty="0"/>
              <a:t>of</a:t>
            </a:r>
            <a:r>
              <a:rPr spc="210" dirty="0"/>
              <a:t> </a:t>
            </a:r>
            <a:r>
              <a:rPr dirty="0"/>
              <a:t>identical</a:t>
            </a:r>
            <a:r>
              <a:rPr spc="210" dirty="0"/>
              <a:t> </a:t>
            </a:r>
            <a:r>
              <a:rPr spc="45" dirty="0"/>
              <a:t>particles</a:t>
            </a:r>
            <a:r>
              <a:rPr spc="204" dirty="0"/>
              <a:t> </a:t>
            </a:r>
            <a:r>
              <a:rPr dirty="0"/>
              <a:t>is</a:t>
            </a:r>
            <a:r>
              <a:rPr spc="204" dirty="0"/>
              <a:t> </a:t>
            </a:r>
            <a:r>
              <a:rPr dirty="0"/>
              <a:t>in</a:t>
            </a:r>
            <a:r>
              <a:rPr spc="210" dirty="0"/>
              <a:t> </a:t>
            </a:r>
            <a:r>
              <a:rPr dirty="0"/>
              <a:t>contact</a:t>
            </a:r>
            <a:r>
              <a:rPr spc="204" dirty="0"/>
              <a:t> </a:t>
            </a:r>
            <a:r>
              <a:rPr spc="50" dirty="0"/>
              <a:t>with</a:t>
            </a:r>
            <a:r>
              <a:rPr spc="210" dirty="0"/>
              <a:t> </a:t>
            </a:r>
            <a:r>
              <a:rPr spc="130" dirty="0"/>
              <a:t>a</a:t>
            </a:r>
            <a:r>
              <a:rPr spc="210" dirty="0"/>
              <a:t> </a:t>
            </a:r>
            <a:r>
              <a:rPr spc="-10" dirty="0"/>
              <a:t>reservoir.</a:t>
            </a:r>
            <a:r>
              <a:rPr dirty="0"/>
              <a:t>	</a:t>
            </a:r>
            <a:r>
              <a:rPr spc="-25" dirty="0"/>
              <a:t>The </a:t>
            </a:r>
            <a:r>
              <a:rPr dirty="0"/>
              <a:t>Boltzmann</a:t>
            </a:r>
            <a:r>
              <a:rPr spc="300" dirty="0"/>
              <a:t> </a:t>
            </a:r>
            <a:r>
              <a:rPr dirty="0"/>
              <a:t>distribution</a:t>
            </a:r>
            <a:r>
              <a:rPr spc="310" dirty="0"/>
              <a:t> </a:t>
            </a:r>
            <a:r>
              <a:rPr dirty="0"/>
              <a:t>applies</a:t>
            </a:r>
            <a:r>
              <a:rPr spc="310" dirty="0"/>
              <a:t> </a:t>
            </a:r>
            <a:r>
              <a:rPr dirty="0"/>
              <a:t>to</a:t>
            </a:r>
            <a:r>
              <a:rPr spc="310" dirty="0"/>
              <a:t> </a:t>
            </a:r>
            <a:r>
              <a:rPr spc="75" dirty="0"/>
              <a:t>.</a:t>
            </a:r>
            <a:r>
              <a:rPr spc="-135" dirty="0"/>
              <a:t> </a:t>
            </a:r>
            <a:r>
              <a:rPr spc="75" dirty="0"/>
              <a:t>.</a:t>
            </a:r>
            <a:r>
              <a:rPr spc="-135" dirty="0"/>
              <a:t> </a:t>
            </a:r>
            <a:r>
              <a:rPr spc="75" dirty="0"/>
              <a:t>.</a:t>
            </a:r>
            <a:r>
              <a:rPr spc="-135" dirty="0"/>
              <a:t> </a:t>
            </a:r>
            <a:r>
              <a:rPr dirty="0"/>
              <a:t>(Choose</a:t>
            </a:r>
            <a:r>
              <a:rPr spc="315" dirty="0"/>
              <a:t> </a:t>
            </a:r>
            <a:r>
              <a:rPr spc="-20" dirty="0"/>
              <a:t>one.)</a:t>
            </a:r>
          </a:p>
        </p:txBody>
      </p:sp>
      <p:sp>
        <p:nvSpPr>
          <p:cNvPr id="5" name="object 5"/>
          <p:cNvSpPr txBox="1"/>
          <p:nvPr/>
        </p:nvSpPr>
        <p:spPr>
          <a:xfrm>
            <a:off x="715137" y="2042037"/>
            <a:ext cx="4590415" cy="2050414"/>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spc="55" dirty="0">
                <a:latin typeface="Garamond"/>
                <a:cs typeface="Garamond"/>
              </a:rPr>
              <a:t>individual</a:t>
            </a:r>
            <a:r>
              <a:rPr sz="2450" spc="275" dirty="0">
                <a:latin typeface="Garamond"/>
                <a:cs typeface="Garamond"/>
              </a:rPr>
              <a:t> </a:t>
            </a:r>
            <a:r>
              <a:rPr sz="2450" dirty="0">
                <a:latin typeface="Garamond"/>
                <a:cs typeface="Garamond"/>
              </a:rPr>
              <a:t>particles</a:t>
            </a:r>
            <a:r>
              <a:rPr sz="2450" spc="285" dirty="0">
                <a:latin typeface="Garamond"/>
                <a:cs typeface="Garamond"/>
              </a:rPr>
              <a:t> </a:t>
            </a:r>
            <a:r>
              <a:rPr sz="2450" dirty="0">
                <a:latin typeface="Garamond"/>
                <a:cs typeface="Garamond"/>
              </a:rPr>
              <a:t>in</a:t>
            </a:r>
            <a:r>
              <a:rPr sz="2450" spc="290" dirty="0">
                <a:latin typeface="Garamond"/>
                <a:cs typeface="Garamond"/>
              </a:rPr>
              <a:t> </a:t>
            </a:r>
            <a:r>
              <a:rPr sz="2450" dirty="0">
                <a:latin typeface="Garamond"/>
                <a:cs typeface="Garamond"/>
              </a:rPr>
              <a:t>the</a:t>
            </a:r>
            <a:r>
              <a:rPr sz="2450" spc="285" dirty="0">
                <a:latin typeface="Garamond"/>
                <a:cs typeface="Garamond"/>
              </a:rPr>
              <a:t> </a:t>
            </a:r>
            <a:r>
              <a:rPr sz="2450" spc="40" dirty="0">
                <a:latin typeface="Garamond"/>
                <a:cs typeface="Garamond"/>
              </a:rPr>
              <a:t>system</a:t>
            </a:r>
            <a:endParaRPr sz="2450">
              <a:latin typeface="Garamond"/>
              <a:cs typeface="Garamond"/>
            </a:endParaRPr>
          </a:p>
          <a:p>
            <a:pPr marL="386715" indent="-358140">
              <a:lnSpc>
                <a:spcPct val="100000"/>
              </a:lnSpc>
              <a:spcBef>
                <a:spcPts val="1045"/>
              </a:spcBef>
              <a:buAutoNum type="alphaUcPeriod"/>
              <a:tabLst>
                <a:tab pos="386715" algn="l"/>
              </a:tabLst>
            </a:pPr>
            <a:r>
              <a:rPr sz="2450" dirty="0">
                <a:latin typeface="Garamond"/>
                <a:cs typeface="Garamond"/>
              </a:rPr>
              <a:t>the</a:t>
            </a:r>
            <a:r>
              <a:rPr sz="2450" spc="170" dirty="0">
                <a:latin typeface="Garamond"/>
                <a:cs typeface="Garamond"/>
              </a:rPr>
              <a:t> </a:t>
            </a:r>
            <a:r>
              <a:rPr sz="2450" spc="50" dirty="0">
                <a:latin typeface="Garamond"/>
                <a:cs typeface="Garamond"/>
              </a:rPr>
              <a:t>system</a:t>
            </a:r>
            <a:r>
              <a:rPr sz="2450" spc="175" dirty="0">
                <a:latin typeface="Garamond"/>
                <a:cs typeface="Garamond"/>
              </a:rPr>
              <a:t> </a:t>
            </a:r>
            <a:r>
              <a:rPr sz="2450" spc="65" dirty="0">
                <a:latin typeface="Garamond"/>
                <a:cs typeface="Garamond"/>
              </a:rPr>
              <a:t>as</a:t>
            </a:r>
            <a:r>
              <a:rPr sz="2450" spc="180" dirty="0">
                <a:latin typeface="Garamond"/>
                <a:cs typeface="Garamond"/>
              </a:rPr>
              <a:t> </a:t>
            </a:r>
            <a:r>
              <a:rPr sz="2450" spc="130" dirty="0">
                <a:latin typeface="Garamond"/>
                <a:cs typeface="Garamond"/>
              </a:rPr>
              <a:t>a</a:t>
            </a:r>
            <a:r>
              <a:rPr sz="2450" spc="180" dirty="0">
                <a:latin typeface="Garamond"/>
                <a:cs typeface="Garamond"/>
              </a:rPr>
              <a:t> </a:t>
            </a:r>
            <a:r>
              <a:rPr sz="2450" spc="-10" dirty="0">
                <a:latin typeface="Garamond"/>
                <a:cs typeface="Garamond"/>
              </a:rPr>
              <a:t>whole</a:t>
            </a:r>
            <a:endParaRPr sz="2450">
              <a:latin typeface="Garamond"/>
              <a:cs typeface="Garamond"/>
            </a:endParaRPr>
          </a:p>
          <a:p>
            <a:pPr marL="386715" indent="-361950">
              <a:lnSpc>
                <a:spcPct val="100000"/>
              </a:lnSpc>
              <a:spcBef>
                <a:spcPts val="1045"/>
              </a:spcBef>
              <a:buAutoNum type="alphaUcPeriod"/>
              <a:tabLst>
                <a:tab pos="386715" algn="l"/>
              </a:tabLst>
            </a:pPr>
            <a:r>
              <a:rPr sz="2450" spc="-20" dirty="0">
                <a:latin typeface="Garamond"/>
                <a:cs typeface="Garamond"/>
              </a:rPr>
              <a:t>both</a:t>
            </a:r>
            <a:endParaRPr sz="2450">
              <a:latin typeface="Garamond"/>
              <a:cs typeface="Garamond"/>
            </a:endParaRPr>
          </a:p>
          <a:p>
            <a:pPr marL="386715" indent="-374015">
              <a:lnSpc>
                <a:spcPct val="100000"/>
              </a:lnSpc>
              <a:spcBef>
                <a:spcPts val="1045"/>
              </a:spcBef>
              <a:buAutoNum type="alphaUcPeriod"/>
              <a:tabLst>
                <a:tab pos="386715" algn="l"/>
              </a:tabLst>
            </a:pPr>
            <a:r>
              <a:rPr sz="2450" spc="-10" dirty="0">
                <a:latin typeface="Garamond"/>
                <a:cs typeface="Garamond"/>
              </a:rPr>
              <a:t>neither</a:t>
            </a:r>
            <a:endParaRPr sz="2450">
              <a:latin typeface="Garamond"/>
              <a:cs typeface="Garamond"/>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094730" algn="l"/>
              </a:tabLst>
            </a:pPr>
            <a:r>
              <a:rPr sz="1200" spc="-10" dirty="0">
                <a:latin typeface="Times New Roman"/>
                <a:cs typeface="Times New Roman"/>
              </a:rPr>
              <a:t>ConcepTest</a:t>
            </a:r>
            <a:r>
              <a:rPr sz="1200" dirty="0">
                <a:latin typeface="Times New Roman"/>
                <a:cs typeface="Times New Roman"/>
              </a:rPr>
              <a:t>	10.6.</a:t>
            </a:r>
            <a:r>
              <a:rPr sz="1200" spc="215" dirty="0">
                <a:latin typeface="Times New Roman"/>
                <a:cs typeface="Times New Roman"/>
              </a:rPr>
              <a:t>  </a:t>
            </a:r>
            <a:r>
              <a:rPr sz="1200" dirty="0">
                <a:latin typeface="Times New Roman"/>
                <a:cs typeface="Times New Roman"/>
              </a:rPr>
              <a:t>QUANTUM</a:t>
            </a:r>
            <a:r>
              <a:rPr sz="1200" spc="150" dirty="0">
                <a:latin typeface="Times New Roman"/>
                <a:cs typeface="Times New Roman"/>
              </a:rPr>
              <a:t> </a:t>
            </a:r>
            <a:r>
              <a:rPr sz="1200" spc="-10" dirty="0">
                <a:latin typeface="Times New Roman"/>
                <a:cs typeface="Times New Roman"/>
              </a:rPr>
              <a:t>STATISTICS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tabLst>
                <a:tab pos="7743825" algn="l"/>
              </a:tabLst>
            </a:pPr>
            <a:r>
              <a:rPr dirty="0"/>
              <a:t>A</a:t>
            </a:r>
            <a:r>
              <a:rPr spc="204" dirty="0"/>
              <a:t> </a:t>
            </a:r>
            <a:r>
              <a:rPr spc="50" dirty="0"/>
              <a:t>system</a:t>
            </a:r>
            <a:r>
              <a:rPr spc="204" dirty="0"/>
              <a:t> </a:t>
            </a:r>
            <a:r>
              <a:rPr dirty="0"/>
              <a:t>of</a:t>
            </a:r>
            <a:r>
              <a:rPr spc="210" dirty="0"/>
              <a:t> </a:t>
            </a:r>
            <a:r>
              <a:rPr dirty="0"/>
              <a:t>identical</a:t>
            </a:r>
            <a:r>
              <a:rPr spc="210" dirty="0"/>
              <a:t> </a:t>
            </a:r>
            <a:r>
              <a:rPr spc="45" dirty="0"/>
              <a:t>particles</a:t>
            </a:r>
            <a:r>
              <a:rPr spc="204" dirty="0"/>
              <a:t> </a:t>
            </a:r>
            <a:r>
              <a:rPr dirty="0"/>
              <a:t>is</a:t>
            </a:r>
            <a:r>
              <a:rPr spc="204" dirty="0"/>
              <a:t> </a:t>
            </a:r>
            <a:r>
              <a:rPr dirty="0"/>
              <a:t>in</a:t>
            </a:r>
            <a:r>
              <a:rPr spc="210" dirty="0"/>
              <a:t> </a:t>
            </a:r>
            <a:r>
              <a:rPr dirty="0"/>
              <a:t>contact</a:t>
            </a:r>
            <a:r>
              <a:rPr spc="204" dirty="0"/>
              <a:t> </a:t>
            </a:r>
            <a:r>
              <a:rPr spc="50" dirty="0"/>
              <a:t>with</a:t>
            </a:r>
            <a:r>
              <a:rPr spc="210" dirty="0"/>
              <a:t> </a:t>
            </a:r>
            <a:r>
              <a:rPr spc="130" dirty="0"/>
              <a:t>a</a:t>
            </a:r>
            <a:r>
              <a:rPr spc="210" dirty="0"/>
              <a:t> </a:t>
            </a:r>
            <a:r>
              <a:rPr spc="-10" dirty="0"/>
              <a:t>reservoir.</a:t>
            </a:r>
            <a:r>
              <a:rPr dirty="0"/>
              <a:t>	</a:t>
            </a:r>
            <a:r>
              <a:rPr spc="-25" dirty="0"/>
              <a:t>The </a:t>
            </a:r>
            <a:r>
              <a:rPr dirty="0"/>
              <a:t>Boltzmann</a:t>
            </a:r>
            <a:r>
              <a:rPr spc="300" dirty="0"/>
              <a:t> </a:t>
            </a:r>
            <a:r>
              <a:rPr dirty="0"/>
              <a:t>distribution</a:t>
            </a:r>
            <a:r>
              <a:rPr spc="310" dirty="0"/>
              <a:t> </a:t>
            </a:r>
            <a:r>
              <a:rPr dirty="0"/>
              <a:t>applies</a:t>
            </a:r>
            <a:r>
              <a:rPr spc="310" dirty="0"/>
              <a:t> </a:t>
            </a:r>
            <a:r>
              <a:rPr dirty="0"/>
              <a:t>to</a:t>
            </a:r>
            <a:r>
              <a:rPr spc="310" dirty="0"/>
              <a:t> </a:t>
            </a:r>
            <a:r>
              <a:rPr spc="75" dirty="0"/>
              <a:t>.</a:t>
            </a:r>
            <a:r>
              <a:rPr spc="-135" dirty="0"/>
              <a:t> </a:t>
            </a:r>
            <a:r>
              <a:rPr spc="75" dirty="0"/>
              <a:t>.</a:t>
            </a:r>
            <a:r>
              <a:rPr spc="-135" dirty="0"/>
              <a:t> </a:t>
            </a:r>
            <a:r>
              <a:rPr spc="75" dirty="0"/>
              <a:t>.</a:t>
            </a:r>
            <a:r>
              <a:rPr spc="-135" dirty="0"/>
              <a:t> </a:t>
            </a:r>
            <a:r>
              <a:rPr dirty="0"/>
              <a:t>(Choose</a:t>
            </a:r>
            <a:r>
              <a:rPr spc="315" dirty="0"/>
              <a:t> </a:t>
            </a:r>
            <a:r>
              <a:rPr spc="-20" dirty="0"/>
              <a:t>one.)</a:t>
            </a:r>
          </a:p>
        </p:txBody>
      </p:sp>
      <p:sp>
        <p:nvSpPr>
          <p:cNvPr id="5" name="object 5"/>
          <p:cNvSpPr txBox="1"/>
          <p:nvPr/>
        </p:nvSpPr>
        <p:spPr>
          <a:xfrm>
            <a:off x="707758" y="2042037"/>
            <a:ext cx="8268334" cy="4264025"/>
          </a:xfrm>
          <a:prstGeom prst="rect">
            <a:avLst/>
          </a:prstGeom>
        </p:spPr>
        <p:txBody>
          <a:bodyPr vert="horz" wrap="square" lIns="0" tIns="144780" rIns="0" bIns="0" rtlCol="0">
            <a:spAutoFit/>
          </a:bodyPr>
          <a:lstStyle/>
          <a:p>
            <a:pPr marL="394335" indent="-370205">
              <a:lnSpc>
                <a:spcPct val="100000"/>
              </a:lnSpc>
              <a:spcBef>
                <a:spcPts val="1140"/>
              </a:spcBef>
              <a:buAutoNum type="alphaUcPeriod"/>
              <a:tabLst>
                <a:tab pos="394335" algn="l"/>
              </a:tabLst>
            </a:pPr>
            <a:r>
              <a:rPr sz="2450" spc="55" dirty="0">
                <a:latin typeface="Garamond"/>
                <a:cs typeface="Garamond"/>
              </a:rPr>
              <a:t>individual</a:t>
            </a:r>
            <a:r>
              <a:rPr sz="2450" spc="275" dirty="0">
                <a:latin typeface="Garamond"/>
                <a:cs typeface="Garamond"/>
              </a:rPr>
              <a:t> </a:t>
            </a:r>
            <a:r>
              <a:rPr sz="2450" dirty="0">
                <a:latin typeface="Garamond"/>
                <a:cs typeface="Garamond"/>
              </a:rPr>
              <a:t>particles</a:t>
            </a:r>
            <a:r>
              <a:rPr sz="2450" spc="285" dirty="0">
                <a:latin typeface="Garamond"/>
                <a:cs typeface="Garamond"/>
              </a:rPr>
              <a:t> </a:t>
            </a:r>
            <a:r>
              <a:rPr sz="2450" dirty="0">
                <a:latin typeface="Garamond"/>
                <a:cs typeface="Garamond"/>
              </a:rPr>
              <a:t>in</a:t>
            </a:r>
            <a:r>
              <a:rPr sz="2450" spc="290" dirty="0">
                <a:latin typeface="Garamond"/>
                <a:cs typeface="Garamond"/>
              </a:rPr>
              <a:t> </a:t>
            </a:r>
            <a:r>
              <a:rPr sz="2450" dirty="0">
                <a:latin typeface="Garamond"/>
                <a:cs typeface="Garamond"/>
              </a:rPr>
              <a:t>the</a:t>
            </a:r>
            <a:r>
              <a:rPr sz="2450" spc="285" dirty="0">
                <a:latin typeface="Garamond"/>
                <a:cs typeface="Garamond"/>
              </a:rPr>
              <a:t> </a:t>
            </a:r>
            <a:r>
              <a:rPr sz="2450" spc="40" dirty="0">
                <a:latin typeface="Garamond"/>
                <a:cs typeface="Garamond"/>
              </a:rPr>
              <a:t>system</a:t>
            </a:r>
            <a:endParaRPr sz="2450">
              <a:latin typeface="Garamond"/>
              <a:cs typeface="Garamond"/>
            </a:endParaRPr>
          </a:p>
          <a:p>
            <a:pPr marL="394335" indent="-358140">
              <a:lnSpc>
                <a:spcPct val="100000"/>
              </a:lnSpc>
              <a:spcBef>
                <a:spcPts val="1045"/>
              </a:spcBef>
              <a:buAutoNum type="alphaUcPeriod"/>
              <a:tabLst>
                <a:tab pos="394335" algn="l"/>
              </a:tabLst>
            </a:pPr>
            <a:r>
              <a:rPr sz="2450" dirty="0">
                <a:latin typeface="Garamond"/>
                <a:cs typeface="Garamond"/>
              </a:rPr>
              <a:t>the</a:t>
            </a:r>
            <a:r>
              <a:rPr sz="2450" spc="170" dirty="0">
                <a:latin typeface="Garamond"/>
                <a:cs typeface="Garamond"/>
              </a:rPr>
              <a:t> </a:t>
            </a:r>
            <a:r>
              <a:rPr sz="2450" spc="50" dirty="0">
                <a:latin typeface="Garamond"/>
                <a:cs typeface="Garamond"/>
              </a:rPr>
              <a:t>system</a:t>
            </a:r>
            <a:r>
              <a:rPr sz="2450" spc="175" dirty="0">
                <a:latin typeface="Garamond"/>
                <a:cs typeface="Garamond"/>
              </a:rPr>
              <a:t> </a:t>
            </a:r>
            <a:r>
              <a:rPr sz="2450" spc="65" dirty="0">
                <a:latin typeface="Garamond"/>
                <a:cs typeface="Garamond"/>
              </a:rPr>
              <a:t>as</a:t>
            </a:r>
            <a:r>
              <a:rPr sz="2450" spc="180" dirty="0">
                <a:latin typeface="Garamond"/>
                <a:cs typeface="Garamond"/>
              </a:rPr>
              <a:t> </a:t>
            </a:r>
            <a:r>
              <a:rPr sz="2450" spc="130" dirty="0">
                <a:latin typeface="Garamond"/>
                <a:cs typeface="Garamond"/>
              </a:rPr>
              <a:t>a</a:t>
            </a:r>
            <a:r>
              <a:rPr sz="2450" spc="180" dirty="0">
                <a:latin typeface="Garamond"/>
                <a:cs typeface="Garamond"/>
              </a:rPr>
              <a:t> </a:t>
            </a:r>
            <a:r>
              <a:rPr sz="2450" spc="-10" dirty="0">
                <a:latin typeface="Garamond"/>
                <a:cs typeface="Garamond"/>
              </a:rPr>
              <a:t>whole</a:t>
            </a:r>
            <a:endParaRPr sz="2450">
              <a:latin typeface="Garamond"/>
              <a:cs typeface="Garamond"/>
            </a:endParaRPr>
          </a:p>
          <a:p>
            <a:pPr marL="393700" indent="-361950">
              <a:lnSpc>
                <a:spcPct val="100000"/>
              </a:lnSpc>
              <a:spcBef>
                <a:spcPts val="1045"/>
              </a:spcBef>
              <a:buAutoNum type="alphaUcPeriod"/>
              <a:tabLst>
                <a:tab pos="393700" algn="l"/>
              </a:tabLst>
            </a:pPr>
            <a:r>
              <a:rPr sz="2450" spc="-20" dirty="0">
                <a:latin typeface="Garamond"/>
                <a:cs typeface="Garamond"/>
              </a:rPr>
              <a:t>both</a:t>
            </a:r>
            <a:endParaRPr sz="2450">
              <a:latin typeface="Garamond"/>
              <a:cs typeface="Garamond"/>
            </a:endParaRPr>
          </a:p>
          <a:p>
            <a:pPr marL="393700" indent="-374015">
              <a:lnSpc>
                <a:spcPct val="100000"/>
              </a:lnSpc>
              <a:spcBef>
                <a:spcPts val="1045"/>
              </a:spcBef>
              <a:buAutoNum type="alphaUcPeriod"/>
              <a:tabLst>
                <a:tab pos="393700" algn="l"/>
              </a:tabLst>
            </a:pPr>
            <a:r>
              <a:rPr sz="2450" spc="-10" dirty="0">
                <a:latin typeface="Garamond"/>
                <a:cs typeface="Garamond"/>
              </a:rPr>
              <a:t>neither</a:t>
            </a:r>
            <a:endParaRPr sz="2450">
              <a:latin typeface="Garamond"/>
              <a:cs typeface="Garamond"/>
            </a:endParaRPr>
          </a:p>
          <a:p>
            <a:pPr marL="12700" algn="just">
              <a:lnSpc>
                <a:spcPct val="100000"/>
              </a:lnSpc>
              <a:spcBef>
                <a:spcPts val="1939"/>
              </a:spcBef>
            </a:pPr>
            <a:r>
              <a:rPr sz="2450" b="1" spc="55" dirty="0">
                <a:latin typeface="Book Antiqua"/>
                <a:cs typeface="Book Antiqua"/>
              </a:rPr>
              <a:t>Solution:</a:t>
            </a:r>
            <a:r>
              <a:rPr sz="2450" b="1" spc="305" dirty="0">
                <a:latin typeface="Book Antiqua"/>
                <a:cs typeface="Book Antiqua"/>
              </a:rPr>
              <a:t>  </a:t>
            </a:r>
            <a:r>
              <a:rPr sz="2450" spc="70" dirty="0">
                <a:latin typeface="Garamond"/>
                <a:cs typeface="Garamond"/>
              </a:rPr>
              <a:t>B</a:t>
            </a:r>
            <a:endParaRPr sz="2450">
              <a:latin typeface="Garamond"/>
              <a:cs typeface="Garamond"/>
            </a:endParaRPr>
          </a:p>
          <a:p>
            <a:pPr marL="23495" marR="5080" algn="just">
              <a:lnSpc>
                <a:spcPct val="101699"/>
              </a:lnSpc>
              <a:spcBef>
                <a:spcPts val="595"/>
              </a:spcBef>
            </a:pPr>
            <a:r>
              <a:rPr sz="2450" dirty="0">
                <a:latin typeface="Garamond"/>
                <a:cs typeface="Garamond"/>
              </a:rPr>
              <a:t>The</a:t>
            </a:r>
            <a:r>
              <a:rPr sz="2450" spc="190" dirty="0">
                <a:latin typeface="Garamond"/>
                <a:cs typeface="Garamond"/>
              </a:rPr>
              <a:t> </a:t>
            </a:r>
            <a:r>
              <a:rPr sz="2450" dirty="0">
                <a:latin typeface="Garamond"/>
                <a:cs typeface="Garamond"/>
              </a:rPr>
              <a:t>Boltzmann</a:t>
            </a:r>
            <a:r>
              <a:rPr sz="2450" spc="204" dirty="0">
                <a:latin typeface="Garamond"/>
                <a:cs typeface="Garamond"/>
              </a:rPr>
              <a:t> </a:t>
            </a:r>
            <a:r>
              <a:rPr sz="2450" dirty="0">
                <a:latin typeface="Garamond"/>
                <a:cs typeface="Garamond"/>
              </a:rPr>
              <a:t>distribution</a:t>
            </a:r>
            <a:r>
              <a:rPr sz="2450" spc="204" dirty="0">
                <a:latin typeface="Garamond"/>
                <a:cs typeface="Garamond"/>
              </a:rPr>
              <a:t> </a:t>
            </a:r>
            <a:r>
              <a:rPr sz="2450" dirty="0">
                <a:latin typeface="Garamond"/>
                <a:cs typeface="Garamond"/>
              </a:rPr>
              <a:t>does</a:t>
            </a:r>
            <a:r>
              <a:rPr sz="2450" spc="200" dirty="0">
                <a:latin typeface="Garamond"/>
                <a:cs typeface="Garamond"/>
              </a:rPr>
              <a:t> </a:t>
            </a:r>
            <a:r>
              <a:rPr sz="2450" spc="70" dirty="0">
                <a:latin typeface="Garamond"/>
                <a:cs typeface="Garamond"/>
              </a:rPr>
              <a:t>apply</a:t>
            </a:r>
            <a:r>
              <a:rPr sz="2450" spc="204" dirty="0">
                <a:latin typeface="Garamond"/>
                <a:cs typeface="Garamond"/>
              </a:rPr>
              <a:t> </a:t>
            </a:r>
            <a:r>
              <a:rPr sz="2450" dirty="0">
                <a:latin typeface="Garamond"/>
                <a:cs typeface="Garamond"/>
              </a:rPr>
              <a:t>to</a:t>
            </a:r>
            <a:r>
              <a:rPr sz="2450" spc="204" dirty="0">
                <a:latin typeface="Garamond"/>
                <a:cs typeface="Garamond"/>
              </a:rPr>
              <a:t> </a:t>
            </a:r>
            <a:r>
              <a:rPr sz="2450" spc="50" dirty="0">
                <a:latin typeface="Garamond"/>
                <a:cs typeface="Garamond"/>
              </a:rPr>
              <a:t>the</a:t>
            </a:r>
            <a:r>
              <a:rPr sz="2450" spc="204" dirty="0">
                <a:latin typeface="Garamond"/>
                <a:cs typeface="Garamond"/>
              </a:rPr>
              <a:t> </a:t>
            </a:r>
            <a:r>
              <a:rPr sz="2450" spc="50" dirty="0">
                <a:latin typeface="Garamond"/>
                <a:cs typeface="Garamond"/>
              </a:rPr>
              <a:t>system</a:t>
            </a:r>
            <a:r>
              <a:rPr sz="2450" spc="200" dirty="0">
                <a:latin typeface="Garamond"/>
                <a:cs typeface="Garamond"/>
              </a:rPr>
              <a:t> </a:t>
            </a:r>
            <a:r>
              <a:rPr sz="2450" spc="65" dirty="0">
                <a:latin typeface="Garamond"/>
                <a:cs typeface="Garamond"/>
              </a:rPr>
              <a:t>as</a:t>
            </a:r>
            <a:r>
              <a:rPr sz="2450" spc="204" dirty="0">
                <a:latin typeface="Garamond"/>
                <a:cs typeface="Garamond"/>
              </a:rPr>
              <a:t> </a:t>
            </a:r>
            <a:r>
              <a:rPr sz="2450" spc="130" dirty="0">
                <a:latin typeface="Garamond"/>
                <a:cs typeface="Garamond"/>
              </a:rPr>
              <a:t>a</a:t>
            </a:r>
            <a:r>
              <a:rPr sz="2450" spc="204" dirty="0">
                <a:latin typeface="Garamond"/>
                <a:cs typeface="Garamond"/>
              </a:rPr>
              <a:t> </a:t>
            </a:r>
            <a:r>
              <a:rPr sz="2450" spc="-10" dirty="0">
                <a:latin typeface="Garamond"/>
                <a:cs typeface="Garamond"/>
              </a:rPr>
              <a:t>whole. </a:t>
            </a:r>
            <a:r>
              <a:rPr sz="2450" dirty="0">
                <a:latin typeface="Garamond"/>
                <a:cs typeface="Garamond"/>
              </a:rPr>
              <a:t>We</a:t>
            </a:r>
            <a:r>
              <a:rPr sz="2450" spc="110" dirty="0">
                <a:latin typeface="Garamond"/>
                <a:cs typeface="Garamond"/>
              </a:rPr>
              <a:t> </a:t>
            </a:r>
            <a:r>
              <a:rPr sz="2450" dirty="0">
                <a:latin typeface="Garamond"/>
                <a:cs typeface="Garamond"/>
              </a:rPr>
              <a:t>sometimes</a:t>
            </a:r>
            <a:r>
              <a:rPr sz="2450" spc="100" dirty="0">
                <a:latin typeface="Garamond"/>
                <a:cs typeface="Garamond"/>
              </a:rPr>
              <a:t> </a:t>
            </a:r>
            <a:r>
              <a:rPr sz="2450" dirty="0">
                <a:latin typeface="Garamond"/>
                <a:cs typeface="Garamond"/>
              </a:rPr>
              <a:t>also</a:t>
            </a:r>
            <a:r>
              <a:rPr sz="2450" spc="105" dirty="0">
                <a:latin typeface="Garamond"/>
                <a:cs typeface="Garamond"/>
              </a:rPr>
              <a:t> </a:t>
            </a:r>
            <a:r>
              <a:rPr sz="2450" spc="70" dirty="0">
                <a:latin typeface="Garamond"/>
                <a:cs typeface="Garamond"/>
              </a:rPr>
              <a:t>apply</a:t>
            </a:r>
            <a:r>
              <a:rPr sz="2450" spc="110" dirty="0">
                <a:latin typeface="Garamond"/>
                <a:cs typeface="Garamond"/>
              </a:rPr>
              <a:t> </a:t>
            </a:r>
            <a:r>
              <a:rPr sz="2450" dirty="0">
                <a:latin typeface="Garamond"/>
                <a:cs typeface="Garamond"/>
              </a:rPr>
              <a:t>the</a:t>
            </a:r>
            <a:r>
              <a:rPr sz="2450" spc="110" dirty="0">
                <a:latin typeface="Garamond"/>
                <a:cs typeface="Garamond"/>
              </a:rPr>
              <a:t> </a:t>
            </a:r>
            <a:r>
              <a:rPr sz="2450" dirty="0">
                <a:latin typeface="Garamond"/>
                <a:cs typeface="Garamond"/>
              </a:rPr>
              <a:t>Boltzmann</a:t>
            </a:r>
            <a:r>
              <a:rPr sz="2450" spc="105" dirty="0">
                <a:latin typeface="Garamond"/>
                <a:cs typeface="Garamond"/>
              </a:rPr>
              <a:t> </a:t>
            </a:r>
            <a:r>
              <a:rPr sz="2450" dirty="0">
                <a:latin typeface="Garamond"/>
                <a:cs typeface="Garamond"/>
              </a:rPr>
              <a:t>distribution</a:t>
            </a:r>
            <a:r>
              <a:rPr sz="2450" spc="110" dirty="0">
                <a:latin typeface="Garamond"/>
                <a:cs typeface="Garamond"/>
              </a:rPr>
              <a:t> </a:t>
            </a:r>
            <a:r>
              <a:rPr sz="2450" dirty="0">
                <a:latin typeface="Garamond"/>
                <a:cs typeface="Garamond"/>
              </a:rPr>
              <a:t>to</a:t>
            </a:r>
            <a:r>
              <a:rPr sz="2450" spc="105" dirty="0">
                <a:latin typeface="Garamond"/>
                <a:cs typeface="Garamond"/>
              </a:rPr>
              <a:t> </a:t>
            </a:r>
            <a:r>
              <a:rPr sz="2450" spc="45" dirty="0">
                <a:latin typeface="Garamond"/>
                <a:cs typeface="Garamond"/>
              </a:rPr>
              <a:t>individual </a:t>
            </a:r>
            <a:r>
              <a:rPr sz="2450" dirty="0">
                <a:latin typeface="Garamond"/>
                <a:cs typeface="Garamond"/>
              </a:rPr>
              <a:t>particles</a:t>
            </a:r>
            <a:r>
              <a:rPr sz="2450" spc="370" dirty="0">
                <a:latin typeface="Garamond"/>
                <a:cs typeface="Garamond"/>
              </a:rPr>
              <a:t> </a:t>
            </a:r>
            <a:r>
              <a:rPr sz="2450" spc="75" dirty="0">
                <a:latin typeface="Garamond"/>
                <a:cs typeface="Garamond"/>
              </a:rPr>
              <a:t>(with</a:t>
            </a:r>
            <a:r>
              <a:rPr sz="2450" spc="375" dirty="0">
                <a:latin typeface="Garamond"/>
                <a:cs typeface="Garamond"/>
              </a:rPr>
              <a:t> </a:t>
            </a:r>
            <a:r>
              <a:rPr sz="2450" dirty="0">
                <a:latin typeface="Garamond"/>
                <a:cs typeface="Garamond"/>
              </a:rPr>
              <a:t>the</a:t>
            </a:r>
            <a:r>
              <a:rPr sz="2450" spc="380" dirty="0">
                <a:latin typeface="Garamond"/>
                <a:cs typeface="Garamond"/>
              </a:rPr>
              <a:t> </a:t>
            </a:r>
            <a:r>
              <a:rPr sz="2450" spc="50" dirty="0">
                <a:latin typeface="Garamond"/>
                <a:cs typeface="Garamond"/>
              </a:rPr>
              <a:t>system</a:t>
            </a:r>
            <a:r>
              <a:rPr sz="2450" spc="380" dirty="0">
                <a:latin typeface="Garamond"/>
                <a:cs typeface="Garamond"/>
              </a:rPr>
              <a:t> </a:t>
            </a:r>
            <a:r>
              <a:rPr sz="2450" spc="55" dirty="0">
                <a:latin typeface="Garamond"/>
                <a:cs typeface="Garamond"/>
              </a:rPr>
              <a:t>acting</a:t>
            </a:r>
            <a:r>
              <a:rPr sz="2450" spc="375" dirty="0">
                <a:latin typeface="Garamond"/>
                <a:cs typeface="Garamond"/>
              </a:rPr>
              <a:t> </a:t>
            </a:r>
            <a:r>
              <a:rPr sz="2450" spc="65" dirty="0">
                <a:latin typeface="Garamond"/>
                <a:cs typeface="Garamond"/>
              </a:rPr>
              <a:t>as</a:t>
            </a:r>
            <a:r>
              <a:rPr sz="2450" spc="380" dirty="0">
                <a:latin typeface="Garamond"/>
                <a:cs typeface="Garamond"/>
              </a:rPr>
              <a:t> </a:t>
            </a:r>
            <a:r>
              <a:rPr sz="2450" dirty="0">
                <a:latin typeface="Garamond"/>
                <a:cs typeface="Garamond"/>
              </a:rPr>
              <a:t>the</a:t>
            </a:r>
            <a:r>
              <a:rPr sz="2450" spc="380" dirty="0">
                <a:latin typeface="Garamond"/>
                <a:cs typeface="Garamond"/>
              </a:rPr>
              <a:t> </a:t>
            </a:r>
            <a:r>
              <a:rPr sz="2450" dirty="0">
                <a:latin typeface="Garamond"/>
                <a:cs typeface="Garamond"/>
              </a:rPr>
              <a:t>reservoir)</a:t>
            </a:r>
            <a:r>
              <a:rPr sz="2450" spc="375" dirty="0">
                <a:latin typeface="Garamond"/>
                <a:cs typeface="Garamond"/>
              </a:rPr>
              <a:t> </a:t>
            </a:r>
            <a:r>
              <a:rPr sz="2450" spc="70" dirty="0">
                <a:latin typeface="Garamond"/>
                <a:cs typeface="Garamond"/>
              </a:rPr>
              <a:t>but</a:t>
            </a:r>
            <a:r>
              <a:rPr sz="2450" spc="380" dirty="0">
                <a:latin typeface="Garamond"/>
                <a:cs typeface="Garamond"/>
              </a:rPr>
              <a:t> </a:t>
            </a:r>
            <a:r>
              <a:rPr sz="2450" spc="114" dirty="0">
                <a:latin typeface="Garamond"/>
                <a:cs typeface="Garamond"/>
              </a:rPr>
              <a:t>that</a:t>
            </a:r>
            <a:r>
              <a:rPr sz="2450" spc="380" dirty="0">
                <a:latin typeface="Garamond"/>
                <a:cs typeface="Garamond"/>
              </a:rPr>
              <a:t> </a:t>
            </a:r>
            <a:r>
              <a:rPr sz="2450" spc="-20" dirty="0">
                <a:latin typeface="Garamond"/>
                <a:cs typeface="Garamond"/>
              </a:rPr>
              <a:t>only </a:t>
            </a:r>
            <a:r>
              <a:rPr sz="2450" dirty="0">
                <a:latin typeface="Garamond"/>
                <a:cs typeface="Garamond"/>
              </a:rPr>
              <a:t>applies</a:t>
            </a:r>
            <a:r>
              <a:rPr sz="2450" spc="400" dirty="0">
                <a:latin typeface="Garamond"/>
                <a:cs typeface="Garamond"/>
              </a:rPr>
              <a:t> </a:t>
            </a:r>
            <a:r>
              <a:rPr sz="2450" dirty="0">
                <a:latin typeface="Garamond"/>
                <a:cs typeface="Garamond"/>
              </a:rPr>
              <a:t>to</a:t>
            </a:r>
            <a:r>
              <a:rPr sz="2450" spc="400" dirty="0">
                <a:latin typeface="Garamond"/>
                <a:cs typeface="Garamond"/>
              </a:rPr>
              <a:t> </a:t>
            </a:r>
            <a:r>
              <a:rPr sz="2450" dirty="0">
                <a:latin typeface="Garamond"/>
                <a:cs typeface="Garamond"/>
              </a:rPr>
              <a:t>distinguishable</a:t>
            </a:r>
            <a:r>
              <a:rPr sz="2450" spc="400" dirty="0">
                <a:latin typeface="Garamond"/>
                <a:cs typeface="Garamond"/>
              </a:rPr>
              <a:t> </a:t>
            </a:r>
            <a:r>
              <a:rPr sz="2450" spc="40" dirty="0">
                <a:latin typeface="Garamond"/>
                <a:cs typeface="Garamond"/>
              </a:rPr>
              <a:t>particles.</a:t>
            </a:r>
            <a:endParaRPr sz="2450">
              <a:latin typeface="Garamond"/>
              <a:cs typeface="Garamond"/>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094730" algn="l"/>
              </a:tabLst>
            </a:pPr>
            <a:r>
              <a:rPr sz="1200" spc="-10" dirty="0">
                <a:latin typeface="Times New Roman"/>
                <a:cs typeface="Times New Roman"/>
              </a:rPr>
              <a:t>ConcepTest</a:t>
            </a:r>
            <a:r>
              <a:rPr sz="1200" dirty="0">
                <a:latin typeface="Times New Roman"/>
                <a:cs typeface="Times New Roman"/>
              </a:rPr>
              <a:t>	10.6.</a:t>
            </a:r>
            <a:r>
              <a:rPr sz="1200" spc="215" dirty="0">
                <a:latin typeface="Times New Roman"/>
                <a:cs typeface="Times New Roman"/>
              </a:rPr>
              <a:t>  </a:t>
            </a:r>
            <a:r>
              <a:rPr sz="1200" dirty="0">
                <a:latin typeface="Times New Roman"/>
                <a:cs typeface="Times New Roman"/>
              </a:rPr>
              <a:t>QUANTUM</a:t>
            </a:r>
            <a:r>
              <a:rPr sz="1200" spc="150" dirty="0">
                <a:latin typeface="Times New Roman"/>
                <a:cs typeface="Times New Roman"/>
              </a:rPr>
              <a:t> </a:t>
            </a:r>
            <a:r>
              <a:rPr sz="1200" spc="-10" dirty="0">
                <a:latin typeface="Times New Roman"/>
                <a:cs typeface="Times New Roman"/>
              </a:rPr>
              <a:t>STATISTICS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p:nvPr/>
        </p:nvSpPr>
        <p:spPr>
          <a:xfrm>
            <a:off x="5957125" y="2115845"/>
            <a:ext cx="184150" cy="0"/>
          </a:xfrm>
          <a:custGeom>
            <a:avLst/>
            <a:gdLst/>
            <a:ahLst/>
            <a:cxnLst/>
            <a:rect l="l" t="t" r="r" b="b"/>
            <a:pathLst>
              <a:path w="184150">
                <a:moveTo>
                  <a:pt x="0" y="0"/>
                </a:moveTo>
                <a:lnTo>
                  <a:pt x="183997" y="0"/>
                </a:lnTo>
              </a:path>
            </a:pathLst>
          </a:custGeom>
          <a:ln w="12585">
            <a:solidFill>
              <a:srgbClr val="000000"/>
            </a:solidFill>
          </a:ln>
        </p:spPr>
        <p:txBody>
          <a:bodyPr wrap="square" lIns="0" tIns="0" rIns="0" bIns="0" rtlCol="0"/>
          <a:lstStyle/>
          <a:p>
            <a:endParaRPr/>
          </a:p>
        </p:txBody>
      </p:sp>
      <p:sp>
        <p:nvSpPr>
          <p:cNvPr id="5" name="object 5"/>
          <p:cNvSpPr txBox="1">
            <a:spLocks noGrp="1"/>
          </p:cNvSpPr>
          <p:nvPr>
            <p:ph type="title"/>
          </p:nvPr>
        </p:nvSpPr>
        <p:spPr>
          <a:xfrm>
            <a:off x="718819" y="1208797"/>
            <a:ext cx="8256905" cy="1542415"/>
          </a:xfrm>
          <a:prstGeom prst="rect">
            <a:avLst/>
          </a:prstGeom>
        </p:spPr>
        <p:txBody>
          <a:bodyPr vert="horz" wrap="square" lIns="0" tIns="9525" rIns="0" bIns="0" rtlCol="0">
            <a:spAutoFit/>
          </a:bodyPr>
          <a:lstStyle/>
          <a:p>
            <a:pPr marL="12700" marR="5080" algn="just">
              <a:lnSpc>
                <a:spcPct val="101699"/>
              </a:lnSpc>
              <a:spcBef>
                <a:spcPts val="75"/>
              </a:spcBef>
            </a:pPr>
            <a:r>
              <a:rPr dirty="0"/>
              <a:t>The</a:t>
            </a:r>
            <a:r>
              <a:rPr spc="235" dirty="0"/>
              <a:t> </a:t>
            </a:r>
            <a:r>
              <a:rPr spc="-10" dirty="0"/>
              <a:t>Fermi-</a:t>
            </a:r>
            <a:r>
              <a:rPr dirty="0"/>
              <a:t>Dirac</a:t>
            </a:r>
            <a:r>
              <a:rPr spc="245" dirty="0"/>
              <a:t> </a:t>
            </a:r>
            <a:r>
              <a:rPr spc="55" dirty="0"/>
              <a:t>and</a:t>
            </a:r>
            <a:r>
              <a:rPr spc="250" dirty="0"/>
              <a:t> </a:t>
            </a:r>
            <a:r>
              <a:rPr dirty="0"/>
              <a:t>Bose-Einstein</a:t>
            </a:r>
            <a:r>
              <a:rPr spc="250" dirty="0"/>
              <a:t> </a:t>
            </a:r>
            <a:r>
              <a:rPr dirty="0"/>
              <a:t>distributions</a:t>
            </a:r>
            <a:r>
              <a:rPr spc="245" dirty="0"/>
              <a:t> </a:t>
            </a:r>
            <a:r>
              <a:rPr dirty="0"/>
              <a:t>give</a:t>
            </a:r>
            <a:r>
              <a:rPr spc="250" dirty="0"/>
              <a:t> </a:t>
            </a:r>
            <a:r>
              <a:rPr dirty="0"/>
              <a:t>you</a:t>
            </a:r>
            <a:r>
              <a:rPr spc="250" dirty="0"/>
              <a:t> </a:t>
            </a:r>
            <a:r>
              <a:rPr dirty="0"/>
              <a:t>the</a:t>
            </a:r>
            <a:r>
              <a:rPr spc="245" dirty="0"/>
              <a:t> </a:t>
            </a:r>
            <a:r>
              <a:rPr spc="-25" dirty="0"/>
              <a:t>ex- </a:t>
            </a:r>
            <a:r>
              <a:rPr dirty="0"/>
              <a:t>pected</a:t>
            </a:r>
            <a:r>
              <a:rPr spc="550" dirty="0"/>
              <a:t> </a:t>
            </a:r>
            <a:r>
              <a:rPr dirty="0"/>
              <a:t>number</a:t>
            </a:r>
            <a:r>
              <a:rPr spc="540" dirty="0"/>
              <a:t> </a:t>
            </a:r>
            <a:r>
              <a:rPr dirty="0"/>
              <a:t>of</a:t>
            </a:r>
            <a:r>
              <a:rPr spc="545" dirty="0"/>
              <a:t> </a:t>
            </a:r>
            <a:r>
              <a:rPr dirty="0"/>
              <a:t>particles</a:t>
            </a:r>
            <a:r>
              <a:rPr spc="540" dirty="0"/>
              <a:t> </a:t>
            </a:r>
            <a:r>
              <a:rPr dirty="0"/>
              <a:t>in</a:t>
            </a:r>
            <a:r>
              <a:rPr spc="550" dirty="0"/>
              <a:t> </a:t>
            </a:r>
            <a:r>
              <a:rPr spc="130" dirty="0"/>
              <a:t>a</a:t>
            </a:r>
            <a:r>
              <a:rPr spc="540" dirty="0"/>
              <a:t> </a:t>
            </a:r>
            <a:r>
              <a:rPr dirty="0"/>
              <a:t>given</a:t>
            </a:r>
            <a:r>
              <a:rPr spc="550" dirty="0"/>
              <a:t> </a:t>
            </a:r>
            <a:r>
              <a:rPr spc="80" dirty="0"/>
              <a:t>state.</a:t>
            </a:r>
            <a:r>
              <a:rPr spc="490" dirty="0"/>
              <a:t>  </a:t>
            </a:r>
            <a:r>
              <a:rPr dirty="0"/>
              <a:t>If</a:t>
            </a:r>
            <a:r>
              <a:rPr spc="540" dirty="0"/>
              <a:t> </a:t>
            </a:r>
            <a:r>
              <a:rPr dirty="0"/>
              <a:t>you</a:t>
            </a:r>
            <a:r>
              <a:rPr spc="545" dirty="0"/>
              <a:t> </a:t>
            </a:r>
            <a:r>
              <a:rPr spc="65" dirty="0"/>
              <a:t>add</a:t>
            </a:r>
            <a:r>
              <a:rPr spc="545" dirty="0"/>
              <a:t> </a:t>
            </a:r>
            <a:r>
              <a:rPr spc="-20" dirty="0"/>
              <a:t>more </a:t>
            </a:r>
            <a:r>
              <a:rPr dirty="0"/>
              <a:t>particles</a:t>
            </a:r>
            <a:r>
              <a:rPr spc="190" dirty="0"/>
              <a:t> </a:t>
            </a:r>
            <a:r>
              <a:rPr dirty="0"/>
              <a:t>to</a:t>
            </a:r>
            <a:r>
              <a:rPr spc="200" dirty="0"/>
              <a:t> </a:t>
            </a:r>
            <a:r>
              <a:rPr dirty="0"/>
              <a:t>the</a:t>
            </a:r>
            <a:r>
              <a:rPr spc="200" dirty="0"/>
              <a:t> </a:t>
            </a:r>
            <a:r>
              <a:rPr spc="55" dirty="0"/>
              <a:t>system,</a:t>
            </a:r>
            <a:r>
              <a:rPr spc="215" dirty="0"/>
              <a:t> </a:t>
            </a:r>
            <a:r>
              <a:rPr dirty="0"/>
              <a:t>will</a:t>
            </a:r>
            <a:r>
              <a:rPr spc="200" dirty="0"/>
              <a:t> </a:t>
            </a:r>
            <a:r>
              <a:rPr spc="114" dirty="0"/>
              <a:t>that</a:t>
            </a:r>
            <a:r>
              <a:rPr spc="200" dirty="0"/>
              <a:t> </a:t>
            </a:r>
            <a:r>
              <a:rPr dirty="0"/>
              <a:t>increase</a:t>
            </a:r>
            <a:r>
              <a:rPr spc="200" dirty="0"/>
              <a:t> </a:t>
            </a:r>
            <a:r>
              <a:rPr i="1" spc="195" dirty="0">
                <a:latin typeface="Times New Roman"/>
                <a:cs typeface="Times New Roman"/>
              </a:rPr>
              <a:t>n</a:t>
            </a:r>
            <a:r>
              <a:rPr spc="195" dirty="0"/>
              <a:t>?</a:t>
            </a:r>
            <a:r>
              <a:rPr spc="555" dirty="0"/>
              <a:t> </a:t>
            </a:r>
            <a:r>
              <a:rPr dirty="0"/>
              <a:t>(Assume</a:t>
            </a:r>
            <a:r>
              <a:rPr spc="200" dirty="0"/>
              <a:t> </a:t>
            </a:r>
            <a:r>
              <a:rPr dirty="0"/>
              <a:t>the</a:t>
            </a:r>
            <a:r>
              <a:rPr spc="200" dirty="0"/>
              <a:t> </a:t>
            </a:r>
            <a:r>
              <a:rPr spc="35" dirty="0"/>
              <a:t>density </a:t>
            </a:r>
            <a:r>
              <a:rPr dirty="0"/>
              <a:t>of</a:t>
            </a:r>
            <a:r>
              <a:rPr spc="130" dirty="0"/>
              <a:t> </a:t>
            </a:r>
            <a:r>
              <a:rPr spc="65" dirty="0"/>
              <a:t>states</a:t>
            </a:r>
            <a:r>
              <a:rPr spc="135" dirty="0"/>
              <a:t> </a:t>
            </a:r>
            <a:r>
              <a:rPr dirty="0"/>
              <a:t>doesn’t</a:t>
            </a:r>
            <a:r>
              <a:rPr spc="130" dirty="0"/>
              <a:t> </a:t>
            </a:r>
            <a:r>
              <a:rPr spc="-10" dirty="0"/>
              <a:t>change.)</a:t>
            </a: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094730" algn="l"/>
              </a:tabLst>
            </a:pPr>
            <a:r>
              <a:rPr sz="1200" spc="-10" dirty="0">
                <a:latin typeface="Times New Roman"/>
                <a:cs typeface="Times New Roman"/>
              </a:rPr>
              <a:t>ConcepTest</a:t>
            </a:r>
            <a:r>
              <a:rPr sz="1200" dirty="0">
                <a:latin typeface="Times New Roman"/>
                <a:cs typeface="Times New Roman"/>
              </a:rPr>
              <a:t>	10.6.</a:t>
            </a:r>
            <a:r>
              <a:rPr sz="1200" spc="215" dirty="0">
                <a:latin typeface="Times New Roman"/>
                <a:cs typeface="Times New Roman"/>
              </a:rPr>
              <a:t>  </a:t>
            </a:r>
            <a:r>
              <a:rPr sz="1200" dirty="0">
                <a:latin typeface="Times New Roman"/>
                <a:cs typeface="Times New Roman"/>
              </a:rPr>
              <a:t>QUANTUM</a:t>
            </a:r>
            <a:r>
              <a:rPr sz="1200" spc="150" dirty="0">
                <a:latin typeface="Times New Roman"/>
                <a:cs typeface="Times New Roman"/>
              </a:rPr>
              <a:t> </a:t>
            </a:r>
            <a:r>
              <a:rPr sz="1200" spc="-10" dirty="0">
                <a:latin typeface="Times New Roman"/>
                <a:cs typeface="Times New Roman"/>
              </a:rPr>
              <a:t>STATISTICS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p:nvPr/>
        </p:nvSpPr>
        <p:spPr>
          <a:xfrm>
            <a:off x="5957125" y="2115845"/>
            <a:ext cx="184150" cy="0"/>
          </a:xfrm>
          <a:custGeom>
            <a:avLst/>
            <a:gdLst/>
            <a:ahLst/>
            <a:cxnLst/>
            <a:rect l="l" t="t" r="r" b="b"/>
            <a:pathLst>
              <a:path w="184150">
                <a:moveTo>
                  <a:pt x="0" y="0"/>
                </a:moveTo>
                <a:lnTo>
                  <a:pt x="183997" y="0"/>
                </a:lnTo>
              </a:path>
            </a:pathLst>
          </a:custGeom>
          <a:ln w="12585">
            <a:solidFill>
              <a:srgbClr val="000000"/>
            </a:solidFill>
          </a:ln>
        </p:spPr>
        <p:txBody>
          <a:bodyPr wrap="square" lIns="0" tIns="0" rIns="0" bIns="0" rtlCol="0"/>
          <a:lstStyle/>
          <a:p>
            <a:endParaRPr/>
          </a:p>
        </p:txBody>
      </p:sp>
      <p:sp>
        <p:nvSpPr>
          <p:cNvPr id="5" name="object 5"/>
          <p:cNvSpPr txBox="1">
            <a:spLocks noGrp="1"/>
          </p:cNvSpPr>
          <p:nvPr>
            <p:ph type="title"/>
          </p:nvPr>
        </p:nvSpPr>
        <p:spPr>
          <a:xfrm>
            <a:off x="718819" y="1208797"/>
            <a:ext cx="8256905" cy="1542415"/>
          </a:xfrm>
          <a:prstGeom prst="rect">
            <a:avLst/>
          </a:prstGeom>
        </p:spPr>
        <p:txBody>
          <a:bodyPr vert="horz" wrap="square" lIns="0" tIns="9525" rIns="0" bIns="0" rtlCol="0">
            <a:spAutoFit/>
          </a:bodyPr>
          <a:lstStyle/>
          <a:p>
            <a:pPr marL="12700" marR="5080" algn="just">
              <a:lnSpc>
                <a:spcPct val="101699"/>
              </a:lnSpc>
              <a:spcBef>
                <a:spcPts val="75"/>
              </a:spcBef>
            </a:pPr>
            <a:r>
              <a:rPr dirty="0"/>
              <a:t>The</a:t>
            </a:r>
            <a:r>
              <a:rPr spc="235" dirty="0"/>
              <a:t> </a:t>
            </a:r>
            <a:r>
              <a:rPr spc="-10" dirty="0"/>
              <a:t>Fermi-</a:t>
            </a:r>
            <a:r>
              <a:rPr dirty="0"/>
              <a:t>Dirac</a:t>
            </a:r>
            <a:r>
              <a:rPr spc="245" dirty="0"/>
              <a:t> </a:t>
            </a:r>
            <a:r>
              <a:rPr spc="55" dirty="0"/>
              <a:t>and</a:t>
            </a:r>
            <a:r>
              <a:rPr spc="250" dirty="0"/>
              <a:t> </a:t>
            </a:r>
            <a:r>
              <a:rPr dirty="0"/>
              <a:t>Bose-Einstein</a:t>
            </a:r>
            <a:r>
              <a:rPr spc="250" dirty="0"/>
              <a:t> </a:t>
            </a:r>
            <a:r>
              <a:rPr dirty="0"/>
              <a:t>distributions</a:t>
            </a:r>
            <a:r>
              <a:rPr spc="245" dirty="0"/>
              <a:t> </a:t>
            </a:r>
            <a:r>
              <a:rPr dirty="0"/>
              <a:t>give</a:t>
            </a:r>
            <a:r>
              <a:rPr spc="250" dirty="0"/>
              <a:t> </a:t>
            </a:r>
            <a:r>
              <a:rPr dirty="0"/>
              <a:t>you</a:t>
            </a:r>
            <a:r>
              <a:rPr spc="250" dirty="0"/>
              <a:t> </a:t>
            </a:r>
            <a:r>
              <a:rPr dirty="0"/>
              <a:t>the</a:t>
            </a:r>
            <a:r>
              <a:rPr spc="245" dirty="0"/>
              <a:t> </a:t>
            </a:r>
            <a:r>
              <a:rPr spc="-25" dirty="0"/>
              <a:t>ex- </a:t>
            </a:r>
            <a:r>
              <a:rPr dirty="0"/>
              <a:t>pected</a:t>
            </a:r>
            <a:r>
              <a:rPr spc="550" dirty="0"/>
              <a:t> </a:t>
            </a:r>
            <a:r>
              <a:rPr dirty="0"/>
              <a:t>number</a:t>
            </a:r>
            <a:r>
              <a:rPr spc="540" dirty="0"/>
              <a:t> </a:t>
            </a:r>
            <a:r>
              <a:rPr dirty="0"/>
              <a:t>of</a:t>
            </a:r>
            <a:r>
              <a:rPr spc="545" dirty="0"/>
              <a:t> </a:t>
            </a:r>
            <a:r>
              <a:rPr dirty="0"/>
              <a:t>particles</a:t>
            </a:r>
            <a:r>
              <a:rPr spc="540" dirty="0"/>
              <a:t> </a:t>
            </a:r>
            <a:r>
              <a:rPr dirty="0"/>
              <a:t>in</a:t>
            </a:r>
            <a:r>
              <a:rPr spc="550" dirty="0"/>
              <a:t> </a:t>
            </a:r>
            <a:r>
              <a:rPr spc="130" dirty="0"/>
              <a:t>a</a:t>
            </a:r>
            <a:r>
              <a:rPr spc="540" dirty="0"/>
              <a:t> </a:t>
            </a:r>
            <a:r>
              <a:rPr dirty="0"/>
              <a:t>given</a:t>
            </a:r>
            <a:r>
              <a:rPr spc="550" dirty="0"/>
              <a:t> </a:t>
            </a:r>
            <a:r>
              <a:rPr spc="80" dirty="0"/>
              <a:t>state.</a:t>
            </a:r>
            <a:r>
              <a:rPr spc="490" dirty="0"/>
              <a:t>  </a:t>
            </a:r>
            <a:r>
              <a:rPr dirty="0"/>
              <a:t>If</a:t>
            </a:r>
            <a:r>
              <a:rPr spc="540" dirty="0"/>
              <a:t> </a:t>
            </a:r>
            <a:r>
              <a:rPr dirty="0"/>
              <a:t>you</a:t>
            </a:r>
            <a:r>
              <a:rPr spc="545" dirty="0"/>
              <a:t> </a:t>
            </a:r>
            <a:r>
              <a:rPr spc="65" dirty="0"/>
              <a:t>add</a:t>
            </a:r>
            <a:r>
              <a:rPr spc="545" dirty="0"/>
              <a:t> </a:t>
            </a:r>
            <a:r>
              <a:rPr spc="-20" dirty="0"/>
              <a:t>more </a:t>
            </a:r>
            <a:r>
              <a:rPr dirty="0"/>
              <a:t>particles</a:t>
            </a:r>
            <a:r>
              <a:rPr spc="190" dirty="0"/>
              <a:t> </a:t>
            </a:r>
            <a:r>
              <a:rPr dirty="0"/>
              <a:t>to</a:t>
            </a:r>
            <a:r>
              <a:rPr spc="200" dirty="0"/>
              <a:t> </a:t>
            </a:r>
            <a:r>
              <a:rPr dirty="0"/>
              <a:t>the</a:t>
            </a:r>
            <a:r>
              <a:rPr spc="200" dirty="0"/>
              <a:t> </a:t>
            </a:r>
            <a:r>
              <a:rPr spc="55" dirty="0"/>
              <a:t>system,</a:t>
            </a:r>
            <a:r>
              <a:rPr spc="215" dirty="0"/>
              <a:t> </a:t>
            </a:r>
            <a:r>
              <a:rPr dirty="0"/>
              <a:t>will</a:t>
            </a:r>
            <a:r>
              <a:rPr spc="200" dirty="0"/>
              <a:t> </a:t>
            </a:r>
            <a:r>
              <a:rPr spc="114" dirty="0"/>
              <a:t>that</a:t>
            </a:r>
            <a:r>
              <a:rPr spc="200" dirty="0"/>
              <a:t> </a:t>
            </a:r>
            <a:r>
              <a:rPr dirty="0"/>
              <a:t>increase</a:t>
            </a:r>
            <a:r>
              <a:rPr spc="200" dirty="0"/>
              <a:t> </a:t>
            </a:r>
            <a:r>
              <a:rPr i="1" spc="195" dirty="0">
                <a:latin typeface="Times New Roman"/>
                <a:cs typeface="Times New Roman"/>
              </a:rPr>
              <a:t>n</a:t>
            </a:r>
            <a:r>
              <a:rPr spc="195" dirty="0"/>
              <a:t>?</a:t>
            </a:r>
            <a:r>
              <a:rPr spc="555" dirty="0"/>
              <a:t> </a:t>
            </a:r>
            <a:r>
              <a:rPr dirty="0"/>
              <a:t>(Assume</a:t>
            </a:r>
            <a:r>
              <a:rPr spc="200" dirty="0"/>
              <a:t> </a:t>
            </a:r>
            <a:r>
              <a:rPr dirty="0"/>
              <a:t>the</a:t>
            </a:r>
            <a:r>
              <a:rPr spc="200" dirty="0"/>
              <a:t> </a:t>
            </a:r>
            <a:r>
              <a:rPr spc="35" dirty="0"/>
              <a:t>density </a:t>
            </a:r>
            <a:r>
              <a:rPr dirty="0"/>
              <a:t>of</a:t>
            </a:r>
            <a:r>
              <a:rPr spc="130" dirty="0"/>
              <a:t> </a:t>
            </a:r>
            <a:r>
              <a:rPr spc="65" dirty="0"/>
              <a:t>states</a:t>
            </a:r>
            <a:r>
              <a:rPr spc="135" dirty="0"/>
              <a:t> </a:t>
            </a:r>
            <a:r>
              <a:rPr dirty="0"/>
              <a:t>doesn’t</a:t>
            </a:r>
            <a:r>
              <a:rPr spc="130" dirty="0"/>
              <a:t> </a:t>
            </a:r>
            <a:r>
              <a:rPr spc="-10" dirty="0"/>
              <a:t>change.)</a:t>
            </a:r>
          </a:p>
        </p:txBody>
      </p:sp>
      <p:sp>
        <p:nvSpPr>
          <p:cNvPr id="6" name="object 6"/>
          <p:cNvSpPr txBox="1"/>
          <p:nvPr/>
        </p:nvSpPr>
        <p:spPr>
          <a:xfrm>
            <a:off x="707758" y="2929545"/>
            <a:ext cx="8268970" cy="1542415"/>
          </a:xfrm>
          <a:prstGeom prst="rect">
            <a:avLst/>
          </a:prstGeom>
        </p:spPr>
        <p:txBody>
          <a:bodyPr vert="horz" wrap="square" lIns="0" tIns="9525" rIns="0" bIns="0" rtlCol="0">
            <a:spAutoFit/>
          </a:bodyPr>
          <a:lstStyle/>
          <a:p>
            <a:pPr marL="23495" marR="5080" indent="-11430" algn="just">
              <a:lnSpc>
                <a:spcPct val="101699"/>
              </a:lnSpc>
              <a:spcBef>
                <a:spcPts val="75"/>
              </a:spcBef>
            </a:pPr>
            <a:r>
              <a:rPr sz="2450" b="1" spc="55" dirty="0">
                <a:latin typeface="Book Antiqua"/>
                <a:cs typeface="Book Antiqua"/>
              </a:rPr>
              <a:t>Solution:</a:t>
            </a:r>
            <a:r>
              <a:rPr sz="2450" b="1" spc="415" dirty="0">
                <a:latin typeface="Book Antiqua"/>
                <a:cs typeface="Book Antiqua"/>
              </a:rPr>
              <a:t>  </a:t>
            </a:r>
            <a:r>
              <a:rPr sz="2450" dirty="0">
                <a:latin typeface="Garamond"/>
                <a:cs typeface="Garamond"/>
              </a:rPr>
              <a:t>Yes,</a:t>
            </a:r>
            <a:r>
              <a:rPr sz="2450" spc="130" dirty="0">
                <a:latin typeface="Garamond"/>
                <a:cs typeface="Garamond"/>
              </a:rPr>
              <a:t> </a:t>
            </a:r>
            <a:r>
              <a:rPr sz="2450" dirty="0">
                <a:latin typeface="Garamond"/>
                <a:cs typeface="Garamond"/>
              </a:rPr>
              <a:t>more</a:t>
            </a:r>
            <a:r>
              <a:rPr sz="2450" spc="95" dirty="0">
                <a:latin typeface="Garamond"/>
                <a:cs typeface="Garamond"/>
              </a:rPr>
              <a:t> </a:t>
            </a:r>
            <a:r>
              <a:rPr sz="2450" dirty="0">
                <a:latin typeface="Garamond"/>
                <a:cs typeface="Garamond"/>
              </a:rPr>
              <a:t>particles</a:t>
            </a:r>
            <a:r>
              <a:rPr sz="2450" spc="105" dirty="0">
                <a:latin typeface="Garamond"/>
                <a:cs typeface="Garamond"/>
              </a:rPr>
              <a:t> </a:t>
            </a:r>
            <a:r>
              <a:rPr sz="2450" dirty="0">
                <a:latin typeface="Garamond"/>
                <a:cs typeface="Garamond"/>
              </a:rPr>
              <a:t>will</a:t>
            </a:r>
            <a:r>
              <a:rPr sz="2450" spc="100" dirty="0">
                <a:latin typeface="Garamond"/>
                <a:cs typeface="Garamond"/>
              </a:rPr>
              <a:t> </a:t>
            </a:r>
            <a:r>
              <a:rPr sz="2450" dirty="0">
                <a:latin typeface="Garamond"/>
                <a:cs typeface="Garamond"/>
              </a:rPr>
              <a:t>increase</a:t>
            </a:r>
            <a:r>
              <a:rPr sz="2450" spc="105" dirty="0">
                <a:latin typeface="Garamond"/>
                <a:cs typeface="Garamond"/>
              </a:rPr>
              <a:t> </a:t>
            </a:r>
            <a:r>
              <a:rPr sz="2450" dirty="0">
                <a:latin typeface="Garamond"/>
                <a:cs typeface="Garamond"/>
              </a:rPr>
              <a:t>the</a:t>
            </a:r>
            <a:r>
              <a:rPr sz="2450" spc="95" dirty="0">
                <a:latin typeface="Garamond"/>
                <a:cs typeface="Garamond"/>
              </a:rPr>
              <a:t> </a:t>
            </a:r>
            <a:r>
              <a:rPr sz="2450" dirty="0">
                <a:latin typeface="Garamond"/>
                <a:cs typeface="Garamond"/>
              </a:rPr>
              <a:t>occupancy.</a:t>
            </a:r>
            <a:r>
              <a:rPr sz="2450" spc="490" dirty="0">
                <a:latin typeface="Garamond"/>
                <a:cs typeface="Garamond"/>
              </a:rPr>
              <a:t> </a:t>
            </a:r>
            <a:r>
              <a:rPr sz="2450" spc="90" dirty="0">
                <a:latin typeface="Garamond"/>
                <a:cs typeface="Garamond"/>
              </a:rPr>
              <a:t>That </a:t>
            </a:r>
            <a:r>
              <a:rPr sz="2450" spc="-40" dirty="0">
                <a:latin typeface="Garamond"/>
                <a:cs typeface="Garamond"/>
              </a:rPr>
              <a:t>comes</a:t>
            </a:r>
            <a:r>
              <a:rPr sz="2450" spc="-114" dirty="0">
                <a:latin typeface="Garamond"/>
                <a:cs typeface="Garamond"/>
              </a:rPr>
              <a:t> </a:t>
            </a:r>
            <a:r>
              <a:rPr sz="2450" dirty="0">
                <a:latin typeface="Garamond"/>
                <a:cs typeface="Garamond"/>
              </a:rPr>
              <a:t>out</a:t>
            </a:r>
            <a:r>
              <a:rPr sz="2450" spc="-80" dirty="0">
                <a:latin typeface="Garamond"/>
                <a:cs typeface="Garamond"/>
              </a:rPr>
              <a:t> </a:t>
            </a:r>
            <a:r>
              <a:rPr sz="2450" dirty="0">
                <a:latin typeface="Garamond"/>
                <a:cs typeface="Garamond"/>
              </a:rPr>
              <a:t>in</a:t>
            </a:r>
            <a:r>
              <a:rPr sz="2450" spc="-60" dirty="0">
                <a:latin typeface="Garamond"/>
                <a:cs typeface="Garamond"/>
              </a:rPr>
              <a:t> </a:t>
            </a:r>
            <a:r>
              <a:rPr sz="2450" dirty="0">
                <a:latin typeface="Garamond"/>
                <a:cs typeface="Garamond"/>
              </a:rPr>
              <a:t>the</a:t>
            </a:r>
            <a:r>
              <a:rPr sz="2450" spc="-55" dirty="0">
                <a:latin typeface="Garamond"/>
                <a:cs typeface="Garamond"/>
              </a:rPr>
              <a:t> </a:t>
            </a:r>
            <a:r>
              <a:rPr sz="2450" spc="80" dirty="0">
                <a:latin typeface="Garamond"/>
                <a:cs typeface="Garamond"/>
              </a:rPr>
              <a:t>math</a:t>
            </a:r>
            <a:r>
              <a:rPr sz="2450" spc="-50" dirty="0">
                <a:latin typeface="Garamond"/>
                <a:cs typeface="Garamond"/>
              </a:rPr>
              <a:t> </a:t>
            </a:r>
            <a:r>
              <a:rPr sz="2450" spc="65" dirty="0">
                <a:latin typeface="Garamond"/>
                <a:cs typeface="Garamond"/>
              </a:rPr>
              <a:t>as</a:t>
            </a:r>
            <a:r>
              <a:rPr sz="2450" spc="-55" dirty="0">
                <a:latin typeface="Garamond"/>
                <a:cs typeface="Garamond"/>
              </a:rPr>
              <a:t> </a:t>
            </a:r>
            <a:r>
              <a:rPr sz="2450" spc="130" dirty="0">
                <a:latin typeface="Garamond"/>
                <a:cs typeface="Garamond"/>
              </a:rPr>
              <a:t>a</a:t>
            </a:r>
            <a:r>
              <a:rPr sz="2450" spc="-55" dirty="0">
                <a:latin typeface="Garamond"/>
                <a:cs typeface="Garamond"/>
              </a:rPr>
              <a:t> </a:t>
            </a:r>
            <a:r>
              <a:rPr sz="2450" dirty="0">
                <a:latin typeface="Garamond"/>
                <a:cs typeface="Garamond"/>
              </a:rPr>
              <a:t>different</a:t>
            </a:r>
            <a:r>
              <a:rPr sz="2450" spc="-55" dirty="0">
                <a:latin typeface="Garamond"/>
                <a:cs typeface="Garamond"/>
              </a:rPr>
              <a:t> </a:t>
            </a:r>
            <a:r>
              <a:rPr sz="2450" dirty="0">
                <a:latin typeface="Garamond"/>
                <a:cs typeface="Garamond"/>
              </a:rPr>
              <a:t>value</a:t>
            </a:r>
            <a:r>
              <a:rPr sz="2450" spc="-55" dirty="0">
                <a:latin typeface="Garamond"/>
                <a:cs typeface="Garamond"/>
              </a:rPr>
              <a:t> </a:t>
            </a:r>
            <a:r>
              <a:rPr sz="2450" spc="-175" dirty="0">
                <a:latin typeface="Garamond"/>
                <a:cs typeface="Garamond"/>
              </a:rPr>
              <a:t>of</a:t>
            </a:r>
            <a:r>
              <a:rPr sz="2450" spc="20" dirty="0">
                <a:latin typeface="Garamond"/>
                <a:cs typeface="Garamond"/>
              </a:rPr>
              <a:t> </a:t>
            </a:r>
            <a:r>
              <a:rPr sz="2450" i="1" spc="55" dirty="0">
                <a:latin typeface="Times New Roman"/>
                <a:cs typeface="Times New Roman"/>
              </a:rPr>
              <a:t>µ</a:t>
            </a:r>
            <a:r>
              <a:rPr sz="2450" spc="55" dirty="0">
                <a:latin typeface="Garamond"/>
                <a:cs typeface="Garamond"/>
              </a:rPr>
              <a:t>,</a:t>
            </a:r>
            <a:r>
              <a:rPr sz="2450" spc="-5" dirty="0">
                <a:latin typeface="Garamond"/>
                <a:cs typeface="Garamond"/>
              </a:rPr>
              <a:t> </a:t>
            </a:r>
            <a:r>
              <a:rPr sz="2450" dirty="0">
                <a:latin typeface="Garamond"/>
                <a:cs typeface="Garamond"/>
              </a:rPr>
              <a:t>which</a:t>
            </a:r>
            <a:r>
              <a:rPr sz="2450" spc="-60" dirty="0">
                <a:latin typeface="Garamond"/>
                <a:cs typeface="Garamond"/>
              </a:rPr>
              <a:t> </a:t>
            </a:r>
            <a:r>
              <a:rPr sz="2450" spc="-30" dirty="0">
                <a:latin typeface="Garamond"/>
                <a:cs typeface="Garamond"/>
              </a:rPr>
              <a:t>we</a:t>
            </a:r>
            <a:r>
              <a:rPr sz="2450" spc="-55" dirty="0">
                <a:latin typeface="Garamond"/>
                <a:cs typeface="Garamond"/>
              </a:rPr>
              <a:t> </a:t>
            </a:r>
            <a:r>
              <a:rPr sz="2450" spc="-10" dirty="0">
                <a:latin typeface="Garamond"/>
                <a:cs typeface="Garamond"/>
              </a:rPr>
              <a:t>remember </a:t>
            </a:r>
            <a:r>
              <a:rPr sz="2450" dirty="0">
                <a:latin typeface="Garamond"/>
                <a:cs typeface="Garamond"/>
              </a:rPr>
              <a:t>is</a:t>
            </a:r>
            <a:r>
              <a:rPr sz="2450" spc="110" dirty="0">
                <a:latin typeface="Garamond"/>
                <a:cs typeface="Garamond"/>
              </a:rPr>
              <a:t> </a:t>
            </a:r>
            <a:r>
              <a:rPr sz="2450" spc="130" dirty="0">
                <a:latin typeface="Garamond"/>
                <a:cs typeface="Garamond"/>
              </a:rPr>
              <a:t>a</a:t>
            </a:r>
            <a:r>
              <a:rPr sz="2450" spc="114" dirty="0">
                <a:latin typeface="Garamond"/>
                <a:cs typeface="Garamond"/>
              </a:rPr>
              <a:t> </a:t>
            </a:r>
            <a:r>
              <a:rPr sz="2450" dirty="0">
                <a:latin typeface="Garamond"/>
                <a:cs typeface="Garamond"/>
              </a:rPr>
              <a:t>normalization</a:t>
            </a:r>
            <a:r>
              <a:rPr sz="2450" spc="120" dirty="0">
                <a:latin typeface="Garamond"/>
                <a:cs typeface="Garamond"/>
              </a:rPr>
              <a:t> </a:t>
            </a:r>
            <a:r>
              <a:rPr sz="2450" dirty="0">
                <a:latin typeface="Garamond"/>
                <a:cs typeface="Garamond"/>
              </a:rPr>
              <a:t>constant</a:t>
            </a:r>
            <a:r>
              <a:rPr sz="2450" spc="110" dirty="0">
                <a:latin typeface="Garamond"/>
                <a:cs typeface="Garamond"/>
              </a:rPr>
              <a:t> </a:t>
            </a:r>
            <a:r>
              <a:rPr sz="2450" dirty="0">
                <a:latin typeface="Garamond"/>
                <a:cs typeface="Garamond"/>
              </a:rPr>
              <a:t>chosen</a:t>
            </a:r>
            <a:r>
              <a:rPr sz="2450" spc="114" dirty="0">
                <a:latin typeface="Garamond"/>
                <a:cs typeface="Garamond"/>
              </a:rPr>
              <a:t> </a:t>
            </a:r>
            <a:r>
              <a:rPr sz="2450" spc="60" dirty="0">
                <a:latin typeface="Garamond"/>
                <a:cs typeface="Garamond"/>
              </a:rPr>
              <a:t>by</a:t>
            </a:r>
            <a:r>
              <a:rPr sz="2450" spc="114" dirty="0">
                <a:latin typeface="Garamond"/>
                <a:cs typeface="Garamond"/>
              </a:rPr>
              <a:t> </a:t>
            </a:r>
            <a:r>
              <a:rPr sz="2450" spc="50" dirty="0">
                <a:latin typeface="Garamond"/>
                <a:cs typeface="Garamond"/>
              </a:rPr>
              <a:t>setting</a:t>
            </a:r>
            <a:r>
              <a:rPr sz="2450" spc="110" dirty="0">
                <a:latin typeface="Garamond"/>
                <a:cs typeface="Garamond"/>
              </a:rPr>
              <a:t> </a:t>
            </a:r>
            <a:r>
              <a:rPr sz="2450" dirty="0">
                <a:latin typeface="Garamond"/>
                <a:cs typeface="Garamond"/>
              </a:rPr>
              <a:t>the</a:t>
            </a:r>
            <a:r>
              <a:rPr sz="2450" spc="114" dirty="0">
                <a:latin typeface="Garamond"/>
                <a:cs typeface="Garamond"/>
              </a:rPr>
              <a:t> </a:t>
            </a:r>
            <a:r>
              <a:rPr sz="2450" dirty="0">
                <a:latin typeface="Garamond"/>
                <a:cs typeface="Garamond"/>
              </a:rPr>
              <a:t>sum</a:t>
            </a:r>
            <a:r>
              <a:rPr sz="2450" spc="114" dirty="0">
                <a:latin typeface="Garamond"/>
                <a:cs typeface="Garamond"/>
              </a:rPr>
              <a:t> </a:t>
            </a:r>
            <a:r>
              <a:rPr sz="2450" spc="-10" dirty="0">
                <a:latin typeface="Garamond"/>
                <a:cs typeface="Garamond"/>
              </a:rPr>
              <a:t>of</a:t>
            </a:r>
            <a:r>
              <a:rPr sz="2450" spc="114" dirty="0">
                <a:latin typeface="Garamond"/>
                <a:cs typeface="Garamond"/>
              </a:rPr>
              <a:t> </a:t>
            </a:r>
            <a:r>
              <a:rPr sz="2450" spc="75" dirty="0">
                <a:latin typeface="Garamond"/>
                <a:cs typeface="Garamond"/>
              </a:rPr>
              <a:t>all</a:t>
            </a:r>
            <a:r>
              <a:rPr sz="2450" spc="114" dirty="0">
                <a:latin typeface="Garamond"/>
                <a:cs typeface="Garamond"/>
              </a:rPr>
              <a:t> </a:t>
            </a:r>
            <a:r>
              <a:rPr sz="2450" spc="55" dirty="0">
                <a:latin typeface="Garamond"/>
                <a:cs typeface="Garamond"/>
              </a:rPr>
              <a:t>states </a:t>
            </a:r>
            <a:r>
              <a:rPr sz="2450" dirty="0">
                <a:latin typeface="Garamond"/>
                <a:cs typeface="Garamond"/>
              </a:rPr>
              <a:t>to</a:t>
            </a:r>
            <a:r>
              <a:rPr sz="2450" spc="165" dirty="0">
                <a:latin typeface="Garamond"/>
                <a:cs typeface="Garamond"/>
              </a:rPr>
              <a:t> </a:t>
            </a:r>
            <a:r>
              <a:rPr sz="2450" i="1" spc="290" dirty="0">
                <a:latin typeface="Times New Roman"/>
                <a:cs typeface="Times New Roman"/>
              </a:rPr>
              <a:t>N</a:t>
            </a:r>
            <a:r>
              <a:rPr sz="2450" i="1" spc="-345" dirty="0">
                <a:latin typeface="Times New Roman"/>
                <a:cs typeface="Times New Roman"/>
              </a:rPr>
              <a:t> </a:t>
            </a:r>
            <a:r>
              <a:rPr sz="2450" spc="25" dirty="0">
                <a:latin typeface="Garamond"/>
                <a:cs typeface="Garamond"/>
              </a:rPr>
              <a:t>.</a:t>
            </a:r>
            <a:endParaRPr sz="2450">
              <a:latin typeface="Garamond"/>
              <a:cs typeface="Garamond"/>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094730" algn="l"/>
              </a:tabLst>
            </a:pPr>
            <a:r>
              <a:rPr sz="1200" spc="-10" dirty="0">
                <a:latin typeface="Times New Roman"/>
                <a:cs typeface="Times New Roman"/>
              </a:rPr>
              <a:t>ConcepTest</a:t>
            </a:r>
            <a:r>
              <a:rPr sz="1200" dirty="0">
                <a:latin typeface="Times New Roman"/>
                <a:cs typeface="Times New Roman"/>
              </a:rPr>
              <a:t>	10.6.</a:t>
            </a:r>
            <a:r>
              <a:rPr sz="1200" spc="215" dirty="0">
                <a:latin typeface="Times New Roman"/>
                <a:cs typeface="Times New Roman"/>
              </a:rPr>
              <a:t>  </a:t>
            </a:r>
            <a:r>
              <a:rPr sz="1200" dirty="0">
                <a:latin typeface="Times New Roman"/>
                <a:cs typeface="Times New Roman"/>
              </a:rPr>
              <a:t>QUANTUM</a:t>
            </a:r>
            <a:r>
              <a:rPr sz="1200" spc="150" dirty="0">
                <a:latin typeface="Times New Roman"/>
                <a:cs typeface="Times New Roman"/>
              </a:rPr>
              <a:t> </a:t>
            </a:r>
            <a:r>
              <a:rPr sz="1200" spc="-10" dirty="0">
                <a:latin typeface="Times New Roman"/>
                <a:cs typeface="Times New Roman"/>
              </a:rPr>
              <a:t>STATISTICS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542415"/>
          </a:xfrm>
          <a:prstGeom prst="rect">
            <a:avLst/>
          </a:prstGeom>
        </p:spPr>
        <p:txBody>
          <a:bodyPr vert="horz" wrap="square" lIns="0" tIns="9525" rIns="0" bIns="0" rtlCol="0">
            <a:spAutoFit/>
          </a:bodyPr>
          <a:lstStyle/>
          <a:p>
            <a:pPr marL="12700" marR="5080" algn="just">
              <a:lnSpc>
                <a:spcPct val="101699"/>
              </a:lnSpc>
              <a:spcBef>
                <a:spcPts val="75"/>
              </a:spcBef>
            </a:pPr>
            <a:r>
              <a:rPr dirty="0"/>
              <a:t>You</a:t>
            </a:r>
            <a:r>
              <a:rPr spc="125" dirty="0"/>
              <a:t> </a:t>
            </a:r>
            <a:r>
              <a:rPr dirty="0"/>
              <a:t>have</a:t>
            </a:r>
            <a:r>
              <a:rPr spc="135" dirty="0"/>
              <a:t> </a:t>
            </a:r>
            <a:r>
              <a:rPr spc="130" dirty="0"/>
              <a:t>a</a:t>
            </a:r>
            <a:r>
              <a:rPr spc="145" dirty="0"/>
              <a:t> </a:t>
            </a:r>
            <a:r>
              <a:rPr dirty="0"/>
              <a:t>bunch</a:t>
            </a:r>
            <a:r>
              <a:rPr spc="140" dirty="0"/>
              <a:t> </a:t>
            </a:r>
            <a:r>
              <a:rPr dirty="0"/>
              <a:t>of</a:t>
            </a:r>
            <a:r>
              <a:rPr spc="135" dirty="0"/>
              <a:t> </a:t>
            </a:r>
            <a:r>
              <a:rPr spc="-20" dirty="0"/>
              <a:t>non-</a:t>
            </a:r>
            <a:r>
              <a:rPr dirty="0"/>
              <a:t>interacting</a:t>
            </a:r>
            <a:r>
              <a:rPr spc="135" dirty="0"/>
              <a:t> </a:t>
            </a:r>
            <a:r>
              <a:rPr dirty="0"/>
              <a:t>fermions</a:t>
            </a:r>
            <a:r>
              <a:rPr spc="135" dirty="0"/>
              <a:t> </a:t>
            </a:r>
            <a:r>
              <a:rPr dirty="0"/>
              <a:t>in</a:t>
            </a:r>
            <a:r>
              <a:rPr spc="135" dirty="0"/>
              <a:t> </a:t>
            </a:r>
            <a:r>
              <a:rPr spc="130" dirty="0"/>
              <a:t>a</a:t>
            </a:r>
            <a:r>
              <a:rPr spc="140" dirty="0"/>
              <a:t> </a:t>
            </a:r>
            <a:r>
              <a:rPr dirty="0"/>
              <a:t>bound</a:t>
            </a:r>
            <a:r>
              <a:rPr spc="140" dirty="0"/>
              <a:t> </a:t>
            </a:r>
            <a:r>
              <a:rPr spc="45" dirty="0"/>
              <a:t>system. </a:t>
            </a:r>
            <a:r>
              <a:rPr dirty="0"/>
              <a:t>(If</a:t>
            </a:r>
            <a:r>
              <a:rPr spc="555" dirty="0"/>
              <a:t> </a:t>
            </a:r>
            <a:r>
              <a:rPr dirty="0"/>
              <a:t>you</a:t>
            </a:r>
            <a:r>
              <a:rPr spc="565" dirty="0"/>
              <a:t> </a:t>
            </a:r>
            <a:r>
              <a:rPr dirty="0"/>
              <a:t>want</a:t>
            </a:r>
            <a:r>
              <a:rPr spc="555" dirty="0"/>
              <a:t> </a:t>
            </a:r>
            <a:r>
              <a:rPr dirty="0"/>
              <a:t>to</a:t>
            </a:r>
            <a:r>
              <a:rPr spc="565" dirty="0"/>
              <a:t> </a:t>
            </a:r>
            <a:r>
              <a:rPr dirty="0"/>
              <a:t>picture</a:t>
            </a:r>
            <a:r>
              <a:rPr spc="560" dirty="0"/>
              <a:t> </a:t>
            </a:r>
            <a:r>
              <a:rPr dirty="0"/>
              <a:t>something</a:t>
            </a:r>
            <a:r>
              <a:rPr spc="565" dirty="0"/>
              <a:t> </a:t>
            </a:r>
            <a:r>
              <a:rPr dirty="0"/>
              <a:t>definite</a:t>
            </a:r>
            <a:r>
              <a:rPr spc="555" dirty="0"/>
              <a:t> </a:t>
            </a:r>
            <a:r>
              <a:rPr dirty="0"/>
              <a:t>you</a:t>
            </a:r>
            <a:r>
              <a:rPr spc="565" dirty="0"/>
              <a:t> </a:t>
            </a:r>
            <a:r>
              <a:rPr dirty="0"/>
              <a:t>can</a:t>
            </a:r>
            <a:r>
              <a:rPr spc="565" dirty="0"/>
              <a:t> </a:t>
            </a:r>
            <a:r>
              <a:rPr dirty="0"/>
              <a:t>imagine</a:t>
            </a:r>
            <a:r>
              <a:rPr spc="560" dirty="0"/>
              <a:t> </a:t>
            </a:r>
            <a:r>
              <a:rPr spc="40" dirty="0"/>
              <a:t>an </a:t>
            </a:r>
            <a:r>
              <a:rPr spc="50" dirty="0"/>
              <a:t>atom,</a:t>
            </a:r>
            <a:r>
              <a:rPr spc="420" dirty="0"/>
              <a:t> </a:t>
            </a:r>
            <a:r>
              <a:rPr dirty="0"/>
              <a:t>or</a:t>
            </a:r>
            <a:r>
              <a:rPr spc="365" dirty="0"/>
              <a:t> </a:t>
            </a:r>
            <a:r>
              <a:rPr spc="65" dirty="0"/>
              <a:t>an</a:t>
            </a:r>
            <a:r>
              <a:rPr spc="375" dirty="0"/>
              <a:t> </a:t>
            </a:r>
            <a:r>
              <a:rPr dirty="0"/>
              <a:t>infinite</a:t>
            </a:r>
            <a:r>
              <a:rPr spc="375" dirty="0"/>
              <a:t> </a:t>
            </a:r>
            <a:r>
              <a:rPr dirty="0"/>
              <a:t>square</a:t>
            </a:r>
            <a:r>
              <a:rPr spc="375" dirty="0"/>
              <a:t> </a:t>
            </a:r>
            <a:r>
              <a:rPr dirty="0"/>
              <a:t>well.)</a:t>
            </a:r>
            <a:r>
              <a:rPr spc="200" dirty="0"/>
              <a:t>  </a:t>
            </a:r>
            <a:r>
              <a:rPr dirty="0"/>
              <a:t>If</a:t>
            </a:r>
            <a:r>
              <a:rPr spc="380" dirty="0"/>
              <a:t> </a:t>
            </a:r>
            <a:r>
              <a:rPr dirty="0"/>
              <a:t>you</a:t>
            </a:r>
            <a:r>
              <a:rPr spc="365" dirty="0"/>
              <a:t> </a:t>
            </a:r>
            <a:r>
              <a:rPr dirty="0"/>
              <a:t>increase</a:t>
            </a:r>
            <a:r>
              <a:rPr spc="375" dirty="0"/>
              <a:t> </a:t>
            </a:r>
            <a:r>
              <a:rPr dirty="0"/>
              <a:t>the</a:t>
            </a:r>
            <a:r>
              <a:rPr spc="375" dirty="0"/>
              <a:t> </a:t>
            </a:r>
            <a:r>
              <a:rPr dirty="0"/>
              <a:t>number</a:t>
            </a:r>
            <a:r>
              <a:rPr spc="370" dirty="0"/>
              <a:t> </a:t>
            </a:r>
            <a:r>
              <a:rPr spc="-25" dirty="0"/>
              <a:t>of </a:t>
            </a:r>
            <a:r>
              <a:rPr dirty="0"/>
              <a:t>particles</a:t>
            </a:r>
            <a:r>
              <a:rPr spc="229" dirty="0"/>
              <a:t> </a:t>
            </a:r>
            <a:r>
              <a:rPr dirty="0"/>
              <a:t>does</a:t>
            </a:r>
            <a:r>
              <a:rPr spc="245" dirty="0"/>
              <a:t> </a:t>
            </a:r>
            <a:r>
              <a:rPr dirty="0"/>
              <a:t>the</a:t>
            </a:r>
            <a:r>
              <a:rPr spc="240" dirty="0"/>
              <a:t> </a:t>
            </a:r>
            <a:r>
              <a:rPr dirty="0"/>
              <a:t>Fermi</a:t>
            </a:r>
            <a:r>
              <a:rPr spc="245" dirty="0"/>
              <a:t> </a:t>
            </a:r>
            <a:r>
              <a:rPr dirty="0"/>
              <a:t>energy</a:t>
            </a:r>
            <a:r>
              <a:rPr spc="240" dirty="0"/>
              <a:t> </a:t>
            </a:r>
            <a:r>
              <a:rPr spc="75" dirty="0"/>
              <a:t>.</a:t>
            </a:r>
            <a:r>
              <a:rPr spc="-170" dirty="0"/>
              <a:t> </a:t>
            </a:r>
            <a:r>
              <a:rPr spc="75" dirty="0"/>
              <a:t>.</a:t>
            </a:r>
            <a:r>
              <a:rPr spc="-170" dirty="0"/>
              <a:t> </a:t>
            </a:r>
            <a:r>
              <a:rPr spc="75" dirty="0"/>
              <a:t>.</a:t>
            </a:r>
            <a:r>
              <a:rPr spc="-170" dirty="0"/>
              <a:t> </a:t>
            </a:r>
            <a:r>
              <a:rPr dirty="0"/>
              <a:t>(Choose</a:t>
            </a:r>
            <a:r>
              <a:rPr spc="240" dirty="0"/>
              <a:t> </a:t>
            </a:r>
            <a:r>
              <a:rPr spc="-10" dirty="0"/>
              <a:t>one.)</a:t>
            </a:r>
          </a:p>
        </p:txBody>
      </p:sp>
      <p:sp>
        <p:nvSpPr>
          <p:cNvPr id="5" name="object 5"/>
          <p:cNvSpPr txBox="1"/>
          <p:nvPr/>
        </p:nvSpPr>
        <p:spPr>
          <a:xfrm>
            <a:off x="715137" y="2801205"/>
            <a:ext cx="8258809" cy="2429510"/>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spc="-10" dirty="0">
                <a:latin typeface="Garamond"/>
                <a:cs typeface="Garamond"/>
              </a:rPr>
              <a:t>increase</a:t>
            </a:r>
            <a:endParaRPr sz="2450">
              <a:latin typeface="Garamond"/>
              <a:cs typeface="Garamond"/>
            </a:endParaRPr>
          </a:p>
          <a:p>
            <a:pPr marL="386715" indent="-358140">
              <a:lnSpc>
                <a:spcPct val="100000"/>
              </a:lnSpc>
              <a:spcBef>
                <a:spcPts val="1045"/>
              </a:spcBef>
              <a:buAutoNum type="alphaUcPeriod"/>
              <a:tabLst>
                <a:tab pos="386715" algn="l"/>
              </a:tabLst>
            </a:pPr>
            <a:r>
              <a:rPr sz="2450" spc="-10" dirty="0">
                <a:latin typeface="Garamond"/>
                <a:cs typeface="Garamond"/>
              </a:rPr>
              <a:t>decrease</a:t>
            </a:r>
            <a:endParaRPr sz="2450">
              <a:latin typeface="Garamond"/>
              <a:cs typeface="Garamond"/>
            </a:endParaRPr>
          </a:p>
          <a:p>
            <a:pPr marL="386715" indent="-361950">
              <a:lnSpc>
                <a:spcPct val="100000"/>
              </a:lnSpc>
              <a:spcBef>
                <a:spcPts val="1045"/>
              </a:spcBef>
              <a:buAutoNum type="alphaUcPeriod"/>
              <a:tabLst>
                <a:tab pos="386715" algn="l"/>
              </a:tabLst>
            </a:pPr>
            <a:r>
              <a:rPr sz="2450" spc="95" dirty="0">
                <a:latin typeface="Garamond"/>
                <a:cs typeface="Garamond"/>
              </a:rPr>
              <a:t>stay</a:t>
            </a:r>
            <a:r>
              <a:rPr sz="2450" spc="204" dirty="0">
                <a:latin typeface="Garamond"/>
                <a:cs typeface="Garamond"/>
              </a:rPr>
              <a:t> </a:t>
            </a:r>
            <a:r>
              <a:rPr sz="2450" dirty="0">
                <a:latin typeface="Garamond"/>
                <a:cs typeface="Garamond"/>
              </a:rPr>
              <a:t>the</a:t>
            </a:r>
            <a:r>
              <a:rPr sz="2450" spc="220" dirty="0">
                <a:latin typeface="Garamond"/>
                <a:cs typeface="Garamond"/>
              </a:rPr>
              <a:t> </a:t>
            </a:r>
            <a:r>
              <a:rPr sz="2450" spc="-20" dirty="0">
                <a:latin typeface="Garamond"/>
                <a:cs typeface="Garamond"/>
              </a:rPr>
              <a:t>same</a:t>
            </a:r>
            <a:endParaRPr sz="2450">
              <a:latin typeface="Garamond"/>
              <a:cs typeface="Garamond"/>
            </a:endParaRPr>
          </a:p>
          <a:p>
            <a:pPr marL="386080" marR="5080" indent="-374015">
              <a:lnSpc>
                <a:spcPct val="101699"/>
              </a:lnSpc>
              <a:spcBef>
                <a:spcPts val="995"/>
              </a:spcBef>
              <a:buAutoNum type="alphaUcPeriod"/>
              <a:tabLst>
                <a:tab pos="387985" algn="l"/>
                <a:tab pos="2692400" algn="l"/>
                <a:tab pos="7322820" algn="l"/>
              </a:tabLst>
            </a:pPr>
            <a:r>
              <a:rPr sz="2450" dirty="0">
                <a:latin typeface="Garamond"/>
                <a:cs typeface="Garamond"/>
              </a:rPr>
              <a:t>increase</a:t>
            </a:r>
            <a:r>
              <a:rPr sz="2450" spc="440" dirty="0">
                <a:latin typeface="Garamond"/>
                <a:cs typeface="Garamond"/>
              </a:rPr>
              <a:t> </a:t>
            </a:r>
            <a:r>
              <a:rPr sz="2450" dirty="0">
                <a:latin typeface="Garamond"/>
                <a:cs typeface="Garamond"/>
              </a:rPr>
              <a:t>when</a:t>
            </a:r>
            <a:r>
              <a:rPr sz="2450" spc="440" dirty="0">
                <a:latin typeface="Garamond"/>
                <a:cs typeface="Garamond"/>
              </a:rPr>
              <a:t> </a:t>
            </a:r>
            <a:r>
              <a:rPr sz="2450" i="1" spc="240" dirty="0">
                <a:latin typeface="Times New Roman"/>
                <a:cs typeface="Times New Roman"/>
              </a:rPr>
              <a:t>N</a:t>
            </a:r>
            <a:r>
              <a:rPr sz="2450" i="1" dirty="0">
                <a:latin typeface="Times New Roman"/>
                <a:cs typeface="Times New Roman"/>
              </a:rPr>
              <a:t>	</a:t>
            </a:r>
            <a:r>
              <a:rPr sz="2450" dirty="0">
                <a:latin typeface="Garamond"/>
                <a:cs typeface="Garamond"/>
              </a:rPr>
              <a:t>is</a:t>
            </a:r>
            <a:r>
              <a:rPr sz="2450" spc="430" dirty="0">
                <a:latin typeface="Garamond"/>
                <a:cs typeface="Garamond"/>
              </a:rPr>
              <a:t> </a:t>
            </a:r>
            <a:r>
              <a:rPr sz="2450" dirty="0">
                <a:latin typeface="Garamond"/>
                <a:cs typeface="Garamond"/>
              </a:rPr>
              <a:t>small</a:t>
            </a:r>
            <a:r>
              <a:rPr sz="2450" spc="430" dirty="0">
                <a:latin typeface="Garamond"/>
                <a:cs typeface="Garamond"/>
              </a:rPr>
              <a:t> </a:t>
            </a:r>
            <a:r>
              <a:rPr sz="2450" spc="55" dirty="0">
                <a:latin typeface="Garamond"/>
                <a:cs typeface="Garamond"/>
              </a:rPr>
              <a:t>and</a:t>
            </a:r>
            <a:r>
              <a:rPr sz="2450" spc="434" dirty="0">
                <a:latin typeface="Garamond"/>
                <a:cs typeface="Garamond"/>
              </a:rPr>
              <a:t> </a:t>
            </a:r>
            <a:r>
              <a:rPr sz="2450" dirty="0">
                <a:latin typeface="Garamond"/>
                <a:cs typeface="Garamond"/>
              </a:rPr>
              <a:t>then</a:t>
            </a:r>
            <a:r>
              <a:rPr sz="2450" spc="430" dirty="0">
                <a:latin typeface="Garamond"/>
                <a:cs typeface="Garamond"/>
              </a:rPr>
              <a:t> </a:t>
            </a:r>
            <a:r>
              <a:rPr sz="2450" dirty="0">
                <a:latin typeface="Garamond"/>
                <a:cs typeface="Garamond"/>
              </a:rPr>
              <a:t>decrease</a:t>
            </a:r>
            <a:r>
              <a:rPr sz="2450" spc="430" dirty="0">
                <a:latin typeface="Garamond"/>
                <a:cs typeface="Garamond"/>
              </a:rPr>
              <a:t> </a:t>
            </a:r>
            <a:r>
              <a:rPr sz="2450" dirty="0">
                <a:latin typeface="Garamond"/>
                <a:cs typeface="Garamond"/>
              </a:rPr>
              <a:t>once</a:t>
            </a:r>
            <a:r>
              <a:rPr sz="2450" spc="425" dirty="0">
                <a:latin typeface="Garamond"/>
                <a:cs typeface="Garamond"/>
              </a:rPr>
              <a:t> </a:t>
            </a:r>
            <a:r>
              <a:rPr sz="2450" i="1" spc="240" dirty="0">
                <a:latin typeface="Times New Roman"/>
                <a:cs typeface="Times New Roman"/>
              </a:rPr>
              <a:t>N</a:t>
            </a:r>
            <a:r>
              <a:rPr sz="2450" i="1" dirty="0">
                <a:latin typeface="Times New Roman"/>
                <a:cs typeface="Times New Roman"/>
              </a:rPr>
              <a:t>	</a:t>
            </a:r>
            <a:r>
              <a:rPr sz="2450" dirty="0">
                <a:latin typeface="Garamond"/>
                <a:cs typeface="Garamond"/>
              </a:rPr>
              <a:t>is</a:t>
            </a:r>
            <a:r>
              <a:rPr sz="2450" spc="400" dirty="0">
                <a:latin typeface="Garamond"/>
                <a:cs typeface="Garamond"/>
              </a:rPr>
              <a:t> </a:t>
            </a:r>
            <a:r>
              <a:rPr sz="2450" spc="40" dirty="0">
                <a:latin typeface="Garamond"/>
                <a:cs typeface="Garamond"/>
              </a:rPr>
              <a:t>large 	</a:t>
            </a:r>
            <a:r>
              <a:rPr sz="2450" spc="-10" dirty="0">
                <a:latin typeface="Garamond"/>
                <a:cs typeface="Garamond"/>
              </a:rPr>
              <a:t>enough</a:t>
            </a:r>
            <a:endParaRPr sz="2450">
              <a:latin typeface="Garamond"/>
              <a:cs typeface="Garamond"/>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68019" y="878291"/>
            <a:ext cx="8357234" cy="4347845"/>
          </a:xfrm>
          <a:prstGeom prst="rect">
            <a:avLst/>
          </a:prstGeom>
        </p:spPr>
        <p:txBody>
          <a:bodyPr vert="horz" wrap="square" lIns="0" tIns="12065" rIns="0" bIns="0" rtlCol="0">
            <a:spAutoFit/>
          </a:bodyPr>
          <a:lstStyle/>
          <a:p>
            <a:pPr marL="63500" algn="just">
              <a:lnSpc>
                <a:spcPct val="100000"/>
              </a:lnSpc>
              <a:spcBef>
                <a:spcPts val="95"/>
              </a:spcBef>
              <a:tabLst>
                <a:tab pos="6145530" algn="l"/>
              </a:tabLst>
            </a:pPr>
            <a:r>
              <a:rPr sz="1200" spc="-10" dirty="0">
                <a:latin typeface="Times New Roman"/>
                <a:cs typeface="Times New Roman"/>
              </a:rPr>
              <a:t>ConcepTest</a:t>
            </a:r>
            <a:r>
              <a:rPr sz="1200" dirty="0">
                <a:latin typeface="Times New Roman"/>
                <a:cs typeface="Times New Roman"/>
              </a:rPr>
              <a:t>	10.6.</a:t>
            </a:r>
            <a:r>
              <a:rPr sz="1200" spc="215" dirty="0">
                <a:latin typeface="Times New Roman"/>
                <a:cs typeface="Times New Roman"/>
              </a:rPr>
              <a:t>  </a:t>
            </a:r>
            <a:r>
              <a:rPr sz="1200" dirty="0">
                <a:latin typeface="Times New Roman"/>
                <a:cs typeface="Times New Roman"/>
              </a:rPr>
              <a:t>QUANTUM</a:t>
            </a:r>
            <a:r>
              <a:rPr sz="1200" spc="150" dirty="0">
                <a:latin typeface="Times New Roman"/>
                <a:cs typeface="Times New Roman"/>
              </a:rPr>
              <a:t> </a:t>
            </a:r>
            <a:r>
              <a:rPr sz="1200" spc="-10" dirty="0">
                <a:latin typeface="Times New Roman"/>
                <a:cs typeface="Times New Roman"/>
              </a:rPr>
              <a:t>STATISTICS</a:t>
            </a:r>
            <a:endParaRPr sz="1200">
              <a:latin typeface="Times New Roman"/>
              <a:cs typeface="Times New Roman"/>
            </a:endParaRPr>
          </a:p>
          <a:p>
            <a:pPr>
              <a:lnSpc>
                <a:spcPct val="100000"/>
              </a:lnSpc>
              <a:spcBef>
                <a:spcPts val="225"/>
              </a:spcBef>
            </a:pPr>
            <a:endParaRPr sz="1200">
              <a:latin typeface="Times New Roman"/>
              <a:cs typeface="Times New Roman"/>
            </a:endParaRPr>
          </a:p>
          <a:p>
            <a:pPr marL="63500" marR="57785" algn="just">
              <a:lnSpc>
                <a:spcPct val="106700"/>
              </a:lnSpc>
            </a:pPr>
            <a:r>
              <a:rPr sz="1400" dirty="0">
                <a:latin typeface="Times New Roman"/>
                <a:cs typeface="Times New Roman"/>
              </a:rPr>
              <a:t>You</a:t>
            </a:r>
            <a:r>
              <a:rPr sz="1400" spc="80" dirty="0">
                <a:latin typeface="Times New Roman"/>
                <a:cs typeface="Times New Roman"/>
              </a:rPr>
              <a:t> </a:t>
            </a:r>
            <a:r>
              <a:rPr sz="1400" dirty="0">
                <a:latin typeface="Times New Roman"/>
                <a:cs typeface="Times New Roman"/>
              </a:rPr>
              <a:t>have</a:t>
            </a:r>
            <a:r>
              <a:rPr sz="1400" spc="80" dirty="0">
                <a:latin typeface="Times New Roman"/>
                <a:cs typeface="Times New Roman"/>
              </a:rPr>
              <a:t> </a:t>
            </a:r>
            <a:r>
              <a:rPr sz="1400" spc="75" dirty="0">
                <a:latin typeface="Times New Roman"/>
                <a:cs typeface="Times New Roman"/>
              </a:rPr>
              <a:t>a</a:t>
            </a:r>
            <a:r>
              <a:rPr sz="1400" spc="80" dirty="0">
                <a:latin typeface="Times New Roman"/>
                <a:cs typeface="Times New Roman"/>
              </a:rPr>
              <a:t> </a:t>
            </a:r>
            <a:r>
              <a:rPr sz="1400" spc="50" dirty="0">
                <a:latin typeface="Times New Roman"/>
                <a:cs typeface="Times New Roman"/>
              </a:rPr>
              <a:t>bunch</a:t>
            </a:r>
            <a:r>
              <a:rPr sz="1400" spc="80" dirty="0">
                <a:latin typeface="Times New Roman"/>
                <a:cs typeface="Times New Roman"/>
              </a:rPr>
              <a:t> </a:t>
            </a:r>
            <a:r>
              <a:rPr sz="1400" dirty="0">
                <a:latin typeface="Times New Roman"/>
                <a:cs typeface="Times New Roman"/>
              </a:rPr>
              <a:t>of</a:t>
            </a:r>
            <a:r>
              <a:rPr sz="1400" spc="80" dirty="0">
                <a:latin typeface="Times New Roman"/>
                <a:cs typeface="Times New Roman"/>
              </a:rPr>
              <a:t> </a:t>
            </a:r>
            <a:r>
              <a:rPr sz="1400" dirty="0">
                <a:latin typeface="Times New Roman"/>
                <a:cs typeface="Times New Roman"/>
              </a:rPr>
              <a:t>non-</a:t>
            </a:r>
            <a:r>
              <a:rPr sz="1400" spc="50" dirty="0">
                <a:latin typeface="Times New Roman"/>
                <a:cs typeface="Times New Roman"/>
              </a:rPr>
              <a:t>interacting</a:t>
            </a:r>
            <a:r>
              <a:rPr sz="1400" spc="80" dirty="0">
                <a:latin typeface="Times New Roman"/>
                <a:cs typeface="Times New Roman"/>
              </a:rPr>
              <a:t> </a:t>
            </a:r>
            <a:r>
              <a:rPr sz="1400" dirty="0">
                <a:latin typeface="Times New Roman"/>
                <a:cs typeface="Times New Roman"/>
              </a:rPr>
              <a:t>fermions</a:t>
            </a:r>
            <a:r>
              <a:rPr sz="1400" spc="80" dirty="0">
                <a:latin typeface="Times New Roman"/>
                <a:cs typeface="Times New Roman"/>
              </a:rPr>
              <a:t> </a:t>
            </a:r>
            <a:r>
              <a:rPr sz="1400" dirty="0">
                <a:latin typeface="Times New Roman"/>
                <a:cs typeface="Times New Roman"/>
              </a:rPr>
              <a:t>in</a:t>
            </a:r>
            <a:r>
              <a:rPr sz="1400" spc="80" dirty="0">
                <a:latin typeface="Times New Roman"/>
                <a:cs typeface="Times New Roman"/>
              </a:rPr>
              <a:t> </a:t>
            </a:r>
            <a:r>
              <a:rPr sz="1400" spc="75" dirty="0">
                <a:latin typeface="Times New Roman"/>
                <a:cs typeface="Times New Roman"/>
              </a:rPr>
              <a:t>a</a:t>
            </a:r>
            <a:r>
              <a:rPr sz="1400" spc="80" dirty="0">
                <a:latin typeface="Times New Roman"/>
                <a:cs typeface="Times New Roman"/>
              </a:rPr>
              <a:t> </a:t>
            </a:r>
            <a:r>
              <a:rPr sz="1400" spc="65" dirty="0">
                <a:latin typeface="Times New Roman"/>
                <a:cs typeface="Times New Roman"/>
              </a:rPr>
              <a:t>bound</a:t>
            </a:r>
            <a:r>
              <a:rPr sz="1400" spc="80" dirty="0">
                <a:latin typeface="Times New Roman"/>
                <a:cs typeface="Times New Roman"/>
              </a:rPr>
              <a:t> </a:t>
            </a:r>
            <a:r>
              <a:rPr sz="1400" dirty="0">
                <a:latin typeface="Times New Roman"/>
                <a:cs typeface="Times New Roman"/>
              </a:rPr>
              <a:t>system.</a:t>
            </a:r>
            <a:r>
              <a:rPr sz="1400" spc="360" dirty="0">
                <a:latin typeface="Times New Roman"/>
                <a:cs typeface="Times New Roman"/>
              </a:rPr>
              <a:t> </a:t>
            </a:r>
            <a:r>
              <a:rPr sz="1400" dirty="0">
                <a:latin typeface="Times New Roman"/>
                <a:cs typeface="Times New Roman"/>
              </a:rPr>
              <a:t>(If</a:t>
            </a:r>
            <a:r>
              <a:rPr sz="1400" spc="80" dirty="0">
                <a:latin typeface="Times New Roman"/>
                <a:cs typeface="Times New Roman"/>
              </a:rPr>
              <a:t> </a:t>
            </a:r>
            <a:r>
              <a:rPr sz="1400" dirty="0">
                <a:latin typeface="Times New Roman"/>
                <a:cs typeface="Times New Roman"/>
              </a:rPr>
              <a:t>you</a:t>
            </a:r>
            <a:r>
              <a:rPr sz="1400" spc="80" dirty="0">
                <a:latin typeface="Times New Roman"/>
                <a:cs typeface="Times New Roman"/>
              </a:rPr>
              <a:t> </a:t>
            </a:r>
            <a:r>
              <a:rPr sz="1400" spc="55" dirty="0">
                <a:latin typeface="Times New Roman"/>
                <a:cs typeface="Times New Roman"/>
              </a:rPr>
              <a:t>want</a:t>
            </a:r>
            <a:r>
              <a:rPr sz="1400" spc="80" dirty="0">
                <a:latin typeface="Times New Roman"/>
                <a:cs typeface="Times New Roman"/>
              </a:rPr>
              <a:t> </a:t>
            </a:r>
            <a:r>
              <a:rPr sz="1400" spc="75" dirty="0">
                <a:latin typeface="Times New Roman"/>
                <a:cs typeface="Times New Roman"/>
              </a:rPr>
              <a:t>to</a:t>
            </a:r>
            <a:r>
              <a:rPr sz="1400" spc="80" dirty="0">
                <a:latin typeface="Times New Roman"/>
                <a:cs typeface="Times New Roman"/>
              </a:rPr>
              <a:t> </a:t>
            </a:r>
            <a:r>
              <a:rPr sz="1400" spc="55" dirty="0">
                <a:latin typeface="Times New Roman"/>
                <a:cs typeface="Times New Roman"/>
              </a:rPr>
              <a:t>picture</a:t>
            </a:r>
            <a:r>
              <a:rPr sz="1400" spc="80" dirty="0">
                <a:latin typeface="Times New Roman"/>
                <a:cs typeface="Times New Roman"/>
              </a:rPr>
              <a:t> </a:t>
            </a:r>
            <a:r>
              <a:rPr sz="1400" dirty="0">
                <a:latin typeface="Times New Roman"/>
                <a:cs typeface="Times New Roman"/>
              </a:rPr>
              <a:t>something</a:t>
            </a:r>
            <a:r>
              <a:rPr sz="1400" spc="80" dirty="0">
                <a:latin typeface="Times New Roman"/>
                <a:cs typeface="Times New Roman"/>
              </a:rPr>
              <a:t> </a:t>
            </a:r>
            <a:r>
              <a:rPr sz="1400" spc="-10" dirty="0">
                <a:latin typeface="Times New Roman"/>
                <a:cs typeface="Times New Roman"/>
              </a:rPr>
              <a:t>definite </a:t>
            </a:r>
            <a:r>
              <a:rPr sz="1400" dirty="0">
                <a:latin typeface="Times New Roman"/>
                <a:cs typeface="Times New Roman"/>
              </a:rPr>
              <a:t>you</a:t>
            </a:r>
            <a:r>
              <a:rPr sz="1400" spc="335" dirty="0">
                <a:latin typeface="Times New Roman"/>
                <a:cs typeface="Times New Roman"/>
              </a:rPr>
              <a:t> </a:t>
            </a:r>
            <a:r>
              <a:rPr sz="1400" dirty="0">
                <a:latin typeface="Times New Roman"/>
                <a:cs typeface="Times New Roman"/>
              </a:rPr>
              <a:t>can</a:t>
            </a:r>
            <a:r>
              <a:rPr sz="1400" spc="335" dirty="0">
                <a:latin typeface="Times New Roman"/>
                <a:cs typeface="Times New Roman"/>
              </a:rPr>
              <a:t> </a:t>
            </a:r>
            <a:r>
              <a:rPr sz="1400" dirty="0">
                <a:latin typeface="Times New Roman"/>
                <a:cs typeface="Times New Roman"/>
              </a:rPr>
              <a:t>imagine</a:t>
            </a:r>
            <a:r>
              <a:rPr sz="1400" spc="335" dirty="0">
                <a:latin typeface="Times New Roman"/>
                <a:cs typeface="Times New Roman"/>
              </a:rPr>
              <a:t> </a:t>
            </a:r>
            <a:r>
              <a:rPr sz="1400" spc="70" dirty="0">
                <a:latin typeface="Times New Roman"/>
                <a:cs typeface="Times New Roman"/>
              </a:rPr>
              <a:t>an</a:t>
            </a:r>
            <a:r>
              <a:rPr sz="1400" spc="335" dirty="0">
                <a:latin typeface="Times New Roman"/>
                <a:cs typeface="Times New Roman"/>
              </a:rPr>
              <a:t> </a:t>
            </a:r>
            <a:r>
              <a:rPr sz="1400" spc="65" dirty="0">
                <a:latin typeface="Times New Roman"/>
                <a:cs typeface="Times New Roman"/>
              </a:rPr>
              <a:t>atom,</a:t>
            </a:r>
            <a:r>
              <a:rPr sz="1400" spc="370" dirty="0">
                <a:latin typeface="Times New Roman"/>
                <a:cs typeface="Times New Roman"/>
              </a:rPr>
              <a:t> </a:t>
            </a:r>
            <a:r>
              <a:rPr sz="1400" dirty="0">
                <a:latin typeface="Times New Roman"/>
                <a:cs typeface="Times New Roman"/>
              </a:rPr>
              <a:t>or</a:t>
            </a:r>
            <a:r>
              <a:rPr sz="1400" spc="335" dirty="0">
                <a:latin typeface="Times New Roman"/>
                <a:cs typeface="Times New Roman"/>
              </a:rPr>
              <a:t> </a:t>
            </a:r>
            <a:r>
              <a:rPr sz="1400" spc="70" dirty="0">
                <a:latin typeface="Times New Roman"/>
                <a:cs typeface="Times New Roman"/>
              </a:rPr>
              <a:t>an</a:t>
            </a:r>
            <a:r>
              <a:rPr sz="1400" spc="335" dirty="0">
                <a:latin typeface="Times New Roman"/>
                <a:cs typeface="Times New Roman"/>
              </a:rPr>
              <a:t> </a:t>
            </a:r>
            <a:r>
              <a:rPr sz="1400" dirty="0">
                <a:latin typeface="Times New Roman"/>
                <a:cs typeface="Times New Roman"/>
              </a:rPr>
              <a:t>infinite</a:t>
            </a:r>
            <a:r>
              <a:rPr sz="1400" spc="335" dirty="0">
                <a:latin typeface="Times New Roman"/>
                <a:cs typeface="Times New Roman"/>
              </a:rPr>
              <a:t> </a:t>
            </a:r>
            <a:r>
              <a:rPr sz="1400" dirty="0">
                <a:latin typeface="Times New Roman"/>
                <a:cs typeface="Times New Roman"/>
              </a:rPr>
              <a:t>square</a:t>
            </a:r>
            <a:r>
              <a:rPr sz="1400" spc="335" dirty="0">
                <a:latin typeface="Times New Roman"/>
                <a:cs typeface="Times New Roman"/>
              </a:rPr>
              <a:t> </a:t>
            </a:r>
            <a:r>
              <a:rPr sz="1400" dirty="0">
                <a:latin typeface="Times New Roman"/>
                <a:cs typeface="Times New Roman"/>
              </a:rPr>
              <a:t>well.)</a:t>
            </a:r>
            <a:r>
              <a:rPr sz="1400" spc="220" dirty="0">
                <a:latin typeface="Times New Roman"/>
                <a:cs typeface="Times New Roman"/>
              </a:rPr>
              <a:t>  </a:t>
            </a:r>
            <a:r>
              <a:rPr sz="1400" dirty="0">
                <a:latin typeface="Times New Roman"/>
                <a:cs typeface="Times New Roman"/>
              </a:rPr>
              <a:t>If</a:t>
            </a:r>
            <a:r>
              <a:rPr sz="1400" spc="340" dirty="0">
                <a:latin typeface="Times New Roman"/>
                <a:cs typeface="Times New Roman"/>
              </a:rPr>
              <a:t> </a:t>
            </a:r>
            <a:r>
              <a:rPr sz="1400" dirty="0">
                <a:latin typeface="Times New Roman"/>
                <a:cs typeface="Times New Roman"/>
              </a:rPr>
              <a:t>you</a:t>
            </a:r>
            <a:r>
              <a:rPr sz="1400" spc="335" dirty="0">
                <a:latin typeface="Times New Roman"/>
                <a:cs typeface="Times New Roman"/>
              </a:rPr>
              <a:t> </a:t>
            </a:r>
            <a:r>
              <a:rPr sz="1400" dirty="0">
                <a:latin typeface="Times New Roman"/>
                <a:cs typeface="Times New Roman"/>
              </a:rPr>
              <a:t>increase</a:t>
            </a:r>
            <a:r>
              <a:rPr sz="1400" spc="335" dirty="0">
                <a:latin typeface="Times New Roman"/>
                <a:cs typeface="Times New Roman"/>
              </a:rPr>
              <a:t> </a:t>
            </a:r>
            <a:r>
              <a:rPr sz="1400" spc="70" dirty="0">
                <a:latin typeface="Times New Roman"/>
                <a:cs typeface="Times New Roman"/>
              </a:rPr>
              <a:t>the</a:t>
            </a:r>
            <a:r>
              <a:rPr sz="1400" spc="335" dirty="0">
                <a:latin typeface="Times New Roman"/>
                <a:cs typeface="Times New Roman"/>
              </a:rPr>
              <a:t> </a:t>
            </a:r>
            <a:r>
              <a:rPr sz="1400" spc="55" dirty="0">
                <a:latin typeface="Times New Roman"/>
                <a:cs typeface="Times New Roman"/>
              </a:rPr>
              <a:t>number</a:t>
            </a:r>
            <a:r>
              <a:rPr sz="1400" spc="335" dirty="0">
                <a:latin typeface="Times New Roman"/>
                <a:cs typeface="Times New Roman"/>
              </a:rPr>
              <a:t> </a:t>
            </a:r>
            <a:r>
              <a:rPr sz="1400" dirty="0">
                <a:latin typeface="Times New Roman"/>
                <a:cs typeface="Times New Roman"/>
              </a:rPr>
              <a:t>of</a:t>
            </a:r>
            <a:r>
              <a:rPr sz="1400" spc="335" dirty="0">
                <a:latin typeface="Times New Roman"/>
                <a:cs typeface="Times New Roman"/>
              </a:rPr>
              <a:t> </a:t>
            </a:r>
            <a:r>
              <a:rPr sz="1400" dirty="0">
                <a:latin typeface="Times New Roman"/>
                <a:cs typeface="Times New Roman"/>
              </a:rPr>
              <a:t>particles</a:t>
            </a:r>
            <a:r>
              <a:rPr sz="1400" spc="340" dirty="0">
                <a:latin typeface="Times New Roman"/>
                <a:cs typeface="Times New Roman"/>
              </a:rPr>
              <a:t> </a:t>
            </a:r>
            <a:r>
              <a:rPr sz="1400" dirty="0">
                <a:latin typeface="Times New Roman"/>
                <a:cs typeface="Times New Roman"/>
              </a:rPr>
              <a:t>does</a:t>
            </a:r>
            <a:r>
              <a:rPr sz="1400" spc="335" dirty="0">
                <a:latin typeface="Times New Roman"/>
                <a:cs typeface="Times New Roman"/>
              </a:rPr>
              <a:t> </a:t>
            </a:r>
            <a:r>
              <a:rPr sz="1400" spc="45" dirty="0">
                <a:latin typeface="Times New Roman"/>
                <a:cs typeface="Times New Roman"/>
              </a:rPr>
              <a:t>the </a:t>
            </a:r>
            <a:r>
              <a:rPr sz="1400" dirty="0">
                <a:latin typeface="Times New Roman"/>
                <a:cs typeface="Times New Roman"/>
              </a:rPr>
              <a:t>Fermi</a:t>
            </a:r>
            <a:r>
              <a:rPr sz="1400" spc="280" dirty="0">
                <a:latin typeface="Times New Roman"/>
                <a:cs typeface="Times New Roman"/>
              </a:rPr>
              <a:t> </a:t>
            </a:r>
            <a:r>
              <a:rPr sz="1400" dirty="0">
                <a:latin typeface="Times New Roman"/>
                <a:cs typeface="Times New Roman"/>
              </a:rPr>
              <a:t>energy</a:t>
            </a:r>
            <a:r>
              <a:rPr sz="1400" spc="275" dirty="0">
                <a:latin typeface="Times New Roman"/>
                <a:cs typeface="Times New Roman"/>
              </a:rPr>
              <a:t> </a:t>
            </a:r>
            <a:r>
              <a:rPr sz="1400" dirty="0">
                <a:latin typeface="Times New Roman"/>
                <a:cs typeface="Times New Roman"/>
              </a:rPr>
              <a:t>.</a:t>
            </a:r>
            <a:r>
              <a:rPr sz="1400" spc="-35" dirty="0">
                <a:latin typeface="Times New Roman"/>
                <a:cs typeface="Times New Roman"/>
              </a:rPr>
              <a:t> </a:t>
            </a:r>
            <a:r>
              <a:rPr sz="1400" dirty="0">
                <a:latin typeface="Times New Roman"/>
                <a:cs typeface="Times New Roman"/>
              </a:rPr>
              <a:t>.</a:t>
            </a:r>
            <a:r>
              <a:rPr sz="1400" spc="-30" dirty="0">
                <a:latin typeface="Times New Roman"/>
                <a:cs typeface="Times New Roman"/>
              </a:rPr>
              <a:t> </a:t>
            </a:r>
            <a:r>
              <a:rPr sz="1400" dirty="0">
                <a:latin typeface="Times New Roman"/>
                <a:cs typeface="Times New Roman"/>
              </a:rPr>
              <a:t>.</a:t>
            </a:r>
            <a:r>
              <a:rPr sz="1400" spc="-35" dirty="0">
                <a:latin typeface="Times New Roman"/>
                <a:cs typeface="Times New Roman"/>
              </a:rPr>
              <a:t> </a:t>
            </a:r>
            <a:r>
              <a:rPr sz="1400" dirty="0">
                <a:latin typeface="Times New Roman"/>
                <a:cs typeface="Times New Roman"/>
              </a:rPr>
              <a:t>(Choose</a:t>
            </a:r>
            <a:r>
              <a:rPr sz="1400" spc="275" dirty="0">
                <a:latin typeface="Times New Roman"/>
                <a:cs typeface="Times New Roman"/>
              </a:rPr>
              <a:t> </a:t>
            </a:r>
            <a:r>
              <a:rPr sz="1400" spc="-10" dirty="0">
                <a:latin typeface="Times New Roman"/>
                <a:cs typeface="Times New Roman"/>
              </a:rPr>
              <a:t>one.)</a:t>
            </a:r>
            <a:endParaRPr sz="1400">
              <a:latin typeface="Times New Roman"/>
              <a:cs typeface="Times New Roman"/>
            </a:endParaRPr>
          </a:p>
          <a:p>
            <a:pPr>
              <a:lnSpc>
                <a:spcPct val="100000"/>
              </a:lnSpc>
              <a:spcBef>
                <a:spcPts val="100"/>
              </a:spcBef>
            </a:pPr>
            <a:endParaRPr sz="1400">
              <a:latin typeface="Times New Roman"/>
              <a:cs typeface="Times New Roman"/>
            </a:endParaRPr>
          </a:p>
          <a:p>
            <a:pPr marL="434340" indent="-257175">
              <a:lnSpc>
                <a:spcPct val="100000"/>
              </a:lnSpc>
              <a:buAutoNum type="alphaUcPeriod"/>
              <a:tabLst>
                <a:tab pos="434340" algn="l"/>
              </a:tabLst>
            </a:pPr>
            <a:r>
              <a:rPr sz="1400" spc="-10" dirty="0">
                <a:latin typeface="Times New Roman"/>
                <a:cs typeface="Times New Roman"/>
              </a:rPr>
              <a:t>increase</a:t>
            </a:r>
            <a:endParaRPr sz="1400">
              <a:latin typeface="Times New Roman"/>
              <a:cs typeface="Times New Roman"/>
            </a:endParaRPr>
          </a:p>
          <a:p>
            <a:pPr marL="434340" indent="-249554">
              <a:lnSpc>
                <a:spcPct val="100000"/>
              </a:lnSpc>
              <a:spcBef>
                <a:spcPts val="1110"/>
              </a:spcBef>
              <a:buAutoNum type="alphaUcPeriod"/>
              <a:tabLst>
                <a:tab pos="434340" algn="l"/>
              </a:tabLst>
            </a:pPr>
            <a:r>
              <a:rPr sz="1400" spc="-10" dirty="0">
                <a:latin typeface="Times New Roman"/>
                <a:cs typeface="Times New Roman"/>
              </a:rPr>
              <a:t>decrease</a:t>
            </a:r>
            <a:endParaRPr sz="1400">
              <a:latin typeface="Times New Roman"/>
              <a:cs typeface="Times New Roman"/>
            </a:endParaRPr>
          </a:p>
          <a:p>
            <a:pPr marL="434340" indent="-252095">
              <a:lnSpc>
                <a:spcPct val="100000"/>
              </a:lnSpc>
              <a:spcBef>
                <a:spcPts val="1110"/>
              </a:spcBef>
              <a:buAutoNum type="alphaUcPeriod"/>
              <a:tabLst>
                <a:tab pos="434340" algn="l"/>
              </a:tabLst>
            </a:pPr>
            <a:r>
              <a:rPr sz="1400" spc="55" dirty="0">
                <a:latin typeface="Times New Roman"/>
                <a:cs typeface="Times New Roman"/>
              </a:rPr>
              <a:t>stay</a:t>
            </a:r>
            <a:r>
              <a:rPr sz="1400" spc="125" dirty="0">
                <a:latin typeface="Times New Roman"/>
                <a:cs typeface="Times New Roman"/>
              </a:rPr>
              <a:t> </a:t>
            </a:r>
            <a:r>
              <a:rPr sz="1400" spc="70" dirty="0">
                <a:latin typeface="Times New Roman"/>
                <a:cs typeface="Times New Roman"/>
              </a:rPr>
              <a:t>the</a:t>
            </a:r>
            <a:r>
              <a:rPr sz="1400" spc="125" dirty="0">
                <a:latin typeface="Times New Roman"/>
                <a:cs typeface="Times New Roman"/>
              </a:rPr>
              <a:t> </a:t>
            </a:r>
            <a:r>
              <a:rPr sz="1400" spc="-20" dirty="0">
                <a:latin typeface="Times New Roman"/>
                <a:cs typeface="Times New Roman"/>
              </a:rPr>
              <a:t>same</a:t>
            </a:r>
            <a:endParaRPr sz="1400">
              <a:latin typeface="Times New Roman"/>
              <a:cs typeface="Times New Roman"/>
            </a:endParaRPr>
          </a:p>
          <a:p>
            <a:pPr marL="434340" indent="-259715">
              <a:lnSpc>
                <a:spcPct val="100000"/>
              </a:lnSpc>
              <a:spcBef>
                <a:spcPts val="1110"/>
              </a:spcBef>
              <a:buAutoNum type="alphaUcPeriod"/>
              <a:tabLst>
                <a:tab pos="434340" algn="l"/>
              </a:tabLst>
            </a:pPr>
            <a:r>
              <a:rPr sz="1400" dirty="0">
                <a:latin typeface="Times New Roman"/>
                <a:cs typeface="Times New Roman"/>
              </a:rPr>
              <a:t>increase</a:t>
            </a:r>
            <a:r>
              <a:rPr sz="1400" spc="190" dirty="0">
                <a:latin typeface="Times New Roman"/>
                <a:cs typeface="Times New Roman"/>
              </a:rPr>
              <a:t> </a:t>
            </a:r>
            <a:r>
              <a:rPr sz="1400" dirty="0">
                <a:latin typeface="Times New Roman"/>
                <a:cs typeface="Times New Roman"/>
              </a:rPr>
              <a:t>when</a:t>
            </a:r>
            <a:r>
              <a:rPr sz="1400" spc="195" dirty="0">
                <a:latin typeface="Times New Roman"/>
                <a:cs typeface="Times New Roman"/>
              </a:rPr>
              <a:t> </a:t>
            </a:r>
            <a:r>
              <a:rPr sz="1400" i="1" spc="175" dirty="0">
                <a:latin typeface="Times New Roman"/>
                <a:cs typeface="Times New Roman"/>
              </a:rPr>
              <a:t>N</a:t>
            </a:r>
            <a:r>
              <a:rPr sz="1400" i="1" spc="365" dirty="0">
                <a:latin typeface="Times New Roman"/>
                <a:cs typeface="Times New Roman"/>
              </a:rPr>
              <a:t> </a:t>
            </a:r>
            <a:r>
              <a:rPr sz="1400" dirty="0">
                <a:latin typeface="Times New Roman"/>
                <a:cs typeface="Times New Roman"/>
              </a:rPr>
              <a:t>is</a:t>
            </a:r>
            <a:r>
              <a:rPr sz="1400" spc="190" dirty="0">
                <a:latin typeface="Times New Roman"/>
                <a:cs typeface="Times New Roman"/>
              </a:rPr>
              <a:t> </a:t>
            </a:r>
            <a:r>
              <a:rPr sz="1400" dirty="0">
                <a:latin typeface="Times New Roman"/>
                <a:cs typeface="Times New Roman"/>
              </a:rPr>
              <a:t>small</a:t>
            </a:r>
            <a:r>
              <a:rPr sz="1400" spc="195" dirty="0">
                <a:latin typeface="Times New Roman"/>
                <a:cs typeface="Times New Roman"/>
              </a:rPr>
              <a:t> </a:t>
            </a:r>
            <a:r>
              <a:rPr sz="1400" spc="70" dirty="0">
                <a:latin typeface="Times New Roman"/>
                <a:cs typeface="Times New Roman"/>
              </a:rPr>
              <a:t>and</a:t>
            </a:r>
            <a:r>
              <a:rPr sz="1400" spc="190" dirty="0">
                <a:latin typeface="Times New Roman"/>
                <a:cs typeface="Times New Roman"/>
              </a:rPr>
              <a:t> </a:t>
            </a:r>
            <a:r>
              <a:rPr sz="1400" spc="75" dirty="0">
                <a:latin typeface="Times New Roman"/>
                <a:cs typeface="Times New Roman"/>
              </a:rPr>
              <a:t>then</a:t>
            </a:r>
            <a:r>
              <a:rPr sz="1400" spc="190" dirty="0">
                <a:latin typeface="Times New Roman"/>
                <a:cs typeface="Times New Roman"/>
              </a:rPr>
              <a:t> </a:t>
            </a:r>
            <a:r>
              <a:rPr sz="1400" dirty="0">
                <a:latin typeface="Times New Roman"/>
                <a:cs typeface="Times New Roman"/>
              </a:rPr>
              <a:t>decrease</a:t>
            </a:r>
            <a:r>
              <a:rPr sz="1400" spc="190" dirty="0">
                <a:latin typeface="Times New Roman"/>
                <a:cs typeface="Times New Roman"/>
              </a:rPr>
              <a:t> </a:t>
            </a:r>
            <a:r>
              <a:rPr sz="1400" dirty="0">
                <a:latin typeface="Times New Roman"/>
                <a:cs typeface="Times New Roman"/>
              </a:rPr>
              <a:t>once</a:t>
            </a:r>
            <a:r>
              <a:rPr sz="1400" spc="190" dirty="0">
                <a:latin typeface="Times New Roman"/>
                <a:cs typeface="Times New Roman"/>
              </a:rPr>
              <a:t> </a:t>
            </a:r>
            <a:r>
              <a:rPr sz="1400" i="1" spc="175" dirty="0">
                <a:latin typeface="Times New Roman"/>
                <a:cs typeface="Times New Roman"/>
              </a:rPr>
              <a:t>N</a:t>
            </a:r>
            <a:r>
              <a:rPr sz="1400" i="1" spc="365" dirty="0">
                <a:latin typeface="Times New Roman"/>
                <a:cs typeface="Times New Roman"/>
              </a:rPr>
              <a:t> </a:t>
            </a:r>
            <a:r>
              <a:rPr sz="1400" dirty="0">
                <a:latin typeface="Times New Roman"/>
                <a:cs typeface="Times New Roman"/>
              </a:rPr>
              <a:t>is</a:t>
            </a:r>
            <a:r>
              <a:rPr sz="1400" spc="190" dirty="0">
                <a:latin typeface="Times New Roman"/>
                <a:cs typeface="Times New Roman"/>
              </a:rPr>
              <a:t> </a:t>
            </a:r>
            <a:r>
              <a:rPr sz="1400" dirty="0">
                <a:latin typeface="Times New Roman"/>
                <a:cs typeface="Times New Roman"/>
              </a:rPr>
              <a:t>large</a:t>
            </a:r>
            <a:r>
              <a:rPr sz="1400" spc="190" dirty="0">
                <a:latin typeface="Times New Roman"/>
                <a:cs typeface="Times New Roman"/>
              </a:rPr>
              <a:t> </a:t>
            </a:r>
            <a:r>
              <a:rPr sz="1400" spc="-10" dirty="0">
                <a:latin typeface="Times New Roman"/>
                <a:cs typeface="Times New Roman"/>
              </a:rPr>
              <a:t>enough</a:t>
            </a:r>
            <a:endParaRPr sz="1400">
              <a:latin typeface="Times New Roman"/>
              <a:cs typeface="Times New Roman"/>
            </a:endParaRPr>
          </a:p>
          <a:p>
            <a:pPr>
              <a:lnSpc>
                <a:spcPct val="100000"/>
              </a:lnSpc>
              <a:spcBef>
                <a:spcPts val="395"/>
              </a:spcBef>
            </a:pPr>
            <a:endParaRPr sz="1400">
              <a:latin typeface="Times New Roman"/>
              <a:cs typeface="Times New Roman"/>
            </a:endParaRPr>
          </a:p>
          <a:p>
            <a:pPr marL="52069" algn="just">
              <a:lnSpc>
                <a:spcPct val="100000"/>
              </a:lnSpc>
            </a:pPr>
            <a:r>
              <a:rPr sz="1400" b="1" dirty="0">
                <a:latin typeface="Book Antiqua"/>
                <a:cs typeface="Book Antiqua"/>
              </a:rPr>
              <a:t>Solution:</a:t>
            </a:r>
            <a:r>
              <a:rPr sz="1400" b="1" spc="215" dirty="0">
                <a:latin typeface="Book Antiqua"/>
                <a:cs typeface="Book Antiqua"/>
              </a:rPr>
              <a:t>   </a:t>
            </a:r>
            <a:r>
              <a:rPr sz="1400" spc="-50" dirty="0">
                <a:latin typeface="Times New Roman"/>
                <a:cs typeface="Times New Roman"/>
              </a:rPr>
              <a:t>A</a:t>
            </a:r>
            <a:endParaRPr sz="1400">
              <a:latin typeface="Times New Roman"/>
              <a:cs typeface="Times New Roman"/>
            </a:endParaRPr>
          </a:p>
          <a:p>
            <a:pPr marL="63500" marR="55880" algn="just">
              <a:lnSpc>
                <a:spcPct val="106700"/>
              </a:lnSpc>
              <a:spcBef>
                <a:spcPts val="595"/>
              </a:spcBef>
            </a:pPr>
            <a:r>
              <a:rPr sz="1400" spc="55" dirty="0">
                <a:latin typeface="Times New Roman"/>
                <a:cs typeface="Times New Roman"/>
              </a:rPr>
              <a:t>In</a:t>
            </a:r>
            <a:r>
              <a:rPr sz="1400" spc="265" dirty="0">
                <a:latin typeface="Times New Roman"/>
                <a:cs typeface="Times New Roman"/>
              </a:rPr>
              <a:t> </a:t>
            </a:r>
            <a:r>
              <a:rPr sz="1400" dirty="0">
                <a:latin typeface="Times New Roman"/>
                <a:cs typeface="Times New Roman"/>
              </a:rPr>
              <a:t>general</a:t>
            </a:r>
            <a:r>
              <a:rPr sz="1400" spc="360" dirty="0">
                <a:latin typeface="Times New Roman"/>
                <a:cs typeface="Times New Roman"/>
              </a:rPr>
              <a:t> </a:t>
            </a:r>
            <a:r>
              <a:rPr sz="1400" spc="75" dirty="0">
                <a:latin typeface="Times New Roman"/>
                <a:cs typeface="Times New Roman"/>
              </a:rPr>
              <a:t>it</a:t>
            </a:r>
            <a:r>
              <a:rPr sz="1400" spc="360" dirty="0">
                <a:latin typeface="Times New Roman"/>
                <a:cs typeface="Times New Roman"/>
              </a:rPr>
              <a:t> </a:t>
            </a:r>
            <a:r>
              <a:rPr sz="1400" dirty="0">
                <a:latin typeface="Times New Roman"/>
                <a:cs typeface="Times New Roman"/>
              </a:rPr>
              <a:t>will</a:t>
            </a:r>
            <a:r>
              <a:rPr sz="1400" spc="355" dirty="0">
                <a:latin typeface="Times New Roman"/>
                <a:cs typeface="Times New Roman"/>
              </a:rPr>
              <a:t> </a:t>
            </a:r>
            <a:r>
              <a:rPr sz="1400" dirty="0">
                <a:latin typeface="Times New Roman"/>
                <a:cs typeface="Times New Roman"/>
              </a:rPr>
              <a:t>increase.</a:t>
            </a:r>
            <a:r>
              <a:rPr sz="1400" spc="275" dirty="0">
                <a:latin typeface="Times New Roman"/>
                <a:cs typeface="Times New Roman"/>
              </a:rPr>
              <a:t>  </a:t>
            </a:r>
            <a:r>
              <a:rPr sz="1400" dirty="0">
                <a:latin typeface="Times New Roman"/>
                <a:cs typeface="Times New Roman"/>
              </a:rPr>
              <a:t>Remember</a:t>
            </a:r>
            <a:r>
              <a:rPr sz="1400" spc="360" dirty="0">
                <a:latin typeface="Times New Roman"/>
                <a:cs typeface="Times New Roman"/>
              </a:rPr>
              <a:t> </a:t>
            </a:r>
            <a:r>
              <a:rPr sz="1400" spc="114" dirty="0">
                <a:latin typeface="Times New Roman"/>
                <a:cs typeface="Times New Roman"/>
              </a:rPr>
              <a:t>that</a:t>
            </a:r>
            <a:r>
              <a:rPr sz="1400" spc="360" dirty="0">
                <a:latin typeface="Times New Roman"/>
                <a:cs typeface="Times New Roman"/>
              </a:rPr>
              <a:t> </a:t>
            </a:r>
            <a:r>
              <a:rPr sz="1400" spc="70" dirty="0">
                <a:latin typeface="Times New Roman"/>
                <a:cs typeface="Times New Roman"/>
              </a:rPr>
              <a:t>the</a:t>
            </a:r>
            <a:r>
              <a:rPr sz="1400" spc="360" dirty="0">
                <a:latin typeface="Times New Roman"/>
                <a:cs typeface="Times New Roman"/>
              </a:rPr>
              <a:t> </a:t>
            </a:r>
            <a:r>
              <a:rPr sz="1400" dirty="0">
                <a:latin typeface="Times New Roman"/>
                <a:cs typeface="Times New Roman"/>
              </a:rPr>
              <a:t>Fermi</a:t>
            </a:r>
            <a:r>
              <a:rPr sz="1400" spc="360" dirty="0">
                <a:latin typeface="Times New Roman"/>
                <a:cs typeface="Times New Roman"/>
              </a:rPr>
              <a:t> </a:t>
            </a:r>
            <a:r>
              <a:rPr sz="1400" dirty="0">
                <a:latin typeface="Times New Roman"/>
                <a:cs typeface="Times New Roman"/>
              </a:rPr>
              <a:t>energy</a:t>
            </a:r>
            <a:r>
              <a:rPr sz="1400" spc="360" dirty="0">
                <a:latin typeface="Times New Roman"/>
                <a:cs typeface="Times New Roman"/>
              </a:rPr>
              <a:t> </a:t>
            </a:r>
            <a:r>
              <a:rPr sz="1400" dirty="0">
                <a:latin typeface="Times New Roman"/>
                <a:cs typeface="Times New Roman"/>
              </a:rPr>
              <a:t>is</a:t>
            </a:r>
            <a:r>
              <a:rPr sz="1400" spc="360" dirty="0">
                <a:latin typeface="Times New Roman"/>
                <a:cs typeface="Times New Roman"/>
              </a:rPr>
              <a:t> </a:t>
            </a:r>
            <a:r>
              <a:rPr sz="1400" spc="70" dirty="0">
                <a:latin typeface="Times New Roman"/>
                <a:cs typeface="Times New Roman"/>
              </a:rPr>
              <a:t>the</a:t>
            </a:r>
            <a:r>
              <a:rPr sz="1400" spc="360" dirty="0">
                <a:latin typeface="Times New Roman"/>
                <a:cs typeface="Times New Roman"/>
              </a:rPr>
              <a:t> </a:t>
            </a:r>
            <a:r>
              <a:rPr sz="1400" dirty="0">
                <a:latin typeface="Times New Roman"/>
                <a:cs typeface="Times New Roman"/>
              </a:rPr>
              <a:t>average</a:t>
            </a:r>
            <a:r>
              <a:rPr sz="1400" spc="360" dirty="0">
                <a:latin typeface="Times New Roman"/>
                <a:cs typeface="Times New Roman"/>
              </a:rPr>
              <a:t> </a:t>
            </a:r>
            <a:r>
              <a:rPr sz="1400" dirty="0">
                <a:latin typeface="Times New Roman"/>
                <a:cs typeface="Times New Roman"/>
              </a:rPr>
              <a:t>of</a:t>
            </a:r>
            <a:r>
              <a:rPr sz="1400" spc="360" dirty="0">
                <a:latin typeface="Times New Roman"/>
                <a:cs typeface="Times New Roman"/>
              </a:rPr>
              <a:t> </a:t>
            </a:r>
            <a:r>
              <a:rPr sz="1400" spc="70" dirty="0">
                <a:latin typeface="Times New Roman"/>
                <a:cs typeface="Times New Roman"/>
              </a:rPr>
              <a:t>the</a:t>
            </a:r>
            <a:r>
              <a:rPr sz="1400" spc="345" dirty="0">
                <a:latin typeface="Times New Roman"/>
                <a:cs typeface="Times New Roman"/>
              </a:rPr>
              <a:t> </a:t>
            </a:r>
            <a:r>
              <a:rPr sz="1400" i="1" spc="60" dirty="0">
                <a:latin typeface="Times New Roman"/>
                <a:cs typeface="Times New Roman"/>
              </a:rPr>
              <a:t>N</a:t>
            </a:r>
            <a:r>
              <a:rPr sz="1400" i="1" spc="-85" dirty="0">
                <a:latin typeface="Times New Roman"/>
                <a:cs typeface="Times New Roman"/>
              </a:rPr>
              <a:t> </a:t>
            </a:r>
            <a:r>
              <a:rPr sz="1500" baseline="27777" dirty="0">
                <a:latin typeface="Cambria"/>
                <a:cs typeface="Cambria"/>
              </a:rPr>
              <a:t>th</a:t>
            </a:r>
            <a:r>
              <a:rPr sz="1500" spc="247" baseline="27777" dirty="0">
                <a:latin typeface="Cambria"/>
                <a:cs typeface="Cambria"/>
              </a:rPr>
              <a:t>  </a:t>
            </a:r>
            <a:r>
              <a:rPr sz="1400" spc="70" dirty="0">
                <a:latin typeface="Times New Roman"/>
                <a:cs typeface="Times New Roman"/>
              </a:rPr>
              <a:t>and</a:t>
            </a:r>
            <a:r>
              <a:rPr sz="1400" spc="360" dirty="0">
                <a:latin typeface="Times New Roman"/>
                <a:cs typeface="Times New Roman"/>
              </a:rPr>
              <a:t> </a:t>
            </a:r>
            <a:r>
              <a:rPr sz="1400" spc="125" dirty="0">
                <a:latin typeface="Times New Roman"/>
                <a:cs typeface="Times New Roman"/>
              </a:rPr>
              <a:t>(</a:t>
            </a:r>
            <a:r>
              <a:rPr sz="1400" i="1" spc="125" dirty="0">
                <a:latin typeface="Times New Roman"/>
                <a:cs typeface="Times New Roman"/>
              </a:rPr>
              <a:t>N</a:t>
            </a:r>
            <a:r>
              <a:rPr sz="1400" i="1" spc="300" dirty="0">
                <a:latin typeface="Times New Roman"/>
                <a:cs typeface="Times New Roman"/>
              </a:rPr>
              <a:t> </a:t>
            </a:r>
            <a:r>
              <a:rPr sz="1400" spc="295" dirty="0">
                <a:latin typeface="Times New Roman"/>
                <a:cs typeface="Times New Roman"/>
              </a:rPr>
              <a:t>+</a:t>
            </a:r>
            <a:r>
              <a:rPr sz="1400" spc="130" dirty="0">
                <a:latin typeface="Times New Roman"/>
                <a:cs typeface="Times New Roman"/>
              </a:rPr>
              <a:t> </a:t>
            </a:r>
            <a:r>
              <a:rPr sz="1400" spc="-20" dirty="0">
                <a:latin typeface="Times New Roman"/>
                <a:cs typeface="Times New Roman"/>
              </a:rPr>
              <a:t>1)</a:t>
            </a:r>
            <a:r>
              <a:rPr sz="1500" spc="-30" baseline="27777" dirty="0">
                <a:latin typeface="Cambria"/>
                <a:cs typeface="Cambria"/>
              </a:rPr>
              <a:t>st </a:t>
            </a:r>
            <a:r>
              <a:rPr sz="1400" dirty="0">
                <a:latin typeface="Times New Roman"/>
                <a:cs typeface="Times New Roman"/>
              </a:rPr>
              <a:t>energies,</a:t>
            </a:r>
            <a:r>
              <a:rPr sz="1400" spc="140" dirty="0">
                <a:latin typeface="Times New Roman"/>
                <a:cs typeface="Times New Roman"/>
              </a:rPr>
              <a:t> </a:t>
            </a:r>
            <a:r>
              <a:rPr sz="1400" spc="65" dirty="0">
                <a:latin typeface="Times New Roman"/>
                <a:cs typeface="Times New Roman"/>
              </a:rPr>
              <a:t>starting</a:t>
            </a:r>
            <a:r>
              <a:rPr sz="1400" spc="130" dirty="0">
                <a:latin typeface="Times New Roman"/>
                <a:cs typeface="Times New Roman"/>
              </a:rPr>
              <a:t> </a:t>
            </a:r>
            <a:r>
              <a:rPr sz="1400" dirty="0">
                <a:latin typeface="Times New Roman"/>
                <a:cs typeface="Times New Roman"/>
              </a:rPr>
              <a:t>from</a:t>
            </a:r>
            <a:r>
              <a:rPr sz="1400" spc="130" dirty="0">
                <a:latin typeface="Times New Roman"/>
                <a:cs typeface="Times New Roman"/>
              </a:rPr>
              <a:t> </a:t>
            </a:r>
            <a:r>
              <a:rPr sz="1400" spc="70" dirty="0">
                <a:latin typeface="Times New Roman"/>
                <a:cs typeface="Times New Roman"/>
              </a:rPr>
              <a:t>the</a:t>
            </a:r>
            <a:r>
              <a:rPr sz="1400" spc="125" dirty="0">
                <a:latin typeface="Times New Roman"/>
                <a:cs typeface="Times New Roman"/>
              </a:rPr>
              <a:t> </a:t>
            </a:r>
            <a:r>
              <a:rPr sz="1400" dirty="0">
                <a:latin typeface="Times New Roman"/>
                <a:cs typeface="Times New Roman"/>
              </a:rPr>
              <a:t>ground.</a:t>
            </a:r>
            <a:r>
              <a:rPr sz="1400" spc="360" dirty="0">
                <a:latin typeface="Times New Roman"/>
                <a:cs typeface="Times New Roman"/>
              </a:rPr>
              <a:t> </a:t>
            </a:r>
            <a:r>
              <a:rPr sz="1400" spc="55" dirty="0">
                <a:latin typeface="Times New Roman"/>
                <a:cs typeface="Times New Roman"/>
              </a:rPr>
              <a:t>In</a:t>
            </a:r>
            <a:r>
              <a:rPr sz="1400" spc="135" dirty="0">
                <a:latin typeface="Times New Roman"/>
                <a:cs typeface="Times New Roman"/>
              </a:rPr>
              <a:t> </a:t>
            </a:r>
            <a:r>
              <a:rPr sz="1400" dirty="0">
                <a:latin typeface="Times New Roman"/>
                <a:cs typeface="Times New Roman"/>
              </a:rPr>
              <a:t>general</a:t>
            </a:r>
            <a:r>
              <a:rPr sz="1400" spc="130" dirty="0">
                <a:latin typeface="Times New Roman"/>
                <a:cs typeface="Times New Roman"/>
              </a:rPr>
              <a:t> </a:t>
            </a:r>
            <a:r>
              <a:rPr sz="1400" spc="70" dirty="0">
                <a:latin typeface="Times New Roman"/>
                <a:cs typeface="Times New Roman"/>
              </a:rPr>
              <a:t>the</a:t>
            </a:r>
            <a:r>
              <a:rPr sz="1400" spc="125" dirty="0">
                <a:latin typeface="Times New Roman"/>
                <a:cs typeface="Times New Roman"/>
              </a:rPr>
              <a:t> </a:t>
            </a:r>
            <a:r>
              <a:rPr sz="1400" dirty="0">
                <a:latin typeface="Times New Roman"/>
                <a:cs typeface="Times New Roman"/>
              </a:rPr>
              <a:t>7</a:t>
            </a:r>
            <a:r>
              <a:rPr sz="1500" baseline="27777" dirty="0">
                <a:latin typeface="Cambria"/>
                <a:cs typeface="Cambria"/>
              </a:rPr>
              <a:t>th</a:t>
            </a:r>
            <a:r>
              <a:rPr sz="1500" spc="494" baseline="27777" dirty="0">
                <a:latin typeface="Cambria"/>
                <a:cs typeface="Cambria"/>
              </a:rPr>
              <a:t> </a:t>
            </a:r>
            <a:r>
              <a:rPr sz="1400" dirty="0">
                <a:latin typeface="Times New Roman"/>
                <a:cs typeface="Times New Roman"/>
              </a:rPr>
              <a:t>energy</a:t>
            </a:r>
            <a:r>
              <a:rPr sz="1400" spc="130" dirty="0">
                <a:latin typeface="Times New Roman"/>
                <a:cs typeface="Times New Roman"/>
              </a:rPr>
              <a:t> </a:t>
            </a:r>
            <a:r>
              <a:rPr sz="1400" dirty="0">
                <a:latin typeface="Times New Roman"/>
                <a:cs typeface="Times New Roman"/>
              </a:rPr>
              <a:t>level</a:t>
            </a:r>
            <a:r>
              <a:rPr sz="1400" spc="135" dirty="0">
                <a:latin typeface="Times New Roman"/>
                <a:cs typeface="Times New Roman"/>
              </a:rPr>
              <a:t> </a:t>
            </a:r>
            <a:r>
              <a:rPr sz="1400" dirty="0">
                <a:latin typeface="Times New Roman"/>
                <a:cs typeface="Times New Roman"/>
              </a:rPr>
              <a:t>will</a:t>
            </a:r>
            <a:r>
              <a:rPr sz="1400" spc="130" dirty="0">
                <a:latin typeface="Times New Roman"/>
                <a:cs typeface="Times New Roman"/>
              </a:rPr>
              <a:t> </a:t>
            </a:r>
            <a:r>
              <a:rPr sz="1400" spc="55" dirty="0">
                <a:latin typeface="Times New Roman"/>
                <a:cs typeface="Times New Roman"/>
              </a:rPr>
              <a:t>be</a:t>
            </a:r>
            <a:r>
              <a:rPr sz="1400" spc="125" dirty="0">
                <a:latin typeface="Times New Roman"/>
                <a:cs typeface="Times New Roman"/>
              </a:rPr>
              <a:t> </a:t>
            </a:r>
            <a:r>
              <a:rPr sz="1400" dirty="0">
                <a:latin typeface="Times New Roman"/>
                <a:cs typeface="Times New Roman"/>
              </a:rPr>
              <a:t>higher</a:t>
            </a:r>
            <a:r>
              <a:rPr sz="1400" spc="135" dirty="0">
                <a:latin typeface="Times New Roman"/>
                <a:cs typeface="Times New Roman"/>
              </a:rPr>
              <a:t> </a:t>
            </a:r>
            <a:r>
              <a:rPr sz="1400" spc="95" dirty="0">
                <a:latin typeface="Times New Roman"/>
                <a:cs typeface="Times New Roman"/>
              </a:rPr>
              <a:t>than</a:t>
            </a:r>
            <a:r>
              <a:rPr sz="1400" spc="130" dirty="0">
                <a:latin typeface="Times New Roman"/>
                <a:cs typeface="Times New Roman"/>
              </a:rPr>
              <a:t> </a:t>
            </a:r>
            <a:r>
              <a:rPr sz="1400" spc="70" dirty="0">
                <a:latin typeface="Times New Roman"/>
                <a:cs typeface="Times New Roman"/>
              </a:rPr>
              <a:t>the</a:t>
            </a:r>
            <a:r>
              <a:rPr sz="1400" spc="135" dirty="0">
                <a:latin typeface="Times New Roman"/>
                <a:cs typeface="Times New Roman"/>
              </a:rPr>
              <a:t> </a:t>
            </a:r>
            <a:r>
              <a:rPr sz="1400" dirty="0">
                <a:latin typeface="Times New Roman"/>
                <a:cs typeface="Times New Roman"/>
              </a:rPr>
              <a:t>6</a:t>
            </a:r>
            <a:r>
              <a:rPr sz="1500" baseline="27777" dirty="0">
                <a:latin typeface="Cambria"/>
                <a:cs typeface="Cambria"/>
              </a:rPr>
              <a:t>th</a:t>
            </a:r>
            <a:r>
              <a:rPr sz="1500" spc="487" baseline="27777" dirty="0">
                <a:latin typeface="Cambria"/>
                <a:cs typeface="Cambria"/>
              </a:rPr>
              <a:t> </a:t>
            </a:r>
            <a:r>
              <a:rPr sz="1400" spc="70" dirty="0">
                <a:latin typeface="Times New Roman"/>
                <a:cs typeface="Times New Roman"/>
              </a:rPr>
              <a:t>and</a:t>
            </a:r>
            <a:r>
              <a:rPr sz="1400" spc="135" dirty="0">
                <a:latin typeface="Times New Roman"/>
                <a:cs typeface="Times New Roman"/>
              </a:rPr>
              <a:t> </a:t>
            </a:r>
            <a:r>
              <a:rPr sz="1400" dirty="0">
                <a:latin typeface="Times New Roman"/>
                <a:cs typeface="Times New Roman"/>
              </a:rPr>
              <a:t>so</a:t>
            </a:r>
            <a:r>
              <a:rPr sz="1400" spc="125" dirty="0">
                <a:latin typeface="Times New Roman"/>
                <a:cs typeface="Times New Roman"/>
              </a:rPr>
              <a:t> </a:t>
            </a:r>
            <a:r>
              <a:rPr sz="1400" dirty="0">
                <a:latin typeface="Times New Roman"/>
                <a:cs typeface="Times New Roman"/>
              </a:rPr>
              <a:t>on</a:t>
            </a:r>
            <a:r>
              <a:rPr sz="1400" spc="130" dirty="0">
                <a:latin typeface="Times New Roman"/>
                <a:cs typeface="Times New Roman"/>
              </a:rPr>
              <a:t> </a:t>
            </a:r>
            <a:r>
              <a:rPr sz="1400" spc="35" dirty="0">
                <a:latin typeface="Times New Roman"/>
                <a:cs typeface="Times New Roman"/>
              </a:rPr>
              <a:t>up. </a:t>
            </a:r>
            <a:r>
              <a:rPr sz="1400" spc="75" dirty="0">
                <a:latin typeface="Times New Roman"/>
                <a:cs typeface="Times New Roman"/>
              </a:rPr>
              <a:t>The</a:t>
            </a:r>
            <a:r>
              <a:rPr sz="1400" spc="295" dirty="0">
                <a:latin typeface="Times New Roman"/>
                <a:cs typeface="Times New Roman"/>
              </a:rPr>
              <a:t> </a:t>
            </a:r>
            <a:r>
              <a:rPr sz="1400" dirty="0">
                <a:latin typeface="Times New Roman"/>
                <a:cs typeface="Times New Roman"/>
              </a:rPr>
              <a:t>only</a:t>
            </a:r>
            <a:r>
              <a:rPr sz="1400" spc="300" dirty="0">
                <a:latin typeface="Times New Roman"/>
                <a:cs typeface="Times New Roman"/>
              </a:rPr>
              <a:t> </a:t>
            </a:r>
            <a:r>
              <a:rPr sz="1400" dirty="0">
                <a:latin typeface="Times New Roman"/>
                <a:cs typeface="Times New Roman"/>
              </a:rPr>
              <a:t>exception</a:t>
            </a:r>
            <a:r>
              <a:rPr sz="1400" spc="300" dirty="0">
                <a:latin typeface="Times New Roman"/>
                <a:cs typeface="Times New Roman"/>
              </a:rPr>
              <a:t> </a:t>
            </a:r>
            <a:r>
              <a:rPr sz="1400" dirty="0">
                <a:latin typeface="Times New Roman"/>
                <a:cs typeface="Times New Roman"/>
              </a:rPr>
              <a:t>is</a:t>
            </a:r>
            <a:r>
              <a:rPr sz="1400" spc="300" dirty="0">
                <a:latin typeface="Times New Roman"/>
                <a:cs typeface="Times New Roman"/>
              </a:rPr>
              <a:t> </a:t>
            </a:r>
            <a:r>
              <a:rPr sz="1400" dirty="0">
                <a:latin typeface="Times New Roman"/>
                <a:cs typeface="Times New Roman"/>
              </a:rPr>
              <a:t>when</a:t>
            </a:r>
            <a:r>
              <a:rPr sz="1400" spc="300" dirty="0">
                <a:latin typeface="Times New Roman"/>
                <a:cs typeface="Times New Roman"/>
              </a:rPr>
              <a:t> </a:t>
            </a:r>
            <a:r>
              <a:rPr sz="1400" dirty="0">
                <a:latin typeface="Times New Roman"/>
                <a:cs typeface="Times New Roman"/>
              </a:rPr>
              <a:t>you</a:t>
            </a:r>
            <a:r>
              <a:rPr sz="1400" spc="295" dirty="0">
                <a:latin typeface="Times New Roman"/>
                <a:cs typeface="Times New Roman"/>
              </a:rPr>
              <a:t> </a:t>
            </a:r>
            <a:r>
              <a:rPr sz="1400" dirty="0">
                <a:latin typeface="Times New Roman"/>
                <a:cs typeface="Times New Roman"/>
              </a:rPr>
              <a:t>have</a:t>
            </a:r>
            <a:r>
              <a:rPr sz="1400" spc="300" dirty="0">
                <a:latin typeface="Times New Roman"/>
                <a:cs typeface="Times New Roman"/>
              </a:rPr>
              <a:t> </a:t>
            </a:r>
            <a:r>
              <a:rPr sz="1400" dirty="0">
                <a:latin typeface="Times New Roman"/>
                <a:cs typeface="Times New Roman"/>
              </a:rPr>
              <a:t>perfectly</a:t>
            </a:r>
            <a:r>
              <a:rPr sz="1400" spc="300" dirty="0">
                <a:latin typeface="Times New Roman"/>
                <a:cs typeface="Times New Roman"/>
              </a:rPr>
              <a:t> </a:t>
            </a:r>
            <a:r>
              <a:rPr sz="1400" dirty="0">
                <a:latin typeface="Times New Roman"/>
                <a:cs typeface="Times New Roman"/>
              </a:rPr>
              <a:t>degenerate</a:t>
            </a:r>
            <a:r>
              <a:rPr sz="1400" spc="300" dirty="0">
                <a:latin typeface="Times New Roman"/>
                <a:cs typeface="Times New Roman"/>
              </a:rPr>
              <a:t> </a:t>
            </a:r>
            <a:r>
              <a:rPr sz="1400" dirty="0">
                <a:latin typeface="Times New Roman"/>
                <a:cs typeface="Times New Roman"/>
              </a:rPr>
              <a:t>energy</a:t>
            </a:r>
            <a:r>
              <a:rPr sz="1400" spc="300" dirty="0">
                <a:latin typeface="Times New Roman"/>
                <a:cs typeface="Times New Roman"/>
              </a:rPr>
              <a:t> </a:t>
            </a:r>
            <a:r>
              <a:rPr sz="1400" dirty="0">
                <a:latin typeface="Times New Roman"/>
                <a:cs typeface="Times New Roman"/>
              </a:rPr>
              <a:t>levels,</a:t>
            </a:r>
            <a:r>
              <a:rPr sz="1400" spc="315" dirty="0">
                <a:latin typeface="Times New Roman"/>
                <a:cs typeface="Times New Roman"/>
              </a:rPr>
              <a:t> </a:t>
            </a:r>
            <a:r>
              <a:rPr sz="1400" dirty="0">
                <a:latin typeface="Times New Roman"/>
                <a:cs typeface="Times New Roman"/>
              </a:rPr>
              <a:t>in</a:t>
            </a:r>
            <a:r>
              <a:rPr sz="1400" spc="300" dirty="0">
                <a:latin typeface="Times New Roman"/>
                <a:cs typeface="Times New Roman"/>
              </a:rPr>
              <a:t> </a:t>
            </a:r>
            <a:r>
              <a:rPr sz="1400" dirty="0">
                <a:latin typeface="Times New Roman"/>
                <a:cs typeface="Times New Roman"/>
              </a:rPr>
              <a:t>which</a:t>
            </a:r>
            <a:r>
              <a:rPr sz="1400" spc="300" dirty="0">
                <a:latin typeface="Times New Roman"/>
                <a:cs typeface="Times New Roman"/>
              </a:rPr>
              <a:t> </a:t>
            </a:r>
            <a:r>
              <a:rPr sz="1400" dirty="0">
                <a:latin typeface="Times New Roman"/>
                <a:cs typeface="Times New Roman"/>
              </a:rPr>
              <a:t>case</a:t>
            </a:r>
            <a:r>
              <a:rPr sz="1400" spc="295" dirty="0">
                <a:latin typeface="Times New Roman"/>
                <a:cs typeface="Times New Roman"/>
              </a:rPr>
              <a:t> </a:t>
            </a:r>
            <a:r>
              <a:rPr sz="1400" dirty="0">
                <a:latin typeface="Times New Roman"/>
                <a:cs typeface="Times New Roman"/>
              </a:rPr>
              <a:t>going</a:t>
            </a:r>
            <a:r>
              <a:rPr sz="1400" spc="300" dirty="0">
                <a:latin typeface="Times New Roman"/>
                <a:cs typeface="Times New Roman"/>
              </a:rPr>
              <a:t> </a:t>
            </a:r>
            <a:r>
              <a:rPr sz="1400" spc="75" dirty="0">
                <a:latin typeface="Times New Roman"/>
                <a:cs typeface="Times New Roman"/>
              </a:rPr>
              <a:t>up</a:t>
            </a:r>
            <a:r>
              <a:rPr sz="1400" spc="300" dirty="0">
                <a:latin typeface="Times New Roman"/>
                <a:cs typeface="Times New Roman"/>
              </a:rPr>
              <a:t> </a:t>
            </a:r>
            <a:r>
              <a:rPr sz="1400" spc="55" dirty="0">
                <a:latin typeface="Times New Roman"/>
                <a:cs typeface="Times New Roman"/>
              </a:rPr>
              <a:t>through </a:t>
            </a:r>
            <a:r>
              <a:rPr sz="1400" spc="75" dirty="0">
                <a:latin typeface="Times New Roman"/>
                <a:cs typeface="Times New Roman"/>
              </a:rPr>
              <a:t>them</a:t>
            </a:r>
            <a:r>
              <a:rPr sz="1400" spc="175" dirty="0">
                <a:latin typeface="Times New Roman"/>
                <a:cs typeface="Times New Roman"/>
              </a:rPr>
              <a:t> </a:t>
            </a:r>
            <a:r>
              <a:rPr sz="1400" dirty="0">
                <a:latin typeface="Times New Roman"/>
                <a:cs typeface="Times New Roman"/>
              </a:rPr>
              <a:t>will</a:t>
            </a:r>
            <a:r>
              <a:rPr sz="1400" spc="185" dirty="0">
                <a:latin typeface="Times New Roman"/>
                <a:cs typeface="Times New Roman"/>
              </a:rPr>
              <a:t> </a:t>
            </a:r>
            <a:r>
              <a:rPr sz="1400" spc="75" dirty="0">
                <a:latin typeface="Times New Roman"/>
                <a:cs typeface="Times New Roman"/>
              </a:rPr>
              <a:t>not</a:t>
            </a:r>
            <a:r>
              <a:rPr sz="1400" spc="180" dirty="0">
                <a:latin typeface="Times New Roman"/>
                <a:cs typeface="Times New Roman"/>
              </a:rPr>
              <a:t> </a:t>
            </a:r>
            <a:r>
              <a:rPr sz="1400" dirty="0">
                <a:latin typeface="Times New Roman"/>
                <a:cs typeface="Times New Roman"/>
              </a:rPr>
              <a:t>change</a:t>
            </a:r>
            <a:r>
              <a:rPr sz="1400" spc="180" dirty="0">
                <a:latin typeface="Times New Roman"/>
                <a:cs typeface="Times New Roman"/>
              </a:rPr>
              <a:t> </a:t>
            </a:r>
            <a:r>
              <a:rPr sz="1400" spc="70" dirty="0">
                <a:latin typeface="Times New Roman"/>
                <a:cs typeface="Times New Roman"/>
              </a:rPr>
              <a:t>the</a:t>
            </a:r>
            <a:r>
              <a:rPr sz="1400" spc="180" dirty="0">
                <a:latin typeface="Times New Roman"/>
                <a:cs typeface="Times New Roman"/>
              </a:rPr>
              <a:t> </a:t>
            </a:r>
            <a:r>
              <a:rPr sz="1400" dirty="0">
                <a:latin typeface="Times New Roman"/>
                <a:cs typeface="Times New Roman"/>
              </a:rPr>
              <a:t>Fermi</a:t>
            </a:r>
            <a:r>
              <a:rPr sz="1400" spc="175" dirty="0">
                <a:latin typeface="Times New Roman"/>
                <a:cs typeface="Times New Roman"/>
              </a:rPr>
              <a:t> </a:t>
            </a:r>
            <a:r>
              <a:rPr sz="1400" spc="-10" dirty="0">
                <a:latin typeface="Times New Roman"/>
                <a:cs typeface="Times New Roman"/>
              </a:rPr>
              <a:t>energy.</a:t>
            </a:r>
            <a:endParaRPr sz="1400">
              <a:latin typeface="Times New Roman"/>
              <a:cs typeface="Times New Roman"/>
            </a:endParaRPr>
          </a:p>
          <a:p>
            <a:pPr marL="63500" algn="just">
              <a:lnSpc>
                <a:spcPct val="100000"/>
              </a:lnSpc>
              <a:spcBef>
                <a:spcPts val="715"/>
              </a:spcBef>
            </a:pPr>
            <a:r>
              <a:rPr sz="1400" dirty="0">
                <a:latin typeface="Times New Roman"/>
                <a:cs typeface="Times New Roman"/>
              </a:rPr>
              <a:t>We</a:t>
            </a:r>
            <a:r>
              <a:rPr sz="1400" spc="135" dirty="0">
                <a:latin typeface="Times New Roman"/>
                <a:cs typeface="Times New Roman"/>
              </a:rPr>
              <a:t> </a:t>
            </a:r>
            <a:r>
              <a:rPr sz="1400" dirty="0">
                <a:latin typeface="Times New Roman"/>
                <a:cs typeface="Times New Roman"/>
              </a:rPr>
              <a:t>said</a:t>
            </a:r>
            <a:r>
              <a:rPr sz="1400" spc="135" dirty="0">
                <a:latin typeface="Times New Roman"/>
                <a:cs typeface="Times New Roman"/>
              </a:rPr>
              <a:t> </a:t>
            </a:r>
            <a:r>
              <a:rPr sz="1400" dirty="0">
                <a:latin typeface="Times New Roman"/>
                <a:cs typeface="Times New Roman"/>
              </a:rPr>
              <a:t>in</a:t>
            </a:r>
            <a:r>
              <a:rPr sz="1400" spc="135" dirty="0">
                <a:latin typeface="Times New Roman"/>
                <a:cs typeface="Times New Roman"/>
              </a:rPr>
              <a:t> </a:t>
            </a:r>
            <a:r>
              <a:rPr sz="1400" spc="70" dirty="0">
                <a:latin typeface="Times New Roman"/>
                <a:cs typeface="Times New Roman"/>
              </a:rPr>
              <a:t>the</a:t>
            </a:r>
            <a:r>
              <a:rPr sz="1400" spc="135" dirty="0">
                <a:latin typeface="Times New Roman"/>
                <a:cs typeface="Times New Roman"/>
              </a:rPr>
              <a:t> </a:t>
            </a:r>
            <a:r>
              <a:rPr sz="1400" spc="80" dirty="0">
                <a:latin typeface="Times New Roman"/>
                <a:cs typeface="Times New Roman"/>
              </a:rPr>
              <a:t>text</a:t>
            </a:r>
            <a:r>
              <a:rPr sz="1400" spc="135" dirty="0">
                <a:latin typeface="Times New Roman"/>
                <a:cs typeface="Times New Roman"/>
              </a:rPr>
              <a:t> </a:t>
            </a:r>
            <a:r>
              <a:rPr sz="1400" spc="114" dirty="0">
                <a:latin typeface="Times New Roman"/>
                <a:cs typeface="Times New Roman"/>
              </a:rPr>
              <a:t>that</a:t>
            </a:r>
            <a:r>
              <a:rPr sz="1400" spc="135" dirty="0">
                <a:latin typeface="Times New Roman"/>
                <a:cs typeface="Times New Roman"/>
              </a:rPr>
              <a:t> </a:t>
            </a:r>
            <a:r>
              <a:rPr sz="1400" i="1" spc="55" dirty="0">
                <a:latin typeface="Times New Roman"/>
                <a:cs typeface="Times New Roman"/>
              </a:rPr>
              <a:t>ϵ</a:t>
            </a:r>
            <a:r>
              <a:rPr sz="1500" i="1" spc="82" baseline="-11111" dirty="0">
                <a:latin typeface="Cambria"/>
                <a:cs typeface="Cambria"/>
              </a:rPr>
              <a:t>F</a:t>
            </a:r>
            <a:r>
              <a:rPr sz="1500" i="1" spc="705" baseline="-11111" dirty="0">
                <a:latin typeface="Cambria"/>
                <a:cs typeface="Cambria"/>
              </a:rPr>
              <a:t> </a:t>
            </a:r>
            <a:r>
              <a:rPr sz="1400" dirty="0">
                <a:latin typeface="Times New Roman"/>
                <a:cs typeface="Times New Roman"/>
              </a:rPr>
              <a:t>is</a:t>
            </a:r>
            <a:r>
              <a:rPr sz="1400" spc="135" dirty="0">
                <a:latin typeface="Times New Roman"/>
                <a:cs typeface="Times New Roman"/>
              </a:rPr>
              <a:t> </a:t>
            </a:r>
            <a:r>
              <a:rPr sz="1400" spc="55" dirty="0">
                <a:latin typeface="Times New Roman"/>
                <a:cs typeface="Times New Roman"/>
              </a:rPr>
              <a:t>independent</a:t>
            </a:r>
            <a:r>
              <a:rPr sz="1400" spc="145" dirty="0">
                <a:latin typeface="Times New Roman"/>
                <a:cs typeface="Times New Roman"/>
              </a:rPr>
              <a:t> </a:t>
            </a:r>
            <a:r>
              <a:rPr sz="1400" dirty="0">
                <a:latin typeface="Times New Roman"/>
                <a:cs typeface="Times New Roman"/>
              </a:rPr>
              <a:t>of</a:t>
            </a:r>
            <a:r>
              <a:rPr sz="1400" spc="135" dirty="0">
                <a:latin typeface="Times New Roman"/>
                <a:cs typeface="Times New Roman"/>
              </a:rPr>
              <a:t> </a:t>
            </a:r>
            <a:r>
              <a:rPr sz="1400" spc="70" dirty="0">
                <a:latin typeface="Times New Roman"/>
                <a:cs typeface="Times New Roman"/>
              </a:rPr>
              <a:t>temperature,</a:t>
            </a:r>
            <a:r>
              <a:rPr sz="1400" spc="135" dirty="0">
                <a:latin typeface="Times New Roman"/>
                <a:cs typeface="Times New Roman"/>
              </a:rPr>
              <a:t> </a:t>
            </a:r>
            <a:r>
              <a:rPr sz="1400" spc="100" dirty="0">
                <a:latin typeface="Times New Roman"/>
                <a:cs typeface="Times New Roman"/>
              </a:rPr>
              <a:t>but</a:t>
            </a:r>
            <a:r>
              <a:rPr sz="1400" spc="140" dirty="0">
                <a:latin typeface="Times New Roman"/>
                <a:cs typeface="Times New Roman"/>
              </a:rPr>
              <a:t> </a:t>
            </a:r>
            <a:r>
              <a:rPr sz="1400" spc="85" dirty="0">
                <a:latin typeface="Times New Roman"/>
                <a:cs typeface="Times New Roman"/>
              </a:rPr>
              <a:t>both</a:t>
            </a:r>
            <a:r>
              <a:rPr sz="1400" spc="130" dirty="0">
                <a:latin typeface="Times New Roman"/>
                <a:cs typeface="Times New Roman"/>
              </a:rPr>
              <a:t> </a:t>
            </a:r>
            <a:r>
              <a:rPr sz="1400" i="1" dirty="0">
                <a:latin typeface="Times New Roman"/>
                <a:cs typeface="Times New Roman"/>
              </a:rPr>
              <a:t>µ</a:t>
            </a:r>
            <a:r>
              <a:rPr sz="1400" i="1" spc="135" dirty="0">
                <a:latin typeface="Times New Roman"/>
                <a:cs typeface="Times New Roman"/>
              </a:rPr>
              <a:t> </a:t>
            </a:r>
            <a:r>
              <a:rPr sz="1400" spc="70" dirty="0">
                <a:latin typeface="Times New Roman"/>
                <a:cs typeface="Times New Roman"/>
              </a:rPr>
              <a:t>and</a:t>
            </a:r>
            <a:r>
              <a:rPr sz="1400" spc="135" dirty="0">
                <a:latin typeface="Times New Roman"/>
                <a:cs typeface="Times New Roman"/>
              </a:rPr>
              <a:t> </a:t>
            </a:r>
            <a:r>
              <a:rPr sz="1400" i="1" spc="55" dirty="0">
                <a:latin typeface="Times New Roman"/>
                <a:cs typeface="Times New Roman"/>
              </a:rPr>
              <a:t>ϵ</a:t>
            </a:r>
            <a:r>
              <a:rPr sz="1500" i="1" spc="82" baseline="-11111" dirty="0">
                <a:latin typeface="Cambria"/>
                <a:cs typeface="Cambria"/>
              </a:rPr>
              <a:t>F</a:t>
            </a:r>
            <a:r>
              <a:rPr sz="1500" i="1" spc="712" baseline="-11111" dirty="0">
                <a:latin typeface="Cambria"/>
                <a:cs typeface="Cambria"/>
              </a:rPr>
              <a:t> </a:t>
            </a:r>
            <a:r>
              <a:rPr sz="1400" spc="50" dirty="0">
                <a:latin typeface="Times New Roman"/>
                <a:cs typeface="Times New Roman"/>
              </a:rPr>
              <a:t>depend</a:t>
            </a:r>
            <a:r>
              <a:rPr sz="1400" spc="135" dirty="0">
                <a:latin typeface="Times New Roman"/>
                <a:cs typeface="Times New Roman"/>
              </a:rPr>
              <a:t> </a:t>
            </a:r>
            <a:r>
              <a:rPr sz="1400" dirty="0">
                <a:latin typeface="Times New Roman"/>
                <a:cs typeface="Times New Roman"/>
              </a:rPr>
              <a:t>on</a:t>
            </a:r>
            <a:r>
              <a:rPr sz="1400" spc="135" dirty="0">
                <a:latin typeface="Times New Roman"/>
                <a:cs typeface="Times New Roman"/>
              </a:rPr>
              <a:t> </a:t>
            </a:r>
            <a:r>
              <a:rPr sz="1400" i="1" spc="175" dirty="0">
                <a:latin typeface="Times New Roman"/>
                <a:cs typeface="Times New Roman"/>
              </a:rPr>
              <a:t>N</a:t>
            </a:r>
            <a:r>
              <a:rPr sz="1400" i="1" spc="-195" dirty="0">
                <a:latin typeface="Times New Roman"/>
                <a:cs typeface="Times New Roman"/>
              </a:rPr>
              <a:t> </a:t>
            </a:r>
            <a:r>
              <a:rPr sz="1400" spc="-50" dirty="0">
                <a:latin typeface="Times New Roman"/>
                <a:cs typeface="Times New Roman"/>
              </a:rPr>
              <a:t>.</a:t>
            </a:r>
            <a:endParaRPr sz="1400">
              <a:latin typeface="Times New Roman"/>
              <a:cs typeface="Times New Roman"/>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6270" cy="207645"/>
          </a:xfrm>
          <a:prstGeom prst="rect">
            <a:avLst/>
          </a:prstGeom>
        </p:spPr>
        <p:txBody>
          <a:bodyPr vert="horz" wrap="square" lIns="0" tIns="12065" rIns="0" bIns="0" rtlCol="0">
            <a:spAutoFit/>
          </a:bodyPr>
          <a:lstStyle/>
          <a:p>
            <a:pPr marL="12700">
              <a:lnSpc>
                <a:spcPct val="100000"/>
              </a:lnSpc>
              <a:spcBef>
                <a:spcPts val="95"/>
              </a:spcBef>
              <a:tabLst>
                <a:tab pos="6094730" algn="l"/>
              </a:tabLst>
            </a:pPr>
            <a:r>
              <a:rPr sz="1200" spc="-10" dirty="0">
                <a:latin typeface="Times New Roman"/>
                <a:cs typeface="Times New Roman"/>
              </a:rPr>
              <a:t>ConcepTest</a:t>
            </a:r>
            <a:r>
              <a:rPr sz="1200" dirty="0">
                <a:latin typeface="Times New Roman"/>
                <a:cs typeface="Times New Roman"/>
              </a:rPr>
              <a:t>	10.6.</a:t>
            </a:r>
            <a:r>
              <a:rPr sz="1200" spc="215" dirty="0">
                <a:latin typeface="Times New Roman"/>
                <a:cs typeface="Times New Roman"/>
              </a:rPr>
              <a:t>  </a:t>
            </a:r>
            <a:r>
              <a:rPr sz="1200" dirty="0">
                <a:latin typeface="Times New Roman"/>
                <a:cs typeface="Times New Roman"/>
              </a:rPr>
              <a:t>QUANTUM</a:t>
            </a:r>
            <a:r>
              <a:rPr sz="1200" spc="150" dirty="0">
                <a:latin typeface="Times New Roman"/>
                <a:cs typeface="Times New Roman"/>
              </a:rPr>
              <a:t> </a:t>
            </a:r>
            <a:r>
              <a:rPr sz="1200" spc="-10" dirty="0">
                <a:latin typeface="Times New Roman"/>
                <a:cs typeface="Times New Roman"/>
              </a:rPr>
              <a:t>STATISTICS</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xfrm>
            <a:off x="718819" y="1208797"/>
            <a:ext cx="8256270" cy="1542415"/>
          </a:xfrm>
          <a:prstGeom prst="rect">
            <a:avLst/>
          </a:prstGeom>
        </p:spPr>
        <p:txBody>
          <a:bodyPr vert="horz" wrap="square" lIns="0" tIns="9525" rIns="0" bIns="0" rtlCol="0">
            <a:spAutoFit/>
          </a:bodyPr>
          <a:lstStyle/>
          <a:p>
            <a:pPr marL="12700" marR="5080" algn="just">
              <a:lnSpc>
                <a:spcPct val="101699"/>
              </a:lnSpc>
              <a:spcBef>
                <a:spcPts val="75"/>
              </a:spcBef>
            </a:pPr>
            <a:r>
              <a:rPr dirty="0"/>
              <a:t>You</a:t>
            </a:r>
            <a:r>
              <a:rPr spc="125" dirty="0"/>
              <a:t> </a:t>
            </a:r>
            <a:r>
              <a:rPr dirty="0"/>
              <a:t>have</a:t>
            </a:r>
            <a:r>
              <a:rPr spc="135" dirty="0"/>
              <a:t> </a:t>
            </a:r>
            <a:r>
              <a:rPr spc="130" dirty="0"/>
              <a:t>a</a:t>
            </a:r>
            <a:r>
              <a:rPr spc="145" dirty="0"/>
              <a:t> </a:t>
            </a:r>
            <a:r>
              <a:rPr dirty="0"/>
              <a:t>bunch</a:t>
            </a:r>
            <a:r>
              <a:rPr spc="140" dirty="0"/>
              <a:t> </a:t>
            </a:r>
            <a:r>
              <a:rPr dirty="0"/>
              <a:t>of</a:t>
            </a:r>
            <a:r>
              <a:rPr spc="135" dirty="0"/>
              <a:t> </a:t>
            </a:r>
            <a:r>
              <a:rPr spc="-20" dirty="0"/>
              <a:t>non-</a:t>
            </a:r>
            <a:r>
              <a:rPr dirty="0"/>
              <a:t>interacting</a:t>
            </a:r>
            <a:r>
              <a:rPr spc="135" dirty="0"/>
              <a:t> </a:t>
            </a:r>
            <a:r>
              <a:rPr dirty="0"/>
              <a:t>fermions</a:t>
            </a:r>
            <a:r>
              <a:rPr spc="135" dirty="0"/>
              <a:t> </a:t>
            </a:r>
            <a:r>
              <a:rPr dirty="0"/>
              <a:t>in</a:t>
            </a:r>
            <a:r>
              <a:rPr spc="135" dirty="0"/>
              <a:t> </a:t>
            </a:r>
            <a:r>
              <a:rPr spc="130" dirty="0"/>
              <a:t>a</a:t>
            </a:r>
            <a:r>
              <a:rPr spc="140" dirty="0"/>
              <a:t> </a:t>
            </a:r>
            <a:r>
              <a:rPr dirty="0"/>
              <a:t>bound</a:t>
            </a:r>
            <a:r>
              <a:rPr spc="140" dirty="0"/>
              <a:t> </a:t>
            </a:r>
            <a:r>
              <a:rPr spc="45" dirty="0"/>
              <a:t>system. </a:t>
            </a:r>
            <a:r>
              <a:rPr dirty="0"/>
              <a:t>(If</a:t>
            </a:r>
            <a:r>
              <a:rPr spc="555" dirty="0"/>
              <a:t> </a:t>
            </a:r>
            <a:r>
              <a:rPr dirty="0"/>
              <a:t>you</a:t>
            </a:r>
            <a:r>
              <a:rPr spc="565" dirty="0"/>
              <a:t> </a:t>
            </a:r>
            <a:r>
              <a:rPr dirty="0"/>
              <a:t>want</a:t>
            </a:r>
            <a:r>
              <a:rPr spc="555" dirty="0"/>
              <a:t> </a:t>
            </a:r>
            <a:r>
              <a:rPr dirty="0"/>
              <a:t>to</a:t>
            </a:r>
            <a:r>
              <a:rPr spc="565" dirty="0"/>
              <a:t> </a:t>
            </a:r>
            <a:r>
              <a:rPr dirty="0"/>
              <a:t>picture</a:t>
            </a:r>
            <a:r>
              <a:rPr spc="560" dirty="0"/>
              <a:t> </a:t>
            </a:r>
            <a:r>
              <a:rPr dirty="0"/>
              <a:t>something</a:t>
            </a:r>
            <a:r>
              <a:rPr spc="565" dirty="0"/>
              <a:t> </a:t>
            </a:r>
            <a:r>
              <a:rPr dirty="0"/>
              <a:t>definite</a:t>
            </a:r>
            <a:r>
              <a:rPr spc="555" dirty="0"/>
              <a:t> </a:t>
            </a:r>
            <a:r>
              <a:rPr dirty="0"/>
              <a:t>you</a:t>
            </a:r>
            <a:r>
              <a:rPr spc="565" dirty="0"/>
              <a:t> </a:t>
            </a:r>
            <a:r>
              <a:rPr dirty="0"/>
              <a:t>can</a:t>
            </a:r>
            <a:r>
              <a:rPr spc="565" dirty="0"/>
              <a:t> </a:t>
            </a:r>
            <a:r>
              <a:rPr dirty="0"/>
              <a:t>imagine</a:t>
            </a:r>
            <a:r>
              <a:rPr spc="560" dirty="0"/>
              <a:t> </a:t>
            </a:r>
            <a:r>
              <a:rPr spc="40" dirty="0"/>
              <a:t>an </a:t>
            </a:r>
            <a:r>
              <a:rPr spc="50" dirty="0"/>
              <a:t>atom,</a:t>
            </a:r>
            <a:r>
              <a:rPr spc="215" dirty="0"/>
              <a:t> </a:t>
            </a:r>
            <a:r>
              <a:rPr dirty="0"/>
              <a:t>or</a:t>
            </a:r>
            <a:r>
              <a:rPr spc="220" dirty="0"/>
              <a:t> </a:t>
            </a:r>
            <a:r>
              <a:rPr spc="65" dirty="0"/>
              <a:t>an</a:t>
            </a:r>
            <a:r>
              <a:rPr spc="225" dirty="0"/>
              <a:t> </a:t>
            </a:r>
            <a:r>
              <a:rPr dirty="0"/>
              <a:t>infinite</a:t>
            </a:r>
            <a:r>
              <a:rPr spc="220" dirty="0"/>
              <a:t> </a:t>
            </a:r>
            <a:r>
              <a:rPr dirty="0"/>
              <a:t>square</a:t>
            </a:r>
            <a:r>
              <a:rPr spc="220" dirty="0"/>
              <a:t> </a:t>
            </a:r>
            <a:r>
              <a:rPr dirty="0"/>
              <a:t>well.)</a:t>
            </a:r>
            <a:r>
              <a:rPr spc="535" dirty="0"/>
              <a:t> </a:t>
            </a:r>
            <a:r>
              <a:rPr dirty="0"/>
              <a:t>If</a:t>
            </a:r>
            <a:r>
              <a:rPr spc="220" dirty="0"/>
              <a:t> </a:t>
            </a:r>
            <a:r>
              <a:rPr dirty="0"/>
              <a:t>you</a:t>
            </a:r>
            <a:r>
              <a:rPr spc="225" dirty="0"/>
              <a:t> </a:t>
            </a:r>
            <a:r>
              <a:rPr dirty="0"/>
              <a:t>increase</a:t>
            </a:r>
            <a:r>
              <a:rPr spc="215" dirty="0"/>
              <a:t> </a:t>
            </a:r>
            <a:r>
              <a:rPr dirty="0"/>
              <a:t>the</a:t>
            </a:r>
            <a:r>
              <a:rPr spc="225" dirty="0"/>
              <a:t> </a:t>
            </a:r>
            <a:r>
              <a:rPr spc="45" dirty="0"/>
              <a:t>temperature </a:t>
            </a:r>
            <a:r>
              <a:rPr dirty="0"/>
              <a:t>does</a:t>
            </a:r>
            <a:r>
              <a:rPr spc="170" dirty="0"/>
              <a:t> </a:t>
            </a:r>
            <a:r>
              <a:rPr dirty="0"/>
              <a:t>the</a:t>
            </a:r>
            <a:r>
              <a:rPr spc="180" dirty="0"/>
              <a:t> </a:t>
            </a:r>
            <a:r>
              <a:rPr dirty="0"/>
              <a:t>chemical</a:t>
            </a:r>
            <a:r>
              <a:rPr spc="175" dirty="0"/>
              <a:t> </a:t>
            </a:r>
            <a:r>
              <a:rPr spc="50" dirty="0"/>
              <a:t>potential</a:t>
            </a:r>
            <a:r>
              <a:rPr spc="175" dirty="0"/>
              <a:t> </a:t>
            </a:r>
            <a:r>
              <a:rPr i="1" dirty="0">
                <a:latin typeface="Times New Roman"/>
                <a:cs typeface="Times New Roman"/>
              </a:rPr>
              <a:t>µ</a:t>
            </a:r>
            <a:r>
              <a:rPr i="1" spc="180" dirty="0">
                <a:latin typeface="Times New Roman"/>
                <a:cs typeface="Times New Roman"/>
              </a:rPr>
              <a:t> </a:t>
            </a:r>
            <a:r>
              <a:rPr spc="75" dirty="0"/>
              <a:t>.</a:t>
            </a:r>
            <a:r>
              <a:rPr spc="-204" dirty="0"/>
              <a:t> </a:t>
            </a:r>
            <a:r>
              <a:rPr spc="75" dirty="0"/>
              <a:t>.</a:t>
            </a:r>
            <a:r>
              <a:rPr spc="-200" dirty="0"/>
              <a:t> </a:t>
            </a:r>
            <a:r>
              <a:rPr spc="75" dirty="0"/>
              <a:t>.</a:t>
            </a:r>
            <a:r>
              <a:rPr spc="-204" dirty="0"/>
              <a:t> </a:t>
            </a:r>
            <a:r>
              <a:rPr dirty="0"/>
              <a:t>(Choose</a:t>
            </a:r>
            <a:r>
              <a:rPr spc="185" dirty="0"/>
              <a:t> </a:t>
            </a:r>
            <a:r>
              <a:rPr spc="-10" dirty="0"/>
              <a:t>one.)</a:t>
            </a:r>
          </a:p>
        </p:txBody>
      </p:sp>
      <p:sp>
        <p:nvSpPr>
          <p:cNvPr id="5" name="object 5"/>
          <p:cNvSpPr txBox="1"/>
          <p:nvPr/>
        </p:nvSpPr>
        <p:spPr>
          <a:xfrm>
            <a:off x="715137" y="2801205"/>
            <a:ext cx="7477125" cy="2050414"/>
          </a:xfrm>
          <a:prstGeom prst="rect">
            <a:avLst/>
          </a:prstGeom>
        </p:spPr>
        <p:txBody>
          <a:bodyPr vert="horz" wrap="square" lIns="0" tIns="144780" rIns="0" bIns="0" rtlCol="0">
            <a:spAutoFit/>
          </a:bodyPr>
          <a:lstStyle/>
          <a:p>
            <a:pPr marL="386715" indent="-370205">
              <a:lnSpc>
                <a:spcPct val="100000"/>
              </a:lnSpc>
              <a:spcBef>
                <a:spcPts val="1140"/>
              </a:spcBef>
              <a:buAutoNum type="alphaUcPeriod"/>
              <a:tabLst>
                <a:tab pos="386715" algn="l"/>
              </a:tabLst>
            </a:pPr>
            <a:r>
              <a:rPr sz="2450" spc="-10" dirty="0">
                <a:latin typeface="Garamond"/>
                <a:cs typeface="Garamond"/>
              </a:rPr>
              <a:t>increase</a:t>
            </a:r>
            <a:endParaRPr sz="2450">
              <a:latin typeface="Garamond"/>
              <a:cs typeface="Garamond"/>
            </a:endParaRPr>
          </a:p>
          <a:p>
            <a:pPr marL="386715" indent="-358140">
              <a:lnSpc>
                <a:spcPct val="100000"/>
              </a:lnSpc>
              <a:spcBef>
                <a:spcPts val="1045"/>
              </a:spcBef>
              <a:buAutoNum type="alphaUcPeriod"/>
              <a:tabLst>
                <a:tab pos="386715" algn="l"/>
              </a:tabLst>
            </a:pPr>
            <a:r>
              <a:rPr sz="2450" spc="-10" dirty="0">
                <a:latin typeface="Garamond"/>
                <a:cs typeface="Garamond"/>
              </a:rPr>
              <a:t>decrease</a:t>
            </a:r>
            <a:endParaRPr sz="2450">
              <a:latin typeface="Garamond"/>
              <a:cs typeface="Garamond"/>
            </a:endParaRPr>
          </a:p>
          <a:p>
            <a:pPr marL="386715" indent="-361950">
              <a:lnSpc>
                <a:spcPct val="100000"/>
              </a:lnSpc>
              <a:spcBef>
                <a:spcPts val="1045"/>
              </a:spcBef>
              <a:buAutoNum type="alphaUcPeriod"/>
              <a:tabLst>
                <a:tab pos="386715" algn="l"/>
              </a:tabLst>
            </a:pPr>
            <a:r>
              <a:rPr sz="2450" spc="95" dirty="0">
                <a:latin typeface="Garamond"/>
                <a:cs typeface="Garamond"/>
              </a:rPr>
              <a:t>stay</a:t>
            </a:r>
            <a:r>
              <a:rPr sz="2450" spc="204" dirty="0">
                <a:latin typeface="Garamond"/>
                <a:cs typeface="Garamond"/>
              </a:rPr>
              <a:t> </a:t>
            </a:r>
            <a:r>
              <a:rPr sz="2450" dirty="0">
                <a:latin typeface="Garamond"/>
                <a:cs typeface="Garamond"/>
              </a:rPr>
              <a:t>the</a:t>
            </a:r>
            <a:r>
              <a:rPr sz="2450" spc="220" dirty="0">
                <a:latin typeface="Garamond"/>
                <a:cs typeface="Garamond"/>
              </a:rPr>
              <a:t> </a:t>
            </a:r>
            <a:r>
              <a:rPr sz="2450" spc="-20" dirty="0">
                <a:latin typeface="Garamond"/>
                <a:cs typeface="Garamond"/>
              </a:rPr>
              <a:t>same</a:t>
            </a:r>
            <a:endParaRPr sz="2450">
              <a:latin typeface="Garamond"/>
              <a:cs typeface="Garamond"/>
            </a:endParaRPr>
          </a:p>
          <a:p>
            <a:pPr marL="386715" indent="-374015">
              <a:lnSpc>
                <a:spcPct val="100000"/>
              </a:lnSpc>
              <a:spcBef>
                <a:spcPts val="1045"/>
              </a:spcBef>
              <a:buAutoNum type="alphaUcPeriod"/>
              <a:tabLst>
                <a:tab pos="386715" algn="l"/>
              </a:tabLst>
            </a:pPr>
            <a:r>
              <a:rPr sz="2450" dirty="0">
                <a:latin typeface="Garamond"/>
                <a:cs typeface="Garamond"/>
              </a:rPr>
              <a:t>The</a:t>
            </a:r>
            <a:r>
              <a:rPr sz="2450" spc="145" dirty="0">
                <a:latin typeface="Garamond"/>
                <a:cs typeface="Garamond"/>
              </a:rPr>
              <a:t> </a:t>
            </a:r>
            <a:r>
              <a:rPr sz="2450" dirty="0">
                <a:latin typeface="Garamond"/>
                <a:cs typeface="Garamond"/>
              </a:rPr>
              <a:t>answer</a:t>
            </a:r>
            <a:r>
              <a:rPr sz="2450" spc="140" dirty="0">
                <a:latin typeface="Garamond"/>
                <a:cs typeface="Garamond"/>
              </a:rPr>
              <a:t> </a:t>
            </a:r>
            <a:r>
              <a:rPr sz="2450" dirty="0">
                <a:latin typeface="Garamond"/>
                <a:cs typeface="Garamond"/>
              </a:rPr>
              <a:t>is</a:t>
            </a:r>
            <a:r>
              <a:rPr sz="2450" spc="145" dirty="0">
                <a:latin typeface="Garamond"/>
                <a:cs typeface="Garamond"/>
              </a:rPr>
              <a:t> </a:t>
            </a:r>
            <a:r>
              <a:rPr sz="2450" dirty="0">
                <a:latin typeface="Garamond"/>
                <a:cs typeface="Garamond"/>
              </a:rPr>
              <a:t>different</a:t>
            </a:r>
            <a:r>
              <a:rPr sz="2450" spc="140" dirty="0">
                <a:latin typeface="Garamond"/>
                <a:cs typeface="Garamond"/>
              </a:rPr>
              <a:t> </a:t>
            </a:r>
            <a:r>
              <a:rPr sz="2450" dirty="0">
                <a:latin typeface="Garamond"/>
                <a:cs typeface="Garamond"/>
              </a:rPr>
              <a:t>for</a:t>
            </a:r>
            <a:r>
              <a:rPr sz="2450" spc="145" dirty="0">
                <a:latin typeface="Garamond"/>
                <a:cs typeface="Garamond"/>
              </a:rPr>
              <a:t> </a:t>
            </a:r>
            <a:r>
              <a:rPr sz="2450" dirty="0">
                <a:latin typeface="Garamond"/>
                <a:cs typeface="Garamond"/>
              </a:rPr>
              <a:t>different</a:t>
            </a:r>
            <a:r>
              <a:rPr sz="2450" spc="140" dirty="0">
                <a:latin typeface="Garamond"/>
                <a:cs typeface="Garamond"/>
              </a:rPr>
              <a:t> </a:t>
            </a:r>
            <a:r>
              <a:rPr sz="2450" dirty="0">
                <a:latin typeface="Garamond"/>
                <a:cs typeface="Garamond"/>
              </a:rPr>
              <a:t>systems</a:t>
            </a:r>
            <a:r>
              <a:rPr sz="2450" spc="145" dirty="0">
                <a:latin typeface="Garamond"/>
                <a:cs typeface="Garamond"/>
              </a:rPr>
              <a:t> </a:t>
            </a:r>
            <a:r>
              <a:rPr sz="2450" dirty="0">
                <a:latin typeface="Garamond"/>
                <a:cs typeface="Garamond"/>
              </a:rPr>
              <a:t>of</a:t>
            </a:r>
            <a:r>
              <a:rPr sz="2450" spc="140" dirty="0">
                <a:latin typeface="Garamond"/>
                <a:cs typeface="Garamond"/>
              </a:rPr>
              <a:t> </a:t>
            </a:r>
            <a:r>
              <a:rPr sz="2450" spc="-10" dirty="0">
                <a:latin typeface="Garamond"/>
                <a:cs typeface="Garamond"/>
              </a:rPr>
              <a:t>fermions.</a:t>
            </a:r>
            <a:endParaRPr sz="2450">
              <a:latin typeface="Garamond"/>
              <a:cs typeface="Garamond"/>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7792237" y="5376417"/>
            <a:ext cx="106680" cy="0"/>
          </a:xfrm>
          <a:custGeom>
            <a:avLst/>
            <a:gdLst/>
            <a:ahLst/>
            <a:cxnLst/>
            <a:rect l="l" t="t" r="r" b="b"/>
            <a:pathLst>
              <a:path w="106679">
                <a:moveTo>
                  <a:pt x="0" y="0"/>
                </a:moveTo>
                <a:lnTo>
                  <a:pt x="106489" y="0"/>
                </a:lnTo>
              </a:path>
            </a:pathLst>
          </a:custGeom>
          <a:ln w="7289">
            <a:solidFill>
              <a:srgbClr val="000000"/>
            </a:solidFill>
          </a:ln>
        </p:spPr>
        <p:txBody>
          <a:bodyPr wrap="square" lIns="0" tIns="0" rIns="0" bIns="0" rtlCol="0"/>
          <a:lstStyle/>
          <a:p>
            <a:endParaRPr/>
          </a:p>
        </p:txBody>
      </p:sp>
      <p:sp>
        <p:nvSpPr>
          <p:cNvPr id="3" name="object 3"/>
          <p:cNvSpPr/>
          <p:nvPr/>
        </p:nvSpPr>
        <p:spPr>
          <a:xfrm>
            <a:off x="4019016" y="5604167"/>
            <a:ext cx="106680" cy="0"/>
          </a:xfrm>
          <a:custGeom>
            <a:avLst/>
            <a:gdLst/>
            <a:ahLst/>
            <a:cxnLst/>
            <a:rect l="l" t="t" r="r" b="b"/>
            <a:pathLst>
              <a:path w="106679">
                <a:moveTo>
                  <a:pt x="0" y="0"/>
                </a:moveTo>
                <a:lnTo>
                  <a:pt x="106489" y="0"/>
                </a:lnTo>
              </a:path>
            </a:pathLst>
          </a:custGeom>
          <a:ln w="7289">
            <a:solidFill>
              <a:srgbClr val="000000"/>
            </a:solidFill>
          </a:ln>
        </p:spPr>
        <p:txBody>
          <a:bodyPr wrap="square" lIns="0" tIns="0" rIns="0" bIns="0" rtlCol="0"/>
          <a:lstStyle/>
          <a:p>
            <a:endParaRPr/>
          </a:p>
        </p:txBody>
      </p:sp>
      <p:sp>
        <p:nvSpPr>
          <p:cNvPr id="4" name="object 4"/>
          <p:cNvSpPr/>
          <p:nvPr/>
        </p:nvSpPr>
        <p:spPr>
          <a:xfrm>
            <a:off x="8294585" y="6135573"/>
            <a:ext cx="106680" cy="0"/>
          </a:xfrm>
          <a:custGeom>
            <a:avLst/>
            <a:gdLst/>
            <a:ahLst/>
            <a:cxnLst/>
            <a:rect l="l" t="t" r="r" b="b"/>
            <a:pathLst>
              <a:path w="106679">
                <a:moveTo>
                  <a:pt x="0" y="0"/>
                </a:moveTo>
                <a:lnTo>
                  <a:pt x="106489" y="0"/>
                </a:lnTo>
              </a:path>
            </a:pathLst>
          </a:custGeom>
          <a:ln w="7289">
            <a:solidFill>
              <a:srgbClr val="000000"/>
            </a:solidFill>
          </a:ln>
        </p:spPr>
        <p:txBody>
          <a:bodyPr wrap="square" lIns="0" tIns="0" rIns="0" bIns="0" rtlCol="0"/>
          <a:lstStyle/>
          <a:p>
            <a:endParaRPr/>
          </a:p>
        </p:txBody>
      </p:sp>
      <p:sp>
        <p:nvSpPr>
          <p:cNvPr id="5" name="object 5"/>
          <p:cNvSpPr txBox="1"/>
          <p:nvPr/>
        </p:nvSpPr>
        <p:spPr>
          <a:xfrm>
            <a:off x="668019" y="878291"/>
            <a:ext cx="8357234" cy="6169660"/>
          </a:xfrm>
          <a:prstGeom prst="rect">
            <a:avLst/>
          </a:prstGeom>
        </p:spPr>
        <p:txBody>
          <a:bodyPr vert="horz" wrap="square" lIns="0" tIns="12065" rIns="0" bIns="0" rtlCol="0">
            <a:spAutoFit/>
          </a:bodyPr>
          <a:lstStyle/>
          <a:p>
            <a:pPr marL="63500" algn="just">
              <a:lnSpc>
                <a:spcPct val="100000"/>
              </a:lnSpc>
              <a:spcBef>
                <a:spcPts val="95"/>
              </a:spcBef>
              <a:tabLst>
                <a:tab pos="6145530" algn="l"/>
              </a:tabLst>
            </a:pPr>
            <a:r>
              <a:rPr sz="1200" spc="-10" dirty="0">
                <a:latin typeface="Times New Roman"/>
                <a:cs typeface="Times New Roman"/>
              </a:rPr>
              <a:t>ConcepTest</a:t>
            </a:r>
            <a:r>
              <a:rPr sz="1200" dirty="0">
                <a:latin typeface="Times New Roman"/>
                <a:cs typeface="Times New Roman"/>
              </a:rPr>
              <a:t>	10.6.</a:t>
            </a:r>
            <a:r>
              <a:rPr sz="1200" spc="215" dirty="0">
                <a:latin typeface="Times New Roman"/>
                <a:cs typeface="Times New Roman"/>
              </a:rPr>
              <a:t>  </a:t>
            </a:r>
            <a:r>
              <a:rPr sz="1200" dirty="0">
                <a:latin typeface="Times New Roman"/>
                <a:cs typeface="Times New Roman"/>
              </a:rPr>
              <a:t>QUANTUM</a:t>
            </a:r>
            <a:r>
              <a:rPr sz="1200" spc="150" dirty="0">
                <a:latin typeface="Times New Roman"/>
                <a:cs typeface="Times New Roman"/>
              </a:rPr>
              <a:t> </a:t>
            </a:r>
            <a:r>
              <a:rPr sz="1200" spc="-10" dirty="0">
                <a:latin typeface="Times New Roman"/>
                <a:cs typeface="Times New Roman"/>
              </a:rPr>
              <a:t>STATISTICS</a:t>
            </a:r>
            <a:endParaRPr sz="1200">
              <a:latin typeface="Times New Roman"/>
              <a:cs typeface="Times New Roman"/>
            </a:endParaRPr>
          </a:p>
          <a:p>
            <a:pPr>
              <a:lnSpc>
                <a:spcPct val="100000"/>
              </a:lnSpc>
              <a:spcBef>
                <a:spcPts val="225"/>
              </a:spcBef>
            </a:pPr>
            <a:endParaRPr sz="1200">
              <a:latin typeface="Times New Roman"/>
              <a:cs typeface="Times New Roman"/>
            </a:endParaRPr>
          </a:p>
          <a:p>
            <a:pPr marL="63500" marR="57785" algn="just">
              <a:lnSpc>
                <a:spcPct val="106700"/>
              </a:lnSpc>
            </a:pPr>
            <a:r>
              <a:rPr sz="1400" dirty="0">
                <a:latin typeface="Times New Roman"/>
                <a:cs typeface="Times New Roman"/>
              </a:rPr>
              <a:t>You</a:t>
            </a:r>
            <a:r>
              <a:rPr sz="1400" spc="80" dirty="0">
                <a:latin typeface="Times New Roman"/>
                <a:cs typeface="Times New Roman"/>
              </a:rPr>
              <a:t> </a:t>
            </a:r>
            <a:r>
              <a:rPr sz="1400" dirty="0">
                <a:latin typeface="Times New Roman"/>
                <a:cs typeface="Times New Roman"/>
              </a:rPr>
              <a:t>have</a:t>
            </a:r>
            <a:r>
              <a:rPr sz="1400" spc="80" dirty="0">
                <a:latin typeface="Times New Roman"/>
                <a:cs typeface="Times New Roman"/>
              </a:rPr>
              <a:t> </a:t>
            </a:r>
            <a:r>
              <a:rPr sz="1400" spc="75" dirty="0">
                <a:latin typeface="Times New Roman"/>
                <a:cs typeface="Times New Roman"/>
              </a:rPr>
              <a:t>a</a:t>
            </a:r>
            <a:r>
              <a:rPr sz="1400" spc="80" dirty="0">
                <a:latin typeface="Times New Roman"/>
                <a:cs typeface="Times New Roman"/>
              </a:rPr>
              <a:t> </a:t>
            </a:r>
            <a:r>
              <a:rPr sz="1400" spc="50" dirty="0">
                <a:latin typeface="Times New Roman"/>
                <a:cs typeface="Times New Roman"/>
              </a:rPr>
              <a:t>bunch</a:t>
            </a:r>
            <a:r>
              <a:rPr sz="1400" spc="80" dirty="0">
                <a:latin typeface="Times New Roman"/>
                <a:cs typeface="Times New Roman"/>
              </a:rPr>
              <a:t> </a:t>
            </a:r>
            <a:r>
              <a:rPr sz="1400" dirty="0">
                <a:latin typeface="Times New Roman"/>
                <a:cs typeface="Times New Roman"/>
              </a:rPr>
              <a:t>of</a:t>
            </a:r>
            <a:r>
              <a:rPr sz="1400" spc="80" dirty="0">
                <a:latin typeface="Times New Roman"/>
                <a:cs typeface="Times New Roman"/>
              </a:rPr>
              <a:t> </a:t>
            </a:r>
            <a:r>
              <a:rPr sz="1400" dirty="0">
                <a:latin typeface="Times New Roman"/>
                <a:cs typeface="Times New Roman"/>
              </a:rPr>
              <a:t>non-</a:t>
            </a:r>
            <a:r>
              <a:rPr sz="1400" spc="50" dirty="0">
                <a:latin typeface="Times New Roman"/>
                <a:cs typeface="Times New Roman"/>
              </a:rPr>
              <a:t>interacting</a:t>
            </a:r>
            <a:r>
              <a:rPr sz="1400" spc="80" dirty="0">
                <a:latin typeface="Times New Roman"/>
                <a:cs typeface="Times New Roman"/>
              </a:rPr>
              <a:t> </a:t>
            </a:r>
            <a:r>
              <a:rPr sz="1400" dirty="0">
                <a:latin typeface="Times New Roman"/>
                <a:cs typeface="Times New Roman"/>
              </a:rPr>
              <a:t>fermions</a:t>
            </a:r>
            <a:r>
              <a:rPr sz="1400" spc="80" dirty="0">
                <a:latin typeface="Times New Roman"/>
                <a:cs typeface="Times New Roman"/>
              </a:rPr>
              <a:t> </a:t>
            </a:r>
            <a:r>
              <a:rPr sz="1400" dirty="0">
                <a:latin typeface="Times New Roman"/>
                <a:cs typeface="Times New Roman"/>
              </a:rPr>
              <a:t>in</a:t>
            </a:r>
            <a:r>
              <a:rPr sz="1400" spc="80" dirty="0">
                <a:latin typeface="Times New Roman"/>
                <a:cs typeface="Times New Roman"/>
              </a:rPr>
              <a:t> </a:t>
            </a:r>
            <a:r>
              <a:rPr sz="1400" spc="75" dirty="0">
                <a:latin typeface="Times New Roman"/>
                <a:cs typeface="Times New Roman"/>
              </a:rPr>
              <a:t>a</a:t>
            </a:r>
            <a:r>
              <a:rPr sz="1400" spc="80" dirty="0">
                <a:latin typeface="Times New Roman"/>
                <a:cs typeface="Times New Roman"/>
              </a:rPr>
              <a:t> </a:t>
            </a:r>
            <a:r>
              <a:rPr sz="1400" spc="65" dirty="0">
                <a:latin typeface="Times New Roman"/>
                <a:cs typeface="Times New Roman"/>
              </a:rPr>
              <a:t>bound</a:t>
            </a:r>
            <a:r>
              <a:rPr sz="1400" spc="80" dirty="0">
                <a:latin typeface="Times New Roman"/>
                <a:cs typeface="Times New Roman"/>
              </a:rPr>
              <a:t> </a:t>
            </a:r>
            <a:r>
              <a:rPr sz="1400" dirty="0">
                <a:latin typeface="Times New Roman"/>
                <a:cs typeface="Times New Roman"/>
              </a:rPr>
              <a:t>system.</a:t>
            </a:r>
            <a:r>
              <a:rPr sz="1400" spc="360" dirty="0">
                <a:latin typeface="Times New Roman"/>
                <a:cs typeface="Times New Roman"/>
              </a:rPr>
              <a:t> </a:t>
            </a:r>
            <a:r>
              <a:rPr sz="1400" dirty="0">
                <a:latin typeface="Times New Roman"/>
                <a:cs typeface="Times New Roman"/>
              </a:rPr>
              <a:t>(If</a:t>
            </a:r>
            <a:r>
              <a:rPr sz="1400" spc="80" dirty="0">
                <a:latin typeface="Times New Roman"/>
                <a:cs typeface="Times New Roman"/>
              </a:rPr>
              <a:t> </a:t>
            </a:r>
            <a:r>
              <a:rPr sz="1400" dirty="0">
                <a:latin typeface="Times New Roman"/>
                <a:cs typeface="Times New Roman"/>
              </a:rPr>
              <a:t>you</a:t>
            </a:r>
            <a:r>
              <a:rPr sz="1400" spc="80" dirty="0">
                <a:latin typeface="Times New Roman"/>
                <a:cs typeface="Times New Roman"/>
              </a:rPr>
              <a:t> </a:t>
            </a:r>
            <a:r>
              <a:rPr sz="1400" spc="55" dirty="0">
                <a:latin typeface="Times New Roman"/>
                <a:cs typeface="Times New Roman"/>
              </a:rPr>
              <a:t>want</a:t>
            </a:r>
            <a:r>
              <a:rPr sz="1400" spc="80" dirty="0">
                <a:latin typeface="Times New Roman"/>
                <a:cs typeface="Times New Roman"/>
              </a:rPr>
              <a:t> </a:t>
            </a:r>
            <a:r>
              <a:rPr sz="1400" spc="75" dirty="0">
                <a:latin typeface="Times New Roman"/>
                <a:cs typeface="Times New Roman"/>
              </a:rPr>
              <a:t>to</a:t>
            </a:r>
            <a:r>
              <a:rPr sz="1400" spc="80" dirty="0">
                <a:latin typeface="Times New Roman"/>
                <a:cs typeface="Times New Roman"/>
              </a:rPr>
              <a:t> </a:t>
            </a:r>
            <a:r>
              <a:rPr sz="1400" spc="55" dirty="0">
                <a:latin typeface="Times New Roman"/>
                <a:cs typeface="Times New Roman"/>
              </a:rPr>
              <a:t>picture</a:t>
            </a:r>
            <a:r>
              <a:rPr sz="1400" spc="80" dirty="0">
                <a:latin typeface="Times New Roman"/>
                <a:cs typeface="Times New Roman"/>
              </a:rPr>
              <a:t> </a:t>
            </a:r>
            <a:r>
              <a:rPr sz="1400" dirty="0">
                <a:latin typeface="Times New Roman"/>
                <a:cs typeface="Times New Roman"/>
              </a:rPr>
              <a:t>something</a:t>
            </a:r>
            <a:r>
              <a:rPr sz="1400" spc="80" dirty="0">
                <a:latin typeface="Times New Roman"/>
                <a:cs typeface="Times New Roman"/>
              </a:rPr>
              <a:t> </a:t>
            </a:r>
            <a:r>
              <a:rPr sz="1400" spc="-10" dirty="0">
                <a:latin typeface="Times New Roman"/>
                <a:cs typeface="Times New Roman"/>
              </a:rPr>
              <a:t>definite </a:t>
            </a:r>
            <a:r>
              <a:rPr sz="1400" dirty="0">
                <a:latin typeface="Times New Roman"/>
                <a:cs typeface="Times New Roman"/>
              </a:rPr>
              <a:t>you</a:t>
            </a:r>
            <a:r>
              <a:rPr sz="1400" spc="260" dirty="0">
                <a:latin typeface="Times New Roman"/>
                <a:cs typeface="Times New Roman"/>
              </a:rPr>
              <a:t> </a:t>
            </a:r>
            <a:r>
              <a:rPr sz="1400" dirty="0">
                <a:latin typeface="Times New Roman"/>
                <a:cs typeface="Times New Roman"/>
              </a:rPr>
              <a:t>can</a:t>
            </a:r>
            <a:r>
              <a:rPr sz="1400" spc="254" dirty="0">
                <a:latin typeface="Times New Roman"/>
                <a:cs typeface="Times New Roman"/>
              </a:rPr>
              <a:t> </a:t>
            </a:r>
            <a:r>
              <a:rPr sz="1400" dirty="0">
                <a:latin typeface="Times New Roman"/>
                <a:cs typeface="Times New Roman"/>
              </a:rPr>
              <a:t>imagine</a:t>
            </a:r>
            <a:r>
              <a:rPr sz="1400" spc="254" dirty="0">
                <a:latin typeface="Times New Roman"/>
                <a:cs typeface="Times New Roman"/>
              </a:rPr>
              <a:t> </a:t>
            </a:r>
            <a:r>
              <a:rPr sz="1400" spc="70" dirty="0">
                <a:latin typeface="Times New Roman"/>
                <a:cs typeface="Times New Roman"/>
              </a:rPr>
              <a:t>an</a:t>
            </a:r>
            <a:r>
              <a:rPr sz="1400" spc="260" dirty="0">
                <a:latin typeface="Times New Roman"/>
                <a:cs typeface="Times New Roman"/>
              </a:rPr>
              <a:t> </a:t>
            </a:r>
            <a:r>
              <a:rPr sz="1400" spc="65" dirty="0">
                <a:latin typeface="Times New Roman"/>
                <a:cs typeface="Times New Roman"/>
              </a:rPr>
              <a:t>atom,</a:t>
            </a:r>
            <a:r>
              <a:rPr sz="1400" spc="275" dirty="0">
                <a:latin typeface="Times New Roman"/>
                <a:cs typeface="Times New Roman"/>
              </a:rPr>
              <a:t> </a:t>
            </a:r>
            <a:r>
              <a:rPr sz="1400" dirty="0">
                <a:latin typeface="Times New Roman"/>
                <a:cs typeface="Times New Roman"/>
              </a:rPr>
              <a:t>or</a:t>
            </a:r>
            <a:r>
              <a:rPr sz="1400" spc="254" dirty="0">
                <a:latin typeface="Times New Roman"/>
                <a:cs typeface="Times New Roman"/>
              </a:rPr>
              <a:t> </a:t>
            </a:r>
            <a:r>
              <a:rPr sz="1400" spc="70" dirty="0">
                <a:latin typeface="Times New Roman"/>
                <a:cs typeface="Times New Roman"/>
              </a:rPr>
              <a:t>an</a:t>
            </a:r>
            <a:r>
              <a:rPr sz="1400" spc="260" dirty="0">
                <a:latin typeface="Times New Roman"/>
                <a:cs typeface="Times New Roman"/>
              </a:rPr>
              <a:t> </a:t>
            </a:r>
            <a:r>
              <a:rPr sz="1400" dirty="0">
                <a:latin typeface="Times New Roman"/>
                <a:cs typeface="Times New Roman"/>
              </a:rPr>
              <a:t>infinite</a:t>
            </a:r>
            <a:r>
              <a:rPr sz="1400" spc="254" dirty="0">
                <a:latin typeface="Times New Roman"/>
                <a:cs typeface="Times New Roman"/>
              </a:rPr>
              <a:t> </a:t>
            </a:r>
            <a:r>
              <a:rPr sz="1400" dirty="0">
                <a:latin typeface="Times New Roman"/>
                <a:cs typeface="Times New Roman"/>
              </a:rPr>
              <a:t>square</a:t>
            </a:r>
            <a:r>
              <a:rPr sz="1400" spc="254" dirty="0">
                <a:latin typeface="Times New Roman"/>
                <a:cs typeface="Times New Roman"/>
              </a:rPr>
              <a:t> </a:t>
            </a:r>
            <a:r>
              <a:rPr sz="1400" dirty="0">
                <a:latin typeface="Times New Roman"/>
                <a:cs typeface="Times New Roman"/>
              </a:rPr>
              <a:t>well.)</a:t>
            </a:r>
            <a:r>
              <a:rPr sz="1400" spc="105" dirty="0">
                <a:latin typeface="Times New Roman"/>
                <a:cs typeface="Times New Roman"/>
              </a:rPr>
              <a:t>  </a:t>
            </a:r>
            <a:r>
              <a:rPr sz="1400" dirty="0">
                <a:latin typeface="Times New Roman"/>
                <a:cs typeface="Times New Roman"/>
              </a:rPr>
              <a:t>If</a:t>
            </a:r>
            <a:r>
              <a:rPr sz="1400" spc="260" dirty="0">
                <a:latin typeface="Times New Roman"/>
                <a:cs typeface="Times New Roman"/>
              </a:rPr>
              <a:t> </a:t>
            </a:r>
            <a:r>
              <a:rPr sz="1400" dirty="0">
                <a:latin typeface="Times New Roman"/>
                <a:cs typeface="Times New Roman"/>
              </a:rPr>
              <a:t>you</a:t>
            </a:r>
            <a:r>
              <a:rPr sz="1400" spc="254" dirty="0">
                <a:latin typeface="Times New Roman"/>
                <a:cs typeface="Times New Roman"/>
              </a:rPr>
              <a:t> </a:t>
            </a:r>
            <a:r>
              <a:rPr sz="1400" dirty="0">
                <a:latin typeface="Times New Roman"/>
                <a:cs typeface="Times New Roman"/>
              </a:rPr>
              <a:t>increase</a:t>
            </a:r>
            <a:r>
              <a:rPr sz="1400" spc="254" dirty="0">
                <a:latin typeface="Times New Roman"/>
                <a:cs typeface="Times New Roman"/>
              </a:rPr>
              <a:t> </a:t>
            </a:r>
            <a:r>
              <a:rPr sz="1400" spc="70" dirty="0">
                <a:latin typeface="Times New Roman"/>
                <a:cs typeface="Times New Roman"/>
              </a:rPr>
              <a:t>the</a:t>
            </a:r>
            <a:r>
              <a:rPr sz="1400" spc="254" dirty="0">
                <a:latin typeface="Times New Roman"/>
                <a:cs typeface="Times New Roman"/>
              </a:rPr>
              <a:t> </a:t>
            </a:r>
            <a:r>
              <a:rPr sz="1400" spc="70" dirty="0">
                <a:latin typeface="Times New Roman"/>
                <a:cs typeface="Times New Roman"/>
              </a:rPr>
              <a:t>temperature</a:t>
            </a:r>
            <a:r>
              <a:rPr sz="1400" spc="254" dirty="0">
                <a:latin typeface="Times New Roman"/>
                <a:cs typeface="Times New Roman"/>
              </a:rPr>
              <a:t> </a:t>
            </a:r>
            <a:r>
              <a:rPr sz="1400" dirty="0">
                <a:latin typeface="Times New Roman"/>
                <a:cs typeface="Times New Roman"/>
              </a:rPr>
              <a:t>does</a:t>
            </a:r>
            <a:r>
              <a:rPr sz="1400" spc="254" dirty="0">
                <a:latin typeface="Times New Roman"/>
                <a:cs typeface="Times New Roman"/>
              </a:rPr>
              <a:t> </a:t>
            </a:r>
            <a:r>
              <a:rPr sz="1400" spc="70" dirty="0">
                <a:latin typeface="Times New Roman"/>
                <a:cs typeface="Times New Roman"/>
              </a:rPr>
              <a:t>the</a:t>
            </a:r>
            <a:r>
              <a:rPr sz="1400" spc="254" dirty="0">
                <a:latin typeface="Times New Roman"/>
                <a:cs typeface="Times New Roman"/>
              </a:rPr>
              <a:t> </a:t>
            </a:r>
            <a:r>
              <a:rPr sz="1400" spc="-10" dirty="0">
                <a:latin typeface="Times New Roman"/>
                <a:cs typeface="Times New Roman"/>
              </a:rPr>
              <a:t>chemical </a:t>
            </a:r>
            <a:r>
              <a:rPr sz="1400" spc="55" dirty="0">
                <a:latin typeface="Times New Roman"/>
                <a:cs typeface="Times New Roman"/>
              </a:rPr>
              <a:t>potential</a:t>
            </a:r>
            <a:r>
              <a:rPr sz="1400" spc="210" dirty="0">
                <a:latin typeface="Times New Roman"/>
                <a:cs typeface="Times New Roman"/>
              </a:rPr>
              <a:t> </a:t>
            </a:r>
            <a:r>
              <a:rPr sz="1400" i="1" dirty="0">
                <a:latin typeface="Times New Roman"/>
                <a:cs typeface="Times New Roman"/>
              </a:rPr>
              <a:t>µ</a:t>
            </a:r>
            <a:r>
              <a:rPr sz="1400" i="1" spc="215" dirty="0">
                <a:latin typeface="Times New Roman"/>
                <a:cs typeface="Times New Roman"/>
              </a:rPr>
              <a:t> </a:t>
            </a:r>
            <a:r>
              <a:rPr sz="1400" dirty="0">
                <a:latin typeface="Times New Roman"/>
                <a:cs typeface="Times New Roman"/>
              </a:rPr>
              <a:t>.</a:t>
            </a:r>
            <a:r>
              <a:rPr sz="1400" spc="-65" dirty="0">
                <a:latin typeface="Times New Roman"/>
                <a:cs typeface="Times New Roman"/>
              </a:rPr>
              <a:t> </a:t>
            </a:r>
            <a:r>
              <a:rPr sz="1400" dirty="0">
                <a:latin typeface="Times New Roman"/>
                <a:cs typeface="Times New Roman"/>
              </a:rPr>
              <a:t>.</a:t>
            </a:r>
            <a:r>
              <a:rPr sz="1400" spc="-70" dirty="0">
                <a:latin typeface="Times New Roman"/>
                <a:cs typeface="Times New Roman"/>
              </a:rPr>
              <a:t> </a:t>
            </a:r>
            <a:r>
              <a:rPr sz="1400" dirty="0">
                <a:latin typeface="Times New Roman"/>
                <a:cs typeface="Times New Roman"/>
              </a:rPr>
              <a:t>.</a:t>
            </a:r>
            <a:r>
              <a:rPr sz="1400" spc="-65" dirty="0">
                <a:latin typeface="Times New Roman"/>
                <a:cs typeface="Times New Roman"/>
              </a:rPr>
              <a:t> </a:t>
            </a:r>
            <a:r>
              <a:rPr sz="1400" dirty="0">
                <a:latin typeface="Times New Roman"/>
                <a:cs typeface="Times New Roman"/>
              </a:rPr>
              <a:t>(Choose</a:t>
            </a:r>
            <a:r>
              <a:rPr sz="1400" spc="215" dirty="0">
                <a:latin typeface="Times New Roman"/>
                <a:cs typeface="Times New Roman"/>
              </a:rPr>
              <a:t> </a:t>
            </a:r>
            <a:r>
              <a:rPr sz="1400" spc="-10" dirty="0">
                <a:latin typeface="Times New Roman"/>
                <a:cs typeface="Times New Roman"/>
              </a:rPr>
              <a:t>one.)</a:t>
            </a:r>
            <a:endParaRPr sz="1400">
              <a:latin typeface="Times New Roman"/>
              <a:cs typeface="Times New Roman"/>
            </a:endParaRPr>
          </a:p>
          <a:p>
            <a:pPr>
              <a:lnSpc>
                <a:spcPct val="100000"/>
              </a:lnSpc>
              <a:spcBef>
                <a:spcPts val="100"/>
              </a:spcBef>
            </a:pPr>
            <a:endParaRPr sz="1400">
              <a:latin typeface="Times New Roman"/>
              <a:cs typeface="Times New Roman"/>
            </a:endParaRPr>
          </a:p>
          <a:p>
            <a:pPr marL="434340" indent="-257175">
              <a:lnSpc>
                <a:spcPct val="100000"/>
              </a:lnSpc>
              <a:buAutoNum type="alphaUcPeriod"/>
              <a:tabLst>
                <a:tab pos="434340" algn="l"/>
              </a:tabLst>
            </a:pPr>
            <a:r>
              <a:rPr sz="1400" spc="-10" dirty="0">
                <a:latin typeface="Times New Roman"/>
                <a:cs typeface="Times New Roman"/>
              </a:rPr>
              <a:t>increase</a:t>
            </a:r>
            <a:endParaRPr sz="1400">
              <a:latin typeface="Times New Roman"/>
              <a:cs typeface="Times New Roman"/>
            </a:endParaRPr>
          </a:p>
          <a:p>
            <a:pPr marL="434340" indent="-249554">
              <a:lnSpc>
                <a:spcPct val="100000"/>
              </a:lnSpc>
              <a:spcBef>
                <a:spcPts val="1110"/>
              </a:spcBef>
              <a:buAutoNum type="alphaUcPeriod"/>
              <a:tabLst>
                <a:tab pos="434340" algn="l"/>
              </a:tabLst>
            </a:pPr>
            <a:r>
              <a:rPr sz="1400" spc="-10" dirty="0">
                <a:latin typeface="Times New Roman"/>
                <a:cs typeface="Times New Roman"/>
              </a:rPr>
              <a:t>decrease</a:t>
            </a:r>
            <a:endParaRPr sz="1400">
              <a:latin typeface="Times New Roman"/>
              <a:cs typeface="Times New Roman"/>
            </a:endParaRPr>
          </a:p>
          <a:p>
            <a:pPr marL="434340" indent="-252095">
              <a:lnSpc>
                <a:spcPct val="100000"/>
              </a:lnSpc>
              <a:spcBef>
                <a:spcPts val="1110"/>
              </a:spcBef>
              <a:buAutoNum type="alphaUcPeriod"/>
              <a:tabLst>
                <a:tab pos="434340" algn="l"/>
              </a:tabLst>
            </a:pPr>
            <a:r>
              <a:rPr sz="1400" spc="55" dirty="0">
                <a:latin typeface="Times New Roman"/>
                <a:cs typeface="Times New Roman"/>
              </a:rPr>
              <a:t>stay</a:t>
            </a:r>
            <a:r>
              <a:rPr sz="1400" spc="125" dirty="0">
                <a:latin typeface="Times New Roman"/>
                <a:cs typeface="Times New Roman"/>
              </a:rPr>
              <a:t> </a:t>
            </a:r>
            <a:r>
              <a:rPr sz="1400" spc="70" dirty="0">
                <a:latin typeface="Times New Roman"/>
                <a:cs typeface="Times New Roman"/>
              </a:rPr>
              <a:t>the</a:t>
            </a:r>
            <a:r>
              <a:rPr sz="1400" spc="125" dirty="0">
                <a:latin typeface="Times New Roman"/>
                <a:cs typeface="Times New Roman"/>
              </a:rPr>
              <a:t> </a:t>
            </a:r>
            <a:r>
              <a:rPr sz="1400" spc="-20" dirty="0">
                <a:latin typeface="Times New Roman"/>
                <a:cs typeface="Times New Roman"/>
              </a:rPr>
              <a:t>same</a:t>
            </a:r>
            <a:endParaRPr sz="1400">
              <a:latin typeface="Times New Roman"/>
              <a:cs typeface="Times New Roman"/>
            </a:endParaRPr>
          </a:p>
          <a:p>
            <a:pPr marL="434340" indent="-259715">
              <a:lnSpc>
                <a:spcPct val="100000"/>
              </a:lnSpc>
              <a:spcBef>
                <a:spcPts val="1110"/>
              </a:spcBef>
              <a:buAutoNum type="alphaUcPeriod"/>
              <a:tabLst>
                <a:tab pos="434340" algn="l"/>
              </a:tabLst>
            </a:pPr>
            <a:r>
              <a:rPr sz="1400" spc="75" dirty="0">
                <a:latin typeface="Times New Roman"/>
                <a:cs typeface="Times New Roman"/>
              </a:rPr>
              <a:t>The</a:t>
            </a:r>
            <a:r>
              <a:rPr sz="1400" spc="225" dirty="0">
                <a:latin typeface="Times New Roman"/>
                <a:cs typeface="Times New Roman"/>
              </a:rPr>
              <a:t> </a:t>
            </a:r>
            <a:r>
              <a:rPr sz="1400" dirty="0">
                <a:latin typeface="Times New Roman"/>
                <a:cs typeface="Times New Roman"/>
              </a:rPr>
              <a:t>answer</a:t>
            </a:r>
            <a:r>
              <a:rPr sz="1400" spc="229" dirty="0">
                <a:latin typeface="Times New Roman"/>
                <a:cs typeface="Times New Roman"/>
              </a:rPr>
              <a:t> </a:t>
            </a:r>
            <a:r>
              <a:rPr sz="1400" dirty="0">
                <a:latin typeface="Times New Roman"/>
                <a:cs typeface="Times New Roman"/>
              </a:rPr>
              <a:t>is</a:t>
            </a:r>
            <a:r>
              <a:rPr sz="1400" spc="229" dirty="0">
                <a:latin typeface="Times New Roman"/>
                <a:cs typeface="Times New Roman"/>
              </a:rPr>
              <a:t> </a:t>
            </a:r>
            <a:r>
              <a:rPr sz="1400" dirty="0">
                <a:latin typeface="Times New Roman"/>
                <a:cs typeface="Times New Roman"/>
              </a:rPr>
              <a:t>different</a:t>
            </a:r>
            <a:r>
              <a:rPr sz="1400" spc="235" dirty="0">
                <a:latin typeface="Times New Roman"/>
                <a:cs typeface="Times New Roman"/>
              </a:rPr>
              <a:t> </a:t>
            </a:r>
            <a:r>
              <a:rPr sz="1400" dirty="0">
                <a:latin typeface="Times New Roman"/>
                <a:cs typeface="Times New Roman"/>
              </a:rPr>
              <a:t>for</a:t>
            </a:r>
            <a:r>
              <a:rPr sz="1400" spc="229" dirty="0">
                <a:latin typeface="Times New Roman"/>
                <a:cs typeface="Times New Roman"/>
              </a:rPr>
              <a:t> </a:t>
            </a:r>
            <a:r>
              <a:rPr sz="1400" dirty="0">
                <a:latin typeface="Times New Roman"/>
                <a:cs typeface="Times New Roman"/>
              </a:rPr>
              <a:t>different</a:t>
            </a:r>
            <a:r>
              <a:rPr sz="1400" spc="229" dirty="0">
                <a:latin typeface="Times New Roman"/>
                <a:cs typeface="Times New Roman"/>
              </a:rPr>
              <a:t> </a:t>
            </a:r>
            <a:r>
              <a:rPr sz="1400" dirty="0">
                <a:latin typeface="Times New Roman"/>
                <a:cs typeface="Times New Roman"/>
              </a:rPr>
              <a:t>systems</a:t>
            </a:r>
            <a:r>
              <a:rPr sz="1400" spc="229" dirty="0">
                <a:latin typeface="Times New Roman"/>
                <a:cs typeface="Times New Roman"/>
              </a:rPr>
              <a:t> </a:t>
            </a:r>
            <a:r>
              <a:rPr sz="1400" dirty="0">
                <a:latin typeface="Times New Roman"/>
                <a:cs typeface="Times New Roman"/>
              </a:rPr>
              <a:t>of</a:t>
            </a:r>
            <a:r>
              <a:rPr sz="1400" spc="229" dirty="0">
                <a:latin typeface="Times New Roman"/>
                <a:cs typeface="Times New Roman"/>
              </a:rPr>
              <a:t> </a:t>
            </a:r>
            <a:r>
              <a:rPr sz="1400" spc="-10" dirty="0">
                <a:latin typeface="Times New Roman"/>
                <a:cs typeface="Times New Roman"/>
              </a:rPr>
              <a:t>fermions.</a:t>
            </a:r>
            <a:endParaRPr sz="1400">
              <a:latin typeface="Times New Roman"/>
              <a:cs typeface="Times New Roman"/>
            </a:endParaRPr>
          </a:p>
          <a:p>
            <a:pPr>
              <a:lnSpc>
                <a:spcPct val="100000"/>
              </a:lnSpc>
              <a:spcBef>
                <a:spcPts val="395"/>
              </a:spcBef>
            </a:pPr>
            <a:endParaRPr sz="1400">
              <a:latin typeface="Times New Roman"/>
              <a:cs typeface="Times New Roman"/>
            </a:endParaRPr>
          </a:p>
          <a:p>
            <a:pPr marL="52069" algn="just">
              <a:lnSpc>
                <a:spcPct val="100000"/>
              </a:lnSpc>
            </a:pPr>
            <a:r>
              <a:rPr sz="1400" b="1" dirty="0">
                <a:latin typeface="Book Antiqua"/>
                <a:cs typeface="Book Antiqua"/>
              </a:rPr>
              <a:t>Solution:</a:t>
            </a:r>
            <a:r>
              <a:rPr sz="1400" b="1" spc="215" dirty="0">
                <a:latin typeface="Book Antiqua"/>
                <a:cs typeface="Book Antiqua"/>
              </a:rPr>
              <a:t>   </a:t>
            </a:r>
            <a:r>
              <a:rPr sz="1400" spc="5" dirty="0">
                <a:latin typeface="Times New Roman"/>
                <a:cs typeface="Times New Roman"/>
              </a:rPr>
              <a:t>B</a:t>
            </a:r>
            <a:endParaRPr sz="1400">
              <a:latin typeface="Times New Roman"/>
              <a:cs typeface="Times New Roman"/>
            </a:endParaRPr>
          </a:p>
          <a:p>
            <a:pPr marL="63500" marR="55880" algn="just">
              <a:lnSpc>
                <a:spcPct val="106700"/>
              </a:lnSpc>
              <a:spcBef>
                <a:spcPts val="595"/>
              </a:spcBef>
            </a:pPr>
            <a:r>
              <a:rPr sz="1400" dirty="0">
                <a:latin typeface="Times New Roman"/>
                <a:cs typeface="Times New Roman"/>
              </a:rPr>
              <a:t>Remember</a:t>
            </a:r>
            <a:r>
              <a:rPr sz="1400" spc="270" dirty="0">
                <a:latin typeface="Times New Roman"/>
                <a:cs typeface="Times New Roman"/>
              </a:rPr>
              <a:t> </a:t>
            </a:r>
            <a:r>
              <a:rPr sz="1400" spc="70" dirty="0">
                <a:latin typeface="Times New Roman"/>
                <a:cs typeface="Times New Roman"/>
              </a:rPr>
              <a:t>what</a:t>
            </a:r>
            <a:r>
              <a:rPr sz="1400" spc="260" dirty="0">
                <a:latin typeface="Times New Roman"/>
                <a:cs typeface="Times New Roman"/>
              </a:rPr>
              <a:t> </a:t>
            </a:r>
            <a:r>
              <a:rPr sz="1400" i="1" dirty="0">
                <a:latin typeface="Times New Roman"/>
                <a:cs typeface="Times New Roman"/>
              </a:rPr>
              <a:t>µ</a:t>
            </a:r>
            <a:r>
              <a:rPr sz="1400" i="1" spc="275" dirty="0">
                <a:latin typeface="Times New Roman"/>
                <a:cs typeface="Times New Roman"/>
              </a:rPr>
              <a:t> </a:t>
            </a:r>
            <a:r>
              <a:rPr sz="1400" dirty="0">
                <a:latin typeface="Times New Roman"/>
                <a:cs typeface="Times New Roman"/>
              </a:rPr>
              <a:t>means</a:t>
            </a:r>
            <a:r>
              <a:rPr sz="1400" spc="270" dirty="0">
                <a:latin typeface="Times New Roman"/>
                <a:cs typeface="Times New Roman"/>
              </a:rPr>
              <a:t> </a:t>
            </a:r>
            <a:r>
              <a:rPr sz="1400" dirty="0">
                <a:latin typeface="Times New Roman"/>
                <a:cs typeface="Times New Roman"/>
              </a:rPr>
              <a:t>for</a:t>
            </a:r>
            <a:r>
              <a:rPr sz="1400" spc="270" dirty="0">
                <a:latin typeface="Times New Roman"/>
                <a:cs typeface="Times New Roman"/>
              </a:rPr>
              <a:t> </a:t>
            </a:r>
            <a:r>
              <a:rPr sz="1400" spc="75" dirty="0">
                <a:latin typeface="Times New Roman"/>
                <a:cs typeface="Times New Roman"/>
              </a:rPr>
              <a:t>a</a:t>
            </a:r>
            <a:r>
              <a:rPr sz="1400" spc="270" dirty="0">
                <a:latin typeface="Times New Roman"/>
                <a:cs typeface="Times New Roman"/>
              </a:rPr>
              <a:t> </a:t>
            </a:r>
            <a:r>
              <a:rPr sz="1400" dirty="0">
                <a:latin typeface="Times New Roman"/>
                <a:cs typeface="Times New Roman"/>
              </a:rPr>
              <a:t>collection</a:t>
            </a:r>
            <a:r>
              <a:rPr sz="1400" spc="270" dirty="0">
                <a:latin typeface="Times New Roman"/>
                <a:cs typeface="Times New Roman"/>
              </a:rPr>
              <a:t> </a:t>
            </a:r>
            <a:r>
              <a:rPr sz="1400" dirty="0">
                <a:latin typeface="Times New Roman"/>
                <a:cs typeface="Times New Roman"/>
              </a:rPr>
              <a:t>of</a:t>
            </a:r>
            <a:r>
              <a:rPr sz="1400" spc="270" dirty="0">
                <a:latin typeface="Times New Roman"/>
                <a:cs typeface="Times New Roman"/>
              </a:rPr>
              <a:t> </a:t>
            </a:r>
            <a:r>
              <a:rPr sz="1400" dirty="0">
                <a:latin typeface="Times New Roman"/>
                <a:cs typeface="Times New Roman"/>
              </a:rPr>
              <a:t>fermions.</a:t>
            </a:r>
            <a:r>
              <a:rPr sz="1400" spc="100" dirty="0">
                <a:latin typeface="Times New Roman"/>
                <a:cs typeface="Times New Roman"/>
              </a:rPr>
              <a:t>  </a:t>
            </a:r>
            <a:r>
              <a:rPr sz="1400" dirty="0">
                <a:latin typeface="Times New Roman"/>
                <a:cs typeface="Times New Roman"/>
              </a:rPr>
              <a:t>For</a:t>
            </a:r>
            <a:r>
              <a:rPr sz="1400" spc="270" dirty="0">
                <a:latin typeface="Times New Roman"/>
                <a:cs typeface="Times New Roman"/>
              </a:rPr>
              <a:t> </a:t>
            </a:r>
            <a:r>
              <a:rPr sz="1400" dirty="0">
                <a:latin typeface="Times New Roman"/>
                <a:cs typeface="Times New Roman"/>
              </a:rPr>
              <a:t>energy</a:t>
            </a:r>
            <a:r>
              <a:rPr sz="1400" spc="270" dirty="0">
                <a:latin typeface="Times New Roman"/>
                <a:cs typeface="Times New Roman"/>
              </a:rPr>
              <a:t> </a:t>
            </a:r>
            <a:r>
              <a:rPr sz="1400" dirty="0">
                <a:latin typeface="Times New Roman"/>
                <a:cs typeface="Times New Roman"/>
              </a:rPr>
              <a:t>levels</a:t>
            </a:r>
            <a:r>
              <a:rPr sz="1400" spc="270" dirty="0">
                <a:latin typeface="Times New Roman"/>
                <a:cs typeface="Times New Roman"/>
              </a:rPr>
              <a:t> </a:t>
            </a:r>
            <a:r>
              <a:rPr sz="1400" dirty="0">
                <a:latin typeface="Times New Roman"/>
                <a:cs typeface="Times New Roman"/>
              </a:rPr>
              <a:t>below</a:t>
            </a:r>
            <a:r>
              <a:rPr sz="1400" spc="270" dirty="0">
                <a:latin typeface="Times New Roman"/>
                <a:cs typeface="Times New Roman"/>
              </a:rPr>
              <a:t> </a:t>
            </a:r>
            <a:r>
              <a:rPr sz="1400" i="1" dirty="0">
                <a:latin typeface="Times New Roman"/>
                <a:cs typeface="Times New Roman"/>
              </a:rPr>
              <a:t>µ</a:t>
            </a:r>
            <a:r>
              <a:rPr sz="1400" dirty="0">
                <a:latin typeface="Times New Roman"/>
                <a:cs typeface="Times New Roman"/>
              </a:rPr>
              <a:t>,</a:t>
            </a:r>
            <a:r>
              <a:rPr sz="1400" spc="285" dirty="0">
                <a:latin typeface="Times New Roman"/>
                <a:cs typeface="Times New Roman"/>
              </a:rPr>
              <a:t> </a:t>
            </a:r>
            <a:r>
              <a:rPr sz="1400" spc="70" dirty="0">
                <a:latin typeface="Times New Roman"/>
                <a:cs typeface="Times New Roman"/>
              </a:rPr>
              <a:t>the</a:t>
            </a:r>
            <a:r>
              <a:rPr sz="1400" spc="270" dirty="0">
                <a:latin typeface="Times New Roman"/>
                <a:cs typeface="Times New Roman"/>
              </a:rPr>
              <a:t> </a:t>
            </a:r>
            <a:r>
              <a:rPr sz="1400" dirty="0">
                <a:latin typeface="Times New Roman"/>
                <a:cs typeface="Times New Roman"/>
              </a:rPr>
              <a:t>occupation</a:t>
            </a:r>
            <a:r>
              <a:rPr sz="1400" spc="270" dirty="0">
                <a:latin typeface="Times New Roman"/>
                <a:cs typeface="Times New Roman"/>
              </a:rPr>
              <a:t> </a:t>
            </a:r>
            <a:r>
              <a:rPr sz="1400" spc="45" dirty="0">
                <a:latin typeface="Times New Roman"/>
                <a:cs typeface="Times New Roman"/>
              </a:rPr>
              <a:t>number </a:t>
            </a:r>
            <a:r>
              <a:rPr sz="1400" dirty="0">
                <a:latin typeface="Times New Roman"/>
                <a:cs typeface="Times New Roman"/>
              </a:rPr>
              <a:t>is</a:t>
            </a:r>
            <a:r>
              <a:rPr sz="1400" spc="165" dirty="0">
                <a:latin typeface="Times New Roman"/>
                <a:cs typeface="Times New Roman"/>
              </a:rPr>
              <a:t> </a:t>
            </a:r>
            <a:r>
              <a:rPr sz="1400" spc="55" dirty="0">
                <a:latin typeface="Times New Roman"/>
                <a:cs typeface="Times New Roman"/>
              </a:rPr>
              <a:t>greater</a:t>
            </a:r>
            <a:r>
              <a:rPr sz="1400" spc="175" dirty="0">
                <a:latin typeface="Times New Roman"/>
                <a:cs typeface="Times New Roman"/>
              </a:rPr>
              <a:t> </a:t>
            </a:r>
            <a:r>
              <a:rPr sz="1400" spc="95" dirty="0">
                <a:latin typeface="Times New Roman"/>
                <a:cs typeface="Times New Roman"/>
              </a:rPr>
              <a:t>than</a:t>
            </a:r>
            <a:r>
              <a:rPr sz="1400" spc="170" dirty="0">
                <a:latin typeface="Times New Roman"/>
                <a:cs typeface="Times New Roman"/>
              </a:rPr>
              <a:t> </a:t>
            </a:r>
            <a:r>
              <a:rPr sz="1400" spc="75" dirty="0">
                <a:latin typeface="Times New Roman"/>
                <a:cs typeface="Times New Roman"/>
              </a:rPr>
              <a:t>1</a:t>
            </a:r>
            <a:r>
              <a:rPr sz="1400" i="1" spc="75" dirty="0">
                <a:latin typeface="Times New Roman"/>
                <a:cs typeface="Times New Roman"/>
              </a:rPr>
              <a:t>/</a:t>
            </a:r>
            <a:r>
              <a:rPr sz="1400" spc="75" dirty="0">
                <a:latin typeface="Times New Roman"/>
                <a:cs typeface="Times New Roman"/>
              </a:rPr>
              <a:t>2;</a:t>
            </a:r>
            <a:r>
              <a:rPr sz="1400" spc="170" dirty="0">
                <a:latin typeface="Times New Roman"/>
                <a:cs typeface="Times New Roman"/>
              </a:rPr>
              <a:t> </a:t>
            </a:r>
            <a:r>
              <a:rPr sz="1400" dirty="0">
                <a:latin typeface="Times New Roman"/>
                <a:cs typeface="Times New Roman"/>
              </a:rPr>
              <a:t>those</a:t>
            </a:r>
            <a:r>
              <a:rPr sz="1400" spc="170" dirty="0">
                <a:latin typeface="Times New Roman"/>
                <a:cs typeface="Times New Roman"/>
              </a:rPr>
              <a:t> </a:t>
            </a:r>
            <a:r>
              <a:rPr sz="1400" spc="60" dirty="0">
                <a:latin typeface="Times New Roman"/>
                <a:cs typeface="Times New Roman"/>
              </a:rPr>
              <a:t>states</a:t>
            </a:r>
            <a:r>
              <a:rPr sz="1400" spc="170" dirty="0">
                <a:latin typeface="Times New Roman"/>
                <a:cs typeface="Times New Roman"/>
              </a:rPr>
              <a:t> </a:t>
            </a:r>
            <a:r>
              <a:rPr sz="1400" spc="50" dirty="0">
                <a:latin typeface="Times New Roman"/>
                <a:cs typeface="Times New Roman"/>
              </a:rPr>
              <a:t>are</a:t>
            </a:r>
            <a:r>
              <a:rPr sz="1400" spc="165" dirty="0">
                <a:latin typeface="Times New Roman"/>
                <a:cs typeface="Times New Roman"/>
              </a:rPr>
              <a:t> </a:t>
            </a:r>
            <a:r>
              <a:rPr sz="1400" dirty="0">
                <a:latin typeface="Times New Roman"/>
                <a:cs typeface="Times New Roman"/>
              </a:rPr>
              <a:t>more</a:t>
            </a:r>
            <a:r>
              <a:rPr sz="1400" spc="170" dirty="0">
                <a:latin typeface="Times New Roman"/>
                <a:cs typeface="Times New Roman"/>
              </a:rPr>
              <a:t> </a:t>
            </a:r>
            <a:r>
              <a:rPr sz="1400" dirty="0">
                <a:latin typeface="Times New Roman"/>
                <a:cs typeface="Times New Roman"/>
              </a:rPr>
              <a:t>likely</a:t>
            </a:r>
            <a:r>
              <a:rPr sz="1400" spc="175" dirty="0">
                <a:latin typeface="Times New Roman"/>
                <a:cs typeface="Times New Roman"/>
              </a:rPr>
              <a:t> </a:t>
            </a:r>
            <a:r>
              <a:rPr sz="1400" spc="75" dirty="0">
                <a:latin typeface="Times New Roman"/>
                <a:cs typeface="Times New Roman"/>
              </a:rPr>
              <a:t>to</a:t>
            </a:r>
            <a:r>
              <a:rPr sz="1400" spc="170" dirty="0">
                <a:latin typeface="Times New Roman"/>
                <a:cs typeface="Times New Roman"/>
              </a:rPr>
              <a:t> </a:t>
            </a:r>
            <a:r>
              <a:rPr sz="1400" spc="55" dirty="0">
                <a:latin typeface="Times New Roman"/>
                <a:cs typeface="Times New Roman"/>
              </a:rPr>
              <a:t>be</a:t>
            </a:r>
            <a:r>
              <a:rPr sz="1400" spc="170" dirty="0">
                <a:latin typeface="Times New Roman"/>
                <a:cs typeface="Times New Roman"/>
              </a:rPr>
              <a:t> </a:t>
            </a:r>
            <a:r>
              <a:rPr sz="1400" dirty="0">
                <a:latin typeface="Times New Roman"/>
                <a:cs typeface="Times New Roman"/>
              </a:rPr>
              <a:t>occupied</a:t>
            </a:r>
            <a:r>
              <a:rPr sz="1400" spc="170" dirty="0">
                <a:latin typeface="Times New Roman"/>
                <a:cs typeface="Times New Roman"/>
              </a:rPr>
              <a:t> </a:t>
            </a:r>
            <a:r>
              <a:rPr sz="1400" spc="95" dirty="0">
                <a:latin typeface="Times New Roman"/>
                <a:cs typeface="Times New Roman"/>
              </a:rPr>
              <a:t>than</a:t>
            </a:r>
            <a:r>
              <a:rPr sz="1400" spc="165" dirty="0">
                <a:latin typeface="Times New Roman"/>
                <a:cs typeface="Times New Roman"/>
              </a:rPr>
              <a:t> </a:t>
            </a:r>
            <a:r>
              <a:rPr sz="1400" spc="-10" dirty="0">
                <a:latin typeface="Times New Roman"/>
                <a:cs typeface="Times New Roman"/>
              </a:rPr>
              <a:t>unoccupied.</a:t>
            </a:r>
            <a:endParaRPr sz="1400">
              <a:latin typeface="Times New Roman"/>
              <a:cs typeface="Times New Roman"/>
            </a:endParaRPr>
          </a:p>
          <a:p>
            <a:pPr marL="63500" marR="56515" algn="just">
              <a:lnSpc>
                <a:spcPct val="106700"/>
              </a:lnSpc>
              <a:spcBef>
                <a:spcPts val="600"/>
              </a:spcBef>
            </a:pPr>
            <a:r>
              <a:rPr sz="1400" spc="105" dirty="0">
                <a:latin typeface="Times New Roman"/>
                <a:cs typeface="Times New Roman"/>
              </a:rPr>
              <a:t>What</a:t>
            </a:r>
            <a:r>
              <a:rPr sz="1400" spc="295" dirty="0">
                <a:latin typeface="Times New Roman"/>
                <a:cs typeface="Times New Roman"/>
              </a:rPr>
              <a:t> </a:t>
            </a:r>
            <a:r>
              <a:rPr sz="1400" dirty="0">
                <a:latin typeface="Times New Roman"/>
                <a:cs typeface="Times New Roman"/>
              </a:rPr>
              <a:t>does</a:t>
            </a:r>
            <a:r>
              <a:rPr sz="1400" spc="295" dirty="0">
                <a:latin typeface="Times New Roman"/>
                <a:cs typeface="Times New Roman"/>
              </a:rPr>
              <a:t> </a:t>
            </a:r>
            <a:r>
              <a:rPr sz="1400" spc="114" dirty="0">
                <a:latin typeface="Times New Roman"/>
                <a:cs typeface="Times New Roman"/>
              </a:rPr>
              <a:t>that</a:t>
            </a:r>
            <a:r>
              <a:rPr sz="1400" spc="295" dirty="0">
                <a:latin typeface="Times New Roman"/>
                <a:cs typeface="Times New Roman"/>
              </a:rPr>
              <a:t> </a:t>
            </a:r>
            <a:r>
              <a:rPr sz="1400" dirty="0">
                <a:latin typeface="Times New Roman"/>
                <a:cs typeface="Times New Roman"/>
              </a:rPr>
              <a:t>look</a:t>
            </a:r>
            <a:r>
              <a:rPr sz="1400" spc="295" dirty="0">
                <a:latin typeface="Times New Roman"/>
                <a:cs typeface="Times New Roman"/>
              </a:rPr>
              <a:t> </a:t>
            </a:r>
            <a:r>
              <a:rPr sz="1400" dirty="0">
                <a:latin typeface="Times New Roman"/>
                <a:cs typeface="Times New Roman"/>
              </a:rPr>
              <a:t>like</a:t>
            </a:r>
            <a:r>
              <a:rPr sz="1400" spc="295" dirty="0">
                <a:latin typeface="Times New Roman"/>
                <a:cs typeface="Times New Roman"/>
              </a:rPr>
              <a:t> </a:t>
            </a:r>
            <a:r>
              <a:rPr sz="1400" spc="114" dirty="0">
                <a:latin typeface="Times New Roman"/>
                <a:cs typeface="Times New Roman"/>
              </a:rPr>
              <a:t>at</a:t>
            </a:r>
            <a:r>
              <a:rPr sz="1400" spc="295" dirty="0">
                <a:latin typeface="Times New Roman"/>
                <a:cs typeface="Times New Roman"/>
              </a:rPr>
              <a:t> </a:t>
            </a:r>
            <a:r>
              <a:rPr sz="1400" dirty="0">
                <a:latin typeface="Times New Roman"/>
                <a:cs typeface="Times New Roman"/>
              </a:rPr>
              <a:t>very</a:t>
            </a:r>
            <a:r>
              <a:rPr sz="1400" spc="300" dirty="0">
                <a:latin typeface="Times New Roman"/>
                <a:cs typeface="Times New Roman"/>
              </a:rPr>
              <a:t> </a:t>
            </a:r>
            <a:r>
              <a:rPr sz="1400" dirty="0">
                <a:latin typeface="Times New Roman"/>
                <a:cs typeface="Times New Roman"/>
              </a:rPr>
              <a:t>low</a:t>
            </a:r>
            <a:r>
              <a:rPr sz="1400" spc="295" dirty="0">
                <a:latin typeface="Times New Roman"/>
                <a:cs typeface="Times New Roman"/>
              </a:rPr>
              <a:t> </a:t>
            </a:r>
            <a:r>
              <a:rPr sz="1400" spc="65" dirty="0">
                <a:latin typeface="Times New Roman"/>
                <a:cs typeface="Times New Roman"/>
              </a:rPr>
              <a:t>temperatures?</a:t>
            </a:r>
            <a:r>
              <a:rPr sz="1400" spc="190" dirty="0">
                <a:latin typeface="Times New Roman"/>
                <a:cs typeface="Times New Roman"/>
              </a:rPr>
              <a:t>  </a:t>
            </a:r>
            <a:r>
              <a:rPr sz="1400" spc="75" dirty="0">
                <a:latin typeface="Times New Roman"/>
                <a:cs typeface="Times New Roman"/>
              </a:rPr>
              <a:t>The</a:t>
            </a:r>
            <a:r>
              <a:rPr sz="1400" spc="300" dirty="0">
                <a:latin typeface="Times New Roman"/>
                <a:cs typeface="Times New Roman"/>
              </a:rPr>
              <a:t> </a:t>
            </a:r>
            <a:r>
              <a:rPr sz="1400" dirty="0">
                <a:latin typeface="Times New Roman"/>
                <a:cs typeface="Times New Roman"/>
              </a:rPr>
              <a:t>fermions</a:t>
            </a:r>
            <a:r>
              <a:rPr sz="1400" spc="300" dirty="0">
                <a:latin typeface="Times New Roman"/>
                <a:cs typeface="Times New Roman"/>
              </a:rPr>
              <a:t> </a:t>
            </a:r>
            <a:r>
              <a:rPr sz="1400" dirty="0">
                <a:latin typeface="Times New Roman"/>
                <a:cs typeface="Times New Roman"/>
              </a:rPr>
              <a:t>crowd</a:t>
            </a:r>
            <a:r>
              <a:rPr sz="1400" spc="295" dirty="0">
                <a:latin typeface="Times New Roman"/>
                <a:cs typeface="Times New Roman"/>
              </a:rPr>
              <a:t> </a:t>
            </a:r>
            <a:r>
              <a:rPr sz="1400" dirty="0">
                <a:latin typeface="Times New Roman"/>
                <a:cs typeface="Times New Roman"/>
              </a:rPr>
              <a:t>into</a:t>
            </a:r>
            <a:r>
              <a:rPr sz="1400" spc="295" dirty="0">
                <a:latin typeface="Times New Roman"/>
                <a:cs typeface="Times New Roman"/>
              </a:rPr>
              <a:t> </a:t>
            </a:r>
            <a:r>
              <a:rPr sz="1400" spc="70" dirty="0">
                <a:latin typeface="Times New Roman"/>
                <a:cs typeface="Times New Roman"/>
              </a:rPr>
              <a:t>the</a:t>
            </a:r>
            <a:r>
              <a:rPr sz="1400" spc="295" dirty="0">
                <a:latin typeface="Times New Roman"/>
                <a:cs typeface="Times New Roman"/>
              </a:rPr>
              <a:t> </a:t>
            </a:r>
            <a:r>
              <a:rPr sz="1400" dirty="0">
                <a:latin typeface="Times New Roman"/>
                <a:cs typeface="Times New Roman"/>
              </a:rPr>
              <a:t>lowest</a:t>
            </a:r>
            <a:r>
              <a:rPr sz="1400" spc="295" dirty="0">
                <a:latin typeface="Times New Roman"/>
                <a:cs typeface="Times New Roman"/>
              </a:rPr>
              <a:t> </a:t>
            </a:r>
            <a:r>
              <a:rPr sz="1400" dirty="0">
                <a:latin typeface="Times New Roman"/>
                <a:cs typeface="Times New Roman"/>
              </a:rPr>
              <a:t>energy</a:t>
            </a:r>
            <a:r>
              <a:rPr sz="1400" spc="295" dirty="0">
                <a:latin typeface="Times New Roman"/>
                <a:cs typeface="Times New Roman"/>
              </a:rPr>
              <a:t> </a:t>
            </a:r>
            <a:r>
              <a:rPr sz="1400" spc="50" dirty="0">
                <a:latin typeface="Times New Roman"/>
                <a:cs typeface="Times New Roman"/>
              </a:rPr>
              <a:t>states </a:t>
            </a:r>
            <a:r>
              <a:rPr sz="1400" dirty="0">
                <a:latin typeface="Times New Roman"/>
                <a:cs typeface="Times New Roman"/>
              </a:rPr>
              <a:t>possible,</a:t>
            </a:r>
            <a:r>
              <a:rPr sz="1400" spc="295" dirty="0">
                <a:latin typeface="Times New Roman"/>
                <a:cs typeface="Times New Roman"/>
              </a:rPr>
              <a:t> </a:t>
            </a:r>
            <a:r>
              <a:rPr sz="1400" spc="100" dirty="0">
                <a:latin typeface="Times New Roman"/>
                <a:cs typeface="Times New Roman"/>
              </a:rPr>
              <a:t>but</a:t>
            </a:r>
            <a:r>
              <a:rPr sz="1400" spc="280" dirty="0">
                <a:latin typeface="Times New Roman"/>
                <a:cs typeface="Times New Roman"/>
              </a:rPr>
              <a:t> </a:t>
            </a:r>
            <a:r>
              <a:rPr sz="1400" spc="65" dirty="0">
                <a:latin typeface="Times New Roman"/>
                <a:cs typeface="Times New Roman"/>
              </a:rPr>
              <a:t>they</a:t>
            </a:r>
            <a:r>
              <a:rPr sz="1400" spc="270" dirty="0">
                <a:latin typeface="Times New Roman"/>
                <a:cs typeface="Times New Roman"/>
              </a:rPr>
              <a:t> </a:t>
            </a:r>
            <a:r>
              <a:rPr sz="1400" dirty="0">
                <a:latin typeface="Times New Roman"/>
                <a:cs typeface="Times New Roman"/>
              </a:rPr>
              <a:t>can’t</a:t>
            </a:r>
            <a:r>
              <a:rPr sz="1400" spc="280" dirty="0">
                <a:latin typeface="Times New Roman"/>
                <a:cs typeface="Times New Roman"/>
              </a:rPr>
              <a:t> </a:t>
            </a:r>
            <a:r>
              <a:rPr sz="1400" dirty="0">
                <a:latin typeface="Times New Roman"/>
                <a:cs typeface="Times New Roman"/>
              </a:rPr>
              <a:t>all</a:t>
            </a:r>
            <a:r>
              <a:rPr sz="1400" spc="280" dirty="0">
                <a:latin typeface="Times New Roman"/>
                <a:cs typeface="Times New Roman"/>
              </a:rPr>
              <a:t> </a:t>
            </a:r>
            <a:r>
              <a:rPr sz="1400" dirty="0">
                <a:latin typeface="Times New Roman"/>
                <a:cs typeface="Times New Roman"/>
              </a:rPr>
              <a:t>go</a:t>
            </a:r>
            <a:r>
              <a:rPr sz="1400" spc="280" dirty="0">
                <a:latin typeface="Times New Roman"/>
                <a:cs typeface="Times New Roman"/>
              </a:rPr>
              <a:t> </a:t>
            </a:r>
            <a:r>
              <a:rPr sz="1400" dirty="0">
                <a:latin typeface="Times New Roman"/>
                <a:cs typeface="Times New Roman"/>
              </a:rPr>
              <a:t>into</a:t>
            </a:r>
            <a:r>
              <a:rPr sz="1400" spc="280" dirty="0">
                <a:latin typeface="Times New Roman"/>
                <a:cs typeface="Times New Roman"/>
              </a:rPr>
              <a:t> </a:t>
            </a:r>
            <a:r>
              <a:rPr sz="1400" spc="70" dirty="0">
                <a:latin typeface="Times New Roman"/>
                <a:cs typeface="Times New Roman"/>
              </a:rPr>
              <a:t>the</a:t>
            </a:r>
            <a:r>
              <a:rPr sz="1400" spc="280" dirty="0">
                <a:latin typeface="Times New Roman"/>
                <a:cs typeface="Times New Roman"/>
              </a:rPr>
              <a:t> </a:t>
            </a:r>
            <a:r>
              <a:rPr sz="1400" dirty="0">
                <a:latin typeface="Times New Roman"/>
                <a:cs typeface="Times New Roman"/>
              </a:rPr>
              <a:t>lowest</a:t>
            </a:r>
            <a:r>
              <a:rPr sz="1400" spc="280" dirty="0">
                <a:latin typeface="Times New Roman"/>
                <a:cs typeface="Times New Roman"/>
              </a:rPr>
              <a:t> </a:t>
            </a:r>
            <a:r>
              <a:rPr sz="1400" spc="75" dirty="0">
                <a:latin typeface="Times New Roman"/>
                <a:cs typeface="Times New Roman"/>
              </a:rPr>
              <a:t>state</a:t>
            </a:r>
            <a:r>
              <a:rPr sz="1400" spc="280" dirty="0">
                <a:latin typeface="Times New Roman"/>
                <a:cs typeface="Times New Roman"/>
              </a:rPr>
              <a:t> </a:t>
            </a:r>
            <a:r>
              <a:rPr sz="1400" spc="60" dirty="0">
                <a:latin typeface="Times New Roman"/>
                <a:cs typeface="Times New Roman"/>
              </a:rPr>
              <a:t>(Pauli</a:t>
            </a:r>
            <a:r>
              <a:rPr sz="1400" spc="275" dirty="0">
                <a:latin typeface="Times New Roman"/>
                <a:cs typeface="Times New Roman"/>
              </a:rPr>
              <a:t> </a:t>
            </a:r>
            <a:r>
              <a:rPr sz="1400" dirty="0">
                <a:latin typeface="Times New Roman"/>
                <a:cs typeface="Times New Roman"/>
              </a:rPr>
              <a:t>exclusion</a:t>
            </a:r>
            <a:r>
              <a:rPr sz="1400" spc="280" dirty="0">
                <a:latin typeface="Times New Roman"/>
                <a:cs typeface="Times New Roman"/>
              </a:rPr>
              <a:t> </a:t>
            </a:r>
            <a:r>
              <a:rPr sz="1400" dirty="0">
                <a:latin typeface="Times New Roman"/>
                <a:cs typeface="Times New Roman"/>
              </a:rPr>
              <a:t>principle).</a:t>
            </a:r>
            <a:r>
              <a:rPr sz="1400" spc="135" dirty="0">
                <a:latin typeface="Times New Roman"/>
                <a:cs typeface="Times New Roman"/>
              </a:rPr>
              <a:t>  </a:t>
            </a:r>
            <a:r>
              <a:rPr sz="1400" dirty="0">
                <a:latin typeface="Times New Roman"/>
                <a:cs typeface="Times New Roman"/>
              </a:rPr>
              <a:t>A</a:t>
            </a:r>
            <a:r>
              <a:rPr sz="1400" spc="280" dirty="0">
                <a:latin typeface="Times New Roman"/>
                <a:cs typeface="Times New Roman"/>
              </a:rPr>
              <a:t> </a:t>
            </a:r>
            <a:r>
              <a:rPr sz="1400" dirty="0">
                <a:latin typeface="Times New Roman"/>
                <a:cs typeface="Times New Roman"/>
              </a:rPr>
              <a:t>system</a:t>
            </a:r>
            <a:r>
              <a:rPr sz="1400" spc="280" dirty="0">
                <a:latin typeface="Times New Roman"/>
                <a:cs typeface="Times New Roman"/>
              </a:rPr>
              <a:t> </a:t>
            </a:r>
            <a:r>
              <a:rPr sz="1400" dirty="0">
                <a:latin typeface="Times New Roman"/>
                <a:cs typeface="Times New Roman"/>
              </a:rPr>
              <a:t>of</a:t>
            </a:r>
            <a:r>
              <a:rPr sz="1400" spc="270" dirty="0">
                <a:latin typeface="Times New Roman"/>
                <a:cs typeface="Times New Roman"/>
              </a:rPr>
              <a:t> </a:t>
            </a:r>
            <a:r>
              <a:rPr sz="1400" i="1" spc="175" dirty="0">
                <a:latin typeface="Times New Roman"/>
                <a:cs typeface="Times New Roman"/>
              </a:rPr>
              <a:t>N</a:t>
            </a:r>
            <a:r>
              <a:rPr sz="1400" i="1" spc="455" dirty="0">
                <a:latin typeface="Times New Roman"/>
                <a:cs typeface="Times New Roman"/>
              </a:rPr>
              <a:t> </a:t>
            </a:r>
            <a:r>
              <a:rPr sz="1400" spc="-10" dirty="0">
                <a:latin typeface="Times New Roman"/>
                <a:cs typeface="Times New Roman"/>
              </a:rPr>
              <a:t>fermions </a:t>
            </a:r>
            <a:r>
              <a:rPr sz="1400" dirty="0">
                <a:latin typeface="Times New Roman"/>
                <a:cs typeface="Times New Roman"/>
              </a:rPr>
              <a:t>will</a:t>
            </a:r>
            <a:r>
              <a:rPr sz="1400" spc="170" dirty="0">
                <a:latin typeface="Times New Roman"/>
                <a:cs typeface="Times New Roman"/>
              </a:rPr>
              <a:t> </a:t>
            </a:r>
            <a:r>
              <a:rPr sz="1400" dirty="0">
                <a:latin typeface="Times New Roman"/>
                <a:cs typeface="Times New Roman"/>
              </a:rPr>
              <a:t>occupy</a:t>
            </a:r>
            <a:r>
              <a:rPr sz="1400" spc="180" dirty="0">
                <a:latin typeface="Times New Roman"/>
                <a:cs typeface="Times New Roman"/>
              </a:rPr>
              <a:t> </a:t>
            </a:r>
            <a:r>
              <a:rPr sz="1400" spc="70" dirty="0">
                <a:latin typeface="Times New Roman"/>
                <a:cs typeface="Times New Roman"/>
              </a:rPr>
              <a:t>the</a:t>
            </a:r>
            <a:r>
              <a:rPr sz="1400" spc="175" dirty="0">
                <a:latin typeface="Times New Roman"/>
                <a:cs typeface="Times New Roman"/>
              </a:rPr>
              <a:t> </a:t>
            </a:r>
            <a:r>
              <a:rPr sz="1400" dirty="0">
                <a:latin typeface="Times New Roman"/>
                <a:cs typeface="Times New Roman"/>
              </a:rPr>
              <a:t>lowest</a:t>
            </a:r>
            <a:r>
              <a:rPr sz="1400" spc="170" dirty="0">
                <a:latin typeface="Times New Roman"/>
                <a:cs typeface="Times New Roman"/>
              </a:rPr>
              <a:t> </a:t>
            </a:r>
            <a:r>
              <a:rPr sz="1400" i="1" spc="175" dirty="0">
                <a:latin typeface="Times New Roman"/>
                <a:cs typeface="Times New Roman"/>
              </a:rPr>
              <a:t>N</a:t>
            </a:r>
            <a:r>
              <a:rPr sz="1400" i="1" spc="345" dirty="0">
                <a:latin typeface="Times New Roman"/>
                <a:cs typeface="Times New Roman"/>
              </a:rPr>
              <a:t> </a:t>
            </a:r>
            <a:r>
              <a:rPr sz="1400" spc="55" dirty="0">
                <a:latin typeface="Times New Roman"/>
                <a:cs typeface="Times New Roman"/>
              </a:rPr>
              <a:t>states,</a:t>
            </a:r>
            <a:r>
              <a:rPr sz="1400" spc="170" dirty="0">
                <a:latin typeface="Times New Roman"/>
                <a:cs typeface="Times New Roman"/>
              </a:rPr>
              <a:t> </a:t>
            </a:r>
            <a:r>
              <a:rPr sz="1400" dirty="0">
                <a:latin typeface="Times New Roman"/>
                <a:cs typeface="Times New Roman"/>
              </a:rPr>
              <a:t>so</a:t>
            </a:r>
            <a:r>
              <a:rPr sz="1400" spc="170" dirty="0">
                <a:latin typeface="Times New Roman"/>
                <a:cs typeface="Times New Roman"/>
              </a:rPr>
              <a:t> </a:t>
            </a:r>
            <a:r>
              <a:rPr sz="1400" i="1" dirty="0">
                <a:latin typeface="Times New Roman"/>
                <a:cs typeface="Times New Roman"/>
              </a:rPr>
              <a:t>µ</a:t>
            </a:r>
            <a:r>
              <a:rPr sz="1400" i="1" spc="170" dirty="0">
                <a:latin typeface="Times New Roman"/>
                <a:cs typeface="Times New Roman"/>
              </a:rPr>
              <a:t> </a:t>
            </a:r>
            <a:r>
              <a:rPr sz="1400" dirty="0">
                <a:latin typeface="Times New Roman"/>
                <a:cs typeface="Times New Roman"/>
              </a:rPr>
              <a:t>is</a:t>
            </a:r>
            <a:r>
              <a:rPr sz="1400" spc="175" dirty="0">
                <a:latin typeface="Times New Roman"/>
                <a:cs typeface="Times New Roman"/>
              </a:rPr>
              <a:t> </a:t>
            </a:r>
            <a:r>
              <a:rPr sz="1400" spc="70" dirty="0">
                <a:latin typeface="Times New Roman"/>
                <a:cs typeface="Times New Roman"/>
              </a:rPr>
              <a:t>the</a:t>
            </a:r>
            <a:r>
              <a:rPr sz="1400" spc="175" dirty="0">
                <a:latin typeface="Times New Roman"/>
                <a:cs typeface="Times New Roman"/>
              </a:rPr>
              <a:t> </a:t>
            </a:r>
            <a:r>
              <a:rPr sz="1400" dirty="0">
                <a:latin typeface="Times New Roman"/>
                <a:cs typeface="Times New Roman"/>
              </a:rPr>
              <a:t>Fermi</a:t>
            </a:r>
            <a:r>
              <a:rPr sz="1400" spc="170" dirty="0">
                <a:latin typeface="Times New Roman"/>
                <a:cs typeface="Times New Roman"/>
              </a:rPr>
              <a:t> </a:t>
            </a:r>
            <a:r>
              <a:rPr sz="1400" dirty="0">
                <a:latin typeface="Times New Roman"/>
                <a:cs typeface="Times New Roman"/>
              </a:rPr>
              <a:t>energy,</a:t>
            </a:r>
            <a:r>
              <a:rPr sz="1400" spc="175" dirty="0">
                <a:latin typeface="Times New Roman"/>
                <a:cs typeface="Times New Roman"/>
              </a:rPr>
              <a:t> </a:t>
            </a:r>
            <a:r>
              <a:rPr sz="1400" dirty="0">
                <a:latin typeface="Times New Roman"/>
                <a:cs typeface="Times New Roman"/>
              </a:rPr>
              <a:t>roughly</a:t>
            </a:r>
            <a:r>
              <a:rPr sz="1400" spc="175" dirty="0">
                <a:latin typeface="Times New Roman"/>
                <a:cs typeface="Times New Roman"/>
              </a:rPr>
              <a:t> </a:t>
            </a:r>
            <a:r>
              <a:rPr sz="1400" spc="70" dirty="0">
                <a:latin typeface="Times New Roman"/>
                <a:cs typeface="Times New Roman"/>
              </a:rPr>
              <a:t>the</a:t>
            </a:r>
            <a:r>
              <a:rPr sz="1400" spc="170" dirty="0">
                <a:latin typeface="Times New Roman"/>
                <a:cs typeface="Times New Roman"/>
              </a:rPr>
              <a:t> </a:t>
            </a:r>
            <a:r>
              <a:rPr sz="1400" dirty="0">
                <a:latin typeface="Times New Roman"/>
                <a:cs typeface="Times New Roman"/>
              </a:rPr>
              <a:t>energy</a:t>
            </a:r>
            <a:r>
              <a:rPr sz="1400" spc="175" dirty="0">
                <a:latin typeface="Times New Roman"/>
                <a:cs typeface="Times New Roman"/>
              </a:rPr>
              <a:t> </a:t>
            </a:r>
            <a:r>
              <a:rPr sz="1400" dirty="0">
                <a:latin typeface="Times New Roman"/>
                <a:cs typeface="Times New Roman"/>
              </a:rPr>
              <a:t>of</a:t>
            </a:r>
            <a:r>
              <a:rPr sz="1400" spc="175" dirty="0">
                <a:latin typeface="Times New Roman"/>
                <a:cs typeface="Times New Roman"/>
              </a:rPr>
              <a:t> </a:t>
            </a:r>
            <a:r>
              <a:rPr sz="1400" spc="70" dirty="0">
                <a:latin typeface="Times New Roman"/>
                <a:cs typeface="Times New Roman"/>
              </a:rPr>
              <a:t>the</a:t>
            </a:r>
            <a:r>
              <a:rPr sz="1400" spc="175" dirty="0">
                <a:latin typeface="Times New Roman"/>
                <a:cs typeface="Times New Roman"/>
              </a:rPr>
              <a:t> </a:t>
            </a:r>
            <a:r>
              <a:rPr sz="1400" i="1" spc="175" dirty="0">
                <a:latin typeface="Times New Roman"/>
                <a:cs typeface="Times New Roman"/>
              </a:rPr>
              <a:t>N</a:t>
            </a:r>
            <a:r>
              <a:rPr sz="1400" i="1" spc="-180" dirty="0">
                <a:latin typeface="Times New Roman"/>
                <a:cs typeface="Times New Roman"/>
              </a:rPr>
              <a:t> </a:t>
            </a:r>
            <a:r>
              <a:rPr sz="1500" baseline="27777" dirty="0">
                <a:latin typeface="Cambria"/>
                <a:cs typeface="Cambria"/>
              </a:rPr>
              <a:t>th</a:t>
            </a:r>
            <a:r>
              <a:rPr sz="1500" spc="547" baseline="27777" dirty="0">
                <a:latin typeface="Cambria"/>
                <a:cs typeface="Cambria"/>
              </a:rPr>
              <a:t> </a:t>
            </a:r>
            <a:r>
              <a:rPr sz="1400" spc="55" dirty="0">
                <a:latin typeface="Times New Roman"/>
                <a:cs typeface="Times New Roman"/>
              </a:rPr>
              <a:t>state.</a:t>
            </a:r>
            <a:endParaRPr sz="1400">
              <a:latin typeface="Times New Roman"/>
              <a:cs typeface="Times New Roman"/>
            </a:endParaRPr>
          </a:p>
          <a:p>
            <a:pPr marL="63500" marR="55880" algn="just">
              <a:lnSpc>
                <a:spcPct val="106700"/>
              </a:lnSpc>
              <a:spcBef>
                <a:spcPts val="600"/>
              </a:spcBef>
            </a:pPr>
            <a:r>
              <a:rPr sz="1400" spc="20" dirty="0">
                <a:latin typeface="Times New Roman"/>
                <a:cs typeface="Times New Roman"/>
              </a:rPr>
              <a:t>As</a:t>
            </a:r>
            <a:r>
              <a:rPr sz="1400" spc="60" dirty="0">
                <a:latin typeface="Times New Roman"/>
                <a:cs typeface="Times New Roman"/>
              </a:rPr>
              <a:t> </a:t>
            </a:r>
            <a:r>
              <a:rPr sz="1400" spc="20" dirty="0">
                <a:latin typeface="Times New Roman"/>
                <a:cs typeface="Times New Roman"/>
              </a:rPr>
              <a:t>you</a:t>
            </a:r>
            <a:r>
              <a:rPr sz="1400" spc="60" dirty="0">
                <a:latin typeface="Times New Roman"/>
                <a:cs typeface="Times New Roman"/>
              </a:rPr>
              <a:t> </a:t>
            </a:r>
            <a:r>
              <a:rPr sz="1400" spc="20" dirty="0">
                <a:latin typeface="Times New Roman"/>
                <a:cs typeface="Times New Roman"/>
              </a:rPr>
              <a:t>raise</a:t>
            </a:r>
            <a:r>
              <a:rPr sz="1400" spc="65" dirty="0">
                <a:latin typeface="Times New Roman"/>
                <a:cs typeface="Times New Roman"/>
              </a:rPr>
              <a:t> </a:t>
            </a:r>
            <a:r>
              <a:rPr sz="1400" spc="70" dirty="0">
                <a:latin typeface="Times New Roman"/>
                <a:cs typeface="Times New Roman"/>
              </a:rPr>
              <a:t>the</a:t>
            </a:r>
            <a:r>
              <a:rPr sz="1400" spc="60" dirty="0">
                <a:latin typeface="Times New Roman"/>
                <a:cs typeface="Times New Roman"/>
              </a:rPr>
              <a:t> </a:t>
            </a:r>
            <a:r>
              <a:rPr sz="1400" spc="70" dirty="0">
                <a:latin typeface="Times New Roman"/>
                <a:cs typeface="Times New Roman"/>
              </a:rPr>
              <a:t>temperature,</a:t>
            </a:r>
            <a:r>
              <a:rPr sz="1400" spc="90" dirty="0">
                <a:latin typeface="Times New Roman"/>
                <a:cs typeface="Times New Roman"/>
              </a:rPr>
              <a:t> </a:t>
            </a:r>
            <a:r>
              <a:rPr sz="1400" spc="70" dirty="0">
                <a:latin typeface="Times New Roman"/>
                <a:cs typeface="Times New Roman"/>
              </a:rPr>
              <a:t>the</a:t>
            </a:r>
            <a:r>
              <a:rPr sz="1400" spc="65" dirty="0">
                <a:latin typeface="Times New Roman"/>
                <a:cs typeface="Times New Roman"/>
              </a:rPr>
              <a:t> </a:t>
            </a:r>
            <a:r>
              <a:rPr sz="1400" spc="20" dirty="0">
                <a:latin typeface="Times New Roman"/>
                <a:cs typeface="Times New Roman"/>
              </a:rPr>
              <a:t>probability</a:t>
            </a:r>
            <a:r>
              <a:rPr sz="1400" spc="60" dirty="0">
                <a:latin typeface="Times New Roman"/>
                <a:cs typeface="Times New Roman"/>
              </a:rPr>
              <a:t> </a:t>
            </a:r>
            <a:r>
              <a:rPr sz="1400" spc="20" dirty="0">
                <a:latin typeface="Times New Roman"/>
                <a:cs typeface="Times New Roman"/>
              </a:rPr>
              <a:t>curve</a:t>
            </a:r>
            <a:r>
              <a:rPr sz="1400" spc="65" dirty="0">
                <a:latin typeface="Times New Roman"/>
                <a:cs typeface="Times New Roman"/>
              </a:rPr>
              <a:t> </a:t>
            </a:r>
            <a:r>
              <a:rPr sz="1400" spc="20" dirty="0">
                <a:latin typeface="Times New Roman"/>
                <a:cs typeface="Times New Roman"/>
              </a:rPr>
              <a:t>flattens.</a:t>
            </a:r>
            <a:r>
              <a:rPr sz="1400" spc="330" dirty="0">
                <a:latin typeface="Times New Roman"/>
                <a:cs typeface="Times New Roman"/>
              </a:rPr>
              <a:t> </a:t>
            </a:r>
            <a:r>
              <a:rPr sz="1400" spc="20" dirty="0">
                <a:latin typeface="Times New Roman"/>
                <a:cs typeface="Times New Roman"/>
              </a:rPr>
              <a:t>Higher-energy</a:t>
            </a:r>
            <a:r>
              <a:rPr sz="1400" spc="60" dirty="0">
                <a:latin typeface="Times New Roman"/>
                <a:cs typeface="Times New Roman"/>
              </a:rPr>
              <a:t> states </a:t>
            </a:r>
            <a:r>
              <a:rPr sz="1400" spc="20" dirty="0">
                <a:latin typeface="Times New Roman"/>
                <a:cs typeface="Times New Roman"/>
              </a:rPr>
              <a:t>now</a:t>
            </a:r>
            <a:r>
              <a:rPr sz="1400" spc="65" dirty="0">
                <a:latin typeface="Times New Roman"/>
                <a:cs typeface="Times New Roman"/>
              </a:rPr>
              <a:t> </a:t>
            </a:r>
            <a:r>
              <a:rPr sz="1400" spc="20" dirty="0">
                <a:latin typeface="Times New Roman"/>
                <a:cs typeface="Times New Roman"/>
              </a:rPr>
              <a:t>have</a:t>
            </a:r>
            <a:r>
              <a:rPr sz="1400" spc="60" dirty="0">
                <a:latin typeface="Times New Roman"/>
                <a:cs typeface="Times New Roman"/>
              </a:rPr>
              <a:t> </a:t>
            </a:r>
            <a:r>
              <a:rPr sz="1400" i="1" spc="70" dirty="0">
                <a:latin typeface="Times New Roman"/>
                <a:cs typeface="Times New Roman"/>
              </a:rPr>
              <a:t>n</a:t>
            </a:r>
            <a:r>
              <a:rPr sz="1400" spc="70" dirty="0">
                <a:latin typeface="Times New Roman"/>
                <a:cs typeface="Times New Roman"/>
              </a:rPr>
              <a:t>-</a:t>
            </a:r>
            <a:r>
              <a:rPr sz="1400" spc="20" dirty="0">
                <a:latin typeface="Times New Roman"/>
                <a:cs typeface="Times New Roman"/>
              </a:rPr>
              <a:t>values</a:t>
            </a:r>
            <a:r>
              <a:rPr sz="1400" spc="65" dirty="0">
                <a:latin typeface="Times New Roman"/>
                <a:cs typeface="Times New Roman"/>
              </a:rPr>
              <a:t> </a:t>
            </a:r>
            <a:r>
              <a:rPr sz="1400" spc="-10" dirty="0">
                <a:latin typeface="Times New Roman"/>
                <a:cs typeface="Times New Roman"/>
              </a:rPr>
              <a:t>higher </a:t>
            </a:r>
            <a:r>
              <a:rPr sz="1400" spc="95" dirty="0">
                <a:latin typeface="Times New Roman"/>
                <a:cs typeface="Times New Roman"/>
              </a:rPr>
              <a:t>than</a:t>
            </a:r>
            <a:r>
              <a:rPr sz="1400" spc="165" dirty="0">
                <a:latin typeface="Times New Roman"/>
                <a:cs typeface="Times New Roman"/>
              </a:rPr>
              <a:t> </a:t>
            </a:r>
            <a:r>
              <a:rPr sz="1400" dirty="0">
                <a:latin typeface="Times New Roman"/>
                <a:cs typeface="Times New Roman"/>
              </a:rPr>
              <a:t>0,</a:t>
            </a:r>
            <a:r>
              <a:rPr sz="1400" spc="175" dirty="0">
                <a:latin typeface="Times New Roman"/>
                <a:cs typeface="Times New Roman"/>
              </a:rPr>
              <a:t> </a:t>
            </a:r>
            <a:r>
              <a:rPr sz="1400" spc="70" dirty="0">
                <a:latin typeface="Times New Roman"/>
                <a:cs typeface="Times New Roman"/>
              </a:rPr>
              <a:t>and</a:t>
            </a:r>
            <a:r>
              <a:rPr sz="1400" spc="165" dirty="0">
                <a:latin typeface="Times New Roman"/>
                <a:cs typeface="Times New Roman"/>
              </a:rPr>
              <a:t> </a:t>
            </a:r>
            <a:r>
              <a:rPr sz="1400" spc="-10" dirty="0">
                <a:latin typeface="Times New Roman"/>
                <a:cs typeface="Times New Roman"/>
              </a:rPr>
              <a:t>lower-</a:t>
            </a:r>
            <a:r>
              <a:rPr sz="1400" dirty="0">
                <a:latin typeface="Times New Roman"/>
                <a:cs typeface="Times New Roman"/>
              </a:rPr>
              <a:t>energy</a:t>
            </a:r>
            <a:r>
              <a:rPr sz="1400" spc="175" dirty="0">
                <a:latin typeface="Times New Roman"/>
                <a:cs typeface="Times New Roman"/>
              </a:rPr>
              <a:t> </a:t>
            </a:r>
            <a:r>
              <a:rPr sz="1400" spc="60" dirty="0">
                <a:latin typeface="Times New Roman"/>
                <a:cs typeface="Times New Roman"/>
              </a:rPr>
              <a:t>states</a:t>
            </a:r>
            <a:r>
              <a:rPr sz="1400" spc="170" dirty="0">
                <a:latin typeface="Times New Roman"/>
                <a:cs typeface="Times New Roman"/>
              </a:rPr>
              <a:t> </a:t>
            </a:r>
            <a:r>
              <a:rPr sz="1400" dirty="0">
                <a:latin typeface="Times New Roman"/>
                <a:cs typeface="Times New Roman"/>
              </a:rPr>
              <a:t>now</a:t>
            </a:r>
            <a:r>
              <a:rPr sz="1400" spc="165" dirty="0">
                <a:latin typeface="Times New Roman"/>
                <a:cs typeface="Times New Roman"/>
              </a:rPr>
              <a:t> </a:t>
            </a:r>
            <a:r>
              <a:rPr sz="1400" dirty="0">
                <a:latin typeface="Times New Roman"/>
                <a:cs typeface="Times New Roman"/>
              </a:rPr>
              <a:t>have</a:t>
            </a:r>
            <a:r>
              <a:rPr sz="1400" spc="170" dirty="0">
                <a:latin typeface="Times New Roman"/>
                <a:cs typeface="Times New Roman"/>
              </a:rPr>
              <a:t> </a:t>
            </a:r>
            <a:r>
              <a:rPr sz="1400" i="1" spc="70" dirty="0">
                <a:latin typeface="Times New Roman"/>
                <a:cs typeface="Times New Roman"/>
              </a:rPr>
              <a:t>n</a:t>
            </a:r>
            <a:r>
              <a:rPr sz="1400" spc="70" dirty="0">
                <a:latin typeface="Times New Roman"/>
                <a:cs typeface="Times New Roman"/>
              </a:rPr>
              <a:t>-</a:t>
            </a:r>
            <a:r>
              <a:rPr sz="1400" dirty="0">
                <a:latin typeface="Times New Roman"/>
                <a:cs typeface="Times New Roman"/>
              </a:rPr>
              <a:t>values</a:t>
            </a:r>
            <a:r>
              <a:rPr sz="1400" spc="170" dirty="0">
                <a:latin typeface="Times New Roman"/>
                <a:cs typeface="Times New Roman"/>
              </a:rPr>
              <a:t> </a:t>
            </a:r>
            <a:r>
              <a:rPr sz="1400" dirty="0">
                <a:latin typeface="Times New Roman"/>
                <a:cs typeface="Times New Roman"/>
              </a:rPr>
              <a:t>less</a:t>
            </a:r>
            <a:r>
              <a:rPr sz="1400" spc="165" dirty="0">
                <a:latin typeface="Times New Roman"/>
                <a:cs typeface="Times New Roman"/>
              </a:rPr>
              <a:t> </a:t>
            </a:r>
            <a:r>
              <a:rPr sz="1400" spc="95" dirty="0">
                <a:latin typeface="Times New Roman"/>
                <a:cs typeface="Times New Roman"/>
              </a:rPr>
              <a:t>than</a:t>
            </a:r>
            <a:r>
              <a:rPr sz="1400" spc="175" dirty="0">
                <a:latin typeface="Times New Roman"/>
                <a:cs typeface="Times New Roman"/>
              </a:rPr>
              <a:t> </a:t>
            </a:r>
            <a:r>
              <a:rPr sz="1400" spc="-25" dirty="0">
                <a:latin typeface="Times New Roman"/>
                <a:cs typeface="Times New Roman"/>
              </a:rPr>
              <a:t>1.</a:t>
            </a:r>
            <a:endParaRPr sz="1400">
              <a:latin typeface="Times New Roman"/>
              <a:cs typeface="Times New Roman"/>
            </a:endParaRPr>
          </a:p>
          <a:p>
            <a:pPr marL="63500" marR="55880" algn="just">
              <a:lnSpc>
                <a:spcPct val="106700"/>
              </a:lnSpc>
              <a:spcBef>
                <a:spcPts val="600"/>
              </a:spcBef>
            </a:pPr>
            <a:r>
              <a:rPr sz="1400" dirty="0">
                <a:latin typeface="Times New Roman"/>
                <a:cs typeface="Times New Roman"/>
              </a:rPr>
              <a:t>Keep</a:t>
            </a:r>
            <a:r>
              <a:rPr sz="1400" spc="200" dirty="0">
                <a:latin typeface="Times New Roman"/>
                <a:cs typeface="Times New Roman"/>
              </a:rPr>
              <a:t> </a:t>
            </a:r>
            <a:r>
              <a:rPr sz="1400" dirty="0">
                <a:latin typeface="Times New Roman"/>
                <a:cs typeface="Times New Roman"/>
              </a:rPr>
              <a:t>raising</a:t>
            </a:r>
            <a:r>
              <a:rPr sz="1400" spc="280" dirty="0">
                <a:latin typeface="Times New Roman"/>
                <a:cs typeface="Times New Roman"/>
              </a:rPr>
              <a:t> </a:t>
            </a:r>
            <a:r>
              <a:rPr sz="1400" spc="70" dirty="0">
                <a:latin typeface="Times New Roman"/>
                <a:cs typeface="Times New Roman"/>
              </a:rPr>
              <a:t>the</a:t>
            </a:r>
            <a:r>
              <a:rPr sz="1400" spc="280" dirty="0">
                <a:latin typeface="Times New Roman"/>
                <a:cs typeface="Times New Roman"/>
              </a:rPr>
              <a:t> </a:t>
            </a:r>
            <a:r>
              <a:rPr sz="1400" spc="70" dirty="0">
                <a:latin typeface="Times New Roman"/>
                <a:cs typeface="Times New Roman"/>
              </a:rPr>
              <a:t>temperature</a:t>
            </a:r>
            <a:r>
              <a:rPr sz="1400" spc="280" dirty="0">
                <a:latin typeface="Times New Roman"/>
                <a:cs typeface="Times New Roman"/>
              </a:rPr>
              <a:t> </a:t>
            </a:r>
            <a:r>
              <a:rPr sz="1400" spc="70" dirty="0">
                <a:latin typeface="Times New Roman"/>
                <a:cs typeface="Times New Roman"/>
              </a:rPr>
              <a:t>and</a:t>
            </a:r>
            <a:r>
              <a:rPr sz="1400" spc="285" dirty="0">
                <a:latin typeface="Times New Roman"/>
                <a:cs typeface="Times New Roman"/>
              </a:rPr>
              <a:t> </a:t>
            </a:r>
            <a:r>
              <a:rPr sz="1400" dirty="0">
                <a:latin typeface="Times New Roman"/>
                <a:cs typeface="Times New Roman"/>
              </a:rPr>
              <a:t>eventually</a:t>
            </a:r>
            <a:r>
              <a:rPr sz="1400" spc="285" dirty="0">
                <a:latin typeface="Times New Roman"/>
                <a:cs typeface="Times New Roman"/>
              </a:rPr>
              <a:t> </a:t>
            </a:r>
            <a:r>
              <a:rPr sz="1400" spc="114" dirty="0">
                <a:latin typeface="Times New Roman"/>
                <a:cs typeface="Times New Roman"/>
              </a:rPr>
              <a:t>that</a:t>
            </a:r>
            <a:r>
              <a:rPr sz="1400" spc="285" dirty="0">
                <a:latin typeface="Times New Roman"/>
                <a:cs typeface="Times New Roman"/>
              </a:rPr>
              <a:t> </a:t>
            </a:r>
            <a:r>
              <a:rPr sz="1400" i="1" spc="60" dirty="0">
                <a:latin typeface="Times New Roman"/>
                <a:cs typeface="Times New Roman"/>
              </a:rPr>
              <a:t>N</a:t>
            </a:r>
            <a:r>
              <a:rPr sz="1400" i="1" spc="-90" dirty="0">
                <a:latin typeface="Times New Roman"/>
                <a:cs typeface="Times New Roman"/>
              </a:rPr>
              <a:t> </a:t>
            </a:r>
            <a:r>
              <a:rPr sz="1500" baseline="27777" dirty="0">
                <a:latin typeface="Cambria"/>
                <a:cs typeface="Cambria"/>
              </a:rPr>
              <a:t>th</a:t>
            </a:r>
            <a:r>
              <a:rPr sz="1500" spc="727" baseline="27777" dirty="0">
                <a:latin typeface="Cambria"/>
                <a:cs typeface="Cambria"/>
              </a:rPr>
              <a:t> </a:t>
            </a:r>
            <a:r>
              <a:rPr sz="1400" spc="75" dirty="0">
                <a:latin typeface="Times New Roman"/>
                <a:cs typeface="Times New Roman"/>
              </a:rPr>
              <a:t>state</a:t>
            </a:r>
            <a:r>
              <a:rPr sz="1400" spc="280" dirty="0">
                <a:latin typeface="Times New Roman"/>
                <a:cs typeface="Times New Roman"/>
              </a:rPr>
              <a:t> </a:t>
            </a:r>
            <a:r>
              <a:rPr sz="1400" dirty="0">
                <a:latin typeface="Times New Roman"/>
                <a:cs typeface="Times New Roman"/>
              </a:rPr>
              <a:t>will</a:t>
            </a:r>
            <a:r>
              <a:rPr sz="1400" spc="285" dirty="0">
                <a:latin typeface="Times New Roman"/>
                <a:cs typeface="Times New Roman"/>
              </a:rPr>
              <a:t> </a:t>
            </a:r>
            <a:r>
              <a:rPr sz="1400" spc="55" dirty="0">
                <a:latin typeface="Times New Roman"/>
                <a:cs typeface="Times New Roman"/>
              </a:rPr>
              <a:t>drop</a:t>
            </a:r>
            <a:r>
              <a:rPr sz="1400" spc="285" dirty="0">
                <a:latin typeface="Times New Roman"/>
                <a:cs typeface="Times New Roman"/>
              </a:rPr>
              <a:t> </a:t>
            </a:r>
            <a:r>
              <a:rPr sz="1400" spc="50" dirty="0">
                <a:latin typeface="Times New Roman"/>
                <a:cs typeface="Times New Roman"/>
              </a:rPr>
              <a:t>its</a:t>
            </a:r>
            <a:r>
              <a:rPr sz="1400" spc="280" dirty="0">
                <a:latin typeface="Times New Roman"/>
                <a:cs typeface="Times New Roman"/>
              </a:rPr>
              <a:t> </a:t>
            </a:r>
            <a:r>
              <a:rPr sz="1400" dirty="0">
                <a:latin typeface="Times New Roman"/>
                <a:cs typeface="Times New Roman"/>
              </a:rPr>
              <a:t>occupation</a:t>
            </a:r>
            <a:r>
              <a:rPr sz="1400" spc="290" dirty="0">
                <a:latin typeface="Times New Roman"/>
                <a:cs typeface="Times New Roman"/>
              </a:rPr>
              <a:t> </a:t>
            </a:r>
            <a:r>
              <a:rPr sz="1400" spc="55" dirty="0">
                <a:latin typeface="Times New Roman"/>
                <a:cs typeface="Times New Roman"/>
              </a:rPr>
              <a:t>number</a:t>
            </a:r>
            <a:r>
              <a:rPr sz="1400" spc="280" dirty="0">
                <a:latin typeface="Times New Roman"/>
                <a:cs typeface="Times New Roman"/>
              </a:rPr>
              <a:t> </a:t>
            </a:r>
            <a:r>
              <a:rPr sz="1400" dirty="0">
                <a:latin typeface="Times New Roman"/>
                <a:cs typeface="Times New Roman"/>
              </a:rPr>
              <a:t>below</a:t>
            </a:r>
            <a:r>
              <a:rPr sz="1400" spc="280" dirty="0">
                <a:latin typeface="Times New Roman"/>
                <a:cs typeface="Times New Roman"/>
              </a:rPr>
              <a:t> </a:t>
            </a:r>
            <a:r>
              <a:rPr sz="1400" spc="65" dirty="0">
                <a:latin typeface="Times New Roman"/>
                <a:cs typeface="Times New Roman"/>
              </a:rPr>
              <a:t>1</a:t>
            </a:r>
            <a:r>
              <a:rPr sz="1400" i="1" spc="65" dirty="0">
                <a:latin typeface="Times New Roman"/>
                <a:cs typeface="Times New Roman"/>
              </a:rPr>
              <a:t>/</a:t>
            </a:r>
            <a:r>
              <a:rPr sz="1400" spc="65" dirty="0">
                <a:latin typeface="Times New Roman"/>
                <a:cs typeface="Times New Roman"/>
              </a:rPr>
              <a:t>2. </a:t>
            </a:r>
            <a:r>
              <a:rPr sz="1400" spc="75" dirty="0">
                <a:latin typeface="Times New Roman"/>
                <a:cs typeface="Times New Roman"/>
              </a:rPr>
              <a:t>At</a:t>
            </a:r>
            <a:r>
              <a:rPr sz="1400" spc="150" dirty="0">
                <a:latin typeface="Times New Roman"/>
                <a:cs typeface="Times New Roman"/>
              </a:rPr>
              <a:t> </a:t>
            </a:r>
            <a:r>
              <a:rPr sz="1400" spc="114" dirty="0">
                <a:latin typeface="Times New Roman"/>
                <a:cs typeface="Times New Roman"/>
              </a:rPr>
              <a:t>that</a:t>
            </a:r>
            <a:r>
              <a:rPr sz="1400" spc="150" dirty="0">
                <a:latin typeface="Times New Roman"/>
                <a:cs typeface="Times New Roman"/>
              </a:rPr>
              <a:t> </a:t>
            </a:r>
            <a:r>
              <a:rPr sz="1400" spc="55" dirty="0">
                <a:latin typeface="Times New Roman"/>
                <a:cs typeface="Times New Roman"/>
              </a:rPr>
              <a:t>point,</a:t>
            </a:r>
            <a:r>
              <a:rPr sz="1400" spc="150" dirty="0">
                <a:latin typeface="Times New Roman"/>
                <a:cs typeface="Times New Roman"/>
              </a:rPr>
              <a:t> </a:t>
            </a:r>
            <a:r>
              <a:rPr sz="1400" i="1" dirty="0">
                <a:latin typeface="Times New Roman"/>
                <a:cs typeface="Times New Roman"/>
              </a:rPr>
              <a:t>µ</a:t>
            </a:r>
            <a:r>
              <a:rPr sz="1400" i="1" spc="150" dirty="0">
                <a:latin typeface="Times New Roman"/>
                <a:cs typeface="Times New Roman"/>
              </a:rPr>
              <a:t> </a:t>
            </a:r>
            <a:r>
              <a:rPr sz="1400" dirty="0">
                <a:latin typeface="Times New Roman"/>
                <a:cs typeface="Times New Roman"/>
              </a:rPr>
              <a:t>is</a:t>
            </a:r>
            <a:r>
              <a:rPr sz="1400" spc="150" dirty="0">
                <a:latin typeface="Times New Roman"/>
                <a:cs typeface="Times New Roman"/>
              </a:rPr>
              <a:t> </a:t>
            </a:r>
            <a:r>
              <a:rPr sz="1400" dirty="0">
                <a:latin typeface="Times New Roman"/>
                <a:cs typeface="Times New Roman"/>
              </a:rPr>
              <a:t>less</a:t>
            </a:r>
            <a:r>
              <a:rPr sz="1400" spc="150" dirty="0">
                <a:latin typeface="Times New Roman"/>
                <a:cs typeface="Times New Roman"/>
              </a:rPr>
              <a:t> </a:t>
            </a:r>
            <a:r>
              <a:rPr sz="1400" spc="95" dirty="0">
                <a:latin typeface="Times New Roman"/>
                <a:cs typeface="Times New Roman"/>
              </a:rPr>
              <a:t>than</a:t>
            </a:r>
            <a:r>
              <a:rPr sz="1400" spc="150" dirty="0">
                <a:latin typeface="Times New Roman"/>
                <a:cs typeface="Times New Roman"/>
              </a:rPr>
              <a:t> </a:t>
            </a:r>
            <a:r>
              <a:rPr sz="1400" spc="70" dirty="0">
                <a:latin typeface="Times New Roman"/>
                <a:cs typeface="Times New Roman"/>
              </a:rPr>
              <a:t>the</a:t>
            </a:r>
            <a:r>
              <a:rPr sz="1400" spc="150" dirty="0">
                <a:latin typeface="Times New Roman"/>
                <a:cs typeface="Times New Roman"/>
              </a:rPr>
              <a:t> </a:t>
            </a:r>
            <a:r>
              <a:rPr sz="1400" dirty="0">
                <a:latin typeface="Times New Roman"/>
                <a:cs typeface="Times New Roman"/>
              </a:rPr>
              <a:t>energy</a:t>
            </a:r>
            <a:r>
              <a:rPr sz="1400" spc="150" dirty="0">
                <a:latin typeface="Times New Roman"/>
                <a:cs typeface="Times New Roman"/>
              </a:rPr>
              <a:t> </a:t>
            </a:r>
            <a:r>
              <a:rPr sz="1400" dirty="0">
                <a:latin typeface="Times New Roman"/>
                <a:cs typeface="Times New Roman"/>
              </a:rPr>
              <a:t>of</a:t>
            </a:r>
            <a:r>
              <a:rPr sz="1400" spc="150" dirty="0">
                <a:latin typeface="Times New Roman"/>
                <a:cs typeface="Times New Roman"/>
              </a:rPr>
              <a:t> </a:t>
            </a:r>
            <a:r>
              <a:rPr sz="1400" spc="114" dirty="0">
                <a:latin typeface="Times New Roman"/>
                <a:cs typeface="Times New Roman"/>
              </a:rPr>
              <a:t>that</a:t>
            </a:r>
            <a:r>
              <a:rPr sz="1400" spc="150" dirty="0">
                <a:latin typeface="Times New Roman"/>
                <a:cs typeface="Times New Roman"/>
              </a:rPr>
              <a:t> </a:t>
            </a:r>
            <a:r>
              <a:rPr sz="1400" spc="65" dirty="0">
                <a:latin typeface="Times New Roman"/>
                <a:cs typeface="Times New Roman"/>
              </a:rPr>
              <a:t>state.</a:t>
            </a:r>
            <a:r>
              <a:rPr sz="1400" spc="325" dirty="0">
                <a:latin typeface="Times New Roman"/>
                <a:cs typeface="Times New Roman"/>
              </a:rPr>
              <a:t> </a:t>
            </a:r>
            <a:r>
              <a:rPr sz="1400" spc="60" dirty="0">
                <a:latin typeface="Times New Roman"/>
                <a:cs typeface="Times New Roman"/>
              </a:rPr>
              <a:t>Later</a:t>
            </a:r>
            <a:r>
              <a:rPr sz="1400" spc="150" dirty="0">
                <a:latin typeface="Times New Roman"/>
                <a:cs typeface="Times New Roman"/>
              </a:rPr>
              <a:t> </a:t>
            </a:r>
            <a:r>
              <a:rPr sz="1400" spc="70" dirty="0">
                <a:latin typeface="Times New Roman"/>
                <a:cs typeface="Times New Roman"/>
              </a:rPr>
              <a:t>the</a:t>
            </a:r>
            <a:r>
              <a:rPr sz="1400" spc="150" dirty="0">
                <a:latin typeface="Times New Roman"/>
                <a:cs typeface="Times New Roman"/>
              </a:rPr>
              <a:t> </a:t>
            </a:r>
            <a:r>
              <a:rPr sz="1400" spc="75" dirty="0">
                <a:latin typeface="Times New Roman"/>
                <a:cs typeface="Times New Roman"/>
              </a:rPr>
              <a:t>state</a:t>
            </a:r>
            <a:r>
              <a:rPr sz="1400" spc="150" dirty="0">
                <a:latin typeface="Times New Roman"/>
                <a:cs typeface="Times New Roman"/>
              </a:rPr>
              <a:t> </a:t>
            </a:r>
            <a:r>
              <a:rPr sz="1400" dirty="0">
                <a:latin typeface="Times New Roman"/>
                <a:cs typeface="Times New Roman"/>
              </a:rPr>
              <a:t>below</a:t>
            </a:r>
            <a:r>
              <a:rPr sz="1400" spc="150" dirty="0">
                <a:latin typeface="Times New Roman"/>
                <a:cs typeface="Times New Roman"/>
              </a:rPr>
              <a:t> </a:t>
            </a:r>
            <a:r>
              <a:rPr sz="1400" spc="114" dirty="0">
                <a:latin typeface="Times New Roman"/>
                <a:cs typeface="Times New Roman"/>
              </a:rPr>
              <a:t>that</a:t>
            </a:r>
            <a:r>
              <a:rPr sz="1400" spc="150" dirty="0">
                <a:latin typeface="Times New Roman"/>
                <a:cs typeface="Times New Roman"/>
              </a:rPr>
              <a:t> </a:t>
            </a:r>
            <a:r>
              <a:rPr sz="1400" dirty="0">
                <a:latin typeface="Times New Roman"/>
                <a:cs typeface="Times New Roman"/>
              </a:rPr>
              <a:t>one</a:t>
            </a:r>
            <a:r>
              <a:rPr sz="1400" spc="150" dirty="0">
                <a:latin typeface="Times New Roman"/>
                <a:cs typeface="Times New Roman"/>
              </a:rPr>
              <a:t> </a:t>
            </a:r>
            <a:r>
              <a:rPr sz="1400" dirty="0">
                <a:latin typeface="Times New Roman"/>
                <a:cs typeface="Times New Roman"/>
              </a:rPr>
              <a:t>falls</a:t>
            </a:r>
            <a:r>
              <a:rPr sz="1400" spc="150" dirty="0">
                <a:latin typeface="Times New Roman"/>
                <a:cs typeface="Times New Roman"/>
              </a:rPr>
              <a:t> </a:t>
            </a:r>
            <a:r>
              <a:rPr sz="1400" dirty="0">
                <a:latin typeface="Times New Roman"/>
                <a:cs typeface="Times New Roman"/>
              </a:rPr>
              <a:t>below</a:t>
            </a:r>
            <a:r>
              <a:rPr sz="1400" spc="150" dirty="0">
                <a:latin typeface="Times New Roman"/>
                <a:cs typeface="Times New Roman"/>
              </a:rPr>
              <a:t> </a:t>
            </a:r>
            <a:r>
              <a:rPr sz="1400" i="1" spc="130" dirty="0">
                <a:latin typeface="Times New Roman"/>
                <a:cs typeface="Times New Roman"/>
              </a:rPr>
              <a:t>n</a:t>
            </a:r>
            <a:r>
              <a:rPr sz="1400" i="1" spc="85" dirty="0">
                <a:latin typeface="Times New Roman"/>
                <a:cs typeface="Times New Roman"/>
              </a:rPr>
              <a:t> </a:t>
            </a:r>
            <a:r>
              <a:rPr sz="1400" spc="295" dirty="0">
                <a:latin typeface="Times New Roman"/>
                <a:cs typeface="Times New Roman"/>
              </a:rPr>
              <a:t>=</a:t>
            </a:r>
            <a:r>
              <a:rPr sz="1400" spc="80" dirty="0">
                <a:latin typeface="Times New Roman"/>
                <a:cs typeface="Times New Roman"/>
              </a:rPr>
              <a:t> </a:t>
            </a:r>
            <a:r>
              <a:rPr sz="1400" spc="65" dirty="0">
                <a:latin typeface="Times New Roman"/>
                <a:cs typeface="Times New Roman"/>
              </a:rPr>
              <a:t>1</a:t>
            </a:r>
            <a:r>
              <a:rPr sz="1400" i="1" spc="65" dirty="0">
                <a:latin typeface="Times New Roman"/>
                <a:cs typeface="Times New Roman"/>
              </a:rPr>
              <a:t>/</a:t>
            </a:r>
            <a:r>
              <a:rPr sz="1400" spc="65" dirty="0">
                <a:latin typeface="Times New Roman"/>
                <a:cs typeface="Times New Roman"/>
              </a:rPr>
              <a:t>2, </a:t>
            </a:r>
            <a:r>
              <a:rPr sz="1400" spc="70" dirty="0">
                <a:latin typeface="Times New Roman"/>
                <a:cs typeface="Times New Roman"/>
              </a:rPr>
              <a:t>and</a:t>
            </a:r>
            <a:r>
              <a:rPr sz="1400" spc="200" dirty="0">
                <a:latin typeface="Times New Roman"/>
                <a:cs typeface="Times New Roman"/>
              </a:rPr>
              <a:t> </a:t>
            </a:r>
            <a:r>
              <a:rPr sz="1400" i="1" dirty="0">
                <a:latin typeface="Times New Roman"/>
                <a:cs typeface="Times New Roman"/>
              </a:rPr>
              <a:t>µ</a:t>
            </a:r>
            <a:r>
              <a:rPr sz="1400" i="1" spc="200" dirty="0">
                <a:latin typeface="Times New Roman"/>
                <a:cs typeface="Times New Roman"/>
              </a:rPr>
              <a:t> </a:t>
            </a:r>
            <a:r>
              <a:rPr sz="1400" dirty="0">
                <a:latin typeface="Times New Roman"/>
                <a:cs typeface="Times New Roman"/>
              </a:rPr>
              <a:t>drops</a:t>
            </a:r>
            <a:r>
              <a:rPr sz="1400" spc="200" dirty="0">
                <a:latin typeface="Times New Roman"/>
                <a:cs typeface="Times New Roman"/>
              </a:rPr>
              <a:t> </a:t>
            </a:r>
            <a:r>
              <a:rPr sz="1400" spc="45" dirty="0">
                <a:latin typeface="Times New Roman"/>
                <a:cs typeface="Times New Roman"/>
              </a:rPr>
              <a:t>further.</a:t>
            </a:r>
            <a:endParaRPr sz="1400">
              <a:latin typeface="Times New Roman"/>
              <a:cs typeface="Times New Roman"/>
            </a:endParaRPr>
          </a:p>
          <a:p>
            <a:pPr marL="63500" marR="55880" algn="just">
              <a:lnSpc>
                <a:spcPct val="106700"/>
              </a:lnSpc>
              <a:spcBef>
                <a:spcPts val="595"/>
              </a:spcBef>
            </a:pPr>
            <a:r>
              <a:rPr sz="1400" spc="65" dirty="0">
                <a:latin typeface="Times New Roman"/>
                <a:cs typeface="Times New Roman"/>
              </a:rPr>
              <a:t>When</a:t>
            </a:r>
            <a:r>
              <a:rPr sz="1400" spc="325" dirty="0">
                <a:latin typeface="Times New Roman"/>
                <a:cs typeface="Times New Roman"/>
              </a:rPr>
              <a:t> </a:t>
            </a:r>
            <a:r>
              <a:rPr sz="1400" i="1" dirty="0">
                <a:latin typeface="Times New Roman"/>
                <a:cs typeface="Times New Roman"/>
              </a:rPr>
              <a:t>T</a:t>
            </a:r>
            <a:r>
              <a:rPr sz="1400" i="1" spc="105" dirty="0">
                <a:latin typeface="Times New Roman"/>
                <a:cs typeface="Times New Roman"/>
              </a:rPr>
              <a:t>  </a:t>
            </a:r>
            <a:r>
              <a:rPr sz="1400" dirty="0">
                <a:latin typeface="Times New Roman"/>
                <a:cs typeface="Times New Roman"/>
              </a:rPr>
              <a:t>gets</a:t>
            </a:r>
            <a:r>
              <a:rPr sz="1400" spc="325" dirty="0">
                <a:latin typeface="Times New Roman"/>
                <a:cs typeface="Times New Roman"/>
              </a:rPr>
              <a:t> </a:t>
            </a:r>
            <a:r>
              <a:rPr sz="1400" dirty="0">
                <a:latin typeface="Times New Roman"/>
                <a:cs typeface="Times New Roman"/>
              </a:rPr>
              <a:t>sufficiently</a:t>
            </a:r>
            <a:r>
              <a:rPr sz="1400" spc="330" dirty="0">
                <a:latin typeface="Times New Roman"/>
                <a:cs typeface="Times New Roman"/>
              </a:rPr>
              <a:t> </a:t>
            </a:r>
            <a:r>
              <a:rPr sz="1400" dirty="0">
                <a:latin typeface="Times New Roman"/>
                <a:cs typeface="Times New Roman"/>
              </a:rPr>
              <a:t>high,</a:t>
            </a:r>
            <a:r>
              <a:rPr sz="1400" spc="360" dirty="0">
                <a:latin typeface="Times New Roman"/>
                <a:cs typeface="Times New Roman"/>
              </a:rPr>
              <a:t> </a:t>
            </a:r>
            <a:r>
              <a:rPr sz="1400" dirty="0">
                <a:latin typeface="Times New Roman"/>
                <a:cs typeface="Times New Roman"/>
              </a:rPr>
              <a:t>you</a:t>
            </a:r>
            <a:r>
              <a:rPr sz="1400" spc="330" dirty="0">
                <a:latin typeface="Times New Roman"/>
                <a:cs typeface="Times New Roman"/>
              </a:rPr>
              <a:t> </a:t>
            </a:r>
            <a:r>
              <a:rPr sz="1400" dirty="0">
                <a:latin typeface="Times New Roman"/>
                <a:cs typeface="Times New Roman"/>
              </a:rPr>
              <a:t>have</a:t>
            </a:r>
            <a:r>
              <a:rPr sz="1400" spc="325" dirty="0">
                <a:latin typeface="Times New Roman"/>
                <a:cs typeface="Times New Roman"/>
              </a:rPr>
              <a:t> </a:t>
            </a:r>
            <a:r>
              <a:rPr sz="1400" i="1" spc="175" dirty="0">
                <a:latin typeface="Times New Roman"/>
                <a:cs typeface="Times New Roman"/>
              </a:rPr>
              <a:t>N</a:t>
            </a:r>
            <a:r>
              <a:rPr sz="1400" i="1" spc="75" dirty="0">
                <a:latin typeface="Times New Roman"/>
                <a:cs typeface="Times New Roman"/>
              </a:rPr>
              <a:t>  </a:t>
            </a:r>
            <a:r>
              <a:rPr sz="1400" dirty="0">
                <a:latin typeface="Times New Roman"/>
                <a:cs typeface="Times New Roman"/>
              </a:rPr>
              <a:t>particles</a:t>
            </a:r>
            <a:r>
              <a:rPr sz="1400" spc="335" dirty="0">
                <a:latin typeface="Times New Roman"/>
                <a:cs typeface="Times New Roman"/>
              </a:rPr>
              <a:t> </a:t>
            </a:r>
            <a:r>
              <a:rPr sz="1400" dirty="0">
                <a:latin typeface="Times New Roman"/>
                <a:cs typeface="Times New Roman"/>
              </a:rPr>
              <a:t>evenly</a:t>
            </a:r>
            <a:r>
              <a:rPr sz="1400" spc="325" dirty="0">
                <a:latin typeface="Times New Roman"/>
                <a:cs typeface="Times New Roman"/>
              </a:rPr>
              <a:t> </a:t>
            </a:r>
            <a:r>
              <a:rPr sz="1400" spc="60" dirty="0">
                <a:latin typeface="Times New Roman"/>
                <a:cs typeface="Times New Roman"/>
              </a:rPr>
              <a:t>distributed</a:t>
            </a:r>
            <a:r>
              <a:rPr sz="1400" spc="330" dirty="0">
                <a:latin typeface="Times New Roman"/>
                <a:cs typeface="Times New Roman"/>
              </a:rPr>
              <a:t> </a:t>
            </a:r>
            <a:r>
              <a:rPr sz="1400" dirty="0">
                <a:latin typeface="Times New Roman"/>
                <a:cs typeface="Times New Roman"/>
              </a:rPr>
              <a:t>among</a:t>
            </a:r>
            <a:r>
              <a:rPr sz="1400" spc="325" dirty="0">
                <a:latin typeface="Times New Roman"/>
                <a:cs typeface="Times New Roman"/>
              </a:rPr>
              <a:t> </a:t>
            </a:r>
            <a:r>
              <a:rPr sz="1400" dirty="0">
                <a:latin typeface="Times New Roman"/>
                <a:cs typeface="Times New Roman"/>
              </a:rPr>
              <a:t>far</a:t>
            </a:r>
            <a:r>
              <a:rPr sz="1400" spc="330" dirty="0">
                <a:latin typeface="Times New Roman"/>
                <a:cs typeface="Times New Roman"/>
              </a:rPr>
              <a:t> </a:t>
            </a:r>
            <a:r>
              <a:rPr sz="1400" dirty="0">
                <a:latin typeface="Times New Roman"/>
                <a:cs typeface="Times New Roman"/>
              </a:rPr>
              <a:t>more</a:t>
            </a:r>
            <a:r>
              <a:rPr sz="1400" spc="325" dirty="0">
                <a:latin typeface="Times New Roman"/>
                <a:cs typeface="Times New Roman"/>
              </a:rPr>
              <a:t> </a:t>
            </a:r>
            <a:r>
              <a:rPr sz="1400" spc="95" dirty="0">
                <a:latin typeface="Times New Roman"/>
                <a:cs typeface="Times New Roman"/>
              </a:rPr>
              <a:t>than</a:t>
            </a:r>
            <a:r>
              <a:rPr sz="1400" spc="335" dirty="0">
                <a:latin typeface="Times New Roman"/>
                <a:cs typeface="Times New Roman"/>
              </a:rPr>
              <a:t> </a:t>
            </a:r>
            <a:r>
              <a:rPr sz="1400" i="1" spc="175" dirty="0">
                <a:latin typeface="Times New Roman"/>
                <a:cs typeface="Times New Roman"/>
              </a:rPr>
              <a:t>N</a:t>
            </a:r>
            <a:r>
              <a:rPr sz="1400" i="1" spc="75" dirty="0">
                <a:latin typeface="Times New Roman"/>
                <a:cs typeface="Times New Roman"/>
              </a:rPr>
              <a:t>  </a:t>
            </a:r>
            <a:r>
              <a:rPr sz="1400" spc="-10" dirty="0">
                <a:latin typeface="Times New Roman"/>
                <a:cs typeface="Times New Roman"/>
              </a:rPr>
              <a:t>energy </a:t>
            </a:r>
            <a:r>
              <a:rPr sz="1400" spc="55" dirty="0">
                <a:latin typeface="Times New Roman"/>
                <a:cs typeface="Times New Roman"/>
              </a:rPr>
              <a:t>states.</a:t>
            </a:r>
            <a:r>
              <a:rPr sz="1400" spc="360" dirty="0">
                <a:latin typeface="Times New Roman"/>
                <a:cs typeface="Times New Roman"/>
              </a:rPr>
              <a:t> </a:t>
            </a:r>
            <a:r>
              <a:rPr sz="1400" spc="75" dirty="0">
                <a:latin typeface="Times New Roman"/>
                <a:cs typeface="Times New Roman"/>
              </a:rPr>
              <a:t>The</a:t>
            </a:r>
            <a:r>
              <a:rPr sz="1400" spc="130" dirty="0">
                <a:latin typeface="Times New Roman"/>
                <a:cs typeface="Times New Roman"/>
              </a:rPr>
              <a:t> </a:t>
            </a:r>
            <a:r>
              <a:rPr sz="1400" dirty="0">
                <a:latin typeface="Times New Roman"/>
                <a:cs typeface="Times New Roman"/>
              </a:rPr>
              <a:t>occupation</a:t>
            </a:r>
            <a:r>
              <a:rPr sz="1400" spc="125" dirty="0">
                <a:latin typeface="Times New Roman"/>
                <a:cs typeface="Times New Roman"/>
              </a:rPr>
              <a:t> </a:t>
            </a:r>
            <a:r>
              <a:rPr sz="1400" spc="55" dirty="0">
                <a:latin typeface="Times New Roman"/>
                <a:cs typeface="Times New Roman"/>
              </a:rPr>
              <a:t>number</a:t>
            </a:r>
            <a:r>
              <a:rPr sz="1400" spc="125" dirty="0">
                <a:latin typeface="Times New Roman"/>
                <a:cs typeface="Times New Roman"/>
              </a:rPr>
              <a:t> </a:t>
            </a:r>
            <a:r>
              <a:rPr sz="1400" dirty="0">
                <a:latin typeface="Times New Roman"/>
                <a:cs typeface="Times New Roman"/>
              </a:rPr>
              <a:t>of</a:t>
            </a:r>
            <a:r>
              <a:rPr sz="1400" spc="120" dirty="0">
                <a:latin typeface="Times New Roman"/>
                <a:cs typeface="Times New Roman"/>
              </a:rPr>
              <a:t> </a:t>
            </a:r>
            <a:r>
              <a:rPr sz="1400" b="0" i="1" spc="-65" dirty="0">
                <a:latin typeface="Bookman Old Style"/>
                <a:cs typeface="Bookman Old Style"/>
              </a:rPr>
              <a:t>every</a:t>
            </a:r>
            <a:r>
              <a:rPr sz="1400" b="0" i="1" spc="204" dirty="0">
                <a:latin typeface="Bookman Old Style"/>
                <a:cs typeface="Bookman Old Style"/>
              </a:rPr>
              <a:t> </a:t>
            </a:r>
            <a:r>
              <a:rPr sz="1400" spc="75" dirty="0">
                <a:latin typeface="Times New Roman"/>
                <a:cs typeface="Times New Roman"/>
              </a:rPr>
              <a:t>state</a:t>
            </a:r>
            <a:r>
              <a:rPr sz="1400" spc="125" dirty="0">
                <a:latin typeface="Times New Roman"/>
                <a:cs typeface="Times New Roman"/>
              </a:rPr>
              <a:t> </a:t>
            </a:r>
            <a:r>
              <a:rPr sz="1400" dirty="0">
                <a:latin typeface="Times New Roman"/>
                <a:cs typeface="Times New Roman"/>
              </a:rPr>
              <a:t>is</a:t>
            </a:r>
            <a:r>
              <a:rPr sz="1400" spc="130" dirty="0">
                <a:latin typeface="Times New Roman"/>
                <a:cs typeface="Times New Roman"/>
              </a:rPr>
              <a:t> </a:t>
            </a:r>
            <a:r>
              <a:rPr sz="1400" dirty="0">
                <a:latin typeface="Times New Roman"/>
                <a:cs typeface="Times New Roman"/>
              </a:rPr>
              <a:t>barely</a:t>
            </a:r>
            <a:r>
              <a:rPr sz="1400" spc="125" dirty="0">
                <a:latin typeface="Times New Roman"/>
                <a:cs typeface="Times New Roman"/>
              </a:rPr>
              <a:t> </a:t>
            </a:r>
            <a:r>
              <a:rPr sz="1400" dirty="0">
                <a:latin typeface="Times New Roman"/>
                <a:cs typeface="Times New Roman"/>
              </a:rPr>
              <a:t>above</a:t>
            </a:r>
            <a:r>
              <a:rPr sz="1400" spc="125" dirty="0">
                <a:latin typeface="Times New Roman"/>
                <a:cs typeface="Times New Roman"/>
              </a:rPr>
              <a:t> </a:t>
            </a:r>
            <a:r>
              <a:rPr sz="1400" dirty="0">
                <a:latin typeface="Times New Roman"/>
                <a:cs typeface="Times New Roman"/>
              </a:rPr>
              <a:t>zero,</a:t>
            </a:r>
            <a:r>
              <a:rPr sz="1400" spc="145" dirty="0">
                <a:latin typeface="Times New Roman"/>
                <a:cs typeface="Times New Roman"/>
              </a:rPr>
              <a:t> </a:t>
            </a:r>
            <a:r>
              <a:rPr sz="1400" dirty="0">
                <a:latin typeface="Times New Roman"/>
                <a:cs typeface="Times New Roman"/>
              </a:rPr>
              <a:t>so</a:t>
            </a:r>
            <a:r>
              <a:rPr sz="1400" spc="130" dirty="0">
                <a:latin typeface="Times New Roman"/>
                <a:cs typeface="Times New Roman"/>
              </a:rPr>
              <a:t> </a:t>
            </a:r>
            <a:r>
              <a:rPr sz="1400" i="1" dirty="0">
                <a:latin typeface="Times New Roman"/>
                <a:cs typeface="Times New Roman"/>
              </a:rPr>
              <a:t>µ</a:t>
            </a:r>
            <a:r>
              <a:rPr sz="1400" i="1" spc="125" dirty="0">
                <a:latin typeface="Times New Roman"/>
                <a:cs typeface="Times New Roman"/>
              </a:rPr>
              <a:t> </a:t>
            </a:r>
            <a:r>
              <a:rPr sz="1400" dirty="0">
                <a:latin typeface="Times New Roman"/>
                <a:cs typeface="Times New Roman"/>
              </a:rPr>
              <a:t>is</a:t>
            </a:r>
            <a:r>
              <a:rPr sz="1400" spc="130" dirty="0">
                <a:latin typeface="Times New Roman"/>
                <a:cs typeface="Times New Roman"/>
              </a:rPr>
              <a:t> </a:t>
            </a:r>
            <a:r>
              <a:rPr sz="1400" dirty="0">
                <a:latin typeface="Times New Roman"/>
                <a:cs typeface="Times New Roman"/>
              </a:rPr>
              <a:t>actually</a:t>
            </a:r>
            <a:r>
              <a:rPr sz="1400" spc="125" dirty="0">
                <a:latin typeface="Times New Roman"/>
                <a:cs typeface="Times New Roman"/>
              </a:rPr>
              <a:t> </a:t>
            </a:r>
            <a:r>
              <a:rPr sz="1400" dirty="0">
                <a:latin typeface="Times New Roman"/>
                <a:cs typeface="Times New Roman"/>
              </a:rPr>
              <a:t>below</a:t>
            </a:r>
            <a:r>
              <a:rPr sz="1400" spc="130" dirty="0">
                <a:latin typeface="Times New Roman"/>
                <a:cs typeface="Times New Roman"/>
              </a:rPr>
              <a:t> </a:t>
            </a:r>
            <a:r>
              <a:rPr sz="1400" spc="70" dirty="0">
                <a:latin typeface="Times New Roman"/>
                <a:cs typeface="Times New Roman"/>
              </a:rPr>
              <a:t>the</a:t>
            </a:r>
            <a:r>
              <a:rPr sz="1400" spc="125" dirty="0">
                <a:latin typeface="Times New Roman"/>
                <a:cs typeface="Times New Roman"/>
              </a:rPr>
              <a:t> </a:t>
            </a:r>
            <a:r>
              <a:rPr sz="1400" spc="50" dirty="0">
                <a:latin typeface="Times New Roman"/>
                <a:cs typeface="Times New Roman"/>
              </a:rPr>
              <a:t>ground</a:t>
            </a:r>
            <a:r>
              <a:rPr sz="1400" spc="130" dirty="0">
                <a:latin typeface="Times New Roman"/>
                <a:cs typeface="Times New Roman"/>
              </a:rPr>
              <a:t> </a:t>
            </a:r>
            <a:r>
              <a:rPr sz="1400" spc="55" dirty="0">
                <a:latin typeface="Times New Roman"/>
                <a:cs typeface="Times New Roman"/>
              </a:rPr>
              <a:t>state.</a:t>
            </a:r>
            <a:endParaRPr sz="1400">
              <a:latin typeface="Times New Roman"/>
              <a:cs typeface="Times New Roman"/>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6632295" y="878291"/>
            <a:ext cx="2341880" cy="207645"/>
          </a:xfrm>
          <a:prstGeom prst="rect">
            <a:avLst/>
          </a:prstGeom>
        </p:spPr>
        <p:txBody>
          <a:bodyPr vert="horz" wrap="square" lIns="0" tIns="12065" rIns="0" bIns="0" rtlCol="0">
            <a:spAutoFit/>
          </a:bodyPr>
          <a:lstStyle/>
          <a:p>
            <a:pPr marL="12700">
              <a:lnSpc>
                <a:spcPct val="100000"/>
              </a:lnSpc>
              <a:spcBef>
                <a:spcPts val="95"/>
              </a:spcBef>
            </a:pPr>
            <a:r>
              <a:rPr sz="1200" dirty="0">
                <a:latin typeface="Times New Roman"/>
                <a:cs typeface="Times New Roman"/>
              </a:rPr>
              <a:t>10.7.</a:t>
            </a:r>
            <a:r>
              <a:rPr sz="1200" spc="200" dirty="0">
                <a:latin typeface="Times New Roman"/>
                <a:cs typeface="Times New Roman"/>
              </a:rPr>
              <a:t>  </a:t>
            </a:r>
            <a:r>
              <a:rPr sz="1200" dirty="0">
                <a:latin typeface="Times New Roman"/>
                <a:cs typeface="Times New Roman"/>
              </a:rPr>
              <a:t>BLACKBODY</a:t>
            </a:r>
            <a:r>
              <a:rPr sz="1200" spc="125" dirty="0">
                <a:latin typeface="Times New Roman"/>
                <a:cs typeface="Times New Roman"/>
              </a:rPr>
              <a:t> </a:t>
            </a:r>
            <a:r>
              <a:rPr sz="1200" spc="-10" dirty="0">
                <a:latin typeface="Times New Roman"/>
                <a:cs typeface="Times New Roman"/>
              </a:rPr>
              <a:t>RADIATION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p:nvPr/>
        </p:nvSpPr>
        <p:spPr>
          <a:xfrm>
            <a:off x="718819" y="878291"/>
            <a:ext cx="2975610" cy="647700"/>
          </a:xfrm>
          <a:prstGeom prst="rect">
            <a:avLst/>
          </a:prstGeom>
        </p:spPr>
        <p:txBody>
          <a:bodyPr vert="horz" wrap="square" lIns="0" tIns="12065" rIns="0" bIns="0" rtlCol="0">
            <a:spAutoFit/>
          </a:bodyPr>
          <a:lstStyle/>
          <a:p>
            <a:pPr marL="12700">
              <a:lnSpc>
                <a:spcPct val="100000"/>
              </a:lnSpc>
              <a:spcBef>
                <a:spcPts val="95"/>
              </a:spcBef>
            </a:pPr>
            <a:r>
              <a:rPr sz="1200" spc="-10" dirty="0">
                <a:latin typeface="Times New Roman"/>
                <a:cs typeface="Times New Roman"/>
              </a:rPr>
              <a:t>ConcepTest</a:t>
            </a:r>
            <a:endParaRPr sz="1200">
              <a:latin typeface="Times New Roman"/>
              <a:cs typeface="Times New Roman"/>
            </a:endParaRPr>
          </a:p>
          <a:p>
            <a:pPr>
              <a:lnSpc>
                <a:spcPct val="100000"/>
              </a:lnSpc>
              <a:spcBef>
                <a:spcPts val="40"/>
              </a:spcBef>
            </a:pPr>
            <a:endParaRPr sz="1200">
              <a:latin typeface="Times New Roman"/>
              <a:cs typeface="Times New Roman"/>
            </a:endParaRPr>
          </a:p>
          <a:p>
            <a:pPr marL="12700">
              <a:lnSpc>
                <a:spcPct val="100000"/>
              </a:lnSpc>
              <a:tabLst>
                <a:tab pos="695325" algn="l"/>
              </a:tabLst>
            </a:pPr>
            <a:r>
              <a:rPr sz="1700" b="1" spc="90" dirty="0">
                <a:latin typeface="Book Antiqua"/>
                <a:cs typeface="Book Antiqua"/>
              </a:rPr>
              <a:t>10.7</a:t>
            </a:r>
            <a:r>
              <a:rPr sz="1700" b="1" dirty="0">
                <a:latin typeface="Book Antiqua"/>
                <a:cs typeface="Book Antiqua"/>
              </a:rPr>
              <a:t>	</a:t>
            </a:r>
            <a:r>
              <a:rPr sz="1700" b="1" spc="60" dirty="0">
                <a:latin typeface="Book Antiqua"/>
                <a:cs typeface="Book Antiqua"/>
              </a:rPr>
              <a:t>Blackbody</a:t>
            </a:r>
            <a:r>
              <a:rPr sz="1700" b="1" spc="250" dirty="0">
                <a:latin typeface="Book Antiqua"/>
                <a:cs typeface="Book Antiqua"/>
              </a:rPr>
              <a:t> </a:t>
            </a:r>
            <a:r>
              <a:rPr sz="1700" b="1" spc="55" dirty="0">
                <a:latin typeface="Book Antiqua"/>
                <a:cs typeface="Book Antiqua"/>
              </a:rPr>
              <a:t>Radiation</a:t>
            </a:r>
            <a:endParaRPr sz="1700">
              <a:latin typeface="Book Antiqua"/>
              <a:cs typeface="Book Antiqua"/>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8819" y="878291"/>
            <a:ext cx="8255000" cy="207645"/>
          </a:xfrm>
          <a:prstGeom prst="rect">
            <a:avLst/>
          </a:prstGeom>
        </p:spPr>
        <p:txBody>
          <a:bodyPr vert="horz" wrap="square" lIns="0" tIns="12065" rIns="0" bIns="0" rtlCol="0">
            <a:spAutoFit/>
          </a:bodyPr>
          <a:lstStyle/>
          <a:p>
            <a:pPr marL="12700">
              <a:lnSpc>
                <a:spcPct val="100000"/>
              </a:lnSpc>
              <a:spcBef>
                <a:spcPts val="95"/>
              </a:spcBef>
              <a:tabLst>
                <a:tab pos="5925820" algn="l"/>
              </a:tabLst>
            </a:pPr>
            <a:r>
              <a:rPr sz="1200" dirty="0">
                <a:latin typeface="Times New Roman"/>
                <a:cs typeface="Times New Roman"/>
              </a:rPr>
              <a:t>Quick</a:t>
            </a:r>
            <a:r>
              <a:rPr sz="1200" spc="110" dirty="0">
                <a:latin typeface="Times New Roman"/>
                <a:cs typeface="Times New Roman"/>
              </a:rPr>
              <a:t> </a:t>
            </a:r>
            <a:r>
              <a:rPr sz="1200" spc="-10" dirty="0">
                <a:latin typeface="Times New Roman"/>
                <a:cs typeface="Times New Roman"/>
              </a:rPr>
              <a:t>Check</a:t>
            </a:r>
            <a:r>
              <a:rPr sz="1200" dirty="0">
                <a:latin typeface="Times New Roman"/>
                <a:cs typeface="Times New Roman"/>
              </a:rPr>
              <a:t>	10.7.</a:t>
            </a:r>
            <a:r>
              <a:rPr sz="1200" spc="200" dirty="0">
                <a:latin typeface="Times New Roman"/>
                <a:cs typeface="Times New Roman"/>
              </a:rPr>
              <a:t>  </a:t>
            </a:r>
            <a:r>
              <a:rPr sz="1200" dirty="0">
                <a:latin typeface="Times New Roman"/>
                <a:cs typeface="Times New Roman"/>
              </a:rPr>
              <a:t>BLACKBODY</a:t>
            </a:r>
            <a:r>
              <a:rPr sz="1200" spc="125" dirty="0">
                <a:latin typeface="Times New Roman"/>
                <a:cs typeface="Times New Roman"/>
              </a:rPr>
              <a:t> </a:t>
            </a:r>
            <a:r>
              <a:rPr sz="1200" spc="-10" dirty="0">
                <a:latin typeface="Times New Roman"/>
                <a:cs typeface="Times New Roman"/>
              </a:rPr>
              <a:t>RADIATION</a:t>
            </a:r>
            <a:endParaRPr sz="1200">
              <a:latin typeface="Times New Roman"/>
              <a:cs typeface="Times New Roman"/>
            </a:endParaRPr>
          </a:p>
        </p:txBody>
      </p:sp>
      <p:sp>
        <p:nvSpPr>
          <p:cNvPr id="3" name="object 3"/>
          <p:cNvSpPr/>
          <p:nvPr/>
        </p:nvSpPr>
        <p:spPr>
          <a:xfrm>
            <a:off x="731519" y="1100391"/>
            <a:ext cx="8229600" cy="0"/>
          </a:xfrm>
          <a:custGeom>
            <a:avLst/>
            <a:gdLst/>
            <a:ahLst/>
            <a:cxnLst/>
            <a:rect l="l" t="t" r="r" b="b"/>
            <a:pathLst>
              <a:path w="8229600">
                <a:moveTo>
                  <a:pt x="0" y="0"/>
                </a:moveTo>
                <a:lnTo>
                  <a:pt x="8229600" y="0"/>
                </a:lnTo>
              </a:path>
            </a:pathLst>
          </a:custGeom>
          <a:ln w="5054">
            <a:solidFill>
              <a:srgbClr val="00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9525" rIns="0" bIns="0" rtlCol="0">
            <a:spAutoFit/>
          </a:bodyPr>
          <a:lstStyle/>
          <a:p>
            <a:pPr marL="12700" marR="5080">
              <a:lnSpc>
                <a:spcPct val="101699"/>
              </a:lnSpc>
              <a:spcBef>
                <a:spcPts val="75"/>
              </a:spcBef>
            </a:pPr>
            <a:r>
              <a:rPr spc="50" dirty="0"/>
              <a:t>Blackbody</a:t>
            </a:r>
            <a:r>
              <a:rPr spc="240" dirty="0"/>
              <a:t> </a:t>
            </a:r>
            <a:r>
              <a:rPr dirty="0"/>
              <a:t>A</a:t>
            </a:r>
            <a:r>
              <a:rPr spc="240" dirty="0"/>
              <a:t> </a:t>
            </a:r>
            <a:r>
              <a:rPr spc="55" dirty="0"/>
              <a:t>and</a:t>
            </a:r>
            <a:r>
              <a:rPr spc="245" dirty="0"/>
              <a:t> </a:t>
            </a:r>
            <a:r>
              <a:rPr spc="50" dirty="0"/>
              <a:t>Blackbody</a:t>
            </a:r>
            <a:r>
              <a:rPr spc="235" dirty="0"/>
              <a:t> </a:t>
            </a:r>
            <a:r>
              <a:rPr spc="120" dirty="0"/>
              <a:t>B</a:t>
            </a:r>
            <a:r>
              <a:rPr spc="240" dirty="0"/>
              <a:t> </a:t>
            </a:r>
            <a:r>
              <a:rPr spc="55" dirty="0"/>
              <a:t>are</a:t>
            </a:r>
            <a:r>
              <a:rPr spc="240" dirty="0"/>
              <a:t> </a:t>
            </a:r>
            <a:r>
              <a:rPr dirty="0"/>
              <a:t>the</a:t>
            </a:r>
            <a:r>
              <a:rPr spc="240" dirty="0"/>
              <a:t> </a:t>
            </a:r>
            <a:r>
              <a:rPr dirty="0"/>
              <a:t>same</a:t>
            </a:r>
            <a:r>
              <a:rPr spc="235" dirty="0"/>
              <a:t> </a:t>
            </a:r>
            <a:r>
              <a:rPr dirty="0"/>
              <a:t>shape</a:t>
            </a:r>
            <a:r>
              <a:rPr spc="240" dirty="0"/>
              <a:t> </a:t>
            </a:r>
            <a:r>
              <a:rPr spc="55" dirty="0"/>
              <a:t>and</a:t>
            </a:r>
            <a:r>
              <a:rPr spc="240" dirty="0"/>
              <a:t> </a:t>
            </a:r>
            <a:r>
              <a:rPr dirty="0"/>
              <a:t>size,</a:t>
            </a:r>
            <a:r>
              <a:rPr spc="254" dirty="0"/>
              <a:t> </a:t>
            </a:r>
            <a:r>
              <a:rPr spc="45" dirty="0"/>
              <a:t>but </a:t>
            </a:r>
            <a:r>
              <a:rPr dirty="0"/>
              <a:t>A</a:t>
            </a:r>
            <a:r>
              <a:rPr spc="125" dirty="0"/>
              <a:t> </a:t>
            </a:r>
            <a:r>
              <a:rPr dirty="0"/>
              <a:t>is</a:t>
            </a:r>
            <a:r>
              <a:rPr spc="125" dirty="0"/>
              <a:t> </a:t>
            </a:r>
            <a:r>
              <a:rPr dirty="0"/>
              <a:t>hotter</a:t>
            </a:r>
            <a:r>
              <a:rPr spc="135" dirty="0"/>
              <a:t> </a:t>
            </a:r>
            <a:r>
              <a:rPr spc="70" dirty="0"/>
              <a:t>than</a:t>
            </a:r>
            <a:r>
              <a:rPr spc="135" dirty="0"/>
              <a:t> </a:t>
            </a:r>
            <a:r>
              <a:rPr spc="90" dirty="0"/>
              <a:t>B.</a:t>
            </a:r>
            <a:r>
              <a:rPr spc="130" dirty="0"/>
              <a:t> </a:t>
            </a:r>
            <a:r>
              <a:rPr dirty="0"/>
              <a:t>Which</a:t>
            </a:r>
            <a:r>
              <a:rPr spc="135" dirty="0"/>
              <a:t> </a:t>
            </a:r>
            <a:r>
              <a:rPr dirty="0"/>
              <a:t>of</a:t>
            </a:r>
            <a:r>
              <a:rPr spc="135" dirty="0"/>
              <a:t> </a:t>
            </a:r>
            <a:r>
              <a:rPr dirty="0"/>
              <a:t>the</a:t>
            </a:r>
            <a:r>
              <a:rPr spc="130" dirty="0"/>
              <a:t> </a:t>
            </a:r>
            <a:r>
              <a:rPr dirty="0"/>
              <a:t>following</a:t>
            </a:r>
            <a:r>
              <a:rPr spc="135" dirty="0"/>
              <a:t> </a:t>
            </a:r>
            <a:r>
              <a:rPr dirty="0"/>
              <a:t>is</a:t>
            </a:r>
            <a:r>
              <a:rPr spc="130" dirty="0"/>
              <a:t> </a:t>
            </a:r>
            <a:r>
              <a:rPr spc="80" dirty="0"/>
              <a:t>true?</a:t>
            </a:r>
            <a:r>
              <a:rPr spc="420" dirty="0"/>
              <a:t> </a:t>
            </a:r>
            <a:r>
              <a:rPr dirty="0"/>
              <a:t>(Choose</a:t>
            </a:r>
            <a:r>
              <a:rPr spc="135" dirty="0"/>
              <a:t> </a:t>
            </a:r>
            <a:r>
              <a:rPr spc="-10" dirty="0"/>
              <a:t>one.)</a:t>
            </a:r>
          </a:p>
        </p:txBody>
      </p:sp>
      <p:sp>
        <p:nvSpPr>
          <p:cNvPr id="5" name="object 5"/>
          <p:cNvSpPr txBox="1"/>
          <p:nvPr/>
        </p:nvSpPr>
        <p:spPr>
          <a:xfrm>
            <a:off x="715137" y="2170390"/>
            <a:ext cx="8260715" cy="3060700"/>
          </a:xfrm>
          <a:prstGeom prst="rect">
            <a:avLst/>
          </a:prstGeom>
        </p:spPr>
        <p:txBody>
          <a:bodyPr vert="horz" wrap="square" lIns="0" tIns="9525" rIns="0" bIns="0" rtlCol="0">
            <a:spAutoFit/>
          </a:bodyPr>
          <a:lstStyle/>
          <a:p>
            <a:pPr marL="386715" marR="5080" indent="-370205">
              <a:lnSpc>
                <a:spcPct val="101699"/>
              </a:lnSpc>
              <a:spcBef>
                <a:spcPts val="75"/>
              </a:spcBef>
              <a:buAutoNum type="alphaUcPeriod"/>
              <a:tabLst>
                <a:tab pos="387985" algn="l"/>
              </a:tabLst>
            </a:pPr>
            <a:r>
              <a:rPr sz="2450" dirty="0">
                <a:latin typeface="Garamond"/>
                <a:cs typeface="Garamond"/>
              </a:rPr>
              <a:t>A</a:t>
            </a:r>
            <a:r>
              <a:rPr sz="2450" spc="-50" dirty="0">
                <a:latin typeface="Garamond"/>
                <a:cs typeface="Garamond"/>
              </a:rPr>
              <a:t> </a:t>
            </a:r>
            <a:r>
              <a:rPr sz="2450" dirty="0">
                <a:latin typeface="Garamond"/>
                <a:cs typeface="Garamond"/>
              </a:rPr>
              <a:t>emits</a:t>
            </a:r>
            <a:r>
              <a:rPr sz="2450" spc="-50" dirty="0">
                <a:latin typeface="Garamond"/>
                <a:cs typeface="Garamond"/>
              </a:rPr>
              <a:t> </a:t>
            </a:r>
            <a:r>
              <a:rPr sz="2450" dirty="0">
                <a:latin typeface="Garamond"/>
                <a:cs typeface="Garamond"/>
              </a:rPr>
              <a:t>more</a:t>
            </a:r>
            <a:r>
              <a:rPr sz="2450" spc="-50" dirty="0">
                <a:latin typeface="Garamond"/>
                <a:cs typeface="Garamond"/>
              </a:rPr>
              <a:t> </a:t>
            </a:r>
            <a:r>
              <a:rPr sz="2450" spc="55" dirty="0">
                <a:latin typeface="Garamond"/>
                <a:cs typeface="Garamond"/>
              </a:rPr>
              <a:t>radiation</a:t>
            </a:r>
            <a:r>
              <a:rPr sz="2450" spc="-40" dirty="0">
                <a:latin typeface="Garamond"/>
                <a:cs typeface="Garamond"/>
              </a:rPr>
              <a:t> </a:t>
            </a:r>
            <a:r>
              <a:rPr sz="2450" spc="70" dirty="0">
                <a:latin typeface="Garamond"/>
                <a:cs typeface="Garamond"/>
              </a:rPr>
              <a:t>than</a:t>
            </a:r>
            <a:r>
              <a:rPr sz="2450" spc="-50" dirty="0">
                <a:latin typeface="Garamond"/>
                <a:cs typeface="Garamond"/>
              </a:rPr>
              <a:t> </a:t>
            </a:r>
            <a:r>
              <a:rPr sz="2450" spc="90" dirty="0">
                <a:latin typeface="Garamond"/>
                <a:cs typeface="Garamond"/>
              </a:rPr>
              <a:t>B,</a:t>
            </a:r>
            <a:r>
              <a:rPr sz="2450" spc="-50" dirty="0">
                <a:latin typeface="Garamond"/>
                <a:cs typeface="Garamond"/>
              </a:rPr>
              <a:t> </a:t>
            </a:r>
            <a:r>
              <a:rPr sz="2450" spc="70" dirty="0">
                <a:latin typeface="Garamond"/>
                <a:cs typeface="Garamond"/>
              </a:rPr>
              <a:t>but</a:t>
            </a:r>
            <a:r>
              <a:rPr sz="2450" spc="-45" dirty="0">
                <a:latin typeface="Garamond"/>
                <a:cs typeface="Garamond"/>
              </a:rPr>
              <a:t> </a:t>
            </a:r>
            <a:r>
              <a:rPr sz="2450" spc="50" dirty="0">
                <a:latin typeface="Garamond"/>
                <a:cs typeface="Garamond"/>
              </a:rPr>
              <a:t>their</a:t>
            </a:r>
            <a:r>
              <a:rPr sz="2450" spc="-50" dirty="0">
                <a:latin typeface="Garamond"/>
                <a:cs typeface="Garamond"/>
              </a:rPr>
              <a:t> </a:t>
            </a:r>
            <a:r>
              <a:rPr sz="2450" spc="55" dirty="0">
                <a:latin typeface="Garamond"/>
                <a:cs typeface="Garamond"/>
              </a:rPr>
              <a:t>radiation</a:t>
            </a:r>
            <a:r>
              <a:rPr sz="2450" spc="-45" dirty="0">
                <a:latin typeface="Garamond"/>
                <a:cs typeface="Garamond"/>
              </a:rPr>
              <a:t> </a:t>
            </a:r>
            <a:r>
              <a:rPr sz="2450" spc="55" dirty="0">
                <a:latin typeface="Garamond"/>
                <a:cs typeface="Garamond"/>
              </a:rPr>
              <a:t>spectra</a:t>
            </a:r>
            <a:r>
              <a:rPr sz="2450" spc="-45" dirty="0">
                <a:latin typeface="Garamond"/>
                <a:cs typeface="Garamond"/>
              </a:rPr>
              <a:t> </a:t>
            </a:r>
            <a:r>
              <a:rPr sz="2450" spc="35" dirty="0">
                <a:latin typeface="Garamond"/>
                <a:cs typeface="Garamond"/>
              </a:rPr>
              <a:t>peak 	</a:t>
            </a:r>
            <a:r>
              <a:rPr sz="2450" spc="145" dirty="0">
                <a:latin typeface="Garamond"/>
                <a:cs typeface="Garamond"/>
              </a:rPr>
              <a:t>at</a:t>
            </a:r>
            <a:r>
              <a:rPr sz="2450" spc="225" dirty="0">
                <a:latin typeface="Garamond"/>
                <a:cs typeface="Garamond"/>
              </a:rPr>
              <a:t> </a:t>
            </a:r>
            <a:r>
              <a:rPr sz="2450" dirty="0">
                <a:latin typeface="Garamond"/>
                <a:cs typeface="Garamond"/>
              </a:rPr>
              <a:t>the</a:t>
            </a:r>
            <a:r>
              <a:rPr sz="2450" spc="229" dirty="0">
                <a:latin typeface="Garamond"/>
                <a:cs typeface="Garamond"/>
              </a:rPr>
              <a:t> </a:t>
            </a:r>
            <a:r>
              <a:rPr sz="2450" dirty="0">
                <a:latin typeface="Garamond"/>
                <a:cs typeface="Garamond"/>
              </a:rPr>
              <a:t>same</a:t>
            </a:r>
            <a:r>
              <a:rPr sz="2450" spc="235" dirty="0">
                <a:latin typeface="Garamond"/>
                <a:cs typeface="Garamond"/>
              </a:rPr>
              <a:t> </a:t>
            </a:r>
            <a:r>
              <a:rPr sz="2450" spc="-10" dirty="0">
                <a:latin typeface="Garamond"/>
                <a:cs typeface="Garamond"/>
              </a:rPr>
              <a:t>frequency.</a:t>
            </a:r>
            <a:endParaRPr sz="2450">
              <a:latin typeface="Garamond"/>
              <a:cs typeface="Garamond"/>
            </a:endParaRPr>
          </a:p>
          <a:p>
            <a:pPr marL="386715" marR="5080" indent="-358140">
              <a:lnSpc>
                <a:spcPct val="101699"/>
              </a:lnSpc>
              <a:spcBef>
                <a:spcPts val="994"/>
              </a:spcBef>
              <a:buAutoNum type="alphaUcPeriod"/>
              <a:tabLst>
                <a:tab pos="387985" algn="l"/>
                <a:tab pos="735330" algn="l"/>
                <a:tab pos="1539240" algn="l"/>
                <a:tab pos="2069464" algn="l"/>
                <a:tab pos="2827655" algn="l"/>
                <a:tab pos="3547110" algn="l"/>
                <a:tab pos="4634230" algn="l"/>
                <a:tab pos="4994910" algn="l"/>
                <a:tab pos="6260465" algn="l"/>
                <a:tab pos="6647180" algn="l"/>
                <a:tab pos="7061834" algn="l"/>
                <a:tab pos="7657465" algn="l"/>
              </a:tabLst>
            </a:pPr>
            <a:r>
              <a:rPr sz="2450" spc="-50" dirty="0">
                <a:latin typeface="Garamond"/>
                <a:cs typeface="Garamond"/>
              </a:rPr>
              <a:t>A</a:t>
            </a:r>
            <a:r>
              <a:rPr sz="2450" dirty="0">
                <a:latin typeface="Garamond"/>
                <a:cs typeface="Garamond"/>
              </a:rPr>
              <a:t>	</a:t>
            </a:r>
            <a:r>
              <a:rPr sz="2450" spc="-10" dirty="0">
                <a:latin typeface="Garamond"/>
                <a:cs typeface="Garamond"/>
              </a:rPr>
              <a:t>emits</a:t>
            </a:r>
            <a:r>
              <a:rPr sz="2450" dirty="0">
                <a:latin typeface="Garamond"/>
                <a:cs typeface="Garamond"/>
              </a:rPr>
              <a:t>	</a:t>
            </a:r>
            <a:r>
              <a:rPr sz="2450" spc="-25" dirty="0">
                <a:latin typeface="Garamond"/>
                <a:cs typeface="Garamond"/>
              </a:rPr>
              <a:t>the</a:t>
            </a:r>
            <a:r>
              <a:rPr sz="2450" dirty="0">
                <a:latin typeface="Garamond"/>
                <a:cs typeface="Garamond"/>
              </a:rPr>
              <a:t>	</a:t>
            </a:r>
            <a:r>
              <a:rPr sz="2450" spc="-20" dirty="0">
                <a:latin typeface="Garamond"/>
                <a:cs typeface="Garamond"/>
              </a:rPr>
              <a:t>same</a:t>
            </a:r>
            <a:r>
              <a:rPr sz="2450" dirty="0">
                <a:latin typeface="Garamond"/>
                <a:cs typeface="Garamond"/>
              </a:rPr>
              <a:t>	</a:t>
            </a:r>
            <a:r>
              <a:rPr sz="2450" spc="65" dirty="0">
                <a:latin typeface="Garamond"/>
                <a:cs typeface="Garamond"/>
              </a:rPr>
              <a:t>total</a:t>
            </a:r>
            <a:r>
              <a:rPr sz="2450" dirty="0">
                <a:latin typeface="Garamond"/>
                <a:cs typeface="Garamond"/>
              </a:rPr>
              <a:t>	</a:t>
            </a:r>
            <a:r>
              <a:rPr sz="2450" spc="-10" dirty="0">
                <a:latin typeface="Garamond"/>
                <a:cs typeface="Garamond"/>
              </a:rPr>
              <a:t>amount</a:t>
            </a:r>
            <a:r>
              <a:rPr sz="2450" dirty="0">
                <a:latin typeface="Garamond"/>
                <a:cs typeface="Garamond"/>
              </a:rPr>
              <a:t>	</a:t>
            </a:r>
            <a:r>
              <a:rPr sz="2450" spc="-25" dirty="0">
                <a:latin typeface="Garamond"/>
                <a:cs typeface="Garamond"/>
              </a:rPr>
              <a:t>of</a:t>
            </a:r>
            <a:r>
              <a:rPr sz="2450" dirty="0">
                <a:latin typeface="Garamond"/>
                <a:cs typeface="Garamond"/>
              </a:rPr>
              <a:t>	</a:t>
            </a:r>
            <a:r>
              <a:rPr sz="2450" spc="45" dirty="0">
                <a:latin typeface="Garamond"/>
                <a:cs typeface="Garamond"/>
              </a:rPr>
              <a:t>radiation</a:t>
            </a:r>
            <a:r>
              <a:rPr sz="2450" dirty="0">
                <a:latin typeface="Garamond"/>
                <a:cs typeface="Garamond"/>
              </a:rPr>
              <a:t>	</a:t>
            </a:r>
            <a:r>
              <a:rPr sz="2450" spc="40" dirty="0">
                <a:latin typeface="Garamond"/>
                <a:cs typeface="Garamond"/>
              </a:rPr>
              <a:t>as</a:t>
            </a:r>
            <a:r>
              <a:rPr sz="2450" dirty="0">
                <a:latin typeface="Garamond"/>
                <a:cs typeface="Garamond"/>
              </a:rPr>
              <a:t>	</a:t>
            </a:r>
            <a:r>
              <a:rPr sz="2450" spc="65" dirty="0">
                <a:latin typeface="Garamond"/>
                <a:cs typeface="Garamond"/>
              </a:rPr>
              <a:t>B,</a:t>
            </a:r>
            <a:r>
              <a:rPr sz="2450" dirty="0">
                <a:latin typeface="Garamond"/>
                <a:cs typeface="Garamond"/>
              </a:rPr>
              <a:t>	</a:t>
            </a:r>
            <a:r>
              <a:rPr sz="2450" spc="30" dirty="0">
                <a:latin typeface="Garamond"/>
                <a:cs typeface="Garamond"/>
              </a:rPr>
              <a:t>and</a:t>
            </a:r>
            <a:r>
              <a:rPr sz="2450" dirty="0">
                <a:latin typeface="Garamond"/>
                <a:cs typeface="Garamond"/>
              </a:rPr>
              <a:t>	</a:t>
            </a:r>
            <a:r>
              <a:rPr sz="2450" spc="40" dirty="0">
                <a:latin typeface="Garamond"/>
                <a:cs typeface="Garamond"/>
              </a:rPr>
              <a:t>their 	</a:t>
            </a:r>
            <a:r>
              <a:rPr sz="2450" spc="55" dirty="0">
                <a:latin typeface="Garamond"/>
                <a:cs typeface="Garamond"/>
              </a:rPr>
              <a:t>radiation</a:t>
            </a:r>
            <a:r>
              <a:rPr sz="2450" spc="130" dirty="0">
                <a:latin typeface="Garamond"/>
                <a:cs typeface="Garamond"/>
              </a:rPr>
              <a:t> </a:t>
            </a:r>
            <a:r>
              <a:rPr sz="2450" spc="55" dirty="0">
                <a:latin typeface="Garamond"/>
                <a:cs typeface="Garamond"/>
              </a:rPr>
              <a:t>spectra</a:t>
            </a:r>
            <a:r>
              <a:rPr sz="2450" spc="130" dirty="0">
                <a:latin typeface="Garamond"/>
                <a:cs typeface="Garamond"/>
              </a:rPr>
              <a:t> </a:t>
            </a:r>
            <a:r>
              <a:rPr sz="2450" spc="55" dirty="0">
                <a:latin typeface="Garamond"/>
                <a:cs typeface="Garamond"/>
              </a:rPr>
              <a:t>peak</a:t>
            </a:r>
            <a:r>
              <a:rPr sz="2450" spc="125" dirty="0">
                <a:latin typeface="Garamond"/>
                <a:cs typeface="Garamond"/>
              </a:rPr>
              <a:t> </a:t>
            </a:r>
            <a:r>
              <a:rPr sz="2450" spc="145" dirty="0">
                <a:latin typeface="Garamond"/>
                <a:cs typeface="Garamond"/>
              </a:rPr>
              <a:t>at</a:t>
            </a:r>
            <a:r>
              <a:rPr sz="2450" spc="130" dirty="0">
                <a:latin typeface="Garamond"/>
                <a:cs typeface="Garamond"/>
              </a:rPr>
              <a:t> </a:t>
            </a:r>
            <a:r>
              <a:rPr sz="2450" dirty="0">
                <a:latin typeface="Garamond"/>
                <a:cs typeface="Garamond"/>
              </a:rPr>
              <a:t>different</a:t>
            </a:r>
            <a:r>
              <a:rPr sz="2450" spc="130" dirty="0">
                <a:latin typeface="Garamond"/>
                <a:cs typeface="Garamond"/>
              </a:rPr>
              <a:t> </a:t>
            </a:r>
            <a:r>
              <a:rPr sz="2450" spc="-10" dirty="0">
                <a:latin typeface="Garamond"/>
                <a:cs typeface="Garamond"/>
              </a:rPr>
              <a:t>frequencies.</a:t>
            </a:r>
            <a:endParaRPr sz="2450">
              <a:latin typeface="Garamond"/>
              <a:cs typeface="Garamond"/>
            </a:endParaRPr>
          </a:p>
          <a:p>
            <a:pPr marL="386715" marR="5080" indent="-361950">
              <a:lnSpc>
                <a:spcPct val="101699"/>
              </a:lnSpc>
              <a:spcBef>
                <a:spcPts val="994"/>
              </a:spcBef>
              <a:buAutoNum type="alphaUcPeriod"/>
              <a:tabLst>
                <a:tab pos="387985" algn="l"/>
              </a:tabLst>
            </a:pPr>
            <a:r>
              <a:rPr sz="2450" dirty="0">
                <a:latin typeface="Garamond"/>
                <a:cs typeface="Garamond"/>
              </a:rPr>
              <a:t>The</a:t>
            </a:r>
            <a:r>
              <a:rPr sz="2450" spc="130" dirty="0">
                <a:latin typeface="Garamond"/>
                <a:cs typeface="Garamond"/>
              </a:rPr>
              <a:t> </a:t>
            </a:r>
            <a:r>
              <a:rPr sz="2450" spc="80" dirty="0">
                <a:latin typeface="Garamond"/>
                <a:cs typeface="Garamond"/>
              </a:rPr>
              <a:t>total</a:t>
            </a:r>
            <a:r>
              <a:rPr sz="2450" spc="140" dirty="0">
                <a:latin typeface="Garamond"/>
                <a:cs typeface="Garamond"/>
              </a:rPr>
              <a:t> </a:t>
            </a:r>
            <a:r>
              <a:rPr sz="2450" dirty="0">
                <a:latin typeface="Garamond"/>
                <a:cs typeface="Garamond"/>
              </a:rPr>
              <a:t>amount</a:t>
            </a:r>
            <a:r>
              <a:rPr sz="2450" spc="145" dirty="0">
                <a:latin typeface="Garamond"/>
                <a:cs typeface="Garamond"/>
              </a:rPr>
              <a:t> </a:t>
            </a:r>
            <a:r>
              <a:rPr sz="2450" dirty="0">
                <a:latin typeface="Garamond"/>
                <a:cs typeface="Garamond"/>
              </a:rPr>
              <a:t>of</a:t>
            </a:r>
            <a:r>
              <a:rPr sz="2450" spc="145" dirty="0">
                <a:latin typeface="Garamond"/>
                <a:cs typeface="Garamond"/>
              </a:rPr>
              <a:t> </a:t>
            </a:r>
            <a:r>
              <a:rPr sz="2450" spc="55" dirty="0">
                <a:latin typeface="Garamond"/>
                <a:cs typeface="Garamond"/>
              </a:rPr>
              <a:t>radiation</a:t>
            </a:r>
            <a:r>
              <a:rPr sz="2450" spc="140" dirty="0">
                <a:latin typeface="Garamond"/>
                <a:cs typeface="Garamond"/>
              </a:rPr>
              <a:t> </a:t>
            </a:r>
            <a:r>
              <a:rPr sz="2450" spc="80" dirty="0">
                <a:latin typeface="Garamond"/>
                <a:cs typeface="Garamond"/>
              </a:rPr>
              <a:t>they</a:t>
            </a:r>
            <a:r>
              <a:rPr sz="2450" spc="140" dirty="0">
                <a:latin typeface="Garamond"/>
                <a:cs typeface="Garamond"/>
              </a:rPr>
              <a:t> </a:t>
            </a:r>
            <a:r>
              <a:rPr sz="2450" spc="55" dirty="0">
                <a:latin typeface="Garamond"/>
                <a:cs typeface="Garamond"/>
              </a:rPr>
              <a:t>emit,</a:t>
            </a:r>
            <a:r>
              <a:rPr sz="2450" spc="145" dirty="0">
                <a:latin typeface="Garamond"/>
                <a:cs typeface="Garamond"/>
              </a:rPr>
              <a:t> </a:t>
            </a:r>
            <a:r>
              <a:rPr sz="2450" spc="55" dirty="0">
                <a:latin typeface="Garamond"/>
                <a:cs typeface="Garamond"/>
              </a:rPr>
              <a:t>and</a:t>
            </a:r>
            <a:r>
              <a:rPr sz="2450" spc="140" dirty="0">
                <a:latin typeface="Garamond"/>
                <a:cs typeface="Garamond"/>
              </a:rPr>
              <a:t> </a:t>
            </a:r>
            <a:r>
              <a:rPr sz="2450" spc="50" dirty="0">
                <a:latin typeface="Garamond"/>
                <a:cs typeface="Garamond"/>
              </a:rPr>
              <a:t>their</a:t>
            </a:r>
            <a:r>
              <a:rPr sz="2450" spc="145" dirty="0">
                <a:latin typeface="Garamond"/>
                <a:cs typeface="Garamond"/>
              </a:rPr>
              <a:t> </a:t>
            </a:r>
            <a:r>
              <a:rPr sz="2450" spc="55" dirty="0">
                <a:latin typeface="Garamond"/>
                <a:cs typeface="Garamond"/>
              </a:rPr>
              <a:t>peak</a:t>
            </a:r>
            <a:r>
              <a:rPr sz="2450" spc="140" dirty="0">
                <a:latin typeface="Garamond"/>
                <a:cs typeface="Garamond"/>
              </a:rPr>
              <a:t> </a:t>
            </a:r>
            <a:r>
              <a:rPr sz="2450" spc="-10" dirty="0">
                <a:latin typeface="Garamond"/>
                <a:cs typeface="Garamond"/>
              </a:rPr>
              <a:t>emis- 	</a:t>
            </a:r>
            <a:r>
              <a:rPr sz="2450" dirty="0">
                <a:latin typeface="Garamond"/>
                <a:cs typeface="Garamond"/>
              </a:rPr>
              <a:t>sion</a:t>
            </a:r>
            <a:r>
              <a:rPr sz="2450" spc="140" dirty="0">
                <a:latin typeface="Garamond"/>
                <a:cs typeface="Garamond"/>
              </a:rPr>
              <a:t> </a:t>
            </a:r>
            <a:r>
              <a:rPr sz="2450" dirty="0">
                <a:latin typeface="Garamond"/>
                <a:cs typeface="Garamond"/>
              </a:rPr>
              <a:t>frequencies,</a:t>
            </a:r>
            <a:r>
              <a:rPr sz="2450" spc="155" dirty="0">
                <a:latin typeface="Garamond"/>
                <a:cs typeface="Garamond"/>
              </a:rPr>
              <a:t> </a:t>
            </a:r>
            <a:r>
              <a:rPr sz="2450" spc="55" dirty="0">
                <a:latin typeface="Garamond"/>
                <a:cs typeface="Garamond"/>
              </a:rPr>
              <a:t>are</a:t>
            </a:r>
            <a:r>
              <a:rPr sz="2450" spc="150" dirty="0">
                <a:latin typeface="Garamond"/>
                <a:cs typeface="Garamond"/>
              </a:rPr>
              <a:t> </a:t>
            </a:r>
            <a:r>
              <a:rPr sz="2450" dirty="0">
                <a:latin typeface="Garamond"/>
                <a:cs typeface="Garamond"/>
              </a:rPr>
              <a:t>both</a:t>
            </a:r>
            <a:r>
              <a:rPr sz="2450" spc="155" dirty="0">
                <a:latin typeface="Garamond"/>
                <a:cs typeface="Garamond"/>
              </a:rPr>
              <a:t> </a:t>
            </a:r>
            <a:r>
              <a:rPr sz="2450" spc="-10" dirty="0">
                <a:latin typeface="Garamond"/>
                <a:cs typeface="Garamond"/>
              </a:rPr>
              <a:t>different</a:t>
            </a:r>
            <a:endParaRPr sz="2450">
              <a:latin typeface="Garamond"/>
              <a:cs typeface="Garamond"/>
            </a:endParaRPr>
          </a:p>
          <a:p>
            <a:pPr marL="386715" indent="-374015">
              <a:lnSpc>
                <a:spcPct val="100000"/>
              </a:lnSpc>
              <a:spcBef>
                <a:spcPts val="1045"/>
              </a:spcBef>
              <a:buAutoNum type="alphaUcPeriod"/>
              <a:tabLst>
                <a:tab pos="386715" algn="l"/>
              </a:tabLst>
            </a:pPr>
            <a:r>
              <a:rPr sz="2450" spc="50" dirty="0">
                <a:latin typeface="Garamond"/>
                <a:cs typeface="Garamond"/>
              </a:rPr>
              <a:t>Their</a:t>
            </a:r>
            <a:r>
              <a:rPr sz="2450" spc="130" dirty="0">
                <a:latin typeface="Garamond"/>
                <a:cs typeface="Garamond"/>
              </a:rPr>
              <a:t> </a:t>
            </a:r>
            <a:r>
              <a:rPr sz="2450" dirty="0">
                <a:latin typeface="Garamond"/>
                <a:cs typeface="Garamond"/>
              </a:rPr>
              <a:t>emission</a:t>
            </a:r>
            <a:r>
              <a:rPr sz="2450" spc="135" dirty="0">
                <a:latin typeface="Garamond"/>
                <a:cs typeface="Garamond"/>
              </a:rPr>
              <a:t> </a:t>
            </a:r>
            <a:r>
              <a:rPr sz="2450" spc="55" dirty="0">
                <a:latin typeface="Garamond"/>
                <a:cs typeface="Garamond"/>
              </a:rPr>
              <a:t>spectra</a:t>
            </a:r>
            <a:r>
              <a:rPr sz="2450" spc="140" dirty="0">
                <a:latin typeface="Garamond"/>
                <a:cs typeface="Garamond"/>
              </a:rPr>
              <a:t> </a:t>
            </a:r>
            <a:r>
              <a:rPr sz="2450" spc="55" dirty="0">
                <a:latin typeface="Garamond"/>
                <a:cs typeface="Garamond"/>
              </a:rPr>
              <a:t>are</a:t>
            </a:r>
            <a:r>
              <a:rPr sz="2450" spc="140" dirty="0">
                <a:latin typeface="Garamond"/>
                <a:cs typeface="Garamond"/>
              </a:rPr>
              <a:t> </a:t>
            </a:r>
            <a:r>
              <a:rPr sz="2450" spc="-10" dirty="0">
                <a:latin typeface="Garamond"/>
                <a:cs typeface="Garamond"/>
              </a:rPr>
              <a:t>identical.</a:t>
            </a:r>
            <a:endParaRPr sz="2450">
              <a:latin typeface="Garamond"/>
              <a:cs typeface="Garamond"/>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TotalTime>
  <Words>11196</Words>
  <Application>Microsoft Office PowerPoint</Application>
  <PresentationFormat>Custom</PresentationFormat>
  <Paragraphs>803</Paragraphs>
  <Slides>117</Slides>
  <Notes>0</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117</vt:i4>
      </vt:variant>
    </vt:vector>
  </HeadingPairs>
  <TitlesOfParts>
    <vt:vector size="130" baseType="lpstr">
      <vt:lpstr>Arial</vt:lpstr>
      <vt:lpstr>Book Antiqua</vt:lpstr>
      <vt:lpstr>Bookman Old Style</vt:lpstr>
      <vt:lpstr>Cambria</vt:lpstr>
      <vt:lpstr>Elephant</vt:lpstr>
      <vt:lpstr>Garamond</vt:lpstr>
      <vt:lpstr>Harlow Solid Italic</vt:lpstr>
      <vt:lpstr>Lucida Sans Unicode</vt:lpstr>
      <vt:lpstr>Tahoma</vt:lpstr>
      <vt:lpstr>Times New Roman</vt:lpstr>
      <vt:lpstr>Verdana</vt:lpstr>
      <vt:lpstr>Office Theme</vt:lpstr>
      <vt:lpstr>Office Theme</vt:lpstr>
      <vt:lpstr>PowerPoint Presentation</vt:lpstr>
      <vt:lpstr>Instructions</vt:lpstr>
      <vt:lpstr>PowerPoint Presentation</vt:lpstr>
      <vt:lpstr>PowerPoint Presentation</vt:lpstr>
      <vt:lpstr>Which of the following is generally true of a macroscopic system? (Choose one.)</vt:lpstr>
      <vt:lpstr>Which of the following is generally true of a macroscopic system? (Choose one.)</vt:lpstr>
      <vt:lpstr>Which of the following is generally true of a macroscopic system? (Choose one.)</vt:lpstr>
      <vt:lpstr>Which of the following is generally true of a macroscopic system? (Choose one.)</vt:lpstr>
      <vt:lpstr>Suppose you flip a (fair) coin 6 times. Are you more likely to get (in order) HHHHHH or HHTHTT? (Choose one.)</vt:lpstr>
      <vt:lpstr>Suppose you flip a (fair) coin 6 times. Are you more likely to get (in order) HHHHHH or HHTHTT? (Choose one.)</vt:lpstr>
      <vt:lpstr>If you flip a coin twenty times, why are you more likely to get “exactly ten heads” than to get “exactly thirteen heads”? (Choose one.)</vt:lpstr>
      <vt:lpstr>If you flip a coin twenty times, why are you more likely to get “exactly ten heads” than to get “exactly thirteen heads”? (Choose one.)</vt:lpstr>
      <vt:lpstr>Which of the following systems follow the fundamental assumption of statistical mechanics? (Choose all that apply.)</vt:lpstr>
      <vt:lpstr>Which of the following systems follow the fundamental assumption of statistical mechanics? (Choose all that apply.)</vt:lpstr>
      <vt:lpstr>In which of the following situations will a paramagnet obey the fundamental assumption of statistical mechanics? (Choose all that apply.)</vt:lpstr>
      <vt:lpstr>In which of the following situations will a paramagnet obey the fundamental assumption of statistical mechanics? (Choose all that apply.)</vt:lpstr>
      <vt:lpstr>Suppose you flip two coins, but they are weighted coins; each one is twice as likely to show up heads as tails. So there are four possible microstates of this system (HH, HT, TH, and TT), but they are not all equally probable.  Is this a violation of the fundamental assumption of statistical mechanics?</vt:lpstr>
      <vt:lpstr>Suppose you flip two coins, but they are weighted coins; each one is twice as likely to show up heads as tails. So there are four possible microstates of this system (HH, HT, TH, and TT), but they are not all equally probable.  Is this a violation of the fundamental assumption of statistical mechanics?</vt:lpstr>
      <vt:lpstr>PowerPoint Presentation</vt:lpstr>
      <vt:lpstr>You have two dice, each of which can show a number from 1 to 6. What is the multiplicity of the macrostate “the total of the two dice is 3”? (Choose one.)</vt:lpstr>
      <vt:lpstr>You have two dice, each of which can show a number from 1 to 6. What is the multiplicity of the macrostate “the total of the two dice is 3”? (Choose one.)</vt:lpstr>
      <vt:lpstr>What is the lowest multiplicity a system can have? (Choose one.)</vt:lpstr>
      <vt:lpstr>What is the lowest multiplicity a system can have? (Choose one.)</vt:lpstr>
      <vt:lpstr>A system has N oscillators, each of which can have energy 0, ε, 2ε, etc. What is the entropy of this system when its total energy is ε?</vt:lpstr>
      <vt:lpstr>A system has N oscillators, each of which can have energy 0, ε, 2ε, etc. What is the entropy of this system when its total energy is ε?</vt:lpstr>
      <vt:lpstr>Suppose you compare two macrostates of a system, and you find State A has a higher multiplicity than State B. Is it possible for State B to have a higher entropy than State A?</vt:lpstr>
      <vt:lpstr>PowerPoint Presentation</vt:lpstr>
      <vt:lpstr>For each of the following events, does the total entropy increase, decrease, or remain the same?</vt:lpstr>
      <vt:lpstr>PowerPoint Presentation</vt:lpstr>
      <vt:lpstr>Consider a system which—unlike macroscopic systems—has only a hundred possible microstates.  94 of these microstates correspond to Macrostate 1,  and the other 6 correspond to Macrostate 2. The system changes its microstate randomly 10 times every year. Which of the following is fairly certain to be true? (Choose one.)</vt:lpstr>
      <vt:lpstr>Consider a system which—unlike macroscopic systems—has only a hundred possible microstates.  94 of these microstates correspond to Macrostate 1,  and the other 6 correspond to Macrostate 2. The system changes its microstate randomly 10 times every year. Which of the following is fairly certain to be true? (Choose one.)</vt:lpstr>
      <vt:lpstr>Can the entropy of a system ever be negative?</vt:lpstr>
      <vt:lpstr>Can the entropy of a system ever be negative?</vt:lpstr>
      <vt:lpstr>The direction that heat flows between two objects depends on . . . (Choose one)</vt:lpstr>
      <vt:lpstr>The direction that heat flows between two objects depends on . . . (Choose one)</vt:lpstr>
      <vt:lpstr>The plot below shows entropy vs.  energy for two systems, and shows the current energy of both systems.  Which way will heat flow? (Choose one)</vt:lpstr>
      <vt:lpstr>PowerPoint Presentation</vt:lpstr>
      <vt:lpstr>For each of the following statements about two systems A and B, say whether it is A) always true, B) never true, or C) sometimes true.</vt:lpstr>
      <vt:lpstr>PowerPoint Presentation</vt:lpstr>
      <vt:lpstr>PowerPoint Presentation</vt:lpstr>
      <vt:lpstr>PowerPoint Presentation</vt:lpstr>
      <vt:lpstr>PowerPoint Presentation</vt:lpstr>
      <vt:lpstr>True or false?  The definition of heat capacity, C  = dE/dT , is only valid when temperature is measured in Kelvin or another scale that starts at absolute zero.</vt:lpstr>
      <vt:lpstr>True or false?  The definition of heat capacity, C  = dE/dT , is only valid when temperature is measured in Kelvin or another scale that starts at absolute zero.</vt:lpstr>
      <vt:lpstr>PowerPoint Presentation</vt:lpstr>
      <vt:lpstr>PowerPoint Presentation</vt:lpstr>
      <vt:lpstr>PowerPoint Presentation</vt:lpstr>
      <vt:lpstr>A system has many different microstates,  but only two energy levels:  every microstate has energy E1  or E2, where E2  &gt; E1. Microstate M1 has energy E1, and microstate M2 has energy E2. Which of the following is definitely true? (Choose one.)</vt:lpstr>
      <vt:lpstr>A system has many different microstates,  but only two energy levels:  every microstate has energy E1  or E2, where E2  &gt; E1. Microstate M1 has energy E1, and microstate M2 has energy E2. Which of the following is definitely true? (Choose one.)</vt:lpstr>
      <vt:lpstr>System S has many particles.  Each individual particle obeys the Boltzmann distribution, with the rest of the system acting as a reservoir.  Which of the following best describes the behavior of System S as you lower its temperature?</vt:lpstr>
      <vt:lpstr>System S has many particles.  Each individual particle obeys the Boltzmann distribution, with the rest of the system acting as a reservoir.  Which of the following best describes the behavior of System S as you lower its temperature?</vt:lpstr>
      <vt:lpstr>System S has many particles. Each individual particle obeys the Boltzmann  distribution, with the rest of the system acting as a</vt:lpstr>
      <vt:lpstr>System S has many particles. Each individual particle obeys the Boltzmann  distribution, with the rest of the system acting as a</vt:lpstr>
      <vt:lpstr>A hydrogen atom has two ground states (one with each possible electron spin) and eight first excited states.  Consider a hydrogen atom floating in a room full of other hydrogen gas (a reservoir).</vt:lpstr>
      <vt:lpstr>A hydrogen atom has two ground states (one with each possible electron spin) and eight first excited states.  Consider a hydrogen atom floating in a room full of other hydrogen gas (a reservoir).</vt:lpstr>
      <vt:lpstr>PowerPoint Presentation</vt:lpstr>
      <vt:lpstr>PowerPoint Presentation</vt:lpstr>
      <vt:lpstr>A paramagnet consists of N atoms, each of which can have energy</vt:lpstr>
      <vt:lpstr>PowerPoint Presentation</vt:lpstr>
      <vt:lpstr>PowerPoint Presentation</vt:lpstr>
      <vt:lpstr>A typical room temperature is about 300 K. The core of the Earth is at about 6000 K, about 20 times hotter than the surface.  A typical atom in the core of the Earth has. . . (Choose one.)</vt:lpstr>
      <vt:lpstr>A typical room temperature is about 300 K. The core of the Earth is at about 6000 K, about 20 times hotter than the surface.  A typical atom in the core of the Earth has. . . (Choose one.)</vt:lpstr>
      <vt:lpstr>Which of the following conditions might lead the average energy of a system to be very far from kBT ? (Choose all that apply.)</vt:lpstr>
      <vt:lpstr>Which of the following conditions might lead the average energy of a system to be very far from kBT ? (Choose all that apply.)</vt:lpstr>
      <vt:lpstr>If the molecules of a system can rotate that tends to. . . (Choose one.)</vt:lpstr>
      <vt:lpstr>If the molecules of a system can rotate that tends to. . . (Choose one.)</vt:lpstr>
      <vt:lpstr>The Maxwell speed distribution says which of the following about the probability distribution for molecular speeds? (Choose one.)</vt:lpstr>
      <vt:lpstr>The Maxwell speed distribution says which of the following about the probability distribution for molecular speeds? (Choose one.)</vt:lpstr>
      <vt:lpstr>The formula E ∼ kBT can be used to approximate. . . (Choose all</vt:lpstr>
      <vt:lpstr>PowerPoint Presentation</vt:lpstr>
      <vt:lpstr>A quantum simple harmonic oscillator has evenly spaced energies E = (n + 1/2)ℏω, where ω is the angular frequency. Which would you expect to fall closer to E = kBT ? (Choose one.)</vt:lpstr>
      <vt:lpstr>A quantum simple harmonic oscillator has evenly spaced energies E = (n + 1/2)ℏω, where ω is the angular frequency. Which would you expect to fall closer to E = kBT ? (Choose one.)</vt:lpstr>
      <vt:lpstr>Which would you expect to be moving faster in the air around you? (Choose one.)</vt:lpstr>
      <vt:lpstr>Which would you expect to be moving faster in the air around you? (Choose one.)</vt:lpstr>
      <vt:lpstr>A water molecule is made up of three atoms that are not all in a line with each other. Based on only that information, which of the following is the best prediction for the heat capacity, per molecule, of water vapor at room temperature? (Choose one.)</vt:lpstr>
      <vt:lpstr>A water molecule is made up of three atoms that are not all in a line with each other. Based on only that information, which of the following is the best prediction for the heat capacity, per molecule, of water vapor at room temperature? (Choose one.)</vt:lpstr>
      <vt:lpstr>PowerPoint Presentation</vt:lpstr>
      <vt:lpstr>One difference between a fermion and a boson is. . . (Choose one.)</vt:lpstr>
      <vt:lpstr>One difference between a fermion and a boson is. . . (Choose one.)</vt:lpstr>
      <vt:lpstr>You plug a particular energy E and a particular temperature T into the Bose-Einstein distribution, and the resulting answer is</vt:lpstr>
      <vt:lpstr>You plug a particular energy E and a particular temperature T into the Bose-Einstein distribution, and the resulting answer is</vt:lpstr>
      <vt:lpstr>You can reasonably ignore this section, and just use the Boltzmann distribution from Section 10.4, when. . . (Choose all that apply.)</vt:lpstr>
      <vt:lpstr>You can reasonably ignore this section, and just use the Boltzmann distribution from Section 10.4, when. . . (Choose all that apply.)</vt:lpstr>
      <vt:lpstr>A “degenerate Fermi gas” is. . . (Choose one.)</vt:lpstr>
      <vt:lpstr>A “degenerate Fermi gas” is. . . (Choose one.)</vt:lpstr>
      <vt:lpstr>We said that for a system of identical fermions n = 1/3 means that the probability of finding a particle in that state is 1/3. Can you similarly use n = 1/3 to determine the probability of finding a particle in that state for a system of bosons?</vt:lpstr>
      <vt:lpstr>We said that for a system of identical fermions n = 1/3 means that the probability of finding a particle in that state is 1/3. Can you similarly use n = 1/3 to determine the probability of finding a particle in that state for a system of bosons?</vt:lpstr>
      <vt:lpstr>For a given system of fermions, the Fermi energy is 0. Which of the following best describes what that fact tells us? (Choose one.)</vt:lpstr>
      <vt:lpstr>For a given system of fermions, the Fermi energy is 0. Which of the following best describes what that fact tells us? (Choose one.)</vt:lpstr>
      <vt:lpstr>A system of identical particles is in contact with a reservoir. The Boltzmann distribution applies to . . . (Choose one.)</vt:lpstr>
      <vt:lpstr>A system of identical particles is in contact with a reservoir. The Boltzmann distribution applies to . . . (Choose one.)</vt:lpstr>
      <vt:lpstr>The Fermi-Dirac and Bose-Einstein distributions give you the ex- pected number of particles in a given state.  If you add more particles to the system, will that increase n? (Assume the density of states doesn’t change.)</vt:lpstr>
      <vt:lpstr>The Fermi-Dirac and Bose-Einstein distributions give you the ex- pected number of particles in a given state.  If you add more particles to the system, will that increase n? (Assume the density of states doesn’t change.)</vt:lpstr>
      <vt:lpstr>You have a bunch of non-interacting fermions in a bound system. (If you want to picture something definite you can imagine an atom, or an infinite square well.)  If you increase the number of particles does the Fermi energy . . . (Choose one.)</vt:lpstr>
      <vt:lpstr>PowerPoint Presentation</vt:lpstr>
      <vt:lpstr>You have a bunch of non-interacting fermions in a bound system. (If you want to picture something definite you can imagine an atom, or an infinite square well.) If you increase the temperature does the chemical potential µ . . . (Choose one.)</vt:lpstr>
      <vt:lpstr>PowerPoint Presentation</vt:lpstr>
      <vt:lpstr>PowerPoint Presentation</vt:lpstr>
      <vt:lpstr>Blackbody A and Blackbody B are the same shape and size, but A is hotter than B. Which of the following is true? (Choose one.)</vt:lpstr>
      <vt:lpstr>Blackbody A and Blackbody B are the same shape and size, but A is hotter than B. Which of the following is true? (Choose one.)</vt:lpstr>
      <vt:lpstr>A “blackbody” is an object that . . . (Check all that apply.)</vt:lpstr>
      <vt:lpstr>A “blackbody” is an object that . . . (Check all that apply.)</vt:lpstr>
      <vt:lpstr>If you integrated the Planck spectrum from 3.8 × 1014 Hz to 7.7×1014 Hz (the frequency range of visible light), which of the fol-</vt:lpstr>
      <vt:lpstr>If you integrated the Planck spectrum from 3.8 × 1014 Hz to 7.7×1014 Hz (the frequency range of visible light), which of the fol-</vt:lpstr>
      <vt:lpstr>Blackbody A and Blackbody B are the same shape and size, but A is hotter than B. Which of the following are true? (Choose all that apply.)</vt:lpstr>
      <vt:lpstr>Blackbody A and Blackbody B are the same shape and size, but A is hotter than B. Which of the following are true? (Choose all that apply.)</vt:lpstr>
      <vt:lpstr>PowerPoint Presentation</vt:lpstr>
      <vt:lpstr>1. Can an item look black and not be a very good blackbody?</vt:lpstr>
      <vt:lpstr>PowerPoint Presentation</vt:lpstr>
      <vt:lpstr>The term “condense” in this section refers to:</vt:lpstr>
      <vt:lpstr>The term “condense” in this section refers to:</vt:lpstr>
      <vt:lpstr>At a low nonzero temperature, which of the following systems will have a higher percentage of particles in their ground states? (Choose one.)</vt:lpstr>
      <vt:lpstr>At a low nonzero temperature, which of the following systems will have a higher percentage of particles in their ground states? (Choose one.)</vt:lpstr>
      <vt:lpstr>Why don’t fermions form Bose-Einstein condensates? one.)</vt:lpstr>
      <vt:lpstr>Why don’t fermions form Bose-Einstein condensates? one.)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Melissa Shivers</dc:creator>
  <cp:lastModifiedBy>Melissa Shivers</cp:lastModifiedBy>
  <cp:revision>1</cp:revision>
  <dcterms:created xsi:type="dcterms:W3CDTF">2025-01-21T14:48:35Z</dcterms:created>
  <dcterms:modified xsi:type="dcterms:W3CDTF">2025-08-22T18:33:39Z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2025-01-20T00:00:00Z</vt:filetime>
  </property>
  <property fmtid="{D5CDD505-2E9C-101B-9397-08002B2CF9AE}" pid="3" name="Creator">
    <vt:lpwstr>TeX</vt:lpwstr>
  </property>
  <property fmtid="{D5CDD505-2E9C-101B-9397-08002B2CF9AE}" pid="4" name="LastSaved">
    <vt:filetime>2025-01-21T00:00:00Z</vt:filetime>
  </property>
  <property fmtid="{D5CDD505-2E9C-101B-9397-08002B2CF9AE}" pid="5" name="PTEX.Fullbanner">
    <vt:lpwstr>This is MiKTeX-pdfTeX 4.19.0 (1.40.26)</vt:lpwstr>
  </property>
  <property fmtid="{D5CDD505-2E9C-101B-9397-08002B2CF9AE}" pid="6" name="Producer">
    <vt:lpwstr>MiKTeX pdfTeX-1.40.26</vt:lpwstr>
  </property>
</Properties>
</file>