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sldIdLst>
    <p:sldId id="345" r:id="rId3"/>
    <p:sldId id="346" r:id="rId4"/>
    <p:sldId id="34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825"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theme" Target="theme/theme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18819" y="1208797"/>
            <a:ext cx="8256270" cy="78295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8/22/2025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2459" cy="78295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07758" y="2059259"/>
            <a:ext cx="8267700" cy="5074284"/>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4" cstate="print">
            <a:alphaModFix amt="50000"/>
            <a:extLst>
              <a:ext uri="{BEBA8EAE-BF5A-486C-A8C5-ECC9F3942E4B}">
                <a14:imgProps xmlns:a14="http://schemas.microsoft.com/office/drawing/2010/main">
                  <a14:imgLayer r:embed="rId5">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6"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70402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11.1.</a:t>
            </a:r>
            <a:r>
              <a:rPr sz="1200" spc="14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280" dirty="0"/>
              <a:t> </a:t>
            </a:r>
            <a:r>
              <a:rPr dirty="0"/>
              <a:t>ice,</a:t>
            </a:r>
            <a:r>
              <a:rPr spc="350" dirty="0"/>
              <a:t> </a:t>
            </a:r>
            <a:r>
              <a:rPr dirty="0"/>
              <a:t>hydrogens</a:t>
            </a:r>
            <a:r>
              <a:rPr spc="295" dirty="0"/>
              <a:t> </a:t>
            </a:r>
            <a:r>
              <a:rPr dirty="0"/>
              <a:t>are</a:t>
            </a:r>
            <a:r>
              <a:rPr spc="290" dirty="0"/>
              <a:t> </a:t>
            </a:r>
            <a:r>
              <a:rPr dirty="0"/>
              <a:t>bonded</a:t>
            </a:r>
            <a:r>
              <a:rPr spc="290" dirty="0"/>
              <a:t> </a:t>
            </a:r>
            <a:r>
              <a:rPr dirty="0"/>
              <a:t>to</a:t>
            </a:r>
            <a:r>
              <a:rPr spc="290" dirty="0"/>
              <a:t> </a:t>
            </a:r>
            <a:r>
              <a:rPr dirty="0"/>
              <a:t>oxygens</a:t>
            </a:r>
            <a:r>
              <a:rPr spc="295" dirty="0"/>
              <a:t> </a:t>
            </a:r>
            <a:r>
              <a:rPr dirty="0"/>
              <a:t>covalently</a:t>
            </a:r>
            <a:r>
              <a:rPr spc="290" dirty="0"/>
              <a:t> </a:t>
            </a:r>
            <a:r>
              <a:rPr dirty="0"/>
              <a:t>and</a:t>
            </a:r>
            <a:r>
              <a:rPr spc="290" dirty="0"/>
              <a:t> </a:t>
            </a:r>
            <a:r>
              <a:rPr dirty="0"/>
              <a:t>the</a:t>
            </a:r>
            <a:r>
              <a:rPr spc="295" dirty="0"/>
              <a:t> </a:t>
            </a:r>
            <a:r>
              <a:rPr spc="-25" dirty="0"/>
              <a:t>re- </a:t>
            </a:r>
            <a:r>
              <a:rPr dirty="0"/>
              <a:t>sulting</a:t>
            </a:r>
            <a:r>
              <a:rPr spc="315" dirty="0"/>
              <a:t> </a:t>
            </a:r>
            <a:r>
              <a:rPr dirty="0"/>
              <a:t>charge</a:t>
            </a:r>
            <a:r>
              <a:rPr spc="320" dirty="0"/>
              <a:t> </a:t>
            </a:r>
            <a:r>
              <a:rPr dirty="0"/>
              <a:t>imbalance</a:t>
            </a:r>
            <a:r>
              <a:rPr spc="325" dirty="0"/>
              <a:t> </a:t>
            </a:r>
            <a:r>
              <a:rPr dirty="0"/>
              <a:t>causes</a:t>
            </a:r>
            <a:r>
              <a:rPr spc="320" dirty="0"/>
              <a:t> </a:t>
            </a:r>
            <a:r>
              <a:rPr dirty="0"/>
              <a:t>the</a:t>
            </a:r>
            <a:r>
              <a:rPr spc="325" dirty="0"/>
              <a:t> </a:t>
            </a:r>
            <a:r>
              <a:rPr dirty="0"/>
              <a:t>oxygens</a:t>
            </a:r>
            <a:r>
              <a:rPr spc="320" dirty="0"/>
              <a:t> </a:t>
            </a:r>
            <a:r>
              <a:rPr dirty="0"/>
              <a:t>to</a:t>
            </a:r>
            <a:r>
              <a:rPr spc="330" dirty="0"/>
              <a:t> </a:t>
            </a:r>
            <a:r>
              <a:rPr dirty="0"/>
              <a:t>be</a:t>
            </a:r>
            <a:r>
              <a:rPr spc="320" dirty="0"/>
              <a:t> </a:t>
            </a:r>
            <a:r>
              <a:rPr spc="65" dirty="0"/>
              <a:t>attracted</a:t>
            </a:r>
            <a:r>
              <a:rPr spc="330" dirty="0"/>
              <a:t> </a:t>
            </a:r>
            <a:r>
              <a:rPr spc="-25" dirty="0"/>
              <a:t>to </a:t>
            </a:r>
            <a:r>
              <a:rPr dirty="0"/>
              <a:t>the</a:t>
            </a:r>
            <a:r>
              <a:rPr spc="185" dirty="0"/>
              <a:t> </a:t>
            </a:r>
            <a:r>
              <a:rPr dirty="0"/>
              <a:t>hydrogens</a:t>
            </a:r>
            <a:r>
              <a:rPr spc="200" dirty="0"/>
              <a:t> </a:t>
            </a:r>
            <a:r>
              <a:rPr spc="114" dirty="0"/>
              <a:t>that</a:t>
            </a:r>
            <a:r>
              <a:rPr spc="195" dirty="0"/>
              <a:t> </a:t>
            </a:r>
            <a:r>
              <a:rPr dirty="0"/>
              <a:t>they</a:t>
            </a:r>
            <a:r>
              <a:rPr spc="200" dirty="0"/>
              <a:t> </a:t>
            </a:r>
            <a:r>
              <a:rPr dirty="0"/>
              <a:t>aren’t</a:t>
            </a:r>
            <a:r>
              <a:rPr spc="195" dirty="0"/>
              <a:t> </a:t>
            </a:r>
            <a:r>
              <a:rPr spc="-10" dirty="0"/>
              <a:t>covalently</a:t>
            </a:r>
            <a:r>
              <a:rPr spc="200" dirty="0"/>
              <a:t> </a:t>
            </a:r>
            <a:r>
              <a:rPr dirty="0"/>
              <a:t>bonded</a:t>
            </a:r>
            <a:r>
              <a:rPr spc="195" dirty="0"/>
              <a:t> </a:t>
            </a:r>
            <a:r>
              <a:rPr dirty="0"/>
              <a:t>with.  </a:t>
            </a:r>
            <a:r>
              <a:rPr spc="100" dirty="0"/>
              <a:t>That</a:t>
            </a:r>
            <a:r>
              <a:rPr spc="204" dirty="0"/>
              <a:t> </a:t>
            </a:r>
            <a:r>
              <a:rPr spc="-25" dirty="0"/>
              <a:t>all </a:t>
            </a:r>
            <a:r>
              <a:rPr dirty="0"/>
              <a:t>makes</a:t>
            </a:r>
            <a:r>
              <a:rPr spc="-130" dirty="0"/>
              <a:t> </a:t>
            </a:r>
            <a:r>
              <a:rPr dirty="0"/>
              <a:t>ice</a:t>
            </a:r>
            <a:r>
              <a:rPr spc="-95" dirty="0"/>
              <a:t> </a:t>
            </a:r>
            <a:r>
              <a:rPr dirty="0"/>
              <a:t>.</a:t>
            </a:r>
            <a:r>
              <a:rPr spc="-225" dirty="0"/>
              <a:t> </a:t>
            </a:r>
            <a:r>
              <a:rPr dirty="0"/>
              <a:t>.</a:t>
            </a:r>
            <a:r>
              <a:rPr spc="-225" dirty="0"/>
              <a:t> </a:t>
            </a:r>
            <a:r>
              <a:rPr dirty="0"/>
              <a:t>.</a:t>
            </a:r>
            <a:r>
              <a:rPr spc="-225" dirty="0"/>
              <a:t> </a:t>
            </a:r>
            <a:r>
              <a:rPr dirty="0"/>
              <a:t>(Choose</a:t>
            </a:r>
            <a:r>
              <a:rPr spc="-5" dirty="0"/>
              <a:t> </a:t>
            </a:r>
            <a:r>
              <a:rPr spc="-10" dirty="0"/>
              <a:t>one.)</a:t>
            </a:r>
          </a:p>
        </p:txBody>
      </p:sp>
      <p:sp>
        <p:nvSpPr>
          <p:cNvPr id="5" name="object 5"/>
          <p:cNvSpPr txBox="1"/>
          <p:nvPr/>
        </p:nvSpPr>
        <p:spPr>
          <a:xfrm>
            <a:off x="707758" y="2801205"/>
            <a:ext cx="253492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an</a:t>
            </a:r>
            <a:r>
              <a:rPr sz="2450" spc="50" dirty="0">
                <a:latin typeface="Times New Roman"/>
                <a:cs typeface="Times New Roman"/>
              </a:rPr>
              <a:t> </a:t>
            </a:r>
            <a:r>
              <a:rPr sz="2450" spc="-10" dirty="0">
                <a:latin typeface="Times New Roman"/>
                <a:cs typeface="Times New Roman"/>
              </a:rPr>
              <a:t>ionic</a:t>
            </a:r>
            <a:r>
              <a:rPr sz="2450" spc="45" dirty="0">
                <a:latin typeface="Times New Roman"/>
                <a:cs typeface="Times New Roman"/>
              </a:rPr>
              <a:t> </a:t>
            </a:r>
            <a:r>
              <a:rPr sz="2450" spc="-10" dirty="0">
                <a:latin typeface="Times New Roman"/>
                <a:cs typeface="Times New Roman"/>
              </a:rPr>
              <a:t>crystal</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a</a:t>
            </a:r>
            <a:r>
              <a:rPr sz="2450" spc="55" dirty="0">
                <a:latin typeface="Times New Roman"/>
                <a:cs typeface="Times New Roman"/>
              </a:rPr>
              <a:t> </a:t>
            </a:r>
            <a:r>
              <a:rPr sz="2450" spc="-20" dirty="0">
                <a:latin typeface="Times New Roman"/>
                <a:cs typeface="Times New Roman"/>
              </a:rPr>
              <a:t>covalent</a:t>
            </a:r>
            <a:r>
              <a:rPr sz="2450" spc="55" dirty="0">
                <a:latin typeface="Times New Roman"/>
                <a:cs typeface="Times New Roman"/>
              </a:rPr>
              <a:t> </a:t>
            </a:r>
            <a:r>
              <a:rPr sz="2450" spc="-10" dirty="0">
                <a:latin typeface="Times New Roman"/>
                <a:cs typeface="Times New Roman"/>
              </a:rPr>
              <a:t>solid</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a</a:t>
            </a:r>
            <a:r>
              <a:rPr sz="2450" spc="170" dirty="0">
                <a:latin typeface="Times New Roman"/>
                <a:cs typeface="Times New Roman"/>
              </a:rPr>
              <a:t> </a:t>
            </a:r>
            <a:r>
              <a:rPr sz="2450" spc="-10" dirty="0">
                <a:latin typeface="Times New Roman"/>
                <a:cs typeface="Times New Roman"/>
              </a:rPr>
              <a:t>metal</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molecular</a:t>
            </a:r>
            <a:r>
              <a:rPr sz="2450" spc="55" dirty="0">
                <a:latin typeface="Times New Roman"/>
                <a:cs typeface="Times New Roman"/>
              </a:rPr>
              <a:t> </a:t>
            </a:r>
            <a:r>
              <a:rPr sz="2450" spc="-10" dirty="0">
                <a:latin typeface="Times New Roman"/>
                <a:cs typeface="Times New Roman"/>
              </a:rPr>
              <a:t>solid</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7040245" algn="l"/>
              </a:tabLst>
            </a:pPr>
            <a:r>
              <a:rPr sz="1200" spc="-10" dirty="0">
                <a:latin typeface="Times New Roman"/>
                <a:cs typeface="Times New Roman"/>
              </a:rPr>
              <a:t>ConcepTest</a:t>
            </a:r>
            <a:r>
              <a:rPr sz="1200" dirty="0">
                <a:latin typeface="Times New Roman"/>
                <a:cs typeface="Times New Roman"/>
              </a:rPr>
              <a:t>	11.1.</a:t>
            </a:r>
            <a:r>
              <a:rPr sz="1200" spc="14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782955"/>
          </a:xfrm>
          <a:prstGeom prst="rect">
            <a:avLst/>
          </a:prstGeom>
        </p:spPr>
        <p:txBody>
          <a:bodyPr vert="horz" wrap="square" lIns="0" tIns="9525" rIns="0" bIns="0" rtlCol="0">
            <a:spAutoFit/>
          </a:bodyPr>
          <a:lstStyle/>
          <a:p>
            <a:pPr marL="12700" marR="5080">
              <a:lnSpc>
                <a:spcPct val="101699"/>
              </a:lnSpc>
              <a:spcBef>
                <a:spcPts val="75"/>
              </a:spcBef>
            </a:pPr>
            <a:r>
              <a:rPr spc="-120" dirty="0"/>
              <a:t>How</a:t>
            </a:r>
            <a:r>
              <a:rPr spc="-35" dirty="0"/>
              <a:t> </a:t>
            </a:r>
            <a:r>
              <a:rPr dirty="0"/>
              <a:t>many</a:t>
            </a:r>
            <a:r>
              <a:rPr spc="-30" dirty="0"/>
              <a:t> </a:t>
            </a:r>
            <a:r>
              <a:rPr dirty="0"/>
              <a:t>atoms</a:t>
            </a:r>
            <a:r>
              <a:rPr spc="-35" dirty="0"/>
              <a:t> </a:t>
            </a:r>
            <a:r>
              <a:rPr dirty="0"/>
              <a:t>are</a:t>
            </a:r>
            <a:r>
              <a:rPr spc="-30" dirty="0"/>
              <a:t> </a:t>
            </a:r>
            <a:r>
              <a:rPr dirty="0"/>
              <a:t>in</a:t>
            </a:r>
            <a:r>
              <a:rPr spc="-35" dirty="0"/>
              <a:t> </a:t>
            </a:r>
            <a:r>
              <a:rPr dirty="0"/>
              <a:t>a</a:t>
            </a:r>
            <a:r>
              <a:rPr spc="-30" dirty="0"/>
              <a:t> </a:t>
            </a:r>
            <a:r>
              <a:rPr dirty="0"/>
              <a:t>unit</a:t>
            </a:r>
            <a:r>
              <a:rPr spc="-35" dirty="0"/>
              <a:t> </a:t>
            </a:r>
            <a:r>
              <a:rPr spc="-60" dirty="0"/>
              <a:t>cell</a:t>
            </a:r>
            <a:r>
              <a:rPr spc="-30" dirty="0"/>
              <a:t> </a:t>
            </a:r>
            <a:r>
              <a:rPr spc="-114" dirty="0"/>
              <a:t>of</a:t>
            </a:r>
            <a:r>
              <a:rPr spc="-35" dirty="0"/>
              <a:t> </a:t>
            </a:r>
            <a:r>
              <a:rPr dirty="0"/>
              <a:t>CsCl</a:t>
            </a:r>
            <a:r>
              <a:rPr spc="-30" dirty="0"/>
              <a:t> </a:t>
            </a:r>
            <a:r>
              <a:rPr dirty="0"/>
              <a:t>(Figure</a:t>
            </a:r>
            <a:r>
              <a:rPr spc="-35" dirty="0"/>
              <a:t> </a:t>
            </a:r>
            <a:r>
              <a:rPr spc="-65" dirty="0"/>
              <a:t>11.4</a:t>
            </a:r>
            <a:r>
              <a:rPr spc="-30" dirty="0"/>
              <a:t> </a:t>
            </a:r>
            <a:r>
              <a:rPr dirty="0"/>
              <a:t>on</a:t>
            </a:r>
            <a:r>
              <a:rPr spc="-35" dirty="0"/>
              <a:t> </a:t>
            </a:r>
            <a:r>
              <a:rPr dirty="0"/>
              <a:t>p.</a:t>
            </a:r>
            <a:r>
              <a:rPr spc="-30" dirty="0"/>
              <a:t> </a:t>
            </a:r>
            <a:r>
              <a:rPr spc="-10" dirty="0"/>
              <a:t>506)? </a:t>
            </a:r>
            <a:r>
              <a:rPr dirty="0"/>
              <a:t>(Choose</a:t>
            </a:r>
            <a:r>
              <a:rPr spc="-65" dirty="0"/>
              <a:t> </a:t>
            </a:r>
            <a:r>
              <a:rPr spc="-10" dirty="0"/>
              <a:t>one.)</a:t>
            </a:r>
          </a:p>
        </p:txBody>
      </p:sp>
      <p:sp>
        <p:nvSpPr>
          <p:cNvPr id="5" name="object 5"/>
          <p:cNvSpPr txBox="1"/>
          <p:nvPr/>
        </p:nvSpPr>
        <p:spPr>
          <a:xfrm>
            <a:off x="715137" y="2059259"/>
            <a:ext cx="689610"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0" dirty="0">
                <a:latin typeface="Times New Roman"/>
                <a:cs typeface="Times New Roman"/>
              </a:rPr>
              <a:t>2</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50" dirty="0">
                <a:latin typeface="Times New Roman"/>
                <a:cs typeface="Times New Roman"/>
              </a:rPr>
              <a:t>9</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65" dirty="0">
                <a:latin typeface="Times New Roman"/>
                <a:cs typeface="Times New Roman"/>
              </a:rPr>
              <a:t>16</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65" dirty="0">
                <a:latin typeface="Times New Roman"/>
                <a:cs typeface="Times New Roman"/>
              </a:rPr>
              <a:t>18</a:t>
            </a:r>
            <a:endParaRPr sz="2450">
              <a:latin typeface="Times New Roman"/>
              <a:cs typeface="Times New Roman"/>
            </a:endParaRPr>
          </a:p>
          <a:p>
            <a:pPr marL="386715" indent="-349885">
              <a:lnSpc>
                <a:spcPct val="100000"/>
              </a:lnSpc>
              <a:spcBef>
                <a:spcPts val="1045"/>
              </a:spcBef>
              <a:buAutoNum type="alphaUcPeriod"/>
              <a:tabLst>
                <a:tab pos="386715" algn="l"/>
              </a:tabLst>
            </a:pPr>
            <a:r>
              <a:rPr sz="2450" spc="-65" dirty="0">
                <a:latin typeface="Times New Roman"/>
                <a:cs typeface="Times New Roman"/>
              </a:rPr>
              <a:t>28</a:t>
            </a:r>
            <a:endParaRPr sz="245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7040245" algn="l"/>
              </a:tabLst>
            </a:pPr>
            <a:r>
              <a:rPr sz="1200" spc="-10" dirty="0">
                <a:latin typeface="Times New Roman"/>
                <a:cs typeface="Times New Roman"/>
              </a:rPr>
              <a:t>ConcepTest</a:t>
            </a:r>
            <a:r>
              <a:rPr sz="1200" dirty="0">
                <a:latin typeface="Times New Roman"/>
                <a:cs typeface="Times New Roman"/>
              </a:rPr>
              <a:t>	11.1.</a:t>
            </a:r>
            <a:r>
              <a:rPr sz="1200" spc="14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782955"/>
          </a:xfrm>
          <a:prstGeom prst="rect">
            <a:avLst/>
          </a:prstGeom>
        </p:spPr>
        <p:txBody>
          <a:bodyPr vert="horz" wrap="square" lIns="0" tIns="9525" rIns="0" bIns="0" rtlCol="0">
            <a:spAutoFit/>
          </a:bodyPr>
          <a:lstStyle/>
          <a:p>
            <a:pPr marL="12700" marR="5080">
              <a:lnSpc>
                <a:spcPct val="101699"/>
              </a:lnSpc>
              <a:spcBef>
                <a:spcPts val="75"/>
              </a:spcBef>
            </a:pPr>
            <a:r>
              <a:rPr spc="-120" dirty="0"/>
              <a:t>How</a:t>
            </a:r>
            <a:r>
              <a:rPr spc="-35" dirty="0"/>
              <a:t> </a:t>
            </a:r>
            <a:r>
              <a:rPr dirty="0"/>
              <a:t>many</a:t>
            </a:r>
            <a:r>
              <a:rPr spc="-30" dirty="0"/>
              <a:t> </a:t>
            </a:r>
            <a:r>
              <a:rPr dirty="0"/>
              <a:t>atoms</a:t>
            </a:r>
            <a:r>
              <a:rPr spc="-35" dirty="0"/>
              <a:t> </a:t>
            </a:r>
            <a:r>
              <a:rPr dirty="0"/>
              <a:t>are</a:t>
            </a:r>
            <a:r>
              <a:rPr spc="-30" dirty="0"/>
              <a:t> </a:t>
            </a:r>
            <a:r>
              <a:rPr dirty="0"/>
              <a:t>in</a:t>
            </a:r>
            <a:r>
              <a:rPr spc="-35" dirty="0"/>
              <a:t> </a:t>
            </a:r>
            <a:r>
              <a:rPr dirty="0"/>
              <a:t>a</a:t>
            </a:r>
            <a:r>
              <a:rPr spc="-30" dirty="0"/>
              <a:t> </a:t>
            </a:r>
            <a:r>
              <a:rPr dirty="0"/>
              <a:t>unit</a:t>
            </a:r>
            <a:r>
              <a:rPr spc="-35" dirty="0"/>
              <a:t> </a:t>
            </a:r>
            <a:r>
              <a:rPr spc="-60" dirty="0"/>
              <a:t>cell</a:t>
            </a:r>
            <a:r>
              <a:rPr spc="-30" dirty="0"/>
              <a:t> </a:t>
            </a:r>
            <a:r>
              <a:rPr spc="-114" dirty="0"/>
              <a:t>of</a:t>
            </a:r>
            <a:r>
              <a:rPr spc="-35" dirty="0"/>
              <a:t> </a:t>
            </a:r>
            <a:r>
              <a:rPr dirty="0"/>
              <a:t>CsCl</a:t>
            </a:r>
            <a:r>
              <a:rPr spc="-30" dirty="0"/>
              <a:t> </a:t>
            </a:r>
            <a:r>
              <a:rPr dirty="0"/>
              <a:t>(Figure</a:t>
            </a:r>
            <a:r>
              <a:rPr spc="-35" dirty="0"/>
              <a:t> </a:t>
            </a:r>
            <a:r>
              <a:rPr spc="-65" dirty="0"/>
              <a:t>11.4</a:t>
            </a:r>
            <a:r>
              <a:rPr spc="-30" dirty="0"/>
              <a:t> </a:t>
            </a:r>
            <a:r>
              <a:rPr dirty="0"/>
              <a:t>on</a:t>
            </a:r>
            <a:r>
              <a:rPr spc="-35" dirty="0"/>
              <a:t> </a:t>
            </a:r>
            <a:r>
              <a:rPr dirty="0"/>
              <a:t>p.</a:t>
            </a:r>
            <a:r>
              <a:rPr spc="-30" dirty="0"/>
              <a:t> </a:t>
            </a:r>
            <a:r>
              <a:rPr spc="-10" dirty="0"/>
              <a:t>506)? </a:t>
            </a:r>
            <a:r>
              <a:rPr dirty="0"/>
              <a:t>(Choose</a:t>
            </a:r>
            <a:r>
              <a:rPr spc="-65"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pc="-50" dirty="0"/>
              <a:t>2</a:t>
            </a:r>
          </a:p>
          <a:p>
            <a:pPr marL="394335" indent="-358140">
              <a:lnSpc>
                <a:spcPct val="100000"/>
              </a:lnSpc>
              <a:spcBef>
                <a:spcPts val="1045"/>
              </a:spcBef>
              <a:buAutoNum type="alphaUcPeriod"/>
              <a:tabLst>
                <a:tab pos="394335" algn="l"/>
              </a:tabLst>
            </a:pPr>
            <a:r>
              <a:rPr spc="-50" dirty="0"/>
              <a:t>9</a:t>
            </a:r>
          </a:p>
          <a:p>
            <a:pPr marL="393700" indent="-361950">
              <a:lnSpc>
                <a:spcPct val="100000"/>
              </a:lnSpc>
              <a:spcBef>
                <a:spcPts val="1045"/>
              </a:spcBef>
              <a:buAutoNum type="alphaUcPeriod"/>
              <a:tabLst>
                <a:tab pos="393700" algn="l"/>
              </a:tabLst>
            </a:pPr>
            <a:r>
              <a:rPr spc="-25" dirty="0"/>
              <a:t>16</a:t>
            </a:r>
          </a:p>
          <a:p>
            <a:pPr marL="393700" indent="-374015">
              <a:lnSpc>
                <a:spcPct val="100000"/>
              </a:lnSpc>
              <a:spcBef>
                <a:spcPts val="1045"/>
              </a:spcBef>
              <a:buAutoNum type="alphaUcPeriod"/>
              <a:tabLst>
                <a:tab pos="393700" algn="l"/>
              </a:tabLst>
            </a:pPr>
            <a:r>
              <a:rPr spc="-25" dirty="0"/>
              <a:t>18</a:t>
            </a:r>
          </a:p>
          <a:p>
            <a:pPr marL="394335" indent="-349885">
              <a:lnSpc>
                <a:spcPct val="100000"/>
              </a:lnSpc>
              <a:spcBef>
                <a:spcPts val="1045"/>
              </a:spcBef>
              <a:buAutoNum type="alphaUcPeriod"/>
              <a:tabLst>
                <a:tab pos="394335" algn="l"/>
              </a:tabLst>
            </a:pPr>
            <a:r>
              <a:rPr spc="-25" dirty="0"/>
              <a:t>28</a:t>
            </a:r>
          </a:p>
          <a:p>
            <a:pPr marL="23495" marR="5080" indent="-11430" algn="just">
              <a:lnSpc>
                <a:spcPct val="101699"/>
              </a:lnSpc>
              <a:spcBef>
                <a:spcPts val="1889"/>
              </a:spcBef>
            </a:pPr>
            <a:r>
              <a:rPr b="1" dirty="0">
                <a:latin typeface="Georgia"/>
                <a:cs typeface="Georgia"/>
              </a:rPr>
              <a:t>Solution:</a:t>
            </a:r>
            <a:r>
              <a:rPr b="1" spc="190" dirty="0">
                <a:latin typeface="Georgia"/>
                <a:cs typeface="Georgia"/>
              </a:rPr>
              <a:t>  </a:t>
            </a:r>
            <a:r>
              <a:rPr dirty="0"/>
              <a:t>16.</a:t>
            </a:r>
            <a:r>
              <a:rPr spc="565" dirty="0"/>
              <a:t> </a:t>
            </a:r>
            <a:r>
              <a:rPr dirty="0"/>
              <a:t>If</a:t>
            </a:r>
            <a:r>
              <a:rPr spc="150" dirty="0"/>
              <a:t> </a:t>
            </a:r>
            <a:r>
              <a:rPr dirty="0"/>
              <a:t>you</a:t>
            </a:r>
            <a:r>
              <a:rPr spc="155" dirty="0"/>
              <a:t> </a:t>
            </a:r>
            <a:r>
              <a:rPr dirty="0"/>
              <a:t>wanted</a:t>
            </a:r>
            <a:r>
              <a:rPr spc="155" dirty="0"/>
              <a:t> </a:t>
            </a:r>
            <a:r>
              <a:rPr dirty="0"/>
              <a:t>to</a:t>
            </a:r>
            <a:r>
              <a:rPr spc="155" dirty="0"/>
              <a:t> </a:t>
            </a:r>
            <a:r>
              <a:rPr dirty="0"/>
              <a:t>build</a:t>
            </a:r>
            <a:r>
              <a:rPr spc="150" dirty="0"/>
              <a:t> </a:t>
            </a:r>
            <a:r>
              <a:rPr dirty="0"/>
              <a:t>this</a:t>
            </a:r>
            <a:r>
              <a:rPr spc="150" dirty="0"/>
              <a:t> </a:t>
            </a:r>
            <a:r>
              <a:rPr dirty="0"/>
              <a:t>structure</a:t>
            </a:r>
            <a:r>
              <a:rPr spc="155" dirty="0"/>
              <a:t> </a:t>
            </a:r>
            <a:r>
              <a:rPr dirty="0"/>
              <a:t>you</a:t>
            </a:r>
            <a:r>
              <a:rPr spc="155" dirty="0"/>
              <a:t> </a:t>
            </a:r>
            <a:r>
              <a:rPr spc="-10" dirty="0"/>
              <a:t>would </a:t>
            </a:r>
            <a:r>
              <a:rPr dirty="0"/>
              <a:t>need</a:t>
            </a:r>
            <a:r>
              <a:rPr spc="-60" dirty="0"/>
              <a:t> </a:t>
            </a:r>
            <a:r>
              <a:rPr dirty="0"/>
              <a:t>to</a:t>
            </a:r>
            <a:r>
              <a:rPr spc="-60" dirty="0"/>
              <a:t> </a:t>
            </a:r>
            <a:r>
              <a:rPr spc="80" dirty="0"/>
              <a:t>start</a:t>
            </a:r>
            <a:r>
              <a:rPr spc="-55" dirty="0"/>
              <a:t> </a:t>
            </a:r>
            <a:r>
              <a:rPr dirty="0"/>
              <a:t>with</a:t>
            </a:r>
            <a:r>
              <a:rPr spc="-60" dirty="0"/>
              <a:t> </a:t>
            </a:r>
            <a:r>
              <a:rPr dirty="0"/>
              <a:t>eight</a:t>
            </a:r>
            <a:r>
              <a:rPr spc="-60" dirty="0"/>
              <a:t> </a:t>
            </a:r>
            <a:r>
              <a:rPr spc="-45" dirty="0"/>
              <a:t>cesium</a:t>
            </a:r>
            <a:r>
              <a:rPr spc="-55" dirty="0"/>
              <a:t> </a:t>
            </a:r>
            <a:r>
              <a:rPr spc="-45" dirty="0"/>
              <a:t>ions</a:t>
            </a:r>
            <a:r>
              <a:rPr spc="-60" dirty="0"/>
              <a:t> </a:t>
            </a:r>
            <a:r>
              <a:rPr dirty="0"/>
              <a:t>arranged</a:t>
            </a:r>
            <a:r>
              <a:rPr spc="-55" dirty="0"/>
              <a:t> </a:t>
            </a:r>
            <a:r>
              <a:rPr dirty="0"/>
              <a:t>in</a:t>
            </a:r>
            <a:r>
              <a:rPr spc="-60" dirty="0"/>
              <a:t> </a:t>
            </a:r>
            <a:r>
              <a:rPr dirty="0"/>
              <a:t>a</a:t>
            </a:r>
            <a:r>
              <a:rPr spc="-60" dirty="0"/>
              <a:t> </a:t>
            </a:r>
            <a:r>
              <a:rPr spc="-35" dirty="0"/>
              <a:t>simple</a:t>
            </a:r>
            <a:r>
              <a:rPr spc="-55" dirty="0"/>
              <a:t> </a:t>
            </a:r>
            <a:r>
              <a:rPr dirty="0"/>
              <a:t>cube,</a:t>
            </a:r>
            <a:r>
              <a:rPr spc="-20" dirty="0"/>
              <a:t> </a:t>
            </a:r>
            <a:r>
              <a:rPr spc="-25" dirty="0"/>
              <a:t>and </a:t>
            </a:r>
            <a:r>
              <a:rPr dirty="0"/>
              <a:t>eight</a:t>
            </a:r>
            <a:r>
              <a:rPr spc="150" dirty="0"/>
              <a:t> </a:t>
            </a:r>
            <a:r>
              <a:rPr dirty="0"/>
              <a:t>chlorine</a:t>
            </a:r>
            <a:r>
              <a:rPr spc="150" dirty="0"/>
              <a:t> </a:t>
            </a:r>
            <a:r>
              <a:rPr dirty="0"/>
              <a:t>ions</a:t>
            </a:r>
            <a:r>
              <a:rPr spc="145" dirty="0"/>
              <a:t> </a:t>
            </a:r>
            <a:r>
              <a:rPr dirty="0"/>
              <a:t>also</a:t>
            </a:r>
            <a:r>
              <a:rPr spc="150" dirty="0"/>
              <a:t> </a:t>
            </a:r>
            <a:r>
              <a:rPr dirty="0"/>
              <a:t>arranged</a:t>
            </a:r>
            <a:r>
              <a:rPr spc="150" dirty="0"/>
              <a:t> </a:t>
            </a:r>
            <a:r>
              <a:rPr dirty="0"/>
              <a:t>in</a:t>
            </a:r>
            <a:r>
              <a:rPr spc="150" dirty="0"/>
              <a:t> </a:t>
            </a:r>
            <a:r>
              <a:rPr dirty="0"/>
              <a:t>a</a:t>
            </a:r>
            <a:r>
              <a:rPr spc="145" dirty="0"/>
              <a:t> </a:t>
            </a:r>
            <a:r>
              <a:rPr dirty="0"/>
              <a:t>cube,</a:t>
            </a:r>
            <a:r>
              <a:rPr spc="175" dirty="0"/>
              <a:t> </a:t>
            </a:r>
            <a:r>
              <a:rPr spc="80" dirty="0"/>
              <a:t>but</a:t>
            </a:r>
            <a:r>
              <a:rPr spc="150" dirty="0"/>
              <a:t> </a:t>
            </a:r>
            <a:r>
              <a:rPr dirty="0"/>
              <a:t>offset</a:t>
            </a:r>
            <a:r>
              <a:rPr spc="150" dirty="0"/>
              <a:t> </a:t>
            </a:r>
            <a:r>
              <a:rPr spc="-10" dirty="0"/>
              <a:t>diagonally </a:t>
            </a:r>
            <a:r>
              <a:rPr dirty="0"/>
              <a:t>so</a:t>
            </a:r>
            <a:r>
              <a:rPr spc="-35" dirty="0"/>
              <a:t> </a:t>
            </a:r>
            <a:r>
              <a:rPr spc="114" dirty="0"/>
              <a:t>that</a:t>
            </a:r>
            <a:r>
              <a:rPr spc="-30" dirty="0"/>
              <a:t> </a:t>
            </a:r>
            <a:r>
              <a:rPr dirty="0"/>
              <a:t>one</a:t>
            </a:r>
            <a:r>
              <a:rPr spc="-30" dirty="0"/>
              <a:t> chlorine </a:t>
            </a:r>
            <a:r>
              <a:rPr dirty="0"/>
              <a:t>ion</a:t>
            </a:r>
            <a:r>
              <a:rPr spc="-30" dirty="0"/>
              <a:t> </a:t>
            </a:r>
            <a:r>
              <a:rPr spc="-20" dirty="0"/>
              <a:t>was</a:t>
            </a:r>
            <a:r>
              <a:rPr spc="-25" dirty="0"/>
              <a:t> </a:t>
            </a:r>
            <a:r>
              <a:rPr dirty="0"/>
              <a:t>right</a:t>
            </a:r>
            <a:r>
              <a:rPr spc="-30" dirty="0"/>
              <a:t> </a:t>
            </a:r>
            <a:r>
              <a:rPr dirty="0"/>
              <a:t>in</a:t>
            </a:r>
            <a:r>
              <a:rPr spc="-30" dirty="0"/>
              <a:t> </a:t>
            </a:r>
            <a:r>
              <a:rPr dirty="0"/>
              <a:t>the</a:t>
            </a:r>
            <a:r>
              <a:rPr spc="-30" dirty="0"/>
              <a:t> </a:t>
            </a:r>
            <a:r>
              <a:rPr dirty="0"/>
              <a:t>center</a:t>
            </a:r>
            <a:r>
              <a:rPr spc="-30" dirty="0"/>
              <a:t> </a:t>
            </a:r>
            <a:r>
              <a:rPr spc="-60" dirty="0"/>
              <a:t>of</a:t>
            </a:r>
            <a:r>
              <a:rPr spc="-30" dirty="0"/>
              <a:t> </a:t>
            </a:r>
            <a:r>
              <a:rPr dirty="0"/>
              <a:t>the</a:t>
            </a:r>
            <a:r>
              <a:rPr spc="-30" dirty="0"/>
              <a:t> </a:t>
            </a:r>
            <a:r>
              <a:rPr spc="-25" dirty="0"/>
              <a:t>cesium</a:t>
            </a:r>
            <a:r>
              <a:rPr spc="-30" dirty="0"/>
              <a:t> </a:t>
            </a:r>
            <a:r>
              <a:rPr spc="-10" dirty="0"/>
              <a:t>cube. </a:t>
            </a:r>
            <a:r>
              <a:rPr dirty="0"/>
              <a:t>Once</a:t>
            </a:r>
            <a:r>
              <a:rPr spc="180" dirty="0"/>
              <a:t> </a:t>
            </a:r>
            <a:r>
              <a:rPr dirty="0"/>
              <a:t>you</a:t>
            </a:r>
            <a:r>
              <a:rPr spc="185" dirty="0"/>
              <a:t> </a:t>
            </a:r>
            <a:r>
              <a:rPr dirty="0"/>
              <a:t>have</a:t>
            </a:r>
            <a:r>
              <a:rPr spc="190" dirty="0"/>
              <a:t> </a:t>
            </a:r>
            <a:r>
              <a:rPr spc="90" dirty="0"/>
              <a:t>that,</a:t>
            </a:r>
            <a:r>
              <a:rPr spc="204" dirty="0"/>
              <a:t> </a:t>
            </a:r>
            <a:r>
              <a:rPr dirty="0"/>
              <a:t>you</a:t>
            </a:r>
            <a:r>
              <a:rPr spc="190" dirty="0"/>
              <a:t> </a:t>
            </a:r>
            <a:r>
              <a:rPr dirty="0"/>
              <a:t>can</a:t>
            </a:r>
            <a:r>
              <a:rPr spc="190" dirty="0"/>
              <a:t> </a:t>
            </a:r>
            <a:r>
              <a:rPr dirty="0"/>
              <a:t>just</a:t>
            </a:r>
            <a:r>
              <a:rPr spc="185" dirty="0"/>
              <a:t> </a:t>
            </a:r>
            <a:r>
              <a:rPr dirty="0"/>
              <a:t>repeat</a:t>
            </a:r>
            <a:r>
              <a:rPr spc="190" dirty="0"/>
              <a:t> </a:t>
            </a:r>
            <a:r>
              <a:rPr spc="65" dirty="0"/>
              <a:t>it</a:t>
            </a:r>
            <a:r>
              <a:rPr spc="190" dirty="0"/>
              <a:t> </a:t>
            </a:r>
            <a:r>
              <a:rPr dirty="0"/>
              <a:t>ad</a:t>
            </a:r>
            <a:r>
              <a:rPr spc="185" dirty="0"/>
              <a:t> </a:t>
            </a:r>
            <a:r>
              <a:rPr dirty="0"/>
              <a:t>infinitum</a:t>
            </a:r>
            <a:r>
              <a:rPr spc="190" dirty="0"/>
              <a:t> </a:t>
            </a:r>
            <a:r>
              <a:rPr dirty="0"/>
              <a:t>in</a:t>
            </a:r>
            <a:r>
              <a:rPr spc="190" dirty="0"/>
              <a:t> </a:t>
            </a:r>
            <a:r>
              <a:rPr spc="-10" dirty="0"/>
              <a:t>every direction.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000" cy="647700"/>
          </a:xfrm>
          <a:prstGeom prst="rect">
            <a:avLst/>
          </a:prstGeom>
        </p:spPr>
        <p:txBody>
          <a:bodyPr vert="horz" wrap="square" lIns="0" tIns="12065" rIns="0" bIns="0" rtlCol="0">
            <a:spAutoFit/>
          </a:bodyPr>
          <a:lstStyle/>
          <a:p>
            <a:pPr marL="4895850">
              <a:lnSpc>
                <a:spcPct val="100000"/>
              </a:lnSpc>
              <a:spcBef>
                <a:spcPts val="95"/>
              </a:spcBef>
            </a:pPr>
            <a:r>
              <a:rPr sz="1200" dirty="0">
                <a:latin typeface="Times New Roman"/>
                <a:cs typeface="Times New Roman"/>
              </a:rPr>
              <a:t>11.2.</a:t>
            </a:r>
            <a:r>
              <a:rPr sz="1200" spc="180" dirty="0">
                <a:latin typeface="Times New Roman"/>
                <a:cs typeface="Times New Roman"/>
              </a:rPr>
              <a:t>  </a:t>
            </a:r>
            <a:r>
              <a:rPr sz="1200" dirty="0">
                <a:latin typeface="Times New Roman"/>
                <a:cs typeface="Times New Roman"/>
              </a:rPr>
              <a:t>BAND</a:t>
            </a:r>
            <a:r>
              <a:rPr sz="1200" spc="120" dirty="0">
                <a:latin typeface="Times New Roman"/>
                <a:cs typeface="Times New Roman"/>
              </a:rPr>
              <a:t> </a:t>
            </a:r>
            <a:r>
              <a:rPr sz="1200" spc="45" dirty="0">
                <a:latin typeface="Times New Roman"/>
                <a:cs typeface="Times New Roman"/>
              </a:rPr>
              <a:t>STRUCTURE</a:t>
            </a:r>
            <a:r>
              <a:rPr sz="1200" spc="114"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20" dirty="0">
                <a:latin typeface="Georgia"/>
                <a:cs typeface="Georgia"/>
              </a:rPr>
              <a:t>11.2</a:t>
            </a:r>
            <a:r>
              <a:rPr sz="1700" b="1" dirty="0">
                <a:latin typeface="Georgia"/>
                <a:cs typeface="Georgia"/>
              </a:rPr>
              <a:t>	Band</a:t>
            </a:r>
            <a:r>
              <a:rPr sz="1700" b="1" spc="45" dirty="0">
                <a:latin typeface="Georgia"/>
                <a:cs typeface="Georgia"/>
              </a:rPr>
              <a:t> </a:t>
            </a:r>
            <a:r>
              <a:rPr sz="1700" b="1" spc="-30" dirty="0">
                <a:latin typeface="Georgia"/>
                <a:cs typeface="Georgia"/>
              </a:rPr>
              <a:t>Structure</a:t>
            </a:r>
            <a:r>
              <a:rPr sz="1700" b="1" spc="45" dirty="0">
                <a:latin typeface="Georgia"/>
                <a:cs typeface="Georgia"/>
              </a:rPr>
              <a:t> </a:t>
            </a:r>
            <a:r>
              <a:rPr sz="1700" b="1" spc="-10" dirty="0">
                <a:latin typeface="Georgia"/>
                <a:cs typeface="Georgia"/>
              </a:rPr>
              <a:t>and</a:t>
            </a:r>
            <a:r>
              <a:rPr sz="1700" b="1" spc="50" dirty="0">
                <a:latin typeface="Georgia"/>
                <a:cs typeface="Georgia"/>
              </a:rPr>
              <a:t> </a:t>
            </a:r>
            <a:r>
              <a:rPr sz="1700" b="1" spc="-10" dirty="0">
                <a:latin typeface="Georgia"/>
                <a:cs typeface="Georgia"/>
              </a:rPr>
              <a:t>Conduction</a:t>
            </a:r>
            <a:endParaRPr sz="1700">
              <a:latin typeface="Georgia"/>
              <a:cs typeface="Georgi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320" dirty="0"/>
              <a:t> </a:t>
            </a:r>
            <a:r>
              <a:rPr dirty="0"/>
              <a:t>a</a:t>
            </a:r>
            <a:r>
              <a:rPr spc="325" dirty="0"/>
              <a:t> </a:t>
            </a:r>
            <a:r>
              <a:rPr dirty="0"/>
              <a:t>particular</a:t>
            </a:r>
            <a:r>
              <a:rPr spc="330" dirty="0"/>
              <a:t> </a:t>
            </a:r>
            <a:r>
              <a:rPr dirty="0"/>
              <a:t>metal</a:t>
            </a:r>
            <a:r>
              <a:rPr spc="330" dirty="0"/>
              <a:t> </a:t>
            </a:r>
            <a:r>
              <a:rPr dirty="0"/>
              <a:t>has</a:t>
            </a:r>
            <a:r>
              <a:rPr spc="325" dirty="0"/>
              <a:t> </a:t>
            </a:r>
            <a:r>
              <a:rPr dirty="0"/>
              <a:t>an</a:t>
            </a:r>
            <a:r>
              <a:rPr spc="330" dirty="0"/>
              <a:t> </a:t>
            </a:r>
            <a:r>
              <a:rPr dirty="0"/>
              <a:t>“allowable</a:t>
            </a:r>
            <a:r>
              <a:rPr spc="325" dirty="0"/>
              <a:t> </a:t>
            </a:r>
            <a:r>
              <a:rPr dirty="0"/>
              <a:t>energy</a:t>
            </a:r>
            <a:r>
              <a:rPr spc="330" dirty="0"/>
              <a:t> </a:t>
            </a:r>
            <a:r>
              <a:rPr dirty="0"/>
              <a:t>band”</a:t>
            </a:r>
            <a:r>
              <a:rPr spc="335" dirty="0"/>
              <a:t> </a:t>
            </a:r>
            <a:r>
              <a:rPr spc="-25" dirty="0"/>
              <a:t>be- </a:t>
            </a:r>
            <a:r>
              <a:rPr dirty="0"/>
              <a:t>tween</a:t>
            </a:r>
            <a:r>
              <a:rPr spc="45" dirty="0"/>
              <a:t> </a:t>
            </a:r>
            <a:r>
              <a:rPr dirty="0"/>
              <a:t>3</a:t>
            </a:r>
            <a:r>
              <a:rPr spc="50" dirty="0"/>
              <a:t> </a:t>
            </a:r>
            <a:r>
              <a:rPr dirty="0"/>
              <a:t>eV</a:t>
            </a:r>
            <a:r>
              <a:rPr spc="55" dirty="0"/>
              <a:t> </a:t>
            </a:r>
            <a:r>
              <a:rPr dirty="0"/>
              <a:t>and</a:t>
            </a:r>
            <a:r>
              <a:rPr spc="50" dirty="0"/>
              <a:t> </a:t>
            </a:r>
            <a:r>
              <a:rPr dirty="0"/>
              <a:t>4</a:t>
            </a:r>
            <a:r>
              <a:rPr spc="55" dirty="0"/>
              <a:t> </a:t>
            </a:r>
            <a:r>
              <a:rPr dirty="0"/>
              <a:t>eV.</a:t>
            </a:r>
            <a:r>
              <a:rPr spc="50" dirty="0"/>
              <a:t> </a:t>
            </a:r>
            <a:r>
              <a:rPr dirty="0"/>
              <a:t>Which</a:t>
            </a:r>
            <a:r>
              <a:rPr spc="55" dirty="0"/>
              <a:t> </a:t>
            </a:r>
            <a:r>
              <a:rPr dirty="0"/>
              <a:t>of</a:t>
            </a:r>
            <a:r>
              <a:rPr spc="50" dirty="0"/>
              <a:t> </a:t>
            </a:r>
            <a:r>
              <a:rPr dirty="0"/>
              <a:t>the</a:t>
            </a:r>
            <a:r>
              <a:rPr spc="55" dirty="0"/>
              <a:t> </a:t>
            </a:r>
            <a:r>
              <a:rPr spc="-70" dirty="0"/>
              <a:t>following</a:t>
            </a:r>
            <a:r>
              <a:rPr spc="55" dirty="0"/>
              <a:t> </a:t>
            </a:r>
            <a:r>
              <a:rPr dirty="0"/>
              <a:t>best</a:t>
            </a:r>
            <a:r>
              <a:rPr spc="50" dirty="0"/>
              <a:t> </a:t>
            </a:r>
            <a:r>
              <a:rPr dirty="0"/>
              <a:t>describes</a:t>
            </a:r>
            <a:r>
              <a:rPr spc="55" dirty="0"/>
              <a:t> </a:t>
            </a:r>
            <a:r>
              <a:rPr spc="-20" dirty="0"/>
              <a:t>what </a:t>
            </a:r>
            <a:r>
              <a:rPr spc="114" dirty="0"/>
              <a:t>that</a:t>
            </a:r>
            <a:r>
              <a:rPr spc="55" dirty="0"/>
              <a:t> </a:t>
            </a:r>
            <a:r>
              <a:rPr dirty="0"/>
              <a:t>means?</a:t>
            </a:r>
            <a:r>
              <a:rPr spc="295" dirty="0"/>
              <a:t> </a:t>
            </a:r>
            <a:r>
              <a:rPr dirty="0"/>
              <a:t>(Choose</a:t>
            </a:r>
            <a:r>
              <a:rPr spc="55" dirty="0"/>
              <a:t> </a:t>
            </a:r>
            <a:r>
              <a:rPr spc="-20" dirty="0"/>
              <a:t>one.)</a:t>
            </a:r>
          </a:p>
        </p:txBody>
      </p:sp>
      <p:sp>
        <p:nvSpPr>
          <p:cNvPr id="5" name="object 5"/>
          <p:cNvSpPr txBox="1"/>
          <p:nvPr/>
        </p:nvSpPr>
        <p:spPr>
          <a:xfrm>
            <a:off x="715137" y="2549968"/>
            <a:ext cx="8262620" cy="3819525"/>
          </a:xfrm>
          <a:prstGeom prst="rect">
            <a:avLst/>
          </a:prstGeom>
        </p:spPr>
        <p:txBody>
          <a:bodyPr vert="horz" wrap="square" lIns="0" tIns="9525" rIns="0" bIns="0" rtlCol="0">
            <a:spAutoFit/>
          </a:bodyPr>
          <a:lstStyle/>
          <a:p>
            <a:pPr marL="386715" marR="5080" indent="-370205" algn="just">
              <a:lnSpc>
                <a:spcPct val="101699"/>
              </a:lnSpc>
              <a:spcBef>
                <a:spcPts val="75"/>
              </a:spcBef>
              <a:buAutoNum type="alphaUcPeriod"/>
              <a:tabLst>
                <a:tab pos="387985" algn="l"/>
              </a:tabLst>
            </a:pPr>
            <a:r>
              <a:rPr sz="2450" dirty="0">
                <a:latin typeface="Times New Roman"/>
                <a:cs typeface="Times New Roman"/>
              </a:rPr>
              <a:t>An</a:t>
            </a:r>
            <a:r>
              <a:rPr sz="2450" spc="-15" dirty="0">
                <a:latin typeface="Times New Roman"/>
                <a:cs typeface="Times New Roman"/>
              </a:rPr>
              <a:t> </a:t>
            </a:r>
            <a:r>
              <a:rPr sz="2450" dirty="0">
                <a:latin typeface="Times New Roman"/>
                <a:cs typeface="Times New Roman"/>
              </a:rPr>
              <a:t>electron</a:t>
            </a:r>
            <a:r>
              <a:rPr sz="2450" spc="-15" dirty="0">
                <a:latin typeface="Times New Roman"/>
                <a:cs typeface="Times New Roman"/>
              </a:rPr>
              <a:t> </a:t>
            </a:r>
            <a:r>
              <a:rPr sz="2450" spc="-25" dirty="0">
                <a:latin typeface="Times New Roman"/>
                <a:cs typeface="Times New Roman"/>
              </a:rPr>
              <a:t>will</a:t>
            </a:r>
            <a:r>
              <a:rPr sz="2450" spc="-15" dirty="0">
                <a:latin typeface="Times New Roman"/>
                <a:cs typeface="Times New Roman"/>
              </a:rPr>
              <a:t> </a:t>
            </a:r>
            <a:r>
              <a:rPr sz="2450" dirty="0">
                <a:latin typeface="Times New Roman"/>
                <a:cs typeface="Times New Roman"/>
              </a:rPr>
              <a:t>never</a:t>
            </a:r>
            <a:r>
              <a:rPr sz="2450" spc="-20" dirty="0">
                <a:latin typeface="Times New Roman"/>
                <a:cs typeface="Times New Roman"/>
              </a:rPr>
              <a:t> </a:t>
            </a:r>
            <a:r>
              <a:rPr sz="2450" dirty="0">
                <a:latin typeface="Times New Roman"/>
                <a:cs typeface="Times New Roman"/>
              </a:rPr>
              <a:t>be</a:t>
            </a:r>
            <a:r>
              <a:rPr sz="2450" spc="-15" dirty="0">
                <a:latin typeface="Times New Roman"/>
                <a:cs typeface="Times New Roman"/>
              </a:rPr>
              <a:t> </a:t>
            </a:r>
            <a:r>
              <a:rPr sz="2450" dirty="0">
                <a:latin typeface="Times New Roman"/>
                <a:cs typeface="Times New Roman"/>
              </a:rPr>
              <a:t>measured</a:t>
            </a:r>
            <a:r>
              <a:rPr sz="2450" spc="-15" dirty="0">
                <a:latin typeface="Times New Roman"/>
                <a:cs typeface="Times New Roman"/>
              </a:rPr>
              <a:t> </a:t>
            </a:r>
            <a:r>
              <a:rPr sz="2450" dirty="0">
                <a:latin typeface="Times New Roman"/>
                <a:cs typeface="Times New Roman"/>
              </a:rPr>
              <a:t>with</a:t>
            </a:r>
            <a:r>
              <a:rPr sz="2450" spc="-15" dirty="0">
                <a:latin typeface="Times New Roman"/>
                <a:cs typeface="Times New Roman"/>
              </a:rPr>
              <a:t> </a:t>
            </a:r>
            <a:r>
              <a:rPr sz="2450" dirty="0">
                <a:latin typeface="Times New Roman"/>
                <a:cs typeface="Times New Roman"/>
              </a:rPr>
              <a:t>any</a:t>
            </a:r>
            <a:r>
              <a:rPr sz="2450" spc="-15" dirty="0">
                <a:latin typeface="Times New Roman"/>
                <a:cs typeface="Times New Roman"/>
              </a:rPr>
              <a:t> </a:t>
            </a:r>
            <a:r>
              <a:rPr sz="2450" dirty="0">
                <a:latin typeface="Times New Roman"/>
                <a:cs typeface="Times New Roman"/>
              </a:rPr>
              <a:t>energy</a:t>
            </a:r>
            <a:r>
              <a:rPr sz="2450" spc="-15" dirty="0">
                <a:latin typeface="Times New Roman"/>
                <a:cs typeface="Times New Roman"/>
              </a:rPr>
              <a:t> </a:t>
            </a:r>
            <a:r>
              <a:rPr sz="2450" dirty="0">
                <a:latin typeface="Times New Roman"/>
                <a:cs typeface="Times New Roman"/>
              </a:rPr>
              <a:t>between</a:t>
            </a:r>
            <a:r>
              <a:rPr sz="2450" spc="-15" dirty="0">
                <a:latin typeface="Times New Roman"/>
                <a:cs typeface="Times New Roman"/>
              </a:rPr>
              <a:t> </a:t>
            </a:r>
            <a:r>
              <a:rPr sz="2450" spc="-50" dirty="0">
                <a:latin typeface="Times New Roman"/>
                <a:cs typeface="Times New Roman"/>
              </a:rPr>
              <a:t>3 	</a:t>
            </a:r>
            <a:r>
              <a:rPr sz="2450" dirty="0">
                <a:latin typeface="Times New Roman"/>
                <a:cs typeface="Times New Roman"/>
              </a:rPr>
              <a:t>and</a:t>
            </a:r>
            <a:r>
              <a:rPr sz="2450" spc="130" dirty="0">
                <a:latin typeface="Times New Roman"/>
                <a:cs typeface="Times New Roman"/>
              </a:rPr>
              <a:t> </a:t>
            </a:r>
            <a:r>
              <a:rPr sz="2450" dirty="0">
                <a:latin typeface="Times New Roman"/>
                <a:cs typeface="Times New Roman"/>
              </a:rPr>
              <a:t>4</a:t>
            </a:r>
            <a:r>
              <a:rPr sz="2450" spc="140" dirty="0">
                <a:latin typeface="Times New Roman"/>
                <a:cs typeface="Times New Roman"/>
              </a:rPr>
              <a:t> </a:t>
            </a:r>
            <a:r>
              <a:rPr sz="2450" spc="-25" dirty="0">
                <a:latin typeface="Times New Roman"/>
                <a:cs typeface="Times New Roman"/>
              </a:rPr>
              <a:t>eV.</a:t>
            </a:r>
            <a:endParaRPr sz="2450">
              <a:latin typeface="Times New Roman"/>
              <a:cs typeface="Times New Roman"/>
            </a:endParaRPr>
          </a:p>
          <a:p>
            <a:pPr marL="386715" indent="-358140" algn="just">
              <a:lnSpc>
                <a:spcPct val="100000"/>
              </a:lnSpc>
              <a:spcBef>
                <a:spcPts val="1045"/>
              </a:spcBef>
              <a:buAutoNum type="alphaUcPeriod"/>
              <a:tabLst>
                <a:tab pos="386715" algn="l"/>
              </a:tabLst>
            </a:pPr>
            <a:r>
              <a:rPr sz="2450" dirty="0">
                <a:latin typeface="Times New Roman"/>
                <a:cs typeface="Times New Roman"/>
              </a:rPr>
              <a:t>There</a:t>
            </a:r>
            <a:r>
              <a:rPr sz="2450" spc="15" dirty="0">
                <a:latin typeface="Times New Roman"/>
                <a:cs typeface="Times New Roman"/>
              </a:rPr>
              <a:t> </a:t>
            </a:r>
            <a:r>
              <a:rPr sz="2450" dirty="0">
                <a:latin typeface="Times New Roman"/>
                <a:cs typeface="Times New Roman"/>
              </a:rPr>
              <a:t>is</a:t>
            </a:r>
            <a:r>
              <a:rPr sz="2450" spc="30" dirty="0">
                <a:latin typeface="Times New Roman"/>
                <a:cs typeface="Times New Roman"/>
              </a:rPr>
              <a:t> </a:t>
            </a:r>
            <a:r>
              <a:rPr sz="2450" dirty="0">
                <a:latin typeface="Times New Roman"/>
                <a:cs typeface="Times New Roman"/>
              </a:rPr>
              <a:t>exactly</a:t>
            </a:r>
            <a:r>
              <a:rPr sz="2450" spc="25" dirty="0">
                <a:latin typeface="Times New Roman"/>
                <a:cs typeface="Times New Roman"/>
              </a:rPr>
              <a:t> </a:t>
            </a:r>
            <a:r>
              <a:rPr sz="2450" dirty="0">
                <a:latin typeface="Times New Roman"/>
                <a:cs typeface="Times New Roman"/>
              </a:rPr>
              <a:t>one</a:t>
            </a:r>
            <a:r>
              <a:rPr sz="2450" spc="25" dirty="0">
                <a:latin typeface="Times New Roman"/>
                <a:cs typeface="Times New Roman"/>
              </a:rPr>
              <a:t> </a:t>
            </a:r>
            <a:r>
              <a:rPr sz="2450" spc="-40" dirty="0">
                <a:latin typeface="Times New Roman"/>
                <a:cs typeface="Times New Roman"/>
              </a:rPr>
              <a:t>allowed</a:t>
            </a:r>
            <a:r>
              <a:rPr sz="2450" spc="25" dirty="0">
                <a:latin typeface="Times New Roman"/>
                <a:cs typeface="Times New Roman"/>
              </a:rPr>
              <a:t> </a:t>
            </a:r>
            <a:r>
              <a:rPr sz="2450" dirty="0">
                <a:latin typeface="Times New Roman"/>
                <a:cs typeface="Times New Roman"/>
              </a:rPr>
              <a:t>energy</a:t>
            </a:r>
            <a:r>
              <a:rPr sz="2450" spc="25" dirty="0">
                <a:latin typeface="Times New Roman"/>
                <a:cs typeface="Times New Roman"/>
              </a:rPr>
              <a:t> </a:t>
            </a:r>
            <a:r>
              <a:rPr sz="2450" spc="-30" dirty="0">
                <a:latin typeface="Times New Roman"/>
                <a:cs typeface="Times New Roman"/>
              </a:rPr>
              <a:t>level</a:t>
            </a:r>
            <a:r>
              <a:rPr sz="2450" spc="30" dirty="0">
                <a:latin typeface="Times New Roman"/>
                <a:cs typeface="Times New Roman"/>
              </a:rPr>
              <a:t> </a:t>
            </a:r>
            <a:r>
              <a:rPr sz="2450" dirty="0">
                <a:latin typeface="Times New Roman"/>
                <a:cs typeface="Times New Roman"/>
              </a:rPr>
              <a:t>between</a:t>
            </a:r>
            <a:r>
              <a:rPr sz="2450" spc="25" dirty="0">
                <a:latin typeface="Times New Roman"/>
                <a:cs typeface="Times New Roman"/>
              </a:rPr>
              <a:t> </a:t>
            </a:r>
            <a:r>
              <a:rPr sz="2450" dirty="0">
                <a:latin typeface="Times New Roman"/>
                <a:cs typeface="Times New Roman"/>
              </a:rPr>
              <a:t>3</a:t>
            </a:r>
            <a:r>
              <a:rPr sz="2450" spc="25" dirty="0">
                <a:latin typeface="Times New Roman"/>
                <a:cs typeface="Times New Roman"/>
              </a:rPr>
              <a:t> </a:t>
            </a:r>
            <a:r>
              <a:rPr sz="2450" dirty="0">
                <a:latin typeface="Times New Roman"/>
                <a:cs typeface="Times New Roman"/>
              </a:rPr>
              <a:t>and</a:t>
            </a:r>
            <a:r>
              <a:rPr sz="2450" spc="25" dirty="0">
                <a:latin typeface="Times New Roman"/>
                <a:cs typeface="Times New Roman"/>
              </a:rPr>
              <a:t> </a:t>
            </a:r>
            <a:r>
              <a:rPr sz="2450" dirty="0">
                <a:latin typeface="Times New Roman"/>
                <a:cs typeface="Times New Roman"/>
              </a:rPr>
              <a:t>4</a:t>
            </a:r>
            <a:r>
              <a:rPr sz="2450" spc="30" dirty="0">
                <a:latin typeface="Times New Roman"/>
                <a:cs typeface="Times New Roman"/>
              </a:rPr>
              <a:t> </a:t>
            </a:r>
            <a:r>
              <a:rPr sz="2450" spc="-25" dirty="0">
                <a:latin typeface="Times New Roman"/>
                <a:cs typeface="Times New Roman"/>
              </a:rPr>
              <a:t>eV.</a:t>
            </a:r>
            <a:endParaRPr sz="2450">
              <a:latin typeface="Times New Roman"/>
              <a:cs typeface="Times New Roman"/>
            </a:endParaRPr>
          </a:p>
          <a:p>
            <a:pPr marL="386715" marR="7620" indent="-361950" algn="just">
              <a:lnSpc>
                <a:spcPct val="101699"/>
              </a:lnSpc>
              <a:spcBef>
                <a:spcPts val="994"/>
              </a:spcBef>
              <a:buAutoNum type="alphaUcPeriod"/>
              <a:tabLst>
                <a:tab pos="387985" algn="l"/>
              </a:tabLst>
            </a:pPr>
            <a:r>
              <a:rPr sz="2450" spc="25" dirty="0">
                <a:latin typeface="Times New Roman"/>
                <a:cs typeface="Times New Roman"/>
              </a:rPr>
              <a:t>The</a:t>
            </a:r>
            <a:r>
              <a:rPr sz="2450" spc="-95" dirty="0">
                <a:latin typeface="Times New Roman"/>
                <a:cs typeface="Times New Roman"/>
              </a:rPr>
              <a:t> </a:t>
            </a:r>
            <a:r>
              <a:rPr sz="2450" spc="-70" dirty="0">
                <a:latin typeface="Times New Roman"/>
                <a:cs typeface="Times New Roman"/>
              </a:rPr>
              <a:t>allowed</a:t>
            </a:r>
            <a:r>
              <a:rPr sz="2450" spc="-95" dirty="0">
                <a:latin typeface="Times New Roman"/>
                <a:cs typeface="Times New Roman"/>
              </a:rPr>
              <a:t> </a:t>
            </a:r>
            <a:r>
              <a:rPr sz="2450" spc="-35" dirty="0">
                <a:latin typeface="Times New Roman"/>
                <a:cs typeface="Times New Roman"/>
              </a:rPr>
              <a:t>energy</a:t>
            </a:r>
            <a:r>
              <a:rPr sz="2450" spc="-95" dirty="0">
                <a:latin typeface="Times New Roman"/>
                <a:cs typeface="Times New Roman"/>
              </a:rPr>
              <a:t> </a:t>
            </a:r>
            <a:r>
              <a:rPr sz="2450" spc="-80" dirty="0">
                <a:latin typeface="Times New Roman"/>
                <a:cs typeface="Times New Roman"/>
              </a:rPr>
              <a:t>levels</a:t>
            </a:r>
            <a:r>
              <a:rPr sz="2450" spc="-95" dirty="0">
                <a:latin typeface="Times New Roman"/>
                <a:cs typeface="Times New Roman"/>
              </a:rPr>
              <a:t> </a:t>
            </a:r>
            <a:r>
              <a:rPr sz="2450" spc="-30" dirty="0">
                <a:latin typeface="Times New Roman"/>
                <a:cs typeface="Times New Roman"/>
              </a:rPr>
              <a:t>between</a:t>
            </a:r>
            <a:r>
              <a:rPr sz="2450" spc="-95" dirty="0">
                <a:latin typeface="Times New Roman"/>
                <a:cs typeface="Times New Roman"/>
              </a:rPr>
              <a:t> </a:t>
            </a:r>
            <a:r>
              <a:rPr sz="2450" spc="-100" dirty="0">
                <a:latin typeface="Times New Roman"/>
                <a:cs typeface="Times New Roman"/>
              </a:rPr>
              <a:t>3</a:t>
            </a:r>
            <a:r>
              <a:rPr sz="2450" spc="-95" dirty="0">
                <a:latin typeface="Times New Roman"/>
                <a:cs typeface="Times New Roman"/>
              </a:rPr>
              <a:t> </a:t>
            </a:r>
            <a:r>
              <a:rPr sz="2450" spc="35" dirty="0">
                <a:latin typeface="Times New Roman"/>
                <a:cs typeface="Times New Roman"/>
              </a:rPr>
              <a:t>and</a:t>
            </a:r>
            <a:r>
              <a:rPr sz="2450" spc="-90" dirty="0">
                <a:latin typeface="Times New Roman"/>
                <a:cs typeface="Times New Roman"/>
              </a:rPr>
              <a:t> </a:t>
            </a:r>
            <a:r>
              <a:rPr sz="2450" spc="-100" dirty="0">
                <a:latin typeface="Times New Roman"/>
                <a:cs typeface="Times New Roman"/>
              </a:rPr>
              <a:t>4</a:t>
            </a:r>
            <a:r>
              <a:rPr sz="2450" spc="-95" dirty="0">
                <a:latin typeface="Times New Roman"/>
                <a:cs typeface="Times New Roman"/>
              </a:rPr>
              <a:t> </a:t>
            </a:r>
            <a:r>
              <a:rPr sz="2450" spc="-75" dirty="0">
                <a:latin typeface="Times New Roman"/>
                <a:cs typeface="Times New Roman"/>
              </a:rPr>
              <a:t>eV</a:t>
            </a:r>
            <a:r>
              <a:rPr sz="2450" spc="-95" dirty="0">
                <a:latin typeface="Times New Roman"/>
                <a:cs typeface="Times New Roman"/>
              </a:rPr>
              <a:t> </a:t>
            </a:r>
            <a:r>
              <a:rPr sz="2450" spc="10" dirty="0">
                <a:latin typeface="Times New Roman"/>
                <a:cs typeface="Times New Roman"/>
              </a:rPr>
              <a:t>are</a:t>
            </a:r>
            <a:r>
              <a:rPr sz="2450" spc="-95" dirty="0">
                <a:latin typeface="Times New Roman"/>
                <a:cs typeface="Times New Roman"/>
              </a:rPr>
              <a:t> </a:t>
            </a:r>
            <a:r>
              <a:rPr sz="2450" spc="-55" dirty="0">
                <a:latin typeface="Times New Roman"/>
                <a:cs typeface="Times New Roman"/>
              </a:rPr>
              <a:t>evenly</a:t>
            </a:r>
            <a:r>
              <a:rPr sz="2450" spc="-95" dirty="0">
                <a:latin typeface="Times New Roman"/>
                <a:cs typeface="Times New Roman"/>
              </a:rPr>
              <a:t> </a:t>
            </a:r>
            <a:r>
              <a:rPr sz="2450" spc="-25" dirty="0">
                <a:latin typeface="Times New Roman"/>
                <a:cs typeface="Times New Roman"/>
              </a:rPr>
              <a:t>spaced,</a:t>
            </a:r>
            <a:r>
              <a:rPr sz="2450" spc="-15" dirty="0">
                <a:latin typeface="Times New Roman"/>
                <a:cs typeface="Times New Roman"/>
              </a:rPr>
              <a:t> 	</a:t>
            </a:r>
            <a:r>
              <a:rPr sz="2450" spc="-40" dirty="0">
                <a:latin typeface="Times New Roman"/>
                <a:cs typeface="Times New Roman"/>
              </a:rPr>
              <a:t>such</a:t>
            </a:r>
            <a:r>
              <a:rPr sz="2450" spc="35" dirty="0">
                <a:latin typeface="Times New Roman"/>
                <a:cs typeface="Times New Roman"/>
              </a:rPr>
              <a:t> </a:t>
            </a:r>
            <a:r>
              <a:rPr sz="2450" spc="-15" dirty="0">
                <a:latin typeface="Times New Roman"/>
                <a:cs typeface="Times New Roman"/>
              </a:rPr>
              <a:t>as</a:t>
            </a:r>
            <a:r>
              <a:rPr sz="2450" spc="35" dirty="0">
                <a:latin typeface="Times New Roman"/>
                <a:cs typeface="Times New Roman"/>
              </a:rPr>
              <a:t> </a:t>
            </a:r>
            <a:r>
              <a:rPr sz="2450" spc="-30" dirty="0">
                <a:latin typeface="Times New Roman"/>
                <a:cs typeface="Times New Roman"/>
              </a:rPr>
              <a:t>(for</a:t>
            </a:r>
            <a:r>
              <a:rPr sz="2450" spc="35" dirty="0">
                <a:latin typeface="Times New Roman"/>
                <a:cs typeface="Times New Roman"/>
              </a:rPr>
              <a:t> </a:t>
            </a:r>
            <a:r>
              <a:rPr sz="2450" spc="5" dirty="0">
                <a:latin typeface="Times New Roman"/>
                <a:cs typeface="Times New Roman"/>
              </a:rPr>
              <a:t>instance)</a:t>
            </a:r>
            <a:r>
              <a:rPr sz="2450" spc="35" dirty="0">
                <a:latin typeface="Times New Roman"/>
                <a:cs typeface="Times New Roman"/>
              </a:rPr>
              <a:t> </a:t>
            </a:r>
            <a:r>
              <a:rPr sz="2450" spc="-25" dirty="0">
                <a:latin typeface="Times New Roman"/>
                <a:cs typeface="Times New Roman"/>
              </a:rPr>
              <a:t>occurring</a:t>
            </a:r>
            <a:r>
              <a:rPr sz="2450" spc="40" dirty="0">
                <a:latin typeface="Times New Roman"/>
                <a:cs typeface="Times New Roman"/>
              </a:rPr>
              <a:t> </a:t>
            </a:r>
            <a:r>
              <a:rPr sz="2450" spc="-55" dirty="0">
                <a:latin typeface="Times New Roman"/>
                <a:cs typeface="Times New Roman"/>
              </a:rPr>
              <a:t>every</a:t>
            </a:r>
            <a:r>
              <a:rPr sz="2450" spc="40" dirty="0">
                <a:latin typeface="Times New Roman"/>
                <a:cs typeface="Times New Roman"/>
              </a:rPr>
              <a:t> </a:t>
            </a:r>
            <a:r>
              <a:rPr sz="2450" spc="-70" dirty="0">
                <a:latin typeface="Times New Roman"/>
                <a:cs typeface="Times New Roman"/>
              </a:rPr>
              <a:t>1</a:t>
            </a:r>
            <a:r>
              <a:rPr sz="2450" spc="-70" dirty="0">
                <a:latin typeface="Cambria"/>
                <a:cs typeface="Cambria"/>
              </a:rPr>
              <a:t>/</a:t>
            </a:r>
            <a:r>
              <a:rPr sz="2450" spc="-70" dirty="0">
                <a:latin typeface="Times New Roman"/>
                <a:cs typeface="Times New Roman"/>
              </a:rPr>
              <a:t>10</a:t>
            </a:r>
            <a:r>
              <a:rPr sz="2450" spc="35" dirty="0">
                <a:latin typeface="Times New Roman"/>
                <a:cs typeface="Times New Roman"/>
              </a:rPr>
              <a:t> </a:t>
            </a:r>
            <a:r>
              <a:rPr sz="2450" spc="-75" dirty="0">
                <a:latin typeface="Times New Roman"/>
                <a:cs typeface="Times New Roman"/>
              </a:rPr>
              <a:t>eV</a:t>
            </a:r>
            <a:r>
              <a:rPr sz="2450" spc="35" dirty="0">
                <a:latin typeface="Times New Roman"/>
                <a:cs typeface="Times New Roman"/>
              </a:rPr>
              <a:t> </a:t>
            </a:r>
            <a:r>
              <a:rPr sz="2450" spc="30" dirty="0">
                <a:latin typeface="Times New Roman"/>
                <a:cs typeface="Times New Roman"/>
              </a:rPr>
              <a:t>throughout</a:t>
            </a:r>
            <a:r>
              <a:rPr sz="2450" spc="35" dirty="0">
                <a:latin typeface="Times New Roman"/>
                <a:cs typeface="Times New Roman"/>
              </a:rPr>
              <a:t> </a:t>
            </a:r>
            <a:r>
              <a:rPr sz="2450" spc="114" dirty="0">
                <a:latin typeface="Times New Roman"/>
                <a:cs typeface="Times New Roman"/>
              </a:rPr>
              <a:t>that</a:t>
            </a:r>
            <a:r>
              <a:rPr sz="2450" spc="75" dirty="0">
                <a:latin typeface="Times New Roman"/>
                <a:cs typeface="Times New Roman"/>
              </a:rPr>
              <a:t> 	</a:t>
            </a:r>
            <a:r>
              <a:rPr sz="2450" spc="-40" dirty="0">
                <a:latin typeface="Times New Roman"/>
                <a:cs typeface="Times New Roman"/>
              </a:rPr>
              <a:t>region.</a:t>
            </a:r>
            <a:endParaRPr sz="2450">
              <a:latin typeface="Times New Roman"/>
              <a:cs typeface="Times New Roman"/>
            </a:endParaRPr>
          </a:p>
          <a:p>
            <a:pPr marL="386080" marR="6350" indent="-374015" algn="just">
              <a:lnSpc>
                <a:spcPct val="101699"/>
              </a:lnSpc>
              <a:spcBef>
                <a:spcPts val="994"/>
              </a:spcBef>
              <a:buAutoNum type="alphaUcPeriod"/>
              <a:tabLst>
                <a:tab pos="387985" algn="l"/>
              </a:tabLst>
            </a:pPr>
            <a:r>
              <a:rPr sz="2450" dirty="0">
                <a:latin typeface="Times New Roman"/>
                <a:cs typeface="Times New Roman"/>
              </a:rPr>
              <a:t>There</a:t>
            </a:r>
            <a:r>
              <a:rPr sz="2450" spc="-30" dirty="0">
                <a:latin typeface="Times New Roman"/>
                <a:cs typeface="Times New Roman"/>
              </a:rPr>
              <a:t> </a:t>
            </a:r>
            <a:r>
              <a:rPr sz="2450" dirty="0">
                <a:latin typeface="Times New Roman"/>
                <a:cs typeface="Times New Roman"/>
              </a:rPr>
              <a:t>are</a:t>
            </a:r>
            <a:r>
              <a:rPr sz="2450" spc="-30" dirty="0">
                <a:latin typeface="Times New Roman"/>
                <a:cs typeface="Times New Roman"/>
              </a:rPr>
              <a:t> </a:t>
            </a:r>
            <a:r>
              <a:rPr sz="2450" dirty="0">
                <a:latin typeface="Times New Roman"/>
                <a:cs typeface="Times New Roman"/>
              </a:rPr>
              <a:t>so</a:t>
            </a:r>
            <a:r>
              <a:rPr sz="2450" spc="-30" dirty="0">
                <a:latin typeface="Times New Roman"/>
                <a:cs typeface="Times New Roman"/>
              </a:rPr>
              <a:t> </a:t>
            </a:r>
            <a:r>
              <a:rPr sz="2450" dirty="0">
                <a:latin typeface="Times New Roman"/>
                <a:cs typeface="Times New Roman"/>
              </a:rPr>
              <a:t>many</a:t>
            </a:r>
            <a:r>
              <a:rPr sz="2450" spc="-30" dirty="0">
                <a:latin typeface="Times New Roman"/>
                <a:cs typeface="Times New Roman"/>
              </a:rPr>
              <a:t> </a:t>
            </a:r>
            <a:r>
              <a:rPr sz="2450" dirty="0">
                <a:latin typeface="Times New Roman"/>
                <a:cs typeface="Times New Roman"/>
              </a:rPr>
              <a:t>energy</a:t>
            </a:r>
            <a:r>
              <a:rPr sz="2450" spc="-25" dirty="0">
                <a:latin typeface="Times New Roman"/>
                <a:cs typeface="Times New Roman"/>
              </a:rPr>
              <a:t> </a:t>
            </a:r>
            <a:r>
              <a:rPr sz="2450" spc="-60" dirty="0">
                <a:latin typeface="Times New Roman"/>
                <a:cs typeface="Times New Roman"/>
              </a:rPr>
              <a:t>levels</a:t>
            </a:r>
            <a:r>
              <a:rPr sz="2450" spc="-30" dirty="0">
                <a:latin typeface="Times New Roman"/>
                <a:cs typeface="Times New Roman"/>
              </a:rPr>
              <a:t> </a:t>
            </a:r>
            <a:r>
              <a:rPr sz="2450" dirty="0">
                <a:latin typeface="Times New Roman"/>
                <a:cs typeface="Times New Roman"/>
              </a:rPr>
              <a:t>between</a:t>
            </a:r>
            <a:r>
              <a:rPr sz="2450" spc="-30" dirty="0">
                <a:latin typeface="Times New Roman"/>
                <a:cs typeface="Times New Roman"/>
              </a:rPr>
              <a:t> </a:t>
            </a:r>
            <a:r>
              <a:rPr sz="2450" dirty="0">
                <a:latin typeface="Times New Roman"/>
                <a:cs typeface="Times New Roman"/>
              </a:rPr>
              <a:t>3</a:t>
            </a:r>
            <a:r>
              <a:rPr sz="2450" spc="-30" dirty="0">
                <a:latin typeface="Times New Roman"/>
                <a:cs typeface="Times New Roman"/>
              </a:rPr>
              <a:t> </a:t>
            </a:r>
            <a:r>
              <a:rPr sz="2450" dirty="0">
                <a:latin typeface="Times New Roman"/>
                <a:cs typeface="Times New Roman"/>
              </a:rPr>
              <a:t>and</a:t>
            </a:r>
            <a:r>
              <a:rPr sz="2450" spc="-30" dirty="0">
                <a:latin typeface="Times New Roman"/>
                <a:cs typeface="Times New Roman"/>
              </a:rPr>
              <a:t> </a:t>
            </a:r>
            <a:r>
              <a:rPr sz="2450" dirty="0">
                <a:latin typeface="Times New Roman"/>
                <a:cs typeface="Times New Roman"/>
              </a:rPr>
              <a:t>4</a:t>
            </a:r>
            <a:r>
              <a:rPr sz="2450" spc="-25" dirty="0">
                <a:latin typeface="Times New Roman"/>
                <a:cs typeface="Times New Roman"/>
              </a:rPr>
              <a:t> </a:t>
            </a:r>
            <a:r>
              <a:rPr sz="2450" dirty="0">
                <a:latin typeface="Times New Roman"/>
                <a:cs typeface="Times New Roman"/>
              </a:rPr>
              <a:t>eV,</a:t>
            </a:r>
            <a:r>
              <a:rPr sz="2450" spc="-30" dirty="0">
                <a:latin typeface="Times New Roman"/>
                <a:cs typeface="Times New Roman"/>
              </a:rPr>
              <a:t> </a:t>
            </a:r>
            <a:r>
              <a:rPr sz="2450" dirty="0">
                <a:latin typeface="Times New Roman"/>
                <a:cs typeface="Times New Roman"/>
              </a:rPr>
              <a:t>so</a:t>
            </a:r>
            <a:r>
              <a:rPr sz="2450" spc="-30" dirty="0">
                <a:latin typeface="Times New Roman"/>
                <a:cs typeface="Times New Roman"/>
              </a:rPr>
              <a:t> closely 	</a:t>
            </a:r>
            <a:r>
              <a:rPr sz="2450" dirty="0">
                <a:latin typeface="Times New Roman"/>
                <a:cs typeface="Times New Roman"/>
              </a:rPr>
              <a:t>spaced,</a:t>
            </a:r>
            <a:r>
              <a:rPr sz="2450" spc="125" dirty="0">
                <a:latin typeface="Times New Roman"/>
                <a:cs typeface="Times New Roman"/>
              </a:rPr>
              <a:t> </a:t>
            </a:r>
            <a:r>
              <a:rPr sz="2450" spc="114" dirty="0">
                <a:latin typeface="Times New Roman"/>
                <a:cs typeface="Times New Roman"/>
              </a:rPr>
              <a:t>that</a:t>
            </a:r>
            <a:r>
              <a:rPr sz="2450" spc="120" dirty="0">
                <a:latin typeface="Times New Roman"/>
                <a:cs typeface="Times New Roman"/>
              </a:rPr>
              <a:t> </a:t>
            </a:r>
            <a:r>
              <a:rPr sz="2450" dirty="0">
                <a:latin typeface="Times New Roman"/>
                <a:cs typeface="Times New Roman"/>
              </a:rPr>
              <a:t>an</a:t>
            </a:r>
            <a:r>
              <a:rPr sz="2450" spc="130" dirty="0">
                <a:latin typeface="Times New Roman"/>
                <a:cs typeface="Times New Roman"/>
              </a:rPr>
              <a:t> </a:t>
            </a:r>
            <a:r>
              <a:rPr sz="2450" dirty="0">
                <a:latin typeface="Times New Roman"/>
                <a:cs typeface="Times New Roman"/>
              </a:rPr>
              <a:t>electron</a:t>
            </a:r>
            <a:r>
              <a:rPr sz="2450" spc="125" dirty="0">
                <a:latin typeface="Times New Roman"/>
                <a:cs typeface="Times New Roman"/>
              </a:rPr>
              <a:t> </a:t>
            </a:r>
            <a:r>
              <a:rPr sz="2450" dirty="0">
                <a:latin typeface="Times New Roman"/>
                <a:cs typeface="Times New Roman"/>
              </a:rPr>
              <a:t>can</a:t>
            </a:r>
            <a:r>
              <a:rPr sz="2450" spc="125" dirty="0">
                <a:latin typeface="Times New Roman"/>
                <a:cs typeface="Times New Roman"/>
              </a:rPr>
              <a:t> </a:t>
            </a:r>
            <a:r>
              <a:rPr sz="2450" dirty="0">
                <a:latin typeface="Times New Roman"/>
                <a:cs typeface="Times New Roman"/>
              </a:rPr>
              <a:t>have</a:t>
            </a:r>
            <a:r>
              <a:rPr sz="2450" spc="120" dirty="0">
                <a:latin typeface="Times New Roman"/>
                <a:cs typeface="Times New Roman"/>
              </a:rPr>
              <a:t> </a:t>
            </a:r>
            <a:r>
              <a:rPr sz="2450" dirty="0">
                <a:latin typeface="Times New Roman"/>
                <a:cs typeface="Times New Roman"/>
              </a:rPr>
              <a:t>virtually</a:t>
            </a:r>
            <a:r>
              <a:rPr sz="2450" spc="125" dirty="0">
                <a:latin typeface="Times New Roman"/>
                <a:cs typeface="Times New Roman"/>
              </a:rPr>
              <a:t> </a:t>
            </a:r>
            <a:r>
              <a:rPr sz="2450" dirty="0">
                <a:latin typeface="Times New Roman"/>
                <a:cs typeface="Times New Roman"/>
              </a:rPr>
              <a:t>any</a:t>
            </a:r>
            <a:r>
              <a:rPr sz="2450" spc="120" dirty="0">
                <a:latin typeface="Times New Roman"/>
                <a:cs typeface="Times New Roman"/>
              </a:rPr>
              <a:t> </a:t>
            </a:r>
            <a:r>
              <a:rPr sz="2450" dirty="0">
                <a:latin typeface="Times New Roman"/>
                <a:cs typeface="Times New Roman"/>
              </a:rPr>
              <a:t>energy</a:t>
            </a:r>
            <a:r>
              <a:rPr sz="2450" spc="125" dirty="0">
                <a:latin typeface="Times New Roman"/>
                <a:cs typeface="Times New Roman"/>
              </a:rPr>
              <a:t> </a:t>
            </a:r>
            <a:r>
              <a:rPr sz="2450" dirty="0">
                <a:latin typeface="Times New Roman"/>
                <a:cs typeface="Times New Roman"/>
              </a:rPr>
              <a:t>in</a:t>
            </a:r>
            <a:r>
              <a:rPr sz="2450" spc="130" dirty="0">
                <a:latin typeface="Times New Roman"/>
                <a:cs typeface="Times New Roman"/>
              </a:rPr>
              <a:t> </a:t>
            </a:r>
            <a:r>
              <a:rPr sz="2450" spc="95" dirty="0">
                <a:latin typeface="Times New Roman"/>
                <a:cs typeface="Times New Roman"/>
              </a:rPr>
              <a:t>that 	</a:t>
            </a:r>
            <a:r>
              <a:rPr sz="2450" spc="-10" dirty="0">
                <a:latin typeface="Times New Roman"/>
                <a:cs typeface="Times New Roman"/>
              </a:rPr>
              <a:t>range.</a:t>
            </a:r>
            <a:endParaRPr sz="2450">
              <a:latin typeface="Times New Roman"/>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320" dirty="0"/>
              <a:t> </a:t>
            </a:r>
            <a:r>
              <a:rPr dirty="0"/>
              <a:t>a</a:t>
            </a:r>
            <a:r>
              <a:rPr spc="325" dirty="0"/>
              <a:t> </a:t>
            </a:r>
            <a:r>
              <a:rPr dirty="0"/>
              <a:t>particular</a:t>
            </a:r>
            <a:r>
              <a:rPr spc="330" dirty="0"/>
              <a:t> </a:t>
            </a:r>
            <a:r>
              <a:rPr dirty="0"/>
              <a:t>metal</a:t>
            </a:r>
            <a:r>
              <a:rPr spc="330" dirty="0"/>
              <a:t> </a:t>
            </a:r>
            <a:r>
              <a:rPr dirty="0"/>
              <a:t>has</a:t>
            </a:r>
            <a:r>
              <a:rPr spc="325" dirty="0"/>
              <a:t> </a:t>
            </a:r>
            <a:r>
              <a:rPr dirty="0"/>
              <a:t>an</a:t>
            </a:r>
            <a:r>
              <a:rPr spc="330" dirty="0"/>
              <a:t> </a:t>
            </a:r>
            <a:r>
              <a:rPr dirty="0"/>
              <a:t>“allowable</a:t>
            </a:r>
            <a:r>
              <a:rPr spc="325" dirty="0"/>
              <a:t> </a:t>
            </a:r>
            <a:r>
              <a:rPr dirty="0"/>
              <a:t>energy</a:t>
            </a:r>
            <a:r>
              <a:rPr spc="330" dirty="0"/>
              <a:t> </a:t>
            </a:r>
            <a:r>
              <a:rPr dirty="0"/>
              <a:t>band”</a:t>
            </a:r>
            <a:r>
              <a:rPr spc="335" dirty="0"/>
              <a:t> </a:t>
            </a:r>
            <a:r>
              <a:rPr spc="-25" dirty="0"/>
              <a:t>be- </a:t>
            </a:r>
            <a:r>
              <a:rPr dirty="0"/>
              <a:t>tween</a:t>
            </a:r>
            <a:r>
              <a:rPr spc="45" dirty="0"/>
              <a:t> </a:t>
            </a:r>
            <a:r>
              <a:rPr dirty="0"/>
              <a:t>3</a:t>
            </a:r>
            <a:r>
              <a:rPr spc="50" dirty="0"/>
              <a:t> </a:t>
            </a:r>
            <a:r>
              <a:rPr dirty="0"/>
              <a:t>eV</a:t>
            </a:r>
            <a:r>
              <a:rPr spc="55" dirty="0"/>
              <a:t> </a:t>
            </a:r>
            <a:r>
              <a:rPr dirty="0"/>
              <a:t>and</a:t>
            </a:r>
            <a:r>
              <a:rPr spc="50" dirty="0"/>
              <a:t> </a:t>
            </a:r>
            <a:r>
              <a:rPr dirty="0"/>
              <a:t>4</a:t>
            </a:r>
            <a:r>
              <a:rPr spc="55" dirty="0"/>
              <a:t> </a:t>
            </a:r>
            <a:r>
              <a:rPr dirty="0"/>
              <a:t>eV.</a:t>
            </a:r>
            <a:r>
              <a:rPr spc="50" dirty="0"/>
              <a:t> </a:t>
            </a:r>
            <a:r>
              <a:rPr dirty="0"/>
              <a:t>Which</a:t>
            </a:r>
            <a:r>
              <a:rPr spc="55" dirty="0"/>
              <a:t> </a:t>
            </a:r>
            <a:r>
              <a:rPr dirty="0"/>
              <a:t>of</a:t>
            </a:r>
            <a:r>
              <a:rPr spc="50" dirty="0"/>
              <a:t> </a:t>
            </a:r>
            <a:r>
              <a:rPr dirty="0"/>
              <a:t>the</a:t>
            </a:r>
            <a:r>
              <a:rPr spc="55" dirty="0"/>
              <a:t> </a:t>
            </a:r>
            <a:r>
              <a:rPr spc="-70" dirty="0"/>
              <a:t>following</a:t>
            </a:r>
            <a:r>
              <a:rPr spc="55" dirty="0"/>
              <a:t> </a:t>
            </a:r>
            <a:r>
              <a:rPr dirty="0"/>
              <a:t>best</a:t>
            </a:r>
            <a:r>
              <a:rPr spc="50" dirty="0"/>
              <a:t> </a:t>
            </a:r>
            <a:r>
              <a:rPr dirty="0"/>
              <a:t>describes</a:t>
            </a:r>
            <a:r>
              <a:rPr spc="55" dirty="0"/>
              <a:t> </a:t>
            </a:r>
            <a:r>
              <a:rPr spc="-20" dirty="0"/>
              <a:t>what </a:t>
            </a:r>
            <a:r>
              <a:rPr spc="114" dirty="0"/>
              <a:t>that</a:t>
            </a:r>
            <a:r>
              <a:rPr spc="55" dirty="0"/>
              <a:t> </a:t>
            </a:r>
            <a:r>
              <a:rPr dirty="0"/>
              <a:t>means?</a:t>
            </a:r>
            <a:r>
              <a:rPr spc="295" dirty="0"/>
              <a:t> </a:t>
            </a:r>
            <a:r>
              <a:rPr dirty="0"/>
              <a:t>(Choose</a:t>
            </a:r>
            <a:r>
              <a:rPr spc="55" dirty="0"/>
              <a:t> </a:t>
            </a:r>
            <a:r>
              <a:rPr spc="-20" dirty="0"/>
              <a:t>one.)</a:t>
            </a:r>
          </a:p>
        </p:txBody>
      </p:sp>
      <p:sp>
        <p:nvSpPr>
          <p:cNvPr id="5" name="object 5"/>
          <p:cNvSpPr txBox="1"/>
          <p:nvPr/>
        </p:nvSpPr>
        <p:spPr>
          <a:xfrm>
            <a:off x="707758" y="2549968"/>
            <a:ext cx="8269605" cy="4439920"/>
          </a:xfrm>
          <a:prstGeom prst="rect">
            <a:avLst/>
          </a:prstGeom>
        </p:spPr>
        <p:txBody>
          <a:bodyPr vert="horz" wrap="square" lIns="0" tIns="9525" rIns="0" bIns="0" rtlCol="0">
            <a:spAutoFit/>
          </a:bodyPr>
          <a:lstStyle/>
          <a:p>
            <a:pPr marL="393700" marR="5080" indent="-370205" algn="just">
              <a:lnSpc>
                <a:spcPct val="101699"/>
              </a:lnSpc>
              <a:spcBef>
                <a:spcPts val="75"/>
              </a:spcBef>
              <a:buAutoNum type="alphaUcPeriod"/>
              <a:tabLst>
                <a:tab pos="394970" algn="l"/>
              </a:tabLst>
            </a:pPr>
            <a:r>
              <a:rPr sz="2450" dirty="0">
                <a:latin typeface="Times New Roman"/>
                <a:cs typeface="Times New Roman"/>
              </a:rPr>
              <a:t>An</a:t>
            </a:r>
            <a:r>
              <a:rPr sz="2450" spc="-15" dirty="0">
                <a:latin typeface="Times New Roman"/>
                <a:cs typeface="Times New Roman"/>
              </a:rPr>
              <a:t> </a:t>
            </a:r>
            <a:r>
              <a:rPr sz="2450" dirty="0">
                <a:latin typeface="Times New Roman"/>
                <a:cs typeface="Times New Roman"/>
              </a:rPr>
              <a:t>electron</a:t>
            </a:r>
            <a:r>
              <a:rPr sz="2450" spc="-15" dirty="0">
                <a:latin typeface="Times New Roman"/>
                <a:cs typeface="Times New Roman"/>
              </a:rPr>
              <a:t> </a:t>
            </a:r>
            <a:r>
              <a:rPr sz="2450" spc="-25" dirty="0">
                <a:latin typeface="Times New Roman"/>
                <a:cs typeface="Times New Roman"/>
              </a:rPr>
              <a:t>will</a:t>
            </a:r>
            <a:r>
              <a:rPr sz="2450" spc="-15" dirty="0">
                <a:latin typeface="Times New Roman"/>
                <a:cs typeface="Times New Roman"/>
              </a:rPr>
              <a:t> </a:t>
            </a:r>
            <a:r>
              <a:rPr sz="2450" dirty="0">
                <a:latin typeface="Times New Roman"/>
                <a:cs typeface="Times New Roman"/>
              </a:rPr>
              <a:t>never</a:t>
            </a:r>
            <a:r>
              <a:rPr sz="2450" spc="-20" dirty="0">
                <a:latin typeface="Times New Roman"/>
                <a:cs typeface="Times New Roman"/>
              </a:rPr>
              <a:t> </a:t>
            </a:r>
            <a:r>
              <a:rPr sz="2450" dirty="0">
                <a:latin typeface="Times New Roman"/>
                <a:cs typeface="Times New Roman"/>
              </a:rPr>
              <a:t>be</a:t>
            </a:r>
            <a:r>
              <a:rPr sz="2450" spc="-15" dirty="0">
                <a:latin typeface="Times New Roman"/>
                <a:cs typeface="Times New Roman"/>
              </a:rPr>
              <a:t> </a:t>
            </a:r>
            <a:r>
              <a:rPr sz="2450" dirty="0">
                <a:latin typeface="Times New Roman"/>
                <a:cs typeface="Times New Roman"/>
              </a:rPr>
              <a:t>measured</a:t>
            </a:r>
            <a:r>
              <a:rPr sz="2450" spc="-15" dirty="0">
                <a:latin typeface="Times New Roman"/>
                <a:cs typeface="Times New Roman"/>
              </a:rPr>
              <a:t> </a:t>
            </a:r>
            <a:r>
              <a:rPr sz="2450" dirty="0">
                <a:latin typeface="Times New Roman"/>
                <a:cs typeface="Times New Roman"/>
              </a:rPr>
              <a:t>with</a:t>
            </a:r>
            <a:r>
              <a:rPr sz="2450" spc="-15" dirty="0">
                <a:latin typeface="Times New Roman"/>
                <a:cs typeface="Times New Roman"/>
              </a:rPr>
              <a:t> </a:t>
            </a:r>
            <a:r>
              <a:rPr sz="2450" dirty="0">
                <a:latin typeface="Times New Roman"/>
                <a:cs typeface="Times New Roman"/>
              </a:rPr>
              <a:t>any</a:t>
            </a:r>
            <a:r>
              <a:rPr sz="2450" spc="-15" dirty="0">
                <a:latin typeface="Times New Roman"/>
                <a:cs typeface="Times New Roman"/>
              </a:rPr>
              <a:t> </a:t>
            </a:r>
            <a:r>
              <a:rPr sz="2450" dirty="0">
                <a:latin typeface="Times New Roman"/>
                <a:cs typeface="Times New Roman"/>
              </a:rPr>
              <a:t>energy</a:t>
            </a:r>
            <a:r>
              <a:rPr sz="2450" spc="-15" dirty="0">
                <a:latin typeface="Times New Roman"/>
                <a:cs typeface="Times New Roman"/>
              </a:rPr>
              <a:t> </a:t>
            </a:r>
            <a:r>
              <a:rPr sz="2450" dirty="0">
                <a:latin typeface="Times New Roman"/>
                <a:cs typeface="Times New Roman"/>
              </a:rPr>
              <a:t>between</a:t>
            </a:r>
            <a:r>
              <a:rPr sz="2450" spc="-15" dirty="0">
                <a:latin typeface="Times New Roman"/>
                <a:cs typeface="Times New Roman"/>
              </a:rPr>
              <a:t> </a:t>
            </a:r>
            <a:r>
              <a:rPr sz="2450" spc="-50" dirty="0">
                <a:latin typeface="Times New Roman"/>
                <a:cs typeface="Times New Roman"/>
              </a:rPr>
              <a:t>3 	</a:t>
            </a:r>
            <a:r>
              <a:rPr sz="2450" dirty="0">
                <a:latin typeface="Times New Roman"/>
                <a:cs typeface="Times New Roman"/>
              </a:rPr>
              <a:t>and</a:t>
            </a:r>
            <a:r>
              <a:rPr sz="2450" spc="130" dirty="0">
                <a:latin typeface="Times New Roman"/>
                <a:cs typeface="Times New Roman"/>
              </a:rPr>
              <a:t> </a:t>
            </a:r>
            <a:r>
              <a:rPr sz="2450" dirty="0">
                <a:latin typeface="Times New Roman"/>
                <a:cs typeface="Times New Roman"/>
              </a:rPr>
              <a:t>4</a:t>
            </a:r>
            <a:r>
              <a:rPr sz="2450" spc="140" dirty="0">
                <a:latin typeface="Times New Roman"/>
                <a:cs typeface="Times New Roman"/>
              </a:rPr>
              <a:t> </a:t>
            </a:r>
            <a:r>
              <a:rPr sz="2450" spc="-25" dirty="0">
                <a:latin typeface="Times New Roman"/>
                <a:cs typeface="Times New Roman"/>
              </a:rPr>
              <a:t>eV.</a:t>
            </a:r>
            <a:endParaRPr sz="2450">
              <a:latin typeface="Times New Roman"/>
              <a:cs typeface="Times New Roman"/>
            </a:endParaRPr>
          </a:p>
          <a:p>
            <a:pPr marL="394335" indent="-358140" algn="just">
              <a:lnSpc>
                <a:spcPct val="100000"/>
              </a:lnSpc>
              <a:spcBef>
                <a:spcPts val="1045"/>
              </a:spcBef>
              <a:buAutoNum type="alphaUcPeriod"/>
              <a:tabLst>
                <a:tab pos="394335" algn="l"/>
              </a:tabLst>
            </a:pPr>
            <a:r>
              <a:rPr sz="2450" dirty="0">
                <a:latin typeface="Times New Roman"/>
                <a:cs typeface="Times New Roman"/>
              </a:rPr>
              <a:t>There</a:t>
            </a:r>
            <a:r>
              <a:rPr sz="2450" spc="15" dirty="0">
                <a:latin typeface="Times New Roman"/>
                <a:cs typeface="Times New Roman"/>
              </a:rPr>
              <a:t> </a:t>
            </a:r>
            <a:r>
              <a:rPr sz="2450" dirty="0">
                <a:latin typeface="Times New Roman"/>
                <a:cs typeface="Times New Roman"/>
              </a:rPr>
              <a:t>is</a:t>
            </a:r>
            <a:r>
              <a:rPr sz="2450" spc="30" dirty="0">
                <a:latin typeface="Times New Roman"/>
                <a:cs typeface="Times New Roman"/>
              </a:rPr>
              <a:t> </a:t>
            </a:r>
            <a:r>
              <a:rPr sz="2450" dirty="0">
                <a:latin typeface="Times New Roman"/>
                <a:cs typeface="Times New Roman"/>
              </a:rPr>
              <a:t>exactly</a:t>
            </a:r>
            <a:r>
              <a:rPr sz="2450" spc="25" dirty="0">
                <a:latin typeface="Times New Roman"/>
                <a:cs typeface="Times New Roman"/>
              </a:rPr>
              <a:t> </a:t>
            </a:r>
            <a:r>
              <a:rPr sz="2450" dirty="0">
                <a:latin typeface="Times New Roman"/>
                <a:cs typeface="Times New Roman"/>
              </a:rPr>
              <a:t>one</a:t>
            </a:r>
            <a:r>
              <a:rPr sz="2450" spc="25" dirty="0">
                <a:latin typeface="Times New Roman"/>
                <a:cs typeface="Times New Roman"/>
              </a:rPr>
              <a:t> </a:t>
            </a:r>
            <a:r>
              <a:rPr sz="2450" spc="-40" dirty="0">
                <a:latin typeface="Times New Roman"/>
                <a:cs typeface="Times New Roman"/>
              </a:rPr>
              <a:t>allowed</a:t>
            </a:r>
            <a:r>
              <a:rPr sz="2450" spc="25" dirty="0">
                <a:latin typeface="Times New Roman"/>
                <a:cs typeface="Times New Roman"/>
              </a:rPr>
              <a:t> </a:t>
            </a:r>
            <a:r>
              <a:rPr sz="2450" dirty="0">
                <a:latin typeface="Times New Roman"/>
                <a:cs typeface="Times New Roman"/>
              </a:rPr>
              <a:t>energy</a:t>
            </a:r>
            <a:r>
              <a:rPr sz="2450" spc="25" dirty="0">
                <a:latin typeface="Times New Roman"/>
                <a:cs typeface="Times New Roman"/>
              </a:rPr>
              <a:t> </a:t>
            </a:r>
            <a:r>
              <a:rPr sz="2450" spc="-30" dirty="0">
                <a:latin typeface="Times New Roman"/>
                <a:cs typeface="Times New Roman"/>
              </a:rPr>
              <a:t>level</a:t>
            </a:r>
            <a:r>
              <a:rPr sz="2450" spc="30" dirty="0">
                <a:latin typeface="Times New Roman"/>
                <a:cs typeface="Times New Roman"/>
              </a:rPr>
              <a:t> </a:t>
            </a:r>
            <a:r>
              <a:rPr sz="2450" dirty="0">
                <a:latin typeface="Times New Roman"/>
                <a:cs typeface="Times New Roman"/>
              </a:rPr>
              <a:t>between</a:t>
            </a:r>
            <a:r>
              <a:rPr sz="2450" spc="25" dirty="0">
                <a:latin typeface="Times New Roman"/>
                <a:cs typeface="Times New Roman"/>
              </a:rPr>
              <a:t> </a:t>
            </a:r>
            <a:r>
              <a:rPr sz="2450" dirty="0">
                <a:latin typeface="Times New Roman"/>
                <a:cs typeface="Times New Roman"/>
              </a:rPr>
              <a:t>3</a:t>
            </a:r>
            <a:r>
              <a:rPr sz="2450" spc="25" dirty="0">
                <a:latin typeface="Times New Roman"/>
                <a:cs typeface="Times New Roman"/>
              </a:rPr>
              <a:t> </a:t>
            </a:r>
            <a:r>
              <a:rPr sz="2450" dirty="0">
                <a:latin typeface="Times New Roman"/>
                <a:cs typeface="Times New Roman"/>
              </a:rPr>
              <a:t>and</a:t>
            </a:r>
            <a:r>
              <a:rPr sz="2450" spc="25" dirty="0">
                <a:latin typeface="Times New Roman"/>
                <a:cs typeface="Times New Roman"/>
              </a:rPr>
              <a:t> </a:t>
            </a:r>
            <a:r>
              <a:rPr sz="2450" dirty="0">
                <a:latin typeface="Times New Roman"/>
                <a:cs typeface="Times New Roman"/>
              </a:rPr>
              <a:t>4</a:t>
            </a:r>
            <a:r>
              <a:rPr sz="2450" spc="30" dirty="0">
                <a:latin typeface="Times New Roman"/>
                <a:cs typeface="Times New Roman"/>
              </a:rPr>
              <a:t> </a:t>
            </a:r>
            <a:r>
              <a:rPr sz="2450" spc="-25" dirty="0">
                <a:latin typeface="Times New Roman"/>
                <a:cs typeface="Times New Roman"/>
              </a:rPr>
              <a:t>eV.</a:t>
            </a:r>
            <a:endParaRPr sz="2450">
              <a:latin typeface="Times New Roman"/>
              <a:cs typeface="Times New Roman"/>
            </a:endParaRPr>
          </a:p>
          <a:p>
            <a:pPr marL="393700" marR="7620" indent="-361950" algn="just">
              <a:lnSpc>
                <a:spcPct val="101699"/>
              </a:lnSpc>
              <a:spcBef>
                <a:spcPts val="994"/>
              </a:spcBef>
              <a:buAutoNum type="alphaUcPeriod"/>
              <a:tabLst>
                <a:tab pos="394970" algn="l"/>
              </a:tabLst>
            </a:pPr>
            <a:r>
              <a:rPr sz="2450" spc="25" dirty="0">
                <a:latin typeface="Times New Roman"/>
                <a:cs typeface="Times New Roman"/>
              </a:rPr>
              <a:t>The</a:t>
            </a:r>
            <a:r>
              <a:rPr sz="2450" spc="-95" dirty="0">
                <a:latin typeface="Times New Roman"/>
                <a:cs typeface="Times New Roman"/>
              </a:rPr>
              <a:t> </a:t>
            </a:r>
            <a:r>
              <a:rPr sz="2450" spc="-70" dirty="0">
                <a:latin typeface="Times New Roman"/>
                <a:cs typeface="Times New Roman"/>
              </a:rPr>
              <a:t>allowed</a:t>
            </a:r>
            <a:r>
              <a:rPr sz="2450" spc="-95" dirty="0">
                <a:latin typeface="Times New Roman"/>
                <a:cs typeface="Times New Roman"/>
              </a:rPr>
              <a:t> </a:t>
            </a:r>
            <a:r>
              <a:rPr sz="2450" spc="-35" dirty="0">
                <a:latin typeface="Times New Roman"/>
                <a:cs typeface="Times New Roman"/>
              </a:rPr>
              <a:t>energy</a:t>
            </a:r>
            <a:r>
              <a:rPr sz="2450" spc="-95" dirty="0">
                <a:latin typeface="Times New Roman"/>
                <a:cs typeface="Times New Roman"/>
              </a:rPr>
              <a:t> </a:t>
            </a:r>
            <a:r>
              <a:rPr sz="2450" spc="-80" dirty="0">
                <a:latin typeface="Times New Roman"/>
                <a:cs typeface="Times New Roman"/>
              </a:rPr>
              <a:t>levels</a:t>
            </a:r>
            <a:r>
              <a:rPr sz="2450" spc="-95" dirty="0">
                <a:latin typeface="Times New Roman"/>
                <a:cs typeface="Times New Roman"/>
              </a:rPr>
              <a:t> </a:t>
            </a:r>
            <a:r>
              <a:rPr sz="2450" spc="-30" dirty="0">
                <a:latin typeface="Times New Roman"/>
                <a:cs typeface="Times New Roman"/>
              </a:rPr>
              <a:t>between</a:t>
            </a:r>
            <a:r>
              <a:rPr sz="2450" spc="-95" dirty="0">
                <a:latin typeface="Times New Roman"/>
                <a:cs typeface="Times New Roman"/>
              </a:rPr>
              <a:t> </a:t>
            </a:r>
            <a:r>
              <a:rPr sz="2450" spc="-100" dirty="0">
                <a:latin typeface="Times New Roman"/>
                <a:cs typeface="Times New Roman"/>
              </a:rPr>
              <a:t>3</a:t>
            </a:r>
            <a:r>
              <a:rPr sz="2450" spc="-95" dirty="0">
                <a:latin typeface="Times New Roman"/>
                <a:cs typeface="Times New Roman"/>
              </a:rPr>
              <a:t> </a:t>
            </a:r>
            <a:r>
              <a:rPr sz="2450" spc="35" dirty="0">
                <a:latin typeface="Times New Roman"/>
                <a:cs typeface="Times New Roman"/>
              </a:rPr>
              <a:t>and</a:t>
            </a:r>
            <a:r>
              <a:rPr sz="2450" spc="-90" dirty="0">
                <a:latin typeface="Times New Roman"/>
                <a:cs typeface="Times New Roman"/>
              </a:rPr>
              <a:t> </a:t>
            </a:r>
            <a:r>
              <a:rPr sz="2450" spc="-100" dirty="0">
                <a:latin typeface="Times New Roman"/>
                <a:cs typeface="Times New Roman"/>
              </a:rPr>
              <a:t>4</a:t>
            </a:r>
            <a:r>
              <a:rPr sz="2450" spc="-95" dirty="0">
                <a:latin typeface="Times New Roman"/>
                <a:cs typeface="Times New Roman"/>
              </a:rPr>
              <a:t> </a:t>
            </a:r>
            <a:r>
              <a:rPr sz="2450" spc="-75" dirty="0">
                <a:latin typeface="Times New Roman"/>
                <a:cs typeface="Times New Roman"/>
              </a:rPr>
              <a:t>eV</a:t>
            </a:r>
            <a:r>
              <a:rPr sz="2450" spc="-95" dirty="0">
                <a:latin typeface="Times New Roman"/>
                <a:cs typeface="Times New Roman"/>
              </a:rPr>
              <a:t> </a:t>
            </a:r>
            <a:r>
              <a:rPr sz="2450" spc="10" dirty="0">
                <a:latin typeface="Times New Roman"/>
                <a:cs typeface="Times New Roman"/>
              </a:rPr>
              <a:t>are</a:t>
            </a:r>
            <a:r>
              <a:rPr sz="2450" spc="-95" dirty="0">
                <a:latin typeface="Times New Roman"/>
                <a:cs typeface="Times New Roman"/>
              </a:rPr>
              <a:t> </a:t>
            </a:r>
            <a:r>
              <a:rPr sz="2450" spc="-55" dirty="0">
                <a:latin typeface="Times New Roman"/>
                <a:cs typeface="Times New Roman"/>
              </a:rPr>
              <a:t>evenly</a:t>
            </a:r>
            <a:r>
              <a:rPr sz="2450" spc="-95" dirty="0">
                <a:latin typeface="Times New Roman"/>
                <a:cs typeface="Times New Roman"/>
              </a:rPr>
              <a:t> </a:t>
            </a:r>
            <a:r>
              <a:rPr sz="2450" spc="-25" dirty="0">
                <a:latin typeface="Times New Roman"/>
                <a:cs typeface="Times New Roman"/>
              </a:rPr>
              <a:t>spaced,</a:t>
            </a:r>
            <a:r>
              <a:rPr sz="2450" spc="-15" dirty="0">
                <a:latin typeface="Times New Roman"/>
                <a:cs typeface="Times New Roman"/>
              </a:rPr>
              <a:t> 	</a:t>
            </a:r>
            <a:r>
              <a:rPr sz="2450" spc="-40" dirty="0">
                <a:latin typeface="Times New Roman"/>
                <a:cs typeface="Times New Roman"/>
              </a:rPr>
              <a:t>such</a:t>
            </a:r>
            <a:r>
              <a:rPr sz="2450" spc="35" dirty="0">
                <a:latin typeface="Times New Roman"/>
                <a:cs typeface="Times New Roman"/>
              </a:rPr>
              <a:t> </a:t>
            </a:r>
            <a:r>
              <a:rPr sz="2450" spc="-15" dirty="0">
                <a:latin typeface="Times New Roman"/>
                <a:cs typeface="Times New Roman"/>
              </a:rPr>
              <a:t>as</a:t>
            </a:r>
            <a:r>
              <a:rPr sz="2450" spc="35" dirty="0">
                <a:latin typeface="Times New Roman"/>
                <a:cs typeface="Times New Roman"/>
              </a:rPr>
              <a:t> </a:t>
            </a:r>
            <a:r>
              <a:rPr sz="2450" spc="-30" dirty="0">
                <a:latin typeface="Times New Roman"/>
                <a:cs typeface="Times New Roman"/>
              </a:rPr>
              <a:t>(for</a:t>
            </a:r>
            <a:r>
              <a:rPr sz="2450" spc="35" dirty="0">
                <a:latin typeface="Times New Roman"/>
                <a:cs typeface="Times New Roman"/>
              </a:rPr>
              <a:t> </a:t>
            </a:r>
            <a:r>
              <a:rPr sz="2450" spc="5" dirty="0">
                <a:latin typeface="Times New Roman"/>
                <a:cs typeface="Times New Roman"/>
              </a:rPr>
              <a:t>instance)</a:t>
            </a:r>
            <a:r>
              <a:rPr sz="2450" spc="35" dirty="0">
                <a:latin typeface="Times New Roman"/>
                <a:cs typeface="Times New Roman"/>
              </a:rPr>
              <a:t> </a:t>
            </a:r>
            <a:r>
              <a:rPr sz="2450" spc="-25" dirty="0">
                <a:latin typeface="Times New Roman"/>
                <a:cs typeface="Times New Roman"/>
              </a:rPr>
              <a:t>occurring</a:t>
            </a:r>
            <a:r>
              <a:rPr sz="2450" spc="40" dirty="0">
                <a:latin typeface="Times New Roman"/>
                <a:cs typeface="Times New Roman"/>
              </a:rPr>
              <a:t> </a:t>
            </a:r>
            <a:r>
              <a:rPr sz="2450" spc="-55" dirty="0">
                <a:latin typeface="Times New Roman"/>
                <a:cs typeface="Times New Roman"/>
              </a:rPr>
              <a:t>every</a:t>
            </a:r>
            <a:r>
              <a:rPr sz="2450" spc="40" dirty="0">
                <a:latin typeface="Times New Roman"/>
                <a:cs typeface="Times New Roman"/>
              </a:rPr>
              <a:t> </a:t>
            </a:r>
            <a:r>
              <a:rPr sz="2450" spc="-70" dirty="0">
                <a:latin typeface="Times New Roman"/>
                <a:cs typeface="Times New Roman"/>
              </a:rPr>
              <a:t>1</a:t>
            </a:r>
            <a:r>
              <a:rPr sz="2450" spc="-70" dirty="0">
                <a:latin typeface="Cambria"/>
                <a:cs typeface="Cambria"/>
              </a:rPr>
              <a:t>/</a:t>
            </a:r>
            <a:r>
              <a:rPr sz="2450" spc="-70" dirty="0">
                <a:latin typeface="Times New Roman"/>
                <a:cs typeface="Times New Roman"/>
              </a:rPr>
              <a:t>10</a:t>
            </a:r>
            <a:r>
              <a:rPr sz="2450" spc="35" dirty="0">
                <a:latin typeface="Times New Roman"/>
                <a:cs typeface="Times New Roman"/>
              </a:rPr>
              <a:t> </a:t>
            </a:r>
            <a:r>
              <a:rPr sz="2450" spc="-75" dirty="0">
                <a:latin typeface="Times New Roman"/>
                <a:cs typeface="Times New Roman"/>
              </a:rPr>
              <a:t>eV</a:t>
            </a:r>
            <a:r>
              <a:rPr sz="2450" spc="35" dirty="0">
                <a:latin typeface="Times New Roman"/>
                <a:cs typeface="Times New Roman"/>
              </a:rPr>
              <a:t> </a:t>
            </a:r>
            <a:r>
              <a:rPr sz="2450" spc="30" dirty="0">
                <a:latin typeface="Times New Roman"/>
                <a:cs typeface="Times New Roman"/>
              </a:rPr>
              <a:t>throughout</a:t>
            </a:r>
            <a:r>
              <a:rPr sz="2450" spc="35" dirty="0">
                <a:latin typeface="Times New Roman"/>
                <a:cs typeface="Times New Roman"/>
              </a:rPr>
              <a:t> </a:t>
            </a:r>
            <a:r>
              <a:rPr sz="2450" spc="114" dirty="0">
                <a:latin typeface="Times New Roman"/>
                <a:cs typeface="Times New Roman"/>
              </a:rPr>
              <a:t>that</a:t>
            </a:r>
            <a:r>
              <a:rPr sz="2450" spc="75" dirty="0">
                <a:latin typeface="Times New Roman"/>
                <a:cs typeface="Times New Roman"/>
              </a:rPr>
              <a:t> 	</a:t>
            </a:r>
            <a:r>
              <a:rPr sz="2450" spc="-40" dirty="0">
                <a:latin typeface="Times New Roman"/>
                <a:cs typeface="Times New Roman"/>
              </a:rPr>
              <a:t>region.</a:t>
            </a:r>
            <a:endParaRPr sz="2450">
              <a:latin typeface="Times New Roman"/>
              <a:cs typeface="Times New Roman"/>
            </a:endParaRPr>
          </a:p>
          <a:p>
            <a:pPr marL="393065" marR="6350" indent="-374015" algn="just">
              <a:lnSpc>
                <a:spcPct val="101699"/>
              </a:lnSpc>
              <a:spcBef>
                <a:spcPts val="994"/>
              </a:spcBef>
              <a:buAutoNum type="alphaUcPeriod"/>
              <a:tabLst>
                <a:tab pos="394970" algn="l"/>
              </a:tabLst>
            </a:pPr>
            <a:r>
              <a:rPr sz="2450" dirty="0">
                <a:latin typeface="Times New Roman"/>
                <a:cs typeface="Times New Roman"/>
              </a:rPr>
              <a:t>There</a:t>
            </a:r>
            <a:r>
              <a:rPr sz="2450" spc="-30" dirty="0">
                <a:latin typeface="Times New Roman"/>
                <a:cs typeface="Times New Roman"/>
              </a:rPr>
              <a:t> </a:t>
            </a:r>
            <a:r>
              <a:rPr sz="2450" dirty="0">
                <a:latin typeface="Times New Roman"/>
                <a:cs typeface="Times New Roman"/>
              </a:rPr>
              <a:t>are</a:t>
            </a:r>
            <a:r>
              <a:rPr sz="2450" spc="-30" dirty="0">
                <a:latin typeface="Times New Roman"/>
                <a:cs typeface="Times New Roman"/>
              </a:rPr>
              <a:t> </a:t>
            </a:r>
            <a:r>
              <a:rPr sz="2450" dirty="0">
                <a:latin typeface="Times New Roman"/>
                <a:cs typeface="Times New Roman"/>
              </a:rPr>
              <a:t>so</a:t>
            </a:r>
            <a:r>
              <a:rPr sz="2450" spc="-30" dirty="0">
                <a:latin typeface="Times New Roman"/>
                <a:cs typeface="Times New Roman"/>
              </a:rPr>
              <a:t> </a:t>
            </a:r>
            <a:r>
              <a:rPr sz="2450" dirty="0">
                <a:latin typeface="Times New Roman"/>
                <a:cs typeface="Times New Roman"/>
              </a:rPr>
              <a:t>many</a:t>
            </a:r>
            <a:r>
              <a:rPr sz="2450" spc="-30" dirty="0">
                <a:latin typeface="Times New Roman"/>
                <a:cs typeface="Times New Roman"/>
              </a:rPr>
              <a:t> </a:t>
            </a:r>
            <a:r>
              <a:rPr sz="2450" dirty="0">
                <a:latin typeface="Times New Roman"/>
                <a:cs typeface="Times New Roman"/>
              </a:rPr>
              <a:t>energy</a:t>
            </a:r>
            <a:r>
              <a:rPr sz="2450" spc="-25" dirty="0">
                <a:latin typeface="Times New Roman"/>
                <a:cs typeface="Times New Roman"/>
              </a:rPr>
              <a:t> </a:t>
            </a:r>
            <a:r>
              <a:rPr sz="2450" spc="-60" dirty="0">
                <a:latin typeface="Times New Roman"/>
                <a:cs typeface="Times New Roman"/>
              </a:rPr>
              <a:t>levels</a:t>
            </a:r>
            <a:r>
              <a:rPr sz="2450" spc="-30" dirty="0">
                <a:latin typeface="Times New Roman"/>
                <a:cs typeface="Times New Roman"/>
              </a:rPr>
              <a:t> </a:t>
            </a:r>
            <a:r>
              <a:rPr sz="2450" dirty="0">
                <a:latin typeface="Times New Roman"/>
                <a:cs typeface="Times New Roman"/>
              </a:rPr>
              <a:t>between</a:t>
            </a:r>
            <a:r>
              <a:rPr sz="2450" spc="-30" dirty="0">
                <a:latin typeface="Times New Roman"/>
                <a:cs typeface="Times New Roman"/>
              </a:rPr>
              <a:t> </a:t>
            </a:r>
            <a:r>
              <a:rPr sz="2450" dirty="0">
                <a:latin typeface="Times New Roman"/>
                <a:cs typeface="Times New Roman"/>
              </a:rPr>
              <a:t>3</a:t>
            </a:r>
            <a:r>
              <a:rPr sz="2450" spc="-30" dirty="0">
                <a:latin typeface="Times New Roman"/>
                <a:cs typeface="Times New Roman"/>
              </a:rPr>
              <a:t> </a:t>
            </a:r>
            <a:r>
              <a:rPr sz="2450" dirty="0">
                <a:latin typeface="Times New Roman"/>
                <a:cs typeface="Times New Roman"/>
              </a:rPr>
              <a:t>and</a:t>
            </a:r>
            <a:r>
              <a:rPr sz="2450" spc="-30" dirty="0">
                <a:latin typeface="Times New Roman"/>
                <a:cs typeface="Times New Roman"/>
              </a:rPr>
              <a:t> </a:t>
            </a:r>
            <a:r>
              <a:rPr sz="2450" dirty="0">
                <a:latin typeface="Times New Roman"/>
                <a:cs typeface="Times New Roman"/>
              </a:rPr>
              <a:t>4</a:t>
            </a:r>
            <a:r>
              <a:rPr sz="2450" spc="-25" dirty="0">
                <a:latin typeface="Times New Roman"/>
                <a:cs typeface="Times New Roman"/>
              </a:rPr>
              <a:t> </a:t>
            </a:r>
            <a:r>
              <a:rPr sz="2450" dirty="0">
                <a:latin typeface="Times New Roman"/>
                <a:cs typeface="Times New Roman"/>
              </a:rPr>
              <a:t>eV,</a:t>
            </a:r>
            <a:r>
              <a:rPr sz="2450" spc="-30" dirty="0">
                <a:latin typeface="Times New Roman"/>
                <a:cs typeface="Times New Roman"/>
              </a:rPr>
              <a:t> </a:t>
            </a:r>
            <a:r>
              <a:rPr sz="2450" dirty="0">
                <a:latin typeface="Times New Roman"/>
                <a:cs typeface="Times New Roman"/>
              </a:rPr>
              <a:t>so</a:t>
            </a:r>
            <a:r>
              <a:rPr sz="2450" spc="-30" dirty="0">
                <a:latin typeface="Times New Roman"/>
                <a:cs typeface="Times New Roman"/>
              </a:rPr>
              <a:t> closely 	</a:t>
            </a:r>
            <a:r>
              <a:rPr sz="2450" dirty="0">
                <a:latin typeface="Times New Roman"/>
                <a:cs typeface="Times New Roman"/>
              </a:rPr>
              <a:t>spaced,</a:t>
            </a:r>
            <a:r>
              <a:rPr sz="2450" spc="125" dirty="0">
                <a:latin typeface="Times New Roman"/>
                <a:cs typeface="Times New Roman"/>
              </a:rPr>
              <a:t> </a:t>
            </a:r>
            <a:r>
              <a:rPr sz="2450" spc="114" dirty="0">
                <a:latin typeface="Times New Roman"/>
                <a:cs typeface="Times New Roman"/>
              </a:rPr>
              <a:t>that</a:t>
            </a:r>
            <a:r>
              <a:rPr sz="2450" spc="120" dirty="0">
                <a:latin typeface="Times New Roman"/>
                <a:cs typeface="Times New Roman"/>
              </a:rPr>
              <a:t> </a:t>
            </a:r>
            <a:r>
              <a:rPr sz="2450" dirty="0">
                <a:latin typeface="Times New Roman"/>
                <a:cs typeface="Times New Roman"/>
              </a:rPr>
              <a:t>an</a:t>
            </a:r>
            <a:r>
              <a:rPr sz="2450" spc="130" dirty="0">
                <a:latin typeface="Times New Roman"/>
                <a:cs typeface="Times New Roman"/>
              </a:rPr>
              <a:t> </a:t>
            </a:r>
            <a:r>
              <a:rPr sz="2450" dirty="0">
                <a:latin typeface="Times New Roman"/>
                <a:cs typeface="Times New Roman"/>
              </a:rPr>
              <a:t>electron</a:t>
            </a:r>
            <a:r>
              <a:rPr sz="2450" spc="125" dirty="0">
                <a:latin typeface="Times New Roman"/>
                <a:cs typeface="Times New Roman"/>
              </a:rPr>
              <a:t> </a:t>
            </a:r>
            <a:r>
              <a:rPr sz="2450" dirty="0">
                <a:latin typeface="Times New Roman"/>
                <a:cs typeface="Times New Roman"/>
              </a:rPr>
              <a:t>can</a:t>
            </a:r>
            <a:r>
              <a:rPr sz="2450" spc="125" dirty="0">
                <a:latin typeface="Times New Roman"/>
                <a:cs typeface="Times New Roman"/>
              </a:rPr>
              <a:t> </a:t>
            </a:r>
            <a:r>
              <a:rPr sz="2450" dirty="0">
                <a:latin typeface="Times New Roman"/>
                <a:cs typeface="Times New Roman"/>
              </a:rPr>
              <a:t>have</a:t>
            </a:r>
            <a:r>
              <a:rPr sz="2450" spc="120" dirty="0">
                <a:latin typeface="Times New Roman"/>
                <a:cs typeface="Times New Roman"/>
              </a:rPr>
              <a:t> </a:t>
            </a:r>
            <a:r>
              <a:rPr sz="2450" dirty="0">
                <a:latin typeface="Times New Roman"/>
                <a:cs typeface="Times New Roman"/>
              </a:rPr>
              <a:t>virtually</a:t>
            </a:r>
            <a:r>
              <a:rPr sz="2450" spc="125" dirty="0">
                <a:latin typeface="Times New Roman"/>
                <a:cs typeface="Times New Roman"/>
              </a:rPr>
              <a:t> </a:t>
            </a:r>
            <a:r>
              <a:rPr sz="2450" dirty="0">
                <a:latin typeface="Times New Roman"/>
                <a:cs typeface="Times New Roman"/>
              </a:rPr>
              <a:t>any</a:t>
            </a:r>
            <a:r>
              <a:rPr sz="2450" spc="120" dirty="0">
                <a:latin typeface="Times New Roman"/>
                <a:cs typeface="Times New Roman"/>
              </a:rPr>
              <a:t> </a:t>
            </a:r>
            <a:r>
              <a:rPr sz="2450" dirty="0">
                <a:latin typeface="Times New Roman"/>
                <a:cs typeface="Times New Roman"/>
              </a:rPr>
              <a:t>energy</a:t>
            </a:r>
            <a:r>
              <a:rPr sz="2450" spc="125" dirty="0">
                <a:latin typeface="Times New Roman"/>
                <a:cs typeface="Times New Roman"/>
              </a:rPr>
              <a:t> </a:t>
            </a:r>
            <a:r>
              <a:rPr sz="2450" dirty="0">
                <a:latin typeface="Times New Roman"/>
                <a:cs typeface="Times New Roman"/>
              </a:rPr>
              <a:t>in</a:t>
            </a:r>
            <a:r>
              <a:rPr sz="2450" spc="130" dirty="0">
                <a:latin typeface="Times New Roman"/>
                <a:cs typeface="Times New Roman"/>
              </a:rPr>
              <a:t> </a:t>
            </a:r>
            <a:r>
              <a:rPr sz="2450" spc="95" dirty="0">
                <a:latin typeface="Times New Roman"/>
                <a:cs typeface="Times New Roman"/>
              </a:rPr>
              <a:t>that 	</a:t>
            </a:r>
            <a:r>
              <a:rPr sz="2450" spc="-10" dirty="0">
                <a:latin typeface="Times New Roman"/>
                <a:cs typeface="Times New Roman"/>
              </a:rPr>
              <a:t>range.</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We</a:t>
            </a:r>
            <a:r>
              <a:rPr spc="335" dirty="0"/>
              <a:t> </a:t>
            </a:r>
            <a:r>
              <a:rPr dirty="0"/>
              <a:t>typically</a:t>
            </a:r>
            <a:r>
              <a:rPr spc="340" dirty="0"/>
              <a:t> </a:t>
            </a:r>
            <a:r>
              <a:rPr dirty="0"/>
              <a:t>describe</a:t>
            </a:r>
            <a:r>
              <a:rPr spc="335" dirty="0"/>
              <a:t> </a:t>
            </a:r>
            <a:r>
              <a:rPr dirty="0"/>
              <a:t>the</a:t>
            </a:r>
            <a:r>
              <a:rPr spc="335" dirty="0"/>
              <a:t> </a:t>
            </a:r>
            <a:r>
              <a:rPr dirty="0"/>
              <a:t>ions</a:t>
            </a:r>
            <a:r>
              <a:rPr spc="335" dirty="0"/>
              <a:t> </a:t>
            </a:r>
            <a:r>
              <a:rPr dirty="0"/>
              <a:t>in</a:t>
            </a:r>
            <a:r>
              <a:rPr spc="340" dirty="0"/>
              <a:t> </a:t>
            </a:r>
            <a:r>
              <a:rPr dirty="0"/>
              <a:t>a</a:t>
            </a:r>
            <a:r>
              <a:rPr spc="335" dirty="0"/>
              <a:t> </a:t>
            </a:r>
            <a:r>
              <a:rPr dirty="0"/>
              <a:t>crystal</a:t>
            </a:r>
            <a:r>
              <a:rPr spc="335" dirty="0"/>
              <a:t> </a:t>
            </a:r>
            <a:r>
              <a:rPr dirty="0"/>
              <a:t>lattice</a:t>
            </a:r>
            <a:r>
              <a:rPr spc="340" dirty="0"/>
              <a:t> </a:t>
            </a:r>
            <a:r>
              <a:rPr dirty="0"/>
              <a:t>as</a:t>
            </a:r>
            <a:r>
              <a:rPr spc="335" dirty="0"/>
              <a:t> </a:t>
            </a:r>
            <a:r>
              <a:rPr dirty="0"/>
              <a:t>being</a:t>
            </a:r>
            <a:r>
              <a:rPr spc="335" dirty="0"/>
              <a:t> </a:t>
            </a:r>
            <a:r>
              <a:rPr spc="-20" dirty="0"/>
              <a:t>per- </a:t>
            </a:r>
            <a:r>
              <a:rPr dirty="0"/>
              <a:t>fectly</a:t>
            </a:r>
            <a:r>
              <a:rPr spc="145" dirty="0"/>
              <a:t> </a:t>
            </a:r>
            <a:r>
              <a:rPr dirty="0"/>
              <a:t>evenly</a:t>
            </a:r>
            <a:r>
              <a:rPr spc="145" dirty="0"/>
              <a:t> </a:t>
            </a:r>
            <a:r>
              <a:rPr dirty="0"/>
              <a:t>spaced:</a:t>
            </a:r>
            <a:r>
              <a:rPr spc="470" dirty="0"/>
              <a:t> </a:t>
            </a:r>
            <a:r>
              <a:rPr dirty="0"/>
              <a:t>in</a:t>
            </a:r>
            <a:r>
              <a:rPr spc="145" dirty="0"/>
              <a:t> </a:t>
            </a:r>
            <a:r>
              <a:rPr dirty="0"/>
              <a:t>other</a:t>
            </a:r>
            <a:r>
              <a:rPr spc="145" dirty="0"/>
              <a:t> </a:t>
            </a:r>
            <a:r>
              <a:rPr dirty="0"/>
              <a:t>words,</a:t>
            </a:r>
            <a:r>
              <a:rPr spc="170" dirty="0"/>
              <a:t> </a:t>
            </a:r>
            <a:r>
              <a:rPr dirty="0"/>
              <a:t>periodic.</a:t>
            </a:r>
            <a:r>
              <a:rPr spc="560" dirty="0"/>
              <a:t> </a:t>
            </a:r>
            <a:r>
              <a:rPr spc="70" dirty="0"/>
              <a:t>But</a:t>
            </a:r>
            <a:r>
              <a:rPr spc="150" dirty="0"/>
              <a:t> </a:t>
            </a:r>
            <a:r>
              <a:rPr dirty="0"/>
              <a:t>in</a:t>
            </a:r>
            <a:r>
              <a:rPr spc="145" dirty="0"/>
              <a:t> </a:t>
            </a:r>
            <a:r>
              <a:rPr dirty="0"/>
              <a:t>fact,</a:t>
            </a:r>
            <a:r>
              <a:rPr spc="165" dirty="0"/>
              <a:t> </a:t>
            </a:r>
            <a:r>
              <a:rPr spc="-10" dirty="0"/>
              <a:t>their </a:t>
            </a:r>
            <a:r>
              <a:rPr dirty="0"/>
              <a:t>random</a:t>
            </a:r>
            <a:r>
              <a:rPr spc="75" dirty="0"/>
              <a:t> </a:t>
            </a:r>
            <a:r>
              <a:rPr dirty="0"/>
              <a:t>thermal</a:t>
            </a:r>
            <a:r>
              <a:rPr spc="70" dirty="0"/>
              <a:t> </a:t>
            </a:r>
            <a:r>
              <a:rPr dirty="0"/>
              <a:t>vibrations</a:t>
            </a:r>
            <a:r>
              <a:rPr spc="75" dirty="0"/>
              <a:t> </a:t>
            </a:r>
            <a:r>
              <a:rPr dirty="0"/>
              <a:t>break</a:t>
            </a:r>
            <a:r>
              <a:rPr spc="70" dirty="0"/>
              <a:t> </a:t>
            </a:r>
            <a:r>
              <a:rPr spc="114" dirty="0"/>
              <a:t>that</a:t>
            </a:r>
            <a:r>
              <a:rPr spc="75" dirty="0"/>
              <a:t> </a:t>
            </a:r>
            <a:r>
              <a:rPr dirty="0"/>
              <a:t>perfect</a:t>
            </a:r>
            <a:r>
              <a:rPr spc="75" dirty="0"/>
              <a:t> </a:t>
            </a:r>
            <a:r>
              <a:rPr dirty="0"/>
              <a:t>symmetry.</a:t>
            </a:r>
            <a:r>
              <a:rPr spc="375" dirty="0"/>
              <a:t> </a:t>
            </a:r>
            <a:r>
              <a:rPr dirty="0"/>
              <a:t>Why,</a:t>
            </a:r>
            <a:r>
              <a:rPr spc="90" dirty="0"/>
              <a:t> </a:t>
            </a:r>
            <a:r>
              <a:rPr spc="-25" dirty="0"/>
              <a:t>in </a:t>
            </a:r>
            <a:r>
              <a:rPr dirty="0"/>
              <a:t>the</a:t>
            </a:r>
            <a:r>
              <a:rPr spc="65" dirty="0"/>
              <a:t> </a:t>
            </a:r>
            <a:r>
              <a:rPr dirty="0"/>
              <a:t>context</a:t>
            </a:r>
            <a:r>
              <a:rPr spc="60" dirty="0"/>
              <a:t> </a:t>
            </a:r>
            <a:r>
              <a:rPr dirty="0"/>
              <a:t>of</a:t>
            </a:r>
            <a:r>
              <a:rPr spc="65" dirty="0"/>
              <a:t> </a:t>
            </a:r>
            <a:r>
              <a:rPr dirty="0"/>
              <a:t>this</a:t>
            </a:r>
            <a:r>
              <a:rPr spc="65" dirty="0"/>
              <a:t> </a:t>
            </a:r>
            <a:r>
              <a:rPr dirty="0"/>
              <a:t>section,</a:t>
            </a:r>
            <a:r>
              <a:rPr spc="75" dirty="0"/>
              <a:t> </a:t>
            </a:r>
            <a:r>
              <a:rPr dirty="0"/>
              <a:t>is</a:t>
            </a:r>
            <a:r>
              <a:rPr spc="65" dirty="0"/>
              <a:t> </a:t>
            </a:r>
            <a:r>
              <a:rPr spc="114" dirty="0"/>
              <a:t>that</a:t>
            </a:r>
            <a:r>
              <a:rPr spc="60" dirty="0"/>
              <a:t> </a:t>
            </a:r>
            <a:r>
              <a:rPr spc="-20" dirty="0"/>
              <a:t>symmetry-</a:t>
            </a:r>
            <a:r>
              <a:rPr dirty="0"/>
              <a:t>breaking</a:t>
            </a:r>
            <a:r>
              <a:rPr spc="65" dirty="0"/>
              <a:t> </a:t>
            </a:r>
            <a:r>
              <a:rPr spc="-10" dirty="0"/>
              <a:t>important? </a:t>
            </a:r>
            <a:r>
              <a:rPr dirty="0"/>
              <a:t>(Choose</a:t>
            </a:r>
            <a:r>
              <a:rPr spc="-65" dirty="0"/>
              <a:t> </a:t>
            </a:r>
            <a:r>
              <a:rPr spc="-10" dirty="0"/>
              <a:t>one.)</a:t>
            </a:r>
          </a:p>
        </p:txBody>
      </p:sp>
      <p:sp>
        <p:nvSpPr>
          <p:cNvPr id="5" name="object 5"/>
          <p:cNvSpPr txBox="1"/>
          <p:nvPr/>
        </p:nvSpPr>
        <p:spPr>
          <a:xfrm>
            <a:off x="719315" y="3309123"/>
            <a:ext cx="8256270" cy="217487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dirty="0">
                <a:latin typeface="Times New Roman"/>
                <a:cs typeface="Times New Roman"/>
              </a:rPr>
              <a:t>If</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lattice</a:t>
            </a:r>
            <a:r>
              <a:rPr sz="2450" spc="90" dirty="0">
                <a:latin typeface="Times New Roman"/>
                <a:cs typeface="Times New Roman"/>
              </a:rPr>
              <a:t> </a:t>
            </a:r>
            <a:r>
              <a:rPr sz="2450" spc="-20" dirty="0">
                <a:latin typeface="Times New Roman"/>
                <a:cs typeface="Times New Roman"/>
              </a:rPr>
              <a:t>were</a:t>
            </a:r>
            <a:r>
              <a:rPr sz="2450" spc="90" dirty="0">
                <a:latin typeface="Times New Roman"/>
                <a:cs typeface="Times New Roman"/>
              </a:rPr>
              <a:t> </a:t>
            </a:r>
            <a:r>
              <a:rPr sz="2450" dirty="0">
                <a:latin typeface="Times New Roman"/>
                <a:cs typeface="Times New Roman"/>
              </a:rPr>
              <a:t>perfectly</a:t>
            </a:r>
            <a:r>
              <a:rPr sz="2450" spc="95" dirty="0">
                <a:latin typeface="Times New Roman"/>
                <a:cs typeface="Times New Roman"/>
              </a:rPr>
              <a:t> </a:t>
            </a:r>
            <a:r>
              <a:rPr sz="2450" dirty="0">
                <a:latin typeface="Times New Roman"/>
                <a:cs typeface="Times New Roman"/>
              </a:rPr>
              <a:t>periodic,</a:t>
            </a:r>
            <a:r>
              <a:rPr sz="2450" spc="95" dirty="0">
                <a:latin typeface="Times New Roman"/>
                <a:cs typeface="Times New Roman"/>
              </a:rPr>
              <a:t> </a:t>
            </a:r>
            <a:r>
              <a:rPr sz="2450" dirty="0">
                <a:latin typeface="Times New Roman"/>
                <a:cs typeface="Times New Roman"/>
              </a:rPr>
              <a:t>an</a:t>
            </a:r>
            <a:r>
              <a:rPr sz="2450" spc="95" dirty="0">
                <a:latin typeface="Times New Roman"/>
                <a:cs typeface="Times New Roman"/>
              </a:rPr>
              <a:t> </a:t>
            </a:r>
            <a:r>
              <a:rPr sz="2450" dirty="0">
                <a:latin typeface="Times New Roman"/>
                <a:cs typeface="Times New Roman"/>
              </a:rPr>
              <a:t>applied</a:t>
            </a:r>
            <a:r>
              <a:rPr sz="2450" spc="90" dirty="0">
                <a:latin typeface="Times New Roman"/>
                <a:cs typeface="Times New Roman"/>
              </a:rPr>
              <a:t> </a:t>
            </a:r>
            <a:r>
              <a:rPr sz="2450" dirty="0">
                <a:latin typeface="Times New Roman"/>
                <a:cs typeface="Times New Roman"/>
              </a:rPr>
              <a:t>voltage</a:t>
            </a:r>
            <a:r>
              <a:rPr sz="2450" spc="90" dirty="0">
                <a:latin typeface="Times New Roman"/>
                <a:cs typeface="Times New Roman"/>
              </a:rPr>
              <a:t> </a:t>
            </a:r>
            <a:r>
              <a:rPr sz="2450" spc="-10" dirty="0">
                <a:latin typeface="Times New Roman"/>
                <a:cs typeface="Times New Roman"/>
              </a:rPr>
              <a:t>would 	</a:t>
            </a:r>
            <a:r>
              <a:rPr sz="2450" dirty="0">
                <a:latin typeface="Times New Roman"/>
                <a:cs typeface="Times New Roman"/>
              </a:rPr>
              <a:t>increase</a:t>
            </a:r>
            <a:r>
              <a:rPr sz="2450" spc="80" dirty="0">
                <a:latin typeface="Times New Roman"/>
                <a:cs typeface="Times New Roman"/>
              </a:rPr>
              <a:t> </a:t>
            </a:r>
            <a:r>
              <a:rPr sz="2450" dirty="0">
                <a:latin typeface="Times New Roman"/>
                <a:cs typeface="Times New Roman"/>
              </a:rPr>
              <a:t>current</a:t>
            </a:r>
            <a:r>
              <a:rPr sz="2450" spc="80" dirty="0">
                <a:latin typeface="Times New Roman"/>
                <a:cs typeface="Times New Roman"/>
              </a:rPr>
              <a:t> </a:t>
            </a:r>
            <a:r>
              <a:rPr sz="2450" spc="-10" dirty="0">
                <a:latin typeface="Times New Roman"/>
                <a:cs typeface="Times New Roman"/>
              </a:rPr>
              <a:t>indefinitely.</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If</a:t>
            </a:r>
            <a:r>
              <a:rPr sz="2450" spc="75"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lattice</a:t>
            </a:r>
            <a:r>
              <a:rPr sz="2450" spc="85" dirty="0">
                <a:latin typeface="Times New Roman"/>
                <a:cs typeface="Times New Roman"/>
              </a:rPr>
              <a:t> </a:t>
            </a:r>
            <a:r>
              <a:rPr sz="2450" spc="-20" dirty="0">
                <a:latin typeface="Times New Roman"/>
                <a:cs typeface="Times New Roman"/>
              </a:rPr>
              <a:t>were</a:t>
            </a:r>
            <a:r>
              <a:rPr sz="2450" spc="85" dirty="0">
                <a:latin typeface="Times New Roman"/>
                <a:cs typeface="Times New Roman"/>
              </a:rPr>
              <a:t> </a:t>
            </a:r>
            <a:r>
              <a:rPr sz="2450" dirty="0">
                <a:latin typeface="Times New Roman"/>
                <a:cs typeface="Times New Roman"/>
              </a:rPr>
              <a:t>perfectly</a:t>
            </a:r>
            <a:r>
              <a:rPr sz="2450" spc="80" dirty="0">
                <a:latin typeface="Times New Roman"/>
                <a:cs typeface="Times New Roman"/>
              </a:rPr>
              <a:t> </a:t>
            </a:r>
            <a:r>
              <a:rPr sz="2450" dirty="0">
                <a:latin typeface="Times New Roman"/>
                <a:cs typeface="Times New Roman"/>
              </a:rPr>
              <a:t>periodic,</a:t>
            </a:r>
            <a:r>
              <a:rPr sz="2450" spc="85" dirty="0">
                <a:latin typeface="Times New Roman"/>
                <a:cs typeface="Times New Roman"/>
              </a:rPr>
              <a:t> </a:t>
            </a:r>
            <a:r>
              <a:rPr sz="2450" dirty="0">
                <a:latin typeface="Times New Roman"/>
                <a:cs typeface="Times New Roman"/>
              </a:rPr>
              <a:t>no</a:t>
            </a:r>
            <a:r>
              <a:rPr sz="2450" spc="85" dirty="0">
                <a:latin typeface="Times New Roman"/>
                <a:cs typeface="Times New Roman"/>
              </a:rPr>
              <a:t> </a:t>
            </a:r>
            <a:r>
              <a:rPr sz="2450" dirty="0">
                <a:latin typeface="Times New Roman"/>
                <a:cs typeface="Times New Roman"/>
              </a:rPr>
              <a:t>current</a:t>
            </a:r>
            <a:r>
              <a:rPr sz="2450" spc="80" dirty="0">
                <a:latin typeface="Times New Roman"/>
                <a:cs typeface="Times New Roman"/>
              </a:rPr>
              <a:t> </a:t>
            </a:r>
            <a:r>
              <a:rPr sz="2450" dirty="0">
                <a:latin typeface="Times New Roman"/>
                <a:cs typeface="Times New Roman"/>
              </a:rPr>
              <a:t>could</a:t>
            </a:r>
            <a:r>
              <a:rPr sz="2450" spc="85" dirty="0">
                <a:latin typeface="Times New Roman"/>
                <a:cs typeface="Times New Roman"/>
              </a:rPr>
              <a:t> </a:t>
            </a:r>
            <a:r>
              <a:rPr sz="2450" spc="-10" dirty="0">
                <a:latin typeface="Times New Roman"/>
                <a:cs typeface="Times New Roman"/>
              </a:rPr>
              <a:t>flow.</a:t>
            </a:r>
            <a:endParaRPr sz="2450">
              <a:latin typeface="Times New Roman"/>
              <a:cs typeface="Times New Roman"/>
            </a:endParaRPr>
          </a:p>
          <a:p>
            <a:pPr marL="382270" marR="5080" indent="-361950">
              <a:lnSpc>
                <a:spcPct val="101699"/>
              </a:lnSpc>
              <a:spcBef>
                <a:spcPts val="994"/>
              </a:spcBef>
              <a:buAutoNum type="alphaUcPeriod"/>
              <a:tabLst>
                <a:tab pos="383540" algn="l"/>
                <a:tab pos="5236845" algn="l"/>
              </a:tabLst>
            </a:pPr>
            <a:r>
              <a:rPr sz="2450" dirty="0">
                <a:latin typeface="Times New Roman"/>
                <a:cs typeface="Times New Roman"/>
              </a:rPr>
              <a:t>If</a:t>
            </a:r>
            <a:r>
              <a:rPr sz="2450" spc="280" dirty="0">
                <a:latin typeface="Times New Roman"/>
                <a:cs typeface="Times New Roman"/>
              </a:rPr>
              <a:t> </a:t>
            </a: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lattice</a:t>
            </a:r>
            <a:r>
              <a:rPr sz="2450" spc="275" dirty="0">
                <a:latin typeface="Times New Roman"/>
                <a:cs typeface="Times New Roman"/>
              </a:rPr>
              <a:t> </a:t>
            </a:r>
            <a:r>
              <a:rPr sz="2450" dirty="0">
                <a:latin typeface="Times New Roman"/>
                <a:cs typeface="Times New Roman"/>
              </a:rPr>
              <a:t>were</a:t>
            </a:r>
            <a:r>
              <a:rPr sz="2450" spc="280" dirty="0">
                <a:latin typeface="Times New Roman"/>
                <a:cs typeface="Times New Roman"/>
              </a:rPr>
              <a:t> </a:t>
            </a:r>
            <a:r>
              <a:rPr sz="2450" dirty="0">
                <a:latin typeface="Times New Roman"/>
                <a:cs typeface="Times New Roman"/>
              </a:rPr>
              <a:t>perfectly</a:t>
            </a:r>
            <a:r>
              <a:rPr sz="2450" spc="275" dirty="0">
                <a:latin typeface="Times New Roman"/>
                <a:cs typeface="Times New Roman"/>
              </a:rPr>
              <a:t> </a:t>
            </a:r>
            <a:r>
              <a:rPr sz="2450" spc="-10" dirty="0">
                <a:latin typeface="Times New Roman"/>
                <a:cs typeface="Times New Roman"/>
              </a:rPr>
              <a:t>periodic,</a:t>
            </a:r>
            <a:r>
              <a:rPr sz="2450" dirty="0">
                <a:latin typeface="Times New Roman"/>
                <a:cs typeface="Times New Roman"/>
              </a:rPr>
              <a:t>	the</a:t>
            </a:r>
            <a:r>
              <a:rPr sz="2450" spc="220" dirty="0">
                <a:latin typeface="Times New Roman"/>
                <a:cs typeface="Times New Roman"/>
              </a:rPr>
              <a:t> </a:t>
            </a:r>
            <a:r>
              <a:rPr sz="2450" dirty="0">
                <a:latin typeface="Times New Roman"/>
                <a:cs typeface="Times New Roman"/>
              </a:rPr>
              <a:t>energy</a:t>
            </a:r>
            <a:r>
              <a:rPr sz="2450" spc="229" dirty="0">
                <a:latin typeface="Times New Roman"/>
                <a:cs typeface="Times New Roman"/>
              </a:rPr>
              <a:t> </a:t>
            </a:r>
            <a:r>
              <a:rPr sz="2450" spc="-30" dirty="0">
                <a:latin typeface="Times New Roman"/>
                <a:cs typeface="Times New Roman"/>
              </a:rPr>
              <a:t>levels</a:t>
            </a:r>
            <a:r>
              <a:rPr sz="2450" spc="225" dirty="0">
                <a:latin typeface="Times New Roman"/>
                <a:cs typeface="Times New Roman"/>
              </a:rPr>
              <a:t> </a:t>
            </a:r>
            <a:r>
              <a:rPr sz="2450" spc="-45" dirty="0">
                <a:latin typeface="Times New Roman"/>
                <a:cs typeface="Times New Roman"/>
              </a:rPr>
              <a:t>would 	</a:t>
            </a:r>
            <a:r>
              <a:rPr sz="2450" dirty="0">
                <a:latin typeface="Times New Roman"/>
                <a:cs typeface="Times New Roman"/>
              </a:rPr>
              <a:t>not</a:t>
            </a:r>
            <a:r>
              <a:rPr sz="2450" spc="125" dirty="0">
                <a:latin typeface="Times New Roman"/>
                <a:cs typeface="Times New Roman"/>
              </a:rPr>
              <a:t> </a:t>
            </a:r>
            <a:r>
              <a:rPr sz="2450" dirty="0">
                <a:latin typeface="Times New Roman"/>
                <a:cs typeface="Times New Roman"/>
              </a:rPr>
              <a:t>be</a:t>
            </a:r>
            <a:r>
              <a:rPr sz="2450" spc="120" dirty="0">
                <a:latin typeface="Times New Roman"/>
                <a:cs typeface="Times New Roman"/>
              </a:rPr>
              <a:t> </a:t>
            </a:r>
            <a:r>
              <a:rPr sz="2450" spc="-10" dirty="0">
                <a:latin typeface="Times New Roman"/>
                <a:cs typeface="Times New Roman"/>
              </a:rPr>
              <a:t>organized</a:t>
            </a:r>
            <a:r>
              <a:rPr sz="2450" spc="125" dirty="0">
                <a:latin typeface="Times New Roman"/>
                <a:cs typeface="Times New Roman"/>
              </a:rPr>
              <a:t> </a:t>
            </a:r>
            <a:r>
              <a:rPr sz="2450" dirty="0">
                <a:latin typeface="Times New Roman"/>
                <a:cs typeface="Times New Roman"/>
              </a:rPr>
              <a:t>into</a:t>
            </a:r>
            <a:r>
              <a:rPr sz="2450" spc="120" dirty="0">
                <a:latin typeface="Times New Roman"/>
                <a:cs typeface="Times New Roman"/>
              </a:rPr>
              <a:t> </a:t>
            </a:r>
            <a:r>
              <a:rPr sz="2450" spc="-10" dirty="0">
                <a:latin typeface="Times New Roman"/>
                <a:cs typeface="Times New Roman"/>
              </a:rPr>
              <a:t>bands.</a:t>
            </a:r>
            <a:endParaRPr sz="245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921510"/>
          </a:xfrm>
          <a:prstGeom prst="rect">
            <a:avLst/>
          </a:prstGeom>
        </p:spPr>
        <p:txBody>
          <a:bodyPr vert="horz" wrap="square" lIns="0" tIns="9525" rIns="0" bIns="0" rtlCol="0">
            <a:spAutoFit/>
          </a:bodyPr>
          <a:lstStyle/>
          <a:p>
            <a:pPr marL="12700" marR="5080" algn="just">
              <a:lnSpc>
                <a:spcPct val="101699"/>
              </a:lnSpc>
              <a:spcBef>
                <a:spcPts val="75"/>
              </a:spcBef>
            </a:pPr>
            <a:r>
              <a:rPr dirty="0"/>
              <a:t>We</a:t>
            </a:r>
            <a:r>
              <a:rPr spc="335" dirty="0"/>
              <a:t> </a:t>
            </a:r>
            <a:r>
              <a:rPr dirty="0"/>
              <a:t>typically</a:t>
            </a:r>
            <a:r>
              <a:rPr spc="340" dirty="0"/>
              <a:t> </a:t>
            </a:r>
            <a:r>
              <a:rPr dirty="0"/>
              <a:t>describe</a:t>
            </a:r>
            <a:r>
              <a:rPr spc="335" dirty="0"/>
              <a:t> </a:t>
            </a:r>
            <a:r>
              <a:rPr dirty="0"/>
              <a:t>the</a:t>
            </a:r>
            <a:r>
              <a:rPr spc="335" dirty="0"/>
              <a:t> </a:t>
            </a:r>
            <a:r>
              <a:rPr dirty="0"/>
              <a:t>ions</a:t>
            </a:r>
            <a:r>
              <a:rPr spc="335" dirty="0"/>
              <a:t> </a:t>
            </a:r>
            <a:r>
              <a:rPr dirty="0"/>
              <a:t>in</a:t>
            </a:r>
            <a:r>
              <a:rPr spc="340" dirty="0"/>
              <a:t> </a:t>
            </a:r>
            <a:r>
              <a:rPr dirty="0"/>
              <a:t>a</a:t>
            </a:r>
            <a:r>
              <a:rPr spc="335" dirty="0"/>
              <a:t> </a:t>
            </a:r>
            <a:r>
              <a:rPr dirty="0"/>
              <a:t>crystal</a:t>
            </a:r>
            <a:r>
              <a:rPr spc="335" dirty="0"/>
              <a:t> </a:t>
            </a:r>
            <a:r>
              <a:rPr dirty="0"/>
              <a:t>lattice</a:t>
            </a:r>
            <a:r>
              <a:rPr spc="340" dirty="0"/>
              <a:t> </a:t>
            </a:r>
            <a:r>
              <a:rPr dirty="0"/>
              <a:t>as</a:t>
            </a:r>
            <a:r>
              <a:rPr spc="335" dirty="0"/>
              <a:t> </a:t>
            </a:r>
            <a:r>
              <a:rPr dirty="0"/>
              <a:t>being</a:t>
            </a:r>
            <a:r>
              <a:rPr spc="335" dirty="0"/>
              <a:t> </a:t>
            </a:r>
            <a:r>
              <a:rPr spc="-20" dirty="0"/>
              <a:t>per- </a:t>
            </a:r>
            <a:r>
              <a:rPr dirty="0"/>
              <a:t>fectly</a:t>
            </a:r>
            <a:r>
              <a:rPr spc="145" dirty="0"/>
              <a:t> </a:t>
            </a:r>
            <a:r>
              <a:rPr dirty="0"/>
              <a:t>evenly</a:t>
            </a:r>
            <a:r>
              <a:rPr spc="145" dirty="0"/>
              <a:t> </a:t>
            </a:r>
            <a:r>
              <a:rPr dirty="0"/>
              <a:t>spaced:</a:t>
            </a:r>
            <a:r>
              <a:rPr spc="470" dirty="0"/>
              <a:t> </a:t>
            </a:r>
            <a:r>
              <a:rPr dirty="0"/>
              <a:t>in</a:t>
            </a:r>
            <a:r>
              <a:rPr spc="145" dirty="0"/>
              <a:t> </a:t>
            </a:r>
            <a:r>
              <a:rPr dirty="0"/>
              <a:t>other</a:t>
            </a:r>
            <a:r>
              <a:rPr spc="145" dirty="0"/>
              <a:t> </a:t>
            </a:r>
            <a:r>
              <a:rPr dirty="0"/>
              <a:t>words,</a:t>
            </a:r>
            <a:r>
              <a:rPr spc="170" dirty="0"/>
              <a:t> </a:t>
            </a:r>
            <a:r>
              <a:rPr dirty="0"/>
              <a:t>periodic.</a:t>
            </a:r>
            <a:r>
              <a:rPr spc="560" dirty="0"/>
              <a:t> </a:t>
            </a:r>
            <a:r>
              <a:rPr spc="70" dirty="0"/>
              <a:t>But</a:t>
            </a:r>
            <a:r>
              <a:rPr spc="150" dirty="0"/>
              <a:t> </a:t>
            </a:r>
            <a:r>
              <a:rPr dirty="0"/>
              <a:t>in</a:t>
            </a:r>
            <a:r>
              <a:rPr spc="145" dirty="0"/>
              <a:t> </a:t>
            </a:r>
            <a:r>
              <a:rPr dirty="0"/>
              <a:t>fact,</a:t>
            </a:r>
            <a:r>
              <a:rPr spc="165" dirty="0"/>
              <a:t> </a:t>
            </a:r>
            <a:r>
              <a:rPr spc="-10" dirty="0"/>
              <a:t>their </a:t>
            </a:r>
            <a:r>
              <a:rPr dirty="0"/>
              <a:t>random</a:t>
            </a:r>
            <a:r>
              <a:rPr spc="75" dirty="0"/>
              <a:t> </a:t>
            </a:r>
            <a:r>
              <a:rPr dirty="0"/>
              <a:t>thermal</a:t>
            </a:r>
            <a:r>
              <a:rPr spc="70" dirty="0"/>
              <a:t> </a:t>
            </a:r>
            <a:r>
              <a:rPr dirty="0"/>
              <a:t>vibrations</a:t>
            </a:r>
            <a:r>
              <a:rPr spc="75" dirty="0"/>
              <a:t> </a:t>
            </a:r>
            <a:r>
              <a:rPr dirty="0"/>
              <a:t>break</a:t>
            </a:r>
            <a:r>
              <a:rPr spc="70" dirty="0"/>
              <a:t> </a:t>
            </a:r>
            <a:r>
              <a:rPr spc="114" dirty="0"/>
              <a:t>that</a:t>
            </a:r>
            <a:r>
              <a:rPr spc="75" dirty="0"/>
              <a:t> </a:t>
            </a:r>
            <a:r>
              <a:rPr dirty="0"/>
              <a:t>perfect</a:t>
            </a:r>
            <a:r>
              <a:rPr spc="75" dirty="0"/>
              <a:t> </a:t>
            </a:r>
            <a:r>
              <a:rPr dirty="0"/>
              <a:t>symmetry.</a:t>
            </a:r>
            <a:r>
              <a:rPr spc="375" dirty="0"/>
              <a:t> </a:t>
            </a:r>
            <a:r>
              <a:rPr dirty="0"/>
              <a:t>Why,</a:t>
            </a:r>
            <a:r>
              <a:rPr spc="90" dirty="0"/>
              <a:t> </a:t>
            </a:r>
            <a:r>
              <a:rPr spc="-25" dirty="0"/>
              <a:t>in </a:t>
            </a:r>
            <a:r>
              <a:rPr dirty="0"/>
              <a:t>the</a:t>
            </a:r>
            <a:r>
              <a:rPr spc="65" dirty="0"/>
              <a:t> </a:t>
            </a:r>
            <a:r>
              <a:rPr dirty="0"/>
              <a:t>context</a:t>
            </a:r>
            <a:r>
              <a:rPr spc="60" dirty="0"/>
              <a:t> </a:t>
            </a:r>
            <a:r>
              <a:rPr dirty="0"/>
              <a:t>of</a:t>
            </a:r>
            <a:r>
              <a:rPr spc="65" dirty="0"/>
              <a:t> </a:t>
            </a:r>
            <a:r>
              <a:rPr dirty="0"/>
              <a:t>this</a:t>
            </a:r>
            <a:r>
              <a:rPr spc="65" dirty="0"/>
              <a:t> </a:t>
            </a:r>
            <a:r>
              <a:rPr dirty="0"/>
              <a:t>section,</a:t>
            </a:r>
            <a:r>
              <a:rPr spc="75" dirty="0"/>
              <a:t> </a:t>
            </a:r>
            <a:r>
              <a:rPr dirty="0"/>
              <a:t>is</a:t>
            </a:r>
            <a:r>
              <a:rPr spc="65" dirty="0"/>
              <a:t> </a:t>
            </a:r>
            <a:r>
              <a:rPr spc="114" dirty="0"/>
              <a:t>that</a:t>
            </a:r>
            <a:r>
              <a:rPr spc="60" dirty="0"/>
              <a:t> </a:t>
            </a:r>
            <a:r>
              <a:rPr spc="-20" dirty="0"/>
              <a:t>symmetry-</a:t>
            </a:r>
            <a:r>
              <a:rPr dirty="0"/>
              <a:t>breaking</a:t>
            </a:r>
            <a:r>
              <a:rPr spc="65" dirty="0"/>
              <a:t> </a:t>
            </a:r>
            <a:r>
              <a:rPr spc="-10" dirty="0"/>
              <a:t>important? </a:t>
            </a:r>
            <a:r>
              <a:rPr dirty="0"/>
              <a:t>(Choose</a:t>
            </a:r>
            <a:r>
              <a:rPr spc="-65" dirty="0"/>
              <a:t> </a:t>
            </a:r>
            <a:r>
              <a:rPr spc="-10" dirty="0"/>
              <a:t>one.)</a:t>
            </a:r>
          </a:p>
        </p:txBody>
      </p:sp>
      <p:sp>
        <p:nvSpPr>
          <p:cNvPr id="5" name="object 5"/>
          <p:cNvSpPr txBox="1"/>
          <p:nvPr/>
        </p:nvSpPr>
        <p:spPr>
          <a:xfrm>
            <a:off x="707758" y="3309123"/>
            <a:ext cx="8267700" cy="2794635"/>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Times New Roman"/>
                <a:cs typeface="Times New Roman"/>
              </a:rPr>
              <a:t>If</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lattice</a:t>
            </a:r>
            <a:r>
              <a:rPr sz="2450" spc="90" dirty="0">
                <a:latin typeface="Times New Roman"/>
                <a:cs typeface="Times New Roman"/>
              </a:rPr>
              <a:t> </a:t>
            </a:r>
            <a:r>
              <a:rPr sz="2450" spc="-20" dirty="0">
                <a:latin typeface="Times New Roman"/>
                <a:cs typeface="Times New Roman"/>
              </a:rPr>
              <a:t>were</a:t>
            </a:r>
            <a:r>
              <a:rPr sz="2450" spc="90" dirty="0">
                <a:latin typeface="Times New Roman"/>
                <a:cs typeface="Times New Roman"/>
              </a:rPr>
              <a:t> </a:t>
            </a:r>
            <a:r>
              <a:rPr sz="2450" dirty="0">
                <a:latin typeface="Times New Roman"/>
                <a:cs typeface="Times New Roman"/>
              </a:rPr>
              <a:t>perfectly</a:t>
            </a:r>
            <a:r>
              <a:rPr sz="2450" spc="95" dirty="0">
                <a:latin typeface="Times New Roman"/>
                <a:cs typeface="Times New Roman"/>
              </a:rPr>
              <a:t> </a:t>
            </a:r>
            <a:r>
              <a:rPr sz="2450" dirty="0">
                <a:latin typeface="Times New Roman"/>
                <a:cs typeface="Times New Roman"/>
              </a:rPr>
              <a:t>periodic,</a:t>
            </a:r>
            <a:r>
              <a:rPr sz="2450" spc="95" dirty="0">
                <a:latin typeface="Times New Roman"/>
                <a:cs typeface="Times New Roman"/>
              </a:rPr>
              <a:t> </a:t>
            </a:r>
            <a:r>
              <a:rPr sz="2450" dirty="0">
                <a:latin typeface="Times New Roman"/>
                <a:cs typeface="Times New Roman"/>
              </a:rPr>
              <a:t>an</a:t>
            </a:r>
            <a:r>
              <a:rPr sz="2450" spc="95" dirty="0">
                <a:latin typeface="Times New Roman"/>
                <a:cs typeface="Times New Roman"/>
              </a:rPr>
              <a:t> </a:t>
            </a:r>
            <a:r>
              <a:rPr sz="2450" dirty="0">
                <a:latin typeface="Times New Roman"/>
                <a:cs typeface="Times New Roman"/>
              </a:rPr>
              <a:t>applied</a:t>
            </a:r>
            <a:r>
              <a:rPr sz="2450" spc="90" dirty="0">
                <a:latin typeface="Times New Roman"/>
                <a:cs typeface="Times New Roman"/>
              </a:rPr>
              <a:t> </a:t>
            </a:r>
            <a:r>
              <a:rPr sz="2450" dirty="0">
                <a:latin typeface="Times New Roman"/>
                <a:cs typeface="Times New Roman"/>
              </a:rPr>
              <a:t>voltage</a:t>
            </a:r>
            <a:r>
              <a:rPr sz="2450" spc="90" dirty="0">
                <a:latin typeface="Times New Roman"/>
                <a:cs typeface="Times New Roman"/>
              </a:rPr>
              <a:t> </a:t>
            </a:r>
            <a:r>
              <a:rPr sz="2450" spc="-10" dirty="0">
                <a:latin typeface="Times New Roman"/>
                <a:cs typeface="Times New Roman"/>
              </a:rPr>
              <a:t>would 	</a:t>
            </a:r>
            <a:r>
              <a:rPr sz="2450" dirty="0">
                <a:latin typeface="Times New Roman"/>
                <a:cs typeface="Times New Roman"/>
              </a:rPr>
              <a:t>increase</a:t>
            </a:r>
            <a:r>
              <a:rPr sz="2450" spc="80" dirty="0">
                <a:latin typeface="Times New Roman"/>
                <a:cs typeface="Times New Roman"/>
              </a:rPr>
              <a:t> </a:t>
            </a:r>
            <a:r>
              <a:rPr sz="2450" dirty="0">
                <a:latin typeface="Times New Roman"/>
                <a:cs typeface="Times New Roman"/>
              </a:rPr>
              <a:t>current</a:t>
            </a:r>
            <a:r>
              <a:rPr sz="2450" spc="80" dirty="0">
                <a:latin typeface="Times New Roman"/>
                <a:cs typeface="Times New Roman"/>
              </a:rPr>
              <a:t> </a:t>
            </a:r>
            <a:r>
              <a:rPr sz="2450" spc="-10" dirty="0">
                <a:latin typeface="Times New Roman"/>
                <a:cs typeface="Times New Roman"/>
              </a:rPr>
              <a:t>indefinitely.</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If</a:t>
            </a:r>
            <a:r>
              <a:rPr sz="2450" spc="75"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lattice</a:t>
            </a:r>
            <a:r>
              <a:rPr sz="2450" spc="85" dirty="0">
                <a:latin typeface="Times New Roman"/>
                <a:cs typeface="Times New Roman"/>
              </a:rPr>
              <a:t> </a:t>
            </a:r>
            <a:r>
              <a:rPr sz="2450" spc="-20" dirty="0">
                <a:latin typeface="Times New Roman"/>
                <a:cs typeface="Times New Roman"/>
              </a:rPr>
              <a:t>were</a:t>
            </a:r>
            <a:r>
              <a:rPr sz="2450" spc="85" dirty="0">
                <a:latin typeface="Times New Roman"/>
                <a:cs typeface="Times New Roman"/>
              </a:rPr>
              <a:t> </a:t>
            </a:r>
            <a:r>
              <a:rPr sz="2450" dirty="0">
                <a:latin typeface="Times New Roman"/>
                <a:cs typeface="Times New Roman"/>
              </a:rPr>
              <a:t>perfectly</a:t>
            </a:r>
            <a:r>
              <a:rPr sz="2450" spc="80" dirty="0">
                <a:latin typeface="Times New Roman"/>
                <a:cs typeface="Times New Roman"/>
              </a:rPr>
              <a:t> </a:t>
            </a:r>
            <a:r>
              <a:rPr sz="2450" dirty="0">
                <a:latin typeface="Times New Roman"/>
                <a:cs typeface="Times New Roman"/>
              </a:rPr>
              <a:t>periodic,</a:t>
            </a:r>
            <a:r>
              <a:rPr sz="2450" spc="85" dirty="0">
                <a:latin typeface="Times New Roman"/>
                <a:cs typeface="Times New Roman"/>
              </a:rPr>
              <a:t> </a:t>
            </a:r>
            <a:r>
              <a:rPr sz="2450" dirty="0">
                <a:latin typeface="Times New Roman"/>
                <a:cs typeface="Times New Roman"/>
              </a:rPr>
              <a:t>no</a:t>
            </a:r>
            <a:r>
              <a:rPr sz="2450" spc="85" dirty="0">
                <a:latin typeface="Times New Roman"/>
                <a:cs typeface="Times New Roman"/>
              </a:rPr>
              <a:t> </a:t>
            </a:r>
            <a:r>
              <a:rPr sz="2450" dirty="0">
                <a:latin typeface="Times New Roman"/>
                <a:cs typeface="Times New Roman"/>
              </a:rPr>
              <a:t>current</a:t>
            </a:r>
            <a:r>
              <a:rPr sz="2450" spc="80" dirty="0">
                <a:latin typeface="Times New Roman"/>
                <a:cs typeface="Times New Roman"/>
              </a:rPr>
              <a:t> </a:t>
            </a:r>
            <a:r>
              <a:rPr sz="2450" dirty="0">
                <a:latin typeface="Times New Roman"/>
                <a:cs typeface="Times New Roman"/>
              </a:rPr>
              <a:t>could</a:t>
            </a:r>
            <a:r>
              <a:rPr sz="2450" spc="85" dirty="0">
                <a:latin typeface="Times New Roman"/>
                <a:cs typeface="Times New Roman"/>
              </a:rPr>
              <a:t> </a:t>
            </a:r>
            <a:r>
              <a:rPr sz="2450" spc="-10" dirty="0">
                <a:latin typeface="Times New Roman"/>
                <a:cs typeface="Times New Roman"/>
              </a:rPr>
              <a:t>flow.</a:t>
            </a:r>
            <a:endParaRPr sz="2450">
              <a:latin typeface="Times New Roman"/>
              <a:cs typeface="Times New Roman"/>
            </a:endParaRPr>
          </a:p>
          <a:p>
            <a:pPr marL="393700" marR="5080" indent="-361950">
              <a:lnSpc>
                <a:spcPct val="101699"/>
              </a:lnSpc>
              <a:spcBef>
                <a:spcPts val="994"/>
              </a:spcBef>
              <a:buAutoNum type="alphaUcPeriod"/>
              <a:tabLst>
                <a:tab pos="394970" algn="l"/>
                <a:tab pos="5248275" algn="l"/>
              </a:tabLst>
            </a:pPr>
            <a:r>
              <a:rPr sz="2450" dirty="0">
                <a:latin typeface="Times New Roman"/>
                <a:cs typeface="Times New Roman"/>
              </a:rPr>
              <a:t>If</a:t>
            </a:r>
            <a:r>
              <a:rPr sz="2450" spc="280" dirty="0">
                <a:latin typeface="Times New Roman"/>
                <a:cs typeface="Times New Roman"/>
              </a:rPr>
              <a:t> </a:t>
            </a:r>
            <a:r>
              <a:rPr sz="2450" dirty="0">
                <a:latin typeface="Times New Roman"/>
                <a:cs typeface="Times New Roman"/>
              </a:rPr>
              <a:t>the</a:t>
            </a:r>
            <a:r>
              <a:rPr sz="2450" spc="275" dirty="0">
                <a:latin typeface="Times New Roman"/>
                <a:cs typeface="Times New Roman"/>
              </a:rPr>
              <a:t> </a:t>
            </a:r>
            <a:r>
              <a:rPr sz="2450" dirty="0">
                <a:latin typeface="Times New Roman"/>
                <a:cs typeface="Times New Roman"/>
              </a:rPr>
              <a:t>lattice</a:t>
            </a:r>
            <a:r>
              <a:rPr sz="2450" spc="275" dirty="0">
                <a:latin typeface="Times New Roman"/>
                <a:cs typeface="Times New Roman"/>
              </a:rPr>
              <a:t> </a:t>
            </a:r>
            <a:r>
              <a:rPr sz="2450" dirty="0">
                <a:latin typeface="Times New Roman"/>
                <a:cs typeface="Times New Roman"/>
              </a:rPr>
              <a:t>were</a:t>
            </a:r>
            <a:r>
              <a:rPr sz="2450" spc="280" dirty="0">
                <a:latin typeface="Times New Roman"/>
                <a:cs typeface="Times New Roman"/>
              </a:rPr>
              <a:t> </a:t>
            </a:r>
            <a:r>
              <a:rPr sz="2450" dirty="0">
                <a:latin typeface="Times New Roman"/>
                <a:cs typeface="Times New Roman"/>
              </a:rPr>
              <a:t>perfectly</a:t>
            </a:r>
            <a:r>
              <a:rPr sz="2450" spc="275" dirty="0">
                <a:latin typeface="Times New Roman"/>
                <a:cs typeface="Times New Roman"/>
              </a:rPr>
              <a:t> </a:t>
            </a:r>
            <a:r>
              <a:rPr sz="2450" spc="-10" dirty="0">
                <a:latin typeface="Times New Roman"/>
                <a:cs typeface="Times New Roman"/>
              </a:rPr>
              <a:t>periodic,</a:t>
            </a:r>
            <a:r>
              <a:rPr sz="2450" dirty="0">
                <a:latin typeface="Times New Roman"/>
                <a:cs typeface="Times New Roman"/>
              </a:rPr>
              <a:t>	the</a:t>
            </a:r>
            <a:r>
              <a:rPr sz="2450" spc="220" dirty="0">
                <a:latin typeface="Times New Roman"/>
                <a:cs typeface="Times New Roman"/>
              </a:rPr>
              <a:t> </a:t>
            </a:r>
            <a:r>
              <a:rPr sz="2450" dirty="0">
                <a:latin typeface="Times New Roman"/>
                <a:cs typeface="Times New Roman"/>
              </a:rPr>
              <a:t>energy</a:t>
            </a:r>
            <a:r>
              <a:rPr sz="2450" spc="229" dirty="0">
                <a:latin typeface="Times New Roman"/>
                <a:cs typeface="Times New Roman"/>
              </a:rPr>
              <a:t> </a:t>
            </a:r>
            <a:r>
              <a:rPr sz="2450" spc="-30" dirty="0">
                <a:latin typeface="Times New Roman"/>
                <a:cs typeface="Times New Roman"/>
              </a:rPr>
              <a:t>levels</a:t>
            </a:r>
            <a:r>
              <a:rPr sz="2450" spc="225" dirty="0">
                <a:latin typeface="Times New Roman"/>
                <a:cs typeface="Times New Roman"/>
              </a:rPr>
              <a:t> </a:t>
            </a:r>
            <a:r>
              <a:rPr sz="2450" spc="-45" dirty="0">
                <a:latin typeface="Times New Roman"/>
                <a:cs typeface="Times New Roman"/>
              </a:rPr>
              <a:t>would 	</a:t>
            </a:r>
            <a:r>
              <a:rPr sz="2450" dirty="0">
                <a:latin typeface="Times New Roman"/>
                <a:cs typeface="Times New Roman"/>
              </a:rPr>
              <a:t>not</a:t>
            </a:r>
            <a:r>
              <a:rPr sz="2450" spc="125" dirty="0">
                <a:latin typeface="Times New Roman"/>
                <a:cs typeface="Times New Roman"/>
              </a:rPr>
              <a:t> </a:t>
            </a:r>
            <a:r>
              <a:rPr sz="2450" dirty="0">
                <a:latin typeface="Times New Roman"/>
                <a:cs typeface="Times New Roman"/>
              </a:rPr>
              <a:t>be</a:t>
            </a:r>
            <a:r>
              <a:rPr sz="2450" spc="120" dirty="0">
                <a:latin typeface="Times New Roman"/>
                <a:cs typeface="Times New Roman"/>
              </a:rPr>
              <a:t> </a:t>
            </a:r>
            <a:r>
              <a:rPr sz="2450" spc="-10" dirty="0">
                <a:latin typeface="Times New Roman"/>
                <a:cs typeface="Times New Roman"/>
              </a:rPr>
              <a:t>organized</a:t>
            </a:r>
            <a:r>
              <a:rPr sz="2450" spc="125" dirty="0">
                <a:latin typeface="Times New Roman"/>
                <a:cs typeface="Times New Roman"/>
              </a:rPr>
              <a:t> </a:t>
            </a:r>
            <a:r>
              <a:rPr sz="2450" dirty="0">
                <a:latin typeface="Times New Roman"/>
                <a:cs typeface="Times New Roman"/>
              </a:rPr>
              <a:t>into</a:t>
            </a:r>
            <a:r>
              <a:rPr sz="2450" spc="120" dirty="0">
                <a:latin typeface="Times New Roman"/>
                <a:cs typeface="Times New Roman"/>
              </a:rPr>
              <a:t> </a:t>
            </a:r>
            <a:r>
              <a:rPr sz="2450" spc="-10" dirty="0">
                <a:latin typeface="Times New Roman"/>
                <a:cs typeface="Times New Roman"/>
              </a:rPr>
              <a:t>bands.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285" dirty="0"/>
              <a:t> </a:t>
            </a:r>
            <a:r>
              <a:rPr dirty="0"/>
              <a:t>apply</a:t>
            </a:r>
            <a:r>
              <a:rPr spc="295" dirty="0"/>
              <a:t> </a:t>
            </a:r>
            <a:r>
              <a:rPr dirty="0"/>
              <a:t>an</a:t>
            </a:r>
            <a:r>
              <a:rPr spc="295" dirty="0"/>
              <a:t> </a:t>
            </a:r>
            <a:r>
              <a:rPr dirty="0"/>
              <a:t>electric</a:t>
            </a:r>
            <a:r>
              <a:rPr spc="295" dirty="0"/>
              <a:t> </a:t>
            </a:r>
            <a:r>
              <a:rPr dirty="0"/>
              <a:t>field</a:t>
            </a:r>
            <a:r>
              <a:rPr spc="295" dirty="0"/>
              <a:t> </a:t>
            </a:r>
            <a:r>
              <a:rPr dirty="0"/>
              <a:t>to</a:t>
            </a:r>
            <a:r>
              <a:rPr spc="295" dirty="0"/>
              <a:t> </a:t>
            </a:r>
            <a:r>
              <a:rPr dirty="0"/>
              <a:t>a</a:t>
            </a:r>
            <a:r>
              <a:rPr spc="295" dirty="0"/>
              <a:t> </a:t>
            </a:r>
            <a:r>
              <a:rPr dirty="0"/>
              <a:t>conductor</a:t>
            </a:r>
            <a:r>
              <a:rPr spc="295" dirty="0"/>
              <a:t> </a:t>
            </a:r>
            <a:r>
              <a:rPr dirty="0"/>
              <a:t>and</a:t>
            </a:r>
            <a:r>
              <a:rPr spc="295" dirty="0"/>
              <a:t> </a:t>
            </a:r>
            <a:r>
              <a:rPr dirty="0"/>
              <a:t>current</a:t>
            </a:r>
            <a:r>
              <a:rPr spc="295" dirty="0"/>
              <a:t> </a:t>
            </a:r>
            <a:r>
              <a:rPr spc="60" dirty="0"/>
              <a:t>starts</a:t>
            </a:r>
            <a:r>
              <a:rPr spc="295" dirty="0"/>
              <a:t> </a:t>
            </a:r>
            <a:r>
              <a:rPr spc="-25" dirty="0"/>
              <a:t>to </a:t>
            </a:r>
            <a:r>
              <a:rPr dirty="0"/>
              <a:t>flow.</a:t>
            </a:r>
            <a:r>
              <a:rPr spc="250" dirty="0"/>
              <a:t>  </a:t>
            </a:r>
            <a:r>
              <a:rPr dirty="0"/>
              <a:t>You</a:t>
            </a:r>
            <a:r>
              <a:rPr spc="345" dirty="0"/>
              <a:t> </a:t>
            </a:r>
            <a:r>
              <a:rPr dirty="0"/>
              <a:t>apply</a:t>
            </a:r>
            <a:r>
              <a:rPr spc="350" dirty="0"/>
              <a:t> </a:t>
            </a:r>
            <a:r>
              <a:rPr dirty="0"/>
              <a:t>the</a:t>
            </a:r>
            <a:r>
              <a:rPr spc="345" dirty="0"/>
              <a:t> </a:t>
            </a:r>
            <a:r>
              <a:rPr dirty="0"/>
              <a:t>same</a:t>
            </a:r>
            <a:r>
              <a:rPr spc="345" dirty="0"/>
              <a:t> </a:t>
            </a:r>
            <a:r>
              <a:rPr dirty="0"/>
              <a:t>field</a:t>
            </a:r>
            <a:r>
              <a:rPr spc="345" dirty="0"/>
              <a:t> </a:t>
            </a:r>
            <a:r>
              <a:rPr dirty="0"/>
              <a:t>to</a:t>
            </a:r>
            <a:r>
              <a:rPr spc="350" dirty="0"/>
              <a:t> </a:t>
            </a:r>
            <a:r>
              <a:rPr dirty="0"/>
              <a:t>an</a:t>
            </a:r>
            <a:r>
              <a:rPr spc="350" dirty="0"/>
              <a:t> </a:t>
            </a:r>
            <a:r>
              <a:rPr dirty="0"/>
              <a:t>insulator</a:t>
            </a:r>
            <a:r>
              <a:rPr spc="345" dirty="0"/>
              <a:t> </a:t>
            </a:r>
            <a:r>
              <a:rPr dirty="0"/>
              <a:t>and</a:t>
            </a:r>
            <a:r>
              <a:rPr spc="350" dirty="0"/>
              <a:t> </a:t>
            </a:r>
            <a:r>
              <a:rPr dirty="0"/>
              <a:t>no</a:t>
            </a:r>
            <a:r>
              <a:rPr spc="350" dirty="0"/>
              <a:t> </a:t>
            </a:r>
            <a:r>
              <a:rPr spc="-10" dirty="0"/>
              <a:t>current </a:t>
            </a:r>
            <a:r>
              <a:rPr spc="60" dirty="0"/>
              <a:t>starts</a:t>
            </a:r>
            <a:r>
              <a:rPr spc="120" dirty="0"/>
              <a:t> </a:t>
            </a:r>
            <a:r>
              <a:rPr dirty="0"/>
              <a:t>to</a:t>
            </a:r>
            <a:r>
              <a:rPr spc="135" dirty="0"/>
              <a:t> </a:t>
            </a:r>
            <a:r>
              <a:rPr dirty="0"/>
              <a:t>flow.</a:t>
            </a:r>
            <a:r>
              <a:rPr spc="405" dirty="0"/>
              <a:t> </a:t>
            </a:r>
            <a:r>
              <a:rPr spc="75" dirty="0"/>
              <a:t>What</a:t>
            </a:r>
            <a:r>
              <a:rPr spc="125" dirty="0"/>
              <a:t> </a:t>
            </a:r>
            <a:r>
              <a:rPr dirty="0"/>
              <a:t>structural</a:t>
            </a:r>
            <a:r>
              <a:rPr spc="135" dirty="0"/>
              <a:t> </a:t>
            </a:r>
            <a:r>
              <a:rPr spc="-40" dirty="0"/>
              <a:t>difference</a:t>
            </a:r>
            <a:r>
              <a:rPr spc="130" dirty="0"/>
              <a:t> </a:t>
            </a:r>
            <a:r>
              <a:rPr dirty="0"/>
              <a:t>leads</a:t>
            </a:r>
            <a:r>
              <a:rPr spc="135" dirty="0"/>
              <a:t> </a:t>
            </a:r>
            <a:r>
              <a:rPr dirty="0"/>
              <a:t>to</a:t>
            </a:r>
            <a:r>
              <a:rPr spc="135" dirty="0"/>
              <a:t> </a:t>
            </a:r>
            <a:r>
              <a:rPr dirty="0"/>
              <a:t>this</a:t>
            </a:r>
            <a:r>
              <a:rPr spc="135" dirty="0"/>
              <a:t> </a:t>
            </a:r>
            <a:r>
              <a:rPr spc="-10" dirty="0"/>
              <a:t>behavioral </a:t>
            </a:r>
            <a:r>
              <a:rPr spc="-35" dirty="0"/>
              <a:t>difference?</a:t>
            </a:r>
            <a:r>
              <a:rPr spc="130" dirty="0"/>
              <a:t> </a:t>
            </a:r>
            <a:r>
              <a:rPr dirty="0"/>
              <a:t>(Choose</a:t>
            </a:r>
            <a:r>
              <a:rPr spc="-60" dirty="0"/>
              <a:t> </a:t>
            </a:r>
            <a:r>
              <a:rPr spc="-20" dirty="0"/>
              <a:t>one.)</a:t>
            </a:r>
          </a:p>
        </p:txBody>
      </p:sp>
      <p:sp>
        <p:nvSpPr>
          <p:cNvPr id="5" name="object 5"/>
          <p:cNvSpPr txBox="1"/>
          <p:nvPr/>
        </p:nvSpPr>
        <p:spPr>
          <a:xfrm>
            <a:off x="719315" y="2929545"/>
            <a:ext cx="8255634" cy="2933700"/>
          </a:xfrm>
          <a:prstGeom prst="rect">
            <a:avLst/>
          </a:prstGeom>
        </p:spPr>
        <p:txBody>
          <a:bodyPr vert="horz" wrap="square" lIns="0" tIns="9525" rIns="0" bIns="0" rtlCol="0">
            <a:spAutoFit/>
          </a:bodyPr>
          <a:lstStyle/>
          <a:p>
            <a:pPr marL="382270" marR="5080" indent="-370205" algn="just">
              <a:lnSpc>
                <a:spcPct val="101699"/>
              </a:lnSpc>
              <a:spcBef>
                <a:spcPts val="75"/>
              </a:spcBef>
              <a:buAutoNum type="alphaUcPeriod"/>
              <a:tabLst>
                <a:tab pos="383540" algn="l"/>
              </a:tabLst>
            </a:pP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energy</a:t>
            </a:r>
            <a:r>
              <a:rPr sz="2450" spc="254" dirty="0">
                <a:latin typeface="Times New Roman"/>
                <a:cs typeface="Times New Roman"/>
              </a:rPr>
              <a:t> </a:t>
            </a:r>
            <a:r>
              <a:rPr sz="2450" dirty="0">
                <a:latin typeface="Times New Roman"/>
                <a:cs typeface="Times New Roman"/>
              </a:rPr>
              <a:t>levels</a:t>
            </a:r>
            <a:r>
              <a:rPr sz="2450" spc="254" dirty="0">
                <a:latin typeface="Times New Roman"/>
                <a:cs typeface="Times New Roman"/>
              </a:rPr>
              <a:t> </a:t>
            </a:r>
            <a:r>
              <a:rPr sz="2450" dirty="0">
                <a:latin typeface="Times New Roman"/>
                <a:cs typeface="Times New Roman"/>
              </a:rPr>
              <a:t>in</a:t>
            </a:r>
            <a:r>
              <a:rPr sz="2450" spc="254"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conductor</a:t>
            </a:r>
            <a:r>
              <a:rPr sz="2450" spc="250" dirty="0">
                <a:latin typeface="Times New Roman"/>
                <a:cs typeface="Times New Roman"/>
              </a:rPr>
              <a:t> </a:t>
            </a:r>
            <a:r>
              <a:rPr sz="2450" dirty="0">
                <a:latin typeface="Times New Roman"/>
                <a:cs typeface="Times New Roman"/>
              </a:rPr>
              <a:t>are</a:t>
            </a:r>
            <a:r>
              <a:rPr sz="2450" spc="260" dirty="0">
                <a:latin typeface="Times New Roman"/>
                <a:cs typeface="Times New Roman"/>
              </a:rPr>
              <a:t> </a:t>
            </a:r>
            <a:r>
              <a:rPr sz="2450" dirty="0">
                <a:latin typeface="Times New Roman"/>
                <a:cs typeface="Times New Roman"/>
              </a:rPr>
              <a:t>organized</a:t>
            </a:r>
            <a:r>
              <a:rPr sz="2450" spc="250" dirty="0">
                <a:latin typeface="Times New Roman"/>
                <a:cs typeface="Times New Roman"/>
              </a:rPr>
              <a:t> </a:t>
            </a:r>
            <a:r>
              <a:rPr sz="2450" dirty="0">
                <a:latin typeface="Times New Roman"/>
                <a:cs typeface="Times New Roman"/>
              </a:rPr>
              <a:t>into</a:t>
            </a:r>
            <a:r>
              <a:rPr sz="2450" spc="254" dirty="0">
                <a:latin typeface="Times New Roman"/>
                <a:cs typeface="Times New Roman"/>
              </a:rPr>
              <a:t> </a:t>
            </a:r>
            <a:r>
              <a:rPr sz="2450" spc="-10" dirty="0">
                <a:latin typeface="Times New Roman"/>
                <a:cs typeface="Times New Roman"/>
              </a:rPr>
              <a:t>bands; 	</a:t>
            </a:r>
            <a:r>
              <a:rPr sz="2450" dirty="0">
                <a:latin typeface="Times New Roman"/>
                <a:cs typeface="Times New Roman"/>
              </a:rPr>
              <a:t>the</a:t>
            </a:r>
            <a:r>
              <a:rPr sz="2450" spc="155" dirty="0">
                <a:latin typeface="Times New Roman"/>
                <a:cs typeface="Times New Roman"/>
              </a:rPr>
              <a:t> </a:t>
            </a:r>
            <a:r>
              <a:rPr sz="2450" spc="-40" dirty="0">
                <a:latin typeface="Times New Roman"/>
                <a:cs typeface="Times New Roman"/>
              </a:rPr>
              <a:t>levels</a:t>
            </a:r>
            <a:r>
              <a:rPr sz="2450" spc="165" dirty="0">
                <a:latin typeface="Times New Roman"/>
                <a:cs typeface="Times New Roman"/>
              </a:rPr>
              <a:t> </a:t>
            </a:r>
            <a:r>
              <a:rPr sz="2450" dirty="0">
                <a:latin typeface="Times New Roman"/>
                <a:cs typeface="Times New Roman"/>
              </a:rPr>
              <a:t>in</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insulator</a:t>
            </a:r>
            <a:r>
              <a:rPr sz="2450" spc="165" dirty="0">
                <a:latin typeface="Times New Roman"/>
                <a:cs typeface="Times New Roman"/>
              </a:rPr>
              <a:t> </a:t>
            </a:r>
            <a:r>
              <a:rPr sz="2450" dirty="0">
                <a:latin typeface="Times New Roman"/>
                <a:cs typeface="Times New Roman"/>
              </a:rPr>
              <a:t>are</a:t>
            </a:r>
            <a:r>
              <a:rPr sz="2450" spc="165" dirty="0">
                <a:latin typeface="Times New Roman"/>
                <a:cs typeface="Times New Roman"/>
              </a:rPr>
              <a:t> </a:t>
            </a:r>
            <a:r>
              <a:rPr sz="2450" spc="-20" dirty="0">
                <a:latin typeface="Times New Roman"/>
                <a:cs typeface="Times New Roman"/>
              </a:rPr>
              <a:t>not.</a:t>
            </a:r>
            <a:endParaRPr sz="2450">
              <a:latin typeface="Times New Roman"/>
              <a:cs typeface="Times New Roman"/>
            </a:endParaRPr>
          </a:p>
          <a:p>
            <a:pPr marL="382270" marR="5080" indent="-358140" algn="just">
              <a:lnSpc>
                <a:spcPct val="101699"/>
              </a:lnSpc>
              <a:spcBef>
                <a:spcPts val="994"/>
              </a:spcBef>
              <a:buAutoNum type="alphaUcPeriod"/>
              <a:tabLst>
                <a:tab pos="383540" algn="l"/>
              </a:tabLst>
            </a:pPr>
            <a:r>
              <a:rPr sz="2450" dirty="0">
                <a:latin typeface="Times New Roman"/>
                <a:cs typeface="Times New Roman"/>
              </a:rPr>
              <a:t>Both</a:t>
            </a:r>
            <a:r>
              <a:rPr sz="2450" spc="60"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them</a:t>
            </a:r>
            <a:r>
              <a:rPr sz="2450" spc="55" dirty="0">
                <a:latin typeface="Times New Roman"/>
                <a:cs typeface="Times New Roman"/>
              </a:rPr>
              <a:t> </a:t>
            </a:r>
            <a:r>
              <a:rPr sz="2450" dirty="0">
                <a:latin typeface="Times New Roman"/>
                <a:cs typeface="Times New Roman"/>
              </a:rPr>
              <a:t>have</a:t>
            </a:r>
            <a:r>
              <a:rPr sz="2450" spc="60" dirty="0">
                <a:latin typeface="Times New Roman"/>
                <a:cs typeface="Times New Roman"/>
              </a:rPr>
              <a:t> </a:t>
            </a:r>
            <a:r>
              <a:rPr sz="2450" dirty="0">
                <a:latin typeface="Times New Roman"/>
                <a:cs typeface="Times New Roman"/>
              </a:rPr>
              <a:t>energy</a:t>
            </a:r>
            <a:r>
              <a:rPr sz="2450" spc="60" dirty="0">
                <a:latin typeface="Times New Roman"/>
                <a:cs typeface="Times New Roman"/>
              </a:rPr>
              <a:t> </a:t>
            </a:r>
            <a:r>
              <a:rPr sz="2450" spc="-35" dirty="0">
                <a:latin typeface="Times New Roman"/>
                <a:cs typeface="Times New Roman"/>
              </a:rPr>
              <a:t>levels</a:t>
            </a:r>
            <a:r>
              <a:rPr sz="2450" spc="55" dirty="0">
                <a:latin typeface="Times New Roman"/>
                <a:cs typeface="Times New Roman"/>
              </a:rPr>
              <a:t> </a:t>
            </a:r>
            <a:r>
              <a:rPr sz="2450" dirty="0">
                <a:latin typeface="Times New Roman"/>
                <a:cs typeface="Times New Roman"/>
              </a:rPr>
              <a:t>organized</a:t>
            </a:r>
            <a:r>
              <a:rPr sz="2450" spc="65" dirty="0">
                <a:latin typeface="Times New Roman"/>
                <a:cs typeface="Times New Roman"/>
              </a:rPr>
              <a:t> </a:t>
            </a:r>
            <a:r>
              <a:rPr sz="2450" dirty="0">
                <a:latin typeface="Times New Roman"/>
                <a:cs typeface="Times New Roman"/>
              </a:rPr>
              <a:t>into</a:t>
            </a:r>
            <a:r>
              <a:rPr sz="2450" spc="60" dirty="0">
                <a:latin typeface="Times New Roman"/>
                <a:cs typeface="Times New Roman"/>
              </a:rPr>
              <a:t> </a:t>
            </a:r>
            <a:r>
              <a:rPr sz="2450" dirty="0">
                <a:latin typeface="Times New Roman"/>
                <a:cs typeface="Times New Roman"/>
              </a:rPr>
              <a:t>bands,</a:t>
            </a:r>
            <a:r>
              <a:rPr sz="2450" spc="55" dirty="0">
                <a:latin typeface="Times New Roman"/>
                <a:cs typeface="Times New Roman"/>
              </a:rPr>
              <a:t> </a:t>
            </a:r>
            <a:r>
              <a:rPr sz="2450" spc="80" dirty="0">
                <a:latin typeface="Times New Roman"/>
                <a:cs typeface="Times New Roman"/>
              </a:rPr>
              <a:t>but</a:t>
            </a:r>
            <a:r>
              <a:rPr sz="2450" spc="60" dirty="0">
                <a:latin typeface="Times New Roman"/>
                <a:cs typeface="Times New Roman"/>
              </a:rPr>
              <a:t> </a:t>
            </a:r>
            <a:r>
              <a:rPr sz="2450" spc="-25" dirty="0">
                <a:latin typeface="Times New Roman"/>
                <a:cs typeface="Times New Roman"/>
              </a:rPr>
              <a:t>the 	</a:t>
            </a:r>
            <a:r>
              <a:rPr sz="2450" dirty="0">
                <a:latin typeface="Times New Roman"/>
                <a:cs typeface="Times New Roman"/>
              </a:rPr>
              <a:t>gap</a:t>
            </a:r>
            <a:r>
              <a:rPr sz="2450" spc="70" dirty="0">
                <a:latin typeface="Times New Roman"/>
                <a:cs typeface="Times New Roman"/>
              </a:rPr>
              <a:t> </a:t>
            </a:r>
            <a:r>
              <a:rPr sz="2450" dirty="0">
                <a:latin typeface="Times New Roman"/>
                <a:cs typeface="Times New Roman"/>
              </a:rPr>
              <a:t>between</a:t>
            </a:r>
            <a:r>
              <a:rPr sz="2450" spc="80" dirty="0">
                <a:latin typeface="Times New Roman"/>
                <a:cs typeface="Times New Roman"/>
              </a:rPr>
              <a:t> </a:t>
            </a:r>
            <a:r>
              <a:rPr sz="2450" dirty="0">
                <a:latin typeface="Times New Roman"/>
                <a:cs typeface="Times New Roman"/>
              </a:rPr>
              <a:t>bands</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dirty="0">
                <a:latin typeface="Times New Roman"/>
                <a:cs typeface="Times New Roman"/>
              </a:rPr>
              <a:t>bigger</a:t>
            </a:r>
            <a:r>
              <a:rPr sz="2450" spc="80" dirty="0">
                <a:latin typeface="Times New Roman"/>
                <a:cs typeface="Times New Roman"/>
              </a:rPr>
              <a:t> </a:t>
            </a:r>
            <a:r>
              <a:rPr sz="2450" dirty="0">
                <a:latin typeface="Times New Roman"/>
                <a:cs typeface="Times New Roman"/>
              </a:rPr>
              <a:t>in</a:t>
            </a:r>
            <a:r>
              <a:rPr sz="2450" spc="8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spc="-10" dirty="0">
                <a:latin typeface="Times New Roman"/>
                <a:cs typeface="Times New Roman"/>
              </a:rPr>
              <a:t>insulator.</a:t>
            </a:r>
            <a:endParaRPr sz="2450">
              <a:latin typeface="Times New Roman"/>
              <a:cs typeface="Times New Roman"/>
            </a:endParaRPr>
          </a:p>
          <a:p>
            <a:pPr marL="382270" marR="5080" indent="-361950" algn="just">
              <a:lnSpc>
                <a:spcPct val="101699"/>
              </a:lnSpc>
              <a:spcBef>
                <a:spcPts val="994"/>
              </a:spcBef>
              <a:buAutoNum type="alphaUcPeriod"/>
              <a:tabLst>
                <a:tab pos="383540" algn="l"/>
              </a:tabLst>
            </a:pPr>
            <a:r>
              <a:rPr sz="2450" dirty="0">
                <a:latin typeface="Times New Roman"/>
                <a:cs typeface="Times New Roman"/>
              </a:rPr>
              <a:t>The</a:t>
            </a:r>
            <a:r>
              <a:rPr sz="2450" spc="180" dirty="0">
                <a:latin typeface="Times New Roman"/>
                <a:cs typeface="Times New Roman"/>
              </a:rPr>
              <a:t> </a:t>
            </a:r>
            <a:r>
              <a:rPr sz="2450" spc="-35" dirty="0">
                <a:latin typeface="Times New Roman"/>
                <a:cs typeface="Times New Roman"/>
              </a:rPr>
              <a:t>highest-</a:t>
            </a:r>
            <a:r>
              <a:rPr sz="2450" dirty="0">
                <a:latin typeface="Times New Roman"/>
                <a:cs typeface="Times New Roman"/>
              </a:rPr>
              <a:t>level</a:t>
            </a:r>
            <a:r>
              <a:rPr sz="2450" spc="175" dirty="0">
                <a:latin typeface="Times New Roman"/>
                <a:cs typeface="Times New Roman"/>
              </a:rPr>
              <a:t> </a:t>
            </a:r>
            <a:r>
              <a:rPr sz="2450" dirty="0">
                <a:latin typeface="Times New Roman"/>
                <a:cs typeface="Times New Roman"/>
              </a:rPr>
              <a:t>electrons</a:t>
            </a:r>
            <a:r>
              <a:rPr sz="2450" spc="180"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conductor</a:t>
            </a:r>
            <a:r>
              <a:rPr sz="2450" spc="175" dirty="0">
                <a:latin typeface="Times New Roman"/>
                <a:cs typeface="Times New Roman"/>
              </a:rPr>
              <a:t> </a:t>
            </a:r>
            <a:r>
              <a:rPr sz="2450" dirty="0">
                <a:latin typeface="Times New Roman"/>
                <a:cs typeface="Times New Roman"/>
              </a:rPr>
              <a:t>can</a:t>
            </a:r>
            <a:r>
              <a:rPr sz="2450" spc="180" dirty="0">
                <a:latin typeface="Times New Roman"/>
                <a:cs typeface="Times New Roman"/>
              </a:rPr>
              <a:t> </a:t>
            </a:r>
            <a:r>
              <a:rPr sz="2450" dirty="0">
                <a:latin typeface="Times New Roman"/>
                <a:cs typeface="Times New Roman"/>
              </a:rPr>
              <a:t>be</a:t>
            </a:r>
            <a:r>
              <a:rPr sz="2450" spc="180" dirty="0">
                <a:latin typeface="Times New Roman"/>
                <a:cs typeface="Times New Roman"/>
              </a:rPr>
              <a:t> </a:t>
            </a:r>
            <a:r>
              <a:rPr sz="2450" dirty="0">
                <a:latin typeface="Times New Roman"/>
                <a:cs typeface="Times New Roman"/>
              </a:rPr>
              <a:t>kicked</a:t>
            </a:r>
            <a:r>
              <a:rPr sz="2450" spc="175" dirty="0">
                <a:latin typeface="Times New Roman"/>
                <a:cs typeface="Times New Roman"/>
              </a:rPr>
              <a:t> </a:t>
            </a:r>
            <a:r>
              <a:rPr sz="2450" spc="-25" dirty="0">
                <a:latin typeface="Times New Roman"/>
                <a:cs typeface="Times New Roman"/>
              </a:rPr>
              <a:t>up 	</a:t>
            </a:r>
            <a:r>
              <a:rPr sz="2450" dirty="0">
                <a:latin typeface="Times New Roman"/>
                <a:cs typeface="Times New Roman"/>
              </a:rPr>
              <a:t>into</a:t>
            </a:r>
            <a:r>
              <a:rPr sz="2450" spc="-30" dirty="0">
                <a:latin typeface="Times New Roman"/>
                <a:cs typeface="Times New Roman"/>
              </a:rPr>
              <a:t> </a:t>
            </a:r>
            <a:r>
              <a:rPr sz="2450" dirty="0">
                <a:latin typeface="Times New Roman"/>
                <a:cs typeface="Times New Roman"/>
              </a:rPr>
              <a:t>a</a:t>
            </a:r>
            <a:r>
              <a:rPr sz="2450" spc="-25" dirty="0">
                <a:latin typeface="Times New Roman"/>
                <a:cs typeface="Times New Roman"/>
              </a:rPr>
              <a:t> </a:t>
            </a:r>
            <a:r>
              <a:rPr sz="2450" dirty="0">
                <a:latin typeface="Times New Roman"/>
                <a:cs typeface="Times New Roman"/>
              </a:rPr>
              <a:t>slightly</a:t>
            </a:r>
            <a:r>
              <a:rPr sz="2450" spc="-25" dirty="0">
                <a:latin typeface="Times New Roman"/>
                <a:cs typeface="Times New Roman"/>
              </a:rPr>
              <a:t> </a:t>
            </a:r>
            <a:r>
              <a:rPr sz="2450" dirty="0">
                <a:latin typeface="Times New Roman"/>
                <a:cs typeface="Times New Roman"/>
              </a:rPr>
              <a:t>higher</a:t>
            </a:r>
            <a:r>
              <a:rPr sz="2450" spc="-25" dirty="0">
                <a:latin typeface="Times New Roman"/>
                <a:cs typeface="Times New Roman"/>
              </a:rPr>
              <a:t> </a:t>
            </a:r>
            <a:r>
              <a:rPr sz="2450" dirty="0">
                <a:latin typeface="Times New Roman"/>
                <a:cs typeface="Times New Roman"/>
              </a:rPr>
              <a:t>energy</a:t>
            </a:r>
            <a:r>
              <a:rPr sz="2450" spc="-25" dirty="0">
                <a:latin typeface="Times New Roman"/>
                <a:cs typeface="Times New Roman"/>
              </a:rPr>
              <a:t> </a:t>
            </a:r>
            <a:r>
              <a:rPr sz="2450" spc="-45" dirty="0">
                <a:latin typeface="Times New Roman"/>
                <a:cs typeface="Times New Roman"/>
              </a:rPr>
              <a:t>level;</a:t>
            </a:r>
            <a:r>
              <a:rPr sz="2450" spc="-5" dirty="0">
                <a:latin typeface="Times New Roman"/>
                <a:cs typeface="Times New Roman"/>
              </a:rPr>
              <a:t> </a:t>
            </a:r>
            <a:r>
              <a:rPr sz="2450" dirty="0">
                <a:latin typeface="Times New Roman"/>
                <a:cs typeface="Times New Roman"/>
              </a:rPr>
              <a:t>the</a:t>
            </a:r>
            <a:r>
              <a:rPr sz="2450" spc="-25" dirty="0">
                <a:latin typeface="Times New Roman"/>
                <a:cs typeface="Times New Roman"/>
              </a:rPr>
              <a:t> </a:t>
            </a:r>
            <a:r>
              <a:rPr sz="2450" spc="-35" dirty="0">
                <a:latin typeface="Times New Roman"/>
                <a:cs typeface="Times New Roman"/>
              </a:rPr>
              <a:t>highest-</a:t>
            </a:r>
            <a:r>
              <a:rPr sz="2450" spc="-25" dirty="0">
                <a:latin typeface="Times New Roman"/>
                <a:cs typeface="Times New Roman"/>
              </a:rPr>
              <a:t>level </a:t>
            </a:r>
            <a:r>
              <a:rPr sz="2450" dirty="0">
                <a:latin typeface="Times New Roman"/>
                <a:cs typeface="Times New Roman"/>
              </a:rPr>
              <a:t>electrons</a:t>
            </a:r>
            <a:r>
              <a:rPr sz="2450" spc="-25" dirty="0">
                <a:latin typeface="Times New Roman"/>
                <a:cs typeface="Times New Roman"/>
              </a:rPr>
              <a:t> in 	</a:t>
            </a:r>
            <a:r>
              <a:rPr sz="2450" dirty="0">
                <a:latin typeface="Times New Roman"/>
                <a:cs typeface="Times New Roman"/>
              </a:rPr>
              <a:t>the</a:t>
            </a:r>
            <a:r>
              <a:rPr sz="2450" spc="240" dirty="0">
                <a:latin typeface="Times New Roman"/>
                <a:cs typeface="Times New Roman"/>
              </a:rPr>
              <a:t> </a:t>
            </a:r>
            <a:r>
              <a:rPr sz="2450" dirty="0">
                <a:latin typeface="Times New Roman"/>
                <a:cs typeface="Times New Roman"/>
              </a:rPr>
              <a:t>insulator</a:t>
            </a:r>
            <a:r>
              <a:rPr sz="2450" spc="254" dirty="0">
                <a:latin typeface="Times New Roman"/>
                <a:cs typeface="Times New Roman"/>
              </a:rPr>
              <a:t> </a:t>
            </a:r>
            <a:r>
              <a:rPr sz="2450" spc="-10" dirty="0">
                <a:latin typeface="Times New Roman"/>
                <a:cs typeface="Times New Roman"/>
              </a:rPr>
              <a:t>cannot.</a:t>
            </a:r>
            <a:endParaRPr sz="245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285" dirty="0"/>
              <a:t> </a:t>
            </a:r>
            <a:r>
              <a:rPr dirty="0"/>
              <a:t>apply</a:t>
            </a:r>
            <a:r>
              <a:rPr spc="295" dirty="0"/>
              <a:t> </a:t>
            </a:r>
            <a:r>
              <a:rPr dirty="0"/>
              <a:t>an</a:t>
            </a:r>
            <a:r>
              <a:rPr spc="295" dirty="0"/>
              <a:t> </a:t>
            </a:r>
            <a:r>
              <a:rPr dirty="0"/>
              <a:t>electric</a:t>
            </a:r>
            <a:r>
              <a:rPr spc="295" dirty="0"/>
              <a:t> </a:t>
            </a:r>
            <a:r>
              <a:rPr dirty="0"/>
              <a:t>field</a:t>
            </a:r>
            <a:r>
              <a:rPr spc="295" dirty="0"/>
              <a:t> </a:t>
            </a:r>
            <a:r>
              <a:rPr dirty="0"/>
              <a:t>to</a:t>
            </a:r>
            <a:r>
              <a:rPr spc="295" dirty="0"/>
              <a:t> </a:t>
            </a:r>
            <a:r>
              <a:rPr dirty="0"/>
              <a:t>a</a:t>
            </a:r>
            <a:r>
              <a:rPr spc="295" dirty="0"/>
              <a:t> </a:t>
            </a:r>
            <a:r>
              <a:rPr dirty="0"/>
              <a:t>conductor</a:t>
            </a:r>
            <a:r>
              <a:rPr spc="295" dirty="0"/>
              <a:t> </a:t>
            </a:r>
            <a:r>
              <a:rPr dirty="0"/>
              <a:t>and</a:t>
            </a:r>
            <a:r>
              <a:rPr spc="295" dirty="0"/>
              <a:t> </a:t>
            </a:r>
            <a:r>
              <a:rPr dirty="0"/>
              <a:t>current</a:t>
            </a:r>
            <a:r>
              <a:rPr spc="295" dirty="0"/>
              <a:t> </a:t>
            </a:r>
            <a:r>
              <a:rPr spc="60" dirty="0"/>
              <a:t>starts</a:t>
            </a:r>
            <a:r>
              <a:rPr spc="295" dirty="0"/>
              <a:t> </a:t>
            </a:r>
            <a:r>
              <a:rPr spc="-25" dirty="0"/>
              <a:t>to </a:t>
            </a:r>
            <a:r>
              <a:rPr dirty="0"/>
              <a:t>flow.</a:t>
            </a:r>
            <a:r>
              <a:rPr spc="250" dirty="0"/>
              <a:t>  </a:t>
            </a:r>
            <a:r>
              <a:rPr dirty="0"/>
              <a:t>You</a:t>
            </a:r>
            <a:r>
              <a:rPr spc="345" dirty="0"/>
              <a:t> </a:t>
            </a:r>
            <a:r>
              <a:rPr dirty="0"/>
              <a:t>apply</a:t>
            </a:r>
            <a:r>
              <a:rPr spc="350" dirty="0"/>
              <a:t> </a:t>
            </a:r>
            <a:r>
              <a:rPr dirty="0"/>
              <a:t>the</a:t>
            </a:r>
            <a:r>
              <a:rPr spc="345" dirty="0"/>
              <a:t> </a:t>
            </a:r>
            <a:r>
              <a:rPr dirty="0"/>
              <a:t>same</a:t>
            </a:r>
            <a:r>
              <a:rPr spc="345" dirty="0"/>
              <a:t> </a:t>
            </a:r>
            <a:r>
              <a:rPr dirty="0"/>
              <a:t>field</a:t>
            </a:r>
            <a:r>
              <a:rPr spc="345" dirty="0"/>
              <a:t> </a:t>
            </a:r>
            <a:r>
              <a:rPr dirty="0"/>
              <a:t>to</a:t>
            </a:r>
            <a:r>
              <a:rPr spc="350" dirty="0"/>
              <a:t> </a:t>
            </a:r>
            <a:r>
              <a:rPr dirty="0"/>
              <a:t>an</a:t>
            </a:r>
            <a:r>
              <a:rPr spc="350" dirty="0"/>
              <a:t> </a:t>
            </a:r>
            <a:r>
              <a:rPr dirty="0"/>
              <a:t>insulator</a:t>
            </a:r>
            <a:r>
              <a:rPr spc="345" dirty="0"/>
              <a:t> </a:t>
            </a:r>
            <a:r>
              <a:rPr dirty="0"/>
              <a:t>and</a:t>
            </a:r>
            <a:r>
              <a:rPr spc="350" dirty="0"/>
              <a:t> </a:t>
            </a:r>
            <a:r>
              <a:rPr dirty="0"/>
              <a:t>no</a:t>
            </a:r>
            <a:r>
              <a:rPr spc="350" dirty="0"/>
              <a:t> </a:t>
            </a:r>
            <a:r>
              <a:rPr spc="-10" dirty="0"/>
              <a:t>current </a:t>
            </a:r>
            <a:r>
              <a:rPr spc="60" dirty="0"/>
              <a:t>starts</a:t>
            </a:r>
            <a:r>
              <a:rPr spc="120" dirty="0"/>
              <a:t> </a:t>
            </a:r>
            <a:r>
              <a:rPr dirty="0"/>
              <a:t>to</a:t>
            </a:r>
            <a:r>
              <a:rPr spc="135" dirty="0"/>
              <a:t> </a:t>
            </a:r>
            <a:r>
              <a:rPr dirty="0"/>
              <a:t>flow.</a:t>
            </a:r>
            <a:r>
              <a:rPr spc="405" dirty="0"/>
              <a:t> </a:t>
            </a:r>
            <a:r>
              <a:rPr spc="75" dirty="0"/>
              <a:t>What</a:t>
            </a:r>
            <a:r>
              <a:rPr spc="125" dirty="0"/>
              <a:t> </a:t>
            </a:r>
            <a:r>
              <a:rPr dirty="0"/>
              <a:t>structural</a:t>
            </a:r>
            <a:r>
              <a:rPr spc="135" dirty="0"/>
              <a:t> </a:t>
            </a:r>
            <a:r>
              <a:rPr spc="-40" dirty="0"/>
              <a:t>difference</a:t>
            </a:r>
            <a:r>
              <a:rPr spc="130" dirty="0"/>
              <a:t> </a:t>
            </a:r>
            <a:r>
              <a:rPr dirty="0"/>
              <a:t>leads</a:t>
            </a:r>
            <a:r>
              <a:rPr spc="135" dirty="0"/>
              <a:t> </a:t>
            </a:r>
            <a:r>
              <a:rPr dirty="0"/>
              <a:t>to</a:t>
            </a:r>
            <a:r>
              <a:rPr spc="135" dirty="0"/>
              <a:t> </a:t>
            </a:r>
            <a:r>
              <a:rPr dirty="0"/>
              <a:t>this</a:t>
            </a:r>
            <a:r>
              <a:rPr spc="135" dirty="0"/>
              <a:t> </a:t>
            </a:r>
            <a:r>
              <a:rPr spc="-10" dirty="0"/>
              <a:t>behavioral </a:t>
            </a:r>
            <a:r>
              <a:rPr spc="-35" dirty="0"/>
              <a:t>difference?</a:t>
            </a:r>
            <a:r>
              <a:rPr spc="130" dirty="0"/>
              <a:t> </a:t>
            </a:r>
            <a:r>
              <a:rPr dirty="0"/>
              <a:t>(Choose</a:t>
            </a:r>
            <a:r>
              <a:rPr spc="-60" dirty="0"/>
              <a:t> </a:t>
            </a:r>
            <a:r>
              <a:rPr spc="-20" dirty="0"/>
              <a:t>one.)</a:t>
            </a:r>
          </a:p>
        </p:txBody>
      </p:sp>
      <p:sp>
        <p:nvSpPr>
          <p:cNvPr id="5" name="object 5"/>
          <p:cNvSpPr txBox="1"/>
          <p:nvPr/>
        </p:nvSpPr>
        <p:spPr>
          <a:xfrm>
            <a:off x="707758" y="2929545"/>
            <a:ext cx="8267065" cy="3554095"/>
          </a:xfrm>
          <a:prstGeom prst="rect">
            <a:avLst/>
          </a:prstGeom>
        </p:spPr>
        <p:txBody>
          <a:bodyPr vert="horz" wrap="square" lIns="0" tIns="9525" rIns="0" bIns="0" rtlCol="0">
            <a:spAutoFit/>
          </a:bodyPr>
          <a:lstStyle/>
          <a:p>
            <a:pPr marL="393700" marR="5080" indent="-370205" algn="just">
              <a:lnSpc>
                <a:spcPct val="101699"/>
              </a:lnSpc>
              <a:spcBef>
                <a:spcPts val="75"/>
              </a:spcBef>
              <a:buAutoNum type="alphaUcPeriod"/>
              <a:tabLst>
                <a:tab pos="394970" algn="l"/>
              </a:tabLst>
            </a:pP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energy</a:t>
            </a:r>
            <a:r>
              <a:rPr sz="2450" spc="254" dirty="0">
                <a:latin typeface="Times New Roman"/>
                <a:cs typeface="Times New Roman"/>
              </a:rPr>
              <a:t> </a:t>
            </a:r>
            <a:r>
              <a:rPr sz="2450" dirty="0">
                <a:latin typeface="Times New Roman"/>
                <a:cs typeface="Times New Roman"/>
              </a:rPr>
              <a:t>levels</a:t>
            </a:r>
            <a:r>
              <a:rPr sz="2450" spc="254" dirty="0">
                <a:latin typeface="Times New Roman"/>
                <a:cs typeface="Times New Roman"/>
              </a:rPr>
              <a:t> </a:t>
            </a:r>
            <a:r>
              <a:rPr sz="2450" dirty="0">
                <a:latin typeface="Times New Roman"/>
                <a:cs typeface="Times New Roman"/>
              </a:rPr>
              <a:t>in</a:t>
            </a:r>
            <a:r>
              <a:rPr sz="2450" spc="254" dirty="0">
                <a:latin typeface="Times New Roman"/>
                <a:cs typeface="Times New Roman"/>
              </a:rPr>
              <a:t> </a:t>
            </a:r>
            <a:r>
              <a:rPr sz="2450" dirty="0">
                <a:latin typeface="Times New Roman"/>
                <a:cs typeface="Times New Roman"/>
              </a:rPr>
              <a:t>the</a:t>
            </a:r>
            <a:r>
              <a:rPr sz="2450" spc="254" dirty="0">
                <a:latin typeface="Times New Roman"/>
                <a:cs typeface="Times New Roman"/>
              </a:rPr>
              <a:t> </a:t>
            </a:r>
            <a:r>
              <a:rPr sz="2450" dirty="0">
                <a:latin typeface="Times New Roman"/>
                <a:cs typeface="Times New Roman"/>
              </a:rPr>
              <a:t>conductor</a:t>
            </a:r>
            <a:r>
              <a:rPr sz="2450" spc="250" dirty="0">
                <a:latin typeface="Times New Roman"/>
                <a:cs typeface="Times New Roman"/>
              </a:rPr>
              <a:t> </a:t>
            </a:r>
            <a:r>
              <a:rPr sz="2450" dirty="0">
                <a:latin typeface="Times New Roman"/>
                <a:cs typeface="Times New Roman"/>
              </a:rPr>
              <a:t>are</a:t>
            </a:r>
            <a:r>
              <a:rPr sz="2450" spc="260" dirty="0">
                <a:latin typeface="Times New Roman"/>
                <a:cs typeface="Times New Roman"/>
              </a:rPr>
              <a:t> </a:t>
            </a:r>
            <a:r>
              <a:rPr sz="2450" dirty="0">
                <a:latin typeface="Times New Roman"/>
                <a:cs typeface="Times New Roman"/>
              </a:rPr>
              <a:t>organized</a:t>
            </a:r>
            <a:r>
              <a:rPr sz="2450" spc="250" dirty="0">
                <a:latin typeface="Times New Roman"/>
                <a:cs typeface="Times New Roman"/>
              </a:rPr>
              <a:t> </a:t>
            </a:r>
            <a:r>
              <a:rPr sz="2450" dirty="0">
                <a:latin typeface="Times New Roman"/>
                <a:cs typeface="Times New Roman"/>
              </a:rPr>
              <a:t>into</a:t>
            </a:r>
            <a:r>
              <a:rPr sz="2450" spc="254" dirty="0">
                <a:latin typeface="Times New Roman"/>
                <a:cs typeface="Times New Roman"/>
              </a:rPr>
              <a:t> </a:t>
            </a:r>
            <a:r>
              <a:rPr sz="2450" spc="-10" dirty="0">
                <a:latin typeface="Times New Roman"/>
                <a:cs typeface="Times New Roman"/>
              </a:rPr>
              <a:t>bands; 	</a:t>
            </a:r>
            <a:r>
              <a:rPr sz="2450" dirty="0">
                <a:latin typeface="Times New Roman"/>
                <a:cs typeface="Times New Roman"/>
              </a:rPr>
              <a:t>the</a:t>
            </a:r>
            <a:r>
              <a:rPr sz="2450" spc="155" dirty="0">
                <a:latin typeface="Times New Roman"/>
                <a:cs typeface="Times New Roman"/>
              </a:rPr>
              <a:t> </a:t>
            </a:r>
            <a:r>
              <a:rPr sz="2450" spc="-40" dirty="0">
                <a:latin typeface="Times New Roman"/>
                <a:cs typeface="Times New Roman"/>
              </a:rPr>
              <a:t>levels</a:t>
            </a:r>
            <a:r>
              <a:rPr sz="2450" spc="165" dirty="0">
                <a:latin typeface="Times New Roman"/>
                <a:cs typeface="Times New Roman"/>
              </a:rPr>
              <a:t> </a:t>
            </a:r>
            <a:r>
              <a:rPr sz="2450" dirty="0">
                <a:latin typeface="Times New Roman"/>
                <a:cs typeface="Times New Roman"/>
              </a:rPr>
              <a:t>in</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insulator</a:t>
            </a:r>
            <a:r>
              <a:rPr sz="2450" spc="165" dirty="0">
                <a:latin typeface="Times New Roman"/>
                <a:cs typeface="Times New Roman"/>
              </a:rPr>
              <a:t> </a:t>
            </a:r>
            <a:r>
              <a:rPr sz="2450" dirty="0">
                <a:latin typeface="Times New Roman"/>
                <a:cs typeface="Times New Roman"/>
              </a:rPr>
              <a:t>are</a:t>
            </a:r>
            <a:r>
              <a:rPr sz="2450" spc="165" dirty="0">
                <a:latin typeface="Times New Roman"/>
                <a:cs typeface="Times New Roman"/>
              </a:rPr>
              <a:t> </a:t>
            </a:r>
            <a:r>
              <a:rPr sz="2450" spc="-20" dirty="0">
                <a:latin typeface="Times New Roman"/>
                <a:cs typeface="Times New Roman"/>
              </a:rPr>
              <a:t>not.</a:t>
            </a:r>
            <a:endParaRPr sz="2450">
              <a:latin typeface="Times New Roman"/>
              <a:cs typeface="Times New Roman"/>
            </a:endParaRPr>
          </a:p>
          <a:p>
            <a:pPr marL="393700" marR="5080" indent="-358140" algn="just">
              <a:lnSpc>
                <a:spcPct val="101699"/>
              </a:lnSpc>
              <a:spcBef>
                <a:spcPts val="994"/>
              </a:spcBef>
              <a:buAutoNum type="alphaUcPeriod"/>
              <a:tabLst>
                <a:tab pos="394970" algn="l"/>
              </a:tabLst>
            </a:pPr>
            <a:r>
              <a:rPr sz="2450" dirty="0">
                <a:latin typeface="Times New Roman"/>
                <a:cs typeface="Times New Roman"/>
              </a:rPr>
              <a:t>Both</a:t>
            </a:r>
            <a:r>
              <a:rPr sz="2450" spc="60"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dirty="0">
                <a:latin typeface="Times New Roman"/>
                <a:cs typeface="Times New Roman"/>
              </a:rPr>
              <a:t>them</a:t>
            </a:r>
            <a:r>
              <a:rPr sz="2450" spc="55" dirty="0">
                <a:latin typeface="Times New Roman"/>
                <a:cs typeface="Times New Roman"/>
              </a:rPr>
              <a:t> </a:t>
            </a:r>
            <a:r>
              <a:rPr sz="2450" dirty="0">
                <a:latin typeface="Times New Roman"/>
                <a:cs typeface="Times New Roman"/>
              </a:rPr>
              <a:t>have</a:t>
            </a:r>
            <a:r>
              <a:rPr sz="2450" spc="60" dirty="0">
                <a:latin typeface="Times New Roman"/>
                <a:cs typeface="Times New Roman"/>
              </a:rPr>
              <a:t> </a:t>
            </a:r>
            <a:r>
              <a:rPr sz="2450" dirty="0">
                <a:latin typeface="Times New Roman"/>
                <a:cs typeface="Times New Roman"/>
              </a:rPr>
              <a:t>energy</a:t>
            </a:r>
            <a:r>
              <a:rPr sz="2450" spc="60" dirty="0">
                <a:latin typeface="Times New Roman"/>
                <a:cs typeface="Times New Roman"/>
              </a:rPr>
              <a:t> </a:t>
            </a:r>
            <a:r>
              <a:rPr sz="2450" spc="-35" dirty="0">
                <a:latin typeface="Times New Roman"/>
                <a:cs typeface="Times New Roman"/>
              </a:rPr>
              <a:t>levels</a:t>
            </a:r>
            <a:r>
              <a:rPr sz="2450" spc="55" dirty="0">
                <a:latin typeface="Times New Roman"/>
                <a:cs typeface="Times New Roman"/>
              </a:rPr>
              <a:t> </a:t>
            </a:r>
            <a:r>
              <a:rPr sz="2450" dirty="0">
                <a:latin typeface="Times New Roman"/>
                <a:cs typeface="Times New Roman"/>
              </a:rPr>
              <a:t>organized</a:t>
            </a:r>
            <a:r>
              <a:rPr sz="2450" spc="65" dirty="0">
                <a:latin typeface="Times New Roman"/>
                <a:cs typeface="Times New Roman"/>
              </a:rPr>
              <a:t> </a:t>
            </a:r>
            <a:r>
              <a:rPr sz="2450" dirty="0">
                <a:latin typeface="Times New Roman"/>
                <a:cs typeface="Times New Roman"/>
              </a:rPr>
              <a:t>into</a:t>
            </a:r>
            <a:r>
              <a:rPr sz="2450" spc="60" dirty="0">
                <a:latin typeface="Times New Roman"/>
                <a:cs typeface="Times New Roman"/>
              </a:rPr>
              <a:t> </a:t>
            </a:r>
            <a:r>
              <a:rPr sz="2450" dirty="0">
                <a:latin typeface="Times New Roman"/>
                <a:cs typeface="Times New Roman"/>
              </a:rPr>
              <a:t>bands,</a:t>
            </a:r>
            <a:r>
              <a:rPr sz="2450" spc="55" dirty="0">
                <a:latin typeface="Times New Roman"/>
                <a:cs typeface="Times New Roman"/>
              </a:rPr>
              <a:t> </a:t>
            </a:r>
            <a:r>
              <a:rPr sz="2450" spc="80" dirty="0">
                <a:latin typeface="Times New Roman"/>
                <a:cs typeface="Times New Roman"/>
              </a:rPr>
              <a:t>but</a:t>
            </a:r>
            <a:r>
              <a:rPr sz="2450" spc="60" dirty="0">
                <a:latin typeface="Times New Roman"/>
                <a:cs typeface="Times New Roman"/>
              </a:rPr>
              <a:t> </a:t>
            </a:r>
            <a:r>
              <a:rPr sz="2450" spc="-25" dirty="0">
                <a:latin typeface="Times New Roman"/>
                <a:cs typeface="Times New Roman"/>
              </a:rPr>
              <a:t>the 	</a:t>
            </a:r>
            <a:r>
              <a:rPr sz="2450" dirty="0">
                <a:latin typeface="Times New Roman"/>
                <a:cs typeface="Times New Roman"/>
              </a:rPr>
              <a:t>gap</a:t>
            </a:r>
            <a:r>
              <a:rPr sz="2450" spc="70" dirty="0">
                <a:latin typeface="Times New Roman"/>
                <a:cs typeface="Times New Roman"/>
              </a:rPr>
              <a:t> </a:t>
            </a:r>
            <a:r>
              <a:rPr sz="2450" dirty="0">
                <a:latin typeface="Times New Roman"/>
                <a:cs typeface="Times New Roman"/>
              </a:rPr>
              <a:t>between</a:t>
            </a:r>
            <a:r>
              <a:rPr sz="2450" spc="80" dirty="0">
                <a:latin typeface="Times New Roman"/>
                <a:cs typeface="Times New Roman"/>
              </a:rPr>
              <a:t> </a:t>
            </a:r>
            <a:r>
              <a:rPr sz="2450" dirty="0">
                <a:latin typeface="Times New Roman"/>
                <a:cs typeface="Times New Roman"/>
              </a:rPr>
              <a:t>bands</a:t>
            </a:r>
            <a:r>
              <a:rPr sz="2450" spc="75" dirty="0">
                <a:latin typeface="Times New Roman"/>
                <a:cs typeface="Times New Roman"/>
              </a:rPr>
              <a:t> </a:t>
            </a:r>
            <a:r>
              <a:rPr sz="2450" dirty="0">
                <a:latin typeface="Times New Roman"/>
                <a:cs typeface="Times New Roman"/>
              </a:rPr>
              <a:t>is</a:t>
            </a:r>
            <a:r>
              <a:rPr sz="2450" spc="80" dirty="0">
                <a:latin typeface="Times New Roman"/>
                <a:cs typeface="Times New Roman"/>
              </a:rPr>
              <a:t> </a:t>
            </a:r>
            <a:r>
              <a:rPr sz="2450" dirty="0">
                <a:latin typeface="Times New Roman"/>
                <a:cs typeface="Times New Roman"/>
              </a:rPr>
              <a:t>bigger</a:t>
            </a:r>
            <a:r>
              <a:rPr sz="2450" spc="80" dirty="0">
                <a:latin typeface="Times New Roman"/>
                <a:cs typeface="Times New Roman"/>
              </a:rPr>
              <a:t> </a:t>
            </a:r>
            <a:r>
              <a:rPr sz="2450" dirty="0">
                <a:latin typeface="Times New Roman"/>
                <a:cs typeface="Times New Roman"/>
              </a:rPr>
              <a:t>in</a:t>
            </a:r>
            <a:r>
              <a:rPr sz="2450" spc="80"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spc="-10" dirty="0">
                <a:latin typeface="Times New Roman"/>
                <a:cs typeface="Times New Roman"/>
              </a:rPr>
              <a:t>insulator.</a:t>
            </a:r>
            <a:endParaRPr sz="2450">
              <a:latin typeface="Times New Roman"/>
              <a:cs typeface="Times New Roman"/>
            </a:endParaRPr>
          </a:p>
          <a:p>
            <a:pPr marL="393700" marR="5080" indent="-361950" algn="just">
              <a:lnSpc>
                <a:spcPct val="101699"/>
              </a:lnSpc>
              <a:spcBef>
                <a:spcPts val="994"/>
              </a:spcBef>
              <a:buAutoNum type="alphaUcPeriod"/>
              <a:tabLst>
                <a:tab pos="394970" algn="l"/>
              </a:tabLst>
            </a:pPr>
            <a:r>
              <a:rPr sz="2450" dirty="0">
                <a:latin typeface="Times New Roman"/>
                <a:cs typeface="Times New Roman"/>
              </a:rPr>
              <a:t>The</a:t>
            </a:r>
            <a:r>
              <a:rPr sz="2450" spc="180" dirty="0">
                <a:latin typeface="Times New Roman"/>
                <a:cs typeface="Times New Roman"/>
              </a:rPr>
              <a:t> </a:t>
            </a:r>
            <a:r>
              <a:rPr sz="2450" spc="-35" dirty="0">
                <a:latin typeface="Times New Roman"/>
                <a:cs typeface="Times New Roman"/>
              </a:rPr>
              <a:t>highest-</a:t>
            </a:r>
            <a:r>
              <a:rPr sz="2450" dirty="0">
                <a:latin typeface="Times New Roman"/>
                <a:cs typeface="Times New Roman"/>
              </a:rPr>
              <a:t>level</a:t>
            </a:r>
            <a:r>
              <a:rPr sz="2450" spc="175" dirty="0">
                <a:latin typeface="Times New Roman"/>
                <a:cs typeface="Times New Roman"/>
              </a:rPr>
              <a:t> </a:t>
            </a:r>
            <a:r>
              <a:rPr sz="2450" dirty="0">
                <a:latin typeface="Times New Roman"/>
                <a:cs typeface="Times New Roman"/>
              </a:rPr>
              <a:t>electrons</a:t>
            </a:r>
            <a:r>
              <a:rPr sz="2450" spc="180"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conductor</a:t>
            </a:r>
            <a:r>
              <a:rPr sz="2450" spc="175" dirty="0">
                <a:latin typeface="Times New Roman"/>
                <a:cs typeface="Times New Roman"/>
              </a:rPr>
              <a:t> </a:t>
            </a:r>
            <a:r>
              <a:rPr sz="2450" dirty="0">
                <a:latin typeface="Times New Roman"/>
                <a:cs typeface="Times New Roman"/>
              </a:rPr>
              <a:t>can</a:t>
            </a:r>
            <a:r>
              <a:rPr sz="2450" spc="180" dirty="0">
                <a:latin typeface="Times New Roman"/>
                <a:cs typeface="Times New Roman"/>
              </a:rPr>
              <a:t> </a:t>
            </a:r>
            <a:r>
              <a:rPr sz="2450" dirty="0">
                <a:latin typeface="Times New Roman"/>
                <a:cs typeface="Times New Roman"/>
              </a:rPr>
              <a:t>be</a:t>
            </a:r>
            <a:r>
              <a:rPr sz="2450" spc="180" dirty="0">
                <a:latin typeface="Times New Roman"/>
                <a:cs typeface="Times New Roman"/>
              </a:rPr>
              <a:t> </a:t>
            </a:r>
            <a:r>
              <a:rPr sz="2450" dirty="0">
                <a:latin typeface="Times New Roman"/>
                <a:cs typeface="Times New Roman"/>
              </a:rPr>
              <a:t>kicked</a:t>
            </a:r>
            <a:r>
              <a:rPr sz="2450" spc="175" dirty="0">
                <a:latin typeface="Times New Roman"/>
                <a:cs typeface="Times New Roman"/>
              </a:rPr>
              <a:t> </a:t>
            </a:r>
            <a:r>
              <a:rPr sz="2450" spc="-25" dirty="0">
                <a:latin typeface="Times New Roman"/>
                <a:cs typeface="Times New Roman"/>
              </a:rPr>
              <a:t>up 	</a:t>
            </a:r>
            <a:r>
              <a:rPr sz="2450" dirty="0">
                <a:latin typeface="Times New Roman"/>
                <a:cs typeface="Times New Roman"/>
              </a:rPr>
              <a:t>into</a:t>
            </a:r>
            <a:r>
              <a:rPr sz="2450" spc="-30" dirty="0">
                <a:latin typeface="Times New Roman"/>
                <a:cs typeface="Times New Roman"/>
              </a:rPr>
              <a:t> </a:t>
            </a:r>
            <a:r>
              <a:rPr sz="2450" dirty="0">
                <a:latin typeface="Times New Roman"/>
                <a:cs typeface="Times New Roman"/>
              </a:rPr>
              <a:t>a</a:t>
            </a:r>
            <a:r>
              <a:rPr sz="2450" spc="-25" dirty="0">
                <a:latin typeface="Times New Roman"/>
                <a:cs typeface="Times New Roman"/>
              </a:rPr>
              <a:t> </a:t>
            </a:r>
            <a:r>
              <a:rPr sz="2450" dirty="0">
                <a:latin typeface="Times New Roman"/>
                <a:cs typeface="Times New Roman"/>
              </a:rPr>
              <a:t>slightly</a:t>
            </a:r>
            <a:r>
              <a:rPr sz="2450" spc="-25" dirty="0">
                <a:latin typeface="Times New Roman"/>
                <a:cs typeface="Times New Roman"/>
              </a:rPr>
              <a:t> </a:t>
            </a:r>
            <a:r>
              <a:rPr sz="2450" dirty="0">
                <a:latin typeface="Times New Roman"/>
                <a:cs typeface="Times New Roman"/>
              </a:rPr>
              <a:t>higher</a:t>
            </a:r>
            <a:r>
              <a:rPr sz="2450" spc="-25" dirty="0">
                <a:latin typeface="Times New Roman"/>
                <a:cs typeface="Times New Roman"/>
              </a:rPr>
              <a:t> </a:t>
            </a:r>
            <a:r>
              <a:rPr sz="2450" dirty="0">
                <a:latin typeface="Times New Roman"/>
                <a:cs typeface="Times New Roman"/>
              </a:rPr>
              <a:t>energy</a:t>
            </a:r>
            <a:r>
              <a:rPr sz="2450" spc="-25" dirty="0">
                <a:latin typeface="Times New Roman"/>
                <a:cs typeface="Times New Roman"/>
              </a:rPr>
              <a:t> </a:t>
            </a:r>
            <a:r>
              <a:rPr sz="2450" spc="-45" dirty="0">
                <a:latin typeface="Times New Roman"/>
                <a:cs typeface="Times New Roman"/>
              </a:rPr>
              <a:t>level;</a:t>
            </a:r>
            <a:r>
              <a:rPr sz="2450" spc="-5" dirty="0">
                <a:latin typeface="Times New Roman"/>
                <a:cs typeface="Times New Roman"/>
              </a:rPr>
              <a:t> </a:t>
            </a:r>
            <a:r>
              <a:rPr sz="2450" dirty="0">
                <a:latin typeface="Times New Roman"/>
                <a:cs typeface="Times New Roman"/>
              </a:rPr>
              <a:t>the</a:t>
            </a:r>
            <a:r>
              <a:rPr sz="2450" spc="-25" dirty="0">
                <a:latin typeface="Times New Roman"/>
                <a:cs typeface="Times New Roman"/>
              </a:rPr>
              <a:t> </a:t>
            </a:r>
            <a:r>
              <a:rPr sz="2450" spc="-35" dirty="0">
                <a:latin typeface="Times New Roman"/>
                <a:cs typeface="Times New Roman"/>
              </a:rPr>
              <a:t>highest-</a:t>
            </a:r>
            <a:r>
              <a:rPr sz="2450" spc="-25" dirty="0">
                <a:latin typeface="Times New Roman"/>
                <a:cs typeface="Times New Roman"/>
              </a:rPr>
              <a:t>level </a:t>
            </a:r>
            <a:r>
              <a:rPr sz="2450" dirty="0">
                <a:latin typeface="Times New Roman"/>
                <a:cs typeface="Times New Roman"/>
              </a:rPr>
              <a:t>electrons</a:t>
            </a:r>
            <a:r>
              <a:rPr sz="2450" spc="-25" dirty="0">
                <a:latin typeface="Times New Roman"/>
                <a:cs typeface="Times New Roman"/>
              </a:rPr>
              <a:t> in 	</a:t>
            </a:r>
            <a:r>
              <a:rPr sz="2450" dirty="0">
                <a:latin typeface="Times New Roman"/>
                <a:cs typeface="Times New Roman"/>
              </a:rPr>
              <a:t>the</a:t>
            </a:r>
            <a:r>
              <a:rPr sz="2450" spc="240" dirty="0">
                <a:latin typeface="Times New Roman"/>
                <a:cs typeface="Times New Roman"/>
              </a:rPr>
              <a:t> </a:t>
            </a:r>
            <a:r>
              <a:rPr sz="2450" dirty="0">
                <a:latin typeface="Times New Roman"/>
                <a:cs typeface="Times New Roman"/>
              </a:rPr>
              <a:t>insulator</a:t>
            </a:r>
            <a:r>
              <a:rPr sz="2450" spc="254" dirty="0">
                <a:latin typeface="Times New Roman"/>
                <a:cs typeface="Times New Roman"/>
              </a:rPr>
              <a:t> </a:t>
            </a:r>
            <a:r>
              <a:rPr sz="2450" spc="-10" dirty="0">
                <a:latin typeface="Times New Roman"/>
                <a:cs typeface="Times New Roman"/>
              </a:rPr>
              <a:t>cannot.</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extLst>
      <p:ext uri="{BB962C8B-B14F-4D97-AF65-F5344CB8AC3E}">
        <p14:creationId xmlns:p14="http://schemas.microsoft.com/office/powerpoint/2010/main" val="486896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Which</a:t>
            </a:r>
            <a:r>
              <a:rPr spc="175" dirty="0"/>
              <a:t> </a:t>
            </a:r>
            <a:r>
              <a:rPr dirty="0"/>
              <a:t>of</a:t>
            </a:r>
            <a:r>
              <a:rPr spc="185" dirty="0"/>
              <a:t> </a:t>
            </a:r>
            <a:r>
              <a:rPr dirty="0"/>
              <a:t>the</a:t>
            </a:r>
            <a:r>
              <a:rPr spc="180" dirty="0"/>
              <a:t> </a:t>
            </a:r>
            <a:r>
              <a:rPr spc="-50" dirty="0"/>
              <a:t>following</a:t>
            </a:r>
            <a:r>
              <a:rPr spc="185" dirty="0"/>
              <a:t> </a:t>
            </a:r>
            <a:r>
              <a:rPr dirty="0"/>
              <a:t>best</a:t>
            </a:r>
            <a:r>
              <a:rPr spc="185" dirty="0"/>
              <a:t> </a:t>
            </a:r>
            <a:r>
              <a:rPr dirty="0"/>
              <a:t>describes</a:t>
            </a:r>
            <a:r>
              <a:rPr spc="185" dirty="0"/>
              <a:t> </a:t>
            </a:r>
            <a:r>
              <a:rPr dirty="0"/>
              <a:t>the</a:t>
            </a:r>
            <a:r>
              <a:rPr spc="180" dirty="0"/>
              <a:t> </a:t>
            </a:r>
            <a:r>
              <a:rPr dirty="0"/>
              <a:t>electrons</a:t>
            </a:r>
            <a:r>
              <a:rPr spc="185" dirty="0"/>
              <a:t> </a:t>
            </a:r>
            <a:r>
              <a:rPr spc="114" dirty="0"/>
              <a:t>that</a:t>
            </a:r>
            <a:r>
              <a:rPr spc="185" dirty="0"/>
              <a:t> </a:t>
            </a:r>
            <a:r>
              <a:rPr spc="-10" dirty="0"/>
              <a:t>conduct </a:t>
            </a:r>
            <a:r>
              <a:rPr dirty="0"/>
              <a:t>current</a:t>
            </a:r>
            <a:r>
              <a:rPr spc="170" dirty="0"/>
              <a:t> </a:t>
            </a:r>
            <a:r>
              <a:rPr dirty="0"/>
              <a:t>in</a:t>
            </a:r>
            <a:r>
              <a:rPr spc="175" dirty="0"/>
              <a:t> </a:t>
            </a:r>
            <a:r>
              <a:rPr dirty="0"/>
              <a:t>a</a:t>
            </a:r>
            <a:r>
              <a:rPr spc="170" dirty="0"/>
              <a:t> </a:t>
            </a:r>
            <a:r>
              <a:rPr dirty="0"/>
              <a:t>wire</a:t>
            </a:r>
            <a:r>
              <a:rPr spc="170" dirty="0"/>
              <a:t> </a:t>
            </a:r>
            <a:r>
              <a:rPr dirty="0"/>
              <a:t>when</a:t>
            </a:r>
            <a:r>
              <a:rPr spc="175" dirty="0"/>
              <a:t> </a:t>
            </a:r>
            <a:r>
              <a:rPr dirty="0"/>
              <a:t>an</a:t>
            </a:r>
            <a:r>
              <a:rPr spc="170" dirty="0"/>
              <a:t> </a:t>
            </a:r>
            <a:r>
              <a:rPr dirty="0"/>
              <a:t>external</a:t>
            </a:r>
            <a:r>
              <a:rPr spc="170" dirty="0"/>
              <a:t> </a:t>
            </a:r>
            <a:r>
              <a:rPr dirty="0"/>
              <a:t>potential</a:t>
            </a:r>
            <a:r>
              <a:rPr spc="170" dirty="0"/>
              <a:t> </a:t>
            </a:r>
            <a:r>
              <a:rPr dirty="0"/>
              <a:t>is</a:t>
            </a:r>
            <a:r>
              <a:rPr spc="165" dirty="0"/>
              <a:t> </a:t>
            </a:r>
            <a:r>
              <a:rPr dirty="0"/>
              <a:t>applied?</a:t>
            </a:r>
            <a:r>
              <a:rPr spc="520" dirty="0"/>
              <a:t> </a:t>
            </a:r>
            <a:r>
              <a:rPr spc="-10" dirty="0"/>
              <a:t>(Choose one.)</a:t>
            </a:r>
          </a:p>
        </p:txBody>
      </p:sp>
      <p:sp>
        <p:nvSpPr>
          <p:cNvPr id="5" name="object 5"/>
          <p:cNvSpPr txBox="1"/>
          <p:nvPr/>
        </p:nvSpPr>
        <p:spPr>
          <a:xfrm>
            <a:off x="715137" y="2421615"/>
            <a:ext cx="8260715"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They</a:t>
            </a:r>
            <a:r>
              <a:rPr sz="2450" spc="135" dirty="0">
                <a:latin typeface="Times New Roman"/>
                <a:cs typeface="Times New Roman"/>
              </a:rPr>
              <a:t> </a:t>
            </a:r>
            <a:r>
              <a:rPr sz="2450" dirty="0">
                <a:latin typeface="Times New Roman"/>
                <a:cs typeface="Times New Roman"/>
              </a:rPr>
              <a:t>are</a:t>
            </a:r>
            <a:r>
              <a:rPr sz="2450" spc="135" dirty="0">
                <a:latin typeface="Times New Roman"/>
                <a:cs typeface="Times New Roman"/>
              </a:rPr>
              <a:t> </a:t>
            </a:r>
            <a:r>
              <a:rPr sz="2450" dirty="0">
                <a:latin typeface="Times New Roman"/>
                <a:cs typeface="Times New Roman"/>
              </a:rPr>
              <a:t>all</a:t>
            </a:r>
            <a:r>
              <a:rPr sz="2450" spc="140" dirty="0">
                <a:latin typeface="Times New Roman"/>
                <a:cs typeface="Times New Roman"/>
              </a:rPr>
              <a:t> </a:t>
            </a:r>
            <a:r>
              <a:rPr sz="2450" spc="-20" dirty="0">
                <a:latin typeface="Times New Roman"/>
                <a:cs typeface="Times New Roman"/>
              </a:rPr>
              <a:t>moving</a:t>
            </a:r>
            <a:r>
              <a:rPr sz="2450" spc="135"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dirty="0">
                <a:latin typeface="Times New Roman"/>
                <a:cs typeface="Times New Roman"/>
              </a:rPr>
              <a:t>constant</a:t>
            </a:r>
            <a:r>
              <a:rPr sz="2450" spc="135" dirty="0">
                <a:latin typeface="Times New Roman"/>
                <a:cs typeface="Times New Roman"/>
              </a:rPr>
              <a:t> </a:t>
            </a:r>
            <a:r>
              <a:rPr sz="2450" spc="-10" dirty="0">
                <a:latin typeface="Times New Roman"/>
                <a:cs typeface="Times New Roman"/>
              </a:rPr>
              <a:t>velocity.</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They</a:t>
            </a:r>
            <a:r>
              <a:rPr sz="2450" spc="135" dirty="0">
                <a:latin typeface="Times New Roman"/>
                <a:cs typeface="Times New Roman"/>
              </a:rPr>
              <a:t> </a:t>
            </a:r>
            <a:r>
              <a:rPr sz="2450" dirty="0">
                <a:latin typeface="Times New Roman"/>
                <a:cs typeface="Times New Roman"/>
              </a:rPr>
              <a:t>are</a:t>
            </a:r>
            <a:r>
              <a:rPr sz="2450" spc="135" dirty="0">
                <a:latin typeface="Times New Roman"/>
                <a:cs typeface="Times New Roman"/>
              </a:rPr>
              <a:t> </a:t>
            </a:r>
            <a:r>
              <a:rPr sz="2450" dirty="0">
                <a:latin typeface="Times New Roman"/>
                <a:cs typeface="Times New Roman"/>
              </a:rPr>
              <a:t>all</a:t>
            </a:r>
            <a:r>
              <a:rPr sz="2450" spc="140" dirty="0">
                <a:latin typeface="Times New Roman"/>
                <a:cs typeface="Times New Roman"/>
              </a:rPr>
              <a:t> </a:t>
            </a:r>
            <a:r>
              <a:rPr sz="2450" spc="-20" dirty="0">
                <a:latin typeface="Times New Roman"/>
                <a:cs typeface="Times New Roman"/>
              </a:rPr>
              <a:t>moving</a:t>
            </a:r>
            <a:r>
              <a:rPr sz="2450" spc="135"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dirty="0">
                <a:latin typeface="Times New Roman"/>
                <a:cs typeface="Times New Roman"/>
              </a:rPr>
              <a:t>constant</a:t>
            </a:r>
            <a:r>
              <a:rPr sz="2450" spc="130" dirty="0">
                <a:latin typeface="Times New Roman"/>
                <a:cs typeface="Times New Roman"/>
              </a:rPr>
              <a:t> </a:t>
            </a:r>
            <a:r>
              <a:rPr sz="2450" spc="-10" dirty="0">
                <a:latin typeface="Times New Roman"/>
                <a:cs typeface="Times New Roman"/>
              </a:rPr>
              <a:t>acceleration.</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They</a:t>
            </a:r>
            <a:r>
              <a:rPr sz="2450" spc="135" dirty="0">
                <a:latin typeface="Times New Roman"/>
                <a:cs typeface="Times New Roman"/>
              </a:rPr>
              <a:t> </a:t>
            </a:r>
            <a:r>
              <a:rPr sz="2450" dirty="0">
                <a:latin typeface="Times New Roman"/>
                <a:cs typeface="Times New Roman"/>
              </a:rPr>
              <a:t>are</a:t>
            </a:r>
            <a:r>
              <a:rPr sz="2450" spc="130" dirty="0">
                <a:latin typeface="Times New Roman"/>
                <a:cs typeface="Times New Roman"/>
              </a:rPr>
              <a:t> </a:t>
            </a:r>
            <a:r>
              <a:rPr sz="2450" dirty="0">
                <a:latin typeface="Times New Roman"/>
                <a:cs typeface="Times New Roman"/>
              </a:rPr>
              <a:t>alternately</a:t>
            </a:r>
            <a:r>
              <a:rPr sz="2450" spc="135" dirty="0">
                <a:latin typeface="Times New Roman"/>
                <a:cs typeface="Times New Roman"/>
              </a:rPr>
              <a:t> </a:t>
            </a:r>
            <a:r>
              <a:rPr sz="2450" dirty="0">
                <a:latin typeface="Times New Roman"/>
                <a:cs typeface="Times New Roman"/>
              </a:rPr>
              <a:t>accelerating</a:t>
            </a:r>
            <a:r>
              <a:rPr sz="2450" spc="135" dirty="0">
                <a:latin typeface="Times New Roman"/>
                <a:cs typeface="Times New Roman"/>
              </a:rPr>
              <a:t> </a:t>
            </a:r>
            <a:r>
              <a:rPr sz="2450" dirty="0">
                <a:latin typeface="Times New Roman"/>
                <a:cs typeface="Times New Roman"/>
              </a:rPr>
              <a:t>and</a:t>
            </a:r>
            <a:r>
              <a:rPr sz="2450" spc="135" dirty="0">
                <a:latin typeface="Times New Roman"/>
                <a:cs typeface="Times New Roman"/>
              </a:rPr>
              <a:t> </a:t>
            </a:r>
            <a:r>
              <a:rPr sz="2450" spc="-25" dirty="0">
                <a:latin typeface="Times New Roman"/>
                <a:cs typeface="Times New Roman"/>
              </a:rPr>
              <a:t>colliding</a:t>
            </a:r>
            <a:r>
              <a:rPr sz="2450" spc="130"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spc="-10" dirty="0">
                <a:latin typeface="Times New Roman"/>
                <a:cs typeface="Times New Roman"/>
              </a:rPr>
              <a:t>obstacles.</a:t>
            </a:r>
            <a:endParaRPr sz="2450">
              <a:latin typeface="Times New Roman"/>
              <a:cs typeface="Times New Roman"/>
            </a:endParaRPr>
          </a:p>
          <a:p>
            <a:pPr marL="386080" marR="5080" indent="-374015">
              <a:lnSpc>
                <a:spcPct val="101699"/>
              </a:lnSpc>
              <a:spcBef>
                <a:spcPts val="995"/>
              </a:spcBef>
              <a:buAutoNum type="alphaUcPeriod"/>
              <a:tabLst>
                <a:tab pos="387985" algn="l"/>
              </a:tabLst>
            </a:pPr>
            <a:r>
              <a:rPr sz="2450" dirty="0">
                <a:latin typeface="Times New Roman"/>
                <a:cs typeface="Times New Roman"/>
              </a:rPr>
              <a:t>They</a:t>
            </a:r>
            <a:r>
              <a:rPr sz="2450" spc="5" dirty="0">
                <a:latin typeface="Times New Roman"/>
                <a:cs typeface="Times New Roman"/>
              </a:rPr>
              <a:t> </a:t>
            </a:r>
            <a:r>
              <a:rPr sz="2450" dirty="0">
                <a:latin typeface="Times New Roman"/>
                <a:cs typeface="Times New Roman"/>
              </a:rPr>
              <a:t>are</a:t>
            </a:r>
            <a:r>
              <a:rPr sz="2450" spc="10" dirty="0">
                <a:latin typeface="Times New Roman"/>
                <a:cs typeface="Times New Roman"/>
              </a:rPr>
              <a:t> </a:t>
            </a:r>
            <a:r>
              <a:rPr sz="2450" dirty="0">
                <a:latin typeface="Times New Roman"/>
                <a:cs typeface="Times New Roman"/>
              </a:rPr>
              <a:t>all</a:t>
            </a:r>
            <a:r>
              <a:rPr sz="2450" spc="15" dirty="0">
                <a:latin typeface="Times New Roman"/>
                <a:cs typeface="Times New Roman"/>
              </a:rPr>
              <a:t> </a:t>
            </a:r>
            <a:r>
              <a:rPr sz="2450" spc="-30" dirty="0">
                <a:latin typeface="Times New Roman"/>
                <a:cs typeface="Times New Roman"/>
              </a:rPr>
              <a:t>moving</a:t>
            </a:r>
            <a:r>
              <a:rPr sz="2450" spc="15"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spc="-20" dirty="0">
                <a:latin typeface="Times New Roman"/>
                <a:cs typeface="Times New Roman"/>
              </a:rPr>
              <a:t>different</a:t>
            </a:r>
            <a:r>
              <a:rPr sz="2450" spc="10" dirty="0">
                <a:latin typeface="Times New Roman"/>
                <a:cs typeface="Times New Roman"/>
              </a:rPr>
              <a:t> </a:t>
            </a:r>
            <a:r>
              <a:rPr sz="2450" dirty="0">
                <a:latin typeface="Times New Roman"/>
                <a:cs typeface="Times New Roman"/>
              </a:rPr>
              <a:t>directions,</a:t>
            </a:r>
            <a:r>
              <a:rPr sz="2450" spc="35" dirty="0">
                <a:latin typeface="Times New Roman"/>
                <a:cs typeface="Times New Roman"/>
              </a:rPr>
              <a:t> </a:t>
            </a:r>
            <a:r>
              <a:rPr sz="2450" dirty="0">
                <a:latin typeface="Times New Roman"/>
                <a:cs typeface="Times New Roman"/>
              </a:rPr>
              <a:t>with</a:t>
            </a:r>
            <a:r>
              <a:rPr sz="2450" spc="15" dirty="0">
                <a:latin typeface="Times New Roman"/>
                <a:cs typeface="Times New Roman"/>
              </a:rPr>
              <a:t> </a:t>
            </a:r>
            <a:r>
              <a:rPr sz="2450" dirty="0">
                <a:latin typeface="Times New Roman"/>
                <a:cs typeface="Times New Roman"/>
              </a:rPr>
              <a:t>no</a:t>
            </a:r>
            <a:r>
              <a:rPr sz="2450" spc="10" dirty="0">
                <a:latin typeface="Times New Roman"/>
                <a:cs typeface="Times New Roman"/>
              </a:rPr>
              <a:t> </a:t>
            </a:r>
            <a:r>
              <a:rPr sz="2450" dirty="0">
                <a:latin typeface="Times New Roman"/>
                <a:cs typeface="Times New Roman"/>
              </a:rPr>
              <a:t>net</a:t>
            </a:r>
            <a:r>
              <a:rPr sz="2450" spc="15" dirty="0">
                <a:latin typeface="Times New Roman"/>
                <a:cs typeface="Times New Roman"/>
              </a:rPr>
              <a:t> </a:t>
            </a:r>
            <a:r>
              <a:rPr sz="2450" spc="-10" dirty="0">
                <a:latin typeface="Times New Roman"/>
                <a:cs typeface="Times New Roman"/>
              </a:rPr>
              <a:t>average 	velocity.</a:t>
            </a:r>
            <a:endParaRPr sz="2450">
              <a:latin typeface="Times New Roman"/>
              <a:cs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489521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11.2.</a:t>
            </a:r>
            <a:r>
              <a:rPr sz="1200" spc="180" dirty="0">
                <a:latin typeface="Times New Roman"/>
                <a:cs typeface="Times New Roman"/>
              </a:rPr>
              <a:t>  </a:t>
            </a:r>
            <a:r>
              <a:rPr sz="1200" dirty="0">
                <a:latin typeface="Times New Roman"/>
                <a:cs typeface="Times New Roman"/>
              </a:rPr>
              <a:t>BAND</a:t>
            </a:r>
            <a:r>
              <a:rPr sz="1200" spc="114" dirty="0">
                <a:latin typeface="Times New Roman"/>
                <a:cs typeface="Times New Roman"/>
              </a:rPr>
              <a:t> </a:t>
            </a:r>
            <a:r>
              <a:rPr sz="1200" spc="45" dirty="0">
                <a:latin typeface="Times New Roman"/>
                <a:cs typeface="Times New Roman"/>
              </a:rPr>
              <a:t>STRUCTURE</a:t>
            </a:r>
            <a:r>
              <a:rPr sz="1200" spc="110" dirty="0">
                <a:latin typeface="Times New Roman"/>
                <a:cs typeface="Times New Roman"/>
              </a:rPr>
              <a:t> </a:t>
            </a:r>
            <a:r>
              <a:rPr sz="1200" dirty="0">
                <a:latin typeface="Times New Roman"/>
                <a:cs typeface="Times New Roman"/>
              </a:rPr>
              <a:t>AND</a:t>
            </a:r>
            <a:r>
              <a:rPr sz="1200" spc="114" dirty="0">
                <a:latin typeface="Times New Roman"/>
                <a:cs typeface="Times New Roman"/>
              </a:rPr>
              <a:t> </a:t>
            </a:r>
            <a:r>
              <a:rPr sz="1200" spc="-10" dirty="0">
                <a:latin typeface="Times New Roman"/>
                <a:cs typeface="Times New Roman"/>
              </a:rPr>
              <a:t>CONDUCTION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Which</a:t>
            </a:r>
            <a:r>
              <a:rPr spc="175" dirty="0"/>
              <a:t> </a:t>
            </a:r>
            <a:r>
              <a:rPr dirty="0"/>
              <a:t>of</a:t>
            </a:r>
            <a:r>
              <a:rPr spc="185" dirty="0"/>
              <a:t> </a:t>
            </a:r>
            <a:r>
              <a:rPr dirty="0"/>
              <a:t>the</a:t>
            </a:r>
            <a:r>
              <a:rPr spc="180" dirty="0"/>
              <a:t> </a:t>
            </a:r>
            <a:r>
              <a:rPr spc="-50" dirty="0"/>
              <a:t>following</a:t>
            </a:r>
            <a:r>
              <a:rPr spc="185" dirty="0"/>
              <a:t> </a:t>
            </a:r>
            <a:r>
              <a:rPr dirty="0"/>
              <a:t>best</a:t>
            </a:r>
            <a:r>
              <a:rPr spc="185" dirty="0"/>
              <a:t> </a:t>
            </a:r>
            <a:r>
              <a:rPr dirty="0"/>
              <a:t>describes</a:t>
            </a:r>
            <a:r>
              <a:rPr spc="185" dirty="0"/>
              <a:t> </a:t>
            </a:r>
            <a:r>
              <a:rPr dirty="0"/>
              <a:t>the</a:t>
            </a:r>
            <a:r>
              <a:rPr spc="180" dirty="0"/>
              <a:t> </a:t>
            </a:r>
            <a:r>
              <a:rPr dirty="0"/>
              <a:t>electrons</a:t>
            </a:r>
            <a:r>
              <a:rPr spc="185" dirty="0"/>
              <a:t> </a:t>
            </a:r>
            <a:r>
              <a:rPr spc="114" dirty="0"/>
              <a:t>that</a:t>
            </a:r>
            <a:r>
              <a:rPr spc="185" dirty="0"/>
              <a:t> </a:t>
            </a:r>
            <a:r>
              <a:rPr spc="-10" dirty="0"/>
              <a:t>conduct </a:t>
            </a:r>
            <a:r>
              <a:rPr dirty="0"/>
              <a:t>current</a:t>
            </a:r>
            <a:r>
              <a:rPr spc="170" dirty="0"/>
              <a:t> </a:t>
            </a:r>
            <a:r>
              <a:rPr dirty="0"/>
              <a:t>in</a:t>
            </a:r>
            <a:r>
              <a:rPr spc="175" dirty="0"/>
              <a:t> </a:t>
            </a:r>
            <a:r>
              <a:rPr dirty="0"/>
              <a:t>a</a:t>
            </a:r>
            <a:r>
              <a:rPr spc="170" dirty="0"/>
              <a:t> </a:t>
            </a:r>
            <a:r>
              <a:rPr dirty="0"/>
              <a:t>wire</a:t>
            </a:r>
            <a:r>
              <a:rPr spc="170" dirty="0"/>
              <a:t> </a:t>
            </a:r>
            <a:r>
              <a:rPr dirty="0"/>
              <a:t>when</a:t>
            </a:r>
            <a:r>
              <a:rPr spc="175" dirty="0"/>
              <a:t> </a:t>
            </a:r>
            <a:r>
              <a:rPr dirty="0"/>
              <a:t>an</a:t>
            </a:r>
            <a:r>
              <a:rPr spc="170" dirty="0"/>
              <a:t> </a:t>
            </a:r>
            <a:r>
              <a:rPr dirty="0"/>
              <a:t>external</a:t>
            </a:r>
            <a:r>
              <a:rPr spc="170" dirty="0"/>
              <a:t> </a:t>
            </a:r>
            <a:r>
              <a:rPr dirty="0"/>
              <a:t>potential</a:t>
            </a:r>
            <a:r>
              <a:rPr spc="170" dirty="0"/>
              <a:t> </a:t>
            </a:r>
            <a:r>
              <a:rPr dirty="0"/>
              <a:t>is</a:t>
            </a:r>
            <a:r>
              <a:rPr spc="165" dirty="0"/>
              <a:t> </a:t>
            </a:r>
            <a:r>
              <a:rPr dirty="0"/>
              <a:t>applied?</a:t>
            </a:r>
            <a:r>
              <a:rPr spc="520" dirty="0"/>
              <a:t> </a:t>
            </a:r>
            <a:r>
              <a:rPr spc="-10" dirty="0"/>
              <a:t>(Choose one.)</a:t>
            </a:r>
          </a:p>
        </p:txBody>
      </p:sp>
      <p:sp>
        <p:nvSpPr>
          <p:cNvPr id="5" name="object 5"/>
          <p:cNvSpPr txBox="1"/>
          <p:nvPr/>
        </p:nvSpPr>
        <p:spPr>
          <a:xfrm>
            <a:off x="707758" y="2421615"/>
            <a:ext cx="8267700" cy="3049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They</a:t>
            </a:r>
            <a:r>
              <a:rPr sz="2450" spc="135" dirty="0">
                <a:latin typeface="Times New Roman"/>
                <a:cs typeface="Times New Roman"/>
              </a:rPr>
              <a:t> </a:t>
            </a:r>
            <a:r>
              <a:rPr sz="2450" dirty="0">
                <a:latin typeface="Times New Roman"/>
                <a:cs typeface="Times New Roman"/>
              </a:rPr>
              <a:t>are</a:t>
            </a:r>
            <a:r>
              <a:rPr sz="2450" spc="135" dirty="0">
                <a:latin typeface="Times New Roman"/>
                <a:cs typeface="Times New Roman"/>
              </a:rPr>
              <a:t> </a:t>
            </a:r>
            <a:r>
              <a:rPr sz="2450" dirty="0">
                <a:latin typeface="Times New Roman"/>
                <a:cs typeface="Times New Roman"/>
              </a:rPr>
              <a:t>all</a:t>
            </a:r>
            <a:r>
              <a:rPr sz="2450" spc="140" dirty="0">
                <a:latin typeface="Times New Roman"/>
                <a:cs typeface="Times New Roman"/>
              </a:rPr>
              <a:t> </a:t>
            </a:r>
            <a:r>
              <a:rPr sz="2450" spc="-20" dirty="0">
                <a:latin typeface="Times New Roman"/>
                <a:cs typeface="Times New Roman"/>
              </a:rPr>
              <a:t>moving</a:t>
            </a:r>
            <a:r>
              <a:rPr sz="2450" spc="135"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dirty="0">
                <a:latin typeface="Times New Roman"/>
                <a:cs typeface="Times New Roman"/>
              </a:rPr>
              <a:t>constant</a:t>
            </a:r>
            <a:r>
              <a:rPr sz="2450" spc="135" dirty="0">
                <a:latin typeface="Times New Roman"/>
                <a:cs typeface="Times New Roman"/>
              </a:rPr>
              <a:t> </a:t>
            </a:r>
            <a:r>
              <a:rPr sz="2450" spc="-10" dirty="0">
                <a:latin typeface="Times New Roman"/>
                <a:cs typeface="Times New Roman"/>
              </a:rPr>
              <a:t>velocity.</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They</a:t>
            </a:r>
            <a:r>
              <a:rPr sz="2450" spc="135" dirty="0">
                <a:latin typeface="Times New Roman"/>
                <a:cs typeface="Times New Roman"/>
              </a:rPr>
              <a:t> </a:t>
            </a:r>
            <a:r>
              <a:rPr sz="2450" dirty="0">
                <a:latin typeface="Times New Roman"/>
                <a:cs typeface="Times New Roman"/>
              </a:rPr>
              <a:t>are</a:t>
            </a:r>
            <a:r>
              <a:rPr sz="2450" spc="135" dirty="0">
                <a:latin typeface="Times New Roman"/>
                <a:cs typeface="Times New Roman"/>
              </a:rPr>
              <a:t> </a:t>
            </a:r>
            <a:r>
              <a:rPr sz="2450" dirty="0">
                <a:latin typeface="Times New Roman"/>
                <a:cs typeface="Times New Roman"/>
              </a:rPr>
              <a:t>all</a:t>
            </a:r>
            <a:r>
              <a:rPr sz="2450" spc="140" dirty="0">
                <a:latin typeface="Times New Roman"/>
                <a:cs typeface="Times New Roman"/>
              </a:rPr>
              <a:t> </a:t>
            </a:r>
            <a:r>
              <a:rPr sz="2450" spc="-20" dirty="0">
                <a:latin typeface="Times New Roman"/>
                <a:cs typeface="Times New Roman"/>
              </a:rPr>
              <a:t>moving</a:t>
            </a:r>
            <a:r>
              <a:rPr sz="2450" spc="135" dirty="0">
                <a:latin typeface="Times New Roman"/>
                <a:cs typeface="Times New Roman"/>
              </a:rPr>
              <a:t> </a:t>
            </a:r>
            <a:r>
              <a:rPr sz="2450" spc="120" dirty="0">
                <a:latin typeface="Times New Roman"/>
                <a:cs typeface="Times New Roman"/>
              </a:rPr>
              <a:t>at</a:t>
            </a:r>
            <a:r>
              <a:rPr sz="2450" spc="135" dirty="0">
                <a:latin typeface="Times New Roman"/>
                <a:cs typeface="Times New Roman"/>
              </a:rPr>
              <a:t> </a:t>
            </a:r>
            <a:r>
              <a:rPr sz="2450" dirty="0">
                <a:latin typeface="Times New Roman"/>
                <a:cs typeface="Times New Roman"/>
              </a:rPr>
              <a:t>constant</a:t>
            </a:r>
            <a:r>
              <a:rPr sz="2450" spc="130" dirty="0">
                <a:latin typeface="Times New Roman"/>
                <a:cs typeface="Times New Roman"/>
              </a:rPr>
              <a:t> </a:t>
            </a:r>
            <a:r>
              <a:rPr sz="2450" spc="-10" dirty="0">
                <a:latin typeface="Times New Roman"/>
                <a:cs typeface="Times New Roman"/>
              </a:rPr>
              <a:t>acceleration.</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They</a:t>
            </a:r>
            <a:r>
              <a:rPr sz="2450" spc="135" dirty="0">
                <a:latin typeface="Times New Roman"/>
                <a:cs typeface="Times New Roman"/>
              </a:rPr>
              <a:t> </a:t>
            </a:r>
            <a:r>
              <a:rPr sz="2450" dirty="0">
                <a:latin typeface="Times New Roman"/>
                <a:cs typeface="Times New Roman"/>
              </a:rPr>
              <a:t>are</a:t>
            </a:r>
            <a:r>
              <a:rPr sz="2450" spc="130" dirty="0">
                <a:latin typeface="Times New Roman"/>
                <a:cs typeface="Times New Roman"/>
              </a:rPr>
              <a:t> </a:t>
            </a:r>
            <a:r>
              <a:rPr sz="2450" dirty="0">
                <a:latin typeface="Times New Roman"/>
                <a:cs typeface="Times New Roman"/>
              </a:rPr>
              <a:t>alternately</a:t>
            </a:r>
            <a:r>
              <a:rPr sz="2450" spc="135" dirty="0">
                <a:latin typeface="Times New Roman"/>
                <a:cs typeface="Times New Roman"/>
              </a:rPr>
              <a:t> </a:t>
            </a:r>
            <a:r>
              <a:rPr sz="2450" dirty="0">
                <a:latin typeface="Times New Roman"/>
                <a:cs typeface="Times New Roman"/>
              </a:rPr>
              <a:t>accelerating</a:t>
            </a:r>
            <a:r>
              <a:rPr sz="2450" spc="135" dirty="0">
                <a:latin typeface="Times New Roman"/>
                <a:cs typeface="Times New Roman"/>
              </a:rPr>
              <a:t> </a:t>
            </a:r>
            <a:r>
              <a:rPr sz="2450" dirty="0">
                <a:latin typeface="Times New Roman"/>
                <a:cs typeface="Times New Roman"/>
              </a:rPr>
              <a:t>and</a:t>
            </a:r>
            <a:r>
              <a:rPr sz="2450" spc="135" dirty="0">
                <a:latin typeface="Times New Roman"/>
                <a:cs typeface="Times New Roman"/>
              </a:rPr>
              <a:t> </a:t>
            </a:r>
            <a:r>
              <a:rPr sz="2450" spc="-25" dirty="0">
                <a:latin typeface="Times New Roman"/>
                <a:cs typeface="Times New Roman"/>
              </a:rPr>
              <a:t>colliding</a:t>
            </a:r>
            <a:r>
              <a:rPr sz="2450" spc="130"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spc="-10" dirty="0">
                <a:latin typeface="Times New Roman"/>
                <a:cs typeface="Times New Roman"/>
              </a:rPr>
              <a:t>obstacles.</a:t>
            </a:r>
            <a:endParaRPr sz="2450">
              <a:latin typeface="Times New Roman"/>
              <a:cs typeface="Times New Roman"/>
            </a:endParaRPr>
          </a:p>
          <a:p>
            <a:pPr marL="393065" marR="5080" indent="-374015">
              <a:lnSpc>
                <a:spcPct val="101699"/>
              </a:lnSpc>
              <a:spcBef>
                <a:spcPts val="995"/>
              </a:spcBef>
              <a:buAutoNum type="alphaUcPeriod"/>
              <a:tabLst>
                <a:tab pos="394970" algn="l"/>
              </a:tabLst>
            </a:pPr>
            <a:r>
              <a:rPr sz="2450" dirty="0">
                <a:latin typeface="Times New Roman"/>
                <a:cs typeface="Times New Roman"/>
              </a:rPr>
              <a:t>They</a:t>
            </a:r>
            <a:r>
              <a:rPr sz="2450" spc="5" dirty="0">
                <a:latin typeface="Times New Roman"/>
                <a:cs typeface="Times New Roman"/>
              </a:rPr>
              <a:t> </a:t>
            </a:r>
            <a:r>
              <a:rPr sz="2450" dirty="0">
                <a:latin typeface="Times New Roman"/>
                <a:cs typeface="Times New Roman"/>
              </a:rPr>
              <a:t>are</a:t>
            </a:r>
            <a:r>
              <a:rPr sz="2450" spc="10" dirty="0">
                <a:latin typeface="Times New Roman"/>
                <a:cs typeface="Times New Roman"/>
              </a:rPr>
              <a:t> </a:t>
            </a:r>
            <a:r>
              <a:rPr sz="2450" dirty="0">
                <a:latin typeface="Times New Roman"/>
                <a:cs typeface="Times New Roman"/>
              </a:rPr>
              <a:t>all</a:t>
            </a:r>
            <a:r>
              <a:rPr sz="2450" spc="15" dirty="0">
                <a:latin typeface="Times New Roman"/>
                <a:cs typeface="Times New Roman"/>
              </a:rPr>
              <a:t> </a:t>
            </a:r>
            <a:r>
              <a:rPr sz="2450" spc="-30" dirty="0">
                <a:latin typeface="Times New Roman"/>
                <a:cs typeface="Times New Roman"/>
              </a:rPr>
              <a:t>moving</a:t>
            </a:r>
            <a:r>
              <a:rPr sz="2450" spc="15" dirty="0">
                <a:latin typeface="Times New Roman"/>
                <a:cs typeface="Times New Roman"/>
              </a:rPr>
              <a:t> </a:t>
            </a:r>
            <a:r>
              <a:rPr sz="2450" dirty="0">
                <a:latin typeface="Times New Roman"/>
                <a:cs typeface="Times New Roman"/>
              </a:rPr>
              <a:t>in</a:t>
            </a:r>
            <a:r>
              <a:rPr sz="2450" spc="15" dirty="0">
                <a:latin typeface="Times New Roman"/>
                <a:cs typeface="Times New Roman"/>
              </a:rPr>
              <a:t> </a:t>
            </a:r>
            <a:r>
              <a:rPr sz="2450" spc="-20" dirty="0">
                <a:latin typeface="Times New Roman"/>
                <a:cs typeface="Times New Roman"/>
              </a:rPr>
              <a:t>different</a:t>
            </a:r>
            <a:r>
              <a:rPr sz="2450" spc="10" dirty="0">
                <a:latin typeface="Times New Roman"/>
                <a:cs typeface="Times New Roman"/>
              </a:rPr>
              <a:t> </a:t>
            </a:r>
            <a:r>
              <a:rPr sz="2450" dirty="0">
                <a:latin typeface="Times New Roman"/>
                <a:cs typeface="Times New Roman"/>
              </a:rPr>
              <a:t>directions,</a:t>
            </a:r>
            <a:r>
              <a:rPr sz="2450" spc="35" dirty="0">
                <a:latin typeface="Times New Roman"/>
                <a:cs typeface="Times New Roman"/>
              </a:rPr>
              <a:t> </a:t>
            </a:r>
            <a:r>
              <a:rPr sz="2450" dirty="0">
                <a:latin typeface="Times New Roman"/>
                <a:cs typeface="Times New Roman"/>
              </a:rPr>
              <a:t>with</a:t>
            </a:r>
            <a:r>
              <a:rPr sz="2450" spc="15" dirty="0">
                <a:latin typeface="Times New Roman"/>
                <a:cs typeface="Times New Roman"/>
              </a:rPr>
              <a:t> </a:t>
            </a:r>
            <a:r>
              <a:rPr sz="2450" dirty="0">
                <a:latin typeface="Times New Roman"/>
                <a:cs typeface="Times New Roman"/>
              </a:rPr>
              <a:t>no</a:t>
            </a:r>
            <a:r>
              <a:rPr sz="2450" spc="10" dirty="0">
                <a:latin typeface="Times New Roman"/>
                <a:cs typeface="Times New Roman"/>
              </a:rPr>
              <a:t> </a:t>
            </a:r>
            <a:r>
              <a:rPr sz="2450" dirty="0">
                <a:latin typeface="Times New Roman"/>
                <a:cs typeface="Times New Roman"/>
              </a:rPr>
              <a:t>net</a:t>
            </a:r>
            <a:r>
              <a:rPr sz="2450" spc="15" dirty="0">
                <a:latin typeface="Times New Roman"/>
                <a:cs typeface="Times New Roman"/>
              </a:rPr>
              <a:t> </a:t>
            </a:r>
            <a:r>
              <a:rPr sz="2450" spc="-10" dirty="0">
                <a:latin typeface="Times New Roman"/>
                <a:cs typeface="Times New Roman"/>
              </a:rPr>
              <a:t>average 	velocity.</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056185" y="878291"/>
            <a:ext cx="291973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689985" cy="288290"/>
          </a:xfrm>
          <a:prstGeom prst="rect">
            <a:avLst/>
          </a:prstGeom>
        </p:spPr>
        <p:txBody>
          <a:bodyPr vert="horz" wrap="square" lIns="0" tIns="15240" rIns="0" bIns="0" rtlCol="0">
            <a:spAutoFit/>
          </a:bodyPr>
          <a:lstStyle/>
          <a:p>
            <a:pPr marL="12700">
              <a:lnSpc>
                <a:spcPct val="100000"/>
              </a:lnSpc>
              <a:spcBef>
                <a:spcPts val="120"/>
              </a:spcBef>
              <a:tabLst>
                <a:tab pos="695325" algn="l"/>
              </a:tabLst>
            </a:pPr>
            <a:r>
              <a:rPr sz="1700" b="1" spc="-20" dirty="0">
                <a:latin typeface="Georgia"/>
                <a:cs typeface="Georgia"/>
              </a:rPr>
              <a:t>11.3</a:t>
            </a:r>
            <a:r>
              <a:rPr sz="1700" b="1" dirty="0">
                <a:latin typeface="Georgia"/>
                <a:cs typeface="Georgia"/>
              </a:rPr>
              <a:t>	</a:t>
            </a:r>
            <a:r>
              <a:rPr sz="1700" b="1" spc="-60" dirty="0">
                <a:latin typeface="Georgia"/>
                <a:cs typeface="Georgia"/>
              </a:rPr>
              <a:t>Semiconductors</a:t>
            </a:r>
            <a:r>
              <a:rPr sz="1700" b="1" spc="35" dirty="0">
                <a:latin typeface="Georgia"/>
                <a:cs typeface="Georgia"/>
              </a:rPr>
              <a:t> </a:t>
            </a:r>
            <a:r>
              <a:rPr sz="1700" b="1" spc="-10" dirty="0">
                <a:latin typeface="Georgia"/>
                <a:cs typeface="Georgia"/>
              </a:rPr>
              <a:t>and</a:t>
            </a:r>
            <a:r>
              <a:rPr sz="1700" b="1" spc="30" dirty="0">
                <a:latin typeface="Georgia"/>
                <a:cs typeface="Georgia"/>
              </a:rPr>
              <a:t> </a:t>
            </a:r>
            <a:r>
              <a:rPr sz="1700" b="1" spc="-35" dirty="0">
                <a:latin typeface="Georgia"/>
                <a:cs typeface="Georgia"/>
              </a:rPr>
              <a:t>Diodes</a:t>
            </a:r>
            <a:endParaRPr sz="1700">
              <a:latin typeface="Georgia"/>
              <a:cs typeface="Georgi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53492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33400" algn="l"/>
                <a:tab pos="1482725" algn="l"/>
                <a:tab pos="2686685" algn="l"/>
                <a:tab pos="4639310" algn="l"/>
                <a:tab pos="5198745" algn="l"/>
                <a:tab pos="6069965" algn="l"/>
                <a:tab pos="6443345" algn="l"/>
                <a:tab pos="6984365" algn="l"/>
              </a:tabLst>
            </a:pPr>
            <a:r>
              <a:rPr spc="-25" dirty="0"/>
              <a:t>An</a:t>
            </a:r>
            <a:r>
              <a:rPr dirty="0"/>
              <a:t>	</a:t>
            </a:r>
            <a:r>
              <a:rPr spc="60" dirty="0"/>
              <a:t>n-</a:t>
            </a:r>
            <a:r>
              <a:rPr spc="-20" dirty="0"/>
              <a:t>type</a:t>
            </a:r>
            <a:r>
              <a:rPr dirty="0"/>
              <a:t>	</a:t>
            </a:r>
            <a:r>
              <a:rPr spc="-10" dirty="0"/>
              <a:t>extrinsic</a:t>
            </a:r>
            <a:r>
              <a:rPr dirty="0"/>
              <a:t>	</a:t>
            </a:r>
            <a:r>
              <a:rPr spc="-10" dirty="0"/>
              <a:t>semiconductor</a:t>
            </a:r>
            <a:r>
              <a:rPr dirty="0"/>
              <a:t>	</a:t>
            </a:r>
            <a:r>
              <a:rPr spc="-25" dirty="0"/>
              <a:t>has</a:t>
            </a:r>
            <a:r>
              <a:rPr dirty="0"/>
              <a:t>	</a:t>
            </a:r>
            <a:r>
              <a:rPr spc="-10" dirty="0"/>
              <a:t>which</a:t>
            </a:r>
            <a:r>
              <a:rPr dirty="0"/>
              <a:t>	</a:t>
            </a:r>
            <a:r>
              <a:rPr spc="-25" dirty="0"/>
              <a:t>of</a:t>
            </a:r>
            <a:r>
              <a:rPr dirty="0"/>
              <a:t>	</a:t>
            </a:r>
            <a:r>
              <a:rPr spc="-25" dirty="0"/>
              <a:t>the</a:t>
            </a:r>
            <a:r>
              <a:rPr dirty="0"/>
              <a:t>	</a:t>
            </a:r>
            <a:r>
              <a:rPr spc="-85" dirty="0"/>
              <a:t>following? </a:t>
            </a:r>
            <a:r>
              <a:rPr dirty="0"/>
              <a:t>(Choose</a:t>
            </a:r>
            <a:r>
              <a:rPr spc="-65"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23495">
              <a:lnSpc>
                <a:spcPct val="100000"/>
              </a:lnSpc>
              <a:spcBef>
                <a:spcPts val="1140"/>
              </a:spcBef>
            </a:pPr>
            <a:r>
              <a:rPr dirty="0"/>
              <a:t>A.</a:t>
            </a:r>
            <a:r>
              <a:rPr spc="-110" dirty="0"/>
              <a:t> </a:t>
            </a:r>
            <a:r>
              <a:rPr dirty="0"/>
              <a:t>A</a:t>
            </a:r>
            <a:r>
              <a:rPr spc="50" dirty="0"/>
              <a:t> </a:t>
            </a:r>
            <a:r>
              <a:rPr spc="-10" dirty="0"/>
              <a:t>significant</a:t>
            </a:r>
            <a:r>
              <a:rPr spc="50" dirty="0"/>
              <a:t> </a:t>
            </a:r>
            <a:r>
              <a:rPr dirty="0"/>
              <a:t>number</a:t>
            </a:r>
            <a:r>
              <a:rPr spc="45" dirty="0"/>
              <a:t> </a:t>
            </a:r>
            <a:r>
              <a:rPr dirty="0"/>
              <a:t>of</a:t>
            </a:r>
            <a:r>
              <a:rPr spc="50" dirty="0"/>
              <a:t> </a:t>
            </a:r>
            <a:r>
              <a:rPr dirty="0"/>
              <a:t>electrons</a:t>
            </a:r>
            <a:r>
              <a:rPr spc="50" dirty="0"/>
              <a:t> </a:t>
            </a:r>
            <a:r>
              <a:rPr dirty="0"/>
              <a:t>in</a:t>
            </a:r>
            <a:r>
              <a:rPr spc="45" dirty="0"/>
              <a:t> </a:t>
            </a:r>
            <a:r>
              <a:rPr dirty="0"/>
              <a:t>the</a:t>
            </a:r>
            <a:r>
              <a:rPr spc="50" dirty="0"/>
              <a:t> </a:t>
            </a:r>
            <a:r>
              <a:rPr dirty="0"/>
              <a:t>conduction</a:t>
            </a:r>
            <a:r>
              <a:rPr spc="50" dirty="0"/>
              <a:t> </a:t>
            </a:r>
            <a:r>
              <a:rPr spc="-20" dirty="0"/>
              <a:t>band</a:t>
            </a:r>
          </a:p>
          <a:p>
            <a:pPr marL="35560">
              <a:lnSpc>
                <a:spcPct val="100000"/>
              </a:lnSpc>
              <a:spcBef>
                <a:spcPts val="1045"/>
              </a:spcBef>
            </a:pPr>
            <a:r>
              <a:rPr dirty="0"/>
              <a:t>B.</a:t>
            </a:r>
            <a:r>
              <a:rPr spc="-114" dirty="0"/>
              <a:t> </a:t>
            </a:r>
            <a:r>
              <a:rPr dirty="0"/>
              <a:t>A</a:t>
            </a:r>
            <a:r>
              <a:rPr spc="35" dirty="0"/>
              <a:t> </a:t>
            </a:r>
            <a:r>
              <a:rPr spc="-10" dirty="0"/>
              <a:t>significant</a:t>
            </a:r>
            <a:r>
              <a:rPr spc="30" dirty="0"/>
              <a:t> </a:t>
            </a:r>
            <a:r>
              <a:rPr dirty="0"/>
              <a:t>number</a:t>
            </a:r>
            <a:r>
              <a:rPr spc="30" dirty="0"/>
              <a:t> </a:t>
            </a:r>
            <a:r>
              <a:rPr dirty="0"/>
              <a:t>of</a:t>
            </a:r>
            <a:r>
              <a:rPr spc="30" dirty="0"/>
              <a:t> </a:t>
            </a:r>
            <a:r>
              <a:rPr dirty="0"/>
              <a:t>holes</a:t>
            </a:r>
            <a:r>
              <a:rPr spc="30" dirty="0"/>
              <a:t> </a:t>
            </a:r>
            <a:r>
              <a:rPr dirty="0"/>
              <a:t>in</a:t>
            </a:r>
            <a:r>
              <a:rPr spc="35" dirty="0"/>
              <a:t> </a:t>
            </a:r>
            <a:r>
              <a:rPr dirty="0"/>
              <a:t>the</a:t>
            </a:r>
            <a:r>
              <a:rPr spc="30" dirty="0"/>
              <a:t> </a:t>
            </a:r>
            <a:r>
              <a:rPr spc="-30" dirty="0"/>
              <a:t>valence</a:t>
            </a:r>
            <a:r>
              <a:rPr spc="30" dirty="0"/>
              <a:t> </a:t>
            </a:r>
            <a:r>
              <a:rPr spc="-20" dirty="0"/>
              <a:t>band</a:t>
            </a:r>
          </a:p>
          <a:p>
            <a:pPr marL="31750">
              <a:lnSpc>
                <a:spcPct val="100000"/>
              </a:lnSpc>
              <a:spcBef>
                <a:spcPts val="1045"/>
              </a:spcBef>
            </a:pPr>
            <a:r>
              <a:rPr dirty="0"/>
              <a:t>C.</a:t>
            </a:r>
            <a:r>
              <a:rPr spc="-5" dirty="0"/>
              <a:t> </a:t>
            </a:r>
            <a:r>
              <a:rPr dirty="0"/>
              <a:t>Both</a:t>
            </a:r>
            <a:r>
              <a:rPr spc="170" dirty="0"/>
              <a:t> </a:t>
            </a:r>
            <a:r>
              <a:rPr dirty="0"/>
              <a:t>A</a:t>
            </a:r>
            <a:r>
              <a:rPr spc="170" dirty="0"/>
              <a:t> </a:t>
            </a:r>
            <a:r>
              <a:rPr dirty="0"/>
              <a:t>and</a:t>
            </a:r>
            <a:r>
              <a:rPr spc="170" dirty="0"/>
              <a:t> </a:t>
            </a:r>
            <a:r>
              <a:rPr spc="-50" dirty="0"/>
              <a:t>B</a:t>
            </a:r>
          </a:p>
          <a:p>
            <a:pPr marL="19685">
              <a:lnSpc>
                <a:spcPct val="100000"/>
              </a:lnSpc>
              <a:spcBef>
                <a:spcPts val="1045"/>
              </a:spcBef>
            </a:pPr>
            <a:r>
              <a:rPr dirty="0"/>
              <a:t>D.</a:t>
            </a:r>
            <a:r>
              <a:rPr spc="-50" dirty="0"/>
              <a:t> </a:t>
            </a:r>
            <a:r>
              <a:rPr dirty="0"/>
              <a:t>Neither</a:t>
            </a:r>
            <a:r>
              <a:rPr spc="110" dirty="0"/>
              <a:t> </a:t>
            </a:r>
            <a:r>
              <a:rPr dirty="0"/>
              <a:t>A</a:t>
            </a:r>
            <a:r>
              <a:rPr spc="110" dirty="0"/>
              <a:t> </a:t>
            </a:r>
            <a:r>
              <a:rPr dirty="0"/>
              <a:t>nor</a:t>
            </a:r>
            <a:r>
              <a:rPr spc="110" dirty="0"/>
              <a:t> </a:t>
            </a:r>
            <a:r>
              <a:rPr spc="-50" dirty="0"/>
              <a:t>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53492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533400" algn="l"/>
                <a:tab pos="1482725" algn="l"/>
                <a:tab pos="2686685" algn="l"/>
                <a:tab pos="4639310" algn="l"/>
                <a:tab pos="5198745" algn="l"/>
                <a:tab pos="6069965" algn="l"/>
                <a:tab pos="6443345" algn="l"/>
                <a:tab pos="6984365" algn="l"/>
              </a:tabLst>
            </a:pPr>
            <a:r>
              <a:rPr spc="-25" dirty="0"/>
              <a:t>An</a:t>
            </a:r>
            <a:r>
              <a:rPr dirty="0"/>
              <a:t>	</a:t>
            </a:r>
            <a:r>
              <a:rPr spc="60" dirty="0"/>
              <a:t>n-</a:t>
            </a:r>
            <a:r>
              <a:rPr spc="-20" dirty="0"/>
              <a:t>type</a:t>
            </a:r>
            <a:r>
              <a:rPr dirty="0"/>
              <a:t>	</a:t>
            </a:r>
            <a:r>
              <a:rPr spc="-10" dirty="0"/>
              <a:t>extrinsic</a:t>
            </a:r>
            <a:r>
              <a:rPr dirty="0"/>
              <a:t>	</a:t>
            </a:r>
            <a:r>
              <a:rPr spc="-10" dirty="0"/>
              <a:t>semiconductor</a:t>
            </a:r>
            <a:r>
              <a:rPr dirty="0"/>
              <a:t>	</a:t>
            </a:r>
            <a:r>
              <a:rPr spc="-25" dirty="0"/>
              <a:t>has</a:t>
            </a:r>
            <a:r>
              <a:rPr dirty="0"/>
              <a:t>	</a:t>
            </a:r>
            <a:r>
              <a:rPr spc="-10" dirty="0"/>
              <a:t>which</a:t>
            </a:r>
            <a:r>
              <a:rPr dirty="0"/>
              <a:t>	</a:t>
            </a:r>
            <a:r>
              <a:rPr spc="-25" dirty="0"/>
              <a:t>of</a:t>
            </a:r>
            <a:r>
              <a:rPr dirty="0"/>
              <a:t>	</a:t>
            </a:r>
            <a:r>
              <a:rPr spc="-25" dirty="0"/>
              <a:t>the</a:t>
            </a:r>
            <a:r>
              <a:rPr dirty="0"/>
              <a:t>	</a:t>
            </a:r>
            <a:r>
              <a:rPr spc="-85" dirty="0"/>
              <a:t>following? </a:t>
            </a:r>
            <a:r>
              <a:rPr dirty="0"/>
              <a:t>(Choose</a:t>
            </a:r>
            <a:r>
              <a:rPr spc="-65" dirty="0"/>
              <a:t> </a:t>
            </a:r>
            <a:r>
              <a:rPr spc="-10" dirty="0"/>
              <a:t>one.)</a:t>
            </a:r>
          </a:p>
        </p:txBody>
      </p:sp>
      <p:sp>
        <p:nvSpPr>
          <p:cNvPr id="5" name="object 5"/>
          <p:cNvSpPr txBox="1"/>
          <p:nvPr/>
        </p:nvSpPr>
        <p:spPr>
          <a:xfrm>
            <a:off x="707758" y="2042037"/>
            <a:ext cx="7593330" cy="2670175"/>
          </a:xfrm>
          <a:prstGeom prst="rect">
            <a:avLst/>
          </a:prstGeom>
        </p:spPr>
        <p:txBody>
          <a:bodyPr vert="horz" wrap="square" lIns="0" tIns="144780" rIns="0" bIns="0" rtlCol="0">
            <a:spAutoFit/>
          </a:bodyPr>
          <a:lstStyle/>
          <a:p>
            <a:pPr marL="24130">
              <a:lnSpc>
                <a:spcPct val="100000"/>
              </a:lnSpc>
              <a:spcBef>
                <a:spcPts val="1140"/>
              </a:spcBef>
            </a:pP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A</a:t>
            </a:r>
            <a:r>
              <a:rPr sz="2450" spc="50" dirty="0">
                <a:latin typeface="Times New Roman"/>
                <a:cs typeface="Times New Roman"/>
              </a:rPr>
              <a:t> </a:t>
            </a:r>
            <a:r>
              <a:rPr sz="2450" spc="-10" dirty="0">
                <a:latin typeface="Times New Roman"/>
                <a:cs typeface="Times New Roman"/>
              </a:rPr>
              <a:t>significant</a:t>
            </a:r>
            <a:r>
              <a:rPr sz="2450" spc="50" dirty="0">
                <a:latin typeface="Times New Roman"/>
                <a:cs typeface="Times New Roman"/>
              </a:rPr>
              <a:t> </a:t>
            </a:r>
            <a:r>
              <a:rPr sz="2450" dirty="0">
                <a:latin typeface="Times New Roman"/>
                <a:cs typeface="Times New Roman"/>
              </a:rPr>
              <a:t>number</a:t>
            </a:r>
            <a:r>
              <a:rPr sz="2450" spc="45" dirty="0">
                <a:latin typeface="Times New Roman"/>
                <a:cs typeface="Times New Roman"/>
              </a:rPr>
              <a:t> </a:t>
            </a:r>
            <a:r>
              <a:rPr sz="2450" dirty="0">
                <a:latin typeface="Times New Roman"/>
                <a:cs typeface="Times New Roman"/>
              </a:rPr>
              <a:t>of</a:t>
            </a:r>
            <a:r>
              <a:rPr sz="2450" spc="50" dirty="0">
                <a:latin typeface="Times New Roman"/>
                <a:cs typeface="Times New Roman"/>
              </a:rPr>
              <a:t> </a:t>
            </a:r>
            <a:r>
              <a:rPr sz="2450" dirty="0">
                <a:latin typeface="Times New Roman"/>
                <a:cs typeface="Times New Roman"/>
              </a:rPr>
              <a:t>electrons</a:t>
            </a:r>
            <a:r>
              <a:rPr sz="2450" spc="50" dirty="0">
                <a:latin typeface="Times New Roman"/>
                <a:cs typeface="Times New Roman"/>
              </a:rPr>
              <a:t> </a:t>
            </a:r>
            <a:r>
              <a:rPr sz="2450" dirty="0">
                <a:latin typeface="Times New Roman"/>
                <a:cs typeface="Times New Roman"/>
              </a:rPr>
              <a:t>in</a:t>
            </a:r>
            <a:r>
              <a:rPr sz="2450" spc="45"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dirty="0">
                <a:latin typeface="Times New Roman"/>
                <a:cs typeface="Times New Roman"/>
              </a:rPr>
              <a:t>conduction</a:t>
            </a:r>
            <a:r>
              <a:rPr sz="2450" spc="50" dirty="0">
                <a:latin typeface="Times New Roman"/>
                <a:cs typeface="Times New Roman"/>
              </a:rPr>
              <a:t> </a:t>
            </a:r>
            <a:r>
              <a:rPr sz="2450" spc="-20" dirty="0">
                <a:latin typeface="Times New Roman"/>
                <a:cs typeface="Times New Roman"/>
              </a:rPr>
              <a:t>band</a:t>
            </a:r>
            <a:endParaRPr sz="2450">
              <a:latin typeface="Times New Roman"/>
              <a:cs typeface="Times New Roman"/>
            </a:endParaRPr>
          </a:p>
          <a:p>
            <a:pPr marL="36195">
              <a:lnSpc>
                <a:spcPct val="100000"/>
              </a:lnSpc>
              <a:spcBef>
                <a:spcPts val="1045"/>
              </a:spcBef>
            </a:pPr>
            <a:r>
              <a:rPr sz="2450" dirty="0">
                <a:latin typeface="Times New Roman"/>
                <a:cs typeface="Times New Roman"/>
              </a:rPr>
              <a:t>B.</a:t>
            </a:r>
            <a:r>
              <a:rPr sz="2450" spc="-114" dirty="0">
                <a:latin typeface="Times New Roman"/>
                <a:cs typeface="Times New Roman"/>
              </a:rPr>
              <a:t> </a:t>
            </a:r>
            <a:r>
              <a:rPr sz="2450" dirty="0">
                <a:latin typeface="Times New Roman"/>
                <a:cs typeface="Times New Roman"/>
              </a:rPr>
              <a:t>A</a:t>
            </a:r>
            <a:r>
              <a:rPr sz="2450" spc="35" dirty="0">
                <a:latin typeface="Times New Roman"/>
                <a:cs typeface="Times New Roman"/>
              </a:rPr>
              <a:t> </a:t>
            </a:r>
            <a:r>
              <a:rPr sz="2450" spc="-10" dirty="0">
                <a:latin typeface="Times New Roman"/>
                <a:cs typeface="Times New Roman"/>
              </a:rPr>
              <a:t>significant</a:t>
            </a:r>
            <a:r>
              <a:rPr sz="2450" spc="30" dirty="0">
                <a:latin typeface="Times New Roman"/>
                <a:cs typeface="Times New Roman"/>
              </a:rPr>
              <a:t> </a:t>
            </a:r>
            <a:r>
              <a:rPr sz="2450" dirty="0">
                <a:latin typeface="Times New Roman"/>
                <a:cs typeface="Times New Roman"/>
              </a:rPr>
              <a:t>number</a:t>
            </a:r>
            <a:r>
              <a:rPr sz="2450" spc="30"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dirty="0">
                <a:latin typeface="Times New Roman"/>
                <a:cs typeface="Times New Roman"/>
              </a:rPr>
              <a:t>holes</a:t>
            </a:r>
            <a:r>
              <a:rPr sz="2450" spc="30" dirty="0">
                <a:latin typeface="Times New Roman"/>
                <a:cs typeface="Times New Roman"/>
              </a:rPr>
              <a:t> </a:t>
            </a:r>
            <a:r>
              <a:rPr sz="2450" dirty="0">
                <a:latin typeface="Times New Roman"/>
                <a:cs typeface="Times New Roman"/>
              </a:rPr>
              <a:t>in</a:t>
            </a:r>
            <a:r>
              <a:rPr sz="2450" spc="35" dirty="0">
                <a:latin typeface="Times New Roman"/>
                <a:cs typeface="Times New Roman"/>
              </a:rPr>
              <a:t> </a:t>
            </a:r>
            <a:r>
              <a:rPr sz="2450" dirty="0">
                <a:latin typeface="Times New Roman"/>
                <a:cs typeface="Times New Roman"/>
              </a:rPr>
              <a:t>the</a:t>
            </a:r>
            <a:r>
              <a:rPr sz="2450" spc="30" dirty="0">
                <a:latin typeface="Times New Roman"/>
                <a:cs typeface="Times New Roman"/>
              </a:rPr>
              <a:t> </a:t>
            </a:r>
            <a:r>
              <a:rPr sz="2450" spc="-30" dirty="0">
                <a:latin typeface="Times New Roman"/>
                <a:cs typeface="Times New Roman"/>
              </a:rPr>
              <a:t>valence</a:t>
            </a:r>
            <a:r>
              <a:rPr sz="2450" spc="30" dirty="0">
                <a:latin typeface="Times New Roman"/>
                <a:cs typeface="Times New Roman"/>
              </a:rPr>
              <a:t> </a:t>
            </a:r>
            <a:r>
              <a:rPr sz="2450" spc="-20" dirty="0">
                <a:latin typeface="Times New Roman"/>
                <a:cs typeface="Times New Roman"/>
              </a:rPr>
              <a:t>band</a:t>
            </a:r>
            <a:endParaRPr sz="2450">
              <a:latin typeface="Times New Roman"/>
              <a:cs typeface="Times New Roman"/>
            </a:endParaRPr>
          </a:p>
          <a:p>
            <a:pPr marL="31750">
              <a:lnSpc>
                <a:spcPct val="100000"/>
              </a:lnSpc>
              <a:spcBef>
                <a:spcPts val="1045"/>
              </a:spcBef>
            </a:pPr>
            <a:r>
              <a:rPr sz="2450" dirty="0">
                <a:latin typeface="Times New Roman"/>
                <a:cs typeface="Times New Roman"/>
              </a:rPr>
              <a:t>C.</a:t>
            </a:r>
            <a:r>
              <a:rPr sz="2450" spc="-5" dirty="0">
                <a:latin typeface="Times New Roman"/>
                <a:cs typeface="Times New Roman"/>
              </a:rPr>
              <a:t> </a:t>
            </a:r>
            <a:r>
              <a:rPr sz="2450" dirty="0">
                <a:latin typeface="Times New Roman"/>
                <a:cs typeface="Times New Roman"/>
              </a:rPr>
              <a:t>Both</a:t>
            </a:r>
            <a:r>
              <a:rPr sz="2450" spc="170" dirty="0">
                <a:latin typeface="Times New Roman"/>
                <a:cs typeface="Times New Roman"/>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and</a:t>
            </a:r>
            <a:r>
              <a:rPr sz="2450" spc="170" dirty="0">
                <a:latin typeface="Times New Roman"/>
                <a:cs typeface="Times New Roman"/>
              </a:rPr>
              <a:t> </a:t>
            </a:r>
            <a:r>
              <a:rPr sz="2450" spc="-50" dirty="0">
                <a:latin typeface="Times New Roman"/>
                <a:cs typeface="Times New Roman"/>
              </a:rPr>
              <a:t>B</a:t>
            </a:r>
            <a:endParaRPr sz="2450">
              <a:latin typeface="Times New Roman"/>
              <a:cs typeface="Times New Roman"/>
            </a:endParaRPr>
          </a:p>
          <a:p>
            <a:pPr marL="19685">
              <a:lnSpc>
                <a:spcPct val="100000"/>
              </a:lnSpc>
              <a:spcBef>
                <a:spcPts val="1045"/>
              </a:spcBef>
            </a:pPr>
            <a:r>
              <a:rPr sz="2450" dirty="0">
                <a:latin typeface="Times New Roman"/>
                <a:cs typeface="Times New Roman"/>
              </a:rPr>
              <a:t>D.</a:t>
            </a:r>
            <a:r>
              <a:rPr sz="2450" spc="-50" dirty="0">
                <a:latin typeface="Times New Roman"/>
                <a:cs typeface="Times New Roman"/>
              </a:rPr>
              <a:t> </a:t>
            </a:r>
            <a:r>
              <a:rPr sz="2450" dirty="0">
                <a:latin typeface="Times New Roman"/>
                <a:cs typeface="Times New Roman"/>
              </a:rPr>
              <a:t>Neither</a:t>
            </a:r>
            <a:r>
              <a:rPr sz="2450" spc="11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nor</a:t>
            </a:r>
            <a:r>
              <a:rPr sz="2450" spc="110" dirty="0">
                <a:latin typeface="Times New Roman"/>
                <a:cs typeface="Times New Roman"/>
              </a:rPr>
              <a:t> </a:t>
            </a:r>
            <a:r>
              <a:rPr sz="2450" spc="-50" dirty="0">
                <a:latin typeface="Times New Roman"/>
                <a:cs typeface="Times New Roman"/>
              </a:rPr>
              <a:t>B</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53492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Look</a:t>
            </a:r>
            <a:r>
              <a:rPr spc="100" dirty="0"/>
              <a:t> </a:t>
            </a:r>
            <a:r>
              <a:rPr spc="120" dirty="0"/>
              <a:t>at</a:t>
            </a:r>
            <a:r>
              <a:rPr spc="95" dirty="0"/>
              <a:t> </a:t>
            </a:r>
            <a:r>
              <a:rPr dirty="0"/>
              <a:t>a</a:t>
            </a:r>
            <a:r>
              <a:rPr spc="100" dirty="0"/>
              <a:t> </a:t>
            </a:r>
            <a:r>
              <a:rPr dirty="0"/>
              <a:t>periodic</a:t>
            </a:r>
            <a:r>
              <a:rPr spc="95" dirty="0"/>
              <a:t> </a:t>
            </a:r>
            <a:r>
              <a:rPr dirty="0"/>
              <a:t>table</a:t>
            </a:r>
            <a:r>
              <a:rPr spc="95" dirty="0"/>
              <a:t> </a:t>
            </a:r>
            <a:r>
              <a:rPr dirty="0"/>
              <a:t>such</a:t>
            </a:r>
            <a:r>
              <a:rPr spc="95" dirty="0"/>
              <a:t> </a:t>
            </a:r>
            <a:r>
              <a:rPr dirty="0"/>
              <a:t>as</a:t>
            </a:r>
            <a:r>
              <a:rPr spc="95" dirty="0"/>
              <a:t> </a:t>
            </a:r>
            <a:r>
              <a:rPr dirty="0"/>
              <a:t>Appendix</a:t>
            </a:r>
            <a:r>
              <a:rPr spc="100" dirty="0"/>
              <a:t> </a:t>
            </a:r>
            <a:r>
              <a:rPr dirty="0"/>
              <a:t>H.</a:t>
            </a:r>
            <a:r>
              <a:rPr spc="95" dirty="0"/>
              <a:t> </a:t>
            </a:r>
            <a:r>
              <a:rPr dirty="0"/>
              <a:t>Would</a:t>
            </a:r>
            <a:r>
              <a:rPr spc="95" dirty="0"/>
              <a:t> </a:t>
            </a:r>
            <a:r>
              <a:rPr spc="-10" dirty="0"/>
              <a:t>germanium </a:t>
            </a:r>
            <a:r>
              <a:rPr dirty="0"/>
              <a:t>doped</a:t>
            </a:r>
            <a:r>
              <a:rPr spc="-15" dirty="0"/>
              <a:t> </a:t>
            </a:r>
            <a:r>
              <a:rPr dirty="0"/>
              <a:t>with</a:t>
            </a:r>
            <a:r>
              <a:rPr spc="80" dirty="0"/>
              <a:t> </a:t>
            </a:r>
            <a:r>
              <a:rPr dirty="0"/>
              <a:t>gallium</a:t>
            </a:r>
            <a:r>
              <a:rPr spc="75" dirty="0"/>
              <a:t> </a:t>
            </a:r>
            <a:r>
              <a:rPr dirty="0"/>
              <a:t>be</a:t>
            </a:r>
            <a:r>
              <a:rPr spc="80" dirty="0"/>
              <a:t> </a:t>
            </a:r>
            <a:r>
              <a:rPr dirty="0"/>
              <a:t>.</a:t>
            </a:r>
            <a:r>
              <a:rPr spc="-229" dirty="0"/>
              <a:t> </a:t>
            </a:r>
            <a:r>
              <a:rPr dirty="0"/>
              <a:t>.</a:t>
            </a:r>
            <a:r>
              <a:rPr spc="-225" dirty="0"/>
              <a:t> </a:t>
            </a:r>
            <a:r>
              <a:rPr dirty="0"/>
              <a:t>.</a:t>
            </a:r>
            <a:r>
              <a:rPr spc="-225" dirty="0"/>
              <a:t> </a:t>
            </a:r>
            <a:r>
              <a:rPr dirty="0"/>
              <a:t>(Choose</a:t>
            </a:r>
            <a:r>
              <a:rPr spc="80" dirty="0"/>
              <a:t> </a:t>
            </a:r>
            <a:r>
              <a:rPr spc="-10" dirty="0"/>
              <a:t>one.)</a:t>
            </a:r>
          </a:p>
        </p:txBody>
      </p:sp>
      <p:sp>
        <p:nvSpPr>
          <p:cNvPr id="5" name="object 5"/>
          <p:cNvSpPr txBox="1"/>
          <p:nvPr/>
        </p:nvSpPr>
        <p:spPr>
          <a:xfrm>
            <a:off x="719315" y="2042037"/>
            <a:ext cx="141224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60" dirty="0">
                <a:latin typeface="Times New Roman"/>
                <a:cs typeface="Times New Roman"/>
              </a:rPr>
              <a:t>n-</a:t>
            </a:r>
            <a:r>
              <a:rPr sz="2450" spc="-10" dirty="0">
                <a:latin typeface="Times New Roman"/>
                <a:cs typeface="Times New Roman"/>
              </a:rPr>
              <a:t>type?</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60" dirty="0">
                <a:latin typeface="Times New Roman"/>
                <a:cs typeface="Times New Roman"/>
              </a:rPr>
              <a:t>p-</a:t>
            </a:r>
            <a:r>
              <a:rPr sz="2450" spc="-10" dirty="0">
                <a:latin typeface="Times New Roman"/>
                <a:cs typeface="Times New Roman"/>
              </a:rPr>
              <a:t>type?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spc="-10" dirty="0">
                <a:latin typeface="Times New Roman"/>
                <a:cs typeface="Times New Roman"/>
              </a:rPr>
              <a:t>neither?</a:t>
            </a:r>
            <a:endParaRPr sz="2450">
              <a:latin typeface="Times New Roman"/>
              <a:cs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53492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Look</a:t>
            </a:r>
            <a:r>
              <a:rPr spc="100" dirty="0"/>
              <a:t> </a:t>
            </a:r>
            <a:r>
              <a:rPr spc="120" dirty="0"/>
              <a:t>at</a:t>
            </a:r>
            <a:r>
              <a:rPr spc="95" dirty="0"/>
              <a:t> </a:t>
            </a:r>
            <a:r>
              <a:rPr dirty="0"/>
              <a:t>a</a:t>
            </a:r>
            <a:r>
              <a:rPr spc="100" dirty="0"/>
              <a:t> </a:t>
            </a:r>
            <a:r>
              <a:rPr dirty="0"/>
              <a:t>periodic</a:t>
            </a:r>
            <a:r>
              <a:rPr spc="95" dirty="0"/>
              <a:t> </a:t>
            </a:r>
            <a:r>
              <a:rPr dirty="0"/>
              <a:t>table</a:t>
            </a:r>
            <a:r>
              <a:rPr spc="95" dirty="0"/>
              <a:t> </a:t>
            </a:r>
            <a:r>
              <a:rPr dirty="0"/>
              <a:t>such</a:t>
            </a:r>
            <a:r>
              <a:rPr spc="95" dirty="0"/>
              <a:t> </a:t>
            </a:r>
            <a:r>
              <a:rPr dirty="0"/>
              <a:t>as</a:t>
            </a:r>
            <a:r>
              <a:rPr spc="95" dirty="0"/>
              <a:t> </a:t>
            </a:r>
            <a:r>
              <a:rPr dirty="0"/>
              <a:t>Appendix</a:t>
            </a:r>
            <a:r>
              <a:rPr spc="100" dirty="0"/>
              <a:t> </a:t>
            </a:r>
            <a:r>
              <a:rPr dirty="0"/>
              <a:t>H.</a:t>
            </a:r>
            <a:r>
              <a:rPr spc="95" dirty="0"/>
              <a:t> </a:t>
            </a:r>
            <a:r>
              <a:rPr dirty="0"/>
              <a:t>Would</a:t>
            </a:r>
            <a:r>
              <a:rPr spc="95" dirty="0"/>
              <a:t> </a:t>
            </a:r>
            <a:r>
              <a:rPr spc="-10" dirty="0"/>
              <a:t>germanium </a:t>
            </a:r>
            <a:r>
              <a:rPr dirty="0"/>
              <a:t>doped</a:t>
            </a:r>
            <a:r>
              <a:rPr spc="-15" dirty="0"/>
              <a:t> </a:t>
            </a:r>
            <a:r>
              <a:rPr dirty="0"/>
              <a:t>with</a:t>
            </a:r>
            <a:r>
              <a:rPr spc="80" dirty="0"/>
              <a:t> </a:t>
            </a:r>
            <a:r>
              <a:rPr dirty="0"/>
              <a:t>gallium</a:t>
            </a:r>
            <a:r>
              <a:rPr spc="75" dirty="0"/>
              <a:t> </a:t>
            </a:r>
            <a:r>
              <a:rPr dirty="0"/>
              <a:t>be</a:t>
            </a:r>
            <a:r>
              <a:rPr spc="80" dirty="0"/>
              <a:t> </a:t>
            </a:r>
            <a:r>
              <a:rPr dirty="0"/>
              <a:t>.</a:t>
            </a:r>
            <a:r>
              <a:rPr spc="-229" dirty="0"/>
              <a:t> </a:t>
            </a:r>
            <a:r>
              <a:rPr dirty="0"/>
              <a:t>.</a:t>
            </a:r>
            <a:r>
              <a:rPr spc="-225" dirty="0"/>
              <a:t> </a:t>
            </a:r>
            <a:r>
              <a:rPr dirty="0"/>
              <a:t>.</a:t>
            </a:r>
            <a:r>
              <a:rPr spc="-225" dirty="0"/>
              <a:t> </a:t>
            </a:r>
            <a:r>
              <a:rPr dirty="0"/>
              <a:t>(Choose</a:t>
            </a:r>
            <a:r>
              <a:rPr spc="80" dirty="0"/>
              <a:t> </a:t>
            </a:r>
            <a:r>
              <a:rPr spc="-10" dirty="0"/>
              <a:t>one.)</a:t>
            </a:r>
          </a:p>
        </p:txBody>
      </p:sp>
      <p:sp>
        <p:nvSpPr>
          <p:cNvPr id="5" name="object 5"/>
          <p:cNvSpPr txBox="1"/>
          <p:nvPr/>
        </p:nvSpPr>
        <p:spPr>
          <a:xfrm>
            <a:off x="707758" y="2042037"/>
            <a:ext cx="184023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60" dirty="0">
                <a:latin typeface="Times New Roman"/>
                <a:cs typeface="Times New Roman"/>
              </a:rPr>
              <a:t>n-</a:t>
            </a:r>
            <a:r>
              <a:rPr sz="2450" spc="-10" dirty="0">
                <a:latin typeface="Times New Roman"/>
                <a:cs typeface="Times New Roman"/>
              </a:rPr>
              <a:t>type?</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60" dirty="0">
                <a:latin typeface="Times New Roman"/>
                <a:cs typeface="Times New Roman"/>
              </a:rPr>
              <a:t>p-</a:t>
            </a:r>
            <a:r>
              <a:rPr sz="2450" spc="-10" dirty="0">
                <a:latin typeface="Times New Roman"/>
                <a:cs typeface="Times New Roman"/>
              </a:rPr>
              <a:t>type?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 dirty="0">
                <a:latin typeface="Times New Roman"/>
                <a:cs typeface="Times New Roman"/>
              </a:rPr>
              <a:t>neither?</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53492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845819" algn="l"/>
              </a:tabLst>
            </a:pPr>
            <a:r>
              <a:rPr dirty="0"/>
              <a:t>In</a:t>
            </a:r>
            <a:r>
              <a:rPr spc="110" dirty="0"/>
              <a:t> </a:t>
            </a:r>
            <a:r>
              <a:rPr dirty="0"/>
              <a:t>which</a:t>
            </a:r>
            <a:r>
              <a:rPr spc="105" dirty="0"/>
              <a:t> </a:t>
            </a:r>
            <a:r>
              <a:rPr dirty="0"/>
              <a:t>of</a:t>
            </a:r>
            <a:r>
              <a:rPr spc="110" dirty="0"/>
              <a:t> </a:t>
            </a:r>
            <a:r>
              <a:rPr dirty="0"/>
              <a:t>the</a:t>
            </a:r>
            <a:r>
              <a:rPr spc="105" dirty="0"/>
              <a:t> </a:t>
            </a:r>
            <a:r>
              <a:rPr spc="-60" dirty="0"/>
              <a:t>following</a:t>
            </a:r>
            <a:r>
              <a:rPr spc="105" dirty="0"/>
              <a:t> </a:t>
            </a:r>
            <a:r>
              <a:rPr dirty="0"/>
              <a:t>circuits</a:t>
            </a:r>
            <a:r>
              <a:rPr spc="105" dirty="0"/>
              <a:t> </a:t>
            </a:r>
            <a:r>
              <a:rPr dirty="0"/>
              <a:t>would</a:t>
            </a:r>
            <a:r>
              <a:rPr spc="105" dirty="0"/>
              <a:t> </a:t>
            </a:r>
            <a:r>
              <a:rPr dirty="0"/>
              <a:t>the</a:t>
            </a:r>
            <a:r>
              <a:rPr spc="105" dirty="0"/>
              <a:t> </a:t>
            </a:r>
            <a:r>
              <a:rPr dirty="0"/>
              <a:t>light</a:t>
            </a:r>
            <a:r>
              <a:rPr spc="105" dirty="0"/>
              <a:t> </a:t>
            </a:r>
            <a:r>
              <a:rPr dirty="0"/>
              <a:t>bulb</a:t>
            </a:r>
            <a:r>
              <a:rPr spc="110" dirty="0"/>
              <a:t> </a:t>
            </a:r>
            <a:r>
              <a:rPr dirty="0"/>
              <a:t>be</a:t>
            </a:r>
            <a:r>
              <a:rPr spc="105" dirty="0"/>
              <a:t> </a:t>
            </a:r>
            <a:r>
              <a:rPr dirty="0"/>
              <a:t>seen</a:t>
            </a:r>
            <a:r>
              <a:rPr spc="105" dirty="0"/>
              <a:t> </a:t>
            </a:r>
            <a:r>
              <a:rPr spc="-25" dirty="0"/>
              <a:t>to </a:t>
            </a:r>
            <a:r>
              <a:rPr spc="-10" dirty="0"/>
              <a:t>glow?</a:t>
            </a:r>
            <a:r>
              <a:rPr dirty="0"/>
              <a:t>	(Choose</a:t>
            </a:r>
            <a:r>
              <a:rPr spc="-65" dirty="0"/>
              <a:t> </a:t>
            </a:r>
            <a:r>
              <a:rPr spc="-10" dirty="0"/>
              <a:t>one.)</a:t>
            </a:r>
          </a:p>
        </p:txBody>
      </p:sp>
      <p:sp>
        <p:nvSpPr>
          <p:cNvPr id="5" name="object 5"/>
          <p:cNvSpPr txBox="1"/>
          <p:nvPr/>
        </p:nvSpPr>
        <p:spPr>
          <a:xfrm>
            <a:off x="719315" y="3186441"/>
            <a:ext cx="322580" cy="403225"/>
          </a:xfrm>
          <a:prstGeom prst="rect">
            <a:avLst/>
          </a:prstGeom>
        </p:spPr>
        <p:txBody>
          <a:bodyPr vert="horz" wrap="square" lIns="0" tIns="15875" rIns="0" bIns="0" rtlCol="0">
            <a:spAutoFit/>
          </a:bodyPr>
          <a:lstStyle/>
          <a:p>
            <a:pPr marL="12700">
              <a:lnSpc>
                <a:spcPct val="100000"/>
              </a:lnSpc>
              <a:spcBef>
                <a:spcPts val="125"/>
              </a:spcBef>
            </a:pPr>
            <a:r>
              <a:rPr sz="2450" spc="-25" dirty="0">
                <a:latin typeface="Times New Roman"/>
                <a:cs typeface="Times New Roman"/>
              </a:rPr>
              <a:t>A.</a:t>
            </a:r>
            <a:endParaRPr sz="2450">
              <a:latin typeface="Times New Roman"/>
              <a:cs typeface="Times New Roman"/>
            </a:endParaRPr>
          </a:p>
        </p:txBody>
      </p:sp>
      <p:pic>
        <p:nvPicPr>
          <p:cNvPr id="6" name="object 6"/>
          <p:cNvPicPr/>
          <p:nvPr/>
        </p:nvPicPr>
        <p:blipFill>
          <a:blip r:embed="rId2" cstate="print"/>
          <a:stretch>
            <a:fillRect/>
          </a:stretch>
        </p:blipFill>
        <p:spPr>
          <a:xfrm>
            <a:off x="1103185" y="2209393"/>
            <a:ext cx="2005583" cy="1304544"/>
          </a:xfrm>
          <a:prstGeom prst="rect">
            <a:avLst/>
          </a:prstGeom>
        </p:spPr>
      </p:pic>
      <p:pic>
        <p:nvPicPr>
          <p:cNvPr id="7" name="object 7"/>
          <p:cNvPicPr/>
          <p:nvPr/>
        </p:nvPicPr>
        <p:blipFill>
          <a:blip r:embed="rId3" cstate="print"/>
          <a:stretch>
            <a:fillRect/>
          </a:stretch>
        </p:blipFill>
        <p:spPr>
          <a:xfrm>
            <a:off x="1103185" y="3804945"/>
            <a:ext cx="2011679" cy="1304544"/>
          </a:xfrm>
          <a:prstGeom prst="rect">
            <a:avLst/>
          </a:prstGeom>
        </p:spPr>
      </p:pic>
      <p:sp>
        <p:nvSpPr>
          <p:cNvPr id="8" name="object 8"/>
          <p:cNvSpPr txBox="1"/>
          <p:nvPr/>
        </p:nvSpPr>
        <p:spPr>
          <a:xfrm>
            <a:off x="715137" y="4781993"/>
            <a:ext cx="2462530" cy="1567815"/>
          </a:xfrm>
          <a:prstGeom prst="rect">
            <a:avLst/>
          </a:prstGeom>
        </p:spPr>
        <p:txBody>
          <a:bodyPr vert="horz" wrap="square" lIns="0" tIns="15875" rIns="0" bIns="0" rtlCol="0">
            <a:spAutoFit/>
          </a:bodyPr>
          <a:lstStyle/>
          <a:p>
            <a:pPr marL="28575">
              <a:lnSpc>
                <a:spcPct val="100000"/>
              </a:lnSpc>
              <a:spcBef>
                <a:spcPts val="125"/>
              </a:spcBef>
            </a:pPr>
            <a:r>
              <a:rPr sz="2450" spc="-25" dirty="0">
                <a:latin typeface="Times New Roman"/>
                <a:cs typeface="Times New Roman"/>
              </a:rPr>
              <a:t>B.</a:t>
            </a:r>
            <a:endParaRPr sz="2450">
              <a:latin typeface="Times New Roman"/>
              <a:cs typeface="Times New Roman"/>
            </a:endParaRPr>
          </a:p>
          <a:p>
            <a:pPr marL="24765">
              <a:lnSpc>
                <a:spcPct val="100000"/>
              </a:lnSpc>
              <a:spcBef>
                <a:spcPts val="2245"/>
              </a:spcBef>
            </a:pPr>
            <a:r>
              <a:rPr sz="2450" dirty="0">
                <a:latin typeface="Times New Roman"/>
                <a:cs typeface="Times New Roman"/>
              </a:rPr>
              <a:t>C.</a:t>
            </a:r>
            <a:r>
              <a:rPr sz="2450" spc="-5" dirty="0">
                <a:latin typeface="Times New Roman"/>
                <a:cs typeface="Times New Roman"/>
              </a:rPr>
              <a:t> </a:t>
            </a:r>
            <a:r>
              <a:rPr sz="2450" dirty="0">
                <a:latin typeface="Times New Roman"/>
                <a:cs typeface="Times New Roman"/>
              </a:rPr>
              <a:t>Both</a:t>
            </a:r>
            <a:r>
              <a:rPr sz="2450" spc="170" dirty="0">
                <a:latin typeface="Times New Roman"/>
                <a:cs typeface="Times New Roman"/>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and</a:t>
            </a:r>
            <a:r>
              <a:rPr sz="2450" spc="170" dirty="0">
                <a:latin typeface="Times New Roman"/>
                <a:cs typeface="Times New Roman"/>
              </a:rPr>
              <a:t> </a:t>
            </a:r>
            <a:r>
              <a:rPr sz="2450" spc="-50" dirty="0">
                <a:latin typeface="Times New Roman"/>
                <a:cs typeface="Times New Roman"/>
              </a:rPr>
              <a:t>B</a:t>
            </a:r>
            <a:endParaRPr sz="2450">
              <a:latin typeface="Times New Roman"/>
              <a:cs typeface="Times New Roman"/>
            </a:endParaRPr>
          </a:p>
          <a:p>
            <a:pPr marL="12700">
              <a:lnSpc>
                <a:spcPct val="100000"/>
              </a:lnSpc>
              <a:spcBef>
                <a:spcPts val="1045"/>
              </a:spcBef>
            </a:pPr>
            <a:r>
              <a:rPr sz="2450" dirty="0">
                <a:latin typeface="Times New Roman"/>
                <a:cs typeface="Times New Roman"/>
              </a:rPr>
              <a:t>D.</a:t>
            </a:r>
            <a:r>
              <a:rPr sz="2450" spc="-50" dirty="0">
                <a:latin typeface="Times New Roman"/>
                <a:cs typeface="Times New Roman"/>
              </a:rPr>
              <a:t> </a:t>
            </a:r>
            <a:r>
              <a:rPr sz="2450" dirty="0">
                <a:latin typeface="Times New Roman"/>
                <a:cs typeface="Times New Roman"/>
              </a:rPr>
              <a:t>Neither</a:t>
            </a:r>
            <a:r>
              <a:rPr sz="2450" spc="11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nor</a:t>
            </a:r>
            <a:r>
              <a:rPr sz="2450" spc="110" dirty="0">
                <a:latin typeface="Times New Roman"/>
                <a:cs typeface="Times New Roman"/>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534924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845819" algn="l"/>
              </a:tabLst>
            </a:pPr>
            <a:r>
              <a:rPr dirty="0"/>
              <a:t>In</a:t>
            </a:r>
            <a:r>
              <a:rPr spc="110" dirty="0"/>
              <a:t> </a:t>
            </a:r>
            <a:r>
              <a:rPr dirty="0"/>
              <a:t>which</a:t>
            </a:r>
            <a:r>
              <a:rPr spc="105" dirty="0"/>
              <a:t> </a:t>
            </a:r>
            <a:r>
              <a:rPr dirty="0"/>
              <a:t>of</a:t>
            </a:r>
            <a:r>
              <a:rPr spc="110" dirty="0"/>
              <a:t> </a:t>
            </a:r>
            <a:r>
              <a:rPr dirty="0"/>
              <a:t>the</a:t>
            </a:r>
            <a:r>
              <a:rPr spc="105" dirty="0"/>
              <a:t> </a:t>
            </a:r>
            <a:r>
              <a:rPr spc="-60" dirty="0"/>
              <a:t>following</a:t>
            </a:r>
            <a:r>
              <a:rPr spc="105" dirty="0"/>
              <a:t> </a:t>
            </a:r>
            <a:r>
              <a:rPr dirty="0"/>
              <a:t>circuits</a:t>
            </a:r>
            <a:r>
              <a:rPr spc="105" dirty="0"/>
              <a:t> </a:t>
            </a:r>
            <a:r>
              <a:rPr dirty="0"/>
              <a:t>would</a:t>
            </a:r>
            <a:r>
              <a:rPr spc="105" dirty="0"/>
              <a:t> </a:t>
            </a:r>
            <a:r>
              <a:rPr dirty="0"/>
              <a:t>the</a:t>
            </a:r>
            <a:r>
              <a:rPr spc="105" dirty="0"/>
              <a:t> </a:t>
            </a:r>
            <a:r>
              <a:rPr dirty="0"/>
              <a:t>light</a:t>
            </a:r>
            <a:r>
              <a:rPr spc="105" dirty="0"/>
              <a:t> </a:t>
            </a:r>
            <a:r>
              <a:rPr dirty="0"/>
              <a:t>bulb</a:t>
            </a:r>
            <a:r>
              <a:rPr spc="110" dirty="0"/>
              <a:t> </a:t>
            </a:r>
            <a:r>
              <a:rPr dirty="0"/>
              <a:t>be</a:t>
            </a:r>
            <a:r>
              <a:rPr spc="105" dirty="0"/>
              <a:t> </a:t>
            </a:r>
            <a:r>
              <a:rPr dirty="0"/>
              <a:t>seen</a:t>
            </a:r>
            <a:r>
              <a:rPr spc="105" dirty="0"/>
              <a:t> </a:t>
            </a:r>
            <a:r>
              <a:rPr spc="-25" dirty="0"/>
              <a:t>to </a:t>
            </a:r>
            <a:r>
              <a:rPr spc="-10" dirty="0"/>
              <a:t>glow?</a:t>
            </a:r>
            <a:r>
              <a:rPr dirty="0"/>
              <a:t>	(Choose</a:t>
            </a:r>
            <a:r>
              <a:rPr spc="-65" dirty="0"/>
              <a:t> </a:t>
            </a:r>
            <a:r>
              <a:rPr spc="-10" dirty="0"/>
              <a:t>one.)</a:t>
            </a:r>
          </a:p>
        </p:txBody>
      </p:sp>
      <p:sp>
        <p:nvSpPr>
          <p:cNvPr id="5" name="object 5"/>
          <p:cNvSpPr txBox="1"/>
          <p:nvPr/>
        </p:nvSpPr>
        <p:spPr>
          <a:xfrm>
            <a:off x="719315" y="3186441"/>
            <a:ext cx="322580" cy="403225"/>
          </a:xfrm>
          <a:prstGeom prst="rect">
            <a:avLst/>
          </a:prstGeom>
        </p:spPr>
        <p:txBody>
          <a:bodyPr vert="horz" wrap="square" lIns="0" tIns="15875" rIns="0" bIns="0" rtlCol="0">
            <a:spAutoFit/>
          </a:bodyPr>
          <a:lstStyle/>
          <a:p>
            <a:pPr marL="12700">
              <a:lnSpc>
                <a:spcPct val="100000"/>
              </a:lnSpc>
              <a:spcBef>
                <a:spcPts val="125"/>
              </a:spcBef>
            </a:pPr>
            <a:r>
              <a:rPr sz="2450" spc="-25" dirty="0">
                <a:latin typeface="Times New Roman"/>
                <a:cs typeface="Times New Roman"/>
              </a:rPr>
              <a:t>A.</a:t>
            </a:r>
            <a:endParaRPr sz="2450">
              <a:latin typeface="Times New Roman"/>
              <a:cs typeface="Times New Roman"/>
            </a:endParaRPr>
          </a:p>
        </p:txBody>
      </p:sp>
      <p:pic>
        <p:nvPicPr>
          <p:cNvPr id="6" name="object 6"/>
          <p:cNvPicPr/>
          <p:nvPr/>
        </p:nvPicPr>
        <p:blipFill>
          <a:blip r:embed="rId2" cstate="print"/>
          <a:stretch>
            <a:fillRect/>
          </a:stretch>
        </p:blipFill>
        <p:spPr>
          <a:xfrm>
            <a:off x="1103185" y="2209393"/>
            <a:ext cx="2005583" cy="1304544"/>
          </a:xfrm>
          <a:prstGeom prst="rect">
            <a:avLst/>
          </a:prstGeom>
        </p:spPr>
      </p:pic>
      <p:pic>
        <p:nvPicPr>
          <p:cNvPr id="7" name="object 7"/>
          <p:cNvPicPr/>
          <p:nvPr/>
        </p:nvPicPr>
        <p:blipFill>
          <a:blip r:embed="rId3" cstate="print"/>
          <a:stretch>
            <a:fillRect/>
          </a:stretch>
        </p:blipFill>
        <p:spPr>
          <a:xfrm>
            <a:off x="1103185" y="3804945"/>
            <a:ext cx="2011679" cy="1304544"/>
          </a:xfrm>
          <a:prstGeom prst="rect">
            <a:avLst/>
          </a:prstGeom>
        </p:spPr>
      </p:pic>
      <p:sp>
        <p:nvSpPr>
          <p:cNvPr id="8" name="object 8"/>
          <p:cNvSpPr txBox="1"/>
          <p:nvPr/>
        </p:nvSpPr>
        <p:spPr>
          <a:xfrm>
            <a:off x="707758" y="4781993"/>
            <a:ext cx="2469515" cy="2187575"/>
          </a:xfrm>
          <a:prstGeom prst="rect">
            <a:avLst/>
          </a:prstGeom>
        </p:spPr>
        <p:txBody>
          <a:bodyPr vert="horz" wrap="square" lIns="0" tIns="15875" rIns="0" bIns="0" rtlCol="0">
            <a:spAutoFit/>
          </a:bodyPr>
          <a:lstStyle/>
          <a:p>
            <a:pPr marL="36195">
              <a:lnSpc>
                <a:spcPct val="100000"/>
              </a:lnSpc>
              <a:spcBef>
                <a:spcPts val="125"/>
              </a:spcBef>
            </a:pPr>
            <a:r>
              <a:rPr sz="2450" spc="-25" dirty="0">
                <a:latin typeface="Times New Roman"/>
                <a:cs typeface="Times New Roman"/>
              </a:rPr>
              <a:t>B.</a:t>
            </a:r>
            <a:endParaRPr sz="2450">
              <a:latin typeface="Times New Roman"/>
              <a:cs typeface="Times New Roman"/>
            </a:endParaRPr>
          </a:p>
          <a:p>
            <a:pPr marL="31750">
              <a:lnSpc>
                <a:spcPct val="100000"/>
              </a:lnSpc>
              <a:spcBef>
                <a:spcPts val="2245"/>
              </a:spcBef>
            </a:pPr>
            <a:r>
              <a:rPr sz="2450" dirty="0">
                <a:latin typeface="Times New Roman"/>
                <a:cs typeface="Times New Roman"/>
              </a:rPr>
              <a:t>C.</a:t>
            </a:r>
            <a:r>
              <a:rPr sz="2450" spc="-5" dirty="0">
                <a:latin typeface="Times New Roman"/>
                <a:cs typeface="Times New Roman"/>
              </a:rPr>
              <a:t> </a:t>
            </a:r>
            <a:r>
              <a:rPr sz="2450" dirty="0">
                <a:latin typeface="Times New Roman"/>
                <a:cs typeface="Times New Roman"/>
              </a:rPr>
              <a:t>Both</a:t>
            </a:r>
            <a:r>
              <a:rPr sz="2450" spc="170" dirty="0">
                <a:latin typeface="Times New Roman"/>
                <a:cs typeface="Times New Roman"/>
              </a:rPr>
              <a:t> </a:t>
            </a:r>
            <a:r>
              <a:rPr sz="2450" dirty="0">
                <a:latin typeface="Times New Roman"/>
                <a:cs typeface="Times New Roman"/>
              </a:rPr>
              <a:t>A</a:t>
            </a:r>
            <a:r>
              <a:rPr sz="2450" spc="170" dirty="0">
                <a:latin typeface="Times New Roman"/>
                <a:cs typeface="Times New Roman"/>
              </a:rPr>
              <a:t> </a:t>
            </a:r>
            <a:r>
              <a:rPr sz="2450" dirty="0">
                <a:latin typeface="Times New Roman"/>
                <a:cs typeface="Times New Roman"/>
              </a:rPr>
              <a:t>and</a:t>
            </a:r>
            <a:r>
              <a:rPr sz="2450" spc="170" dirty="0">
                <a:latin typeface="Times New Roman"/>
                <a:cs typeface="Times New Roman"/>
              </a:rPr>
              <a:t> </a:t>
            </a:r>
            <a:r>
              <a:rPr sz="2450" spc="-50" dirty="0">
                <a:latin typeface="Times New Roman"/>
                <a:cs typeface="Times New Roman"/>
              </a:rPr>
              <a:t>B</a:t>
            </a:r>
            <a:endParaRPr sz="2450">
              <a:latin typeface="Times New Roman"/>
              <a:cs typeface="Times New Roman"/>
            </a:endParaRPr>
          </a:p>
          <a:p>
            <a:pPr marL="19685">
              <a:lnSpc>
                <a:spcPct val="100000"/>
              </a:lnSpc>
              <a:spcBef>
                <a:spcPts val="1045"/>
              </a:spcBef>
            </a:pPr>
            <a:r>
              <a:rPr sz="2450" dirty="0">
                <a:latin typeface="Times New Roman"/>
                <a:cs typeface="Times New Roman"/>
              </a:rPr>
              <a:t>D.</a:t>
            </a:r>
            <a:r>
              <a:rPr sz="2450" spc="-50" dirty="0">
                <a:latin typeface="Times New Roman"/>
                <a:cs typeface="Times New Roman"/>
              </a:rPr>
              <a:t> </a:t>
            </a:r>
            <a:r>
              <a:rPr sz="2450" dirty="0">
                <a:latin typeface="Times New Roman"/>
                <a:cs typeface="Times New Roman"/>
              </a:rPr>
              <a:t>Neither</a:t>
            </a:r>
            <a:r>
              <a:rPr sz="2450" spc="11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nor</a:t>
            </a:r>
            <a:r>
              <a:rPr sz="2450" spc="110" dirty="0">
                <a:latin typeface="Times New Roman"/>
                <a:cs typeface="Times New Roman"/>
              </a:rPr>
              <a:t> </a:t>
            </a:r>
            <a:r>
              <a:rPr sz="2450" spc="-50" dirty="0">
                <a:latin typeface="Times New Roman"/>
                <a:cs typeface="Times New Roman"/>
              </a:rPr>
              <a:t>B</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7540" cy="207645"/>
          </a:xfrm>
          <a:prstGeom prst="rect">
            <a:avLst/>
          </a:prstGeom>
        </p:spPr>
        <p:txBody>
          <a:bodyPr vert="horz" wrap="square" lIns="0" tIns="12065" rIns="0" bIns="0" rtlCol="0">
            <a:spAutoFit/>
          </a:bodyPr>
          <a:lstStyle/>
          <a:p>
            <a:pPr marL="12700">
              <a:lnSpc>
                <a:spcPct val="100000"/>
              </a:lnSpc>
              <a:spcBef>
                <a:spcPts val="95"/>
              </a:spcBef>
              <a:tabLst>
                <a:tab pos="5349875"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12700" marR="5080">
              <a:lnSpc>
                <a:spcPct val="101699"/>
              </a:lnSpc>
              <a:spcBef>
                <a:spcPts val="75"/>
              </a:spcBef>
            </a:pPr>
            <a:r>
              <a:rPr dirty="0"/>
              <a:t>Figure</a:t>
            </a:r>
            <a:r>
              <a:rPr spc="-40" dirty="0"/>
              <a:t> </a:t>
            </a:r>
            <a:r>
              <a:rPr spc="-65" dirty="0"/>
              <a:t>11.16</a:t>
            </a:r>
            <a:r>
              <a:rPr spc="-40" dirty="0"/>
              <a:t> </a:t>
            </a:r>
            <a:r>
              <a:rPr dirty="0"/>
              <a:t>on</a:t>
            </a:r>
            <a:r>
              <a:rPr spc="-40" dirty="0"/>
              <a:t> </a:t>
            </a:r>
            <a:r>
              <a:rPr dirty="0"/>
              <a:t>p.</a:t>
            </a:r>
            <a:r>
              <a:rPr spc="-40" dirty="0"/>
              <a:t> </a:t>
            </a:r>
            <a:r>
              <a:rPr spc="-85" dirty="0"/>
              <a:t>519</a:t>
            </a:r>
            <a:r>
              <a:rPr spc="-35" dirty="0"/>
              <a:t> </a:t>
            </a:r>
            <a:r>
              <a:rPr spc="-65" dirty="0"/>
              <a:t>shows</a:t>
            </a:r>
            <a:r>
              <a:rPr spc="-45" dirty="0"/>
              <a:t> </a:t>
            </a:r>
            <a:r>
              <a:rPr dirty="0"/>
              <a:t>a</a:t>
            </a:r>
            <a:r>
              <a:rPr spc="-35" dirty="0"/>
              <a:t> </a:t>
            </a:r>
            <a:r>
              <a:rPr dirty="0"/>
              <a:t>p-n</a:t>
            </a:r>
            <a:r>
              <a:rPr spc="-40" dirty="0"/>
              <a:t> </a:t>
            </a:r>
            <a:r>
              <a:rPr dirty="0"/>
              <a:t>junction</a:t>
            </a:r>
            <a:r>
              <a:rPr spc="-40" dirty="0"/>
              <a:t> </a:t>
            </a:r>
            <a:r>
              <a:rPr dirty="0"/>
              <a:t>in</a:t>
            </a:r>
            <a:r>
              <a:rPr spc="-40" dirty="0"/>
              <a:t> </a:t>
            </a:r>
            <a:r>
              <a:rPr dirty="0"/>
              <a:t>equilibrium.</a:t>
            </a:r>
            <a:r>
              <a:rPr spc="300" dirty="0"/>
              <a:t> </a:t>
            </a:r>
            <a:r>
              <a:rPr spc="-10" dirty="0"/>
              <a:t>Which </a:t>
            </a:r>
            <a:r>
              <a:rPr dirty="0"/>
              <a:t>side</a:t>
            </a:r>
            <a:r>
              <a:rPr spc="110" dirty="0"/>
              <a:t> </a:t>
            </a:r>
            <a:r>
              <a:rPr dirty="0"/>
              <a:t>has</a:t>
            </a:r>
            <a:r>
              <a:rPr spc="114" dirty="0"/>
              <a:t> </a:t>
            </a:r>
            <a:r>
              <a:rPr dirty="0"/>
              <a:t>a</a:t>
            </a:r>
            <a:r>
              <a:rPr spc="120" dirty="0"/>
              <a:t> </a:t>
            </a:r>
            <a:r>
              <a:rPr dirty="0"/>
              <a:t>higher</a:t>
            </a:r>
            <a:r>
              <a:rPr spc="114" dirty="0"/>
              <a:t> </a:t>
            </a:r>
            <a:r>
              <a:rPr dirty="0"/>
              <a:t>electric</a:t>
            </a:r>
            <a:r>
              <a:rPr spc="114" dirty="0"/>
              <a:t> </a:t>
            </a:r>
            <a:r>
              <a:rPr dirty="0"/>
              <a:t>potential,</a:t>
            </a:r>
            <a:r>
              <a:rPr spc="120" dirty="0"/>
              <a:t> </a:t>
            </a:r>
            <a:r>
              <a:rPr dirty="0"/>
              <a:t>the</a:t>
            </a:r>
            <a:r>
              <a:rPr spc="120" dirty="0"/>
              <a:t> </a:t>
            </a:r>
            <a:r>
              <a:rPr spc="-50" dirty="0"/>
              <a:t>p-</a:t>
            </a:r>
            <a:r>
              <a:rPr dirty="0"/>
              <a:t>side</a:t>
            </a:r>
            <a:r>
              <a:rPr spc="120" dirty="0"/>
              <a:t> </a:t>
            </a:r>
            <a:r>
              <a:rPr dirty="0"/>
              <a:t>or</a:t>
            </a:r>
            <a:r>
              <a:rPr spc="114" dirty="0"/>
              <a:t> </a:t>
            </a:r>
            <a:r>
              <a:rPr dirty="0"/>
              <a:t>the</a:t>
            </a:r>
            <a:r>
              <a:rPr spc="120" dirty="0"/>
              <a:t> </a:t>
            </a:r>
            <a:r>
              <a:rPr spc="-40" dirty="0"/>
              <a:t>n-</a:t>
            </a:r>
            <a:r>
              <a:rPr spc="-10" dirty="0"/>
              <a:t>side?</a:t>
            </a:r>
          </a:p>
        </p:txBody>
      </p:sp>
      <p:sp>
        <p:nvSpPr>
          <p:cNvPr id="5" name="object 5"/>
          <p:cNvSpPr txBox="1"/>
          <p:nvPr/>
        </p:nvSpPr>
        <p:spPr>
          <a:xfrm>
            <a:off x="718819" y="2043860"/>
            <a:ext cx="7030084" cy="403225"/>
          </a:xfrm>
          <a:prstGeom prst="rect">
            <a:avLst/>
          </a:prstGeom>
        </p:spPr>
        <p:txBody>
          <a:bodyPr vert="horz" wrap="square" lIns="0" tIns="15875" rIns="0" bIns="0" rtlCol="0">
            <a:spAutoFit/>
          </a:bodyPr>
          <a:lstStyle/>
          <a:p>
            <a:pPr marL="12700">
              <a:lnSpc>
                <a:spcPct val="100000"/>
              </a:lnSpc>
              <a:spcBef>
                <a:spcPts val="125"/>
              </a:spcBef>
              <a:tabLst>
                <a:tab pos="850900" algn="l"/>
              </a:tabLst>
            </a:pPr>
            <a:r>
              <a:rPr sz="2450" b="0" i="1" spc="-10" dirty="0">
                <a:latin typeface="Bookman Old Style"/>
                <a:cs typeface="Bookman Old Style"/>
              </a:rPr>
              <a:t>Hint:</a:t>
            </a:r>
            <a:r>
              <a:rPr sz="2450" b="0" i="1" dirty="0">
                <a:latin typeface="Bookman Old Style"/>
                <a:cs typeface="Bookman Old Style"/>
              </a:rPr>
              <a:t>	</a:t>
            </a:r>
            <a:r>
              <a:rPr sz="2450" dirty="0">
                <a:latin typeface="Times New Roman"/>
                <a:cs typeface="Times New Roman"/>
              </a:rPr>
              <a:t>Remember</a:t>
            </a:r>
            <a:r>
              <a:rPr sz="2450" spc="30" dirty="0">
                <a:latin typeface="Times New Roman"/>
                <a:cs typeface="Times New Roman"/>
              </a:rPr>
              <a:t> </a:t>
            </a:r>
            <a:r>
              <a:rPr sz="2450" spc="114" dirty="0">
                <a:latin typeface="Times New Roman"/>
                <a:cs typeface="Times New Roman"/>
              </a:rPr>
              <a:t>that</a:t>
            </a:r>
            <a:r>
              <a:rPr sz="2450" spc="30" dirty="0">
                <a:latin typeface="Times New Roman"/>
                <a:cs typeface="Times New Roman"/>
              </a:rPr>
              <a:t> </a:t>
            </a:r>
            <a:r>
              <a:rPr sz="2450" dirty="0">
                <a:latin typeface="Times New Roman"/>
                <a:cs typeface="Times New Roman"/>
              </a:rPr>
              <a:t>electrons</a:t>
            </a:r>
            <a:r>
              <a:rPr sz="2450" spc="30" dirty="0">
                <a:latin typeface="Times New Roman"/>
                <a:cs typeface="Times New Roman"/>
              </a:rPr>
              <a:t> </a:t>
            </a:r>
            <a:r>
              <a:rPr sz="2450" dirty="0">
                <a:latin typeface="Times New Roman"/>
                <a:cs typeface="Times New Roman"/>
              </a:rPr>
              <a:t>are</a:t>
            </a:r>
            <a:r>
              <a:rPr sz="2450" spc="30" dirty="0">
                <a:latin typeface="Times New Roman"/>
                <a:cs typeface="Times New Roman"/>
              </a:rPr>
              <a:t> </a:t>
            </a:r>
            <a:r>
              <a:rPr sz="2450" dirty="0">
                <a:latin typeface="Times New Roman"/>
                <a:cs typeface="Times New Roman"/>
              </a:rPr>
              <a:t>negatively</a:t>
            </a:r>
            <a:r>
              <a:rPr sz="2450" spc="30" dirty="0">
                <a:latin typeface="Times New Roman"/>
                <a:cs typeface="Times New Roman"/>
              </a:rPr>
              <a:t> </a:t>
            </a:r>
            <a:r>
              <a:rPr sz="2450" spc="-10" dirty="0">
                <a:latin typeface="Times New Roman"/>
                <a:cs typeface="Times New Roman"/>
              </a:rPr>
              <a:t>charged.</a:t>
            </a:r>
            <a:endParaRPr sz="245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7280614-5647-B0D4-5E46-0BD0D8569415}"/>
              </a:ext>
            </a:extLst>
          </p:cNvPr>
          <p:cNvPicPr>
            <a:picLocks noChangeAspect="1"/>
          </p:cNvPicPr>
          <p:nvPr/>
        </p:nvPicPr>
        <p:blipFill>
          <a:blip r:embed="rId2"/>
          <a:stretch>
            <a:fillRect/>
          </a:stretch>
        </p:blipFill>
        <p:spPr>
          <a:xfrm>
            <a:off x="0" y="0"/>
            <a:ext cx="10058400" cy="3385124"/>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7540" cy="207645"/>
          </a:xfrm>
          <a:prstGeom prst="rect">
            <a:avLst/>
          </a:prstGeom>
        </p:spPr>
        <p:txBody>
          <a:bodyPr vert="horz" wrap="square" lIns="0" tIns="12065" rIns="0" bIns="0" rtlCol="0">
            <a:spAutoFit/>
          </a:bodyPr>
          <a:lstStyle/>
          <a:p>
            <a:pPr marL="12700">
              <a:lnSpc>
                <a:spcPct val="100000"/>
              </a:lnSpc>
              <a:spcBef>
                <a:spcPts val="95"/>
              </a:spcBef>
              <a:tabLst>
                <a:tab pos="5349875"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pPr>
            <a:r>
              <a:rPr dirty="0"/>
              <a:t>Figure</a:t>
            </a:r>
            <a:r>
              <a:rPr spc="-40" dirty="0"/>
              <a:t> </a:t>
            </a:r>
            <a:r>
              <a:rPr spc="-65" dirty="0"/>
              <a:t>11.16</a:t>
            </a:r>
            <a:r>
              <a:rPr spc="-40" dirty="0"/>
              <a:t> </a:t>
            </a:r>
            <a:r>
              <a:rPr dirty="0"/>
              <a:t>on</a:t>
            </a:r>
            <a:r>
              <a:rPr spc="-40" dirty="0"/>
              <a:t> </a:t>
            </a:r>
            <a:r>
              <a:rPr dirty="0"/>
              <a:t>p.</a:t>
            </a:r>
            <a:r>
              <a:rPr spc="-40" dirty="0"/>
              <a:t> </a:t>
            </a:r>
            <a:r>
              <a:rPr spc="-85" dirty="0"/>
              <a:t>519</a:t>
            </a:r>
            <a:r>
              <a:rPr spc="-35" dirty="0"/>
              <a:t> </a:t>
            </a:r>
            <a:r>
              <a:rPr spc="-65" dirty="0"/>
              <a:t>shows</a:t>
            </a:r>
            <a:r>
              <a:rPr spc="-45" dirty="0"/>
              <a:t> </a:t>
            </a:r>
            <a:r>
              <a:rPr dirty="0"/>
              <a:t>a</a:t>
            </a:r>
            <a:r>
              <a:rPr spc="-35" dirty="0"/>
              <a:t> </a:t>
            </a:r>
            <a:r>
              <a:rPr dirty="0"/>
              <a:t>p-n</a:t>
            </a:r>
            <a:r>
              <a:rPr spc="-40" dirty="0"/>
              <a:t> </a:t>
            </a:r>
            <a:r>
              <a:rPr dirty="0"/>
              <a:t>junction</a:t>
            </a:r>
            <a:r>
              <a:rPr spc="-40" dirty="0"/>
              <a:t> </a:t>
            </a:r>
            <a:r>
              <a:rPr dirty="0"/>
              <a:t>in</a:t>
            </a:r>
            <a:r>
              <a:rPr spc="-40" dirty="0"/>
              <a:t> </a:t>
            </a:r>
            <a:r>
              <a:rPr dirty="0"/>
              <a:t>equilibrium.</a:t>
            </a:r>
            <a:r>
              <a:rPr spc="300" dirty="0"/>
              <a:t> </a:t>
            </a:r>
            <a:r>
              <a:rPr spc="-10" dirty="0"/>
              <a:t>Which </a:t>
            </a:r>
            <a:r>
              <a:rPr dirty="0"/>
              <a:t>side</a:t>
            </a:r>
            <a:r>
              <a:rPr spc="110" dirty="0"/>
              <a:t> </a:t>
            </a:r>
            <a:r>
              <a:rPr dirty="0"/>
              <a:t>has</a:t>
            </a:r>
            <a:r>
              <a:rPr spc="114" dirty="0"/>
              <a:t> </a:t>
            </a:r>
            <a:r>
              <a:rPr dirty="0"/>
              <a:t>a</a:t>
            </a:r>
            <a:r>
              <a:rPr spc="120" dirty="0"/>
              <a:t> </a:t>
            </a:r>
            <a:r>
              <a:rPr dirty="0"/>
              <a:t>higher</a:t>
            </a:r>
            <a:r>
              <a:rPr spc="114" dirty="0"/>
              <a:t> </a:t>
            </a:r>
            <a:r>
              <a:rPr dirty="0"/>
              <a:t>electric</a:t>
            </a:r>
            <a:r>
              <a:rPr spc="114" dirty="0"/>
              <a:t> </a:t>
            </a:r>
            <a:r>
              <a:rPr dirty="0"/>
              <a:t>potential,</a:t>
            </a:r>
            <a:r>
              <a:rPr spc="120" dirty="0"/>
              <a:t> </a:t>
            </a:r>
            <a:r>
              <a:rPr dirty="0"/>
              <a:t>the</a:t>
            </a:r>
            <a:r>
              <a:rPr spc="120" dirty="0"/>
              <a:t> </a:t>
            </a:r>
            <a:r>
              <a:rPr spc="-50" dirty="0"/>
              <a:t>p-</a:t>
            </a:r>
            <a:r>
              <a:rPr dirty="0"/>
              <a:t>side</a:t>
            </a:r>
            <a:r>
              <a:rPr spc="120" dirty="0"/>
              <a:t> </a:t>
            </a:r>
            <a:r>
              <a:rPr dirty="0"/>
              <a:t>or</a:t>
            </a:r>
            <a:r>
              <a:rPr spc="114" dirty="0"/>
              <a:t> </a:t>
            </a:r>
            <a:r>
              <a:rPr dirty="0"/>
              <a:t>the</a:t>
            </a:r>
            <a:r>
              <a:rPr spc="120" dirty="0"/>
              <a:t> </a:t>
            </a:r>
            <a:r>
              <a:rPr spc="-40" dirty="0"/>
              <a:t>n-</a:t>
            </a:r>
            <a:r>
              <a:rPr spc="-10" dirty="0"/>
              <a:t>side?</a:t>
            </a:r>
          </a:p>
        </p:txBody>
      </p:sp>
      <p:sp>
        <p:nvSpPr>
          <p:cNvPr id="5" name="object 5"/>
          <p:cNvSpPr txBox="1"/>
          <p:nvPr/>
        </p:nvSpPr>
        <p:spPr>
          <a:xfrm>
            <a:off x="707758" y="1839587"/>
            <a:ext cx="8270240" cy="3923029"/>
          </a:xfrm>
          <a:prstGeom prst="rect">
            <a:avLst/>
          </a:prstGeom>
        </p:spPr>
        <p:txBody>
          <a:bodyPr vert="horz" wrap="square" lIns="0" tIns="220345" rIns="0" bIns="0" rtlCol="0">
            <a:spAutoFit/>
          </a:bodyPr>
          <a:lstStyle/>
          <a:p>
            <a:pPr marL="23495" algn="just">
              <a:lnSpc>
                <a:spcPct val="100000"/>
              </a:lnSpc>
              <a:spcBef>
                <a:spcPts val="1735"/>
              </a:spcBef>
            </a:pPr>
            <a:r>
              <a:rPr sz="2450" b="0" i="1" dirty="0">
                <a:latin typeface="Bookman Old Style"/>
                <a:cs typeface="Bookman Old Style"/>
              </a:rPr>
              <a:t>Hint:</a:t>
            </a:r>
            <a:r>
              <a:rPr sz="2450" b="0" i="1" spc="210" dirty="0">
                <a:latin typeface="Bookman Old Style"/>
                <a:cs typeface="Bookman Old Style"/>
              </a:rPr>
              <a:t> </a:t>
            </a:r>
            <a:r>
              <a:rPr sz="2450" dirty="0">
                <a:latin typeface="Times New Roman"/>
                <a:cs typeface="Times New Roman"/>
              </a:rPr>
              <a:t>Remember </a:t>
            </a:r>
            <a:r>
              <a:rPr sz="2450" spc="114" dirty="0">
                <a:latin typeface="Times New Roman"/>
                <a:cs typeface="Times New Roman"/>
              </a:rPr>
              <a:t>that</a:t>
            </a:r>
            <a:r>
              <a:rPr sz="2450" dirty="0">
                <a:latin typeface="Times New Roman"/>
                <a:cs typeface="Times New Roman"/>
              </a:rPr>
              <a:t> electrons</a:t>
            </a:r>
            <a:r>
              <a:rPr sz="2450" spc="5" dirty="0">
                <a:latin typeface="Times New Roman"/>
                <a:cs typeface="Times New Roman"/>
              </a:rPr>
              <a:t> </a:t>
            </a:r>
            <a:r>
              <a:rPr sz="2450" dirty="0">
                <a:latin typeface="Times New Roman"/>
                <a:cs typeface="Times New Roman"/>
              </a:rPr>
              <a:t>are</a:t>
            </a:r>
            <a:r>
              <a:rPr sz="2450" spc="-5" dirty="0">
                <a:latin typeface="Times New Roman"/>
                <a:cs typeface="Times New Roman"/>
              </a:rPr>
              <a:t> </a:t>
            </a:r>
            <a:r>
              <a:rPr sz="2450" dirty="0">
                <a:latin typeface="Times New Roman"/>
                <a:cs typeface="Times New Roman"/>
              </a:rPr>
              <a:t>negatively</a:t>
            </a:r>
            <a:r>
              <a:rPr sz="2450" spc="5" dirty="0">
                <a:latin typeface="Times New Roman"/>
                <a:cs typeface="Times New Roman"/>
              </a:rPr>
              <a:t> </a:t>
            </a:r>
            <a:r>
              <a:rPr sz="2450" spc="-10" dirty="0">
                <a:latin typeface="Times New Roman"/>
                <a:cs typeface="Times New Roman"/>
              </a:rPr>
              <a:t>charged.</a:t>
            </a:r>
            <a:endParaRPr sz="2450">
              <a:latin typeface="Times New Roman"/>
              <a:cs typeface="Times New Roman"/>
            </a:endParaRPr>
          </a:p>
          <a:p>
            <a:pPr marL="23495" marR="8890" indent="-11430" algn="just">
              <a:lnSpc>
                <a:spcPct val="101699"/>
              </a:lnSpc>
              <a:spcBef>
                <a:spcPts val="1595"/>
              </a:spcBef>
            </a:pPr>
            <a:r>
              <a:rPr sz="2450" b="1" dirty="0">
                <a:latin typeface="Georgia"/>
                <a:cs typeface="Georgia"/>
              </a:rPr>
              <a:t>Solution:</a:t>
            </a:r>
            <a:r>
              <a:rPr sz="2450" b="1" spc="204" dirty="0">
                <a:latin typeface="Georgia"/>
                <a:cs typeface="Georgia"/>
              </a:rPr>
              <a:t>  </a:t>
            </a:r>
            <a:r>
              <a:rPr sz="2450" dirty="0">
                <a:latin typeface="Times New Roman"/>
                <a:cs typeface="Times New Roman"/>
              </a:rPr>
              <a:t>Electrons</a:t>
            </a:r>
            <a:r>
              <a:rPr sz="2450" spc="405" dirty="0">
                <a:latin typeface="Times New Roman"/>
                <a:cs typeface="Times New Roman"/>
              </a:rPr>
              <a:t> </a:t>
            </a:r>
            <a:r>
              <a:rPr sz="2450" dirty="0">
                <a:latin typeface="Times New Roman"/>
                <a:cs typeface="Times New Roman"/>
              </a:rPr>
              <a:t>have</a:t>
            </a:r>
            <a:r>
              <a:rPr sz="2450" spc="405" dirty="0">
                <a:latin typeface="Times New Roman"/>
                <a:cs typeface="Times New Roman"/>
              </a:rPr>
              <a:t> </a:t>
            </a:r>
            <a:r>
              <a:rPr sz="2450" dirty="0">
                <a:latin typeface="Times New Roman"/>
                <a:cs typeface="Times New Roman"/>
              </a:rPr>
              <a:t>migrated</a:t>
            </a:r>
            <a:r>
              <a:rPr sz="2450" spc="405" dirty="0">
                <a:latin typeface="Times New Roman"/>
                <a:cs typeface="Times New Roman"/>
              </a:rPr>
              <a:t> </a:t>
            </a:r>
            <a:r>
              <a:rPr sz="2450" dirty="0">
                <a:latin typeface="Times New Roman"/>
                <a:cs typeface="Times New Roman"/>
              </a:rPr>
              <a:t>from</a:t>
            </a:r>
            <a:r>
              <a:rPr sz="2450" spc="409" dirty="0">
                <a:latin typeface="Times New Roman"/>
                <a:cs typeface="Times New Roman"/>
              </a:rPr>
              <a:t> </a:t>
            </a:r>
            <a:r>
              <a:rPr sz="2450" dirty="0">
                <a:latin typeface="Times New Roman"/>
                <a:cs typeface="Times New Roman"/>
              </a:rPr>
              <a:t>the</a:t>
            </a:r>
            <a:r>
              <a:rPr sz="2450" spc="405" dirty="0">
                <a:latin typeface="Times New Roman"/>
                <a:cs typeface="Times New Roman"/>
              </a:rPr>
              <a:t> </a:t>
            </a:r>
            <a:r>
              <a:rPr sz="2450" spc="-50" dirty="0">
                <a:latin typeface="Times New Roman"/>
                <a:cs typeface="Times New Roman"/>
              </a:rPr>
              <a:t>n-</a:t>
            </a:r>
            <a:r>
              <a:rPr sz="2450" dirty="0">
                <a:latin typeface="Times New Roman"/>
                <a:cs typeface="Times New Roman"/>
              </a:rPr>
              <a:t>side</a:t>
            </a:r>
            <a:r>
              <a:rPr sz="2450" spc="405" dirty="0">
                <a:latin typeface="Times New Roman"/>
                <a:cs typeface="Times New Roman"/>
              </a:rPr>
              <a:t> </a:t>
            </a:r>
            <a:r>
              <a:rPr sz="2450" dirty="0">
                <a:latin typeface="Times New Roman"/>
                <a:cs typeface="Times New Roman"/>
              </a:rPr>
              <a:t>to</a:t>
            </a:r>
            <a:r>
              <a:rPr sz="2450" spc="405" dirty="0">
                <a:latin typeface="Times New Roman"/>
                <a:cs typeface="Times New Roman"/>
              </a:rPr>
              <a:t> </a:t>
            </a:r>
            <a:r>
              <a:rPr sz="2450" dirty="0">
                <a:latin typeface="Times New Roman"/>
                <a:cs typeface="Times New Roman"/>
              </a:rPr>
              <a:t>the</a:t>
            </a:r>
            <a:r>
              <a:rPr sz="2450" spc="409" dirty="0">
                <a:latin typeface="Times New Roman"/>
                <a:cs typeface="Times New Roman"/>
              </a:rPr>
              <a:t> </a:t>
            </a:r>
            <a:r>
              <a:rPr sz="2450" spc="-25" dirty="0">
                <a:latin typeface="Times New Roman"/>
                <a:cs typeface="Times New Roman"/>
              </a:rPr>
              <a:t>p- </a:t>
            </a:r>
            <a:r>
              <a:rPr sz="2450" dirty="0">
                <a:latin typeface="Times New Roman"/>
                <a:cs typeface="Times New Roman"/>
              </a:rPr>
              <a:t>side.</a:t>
            </a:r>
            <a:r>
              <a:rPr sz="2450" spc="215" dirty="0">
                <a:latin typeface="Times New Roman"/>
                <a:cs typeface="Times New Roman"/>
              </a:rPr>
              <a:t>  </a:t>
            </a:r>
            <a:r>
              <a:rPr sz="2450" dirty="0">
                <a:latin typeface="Times New Roman"/>
                <a:cs typeface="Times New Roman"/>
              </a:rPr>
              <a:t>If</a:t>
            </a:r>
            <a:r>
              <a:rPr sz="2450" spc="310" dirty="0">
                <a:latin typeface="Times New Roman"/>
                <a:cs typeface="Times New Roman"/>
              </a:rPr>
              <a:t> </a:t>
            </a:r>
            <a:r>
              <a:rPr sz="2450" dirty="0">
                <a:latin typeface="Times New Roman"/>
                <a:cs typeface="Times New Roman"/>
              </a:rPr>
              <a:t>you</a:t>
            </a:r>
            <a:r>
              <a:rPr sz="2450" spc="310" dirty="0">
                <a:latin typeface="Times New Roman"/>
                <a:cs typeface="Times New Roman"/>
              </a:rPr>
              <a:t> </a:t>
            </a:r>
            <a:r>
              <a:rPr sz="2450" dirty="0">
                <a:latin typeface="Times New Roman"/>
                <a:cs typeface="Times New Roman"/>
              </a:rPr>
              <a:t>were</a:t>
            </a:r>
            <a:r>
              <a:rPr sz="2450" spc="315" dirty="0">
                <a:latin typeface="Times New Roman"/>
                <a:cs typeface="Times New Roman"/>
              </a:rPr>
              <a:t> </a:t>
            </a:r>
            <a:r>
              <a:rPr sz="2450" dirty="0">
                <a:latin typeface="Times New Roman"/>
                <a:cs typeface="Times New Roman"/>
              </a:rPr>
              <a:t>a</a:t>
            </a:r>
            <a:r>
              <a:rPr sz="2450" spc="320" dirty="0">
                <a:latin typeface="Times New Roman"/>
                <a:cs typeface="Times New Roman"/>
              </a:rPr>
              <a:t> </a:t>
            </a:r>
            <a:r>
              <a:rPr sz="2450" spc="-40" dirty="0">
                <a:latin typeface="Times New Roman"/>
                <a:cs typeface="Times New Roman"/>
              </a:rPr>
              <a:t>(semi-</a:t>
            </a:r>
            <a:r>
              <a:rPr sz="2450" dirty="0">
                <a:latin typeface="Times New Roman"/>
                <a:cs typeface="Times New Roman"/>
              </a:rPr>
              <a:t>mythical)</a:t>
            </a:r>
            <a:r>
              <a:rPr sz="2450" spc="310" dirty="0">
                <a:latin typeface="Times New Roman"/>
                <a:cs typeface="Times New Roman"/>
              </a:rPr>
              <a:t> </a:t>
            </a:r>
            <a:r>
              <a:rPr sz="2450" dirty="0">
                <a:latin typeface="Times New Roman"/>
                <a:cs typeface="Times New Roman"/>
              </a:rPr>
              <a:t>ambulatory</a:t>
            </a:r>
            <a:r>
              <a:rPr sz="2450" spc="315" dirty="0">
                <a:latin typeface="Times New Roman"/>
                <a:cs typeface="Times New Roman"/>
              </a:rPr>
              <a:t> </a:t>
            </a:r>
            <a:r>
              <a:rPr sz="2450" dirty="0">
                <a:latin typeface="Times New Roman"/>
                <a:cs typeface="Times New Roman"/>
              </a:rPr>
              <a:t>positive</a:t>
            </a:r>
            <a:r>
              <a:rPr sz="2450" spc="310" dirty="0">
                <a:latin typeface="Times New Roman"/>
                <a:cs typeface="Times New Roman"/>
              </a:rPr>
              <a:t> </a:t>
            </a:r>
            <a:r>
              <a:rPr sz="2450" spc="-10" dirty="0">
                <a:latin typeface="Times New Roman"/>
                <a:cs typeface="Times New Roman"/>
              </a:rPr>
              <a:t>charge </a:t>
            </a:r>
            <a:r>
              <a:rPr sz="2450" dirty="0">
                <a:latin typeface="Times New Roman"/>
                <a:cs typeface="Times New Roman"/>
              </a:rPr>
              <a:t>you</a:t>
            </a:r>
            <a:r>
              <a:rPr sz="2450" spc="285" dirty="0">
                <a:latin typeface="Times New Roman"/>
                <a:cs typeface="Times New Roman"/>
              </a:rPr>
              <a:t> </a:t>
            </a:r>
            <a:r>
              <a:rPr sz="2450" dirty="0">
                <a:latin typeface="Times New Roman"/>
                <a:cs typeface="Times New Roman"/>
              </a:rPr>
              <a:t>would</a:t>
            </a:r>
            <a:r>
              <a:rPr sz="2450" spc="295" dirty="0">
                <a:latin typeface="Times New Roman"/>
                <a:cs typeface="Times New Roman"/>
              </a:rPr>
              <a:t> </a:t>
            </a:r>
            <a:r>
              <a:rPr sz="2450" dirty="0">
                <a:latin typeface="Times New Roman"/>
                <a:cs typeface="Times New Roman"/>
              </a:rPr>
              <a:t>want</a:t>
            </a:r>
            <a:r>
              <a:rPr sz="2450" spc="295" dirty="0">
                <a:latin typeface="Times New Roman"/>
                <a:cs typeface="Times New Roman"/>
              </a:rPr>
              <a:t> </a:t>
            </a:r>
            <a:r>
              <a:rPr sz="2450" dirty="0">
                <a:latin typeface="Times New Roman"/>
                <a:cs typeface="Times New Roman"/>
              </a:rPr>
              <a:t>to</a:t>
            </a:r>
            <a:r>
              <a:rPr sz="2450" spc="295" dirty="0">
                <a:latin typeface="Times New Roman"/>
                <a:cs typeface="Times New Roman"/>
              </a:rPr>
              <a:t> </a:t>
            </a:r>
            <a:r>
              <a:rPr sz="2450" spc="-25" dirty="0">
                <a:latin typeface="Times New Roman"/>
                <a:cs typeface="Times New Roman"/>
              </a:rPr>
              <a:t>follow</a:t>
            </a:r>
            <a:r>
              <a:rPr sz="2450" spc="300" dirty="0">
                <a:latin typeface="Times New Roman"/>
                <a:cs typeface="Times New Roman"/>
              </a:rPr>
              <a:t> </a:t>
            </a:r>
            <a:r>
              <a:rPr sz="2450" dirty="0">
                <a:latin typeface="Times New Roman"/>
                <a:cs typeface="Times New Roman"/>
              </a:rPr>
              <a:t>them,</a:t>
            </a:r>
            <a:r>
              <a:rPr sz="2450" spc="355" dirty="0">
                <a:latin typeface="Times New Roman"/>
                <a:cs typeface="Times New Roman"/>
              </a:rPr>
              <a:t> </a:t>
            </a:r>
            <a:r>
              <a:rPr sz="2450" dirty="0">
                <a:latin typeface="Times New Roman"/>
                <a:cs typeface="Times New Roman"/>
              </a:rPr>
              <a:t>moving</a:t>
            </a:r>
            <a:r>
              <a:rPr sz="2450" spc="295" dirty="0">
                <a:latin typeface="Times New Roman"/>
                <a:cs typeface="Times New Roman"/>
              </a:rPr>
              <a:t> </a:t>
            </a:r>
            <a:r>
              <a:rPr sz="2450" dirty="0">
                <a:latin typeface="Times New Roman"/>
                <a:cs typeface="Times New Roman"/>
              </a:rPr>
              <a:t>from</a:t>
            </a:r>
            <a:r>
              <a:rPr sz="2450" spc="295" dirty="0">
                <a:latin typeface="Times New Roman"/>
                <a:cs typeface="Times New Roman"/>
              </a:rPr>
              <a:t> </a:t>
            </a:r>
            <a:r>
              <a:rPr sz="2450" dirty="0">
                <a:latin typeface="Times New Roman"/>
                <a:cs typeface="Times New Roman"/>
              </a:rPr>
              <a:t>the</a:t>
            </a:r>
            <a:r>
              <a:rPr sz="2450" spc="295" dirty="0">
                <a:latin typeface="Times New Roman"/>
                <a:cs typeface="Times New Roman"/>
              </a:rPr>
              <a:t> </a:t>
            </a:r>
            <a:r>
              <a:rPr sz="2450" spc="-50" dirty="0">
                <a:latin typeface="Times New Roman"/>
                <a:cs typeface="Times New Roman"/>
              </a:rPr>
              <a:t>n-</a:t>
            </a:r>
            <a:r>
              <a:rPr sz="2450" dirty="0">
                <a:latin typeface="Times New Roman"/>
                <a:cs typeface="Times New Roman"/>
              </a:rPr>
              <a:t>side</a:t>
            </a:r>
            <a:r>
              <a:rPr sz="2450" spc="290" dirty="0">
                <a:latin typeface="Times New Roman"/>
                <a:cs typeface="Times New Roman"/>
              </a:rPr>
              <a:t> </a:t>
            </a:r>
            <a:r>
              <a:rPr sz="2450" dirty="0">
                <a:latin typeface="Times New Roman"/>
                <a:cs typeface="Times New Roman"/>
              </a:rPr>
              <a:t>to</a:t>
            </a:r>
            <a:r>
              <a:rPr sz="2450" spc="295" dirty="0">
                <a:latin typeface="Times New Roman"/>
                <a:cs typeface="Times New Roman"/>
              </a:rPr>
              <a:t> </a:t>
            </a:r>
            <a:r>
              <a:rPr sz="2450" spc="-25" dirty="0">
                <a:latin typeface="Times New Roman"/>
                <a:cs typeface="Times New Roman"/>
              </a:rPr>
              <a:t>the </a:t>
            </a:r>
            <a:r>
              <a:rPr sz="2450" spc="-40" dirty="0">
                <a:latin typeface="Times New Roman"/>
                <a:cs typeface="Times New Roman"/>
              </a:rPr>
              <a:t>p-</a:t>
            </a:r>
            <a:r>
              <a:rPr sz="2450" dirty="0">
                <a:latin typeface="Times New Roman"/>
                <a:cs typeface="Times New Roman"/>
              </a:rPr>
              <a:t>side,</a:t>
            </a:r>
            <a:r>
              <a:rPr sz="2450" spc="85" dirty="0">
                <a:latin typeface="Times New Roman"/>
                <a:cs typeface="Times New Roman"/>
              </a:rPr>
              <a:t> </a:t>
            </a:r>
            <a:r>
              <a:rPr sz="2450" dirty="0">
                <a:latin typeface="Times New Roman"/>
                <a:cs typeface="Times New Roman"/>
              </a:rPr>
              <a:t>so</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spc="-10" dirty="0">
                <a:latin typeface="Times New Roman"/>
                <a:cs typeface="Times New Roman"/>
              </a:rPr>
              <a:t>n-</a:t>
            </a:r>
            <a:r>
              <a:rPr sz="2450" dirty="0">
                <a:latin typeface="Times New Roman"/>
                <a:cs typeface="Times New Roman"/>
              </a:rPr>
              <a:t>side</a:t>
            </a:r>
            <a:r>
              <a:rPr sz="2450" spc="95" dirty="0">
                <a:latin typeface="Times New Roman"/>
                <a:cs typeface="Times New Roman"/>
              </a:rPr>
              <a:t> </a:t>
            </a:r>
            <a:r>
              <a:rPr sz="2450" dirty="0">
                <a:latin typeface="Times New Roman"/>
                <a:cs typeface="Times New Roman"/>
              </a:rPr>
              <a:t>has</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higher</a:t>
            </a:r>
            <a:r>
              <a:rPr sz="2450" spc="95" dirty="0">
                <a:latin typeface="Times New Roman"/>
                <a:cs typeface="Times New Roman"/>
              </a:rPr>
              <a:t> </a:t>
            </a:r>
            <a:r>
              <a:rPr sz="2450" spc="-10" dirty="0">
                <a:latin typeface="Times New Roman"/>
                <a:cs typeface="Times New Roman"/>
              </a:rPr>
              <a:t>potential.</a:t>
            </a:r>
            <a:endParaRPr sz="2450">
              <a:latin typeface="Times New Roman"/>
              <a:cs typeface="Times New Roman"/>
            </a:endParaRPr>
          </a:p>
          <a:p>
            <a:pPr marL="23495" marR="5080" algn="just">
              <a:lnSpc>
                <a:spcPct val="101699"/>
              </a:lnSpc>
              <a:spcBef>
                <a:spcPts val="595"/>
              </a:spcBef>
            </a:pPr>
            <a:r>
              <a:rPr sz="2450" dirty="0">
                <a:latin typeface="Times New Roman"/>
                <a:cs typeface="Times New Roman"/>
              </a:rPr>
              <a:t>Are</a:t>
            </a:r>
            <a:r>
              <a:rPr sz="2450" spc="-65" dirty="0">
                <a:latin typeface="Times New Roman"/>
                <a:cs typeface="Times New Roman"/>
              </a:rPr>
              <a:t> </a:t>
            </a:r>
            <a:r>
              <a:rPr sz="2450" spc="-35" dirty="0">
                <a:latin typeface="Times New Roman"/>
                <a:cs typeface="Times New Roman"/>
              </a:rPr>
              <a:t>you</a:t>
            </a:r>
            <a:r>
              <a:rPr sz="2450" spc="-55" dirty="0">
                <a:latin typeface="Times New Roman"/>
                <a:cs typeface="Times New Roman"/>
              </a:rPr>
              <a:t> </a:t>
            </a:r>
            <a:r>
              <a:rPr sz="2450" spc="-35" dirty="0">
                <a:latin typeface="Times New Roman"/>
                <a:cs typeface="Times New Roman"/>
              </a:rPr>
              <a:t>wondering</a:t>
            </a:r>
            <a:r>
              <a:rPr sz="2450" spc="-55" dirty="0">
                <a:latin typeface="Times New Roman"/>
                <a:cs typeface="Times New Roman"/>
              </a:rPr>
              <a:t> </a:t>
            </a:r>
            <a:r>
              <a:rPr sz="2450" spc="-40" dirty="0">
                <a:latin typeface="Times New Roman"/>
                <a:cs typeface="Times New Roman"/>
              </a:rPr>
              <a:t>why</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spc="-20" dirty="0">
                <a:latin typeface="Times New Roman"/>
                <a:cs typeface="Times New Roman"/>
              </a:rPr>
              <a:t>drawing</a:t>
            </a:r>
            <a:r>
              <a:rPr sz="2450" spc="-55" dirty="0">
                <a:latin typeface="Times New Roman"/>
                <a:cs typeface="Times New Roman"/>
              </a:rPr>
              <a:t> </a:t>
            </a:r>
            <a:r>
              <a:rPr sz="2450" spc="-50" dirty="0">
                <a:latin typeface="Times New Roman"/>
                <a:cs typeface="Times New Roman"/>
              </a:rPr>
              <a:t>looks</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other</a:t>
            </a:r>
            <a:r>
              <a:rPr sz="2450" spc="-55" dirty="0">
                <a:latin typeface="Times New Roman"/>
                <a:cs typeface="Times New Roman"/>
              </a:rPr>
              <a:t> </a:t>
            </a:r>
            <a:r>
              <a:rPr sz="2450" dirty="0">
                <a:latin typeface="Times New Roman"/>
                <a:cs typeface="Times New Roman"/>
              </a:rPr>
              <a:t>way?</a:t>
            </a:r>
            <a:r>
              <a:rPr sz="2450" spc="310" dirty="0">
                <a:latin typeface="Times New Roman"/>
                <a:cs typeface="Times New Roman"/>
              </a:rPr>
              <a:t> </a:t>
            </a:r>
            <a:r>
              <a:rPr sz="2450" spc="-10" dirty="0">
                <a:latin typeface="Times New Roman"/>
                <a:cs typeface="Times New Roman"/>
              </a:rPr>
              <a:t>Because </a:t>
            </a: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drawing</a:t>
            </a:r>
            <a:r>
              <a:rPr sz="2450" spc="185" dirty="0">
                <a:latin typeface="Times New Roman"/>
                <a:cs typeface="Times New Roman"/>
              </a:rPr>
              <a:t> </a:t>
            </a:r>
            <a:r>
              <a:rPr sz="2450" dirty="0">
                <a:latin typeface="Times New Roman"/>
                <a:cs typeface="Times New Roman"/>
              </a:rPr>
              <a:t>represents</a:t>
            </a:r>
            <a:r>
              <a:rPr sz="2450" spc="185"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potential</a:t>
            </a:r>
            <a:r>
              <a:rPr sz="2450" spc="175" dirty="0">
                <a:latin typeface="Times New Roman"/>
                <a:cs typeface="Times New Roman"/>
              </a:rPr>
              <a:t> </a:t>
            </a:r>
            <a:r>
              <a:rPr sz="2450" b="0" i="1" spc="-150" dirty="0">
                <a:latin typeface="Bookman Old Style"/>
                <a:cs typeface="Bookman Old Style"/>
              </a:rPr>
              <a:t>energy</a:t>
            </a:r>
            <a:r>
              <a:rPr sz="2450" b="0" i="1" spc="265" dirty="0">
                <a:latin typeface="Bookman Old Style"/>
                <a:cs typeface="Bookman Old Style"/>
              </a:rPr>
              <a:t> </a:t>
            </a:r>
            <a:r>
              <a:rPr sz="2450" dirty="0">
                <a:latin typeface="Times New Roman"/>
                <a:cs typeface="Times New Roman"/>
              </a:rPr>
              <a:t>of</a:t>
            </a:r>
            <a:r>
              <a:rPr sz="2450" spc="180"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various</a:t>
            </a:r>
            <a:r>
              <a:rPr sz="2450" spc="185" dirty="0">
                <a:latin typeface="Times New Roman"/>
                <a:cs typeface="Times New Roman"/>
              </a:rPr>
              <a:t> </a:t>
            </a:r>
            <a:r>
              <a:rPr sz="2450" spc="-10" dirty="0">
                <a:latin typeface="Times New Roman"/>
                <a:cs typeface="Times New Roman"/>
              </a:rPr>
              <a:t>levels </a:t>
            </a:r>
            <a:r>
              <a:rPr sz="2450" dirty="0">
                <a:latin typeface="Times New Roman"/>
                <a:cs typeface="Times New Roman"/>
              </a:rPr>
              <a:t>an</a:t>
            </a:r>
            <a:r>
              <a:rPr sz="2450" spc="155" dirty="0">
                <a:latin typeface="Times New Roman"/>
                <a:cs typeface="Times New Roman"/>
              </a:rPr>
              <a:t> </a:t>
            </a:r>
            <a:r>
              <a:rPr sz="2450" dirty="0">
                <a:latin typeface="Times New Roman"/>
                <a:cs typeface="Times New Roman"/>
              </a:rPr>
              <a:t>electron</a:t>
            </a:r>
            <a:r>
              <a:rPr sz="2450" spc="160" dirty="0">
                <a:latin typeface="Times New Roman"/>
                <a:cs typeface="Times New Roman"/>
              </a:rPr>
              <a:t> </a:t>
            </a:r>
            <a:r>
              <a:rPr sz="2450" dirty="0">
                <a:latin typeface="Times New Roman"/>
                <a:cs typeface="Times New Roman"/>
              </a:rPr>
              <a:t>can</a:t>
            </a:r>
            <a:r>
              <a:rPr sz="2450" spc="155" dirty="0">
                <a:latin typeface="Times New Roman"/>
                <a:cs typeface="Times New Roman"/>
              </a:rPr>
              <a:t> </a:t>
            </a:r>
            <a:r>
              <a:rPr sz="2450" dirty="0">
                <a:latin typeface="Times New Roman"/>
                <a:cs typeface="Times New Roman"/>
              </a:rPr>
              <a:t>inhabit.</a:t>
            </a:r>
            <a:r>
              <a:rPr sz="2450" spc="560" dirty="0">
                <a:latin typeface="Times New Roman"/>
                <a:cs typeface="Times New Roman"/>
              </a:rPr>
              <a:t> </a:t>
            </a:r>
            <a:r>
              <a:rPr sz="2450" dirty="0">
                <a:latin typeface="Times New Roman"/>
                <a:cs typeface="Times New Roman"/>
              </a:rPr>
              <a:t>An</a:t>
            </a:r>
            <a:r>
              <a:rPr sz="2450" spc="155" dirty="0">
                <a:latin typeface="Times New Roman"/>
                <a:cs typeface="Times New Roman"/>
              </a:rPr>
              <a:t> </a:t>
            </a:r>
            <a:r>
              <a:rPr sz="2450" dirty="0">
                <a:latin typeface="Times New Roman"/>
                <a:cs typeface="Times New Roman"/>
              </a:rPr>
              <a:t>electron</a:t>
            </a:r>
            <a:r>
              <a:rPr sz="2450" spc="155" dirty="0">
                <a:latin typeface="Times New Roman"/>
                <a:cs typeface="Times New Roman"/>
              </a:rPr>
              <a:t> </a:t>
            </a:r>
            <a:r>
              <a:rPr sz="2450" dirty="0">
                <a:latin typeface="Times New Roman"/>
                <a:cs typeface="Times New Roman"/>
              </a:rPr>
              <a:t>in</a:t>
            </a:r>
            <a:r>
              <a:rPr sz="2450" spc="160" dirty="0">
                <a:latin typeface="Times New Roman"/>
                <a:cs typeface="Times New Roman"/>
              </a:rPr>
              <a:t> </a:t>
            </a:r>
            <a:r>
              <a:rPr sz="2450" dirty="0">
                <a:latin typeface="Times New Roman"/>
                <a:cs typeface="Times New Roman"/>
              </a:rPr>
              <a:t>a</a:t>
            </a:r>
            <a:r>
              <a:rPr sz="2450" spc="155" dirty="0">
                <a:latin typeface="Times New Roman"/>
                <a:cs typeface="Times New Roman"/>
              </a:rPr>
              <a:t> </a:t>
            </a:r>
            <a:r>
              <a:rPr sz="2450" dirty="0">
                <a:latin typeface="Times New Roman"/>
                <a:cs typeface="Times New Roman"/>
              </a:rPr>
              <a:t>region</a:t>
            </a:r>
            <a:r>
              <a:rPr sz="2450" spc="155" dirty="0">
                <a:latin typeface="Times New Roman"/>
                <a:cs typeface="Times New Roman"/>
              </a:rPr>
              <a:t> </a:t>
            </a:r>
            <a:r>
              <a:rPr sz="2450" dirty="0">
                <a:latin typeface="Times New Roman"/>
                <a:cs typeface="Times New Roman"/>
              </a:rPr>
              <a:t>of</a:t>
            </a:r>
            <a:r>
              <a:rPr sz="2450" spc="155" dirty="0">
                <a:latin typeface="Times New Roman"/>
                <a:cs typeface="Times New Roman"/>
              </a:rPr>
              <a:t> </a:t>
            </a:r>
            <a:r>
              <a:rPr sz="2450" dirty="0">
                <a:latin typeface="Times New Roman"/>
                <a:cs typeface="Times New Roman"/>
              </a:rPr>
              <a:t>low</a:t>
            </a:r>
            <a:r>
              <a:rPr sz="2450" spc="150" dirty="0">
                <a:latin typeface="Times New Roman"/>
                <a:cs typeface="Times New Roman"/>
              </a:rPr>
              <a:t> </a:t>
            </a:r>
            <a:r>
              <a:rPr sz="2450" spc="-10" dirty="0">
                <a:latin typeface="Times New Roman"/>
                <a:cs typeface="Times New Roman"/>
              </a:rPr>
              <a:t>potential </a:t>
            </a:r>
            <a:r>
              <a:rPr sz="2450" dirty="0">
                <a:latin typeface="Times New Roman"/>
                <a:cs typeface="Times New Roman"/>
              </a:rPr>
              <a:t>has</a:t>
            </a:r>
            <a:r>
              <a:rPr sz="2450" spc="10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high</a:t>
            </a:r>
            <a:r>
              <a:rPr sz="2450" spc="110" dirty="0">
                <a:latin typeface="Times New Roman"/>
                <a:cs typeface="Times New Roman"/>
              </a:rPr>
              <a:t> </a:t>
            </a:r>
            <a:r>
              <a:rPr sz="2450" dirty="0">
                <a:latin typeface="Times New Roman"/>
                <a:cs typeface="Times New Roman"/>
              </a:rPr>
              <a:t>potential</a:t>
            </a:r>
            <a:r>
              <a:rPr sz="2450" spc="110" dirty="0">
                <a:latin typeface="Times New Roman"/>
                <a:cs typeface="Times New Roman"/>
              </a:rPr>
              <a:t> </a:t>
            </a:r>
            <a:r>
              <a:rPr sz="2450" spc="-30" dirty="0">
                <a:latin typeface="Times New Roman"/>
                <a:cs typeface="Times New Roman"/>
              </a:rPr>
              <a:t>energy,</a:t>
            </a:r>
            <a:r>
              <a:rPr sz="2450" spc="110" dirty="0">
                <a:latin typeface="Times New Roman"/>
                <a:cs typeface="Times New Roman"/>
              </a:rPr>
              <a:t> </a:t>
            </a:r>
            <a:r>
              <a:rPr sz="2450" dirty="0">
                <a:latin typeface="Times New Roman"/>
                <a:cs typeface="Times New Roman"/>
              </a:rPr>
              <a:t>and</a:t>
            </a:r>
            <a:r>
              <a:rPr sz="2450" spc="110" dirty="0">
                <a:latin typeface="Times New Roman"/>
                <a:cs typeface="Times New Roman"/>
              </a:rPr>
              <a:t> </a:t>
            </a:r>
            <a:r>
              <a:rPr sz="2450" spc="-10" dirty="0">
                <a:latin typeface="Times New Roman"/>
                <a:cs typeface="Times New Roman"/>
              </a:rPr>
              <a:t>vice</a:t>
            </a:r>
            <a:r>
              <a:rPr sz="2450" spc="110" dirty="0">
                <a:latin typeface="Times New Roman"/>
                <a:cs typeface="Times New Roman"/>
              </a:rPr>
              <a:t> </a:t>
            </a:r>
            <a:r>
              <a:rPr sz="2450" spc="-10" dirty="0">
                <a:latin typeface="Times New Roman"/>
                <a:cs typeface="Times New Roman"/>
              </a:rPr>
              <a:t>versa.</a:t>
            </a:r>
            <a:endParaRPr sz="2450">
              <a:latin typeface="Times New Roman"/>
              <a:cs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7540" cy="207645"/>
          </a:xfrm>
          <a:prstGeom prst="rect">
            <a:avLst/>
          </a:prstGeom>
        </p:spPr>
        <p:txBody>
          <a:bodyPr vert="horz" wrap="square" lIns="0" tIns="12065" rIns="0" bIns="0" rtlCol="0">
            <a:spAutoFit/>
          </a:bodyPr>
          <a:lstStyle/>
          <a:p>
            <a:pPr marL="12700">
              <a:lnSpc>
                <a:spcPct val="100000"/>
              </a:lnSpc>
              <a:spcBef>
                <a:spcPts val="95"/>
              </a:spcBef>
              <a:tabLst>
                <a:tab pos="5349875"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At</a:t>
            </a:r>
            <a:r>
              <a:rPr spc="145" dirty="0"/>
              <a:t> </a:t>
            </a:r>
            <a:r>
              <a:rPr dirty="0"/>
              <a:t>what</a:t>
            </a:r>
            <a:r>
              <a:rPr spc="145" dirty="0"/>
              <a:t> </a:t>
            </a:r>
            <a:r>
              <a:rPr dirty="0"/>
              <a:t>energy</a:t>
            </a:r>
            <a:r>
              <a:rPr spc="150" dirty="0"/>
              <a:t> </a:t>
            </a:r>
            <a:r>
              <a:rPr dirty="0"/>
              <a:t>is</a:t>
            </a:r>
            <a:r>
              <a:rPr spc="145" dirty="0"/>
              <a:t> </a:t>
            </a:r>
            <a:r>
              <a:rPr dirty="0"/>
              <a:t>the</a:t>
            </a:r>
            <a:r>
              <a:rPr spc="150" dirty="0"/>
              <a:t> </a:t>
            </a:r>
            <a:r>
              <a:rPr dirty="0"/>
              <a:t>Fermi</a:t>
            </a:r>
            <a:r>
              <a:rPr spc="150" dirty="0"/>
              <a:t> </a:t>
            </a:r>
            <a:r>
              <a:rPr dirty="0"/>
              <a:t>energy</a:t>
            </a:r>
            <a:r>
              <a:rPr spc="145" dirty="0"/>
              <a:t> </a:t>
            </a:r>
            <a:r>
              <a:rPr dirty="0"/>
              <a:t>in</a:t>
            </a:r>
            <a:r>
              <a:rPr spc="150" dirty="0"/>
              <a:t> </a:t>
            </a:r>
            <a:r>
              <a:rPr dirty="0"/>
              <a:t>an</a:t>
            </a:r>
            <a:r>
              <a:rPr spc="150" dirty="0"/>
              <a:t> </a:t>
            </a:r>
            <a:r>
              <a:rPr spc="60" dirty="0"/>
              <a:t>n-</a:t>
            </a:r>
            <a:r>
              <a:rPr dirty="0"/>
              <a:t>type</a:t>
            </a:r>
            <a:r>
              <a:rPr spc="145" dirty="0"/>
              <a:t> </a:t>
            </a:r>
            <a:r>
              <a:rPr spc="-10" dirty="0"/>
              <a:t>semiconductor? </a:t>
            </a:r>
            <a:r>
              <a:rPr dirty="0"/>
              <a:t>(Choose</a:t>
            </a:r>
            <a:r>
              <a:rPr spc="-65" dirty="0"/>
              <a:t> </a:t>
            </a:r>
            <a:r>
              <a:rPr spc="-10" dirty="0"/>
              <a:t>one.)</a:t>
            </a:r>
          </a:p>
        </p:txBody>
      </p:sp>
      <p:sp>
        <p:nvSpPr>
          <p:cNvPr id="5" name="object 5"/>
          <p:cNvSpPr txBox="1"/>
          <p:nvPr/>
        </p:nvSpPr>
        <p:spPr>
          <a:xfrm>
            <a:off x="715137" y="2042037"/>
            <a:ext cx="553339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Near</a:t>
            </a:r>
            <a:r>
              <a:rPr sz="2450" spc="114"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top</a:t>
            </a:r>
            <a:r>
              <a:rPr sz="2450" spc="125" dirty="0">
                <a:latin typeface="Times New Roman"/>
                <a:cs typeface="Times New Roman"/>
              </a:rPr>
              <a:t> </a:t>
            </a:r>
            <a:r>
              <a:rPr sz="2450" dirty="0">
                <a:latin typeface="Times New Roman"/>
                <a:cs typeface="Times New Roman"/>
              </a:rPr>
              <a:t>of</a:t>
            </a:r>
            <a:r>
              <a:rPr sz="2450" spc="125"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spc="-30" dirty="0">
                <a:latin typeface="Times New Roman"/>
                <a:cs typeface="Times New Roman"/>
              </a:rPr>
              <a:t>valence</a:t>
            </a:r>
            <a:r>
              <a:rPr sz="2450" spc="125" dirty="0">
                <a:latin typeface="Times New Roman"/>
                <a:cs typeface="Times New Roman"/>
              </a:rPr>
              <a:t> </a:t>
            </a:r>
            <a:r>
              <a:rPr sz="2450" spc="-20" dirty="0">
                <a:latin typeface="Times New Roman"/>
                <a:cs typeface="Times New Roman"/>
              </a:rPr>
              <a:t>band</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Near</a:t>
            </a:r>
            <a:r>
              <a:rPr sz="2450" spc="130"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middle</a:t>
            </a:r>
            <a:r>
              <a:rPr sz="2450" spc="140" dirty="0">
                <a:latin typeface="Times New Roman"/>
                <a:cs typeface="Times New Roman"/>
              </a:rPr>
              <a:t> </a:t>
            </a:r>
            <a:r>
              <a:rPr sz="2450" dirty="0">
                <a:latin typeface="Times New Roman"/>
                <a:cs typeface="Times New Roman"/>
              </a:rPr>
              <a:t>of</a:t>
            </a:r>
            <a:r>
              <a:rPr sz="2450" spc="140"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dirty="0">
                <a:latin typeface="Times New Roman"/>
                <a:cs typeface="Times New Roman"/>
              </a:rPr>
              <a:t>band</a:t>
            </a:r>
            <a:r>
              <a:rPr sz="2450" spc="140" dirty="0">
                <a:latin typeface="Times New Roman"/>
                <a:cs typeface="Times New Roman"/>
              </a:rPr>
              <a:t> </a:t>
            </a:r>
            <a:r>
              <a:rPr sz="2450" spc="-25" dirty="0">
                <a:latin typeface="Times New Roman"/>
                <a:cs typeface="Times New Roman"/>
              </a:rPr>
              <a:t>gap</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Near</a:t>
            </a:r>
            <a:r>
              <a:rPr sz="2450" spc="110" dirty="0">
                <a:latin typeface="Times New Roman"/>
                <a:cs typeface="Times New Roman"/>
              </a:rPr>
              <a:t> </a:t>
            </a:r>
            <a:r>
              <a:rPr sz="2450" dirty="0">
                <a:latin typeface="Times New Roman"/>
                <a:cs typeface="Times New Roman"/>
              </a:rPr>
              <a:t>the</a:t>
            </a:r>
            <a:r>
              <a:rPr sz="2450" spc="125" dirty="0">
                <a:latin typeface="Times New Roman"/>
                <a:cs typeface="Times New Roman"/>
              </a:rPr>
              <a:t> </a:t>
            </a:r>
            <a:r>
              <a:rPr sz="2450" spc="55" dirty="0">
                <a:latin typeface="Times New Roman"/>
                <a:cs typeface="Times New Roman"/>
              </a:rPr>
              <a:t>bottom</a:t>
            </a:r>
            <a:r>
              <a:rPr sz="2450" spc="120" dirty="0">
                <a:latin typeface="Times New Roman"/>
                <a:cs typeface="Times New Roman"/>
              </a:rPr>
              <a:t> </a:t>
            </a:r>
            <a:r>
              <a:rPr sz="2450" dirty="0">
                <a:latin typeface="Times New Roman"/>
                <a:cs typeface="Times New Roman"/>
              </a:rPr>
              <a:t>of</a:t>
            </a:r>
            <a:r>
              <a:rPr sz="2450" spc="120"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conduction</a:t>
            </a:r>
            <a:r>
              <a:rPr sz="2450" spc="125" dirty="0">
                <a:latin typeface="Times New Roman"/>
                <a:cs typeface="Times New Roman"/>
              </a:rPr>
              <a:t> </a:t>
            </a:r>
            <a:r>
              <a:rPr sz="2450" spc="-20" dirty="0">
                <a:latin typeface="Times New Roman"/>
                <a:cs typeface="Times New Roman"/>
              </a:rPr>
              <a:t>band</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None</a:t>
            </a:r>
            <a:r>
              <a:rPr sz="2450" spc="30" dirty="0">
                <a:latin typeface="Times New Roman"/>
                <a:cs typeface="Times New Roman"/>
              </a:rPr>
              <a:t> </a:t>
            </a:r>
            <a:r>
              <a:rPr sz="2450" dirty="0">
                <a:latin typeface="Times New Roman"/>
                <a:cs typeface="Times New Roman"/>
              </a:rPr>
              <a:t>of</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20" dirty="0">
                <a:latin typeface="Times New Roman"/>
                <a:cs typeface="Times New Roman"/>
              </a:rPr>
              <a:t>above</a:t>
            </a:r>
            <a:endParaRPr sz="245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7540" cy="207645"/>
          </a:xfrm>
          <a:prstGeom prst="rect">
            <a:avLst/>
          </a:prstGeom>
        </p:spPr>
        <p:txBody>
          <a:bodyPr vert="horz" wrap="square" lIns="0" tIns="12065" rIns="0" bIns="0" rtlCol="0">
            <a:spAutoFit/>
          </a:bodyPr>
          <a:lstStyle/>
          <a:p>
            <a:pPr marL="12700">
              <a:lnSpc>
                <a:spcPct val="100000"/>
              </a:lnSpc>
              <a:spcBef>
                <a:spcPts val="95"/>
              </a:spcBef>
              <a:tabLst>
                <a:tab pos="5349875"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11.3.</a:t>
            </a:r>
            <a:r>
              <a:rPr sz="1200" spc="225" dirty="0">
                <a:latin typeface="Times New Roman"/>
                <a:cs typeface="Times New Roman"/>
              </a:rPr>
              <a:t>  </a:t>
            </a:r>
            <a:r>
              <a:rPr sz="1200" spc="10" dirty="0">
                <a:latin typeface="Times New Roman"/>
                <a:cs typeface="Times New Roman"/>
              </a:rPr>
              <a:t>SEMICONDUCTORS</a:t>
            </a:r>
            <a:r>
              <a:rPr sz="1200" spc="155" dirty="0">
                <a:latin typeface="Times New Roman"/>
                <a:cs typeface="Times New Roman"/>
              </a:rPr>
              <a:t> </a:t>
            </a:r>
            <a:r>
              <a:rPr sz="1200" spc="10" dirty="0">
                <a:latin typeface="Times New Roman"/>
                <a:cs typeface="Times New Roman"/>
              </a:rPr>
              <a:t>AND</a:t>
            </a:r>
            <a:r>
              <a:rPr sz="1200" spc="155" dirty="0">
                <a:latin typeface="Times New Roman"/>
                <a:cs typeface="Times New Roman"/>
              </a:rPr>
              <a:t> </a:t>
            </a:r>
            <a:r>
              <a:rPr sz="1200" spc="-10" dirty="0">
                <a:latin typeface="Times New Roman"/>
                <a:cs typeface="Times New Roman"/>
              </a:rPr>
              <a:t>DIODES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At</a:t>
            </a:r>
            <a:r>
              <a:rPr spc="145" dirty="0"/>
              <a:t> </a:t>
            </a:r>
            <a:r>
              <a:rPr dirty="0"/>
              <a:t>what</a:t>
            </a:r>
            <a:r>
              <a:rPr spc="145" dirty="0"/>
              <a:t> </a:t>
            </a:r>
            <a:r>
              <a:rPr dirty="0"/>
              <a:t>energy</a:t>
            </a:r>
            <a:r>
              <a:rPr spc="150" dirty="0"/>
              <a:t> </a:t>
            </a:r>
            <a:r>
              <a:rPr dirty="0"/>
              <a:t>is</a:t>
            </a:r>
            <a:r>
              <a:rPr spc="145" dirty="0"/>
              <a:t> </a:t>
            </a:r>
            <a:r>
              <a:rPr dirty="0"/>
              <a:t>the</a:t>
            </a:r>
            <a:r>
              <a:rPr spc="150" dirty="0"/>
              <a:t> </a:t>
            </a:r>
            <a:r>
              <a:rPr dirty="0"/>
              <a:t>Fermi</a:t>
            </a:r>
            <a:r>
              <a:rPr spc="150" dirty="0"/>
              <a:t> </a:t>
            </a:r>
            <a:r>
              <a:rPr dirty="0"/>
              <a:t>energy</a:t>
            </a:r>
            <a:r>
              <a:rPr spc="145" dirty="0"/>
              <a:t> </a:t>
            </a:r>
            <a:r>
              <a:rPr dirty="0"/>
              <a:t>in</a:t>
            </a:r>
            <a:r>
              <a:rPr spc="150" dirty="0"/>
              <a:t> </a:t>
            </a:r>
            <a:r>
              <a:rPr dirty="0"/>
              <a:t>an</a:t>
            </a:r>
            <a:r>
              <a:rPr spc="150" dirty="0"/>
              <a:t> </a:t>
            </a:r>
            <a:r>
              <a:rPr spc="60" dirty="0"/>
              <a:t>n-</a:t>
            </a:r>
            <a:r>
              <a:rPr dirty="0"/>
              <a:t>type</a:t>
            </a:r>
            <a:r>
              <a:rPr spc="145" dirty="0"/>
              <a:t> </a:t>
            </a:r>
            <a:r>
              <a:rPr spc="-10" dirty="0"/>
              <a:t>semiconductor? </a:t>
            </a:r>
            <a:r>
              <a:rPr dirty="0"/>
              <a:t>(Choose</a:t>
            </a:r>
            <a:r>
              <a:rPr spc="-65"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Near</a:t>
            </a:r>
            <a:r>
              <a:rPr spc="114" dirty="0"/>
              <a:t> </a:t>
            </a:r>
            <a:r>
              <a:rPr dirty="0"/>
              <a:t>the</a:t>
            </a:r>
            <a:r>
              <a:rPr spc="120" dirty="0"/>
              <a:t> </a:t>
            </a:r>
            <a:r>
              <a:rPr dirty="0"/>
              <a:t>top</a:t>
            </a:r>
            <a:r>
              <a:rPr spc="125" dirty="0"/>
              <a:t> </a:t>
            </a:r>
            <a:r>
              <a:rPr dirty="0"/>
              <a:t>of</a:t>
            </a:r>
            <a:r>
              <a:rPr spc="125" dirty="0"/>
              <a:t> </a:t>
            </a:r>
            <a:r>
              <a:rPr dirty="0"/>
              <a:t>the</a:t>
            </a:r>
            <a:r>
              <a:rPr spc="120" dirty="0"/>
              <a:t> </a:t>
            </a:r>
            <a:r>
              <a:rPr spc="-30" dirty="0"/>
              <a:t>valence</a:t>
            </a:r>
            <a:r>
              <a:rPr spc="125" dirty="0"/>
              <a:t> </a:t>
            </a:r>
            <a:r>
              <a:rPr spc="-20" dirty="0"/>
              <a:t>band</a:t>
            </a:r>
          </a:p>
          <a:p>
            <a:pPr marL="394335" indent="-358140">
              <a:lnSpc>
                <a:spcPct val="100000"/>
              </a:lnSpc>
              <a:spcBef>
                <a:spcPts val="1045"/>
              </a:spcBef>
              <a:buAutoNum type="alphaUcPeriod"/>
              <a:tabLst>
                <a:tab pos="394335" algn="l"/>
              </a:tabLst>
            </a:pPr>
            <a:r>
              <a:rPr dirty="0"/>
              <a:t>Near</a:t>
            </a:r>
            <a:r>
              <a:rPr spc="130" dirty="0"/>
              <a:t> </a:t>
            </a:r>
            <a:r>
              <a:rPr dirty="0"/>
              <a:t>the</a:t>
            </a:r>
            <a:r>
              <a:rPr spc="140" dirty="0"/>
              <a:t> </a:t>
            </a:r>
            <a:r>
              <a:rPr dirty="0"/>
              <a:t>middle</a:t>
            </a:r>
            <a:r>
              <a:rPr spc="140" dirty="0"/>
              <a:t> </a:t>
            </a:r>
            <a:r>
              <a:rPr dirty="0"/>
              <a:t>of</a:t>
            </a:r>
            <a:r>
              <a:rPr spc="140" dirty="0"/>
              <a:t> </a:t>
            </a:r>
            <a:r>
              <a:rPr dirty="0"/>
              <a:t>the</a:t>
            </a:r>
            <a:r>
              <a:rPr spc="140" dirty="0"/>
              <a:t> </a:t>
            </a:r>
            <a:r>
              <a:rPr dirty="0"/>
              <a:t>band</a:t>
            </a:r>
            <a:r>
              <a:rPr spc="140" dirty="0"/>
              <a:t> </a:t>
            </a:r>
            <a:r>
              <a:rPr spc="-25" dirty="0"/>
              <a:t>gap</a:t>
            </a:r>
          </a:p>
          <a:p>
            <a:pPr marL="393700" indent="-361950">
              <a:lnSpc>
                <a:spcPct val="100000"/>
              </a:lnSpc>
              <a:spcBef>
                <a:spcPts val="1045"/>
              </a:spcBef>
              <a:buAutoNum type="alphaUcPeriod"/>
              <a:tabLst>
                <a:tab pos="393700" algn="l"/>
              </a:tabLst>
            </a:pPr>
            <a:r>
              <a:rPr dirty="0"/>
              <a:t>Near</a:t>
            </a:r>
            <a:r>
              <a:rPr spc="110" dirty="0"/>
              <a:t> </a:t>
            </a:r>
            <a:r>
              <a:rPr dirty="0"/>
              <a:t>the</a:t>
            </a:r>
            <a:r>
              <a:rPr spc="125" dirty="0"/>
              <a:t> </a:t>
            </a:r>
            <a:r>
              <a:rPr spc="55" dirty="0"/>
              <a:t>bottom</a:t>
            </a:r>
            <a:r>
              <a:rPr spc="120" dirty="0"/>
              <a:t> </a:t>
            </a:r>
            <a:r>
              <a:rPr dirty="0"/>
              <a:t>of</a:t>
            </a:r>
            <a:r>
              <a:rPr spc="120" dirty="0"/>
              <a:t> </a:t>
            </a:r>
            <a:r>
              <a:rPr dirty="0"/>
              <a:t>the</a:t>
            </a:r>
            <a:r>
              <a:rPr spc="120" dirty="0"/>
              <a:t> </a:t>
            </a:r>
            <a:r>
              <a:rPr dirty="0"/>
              <a:t>conduction</a:t>
            </a:r>
            <a:r>
              <a:rPr spc="125" dirty="0"/>
              <a:t> </a:t>
            </a:r>
            <a:r>
              <a:rPr spc="-20" dirty="0"/>
              <a:t>band</a:t>
            </a:r>
          </a:p>
          <a:p>
            <a:pPr marL="393700" indent="-374015">
              <a:lnSpc>
                <a:spcPct val="100000"/>
              </a:lnSpc>
              <a:spcBef>
                <a:spcPts val="1045"/>
              </a:spcBef>
              <a:buAutoNum type="alphaUcPeriod"/>
              <a:tabLst>
                <a:tab pos="393700" algn="l"/>
              </a:tabLst>
            </a:pPr>
            <a:r>
              <a:rPr dirty="0"/>
              <a:t>None</a:t>
            </a:r>
            <a:r>
              <a:rPr spc="30" dirty="0"/>
              <a:t> </a:t>
            </a:r>
            <a:r>
              <a:rPr dirty="0"/>
              <a:t>of</a:t>
            </a:r>
            <a:r>
              <a:rPr spc="40" dirty="0"/>
              <a:t> </a:t>
            </a:r>
            <a:r>
              <a:rPr dirty="0"/>
              <a:t>the</a:t>
            </a:r>
            <a:r>
              <a:rPr spc="40" dirty="0"/>
              <a:t> </a:t>
            </a:r>
            <a:r>
              <a:rPr spc="-20" dirty="0"/>
              <a:t>above</a:t>
            </a:r>
          </a:p>
          <a:p>
            <a:pPr marL="23495" marR="5080" indent="-11430" algn="just">
              <a:lnSpc>
                <a:spcPct val="101699"/>
              </a:lnSpc>
              <a:spcBef>
                <a:spcPts val="1889"/>
              </a:spcBef>
            </a:pPr>
            <a:r>
              <a:rPr b="1" dirty="0">
                <a:latin typeface="Georgia"/>
                <a:cs typeface="Georgia"/>
              </a:rPr>
              <a:t>Solution:</a:t>
            </a:r>
            <a:r>
              <a:rPr b="1" spc="130" dirty="0">
                <a:latin typeface="Georgia"/>
                <a:cs typeface="Georgia"/>
              </a:rPr>
              <a:t>  </a:t>
            </a:r>
            <a:r>
              <a:rPr dirty="0"/>
              <a:t>C.</a:t>
            </a:r>
            <a:r>
              <a:rPr spc="125" dirty="0"/>
              <a:t> </a:t>
            </a:r>
            <a:r>
              <a:rPr dirty="0"/>
              <a:t>Remember</a:t>
            </a:r>
            <a:r>
              <a:rPr spc="125" dirty="0"/>
              <a:t> </a:t>
            </a:r>
            <a:r>
              <a:rPr spc="114" dirty="0"/>
              <a:t>that</a:t>
            </a:r>
            <a:r>
              <a:rPr spc="125" dirty="0"/>
              <a:t> </a:t>
            </a:r>
            <a:r>
              <a:rPr dirty="0"/>
              <a:t>the</a:t>
            </a:r>
            <a:r>
              <a:rPr spc="125" dirty="0"/>
              <a:t> </a:t>
            </a:r>
            <a:r>
              <a:rPr dirty="0"/>
              <a:t>Fermi</a:t>
            </a:r>
            <a:r>
              <a:rPr spc="125" dirty="0"/>
              <a:t> </a:t>
            </a:r>
            <a:r>
              <a:rPr dirty="0"/>
              <a:t>energy</a:t>
            </a:r>
            <a:r>
              <a:rPr spc="125" dirty="0"/>
              <a:t> </a:t>
            </a:r>
            <a:r>
              <a:rPr dirty="0"/>
              <a:t>is</a:t>
            </a:r>
            <a:r>
              <a:rPr spc="125" dirty="0"/>
              <a:t> </a:t>
            </a:r>
            <a:r>
              <a:rPr dirty="0"/>
              <a:t>between</a:t>
            </a:r>
            <a:r>
              <a:rPr spc="125" dirty="0"/>
              <a:t> </a:t>
            </a:r>
            <a:r>
              <a:rPr spc="-25" dirty="0"/>
              <a:t>the </a:t>
            </a:r>
            <a:r>
              <a:rPr spc="-35" dirty="0"/>
              <a:t>highest-level</a:t>
            </a:r>
            <a:r>
              <a:rPr spc="-120" dirty="0"/>
              <a:t> </a:t>
            </a:r>
            <a:r>
              <a:rPr spc="-10" dirty="0"/>
              <a:t>energy</a:t>
            </a:r>
            <a:r>
              <a:rPr spc="-60" dirty="0"/>
              <a:t> </a:t>
            </a:r>
            <a:r>
              <a:rPr spc="-20" dirty="0"/>
              <a:t>where</a:t>
            </a:r>
            <a:r>
              <a:rPr spc="-60" dirty="0"/>
              <a:t> </a:t>
            </a:r>
            <a:r>
              <a:rPr spc="-10" dirty="0"/>
              <a:t>you</a:t>
            </a:r>
            <a:r>
              <a:rPr spc="-60" dirty="0"/>
              <a:t> </a:t>
            </a:r>
            <a:r>
              <a:rPr b="0" i="1" spc="-204" dirty="0">
                <a:latin typeface="Bookman Old Style"/>
                <a:cs typeface="Bookman Old Style"/>
              </a:rPr>
              <a:t>do</a:t>
            </a:r>
            <a:r>
              <a:rPr b="0" i="1" spc="25" dirty="0">
                <a:latin typeface="Bookman Old Style"/>
                <a:cs typeface="Bookman Old Style"/>
              </a:rPr>
              <a:t> </a:t>
            </a:r>
            <a:r>
              <a:rPr spc="-10" dirty="0"/>
              <a:t>find</a:t>
            </a:r>
            <a:r>
              <a:rPr spc="-60" dirty="0"/>
              <a:t> </a:t>
            </a:r>
            <a:r>
              <a:rPr spc="-10" dirty="0"/>
              <a:t>electrons</a:t>
            </a:r>
            <a:r>
              <a:rPr spc="-55" dirty="0"/>
              <a:t> </a:t>
            </a:r>
            <a:r>
              <a:rPr dirty="0"/>
              <a:t>(when</a:t>
            </a:r>
            <a:r>
              <a:rPr spc="-60" dirty="0"/>
              <a:t> </a:t>
            </a:r>
            <a:r>
              <a:rPr dirty="0"/>
              <a:t>the</a:t>
            </a:r>
            <a:r>
              <a:rPr spc="-55" dirty="0"/>
              <a:t> </a:t>
            </a:r>
            <a:r>
              <a:rPr spc="-10" dirty="0"/>
              <a:t>system </a:t>
            </a:r>
            <a:r>
              <a:rPr spc="-50" dirty="0"/>
              <a:t>is</a:t>
            </a:r>
            <a:r>
              <a:rPr spc="-20" dirty="0"/>
              <a:t> </a:t>
            </a:r>
            <a:r>
              <a:rPr dirty="0"/>
              <a:t>in</a:t>
            </a:r>
            <a:r>
              <a:rPr spc="-15" dirty="0"/>
              <a:t> </a:t>
            </a:r>
            <a:r>
              <a:rPr dirty="0"/>
              <a:t>its</a:t>
            </a:r>
            <a:r>
              <a:rPr spc="-20" dirty="0"/>
              <a:t> </a:t>
            </a:r>
            <a:r>
              <a:rPr dirty="0"/>
              <a:t>ground</a:t>
            </a:r>
            <a:r>
              <a:rPr spc="-10" dirty="0"/>
              <a:t> </a:t>
            </a:r>
            <a:r>
              <a:rPr dirty="0"/>
              <a:t>state),</a:t>
            </a:r>
            <a:r>
              <a:rPr spc="25" dirty="0"/>
              <a:t> </a:t>
            </a:r>
            <a:r>
              <a:rPr dirty="0"/>
              <a:t>and</a:t>
            </a:r>
            <a:r>
              <a:rPr spc="-20" dirty="0"/>
              <a:t> </a:t>
            </a:r>
            <a:r>
              <a:rPr dirty="0"/>
              <a:t>the</a:t>
            </a:r>
            <a:r>
              <a:rPr spc="-15" dirty="0"/>
              <a:t> </a:t>
            </a:r>
            <a:r>
              <a:rPr spc="-80" dirty="0"/>
              <a:t>lowest-</a:t>
            </a:r>
            <a:r>
              <a:rPr spc="-60" dirty="0"/>
              <a:t>level</a:t>
            </a:r>
            <a:r>
              <a:rPr spc="-15" dirty="0"/>
              <a:t> </a:t>
            </a:r>
            <a:r>
              <a:rPr spc="-25" dirty="0"/>
              <a:t>energy</a:t>
            </a:r>
            <a:r>
              <a:rPr spc="-20" dirty="0"/>
              <a:t> </a:t>
            </a:r>
            <a:r>
              <a:rPr spc="-40" dirty="0"/>
              <a:t>where</a:t>
            </a:r>
            <a:r>
              <a:rPr spc="-15" dirty="0"/>
              <a:t> </a:t>
            </a:r>
            <a:r>
              <a:rPr spc="-60" dirty="0"/>
              <a:t>you</a:t>
            </a:r>
            <a:r>
              <a:rPr spc="-30" dirty="0"/>
              <a:t> </a:t>
            </a:r>
            <a:r>
              <a:rPr b="0" i="1" spc="-85" dirty="0">
                <a:latin typeface="Bookman Old Style"/>
                <a:cs typeface="Bookman Old Style"/>
              </a:rPr>
              <a:t>don’t. </a:t>
            </a:r>
            <a:r>
              <a:rPr dirty="0"/>
              <a:t>An</a:t>
            </a:r>
            <a:r>
              <a:rPr spc="160" dirty="0"/>
              <a:t> </a:t>
            </a:r>
            <a:r>
              <a:rPr spc="60" dirty="0"/>
              <a:t>n-</a:t>
            </a:r>
            <a:r>
              <a:rPr dirty="0"/>
              <a:t>type</a:t>
            </a:r>
            <a:r>
              <a:rPr spc="150" dirty="0"/>
              <a:t> </a:t>
            </a:r>
            <a:r>
              <a:rPr dirty="0"/>
              <a:t>semiconductor</a:t>
            </a:r>
            <a:r>
              <a:rPr spc="160" dirty="0"/>
              <a:t> </a:t>
            </a:r>
            <a:r>
              <a:rPr dirty="0"/>
              <a:t>in</a:t>
            </a:r>
            <a:r>
              <a:rPr spc="155" dirty="0"/>
              <a:t> </a:t>
            </a:r>
            <a:r>
              <a:rPr dirty="0"/>
              <a:t>its</a:t>
            </a:r>
            <a:r>
              <a:rPr spc="155" dirty="0"/>
              <a:t> </a:t>
            </a:r>
            <a:r>
              <a:rPr dirty="0"/>
              <a:t>ground</a:t>
            </a:r>
            <a:r>
              <a:rPr spc="160" dirty="0"/>
              <a:t> </a:t>
            </a:r>
            <a:r>
              <a:rPr spc="50" dirty="0"/>
              <a:t>state</a:t>
            </a:r>
            <a:r>
              <a:rPr spc="150" dirty="0"/>
              <a:t> </a:t>
            </a:r>
            <a:r>
              <a:rPr dirty="0"/>
              <a:t>has</a:t>
            </a:r>
            <a:r>
              <a:rPr spc="160" dirty="0"/>
              <a:t> </a:t>
            </a:r>
            <a:r>
              <a:rPr dirty="0"/>
              <a:t>electrons</a:t>
            </a:r>
            <a:r>
              <a:rPr spc="150" dirty="0"/>
              <a:t> </a:t>
            </a:r>
            <a:r>
              <a:rPr spc="120" dirty="0"/>
              <a:t>at</a:t>
            </a:r>
            <a:r>
              <a:rPr spc="155" dirty="0"/>
              <a:t> </a:t>
            </a:r>
            <a:r>
              <a:rPr spc="-25" dirty="0"/>
              <a:t>the </a:t>
            </a:r>
            <a:r>
              <a:rPr spc="55" dirty="0"/>
              <a:t>bottom</a:t>
            </a:r>
            <a:r>
              <a:rPr spc="65" dirty="0"/>
              <a:t> </a:t>
            </a:r>
            <a:r>
              <a:rPr dirty="0"/>
              <a:t>of</a:t>
            </a:r>
            <a:r>
              <a:rPr spc="80" dirty="0"/>
              <a:t> </a:t>
            </a:r>
            <a:r>
              <a:rPr dirty="0"/>
              <a:t>the</a:t>
            </a:r>
            <a:r>
              <a:rPr spc="70" dirty="0"/>
              <a:t> </a:t>
            </a:r>
            <a:r>
              <a:rPr dirty="0"/>
              <a:t>conduction</a:t>
            </a:r>
            <a:r>
              <a:rPr spc="80" dirty="0"/>
              <a:t> </a:t>
            </a:r>
            <a:r>
              <a:rPr dirty="0"/>
              <a:t>band,</a:t>
            </a:r>
            <a:r>
              <a:rPr spc="75" dirty="0"/>
              <a:t> </a:t>
            </a:r>
            <a:r>
              <a:rPr spc="80" dirty="0"/>
              <a:t>but</a:t>
            </a:r>
            <a:r>
              <a:rPr spc="75" dirty="0"/>
              <a:t> </a:t>
            </a:r>
            <a:r>
              <a:rPr dirty="0"/>
              <a:t>there’s</a:t>
            </a:r>
            <a:r>
              <a:rPr spc="75" dirty="0"/>
              <a:t> </a:t>
            </a:r>
            <a:r>
              <a:rPr dirty="0"/>
              <a:t>still</a:t>
            </a:r>
            <a:r>
              <a:rPr spc="80" dirty="0"/>
              <a:t> </a:t>
            </a:r>
            <a:r>
              <a:rPr dirty="0"/>
              <a:t>plenty</a:t>
            </a:r>
            <a:r>
              <a:rPr spc="80" dirty="0"/>
              <a:t> </a:t>
            </a:r>
            <a:r>
              <a:rPr dirty="0"/>
              <a:t>of</a:t>
            </a:r>
            <a:r>
              <a:rPr spc="80" dirty="0"/>
              <a:t> </a:t>
            </a:r>
            <a:r>
              <a:rPr spc="-10" dirty="0"/>
              <a:t>unfilled </a:t>
            </a:r>
            <a:r>
              <a:rPr dirty="0"/>
              <a:t>states</a:t>
            </a:r>
            <a:r>
              <a:rPr spc="-50" dirty="0"/>
              <a:t> </a:t>
            </a:r>
            <a:r>
              <a:rPr dirty="0"/>
              <a:t>there,</a:t>
            </a:r>
            <a:r>
              <a:rPr spc="40" dirty="0"/>
              <a:t> </a:t>
            </a:r>
            <a:r>
              <a:rPr spc="-95" dirty="0"/>
              <a:t>so</a:t>
            </a:r>
            <a:r>
              <a:rPr spc="-20" dirty="0"/>
              <a:t> </a:t>
            </a:r>
            <a:r>
              <a:rPr dirty="0"/>
              <a:t>the</a:t>
            </a:r>
            <a:r>
              <a:rPr spc="-15" dirty="0"/>
              <a:t> </a:t>
            </a:r>
            <a:r>
              <a:rPr spc="-30" dirty="0"/>
              <a:t>Fermi</a:t>
            </a:r>
            <a:r>
              <a:rPr spc="-15" dirty="0"/>
              <a:t> </a:t>
            </a:r>
            <a:r>
              <a:rPr spc="-30" dirty="0"/>
              <a:t>energy</a:t>
            </a:r>
            <a:r>
              <a:rPr spc="-15" dirty="0"/>
              <a:t> </a:t>
            </a:r>
            <a:r>
              <a:rPr spc="-80" dirty="0"/>
              <a:t>is</a:t>
            </a:r>
            <a:r>
              <a:rPr spc="-20" dirty="0"/>
              <a:t> </a:t>
            </a:r>
            <a:r>
              <a:rPr spc="120" dirty="0"/>
              <a:t>at</a:t>
            </a:r>
            <a:r>
              <a:rPr spc="-20" dirty="0"/>
              <a:t> </a:t>
            </a:r>
            <a:r>
              <a:rPr dirty="0"/>
              <a:t>the</a:t>
            </a:r>
            <a:r>
              <a:rPr spc="-15" dirty="0"/>
              <a:t> </a:t>
            </a:r>
            <a:r>
              <a:rPr spc="55" dirty="0"/>
              <a:t>bottom</a:t>
            </a:r>
            <a:r>
              <a:rPr spc="-20" dirty="0"/>
              <a:t> </a:t>
            </a:r>
            <a:r>
              <a:rPr spc="-170" dirty="0"/>
              <a:t>of</a:t>
            </a:r>
            <a:r>
              <a:rPr spc="20" dirty="0"/>
              <a:t> </a:t>
            </a:r>
            <a:r>
              <a:rPr dirty="0"/>
              <a:t>the</a:t>
            </a:r>
            <a:r>
              <a:rPr spc="-20" dirty="0"/>
              <a:t> </a:t>
            </a:r>
            <a:r>
              <a:rPr spc="-10" dirty="0"/>
              <a:t>conduction band.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453718" y="878291"/>
            <a:ext cx="152146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1894839" cy="288290"/>
          </a:xfrm>
          <a:prstGeom prst="rect">
            <a:avLst/>
          </a:prstGeom>
        </p:spPr>
        <p:txBody>
          <a:bodyPr vert="horz" wrap="square" lIns="0" tIns="15240" rIns="0" bIns="0" rtlCol="0">
            <a:spAutoFit/>
          </a:bodyPr>
          <a:lstStyle/>
          <a:p>
            <a:pPr marL="12700">
              <a:lnSpc>
                <a:spcPct val="100000"/>
              </a:lnSpc>
              <a:spcBef>
                <a:spcPts val="120"/>
              </a:spcBef>
              <a:tabLst>
                <a:tab pos="695325" algn="l"/>
              </a:tabLst>
            </a:pPr>
            <a:r>
              <a:rPr sz="1700" b="1" spc="-20" dirty="0">
                <a:latin typeface="Georgia"/>
                <a:cs typeface="Georgia"/>
              </a:rPr>
              <a:t>11.4</a:t>
            </a:r>
            <a:r>
              <a:rPr sz="1700" b="1" dirty="0">
                <a:latin typeface="Georgia"/>
                <a:cs typeface="Georgia"/>
              </a:rPr>
              <a:t>	</a:t>
            </a:r>
            <a:r>
              <a:rPr sz="1700" b="1" spc="-70" dirty="0">
                <a:latin typeface="Georgia"/>
                <a:cs typeface="Georgia"/>
              </a:rPr>
              <a:t>Transistors</a:t>
            </a:r>
            <a:endParaRPr sz="1700">
              <a:latin typeface="Georgia"/>
              <a:cs typeface="Georgi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7475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782955"/>
          </a:xfrm>
          <a:prstGeom prst="rect">
            <a:avLst/>
          </a:prstGeom>
        </p:spPr>
        <p:txBody>
          <a:bodyPr vert="horz" wrap="square" lIns="0" tIns="9525" rIns="0" bIns="0" rtlCol="0">
            <a:spAutoFit/>
          </a:bodyPr>
          <a:lstStyle/>
          <a:p>
            <a:pPr marL="12700" marR="5080">
              <a:lnSpc>
                <a:spcPct val="101699"/>
              </a:lnSpc>
              <a:spcBef>
                <a:spcPts val="75"/>
              </a:spcBef>
              <a:tabLst>
                <a:tab pos="7166609" algn="l"/>
              </a:tabLst>
            </a:pPr>
            <a:r>
              <a:rPr spc="-45" dirty="0"/>
              <a:t>Below</a:t>
            </a:r>
            <a:r>
              <a:rPr spc="45" dirty="0"/>
              <a:t> </a:t>
            </a:r>
            <a:r>
              <a:rPr dirty="0"/>
              <a:t>are</a:t>
            </a:r>
            <a:r>
              <a:rPr spc="50" dirty="0"/>
              <a:t> </a:t>
            </a:r>
            <a:r>
              <a:rPr dirty="0"/>
              <a:t>descriptions</a:t>
            </a:r>
            <a:r>
              <a:rPr spc="40" dirty="0"/>
              <a:t> </a:t>
            </a:r>
            <a:r>
              <a:rPr dirty="0"/>
              <a:t>of</a:t>
            </a:r>
            <a:r>
              <a:rPr spc="50" dirty="0"/>
              <a:t> </a:t>
            </a:r>
            <a:r>
              <a:rPr spc="-45" dirty="0"/>
              <a:t>five</a:t>
            </a:r>
            <a:r>
              <a:rPr spc="50" dirty="0"/>
              <a:t> </a:t>
            </a:r>
            <a:r>
              <a:rPr spc="-10" dirty="0"/>
              <a:t>different</a:t>
            </a:r>
            <a:r>
              <a:rPr spc="45" dirty="0"/>
              <a:t> </a:t>
            </a:r>
            <a:r>
              <a:rPr dirty="0"/>
              <a:t>circuit</a:t>
            </a:r>
            <a:r>
              <a:rPr spc="40" dirty="0"/>
              <a:t> </a:t>
            </a:r>
            <a:r>
              <a:rPr spc="-10" dirty="0"/>
              <a:t>elements.</a:t>
            </a:r>
            <a:r>
              <a:rPr dirty="0"/>
              <a:t>	For</a:t>
            </a:r>
            <a:r>
              <a:rPr spc="75" dirty="0"/>
              <a:t> </a:t>
            </a:r>
            <a:r>
              <a:rPr spc="-45" dirty="0"/>
              <a:t>each </a:t>
            </a:r>
            <a:r>
              <a:rPr dirty="0"/>
              <a:t>one,</a:t>
            </a:r>
            <a:r>
              <a:rPr spc="15" dirty="0"/>
              <a:t> </a:t>
            </a:r>
            <a:r>
              <a:rPr spc="-35" dirty="0"/>
              <a:t>choose</a:t>
            </a:r>
            <a:r>
              <a:rPr spc="20" dirty="0"/>
              <a:t> </a:t>
            </a:r>
            <a:r>
              <a:rPr dirty="0"/>
              <a:t>one</a:t>
            </a:r>
            <a:r>
              <a:rPr spc="15" dirty="0"/>
              <a:t> </a:t>
            </a:r>
            <a:r>
              <a:rPr dirty="0"/>
              <a:t>of</a:t>
            </a:r>
            <a:r>
              <a:rPr spc="15" dirty="0"/>
              <a:t> </a:t>
            </a:r>
            <a:r>
              <a:rPr dirty="0"/>
              <a:t>the</a:t>
            </a:r>
            <a:r>
              <a:rPr spc="15" dirty="0"/>
              <a:t> </a:t>
            </a:r>
            <a:r>
              <a:rPr spc="-10" dirty="0"/>
              <a:t>following:</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3700" indent="-370205">
              <a:lnSpc>
                <a:spcPct val="100000"/>
              </a:lnSpc>
              <a:spcBef>
                <a:spcPts val="1140"/>
              </a:spcBef>
              <a:buAutoNum type="alphaUcPeriod"/>
              <a:tabLst>
                <a:tab pos="394335" algn="l"/>
              </a:tabLst>
            </a:pPr>
            <a:r>
              <a:rPr spc="40" dirty="0"/>
              <a:t>Battery</a:t>
            </a:r>
          </a:p>
          <a:p>
            <a:pPr marL="393700" indent="-358140">
              <a:lnSpc>
                <a:spcPct val="100000"/>
              </a:lnSpc>
              <a:spcBef>
                <a:spcPts val="1045"/>
              </a:spcBef>
              <a:buAutoNum type="alphaUcPeriod"/>
              <a:tabLst>
                <a:tab pos="394335" algn="l"/>
              </a:tabLst>
            </a:pPr>
            <a:r>
              <a:rPr spc="-10" dirty="0"/>
              <a:t>Resistor</a:t>
            </a:r>
          </a:p>
          <a:p>
            <a:pPr marL="393700" indent="-361950">
              <a:lnSpc>
                <a:spcPct val="100000"/>
              </a:lnSpc>
              <a:spcBef>
                <a:spcPts val="1045"/>
              </a:spcBef>
              <a:buAutoNum type="alphaUcPeriod"/>
              <a:tabLst>
                <a:tab pos="394335" algn="l"/>
              </a:tabLst>
            </a:pPr>
            <a:r>
              <a:rPr spc="-10" dirty="0"/>
              <a:t>Diode</a:t>
            </a:r>
          </a:p>
          <a:p>
            <a:pPr marL="393700" indent="-374015">
              <a:lnSpc>
                <a:spcPct val="100000"/>
              </a:lnSpc>
              <a:spcBef>
                <a:spcPts val="1045"/>
              </a:spcBef>
              <a:buAutoNum type="alphaUcPeriod"/>
              <a:tabLst>
                <a:tab pos="394335" algn="l"/>
              </a:tabLst>
            </a:pPr>
            <a:r>
              <a:rPr spc="-10" dirty="0"/>
              <a:t>Transistor</a:t>
            </a:r>
          </a:p>
          <a:p>
            <a:pPr marL="393065" lvl="1" indent="-295910">
              <a:lnSpc>
                <a:spcPct val="100000"/>
              </a:lnSpc>
              <a:spcBef>
                <a:spcPts val="1939"/>
              </a:spcBef>
              <a:buAutoNum type="arabicPeriod"/>
              <a:tabLst>
                <a:tab pos="393700" algn="l"/>
              </a:tabLst>
            </a:pPr>
            <a:r>
              <a:rPr sz="2450" spc="-55" dirty="0">
                <a:latin typeface="Times New Roman"/>
                <a:cs typeface="Times New Roman"/>
              </a:rPr>
              <a:t>Allows</a:t>
            </a:r>
            <a:r>
              <a:rPr sz="2450" spc="120" dirty="0">
                <a:latin typeface="Times New Roman"/>
                <a:cs typeface="Times New Roman"/>
              </a:rPr>
              <a:t> </a:t>
            </a:r>
            <a:r>
              <a:rPr sz="2450" dirty="0">
                <a:latin typeface="Times New Roman"/>
                <a:cs typeface="Times New Roman"/>
              </a:rPr>
              <a:t>current</a:t>
            </a:r>
            <a:r>
              <a:rPr sz="2450" spc="114" dirty="0">
                <a:latin typeface="Times New Roman"/>
                <a:cs typeface="Times New Roman"/>
              </a:rPr>
              <a:t> </a:t>
            </a:r>
            <a:r>
              <a:rPr sz="2450" dirty="0">
                <a:latin typeface="Times New Roman"/>
                <a:cs typeface="Times New Roman"/>
              </a:rPr>
              <a:t>to</a:t>
            </a:r>
            <a:r>
              <a:rPr sz="2450" spc="114" dirty="0">
                <a:latin typeface="Times New Roman"/>
                <a:cs typeface="Times New Roman"/>
              </a:rPr>
              <a:t> </a:t>
            </a:r>
            <a:r>
              <a:rPr sz="2450" spc="-85" dirty="0">
                <a:latin typeface="Times New Roman"/>
                <a:cs typeface="Times New Roman"/>
              </a:rPr>
              <a:t>flow</a:t>
            </a:r>
            <a:r>
              <a:rPr sz="2450" spc="120" dirty="0">
                <a:latin typeface="Times New Roman"/>
                <a:cs typeface="Times New Roman"/>
              </a:rPr>
              <a:t> </a:t>
            </a:r>
            <a:r>
              <a:rPr sz="2450" dirty="0">
                <a:latin typeface="Times New Roman"/>
                <a:cs typeface="Times New Roman"/>
              </a:rPr>
              <a:t>in</a:t>
            </a:r>
            <a:r>
              <a:rPr sz="2450" spc="114" dirty="0">
                <a:latin typeface="Times New Roman"/>
                <a:cs typeface="Times New Roman"/>
              </a:rPr>
              <a:t> </a:t>
            </a:r>
            <a:r>
              <a:rPr sz="2450" dirty="0">
                <a:latin typeface="Times New Roman"/>
                <a:cs typeface="Times New Roman"/>
              </a:rPr>
              <a:t>one</a:t>
            </a:r>
            <a:r>
              <a:rPr sz="2450" spc="120" dirty="0">
                <a:latin typeface="Times New Roman"/>
                <a:cs typeface="Times New Roman"/>
              </a:rPr>
              <a:t> </a:t>
            </a:r>
            <a:r>
              <a:rPr sz="2450" dirty="0">
                <a:latin typeface="Times New Roman"/>
                <a:cs typeface="Times New Roman"/>
              </a:rPr>
              <a:t>direction,</a:t>
            </a:r>
            <a:r>
              <a:rPr sz="2450" spc="114" dirty="0">
                <a:latin typeface="Times New Roman"/>
                <a:cs typeface="Times New Roman"/>
              </a:rPr>
              <a:t> </a:t>
            </a:r>
            <a:r>
              <a:rPr sz="2450" spc="80" dirty="0">
                <a:latin typeface="Times New Roman"/>
                <a:cs typeface="Times New Roman"/>
              </a:rPr>
              <a:t>but</a:t>
            </a:r>
            <a:r>
              <a:rPr sz="2450" spc="120" dirty="0">
                <a:latin typeface="Times New Roman"/>
                <a:cs typeface="Times New Roman"/>
              </a:rPr>
              <a:t> </a:t>
            </a:r>
            <a:r>
              <a:rPr sz="2450" dirty="0">
                <a:latin typeface="Times New Roman"/>
                <a:cs typeface="Times New Roman"/>
              </a:rPr>
              <a:t>not</a:t>
            </a:r>
            <a:r>
              <a:rPr sz="2450" spc="114" dirty="0">
                <a:latin typeface="Times New Roman"/>
                <a:cs typeface="Times New Roman"/>
              </a:rPr>
              <a:t> </a:t>
            </a:r>
            <a:r>
              <a:rPr sz="2450" dirty="0">
                <a:latin typeface="Times New Roman"/>
                <a:cs typeface="Times New Roman"/>
              </a:rPr>
              <a:t>in</a:t>
            </a:r>
            <a:r>
              <a:rPr sz="2450" spc="12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spc="-10" dirty="0">
                <a:latin typeface="Times New Roman"/>
                <a:cs typeface="Times New Roman"/>
              </a:rPr>
              <a:t>other.</a:t>
            </a:r>
            <a:endParaRPr sz="2450">
              <a:latin typeface="Times New Roman"/>
              <a:cs typeface="Times New Roman"/>
            </a:endParaRPr>
          </a:p>
          <a:p>
            <a:pPr marL="393065" marR="5080" lvl="1" indent="-295910">
              <a:lnSpc>
                <a:spcPct val="101699"/>
              </a:lnSpc>
              <a:spcBef>
                <a:spcPts val="994"/>
              </a:spcBef>
              <a:buAutoNum type="arabicPeriod"/>
              <a:tabLst>
                <a:tab pos="395605" algn="l"/>
              </a:tabLst>
            </a:pPr>
            <a:r>
              <a:rPr sz="2450" dirty="0">
                <a:latin typeface="Times New Roman"/>
                <a:cs typeface="Times New Roman"/>
              </a:rPr>
              <a:t>Has</a:t>
            </a:r>
            <a:r>
              <a:rPr sz="2450" spc="-5" dirty="0">
                <a:latin typeface="Times New Roman"/>
                <a:cs typeface="Times New Roman"/>
              </a:rPr>
              <a:t> </a:t>
            </a:r>
            <a:r>
              <a:rPr sz="2450" dirty="0">
                <a:latin typeface="Times New Roman"/>
                <a:cs typeface="Times New Roman"/>
              </a:rPr>
              <a:t>a </a:t>
            </a:r>
            <a:r>
              <a:rPr sz="2450" spc="-20" dirty="0">
                <a:latin typeface="Times New Roman"/>
                <a:cs typeface="Times New Roman"/>
              </a:rPr>
              <a:t>voltage</a:t>
            </a:r>
            <a:r>
              <a:rPr sz="2450" spc="5" dirty="0">
                <a:latin typeface="Times New Roman"/>
                <a:cs typeface="Times New Roman"/>
              </a:rPr>
              <a:t> </a:t>
            </a:r>
            <a:r>
              <a:rPr sz="2450" dirty="0">
                <a:latin typeface="Times New Roman"/>
                <a:cs typeface="Times New Roman"/>
              </a:rPr>
              <a:t>drop</a:t>
            </a:r>
            <a:r>
              <a:rPr sz="2450" spc="5" dirty="0">
                <a:latin typeface="Times New Roman"/>
                <a:cs typeface="Times New Roman"/>
              </a:rPr>
              <a:t> </a:t>
            </a:r>
            <a:r>
              <a:rPr sz="2450" spc="-10" dirty="0">
                <a:latin typeface="Times New Roman"/>
                <a:cs typeface="Times New Roman"/>
              </a:rPr>
              <a:t>across</a:t>
            </a:r>
            <a:r>
              <a:rPr sz="2450" dirty="0">
                <a:latin typeface="Times New Roman"/>
                <a:cs typeface="Times New Roman"/>
              </a:rPr>
              <a:t> </a:t>
            </a:r>
            <a:r>
              <a:rPr sz="2450" spc="65" dirty="0">
                <a:latin typeface="Times New Roman"/>
                <a:cs typeface="Times New Roman"/>
              </a:rPr>
              <a:t>it</a:t>
            </a:r>
            <a:r>
              <a:rPr sz="2450" spc="-5" dirty="0">
                <a:latin typeface="Times New Roman"/>
                <a:cs typeface="Times New Roman"/>
              </a:rPr>
              <a:t> </a:t>
            </a:r>
            <a:r>
              <a:rPr sz="2450" spc="-50" dirty="0">
                <a:latin typeface="Times New Roman"/>
                <a:cs typeface="Times New Roman"/>
              </a:rPr>
              <a:t>if</a:t>
            </a:r>
            <a:r>
              <a:rPr sz="2450" spc="5" dirty="0">
                <a:latin typeface="Times New Roman"/>
                <a:cs typeface="Times New Roman"/>
              </a:rPr>
              <a:t> </a:t>
            </a:r>
            <a:r>
              <a:rPr sz="2450" dirty="0">
                <a:latin typeface="Times New Roman"/>
                <a:cs typeface="Times New Roman"/>
              </a:rPr>
              <a:t>current</a:t>
            </a:r>
            <a:r>
              <a:rPr sz="2450" spc="-5" dirty="0">
                <a:latin typeface="Times New Roman"/>
                <a:cs typeface="Times New Roman"/>
              </a:rPr>
              <a:t> </a:t>
            </a:r>
            <a:r>
              <a:rPr sz="2450" dirty="0">
                <a:latin typeface="Times New Roman"/>
                <a:cs typeface="Times New Roman"/>
              </a:rPr>
              <a:t>is</a:t>
            </a:r>
            <a:r>
              <a:rPr sz="2450" spc="5" dirty="0">
                <a:latin typeface="Times New Roman"/>
                <a:cs typeface="Times New Roman"/>
              </a:rPr>
              <a:t> </a:t>
            </a:r>
            <a:r>
              <a:rPr sz="2450" spc="-90" dirty="0">
                <a:latin typeface="Times New Roman"/>
                <a:cs typeface="Times New Roman"/>
              </a:rPr>
              <a:t>flowing</a:t>
            </a:r>
            <a:r>
              <a:rPr sz="2450" dirty="0">
                <a:latin typeface="Times New Roman"/>
                <a:cs typeface="Times New Roman"/>
              </a:rPr>
              <a:t> through</a:t>
            </a:r>
            <a:r>
              <a:rPr sz="2450" spc="5" dirty="0">
                <a:latin typeface="Times New Roman"/>
                <a:cs typeface="Times New Roman"/>
              </a:rPr>
              <a:t> </a:t>
            </a:r>
            <a:r>
              <a:rPr sz="2450" dirty="0">
                <a:latin typeface="Times New Roman"/>
                <a:cs typeface="Times New Roman"/>
              </a:rPr>
              <a:t>it,</a:t>
            </a:r>
            <a:r>
              <a:rPr sz="2450" spc="30" dirty="0">
                <a:latin typeface="Times New Roman"/>
                <a:cs typeface="Times New Roman"/>
              </a:rPr>
              <a:t> </a:t>
            </a:r>
            <a:r>
              <a:rPr sz="2450" spc="-25" dirty="0">
                <a:latin typeface="Times New Roman"/>
                <a:cs typeface="Times New Roman"/>
              </a:rPr>
              <a:t>and 	</a:t>
            </a:r>
            <a:r>
              <a:rPr sz="2450" dirty="0">
                <a:latin typeface="Times New Roman"/>
                <a:cs typeface="Times New Roman"/>
              </a:rPr>
              <a:t>not</a:t>
            </a:r>
            <a:r>
              <a:rPr sz="2450" spc="260" dirty="0">
                <a:latin typeface="Times New Roman"/>
                <a:cs typeface="Times New Roman"/>
              </a:rPr>
              <a:t> </a:t>
            </a:r>
            <a:r>
              <a:rPr sz="2450" spc="-10" dirty="0">
                <a:latin typeface="Times New Roman"/>
                <a:cs typeface="Times New Roman"/>
              </a:rPr>
              <a:t>otherwise.</a:t>
            </a:r>
            <a:endParaRPr sz="2450">
              <a:latin typeface="Times New Roman"/>
              <a:cs typeface="Times New Roman"/>
            </a:endParaRPr>
          </a:p>
          <a:p>
            <a:pPr marL="393065" marR="5080" lvl="1" indent="-295910">
              <a:lnSpc>
                <a:spcPct val="101699"/>
              </a:lnSpc>
              <a:spcBef>
                <a:spcPts val="994"/>
              </a:spcBef>
              <a:buAutoNum type="arabicPeriod"/>
              <a:tabLst>
                <a:tab pos="395605" algn="l"/>
              </a:tabLst>
            </a:pPr>
            <a:r>
              <a:rPr sz="2450" dirty="0">
                <a:latin typeface="Times New Roman"/>
                <a:cs typeface="Times New Roman"/>
              </a:rPr>
              <a:t>An</a:t>
            </a:r>
            <a:r>
              <a:rPr sz="2450" spc="60" dirty="0">
                <a:latin typeface="Times New Roman"/>
                <a:cs typeface="Times New Roman"/>
              </a:rPr>
              <a:t> </a:t>
            </a:r>
            <a:r>
              <a:rPr sz="2450" dirty="0">
                <a:latin typeface="Times New Roman"/>
                <a:cs typeface="Times New Roman"/>
              </a:rPr>
              <a:t>applied</a:t>
            </a:r>
            <a:r>
              <a:rPr sz="2450" spc="65" dirty="0">
                <a:latin typeface="Times New Roman"/>
                <a:cs typeface="Times New Roman"/>
              </a:rPr>
              <a:t> </a:t>
            </a:r>
            <a:r>
              <a:rPr sz="2450" dirty="0">
                <a:latin typeface="Times New Roman"/>
                <a:cs typeface="Times New Roman"/>
              </a:rPr>
              <a:t>voltage</a:t>
            </a:r>
            <a:r>
              <a:rPr sz="2450" spc="60" dirty="0">
                <a:latin typeface="Times New Roman"/>
                <a:cs typeface="Times New Roman"/>
              </a:rPr>
              <a:t> </a:t>
            </a:r>
            <a:r>
              <a:rPr sz="2450" spc="120" dirty="0">
                <a:latin typeface="Times New Roman"/>
                <a:cs typeface="Times New Roman"/>
              </a:rPr>
              <a:t>at</a:t>
            </a:r>
            <a:r>
              <a:rPr sz="2450" spc="65" dirty="0">
                <a:latin typeface="Times New Roman"/>
                <a:cs typeface="Times New Roman"/>
              </a:rPr>
              <a:t> </a:t>
            </a:r>
            <a:r>
              <a:rPr sz="2450" dirty="0">
                <a:latin typeface="Times New Roman"/>
                <a:cs typeface="Times New Roman"/>
              </a:rPr>
              <a:t>one</a:t>
            </a:r>
            <a:r>
              <a:rPr sz="2450" spc="65" dirty="0">
                <a:latin typeface="Times New Roman"/>
                <a:cs typeface="Times New Roman"/>
              </a:rPr>
              <a:t> </a:t>
            </a:r>
            <a:r>
              <a:rPr sz="2450" dirty="0">
                <a:latin typeface="Times New Roman"/>
                <a:cs typeface="Times New Roman"/>
              </a:rPr>
              <a:t>lead</a:t>
            </a:r>
            <a:r>
              <a:rPr sz="2450" spc="70" dirty="0">
                <a:latin typeface="Times New Roman"/>
                <a:cs typeface="Times New Roman"/>
              </a:rPr>
              <a:t> </a:t>
            </a:r>
            <a:r>
              <a:rPr sz="2450" dirty="0">
                <a:latin typeface="Times New Roman"/>
                <a:cs typeface="Times New Roman"/>
              </a:rPr>
              <a:t>controls</a:t>
            </a:r>
            <a:r>
              <a:rPr sz="2450" spc="6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85" dirty="0">
                <a:latin typeface="Times New Roman"/>
                <a:cs typeface="Times New Roman"/>
              </a:rPr>
              <a:t>flow</a:t>
            </a:r>
            <a:r>
              <a:rPr sz="2450" spc="65" dirty="0">
                <a:latin typeface="Times New Roman"/>
                <a:cs typeface="Times New Roman"/>
              </a:rPr>
              <a:t> </a:t>
            </a:r>
            <a:r>
              <a:rPr sz="2450" dirty="0">
                <a:latin typeface="Times New Roman"/>
                <a:cs typeface="Times New Roman"/>
              </a:rPr>
              <a:t>of</a:t>
            </a:r>
            <a:r>
              <a:rPr sz="2450" spc="70" dirty="0">
                <a:latin typeface="Times New Roman"/>
                <a:cs typeface="Times New Roman"/>
              </a:rPr>
              <a:t> </a:t>
            </a:r>
            <a:r>
              <a:rPr sz="2450" dirty="0">
                <a:latin typeface="Times New Roman"/>
                <a:cs typeface="Times New Roman"/>
              </a:rPr>
              <a:t>current</a:t>
            </a:r>
            <a:r>
              <a:rPr sz="2450" spc="65" dirty="0">
                <a:latin typeface="Times New Roman"/>
                <a:cs typeface="Times New Roman"/>
              </a:rPr>
              <a:t> </a:t>
            </a:r>
            <a:r>
              <a:rPr sz="2450" spc="-25" dirty="0">
                <a:latin typeface="Times New Roman"/>
                <a:cs typeface="Times New Roman"/>
              </a:rPr>
              <a:t>be- 	</a:t>
            </a:r>
            <a:r>
              <a:rPr sz="2450" dirty="0">
                <a:latin typeface="Times New Roman"/>
                <a:cs typeface="Times New Roman"/>
              </a:rPr>
              <a:t>tween</a:t>
            </a:r>
            <a:r>
              <a:rPr sz="2450" spc="-55" dirty="0">
                <a:latin typeface="Times New Roman"/>
                <a:cs typeface="Times New Roman"/>
              </a:rPr>
              <a:t> </a:t>
            </a:r>
            <a:r>
              <a:rPr sz="2450" dirty="0">
                <a:latin typeface="Times New Roman"/>
                <a:cs typeface="Times New Roman"/>
              </a:rPr>
              <a:t>two</a:t>
            </a:r>
            <a:r>
              <a:rPr sz="2450" spc="-55" dirty="0">
                <a:latin typeface="Times New Roman"/>
                <a:cs typeface="Times New Roman"/>
              </a:rPr>
              <a:t> </a:t>
            </a:r>
            <a:r>
              <a:rPr sz="2450" spc="-10" dirty="0">
                <a:latin typeface="Times New Roman"/>
                <a:cs typeface="Times New Roman"/>
              </a:rPr>
              <a:t>different</a:t>
            </a:r>
            <a:r>
              <a:rPr sz="2450" spc="-50" dirty="0">
                <a:latin typeface="Times New Roman"/>
                <a:cs typeface="Times New Roman"/>
              </a:rPr>
              <a:t> </a:t>
            </a:r>
            <a:r>
              <a:rPr sz="2450" spc="-10" dirty="0">
                <a:latin typeface="Times New Roman"/>
                <a:cs typeface="Times New Roman"/>
              </a:rPr>
              <a:t>leads.</a:t>
            </a:r>
            <a:endParaRPr sz="2450">
              <a:latin typeface="Times New Roman"/>
              <a:cs typeface="Times New Roman"/>
            </a:endParaRPr>
          </a:p>
          <a:p>
            <a:pPr marL="393065" lvl="1" indent="-295910">
              <a:lnSpc>
                <a:spcPct val="100000"/>
              </a:lnSpc>
              <a:spcBef>
                <a:spcPts val="1045"/>
              </a:spcBef>
              <a:buAutoNum type="arabicPeriod"/>
              <a:tabLst>
                <a:tab pos="393700" algn="l"/>
              </a:tabLst>
            </a:pPr>
            <a:r>
              <a:rPr sz="2450" dirty="0">
                <a:latin typeface="Times New Roman"/>
                <a:cs typeface="Times New Roman"/>
              </a:rPr>
              <a:t>Maintains</a:t>
            </a:r>
            <a:r>
              <a:rPr sz="2450" spc="225" dirty="0">
                <a:latin typeface="Times New Roman"/>
                <a:cs typeface="Times New Roman"/>
              </a:rPr>
              <a:t> </a:t>
            </a:r>
            <a:r>
              <a:rPr sz="2450" dirty="0">
                <a:latin typeface="Times New Roman"/>
                <a:cs typeface="Times New Roman"/>
              </a:rPr>
              <a:t>a</a:t>
            </a:r>
            <a:r>
              <a:rPr sz="2450" spc="225" dirty="0">
                <a:latin typeface="Times New Roman"/>
                <a:cs typeface="Times New Roman"/>
              </a:rPr>
              <a:t> </a:t>
            </a:r>
            <a:r>
              <a:rPr sz="2450" dirty="0">
                <a:latin typeface="Times New Roman"/>
                <a:cs typeface="Times New Roman"/>
              </a:rPr>
              <a:t>constant</a:t>
            </a:r>
            <a:r>
              <a:rPr sz="2450" spc="225" dirty="0">
                <a:latin typeface="Times New Roman"/>
                <a:cs typeface="Times New Roman"/>
              </a:rPr>
              <a:t> </a:t>
            </a:r>
            <a:r>
              <a:rPr sz="2450" spc="-10" dirty="0">
                <a:latin typeface="Times New Roman"/>
                <a:cs typeface="Times New Roman"/>
              </a:rPr>
              <a:t>voltage</a:t>
            </a:r>
            <a:endParaRPr sz="2450">
              <a:latin typeface="Times New Roman"/>
              <a:cs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5524500"/>
          </a:xfrm>
          <a:prstGeom prst="rect">
            <a:avLst/>
          </a:prstGeom>
        </p:spPr>
        <p:txBody>
          <a:bodyPr vert="horz" wrap="square" lIns="0" tIns="12065" rIns="0" bIns="0" rtlCol="0">
            <a:spAutoFit/>
          </a:bodyPr>
          <a:lstStyle/>
          <a:p>
            <a:pPr marL="12700">
              <a:lnSpc>
                <a:spcPct val="100000"/>
              </a:lnSpc>
              <a:spcBef>
                <a:spcPts val="95"/>
              </a:spcBef>
              <a:tabLst>
                <a:tab pos="67475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12700">
              <a:lnSpc>
                <a:spcPct val="100000"/>
              </a:lnSpc>
            </a:pPr>
            <a:r>
              <a:rPr sz="1400" spc="10" dirty="0">
                <a:latin typeface="Times New Roman"/>
                <a:cs typeface="Times New Roman"/>
              </a:rPr>
              <a:t>Below</a:t>
            </a:r>
            <a:r>
              <a:rPr sz="1400" spc="165" dirty="0">
                <a:latin typeface="Times New Roman"/>
                <a:cs typeface="Times New Roman"/>
              </a:rPr>
              <a:t> </a:t>
            </a:r>
            <a:r>
              <a:rPr sz="1400" spc="50" dirty="0">
                <a:latin typeface="Times New Roman"/>
                <a:cs typeface="Times New Roman"/>
              </a:rPr>
              <a:t>are</a:t>
            </a:r>
            <a:r>
              <a:rPr sz="1400" spc="170" dirty="0">
                <a:latin typeface="Times New Roman"/>
                <a:cs typeface="Times New Roman"/>
              </a:rPr>
              <a:t> </a:t>
            </a:r>
            <a:r>
              <a:rPr sz="1400" spc="10" dirty="0">
                <a:latin typeface="Times New Roman"/>
                <a:cs typeface="Times New Roman"/>
              </a:rPr>
              <a:t>descriptions</a:t>
            </a:r>
            <a:r>
              <a:rPr sz="1400" spc="170" dirty="0">
                <a:latin typeface="Times New Roman"/>
                <a:cs typeface="Times New Roman"/>
              </a:rPr>
              <a:t> </a:t>
            </a:r>
            <a:r>
              <a:rPr sz="1400" spc="10" dirty="0">
                <a:latin typeface="Times New Roman"/>
                <a:cs typeface="Times New Roman"/>
              </a:rPr>
              <a:t>of</a:t>
            </a:r>
            <a:r>
              <a:rPr sz="1400" spc="170" dirty="0">
                <a:latin typeface="Times New Roman"/>
                <a:cs typeface="Times New Roman"/>
              </a:rPr>
              <a:t> </a:t>
            </a:r>
            <a:r>
              <a:rPr sz="1400" spc="10" dirty="0">
                <a:latin typeface="Times New Roman"/>
                <a:cs typeface="Times New Roman"/>
              </a:rPr>
              <a:t>five</a:t>
            </a:r>
            <a:r>
              <a:rPr sz="1400" spc="170" dirty="0">
                <a:latin typeface="Times New Roman"/>
                <a:cs typeface="Times New Roman"/>
              </a:rPr>
              <a:t> </a:t>
            </a:r>
            <a:r>
              <a:rPr sz="1400" spc="10" dirty="0">
                <a:latin typeface="Times New Roman"/>
                <a:cs typeface="Times New Roman"/>
              </a:rPr>
              <a:t>different</a:t>
            </a:r>
            <a:r>
              <a:rPr sz="1400" spc="170" dirty="0">
                <a:latin typeface="Times New Roman"/>
                <a:cs typeface="Times New Roman"/>
              </a:rPr>
              <a:t> </a:t>
            </a:r>
            <a:r>
              <a:rPr sz="1400" spc="10" dirty="0">
                <a:latin typeface="Times New Roman"/>
                <a:cs typeface="Times New Roman"/>
              </a:rPr>
              <a:t>circuit</a:t>
            </a:r>
            <a:r>
              <a:rPr sz="1400" spc="170" dirty="0">
                <a:latin typeface="Times New Roman"/>
                <a:cs typeface="Times New Roman"/>
              </a:rPr>
              <a:t> </a:t>
            </a:r>
            <a:r>
              <a:rPr sz="1400" spc="10" dirty="0">
                <a:latin typeface="Times New Roman"/>
                <a:cs typeface="Times New Roman"/>
              </a:rPr>
              <a:t>elements.</a:t>
            </a:r>
            <a:r>
              <a:rPr sz="1400" spc="350" dirty="0">
                <a:latin typeface="Times New Roman"/>
                <a:cs typeface="Times New Roman"/>
              </a:rPr>
              <a:t> </a:t>
            </a:r>
            <a:r>
              <a:rPr sz="1400" spc="10" dirty="0">
                <a:latin typeface="Times New Roman"/>
                <a:cs typeface="Times New Roman"/>
              </a:rPr>
              <a:t>For</a:t>
            </a:r>
            <a:r>
              <a:rPr sz="1400" spc="170" dirty="0">
                <a:latin typeface="Times New Roman"/>
                <a:cs typeface="Times New Roman"/>
              </a:rPr>
              <a:t> </a:t>
            </a:r>
            <a:r>
              <a:rPr sz="1400" spc="10" dirty="0">
                <a:latin typeface="Times New Roman"/>
                <a:cs typeface="Times New Roman"/>
              </a:rPr>
              <a:t>each</a:t>
            </a:r>
            <a:r>
              <a:rPr sz="1400" spc="165" dirty="0">
                <a:latin typeface="Times New Roman"/>
                <a:cs typeface="Times New Roman"/>
              </a:rPr>
              <a:t> </a:t>
            </a:r>
            <a:r>
              <a:rPr sz="1400" spc="10" dirty="0">
                <a:latin typeface="Times New Roman"/>
                <a:cs typeface="Times New Roman"/>
              </a:rPr>
              <a:t>one,</a:t>
            </a:r>
            <a:r>
              <a:rPr sz="1400" spc="170" dirty="0">
                <a:latin typeface="Times New Roman"/>
                <a:cs typeface="Times New Roman"/>
              </a:rPr>
              <a:t> </a:t>
            </a:r>
            <a:r>
              <a:rPr sz="1400" spc="10" dirty="0">
                <a:latin typeface="Times New Roman"/>
                <a:cs typeface="Times New Roman"/>
              </a:rPr>
              <a:t>choose</a:t>
            </a:r>
            <a:r>
              <a:rPr sz="1400" spc="170" dirty="0">
                <a:latin typeface="Times New Roman"/>
                <a:cs typeface="Times New Roman"/>
              </a:rPr>
              <a:t> </a:t>
            </a:r>
            <a:r>
              <a:rPr sz="1400" spc="10" dirty="0">
                <a:latin typeface="Times New Roman"/>
                <a:cs typeface="Times New Roman"/>
              </a:rPr>
              <a:t>one</a:t>
            </a:r>
            <a:r>
              <a:rPr sz="1400" spc="170" dirty="0">
                <a:latin typeface="Times New Roman"/>
                <a:cs typeface="Times New Roman"/>
              </a:rPr>
              <a:t> </a:t>
            </a:r>
            <a:r>
              <a:rPr sz="1400" spc="10" dirty="0">
                <a:latin typeface="Times New Roman"/>
                <a:cs typeface="Times New Roman"/>
              </a:rPr>
              <a:t>of</a:t>
            </a:r>
            <a:r>
              <a:rPr sz="1400" spc="170"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spc="-10" dirty="0">
                <a:latin typeface="Times New Roman"/>
                <a:cs typeface="Times New Roman"/>
              </a:rPr>
              <a:t>following:</a:t>
            </a:r>
            <a:endParaRPr sz="1400">
              <a:latin typeface="Times New Roman"/>
              <a:cs typeface="Times New Roman"/>
            </a:endParaRPr>
          </a:p>
          <a:p>
            <a:pPr>
              <a:lnSpc>
                <a:spcPct val="100000"/>
              </a:lnSpc>
              <a:spcBef>
                <a:spcPts val="95"/>
              </a:spcBef>
            </a:pPr>
            <a:endParaRPr sz="1400">
              <a:latin typeface="Times New Roman"/>
              <a:cs typeface="Times New Roman"/>
            </a:endParaRPr>
          </a:p>
          <a:p>
            <a:pPr marL="383540" indent="-257175">
              <a:lnSpc>
                <a:spcPct val="100000"/>
              </a:lnSpc>
              <a:buAutoNum type="alphaUcPeriod"/>
              <a:tabLst>
                <a:tab pos="383540" algn="l"/>
              </a:tabLst>
            </a:pPr>
            <a:r>
              <a:rPr sz="1400" spc="65" dirty="0">
                <a:latin typeface="Times New Roman"/>
                <a:cs typeface="Times New Roman"/>
              </a:rPr>
              <a:t>Battery</a:t>
            </a:r>
            <a:endParaRPr sz="1400">
              <a:latin typeface="Times New Roman"/>
              <a:cs typeface="Times New Roman"/>
            </a:endParaRPr>
          </a:p>
          <a:p>
            <a:pPr marL="383540" indent="-249554">
              <a:lnSpc>
                <a:spcPct val="100000"/>
              </a:lnSpc>
              <a:spcBef>
                <a:spcPts val="1110"/>
              </a:spcBef>
              <a:buAutoNum type="alphaUcPeriod"/>
              <a:tabLst>
                <a:tab pos="383540" algn="l"/>
              </a:tabLst>
            </a:pPr>
            <a:r>
              <a:rPr sz="1400" spc="-10" dirty="0">
                <a:latin typeface="Times New Roman"/>
                <a:cs typeface="Times New Roman"/>
              </a:rPr>
              <a:t>Resistor</a:t>
            </a:r>
            <a:endParaRPr sz="1400">
              <a:latin typeface="Times New Roman"/>
              <a:cs typeface="Times New Roman"/>
            </a:endParaRPr>
          </a:p>
          <a:p>
            <a:pPr marL="383540" indent="-252095">
              <a:lnSpc>
                <a:spcPct val="100000"/>
              </a:lnSpc>
              <a:spcBef>
                <a:spcPts val="1110"/>
              </a:spcBef>
              <a:buAutoNum type="alphaUcPeriod"/>
              <a:tabLst>
                <a:tab pos="383540" algn="l"/>
              </a:tabLst>
            </a:pPr>
            <a:r>
              <a:rPr sz="1400" spc="-10" dirty="0">
                <a:latin typeface="Times New Roman"/>
                <a:cs typeface="Times New Roman"/>
              </a:rPr>
              <a:t>Diode</a:t>
            </a:r>
            <a:endParaRPr sz="1400">
              <a:latin typeface="Times New Roman"/>
              <a:cs typeface="Times New Roman"/>
            </a:endParaRPr>
          </a:p>
          <a:p>
            <a:pPr marL="383540" indent="-259715">
              <a:lnSpc>
                <a:spcPct val="100000"/>
              </a:lnSpc>
              <a:spcBef>
                <a:spcPts val="1110"/>
              </a:spcBef>
              <a:buAutoNum type="alphaUcPeriod"/>
              <a:tabLst>
                <a:tab pos="383540" algn="l"/>
              </a:tabLst>
            </a:pPr>
            <a:r>
              <a:rPr sz="1400" spc="40" dirty="0">
                <a:latin typeface="Times New Roman"/>
                <a:cs typeface="Times New Roman"/>
              </a:rPr>
              <a:t>Transistor</a:t>
            </a:r>
            <a:endParaRPr sz="1400">
              <a:latin typeface="Times New Roman"/>
              <a:cs typeface="Times New Roman"/>
            </a:endParaRPr>
          </a:p>
          <a:p>
            <a:pPr>
              <a:lnSpc>
                <a:spcPct val="100000"/>
              </a:lnSpc>
              <a:spcBef>
                <a:spcPts val="395"/>
              </a:spcBef>
              <a:buFont typeface="Times New Roman"/>
              <a:buAutoNum type="alphaUcPeriod"/>
            </a:pPr>
            <a:endParaRPr sz="1400">
              <a:latin typeface="Times New Roman"/>
              <a:cs typeface="Times New Roman"/>
            </a:endParaRPr>
          </a:p>
          <a:p>
            <a:pPr marL="383540" lvl="1" indent="-212725">
              <a:lnSpc>
                <a:spcPct val="100000"/>
              </a:lnSpc>
              <a:buAutoNum type="arabicPeriod"/>
              <a:tabLst>
                <a:tab pos="383540" algn="l"/>
              </a:tabLst>
            </a:pPr>
            <a:r>
              <a:rPr sz="1400" dirty="0">
                <a:latin typeface="Times New Roman"/>
                <a:cs typeface="Times New Roman"/>
              </a:rPr>
              <a:t>Allows</a:t>
            </a:r>
            <a:r>
              <a:rPr sz="1400" spc="160" dirty="0">
                <a:latin typeface="Times New Roman"/>
                <a:cs typeface="Times New Roman"/>
              </a:rPr>
              <a:t> </a:t>
            </a:r>
            <a:r>
              <a:rPr sz="1400" spc="55" dirty="0">
                <a:latin typeface="Times New Roman"/>
                <a:cs typeface="Times New Roman"/>
              </a:rPr>
              <a:t>current</a:t>
            </a:r>
            <a:r>
              <a:rPr sz="1400" spc="165" dirty="0">
                <a:latin typeface="Times New Roman"/>
                <a:cs typeface="Times New Roman"/>
              </a:rPr>
              <a:t> </a:t>
            </a:r>
            <a:r>
              <a:rPr sz="1400" spc="75" dirty="0">
                <a:latin typeface="Times New Roman"/>
                <a:cs typeface="Times New Roman"/>
              </a:rPr>
              <a:t>to</a:t>
            </a:r>
            <a:r>
              <a:rPr sz="1400" spc="165" dirty="0">
                <a:latin typeface="Times New Roman"/>
                <a:cs typeface="Times New Roman"/>
              </a:rPr>
              <a:t> </a:t>
            </a:r>
            <a:r>
              <a:rPr sz="1400" dirty="0">
                <a:latin typeface="Times New Roman"/>
                <a:cs typeface="Times New Roman"/>
              </a:rPr>
              <a:t>flow</a:t>
            </a:r>
            <a:r>
              <a:rPr sz="1400" spc="165" dirty="0">
                <a:latin typeface="Times New Roman"/>
                <a:cs typeface="Times New Roman"/>
              </a:rPr>
              <a:t> </a:t>
            </a:r>
            <a:r>
              <a:rPr sz="1400" dirty="0">
                <a:latin typeface="Times New Roman"/>
                <a:cs typeface="Times New Roman"/>
              </a:rPr>
              <a:t>in</a:t>
            </a:r>
            <a:r>
              <a:rPr sz="1400" spc="165" dirty="0">
                <a:latin typeface="Times New Roman"/>
                <a:cs typeface="Times New Roman"/>
              </a:rPr>
              <a:t> </a:t>
            </a:r>
            <a:r>
              <a:rPr sz="1400" dirty="0">
                <a:latin typeface="Times New Roman"/>
                <a:cs typeface="Times New Roman"/>
              </a:rPr>
              <a:t>one</a:t>
            </a:r>
            <a:r>
              <a:rPr sz="1400" spc="165" dirty="0">
                <a:latin typeface="Times New Roman"/>
                <a:cs typeface="Times New Roman"/>
              </a:rPr>
              <a:t> </a:t>
            </a:r>
            <a:r>
              <a:rPr sz="1400" dirty="0">
                <a:latin typeface="Times New Roman"/>
                <a:cs typeface="Times New Roman"/>
              </a:rPr>
              <a:t>direction,</a:t>
            </a:r>
            <a:r>
              <a:rPr sz="1400" spc="165" dirty="0">
                <a:latin typeface="Times New Roman"/>
                <a:cs typeface="Times New Roman"/>
              </a:rPr>
              <a:t> </a:t>
            </a:r>
            <a:r>
              <a:rPr sz="1400" spc="100" dirty="0">
                <a:latin typeface="Times New Roman"/>
                <a:cs typeface="Times New Roman"/>
              </a:rPr>
              <a:t>but</a:t>
            </a:r>
            <a:r>
              <a:rPr sz="1400" spc="170" dirty="0">
                <a:latin typeface="Times New Roman"/>
                <a:cs typeface="Times New Roman"/>
              </a:rPr>
              <a:t> </a:t>
            </a:r>
            <a:r>
              <a:rPr sz="1400" spc="75" dirty="0">
                <a:latin typeface="Times New Roman"/>
                <a:cs typeface="Times New Roman"/>
              </a:rPr>
              <a:t>not</a:t>
            </a:r>
            <a:r>
              <a:rPr sz="1400" spc="165" dirty="0">
                <a:latin typeface="Times New Roman"/>
                <a:cs typeface="Times New Roman"/>
              </a:rPr>
              <a:t> </a:t>
            </a:r>
            <a:r>
              <a:rPr sz="1400" dirty="0">
                <a:latin typeface="Times New Roman"/>
                <a:cs typeface="Times New Roman"/>
              </a:rPr>
              <a:t>in</a:t>
            </a:r>
            <a:r>
              <a:rPr sz="1400" spc="165" dirty="0">
                <a:latin typeface="Times New Roman"/>
                <a:cs typeface="Times New Roman"/>
              </a:rPr>
              <a:t> </a:t>
            </a:r>
            <a:r>
              <a:rPr sz="1400" spc="70" dirty="0">
                <a:latin typeface="Times New Roman"/>
                <a:cs typeface="Times New Roman"/>
              </a:rPr>
              <a:t>the</a:t>
            </a:r>
            <a:r>
              <a:rPr sz="1400" spc="165" dirty="0">
                <a:latin typeface="Times New Roman"/>
                <a:cs typeface="Times New Roman"/>
              </a:rPr>
              <a:t> </a:t>
            </a:r>
            <a:r>
              <a:rPr sz="1400" spc="45" dirty="0">
                <a:latin typeface="Times New Roman"/>
                <a:cs typeface="Times New Roman"/>
              </a:rPr>
              <a:t>other.</a:t>
            </a:r>
            <a:endParaRPr sz="1400">
              <a:latin typeface="Times New Roman"/>
              <a:cs typeface="Times New Roman"/>
            </a:endParaRPr>
          </a:p>
          <a:p>
            <a:pPr lvl="1">
              <a:lnSpc>
                <a:spcPct val="100000"/>
              </a:lnSpc>
              <a:buFont typeface="Times New Roman"/>
              <a:buAutoNum type="arabicPeriod"/>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spc="25" dirty="0">
                <a:latin typeface="Times New Roman"/>
                <a:cs typeface="Times New Roman"/>
              </a:rPr>
              <a:t>C</a:t>
            </a:r>
            <a:endParaRPr sz="1400">
              <a:latin typeface="Times New Roman"/>
              <a:cs typeface="Times New Roman"/>
            </a:endParaRPr>
          </a:p>
          <a:p>
            <a:pPr marL="383540" lvl="1" indent="-212725">
              <a:lnSpc>
                <a:spcPct val="100000"/>
              </a:lnSpc>
              <a:spcBef>
                <a:spcPts val="1605"/>
              </a:spcBef>
              <a:buAutoNum type="arabicPeriod" startAt="2"/>
              <a:tabLst>
                <a:tab pos="383540" algn="l"/>
              </a:tabLst>
            </a:pPr>
            <a:r>
              <a:rPr sz="1400" dirty="0">
                <a:latin typeface="Times New Roman"/>
                <a:cs typeface="Times New Roman"/>
              </a:rPr>
              <a:t>Has</a:t>
            </a:r>
            <a:r>
              <a:rPr sz="1400" spc="140" dirty="0">
                <a:latin typeface="Times New Roman"/>
                <a:cs typeface="Times New Roman"/>
              </a:rPr>
              <a:t> </a:t>
            </a:r>
            <a:r>
              <a:rPr sz="1400" spc="75" dirty="0">
                <a:latin typeface="Times New Roman"/>
                <a:cs typeface="Times New Roman"/>
              </a:rPr>
              <a:t>a</a:t>
            </a:r>
            <a:r>
              <a:rPr sz="1400" spc="155" dirty="0">
                <a:latin typeface="Times New Roman"/>
                <a:cs typeface="Times New Roman"/>
              </a:rPr>
              <a:t> </a:t>
            </a:r>
            <a:r>
              <a:rPr sz="1400" dirty="0">
                <a:latin typeface="Times New Roman"/>
                <a:cs typeface="Times New Roman"/>
              </a:rPr>
              <a:t>voltage</a:t>
            </a:r>
            <a:r>
              <a:rPr sz="1400" spc="145" dirty="0">
                <a:latin typeface="Times New Roman"/>
                <a:cs typeface="Times New Roman"/>
              </a:rPr>
              <a:t> </a:t>
            </a:r>
            <a:r>
              <a:rPr sz="1400" spc="55" dirty="0">
                <a:latin typeface="Times New Roman"/>
                <a:cs typeface="Times New Roman"/>
              </a:rPr>
              <a:t>drop</a:t>
            </a:r>
            <a:r>
              <a:rPr sz="1400" spc="140" dirty="0">
                <a:latin typeface="Times New Roman"/>
                <a:cs typeface="Times New Roman"/>
              </a:rPr>
              <a:t> </a:t>
            </a:r>
            <a:r>
              <a:rPr sz="1400" dirty="0">
                <a:latin typeface="Times New Roman"/>
                <a:cs typeface="Times New Roman"/>
              </a:rPr>
              <a:t>across</a:t>
            </a:r>
            <a:r>
              <a:rPr sz="1400" spc="145" dirty="0">
                <a:latin typeface="Times New Roman"/>
                <a:cs typeface="Times New Roman"/>
              </a:rPr>
              <a:t> </a:t>
            </a:r>
            <a:r>
              <a:rPr sz="1400" spc="75" dirty="0">
                <a:latin typeface="Times New Roman"/>
                <a:cs typeface="Times New Roman"/>
              </a:rPr>
              <a:t>it</a:t>
            </a:r>
            <a:r>
              <a:rPr sz="1400" spc="150" dirty="0">
                <a:latin typeface="Times New Roman"/>
                <a:cs typeface="Times New Roman"/>
              </a:rPr>
              <a:t> </a:t>
            </a:r>
            <a:r>
              <a:rPr sz="1400" dirty="0">
                <a:latin typeface="Times New Roman"/>
                <a:cs typeface="Times New Roman"/>
              </a:rPr>
              <a:t>if</a:t>
            </a:r>
            <a:r>
              <a:rPr sz="1400" spc="145" dirty="0">
                <a:latin typeface="Times New Roman"/>
                <a:cs typeface="Times New Roman"/>
              </a:rPr>
              <a:t> </a:t>
            </a:r>
            <a:r>
              <a:rPr sz="1400" spc="55" dirty="0">
                <a:latin typeface="Times New Roman"/>
                <a:cs typeface="Times New Roman"/>
              </a:rPr>
              <a:t>current</a:t>
            </a:r>
            <a:r>
              <a:rPr sz="1400" spc="145" dirty="0">
                <a:latin typeface="Times New Roman"/>
                <a:cs typeface="Times New Roman"/>
              </a:rPr>
              <a:t> </a:t>
            </a:r>
            <a:r>
              <a:rPr sz="1400" dirty="0">
                <a:latin typeface="Times New Roman"/>
                <a:cs typeface="Times New Roman"/>
              </a:rPr>
              <a:t>is</a:t>
            </a:r>
            <a:r>
              <a:rPr sz="1400" spc="145" dirty="0">
                <a:latin typeface="Times New Roman"/>
                <a:cs typeface="Times New Roman"/>
              </a:rPr>
              <a:t> </a:t>
            </a:r>
            <a:r>
              <a:rPr sz="1400" dirty="0">
                <a:latin typeface="Times New Roman"/>
                <a:cs typeface="Times New Roman"/>
              </a:rPr>
              <a:t>flowing</a:t>
            </a:r>
            <a:r>
              <a:rPr sz="1400" spc="150" dirty="0">
                <a:latin typeface="Times New Roman"/>
                <a:cs typeface="Times New Roman"/>
              </a:rPr>
              <a:t> </a:t>
            </a:r>
            <a:r>
              <a:rPr sz="1400" spc="65" dirty="0">
                <a:latin typeface="Times New Roman"/>
                <a:cs typeface="Times New Roman"/>
              </a:rPr>
              <a:t>through</a:t>
            </a:r>
            <a:r>
              <a:rPr sz="1400" spc="150" dirty="0">
                <a:latin typeface="Times New Roman"/>
                <a:cs typeface="Times New Roman"/>
              </a:rPr>
              <a:t> </a:t>
            </a:r>
            <a:r>
              <a:rPr sz="1400" spc="60" dirty="0">
                <a:latin typeface="Times New Roman"/>
                <a:cs typeface="Times New Roman"/>
              </a:rPr>
              <a:t>it,</a:t>
            </a:r>
            <a:r>
              <a:rPr sz="1400" spc="145" dirty="0">
                <a:latin typeface="Times New Roman"/>
                <a:cs typeface="Times New Roman"/>
              </a:rPr>
              <a:t> </a:t>
            </a:r>
            <a:r>
              <a:rPr sz="1400" spc="70" dirty="0">
                <a:latin typeface="Times New Roman"/>
                <a:cs typeface="Times New Roman"/>
              </a:rPr>
              <a:t>and</a:t>
            </a:r>
            <a:r>
              <a:rPr sz="1400" spc="145" dirty="0">
                <a:latin typeface="Times New Roman"/>
                <a:cs typeface="Times New Roman"/>
              </a:rPr>
              <a:t> </a:t>
            </a:r>
            <a:r>
              <a:rPr sz="1400" spc="75" dirty="0">
                <a:latin typeface="Times New Roman"/>
                <a:cs typeface="Times New Roman"/>
              </a:rPr>
              <a:t>not</a:t>
            </a:r>
            <a:r>
              <a:rPr sz="1400" spc="150" dirty="0">
                <a:latin typeface="Times New Roman"/>
                <a:cs typeface="Times New Roman"/>
              </a:rPr>
              <a:t> </a:t>
            </a:r>
            <a:r>
              <a:rPr sz="1400" spc="-10" dirty="0">
                <a:latin typeface="Times New Roman"/>
                <a:cs typeface="Times New Roman"/>
              </a:rPr>
              <a:t>otherwise.</a:t>
            </a:r>
            <a:endParaRPr sz="1400">
              <a:latin typeface="Times New Roman"/>
              <a:cs typeface="Times New Roman"/>
            </a:endParaRPr>
          </a:p>
          <a:p>
            <a:pPr lvl="1">
              <a:lnSpc>
                <a:spcPct val="100000"/>
              </a:lnSpc>
              <a:buFont typeface="Times New Roman"/>
              <a:buAutoNum type="arabicPeriod" startAt="2"/>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spc="5" dirty="0">
                <a:latin typeface="Times New Roman"/>
                <a:cs typeface="Times New Roman"/>
              </a:rPr>
              <a:t>B</a:t>
            </a:r>
            <a:endParaRPr sz="1400">
              <a:latin typeface="Times New Roman"/>
              <a:cs typeface="Times New Roman"/>
            </a:endParaRPr>
          </a:p>
          <a:p>
            <a:pPr marL="383540" lvl="1" indent="-212725">
              <a:lnSpc>
                <a:spcPct val="100000"/>
              </a:lnSpc>
              <a:spcBef>
                <a:spcPts val="1605"/>
              </a:spcBef>
              <a:buAutoNum type="arabicPeriod" startAt="3"/>
              <a:tabLst>
                <a:tab pos="383540" algn="l"/>
              </a:tabLst>
            </a:pPr>
            <a:r>
              <a:rPr sz="1400" spc="50" dirty="0">
                <a:latin typeface="Times New Roman"/>
                <a:cs typeface="Times New Roman"/>
              </a:rPr>
              <a:t>An</a:t>
            </a:r>
            <a:r>
              <a:rPr sz="1400" spc="210" dirty="0">
                <a:latin typeface="Times New Roman"/>
                <a:cs typeface="Times New Roman"/>
              </a:rPr>
              <a:t> </a:t>
            </a:r>
            <a:r>
              <a:rPr sz="1400" dirty="0">
                <a:latin typeface="Times New Roman"/>
                <a:cs typeface="Times New Roman"/>
              </a:rPr>
              <a:t>applied</a:t>
            </a:r>
            <a:r>
              <a:rPr sz="1400" spc="220" dirty="0">
                <a:latin typeface="Times New Roman"/>
                <a:cs typeface="Times New Roman"/>
              </a:rPr>
              <a:t> </a:t>
            </a:r>
            <a:r>
              <a:rPr sz="1400" dirty="0">
                <a:latin typeface="Times New Roman"/>
                <a:cs typeface="Times New Roman"/>
              </a:rPr>
              <a:t>voltage</a:t>
            </a:r>
            <a:r>
              <a:rPr sz="1400" spc="210" dirty="0">
                <a:latin typeface="Times New Roman"/>
                <a:cs typeface="Times New Roman"/>
              </a:rPr>
              <a:t> </a:t>
            </a:r>
            <a:r>
              <a:rPr sz="1400" spc="114" dirty="0">
                <a:latin typeface="Times New Roman"/>
                <a:cs typeface="Times New Roman"/>
              </a:rPr>
              <a:t>at</a:t>
            </a:r>
            <a:r>
              <a:rPr sz="1400" spc="215" dirty="0">
                <a:latin typeface="Times New Roman"/>
                <a:cs typeface="Times New Roman"/>
              </a:rPr>
              <a:t> </a:t>
            </a:r>
            <a:r>
              <a:rPr sz="1400" dirty="0">
                <a:latin typeface="Times New Roman"/>
                <a:cs typeface="Times New Roman"/>
              </a:rPr>
              <a:t>one</a:t>
            </a:r>
            <a:r>
              <a:rPr sz="1400" spc="210" dirty="0">
                <a:latin typeface="Times New Roman"/>
                <a:cs typeface="Times New Roman"/>
              </a:rPr>
              <a:t> </a:t>
            </a:r>
            <a:r>
              <a:rPr sz="1400" dirty="0">
                <a:latin typeface="Times New Roman"/>
                <a:cs typeface="Times New Roman"/>
              </a:rPr>
              <a:t>lead</a:t>
            </a:r>
            <a:r>
              <a:rPr sz="1400" spc="220" dirty="0">
                <a:latin typeface="Times New Roman"/>
                <a:cs typeface="Times New Roman"/>
              </a:rPr>
              <a:t> </a:t>
            </a:r>
            <a:r>
              <a:rPr sz="1400" dirty="0">
                <a:latin typeface="Times New Roman"/>
                <a:cs typeface="Times New Roman"/>
              </a:rPr>
              <a:t>controls</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dirty="0">
                <a:latin typeface="Times New Roman"/>
                <a:cs typeface="Times New Roman"/>
              </a:rPr>
              <a:t>flow</a:t>
            </a:r>
            <a:r>
              <a:rPr sz="1400" spc="210" dirty="0">
                <a:latin typeface="Times New Roman"/>
                <a:cs typeface="Times New Roman"/>
              </a:rPr>
              <a:t> </a:t>
            </a:r>
            <a:r>
              <a:rPr sz="1400" dirty="0">
                <a:latin typeface="Times New Roman"/>
                <a:cs typeface="Times New Roman"/>
              </a:rPr>
              <a:t>of</a:t>
            </a:r>
            <a:r>
              <a:rPr sz="1400" spc="210" dirty="0">
                <a:latin typeface="Times New Roman"/>
                <a:cs typeface="Times New Roman"/>
              </a:rPr>
              <a:t> </a:t>
            </a:r>
            <a:r>
              <a:rPr sz="1400" spc="55" dirty="0">
                <a:latin typeface="Times New Roman"/>
                <a:cs typeface="Times New Roman"/>
              </a:rPr>
              <a:t>current</a:t>
            </a:r>
            <a:r>
              <a:rPr sz="1400" spc="215" dirty="0">
                <a:latin typeface="Times New Roman"/>
                <a:cs typeface="Times New Roman"/>
              </a:rPr>
              <a:t> </a:t>
            </a:r>
            <a:r>
              <a:rPr sz="1400" dirty="0">
                <a:latin typeface="Times New Roman"/>
                <a:cs typeface="Times New Roman"/>
              </a:rPr>
              <a:t>between</a:t>
            </a:r>
            <a:r>
              <a:rPr sz="1400" spc="210" dirty="0">
                <a:latin typeface="Times New Roman"/>
                <a:cs typeface="Times New Roman"/>
              </a:rPr>
              <a:t> </a:t>
            </a:r>
            <a:r>
              <a:rPr sz="1400" dirty="0">
                <a:latin typeface="Times New Roman"/>
                <a:cs typeface="Times New Roman"/>
              </a:rPr>
              <a:t>two</a:t>
            </a:r>
            <a:r>
              <a:rPr sz="1400" spc="215" dirty="0">
                <a:latin typeface="Times New Roman"/>
                <a:cs typeface="Times New Roman"/>
              </a:rPr>
              <a:t> </a:t>
            </a:r>
            <a:r>
              <a:rPr sz="1400" dirty="0">
                <a:latin typeface="Times New Roman"/>
                <a:cs typeface="Times New Roman"/>
              </a:rPr>
              <a:t>different</a:t>
            </a:r>
            <a:r>
              <a:rPr sz="1400" spc="210" dirty="0">
                <a:latin typeface="Times New Roman"/>
                <a:cs typeface="Times New Roman"/>
              </a:rPr>
              <a:t> </a:t>
            </a:r>
            <a:r>
              <a:rPr sz="1400" spc="-10" dirty="0">
                <a:latin typeface="Times New Roman"/>
                <a:cs typeface="Times New Roman"/>
              </a:rPr>
              <a:t>leads.</a:t>
            </a:r>
            <a:endParaRPr sz="1400">
              <a:latin typeface="Times New Roman"/>
              <a:cs typeface="Times New Roman"/>
            </a:endParaRPr>
          </a:p>
          <a:p>
            <a:pPr lvl="1">
              <a:lnSpc>
                <a:spcPct val="100000"/>
              </a:lnSpc>
              <a:buFont typeface="Times New Roman"/>
              <a:buAutoNum type="arabicPeriod" startAt="3"/>
            </a:pPr>
            <a:endParaRPr sz="1400">
              <a:latin typeface="Times New Roman"/>
              <a:cs typeface="Times New Roman"/>
            </a:endParaRPr>
          </a:p>
          <a:p>
            <a:pPr marL="372745">
              <a:lnSpc>
                <a:spcPct val="100000"/>
              </a:lnSpc>
              <a:tabLst>
                <a:tab pos="1335405" algn="l"/>
              </a:tabLst>
            </a:pPr>
            <a:r>
              <a:rPr sz="1400" b="1" spc="-10" dirty="0">
                <a:latin typeface="Georgia"/>
                <a:cs typeface="Georgia"/>
              </a:rPr>
              <a:t>Solution:</a:t>
            </a:r>
            <a:r>
              <a:rPr sz="1400" b="1" dirty="0">
                <a:latin typeface="Georgia"/>
                <a:cs typeface="Georgia"/>
              </a:rPr>
              <a:t>	</a:t>
            </a:r>
            <a:r>
              <a:rPr sz="1400" dirty="0">
                <a:latin typeface="Times New Roman"/>
                <a:cs typeface="Times New Roman"/>
              </a:rPr>
              <a:t>D</a:t>
            </a:r>
            <a:endParaRPr sz="1400">
              <a:latin typeface="Times New Roman"/>
              <a:cs typeface="Times New Roman"/>
            </a:endParaRPr>
          </a:p>
          <a:p>
            <a:pPr marL="383540" lvl="1" indent="-212725">
              <a:lnSpc>
                <a:spcPct val="100000"/>
              </a:lnSpc>
              <a:spcBef>
                <a:spcPts val="1610"/>
              </a:spcBef>
              <a:buAutoNum type="arabicPeriod" startAt="4"/>
              <a:tabLst>
                <a:tab pos="383540" algn="l"/>
              </a:tabLst>
            </a:pPr>
            <a:r>
              <a:rPr sz="1400" spc="50" dirty="0">
                <a:latin typeface="Times New Roman"/>
                <a:cs typeface="Times New Roman"/>
              </a:rPr>
              <a:t>Maintains</a:t>
            </a:r>
            <a:r>
              <a:rPr sz="1400" spc="120" dirty="0">
                <a:latin typeface="Times New Roman"/>
                <a:cs typeface="Times New Roman"/>
              </a:rPr>
              <a:t> </a:t>
            </a:r>
            <a:r>
              <a:rPr sz="1400" spc="75" dirty="0">
                <a:latin typeface="Times New Roman"/>
                <a:cs typeface="Times New Roman"/>
              </a:rPr>
              <a:t>a</a:t>
            </a:r>
            <a:r>
              <a:rPr sz="1400" spc="125" dirty="0">
                <a:latin typeface="Times New Roman"/>
                <a:cs typeface="Times New Roman"/>
              </a:rPr>
              <a:t> </a:t>
            </a:r>
            <a:r>
              <a:rPr sz="1400" spc="60" dirty="0">
                <a:latin typeface="Times New Roman"/>
                <a:cs typeface="Times New Roman"/>
              </a:rPr>
              <a:t>constant</a:t>
            </a:r>
            <a:r>
              <a:rPr sz="1400" spc="125" dirty="0">
                <a:latin typeface="Times New Roman"/>
                <a:cs typeface="Times New Roman"/>
              </a:rPr>
              <a:t> </a:t>
            </a:r>
            <a:r>
              <a:rPr sz="1400" spc="-10" dirty="0">
                <a:latin typeface="Times New Roman"/>
                <a:cs typeface="Times New Roman"/>
              </a:rPr>
              <a:t>voltage</a:t>
            </a:r>
            <a:endParaRPr sz="1400">
              <a:latin typeface="Times New Roman"/>
              <a:cs typeface="Times New Roman"/>
            </a:endParaRPr>
          </a:p>
          <a:p>
            <a:pPr marL="372745">
              <a:lnSpc>
                <a:spcPct val="100000"/>
              </a:lnSpc>
              <a:spcBef>
                <a:spcPts val="1605"/>
              </a:spcBef>
              <a:tabLst>
                <a:tab pos="1335405" algn="l"/>
              </a:tabLst>
            </a:pPr>
            <a:r>
              <a:rPr sz="1400" b="1" spc="-10" dirty="0">
                <a:latin typeface="Georgia"/>
                <a:cs typeface="Georgia"/>
              </a:rPr>
              <a:t>Solution:</a:t>
            </a:r>
            <a:r>
              <a:rPr sz="1400" b="1" dirty="0">
                <a:latin typeface="Georgia"/>
                <a:cs typeface="Georgia"/>
              </a:rPr>
              <a:t>	</a:t>
            </a:r>
            <a:r>
              <a:rPr sz="1400" spc="-50" dirty="0">
                <a:latin typeface="Times New Roman"/>
                <a:cs typeface="Times New Roman"/>
              </a:rPr>
              <a:t>A</a:t>
            </a:r>
            <a:endParaRPr sz="1400">
              <a:latin typeface="Times New Roman"/>
              <a:cs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7475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Which</a:t>
            </a:r>
            <a:r>
              <a:rPr spc="20" dirty="0"/>
              <a:t> </a:t>
            </a:r>
            <a:r>
              <a:rPr spc="-35" dirty="0"/>
              <a:t>of</a:t>
            </a:r>
            <a:r>
              <a:rPr spc="25" dirty="0"/>
              <a:t> </a:t>
            </a:r>
            <a:r>
              <a:rPr dirty="0"/>
              <a:t>the</a:t>
            </a:r>
            <a:r>
              <a:rPr spc="20" dirty="0"/>
              <a:t> </a:t>
            </a:r>
            <a:r>
              <a:rPr spc="-80" dirty="0"/>
              <a:t>following</a:t>
            </a:r>
            <a:r>
              <a:rPr spc="25" dirty="0"/>
              <a:t> </a:t>
            </a:r>
            <a:r>
              <a:rPr dirty="0"/>
              <a:t>best</a:t>
            </a:r>
            <a:r>
              <a:rPr spc="20" dirty="0"/>
              <a:t> </a:t>
            </a:r>
            <a:r>
              <a:rPr spc="-10" dirty="0"/>
              <a:t>describes</a:t>
            </a:r>
            <a:r>
              <a:rPr spc="20" dirty="0"/>
              <a:t> </a:t>
            </a:r>
            <a:r>
              <a:rPr dirty="0"/>
              <a:t>the</a:t>
            </a:r>
            <a:r>
              <a:rPr spc="25" dirty="0"/>
              <a:t> </a:t>
            </a:r>
            <a:r>
              <a:rPr spc="-50" dirty="0"/>
              <a:t>effect</a:t>
            </a:r>
            <a:r>
              <a:rPr spc="20" dirty="0"/>
              <a:t> </a:t>
            </a:r>
            <a:r>
              <a:rPr spc="-35" dirty="0"/>
              <a:t>of</a:t>
            </a:r>
            <a:r>
              <a:rPr spc="25" dirty="0"/>
              <a:t> </a:t>
            </a:r>
            <a:r>
              <a:rPr dirty="0"/>
              <a:t>a</a:t>
            </a:r>
            <a:r>
              <a:rPr spc="20" dirty="0"/>
              <a:t> </a:t>
            </a:r>
            <a:r>
              <a:rPr spc="-40" dirty="0"/>
              <a:t>reverse-</a:t>
            </a:r>
            <a:r>
              <a:rPr spc="-10" dirty="0"/>
              <a:t>biased </a:t>
            </a:r>
            <a:r>
              <a:rPr dirty="0"/>
              <a:t>voltage</a:t>
            </a:r>
            <a:r>
              <a:rPr spc="285" dirty="0"/>
              <a:t> </a:t>
            </a:r>
            <a:r>
              <a:rPr dirty="0"/>
              <a:t>applied</a:t>
            </a:r>
            <a:r>
              <a:rPr spc="290" dirty="0"/>
              <a:t> </a:t>
            </a:r>
            <a:r>
              <a:rPr spc="120" dirty="0"/>
              <a:t>at</a:t>
            </a:r>
            <a:r>
              <a:rPr spc="280" dirty="0"/>
              <a:t> </a:t>
            </a:r>
            <a:r>
              <a:rPr dirty="0"/>
              <a:t>the</a:t>
            </a:r>
            <a:r>
              <a:rPr spc="285" dirty="0"/>
              <a:t> </a:t>
            </a:r>
            <a:r>
              <a:rPr dirty="0"/>
              <a:t>gate</a:t>
            </a:r>
            <a:r>
              <a:rPr spc="290" dirty="0"/>
              <a:t> </a:t>
            </a:r>
            <a:r>
              <a:rPr dirty="0"/>
              <a:t>of</a:t>
            </a:r>
            <a:r>
              <a:rPr spc="285" dirty="0"/>
              <a:t> </a:t>
            </a:r>
            <a:r>
              <a:rPr dirty="0"/>
              <a:t>a</a:t>
            </a:r>
            <a:r>
              <a:rPr spc="285" dirty="0"/>
              <a:t> </a:t>
            </a:r>
            <a:r>
              <a:rPr dirty="0"/>
              <a:t>field</a:t>
            </a:r>
            <a:r>
              <a:rPr spc="290" dirty="0"/>
              <a:t> </a:t>
            </a:r>
            <a:r>
              <a:rPr dirty="0"/>
              <a:t>effect</a:t>
            </a:r>
            <a:r>
              <a:rPr spc="280" dirty="0"/>
              <a:t> </a:t>
            </a:r>
            <a:r>
              <a:rPr dirty="0"/>
              <a:t>transistor?</a:t>
            </a:r>
            <a:r>
              <a:rPr spc="160" dirty="0"/>
              <a:t>  </a:t>
            </a:r>
            <a:r>
              <a:rPr spc="-10" dirty="0"/>
              <a:t>(Choose one.)</a:t>
            </a:r>
          </a:p>
        </p:txBody>
      </p:sp>
      <p:sp>
        <p:nvSpPr>
          <p:cNvPr id="5" name="object 5"/>
          <p:cNvSpPr txBox="1"/>
          <p:nvPr/>
        </p:nvSpPr>
        <p:spPr>
          <a:xfrm>
            <a:off x="715137" y="2549968"/>
            <a:ext cx="8260715" cy="3060700"/>
          </a:xfrm>
          <a:prstGeom prst="rect">
            <a:avLst/>
          </a:prstGeom>
        </p:spPr>
        <p:txBody>
          <a:bodyPr vert="horz" wrap="square" lIns="0" tIns="9525" rIns="0" bIns="0" rtlCol="0">
            <a:spAutoFit/>
          </a:bodyPr>
          <a:lstStyle/>
          <a:p>
            <a:pPr marL="386715" marR="10160" indent="-370205">
              <a:lnSpc>
                <a:spcPct val="101699"/>
              </a:lnSpc>
              <a:spcBef>
                <a:spcPts val="75"/>
              </a:spcBef>
              <a:buAutoNum type="alphaUcPeriod"/>
              <a:tabLst>
                <a:tab pos="387985" algn="l"/>
              </a:tabLst>
            </a:pPr>
            <a:r>
              <a:rPr sz="2450" spc="95" dirty="0">
                <a:latin typeface="Times New Roman"/>
                <a:cs typeface="Times New Roman"/>
              </a:rPr>
              <a:t>It</a:t>
            </a:r>
            <a:r>
              <a:rPr sz="2450" spc="-50" dirty="0">
                <a:latin typeface="Times New Roman"/>
                <a:cs typeface="Times New Roman"/>
              </a:rPr>
              <a:t> </a:t>
            </a:r>
            <a:r>
              <a:rPr sz="2450" spc="-10" dirty="0">
                <a:latin typeface="Times New Roman"/>
                <a:cs typeface="Times New Roman"/>
              </a:rPr>
              <a:t>pushes</a:t>
            </a:r>
            <a:r>
              <a:rPr sz="2450" spc="-50" dirty="0">
                <a:latin typeface="Times New Roman"/>
                <a:cs typeface="Times New Roman"/>
              </a:rPr>
              <a:t> </a:t>
            </a:r>
            <a:r>
              <a:rPr sz="2450" spc="-10" dirty="0">
                <a:latin typeface="Times New Roman"/>
                <a:cs typeface="Times New Roman"/>
              </a:rPr>
              <a:t>electrons</a:t>
            </a:r>
            <a:r>
              <a:rPr sz="2450" spc="-45" dirty="0">
                <a:latin typeface="Times New Roman"/>
                <a:cs typeface="Times New Roman"/>
              </a:rPr>
              <a:t> </a:t>
            </a:r>
            <a:r>
              <a:rPr sz="2450" spc="-20" dirty="0">
                <a:latin typeface="Times New Roman"/>
                <a:cs typeface="Times New Roman"/>
              </a:rPr>
              <a:t>from</a:t>
            </a:r>
            <a:r>
              <a:rPr sz="2450" spc="-50"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spc="60" dirty="0">
                <a:latin typeface="Times New Roman"/>
                <a:cs typeface="Times New Roman"/>
              </a:rPr>
              <a:t>n-</a:t>
            </a:r>
            <a:r>
              <a:rPr sz="2450" dirty="0">
                <a:latin typeface="Times New Roman"/>
                <a:cs typeface="Times New Roman"/>
              </a:rPr>
              <a:t>type</a:t>
            </a:r>
            <a:r>
              <a:rPr sz="2450" spc="-50" dirty="0">
                <a:latin typeface="Times New Roman"/>
                <a:cs typeface="Times New Roman"/>
              </a:rPr>
              <a:t> </a:t>
            </a:r>
            <a:r>
              <a:rPr sz="2450" spc="-10" dirty="0">
                <a:latin typeface="Times New Roman"/>
                <a:cs typeface="Times New Roman"/>
              </a:rPr>
              <a:t>semiconductor</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spc="60" dirty="0">
                <a:latin typeface="Times New Roman"/>
                <a:cs typeface="Times New Roman"/>
              </a:rPr>
              <a:t>p-</a:t>
            </a:r>
            <a:r>
              <a:rPr sz="2450" spc="-20" dirty="0">
                <a:latin typeface="Times New Roman"/>
                <a:cs typeface="Times New Roman"/>
              </a:rPr>
              <a:t>type 	</a:t>
            </a:r>
            <a:r>
              <a:rPr sz="2450" spc="-10" dirty="0">
                <a:latin typeface="Times New Roman"/>
                <a:cs typeface="Times New Roman"/>
              </a:rPr>
              <a:t>semiconductor.</a:t>
            </a:r>
            <a:endParaRPr sz="2450">
              <a:latin typeface="Times New Roman"/>
              <a:cs typeface="Times New Roman"/>
            </a:endParaRPr>
          </a:p>
          <a:p>
            <a:pPr marL="386715" marR="10795" indent="-358140">
              <a:lnSpc>
                <a:spcPct val="101699"/>
              </a:lnSpc>
              <a:spcBef>
                <a:spcPts val="994"/>
              </a:spcBef>
              <a:buAutoNum type="alphaUcPeriod"/>
              <a:tabLst>
                <a:tab pos="387985" algn="l"/>
              </a:tabLst>
            </a:pPr>
            <a:r>
              <a:rPr sz="2450" spc="95" dirty="0">
                <a:latin typeface="Times New Roman"/>
                <a:cs typeface="Times New Roman"/>
              </a:rPr>
              <a:t>It</a:t>
            </a:r>
            <a:r>
              <a:rPr sz="2450" spc="-40" dirty="0">
                <a:latin typeface="Times New Roman"/>
                <a:cs typeface="Times New Roman"/>
              </a:rPr>
              <a:t> </a:t>
            </a:r>
            <a:r>
              <a:rPr sz="2450" spc="-10" dirty="0">
                <a:latin typeface="Times New Roman"/>
                <a:cs typeface="Times New Roman"/>
              </a:rPr>
              <a:t>pushes</a:t>
            </a:r>
            <a:r>
              <a:rPr sz="2450" spc="-40" dirty="0">
                <a:latin typeface="Times New Roman"/>
                <a:cs typeface="Times New Roman"/>
              </a:rPr>
              <a:t> </a:t>
            </a:r>
            <a:r>
              <a:rPr sz="2450" spc="-20" dirty="0">
                <a:latin typeface="Times New Roman"/>
                <a:cs typeface="Times New Roman"/>
              </a:rPr>
              <a:t>electrons</a:t>
            </a:r>
            <a:r>
              <a:rPr sz="2450" spc="-45" dirty="0">
                <a:latin typeface="Times New Roman"/>
                <a:cs typeface="Times New Roman"/>
              </a:rPr>
              <a:t> </a:t>
            </a:r>
            <a:r>
              <a:rPr sz="2450" spc="-20" dirty="0">
                <a:latin typeface="Times New Roman"/>
                <a:cs typeface="Times New Roman"/>
              </a:rPr>
              <a:t>from</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60" dirty="0">
                <a:latin typeface="Times New Roman"/>
                <a:cs typeface="Times New Roman"/>
              </a:rPr>
              <a:t>p-</a:t>
            </a:r>
            <a:r>
              <a:rPr sz="2450" dirty="0">
                <a:latin typeface="Times New Roman"/>
                <a:cs typeface="Times New Roman"/>
              </a:rPr>
              <a:t>type</a:t>
            </a:r>
            <a:r>
              <a:rPr sz="2450" spc="-50" dirty="0">
                <a:latin typeface="Times New Roman"/>
                <a:cs typeface="Times New Roman"/>
              </a:rPr>
              <a:t> </a:t>
            </a:r>
            <a:r>
              <a:rPr sz="2450" spc="-10" dirty="0">
                <a:latin typeface="Times New Roman"/>
                <a:cs typeface="Times New Roman"/>
              </a:rPr>
              <a:t>semiconductor</a:t>
            </a:r>
            <a:r>
              <a:rPr sz="2450" spc="-35" dirty="0">
                <a:latin typeface="Times New Roman"/>
                <a:cs typeface="Times New Roman"/>
              </a:rPr>
              <a:t> </a:t>
            </a:r>
            <a:r>
              <a:rPr sz="2450" dirty="0">
                <a:latin typeface="Times New Roman"/>
                <a:cs typeface="Times New Roman"/>
              </a:rPr>
              <a:t>to</a:t>
            </a:r>
            <a:r>
              <a:rPr sz="2450" spc="-4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spc="60" dirty="0">
                <a:latin typeface="Times New Roman"/>
                <a:cs typeface="Times New Roman"/>
              </a:rPr>
              <a:t>n-</a:t>
            </a:r>
            <a:r>
              <a:rPr sz="2450" spc="-20" dirty="0">
                <a:latin typeface="Times New Roman"/>
                <a:cs typeface="Times New Roman"/>
              </a:rPr>
              <a:t>type 	</a:t>
            </a:r>
            <a:r>
              <a:rPr sz="2450" spc="-10" dirty="0">
                <a:latin typeface="Times New Roman"/>
                <a:cs typeface="Times New Roman"/>
              </a:rPr>
              <a:t>semiconductor.</a:t>
            </a:r>
            <a:endParaRPr sz="2450">
              <a:latin typeface="Times New Roman"/>
              <a:cs typeface="Times New Roman"/>
            </a:endParaRPr>
          </a:p>
          <a:p>
            <a:pPr marL="386715" marR="5080" indent="-361950">
              <a:lnSpc>
                <a:spcPct val="101699"/>
              </a:lnSpc>
              <a:spcBef>
                <a:spcPts val="994"/>
              </a:spcBef>
              <a:buAutoNum type="alphaUcPeriod"/>
              <a:tabLst>
                <a:tab pos="387985" algn="l"/>
              </a:tabLst>
            </a:pPr>
            <a:r>
              <a:rPr sz="2450" spc="95" dirty="0">
                <a:latin typeface="Times New Roman"/>
                <a:cs typeface="Times New Roman"/>
              </a:rPr>
              <a:t>It</a:t>
            </a:r>
            <a:r>
              <a:rPr sz="2450" spc="204" dirty="0">
                <a:latin typeface="Times New Roman"/>
                <a:cs typeface="Times New Roman"/>
              </a:rPr>
              <a:t> </a:t>
            </a:r>
            <a:r>
              <a:rPr sz="2450" dirty="0">
                <a:latin typeface="Times New Roman"/>
                <a:cs typeface="Times New Roman"/>
              </a:rPr>
              <a:t>expands</a:t>
            </a:r>
            <a:r>
              <a:rPr sz="2450" spc="215" dirty="0">
                <a:latin typeface="Times New Roman"/>
                <a:cs typeface="Times New Roman"/>
              </a:rPr>
              <a:t> </a:t>
            </a:r>
            <a:r>
              <a:rPr sz="2450" dirty="0">
                <a:latin typeface="Times New Roman"/>
                <a:cs typeface="Times New Roman"/>
              </a:rPr>
              <a:t>the</a:t>
            </a:r>
            <a:r>
              <a:rPr sz="2450" spc="204" dirty="0">
                <a:latin typeface="Times New Roman"/>
                <a:cs typeface="Times New Roman"/>
              </a:rPr>
              <a:t> </a:t>
            </a:r>
            <a:r>
              <a:rPr sz="2450" dirty="0">
                <a:latin typeface="Times New Roman"/>
                <a:cs typeface="Times New Roman"/>
              </a:rPr>
              <a:t>depletion</a:t>
            </a:r>
            <a:r>
              <a:rPr sz="2450" spc="210" dirty="0">
                <a:latin typeface="Times New Roman"/>
                <a:cs typeface="Times New Roman"/>
              </a:rPr>
              <a:t> </a:t>
            </a:r>
            <a:r>
              <a:rPr sz="2450" dirty="0">
                <a:latin typeface="Times New Roman"/>
                <a:cs typeface="Times New Roman"/>
              </a:rPr>
              <a:t>region</a:t>
            </a:r>
            <a:r>
              <a:rPr sz="2450" spc="210" dirty="0">
                <a:latin typeface="Times New Roman"/>
                <a:cs typeface="Times New Roman"/>
              </a:rPr>
              <a:t> </a:t>
            </a:r>
            <a:r>
              <a:rPr sz="2450" dirty="0">
                <a:latin typeface="Times New Roman"/>
                <a:cs typeface="Times New Roman"/>
              </a:rPr>
              <a:t>between</a:t>
            </a:r>
            <a:r>
              <a:rPr sz="2450" spc="210"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two</a:t>
            </a:r>
            <a:r>
              <a:rPr sz="2450" spc="204" dirty="0">
                <a:latin typeface="Times New Roman"/>
                <a:cs typeface="Times New Roman"/>
              </a:rPr>
              <a:t> </a:t>
            </a:r>
            <a:r>
              <a:rPr sz="2450" spc="-10" dirty="0">
                <a:latin typeface="Times New Roman"/>
                <a:cs typeface="Times New Roman"/>
              </a:rPr>
              <a:t>semiconduc- 	tors.</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95" dirty="0">
                <a:latin typeface="Times New Roman"/>
                <a:cs typeface="Times New Roman"/>
              </a:rPr>
              <a:t>It</a:t>
            </a:r>
            <a:r>
              <a:rPr sz="2450" spc="-70" dirty="0">
                <a:latin typeface="Times New Roman"/>
                <a:cs typeface="Times New Roman"/>
              </a:rPr>
              <a:t> </a:t>
            </a:r>
            <a:r>
              <a:rPr sz="2450" spc="-30" dirty="0">
                <a:latin typeface="Times New Roman"/>
                <a:cs typeface="Times New Roman"/>
              </a:rPr>
              <a:t>reduces</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depletion</a:t>
            </a:r>
            <a:r>
              <a:rPr sz="2450" spc="-65" dirty="0">
                <a:latin typeface="Times New Roman"/>
                <a:cs typeface="Times New Roman"/>
              </a:rPr>
              <a:t> </a:t>
            </a:r>
            <a:r>
              <a:rPr sz="2450" spc="-40" dirty="0">
                <a:latin typeface="Times New Roman"/>
                <a:cs typeface="Times New Roman"/>
              </a:rPr>
              <a:t>region</a:t>
            </a:r>
            <a:r>
              <a:rPr sz="2450" spc="-65" dirty="0">
                <a:latin typeface="Times New Roman"/>
                <a:cs typeface="Times New Roman"/>
              </a:rPr>
              <a:t> </a:t>
            </a:r>
            <a:r>
              <a:rPr sz="2450" spc="-25" dirty="0">
                <a:latin typeface="Times New Roman"/>
                <a:cs typeface="Times New Roman"/>
              </a:rPr>
              <a:t>between</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55" dirty="0">
                <a:latin typeface="Times New Roman"/>
                <a:cs typeface="Times New Roman"/>
              </a:rPr>
              <a:t>two</a:t>
            </a:r>
            <a:r>
              <a:rPr sz="2450" spc="-65" dirty="0">
                <a:latin typeface="Times New Roman"/>
                <a:cs typeface="Times New Roman"/>
              </a:rPr>
              <a:t> </a:t>
            </a:r>
            <a:r>
              <a:rPr sz="2450" spc="-10" dirty="0">
                <a:latin typeface="Times New Roman"/>
                <a:cs typeface="Times New Roman"/>
              </a:rPr>
              <a:t>semiconductors.</a:t>
            </a:r>
            <a:endParaRPr sz="2450">
              <a:latin typeface="Times New Roman"/>
              <a:cs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7475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Which</a:t>
            </a:r>
            <a:r>
              <a:rPr spc="20" dirty="0"/>
              <a:t> </a:t>
            </a:r>
            <a:r>
              <a:rPr spc="-35" dirty="0"/>
              <a:t>of</a:t>
            </a:r>
            <a:r>
              <a:rPr spc="25" dirty="0"/>
              <a:t> </a:t>
            </a:r>
            <a:r>
              <a:rPr dirty="0"/>
              <a:t>the</a:t>
            </a:r>
            <a:r>
              <a:rPr spc="20" dirty="0"/>
              <a:t> </a:t>
            </a:r>
            <a:r>
              <a:rPr spc="-80" dirty="0"/>
              <a:t>following</a:t>
            </a:r>
            <a:r>
              <a:rPr spc="25" dirty="0"/>
              <a:t> </a:t>
            </a:r>
            <a:r>
              <a:rPr dirty="0"/>
              <a:t>best</a:t>
            </a:r>
            <a:r>
              <a:rPr spc="20" dirty="0"/>
              <a:t> </a:t>
            </a:r>
            <a:r>
              <a:rPr spc="-10" dirty="0"/>
              <a:t>describes</a:t>
            </a:r>
            <a:r>
              <a:rPr spc="20" dirty="0"/>
              <a:t> </a:t>
            </a:r>
            <a:r>
              <a:rPr dirty="0"/>
              <a:t>the</a:t>
            </a:r>
            <a:r>
              <a:rPr spc="25" dirty="0"/>
              <a:t> </a:t>
            </a:r>
            <a:r>
              <a:rPr spc="-50" dirty="0"/>
              <a:t>effect</a:t>
            </a:r>
            <a:r>
              <a:rPr spc="20" dirty="0"/>
              <a:t> </a:t>
            </a:r>
            <a:r>
              <a:rPr spc="-35" dirty="0"/>
              <a:t>of</a:t>
            </a:r>
            <a:r>
              <a:rPr spc="25" dirty="0"/>
              <a:t> </a:t>
            </a:r>
            <a:r>
              <a:rPr dirty="0"/>
              <a:t>a</a:t>
            </a:r>
            <a:r>
              <a:rPr spc="20" dirty="0"/>
              <a:t> </a:t>
            </a:r>
            <a:r>
              <a:rPr spc="-40" dirty="0"/>
              <a:t>reverse-</a:t>
            </a:r>
            <a:r>
              <a:rPr spc="-10" dirty="0"/>
              <a:t>biased </a:t>
            </a:r>
            <a:r>
              <a:rPr dirty="0"/>
              <a:t>voltage</a:t>
            </a:r>
            <a:r>
              <a:rPr spc="285" dirty="0"/>
              <a:t> </a:t>
            </a:r>
            <a:r>
              <a:rPr dirty="0"/>
              <a:t>applied</a:t>
            </a:r>
            <a:r>
              <a:rPr spc="290" dirty="0"/>
              <a:t> </a:t>
            </a:r>
            <a:r>
              <a:rPr spc="120" dirty="0"/>
              <a:t>at</a:t>
            </a:r>
            <a:r>
              <a:rPr spc="280" dirty="0"/>
              <a:t> </a:t>
            </a:r>
            <a:r>
              <a:rPr dirty="0"/>
              <a:t>the</a:t>
            </a:r>
            <a:r>
              <a:rPr spc="285" dirty="0"/>
              <a:t> </a:t>
            </a:r>
            <a:r>
              <a:rPr dirty="0"/>
              <a:t>gate</a:t>
            </a:r>
            <a:r>
              <a:rPr spc="290" dirty="0"/>
              <a:t> </a:t>
            </a:r>
            <a:r>
              <a:rPr dirty="0"/>
              <a:t>of</a:t>
            </a:r>
            <a:r>
              <a:rPr spc="285" dirty="0"/>
              <a:t> </a:t>
            </a:r>
            <a:r>
              <a:rPr dirty="0"/>
              <a:t>a</a:t>
            </a:r>
            <a:r>
              <a:rPr spc="285" dirty="0"/>
              <a:t> </a:t>
            </a:r>
            <a:r>
              <a:rPr dirty="0"/>
              <a:t>field</a:t>
            </a:r>
            <a:r>
              <a:rPr spc="290" dirty="0"/>
              <a:t> </a:t>
            </a:r>
            <a:r>
              <a:rPr dirty="0"/>
              <a:t>effect</a:t>
            </a:r>
            <a:r>
              <a:rPr spc="280" dirty="0"/>
              <a:t> </a:t>
            </a:r>
            <a:r>
              <a:rPr dirty="0"/>
              <a:t>transistor?</a:t>
            </a:r>
            <a:r>
              <a:rPr spc="160" dirty="0"/>
              <a:t>  </a:t>
            </a:r>
            <a:r>
              <a:rPr spc="-10" dirty="0"/>
              <a:t>(Choose one.)</a:t>
            </a:r>
          </a:p>
        </p:txBody>
      </p:sp>
      <p:sp>
        <p:nvSpPr>
          <p:cNvPr id="5" name="object 5"/>
          <p:cNvSpPr txBox="1"/>
          <p:nvPr/>
        </p:nvSpPr>
        <p:spPr>
          <a:xfrm>
            <a:off x="707758" y="2549968"/>
            <a:ext cx="8268334" cy="3680460"/>
          </a:xfrm>
          <a:prstGeom prst="rect">
            <a:avLst/>
          </a:prstGeom>
        </p:spPr>
        <p:txBody>
          <a:bodyPr vert="horz" wrap="square" lIns="0" tIns="9525" rIns="0" bIns="0" rtlCol="0">
            <a:spAutoFit/>
          </a:bodyPr>
          <a:lstStyle/>
          <a:p>
            <a:pPr marL="393700" marR="10160" indent="-370205">
              <a:lnSpc>
                <a:spcPct val="101699"/>
              </a:lnSpc>
              <a:spcBef>
                <a:spcPts val="75"/>
              </a:spcBef>
              <a:buAutoNum type="alphaUcPeriod"/>
              <a:tabLst>
                <a:tab pos="394970" algn="l"/>
              </a:tabLst>
            </a:pPr>
            <a:r>
              <a:rPr sz="2450" spc="95" dirty="0">
                <a:latin typeface="Times New Roman"/>
                <a:cs typeface="Times New Roman"/>
              </a:rPr>
              <a:t>It</a:t>
            </a:r>
            <a:r>
              <a:rPr sz="2450" spc="-50" dirty="0">
                <a:latin typeface="Times New Roman"/>
                <a:cs typeface="Times New Roman"/>
              </a:rPr>
              <a:t> </a:t>
            </a:r>
            <a:r>
              <a:rPr sz="2450" spc="-10" dirty="0">
                <a:latin typeface="Times New Roman"/>
                <a:cs typeface="Times New Roman"/>
              </a:rPr>
              <a:t>pushes</a:t>
            </a:r>
            <a:r>
              <a:rPr sz="2450" spc="-50" dirty="0">
                <a:latin typeface="Times New Roman"/>
                <a:cs typeface="Times New Roman"/>
              </a:rPr>
              <a:t> </a:t>
            </a:r>
            <a:r>
              <a:rPr sz="2450" spc="-10" dirty="0">
                <a:latin typeface="Times New Roman"/>
                <a:cs typeface="Times New Roman"/>
              </a:rPr>
              <a:t>electrons</a:t>
            </a:r>
            <a:r>
              <a:rPr sz="2450" spc="-45" dirty="0">
                <a:latin typeface="Times New Roman"/>
                <a:cs typeface="Times New Roman"/>
              </a:rPr>
              <a:t> </a:t>
            </a:r>
            <a:r>
              <a:rPr sz="2450" spc="-20" dirty="0">
                <a:latin typeface="Times New Roman"/>
                <a:cs typeface="Times New Roman"/>
              </a:rPr>
              <a:t>from</a:t>
            </a:r>
            <a:r>
              <a:rPr sz="2450" spc="-50" dirty="0">
                <a:latin typeface="Times New Roman"/>
                <a:cs typeface="Times New Roman"/>
              </a:rPr>
              <a:t> </a:t>
            </a:r>
            <a:r>
              <a:rPr sz="2450" dirty="0">
                <a:latin typeface="Times New Roman"/>
                <a:cs typeface="Times New Roman"/>
              </a:rPr>
              <a:t>the</a:t>
            </a:r>
            <a:r>
              <a:rPr sz="2450" spc="-45" dirty="0">
                <a:latin typeface="Times New Roman"/>
                <a:cs typeface="Times New Roman"/>
              </a:rPr>
              <a:t> </a:t>
            </a:r>
            <a:r>
              <a:rPr sz="2450" spc="60" dirty="0">
                <a:latin typeface="Times New Roman"/>
                <a:cs typeface="Times New Roman"/>
              </a:rPr>
              <a:t>n-</a:t>
            </a:r>
            <a:r>
              <a:rPr sz="2450" dirty="0">
                <a:latin typeface="Times New Roman"/>
                <a:cs typeface="Times New Roman"/>
              </a:rPr>
              <a:t>type</a:t>
            </a:r>
            <a:r>
              <a:rPr sz="2450" spc="-50" dirty="0">
                <a:latin typeface="Times New Roman"/>
                <a:cs typeface="Times New Roman"/>
              </a:rPr>
              <a:t> </a:t>
            </a:r>
            <a:r>
              <a:rPr sz="2450" spc="-10" dirty="0">
                <a:latin typeface="Times New Roman"/>
                <a:cs typeface="Times New Roman"/>
              </a:rPr>
              <a:t>semiconductor</a:t>
            </a:r>
            <a:r>
              <a:rPr sz="2450" spc="-45" dirty="0">
                <a:latin typeface="Times New Roman"/>
                <a:cs typeface="Times New Roman"/>
              </a:rPr>
              <a:t> </a:t>
            </a:r>
            <a:r>
              <a:rPr sz="2450" dirty="0">
                <a:latin typeface="Times New Roman"/>
                <a:cs typeface="Times New Roman"/>
              </a:rPr>
              <a:t>to</a:t>
            </a:r>
            <a:r>
              <a:rPr sz="2450" spc="-5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spc="60" dirty="0">
                <a:latin typeface="Times New Roman"/>
                <a:cs typeface="Times New Roman"/>
              </a:rPr>
              <a:t>p-</a:t>
            </a:r>
            <a:r>
              <a:rPr sz="2450" spc="-20" dirty="0">
                <a:latin typeface="Times New Roman"/>
                <a:cs typeface="Times New Roman"/>
              </a:rPr>
              <a:t>type 	</a:t>
            </a:r>
            <a:r>
              <a:rPr sz="2450" spc="-10" dirty="0">
                <a:latin typeface="Times New Roman"/>
                <a:cs typeface="Times New Roman"/>
              </a:rPr>
              <a:t>semiconductor.</a:t>
            </a:r>
            <a:endParaRPr sz="2450">
              <a:latin typeface="Times New Roman"/>
              <a:cs typeface="Times New Roman"/>
            </a:endParaRPr>
          </a:p>
          <a:p>
            <a:pPr marL="393700" marR="10795" indent="-358140">
              <a:lnSpc>
                <a:spcPct val="101699"/>
              </a:lnSpc>
              <a:spcBef>
                <a:spcPts val="994"/>
              </a:spcBef>
              <a:buAutoNum type="alphaUcPeriod"/>
              <a:tabLst>
                <a:tab pos="394970" algn="l"/>
              </a:tabLst>
            </a:pPr>
            <a:r>
              <a:rPr sz="2450" spc="95" dirty="0">
                <a:latin typeface="Times New Roman"/>
                <a:cs typeface="Times New Roman"/>
              </a:rPr>
              <a:t>It</a:t>
            </a:r>
            <a:r>
              <a:rPr sz="2450" spc="-40" dirty="0">
                <a:latin typeface="Times New Roman"/>
                <a:cs typeface="Times New Roman"/>
              </a:rPr>
              <a:t> </a:t>
            </a:r>
            <a:r>
              <a:rPr sz="2450" spc="-10" dirty="0">
                <a:latin typeface="Times New Roman"/>
                <a:cs typeface="Times New Roman"/>
              </a:rPr>
              <a:t>pushes</a:t>
            </a:r>
            <a:r>
              <a:rPr sz="2450" spc="-40" dirty="0">
                <a:latin typeface="Times New Roman"/>
                <a:cs typeface="Times New Roman"/>
              </a:rPr>
              <a:t> </a:t>
            </a:r>
            <a:r>
              <a:rPr sz="2450" spc="-20" dirty="0">
                <a:latin typeface="Times New Roman"/>
                <a:cs typeface="Times New Roman"/>
              </a:rPr>
              <a:t>electrons</a:t>
            </a:r>
            <a:r>
              <a:rPr sz="2450" spc="-45" dirty="0">
                <a:latin typeface="Times New Roman"/>
                <a:cs typeface="Times New Roman"/>
              </a:rPr>
              <a:t> </a:t>
            </a:r>
            <a:r>
              <a:rPr sz="2450" spc="-20" dirty="0">
                <a:latin typeface="Times New Roman"/>
                <a:cs typeface="Times New Roman"/>
              </a:rPr>
              <a:t>from</a:t>
            </a:r>
            <a:r>
              <a:rPr sz="2450" spc="-40" dirty="0">
                <a:latin typeface="Times New Roman"/>
                <a:cs typeface="Times New Roman"/>
              </a:rPr>
              <a:t> </a:t>
            </a:r>
            <a:r>
              <a:rPr sz="2450" dirty="0">
                <a:latin typeface="Times New Roman"/>
                <a:cs typeface="Times New Roman"/>
              </a:rPr>
              <a:t>the</a:t>
            </a:r>
            <a:r>
              <a:rPr sz="2450" spc="-40" dirty="0">
                <a:latin typeface="Times New Roman"/>
                <a:cs typeface="Times New Roman"/>
              </a:rPr>
              <a:t> </a:t>
            </a:r>
            <a:r>
              <a:rPr sz="2450" spc="60" dirty="0">
                <a:latin typeface="Times New Roman"/>
                <a:cs typeface="Times New Roman"/>
              </a:rPr>
              <a:t>p-</a:t>
            </a:r>
            <a:r>
              <a:rPr sz="2450" dirty="0">
                <a:latin typeface="Times New Roman"/>
                <a:cs typeface="Times New Roman"/>
              </a:rPr>
              <a:t>type</a:t>
            </a:r>
            <a:r>
              <a:rPr sz="2450" spc="-50" dirty="0">
                <a:latin typeface="Times New Roman"/>
                <a:cs typeface="Times New Roman"/>
              </a:rPr>
              <a:t> </a:t>
            </a:r>
            <a:r>
              <a:rPr sz="2450" spc="-10" dirty="0">
                <a:latin typeface="Times New Roman"/>
                <a:cs typeface="Times New Roman"/>
              </a:rPr>
              <a:t>semiconductor</a:t>
            </a:r>
            <a:r>
              <a:rPr sz="2450" spc="-35" dirty="0">
                <a:latin typeface="Times New Roman"/>
                <a:cs typeface="Times New Roman"/>
              </a:rPr>
              <a:t> </a:t>
            </a:r>
            <a:r>
              <a:rPr sz="2450" dirty="0">
                <a:latin typeface="Times New Roman"/>
                <a:cs typeface="Times New Roman"/>
              </a:rPr>
              <a:t>to</a:t>
            </a:r>
            <a:r>
              <a:rPr sz="2450" spc="-40" dirty="0">
                <a:latin typeface="Times New Roman"/>
                <a:cs typeface="Times New Roman"/>
              </a:rPr>
              <a:t> </a:t>
            </a:r>
            <a:r>
              <a:rPr sz="2450" dirty="0">
                <a:latin typeface="Times New Roman"/>
                <a:cs typeface="Times New Roman"/>
              </a:rPr>
              <a:t>the</a:t>
            </a:r>
            <a:r>
              <a:rPr sz="2450" spc="-50" dirty="0">
                <a:latin typeface="Times New Roman"/>
                <a:cs typeface="Times New Roman"/>
              </a:rPr>
              <a:t> </a:t>
            </a:r>
            <a:r>
              <a:rPr sz="2450" spc="60" dirty="0">
                <a:latin typeface="Times New Roman"/>
                <a:cs typeface="Times New Roman"/>
              </a:rPr>
              <a:t>n-</a:t>
            </a:r>
            <a:r>
              <a:rPr sz="2450" spc="-20" dirty="0">
                <a:latin typeface="Times New Roman"/>
                <a:cs typeface="Times New Roman"/>
              </a:rPr>
              <a:t>type 	</a:t>
            </a:r>
            <a:r>
              <a:rPr sz="2450" spc="-10" dirty="0">
                <a:latin typeface="Times New Roman"/>
                <a:cs typeface="Times New Roman"/>
              </a:rPr>
              <a:t>semiconductor.</a:t>
            </a:r>
            <a:endParaRPr sz="2450">
              <a:latin typeface="Times New Roman"/>
              <a:cs typeface="Times New Roman"/>
            </a:endParaRPr>
          </a:p>
          <a:p>
            <a:pPr marL="393700" marR="5080" indent="-361950">
              <a:lnSpc>
                <a:spcPct val="101699"/>
              </a:lnSpc>
              <a:spcBef>
                <a:spcPts val="994"/>
              </a:spcBef>
              <a:buAutoNum type="alphaUcPeriod"/>
              <a:tabLst>
                <a:tab pos="394970" algn="l"/>
              </a:tabLst>
            </a:pPr>
            <a:r>
              <a:rPr sz="2450" spc="95" dirty="0">
                <a:latin typeface="Times New Roman"/>
                <a:cs typeface="Times New Roman"/>
              </a:rPr>
              <a:t>It</a:t>
            </a:r>
            <a:r>
              <a:rPr sz="2450" spc="204" dirty="0">
                <a:latin typeface="Times New Roman"/>
                <a:cs typeface="Times New Roman"/>
              </a:rPr>
              <a:t> </a:t>
            </a:r>
            <a:r>
              <a:rPr sz="2450" dirty="0">
                <a:latin typeface="Times New Roman"/>
                <a:cs typeface="Times New Roman"/>
              </a:rPr>
              <a:t>expands</a:t>
            </a:r>
            <a:r>
              <a:rPr sz="2450" spc="215" dirty="0">
                <a:latin typeface="Times New Roman"/>
                <a:cs typeface="Times New Roman"/>
              </a:rPr>
              <a:t> </a:t>
            </a:r>
            <a:r>
              <a:rPr sz="2450" dirty="0">
                <a:latin typeface="Times New Roman"/>
                <a:cs typeface="Times New Roman"/>
              </a:rPr>
              <a:t>the</a:t>
            </a:r>
            <a:r>
              <a:rPr sz="2450" spc="204" dirty="0">
                <a:latin typeface="Times New Roman"/>
                <a:cs typeface="Times New Roman"/>
              </a:rPr>
              <a:t> </a:t>
            </a:r>
            <a:r>
              <a:rPr sz="2450" dirty="0">
                <a:latin typeface="Times New Roman"/>
                <a:cs typeface="Times New Roman"/>
              </a:rPr>
              <a:t>depletion</a:t>
            </a:r>
            <a:r>
              <a:rPr sz="2450" spc="210" dirty="0">
                <a:latin typeface="Times New Roman"/>
                <a:cs typeface="Times New Roman"/>
              </a:rPr>
              <a:t> </a:t>
            </a:r>
            <a:r>
              <a:rPr sz="2450" dirty="0">
                <a:latin typeface="Times New Roman"/>
                <a:cs typeface="Times New Roman"/>
              </a:rPr>
              <a:t>region</a:t>
            </a:r>
            <a:r>
              <a:rPr sz="2450" spc="210" dirty="0">
                <a:latin typeface="Times New Roman"/>
                <a:cs typeface="Times New Roman"/>
              </a:rPr>
              <a:t> </a:t>
            </a:r>
            <a:r>
              <a:rPr sz="2450" dirty="0">
                <a:latin typeface="Times New Roman"/>
                <a:cs typeface="Times New Roman"/>
              </a:rPr>
              <a:t>between</a:t>
            </a:r>
            <a:r>
              <a:rPr sz="2450" spc="210"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two</a:t>
            </a:r>
            <a:r>
              <a:rPr sz="2450" spc="204" dirty="0">
                <a:latin typeface="Times New Roman"/>
                <a:cs typeface="Times New Roman"/>
              </a:rPr>
              <a:t> </a:t>
            </a:r>
            <a:r>
              <a:rPr sz="2450" spc="-10" dirty="0">
                <a:latin typeface="Times New Roman"/>
                <a:cs typeface="Times New Roman"/>
              </a:rPr>
              <a:t>semiconduc- 	tors.</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95" dirty="0">
                <a:latin typeface="Times New Roman"/>
                <a:cs typeface="Times New Roman"/>
              </a:rPr>
              <a:t>It</a:t>
            </a:r>
            <a:r>
              <a:rPr sz="2450" spc="-70" dirty="0">
                <a:latin typeface="Times New Roman"/>
                <a:cs typeface="Times New Roman"/>
              </a:rPr>
              <a:t> </a:t>
            </a:r>
            <a:r>
              <a:rPr sz="2450" spc="-30" dirty="0">
                <a:latin typeface="Times New Roman"/>
                <a:cs typeface="Times New Roman"/>
              </a:rPr>
              <a:t>reduces</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10" dirty="0">
                <a:latin typeface="Times New Roman"/>
                <a:cs typeface="Times New Roman"/>
              </a:rPr>
              <a:t>depletion</a:t>
            </a:r>
            <a:r>
              <a:rPr sz="2450" spc="-65" dirty="0">
                <a:latin typeface="Times New Roman"/>
                <a:cs typeface="Times New Roman"/>
              </a:rPr>
              <a:t> </a:t>
            </a:r>
            <a:r>
              <a:rPr sz="2450" spc="-40" dirty="0">
                <a:latin typeface="Times New Roman"/>
                <a:cs typeface="Times New Roman"/>
              </a:rPr>
              <a:t>region</a:t>
            </a:r>
            <a:r>
              <a:rPr sz="2450" spc="-65" dirty="0">
                <a:latin typeface="Times New Roman"/>
                <a:cs typeface="Times New Roman"/>
              </a:rPr>
              <a:t> </a:t>
            </a:r>
            <a:r>
              <a:rPr sz="2450" spc="-25" dirty="0">
                <a:latin typeface="Times New Roman"/>
                <a:cs typeface="Times New Roman"/>
              </a:rPr>
              <a:t>between</a:t>
            </a:r>
            <a:r>
              <a:rPr sz="2450" spc="-70"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55" dirty="0">
                <a:latin typeface="Times New Roman"/>
                <a:cs typeface="Times New Roman"/>
              </a:rPr>
              <a:t>two</a:t>
            </a:r>
            <a:r>
              <a:rPr sz="2450" spc="-65" dirty="0">
                <a:latin typeface="Times New Roman"/>
                <a:cs typeface="Times New Roman"/>
              </a:rPr>
              <a:t> </a:t>
            </a:r>
            <a:r>
              <a:rPr sz="2450" spc="-10" dirty="0">
                <a:latin typeface="Times New Roman"/>
                <a:cs typeface="Times New Roman"/>
              </a:rPr>
              <a:t>semiconductors.</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7475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373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An</a:t>
            </a:r>
            <a:r>
              <a:rPr spc="385" dirty="0"/>
              <a:t> </a:t>
            </a:r>
            <a:r>
              <a:rPr dirty="0"/>
              <a:t>OR</a:t>
            </a:r>
            <a:r>
              <a:rPr spc="385" dirty="0"/>
              <a:t> </a:t>
            </a:r>
            <a:r>
              <a:rPr dirty="0"/>
              <a:t>gate</a:t>
            </a:r>
            <a:r>
              <a:rPr spc="390" dirty="0"/>
              <a:t> </a:t>
            </a:r>
            <a:r>
              <a:rPr dirty="0"/>
              <a:t>has</a:t>
            </a:r>
            <a:r>
              <a:rPr spc="390" dirty="0"/>
              <a:t> </a:t>
            </a:r>
            <a:r>
              <a:rPr dirty="0"/>
              <a:t>two</a:t>
            </a:r>
            <a:r>
              <a:rPr spc="390" dirty="0"/>
              <a:t> </a:t>
            </a:r>
            <a:r>
              <a:rPr spc="50" dirty="0"/>
              <a:t>input</a:t>
            </a:r>
            <a:r>
              <a:rPr spc="390" dirty="0"/>
              <a:t> </a:t>
            </a:r>
            <a:r>
              <a:rPr dirty="0"/>
              <a:t>leads</a:t>
            </a:r>
            <a:r>
              <a:rPr spc="390" dirty="0"/>
              <a:t> </a:t>
            </a:r>
            <a:r>
              <a:rPr dirty="0"/>
              <a:t>and</a:t>
            </a:r>
            <a:r>
              <a:rPr spc="390" dirty="0"/>
              <a:t> </a:t>
            </a:r>
            <a:r>
              <a:rPr dirty="0"/>
              <a:t>one</a:t>
            </a:r>
            <a:r>
              <a:rPr spc="390" dirty="0"/>
              <a:t> </a:t>
            </a:r>
            <a:r>
              <a:rPr spc="60" dirty="0"/>
              <a:t>output</a:t>
            </a:r>
            <a:r>
              <a:rPr spc="385" dirty="0"/>
              <a:t> </a:t>
            </a:r>
            <a:r>
              <a:rPr dirty="0"/>
              <a:t>lead.</a:t>
            </a:r>
            <a:r>
              <a:rPr spc="300" dirty="0"/>
              <a:t>  </a:t>
            </a:r>
            <a:r>
              <a:rPr spc="-10" dirty="0"/>
              <a:t>Which </a:t>
            </a:r>
            <a:r>
              <a:rPr dirty="0"/>
              <a:t>of</a:t>
            </a:r>
            <a:r>
              <a:rPr spc="210" dirty="0"/>
              <a:t> </a:t>
            </a:r>
            <a:r>
              <a:rPr dirty="0"/>
              <a:t>the</a:t>
            </a:r>
            <a:r>
              <a:rPr spc="215" dirty="0"/>
              <a:t> </a:t>
            </a:r>
            <a:r>
              <a:rPr spc="-40" dirty="0"/>
              <a:t>following</a:t>
            </a:r>
            <a:r>
              <a:rPr spc="220" dirty="0"/>
              <a:t> </a:t>
            </a:r>
            <a:r>
              <a:rPr dirty="0"/>
              <a:t>settings</a:t>
            </a:r>
            <a:r>
              <a:rPr spc="215" dirty="0"/>
              <a:t> </a:t>
            </a:r>
            <a:r>
              <a:rPr dirty="0"/>
              <a:t>of</a:t>
            </a:r>
            <a:r>
              <a:rPr spc="220" dirty="0"/>
              <a:t> </a:t>
            </a:r>
            <a:r>
              <a:rPr dirty="0"/>
              <a:t>the</a:t>
            </a:r>
            <a:r>
              <a:rPr spc="220" dirty="0"/>
              <a:t> </a:t>
            </a:r>
            <a:r>
              <a:rPr dirty="0"/>
              <a:t>two</a:t>
            </a:r>
            <a:r>
              <a:rPr spc="215" dirty="0"/>
              <a:t> </a:t>
            </a:r>
            <a:r>
              <a:rPr spc="50" dirty="0"/>
              <a:t>input</a:t>
            </a:r>
            <a:r>
              <a:rPr spc="215" dirty="0"/>
              <a:t> </a:t>
            </a:r>
            <a:r>
              <a:rPr dirty="0"/>
              <a:t>leads</a:t>
            </a:r>
            <a:r>
              <a:rPr spc="220" dirty="0"/>
              <a:t> </a:t>
            </a:r>
            <a:r>
              <a:rPr dirty="0"/>
              <a:t>would</a:t>
            </a:r>
            <a:r>
              <a:rPr spc="215" dirty="0"/>
              <a:t> </a:t>
            </a:r>
            <a:r>
              <a:rPr dirty="0"/>
              <a:t>cause</a:t>
            </a:r>
            <a:r>
              <a:rPr spc="220" dirty="0"/>
              <a:t> </a:t>
            </a:r>
            <a:r>
              <a:rPr spc="-25" dirty="0"/>
              <a:t>the </a:t>
            </a:r>
            <a:r>
              <a:rPr spc="60" dirty="0"/>
              <a:t>output</a:t>
            </a:r>
            <a:r>
              <a:rPr spc="100" dirty="0"/>
              <a:t> </a:t>
            </a:r>
            <a:r>
              <a:rPr dirty="0"/>
              <a:t>lead</a:t>
            </a:r>
            <a:r>
              <a:rPr spc="100" dirty="0"/>
              <a:t> </a:t>
            </a:r>
            <a:r>
              <a:rPr dirty="0"/>
              <a:t>to</a:t>
            </a:r>
            <a:r>
              <a:rPr spc="105" dirty="0"/>
              <a:t> </a:t>
            </a:r>
            <a:r>
              <a:rPr dirty="0"/>
              <a:t>read</a:t>
            </a:r>
            <a:r>
              <a:rPr spc="100" dirty="0"/>
              <a:t> </a:t>
            </a:r>
            <a:r>
              <a:rPr dirty="0"/>
              <a:t>high?</a:t>
            </a:r>
            <a:r>
              <a:rPr spc="345" dirty="0"/>
              <a:t> </a:t>
            </a:r>
            <a:r>
              <a:rPr dirty="0"/>
              <a:t>(Choose</a:t>
            </a:r>
            <a:r>
              <a:rPr spc="100" dirty="0"/>
              <a:t> </a:t>
            </a:r>
            <a:r>
              <a:rPr dirty="0"/>
              <a:t>all</a:t>
            </a:r>
            <a:r>
              <a:rPr spc="100" dirty="0"/>
              <a:t> </a:t>
            </a:r>
            <a:r>
              <a:rPr spc="114" dirty="0"/>
              <a:t>that</a:t>
            </a:r>
            <a:r>
              <a:rPr spc="100" dirty="0"/>
              <a:t> </a:t>
            </a:r>
            <a:r>
              <a:rPr spc="-10" dirty="0"/>
              <a:t>apply.)</a:t>
            </a:r>
          </a:p>
        </p:txBody>
      </p:sp>
      <p:sp>
        <p:nvSpPr>
          <p:cNvPr id="5" name="object 5"/>
          <p:cNvSpPr txBox="1"/>
          <p:nvPr/>
        </p:nvSpPr>
        <p:spPr>
          <a:xfrm>
            <a:off x="715137" y="2421615"/>
            <a:ext cx="1701164"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5" dirty="0">
                <a:latin typeface="Times New Roman"/>
                <a:cs typeface="Times New Roman"/>
              </a:rPr>
              <a:t>High-</a:t>
            </a:r>
            <a:r>
              <a:rPr sz="2450" spc="-30" dirty="0">
                <a:latin typeface="Times New Roman"/>
                <a:cs typeface="Times New Roman"/>
              </a:rPr>
              <a:t>High</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65" dirty="0">
                <a:latin typeface="Times New Roman"/>
                <a:cs typeface="Times New Roman"/>
              </a:rPr>
              <a:t>High-</a:t>
            </a:r>
            <a:r>
              <a:rPr sz="2450" spc="-25" dirty="0">
                <a:latin typeface="Times New Roman"/>
                <a:cs typeface="Times New Roman"/>
              </a:rPr>
              <a:t>Low</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105" dirty="0">
                <a:latin typeface="Times New Roman"/>
                <a:cs typeface="Times New Roman"/>
              </a:rPr>
              <a:t>Low-</a:t>
            </a:r>
            <a:r>
              <a:rPr sz="2450" spc="-20" dirty="0">
                <a:latin typeface="Times New Roman"/>
                <a:cs typeface="Times New Roman"/>
              </a:rPr>
              <a:t>High</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114" dirty="0">
                <a:latin typeface="Times New Roman"/>
                <a:cs typeface="Times New Roman"/>
              </a:rPr>
              <a:t>Low-</a:t>
            </a:r>
            <a:r>
              <a:rPr sz="2450" spc="-25" dirty="0">
                <a:latin typeface="Times New Roman"/>
                <a:cs typeface="Times New Roman"/>
              </a:rPr>
              <a:t>Low</a:t>
            </a:r>
            <a:endParaRPr sz="2450">
              <a:latin typeface="Times New Roman"/>
              <a:cs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747509"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11.4.</a:t>
            </a:r>
            <a:r>
              <a:rPr sz="1200" spc="155" dirty="0">
                <a:latin typeface="Times New Roman"/>
                <a:cs typeface="Times New Roman"/>
              </a:rPr>
              <a:t>  </a:t>
            </a:r>
            <a:r>
              <a:rPr sz="1200" spc="-10" dirty="0">
                <a:latin typeface="Times New Roman"/>
                <a:cs typeface="Times New Roman"/>
              </a:rPr>
              <a:t>TRANSISTORS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373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An</a:t>
            </a:r>
            <a:r>
              <a:rPr spc="385" dirty="0"/>
              <a:t> </a:t>
            </a:r>
            <a:r>
              <a:rPr dirty="0"/>
              <a:t>OR</a:t>
            </a:r>
            <a:r>
              <a:rPr spc="385" dirty="0"/>
              <a:t> </a:t>
            </a:r>
            <a:r>
              <a:rPr dirty="0"/>
              <a:t>gate</a:t>
            </a:r>
            <a:r>
              <a:rPr spc="390" dirty="0"/>
              <a:t> </a:t>
            </a:r>
            <a:r>
              <a:rPr dirty="0"/>
              <a:t>has</a:t>
            </a:r>
            <a:r>
              <a:rPr spc="390" dirty="0"/>
              <a:t> </a:t>
            </a:r>
            <a:r>
              <a:rPr dirty="0"/>
              <a:t>two</a:t>
            </a:r>
            <a:r>
              <a:rPr spc="390" dirty="0"/>
              <a:t> </a:t>
            </a:r>
            <a:r>
              <a:rPr spc="50" dirty="0"/>
              <a:t>input</a:t>
            </a:r>
            <a:r>
              <a:rPr spc="390" dirty="0"/>
              <a:t> </a:t>
            </a:r>
            <a:r>
              <a:rPr dirty="0"/>
              <a:t>leads</a:t>
            </a:r>
            <a:r>
              <a:rPr spc="390" dirty="0"/>
              <a:t> </a:t>
            </a:r>
            <a:r>
              <a:rPr dirty="0"/>
              <a:t>and</a:t>
            </a:r>
            <a:r>
              <a:rPr spc="390" dirty="0"/>
              <a:t> </a:t>
            </a:r>
            <a:r>
              <a:rPr dirty="0"/>
              <a:t>one</a:t>
            </a:r>
            <a:r>
              <a:rPr spc="390" dirty="0"/>
              <a:t> </a:t>
            </a:r>
            <a:r>
              <a:rPr spc="60" dirty="0"/>
              <a:t>output</a:t>
            </a:r>
            <a:r>
              <a:rPr spc="385" dirty="0"/>
              <a:t> </a:t>
            </a:r>
            <a:r>
              <a:rPr dirty="0"/>
              <a:t>lead.</a:t>
            </a:r>
            <a:r>
              <a:rPr spc="300" dirty="0"/>
              <a:t>  </a:t>
            </a:r>
            <a:r>
              <a:rPr spc="-10" dirty="0"/>
              <a:t>Which </a:t>
            </a:r>
            <a:r>
              <a:rPr dirty="0"/>
              <a:t>of</a:t>
            </a:r>
            <a:r>
              <a:rPr spc="210" dirty="0"/>
              <a:t> </a:t>
            </a:r>
            <a:r>
              <a:rPr dirty="0"/>
              <a:t>the</a:t>
            </a:r>
            <a:r>
              <a:rPr spc="215" dirty="0"/>
              <a:t> </a:t>
            </a:r>
            <a:r>
              <a:rPr spc="-40" dirty="0"/>
              <a:t>following</a:t>
            </a:r>
            <a:r>
              <a:rPr spc="220" dirty="0"/>
              <a:t> </a:t>
            </a:r>
            <a:r>
              <a:rPr dirty="0"/>
              <a:t>settings</a:t>
            </a:r>
            <a:r>
              <a:rPr spc="215" dirty="0"/>
              <a:t> </a:t>
            </a:r>
            <a:r>
              <a:rPr dirty="0"/>
              <a:t>of</a:t>
            </a:r>
            <a:r>
              <a:rPr spc="220" dirty="0"/>
              <a:t> </a:t>
            </a:r>
            <a:r>
              <a:rPr dirty="0"/>
              <a:t>the</a:t>
            </a:r>
            <a:r>
              <a:rPr spc="220" dirty="0"/>
              <a:t> </a:t>
            </a:r>
            <a:r>
              <a:rPr dirty="0"/>
              <a:t>two</a:t>
            </a:r>
            <a:r>
              <a:rPr spc="215" dirty="0"/>
              <a:t> </a:t>
            </a:r>
            <a:r>
              <a:rPr spc="50" dirty="0"/>
              <a:t>input</a:t>
            </a:r>
            <a:r>
              <a:rPr spc="215" dirty="0"/>
              <a:t> </a:t>
            </a:r>
            <a:r>
              <a:rPr dirty="0"/>
              <a:t>leads</a:t>
            </a:r>
            <a:r>
              <a:rPr spc="220" dirty="0"/>
              <a:t> </a:t>
            </a:r>
            <a:r>
              <a:rPr dirty="0"/>
              <a:t>would</a:t>
            </a:r>
            <a:r>
              <a:rPr spc="215" dirty="0"/>
              <a:t> </a:t>
            </a:r>
            <a:r>
              <a:rPr dirty="0"/>
              <a:t>cause</a:t>
            </a:r>
            <a:r>
              <a:rPr spc="220" dirty="0"/>
              <a:t> </a:t>
            </a:r>
            <a:r>
              <a:rPr spc="-25" dirty="0"/>
              <a:t>the </a:t>
            </a:r>
            <a:r>
              <a:rPr spc="60" dirty="0"/>
              <a:t>output</a:t>
            </a:r>
            <a:r>
              <a:rPr spc="100" dirty="0"/>
              <a:t> </a:t>
            </a:r>
            <a:r>
              <a:rPr dirty="0"/>
              <a:t>lead</a:t>
            </a:r>
            <a:r>
              <a:rPr spc="100" dirty="0"/>
              <a:t> </a:t>
            </a:r>
            <a:r>
              <a:rPr dirty="0"/>
              <a:t>to</a:t>
            </a:r>
            <a:r>
              <a:rPr spc="105" dirty="0"/>
              <a:t> </a:t>
            </a:r>
            <a:r>
              <a:rPr dirty="0"/>
              <a:t>read</a:t>
            </a:r>
            <a:r>
              <a:rPr spc="100" dirty="0"/>
              <a:t> </a:t>
            </a:r>
            <a:r>
              <a:rPr dirty="0"/>
              <a:t>high?</a:t>
            </a:r>
            <a:r>
              <a:rPr spc="345" dirty="0"/>
              <a:t> </a:t>
            </a:r>
            <a:r>
              <a:rPr dirty="0"/>
              <a:t>(Choose</a:t>
            </a:r>
            <a:r>
              <a:rPr spc="100" dirty="0"/>
              <a:t> </a:t>
            </a:r>
            <a:r>
              <a:rPr dirty="0"/>
              <a:t>all</a:t>
            </a:r>
            <a:r>
              <a:rPr spc="100" dirty="0"/>
              <a:t> </a:t>
            </a:r>
            <a:r>
              <a:rPr spc="114" dirty="0"/>
              <a:t>that</a:t>
            </a:r>
            <a:r>
              <a:rPr spc="100" dirty="0"/>
              <a:t> </a:t>
            </a:r>
            <a:r>
              <a:rPr spc="-10" dirty="0"/>
              <a:t>apply.)</a:t>
            </a:r>
          </a:p>
        </p:txBody>
      </p:sp>
      <p:sp>
        <p:nvSpPr>
          <p:cNvPr id="5" name="object 5"/>
          <p:cNvSpPr txBox="1"/>
          <p:nvPr/>
        </p:nvSpPr>
        <p:spPr>
          <a:xfrm>
            <a:off x="707758" y="2421615"/>
            <a:ext cx="261620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5" dirty="0">
                <a:latin typeface="Times New Roman"/>
                <a:cs typeface="Times New Roman"/>
              </a:rPr>
              <a:t>High-</a:t>
            </a:r>
            <a:r>
              <a:rPr sz="2450" spc="-20" dirty="0">
                <a:latin typeface="Times New Roman"/>
                <a:cs typeface="Times New Roman"/>
              </a:rPr>
              <a:t>High</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65" dirty="0">
                <a:latin typeface="Times New Roman"/>
                <a:cs typeface="Times New Roman"/>
              </a:rPr>
              <a:t>High-</a:t>
            </a:r>
            <a:r>
              <a:rPr sz="2450" spc="-25" dirty="0">
                <a:latin typeface="Times New Roman"/>
                <a:cs typeface="Times New Roman"/>
              </a:rPr>
              <a:t>Low</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5" dirty="0">
                <a:latin typeface="Times New Roman"/>
                <a:cs typeface="Times New Roman"/>
              </a:rPr>
              <a:t>Low-</a:t>
            </a:r>
            <a:r>
              <a:rPr sz="2450" spc="-20" dirty="0">
                <a:latin typeface="Times New Roman"/>
                <a:cs typeface="Times New Roman"/>
              </a:rPr>
              <a:t>High</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114" dirty="0">
                <a:latin typeface="Times New Roman"/>
                <a:cs typeface="Times New Roman"/>
              </a:rPr>
              <a:t>Low-</a:t>
            </a:r>
            <a:r>
              <a:rPr sz="2450" spc="-25" dirty="0">
                <a:latin typeface="Times New Roman"/>
                <a:cs typeface="Times New Roman"/>
              </a:rPr>
              <a:t>Low</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A,</a:t>
            </a:r>
            <a:r>
              <a:rPr sz="2450" spc="90" dirty="0">
                <a:latin typeface="Times New Roman"/>
                <a:cs typeface="Times New Roman"/>
              </a:rPr>
              <a:t> </a:t>
            </a:r>
            <a:r>
              <a:rPr sz="2450" dirty="0">
                <a:latin typeface="Times New Roman"/>
                <a:cs typeface="Times New Roman"/>
              </a:rPr>
              <a:t>B,</a:t>
            </a:r>
            <a:r>
              <a:rPr sz="2450" spc="85" dirty="0">
                <a:latin typeface="Times New Roman"/>
                <a:cs typeface="Times New Roman"/>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746860" y="878291"/>
            <a:ext cx="12274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11.1.</a:t>
            </a:r>
            <a:r>
              <a:rPr sz="1200" spc="15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1594485" cy="288290"/>
          </a:xfrm>
          <a:prstGeom prst="rect">
            <a:avLst/>
          </a:prstGeom>
        </p:spPr>
        <p:txBody>
          <a:bodyPr vert="horz" wrap="square" lIns="0" tIns="15240" rIns="0" bIns="0" rtlCol="0">
            <a:spAutoFit/>
          </a:bodyPr>
          <a:lstStyle/>
          <a:p>
            <a:pPr marL="12700">
              <a:lnSpc>
                <a:spcPct val="100000"/>
              </a:lnSpc>
              <a:spcBef>
                <a:spcPts val="120"/>
              </a:spcBef>
              <a:tabLst>
                <a:tab pos="695325" algn="l"/>
              </a:tabLst>
            </a:pPr>
            <a:r>
              <a:rPr sz="1700" b="1" spc="60" dirty="0">
                <a:latin typeface="Georgia"/>
                <a:cs typeface="Georgia"/>
              </a:rPr>
              <a:t>11.1</a:t>
            </a:r>
            <a:r>
              <a:rPr sz="1700" b="1" dirty="0">
                <a:latin typeface="Georgia"/>
                <a:cs typeface="Georgia"/>
              </a:rPr>
              <a:t>	</a:t>
            </a:r>
            <a:r>
              <a:rPr sz="1700" b="1" spc="-10" dirty="0">
                <a:latin typeface="Georgia"/>
                <a:cs typeface="Georgia"/>
              </a:rPr>
              <a:t>Crystals</a:t>
            </a:r>
            <a:endParaRPr sz="1700">
              <a:latin typeface="Georgia"/>
              <a:cs typeface="Georgi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647700"/>
          </a:xfrm>
          <a:prstGeom prst="rect">
            <a:avLst/>
          </a:prstGeom>
        </p:spPr>
        <p:txBody>
          <a:bodyPr vert="horz" wrap="square" lIns="0" tIns="12065" rIns="0" bIns="0" rtlCol="0">
            <a:spAutoFit/>
          </a:bodyPr>
          <a:lstStyle/>
          <a:p>
            <a:pPr marL="4152265">
              <a:lnSpc>
                <a:spcPct val="100000"/>
              </a:lnSpc>
              <a:spcBef>
                <a:spcPts val="95"/>
              </a:spcBef>
            </a:pPr>
            <a:r>
              <a:rPr sz="1200" dirty="0">
                <a:latin typeface="Times New Roman"/>
                <a:cs typeface="Times New Roman"/>
              </a:rPr>
              <a:t>11.5.</a:t>
            </a:r>
            <a:r>
              <a:rPr sz="1200" spc="175" dirty="0">
                <a:latin typeface="Times New Roman"/>
                <a:cs typeface="Times New Roman"/>
              </a:rPr>
              <a:t>  </a:t>
            </a:r>
            <a:r>
              <a:rPr sz="1200" dirty="0">
                <a:latin typeface="Times New Roman"/>
                <a:cs typeface="Times New Roman"/>
              </a:rPr>
              <a:t>WHY</a:t>
            </a:r>
            <a:r>
              <a:rPr sz="1200" spc="105"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20" dirty="0">
                <a:latin typeface="Georgia"/>
                <a:cs typeface="Georgia"/>
              </a:rPr>
              <a:t>11.5</a:t>
            </a:r>
            <a:r>
              <a:rPr sz="1700" b="1" dirty="0">
                <a:latin typeface="Georgia"/>
                <a:cs typeface="Georgia"/>
              </a:rPr>
              <a:t>	Why</a:t>
            </a:r>
            <a:r>
              <a:rPr sz="1700" b="1" spc="114" dirty="0">
                <a:latin typeface="Georgia"/>
                <a:cs typeface="Georgia"/>
              </a:rPr>
              <a:t> </a:t>
            </a:r>
            <a:r>
              <a:rPr sz="1700" b="1" dirty="0">
                <a:latin typeface="Georgia"/>
                <a:cs typeface="Georgia"/>
              </a:rPr>
              <a:t>Do</a:t>
            </a:r>
            <a:r>
              <a:rPr sz="1700" b="1" spc="110" dirty="0">
                <a:latin typeface="Georgia"/>
                <a:cs typeface="Georgia"/>
              </a:rPr>
              <a:t> </a:t>
            </a:r>
            <a:r>
              <a:rPr sz="1700" b="1" dirty="0">
                <a:latin typeface="Georgia"/>
                <a:cs typeface="Georgia"/>
              </a:rPr>
              <a:t>Crystals</a:t>
            </a:r>
            <a:r>
              <a:rPr sz="1700" b="1" spc="114" dirty="0">
                <a:latin typeface="Georgia"/>
                <a:cs typeface="Georgia"/>
              </a:rPr>
              <a:t> </a:t>
            </a:r>
            <a:r>
              <a:rPr sz="1700" b="1" spc="-20" dirty="0">
                <a:latin typeface="Georgia"/>
                <a:cs typeface="Georgia"/>
              </a:rPr>
              <a:t>Have</a:t>
            </a:r>
            <a:r>
              <a:rPr sz="1700" b="1" spc="110" dirty="0">
                <a:latin typeface="Georgia"/>
                <a:cs typeface="Georgia"/>
              </a:rPr>
              <a:t> </a:t>
            </a:r>
            <a:r>
              <a:rPr sz="1700" b="1" dirty="0">
                <a:latin typeface="Georgia"/>
                <a:cs typeface="Georgia"/>
              </a:rPr>
              <a:t>a</a:t>
            </a:r>
            <a:r>
              <a:rPr sz="1700" b="1" spc="114" dirty="0">
                <a:latin typeface="Georgia"/>
                <a:cs typeface="Georgia"/>
              </a:rPr>
              <a:t> </a:t>
            </a:r>
            <a:r>
              <a:rPr sz="1700" b="1" dirty="0">
                <a:latin typeface="Georgia"/>
                <a:cs typeface="Georgia"/>
              </a:rPr>
              <a:t>Band</a:t>
            </a:r>
            <a:r>
              <a:rPr sz="1700" b="1" spc="110" dirty="0">
                <a:latin typeface="Georgia"/>
                <a:cs typeface="Georgia"/>
              </a:rPr>
              <a:t> </a:t>
            </a:r>
            <a:r>
              <a:rPr sz="1700" b="1" spc="-10" dirty="0">
                <a:latin typeface="Georgia"/>
                <a:cs typeface="Georgia"/>
              </a:rPr>
              <a:t>Structure?</a:t>
            </a:r>
            <a:endParaRPr sz="1700">
              <a:latin typeface="Georgia"/>
              <a:cs typeface="Georgi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121650" cy="403225"/>
          </a:xfrm>
          <a:prstGeom prst="rect">
            <a:avLst/>
          </a:prstGeom>
        </p:spPr>
        <p:txBody>
          <a:bodyPr vert="horz" wrap="square" lIns="0" tIns="15875" rIns="0" bIns="0" rtlCol="0">
            <a:spAutoFit/>
          </a:bodyPr>
          <a:lstStyle/>
          <a:p>
            <a:pPr marL="12700">
              <a:lnSpc>
                <a:spcPct val="100000"/>
              </a:lnSpc>
              <a:spcBef>
                <a:spcPts val="125"/>
              </a:spcBef>
            </a:pPr>
            <a:r>
              <a:rPr dirty="0"/>
              <a:t>The</a:t>
            </a:r>
            <a:r>
              <a:rPr spc="20" dirty="0"/>
              <a:t> </a:t>
            </a:r>
            <a:r>
              <a:rPr dirty="0"/>
              <a:t>width</a:t>
            </a:r>
            <a:r>
              <a:rPr spc="95" dirty="0"/>
              <a:t> </a:t>
            </a:r>
            <a:r>
              <a:rPr dirty="0"/>
              <a:t>of</a:t>
            </a:r>
            <a:r>
              <a:rPr spc="95" dirty="0"/>
              <a:t> </a:t>
            </a:r>
            <a:r>
              <a:rPr dirty="0"/>
              <a:t>an</a:t>
            </a:r>
            <a:r>
              <a:rPr spc="95" dirty="0"/>
              <a:t> </a:t>
            </a:r>
            <a:r>
              <a:rPr dirty="0"/>
              <a:t>energy</a:t>
            </a:r>
            <a:r>
              <a:rPr spc="95" dirty="0"/>
              <a:t> </a:t>
            </a:r>
            <a:r>
              <a:rPr dirty="0"/>
              <a:t>band</a:t>
            </a:r>
            <a:r>
              <a:rPr spc="90" dirty="0"/>
              <a:t> </a:t>
            </a:r>
            <a:r>
              <a:rPr dirty="0"/>
              <a:t>is</a:t>
            </a:r>
            <a:r>
              <a:rPr spc="95" dirty="0"/>
              <a:t> </a:t>
            </a:r>
            <a:r>
              <a:rPr dirty="0"/>
              <a:t>determined</a:t>
            </a:r>
            <a:r>
              <a:rPr spc="95" dirty="0"/>
              <a:t> </a:t>
            </a:r>
            <a:r>
              <a:rPr dirty="0"/>
              <a:t>by</a:t>
            </a:r>
            <a:r>
              <a:rPr spc="95" dirty="0"/>
              <a:t> </a:t>
            </a:r>
            <a:r>
              <a:rPr dirty="0"/>
              <a:t>.</a:t>
            </a:r>
            <a:r>
              <a:rPr spc="-225" dirty="0"/>
              <a:t> </a:t>
            </a:r>
            <a:r>
              <a:rPr dirty="0"/>
              <a:t>.</a:t>
            </a:r>
            <a:r>
              <a:rPr spc="-225" dirty="0"/>
              <a:t> </a:t>
            </a:r>
            <a:r>
              <a:rPr dirty="0"/>
              <a:t>.</a:t>
            </a:r>
            <a:r>
              <a:rPr spc="-225" dirty="0"/>
              <a:t> </a:t>
            </a:r>
            <a:r>
              <a:rPr dirty="0"/>
              <a:t>(Choose</a:t>
            </a:r>
            <a:r>
              <a:rPr spc="95" dirty="0"/>
              <a:t> </a:t>
            </a:r>
            <a:r>
              <a:rPr spc="-10" dirty="0"/>
              <a:t>one.)</a:t>
            </a:r>
          </a:p>
        </p:txBody>
      </p:sp>
      <p:sp>
        <p:nvSpPr>
          <p:cNvPr id="5" name="object 5"/>
          <p:cNvSpPr txBox="1"/>
          <p:nvPr/>
        </p:nvSpPr>
        <p:spPr>
          <a:xfrm>
            <a:off x="719315" y="1679681"/>
            <a:ext cx="481012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lattice</a:t>
            </a:r>
            <a:r>
              <a:rPr sz="2450" spc="270" dirty="0">
                <a:latin typeface="Times New Roman"/>
                <a:cs typeface="Times New Roman"/>
              </a:rPr>
              <a:t> </a:t>
            </a:r>
            <a:r>
              <a:rPr sz="2450" spc="-10" dirty="0">
                <a:latin typeface="Times New Roman"/>
                <a:cs typeface="Times New Roman"/>
              </a:rPr>
              <a:t>spacing.</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number</a:t>
            </a:r>
            <a:r>
              <a:rPr sz="2450" spc="155" dirty="0">
                <a:latin typeface="Times New Roman"/>
                <a:cs typeface="Times New Roman"/>
              </a:rPr>
              <a:t> </a:t>
            </a:r>
            <a:r>
              <a:rPr sz="2450" dirty="0">
                <a:latin typeface="Times New Roman"/>
                <a:cs typeface="Times New Roman"/>
              </a:rPr>
              <a:t>of</a:t>
            </a:r>
            <a:r>
              <a:rPr sz="2450" spc="160" dirty="0">
                <a:latin typeface="Times New Roman"/>
                <a:cs typeface="Times New Roman"/>
              </a:rPr>
              <a:t> </a:t>
            </a:r>
            <a:r>
              <a:rPr sz="2450" dirty="0">
                <a:latin typeface="Times New Roman"/>
                <a:cs typeface="Times New Roman"/>
              </a:rPr>
              <a:t>atoms</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spc="-10" dirty="0">
                <a:latin typeface="Times New Roman"/>
                <a:cs typeface="Times New Roman"/>
              </a:rPr>
              <a:t>lattice.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spc="40" dirty="0">
                <a:latin typeface="Times New Roman"/>
                <a:cs typeface="Times New Roman"/>
              </a:rPr>
              <a:t>both.</a:t>
            </a:r>
            <a:endParaRPr sz="2450">
              <a:latin typeface="Times New Roman"/>
              <a:cs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121650" cy="403225"/>
          </a:xfrm>
          <a:prstGeom prst="rect">
            <a:avLst/>
          </a:prstGeom>
        </p:spPr>
        <p:txBody>
          <a:bodyPr vert="horz" wrap="square" lIns="0" tIns="15875" rIns="0" bIns="0" rtlCol="0">
            <a:spAutoFit/>
          </a:bodyPr>
          <a:lstStyle/>
          <a:p>
            <a:pPr marL="12700">
              <a:lnSpc>
                <a:spcPct val="100000"/>
              </a:lnSpc>
              <a:spcBef>
                <a:spcPts val="125"/>
              </a:spcBef>
            </a:pPr>
            <a:r>
              <a:rPr dirty="0"/>
              <a:t>The</a:t>
            </a:r>
            <a:r>
              <a:rPr spc="20" dirty="0"/>
              <a:t> </a:t>
            </a:r>
            <a:r>
              <a:rPr dirty="0"/>
              <a:t>width</a:t>
            </a:r>
            <a:r>
              <a:rPr spc="95" dirty="0"/>
              <a:t> </a:t>
            </a:r>
            <a:r>
              <a:rPr dirty="0"/>
              <a:t>of</a:t>
            </a:r>
            <a:r>
              <a:rPr spc="95" dirty="0"/>
              <a:t> </a:t>
            </a:r>
            <a:r>
              <a:rPr dirty="0"/>
              <a:t>an</a:t>
            </a:r>
            <a:r>
              <a:rPr spc="95" dirty="0"/>
              <a:t> </a:t>
            </a:r>
            <a:r>
              <a:rPr dirty="0"/>
              <a:t>energy</a:t>
            </a:r>
            <a:r>
              <a:rPr spc="95" dirty="0"/>
              <a:t> </a:t>
            </a:r>
            <a:r>
              <a:rPr dirty="0"/>
              <a:t>band</a:t>
            </a:r>
            <a:r>
              <a:rPr spc="90" dirty="0"/>
              <a:t> </a:t>
            </a:r>
            <a:r>
              <a:rPr dirty="0"/>
              <a:t>is</a:t>
            </a:r>
            <a:r>
              <a:rPr spc="95" dirty="0"/>
              <a:t> </a:t>
            </a:r>
            <a:r>
              <a:rPr dirty="0"/>
              <a:t>determined</a:t>
            </a:r>
            <a:r>
              <a:rPr spc="95" dirty="0"/>
              <a:t> </a:t>
            </a:r>
            <a:r>
              <a:rPr dirty="0"/>
              <a:t>by</a:t>
            </a:r>
            <a:r>
              <a:rPr spc="95" dirty="0"/>
              <a:t> </a:t>
            </a:r>
            <a:r>
              <a:rPr dirty="0"/>
              <a:t>.</a:t>
            </a:r>
            <a:r>
              <a:rPr spc="-225" dirty="0"/>
              <a:t> </a:t>
            </a:r>
            <a:r>
              <a:rPr dirty="0"/>
              <a:t>.</a:t>
            </a:r>
            <a:r>
              <a:rPr spc="-225" dirty="0"/>
              <a:t> </a:t>
            </a:r>
            <a:r>
              <a:rPr dirty="0"/>
              <a:t>.</a:t>
            </a:r>
            <a:r>
              <a:rPr spc="-225" dirty="0"/>
              <a:t> </a:t>
            </a:r>
            <a:r>
              <a:rPr dirty="0"/>
              <a:t>(Choose</a:t>
            </a:r>
            <a:r>
              <a:rPr spc="95" dirty="0"/>
              <a:t> </a:t>
            </a:r>
            <a:r>
              <a:rPr spc="-10" dirty="0"/>
              <a:t>one.)</a:t>
            </a:r>
          </a:p>
        </p:txBody>
      </p:sp>
      <p:sp>
        <p:nvSpPr>
          <p:cNvPr id="5" name="object 5"/>
          <p:cNvSpPr txBox="1"/>
          <p:nvPr/>
        </p:nvSpPr>
        <p:spPr>
          <a:xfrm>
            <a:off x="707758" y="1679681"/>
            <a:ext cx="482155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lattice</a:t>
            </a:r>
            <a:r>
              <a:rPr sz="2450" spc="270" dirty="0">
                <a:latin typeface="Times New Roman"/>
                <a:cs typeface="Times New Roman"/>
              </a:rPr>
              <a:t> </a:t>
            </a:r>
            <a:r>
              <a:rPr sz="2450" spc="-10" dirty="0">
                <a:latin typeface="Times New Roman"/>
                <a:cs typeface="Times New Roman"/>
              </a:rPr>
              <a:t>spacing.</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number</a:t>
            </a:r>
            <a:r>
              <a:rPr sz="2450" spc="155" dirty="0">
                <a:latin typeface="Times New Roman"/>
                <a:cs typeface="Times New Roman"/>
              </a:rPr>
              <a:t> </a:t>
            </a:r>
            <a:r>
              <a:rPr sz="2450" dirty="0">
                <a:latin typeface="Times New Roman"/>
                <a:cs typeface="Times New Roman"/>
              </a:rPr>
              <a:t>of</a:t>
            </a:r>
            <a:r>
              <a:rPr sz="2450" spc="160" dirty="0">
                <a:latin typeface="Times New Roman"/>
                <a:cs typeface="Times New Roman"/>
              </a:rPr>
              <a:t> </a:t>
            </a:r>
            <a:r>
              <a:rPr sz="2450" dirty="0">
                <a:latin typeface="Times New Roman"/>
                <a:cs typeface="Times New Roman"/>
              </a:rPr>
              <a:t>atoms</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spc="-10" dirty="0">
                <a:latin typeface="Times New Roman"/>
                <a:cs typeface="Times New Roman"/>
              </a:rPr>
              <a:t>lattice.</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40" dirty="0">
                <a:latin typeface="Times New Roman"/>
                <a:cs typeface="Times New Roman"/>
              </a:rPr>
              <a:t>both.</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229" dirty="0"/>
              <a:t> </a:t>
            </a:r>
            <a:r>
              <a:rPr dirty="0"/>
              <a:t>number</a:t>
            </a:r>
            <a:r>
              <a:rPr spc="245" dirty="0"/>
              <a:t> </a:t>
            </a:r>
            <a:r>
              <a:rPr dirty="0"/>
              <a:t>of</a:t>
            </a:r>
            <a:r>
              <a:rPr spc="245" dirty="0"/>
              <a:t> </a:t>
            </a:r>
            <a:r>
              <a:rPr dirty="0"/>
              <a:t>states</a:t>
            </a:r>
            <a:r>
              <a:rPr spc="240" dirty="0"/>
              <a:t> </a:t>
            </a:r>
            <a:r>
              <a:rPr dirty="0"/>
              <a:t>in</a:t>
            </a:r>
            <a:r>
              <a:rPr spc="245" dirty="0"/>
              <a:t> </a:t>
            </a:r>
            <a:r>
              <a:rPr dirty="0"/>
              <a:t>each</a:t>
            </a:r>
            <a:r>
              <a:rPr spc="240" dirty="0"/>
              <a:t> </a:t>
            </a:r>
            <a:r>
              <a:rPr dirty="0"/>
              <a:t>energy</a:t>
            </a:r>
            <a:r>
              <a:rPr spc="240" dirty="0"/>
              <a:t> </a:t>
            </a:r>
            <a:r>
              <a:rPr dirty="0"/>
              <a:t>band</a:t>
            </a:r>
            <a:r>
              <a:rPr spc="245" dirty="0"/>
              <a:t> </a:t>
            </a:r>
            <a:r>
              <a:rPr dirty="0"/>
              <a:t>is</a:t>
            </a:r>
            <a:r>
              <a:rPr spc="245" dirty="0"/>
              <a:t> </a:t>
            </a:r>
            <a:r>
              <a:rPr dirty="0"/>
              <a:t>mostly</a:t>
            </a:r>
            <a:r>
              <a:rPr spc="245" dirty="0"/>
              <a:t> </a:t>
            </a:r>
            <a:r>
              <a:rPr spc="-10" dirty="0"/>
              <a:t>determined </a:t>
            </a:r>
            <a:r>
              <a:rPr dirty="0"/>
              <a:t>by</a:t>
            </a:r>
            <a:r>
              <a:rPr spc="-65" dirty="0"/>
              <a:t> </a:t>
            </a:r>
            <a:r>
              <a:rPr dirty="0"/>
              <a:t>.</a:t>
            </a:r>
            <a:r>
              <a:rPr spc="-225" dirty="0"/>
              <a:t> </a:t>
            </a:r>
            <a:r>
              <a:rPr dirty="0"/>
              <a:t>.</a:t>
            </a:r>
            <a:r>
              <a:rPr spc="-225" dirty="0"/>
              <a:t> </a:t>
            </a:r>
            <a:r>
              <a:rPr dirty="0"/>
              <a:t>.</a:t>
            </a:r>
            <a:r>
              <a:rPr spc="-225" dirty="0"/>
              <a:t> </a:t>
            </a:r>
            <a:r>
              <a:rPr dirty="0"/>
              <a:t>(Choose</a:t>
            </a:r>
            <a:r>
              <a:rPr spc="65" dirty="0"/>
              <a:t> </a:t>
            </a:r>
            <a:r>
              <a:rPr spc="-10" dirty="0"/>
              <a:t>one.)</a:t>
            </a:r>
          </a:p>
        </p:txBody>
      </p:sp>
      <p:sp>
        <p:nvSpPr>
          <p:cNvPr id="5" name="object 5"/>
          <p:cNvSpPr txBox="1"/>
          <p:nvPr/>
        </p:nvSpPr>
        <p:spPr>
          <a:xfrm>
            <a:off x="719315" y="2042037"/>
            <a:ext cx="4810125" cy="103822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lattice</a:t>
            </a:r>
            <a:r>
              <a:rPr sz="2450" spc="270" dirty="0">
                <a:latin typeface="Times New Roman"/>
                <a:cs typeface="Times New Roman"/>
              </a:rPr>
              <a:t> </a:t>
            </a:r>
            <a:r>
              <a:rPr sz="2450" spc="-10" dirty="0">
                <a:latin typeface="Times New Roman"/>
                <a:cs typeface="Times New Roman"/>
              </a:rPr>
              <a:t>spacing.</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number</a:t>
            </a:r>
            <a:r>
              <a:rPr sz="2450" spc="155" dirty="0">
                <a:latin typeface="Times New Roman"/>
                <a:cs typeface="Times New Roman"/>
              </a:rPr>
              <a:t> </a:t>
            </a:r>
            <a:r>
              <a:rPr sz="2450" dirty="0">
                <a:latin typeface="Times New Roman"/>
                <a:cs typeface="Times New Roman"/>
              </a:rPr>
              <a:t>of</a:t>
            </a:r>
            <a:r>
              <a:rPr sz="2450" spc="160" dirty="0">
                <a:latin typeface="Times New Roman"/>
                <a:cs typeface="Times New Roman"/>
              </a:rPr>
              <a:t> </a:t>
            </a:r>
            <a:r>
              <a:rPr sz="2450" dirty="0">
                <a:latin typeface="Times New Roman"/>
                <a:cs typeface="Times New Roman"/>
              </a:rPr>
              <a:t>atoms</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spc="-10" dirty="0">
                <a:latin typeface="Times New Roman"/>
                <a:cs typeface="Times New Roman"/>
              </a:rPr>
              <a:t>lattice.</a:t>
            </a:r>
            <a:endParaRPr sz="2450">
              <a:latin typeface="Times New Roman"/>
              <a:cs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229" dirty="0"/>
              <a:t> </a:t>
            </a:r>
            <a:r>
              <a:rPr dirty="0"/>
              <a:t>number</a:t>
            </a:r>
            <a:r>
              <a:rPr spc="245" dirty="0"/>
              <a:t> </a:t>
            </a:r>
            <a:r>
              <a:rPr dirty="0"/>
              <a:t>of</a:t>
            </a:r>
            <a:r>
              <a:rPr spc="245" dirty="0"/>
              <a:t> </a:t>
            </a:r>
            <a:r>
              <a:rPr dirty="0"/>
              <a:t>states</a:t>
            </a:r>
            <a:r>
              <a:rPr spc="240" dirty="0"/>
              <a:t> </a:t>
            </a:r>
            <a:r>
              <a:rPr dirty="0"/>
              <a:t>in</a:t>
            </a:r>
            <a:r>
              <a:rPr spc="245" dirty="0"/>
              <a:t> </a:t>
            </a:r>
            <a:r>
              <a:rPr dirty="0"/>
              <a:t>each</a:t>
            </a:r>
            <a:r>
              <a:rPr spc="240" dirty="0"/>
              <a:t> </a:t>
            </a:r>
            <a:r>
              <a:rPr dirty="0"/>
              <a:t>energy</a:t>
            </a:r>
            <a:r>
              <a:rPr spc="240" dirty="0"/>
              <a:t> </a:t>
            </a:r>
            <a:r>
              <a:rPr dirty="0"/>
              <a:t>band</a:t>
            </a:r>
            <a:r>
              <a:rPr spc="245" dirty="0"/>
              <a:t> </a:t>
            </a:r>
            <a:r>
              <a:rPr dirty="0"/>
              <a:t>is</a:t>
            </a:r>
            <a:r>
              <a:rPr spc="245" dirty="0"/>
              <a:t> </a:t>
            </a:r>
            <a:r>
              <a:rPr dirty="0"/>
              <a:t>mostly</a:t>
            </a:r>
            <a:r>
              <a:rPr spc="245" dirty="0"/>
              <a:t> </a:t>
            </a:r>
            <a:r>
              <a:rPr spc="-10" dirty="0"/>
              <a:t>determined </a:t>
            </a:r>
            <a:r>
              <a:rPr dirty="0"/>
              <a:t>by</a:t>
            </a:r>
            <a:r>
              <a:rPr spc="-65" dirty="0"/>
              <a:t> </a:t>
            </a:r>
            <a:r>
              <a:rPr dirty="0"/>
              <a:t>.</a:t>
            </a:r>
            <a:r>
              <a:rPr spc="-225" dirty="0"/>
              <a:t> </a:t>
            </a:r>
            <a:r>
              <a:rPr dirty="0"/>
              <a:t>.</a:t>
            </a:r>
            <a:r>
              <a:rPr spc="-225" dirty="0"/>
              <a:t> </a:t>
            </a:r>
            <a:r>
              <a:rPr dirty="0"/>
              <a:t>.</a:t>
            </a:r>
            <a:r>
              <a:rPr spc="-225" dirty="0"/>
              <a:t> </a:t>
            </a:r>
            <a:r>
              <a:rPr dirty="0"/>
              <a:t>(Choose</a:t>
            </a:r>
            <a:r>
              <a:rPr spc="65" dirty="0"/>
              <a:t> </a:t>
            </a:r>
            <a:r>
              <a:rPr spc="-10" dirty="0"/>
              <a:t>one.)</a:t>
            </a:r>
          </a:p>
        </p:txBody>
      </p:sp>
      <p:sp>
        <p:nvSpPr>
          <p:cNvPr id="5" name="object 5"/>
          <p:cNvSpPr txBox="1"/>
          <p:nvPr/>
        </p:nvSpPr>
        <p:spPr>
          <a:xfrm>
            <a:off x="707758" y="2042037"/>
            <a:ext cx="4821555" cy="165798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260" dirty="0">
                <a:latin typeface="Times New Roman"/>
                <a:cs typeface="Times New Roman"/>
              </a:rPr>
              <a:t> </a:t>
            </a:r>
            <a:r>
              <a:rPr sz="2450" dirty="0">
                <a:latin typeface="Times New Roman"/>
                <a:cs typeface="Times New Roman"/>
              </a:rPr>
              <a:t>lattice</a:t>
            </a:r>
            <a:r>
              <a:rPr sz="2450" spc="270" dirty="0">
                <a:latin typeface="Times New Roman"/>
                <a:cs typeface="Times New Roman"/>
              </a:rPr>
              <a:t> </a:t>
            </a:r>
            <a:r>
              <a:rPr sz="2450" spc="-10" dirty="0">
                <a:latin typeface="Times New Roman"/>
                <a:cs typeface="Times New Roman"/>
              </a:rPr>
              <a:t>spacing.</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number</a:t>
            </a:r>
            <a:r>
              <a:rPr sz="2450" spc="155" dirty="0">
                <a:latin typeface="Times New Roman"/>
                <a:cs typeface="Times New Roman"/>
              </a:rPr>
              <a:t> </a:t>
            </a:r>
            <a:r>
              <a:rPr sz="2450" dirty="0">
                <a:latin typeface="Times New Roman"/>
                <a:cs typeface="Times New Roman"/>
              </a:rPr>
              <a:t>of</a:t>
            </a:r>
            <a:r>
              <a:rPr sz="2450" spc="160" dirty="0">
                <a:latin typeface="Times New Roman"/>
                <a:cs typeface="Times New Roman"/>
              </a:rPr>
              <a:t> </a:t>
            </a:r>
            <a:r>
              <a:rPr sz="2450" dirty="0">
                <a:latin typeface="Times New Roman"/>
                <a:cs typeface="Times New Roman"/>
              </a:rPr>
              <a:t>atoms</a:t>
            </a:r>
            <a:r>
              <a:rPr sz="2450" spc="150" dirty="0">
                <a:latin typeface="Times New Roman"/>
                <a:cs typeface="Times New Roman"/>
              </a:rPr>
              <a:t> </a:t>
            </a:r>
            <a:r>
              <a:rPr sz="2450" dirty="0">
                <a:latin typeface="Times New Roman"/>
                <a:cs typeface="Times New Roman"/>
              </a:rPr>
              <a:t>in</a:t>
            </a:r>
            <a:r>
              <a:rPr sz="2450" spc="155"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spc="-10" dirty="0">
                <a:latin typeface="Times New Roman"/>
                <a:cs typeface="Times New Roman"/>
              </a:rPr>
              <a:t>lattice.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905" cy="782955"/>
          </a:xfrm>
          <a:prstGeom prst="rect">
            <a:avLst/>
          </a:prstGeom>
        </p:spPr>
        <p:txBody>
          <a:bodyPr vert="horz" wrap="square" lIns="0" tIns="9525" rIns="0" bIns="0" rtlCol="0">
            <a:spAutoFit/>
          </a:bodyPr>
          <a:lstStyle/>
          <a:p>
            <a:pPr marL="12700" marR="5080">
              <a:lnSpc>
                <a:spcPct val="101699"/>
              </a:lnSpc>
              <a:spcBef>
                <a:spcPts val="75"/>
              </a:spcBef>
              <a:tabLst>
                <a:tab pos="530225" algn="l"/>
                <a:tab pos="1660525" algn="l"/>
                <a:tab pos="2038350" algn="l"/>
                <a:tab pos="2481580" algn="l"/>
                <a:tab pos="3495040" algn="l"/>
                <a:tab pos="4640580" algn="l"/>
                <a:tab pos="5559425" algn="l"/>
                <a:tab pos="6131560" algn="l"/>
                <a:tab pos="6838950" algn="l"/>
              </a:tabLst>
            </a:pPr>
            <a:r>
              <a:rPr spc="-25" dirty="0"/>
              <a:t>An</a:t>
            </a:r>
            <a:r>
              <a:rPr dirty="0"/>
              <a:t>	</a:t>
            </a:r>
            <a:r>
              <a:rPr spc="-10" dirty="0"/>
              <a:t>electron</a:t>
            </a:r>
            <a:r>
              <a:rPr dirty="0"/>
              <a:t>	</a:t>
            </a:r>
            <a:r>
              <a:rPr spc="-25" dirty="0"/>
              <a:t>in</a:t>
            </a:r>
            <a:r>
              <a:rPr dirty="0"/>
              <a:t>	</a:t>
            </a:r>
            <a:r>
              <a:rPr spc="-25" dirty="0"/>
              <a:t>an</a:t>
            </a:r>
            <a:r>
              <a:rPr dirty="0"/>
              <a:t>	</a:t>
            </a:r>
            <a:r>
              <a:rPr spc="-10" dirty="0"/>
              <a:t>infinite</a:t>
            </a:r>
            <a:r>
              <a:rPr dirty="0"/>
              <a:t>	</a:t>
            </a:r>
            <a:r>
              <a:rPr spc="-10" dirty="0"/>
              <a:t>periodic</a:t>
            </a:r>
            <a:r>
              <a:rPr dirty="0"/>
              <a:t>	</a:t>
            </a:r>
            <a:r>
              <a:rPr spc="-10" dirty="0"/>
              <a:t>lattice</a:t>
            </a:r>
            <a:r>
              <a:rPr dirty="0"/>
              <a:t>	</a:t>
            </a:r>
            <a:r>
              <a:rPr spc="-25" dirty="0"/>
              <a:t>can</a:t>
            </a:r>
            <a:r>
              <a:rPr dirty="0"/>
              <a:t>	</a:t>
            </a:r>
            <a:r>
              <a:rPr spc="-20" dirty="0"/>
              <a:t>have</a:t>
            </a:r>
            <a:r>
              <a:rPr dirty="0"/>
              <a:t>	.</a:t>
            </a:r>
            <a:r>
              <a:rPr spc="-225" dirty="0"/>
              <a:t> </a:t>
            </a:r>
            <a:r>
              <a:rPr dirty="0"/>
              <a:t>.</a:t>
            </a:r>
            <a:r>
              <a:rPr spc="-225" dirty="0"/>
              <a:t> </a:t>
            </a:r>
            <a:r>
              <a:rPr dirty="0"/>
              <a:t>.</a:t>
            </a:r>
            <a:r>
              <a:rPr spc="-225" dirty="0"/>
              <a:t> </a:t>
            </a:r>
            <a:r>
              <a:rPr spc="-25" dirty="0"/>
              <a:t>(Choose </a:t>
            </a:r>
            <a:r>
              <a:rPr spc="-10" dirty="0"/>
              <a:t>one.)</a:t>
            </a:r>
          </a:p>
        </p:txBody>
      </p:sp>
      <p:sp>
        <p:nvSpPr>
          <p:cNvPr id="5" name="object 5"/>
          <p:cNvSpPr txBox="1"/>
          <p:nvPr/>
        </p:nvSpPr>
        <p:spPr>
          <a:xfrm>
            <a:off x="715137" y="2059259"/>
            <a:ext cx="590486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any</a:t>
            </a:r>
            <a:r>
              <a:rPr sz="2450" spc="20" dirty="0">
                <a:latin typeface="Times New Roman"/>
                <a:cs typeface="Times New Roman"/>
              </a:rPr>
              <a:t> </a:t>
            </a:r>
            <a:r>
              <a:rPr sz="2450" spc="-10" dirty="0">
                <a:latin typeface="Times New Roman"/>
                <a:cs typeface="Times New Roman"/>
              </a:rPr>
              <a:t>values</a:t>
            </a:r>
            <a:r>
              <a:rPr sz="2450" spc="15" dirty="0">
                <a:latin typeface="Times New Roman"/>
                <a:cs typeface="Times New Roman"/>
              </a:rPr>
              <a:t> </a:t>
            </a:r>
            <a:r>
              <a:rPr sz="2450" dirty="0">
                <a:latin typeface="Times New Roman"/>
                <a:cs typeface="Times New Roman"/>
              </a:rPr>
              <a:t>of</a:t>
            </a:r>
            <a:r>
              <a:rPr sz="2450" spc="20" dirty="0">
                <a:latin typeface="Times New Roman"/>
                <a:cs typeface="Times New Roman"/>
              </a:rPr>
              <a:t> </a:t>
            </a:r>
            <a:r>
              <a:rPr sz="2450" dirty="0">
                <a:latin typeface="Cambria"/>
                <a:cs typeface="Cambria"/>
              </a:rPr>
              <a:t>k</a:t>
            </a:r>
            <a:r>
              <a:rPr sz="2450" spc="155" dirty="0">
                <a:latin typeface="Cambria"/>
                <a:cs typeface="Cambria"/>
              </a:rPr>
              <a:t> </a:t>
            </a:r>
            <a:r>
              <a:rPr sz="2450" dirty="0">
                <a:latin typeface="Times New Roman"/>
                <a:cs typeface="Times New Roman"/>
              </a:rPr>
              <a:t>or</a:t>
            </a:r>
            <a:r>
              <a:rPr sz="2450" spc="15" dirty="0">
                <a:latin typeface="Times New Roman"/>
                <a:cs typeface="Times New Roman"/>
              </a:rPr>
              <a:t> </a:t>
            </a:r>
            <a:r>
              <a:rPr sz="2450" spc="235" dirty="0">
                <a:latin typeface="Cambria"/>
                <a:cs typeface="Cambria"/>
              </a:rPr>
              <a:t>E</a:t>
            </a:r>
            <a:r>
              <a:rPr sz="2450" spc="235" dirty="0">
                <a:latin typeface="Times New Roman"/>
                <a:cs typeface="Times New Roman"/>
              </a:rPr>
              <a:t>.</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any</a:t>
            </a:r>
            <a:r>
              <a:rPr sz="2450" spc="20" dirty="0">
                <a:latin typeface="Times New Roman"/>
                <a:cs typeface="Times New Roman"/>
              </a:rPr>
              <a:t> </a:t>
            </a:r>
            <a:r>
              <a:rPr sz="2450" dirty="0">
                <a:latin typeface="Times New Roman"/>
                <a:cs typeface="Times New Roman"/>
              </a:rPr>
              <a:t>value</a:t>
            </a:r>
            <a:r>
              <a:rPr sz="2450" spc="20" dirty="0">
                <a:latin typeface="Times New Roman"/>
                <a:cs typeface="Times New Roman"/>
              </a:rPr>
              <a:t> </a:t>
            </a:r>
            <a:r>
              <a:rPr sz="2450" dirty="0">
                <a:latin typeface="Times New Roman"/>
                <a:cs typeface="Times New Roman"/>
              </a:rPr>
              <a:t>of</a:t>
            </a:r>
            <a:r>
              <a:rPr sz="2450" spc="20" dirty="0">
                <a:latin typeface="Times New Roman"/>
                <a:cs typeface="Times New Roman"/>
              </a:rPr>
              <a:t> </a:t>
            </a:r>
            <a:r>
              <a:rPr sz="2450" dirty="0">
                <a:latin typeface="Cambria"/>
                <a:cs typeface="Cambria"/>
              </a:rPr>
              <a:t>k</a:t>
            </a:r>
            <a:r>
              <a:rPr sz="2450" spc="160" dirty="0">
                <a:latin typeface="Cambria"/>
                <a:cs typeface="Cambria"/>
              </a:rPr>
              <a:t> </a:t>
            </a:r>
            <a:r>
              <a:rPr sz="2450" spc="80" dirty="0">
                <a:latin typeface="Times New Roman"/>
                <a:cs typeface="Times New Roman"/>
              </a:rPr>
              <a:t>but</a:t>
            </a:r>
            <a:r>
              <a:rPr sz="2450" spc="15" dirty="0">
                <a:latin typeface="Times New Roman"/>
                <a:cs typeface="Times New Roman"/>
              </a:rPr>
              <a:t> </a:t>
            </a:r>
            <a:r>
              <a:rPr sz="2450" dirty="0">
                <a:latin typeface="Times New Roman"/>
                <a:cs typeface="Times New Roman"/>
              </a:rPr>
              <a:t>only</a:t>
            </a:r>
            <a:r>
              <a:rPr sz="2450" spc="25" dirty="0">
                <a:latin typeface="Times New Roman"/>
                <a:cs typeface="Times New Roman"/>
              </a:rPr>
              <a:t> </a:t>
            </a:r>
            <a:r>
              <a:rPr sz="2450" dirty="0">
                <a:latin typeface="Times New Roman"/>
                <a:cs typeface="Times New Roman"/>
              </a:rPr>
              <a:t>certain</a:t>
            </a:r>
            <a:r>
              <a:rPr sz="2450" spc="20" dirty="0">
                <a:latin typeface="Times New Roman"/>
                <a:cs typeface="Times New Roman"/>
              </a:rPr>
              <a:t> </a:t>
            </a:r>
            <a:r>
              <a:rPr sz="2450" spc="-10" dirty="0">
                <a:latin typeface="Times New Roman"/>
                <a:cs typeface="Times New Roman"/>
              </a:rPr>
              <a:t>values</a:t>
            </a:r>
            <a:r>
              <a:rPr sz="2450" spc="20"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spc="235" dirty="0">
                <a:latin typeface="Cambria"/>
                <a:cs typeface="Cambria"/>
              </a:rPr>
              <a:t>E</a:t>
            </a:r>
            <a:r>
              <a:rPr sz="2450" spc="235" dirty="0">
                <a:latin typeface="Times New Roman"/>
                <a:cs typeface="Times New Roman"/>
              </a:rPr>
              <a:t>.</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any</a:t>
            </a:r>
            <a:r>
              <a:rPr sz="2450" spc="15" dirty="0">
                <a:latin typeface="Times New Roman"/>
                <a:cs typeface="Times New Roman"/>
              </a:rPr>
              <a:t> </a:t>
            </a:r>
            <a:r>
              <a:rPr sz="2450" dirty="0">
                <a:latin typeface="Times New Roman"/>
                <a:cs typeface="Times New Roman"/>
              </a:rPr>
              <a:t>value</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spc="380" dirty="0">
                <a:latin typeface="Cambria"/>
                <a:cs typeface="Cambria"/>
              </a:rPr>
              <a:t>E</a:t>
            </a:r>
            <a:r>
              <a:rPr sz="2450" spc="220" dirty="0">
                <a:latin typeface="Cambria"/>
                <a:cs typeface="Cambria"/>
              </a:rPr>
              <a:t> </a:t>
            </a:r>
            <a:r>
              <a:rPr sz="2450" spc="80" dirty="0">
                <a:latin typeface="Times New Roman"/>
                <a:cs typeface="Times New Roman"/>
              </a:rPr>
              <a:t>but</a:t>
            </a:r>
            <a:r>
              <a:rPr sz="2450" spc="25" dirty="0">
                <a:latin typeface="Times New Roman"/>
                <a:cs typeface="Times New Roman"/>
              </a:rPr>
              <a:t> </a:t>
            </a:r>
            <a:r>
              <a:rPr sz="2450" dirty="0">
                <a:latin typeface="Times New Roman"/>
                <a:cs typeface="Times New Roman"/>
              </a:rPr>
              <a:t>only</a:t>
            </a:r>
            <a:r>
              <a:rPr sz="2450" spc="25" dirty="0">
                <a:latin typeface="Times New Roman"/>
                <a:cs typeface="Times New Roman"/>
              </a:rPr>
              <a:t> </a:t>
            </a:r>
            <a:r>
              <a:rPr sz="2450" dirty="0">
                <a:latin typeface="Times New Roman"/>
                <a:cs typeface="Times New Roman"/>
              </a:rPr>
              <a:t>certain</a:t>
            </a:r>
            <a:r>
              <a:rPr sz="2450" spc="25" dirty="0">
                <a:latin typeface="Times New Roman"/>
                <a:cs typeface="Times New Roman"/>
              </a:rPr>
              <a:t> </a:t>
            </a:r>
            <a:r>
              <a:rPr sz="2450" spc="-10" dirty="0">
                <a:latin typeface="Times New Roman"/>
                <a:cs typeface="Times New Roman"/>
              </a:rPr>
              <a:t>values</a:t>
            </a:r>
            <a:r>
              <a:rPr sz="2450" spc="25"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spc="-25" dirty="0">
                <a:latin typeface="Cambria"/>
                <a:cs typeface="Cambria"/>
              </a:rPr>
              <a:t>k</a:t>
            </a:r>
            <a:r>
              <a:rPr sz="2450" spc="-25" dirty="0">
                <a:latin typeface="Times New Roman"/>
                <a:cs typeface="Times New Roman"/>
              </a:rPr>
              <a:t>.</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only</a:t>
            </a:r>
            <a:r>
              <a:rPr sz="2450" spc="40" dirty="0">
                <a:latin typeface="Times New Roman"/>
                <a:cs typeface="Times New Roman"/>
              </a:rPr>
              <a:t> </a:t>
            </a:r>
            <a:r>
              <a:rPr sz="2450" dirty="0">
                <a:latin typeface="Times New Roman"/>
                <a:cs typeface="Times New Roman"/>
              </a:rPr>
              <a:t>certain</a:t>
            </a:r>
            <a:r>
              <a:rPr sz="2450" spc="40" dirty="0">
                <a:latin typeface="Times New Roman"/>
                <a:cs typeface="Times New Roman"/>
              </a:rPr>
              <a:t> </a:t>
            </a:r>
            <a:r>
              <a:rPr sz="2450" spc="-10" dirty="0">
                <a:latin typeface="Times New Roman"/>
                <a:cs typeface="Times New Roman"/>
              </a:rPr>
              <a:t>values</a:t>
            </a:r>
            <a:r>
              <a:rPr sz="2450" spc="35"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dirty="0">
                <a:latin typeface="Cambria"/>
                <a:cs typeface="Cambria"/>
              </a:rPr>
              <a:t>k</a:t>
            </a:r>
            <a:r>
              <a:rPr sz="2450" spc="180" dirty="0">
                <a:latin typeface="Cambria"/>
                <a:cs typeface="Cambria"/>
              </a:rPr>
              <a:t> </a:t>
            </a:r>
            <a:r>
              <a:rPr sz="2450" dirty="0">
                <a:latin typeface="Times New Roman"/>
                <a:cs typeface="Times New Roman"/>
              </a:rPr>
              <a:t>and</a:t>
            </a:r>
            <a:r>
              <a:rPr sz="2450" spc="40"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spc="235" dirty="0">
                <a:latin typeface="Cambria"/>
                <a:cs typeface="Cambria"/>
              </a:rPr>
              <a:t>E</a:t>
            </a:r>
            <a:r>
              <a:rPr sz="2450" spc="235" dirty="0">
                <a:latin typeface="Times New Roman"/>
                <a:cs typeface="Times New Roman"/>
              </a:rPr>
              <a:t>.</a:t>
            </a:r>
            <a:endParaRPr sz="2450">
              <a:latin typeface="Times New Roman"/>
              <a:cs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905" cy="782955"/>
          </a:xfrm>
          <a:prstGeom prst="rect">
            <a:avLst/>
          </a:prstGeom>
        </p:spPr>
        <p:txBody>
          <a:bodyPr vert="horz" wrap="square" lIns="0" tIns="9525" rIns="0" bIns="0" rtlCol="0">
            <a:spAutoFit/>
          </a:bodyPr>
          <a:lstStyle/>
          <a:p>
            <a:pPr marL="12700" marR="5080">
              <a:lnSpc>
                <a:spcPct val="101699"/>
              </a:lnSpc>
              <a:spcBef>
                <a:spcPts val="75"/>
              </a:spcBef>
              <a:tabLst>
                <a:tab pos="530225" algn="l"/>
                <a:tab pos="1660525" algn="l"/>
                <a:tab pos="2038350" algn="l"/>
                <a:tab pos="2481580" algn="l"/>
                <a:tab pos="3495040" algn="l"/>
                <a:tab pos="4640580" algn="l"/>
                <a:tab pos="5559425" algn="l"/>
                <a:tab pos="6131560" algn="l"/>
                <a:tab pos="6838950" algn="l"/>
              </a:tabLst>
            </a:pPr>
            <a:r>
              <a:rPr spc="-25" dirty="0"/>
              <a:t>An</a:t>
            </a:r>
            <a:r>
              <a:rPr dirty="0"/>
              <a:t>	</a:t>
            </a:r>
            <a:r>
              <a:rPr spc="-10" dirty="0"/>
              <a:t>electron</a:t>
            </a:r>
            <a:r>
              <a:rPr dirty="0"/>
              <a:t>	</a:t>
            </a:r>
            <a:r>
              <a:rPr spc="-25" dirty="0"/>
              <a:t>in</a:t>
            </a:r>
            <a:r>
              <a:rPr dirty="0"/>
              <a:t>	</a:t>
            </a:r>
            <a:r>
              <a:rPr spc="-25" dirty="0"/>
              <a:t>an</a:t>
            </a:r>
            <a:r>
              <a:rPr dirty="0"/>
              <a:t>	</a:t>
            </a:r>
            <a:r>
              <a:rPr spc="-10" dirty="0"/>
              <a:t>infinite</a:t>
            </a:r>
            <a:r>
              <a:rPr dirty="0"/>
              <a:t>	</a:t>
            </a:r>
            <a:r>
              <a:rPr spc="-10" dirty="0"/>
              <a:t>periodic</a:t>
            </a:r>
            <a:r>
              <a:rPr dirty="0"/>
              <a:t>	</a:t>
            </a:r>
            <a:r>
              <a:rPr spc="-10" dirty="0"/>
              <a:t>lattice</a:t>
            </a:r>
            <a:r>
              <a:rPr dirty="0"/>
              <a:t>	</a:t>
            </a:r>
            <a:r>
              <a:rPr spc="-25" dirty="0"/>
              <a:t>can</a:t>
            </a:r>
            <a:r>
              <a:rPr dirty="0"/>
              <a:t>	</a:t>
            </a:r>
            <a:r>
              <a:rPr spc="-20" dirty="0"/>
              <a:t>have</a:t>
            </a:r>
            <a:r>
              <a:rPr dirty="0"/>
              <a:t>	.</a:t>
            </a:r>
            <a:r>
              <a:rPr spc="-225" dirty="0"/>
              <a:t> </a:t>
            </a:r>
            <a:r>
              <a:rPr dirty="0"/>
              <a:t>.</a:t>
            </a:r>
            <a:r>
              <a:rPr spc="-225" dirty="0"/>
              <a:t> </a:t>
            </a:r>
            <a:r>
              <a:rPr dirty="0"/>
              <a:t>.</a:t>
            </a:r>
            <a:r>
              <a:rPr spc="-225" dirty="0"/>
              <a:t> </a:t>
            </a:r>
            <a:r>
              <a:rPr spc="-25" dirty="0"/>
              <a:t>(Choose </a:t>
            </a:r>
            <a:r>
              <a:rPr spc="-10" dirty="0"/>
              <a:t>one.)</a:t>
            </a:r>
          </a:p>
        </p:txBody>
      </p:sp>
      <p:sp>
        <p:nvSpPr>
          <p:cNvPr id="5" name="object 5"/>
          <p:cNvSpPr txBox="1"/>
          <p:nvPr/>
        </p:nvSpPr>
        <p:spPr>
          <a:xfrm>
            <a:off x="707758" y="2059259"/>
            <a:ext cx="5912485"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any</a:t>
            </a:r>
            <a:r>
              <a:rPr sz="2450" spc="20" dirty="0">
                <a:latin typeface="Times New Roman"/>
                <a:cs typeface="Times New Roman"/>
              </a:rPr>
              <a:t> </a:t>
            </a:r>
            <a:r>
              <a:rPr sz="2450" spc="-10" dirty="0">
                <a:latin typeface="Times New Roman"/>
                <a:cs typeface="Times New Roman"/>
              </a:rPr>
              <a:t>values</a:t>
            </a:r>
            <a:r>
              <a:rPr sz="2450" spc="15" dirty="0">
                <a:latin typeface="Times New Roman"/>
                <a:cs typeface="Times New Roman"/>
              </a:rPr>
              <a:t> </a:t>
            </a:r>
            <a:r>
              <a:rPr sz="2450" dirty="0">
                <a:latin typeface="Times New Roman"/>
                <a:cs typeface="Times New Roman"/>
              </a:rPr>
              <a:t>of</a:t>
            </a:r>
            <a:r>
              <a:rPr sz="2450" spc="20" dirty="0">
                <a:latin typeface="Times New Roman"/>
                <a:cs typeface="Times New Roman"/>
              </a:rPr>
              <a:t> </a:t>
            </a:r>
            <a:r>
              <a:rPr sz="2450" dirty="0">
                <a:latin typeface="Cambria"/>
                <a:cs typeface="Cambria"/>
              </a:rPr>
              <a:t>k</a:t>
            </a:r>
            <a:r>
              <a:rPr sz="2450" spc="155" dirty="0">
                <a:latin typeface="Cambria"/>
                <a:cs typeface="Cambria"/>
              </a:rPr>
              <a:t> </a:t>
            </a:r>
            <a:r>
              <a:rPr sz="2450" dirty="0">
                <a:latin typeface="Times New Roman"/>
                <a:cs typeface="Times New Roman"/>
              </a:rPr>
              <a:t>or</a:t>
            </a:r>
            <a:r>
              <a:rPr sz="2450" spc="15" dirty="0">
                <a:latin typeface="Times New Roman"/>
                <a:cs typeface="Times New Roman"/>
              </a:rPr>
              <a:t> </a:t>
            </a:r>
            <a:r>
              <a:rPr sz="2450" spc="235" dirty="0">
                <a:latin typeface="Cambria"/>
                <a:cs typeface="Cambria"/>
              </a:rPr>
              <a:t>E</a:t>
            </a:r>
            <a:r>
              <a:rPr sz="2450" spc="235" dirty="0">
                <a:latin typeface="Times New Roman"/>
                <a:cs typeface="Times New Roman"/>
              </a:rPr>
              <a: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any</a:t>
            </a:r>
            <a:r>
              <a:rPr sz="2450" spc="20" dirty="0">
                <a:latin typeface="Times New Roman"/>
                <a:cs typeface="Times New Roman"/>
              </a:rPr>
              <a:t> </a:t>
            </a:r>
            <a:r>
              <a:rPr sz="2450" dirty="0">
                <a:latin typeface="Times New Roman"/>
                <a:cs typeface="Times New Roman"/>
              </a:rPr>
              <a:t>value</a:t>
            </a:r>
            <a:r>
              <a:rPr sz="2450" spc="20" dirty="0">
                <a:latin typeface="Times New Roman"/>
                <a:cs typeface="Times New Roman"/>
              </a:rPr>
              <a:t> </a:t>
            </a:r>
            <a:r>
              <a:rPr sz="2450" dirty="0">
                <a:latin typeface="Times New Roman"/>
                <a:cs typeface="Times New Roman"/>
              </a:rPr>
              <a:t>of</a:t>
            </a:r>
            <a:r>
              <a:rPr sz="2450" spc="20" dirty="0">
                <a:latin typeface="Times New Roman"/>
                <a:cs typeface="Times New Roman"/>
              </a:rPr>
              <a:t> </a:t>
            </a:r>
            <a:r>
              <a:rPr sz="2450" dirty="0">
                <a:latin typeface="Cambria"/>
                <a:cs typeface="Cambria"/>
              </a:rPr>
              <a:t>k</a:t>
            </a:r>
            <a:r>
              <a:rPr sz="2450" spc="160" dirty="0">
                <a:latin typeface="Cambria"/>
                <a:cs typeface="Cambria"/>
              </a:rPr>
              <a:t> </a:t>
            </a:r>
            <a:r>
              <a:rPr sz="2450" spc="80" dirty="0">
                <a:latin typeface="Times New Roman"/>
                <a:cs typeface="Times New Roman"/>
              </a:rPr>
              <a:t>but</a:t>
            </a:r>
            <a:r>
              <a:rPr sz="2450" spc="15" dirty="0">
                <a:latin typeface="Times New Roman"/>
                <a:cs typeface="Times New Roman"/>
              </a:rPr>
              <a:t> </a:t>
            </a:r>
            <a:r>
              <a:rPr sz="2450" dirty="0">
                <a:latin typeface="Times New Roman"/>
                <a:cs typeface="Times New Roman"/>
              </a:rPr>
              <a:t>only</a:t>
            </a:r>
            <a:r>
              <a:rPr sz="2450" spc="25" dirty="0">
                <a:latin typeface="Times New Roman"/>
                <a:cs typeface="Times New Roman"/>
              </a:rPr>
              <a:t> </a:t>
            </a:r>
            <a:r>
              <a:rPr sz="2450" dirty="0">
                <a:latin typeface="Times New Roman"/>
                <a:cs typeface="Times New Roman"/>
              </a:rPr>
              <a:t>certain</a:t>
            </a:r>
            <a:r>
              <a:rPr sz="2450" spc="20" dirty="0">
                <a:latin typeface="Times New Roman"/>
                <a:cs typeface="Times New Roman"/>
              </a:rPr>
              <a:t> </a:t>
            </a:r>
            <a:r>
              <a:rPr sz="2450" spc="-10" dirty="0">
                <a:latin typeface="Times New Roman"/>
                <a:cs typeface="Times New Roman"/>
              </a:rPr>
              <a:t>values</a:t>
            </a:r>
            <a:r>
              <a:rPr sz="2450" spc="20" dirty="0">
                <a:latin typeface="Times New Roman"/>
                <a:cs typeface="Times New Roman"/>
              </a:rPr>
              <a:t> </a:t>
            </a:r>
            <a:r>
              <a:rPr sz="2450" dirty="0">
                <a:latin typeface="Times New Roman"/>
                <a:cs typeface="Times New Roman"/>
              </a:rPr>
              <a:t>of</a:t>
            </a:r>
            <a:r>
              <a:rPr sz="2450" spc="15" dirty="0">
                <a:latin typeface="Times New Roman"/>
                <a:cs typeface="Times New Roman"/>
              </a:rPr>
              <a:t> </a:t>
            </a:r>
            <a:r>
              <a:rPr sz="2450" spc="235" dirty="0">
                <a:latin typeface="Cambria"/>
                <a:cs typeface="Cambria"/>
              </a:rPr>
              <a:t>E</a:t>
            </a:r>
            <a:r>
              <a:rPr sz="2450" spc="235" dirty="0">
                <a:latin typeface="Times New Roman"/>
                <a:cs typeface="Times New Roman"/>
              </a:rPr>
              <a:t>.</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any</a:t>
            </a:r>
            <a:r>
              <a:rPr sz="2450" spc="15" dirty="0">
                <a:latin typeface="Times New Roman"/>
                <a:cs typeface="Times New Roman"/>
              </a:rPr>
              <a:t> </a:t>
            </a:r>
            <a:r>
              <a:rPr sz="2450" dirty="0">
                <a:latin typeface="Times New Roman"/>
                <a:cs typeface="Times New Roman"/>
              </a:rPr>
              <a:t>value</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spc="380" dirty="0">
                <a:latin typeface="Cambria"/>
                <a:cs typeface="Cambria"/>
              </a:rPr>
              <a:t>E</a:t>
            </a:r>
            <a:r>
              <a:rPr sz="2450" spc="220" dirty="0">
                <a:latin typeface="Cambria"/>
                <a:cs typeface="Cambria"/>
              </a:rPr>
              <a:t> </a:t>
            </a:r>
            <a:r>
              <a:rPr sz="2450" spc="80" dirty="0">
                <a:latin typeface="Times New Roman"/>
                <a:cs typeface="Times New Roman"/>
              </a:rPr>
              <a:t>but</a:t>
            </a:r>
            <a:r>
              <a:rPr sz="2450" spc="25" dirty="0">
                <a:latin typeface="Times New Roman"/>
                <a:cs typeface="Times New Roman"/>
              </a:rPr>
              <a:t> </a:t>
            </a:r>
            <a:r>
              <a:rPr sz="2450" dirty="0">
                <a:latin typeface="Times New Roman"/>
                <a:cs typeface="Times New Roman"/>
              </a:rPr>
              <a:t>only</a:t>
            </a:r>
            <a:r>
              <a:rPr sz="2450" spc="25" dirty="0">
                <a:latin typeface="Times New Roman"/>
                <a:cs typeface="Times New Roman"/>
              </a:rPr>
              <a:t> </a:t>
            </a:r>
            <a:r>
              <a:rPr sz="2450" dirty="0">
                <a:latin typeface="Times New Roman"/>
                <a:cs typeface="Times New Roman"/>
              </a:rPr>
              <a:t>certain</a:t>
            </a:r>
            <a:r>
              <a:rPr sz="2450" spc="25" dirty="0">
                <a:latin typeface="Times New Roman"/>
                <a:cs typeface="Times New Roman"/>
              </a:rPr>
              <a:t> </a:t>
            </a:r>
            <a:r>
              <a:rPr sz="2450" spc="-10" dirty="0">
                <a:latin typeface="Times New Roman"/>
                <a:cs typeface="Times New Roman"/>
              </a:rPr>
              <a:t>values</a:t>
            </a:r>
            <a:r>
              <a:rPr sz="2450" spc="25" dirty="0">
                <a:latin typeface="Times New Roman"/>
                <a:cs typeface="Times New Roman"/>
              </a:rPr>
              <a:t> </a:t>
            </a:r>
            <a:r>
              <a:rPr sz="2450" dirty="0">
                <a:latin typeface="Times New Roman"/>
                <a:cs typeface="Times New Roman"/>
              </a:rPr>
              <a:t>of</a:t>
            </a:r>
            <a:r>
              <a:rPr sz="2450" spc="30" dirty="0">
                <a:latin typeface="Times New Roman"/>
                <a:cs typeface="Times New Roman"/>
              </a:rPr>
              <a:t> </a:t>
            </a:r>
            <a:r>
              <a:rPr sz="2450" spc="-25" dirty="0">
                <a:latin typeface="Cambria"/>
                <a:cs typeface="Cambria"/>
              </a:rPr>
              <a:t>k</a:t>
            </a:r>
            <a:r>
              <a:rPr sz="2450" spc="-25" dirty="0">
                <a:latin typeface="Times New Roman"/>
                <a:cs typeface="Times New Roman"/>
              </a:rPr>
              <a:t>.</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only</a:t>
            </a:r>
            <a:r>
              <a:rPr sz="2450" spc="40" dirty="0">
                <a:latin typeface="Times New Roman"/>
                <a:cs typeface="Times New Roman"/>
              </a:rPr>
              <a:t> </a:t>
            </a:r>
            <a:r>
              <a:rPr sz="2450" dirty="0">
                <a:latin typeface="Times New Roman"/>
                <a:cs typeface="Times New Roman"/>
              </a:rPr>
              <a:t>certain</a:t>
            </a:r>
            <a:r>
              <a:rPr sz="2450" spc="40" dirty="0">
                <a:latin typeface="Times New Roman"/>
                <a:cs typeface="Times New Roman"/>
              </a:rPr>
              <a:t> </a:t>
            </a:r>
            <a:r>
              <a:rPr sz="2450" spc="-10" dirty="0">
                <a:latin typeface="Times New Roman"/>
                <a:cs typeface="Times New Roman"/>
              </a:rPr>
              <a:t>values</a:t>
            </a:r>
            <a:r>
              <a:rPr sz="2450" spc="35"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dirty="0">
                <a:latin typeface="Cambria"/>
                <a:cs typeface="Cambria"/>
              </a:rPr>
              <a:t>k</a:t>
            </a:r>
            <a:r>
              <a:rPr sz="2450" spc="180" dirty="0">
                <a:latin typeface="Cambria"/>
                <a:cs typeface="Cambria"/>
              </a:rPr>
              <a:t> </a:t>
            </a:r>
            <a:r>
              <a:rPr sz="2450" dirty="0">
                <a:latin typeface="Times New Roman"/>
                <a:cs typeface="Times New Roman"/>
              </a:rPr>
              <a:t>and</a:t>
            </a:r>
            <a:r>
              <a:rPr sz="2450" spc="40" dirty="0">
                <a:latin typeface="Times New Roman"/>
                <a:cs typeface="Times New Roman"/>
              </a:rPr>
              <a:t> </a:t>
            </a:r>
            <a:r>
              <a:rPr sz="2450" dirty="0">
                <a:latin typeface="Times New Roman"/>
                <a:cs typeface="Times New Roman"/>
              </a:rPr>
              <a:t>of</a:t>
            </a:r>
            <a:r>
              <a:rPr sz="2450" spc="35" dirty="0">
                <a:latin typeface="Times New Roman"/>
                <a:cs typeface="Times New Roman"/>
              </a:rPr>
              <a:t> </a:t>
            </a:r>
            <a:r>
              <a:rPr sz="2450" spc="235" dirty="0">
                <a:latin typeface="Cambria"/>
                <a:cs typeface="Cambria"/>
              </a:rPr>
              <a:t>E</a:t>
            </a:r>
            <a:r>
              <a:rPr sz="2450" spc="235" dirty="0">
                <a:latin typeface="Times New Roman"/>
                <a:cs typeface="Times New Roman"/>
              </a:rPr>
              <a:t>.</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1900555" algn="l"/>
              </a:tabLst>
            </a:pPr>
            <a:r>
              <a:rPr dirty="0"/>
              <a:t>True</a:t>
            </a:r>
            <a:r>
              <a:rPr spc="150" dirty="0"/>
              <a:t> </a:t>
            </a:r>
            <a:r>
              <a:rPr dirty="0"/>
              <a:t>or</a:t>
            </a:r>
            <a:r>
              <a:rPr spc="165" dirty="0"/>
              <a:t> </a:t>
            </a:r>
            <a:r>
              <a:rPr spc="-10" dirty="0"/>
              <a:t>false?</a:t>
            </a:r>
            <a:r>
              <a:rPr dirty="0"/>
              <a:t>	Each</a:t>
            </a:r>
            <a:r>
              <a:rPr spc="195" dirty="0"/>
              <a:t> </a:t>
            </a:r>
            <a:r>
              <a:rPr dirty="0"/>
              <a:t>energy</a:t>
            </a:r>
            <a:r>
              <a:rPr spc="195" dirty="0"/>
              <a:t> </a:t>
            </a:r>
            <a:r>
              <a:rPr dirty="0"/>
              <a:t>band</a:t>
            </a:r>
            <a:r>
              <a:rPr spc="195" dirty="0"/>
              <a:t> </a:t>
            </a:r>
            <a:r>
              <a:rPr dirty="0"/>
              <a:t>in</a:t>
            </a:r>
            <a:r>
              <a:rPr spc="195" dirty="0"/>
              <a:t> </a:t>
            </a:r>
            <a:r>
              <a:rPr dirty="0"/>
              <a:t>a</a:t>
            </a:r>
            <a:r>
              <a:rPr spc="190" dirty="0"/>
              <a:t> </a:t>
            </a:r>
            <a:r>
              <a:rPr dirty="0"/>
              <a:t>lattice</a:t>
            </a:r>
            <a:r>
              <a:rPr spc="190" dirty="0"/>
              <a:t> </a:t>
            </a:r>
            <a:r>
              <a:rPr dirty="0"/>
              <a:t>is</a:t>
            </a:r>
            <a:r>
              <a:rPr spc="195" dirty="0"/>
              <a:t> </a:t>
            </a:r>
            <a:r>
              <a:rPr dirty="0"/>
              <a:t>associated</a:t>
            </a:r>
            <a:r>
              <a:rPr spc="195" dirty="0"/>
              <a:t> </a:t>
            </a:r>
            <a:r>
              <a:rPr dirty="0"/>
              <a:t>with</a:t>
            </a:r>
            <a:r>
              <a:rPr spc="190" dirty="0"/>
              <a:t> </a:t>
            </a:r>
            <a:r>
              <a:rPr spc="-50" dirty="0"/>
              <a:t>a </a:t>
            </a:r>
            <a:r>
              <a:rPr dirty="0"/>
              <a:t>subshell</a:t>
            </a:r>
            <a:r>
              <a:rPr spc="25" dirty="0"/>
              <a:t> </a:t>
            </a:r>
            <a:r>
              <a:rPr dirty="0"/>
              <a:t>of</a:t>
            </a:r>
            <a:r>
              <a:rPr spc="25" dirty="0"/>
              <a:t> </a:t>
            </a:r>
            <a:r>
              <a:rPr dirty="0"/>
              <a:t>the</a:t>
            </a:r>
            <a:r>
              <a:rPr spc="20" dirty="0"/>
              <a:t> </a:t>
            </a:r>
            <a:r>
              <a:rPr dirty="0"/>
              <a:t>individual</a:t>
            </a:r>
            <a:r>
              <a:rPr spc="20" dirty="0"/>
              <a:t> </a:t>
            </a:r>
            <a:r>
              <a:rPr dirty="0"/>
              <a:t>atom’s</a:t>
            </a:r>
            <a:r>
              <a:rPr spc="20" dirty="0"/>
              <a:t> </a:t>
            </a:r>
            <a:r>
              <a:rPr spc="-10" dirty="0"/>
              <a:t>eigenstates.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11.5.</a:t>
            </a:r>
            <a:r>
              <a:rPr sz="1200" spc="175"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5" dirty="0">
                <a:latin typeface="Times New Roman"/>
                <a:cs typeface="Times New Roman"/>
              </a:rPr>
              <a:t> </a:t>
            </a:r>
            <a:r>
              <a:rPr sz="1200" dirty="0">
                <a:latin typeface="Times New Roman"/>
                <a:cs typeface="Times New Roman"/>
              </a:rPr>
              <a:t>CRYSTALS</a:t>
            </a:r>
            <a:r>
              <a:rPr sz="1200" spc="110"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5"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12700" marR="5080">
              <a:lnSpc>
                <a:spcPct val="101699"/>
              </a:lnSpc>
              <a:spcBef>
                <a:spcPts val="75"/>
              </a:spcBef>
              <a:tabLst>
                <a:tab pos="1900555" algn="l"/>
              </a:tabLst>
            </a:pPr>
            <a:r>
              <a:rPr dirty="0"/>
              <a:t>True</a:t>
            </a:r>
            <a:r>
              <a:rPr spc="150" dirty="0"/>
              <a:t> </a:t>
            </a:r>
            <a:r>
              <a:rPr dirty="0"/>
              <a:t>or</a:t>
            </a:r>
            <a:r>
              <a:rPr spc="165" dirty="0"/>
              <a:t> </a:t>
            </a:r>
            <a:r>
              <a:rPr spc="-10" dirty="0"/>
              <a:t>false?</a:t>
            </a:r>
            <a:r>
              <a:rPr dirty="0"/>
              <a:t>	Each</a:t>
            </a:r>
            <a:r>
              <a:rPr spc="195" dirty="0"/>
              <a:t> </a:t>
            </a:r>
            <a:r>
              <a:rPr dirty="0"/>
              <a:t>energy</a:t>
            </a:r>
            <a:r>
              <a:rPr spc="195" dirty="0"/>
              <a:t> </a:t>
            </a:r>
            <a:r>
              <a:rPr dirty="0"/>
              <a:t>band</a:t>
            </a:r>
            <a:r>
              <a:rPr spc="195" dirty="0"/>
              <a:t> </a:t>
            </a:r>
            <a:r>
              <a:rPr dirty="0"/>
              <a:t>in</a:t>
            </a:r>
            <a:r>
              <a:rPr spc="195" dirty="0"/>
              <a:t> </a:t>
            </a:r>
            <a:r>
              <a:rPr dirty="0"/>
              <a:t>a</a:t>
            </a:r>
            <a:r>
              <a:rPr spc="190" dirty="0"/>
              <a:t> </a:t>
            </a:r>
            <a:r>
              <a:rPr dirty="0"/>
              <a:t>lattice</a:t>
            </a:r>
            <a:r>
              <a:rPr spc="190" dirty="0"/>
              <a:t> </a:t>
            </a:r>
            <a:r>
              <a:rPr dirty="0"/>
              <a:t>is</a:t>
            </a:r>
            <a:r>
              <a:rPr spc="195" dirty="0"/>
              <a:t> </a:t>
            </a:r>
            <a:r>
              <a:rPr dirty="0"/>
              <a:t>associated</a:t>
            </a:r>
            <a:r>
              <a:rPr spc="195" dirty="0"/>
              <a:t> </a:t>
            </a:r>
            <a:r>
              <a:rPr dirty="0"/>
              <a:t>with</a:t>
            </a:r>
            <a:r>
              <a:rPr spc="190" dirty="0"/>
              <a:t> </a:t>
            </a:r>
            <a:r>
              <a:rPr spc="-50" dirty="0"/>
              <a:t>a </a:t>
            </a:r>
            <a:r>
              <a:rPr dirty="0"/>
              <a:t>subshell</a:t>
            </a:r>
            <a:r>
              <a:rPr spc="25" dirty="0"/>
              <a:t> </a:t>
            </a:r>
            <a:r>
              <a:rPr dirty="0"/>
              <a:t>of</a:t>
            </a:r>
            <a:r>
              <a:rPr spc="25" dirty="0"/>
              <a:t> </a:t>
            </a:r>
            <a:r>
              <a:rPr dirty="0"/>
              <a:t>the</a:t>
            </a:r>
            <a:r>
              <a:rPr spc="20" dirty="0"/>
              <a:t> </a:t>
            </a:r>
            <a:r>
              <a:rPr dirty="0"/>
              <a:t>individual</a:t>
            </a:r>
            <a:r>
              <a:rPr spc="20" dirty="0"/>
              <a:t> </a:t>
            </a:r>
            <a:r>
              <a:rPr dirty="0"/>
              <a:t>atom’s</a:t>
            </a:r>
            <a:r>
              <a:rPr spc="20" dirty="0"/>
              <a:t> </a:t>
            </a:r>
            <a:r>
              <a:rPr spc="-10" dirty="0"/>
              <a:t>eigenstates.</a:t>
            </a:r>
          </a:p>
        </p:txBody>
      </p:sp>
      <p:sp>
        <p:nvSpPr>
          <p:cNvPr id="5" name="object 5"/>
          <p:cNvSpPr txBox="1"/>
          <p:nvPr/>
        </p:nvSpPr>
        <p:spPr>
          <a:xfrm>
            <a:off x="707758" y="2170390"/>
            <a:ext cx="2263775"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10" dirty="0">
                <a:latin typeface="Georgia"/>
                <a:cs typeface="Georgia"/>
              </a:rPr>
              <a:t>Solution:</a:t>
            </a:r>
            <a:r>
              <a:rPr sz="2450" b="1" dirty="0">
                <a:latin typeface="Georgia"/>
                <a:cs typeface="Georgia"/>
              </a:rPr>
              <a:t>	</a:t>
            </a:r>
            <a:r>
              <a:rPr sz="2450" spc="-40" dirty="0">
                <a:latin typeface="Times New Roman"/>
                <a:cs typeface="Times New Roman"/>
              </a:rPr>
              <a:t>False</a:t>
            </a:r>
            <a:endParaRPr sz="2450">
              <a:latin typeface="Times New Roman"/>
              <a:cs typeface="Times New Roman"/>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spc="-10" dirty="0">
                <a:latin typeface="Times New Roman"/>
                <a:cs typeface="Times New Roman"/>
              </a:rPr>
              <a:t>ConcepTest</a:t>
            </a:r>
            <a:r>
              <a:rPr sz="1200" dirty="0">
                <a:latin typeface="Times New Roman"/>
                <a:cs typeface="Times New Roman"/>
              </a:rPr>
              <a:t>	11.5.</a:t>
            </a:r>
            <a:r>
              <a:rPr sz="1200" spc="170"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0" dirty="0">
                <a:latin typeface="Times New Roman"/>
                <a:cs typeface="Times New Roman"/>
              </a:rPr>
              <a:t> </a:t>
            </a:r>
            <a:r>
              <a:rPr sz="1200" dirty="0">
                <a:latin typeface="Times New Roman"/>
                <a:cs typeface="Times New Roman"/>
              </a:rPr>
              <a:t>CRYSTALS</a:t>
            </a:r>
            <a:r>
              <a:rPr sz="1200" spc="105"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0"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If</a:t>
            </a:r>
            <a:r>
              <a:rPr spc="-10" dirty="0"/>
              <a:t> </a:t>
            </a:r>
            <a:r>
              <a:rPr dirty="0"/>
              <a:t>two</a:t>
            </a:r>
            <a:r>
              <a:rPr spc="-10" dirty="0"/>
              <a:t> </a:t>
            </a:r>
            <a:r>
              <a:rPr dirty="0"/>
              <a:t>crystals</a:t>
            </a:r>
            <a:r>
              <a:rPr spc="-10" dirty="0"/>
              <a:t> </a:t>
            </a:r>
            <a:r>
              <a:rPr dirty="0"/>
              <a:t>are</a:t>
            </a:r>
            <a:r>
              <a:rPr spc="-5" dirty="0"/>
              <a:t> </a:t>
            </a:r>
            <a:r>
              <a:rPr dirty="0"/>
              <a:t>made</a:t>
            </a:r>
            <a:r>
              <a:rPr spc="-10" dirty="0"/>
              <a:t> </a:t>
            </a:r>
            <a:r>
              <a:rPr spc="-45" dirty="0"/>
              <a:t>of</a:t>
            </a:r>
            <a:r>
              <a:rPr spc="-5" dirty="0"/>
              <a:t> </a:t>
            </a:r>
            <a:r>
              <a:rPr spc="-20" dirty="0"/>
              <a:t>different</a:t>
            </a:r>
            <a:r>
              <a:rPr spc="-15" dirty="0"/>
              <a:t> </a:t>
            </a:r>
            <a:r>
              <a:rPr dirty="0"/>
              <a:t>types</a:t>
            </a:r>
            <a:r>
              <a:rPr spc="-10" dirty="0"/>
              <a:t> </a:t>
            </a:r>
            <a:r>
              <a:rPr spc="-45" dirty="0"/>
              <a:t>of</a:t>
            </a:r>
            <a:r>
              <a:rPr spc="-10" dirty="0"/>
              <a:t> </a:t>
            </a:r>
            <a:r>
              <a:rPr dirty="0"/>
              <a:t>atoms,</a:t>
            </a:r>
            <a:r>
              <a:rPr spc="10" dirty="0"/>
              <a:t> </a:t>
            </a:r>
            <a:r>
              <a:rPr spc="80" dirty="0"/>
              <a:t>but</a:t>
            </a:r>
            <a:r>
              <a:rPr spc="-10" dirty="0"/>
              <a:t> </a:t>
            </a:r>
            <a:r>
              <a:rPr spc="55" dirty="0"/>
              <a:t>both</a:t>
            </a:r>
            <a:r>
              <a:rPr spc="-5" dirty="0"/>
              <a:t> </a:t>
            </a:r>
            <a:r>
              <a:rPr spc="-20" dirty="0"/>
              <a:t>have </a:t>
            </a:r>
            <a:r>
              <a:rPr dirty="0"/>
              <a:t>the</a:t>
            </a:r>
            <a:r>
              <a:rPr spc="95" dirty="0"/>
              <a:t> </a:t>
            </a:r>
            <a:r>
              <a:rPr dirty="0"/>
              <a:t>same</a:t>
            </a:r>
            <a:r>
              <a:rPr spc="100" dirty="0"/>
              <a:t> </a:t>
            </a:r>
            <a:r>
              <a:rPr dirty="0"/>
              <a:t>lattice</a:t>
            </a:r>
            <a:r>
              <a:rPr spc="95" dirty="0"/>
              <a:t> </a:t>
            </a:r>
            <a:r>
              <a:rPr dirty="0"/>
              <a:t>spacing,</a:t>
            </a:r>
            <a:r>
              <a:rPr spc="105" dirty="0"/>
              <a:t> </a:t>
            </a:r>
            <a:r>
              <a:rPr spc="-20" dirty="0"/>
              <a:t>will</a:t>
            </a:r>
            <a:r>
              <a:rPr spc="105" dirty="0"/>
              <a:t> </a:t>
            </a:r>
            <a:r>
              <a:rPr dirty="0"/>
              <a:t>they</a:t>
            </a:r>
            <a:r>
              <a:rPr spc="95" dirty="0"/>
              <a:t> </a:t>
            </a:r>
            <a:r>
              <a:rPr dirty="0"/>
              <a:t>have</a:t>
            </a:r>
            <a:r>
              <a:rPr spc="95" dirty="0"/>
              <a:t> </a:t>
            </a:r>
            <a:r>
              <a:rPr dirty="0"/>
              <a:t>the</a:t>
            </a:r>
            <a:r>
              <a:rPr spc="100" dirty="0"/>
              <a:t> </a:t>
            </a:r>
            <a:r>
              <a:rPr dirty="0"/>
              <a:t>same</a:t>
            </a:r>
            <a:r>
              <a:rPr spc="95" dirty="0"/>
              <a:t> </a:t>
            </a:r>
            <a:r>
              <a:rPr dirty="0"/>
              <a:t>band</a:t>
            </a:r>
            <a:r>
              <a:rPr spc="100" dirty="0"/>
              <a:t> </a:t>
            </a:r>
            <a:r>
              <a:rPr spc="-10" dirty="0"/>
              <a:t>structure?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7746860" y="878291"/>
            <a:ext cx="12274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11.1.</a:t>
            </a:r>
            <a:r>
              <a:rPr sz="1200" spc="15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005"/>
            <a:ext cx="5464175" cy="403225"/>
          </a:xfrm>
          <a:prstGeom prst="rect">
            <a:avLst/>
          </a:prstGeom>
        </p:spPr>
        <p:txBody>
          <a:bodyPr vert="horz" wrap="square" lIns="0" tIns="15875" rIns="0" bIns="0" rtlCol="0">
            <a:spAutoFit/>
          </a:bodyPr>
          <a:lstStyle/>
          <a:p>
            <a:pPr marL="12700">
              <a:lnSpc>
                <a:spcPct val="100000"/>
              </a:lnSpc>
              <a:spcBef>
                <a:spcPts val="125"/>
              </a:spcBef>
              <a:tabLst>
                <a:tab pos="3712210" algn="l"/>
              </a:tabLst>
            </a:pPr>
            <a:r>
              <a:rPr dirty="0"/>
              <a:t>Which</a:t>
            </a:r>
            <a:r>
              <a:rPr spc="114" dirty="0"/>
              <a:t> </a:t>
            </a:r>
            <a:r>
              <a:rPr dirty="0"/>
              <a:t>crystal</a:t>
            </a:r>
            <a:r>
              <a:rPr spc="125" dirty="0"/>
              <a:t> </a:t>
            </a:r>
            <a:r>
              <a:rPr dirty="0"/>
              <a:t>type</a:t>
            </a:r>
            <a:r>
              <a:rPr spc="125" dirty="0"/>
              <a:t> </a:t>
            </a:r>
            <a:r>
              <a:rPr dirty="0"/>
              <a:t>is</a:t>
            </a:r>
            <a:r>
              <a:rPr spc="125" dirty="0"/>
              <a:t> </a:t>
            </a:r>
            <a:r>
              <a:rPr spc="-20" dirty="0"/>
              <a:t>NaCl?</a:t>
            </a:r>
            <a:r>
              <a:rPr dirty="0"/>
              <a:t>	(Choose</a:t>
            </a:r>
            <a:r>
              <a:rPr spc="-65" dirty="0"/>
              <a:t> </a:t>
            </a:r>
            <a:r>
              <a:rPr spc="-10" dirty="0"/>
              <a:t>one.)</a:t>
            </a:r>
          </a:p>
        </p:txBody>
      </p:sp>
      <p:sp>
        <p:nvSpPr>
          <p:cNvPr id="6" name="object 6"/>
          <p:cNvSpPr txBox="1"/>
          <p:nvPr/>
        </p:nvSpPr>
        <p:spPr>
          <a:xfrm>
            <a:off x="715137" y="1679681"/>
            <a:ext cx="195389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simple</a:t>
            </a:r>
            <a:r>
              <a:rPr sz="2450" spc="-130" dirty="0">
                <a:latin typeface="Times New Roman"/>
                <a:cs typeface="Times New Roman"/>
              </a:rPr>
              <a:t> </a:t>
            </a:r>
            <a:r>
              <a:rPr sz="2450" spc="-20" dirty="0">
                <a:latin typeface="Times New Roman"/>
                <a:cs typeface="Times New Roman"/>
              </a:rPr>
              <a:t>cubic</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25" dirty="0">
                <a:latin typeface="Times New Roman"/>
                <a:cs typeface="Times New Roman"/>
              </a:rPr>
              <a:t>fcc</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25" dirty="0">
                <a:latin typeface="Times New Roman"/>
                <a:cs typeface="Times New Roman"/>
              </a:rPr>
              <a:t>bcc</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10" dirty="0">
                <a:latin typeface="Times New Roman"/>
                <a:cs typeface="Times New Roman"/>
              </a:rPr>
              <a:t>other</a:t>
            </a:r>
            <a:endParaRPr sz="2450">
              <a:latin typeface="Times New Roman"/>
              <a:cs typeface="Times New Roman"/>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spc="-10" dirty="0">
                <a:latin typeface="Times New Roman"/>
                <a:cs typeface="Times New Roman"/>
              </a:rPr>
              <a:t>ConcepTest</a:t>
            </a:r>
            <a:r>
              <a:rPr sz="1200" dirty="0">
                <a:latin typeface="Times New Roman"/>
                <a:cs typeface="Times New Roman"/>
              </a:rPr>
              <a:t>	11.5.</a:t>
            </a:r>
            <a:r>
              <a:rPr sz="1200" spc="170"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0" dirty="0">
                <a:latin typeface="Times New Roman"/>
                <a:cs typeface="Times New Roman"/>
              </a:rPr>
              <a:t> </a:t>
            </a:r>
            <a:r>
              <a:rPr sz="1200" dirty="0">
                <a:latin typeface="Times New Roman"/>
                <a:cs typeface="Times New Roman"/>
              </a:rPr>
              <a:t>CRYSTALS</a:t>
            </a:r>
            <a:r>
              <a:rPr sz="1200" spc="105"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0"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If</a:t>
            </a:r>
            <a:r>
              <a:rPr spc="-10" dirty="0"/>
              <a:t> </a:t>
            </a:r>
            <a:r>
              <a:rPr dirty="0"/>
              <a:t>two</a:t>
            </a:r>
            <a:r>
              <a:rPr spc="-10" dirty="0"/>
              <a:t> </a:t>
            </a:r>
            <a:r>
              <a:rPr dirty="0"/>
              <a:t>crystals</a:t>
            </a:r>
            <a:r>
              <a:rPr spc="-10" dirty="0"/>
              <a:t> </a:t>
            </a:r>
            <a:r>
              <a:rPr dirty="0"/>
              <a:t>are</a:t>
            </a:r>
            <a:r>
              <a:rPr spc="-5" dirty="0"/>
              <a:t> </a:t>
            </a:r>
            <a:r>
              <a:rPr dirty="0"/>
              <a:t>made</a:t>
            </a:r>
            <a:r>
              <a:rPr spc="-10" dirty="0"/>
              <a:t> </a:t>
            </a:r>
            <a:r>
              <a:rPr spc="-45" dirty="0"/>
              <a:t>of</a:t>
            </a:r>
            <a:r>
              <a:rPr spc="-5" dirty="0"/>
              <a:t> </a:t>
            </a:r>
            <a:r>
              <a:rPr spc="-20" dirty="0"/>
              <a:t>different</a:t>
            </a:r>
            <a:r>
              <a:rPr spc="-15" dirty="0"/>
              <a:t> </a:t>
            </a:r>
            <a:r>
              <a:rPr dirty="0"/>
              <a:t>types</a:t>
            </a:r>
            <a:r>
              <a:rPr spc="-10" dirty="0"/>
              <a:t> </a:t>
            </a:r>
            <a:r>
              <a:rPr spc="-45" dirty="0"/>
              <a:t>of</a:t>
            </a:r>
            <a:r>
              <a:rPr spc="-10" dirty="0"/>
              <a:t> </a:t>
            </a:r>
            <a:r>
              <a:rPr dirty="0"/>
              <a:t>atoms,</a:t>
            </a:r>
            <a:r>
              <a:rPr spc="10" dirty="0"/>
              <a:t> </a:t>
            </a:r>
            <a:r>
              <a:rPr spc="80" dirty="0"/>
              <a:t>but</a:t>
            </a:r>
            <a:r>
              <a:rPr spc="-10" dirty="0"/>
              <a:t> </a:t>
            </a:r>
            <a:r>
              <a:rPr spc="55" dirty="0"/>
              <a:t>both</a:t>
            </a:r>
            <a:r>
              <a:rPr spc="-5" dirty="0"/>
              <a:t> </a:t>
            </a:r>
            <a:r>
              <a:rPr spc="-20" dirty="0"/>
              <a:t>have </a:t>
            </a:r>
            <a:r>
              <a:rPr dirty="0"/>
              <a:t>the</a:t>
            </a:r>
            <a:r>
              <a:rPr spc="95" dirty="0"/>
              <a:t> </a:t>
            </a:r>
            <a:r>
              <a:rPr dirty="0"/>
              <a:t>same</a:t>
            </a:r>
            <a:r>
              <a:rPr spc="100" dirty="0"/>
              <a:t> </a:t>
            </a:r>
            <a:r>
              <a:rPr dirty="0"/>
              <a:t>lattice</a:t>
            </a:r>
            <a:r>
              <a:rPr spc="95" dirty="0"/>
              <a:t> </a:t>
            </a:r>
            <a:r>
              <a:rPr dirty="0"/>
              <a:t>spacing,</a:t>
            </a:r>
            <a:r>
              <a:rPr spc="105" dirty="0"/>
              <a:t> </a:t>
            </a:r>
            <a:r>
              <a:rPr spc="-20" dirty="0"/>
              <a:t>will</a:t>
            </a:r>
            <a:r>
              <a:rPr spc="105" dirty="0"/>
              <a:t> </a:t>
            </a:r>
            <a:r>
              <a:rPr dirty="0"/>
              <a:t>they</a:t>
            </a:r>
            <a:r>
              <a:rPr spc="95" dirty="0"/>
              <a:t> </a:t>
            </a:r>
            <a:r>
              <a:rPr dirty="0"/>
              <a:t>have</a:t>
            </a:r>
            <a:r>
              <a:rPr spc="95" dirty="0"/>
              <a:t> </a:t>
            </a:r>
            <a:r>
              <a:rPr dirty="0"/>
              <a:t>the</a:t>
            </a:r>
            <a:r>
              <a:rPr spc="100" dirty="0"/>
              <a:t> </a:t>
            </a:r>
            <a:r>
              <a:rPr dirty="0"/>
              <a:t>same</a:t>
            </a:r>
            <a:r>
              <a:rPr spc="95" dirty="0"/>
              <a:t> </a:t>
            </a:r>
            <a:r>
              <a:rPr dirty="0"/>
              <a:t>band</a:t>
            </a:r>
            <a:r>
              <a:rPr spc="100" dirty="0"/>
              <a:t> </a:t>
            </a:r>
            <a:r>
              <a:rPr spc="-10" dirty="0"/>
              <a:t>structure?</a:t>
            </a:r>
          </a:p>
        </p:txBody>
      </p:sp>
      <p:sp>
        <p:nvSpPr>
          <p:cNvPr id="5" name="object 5"/>
          <p:cNvSpPr txBox="1"/>
          <p:nvPr/>
        </p:nvSpPr>
        <p:spPr>
          <a:xfrm>
            <a:off x="707758" y="2170390"/>
            <a:ext cx="8268334" cy="1921510"/>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dirty="0">
                <a:latin typeface="Georgia"/>
                <a:cs typeface="Georgia"/>
              </a:rPr>
              <a:t>Solution:</a:t>
            </a:r>
            <a:r>
              <a:rPr sz="2450" b="1" spc="175" dirty="0">
                <a:latin typeface="Georgia"/>
                <a:cs typeface="Georgia"/>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band</a:t>
            </a:r>
            <a:r>
              <a:rPr sz="2450" spc="125" dirty="0">
                <a:latin typeface="Times New Roman"/>
                <a:cs typeface="Times New Roman"/>
              </a:rPr>
              <a:t> </a:t>
            </a:r>
            <a:r>
              <a:rPr sz="2450" dirty="0">
                <a:latin typeface="Times New Roman"/>
                <a:cs typeface="Times New Roman"/>
              </a:rPr>
              <a:t>structure</a:t>
            </a:r>
            <a:r>
              <a:rPr sz="2450" spc="120" dirty="0">
                <a:latin typeface="Times New Roman"/>
                <a:cs typeface="Times New Roman"/>
              </a:rPr>
              <a:t> </a:t>
            </a:r>
            <a:r>
              <a:rPr sz="2450" dirty="0">
                <a:latin typeface="Times New Roman"/>
                <a:cs typeface="Times New Roman"/>
              </a:rPr>
              <a:t>would</a:t>
            </a:r>
            <a:r>
              <a:rPr sz="2450" spc="125" dirty="0">
                <a:latin typeface="Times New Roman"/>
                <a:cs typeface="Times New Roman"/>
              </a:rPr>
              <a:t> </a:t>
            </a:r>
            <a:r>
              <a:rPr sz="2450" dirty="0">
                <a:latin typeface="Times New Roman"/>
                <a:cs typeface="Times New Roman"/>
              </a:rPr>
              <a:t>be</a:t>
            </a:r>
            <a:r>
              <a:rPr sz="2450" spc="120" dirty="0">
                <a:latin typeface="Times New Roman"/>
                <a:cs typeface="Times New Roman"/>
              </a:rPr>
              <a:t> </a:t>
            </a:r>
            <a:r>
              <a:rPr sz="2450" dirty="0">
                <a:latin typeface="Times New Roman"/>
                <a:cs typeface="Times New Roman"/>
              </a:rPr>
              <a:t>different.</a:t>
            </a:r>
            <a:r>
              <a:rPr sz="2450" spc="505" dirty="0">
                <a:latin typeface="Times New Roman"/>
                <a:cs typeface="Times New Roman"/>
              </a:rPr>
              <a:t> </a:t>
            </a:r>
            <a:r>
              <a:rPr sz="2450" dirty="0">
                <a:latin typeface="Times New Roman"/>
                <a:cs typeface="Times New Roman"/>
              </a:rPr>
              <a:t>You</a:t>
            </a:r>
            <a:r>
              <a:rPr sz="2450" spc="125" dirty="0">
                <a:latin typeface="Times New Roman"/>
                <a:cs typeface="Times New Roman"/>
              </a:rPr>
              <a:t> </a:t>
            </a:r>
            <a:r>
              <a:rPr sz="2450" dirty="0">
                <a:latin typeface="Times New Roman"/>
                <a:cs typeface="Times New Roman"/>
              </a:rPr>
              <a:t>can</a:t>
            </a:r>
            <a:r>
              <a:rPr sz="2450" spc="125" dirty="0">
                <a:latin typeface="Times New Roman"/>
                <a:cs typeface="Times New Roman"/>
              </a:rPr>
              <a:t> </a:t>
            </a:r>
            <a:r>
              <a:rPr sz="2450" spc="-25" dirty="0">
                <a:latin typeface="Times New Roman"/>
                <a:cs typeface="Times New Roman"/>
              </a:rPr>
              <a:t>see </a:t>
            </a:r>
            <a:r>
              <a:rPr sz="2450" spc="114" dirty="0">
                <a:latin typeface="Times New Roman"/>
                <a:cs typeface="Times New Roman"/>
              </a:rPr>
              <a:t>that</a:t>
            </a:r>
            <a:r>
              <a:rPr sz="2450" spc="50" dirty="0">
                <a:latin typeface="Times New Roman"/>
                <a:cs typeface="Times New Roman"/>
              </a:rPr>
              <a:t> </a:t>
            </a:r>
            <a:r>
              <a:rPr sz="2450" dirty="0">
                <a:latin typeface="Times New Roman"/>
                <a:cs typeface="Times New Roman"/>
              </a:rPr>
              <a:t>from</a:t>
            </a:r>
            <a:r>
              <a:rPr sz="2450" spc="60" dirty="0">
                <a:latin typeface="Times New Roman"/>
                <a:cs typeface="Times New Roman"/>
              </a:rPr>
              <a:t> </a:t>
            </a:r>
            <a:r>
              <a:rPr sz="2450" dirty="0">
                <a:latin typeface="Times New Roman"/>
                <a:cs typeface="Times New Roman"/>
              </a:rPr>
              <a:t>either</a:t>
            </a:r>
            <a:r>
              <a:rPr sz="2450" spc="60" dirty="0">
                <a:latin typeface="Times New Roman"/>
                <a:cs typeface="Times New Roman"/>
              </a:rPr>
              <a:t> </a:t>
            </a:r>
            <a:r>
              <a:rPr sz="2450" dirty="0">
                <a:latin typeface="Times New Roman"/>
                <a:cs typeface="Times New Roman"/>
              </a:rPr>
              <a:t>argument</a:t>
            </a:r>
            <a:r>
              <a:rPr sz="2450" spc="60" dirty="0">
                <a:latin typeface="Times New Roman"/>
                <a:cs typeface="Times New Roman"/>
              </a:rPr>
              <a:t> </a:t>
            </a:r>
            <a:r>
              <a:rPr sz="2450" dirty="0">
                <a:latin typeface="Times New Roman"/>
                <a:cs typeface="Times New Roman"/>
              </a:rPr>
              <a:t>presented</a:t>
            </a:r>
            <a:r>
              <a:rPr sz="2450" spc="65" dirty="0">
                <a:latin typeface="Times New Roman"/>
                <a:cs typeface="Times New Roman"/>
              </a:rPr>
              <a:t> </a:t>
            </a:r>
            <a:r>
              <a:rPr sz="2450" dirty="0">
                <a:latin typeface="Times New Roman"/>
                <a:cs typeface="Times New Roman"/>
              </a:rPr>
              <a:t>in</a:t>
            </a:r>
            <a:r>
              <a:rPr sz="2450" spc="60" dirty="0">
                <a:latin typeface="Times New Roman"/>
                <a:cs typeface="Times New Roman"/>
              </a:rPr>
              <a:t> </a:t>
            </a:r>
            <a:r>
              <a:rPr sz="2450" dirty="0">
                <a:latin typeface="Times New Roman"/>
                <a:cs typeface="Times New Roman"/>
              </a:rPr>
              <a:t>this</a:t>
            </a:r>
            <a:r>
              <a:rPr sz="2450" spc="60" dirty="0">
                <a:latin typeface="Times New Roman"/>
                <a:cs typeface="Times New Roman"/>
              </a:rPr>
              <a:t> </a:t>
            </a:r>
            <a:r>
              <a:rPr sz="2450" dirty="0">
                <a:latin typeface="Times New Roman"/>
                <a:cs typeface="Times New Roman"/>
              </a:rPr>
              <a:t>section,</a:t>
            </a:r>
            <a:r>
              <a:rPr sz="2450" spc="75" dirty="0">
                <a:latin typeface="Times New Roman"/>
                <a:cs typeface="Times New Roman"/>
              </a:rPr>
              <a:t> </a:t>
            </a:r>
            <a:r>
              <a:rPr sz="2450" spc="80" dirty="0">
                <a:latin typeface="Times New Roman"/>
                <a:cs typeface="Times New Roman"/>
              </a:rPr>
              <a:t>but</a:t>
            </a:r>
            <a:r>
              <a:rPr sz="2450" spc="60" dirty="0">
                <a:latin typeface="Times New Roman"/>
                <a:cs typeface="Times New Roman"/>
              </a:rPr>
              <a:t> </a:t>
            </a:r>
            <a:r>
              <a:rPr sz="2450" dirty="0">
                <a:latin typeface="Times New Roman"/>
                <a:cs typeface="Times New Roman"/>
              </a:rPr>
              <a:t>let’s</a:t>
            </a:r>
            <a:r>
              <a:rPr sz="2450" spc="65" dirty="0">
                <a:latin typeface="Times New Roman"/>
                <a:cs typeface="Times New Roman"/>
              </a:rPr>
              <a:t> </a:t>
            </a:r>
            <a:r>
              <a:rPr sz="2450" spc="-20" dirty="0">
                <a:latin typeface="Times New Roman"/>
                <a:cs typeface="Times New Roman"/>
              </a:rPr>
              <a:t>take </a:t>
            </a:r>
            <a:r>
              <a:rPr sz="2450" dirty="0">
                <a:latin typeface="Times New Roman"/>
                <a:cs typeface="Times New Roman"/>
              </a:rPr>
              <a:t>the</a:t>
            </a:r>
            <a:r>
              <a:rPr sz="2450" spc="415" dirty="0">
                <a:latin typeface="Times New Roman"/>
                <a:cs typeface="Times New Roman"/>
              </a:rPr>
              <a:t> </a:t>
            </a:r>
            <a:r>
              <a:rPr sz="2450" dirty="0">
                <a:latin typeface="Times New Roman"/>
                <a:cs typeface="Times New Roman"/>
              </a:rPr>
              <a:t>bringing-atoms-together</a:t>
            </a:r>
            <a:r>
              <a:rPr sz="2450" spc="430" dirty="0">
                <a:latin typeface="Times New Roman"/>
                <a:cs typeface="Times New Roman"/>
              </a:rPr>
              <a:t> </a:t>
            </a:r>
            <a:r>
              <a:rPr sz="2450" dirty="0">
                <a:latin typeface="Times New Roman"/>
                <a:cs typeface="Times New Roman"/>
              </a:rPr>
              <a:t>argument.</a:t>
            </a:r>
            <a:r>
              <a:rPr sz="2450" spc="360" dirty="0">
                <a:latin typeface="Times New Roman"/>
                <a:cs typeface="Times New Roman"/>
              </a:rPr>
              <a:t>  </a:t>
            </a:r>
            <a:r>
              <a:rPr sz="2450" dirty="0">
                <a:latin typeface="Times New Roman"/>
                <a:cs typeface="Times New Roman"/>
              </a:rPr>
              <a:t>The</a:t>
            </a:r>
            <a:r>
              <a:rPr sz="2450" spc="425" dirty="0">
                <a:latin typeface="Times New Roman"/>
                <a:cs typeface="Times New Roman"/>
              </a:rPr>
              <a:t> </a:t>
            </a:r>
            <a:r>
              <a:rPr sz="2450" dirty="0">
                <a:latin typeface="Times New Roman"/>
                <a:cs typeface="Times New Roman"/>
              </a:rPr>
              <a:t>energy</a:t>
            </a:r>
            <a:r>
              <a:rPr sz="2450" spc="425" dirty="0">
                <a:latin typeface="Times New Roman"/>
                <a:cs typeface="Times New Roman"/>
              </a:rPr>
              <a:t> </a:t>
            </a:r>
            <a:r>
              <a:rPr sz="2450" dirty="0">
                <a:latin typeface="Times New Roman"/>
                <a:cs typeface="Times New Roman"/>
              </a:rPr>
              <a:t>levels</a:t>
            </a:r>
            <a:r>
              <a:rPr sz="2450" spc="430" dirty="0">
                <a:latin typeface="Times New Roman"/>
                <a:cs typeface="Times New Roman"/>
              </a:rPr>
              <a:t> </a:t>
            </a:r>
            <a:r>
              <a:rPr sz="2450" spc="-20" dirty="0">
                <a:latin typeface="Times New Roman"/>
                <a:cs typeface="Times New Roman"/>
              </a:rPr>
              <a:t>from </a:t>
            </a:r>
            <a:r>
              <a:rPr sz="2450" dirty="0">
                <a:latin typeface="Times New Roman"/>
                <a:cs typeface="Times New Roman"/>
              </a:rPr>
              <a:t>the</a:t>
            </a:r>
            <a:r>
              <a:rPr sz="2450" spc="330" dirty="0">
                <a:latin typeface="Times New Roman"/>
                <a:cs typeface="Times New Roman"/>
              </a:rPr>
              <a:t> </a:t>
            </a:r>
            <a:r>
              <a:rPr sz="2450" dirty="0">
                <a:latin typeface="Times New Roman"/>
                <a:cs typeface="Times New Roman"/>
              </a:rPr>
              <a:t>original</a:t>
            </a:r>
            <a:r>
              <a:rPr sz="2450" spc="325" dirty="0">
                <a:latin typeface="Times New Roman"/>
                <a:cs typeface="Times New Roman"/>
              </a:rPr>
              <a:t> </a:t>
            </a:r>
            <a:r>
              <a:rPr sz="2450" dirty="0">
                <a:latin typeface="Times New Roman"/>
                <a:cs typeface="Times New Roman"/>
              </a:rPr>
              <a:t>atoms</a:t>
            </a:r>
            <a:r>
              <a:rPr sz="2450" spc="330" dirty="0">
                <a:latin typeface="Times New Roman"/>
                <a:cs typeface="Times New Roman"/>
              </a:rPr>
              <a:t> </a:t>
            </a:r>
            <a:r>
              <a:rPr sz="2450" dirty="0">
                <a:latin typeface="Times New Roman"/>
                <a:cs typeface="Times New Roman"/>
              </a:rPr>
              <a:t>expand</a:t>
            </a:r>
            <a:r>
              <a:rPr sz="2450" spc="325" dirty="0">
                <a:latin typeface="Times New Roman"/>
                <a:cs typeface="Times New Roman"/>
              </a:rPr>
              <a:t> </a:t>
            </a:r>
            <a:r>
              <a:rPr sz="2450" dirty="0">
                <a:latin typeface="Times New Roman"/>
                <a:cs typeface="Times New Roman"/>
              </a:rPr>
              <a:t>and</a:t>
            </a:r>
            <a:r>
              <a:rPr sz="2450" spc="330" dirty="0">
                <a:latin typeface="Times New Roman"/>
                <a:cs typeface="Times New Roman"/>
              </a:rPr>
              <a:t> </a:t>
            </a:r>
            <a:r>
              <a:rPr sz="2450" dirty="0">
                <a:latin typeface="Times New Roman"/>
                <a:cs typeface="Times New Roman"/>
              </a:rPr>
              <a:t>merge</a:t>
            </a:r>
            <a:r>
              <a:rPr sz="2450" spc="330" dirty="0">
                <a:latin typeface="Times New Roman"/>
                <a:cs typeface="Times New Roman"/>
              </a:rPr>
              <a:t> </a:t>
            </a:r>
            <a:r>
              <a:rPr sz="2450" dirty="0">
                <a:latin typeface="Times New Roman"/>
                <a:cs typeface="Times New Roman"/>
              </a:rPr>
              <a:t>into</a:t>
            </a:r>
            <a:r>
              <a:rPr sz="2450" spc="325" dirty="0">
                <a:latin typeface="Times New Roman"/>
                <a:cs typeface="Times New Roman"/>
              </a:rPr>
              <a:t> </a:t>
            </a:r>
            <a:r>
              <a:rPr sz="2450" dirty="0">
                <a:latin typeface="Times New Roman"/>
                <a:cs typeface="Times New Roman"/>
              </a:rPr>
              <a:t>the</a:t>
            </a:r>
            <a:r>
              <a:rPr sz="2450" spc="330" dirty="0">
                <a:latin typeface="Times New Roman"/>
                <a:cs typeface="Times New Roman"/>
              </a:rPr>
              <a:t> </a:t>
            </a:r>
            <a:r>
              <a:rPr sz="2450" dirty="0">
                <a:latin typeface="Times New Roman"/>
                <a:cs typeface="Times New Roman"/>
              </a:rPr>
              <a:t>bands,</a:t>
            </a:r>
            <a:r>
              <a:rPr sz="2450" spc="375" dirty="0">
                <a:latin typeface="Times New Roman"/>
                <a:cs typeface="Times New Roman"/>
              </a:rPr>
              <a:t> </a:t>
            </a:r>
            <a:r>
              <a:rPr sz="2450" dirty="0">
                <a:latin typeface="Times New Roman"/>
                <a:cs typeface="Times New Roman"/>
              </a:rPr>
              <a:t>and</a:t>
            </a:r>
            <a:r>
              <a:rPr sz="2450" spc="325" dirty="0">
                <a:latin typeface="Times New Roman"/>
                <a:cs typeface="Times New Roman"/>
              </a:rPr>
              <a:t> </a:t>
            </a:r>
            <a:r>
              <a:rPr sz="2450" spc="-10" dirty="0">
                <a:latin typeface="Times New Roman"/>
                <a:cs typeface="Times New Roman"/>
              </a:rPr>
              <a:t>those </a:t>
            </a:r>
            <a:r>
              <a:rPr sz="2450" spc="-20" dirty="0">
                <a:latin typeface="Times New Roman"/>
                <a:cs typeface="Times New Roman"/>
              </a:rPr>
              <a:t>original</a:t>
            </a:r>
            <a:r>
              <a:rPr sz="2450" spc="-90" dirty="0">
                <a:latin typeface="Times New Roman"/>
                <a:cs typeface="Times New Roman"/>
              </a:rPr>
              <a:t> </a:t>
            </a:r>
            <a:r>
              <a:rPr sz="2450" spc="-25" dirty="0">
                <a:latin typeface="Times New Roman"/>
                <a:cs typeface="Times New Roman"/>
              </a:rPr>
              <a:t>energy</a:t>
            </a:r>
            <a:r>
              <a:rPr sz="2450" spc="-70" dirty="0">
                <a:latin typeface="Times New Roman"/>
                <a:cs typeface="Times New Roman"/>
              </a:rPr>
              <a:t> </a:t>
            </a:r>
            <a:r>
              <a:rPr sz="2450" spc="-75" dirty="0">
                <a:latin typeface="Times New Roman"/>
                <a:cs typeface="Times New Roman"/>
              </a:rPr>
              <a:t>levels</a:t>
            </a:r>
            <a:r>
              <a:rPr sz="2450" spc="-70" dirty="0">
                <a:latin typeface="Times New Roman"/>
                <a:cs typeface="Times New Roman"/>
              </a:rPr>
              <a:t> </a:t>
            </a:r>
            <a:r>
              <a:rPr sz="2450" dirty="0">
                <a:latin typeface="Times New Roman"/>
                <a:cs typeface="Times New Roman"/>
              </a:rPr>
              <a:t>are</a:t>
            </a:r>
            <a:r>
              <a:rPr sz="2450" spc="-70" dirty="0">
                <a:latin typeface="Times New Roman"/>
                <a:cs typeface="Times New Roman"/>
              </a:rPr>
              <a:t> </a:t>
            </a:r>
            <a:r>
              <a:rPr sz="2450" spc="-20" dirty="0">
                <a:latin typeface="Times New Roman"/>
                <a:cs typeface="Times New Roman"/>
              </a:rPr>
              <a:t>very</a:t>
            </a:r>
            <a:r>
              <a:rPr sz="2450" spc="-70" dirty="0">
                <a:latin typeface="Times New Roman"/>
                <a:cs typeface="Times New Roman"/>
              </a:rPr>
              <a:t> </a:t>
            </a:r>
            <a:r>
              <a:rPr sz="2450" spc="-30" dirty="0">
                <a:latin typeface="Times New Roman"/>
                <a:cs typeface="Times New Roman"/>
              </a:rPr>
              <a:t>different</a:t>
            </a:r>
            <a:r>
              <a:rPr sz="2450" spc="-65" dirty="0">
                <a:latin typeface="Times New Roman"/>
                <a:cs typeface="Times New Roman"/>
              </a:rPr>
              <a:t> </a:t>
            </a:r>
            <a:r>
              <a:rPr sz="2450" spc="-40" dirty="0">
                <a:latin typeface="Times New Roman"/>
                <a:cs typeface="Times New Roman"/>
              </a:rPr>
              <a:t>for</a:t>
            </a:r>
            <a:r>
              <a:rPr sz="2450" spc="-70" dirty="0">
                <a:latin typeface="Times New Roman"/>
                <a:cs typeface="Times New Roman"/>
              </a:rPr>
              <a:t> </a:t>
            </a:r>
            <a:r>
              <a:rPr sz="2450" spc="-30" dirty="0">
                <a:latin typeface="Times New Roman"/>
                <a:cs typeface="Times New Roman"/>
              </a:rPr>
              <a:t>different</a:t>
            </a:r>
            <a:r>
              <a:rPr sz="2450" spc="-65" dirty="0">
                <a:latin typeface="Times New Roman"/>
                <a:cs typeface="Times New Roman"/>
              </a:rPr>
              <a:t> </a:t>
            </a:r>
            <a:r>
              <a:rPr sz="2450" dirty="0">
                <a:latin typeface="Times New Roman"/>
                <a:cs typeface="Times New Roman"/>
              </a:rPr>
              <a:t>types</a:t>
            </a:r>
            <a:r>
              <a:rPr sz="2450" spc="-70" dirty="0">
                <a:latin typeface="Times New Roman"/>
                <a:cs typeface="Times New Roman"/>
              </a:rPr>
              <a:t> </a:t>
            </a:r>
            <a:r>
              <a:rPr sz="2450" spc="-120" dirty="0">
                <a:latin typeface="Times New Roman"/>
                <a:cs typeface="Times New Roman"/>
              </a:rPr>
              <a:t>of</a:t>
            </a:r>
            <a:r>
              <a:rPr sz="2450" spc="-45" dirty="0">
                <a:latin typeface="Times New Roman"/>
                <a:cs typeface="Times New Roman"/>
              </a:rPr>
              <a:t> </a:t>
            </a:r>
            <a:r>
              <a:rPr sz="2450" spc="-10" dirty="0">
                <a:latin typeface="Times New Roman"/>
                <a:cs typeface="Times New Roman"/>
              </a:rPr>
              <a:t>atoms.</a:t>
            </a:r>
            <a:endParaRPr sz="2450">
              <a:latin typeface="Times New Roman"/>
              <a:cs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4152265" algn="l"/>
              </a:tabLst>
            </a:pPr>
            <a:r>
              <a:rPr sz="1200" spc="-10" dirty="0">
                <a:latin typeface="Times New Roman"/>
                <a:cs typeface="Times New Roman"/>
              </a:rPr>
              <a:t>ConcepTest</a:t>
            </a:r>
            <a:r>
              <a:rPr sz="1200" dirty="0">
                <a:latin typeface="Times New Roman"/>
                <a:cs typeface="Times New Roman"/>
              </a:rPr>
              <a:t>	11.5.</a:t>
            </a:r>
            <a:r>
              <a:rPr sz="1200" spc="170"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0" dirty="0">
                <a:latin typeface="Times New Roman"/>
                <a:cs typeface="Times New Roman"/>
              </a:rPr>
              <a:t> </a:t>
            </a:r>
            <a:r>
              <a:rPr sz="1200" dirty="0">
                <a:latin typeface="Times New Roman"/>
                <a:cs typeface="Times New Roman"/>
              </a:rPr>
              <a:t>CRYSTALS</a:t>
            </a:r>
            <a:r>
              <a:rPr sz="1200" spc="105"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0"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65" dirty="0"/>
              <a:t> </a:t>
            </a:r>
            <a:r>
              <a:rPr dirty="0"/>
              <a:t>the</a:t>
            </a:r>
            <a:r>
              <a:rPr spc="60" dirty="0"/>
              <a:t> </a:t>
            </a:r>
            <a:r>
              <a:rPr spc="70" dirty="0"/>
              <a:t>text</a:t>
            </a:r>
            <a:r>
              <a:rPr spc="65" dirty="0"/>
              <a:t> </a:t>
            </a:r>
            <a:r>
              <a:rPr dirty="0"/>
              <a:t>we</a:t>
            </a:r>
            <a:r>
              <a:rPr spc="65" dirty="0"/>
              <a:t> </a:t>
            </a:r>
            <a:r>
              <a:rPr dirty="0"/>
              <a:t>made</a:t>
            </a:r>
            <a:r>
              <a:rPr spc="65" dirty="0"/>
              <a:t> </a:t>
            </a:r>
            <a:r>
              <a:rPr dirty="0"/>
              <a:t>arguments</a:t>
            </a:r>
            <a:r>
              <a:rPr spc="65" dirty="0"/>
              <a:t> </a:t>
            </a:r>
            <a:r>
              <a:rPr dirty="0"/>
              <a:t>for</a:t>
            </a:r>
            <a:r>
              <a:rPr spc="65" dirty="0"/>
              <a:t> </a:t>
            </a:r>
            <a:r>
              <a:rPr dirty="0"/>
              <a:t>why</a:t>
            </a:r>
            <a:r>
              <a:rPr spc="65" dirty="0"/>
              <a:t> </a:t>
            </a:r>
            <a:r>
              <a:rPr dirty="0"/>
              <a:t>we</a:t>
            </a:r>
            <a:r>
              <a:rPr spc="65" dirty="0"/>
              <a:t> </a:t>
            </a:r>
            <a:r>
              <a:rPr dirty="0"/>
              <a:t>would</a:t>
            </a:r>
            <a:r>
              <a:rPr spc="65" dirty="0"/>
              <a:t> </a:t>
            </a:r>
            <a:r>
              <a:rPr dirty="0"/>
              <a:t>expect</a:t>
            </a:r>
            <a:r>
              <a:rPr spc="60" dirty="0"/>
              <a:t> </a:t>
            </a:r>
            <a:r>
              <a:rPr spc="-35" dirty="0"/>
              <a:t>allowed </a:t>
            </a:r>
            <a:r>
              <a:rPr dirty="0"/>
              <a:t>and</a:t>
            </a:r>
            <a:r>
              <a:rPr spc="-15" dirty="0"/>
              <a:t> </a:t>
            </a:r>
            <a:r>
              <a:rPr dirty="0"/>
              <a:t>forbidden</a:t>
            </a:r>
            <a:r>
              <a:rPr spc="-15" dirty="0"/>
              <a:t> </a:t>
            </a:r>
            <a:r>
              <a:rPr dirty="0"/>
              <a:t>bands</a:t>
            </a:r>
            <a:r>
              <a:rPr spc="-15" dirty="0"/>
              <a:t> </a:t>
            </a:r>
            <a:r>
              <a:rPr spc="-20" dirty="0"/>
              <a:t>of</a:t>
            </a:r>
            <a:r>
              <a:rPr spc="-15" dirty="0"/>
              <a:t> </a:t>
            </a:r>
            <a:r>
              <a:rPr dirty="0"/>
              <a:t>energy</a:t>
            </a:r>
            <a:r>
              <a:rPr spc="-10" dirty="0"/>
              <a:t> </a:t>
            </a:r>
            <a:r>
              <a:rPr dirty="0"/>
              <a:t>for</a:t>
            </a:r>
            <a:r>
              <a:rPr spc="-15" dirty="0"/>
              <a:t> </a:t>
            </a:r>
            <a:r>
              <a:rPr dirty="0"/>
              <a:t>an</a:t>
            </a:r>
            <a:r>
              <a:rPr spc="-20" dirty="0"/>
              <a:t> </a:t>
            </a:r>
            <a:r>
              <a:rPr dirty="0"/>
              <a:t>electron</a:t>
            </a:r>
            <a:r>
              <a:rPr spc="-10" dirty="0"/>
              <a:t> </a:t>
            </a:r>
            <a:r>
              <a:rPr dirty="0"/>
              <a:t>in</a:t>
            </a:r>
            <a:r>
              <a:rPr spc="-15" dirty="0"/>
              <a:t> </a:t>
            </a:r>
            <a:r>
              <a:rPr dirty="0"/>
              <a:t>a</a:t>
            </a:r>
            <a:r>
              <a:rPr spc="-15" dirty="0"/>
              <a:t> </a:t>
            </a:r>
            <a:r>
              <a:rPr dirty="0"/>
              <a:t>periodic</a:t>
            </a:r>
            <a:r>
              <a:rPr spc="-10" dirty="0"/>
              <a:t> poten- </a:t>
            </a:r>
            <a:r>
              <a:rPr dirty="0"/>
              <a:t>tial.</a:t>
            </a:r>
            <a:r>
              <a:rPr spc="140" dirty="0"/>
              <a:t>  </a:t>
            </a:r>
            <a:r>
              <a:rPr dirty="0"/>
              <a:t>In</a:t>
            </a:r>
            <a:r>
              <a:rPr spc="290" dirty="0"/>
              <a:t> </a:t>
            </a:r>
            <a:r>
              <a:rPr dirty="0"/>
              <a:t>which</a:t>
            </a:r>
            <a:r>
              <a:rPr spc="295" dirty="0"/>
              <a:t> </a:t>
            </a:r>
            <a:r>
              <a:rPr dirty="0"/>
              <a:t>situations</a:t>
            </a:r>
            <a:r>
              <a:rPr spc="290" dirty="0"/>
              <a:t> </a:t>
            </a:r>
            <a:r>
              <a:rPr dirty="0"/>
              <a:t>would</a:t>
            </a:r>
            <a:r>
              <a:rPr spc="290" dirty="0"/>
              <a:t> </a:t>
            </a:r>
            <a:r>
              <a:rPr dirty="0"/>
              <a:t>those</a:t>
            </a:r>
            <a:r>
              <a:rPr spc="290" dirty="0"/>
              <a:t> </a:t>
            </a:r>
            <a:r>
              <a:rPr dirty="0"/>
              <a:t>arguments</a:t>
            </a:r>
            <a:r>
              <a:rPr spc="295" dirty="0"/>
              <a:t> </a:t>
            </a:r>
            <a:r>
              <a:rPr dirty="0"/>
              <a:t>hold?</a:t>
            </a:r>
            <a:r>
              <a:rPr spc="150" dirty="0"/>
              <a:t>  </a:t>
            </a:r>
            <a:r>
              <a:rPr spc="-10" dirty="0"/>
              <a:t>(Choose one.)</a:t>
            </a:r>
          </a:p>
        </p:txBody>
      </p:sp>
      <p:sp>
        <p:nvSpPr>
          <p:cNvPr id="5" name="object 5"/>
          <p:cNvSpPr txBox="1"/>
          <p:nvPr/>
        </p:nvSpPr>
        <p:spPr>
          <a:xfrm>
            <a:off x="719315" y="2929545"/>
            <a:ext cx="8255634" cy="217487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dirty="0">
                <a:latin typeface="Times New Roman"/>
                <a:cs typeface="Times New Roman"/>
              </a:rPr>
              <a:t>The</a:t>
            </a:r>
            <a:r>
              <a:rPr sz="2450" spc="165" dirty="0">
                <a:latin typeface="Times New Roman"/>
                <a:cs typeface="Times New Roman"/>
              </a:rPr>
              <a:t> </a:t>
            </a:r>
            <a:r>
              <a:rPr sz="2450" spc="60" dirty="0">
                <a:latin typeface="Times New Roman"/>
                <a:cs typeface="Times New Roman"/>
              </a:rPr>
              <a:t>total</a:t>
            </a:r>
            <a:r>
              <a:rPr sz="2450" spc="175" dirty="0">
                <a:latin typeface="Times New Roman"/>
                <a:cs typeface="Times New Roman"/>
              </a:rPr>
              <a:t> </a:t>
            </a:r>
            <a:r>
              <a:rPr sz="2450" dirty="0">
                <a:latin typeface="Times New Roman"/>
                <a:cs typeface="Times New Roman"/>
              </a:rPr>
              <a:t>energy</a:t>
            </a:r>
            <a:r>
              <a:rPr sz="2450" spc="165" dirty="0">
                <a:latin typeface="Times New Roman"/>
                <a:cs typeface="Times New Roman"/>
              </a:rPr>
              <a:t> </a:t>
            </a:r>
            <a:r>
              <a:rPr sz="2450" dirty="0">
                <a:latin typeface="Times New Roman"/>
                <a:cs typeface="Times New Roman"/>
              </a:rPr>
              <a:t>is</a:t>
            </a:r>
            <a:r>
              <a:rPr sz="2450" spc="170" dirty="0">
                <a:latin typeface="Times New Roman"/>
                <a:cs typeface="Times New Roman"/>
              </a:rPr>
              <a:t> </a:t>
            </a:r>
            <a:r>
              <a:rPr sz="2450" spc="-35" dirty="0">
                <a:latin typeface="Times New Roman"/>
                <a:cs typeface="Times New Roman"/>
              </a:rPr>
              <a:t>lower</a:t>
            </a:r>
            <a:r>
              <a:rPr sz="2450" spc="165" dirty="0">
                <a:latin typeface="Times New Roman"/>
                <a:cs typeface="Times New Roman"/>
              </a:rPr>
              <a:t> </a:t>
            </a:r>
            <a:r>
              <a:rPr sz="2450" spc="70" dirty="0">
                <a:latin typeface="Times New Roman"/>
                <a:cs typeface="Times New Roman"/>
              </a:rPr>
              <a:t>than</a:t>
            </a:r>
            <a:r>
              <a:rPr sz="2450" spc="175"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dirty="0">
                <a:latin typeface="Times New Roman"/>
                <a:cs typeface="Times New Roman"/>
              </a:rPr>
              <a:t>top</a:t>
            </a:r>
            <a:r>
              <a:rPr sz="2450" spc="175" dirty="0">
                <a:latin typeface="Times New Roman"/>
                <a:cs typeface="Times New Roman"/>
              </a:rPr>
              <a:t> </a:t>
            </a:r>
            <a:r>
              <a:rPr sz="2450" dirty="0">
                <a:latin typeface="Times New Roman"/>
                <a:cs typeface="Times New Roman"/>
              </a:rPr>
              <a:t>of</a:t>
            </a:r>
            <a:r>
              <a:rPr sz="2450" spc="170"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potential</a:t>
            </a:r>
            <a:r>
              <a:rPr sz="2450" spc="165" dirty="0">
                <a:latin typeface="Times New Roman"/>
                <a:cs typeface="Times New Roman"/>
              </a:rPr>
              <a:t> </a:t>
            </a:r>
            <a:r>
              <a:rPr sz="2450" spc="-10" dirty="0">
                <a:latin typeface="Times New Roman"/>
                <a:cs typeface="Times New Roman"/>
              </a:rPr>
              <a:t>barrier 	</a:t>
            </a:r>
            <a:r>
              <a:rPr sz="2450" dirty="0">
                <a:latin typeface="Times New Roman"/>
                <a:cs typeface="Times New Roman"/>
              </a:rPr>
              <a:t>(so</a:t>
            </a:r>
            <a:r>
              <a:rPr sz="2450" spc="80" dirty="0">
                <a:latin typeface="Times New Roman"/>
                <a:cs typeface="Times New Roman"/>
              </a:rPr>
              <a:t> </a:t>
            </a:r>
            <a:r>
              <a:rPr sz="2450" spc="-30" dirty="0">
                <a:latin typeface="Times New Roman"/>
                <a:cs typeface="Times New Roman"/>
              </a:rPr>
              <a:t>classically</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particle</a:t>
            </a:r>
            <a:r>
              <a:rPr sz="2450" spc="95" dirty="0">
                <a:latin typeface="Times New Roman"/>
                <a:cs typeface="Times New Roman"/>
              </a:rPr>
              <a:t> </a:t>
            </a:r>
            <a:r>
              <a:rPr sz="2450" spc="-10" dirty="0">
                <a:latin typeface="Times New Roman"/>
                <a:cs typeface="Times New Roman"/>
              </a:rPr>
              <a:t>would</a:t>
            </a:r>
            <a:r>
              <a:rPr sz="2450" spc="90" dirty="0">
                <a:latin typeface="Times New Roman"/>
                <a:cs typeface="Times New Roman"/>
              </a:rPr>
              <a:t> </a:t>
            </a:r>
            <a:r>
              <a:rPr sz="2450" dirty="0">
                <a:latin typeface="Times New Roman"/>
                <a:cs typeface="Times New Roman"/>
              </a:rPr>
              <a:t>be</a:t>
            </a:r>
            <a:r>
              <a:rPr sz="2450" spc="85" dirty="0">
                <a:latin typeface="Times New Roman"/>
                <a:cs typeface="Times New Roman"/>
              </a:rPr>
              <a:t> </a:t>
            </a:r>
            <a:r>
              <a:rPr sz="2450" spc="50" dirty="0">
                <a:latin typeface="Times New Roman"/>
                <a:cs typeface="Times New Roman"/>
              </a:rPr>
              <a:t>trapped</a:t>
            </a:r>
            <a:r>
              <a:rPr sz="2450" spc="90" dirty="0">
                <a:latin typeface="Times New Roman"/>
                <a:cs typeface="Times New Roman"/>
              </a:rPr>
              <a:t> </a:t>
            </a:r>
            <a:r>
              <a:rPr sz="2450" dirty="0">
                <a:latin typeface="Times New Roman"/>
                <a:cs typeface="Times New Roman"/>
              </a:rPr>
              <a:t>in</a:t>
            </a:r>
            <a:r>
              <a:rPr sz="2450" spc="90" dirty="0">
                <a:latin typeface="Times New Roman"/>
                <a:cs typeface="Times New Roman"/>
              </a:rPr>
              <a:t> </a:t>
            </a:r>
            <a:r>
              <a:rPr sz="2450" dirty="0">
                <a:latin typeface="Times New Roman"/>
                <a:cs typeface="Times New Roman"/>
              </a:rPr>
              <a:t>a</a:t>
            </a:r>
            <a:r>
              <a:rPr sz="2450" spc="90" dirty="0">
                <a:latin typeface="Times New Roman"/>
                <a:cs typeface="Times New Roman"/>
              </a:rPr>
              <a:t> </a:t>
            </a:r>
            <a:r>
              <a:rPr sz="2450" spc="-20" dirty="0">
                <a:latin typeface="Times New Roman"/>
                <a:cs typeface="Times New Roman"/>
              </a:rPr>
              <a:t>single</a:t>
            </a:r>
            <a:r>
              <a:rPr sz="2450" spc="95" dirty="0">
                <a:latin typeface="Times New Roman"/>
                <a:cs typeface="Times New Roman"/>
              </a:rPr>
              <a:t> </a:t>
            </a:r>
            <a:r>
              <a:rPr sz="2450" spc="-10" dirty="0">
                <a:latin typeface="Times New Roman"/>
                <a:cs typeface="Times New Roman"/>
              </a:rPr>
              <a:t>well).</a:t>
            </a:r>
            <a:endParaRPr sz="2450">
              <a:latin typeface="Times New Roman"/>
              <a:cs typeface="Times New Roman"/>
            </a:endParaRPr>
          </a:p>
          <a:p>
            <a:pPr marL="382270" marR="5080" indent="-358140">
              <a:lnSpc>
                <a:spcPct val="101699"/>
              </a:lnSpc>
              <a:spcBef>
                <a:spcPts val="994"/>
              </a:spcBef>
              <a:buAutoNum type="alphaUcPeriod"/>
              <a:tabLst>
                <a:tab pos="383540" algn="l"/>
              </a:tabLst>
            </a:pPr>
            <a:r>
              <a:rPr sz="2450" dirty="0">
                <a:latin typeface="Times New Roman"/>
                <a:cs typeface="Times New Roman"/>
              </a:rPr>
              <a:t>The</a:t>
            </a:r>
            <a:r>
              <a:rPr sz="2450" spc="80" dirty="0">
                <a:latin typeface="Times New Roman"/>
                <a:cs typeface="Times New Roman"/>
              </a:rPr>
              <a:t> </a:t>
            </a:r>
            <a:r>
              <a:rPr sz="2450" spc="50" dirty="0">
                <a:latin typeface="Times New Roman"/>
                <a:cs typeface="Times New Roman"/>
              </a:rPr>
              <a:t>total</a:t>
            </a:r>
            <a:r>
              <a:rPr sz="2450" spc="95" dirty="0">
                <a:latin typeface="Times New Roman"/>
                <a:cs typeface="Times New Roman"/>
              </a:rPr>
              <a:t> </a:t>
            </a:r>
            <a:r>
              <a:rPr sz="2450" dirty="0">
                <a:latin typeface="Times New Roman"/>
                <a:cs typeface="Times New Roman"/>
              </a:rPr>
              <a:t>energy</a:t>
            </a:r>
            <a:r>
              <a:rPr sz="2450" spc="90" dirty="0">
                <a:latin typeface="Times New Roman"/>
                <a:cs typeface="Times New Roman"/>
              </a:rPr>
              <a:t> </a:t>
            </a:r>
            <a:r>
              <a:rPr sz="2450" dirty="0">
                <a:latin typeface="Times New Roman"/>
                <a:cs typeface="Times New Roman"/>
              </a:rPr>
              <a:t>is</a:t>
            </a:r>
            <a:r>
              <a:rPr sz="2450" spc="95" dirty="0">
                <a:latin typeface="Times New Roman"/>
                <a:cs typeface="Times New Roman"/>
              </a:rPr>
              <a:t> </a:t>
            </a:r>
            <a:r>
              <a:rPr sz="2450" dirty="0">
                <a:latin typeface="Times New Roman"/>
                <a:cs typeface="Times New Roman"/>
              </a:rPr>
              <a:t>higher</a:t>
            </a:r>
            <a:r>
              <a:rPr sz="2450" spc="90" dirty="0">
                <a:latin typeface="Times New Roman"/>
                <a:cs typeface="Times New Roman"/>
              </a:rPr>
              <a:t> </a:t>
            </a:r>
            <a:r>
              <a:rPr sz="2450" spc="70" dirty="0">
                <a:latin typeface="Times New Roman"/>
                <a:cs typeface="Times New Roman"/>
              </a:rPr>
              <a:t>than</a:t>
            </a:r>
            <a:r>
              <a:rPr sz="2450" spc="90"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top</a:t>
            </a:r>
            <a:r>
              <a:rPr sz="2450" spc="95" dirty="0">
                <a:latin typeface="Times New Roman"/>
                <a:cs typeface="Times New Roman"/>
              </a:rPr>
              <a:t> </a:t>
            </a:r>
            <a:r>
              <a:rPr sz="2450" dirty="0">
                <a:latin typeface="Times New Roman"/>
                <a:cs typeface="Times New Roman"/>
              </a:rPr>
              <a:t>of</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dirty="0">
                <a:latin typeface="Times New Roman"/>
                <a:cs typeface="Times New Roman"/>
              </a:rPr>
              <a:t>potential</a:t>
            </a:r>
            <a:r>
              <a:rPr sz="2450" spc="100" dirty="0">
                <a:latin typeface="Times New Roman"/>
                <a:cs typeface="Times New Roman"/>
              </a:rPr>
              <a:t> </a:t>
            </a:r>
            <a:r>
              <a:rPr sz="2450" spc="-10" dirty="0">
                <a:latin typeface="Times New Roman"/>
                <a:cs typeface="Times New Roman"/>
              </a:rPr>
              <a:t>barrier 	</a:t>
            </a:r>
            <a:r>
              <a:rPr sz="2450" dirty="0">
                <a:latin typeface="Times New Roman"/>
                <a:cs typeface="Times New Roman"/>
              </a:rPr>
              <a:t>(so</a:t>
            </a:r>
            <a:r>
              <a:rPr sz="2450" spc="110" dirty="0">
                <a:latin typeface="Times New Roman"/>
                <a:cs typeface="Times New Roman"/>
              </a:rPr>
              <a:t> </a:t>
            </a:r>
            <a:r>
              <a:rPr sz="2450" spc="-30" dirty="0">
                <a:latin typeface="Times New Roman"/>
                <a:cs typeface="Times New Roman"/>
              </a:rPr>
              <a:t>classically</a:t>
            </a:r>
            <a:r>
              <a:rPr sz="2450" spc="114"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dirty="0">
                <a:latin typeface="Times New Roman"/>
                <a:cs typeface="Times New Roman"/>
              </a:rPr>
              <a:t>particle</a:t>
            </a:r>
            <a:r>
              <a:rPr sz="2450" spc="120" dirty="0">
                <a:latin typeface="Times New Roman"/>
                <a:cs typeface="Times New Roman"/>
              </a:rPr>
              <a:t> </a:t>
            </a:r>
            <a:r>
              <a:rPr sz="2450" spc="-10" dirty="0">
                <a:latin typeface="Times New Roman"/>
                <a:cs typeface="Times New Roman"/>
              </a:rPr>
              <a:t>would</a:t>
            </a:r>
            <a:r>
              <a:rPr sz="2450" spc="120" dirty="0">
                <a:latin typeface="Times New Roman"/>
                <a:cs typeface="Times New Roman"/>
              </a:rPr>
              <a:t> </a:t>
            </a:r>
            <a:r>
              <a:rPr sz="2450" dirty="0">
                <a:latin typeface="Times New Roman"/>
                <a:cs typeface="Times New Roman"/>
              </a:rPr>
              <a:t>be</a:t>
            </a:r>
            <a:r>
              <a:rPr sz="2450" spc="110" dirty="0">
                <a:latin typeface="Times New Roman"/>
                <a:cs typeface="Times New Roman"/>
              </a:rPr>
              <a:t> </a:t>
            </a:r>
            <a:r>
              <a:rPr sz="2450" dirty="0">
                <a:latin typeface="Times New Roman"/>
                <a:cs typeface="Times New Roman"/>
              </a:rPr>
              <a:t>able</a:t>
            </a:r>
            <a:r>
              <a:rPr sz="2450" spc="120" dirty="0">
                <a:latin typeface="Times New Roman"/>
                <a:cs typeface="Times New Roman"/>
              </a:rPr>
              <a:t> </a:t>
            </a:r>
            <a:r>
              <a:rPr sz="2450" dirty="0">
                <a:latin typeface="Times New Roman"/>
                <a:cs typeface="Times New Roman"/>
              </a:rPr>
              <a:t>to</a:t>
            </a:r>
            <a:r>
              <a:rPr sz="2450" spc="120" dirty="0">
                <a:latin typeface="Times New Roman"/>
                <a:cs typeface="Times New Roman"/>
              </a:rPr>
              <a:t> </a:t>
            </a:r>
            <a:r>
              <a:rPr sz="2450" dirty="0">
                <a:latin typeface="Times New Roman"/>
                <a:cs typeface="Times New Roman"/>
              </a:rPr>
              <a:t>propagate</a:t>
            </a:r>
            <a:r>
              <a:rPr sz="2450" spc="120" dirty="0">
                <a:latin typeface="Times New Roman"/>
                <a:cs typeface="Times New Roman"/>
              </a:rPr>
              <a:t> </a:t>
            </a:r>
            <a:r>
              <a:rPr sz="2450" spc="-10" dirty="0">
                <a:latin typeface="Times New Roman"/>
                <a:cs typeface="Times New Roman"/>
              </a:rPr>
              <a:t>freely).</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spc="95" dirty="0">
                <a:latin typeface="Times New Roman"/>
                <a:cs typeface="Times New Roman"/>
              </a:rPr>
              <a:t>It</a:t>
            </a:r>
            <a:r>
              <a:rPr sz="2450" spc="60" dirty="0">
                <a:latin typeface="Times New Roman"/>
                <a:cs typeface="Times New Roman"/>
              </a:rPr>
              <a:t> </a:t>
            </a:r>
            <a:r>
              <a:rPr sz="2450" dirty="0">
                <a:latin typeface="Times New Roman"/>
                <a:cs typeface="Times New Roman"/>
              </a:rPr>
              <a:t>applies</a:t>
            </a:r>
            <a:r>
              <a:rPr sz="2450" spc="75"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spc="55" dirty="0">
                <a:latin typeface="Times New Roman"/>
                <a:cs typeface="Times New Roman"/>
              </a:rPr>
              <a:t>both</a:t>
            </a:r>
            <a:r>
              <a:rPr sz="2450" spc="70" dirty="0">
                <a:latin typeface="Times New Roman"/>
                <a:cs typeface="Times New Roman"/>
              </a:rPr>
              <a:t> </a:t>
            </a:r>
            <a:r>
              <a:rPr sz="2450" dirty="0">
                <a:latin typeface="Times New Roman"/>
                <a:cs typeface="Times New Roman"/>
              </a:rPr>
              <a:t>of</a:t>
            </a:r>
            <a:r>
              <a:rPr sz="2450" spc="75" dirty="0">
                <a:latin typeface="Times New Roman"/>
                <a:cs typeface="Times New Roman"/>
              </a:rPr>
              <a:t> </a:t>
            </a:r>
            <a:r>
              <a:rPr sz="2450" dirty="0">
                <a:latin typeface="Times New Roman"/>
                <a:cs typeface="Times New Roman"/>
              </a:rPr>
              <a:t>these</a:t>
            </a:r>
            <a:r>
              <a:rPr sz="2450" spc="70" dirty="0">
                <a:latin typeface="Times New Roman"/>
                <a:cs typeface="Times New Roman"/>
              </a:rPr>
              <a:t> </a:t>
            </a:r>
            <a:r>
              <a:rPr sz="2450" spc="-10" dirty="0">
                <a:latin typeface="Times New Roman"/>
                <a:cs typeface="Times New Roman"/>
              </a:rPr>
              <a:t>scenarios.</a:t>
            </a:r>
            <a:endParaRPr sz="2450">
              <a:latin typeface="Times New Roman"/>
              <a:cs typeface="Times New Roman"/>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78291"/>
            <a:ext cx="8268334" cy="4373245"/>
          </a:xfrm>
          <a:prstGeom prst="rect">
            <a:avLst/>
          </a:prstGeom>
        </p:spPr>
        <p:txBody>
          <a:bodyPr vert="horz" wrap="square" lIns="0" tIns="12065" rIns="0" bIns="0" rtlCol="0">
            <a:spAutoFit/>
          </a:bodyPr>
          <a:lstStyle/>
          <a:p>
            <a:pPr marL="23495" algn="just">
              <a:lnSpc>
                <a:spcPct val="100000"/>
              </a:lnSpc>
              <a:spcBef>
                <a:spcPts val="95"/>
              </a:spcBef>
              <a:tabLst>
                <a:tab pos="4163695" algn="l"/>
              </a:tabLst>
            </a:pPr>
            <a:r>
              <a:rPr sz="1200" spc="-10" dirty="0">
                <a:latin typeface="Times New Roman"/>
                <a:cs typeface="Times New Roman"/>
              </a:rPr>
              <a:t>ConcepTest</a:t>
            </a:r>
            <a:r>
              <a:rPr sz="1200" dirty="0">
                <a:latin typeface="Times New Roman"/>
                <a:cs typeface="Times New Roman"/>
              </a:rPr>
              <a:t>	11.5.</a:t>
            </a:r>
            <a:r>
              <a:rPr sz="1200" spc="170" dirty="0">
                <a:latin typeface="Times New Roman"/>
                <a:cs typeface="Times New Roman"/>
              </a:rPr>
              <a:t>  </a:t>
            </a:r>
            <a:r>
              <a:rPr sz="1200" dirty="0">
                <a:latin typeface="Times New Roman"/>
                <a:cs typeface="Times New Roman"/>
              </a:rPr>
              <a:t>WHY</a:t>
            </a:r>
            <a:r>
              <a:rPr sz="1200" spc="100" dirty="0">
                <a:latin typeface="Times New Roman"/>
                <a:cs typeface="Times New Roman"/>
              </a:rPr>
              <a:t> </a:t>
            </a:r>
            <a:r>
              <a:rPr sz="1200" dirty="0">
                <a:latin typeface="Times New Roman"/>
                <a:cs typeface="Times New Roman"/>
              </a:rPr>
              <a:t>DO</a:t>
            </a:r>
            <a:r>
              <a:rPr sz="1200" spc="100" dirty="0">
                <a:latin typeface="Times New Roman"/>
                <a:cs typeface="Times New Roman"/>
              </a:rPr>
              <a:t> </a:t>
            </a:r>
            <a:r>
              <a:rPr sz="1200" dirty="0">
                <a:latin typeface="Times New Roman"/>
                <a:cs typeface="Times New Roman"/>
              </a:rPr>
              <a:t>CRYSTALS</a:t>
            </a:r>
            <a:r>
              <a:rPr sz="1200" spc="105" dirty="0">
                <a:latin typeface="Times New Roman"/>
                <a:cs typeface="Times New Roman"/>
              </a:rPr>
              <a:t> </a:t>
            </a:r>
            <a:r>
              <a:rPr sz="1200" dirty="0">
                <a:latin typeface="Times New Roman"/>
                <a:cs typeface="Times New Roman"/>
              </a:rPr>
              <a:t>HAVE</a:t>
            </a:r>
            <a:r>
              <a:rPr sz="1200" spc="105" dirty="0">
                <a:latin typeface="Times New Roman"/>
                <a:cs typeface="Times New Roman"/>
              </a:rPr>
              <a:t> </a:t>
            </a:r>
            <a:r>
              <a:rPr sz="1200" dirty="0">
                <a:latin typeface="Times New Roman"/>
                <a:cs typeface="Times New Roman"/>
              </a:rPr>
              <a:t>A</a:t>
            </a:r>
            <a:r>
              <a:rPr sz="1200" spc="105" dirty="0">
                <a:latin typeface="Times New Roman"/>
                <a:cs typeface="Times New Roman"/>
              </a:rPr>
              <a:t> </a:t>
            </a:r>
            <a:r>
              <a:rPr sz="1200" dirty="0">
                <a:latin typeface="Times New Roman"/>
                <a:cs typeface="Times New Roman"/>
              </a:rPr>
              <a:t>BAND</a:t>
            </a:r>
            <a:r>
              <a:rPr sz="1200" spc="100" dirty="0">
                <a:latin typeface="Times New Roman"/>
                <a:cs typeface="Times New Roman"/>
              </a:rPr>
              <a:t> </a:t>
            </a:r>
            <a:r>
              <a:rPr sz="1200" spc="-10" dirty="0">
                <a:latin typeface="Times New Roman"/>
                <a:cs typeface="Times New Roman"/>
              </a:rPr>
              <a:t>STRUCTURE?</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23495" marR="5715" algn="just">
              <a:lnSpc>
                <a:spcPct val="106700"/>
              </a:lnSpc>
            </a:pPr>
            <a:r>
              <a:rPr sz="1400" spc="55" dirty="0">
                <a:latin typeface="Times New Roman"/>
                <a:cs typeface="Times New Roman"/>
              </a:rPr>
              <a:t>In</a:t>
            </a:r>
            <a:r>
              <a:rPr sz="1400" spc="265" dirty="0">
                <a:latin typeface="Times New Roman"/>
                <a:cs typeface="Times New Roman"/>
              </a:rPr>
              <a:t> </a:t>
            </a:r>
            <a:r>
              <a:rPr sz="1400" spc="70" dirty="0">
                <a:latin typeface="Times New Roman"/>
                <a:cs typeface="Times New Roman"/>
              </a:rPr>
              <a:t>the</a:t>
            </a:r>
            <a:r>
              <a:rPr sz="1400" spc="260" dirty="0">
                <a:latin typeface="Times New Roman"/>
                <a:cs typeface="Times New Roman"/>
              </a:rPr>
              <a:t> </a:t>
            </a:r>
            <a:r>
              <a:rPr sz="1400" spc="85" dirty="0">
                <a:latin typeface="Times New Roman"/>
                <a:cs typeface="Times New Roman"/>
              </a:rPr>
              <a:t>text</a:t>
            </a:r>
            <a:r>
              <a:rPr sz="1400" spc="260" dirty="0">
                <a:latin typeface="Times New Roman"/>
                <a:cs typeface="Times New Roman"/>
              </a:rPr>
              <a:t> </a:t>
            </a:r>
            <a:r>
              <a:rPr sz="1400" dirty="0">
                <a:latin typeface="Times New Roman"/>
                <a:cs typeface="Times New Roman"/>
              </a:rPr>
              <a:t>we</a:t>
            </a:r>
            <a:r>
              <a:rPr sz="1400" spc="260" dirty="0">
                <a:latin typeface="Times New Roman"/>
                <a:cs typeface="Times New Roman"/>
              </a:rPr>
              <a:t> </a:t>
            </a:r>
            <a:r>
              <a:rPr sz="1400" spc="50" dirty="0">
                <a:latin typeface="Times New Roman"/>
                <a:cs typeface="Times New Roman"/>
              </a:rPr>
              <a:t>made</a:t>
            </a:r>
            <a:r>
              <a:rPr sz="1400" spc="260" dirty="0">
                <a:latin typeface="Times New Roman"/>
                <a:cs typeface="Times New Roman"/>
              </a:rPr>
              <a:t> </a:t>
            </a:r>
            <a:r>
              <a:rPr sz="1400" spc="55" dirty="0">
                <a:latin typeface="Times New Roman"/>
                <a:cs typeface="Times New Roman"/>
              </a:rPr>
              <a:t>arguments</a:t>
            </a:r>
            <a:r>
              <a:rPr sz="1400" spc="260" dirty="0">
                <a:latin typeface="Times New Roman"/>
                <a:cs typeface="Times New Roman"/>
              </a:rPr>
              <a:t> </a:t>
            </a:r>
            <a:r>
              <a:rPr sz="1400" dirty="0">
                <a:latin typeface="Times New Roman"/>
                <a:cs typeface="Times New Roman"/>
              </a:rPr>
              <a:t>for</a:t>
            </a:r>
            <a:r>
              <a:rPr sz="1400" spc="254" dirty="0">
                <a:latin typeface="Times New Roman"/>
                <a:cs typeface="Times New Roman"/>
              </a:rPr>
              <a:t> </a:t>
            </a:r>
            <a:r>
              <a:rPr sz="1400" dirty="0">
                <a:latin typeface="Times New Roman"/>
                <a:cs typeface="Times New Roman"/>
              </a:rPr>
              <a:t>why</a:t>
            </a:r>
            <a:r>
              <a:rPr sz="1400" spc="260" dirty="0">
                <a:latin typeface="Times New Roman"/>
                <a:cs typeface="Times New Roman"/>
              </a:rPr>
              <a:t> </a:t>
            </a:r>
            <a:r>
              <a:rPr sz="1400" dirty="0">
                <a:latin typeface="Times New Roman"/>
                <a:cs typeface="Times New Roman"/>
              </a:rPr>
              <a:t>we</a:t>
            </a:r>
            <a:r>
              <a:rPr sz="1400" spc="260" dirty="0">
                <a:latin typeface="Times New Roman"/>
                <a:cs typeface="Times New Roman"/>
              </a:rPr>
              <a:t> </a:t>
            </a:r>
            <a:r>
              <a:rPr sz="1400" dirty="0">
                <a:latin typeface="Times New Roman"/>
                <a:cs typeface="Times New Roman"/>
              </a:rPr>
              <a:t>would</a:t>
            </a:r>
            <a:r>
              <a:rPr sz="1400" spc="270" dirty="0">
                <a:latin typeface="Times New Roman"/>
                <a:cs typeface="Times New Roman"/>
              </a:rPr>
              <a:t> </a:t>
            </a:r>
            <a:r>
              <a:rPr sz="1400" dirty="0">
                <a:latin typeface="Times New Roman"/>
                <a:cs typeface="Times New Roman"/>
              </a:rPr>
              <a:t>expect</a:t>
            </a:r>
            <a:r>
              <a:rPr sz="1400" spc="260" dirty="0">
                <a:latin typeface="Times New Roman"/>
                <a:cs typeface="Times New Roman"/>
              </a:rPr>
              <a:t> </a:t>
            </a:r>
            <a:r>
              <a:rPr sz="1400" dirty="0">
                <a:latin typeface="Times New Roman"/>
                <a:cs typeface="Times New Roman"/>
              </a:rPr>
              <a:t>allowed</a:t>
            </a:r>
            <a:r>
              <a:rPr sz="1400" spc="265" dirty="0">
                <a:latin typeface="Times New Roman"/>
                <a:cs typeface="Times New Roman"/>
              </a:rPr>
              <a:t> </a:t>
            </a:r>
            <a:r>
              <a:rPr sz="1400" spc="70" dirty="0">
                <a:latin typeface="Times New Roman"/>
                <a:cs typeface="Times New Roman"/>
              </a:rPr>
              <a:t>and</a:t>
            </a:r>
            <a:r>
              <a:rPr sz="1400" spc="265" dirty="0">
                <a:latin typeface="Times New Roman"/>
                <a:cs typeface="Times New Roman"/>
              </a:rPr>
              <a:t> </a:t>
            </a:r>
            <a:r>
              <a:rPr sz="1400" dirty="0">
                <a:latin typeface="Times New Roman"/>
                <a:cs typeface="Times New Roman"/>
              </a:rPr>
              <a:t>forbidden</a:t>
            </a:r>
            <a:r>
              <a:rPr sz="1400" spc="260" dirty="0">
                <a:latin typeface="Times New Roman"/>
                <a:cs typeface="Times New Roman"/>
              </a:rPr>
              <a:t> </a:t>
            </a:r>
            <a:r>
              <a:rPr sz="1400" spc="55" dirty="0">
                <a:latin typeface="Times New Roman"/>
                <a:cs typeface="Times New Roman"/>
              </a:rPr>
              <a:t>bands</a:t>
            </a:r>
            <a:r>
              <a:rPr sz="1400" spc="260" dirty="0">
                <a:latin typeface="Times New Roman"/>
                <a:cs typeface="Times New Roman"/>
              </a:rPr>
              <a:t> </a:t>
            </a:r>
            <a:r>
              <a:rPr sz="1400" dirty="0">
                <a:latin typeface="Times New Roman"/>
                <a:cs typeface="Times New Roman"/>
              </a:rPr>
              <a:t>of</a:t>
            </a:r>
            <a:r>
              <a:rPr sz="1400" spc="260" dirty="0">
                <a:latin typeface="Times New Roman"/>
                <a:cs typeface="Times New Roman"/>
              </a:rPr>
              <a:t> </a:t>
            </a:r>
            <a:r>
              <a:rPr sz="1400" dirty="0">
                <a:latin typeface="Times New Roman"/>
                <a:cs typeface="Times New Roman"/>
              </a:rPr>
              <a:t>energy</a:t>
            </a:r>
            <a:r>
              <a:rPr sz="1400" spc="260" dirty="0">
                <a:latin typeface="Times New Roman"/>
                <a:cs typeface="Times New Roman"/>
              </a:rPr>
              <a:t> </a:t>
            </a:r>
            <a:r>
              <a:rPr sz="1400" dirty="0">
                <a:latin typeface="Times New Roman"/>
                <a:cs typeface="Times New Roman"/>
              </a:rPr>
              <a:t>for</a:t>
            </a:r>
            <a:r>
              <a:rPr sz="1400" spc="260" dirty="0">
                <a:latin typeface="Times New Roman"/>
                <a:cs typeface="Times New Roman"/>
              </a:rPr>
              <a:t> </a:t>
            </a:r>
            <a:r>
              <a:rPr sz="1400" spc="45" dirty="0">
                <a:latin typeface="Times New Roman"/>
                <a:cs typeface="Times New Roman"/>
              </a:rPr>
              <a:t>an </a:t>
            </a:r>
            <a:r>
              <a:rPr sz="1400" dirty="0">
                <a:latin typeface="Times New Roman"/>
                <a:cs typeface="Times New Roman"/>
              </a:rPr>
              <a:t>electron</a:t>
            </a:r>
            <a:r>
              <a:rPr sz="1400" spc="229" dirty="0">
                <a:latin typeface="Times New Roman"/>
                <a:cs typeface="Times New Roman"/>
              </a:rPr>
              <a:t> </a:t>
            </a:r>
            <a:r>
              <a:rPr sz="1400" dirty="0">
                <a:latin typeface="Times New Roman"/>
                <a:cs typeface="Times New Roman"/>
              </a:rPr>
              <a:t>in</a:t>
            </a:r>
            <a:r>
              <a:rPr sz="1400" spc="240" dirty="0">
                <a:latin typeface="Times New Roman"/>
                <a:cs typeface="Times New Roman"/>
              </a:rPr>
              <a:t> </a:t>
            </a:r>
            <a:r>
              <a:rPr sz="1400" spc="75" dirty="0">
                <a:latin typeface="Times New Roman"/>
                <a:cs typeface="Times New Roman"/>
              </a:rPr>
              <a:t>a</a:t>
            </a:r>
            <a:r>
              <a:rPr sz="1400" spc="235" dirty="0">
                <a:latin typeface="Times New Roman"/>
                <a:cs typeface="Times New Roman"/>
              </a:rPr>
              <a:t> </a:t>
            </a:r>
            <a:r>
              <a:rPr sz="1400" dirty="0">
                <a:latin typeface="Times New Roman"/>
                <a:cs typeface="Times New Roman"/>
              </a:rPr>
              <a:t>periodic</a:t>
            </a:r>
            <a:r>
              <a:rPr sz="1400" spc="235" dirty="0">
                <a:latin typeface="Times New Roman"/>
                <a:cs typeface="Times New Roman"/>
              </a:rPr>
              <a:t> </a:t>
            </a:r>
            <a:r>
              <a:rPr sz="1400" spc="55" dirty="0">
                <a:latin typeface="Times New Roman"/>
                <a:cs typeface="Times New Roman"/>
              </a:rPr>
              <a:t>potential.</a:t>
            </a:r>
            <a:r>
              <a:rPr sz="1400" spc="430" dirty="0">
                <a:latin typeface="Times New Roman"/>
                <a:cs typeface="Times New Roman"/>
              </a:rPr>
              <a:t> </a:t>
            </a:r>
            <a:r>
              <a:rPr sz="1400" spc="55" dirty="0">
                <a:latin typeface="Times New Roman"/>
                <a:cs typeface="Times New Roman"/>
              </a:rPr>
              <a:t>In</a:t>
            </a:r>
            <a:r>
              <a:rPr sz="1400" spc="235" dirty="0">
                <a:latin typeface="Times New Roman"/>
                <a:cs typeface="Times New Roman"/>
              </a:rPr>
              <a:t> </a:t>
            </a:r>
            <a:r>
              <a:rPr sz="1400" dirty="0">
                <a:latin typeface="Times New Roman"/>
                <a:cs typeface="Times New Roman"/>
              </a:rPr>
              <a:t>which</a:t>
            </a:r>
            <a:r>
              <a:rPr sz="1400" spc="235" dirty="0">
                <a:latin typeface="Times New Roman"/>
                <a:cs typeface="Times New Roman"/>
              </a:rPr>
              <a:t> </a:t>
            </a:r>
            <a:r>
              <a:rPr sz="1400" spc="50" dirty="0">
                <a:latin typeface="Times New Roman"/>
                <a:cs typeface="Times New Roman"/>
              </a:rPr>
              <a:t>situations</a:t>
            </a:r>
            <a:r>
              <a:rPr sz="1400" spc="235" dirty="0">
                <a:latin typeface="Times New Roman"/>
                <a:cs typeface="Times New Roman"/>
              </a:rPr>
              <a:t> </a:t>
            </a:r>
            <a:r>
              <a:rPr sz="1400" dirty="0">
                <a:latin typeface="Times New Roman"/>
                <a:cs typeface="Times New Roman"/>
              </a:rPr>
              <a:t>would</a:t>
            </a:r>
            <a:r>
              <a:rPr sz="1400" spc="229" dirty="0">
                <a:latin typeface="Times New Roman"/>
                <a:cs typeface="Times New Roman"/>
              </a:rPr>
              <a:t> </a:t>
            </a:r>
            <a:r>
              <a:rPr sz="1400" dirty="0">
                <a:latin typeface="Times New Roman"/>
                <a:cs typeface="Times New Roman"/>
              </a:rPr>
              <a:t>those</a:t>
            </a:r>
            <a:r>
              <a:rPr sz="1400" spc="235" dirty="0">
                <a:latin typeface="Times New Roman"/>
                <a:cs typeface="Times New Roman"/>
              </a:rPr>
              <a:t> </a:t>
            </a:r>
            <a:r>
              <a:rPr sz="1400" spc="55" dirty="0">
                <a:latin typeface="Times New Roman"/>
                <a:cs typeface="Times New Roman"/>
              </a:rPr>
              <a:t>arguments</a:t>
            </a:r>
            <a:r>
              <a:rPr sz="1400" spc="235" dirty="0">
                <a:latin typeface="Times New Roman"/>
                <a:cs typeface="Times New Roman"/>
              </a:rPr>
              <a:t> </a:t>
            </a:r>
            <a:r>
              <a:rPr sz="1400" dirty="0">
                <a:latin typeface="Times New Roman"/>
                <a:cs typeface="Times New Roman"/>
              </a:rPr>
              <a:t>hold?</a:t>
            </a:r>
            <a:r>
              <a:rPr sz="1400" spc="425" dirty="0">
                <a:latin typeface="Times New Roman"/>
                <a:cs typeface="Times New Roman"/>
              </a:rPr>
              <a:t> </a:t>
            </a:r>
            <a:r>
              <a:rPr sz="1400" dirty="0">
                <a:latin typeface="Times New Roman"/>
                <a:cs typeface="Times New Roman"/>
              </a:rPr>
              <a:t>(Choose</a:t>
            </a:r>
            <a:r>
              <a:rPr sz="1400" spc="235"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394970" marR="6350" indent="-257810">
              <a:lnSpc>
                <a:spcPct val="106700"/>
              </a:lnSpc>
              <a:spcBef>
                <a:spcPts val="1595"/>
              </a:spcBef>
              <a:buAutoNum type="alphaUcPeriod"/>
              <a:tabLst>
                <a:tab pos="394970" algn="l"/>
              </a:tabLst>
            </a:pPr>
            <a:r>
              <a:rPr sz="1400" spc="75" dirty="0">
                <a:latin typeface="Times New Roman"/>
                <a:cs typeface="Times New Roman"/>
              </a:rPr>
              <a:t>The</a:t>
            </a:r>
            <a:r>
              <a:rPr sz="1400" spc="265" dirty="0">
                <a:latin typeface="Times New Roman"/>
                <a:cs typeface="Times New Roman"/>
              </a:rPr>
              <a:t> </a:t>
            </a:r>
            <a:r>
              <a:rPr sz="1400" spc="70" dirty="0">
                <a:latin typeface="Times New Roman"/>
                <a:cs typeface="Times New Roman"/>
              </a:rPr>
              <a:t>total</a:t>
            </a:r>
            <a:r>
              <a:rPr sz="1400" spc="265" dirty="0">
                <a:latin typeface="Times New Roman"/>
                <a:cs typeface="Times New Roman"/>
              </a:rPr>
              <a:t> </a:t>
            </a:r>
            <a:r>
              <a:rPr sz="1400" dirty="0">
                <a:latin typeface="Times New Roman"/>
                <a:cs typeface="Times New Roman"/>
              </a:rPr>
              <a:t>energy</a:t>
            </a:r>
            <a:r>
              <a:rPr sz="1400" spc="265" dirty="0">
                <a:latin typeface="Times New Roman"/>
                <a:cs typeface="Times New Roman"/>
              </a:rPr>
              <a:t> </a:t>
            </a:r>
            <a:r>
              <a:rPr sz="1400" dirty="0">
                <a:latin typeface="Times New Roman"/>
                <a:cs typeface="Times New Roman"/>
              </a:rPr>
              <a:t>is</a:t>
            </a:r>
            <a:r>
              <a:rPr sz="1400" spc="265" dirty="0">
                <a:latin typeface="Times New Roman"/>
                <a:cs typeface="Times New Roman"/>
              </a:rPr>
              <a:t> </a:t>
            </a:r>
            <a:r>
              <a:rPr sz="1400" dirty="0">
                <a:latin typeface="Times New Roman"/>
                <a:cs typeface="Times New Roman"/>
              </a:rPr>
              <a:t>lower</a:t>
            </a:r>
            <a:r>
              <a:rPr sz="1400" spc="270" dirty="0">
                <a:latin typeface="Times New Roman"/>
                <a:cs typeface="Times New Roman"/>
              </a:rPr>
              <a:t> </a:t>
            </a:r>
            <a:r>
              <a:rPr sz="1400" spc="95" dirty="0">
                <a:latin typeface="Times New Roman"/>
                <a:cs typeface="Times New Roman"/>
              </a:rPr>
              <a:t>than</a:t>
            </a:r>
            <a:r>
              <a:rPr sz="1400" spc="265" dirty="0">
                <a:latin typeface="Times New Roman"/>
                <a:cs typeface="Times New Roman"/>
              </a:rPr>
              <a:t> </a:t>
            </a:r>
            <a:r>
              <a:rPr sz="1400" spc="70" dirty="0">
                <a:latin typeface="Times New Roman"/>
                <a:cs typeface="Times New Roman"/>
              </a:rPr>
              <a:t>the</a:t>
            </a:r>
            <a:r>
              <a:rPr sz="1400" spc="265" dirty="0">
                <a:latin typeface="Times New Roman"/>
                <a:cs typeface="Times New Roman"/>
              </a:rPr>
              <a:t> </a:t>
            </a:r>
            <a:r>
              <a:rPr sz="1400" spc="75" dirty="0">
                <a:latin typeface="Times New Roman"/>
                <a:cs typeface="Times New Roman"/>
              </a:rPr>
              <a:t>top</a:t>
            </a:r>
            <a:r>
              <a:rPr sz="1400" spc="265" dirty="0">
                <a:latin typeface="Times New Roman"/>
                <a:cs typeface="Times New Roman"/>
              </a:rPr>
              <a:t> </a:t>
            </a:r>
            <a:r>
              <a:rPr sz="1400" dirty="0">
                <a:latin typeface="Times New Roman"/>
                <a:cs typeface="Times New Roman"/>
              </a:rPr>
              <a:t>of</a:t>
            </a:r>
            <a:r>
              <a:rPr sz="1400" spc="265" dirty="0">
                <a:latin typeface="Times New Roman"/>
                <a:cs typeface="Times New Roman"/>
              </a:rPr>
              <a:t> </a:t>
            </a:r>
            <a:r>
              <a:rPr sz="1400" spc="70" dirty="0">
                <a:latin typeface="Times New Roman"/>
                <a:cs typeface="Times New Roman"/>
              </a:rPr>
              <a:t>the</a:t>
            </a:r>
            <a:r>
              <a:rPr sz="1400" spc="270" dirty="0">
                <a:latin typeface="Times New Roman"/>
                <a:cs typeface="Times New Roman"/>
              </a:rPr>
              <a:t> </a:t>
            </a:r>
            <a:r>
              <a:rPr sz="1400" spc="55" dirty="0">
                <a:latin typeface="Times New Roman"/>
                <a:cs typeface="Times New Roman"/>
              </a:rPr>
              <a:t>potential</a:t>
            </a:r>
            <a:r>
              <a:rPr sz="1400" spc="265" dirty="0">
                <a:latin typeface="Times New Roman"/>
                <a:cs typeface="Times New Roman"/>
              </a:rPr>
              <a:t> </a:t>
            </a:r>
            <a:r>
              <a:rPr sz="1400" spc="50" dirty="0">
                <a:latin typeface="Times New Roman"/>
                <a:cs typeface="Times New Roman"/>
              </a:rPr>
              <a:t>barrier</a:t>
            </a:r>
            <a:r>
              <a:rPr sz="1400" spc="265" dirty="0">
                <a:latin typeface="Times New Roman"/>
                <a:cs typeface="Times New Roman"/>
              </a:rPr>
              <a:t> </a:t>
            </a:r>
            <a:r>
              <a:rPr sz="1400" dirty="0">
                <a:latin typeface="Times New Roman"/>
                <a:cs typeface="Times New Roman"/>
              </a:rPr>
              <a:t>(so</a:t>
            </a:r>
            <a:r>
              <a:rPr sz="1400" spc="265" dirty="0">
                <a:latin typeface="Times New Roman"/>
                <a:cs typeface="Times New Roman"/>
              </a:rPr>
              <a:t> </a:t>
            </a:r>
            <a:r>
              <a:rPr sz="1400" dirty="0">
                <a:latin typeface="Times New Roman"/>
                <a:cs typeface="Times New Roman"/>
              </a:rPr>
              <a:t>classically</a:t>
            </a:r>
            <a:r>
              <a:rPr sz="1400" spc="265" dirty="0">
                <a:latin typeface="Times New Roman"/>
                <a:cs typeface="Times New Roman"/>
              </a:rPr>
              <a:t> </a:t>
            </a:r>
            <a:r>
              <a:rPr sz="1400" spc="70" dirty="0">
                <a:latin typeface="Times New Roman"/>
                <a:cs typeface="Times New Roman"/>
              </a:rPr>
              <a:t>the</a:t>
            </a:r>
            <a:r>
              <a:rPr sz="1400" spc="270" dirty="0">
                <a:latin typeface="Times New Roman"/>
                <a:cs typeface="Times New Roman"/>
              </a:rPr>
              <a:t> </a:t>
            </a:r>
            <a:r>
              <a:rPr sz="1400" dirty="0">
                <a:latin typeface="Times New Roman"/>
                <a:cs typeface="Times New Roman"/>
              </a:rPr>
              <a:t>particle</a:t>
            </a:r>
            <a:r>
              <a:rPr sz="1400" spc="265" dirty="0">
                <a:latin typeface="Times New Roman"/>
                <a:cs typeface="Times New Roman"/>
              </a:rPr>
              <a:t> </a:t>
            </a:r>
            <a:r>
              <a:rPr sz="1400" dirty="0">
                <a:latin typeface="Times New Roman"/>
                <a:cs typeface="Times New Roman"/>
              </a:rPr>
              <a:t>would</a:t>
            </a:r>
            <a:r>
              <a:rPr sz="1400" spc="265" dirty="0">
                <a:latin typeface="Times New Roman"/>
                <a:cs typeface="Times New Roman"/>
              </a:rPr>
              <a:t> </a:t>
            </a:r>
            <a:r>
              <a:rPr sz="1400" spc="30" dirty="0">
                <a:latin typeface="Times New Roman"/>
                <a:cs typeface="Times New Roman"/>
              </a:rPr>
              <a:t>be </a:t>
            </a:r>
            <a:r>
              <a:rPr sz="1400" spc="80" dirty="0">
                <a:latin typeface="Times New Roman"/>
                <a:cs typeface="Times New Roman"/>
              </a:rPr>
              <a:t>trapped</a:t>
            </a:r>
            <a:r>
              <a:rPr sz="1400" spc="150" dirty="0">
                <a:latin typeface="Times New Roman"/>
                <a:cs typeface="Times New Roman"/>
              </a:rPr>
              <a:t> </a:t>
            </a:r>
            <a:r>
              <a:rPr sz="1400" dirty="0">
                <a:latin typeface="Times New Roman"/>
                <a:cs typeface="Times New Roman"/>
              </a:rPr>
              <a:t>in</a:t>
            </a:r>
            <a:r>
              <a:rPr sz="1400" spc="155" dirty="0">
                <a:latin typeface="Times New Roman"/>
                <a:cs typeface="Times New Roman"/>
              </a:rPr>
              <a:t> </a:t>
            </a:r>
            <a:r>
              <a:rPr sz="1400" spc="75" dirty="0">
                <a:latin typeface="Times New Roman"/>
                <a:cs typeface="Times New Roman"/>
              </a:rPr>
              <a:t>a</a:t>
            </a:r>
            <a:r>
              <a:rPr sz="1400" spc="155" dirty="0">
                <a:latin typeface="Times New Roman"/>
                <a:cs typeface="Times New Roman"/>
              </a:rPr>
              <a:t> </a:t>
            </a:r>
            <a:r>
              <a:rPr sz="1400" dirty="0">
                <a:latin typeface="Times New Roman"/>
                <a:cs typeface="Times New Roman"/>
              </a:rPr>
              <a:t>single</a:t>
            </a:r>
            <a:r>
              <a:rPr sz="1400" spc="150" dirty="0">
                <a:latin typeface="Times New Roman"/>
                <a:cs typeface="Times New Roman"/>
              </a:rPr>
              <a:t> </a:t>
            </a:r>
            <a:r>
              <a:rPr sz="1400" spc="-10" dirty="0">
                <a:latin typeface="Times New Roman"/>
                <a:cs typeface="Times New Roman"/>
              </a:rPr>
              <a:t>well).</a:t>
            </a:r>
            <a:endParaRPr sz="1400">
              <a:latin typeface="Times New Roman"/>
              <a:cs typeface="Times New Roman"/>
            </a:endParaRPr>
          </a:p>
          <a:p>
            <a:pPr marL="393700" marR="6985" indent="-249554">
              <a:lnSpc>
                <a:spcPct val="106700"/>
              </a:lnSpc>
              <a:spcBef>
                <a:spcPts val="1000"/>
              </a:spcBef>
              <a:buAutoNum type="alphaUcPeriod"/>
              <a:tabLst>
                <a:tab pos="394970" algn="l"/>
              </a:tabLst>
            </a:pPr>
            <a:r>
              <a:rPr sz="1400" spc="75" dirty="0">
                <a:latin typeface="Times New Roman"/>
                <a:cs typeface="Times New Roman"/>
              </a:rPr>
              <a:t>The</a:t>
            </a:r>
            <a:r>
              <a:rPr sz="1400" spc="235" dirty="0">
                <a:latin typeface="Times New Roman"/>
                <a:cs typeface="Times New Roman"/>
              </a:rPr>
              <a:t> </a:t>
            </a:r>
            <a:r>
              <a:rPr sz="1400" spc="70" dirty="0">
                <a:latin typeface="Times New Roman"/>
                <a:cs typeface="Times New Roman"/>
              </a:rPr>
              <a:t>total</a:t>
            </a:r>
            <a:r>
              <a:rPr sz="1400" spc="245" dirty="0">
                <a:latin typeface="Times New Roman"/>
                <a:cs typeface="Times New Roman"/>
              </a:rPr>
              <a:t> </a:t>
            </a:r>
            <a:r>
              <a:rPr sz="1400" dirty="0">
                <a:latin typeface="Times New Roman"/>
                <a:cs typeface="Times New Roman"/>
              </a:rPr>
              <a:t>energy</a:t>
            </a:r>
            <a:r>
              <a:rPr sz="1400" spc="240" dirty="0">
                <a:latin typeface="Times New Roman"/>
                <a:cs typeface="Times New Roman"/>
              </a:rPr>
              <a:t> </a:t>
            </a:r>
            <a:r>
              <a:rPr sz="1400" dirty="0">
                <a:latin typeface="Times New Roman"/>
                <a:cs typeface="Times New Roman"/>
              </a:rPr>
              <a:t>is</a:t>
            </a:r>
            <a:r>
              <a:rPr sz="1400" spc="240" dirty="0">
                <a:latin typeface="Times New Roman"/>
                <a:cs typeface="Times New Roman"/>
              </a:rPr>
              <a:t> </a:t>
            </a:r>
            <a:r>
              <a:rPr sz="1400" dirty="0">
                <a:latin typeface="Times New Roman"/>
                <a:cs typeface="Times New Roman"/>
              </a:rPr>
              <a:t>higher</a:t>
            </a:r>
            <a:r>
              <a:rPr sz="1400" spc="240" dirty="0">
                <a:latin typeface="Times New Roman"/>
                <a:cs typeface="Times New Roman"/>
              </a:rPr>
              <a:t> </a:t>
            </a:r>
            <a:r>
              <a:rPr sz="1400" spc="95" dirty="0">
                <a:latin typeface="Times New Roman"/>
                <a:cs typeface="Times New Roman"/>
              </a:rPr>
              <a:t>than</a:t>
            </a:r>
            <a:r>
              <a:rPr sz="1400" spc="240" dirty="0">
                <a:latin typeface="Times New Roman"/>
                <a:cs typeface="Times New Roman"/>
              </a:rPr>
              <a:t> </a:t>
            </a:r>
            <a:r>
              <a:rPr sz="1400" spc="70" dirty="0">
                <a:latin typeface="Times New Roman"/>
                <a:cs typeface="Times New Roman"/>
              </a:rPr>
              <a:t>the</a:t>
            </a:r>
            <a:r>
              <a:rPr sz="1400" spc="235" dirty="0">
                <a:latin typeface="Times New Roman"/>
                <a:cs typeface="Times New Roman"/>
              </a:rPr>
              <a:t> </a:t>
            </a:r>
            <a:r>
              <a:rPr sz="1400" spc="75" dirty="0">
                <a:latin typeface="Times New Roman"/>
                <a:cs typeface="Times New Roman"/>
              </a:rPr>
              <a:t>top</a:t>
            </a:r>
            <a:r>
              <a:rPr sz="1400" spc="245" dirty="0">
                <a:latin typeface="Times New Roman"/>
                <a:cs typeface="Times New Roman"/>
              </a:rPr>
              <a:t> </a:t>
            </a:r>
            <a:r>
              <a:rPr sz="1400" dirty="0">
                <a:latin typeface="Times New Roman"/>
                <a:cs typeface="Times New Roman"/>
              </a:rPr>
              <a:t>of</a:t>
            </a:r>
            <a:r>
              <a:rPr sz="1400" spc="240" dirty="0">
                <a:latin typeface="Times New Roman"/>
                <a:cs typeface="Times New Roman"/>
              </a:rPr>
              <a:t> </a:t>
            </a:r>
            <a:r>
              <a:rPr sz="1400" spc="70" dirty="0">
                <a:latin typeface="Times New Roman"/>
                <a:cs typeface="Times New Roman"/>
              </a:rPr>
              <a:t>the</a:t>
            </a:r>
            <a:r>
              <a:rPr sz="1400" spc="235" dirty="0">
                <a:latin typeface="Times New Roman"/>
                <a:cs typeface="Times New Roman"/>
              </a:rPr>
              <a:t> </a:t>
            </a:r>
            <a:r>
              <a:rPr sz="1400" spc="55" dirty="0">
                <a:latin typeface="Times New Roman"/>
                <a:cs typeface="Times New Roman"/>
              </a:rPr>
              <a:t>potential</a:t>
            </a:r>
            <a:r>
              <a:rPr sz="1400" spc="245" dirty="0">
                <a:latin typeface="Times New Roman"/>
                <a:cs typeface="Times New Roman"/>
              </a:rPr>
              <a:t> </a:t>
            </a:r>
            <a:r>
              <a:rPr sz="1400" spc="55" dirty="0">
                <a:latin typeface="Times New Roman"/>
                <a:cs typeface="Times New Roman"/>
              </a:rPr>
              <a:t>barrier</a:t>
            </a:r>
            <a:r>
              <a:rPr sz="1400" spc="240" dirty="0">
                <a:latin typeface="Times New Roman"/>
                <a:cs typeface="Times New Roman"/>
              </a:rPr>
              <a:t> </a:t>
            </a:r>
            <a:r>
              <a:rPr sz="1400" dirty="0">
                <a:latin typeface="Times New Roman"/>
                <a:cs typeface="Times New Roman"/>
              </a:rPr>
              <a:t>(so</a:t>
            </a:r>
            <a:r>
              <a:rPr sz="1400" spc="240" dirty="0">
                <a:latin typeface="Times New Roman"/>
                <a:cs typeface="Times New Roman"/>
              </a:rPr>
              <a:t> </a:t>
            </a:r>
            <a:r>
              <a:rPr sz="1400" dirty="0">
                <a:latin typeface="Times New Roman"/>
                <a:cs typeface="Times New Roman"/>
              </a:rPr>
              <a:t>classically</a:t>
            </a:r>
            <a:r>
              <a:rPr sz="1400" spc="245" dirty="0">
                <a:latin typeface="Times New Roman"/>
                <a:cs typeface="Times New Roman"/>
              </a:rPr>
              <a:t> </a:t>
            </a:r>
            <a:r>
              <a:rPr sz="1400" spc="70" dirty="0">
                <a:latin typeface="Times New Roman"/>
                <a:cs typeface="Times New Roman"/>
              </a:rPr>
              <a:t>the</a:t>
            </a:r>
            <a:r>
              <a:rPr sz="1400" spc="235" dirty="0">
                <a:latin typeface="Times New Roman"/>
                <a:cs typeface="Times New Roman"/>
              </a:rPr>
              <a:t> </a:t>
            </a:r>
            <a:r>
              <a:rPr sz="1400" dirty="0">
                <a:latin typeface="Times New Roman"/>
                <a:cs typeface="Times New Roman"/>
              </a:rPr>
              <a:t>particle</a:t>
            </a:r>
            <a:r>
              <a:rPr sz="1400" spc="240" dirty="0">
                <a:latin typeface="Times New Roman"/>
                <a:cs typeface="Times New Roman"/>
              </a:rPr>
              <a:t> </a:t>
            </a:r>
            <a:r>
              <a:rPr sz="1400" dirty="0">
                <a:latin typeface="Times New Roman"/>
                <a:cs typeface="Times New Roman"/>
              </a:rPr>
              <a:t>would</a:t>
            </a:r>
            <a:r>
              <a:rPr sz="1400" spc="235" dirty="0">
                <a:latin typeface="Times New Roman"/>
                <a:cs typeface="Times New Roman"/>
              </a:rPr>
              <a:t> </a:t>
            </a:r>
            <a:r>
              <a:rPr sz="1400" spc="30" dirty="0">
                <a:latin typeface="Times New Roman"/>
                <a:cs typeface="Times New Roman"/>
              </a:rPr>
              <a:t>be 	</a:t>
            </a:r>
            <a:r>
              <a:rPr sz="1400" dirty="0">
                <a:latin typeface="Times New Roman"/>
                <a:cs typeface="Times New Roman"/>
              </a:rPr>
              <a:t>able</a:t>
            </a:r>
            <a:r>
              <a:rPr sz="1400" spc="170" dirty="0">
                <a:latin typeface="Times New Roman"/>
                <a:cs typeface="Times New Roman"/>
              </a:rPr>
              <a:t> </a:t>
            </a:r>
            <a:r>
              <a:rPr sz="1400" spc="75" dirty="0">
                <a:latin typeface="Times New Roman"/>
                <a:cs typeface="Times New Roman"/>
              </a:rPr>
              <a:t>to</a:t>
            </a:r>
            <a:r>
              <a:rPr sz="1400" spc="180" dirty="0">
                <a:latin typeface="Times New Roman"/>
                <a:cs typeface="Times New Roman"/>
              </a:rPr>
              <a:t> </a:t>
            </a:r>
            <a:r>
              <a:rPr sz="1400" spc="55" dirty="0">
                <a:latin typeface="Times New Roman"/>
                <a:cs typeface="Times New Roman"/>
              </a:rPr>
              <a:t>propagate</a:t>
            </a:r>
            <a:r>
              <a:rPr sz="1400" spc="175" dirty="0">
                <a:latin typeface="Times New Roman"/>
                <a:cs typeface="Times New Roman"/>
              </a:rPr>
              <a:t> </a:t>
            </a:r>
            <a:r>
              <a:rPr sz="1400" spc="-10" dirty="0">
                <a:latin typeface="Times New Roman"/>
                <a:cs typeface="Times New Roman"/>
              </a:rPr>
              <a:t>freely).</a:t>
            </a:r>
            <a:endParaRPr sz="1400">
              <a:latin typeface="Times New Roman"/>
              <a:cs typeface="Times New Roman"/>
            </a:endParaRPr>
          </a:p>
          <a:p>
            <a:pPr marL="394335" indent="-252095">
              <a:lnSpc>
                <a:spcPct val="100000"/>
              </a:lnSpc>
              <a:spcBef>
                <a:spcPts val="1110"/>
              </a:spcBef>
              <a:buAutoNum type="alphaUcPeriod"/>
              <a:tabLst>
                <a:tab pos="394335" algn="l"/>
              </a:tabLst>
            </a:pPr>
            <a:r>
              <a:rPr sz="1400" spc="95" dirty="0">
                <a:latin typeface="Times New Roman"/>
                <a:cs typeface="Times New Roman"/>
              </a:rPr>
              <a:t>It</a:t>
            </a:r>
            <a:r>
              <a:rPr sz="1400" spc="200" dirty="0">
                <a:latin typeface="Times New Roman"/>
                <a:cs typeface="Times New Roman"/>
              </a:rPr>
              <a:t> </a:t>
            </a:r>
            <a:r>
              <a:rPr sz="1400" dirty="0">
                <a:latin typeface="Times New Roman"/>
                <a:cs typeface="Times New Roman"/>
              </a:rPr>
              <a:t>applies</a:t>
            </a:r>
            <a:r>
              <a:rPr sz="1400" spc="204" dirty="0">
                <a:latin typeface="Times New Roman"/>
                <a:cs typeface="Times New Roman"/>
              </a:rPr>
              <a:t> </a:t>
            </a:r>
            <a:r>
              <a:rPr sz="1400" dirty="0">
                <a:latin typeface="Times New Roman"/>
                <a:cs typeface="Times New Roman"/>
              </a:rPr>
              <a:t>in</a:t>
            </a:r>
            <a:r>
              <a:rPr sz="1400" spc="200" dirty="0">
                <a:latin typeface="Times New Roman"/>
                <a:cs typeface="Times New Roman"/>
              </a:rPr>
              <a:t> </a:t>
            </a:r>
            <a:r>
              <a:rPr sz="1400" spc="85" dirty="0">
                <a:latin typeface="Times New Roman"/>
                <a:cs typeface="Times New Roman"/>
              </a:rPr>
              <a:t>both</a:t>
            </a:r>
            <a:r>
              <a:rPr sz="1400" spc="204" dirty="0">
                <a:latin typeface="Times New Roman"/>
                <a:cs typeface="Times New Roman"/>
              </a:rPr>
              <a:t> </a:t>
            </a:r>
            <a:r>
              <a:rPr sz="1400" dirty="0">
                <a:latin typeface="Times New Roman"/>
                <a:cs typeface="Times New Roman"/>
              </a:rPr>
              <a:t>of</a:t>
            </a:r>
            <a:r>
              <a:rPr sz="1400" spc="200" dirty="0">
                <a:latin typeface="Times New Roman"/>
                <a:cs typeface="Times New Roman"/>
              </a:rPr>
              <a:t> </a:t>
            </a:r>
            <a:r>
              <a:rPr sz="1400" dirty="0">
                <a:latin typeface="Times New Roman"/>
                <a:cs typeface="Times New Roman"/>
              </a:rPr>
              <a:t>these</a:t>
            </a:r>
            <a:r>
              <a:rPr sz="1400" spc="204" dirty="0">
                <a:latin typeface="Times New Roman"/>
                <a:cs typeface="Times New Roman"/>
              </a:rPr>
              <a:t> </a:t>
            </a:r>
            <a:r>
              <a:rPr sz="1400" spc="-10" dirty="0">
                <a:latin typeface="Times New Roman"/>
                <a:cs typeface="Times New Roman"/>
              </a:rPr>
              <a:t>scenarios.</a:t>
            </a:r>
            <a:endParaRPr sz="1400">
              <a:latin typeface="Times New Roman"/>
              <a:cs typeface="Times New Roman"/>
            </a:endParaRPr>
          </a:p>
          <a:p>
            <a:pPr>
              <a:lnSpc>
                <a:spcPct val="100000"/>
              </a:lnSpc>
              <a:spcBef>
                <a:spcPts val="280"/>
              </a:spcBef>
            </a:pPr>
            <a:endParaRPr sz="1400">
              <a:latin typeface="Times New Roman"/>
              <a:cs typeface="Times New Roman"/>
            </a:endParaRPr>
          </a:p>
          <a:p>
            <a:pPr marL="23495" marR="5080" indent="-11430" algn="just">
              <a:lnSpc>
                <a:spcPct val="106700"/>
              </a:lnSpc>
            </a:pPr>
            <a:r>
              <a:rPr sz="1400" b="1" dirty="0">
                <a:latin typeface="Georgia"/>
                <a:cs typeface="Georgia"/>
              </a:rPr>
              <a:t>Solution:</a:t>
            </a:r>
            <a:r>
              <a:rPr sz="1400" b="1" spc="355" dirty="0">
                <a:latin typeface="Georgia"/>
                <a:cs typeface="Georgia"/>
              </a:rPr>
              <a:t>  </a:t>
            </a:r>
            <a:r>
              <a:rPr sz="1400" spc="50" dirty="0">
                <a:latin typeface="Times New Roman"/>
                <a:cs typeface="Times New Roman"/>
              </a:rPr>
              <a:t>C.</a:t>
            </a:r>
            <a:r>
              <a:rPr sz="1400" spc="110" dirty="0">
                <a:latin typeface="Times New Roman"/>
                <a:cs typeface="Times New Roman"/>
              </a:rPr>
              <a:t> </a:t>
            </a:r>
            <a:r>
              <a:rPr sz="1400" dirty="0">
                <a:latin typeface="Times New Roman"/>
                <a:cs typeface="Times New Roman"/>
              </a:rPr>
              <a:t>Nothing</a:t>
            </a:r>
            <a:r>
              <a:rPr sz="1400" spc="110" dirty="0">
                <a:latin typeface="Times New Roman"/>
                <a:cs typeface="Times New Roman"/>
              </a:rPr>
              <a:t> </a:t>
            </a:r>
            <a:r>
              <a:rPr sz="1400" dirty="0">
                <a:latin typeface="Times New Roman"/>
                <a:cs typeface="Times New Roman"/>
              </a:rPr>
              <a:t>in</a:t>
            </a:r>
            <a:r>
              <a:rPr sz="1400" spc="105" dirty="0">
                <a:latin typeface="Times New Roman"/>
                <a:cs typeface="Times New Roman"/>
              </a:rPr>
              <a:t> </a:t>
            </a:r>
            <a:r>
              <a:rPr sz="1400" dirty="0">
                <a:latin typeface="Times New Roman"/>
                <a:cs typeface="Times New Roman"/>
              </a:rPr>
              <a:t>our</a:t>
            </a:r>
            <a:r>
              <a:rPr sz="1400" spc="110" dirty="0">
                <a:latin typeface="Times New Roman"/>
                <a:cs typeface="Times New Roman"/>
              </a:rPr>
              <a:t> </a:t>
            </a:r>
            <a:r>
              <a:rPr sz="1400" spc="60" dirty="0">
                <a:latin typeface="Times New Roman"/>
                <a:cs typeface="Times New Roman"/>
              </a:rPr>
              <a:t>argument</a:t>
            </a:r>
            <a:r>
              <a:rPr sz="1400" spc="110" dirty="0">
                <a:latin typeface="Times New Roman"/>
                <a:cs typeface="Times New Roman"/>
              </a:rPr>
              <a:t> </a:t>
            </a:r>
            <a:r>
              <a:rPr sz="1400" spc="50" dirty="0">
                <a:latin typeface="Times New Roman"/>
                <a:cs typeface="Times New Roman"/>
              </a:rPr>
              <a:t>depended</a:t>
            </a:r>
            <a:r>
              <a:rPr sz="1400" spc="110" dirty="0">
                <a:latin typeface="Times New Roman"/>
                <a:cs typeface="Times New Roman"/>
              </a:rPr>
              <a:t> </a:t>
            </a:r>
            <a:r>
              <a:rPr sz="1400" dirty="0">
                <a:latin typeface="Times New Roman"/>
                <a:cs typeface="Times New Roman"/>
              </a:rPr>
              <a:t>on</a:t>
            </a:r>
            <a:r>
              <a:rPr sz="1400" spc="105" dirty="0">
                <a:latin typeface="Times New Roman"/>
                <a:cs typeface="Times New Roman"/>
              </a:rPr>
              <a:t> </a:t>
            </a:r>
            <a:r>
              <a:rPr sz="1400" spc="50" dirty="0">
                <a:latin typeface="Times New Roman"/>
                <a:cs typeface="Times New Roman"/>
              </a:rPr>
              <a:t>whether</a:t>
            </a:r>
            <a:r>
              <a:rPr sz="1400" spc="110" dirty="0">
                <a:latin typeface="Times New Roman"/>
                <a:cs typeface="Times New Roman"/>
              </a:rPr>
              <a:t> </a:t>
            </a:r>
            <a:r>
              <a:rPr sz="1400" spc="70" dirty="0">
                <a:latin typeface="Times New Roman"/>
                <a:cs typeface="Times New Roman"/>
              </a:rPr>
              <a:t>the</a:t>
            </a:r>
            <a:r>
              <a:rPr sz="1400" spc="105" dirty="0">
                <a:latin typeface="Times New Roman"/>
                <a:cs typeface="Times New Roman"/>
              </a:rPr>
              <a:t> </a:t>
            </a:r>
            <a:r>
              <a:rPr sz="1400" dirty="0">
                <a:latin typeface="Times New Roman"/>
                <a:cs typeface="Times New Roman"/>
              </a:rPr>
              <a:t>energy</a:t>
            </a:r>
            <a:r>
              <a:rPr sz="1400" spc="110" dirty="0">
                <a:latin typeface="Times New Roman"/>
                <a:cs typeface="Times New Roman"/>
              </a:rPr>
              <a:t> </a:t>
            </a:r>
            <a:r>
              <a:rPr sz="1400" dirty="0">
                <a:latin typeface="Times New Roman"/>
                <a:cs typeface="Times New Roman"/>
              </a:rPr>
              <a:t>was</a:t>
            </a:r>
            <a:r>
              <a:rPr sz="1400" spc="105" dirty="0">
                <a:latin typeface="Times New Roman"/>
                <a:cs typeface="Times New Roman"/>
              </a:rPr>
              <a:t> </a:t>
            </a:r>
            <a:r>
              <a:rPr sz="1400" dirty="0">
                <a:latin typeface="Times New Roman"/>
                <a:cs typeface="Times New Roman"/>
              </a:rPr>
              <a:t>above</a:t>
            </a:r>
            <a:r>
              <a:rPr sz="1400" spc="105" dirty="0">
                <a:latin typeface="Times New Roman"/>
                <a:cs typeface="Times New Roman"/>
              </a:rPr>
              <a:t> </a:t>
            </a:r>
            <a:r>
              <a:rPr sz="1400" dirty="0">
                <a:latin typeface="Times New Roman"/>
                <a:cs typeface="Times New Roman"/>
              </a:rPr>
              <a:t>or</a:t>
            </a:r>
            <a:r>
              <a:rPr sz="1400" spc="110" dirty="0">
                <a:latin typeface="Times New Roman"/>
                <a:cs typeface="Times New Roman"/>
              </a:rPr>
              <a:t> </a:t>
            </a:r>
            <a:r>
              <a:rPr sz="1400" dirty="0">
                <a:latin typeface="Times New Roman"/>
                <a:cs typeface="Times New Roman"/>
              </a:rPr>
              <a:t>below</a:t>
            </a:r>
            <a:r>
              <a:rPr sz="1400" spc="105" dirty="0">
                <a:latin typeface="Times New Roman"/>
                <a:cs typeface="Times New Roman"/>
              </a:rPr>
              <a:t> </a:t>
            </a:r>
            <a:r>
              <a:rPr sz="1400" spc="70" dirty="0">
                <a:latin typeface="Times New Roman"/>
                <a:cs typeface="Times New Roman"/>
              </a:rPr>
              <a:t>the</a:t>
            </a:r>
            <a:r>
              <a:rPr sz="1400" spc="105" dirty="0">
                <a:latin typeface="Times New Roman"/>
                <a:cs typeface="Times New Roman"/>
              </a:rPr>
              <a:t> </a:t>
            </a:r>
            <a:r>
              <a:rPr sz="1400" spc="-10" dirty="0">
                <a:latin typeface="Times New Roman"/>
                <a:cs typeface="Times New Roman"/>
              </a:rPr>
              <a:t>barriers. </a:t>
            </a:r>
            <a:r>
              <a:rPr sz="1400" spc="55" dirty="0">
                <a:latin typeface="Times New Roman"/>
                <a:cs typeface="Times New Roman"/>
              </a:rPr>
              <a:t>In</a:t>
            </a:r>
            <a:r>
              <a:rPr sz="1400" spc="100" dirty="0">
                <a:latin typeface="Times New Roman"/>
                <a:cs typeface="Times New Roman"/>
              </a:rPr>
              <a:t> </a:t>
            </a:r>
            <a:r>
              <a:rPr sz="1400" dirty="0">
                <a:latin typeface="Times New Roman"/>
                <a:cs typeface="Times New Roman"/>
              </a:rPr>
              <a:t>either</a:t>
            </a:r>
            <a:r>
              <a:rPr sz="1400" spc="105" dirty="0">
                <a:latin typeface="Times New Roman"/>
                <a:cs typeface="Times New Roman"/>
              </a:rPr>
              <a:t> </a:t>
            </a:r>
            <a:r>
              <a:rPr sz="1400" dirty="0">
                <a:latin typeface="Times New Roman"/>
                <a:cs typeface="Times New Roman"/>
              </a:rPr>
              <a:t>case</a:t>
            </a:r>
            <a:r>
              <a:rPr sz="1400" spc="105" dirty="0">
                <a:latin typeface="Times New Roman"/>
                <a:cs typeface="Times New Roman"/>
              </a:rPr>
              <a:t> </a:t>
            </a:r>
            <a:r>
              <a:rPr sz="1400" spc="60" dirty="0">
                <a:latin typeface="Times New Roman"/>
                <a:cs typeface="Times New Roman"/>
              </a:rPr>
              <a:t>there</a:t>
            </a:r>
            <a:r>
              <a:rPr sz="1400" spc="105" dirty="0">
                <a:latin typeface="Times New Roman"/>
                <a:cs typeface="Times New Roman"/>
              </a:rPr>
              <a:t> </a:t>
            </a:r>
            <a:r>
              <a:rPr sz="1400" dirty="0">
                <a:latin typeface="Times New Roman"/>
                <a:cs typeface="Times New Roman"/>
              </a:rPr>
              <a:t>will</a:t>
            </a:r>
            <a:r>
              <a:rPr sz="1400" spc="100" dirty="0">
                <a:latin typeface="Times New Roman"/>
                <a:cs typeface="Times New Roman"/>
              </a:rPr>
              <a:t> </a:t>
            </a:r>
            <a:r>
              <a:rPr sz="1400" spc="55" dirty="0">
                <a:latin typeface="Times New Roman"/>
                <a:cs typeface="Times New Roman"/>
              </a:rPr>
              <a:t>be</a:t>
            </a:r>
            <a:r>
              <a:rPr sz="1400" spc="105" dirty="0">
                <a:latin typeface="Times New Roman"/>
                <a:cs typeface="Times New Roman"/>
              </a:rPr>
              <a:t> </a:t>
            </a:r>
            <a:r>
              <a:rPr sz="1400" spc="75" dirty="0">
                <a:latin typeface="Times New Roman"/>
                <a:cs typeface="Times New Roman"/>
              </a:rPr>
              <a:t>a</a:t>
            </a:r>
            <a:r>
              <a:rPr sz="1400" spc="105" dirty="0">
                <a:latin typeface="Times New Roman"/>
                <a:cs typeface="Times New Roman"/>
              </a:rPr>
              <a:t> </a:t>
            </a:r>
            <a:r>
              <a:rPr sz="1400" spc="70" dirty="0">
                <a:latin typeface="Times New Roman"/>
                <a:cs typeface="Times New Roman"/>
              </a:rPr>
              <a:t>transmitted</a:t>
            </a:r>
            <a:r>
              <a:rPr sz="1400" spc="105" dirty="0">
                <a:latin typeface="Times New Roman"/>
                <a:cs typeface="Times New Roman"/>
              </a:rPr>
              <a:t> </a:t>
            </a:r>
            <a:r>
              <a:rPr sz="1400" spc="70" dirty="0">
                <a:latin typeface="Times New Roman"/>
                <a:cs typeface="Times New Roman"/>
              </a:rPr>
              <a:t>and</a:t>
            </a:r>
            <a:r>
              <a:rPr sz="1400" spc="100" dirty="0">
                <a:latin typeface="Times New Roman"/>
                <a:cs typeface="Times New Roman"/>
              </a:rPr>
              <a:t> </a:t>
            </a:r>
            <a:r>
              <a:rPr sz="1400" spc="75" dirty="0">
                <a:latin typeface="Times New Roman"/>
                <a:cs typeface="Times New Roman"/>
              </a:rPr>
              <a:t>a</a:t>
            </a:r>
            <a:r>
              <a:rPr sz="1400" spc="105" dirty="0">
                <a:latin typeface="Times New Roman"/>
                <a:cs typeface="Times New Roman"/>
              </a:rPr>
              <a:t> </a:t>
            </a:r>
            <a:r>
              <a:rPr sz="1400" dirty="0">
                <a:latin typeface="Times New Roman"/>
                <a:cs typeface="Times New Roman"/>
              </a:rPr>
              <a:t>reflected</a:t>
            </a:r>
            <a:r>
              <a:rPr sz="1400" spc="105" dirty="0">
                <a:latin typeface="Times New Roman"/>
                <a:cs typeface="Times New Roman"/>
              </a:rPr>
              <a:t> </a:t>
            </a:r>
            <a:r>
              <a:rPr sz="1400" dirty="0">
                <a:latin typeface="Times New Roman"/>
                <a:cs typeface="Times New Roman"/>
              </a:rPr>
              <a:t>wave</a:t>
            </a:r>
            <a:r>
              <a:rPr sz="1400" spc="105" dirty="0">
                <a:latin typeface="Times New Roman"/>
                <a:cs typeface="Times New Roman"/>
              </a:rPr>
              <a:t> </a:t>
            </a:r>
            <a:r>
              <a:rPr sz="1400" dirty="0">
                <a:latin typeface="Times New Roman"/>
                <a:cs typeface="Times New Roman"/>
              </a:rPr>
              <a:t>from</a:t>
            </a:r>
            <a:r>
              <a:rPr sz="1400" spc="100" dirty="0">
                <a:latin typeface="Times New Roman"/>
                <a:cs typeface="Times New Roman"/>
              </a:rPr>
              <a:t> </a:t>
            </a:r>
            <a:r>
              <a:rPr sz="1400" dirty="0">
                <a:latin typeface="Times New Roman"/>
                <a:cs typeface="Times New Roman"/>
              </a:rPr>
              <a:t>each</a:t>
            </a:r>
            <a:r>
              <a:rPr sz="1400" spc="105" dirty="0">
                <a:latin typeface="Times New Roman"/>
                <a:cs typeface="Times New Roman"/>
              </a:rPr>
              <a:t> </a:t>
            </a:r>
            <a:r>
              <a:rPr sz="1400" spc="50" dirty="0">
                <a:latin typeface="Times New Roman"/>
                <a:cs typeface="Times New Roman"/>
              </a:rPr>
              <a:t>barrier,</a:t>
            </a:r>
            <a:r>
              <a:rPr sz="1400" spc="120" dirty="0">
                <a:latin typeface="Times New Roman"/>
                <a:cs typeface="Times New Roman"/>
              </a:rPr>
              <a:t> </a:t>
            </a:r>
            <a:r>
              <a:rPr sz="1400" spc="70" dirty="0">
                <a:latin typeface="Times New Roman"/>
                <a:cs typeface="Times New Roman"/>
              </a:rPr>
              <a:t>and</a:t>
            </a:r>
            <a:r>
              <a:rPr sz="1400" spc="105" dirty="0">
                <a:latin typeface="Times New Roman"/>
                <a:cs typeface="Times New Roman"/>
              </a:rPr>
              <a:t> </a:t>
            </a:r>
            <a:r>
              <a:rPr sz="1400" dirty="0">
                <a:latin typeface="Times New Roman"/>
                <a:cs typeface="Times New Roman"/>
              </a:rPr>
              <a:t>when</a:t>
            </a:r>
            <a:r>
              <a:rPr sz="1400" spc="105" dirty="0">
                <a:latin typeface="Times New Roman"/>
                <a:cs typeface="Times New Roman"/>
              </a:rPr>
              <a:t> </a:t>
            </a:r>
            <a:r>
              <a:rPr sz="1400" dirty="0">
                <a:latin typeface="Times New Roman"/>
                <a:cs typeface="Times New Roman"/>
              </a:rPr>
              <a:t>you</a:t>
            </a:r>
            <a:r>
              <a:rPr sz="1400" spc="105" dirty="0">
                <a:latin typeface="Times New Roman"/>
                <a:cs typeface="Times New Roman"/>
              </a:rPr>
              <a:t> </a:t>
            </a:r>
            <a:r>
              <a:rPr sz="1400" spc="50" dirty="0">
                <a:latin typeface="Times New Roman"/>
                <a:cs typeface="Times New Roman"/>
              </a:rPr>
              <a:t>sum</a:t>
            </a:r>
            <a:r>
              <a:rPr sz="1400" spc="100" dirty="0">
                <a:latin typeface="Times New Roman"/>
                <a:cs typeface="Times New Roman"/>
              </a:rPr>
              <a:t> </a:t>
            </a:r>
            <a:r>
              <a:rPr sz="1400" spc="75" dirty="0">
                <a:latin typeface="Times New Roman"/>
                <a:cs typeface="Times New Roman"/>
              </a:rPr>
              <a:t>up</a:t>
            </a:r>
            <a:r>
              <a:rPr sz="1400" spc="105" dirty="0">
                <a:latin typeface="Times New Roman"/>
                <a:cs typeface="Times New Roman"/>
              </a:rPr>
              <a:t> </a:t>
            </a:r>
            <a:r>
              <a:rPr sz="1400" spc="45" dirty="0">
                <a:latin typeface="Times New Roman"/>
                <a:cs typeface="Times New Roman"/>
              </a:rPr>
              <a:t>the </a:t>
            </a:r>
            <a:r>
              <a:rPr sz="1400" dirty="0">
                <a:latin typeface="Times New Roman"/>
                <a:cs typeface="Times New Roman"/>
              </a:rPr>
              <a:t>reflected</a:t>
            </a:r>
            <a:r>
              <a:rPr sz="1400" spc="155" dirty="0">
                <a:latin typeface="Times New Roman"/>
                <a:cs typeface="Times New Roman"/>
              </a:rPr>
              <a:t> </a:t>
            </a:r>
            <a:r>
              <a:rPr sz="1400" dirty="0">
                <a:latin typeface="Times New Roman"/>
                <a:cs typeface="Times New Roman"/>
              </a:rPr>
              <a:t>waves</a:t>
            </a:r>
            <a:r>
              <a:rPr sz="1400" spc="155" dirty="0">
                <a:latin typeface="Times New Roman"/>
                <a:cs typeface="Times New Roman"/>
              </a:rPr>
              <a:t> </a:t>
            </a:r>
            <a:r>
              <a:rPr sz="1400" dirty="0">
                <a:latin typeface="Times New Roman"/>
                <a:cs typeface="Times New Roman"/>
              </a:rPr>
              <a:t>from</a:t>
            </a:r>
            <a:r>
              <a:rPr sz="1400" spc="155" dirty="0">
                <a:latin typeface="Times New Roman"/>
                <a:cs typeface="Times New Roman"/>
              </a:rPr>
              <a:t> </a:t>
            </a:r>
            <a:r>
              <a:rPr sz="1400" dirty="0">
                <a:latin typeface="Times New Roman"/>
                <a:cs typeface="Times New Roman"/>
              </a:rPr>
              <a:t>all</a:t>
            </a:r>
            <a:r>
              <a:rPr sz="1400" spc="145" dirty="0">
                <a:latin typeface="Times New Roman"/>
                <a:cs typeface="Times New Roman"/>
              </a:rPr>
              <a:t> </a:t>
            </a:r>
            <a:r>
              <a:rPr sz="1400" spc="70" dirty="0">
                <a:latin typeface="Times New Roman"/>
                <a:cs typeface="Times New Roman"/>
              </a:rPr>
              <a:t>the</a:t>
            </a:r>
            <a:r>
              <a:rPr sz="1400" spc="155" dirty="0">
                <a:latin typeface="Times New Roman"/>
                <a:cs typeface="Times New Roman"/>
              </a:rPr>
              <a:t> </a:t>
            </a:r>
            <a:r>
              <a:rPr sz="1400" dirty="0">
                <a:latin typeface="Times New Roman"/>
                <a:cs typeface="Times New Roman"/>
              </a:rPr>
              <a:t>barriers</a:t>
            </a:r>
            <a:r>
              <a:rPr sz="1400" spc="155" dirty="0">
                <a:latin typeface="Times New Roman"/>
                <a:cs typeface="Times New Roman"/>
              </a:rPr>
              <a:t> </a:t>
            </a:r>
            <a:r>
              <a:rPr sz="1400" spc="70" dirty="0">
                <a:latin typeface="Times New Roman"/>
                <a:cs typeface="Times New Roman"/>
              </a:rPr>
              <a:t>the</a:t>
            </a:r>
            <a:r>
              <a:rPr sz="1400" spc="155" dirty="0">
                <a:latin typeface="Times New Roman"/>
                <a:cs typeface="Times New Roman"/>
              </a:rPr>
              <a:t> </a:t>
            </a:r>
            <a:r>
              <a:rPr sz="1400" spc="50" dirty="0">
                <a:latin typeface="Times New Roman"/>
                <a:cs typeface="Times New Roman"/>
              </a:rPr>
              <a:t>result</a:t>
            </a:r>
            <a:r>
              <a:rPr sz="1400" spc="155" dirty="0">
                <a:latin typeface="Times New Roman"/>
                <a:cs typeface="Times New Roman"/>
              </a:rPr>
              <a:t> </a:t>
            </a:r>
            <a:r>
              <a:rPr sz="1400" dirty="0">
                <a:latin typeface="Times New Roman"/>
                <a:cs typeface="Times New Roman"/>
              </a:rPr>
              <a:t>will</a:t>
            </a:r>
            <a:r>
              <a:rPr sz="1400" spc="155" dirty="0">
                <a:latin typeface="Times New Roman"/>
                <a:cs typeface="Times New Roman"/>
              </a:rPr>
              <a:t> </a:t>
            </a:r>
            <a:r>
              <a:rPr sz="1400" spc="55" dirty="0">
                <a:latin typeface="Times New Roman"/>
                <a:cs typeface="Times New Roman"/>
              </a:rPr>
              <a:t>be</a:t>
            </a:r>
            <a:r>
              <a:rPr sz="1400" spc="155" dirty="0">
                <a:latin typeface="Times New Roman"/>
                <a:cs typeface="Times New Roman"/>
              </a:rPr>
              <a:t> </a:t>
            </a:r>
            <a:r>
              <a:rPr sz="1400" dirty="0">
                <a:latin typeface="Times New Roman"/>
                <a:cs typeface="Times New Roman"/>
              </a:rPr>
              <a:t>small</a:t>
            </a:r>
            <a:r>
              <a:rPr sz="1400" spc="155" dirty="0">
                <a:latin typeface="Times New Roman"/>
                <a:cs typeface="Times New Roman"/>
              </a:rPr>
              <a:t> </a:t>
            </a:r>
            <a:r>
              <a:rPr sz="1400" dirty="0">
                <a:latin typeface="Times New Roman"/>
                <a:cs typeface="Times New Roman"/>
              </a:rPr>
              <a:t>except</a:t>
            </a:r>
            <a:r>
              <a:rPr sz="1400" spc="150" dirty="0">
                <a:latin typeface="Times New Roman"/>
                <a:cs typeface="Times New Roman"/>
              </a:rPr>
              <a:t> </a:t>
            </a:r>
            <a:r>
              <a:rPr sz="1400" dirty="0">
                <a:latin typeface="Times New Roman"/>
                <a:cs typeface="Times New Roman"/>
              </a:rPr>
              <a:t>for</a:t>
            </a:r>
            <a:r>
              <a:rPr sz="1400" spc="155" dirty="0">
                <a:latin typeface="Times New Roman"/>
                <a:cs typeface="Times New Roman"/>
              </a:rPr>
              <a:t> </a:t>
            </a:r>
            <a:r>
              <a:rPr sz="1400" dirty="0">
                <a:latin typeface="Times New Roman"/>
                <a:cs typeface="Times New Roman"/>
              </a:rPr>
              <a:t>values</a:t>
            </a:r>
            <a:r>
              <a:rPr sz="1400" spc="155" dirty="0">
                <a:latin typeface="Times New Roman"/>
                <a:cs typeface="Times New Roman"/>
              </a:rPr>
              <a:t> </a:t>
            </a:r>
            <a:r>
              <a:rPr sz="1400" dirty="0">
                <a:latin typeface="Times New Roman"/>
                <a:cs typeface="Times New Roman"/>
              </a:rPr>
              <a:t>of</a:t>
            </a:r>
            <a:r>
              <a:rPr sz="1400" spc="150" dirty="0">
                <a:latin typeface="Times New Roman"/>
                <a:cs typeface="Times New Roman"/>
              </a:rPr>
              <a:t> </a:t>
            </a:r>
            <a:r>
              <a:rPr sz="1400" dirty="0">
                <a:latin typeface="Cambria"/>
                <a:cs typeface="Cambria"/>
              </a:rPr>
              <a:t>k</a:t>
            </a:r>
            <a:r>
              <a:rPr sz="1400" spc="254" dirty="0">
                <a:latin typeface="Cambria"/>
                <a:cs typeface="Cambria"/>
              </a:rPr>
              <a:t> </a:t>
            </a:r>
            <a:r>
              <a:rPr sz="1400" spc="114" dirty="0">
                <a:latin typeface="Times New Roman"/>
                <a:cs typeface="Times New Roman"/>
              </a:rPr>
              <a:t>that</a:t>
            </a:r>
            <a:r>
              <a:rPr sz="1400" spc="155" dirty="0">
                <a:latin typeface="Times New Roman"/>
                <a:cs typeface="Times New Roman"/>
              </a:rPr>
              <a:t> </a:t>
            </a:r>
            <a:r>
              <a:rPr sz="1400" spc="50" dirty="0">
                <a:latin typeface="Times New Roman"/>
                <a:cs typeface="Times New Roman"/>
              </a:rPr>
              <a:t>meet</a:t>
            </a:r>
            <a:r>
              <a:rPr sz="1400" spc="150" dirty="0">
                <a:latin typeface="Times New Roman"/>
                <a:cs typeface="Times New Roman"/>
              </a:rPr>
              <a:t> </a:t>
            </a:r>
            <a:r>
              <a:rPr sz="1400" spc="70" dirty="0">
                <a:latin typeface="Times New Roman"/>
                <a:cs typeface="Times New Roman"/>
              </a:rPr>
              <a:t>the</a:t>
            </a:r>
            <a:r>
              <a:rPr sz="1400" spc="155" dirty="0">
                <a:latin typeface="Times New Roman"/>
                <a:cs typeface="Times New Roman"/>
              </a:rPr>
              <a:t> </a:t>
            </a:r>
            <a:r>
              <a:rPr sz="1400" spc="-10" dirty="0">
                <a:latin typeface="Times New Roman"/>
                <a:cs typeface="Times New Roman"/>
              </a:rPr>
              <a:t>resonance condition.</a:t>
            </a:r>
            <a:endParaRPr sz="1400">
              <a:latin typeface="Times New Roman"/>
              <a:cs typeface="Times New Roman"/>
            </a:endParaRPr>
          </a:p>
          <a:p>
            <a:pPr marL="23495" marR="5715" algn="just">
              <a:lnSpc>
                <a:spcPct val="106700"/>
              </a:lnSpc>
              <a:spcBef>
                <a:spcPts val="600"/>
              </a:spcBef>
            </a:pPr>
            <a:r>
              <a:rPr sz="1400" dirty="0">
                <a:latin typeface="Times New Roman"/>
                <a:cs typeface="Times New Roman"/>
              </a:rPr>
              <a:t>You</a:t>
            </a:r>
            <a:r>
              <a:rPr sz="1400" spc="125" dirty="0">
                <a:latin typeface="Times New Roman"/>
                <a:cs typeface="Times New Roman"/>
              </a:rPr>
              <a:t> </a:t>
            </a:r>
            <a:r>
              <a:rPr sz="1400" spc="50" dirty="0">
                <a:latin typeface="Times New Roman"/>
                <a:cs typeface="Times New Roman"/>
              </a:rPr>
              <a:t>might</a:t>
            </a:r>
            <a:r>
              <a:rPr sz="1400" spc="130" dirty="0">
                <a:latin typeface="Times New Roman"/>
                <a:cs typeface="Times New Roman"/>
              </a:rPr>
              <a:t> </a:t>
            </a:r>
            <a:r>
              <a:rPr sz="1400" spc="65" dirty="0">
                <a:latin typeface="Times New Roman"/>
                <a:cs typeface="Times New Roman"/>
              </a:rPr>
              <a:t>think</a:t>
            </a:r>
            <a:r>
              <a:rPr sz="1400" spc="125" dirty="0">
                <a:latin typeface="Times New Roman"/>
                <a:cs typeface="Times New Roman"/>
              </a:rPr>
              <a:t> </a:t>
            </a:r>
            <a:r>
              <a:rPr sz="1400" spc="114" dirty="0">
                <a:latin typeface="Times New Roman"/>
                <a:cs typeface="Times New Roman"/>
              </a:rPr>
              <a:t>that</a:t>
            </a:r>
            <a:r>
              <a:rPr sz="1400" spc="13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dirty="0">
                <a:latin typeface="Times New Roman"/>
                <a:cs typeface="Times New Roman"/>
              </a:rPr>
              <a:t>electron</a:t>
            </a:r>
            <a:r>
              <a:rPr sz="1400" spc="130" dirty="0">
                <a:latin typeface="Times New Roman"/>
                <a:cs typeface="Times New Roman"/>
              </a:rPr>
              <a:t> </a:t>
            </a:r>
            <a:r>
              <a:rPr sz="1400" dirty="0">
                <a:latin typeface="Times New Roman"/>
                <a:cs typeface="Times New Roman"/>
              </a:rPr>
              <a:t>energy</a:t>
            </a:r>
            <a:r>
              <a:rPr sz="1400" spc="125" dirty="0">
                <a:latin typeface="Times New Roman"/>
                <a:cs typeface="Times New Roman"/>
              </a:rPr>
              <a:t> </a:t>
            </a:r>
            <a:r>
              <a:rPr sz="1400" dirty="0">
                <a:latin typeface="Times New Roman"/>
                <a:cs typeface="Times New Roman"/>
              </a:rPr>
              <a:t>would</a:t>
            </a:r>
            <a:r>
              <a:rPr sz="1400" spc="130" dirty="0">
                <a:latin typeface="Times New Roman"/>
                <a:cs typeface="Times New Roman"/>
              </a:rPr>
              <a:t> </a:t>
            </a:r>
            <a:r>
              <a:rPr sz="1400" dirty="0">
                <a:latin typeface="Times New Roman"/>
                <a:cs typeface="Times New Roman"/>
              </a:rPr>
              <a:t>have</a:t>
            </a:r>
            <a:r>
              <a:rPr sz="1400" spc="120" dirty="0">
                <a:latin typeface="Times New Roman"/>
                <a:cs typeface="Times New Roman"/>
              </a:rPr>
              <a:t> </a:t>
            </a:r>
            <a:r>
              <a:rPr sz="1400" spc="75" dirty="0">
                <a:latin typeface="Times New Roman"/>
                <a:cs typeface="Times New Roman"/>
              </a:rPr>
              <a:t>to</a:t>
            </a:r>
            <a:r>
              <a:rPr sz="1400" spc="130" dirty="0">
                <a:latin typeface="Times New Roman"/>
                <a:cs typeface="Times New Roman"/>
              </a:rPr>
              <a:t> </a:t>
            </a:r>
            <a:r>
              <a:rPr sz="1400" spc="55" dirty="0">
                <a:latin typeface="Times New Roman"/>
                <a:cs typeface="Times New Roman"/>
              </a:rPr>
              <a:t>be</a:t>
            </a:r>
            <a:r>
              <a:rPr sz="1400" spc="120" dirty="0">
                <a:latin typeface="Times New Roman"/>
                <a:cs typeface="Times New Roman"/>
              </a:rPr>
              <a:t> </a:t>
            </a:r>
            <a:r>
              <a:rPr sz="1400" dirty="0">
                <a:latin typeface="Times New Roman"/>
                <a:cs typeface="Times New Roman"/>
              </a:rPr>
              <a:t>lower</a:t>
            </a:r>
            <a:r>
              <a:rPr sz="1400" spc="130" dirty="0">
                <a:latin typeface="Times New Roman"/>
                <a:cs typeface="Times New Roman"/>
              </a:rPr>
              <a:t> </a:t>
            </a:r>
            <a:r>
              <a:rPr sz="1400" spc="95" dirty="0">
                <a:latin typeface="Times New Roman"/>
                <a:cs typeface="Times New Roman"/>
              </a:rPr>
              <a:t>than</a:t>
            </a:r>
            <a:r>
              <a:rPr sz="1400" spc="125" dirty="0">
                <a:latin typeface="Times New Roman"/>
                <a:cs typeface="Times New Roman"/>
              </a:rPr>
              <a:t> </a:t>
            </a:r>
            <a:r>
              <a:rPr sz="1400" spc="70" dirty="0">
                <a:latin typeface="Times New Roman"/>
                <a:cs typeface="Times New Roman"/>
              </a:rPr>
              <a:t>the</a:t>
            </a:r>
            <a:r>
              <a:rPr sz="1400" spc="120" dirty="0">
                <a:latin typeface="Times New Roman"/>
                <a:cs typeface="Times New Roman"/>
              </a:rPr>
              <a:t> </a:t>
            </a:r>
            <a:r>
              <a:rPr sz="1400" spc="50" dirty="0">
                <a:latin typeface="Times New Roman"/>
                <a:cs typeface="Times New Roman"/>
              </a:rPr>
              <a:t>barrier</a:t>
            </a:r>
            <a:r>
              <a:rPr sz="1400" spc="130" dirty="0">
                <a:latin typeface="Times New Roman"/>
                <a:cs typeface="Times New Roman"/>
              </a:rPr>
              <a:t> </a:t>
            </a:r>
            <a:r>
              <a:rPr sz="1400" dirty="0">
                <a:latin typeface="Times New Roman"/>
                <a:cs typeface="Times New Roman"/>
              </a:rPr>
              <a:t>height</a:t>
            </a:r>
            <a:r>
              <a:rPr sz="1400" spc="125" dirty="0">
                <a:latin typeface="Times New Roman"/>
                <a:cs typeface="Times New Roman"/>
              </a:rPr>
              <a:t> </a:t>
            </a:r>
            <a:r>
              <a:rPr sz="1400" dirty="0">
                <a:latin typeface="Times New Roman"/>
                <a:cs typeface="Times New Roman"/>
              </a:rPr>
              <a:t>since</a:t>
            </a:r>
            <a:r>
              <a:rPr sz="1400" spc="125" dirty="0">
                <a:latin typeface="Times New Roman"/>
                <a:cs typeface="Times New Roman"/>
              </a:rPr>
              <a:t> </a:t>
            </a:r>
            <a:r>
              <a:rPr sz="1400" spc="70" dirty="0">
                <a:latin typeface="Times New Roman"/>
                <a:cs typeface="Times New Roman"/>
              </a:rPr>
              <a:t>the</a:t>
            </a:r>
            <a:r>
              <a:rPr sz="1400" spc="120" dirty="0">
                <a:latin typeface="Times New Roman"/>
                <a:cs typeface="Times New Roman"/>
              </a:rPr>
              <a:t> </a:t>
            </a:r>
            <a:r>
              <a:rPr sz="1400" spc="-10" dirty="0">
                <a:latin typeface="Times New Roman"/>
                <a:cs typeface="Times New Roman"/>
              </a:rPr>
              <a:t>electron </a:t>
            </a:r>
            <a:r>
              <a:rPr sz="1400" dirty="0">
                <a:latin typeface="Times New Roman"/>
                <a:cs typeface="Times New Roman"/>
              </a:rPr>
              <a:t>is</a:t>
            </a:r>
            <a:r>
              <a:rPr sz="1400" spc="225" dirty="0">
                <a:latin typeface="Times New Roman"/>
                <a:cs typeface="Times New Roman"/>
              </a:rPr>
              <a:t> </a:t>
            </a:r>
            <a:r>
              <a:rPr sz="1400" spc="65" dirty="0">
                <a:latin typeface="Times New Roman"/>
                <a:cs typeface="Times New Roman"/>
              </a:rPr>
              <a:t>bound</a:t>
            </a:r>
            <a:r>
              <a:rPr sz="1400" spc="225" dirty="0">
                <a:latin typeface="Times New Roman"/>
                <a:cs typeface="Times New Roman"/>
              </a:rPr>
              <a:t> </a:t>
            </a:r>
            <a:r>
              <a:rPr sz="1400" dirty="0">
                <a:latin typeface="Times New Roman"/>
                <a:cs typeface="Times New Roman"/>
              </a:rPr>
              <a:t>inside</a:t>
            </a:r>
            <a:r>
              <a:rPr sz="1400" spc="225"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dirty="0">
                <a:latin typeface="Times New Roman"/>
                <a:cs typeface="Times New Roman"/>
              </a:rPr>
              <a:t>solid,</a:t>
            </a:r>
            <a:r>
              <a:rPr sz="1400" spc="245" dirty="0">
                <a:latin typeface="Times New Roman"/>
                <a:cs typeface="Times New Roman"/>
              </a:rPr>
              <a:t> </a:t>
            </a:r>
            <a:r>
              <a:rPr sz="1400" spc="100" dirty="0">
                <a:latin typeface="Times New Roman"/>
                <a:cs typeface="Times New Roman"/>
              </a:rPr>
              <a:t>but</a:t>
            </a:r>
            <a:r>
              <a:rPr sz="1400" spc="225" dirty="0">
                <a:latin typeface="Times New Roman"/>
                <a:cs typeface="Times New Roman"/>
              </a:rPr>
              <a:t> </a:t>
            </a:r>
            <a:r>
              <a:rPr sz="1400" spc="114" dirty="0">
                <a:latin typeface="Times New Roman"/>
                <a:cs typeface="Times New Roman"/>
              </a:rPr>
              <a:t>that</a:t>
            </a:r>
            <a:r>
              <a:rPr sz="1400" spc="225" dirty="0">
                <a:latin typeface="Times New Roman"/>
                <a:cs typeface="Times New Roman"/>
              </a:rPr>
              <a:t> </a:t>
            </a:r>
            <a:r>
              <a:rPr sz="1400" dirty="0">
                <a:latin typeface="Times New Roman"/>
                <a:cs typeface="Times New Roman"/>
              </a:rPr>
              <a:t>binding</a:t>
            </a:r>
            <a:r>
              <a:rPr sz="1400" spc="225" dirty="0">
                <a:latin typeface="Times New Roman"/>
                <a:cs typeface="Times New Roman"/>
              </a:rPr>
              <a:t> </a:t>
            </a:r>
            <a:r>
              <a:rPr sz="1400" dirty="0">
                <a:latin typeface="Times New Roman"/>
                <a:cs typeface="Times New Roman"/>
              </a:rPr>
              <a:t>results</a:t>
            </a:r>
            <a:r>
              <a:rPr sz="1400" spc="229" dirty="0">
                <a:latin typeface="Times New Roman"/>
                <a:cs typeface="Times New Roman"/>
              </a:rPr>
              <a:t> </a:t>
            </a:r>
            <a:r>
              <a:rPr sz="1400" dirty="0">
                <a:latin typeface="Times New Roman"/>
                <a:cs typeface="Times New Roman"/>
              </a:rPr>
              <a:t>from</a:t>
            </a:r>
            <a:r>
              <a:rPr sz="1400" spc="225" dirty="0">
                <a:latin typeface="Times New Roman"/>
                <a:cs typeface="Times New Roman"/>
              </a:rPr>
              <a:t> </a:t>
            </a:r>
            <a:r>
              <a:rPr sz="1400" spc="65" dirty="0">
                <a:latin typeface="Times New Roman"/>
                <a:cs typeface="Times New Roman"/>
              </a:rPr>
              <a:t>boundary</a:t>
            </a:r>
            <a:r>
              <a:rPr sz="1400" spc="225" dirty="0">
                <a:latin typeface="Times New Roman"/>
                <a:cs typeface="Times New Roman"/>
              </a:rPr>
              <a:t> </a:t>
            </a:r>
            <a:r>
              <a:rPr sz="1400" dirty="0">
                <a:latin typeface="Times New Roman"/>
                <a:cs typeface="Times New Roman"/>
              </a:rPr>
              <a:t>effects</a:t>
            </a:r>
            <a:r>
              <a:rPr sz="1400" spc="225" dirty="0">
                <a:latin typeface="Times New Roman"/>
                <a:cs typeface="Times New Roman"/>
              </a:rPr>
              <a:t> </a:t>
            </a:r>
            <a:r>
              <a:rPr sz="1400" spc="114" dirty="0">
                <a:latin typeface="Times New Roman"/>
                <a:cs typeface="Times New Roman"/>
              </a:rPr>
              <a:t>at</a:t>
            </a:r>
            <a:r>
              <a:rPr sz="1400" spc="225"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dirty="0">
                <a:latin typeface="Times New Roman"/>
                <a:cs typeface="Times New Roman"/>
              </a:rPr>
              <a:t>edge</a:t>
            </a:r>
            <a:r>
              <a:rPr sz="1400" spc="225"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dirty="0">
                <a:latin typeface="Times New Roman"/>
                <a:cs typeface="Times New Roman"/>
              </a:rPr>
              <a:t>solid.</a:t>
            </a:r>
            <a:r>
              <a:rPr sz="1400" spc="80" dirty="0">
                <a:latin typeface="Times New Roman"/>
                <a:cs typeface="Times New Roman"/>
              </a:rPr>
              <a:t>  </a:t>
            </a:r>
            <a:r>
              <a:rPr sz="1400" spc="55" dirty="0">
                <a:latin typeface="Times New Roman"/>
                <a:cs typeface="Times New Roman"/>
              </a:rPr>
              <a:t>In</a:t>
            </a:r>
            <a:r>
              <a:rPr sz="1400" spc="229" dirty="0">
                <a:latin typeface="Times New Roman"/>
                <a:cs typeface="Times New Roman"/>
              </a:rPr>
              <a:t> </a:t>
            </a:r>
            <a:r>
              <a:rPr sz="1400" spc="45" dirty="0">
                <a:latin typeface="Times New Roman"/>
                <a:cs typeface="Times New Roman"/>
              </a:rPr>
              <a:t>the </a:t>
            </a:r>
            <a:r>
              <a:rPr sz="1400" dirty="0">
                <a:latin typeface="Times New Roman"/>
                <a:cs typeface="Times New Roman"/>
              </a:rPr>
              <a:t>interior</a:t>
            </a:r>
            <a:r>
              <a:rPr sz="1400" spc="215" dirty="0">
                <a:latin typeface="Times New Roman"/>
                <a:cs typeface="Times New Roman"/>
              </a:rPr>
              <a:t> </a:t>
            </a:r>
            <a:r>
              <a:rPr sz="1400" dirty="0">
                <a:latin typeface="Times New Roman"/>
                <a:cs typeface="Times New Roman"/>
              </a:rPr>
              <a:t>you</a:t>
            </a:r>
            <a:r>
              <a:rPr sz="1400" spc="215" dirty="0">
                <a:latin typeface="Times New Roman"/>
                <a:cs typeface="Times New Roman"/>
              </a:rPr>
              <a:t> </a:t>
            </a:r>
            <a:r>
              <a:rPr sz="1400" dirty="0">
                <a:latin typeface="Times New Roman"/>
                <a:cs typeface="Times New Roman"/>
              </a:rPr>
              <a:t>can</a:t>
            </a:r>
            <a:r>
              <a:rPr sz="1400" spc="220" dirty="0">
                <a:latin typeface="Times New Roman"/>
                <a:cs typeface="Times New Roman"/>
              </a:rPr>
              <a:t> </a:t>
            </a:r>
            <a:r>
              <a:rPr sz="1400" dirty="0">
                <a:latin typeface="Times New Roman"/>
                <a:cs typeface="Times New Roman"/>
              </a:rPr>
              <a:t>have</a:t>
            </a:r>
            <a:r>
              <a:rPr sz="1400" spc="215" dirty="0">
                <a:latin typeface="Times New Roman"/>
                <a:cs typeface="Times New Roman"/>
              </a:rPr>
              <a:t> </a:t>
            </a:r>
            <a:r>
              <a:rPr sz="1400" spc="55" dirty="0">
                <a:latin typeface="Times New Roman"/>
                <a:cs typeface="Times New Roman"/>
              </a:rPr>
              <a:t>tightly</a:t>
            </a:r>
            <a:r>
              <a:rPr sz="1400" spc="215" dirty="0">
                <a:latin typeface="Times New Roman"/>
                <a:cs typeface="Times New Roman"/>
              </a:rPr>
              <a:t> </a:t>
            </a:r>
            <a:r>
              <a:rPr sz="1400" spc="65" dirty="0">
                <a:latin typeface="Times New Roman"/>
                <a:cs typeface="Times New Roman"/>
              </a:rPr>
              <a:t>bound</a:t>
            </a:r>
            <a:r>
              <a:rPr sz="1400" spc="220" dirty="0">
                <a:latin typeface="Times New Roman"/>
                <a:cs typeface="Times New Roman"/>
              </a:rPr>
              <a:t> </a:t>
            </a:r>
            <a:r>
              <a:rPr sz="1400" dirty="0">
                <a:latin typeface="Times New Roman"/>
                <a:cs typeface="Times New Roman"/>
              </a:rPr>
              <a:t>electrons</a:t>
            </a:r>
            <a:r>
              <a:rPr sz="1400" spc="215" dirty="0">
                <a:latin typeface="Times New Roman"/>
                <a:cs typeface="Times New Roman"/>
              </a:rPr>
              <a:t> </a:t>
            </a:r>
            <a:r>
              <a:rPr sz="1400" spc="70" dirty="0">
                <a:latin typeface="Times New Roman"/>
                <a:cs typeface="Times New Roman"/>
              </a:rPr>
              <a:t>and</a:t>
            </a:r>
            <a:r>
              <a:rPr sz="1400" spc="220" dirty="0">
                <a:latin typeface="Times New Roman"/>
                <a:cs typeface="Times New Roman"/>
              </a:rPr>
              <a:t> </a:t>
            </a:r>
            <a:r>
              <a:rPr sz="1400" dirty="0">
                <a:latin typeface="Times New Roman"/>
                <a:cs typeface="Times New Roman"/>
              </a:rPr>
              <a:t>electrons</a:t>
            </a:r>
            <a:r>
              <a:rPr sz="1400" spc="215" dirty="0">
                <a:latin typeface="Times New Roman"/>
                <a:cs typeface="Times New Roman"/>
              </a:rPr>
              <a:t> </a:t>
            </a:r>
            <a:r>
              <a:rPr sz="1400" spc="114" dirty="0">
                <a:latin typeface="Times New Roman"/>
                <a:cs typeface="Times New Roman"/>
              </a:rPr>
              <a:t>that</a:t>
            </a:r>
            <a:r>
              <a:rPr sz="1400" spc="215" dirty="0">
                <a:latin typeface="Times New Roman"/>
                <a:cs typeface="Times New Roman"/>
              </a:rPr>
              <a:t> </a:t>
            </a:r>
            <a:r>
              <a:rPr sz="1400" dirty="0">
                <a:latin typeface="Times New Roman"/>
                <a:cs typeface="Times New Roman"/>
              </a:rPr>
              <a:t>can</a:t>
            </a:r>
            <a:r>
              <a:rPr sz="1400" spc="220" dirty="0">
                <a:latin typeface="Times New Roman"/>
                <a:cs typeface="Times New Roman"/>
              </a:rPr>
              <a:t> </a:t>
            </a:r>
            <a:r>
              <a:rPr sz="1400" dirty="0">
                <a:latin typeface="Times New Roman"/>
                <a:cs typeface="Times New Roman"/>
              </a:rPr>
              <a:t>move</a:t>
            </a:r>
            <a:r>
              <a:rPr sz="1400" spc="215" dirty="0">
                <a:latin typeface="Times New Roman"/>
                <a:cs typeface="Times New Roman"/>
              </a:rPr>
              <a:t> </a:t>
            </a:r>
            <a:r>
              <a:rPr sz="1400" dirty="0">
                <a:latin typeface="Times New Roman"/>
                <a:cs typeface="Times New Roman"/>
              </a:rPr>
              <a:t>freely</a:t>
            </a:r>
            <a:r>
              <a:rPr sz="1400" spc="225" dirty="0">
                <a:latin typeface="Times New Roman"/>
                <a:cs typeface="Times New Roman"/>
              </a:rPr>
              <a:t> </a:t>
            </a:r>
            <a:r>
              <a:rPr sz="1400" spc="65" dirty="0">
                <a:latin typeface="Times New Roman"/>
                <a:cs typeface="Times New Roman"/>
              </a:rPr>
              <a:t>throughout</a:t>
            </a:r>
            <a:r>
              <a:rPr sz="1400" spc="220"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spc="40" dirty="0">
                <a:latin typeface="Times New Roman"/>
                <a:cs typeface="Times New Roman"/>
              </a:rPr>
              <a:t>lattice.</a:t>
            </a:r>
            <a:endParaRPr sz="140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742721" y="878291"/>
            <a:ext cx="223202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2803525" cy="288290"/>
          </a:xfrm>
          <a:prstGeom prst="rect">
            <a:avLst/>
          </a:prstGeom>
        </p:spPr>
        <p:txBody>
          <a:bodyPr vert="horz" wrap="square" lIns="0" tIns="15240" rIns="0" bIns="0" rtlCol="0">
            <a:spAutoFit/>
          </a:bodyPr>
          <a:lstStyle/>
          <a:p>
            <a:pPr marL="12700">
              <a:lnSpc>
                <a:spcPct val="100000"/>
              </a:lnSpc>
              <a:spcBef>
                <a:spcPts val="120"/>
              </a:spcBef>
              <a:tabLst>
                <a:tab pos="695325" algn="l"/>
              </a:tabLst>
            </a:pPr>
            <a:r>
              <a:rPr sz="1700" b="1" spc="-20" dirty="0">
                <a:latin typeface="Georgia"/>
                <a:cs typeface="Georgia"/>
              </a:rPr>
              <a:t>11.6</a:t>
            </a:r>
            <a:r>
              <a:rPr sz="1700" b="1" dirty="0">
                <a:latin typeface="Georgia"/>
                <a:cs typeface="Georgia"/>
              </a:rPr>
              <a:t>	</a:t>
            </a:r>
            <a:r>
              <a:rPr sz="1700" b="1" spc="-10" dirty="0">
                <a:latin typeface="Georgia"/>
                <a:cs typeface="Georgia"/>
              </a:rPr>
              <a:t>Magnetic</a:t>
            </a:r>
            <a:r>
              <a:rPr sz="1700" b="1" spc="45" dirty="0">
                <a:latin typeface="Georgia"/>
                <a:cs typeface="Georgia"/>
              </a:rPr>
              <a:t> </a:t>
            </a:r>
            <a:r>
              <a:rPr sz="1700" b="1" spc="-35" dirty="0">
                <a:latin typeface="Georgia"/>
                <a:cs typeface="Georgia"/>
              </a:rPr>
              <a:t>Materials</a:t>
            </a:r>
            <a:endParaRPr sz="1700">
              <a:latin typeface="Georgia"/>
              <a:cs typeface="Georgi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A</a:t>
            </a:r>
            <a:r>
              <a:rPr spc="25" dirty="0"/>
              <a:t> </a:t>
            </a:r>
            <a:r>
              <a:rPr dirty="0"/>
              <a:t>solid</a:t>
            </a:r>
            <a:r>
              <a:rPr spc="180" dirty="0"/>
              <a:t> </a:t>
            </a:r>
            <a:r>
              <a:rPr spc="-20" dirty="0"/>
              <a:t>whose</a:t>
            </a:r>
            <a:r>
              <a:rPr spc="180" dirty="0"/>
              <a:t> </a:t>
            </a:r>
            <a:r>
              <a:rPr dirty="0"/>
              <a:t>atoms</a:t>
            </a:r>
            <a:r>
              <a:rPr spc="175" dirty="0"/>
              <a:t> </a:t>
            </a:r>
            <a:r>
              <a:rPr dirty="0"/>
              <a:t>have</a:t>
            </a:r>
            <a:r>
              <a:rPr spc="180" dirty="0"/>
              <a:t> </a:t>
            </a:r>
            <a:r>
              <a:rPr dirty="0"/>
              <a:t>all</a:t>
            </a:r>
            <a:r>
              <a:rPr spc="175" dirty="0"/>
              <a:t> </a:t>
            </a:r>
            <a:r>
              <a:rPr dirty="0"/>
              <a:t>their</a:t>
            </a:r>
            <a:r>
              <a:rPr spc="180" dirty="0"/>
              <a:t> </a:t>
            </a:r>
            <a:r>
              <a:rPr dirty="0"/>
              <a:t>subshells</a:t>
            </a:r>
            <a:r>
              <a:rPr spc="175" dirty="0"/>
              <a:t> </a:t>
            </a:r>
            <a:r>
              <a:rPr spc="-25" dirty="0"/>
              <a:t>filled</a:t>
            </a:r>
            <a:r>
              <a:rPr spc="175" dirty="0"/>
              <a:t> </a:t>
            </a:r>
            <a:r>
              <a:rPr dirty="0"/>
              <a:t>is</a:t>
            </a:r>
            <a:r>
              <a:rPr spc="180" dirty="0"/>
              <a:t> </a:t>
            </a:r>
            <a:r>
              <a:rPr dirty="0"/>
              <a:t>.</a:t>
            </a:r>
            <a:r>
              <a:rPr spc="-229" dirty="0"/>
              <a:t> </a:t>
            </a:r>
            <a:r>
              <a:rPr dirty="0"/>
              <a:t>.</a:t>
            </a:r>
            <a:r>
              <a:rPr spc="-225" dirty="0"/>
              <a:t> </a:t>
            </a:r>
            <a:r>
              <a:rPr dirty="0"/>
              <a:t>.</a:t>
            </a:r>
            <a:r>
              <a:rPr spc="-225" dirty="0"/>
              <a:t> </a:t>
            </a:r>
            <a:r>
              <a:rPr spc="-10" dirty="0"/>
              <a:t>(Choose one.)</a:t>
            </a:r>
          </a:p>
        </p:txBody>
      </p:sp>
      <p:sp>
        <p:nvSpPr>
          <p:cNvPr id="5" name="object 5"/>
          <p:cNvSpPr txBox="1"/>
          <p:nvPr/>
        </p:nvSpPr>
        <p:spPr>
          <a:xfrm>
            <a:off x="715137" y="2059259"/>
            <a:ext cx="3461385" cy="2050414"/>
          </a:xfrm>
          <a:prstGeom prst="rect">
            <a:avLst/>
          </a:prstGeom>
        </p:spPr>
        <p:txBody>
          <a:bodyPr vert="horz" wrap="square" lIns="0" tIns="144780" rIns="0" bIns="0" rtlCol="0">
            <a:spAutoFit/>
          </a:bodyPr>
          <a:lstStyle/>
          <a:p>
            <a:pPr marL="16510">
              <a:lnSpc>
                <a:spcPct val="100000"/>
              </a:lnSpc>
              <a:spcBef>
                <a:spcPts val="1140"/>
              </a:spcBef>
            </a:pPr>
            <a:r>
              <a:rPr sz="2450" dirty="0">
                <a:latin typeface="Times New Roman"/>
                <a:cs typeface="Times New Roman"/>
              </a:rPr>
              <a:t>A.</a:t>
            </a:r>
            <a:r>
              <a:rPr sz="2450" spc="-9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diamagnet</a:t>
            </a:r>
            <a:endParaRPr sz="2450">
              <a:latin typeface="Times New Roman"/>
              <a:cs typeface="Times New Roman"/>
            </a:endParaRPr>
          </a:p>
          <a:p>
            <a:pPr marL="28575">
              <a:lnSpc>
                <a:spcPct val="100000"/>
              </a:lnSpc>
              <a:spcBef>
                <a:spcPts val="1045"/>
              </a:spcBef>
            </a:pPr>
            <a:r>
              <a:rPr sz="2450" dirty="0">
                <a:latin typeface="Times New Roman"/>
                <a:cs typeface="Times New Roman"/>
              </a:rPr>
              <a:t>B.</a:t>
            </a:r>
            <a:r>
              <a:rPr sz="2450" spc="-7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paramagnet</a:t>
            </a:r>
            <a:endParaRPr sz="2450">
              <a:latin typeface="Times New Roman"/>
              <a:cs typeface="Times New Roman"/>
            </a:endParaRPr>
          </a:p>
          <a:p>
            <a:pPr marL="24765">
              <a:lnSpc>
                <a:spcPct val="100000"/>
              </a:lnSpc>
              <a:spcBef>
                <a:spcPts val="1045"/>
              </a:spcBef>
            </a:pPr>
            <a:r>
              <a:rPr sz="2450" dirty="0">
                <a:latin typeface="Times New Roman"/>
                <a:cs typeface="Times New Roman"/>
              </a:rPr>
              <a:t>C.</a:t>
            </a:r>
            <a:r>
              <a:rPr sz="2450" spc="-75" dirty="0">
                <a:latin typeface="Times New Roman"/>
                <a:cs typeface="Times New Roman"/>
              </a:rPr>
              <a:t> </a:t>
            </a:r>
            <a:r>
              <a:rPr sz="2450" dirty="0">
                <a:latin typeface="Times New Roman"/>
                <a:cs typeface="Times New Roman"/>
              </a:rPr>
              <a:t>A</a:t>
            </a:r>
            <a:r>
              <a:rPr sz="2450" spc="100" dirty="0">
                <a:latin typeface="Times New Roman"/>
                <a:cs typeface="Times New Roman"/>
              </a:rPr>
              <a:t> </a:t>
            </a:r>
            <a:r>
              <a:rPr sz="2450" spc="-10" dirty="0">
                <a:latin typeface="Times New Roman"/>
                <a:cs typeface="Times New Roman"/>
              </a:rPr>
              <a:t>ferromagnet</a:t>
            </a:r>
            <a:endParaRPr sz="2450">
              <a:latin typeface="Times New Roman"/>
              <a:cs typeface="Times New Roman"/>
            </a:endParaRPr>
          </a:p>
          <a:p>
            <a:pPr marL="12700">
              <a:lnSpc>
                <a:spcPct val="100000"/>
              </a:lnSpc>
              <a:spcBef>
                <a:spcPts val="1045"/>
              </a:spcBef>
            </a:pPr>
            <a:r>
              <a:rPr sz="2450" dirty="0">
                <a:latin typeface="Times New Roman"/>
                <a:cs typeface="Times New Roman"/>
              </a:rPr>
              <a:t>D.</a:t>
            </a:r>
            <a:r>
              <a:rPr sz="2450" spc="-100" dirty="0">
                <a:latin typeface="Times New Roman"/>
                <a:cs typeface="Times New Roman"/>
              </a:rPr>
              <a:t> </a:t>
            </a:r>
            <a:r>
              <a:rPr sz="2450" spc="95" dirty="0">
                <a:latin typeface="Times New Roman"/>
                <a:cs typeface="Times New Roman"/>
              </a:rPr>
              <a:t>It</a:t>
            </a:r>
            <a:r>
              <a:rPr sz="2450" spc="60" dirty="0">
                <a:latin typeface="Times New Roman"/>
                <a:cs typeface="Times New Roman"/>
              </a:rPr>
              <a:t> </a:t>
            </a:r>
            <a:r>
              <a:rPr sz="2450" dirty="0">
                <a:latin typeface="Times New Roman"/>
                <a:cs typeface="Times New Roman"/>
              </a:rPr>
              <a:t>could</a:t>
            </a:r>
            <a:r>
              <a:rPr sz="2450" spc="65" dirty="0">
                <a:latin typeface="Times New Roman"/>
                <a:cs typeface="Times New Roman"/>
              </a:rPr>
              <a:t> </a:t>
            </a:r>
            <a:r>
              <a:rPr sz="2450" dirty="0">
                <a:latin typeface="Times New Roman"/>
                <a:cs typeface="Times New Roman"/>
              </a:rPr>
              <a:t>be</a:t>
            </a:r>
            <a:r>
              <a:rPr sz="2450" spc="60" dirty="0">
                <a:latin typeface="Times New Roman"/>
                <a:cs typeface="Times New Roman"/>
              </a:rPr>
              <a:t> </a:t>
            </a:r>
            <a:r>
              <a:rPr sz="2450" dirty="0">
                <a:latin typeface="Times New Roman"/>
                <a:cs typeface="Times New Roman"/>
              </a:rPr>
              <a:t>any</a:t>
            </a:r>
            <a:r>
              <a:rPr sz="2450" spc="65"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spc="-10" dirty="0">
                <a:latin typeface="Times New Roman"/>
                <a:cs typeface="Times New Roman"/>
              </a:rPr>
              <a:t>these.</a:t>
            </a:r>
            <a:endParaRPr sz="2450">
              <a:latin typeface="Times New Roman"/>
              <a:cs typeface="Times New Roman"/>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A</a:t>
            </a:r>
            <a:r>
              <a:rPr spc="25" dirty="0"/>
              <a:t> </a:t>
            </a:r>
            <a:r>
              <a:rPr dirty="0"/>
              <a:t>solid</a:t>
            </a:r>
            <a:r>
              <a:rPr spc="180" dirty="0"/>
              <a:t> </a:t>
            </a:r>
            <a:r>
              <a:rPr spc="-20" dirty="0"/>
              <a:t>whose</a:t>
            </a:r>
            <a:r>
              <a:rPr spc="180" dirty="0"/>
              <a:t> </a:t>
            </a:r>
            <a:r>
              <a:rPr dirty="0"/>
              <a:t>atoms</a:t>
            </a:r>
            <a:r>
              <a:rPr spc="175" dirty="0"/>
              <a:t> </a:t>
            </a:r>
            <a:r>
              <a:rPr dirty="0"/>
              <a:t>have</a:t>
            </a:r>
            <a:r>
              <a:rPr spc="180" dirty="0"/>
              <a:t> </a:t>
            </a:r>
            <a:r>
              <a:rPr dirty="0"/>
              <a:t>all</a:t>
            </a:r>
            <a:r>
              <a:rPr spc="175" dirty="0"/>
              <a:t> </a:t>
            </a:r>
            <a:r>
              <a:rPr dirty="0"/>
              <a:t>their</a:t>
            </a:r>
            <a:r>
              <a:rPr spc="180" dirty="0"/>
              <a:t> </a:t>
            </a:r>
            <a:r>
              <a:rPr dirty="0"/>
              <a:t>subshells</a:t>
            </a:r>
            <a:r>
              <a:rPr spc="175" dirty="0"/>
              <a:t> </a:t>
            </a:r>
            <a:r>
              <a:rPr spc="-25" dirty="0"/>
              <a:t>filled</a:t>
            </a:r>
            <a:r>
              <a:rPr spc="175" dirty="0"/>
              <a:t> </a:t>
            </a:r>
            <a:r>
              <a:rPr dirty="0"/>
              <a:t>is</a:t>
            </a:r>
            <a:r>
              <a:rPr spc="180" dirty="0"/>
              <a:t> </a:t>
            </a:r>
            <a:r>
              <a:rPr dirty="0"/>
              <a:t>.</a:t>
            </a:r>
            <a:r>
              <a:rPr spc="-229" dirty="0"/>
              <a:t> </a:t>
            </a:r>
            <a:r>
              <a:rPr dirty="0"/>
              <a:t>.</a:t>
            </a:r>
            <a:r>
              <a:rPr spc="-225" dirty="0"/>
              <a:t> </a:t>
            </a:r>
            <a:r>
              <a:rPr dirty="0"/>
              <a:t>.</a:t>
            </a:r>
            <a:r>
              <a:rPr spc="-225" dirty="0"/>
              <a:t> </a:t>
            </a:r>
            <a:r>
              <a:rPr spc="-10" dirty="0"/>
              <a:t>(Choose one.)</a:t>
            </a:r>
          </a:p>
        </p:txBody>
      </p:sp>
      <p:sp>
        <p:nvSpPr>
          <p:cNvPr id="5" name="object 5"/>
          <p:cNvSpPr txBox="1"/>
          <p:nvPr/>
        </p:nvSpPr>
        <p:spPr>
          <a:xfrm>
            <a:off x="707758" y="2059259"/>
            <a:ext cx="3468370" cy="2670175"/>
          </a:xfrm>
          <a:prstGeom prst="rect">
            <a:avLst/>
          </a:prstGeom>
        </p:spPr>
        <p:txBody>
          <a:bodyPr vert="horz" wrap="square" lIns="0" tIns="144780" rIns="0" bIns="0" rtlCol="0">
            <a:spAutoFit/>
          </a:bodyPr>
          <a:lstStyle/>
          <a:p>
            <a:pPr marL="24130">
              <a:lnSpc>
                <a:spcPct val="100000"/>
              </a:lnSpc>
              <a:spcBef>
                <a:spcPts val="1140"/>
              </a:spcBef>
            </a:pPr>
            <a:r>
              <a:rPr sz="2450" dirty="0">
                <a:latin typeface="Times New Roman"/>
                <a:cs typeface="Times New Roman"/>
              </a:rPr>
              <a:t>A.</a:t>
            </a:r>
            <a:r>
              <a:rPr sz="2450" spc="-9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diamagnet</a:t>
            </a:r>
            <a:endParaRPr sz="2450">
              <a:latin typeface="Times New Roman"/>
              <a:cs typeface="Times New Roman"/>
            </a:endParaRPr>
          </a:p>
          <a:p>
            <a:pPr marL="36195">
              <a:lnSpc>
                <a:spcPct val="100000"/>
              </a:lnSpc>
              <a:spcBef>
                <a:spcPts val="1045"/>
              </a:spcBef>
            </a:pPr>
            <a:r>
              <a:rPr sz="2450" dirty="0">
                <a:latin typeface="Times New Roman"/>
                <a:cs typeface="Times New Roman"/>
              </a:rPr>
              <a:t>B.</a:t>
            </a:r>
            <a:r>
              <a:rPr sz="2450" spc="-7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paramagnet</a:t>
            </a:r>
            <a:endParaRPr sz="2450">
              <a:latin typeface="Times New Roman"/>
              <a:cs typeface="Times New Roman"/>
            </a:endParaRPr>
          </a:p>
          <a:p>
            <a:pPr marL="31750">
              <a:lnSpc>
                <a:spcPct val="100000"/>
              </a:lnSpc>
              <a:spcBef>
                <a:spcPts val="1045"/>
              </a:spcBef>
            </a:pPr>
            <a:r>
              <a:rPr sz="2450" dirty="0">
                <a:latin typeface="Times New Roman"/>
                <a:cs typeface="Times New Roman"/>
              </a:rPr>
              <a:t>C.</a:t>
            </a:r>
            <a:r>
              <a:rPr sz="2450" spc="-75" dirty="0">
                <a:latin typeface="Times New Roman"/>
                <a:cs typeface="Times New Roman"/>
              </a:rPr>
              <a:t> </a:t>
            </a:r>
            <a:r>
              <a:rPr sz="2450" dirty="0">
                <a:latin typeface="Times New Roman"/>
                <a:cs typeface="Times New Roman"/>
              </a:rPr>
              <a:t>A</a:t>
            </a:r>
            <a:r>
              <a:rPr sz="2450" spc="100" dirty="0">
                <a:latin typeface="Times New Roman"/>
                <a:cs typeface="Times New Roman"/>
              </a:rPr>
              <a:t> </a:t>
            </a:r>
            <a:r>
              <a:rPr sz="2450" spc="-10" dirty="0">
                <a:latin typeface="Times New Roman"/>
                <a:cs typeface="Times New Roman"/>
              </a:rPr>
              <a:t>ferromagnet</a:t>
            </a:r>
            <a:endParaRPr sz="2450">
              <a:latin typeface="Times New Roman"/>
              <a:cs typeface="Times New Roman"/>
            </a:endParaRPr>
          </a:p>
          <a:p>
            <a:pPr marL="19685">
              <a:lnSpc>
                <a:spcPct val="100000"/>
              </a:lnSpc>
              <a:spcBef>
                <a:spcPts val="1045"/>
              </a:spcBef>
            </a:pPr>
            <a:r>
              <a:rPr sz="2450" dirty="0">
                <a:latin typeface="Times New Roman"/>
                <a:cs typeface="Times New Roman"/>
              </a:rPr>
              <a:t>D.</a:t>
            </a:r>
            <a:r>
              <a:rPr sz="2450" spc="-100" dirty="0">
                <a:latin typeface="Times New Roman"/>
                <a:cs typeface="Times New Roman"/>
              </a:rPr>
              <a:t> </a:t>
            </a:r>
            <a:r>
              <a:rPr sz="2450" spc="95" dirty="0">
                <a:latin typeface="Times New Roman"/>
                <a:cs typeface="Times New Roman"/>
              </a:rPr>
              <a:t>It</a:t>
            </a:r>
            <a:r>
              <a:rPr sz="2450" spc="60" dirty="0">
                <a:latin typeface="Times New Roman"/>
                <a:cs typeface="Times New Roman"/>
              </a:rPr>
              <a:t> </a:t>
            </a:r>
            <a:r>
              <a:rPr sz="2450" dirty="0">
                <a:latin typeface="Times New Roman"/>
                <a:cs typeface="Times New Roman"/>
              </a:rPr>
              <a:t>could</a:t>
            </a:r>
            <a:r>
              <a:rPr sz="2450" spc="65" dirty="0">
                <a:latin typeface="Times New Roman"/>
                <a:cs typeface="Times New Roman"/>
              </a:rPr>
              <a:t> </a:t>
            </a:r>
            <a:r>
              <a:rPr sz="2450" dirty="0">
                <a:latin typeface="Times New Roman"/>
                <a:cs typeface="Times New Roman"/>
              </a:rPr>
              <a:t>be</a:t>
            </a:r>
            <a:r>
              <a:rPr sz="2450" spc="60" dirty="0">
                <a:latin typeface="Times New Roman"/>
                <a:cs typeface="Times New Roman"/>
              </a:rPr>
              <a:t> </a:t>
            </a:r>
            <a:r>
              <a:rPr sz="2450" dirty="0">
                <a:latin typeface="Times New Roman"/>
                <a:cs typeface="Times New Roman"/>
              </a:rPr>
              <a:t>any</a:t>
            </a:r>
            <a:r>
              <a:rPr sz="2450" spc="65" dirty="0">
                <a:latin typeface="Times New Roman"/>
                <a:cs typeface="Times New Roman"/>
              </a:rPr>
              <a:t> </a:t>
            </a:r>
            <a:r>
              <a:rPr sz="2450" dirty="0">
                <a:latin typeface="Times New Roman"/>
                <a:cs typeface="Times New Roman"/>
              </a:rPr>
              <a:t>of</a:t>
            </a:r>
            <a:r>
              <a:rPr sz="2450" spc="60" dirty="0">
                <a:latin typeface="Times New Roman"/>
                <a:cs typeface="Times New Roman"/>
              </a:rPr>
              <a:t> </a:t>
            </a:r>
            <a:r>
              <a:rPr sz="2450" spc="-10" dirty="0">
                <a:latin typeface="Times New Roman"/>
                <a:cs typeface="Times New Roman"/>
              </a:rPr>
              <a:t>these.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154670" cy="403225"/>
          </a:xfrm>
          <a:prstGeom prst="rect">
            <a:avLst/>
          </a:prstGeom>
        </p:spPr>
        <p:txBody>
          <a:bodyPr vert="horz" wrap="square" lIns="0" tIns="15875" rIns="0" bIns="0" rtlCol="0">
            <a:spAutoFit/>
          </a:bodyPr>
          <a:lstStyle/>
          <a:p>
            <a:pPr marL="12700">
              <a:lnSpc>
                <a:spcPct val="100000"/>
              </a:lnSpc>
              <a:spcBef>
                <a:spcPts val="125"/>
              </a:spcBef>
            </a:pPr>
            <a:r>
              <a:rPr dirty="0"/>
              <a:t>The</a:t>
            </a:r>
            <a:r>
              <a:rPr spc="10" dirty="0"/>
              <a:t> </a:t>
            </a:r>
            <a:r>
              <a:rPr dirty="0"/>
              <a:t>magnetic</a:t>
            </a:r>
            <a:r>
              <a:rPr spc="90" dirty="0"/>
              <a:t> </a:t>
            </a:r>
            <a:r>
              <a:rPr dirty="0"/>
              <a:t>susceptibility</a:t>
            </a:r>
            <a:r>
              <a:rPr spc="85" dirty="0"/>
              <a:t> </a:t>
            </a:r>
            <a:r>
              <a:rPr dirty="0"/>
              <a:t>of</a:t>
            </a:r>
            <a:r>
              <a:rPr spc="85" dirty="0"/>
              <a:t> </a:t>
            </a:r>
            <a:r>
              <a:rPr dirty="0"/>
              <a:t>a</a:t>
            </a:r>
            <a:r>
              <a:rPr spc="85" dirty="0"/>
              <a:t> </a:t>
            </a:r>
            <a:r>
              <a:rPr dirty="0"/>
              <a:t>paramagnet</a:t>
            </a:r>
            <a:r>
              <a:rPr spc="90" dirty="0"/>
              <a:t> </a:t>
            </a:r>
            <a:r>
              <a:rPr dirty="0"/>
              <a:t>is</a:t>
            </a:r>
            <a:r>
              <a:rPr spc="85" dirty="0"/>
              <a:t> </a:t>
            </a:r>
            <a:r>
              <a:rPr dirty="0"/>
              <a:t>.</a:t>
            </a:r>
            <a:r>
              <a:rPr spc="-229" dirty="0"/>
              <a:t> </a:t>
            </a:r>
            <a:r>
              <a:rPr dirty="0"/>
              <a:t>.</a:t>
            </a:r>
            <a:r>
              <a:rPr spc="-225" dirty="0"/>
              <a:t> </a:t>
            </a:r>
            <a:r>
              <a:rPr dirty="0"/>
              <a:t>.</a:t>
            </a:r>
            <a:r>
              <a:rPr spc="-225" dirty="0"/>
              <a:t> </a:t>
            </a:r>
            <a:r>
              <a:rPr dirty="0"/>
              <a:t>(Choose</a:t>
            </a:r>
            <a:r>
              <a:rPr spc="90" dirty="0"/>
              <a:t> </a:t>
            </a:r>
            <a:r>
              <a:rPr spc="-10" dirty="0"/>
              <a:t>one.)</a:t>
            </a:r>
          </a:p>
        </p:txBody>
      </p:sp>
      <p:sp>
        <p:nvSpPr>
          <p:cNvPr id="5" name="object 5"/>
          <p:cNvSpPr txBox="1"/>
          <p:nvPr/>
        </p:nvSpPr>
        <p:spPr>
          <a:xfrm>
            <a:off x="719315" y="1679681"/>
            <a:ext cx="149479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10" dirty="0">
                <a:latin typeface="Times New Roman"/>
                <a:cs typeface="Times New Roman"/>
              </a:rPr>
              <a:t>Positive</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50" dirty="0">
                <a:latin typeface="Times New Roman"/>
                <a:cs typeface="Times New Roman"/>
              </a:rPr>
              <a:t>0</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spc="-25" dirty="0">
                <a:latin typeface="Times New Roman"/>
                <a:cs typeface="Times New Roman"/>
              </a:rPr>
              <a:t>Negative</a:t>
            </a:r>
            <a:endParaRPr sz="2450">
              <a:latin typeface="Times New Roman"/>
              <a:cs typeface="Times New Roman"/>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154670" cy="403225"/>
          </a:xfrm>
          <a:prstGeom prst="rect">
            <a:avLst/>
          </a:prstGeom>
        </p:spPr>
        <p:txBody>
          <a:bodyPr vert="horz" wrap="square" lIns="0" tIns="15875" rIns="0" bIns="0" rtlCol="0">
            <a:spAutoFit/>
          </a:bodyPr>
          <a:lstStyle/>
          <a:p>
            <a:pPr marL="12700">
              <a:lnSpc>
                <a:spcPct val="100000"/>
              </a:lnSpc>
              <a:spcBef>
                <a:spcPts val="125"/>
              </a:spcBef>
            </a:pPr>
            <a:r>
              <a:rPr dirty="0"/>
              <a:t>The</a:t>
            </a:r>
            <a:r>
              <a:rPr spc="10" dirty="0"/>
              <a:t> </a:t>
            </a:r>
            <a:r>
              <a:rPr dirty="0"/>
              <a:t>magnetic</a:t>
            </a:r>
            <a:r>
              <a:rPr spc="90" dirty="0"/>
              <a:t> </a:t>
            </a:r>
            <a:r>
              <a:rPr dirty="0"/>
              <a:t>susceptibility</a:t>
            </a:r>
            <a:r>
              <a:rPr spc="85" dirty="0"/>
              <a:t> </a:t>
            </a:r>
            <a:r>
              <a:rPr dirty="0"/>
              <a:t>of</a:t>
            </a:r>
            <a:r>
              <a:rPr spc="85" dirty="0"/>
              <a:t> </a:t>
            </a:r>
            <a:r>
              <a:rPr dirty="0"/>
              <a:t>a</a:t>
            </a:r>
            <a:r>
              <a:rPr spc="85" dirty="0"/>
              <a:t> </a:t>
            </a:r>
            <a:r>
              <a:rPr dirty="0"/>
              <a:t>paramagnet</a:t>
            </a:r>
            <a:r>
              <a:rPr spc="90" dirty="0"/>
              <a:t> </a:t>
            </a:r>
            <a:r>
              <a:rPr dirty="0"/>
              <a:t>is</a:t>
            </a:r>
            <a:r>
              <a:rPr spc="85" dirty="0"/>
              <a:t> </a:t>
            </a:r>
            <a:r>
              <a:rPr dirty="0"/>
              <a:t>.</a:t>
            </a:r>
            <a:r>
              <a:rPr spc="-229" dirty="0"/>
              <a:t> </a:t>
            </a:r>
            <a:r>
              <a:rPr dirty="0"/>
              <a:t>.</a:t>
            </a:r>
            <a:r>
              <a:rPr spc="-225" dirty="0"/>
              <a:t> </a:t>
            </a:r>
            <a:r>
              <a:rPr dirty="0"/>
              <a:t>.</a:t>
            </a:r>
            <a:r>
              <a:rPr spc="-225" dirty="0"/>
              <a:t> </a:t>
            </a:r>
            <a:r>
              <a:rPr dirty="0"/>
              <a:t>(Choose</a:t>
            </a:r>
            <a:r>
              <a:rPr spc="90" dirty="0"/>
              <a:t> </a:t>
            </a:r>
            <a:r>
              <a:rPr spc="-10" dirty="0"/>
              <a:t>one.)</a:t>
            </a:r>
          </a:p>
        </p:txBody>
      </p:sp>
      <p:sp>
        <p:nvSpPr>
          <p:cNvPr id="5" name="object 5"/>
          <p:cNvSpPr txBox="1"/>
          <p:nvPr/>
        </p:nvSpPr>
        <p:spPr>
          <a:xfrm>
            <a:off x="707758" y="1679681"/>
            <a:ext cx="185293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10" dirty="0">
                <a:latin typeface="Times New Roman"/>
                <a:cs typeface="Times New Roman"/>
              </a:rPr>
              <a:t>Positive</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50" dirty="0">
                <a:latin typeface="Times New Roman"/>
                <a:cs typeface="Times New Roman"/>
              </a:rPr>
              <a:t>0</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 dirty="0">
                <a:latin typeface="Times New Roman"/>
                <a:cs typeface="Times New Roman"/>
              </a:rPr>
              <a:t>Negative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Copper</a:t>
            </a:r>
            <a:r>
              <a:rPr spc="265" dirty="0"/>
              <a:t> </a:t>
            </a:r>
            <a:r>
              <a:rPr dirty="0"/>
              <a:t>is</a:t>
            </a:r>
            <a:r>
              <a:rPr spc="280" dirty="0"/>
              <a:t> </a:t>
            </a:r>
            <a:r>
              <a:rPr spc="-20" dirty="0"/>
              <a:t>classified</a:t>
            </a:r>
            <a:r>
              <a:rPr spc="275" dirty="0"/>
              <a:t> </a:t>
            </a:r>
            <a:r>
              <a:rPr dirty="0"/>
              <a:t>as</a:t>
            </a:r>
            <a:r>
              <a:rPr spc="275" dirty="0"/>
              <a:t> </a:t>
            </a:r>
            <a:r>
              <a:rPr dirty="0"/>
              <a:t>diamagnetic,</a:t>
            </a:r>
            <a:r>
              <a:rPr spc="325" dirty="0"/>
              <a:t> </a:t>
            </a:r>
            <a:r>
              <a:rPr dirty="0"/>
              <a:t>aluminum</a:t>
            </a:r>
            <a:r>
              <a:rPr spc="275" dirty="0"/>
              <a:t> </a:t>
            </a:r>
            <a:r>
              <a:rPr dirty="0"/>
              <a:t>paramagnetic.</a:t>
            </a:r>
            <a:r>
              <a:rPr spc="140" dirty="0"/>
              <a:t>  </a:t>
            </a:r>
            <a:r>
              <a:rPr spc="-25" dirty="0"/>
              <a:t>If </a:t>
            </a:r>
            <a:r>
              <a:rPr dirty="0"/>
              <a:t>you</a:t>
            </a:r>
            <a:r>
              <a:rPr spc="-5" dirty="0"/>
              <a:t> </a:t>
            </a:r>
            <a:r>
              <a:rPr spc="80" dirty="0"/>
              <a:t>put</a:t>
            </a:r>
            <a:r>
              <a:rPr dirty="0"/>
              <a:t> a</a:t>
            </a:r>
            <a:r>
              <a:rPr spc="10" dirty="0"/>
              <a:t> </a:t>
            </a:r>
            <a:r>
              <a:rPr spc="-10" dirty="0"/>
              <a:t>block</a:t>
            </a:r>
            <a:r>
              <a:rPr spc="10" dirty="0"/>
              <a:t> </a:t>
            </a:r>
            <a:r>
              <a:rPr spc="-10" dirty="0"/>
              <a:t>of</a:t>
            </a:r>
            <a:r>
              <a:rPr spc="5" dirty="0"/>
              <a:t> </a:t>
            </a:r>
            <a:r>
              <a:rPr dirty="0"/>
              <a:t>copper and</a:t>
            </a:r>
            <a:r>
              <a:rPr spc="10" dirty="0"/>
              <a:t> </a:t>
            </a:r>
            <a:r>
              <a:rPr dirty="0"/>
              <a:t>a</a:t>
            </a:r>
            <a:r>
              <a:rPr spc="5" dirty="0"/>
              <a:t> </a:t>
            </a:r>
            <a:r>
              <a:rPr spc="-10" dirty="0"/>
              <a:t>block</a:t>
            </a:r>
            <a:r>
              <a:rPr spc="5" dirty="0"/>
              <a:t> </a:t>
            </a:r>
            <a:r>
              <a:rPr spc="-10" dirty="0"/>
              <a:t>of</a:t>
            </a:r>
            <a:r>
              <a:rPr spc="10" dirty="0"/>
              <a:t> </a:t>
            </a:r>
            <a:r>
              <a:rPr dirty="0"/>
              <a:t>aluminum in</a:t>
            </a:r>
            <a:r>
              <a:rPr spc="10" dirty="0"/>
              <a:t> </a:t>
            </a:r>
            <a:r>
              <a:rPr dirty="0"/>
              <a:t>an</a:t>
            </a:r>
            <a:r>
              <a:rPr spc="5" dirty="0"/>
              <a:t> </a:t>
            </a:r>
            <a:r>
              <a:rPr spc="-10" dirty="0"/>
              <a:t>upward- </a:t>
            </a:r>
            <a:r>
              <a:rPr dirty="0"/>
              <a:t>pointing</a:t>
            </a:r>
            <a:r>
              <a:rPr spc="65" dirty="0"/>
              <a:t> </a:t>
            </a:r>
            <a:r>
              <a:rPr dirty="0"/>
              <a:t>magnetic</a:t>
            </a:r>
            <a:r>
              <a:rPr spc="70" dirty="0"/>
              <a:t> </a:t>
            </a:r>
            <a:r>
              <a:rPr spc="-25" dirty="0"/>
              <a:t>field,</a:t>
            </a:r>
            <a:r>
              <a:rPr spc="75" dirty="0"/>
              <a:t> </a:t>
            </a:r>
            <a:r>
              <a:rPr dirty="0"/>
              <a:t>what</a:t>
            </a:r>
            <a:r>
              <a:rPr spc="75" dirty="0"/>
              <a:t> </a:t>
            </a:r>
            <a:r>
              <a:rPr spc="-20" dirty="0"/>
              <a:t>will</a:t>
            </a:r>
            <a:r>
              <a:rPr spc="75" dirty="0"/>
              <a:t> </a:t>
            </a:r>
            <a:r>
              <a:rPr dirty="0"/>
              <a:t>happen?</a:t>
            </a:r>
            <a:r>
              <a:rPr spc="305" dirty="0"/>
              <a:t> </a:t>
            </a:r>
            <a:r>
              <a:rPr dirty="0"/>
              <a:t>(Choose</a:t>
            </a:r>
            <a:r>
              <a:rPr spc="75" dirty="0"/>
              <a:t> </a:t>
            </a:r>
            <a:r>
              <a:rPr spc="-10" dirty="0"/>
              <a:t>one.)</a:t>
            </a:r>
          </a:p>
        </p:txBody>
      </p:sp>
      <p:sp>
        <p:nvSpPr>
          <p:cNvPr id="5" name="object 5"/>
          <p:cNvSpPr txBox="1"/>
          <p:nvPr/>
        </p:nvSpPr>
        <p:spPr>
          <a:xfrm>
            <a:off x="715137" y="2421615"/>
            <a:ext cx="8260080" cy="318897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They</a:t>
            </a:r>
            <a:r>
              <a:rPr sz="2450" spc="-5" dirty="0">
                <a:latin typeface="Times New Roman"/>
                <a:cs typeface="Times New Roman"/>
              </a:rPr>
              <a:t> </a:t>
            </a:r>
            <a:r>
              <a:rPr sz="2450" spc="-55" dirty="0">
                <a:latin typeface="Times New Roman"/>
                <a:cs typeface="Times New Roman"/>
              </a:rPr>
              <a:t>will</a:t>
            </a:r>
            <a:r>
              <a:rPr sz="2450" dirty="0">
                <a:latin typeface="Times New Roman"/>
                <a:cs typeface="Times New Roman"/>
              </a:rPr>
              <a:t> </a:t>
            </a:r>
            <a:r>
              <a:rPr sz="2450" spc="55" dirty="0">
                <a:latin typeface="Times New Roman"/>
                <a:cs typeface="Times New Roman"/>
              </a:rPr>
              <a:t>both</a:t>
            </a:r>
            <a:r>
              <a:rPr sz="2450" spc="-5" dirty="0">
                <a:latin typeface="Times New Roman"/>
                <a:cs typeface="Times New Roman"/>
              </a:rPr>
              <a:t> </a:t>
            </a:r>
            <a:r>
              <a:rPr sz="2450" dirty="0">
                <a:latin typeface="Times New Roman"/>
                <a:cs typeface="Times New Roman"/>
              </a:rPr>
              <a:t>create</a:t>
            </a:r>
            <a:r>
              <a:rPr sz="2450" spc="-5" dirty="0">
                <a:latin typeface="Times New Roman"/>
                <a:cs typeface="Times New Roman"/>
              </a:rPr>
              <a:t> </a:t>
            </a:r>
            <a:r>
              <a:rPr sz="2450" dirty="0">
                <a:latin typeface="Times New Roman"/>
                <a:cs typeface="Times New Roman"/>
              </a:rPr>
              <a:t>internal</a:t>
            </a:r>
            <a:r>
              <a:rPr sz="2450" spc="5" dirty="0">
                <a:latin typeface="Times New Roman"/>
                <a:cs typeface="Times New Roman"/>
              </a:rPr>
              <a:t> </a:t>
            </a:r>
            <a:r>
              <a:rPr sz="2450" dirty="0">
                <a:latin typeface="Times New Roman"/>
                <a:cs typeface="Times New Roman"/>
              </a:rPr>
              <a:t>magnetic</a:t>
            </a:r>
            <a:r>
              <a:rPr sz="2450" spc="-10" dirty="0">
                <a:latin typeface="Times New Roman"/>
                <a:cs typeface="Times New Roman"/>
              </a:rPr>
              <a:t> </a:t>
            </a:r>
            <a:r>
              <a:rPr sz="2450" spc="-55" dirty="0">
                <a:latin typeface="Times New Roman"/>
                <a:cs typeface="Times New Roman"/>
              </a:rPr>
              <a:t>fields</a:t>
            </a:r>
            <a:r>
              <a:rPr sz="2450" dirty="0">
                <a:latin typeface="Times New Roman"/>
                <a:cs typeface="Times New Roman"/>
              </a:rPr>
              <a:t> pointing</a:t>
            </a:r>
            <a:r>
              <a:rPr sz="2450" spc="-5" dirty="0">
                <a:latin typeface="Times New Roman"/>
                <a:cs typeface="Times New Roman"/>
              </a:rPr>
              <a:t> </a:t>
            </a:r>
            <a:r>
              <a:rPr sz="2450" spc="-10" dirty="0">
                <a:latin typeface="Times New Roman"/>
                <a:cs typeface="Times New Roman"/>
              </a:rPr>
              <a:t>upward.</a:t>
            </a:r>
            <a:endParaRPr sz="2450">
              <a:latin typeface="Times New Roman"/>
              <a:cs typeface="Times New Roman"/>
            </a:endParaRPr>
          </a:p>
          <a:p>
            <a:pPr marL="386715" marR="5080" indent="-358140">
              <a:lnSpc>
                <a:spcPct val="101699"/>
              </a:lnSpc>
              <a:spcBef>
                <a:spcPts val="995"/>
              </a:spcBef>
              <a:buAutoNum type="alphaUcPeriod"/>
              <a:tabLst>
                <a:tab pos="387985" algn="l"/>
              </a:tabLst>
            </a:pPr>
            <a:r>
              <a:rPr sz="2450" dirty="0">
                <a:latin typeface="Times New Roman"/>
                <a:cs typeface="Times New Roman"/>
              </a:rPr>
              <a:t>They</a:t>
            </a:r>
            <a:r>
              <a:rPr sz="2450" spc="185" dirty="0">
                <a:latin typeface="Times New Roman"/>
                <a:cs typeface="Times New Roman"/>
              </a:rPr>
              <a:t> </a:t>
            </a:r>
            <a:r>
              <a:rPr sz="2450" spc="-10" dirty="0">
                <a:latin typeface="Times New Roman"/>
                <a:cs typeface="Times New Roman"/>
              </a:rPr>
              <a:t>will</a:t>
            </a:r>
            <a:r>
              <a:rPr sz="2450" spc="200" dirty="0">
                <a:latin typeface="Times New Roman"/>
                <a:cs typeface="Times New Roman"/>
              </a:rPr>
              <a:t> </a:t>
            </a:r>
            <a:r>
              <a:rPr sz="2450" spc="55" dirty="0">
                <a:latin typeface="Times New Roman"/>
                <a:cs typeface="Times New Roman"/>
              </a:rPr>
              <a:t>both</a:t>
            </a:r>
            <a:r>
              <a:rPr sz="2450" spc="195" dirty="0">
                <a:latin typeface="Times New Roman"/>
                <a:cs typeface="Times New Roman"/>
              </a:rPr>
              <a:t> </a:t>
            </a:r>
            <a:r>
              <a:rPr sz="2450" dirty="0">
                <a:latin typeface="Times New Roman"/>
                <a:cs typeface="Times New Roman"/>
              </a:rPr>
              <a:t>create</a:t>
            </a:r>
            <a:r>
              <a:rPr sz="2450" spc="200" dirty="0">
                <a:latin typeface="Times New Roman"/>
                <a:cs typeface="Times New Roman"/>
              </a:rPr>
              <a:t> </a:t>
            </a:r>
            <a:r>
              <a:rPr sz="2450" dirty="0">
                <a:latin typeface="Times New Roman"/>
                <a:cs typeface="Times New Roman"/>
              </a:rPr>
              <a:t>internal</a:t>
            </a:r>
            <a:r>
              <a:rPr sz="2450" spc="195" dirty="0">
                <a:latin typeface="Times New Roman"/>
                <a:cs typeface="Times New Roman"/>
              </a:rPr>
              <a:t> </a:t>
            </a:r>
            <a:r>
              <a:rPr sz="2450" dirty="0">
                <a:latin typeface="Times New Roman"/>
                <a:cs typeface="Times New Roman"/>
              </a:rPr>
              <a:t>magnetic</a:t>
            </a:r>
            <a:r>
              <a:rPr sz="2450" spc="200" dirty="0">
                <a:latin typeface="Times New Roman"/>
                <a:cs typeface="Times New Roman"/>
              </a:rPr>
              <a:t> </a:t>
            </a:r>
            <a:r>
              <a:rPr sz="2450" spc="-30" dirty="0">
                <a:latin typeface="Times New Roman"/>
                <a:cs typeface="Times New Roman"/>
              </a:rPr>
              <a:t>fields</a:t>
            </a:r>
            <a:r>
              <a:rPr sz="2450" spc="195" dirty="0">
                <a:latin typeface="Times New Roman"/>
                <a:cs typeface="Times New Roman"/>
              </a:rPr>
              <a:t> </a:t>
            </a:r>
            <a:r>
              <a:rPr sz="2450" dirty="0">
                <a:latin typeface="Times New Roman"/>
                <a:cs typeface="Times New Roman"/>
              </a:rPr>
              <a:t>pointing</a:t>
            </a:r>
            <a:r>
              <a:rPr sz="2450" spc="200" dirty="0">
                <a:latin typeface="Times New Roman"/>
                <a:cs typeface="Times New Roman"/>
              </a:rPr>
              <a:t> </a:t>
            </a:r>
            <a:r>
              <a:rPr sz="2450" spc="-10" dirty="0">
                <a:latin typeface="Times New Roman"/>
                <a:cs typeface="Times New Roman"/>
              </a:rPr>
              <a:t>down- 	ward.</a:t>
            </a:r>
            <a:endParaRPr sz="2450">
              <a:latin typeface="Times New Roman"/>
              <a:cs typeface="Times New Roman"/>
            </a:endParaRPr>
          </a:p>
          <a:p>
            <a:pPr marL="386715" marR="5080" indent="-361950">
              <a:lnSpc>
                <a:spcPct val="101699"/>
              </a:lnSpc>
              <a:spcBef>
                <a:spcPts val="995"/>
              </a:spcBef>
              <a:buAutoNum type="alphaUcPeriod"/>
              <a:tabLst>
                <a:tab pos="38798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copper</a:t>
            </a:r>
            <a:r>
              <a:rPr sz="2450" spc="155" dirty="0">
                <a:latin typeface="Times New Roman"/>
                <a:cs typeface="Times New Roman"/>
              </a:rPr>
              <a:t> </a:t>
            </a:r>
            <a:r>
              <a:rPr sz="2450" spc="-10" dirty="0">
                <a:latin typeface="Times New Roman"/>
                <a:cs typeface="Times New Roman"/>
              </a:rPr>
              <a:t>will</a:t>
            </a:r>
            <a:r>
              <a:rPr sz="2450" spc="160" dirty="0">
                <a:latin typeface="Times New Roman"/>
                <a:cs typeface="Times New Roman"/>
              </a:rPr>
              <a:t> </a:t>
            </a:r>
            <a:r>
              <a:rPr sz="2450" dirty="0">
                <a:latin typeface="Times New Roman"/>
                <a:cs typeface="Times New Roman"/>
              </a:rPr>
              <a:t>create</a:t>
            </a:r>
            <a:r>
              <a:rPr sz="2450" spc="160" dirty="0">
                <a:latin typeface="Times New Roman"/>
                <a:cs typeface="Times New Roman"/>
              </a:rPr>
              <a:t> </a:t>
            </a:r>
            <a:r>
              <a:rPr sz="2450" dirty="0">
                <a:latin typeface="Times New Roman"/>
                <a:cs typeface="Times New Roman"/>
              </a:rPr>
              <a:t>an</a:t>
            </a:r>
            <a:r>
              <a:rPr sz="2450" spc="155" dirty="0">
                <a:latin typeface="Times New Roman"/>
                <a:cs typeface="Times New Roman"/>
              </a:rPr>
              <a:t> </a:t>
            </a:r>
            <a:r>
              <a:rPr sz="2450" dirty="0">
                <a:latin typeface="Times New Roman"/>
                <a:cs typeface="Times New Roman"/>
              </a:rPr>
              <a:t>internal</a:t>
            </a:r>
            <a:r>
              <a:rPr sz="2450" spc="160" dirty="0">
                <a:latin typeface="Times New Roman"/>
                <a:cs typeface="Times New Roman"/>
              </a:rPr>
              <a:t> </a:t>
            </a:r>
            <a:r>
              <a:rPr sz="2450" dirty="0">
                <a:latin typeface="Times New Roman"/>
                <a:cs typeface="Times New Roman"/>
              </a:rPr>
              <a:t>magnetic</a:t>
            </a:r>
            <a:r>
              <a:rPr sz="2450" spc="160" dirty="0">
                <a:latin typeface="Times New Roman"/>
                <a:cs typeface="Times New Roman"/>
              </a:rPr>
              <a:t> </a:t>
            </a:r>
            <a:r>
              <a:rPr sz="2450" spc="-25" dirty="0">
                <a:latin typeface="Times New Roman"/>
                <a:cs typeface="Times New Roman"/>
              </a:rPr>
              <a:t>field</a:t>
            </a:r>
            <a:r>
              <a:rPr sz="2450" spc="155" dirty="0">
                <a:latin typeface="Times New Roman"/>
                <a:cs typeface="Times New Roman"/>
              </a:rPr>
              <a:t> </a:t>
            </a:r>
            <a:r>
              <a:rPr sz="2450" dirty="0">
                <a:latin typeface="Times New Roman"/>
                <a:cs typeface="Times New Roman"/>
              </a:rPr>
              <a:t>pointing</a:t>
            </a:r>
            <a:r>
              <a:rPr sz="2450" spc="160" dirty="0">
                <a:latin typeface="Times New Roman"/>
                <a:cs typeface="Times New Roman"/>
              </a:rPr>
              <a:t> </a:t>
            </a:r>
            <a:r>
              <a:rPr sz="2450" spc="-25" dirty="0">
                <a:latin typeface="Times New Roman"/>
                <a:cs typeface="Times New Roman"/>
              </a:rPr>
              <a:t>up- 	</a:t>
            </a:r>
            <a:r>
              <a:rPr sz="2450" dirty="0">
                <a:latin typeface="Times New Roman"/>
                <a:cs typeface="Times New Roman"/>
              </a:rPr>
              <a:t>ward,</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aluminum</a:t>
            </a:r>
            <a:r>
              <a:rPr sz="2450" spc="155" dirty="0">
                <a:latin typeface="Times New Roman"/>
                <a:cs typeface="Times New Roman"/>
              </a:rPr>
              <a:t> </a:t>
            </a:r>
            <a:r>
              <a:rPr sz="2450" spc="-10" dirty="0">
                <a:latin typeface="Times New Roman"/>
                <a:cs typeface="Times New Roman"/>
              </a:rPr>
              <a:t>downward.</a:t>
            </a:r>
            <a:endParaRPr sz="2450">
              <a:latin typeface="Times New Roman"/>
              <a:cs typeface="Times New Roman"/>
            </a:endParaRPr>
          </a:p>
          <a:p>
            <a:pPr marL="386080" marR="5080" indent="-374015">
              <a:lnSpc>
                <a:spcPct val="101699"/>
              </a:lnSpc>
              <a:spcBef>
                <a:spcPts val="995"/>
              </a:spcBef>
              <a:buAutoNum type="alphaUcPeriod"/>
              <a:tabLst>
                <a:tab pos="387985" algn="l"/>
              </a:tabLst>
            </a:pPr>
            <a:r>
              <a:rPr sz="2450" dirty="0">
                <a:latin typeface="Times New Roman"/>
                <a:cs typeface="Times New Roman"/>
              </a:rPr>
              <a:t>The</a:t>
            </a:r>
            <a:r>
              <a:rPr sz="2450" spc="-70" dirty="0">
                <a:latin typeface="Times New Roman"/>
                <a:cs typeface="Times New Roman"/>
              </a:rPr>
              <a:t> </a:t>
            </a:r>
            <a:r>
              <a:rPr sz="2450" spc="-10" dirty="0">
                <a:latin typeface="Times New Roman"/>
                <a:cs typeface="Times New Roman"/>
              </a:rPr>
              <a:t>copper</a:t>
            </a:r>
            <a:r>
              <a:rPr sz="2450" spc="-65" dirty="0">
                <a:latin typeface="Times New Roman"/>
                <a:cs typeface="Times New Roman"/>
              </a:rPr>
              <a:t> </a:t>
            </a:r>
            <a:r>
              <a:rPr sz="2450" spc="-85" dirty="0">
                <a:latin typeface="Times New Roman"/>
                <a:cs typeface="Times New Roman"/>
              </a:rPr>
              <a:t>will</a:t>
            </a:r>
            <a:r>
              <a:rPr sz="2450" spc="-70" dirty="0">
                <a:latin typeface="Times New Roman"/>
                <a:cs typeface="Times New Roman"/>
              </a:rPr>
              <a:t> </a:t>
            </a:r>
            <a:r>
              <a:rPr sz="2450" dirty="0">
                <a:latin typeface="Times New Roman"/>
                <a:cs typeface="Times New Roman"/>
              </a:rPr>
              <a:t>create</a:t>
            </a:r>
            <a:r>
              <a:rPr sz="2450" spc="-65" dirty="0">
                <a:latin typeface="Times New Roman"/>
                <a:cs typeface="Times New Roman"/>
              </a:rPr>
              <a:t> </a:t>
            </a:r>
            <a:r>
              <a:rPr sz="2450" dirty="0">
                <a:latin typeface="Times New Roman"/>
                <a:cs typeface="Times New Roman"/>
              </a:rPr>
              <a:t>an</a:t>
            </a:r>
            <a:r>
              <a:rPr sz="2450" spc="-65" dirty="0">
                <a:latin typeface="Times New Roman"/>
                <a:cs typeface="Times New Roman"/>
              </a:rPr>
              <a:t> </a:t>
            </a:r>
            <a:r>
              <a:rPr sz="2450" dirty="0">
                <a:latin typeface="Times New Roman"/>
                <a:cs typeface="Times New Roman"/>
              </a:rPr>
              <a:t>internal</a:t>
            </a:r>
            <a:r>
              <a:rPr sz="2450" spc="-65" dirty="0">
                <a:latin typeface="Times New Roman"/>
                <a:cs typeface="Times New Roman"/>
              </a:rPr>
              <a:t> </a:t>
            </a:r>
            <a:r>
              <a:rPr sz="2450" spc="-10" dirty="0">
                <a:latin typeface="Times New Roman"/>
                <a:cs typeface="Times New Roman"/>
              </a:rPr>
              <a:t>magnetic</a:t>
            </a:r>
            <a:r>
              <a:rPr sz="2450" spc="-70" dirty="0">
                <a:latin typeface="Times New Roman"/>
                <a:cs typeface="Times New Roman"/>
              </a:rPr>
              <a:t> </a:t>
            </a:r>
            <a:r>
              <a:rPr sz="2450" spc="-80" dirty="0">
                <a:latin typeface="Times New Roman"/>
                <a:cs typeface="Times New Roman"/>
              </a:rPr>
              <a:t>field</a:t>
            </a:r>
            <a:r>
              <a:rPr sz="2450" spc="-60" dirty="0">
                <a:latin typeface="Times New Roman"/>
                <a:cs typeface="Times New Roman"/>
              </a:rPr>
              <a:t> </a:t>
            </a:r>
            <a:r>
              <a:rPr sz="2450" dirty="0">
                <a:latin typeface="Times New Roman"/>
                <a:cs typeface="Times New Roman"/>
              </a:rPr>
              <a:t>pointing</a:t>
            </a:r>
            <a:r>
              <a:rPr sz="2450" spc="-70" dirty="0">
                <a:latin typeface="Times New Roman"/>
                <a:cs typeface="Times New Roman"/>
              </a:rPr>
              <a:t> </a:t>
            </a:r>
            <a:r>
              <a:rPr sz="2450" spc="-10" dirty="0">
                <a:latin typeface="Times New Roman"/>
                <a:cs typeface="Times New Roman"/>
              </a:rPr>
              <a:t>down- 	</a:t>
            </a:r>
            <a:r>
              <a:rPr sz="2450" dirty="0">
                <a:latin typeface="Times New Roman"/>
                <a:cs typeface="Times New Roman"/>
              </a:rPr>
              <a:t>ward,</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aluminum</a:t>
            </a:r>
            <a:r>
              <a:rPr sz="2450" spc="155" dirty="0">
                <a:latin typeface="Times New Roman"/>
                <a:cs typeface="Times New Roman"/>
              </a:rPr>
              <a:t> </a:t>
            </a:r>
            <a:r>
              <a:rPr sz="2450" spc="-10" dirty="0">
                <a:latin typeface="Times New Roman"/>
                <a:cs typeface="Times New Roman"/>
              </a:rPr>
              <a:t>upward.</a:t>
            </a:r>
            <a:endParaRPr sz="2450">
              <a:latin typeface="Times New Roman"/>
              <a:cs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Copper</a:t>
            </a:r>
            <a:r>
              <a:rPr spc="265" dirty="0"/>
              <a:t> </a:t>
            </a:r>
            <a:r>
              <a:rPr dirty="0"/>
              <a:t>is</a:t>
            </a:r>
            <a:r>
              <a:rPr spc="280" dirty="0"/>
              <a:t> </a:t>
            </a:r>
            <a:r>
              <a:rPr spc="-20" dirty="0"/>
              <a:t>classified</a:t>
            </a:r>
            <a:r>
              <a:rPr spc="275" dirty="0"/>
              <a:t> </a:t>
            </a:r>
            <a:r>
              <a:rPr dirty="0"/>
              <a:t>as</a:t>
            </a:r>
            <a:r>
              <a:rPr spc="275" dirty="0"/>
              <a:t> </a:t>
            </a:r>
            <a:r>
              <a:rPr dirty="0"/>
              <a:t>diamagnetic,</a:t>
            </a:r>
            <a:r>
              <a:rPr spc="325" dirty="0"/>
              <a:t> </a:t>
            </a:r>
            <a:r>
              <a:rPr dirty="0"/>
              <a:t>aluminum</a:t>
            </a:r>
            <a:r>
              <a:rPr spc="275" dirty="0"/>
              <a:t> </a:t>
            </a:r>
            <a:r>
              <a:rPr dirty="0"/>
              <a:t>paramagnetic.</a:t>
            </a:r>
            <a:r>
              <a:rPr spc="140" dirty="0"/>
              <a:t>  </a:t>
            </a:r>
            <a:r>
              <a:rPr spc="-25" dirty="0"/>
              <a:t>If </a:t>
            </a:r>
            <a:r>
              <a:rPr dirty="0"/>
              <a:t>you</a:t>
            </a:r>
            <a:r>
              <a:rPr spc="-5" dirty="0"/>
              <a:t> </a:t>
            </a:r>
            <a:r>
              <a:rPr spc="80" dirty="0"/>
              <a:t>put</a:t>
            </a:r>
            <a:r>
              <a:rPr dirty="0"/>
              <a:t> a</a:t>
            </a:r>
            <a:r>
              <a:rPr spc="10" dirty="0"/>
              <a:t> </a:t>
            </a:r>
            <a:r>
              <a:rPr spc="-10" dirty="0"/>
              <a:t>block</a:t>
            </a:r>
            <a:r>
              <a:rPr spc="10" dirty="0"/>
              <a:t> </a:t>
            </a:r>
            <a:r>
              <a:rPr spc="-10" dirty="0"/>
              <a:t>of</a:t>
            </a:r>
            <a:r>
              <a:rPr spc="5" dirty="0"/>
              <a:t> </a:t>
            </a:r>
            <a:r>
              <a:rPr dirty="0"/>
              <a:t>copper and</a:t>
            </a:r>
            <a:r>
              <a:rPr spc="10" dirty="0"/>
              <a:t> </a:t>
            </a:r>
            <a:r>
              <a:rPr dirty="0"/>
              <a:t>a</a:t>
            </a:r>
            <a:r>
              <a:rPr spc="5" dirty="0"/>
              <a:t> </a:t>
            </a:r>
            <a:r>
              <a:rPr spc="-10" dirty="0"/>
              <a:t>block</a:t>
            </a:r>
            <a:r>
              <a:rPr spc="5" dirty="0"/>
              <a:t> </a:t>
            </a:r>
            <a:r>
              <a:rPr spc="-10" dirty="0"/>
              <a:t>of</a:t>
            </a:r>
            <a:r>
              <a:rPr spc="10" dirty="0"/>
              <a:t> </a:t>
            </a:r>
            <a:r>
              <a:rPr dirty="0"/>
              <a:t>aluminum in</a:t>
            </a:r>
            <a:r>
              <a:rPr spc="10" dirty="0"/>
              <a:t> </a:t>
            </a:r>
            <a:r>
              <a:rPr dirty="0"/>
              <a:t>an</a:t>
            </a:r>
            <a:r>
              <a:rPr spc="5" dirty="0"/>
              <a:t> </a:t>
            </a:r>
            <a:r>
              <a:rPr spc="-10" dirty="0"/>
              <a:t>upward- </a:t>
            </a:r>
            <a:r>
              <a:rPr dirty="0"/>
              <a:t>pointing</a:t>
            </a:r>
            <a:r>
              <a:rPr spc="65" dirty="0"/>
              <a:t> </a:t>
            </a:r>
            <a:r>
              <a:rPr dirty="0"/>
              <a:t>magnetic</a:t>
            </a:r>
            <a:r>
              <a:rPr spc="70" dirty="0"/>
              <a:t> </a:t>
            </a:r>
            <a:r>
              <a:rPr spc="-25" dirty="0"/>
              <a:t>field,</a:t>
            </a:r>
            <a:r>
              <a:rPr spc="75" dirty="0"/>
              <a:t> </a:t>
            </a:r>
            <a:r>
              <a:rPr dirty="0"/>
              <a:t>what</a:t>
            </a:r>
            <a:r>
              <a:rPr spc="75" dirty="0"/>
              <a:t> </a:t>
            </a:r>
            <a:r>
              <a:rPr spc="-20" dirty="0"/>
              <a:t>will</a:t>
            </a:r>
            <a:r>
              <a:rPr spc="75" dirty="0"/>
              <a:t> </a:t>
            </a:r>
            <a:r>
              <a:rPr dirty="0"/>
              <a:t>happen?</a:t>
            </a:r>
            <a:r>
              <a:rPr spc="305" dirty="0"/>
              <a:t> </a:t>
            </a:r>
            <a:r>
              <a:rPr dirty="0"/>
              <a:t>(Choose</a:t>
            </a:r>
            <a:r>
              <a:rPr spc="75" dirty="0"/>
              <a:t> </a:t>
            </a:r>
            <a:r>
              <a:rPr spc="-10" dirty="0"/>
              <a:t>one.)</a:t>
            </a:r>
          </a:p>
        </p:txBody>
      </p:sp>
      <p:sp>
        <p:nvSpPr>
          <p:cNvPr id="5" name="object 5"/>
          <p:cNvSpPr txBox="1"/>
          <p:nvPr/>
        </p:nvSpPr>
        <p:spPr>
          <a:xfrm>
            <a:off x="707758" y="2421615"/>
            <a:ext cx="8267700" cy="3808729"/>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They</a:t>
            </a:r>
            <a:r>
              <a:rPr sz="2450" spc="-5" dirty="0">
                <a:latin typeface="Times New Roman"/>
                <a:cs typeface="Times New Roman"/>
              </a:rPr>
              <a:t> </a:t>
            </a:r>
            <a:r>
              <a:rPr sz="2450" spc="-55" dirty="0">
                <a:latin typeface="Times New Roman"/>
                <a:cs typeface="Times New Roman"/>
              </a:rPr>
              <a:t>will</a:t>
            </a:r>
            <a:r>
              <a:rPr sz="2450" dirty="0">
                <a:latin typeface="Times New Roman"/>
                <a:cs typeface="Times New Roman"/>
              </a:rPr>
              <a:t> </a:t>
            </a:r>
            <a:r>
              <a:rPr sz="2450" spc="55" dirty="0">
                <a:latin typeface="Times New Roman"/>
                <a:cs typeface="Times New Roman"/>
              </a:rPr>
              <a:t>both</a:t>
            </a:r>
            <a:r>
              <a:rPr sz="2450" spc="-5" dirty="0">
                <a:latin typeface="Times New Roman"/>
                <a:cs typeface="Times New Roman"/>
              </a:rPr>
              <a:t> </a:t>
            </a:r>
            <a:r>
              <a:rPr sz="2450" dirty="0">
                <a:latin typeface="Times New Roman"/>
                <a:cs typeface="Times New Roman"/>
              </a:rPr>
              <a:t>create</a:t>
            </a:r>
            <a:r>
              <a:rPr sz="2450" spc="-5" dirty="0">
                <a:latin typeface="Times New Roman"/>
                <a:cs typeface="Times New Roman"/>
              </a:rPr>
              <a:t> </a:t>
            </a:r>
            <a:r>
              <a:rPr sz="2450" dirty="0">
                <a:latin typeface="Times New Roman"/>
                <a:cs typeface="Times New Roman"/>
              </a:rPr>
              <a:t>internal</a:t>
            </a:r>
            <a:r>
              <a:rPr sz="2450" spc="5" dirty="0">
                <a:latin typeface="Times New Roman"/>
                <a:cs typeface="Times New Roman"/>
              </a:rPr>
              <a:t> </a:t>
            </a:r>
            <a:r>
              <a:rPr sz="2450" dirty="0">
                <a:latin typeface="Times New Roman"/>
                <a:cs typeface="Times New Roman"/>
              </a:rPr>
              <a:t>magnetic</a:t>
            </a:r>
            <a:r>
              <a:rPr sz="2450" spc="-10" dirty="0">
                <a:latin typeface="Times New Roman"/>
                <a:cs typeface="Times New Roman"/>
              </a:rPr>
              <a:t> </a:t>
            </a:r>
            <a:r>
              <a:rPr sz="2450" spc="-55" dirty="0">
                <a:latin typeface="Times New Roman"/>
                <a:cs typeface="Times New Roman"/>
              </a:rPr>
              <a:t>fields</a:t>
            </a:r>
            <a:r>
              <a:rPr sz="2450" dirty="0">
                <a:latin typeface="Times New Roman"/>
                <a:cs typeface="Times New Roman"/>
              </a:rPr>
              <a:t> pointing</a:t>
            </a:r>
            <a:r>
              <a:rPr sz="2450" spc="-5" dirty="0">
                <a:latin typeface="Times New Roman"/>
                <a:cs typeface="Times New Roman"/>
              </a:rPr>
              <a:t> </a:t>
            </a:r>
            <a:r>
              <a:rPr sz="2450" spc="-10" dirty="0">
                <a:latin typeface="Times New Roman"/>
                <a:cs typeface="Times New Roman"/>
              </a:rPr>
              <a:t>upward.</a:t>
            </a:r>
            <a:endParaRPr sz="2450">
              <a:latin typeface="Times New Roman"/>
              <a:cs typeface="Times New Roman"/>
            </a:endParaRPr>
          </a:p>
          <a:p>
            <a:pPr marL="393700" marR="5080" indent="-358140">
              <a:lnSpc>
                <a:spcPct val="101699"/>
              </a:lnSpc>
              <a:spcBef>
                <a:spcPts val="995"/>
              </a:spcBef>
              <a:buAutoNum type="alphaUcPeriod"/>
              <a:tabLst>
                <a:tab pos="394970" algn="l"/>
              </a:tabLst>
            </a:pPr>
            <a:r>
              <a:rPr sz="2450" dirty="0">
                <a:latin typeface="Times New Roman"/>
                <a:cs typeface="Times New Roman"/>
              </a:rPr>
              <a:t>They</a:t>
            </a:r>
            <a:r>
              <a:rPr sz="2450" spc="185" dirty="0">
                <a:latin typeface="Times New Roman"/>
                <a:cs typeface="Times New Roman"/>
              </a:rPr>
              <a:t> </a:t>
            </a:r>
            <a:r>
              <a:rPr sz="2450" spc="-10" dirty="0">
                <a:latin typeface="Times New Roman"/>
                <a:cs typeface="Times New Roman"/>
              </a:rPr>
              <a:t>will</a:t>
            </a:r>
            <a:r>
              <a:rPr sz="2450" spc="200" dirty="0">
                <a:latin typeface="Times New Roman"/>
                <a:cs typeface="Times New Roman"/>
              </a:rPr>
              <a:t> </a:t>
            </a:r>
            <a:r>
              <a:rPr sz="2450" spc="55" dirty="0">
                <a:latin typeface="Times New Roman"/>
                <a:cs typeface="Times New Roman"/>
              </a:rPr>
              <a:t>both</a:t>
            </a:r>
            <a:r>
              <a:rPr sz="2450" spc="195" dirty="0">
                <a:latin typeface="Times New Roman"/>
                <a:cs typeface="Times New Roman"/>
              </a:rPr>
              <a:t> </a:t>
            </a:r>
            <a:r>
              <a:rPr sz="2450" dirty="0">
                <a:latin typeface="Times New Roman"/>
                <a:cs typeface="Times New Roman"/>
              </a:rPr>
              <a:t>create</a:t>
            </a:r>
            <a:r>
              <a:rPr sz="2450" spc="200" dirty="0">
                <a:latin typeface="Times New Roman"/>
                <a:cs typeface="Times New Roman"/>
              </a:rPr>
              <a:t> </a:t>
            </a:r>
            <a:r>
              <a:rPr sz="2450" dirty="0">
                <a:latin typeface="Times New Roman"/>
                <a:cs typeface="Times New Roman"/>
              </a:rPr>
              <a:t>internal</a:t>
            </a:r>
            <a:r>
              <a:rPr sz="2450" spc="195" dirty="0">
                <a:latin typeface="Times New Roman"/>
                <a:cs typeface="Times New Roman"/>
              </a:rPr>
              <a:t> </a:t>
            </a:r>
            <a:r>
              <a:rPr sz="2450" dirty="0">
                <a:latin typeface="Times New Roman"/>
                <a:cs typeface="Times New Roman"/>
              </a:rPr>
              <a:t>magnetic</a:t>
            </a:r>
            <a:r>
              <a:rPr sz="2450" spc="200" dirty="0">
                <a:latin typeface="Times New Roman"/>
                <a:cs typeface="Times New Roman"/>
              </a:rPr>
              <a:t> </a:t>
            </a:r>
            <a:r>
              <a:rPr sz="2450" spc="-30" dirty="0">
                <a:latin typeface="Times New Roman"/>
                <a:cs typeface="Times New Roman"/>
              </a:rPr>
              <a:t>fields</a:t>
            </a:r>
            <a:r>
              <a:rPr sz="2450" spc="195" dirty="0">
                <a:latin typeface="Times New Roman"/>
                <a:cs typeface="Times New Roman"/>
              </a:rPr>
              <a:t> </a:t>
            </a:r>
            <a:r>
              <a:rPr sz="2450" dirty="0">
                <a:latin typeface="Times New Roman"/>
                <a:cs typeface="Times New Roman"/>
              </a:rPr>
              <a:t>pointing</a:t>
            </a:r>
            <a:r>
              <a:rPr sz="2450" spc="200" dirty="0">
                <a:latin typeface="Times New Roman"/>
                <a:cs typeface="Times New Roman"/>
              </a:rPr>
              <a:t> </a:t>
            </a:r>
            <a:r>
              <a:rPr sz="2450" spc="-10" dirty="0">
                <a:latin typeface="Times New Roman"/>
                <a:cs typeface="Times New Roman"/>
              </a:rPr>
              <a:t>down- 	ward.</a:t>
            </a:r>
            <a:endParaRPr sz="2450">
              <a:latin typeface="Times New Roman"/>
              <a:cs typeface="Times New Roman"/>
            </a:endParaRPr>
          </a:p>
          <a:p>
            <a:pPr marL="393700" marR="5080" indent="-361950">
              <a:lnSpc>
                <a:spcPct val="101699"/>
              </a:lnSpc>
              <a:spcBef>
                <a:spcPts val="995"/>
              </a:spcBef>
              <a:buAutoNum type="alphaUcPeriod"/>
              <a:tabLst>
                <a:tab pos="394970"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copper</a:t>
            </a:r>
            <a:r>
              <a:rPr sz="2450" spc="155" dirty="0">
                <a:latin typeface="Times New Roman"/>
                <a:cs typeface="Times New Roman"/>
              </a:rPr>
              <a:t> </a:t>
            </a:r>
            <a:r>
              <a:rPr sz="2450" spc="-10" dirty="0">
                <a:latin typeface="Times New Roman"/>
                <a:cs typeface="Times New Roman"/>
              </a:rPr>
              <a:t>will</a:t>
            </a:r>
            <a:r>
              <a:rPr sz="2450" spc="160" dirty="0">
                <a:latin typeface="Times New Roman"/>
                <a:cs typeface="Times New Roman"/>
              </a:rPr>
              <a:t> </a:t>
            </a:r>
            <a:r>
              <a:rPr sz="2450" dirty="0">
                <a:latin typeface="Times New Roman"/>
                <a:cs typeface="Times New Roman"/>
              </a:rPr>
              <a:t>create</a:t>
            </a:r>
            <a:r>
              <a:rPr sz="2450" spc="160" dirty="0">
                <a:latin typeface="Times New Roman"/>
                <a:cs typeface="Times New Roman"/>
              </a:rPr>
              <a:t> </a:t>
            </a:r>
            <a:r>
              <a:rPr sz="2450" dirty="0">
                <a:latin typeface="Times New Roman"/>
                <a:cs typeface="Times New Roman"/>
              </a:rPr>
              <a:t>an</a:t>
            </a:r>
            <a:r>
              <a:rPr sz="2450" spc="155" dirty="0">
                <a:latin typeface="Times New Roman"/>
                <a:cs typeface="Times New Roman"/>
              </a:rPr>
              <a:t> </a:t>
            </a:r>
            <a:r>
              <a:rPr sz="2450" dirty="0">
                <a:latin typeface="Times New Roman"/>
                <a:cs typeface="Times New Roman"/>
              </a:rPr>
              <a:t>internal</a:t>
            </a:r>
            <a:r>
              <a:rPr sz="2450" spc="160" dirty="0">
                <a:latin typeface="Times New Roman"/>
                <a:cs typeface="Times New Roman"/>
              </a:rPr>
              <a:t> </a:t>
            </a:r>
            <a:r>
              <a:rPr sz="2450" dirty="0">
                <a:latin typeface="Times New Roman"/>
                <a:cs typeface="Times New Roman"/>
              </a:rPr>
              <a:t>magnetic</a:t>
            </a:r>
            <a:r>
              <a:rPr sz="2450" spc="160" dirty="0">
                <a:latin typeface="Times New Roman"/>
                <a:cs typeface="Times New Roman"/>
              </a:rPr>
              <a:t> </a:t>
            </a:r>
            <a:r>
              <a:rPr sz="2450" spc="-25" dirty="0">
                <a:latin typeface="Times New Roman"/>
                <a:cs typeface="Times New Roman"/>
              </a:rPr>
              <a:t>field</a:t>
            </a:r>
            <a:r>
              <a:rPr sz="2450" spc="155" dirty="0">
                <a:latin typeface="Times New Roman"/>
                <a:cs typeface="Times New Roman"/>
              </a:rPr>
              <a:t> </a:t>
            </a:r>
            <a:r>
              <a:rPr sz="2450" dirty="0">
                <a:latin typeface="Times New Roman"/>
                <a:cs typeface="Times New Roman"/>
              </a:rPr>
              <a:t>pointing</a:t>
            </a:r>
            <a:r>
              <a:rPr sz="2450" spc="160" dirty="0">
                <a:latin typeface="Times New Roman"/>
                <a:cs typeface="Times New Roman"/>
              </a:rPr>
              <a:t> </a:t>
            </a:r>
            <a:r>
              <a:rPr sz="2450" spc="-25" dirty="0">
                <a:latin typeface="Times New Roman"/>
                <a:cs typeface="Times New Roman"/>
              </a:rPr>
              <a:t>up- 	</a:t>
            </a:r>
            <a:r>
              <a:rPr sz="2450" dirty="0">
                <a:latin typeface="Times New Roman"/>
                <a:cs typeface="Times New Roman"/>
              </a:rPr>
              <a:t>ward,</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aluminum</a:t>
            </a:r>
            <a:r>
              <a:rPr sz="2450" spc="155" dirty="0">
                <a:latin typeface="Times New Roman"/>
                <a:cs typeface="Times New Roman"/>
              </a:rPr>
              <a:t> </a:t>
            </a:r>
            <a:r>
              <a:rPr sz="2450" spc="-10" dirty="0">
                <a:latin typeface="Times New Roman"/>
                <a:cs typeface="Times New Roman"/>
              </a:rPr>
              <a:t>downward.</a:t>
            </a:r>
            <a:endParaRPr sz="2450">
              <a:latin typeface="Times New Roman"/>
              <a:cs typeface="Times New Roman"/>
            </a:endParaRPr>
          </a:p>
          <a:p>
            <a:pPr marL="393065" marR="5080" indent="-374015">
              <a:lnSpc>
                <a:spcPct val="101699"/>
              </a:lnSpc>
              <a:spcBef>
                <a:spcPts val="995"/>
              </a:spcBef>
              <a:buAutoNum type="alphaUcPeriod"/>
              <a:tabLst>
                <a:tab pos="394970" algn="l"/>
              </a:tabLst>
            </a:pPr>
            <a:r>
              <a:rPr sz="2450" dirty="0">
                <a:latin typeface="Times New Roman"/>
                <a:cs typeface="Times New Roman"/>
              </a:rPr>
              <a:t>The</a:t>
            </a:r>
            <a:r>
              <a:rPr sz="2450" spc="-70" dirty="0">
                <a:latin typeface="Times New Roman"/>
                <a:cs typeface="Times New Roman"/>
              </a:rPr>
              <a:t> </a:t>
            </a:r>
            <a:r>
              <a:rPr sz="2450" spc="-10" dirty="0">
                <a:latin typeface="Times New Roman"/>
                <a:cs typeface="Times New Roman"/>
              </a:rPr>
              <a:t>copper</a:t>
            </a:r>
            <a:r>
              <a:rPr sz="2450" spc="-65" dirty="0">
                <a:latin typeface="Times New Roman"/>
                <a:cs typeface="Times New Roman"/>
              </a:rPr>
              <a:t> </a:t>
            </a:r>
            <a:r>
              <a:rPr sz="2450" spc="-85" dirty="0">
                <a:latin typeface="Times New Roman"/>
                <a:cs typeface="Times New Roman"/>
              </a:rPr>
              <a:t>will</a:t>
            </a:r>
            <a:r>
              <a:rPr sz="2450" spc="-70" dirty="0">
                <a:latin typeface="Times New Roman"/>
                <a:cs typeface="Times New Roman"/>
              </a:rPr>
              <a:t> </a:t>
            </a:r>
            <a:r>
              <a:rPr sz="2450" dirty="0">
                <a:latin typeface="Times New Roman"/>
                <a:cs typeface="Times New Roman"/>
              </a:rPr>
              <a:t>create</a:t>
            </a:r>
            <a:r>
              <a:rPr sz="2450" spc="-65" dirty="0">
                <a:latin typeface="Times New Roman"/>
                <a:cs typeface="Times New Roman"/>
              </a:rPr>
              <a:t> </a:t>
            </a:r>
            <a:r>
              <a:rPr sz="2450" dirty="0">
                <a:latin typeface="Times New Roman"/>
                <a:cs typeface="Times New Roman"/>
              </a:rPr>
              <a:t>an</a:t>
            </a:r>
            <a:r>
              <a:rPr sz="2450" spc="-65" dirty="0">
                <a:latin typeface="Times New Roman"/>
                <a:cs typeface="Times New Roman"/>
              </a:rPr>
              <a:t> </a:t>
            </a:r>
            <a:r>
              <a:rPr sz="2450" dirty="0">
                <a:latin typeface="Times New Roman"/>
                <a:cs typeface="Times New Roman"/>
              </a:rPr>
              <a:t>internal</a:t>
            </a:r>
            <a:r>
              <a:rPr sz="2450" spc="-65" dirty="0">
                <a:latin typeface="Times New Roman"/>
                <a:cs typeface="Times New Roman"/>
              </a:rPr>
              <a:t> </a:t>
            </a:r>
            <a:r>
              <a:rPr sz="2450" spc="-10" dirty="0">
                <a:latin typeface="Times New Roman"/>
                <a:cs typeface="Times New Roman"/>
              </a:rPr>
              <a:t>magnetic</a:t>
            </a:r>
            <a:r>
              <a:rPr sz="2450" spc="-70" dirty="0">
                <a:latin typeface="Times New Roman"/>
                <a:cs typeface="Times New Roman"/>
              </a:rPr>
              <a:t> </a:t>
            </a:r>
            <a:r>
              <a:rPr sz="2450" spc="-80" dirty="0">
                <a:latin typeface="Times New Roman"/>
                <a:cs typeface="Times New Roman"/>
              </a:rPr>
              <a:t>field</a:t>
            </a:r>
            <a:r>
              <a:rPr sz="2450" spc="-60" dirty="0">
                <a:latin typeface="Times New Roman"/>
                <a:cs typeface="Times New Roman"/>
              </a:rPr>
              <a:t> </a:t>
            </a:r>
            <a:r>
              <a:rPr sz="2450" dirty="0">
                <a:latin typeface="Times New Roman"/>
                <a:cs typeface="Times New Roman"/>
              </a:rPr>
              <a:t>pointing</a:t>
            </a:r>
            <a:r>
              <a:rPr sz="2450" spc="-70" dirty="0">
                <a:latin typeface="Times New Roman"/>
                <a:cs typeface="Times New Roman"/>
              </a:rPr>
              <a:t> </a:t>
            </a:r>
            <a:r>
              <a:rPr sz="2450" spc="-10" dirty="0">
                <a:latin typeface="Times New Roman"/>
                <a:cs typeface="Times New Roman"/>
              </a:rPr>
              <a:t>down- 	</a:t>
            </a:r>
            <a:r>
              <a:rPr sz="2450" dirty="0">
                <a:latin typeface="Times New Roman"/>
                <a:cs typeface="Times New Roman"/>
              </a:rPr>
              <a:t>ward,</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dirty="0">
                <a:latin typeface="Times New Roman"/>
                <a:cs typeface="Times New Roman"/>
              </a:rPr>
              <a:t>aluminum</a:t>
            </a:r>
            <a:r>
              <a:rPr sz="2450" spc="155" dirty="0">
                <a:latin typeface="Times New Roman"/>
                <a:cs typeface="Times New Roman"/>
              </a:rPr>
              <a:t> </a:t>
            </a:r>
            <a:r>
              <a:rPr sz="2450" spc="-10" dirty="0">
                <a:latin typeface="Times New Roman"/>
                <a:cs typeface="Times New Roman"/>
              </a:rPr>
              <a:t>upward.</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7746860" y="878291"/>
            <a:ext cx="12274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11.1.</a:t>
            </a:r>
            <a:r>
              <a:rPr sz="1200" spc="15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005"/>
            <a:ext cx="5464175" cy="403225"/>
          </a:xfrm>
          <a:prstGeom prst="rect">
            <a:avLst/>
          </a:prstGeom>
        </p:spPr>
        <p:txBody>
          <a:bodyPr vert="horz" wrap="square" lIns="0" tIns="15875" rIns="0" bIns="0" rtlCol="0">
            <a:spAutoFit/>
          </a:bodyPr>
          <a:lstStyle/>
          <a:p>
            <a:pPr marL="12700">
              <a:lnSpc>
                <a:spcPct val="100000"/>
              </a:lnSpc>
              <a:spcBef>
                <a:spcPts val="125"/>
              </a:spcBef>
              <a:tabLst>
                <a:tab pos="3712210" algn="l"/>
              </a:tabLst>
            </a:pPr>
            <a:r>
              <a:rPr dirty="0"/>
              <a:t>Which</a:t>
            </a:r>
            <a:r>
              <a:rPr spc="114" dirty="0"/>
              <a:t> </a:t>
            </a:r>
            <a:r>
              <a:rPr dirty="0"/>
              <a:t>crystal</a:t>
            </a:r>
            <a:r>
              <a:rPr spc="125" dirty="0"/>
              <a:t> </a:t>
            </a:r>
            <a:r>
              <a:rPr dirty="0"/>
              <a:t>type</a:t>
            </a:r>
            <a:r>
              <a:rPr spc="125" dirty="0"/>
              <a:t> </a:t>
            </a:r>
            <a:r>
              <a:rPr dirty="0"/>
              <a:t>is</a:t>
            </a:r>
            <a:r>
              <a:rPr spc="125" dirty="0"/>
              <a:t> </a:t>
            </a:r>
            <a:r>
              <a:rPr spc="-20" dirty="0"/>
              <a:t>NaCl?</a:t>
            </a:r>
            <a:r>
              <a:rPr dirty="0"/>
              <a:t>	(Choose</a:t>
            </a:r>
            <a:r>
              <a:rPr spc="-65" dirty="0"/>
              <a:t> </a:t>
            </a:r>
            <a:r>
              <a:rPr spc="-10" dirty="0"/>
              <a:t>one.)</a:t>
            </a:r>
          </a:p>
        </p:txBody>
      </p:sp>
      <p:sp>
        <p:nvSpPr>
          <p:cNvPr id="6" name="object 6"/>
          <p:cNvSpPr txBox="1"/>
          <p:nvPr/>
        </p:nvSpPr>
        <p:spPr>
          <a:xfrm>
            <a:off x="707758" y="1679681"/>
            <a:ext cx="196088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simple</a:t>
            </a:r>
            <a:r>
              <a:rPr sz="2450" spc="-130" dirty="0">
                <a:latin typeface="Times New Roman"/>
                <a:cs typeface="Times New Roman"/>
              </a:rPr>
              <a:t> </a:t>
            </a:r>
            <a:r>
              <a:rPr sz="2450" spc="-20" dirty="0">
                <a:latin typeface="Times New Roman"/>
                <a:cs typeface="Times New Roman"/>
              </a:rPr>
              <a:t>cubic</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25" dirty="0">
                <a:latin typeface="Times New Roman"/>
                <a:cs typeface="Times New Roman"/>
              </a:rPr>
              <a:t>fcc</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25" dirty="0">
                <a:latin typeface="Times New Roman"/>
                <a:cs typeface="Times New Roman"/>
              </a:rPr>
              <a:t>bcc</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10" dirty="0">
                <a:latin typeface="Times New Roman"/>
                <a:cs typeface="Times New Roman"/>
              </a:rPr>
              <a:t>other</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Copper</a:t>
            </a:r>
            <a:r>
              <a:rPr spc="265" dirty="0"/>
              <a:t> </a:t>
            </a:r>
            <a:r>
              <a:rPr dirty="0"/>
              <a:t>is</a:t>
            </a:r>
            <a:r>
              <a:rPr spc="280" dirty="0"/>
              <a:t> </a:t>
            </a:r>
            <a:r>
              <a:rPr spc="-20" dirty="0"/>
              <a:t>classified</a:t>
            </a:r>
            <a:r>
              <a:rPr spc="275" dirty="0"/>
              <a:t> </a:t>
            </a:r>
            <a:r>
              <a:rPr dirty="0"/>
              <a:t>as</a:t>
            </a:r>
            <a:r>
              <a:rPr spc="275" dirty="0"/>
              <a:t> </a:t>
            </a:r>
            <a:r>
              <a:rPr dirty="0"/>
              <a:t>diamagnetic,</a:t>
            </a:r>
            <a:r>
              <a:rPr spc="325" dirty="0"/>
              <a:t> </a:t>
            </a:r>
            <a:r>
              <a:rPr dirty="0"/>
              <a:t>aluminum</a:t>
            </a:r>
            <a:r>
              <a:rPr spc="275" dirty="0"/>
              <a:t> </a:t>
            </a:r>
            <a:r>
              <a:rPr dirty="0"/>
              <a:t>paramagnetic.</a:t>
            </a:r>
            <a:r>
              <a:rPr spc="140" dirty="0"/>
              <a:t>  </a:t>
            </a:r>
            <a:r>
              <a:rPr spc="-25" dirty="0"/>
              <a:t>If </a:t>
            </a:r>
            <a:r>
              <a:rPr dirty="0"/>
              <a:t>you</a:t>
            </a:r>
            <a:r>
              <a:rPr spc="295" dirty="0"/>
              <a:t> </a:t>
            </a:r>
            <a:r>
              <a:rPr dirty="0"/>
              <a:t>peek</a:t>
            </a:r>
            <a:r>
              <a:rPr spc="300" dirty="0"/>
              <a:t> </a:t>
            </a:r>
            <a:r>
              <a:rPr spc="120" dirty="0"/>
              <a:t>at</a:t>
            </a:r>
            <a:r>
              <a:rPr spc="295" dirty="0"/>
              <a:t> </a:t>
            </a:r>
            <a:r>
              <a:rPr dirty="0"/>
              <a:t>how</a:t>
            </a:r>
            <a:r>
              <a:rPr spc="295" dirty="0"/>
              <a:t> </a:t>
            </a:r>
            <a:r>
              <a:rPr dirty="0"/>
              <a:t>they</a:t>
            </a:r>
            <a:r>
              <a:rPr spc="300" dirty="0"/>
              <a:t> </a:t>
            </a:r>
            <a:r>
              <a:rPr dirty="0"/>
              <a:t>react</a:t>
            </a:r>
            <a:r>
              <a:rPr spc="290" dirty="0"/>
              <a:t> </a:t>
            </a:r>
            <a:r>
              <a:rPr dirty="0"/>
              <a:t>to</a:t>
            </a:r>
            <a:r>
              <a:rPr spc="295" dirty="0"/>
              <a:t> </a:t>
            </a:r>
            <a:r>
              <a:rPr dirty="0"/>
              <a:t>an</a:t>
            </a:r>
            <a:r>
              <a:rPr spc="300" dirty="0"/>
              <a:t> </a:t>
            </a:r>
            <a:r>
              <a:rPr dirty="0"/>
              <a:t>applied</a:t>
            </a:r>
            <a:r>
              <a:rPr spc="295" dirty="0"/>
              <a:t> </a:t>
            </a:r>
            <a:r>
              <a:rPr dirty="0"/>
              <a:t>magnetic</a:t>
            </a:r>
            <a:r>
              <a:rPr spc="295" dirty="0"/>
              <a:t> </a:t>
            </a:r>
            <a:r>
              <a:rPr dirty="0"/>
              <a:t>field</a:t>
            </a:r>
            <a:r>
              <a:rPr spc="300" dirty="0"/>
              <a:t> </a:t>
            </a:r>
            <a:r>
              <a:rPr spc="120" dirty="0"/>
              <a:t>at</a:t>
            </a:r>
            <a:r>
              <a:rPr spc="290" dirty="0"/>
              <a:t> </a:t>
            </a:r>
            <a:r>
              <a:rPr spc="-25" dirty="0"/>
              <a:t>the </a:t>
            </a:r>
            <a:r>
              <a:rPr dirty="0"/>
              <a:t>atomic </a:t>
            </a:r>
            <a:r>
              <a:rPr spc="-30" dirty="0"/>
              <a:t>level,</a:t>
            </a:r>
            <a:r>
              <a:rPr spc="10" dirty="0"/>
              <a:t> </a:t>
            </a:r>
            <a:r>
              <a:rPr dirty="0"/>
              <a:t>what</a:t>
            </a:r>
            <a:r>
              <a:rPr spc="5" dirty="0"/>
              <a:t> </a:t>
            </a:r>
            <a:r>
              <a:rPr spc="-20" dirty="0"/>
              <a:t>will</a:t>
            </a:r>
            <a:r>
              <a:rPr spc="10" dirty="0"/>
              <a:t> </a:t>
            </a:r>
            <a:r>
              <a:rPr dirty="0"/>
              <a:t>you</a:t>
            </a:r>
            <a:r>
              <a:rPr spc="10" dirty="0"/>
              <a:t> </a:t>
            </a:r>
            <a:r>
              <a:rPr dirty="0"/>
              <a:t>see?</a:t>
            </a:r>
            <a:r>
              <a:rPr spc="225" dirty="0"/>
              <a:t> </a:t>
            </a:r>
            <a:r>
              <a:rPr dirty="0"/>
              <a:t>(Choose</a:t>
            </a:r>
            <a:r>
              <a:rPr spc="10" dirty="0"/>
              <a:t> </a:t>
            </a:r>
            <a:r>
              <a:rPr spc="-10" dirty="0"/>
              <a:t>one.)</a:t>
            </a:r>
          </a:p>
        </p:txBody>
      </p:sp>
      <p:sp>
        <p:nvSpPr>
          <p:cNvPr id="5" name="object 5"/>
          <p:cNvSpPr txBox="1"/>
          <p:nvPr/>
        </p:nvSpPr>
        <p:spPr>
          <a:xfrm>
            <a:off x="715137" y="2549968"/>
            <a:ext cx="8260080" cy="4199255"/>
          </a:xfrm>
          <a:prstGeom prst="rect">
            <a:avLst/>
          </a:prstGeom>
        </p:spPr>
        <p:txBody>
          <a:bodyPr vert="horz" wrap="square" lIns="0" tIns="9525" rIns="0" bIns="0" rtlCol="0">
            <a:spAutoFit/>
          </a:bodyPr>
          <a:lstStyle/>
          <a:p>
            <a:pPr marL="386715" marR="6350" indent="-370205" algn="just">
              <a:lnSpc>
                <a:spcPct val="101699"/>
              </a:lnSpc>
              <a:spcBef>
                <a:spcPts val="75"/>
              </a:spcBef>
              <a:buAutoNum type="alphaUcPeriod"/>
              <a:tabLst>
                <a:tab pos="387985" algn="l"/>
              </a:tabLst>
            </a:pPr>
            <a:r>
              <a:rPr sz="2450" dirty="0">
                <a:latin typeface="Times New Roman"/>
                <a:cs typeface="Times New Roman"/>
              </a:rPr>
              <a:t>Copper</a:t>
            </a:r>
            <a:r>
              <a:rPr sz="2450" spc="110" dirty="0">
                <a:latin typeface="Times New Roman"/>
                <a:cs typeface="Times New Roman"/>
              </a:rPr>
              <a:t> </a:t>
            </a:r>
            <a:r>
              <a:rPr sz="2450" dirty="0">
                <a:latin typeface="Times New Roman"/>
                <a:cs typeface="Times New Roman"/>
              </a:rPr>
              <a:t>atoms</a:t>
            </a:r>
            <a:r>
              <a:rPr sz="2450" spc="120" dirty="0">
                <a:latin typeface="Times New Roman"/>
                <a:cs typeface="Times New Roman"/>
              </a:rPr>
              <a:t> </a:t>
            </a:r>
            <a:r>
              <a:rPr sz="2450" spc="-25" dirty="0">
                <a:latin typeface="Times New Roman"/>
                <a:cs typeface="Times New Roman"/>
              </a:rPr>
              <a:t>show</a:t>
            </a:r>
            <a:r>
              <a:rPr sz="2450" spc="12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diamagnetic</a:t>
            </a:r>
            <a:r>
              <a:rPr sz="2450" spc="120" dirty="0">
                <a:latin typeface="Times New Roman"/>
                <a:cs typeface="Times New Roman"/>
              </a:rPr>
              <a:t> </a:t>
            </a:r>
            <a:r>
              <a:rPr sz="2450" spc="-30" dirty="0">
                <a:latin typeface="Times New Roman"/>
                <a:cs typeface="Times New Roman"/>
              </a:rPr>
              <a:t>effect</a:t>
            </a:r>
            <a:r>
              <a:rPr sz="2450" spc="120" dirty="0">
                <a:latin typeface="Times New Roman"/>
                <a:cs typeface="Times New Roman"/>
              </a:rPr>
              <a:t> </a:t>
            </a:r>
            <a:r>
              <a:rPr sz="2450" spc="80" dirty="0">
                <a:latin typeface="Times New Roman"/>
                <a:cs typeface="Times New Roman"/>
              </a:rPr>
              <a:t>but</a:t>
            </a:r>
            <a:r>
              <a:rPr sz="2450" spc="114" dirty="0">
                <a:latin typeface="Times New Roman"/>
                <a:cs typeface="Times New Roman"/>
              </a:rPr>
              <a:t> </a:t>
            </a:r>
            <a:r>
              <a:rPr sz="2450" dirty="0">
                <a:latin typeface="Times New Roman"/>
                <a:cs typeface="Times New Roman"/>
              </a:rPr>
              <a:t>not</a:t>
            </a:r>
            <a:r>
              <a:rPr sz="2450" spc="114" dirty="0">
                <a:latin typeface="Times New Roman"/>
                <a:cs typeface="Times New Roman"/>
              </a:rPr>
              <a:t> </a:t>
            </a:r>
            <a:r>
              <a:rPr sz="2450" dirty="0">
                <a:latin typeface="Times New Roman"/>
                <a:cs typeface="Times New Roman"/>
              </a:rPr>
              <a:t>the</a:t>
            </a:r>
            <a:r>
              <a:rPr sz="2450" spc="120" dirty="0">
                <a:latin typeface="Times New Roman"/>
                <a:cs typeface="Times New Roman"/>
              </a:rPr>
              <a:t> </a:t>
            </a:r>
            <a:r>
              <a:rPr sz="2450" spc="-10" dirty="0">
                <a:latin typeface="Times New Roman"/>
                <a:cs typeface="Times New Roman"/>
              </a:rPr>
              <a:t>param- 	</a:t>
            </a:r>
            <a:r>
              <a:rPr sz="2450" dirty="0">
                <a:latin typeface="Times New Roman"/>
                <a:cs typeface="Times New Roman"/>
              </a:rPr>
              <a:t>agnetic</a:t>
            </a:r>
            <a:r>
              <a:rPr sz="2450" spc="85" dirty="0">
                <a:latin typeface="Times New Roman"/>
                <a:cs typeface="Times New Roman"/>
              </a:rPr>
              <a:t> </a:t>
            </a:r>
            <a:r>
              <a:rPr sz="2450" dirty="0">
                <a:latin typeface="Times New Roman"/>
                <a:cs typeface="Times New Roman"/>
              </a:rPr>
              <a:t>effect.</a:t>
            </a:r>
            <a:r>
              <a:rPr sz="2450" spc="409" dirty="0">
                <a:latin typeface="Times New Roman"/>
                <a:cs typeface="Times New Roman"/>
              </a:rPr>
              <a:t> </a:t>
            </a:r>
            <a:r>
              <a:rPr sz="2450" dirty="0">
                <a:latin typeface="Times New Roman"/>
                <a:cs typeface="Times New Roman"/>
              </a:rPr>
              <a:t>Aluminum</a:t>
            </a:r>
            <a:r>
              <a:rPr sz="2450" spc="95" dirty="0">
                <a:latin typeface="Times New Roman"/>
                <a:cs typeface="Times New Roman"/>
              </a:rPr>
              <a:t> </a:t>
            </a:r>
            <a:r>
              <a:rPr sz="2450" dirty="0">
                <a:latin typeface="Times New Roman"/>
                <a:cs typeface="Times New Roman"/>
              </a:rPr>
              <a:t>atoms</a:t>
            </a:r>
            <a:r>
              <a:rPr sz="2450" spc="100" dirty="0">
                <a:latin typeface="Times New Roman"/>
                <a:cs typeface="Times New Roman"/>
              </a:rPr>
              <a:t> </a:t>
            </a:r>
            <a:r>
              <a:rPr sz="2450" dirty="0">
                <a:latin typeface="Times New Roman"/>
                <a:cs typeface="Times New Roman"/>
              </a:rPr>
              <a:t>show</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paramagnetic</a:t>
            </a:r>
            <a:r>
              <a:rPr sz="2450" spc="100" dirty="0">
                <a:latin typeface="Times New Roman"/>
                <a:cs typeface="Times New Roman"/>
              </a:rPr>
              <a:t> </a:t>
            </a:r>
            <a:r>
              <a:rPr sz="2450" spc="-10" dirty="0">
                <a:latin typeface="Times New Roman"/>
                <a:cs typeface="Times New Roman"/>
              </a:rPr>
              <a:t>effect 	</a:t>
            </a:r>
            <a:r>
              <a:rPr sz="2450" spc="80" dirty="0">
                <a:latin typeface="Times New Roman"/>
                <a:cs typeface="Times New Roman"/>
              </a:rPr>
              <a:t>but</a:t>
            </a:r>
            <a:r>
              <a:rPr sz="2450" spc="195" dirty="0">
                <a:latin typeface="Times New Roman"/>
                <a:cs typeface="Times New Roman"/>
              </a:rPr>
              <a:t> </a:t>
            </a:r>
            <a:r>
              <a:rPr sz="2450" dirty="0">
                <a:latin typeface="Times New Roman"/>
                <a:cs typeface="Times New Roman"/>
              </a:rPr>
              <a:t>not</a:t>
            </a:r>
            <a:r>
              <a:rPr sz="2450" spc="204" dirty="0">
                <a:latin typeface="Times New Roman"/>
                <a:cs typeface="Times New Roman"/>
              </a:rPr>
              <a:t> </a:t>
            </a: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diamagnetic</a:t>
            </a:r>
            <a:r>
              <a:rPr sz="2450" spc="200" dirty="0">
                <a:latin typeface="Times New Roman"/>
                <a:cs typeface="Times New Roman"/>
              </a:rPr>
              <a:t> </a:t>
            </a:r>
            <a:r>
              <a:rPr sz="2450" spc="-10" dirty="0">
                <a:latin typeface="Times New Roman"/>
                <a:cs typeface="Times New Roman"/>
              </a:rPr>
              <a:t>effect.</a:t>
            </a:r>
            <a:endParaRPr sz="2450">
              <a:latin typeface="Times New Roman"/>
              <a:cs typeface="Times New Roman"/>
            </a:endParaRPr>
          </a:p>
          <a:p>
            <a:pPr marL="386715" marR="5080" indent="-358140" algn="just">
              <a:lnSpc>
                <a:spcPct val="101699"/>
              </a:lnSpc>
              <a:spcBef>
                <a:spcPts val="994"/>
              </a:spcBef>
              <a:buAutoNum type="alphaUcPeriod"/>
              <a:tabLst>
                <a:tab pos="387985" algn="l"/>
              </a:tabLst>
            </a:pPr>
            <a:r>
              <a:rPr sz="2450" spc="-40" dirty="0">
                <a:latin typeface="Times New Roman"/>
                <a:cs typeface="Times New Roman"/>
              </a:rPr>
              <a:t>All</a:t>
            </a:r>
            <a:r>
              <a:rPr sz="2450" spc="-60"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dirty="0">
                <a:latin typeface="Times New Roman"/>
                <a:cs typeface="Times New Roman"/>
              </a:rPr>
              <a:t>atoms</a:t>
            </a:r>
            <a:r>
              <a:rPr sz="2450" spc="-60" dirty="0">
                <a:latin typeface="Times New Roman"/>
                <a:cs typeface="Times New Roman"/>
              </a:rPr>
              <a:t> </a:t>
            </a:r>
            <a:r>
              <a:rPr sz="2450" spc="-70" dirty="0">
                <a:latin typeface="Times New Roman"/>
                <a:cs typeface="Times New Roman"/>
              </a:rPr>
              <a:t>show</a:t>
            </a:r>
            <a:r>
              <a:rPr sz="2450" spc="-55" dirty="0">
                <a:latin typeface="Times New Roman"/>
                <a:cs typeface="Times New Roman"/>
              </a:rPr>
              <a:t> </a:t>
            </a:r>
            <a:r>
              <a:rPr sz="2450" spc="55" dirty="0">
                <a:latin typeface="Times New Roman"/>
                <a:cs typeface="Times New Roman"/>
              </a:rPr>
              <a:t>both</a:t>
            </a:r>
            <a:r>
              <a:rPr sz="2450" spc="-55" dirty="0">
                <a:latin typeface="Times New Roman"/>
                <a:cs typeface="Times New Roman"/>
              </a:rPr>
              <a:t> </a:t>
            </a:r>
            <a:r>
              <a:rPr sz="2450" dirty="0">
                <a:latin typeface="Times New Roman"/>
                <a:cs typeface="Times New Roman"/>
              </a:rPr>
              <a:t>effects.</a:t>
            </a:r>
            <a:r>
              <a:rPr sz="2450" spc="295" dirty="0">
                <a:latin typeface="Times New Roman"/>
                <a:cs typeface="Times New Roman"/>
              </a:rPr>
              <a:t> </a:t>
            </a:r>
            <a:r>
              <a:rPr sz="2450" spc="70" dirty="0">
                <a:latin typeface="Times New Roman"/>
                <a:cs typeface="Times New Roman"/>
              </a:rPr>
              <a:t>But</a:t>
            </a:r>
            <a:r>
              <a:rPr sz="2450" spc="-60" dirty="0">
                <a:latin typeface="Times New Roman"/>
                <a:cs typeface="Times New Roman"/>
              </a:rPr>
              <a:t> </a:t>
            </a:r>
            <a:r>
              <a:rPr sz="2450" dirty="0">
                <a:latin typeface="Times New Roman"/>
                <a:cs typeface="Times New Roman"/>
              </a:rPr>
              <a:t>in</a:t>
            </a:r>
            <a:r>
              <a:rPr sz="2450" spc="-60" dirty="0">
                <a:latin typeface="Times New Roman"/>
                <a:cs typeface="Times New Roman"/>
              </a:rPr>
              <a:t> </a:t>
            </a:r>
            <a:r>
              <a:rPr sz="2450" dirty="0">
                <a:latin typeface="Times New Roman"/>
                <a:cs typeface="Times New Roman"/>
              </a:rPr>
              <a:t>copper</a:t>
            </a:r>
            <a:r>
              <a:rPr sz="2450" spc="-55" dirty="0">
                <a:latin typeface="Times New Roman"/>
                <a:cs typeface="Times New Roman"/>
              </a:rPr>
              <a:t> </a:t>
            </a:r>
            <a:r>
              <a:rPr sz="2450" dirty="0">
                <a:latin typeface="Times New Roman"/>
                <a:cs typeface="Times New Roman"/>
              </a:rPr>
              <a:t>the</a:t>
            </a:r>
            <a:r>
              <a:rPr sz="2450" spc="-60" dirty="0">
                <a:latin typeface="Times New Roman"/>
                <a:cs typeface="Times New Roman"/>
              </a:rPr>
              <a:t> </a:t>
            </a:r>
            <a:r>
              <a:rPr sz="2450" spc="-10" dirty="0">
                <a:latin typeface="Times New Roman"/>
                <a:cs typeface="Times New Roman"/>
              </a:rPr>
              <a:t>diamagnetic 	</a:t>
            </a:r>
            <a:r>
              <a:rPr sz="2450" dirty="0">
                <a:latin typeface="Times New Roman"/>
                <a:cs typeface="Times New Roman"/>
              </a:rPr>
              <a:t>effect</a:t>
            </a:r>
            <a:r>
              <a:rPr sz="2450" spc="180" dirty="0">
                <a:latin typeface="Times New Roman"/>
                <a:cs typeface="Times New Roman"/>
              </a:rPr>
              <a:t> </a:t>
            </a:r>
            <a:r>
              <a:rPr sz="2450" dirty="0">
                <a:latin typeface="Times New Roman"/>
                <a:cs typeface="Times New Roman"/>
              </a:rPr>
              <a:t>is</a:t>
            </a:r>
            <a:r>
              <a:rPr sz="2450" spc="180" dirty="0">
                <a:latin typeface="Times New Roman"/>
                <a:cs typeface="Times New Roman"/>
              </a:rPr>
              <a:t> </a:t>
            </a:r>
            <a:r>
              <a:rPr sz="2450" dirty="0">
                <a:latin typeface="Times New Roman"/>
                <a:cs typeface="Times New Roman"/>
              </a:rPr>
              <a:t>stronger,</a:t>
            </a:r>
            <a:r>
              <a:rPr sz="2450" spc="200" dirty="0">
                <a:latin typeface="Times New Roman"/>
                <a:cs typeface="Times New Roman"/>
              </a:rPr>
              <a:t> </a:t>
            </a:r>
            <a:r>
              <a:rPr sz="2450" dirty="0">
                <a:latin typeface="Times New Roman"/>
                <a:cs typeface="Times New Roman"/>
              </a:rPr>
              <a:t>and</a:t>
            </a:r>
            <a:r>
              <a:rPr sz="2450" spc="180" dirty="0">
                <a:latin typeface="Times New Roman"/>
                <a:cs typeface="Times New Roman"/>
              </a:rPr>
              <a:t> </a:t>
            </a:r>
            <a:r>
              <a:rPr sz="2450" dirty="0">
                <a:latin typeface="Times New Roman"/>
                <a:cs typeface="Times New Roman"/>
              </a:rPr>
              <a:t>in</a:t>
            </a:r>
            <a:r>
              <a:rPr sz="2450" spc="180" dirty="0">
                <a:latin typeface="Times New Roman"/>
                <a:cs typeface="Times New Roman"/>
              </a:rPr>
              <a:t> </a:t>
            </a:r>
            <a:r>
              <a:rPr sz="2450" dirty="0">
                <a:latin typeface="Times New Roman"/>
                <a:cs typeface="Times New Roman"/>
              </a:rPr>
              <a:t>aluminum</a:t>
            </a:r>
            <a:r>
              <a:rPr sz="2450" spc="175" dirty="0">
                <a:latin typeface="Times New Roman"/>
                <a:cs typeface="Times New Roman"/>
              </a:rPr>
              <a:t> </a:t>
            </a:r>
            <a:r>
              <a:rPr sz="2450" dirty="0">
                <a:latin typeface="Times New Roman"/>
                <a:cs typeface="Times New Roman"/>
              </a:rPr>
              <a:t>the</a:t>
            </a:r>
            <a:r>
              <a:rPr sz="2450" spc="185" dirty="0">
                <a:latin typeface="Times New Roman"/>
                <a:cs typeface="Times New Roman"/>
              </a:rPr>
              <a:t> </a:t>
            </a:r>
            <a:r>
              <a:rPr sz="2450" dirty="0">
                <a:latin typeface="Times New Roman"/>
                <a:cs typeface="Times New Roman"/>
              </a:rPr>
              <a:t>paramagnetic</a:t>
            </a:r>
            <a:r>
              <a:rPr sz="2450" spc="175" dirty="0">
                <a:latin typeface="Times New Roman"/>
                <a:cs typeface="Times New Roman"/>
              </a:rPr>
              <a:t> </a:t>
            </a:r>
            <a:r>
              <a:rPr sz="2450" dirty="0">
                <a:latin typeface="Times New Roman"/>
                <a:cs typeface="Times New Roman"/>
              </a:rPr>
              <a:t>effect</a:t>
            </a:r>
            <a:r>
              <a:rPr sz="2450" spc="180" dirty="0">
                <a:latin typeface="Times New Roman"/>
                <a:cs typeface="Times New Roman"/>
              </a:rPr>
              <a:t> </a:t>
            </a:r>
            <a:r>
              <a:rPr sz="2450" spc="-25" dirty="0">
                <a:latin typeface="Times New Roman"/>
                <a:cs typeface="Times New Roman"/>
              </a:rPr>
              <a:t>is 	</a:t>
            </a:r>
            <a:r>
              <a:rPr sz="2450" spc="-10" dirty="0">
                <a:latin typeface="Times New Roman"/>
                <a:cs typeface="Times New Roman"/>
              </a:rPr>
              <a:t>stronger.</a:t>
            </a:r>
            <a:endParaRPr sz="2450">
              <a:latin typeface="Times New Roman"/>
              <a:cs typeface="Times New Roman"/>
            </a:endParaRPr>
          </a:p>
          <a:p>
            <a:pPr marL="386715" marR="6350" indent="-361950" algn="just">
              <a:lnSpc>
                <a:spcPct val="101699"/>
              </a:lnSpc>
              <a:spcBef>
                <a:spcPts val="994"/>
              </a:spcBef>
              <a:buAutoNum type="alphaUcPeriod"/>
              <a:tabLst>
                <a:tab pos="387985" algn="l"/>
              </a:tabLst>
            </a:pPr>
            <a:r>
              <a:rPr sz="2450" dirty="0">
                <a:latin typeface="Times New Roman"/>
                <a:cs typeface="Times New Roman"/>
              </a:rPr>
              <a:t>Copper</a:t>
            </a:r>
            <a:r>
              <a:rPr sz="2450" spc="215" dirty="0">
                <a:latin typeface="Times New Roman"/>
                <a:cs typeface="Times New Roman"/>
              </a:rPr>
              <a:t> </a:t>
            </a:r>
            <a:r>
              <a:rPr sz="2450" dirty="0">
                <a:latin typeface="Times New Roman"/>
                <a:cs typeface="Times New Roman"/>
              </a:rPr>
              <a:t>shows</a:t>
            </a:r>
            <a:r>
              <a:rPr sz="2450" spc="215" dirty="0">
                <a:latin typeface="Times New Roman"/>
                <a:cs typeface="Times New Roman"/>
              </a:rPr>
              <a:t> </a:t>
            </a:r>
            <a:r>
              <a:rPr sz="2450" dirty="0">
                <a:latin typeface="Times New Roman"/>
                <a:cs typeface="Times New Roman"/>
              </a:rPr>
              <a:t>the</a:t>
            </a:r>
            <a:r>
              <a:rPr sz="2450" spc="215" dirty="0">
                <a:latin typeface="Times New Roman"/>
                <a:cs typeface="Times New Roman"/>
              </a:rPr>
              <a:t> </a:t>
            </a:r>
            <a:r>
              <a:rPr sz="2450" dirty="0">
                <a:latin typeface="Times New Roman"/>
                <a:cs typeface="Times New Roman"/>
              </a:rPr>
              <a:t>diamagnetic</a:t>
            </a:r>
            <a:r>
              <a:rPr sz="2450" spc="210" dirty="0">
                <a:latin typeface="Times New Roman"/>
                <a:cs typeface="Times New Roman"/>
              </a:rPr>
              <a:t> </a:t>
            </a:r>
            <a:r>
              <a:rPr sz="2450" dirty="0">
                <a:latin typeface="Times New Roman"/>
                <a:cs typeface="Times New Roman"/>
              </a:rPr>
              <a:t>effect</a:t>
            </a:r>
            <a:r>
              <a:rPr sz="2450" spc="210" dirty="0">
                <a:latin typeface="Times New Roman"/>
                <a:cs typeface="Times New Roman"/>
              </a:rPr>
              <a:t> </a:t>
            </a:r>
            <a:r>
              <a:rPr sz="2450" dirty="0">
                <a:latin typeface="Times New Roman"/>
                <a:cs typeface="Times New Roman"/>
              </a:rPr>
              <a:t>only.</a:t>
            </a:r>
            <a:r>
              <a:rPr sz="2450" spc="105" dirty="0">
                <a:latin typeface="Times New Roman"/>
                <a:cs typeface="Times New Roman"/>
              </a:rPr>
              <a:t>  </a:t>
            </a:r>
            <a:r>
              <a:rPr sz="2450" dirty="0">
                <a:latin typeface="Times New Roman"/>
                <a:cs typeface="Times New Roman"/>
              </a:rPr>
              <a:t>Aluminum</a:t>
            </a:r>
            <a:r>
              <a:rPr sz="2450" spc="210" dirty="0">
                <a:latin typeface="Times New Roman"/>
                <a:cs typeface="Times New Roman"/>
              </a:rPr>
              <a:t> </a:t>
            </a:r>
            <a:r>
              <a:rPr sz="2450" spc="-20" dirty="0">
                <a:latin typeface="Times New Roman"/>
                <a:cs typeface="Times New Roman"/>
              </a:rPr>
              <a:t>shows 	</a:t>
            </a:r>
            <a:r>
              <a:rPr sz="2450" spc="50" dirty="0">
                <a:latin typeface="Times New Roman"/>
                <a:cs typeface="Times New Roman"/>
              </a:rPr>
              <a:t>both,</a:t>
            </a:r>
            <a:r>
              <a:rPr sz="2450" spc="170" dirty="0">
                <a:latin typeface="Times New Roman"/>
                <a:cs typeface="Times New Roman"/>
              </a:rPr>
              <a:t> </a:t>
            </a:r>
            <a:r>
              <a:rPr sz="2450" spc="80" dirty="0">
                <a:latin typeface="Times New Roman"/>
                <a:cs typeface="Times New Roman"/>
              </a:rPr>
              <a:t>but</a:t>
            </a:r>
            <a:r>
              <a:rPr sz="2450" spc="165" dirty="0">
                <a:latin typeface="Times New Roman"/>
                <a:cs typeface="Times New Roman"/>
              </a:rPr>
              <a:t> </a:t>
            </a:r>
            <a:r>
              <a:rPr sz="2450" dirty="0">
                <a:latin typeface="Times New Roman"/>
                <a:cs typeface="Times New Roman"/>
              </a:rPr>
              <a:t>the</a:t>
            </a:r>
            <a:r>
              <a:rPr sz="2450" spc="165" dirty="0">
                <a:latin typeface="Times New Roman"/>
                <a:cs typeface="Times New Roman"/>
              </a:rPr>
              <a:t> </a:t>
            </a:r>
            <a:r>
              <a:rPr sz="2450" dirty="0">
                <a:latin typeface="Times New Roman"/>
                <a:cs typeface="Times New Roman"/>
              </a:rPr>
              <a:t>paramagnetic</a:t>
            </a:r>
            <a:r>
              <a:rPr sz="2450" spc="170" dirty="0">
                <a:latin typeface="Times New Roman"/>
                <a:cs typeface="Times New Roman"/>
              </a:rPr>
              <a:t> </a:t>
            </a:r>
            <a:r>
              <a:rPr sz="2450" dirty="0">
                <a:latin typeface="Times New Roman"/>
                <a:cs typeface="Times New Roman"/>
              </a:rPr>
              <a:t>is</a:t>
            </a:r>
            <a:r>
              <a:rPr sz="2450" spc="165" dirty="0">
                <a:latin typeface="Times New Roman"/>
                <a:cs typeface="Times New Roman"/>
              </a:rPr>
              <a:t> </a:t>
            </a:r>
            <a:r>
              <a:rPr sz="2450" spc="-10" dirty="0">
                <a:latin typeface="Times New Roman"/>
                <a:cs typeface="Times New Roman"/>
              </a:rPr>
              <a:t>stronger.</a:t>
            </a:r>
            <a:endParaRPr sz="2450">
              <a:latin typeface="Times New Roman"/>
              <a:cs typeface="Times New Roman"/>
            </a:endParaRPr>
          </a:p>
          <a:p>
            <a:pPr marL="386080" marR="6350" indent="-374015" algn="just">
              <a:lnSpc>
                <a:spcPct val="101699"/>
              </a:lnSpc>
              <a:spcBef>
                <a:spcPts val="994"/>
              </a:spcBef>
              <a:buAutoNum type="alphaUcPeriod"/>
              <a:tabLst>
                <a:tab pos="387985" algn="l"/>
              </a:tabLst>
            </a:pPr>
            <a:r>
              <a:rPr sz="2450" dirty="0">
                <a:latin typeface="Times New Roman"/>
                <a:cs typeface="Times New Roman"/>
              </a:rPr>
              <a:t>Aluminum</a:t>
            </a:r>
            <a:r>
              <a:rPr sz="2450" spc="75" dirty="0">
                <a:latin typeface="Times New Roman"/>
                <a:cs typeface="Times New Roman"/>
              </a:rPr>
              <a:t> </a:t>
            </a:r>
            <a:r>
              <a:rPr sz="2450" spc="-10" dirty="0">
                <a:latin typeface="Times New Roman"/>
                <a:cs typeface="Times New Roman"/>
              </a:rPr>
              <a:t>shows</a:t>
            </a:r>
            <a:r>
              <a:rPr sz="2450" spc="90"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paramagnetic</a:t>
            </a:r>
            <a:r>
              <a:rPr sz="2450" spc="90" dirty="0">
                <a:latin typeface="Times New Roman"/>
                <a:cs typeface="Times New Roman"/>
              </a:rPr>
              <a:t> </a:t>
            </a:r>
            <a:r>
              <a:rPr sz="2450" spc="-10" dirty="0">
                <a:latin typeface="Times New Roman"/>
                <a:cs typeface="Times New Roman"/>
              </a:rPr>
              <a:t>effect</a:t>
            </a:r>
            <a:r>
              <a:rPr sz="2450" spc="85" dirty="0">
                <a:latin typeface="Times New Roman"/>
                <a:cs typeface="Times New Roman"/>
              </a:rPr>
              <a:t> </a:t>
            </a:r>
            <a:r>
              <a:rPr sz="2450" dirty="0">
                <a:latin typeface="Times New Roman"/>
                <a:cs typeface="Times New Roman"/>
              </a:rPr>
              <a:t>only.</a:t>
            </a:r>
            <a:r>
              <a:rPr sz="2450" spc="434" dirty="0">
                <a:latin typeface="Times New Roman"/>
                <a:cs typeface="Times New Roman"/>
              </a:rPr>
              <a:t> </a:t>
            </a:r>
            <a:r>
              <a:rPr sz="2450" dirty="0">
                <a:latin typeface="Times New Roman"/>
                <a:cs typeface="Times New Roman"/>
              </a:rPr>
              <a:t>Copper</a:t>
            </a:r>
            <a:r>
              <a:rPr sz="2450" spc="90" dirty="0">
                <a:latin typeface="Times New Roman"/>
                <a:cs typeface="Times New Roman"/>
              </a:rPr>
              <a:t> </a:t>
            </a:r>
            <a:r>
              <a:rPr sz="2450" spc="-10" dirty="0">
                <a:latin typeface="Times New Roman"/>
                <a:cs typeface="Times New Roman"/>
              </a:rPr>
              <a:t>shows 	</a:t>
            </a:r>
            <a:r>
              <a:rPr sz="2450" spc="50" dirty="0">
                <a:latin typeface="Times New Roman"/>
                <a:cs typeface="Times New Roman"/>
              </a:rPr>
              <a:t>both,</a:t>
            </a:r>
            <a:r>
              <a:rPr sz="2450" spc="140" dirty="0">
                <a:latin typeface="Times New Roman"/>
                <a:cs typeface="Times New Roman"/>
              </a:rPr>
              <a:t> </a:t>
            </a:r>
            <a:r>
              <a:rPr sz="2450" spc="80" dirty="0">
                <a:latin typeface="Times New Roman"/>
                <a:cs typeface="Times New Roman"/>
              </a:rPr>
              <a:t>but</a:t>
            </a:r>
            <a:r>
              <a:rPr sz="2450" spc="14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diamagnetic</a:t>
            </a:r>
            <a:r>
              <a:rPr sz="2450" spc="140" dirty="0">
                <a:latin typeface="Times New Roman"/>
                <a:cs typeface="Times New Roman"/>
              </a:rPr>
              <a:t> </a:t>
            </a:r>
            <a:r>
              <a:rPr sz="2450" dirty="0">
                <a:latin typeface="Times New Roman"/>
                <a:cs typeface="Times New Roman"/>
              </a:rPr>
              <a:t>is</a:t>
            </a:r>
            <a:r>
              <a:rPr sz="2450" spc="135" dirty="0">
                <a:latin typeface="Times New Roman"/>
                <a:cs typeface="Times New Roman"/>
              </a:rPr>
              <a:t> </a:t>
            </a:r>
            <a:r>
              <a:rPr sz="2450" spc="-10" dirty="0">
                <a:latin typeface="Times New Roman"/>
                <a:cs typeface="Times New Roman"/>
              </a:rPr>
              <a:t>stronger.</a:t>
            </a:r>
            <a:endParaRPr sz="2450">
              <a:latin typeface="Times New Roman"/>
              <a:cs typeface="Times New Roman"/>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78291"/>
            <a:ext cx="8268970" cy="3284854"/>
          </a:xfrm>
          <a:prstGeom prst="rect">
            <a:avLst/>
          </a:prstGeom>
        </p:spPr>
        <p:txBody>
          <a:bodyPr vert="horz" wrap="square" lIns="0" tIns="12065" rIns="0" bIns="0" rtlCol="0">
            <a:spAutoFit/>
          </a:bodyPr>
          <a:lstStyle/>
          <a:p>
            <a:pPr marL="23495">
              <a:lnSpc>
                <a:spcPct val="100000"/>
              </a:lnSpc>
              <a:spcBef>
                <a:spcPts val="95"/>
              </a:spcBef>
              <a:tabLst>
                <a:tab pos="604710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23495" marR="5080">
              <a:lnSpc>
                <a:spcPct val="106700"/>
              </a:lnSpc>
            </a:pPr>
            <a:r>
              <a:rPr sz="1400" spc="50" dirty="0">
                <a:latin typeface="Times New Roman"/>
                <a:cs typeface="Times New Roman"/>
              </a:rPr>
              <a:t>Copper</a:t>
            </a:r>
            <a:r>
              <a:rPr sz="1400" spc="150" dirty="0">
                <a:latin typeface="Times New Roman"/>
                <a:cs typeface="Times New Roman"/>
              </a:rPr>
              <a:t> </a:t>
            </a:r>
            <a:r>
              <a:rPr sz="1400" spc="10" dirty="0">
                <a:latin typeface="Times New Roman"/>
                <a:cs typeface="Times New Roman"/>
              </a:rPr>
              <a:t>is</a:t>
            </a:r>
            <a:r>
              <a:rPr sz="1400" spc="150" dirty="0">
                <a:latin typeface="Times New Roman"/>
                <a:cs typeface="Times New Roman"/>
              </a:rPr>
              <a:t> </a:t>
            </a:r>
            <a:r>
              <a:rPr sz="1400" spc="10" dirty="0">
                <a:latin typeface="Times New Roman"/>
                <a:cs typeface="Times New Roman"/>
              </a:rPr>
              <a:t>classified</a:t>
            </a:r>
            <a:r>
              <a:rPr sz="1400" spc="155" dirty="0">
                <a:latin typeface="Times New Roman"/>
                <a:cs typeface="Times New Roman"/>
              </a:rPr>
              <a:t> </a:t>
            </a:r>
            <a:r>
              <a:rPr sz="1400" spc="10" dirty="0">
                <a:latin typeface="Times New Roman"/>
                <a:cs typeface="Times New Roman"/>
              </a:rPr>
              <a:t>as</a:t>
            </a:r>
            <a:r>
              <a:rPr sz="1400" spc="150" dirty="0">
                <a:latin typeface="Times New Roman"/>
                <a:cs typeface="Times New Roman"/>
              </a:rPr>
              <a:t> </a:t>
            </a:r>
            <a:r>
              <a:rPr sz="1400" spc="10" dirty="0">
                <a:latin typeface="Times New Roman"/>
                <a:cs typeface="Times New Roman"/>
              </a:rPr>
              <a:t>diamagnetic,</a:t>
            </a:r>
            <a:r>
              <a:rPr sz="1400" spc="160" dirty="0">
                <a:latin typeface="Times New Roman"/>
                <a:cs typeface="Times New Roman"/>
              </a:rPr>
              <a:t> </a:t>
            </a:r>
            <a:r>
              <a:rPr sz="1400" spc="50" dirty="0">
                <a:latin typeface="Times New Roman"/>
                <a:cs typeface="Times New Roman"/>
              </a:rPr>
              <a:t>aluminum</a:t>
            </a:r>
            <a:r>
              <a:rPr sz="1400" spc="150" dirty="0">
                <a:latin typeface="Times New Roman"/>
                <a:cs typeface="Times New Roman"/>
              </a:rPr>
              <a:t> </a:t>
            </a:r>
            <a:r>
              <a:rPr sz="1400" spc="50" dirty="0">
                <a:latin typeface="Times New Roman"/>
                <a:cs typeface="Times New Roman"/>
              </a:rPr>
              <a:t>paramagnetic.</a:t>
            </a:r>
            <a:r>
              <a:rPr sz="1400" spc="325" dirty="0">
                <a:latin typeface="Times New Roman"/>
                <a:cs typeface="Times New Roman"/>
              </a:rPr>
              <a:t> </a:t>
            </a:r>
            <a:r>
              <a:rPr sz="1400" spc="10" dirty="0">
                <a:latin typeface="Times New Roman"/>
                <a:cs typeface="Times New Roman"/>
              </a:rPr>
              <a:t>If</a:t>
            </a:r>
            <a:r>
              <a:rPr sz="1400" spc="155" dirty="0">
                <a:latin typeface="Times New Roman"/>
                <a:cs typeface="Times New Roman"/>
              </a:rPr>
              <a:t> </a:t>
            </a:r>
            <a:r>
              <a:rPr sz="1400" spc="10" dirty="0">
                <a:latin typeface="Times New Roman"/>
                <a:cs typeface="Times New Roman"/>
              </a:rPr>
              <a:t>you</a:t>
            </a:r>
            <a:r>
              <a:rPr sz="1400" spc="150" dirty="0">
                <a:latin typeface="Times New Roman"/>
                <a:cs typeface="Times New Roman"/>
              </a:rPr>
              <a:t> </a:t>
            </a:r>
            <a:r>
              <a:rPr sz="1400" spc="10" dirty="0">
                <a:latin typeface="Times New Roman"/>
                <a:cs typeface="Times New Roman"/>
              </a:rPr>
              <a:t>peek</a:t>
            </a:r>
            <a:r>
              <a:rPr sz="1400" spc="155" dirty="0">
                <a:latin typeface="Times New Roman"/>
                <a:cs typeface="Times New Roman"/>
              </a:rPr>
              <a:t> </a:t>
            </a:r>
            <a:r>
              <a:rPr sz="1400" spc="114" dirty="0">
                <a:latin typeface="Times New Roman"/>
                <a:cs typeface="Times New Roman"/>
              </a:rPr>
              <a:t>at</a:t>
            </a:r>
            <a:r>
              <a:rPr sz="1400" spc="150" dirty="0">
                <a:latin typeface="Times New Roman"/>
                <a:cs typeface="Times New Roman"/>
              </a:rPr>
              <a:t> </a:t>
            </a:r>
            <a:r>
              <a:rPr sz="1400" spc="10" dirty="0">
                <a:latin typeface="Times New Roman"/>
                <a:cs typeface="Times New Roman"/>
              </a:rPr>
              <a:t>how</a:t>
            </a:r>
            <a:r>
              <a:rPr sz="1400" spc="155" dirty="0">
                <a:latin typeface="Times New Roman"/>
                <a:cs typeface="Times New Roman"/>
              </a:rPr>
              <a:t> </a:t>
            </a:r>
            <a:r>
              <a:rPr sz="1400" spc="65" dirty="0">
                <a:latin typeface="Times New Roman"/>
                <a:cs typeface="Times New Roman"/>
              </a:rPr>
              <a:t>they</a:t>
            </a:r>
            <a:r>
              <a:rPr sz="1400" spc="150" dirty="0">
                <a:latin typeface="Times New Roman"/>
                <a:cs typeface="Times New Roman"/>
              </a:rPr>
              <a:t> </a:t>
            </a:r>
            <a:r>
              <a:rPr sz="1400" spc="55" dirty="0">
                <a:latin typeface="Times New Roman"/>
                <a:cs typeface="Times New Roman"/>
              </a:rPr>
              <a:t>react</a:t>
            </a:r>
            <a:r>
              <a:rPr sz="1400" spc="15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spc="70" dirty="0">
                <a:latin typeface="Times New Roman"/>
                <a:cs typeface="Times New Roman"/>
              </a:rPr>
              <a:t>an</a:t>
            </a:r>
            <a:r>
              <a:rPr sz="1400" spc="150" dirty="0">
                <a:latin typeface="Times New Roman"/>
                <a:cs typeface="Times New Roman"/>
              </a:rPr>
              <a:t> </a:t>
            </a:r>
            <a:r>
              <a:rPr sz="1400" spc="-10" dirty="0">
                <a:latin typeface="Times New Roman"/>
                <a:cs typeface="Times New Roman"/>
              </a:rPr>
              <a:t>applied </a:t>
            </a:r>
            <a:r>
              <a:rPr sz="1400" dirty="0">
                <a:latin typeface="Times New Roman"/>
                <a:cs typeface="Times New Roman"/>
              </a:rPr>
              <a:t>magnetic</a:t>
            </a:r>
            <a:r>
              <a:rPr sz="1400" spc="180" dirty="0">
                <a:latin typeface="Times New Roman"/>
                <a:cs typeface="Times New Roman"/>
              </a:rPr>
              <a:t> </a:t>
            </a:r>
            <a:r>
              <a:rPr sz="1400" dirty="0">
                <a:latin typeface="Times New Roman"/>
                <a:cs typeface="Times New Roman"/>
              </a:rPr>
              <a:t>field</a:t>
            </a:r>
            <a:r>
              <a:rPr sz="1400" spc="185" dirty="0">
                <a:latin typeface="Times New Roman"/>
                <a:cs typeface="Times New Roman"/>
              </a:rPr>
              <a:t> </a:t>
            </a:r>
            <a:r>
              <a:rPr sz="1400" spc="114" dirty="0">
                <a:latin typeface="Times New Roman"/>
                <a:cs typeface="Times New Roman"/>
              </a:rPr>
              <a:t>at</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spc="50" dirty="0">
                <a:latin typeface="Times New Roman"/>
                <a:cs typeface="Times New Roman"/>
              </a:rPr>
              <a:t>atomic</a:t>
            </a:r>
            <a:r>
              <a:rPr sz="1400" spc="180" dirty="0">
                <a:latin typeface="Times New Roman"/>
                <a:cs typeface="Times New Roman"/>
              </a:rPr>
              <a:t> </a:t>
            </a:r>
            <a:r>
              <a:rPr sz="1400" dirty="0">
                <a:latin typeface="Times New Roman"/>
                <a:cs typeface="Times New Roman"/>
              </a:rPr>
              <a:t>level,</a:t>
            </a:r>
            <a:r>
              <a:rPr sz="1400" spc="185" dirty="0">
                <a:latin typeface="Times New Roman"/>
                <a:cs typeface="Times New Roman"/>
              </a:rPr>
              <a:t> </a:t>
            </a:r>
            <a:r>
              <a:rPr sz="1400" spc="75" dirty="0">
                <a:latin typeface="Times New Roman"/>
                <a:cs typeface="Times New Roman"/>
              </a:rPr>
              <a:t>what</a:t>
            </a:r>
            <a:r>
              <a:rPr sz="1400" spc="185" dirty="0">
                <a:latin typeface="Times New Roman"/>
                <a:cs typeface="Times New Roman"/>
              </a:rPr>
              <a:t> </a:t>
            </a:r>
            <a:r>
              <a:rPr sz="1400" dirty="0">
                <a:latin typeface="Times New Roman"/>
                <a:cs typeface="Times New Roman"/>
              </a:rPr>
              <a:t>will</a:t>
            </a:r>
            <a:r>
              <a:rPr sz="1400" spc="185" dirty="0">
                <a:latin typeface="Times New Roman"/>
                <a:cs typeface="Times New Roman"/>
              </a:rPr>
              <a:t> </a:t>
            </a:r>
            <a:r>
              <a:rPr sz="1400" dirty="0">
                <a:latin typeface="Times New Roman"/>
                <a:cs typeface="Times New Roman"/>
              </a:rPr>
              <a:t>you</a:t>
            </a:r>
            <a:r>
              <a:rPr sz="1400" spc="180" dirty="0">
                <a:latin typeface="Times New Roman"/>
                <a:cs typeface="Times New Roman"/>
              </a:rPr>
              <a:t> </a:t>
            </a:r>
            <a:r>
              <a:rPr sz="1400" dirty="0">
                <a:latin typeface="Times New Roman"/>
                <a:cs typeface="Times New Roman"/>
              </a:rPr>
              <a:t>see?</a:t>
            </a:r>
            <a:r>
              <a:rPr sz="1400" spc="355" dirty="0">
                <a:latin typeface="Times New Roman"/>
                <a:cs typeface="Times New Roman"/>
              </a:rPr>
              <a:t> </a:t>
            </a:r>
            <a:r>
              <a:rPr sz="1400" dirty="0">
                <a:latin typeface="Times New Roman"/>
                <a:cs typeface="Times New Roman"/>
              </a:rPr>
              <a:t>(Choose</a:t>
            </a:r>
            <a:r>
              <a:rPr sz="1400" spc="18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394970" marR="9525" indent="-257810">
              <a:lnSpc>
                <a:spcPct val="106700"/>
              </a:lnSpc>
              <a:spcBef>
                <a:spcPts val="1595"/>
              </a:spcBef>
              <a:buAutoNum type="alphaUcPeriod"/>
              <a:tabLst>
                <a:tab pos="394970" algn="l"/>
              </a:tabLst>
            </a:pPr>
            <a:r>
              <a:rPr sz="1400" spc="50" dirty="0">
                <a:latin typeface="Times New Roman"/>
                <a:cs typeface="Times New Roman"/>
              </a:rPr>
              <a:t>Copper</a:t>
            </a:r>
            <a:r>
              <a:rPr sz="1400" spc="210" dirty="0">
                <a:latin typeface="Times New Roman"/>
                <a:cs typeface="Times New Roman"/>
              </a:rPr>
              <a:t> </a:t>
            </a:r>
            <a:r>
              <a:rPr sz="1400" spc="60" dirty="0">
                <a:latin typeface="Times New Roman"/>
                <a:cs typeface="Times New Roman"/>
              </a:rPr>
              <a:t>atoms</a:t>
            </a:r>
            <a:r>
              <a:rPr sz="1400" spc="220" dirty="0">
                <a:latin typeface="Times New Roman"/>
                <a:cs typeface="Times New Roman"/>
              </a:rPr>
              <a:t> </a:t>
            </a:r>
            <a:r>
              <a:rPr sz="1400" spc="10" dirty="0">
                <a:latin typeface="Times New Roman"/>
                <a:cs typeface="Times New Roman"/>
              </a:rPr>
              <a:t>show</a:t>
            </a:r>
            <a:r>
              <a:rPr sz="1400" spc="225"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spc="10" dirty="0">
                <a:latin typeface="Times New Roman"/>
                <a:cs typeface="Times New Roman"/>
              </a:rPr>
              <a:t>diamagnetic</a:t>
            </a:r>
            <a:r>
              <a:rPr sz="1400" spc="220" dirty="0">
                <a:latin typeface="Times New Roman"/>
                <a:cs typeface="Times New Roman"/>
              </a:rPr>
              <a:t> </a:t>
            </a:r>
            <a:r>
              <a:rPr sz="1400" spc="10" dirty="0">
                <a:latin typeface="Times New Roman"/>
                <a:cs typeface="Times New Roman"/>
              </a:rPr>
              <a:t>effect</a:t>
            </a:r>
            <a:r>
              <a:rPr sz="1400" spc="220" dirty="0">
                <a:latin typeface="Times New Roman"/>
                <a:cs typeface="Times New Roman"/>
              </a:rPr>
              <a:t> </a:t>
            </a:r>
            <a:r>
              <a:rPr sz="1400" spc="100" dirty="0">
                <a:latin typeface="Times New Roman"/>
                <a:cs typeface="Times New Roman"/>
              </a:rPr>
              <a:t>but</a:t>
            </a:r>
            <a:r>
              <a:rPr sz="1400" spc="220" dirty="0">
                <a:latin typeface="Times New Roman"/>
                <a:cs typeface="Times New Roman"/>
              </a:rPr>
              <a:t> </a:t>
            </a:r>
            <a:r>
              <a:rPr sz="1400" spc="75" dirty="0">
                <a:latin typeface="Times New Roman"/>
                <a:cs typeface="Times New Roman"/>
              </a:rPr>
              <a:t>not</a:t>
            </a:r>
            <a:r>
              <a:rPr sz="1400" spc="220"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55" dirty="0">
                <a:latin typeface="Times New Roman"/>
                <a:cs typeface="Times New Roman"/>
              </a:rPr>
              <a:t>paramagnetic</a:t>
            </a:r>
            <a:r>
              <a:rPr sz="1400" spc="215" dirty="0">
                <a:latin typeface="Times New Roman"/>
                <a:cs typeface="Times New Roman"/>
              </a:rPr>
              <a:t> </a:t>
            </a:r>
            <a:r>
              <a:rPr sz="1400" spc="10" dirty="0">
                <a:latin typeface="Times New Roman"/>
                <a:cs typeface="Times New Roman"/>
              </a:rPr>
              <a:t>effect.</a:t>
            </a:r>
            <a:r>
              <a:rPr sz="1400" spc="75" dirty="0">
                <a:latin typeface="Times New Roman"/>
                <a:cs typeface="Times New Roman"/>
              </a:rPr>
              <a:t>  </a:t>
            </a:r>
            <a:r>
              <a:rPr sz="1400" spc="10" dirty="0">
                <a:latin typeface="Times New Roman"/>
                <a:cs typeface="Times New Roman"/>
              </a:rPr>
              <a:t>Aluminum</a:t>
            </a:r>
            <a:r>
              <a:rPr sz="1400" spc="220" dirty="0">
                <a:latin typeface="Times New Roman"/>
                <a:cs typeface="Times New Roman"/>
              </a:rPr>
              <a:t> </a:t>
            </a:r>
            <a:r>
              <a:rPr sz="1400" spc="60" dirty="0">
                <a:latin typeface="Times New Roman"/>
                <a:cs typeface="Times New Roman"/>
              </a:rPr>
              <a:t>atoms</a:t>
            </a:r>
            <a:r>
              <a:rPr sz="1400" spc="225" dirty="0">
                <a:latin typeface="Times New Roman"/>
                <a:cs typeface="Times New Roman"/>
              </a:rPr>
              <a:t> </a:t>
            </a:r>
            <a:r>
              <a:rPr sz="1400" spc="-20" dirty="0">
                <a:latin typeface="Times New Roman"/>
                <a:cs typeface="Times New Roman"/>
              </a:rPr>
              <a:t>show </a:t>
            </a:r>
            <a:r>
              <a:rPr sz="1400" spc="70" dirty="0">
                <a:latin typeface="Times New Roman"/>
                <a:cs typeface="Times New Roman"/>
              </a:rPr>
              <a:t>the</a:t>
            </a:r>
            <a:r>
              <a:rPr sz="1400" spc="175" dirty="0">
                <a:latin typeface="Times New Roman"/>
                <a:cs typeface="Times New Roman"/>
              </a:rPr>
              <a:t> </a:t>
            </a:r>
            <a:r>
              <a:rPr sz="1400" spc="55" dirty="0">
                <a:latin typeface="Times New Roman"/>
                <a:cs typeface="Times New Roman"/>
              </a:rPr>
              <a:t>paramagnetic</a:t>
            </a:r>
            <a:r>
              <a:rPr sz="1400" spc="175" dirty="0">
                <a:latin typeface="Times New Roman"/>
                <a:cs typeface="Times New Roman"/>
              </a:rPr>
              <a:t> </a:t>
            </a:r>
            <a:r>
              <a:rPr sz="1400" spc="10" dirty="0">
                <a:latin typeface="Times New Roman"/>
                <a:cs typeface="Times New Roman"/>
              </a:rPr>
              <a:t>effect</a:t>
            </a:r>
            <a:r>
              <a:rPr sz="1400" spc="185" dirty="0">
                <a:latin typeface="Times New Roman"/>
                <a:cs typeface="Times New Roman"/>
              </a:rPr>
              <a:t> </a:t>
            </a:r>
            <a:r>
              <a:rPr sz="1400" spc="100" dirty="0">
                <a:latin typeface="Times New Roman"/>
                <a:cs typeface="Times New Roman"/>
              </a:rPr>
              <a:t>but</a:t>
            </a:r>
            <a:r>
              <a:rPr sz="1400" spc="175" dirty="0">
                <a:latin typeface="Times New Roman"/>
                <a:cs typeface="Times New Roman"/>
              </a:rPr>
              <a:t> </a:t>
            </a:r>
            <a:r>
              <a:rPr sz="1400" spc="75" dirty="0">
                <a:latin typeface="Times New Roman"/>
                <a:cs typeface="Times New Roman"/>
              </a:rPr>
              <a:t>not</a:t>
            </a:r>
            <a:r>
              <a:rPr sz="1400" spc="180"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spc="10" dirty="0">
                <a:latin typeface="Times New Roman"/>
                <a:cs typeface="Times New Roman"/>
              </a:rPr>
              <a:t>diamagnetic</a:t>
            </a:r>
            <a:r>
              <a:rPr sz="1400" spc="180" dirty="0">
                <a:latin typeface="Times New Roman"/>
                <a:cs typeface="Times New Roman"/>
              </a:rPr>
              <a:t> </a:t>
            </a:r>
            <a:r>
              <a:rPr sz="1400" spc="-10" dirty="0">
                <a:latin typeface="Times New Roman"/>
                <a:cs typeface="Times New Roman"/>
              </a:rPr>
              <a:t>effect.</a:t>
            </a:r>
            <a:endParaRPr sz="1400">
              <a:latin typeface="Times New Roman"/>
              <a:cs typeface="Times New Roman"/>
            </a:endParaRPr>
          </a:p>
          <a:p>
            <a:pPr marL="393700" marR="6985" indent="-249554">
              <a:lnSpc>
                <a:spcPct val="106700"/>
              </a:lnSpc>
              <a:spcBef>
                <a:spcPts val="1000"/>
              </a:spcBef>
              <a:buAutoNum type="alphaUcPeriod"/>
              <a:tabLst>
                <a:tab pos="394970" algn="l"/>
              </a:tabLst>
            </a:pPr>
            <a:r>
              <a:rPr sz="1400" spc="10" dirty="0">
                <a:latin typeface="Times New Roman"/>
                <a:cs typeface="Times New Roman"/>
              </a:rPr>
              <a:t>All</a:t>
            </a:r>
            <a:r>
              <a:rPr sz="1400" spc="215"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60" dirty="0">
                <a:latin typeface="Times New Roman"/>
                <a:cs typeface="Times New Roman"/>
              </a:rPr>
              <a:t>atoms</a:t>
            </a:r>
            <a:r>
              <a:rPr sz="1400" spc="215" dirty="0">
                <a:latin typeface="Times New Roman"/>
                <a:cs typeface="Times New Roman"/>
              </a:rPr>
              <a:t> </a:t>
            </a:r>
            <a:r>
              <a:rPr sz="1400" spc="10" dirty="0">
                <a:latin typeface="Times New Roman"/>
                <a:cs typeface="Times New Roman"/>
              </a:rPr>
              <a:t>show</a:t>
            </a:r>
            <a:r>
              <a:rPr sz="1400" spc="220" dirty="0">
                <a:latin typeface="Times New Roman"/>
                <a:cs typeface="Times New Roman"/>
              </a:rPr>
              <a:t> </a:t>
            </a:r>
            <a:r>
              <a:rPr sz="1400" spc="85" dirty="0">
                <a:latin typeface="Times New Roman"/>
                <a:cs typeface="Times New Roman"/>
              </a:rPr>
              <a:t>both</a:t>
            </a:r>
            <a:r>
              <a:rPr sz="1400" spc="215" dirty="0">
                <a:latin typeface="Times New Roman"/>
                <a:cs typeface="Times New Roman"/>
              </a:rPr>
              <a:t> </a:t>
            </a:r>
            <a:r>
              <a:rPr sz="1400" spc="10" dirty="0">
                <a:latin typeface="Times New Roman"/>
                <a:cs typeface="Times New Roman"/>
              </a:rPr>
              <a:t>effects.</a:t>
            </a:r>
            <a:r>
              <a:rPr sz="1400" spc="475" dirty="0">
                <a:latin typeface="Times New Roman"/>
                <a:cs typeface="Times New Roman"/>
              </a:rPr>
              <a:t> </a:t>
            </a:r>
            <a:r>
              <a:rPr sz="1400" spc="90" dirty="0">
                <a:latin typeface="Times New Roman"/>
                <a:cs typeface="Times New Roman"/>
              </a:rPr>
              <a:t>But</a:t>
            </a:r>
            <a:r>
              <a:rPr sz="1400" spc="215" dirty="0">
                <a:latin typeface="Times New Roman"/>
                <a:cs typeface="Times New Roman"/>
              </a:rPr>
              <a:t> </a:t>
            </a:r>
            <a:r>
              <a:rPr sz="1400" spc="10" dirty="0">
                <a:latin typeface="Times New Roman"/>
                <a:cs typeface="Times New Roman"/>
              </a:rPr>
              <a:t>in</a:t>
            </a:r>
            <a:r>
              <a:rPr sz="1400" spc="225" dirty="0">
                <a:latin typeface="Times New Roman"/>
                <a:cs typeface="Times New Roman"/>
              </a:rPr>
              <a:t> </a:t>
            </a:r>
            <a:r>
              <a:rPr sz="1400" spc="10" dirty="0">
                <a:latin typeface="Times New Roman"/>
                <a:cs typeface="Times New Roman"/>
              </a:rPr>
              <a:t>copper</a:t>
            </a:r>
            <a:r>
              <a:rPr sz="1400" spc="215"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10" dirty="0">
                <a:latin typeface="Times New Roman"/>
                <a:cs typeface="Times New Roman"/>
              </a:rPr>
              <a:t>diamagnetic</a:t>
            </a:r>
            <a:r>
              <a:rPr sz="1400" spc="220" dirty="0">
                <a:latin typeface="Times New Roman"/>
                <a:cs typeface="Times New Roman"/>
              </a:rPr>
              <a:t> </a:t>
            </a:r>
            <a:r>
              <a:rPr sz="1400" spc="10" dirty="0">
                <a:latin typeface="Times New Roman"/>
                <a:cs typeface="Times New Roman"/>
              </a:rPr>
              <a:t>effect</a:t>
            </a:r>
            <a:r>
              <a:rPr sz="1400" spc="215" dirty="0">
                <a:latin typeface="Times New Roman"/>
                <a:cs typeface="Times New Roman"/>
              </a:rPr>
              <a:t> </a:t>
            </a:r>
            <a:r>
              <a:rPr sz="1400" spc="10" dirty="0">
                <a:latin typeface="Times New Roman"/>
                <a:cs typeface="Times New Roman"/>
              </a:rPr>
              <a:t>is</a:t>
            </a:r>
            <a:r>
              <a:rPr sz="1400" spc="215" dirty="0">
                <a:latin typeface="Times New Roman"/>
                <a:cs typeface="Times New Roman"/>
              </a:rPr>
              <a:t> </a:t>
            </a:r>
            <a:r>
              <a:rPr sz="1400" spc="10" dirty="0">
                <a:latin typeface="Times New Roman"/>
                <a:cs typeface="Times New Roman"/>
              </a:rPr>
              <a:t>stronger,</a:t>
            </a:r>
            <a:r>
              <a:rPr sz="1400" spc="229" dirty="0">
                <a:latin typeface="Times New Roman"/>
                <a:cs typeface="Times New Roman"/>
              </a:rPr>
              <a:t> </a:t>
            </a:r>
            <a:r>
              <a:rPr sz="1400" spc="70" dirty="0">
                <a:latin typeface="Times New Roman"/>
                <a:cs typeface="Times New Roman"/>
              </a:rPr>
              <a:t>and</a:t>
            </a:r>
            <a:r>
              <a:rPr sz="1400" spc="215" dirty="0">
                <a:latin typeface="Times New Roman"/>
                <a:cs typeface="Times New Roman"/>
              </a:rPr>
              <a:t> </a:t>
            </a:r>
            <a:r>
              <a:rPr sz="1400" spc="10" dirty="0">
                <a:latin typeface="Times New Roman"/>
                <a:cs typeface="Times New Roman"/>
              </a:rPr>
              <a:t>in</a:t>
            </a:r>
            <a:r>
              <a:rPr sz="1400" spc="220" dirty="0">
                <a:latin typeface="Times New Roman"/>
                <a:cs typeface="Times New Roman"/>
              </a:rPr>
              <a:t> </a:t>
            </a:r>
            <a:r>
              <a:rPr sz="1400" spc="40" dirty="0">
                <a:latin typeface="Times New Roman"/>
                <a:cs typeface="Times New Roman"/>
              </a:rPr>
              <a:t>aluminum 	</a:t>
            </a:r>
            <a:r>
              <a:rPr sz="1400" spc="70" dirty="0">
                <a:latin typeface="Times New Roman"/>
                <a:cs typeface="Times New Roman"/>
              </a:rPr>
              <a:t>the</a:t>
            </a:r>
            <a:r>
              <a:rPr sz="1400" spc="130" dirty="0">
                <a:latin typeface="Times New Roman"/>
                <a:cs typeface="Times New Roman"/>
              </a:rPr>
              <a:t> </a:t>
            </a:r>
            <a:r>
              <a:rPr sz="1400" spc="55" dirty="0">
                <a:latin typeface="Times New Roman"/>
                <a:cs typeface="Times New Roman"/>
              </a:rPr>
              <a:t>paramagnetic</a:t>
            </a:r>
            <a:r>
              <a:rPr sz="1400" spc="130" dirty="0">
                <a:latin typeface="Times New Roman"/>
                <a:cs typeface="Times New Roman"/>
              </a:rPr>
              <a:t> </a:t>
            </a:r>
            <a:r>
              <a:rPr sz="1400" dirty="0">
                <a:latin typeface="Times New Roman"/>
                <a:cs typeface="Times New Roman"/>
              </a:rPr>
              <a:t>effect</a:t>
            </a:r>
            <a:r>
              <a:rPr sz="1400" spc="135" dirty="0">
                <a:latin typeface="Times New Roman"/>
                <a:cs typeface="Times New Roman"/>
              </a:rPr>
              <a:t> </a:t>
            </a:r>
            <a:r>
              <a:rPr sz="1400" dirty="0">
                <a:latin typeface="Times New Roman"/>
                <a:cs typeface="Times New Roman"/>
              </a:rPr>
              <a:t>is</a:t>
            </a:r>
            <a:r>
              <a:rPr sz="1400" spc="130" dirty="0">
                <a:latin typeface="Times New Roman"/>
                <a:cs typeface="Times New Roman"/>
              </a:rPr>
              <a:t> </a:t>
            </a:r>
            <a:r>
              <a:rPr sz="1400" spc="-10" dirty="0">
                <a:latin typeface="Times New Roman"/>
                <a:cs typeface="Times New Roman"/>
              </a:rPr>
              <a:t>stronger.</a:t>
            </a:r>
            <a:endParaRPr sz="1400">
              <a:latin typeface="Times New Roman"/>
              <a:cs typeface="Times New Roman"/>
            </a:endParaRPr>
          </a:p>
          <a:p>
            <a:pPr marL="394335" indent="-252095">
              <a:lnSpc>
                <a:spcPct val="100000"/>
              </a:lnSpc>
              <a:spcBef>
                <a:spcPts val="1110"/>
              </a:spcBef>
              <a:buAutoNum type="alphaUcPeriod"/>
              <a:tabLst>
                <a:tab pos="394335" algn="l"/>
              </a:tabLst>
            </a:pPr>
            <a:r>
              <a:rPr sz="1400" spc="50" dirty="0">
                <a:latin typeface="Times New Roman"/>
                <a:cs typeface="Times New Roman"/>
              </a:rPr>
              <a:t>Copper</a:t>
            </a:r>
            <a:r>
              <a:rPr sz="1400" spc="165" dirty="0">
                <a:latin typeface="Times New Roman"/>
                <a:cs typeface="Times New Roman"/>
              </a:rPr>
              <a:t> </a:t>
            </a:r>
            <a:r>
              <a:rPr sz="1400" spc="10" dirty="0">
                <a:latin typeface="Times New Roman"/>
                <a:cs typeface="Times New Roman"/>
              </a:rPr>
              <a:t>shows</a:t>
            </a:r>
            <a:r>
              <a:rPr sz="1400" spc="170"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spc="10" dirty="0">
                <a:latin typeface="Times New Roman"/>
                <a:cs typeface="Times New Roman"/>
              </a:rPr>
              <a:t>diamagnetic</a:t>
            </a:r>
            <a:r>
              <a:rPr sz="1400" spc="170" dirty="0">
                <a:latin typeface="Times New Roman"/>
                <a:cs typeface="Times New Roman"/>
              </a:rPr>
              <a:t> </a:t>
            </a:r>
            <a:r>
              <a:rPr sz="1400" spc="10" dirty="0">
                <a:latin typeface="Times New Roman"/>
                <a:cs typeface="Times New Roman"/>
              </a:rPr>
              <a:t>effect</a:t>
            </a:r>
            <a:r>
              <a:rPr sz="1400" spc="165" dirty="0">
                <a:latin typeface="Times New Roman"/>
                <a:cs typeface="Times New Roman"/>
              </a:rPr>
              <a:t> </a:t>
            </a:r>
            <a:r>
              <a:rPr sz="1400" spc="10" dirty="0">
                <a:latin typeface="Times New Roman"/>
                <a:cs typeface="Times New Roman"/>
              </a:rPr>
              <a:t>only.</a:t>
            </a:r>
            <a:r>
              <a:rPr sz="1400" spc="350" dirty="0">
                <a:latin typeface="Times New Roman"/>
                <a:cs typeface="Times New Roman"/>
              </a:rPr>
              <a:t> </a:t>
            </a:r>
            <a:r>
              <a:rPr sz="1400" spc="10" dirty="0">
                <a:latin typeface="Times New Roman"/>
                <a:cs typeface="Times New Roman"/>
              </a:rPr>
              <a:t>Aluminum</a:t>
            </a:r>
            <a:r>
              <a:rPr sz="1400" spc="175" dirty="0">
                <a:latin typeface="Times New Roman"/>
                <a:cs typeface="Times New Roman"/>
              </a:rPr>
              <a:t> </a:t>
            </a:r>
            <a:r>
              <a:rPr sz="1400" spc="10" dirty="0">
                <a:latin typeface="Times New Roman"/>
                <a:cs typeface="Times New Roman"/>
              </a:rPr>
              <a:t>shows</a:t>
            </a:r>
            <a:r>
              <a:rPr sz="1400" spc="165" dirty="0">
                <a:latin typeface="Times New Roman"/>
                <a:cs typeface="Times New Roman"/>
              </a:rPr>
              <a:t> </a:t>
            </a:r>
            <a:r>
              <a:rPr sz="1400" spc="70" dirty="0">
                <a:latin typeface="Times New Roman"/>
                <a:cs typeface="Times New Roman"/>
              </a:rPr>
              <a:t>both,</a:t>
            </a:r>
            <a:r>
              <a:rPr sz="1400" spc="170" dirty="0">
                <a:latin typeface="Times New Roman"/>
                <a:cs typeface="Times New Roman"/>
              </a:rPr>
              <a:t> </a:t>
            </a:r>
            <a:r>
              <a:rPr sz="1400" spc="100" dirty="0">
                <a:latin typeface="Times New Roman"/>
                <a:cs typeface="Times New Roman"/>
              </a:rPr>
              <a:t>but</a:t>
            </a:r>
            <a:r>
              <a:rPr sz="1400" spc="175"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spc="55" dirty="0">
                <a:latin typeface="Times New Roman"/>
                <a:cs typeface="Times New Roman"/>
              </a:rPr>
              <a:t>paramagnetic</a:t>
            </a:r>
            <a:r>
              <a:rPr sz="1400" spc="170" dirty="0">
                <a:latin typeface="Times New Roman"/>
                <a:cs typeface="Times New Roman"/>
              </a:rPr>
              <a:t> </a:t>
            </a:r>
            <a:r>
              <a:rPr sz="1400" spc="10" dirty="0">
                <a:latin typeface="Times New Roman"/>
                <a:cs typeface="Times New Roman"/>
              </a:rPr>
              <a:t>is</a:t>
            </a:r>
            <a:r>
              <a:rPr sz="1400" spc="165" dirty="0">
                <a:latin typeface="Times New Roman"/>
                <a:cs typeface="Times New Roman"/>
              </a:rPr>
              <a:t> </a:t>
            </a:r>
            <a:r>
              <a:rPr sz="1400" spc="-10" dirty="0">
                <a:latin typeface="Times New Roman"/>
                <a:cs typeface="Times New Roman"/>
              </a:rPr>
              <a:t>stronger.</a:t>
            </a:r>
            <a:endParaRPr sz="1400">
              <a:latin typeface="Times New Roman"/>
              <a:cs typeface="Times New Roman"/>
            </a:endParaRPr>
          </a:p>
          <a:p>
            <a:pPr marL="394970" indent="-259715">
              <a:lnSpc>
                <a:spcPct val="100000"/>
              </a:lnSpc>
              <a:spcBef>
                <a:spcPts val="1105"/>
              </a:spcBef>
              <a:buAutoNum type="alphaUcPeriod"/>
              <a:tabLst>
                <a:tab pos="394970" algn="l"/>
              </a:tabLst>
            </a:pPr>
            <a:r>
              <a:rPr sz="1400" spc="10" dirty="0">
                <a:latin typeface="Times New Roman"/>
                <a:cs typeface="Times New Roman"/>
              </a:rPr>
              <a:t>Aluminum</a:t>
            </a:r>
            <a:r>
              <a:rPr sz="1400" spc="165" dirty="0">
                <a:latin typeface="Times New Roman"/>
                <a:cs typeface="Times New Roman"/>
              </a:rPr>
              <a:t> </a:t>
            </a:r>
            <a:r>
              <a:rPr sz="1400" spc="10" dirty="0">
                <a:latin typeface="Times New Roman"/>
                <a:cs typeface="Times New Roman"/>
              </a:rPr>
              <a:t>shows</a:t>
            </a:r>
            <a:r>
              <a:rPr sz="1400" spc="170"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spc="55" dirty="0">
                <a:latin typeface="Times New Roman"/>
                <a:cs typeface="Times New Roman"/>
              </a:rPr>
              <a:t>paramagnetic</a:t>
            </a:r>
            <a:r>
              <a:rPr sz="1400" spc="170" dirty="0">
                <a:latin typeface="Times New Roman"/>
                <a:cs typeface="Times New Roman"/>
              </a:rPr>
              <a:t> </a:t>
            </a:r>
            <a:r>
              <a:rPr sz="1400" spc="10" dirty="0">
                <a:latin typeface="Times New Roman"/>
                <a:cs typeface="Times New Roman"/>
              </a:rPr>
              <a:t>effect</a:t>
            </a:r>
            <a:r>
              <a:rPr sz="1400" spc="165" dirty="0">
                <a:latin typeface="Times New Roman"/>
                <a:cs typeface="Times New Roman"/>
              </a:rPr>
              <a:t> </a:t>
            </a:r>
            <a:r>
              <a:rPr sz="1400" spc="10" dirty="0">
                <a:latin typeface="Times New Roman"/>
                <a:cs typeface="Times New Roman"/>
              </a:rPr>
              <a:t>only.</a:t>
            </a:r>
            <a:r>
              <a:rPr sz="1400" spc="350" dirty="0">
                <a:latin typeface="Times New Roman"/>
                <a:cs typeface="Times New Roman"/>
              </a:rPr>
              <a:t> </a:t>
            </a:r>
            <a:r>
              <a:rPr sz="1400" spc="50" dirty="0">
                <a:latin typeface="Times New Roman"/>
                <a:cs typeface="Times New Roman"/>
              </a:rPr>
              <a:t>Copper</a:t>
            </a:r>
            <a:r>
              <a:rPr sz="1400" spc="175" dirty="0">
                <a:latin typeface="Times New Roman"/>
                <a:cs typeface="Times New Roman"/>
              </a:rPr>
              <a:t> </a:t>
            </a:r>
            <a:r>
              <a:rPr sz="1400" spc="10" dirty="0">
                <a:latin typeface="Times New Roman"/>
                <a:cs typeface="Times New Roman"/>
              </a:rPr>
              <a:t>shows</a:t>
            </a:r>
            <a:r>
              <a:rPr sz="1400" spc="165" dirty="0">
                <a:latin typeface="Times New Roman"/>
                <a:cs typeface="Times New Roman"/>
              </a:rPr>
              <a:t> </a:t>
            </a:r>
            <a:r>
              <a:rPr sz="1400" spc="70" dirty="0">
                <a:latin typeface="Times New Roman"/>
                <a:cs typeface="Times New Roman"/>
              </a:rPr>
              <a:t>both,</a:t>
            </a:r>
            <a:r>
              <a:rPr sz="1400" spc="170" dirty="0">
                <a:latin typeface="Times New Roman"/>
                <a:cs typeface="Times New Roman"/>
              </a:rPr>
              <a:t> </a:t>
            </a:r>
            <a:r>
              <a:rPr sz="1400" spc="100" dirty="0">
                <a:latin typeface="Times New Roman"/>
                <a:cs typeface="Times New Roman"/>
              </a:rPr>
              <a:t>but</a:t>
            </a:r>
            <a:r>
              <a:rPr sz="1400" spc="175"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spc="10" dirty="0">
                <a:latin typeface="Times New Roman"/>
                <a:cs typeface="Times New Roman"/>
              </a:rPr>
              <a:t>diamagnetic</a:t>
            </a:r>
            <a:r>
              <a:rPr sz="1400" spc="170" dirty="0">
                <a:latin typeface="Times New Roman"/>
                <a:cs typeface="Times New Roman"/>
              </a:rPr>
              <a:t> </a:t>
            </a:r>
            <a:r>
              <a:rPr sz="1400" spc="10" dirty="0">
                <a:latin typeface="Times New Roman"/>
                <a:cs typeface="Times New Roman"/>
              </a:rPr>
              <a:t>is</a:t>
            </a:r>
            <a:r>
              <a:rPr sz="1400" spc="165" dirty="0">
                <a:latin typeface="Times New Roman"/>
                <a:cs typeface="Times New Roman"/>
              </a:rPr>
              <a:t> </a:t>
            </a:r>
            <a:r>
              <a:rPr sz="1400" spc="-10" dirty="0">
                <a:latin typeface="Times New Roman"/>
                <a:cs typeface="Times New Roman"/>
              </a:rPr>
              <a:t>stronger.</a:t>
            </a:r>
            <a:endParaRPr sz="1400">
              <a:latin typeface="Times New Roman"/>
              <a:cs typeface="Times New Roman"/>
            </a:endParaRPr>
          </a:p>
          <a:p>
            <a:pPr>
              <a:lnSpc>
                <a:spcPct val="100000"/>
              </a:lnSpc>
              <a:spcBef>
                <a:spcPts val="400"/>
              </a:spcBef>
            </a:pPr>
            <a:endParaRPr sz="1400">
              <a:latin typeface="Times New Roman"/>
              <a:cs typeface="Times New Roman"/>
            </a:endParaRPr>
          </a:p>
          <a:p>
            <a:pPr marL="12700">
              <a:lnSpc>
                <a:spcPct val="100000"/>
              </a:lnSpc>
              <a:tabLst>
                <a:tab pos="974725" algn="l"/>
              </a:tabLst>
            </a:pPr>
            <a:r>
              <a:rPr sz="1400" b="1" spc="-10" dirty="0">
                <a:latin typeface="Georgia"/>
                <a:cs typeface="Georgia"/>
              </a:rPr>
              <a:t>Solution:</a:t>
            </a:r>
            <a:r>
              <a:rPr sz="1400" b="1" dirty="0">
                <a:latin typeface="Georgia"/>
                <a:cs typeface="Georgia"/>
              </a:rPr>
              <a:t>	</a:t>
            </a:r>
            <a:r>
              <a:rPr sz="1400" spc="25" dirty="0">
                <a:latin typeface="Times New Roman"/>
                <a:cs typeface="Times New Roman"/>
              </a:rPr>
              <a:t>C</a:t>
            </a:r>
            <a:endParaRPr sz="1400">
              <a:latin typeface="Times New Roman"/>
              <a:cs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6897370" cy="403225"/>
          </a:xfrm>
          <a:prstGeom prst="rect">
            <a:avLst/>
          </a:prstGeom>
        </p:spPr>
        <p:txBody>
          <a:bodyPr vert="horz" wrap="square" lIns="0" tIns="15875" rIns="0" bIns="0" rtlCol="0">
            <a:spAutoFit/>
          </a:bodyPr>
          <a:lstStyle/>
          <a:p>
            <a:pPr marL="12700">
              <a:lnSpc>
                <a:spcPct val="100000"/>
              </a:lnSpc>
              <a:spcBef>
                <a:spcPts val="125"/>
              </a:spcBef>
              <a:tabLst>
                <a:tab pos="5146040" algn="l"/>
              </a:tabLst>
            </a:pPr>
            <a:r>
              <a:rPr spc="-10" dirty="0"/>
              <a:t>Curie’s</a:t>
            </a:r>
            <a:r>
              <a:rPr spc="-15" dirty="0"/>
              <a:t> </a:t>
            </a:r>
            <a:r>
              <a:rPr dirty="0"/>
              <a:t>law</a:t>
            </a:r>
            <a:r>
              <a:rPr spc="-15" dirty="0"/>
              <a:t> </a:t>
            </a:r>
            <a:r>
              <a:rPr dirty="0"/>
              <a:t>says</a:t>
            </a:r>
            <a:r>
              <a:rPr spc="-15" dirty="0"/>
              <a:t> </a:t>
            </a:r>
            <a:r>
              <a:rPr spc="-10" dirty="0"/>
              <a:t>which</a:t>
            </a:r>
            <a:r>
              <a:rPr spc="-15" dirty="0"/>
              <a:t> </a:t>
            </a:r>
            <a:r>
              <a:rPr dirty="0"/>
              <a:t>of</a:t>
            </a:r>
            <a:r>
              <a:rPr spc="-15" dirty="0"/>
              <a:t> </a:t>
            </a:r>
            <a:r>
              <a:rPr dirty="0"/>
              <a:t>the</a:t>
            </a:r>
            <a:r>
              <a:rPr spc="-10" dirty="0"/>
              <a:t> following?</a:t>
            </a:r>
            <a:r>
              <a:rPr dirty="0"/>
              <a:t>	(Choose</a:t>
            </a:r>
            <a:r>
              <a:rPr spc="-65" dirty="0"/>
              <a:t> </a:t>
            </a:r>
            <a:r>
              <a:rPr spc="-10" dirty="0"/>
              <a:t>one.)</a:t>
            </a:r>
          </a:p>
        </p:txBody>
      </p:sp>
      <p:sp>
        <p:nvSpPr>
          <p:cNvPr id="5" name="object 5"/>
          <p:cNvSpPr txBox="1"/>
          <p:nvPr/>
        </p:nvSpPr>
        <p:spPr>
          <a:xfrm>
            <a:off x="715137" y="1808021"/>
            <a:ext cx="8260080" cy="4325620"/>
          </a:xfrm>
          <a:prstGeom prst="rect">
            <a:avLst/>
          </a:prstGeom>
        </p:spPr>
        <p:txBody>
          <a:bodyPr vert="horz" wrap="square" lIns="0" tIns="9525" rIns="0" bIns="0" rtlCol="0">
            <a:spAutoFit/>
          </a:bodyPr>
          <a:lstStyle/>
          <a:p>
            <a:pPr marL="386715" marR="8255" indent="-370205">
              <a:lnSpc>
                <a:spcPct val="101699"/>
              </a:lnSpc>
              <a:spcBef>
                <a:spcPts val="75"/>
              </a:spcBef>
              <a:buAutoNum type="alphaUcPeriod"/>
              <a:tabLst>
                <a:tab pos="387985" algn="l"/>
              </a:tabLst>
            </a:pP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induced</a:t>
            </a:r>
            <a:r>
              <a:rPr sz="2450" spc="235" dirty="0">
                <a:latin typeface="Times New Roman"/>
                <a:cs typeface="Times New Roman"/>
              </a:rPr>
              <a:t> </a:t>
            </a:r>
            <a:r>
              <a:rPr sz="2450" spc="-20" dirty="0">
                <a:latin typeface="Times New Roman"/>
                <a:cs typeface="Times New Roman"/>
              </a:rPr>
              <a:t>field</a:t>
            </a:r>
            <a:r>
              <a:rPr sz="2450" spc="229" dirty="0">
                <a:latin typeface="Times New Roman"/>
                <a:cs typeface="Times New Roman"/>
              </a:rPr>
              <a:t> </a:t>
            </a:r>
            <a:r>
              <a:rPr sz="2450" dirty="0">
                <a:latin typeface="Times New Roman"/>
                <a:cs typeface="Times New Roman"/>
              </a:rPr>
              <a:t>of</a:t>
            </a:r>
            <a:r>
              <a:rPr sz="2450" spc="229" dirty="0">
                <a:latin typeface="Times New Roman"/>
                <a:cs typeface="Times New Roman"/>
              </a:rPr>
              <a:t> </a:t>
            </a:r>
            <a:r>
              <a:rPr sz="2450" dirty="0">
                <a:latin typeface="Times New Roman"/>
                <a:cs typeface="Times New Roman"/>
              </a:rPr>
              <a:t>a</a:t>
            </a:r>
            <a:r>
              <a:rPr sz="2450" spc="240" dirty="0">
                <a:latin typeface="Times New Roman"/>
                <a:cs typeface="Times New Roman"/>
              </a:rPr>
              <a:t> </a:t>
            </a:r>
            <a:r>
              <a:rPr sz="2450" dirty="0">
                <a:latin typeface="Times New Roman"/>
                <a:cs typeface="Times New Roman"/>
              </a:rPr>
              <a:t>diamagnet</a:t>
            </a:r>
            <a:r>
              <a:rPr sz="2450" spc="229" dirty="0">
                <a:latin typeface="Times New Roman"/>
                <a:cs typeface="Times New Roman"/>
              </a:rPr>
              <a:t> </a:t>
            </a:r>
            <a:r>
              <a:rPr sz="2450" spc="-10" dirty="0">
                <a:latin typeface="Times New Roman"/>
                <a:cs typeface="Times New Roman"/>
              </a:rPr>
              <a:t>becomes</a:t>
            </a:r>
            <a:r>
              <a:rPr sz="2450" spc="229" dirty="0">
                <a:latin typeface="Times New Roman"/>
                <a:cs typeface="Times New Roman"/>
              </a:rPr>
              <a:t> </a:t>
            </a:r>
            <a:r>
              <a:rPr sz="2450" dirty="0">
                <a:latin typeface="Times New Roman"/>
                <a:cs typeface="Times New Roman"/>
              </a:rPr>
              <a:t>stronger</a:t>
            </a:r>
            <a:r>
              <a:rPr sz="2450" spc="235" dirty="0">
                <a:latin typeface="Times New Roman"/>
                <a:cs typeface="Times New Roman"/>
              </a:rPr>
              <a:t> </a:t>
            </a:r>
            <a:r>
              <a:rPr sz="2450" spc="120" dirty="0">
                <a:latin typeface="Times New Roman"/>
                <a:cs typeface="Times New Roman"/>
              </a:rPr>
              <a:t>at</a:t>
            </a:r>
            <a:r>
              <a:rPr sz="2450" spc="229" dirty="0">
                <a:latin typeface="Times New Roman"/>
                <a:cs typeface="Times New Roman"/>
              </a:rPr>
              <a:t> </a:t>
            </a:r>
            <a:r>
              <a:rPr sz="2450" spc="-10" dirty="0">
                <a:latin typeface="Times New Roman"/>
                <a:cs typeface="Times New Roman"/>
              </a:rPr>
              <a:t>higher 	temperatures.</a:t>
            </a:r>
            <a:endParaRPr sz="2450">
              <a:latin typeface="Times New Roman"/>
              <a:cs typeface="Times New Roman"/>
            </a:endParaRPr>
          </a:p>
          <a:p>
            <a:pPr marL="386715" marR="7620" indent="-358140">
              <a:lnSpc>
                <a:spcPct val="101699"/>
              </a:lnSpc>
              <a:spcBef>
                <a:spcPts val="994"/>
              </a:spcBef>
              <a:buAutoNum type="alphaUcPeriod"/>
              <a:tabLst>
                <a:tab pos="387985" algn="l"/>
                <a:tab pos="1021715" algn="l"/>
                <a:tab pos="2134235" algn="l"/>
                <a:tab pos="2794635" algn="l"/>
                <a:tab pos="3160395" algn="l"/>
                <a:tab pos="3439795" algn="l"/>
                <a:tab pos="4889500" algn="l"/>
                <a:tab pos="6077585" algn="l"/>
                <a:tab pos="7070090" algn="l"/>
                <a:tab pos="7461250"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induced</a:t>
            </a:r>
            <a:r>
              <a:rPr sz="2450" dirty="0">
                <a:latin typeface="Times New Roman"/>
                <a:cs typeface="Times New Roman"/>
              </a:rPr>
              <a:t>	</a:t>
            </a:r>
            <a:r>
              <a:rPr sz="2450" spc="-10" dirty="0">
                <a:latin typeface="Times New Roman"/>
                <a:cs typeface="Times New Roman"/>
              </a:rPr>
              <a:t>field</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50" dirty="0">
                <a:latin typeface="Times New Roman"/>
                <a:cs typeface="Times New Roman"/>
              </a:rPr>
              <a:t>a</a:t>
            </a:r>
            <a:r>
              <a:rPr sz="2450" dirty="0">
                <a:latin typeface="Times New Roman"/>
                <a:cs typeface="Times New Roman"/>
              </a:rPr>
              <a:t>	</a:t>
            </a:r>
            <a:r>
              <a:rPr sz="2450" spc="-10" dirty="0">
                <a:latin typeface="Times New Roman"/>
                <a:cs typeface="Times New Roman"/>
              </a:rPr>
              <a:t>diamagnet</a:t>
            </a:r>
            <a:r>
              <a:rPr sz="2450" dirty="0">
                <a:latin typeface="Times New Roman"/>
                <a:cs typeface="Times New Roman"/>
              </a:rPr>
              <a:t>	</a:t>
            </a:r>
            <a:r>
              <a:rPr sz="2450" spc="-10" dirty="0">
                <a:latin typeface="Times New Roman"/>
                <a:cs typeface="Times New Roman"/>
              </a:rPr>
              <a:t>becomes</a:t>
            </a:r>
            <a:r>
              <a:rPr sz="2450" dirty="0">
                <a:latin typeface="Times New Roman"/>
                <a:cs typeface="Times New Roman"/>
              </a:rPr>
              <a:t>	</a:t>
            </a:r>
            <a:r>
              <a:rPr sz="2450" spc="-10" dirty="0">
                <a:latin typeface="Times New Roman"/>
                <a:cs typeface="Times New Roman"/>
              </a:rPr>
              <a:t>weaker</a:t>
            </a:r>
            <a:r>
              <a:rPr sz="2450" dirty="0">
                <a:latin typeface="Times New Roman"/>
                <a:cs typeface="Times New Roman"/>
              </a:rPr>
              <a:t>	</a:t>
            </a:r>
            <a:r>
              <a:rPr sz="2450" spc="95" dirty="0">
                <a:latin typeface="Times New Roman"/>
                <a:cs typeface="Times New Roman"/>
              </a:rPr>
              <a:t>at</a:t>
            </a:r>
            <a:r>
              <a:rPr sz="2450" dirty="0">
                <a:latin typeface="Times New Roman"/>
                <a:cs typeface="Times New Roman"/>
              </a:rPr>
              <a:t>	</a:t>
            </a:r>
            <a:r>
              <a:rPr sz="2450" spc="-20" dirty="0">
                <a:latin typeface="Times New Roman"/>
                <a:cs typeface="Times New Roman"/>
              </a:rPr>
              <a:t>higher 	</a:t>
            </a:r>
            <a:r>
              <a:rPr sz="2450" spc="-10" dirty="0">
                <a:latin typeface="Times New Roman"/>
                <a:cs typeface="Times New Roman"/>
              </a:rPr>
              <a:t>temperatures.</a:t>
            </a:r>
            <a:endParaRPr sz="2450">
              <a:latin typeface="Times New Roman"/>
              <a:cs typeface="Times New Roman"/>
            </a:endParaRPr>
          </a:p>
          <a:p>
            <a:pPr marL="386715" marR="7620" indent="-361950">
              <a:lnSpc>
                <a:spcPct val="101699"/>
              </a:lnSpc>
              <a:spcBef>
                <a:spcPts val="994"/>
              </a:spcBef>
              <a:buAutoNum type="alphaUcPeriod"/>
              <a:tabLst>
                <a:tab pos="387985" algn="l"/>
              </a:tabLst>
            </a:pP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induced</a:t>
            </a:r>
            <a:r>
              <a:rPr sz="2450" spc="110" dirty="0">
                <a:latin typeface="Times New Roman"/>
                <a:cs typeface="Times New Roman"/>
              </a:rPr>
              <a:t> </a:t>
            </a:r>
            <a:r>
              <a:rPr sz="2450" spc="-30" dirty="0">
                <a:latin typeface="Times New Roman"/>
                <a:cs typeface="Times New Roman"/>
              </a:rPr>
              <a:t>field</a:t>
            </a:r>
            <a:r>
              <a:rPr sz="2450" spc="105" dirty="0">
                <a:latin typeface="Times New Roman"/>
                <a:cs typeface="Times New Roman"/>
              </a:rPr>
              <a:t> </a:t>
            </a:r>
            <a:r>
              <a:rPr sz="2450" dirty="0">
                <a:latin typeface="Times New Roman"/>
                <a:cs typeface="Times New Roman"/>
              </a:rPr>
              <a:t>of</a:t>
            </a:r>
            <a:r>
              <a:rPr sz="2450" spc="11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paramagnet</a:t>
            </a:r>
            <a:r>
              <a:rPr sz="2450" spc="105" dirty="0">
                <a:latin typeface="Times New Roman"/>
                <a:cs typeface="Times New Roman"/>
              </a:rPr>
              <a:t> </a:t>
            </a:r>
            <a:r>
              <a:rPr sz="2450" spc="-20" dirty="0">
                <a:latin typeface="Times New Roman"/>
                <a:cs typeface="Times New Roman"/>
              </a:rPr>
              <a:t>becomes</a:t>
            </a:r>
            <a:r>
              <a:rPr sz="2450" spc="105" dirty="0">
                <a:latin typeface="Times New Roman"/>
                <a:cs typeface="Times New Roman"/>
              </a:rPr>
              <a:t> </a:t>
            </a:r>
            <a:r>
              <a:rPr sz="2450" dirty="0">
                <a:latin typeface="Times New Roman"/>
                <a:cs typeface="Times New Roman"/>
              </a:rPr>
              <a:t>stronger</a:t>
            </a:r>
            <a:r>
              <a:rPr sz="2450" spc="100" dirty="0">
                <a:latin typeface="Times New Roman"/>
                <a:cs typeface="Times New Roman"/>
              </a:rPr>
              <a:t> </a:t>
            </a:r>
            <a:r>
              <a:rPr sz="2450" spc="120" dirty="0">
                <a:latin typeface="Times New Roman"/>
                <a:cs typeface="Times New Roman"/>
              </a:rPr>
              <a:t>at</a:t>
            </a:r>
            <a:r>
              <a:rPr sz="2450" spc="110" dirty="0">
                <a:latin typeface="Times New Roman"/>
                <a:cs typeface="Times New Roman"/>
              </a:rPr>
              <a:t> </a:t>
            </a:r>
            <a:r>
              <a:rPr sz="2450" spc="-10" dirty="0">
                <a:latin typeface="Times New Roman"/>
                <a:cs typeface="Times New Roman"/>
              </a:rPr>
              <a:t>higher 	temperatures.</a:t>
            </a:r>
            <a:endParaRPr sz="2450">
              <a:latin typeface="Times New Roman"/>
              <a:cs typeface="Times New Roman"/>
            </a:endParaRPr>
          </a:p>
          <a:p>
            <a:pPr marL="386080" marR="7620" indent="-374015">
              <a:lnSpc>
                <a:spcPct val="101699"/>
              </a:lnSpc>
              <a:spcBef>
                <a:spcPts val="994"/>
              </a:spcBef>
              <a:buAutoNum type="alphaUcPeriod"/>
              <a:tabLst>
                <a:tab pos="387985" algn="l"/>
              </a:tabLst>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induced</a:t>
            </a:r>
            <a:r>
              <a:rPr sz="2450" spc="210" dirty="0">
                <a:latin typeface="Times New Roman"/>
                <a:cs typeface="Times New Roman"/>
              </a:rPr>
              <a:t> </a:t>
            </a:r>
            <a:r>
              <a:rPr sz="2450" spc="-20" dirty="0">
                <a:latin typeface="Times New Roman"/>
                <a:cs typeface="Times New Roman"/>
              </a:rPr>
              <a:t>field</a:t>
            </a:r>
            <a:r>
              <a:rPr sz="2450" spc="210" dirty="0">
                <a:latin typeface="Times New Roman"/>
                <a:cs typeface="Times New Roman"/>
              </a:rPr>
              <a:t> </a:t>
            </a:r>
            <a:r>
              <a:rPr sz="2450" dirty="0">
                <a:latin typeface="Times New Roman"/>
                <a:cs typeface="Times New Roman"/>
              </a:rPr>
              <a:t>of</a:t>
            </a:r>
            <a:r>
              <a:rPr sz="2450" spc="210" dirty="0">
                <a:latin typeface="Times New Roman"/>
                <a:cs typeface="Times New Roman"/>
              </a:rPr>
              <a:t> </a:t>
            </a:r>
            <a:r>
              <a:rPr sz="2450" dirty="0">
                <a:latin typeface="Times New Roman"/>
                <a:cs typeface="Times New Roman"/>
              </a:rPr>
              <a:t>a</a:t>
            </a:r>
            <a:r>
              <a:rPr sz="2450" spc="210" dirty="0">
                <a:latin typeface="Times New Roman"/>
                <a:cs typeface="Times New Roman"/>
              </a:rPr>
              <a:t> </a:t>
            </a:r>
            <a:r>
              <a:rPr sz="2450" dirty="0">
                <a:latin typeface="Times New Roman"/>
                <a:cs typeface="Times New Roman"/>
              </a:rPr>
              <a:t>paramagnet</a:t>
            </a:r>
            <a:r>
              <a:rPr sz="2450" spc="204" dirty="0">
                <a:latin typeface="Times New Roman"/>
                <a:cs typeface="Times New Roman"/>
              </a:rPr>
              <a:t> </a:t>
            </a:r>
            <a:r>
              <a:rPr sz="2450" spc="-10" dirty="0">
                <a:latin typeface="Times New Roman"/>
                <a:cs typeface="Times New Roman"/>
              </a:rPr>
              <a:t>becomes</a:t>
            </a:r>
            <a:r>
              <a:rPr sz="2450" spc="210" dirty="0">
                <a:latin typeface="Times New Roman"/>
                <a:cs typeface="Times New Roman"/>
              </a:rPr>
              <a:t> </a:t>
            </a:r>
            <a:r>
              <a:rPr sz="2450" spc="-10" dirty="0">
                <a:latin typeface="Times New Roman"/>
                <a:cs typeface="Times New Roman"/>
              </a:rPr>
              <a:t>weaker</a:t>
            </a:r>
            <a:r>
              <a:rPr sz="2450" spc="210" dirty="0">
                <a:latin typeface="Times New Roman"/>
                <a:cs typeface="Times New Roman"/>
              </a:rPr>
              <a:t> </a:t>
            </a:r>
            <a:r>
              <a:rPr sz="2450" spc="120" dirty="0">
                <a:latin typeface="Times New Roman"/>
                <a:cs typeface="Times New Roman"/>
              </a:rPr>
              <a:t>at</a:t>
            </a:r>
            <a:r>
              <a:rPr sz="2450" spc="210" dirty="0">
                <a:latin typeface="Times New Roman"/>
                <a:cs typeface="Times New Roman"/>
              </a:rPr>
              <a:t> </a:t>
            </a:r>
            <a:r>
              <a:rPr sz="2450" spc="-10" dirty="0">
                <a:latin typeface="Times New Roman"/>
                <a:cs typeface="Times New Roman"/>
              </a:rPr>
              <a:t>higher 	temperatures.</a:t>
            </a:r>
            <a:endParaRPr sz="2450">
              <a:latin typeface="Times New Roman"/>
              <a:cs typeface="Times New Roman"/>
            </a:endParaRPr>
          </a:p>
          <a:p>
            <a:pPr marL="386715" marR="5080" indent="-349885">
              <a:lnSpc>
                <a:spcPct val="101699"/>
              </a:lnSpc>
              <a:spcBef>
                <a:spcPts val="1000"/>
              </a:spcBef>
              <a:buAutoNum type="alphaUcPeriod"/>
              <a:tabLst>
                <a:tab pos="387985" algn="l"/>
              </a:tabLst>
            </a:pPr>
            <a:r>
              <a:rPr sz="2450" dirty="0">
                <a:latin typeface="Times New Roman"/>
                <a:cs typeface="Times New Roman"/>
              </a:rPr>
              <a:t>Don’t</a:t>
            </a:r>
            <a:r>
              <a:rPr sz="2450" spc="120" dirty="0">
                <a:latin typeface="Times New Roman"/>
                <a:cs typeface="Times New Roman"/>
              </a:rPr>
              <a:t> </a:t>
            </a:r>
            <a:r>
              <a:rPr sz="2450" dirty="0">
                <a:latin typeface="Times New Roman"/>
                <a:cs typeface="Times New Roman"/>
              </a:rPr>
              <a:t>spend</a:t>
            </a:r>
            <a:r>
              <a:rPr sz="2450" spc="135" dirty="0">
                <a:latin typeface="Times New Roman"/>
                <a:cs typeface="Times New Roman"/>
              </a:rPr>
              <a:t> </a:t>
            </a:r>
            <a:r>
              <a:rPr sz="2450" dirty="0">
                <a:latin typeface="Times New Roman"/>
                <a:cs typeface="Times New Roman"/>
              </a:rPr>
              <a:t>years</a:t>
            </a:r>
            <a:r>
              <a:rPr sz="2450" spc="130" dirty="0">
                <a:latin typeface="Times New Roman"/>
                <a:cs typeface="Times New Roman"/>
              </a:rPr>
              <a:t> </a:t>
            </a:r>
            <a:r>
              <a:rPr sz="2450" spc="-20" dirty="0">
                <a:latin typeface="Times New Roman"/>
                <a:cs typeface="Times New Roman"/>
              </a:rPr>
              <a:t>working</a:t>
            </a:r>
            <a:r>
              <a:rPr sz="2450" spc="135"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dirty="0">
                <a:latin typeface="Times New Roman"/>
                <a:cs typeface="Times New Roman"/>
              </a:rPr>
              <a:t>radioactive</a:t>
            </a:r>
            <a:r>
              <a:rPr sz="2450" spc="130" dirty="0">
                <a:latin typeface="Times New Roman"/>
                <a:cs typeface="Times New Roman"/>
              </a:rPr>
              <a:t> </a:t>
            </a:r>
            <a:r>
              <a:rPr sz="2450" dirty="0">
                <a:latin typeface="Times New Roman"/>
                <a:cs typeface="Times New Roman"/>
              </a:rPr>
              <a:t>materials</a:t>
            </a:r>
            <a:r>
              <a:rPr sz="2450" spc="130"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spc="-25" dirty="0">
                <a:latin typeface="Times New Roman"/>
                <a:cs typeface="Times New Roman"/>
              </a:rPr>
              <a:t>no 	</a:t>
            </a:r>
            <a:r>
              <a:rPr sz="2450" dirty="0">
                <a:latin typeface="Times New Roman"/>
                <a:cs typeface="Times New Roman"/>
              </a:rPr>
              <a:t>protective</a:t>
            </a:r>
            <a:r>
              <a:rPr sz="2450" spc="155" dirty="0">
                <a:latin typeface="Times New Roman"/>
                <a:cs typeface="Times New Roman"/>
              </a:rPr>
              <a:t> </a:t>
            </a:r>
            <a:r>
              <a:rPr sz="2450" spc="-10" dirty="0">
                <a:latin typeface="Times New Roman"/>
                <a:cs typeface="Times New Roman"/>
              </a:rPr>
              <a:t>gear.</a:t>
            </a:r>
            <a:endParaRPr sz="2450">
              <a:latin typeface="Times New Roman"/>
              <a:cs typeface="Times New Roman"/>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6897370" cy="403225"/>
          </a:xfrm>
          <a:prstGeom prst="rect">
            <a:avLst/>
          </a:prstGeom>
        </p:spPr>
        <p:txBody>
          <a:bodyPr vert="horz" wrap="square" lIns="0" tIns="15875" rIns="0" bIns="0" rtlCol="0">
            <a:spAutoFit/>
          </a:bodyPr>
          <a:lstStyle/>
          <a:p>
            <a:pPr marL="12700">
              <a:lnSpc>
                <a:spcPct val="100000"/>
              </a:lnSpc>
              <a:spcBef>
                <a:spcPts val="125"/>
              </a:spcBef>
              <a:tabLst>
                <a:tab pos="5146040" algn="l"/>
              </a:tabLst>
            </a:pPr>
            <a:r>
              <a:rPr spc="-10" dirty="0"/>
              <a:t>Curie’s</a:t>
            </a:r>
            <a:r>
              <a:rPr spc="-15" dirty="0"/>
              <a:t> </a:t>
            </a:r>
            <a:r>
              <a:rPr dirty="0"/>
              <a:t>law</a:t>
            </a:r>
            <a:r>
              <a:rPr spc="-15" dirty="0"/>
              <a:t> </a:t>
            </a:r>
            <a:r>
              <a:rPr dirty="0"/>
              <a:t>says</a:t>
            </a:r>
            <a:r>
              <a:rPr spc="-15" dirty="0"/>
              <a:t> </a:t>
            </a:r>
            <a:r>
              <a:rPr spc="-10" dirty="0"/>
              <a:t>which</a:t>
            </a:r>
            <a:r>
              <a:rPr spc="-15" dirty="0"/>
              <a:t> </a:t>
            </a:r>
            <a:r>
              <a:rPr dirty="0"/>
              <a:t>of</a:t>
            </a:r>
            <a:r>
              <a:rPr spc="-15" dirty="0"/>
              <a:t> </a:t>
            </a:r>
            <a:r>
              <a:rPr dirty="0"/>
              <a:t>the</a:t>
            </a:r>
            <a:r>
              <a:rPr spc="-10" dirty="0"/>
              <a:t> following?</a:t>
            </a:r>
            <a:r>
              <a:rPr dirty="0"/>
              <a:t>	(Choose</a:t>
            </a:r>
            <a:r>
              <a:rPr spc="-65" dirty="0"/>
              <a:t> </a:t>
            </a:r>
            <a:r>
              <a:rPr spc="-10" dirty="0"/>
              <a:t>one.)</a:t>
            </a:r>
          </a:p>
        </p:txBody>
      </p:sp>
      <p:sp>
        <p:nvSpPr>
          <p:cNvPr id="5" name="object 5"/>
          <p:cNvSpPr txBox="1"/>
          <p:nvPr/>
        </p:nvSpPr>
        <p:spPr>
          <a:xfrm>
            <a:off x="707758" y="1808021"/>
            <a:ext cx="8267700" cy="4946015"/>
          </a:xfrm>
          <a:prstGeom prst="rect">
            <a:avLst/>
          </a:prstGeom>
        </p:spPr>
        <p:txBody>
          <a:bodyPr vert="horz" wrap="square" lIns="0" tIns="9525" rIns="0" bIns="0" rtlCol="0">
            <a:spAutoFit/>
          </a:bodyPr>
          <a:lstStyle/>
          <a:p>
            <a:pPr marL="393700" marR="8255" indent="-370205">
              <a:lnSpc>
                <a:spcPct val="101699"/>
              </a:lnSpc>
              <a:spcBef>
                <a:spcPts val="75"/>
              </a:spcBef>
              <a:buAutoNum type="alphaUcPeriod"/>
              <a:tabLst>
                <a:tab pos="394970" algn="l"/>
              </a:tabLst>
            </a:pPr>
            <a:r>
              <a:rPr sz="2450" dirty="0">
                <a:latin typeface="Times New Roman"/>
                <a:cs typeface="Times New Roman"/>
              </a:rPr>
              <a:t>The</a:t>
            </a:r>
            <a:r>
              <a:rPr sz="2450" spc="235" dirty="0">
                <a:latin typeface="Times New Roman"/>
                <a:cs typeface="Times New Roman"/>
              </a:rPr>
              <a:t> </a:t>
            </a:r>
            <a:r>
              <a:rPr sz="2450" dirty="0">
                <a:latin typeface="Times New Roman"/>
                <a:cs typeface="Times New Roman"/>
              </a:rPr>
              <a:t>induced</a:t>
            </a:r>
            <a:r>
              <a:rPr sz="2450" spc="235" dirty="0">
                <a:latin typeface="Times New Roman"/>
                <a:cs typeface="Times New Roman"/>
              </a:rPr>
              <a:t> </a:t>
            </a:r>
            <a:r>
              <a:rPr sz="2450" spc="-20" dirty="0">
                <a:latin typeface="Times New Roman"/>
                <a:cs typeface="Times New Roman"/>
              </a:rPr>
              <a:t>field</a:t>
            </a:r>
            <a:r>
              <a:rPr sz="2450" spc="229" dirty="0">
                <a:latin typeface="Times New Roman"/>
                <a:cs typeface="Times New Roman"/>
              </a:rPr>
              <a:t> </a:t>
            </a:r>
            <a:r>
              <a:rPr sz="2450" dirty="0">
                <a:latin typeface="Times New Roman"/>
                <a:cs typeface="Times New Roman"/>
              </a:rPr>
              <a:t>of</a:t>
            </a:r>
            <a:r>
              <a:rPr sz="2450" spc="229" dirty="0">
                <a:latin typeface="Times New Roman"/>
                <a:cs typeface="Times New Roman"/>
              </a:rPr>
              <a:t> </a:t>
            </a:r>
            <a:r>
              <a:rPr sz="2450" dirty="0">
                <a:latin typeface="Times New Roman"/>
                <a:cs typeface="Times New Roman"/>
              </a:rPr>
              <a:t>a</a:t>
            </a:r>
            <a:r>
              <a:rPr sz="2450" spc="240" dirty="0">
                <a:latin typeface="Times New Roman"/>
                <a:cs typeface="Times New Roman"/>
              </a:rPr>
              <a:t> </a:t>
            </a:r>
            <a:r>
              <a:rPr sz="2450" dirty="0">
                <a:latin typeface="Times New Roman"/>
                <a:cs typeface="Times New Roman"/>
              </a:rPr>
              <a:t>diamagnet</a:t>
            </a:r>
            <a:r>
              <a:rPr sz="2450" spc="229" dirty="0">
                <a:latin typeface="Times New Roman"/>
                <a:cs typeface="Times New Roman"/>
              </a:rPr>
              <a:t> </a:t>
            </a:r>
            <a:r>
              <a:rPr sz="2450" spc="-10" dirty="0">
                <a:latin typeface="Times New Roman"/>
                <a:cs typeface="Times New Roman"/>
              </a:rPr>
              <a:t>becomes</a:t>
            </a:r>
            <a:r>
              <a:rPr sz="2450" spc="229" dirty="0">
                <a:latin typeface="Times New Roman"/>
                <a:cs typeface="Times New Roman"/>
              </a:rPr>
              <a:t> </a:t>
            </a:r>
            <a:r>
              <a:rPr sz="2450" dirty="0">
                <a:latin typeface="Times New Roman"/>
                <a:cs typeface="Times New Roman"/>
              </a:rPr>
              <a:t>stronger</a:t>
            </a:r>
            <a:r>
              <a:rPr sz="2450" spc="235" dirty="0">
                <a:latin typeface="Times New Roman"/>
                <a:cs typeface="Times New Roman"/>
              </a:rPr>
              <a:t> </a:t>
            </a:r>
            <a:r>
              <a:rPr sz="2450" spc="120" dirty="0">
                <a:latin typeface="Times New Roman"/>
                <a:cs typeface="Times New Roman"/>
              </a:rPr>
              <a:t>at</a:t>
            </a:r>
            <a:r>
              <a:rPr sz="2450" spc="229" dirty="0">
                <a:latin typeface="Times New Roman"/>
                <a:cs typeface="Times New Roman"/>
              </a:rPr>
              <a:t> </a:t>
            </a:r>
            <a:r>
              <a:rPr sz="2450" spc="-10" dirty="0">
                <a:latin typeface="Times New Roman"/>
                <a:cs typeface="Times New Roman"/>
              </a:rPr>
              <a:t>higher 	temperatures.</a:t>
            </a:r>
            <a:endParaRPr sz="2450">
              <a:latin typeface="Times New Roman"/>
              <a:cs typeface="Times New Roman"/>
            </a:endParaRPr>
          </a:p>
          <a:p>
            <a:pPr marL="393700" marR="7620" indent="-358140">
              <a:lnSpc>
                <a:spcPct val="101699"/>
              </a:lnSpc>
              <a:spcBef>
                <a:spcPts val="994"/>
              </a:spcBef>
              <a:buAutoNum type="alphaUcPeriod"/>
              <a:tabLst>
                <a:tab pos="394970" algn="l"/>
                <a:tab pos="1028700" algn="l"/>
                <a:tab pos="2141855" algn="l"/>
                <a:tab pos="2801620" algn="l"/>
                <a:tab pos="3168015" algn="l"/>
                <a:tab pos="3447415" algn="l"/>
                <a:tab pos="4896485" algn="l"/>
                <a:tab pos="6084570" algn="l"/>
                <a:tab pos="7077709" algn="l"/>
                <a:tab pos="7468234" algn="l"/>
              </a:tabLst>
            </a:pPr>
            <a:r>
              <a:rPr sz="2450" spc="-25" dirty="0">
                <a:latin typeface="Times New Roman"/>
                <a:cs typeface="Times New Roman"/>
              </a:rPr>
              <a:t>The</a:t>
            </a:r>
            <a:r>
              <a:rPr sz="2450" dirty="0">
                <a:latin typeface="Times New Roman"/>
                <a:cs typeface="Times New Roman"/>
              </a:rPr>
              <a:t>	</a:t>
            </a:r>
            <a:r>
              <a:rPr sz="2450" spc="-10" dirty="0">
                <a:latin typeface="Times New Roman"/>
                <a:cs typeface="Times New Roman"/>
              </a:rPr>
              <a:t>induced</a:t>
            </a:r>
            <a:r>
              <a:rPr sz="2450" dirty="0">
                <a:latin typeface="Times New Roman"/>
                <a:cs typeface="Times New Roman"/>
              </a:rPr>
              <a:t>	</a:t>
            </a:r>
            <a:r>
              <a:rPr sz="2450" spc="-20" dirty="0">
                <a:latin typeface="Times New Roman"/>
                <a:cs typeface="Times New Roman"/>
              </a:rPr>
              <a:t>field</a:t>
            </a:r>
            <a:r>
              <a:rPr sz="2450" dirty="0">
                <a:latin typeface="Times New Roman"/>
                <a:cs typeface="Times New Roman"/>
              </a:rPr>
              <a:t>	</a:t>
            </a:r>
            <a:r>
              <a:rPr sz="2450" spc="-25" dirty="0">
                <a:latin typeface="Times New Roman"/>
                <a:cs typeface="Times New Roman"/>
              </a:rPr>
              <a:t>of</a:t>
            </a:r>
            <a:r>
              <a:rPr sz="2450" dirty="0">
                <a:latin typeface="Times New Roman"/>
                <a:cs typeface="Times New Roman"/>
              </a:rPr>
              <a:t>	</a:t>
            </a:r>
            <a:r>
              <a:rPr sz="2450" spc="-50" dirty="0">
                <a:latin typeface="Times New Roman"/>
                <a:cs typeface="Times New Roman"/>
              </a:rPr>
              <a:t>a</a:t>
            </a:r>
            <a:r>
              <a:rPr sz="2450" dirty="0">
                <a:latin typeface="Times New Roman"/>
                <a:cs typeface="Times New Roman"/>
              </a:rPr>
              <a:t>	</a:t>
            </a:r>
            <a:r>
              <a:rPr sz="2450" spc="-10" dirty="0">
                <a:latin typeface="Times New Roman"/>
                <a:cs typeface="Times New Roman"/>
              </a:rPr>
              <a:t>diamagnet</a:t>
            </a:r>
            <a:r>
              <a:rPr sz="2450" dirty="0">
                <a:latin typeface="Times New Roman"/>
                <a:cs typeface="Times New Roman"/>
              </a:rPr>
              <a:t>	</a:t>
            </a:r>
            <a:r>
              <a:rPr sz="2450" spc="-10" dirty="0">
                <a:latin typeface="Times New Roman"/>
                <a:cs typeface="Times New Roman"/>
              </a:rPr>
              <a:t>becomes</a:t>
            </a:r>
            <a:r>
              <a:rPr sz="2450" dirty="0">
                <a:latin typeface="Times New Roman"/>
                <a:cs typeface="Times New Roman"/>
              </a:rPr>
              <a:t>	</a:t>
            </a:r>
            <a:r>
              <a:rPr sz="2450" spc="-10" dirty="0">
                <a:latin typeface="Times New Roman"/>
                <a:cs typeface="Times New Roman"/>
              </a:rPr>
              <a:t>weaker</a:t>
            </a:r>
            <a:r>
              <a:rPr sz="2450" dirty="0">
                <a:latin typeface="Times New Roman"/>
                <a:cs typeface="Times New Roman"/>
              </a:rPr>
              <a:t>	</a:t>
            </a:r>
            <a:r>
              <a:rPr sz="2450" spc="95" dirty="0">
                <a:latin typeface="Times New Roman"/>
                <a:cs typeface="Times New Roman"/>
              </a:rPr>
              <a:t>at</a:t>
            </a:r>
            <a:r>
              <a:rPr sz="2450" dirty="0">
                <a:latin typeface="Times New Roman"/>
                <a:cs typeface="Times New Roman"/>
              </a:rPr>
              <a:t>	</a:t>
            </a:r>
            <a:r>
              <a:rPr sz="2450" spc="-25" dirty="0">
                <a:latin typeface="Times New Roman"/>
                <a:cs typeface="Times New Roman"/>
              </a:rPr>
              <a:t>higher 	</a:t>
            </a:r>
            <a:r>
              <a:rPr sz="2450" spc="-10" dirty="0">
                <a:latin typeface="Times New Roman"/>
                <a:cs typeface="Times New Roman"/>
              </a:rPr>
              <a:t>temperatures.</a:t>
            </a:r>
            <a:endParaRPr sz="2450">
              <a:latin typeface="Times New Roman"/>
              <a:cs typeface="Times New Roman"/>
            </a:endParaRPr>
          </a:p>
          <a:p>
            <a:pPr marL="393700" marR="7620" indent="-361950">
              <a:lnSpc>
                <a:spcPct val="101699"/>
              </a:lnSpc>
              <a:spcBef>
                <a:spcPts val="994"/>
              </a:spcBef>
              <a:buAutoNum type="alphaUcPeriod"/>
              <a:tabLst>
                <a:tab pos="394970" algn="l"/>
              </a:tabLst>
            </a:pPr>
            <a:r>
              <a:rPr sz="2450" dirty="0">
                <a:latin typeface="Times New Roman"/>
                <a:cs typeface="Times New Roman"/>
              </a:rPr>
              <a:t>The</a:t>
            </a:r>
            <a:r>
              <a:rPr sz="2450" spc="105" dirty="0">
                <a:latin typeface="Times New Roman"/>
                <a:cs typeface="Times New Roman"/>
              </a:rPr>
              <a:t> </a:t>
            </a:r>
            <a:r>
              <a:rPr sz="2450" dirty="0">
                <a:latin typeface="Times New Roman"/>
                <a:cs typeface="Times New Roman"/>
              </a:rPr>
              <a:t>induced</a:t>
            </a:r>
            <a:r>
              <a:rPr sz="2450" spc="110" dirty="0">
                <a:latin typeface="Times New Roman"/>
                <a:cs typeface="Times New Roman"/>
              </a:rPr>
              <a:t> </a:t>
            </a:r>
            <a:r>
              <a:rPr sz="2450" spc="-30" dirty="0">
                <a:latin typeface="Times New Roman"/>
                <a:cs typeface="Times New Roman"/>
              </a:rPr>
              <a:t>field</a:t>
            </a:r>
            <a:r>
              <a:rPr sz="2450" spc="105" dirty="0">
                <a:latin typeface="Times New Roman"/>
                <a:cs typeface="Times New Roman"/>
              </a:rPr>
              <a:t> </a:t>
            </a:r>
            <a:r>
              <a:rPr sz="2450" dirty="0">
                <a:latin typeface="Times New Roman"/>
                <a:cs typeface="Times New Roman"/>
              </a:rPr>
              <a:t>of</a:t>
            </a:r>
            <a:r>
              <a:rPr sz="2450" spc="110" dirty="0">
                <a:latin typeface="Times New Roman"/>
                <a:cs typeface="Times New Roman"/>
              </a:rPr>
              <a:t> </a:t>
            </a:r>
            <a:r>
              <a:rPr sz="2450" dirty="0">
                <a:latin typeface="Times New Roman"/>
                <a:cs typeface="Times New Roman"/>
              </a:rPr>
              <a:t>a</a:t>
            </a:r>
            <a:r>
              <a:rPr sz="2450" spc="110" dirty="0">
                <a:latin typeface="Times New Roman"/>
                <a:cs typeface="Times New Roman"/>
              </a:rPr>
              <a:t> </a:t>
            </a:r>
            <a:r>
              <a:rPr sz="2450" dirty="0">
                <a:latin typeface="Times New Roman"/>
                <a:cs typeface="Times New Roman"/>
              </a:rPr>
              <a:t>paramagnet</a:t>
            </a:r>
            <a:r>
              <a:rPr sz="2450" spc="105" dirty="0">
                <a:latin typeface="Times New Roman"/>
                <a:cs typeface="Times New Roman"/>
              </a:rPr>
              <a:t> </a:t>
            </a:r>
            <a:r>
              <a:rPr sz="2450" spc="-20" dirty="0">
                <a:latin typeface="Times New Roman"/>
                <a:cs typeface="Times New Roman"/>
              </a:rPr>
              <a:t>becomes</a:t>
            </a:r>
            <a:r>
              <a:rPr sz="2450" spc="105" dirty="0">
                <a:latin typeface="Times New Roman"/>
                <a:cs typeface="Times New Roman"/>
              </a:rPr>
              <a:t> </a:t>
            </a:r>
            <a:r>
              <a:rPr sz="2450" dirty="0">
                <a:latin typeface="Times New Roman"/>
                <a:cs typeface="Times New Roman"/>
              </a:rPr>
              <a:t>stronger</a:t>
            </a:r>
            <a:r>
              <a:rPr sz="2450" spc="100" dirty="0">
                <a:latin typeface="Times New Roman"/>
                <a:cs typeface="Times New Roman"/>
              </a:rPr>
              <a:t> </a:t>
            </a:r>
            <a:r>
              <a:rPr sz="2450" spc="120" dirty="0">
                <a:latin typeface="Times New Roman"/>
                <a:cs typeface="Times New Roman"/>
              </a:rPr>
              <a:t>at</a:t>
            </a:r>
            <a:r>
              <a:rPr sz="2450" spc="110" dirty="0">
                <a:latin typeface="Times New Roman"/>
                <a:cs typeface="Times New Roman"/>
              </a:rPr>
              <a:t> </a:t>
            </a:r>
            <a:r>
              <a:rPr sz="2450" spc="-10" dirty="0">
                <a:latin typeface="Times New Roman"/>
                <a:cs typeface="Times New Roman"/>
              </a:rPr>
              <a:t>higher 	temperatures.</a:t>
            </a:r>
            <a:endParaRPr sz="2450">
              <a:latin typeface="Times New Roman"/>
              <a:cs typeface="Times New Roman"/>
            </a:endParaRPr>
          </a:p>
          <a:p>
            <a:pPr marL="393065" marR="7620" indent="-374015">
              <a:lnSpc>
                <a:spcPct val="101699"/>
              </a:lnSpc>
              <a:spcBef>
                <a:spcPts val="994"/>
              </a:spcBef>
              <a:buAutoNum type="alphaUcPeriod"/>
              <a:tabLst>
                <a:tab pos="394970" algn="l"/>
              </a:tabLst>
            </a:pPr>
            <a:r>
              <a:rPr sz="2450" dirty="0">
                <a:latin typeface="Times New Roman"/>
                <a:cs typeface="Times New Roman"/>
              </a:rPr>
              <a:t>The</a:t>
            </a:r>
            <a:r>
              <a:rPr sz="2450" spc="210" dirty="0">
                <a:latin typeface="Times New Roman"/>
                <a:cs typeface="Times New Roman"/>
              </a:rPr>
              <a:t> </a:t>
            </a:r>
            <a:r>
              <a:rPr sz="2450" dirty="0">
                <a:latin typeface="Times New Roman"/>
                <a:cs typeface="Times New Roman"/>
              </a:rPr>
              <a:t>induced</a:t>
            </a:r>
            <a:r>
              <a:rPr sz="2450" spc="210" dirty="0">
                <a:latin typeface="Times New Roman"/>
                <a:cs typeface="Times New Roman"/>
              </a:rPr>
              <a:t> </a:t>
            </a:r>
            <a:r>
              <a:rPr sz="2450" spc="-20" dirty="0">
                <a:latin typeface="Times New Roman"/>
                <a:cs typeface="Times New Roman"/>
              </a:rPr>
              <a:t>field</a:t>
            </a:r>
            <a:r>
              <a:rPr sz="2450" spc="210" dirty="0">
                <a:latin typeface="Times New Roman"/>
                <a:cs typeface="Times New Roman"/>
              </a:rPr>
              <a:t> </a:t>
            </a:r>
            <a:r>
              <a:rPr sz="2450" dirty="0">
                <a:latin typeface="Times New Roman"/>
                <a:cs typeface="Times New Roman"/>
              </a:rPr>
              <a:t>of</a:t>
            </a:r>
            <a:r>
              <a:rPr sz="2450" spc="210" dirty="0">
                <a:latin typeface="Times New Roman"/>
                <a:cs typeface="Times New Roman"/>
              </a:rPr>
              <a:t> </a:t>
            </a:r>
            <a:r>
              <a:rPr sz="2450" dirty="0">
                <a:latin typeface="Times New Roman"/>
                <a:cs typeface="Times New Roman"/>
              </a:rPr>
              <a:t>a</a:t>
            </a:r>
            <a:r>
              <a:rPr sz="2450" spc="210" dirty="0">
                <a:latin typeface="Times New Roman"/>
                <a:cs typeface="Times New Roman"/>
              </a:rPr>
              <a:t> </a:t>
            </a:r>
            <a:r>
              <a:rPr sz="2450" dirty="0">
                <a:latin typeface="Times New Roman"/>
                <a:cs typeface="Times New Roman"/>
              </a:rPr>
              <a:t>paramagnet</a:t>
            </a:r>
            <a:r>
              <a:rPr sz="2450" spc="204" dirty="0">
                <a:latin typeface="Times New Roman"/>
                <a:cs typeface="Times New Roman"/>
              </a:rPr>
              <a:t> </a:t>
            </a:r>
            <a:r>
              <a:rPr sz="2450" spc="-10" dirty="0">
                <a:latin typeface="Times New Roman"/>
                <a:cs typeface="Times New Roman"/>
              </a:rPr>
              <a:t>becomes</a:t>
            </a:r>
            <a:r>
              <a:rPr sz="2450" spc="210" dirty="0">
                <a:latin typeface="Times New Roman"/>
                <a:cs typeface="Times New Roman"/>
              </a:rPr>
              <a:t> </a:t>
            </a:r>
            <a:r>
              <a:rPr sz="2450" spc="-10" dirty="0">
                <a:latin typeface="Times New Roman"/>
                <a:cs typeface="Times New Roman"/>
              </a:rPr>
              <a:t>weaker</a:t>
            </a:r>
            <a:r>
              <a:rPr sz="2450" spc="210" dirty="0">
                <a:latin typeface="Times New Roman"/>
                <a:cs typeface="Times New Roman"/>
              </a:rPr>
              <a:t> </a:t>
            </a:r>
            <a:r>
              <a:rPr sz="2450" spc="120" dirty="0">
                <a:latin typeface="Times New Roman"/>
                <a:cs typeface="Times New Roman"/>
              </a:rPr>
              <a:t>at</a:t>
            </a:r>
            <a:r>
              <a:rPr sz="2450" spc="210" dirty="0">
                <a:latin typeface="Times New Roman"/>
                <a:cs typeface="Times New Roman"/>
              </a:rPr>
              <a:t> </a:t>
            </a:r>
            <a:r>
              <a:rPr sz="2450" spc="-10" dirty="0">
                <a:latin typeface="Times New Roman"/>
                <a:cs typeface="Times New Roman"/>
              </a:rPr>
              <a:t>higher 	temperatures.</a:t>
            </a:r>
            <a:endParaRPr sz="2450">
              <a:latin typeface="Times New Roman"/>
              <a:cs typeface="Times New Roman"/>
            </a:endParaRPr>
          </a:p>
          <a:p>
            <a:pPr marL="393700" marR="5080" indent="-349885">
              <a:lnSpc>
                <a:spcPct val="101699"/>
              </a:lnSpc>
              <a:spcBef>
                <a:spcPts val="1000"/>
              </a:spcBef>
              <a:buAutoNum type="alphaUcPeriod"/>
              <a:tabLst>
                <a:tab pos="394970" algn="l"/>
              </a:tabLst>
            </a:pPr>
            <a:r>
              <a:rPr sz="2450" dirty="0">
                <a:latin typeface="Times New Roman"/>
                <a:cs typeface="Times New Roman"/>
              </a:rPr>
              <a:t>Don’t</a:t>
            </a:r>
            <a:r>
              <a:rPr sz="2450" spc="120" dirty="0">
                <a:latin typeface="Times New Roman"/>
                <a:cs typeface="Times New Roman"/>
              </a:rPr>
              <a:t> </a:t>
            </a:r>
            <a:r>
              <a:rPr sz="2450" dirty="0">
                <a:latin typeface="Times New Roman"/>
                <a:cs typeface="Times New Roman"/>
              </a:rPr>
              <a:t>spend</a:t>
            </a:r>
            <a:r>
              <a:rPr sz="2450" spc="135" dirty="0">
                <a:latin typeface="Times New Roman"/>
                <a:cs typeface="Times New Roman"/>
              </a:rPr>
              <a:t> </a:t>
            </a:r>
            <a:r>
              <a:rPr sz="2450" dirty="0">
                <a:latin typeface="Times New Roman"/>
                <a:cs typeface="Times New Roman"/>
              </a:rPr>
              <a:t>years</a:t>
            </a:r>
            <a:r>
              <a:rPr sz="2450" spc="130" dirty="0">
                <a:latin typeface="Times New Roman"/>
                <a:cs typeface="Times New Roman"/>
              </a:rPr>
              <a:t> </a:t>
            </a:r>
            <a:r>
              <a:rPr sz="2450" spc="-20" dirty="0">
                <a:latin typeface="Times New Roman"/>
                <a:cs typeface="Times New Roman"/>
              </a:rPr>
              <a:t>working</a:t>
            </a:r>
            <a:r>
              <a:rPr sz="2450" spc="135"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dirty="0">
                <a:latin typeface="Times New Roman"/>
                <a:cs typeface="Times New Roman"/>
              </a:rPr>
              <a:t>radioactive</a:t>
            </a:r>
            <a:r>
              <a:rPr sz="2450" spc="130" dirty="0">
                <a:latin typeface="Times New Roman"/>
                <a:cs typeface="Times New Roman"/>
              </a:rPr>
              <a:t> </a:t>
            </a:r>
            <a:r>
              <a:rPr sz="2450" dirty="0">
                <a:latin typeface="Times New Roman"/>
                <a:cs typeface="Times New Roman"/>
              </a:rPr>
              <a:t>materials</a:t>
            </a:r>
            <a:r>
              <a:rPr sz="2450" spc="130" dirty="0">
                <a:latin typeface="Times New Roman"/>
                <a:cs typeface="Times New Roman"/>
              </a:rPr>
              <a:t> </a:t>
            </a:r>
            <a:r>
              <a:rPr sz="2450" dirty="0">
                <a:latin typeface="Times New Roman"/>
                <a:cs typeface="Times New Roman"/>
              </a:rPr>
              <a:t>with</a:t>
            </a:r>
            <a:r>
              <a:rPr sz="2450" spc="135" dirty="0">
                <a:latin typeface="Times New Roman"/>
                <a:cs typeface="Times New Roman"/>
              </a:rPr>
              <a:t> </a:t>
            </a:r>
            <a:r>
              <a:rPr sz="2450" spc="-25" dirty="0">
                <a:latin typeface="Times New Roman"/>
                <a:cs typeface="Times New Roman"/>
              </a:rPr>
              <a:t>no 	</a:t>
            </a:r>
            <a:r>
              <a:rPr sz="2450" dirty="0">
                <a:latin typeface="Times New Roman"/>
                <a:cs typeface="Times New Roman"/>
              </a:rPr>
              <a:t>protective</a:t>
            </a:r>
            <a:r>
              <a:rPr sz="2450" spc="155" dirty="0">
                <a:latin typeface="Times New Roman"/>
                <a:cs typeface="Times New Roman"/>
              </a:rPr>
              <a:t> </a:t>
            </a:r>
            <a:r>
              <a:rPr sz="2450" spc="-10" dirty="0">
                <a:latin typeface="Times New Roman"/>
                <a:cs typeface="Times New Roman"/>
              </a:rPr>
              <a:t>gear.</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D</a:t>
            </a:r>
            <a:endParaRPr sz="245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spc="-10" dirty="0">
                <a:latin typeface="Times New Roman"/>
                <a:cs typeface="Times New Roman"/>
              </a:rPr>
              <a:t>ConcepTest</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302635" algn="l"/>
              </a:tabLst>
            </a:pPr>
            <a:r>
              <a:rPr dirty="0"/>
              <a:t>If</a:t>
            </a:r>
            <a:r>
              <a:rPr spc="229" dirty="0"/>
              <a:t> </a:t>
            </a:r>
            <a:r>
              <a:rPr dirty="0"/>
              <a:t>you</a:t>
            </a:r>
            <a:r>
              <a:rPr spc="229" dirty="0"/>
              <a:t> </a:t>
            </a:r>
            <a:r>
              <a:rPr spc="80" dirty="0"/>
              <a:t>put</a:t>
            </a:r>
            <a:r>
              <a:rPr spc="225" dirty="0"/>
              <a:t> </a:t>
            </a:r>
            <a:r>
              <a:rPr dirty="0"/>
              <a:t>some</a:t>
            </a:r>
            <a:r>
              <a:rPr spc="229" dirty="0"/>
              <a:t> </a:t>
            </a:r>
            <a:r>
              <a:rPr spc="-10" dirty="0"/>
              <a:t>solids</a:t>
            </a:r>
            <a:r>
              <a:rPr spc="235" dirty="0"/>
              <a:t> </a:t>
            </a:r>
            <a:r>
              <a:rPr dirty="0"/>
              <a:t>near</a:t>
            </a:r>
            <a:r>
              <a:rPr spc="225" dirty="0"/>
              <a:t> </a:t>
            </a:r>
            <a:r>
              <a:rPr dirty="0"/>
              <a:t>a</a:t>
            </a:r>
            <a:r>
              <a:rPr spc="229" dirty="0"/>
              <a:t> </a:t>
            </a:r>
            <a:r>
              <a:rPr dirty="0"/>
              <a:t>permanent</a:t>
            </a:r>
            <a:r>
              <a:rPr spc="225" dirty="0"/>
              <a:t> </a:t>
            </a:r>
            <a:r>
              <a:rPr dirty="0"/>
              <a:t>magnet,</a:t>
            </a:r>
            <a:r>
              <a:rPr spc="275" dirty="0"/>
              <a:t> </a:t>
            </a:r>
            <a:r>
              <a:rPr dirty="0"/>
              <a:t>which</a:t>
            </a:r>
            <a:r>
              <a:rPr spc="229" dirty="0"/>
              <a:t> </a:t>
            </a:r>
            <a:r>
              <a:rPr dirty="0"/>
              <a:t>will</a:t>
            </a:r>
            <a:r>
              <a:rPr spc="229" dirty="0"/>
              <a:t> </a:t>
            </a:r>
            <a:r>
              <a:rPr spc="-25" dirty="0"/>
              <a:t>be </a:t>
            </a:r>
            <a:r>
              <a:rPr spc="65" dirty="0"/>
              <a:t>attracted</a:t>
            </a:r>
            <a:r>
              <a:rPr spc="210" dirty="0"/>
              <a:t> </a:t>
            </a:r>
            <a:r>
              <a:rPr dirty="0"/>
              <a:t>to</a:t>
            </a:r>
            <a:r>
              <a:rPr spc="215" dirty="0"/>
              <a:t> </a:t>
            </a:r>
            <a:r>
              <a:rPr dirty="0"/>
              <a:t>the</a:t>
            </a:r>
            <a:r>
              <a:rPr spc="220" dirty="0"/>
              <a:t> </a:t>
            </a:r>
            <a:r>
              <a:rPr spc="-10" dirty="0"/>
              <a:t>magnet?</a:t>
            </a:r>
            <a:r>
              <a:rPr dirty="0"/>
              <a:t>	(Choose</a:t>
            </a:r>
            <a:r>
              <a:rPr spc="-65" dirty="0"/>
              <a:t> </a:t>
            </a:r>
            <a:r>
              <a:rPr spc="-10" dirty="0"/>
              <a:t>one.)</a:t>
            </a:r>
          </a:p>
        </p:txBody>
      </p:sp>
      <p:sp>
        <p:nvSpPr>
          <p:cNvPr id="5" name="object 5"/>
          <p:cNvSpPr txBox="1"/>
          <p:nvPr/>
        </p:nvSpPr>
        <p:spPr>
          <a:xfrm>
            <a:off x="715137" y="2042037"/>
            <a:ext cx="2205990" cy="2050414"/>
          </a:xfrm>
          <a:prstGeom prst="rect">
            <a:avLst/>
          </a:prstGeom>
        </p:spPr>
        <p:txBody>
          <a:bodyPr vert="horz" wrap="square" lIns="0" tIns="144780" rIns="0" bIns="0" rtlCol="0">
            <a:spAutoFit/>
          </a:bodyPr>
          <a:lstStyle/>
          <a:p>
            <a:pPr marL="16510">
              <a:lnSpc>
                <a:spcPct val="100000"/>
              </a:lnSpc>
              <a:spcBef>
                <a:spcPts val="1140"/>
              </a:spcBef>
            </a:pPr>
            <a:r>
              <a:rPr sz="2450" dirty="0">
                <a:latin typeface="Times New Roman"/>
                <a:cs typeface="Times New Roman"/>
              </a:rPr>
              <a:t>A.</a:t>
            </a:r>
            <a:r>
              <a:rPr sz="2450" spc="-9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diamagnet</a:t>
            </a:r>
            <a:endParaRPr sz="2450">
              <a:latin typeface="Times New Roman"/>
              <a:cs typeface="Times New Roman"/>
            </a:endParaRPr>
          </a:p>
          <a:p>
            <a:pPr marL="28575">
              <a:lnSpc>
                <a:spcPct val="100000"/>
              </a:lnSpc>
              <a:spcBef>
                <a:spcPts val="1045"/>
              </a:spcBef>
            </a:pPr>
            <a:r>
              <a:rPr sz="2450" dirty="0">
                <a:latin typeface="Times New Roman"/>
                <a:cs typeface="Times New Roman"/>
              </a:rPr>
              <a:t>B.</a:t>
            </a:r>
            <a:r>
              <a:rPr sz="2450" spc="-7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paramagnet</a:t>
            </a:r>
            <a:endParaRPr sz="2450">
              <a:latin typeface="Times New Roman"/>
              <a:cs typeface="Times New Roman"/>
            </a:endParaRPr>
          </a:p>
          <a:p>
            <a:pPr marL="24765">
              <a:lnSpc>
                <a:spcPct val="100000"/>
              </a:lnSpc>
              <a:spcBef>
                <a:spcPts val="1045"/>
              </a:spcBef>
            </a:pPr>
            <a:r>
              <a:rPr sz="2450" dirty="0">
                <a:latin typeface="Times New Roman"/>
                <a:cs typeface="Times New Roman"/>
              </a:rPr>
              <a:t>C.</a:t>
            </a:r>
            <a:r>
              <a:rPr sz="2450" spc="-30" dirty="0">
                <a:latin typeface="Times New Roman"/>
                <a:cs typeface="Times New Roman"/>
              </a:rPr>
              <a:t> </a:t>
            </a:r>
            <a:r>
              <a:rPr sz="2450" spc="-20" dirty="0">
                <a:latin typeface="Times New Roman"/>
                <a:cs typeface="Times New Roman"/>
              </a:rPr>
              <a:t>Both</a:t>
            </a:r>
            <a:endParaRPr sz="2450">
              <a:latin typeface="Times New Roman"/>
              <a:cs typeface="Times New Roman"/>
            </a:endParaRPr>
          </a:p>
          <a:p>
            <a:pPr marL="12700">
              <a:lnSpc>
                <a:spcPct val="100000"/>
              </a:lnSpc>
              <a:spcBef>
                <a:spcPts val="1045"/>
              </a:spcBef>
            </a:pPr>
            <a:r>
              <a:rPr sz="2450" dirty="0">
                <a:latin typeface="Times New Roman"/>
                <a:cs typeface="Times New Roman"/>
              </a:rPr>
              <a:t>D.</a:t>
            </a:r>
            <a:r>
              <a:rPr sz="2450" spc="-55" dirty="0">
                <a:latin typeface="Times New Roman"/>
                <a:cs typeface="Times New Roman"/>
              </a:rPr>
              <a:t> </a:t>
            </a:r>
            <a:r>
              <a:rPr sz="2450" spc="-10" dirty="0">
                <a:latin typeface="Times New Roman"/>
                <a:cs typeface="Times New Roman"/>
              </a:rPr>
              <a:t>Neither</a:t>
            </a:r>
            <a:endParaRPr sz="2450">
              <a:latin typeface="Times New Roman"/>
              <a:cs typeface="Times New Roman"/>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spc="-10" dirty="0">
                <a:latin typeface="Times New Roman"/>
                <a:cs typeface="Times New Roman"/>
              </a:rPr>
              <a:t>ConcepTest</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302635" algn="l"/>
              </a:tabLst>
            </a:pPr>
            <a:r>
              <a:rPr dirty="0"/>
              <a:t>If</a:t>
            </a:r>
            <a:r>
              <a:rPr spc="229" dirty="0"/>
              <a:t> </a:t>
            </a:r>
            <a:r>
              <a:rPr dirty="0"/>
              <a:t>you</a:t>
            </a:r>
            <a:r>
              <a:rPr spc="229" dirty="0"/>
              <a:t> </a:t>
            </a:r>
            <a:r>
              <a:rPr spc="80" dirty="0"/>
              <a:t>put</a:t>
            </a:r>
            <a:r>
              <a:rPr spc="225" dirty="0"/>
              <a:t> </a:t>
            </a:r>
            <a:r>
              <a:rPr dirty="0"/>
              <a:t>some</a:t>
            </a:r>
            <a:r>
              <a:rPr spc="229" dirty="0"/>
              <a:t> </a:t>
            </a:r>
            <a:r>
              <a:rPr spc="-10" dirty="0"/>
              <a:t>solids</a:t>
            </a:r>
            <a:r>
              <a:rPr spc="235" dirty="0"/>
              <a:t> </a:t>
            </a:r>
            <a:r>
              <a:rPr dirty="0"/>
              <a:t>near</a:t>
            </a:r>
            <a:r>
              <a:rPr spc="225" dirty="0"/>
              <a:t> </a:t>
            </a:r>
            <a:r>
              <a:rPr dirty="0"/>
              <a:t>a</a:t>
            </a:r>
            <a:r>
              <a:rPr spc="229" dirty="0"/>
              <a:t> </a:t>
            </a:r>
            <a:r>
              <a:rPr dirty="0"/>
              <a:t>permanent</a:t>
            </a:r>
            <a:r>
              <a:rPr spc="225" dirty="0"/>
              <a:t> </a:t>
            </a:r>
            <a:r>
              <a:rPr dirty="0"/>
              <a:t>magnet,</a:t>
            </a:r>
            <a:r>
              <a:rPr spc="275" dirty="0"/>
              <a:t> </a:t>
            </a:r>
            <a:r>
              <a:rPr dirty="0"/>
              <a:t>which</a:t>
            </a:r>
            <a:r>
              <a:rPr spc="229" dirty="0"/>
              <a:t> </a:t>
            </a:r>
            <a:r>
              <a:rPr dirty="0"/>
              <a:t>will</a:t>
            </a:r>
            <a:r>
              <a:rPr spc="229" dirty="0"/>
              <a:t> </a:t>
            </a:r>
            <a:r>
              <a:rPr spc="-25" dirty="0"/>
              <a:t>be </a:t>
            </a:r>
            <a:r>
              <a:rPr spc="65" dirty="0"/>
              <a:t>attracted</a:t>
            </a:r>
            <a:r>
              <a:rPr spc="210" dirty="0"/>
              <a:t> </a:t>
            </a:r>
            <a:r>
              <a:rPr dirty="0"/>
              <a:t>to</a:t>
            </a:r>
            <a:r>
              <a:rPr spc="215" dirty="0"/>
              <a:t> </a:t>
            </a:r>
            <a:r>
              <a:rPr dirty="0"/>
              <a:t>the</a:t>
            </a:r>
            <a:r>
              <a:rPr spc="220" dirty="0"/>
              <a:t> </a:t>
            </a:r>
            <a:r>
              <a:rPr spc="-10" dirty="0"/>
              <a:t>magnet?</a:t>
            </a:r>
            <a:r>
              <a:rPr dirty="0"/>
              <a:t>	(Choose</a:t>
            </a:r>
            <a:r>
              <a:rPr spc="-65" dirty="0"/>
              <a:t> </a:t>
            </a:r>
            <a:r>
              <a:rPr spc="-10" dirty="0"/>
              <a:t>one.)</a:t>
            </a:r>
          </a:p>
        </p:txBody>
      </p:sp>
      <p:sp>
        <p:nvSpPr>
          <p:cNvPr id="5" name="object 5"/>
          <p:cNvSpPr txBox="1"/>
          <p:nvPr/>
        </p:nvSpPr>
        <p:spPr>
          <a:xfrm>
            <a:off x="707758" y="2042037"/>
            <a:ext cx="8266430" cy="4188460"/>
          </a:xfrm>
          <a:prstGeom prst="rect">
            <a:avLst/>
          </a:prstGeom>
        </p:spPr>
        <p:txBody>
          <a:bodyPr vert="horz" wrap="square" lIns="0" tIns="144780" rIns="0" bIns="0" rtlCol="0">
            <a:spAutoFit/>
          </a:bodyPr>
          <a:lstStyle/>
          <a:p>
            <a:pPr marL="24130">
              <a:lnSpc>
                <a:spcPct val="100000"/>
              </a:lnSpc>
              <a:spcBef>
                <a:spcPts val="1140"/>
              </a:spcBef>
            </a:pPr>
            <a:r>
              <a:rPr sz="2450" dirty="0">
                <a:latin typeface="Times New Roman"/>
                <a:cs typeface="Times New Roman"/>
              </a:rPr>
              <a:t>A.</a:t>
            </a:r>
            <a:r>
              <a:rPr sz="2450" spc="-95" dirty="0">
                <a:latin typeface="Times New Roman"/>
                <a:cs typeface="Times New Roman"/>
              </a:rPr>
              <a:t> </a:t>
            </a: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diamagnet</a:t>
            </a:r>
            <a:endParaRPr sz="2450">
              <a:latin typeface="Times New Roman"/>
              <a:cs typeface="Times New Roman"/>
            </a:endParaRPr>
          </a:p>
          <a:p>
            <a:pPr marL="36195">
              <a:lnSpc>
                <a:spcPct val="100000"/>
              </a:lnSpc>
              <a:spcBef>
                <a:spcPts val="1045"/>
              </a:spcBef>
            </a:pPr>
            <a:r>
              <a:rPr sz="2450" dirty="0">
                <a:latin typeface="Times New Roman"/>
                <a:cs typeface="Times New Roman"/>
              </a:rPr>
              <a:t>B.</a:t>
            </a:r>
            <a:r>
              <a:rPr sz="2450" spc="-75" dirty="0">
                <a:latin typeface="Times New Roman"/>
                <a:cs typeface="Times New Roman"/>
              </a:rPr>
              <a:t> </a:t>
            </a:r>
            <a:r>
              <a:rPr sz="2450" dirty="0">
                <a:latin typeface="Times New Roman"/>
                <a:cs typeface="Times New Roman"/>
              </a:rPr>
              <a:t>A</a:t>
            </a:r>
            <a:r>
              <a:rPr sz="2450" spc="85" dirty="0">
                <a:latin typeface="Times New Roman"/>
                <a:cs typeface="Times New Roman"/>
              </a:rPr>
              <a:t> </a:t>
            </a:r>
            <a:r>
              <a:rPr sz="2450" spc="-10" dirty="0">
                <a:latin typeface="Times New Roman"/>
                <a:cs typeface="Times New Roman"/>
              </a:rPr>
              <a:t>paramagnet</a:t>
            </a:r>
            <a:endParaRPr sz="2450">
              <a:latin typeface="Times New Roman"/>
              <a:cs typeface="Times New Roman"/>
            </a:endParaRPr>
          </a:p>
          <a:p>
            <a:pPr marL="31750">
              <a:lnSpc>
                <a:spcPct val="100000"/>
              </a:lnSpc>
              <a:spcBef>
                <a:spcPts val="1045"/>
              </a:spcBef>
            </a:pPr>
            <a:r>
              <a:rPr sz="2450" dirty="0">
                <a:latin typeface="Times New Roman"/>
                <a:cs typeface="Times New Roman"/>
              </a:rPr>
              <a:t>C.</a:t>
            </a:r>
            <a:r>
              <a:rPr sz="2450" spc="-30" dirty="0">
                <a:latin typeface="Times New Roman"/>
                <a:cs typeface="Times New Roman"/>
              </a:rPr>
              <a:t> </a:t>
            </a:r>
            <a:r>
              <a:rPr sz="2450" spc="-20" dirty="0">
                <a:latin typeface="Times New Roman"/>
                <a:cs typeface="Times New Roman"/>
              </a:rPr>
              <a:t>Both</a:t>
            </a:r>
            <a:endParaRPr sz="2450">
              <a:latin typeface="Times New Roman"/>
              <a:cs typeface="Times New Roman"/>
            </a:endParaRPr>
          </a:p>
          <a:p>
            <a:pPr marL="19685">
              <a:lnSpc>
                <a:spcPct val="100000"/>
              </a:lnSpc>
              <a:spcBef>
                <a:spcPts val="1045"/>
              </a:spcBef>
            </a:pPr>
            <a:r>
              <a:rPr sz="2450" dirty="0">
                <a:latin typeface="Times New Roman"/>
                <a:cs typeface="Times New Roman"/>
              </a:rPr>
              <a:t>D.</a:t>
            </a:r>
            <a:r>
              <a:rPr sz="2450" spc="-55" dirty="0">
                <a:latin typeface="Times New Roman"/>
                <a:cs typeface="Times New Roman"/>
              </a:rPr>
              <a:t> </a:t>
            </a:r>
            <a:r>
              <a:rPr sz="2450" spc="-10" dirty="0">
                <a:latin typeface="Times New Roman"/>
                <a:cs typeface="Times New Roman"/>
              </a:rPr>
              <a:t>Neither</a:t>
            </a:r>
            <a:endParaRPr sz="2450">
              <a:latin typeface="Times New Roman"/>
              <a:cs typeface="Times New Roman"/>
            </a:endParaRPr>
          </a:p>
          <a:p>
            <a:pPr marL="23495" marR="5080" indent="-11430" algn="just">
              <a:lnSpc>
                <a:spcPct val="101699"/>
              </a:lnSpc>
              <a:spcBef>
                <a:spcPts val="1889"/>
              </a:spcBef>
            </a:pPr>
            <a:r>
              <a:rPr sz="2450" b="1" dirty="0">
                <a:latin typeface="Georgia"/>
                <a:cs typeface="Georgia"/>
              </a:rPr>
              <a:t>Solution:</a:t>
            </a:r>
            <a:r>
              <a:rPr sz="2450" b="1" spc="160" dirty="0">
                <a:latin typeface="Georgia"/>
                <a:cs typeface="Georgia"/>
              </a:rPr>
              <a:t>  </a:t>
            </a:r>
            <a:r>
              <a:rPr sz="2450" dirty="0">
                <a:latin typeface="Times New Roman"/>
                <a:cs typeface="Times New Roman"/>
              </a:rPr>
              <a:t>B.</a:t>
            </a:r>
            <a:r>
              <a:rPr sz="2450" spc="85" dirty="0">
                <a:latin typeface="Times New Roman"/>
                <a:cs typeface="Times New Roman"/>
              </a:rPr>
              <a:t> </a:t>
            </a: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paramagnet</a:t>
            </a:r>
            <a:r>
              <a:rPr sz="2450" spc="80" dirty="0">
                <a:latin typeface="Times New Roman"/>
                <a:cs typeface="Times New Roman"/>
              </a:rPr>
              <a:t> </a:t>
            </a:r>
            <a:r>
              <a:rPr sz="2450" dirty="0">
                <a:latin typeface="Times New Roman"/>
                <a:cs typeface="Times New Roman"/>
              </a:rPr>
              <a:t>will</a:t>
            </a:r>
            <a:r>
              <a:rPr sz="2450" spc="85" dirty="0">
                <a:latin typeface="Times New Roman"/>
                <a:cs typeface="Times New Roman"/>
              </a:rPr>
              <a:t> </a:t>
            </a:r>
            <a:r>
              <a:rPr sz="2450" dirty="0">
                <a:latin typeface="Times New Roman"/>
                <a:cs typeface="Times New Roman"/>
              </a:rPr>
              <a:t>line</a:t>
            </a:r>
            <a:r>
              <a:rPr sz="2450" spc="90" dirty="0">
                <a:latin typeface="Times New Roman"/>
                <a:cs typeface="Times New Roman"/>
              </a:rPr>
              <a:t> </a:t>
            </a:r>
            <a:r>
              <a:rPr sz="2450" dirty="0">
                <a:latin typeface="Times New Roman"/>
                <a:cs typeface="Times New Roman"/>
              </a:rPr>
              <a:t>up</a:t>
            </a:r>
            <a:r>
              <a:rPr sz="2450" spc="85" dirty="0">
                <a:latin typeface="Times New Roman"/>
                <a:cs typeface="Times New Roman"/>
              </a:rPr>
              <a:t> </a:t>
            </a:r>
            <a:r>
              <a:rPr sz="2450" dirty="0">
                <a:latin typeface="Times New Roman"/>
                <a:cs typeface="Times New Roman"/>
              </a:rPr>
              <a:t>with</a:t>
            </a:r>
            <a:r>
              <a:rPr sz="2450" spc="90" dirty="0">
                <a:latin typeface="Times New Roman"/>
                <a:cs typeface="Times New Roman"/>
              </a:rPr>
              <a:t> </a:t>
            </a:r>
            <a:r>
              <a:rPr sz="2450" dirty="0">
                <a:latin typeface="Times New Roman"/>
                <a:cs typeface="Times New Roman"/>
              </a:rPr>
              <a:t>the</a:t>
            </a:r>
            <a:r>
              <a:rPr sz="2450" spc="90" dirty="0">
                <a:latin typeface="Times New Roman"/>
                <a:cs typeface="Times New Roman"/>
              </a:rPr>
              <a:t> </a:t>
            </a:r>
            <a:r>
              <a:rPr sz="2450" spc="-10" dirty="0">
                <a:latin typeface="Times New Roman"/>
                <a:cs typeface="Times New Roman"/>
              </a:rPr>
              <a:t>field</a:t>
            </a:r>
            <a:r>
              <a:rPr sz="2450" spc="85" dirty="0">
                <a:latin typeface="Times New Roman"/>
                <a:cs typeface="Times New Roman"/>
              </a:rPr>
              <a:t> </a:t>
            </a:r>
            <a:r>
              <a:rPr sz="2450" dirty="0">
                <a:latin typeface="Times New Roman"/>
                <a:cs typeface="Times New Roman"/>
              </a:rPr>
              <a:t>of</a:t>
            </a:r>
            <a:r>
              <a:rPr sz="2450" spc="90" dirty="0">
                <a:latin typeface="Times New Roman"/>
                <a:cs typeface="Times New Roman"/>
              </a:rPr>
              <a:t> </a:t>
            </a:r>
            <a:r>
              <a:rPr sz="2450" spc="-25" dirty="0">
                <a:latin typeface="Times New Roman"/>
                <a:cs typeface="Times New Roman"/>
              </a:rPr>
              <a:t>the </a:t>
            </a:r>
            <a:r>
              <a:rPr sz="2450" dirty="0">
                <a:latin typeface="Times New Roman"/>
                <a:cs typeface="Times New Roman"/>
              </a:rPr>
              <a:t>magnet.</a:t>
            </a:r>
            <a:r>
              <a:rPr sz="2450" spc="445" dirty="0">
                <a:latin typeface="Times New Roman"/>
                <a:cs typeface="Times New Roman"/>
              </a:rPr>
              <a:t> </a:t>
            </a:r>
            <a:r>
              <a:rPr sz="2450" dirty="0">
                <a:latin typeface="Times New Roman"/>
                <a:cs typeface="Times New Roman"/>
              </a:rPr>
              <a:t>For</a:t>
            </a:r>
            <a:r>
              <a:rPr sz="2450" spc="155" dirty="0">
                <a:latin typeface="Times New Roman"/>
                <a:cs typeface="Times New Roman"/>
              </a:rPr>
              <a:t> </a:t>
            </a:r>
            <a:r>
              <a:rPr sz="2450" dirty="0">
                <a:latin typeface="Times New Roman"/>
                <a:cs typeface="Times New Roman"/>
              </a:rPr>
              <a:t>example,</a:t>
            </a:r>
            <a:r>
              <a:rPr sz="2450" spc="155" dirty="0">
                <a:latin typeface="Times New Roman"/>
                <a:cs typeface="Times New Roman"/>
              </a:rPr>
              <a:t> </a:t>
            </a:r>
            <a:r>
              <a:rPr sz="2450" dirty="0">
                <a:latin typeface="Times New Roman"/>
                <a:cs typeface="Times New Roman"/>
              </a:rPr>
              <a:t>if</a:t>
            </a:r>
            <a:r>
              <a:rPr sz="2450" spc="155"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North</a:t>
            </a:r>
            <a:r>
              <a:rPr sz="2450" spc="155" dirty="0">
                <a:latin typeface="Times New Roman"/>
                <a:cs typeface="Times New Roman"/>
              </a:rPr>
              <a:t> </a:t>
            </a:r>
            <a:r>
              <a:rPr sz="2450" dirty="0">
                <a:latin typeface="Times New Roman"/>
                <a:cs typeface="Times New Roman"/>
              </a:rPr>
              <a:t>end</a:t>
            </a:r>
            <a:r>
              <a:rPr sz="2450" spc="155" dirty="0">
                <a:latin typeface="Times New Roman"/>
                <a:cs typeface="Times New Roman"/>
              </a:rPr>
              <a:t> </a:t>
            </a:r>
            <a:r>
              <a:rPr sz="2450" dirty="0">
                <a:latin typeface="Times New Roman"/>
                <a:cs typeface="Times New Roman"/>
              </a:rPr>
              <a:t>of</a:t>
            </a:r>
            <a:r>
              <a:rPr sz="2450" spc="155"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permanent</a:t>
            </a:r>
            <a:r>
              <a:rPr sz="2450" spc="150" dirty="0">
                <a:latin typeface="Times New Roman"/>
                <a:cs typeface="Times New Roman"/>
              </a:rPr>
              <a:t> </a:t>
            </a:r>
            <a:r>
              <a:rPr sz="2450" spc="-10" dirty="0">
                <a:latin typeface="Times New Roman"/>
                <a:cs typeface="Times New Roman"/>
              </a:rPr>
              <a:t>magnet </a:t>
            </a:r>
            <a:r>
              <a:rPr sz="2450" dirty="0">
                <a:latin typeface="Times New Roman"/>
                <a:cs typeface="Times New Roman"/>
              </a:rPr>
              <a:t>is</a:t>
            </a:r>
            <a:r>
              <a:rPr sz="2450" spc="290" dirty="0">
                <a:latin typeface="Times New Roman"/>
                <a:cs typeface="Times New Roman"/>
              </a:rPr>
              <a:t> </a:t>
            </a:r>
            <a:r>
              <a:rPr sz="2450" dirty="0">
                <a:latin typeface="Times New Roman"/>
                <a:cs typeface="Times New Roman"/>
              </a:rPr>
              <a:t>next</a:t>
            </a:r>
            <a:r>
              <a:rPr sz="2450" spc="300" dirty="0">
                <a:latin typeface="Times New Roman"/>
                <a:cs typeface="Times New Roman"/>
              </a:rPr>
              <a:t> </a:t>
            </a:r>
            <a:r>
              <a:rPr sz="2450" dirty="0">
                <a:latin typeface="Times New Roman"/>
                <a:cs typeface="Times New Roman"/>
              </a:rPr>
              <a:t>to</a:t>
            </a:r>
            <a:r>
              <a:rPr sz="2450" spc="300" dirty="0">
                <a:latin typeface="Times New Roman"/>
                <a:cs typeface="Times New Roman"/>
              </a:rPr>
              <a:t> </a:t>
            </a:r>
            <a:r>
              <a:rPr sz="2450" dirty="0">
                <a:latin typeface="Times New Roman"/>
                <a:cs typeface="Times New Roman"/>
              </a:rPr>
              <a:t>the</a:t>
            </a:r>
            <a:r>
              <a:rPr sz="2450" spc="305" dirty="0">
                <a:latin typeface="Times New Roman"/>
                <a:cs typeface="Times New Roman"/>
              </a:rPr>
              <a:t> </a:t>
            </a:r>
            <a:r>
              <a:rPr sz="2450" dirty="0">
                <a:latin typeface="Times New Roman"/>
                <a:cs typeface="Times New Roman"/>
              </a:rPr>
              <a:t>paramagnet</a:t>
            </a:r>
            <a:r>
              <a:rPr sz="2450" spc="295" dirty="0">
                <a:latin typeface="Times New Roman"/>
                <a:cs typeface="Times New Roman"/>
              </a:rPr>
              <a:t> </a:t>
            </a:r>
            <a:r>
              <a:rPr sz="2450" dirty="0">
                <a:latin typeface="Times New Roman"/>
                <a:cs typeface="Times New Roman"/>
              </a:rPr>
              <a:t>then</a:t>
            </a:r>
            <a:r>
              <a:rPr sz="2450" spc="300" dirty="0">
                <a:latin typeface="Times New Roman"/>
                <a:cs typeface="Times New Roman"/>
              </a:rPr>
              <a:t> </a:t>
            </a:r>
            <a:r>
              <a:rPr sz="2450" spc="114" dirty="0">
                <a:latin typeface="Times New Roman"/>
                <a:cs typeface="Times New Roman"/>
              </a:rPr>
              <a:t>that</a:t>
            </a:r>
            <a:r>
              <a:rPr sz="2450" spc="300" dirty="0">
                <a:latin typeface="Times New Roman"/>
                <a:cs typeface="Times New Roman"/>
              </a:rPr>
              <a:t> </a:t>
            </a:r>
            <a:r>
              <a:rPr sz="2450" dirty="0">
                <a:latin typeface="Times New Roman"/>
                <a:cs typeface="Times New Roman"/>
              </a:rPr>
              <a:t>side</a:t>
            </a:r>
            <a:r>
              <a:rPr sz="2450" spc="300" dirty="0">
                <a:latin typeface="Times New Roman"/>
                <a:cs typeface="Times New Roman"/>
              </a:rPr>
              <a:t> </a:t>
            </a:r>
            <a:r>
              <a:rPr sz="2450" dirty="0">
                <a:latin typeface="Times New Roman"/>
                <a:cs typeface="Times New Roman"/>
              </a:rPr>
              <a:t>of</a:t>
            </a:r>
            <a:r>
              <a:rPr sz="2450" spc="300" dirty="0">
                <a:latin typeface="Times New Roman"/>
                <a:cs typeface="Times New Roman"/>
              </a:rPr>
              <a:t> </a:t>
            </a:r>
            <a:r>
              <a:rPr sz="2450" dirty="0">
                <a:latin typeface="Times New Roman"/>
                <a:cs typeface="Times New Roman"/>
              </a:rPr>
              <a:t>the</a:t>
            </a:r>
            <a:r>
              <a:rPr sz="2450" spc="300" dirty="0">
                <a:latin typeface="Times New Roman"/>
                <a:cs typeface="Times New Roman"/>
              </a:rPr>
              <a:t> </a:t>
            </a:r>
            <a:r>
              <a:rPr sz="2450" dirty="0">
                <a:latin typeface="Times New Roman"/>
                <a:cs typeface="Times New Roman"/>
              </a:rPr>
              <a:t>paramagnet</a:t>
            </a:r>
            <a:r>
              <a:rPr sz="2450" spc="300" dirty="0">
                <a:latin typeface="Times New Roman"/>
                <a:cs typeface="Times New Roman"/>
              </a:rPr>
              <a:t> </a:t>
            </a:r>
            <a:r>
              <a:rPr sz="2450" spc="-20" dirty="0">
                <a:latin typeface="Times New Roman"/>
                <a:cs typeface="Times New Roman"/>
              </a:rPr>
              <a:t>will </a:t>
            </a:r>
            <a:r>
              <a:rPr sz="2450" dirty="0">
                <a:latin typeface="Times New Roman"/>
                <a:cs typeface="Times New Roman"/>
              </a:rPr>
              <a:t>be</a:t>
            </a:r>
            <a:r>
              <a:rPr sz="2450" spc="315" dirty="0">
                <a:latin typeface="Times New Roman"/>
                <a:cs typeface="Times New Roman"/>
              </a:rPr>
              <a:t> </a:t>
            </a:r>
            <a:r>
              <a:rPr sz="2450" dirty="0">
                <a:latin typeface="Times New Roman"/>
                <a:cs typeface="Times New Roman"/>
              </a:rPr>
              <a:t>South,</a:t>
            </a:r>
            <a:r>
              <a:rPr sz="2450" spc="355" dirty="0">
                <a:latin typeface="Times New Roman"/>
                <a:cs typeface="Times New Roman"/>
              </a:rPr>
              <a:t> </a:t>
            </a:r>
            <a:r>
              <a:rPr sz="2450" dirty="0">
                <a:latin typeface="Times New Roman"/>
                <a:cs typeface="Times New Roman"/>
              </a:rPr>
              <a:t>and</a:t>
            </a:r>
            <a:r>
              <a:rPr sz="2450" spc="310" dirty="0">
                <a:latin typeface="Times New Roman"/>
                <a:cs typeface="Times New Roman"/>
              </a:rPr>
              <a:t> </a:t>
            </a:r>
            <a:r>
              <a:rPr sz="2450" dirty="0">
                <a:latin typeface="Times New Roman"/>
                <a:cs typeface="Times New Roman"/>
              </a:rPr>
              <a:t>they</a:t>
            </a:r>
            <a:r>
              <a:rPr sz="2450" spc="315" dirty="0">
                <a:latin typeface="Times New Roman"/>
                <a:cs typeface="Times New Roman"/>
              </a:rPr>
              <a:t> </a:t>
            </a:r>
            <a:r>
              <a:rPr sz="2450" dirty="0">
                <a:latin typeface="Times New Roman"/>
                <a:cs typeface="Times New Roman"/>
              </a:rPr>
              <a:t>will</a:t>
            </a:r>
            <a:r>
              <a:rPr sz="2450" spc="315" dirty="0">
                <a:latin typeface="Times New Roman"/>
                <a:cs typeface="Times New Roman"/>
              </a:rPr>
              <a:t> </a:t>
            </a:r>
            <a:r>
              <a:rPr sz="2450" spc="95" dirty="0">
                <a:latin typeface="Times New Roman"/>
                <a:cs typeface="Times New Roman"/>
              </a:rPr>
              <a:t>attract</a:t>
            </a:r>
            <a:r>
              <a:rPr sz="2450" spc="305" dirty="0">
                <a:latin typeface="Times New Roman"/>
                <a:cs typeface="Times New Roman"/>
              </a:rPr>
              <a:t> </a:t>
            </a:r>
            <a:r>
              <a:rPr sz="2450" dirty="0">
                <a:latin typeface="Times New Roman"/>
                <a:cs typeface="Times New Roman"/>
              </a:rPr>
              <a:t>each</a:t>
            </a:r>
            <a:r>
              <a:rPr sz="2450" spc="315" dirty="0">
                <a:latin typeface="Times New Roman"/>
                <a:cs typeface="Times New Roman"/>
              </a:rPr>
              <a:t> </a:t>
            </a:r>
            <a:r>
              <a:rPr sz="2450" dirty="0">
                <a:latin typeface="Times New Roman"/>
                <a:cs typeface="Times New Roman"/>
              </a:rPr>
              <a:t>other.</a:t>
            </a:r>
            <a:r>
              <a:rPr sz="2450" spc="150" dirty="0">
                <a:latin typeface="Times New Roman"/>
                <a:cs typeface="Times New Roman"/>
              </a:rPr>
              <a:t>  </a:t>
            </a:r>
            <a:r>
              <a:rPr sz="2450" dirty="0">
                <a:latin typeface="Times New Roman"/>
                <a:cs typeface="Times New Roman"/>
              </a:rPr>
              <a:t>The</a:t>
            </a:r>
            <a:r>
              <a:rPr sz="2450" spc="310" dirty="0">
                <a:latin typeface="Times New Roman"/>
                <a:cs typeface="Times New Roman"/>
              </a:rPr>
              <a:t> </a:t>
            </a:r>
            <a:r>
              <a:rPr sz="2450" dirty="0">
                <a:latin typeface="Times New Roman"/>
                <a:cs typeface="Times New Roman"/>
              </a:rPr>
              <a:t>diamagnet</a:t>
            </a:r>
            <a:r>
              <a:rPr sz="2450" spc="305" dirty="0">
                <a:latin typeface="Times New Roman"/>
                <a:cs typeface="Times New Roman"/>
              </a:rPr>
              <a:t> </a:t>
            </a:r>
            <a:r>
              <a:rPr sz="2450" spc="-20" dirty="0">
                <a:latin typeface="Times New Roman"/>
                <a:cs typeface="Times New Roman"/>
              </a:rPr>
              <a:t>will </a:t>
            </a:r>
            <a:r>
              <a:rPr sz="2450" dirty="0">
                <a:latin typeface="Times New Roman"/>
                <a:cs typeface="Times New Roman"/>
              </a:rPr>
              <a:t>have</a:t>
            </a:r>
            <a:r>
              <a:rPr sz="2450" spc="150" dirty="0">
                <a:latin typeface="Times New Roman"/>
                <a:cs typeface="Times New Roman"/>
              </a:rPr>
              <a:t> </a:t>
            </a: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opposite</a:t>
            </a:r>
            <a:r>
              <a:rPr sz="2450" spc="155" dirty="0">
                <a:latin typeface="Times New Roman"/>
                <a:cs typeface="Times New Roman"/>
              </a:rPr>
              <a:t> </a:t>
            </a:r>
            <a:r>
              <a:rPr sz="2450" dirty="0">
                <a:latin typeface="Times New Roman"/>
                <a:cs typeface="Times New Roman"/>
              </a:rPr>
              <a:t>orientation</a:t>
            </a:r>
            <a:r>
              <a:rPr sz="2450" spc="155" dirty="0">
                <a:latin typeface="Times New Roman"/>
                <a:cs typeface="Times New Roman"/>
              </a:rPr>
              <a:t> </a:t>
            </a:r>
            <a:r>
              <a:rPr sz="2450" dirty="0">
                <a:latin typeface="Times New Roman"/>
                <a:cs typeface="Times New Roman"/>
              </a:rPr>
              <a:t>and</a:t>
            </a:r>
            <a:r>
              <a:rPr sz="2450" spc="160" dirty="0">
                <a:latin typeface="Times New Roman"/>
                <a:cs typeface="Times New Roman"/>
              </a:rPr>
              <a:t> </a:t>
            </a:r>
            <a:r>
              <a:rPr sz="2450" dirty="0">
                <a:latin typeface="Times New Roman"/>
                <a:cs typeface="Times New Roman"/>
              </a:rPr>
              <a:t>be</a:t>
            </a:r>
            <a:r>
              <a:rPr sz="2450" spc="160" dirty="0">
                <a:latin typeface="Times New Roman"/>
                <a:cs typeface="Times New Roman"/>
              </a:rPr>
              <a:t> </a:t>
            </a:r>
            <a:r>
              <a:rPr sz="2450" spc="-10" dirty="0">
                <a:latin typeface="Times New Roman"/>
                <a:cs typeface="Times New Roman"/>
              </a:rPr>
              <a:t>repelled.</a:t>
            </a:r>
            <a:endParaRPr sz="2450">
              <a:latin typeface="Times New Roman"/>
              <a:cs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6742721" y="878291"/>
            <a:ext cx="223202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2818130" cy="403225"/>
          </a:xfrm>
          <a:prstGeom prst="rect">
            <a:avLst/>
          </a:prstGeom>
        </p:spPr>
        <p:txBody>
          <a:bodyPr vert="horz" wrap="square" lIns="0" tIns="15875" rIns="0" bIns="0" rtlCol="0">
            <a:spAutoFit/>
          </a:bodyPr>
          <a:lstStyle/>
          <a:p>
            <a:pPr marL="12700">
              <a:lnSpc>
                <a:spcPct val="100000"/>
              </a:lnSpc>
              <a:spcBef>
                <a:spcPts val="125"/>
              </a:spcBef>
            </a:pPr>
            <a:r>
              <a:rPr dirty="0"/>
              <a:t>Are</a:t>
            </a:r>
            <a:r>
              <a:rPr spc="110" dirty="0"/>
              <a:t> </a:t>
            </a:r>
            <a:r>
              <a:rPr dirty="0"/>
              <a:t>the</a:t>
            </a:r>
            <a:r>
              <a:rPr spc="120" dirty="0"/>
              <a:t> </a:t>
            </a:r>
            <a:r>
              <a:rPr dirty="0"/>
              <a:t>noble</a:t>
            </a:r>
            <a:r>
              <a:rPr spc="120" dirty="0"/>
              <a:t> </a:t>
            </a:r>
            <a:r>
              <a:rPr spc="-55" dirty="0"/>
              <a:t>gases.</a:t>
            </a:r>
            <a:r>
              <a:rPr spc="-225" dirty="0"/>
              <a:t> </a:t>
            </a:r>
            <a:r>
              <a:rPr dirty="0"/>
              <a:t>.</a:t>
            </a:r>
            <a:r>
              <a:rPr spc="-225" dirty="0"/>
              <a:t> </a:t>
            </a:r>
            <a:r>
              <a:rPr spc="-50" dirty="0"/>
              <a:t>.</a:t>
            </a:r>
          </a:p>
        </p:txBody>
      </p:sp>
      <p:sp>
        <p:nvSpPr>
          <p:cNvPr id="6" name="object 6"/>
          <p:cNvSpPr txBox="1"/>
          <p:nvPr/>
        </p:nvSpPr>
        <p:spPr>
          <a:xfrm>
            <a:off x="719315" y="1662460"/>
            <a:ext cx="2348865" cy="103822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diamagnetic,</a:t>
            </a:r>
            <a:r>
              <a:rPr sz="2450" spc="135" dirty="0">
                <a:latin typeface="Times New Roman"/>
                <a:cs typeface="Times New Roman"/>
              </a:rPr>
              <a:t> </a:t>
            </a:r>
            <a:r>
              <a:rPr sz="2450" spc="-25" dirty="0">
                <a:latin typeface="Times New Roman"/>
                <a:cs typeface="Times New Roman"/>
              </a:rPr>
              <a:t>or</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10" dirty="0">
                <a:latin typeface="Times New Roman"/>
                <a:cs typeface="Times New Roman"/>
              </a:rPr>
              <a:t>paramagnetic?</a:t>
            </a:r>
            <a:endParaRPr sz="2450">
              <a:latin typeface="Times New Roman"/>
              <a:cs typeface="Times New Roman"/>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6742721" y="878291"/>
            <a:ext cx="223202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2818130" cy="403225"/>
          </a:xfrm>
          <a:prstGeom prst="rect">
            <a:avLst/>
          </a:prstGeom>
        </p:spPr>
        <p:txBody>
          <a:bodyPr vert="horz" wrap="square" lIns="0" tIns="15875" rIns="0" bIns="0" rtlCol="0">
            <a:spAutoFit/>
          </a:bodyPr>
          <a:lstStyle/>
          <a:p>
            <a:pPr marL="12700">
              <a:lnSpc>
                <a:spcPct val="100000"/>
              </a:lnSpc>
              <a:spcBef>
                <a:spcPts val="125"/>
              </a:spcBef>
            </a:pPr>
            <a:r>
              <a:rPr dirty="0"/>
              <a:t>Are</a:t>
            </a:r>
            <a:r>
              <a:rPr spc="110" dirty="0"/>
              <a:t> </a:t>
            </a:r>
            <a:r>
              <a:rPr dirty="0"/>
              <a:t>the</a:t>
            </a:r>
            <a:r>
              <a:rPr spc="120" dirty="0"/>
              <a:t> </a:t>
            </a:r>
            <a:r>
              <a:rPr dirty="0"/>
              <a:t>noble</a:t>
            </a:r>
            <a:r>
              <a:rPr spc="120" dirty="0"/>
              <a:t> </a:t>
            </a:r>
            <a:r>
              <a:rPr spc="-55" dirty="0"/>
              <a:t>gases.</a:t>
            </a:r>
            <a:r>
              <a:rPr spc="-225" dirty="0"/>
              <a:t> </a:t>
            </a:r>
            <a:r>
              <a:rPr dirty="0"/>
              <a:t>.</a:t>
            </a:r>
            <a:r>
              <a:rPr spc="-225" dirty="0"/>
              <a:t> </a:t>
            </a:r>
            <a:r>
              <a:rPr spc="-50" dirty="0"/>
              <a:t>.</a:t>
            </a:r>
          </a:p>
        </p:txBody>
      </p:sp>
      <p:sp>
        <p:nvSpPr>
          <p:cNvPr id="6" name="object 6"/>
          <p:cNvSpPr txBox="1"/>
          <p:nvPr/>
        </p:nvSpPr>
        <p:spPr>
          <a:xfrm>
            <a:off x="707758" y="1662460"/>
            <a:ext cx="8281034" cy="355600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diamagnetic,</a:t>
            </a:r>
            <a:r>
              <a:rPr sz="2450" spc="135" dirty="0">
                <a:latin typeface="Times New Roman"/>
                <a:cs typeface="Times New Roman"/>
              </a:rPr>
              <a:t> </a:t>
            </a:r>
            <a:r>
              <a:rPr sz="2450" spc="-25" dirty="0">
                <a:latin typeface="Times New Roman"/>
                <a:cs typeface="Times New Roman"/>
              </a:rPr>
              <a:t>or</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10" dirty="0">
                <a:latin typeface="Times New Roman"/>
                <a:cs typeface="Times New Roman"/>
              </a:rPr>
              <a:t>paramagnetic?</a:t>
            </a:r>
            <a:endParaRPr sz="2450">
              <a:latin typeface="Times New Roman"/>
              <a:cs typeface="Times New Roman"/>
            </a:endParaRPr>
          </a:p>
          <a:p>
            <a:pPr marL="23495" marR="5080" indent="-11430" algn="just">
              <a:lnSpc>
                <a:spcPct val="101699"/>
              </a:lnSpc>
              <a:spcBef>
                <a:spcPts val="1889"/>
              </a:spcBef>
            </a:pPr>
            <a:r>
              <a:rPr sz="2450" b="1" dirty="0">
                <a:latin typeface="Georgia"/>
                <a:cs typeface="Georgia"/>
              </a:rPr>
              <a:t>Solution:</a:t>
            </a:r>
            <a:r>
              <a:rPr sz="2450" b="1" spc="530" dirty="0">
                <a:latin typeface="Georgia"/>
                <a:cs typeface="Georgia"/>
              </a:rPr>
              <a:t> </a:t>
            </a:r>
            <a:r>
              <a:rPr sz="2450" dirty="0">
                <a:latin typeface="Times New Roman"/>
                <a:cs typeface="Times New Roman"/>
              </a:rPr>
              <a:t>Diamagnetic.</a:t>
            </a:r>
            <a:r>
              <a:rPr sz="2450" spc="180" dirty="0">
                <a:latin typeface="Times New Roman"/>
                <a:cs typeface="Times New Roman"/>
              </a:rPr>
              <a:t> </a:t>
            </a:r>
            <a:r>
              <a:rPr sz="2450" spc="75" dirty="0">
                <a:latin typeface="Times New Roman"/>
                <a:cs typeface="Times New Roman"/>
              </a:rPr>
              <a:t>What</a:t>
            </a:r>
            <a:r>
              <a:rPr sz="2450" spc="-155" dirty="0">
                <a:latin typeface="Times New Roman"/>
                <a:cs typeface="Times New Roman"/>
              </a:rPr>
              <a:t> </a:t>
            </a:r>
            <a:r>
              <a:rPr sz="2450" spc="-45" dirty="0">
                <a:latin typeface="Times New Roman"/>
                <a:cs typeface="Times New Roman"/>
              </a:rPr>
              <a:t>makes</a:t>
            </a:r>
            <a:r>
              <a:rPr sz="2450" spc="-110" dirty="0">
                <a:latin typeface="Times New Roman"/>
                <a:cs typeface="Times New Roman"/>
              </a:rPr>
              <a:t> </a:t>
            </a:r>
            <a:r>
              <a:rPr sz="2450" dirty="0">
                <a:latin typeface="Times New Roman"/>
                <a:cs typeface="Times New Roman"/>
              </a:rPr>
              <a:t>these</a:t>
            </a:r>
            <a:r>
              <a:rPr sz="2450" spc="-155" dirty="0">
                <a:latin typeface="Times New Roman"/>
                <a:cs typeface="Times New Roman"/>
              </a:rPr>
              <a:t> </a:t>
            </a:r>
            <a:r>
              <a:rPr sz="2450" spc="-65" dirty="0">
                <a:latin typeface="Times New Roman"/>
                <a:cs typeface="Times New Roman"/>
              </a:rPr>
              <a:t>gases</a:t>
            </a:r>
            <a:r>
              <a:rPr sz="2450" spc="-85" dirty="0">
                <a:latin typeface="Times New Roman"/>
                <a:cs typeface="Times New Roman"/>
              </a:rPr>
              <a:t> </a:t>
            </a:r>
            <a:r>
              <a:rPr sz="2450" spc="-125" dirty="0">
                <a:latin typeface="Times New Roman"/>
                <a:cs typeface="Times New Roman"/>
              </a:rPr>
              <a:t>so</a:t>
            </a:r>
            <a:r>
              <a:rPr sz="2450" spc="-30" dirty="0">
                <a:latin typeface="Times New Roman"/>
                <a:cs typeface="Times New Roman"/>
              </a:rPr>
              <a:t> </a:t>
            </a:r>
            <a:r>
              <a:rPr sz="2450" spc="-20" dirty="0">
                <a:latin typeface="Times New Roman"/>
                <a:cs typeface="Times New Roman"/>
              </a:rPr>
              <a:t>gosh-</a:t>
            </a:r>
            <a:r>
              <a:rPr sz="2450" spc="-10" dirty="0">
                <a:latin typeface="Times New Roman"/>
                <a:cs typeface="Times New Roman"/>
              </a:rPr>
              <a:t>darned </a:t>
            </a:r>
            <a:r>
              <a:rPr sz="2450" dirty="0">
                <a:latin typeface="Times New Roman"/>
                <a:cs typeface="Times New Roman"/>
              </a:rPr>
              <a:t>noble</a:t>
            </a:r>
            <a:r>
              <a:rPr sz="2450" spc="40" dirty="0">
                <a:latin typeface="Times New Roman"/>
                <a:cs typeface="Times New Roman"/>
              </a:rPr>
              <a:t> </a:t>
            </a:r>
            <a:r>
              <a:rPr sz="2450" dirty="0">
                <a:latin typeface="Times New Roman"/>
                <a:cs typeface="Times New Roman"/>
              </a:rPr>
              <a:t>is</a:t>
            </a:r>
            <a:r>
              <a:rPr sz="2450" spc="55" dirty="0">
                <a:latin typeface="Times New Roman"/>
                <a:cs typeface="Times New Roman"/>
              </a:rPr>
              <a:t> </a:t>
            </a:r>
            <a:r>
              <a:rPr sz="2450" spc="114" dirty="0">
                <a:latin typeface="Times New Roman"/>
                <a:cs typeface="Times New Roman"/>
              </a:rPr>
              <a:t>that</a:t>
            </a:r>
            <a:r>
              <a:rPr sz="2450" spc="55" dirty="0">
                <a:latin typeface="Times New Roman"/>
                <a:cs typeface="Times New Roman"/>
              </a:rPr>
              <a:t> </a:t>
            </a:r>
            <a:r>
              <a:rPr sz="2450" dirty="0">
                <a:latin typeface="Times New Roman"/>
                <a:cs typeface="Times New Roman"/>
              </a:rPr>
              <a:t>their</a:t>
            </a:r>
            <a:r>
              <a:rPr sz="2450" spc="55" dirty="0">
                <a:latin typeface="Times New Roman"/>
                <a:cs typeface="Times New Roman"/>
              </a:rPr>
              <a:t> </a:t>
            </a:r>
            <a:r>
              <a:rPr sz="2450" dirty="0">
                <a:latin typeface="Times New Roman"/>
                <a:cs typeface="Times New Roman"/>
              </a:rPr>
              <a:t>outer</a:t>
            </a:r>
            <a:r>
              <a:rPr sz="2450" spc="50" dirty="0">
                <a:latin typeface="Times New Roman"/>
                <a:cs typeface="Times New Roman"/>
              </a:rPr>
              <a:t> </a:t>
            </a:r>
            <a:r>
              <a:rPr sz="2450" dirty="0">
                <a:latin typeface="Times New Roman"/>
                <a:cs typeface="Times New Roman"/>
              </a:rPr>
              <a:t>shells</a:t>
            </a:r>
            <a:r>
              <a:rPr sz="2450" spc="55" dirty="0">
                <a:latin typeface="Times New Roman"/>
                <a:cs typeface="Times New Roman"/>
              </a:rPr>
              <a:t> </a:t>
            </a:r>
            <a:r>
              <a:rPr sz="2450" dirty="0">
                <a:latin typeface="Times New Roman"/>
                <a:cs typeface="Times New Roman"/>
              </a:rPr>
              <a:t>are</a:t>
            </a:r>
            <a:r>
              <a:rPr sz="2450" spc="55" dirty="0">
                <a:latin typeface="Times New Roman"/>
                <a:cs typeface="Times New Roman"/>
              </a:rPr>
              <a:t> </a:t>
            </a:r>
            <a:r>
              <a:rPr sz="2450" spc="-10" dirty="0">
                <a:latin typeface="Times New Roman"/>
                <a:cs typeface="Times New Roman"/>
              </a:rPr>
              <a:t>completely</a:t>
            </a:r>
            <a:r>
              <a:rPr sz="2450" spc="55" dirty="0">
                <a:latin typeface="Times New Roman"/>
                <a:cs typeface="Times New Roman"/>
              </a:rPr>
              <a:t> </a:t>
            </a:r>
            <a:r>
              <a:rPr sz="2450" spc="-25" dirty="0">
                <a:latin typeface="Times New Roman"/>
                <a:cs typeface="Times New Roman"/>
              </a:rPr>
              <a:t>filled,</a:t>
            </a:r>
            <a:r>
              <a:rPr sz="2450" spc="60" dirty="0">
                <a:latin typeface="Times New Roman"/>
                <a:cs typeface="Times New Roman"/>
              </a:rPr>
              <a:t> </a:t>
            </a:r>
            <a:r>
              <a:rPr sz="2450" dirty="0">
                <a:latin typeface="Times New Roman"/>
                <a:cs typeface="Times New Roman"/>
              </a:rPr>
              <a:t>which</a:t>
            </a:r>
            <a:r>
              <a:rPr sz="2450" spc="60" dirty="0">
                <a:latin typeface="Times New Roman"/>
                <a:cs typeface="Times New Roman"/>
              </a:rPr>
              <a:t> </a:t>
            </a:r>
            <a:r>
              <a:rPr sz="2450" spc="-10" dirty="0">
                <a:latin typeface="Times New Roman"/>
                <a:cs typeface="Times New Roman"/>
              </a:rPr>
              <a:t>means </a:t>
            </a:r>
            <a:r>
              <a:rPr sz="2450" dirty="0">
                <a:latin typeface="Times New Roman"/>
                <a:cs typeface="Times New Roman"/>
              </a:rPr>
              <a:t>all their</a:t>
            </a:r>
            <a:r>
              <a:rPr sz="2450" spc="-5" dirty="0">
                <a:latin typeface="Times New Roman"/>
                <a:cs typeface="Times New Roman"/>
              </a:rPr>
              <a:t> </a:t>
            </a:r>
            <a:r>
              <a:rPr sz="2450" dirty="0">
                <a:latin typeface="Times New Roman"/>
                <a:cs typeface="Times New Roman"/>
              </a:rPr>
              <a:t>electrons</a:t>
            </a:r>
            <a:r>
              <a:rPr sz="2450" spc="5" dirty="0">
                <a:latin typeface="Times New Roman"/>
                <a:cs typeface="Times New Roman"/>
              </a:rPr>
              <a:t> </a:t>
            </a:r>
            <a:r>
              <a:rPr sz="2450" dirty="0">
                <a:latin typeface="Times New Roman"/>
                <a:cs typeface="Times New Roman"/>
              </a:rPr>
              <a:t>are</a:t>
            </a:r>
            <a:r>
              <a:rPr sz="2450" spc="-10" dirty="0">
                <a:latin typeface="Times New Roman"/>
                <a:cs typeface="Times New Roman"/>
              </a:rPr>
              <a:t> </a:t>
            </a:r>
            <a:r>
              <a:rPr sz="2450" dirty="0">
                <a:latin typeface="Times New Roman"/>
                <a:cs typeface="Times New Roman"/>
              </a:rPr>
              <a:t>paired</a:t>
            </a:r>
            <a:r>
              <a:rPr sz="2450" spc="5" dirty="0">
                <a:latin typeface="Times New Roman"/>
                <a:cs typeface="Times New Roman"/>
              </a:rPr>
              <a:t> </a:t>
            </a:r>
            <a:r>
              <a:rPr sz="2450" dirty="0">
                <a:latin typeface="Times New Roman"/>
                <a:cs typeface="Times New Roman"/>
              </a:rPr>
              <a:t>up,</a:t>
            </a:r>
            <a:r>
              <a:rPr sz="2450" spc="20" dirty="0">
                <a:latin typeface="Times New Roman"/>
                <a:cs typeface="Times New Roman"/>
              </a:rPr>
              <a:t> </a:t>
            </a:r>
            <a:r>
              <a:rPr sz="2450" spc="-25" dirty="0">
                <a:latin typeface="Times New Roman"/>
                <a:cs typeface="Times New Roman"/>
              </a:rPr>
              <a:t>which</a:t>
            </a:r>
            <a:r>
              <a:rPr sz="2450" spc="-5" dirty="0">
                <a:latin typeface="Times New Roman"/>
                <a:cs typeface="Times New Roman"/>
              </a:rPr>
              <a:t> </a:t>
            </a:r>
            <a:r>
              <a:rPr sz="2450" dirty="0">
                <a:latin typeface="Times New Roman"/>
                <a:cs typeface="Times New Roman"/>
              </a:rPr>
              <a:t>means they</a:t>
            </a:r>
            <a:r>
              <a:rPr sz="2450" spc="-5" dirty="0">
                <a:latin typeface="Times New Roman"/>
                <a:cs typeface="Times New Roman"/>
              </a:rPr>
              <a:t> </a:t>
            </a:r>
            <a:r>
              <a:rPr sz="2450" spc="-10" dirty="0">
                <a:latin typeface="Times New Roman"/>
                <a:cs typeface="Times New Roman"/>
              </a:rPr>
              <a:t>have</a:t>
            </a:r>
            <a:r>
              <a:rPr sz="2450" spc="5" dirty="0">
                <a:latin typeface="Times New Roman"/>
                <a:cs typeface="Times New Roman"/>
              </a:rPr>
              <a:t> </a:t>
            </a:r>
            <a:r>
              <a:rPr sz="2450" dirty="0">
                <a:latin typeface="Times New Roman"/>
                <a:cs typeface="Times New Roman"/>
              </a:rPr>
              <a:t>no</a:t>
            </a:r>
            <a:r>
              <a:rPr sz="2450" spc="-5" dirty="0">
                <a:latin typeface="Times New Roman"/>
                <a:cs typeface="Times New Roman"/>
              </a:rPr>
              <a:t> </a:t>
            </a:r>
            <a:r>
              <a:rPr sz="2450" spc="-10" dirty="0">
                <a:latin typeface="Times New Roman"/>
                <a:cs typeface="Times New Roman"/>
              </a:rPr>
              <a:t>overall </a:t>
            </a:r>
            <a:r>
              <a:rPr sz="2450" dirty="0">
                <a:latin typeface="Times New Roman"/>
                <a:cs typeface="Times New Roman"/>
              </a:rPr>
              <a:t>magnetic</a:t>
            </a:r>
            <a:r>
              <a:rPr sz="2450" spc="-15" dirty="0">
                <a:latin typeface="Times New Roman"/>
                <a:cs typeface="Times New Roman"/>
              </a:rPr>
              <a:t> </a:t>
            </a:r>
            <a:r>
              <a:rPr sz="2450" dirty="0">
                <a:latin typeface="Times New Roman"/>
                <a:cs typeface="Times New Roman"/>
              </a:rPr>
              <a:t>moments</a:t>
            </a:r>
            <a:r>
              <a:rPr sz="2450" spc="-10" dirty="0">
                <a:latin typeface="Times New Roman"/>
                <a:cs typeface="Times New Roman"/>
              </a:rPr>
              <a:t> </a:t>
            </a:r>
            <a:r>
              <a:rPr sz="2450" spc="-95" dirty="0">
                <a:latin typeface="Times New Roman"/>
                <a:cs typeface="Times New Roman"/>
              </a:rPr>
              <a:t>of</a:t>
            </a:r>
            <a:r>
              <a:rPr sz="2450" spc="-10" dirty="0">
                <a:latin typeface="Times New Roman"/>
                <a:cs typeface="Times New Roman"/>
              </a:rPr>
              <a:t> </a:t>
            </a:r>
            <a:r>
              <a:rPr sz="2450" dirty="0">
                <a:latin typeface="Times New Roman"/>
                <a:cs typeface="Times New Roman"/>
              </a:rPr>
              <a:t>their</a:t>
            </a:r>
            <a:r>
              <a:rPr sz="2450" spc="-10" dirty="0">
                <a:latin typeface="Times New Roman"/>
                <a:cs typeface="Times New Roman"/>
              </a:rPr>
              <a:t> </a:t>
            </a:r>
            <a:r>
              <a:rPr sz="2450" spc="-60" dirty="0">
                <a:latin typeface="Times New Roman"/>
                <a:cs typeface="Times New Roman"/>
              </a:rPr>
              <a:t>own</a:t>
            </a:r>
            <a:r>
              <a:rPr sz="2450" spc="-10" dirty="0">
                <a:latin typeface="Times New Roman"/>
                <a:cs typeface="Times New Roman"/>
              </a:rPr>
              <a:t> </a:t>
            </a:r>
            <a:r>
              <a:rPr sz="2450" dirty="0">
                <a:latin typeface="Times New Roman"/>
                <a:cs typeface="Times New Roman"/>
              </a:rPr>
              <a:t>to</a:t>
            </a:r>
            <a:r>
              <a:rPr sz="2450" spc="-10" dirty="0">
                <a:latin typeface="Times New Roman"/>
                <a:cs typeface="Times New Roman"/>
              </a:rPr>
              <a:t> </a:t>
            </a:r>
            <a:r>
              <a:rPr sz="2450" dirty="0">
                <a:latin typeface="Times New Roman"/>
                <a:cs typeface="Times New Roman"/>
              </a:rPr>
              <a:t>respond</a:t>
            </a:r>
            <a:r>
              <a:rPr sz="2450" spc="-10" dirty="0">
                <a:latin typeface="Times New Roman"/>
                <a:cs typeface="Times New Roman"/>
              </a:rPr>
              <a:t> </a:t>
            </a:r>
            <a:r>
              <a:rPr sz="2450" dirty="0">
                <a:latin typeface="Times New Roman"/>
                <a:cs typeface="Times New Roman"/>
              </a:rPr>
              <a:t>in</a:t>
            </a:r>
            <a:r>
              <a:rPr sz="2450" spc="-10" dirty="0">
                <a:latin typeface="Times New Roman"/>
                <a:cs typeface="Times New Roman"/>
              </a:rPr>
              <a:t> </a:t>
            </a:r>
            <a:r>
              <a:rPr sz="2450" dirty="0">
                <a:latin typeface="Times New Roman"/>
                <a:cs typeface="Times New Roman"/>
              </a:rPr>
              <a:t>a</a:t>
            </a:r>
            <a:r>
              <a:rPr sz="2450" spc="-10" dirty="0">
                <a:latin typeface="Times New Roman"/>
                <a:cs typeface="Times New Roman"/>
              </a:rPr>
              <a:t> </a:t>
            </a:r>
            <a:r>
              <a:rPr sz="2450" dirty="0">
                <a:latin typeface="Times New Roman"/>
                <a:cs typeface="Times New Roman"/>
              </a:rPr>
              <a:t>paramagnetic</a:t>
            </a:r>
            <a:r>
              <a:rPr sz="2450" spc="-15" dirty="0">
                <a:latin typeface="Times New Roman"/>
                <a:cs typeface="Times New Roman"/>
              </a:rPr>
              <a:t> </a:t>
            </a:r>
            <a:r>
              <a:rPr sz="2450" spc="-20" dirty="0">
                <a:latin typeface="Times New Roman"/>
                <a:cs typeface="Times New Roman"/>
              </a:rPr>
              <a:t>way. </a:t>
            </a:r>
            <a:r>
              <a:rPr sz="2450" spc="-25" dirty="0">
                <a:latin typeface="Times New Roman"/>
                <a:cs typeface="Times New Roman"/>
              </a:rPr>
              <a:t>Moreover,</a:t>
            </a:r>
            <a:r>
              <a:rPr sz="2450" spc="175" dirty="0">
                <a:latin typeface="Times New Roman"/>
                <a:cs typeface="Times New Roman"/>
              </a:rPr>
              <a:t> </a:t>
            </a:r>
            <a:r>
              <a:rPr sz="2450" dirty="0">
                <a:latin typeface="Times New Roman"/>
                <a:cs typeface="Times New Roman"/>
              </a:rPr>
              <a:t>they</a:t>
            </a:r>
            <a:r>
              <a:rPr sz="2450" spc="165" dirty="0">
                <a:latin typeface="Times New Roman"/>
                <a:cs typeface="Times New Roman"/>
              </a:rPr>
              <a:t> </a:t>
            </a:r>
            <a:r>
              <a:rPr sz="2450" dirty="0">
                <a:latin typeface="Times New Roman"/>
                <a:cs typeface="Times New Roman"/>
              </a:rPr>
              <a:t>don’t</a:t>
            </a:r>
            <a:r>
              <a:rPr sz="2450" spc="160" dirty="0">
                <a:latin typeface="Times New Roman"/>
                <a:cs typeface="Times New Roman"/>
              </a:rPr>
              <a:t> </a:t>
            </a:r>
            <a:r>
              <a:rPr sz="2450" dirty="0">
                <a:latin typeface="Times New Roman"/>
                <a:cs typeface="Times New Roman"/>
              </a:rPr>
              <a:t>bond</a:t>
            </a:r>
            <a:r>
              <a:rPr sz="2450" spc="165" dirty="0">
                <a:latin typeface="Times New Roman"/>
                <a:cs typeface="Times New Roman"/>
              </a:rPr>
              <a:t> </a:t>
            </a:r>
            <a:r>
              <a:rPr sz="2450" dirty="0">
                <a:latin typeface="Times New Roman"/>
                <a:cs typeface="Times New Roman"/>
              </a:rPr>
              <a:t>together</a:t>
            </a:r>
            <a:r>
              <a:rPr sz="2450" spc="160" dirty="0">
                <a:latin typeface="Times New Roman"/>
                <a:cs typeface="Times New Roman"/>
              </a:rPr>
              <a:t> </a:t>
            </a:r>
            <a:r>
              <a:rPr sz="2450" dirty="0">
                <a:latin typeface="Times New Roman"/>
                <a:cs typeface="Times New Roman"/>
              </a:rPr>
              <a:t>so</a:t>
            </a:r>
            <a:r>
              <a:rPr sz="2450" spc="165" dirty="0">
                <a:latin typeface="Times New Roman"/>
                <a:cs typeface="Times New Roman"/>
              </a:rPr>
              <a:t> </a:t>
            </a:r>
            <a:r>
              <a:rPr sz="2450" dirty="0">
                <a:latin typeface="Times New Roman"/>
                <a:cs typeface="Times New Roman"/>
              </a:rPr>
              <a:t>there</a:t>
            </a:r>
            <a:r>
              <a:rPr sz="2450" spc="160" dirty="0">
                <a:latin typeface="Times New Roman"/>
                <a:cs typeface="Times New Roman"/>
              </a:rPr>
              <a:t> </a:t>
            </a:r>
            <a:r>
              <a:rPr sz="2450" dirty="0">
                <a:latin typeface="Times New Roman"/>
                <a:cs typeface="Times New Roman"/>
              </a:rPr>
              <a:t>are</a:t>
            </a:r>
            <a:r>
              <a:rPr sz="2450" spc="160" dirty="0">
                <a:latin typeface="Times New Roman"/>
                <a:cs typeface="Times New Roman"/>
              </a:rPr>
              <a:t> </a:t>
            </a:r>
            <a:r>
              <a:rPr sz="2450" dirty="0">
                <a:latin typeface="Times New Roman"/>
                <a:cs typeface="Times New Roman"/>
              </a:rPr>
              <a:t>no</a:t>
            </a:r>
            <a:r>
              <a:rPr sz="2450" spc="165" dirty="0">
                <a:latin typeface="Times New Roman"/>
                <a:cs typeface="Times New Roman"/>
              </a:rPr>
              <a:t> </a:t>
            </a:r>
            <a:r>
              <a:rPr sz="2450" dirty="0">
                <a:latin typeface="Times New Roman"/>
                <a:cs typeface="Times New Roman"/>
              </a:rPr>
              <a:t>molecular</a:t>
            </a:r>
            <a:r>
              <a:rPr sz="2450" spc="160" dirty="0">
                <a:latin typeface="Times New Roman"/>
                <a:cs typeface="Times New Roman"/>
              </a:rPr>
              <a:t> </a:t>
            </a:r>
            <a:r>
              <a:rPr sz="2450" spc="-25" dirty="0">
                <a:latin typeface="Times New Roman"/>
                <a:cs typeface="Times New Roman"/>
              </a:rPr>
              <a:t>or </a:t>
            </a:r>
            <a:r>
              <a:rPr sz="2450" dirty="0">
                <a:latin typeface="Times New Roman"/>
                <a:cs typeface="Times New Roman"/>
              </a:rPr>
              <a:t>solid</a:t>
            </a:r>
            <a:r>
              <a:rPr sz="2450" spc="65" dirty="0">
                <a:latin typeface="Times New Roman"/>
                <a:cs typeface="Times New Roman"/>
              </a:rPr>
              <a:t> </a:t>
            </a:r>
            <a:r>
              <a:rPr sz="2450" dirty="0">
                <a:latin typeface="Times New Roman"/>
                <a:cs typeface="Times New Roman"/>
              </a:rPr>
              <a:t>bonds</a:t>
            </a:r>
            <a:r>
              <a:rPr sz="2450" spc="75" dirty="0">
                <a:latin typeface="Times New Roman"/>
                <a:cs typeface="Times New Roman"/>
              </a:rPr>
              <a:t> </a:t>
            </a:r>
            <a:r>
              <a:rPr sz="2450" dirty="0">
                <a:latin typeface="Times New Roman"/>
                <a:cs typeface="Times New Roman"/>
              </a:rPr>
              <a:t>to</a:t>
            </a:r>
            <a:r>
              <a:rPr sz="2450" spc="75" dirty="0">
                <a:latin typeface="Times New Roman"/>
                <a:cs typeface="Times New Roman"/>
              </a:rPr>
              <a:t> </a:t>
            </a:r>
            <a:r>
              <a:rPr sz="2450" dirty="0">
                <a:latin typeface="Times New Roman"/>
                <a:cs typeface="Times New Roman"/>
              </a:rPr>
              <a:t>complicate</a:t>
            </a:r>
            <a:r>
              <a:rPr sz="2450" spc="80" dirty="0">
                <a:latin typeface="Times New Roman"/>
                <a:cs typeface="Times New Roman"/>
              </a:rPr>
              <a:t> </a:t>
            </a:r>
            <a:r>
              <a:rPr sz="2450" dirty="0">
                <a:latin typeface="Times New Roman"/>
                <a:cs typeface="Times New Roman"/>
              </a:rPr>
              <a:t>the</a:t>
            </a:r>
            <a:r>
              <a:rPr sz="2450" spc="70" dirty="0">
                <a:latin typeface="Times New Roman"/>
                <a:cs typeface="Times New Roman"/>
              </a:rPr>
              <a:t> </a:t>
            </a:r>
            <a:r>
              <a:rPr sz="2450" dirty="0">
                <a:latin typeface="Times New Roman"/>
                <a:cs typeface="Times New Roman"/>
              </a:rPr>
              <a:t>electron</a:t>
            </a:r>
            <a:r>
              <a:rPr sz="2450" spc="75" dirty="0">
                <a:latin typeface="Times New Roman"/>
                <a:cs typeface="Times New Roman"/>
              </a:rPr>
              <a:t> </a:t>
            </a:r>
            <a:r>
              <a:rPr sz="2450" spc="-10" dirty="0">
                <a:latin typeface="Times New Roman"/>
                <a:cs typeface="Times New Roman"/>
              </a:rPr>
              <a:t>structure.</a:t>
            </a:r>
            <a:endParaRPr sz="2450">
              <a:latin typeface="Times New Roman"/>
              <a:cs typeface="Times New Roman"/>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spc="-10" dirty="0">
                <a:latin typeface="Times New Roman"/>
                <a:cs typeface="Times New Roman"/>
              </a:rPr>
              <a:t>ConcepTest</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4365" cy="403225"/>
          </a:xfrm>
          <a:prstGeom prst="rect">
            <a:avLst/>
          </a:prstGeom>
        </p:spPr>
        <p:txBody>
          <a:bodyPr vert="horz" wrap="square" lIns="0" tIns="15875" rIns="0" bIns="0" rtlCol="0">
            <a:spAutoFit/>
          </a:bodyPr>
          <a:lstStyle/>
          <a:p>
            <a:pPr marL="12700">
              <a:lnSpc>
                <a:spcPct val="100000"/>
              </a:lnSpc>
              <a:spcBef>
                <a:spcPts val="125"/>
              </a:spcBef>
            </a:pPr>
            <a:r>
              <a:rPr spc="-10" dirty="0"/>
              <a:t>Inside</a:t>
            </a:r>
            <a:r>
              <a:rPr spc="-60" dirty="0"/>
              <a:t> </a:t>
            </a:r>
            <a:r>
              <a:rPr dirty="0"/>
              <a:t>a</a:t>
            </a:r>
            <a:r>
              <a:rPr spc="-60" dirty="0"/>
              <a:t> </a:t>
            </a:r>
            <a:r>
              <a:rPr spc="-25" dirty="0"/>
              <a:t>block</a:t>
            </a:r>
            <a:r>
              <a:rPr spc="-55" dirty="0"/>
              <a:t> </a:t>
            </a:r>
            <a:r>
              <a:rPr spc="-60" dirty="0"/>
              <a:t>of </a:t>
            </a:r>
            <a:r>
              <a:rPr dirty="0"/>
              <a:t>iron,</a:t>
            </a:r>
            <a:r>
              <a:rPr spc="-35" dirty="0"/>
              <a:t> </a:t>
            </a:r>
            <a:r>
              <a:rPr spc="-20" dirty="0"/>
              <a:t>where</a:t>
            </a:r>
            <a:r>
              <a:rPr spc="-55" dirty="0"/>
              <a:t> </a:t>
            </a:r>
            <a:r>
              <a:rPr dirty="0"/>
              <a:t>is</a:t>
            </a:r>
            <a:r>
              <a:rPr spc="-60" dirty="0"/>
              <a:t> </a:t>
            </a:r>
            <a:r>
              <a:rPr dirty="0"/>
              <a:t>the</a:t>
            </a:r>
            <a:r>
              <a:rPr spc="-55" dirty="0"/>
              <a:t> </a:t>
            </a:r>
            <a:r>
              <a:rPr spc="-10" dirty="0"/>
              <a:t>energy</a:t>
            </a:r>
            <a:r>
              <a:rPr spc="-60" dirty="0"/>
              <a:t> </a:t>
            </a:r>
            <a:r>
              <a:rPr dirty="0"/>
              <a:t>density</a:t>
            </a:r>
            <a:r>
              <a:rPr spc="-55" dirty="0"/>
              <a:t> </a:t>
            </a:r>
            <a:r>
              <a:rPr dirty="0"/>
              <a:t>typically</a:t>
            </a:r>
            <a:r>
              <a:rPr spc="-60" dirty="0"/>
              <a:t> </a:t>
            </a:r>
            <a:r>
              <a:rPr spc="-10" dirty="0"/>
              <a:t>higher:</a:t>
            </a:r>
          </a:p>
        </p:txBody>
      </p:sp>
      <p:sp>
        <p:nvSpPr>
          <p:cNvPr id="5" name="object 5"/>
          <p:cNvSpPr txBox="1"/>
          <p:nvPr/>
        </p:nvSpPr>
        <p:spPr>
          <a:xfrm>
            <a:off x="719315" y="1662460"/>
            <a:ext cx="4887595" cy="103822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within</a:t>
            </a:r>
            <a:r>
              <a:rPr sz="2450" spc="114" dirty="0">
                <a:latin typeface="Times New Roman"/>
                <a:cs typeface="Times New Roman"/>
              </a:rPr>
              <a:t> </a:t>
            </a:r>
            <a:r>
              <a:rPr sz="2450" dirty="0">
                <a:latin typeface="Times New Roman"/>
                <a:cs typeface="Times New Roman"/>
              </a:rPr>
              <a:t>a</a:t>
            </a:r>
            <a:r>
              <a:rPr sz="2450" spc="120" dirty="0">
                <a:latin typeface="Times New Roman"/>
                <a:cs typeface="Times New Roman"/>
              </a:rPr>
              <a:t> </a:t>
            </a:r>
            <a:r>
              <a:rPr sz="2450" dirty="0">
                <a:latin typeface="Times New Roman"/>
                <a:cs typeface="Times New Roman"/>
              </a:rPr>
              <a:t>domain,</a:t>
            </a:r>
            <a:r>
              <a:rPr sz="2450" spc="125" dirty="0">
                <a:latin typeface="Times New Roman"/>
                <a:cs typeface="Times New Roman"/>
              </a:rPr>
              <a:t> </a:t>
            </a:r>
            <a:r>
              <a:rPr sz="2450" spc="-25" dirty="0">
                <a:latin typeface="Times New Roman"/>
                <a:cs typeface="Times New Roman"/>
              </a:rPr>
              <a:t>or</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on</a:t>
            </a:r>
            <a:r>
              <a:rPr sz="2450" spc="155"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boundary</a:t>
            </a:r>
            <a:r>
              <a:rPr sz="2450" spc="150" dirty="0">
                <a:latin typeface="Times New Roman"/>
                <a:cs typeface="Times New Roman"/>
              </a:rPr>
              <a:t> </a:t>
            </a:r>
            <a:r>
              <a:rPr sz="2450" dirty="0">
                <a:latin typeface="Times New Roman"/>
                <a:cs typeface="Times New Roman"/>
              </a:rPr>
              <a:t>between</a:t>
            </a:r>
            <a:r>
              <a:rPr sz="2450" spc="155" dirty="0">
                <a:latin typeface="Times New Roman"/>
                <a:cs typeface="Times New Roman"/>
              </a:rPr>
              <a:t> </a:t>
            </a:r>
            <a:r>
              <a:rPr sz="2450" spc="-10" dirty="0">
                <a:latin typeface="Times New Roman"/>
                <a:cs typeface="Times New Roman"/>
              </a:rPr>
              <a:t>domains?</a:t>
            </a:r>
            <a:endParaRPr sz="2450">
              <a:latin typeface="Times New Roman"/>
              <a:cs typeface="Times New Roman"/>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6742721" y="878291"/>
            <a:ext cx="223202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9315" y="1208797"/>
            <a:ext cx="289369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55" dirty="0"/>
              <a:t> </a:t>
            </a:r>
            <a:r>
              <a:rPr dirty="0"/>
              <a:t>within</a:t>
            </a:r>
            <a:r>
              <a:rPr spc="110" dirty="0"/>
              <a:t> </a:t>
            </a:r>
            <a:r>
              <a:rPr dirty="0"/>
              <a:t>a</a:t>
            </a:r>
            <a:r>
              <a:rPr spc="105" dirty="0"/>
              <a:t> </a:t>
            </a:r>
            <a:r>
              <a:rPr dirty="0"/>
              <a:t>domain,</a:t>
            </a:r>
            <a:r>
              <a:rPr spc="105" dirty="0"/>
              <a:t> </a:t>
            </a:r>
            <a:r>
              <a:rPr spc="-25" dirty="0"/>
              <a:t>or</a:t>
            </a:r>
          </a:p>
        </p:txBody>
      </p:sp>
      <p:sp>
        <p:nvSpPr>
          <p:cNvPr id="6" name="object 6"/>
          <p:cNvSpPr txBox="1"/>
          <p:nvPr/>
        </p:nvSpPr>
        <p:spPr>
          <a:xfrm>
            <a:off x="707758" y="1714905"/>
            <a:ext cx="8267700" cy="1782445"/>
          </a:xfrm>
          <a:prstGeom prst="rect">
            <a:avLst/>
          </a:prstGeom>
        </p:spPr>
        <p:txBody>
          <a:bodyPr vert="horz" wrap="square" lIns="0" tIns="15875" rIns="0" bIns="0" rtlCol="0">
            <a:spAutoFit/>
          </a:bodyPr>
          <a:lstStyle/>
          <a:p>
            <a:pPr marL="36195">
              <a:lnSpc>
                <a:spcPct val="100000"/>
              </a:lnSpc>
              <a:spcBef>
                <a:spcPts val="125"/>
              </a:spcBef>
            </a:pPr>
            <a:r>
              <a:rPr sz="2450" dirty="0">
                <a:latin typeface="Times New Roman"/>
                <a:cs typeface="Times New Roman"/>
              </a:rPr>
              <a:t>B.</a:t>
            </a:r>
            <a:r>
              <a:rPr sz="2450" spc="-35" dirty="0">
                <a:latin typeface="Times New Roman"/>
                <a:cs typeface="Times New Roman"/>
              </a:rPr>
              <a:t> </a:t>
            </a:r>
            <a:r>
              <a:rPr sz="2450" dirty="0">
                <a:latin typeface="Times New Roman"/>
                <a:cs typeface="Times New Roman"/>
              </a:rPr>
              <a:t>on</a:t>
            </a:r>
            <a:r>
              <a:rPr sz="2450" spc="150" dirty="0">
                <a:latin typeface="Times New Roman"/>
                <a:cs typeface="Times New Roman"/>
              </a:rPr>
              <a:t> </a:t>
            </a: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boundary</a:t>
            </a:r>
            <a:r>
              <a:rPr sz="2450" spc="145" dirty="0">
                <a:latin typeface="Times New Roman"/>
                <a:cs typeface="Times New Roman"/>
              </a:rPr>
              <a:t> </a:t>
            </a:r>
            <a:r>
              <a:rPr sz="2450" dirty="0">
                <a:latin typeface="Times New Roman"/>
                <a:cs typeface="Times New Roman"/>
              </a:rPr>
              <a:t>between</a:t>
            </a:r>
            <a:r>
              <a:rPr sz="2450" spc="150" dirty="0">
                <a:latin typeface="Times New Roman"/>
                <a:cs typeface="Times New Roman"/>
              </a:rPr>
              <a:t> </a:t>
            </a:r>
            <a:r>
              <a:rPr sz="2450" spc="-10" dirty="0">
                <a:latin typeface="Times New Roman"/>
                <a:cs typeface="Times New Roman"/>
              </a:rPr>
              <a:t>domains?</a:t>
            </a:r>
            <a:endParaRPr sz="2450">
              <a:latin typeface="Times New Roman"/>
              <a:cs typeface="Times New Roman"/>
            </a:endParaRPr>
          </a:p>
          <a:p>
            <a:pPr marL="23495" marR="5080" indent="-11430" algn="just">
              <a:lnSpc>
                <a:spcPct val="101699"/>
              </a:lnSpc>
              <a:spcBef>
                <a:spcPts val="1895"/>
              </a:spcBef>
            </a:pPr>
            <a:r>
              <a:rPr sz="2450" b="1" dirty="0">
                <a:latin typeface="Georgia"/>
                <a:cs typeface="Georgia"/>
              </a:rPr>
              <a:t>Solution:</a:t>
            </a:r>
            <a:r>
              <a:rPr sz="2450" b="1" spc="235" dirty="0">
                <a:latin typeface="Georgia"/>
                <a:cs typeface="Georgia"/>
              </a:rPr>
              <a:t>  </a:t>
            </a:r>
            <a:r>
              <a:rPr sz="2450" dirty="0">
                <a:latin typeface="Times New Roman"/>
                <a:cs typeface="Times New Roman"/>
              </a:rPr>
              <a:t>B,</a:t>
            </a:r>
            <a:r>
              <a:rPr sz="2450" spc="155" dirty="0">
                <a:latin typeface="Times New Roman"/>
                <a:cs typeface="Times New Roman"/>
              </a:rPr>
              <a:t> </a:t>
            </a:r>
            <a:r>
              <a:rPr sz="2450" dirty="0">
                <a:latin typeface="Times New Roman"/>
                <a:cs typeface="Times New Roman"/>
              </a:rPr>
              <a:t>on</a:t>
            </a:r>
            <a:r>
              <a:rPr sz="2450" spc="165" dirty="0">
                <a:latin typeface="Times New Roman"/>
                <a:cs typeface="Times New Roman"/>
              </a:rPr>
              <a:t> </a:t>
            </a:r>
            <a:r>
              <a:rPr sz="2450" dirty="0">
                <a:latin typeface="Times New Roman"/>
                <a:cs typeface="Times New Roman"/>
              </a:rPr>
              <a:t>the</a:t>
            </a:r>
            <a:r>
              <a:rPr sz="2450" spc="155" dirty="0">
                <a:latin typeface="Times New Roman"/>
                <a:cs typeface="Times New Roman"/>
              </a:rPr>
              <a:t> </a:t>
            </a:r>
            <a:r>
              <a:rPr sz="2450" dirty="0">
                <a:latin typeface="Times New Roman"/>
                <a:cs typeface="Times New Roman"/>
              </a:rPr>
              <a:t>boundary.</a:t>
            </a:r>
            <a:r>
              <a:rPr sz="2450" spc="530" dirty="0">
                <a:latin typeface="Times New Roman"/>
                <a:cs typeface="Times New Roman"/>
              </a:rPr>
              <a:t> </a:t>
            </a:r>
            <a:r>
              <a:rPr sz="2450" dirty="0">
                <a:latin typeface="Times New Roman"/>
                <a:cs typeface="Times New Roman"/>
              </a:rPr>
              <a:t>Within</a:t>
            </a:r>
            <a:r>
              <a:rPr sz="2450" spc="165" dirty="0">
                <a:latin typeface="Times New Roman"/>
                <a:cs typeface="Times New Roman"/>
              </a:rPr>
              <a:t> </a:t>
            </a:r>
            <a:r>
              <a:rPr sz="2450" dirty="0">
                <a:latin typeface="Times New Roman"/>
                <a:cs typeface="Times New Roman"/>
              </a:rPr>
              <a:t>a</a:t>
            </a:r>
            <a:r>
              <a:rPr sz="2450" spc="160" dirty="0">
                <a:latin typeface="Times New Roman"/>
                <a:cs typeface="Times New Roman"/>
              </a:rPr>
              <a:t> </a:t>
            </a:r>
            <a:r>
              <a:rPr sz="2450" dirty="0">
                <a:latin typeface="Times New Roman"/>
                <a:cs typeface="Times New Roman"/>
              </a:rPr>
              <a:t>domain</a:t>
            </a:r>
            <a:r>
              <a:rPr sz="2450" spc="160" dirty="0">
                <a:latin typeface="Times New Roman"/>
                <a:cs typeface="Times New Roman"/>
              </a:rPr>
              <a:t> </a:t>
            </a:r>
            <a:r>
              <a:rPr sz="2450" dirty="0">
                <a:latin typeface="Times New Roman"/>
                <a:cs typeface="Times New Roman"/>
              </a:rPr>
              <a:t>the</a:t>
            </a:r>
            <a:r>
              <a:rPr sz="2450" spc="160" dirty="0">
                <a:latin typeface="Times New Roman"/>
                <a:cs typeface="Times New Roman"/>
              </a:rPr>
              <a:t> </a:t>
            </a:r>
            <a:r>
              <a:rPr sz="2450" spc="-10" dirty="0">
                <a:latin typeface="Times New Roman"/>
                <a:cs typeface="Times New Roman"/>
              </a:rPr>
              <a:t>magnetic </a:t>
            </a:r>
            <a:r>
              <a:rPr sz="2450" dirty="0">
                <a:latin typeface="Times New Roman"/>
                <a:cs typeface="Times New Roman"/>
              </a:rPr>
              <a:t>moments</a:t>
            </a:r>
            <a:r>
              <a:rPr sz="2450" spc="20" dirty="0">
                <a:latin typeface="Times New Roman"/>
                <a:cs typeface="Times New Roman"/>
              </a:rPr>
              <a:t> </a:t>
            </a:r>
            <a:r>
              <a:rPr sz="2450" dirty="0">
                <a:latin typeface="Times New Roman"/>
                <a:cs typeface="Times New Roman"/>
              </a:rPr>
              <a:t>are</a:t>
            </a:r>
            <a:r>
              <a:rPr sz="2450" spc="15" dirty="0">
                <a:latin typeface="Times New Roman"/>
                <a:cs typeface="Times New Roman"/>
              </a:rPr>
              <a:t> </a:t>
            </a:r>
            <a:r>
              <a:rPr sz="2450" dirty="0">
                <a:latin typeface="Times New Roman"/>
                <a:cs typeface="Times New Roman"/>
              </a:rPr>
              <a:t>all</a:t>
            </a:r>
            <a:r>
              <a:rPr sz="2450" spc="20" dirty="0">
                <a:latin typeface="Times New Roman"/>
                <a:cs typeface="Times New Roman"/>
              </a:rPr>
              <a:t> </a:t>
            </a:r>
            <a:r>
              <a:rPr sz="2450" dirty="0">
                <a:latin typeface="Times New Roman"/>
                <a:cs typeface="Times New Roman"/>
              </a:rPr>
              <a:t>aligned,</a:t>
            </a:r>
            <a:r>
              <a:rPr sz="2450" spc="30" dirty="0">
                <a:latin typeface="Times New Roman"/>
                <a:cs typeface="Times New Roman"/>
              </a:rPr>
              <a:t> </a:t>
            </a:r>
            <a:r>
              <a:rPr sz="2450" spc="-20" dirty="0">
                <a:latin typeface="Times New Roman"/>
                <a:cs typeface="Times New Roman"/>
              </a:rPr>
              <a:t>precisely</a:t>
            </a:r>
            <a:r>
              <a:rPr sz="2450" spc="15" dirty="0">
                <a:latin typeface="Times New Roman"/>
                <a:cs typeface="Times New Roman"/>
              </a:rPr>
              <a:t> </a:t>
            </a:r>
            <a:r>
              <a:rPr sz="2450" dirty="0">
                <a:latin typeface="Times New Roman"/>
                <a:cs typeface="Times New Roman"/>
              </a:rPr>
              <a:t>because</a:t>
            </a:r>
            <a:r>
              <a:rPr sz="2450" spc="15" dirty="0">
                <a:latin typeface="Times New Roman"/>
                <a:cs typeface="Times New Roman"/>
              </a:rPr>
              <a:t> </a:t>
            </a:r>
            <a:r>
              <a:rPr sz="2450" spc="114" dirty="0">
                <a:latin typeface="Times New Roman"/>
                <a:cs typeface="Times New Roman"/>
              </a:rPr>
              <a:t>that</a:t>
            </a:r>
            <a:r>
              <a:rPr sz="2450" spc="20" dirty="0">
                <a:latin typeface="Times New Roman"/>
                <a:cs typeface="Times New Roman"/>
              </a:rPr>
              <a:t> </a:t>
            </a:r>
            <a:r>
              <a:rPr sz="2450" dirty="0">
                <a:latin typeface="Times New Roman"/>
                <a:cs typeface="Times New Roman"/>
              </a:rPr>
              <a:t>tends</a:t>
            </a:r>
            <a:r>
              <a:rPr sz="2450" spc="20" dirty="0">
                <a:latin typeface="Times New Roman"/>
                <a:cs typeface="Times New Roman"/>
              </a:rPr>
              <a:t> </a:t>
            </a:r>
            <a:r>
              <a:rPr sz="2450" dirty="0">
                <a:latin typeface="Times New Roman"/>
                <a:cs typeface="Times New Roman"/>
              </a:rPr>
              <a:t>to</a:t>
            </a:r>
            <a:r>
              <a:rPr sz="2450" spc="20" dirty="0">
                <a:latin typeface="Times New Roman"/>
                <a:cs typeface="Times New Roman"/>
              </a:rPr>
              <a:t> </a:t>
            </a:r>
            <a:r>
              <a:rPr sz="2450" spc="-60" dirty="0">
                <a:latin typeface="Times New Roman"/>
                <a:cs typeface="Times New Roman"/>
              </a:rPr>
              <a:t>lower</a:t>
            </a:r>
            <a:r>
              <a:rPr sz="2450" spc="15" dirty="0">
                <a:latin typeface="Times New Roman"/>
                <a:cs typeface="Times New Roman"/>
              </a:rPr>
              <a:t> </a:t>
            </a:r>
            <a:r>
              <a:rPr sz="2450" spc="-25" dirty="0">
                <a:latin typeface="Times New Roman"/>
                <a:cs typeface="Times New Roman"/>
              </a:rPr>
              <a:t>the </a:t>
            </a:r>
            <a:r>
              <a:rPr sz="2450" spc="-10" dirty="0">
                <a:latin typeface="Times New Roman"/>
                <a:cs typeface="Times New Roman"/>
              </a:rPr>
              <a:t>energy.</a:t>
            </a:r>
            <a:endParaRPr sz="245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70402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11.1.</a:t>
            </a:r>
            <a:r>
              <a:rPr sz="1200" spc="14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For</a:t>
            </a:r>
            <a:r>
              <a:rPr spc="175" dirty="0"/>
              <a:t> </a:t>
            </a:r>
            <a:r>
              <a:rPr dirty="0"/>
              <a:t>each</a:t>
            </a:r>
            <a:r>
              <a:rPr spc="175" dirty="0"/>
              <a:t> </a:t>
            </a:r>
            <a:r>
              <a:rPr dirty="0"/>
              <a:t>of</a:t>
            </a:r>
            <a:r>
              <a:rPr spc="175" dirty="0"/>
              <a:t> </a:t>
            </a:r>
            <a:r>
              <a:rPr dirty="0"/>
              <a:t>the</a:t>
            </a:r>
            <a:r>
              <a:rPr spc="175" dirty="0"/>
              <a:t> </a:t>
            </a:r>
            <a:r>
              <a:rPr spc="-45" dirty="0"/>
              <a:t>following,</a:t>
            </a:r>
            <a:r>
              <a:rPr spc="204" dirty="0"/>
              <a:t> </a:t>
            </a:r>
            <a:r>
              <a:rPr dirty="0"/>
              <a:t>does</a:t>
            </a:r>
            <a:r>
              <a:rPr spc="175" dirty="0"/>
              <a:t> </a:t>
            </a:r>
            <a:r>
              <a:rPr spc="65" dirty="0"/>
              <a:t>it</a:t>
            </a:r>
            <a:r>
              <a:rPr spc="175" dirty="0"/>
              <a:t> </a:t>
            </a:r>
            <a:r>
              <a:rPr dirty="0"/>
              <a:t>A)</a:t>
            </a:r>
            <a:r>
              <a:rPr spc="175" dirty="0"/>
              <a:t> </a:t>
            </a:r>
            <a:r>
              <a:rPr dirty="0"/>
              <a:t>contribute</a:t>
            </a:r>
            <a:r>
              <a:rPr spc="175" dirty="0"/>
              <a:t> </a:t>
            </a:r>
            <a:r>
              <a:rPr dirty="0"/>
              <a:t>positively</a:t>
            </a:r>
            <a:r>
              <a:rPr spc="175" dirty="0"/>
              <a:t> </a:t>
            </a:r>
            <a:r>
              <a:rPr dirty="0"/>
              <a:t>to</a:t>
            </a:r>
            <a:r>
              <a:rPr spc="175" dirty="0"/>
              <a:t> </a:t>
            </a:r>
            <a:r>
              <a:rPr spc="-25" dirty="0"/>
              <a:t>the </a:t>
            </a:r>
            <a:r>
              <a:rPr spc="-20" dirty="0"/>
              <a:t>cohesive</a:t>
            </a:r>
            <a:r>
              <a:rPr spc="130" dirty="0"/>
              <a:t> </a:t>
            </a:r>
            <a:r>
              <a:rPr dirty="0"/>
              <a:t>energy,</a:t>
            </a:r>
            <a:r>
              <a:rPr spc="170" dirty="0"/>
              <a:t> </a:t>
            </a:r>
            <a:r>
              <a:rPr dirty="0"/>
              <a:t>B)</a:t>
            </a:r>
            <a:r>
              <a:rPr spc="145" dirty="0"/>
              <a:t> </a:t>
            </a:r>
            <a:r>
              <a:rPr dirty="0"/>
              <a:t>contribute</a:t>
            </a:r>
            <a:r>
              <a:rPr spc="140" dirty="0"/>
              <a:t> </a:t>
            </a:r>
            <a:r>
              <a:rPr dirty="0"/>
              <a:t>negatively</a:t>
            </a:r>
            <a:r>
              <a:rPr spc="145" dirty="0"/>
              <a:t> </a:t>
            </a:r>
            <a:r>
              <a:rPr dirty="0"/>
              <a:t>to</a:t>
            </a:r>
            <a:r>
              <a:rPr spc="145" dirty="0"/>
              <a:t> </a:t>
            </a:r>
            <a:r>
              <a:rPr dirty="0"/>
              <a:t>the</a:t>
            </a:r>
            <a:r>
              <a:rPr spc="140" dirty="0"/>
              <a:t> </a:t>
            </a:r>
            <a:r>
              <a:rPr spc="-20" dirty="0"/>
              <a:t>cohesive</a:t>
            </a:r>
            <a:r>
              <a:rPr spc="145" dirty="0"/>
              <a:t> </a:t>
            </a:r>
            <a:r>
              <a:rPr spc="-20" dirty="0"/>
              <a:t>energy, </a:t>
            </a:r>
            <a:r>
              <a:rPr dirty="0"/>
              <a:t>or</a:t>
            </a:r>
            <a:r>
              <a:rPr spc="190" dirty="0"/>
              <a:t> </a:t>
            </a:r>
            <a:r>
              <a:rPr dirty="0"/>
              <a:t>C)</a:t>
            </a:r>
            <a:r>
              <a:rPr spc="185" dirty="0"/>
              <a:t> </a:t>
            </a:r>
            <a:r>
              <a:rPr dirty="0"/>
              <a:t>not</a:t>
            </a:r>
            <a:r>
              <a:rPr spc="190" dirty="0"/>
              <a:t> </a:t>
            </a:r>
            <a:r>
              <a:rPr dirty="0"/>
              <a:t>contribute</a:t>
            </a:r>
            <a:r>
              <a:rPr spc="185" dirty="0"/>
              <a:t> </a:t>
            </a:r>
            <a:r>
              <a:rPr dirty="0"/>
              <a:t>to</a:t>
            </a:r>
            <a:r>
              <a:rPr spc="190" dirty="0"/>
              <a:t> </a:t>
            </a:r>
            <a:r>
              <a:rPr dirty="0"/>
              <a:t>the</a:t>
            </a:r>
            <a:r>
              <a:rPr spc="185" dirty="0"/>
              <a:t> </a:t>
            </a:r>
            <a:r>
              <a:rPr spc="-40" dirty="0"/>
              <a:t>cohesive</a:t>
            </a:r>
            <a:r>
              <a:rPr spc="190" dirty="0"/>
              <a:t> </a:t>
            </a:r>
            <a:r>
              <a:rPr spc="-10" dirty="0"/>
              <a:t>energy?</a:t>
            </a:r>
          </a:p>
        </p:txBody>
      </p:sp>
      <p:sp>
        <p:nvSpPr>
          <p:cNvPr id="5" name="object 5"/>
          <p:cNvSpPr txBox="1"/>
          <p:nvPr/>
        </p:nvSpPr>
        <p:spPr>
          <a:xfrm>
            <a:off x="793191" y="2438836"/>
            <a:ext cx="7459980" cy="2050414"/>
          </a:xfrm>
          <a:prstGeom prst="rect">
            <a:avLst/>
          </a:prstGeom>
        </p:spPr>
        <p:txBody>
          <a:bodyPr vert="horz" wrap="square" lIns="0" tIns="144780" rIns="0" bIns="0" rtlCol="0">
            <a:spAutoFit/>
          </a:bodyPr>
          <a:lstStyle/>
          <a:p>
            <a:pPr marL="308610" indent="-295910">
              <a:lnSpc>
                <a:spcPct val="100000"/>
              </a:lnSpc>
              <a:spcBef>
                <a:spcPts val="1140"/>
              </a:spcBef>
              <a:buAutoNum type="arabicPeriod"/>
              <a:tabLst>
                <a:tab pos="308610"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electric</a:t>
            </a:r>
            <a:r>
              <a:rPr sz="2450" spc="25" dirty="0">
                <a:latin typeface="Times New Roman"/>
                <a:cs typeface="Times New Roman"/>
              </a:rPr>
              <a:t> </a:t>
            </a:r>
            <a:r>
              <a:rPr sz="2450" spc="55" dirty="0">
                <a:latin typeface="Times New Roman"/>
                <a:cs typeface="Times New Roman"/>
              </a:rPr>
              <a:t>attraction</a:t>
            </a:r>
            <a:r>
              <a:rPr sz="2450" spc="25" dirty="0">
                <a:latin typeface="Times New Roman"/>
                <a:cs typeface="Times New Roman"/>
              </a:rPr>
              <a:t> </a:t>
            </a:r>
            <a:r>
              <a:rPr sz="2450" dirty="0">
                <a:latin typeface="Times New Roman"/>
                <a:cs typeface="Times New Roman"/>
              </a:rPr>
              <a:t>between</a:t>
            </a:r>
            <a:r>
              <a:rPr sz="2450" spc="30" dirty="0">
                <a:latin typeface="Times New Roman"/>
                <a:cs typeface="Times New Roman"/>
              </a:rPr>
              <a:t> </a:t>
            </a:r>
            <a:r>
              <a:rPr sz="2450" dirty="0">
                <a:latin typeface="Times New Roman"/>
                <a:cs typeface="Times New Roman"/>
              </a:rPr>
              <a:t>oppositely</a:t>
            </a:r>
            <a:r>
              <a:rPr sz="2450" spc="25" dirty="0">
                <a:latin typeface="Times New Roman"/>
                <a:cs typeface="Times New Roman"/>
              </a:rPr>
              <a:t> </a:t>
            </a:r>
            <a:r>
              <a:rPr sz="2450" dirty="0">
                <a:latin typeface="Times New Roman"/>
                <a:cs typeface="Times New Roman"/>
              </a:rPr>
              <a:t>charged</a:t>
            </a:r>
            <a:r>
              <a:rPr sz="2450" spc="30" dirty="0">
                <a:latin typeface="Times New Roman"/>
                <a:cs typeface="Times New Roman"/>
              </a:rPr>
              <a:t> </a:t>
            </a:r>
            <a:r>
              <a:rPr sz="2450" spc="-20" dirty="0">
                <a:latin typeface="Times New Roman"/>
                <a:cs typeface="Times New Roman"/>
              </a:rPr>
              <a:t>ions</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electric</a:t>
            </a:r>
            <a:r>
              <a:rPr sz="2450" spc="25" dirty="0">
                <a:latin typeface="Times New Roman"/>
                <a:cs typeface="Times New Roman"/>
              </a:rPr>
              <a:t> </a:t>
            </a:r>
            <a:r>
              <a:rPr sz="2450" dirty="0">
                <a:latin typeface="Times New Roman"/>
                <a:cs typeface="Times New Roman"/>
              </a:rPr>
              <a:t>repulsion</a:t>
            </a:r>
            <a:r>
              <a:rPr sz="2450" spc="25" dirty="0">
                <a:latin typeface="Times New Roman"/>
                <a:cs typeface="Times New Roman"/>
              </a:rPr>
              <a:t> </a:t>
            </a:r>
            <a:r>
              <a:rPr sz="2450" dirty="0">
                <a:latin typeface="Times New Roman"/>
                <a:cs typeface="Times New Roman"/>
              </a:rPr>
              <a:t>between</a:t>
            </a:r>
            <a:r>
              <a:rPr sz="2450" spc="25" dirty="0">
                <a:latin typeface="Times New Roman"/>
                <a:cs typeface="Times New Roman"/>
              </a:rPr>
              <a:t> </a:t>
            </a:r>
            <a:r>
              <a:rPr sz="2450" dirty="0">
                <a:latin typeface="Times New Roman"/>
                <a:cs typeface="Times New Roman"/>
              </a:rPr>
              <a:t>ions</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same</a:t>
            </a:r>
            <a:r>
              <a:rPr sz="2450" spc="25" dirty="0">
                <a:latin typeface="Times New Roman"/>
                <a:cs typeface="Times New Roman"/>
              </a:rPr>
              <a:t> </a:t>
            </a:r>
            <a:r>
              <a:rPr sz="2450" spc="-10" dirty="0">
                <a:latin typeface="Times New Roman"/>
                <a:cs typeface="Times New Roman"/>
              </a:rPr>
              <a:t>charge</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electric</a:t>
            </a:r>
            <a:r>
              <a:rPr sz="2450" spc="60" dirty="0">
                <a:latin typeface="Times New Roman"/>
                <a:cs typeface="Times New Roman"/>
              </a:rPr>
              <a:t> </a:t>
            </a:r>
            <a:r>
              <a:rPr sz="2450" dirty="0">
                <a:latin typeface="Times New Roman"/>
                <a:cs typeface="Times New Roman"/>
              </a:rPr>
              <a:t>repulsion</a:t>
            </a:r>
            <a:r>
              <a:rPr sz="2450" spc="60" dirty="0">
                <a:latin typeface="Times New Roman"/>
                <a:cs typeface="Times New Roman"/>
              </a:rPr>
              <a:t> </a:t>
            </a:r>
            <a:r>
              <a:rPr sz="2450" dirty="0">
                <a:latin typeface="Times New Roman"/>
                <a:cs typeface="Times New Roman"/>
              </a:rPr>
              <a:t>between</a:t>
            </a:r>
            <a:r>
              <a:rPr sz="2450" spc="60" dirty="0">
                <a:latin typeface="Times New Roman"/>
                <a:cs typeface="Times New Roman"/>
              </a:rPr>
              <a:t> </a:t>
            </a:r>
            <a:r>
              <a:rPr sz="2450" dirty="0">
                <a:latin typeface="Times New Roman"/>
                <a:cs typeface="Times New Roman"/>
              </a:rPr>
              <a:t>partially</a:t>
            </a:r>
            <a:r>
              <a:rPr sz="2450" spc="60" dirty="0">
                <a:latin typeface="Times New Roman"/>
                <a:cs typeface="Times New Roman"/>
              </a:rPr>
              <a:t> </a:t>
            </a:r>
            <a:r>
              <a:rPr sz="2450" dirty="0">
                <a:latin typeface="Times New Roman"/>
                <a:cs typeface="Times New Roman"/>
              </a:rPr>
              <a:t>unshielded</a:t>
            </a:r>
            <a:r>
              <a:rPr sz="2450" spc="60" dirty="0">
                <a:latin typeface="Times New Roman"/>
                <a:cs typeface="Times New Roman"/>
              </a:rPr>
              <a:t> </a:t>
            </a:r>
            <a:r>
              <a:rPr sz="2450" spc="-10" dirty="0">
                <a:latin typeface="Times New Roman"/>
                <a:cs typeface="Times New Roman"/>
              </a:rPr>
              <a:t>nuclei</a:t>
            </a:r>
            <a:endParaRPr sz="2450">
              <a:latin typeface="Times New Roman"/>
              <a:cs typeface="Times New Roman"/>
            </a:endParaRPr>
          </a:p>
          <a:p>
            <a:pPr marL="308610" indent="-295910">
              <a:lnSpc>
                <a:spcPct val="100000"/>
              </a:lnSpc>
              <a:spcBef>
                <a:spcPts val="1045"/>
              </a:spcBef>
              <a:buAutoNum type="arabicPeriod"/>
              <a:tabLst>
                <a:tab pos="308610" algn="l"/>
              </a:tabLst>
            </a:pPr>
            <a:r>
              <a:rPr sz="2450" dirty="0">
                <a:latin typeface="Times New Roman"/>
                <a:cs typeface="Times New Roman"/>
              </a:rPr>
              <a:t>Pauli</a:t>
            </a:r>
            <a:r>
              <a:rPr sz="2450" spc="215" dirty="0">
                <a:latin typeface="Times New Roman"/>
                <a:cs typeface="Times New Roman"/>
              </a:rPr>
              <a:t> </a:t>
            </a:r>
            <a:r>
              <a:rPr sz="2450" spc="-10" dirty="0">
                <a:latin typeface="Times New Roman"/>
                <a:cs typeface="Times New Roman"/>
              </a:rPr>
              <a:t>repulsion</a:t>
            </a:r>
            <a:endParaRPr sz="2450">
              <a:latin typeface="Times New Roman"/>
              <a:cs typeface="Times New Roman"/>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spc="-10" dirty="0">
                <a:latin typeface="Times New Roman"/>
                <a:cs typeface="Times New Roman"/>
              </a:rPr>
              <a:t>ConcepTest</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70" dirty="0"/>
              <a:t> </a:t>
            </a:r>
            <a:r>
              <a:rPr dirty="0"/>
              <a:t>superconductor</a:t>
            </a:r>
            <a:r>
              <a:rPr spc="-60" dirty="0"/>
              <a:t> </a:t>
            </a:r>
            <a:r>
              <a:rPr spc="-30" dirty="0"/>
              <a:t>completely</a:t>
            </a:r>
            <a:r>
              <a:rPr spc="-65" dirty="0"/>
              <a:t> </a:t>
            </a:r>
            <a:r>
              <a:rPr spc="-10" dirty="0"/>
              <a:t>repels</a:t>
            </a:r>
            <a:r>
              <a:rPr spc="-65" dirty="0"/>
              <a:t> </a:t>
            </a:r>
            <a:r>
              <a:rPr dirty="0"/>
              <a:t>external</a:t>
            </a:r>
            <a:r>
              <a:rPr spc="-65" dirty="0"/>
              <a:t> </a:t>
            </a:r>
            <a:r>
              <a:rPr dirty="0"/>
              <a:t>magnetic</a:t>
            </a:r>
            <a:r>
              <a:rPr spc="-65" dirty="0"/>
              <a:t> </a:t>
            </a:r>
            <a:r>
              <a:rPr spc="-50" dirty="0"/>
              <a:t>fields,</a:t>
            </a:r>
            <a:r>
              <a:rPr spc="-30" dirty="0"/>
              <a:t> </a:t>
            </a:r>
            <a:r>
              <a:rPr spc="-10" dirty="0"/>
              <a:t>lead- ing</a:t>
            </a:r>
            <a:r>
              <a:rPr spc="-30" dirty="0"/>
              <a:t> </a:t>
            </a:r>
            <a:r>
              <a:rPr dirty="0"/>
              <a:t>to</a:t>
            </a:r>
            <a:r>
              <a:rPr spc="-25" dirty="0"/>
              <a:t> </a:t>
            </a:r>
            <a:r>
              <a:rPr spc="-40" dirty="0"/>
              <a:t>zero</a:t>
            </a:r>
            <a:r>
              <a:rPr spc="-25" dirty="0"/>
              <a:t> </a:t>
            </a:r>
            <a:r>
              <a:rPr spc="-70" dirty="0"/>
              <a:t>field</a:t>
            </a:r>
            <a:r>
              <a:rPr spc="-30" dirty="0"/>
              <a:t> </a:t>
            </a:r>
            <a:r>
              <a:rPr dirty="0"/>
              <a:t>within</a:t>
            </a:r>
            <a:r>
              <a:rPr spc="-25" dirty="0"/>
              <a:t> </a:t>
            </a:r>
            <a:r>
              <a:rPr dirty="0"/>
              <a:t>the</a:t>
            </a:r>
            <a:r>
              <a:rPr spc="-30" dirty="0"/>
              <a:t> </a:t>
            </a:r>
            <a:r>
              <a:rPr dirty="0"/>
              <a:t>superconductors.</a:t>
            </a:r>
            <a:r>
              <a:rPr spc="350" dirty="0"/>
              <a:t> </a:t>
            </a:r>
            <a:r>
              <a:rPr spc="75" dirty="0"/>
              <a:t>What</a:t>
            </a:r>
            <a:r>
              <a:rPr spc="-25" dirty="0"/>
              <a:t> </a:t>
            </a:r>
            <a:r>
              <a:rPr spc="-20" dirty="0"/>
              <a:t>is</a:t>
            </a:r>
            <a:r>
              <a:rPr spc="-30" dirty="0"/>
              <a:t> </a:t>
            </a:r>
            <a:r>
              <a:rPr dirty="0"/>
              <a:t>the</a:t>
            </a:r>
            <a:r>
              <a:rPr spc="-25" dirty="0"/>
              <a:t> </a:t>
            </a:r>
            <a:r>
              <a:rPr spc="-10" dirty="0"/>
              <a:t>magnetic </a:t>
            </a:r>
            <a:r>
              <a:rPr dirty="0"/>
              <a:t>susceptibility</a:t>
            </a:r>
            <a:r>
              <a:rPr spc="35" dirty="0"/>
              <a:t> </a:t>
            </a:r>
            <a:r>
              <a:rPr dirty="0"/>
              <a:t>of</a:t>
            </a:r>
            <a:r>
              <a:rPr spc="45" dirty="0"/>
              <a:t> </a:t>
            </a:r>
            <a:r>
              <a:rPr dirty="0"/>
              <a:t>a</a:t>
            </a:r>
            <a:r>
              <a:rPr spc="45" dirty="0"/>
              <a:t> </a:t>
            </a:r>
            <a:r>
              <a:rPr dirty="0"/>
              <a:t>superconductor?</a:t>
            </a:r>
            <a:r>
              <a:rPr spc="275" dirty="0"/>
              <a:t> </a:t>
            </a:r>
            <a:r>
              <a:rPr dirty="0"/>
              <a:t>(Choose</a:t>
            </a:r>
            <a:r>
              <a:rPr spc="45" dirty="0"/>
              <a:t> </a:t>
            </a:r>
            <a:r>
              <a:rPr spc="-10" dirty="0"/>
              <a:t>one.)</a:t>
            </a:r>
          </a:p>
        </p:txBody>
      </p:sp>
      <p:sp>
        <p:nvSpPr>
          <p:cNvPr id="5" name="object 5"/>
          <p:cNvSpPr txBox="1"/>
          <p:nvPr/>
        </p:nvSpPr>
        <p:spPr>
          <a:xfrm>
            <a:off x="708939" y="2421615"/>
            <a:ext cx="1962785" cy="3568700"/>
          </a:xfrm>
          <a:prstGeom prst="rect">
            <a:avLst/>
          </a:prstGeom>
        </p:spPr>
        <p:txBody>
          <a:bodyPr vert="horz" wrap="square" lIns="0" tIns="144780" rIns="0" bIns="0" rtlCol="0">
            <a:spAutoFit/>
          </a:bodyPr>
          <a:lstStyle/>
          <a:p>
            <a:pPr marL="393065" indent="-370205">
              <a:lnSpc>
                <a:spcPct val="100000"/>
              </a:lnSpc>
              <a:spcBef>
                <a:spcPts val="1140"/>
              </a:spcBef>
              <a:buFont typeface="Times New Roman"/>
              <a:buAutoNum type="alphaUcPeriod"/>
              <a:tabLst>
                <a:tab pos="393065" algn="l"/>
              </a:tabLst>
            </a:pPr>
            <a:r>
              <a:rPr sz="2450" spc="320" dirty="0">
                <a:latin typeface="Cambria"/>
                <a:cs typeface="Cambria"/>
              </a:rPr>
              <a:t>χ</a:t>
            </a:r>
            <a:r>
              <a:rPr sz="2450" spc="150" dirty="0">
                <a:latin typeface="Cambria"/>
                <a:cs typeface="Cambria"/>
              </a:rPr>
              <a:t> </a:t>
            </a:r>
            <a:r>
              <a:rPr sz="2450" spc="515" dirty="0">
                <a:latin typeface="Cambria"/>
                <a:cs typeface="Cambria"/>
              </a:rPr>
              <a:t>&lt;</a:t>
            </a:r>
            <a:r>
              <a:rPr sz="2450" spc="150" dirty="0">
                <a:latin typeface="Cambria"/>
                <a:cs typeface="Cambria"/>
              </a:rPr>
              <a:t> </a:t>
            </a:r>
            <a:r>
              <a:rPr sz="2450" i="1" spc="175" dirty="0">
                <a:latin typeface="Arial"/>
                <a:cs typeface="Arial"/>
              </a:rPr>
              <a:t>−</a:t>
            </a:r>
            <a:r>
              <a:rPr sz="2450" spc="175" dirty="0">
                <a:latin typeface="Times New Roman"/>
                <a:cs typeface="Times New Roman"/>
              </a:rPr>
              <a:t>1</a:t>
            </a:r>
            <a:endParaRPr sz="2450">
              <a:latin typeface="Times New Roman"/>
              <a:cs typeface="Times New Roman"/>
            </a:endParaRPr>
          </a:p>
          <a:p>
            <a:pPr marL="393065" indent="-358140">
              <a:lnSpc>
                <a:spcPct val="100000"/>
              </a:lnSpc>
              <a:spcBef>
                <a:spcPts val="1045"/>
              </a:spcBef>
              <a:buFont typeface="Times New Roman"/>
              <a:buAutoNum type="alphaUcPeriod"/>
              <a:tabLst>
                <a:tab pos="393065" algn="l"/>
              </a:tabLst>
            </a:pPr>
            <a:r>
              <a:rPr sz="2450" spc="320" dirty="0">
                <a:latin typeface="Cambria"/>
                <a:cs typeface="Cambria"/>
              </a:rPr>
              <a:t>χ</a:t>
            </a:r>
            <a:r>
              <a:rPr sz="2450" spc="150" dirty="0">
                <a:latin typeface="Cambria"/>
                <a:cs typeface="Cambria"/>
              </a:rPr>
              <a:t> </a:t>
            </a:r>
            <a:r>
              <a:rPr sz="2450" spc="385" dirty="0">
                <a:latin typeface="Times New Roman"/>
                <a:cs typeface="Times New Roman"/>
              </a:rPr>
              <a:t>=</a:t>
            </a:r>
            <a:r>
              <a:rPr sz="2450" spc="75" dirty="0">
                <a:latin typeface="Times New Roman"/>
                <a:cs typeface="Times New Roman"/>
              </a:rPr>
              <a:t> </a:t>
            </a:r>
            <a:r>
              <a:rPr sz="2450" i="1" spc="175" dirty="0">
                <a:latin typeface="Arial"/>
                <a:cs typeface="Arial"/>
              </a:rPr>
              <a:t>−</a:t>
            </a:r>
            <a:r>
              <a:rPr sz="2450" spc="175" dirty="0">
                <a:latin typeface="Times New Roman"/>
                <a:cs typeface="Times New Roman"/>
              </a:rPr>
              <a:t>1</a:t>
            </a:r>
            <a:endParaRPr sz="2450">
              <a:latin typeface="Times New Roman"/>
              <a:cs typeface="Times New Roman"/>
            </a:endParaRPr>
          </a:p>
          <a:p>
            <a:pPr marL="393065" indent="-361950">
              <a:lnSpc>
                <a:spcPct val="100000"/>
              </a:lnSpc>
              <a:spcBef>
                <a:spcPts val="1045"/>
              </a:spcBef>
              <a:buFont typeface="Times New Roman"/>
              <a:buAutoNum type="alphaUcPeriod"/>
              <a:tabLst>
                <a:tab pos="393065" algn="l"/>
              </a:tabLst>
            </a:pPr>
            <a:r>
              <a:rPr sz="2450" i="1" spc="200" dirty="0">
                <a:latin typeface="Arial"/>
                <a:cs typeface="Arial"/>
              </a:rPr>
              <a:t>−</a:t>
            </a:r>
            <a:r>
              <a:rPr sz="2450" spc="200" dirty="0">
                <a:latin typeface="Times New Roman"/>
                <a:cs typeface="Times New Roman"/>
              </a:rPr>
              <a:t>1</a:t>
            </a:r>
            <a:r>
              <a:rPr sz="2450" spc="75" dirty="0">
                <a:latin typeface="Times New Roman"/>
                <a:cs typeface="Times New Roman"/>
              </a:rPr>
              <a:t> </a:t>
            </a:r>
            <a:r>
              <a:rPr sz="2450" spc="515" dirty="0">
                <a:latin typeface="Cambria"/>
                <a:cs typeface="Cambria"/>
              </a:rPr>
              <a:t>&lt;</a:t>
            </a:r>
            <a:r>
              <a:rPr sz="2450" spc="150" dirty="0">
                <a:latin typeface="Cambria"/>
                <a:cs typeface="Cambria"/>
              </a:rPr>
              <a:t> </a:t>
            </a:r>
            <a:r>
              <a:rPr sz="2450" spc="320" dirty="0">
                <a:latin typeface="Cambria"/>
                <a:cs typeface="Cambria"/>
              </a:rPr>
              <a:t>χ</a:t>
            </a:r>
            <a:r>
              <a:rPr sz="2450" spc="155" dirty="0">
                <a:latin typeface="Cambria"/>
                <a:cs typeface="Cambria"/>
              </a:rPr>
              <a:t> </a:t>
            </a:r>
            <a:r>
              <a:rPr sz="2450" spc="515" dirty="0">
                <a:latin typeface="Cambria"/>
                <a:cs typeface="Cambria"/>
              </a:rPr>
              <a:t>&lt;</a:t>
            </a:r>
            <a:r>
              <a:rPr sz="2450" spc="145" dirty="0">
                <a:latin typeface="Cambria"/>
                <a:cs typeface="Cambria"/>
              </a:rPr>
              <a:t> </a:t>
            </a:r>
            <a:r>
              <a:rPr sz="2450" spc="-50" dirty="0">
                <a:latin typeface="Times New Roman"/>
                <a:cs typeface="Times New Roman"/>
              </a:rPr>
              <a:t>0</a:t>
            </a:r>
            <a:endParaRPr sz="2450">
              <a:latin typeface="Times New Roman"/>
              <a:cs typeface="Times New Roman"/>
            </a:endParaRPr>
          </a:p>
          <a:p>
            <a:pPr marL="392430" indent="-374015">
              <a:lnSpc>
                <a:spcPct val="100000"/>
              </a:lnSpc>
              <a:spcBef>
                <a:spcPts val="1045"/>
              </a:spcBef>
              <a:buFont typeface="Times New Roman"/>
              <a:buAutoNum type="alphaUcPeriod"/>
              <a:tabLst>
                <a:tab pos="392430" algn="l"/>
              </a:tabLst>
            </a:pPr>
            <a:r>
              <a:rPr sz="2450" spc="320" dirty="0">
                <a:latin typeface="Cambria"/>
                <a:cs typeface="Cambria"/>
              </a:rPr>
              <a:t>χ</a:t>
            </a:r>
            <a:r>
              <a:rPr sz="2450" spc="150" dirty="0">
                <a:latin typeface="Cambria"/>
                <a:cs typeface="Cambria"/>
              </a:rPr>
              <a:t> </a:t>
            </a:r>
            <a:r>
              <a:rPr sz="2450" spc="385" dirty="0">
                <a:latin typeface="Times New Roman"/>
                <a:cs typeface="Times New Roman"/>
              </a:rPr>
              <a:t>=</a:t>
            </a:r>
            <a:r>
              <a:rPr sz="2450" spc="75" dirty="0">
                <a:latin typeface="Times New Roman"/>
                <a:cs typeface="Times New Roman"/>
              </a:rPr>
              <a:t> </a:t>
            </a:r>
            <a:r>
              <a:rPr sz="2450" spc="-50" dirty="0">
                <a:latin typeface="Times New Roman"/>
                <a:cs typeface="Times New Roman"/>
              </a:rPr>
              <a:t>0</a:t>
            </a:r>
            <a:endParaRPr sz="2450">
              <a:latin typeface="Times New Roman"/>
              <a:cs typeface="Times New Roman"/>
            </a:endParaRPr>
          </a:p>
          <a:p>
            <a:pPr marL="393065" indent="-349885">
              <a:lnSpc>
                <a:spcPct val="100000"/>
              </a:lnSpc>
              <a:spcBef>
                <a:spcPts val="1045"/>
              </a:spcBef>
              <a:buAutoNum type="alphaUcPeriod"/>
              <a:tabLst>
                <a:tab pos="393065" algn="l"/>
              </a:tabLst>
            </a:pPr>
            <a:r>
              <a:rPr sz="2450" dirty="0">
                <a:latin typeface="Times New Roman"/>
                <a:cs typeface="Times New Roman"/>
              </a:rPr>
              <a:t>0</a:t>
            </a:r>
            <a:r>
              <a:rPr sz="2450" spc="50" dirty="0">
                <a:latin typeface="Times New Roman"/>
                <a:cs typeface="Times New Roman"/>
              </a:rPr>
              <a:t> </a:t>
            </a:r>
            <a:r>
              <a:rPr sz="2450" spc="515" dirty="0">
                <a:latin typeface="Cambria"/>
                <a:cs typeface="Cambria"/>
              </a:rPr>
              <a:t>&lt;</a:t>
            </a:r>
            <a:r>
              <a:rPr sz="2450" spc="125" dirty="0">
                <a:latin typeface="Cambria"/>
                <a:cs typeface="Cambria"/>
              </a:rPr>
              <a:t> </a:t>
            </a:r>
            <a:r>
              <a:rPr sz="2450" spc="320" dirty="0">
                <a:latin typeface="Cambria"/>
                <a:cs typeface="Cambria"/>
              </a:rPr>
              <a:t>χ</a:t>
            </a:r>
            <a:r>
              <a:rPr sz="2450" spc="130" dirty="0">
                <a:latin typeface="Cambria"/>
                <a:cs typeface="Cambria"/>
              </a:rPr>
              <a:t> </a:t>
            </a:r>
            <a:r>
              <a:rPr sz="2450" spc="515" dirty="0">
                <a:latin typeface="Cambria"/>
                <a:cs typeface="Cambria"/>
              </a:rPr>
              <a:t>&lt;</a:t>
            </a:r>
            <a:r>
              <a:rPr sz="2450" spc="120" dirty="0">
                <a:latin typeface="Cambria"/>
                <a:cs typeface="Cambria"/>
              </a:rPr>
              <a:t> </a:t>
            </a:r>
            <a:r>
              <a:rPr sz="2450" spc="-50" dirty="0">
                <a:latin typeface="Times New Roman"/>
                <a:cs typeface="Times New Roman"/>
              </a:rPr>
              <a:t>1</a:t>
            </a:r>
            <a:endParaRPr sz="2450">
              <a:latin typeface="Times New Roman"/>
              <a:cs typeface="Times New Roman"/>
            </a:endParaRPr>
          </a:p>
          <a:p>
            <a:pPr marL="393065" indent="-341630">
              <a:lnSpc>
                <a:spcPct val="100000"/>
              </a:lnSpc>
              <a:spcBef>
                <a:spcPts val="1045"/>
              </a:spcBef>
              <a:buFont typeface="Times New Roman"/>
              <a:buAutoNum type="alphaUcPeriod"/>
              <a:tabLst>
                <a:tab pos="393065" algn="l"/>
              </a:tabLst>
            </a:pPr>
            <a:r>
              <a:rPr sz="2450" spc="320" dirty="0">
                <a:latin typeface="Cambria"/>
                <a:cs typeface="Cambria"/>
              </a:rPr>
              <a:t>χ</a:t>
            </a:r>
            <a:r>
              <a:rPr sz="2450" spc="150" dirty="0">
                <a:latin typeface="Cambria"/>
                <a:cs typeface="Cambria"/>
              </a:rPr>
              <a:t> </a:t>
            </a:r>
            <a:r>
              <a:rPr sz="2450" spc="385" dirty="0">
                <a:latin typeface="Times New Roman"/>
                <a:cs typeface="Times New Roman"/>
              </a:rPr>
              <a:t>=</a:t>
            </a:r>
            <a:r>
              <a:rPr sz="2450" spc="75" dirty="0">
                <a:latin typeface="Times New Roman"/>
                <a:cs typeface="Times New Roman"/>
              </a:rPr>
              <a:t> </a:t>
            </a:r>
            <a:r>
              <a:rPr sz="2450" spc="-50" dirty="0">
                <a:latin typeface="Times New Roman"/>
                <a:cs typeface="Times New Roman"/>
              </a:rPr>
              <a:t>1</a:t>
            </a:r>
            <a:endParaRPr sz="2450">
              <a:latin typeface="Times New Roman"/>
              <a:cs typeface="Times New Roman"/>
            </a:endParaRPr>
          </a:p>
          <a:p>
            <a:pPr marL="393065" indent="-380365">
              <a:lnSpc>
                <a:spcPct val="100000"/>
              </a:lnSpc>
              <a:spcBef>
                <a:spcPts val="1045"/>
              </a:spcBef>
              <a:buFont typeface="Times New Roman"/>
              <a:buAutoNum type="alphaUcPeriod"/>
              <a:tabLst>
                <a:tab pos="393065" algn="l"/>
              </a:tabLst>
            </a:pPr>
            <a:r>
              <a:rPr sz="2450" spc="320" dirty="0">
                <a:latin typeface="Cambria"/>
                <a:cs typeface="Cambria"/>
              </a:rPr>
              <a:t>χ</a:t>
            </a:r>
            <a:r>
              <a:rPr sz="2450" spc="150" dirty="0">
                <a:latin typeface="Cambria"/>
                <a:cs typeface="Cambria"/>
              </a:rPr>
              <a:t> </a:t>
            </a:r>
            <a:r>
              <a:rPr sz="2450" spc="515" dirty="0">
                <a:latin typeface="Cambria"/>
                <a:cs typeface="Cambria"/>
              </a:rPr>
              <a:t>&gt;</a:t>
            </a:r>
            <a:r>
              <a:rPr sz="2450" spc="145" dirty="0">
                <a:latin typeface="Cambria"/>
                <a:cs typeface="Cambria"/>
              </a:rPr>
              <a:t> </a:t>
            </a:r>
            <a:r>
              <a:rPr sz="2450" spc="-50" dirty="0">
                <a:latin typeface="Times New Roman"/>
                <a:cs typeface="Times New Roman"/>
              </a:rPr>
              <a:t>1</a:t>
            </a:r>
            <a:endParaRPr sz="2450">
              <a:latin typeface="Times New Roman"/>
              <a:cs typeface="Times New Roman"/>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36310" algn="l"/>
              </a:tabLst>
            </a:pPr>
            <a:r>
              <a:rPr sz="1200" spc="-10" dirty="0">
                <a:latin typeface="Times New Roman"/>
                <a:cs typeface="Times New Roman"/>
              </a:rPr>
              <a:t>ConcepTest</a:t>
            </a:r>
            <a:r>
              <a:rPr sz="1200" dirty="0">
                <a:latin typeface="Times New Roman"/>
                <a:cs typeface="Times New Roman"/>
              </a:rPr>
              <a:t>	11.6.</a:t>
            </a:r>
            <a:r>
              <a:rPr sz="1200" spc="240" dirty="0">
                <a:latin typeface="Times New Roman"/>
                <a:cs typeface="Times New Roman"/>
              </a:rPr>
              <a:t>  </a:t>
            </a:r>
            <a:r>
              <a:rPr sz="1200" dirty="0">
                <a:latin typeface="Times New Roman"/>
                <a:cs typeface="Times New Roman"/>
              </a:rPr>
              <a:t>MAGNETIC</a:t>
            </a:r>
            <a:r>
              <a:rPr sz="1200" spc="165" dirty="0">
                <a:latin typeface="Times New Roman"/>
                <a:cs typeface="Times New Roman"/>
              </a:rPr>
              <a:t> </a:t>
            </a:r>
            <a:r>
              <a:rPr sz="1200" spc="-10" dirty="0">
                <a:latin typeface="Times New Roman"/>
                <a:cs typeface="Times New Roman"/>
              </a:rPr>
              <a:t>MATERIALS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70" dirty="0"/>
              <a:t> </a:t>
            </a:r>
            <a:r>
              <a:rPr dirty="0"/>
              <a:t>superconductor</a:t>
            </a:r>
            <a:r>
              <a:rPr spc="-60" dirty="0"/>
              <a:t> </a:t>
            </a:r>
            <a:r>
              <a:rPr spc="-30" dirty="0"/>
              <a:t>completely</a:t>
            </a:r>
            <a:r>
              <a:rPr spc="-65" dirty="0"/>
              <a:t> </a:t>
            </a:r>
            <a:r>
              <a:rPr spc="-10" dirty="0"/>
              <a:t>repels</a:t>
            </a:r>
            <a:r>
              <a:rPr spc="-65" dirty="0"/>
              <a:t> </a:t>
            </a:r>
            <a:r>
              <a:rPr dirty="0"/>
              <a:t>external</a:t>
            </a:r>
            <a:r>
              <a:rPr spc="-65" dirty="0"/>
              <a:t> </a:t>
            </a:r>
            <a:r>
              <a:rPr dirty="0"/>
              <a:t>magnetic</a:t>
            </a:r>
            <a:r>
              <a:rPr spc="-65" dirty="0"/>
              <a:t> </a:t>
            </a:r>
            <a:r>
              <a:rPr spc="-50" dirty="0"/>
              <a:t>fields,</a:t>
            </a:r>
            <a:r>
              <a:rPr spc="-30" dirty="0"/>
              <a:t> </a:t>
            </a:r>
            <a:r>
              <a:rPr spc="-10" dirty="0"/>
              <a:t>lead- ing</a:t>
            </a:r>
            <a:r>
              <a:rPr spc="-30" dirty="0"/>
              <a:t> </a:t>
            </a:r>
            <a:r>
              <a:rPr dirty="0"/>
              <a:t>to</a:t>
            </a:r>
            <a:r>
              <a:rPr spc="-25" dirty="0"/>
              <a:t> </a:t>
            </a:r>
            <a:r>
              <a:rPr spc="-40" dirty="0"/>
              <a:t>zero</a:t>
            </a:r>
            <a:r>
              <a:rPr spc="-25" dirty="0"/>
              <a:t> </a:t>
            </a:r>
            <a:r>
              <a:rPr spc="-70" dirty="0"/>
              <a:t>field</a:t>
            </a:r>
            <a:r>
              <a:rPr spc="-30" dirty="0"/>
              <a:t> </a:t>
            </a:r>
            <a:r>
              <a:rPr dirty="0"/>
              <a:t>within</a:t>
            </a:r>
            <a:r>
              <a:rPr spc="-25" dirty="0"/>
              <a:t> </a:t>
            </a:r>
            <a:r>
              <a:rPr dirty="0"/>
              <a:t>the</a:t>
            </a:r>
            <a:r>
              <a:rPr spc="-30" dirty="0"/>
              <a:t> </a:t>
            </a:r>
            <a:r>
              <a:rPr dirty="0"/>
              <a:t>superconductors.</a:t>
            </a:r>
            <a:r>
              <a:rPr spc="350" dirty="0"/>
              <a:t> </a:t>
            </a:r>
            <a:r>
              <a:rPr spc="75" dirty="0"/>
              <a:t>What</a:t>
            </a:r>
            <a:r>
              <a:rPr spc="-25" dirty="0"/>
              <a:t> </a:t>
            </a:r>
            <a:r>
              <a:rPr spc="-20" dirty="0"/>
              <a:t>is</a:t>
            </a:r>
            <a:r>
              <a:rPr spc="-30" dirty="0"/>
              <a:t> </a:t>
            </a:r>
            <a:r>
              <a:rPr dirty="0"/>
              <a:t>the</a:t>
            </a:r>
            <a:r>
              <a:rPr spc="-25" dirty="0"/>
              <a:t> </a:t>
            </a:r>
            <a:r>
              <a:rPr spc="-10" dirty="0"/>
              <a:t>magnetic </a:t>
            </a:r>
            <a:r>
              <a:rPr dirty="0"/>
              <a:t>susceptibility</a:t>
            </a:r>
            <a:r>
              <a:rPr spc="35" dirty="0"/>
              <a:t> </a:t>
            </a:r>
            <a:r>
              <a:rPr dirty="0"/>
              <a:t>of</a:t>
            </a:r>
            <a:r>
              <a:rPr spc="45" dirty="0"/>
              <a:t> </a:t>
            </a:r>
            <a:r>
              <a:rPr dirty="0"/>
              <a:t>a</a:t>
            </a:r>
            <a:r>
              <a:rPr spc="45" dirty="0"/>
              <a:t> </a:t>
            </a:r>
            <a:r>
              <a:rPr dirty="0"/>
              <a:t>superconductor?</a:t>
            </a:r>
            <a:r>
              <a:rPr spc="275" dirty="0"/>
              <a:t> </a:t>
            </a:r>
            <a:r>
              <a:rPr dirty="0"/>
              <a:t>(Choose</a:t>
            </a:r>
            <a:r>
              <a:rPr spc="45" dirty="0"/>
              <a:t> </a:t>
            </a:r>
            <a:r>
              <a:rPr spc="-10" dirty="0"/>
              <a:t>one.)</a:t>
            </a:r>
          </a:p>
        </p:txBody>
      </p:sp>
      <p:sp>
        <p:nvSpPr>
          <p:cNvPr id="5" name="object 5"/>
          <p:cNvSpPr txBox="1"/>
          <p:nvPr/>
        </p:nvSpPr>
        <p:spPr>
          <a:xfrm>
            <a:off x="695045" y="2421615"/>
            <a:ext cx="8291830" cy="4568190"/>
          </a:xfrm>
          <a:prstGeom prst="rect">
            <a:avLst/>
          </a:prstGeom>
        </p:spPr>
        <p:txBody>
          <a:bodyPr vert="horz" wrap="square" lIns="0" tIns="144780" rIns="0" bIns="0" rtlCol="0">
            <a:spAutoFit/>
          </a:bodyPr>
          <a:lstStyle/>
          <a:p>
            <a:pPr marL="407034" indent="-370205">
              <a:lnSpc>
                <a:spcPct val="100000"/>
              </a:lnSpc>
              <a:spcBef>
                <a:spcPts val="1140"/>
              </a:spcBef>
              <a:buFont typeface="Times New Roman"/>
              <a:buAutoNum type="alphaUcPeriod"/>
              <a:tabLst>
                <a:tab pos="407034" algn="l"/>
              </a:tabLst>
            </a:pPr>
            <a:r>
              <a:rPr sz="2450" spc="320" dirty="0">
                <a:latin typeface="Cambria"/>
                <a:cs typeface="Cambria"/>
              </a:rPr>
              <a:t>χ</a:t>
            </a:r>
            <a:r>
              <a:rPr sz="2450" spc="150" dirty="0">
                <a:latin typeface="Cambria"/>
                <a:cs typeface="Cambria"/>
              </a:rPr>
              <a:t> </a:t>
            </a:r>
            <a:r>
              <a:rPr sz="2450" spc="515" dirty="0">
                <a:latin typeface="Cambria"/>
                <a:cs typeface="Cambria"/>
              </a:rPr>
              <a:t>&lt;</a:t>
            </a:r>
            <a:r>
              <a:rPr sz="2450" spc="150" dirty="0">
                <a:latin typeface="Cambria"/>
                <a:cs typeface="Cambria"/>
              </a:rPr>
              <a:t> </a:t>
            </a:r>
            <a:r>
              <a:rPr sz="2450" i="1" spc="175" dirty="0">
                <a:latin typeface="Arial"/>
                <a:cs typeface="Arial"/>
              </a:rPr>
              <a:t>−</a:t>
            </a:r>
            <a:r>
              <a:rPr sz="2450" spc="175" dirty="0">
                <a:latin typeface="Times New Roman"/>
                <a:cs typeface="Times New Roman"/>
              </a:rPr>
              <a:t>1</a:t>
            </a:r>
            <a:endParaRPr sz="2450">
              <a:latin typeface="Times New Roman"/>
              <a:cs typeface="Times New Roman"/>
            </a:endParaRPr>
          </a:p>
          <a:p>
            <a:pPr marL="407034" indent="-358140">
              <a:lnSpc>
                <a:spcPct val="100000"/>
              </a:lnSpc>
              <a:spcBef>
                <a:spcPts val="1045"/>
              </a:spcBef>
              <a:buFont typeface="Times New Roman"/>
              <a:buAutoNum type="alphaUcPeriod"/>
              <a:tabLst>
                <a:tab pos="407034" algn="l"/>
              </a:tabLst>
            </a:pPr>
            <a:r>
              <a:rPr sz="2450" spc="320" dirty="0">
                <a:latin typeface="Cambria"/>
                <a:cs typeface="Cambria"/>
              </a:rPr>
              <a:t>χ</a:t>
            </a:r>
            <a:r>
              <a:rPr sz="2450" spc="150" dirty="0">
                <a:latin typeface="Cambria"/>
                <a:cs typeface="Cambria"/>
              </a:rPr>
              <a:t> </a:t>
            </a:r>
            <a:r>
              <a:rPr sz="2450" spc="385" dirty="0">
                <a:latin typeface="Times New Roman"/>
                <a:cs typeface="Times New Roman"/>
              </a:rPr>
              <a:t>=</a:t>
            </a:r>
            <a:r>
              <a:rPr sz="2450" spc="75" dirty="0">
                <a:latin typeface="Times New Roman"/>
                <a:cs typeface="Times New Roman"/>
              </a:rPr>
              <a:t> </a:t>
            </a:r>
            <a:r>
              <a:rPr sz="2450" i="1" spc="175" dirty="0">
                <a:latin typeface="Arial"/>
                <a:cs typeface="Arial"/>
              </a:rPr>
              <a:t>−</a:t>
            </a:r>
            <a:r>
              <a:rPr sz="2450" spc="175" dirty="0">
                <a:latin typeface="Times New Roman"/>
                <a:cs typeface="Times New Roman"/>
              </a:rPr>
              <a:t>1</a:t>
            </a:r>
            <a:endParaRPr sz="2450">
              <a:latin typeface="Times New Roman"/>
              <a:cs typeface="Times New Roman"/>
            </a:endParaRPr>
          </a:p>
          <a:p>
            <a:pPr marL="406400" indent="-361950">
              <a:lnSpc>
                <a:spcPct val="100000"/>
              </a:lnSpc>
              <a:spcBef>
                <a:spcPts val="1045"/>
              </a:spcBef>
              <a:buFont typeface="Times New Roman"/>
              <a:buAutoNum type="alphaUcPeriod"/>
              <a:tabLst>
                <a:tab pos="406400" algn="l"/>
              </a:tabLst>
            </a:pPr>
            <a:r>
              <a:rPr sz="2450" i="1" spc="200" dirty="0">
                <a:latin typeface="Arial"/>
                <a:cs typeface="Arial"/>
              </a:rPr>
              <a:t>−</a:t>
            </a:r>
            <a:r>
              <a:rPr sz="2450" spc="200" dirty="0">
                <a:latin typeface="Times New Roman"/>
                <a:cs typeface="Times New Roman"/>
              </a:rPr>
              <a:t>1</a:t>
            </a:r>
            <a:r>
              <a:rPr sz="2450" spc="75" dirty="0">
                <a:latin typeface="Times New Roman"/>
                <a:cs typeface="Times New Roman"/>
              </a:rPr>
              <a:t> </a:t>
            </a:r>
            <a:r>
              <a:rPr sz="2450" spc="515" dirty="0">
                <a:latin typeface="Cambria"/>
                <a:cs typeface="Cambria"/>
              </a:rPr>
              <a:t>&lt;</a:t>
            </a:r>
            <a:r>
              <a:rPr sz="2450" spc="150" dirty="0">
                <a:latin typeface="Cambria"/>
                <a:cs typeface="Cambria"/>
              </a:rPr>
              <a:t> </a:t>
            </a:r>
            <a:r>
              <a:rPr sz="2450" spc="320" dirty="0">
                <a:latin typeface="Cambria"/>
                <a:cs typeface="Cambria"/>
              </a:rPr>
              <a:t>χ</a:t>
            </a:r>
            <a:r>
              <a:rPr sz="2450" spc="155" dirty="0">
                <a:latin typeface="Cambria"/>
                <a:cs typeface="Cambria"/>
              </a:rPr>
              <a:t> </a:t>
            </a:r>
            <a:r>
              <a:rPr sz="2450" spc="515" dirty="0">
                <a:latin typeface="Cambria"/>
                <a:cs typeface="Cambria"/>
              </a:rPr>
              <a:t>&lt;</a:t>
            </a:r>
            <a:r>
              <a:rPr sz="2450" spc="145" dirty="0">
                <a:latin typeface="Cambria"/>
                <a:cs typeface="Cambria"/>
              </a:rPr>
              <a:t> </a:t>
            </a:r>
            <a:r>
              <a:rPr sz="2450" spc="-50" dirty="0">
                <a:latin typeface="Times New Roman"/>
                <a:cs typeface="Times New Roman"/>
              </a:rPr>
              <a:t>0</a:t>
            </a:r>
            <a:endParaRPr sz="2450">
              <a:latin typeface="Times New Roman"/>
              <a:cs typeface="Times New Roman"/>
            </a:endParaRPr>
          </a:p>
          <a:p>
            <a:pPr marL="406400" indent="-374015">
              <a:lnSpc>
                <a:spcPct val="100000"/>
              </a:lnSpc>
              <a:spcBef>
                <a:spcPts val="1045"/>
              </a:spcBef>
              <a:buFont typeface="Times New Roman"/>
              <a:buAutoNum type="alphaUcPeriod"/>
              <a:tabLst>
                <a:tab pos="406400" algn="l"/>
              </a:tabLst>
            </a:pPr>
            <a:r>
              <a:rPr sz="2450" spc="320" dirty="0">
                <a:latin typeface="Cambria"/>
                <a:cs typeface="Cambria"/>
              </a:rPr>
              <a:t>χ</a:t>
            </a:r>
            <a:r>
              <a:rPr sz="2450" spc="150" dirty="0">
                <a:latin typeface="Cambria"/>
                <a:cs typeface="Cambria"/>
              </a:rPr>
              <a:t> </a:t>
            </a:r>
            <a:r>
              <a:rPr sz="2450" spc="385" dirty="0">
                <a:latin typeface="Times New Roman"/>
                <a:cs typeface="Times New Roman"/>
              </a:rPr>
              <a:t>=</a:t>
            </a:r>
            <a:r>
              <a:rPr sz="2450" spc="75" dirty="0">
                <a:latin typeface="Times New Roman"/>
                <a:cs typeface="Times New Roman"/>
              </a:rPr>
              <a:t> </a:t>
            </a:r>
            <a:r>
              <a:rPr sz="2450" spc="-50" dirty="0">
                <a:latin typeface="Times New Roman"/>
                <a:cs typeface="Times New Roman"/>
              </a:rPr>
              <a:t>0</a:t>
            </a:r>
            <a:endParaRPr sz="2450">
              <a:latin typeface="Times New Roman"/>
              <a:cs typeface="Times New Roman"/>
            </a:endParaRPr>
          </a:p>
          <a:p>
            <a:pPr marL="407034" indent="-349885">
              <a:lnSpc>
                <a:spcPct val="100000"/>
              </a:lnSpc>
              <a:spcBef>
                <a:spcPts val="1045"/>
              </a:spcBef>
              <a:buAutoNum type="alphaUcPeriod"/>
              <a:tabLst>
                <a:tab pos="407034" algn="l"/>
              </a:tabLst>
            </a:pPr>
            <a:r>
              <a:rPr sz="2450" dirty="0">
                <a:latin typeface="Times New Roman"/>
                <a:cs typeface="Times New Roman"/>
              </a:rPr>
              <a:t>0</a:t>
            </a:r>
            <a:r>
              <a:rPr sz="2450" spc="50" dirty="0">
                <a:latin typeface="Times New Roman"/>
                <a:cs typeface="Times New Roman"/>
              </a:rPr>
              <a:t> </a:t>
            </a:r>
            <a:r>
              <a:rPr sz="2450" spc="515" dirty="0">
                <a:latin typeface="Cambria"/>
                <a:cs typeface="Cambria"/>
              </a:rPr>
              <a:t>&lt;</a:t>
            </a:r>
            <a:r>
              <a:rPr sz="2450" spc="125" dirty="0">
                <a:latin typeface="Cambria"/>
                <a:cs typeface="Cambria"/>
              </a:rPr>
              <a:t> </a:t>
            </a:r>
            <a:r>
              <a:rPr sz="2450" spc="320" dirty="0">
                <a:latin typeface="Cambria"/>
                <a:cs typeface="Cambria"/>
              </a:rPr>
              <a:t>χ</a:t>
            </a:r>
            <a:r>
              <a:rPr sz="2450" spc="130" dirty="0">
                <a:latin typeface="Cambria"/>
                <a:cs typeface="Cambria"/>
              </a:rPr>
              <a:t> </a:t>
            </a:r>
            <a:r>
              <a:rPr sz="2450" spc="515" dirty="0">
                <a:latin typeface="Cambria"/>
                <a:cs typeface="Cambria"/>
              </a:rPr>
              <a:t>&lt;</a:t>
            </a:r>
            <a:r>
              <a:rPr sz="2450" spc="120" dirty="0">
                <a:latin typeface="Cambria"/>
                <a:cs typeface="Cambria"/>
              </a:rPr>
              <a:t> </a:t>
            </a:r>
            <a:r>
              <a:rPr sz="2450" spc="-50" dirty="0">
                <a:latin typeface="Times New Roman"/>
                <a:cs typeface="Times New Roman"/>
              </a:rPr>
              <a:t>1</a:t>
            </a:r>
            <a:endParaRPr sz="2450">
              <a:latin typeface="Times New Roman"/>
              <a:cs typeface="Times New Roman"/>
            </a:endParaRPr>
          </a:p>
          <a:p>
            <a:pPr marL="407034" indent="-341630">
              <a:lnSpc>
                <a:spcPct val="100000"/>
              </a:lnSpc>
              <a:spcBef>
                <a:spcPts val="1045"/>
              </a:spcBef>
              <a:buFont typeface="Times New Roman"/>
              <a:buAutoNum type="alphaUcPeriod"/>
              <a:tabLst>
                <a:tab pos="407034" algn="l"/>
              </a:tabLst>
            </a:pPr>
            <a:r>
              <a:rPr sz="2450" spc="320" dirty="0">
                <a:latin typeface="Cambria"/>
                <a:cs typeface="Cambria"/>
              </a:rPr>
              <a:t>χ</a:t>
            </a:r>
            <a:r>
              <a:rPr sz="2450" spc="150" dirty="0">
                <a:latin typeface="Cambria"/>
                <a:cs typeface="Cambria"/>
              </a:rPr>
              <a:t> </a:t>
            </a:r>
            <a:r>
              <a:rPr sz="2450" spc="385" dirty="0">
                <a:latin typeface="Times New Roman"/>
                <a:cs typeface="Times New Roman"/>
              </a:rPr>
              <a:t>=</a:t>
            </a:r>
            <a:r>
              <a:rPr sz="2450" spc="75" dirty="0">
                <a:latin typeface="Times New Roman"/>
                <a:cs typeface="Times New Roman"/>
              </a:rPr>
              <a:t> </a:t>
            </a:r>
            <a:r>
              <a:rPr sz="2450" spc="-50" dirty="0">
                <a:latin typeface="Times New Roman"/>
                <a:cs typeface="Times New Roman"/>
              </a:rPr>
              <a:t>1</a:t>
            </a:r>
            <a:endParaRPr sz="2450">
              <a:latin typeface="Times New Roman"/>
              <a:cs typeface="Times New Roman"/>
            </a:endParaRPr>
          </a:p>
          <a:p>
            <a:pPr marL="406400" indent="-380365">
              <a:lnSpc>
                <a:spcPct val="100000"/>
              </a:lnSpc>
              <a:spcBef>
                <a:spcPts val="1045"/>
              </a:spcBef>
              <a:buFont typeface="Times New Roman"/>
              <a:buAutoNum type="alphaUcPeriod"/>
              <a:tabLst>
                <a:tab pos="406400" algn="l"/>
              </a:tabLst>
            </a:pPr>
            <a:r>
              <a:rPr sz="2450" spc="320" dirty="0">
                <a:latin typeface="Cambria"/>
                <a:cs typeface="Cambria"/>
              </a:rPr>
              <a:t>χ</a:t>
            </a:r>
            <a:r>
              <a:rPr sz="2450" spc="150" dirty="0">
                <a:latin typeface="Cambria"/>
                <a:cs typeface="Cambria"/>
              </a:rPr>
              <a:t> </a:t>
            </a:r>
            <a:r>
              <a:rPr sz="2450" spc="515" dirty="0">
                <a:latin typeface="Cambria"/>
                <a:cs typeface="Cambria"/>
              </a:rPr>
              <a:t>&gt;</a:t>
            </a:r>
            <a:r>
              <a:rPr sz="2450" spc="145" dirty="0">
                <a:latin typeface="Cambria"/>
                <a:cs typeface="Cambria"/>
              </a:rPr>
              <a:t> </a:t>
            </a:r>
            <a:r>
              <a:rPr sz="2450" spc="-50" dirty="0">
                <a:latin typeface="Times New Roman"/>
                <a:cs typeface="Times New Roman"/>
              </a:rPr>
              <a:t>1</a:t>
            </a:r>
            <a:endParaRPr sz="2450">
              <a:latin typeface="Times New Roman"/>
              <a:cs typeface="Times New Roman"/>
            </a:endParaRPr>
          </a:p>
          <a:p>
            <a:pPr marL="25400">
              <a:lnSpc>
                <a:spcPct val="100000"/>
              </a:lnSpc>
              <a:spcBef>
                <a:spcPts val="1939"/>
              </a:spcBef>
              <a:tabLst>
                <a:tab pos="1633855" algn="l"/>
              </a:tabLst>
            </a:pPr>
            <a:r>
              <a:rPr sz="2450" b="1" spc="-10" dirty="0">
                <a:latin typeface="Georgia"/>
                <a:cs typeface="Georgia"/>
              </a:rPr>
              <a:t>Solution:</a:t>
            </a:r>
            <a:r>
              <a:rPr sz="2450" b="1" dirty="0">
                <a:latin typeface="Georgia"/>
                <a:cs typeface="Georgia"/>
              </a:rPr>
              <a:t>	</a:t>
            </a:r>
            <a:r>
              <a:rPr sz="2450" dirty="0">
                <a:latin typeface="Times New Roman"/>
                <a:cs typeface="Times New Roman"/>
              </a:rPr>
              <a:t>B.</a:t>
            </a:r>
            <a:r>
              <a:rPr sz="2450" spc="250" dirty="0">
                <a:latin typeface="Times New Roman"/>
                <a:cs typeface="Times New Roman"/>
              </a:rPr>
              <a:t> </a:t>
            </a:r>
            <a:r>
              <a:rPr sz="2450" dirty="0">
                <a:latin typeface="Times New Roman"/>
                <a:cs typeface="Times New Roman"/>
              </a:rPr>
              <a:t>In</a:t>
            </a:r>
            <a:r>
              <a:rPr sz="2450" spc="265" dirty="0">
                <a:latin typeface="Times New Roman"/>
                <a:cs typeface="Times New Roman"/>
              </a:rPr>
              <a:t> </a:t>
            </a:r>
            <a:r>
              <a:rPr sz="2450" dirty="0">
                <a:latin typeface="Times New Roman"/>
                <a:cs typeface="Times New Roman"/>
              </a:rPr>
              <a:t>order</a:t>
            </a:r>
            <a:r>
              <a:rPr sz="2450" spc="260" dirty="0">
                <a:latin typeface="Times New Roman"/>
                <a:cs typeface="Times New Roman"/>
              </a:rPr>
              <a:t> </a:t>
            </a:r>
            <a:r>
              <a:rPr sz="2450" dirty="0">
                <a:latin typeface="Times New Roman"/>
                <a:cs typeface="Times New Roman"/>
              </a:rPr>
              <a:t>to</a:t>
            </a:r>
            <a:r>
              <a:rPr sz="2450" spc="265" dirty="0">
                <a:latin typeface="Times New Roman"/>
                <a:cs typeface="Times New Roman"/>
              </a:rPr>
              <a:t> </a:t>
            </a:r>
            <a:r>
              <a:rPr sz="2450" dirty="0">
                <a:latin typeface="Times New Roman"/>
                <a:cs typeface="Times New Roman"/>
              </a:rPr>
              <a:t>cancel</a:t>
            </a:r>
            <a:r>
              <a:rPr sz="2450" spc="260" dirty="0">
                <a:latin typeface="Times New Roman"/>
                <a:cs typeface="Times New Roman"/>
              </a:rPr>
              <a:t> </a:t>
            </a:r>
            <a:r>
              <a:rPr sz="2450" dirty="0">
                <a:latin typeface="Times New Roman"/>
                <a:cs typeface="Times New Roman"/>
              </a:rPr>
              <a:t>out</a:t>
            </a:r>
            <a:r>
              <a:rPr sz="2450" spc="265" dirty="0">
                <a:latin typeface="Times New Roman"/>
                <a:cs typeface="Times New Roman"/>
              </a:rPr>
              <a:t> </a:t>
            </a:r>
            <a:r>
              <a:rPr sz="2450" dirty="0">
                <a:latin typeface="Times New Roman"/>
                <a:cs typeface="Times New Roman"/>
              </a:rPr>
              <a:t>an</a:t>
            </a:r>
            <a:r>
              <a:rPr sz="2450" spc="260" dirty="0">
                <a:latin typeface="Times New Roman"/>
                <a:cs typeface="Times New Roman"/>
              </a:rPr>
              <a:t> </a:t>
            </a:r>
            <a:r>
              <a:rPr sz="2450" dirty="0">
                <a:latin typeface="Times New Roman"/>
                <a:cs typeface="Times New Roman"/>
              </a:rPr>
              <a:t>external</a:t>
            </a:r>
            <a:r>
              <a:rPr sz="2450" spc="265" dirty="0">
                <a:latin typeface="Times New Roman"/>
                <a:cs typeface="Times New Roman"/>
              </a:rPr>
              <a:t> </a:t>
            </a:r>
            <a:r>
              <a:rPr sz="2450" dirty="0">
                <a:latin typeface="Times New Roman"/>
                <a:cs typeface="Times New Roman"/>
              </a:rPr>
              <a:t>magnetic</a:t>
            </a:r>
            <a:r>
              <a:rPr sz="2450" spc="260" dirty="0">
                <a:latin typeface="Times New Roman"/>
                <a:cs typeface="Times New Roman"/>
              </a:rPr>
              <a:t> </a:t>
            </a:r>
            <a:r>
              <a:rPr sz="2450" spc="-10" dirty="0">
                <a:latin typeface="Times New Roman"/>
                <a:cs typeface="Times New Roman"/>
              </a:rPr>
              <a:t>field</a:t>
            </a:r>
            <a:endParaRPr sz="2450">
              <a:latin typeface="Times New Roman"/>
              <a:cs typeface="Times New Roman"/>
            </a:endParaRPr>
          </a:p>
          <a:p>
            <a:pPr marL="36195">
              <a:lnSpc>
                <a:spcPct val="100000"/>
              </a:lnSpc>
              <a:spcBef>
                <a:spcPts val="50"/>
              </a:spcBef>
              <a:tabLst>
                <a:tab pos="381000" algn="l"/>
              </a:tabLst>
            </a:pPr>
            <a:r>
              <a:rPr sz="2450" spc="-1030" dirty="0">
                <a:latin typeface="Cambria"/>
                <a:cs typeface="Cambria"/>
              </a:rPr>
              <a:t>B</a:t>
            </a:r>
            <a:r>
              <a:rPr sz="3675" spc="247" baseline="14739" dirty="0">
                <a:latin typeface="Cambria"/>
                <a:cs typeface="Cambria"/>
              </a:rPr>
              <a:t>⃗</a:t>
            </a:r>
            <a:r>
              <a:rPr sz="3675" baseline="14739" dirty="0">
                <a:latin typeface="Cambria"/>
                <a:cs typeface="Cambria"/>
              </a:rPr>
              <a:t>	</a:t>
            </a:r>
            <a:r>
              <a:rPr sz="2450" dirty="0">
                <a:latin typeface="Times New Roman"/>
                <a:cs typeface="Times New Roman"/>
              </a:rPr>
              <a:t>the</a:t>
            </a:r>
            <a:r>
              <a:rPr sz="2450" spc="165" dirty="0">
                <a:latin typeface="Times New Roman"/>
                <a:cs typeface="Times New Roman"/>
              </a:rPr>
              <a:t> </a:t>
            </a:r>
            <a:r>
              <a:rPr sz="2450" dirty="0">
                <a:latin typeface="Times New Roman"/>
                <a:cs typeface="Times New Roman"/>
              </a:rPr>
              <a:t>superconductor</a:t>
            </a:r>
            <a:r>
              <a:rPr sz="2450" spc="175" dirty="0">
                <a:latin typeface="Times New Roman"/>
                <a:cs typeface="Times New Roman"/>
              </a:rPr>
              <a:t> </a:t>
            </a:r>
            <a:r>
              <a:rPr sz="2450" dirty="0">
                <a:latin typeface="Times New Roman"/>
                <a:cs typeface="Times New Roman"/>
              </a:rPr>
              <a:t>has</a:t>
            </a:r>
            <a:r>
              <a:rPr sz="2450" spc="175" dirty="0">
                <a:latin typeface="Times New Roman"/>
                <a:cs typeface="Times New Roman"/>
              </a:rPr>
              <a:t> </a:t>
            </a:r>
            <a:r>
              <a:rPr sz="2450" dirty="0">
                <a:latin typeface="Times New Roman"/>
                <a:cs typeface="Times New Roman"/>
              </a:rPr>
              <a:t>to</a:t>
            </a:r>
            <a:r>
              <a:rPr sz="2450" spc="175" dirty="0">
                <a:latin typeface="Times New Roman"/>
                <a:cs typeface="Times New Roman"/>
              </a:rPr>
              <a:t> </a:t>
            </a:r>
            <a:r>
              <a:rPr sz="2450" dirty="0">
                <a:latin typeface="Times New Roman"/>
                <a:cs typeface="Times New Roman"/>
              </a:rPr>
              <a:t>set</a:t>
            </a:r>
            <a:r>
              <a:rPr sz="2450" spc="175" dirty="0">
                <a:latin typeface="Times New Roman"/>
                <a:cs typeface="Times New Roman"/>
              </a:rPr>
              <a:t> </a:t>
            </a:r>
            <a:r>
              <a:rPr sz="2450" dirty="0">
                <a:latin typeface="Times New Roman"/>
                <a:cs typeface="Times New Roman"/>
              </a:rPr>
              <a:t>up</a:t>
            </a:r>
            <a:r>
              <a:rPr sz="2450" spc="175" dirty="0">
                <a:latin typeface="Times New Roman"/>
                <a:cs typeface="Times New Roman"/>
              </a:rPr>
              <a:t> </a:t>
            </a:r>
            <a:r>
              <a:rPr sz="2450" dirty="0">
                <a:latin typeface="Times New Roman"/>
                <a:cs typeface="Times New Roman"/>
              </a:rPr>
              <a:t>an</a:t>
            </a:r>
            <a:r>
              <a:rPr sz="2450" spc="175" dirty="0">
                <a:latin typeface="Times New Roman"/>
                <a:cs typeface="Times New Roman"/>
              </a:rPr>
              <a:t> </a:t>
            </a:r>
            <a:r>
              <a:rPr sz="2450" dirty="0">
                <a:latin typeface="Times New Roman"/>
                <a:cs typeface="Times New Roman"/>
              </a:rPr>
              <a:t>internal</a:t>
            </a:r>
            <a:r>
              <a:rPr sz="2450" spc="180" dirty="0">
                <a:latin typeface="Times New Roman"/>
                <a:cs typeface="Times New Roman"/>
              </a:rPr>
              <a:t> </a:t>
            </a:r>
            <a:r>
              <a:rPr sz="2450" spc="-30" dirty="0">
                <a:latin typeface="Times New Roman"/>
                <a:cs typeface="Times New Roman"/>
              </a:rPr>
              <a:t>field</a:t>
            </a:r>
            <a:r>
              <a:rPr sz="2450" spc="180" dirty="0">
                <a:latin typeface="Times New Roman"/>
                <a:cs typeface="Times New Roman"/>
              </a:rPr>
              <a:t> </a:t>
            </a:r>
            <a:r>
              <a:rPr sz="2450" i="1" spc="285" dirty="0">
                <a:latin typeface="Arial"/>
                <a:cs typeface="Arial"/>
              </a:rPr>
              <a:t>−</a:t>
            </a:r>
            <a:r>
              <a:rPr sz="2450" spc="-910" dirty="0">
                <a:latin typeface="Cambria"/>
                <a:cs typeface="Cambria"/>
              </a:rPr>
              <a:t>B</a:t>
            </a:r>
            <a:r>
              <a:rPr sz="3675" spc="427" baseline="14739" dirty="0">
                <a:latin typeface="Cambria"/>
                <a:cs typeface="Cambria"/>
              </a:rPr>
              <a:t>⃗</a:t>
            </a:r>
            <a:r>
              <a:rPr sz="3675" spc="-232" baseline="14739" dirty="0">
                <a:latin typeface="Cambria"/>
                <a:cs typeface="Cambria"/>
              </a:rPr>
              <a:t> </a:t>
            </a:r>
            <a:r>
              <a:rPr sz="2450" spc="-50" dirty="0">
                <a:latin typeface="Times New Roman"/>
                <a:cs typeface="Times New Roman"/>
              </a:rPr>
              <a:t>.</a:t>
            </a:r>
            <a:endParaRPr sz="2450">
              <a:latin typeface="Times New Roman"/>
              <a:cs typeface="Times New Roman"/>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263904" y="878291"/>
            <a:ext cx="17100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2259965" cy="288290"/>
          </a:xfrm>
          <a:prstGeom prst="rect">
            <a:avLst/>
          </a:prstGeom>
        </p:spPr>
        <p:txBody>
          <a:bodyPr vert="horz" wrap="square" lIns="0" tIns="15240" rIns="0" bIns="0" rtlCol="0">
            <a:spAutoFit/>
          </a:bodyPr>
          <a:lstStyle/>
          <a:p>
            <a:pPr marL="12700">
              <a:lnSpc>
                <a:spcPct val="100000"/>
              </a:lnSpc>
              <a:spcBef>
                <a:spcPts val="120"/>
              </a:spcBef>
              <a:tabLst>
                <a:tab pos="695325" algn="l"/>
              </a:tabLst>
            </a:pPr>
            <a:r>
              <a:rPr sz="1700" b="1" spc="40" dirty="0">
                <a:latin typeface="Georgia"/>
                <a:cs typeface="Georgia"/>
              </a:rPr>
              <a:t>11.7</a:t>
            </a:r>
            <a:r>
              <a:rPr sz="1700" b="1" dirty="0">
                <a:latin typeface="Georgia"/>
                <a:cs typeface="Georgia"/>
              </a:rPr>
              <a:t>	Heat</a:t>
            </a:r>
            <a:r>
              <a:rPr sz="1700" b="1" spc="80" dirty="0">
                <a:latin typeface="Georgia"/>
                <a:cs typeface="Georgia"/>
              </a:rPr>
              <a:t> </a:t>
            </a:r>
            <a:r>
              <a:rPr sz="1700" b="1" spc="-10" dirty="0">
                <a:latin typeface="Georgia"/>
                <a:cs typeface="Georgia"/>
              </a:rPr>
              <a:t>Capacity</a:t>
            </a:r>
            <a:endParaRPr sz="1700">
              <a:latin typeface="Georgia"/>
              <a:cs typeface="Georgi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55" dirty="0"/>
              <a:t> </a:t>
            </a:r>
            <a:r>
              <a:rPr dirty="0"/>
              <a:t>law</a:t>
            </a:r>
            <a:r>
              <a:rPr spc="55" dirty="0"/>
              <a:t> </a:t>
            </a:r>
            <a:r>
              <a:rPr dirty="0"/>
              <a:t>of</a:t>
            </a:r>
            <a:r>
              <a:rPr spc="60" dirty="0"/>
              <a:t> </a:t>
            </a:r>
            <a:r>
              <a:rPr dirty="0"/>
              <a:t>Dulong</a:t>
            </a:r>
            <a:r>
              <a:rPr spc="55" dirty="0"/>
              <a:t> </a:t>
            </a:r>
            <a:r>
              <a:rPr dirty="0"/>
              <a:t>and</a:t>
            </a:r>
            <a:r>
              <a:rPr spc="55" dirty="0"/>
              <a:t> </a:t>
            </a:r>
            <a:r>
              <a:rPr spc="70" dirty="0"/>
              <a:t>Petit</a:t>
            </a:r>
            <a:r>
              <a:rPr spc="50" dirty="0"/>
              <a:t> </a:t>
            </a:r>
            <a:r>
              <a:rPr dirty="0"/>
              <a:t>says</a:t>
            </a:r>
            <a:r>
              <a:rPr spc="55" dirty="0"/>
              <a:t> </a:t>
            </a:r>
            <a:r>
              <a:rPr spc="114" dirty="0"/>
              <a:t>that</a:t>
            </a:r>
            <a:r>
              <a:rPr spc="55" dirty="0"/>
              <a:t> </a:t>
            </a:r>
            <a:r>
              <a:rPr spc="120" dirty="0"/>
              <a:t>at</a:t>
            </a:r>
            <a:r>
              <a:rPr spc="60" dirty="0"/>
              <a:t> </a:t>
            </a:r>
            <a:r>
              <a:rPr dirty="0"/>
              <a:t>room</a:t>
            </a:r>
            <a:r>
              <a:rPr spc="55" dirty="0"/>
              <a:t> </a:t>
            </a:r>
            <a:r>
              <a:rPr dirty="0"/>
              <a:t>temperature</a:t>
            </a:r>
            <a:r>
              <a:rPr spc="55" dirty="0"/>
              <a:t> </a:t>
            </a:r>
            <a:r>
              <a:rPr spc="-20" dirty="0"/>
              <a:t>most solids</a:t>
            </a:r>
            <a:r>
              <a:rPr spc="-125" dirty="0"/>
              <a:t> </a:t>
            </a:r>
            <a:r>
              <a:rPr dirty="0"/>
              <a:t>have</a:t>
            </a:r>
            <a:r>
              <a:rPr spc="35" dirty="0"/>
              <a:t> </a:t>
            </a:r>
            <a:r>
              <a:rPr dirty="0"/>
              <a:t>.</a:t>
            </a:r>
            <a:r>
              <a:rPr spc="-225" dirty="0"/>
              <a:t> </a:t>
            </a:r>
            <a:r>
              <a:rPr dirty="0"/>
              <a:t>.</a:t>
            </a:r>
            <a:r>
              <a:rPr spc="-225" dirty="0"/>
              <a:t> </a:t>
            </a:r>
            <a:r>
              <a:rPr dirty="0"/>
              <a:t>.</a:t>
            </a:r>
            <a:r>
              <a:rPr spc="-225" dirty="0"/>
              <a:t> </a:t>
            </a:r>
            <a:r>
              <a:rPr dirty="0"/>
              <a:t>(Choose</a:t>
            </a:r>
            <a:r>
              <a:rPr spc="35" dirty="0"/>
              <a:t> </a:t>
            </a:r>
            <a:r>
              <a:rPr dirty="0"/>
              <a:t>all</a:t>
            </a:r>
            <a:r>
              <a:rPr spc="35" dirty="0"/>
              <a:t> </a:t>
            </a:r>
            <a:r>
              <a:rPr spc="114" dirty="0"/>
              <a:t>that</a:t>
            </a:r>
            <a:r>
              <a:rPr spc="35" dirty="0"/>
              <a:t> </a:t>
            </a:r>
            <a:r>
              <a:rPr spc="-10" dirty="0"/>
              <a:t>apply.)</a:t>
            </a:r>
          </a:p>
        </p:txBody>
      </p:sp>
      <p:sp>
        <p:nvSpPr>
          <p:cNvPr id="5" name="object 5"/>
          <p:cNvSpPr txBox="1"/>
          <p:nvPr/>
        </p:nvSpPr>
        <p:spPr>
          <a:xfrm>
            <a:off x="719315" y="2042037"/>
            <a:ext cx="522033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same</a:t>
            </a:r>
            <a:r>
              <a:rPr sz="2450" spc="150" dirty="0">
                <a:latin typeface="Times New Roman"/>
                <a:cs typeface="Times New Roman"/>
              </a:rPr>
              <a:t> </a:t>
            </a:r>
            <a:r>
              <a:rPr sz="2450" spc="60" dirty="0">
                <a:latin typeface="Times New Roman"/>
                <a:cs typeface="Times New Roman"/>
              </a:rPr>
              <a:t>total</a:t>
            </a:r>
            <a:r>
              <a:rPr sz="2450" spc="145" dirty="0">
                <a:latin typeface="Times New Roman"/>
                <a:cs typeface="Times New Roman"/>
              </a:rPr>
              <a:t> </a:t>
            </a:r>
            <a:r>
              <a:rPr sz="2450" spc="50" dirty="0">
                <a:latin typeface="Times New Roman"/>
                <a:cs typeface="Times New Roman"/>
              </a:rPr>
              <a:t>heat</a:t>
            </a:r>
            <a:r>
              <a:rPr sz="2450" spc="150" dirty="0">
                <a:latin typeface="Times New Roman"/>
                <a:cs typeface="Times New Roman"/>
              </a:rPr>
              <a:t> </a:t>
            </a:r>
            <a:r>
              <a:rPr sz="2450" spc="-10" dirty="0">
                <a:latin typeface="Times New Roman"/>
                <a:cs typeface="Times New Roman"/>
              </a:rPr>
              <a:t>capacity.</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same</a:t>
            </a:r>
            <a:r>
              <a:rPr sz="2450" spc="155" dirty="0">
                <a:latin typeface="Times New Roman"/>
                <a:cs typeface="Times New Roman"/>
              </a:rPr>
              <a:t> </a:t>
            </a:r>
            <a:r>
              <a:rPr sz="2450" spc="50" dirty="0">
                <a:latin typeface="Times New Roman"/>
                <a:cs typeface="Times New Roman"/>
              </a:rPr>
              <a:t>heat</a:t>
            </a:r>
            <a:r>
              <a:rPr sz="2450" spc="150" dirty="0">
                <a:latin typeface="Times New Roman"/>
                <a:cs typeface="Times New Roman"/>
              </a:rPr>
              <a:t> </a:t>
            </a:r>
            <a:r>
              <a:rPr sz="2450" dirty="0">
                <a:latin typeface="Times New Roman"/>
                <a:cs typeface="Times New Roman"/>
              </a:rPr>
              <a:t>capacity</a:t>
            </a:r>
            <a:r>
              <a:rPr sz="2450" spc="155" dirty="0">
                <a:latin typeface="Times New Roman"/>
                <a:cs typeface="Times New Roman"/>
              </a:rPr>
              <a:t> </a:t>
            </a:r>
            <a:r>
              <a:rPr sz="2450" dirty="0">
                <a:latin typeface="Times New Roman"/>
                <a:cs typeface="Times New Roman"/>
              </a:rPr>
              <a:t>per</a:t>
            </a:r>
            <a:r>
              <a:rPr sz="2450" spc="155" dirty="0">
                <a:latin typeface="Times New Roman"/>
                <a:cs typeface="Times New Roman"/>
              </a:rPr>
              <a:t> </a:t>
            </a:r>
            <a:r>
              <a:rPr sz="2450" spc="50" dirty="0">
                <a:latin typeface="Times New Roman"/>
                <a:cs typeface="Times New Roman"/>
              </a:rPr>
              <a:t>unit</a:t>
            </a:r>
            <a:r>
              <a:rPr sz="2450" spc="155" dirty="0">
                <a:latin typeface="Times New Roman"/>
                <a:cs typeface="Times New Roman"/>
              </a:rPr>
              <a:t> </a:t>
            </a:r>
            <a:r>
              <a:rPr sz="2450" spc="-10" dirty="0">
                <a:latin typeface="Times New Roman"/>
                <a:cs typeface="Times New Roman"/>
              </a:rPr>
              <a:t>atom.</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same</a:t>
            </a:r>
            <a:r>
              <a:rPr sz="2450" spc="185" dirty="0">
                <a:latin typeface="Times New Roman"/>
                <a:cs typeface="Times New Roman"/>
              </a:rPr>
              <a:t> </a:t>
            </a:r>
            <a:r>
              <a:rPr sz="2450" spc="50" dirty="0">
                <a:latin typeface="Times New Roman"/>
                <a:cs typeface="Times New Roman"/>
              </a:rPr>
              <a:t>heat</a:t>
            </a:r>
            <a:r>
              <a:rPr sz="2450" spc="180" dirty="0">
                <a:latin typeface="Times New Roman"/>
                <a:cs typeface="Times New Roman"/>
              </a:rPr>
              <a:t> </a:t>
            </a:r>
            <a:r>
              <a:rPr sz="2450" dirty="0">
                <a:latin typeface="Times New Roman"/>
                <a:cs typeface="Times New Roman"/>
              </a:rPr>
              <a:t>capacity</a:t>
            </a:r>
            <a:r>
              <a:rPr sz="2450" spc="185" dirty="0">
                <a:latin typeface="Times New Roman"/>
                <a:cs typeface="Times New Roman"/>
              </a:rPr>
              <a:t> </a:t>
            </a:r>
            <a:r>
              <a:rPr sz="2450" dirty="0">
                <a:latin typeface="Times New Roman"/>
                <a:cs typeface="Times New Roman"/>
              </a:rPr>
              <a:t>per</a:t>
            </a:r>
            <a:r>
              <a:rPr sz="2450" spc="180" dirty="0">
                <a:latin typeface="Times New Roman"/>
                <a:cs typeface="Times New Roman"/>
              </a:rPr>
              <a:t> </a:t>
            </a:r>
            <a:r>
              <a:rPr sz="2450" dirty="0">
                <a:latin typeface="Times New Roman"/>
                <a:cs typeface="Times New Roman"/>
              </a:rPr>
              <a:t>unit</a:t>
            </a:r>
            <a:r>
              <a:rPr sz="2450" spc="185" dirty="0">
                <a:latin typeface="Times New Roman"/>
                <a:cs typeface="Times New Roman"/>
              </a:rPr>
              <a:t> </a:t>
            </a:r>
            <a:r>
              <a:rPr sz="2450" spc="-10" dirty="0">
                <a:latin typeface="Times New Roman"/>
                <a:cs typeface="Times New Roman"/>
              </a:rPr>
              <a:t>mass.</a:t>
            </a:r>
            <a:endParaRPr sz="2450">
              <a:latin typeface="Times New Roman"/>
              <a:cs typeface="Times New Roman"/>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55" dirty="0"/>
              <a:t> </a:t>
            </a:r>
            <a:r>
              <a:rPr dirty="0"/>
              <a:t>law</a:t>
            </a:r>
            <a:r>
              <a:rPr spc="55" dirty="0"/>
              <a:t> </a:t>
            </a:r>
            <a:r>
              <a:rPr dirty="0"/>
              <a:t>of</a:t>
            </a:r>
            <a:r>
              <a:rPr spc="60" dirty="0"/>
              <a:t> </a:t>
            </a:r>
            <a:r>
              <a:rPr dirty="0"/>
              <a:t>Dulong</a:t>
            </a:r>
            <a:r>
              <a:rPr spc="55" dirty="0"/>
              <a:t> </a:t>
            </a:r>
            <a:r>
              <a:rPr dirty="0"/>
              <a:t>and</a:t>
            </a:r>
            <a:r>
              <a:rPr spc="55" dirty="0"/>
              <a:t> </a:t>
            </a:r>
            <a:r>
              <a:rPr spc="70" dirty="0"/>
              <a:t>Petit</a:t>
            </a:r>
            <a:r>
              <a:rPr spc="50" dirty="0"/>
              <a:t> </a:t>
            </a:r>
            <a:r>
              <a:rPr dirty="0"/>
              <a:t>says</a:t>
            </a:r>
            <a:r>
              <a:rPr spc="55" dirty="0"/>
              <a:t> </a:t>
            </a:r>
            <a:r>
              <a:rPr spc="114" dirty="0"/>
              <a:t>that</a:t>
            </a:r>
            <a:r>
              <a:rPr spc="55" dirty="0"/>
              <a:t> </a:t>
            </a:r>
            <a:r>
              <a:rPr spc="120" dirty="0"/>
              <a:t>at</a:t>
            </a:r>
            <a:r>
              <a:rPr spc="60" dirty="0"/>
              <a:t> </a:t>
            </a:r>
            <a:r>
              <a:rPr dirty="0"/>
              <a:t>room</a:t>
            </a:r>
            <a:r>
              <a:rPr spc="55" dirty="0"/>
              <a:t> </a:t>
            </a:r>
            <a:r>
              <a:rPr dirty="0"/>
              <a:t>temperature</a:t>
            </a:r>
            <a:r>
              <a:rPr spc="55" dirty="0"/>
              <a:t> </a:t>
            </a:r>
            <a:r>
              <a:rPr spc="-20" dirty="0"/>
              <a:t>most solids</a:t>
            </a:r>
            <a:r>
              <a:rPr spc="-125" dirty="0"/>
              <a:t> </a:t>
            </a:r>
            <a:r>
              <a:rPr dirty="0"/>
              <a:t>have</a:t>
            </a:r>
            <a:r>
              <a:rPr spc="35" dirty="0"/>
              <a:t> </a:t>
            </a:r>
            <a:r>
              <a:rPr dirty="0"/>
              <a:t>.</a:t>
            </a:r>
            <a:r>
              <a:rPr spc="-225" dirty="0"/>
              <a:t> </a:t>
            </a:r>
            <a:r>
              <a:rPr dirty="0"/>
              <a:t>.</a:t>
            </a:r>
            <a:r>
              <a:rPr spc="-225" dirty="0"/>
              <a:t> </a:t>
            </a:r>
            <a:r>
              <a:rPr dirty="0"/>
              <a:t>.</a:t>
            </a:r>
            <a:r>
              <a:rPr spc="-225" dirty="0"/>
              <a:t> </a:t>
            </a:r>
            <a:r>
              <a:rPr dirty="0"/>
              <a:t>(Choose</a:t>
            </a:r>
            <a:r>
              <a:rPr spc="35" dirty="0"/>
              <a:t> </a:t>
            </a:r>
            <a:r>
              <a:rPr dirty="0"/>
              <a:t>all</a:t>
            </a:r>
            <a:r>
              <a:rPr spc="35" dirty="0"/>
              <a:t> </a:t>
            </a:r>
            <a:r>
              <a:rPr spc="114" dirty="0"/>
              <a:t>that</a:t>
            </a:r>
            <a:r>
              <a:rPr spc="35" dirty="0"/>
              <a:t> </a:t>
            </a:r>
            <a:r>
              <a:rPr spc="-10" dirty="0"/>
              <a:t>apply.)</a:t>
            </a:r>
          </a:p>
        </p:txBody>
      </p:sp>
      <p:sp>
        <p:nvSpPr>
          <p:cNvPr id="5" name="object 5"/>
          <p:cNvSpPr txBox="1"/>
          <p:nvPr/>
        </p:nvSpPr>
        <p:spPr>
          <a:xfrm>
            <a:off x="707758" y="2042037"/>
            <a:ext cx="5231765"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150" dirty="0">
                <a:latin typeface="Times New Roman"/>
                <a:cs typeface="Times New Roman"/>
              </a:rPr>
              <a:t> </a:t>
            </a:r>
            <a:r>
              <a:rPr sz="2450" dirty="0">
                <a:latin typeface="Times New Roman"/>
                <a:cs typeface="Times New Roman"/>
              </a:rPr>
              <a:t>same</a:t>
            </a:r>
            <a:r>
              <a:rPr sz="2450" spc="150" dirty="0">
                <a:latin typeface="Times New Roman"/>
                <a:cs typeface="Times New Roman"/>
              </a:rPr>
              <a:t> </a:t>
            </a:r>
            <a:r>
              <a:rPr sz="2450" spc="60" dirty="0">
                <a:latin typeface="Times New Roman"/>
                <a:cs typeface="Times New Roman"/>
              </a:rPr>
              <a:t>total</a:t>
            </a:r>
            <a:r>
              <a:rPr sz="2450" spc="145" dirty="0">
                <a:latin typeface="Times New Roman"/>
                <a:cs typeface="Times New Roman"/>
              </a:rPr>
              <a:t> </a:t>
            </a:r>
            <a:r>
              <a:rPr sz="2450" spc="50" dirty="0">
                <a:latin typeface="Times New Roman"/>
                <a:cs typeface="Times New Roman"/>
              </a:rPr>
              <a:t>heat</a:t>
            </a:r>
            <a:r>
              <a:rPr sz="2450" spc="150" dirty="0">
                <a:latin typeface="Times New Roman"/>
                <a:cs typeface="Times New Roman"/>
              </a:rPr>
              <a:t> </a:t>
            </a:r>
            <a:r>
              <a:rPr sz="2450" spc="-10" dirty="0">
                <a:latin typeface="Times New Roman"/>
                <a:cs typeface="Times New Roman"/>
              </a:rPr>
              <a:t>capacity.</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45" dirty="0">
                <a:latin typeface="Times New Roman"/>
                <a:cs typeface="Times New Roman"/>
              </a:rPr>
              <a:t> </a:t>
            </a:r>
            <a:r>
              <a:rPr sz="2450" dirty="0">
                <a:latin typeface="Times New Roman"/>
                <a:cs typeface="Times New Roman"/>
              </a:rPr>
              <a:t>same</a:t>
            </a:r>
            <a:r>
              <a:rPr sz="2450" spc="155" dirty="0">
                <a:latin typeface="Times New Roman"/>
                <a:cs typeface="Times New Roman"/>
              </a:rPr>
              <a:t> </a:t>
            </a:r>
            <a:r>
              <a:rPr sz="2450" spc="50" dirty="0">
                <a:latin typeface="Times New Roman"/>
                <a:cs typeface="Times New Roman"/>
              </a:rPr>
              <a:t>heat</a:t>
            </a:r>
            <a:r>
              <a:rPr sz="2450" spc="150" dirty="0">
                <a:latin typeface="Times New Roman"/>
                <a:cs typeface="Times New Roman"/>
              </a:rPr>
              <a:t> </a:t>
            </a:r>
            <a:r>
              <a:rPr sz="2450" dirty="0">
                <a:latin typeface="Times New Roman"/>
                <a:cs typeface="Times New Roman"/>
              </a:rPr>
              <a:t>capacity</a:t>
            </a:r>
            <a:r>
              <a:rPr sz="2450" spc="155" dirty="0">
                <a:latin typeface="Times New Roman"/>
                <a:cs typeface="Times New Roman"/>
              </a:rPr>
              <a:t> </a:t>
            </a:r>
            <a:r>
              <a:rPr sz="2450" dirty="0">
                <a:latin typeface="Times New Roman"/>
                <a:cs typeface="Times New Roman"/>
              </a:rPr>
              <a:t>per</a:t>
            </a:r>
            <a:r>
              <a:rPr sz="2450" spc="155" dirty="0">
                <a:latin typeface="Times New Roman"/>
                <a:cs typeface="Times New Roman"/>
              </a:rPr>
              <a:t> </a:t>
            </a:r>
            <a:r>
              <a:rPr sz="2450" spc="50" dirty="0">
                <a:latin typeface="Times New Roman"/>
                <a:cs typeface="Times New Roman"/>
              </a:rPr>
              <a:t>unit</a:t>
            </a:r>
            <a:r>
              <a:rPr sz="2450" spc="155" dirty="0">
                <a:latin typeface="Times New Roman"/>
                <a:cs typeface="Times New Roman"/>
              </a:rPr>
              <a:t> </a:t>
            </a:r>
            <a:r>
              <a:rPr sz="2450" spc="-10" dirty="0">
                <a:latin typeface="Times New Roman"/>
                <a:cs typeface="Times New Roman"/>
              </a:rPr>
              <a:t>atom.</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same</a:t>
            </a:r>
            <a:r>
              <a:rPr sz="2450" spc="185" dirty="0">
                <a:latin typeface="Times New Roman"/>
                <a:cs typeface="Times New Roman"/>
              </a:rPr>
              <a:t> </a:t>
            </a:r>
            <a:r>
              <a:rPr sz="2450" spc="50" dirty="0">
                <a:latin typeface="Times New Roman"/>
                <a:cs typeface="Times New Roman"/>
              </a:rPr>
              <a:t>heat</a:t>
            </a:r>
            <a:r>
              <a:rPr sz="2450" spc="180" dirty="0">
                <a:latin typeface="Times New Roman"/>
                <a:cs typeface="Times New Roman"/>
              </a:rPr>
              <a:t> </a:t>
            </a:r>
            <a:r>
              <a:rPr sz="2450" dirty="0">
                <a:latin typeface="Times New Roman"/>
                <a:cs typeface="Times New Roman"/>
              </a:rPr>
              <a:t>capacity</a:t>
            </a:r>
            <a:r>
              <a:rPr sz="2450" spc="185" dirty="0">
                <a:latin typeface="Times New Roman"/>
                <a:cs typeface="Times New Roman"/>
              </a:rPr>
              <a:t> </a:t>
            </a:r>
            <a:r>
              <a:rPr sz="2450" dirty="0">
                <a:latin typeface="Times New Roman"/>
                <a:cs typeface="Times New Roman"/>
              </a:rPr>
              <a:t>per</a:t>
            </a:r>
            <a:r>
              <a:rPr sz="2450" spc="180" dirty="0">
                <a:latin typeface="Times New Roman"/>
                <a:cs typeface="Times New Roman"/>
              </a:rPr>
              <a:t> </a:t>
            </a:r>
            <a:r>
              <a:rPr sz="2450" dirty="0">
                <a:latin typeface="Times New Roman"/>
                <a:cs typeface="Times New Roman"/>
              </a:rPr>
              <a:t>unit</a:t>
            </a:r>
            <a:r>
              <a:rPr sz="2450" spc="185" dirty="0">
                <a:latin typeface="Times New Roman"/>
                <a:cs typeface="Times New Roman"/>
              </a:rPr>
              <a:t> </a:t>
            </a:r>
            <a:r>
              <a:rPr sz="2450" spc="-10" dirty="0">
                <a:latin typeface="Times New Roman"/>
                <a:cs typeface="Times New Roman"/>
              </a:rPr>
              <a:t>mass.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125" dirty="0"/>
              <a:t> </a:t>
            </a:r>
            <a:r>
              <a:rPr dirty="0"/>
              <a:t>primary</a:t>
            </a:r>
            <a:r>
              <a:rPr spc="130" dirty="0"/>
              <a:t> </a:t>
            </a:r>
            <a:r>
              <a:rPr spc="-40" dirty="0"/>
              <a:t>difference</a:t>
            </a:r>
            <a:r>
              <a:rPr spc="135" dirty="0"/>
              <a:t> </a:t>
            </a:r>
            <a:r>
              <a:rPr dirty="0"/>
              <a:t>between</a:t>
            </a:r>
            <a:r>
              <a:rPr spc="130" dirty="0"/>
              <a:t> </a:t>
            </a:r>
            <a:r>
              <a:rPr dirty="0"/>
              <a:t>the</a:t>
            </a:r>
            <a:r>
              <a:rPr spc="135" dirty="0"/>
              <a:t> </a:t>
            </a:r>
            <a:r>
              <a:rPr dirty="0"/>
              <a:t>Dulong</a:t>
            </a:r>
            <a:r>
              <a:rPr spc="130" dirty="0"/>
              <a:t> </a:t>
            </a:r>
            <a:r>
              <a:rPr dirty="0"/>
              <a:t>and</a:t>
            </a:r>
            <a:r>
              <a:rPr spc="135" dirty="0"/>
              <a:t> </a:t>
            </a:r>
            <a:r>
              <a:rPr spc="75" dirty="0"/>
              <a:t>Petit</a:t>
            </a:r>
            <a:r>
              <a:rPr spc="130" dirty="0"/>
              <a:t> </a:t>
            </a:r>
            <a:r>
              <a:rPr dirty="0"/>
              <a:t>model</a:t>
            </a:r>
            <a:r>
              <a:rPr spc="135" dirty="0"/>
              <a:t> </a:t>
            </a:r>
            <a:r>
              <a:rPr spc="-25" dirty="0"/>
              <a:t>and </a:t>
            </a:r>
            <a:r>
              <a:rPr dirty="0"/>
              <a:t>the</a:t>
            </a:r>
            <a:r>
              <a:rPr spc="90" dirty="0"/>
              <a:t> </a:t>
            </a:r>
            <a:r>
              <a:rPr dirty="0"/>
              <a:t>Einstein</a:t>
            </a:r>
            <a:r>
              <a:rPr spc="114" dirty="0"/>
              <a:t> </a:t>
            </a:r>
            <a:r>
              <a:rPr dirty="0"/>
              <a:t>model</a:t>
            </a:r>
            <a:r>
              <a:rPr spc="120" dirty="0"/>
              <a:t> </a:t>
            </a:r>
            <a:r>
              <a:rPr spc="-50" dirty="0"/>
              <a:t>is.</a:t>
            </a:r>
            <a:r>
              <a:rPr spc="-229" dirty="0"/>
              <a:t> </a:t>
            </a:r>
            <a:r>
              <a:rPr dirty="0"/>
              <a:t>.</a:t>
            </a:r>
            <a:r>
              <a:rPr spc="-225" dirty="0"/>
              <a:t> </a:t>
            </a:r>
            <a:r>
              <a:rPr dirty="0"/>
              <a:t>.</a:t>
            </a:r>
            <a:r>
              <a:rPr spc="-225" dirty="0"/>
              <a:t> </a:t>
            </a:r>
            <a:r>
              <a:rPr dirty="0"/>
              <a:t>(Choose</a:t>
            </a:r>
            <a:r>
              <a:rPr spc="120" dirty="0"/>
              <a:t> </a:t>
            </a:r>
            <a:r>
              <a:rPr spc="-10" dirty="0"/>
              <a:t>one.)</a:t>
            </a:r>
          </a:p>
        </p:txBody>
      </p:sp>
      <p:sp>
        <p:nvSpPr>
          <p:cNvPr id="5" name="object 5"/>
          <p:cNvSpPr txBox="1"/>
          <p:nvPr/>
        </p:nvSpPr>
        <p:spPr>
          <a:xfrm>
            <a:off x="715137" y="2170390"/>
            <a:ext cx="8260715" cy="3819525"/>
          </a:xfrm>
          <a:prstGeom prst="rect">
            <a:avLst/>
          </a:prstGeom>
        </p:spPr>
        <p:txBody>
          <a:bodyPr vert="horz" wrap="square" lIns="0" tIns="9525" rIns="0" bIns="0" rtlCol="0">
            <a:spAutoFit/>
          </a:bodyPr>
          <a:lstStyle/>
          <a:p>
            <a:pPr marL="386715" marR="6350" indent="-370205" algn="just">
              <a:lnSpc>
                <a:spcPct val="101699"/>
              </a:lnSpc>
              <a:spcBef>
                <a:spcPts val="75"/>
              </a:spcBef>
              <a:buAutoNum type="alphaUcPeriod"/>
              <a:tabLst>
                <a:tab pos="387985"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first</a:t>
            </a:r>
            <a:r>
              <a:rPr sz="2450" spc="-20" dirty="0">
                <a:latin typeface="Times New Roman"/>
                <a:cs typeface="Times New Roman"/>
              </a:rPr>
              <a:t> </a:t>
            </a:r>
            <a:r>
              <a:rPr sz="2450" dirty="0">
                <a:latin typeface="Times New Roman"/>
                <a:cs typeface="Times New Roman"/>
              </a:rPr>
              <a:t>model</a:t>
            </a:r>
            <a:r>
              <a:rPr sz="2450" spc="-15" dirty="0">
                <a:latin typeface="Times New Roman"/>
                <a:cs typeface="Times New Roman"/>
              </a:rPr>
              <a:t> </a:t>
            </a:r>
            <a:r>
              <a:rPr sz="2450" spc="60" dirty="0">
                <a:latin typeface="Times New Roman"/>
                <a:cs typeface="Times New Roman"/>
              </a:rPr>
              <a:t>treats</a:t>
            </a:r>
            <a:r>
              <a:rPr sz="2450" spc="-10" dirty="0">
                <a:latin typeface="Times New Roman"/>
                <a:cs typeface="Times New Roman"/>
              </a:rPr>
              <a:t> </a:t>
            </a:r>
            <a:r>
              <a:rPr sz="2450" dirty="0">
                <a:latin typeface="Times New Roman"/>
                <a:cs typeface="Times New Roman"/>
              </a:rPr>
              <a:t>atomic</a:t>
            </a:r>
            <a:r>
              <a:rPr sz="2450" spc="-15" dirty="0">
                <a:latin typeface="Times New Roman"/>
                <a:cs typeface="Times New Roman"/>
              </a:rPr>
              <a:t> </a:t>
            </a:r>
            <a:r>
              <a:rPr sz="2450" spc="-20" dirty="0">
                <a:latin typeface="Times New Roman"/>
                <a:cs typeface="Times New Roman"/>
              </a:rPr>
              <a:t>oscillations</a:t>
            </a:r>
            <a:r>
              <a:rPr sz="2450" spc="-10" dirty="0">
                <a:latin typeface="Times New Roman"/>
                <a:cs typeface="Times New Roman"/>
              </a:rPr>
              <a:t> </a:t>
            </a:r>
            <a:r>
              <a:rPr sz="2450" spc="-45" dirty="0">
                <a:latin typeface="Times New Roman"/>
                <a:cs typeface="Times New Roman"/>
              </a:rPr>
              <a:t>classically,</a:t>
            </a:r>
            <a:r>
              <a:rPr sz="2450" dirty="0">
                <a:latin typeface="Times New Roman"/>
                <a:cs typeface="Times New Roman"/>
              </a:rPr>
              <a:t> </a:t>
            </a:r>
            <a:r>
              <a:rPr sz="2450" spc="-30" dirty="0">
                <a:latin typeface="Times New Roman"/>
                <a:cs typeface="Times New Roman"/>
              </a:rPr>
              <a:t>while</a:t>
            </a:r>
            <a:r>
              <a:rPr sz="2450" spc="-15" dirty="0">
                <a:latin typeface="Times New Roman"/>
                <a:cs typeface="Times New Roman"/>
              </a:rPr>
              <a:t> </a:t>
            </a:r>
            <a:r>
              <a:rPr sz="2450" spc="-20" dirty="0">
                <a:latin typeface="Times New Roman"/>
                <a:cs typeface="Times New Roman"/>
              </a:rPr>
              <a:t>Ein- 	</a:t>
            </a:r>
            <a:r>
              <a:rPr sz="2450" dirty="0">
                <a:latin typeface="Times New Roman"/>
                <a:cs typeface="Times New Roman"/>
              </a:rPr>
              <a:t>stein’s</a:t>
            </a:r>
            <a:r>
              <a:rPr sz="2450" spc="135" dirty="0">
                <a:latin typeface="Times New Roman"/>
                <a:cs typeface="Times New Roman"/>
              </a:rPr>
              <a:t> </a:t>
            </a:r>
            <a:r>
              <a:rPr sz="2450" dirty="0">
                <a:latin typeface="Times New Roman"/>
                <a:cs typeface="Times New Roman"/>
              </a:rPr>
              <a:t>model</a:t>
            </a:r>
            <a:r>
              <a:rPr sz="2450" spc="140" dirty="0">
                <a:latin typeface="Times New Roman"/>
                <a:cs typeface="Times New Roman"/>
              </a:rPr>
              <a:t> </a:t>
            </a:r>
            <a:r>
              <a:rPr sz="2450" spc="60" dirty="0">
                <a:latin typeface="Times New Roman"/>
                <a:cs typeface="Times New Roman"/>
              </a:rPr>
              <a:t>treats</a:t>
            </a:r>
            <a:r>
              <a:rPr sz="2450" spc="135" dirty="0">
                <a:latin typeface="Times New Roman"/>
                <a:cs typeface="Times New Roman"/>
              </a:rPr>
              <a:t> </a:t>
            </a:r>
            <a:r>
              <a:rPr sz="2450" dirty="0">
                <a:latin typeface="Times New Roman"/>
                <a:cs typeface="Times New Roman"/>
              </a:rPr>
              <a:t>them</a:t>
            </a:r>
            <a:r>
              <a:rPr sz="2450" spc="140" dirty="0">
                <a:latin typeface="Times New Roman"/>
                <a:cs typeface="Times New Roman"/>
              </a:rPr>
              <a:t> </a:t>
            </a:r>
            <a:r>
              <a:rPr sz="2450" dirty="0">
                <a:latin typeface="Times New Roman"/>
                <a:cs typeface="Times New Roman"/>
              </a:rPr>
              <a:t>quantum</a:t>
            </a:r>
            <a:r>
              <a:rPr sz="2450" spc="135" dirty="0">
                <a:latin typeface="Times New Roman"/>
                <a:cs typeface="Times New Roman"/>
              </a:rPr>
              <a:t> </a:t>
            </a:r>
            <a:r>
              <a:rPr sz="2450" spc="-10" dirty="0">
                <a:latin typeface="Times New Roman"/>
                <a:cs typeface="Times New Roman"/>
              </a:rPr>
              <a:t>mechanically.</a:t>
            </a:r>
            <a:endParaRPr sz="2450">
              <a:latin typeface="Times New Roman"/>
              <a:cs typeface="Times New Roman"/>
            </a:endParaRPr>
          </a:p>
          <a:p>
            <a:pPr marL="386715" marR="5080" indent="-358140" algn="just">
              <a:lnSpc>
                <a:spcPct val="101699"/>
              </a:lnSpc>
              <a:spcBef>
                <a:spcPts val="994"/>
              </a:spcBef>
              <a:buAutoNum type="alphaUcPeriod"/>
              <a:tabLst>
                <a:tab pos="387985"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first</a:t>
            </a:r>
            <a:r>
              <a:rPr sz="2450" spc="95" dirty="0">
                <a:latin typeface="Times New Roman"/>
                <a:cs typeface="Times New Roman"/>
              </a:rPr>
              <a:t> </a:t>
            </a:r>
            <a:r>
              <a:rPr sz="2450" dirty="0">
                <a:latin typeface="Times New Roman"/>
                <a:cs typeface="Times New Roman"/>
              </a:rPr>
              <a:t>model</a:t>
            </a:r>
            <a:r>
              <a:rPr sz="2450" spc="95" dirty="0">
                <a:latin typeface="Times New Roman"/>
                <a:cs typeface="Times New Roman"/>
              </a:rPr>
              <a:t> </a:t>
            </a:r>
            <a:r>
              <a:rPr sz="2450" spc="60" dirty="0">
                <a:latin typeface="Times New Roman"/>
                <a:cs typeface="Times New Roman"/>
              </a:rPr>
              <a:t>treats</a:t>
            </a:r>
            <a:r>
              <a:rPr sz="2450" spc="95" dirty="0">
                <a:latin typeface="Times New Roman"/>
                <a:cs typeface="Times New Roman"/>
              </a:rPr>
              <a:t> </a:t>
            </a:r>
            <a:r>
              <a:rPr sz="2450" dirty="0">
                <a:latin typeface="Times New Roman"/>
                <a:cs typeface="Times New Roman"/>
              </a:rPr>
              <a:t>every</a:t>
            </a:r>
            <a:r>
              <a:rPr sz="2450" spc="100" dirty="0">
                <a:latin typeface="Times New Roman"/>
                <a:cs typeface="Times New Roman"/>
              </a:rPr>
              <a:t> </a:t>
            </a:r>
            <a:r>
              <a:rPr sz="2450" dirty="0">
                <a:latin typeface="Times New Roman"/>
                <a:cs typeface="Times New Roman"/>
              </a:rPr>
              <a:t>atomic</a:t>
            </a:r>
            <a:r>
              <a:rPr sz="2450" spc="95" dirty="0">
                <a:latin typeface="Times New Roman"/>
                <a:cs typeface="Times New Roman"/>
              </a:rPr>
              <a:t> </a:t>
            </a:r>
            <a:r>
              <a:rPr sz="2450" dirty="0">
                <a:latin typeface="Times New Roman"/>
                <a:cs typeface="Times New Roman"/>
              </a:rPr>
              <a:t>oscillation</a:t>
            </a:r>
            <a:r>
              <a:rPr sz="2450" spc="95" dirty="0">
                <a:latin typeface="Times New Roman"/>
                <a:cs typeface="Times New Roman"/>
              </a:rPr>
              <a:t> </a:t>
            </a:r>
            <a:r>
              <a:rPr sz="2450" dirty="0">
                <a:latin typeface="Times New Roman"/>
                <a:cs typeface="Times New Roman"/>
              </a:rPr>
              <a:t>as</a:t>
            </a:r>
            <a:r>
              <a:rPr sz="2450" spc="95" dirty="0">
                <a:latin typeface="Times New Roman"/>
                <a:cs typeface="Times New Roman"/>
              </a:rPr>
              <a:t> </a:t>
            </a:r>
            <a:r>
              <a:rPr sz="2450" spc="-10" dirty="0">
                <a:latin typeface="Times New Roman"/>
                <a:cs typeface="Times New Roman"/>
              </a:rPr>
              <a:t>independent 	</a:t>
            </a:r>
            <a:r>
              <a:rPr sz="2450" dirty="0">
                <a:latin typeface="Times New Roman"/>
                <a:cs typeface="Times New Roman"/>
              </a:rPr>
              <a:t>of</a:t>
            </a:r>
            <a:r>
              <a:rPr sz="2450" spc="90" dirty="0">
                <a:latin typeface="Times New Roman"/>
                <a:cs typeface="Times New Roman"/>
              </a:rPr>
              <a:t> </a:t>
            </a:r>
            <a:r>
              <a:rPr sz="2450" dirty="0">
                <a:latin typeface="Times New Roman"/>
                <a:cs typeface="Times New Roman"/>
              </a:rPr>
              <a:t>every</a:t>
            </a:r>
            <a:r>
              <a:rPr sz="2450" spc="80" dirty="0">
                <a:latin typeface="Times New Roman"/>
                <a:cs typeface="Times New Roman"/>
              </a:rPr>
              <a:t> </a:t>
            </a:r>
            <a:r>
              <a:rPr sz="2450" dirty="0">
                <a:latin typeface="Times New Roman"/>
                <a:cs typeface="Times New Roman"/>
              </a:rPr>
              <a:t>other,</a:t>
            </a:r>
            <a:r>
              <a:rPr sz="2450" spc="95" dirty="0">
                <a:latin typeface="Times New Roman"/>
                <a:cs typeface="Times New Roman"/>
              </a:rPr>
              <a:t> </a:t>
            </a:r>
            <a:r>
              <a:rPr sz="2450" spc="-10" dirty="0">
                <a:latin typeface="Times New Roman"/>
                <a:cs typeface="Times New Roman"/>
              </a:rPr>
              <a:t>while</a:t>
            </a:r>
            <a:r>
              <a:rPr sz="2450" spc="80" dirty="0">
                <a:latin typeface="Times New Roman"/>
                <a:cs typeface="Times New Roman"/>
              </a:rPr>
              <a:t> </a:t>
            </a:r>
            <a:r>
              <a:rPr sz="2450" dirty="0">
                <a:latin typeface="Times New Roman"/>
                <a:cs typeface="Times New Roman"/>
              </a:rPr>
              <a:t>Einstein’s</a:t>
            </a:r>
            <a:r>
              <a:rPr sz="2450" spc="85" dirty="0">
                <a:latin typeface="Times New Roman"/>
                <a:cs typeface="Times New Roman"/>
              </a:rPr>
              <a:t> </a:t>
            </a:r>
            <a:r>
              <a:rPr sz="2450" dirty="0">
                <a:latin typeface="Times New Roman"/>
                <a:cs typeface="Times New Roman"/>
              </a:rPr>
              <a:t>model</a:t>
            </a:r>
            <a:r>
              <a:rPr sz="2450" spc="85" dirty="0">
                <a:latin typeface="Times New Roman"/>
                <a:cs typeface="Times New Roman"/>
              </a:rPr>
              <a:t> </a:t>
            </a:r>
            <a:r>
              <a:rPr sz="2450" spc="60" dirty="0">
                <a:latin typeface="Times New Roman"/>
                <a:cs typeface="Times New Roman"/>
              </a:rPr>
              <a:t>treats</a:t>
            </a:r>
            <a:r>
              <a:rPr sz="2450" spc="80" dirty="0">
                <a:latin typeface="Times New Roman"/>
                <a:cs typeface="Times New Roman"/>
              </a:rPr>
              <a:t> </a:t>
            </a:r>
            <a:r>
              <a:rPr sz="2450" dirty="0">
                <a:latin typeface="Times New Roman"/>
                <a:cs typeface="Times New Roman"/>
              </a:rPr>
              <a:t>them</a:t>
            </a:r>
            <a:r>
              <a:rPr sz="2450" spc="85"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dirty="0">
                <a:latin typeface="Times New Roman"/>
                <a:cs typeface="Times New Roman"/>
              </a:rPr>
              <a:t>an</a:t>
            </a:r>
            <a:r>
              <a:rPr sz="2450" spc="80" dirty="0">
                <a:latin typeface="Times New Roman"/>
                <a:cs typeface="Times New Roman"/>
              </a:rPr>
              <a:t> </a:t>
            </a:r>
            <a:r>
              <a:rPr sz="2450" spc="-10" dirty="0">
                <a:latin typeface="Times New Roman"/>
                <a:cs typeface="Times New Roman"/>
              </a:rPr>
              <a:t>inter- 	</a:t>
            </a:r>
            <a:r>
              <a:rPr sz="2450" dirty="0">
                <a:latin typeface="Times New Roman"/>
                <a:cs typeface="Times New Roman"/>
              </a:rPr>
              <a:t>related</a:t>
            </a:r>
            <a:r>
              <a:rPr sz="2450" spc="260" dirty="0">
                <a:latin typeface="Times New Roman"/>
                <a:cs typeface="Times New Roman"/>
              </a:rPr>
              <a:t> </a:t>
            </a:r>
            <a:r>
              <a:rPr sz="2450" spc="-10" dirty="0">
                <a:latin typeface="Times New Roman"/>
                <a:cs typeface="Times New Roman"/>
              </a:rPr>
              <a:t>system.</a:t>
            </a:r>
            <a:endParaRPr sz="2450">
              <a:latin typeface="Times New Roman"/>
              <a:cs typeface="Times New Roman"/>
            </a:endParaRPr>
          </a:p>
          <a:p>
            <a:pPr marL="386715" marR="7620" indent="-361950" algn="just">
              <a:lnSpc>
                <a:spcPct val="101699"/>
              </a:lnSpc>
              <a:spcBef>
                <a:spcPts val="994"/>
              </a:spcBef>
              <a:buAutoNum type="alphaUcPeriod"/>
              <a:tabLst>
                <a:tab pos="387985" algn="l"/>
              </a:tabLst>
            </a:pPr>
            <a:r>
              <a:rPr sz="2450" dirty="0">
                <a:latin typeface="Times New Roman"/>
                <a:cs typeface="Times New Roman"/>
              </a:rPr>
              <a:t>The</a:t>
            </a:r>
            <a:r>
              <a:rPr sz="2450" spc="-80" dirty="0">
                <a:latin typeface="Times New Roman"/>
                <a:cs typeface="Times New Roman"/>
              </a:rPr>
              <a:t> </a:t>
            </a:r>
            <a:r>
              <a:rPr sz="2450" spc="-10" dirty="0">
                <a:latin typeface="Times New Roman"/>
                <a:cs typeface="Times New Roman"/>
              </a:rPr>
              <a:t>first</a:t>
            </a:r>
            <a:r>
              <a:rPr sz="2450" spc="-75" dirty="0">
                <a:latin typeface="Times New Roman"/>
                <a:cs typeface="Times New Roman"/>
              </a:rPr>
              <a:t> </a:t>
            </a:r>
            <a:r>
              <a:rPr sz="2450" spc="-25" dirty="0">
                <a:latin typeface="Times New Roman"/>
                <a:cs typeface="Times New Roman"/>
              </a:rPr>
              <a:t>model</a:t>
            </a:r>
            <a:r>
              <a:rPr sz="2450" spc="-80" dirty="0">
                <a:latin typeface="Times New Roman"/>
                <a:cs typeface="Times New Roman"/>
              </a:rPr>
              <a:t> </a:t>
            </a:r>
            <a:r>
              <a:rPr sz="2450" spc="-45" dirty="0">
                <a:latin typeface="Times New Roman"/>
                <a:cs typeface="Times New Roman"/>
              </a:rPr>
              <a:t>considers</a:t>
            </a:r>
            <a:r>
              <a:rPr sz="2450" spc="-75" dirty="0">
                <a:latin typeface="Times New Roman"/>
                <a:cs typeface="Times New Roman"/>
              </a:rPr>
              <a:t> </a:t>
            </a:r>
            <a:r>
              <a:rPr sz="2450" spc="-50" dirty="0">
                <a:latin typeface="Times New Roman"/>
                <a:cs typeface="Times New Roman"/>
              </a:rPr>
              <a:t>only</a:t>
            </a:r>
            <a:r>
              <a:rPr sz="2450" spc="-8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35" dirty="0">
                <a:latin typeface="Times New Roman"/>
                <a:cs typeface="Times New Roman"/>
              </a:rPr>
              <a:t>nuclei,</a:t>
            </a:r>
            <a:r>
              <a:rPr sz="2450" spc="-25" dirty="0">
                <a:latin typeface="Times New Roman"/>
                <a:cs typeface="Times New Roman"/>
              </a:rPr>
              <a:t> </a:t>
            </a:r>
            <a:r>
              <a:rPr sz="2450" spc="-75" dirty="0">
                <a:latin typeface="Times New Roman"/>
                <a:cs typeface="Times New Roman"/>
              </a:rPr>
              <a:t>while</a:t>
            </a:r>
            <a:r>
              <a:rPr sz="2450" spc="-80" dirty="0">
                <a:latin typeface="Times New Roman"/>
                <a:cs typeface="Times New Roman"/>
              </a:rPr>
              <a:t> </a:t>
            </a:r>
            <a:r>
              <a:rPr sz="2450" spc="-25" dirty="0">
                <a:latin typeface="Times New Roman"/>
                <a:cs typeface="Times New Roman"/>
              </a:rPr>
              <a:t>Einstein’s</a:t>
            </a:r>
            <a:r>
              <a:rPr sz="2450" spc="-75" dirty="0">
                <a:latin typeface="Times New Roman"/>
                <a:cs typeface="Times New Roman"/>
              </a:rPr>
              <a:t> </a:t>
            </a:r>
            <a:r>
              <a:rPr sz="2450" spc="-10" dirty="0">
                <a:latin typeface="Times New Roman"/>
                <a:cs typeface="Times New Roman"/>
              </a:rPr>
              <a:t>model 	</a:t>
            </a:r>
            <a:r>
              <a:rPr sz="2450" dirty="0">
                <a:latin typeface="Times New Roman"/>
                <a:cs typeface="Times New Roman"/>
              </a:rPr>
              <a:t>also</a:t>
            </a:r>
            <a:r>
              <a:rPr sz="2450" spc="100" dirty="0">
                <a:latin typeface="Times New Roman"/>
                <a:cs typeface="Times New Roman"/>
              </a:rPr>
              <a:t> </a:t>
            </a:r>
            <a:r>
              <a:rPr sz="2450" dirty="0">
                <a:latin typeface="Times New Roman"/>
                <a:cs typeface="Times New Roman"/>
              </a:rPr>
              <a:t>factors</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electrons.</a:t>
            </a:r>
            <a:endParaRPr sz="2450">
              <a:latin typeface="Times New Roman"/>
              <a:cs typeface="Times New Roman"/>
            </a:endParaRPr>
          </a:p>
          <a:p>
            <a:pPr marL="386080" marR="5715" indent="-374015" algn="just">
              <a:lnSpc>
                <a:spcPct val="101699"/>
              </a:lnSpc>
              <a:spcBef>
                <a:spcPts val="994"/>
              </a:spcBef>
              <a:buAutoNum type="alphaUcPeriod"/>
              <a:tabLst>
                <a:tab pos="387985" algn="l"/>
              </a:tabLst>
            </a:pP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first</a:t>
            </a:r>
            <a:r>
              <a:rPr sz="2450" spc="-85" dirty="0">
                <a:latin typeface="Times New Roman"/>
                <a:cs typeface="Times New Roman"/>
              </a:rPr>
              <a:t> </a:t>
            </a:r>
            <a:r>
              <a:rPr sz="2450" spc="-25" dirty="0">
                <a:latin typeface="Times New Roman"/>
                <a:cs typeface="Times New Roman"/>
              </a:rPr>
              <a:t>model</a:t>
            </a:r>
            <a:r>
              <a:rPr sz="2450" spc="-85" dirty="0">
                <a:latin typeface="Times New Roman"/>
                <a:cs typeface="Times New Roman"/>
              </a:rPr>
              <a:t> </a:t>
            </a:r>
            <a:r>
              <a:rPr sz="2450" spc="60" dirty="0">
                <a:latin typeface="Times New Roman"/>
                <a:cs typeface="Times New Roman"/>
              </a:rPr>
              <a:t>treats</a:t>
            </a:r>
            <a:r>
              <a:rPr sz="2450" spc="-85" dirty="0">
                <a:latin typeface="Times New Roman"/>
                <a:cs typeface="Times New Roman"/>
              </a:rPr>
              <a:t> </a:t>
            </a:r>
            <a:r>
              <a:rPr sz="2450" dirty="0">
                <a:latin typeface="Times New Roman"/>
                <a:cs typeface="Times New Roman"/>
              </a:rPr>
              <a:t>time,</a:t>
            </a:r>
            <a:r>
              <a:rPr sz="2450" spc="-40" dirty="0">
                <a:latin typeface="Times New Roman"/>
                <a:cs typeface="Times New Roman"/>
              </a:rPr>
              <a:t> </a:t>
            </a:r>
            <a:r>
              <a:rPr sz="2450" spc="-20" dirty="0">
                <a:latin typeface="Times New Roman"/>
                <a:cs typeface="Times New Roman"/>
              </a:rPr>
              <a:t>space,</a:t>
            </a:r>
            <a:r>
              <a:rPr sz="2450" spc="-40" dirty="0">
                <a:latin typeface="Times New Roman"/>
                <a:cs typeface="Times New Roman"/>
              </a:rPr>
              <a:t> </a:t>
            </a:r>
            <a:r>
              <a:rPr sz="2450" dirty="0">
                <a:latin typeface="Times New Roman"/>
                <a:cs typeface="Times New Roman"/>
              </a:rPr>
              <a:t>and</a:t>
            </a:r>
            <a:r>
              <a:rPr sz="2450" spc="-80" dirty="0">
                <a:latin typeface="Times New Roman"/>
                <a:cs typeface="Times New Roman"/>
              </a:rPr>
              <a:t> </a:t>
            </a:r>
            <a:r>
              <a:rPr sz="2450" spc="-40" dirty="0">
                <a:latin typeface="Times New Roman"/>
                <a:cs typeface="Times New Roman"/>
              </a:rPr>
              <a:t>velocity</a:t>
            </a:r>
            <a:r>
              <a:rPr sz="2450" spc="-85" dirty="0">
                <a:latin typeface="Times New Roman"/>
                <a:cs typeface="Times New Roman"/>
              </a:rPr>
              <a:t> </a:t>
            </a:r>
            <a:r>
              <a:rPr sz="2450" spc="-55" dirty="0">
                <a:latin typeface="Times New Roman"/>
                <a:cs typeface="Times New Roman"/>
              </a:rPr>
              <a:t>classically,</a:t>
            </a:r>
            <a:r>
              <a:rPr sz="2450" spc="-35" dirty="0">
                <a:latin typeface="Times New Roman"/>
                <a:cs typeface="Times New Roman"/>
              </a:rPr>
              <a:t> </a:t>
            </a:r>
            <a:r>
              <a:rPr sz="2450" spc="-10" dirty="0">
                <a:latin typeface="Times New Roman"/>
                <a:cs typeface="Times New Roman"/>
              </a:rPr>
              <a:t>while 	</a:t>
            </a:r>
            <a:r>
              <a:rPr sz="2450" dirty="0">
                <a:latin typeface="Times New Roman"/>
                <a:cs typeface="Times New Roman"/>
              </a:rPr>
              <a:t>Einstein’s</a:t>
            </a:r>
            <a:r>
              <a:rPr sz="2450" spc="-25" dirty="0">
                <a:latin typeface="Times New Roman"/>
                <a:cs typeface="Times New Roman"/>
              </a:rPr>
              <a:t> </a:t>
            </a:r>
            <a:r>
              <a:rPr sz="2450" dirty="0">
                <a:latin typeface="Times New Roman"/>
                <a:cs typeface="Times New Roman"/>
              </a:rPr>
              <a:t>model</a:t>
            </a:r>
            <a:r>
              <a:rPr sz="2450" spc="-25" dirty="0">
                <a:latin typeface="Times New Roman"/>
                <a:cs typeface="Times New Roman"/>
              </a:rPr>
              <a:t> </a:t>
            </a:r>
            <a:r>
              <a:rPr sz="2450" dirty="0">
                <a:latin typeface="Times New Roman"/>
                <a:cs typeface="Times New Roman"/>
              </a:rPr>
              <a:t>is</a:t>
            </a:r>
            <a:r>
              <a:rPr sz="2450" spc="-20" dirty="0">
                <a:latin typeface="Times New Roman"/>
                <a:cs typeface="Times New Roman"/>
              </a:rPr>
              <a:t> </a:t>
            </a:r>
            <a:r>
              <a:rPr sz="2450" spc="-10" dirty="0">
                <a:latin typeface="Times New Roman"/>
                <a:cs typeface="Times New Roman"/>
              </a:rPr>
              <a:t>relativistic.</a:t>
            </a:r>
            <a:endParaRPr sz="2450">
              <a:latin typeface="Times New Roman"/>
              <a:cs typeface="Times New Roman"/>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The</a:t>
            </a:r>
            <a:r>
              <a:rPr spc="125" dirty="0"/>
              <a:t> </a:t>
            </a:r>
            <a:r>
              <a:rPr dirty="0"/>
              <a:t>primary</a:t>
            </a:r>
            <a:r>
              <a:rPr spc="130" dirty="0"/>
              <a:t> </a:t>
            </a:r>
            <a:r>
              <a:rPr spc="-40" dirty="0"/>
              <a:t>difference</a:t>
            </a:r>
            <a:r>
              <a:rPr spc="135" dirty="0"/>
              <a:t> </a:t>
            </a:r>
            <a:r>
              <a:rPr dirty="0"/>
              <a:t>between</a:t>
            </a:r>
            <a:r>
              <a:rPr spc="130" dirty="0"/>
              <a:t> </a:t>
            </a:r>
            <a:r>
              <a:rPr dirty="0"/>
              <a:t>the</a:t>
            </a:r>
            <a:r>
              <a:rPr spc="135" dirty="0"/>
              <a:t> </a:t>
            </a:r>
            <a:r>
              <a:rPr dirty="0"/>
              <a:t>Dulong</a:t>
            </a:r>
            <a:r>
              <a:rPr spc="130" dirty="0"/>
              <a:t> </a:t>
            </a:r>
            <a:r>
              <a:rPr dirty="0"/>
              <a:t>and</a:t>
            </a:r>
            <a:r>
              <a:rPr spc="135" dirty="0"/>
              <a:t> </a:t>
            </a:r>
            <a:r>
              <a:rPr spc="75" dirty="0"/>
              <a:t>Petit</a:t>
            </a:r>
            <a:r>
              <a:rPr spc="130" dirty="0"/>
              <a:t> </a:t>
            </a:r>
            <a:r>
              <a:rPr dirty="0"/>
              <a:t>model</a:t>
            </a:r>
            <a:r>
              <a:rPr spc="135" dirty="0"/>
              <a:t> </a:t>
            </a:r>
            <a:r>
              <a:rPr spc="-25" dirty="0"/>
              <a:t>and </a:t>
            </a:r>
            <a:r>
              <a:rPr dirty="0"/>
              <a:t>the</a:t>
            </a:r>
            <a:r>
              <a:rPr spc="90" dirty="0"/>
              <a:t> </a:t>
            </a:r>
            <a:r>
              <a:rPr dirty="0"/>
              <a:t>Einstein</a:t>
            </a:r>
            <a:r>
              <a:rPr spc="114" dirty="0"/>
              <a:t> </a:t>
            </a:r>
            <a:r>
              <a:rPr dirty="0"/>
              <a:t>model</a:t>
            </a:r>
            <a:r>
              <a:rPr spc="120" dirty="0"/>
              <a:t> </a:t>
            </a:r>
            <a:r>
              <a:rPr spc="-50" dirty="0"/>
              <a:t>is.</a:t>
            </a:r>
            <a:r>
              <a:rPr spc="-229" dirty="0"/>
              <a:t> </a:t>
            </a:r>
            <a:r>
              <a:rPr dirty="0"/>
              <a:t>.</a:t>
            </a:r>
            <a:r>
              <a:rPr spc="-225" dirty="0"/>
              <a:t> </a:t>
            </a:r>
            <a:r>
              <a:rPr dirty="0"/>
              <a:t>.</a:t>
            </a:r>
            <a:r>
              <a:rPr spc="-225" dirty="0"/>
              <a:t> </a:t>
            </a:r>
            <a:r>
              <a:rPr dirty="0"/>
              <a:t>(Choose</a:t>
            </a:r>
            <a:r>
              <a:rPr spc="120" dirty="0"/>
              <a:t> </a:t>
            </a:r>
            <a:r>
              <a:rPr spc="-10" dirty="0"/>
              <a:t>one.)</a:t>
            </a:r>
          </a:p>
        </p:txBody>
      </p:sp>
      <p:sp>
        <p:nvSpPr>
          <p:cNvPr id="5" name="object 5"/>
          <p:cNvSpPr txBox="1"/>
          <p:nvPr/>
        </p:nvSpPr>
        <p:spPr>
          <a:xfrm>
            <a:off x="707758" y="2170390"/>
            <a:ext cx="8268334" cy="4439920"/>
          </a:xfrm>
          <a:prstGeom prst="rect">
            <a:avLst/>
          </a:prstGeom>
        </p:spPr>
        <p:txBody>
          <a:bodyPr vert="horz" wrap="square" lIns="0" tIns="9525" rIns="0" bIns="0" rtlCol="0">
            <a:spAutoFit/>
          </a:bodyPr>
          <a:lstStyle/>
          <a:p>
            <a:pPr marL="393700" marR="6350" indent="-370205" algn="just">
              <a:lnSpc>
                <a:spcPct val="101699"/>
              </a:lnSpc>
              <a:spcBef>
                <a:spcPts val="75"/>
              </a:spcBef>
              <a:buAutoNum type="alphaUcPeriod"/>
              <a:tabLst>
                <a:tab pos="394970"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first</a:t>
            </a:r>
            <a:r>
              <a:rPr sz="2450" spc="-20" dirty="0">
                <a:latin typeface="Times New Roman"/>
                <a:cs typeface="Times New Roman"/>
              </a:rPr>
              <a:t> </a:t>
            </a:r>
            <a:r>
              <a:rPr sz="2450" dirty="0">
                <a:latin typeface="Times New Roman"/>
                <a:cs typeface="Times New Roman"/>
              </a:rPr>
              <a:t>model</a:t>
            </a:r>
            <a:r>
              <a:rPr sz="2450" spc="-15" dirty="0">
                <a:latin typeface="Times New Roman"/>
                <a:cs typeface="Times New Roman"/>
              </a:rPr>
              <a:t> </a:t>
            </a:r>
            <a:r>
              <a:rPr sz="2450" spc="60" dirty="0">
                <a:latin typeface="Times New Roman"/>
                <a:cs typeface="Times New Roman"/>
              </a:rPr>
              <a:t>treats</a:t>
            </a:r>
            <a:r>
              <a:rPr sz="2450" spc="-10" dirty="0">
                <a:latin typeface="Times New Roman"/>
                <a:cs typeface="Times New Roman"/>
              </a:rPr>
              <a:t> </a:t>
            </a:r>
            <a:r>
              <a:rPr sz="2450" dirty="0">
                <a:latin typeface="Times New Roman"/>
                <a:cs typeface="Times New Roman"/>
              </a:rPr>
              <a:t>atomic</a:t>
            </a:r>
            <a:r>
              <a:rPr sz="2450" spc="-15" dirty="0">
                <a:latin typeface="Times New Roman"/>
                <a:cs typeface="Times New Roman"/>
              </a:rPr>
              <a:t> </a:t>
            </a:r>
            <a:r>
              <a:rPr sz="2450" spc="-20" dirty="0">
                <a:latin typeface="Times New Roman"/>
                <a:cs typeface="Times New Roman"/>
              </a:rPr>
              <a:t>oscillations</a:t>
            </a:r>
            <a:r>
              <a:rPr sz="2450" spc="-10" dirty="0">
                <a:latin typeface="Times New Roman"/>
                <a:cs typeface="Times New Roman"/>
              </a:rPr>
              <a:t> </a:t>
            </a:r>
            <a:r>
              <a:rPr sz="2450" spc="-45" dirty="0">
                <a:latin typeface="Times New Roman"/>
                <a:cs typeface="Times New Roman"/>
              </a:rPr>
              <a:t>classically,</a:t>
            </a:r>
            <a:r>
              <a:rPr sz="2450" dirty="0">
                <a:latin typeface="Times New Roman"/>
                <a:cs typeface="Times New Roman"/>
              </a:rPr>
              <a:t> </a:t>
            </a:r>
            <a:r>
              <a:rPr sz="2450" spc="-30" dirty="0">
                <a:latin typeface="Times New Roman"/>
                <a:cs typeface="Times New Roman"/>
              </a:rPr>
              <a:t>while</a:t>
            </a:r>
            <a:r>
              <a:rPr sz="2450" spc="-15" dirty="0">
                <a:latin typeface="Times New Roman"/>
                <a:cs typeface="Times New Roman"/>
              </a:rPr>
              <a:t> </a:t>
            </a:r>
            <a:r>
              <a:rPr sz="2450" spc="-20" dirty="0">
                <a:latin typeface="Times New Roman"/>
                <a:cs typeface="Times New Roman"/>
              </a:rPr>
              <a:t>Ein- 	</a:t>
            </a:r>
            <a:r>
              <a:rPr sz="2450" dirty="0">
                <a:latin typeface="Times New Roman"/>
                <a:cs typeface="Times New Roman"/>
              </a:rPr>
              <a:t>stein’s</a:t>
            </a:r>
            <a:r>
              <a:rPr sz="2450" spc="135" dirty="0">
                <a:latin typeface="Times New Roman"/>
                <a:cs typeface="Times New Roman"/>
              </a:rPr>
              <a:t> </a:t>
            </a:r>
            <a:r>
              <a:rPr sz="2450" dirty="0">
                <a:latin typeface="Times New Roman"/>
                <a:cs typeface="Times New Roman"/>
              </a:rPr>
              <a:t>model</a:t>
            </a:r>
            <a:r>
              <a:rPr sz="2450" spc="140" dirty="0">
                <a:latin typeface="Times New Roman"/>
                <a:cs typeface="Times New Roman"/>
              </a:rPr>
              <a:t> </a:t>
            </a:r>
            <a:r>
              <a:rPr sz="2450" spc="60" dirty="0">
                <a:latin typeface="Times New Roman"/>
                <a:cs typeface="Times New Roman"/>
              </a:rPr>
              <a:t>treats</a:t>
            </a:r>
            <a:r>
              <a:rPr sz="2450" spc="135" dirty="0">
                <a:latin typeface="Times New Roman"/>
                <a:cs typeface="Times New Roman"/>
              </a:rPr>
              <a:t> </a:t>
            </a:r>
            <a:r>
              <a:rPr sz="2450" dirty="0">
                <a:latin typeface="Times New Roman"/>
                <a:cs typeface="Times New Roman"/>
              </a:rPr>
              <a:t>them</a:t>
            </a:r>
            <a:r>
              <a:rPr sz="2450" spc="140" dirty="0">
                <a:latin typeface="Times New Roman"/>
                <a:cs typeface="Times New Roman"/>
              </a:rPr>
              <a:t> </a:t>
            </a:r>
            <a:r>
              <a:rPr sz="2450" dirty="0">
                <a:latin typeface="Times New Roman"/>
                <a:cs typeface="Times New Roman"/>
              </a:rPr>
              <a:t>quantum</a:t>
            </a:r>
            <a:r>
              <a:rPr sz="2450" spc="135" dirty="0">
                <a:latin typeface="Times New Roman"/>
                <a:cs typeface="Times New Roman"/>
              </a:rPr>
              <a:t> </a:t>
            </a:r>
            <a:r>
              <a:rPr sz="2450" spc="-10" dirty="0">
                <a:latin typeface="Times New Roman"/>
                <a:cs typeface="Times New Roman"/>
              </a:rPr>
              <a:t>mechanically.</a:t>
            </a:r>
            <a:endParaRPr sz="2450">
              <a:latin typeface="Times New Roman"/>
              <a:cs typeface="Times New Roman"/>
            </a:endParaRPr>
          </a:p>
          <a:p>
            <a:pPr marL="393700" marR="5080" indent="-358140" algn="just">
              <a:lnSpc>
                <a:spcPct val="101699"/>
              </a:lnSpc>
              <a:spcBef>
                <a:spcPts val="994"/>
              </a:spcBef>
              <a:buAutoNum type="alphaUcPeriod"/>
              <a:tabLst>
                <a:tab pos="394970" algn="l"/>
              </a:tabLst>
            </a:pPr>
            <a:r>
              <a:rPr sz="2450" dirty="0">
                <a:latin typeface="Times New Roman"/>
                <a:cs typeface="Times New Roman"/>
              </a:rPr>
              <a:t>The</a:t>
            </a:r>
            <a:r>
              <a:rPr sz="2450" spc="85" dirty="0">
                <a:latin typeface="Times New Roman"/>
                <a:cs typeface="Times New Roman"/>
              </a:rPr>
              <a:t> </a:t>
            </a:r>
            <a:r>
              <a:rPr sz="2450" dirty="0">
                <a:latin typeface="Times New Roman"/>
                <a:cs typeface="Times New Roman"/>
              </a:rPr>
              <a:t>first</a:t>
            </a:r>
            <a:r>
              <a:rPr sz="2450" spc="95" dirty="0">
                <a:latin typeface="Times New Roman"/>
                <a:cs typeface="Times New Roman"/>
              </a:rPr>
              <a:t> </a:t>
            </a:r>
            <a:r>
              <a:rPr sz="2450" dirty="0">
                <a:latin typeface="Times New Roman"/>
                <a:cs typeface="Times New Roman"/>
              </a:rPr>
              <a:t>model</a:t>
            </a:r>
            <a:r>
              <a:rPr sz="2450" spc="95" dirty="0">
                <a:latin typeface="Times New Roman"/>
                <a:cs typeface="Times New Roman"/>
              </a:rPr>
              <a:t> </a:t>
            </a:r>
            <a:r>
              <a:rPr sz="2450" spc="60" dirty="0">
                <a:latin typeface="Times New Roman"/>
                <a:cs typeface="Times New Roman"/>
              </a:rPr>
              <a:t>treats</a:t>
            </a:r>
            <a:r>
              <a:rPr sz="2450" spc="95" dirty="0">
                <a:latin typeface="Times New Roman"/>
                <a:cs typeface="Times New Roman"/>
              </a:rPr>
              <a:t> </a:t>
            </a:r>
            <a:r>
              <a:rPr sz="2450" dirty="0">
                <a:latin typeface="Times New Roman"/>
                <a:cs typeface="Times New Roman"/>
              </a:rPr>
              <a:t>every</a:t>
            </a:r>
            <a:r>
              <a:rPr sz="2450" spc="100" dirty="0">
                <a:latin typeface="Times New Roman"/>
                <a:cs typeface="Times New Roman"/>
              </a:rPr>
              <a:t> </a:t>
            </a:r>
            <a:r>
              <a:rPr sz="2450" dirty="0">
                <a:latin typeface="Times New Roman"/>
                <a:cs typeface="Times New Roman"/>
              </a:rPr>
              <a:t>atomic</a:t>
            </a:r>
            <a:r>
              <a:rPr sz="2450" spc="95" dirty="0">
                <a:latin typeface="Times New Roman"/>
                <a:cs typeface="Times New Roman"/>
              </a:rPr>
              <a:t> </a:t>
            </a:r>
            <a:r>
              <a:rPr sz="2450" dirty="0">
                <a:latin typeface="Times New Roman"/>
                <a:cs typeface="Times New Roman"/>
              </a:rPr>
              <a:t>oscillation</a:t>
            </a:r>
            <a:r>
              <a:rPr sz="2450" spc="95" dirty="0">
                <a:latin typeface="Times New Roman"/>
                <a:cs typeface="Times New Roman"/>
              </a:rPr>
              <a:t> </a:t>
            </a:r>
            <a:r>
              <a:rPr sz="2450" dirty="0">
                <a:latin typeface="Times New Roman"/>
                <a:cs typeface="Times New Roman"/>
              </a:rPr>
              <a:t>as</a:t>
            </a:r>
            <a:r>
              <a:rPr sz="2450" spc="95" dirty="0">
                <a:latin typeface="Times New Roman"/>
                <a:cs typeface="Times New Roman"/>
              </a:rPr>
              <a:t> </a:t>
            </a:r>
            <a:r>
              <a:rPr sz="2450" spc="-10" dirty="0">
                <a:latin typeface="Times New Roman"/>
                <a:cs typeface="Times New Roman"/>
              </a:rPr>
              <a:t>independent 	</a:t>
            </a:r>
            <a:r>
              <a:rPr sz="2450" dirty="0">
                <a:latin typeface="Times New Roman"/>
                <a:cs typeface="Times New Roman"/>
              </a:rPr>
              <a:t>of</a:t>
            </a:r>
            <a:r>
              <a:rPr sz="2450" spc="90" dirty="0">
                <a:latin typeface="Times New Roman"/>
                <a:cs typeface="Times New Roman"/>
              </a:rPr>
              <a:t> </a:t>
            </a:r>
            <a:r>
              <a:rPr sz="2450" dirty="0">
                <a:latin typeface="Times New Roman"/>
                <a:cs typeface="Times New Roman"/>
              </a:rPr>
              <a:t>every</a:t>
            </a:r>
            <a:r>
              <a:rPr sz="2450" spc="80" dirty="0">
                <a:latin typeface="Times New Roman"/>
                <a:cs typeface="Times New Roman"/>
              </a:rPr>
              <a:t> </a:t>
            </a:r>
            <a:r>
              <a:rPr sz="2450" dirty="0">
                <a:latin typeface="Times New Roman"/>
                <a:cs typeface="Times New Roman"/>
              </a:rPr>
              <a:t>other,</a:t>
            </a:r>
            <a:r>
              <a:rPr sz="2450" spc="95" dirty="0">
                <a:latin typeface="Times New Roman"/>
                <a:cs typeface="Times New Roman"/>
              </a:rPr>
              <a:t> </a:t>
            </a:r>
            <a:r>
              <a:rPr sz="2450" spc="-10" dirty="0">
                <a:latin typeface="Times New Roman"/>
                <a:cs typeface="Times New Roman"/>
              </a:rPr>
              <a:t>while</a:t>
            </a:r>
            <a:r>
              <a:rPr sz="2450" spc="80" dirty="0">
                <a:latin typeface="Times New Roman"/>
                <a:cs typeface="Times New Roman"/>
              </a:rPr>
              <a:t> </a:t>
            </a:r>
            <a:r>
              <a:rPr sz="2450" dirty="0">
                <a:latin typeface="Times New Roman"/>
                <a:cs typeface="Times New Roman"/>
              </a:rPr>
              <a:t>Einstein’s</a:t>
            </a:r>
            <a:r>
              <a:rPr sz="2450" spc="85" dirty="0">
                <a:latin typeface="Times New Roman"/>
                <a:cs typeface="Times New Roman"/>
              </a:rPr>
              <a:t> </a:t>
            </a:r>
            <a:r>
              <a:rPr sz="2450" dirty="0">
                <a:latin typeface="Times New Roman"/>
                <a:cs typeface="Times New Roman"/>
              </a:rPr>
              <a:t>model</a:t>
            </a:r>
            <a:r>
              <a:rPr sz="2450" spc="85" dirty="0">
                <a:latin typeface="Times New Roman"/>
                <a:cs typeface="Times New Roman"/>
              </a:rPr>
              <a:t> </a:t>
            </a:r>
            <a:r>
              <a:rPr sz="2450" spc="60" dirty="0">
                <a:latin typeface="Times New Roman"/>
                <a:cs typeface="Times New Roman"/>
              </a:rPr>
              <a:t>treats</a:t>
            </a:r>
            <a:r>
              <a:rPr sz="2450" spc="80" dirty="0">
                <a:latin typeface="Times New Roman"/>
                <a:cs typeface="Times New Roman"/>
              </a:rPr>
              <a:t> </a:t>
            </a:r>
            <a:r>
              <a:rPr sz="2450" dirty="0">
                <a:latin typeface="Times New Roman"/>
                <a:cs typeface="Times New Roman"/>
              </a:rPr>
              <a:t>them</a:t>
            </a:r>
            <a:r>
              <a:rPr sz="2450" spc="85"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dirty="0">
                <a:latin typeface="Times New Roman"/>
                <a:cs typeface="Times New Roman"/>
              </a:rPr>
              <a:t>an</a:t>
            </a:r>
            <a:r>
              <a:rPr sz="2450" spc="80" dirty="0">
                <a:latin typeface="Times New Roman"/>
                <a:cs typeface="Times New Roman"/>
              </a:rPr>
              <a:t> </a:t>
            </a:r>
            <a:r>
              <a:rPr sz="2450" spc="-10" dirty="0">
                <a:latin typeface="Times New Roman"/>
                <a:cs typeface="Times New Roman"/>
              </a:rPr>
              <a:t>inter- 	</a:t>
            </a:r>
            <a:r>
              <a:rPr sz="2450" dirty="0">
                <a:latin typeface="Times New Roman"/>
                <a:cs typeface="Times New Roman"/>
              </a:rPr>
              <a:t>related</a:t>
            </a:r>
            <a:r>
              <a:rPr sz="2450" spc="260" dirty="0">
                <a:latin typeface="Times New Roman"/>
                <a:cs typeface="Times New Roman"/>
              </a:rPr>
              <a:t> </a:t>
            </a:r>
            <a:r>
              <a:rPr sz="2450" spc="-10" dirty="0">
                <a:latin typeface="Times New Roman"/>
                <a:cs typeface="Times New Roman"/>
              </a:rPr>
              <a:t>system.</a:t>
            </a:r>
            <a:endParaRPr sz="2450">
              <a:latin typeface="Times New Roman"/>
              <a:cs typeface="Times New Roman"/>
            </a:endParaRPr>
          </a:p>
          <a:p>
            <a:pPr marL="393700" marR="7620" indent="-361950" algn="just">
              <a:lnSpc>
                <a:spcPct val="101699"/>
              </a:lnSpc>
              <a:spcBef>
                <a:spcPts val="994"/>
              </a:spcBef>
              <a:buAutoNum type="alphaUcPeriod"/>
              <a:tabLst>
                <a:tab pos="394970" algn="l"/>
              </a:tabLst>
            </a:pPr>
            <a:r>
              <a:rPr sz="2450" dirty="0">
                <a:latin typeface="Times New Roman"/>
                <a:cs typeface="Times New Roman"/>
              </a:rPr>
              <a:t>The</a:t>
            </a:r>
            <a:r>
              <a:rPr sz="2450" spc="-80" dirty="0">
                <a:latin typeface="Times New Roman"/>
                <a:cs typeface="Times New Roman"/>
              </a:rPr>
              <a:t> </a:t>
            </a:r>
            <a:r>
              <a:rPr sz="2450" spc="-10" dirty="0">
                <a:latin typeface="Times New Roman"/>
                <a:cs typeface="Times New Roman"/>
              </a:rPr>
              <a:t>first</a:t>
            </a:r>
            <a:r>
              <a:rPr sz="2450" spc="-75" dirty="0">
                <a:latin typeface="Times New Roman"/>
                <a:cs typeface="Times New Roman"/>
              </a:rPr>
              <a:t> </a:t>
            </a:r>
            <a:r>
              <a:rPr sz="2450" spc="-25" dirty="0">
                <a:latin typeface="Times New Roman"/>
                <a:cs typeface="Times New Roman"/>
              </a:rPr>
              <a:t>model</a:t>
            </a:r>
            <a:r>
              <a:rPr sz="2450" spc="-80" dirty="0">
                <a:latin typeface="Times New Roman"/>
                <a:cs typeface="Times New Roman"/>
              </a:rPr>
              <a:t> </a:t>
            </a:r>
            <a:r>
              <a:rPr sz="2450" spc="-45" dirty="0">
                <a:latin typeface="Times New Roman"/>
                <a:cs typeface="Times New Roman"/>
              </a:rPr>
              <a:t>considers</a:t>
            </a:r>
            <a:r>
              <a:rPr sz="2450" spc="-75" dirty="0">
                <a:latin typeface="Times New Roman"/>
                <a:cs typeface="Times New Roman"/>
              </a:rPr>
              <a:t> </a:t>
            </a:r>
            <a:r>
              <a:rPr sz="2450" spc="-50" dirty="0">
                <a:latin typeface="Times New Roman"/>
                <a:cs typeface="Times New Roman"/>
              </a:rPr>
              <a:t>only</a:t>
            </a:r>
            <a:r>
              <a:rPr sz="2450" spc="-80" dirty="0">
                <a:latin typeface="Times New Roman"/>
                <a:cs typeface="Times New Roman"/>
              </a:rPr>
              <a:t> </a:t>
            </a:r>
            <a:r>
              <a:rPr sz="2450" dirty="0">
                <a:latin typeface="Times New Roman"/>
                <a:cs typeface="Times New Roman"/>
              </a:rPr>
              <a:t>the</a:t>
            </a:r>
            <a:r>
              <a:rPr sz="2450" spc="-75" dirty="0">
                <a:latin typeface="Times New Roman"/>
                <a:cs typeface="Times New Roman"/>
              </a:rPr>
              <a:t> </a:t>
            </a:r>
            <a:r>
              <a:rPr sz="2450" spc="-35" dirty="0">
                <a:latin typeface="Times New Roman"/>
                <a:cs typeface="Times New Roman"/>
              </a:rPr>
              <a:t>nuclei,</a:t>
            </a:r>
            <a:r>
              <a:rPr sz="2450" spc="-25" dirty="0">
                <a:latin typeface="Times New Roman"/>
                <a:cs typeface="Times New Roman"/>
              </a:rPr>
              <a:t> </a:t>
            </a:r>
            <a:r>
              <a:rPr sz="2450" spc="-75" dirty="0">
                <a:latin typeface="Times New Roman"/>
                <a:cs typeface="Times New Roman"/>
              </a:rPr>
              <a:t>while</a:t>
            </a:r>
            <a:r>
              <a:rPr sz="2450" spc="-80" dirty="0">
                <a:latin typeface="Times New Roman"/>
                <a:cs typeface="Times New Roman"/>
              </a:rPr>
              <a:t> </a:t>
            </a:r>
            <a:r>
              <a:rPr sz="2450" spc="-25" dirty="0">
                <a:latin typeface="Times New Roman"/>
                <a:cs typeface="Times New Roman"/>
              </a:rPr>
              <a:t>Einstein’s</a:t>
            </a:r>
            <a:r>
              <a:rPr sz="2450" spc="-75" dirty="0">
                <a:latin typeface="Times New Roman"/>
                <a:cs typeface="Times New Roman"/>
              </a:rPr>
              <a:t> </a:t>
            </a:r>
            <a:r>
              <a:rPr sz="2450" spc="-10" dirty="0">
                <a:latin typeface="Times New Roman"/>
                <a:cs typeface="Times New Roman"/>
              </a:rPr>
              <a:t>model 	</a:t>
            </a:r>
            <a:r>
              <a:rPr sz="2450" dirty="0">
                <a:latin typeface="Times New Roman"/>
                <a:cs typeface="Times New Roman"/>
              </a:rPr>
              <a:t>also</a:t>
            </a:r>
            <a:r>
              <a:rPr sz="2450" spc="100" dirty="0">
                <a:latin typeface="Times New Roman"/>
                <a:cs typeface="Times New Roman"/>
              </a:rPr>
              <a:t> </a:t>
            </a:r>
            <a:r>
              <a:rPr sz="2450" dirty="0">
                <a:latin typeface="Times New Roman"/>
                <a:cs typeface="Times New Roman"/>
              </a:rPr>
              <a:t>factors</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electrons.</a:t>
            </a:r>
            <a:endParaRPr sz="2450">
              <a:latin typeface="Times New Roman"/>
              <a:cs typeface="Times New Roman"/>
            </a:endParaRPr>
          </a:p>
          <a:p>
            <a:pPr marL="393065" marR="5715" indent="-374015" algn="just">
              <a:lnSpc>
                <a:spcPct val="101699"/>
              </a:lnSpc>
              <a:spcBef>
                <a:spcPts val="994"/>
              </a:spcBef>
              <a:buAutoNum type="alphaUcPeriod"/>
              <a:tabLst>
                <a:tab pos="394970" algn="l"/>
              </a:tabLst>
            </a:pPr>
            <a:r>
              <a:rPr sz="2450" dirty="0">
                <a:latin typeface="Times New Roman"/>
                <a:cs typeface="Times New Roman"/>
              </a:rPr>
              <a:t>The</a:t>
            </a:r>
            <a:r>
              <a:rPr sz="2450" spc="-85" dirty="0">
                <a:latin typeface="Times New Roman"/>
                <a:cs typeface="Times New Roman"/>
              </a:rPr>
              <a:t> </a:t>
            </a:r>
            <a:r>
              <a:rPr sz="2450" spc="-10" dirty="0">
                <a:latin typeface="Times New Roman"/>
                <a:cs typeface="Times New Roman"/>
              </a:rPr>
              <a:t>first</a:t>
            </a:r>
            <a:r>
              <a:rPr sz="2450" spc="-85" dirty="0">
                <a:latin typeface="Times New Roman"/>
                <a:cs typeface="Times New Roman"/>
              </a:rPr>
              <a:t> </a:t>
            </a:r>
            <a:r>
              <a:rPr sz="2450" spc="-25" dirty="0">
                <a:latin typeface="Times New Roman"/>
                <a:cs typeface="Times New Roman"/>
              </a:rPr>
              <a:t>model</a:t>
            </a:r>
            <a:r>
              <a:rPr sz="2450" spc="-85" dirty="0">
                <a:latin typeface="Times New Roman"/>
                <a:cs typeface="Times New Roman"/>
              </a:rPr>
              <a:t> </a:t>
            </a:r>
            <a:r>
              <a:rPr sz="2450" spc="60" dirty="0">
                <a:latin typeface="Times New Roman"/>
                <a:cs typeface="Times New Roman"/>
              </a:rPr>
              <a:t>treats</a:t>
            </a:r>
            <a:r>
              <a:rPr sz="2450" spc="-85" dirty="0">
                <a:latin typeface="Times New Roman"/>
                <a:cs typeface="Times New Roman"/>
              </a:rPr>
              <a:t> </a:t>
            </a:r>
            <a:r>
              <a:rPr sz="2450" dirty="0">
                <a:latin typeface="Times New Roman"/>
                <a:cs typeface="Times New Roman"/>
              </a:rPr>
              <a:t>time,</a:t>
            </a:r>
            <a:r>
              <a:rPr sz="2450" spc="-40" dirty="0">
                <a:latin typeface="Times New Roman"/>
                <a:cs typeface="Times New Roman"/>
              </a:rPr>
              <a:t> </a:t>
            </a:r>
            <a:r>
              <a:rPr sz="2450" spc="-20" dirty="0">
                <a:latin typeface="Times New Roman"/>
                <a:cs typeface="Times New Roman"/>
              </a:rPr>
              <a:t>space,</a:t>
            </a:r>
            <a:r>
              <a:rPr sz="2450" spc="-40" dirty="0">
                <a:latin typeface="Times New Roman"/>
                <a:cs typeface="Times New Roman"/>
              </a:rPr>
              <a:t> </a:t>
            </a:r>
            <a:r>
              <a:rPr sz="2450" dirty="0">
                <a:latin typeface="Times New Roman"/>
                <a:cs typeface="Times New Roman"/>
              </a:rPr>
              <a:t>and</a:t>
            </a:r>
            <a:r>
              <a:rPr sz="2450" spc="-80" dirty="0">
                <a:latin typeface="Times New Roman"/>
                <a:cs typeface="Times New Roman"/>
              </a:rPr>
              <a:t> </a:t>
            </a:r>
            <a:r>
              <a:rPr sz="2450" spc="-40" dirty="0">
                <a:latin typeface="Times New Roman"/>
                <a:cs typeface="Times New Roman"/>
              </a:rPr>
              <a:t>velocity</a:t>
            </a:r>
            <a:r>
              <a:rPr sz="2450" spc="-85" dirty="0">
                <a:latin typeface="Times New Roman"/>
                <a:cs typeface="Times New Roman"/>
              </a:rPr>
              <a:t> </a:t>
            </a:r>
            <a:r>
              <a:rPr sz="2450" spc="-55" dirty="0">
                <a:latin typeface="Times New Roman"/>
                <a:cs typeface="Times New Roman"/>
              </a:rPr>
              <a:t>classically,</a:t>
            </a:r>
            <a:r>
              <a:rPr sz="2450" spc="-35" dirty="0">
                <a:latin typeface="Times New Roman"/>
                <a:cs typeface="Times New Roman"/>
              </a:rPr>
              <a:t> </a:t>
            </a:r>
            <a:r>
              <a:rPr sz="2450" spc="-10" dirty="0">
                <a:latin typeface="Times New Roman"/>
                <a:cs typeface="Times New Roman"/>
              </a:rPr>
              <a:t>while 	</a:t>
            </a:r>
            <a:r>
              <a:rPr sz="2450" dirty="0">
                <a:latin typeface="Times New Roman"/>
                <a:cs typeface="Times New Roman"/>
              </a:rPr>
              <a:t>Einstein’s</a:t>
            </a:r>
            <a:r>
              <a:rPr sz="2450" spc="-25" dirty="0">
                <a:latin typeface="Times New Roman"/>
                <a:cs typeface="Times New Roman"/>
              </a:rPr>
              <a:t> </a:t>
            </a:r>
            <a:r>
              <a:rPr sz="2450" dirty="0">
                <a:latin typeface="Times New Roman"/>
                <a:cs typeface="Times New Roman"/>
              </a:rPr>
              <a:t>model</a:t>
            </a:r>
            <a:r>
              <a:rPr sz="2450" spc="-25" dirty="0">
                <a:latin typeface="Times New Roman"/>
                <a:cs typeface="Times New Roman"/>
              </a:rPr>
              <a:t> </a:t>
            </a:r>
            <a:r>
              <a:rPr sz="2450" dirty="0">
                <a:latin typeface="Times New Roman"/>
                <a:cs typeface="Times New Roman"/>
              </a:rPr>
              <a:t>is</a:t>
            </a:r>
            <a:r>
              <a:rPr sz="2450" spc="-20" dirty="0">
                <a:latin typeface="Times New Roman"/>
                <a:cs typeface="Times New Roman"/>
              </a:rPr>
              <a:t> </a:t>
            </a:r>
            <a:r>
              <a:rPr sz="2450" spc="-10" dirty="0">
                <a:latin typeface="Times New Roman"/>
                <a:cs typeface="Times New Roman"/>
              </a:rPr>
              <a:t>relativistic.</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Einstein’s</a:t>
            </a:r>
            <a:r>
              <a:rPr spc="55" dirty="0"/>
              <a:t> </a:t>
            </a:r>
            <a:r>
              <a:rPr dirty="0"/>
              <a:t>model</a:t>
            </a:r>
            <a:r>
              <a:rPr spc="65" dirty="0"/>
              <a:t> </a:t>
            </a:r>
            <a:r>
              <a:rPr dirty="0"/>
              <a:t>generally</a:t>
            </a:r>
            <a:r>
              <a:rPr spc="65" dirty="0"/>
              <a:t> </a:t>
            </a:r>
            <a:r>
              <a:rPr spc="-20" dirty="0"/>
              <a:t>improves</a:t>
            </a:r>
            <a:r>
              <a:rPr spc="65" dirty="0"/>
              <a:t> </a:t>
            </a:r>
            <a:r>
              <a:rPr dirty="0"/>
              <a:t>upon</a:t>
            </a:r>
            <a:r>
              <a:rPr spc="65" dirty="0"/>
              <a:t> </a:t>
            </a:r>
            <a:r>
              <a:rPr dirty="0"/>
              <a:t>the</a:t>
            </a:r>
            <a:r>
              <a:rPr spc="65" dirty="0"/>
              <a:t> </a:t>
            </a:r>
            <a:r>
              <a:rPr dirty="0"/>
              <a:t>law</a:t>
            </a:r>
            <a:r>
              <a:rPr spc="65" dirty="0"/>
              <a:t> </a:t>
            </a:r>
            <a:r>
              <a:rPr dirty="0"/>
              <a:t>of</a:t>
            </a:r>
            <a:r>
              <a:rPr spc="65" dirty="0"/>
              <a:t> </a:t>
            </a:r>
            <a:r>
              <a:rPr dirty="0"/>
              <a:t>Dulong</a:t>
            </a:r>
            <a:r>
              <a:rPr spc="65" dirty="0"/>
              <a:t> </a:t>
            </a:r>
            <a:r>
              <a:rPr spc="-25" dirty="0"/>
              <a:t>and </a:t>
            </a:r>
            <a:r>
              <a:rPr spc="60" dirty="0"/>
              <a:t>Petit.</a:t>
            </a:r>
            <a:r>
              <a:rPr spc="-225" dirty="0"/>
              <a:t> </a:t>
            </a:r>
            <a:r>
              <a:rPr dirty="0"/>
              <a:t>.</a:t>
            </a:r>
            <a:r>
              <a:rPr spc="-225" dirty="0"/>
              <a:t> </a:t>
            </a:r>
            <a:r>
              <a:rPr dirty="0"/>
              <a:t>.</a:t>
            </a:r>
            <a:r>
              <a:rPr spc="-225" dirty="0"/>
              <a:t> </a:t>
            </a:r>
            <a:r>
              <a:rPr dirty="0"/>
              <a:t>(Choose</a:t>
            </a:r>
            <a:r>
              <a:rPr spc="10" dirty="0"/>
              <a:t> </a:t>
            </a:r>
            <a:r>
              <a:rPr dirty="0"/>
              <a:t>all</a:t>
            </a:r>
            <a:r>
              <a:rPr spc="80" dirty="0"/>
              <a:t> </a:t>
            </a:r>
            <a:r>
              <a:rPr spc="114" dirty="0"/>
              <a:t>that</a:t>
            </a:r>
            <a:r>
              <a:rPr spc="85" dirty="0"/>
              <a:t> </a:t>
            </a:r>
            <a:r>
              <a:rPr spc="-10" dirty="0"/>
              <a:t>apply.)</a:t>
            </a:r>
          </a:p>
        </p:txBody>
      </p:sp>
      <p:sp>
        <p:nvSpPr>
          <p:cNvPr id="5" name="object 5"/>
          <p:cNvSpPr txBox="1"/>
          <p:nvPr/>
        </p:nvSpPr>
        <p:spPr>
          <a:xfrm>
            <a:off x="719315" y="2042037"/>
            <a:ext cx="3824604"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At</a:t>
            </a:r>
            <a:r>
              <a:rPr sz="2450" spc="10" dirty="0">
                <a:latin typeface="Times New Roman"/>
                <a:cs typeface="Times New Roman"/>
              </a:rPr>
              <a:t> </a:t>
            </a:r>
            <a:r>
              <a:rPr sz="2450" dirty="0">
                <a:latin typeface="Times New Roman"/>
                <a:cs typeface="Times New Roman"/>
              </a:rPr>
              <a:t>very</a:t>
            </a:r>
            <a:r>
              <a:rPr sz="2450" spc="25" dirty="0">
                <a:latin typeface="Times New Roman"/>
                <a:cs typeface="Times New Roman"/>
              </a:rPr>
              <a:t> </a:t>
            </a:r>
            <a:r>
              <a:rPr sz="2450" spc="-35" dirty="0">
                <a:latin typeface="Times New Roman"/>
                <a:cs typeface="Times New Roman"/>
              </a:rPr>
              <a:t>low</a:t>
            </a:r>
            <a:r>
              <a:rPr sz="2450" spc="20"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At</a:t>
            </a:r>
            <a:r>
              <a:rPr sz="2450" spc="130" dirty="0">
                <a:latin typeface="Times New Roman"/>
                <a:cs typeface="Times New Roman"/>
              </a:rPr>
              <a:t> </a:t>
            </a:r>
            <a:r>
              <a:rPr sz="2450" dirty="0">
                <a:latin typeface="Times New Roman"/>
                <a:cs typeface="Times New Roman"/>
              </a:rPr>
              <a:t>room</a:t>
            </a:r>
            <a:r>
              <a:rPr sz="2450" spc="130"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At</a:t>
            </a:r>
            <a:r>
              <a:rPr sz="2450" spc="60" dirty="0">
                <a:latin typeface="Times New Roman"/>
                <a:cs typeface="Times New Roman"/>
              </a:rPr>
              <a:t> </a:t>
            </a:r>
            <a:r>
              <a:rPr sz="2450" dirty="0">
                <a:latin typeface="Times New Roman"/>
                <a:cs typeface="Times New Roman"/>
              </a:rPr>
              <a:t>very</a:t>
            </a:r>
            <a:r>
              <a:rPr sz="2450" spc="70" dirty="0">
                <a:latin typeface="Times New Roman"/>
                <a:cs typeface="Times New Roman"/>
              </a:rPr>
              <a:t> </a:t>
            </a:r>
            <a:r>
              <a:rPr sz="2450" dirty="0">
                <a:latin typeface="Times New Roman"/>
                <a:cs typeface="Times New Roman"/>
              </a:rPr>
              <a:t>high</a:t>
            </a:r>
            <a:r>
              <a:rPr sz="2450" spc="75"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Einstein’s</a:t>
            </a:r>
            <a:r>
              <a:rPr spc="55" dirty="0"/>
              <a:t> </a:t>
            </a:r>
            <a:r>
              <a:rPr dirty="0"/>
              <a:t>model</a:t>
            </a:r>
            <a:r>
              <a:rPr spc="65" dirty="0"/>
              <a:t> </a:t>
            </a:r>
            <a:r>
              <a:rPr dirty="0"/>
              <a:t>generally</a:t>
            </a:r>
            <a:r>
              <a:rPr spc="65" dirty="0"/>
              <a:t> </a:t>
            </a:r>
            <a:r>
              <a:rPr spc="-20" dirty="0"/>
              <a:t>improves</a:t>
            </a:r>
            <a:r>
              <a:rPr spc="65" dirty="0"/>
              <a:t> </a:t>
            </a:r>
            <a:r>
              <a:rPr dirty="0"/>
              <a:t>upon</a:t>
            </a:r>
            <a:r>
              <a:rPr spc="65" dirty="0"/>
              <a:t> </a:t>
            </a:r>
            <a:r>
              <a:rPr dirty="0"/>
              <a:t>the</a:t>
            </a:r>
            <a:r>
              <a:rPr spc="65" dirty="0"/>
              <a:t> </a:t>
            </a:r>
            <a:r>
              <a:rPr dirty="0"/>
              <a:t>law</a:t>
            </a:r>
            <a:r>
              <a:rPr spc="65" dirty="0"/>
              <a:t> </a:t>
            </a:r>
            <a:r>
              <a:rPr dirty="0"/>
              <a:t>of</a:t>
            </a:r>
            <a:r>
              <a:rPr spc="65" dirty="0"/>
              <a:t> </a:t>
            </a:r>
            <a:r>
              <a:rPr dirty="0"/>
              <a:t>Dulong</a:t>
            </a:r>
            <a:r>
              <a:rPr spc="65" dirty="0"/>
              <a:t> </a:t>
            </a:r>
            <a:r>
              <a:rPr spc="-25" dirty="0"/>
              <a:t>and </a:t>
            </a:r>
            <a:r>
              <a:rPr spc="60" dirty="0"/>
              <a:t>Petit.</a:t>
            </a:r>
            <a:r>
              <a:rPr spc="-225" dirty="0"/>
              <a:t> </a:t>
            </a:r>
            <a:r>
              <a:rPr dirty="0"/>
              <a:t>.</a:t>
            </a:r>
            <a:r>
              <a:rPr spc="-225" dirty="0"/>
              <a:t> </a:t>
            </a:r>
            <a:r>
              <a:rPr dirty="0"/>
              <a:t>.</a:t>
            </a:r>
            <a:r>
              <a:rPr spc="-225" dirty="0"/>
              <a:t> </a:t>
            </a:r>
            <a:r>
              <a:rPr dirty="0"/>
              <a:t>(Choose</a:t>
            </a:r>
            <a:r>
              <a:rPr spc="10" dirty="0"/>
              <a:t> </a:t>
            </a:r>
            <a:r>
              <a:rPr dirty="0"/>
              <a:t>all</a:t>
            </a:r>
            <a:r>
              <a:rPr spc="80" dirty="0"/>
              <a:t> </a:t>
            </a:r>
            <a:r>
              <a:rPr spc="114" dirty="0"/>
              <a:t>that</a:t>
            </a:r>
            <a:r>
              <a:rPr spc="85" dirty="0"/>
              <a:t> </a:t>
            </a:r>
            <a:r>
              <a:rPr spc="-10" dirty="0"/>
              <a:t>apply.)</a:t>
            </a:r>
          </a:p>
        </p:txBody>
      </p:sp>
      <p:sp>
        <p:nvSpPr>
          <p:cNvPr id="5" name="object 5"/>
          <p:cNvSpPr txBox="1"/>
          <p:nvPr/>
        </p:nvSpPr>
        <p:spPr>
          <a:xfrm>
            <a:off x="707758" y="2042037"/>
            <a:ext cx="383667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At</a:t>
            </a:r>
            <a:r>
              <a:rPr sz="2450" spc="10" dirty="0">
                <a:latin typeface="Times New Roman"/>
                <a:cs typeface="Times New Roman"/>
              </a:rPr>
              <a:t> </a:t>
            </a:r>
            <a:r>
              <a:rPr sz="2450" dirty="0">
                <a:latin typeface="Times New Roman"/>
                <a:cs typeface="Times New Roman"/>
              </a:rPr>
              <a:t>very</a:t>
            </a:r>
            <a:r>
              <a:rPr sz="2450" spc="25" dirty="0">
                <a:latin typeface="Times New Roman"/>
                <a:cs typeface="Times New Roman"/>
              </a:rPr>
              <a:t> </a:t>
            </a:r>
            <a:r>
              <a:rPr sz="2450" spc="-35" dirty="0">
                <a:latin typeface="Times New Roman"/>
                <a:cs typeface="Times New Roman"/>
              </a:rPr>
              <a:t>low</a:t>
            </a:r>
            <a:r>
              <a:rPr sz="2450" spc="20"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At</a:t>
            </a:r>
            <a:r>
              <a:rPr sz="2450" spc="130" dirty="0">
                <a:latin typeface="Times New Roman"/>
                <a:cs typeface="Times New Roman"/>
              </a:rPr>
              <a:t> </a:t>
            </a:r>
            <a:r>
              <a:rPr sz="2450" dirty="0">
                <a:latin typeface="Times New Roman"/>
                <a:cs typeface="Times New Roman"/>
              </a:rPr>
              <a:t>room</a:t>
            </a:r>
            <a:r>
              <a:rPr sz="2450" spc="130"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At</a:t>
            </a:r>
            <a:r>
              <a:rPr sz="2450" spc="60" dirty="0">
                <a:latin typeface="Times New Roman"/>
                <a:cs typeface="Times New Roman"/>
              </a:rPr>
              <a:t> </a:t>
            </a:r>
            <a:r>
              <a:rPr sz="2450" dirty="0">
                <a:latin typeface="Times New Roman"/>
                <a:cs typeface="Times New Roman"/>
              </a:rPr>
              <a:t>very</a:t>
            </a:r>
            <a:r>
              <a:rPr sz="2450" spc="70" dirty="0">
                <a:latin typeface="Times New Roman"/>
                <a:cs typeface="Times New Roman"/>
              </a:rPr>
              <a:t> </a:t>
            </a:r>
            <a:r>
              <a:rPr sz="2450" dirty="0">
                <a:latin typeface="Times New Roman"/>
                <a:cs typeface="Times New Roman"/>
              </a:rPr>
              <a:t>high</a:t>
            </a:r>
            <a:r>
              <a:rPr sz="2450" spc="75"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A</a:t>
            </a:r>
            <a:endParaRPr sz="2450">
              <a:latin typeface="Times New Roman"/>
              <a:cs typeface="Times New Roman"/>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411845" cy="782955"/>
          </a:xfrm>
          <a:prstGeom prst="rect">
            <a:avLst/>
          </a:prstGeom>
        </p:spPr>
        <p:txBody>
          <a:bodyPr vert="horz" wrap="square" lIns="0" tIns="9525" rIns="0" bIns="0" rtlCol="0">
            <a:spAutoFit/>
          </a:bodyPr>
          <a:lstStyle/>
          <a:p>
            <a:pPr marL="12700" marR="5080">
              <a:lnSpc>
                <a:spcPct val="101699"/>
              </a:lnSpc>
              <a:spcBef>
                <a:spcPts val="75"/>
              </a:spcBef>
            </a:pPr>
            <a:r>
              <a:rPr dirty="0"/>
              <a:t>The</a:t>
            </a:r>
            <a:r>
              <a:rPr spc="-75" dirty="0"/>
              <a:t> </a:t>
            </a:r>
            <a:r>
              <a:rPr dirty="0"/>
              <a:t>primary</a:t>
            </a:r>
            <a:r>
              <a:rPr spc="-65" dirty="0"/>
              <a:t> difference</a:t>
            </a:r>
            <a:r>
              <a:rPr spc="-70" dirty="0"/>
              <a:t> </a:t>
            </a:r>
            <a:r>
              <a:rPr spc="-30" dirty="0"/>
              <a:t>between</a:t>
            </a:r>
            <a:r>
              <a:rPr spc="-70" dirty="0"/>
              <a:t> </a:t>
            </a:r>
            <a:r>
              <a:rPr spc="-25" dirty="0"/>
              <a:t>Einstein’s</a:t>
            </a:r>
            <a:r>
              <a:rPr spc="-70" dirty="0"/>
              <a:t> </a:t>
            </a:r>
            <a:r>
              <a:rPr spc="-30" dirty="0"/>
              <a:t>model</a:t>
            </a:r>
            <a:r>
              <a:rPr spc="-70" dirty="0"/>
              <a:t> </a:t>
            </a:r>
            <a:r>
              <a:rPr dirty="0"/>
              <a:t>and</a:t>
            </a:r>
            <a:r>
              <a:rPr spc="-70" dirty="0"/>
              <a:t> </a:t>
            </a:r>
            <a:r>
              <a:rPr spc="-90" dirty="0"/>
              <a:t>Debye’s</a:t>
            </a:r>
            <a:r>
              <a:rPr spc="-70" dirty="0"/>
              <a:t> </a:t>
            </a:r>
            <a:r>
              <a:rPr spc="-10" dirty="0"/>
              <a:t>model </a:t>
            </a:r>
            <a:r>
              <a:rPr spc="-50" dirty="0"/>
              <a:t>is.</a:t>
            </a:r>
            <a:r>
              <a:rPr spc="-225" dirty="0"/>
              <a:t> </a:t>
            </a:r>
            <a:r>
              <a:rPr dirty="0"/>
              <a:t>.</a:t>
            </a:r>
            <a:r>
              <a:rPr spc="-225" dirty="0"/>
              <a:t> </a:t>
            </a:r>
            <a:r>
              <a:rPr dirty="0"/>
              <a:t>.</a:t>
            </a:r>
            <a:r>
              <a:rPr spc="-225" dirty="0"/>
              <a:t> </a:t>
            </a:r>
            <a:r>
              <a:rPr dirty="0"/>
              <a:t>(Choose</a:t>
            </a:r>
            <a:r>
              <a:rPr spc="-50" dirty="0"/>
              <a:t> </a:t>
            </a:r>
            <a:r>
              <a:rPr spc="-10" dirty="0"/>
              <a:t>one.)</a:t>
            </a:r>
          </a:p>
        </p:txBody>
      </p:sp>
      <p:sp>
        <p:nvSpPr>
          <p:cNvPr id="5" name="object 5"/>
          <p:cNvSpPr txBox="1"/>
          <p:nvPr/>
        </p:nvSpPr>
        <p:spPr>
          <a:xfrm>
            <a:off x="715137" y="2170390"/>
            <a:ext cx="8261350" cy="3819525"/>
          </a:xfrm>
          <a:prstGeom prst="rect">
            <a:avLst/>
          </a:prstGeom>
        </p:spPr>
        <p:txBody>
          <a:bodyPr vert="horz" wrap="square" lIns="0" tIns="9525" rIns="0" bIns="0" rtlCol="0">
            <a:spAutoFit/>
          </a:bodyPr>
          <a:lstStyle/>
          <a:p>
            <a:pPr marL="386715" marR="7620" indent="-370205" algn="just">
              <a:lnSpc>
                <a:spcPct val="101699"/>
              </a:lnSpc>
              <a:spcBef>
                <a:spcPts val="75"/>
              </a:spcBef>
              <a:buAutoNum type="alphaUcPeriod"/>
              <a:tabLst>
                <a:tab pos="387985" algn="l"/>
              </a:tabLst>
            </a:pPr>
            <a:r>
              <a:rPr sz="2450" spc="-10" dirty="0">
                <a:latin typeface="Times New Roman"/>
                <a:cs typeface="Times New Roman"/>
              </a:rPr>
              <a:t>Einstein’s</a:t>
            </a:r>
            <a:r>
              <a:rPr sz="2450" spc="-65" dirty="0">
                <a:latin typeface="Times New Roman"/>
                <a:cs typeface="Times New Roman"/>
              </a:rPr>
              <a:t> </a:t>
            </a:r>
            <a:r>
              <a:rPr sz="2450" spc="-10" dirty="0">
                <a:latin typeface="Times New Roman"/>
                <a:cs typeface="Times New Roman"/>
              </a:rPr>
              <a:t>model</a:t>
            </a:r>
            <a:r>
              <a:rPr sz="2450" spc="-60" dirty="0">
                <a:latin typeface="Times New Roman"/>
                <a:cs typeface="Times New Roman"/>
              </a:rPr>
              <a:t> </a:t>
            </a:r>
            <a:r>
              <a:rPr sz="2450" spc="60" dirty="0">
                <a:latin typeface="Times New Roman"/>
                <a:cs typeface="Times New Roman"/>
              </a:rPr>
              <a:t>treats</a:t>
            </a:r>
            <a:r>
              <a:rPr sz="2450" spc="-65" dirty="0">
                <a:latin typeface="Times New Roman"/>
                <a:cs typeface="Times New Roman"/>
              </a:rPr>
              <a:t> </a:t>
            </a:r>
            <a:r>
              <a:rPr sz="2450" dirty="0">
                <a:latin typeface="Times New Roman"/>
                <a:cs typeface="Times New Roman"/>
              </a:rPr>
              <a:t>atomic</a:t>
            </a:r>
            <a:r>
              <a:rPr sz="2450" spc="-65" dirty="0">
                <a:latin typeface="Times New Roman"/>
                <a:cs typeface="Times New Roman"/>
              </a:rPr>
              <a:t> </a:t>
            </a:r>
            <a:r>
              <a:rPr sz="2450" spc="-25" dirty="0">
                <a:latin typeface="Times New Roman"/>
                <a:cs typeface="Times New Roman"/>
              </a:rPr>
              <a:t>oscillations</a:t>
            </a:r>
            <a:r>
              <a:rPr sz="2450" spc="-65" dirty="0">
                <a:latin typeface="Times New Roman"/>
                <a:cs typeface="Times New Roman"/>
              </a:rPr>
              <a:t> </a:t>
            </a:r>
            <a:r>
              <a:rPr sz="2450" spc="-50" dirty="0">
                <a:latin typeface="Times New Roman"/>
                <a:cs typeface="Times New Roman"/>
              </a:rPr>
              <a:t>classically,</a:t>
            </a:r>
            <a:r>
              <a:rPr sz="2450" spc="-35" dirty="0">
                <a:latin typeface="Times New Roman"/>
                <a:cs typeface="Times New Roman"/>
              </a:rPr>
              <a:t> </a:t>
            </a:r>
            <a:r>
              <a:rPr sz="2450" spc="-55" dirty="0">
                <a:latin typeface="Times New Roman"/>
                <a:cs typeface="Times New Roman"/>
              </a:rPr>
              <a:t>while</a:t>
            </a:r>
            <a:r>
              <a:rPr sz="2450" spc="-60" dirty="0">
                <a:latin typeface="Times New Roman"/>
                <a:cs typeface="Times New Roman"/>
              </a:rPr>
              <a:t> </a:t>
            </a:r>
            <a:r>
              <a:rPr sz="2450" spc="-25" dirty="0">
                <a:latin typeface="Times New Roman"/>
                <a:cs typeface="Times New Roman"/>
              </a:rPr>
              <a:t>De- 	</a:t>
            </a:r>
            <a:r>
              <a:rPr sz="2450" spc="-50" dirty="0">
                <a:latin typeface="Times New Roman"/>
                <a:cs typeface="Times New Roman"/>
              </a:rPr>
              <a:t>bye’s</a:t>
            </a:r>
            <a:r>
              <a:rPr sz="2450" spc="135" dirty="0">
                <a:latin typeface="Times New Roman"/>
                <a:cs typeface="Times New Roman"/>
              </a:rPr>
              <a:t> </a:t>
            </a:r>
            <a:r>
              <a:rPr sz="2450" dirty="0">
                <a:latin typeface="Times New Roman"/>
                <a:cs typeface="Times New Roman"/>
              </a:rPr>
              <a:t>model</a:t>
            </a:r>
            <a:r>
              <a:rPr sz="2450" spc="140" dirty="0">
                <a:latin typeface="Times New Roman"/>
                <a:cs typeface="Times New Roman"/>
              </a:rPr>
              <a:t> </a:t>
            </a:r>
            <a:r>
              <a:rPr sz="2450" spc="60" dirty="0">
                <a:latin typeface="Times New Roman"/>
                <a:cs typeface="Times New Roman"/>
              </a:rPr>
              <a:t>treats</a:t>
            </a:r>
            <a:r>
              <a:rPr sz="2450" spc="145" dirty="0">
                <a:latin typeface="Times New Roman"/>
                <a:cs typeface="Times New Roman"/>
              </a:rPr>
              <a:t> </a:t>
            </a:r>
            <a:r>
              <a:rPr sz="2450" dirty="0">
                <a:latin typeface="Times New Roman"/>
                <a:cs typeface="Times New Roman"/>
              </a:rPr>
              <a:t>them</a:t>
            </a:r>
            <a:r>
              <a:rPr sz="2450" spc="145" dirty="0">
                <a:latin typeface="Times New Roman"/>
                <a:cs typeface="Times New Roman"/>
              </a:rPr>
              <a:t> </a:t>
            </a:r>
            <a:r>
              <a:rPr sz="2450" dirty="0">
                <a:latin typeface="Times New Roman"/>
                <a:cs typeface="Times New Roman"/>
              </a:rPr>
              <a:t>quantum</a:t>
            </a:r>
            <a:r>
              <a:rPr sz="2450" spc="145" dirty="0">
                <a:latin typeface="Times New Roman"/>
                <a:cs typeface="Times New Roman"/>
              </a:rPr>
              <a:t> </a:t>
            </a:r>
            <a:r>
              <a:rPr sz="2450" spc="-10" dirty="0">
                <a:latin typeface="Times New Roman"/>
                <a:cs typeface="Times New Roman"/>
              </a:rPr>
              <a:t>mechanically.</a:t>
            </a:r>
            <a:endParaRPr sz="2450">
              <a:latin typeface="Times New Roman"/>
              <a:cs typeface="Times New Roman"/>
            </a:endParaRPr>
          </a:p>
          <a:p>
            <a:pPr marL="386715" marR="5080" indent="-358140" algn="just">
              <a:lnSpc>
                <a:spcPct val="101699"/>
              </a:lnSpc>
              <a:spcBef>
                <a:spcPts val="994"/>
              </a:spcBef>
              <a:buAutoNum type="alphaUcPeriod"/>
              <a:tabLst>
                <a:tab pos="387985" algn="l"/>
              </a:tabLst>
            </a:pPr>
            <a:r>
              <a:rPr sz="2450" dirty="0">
                <a:latin typeface="Times New Roman"/>
                <a:cs typeface="Times New Roman"/>
              </a:rPr>
              <a:t>Einstein’s</a:t>
            </a:r>
            <a:r>
              <a:rPr sz="2450" spc="-40" dirty="0">
                <a:latin typeface="Times New Roman"/>
                <a:cs typeface="Times New Roman"/>
              </a:rPr>
              <a:t> </a:t>
            </a:r>
            <a:r>
              <a:rPr sz="2450" dirty="0">
                <a:latin typeface="Times New Roman"/>
                <a:cs typeface="Times New Roman"/>
              </a:rPr>
              <a:t>model</a:t>
            </a:r>
            <a:r>
              <a:rPr sz="2450" spc="-40" dirty="0">
                <a:latin typeface="Times New Roman"/>
                <a:cs typeface="Times New Roman"/>
              </a:rPr>
              <a:t> </a:t>
            </a:r>
            <a:r>
              <a:rPr sz="2450" spc="60" dirty="0">
                <a:latin typeface="Times New Roman"/>
                <a:cs typeface="Times New Roman"/>
              </a:rPr>
              <a:t>treats</a:t>
            </a:r>
            <a:r>
              <a:rPr sz="2450" spc="-40" dirty="0">
                <a:latin typeface="Times New Roman"/>
                <a:cs typeface="Times New Roman"/>
              </a:rPr>
              <a:t> </a:t>
            </a:r>
            <a:r>
              <a:rPr sz="2450" spc="-20" dirty="0">
                <a:latin typeface="Times New Roman"/>
                <a:cs typeface="Times New Roman"/>
              </a:rPr>
              <a:t>every</a:t>
            </a:r>
            <a:r>
              <a:rPr sz="2450" spc="-40" dirty="0">
                <a:latin typeface="Times New Roman"/>
                <a:cs typeface="Times New Roman"/>
              </a:rPr>
              <a:t> </a:t>
            </a:r>
            <a:r>
              <a:rPr sz="2450" dirty="0">
                <a:latin typeface="Times New Roman"/>
                <a:cs typeface="Times New Roman"/>
              </a:rPr>
              <a:t>atomic</a:t>
            </a:r>
            <a:r>
              <a:rPr sz="2450" spc="-40" dirty="0">
                <a:latin typeface="Times New Roman"/>
                <a:cs typeface="Times New Roman"/>
              </a:rPr>
              <a:t> </a:t>
            </a:r>
            <a:r>
              <a:rPr sz="2450" spc="-20" dirty="0">
                <a:latin typeface="Times New Roman"/>
                <a:cs typeface="Times New Roman"/>
              </a:rPr>
              <a:t>oscillation</a:t>
            </a:r>
            <a:r>
              <a:rPr sz="2450" spc="-40" dirty="0">
                <a:latin typeface="Times New Roman"/>
                <a:cs typeface="Times New Roman"/>
              </a:rPr>
              <a:t> </a:t>
            </a:r>
            <a:r>
              <a:rPr sz="2450" dirty="0">
                <a:latin typeface="Times New Roman"/>
                <a:cs typeface="Times New Roman"/>
              </a:rPr>
              <a:t>as</a:t>
            </a:r>
            <a:r>
              <a:rPr sz="2450" spc="-40" dirty="0">
                <a:latin typeface="Times New Roman"/>
                <a:cs typeface="Times New Roman"/>
              </a:rPr>
              <a:t> </a:t>
            </a:r>
            <a:r>
              <a:rPr sz="2450" spc="-10" dirty="0">
                <a:latin typeface="Times New Roman"/>
                <a:cs typeface="Times New Roman"/>
              </a:rPr>
              <a:t>independent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every</a:t>
            </a:r>
            <a:r>
              <a:rPr sz="2450" spc="90" dirty="0">
                <a:latin typeface="Times New Roman"/>
                <a:cs typeface="Times New Roman"/>
              </a:rPr>
              <a:t> </a:t>
            </a:r>
            <a:r>
              <a:rPr sz="2450" dirty="0">
                <a:latin typeface="Times New Roman"/>
                <a:cs typeface="Times New Roman"/>
              </a:rPr>
              <a:t>other,</a:t>
            </a:r>
            <a:r>
              <a:rPr sz="2450" spc="90" dirty="0">
                <a:latin typeface="Times New Roman"/>
                <a:cs typeface="Times New Roman"/>
              </a:rPr>
              <a:t> </a:t>
            </a:r>
            <a:r>
              <a:rPr sz="2450" spc="-10" dirty="0">
                <a:latin typeface="Times New Roman"/>
                <a:cs typeface="Times New Roman"/>
              </a:rPr>
              <a:t>while</a:t>
            </a:r>
            <a:r>
              <a:rPr sz="2450" spc="85" dirty="0">
                <a:latin typeface="Times New Roman"/>
                <a:cs typeface="Times New Roman"/>
              </a:rPr>
              <a:t> </a:t>
            </a:r>
            <a:r>
              <a:rPr sz="2450" spc="-45" dirty="0">
                <a:latin typeface="Times New Roman"/>
                <a:cs typeface="Times New Roman"/>
              </a:rPr>
              <a:t>Debye’s</a:t>
            </a:r>
            <a:r>
              <a:rPr sz="2450" spc="85" dirty="0">
                <a:latin typeface="Times New Roman"/>
                <a:cs typeface="Times New Roman"/>
              </a:rPr>
              <a:t> </a:t>
            </a:r>
            <a:r>
              <a:rPr sz="2450" dirty="0">
                <a:latin typeface="Times New Roman"/>
                <a:cs typeface="Times New Roman"/>
              </a:rPr>
              <a:t>model</a:t>
            </a:r>
            <a:r>
              <a:rPr sz="2450" spc="85" dirty="0">
                <a:latin typeface="Times New Roman"/>
                <a:cs typeface="Times New Roman"/>
              </a:rPr>
              <a:t> </a:t>
            </a:r>
            <a:r>
              <a:rPr sz="2450" spc="60" dirty="0">
                <a:latin typeface="Times New Roman"/>
                <a:cs typeface="Times New Roman"/>
              </a:rPr>
              <a:t>treats</a:t>
            </a:r>
            <a:r>
              <a:rPr sz="2450" spc="85" dirty="0">
                <a:latin typeface="Times New Roman"/>
                <a:cs typeface="Times New Roman"/>
              </a:rPr>
              <a:t> </a:t>
            </a:r>
            <a:r>
              <a:rPr sz="2450" dirty="0">
                <a:latin typeface="Times New Roman"/>
                <a:cs typeface="Times New Roman"/>
              </a:rPr>
              <a:t>them</a:t>
            </a:r>
            <a:r>
              <a:rPr sz="2450" spc="90"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dirty="0">
                <a:latin typeface="Times New Roman"/>
                <a:cs typeface="Times New Roman"/>
              </a:rPr>
              <a:t>an</a:t>
            </a:r>
            <a:r>
              <a:rPr sz="2450" spc="90" dirty="0">
                <a:latin typeface="Times New Roman"/>
                <a:cs typeface="Times New Roman"/>
              </a:rPr>
              <a:t> </a:t>
            </a:r>
            <a:r>
              <a:rPr sz="2450" spc="-10" dirty="0">
                <a:latin typeface="Times New Roman"/>
                <a:cs typeface="Times New Roman"/>
              </a:rPr>
              <a:t>interre- 	</a:t>
            </a:r>
            <a:r>
              <a:rPr sz="2450" dirty="0">
                <a:latin typeface="Times New Roman"/>
                <a:cs typeface="Times New Roman"/>
              </a:rPr>
              <a:t>lated</a:t>
            </a:r>
            <a:r>
              <a:rPr sz="2450" spc="270" dirty="0">
                <a:latin typeface="Times New Roman"/>
                <a:cs typeface="Times New Roman"/>
              </a:rPr>
              <a:t> </a:t>
            </a:r>
            <a:r>
              <a:rPr sz="2450" spc="-10" dirty="0">
                <a:latin typeface="Times New Roman"/>
                <a:cs typeface="Times New Roman"/>
              </a:rPr>
              <a:t>system.</a:t>
            </a:r>
            <a:endParaRPr sz="2450">
              <a:latin typeface="Times New Roman"/>
              <a:cs typeface="Times New Roman"/>
            </a:endParaRPr>
          </a:p>
          <a:p>
            <a:pPr marL="386715" marR="7620" indent="-361950" algn="just">
              <a:lnSpc>
                <a:spcPct val="101699"/>
              </a:lnSpc>
              <a:spcBef>
                <a:spcPts val="994"/>
              </a:spcBef>
              <a:buAutoNum type="alphaUcPeriod"/>
              <a:tabLst>
                <a:tab pos="387985" algn="l"/>
              </a:tabLst>
            </a:pPr>
            <a:r>
              <a:rPr sz="2450" spc="-10" dirty="0">
                <a:latin typeface="Times New Roman"/>
                <a:cs typeface="Times New Roman"/>
              </a:rPr>
              <a:t>Einstein’s</a:t>
            </a:r>
            <a:r>
              <a:rPr sz="2450" spc="-65" dirty="0">
                <a:latin typeface="Times New Roman"/>
                <a:cs typeface="Times New Roman"/>
              </a:rPr>
              <a:t> </a:t>
            </a:r>
            <a:r>
              <a:rPr sz="2450" spc="-10" dirty="0">
                <a:latin typeface="Times New Roman"/>
                <a:cs typeface="Times New Roman"/>
              </a:rPr>
              <a:t>model</a:t>
            </a:r>
            <a:r>
              <a:rPr sz="2450" spc="-65" dirty="0">
                <a:latin typeface="Times New Roman"/>
                <a:cs typeface="Times New Roman"/>
              </a:rPr>
              <a:t> </a:t>
            </a:r>
            <a:r>
              <a:rPr sz="2450" spc="-35" dirty="0">
                <a:latin typeface="Times New Roman"/>
                <a:cs typeface="Times New Roman"/>
              </a:rPr>
              <a:t>considers</a:t>
            </a:r>
            <a:r>
              <a:rPr sz="2450" spc="-65" dirty="0">
                <a:latin typeface="Times New Roman"/>
                <a:cs typeface="Times New Roman"/>
              </a:rPr>
              <a:t> </a:t>
            </a:r>
            <a:r>
              <a:rPr sz="2450" spc="-20" dirty="0">
                <a:latin typeface="Times New Roman"/>
                <a:cs typeface="Times New Roman"/>
              </a:rPr>
              <a:t>only</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25" dirty="0">
                <a:latin typeface="Times New Roman"/>
                <a:cs typeface="Times New Roman"/>
              </a:rPr>
              <a:t>nuclei,</a:t>
            </a:r>
            <a:r>
              <a:rPr sz="2450" spc="-35" dirty="0">
                <a:latin typeface="Times New Roman"/>
                <a:cs typeface="Times New Roman"/>
              </a:rPr>
              <a:t> </a:t>
            </a:r>
            <a:r>
              <a:rPr sz="2450" spc="-55" dirty="0">
                <a:latin typeface="Times New Roman"/>
                <a:cs typeface="Times New Roman"/>
              </a:rPr>
              <a:t>while</a:t>
            </a:r>
            <a:r>
              <a:rPr sz="2450" spc="-65" dirty="0">
                <a:latin typeface="Times New Roman"/>
                <a:cs typeface="Times New Roman"/>
              </a:rPr>
              <a:t> </a:t>
            </a:r>
            <a:r>
              <a:rPr sz="2450" spc="-85" dirty="0">
                <a:latin typeface="Times New Roman"/>
                <a:cs typeface="Times New Roman"/>
              </a:rPr>
              <a:t>Debye’s</a:t>
            </a:r>
            <a:r>
              <a:rPr sz="2450" spc="-65" dirty="0">
                <a:latin typeface="Times New Roman"/>
                <a:cs typeface="Times New Roman"/>
              </a:rPr>
              <a:t> </a:t>
            </a:r>
            <a:r>
              <a:rPr sz="2450" spc="-10" dirty="0">
                <a:latin typeface="Times New Roman"/>
                <a:cs typeface="Times New Roman"/>
              </a:rPr>
              <a:t>model 	</a:t>
            </a:r>
            <a:r>
              <a:rPr sz="2450" dirty="0">
                <a:latin typeface="Times New Roman"/>
                <a:cs typeface="Times New Roman"/>
              </a:rPr>
              <a:t>also</a:t>
            </a:r>
            <a:r>
              <a:rPr sz="2450" spc="100" dirty="0">
                <a:latin typeface="Times New Roman"/>
                <a:cs typeface="Times New Roman"/>
              </a:rPr>
              <a:t> </a:t>
            </a:r>
            <a:r>
              <a:rPr sz="2450" dirty="0">
                <a:latin typeface="Times New Roman"/>
                <a:cs typeface="Times New Roman"/>
              </a:rPr>
              <a:t>factors</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electrons.</a:t>
            </a:r>
            <a:endParaRPr sz="2450">
              <a:latin typeface="Times New Roman"/>
              <a:cs typeface="Times New Roman"/>
            </a:endParaRPr>
          </a:p>
          <a:p>
            <a:pPr marL="386080" marR="6350" indent="-374015" algn="just">
              <a:lnSpc>
                <a:spcPct val="101699"/>
              </a:lnSpc>
              <a:spcBef>
                <a:spcPts val="994"/>
              </a:spcBef>
              <a:buAutoNum type="alphaUcPeriod"/>
              <a:tabLst>
                <a:tab pos="387985" algn="l"/>
              </a:tabLst>
            </a:pPr>
            <a:r>
              <a:rPr sz="2450" dirty="0">
                <a:latin typeface="Times New Roman"/>
                <a:cs typeface="Times New Roman"/>
              </a:rPr>
              <a:t>Einstein’s</a:t>
            </a:r>
            <a:r>
              <a:rPr sz="2450" spc="430" dirty="0">
                <a:latin typeface="Times New Roman"/>
                <a:cs typeface="Times New Roman"/>
              </a:rPr>
              <a:t> </a:t>
            </a:r>
            <a:r>
              <a:rPr sz="2450" dirty="0">
                <a:latin typeface="Times New Roman"/>
                <a:cs typeface="Times New Roman"/>
              </a:rPr>
              <a:t>model</a:t>
            </a:r>
            <a:r>
              <a:rPr sz="2450" spc="430" dirty="0">
                <a:latin typeface="Times New Roman"/>
                <a:cs typeface="Times New Roman"/>
              </a:rPr>
              <a:t> </a:t>
            </a:r>
            <a:r>
              <a:rPr sz="2450" spc="60" dirty="0">
                <a:latin typeface="Times New Roman"/>
                <a:cs typeface="Times New Roman"/>
              </a:rPr>
              <a:t>treats</a:t>
            </a:r>
            <a:r>
              <a:rPr sz="2450" spc="434" dirty="0">
                <a:latin typeface="Times New Roman"/>
                <a:cs typeface="Times New Roman"/>
              </a:rPr>
              <a:t> </a:t>
            </a:r>
            <a:r>
              <a:rPr sz="2450" dirty="0">
                <a:latin typeface="Times New Roman"/>
                <a:cs typeface="Times New Roman"/>
              </a:rPr>
              <a:t>time,</a:t>
            </a:r>
            <a:r>
              <a:rPr sz="2450" spc="520" dirty="0">
                <a:latin typeface="Times New Roman"/>
                <a:cs typeface="Times New Roman"/>
              </a:rPr>
              <a:t> </a:t>
            </a:r>
            <a:r>
              <a:rPr sz="2450" dirty="0">
                <a:latin typeface="Times New Roman"/>
                <a:cs typeface="Times New Roman"/>
              </a:rPr>
              <a:t>space,</a:t>
            </a:r>
            <a:r>
              <a:rPr sz="2450" spc="525" dirty="0">
                <a:latin typeface="Times New Roman"/>
                <a:cs typeface="Times New Roman"/>
              </a:rPr>
              <a:t> </a:t>
            </a:r>
            <a:r>
              <a:rPr sz="2450" dirty="0">
                <a:latin typeface="Times New Roman"/>
                <a:cs typeface="Times New Roman"/>
              </a:rPr>
              <a:t>and</a:t>
            </a:r>
            <a:r>
              <a:rPr sz="2450" spc="430" dirty="0">
                <a:latin typeface="Times New Roman"/>
                <a:cs typeface="Times New Roman"/>
              </a:rPr>
              <a:t> </a:t>
            </a:r>
            <a:r>
              <a:rPr sz="2450" dirty="0">
                <a:latin typeface="Times New Roman"/>
                <a:cs typeface="Times New Roman"/>
              </a:rPr>
              <a:t>velocity</a:t>
            </a:r>
            <a:r>
              <a:rPr sz="2450" spc="430" dirty="0">
                <a:latin typeface="Times New Roman"/>
                <a:cs typeface="Times New Roman"/>
              </a:rPr>
              <a:t> </a:t>
            </a:r>
            <a:r>
              <a:rPr sz="2450" spc="-40" dirty="0">
                <a:latin typeface="Times New Roman"/>
                <a:cs typeface="Times New Roman"/>
              </a:rPr>
              <a:t>classically, 	</a:t>
            </a:r>
            <a:r>
              <a:rPr sz="2450" spc="-20" dirty="0">
                <a:latin typeface="Times New Roman"/>
                <a:cs typeface="Times New Roman"/>
              </a:rPr>
              <a:t>while</a:t>
            </a:r>
            <a:r>
              <a:rPr sz="2450" spc="-45" dirty="0">
                <a:latin typeface="Times New Roman"/>
                <a:cs typeface="Times New Roman"/>
              </a:rPr>
              <a:t> </a:t>
            </a:r>
            <a:r>
              <a:rPr sz="2450" spc="-55" dirty="0">
                <a:latin typeface="Times New Roman"/>
                <a:cs typeface="Times New Roman"/>
              </a:rPr>
              <a:t>Debye’s</a:t>
            </a:r>
            <a:r>
              <a:rPr sz="2450" spc="-45" dirty="0">
                <a:latin typeface="Times New Roman"/>
                <a:cs typeface="Times New Roman"/>
              </a:rPr>
              <a:t> </a:t>
            </a:r>
            <a:r>
              <a:rPr sz="2450" dirty="0">
                <a:latin typeface="Times New Roman"/>
                <a:cs typeface="Times New Roman"/>
              </a:rPr>
              <a:t>model</a:t>
            </a:r>
            <a:r>
              <a:rPr sz="2450" spc="-45" dirty="0">
                <a:latin typeface="Times New Roman"/>
                <a:cs typeface="Times New Roman"/>
              </a:rPr>
              <a:t> </a:t>
            </a:r>
            <a:r>
              <a:rPr sz="2450" dirty="0">
                <a:latin typeface="Times New Roman"/>
                <a:cs typeface="Times New Roman"/>
              </a:rPr>
              <a:t>is</a:t>
            </a:r>
            <a:r>
              <a:rPr sz="2450" spc="-40" dirty="0">
                <a:latin typeface="Times New Roman"/>
                <a:cs typeface="Times New Roman"/>
              </a:rPr>
              <a:t> </a:t>
            </a:r>
            <a:r>
              <a:rPr sz="2450" spc="-10" dirty="0">
                <a:latin typeface="Times New Roman"/>
                <a:cs typeface="Times New Roman"/>
              </a:rPr>
              <a:t>relativistic.</a:t>
            </a:r>
            <a:endParaRPr sz="245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70402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11.1.</a:t>
            </a:r>
            <a:r>
              <a:rPr sz="1200" spc="14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For</a:t>
            </a:r>
            <a:r>
              <a:rPr spc="175" dirty="0"/>
              <a:t> </a:t>
            </a:r>
            <a:r>
              <a:rPr dirty="0"/>
              <a:t>each</a:t>
            </a:r>
            <a:r>
              <a:rPr spc="175" dirty="0"/>
              <a:t> </a:t>
            </a:r>
            <a:r>
              <a:rPr dirty="0"/>
              <a:t>of</a:t>
            </a:r>
            <a:r>
              <a:rPr spc="175" dirty="0"/>
              <a:t> </a:t>
            </a:r>
            <a:r>
              <a:rPr dirty="0"/>
              <a:t>the</a:t>
            </a:r>
            <a:r>
              <a:rPr spc="175" dirty="0"/>
              <a:t> </a:t>
            </a:r>
            <a:r>
              <a:rPr spc="-45" dirty="0"/>
              <a:t>following,</a:t>
            </a:r>
            <a:r>
              <a:rPr spc="204" dirty="0"/>
              <a:t> </a:t>
            </a:r>
            <a:r>
              <a:rPr dirty="0"/>
              <a:t>does</a:t>
            </a:r>
            <a:r>
              <a:rPr spc="175" dirty="0"/>
              <a:t> </a:t>
            </a:r>
            <a:r>
              <a:rPr spc="65" dirty="0"/>
              <a:t>it</a:t>
            </a:r>
            <a:r>
              <a:rPr spc="175" dirty="0"/>
              <a:t> </a:t>
            </a:r>
            <a:r>
              <a:rPr dirty="0"/>
              <a:t>A)</a:t>
            </a:r>
            <a:r>
              <a:rPr spc="175" dirty="0"/>
              <a:t> </a:t>
            </a:r>
            <a:r>
              <a:rPr dirty="0"/>
              <a:t>contribute</a:t>
            </a:r>
            <a:r>
              <a:rPr spc="175" dirty="0"/>
              <a:t> </a:t>
            </a:r>
            <a:r>
              <a:rPr dirty="0"/>
              <a:t>positively</a:t>
            </a:r>
            <a:r>
              <a:rPr spc="175" dirty="0"/>
              <a:t> </a:t>
            </a:r>
            <a:r>
              <a:rPr dirty="0"/>
              <a:t>to</a:t>
            </a:r>
            <a:r>
              <a:rPr spc="175" dirty="0"/>
              <a:t> </a:t>
            </a:r>
            <a:r>
              <a:rPr spc="-25" dirty="0"/>
              <a:t>the </a:t>
            </a:r>
            <a:r>
              <a:rPr spc="-20" dirty="0"/>
              <a:t>cohesive</a:t>
            </a:r>
            <a:r>
              <a:rPr spc="130" dirty="0"/>
              <a:t> </a:t>
            </a:r>
            <a:r>
              <a:rPr dirty="0"/>
              <a:t>energy,</a:t>
            </a:r>
            <a:r>
              <a:rPr spc="170" dirty="0"/>
              <a:t> </a:t>
            </a:r>
            <a:r>
              <a:rPr dirty="0"/>
              <a:t>B)</a:t>
            </a:r>
            <a:r>
              <a:rPr spc="145" dirty="0"/>
              <a:t> </a:t>
            </a:r>
            <a:r>
              <a:rPr dirty="0"/>
              <a:t>contribute</a:t>
            </a:r>
            <a:r>
              <a:rPr spc="140" dirty="0"/>
              <a:t> </a:t>
            </a:r>
            <a:r>
              <a:rPr dirty="0"/>
              <a:t>negatively</a:t>
            </a:r>
            <a:r>
              <a:rPr spc="145" dirty="0"/>
              <a:t> </a:t>
            </a:r>
            <a:r>
              <a:rPr dirty="0"/>
              <a:t>to</a:t>
            </a:r>
            <a:r>
              <a:rPr spc="145" dirty="0"/>
              <a:t> </a:t>
            </a:r>
            <a:r>
              <a:rPr dirty="0"/>
              <a:t>the</a:t>
            </a:r>
            <a:r>
              <a:rPr spc="140" dirty="0"/>
              <a:t> </a:t>
            </a:r>
            <a:r>
              <a:rPr spc="-20" dirty="0"/>
              <a:t>cohesive</a:t>
            </a:r>
            <a:r>
              <a:rPr spc="145" dirty="0"/>
              <a:t> </a:t>
            </a:r>
            <a:r>
              <a:rPr spc="-20" dirty="0"/>
              <a:t>energy, </a:t>
            </a:r>
            <a:r>
              <a:rPr dirty="0"/>
              <a:t>or</a:t>
            </a:r>
            <a:r>
              <a:rPr spc="190" dirty="0"/>
              <a:t> </a:t>
            </a:r>
            <a:r>
              <a:rPr dirty="0"/>
              <a:t>C)</a:t>
            </a:r>
            <a:r>
              <a:rPr spc="185" dirty="0"/>
              <a:t> </a:t>
            </a:r>
            <a:r>
              <a:rPr dirty="0"/>
              <a:t>not</a:t>
            </a:r>
            <a:r>
              <a:rPr spc="190" dirty="0"/>
              <a:t> </a:t>
            </a:r>
            <a:r>
              <a:rPr dirty="0"/>
              <a:t>contribute</a:t>
            </a:r>
            <a:r>
              <a:rPr spc="185" dirty="0"/>
              <a:t> </a:t>
            </a:r>
            <a:r>
              <a:rPr dirty="0"/>
              <a:t>to</a:t>
            </a:r>
            <a:r>
              <a:rPr spc="190" dirty="0"/>
              <a:t> </a:t>
            </a:r>
            <a:r>
              <a:rPr dirty="0"/>
              <a:t>the</a:t>
            </a:r>
            <a:r>
              <a:rPr spc="185" dirty="0"/>
              <a:t> </a:t>
            </a:r>
            <a:r>
              <a:rPr spc="-40" dirty="0"/>
              <a:t>cohesive</a:t>
            </a:r>
            <a:r>
              <a:rPr spc="190" dirty="0"/>
              <a:t> </a:t>
            </a:r>
            <a:r>
              <a:rPr spc="-10" dirty="0"/>
              <a:t>energy?</a:t>
            </a:r>
          </a:p>
        </p:txBody>
      </p:sp>
      <p:sp>
        <p:nvSpPr>
          <p:cNvPr id="5" name="object 5"/>
          <p:cNvSpPr txBox="1"/>
          <p:nvPr/>
        </p:nvSpPr>
        <p:spPr>
          <a:xfrm>
            <a:off x="793191" y="2375565"/>
            <a:ext cx="7459980" cy="4580890"/>
          </a:xfrm>
          <a:prstGeom prst="rect">
            <a:avLst/>
          </a:prstGeom>
        </p:spPr>
        <p:txBody>
          <a:bodyPr vert="horz" wrap="square" lIns="0" tIns="207645" rIns="0" bIns="0" rtlCol="0">
            <a:spAutoFit/>
          </a:bodyPr>
          <a:lstStyle/>
          <a:p>
            <a:pPr marL="308610" indent="-295910">
              <a:lnSpc>
                <a:spcPct val="100000"/>
              </a:lnSpc>
              <a:spcBef>
                <a:spcPts val="1635"/>
              </a:spcBef>
              <a:buAutoNum type="arabicPeriod"/>
              <a:tabLst>
                <a:tab pos="308610" algn="l"/>
              </a:tabLst>
            </a:pPr>
            <a:r>
              <a:rPr sz="2450" dirty="0">
                <a:latin typeface="Times New Roman"/>
                <a:cs typeface="Times New Roman"/>
              </a:rPr>
              <a:t>The</a:t>
            </a:r>
            <a:r>
              <a:rPr sz="2450" spc="15" dirty="0">
                <a:latin typeface="Times New Roman"/>
                <a:cs typeface="Times New Roman"/>
              </a:rPr>
              <a:t> </a:t>
            </a:r>
            <a:r>
              <a:rPr sz="2450" dirty="0">
                <a:latin typeface="Times New Roman"/>
                <a:cs typeface="Times New Roman"/>
              </a:rPr>
              <a:t>electric</a:t>
            </a:r>
            <a:r>
              <a:rPr sz="2450" spc="25" dirty="0">
                <a:latin typeface="Times New Roman"/>
                <a:cs typeface="Times New Roman"/>
              </a:rPr>
              <a:t> </a:t>
            </a:r>
            <a:r>
              <a:rPr sz="2450" spc="55" dirty="0">
                <a:latin typeface="Times New Roman"/>
                <a:cs typeface="Times New Roman"/>
              </a:rPr>
              <a:t>attraction</a:t>
            </a:r>
            <a:r>
              <a:rPr sz="2450" spc="25" dirty="0">
                <a:latin typeface="Times New Roman"/>
                <a:cs typeface="Times New Roman"/>
              </a:rPr>
              <a:t> </a:t>
            </a:r>
            <a:r>
              <a:rPr sz="2450" dirty="0">
                <a:latin typeface="Times New Roman"/>
                <a:cs typeface="Times New Roman"/>
              </a:rPr>
              <a:t>between</a:t>
            </a:r>
            <a:r>
              <a:rPr sz="2450" spc="30" dirty="0">
                <a:latin typeface="Times New Roman"/>
                <a:cs typeface="Times New Roman"/>
              </a:rPr>
              <a:t> </a:t>
            </a:r>
            <a:r>
              <a:rPr sz="2450" dirty="0">
                <a:latin typeface="Times New Roman"/>
                <a:cs typeface="Times New Roman"/>
              </a:rPr>
              <a:t>oppositely</a:t>
            </a:r>
            <a:r>
              <a:rPr sz="2450" spc="25" dirty="0">
                <a:latin typeface="Times New Roman"/>
                <a:cs typeface="Times New Roman"/>
              </a:rPr>
              <a:t> </a:t>
            </a:r>
            <a:r>
              <a:rPr sz="2450" dirty="0">
                <a:latin typeface="Times New Roman"/>
                <a:cs typeface="Times New Roman"/>
              </a:rPr>
              <a:t>charged</a:t>
            </a:r>
            <a:r>
              <a:rPr sz="2450" spc="30" dirty="0">
                <a:latin typeface="Times New Roman"/>
                <a:cs typeface="Times New Roman"/>
              </a:rPr>
              <a:t> </a:t>
            </a:r>
            <a:r>
              <a:rPr sz="2450" spc="-20" dirty="0">
                <a:latin typeface="Times New Roman"/>
                <a:cs typeface="Times New Roman"/>
              </a:rPr>
              <a:t>ions</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10" dirty="0">
                <a:latin typeface="Times New Roman"/>
                <a:cs typeface="Times New Roman"/>
              </a:rPr>
              <a:t>negatively</a:t>
            </a:r>
            <a:endParaRPr sz="2450">
              <a:latin typeface="Times New Roman"/>
              <a:cs typeface="Times New Roman"/>
            </a:endParaRPr>
          </a:p>
          <a:p>
            <a:pPr marL="308610" indent="-295910">
              <a:lnSpc>
                <a:spcPct val="100000"/>
              </a:lnSpc>
              <a:spcBef>
                <a:spcPts val="1540"/>
              </a:spcBef>
              <a:buAutoNum type="arabicPeriod" startAt="2"/>
              <a:tabLst>
                <a:tab pos="308610" algn="l"/>
              </a:tabLst>
            </a:pPr>
            <a:r>
              <a:rPr sz="2450" dirty="0">
                <a:latin typeface="Times New Roman"/>
                <a:cs typeface="Times New Roman"/>
              </a:rPr>
              <a:t>The</a:t>
            </a:r>
            <a:r>
              <a:rPr sz="2450" spc="25" dirty="0">
                <a:latin typeface="Times New Roman"/>
                <a:cs typeface="Times New Roman"/>
              </a:rPr>
              <a:t> </a:t>
            </a:r>
            <a:r>
              <a:rPr sz="2450" dirty="0">
                <a:latin typeface="Times New Roman"/>
                <a:cs typeface="Times New Roman"/>
              </a:rPr>
              <a:t>electric</a:t>
            </a:r>
            <a:r>
              <a:rPr sz="2450" spc="25" dirty="0">
                <a:latin typeface="Times New Roman"/>
                <a:cs typeface="Times New Roman"/>
              </a:rPr>
              <a:t> </a:t>
            </a:r>
            <a:r>
              <a:rPr sz="2450" dirty="0">
                <a:latin typeface="Times New Roman"/>
                <a:cs typeface="Times New Roman"/>
              </a:rPr>
              <a:t>repulsion</a:t>
            </a:r>
            <a:r>
              <a:rPr sz="2450" spc="25" dirty="0">
                <a:latin typeface="Times New Roman"/>
                <a:cs typeface="Times New Roman"/>
              </a:rPr>
              <a:t> </a:t>
            </a:r>
            <a:r>
              <a:rPr sz="2450" dirty="0">
                <a:latin typeface="Times New Roman"/>
                <a:cs typeface="Times New Roman"/>
              </a:rPr>
              <a:t>between</a:t>
            </a:r>
            <a:r>
              <a:rPr sz="2450" spc="25" dirty="0">
                <a:latin typeface="Times New Roman"/>
                <a:cs typeface="Times New Roman"/>
              </a:rPr>
              <a:t> </a:t>
            </a:r>
            <a:r>
              <a:rPr sz="2450" dirty="0">
                <a:latin typeface="Times New Roman"/>
                <a:cs typeface="Times New Roman"/>
              </a:rPr>
              <a:t>ions</a:t>
            </a:r>
            <a:r>
              <a:rPr sz="2450" spc="25" dirty="0">
                <a:latin typeface="Times New Roman"/>
                <a:cs typeface="Times New Roman"/>
              </a:rPr>
              <a:t> </a:t>
            </a:r>
            <a:r>
              <a:rPr sz="2450" dirty="0">
                <a:latin typeface="Times New Roman"/>
                <a:cs typeface="Times New Roman"/>
              </a:rPr>
              <a:t>of</a:t>
            </a:r>
            <a:r>
              <a:rPr sz="2450" spc="25" dirty="0">
                <a:latin typeface="Times New Roman"/>
                <a:cs typeface="Times New Roman"/>
              </a:rPr>
              <a:t> </a:t>
            </a:r>
            <a:r>
              <a:rPr sz="2450" dirty="0">
                <a:latin typeface="Times New Roman"/>
                <a:cs typeface="Times New Roman"/>
              </a:rPr>
              <a:t>the</a:t>
            </a:r>
            <a:r>
              <a:rPr sz="2450" spc="20" dirty="0">
                <a:latin typeface="Times New Roman"/>
                <a:cs typeface="Times New Roman"/>
              </a:rPr>
              <a:t> </a:t>
            </a:r>
            <a:r>
              <a:rPr sz="2450" dirty="0">
                <a:latin typeface="Times New Roman"/>
                <a:cs typeface="Times New Roman"/>
              </a:rPr>
              <a:t>same</a:t>
            </a:r>
            <a:r>
              <a:rPr sz="2450" spc="25" dirty="0">
                <a:latin typeface="Times New Roman"/>
                <a:cs typeface="Times New Roman"/>
              </a:rPr>
              <a:t> </a:t>
            </a:r>
            <a:r>
              <a:rPr sz="2450" spc="-10" dirty="0">
                <a:latin typeface="Times New Roman"/>
                <a:cs typeface="Times New Roman"/>
              </a:rPr>
              <a:t>charge</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10" dirty="0">
                <a:latin typeface="Times New Roman"/>
                <a:cs typeface="Times New Roman"/>
              </a:rPr>
              <a:t>positively</a:t>
            </a:r>
            <a:endParaRPr sz="2450">
              <a:latin typeface="Times New Roman"/>
              <a:cs typeface="Times New Roman"/>
            </a:endParaRPr>
          </a:p>
          <a:p>
            <a:pPr marL="308610" indent="-295910">
              <a:lnSpc>
                <a:spcPct val="100000"/>
              </a:lnSpc>
              <a:spcBef>
                <a:spcPts val="1545"/>
              </a:spcBef>
              <a:buAutoNum type="arabicPeriod" startAt="3"/>
              <a:tabLst>
                <a:tab pos="308610" algn="l"/>
              </a:tabLst>
            </a:pPr>
            <a:r>
              <a:rPr sz="2450" dirty="0">
                <a:latin typeface="Times New Roman"/>
                <a:cs typeface="Times New Roman"/>
              </a:rPr>
              <a:t>the</a:t>
            </a:r>
            <a:r>
              <a:rPr sz="2450" spc="60" dirty="0">
                <a:latin typeface="Times New Roman"/>
                <a:cs typeface="Times New Roman"/>
              </a:rPr>
              <a:t> </a:t>
            </a:r>
            <a:r>
              <a:rPr sz="2450" dirty="0">
                <a:latin typeface="Times New Roman"/>
                <a:cs typeface="Times New Roman"/>
              </a:rPr>
              <a:t>electric</a:t>
            </a:r>
            <a:r>
              <a:rPr sz="2450" spc="60" dirty="0">
                <a:latin typeface="Times New Roman"/>
                <a:cs typeface="Times New Roman"/>
              </a:rPr>
              <a:t> </a:t>
            </a:r>
            <a:r>
              <a:rPr sz="2450" dirty="0">
                <a:latin typeface="Times New Roman"/>
                <a:cs typeface="Times New Roman"/>
              </a:rPr>
              <a:t>repulsion</a:t>
            </a:r>
            <a:r>
              <a:rPr sz="2450" spc="60" dirty="0">
                <a:latin typeface="Times New Roman"/>
                <a:cs typeface="Times New Roman"/>
              </a:rPr>
              <a:t> </a:t>
            </a:r>
            <a:r>
              <a:rPr sz="2450" dirty="0">
                <a:latin typeface="Times New Roman"/>
                <a:cs typeface="Times New Roman"/>
              </a:rPr>
              <a:t>between</a:t>
            </a:r>
            <a:r>
              <a:rPr sz="2450" spc="60" dirty="0">
                <a:latin typeface="Times New Roman"/>
                <a:cs typeface="Times New Roman"/>
              </a:rPr>
              <a:t> </a:t>
            </a:r>
            <a:r>
              <a:rPr sz="2450" dirty="0">
                <a:latin typeface="Times New Roman"/>
                <a:cs typeface="Times New Roman"/>
              </a:rPr>
              <a:t>partially</a:t>
            </a:r>
            <a:r>
              <a:rPr sz="2450" spc="60" dirty="0">
                <a:latin typeface="Times New Roman"/>
                <a:cs typeface="Times New Roman"/>
              </a:rPr>
              <a:t> </a:t>
            </a:r>
            <a:r>
              <a:rPr sz="2450" dirty="0">
                <a:latin typeface="Times New Roman"/>
                <a:cs typeface="Times New Roman"/>
              </a:rPr>
              <a:t>unshielded</a:t>
            </a:r>
            <a:r>
              <a:rPr sz="2450" spc="60" dirty="0">
                <a:latin typeface="Times New Roman"/>
                <a:cs typeface="Times New Roman"/>
              </a:rPr>
              <a:t> </a:t>
            </a:r>
            <a:r>
              <a:rPr sz="2450" spc="-10" dirty="0">
                <a:latin typeface="Times New Roman"/>
                <a:cs typeface="Times New Roman"/>
              </a:rPr>
              <a:t>nuclei</a:t>
            </a:r>
            <a:endParaRPr sz="2450">
              <a:latin typeface="Times New Roman"/>
              <a:cs typeface="Times New Roman"/>
            </a:endParaRPr>
          </a:p>
          <a:p>
            <a:pPr marL="298450">
              <a:lnSpc>
                <a:spcPct val="100000"/>
              </a:lnSpc>
              <a:spcBef>
                <a:spcPts val="1540"/>
              </a:spcBef>
              <a:tabLst>
                <a:tab pos="1907539" algn="l"/>
              </a:tabLst>
            </a:pPr>
            <a:r>
              <a:rPr sz="2450" b="1" spc="-10" dirty="0">
                <a:latin typeface="Georgia"/>
                <a:cs typeface="Georgia"/>
              </a:rPr>
              <a:t>Solution:</a:t>
            </a:r>
            <a:r>
              <a:rPr sz="2450" b="1" dirty="0">
                <a:latin typeface="Georgia"/>
                <a:cs typeface="Georgia"/>
              </a:rPr>
              <a:t>	</a:t>
            </a:r>
            <a:r>
              <a:rPr sz="2450" spc="-10" dirty="0">
                <a:latin typeface="Times New Roman"/>
                <a:cs typeface="Times New Roman"/>
              </a:rPr>
              <a:t>positively</a:t>
            </a:r>
            <a:endParaRPr sz="2450">
              <a:latin typeface="Times New Roman"/>
              <a:cs typeface="Times New Roman"/>
            </a:endParaRPr>
          </a:p>
          <a:p>
            <a:pPr marL="308610" indent="-295910">
              <a:lnSpc>
                <a:spcPct val="100000"/>
              </a:lnSpc>
              <a:spcBef>
                <a:spcPts val="1545"/>
              </a:spcBef>
              <a:buAutoNum type="arabicPeriod" startAt="4"/>
              <a:tabLst>
                <a:tab pos="308610" algn="l"/>
              </a:tabLst>
            </a:pPr>
            <a:r>
              <a:rPr sz="2450" dirty="0">
                <a:latin typeface="Times New Roman"/>
                <a:cs typeface="Times New Roman"/>
              </a:rPr>
              <a:t>Pauli</a:t>
            </a:r>
            <a:r>
              <a:rPr sz="2450" spc="215" dirty="0">
                <a:latin typeface="Times New Roman"/>
                <a:cs typeface="Times New Roman"/>
              </a:rPr>
              <a:t> </a:t>
            </a:r>
            <a:r>
              <a:rPr sz="2450" spc="-10" dirty="0">
                <a:latin typeface="Times New Roman"/>
                <a:cs typeface="Times New Roman"/>
              </a:rPr>
              <a:t>repulsion</a:t>
            </a:r>
            <a:endParaRPr sz="2450">
              <a:latin typeface="Times New Roman"/>
              <a:cs typeface="Times New Roman"/>
            </a:endParaRPr>
          </a:p>
          <a:p>
            <a:pPr marL="298450">
              <a:lnSpc>
                <a:spcPct val="100000"/>
              </a:lnSpc>
              <a:spcBef>
                <a:spcPts val="1545"/>
              </a:spcBef>
              <a:tabLst>
                <a:tab pos="1907539" algn="l"/>
              </a:tabLst>
            </a:pPr>
            <a:r>
              <a:rPr sz="2450" b="1" spc="-10" dirty="0">
                <a:latin typeface="Georgia"/>
                <a:cs typeface="Georgia"/>
              </a:rPr>
              <a:t>Solution:</a:t>
            </a:r>
            <a:r>
              <a:rPr sz="2450" b="1" dirty="0">
                <a:latin typeface="Georgia"/>
                <a:cs typeface="Georgia"/>
              </a:rPr>
              <a:t>	</a:t>
            </a:r>
            <a:r>
              <a:rPr sz="2450" spc="-10" dirty="0">
                <a:latin typeface="Times New Roman"/>
                <a:cs typeface="Times New Roman"/>
              </a:rPr>
              <a:t>positively</a:t>
            </a:r>
            <a:endParaRPr sz="2450">
              <a:latin typeface="Times New Roman"/>
              <a:cs typeface="Times New Roman"/>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411845" cy="782955"/>
          </a:xfrm>
          <a:prstGeom prst="rect">
            <a:avLst/>
          </a:prstGeom>
        </p:spPr>
        <p:txBody>
          <a:bodyPr vert="horz" wrap="square" lIns="0" tIns="9525" rIns="0" bIns="0" rtlCol="0">
            <a:spAutoFit/>
          </a:bodyPr>
          <a:lstStyle/>
          <a:p>
            <a:pPr marL="12700" marR="5080">
              <a:lnSpc>
                <a:spcPct val="101699"/>
              </a:lnSpc>
              <a:spcBef>
                <a:spcPts val="75"/>
              </a:spcBef>
            </a:pPr>
            <a:r>
              <a:rPr dirty="0"/>
              <a:t>The</a:t>
            </a:r>
            <a:r>
              <a:rPr spc="-75" dirty="0"/>
              <a:t> </a:t>
            </a:r>
            <a:r>
              <a:rPr dirty="0"/>
              <a:t>primary</a:t>
            </a:r>
            <a:r>
              <a:rPr spc="-65" dirty="0"/>
              <a:t> difference</a:t>
            </a:r>
            <a:r>
              <a:rPr spc="-70" dirty="0"/>
              <a:t> </a:t>
            </a:r>
            <a:r>
              <a:rPr spc="-30" dirty="0"/>
              <a:t>between</a:t>
            </a:r>
            <a:r>
              <a:rPr spc="-70" dirty="0"/>
              <a:t> </a:t>
            </a:r>
            <a:r>
              <a:rPr spc="-25" dirty="0"/>
              <a:t>Einstein’s</a:t>
            </a:r>
            <a:r>
              <a:rPr spc="-70" dirty="0"/>
              <a:t> </a:t>
            </a:r>
            <a:r>
              <a:rPr spc="-30" dirty="0"/>
              <a:t>model</a:t>
            </a:r>
            <a:r>
              <a:rPr spc="-70" dirty="0"/>
              <a:t> </a:t>
            </a:r>
            <a:r>
              <a:rPr dirty="0"/>
              <a:t>and</a:t>
            </a:r>
            <a:r>
              <a:rPr spc="-70" dirty="0"/>
              <a:t> </a:t>
            </a:r>
            <a:r>
              <a:rPr spc="-90" dirty="0"/>
              <a:t>Debye’s</a:t>
            </a:r>
            <a:r>
              <a:rPr spc="-70" dirty="0"/>
              <a:t> </a:t>
            </a:r>
            <a:r>
              <a:rPr spc="-10" dirty="0"/>
              <a:t>model </a:t>
            </a:r>
            <a:r>
              <a:rPr spc="-50" dirty="0"/>
              <a:t>is.</a:t>
            </a:r>
            <a:r>
              <a:rPr spc="-225" dirty="0"/>
              <a:t> </a:t>
            </a:r>
            <a:r>
              <a:rPr dirty="0"/>
              <a:t>.</a:t>
            </a:r>
            <a:r>
              <a:rPr spc="-225" dirty="0"/>
              <a:t> </a:t>
            </a:r>
            <a:r>
              <a:rPr dirty="0"/>
              <a:t>.</a:t>
            </a:r>
            <a:r>
              <a:rPr spc="-225" dirty="0"/>
              <a:t> </a:t>
            </a:r>
            <a:r>
              <a:rPr dirty="0"/>
              <a:t>(Choose</a:t>
            </a:r>
            <a:r>
              <a:rPr spc="-50" dirty="0"/>
              <a:t> </a:t>
            </a:r>
            <a:r>
              <a:rPr spc="-10" dirty="0"/>
              <a:t>one.)</a:t>
            </a:r>
          </a:p>
        </p:txBody>
      </p:sp>
      <p:sp>
        <p:nvSpPr>
          <p:cNvPr id="5" name="object 5"/>
          <p:cNvSpPr txBox="1"/>
          <p:nvPr/>
        </p:nvSpPr>
        <p:spPr>
          <a:xfrm>
            <a:off x="707758" y="2170390"/>
            <a:ext cx="8268334" cy="4439920"/>
          </a:xfrm>
          <a:prstGeom prst="rect">
            <a:avLst/>
          </a:prstGeom>
        </p:spPr>
        <p:txBody>
          <a:bodyPr vert="horz" wrap="square" lIns="0" tIns="9525" rIns="0" bIns="0" rtlCol="0">
            <a:spAutoFit/>
          </a:bodyPr>
          <a:lstStyle/>
          <a:p>
            <a:pPr marL="393700" marR="7620" indent="-370205" algn="just">
              <a:lnSpc>
                <a:spcPct val="101699"/>
              </a:lnSpc>
              <a:spcBef>
                <a:spcPts val="75"/>
              </a:spcBef>
              <a:buAutoNum type="alphaUcPeriod"/>
              <a:tabLst>
                <a:tab pos="394970" algn="l"/>
              </a:tabLst>
            </a:pPr>
            <a:r>
              <a:rPr sz="2450" spc="-10" dirty="0">
                <a:latin typeface="Times New Roman"/>
                <a:cs typeface="Times New Roman"/>
              </a:rPr>
              <a:t>Einstein’s</a:t>
            </a:r>
            <a:r>
              <a:rPr sz="2450" spc="-65" dirty="0">
                <a:latin typeface="Times New Roman"/>
                <a:cs typeface="Times New Roman"/>
              </a:rPr>
              <a:t> </a:t>
            </a:r>
            <a:r>
              <a:rPr sz="2450" spc="-10" dirty="0">
                <a:latin typeface="Times New Roman"/>
                <a:cs typeface="Times New Roman"/>
              </a:rPr>
              <a:t>model</a:t>
            </a:r>
            <a:r>
              <a:rPr sz="2450" spc="-60" dirty="0">
                <a:latin typeface="Times New Roman"/>
                <a:cs typeface="Times New Roman"/>
              </a:rPr>
              <a:t> </a:t>
            </a:r>
            <a:r>
              <a:rPr sz="2450" spc="60" dirty="0">
                <a:latin typeface="Times New Roman"/>
                <a:cs typeface="Times New Roman"/>
              </a:rPr>
              <a:t>treats</a:t>
            </a:r>
            <a:r>
              <a:rPr sz="2450" spc="-65" dirty="0">
                <a:latin typeface="Times New Roman"/>
                <a:cs typeface="Times New Roman"/>
              </a:rPr>
              <a:t> </a:t>
            </a:r>
            <a:r>
              <a:rPr sz="2450" dirty="0">
                <a:latin typeface="Times New Roman"/>
                <a:cs typeface="Times New Roman"/>
              </a:rPr>
              <a:t>atomic</a:t>
            </a:r>
            <a:r>
              <a:rPr sz="2450" spc="-65" dirty="0">
                <a:latin typeface="Times New Roman"/>
                <a:cs typeface="Times New Roman"/>
              </a:rPr>
              <a:t> </a:t>
            </a:r>
            <a:r>
              <a:rPr sz="2450" spc="-25" dirty="0">
                <a:latin typeface="Times New Roman"/>
                <a:cs typeface="Times New Roman"/>
              </a:rPr>
              <a:t>oscillations</a:t>
            </a:r>
            <a:r>
              <a:rPr sz="2450" spc="-65" dirty="0">
                <a:latin typeface="Times New Roman"/>
                <a:cs typeface="Times New Roman"/>
              </a:rPr>
              <a:t> </a:t>
            </a:r>
            <a:r>
              <a:rPr sz="2450" spc="-50" dirty="0">
                <a:latin typeface="Times New Roman"/>
                <a:cs typeface="Times New Roman"/>
              </a:rPr>
              <a:t>classically,</a:t>
            </a:r>
            <a:r>
              <a:rPr sz="2450" spc="-35" dirty="0">
                <a:latin typeface="Times New Roman"/>
                <a:cs typeface="Times New Roman"/>
              </a:rPr>
              <a:t> </a:t>
            </a:r>
            <a:r>
              <a:rPr sz="2450" spc="-55" dirty="0">
                <a:latin typeface="Times New Roman"/>
                <a:cs typeface="Times New Roman"/>
              </a:rPr>
              <a:t>while</a:t>
            </a:r>
            <a:r>
              <a:rPr sz="2450" spc="-60" dirty="0">
                <a:latin typeface="Times New Roman"/>
                <a:cs typeface="Times New Roman"/>
              </a:rPr>
              <a:t> </a:t>
            </a:r>
            <a:r>
              <a:rPr sz="2450" spc="-25" dirty="0">
                <a:latin typeface="Times New Roman"/>
                <a:cs typeface="Times New Roman"/>
              </a:rPr>
              <a:t>De- 	</a:t>
            </a:r>
            <a:r>
              <a:rPr sz="2450" spc="-50" dirty="0">
                <a:latin typeface="Times New Roman"/>
                <a:cs typeface="Times New Roman"/>
              </a:rPr>
              <a:t>bye’s</a:t>
            </a:r>
            <a:r>
              <a:rPr sz="2450" spc="135" dirty="0">
                <a:latin typeface="Times New Roman"/>
                <a:cs typeface="Times New Roman"/>
              </a:rPr>
              <a:t> </a:t>
            </a:r>
            <a:r>
              <a:rPr sz="2450" dirty="0">
                <a:latin typeface="Times New Roman"/>
                <a:cs typeface="Times New Roman"/>
              </a:rPr>
              <a:t>model</a:t>
            </a:r>
            <a:r>
              <a:rPr sz="2450" spc="140" dirty="0">
                <a:latin typeface="Times New Roman"/>
                <a:cs typeface="Times New Roman"/>
              </a:rPr>
              <a:t> </a:t>
            </a:r>
            <a:r>
              <a:rPr sz="2450" spc="60" dirty="0">
                <a:latin typeface="Times New Roman"/>
                <a:cs typeface="Times New Roman"/>
              </a:rPr>
              <a:t>treats</a:t>
            </a:r>
            <a:r>
              <a:rPr sz="2450" spc="145" dirty="0">
                <a:latin typeface="Times New Roman"/>
                <a:cs typeface="Times New Roman"/>
              </a:rPr>
              <a:t> </a:t>
            </a:r>
            <a:r>
              <a:rPr sz="2450" dirty="0">
                <a:latin typeface="Times New Roman"/>
                <a:cs typeface="Times New Roman"/>
              </a:rPr>
              <a:t>them</a:t>
            </a:r>
            <a:r>
              <a:rPr sz="2450" spc="145" dirty="0">
                <a:latin typeface="Times New Roman"/>
                <a:cs typeface="Times New Roman"/>
              </a:rPr>
              <a:t> </a:t>
            </a:r>
            <a:r>
              <a:rPr sz="2450" dirty="0">
                <a:latin typeface="Times New Roman"/>
                <a:cs typeface="Times New Roman"/>
              </a:rPr>
              <a:t>quantum</a:t>
            </a:r>
            <a:r>
              <a:rPr sz="2450" spc="145" dirty="0">
                <a:latin typeface="Times New Roman"/>
                <a:cs typeface="Times New Roman"/>
              </a:rPr>
              <a:t> </a:t>
            </a:r>
            <a:r>
              <a:rPr sz="2450" spc="-10" dirty="0">
                <a:latin typeface="Times New Roman"/>
                <a:cs typeface="Times New Roman"/>
              </a:rPr>
              <a:t>mechanically.</a:t>
            </a:r>
            <a:endParaRPr sz="2450">
              <a:latin typeface="Times New Roman"/>
              <a:cs typeface="Times New Roman"/>
            </a:endParaRPr>
          </a:p>
          <a:p>
            <a:pPr marL="393700" marR="5080" indent="-358140" algn="just">
              <a:lnSpc>
                <a:spcPct val="101699"/>
              </a:lnSpc>
              <a:spcBef>
                <a:spcPts val="994"/>
              </a:spcBef>
              <a:buAutoNum type="alphaUcPeriod"/>
              <a:tabLst>
                <a:tab pos="394970" algn="l"/>
              </a:tabLst>
            </a:pPr>
            <a:r>
              <a:rPr sz="2450" dirty="0">
                <a:latin typeface="Times New Roman"/>
                <a:cs typeface="Times New Roman"/>
              </a:rPr>
              <a:t>Einstein’s</a:t>
            </a:r>
            <a:r>
              <a:rPr sz="2450" spc="-40" dirty="0">
                <a:latin typeface="Times New Roman"/>
                <a:cs typeface="Times New Roman"/>
              </a:rPr>
              <a:t> </a:t>
            </a:r>
            <a:r>
              <a:rPr sz="2450" dirty="0">
                <a:latin typeface="Times New Roman"/>
                <a:cs typeface="Times New Roman"/>
              </a:rPr>
              <a:t>model</a:t>
            </a:r>
            <a:r>
              <a:rPr sz="2450" spc="-40" dirty="0">
                <a:latin typeface="Times New Roman"/>
                <a:cs typeface="Times New Roman"/>
              </a:rPr>
              <a:t> </a:t>
            </a:r>
            <a:r>
              <a:rPr sz="2450" spc="60" dirty="0">
                <a:latin typeface="Times New Roman"/>
                <a:cs typeface="Times New Roman"/>
              </a:rPr>
              <a:t>treats</a:t>
            </a:r>
            <a:r>
              <a:rPr sz="2450" spc="-40" dirty="0">
                <a:latin typeface="Times New Roman"/>
                <a:cs typeface="Times New Roman"/>
              </a:rPr>
              <a:t> </a:t>
            </a:r>
            <a:r>
              <a:rPr sz="2450" spc="-20" dirty="0">
                <a:latin typeface="Times New Roman"/>
                <a:cs typeface="Times New Roman"/>
              </a:rPr>
              <a:t>every</a:t>
            </a:r>
            <a:r>
              <a:rPr sz="2450" spc="-40" dirty="0">
                <a:latin typeface="Times New Roman"/>
                <a:cs typeface="Times New Roman"/>
              </a:rPr>
              <a:t> </a:t>
            </a:r>
            <a:r>
              <a:rPr sz="2450" dirty="0">
                <a:latin typeface="Times New Roman"/>
                <a:cs typeface="Times New Roman"/>
              </a:rPr>
              <a:t>atomic</a:t>
            </a:r>
            <a:r>
              <a:rPr sz="2450" spc="-40" dirty="0">
                <a:latin typeface="Times New Roman"/>
                <a:cs typeface="Times New Roman"/>
              </a:rPr>
              <a:t> </a:t>
            </a:r>
            <a:r>
              <a:rPr sz="2450" spc="-20" dirty="0">
                <a:latin typeface="Times New Roman"/>
                <a:cs typeface="Times New Roman"/>
              </a:rPr>
              <a:t>oscillation</a:t>
            </a:r>
            <a:r>
              <a:rPr sz="2450" spc="-40" dirty="0">
                <a:latin typeface="Times New Roman"/>
                <a:cs typeface="Times New Roman"/>
              </a:rPr>
              <a:t> </a:t>
            </a:r>
            <a:r>
              <a:rPr sz="2450" dirty="0">
                <a:latin typeface="Times New Roman"/>
                <a:cs typeface="Times New Roman"/>
              </a:rPr>
              <a:t>as</a:t>
            </a:r>
            <a:r>
              <a:rPr sz="2450" spc="-40" dirty="0">
                <a:latin typeface="Times New Roman"/>
                <a:cs typeface="Times New Roman"/>
              </a:rPr>
              <a:t> </a:t>
            </a:r>
            <a:r>
              <a:rPr sz="2450" spc="-10" dirty="0">
                <a:latin typeface="Times New Roman"/>
                <a:cs typeface="Times New Roman"/>
              </a:rPr>
              <a:t>independent 	</a:t>
            </a:r>
            <a:r>
              <a:rPr sz="2450" dirty="0">
                <a:latin typeface="Times New Roman"/>
                <a:cs typeface="Times New Roman"/>
              </a:rPr>
              <a:t>of</a:t>
            </a:r>
            <a:r>
              <a:rPr sz="2450" spc="80" dirty="0">
                <a:latin typeface="Times New Roman"/>
                <a:cs typeface="Times New Roman"/>
              </a:rPr>
              <a:t> </a:t>
            </a:r>
            <a:r>
              <a:rPr sz="2450" dirty="0">
                <a:latin typeface="Times New Roman"/>
                <a:cs typeface="Times New Roman"/>
              </a:rPr>
              <a:t>every</a:t>
            </a:r>
            <a:r>
              <a:rPr sz="2450" spc="90" dirty="0">
                <a:latin typeface="Times New Roman"/>
                <a:cs typeface="Times New Roman"/>
              </a:rPr>
              <a:t> </a:t>
            </a:r>
            <a:r>
              <a:rPr sz="2450" dirty="0">
                <a:latin typeface="Times New Roman"/>
                <a:cs typeface="Times New Roman"/>
              </a:rPr>
              <a:t>other,</a:t>
            </a:r>
            <a:r>
              <a:rPr sz="2450" spc="90" dirty="0">
                <a:latin typeface="Times New Roman"/>
                <a:cs typeface="Times New Roman"/>
              </a:rPr>
              <a:t> </a:t>
            </a:r>
            <a:r>
              <a:rPr sz="2450" spc="-10" dirty="0">
                <a:latin typeface="Times New Roman"/>
                <a:cs typeface="Times New Roman"/>
              </a:rPr>
              <a:t>while</a:t>
            </a:r>
            <a:r>
              <a:rPr sz="2450" spc="85" dirty="0">
                <a:latin typeface="Times New Roman"/>
                <a:cs typeface="Times New Roman"/>
              </a:rPr>
              <a:t> </a:t>
            </a:r>
            <a:r>
              <a:rPr sz="2450" spc="-45" dirty="0">
                <a:latin typeface="Times New Roman"/>
                <a:cs typeface="Times New Roman"/>
              </a:rPr>
              <a:t>Debye’s</a:t>
            </a:r>
            <a:r>
              <a:rPr sz="2450" spc="85" dirty="0">
                <a:latin typeface="Times New Roman"/>
                <a:cs typeface="Times New Roman"/>
              </a:rPr>
              <a:t> </a:t>
            </a:r>
            <a:r>
              <a:rPr sz="2450" dirty="0">
                <a:latin typeface="Times New Roman"/>
                <a:cs typeface="Times New Roman"/>
              </a:rPr>
              <a:t>model</a:t>
            </a:r>
            <a:r>
              <a:rPr sz="2450" spc="85" dirty="0">
                <a:latin typeface="Times New Roman"/>
                <a:cs typeface="Times New Roman"/>
              </a:rPr>
              <a:t> </a:t>
            </a:r>
            <a:r>
              <a:rPr sz="2450" spc="60" dirty="0">
                <a:latin typeface="Times New Roman"/>
                <a:cs typeface="Times New Roman"/>
              </a:rPr>
              <a:t>treats</a:t>
            </a:r>
            <a:r>
              <a:rPr sz="2450" spc="85" dirty="0">
                <a:latin typeface="Times New Roman"/>
                <a:cs typeface="Times New Roman"/>
              </a:rPr>
              <a:t> </a:t>
            </a:r>
            <a:r>
              <a:rPr sz="2450" dirty="0">
                <a:latin typeface="Times New Roman"/>
                <a:cs typeface="Times New Roman"/>
              </a:rPr>
              <a:t>them</a:t>
            </a:r>
            <a:r>
              <a:rPr sz="2450" spc="90" dirty="0">
                <a:latin typeface="Times New Roman"/>
                <a:cs typeface="Times New Roman"/>
              </a:rPr>
              <a:t> </a:t>
            </a:r>
            <a:r>
              <a:rPr sz="2450" dirty="0">
                <a:latin typeface="Times New Roman"/>
                <a:cs typeface="Times New Roman"/>
              </a:rPr>
              <a:t>as</a:t>
            </a:r>
            <a:r>
              <a:rPr sz="2450" spc="85" dirty="0">
                <a:latin typeface="Times New Roman"/>
                <a:cs typeface="Times New Roman"/>
              </a:rPr>
              <a:t> </a:t>
            </a:r>
            <a:r>
              <a:rPr sz="2450" dirty="0">
                <a:latin typeface="Times New Roman"/>
                <a:cs typeface="Times New Roman"/>
              </a:rPr>
              <a:t>an</a:t>
            </a:r>
            <a:r>
              <a:rPr sz="2450" spc="90" dirty="0">
                <a:latin typeface="Times New Roman"/>
                <a:cs typeface="Times New Roman"/>
              </a:rPr>
              <a:t> </a:t>
            </a:r>
            <a:r>
              <a:rPr sz="2450" spc="-10" dirty="0">
                <a:latin typeface="Times New Roman"/>
                <a:cs typeface="Times New Roman"/>
              </a:rPr>
              <a:t>interre- 	</a:t>
            </a:r>
            <a:r>
              <a:rPr sz="2450" dirty="0">
                <a:latin typeface="Times New Roman"/>
                <a:cs typeface="Times New Roman"/>
              </a:rPr>
              <a:t>lated</a:t>
            </a:r>
            <a:r>
              <a:rPr sz="2450" spc="270" dirty="0">
                <a:latin typeface="Times New Roman"/>
                <a:cs typeface="Times New Roman"/>
              </a:rPr>
              <a:t> </a:t>
            </a:r>
            <a:r>
              <a:rPr sz="2450" spc="-10" dirty="0">
                <a:latin typeface="Times New Roman"/>
                <a:cs typeface="Times New Roman"/>
              </a:rPr>
              <a:t>system.</a:t>
            </a:r>
            <a:endParaRPr sz="2450">
              <a:latin typeface="Times New Roman"/>
              <a:cs typeface="Times New Roman"/>
            </a:endParaRPr>
          </a:p>
          <a:p>
            <a:pPr marL="393700" marR="7620" indent="-361950" algn="just">
              <a:lnSpc>
                <a:spcPct val="101699"/>
              </a:lnSpc>
              <a:spcBef>
                <a:spcPts val="994"/>
              </a:spcBef>
              <a:buAutoNum type="alphaUcPeriod"/>
              <a:tabLst>
                <a:tab pos="394970" algn="l"/>
              </a:tabLst>
            </a:pPr>
            <a:r>
              <a:rPr sz="2450" spc="-10" dirty="0">
                <a:latin typeface="Times New Roman"/>
                <a:cs typeface="Times New Roman"/>
              </a:rPr>
              <a:t>Einstein’s</a:t>
            </a:r>
            <a:r>
              <a:rPr sz="2450" spc="-65" dirty="0">
                <a:latin typeface="Times New Roman"/>
                <a:cs typeface="Times New Roman"/>
              </a:rPr>
              <a:t> </a:t>
            </a:r>
            <a:r>
              <a:rPr sz="2450" spc="-10" dirty="0">
                <a:latin typeface="Times New Roman"/>
                <a:cs typeface="Times New Roman"/>
              </a:rPr>
              <a:t>model</a:t>
            </a:r>
            <a:r>
              <a:rPr sz="2450" spc="-65" dirty="0">
                <a:latin typeface="Times New Roman"/>
                <a:cs typeface="Times New Roman"/>
              </a:rPr>
              <a:t> </a:t>
            </a:r>
            <a:r>
              <a:rPr sz="2450" spc="-35" dirty="0">
                <a:latin typeface="Times New Roman"/>
                <a:cs typeface="Times New Roman"/>
              </a:rPr>
              <a:t>considers</a:t>
            </a:r>
            <a:r>
              <a:rPr sz="2450" spc="-65" dirty="0">
                <a:latin typeface="Times New Roman"/>
                <a:cs typeface="Times New Roman"/>
              </a:rPr>
              <a:t> </a:t>
            </a:r>
            <a:r>
              <a:rPr sz="2450" spc="-20" dirty="0">
                <a:latin typeface="Times New Roman"/>
                <a:cs typeface="Times New Roman"/>
              </a:rPr>
              <a:t>only</a:t>
            </a:r>
            <a:r>
              <a:rPr sz="2450" spc="-65" dirty="0">
                <a:latin typeface="Times New Roman"/>
                <a:cs typeface="Times New Roman"/>
              </a:rPr>
              <a:t> </a:t>
            </a:r>
            <a:r>
              <a:rPr sz="2450" dirty="0">
                <a:latin typeface="Times New Roman"/>
                <a:cs typeface="Times New Roman"/>
              </a:rPr>
              <a:t>the</a:t>
            </a:r>
            <a:r>
              <a:rPr sz="2450" spc="-65" dirty="0">
                <a:latin typeface="Times New Roman"/>
                <a:cs typeface="Times New Roman"/>
              </a:rPr>
              <a:t> </a:t>
            </a:r>
            <a:r>
              <a:rPr sz="2450" spc="-25" dirty="0">
                <a:latin typeface="Times New Roman"/>
                <a:cs typeface="Times New Roman"/>
              </a:rPr>
              <a:t>nuclei,</a:t>
            </a:r>
            <a:r>
              <a:rPr sz="2450" spc="-35" dirty="0">
                <a:latin typeface="Times New Roman"/>
                <a:cs typeface="Times New Roman"/>
              </a:rPr>
              <a:t> </a:t>
            </a:r>
            <a:r>
              <a:rPr sz="2450" spc="-55" dirty="0">
                <a:latin typeface="Times New Roman"/>
                <a:cs typeface="Times New Roman"/>
              </a:rPr>
              <a:t>while</a:t>
            </a:r>
            <a:r>
              <a:rPr sz="2450" spc="-65" dirty="0">
                <a:latin typeface="Times New Roman"/>
                <a:cs typeface="Times New Roman"/>
              </a:rPr>
              <a:t> </a:t>
            </a:r>
            <a:r>
              <a:rPr sz="2450" spc="-85" dirty="0">
                <a:latin typeface="Times New Roman"/>
                <a:cs typeface="Times New Roman"/>
              </a:rPr>
              <a:t>Debye’s</a:t>
            </a:r>
            <a:r>
              <a:rPr sz="2450" spc="-65" dirty="0">
                <a:latin typeface="Times New Roman"/>
                <a:cs typeface="Times New Roman"/>
              </a:rPr>
              <a:t> </a:t>
            </a:r>
            <a:r>
              <a:rPr sz="2450" spc="-10" dirty="0">
                <a:latin typeface="Times New Roman"/>
                <a:cs typeface="Times New Roman"/>
              </a:rPr>
              <a:t>model 	</a:t>
            </a:r>
            <a:r>
              <a:rPr sz="2450" dirty="0">
                <a:latin typeface="Times New Roman"/>
                <a:cs typeface="Times New Roman"/>
              </a:rPr>
              <a:t>also</a:t>
            </a:r>
            <a:r>
              <a:rPr sz="2450" spc="100" dirty="0">
                <a:latin typeface="Times New Roman"/>
                <a:cs typeface="Times New Roman"/>
              </a:rPr>
              <a:t> </a:t>
            </a:r>
            <a:r>
              <a:rPr sz="2450" dirty="0">
                <a:latin typeface="Times New Roman"/>
                <a:cs typeface="Times New Roman"/>
              </a:rPr>
              <a:t>factors</a:t>
            </a:r>
            <a:r>
              <a:rPr sz="2450" spc="105" dirty="0">
                <a:latin typeface="Times New Roman"/>
                <a:cs typeface="Times New Roman"/>
              </a:rPr>
              <a:t> </a:t>
            </a:r>
            <a:r>
              <a:rPr sz="2450" dirty="0">
                <a:latin typeface="Times New Roman"/>
                <a:cs typeface="Times New Roman"/>
              </a:rPr>
              <a:t>in</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electrons.</a:t>
            </a:r>
            <a:endParaRPr sz="2450">
              <a:latin typeface="Times New Roman"/>
              <a:cs typeface="Times New Roman"/>
            </a:endParaRPr>
          </a:p>
          <a:p>
            <a:pPr marL="393065" marR="6350" indent="-374015" algn="just">
              <a:lnSpc>
                <a:spcPct val="101699"/>
              </a:lnSpc>
              <a:spcBef>
                <a:spcPts val="994"/>
              </a:spcBef>
              <a:buAutoNum type="alphaUcPeriod"/>
              <a:tabLst>
                <a:tab pos="394970" algn="l"/>
              </a:tabLst>
            </a:pPr>
            <a:r>
              <a:rPr sz="2450" dirty="0">
                <a:latin typeface="Times New Roman"/>
                <a:cs typeface="Times New Roman"/>
              </a:rPr>
              <a:t>Einstein’s</a:t>
            </a:r>
            <a:r>
              <a:rPr sz="2450" spc="430" dirty="0">
                <a:latin typeface="Times New Roman"/>
                <a:cs typeface="Times New Roman"/>
              </a:rPr>
              <a:t> </a:t>
            </a:r>
            <a:r>
              <a:rPr sz="2450" dirty="0">
                <a:latin typeface="Times New Roman"/>
                <a:cs typeface="Times New Roman"/>
              </a:rPr>
              <a:t>model</a:t>
            </a:r>
            <a:r>
              <a:rPr sz="2450" spc="430" dirty="0">
                <a:latin typeface="Times New Roman"/>
                <a:cs typeface="Times New Roman"/>
              </a:rPr>
              <a:t> </a:t>
            </a:r>
            <a:r>
              <a:rPr sz="2450" spc="60" dirty="0">
                <a:latin typeface="Times New Roman"/>
                <a:cs typeface="Times New Roman"/>
              </a:rPr>
              <a:t>treats</a:t>
            </a:r>
            <a:r>
              <a:rPr sz="2450" spc="434" dirty="0">
                <a:latin typeface="Times New Roman"/>
                <a:cs typeface="Times New Roman"/>
              </a:rPr>
              <a:t> </a:t>
            </a:r>
            <a:r>
              <a:rPr sz="2450" dirty="0">
                <a:latin typeface="Times New Roman"/>
                <a:cs typeface="Times New Roman"/>
              </a:rPr>
              <a:t>time,</a:t>
            </a:r>
            <a:r>
              <a:rPr sz="2450" spc="520" dirty="0">
                <a:latin typeface="Times New Roman"/>
                <a:cs typeface="Times New Roman"/>
              </a:rPr>
              <a:t> </a:t>
            </a:r>
            <a:r>
              <a:rPr sz="2450" dirty="0">
                <a:latin typeface="Times New Roman"/>
                <a:cs typeface="Times New Roman"/>
              </a:rPr>
              <a:t>space,</a:t>
            </a:r>
            <a:r>
              <a:rPr sz="2450" spc="525" dirty="0">
                <a:latin typeface="Times New Roman"/>
                <a:cs typeface="Times New Roman"/>
              </a:rPr>
              <a:t> </a:t>
            </a:r>
            <a:r>
              <a:rPr sz="2450" dirty="0">
                <a:latin typeface="Times New Roman"/>
                <a:cs typeface="Times New Roman"/>
              </a:rPr>
              <a:t>and</a:t>
            </a:r>
            <a:r>
              <a:rPr sz="2450" spc="430" dirty="0">
                <a:latin typeface="Times New Roman"/>
                <a:cs typeface="Times New Roman"/>
              </a:rPr>
              <a:t> </a:t>
            </a:r>
            <a:r>
              <a:rPr sz="2450" dirty="0">
                <a:latin typeface="Times New Roman"/>
                <a:cs typeface="Times New Roman"/>
              </a:rPr>
              <a:t>velocity</a:t>
            </a:r>
            <a:r>
              <a:rPr sz="2450" spc="430" dirty="0">
                <a:latin typeface="Times New Roman"/>
                <a:cs typeface="Times New Roman"/>
              </a:rPr>
              <a:t> </a:t>
            </a:r>
            <a:r>
              <a:rPr sz="2450" spc="-40" dirty="0">
                <a:latin typeface="Times New Roman"/>
                <a:cs typeface="Times New Roman"/>
              </a:rPr>
              <a:t>classically, 	</a:t>
            </a:r>
            <a:r>
              <a:rPr sz="2450" spc="-20" dirty="0">
                <a:latin typeface="Times New Roman"/>
                <a:cs typeface="Times New Roman"/>
              </a:rPr>
              <a:t>while</a:t>
            </a:r>
            <a:r>
              <a:rPr sz="2450" spc="-45" dirty="0">
                <a:latin typeface="Times New Roman"/>
                <a:cs typeface="Times New Roman"/>
              </a:rPr>
              <a:t> </a:t>
            </a:r>
            <a:r>
              <a:rPr sz="2450" spc="-55" dirty="0">
                <a:latin typeface="Times New Roman"/>
                <a:cs typeface="Times New Roman"/>
              </a:rPr>
              <a:t>Debye’s</a:t>
            </a:r>
            <a:r>
              <a:rPr sz="2450" spc="-45" dirty="0">
                <a:latin typeface="Times New Roman"/>
                <a:cs typeface="Times New Roman"/>
              </a:rPr>
              <a:t> </a:t>
            </a:r>
            <a:r>
              <a:rPr sz="2450" dirty="0">
                <a:latin typeface="Times New Roman"/>
                <a:cs typeface="Times New Roman"/>
              </a:rPr>
              <a:t>model</a:t>
            </a:r>
            <a:r>
              <a:rPr sz="2450" spc="-45" dirty="0">
                <a:latin typeface="Times New Roman"/>
                <a:cs typeface="Times New Roman"/>
              </a:rPr>
              <a:t> </a:t>
            </a:r>
            <a:r>
              <a:rPr sz="2450" dirty="0">
                <a:latin typeface="Times New Roman"/>
                <a:cs typeface="Times New Roman"/>
              </a:rPr>
              <a:t>is</a:t>
            </a:r>
            <a:r>
              <a:rPr sz="2450" spc="-40" dirty="0">
                <a:latin typeface="Times New Roman"/>
                <a:cs typeface="Times New Roman"/>
              </a:rPr>
              <a:t> </a:t>
            </a:r>
            <a:r>
              <a:rPr sz="2450" spc="-10" dirty="0">
                <a:latin typeface="Times New Roman"/>
                <a:cs typeface="Times New Roman"/>
              </a:rPr>
              <a:t>relativistic.</a:t>
            </a:r>
            <a:endParaRPr sz="2450">
              <a:latin typeface="Times New Roman"/>
              <a:cs typeface="Times New Roman"/>
            </a:endParaRPr>
          </a:p>
          <a:p>
            <a:pPr marL="12700">
              <a:lnSpc>
                <a:spcPct val="100000"/>
              </a:lnSpc>
              <a:spcBef>
                <a:spcPts val="1945"/>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B</a:t>
            </a:r>
            <a:endParaRPr sz="2450">
              <a:latin typeface="Times New Roman"/>
              <a:cs typeface="Times New Roman"/>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4365" cy="403225"/>
          </a:xfrm>
          <a:prstGeom prst="rect">
            <a:avLst/>
          </a:prstGeom>
        </p:spPr>
        <p:txBody>
          <a:bodyPr vert="horz" wrap="square" lIns="0" tIns="15875" rIns="0" bIns="0" rtlCol="0">
            <a:spAutoFit/>
          </a:bodyPr>
          <a:lstStyle/>
          <a:p>
            <a:pPr marL="12700">
              <a:lnSpc>
                <a:spcPct val="100000"/>
              </a:lnSpc>
              <a:spcBef>
                <a:spcPts val="125"/>
              </a:spcBef>
              <a:tabLst>
                <a:tab pos="5848350" algn="l"/>
              </a:tabLst>
            </a:pPr>
            <a:r>
              <a:rPr dirty="0"/>
              <a:t>For</a:t>
            </a:r>
            <a:r>
              <a:rPr spc="60" dirty="0"/>
              <a:t> </a:t>
            </a:r>
            <a:r>
              <a:rPr dirty="0"/>
              <a:t>most</a:t>
            </a:r>
            <a:r>
              <a:rPr spc="60" dirty="0"/>
              <a:t> </a:t>
            </a:r>
            <a:r>
              <a:rPr spc="-20" dirty="0"/>
              <a:t>solids,</a:t>
            </a:r>
            <a:r>
              <a:rPr spc="80" dirty="0"/>
              <a:t> </a:t>
            </a:r>
            <a:r>
              <a:rPr dirty="0"/>
              <a:t>the</a:t>
            </a:r>
            <a:r>
              <a:rPr spc="65" dirty="0"/>
              <a:t> </a:t>
            </a:r>
            <a:r>
              <a:rPr dirty="0"/>
              <a:t>partial</a:t>
            </a:r>
            <a:r>
              <a:rPr spc="65" dirty="0"/>
              <a:t> </a:t>
            </a:r>
            <a:r>
              <a:rPr dirty="0"/>
              <a:t>derivative</a:t>
            </a:r>
            <a:r>
              <a:rPr spc="60" dirty="0"/>
              <a:t> </a:t>
            </a:r>
            <a:r>
              <a:rPr spc="95" dirty="0">
                <a:latin typeface="Cambria"/>
                <a:cs typeface="Cambria"/>
              </a:rPr>
              <a:t>∂C/∂T</a:t>
            </a:r>
            <a:r>
              <a:rPr dirty="0">
                <a:latin typeface="Cambria"/>
                <a:cs typeface="Cambria"/>
              </a:rPr>
              <a:t>	</a:t>
            </a:r>
            <a:r>
              <a:rPr dirty="0"/>
              <a:t>is</a:t>
            </a:r>
            <a:r>
              <a:rPr spc="-155" dirty="0"/>
              <a:t> </a:t>
            </a:r>
            <a:r>
              <a:rPr dirty="0"/>
              <a:t>.</a:t>
            </a:r>
            <a:r>
              <a:rPr spc="-225" dirty="0"/>
              <a:t> </a:t>
            </a:r>
            <a:r>
              <a:rPr dirty="0"/>
              <a:t>.</a:t>
            </a:r>
            <a:r>
              <a:rPr spc="-225" dirty="0"/>
              <a:t> </a:t>
            </a:r>
            <a:r>
              <a:rPr dirty="0"/>
              <a:t>.</a:t>
            </a:r>
            <a:r>
              <a:rPr spc="-225" dirty="0"/>
              <a:t> </a:t>
            </a:r>
            <a:r>
              <a:rPr dirty="0"/>
              <a:t>(Choose</a:t>
            </a:r>
            <a:r>
              <a:rPr spc="-25" dirty="0"/>
              <a:t> </a:t>
            </a:r>
            <a:r>
              <a:rPr spc="-10" dirty="0"/>
              <a:t>one.)</a:t>
            </a:r>
          </a:p>
        </p:txBody>
      </p:sp>
      <p:sp>
        <p:nvSpPr>
          <p:cNvPr id="5" name="object 5"/>
          <p:cNvSpPr txBox="1"/>
          <p:nvPr/>
        </p:nvSpPr>
        <p:spPr>
          <a:xfrm>
            <a:off x="715137" y="1679948"/>
            <a:ext cx="434848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10" dirty="0">
                <a:latin typeface="Times New Roman"/>
                <a:cs typeface="Times New Roman"/>
              </a:rPr>
              <a:t>negative.</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spc="-10" dirty="0">
                <a:latin typeface="Times New Roman"/>
                <a:cs typeface="Times New Roman"/>
              </a:rPr>
              <a:t>zero.</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spc="-10" dirty="0">
                <a:latin typeface="Times New Roman"/>
                <a:cs typeface="Times New Roman"/>
              </a:rPr>
              <a:t>positive.</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spc="95" dirty="0">
                <a:latin typeface="Times New Roman"/>
                <a:cs typeface="Times New Roman"/>
              </a:rPr>
              <a:t>It</a:t>
            </a:r>
            <a:r>
              <a:rPr sz="2450" spc="130" dirty="0">
                <a:latin typeface="Times New Roman"/>
                <a:cs typeface="Times New Roman"/>
              </a:rPr>
              <a:t> </a:t>
            </a:r>
            <a:r>
              <a:rPr sz="2450" dirty="0">
                <a:latin typeface="Times New Roman"/>
                <a:cs typeface="Times New Roman"/>
              </a:rPr>
              <a:t>depends</a:t>
            </a:r>
            <a:r>
              <a:rPr sz="2450" spc="140" dirty="0">
                <a:latin typeface="Times New Roman"/>
                <a:cs typeface="Times New Roman"/>
              </a:rPr>
              <a:t> </a:t>
            </a:r>
            <a:r>
              <a:rPr sz="2450" dirty="0">
                <a:latin typeface="Times New Roman"/>
                <a:cs typeface="Times New Roman"/>
              </a:rPr>
              <a:t>on</a:t>
            </a:r>
            <a:r>
              <a:rPr sz="2450" spc="140"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spc="-10" dirty="0">
                <a:latin typeface="Times New Roman"/>
                <a:cs typeface="Times New Roman"/>
              </a:rPr>
              <a:t>temperature.</a:t>
            </a:r>
            <a:endParaRPr sz="2450">
              <a:latin typeface="Times New Roman"/>
              <a:cs typeface="Times New Roman"/>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285"/>
            <a:ext cx="8254365" cy="403225"/>
          </a:xfrm>
          <a:prstGeom prst="rect">
            <a:avLst/>
          </a:prstGeom>
        </p:spPr>
        <p:txBody>
          <a:bodyPr vert="horz" wrap="square" lIns="0" tIns="15875" rIns="0" bIns="0" rtlCol="0">
            <a:spAutoFit/>
          </a:bodyPr>
          <a:lstStyle/>
          <a:p>
            <a:pPr marL="12700">
              <a:lnSpc>
                <a:spcPct val="100000"/>
              </a:lnSpc>
              <a:spcBef>
                <a:spcPts val="125"/>
              </a:spcBef>
              <a:tabLst>
                <a:tab pos="5848350" algn="l"/>
              </a:tabLst>
            </a:pPr>
            <a:r>
              <a:rPr dirty="0"/>
              <a:t>For</a:t>
            </a:r>
            <a:r>
              <a:rPr spc="60" dirty="0"/>
              <a:t> </a:t>
            </a:r>
            <a:r>
              <a:rPr dirty="0"/>
              <a:t>most</a:t>
            </a:r>
            <a:r>
              <a:rPr spc="60" dirty="0"/>
              <a:t> </a:t>
            </a:r>
            <a:r>
              <a:rPr spc="-20" dirty="0"/>
              <a:t>solids,</a:t>
            </a:r>
            <a:r>
              <a:rPr spc="80" dirty="0"/>
              <a:t> </a:t>
            </a:r>
            <a:r>
              <a:rPr dirty="0"/>
              <a:t>the</a:t>
            </a:r>
            <a:r>
              <a:rPr spc="65" dirty="0"/>
              <a:t> </a:t>
            </a:r>
            <a:r>
              <a:rPr dirty="0"/>
              <a:t>partial</a:t>
            </a:r>
            <a:r>
              <a:rPr spc="65" dirty="0"/>
              <a:t> </a:t>
            </a:r>
            <a:r>
              <a:rPr dirty="0"/>
              <a:t>derivative</a:t>
            </a:r>
            <a:r>
              <a:rPr spc="60" dirty="0"/>
              <a:t> </a:t>
            </a:r>
            <a:r>
              <a:rPr spc="95" dirty="0">
                <a:latin typeface="Cambria"/>
                <a:cs typeface="Cambria"/>
              </a:rPr>
              <a:t>∂C/∂T</a:t>
            </a:r>
            <a:r>
              <a:rPr dirty="0">
                <a:latin typeface="Cambria"/>
                <a:cs typeface="Cambria"/>
              </a:rPr>
              <a:t>	</a:t>
            </a:r>
            <a:r>
              <a:rPr dirty="0"/>
              <a:t>is</a:t>
            </a:r>
            <a:r>
              <a:rPr spc="-155" dirty="0"/>
              <a:t> </a:t>
            </a:r>
            <a:r>
              <a:rPr dirty="0"/>
              <a:t>.</a:t>
            </a:r>
            <a:r>
              <a:rPr spc="-225" dirty="0"/>
              <a:t> </a:t>
            </a:r>
            <a:r>
              <a:rPr dirty="0"/>
              <a:t>.</a:t>
            </a:r>
            <a:r>
              <a:rPr spc="-225" dirty="0"/>
              <a:t> </a:t>
            </a:r>
            <a:r>
              <a:rPr dirty="0"/>
              <a:t>.</a:t>
            </a:r>
            <a:r>
              <a:rPr spc="-225" dirty="0"/>
              <a:t> </a:t>
            </a:r>
            <a:r>
              <a:rPr dirty="0"/>
              <a:t>(Choose</a:t>
            </a:r>
            <a:r>
              <a:rPr spc="-25" dirty="0"/>
              <a:t> </a:t>
            </a:r>
            <a:r>
              <a:rPr spc="-10" dirty="0"/>
              <a:t>one.)</a:t>
            </a:r>
          </a:p>
        </p:txBody>
      </p:sp>
      <p:sp>
        <p:nvSpPr>
          <p:cNvPr id="5" name="object 5"/>
          <p:cNvSpPr txBox="1"/>
          <p:nvPr/>
        </p:nvSpPr>
        <p:spPr>
          <a:xfrm>
            <a:off x="707758" y="1679948"/>
            <a:ext cx="4355465"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10" dirty="0">
                <a:latin typeface="Times New Roman"/>
                <a:cs typeface="Times New Roman"/>
              </a:rPr>
              <a:t>negative.</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10" dirty="0">
                <a:latin typeface="Times New Roman"/>
                <a:cs typeface="Times New Roman"/>
              </a:rPr>
              <a:t>zero.</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spc="-10" dirty="0">
                <a:latin typeface="Times New Roman"/>
                <a:cs typeface="Times New Roman"/>
              </a:rPr>
              <a:t>positive.</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spc="95" dirty="0">
                <a:latin typeface="Times New Roman"/>
                <a:cs typeface="Times New Roman"/>
              </a:rPr>
              <a:t>It</a:t>
            </a:r>
            <a:r>
              <a:rPr sz="2450" spc="130" dirty="0">
                <a:latin typeface="Times New Roman"/>
                <a:cs typeface="Times New Roman"/>
              </a:rPr>
              <a:t> </a:t>
            </a:r>
            <a:r>
              <a:rPr sz="2450" dirty="0">
                <a:latin typeface="Times New Roman"/>
                <a:cs typeface="Times New Roman"/>
              </a:rPr>
              <a:t>depends</a:t>
            </a:r>
            <a:r>
              <a:rPr sz="2450" spc="140" dirty="0">
                <a:latin typeface="Times New Roman"/>
                <a:cs typeface="Times New Roman"/>
              </a:rPr>
              <a:t> </a:t>
            </a:r>
            <a:r>
              <a:rPr sz="2450" dirty="0">
                <a:latin typeface="Times New Roman"/>
                <a:cs typeface="Times New Roman"/>
              </a:rPr>
              <a:t>on</a:t>
            </a:r>
            <a:r>
              <a:rPr sz="2450" spc="140" dirty="0">
                <a:latin typeface="Times New Roman"/>
                <a:cs typeface="Times New Roman"/>
              </a:rPr>
              <a:t> </a:t>
            </a:r>
            <a:r>
              <a:rPr sz="2450" dirty="0">
                <a:latin typeface="Times New Roman"/>
                <a:cs typeface="Times New Roman"/>
              </a:rPr>
              <a:t>the</a:t>
            </a:r>
            <a:r>
              <a:rPr sz="2450" spc="140" dirty="0">
                <a:latin typeface="Times New Roman"/>
                <a:cs typeface="Times New Roman"/>
              </a:rPr>
              <a:t> </a:t>
            </a:r>
            <a:r>
              <a:rPr sz="2450" spc="-10" dirty="0">
                <a:latin typeface="Times New Roman"/>
                <a:cs typeface="Times New Roman"/>
              </a:rPr>
              <a:t>temperature.</a:t>
            </a:r>
            <a:endParaRPr sz="2450">
              <a:latin typeface="Times New Roman"/>
              <a:cs typeface="Times New Roman"/>
            </a:endParaRPr>
          </a:p>
          <a:p>
            <a:pPr marL="12700">
              <a:lnSpc>
                <a:spcPct val="100000"/>
              </a:lnSpc>
              <a:spcBef>
                <a:spcPts val="1939"/>
              </a:spcBef>
              <a:tabLst>
                <a:tab pos="1621155" algn="l"/>
              </a:tabLst>
            </a:pPr>
            <a:r>
              <a:rPr sz="2450" b="1" spc="-10" dirty="0">
                <a:latin typeface="Georgia"/>
                <a:cs typeface="Georgia"/>
              </a:rPr>
              <a:t>Solution:</a:t>
            </a:r>
            <a:r>
              <a:rPr sz="2450" b="1" dirty="0">
                <a:latin typeface="Georgia"/>
                <a:cs typeface="Georgia"/>
              </a:rPr>
              <a:t>	</a:t>
            </a:r>
            <a:r>
              <a:rPr sz="2450" spc="-50" dirty="0">
                <a:latin typeface="Times New Roman"/>
                <a:cs typeface="Times New Roman"/>
              </a:rPr>
              <a:t>C</a:t>
            </a:r>
            <a:endParaRPr sz="2450">
              <a:latin typeface="Times New Roman"/>
              <a:cs typeface="Times New Roman"/>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At</a:t>
            </a:r>
            <a:r>
              <a:rPr spc="425" dirty="0"/>
              <a:t> </a:t>
            </a:r>
            <a:r>
              <a:rPr dirty="0"/>
              <a:t>room</a:t>
            </a:r>
            <a:r>
              <a:rPr spc="425" dirty="0"/>
              <a:t> </a:t>
            </a:r>
            <a:r>
              <a:rPr dirty="0"/>
              <a:t>temperature</a:t>
            </a:r>
            <a:r>
              <a:rPr spc="425" dirty="0"/>
              <a:t> </a:t>
            </a:r>
            <a:r>
              <a:rPr dirty="0"/>
              <a:t>diamond</a:t>
            </a:r>
            <a:r>
              <a:rPr spc="425" dirty="0"/>
              <a:t> </a:t>
            </a:r>
            <a:r>
              <a:rPr dirty="0"/>
              <a:t>has</a:t>
            </a:r>
            <a:r>
              <a:rPr spc="425" dirty="0"/>
              <a:t> </a:t>
            </a:r>
            <a:r>
              <a:rPr dirty="0"/>
              <a:t>a</a:t>
            </a:r>
            <a:r>
              <a:rPr spc="425" dirty="0"/>
              <a:t> </a:t>
            </a:r>
            <a:r>
              <a:rPr dirty="0"/>
              <a:t>much</a:t>
            </a:r>
            <a:r>
              <a:rPr spc="425" dirty="0"/>
              <a:t> </a:t>
            </a:r>
            <a:r>
              <a:rPr dirty="0"/>
              <a:t>lower</a:t>
            </a:r>
            <a:r>
              <a:rPr spc="425" dirty="0"/>
              <a:t> </a:t>
            </a:r>
            <a:r>
              <a:rPr dirty="0"/>
              <a:t>specific</a:t>
            </a:r>
            <a:r>
              <a:rPr spc="425" dirty="0"/>
              <a:t> </a:t>
            </a:r>
            <a:r>
              <a:rPr spc="30" dirty="0"/>
              <a:t>heat </a:t>
            </a:r>
            <a:r>
              <a:rPr dirty="0"/>
              <a:t>capacity</a:t>
            </a:r>
            <a:r>
              <a:rPr spc="385" dirty="0"/>
              <a:t> </a:t>
            </a:r>
            <a:r>
              <a:rPr spc="70" dirty="0"/>
              <a:t>than</a:t>
            </a:r>
            <a:r>
              <a:rPr spc="400" dirty="0"/>
              <a:t> </a:t>
            </a:r>
            <a:r>
              <a:rPr dirty="0"/>
              <a:t>the</a:t>
            </a:r>
            <a:r>
              <a:rPr spc="395" dirty="0"/>
              <a:t> </a:t>
            </a:r>
            <a:r>
              <a:rPr dirty="0"/>
              <a:t>law</a:t>
            </a:r>
            <a:r>
              <a:rPr spc="395" dirty="0"/>
              <a:t> </a:t>
            </a:r>
            <a:r>
              <a:rPr dirty="0"/>
              <a:t>of</a:t>
            </a:r>
            <a:r>
              <a:rPr spc="400" dirty="0"/>
              <a:t> </a:t>
            </a:r>
            <a:r>
              <a:rPr dirty="0"/>
              <a:t>Dulong</a:t>
            </a:r>
            <a:r>
              <a:rPr spc="395" dirty="0"/>
              <a:t> </a:t>
            </a:r>
            <a:r>
              <a:rPr dirty="0"/>
              <a:t>and</a:t>
            </a:r>
            <a:r>
              <a:rPr spc="395" dirty="0"/>
              <a:t> </a:t>
            </a:r>
            <a:r>
              <a:rPr spc="75" dirty="0"/>
              <a:t>Petit</a:t>
            </a:r>
            <a:r>
              <a:rPr spc="400" dirty="0"/>
              <a:t> </a:t>
            </a:r>
            <a:r>
              <a:rPr dirty="0"/>
              <a:t>predicts.</a:t>
            </a:r>
            <a:r>
              <a:rPr spc="310" dirty="0"/>
              <a:t>  </a:t>
            </a:r>
            <a:r>
              <a:rPr spc="100" dirty="0"/>
              <a:t>That</a:t>
            </a:r>
            <a:r>
              <a:rPr spc="400" dirty="0"/>
              <a:t> </a:t>
            </a:r>
            <a:r>
              <a:rPr spc="-25" dirty="0"/>
              <a:t>im- </a:t>
            </a:r>
            <a:r>
              <a:rPr spc="-50" dirty="0"/>
              <a:t>plies.</a:t>
            </a:r>
            <a:r>
              <a:rPr spc="-225" dirty="0"/>
              <a:t> </a:t>
            </a:r>
            <a:r>
              <a:rPr dirty="0"/>
              <a:t>.</a:t>
            </a:r>
            <a:r>
              <a:rPr spc="-225" dirty="0"/>
              <a:t> </a:t>
            </a:r>
            <a:r>
              <a:rPr dirty="0"/>
              <a:t>.</a:t>
            </a:r>
            <a:r>
              <a:rPr spc="-225" dirty="0"/>
              <a:t> </a:t>
            </a:r>
            <a:r>
              <a:rPr dirty="0"/>
              <a:t>(Choose</a:t>
            </a:r>
            <a:r>
              <a:rPr spc="-25" dirty="0"/>
              <a:t> </a:t>
            </a:r>
            <a:r>
              <a:rPr spc="-10" dirty="0"/>
              <a:t>one.)</a:t>
            </a:r>
          </a:p>
        </p:txBody>
      </p:sp>
      <p:sp>
        <p:nvSpPr>
          <p:cNvPr id="5" name="object 5"/>
          <p:cNvSpPr txBox="1"/>
          <p:nvPr/>
        </p:nvSpPr>
        <p:spPr>
          <a:xfrm>
            <a:off x="719315" y="2421615"/>
            <a:ext cx="690753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Diamond</a:t>
            </a:r>
            <a:r>
              <a:rPr sz="2450" spc="30" dirty="0">
                <a:latin typeface="Times New Roman"/>
                <a:cs typeface="Times New Roman"/>
              </a:rPr>
              <a:t> </a:t>
            </a:r>
            <a:r>
              <a:rPr sz="2450" dirty="0">
                <a:latin typeface="Times New Roman"/>
                <a:cs typeface="Times New Roman"/>
              </a:rPr>
              <a:t>has</a:t>
            </a:r>
            <a:r>
              <a:rPr sz="2450" spc="30" dirty="0">
                <a:latin typeface="Times New Roman"/>
                <a:cs typeface="Times New Roman"/>
              </a:rPr>
              <a:t> </a:t>
            </a:r>
            <a:r>
              <a:rPr sz="2450" dirty="0">
                <a:latin typeface="Times New Roman"/>
                <a:cs typeface="Times New Roman"/>
              </a:rPr>
              <a:t>a</a:t>
            </a:r>
            <a:r>
              <a:rPr sz="2450" spc="35" dirty="0">
                <a:latin typeface="Times New Roman"/>
                <a:cs typeface="Times New Roman"/>
              </a:rPr>
              <a:t> </a:t>
            </a:r>
            <a:r>
              <a:rPr sz="2450" spc="-35" dirty="0">
                <a:latin typeface="Times New Roman"/>
                <a:cs typeface="Times New Roman"/>
              </a:rPr>
              <a:t>low</a:t>
            </a:r>
            <a:r>
              <a:rPr sz="2450" spc="30" dirty="0">
                <a:latin typeface="Times New Roman"/>
                <a:cs typeface="Times New Roman"/>
              </a:rPr>
              <a:t> </a:t>
            </a:r>
            <a:r>
              <a:rPr sz="2450" spc="-20" dirty="0">
                <a:latin typeface="Times New Roman"/>
                <a:cs typeface="Times New Roman"/>
              </a:rPr>
              <a:t>Debye</a:t>
            </a:r>
            <a:r>
              <a:rPr sz="2450" spc="30" dirty="0">
                <a:latin typeface="Times New Roman"/>
                <a:cs typeface="Times New Roman"/>
              </a:rPr>
              <a:t> </a:t>
            </a:r>
            <a:r>
              <a:rPr sz="2450" spc="-10" dirty="0">
                <a:latin typeface="Times New Roman"/>
                <a:cs typeface="Times New Roman"/>
              </a:rPr>
              <a:t>temperature.</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dirty="0">
                <a:latin typeface="Times New Roman"/>
                <a:cs typeface="Times New Roman"/>
              </a:rPr>
              <a:t>Diamond</a:t>
            </a:r>
            <a:r>
              <a:rPr sz="2450" spc="50" dirty="0">
                <a:latin typeface="Times New Roman"/>
                <a:cs typeface="Times New Roman"/>
              </a:rPr>
              <a:t> </a:t>
            </a:r>
            <a:r>
              <a:rPr sz="2450" dirty="0">
                <a:latin typeface="Times New Roman"/>
                <a:cs typeface="Times New Roman"/>
              </a:rPr>
              <a:t>has</a:t>
            </a:r>
            <a:r>
              <a:rPr sz="2450" spc="60" dirty="0">
                <a:latin typeface="Times New Roman"/>
                <a:cs typeface="Times New Roman"/>
              </a:rPr>
              <a:t> </a:t>
            </a:r>
            <a:r>
              <a:rPr sz="2450" dirty="0">
                <a:latin typeface="Times New Roman"/>
                <a:cs typeface="Times New Roman"/>
              </a:rPr>
              <a:t>a</a:t>
            </a:r>
            <a:r>
              <a:rPr sz="2450" spc="65" dirty="0">
                <a:latin typeface="Times New Roman"/>
                <a:cs typeface="Times New Roman"/>
              </a:rPr>
              <a:t> </a:t>
            </a:r>
            <a:r>
              <a:rPr sz="2450" dirty="0">
                <a:latin typeface="Times New Roman"/>
                <a:cs typeface="Times New Roman"/>
              </a:rPr>
              <a:t>high</a:t>
            </a:r>
            <a:r>
              <a:rPr sz="2450" spc="60" dirty="0">
                <a:latin typeface="Times New Roman"/>
                <a:cs typeface="Times New Roman"/>
              </a:rPr>
              <a:t> </a:t>
            </a:r>
            <a:r>
              <a:rPr sz="2450" spc="-20" dirty="0">
                <a:latin typeface="Times New Roman"/>
                <a:cs typeface="Times New Roman"/>
              </a:rPr>
              <a:t>Debye</a:t>
            </a:r>
            <a:r>
              <a:rPr sz="2450" spc="60" dirty="0">
                <a:latin typeface="Times New Roman"/>
                <a:cs typeface="Times New Roman"/>
              </a:rPr>
              <a:t> </a:t>
            </a:r>
            <a:r>
              <a:rPr sz="2450" spc="-10" dirty="0">
                <a:latin typeface="Times New Roman"/>
                <a:cs typeface="Times New Roman"/>
              </a:rPr>
              <a:t>temperature.</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Diamond</a:t>
            </a:r>
            <a:r>
              <a:rPr sz="2450" spc="55" dirty="0">
                <a:latin typeface="Times New Roman"/>
                <a:cs typeface="Times New Roman"/>
              </a:rPr>
              <a:t> </a:t>
            </a:r>
            <a:r>
              <a:rPr sz="2450" dirty="0">
                <a:latin typeface="Times New Roman"/>
                <a:cs typeface="Times New Roman"/>
              </a:rPr>
              <a:t>is</a:t>
            </a:r>
            <a:r>
              <a:rPr sz="2450" spc="55" dirty="0">
                <a:latin typeface="Times New Roman"/>
                <a:cs typeface="Times New Roman"/>
              </a:rPr>
              <a:t> </a:t>
            </a:r>
            <a:r>
              <a:rPr sz="2450" dirty="0">
                <a:latin typeface="Times New Roman"/>
                <a:cs typeface="Times New Roman"/>
              </a:rPr>
              <a:t>not</a:t>
            </a:r>
            <a:r>
              <a:rPr sz="2450" spc="60" dirty="0">
                <a:latin typeface="Times New Roman"/>
                <a:cs typeface="Times New Roman"/>
              </a:rPr>
              <a:t> </a:t>
            </a:r>
            <a:r>
              <a:rPr sz="2450" spc="-45" dirty="0">
                <a:latin typeface="Times New Roman"/>
                <a:cs typeface="Times New Roman"/>
              </a:rPr>
              <a:t>well</a:t>
            </a:r>
            <a:r>
              <a:rPr sz="2450" spc="55" dirty="0">
                <a:latin typeface="Times New Roman"/>
                <a:cs typeface="Times New Roman"/>
              </a:rPr>
              <a:t> </a:t>
            </a:r>
            <a:r>
              <a:rPr sz="2450" dirty="0">
                <a:latin typeface="Times New Roman"/>
                <a:cs typeface="Times New Roman"/>
              </a:rPr>
              <a:t>described</a:t>
            </a:r>
            <a:r>
              <a:rPr sz="2450" spc="55" dirty="0">
                <a:latin typeface="Times New Roman"/>
                <a:cs typeface="Times New Roman"/>
              </a:rPr>
              <a:t> </a:t>
            </a:r>
            <a:r>
              <a:rPr sz="2450" dirty="0">
                <a:latin typeface="Times New Roman"/>
                <a:cs typeface="Times New Roman"/>
              </a:rPr>
              <a:t>by</a:t>
            </a:r>
            <a:r>
              <a:rPr sz="2450" spc="55" dirty="0">
                <a:latin typeface="Times New Roman"/>
                <a:cs typeface="Times New Roman"/>
              </a:rPr>
              <a:t> </a:t>
            </a:r>
            <a:r>
              <a:rPr sz="2450" dirty="0">
                <a:latin typeface="Times New Roman"/>
                <a:cs typeface="Times New Roman"/>
              </a:rPr>
              <a:t>the</a:t>
            </a:r>
            <a:r>
              <a:rPr sz="2450" spc="55" dirty="0">
                <a:latin typeface="Times New Roman"/>
                <a:cs typeface="Times New Roman"/>
              </a:rPr>
              <a:t> </a:t>
            </a:r>
            <a:r>
              <a:rPr sz="2450" spc="-20" dirty="0">
                <a:latin typeface="Times New Roman"/>
                <a:cs typeface="Times New Roman"/>
              </a:rPr>
              <a:t>Debye</a:t>
            </a:r>
            <a:r>
              <a:rPr sz="2450" spc="55" dirty="0">
                <a:latin typeface="Times New Roman"/>
                <a:cs typeface="Times New Roman"/>
              </a:rPr>
              <a:t> </a:t>
            </a:r>
            <a:r>
              <a:rPr sz="2450" spc="-10" dirty="0">
                <a:latin typeface="Times New Roman"/>
                <a:cs typeface="Times New Roman"/>
              </a:rPr>
              <a:t>model.</a:t>
            </a:r>
            <a:endParaRPr sz="2450">
              <a:latin typeface="Times New Roman"/>
              <a:cs typeface="Times New Roman"/>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68019" y="878291"/>
            <a:ext cx="8357234" cy="3917950"/>
          </a:xfrm>
          <a:prstGeom prst="rect">
            <a:avLst/>
          </a:prstGeom>
        </p:spPr>
        <p:txBody>
          <a:bodyPr vert="horz" wrap="square" lIns="0" tIns="12065" rIns="0" bIns="0" rtlCol="0">
            <a:spAutoFit/>
          </a:bodyPr>
          <a:lstStyle/>
          <a:p>
            <a:pPr marL="62865" algn="just">
              <a:lnSpc>
                <a:spcPct val="100000"/>
              </a:lnSpc>
              <a:spcBef>
                <a:spcPts val="95"/>
              </a:spcBef>
              <a:tabLst>
                <a:tab pos="66084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62865" marR="56515" algn="just">
              <a:lnSpc>
                <a:spcPct val="106700"/>
              </a:lnSpc>
            </a:pPr>
            <a:r>
              <a:rPr sz="1400" spc="75" dirty="0">
                <a:latin typeface="Times New Roman"/>
                <a:cs typeface="Times New Roman"/>
              </a:rPr>
              <a:t>At</a:t>
            </a:r>
            <a:r>
              <a:rPr sz="1400" spc="185" dirty="0">
                <a:latin typeface="Times New Roman"/>
                <a:cs typeface="Times New Roman"/>
              </a:rPr>
              <a:t> </a:t>
            </a:r>
            <a:r>
              <a:rPr sz="1400" dirty="0">
                <a:latin typeface="Times New Roman"/>
                <a:cs typeface="Times New Roman"/>
              </a:rPr>
              <a:t>room</a:t>
            </a:r>
            <a:r>
              <a:rPr sz="1400" spc="190" dirty="0">
                <a:latin typeface="Times New Roman"/>
                <a:cs typeface="Times New Roman"/>
              </a:rPr>
              <a:t> </a:t>
            </a:r>
            <a:r>
              <a:rPr sz="1400" spc="70" dirty="0">
                <a:latin typeface="Times New Roman"/>
                <a:cs typeface="Times New Roman"/>
              </a:rPr>
              <a:t>temperature</a:t>
            </a:r>
            <a:r>
              <a:rPr sz="1400" spc="190" dirty="0">
                <a:latin typeface="Times New Roman"/>
                <a:cs typeface="Times New Roman"/>
              </a:rPr>
              <a:t> </a:t>
            </a:r>
            <a:r>
              <a:rPr sz="1400" spc="55" dirty="0">
                <a:latin typeface="Times New Roman"/>
                <a:cs typeface="Times New Roman"/>
              </a:rPr>
              <a:t>diamond</a:t>
            </a:r>
            <a:r>
              <a:rPr sz="1400" spc="185" dirty="0">
                <a:latin typeface="Times New Roman"/>
                <a:cs typeface="Times New Roman"/>
              </a:rPr>
              <a:t> </a:t>
            </a:r>
            <a:r>
              <a:rPr sz="1400" spc="50" dirty="0">
                <a:latin typeface="Times New Roman"/>
                <a:cs typeface="Times New Roman"/>
              </a:rPr>
              <a:t>has</a:t>
            </a:r>
            <a:r>
              <a:rPr sz="1400" spc="190"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much</a:t>
            </a:r>
            <a:r>
              <a:rPr sz="1400" spc="190" dirty="0">
                <a:latin typeface="Times New Roman"/>
                <a:cs typeface="Times New Roman"/>
              </a:rPr>
              <a:t> </a:t>
            </a:r>
            <a:r>
              <a:rPr sz="1400" dirty="0">
                <a:latin typeface="Times New Roman"/>
                <a:cs typeface="Times New Roman"/>
              </a:rPr>
              <a:t>lower</a:t>
            </a:r>
            <a:r>
              <a:rPr sz="1400" spc="185" dirty="0">
                <a:latin typeface="Times New Roman"/>
                <a:cs typeface="Times New Roman"/>
              </a:rPr>
              <a:t> </a:t>
            </a:r>
            <a:r>
              <a:rPr sz="1400" dirty="0">
                <a:latin typeface="Times New Roman"/>
                <a:cs typeface="Times New Roman"/>
              </a:rPr>
              <a:t>specific</a:t>
            </a:r>
            <a:r>
              <a:rPr sz="1400" spc="190" dirty="0">
                <a:latin typeface="Times New Roman"/>
                <a:cs typeface="Times New Roman"/>
              </a:rPr>
              <a:t> </a:t>
            </a:r>
            <a:r>
              <a:rPr sz="1400" spc="75" dirty="0">
                <a:latin typeface="Times New Roman"/>
                <a:cs typeface="Times New Roman"/>
              </a:rPr>
              <a:t>heat</a:t>
            </a:r>
            <a:r>
              <a:rPr sz="1400" spc="190" dirty="0">
                <a:latin typeface="Times New Roman"/>
                <a:cs typeface="Times New Roman"/>
              </a:rPr>
              <a:t> </a:t>
            </a:r>
            <a:r>
              <a:rPr sz="1400" dirty="0">
                <a:latin typeface="Times New Roman"/>
                <a:cs typeface="Times New Roman"/>
              </a:rPr>
              <a:t>capacity</a:t>
            </a:r>
            <a:r>
              <a:rPr sz="1400" spc="185" dirty="0">
                <a:latin typeface="Times New Roman"/>
                <a:cs typeface="Times New Roman"/>
              </a:rPr>
              <a:t> </a:t>
            </a:r>
            <a:r>
              <a:rPr sz="1400" spc="95" dirty="0">
                <a:latin typeface="Times New Roman"/>
                <a:cs typeface="Times New Roman"/>
              </a:rPr>
              <a:t>than</a:t>
            </a:r>
            <a:r>
              <a:rPr sz="1400" spc="190"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dirty="0">
                <a:latin typeface="Times New Roman"/>
                <a:cs typeface="Times New Roman"/>
              </a:rPr>
              <a:t>law</a:t>
            </a:r>
            <a:r>
              <a:rPr sz="1400" spc="190" dirty="0">
                <a:latin typeface="Times New Roman"/>
                <a:cs typeface="Times New Roman"/>
              </a:rPr>
              <a:t> </a:t>
            </a:r>
            <a:r>
              <a:rPr sz="1400" dirty="0">
                <a:latin typeface="Times New Roman"/>
                <a:cs typeface="Times New Roman"/>
              </a:rPr>
              <a:t>of</a:t>
            </a:r>
            <a:r>
              <a:rPr sz="1400" spc="185" dirty="0">
                <a:latin typeface="Times New Roman"/>
                <a:cs typeface="Times New Roman"/>
              </a:rPr>
              <a:t> </a:t>
            </a:r>
            <a:r>
              <a:rPr sz="1400" dirty="0">
                <a:latin typeface="Times New Roman"/>
                <a:cs typeface="Times New Roman"/>
              </a:rPr>
              <a:t>Dulong</a:t>
            </a:r>
            <a:r>
              <a:rPr sz="1400" spc="190" dirty="0">
                <a:latin typeface="Times New Roman"/>
                <a:cs typeface="Times New Roman"/>
              </a:rPr>
              <a:t> </a:t>
            </a:r>
            <a:r>
              <a:rPr sz="1400" spc="70" dirty="0">
                <a:latin typeface="Times New Roman"/>
                <a:cs typeface="Times New Roman"/>
              </a:rPr>
              <a:t>and</a:t>
            </a:r>
            <a:r>
              <a:rPr sz="1400" spc="190" dirty="0">
                <a:latin typeface="Times New Roman"/>
                <a:cs typeface="Times New Roman"/>
              </a:rPr>
              <a:t> </a:t>
            </a:r>
            <a:r>
              <a:rPr sz="1400" spc="75" dirty="0">
                <a:latin typeface="Times New Roman"/>
                <a:cs typeface="Times New Roman"/>
              </a:rPr>
              <a:t>Petit </a:t>
            </a:r>
            <a:r>
              <a:rPr sz="1400" dirty="0">
                <a:latin typeface="Times New Roman"/>
                <a:cs typeface="Times New Roman"/>
              </a:rPr>
              <a:t>predicts.</a:t>
            </a:r>
            <a:r>
              <a:rPr sz="1400" spc="90" dirty="0">
                <a:latin typeface="Times New Roman"/>
                <a:cs typeface="Times New Roman"/>
              </a:rPr>
              <a:t>  </a:t>
            </a:r>
            <a:r>
              <a:rPr sz="1400" spc="114" dirty="0">
                <a:latin typeface="Times New Roman"/>
                <a:cs typeface="Times New Roman"/>
              </a:rPr>
              <a:t>That</a:t>
            </a:r>
            <a:r>
              <a:rPr sz="1400" spc="315" dirty="0">
                <a:latin typeface="Times New Roman"/>
                <a:cs typeface="Times New Roman"/>
              </a:rPr>
              <a:t> </a:t>
            </a:r>
            <a:r>
              <a:rPr sz="1400" dirty="0">
                <a:latin typeface="Times New Roman"/>
                <a:cs typeface="Times New Roman"/>
              </a:rPr>
              <a:t>implies.</a:t>
            </a:r>
            <a:r>
              <a:rPr sz="1400" spc="-15" dirty="0">
                <a:latin typeface="Times New Roman"/>
                <a:cs typeface="Times New Roman"/>
              </a:rPr>
              <a:t> </a:t>
            </a:r>
            <a:r>
              <a:rPr sz="1400" dirty="0">
                <a:latin typeface="Times New Roman"/>
                <a:cs typeface="Times New Roman"/>
              </a:rPr>
              <a:t>.</a:t>
            </a:r>
            <a:r>
              <a:rPr sz="1400" spc="-20" dirty="0">
                <a:latin typeface="Times New Roman"/>
                <a:cs typeface="Times New Roman"/>
              </a:rPr>
              <a:t> </a:t>
            </a:r>
            <a:r>
              <a:rPr sz="1400" dirty="0">
                <a:latin typeface="Times New Roman"/>
                <a:cs typeface="Times New Roman"/>
              </a:rPr>
              <a:t>.</a:t>
            </a:r>
            <a:r>
              <a:rPr sz="1400" spc="-15" dirty="0">
                <a:latin typeface="Times New Roman"/>
                <a:cs typeface="Times New Roman"/>
              </a:rPr>
              <a:t> </a:t>
            </a:r>
            <a:r>
              <a:rPr sz="1400" dirty="0">
                <a:latin typeface="Times New Roman"/>
                <a:cs typeface="Times New Roman"/>
              </a:rPr>
              <a:t>(Choose</a:t>
            </a:r>
            <a:r>
              <a:rPr sz="1400" spc="31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434340" indent="-257175">
              <a:lnSpc>
                <a:spcPct val="100000"/>
              </a:lnSpc>
              <a:buAutoNum type="alphaUcPeriod"/>
              <a:tabLst>
                <a:tab pos="434340" algn="l"/>
              </a:tabLst>
            </a:pPr>
            <a:r>
              <a:rPr sz="1400" spc="50" dirty="0">
                <a:latin typeface="Times New Roman"/>
                <a:cs typeface="Times New Roman"/>
              </a:rPr>
              <a:t>Diamond</a:t>
            </a:r>
            <a:r>
              <a:rPr sz="1400" spc="120" dirty="0">
                <a:latin typeface="Times New Roman"/>
                <a:cs typeface="Times New Roman"/>
              </a:rPr>
              <a:t> </a:t>
            </a:r>
            <a:r>
              <a:rPr sz="1400" spc="50" dirty="0">
                <a:latin typeface="Times New Roman"/>
                <a:cs typeface="Times New Roman"/>
              </a:rPr>
              <a:t>has</a:t>
            </a:r>
            <a:r>
              <a:rPr sz="1400" spc="125" dirty="0">
                <a:latin typeface="Times New Roman"/>
                <a:cs typeface="Times New Roman"/>
              </a:rPr>
              <a:t> </a:t>
            </a:r>
            <a:r>
              <a:rPr sz="1400" spc="75" dirty="0">
                <a:latin typeface="Times New Roman"/>
                <a:cs typeface="Times New Roman"/>
              </a:rPr>
              <a:t>a</a:t>
            </a:r>
            <a:r>
              <a:rPr sz="1400" spc="120" dirty="0">
                <a:latin typeface="Times New Roman"/>
                <a:cs typeface="Times New Roman"/>
              </a:rPr>
              <a:t> </a:t>
            </a:r>
            <a:r>
              <a:rPr sz="1400" dirty="0">
                <a:latin typeface="Times New Roman"/>
                <a:cs typeface="Times New Roman"/>
              </a:rPr>
              <a:t>low</a:t>
            </a:r>
            <a:r>
              <a:rPr sz="1400" spc="125" dirty="0">
                <a:latin typeface="Times New Roman"/>
                <a:cs typeface="Times New Roman"/>
              </a:rPr>
              <a:t> </a:t>
            </a:r>
            <a:r>
              <a:rPr sz="1400" dirty="0">
                <a:latin typeface="Times New Roman"/>
                <a:cs typeface="Times New Roman"/>
              </a:rPr>
              <a:t>Debye</a:t>
            </a:r>
            <a:r>
              <a:rPr sz="1400" spc="125" dirty="0">
                <a:latin typeface="Times New Roman"/>
                <a:cs typeface="Times New Roman"/>
              </a:rPr>
              <a:t> </a:t>
            </a:r>
            <a:r>
              <a:rPr sz="1400" spc="60" dirty="0">
                <a:latin typeface="Times New Roman"/>
                <a:cs typeface="Times New Roman"/>
              </a:rPr>
              <a:t>temperature.</a:t>
            </a:r>
            <a:endParaRPr sz="1400">
              <a:latin typeface="Times New Roman"/>
              <a:cs typeface="Times New Roman"/>
            </a:endParaRPr>
          </a:p>
          <a:p>
            <a:pPr marL="434340" indent="-249554">
              <a:lnSpc>
                <a:spcPct val="100000"/>
              </a:lnSpc>
              <a:spcBef>
                <a:spcPts val="1110"/>
              </a:spcBef>
              <a:buAutoNum type="alphaUcPeriod"/>
              <a:tabLst>
                <a:tab pos="434340" algn="l"/>
              </a:tabLst>
            </a:pPr>
            <a:r>
              <a:rPr sz="1400" spc="50" dirty="0">
                <a:latin typeface="Times New Roman"/>
                <a:cs typeface="Times New Roman"/>
              </a:rPr>
              <a:t>Diamond</a:t>
            </a:r>
            <a:r>
              <a:rPr sz="1400" spc="160" dirty="0">
                <a:latin typeface="Times New Roman"/>
                <a:cs typeface="Times New Roman"/>
              </a:rPr>
              <a:t> </a:t>
            </a:r>
            <a:r>
              <a:rPr sz="1400" spc="50" dirty="0">
                <a:latin typeface="Times New Roman"/>
                <a:cs typeface="Times New Roman"/>
              </a:rPr>
              <a:t>has</a:t>
            </a:r>
            <a:r>
              <a:rPr sz="1400" spc="160" dirty="0">
                <a:latin typeface="Times New Roman"/>
                <a:cs typeface="Times New Roman"/>
              </a:rPr>
              <a:t> </a:t>
            </a:r>
            <a:r>
              <a:rPr sz="1400" spc="75" dirty="0">
                <a:latin typeface="Times New Roman"/>
                <a:cs typeface="Times New Roman"/>
              </a:rPr>
              <a:t>a</a:t>
            </a:r>
            <a:r>
              <a:rPr sz="1400" spc="160" dirty="0">
                <a:latin typeface="Times New Roman"/>
                <a:cs typeface="Times New Roman"/>
              </a:rPr>
              <a:t> </a:t>
            </a:r>
            <a:r>
              <a:rPr sz="1400" dirty="0">
                <a:latin typeface="Times New Roman"/>
                <a:cs typeface="Times New Roman"/>
              </a:rPr>
              <a:t>high</a:t>
            </a:r>
            <a:r>
              <a:rPr sz="1400" spc="160" dirty="0">
                <a:latin typeface="Times New Roman"/>
                <a:cs typeface="Times New Roman"/>
              </a:rPr>
              <a:t> </a:t>
            </a:r>
            <a:r>
              <a:rPr sz="1400" dirty="0">
                <a:latin typeface="Times New Roman"/>
                <a:cs typeface="Times New Roman"/>
              </a:rPr>
              <a:t>Debye</a:t>
            </a:r>
            <a:r>
              <a:rPr sz="1400" spc="160" dirty="0">
                <a:latin typeface="Times New Roman"/>
                <a:cs typeface="Times New Roman"/>
              </a:rPr>
              <a:t> </a:t>
            </a:r>
            <a:r>
              <a:rPr sz="1400" spc="60" dirty="0">
                <a:latin typeface="Times New Roman"/>
                <a:cs typeface="Times New Roman"/>
              </a:rPr>
              <a:t>temperature.</a:t>
            </a:r>
            <a:endParaRPr sz="1400">
              <a:latin typeface="Times New Roman"/>
              <a:cs typeface="Times New Roman"/>
            </a:endParaRPr>
          </a:p>
          <a:p>
            <a:pPr marL="434340" indent="-252095">
              <a:lnSpc>
                <a:spcPct val="100000"/>
              </a:lnSpc>
              <a:spcBef>
                <a:spcPts val="1110"/>
              </a:spcBef>
              <a:buAutoNum type="alphaUcPeriod"/>
              <a:tabLst>
                <a:tab pos="434340" algn="l"/>
              </a:tabLst>
            </a:pPr>
            <a:r>
              <a:rPr sz="1400" spc="50" dirty="0">
                <a:latin typeface="Times New Roman"/>
                <a:cs typeface="Times New Roman"/>
              </a:rPr>
              <a:t>Diamond</a:t>
            </a:r>
            <a:r>
              <a:rPr sz="1400" spc="175" dirty="0">
                <a:latin typeface="Times New Roman"/>
                <a:cs typeface="Times New Roman"/>
              </a:rPr>
              <a:t> </a:t>
            </a:r>
            <a:r>
              <a:rPr sz="1400" dirty="0">
                <a:latin typeface="Times New Roman"/>
                <a:cs typeface="Times New Roman"/>
              </a:rPr>
              <a:t>is</a:t>
            </a:r>
            <a:r>
              <a:rPr sz="1400" spc="175" dirty="0">
                <a:latin typeface="Times New Roman"/>
                <a:cs typeface="Times New Roman"/>
              </a:rPr>
              <a:t> </a:t>
            </a:r>
            <a:r>
              <a:rPr sz="1400" spc="75" dirty="0">
                <a:latin typeface="Times New Roman"/>
                <a:cs typeface="Times New Roman"/>
              </a:rPr>
              <a:t>not</a:t>
            </a:r>
            <a:r>
              <a:rPr sz="1400" spc="175" dirty="0">
                <a:latin typeface="Times New Roman"/>
                <a:cs typeface="Times New Roman"/>
              </a:rPr>
              <a:t> </a:t>
            </a:r>
            <a:r>
              <a:rPr sz="1400" dirty="0">
                <a:latin typeface="Times New Roman"/>
                <a:cs typeface="Times New Roman"/>
              </a:rPr>
              <a:t>well</a:t>
            </a:r>
            <a:r>
              <a:rPr sz="1400" spc="175" dirty="0">
                <a:latin typeface="Times New Roman"/>
                <a:cs typeface="Times New Roman"/>
              </a:rPr>
              <a:t> </a:t>
            </a:r>
            <a:r>
              <a:rPr sz="1400" dirty="0">
                <a:latin typeface="Times New Roman"/>
                <a:cs typeface="Times New Roman"/>
              </a:rPr>
              <a:t>described</a:t>
            </a:r>
            <a:r>
              <a:rPr sz="1400" spc="175" dirty="0">
                <a:latin typeface="Times New Roman"/>
                <a:cs typeface="Times New Roman"/>
              </a:rPr>
              <a:t> </a:t>
            </a:r>
            <a:r>
              <a:rPr sz="1400" dirty="0">
                <a:latin typeface="Times New Roman"/>
                <a:cs typeface="Times New Roman"/>
              </a:rPr>
              <a:t>by</a:t>
            </a:r>
            <a:r>
              <a:rPr sz="1400" spc="180"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dirty="0">
                <a:latin typeface="Times New Roman"/>
                <a:cs typeface="Times New Roman"/>
              </a:rPr>
              <a:t>Debye</a:t>
            </a:r>
            <a:r>
              <a:rPr sz="1400" spc="175" dirty="0">
                <a:latin typeface="Times New Roman"/>
                <a:cs typeface="Times New Roman"/>
              </a:rPr>
              <a:t> </a:t>
            </a:r>
            <a:r>
              <a:rPr sz="1400" spc="-10" dirty="0">
                <a:latin typeface="Times New Roman"/>
                <a:cs typeface="Times New Roman"/>
              </a:rPr>
              <a:t>model.</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52069" algn="just">
              <a:lnSpc>
                <a:spcPct val="100000"/>
              </a:lnSpc>
            </a:pPr>
            <a:r>
              <a:rPr sz="1400" b="1" dirty="0">
                <a:latin typeface="Georgia"/>
                <a:cs typeface="Georgia"/>
              </a:rPr>
              <a:t>Solution:</a:t>
            </a:r>
            <a:r>
              <a:rPr sz="1400" b="1" spc="85" dirty="0">
                <a:latin typeface="Georgia"/>
                <a:cs typeface="Georgia"/>
              </a:rPr>
              <a:t>  </a:t>
            </a:r>
            <a:r>
              <a:rPr sz="1400" spc="5" dirty="0">
                <a:latin typeface="Times New Roman"/>
                <a:cs typeface="Times New Roman"/>
              </a:rPr>
              <a:t>B</a:t>
            </a:r>
            <a:endParaRPr sz="1400">
              <a:latin typeface="Times New Roman"/>
              <a:cs typeface="Times New Roman"/>
            </a:endParaRPr>
          </a:p>
          <a:p>
            <a:pPr marL="63500" marR="55880" algn="just">
              <a:lnSpc>
                <a:spcPct val="106700"/>
              </a:lnSpc>
              <a:spcBef>
                <a:spcPts val="600"/>
              </a:spcBef>
            </a:pPr>
            <a:r>
              <a:rPr sz="1400" dirty="0">
                <a:latin typeface="Times New Roman"/>
                <a:cs typeface="Times New Roman"/>
              </a:rPr>
              <a:t>Recall</a:t>
            </a:r>
            <a:r>
              <a:rPr sz="1400" spc="15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dirty="0">
                <a:latin typeface="Times New Roman"/>
                <a:cs typeface="Times New Roman"/>
              </a:rPr>
              <a:t>specific</a:t>
            </a:r>
            <a:r>
              <a:rPr sz="1400" spc="150" dirty="0">
                <a:latin typeface="Times New Roman"/>
                <a:cs typeface="Times New Roman"/>
              </a:rPr>
              <a:t> </a:t>
            </a:r>
            <a:r>
              <a:rPr sz="1400" spc="75" dirty="0">
                <a:latin typeface="Times New Roman"/>
                <a:cs typeface="Times New Roman"/>
              </a:rPr>
              <a:t>heat</a:t>
            </a:r>
            <a:r>
              <a:rPr sz="1400" spc="150" dirty="0">
                <a:latin typeface="Times New Roman"/>
                <a:cs typeface="Times New Roman"/>
              </a:rPr>
              <a:t> </a:t>
            </a:r>
            <a:r>
              <a:rPr sz="1400" dirty="0">
                <a:latin typeface="Times New Roman"/>
                <a:cs typeface="Times New Roman"/>
              </a:rPr>
              <a:t>capacity</a:t>
            </a:r>
            <a:r>
              <a:rPr sz="1400" spc="150" dirty="0">
                <a:latin typeface="Times New Roman"/>
                <a:cs typeface="Times New Roman"/>
              </a:rPr>
              <a:t> </a:t>
            </a:r>
            <a:r>
              <a:rPr sz="1400" dirty="0">
                <a:latin typeface="Times New Roman"/>
                <a:cs typeface="Times New Roman"/>
              </a:rPr>
              <a:t>is</a:t>
            </a:r>
            <a:r>
              <a:rPr sz="1400" spc="150" dirty="0">
                <a:latin typeface="Times New Roman"/>
                <a:cs typeface="Times New Roman"/>
              </a:rPr>
              <a:t> </a:t>
            </a:r>
            <a:r>
              <a:rPr sz="1400" spc="70" dirty="0">
                <a:latin typeface="Times New Roman"/>
                <a:cs typeface="Times New Roman"/>
              </a:rPr>
              <a:t>an</a:t>
            </a:r>
            <a:r>
              <a:rPr sz="1400" spc="150" dirty="0">
                <a:latin typeface="Times New Roman"/>
                <a:cs typeface="Times New Roman"/>
              </a:rPr>
              <a:t> </a:t>
            </a:r>
            <a:r>
              <a:rPr sz="1400" dirty="0">
                <a:latin typeface="Times New Roman"/>
                <a:cs typeface="Times New Roman"/>
              </a:rPr>
              <a:t>increasing</a:t>
            </a:r>
            <a:r>
              <a:rPr sz="1400" spc="150" dirty="0">
                <a:latin typeface="Times New Roman"/>
                <a:cs typeface="Times New Roman"/>
              </a:rPr>
              <a:t> </a:t>
            </a:r>
            <a:r>
              <a:rPr sz="1400" dirty="0">
                <a:latin typeface="Times New Roman"/>
                <a:cs typeface="Times New Roman"/>
              </a:rPr>
              <a:t>function</a:t>
            </a:r>
            <a:r>
              <a:rPr sz="1400" spc="150"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spc="65" dirty="0">
                <a:latin typeface="Cambria"/>
                <a:cs typeface="Cambria"/>
              </a:rPr>
              <a:t>T/T</a:t>
            </a:r>
            <a:r>
              <a:rPr sz="1500" b="0" i="1" spc="97" baseline="-11111" dirty="0">
                <a:latin typeface="Bookman Old Style"/>
                <a:cs typeface="Bookman Old Style"/>
              </a:rPr>
              <a:t>D</a:t>
            </a:r>
            <a:r>
              <a:rPr sz="1400" spc="65" dirty="0">
                <a:latin typeface="Times New Roman"/>
                <a:cs typeface="Times New Roman"/>
              </a:rPr>
              <a:t>.</a:t>
            </a:r>
            <a:r>
              <a:rPr sz="1400" spc="375" dirty="0">
                <a:latin typeface="Times New Roman"/>
                <a:cs typeface="Times New Roman"/>
              </a:rPr>
              <a:t> </a:t>
            </a:r>
            <a:r>
              <a:rPr sz="1400" dirty="0">
                <a:latin typeface="Times New Roman"/>
                <a:cs typeface="Times New Roman"/>
              </a:rPr>
              <a:t>So,</a:t>
            </a:r>
            <a:r>
              <a:rPr sz="1400" spc="160" dirty="0">
                <a:latin typeface="Times New Roman"/>
                <a:cs typeface="Times New Roman"/>
              </a:rPr>
              <a:t> </a:t>
            </a:r>
            <a:r>
              <a:rPr sz="1400" dirty="0">
                <a:latin typeface="Times New Roman"/>
                <a:cs typeface="Times New Roman"/>
              </a:rPr>
              <a:t>consider</a:t>
            </a:r>
            <a:r>
              <a:rPr sz="1400" spc="155" dirty="0">
                <a:latin typeface="Times New Roman"/>
                <a:cs typeface="Times New Roman"/>
              </a:rPr>
              <a:t> </a:t>
            </a:r>
            <a:r>
              <a:rPr sz="1400" spc="75" dirty="0">
                <a:latin typeface="Times New Roman"/>
                <a:cs typeface="Times New Roman"/>
              </a:rPr>
              <a:t>a</a:t>
            </a:r>
            <a:r>
              <a:rPr sz="1400" spc="150" dirty="0">
                <a:latin typeface="Times New Roman"/>
                <a:cs typeface="Times New Roman"/>
              </a:rPr>
              <a:t> </a:t>
            </a:r>
            <a:r>
              <a:rPr sz="1400" spc="55" dirty="0">
                <a:latin typeface="Times New Roman"/>
                <a:cs typeface="Times New Roman"/>
              </a:rPr>
              <a:t>diamond</a:t>
            </a:r>
            <a:r>
              <a:rPr sz="1400" spc="150" dirty="0">
                <a:latin typeface="Times New Roman"/>
                <a:cs typeface="Times New Roman"/>
              </a:rPr>
              <a:t> </a:t>
            </a:r>
            <a:r>
              <a:rPr sz="1400" spc="70" dirty="0">
                <a:latin typeface="Times New Roman"/>
                <a:cs typeface="Times New Roman"/>
              </a:rPr>
              <a:t>and</a:t>
            </a:r>
            <a:r>
              <a:rPr sz="1400" spc="150" dirty="0">
                <a:latin typeface="Times New Roman"/>
                <a:cs typeface="Times New Roman"/>
              </a:rPr>
              <a:t> </a:t>
            </a:r>
            <a:r>
              <a:rPr sz="1400" spc="75" dirty="0">
                <a:latin typeface="Times New Roman"/>
                <a:cs typeface="Times New Roman"/>
              </a:rPr>
              <a:t>a</a:t>
            </a:r>
            <a:r>
              <a:rPr sz="1400" spc="150" dirty="0">
                <a:latin typeface="Times New Roman"/>
                <a:cs typeface="Times New Roman"/>
              </a:rPr>
              <a:t> </a:t>
            </a:r>
            <a:r>
              <a:rPr sz="1400" dirty="0">
                <a:latin typeface="Times New Roman"/>
                <a:cs typeface="Times New Roman"/>
              </a:rPr>
              <a:t>piece</a:t>
            </a:r>
            <a:r>
              <a:rPr sz="1400" spc="150" dirty="0">
                <a:latin typeface="Times New Roman"/>
                <a:cs typeface="Times New Roman"/>
              </a:rPr>
              <a:t> </a:t>
            </a:r>
            <a:r>
              <a:rPr sz="1400" spc="-25" dirty="0">
                <a:latin typeface="Times New Roman"/>
                <a:cs typeface="Times New Roman"/>
              </a:rPr>
              <a:t>of </a:t>
            </a:r>
            <a:r>
              <a:rPr sz="1400" dirty="0">
                <a:latin typeface="Times New Roman"/>
                <a:cs typeface="Times New Roman"/>
              </a:rPr>
              <a:t>iron,</a:t>
            </a:r>
            <a:r>
              <a:rPr sz="1400" spc="110" dirty="0">
                <a:latin typeface="Times New Roman"/>
                <a:cs typeface="Times New Roman"/>
              </a:rPr>
              <a:t> </a:t>
            </a:r>
            <a:r>
              <a:rPr sz="1400" spc="85" dirty="0">
                <a:latin typeface="Times New Roman"/>
                <a:cs typeface="Times New Roman"/>
              </a:rPr>
              <a:t>both</a:t>
            </a:r>
            <a:r>
              <a:rPr sz="1400" spc="95" dirty="0">
                <a:latin typeface="Times New Roman"/>
                <a:cs typeface="Times New Roman"/>
              </a:rPr>
              <a:t> </a:t>
            </a:r>
            <a:r>
              <a:rPr sz="1400" spc="114" dirty="0">
                <a:latin typeface="Times New Roman"/>
                <a:cs typeface="Times New Roman"/>
              </a:rPr>
              <a:t>at</a:t>
            </a:r>
            <a:r>
              <a:rPr sz="1400" spc="95" dirty="0">
                <a:latin typeface="Times New Roman"/>
                <a:cs typeface="Times New Roman"/>
              </a:rPr>
              <a:t> </a:t>
            </a:r>
            <a:r>
              <a:rPr sz="1400" dirty="0">
                <a:latin typeface="Times New Roman"/>
                <a:cs typeface="Times New Roman"/>
              </a:rPr>
              <a:t>room</a:t>
            </a:r>
            <a:r>
              <a:rPr sz="1400" spc="95" dirty="0">
                <a:latin typeface="Times New Roman"/>
                <a:cs typeface="Times New Roman"/>
              </a:rPr>
              <a:t> </a:t>
            </a:r>
            <a:r>
              <a:rPr sz="1400" spc="70" dirty="0">
                <a:latin typeface="Times New Roman"/>
                <a:cs typeface="Times New Roman"/>
              </a:rPr>
              <a:t>temperature.</a:t>
            </a:r>
            <a:r>
              <a:rPr sz="1400" spc="315" dirty="0">
                <a:latin typeface="Times New Roman"/>
                <a:cs typeface="Times New Roman"/>
              </a:rPr>
              <a:t> </a:t>
            </a:r>
            <a:r>
              <a:rPr sz="1400" dirty="0">
                <a:latin typeface="Times New Roman"/>
                <a:cs typeface="Times New Roman"/>
              </a:rPr>
              <a:t>If</a:t>
            </a:r>
            <a:r>
              <a:rPr sz="1400" spc="95" dirty="0">
                <a:latin typeface="Times New Roman"/>
                <a:cs typeface="Times New Roman"/>
              </a:rPr>
              <a:t> </a:t>
            </a:r>
            <a:r>
              <a:rPr sz="1400" spc="70" dirty="0">
                <a:latin typeface="Times New Roman"/>
                <a:cs typeface="Times New Roman"/>
              </a:rPr>
              <a:t>the</a:t>
            </a:r>
            <a:r>
              <a:rPr sz="1400" spc="95" dirty="0">
                <a:latin typeface="Times New Roman"/>
                <a:cs typeface="Times New Roman"/>
              </a:rPr>
              <a:t> </a:t>
            </a:r>
            <a:r>
              <a:rPr sz="1400" spc="55" dirty="0">
                <a:latin typeface="Times New Roman"/>
                <a:cs typeface="Times New Roman"/>
              </a:rPr>
              <a:t>diamond</a:t>
            </a:r>
            <a:r>
              <a:rPr sz="1400" spc="95" dirty="0">
                <a:latin typeface="Times New Roman"/>
                <a:cs typeface="Times New Roman"/>
              </a:rPr>
              <a:t> </a:t>
            </a:r>
            <a:r>
              <a:rPr sz="1400" spc="50" dirty="0">
                <a:latin typeface="Times New Roman"/>
                <a:cs typeface="Times New Roman"/>
              </a:rPr>
              <a:t>has</a:t>
            </a:r>
            <a:r>
              <a:rPr sz="1400" spc="90" dirty="0">
                <a:latin typeface="Times New Roman"/>
                <a:cs typeface="Times New Roman"/>
              </a:rPr>
              <a:t> </a:t>
            </a:r>
            <a:r>
              <a:rPr sz="1400" spc="75" dirty="0">
                <a:latin typeface="Times New Roman"/>
                <a:cs typeface="Times New Roman"/>
              </a:rPr>
              <a:t>a</a:t>
            </a:r>
            <a:r>
              <a:rPr sz="1400" spc="95" dirty="0">
                <a:latin typeface="Times New Roman"/>
                <a:cs typeface="Times New Roman"/>
              </a:rPr>
              <a:t> </a:t>
            </a:r>
            <a:r>
              <a:rPr sz="1400" dirty="0">
                <a:latin typeface="Times New Roman"/>
                <a:cs typeface="Times New Roman"/>
              </a:rPr>
              <a:t>much</a:t>
            </a:r>
            <a:r>
              <a:rPr sz="1400" spc="95" dirty="0">
                <a:latin typeface="Times New Roman"/>
                <a:cs typeface="Times New Roman"/>
              </a:rPr>
              <a:t> </a:t>
            </a:r>
            <a:r>
              <a:rPr sz="1400" dirty="0">
                <a:latin typeface="Times New Roman"/>
                <a:cs typeface="Times New Roman"/>
              </a:rPr>
              <a:t>lower</a:t>
            </a:r>
            <a:r>
              <a:rPr sz="1400" spc="90" dirty="0">
                <a:latin typeface="Times New Roman"/>
                <a:cs typeface="Times New Roman"/>
              </a:rPr>
              <a:t> </a:t>
            </a:r>
            <a:r>
              <a:rPr sz="1400" dirty="0">
                <a:latin typeface="Cambria"/>
                <a:cs typeface="Cambria"/>
              </a:rPr>
              <a:t>c</a:t>
            </a:r>
            <a:r>
              <a:rPr sz="1400" spc="140" dirty="0">
                <a:latin typeface="Cambria"/>
                <a:cs typeface="Cambria"/>
              </a:rPr>
              <a:t> </a:t>
            </a:r>
            <a:r>
              <a:rPr sz="1400" spc="75" dirty="0">
                <a:latin typeface="Times New Roman"/>
                <a:cs typeface="Times New Roman"/>
              </a:rPr>
              <a:t>then</a:t>
            </a:r>
            <a:r>
              <a:rPr sz="1400" spc="95" dirty="0">
                <a:latin typeface="Times New Roman"/>
                <a:cs typeface="Times New Roman"/>
              </a:rPr>
              <a:t> </a:t>
            </a:r>
            <a:r>
              <a:rPr sz="1400" spc="75" dirty="0">
                <a:latin typeface="Times New Roman"/>
                <a:cs typeface="Times New Roman"/>
              </a:rPr>
              <a:t>it</a:t>
            </a:r>
            <a:r>
              <a:rPr sz="1400" spc="100" dirty="0">
                <a:latin typeface="Times New Roman"/>
                <a:cs typeface="Times New Roman"/>
              </a:rPr>
              <a:t> </a:t>
            </a:r>
            <a:r>
              <a:rPr sz="1400" spc="65" dirty="0">
                <a:latin typeface="Times New Roman"/>
                <a:cs typeface="Times New Roman"/>
              </a:rPr>
              <a:t>must</a:t>
            </a:r>
            <a:r>
              <a:rPr sz="1400" spc="95" dirty="0">
                <a:latin typeface="Times New Roman"/>
                <a:cs typeface="Times New Roman"/>
              </a:rPr>
              <a:t> </a:t>
            </a:r>
            <a:r>
              <a:rPr sz="1400" dirty="0">
                <a:latin typeface="Times New Roman"/>
                <a:cs typeface="Times New Roman"/>
              </a:rPr>
              <a:t>have</a:t>
            </a:r>
            <a:r>
              <a:rPr sz="1400" spc="90" dirty="0">
                <a:latin typeface="Times New Roman"/>
                <a:cs typeface="Times New Roman"/>
              </a:rPr>
              <a:t> </a:t>
            </a:r>
            <a:r>
              <a:rPr sz="1400" spc="75" dirty="0">
                <a:latin typeface="Times New Roman"/>
                <a:cs typeface="Times New Roman"/>
              </a:rPr>
              <a:t>a</a:t>
            </a:r>
            <a:r>
              <a:rPr sz="1400" spc="95" dirty="0">
                <a:latin typeface="Times New Roman"/>
                <a:cs typeface="Times New Roman"/>
              </a:rPr>
              <a:t> </a:t>
            </a:r>
            <a:r>
              <a:rPr sz="1400" dirty="0">
                <a:latin typeface="Times New Roman"/>
                <a:cs typeface="Times New Roman"/>
              </a:rPr>
              <a:t>much</a:t>
            </a:r>
            <a:r>
              <a:rPr sz="1400" spc="95" dirty="0">
                <a:latin typeface="Times New Roman"/>
                <a:cs typeface="Times New Roman"/>
              </a:rPr>
              <a:t> </a:t>
            </a:r>
            <a:r>
              <a:rPr sz="1400" dirty="0">
                <a:latin typeface="Times New Roman"/>
                <a:cs typeface="Times New Roman"/>
              </a:rPr>
              <a:t>lower</a:t>
            </a:r>
            <a:r>
              <a:rPr sz="1400" spc="95" dirty="0">
                <a:latin typeface="Times New Roman"/>
                <a:cs typeface="Times New Roman"/>
              </a:rPr>
              <a:t> </a:t>
            </a:r>
            <a:r>
              <a:rPr sz="1400" spc="55" dirty="0">
                <a:latin typeface="Cambria"/>
                <a:cs typeface="Cambria"/>
              </a:rPr>
              <a:t>T/T</a:t>
            </a:r>
            <a:r>
              <a:rPr sz="1500" b="0" i="1" spc="82" baseline="-11111" dirty="0">
                <a:latin typeface="Bookman Old Style"/>
                <a:cs typeface="Bookman Old Style"/>
              </a:rPr>
              <a:t>D</a:t>
            </a:r>
            <a:r>
              <a:rPr sz="1400" spc="55" dirty="0">
                <a:latin typeface="Times New Roman"/>
                <a:cs typeface="Times New Roman"/>
              </a:rPr>
              <a:t>, </a:t>
            </a:r>
            <a:r>
              <a:rPr sz="1400" dirty="0">
                <a:latin typeface="Times New Roman"/>
                <a:cs typeface="Times New Roman"/>
              </a:rPr>
              <a:t>which</a:t>
            </a:r>
            <a:r>
              <a:rPr sz="1400" spc="135" dirty="0">
                <a:latin typeface="Times New Roman"/>
                <a:cs typeface="Times New Roman"/>
              </a:rPr>
              <a:t> </a:t>
            </a:r>
            <a:r>
              <a:rPr sz="1400" dirty="0">
                <a:latin typeface="Times New Roman"/>
                <a:cs typeface="Times New Roman"/>
              </a:rPr>
              <a:t>means</a:t>
            </a:r>
            <a:r>
              <a:rPr sz="1400" spc="140" dirty="0">
                <a:latin typeface="Times New Roman"/>
                <a:cs typeface="Times New Roman"/>
              </a:rPr>
              <a:t> </a:t>
            </a:r>
            <a:r>
              <a:rPr sz="1400" spc="75" dirty="0">
                <a:latin typeface="Times New Roman"/>
                <a:cs typeface="Times New Roman"/>
              </a:rPr>
              <a:t>it</a:t>
            </a:r>
            <a:r>
              <a:rPr sz="1400" spc="140" dirty="0">
                <a:latin typeface="Times New Roman"/>
                <a:cs typeface="Times New Roman"/>
              </a:rPr>
              <a:t> </a:t>
            </a:r>
            <a:r>
              <a:rPr sz="1400" spc="65" dirty="0">
                <a:latin typeface="Times New Roman"/>
                <a:cs typeface="Times New Roman"/>
              </a:rPr>
              <a:t>must</a:t>
            </a:r>
            <a:r>
              <a:rPr sz="1400" spc="145" dirty="0">
                <a:latin typeface="Times New Roman"/>
                <a:cs typeface="Times New Roman"/>
              </a:rPr>
              <a:t> </a:t>
            </a:r>
            <a:r>
              <a:rPr sz="1400" dirty="0">
                <a:latin typeface="Times New Roman"/>
                <a:cs typeface="Times New Roman"/>
              </a:rPr>
              <a:t>have</a:t>
            </a:r>
            <a:r>
              <a:rPr sz="1400" spc="140" dirty="0">
                <a:latin typeface="Times New Roman"/>
                <a:cs typeface="Times New Roman"/>
              </a:rPr>
              <a:t> </a:t>
            </a:r>
            <a:r>
              <a:rPr sz="1400" spc="75" dirty="0">
                <a:latin typeface="Times New Roman"/>
                <a:cs typeface="Times New Roman"/>
              </a:rPr>
              <a:t>a</a:t>
            </a:r>
            <a:r>
              <a:rPr sz="1400" spc="135" dirty="0">
                <a:latin typeface="Times New Roman"/>
                <a:cs typeface="Times New Roman"/>
              </a:rPr>
              <a:t> </a:t>
            </a:r>
            <a:r>
              <a:rPr sz="1400" dirty="0">
                <a:latin typeface="Times New Roman"/>
                <a:cs typeface="Times New Roman"/>
              </a:rPr>
              <a:t>much</a:t>
            </a:r>
            <a:r>
              <a:rPr sz="1400" spc="145" dirty="0">
                <a:latin typeface="Times New Roman"/>
                <a:cs typeface="Times New Roman"/>
              </a:rPr>
              <a:t> </a:t>
            </a:r>
            <a:r>
              <a:rPr sz="1400" dirty="0">
                <a:latin typeface="Times New Roman"/>
                <a:cs typeface="Times New Roman"/>
              </a:rPr>
              <a:t>higher</a:t>
            </a:r>
            <a:r>
              <a:rPr sz="1400" spc="150" dirty="0">
                <a:latin typeface="Times New Roman"/>
                <a:cs typeface="Times New Roman"/>
              </a:rPr>
              <a:t> </a:t>
            </a:r>
            <a:r>
              <a:rPr sz="1400" spc="60" dirty="0">
                <a:latin typeface="Cambria"/>
                <a:cs typeface="Cambria"/>
              </a:rPr>
              <a:t>T</a:t>
            </a:r>
            <a:r>
              <a:rPr sz="1500" b="0" i="1" spc="89" baseline="-11111" dirty="0">
                <a:latin typeface="Bookman Old Style"/>
                <a:cs typeface="Bookman Old Style"/>
              </a:rPr>
              <a:t>D</a:t>
            </a:r>
            <a:r>
              <a:rPr sz="1400" spc="60" dirty="0">
                <a:latin typeface="Times New Roman"/>
                <a:cs typeface="Times New Roman"/>
              </a:rPr>
              <a:t>.</a:t>
            </a:r>
            <a:r>
              <a:rPr sz="1400" spc="340" dirty="0">
                <a:latin typeface="Times New Roman"/>
                <a:cs typeface="Times New Roman"/>
              </a:rPr>
              <a:t> </a:t>
            </a:r>
            <a:r>
              <a:rPr sz="1400" spc="135" dirty="0">
                <a:latin typeface="Times New Roman"/>
                <a:cs typeface="Times New Roman"/>
              </a:rPr>
              <a:t>Put</a:t>
            </a:r>
            <a:r>
              <a:rPr sz="1400" spc="140" dirty="0">
                <a:latin typeface="Times New Roman"/>
                <a:cs typeface="Times New Roman"/>
              </a:rPr>
              <a:t> </a:t>
            </a:r>
            <a:r>
              <a:rPr sz="1400" spc="65" dirty="0">
                <a:latin typeface="Times New Roman"/>
                <a:cs typeface="Times New Roman"/>
              </a:rPr>
              <a:t>another</a:t>
            </a:r>
            <a:r>
              <a:rPr sz="1400" spc="140" dirty="0">
                <a:latin typeface="Times New Roman"/>
                <a:cs typeface="Times New Roman"/>
              </a:rPr>
              <a:t> </a:t>
            </a:r>
            <a:r>
              <a:rPr sz="1400" dirty="0">
                <a:latin typeface="Times New Roman"/>
                <a:cs typeface="Times New Roman"/>
              </a:rPr>
              <a:t>way,</a:t>
            </a:r>
            <a:r>
              <a:rPr sz="1400" spc="145" dirty="0">
                <a:latin typeface="Times New Roman"/>
                <a:cs typeface="Times New Roman"/>
              </a:rPr>
              <a:t> </a:t>
            </a:r>
            <a:r>
              <a:rPr sz="1400" dirty="0">
                <a:latin typeface="Cambria"/>
                <a:cs typeface="Cambria"/>
              </a:rPr>
              <a:t>T</a:t>
            </a:r>
            <a:r>
              <a:rPr sz="1500" b="0" i="1" baseline="-11111" dirty="0">
                <a:latin typeface="Bookman Old Style"/>
                <a:cs typeface="Bookman Old Style"/>
              </a:rPr>
              <a:t>D</a:t>
            </a:r>
            <a:r>
              <a:rPr sz="1500" b="0" i="1" spc="419" baseline="-11111" dirty="0">
                <a:latin typeface="Bookman Old Style"/>
                <a:cs typeface="Bookman Old Style"/>
              </a:rPr>
              <a:t> </a:t>
            </a:r>
            <a:r>
              <a:rPr sz="1400" dirty="0">
                <a:latin typeface="Times New Roman"/>
                <a:cs typeface="Times New Roman"/>
              </a:rPr>
              <a:t>is</a:t>
            </a:r>
            <a:r>
              <a:rPr sz="1400" spc="135" dirty="0">
                <a:latin typeface="Times New Roman"/>
                <a:cs typeface="Times New Roman"/>
              </a:rPr>
              <a:t> </a:t>
            </a:r>
            <a:r>
              <a:rPr sz="1400" spc="75" dirty="0">
                <a:latin typeface="Times New Roman"/>
                <a:cs typeface="Times New Roman"/>
              </a:rPr>
              <a:t>a</a:t>
            </a:r>
            <a:r>
              <a:rPr sz="1400" spc="140" dirty="0">
                <a:latin typeface="Times New Roman"/>
                <a:cs typeface="Times New Roman"/>
              </a:rPr>
              <a:t> </a:t>
            </a:r>
            <a:r>
              <a:rPr sz="1400" dirty="0">
                <a:latin typeface="Times New Roman"/>
                <a:cs typeface="Times New Roman"/>
              </a:rPr>
              <a:t>rough</a:t>
            </a:r>
            <a:r>
              <a:rPr sz="1400" spc="140" dirty="0">
                <a:latin typeface="Times New Roman"/>
                <a:cs typeface="Times New Roman"/>
              </a:rPr>
              <a:t> </a:t>
            </a:r>
            <a:r>
              <a:rPr sz="1400" spc="55" dirty="0">
                <a:latin typeface="Times New Roman"/>
                <a:cs typeface="Times New Roman"/>
              </a:rPr>
              <a:t>estimate</a:t>
            </a:r>
            <a:r>
              <a:rPr sz="1400" spc="135"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60" dirty="0">
                <a:latin typeface="Times New Roman"/>
                <a:cs typeface="Times New Roman"/>
              </a:rPr>
              <a:t>temperature </a:t>
            </a:r>
            <a:r>
              <a:rPr sz="1400" spc="20" dirty="0">
                <a:latin typeface="Times New Roman"/>
                <a:cs typeface="Times New Roman"/>
              </a:rPr>
              <a:t>above</a:t>
            </a:r>
            <a:r>
              <a:rPr sz="1400" spc="100" dirty="0">
                <a:latin typeface="Times New Roman"/>
                <a:cs typeface="Times New Roman"/>
              </a:rPr>
              <a:t> </a:t>
            </a:r>
            <a:r>
              <a:rPr sz="1400" spc="20" dirty="0">
                <a:latin typeface="Times New Roman"/>
                <a:cs typeface="Times New Roman"/>
              </a:rPr>
              <a:t>which</a:t>
            </a:r>
            <a:r>
              <a:rPr sz="1400" spc="105" dirty="0">
                <a:latin typeface="Times New Roman"/>
                <a:cs typeface="Times New Roman"/>
              </a:rPr>
              <a:t> </a:t>
            </a:r>
            <a:r>
              <a:rPr sz="1400" spc="70" dirty="0">
                <a:latin typeface="Times New Roman"/>
                <a:cs typeface="Times New Roman"/>
              </a:rPr>
              <a:t>the</a:t>
            </a:r>
            <a:r>
              <a:rPr sz="1400" spc="100" dirty="0">
                <a:latin typeface="Times New Roman"/>
                <a:cs typeface="Times New Roman"/>
              </a:rPr>
              <a:t> </a:t>
            </a:r>
            <a:r>
              <a:rPr sz="1400" spc="20" dirty="0">
                <a:latin typeface="Times New Roman"/>
                <a:cs typeface="Times New Roman"/>
              </a:rPr>
              <a:t>law</a:t>
            </a:r>
            <a:r>
              <a:rPr sz="1400" spc="105" dirty="0">
                <a:latin typeface="Times New Roman"/>
                <a:cs typeface="Times New Roman"/>
              </a:rPr>
              <a:t> </a:t>
            </a:r>
            <a:r>
              <a:rPr sz="1400" spc="20" dirty="0">
                <a:latin typeface="Times New Roman"/>
                <a:cs typeface="Times New Roman"/>
              </a:rPr>
              <a:t>of</a:t>
            </a:r>
            <a:r>
              <a:rPr sz="1400" spc="100" dirty="0">
                <a:latin typeface="Times New Roman"/>
                <a:cs typeface="Times New Roman"/>
              </a:rPr>
              <a:t> </a:t>
            </a:r>
            <a:r>
              <a:rPr sz="1400" spc="20" dirty="0">
                <a:latin typeface="Times New Roman"/>
                <a:cs typeface="Times New Roman"/>
              </a:rPr>
              <a:t>Dulong</a:t>
            </a:r>
            <a:r>
              <a:rPr sz="1400" spc="105" dirty="0">
                <a:latin typeface="Times New Roman"/>
                <a:cs typeface="Times New Roman"/>
              </a:rPr>
              <a:t> </a:t>
            </a:r>
            <a:r>
              <a:rPr sz="1400" spc="70" dirty="0">
                <a:latin typeface="Times New Roman"/>
                <a:cs typeface="Times New Roman"/>
              </a:rPr>
              <a:t>and</a:t>
            </a:r>
            <a:r>
              <a:rPr sz="1400" spc="105" dirty="0">
                <a:latin typeface="Times New Roman"/>
                <a:cs typeface="Times New Roman"/>
              </a:rPr>
              <a:t> </a:t>
            </a:r>
            <a:r>
              <a:rPr sz="1400" spc="85" dirty="0">
                <a:latin typeface="Times New Roman"/>
                <a:cs typeface="Times New Roman"/>
              </a:rPr>
              <a:t>Petit</a:t>
            </a:r>
            <a:r>
              <a:rPr sz="1400" spc="100" dirty="0">
                <a:latin typeface="Times New Roman"/>
                <a:cs typeface="Times New Roman"/>
              </a:rPr>
              <a:t> </a:t>
            </a:r>
            <a:r>
              <a:rPr sz="1400" spc="20" dirty="0">
                <a:latin typeface="Times New Roman"/>
                <a:cs typeface="Times New Roman"/>
              </a:rPr>
              <a:t>approximately</a:t>
            </a:r>
            <a:r>
              <a:rPr sz="1400" spc="105" dirty="0">
                <a:latin typeface="Times New Roman"/>
                <a:cs typeface="Times New Roman"/>
              </a:rPr>
              <a:t> </a:t>
            </a:r>
            <a:r>
              <a:rPr sz="1400" spc="20" dirty="0">
                <a:latin typeface="Times New Roman"/>
                <a:cs typeface="Times New Roman"/>
              </a:rPr>
              <a:t>holds,</a:t>
            </a:r>
            <a:r>
              <a:rPr sz="1400" spc="105" dirty="0">
                <a:latin typeface="Times New Roman"/>
                <a:cs typeface="Times New Roman"/>
              </a:rPr>
              <a:t> </a:t>
            </a:r>
            <a:r>
              <a:rPr sz="1400" spc="20" dirty="0">
                <a:latin typeface="Times New Roman"/>
                <a:cs typeface="Times New Roman"/>
              </a:rPr>
              <a:t>so</a:t>
            </a:r>
            <a:r>
              <a:rPr sz="1400" spc="105" dirty="0">
                <a:latin typeface="Times New Roman"/>
                <a:cs typeface="Times New Roman"/>
              </a:rPr>
              <a:t> </a:t>
            </a:r>
            <a:r>
              <a:rPr sz="1400" spc="20" dirty="0">
                <a:latin typeface="Times New Roman"/>
                <a:cs typeface="Times New Roman"/>
              </a:rPr>
              <a:t>having</a:t>
            </a:r>
            <a:r>
              <a:rPr sz="1400" spc="100" dirty="0">
                <a:latin typeface="Times New Roman"/>
                <a:cs typeface="Times New Roman"/>
              </a:rPr>
              <a:t> </a:t>
            </a:r>
            <a:r>
              <a:rPr sz="1400" spc="75" dirty="0">
                <a:latin typeface="Times New Roman"/>
                <a:cs typeface="Times New Roman"/>
              </a:rPr>
              <a:t>a</a:t>
            </a:r>
            <a:r>
              <a:rPr sz="1400" spc="105" dirty="0">
                <a:latin typeface="Times New Roman"/>
                <a:cs typeface="Times New Roman"/>
              </a:rPr>
              <a:t> </a:t>
            </a:r>
            <a:r>
              <a:rPr sz="1400" spc="20" dirty="0">
                <a:latin typeface="Times New Roman"/>
                <a:cs typeface="Times New Roman"/>
              </a:rPr>
              <a:t>lower</a:t>
            </a:r>
            <a:r>
              <a:rPr sz="1400" spc="110" dirty="0">
                <a:latin typeface="Times New Roman"/>
                <a:cs typeface="Times New Roman"/>
              </a:rPr>
              <a:t> </a:t>
            </a:r>
            <a:r>
              <a:rPr sz="1400" spc="20" dirty="0">
                <a:latin typeface="Cambria"/>
                <a:cs typeface="Cambria"/>
              </a:rPr>
              <a:t>c</a:t>
            </a:r>
            <a:r>
              <a:rPr sz="1400" spc="140" dirty="0">
                <a:latin typeface="Cambria"/>
                <a:cs typeface="Cambria"/>
              </a:rPr>
              <a:t> </a:t>
            </a:r>
            <a:r>
              <a:rPr sz="1400" spc="95" dirty="0">
                <a:latin typeface="Times New Roman"/>
                <a:cs typeface="Times New Roman"/>
              </a:rPr>
              <a:t>than</a:t>
            </a:r>
            <a:r>
              <a:rPr sz="1400" spc="105" dirty="0">
                <a:latin typeface="Times New Roman"/>
                <a:cs typeface="Times New Roman"/>
              </a:rPr>
              <a:t> </a:t>
            </a:r>
            <a:r>
              <a:rPr sz="1400" spc="70" dirty="0">
                <a:latin typeface="Times New Roman"/>
                <a:cs typeface="Times New Roman"/>
              </a:rPr>
              <a:t>the</a:t>
            </a:r>
            <a:r>
              <a:rPr sz="1400" spc="100" dirty="0">
                <a:latin typeface="Times New Roman"/>
                <a:cs typeface="Times New Roman"/>
              </a:rPr>
              <a:t> </a:t>
            </a:r>
            <a:r>
              <a:rPr sz="1400" spc="20" dirty="0">
                <a:latin typeface="Times New Roman"/>
                <a:cs typeface="Times New Roman"/>
              </a:rPr>
              <a:t>law</a:t>
            </a:r>
            <a:r>
              <a:rPr sz="1400" spc="105" dirty="0">
                <a:latin typeface="Times New Roman"/>
                <a:cs typeface="Times New Roman"/>
              </a:rPr>
              <a:t> </a:t>
            </a:r>
            <a:r>
              <a:rPr sz="1400" spc="20" dirty="0">
                <a:latin typeface="Times New Roman"/>
                <a:cs typeface="Times New Roman"/>
              </a:rPr>
              <a:t>of</a:t>
            </a:r>
            <a:r>
              <a:rPr sz="1400" spc="105" dirty="0">
                <a:latin typeface="Times New Roman"/>
                <a:cs typeface="Times New Roman"/>
              </a:rPr>
              <a:t> </a:t>
            </a:r>
            <a:r>
              <a:rPr sz="1400" spc="-10" dirty="0">
                <a:latin typeface="Times New Roman"/>
                <a:cs typeface="Times New Roman"/>
              </a:rPr>
              <a:t>Dulong </a:t>
            </a:r>
            <a:r>
              <a:rPr sz="1400" spc="70" dirty="0">
                <a:latin typeface="Times New Roman"/>
                <a:cs typeface="Times New Roman"/>
              </a:rPr>
              <a:t>and</a:t>
            </a:r>
            <a:r>
              <a:rPr sz="1400" spc="235" dirty="0">
                <a:latin typeface="Times New Roman"/>
                <a:cs typeface="Times New Roman"/>
              </a:rPr>
              <a:t> </a:t>
            </a:r>
            <a:r>
              <a:rPr sz="1400" spc="85" dirty="0">
                <a:latin typeface="Times New Roman"/>
                <a:cs typeface="Times New Roman"/>
              </a:rPr>
              <a:t>Petit</a:t>
            </a:r>
            <a:r>
              <a:rPr sz="1400" spc="240" dirty="0">
                <a:latin typeface="Times New Roman"/>
                <a:cs typeface="Times New Roman"/>
              </a:rPr>
              <a:t> </a:t>
            </a:r>
            <a:r>
              <a:rPr sz="1400" dirty="0">
                <a:latin typeface="Times New Roman"/>
                <a:cs typeface="Times New Roman"/>
              </a:rPr>
              <a:t>predicts</a:t>
            </a:r>
            <a:r>
              <a:rPr sz="1400" spc="235" dirty="0">
                <a:latin typeface="Times New Roman"/>
                <a:cs typeface="Times New Roman"/>
              </a:rPr>
              <a:t> </a:t>
            </a:r>
            <a:r>
              <a:rPr sz="1400" dirty="0">
                <a:latin typeface="Times New Roman"/>
                <a:cs typeface="Times New Roman"/>
              </a:rPr>
              <a:t>means</a:t>
            </a:r>
            <a:r>
              <a:rPr sz="1400" spc="240" dirty="0">
                <a:latin typeface="Times New Roman"/>
                <a:cs typeface="Times New Roman"/>
              </a:rPr>
              <a:t> </a:t>
            </a:r>
            <a:r>
              <a:rPr sz="1400" spc="55" dirty="0">
                <a:latin typeface="Times New Roman"/>
                <a:cs typeface="Times New Roman"/>
              </a:rPr>
              <a:t>diamond</a:t>
            </a:r>
            <a:r>
              <a:rPr sz="1400" spc="235" dirty="0">
                <a:latin typeface="Times New Roman"/>
                <a:cs typeface="Times New Roman"/>
              </a:rPr>
              <a:t> </a:t>
            </a:r>
            <a:r>
              <a:rPr sz="1400" spc="114" dirty="0">
                <a:latin typeface="Times New Roman"/>
                <a:cs typeface="Times New Roman"/>
              </a:rPr>
              <a:t>at</a:t>
            </a:r>
            <a:r>
              <a:rPr sz="1400" spc="240" dirty="0">
                <a:latin typeface="Times New Roman"/>
                <a:cs typeface="Times New Roman"/>
              </a:rPr>
              <a:t> </a:t>
            </a:r>
            <a:r>
              <a:rPr sz="1400" dirty="0">
                <a:latin typeface="Times New Roman"/>
                <a:cs typeface="Times New Roman"/>
              </a:rPr>
              <a:t>room</a:t>
            </a:r>
            <a:r>
              <a:rPr sz="1400" spc="240" dirty="0">
                <a:latin typeface="Times New Roman"/>
                <a:cs typeface="Times New Roman"/>
              </a:rPr>
              <a:t> </a:t>
            </a:r>
            <a:r>
              <a:rPr sz="1400" spc="70" dirty="0">
                <a:latin typeface="Times New Roman"/>
                <a:cs typeface="Times New Roman"/>
              </a:rPr>
              <a:t>temperature</a:t>
            </a:r>
            <a:r>
              <a:rPr sz="1400" spc="235" dirty="0">
                <a:latin typeface="Times New Roman"/>
                <a:cs typeface="Times New Roman"/>
              </a:rPr>
              <a:t> </a:t>
            </a:r>
            <a:r>
              <a:rPr sz="1400" dirty="0">
                <a:latin typeface="Times New Roman"/>
                <a:cs typeface="Times New Roman"/>
              </a:rPr>
              <a:t>is</a:t>
            </a:r>
            <a:r>
              <a:rPr sz="1400" spc="240" dirty="0">
                <a:latin typeface="Times New Roman"/>
                <a:cs typeface="Times New Roman"/>
              </a:rPr>
              <a:t> </a:t>
            </a:r>
            <a:r>
              <a:rPr sz="1400" dirty="0">
                <a:latin typeface="Times New Roman"/>
                <a:cs typeface="Times New Roman"/>
              </a:rPr>
              <a:t>still</a:t>
            </a:r>
            <a:r>
              <a:rPr sz="1400" spc="235" dirty="0">
                <a:latin typeface="Times New Roman"/>
                <a:cs typeface="Times New Roman"/>
              </a:rPr>
              <a:t> </a:t>
            </a:r>
            <a:r>
              <a:rPr sz="1400" dirty="0">
                <a:latin typeface="Times New Roman"/>
                <a:cs typeface="Times New Roman"/>
              </a:rPr>
              <a:t>much</a:t>
            </a:r>
            <a:r>
              <a:rPr sz="1400" spc="240" dirty="0">
                <a:latin typeface="Times New Roman"/>
                <a:cs typeface="Times New Roman"/>
              </a:rPr>
              <a:t> </a:t>
            </a:r>
            <a:r>
              <a:rPr sz="1400" dirty="0">
                <a:latin typeface="Times New Roman"/>
                <a:cs typeface="Times New Roman"/>
              </a:rPr>
              <a:t>colder</a:t>
            </a:r>
            <a:r>
              <a:rPr sz="1400" spc="235" dirty="0">
                <a:latin typeface="Times New Roman"/>
                <a:cs typeface="Times New Roman"/>
              </a:rPr>
              <a:t> </a:t>
            </a:r>
            <a:r>
              <a:rPr sz="1400" spc="95" dirty="0">
                <a:latin typeface="Times New Roman"/>
                <a:cs typeface="Times New Roman"/>
              </a:rPr>
              <a:t>than</a:t>
            </a:r>
            <a:r>
              <a:rPr sz="1400" spc="240" dirty="0">
                <a:latin typeface="Times New Roman"/>
                <a:cs typeface="Times New Roman"/>
              </a:rPr>
              <a:t> </a:t>
            </a:r>
            <a:r>
              <a:rPr sz="1400" spc="50" dirty="0">
                <a:latin typeface="Times New Roman"/>
                <a:cs typeface="Times New Roman"/>
              </a:rPr>
              <a:t>its</a:t>
            </a:r>
            <a:r>
              <a:rPr sz="1400" spc="240" dirty="0">
                <a:latin typeface="Times New Roman"/>
                <a:cs typeface="Times New Roman"/>
              </a:rPr>
              <a:t> </a:t>
            </a:r>
            <a:r>
              <a:rPr sz="1400" dirty="0">
                <a:latin typeface="Times New Roman"/>
                <a:cs typeface="Times New Roman"/>
              </a:rPr>
              <a:t>Debye</a:t>
            </a:r>
            <a:r>
              <a:rPr sz="1400" spc="235" dirty="0">
                <a:latin typeface="Times New Roman"/>
                <a:cs typeface="Times New Roman"/>
              </a:rPr>
              <a:t> </a:t>
            </a:r>
            <a:r>
              <a:rPr sz="1400" spc="60" dirty="0">
                <a:latin typeface="Times New Roman"/>
                <a:cs typeface="Times New Roman"/>
              </a:rPr>
              <a:t>temperature. </a:t>
            </a:r>
            <a:r>
              <a:rPr sz="1400" spc="90" dirty="0">
                <a:latin typeface="Times New Roman"/>
                <a:cs typeface="Times New Roman"/>
              </a:rPr>
              <a:t>(It</a:t>
            </a:r>
            <a:r>
              <a:rPr sz="1400" spc="170" dirty="0">
                <a:latin typeface="Times New Roman"/>
                <a:cs typeface="Times New Roman"/>
              </a:rPr>
              <a:t> </a:t>
            </a:r>
            <a:r>
              <a:rPr sz="1400" dirty="0">
                <a:latin typeface="Times New Roman"/>
                <a:cs typeface="Times New Roman"/>
              </a:rPr>
              <a:t>means</a:t>
            </a:r>
            <a:r>
              <a:rPr sz="1400" spc="170"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dirty="0">
                <a:latin typeface="Times New Roman"/>
                <a:cs typeface="Times New Roman"/>
              </a:rPr>
              <a:t>same</a:t>
            </a:r>
            <a:r>
              <a:rPr sz="1400" spc="175" dirty="0">
                <a:latin typeface="Times New Roman"/>
                <a:cs typeface="Times New Roman"/>
              </a:rPr>
              <a:t> </a:t>
            </a:r>
            <a:r>
              <a:rPr sz="1400" spc="60" dirty="0">
                <a:latin typeface="Times New Roman"/>
                <a:cs typeface="Times New Roman"/>
              </a:rPr>
              <a:t>thing</a:t>
            </a:r>
            <a:r>
              <a:rPr sz="1400" spc="175" dirty="0">
                <a:latin typeface="Times New Roman"/>
                <a:cs typeface="Times New Roman"/>
              </a:rPr>
              <a:t> </a:t>
            </a:r>
            <a:r>
              <a:rPr sz="1400" spc="80" dirty="0">
                <a:latin typeface="Times New Roman"/>
                <a:cs typeface="Times New Roman"/>
              </a:rPr>
              <a:t>about</a:t>
            </a:r>
            <a:r>
              <a:rPr sz="1400" spc="175" dirty="0">
                <a:latin typeface="Times New Roman"/>
                <a:cs typeface="Times New Roman"/>
              </a:rPr>
              <a:t> </a:t>
            </a:r>
            <a:r>
              <a:rPr sz="1400" spc="50" dirty="0">
                <a:latin typeface="Times New Roman"/>
                <a:cs typeface="Times New Roman"/>
              </a:rPr>
              <a:t>its</a:t>
            </a:r>
            <a:r>
              <a:rPr sz="1400" spc="170" dirty="0">
                <a:latin typeface="Times New Roman"/>
                <a:cs typeface="Times New Roman"/>
              </a:rPr>
              <a:t> </a:t>
            </a:r>
            <a:r>
              <a:rPr sz="1400" spc="50" dirty="0">
                <a:latin typeface="Times New Roman"/>
                <a:cs typeface="Times New Roman"/>
              </a:rPr>
              <a:t>Einstein</a:t>
            </a:r>
            <a:r>
              <a:rPr sz="1400" spc="175" dirty="0">
                <a:latin typeface="Times New Roman"/>
                <a:cs typeface="Times New Roman"/>
              </a:rPr>
              <a:t> </a:t>
            </a:r>
            <a:r>
              <a:rPr sz="1400" spc="70" dirty="0">
                <a:latin typeface="Times New Roman"/>
                <a:cs typeface="Times New Roman"/>
              </a:rPr>
              <a:t>temperature</a:t>
            </a:r>
            <a:r>
              <a:rPr sz="1400" spc="185" dirty="0">
                <a:latin typeface="Times New Roman"/>
                <a:cs typeface="Times New Roman"/>
              </a:rPr>
              <a:t> </a:t>
            </a:r>
            <a:r>
              <a:rPr sz="1400" dirty="0">
                <a:latin typeface="Cambria"/>
                <a:cs typeface="Cambria"/>
              </a:rPr>
              <a:t>T</a:t>
            </a:r>
            <a:r>
              <a:rPr sz="1500" b="0" i="1" baseline="-11111" dirty="0">
                <a:latin typeface="Bookman Old Style"/>
                <a:cs typeface="Bookman Old Style"/>
              </a:rPr>
              <a:t>E</a:t>
            </a:r>
            <a:r>
              <a:rPr sz="1500" b="0" i="1" spc="-277" baseline="-11111" dirty="0">
                <a:latin typeface="Bookman Old Style"/>
                <a:cs typeface="Bookman Old Style"/>
              </a:rPr>
              <a:t> </a:t>
            </a:r>
            <a:r>
              <a:rPr sz="1400" spc="30" dirty="0">
                <a:latin typeface="Times New Roman"/>
                <a:cs typeface="Times New Roman"/>
              </a:rPr>
              <a:t>.)</a:t>
            </a:r>
            <a:endParaRPr sz="1400">
              <a:latin typeface="Times New Roman"/>
              <a:cs typeface="Times New Roman"/>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436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One</a:t>
            </a:r>
            <a:r>
              <a:rPr spc="140" dirty="0"/>
              <a:t> </a:t>
            </a:r>
            <a:r>
              <a:rPr dirty="0"/>
              <a:t>key</a:t>
            </a:r>
            <a:r>
              <a:rPr spc="135" dirty="0"/>
              <a:t> </a:t>
            </a:r>
            <a:r>
              <a:rPr dirty="0"/>
              <a:t>feature</a:t>
            </a:r>
            <a:r>
              <a:rPr spc="140" dirty="0"/>
              <a:t> </a:t>
            </a:r>
            <a:r>
              <a:rPr dirty="0"/>
              <a:t>of</a:t>
            </a:r>
            <a:r>
              <a:rPr spc="135" dirty="0"/>
              <a:t> </a:t>
            </a:r>
            <a:r>
              <a:rPr dirty="0"/>
              <a:t>the</a:t>
            </a:r>
            <a:r>
              <a:rPr spc="135" dirty="0"/>
              <a:t> </a:t>
            </a:r>
            <a:r>
              <a:rPr dirty="0"/>
              <a:t>Debye</a:t>
            </a:r>
            <a:r>
              <a:rPr spc="140" dirty="0"/>
              <a:t> </a:t>
            </a:r>
            <a:r>
              <a:rPr dirty="0"/>
              <a:t>model</a:t>
            </a:r>
            <a:r>
              <a:rPr spc="140" dirty="0"/>
              <a:t> </a:t>
            </a:r>
            <a:r>
              <a:rPr dirty="0"/>
              <a:t>is</a:t>
            </a:r>
            <a:r>
              <a:rPr spc="135" dirty="0"/>
              <a:t> </a:t>
            </a:r>
            <a:r>
              <a:rPr spc="114" dirty="0"/>
              <a:t>that</a:t>
            </a:r>
            <a:r>
              <a:rPr spc="140" dirty="0"/>
              <a:t> </a:t>
            </a:r>
            <a:r>
              <a:rPr dirty="0"/>
              <a:t>the</a:t>
            </a:r>
            <a:r>
              <a:rPr spc="140" dirty="0"/>
              <a:t> </a:t>
            </a:r>
            <a:r>
              <a:rPr dirty="0"/>
              <a:t>sum</a:t>
            </a:r>
            <a:r>
              <a:rPr spc="135" dirty="0"/>
              <a:t> </a:t>
            </a:r>
            <a:r>
              <a:rPr dirty="0"/>
              <a:t>over</a:t>
            </a:r>
            <a:r>
              <a:rPr spc="135" dirty="0"/>
              <a:t> </a:t>
            </a:r>
            <a:r>
              <a:rPr dirty="0"/>
              <a:t>all</a:t>
            </a:r>
            <a:r>
              <a:rPr spc="140" dirty="0"/>
              <a:t> </a:t>
            </a:r>
            <a:r>
              <a:rPr spc="-25" dirty="0"/>
              <a:t>the </a:t>
            </a:r>
            <a:r>
              <a:rPr spc="-10" dirty="0"/>
              <a:t>oscillations</a:t>
            </a:r>
            <a:r>
              <a:rPr spc="40" dirty="0"/>
              <a:t> </a:t>
            </a:r>
            <a:r>
              <a:rPr dirty="0"/>
              <a:t>cuts</a:t>
            </a:r>
            <a:r>
              <a:rPr spc="45" dirty="0"/>
              <a:t> </a:t>
            </a:r>
            <a:r>
              <a:rPr spc="-55" dirty="0"/>
              <a:t>off</a:t>
            </a:r>
            <a:r>
              <a:rPr spc="40" dirty="0"/>
              <a:t> </a:t>
            </a:r>
            <a:r>
              <a:rPr spc="120" dirty="0"/>
              <a:t>at</a:t>
            </a:r>
            <a:r>
              <a:rPr spc="40" dirty="0"/>
              <a:t> </a:t>
            </a:r>
            <a:r>
              <a:rPr dirty="0"/>
              <a:t>a</a:t>
            </a:r>
            <a:r>
              <a:rPr spc="45" dirty="0"/>
              <a:t> </a:t>
            </a:r>
            <a:r>
              <a:rPr dirty="0"/>
              <a:t>maximum</a:t>
            </a:r>
            <a:r>
              <a:rPr spc="40" dirty="0"/>
              <a:t> </a:t>
            </a:r>
            <a:r>
              <a:rPr dirty="0"/>
              <a:t>frequency.</a:t>
            </a:r>
            <a:r>
              <a:rPr spc="310" dirty="0"/>
              <a:t> </a:t>
            </a:r>
            <a:r>
              <a:rPr dirty="0"/>
              <a:t>Is</a:t>
            </a:r>
            <a:r>
              <a:rPr spc="40" dirty="0"/>
              <a:t> </a:t>
            </a:r>
            <a:r>
              <a:rPr spc="114" dirty="0"/>
              <a:t>that</a:t>
            </a:r>
            <a:r>
              <a:rPr spc="40" dirty="0"/>
              <a:t> </a:t>
            </a:r>
            <a:r>
              <a:rPr dirty="0"/>
              <a:t>cutoff</a:t>
            </a:r>
            <a:r>
              <a:rPr spc="45" dirty="0"/>
              <a:t> </a:t>
            </a:r>
            <a:r>
              <a:rPr spc="-20" dirty="0"/>
              <a:t>more </a:t>
            </a:r>
            <a:r>
              <a:rPr spc="45" dirty="0"/>
              <a:t>important</a:t>
            </a:r>
            <a:r>
              <a:rPr spc="145" dirty="0"/>
              <a:t> </a:t>
            </a:r>
            <a:r>
              <a:rPr spc="75" dirty="0"/>
              <a:t>at.</a:t>
            </a:r>
            <a:r>
              <a:rPr spc="-225" dirty="0"/>
              <a:t> </a:t>
            </a:r>
            <a:r>
              <a:rPr dirty="0"/>
              <a:t>.</a:t>
            </a:r>
            <a:r>
              <a:rPr spc="-220" dirty="0"/>
              <a:t> </a:t>
            </a:r>
            <a:r>
              <a:rPr spc="-50" dirty="0"/>
              <a:t>.</a:t>
            </a:r>
          </a:p>
        </p:txBody>
      </p:sp>
      <p:sp>
        <p:nvSpPr>
          <p:cNvPr id="5" name="object 5"/>
          <p:cNvSpPr txBox="1"/>
          <p:nvPr/>
        </p:nvSpPr>
        <p:spPr>
          <a:xfrm>
            <a:off x="719315" y="2421615"/>
            <a:ext cx="3127375" cy="103822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high</a:t>
            </a:r>
            <a:r>
              <a:rPr sz="2450" spc="280" dirty="0">
                <a:latin typeface="Times New Roman"/>
                <a:cs typeface="Times New Roman"/>
              </a:rPr>
              <a:t> </a:t>
            </a:r>
            <a:r>
              <a:rPr sz="2450" dirty="0">
                <a:latin typeface="Times New Roman"/>
                <a:cs typeface="Times New Roman"/>
              </a:rPr>
              <a:t>temperatures,</a:t>
            </a:r>
            <a:r>
              <a:rPr sz="2450" spc="280" dirty="0">
                <a:latin typeface="Times New Roman"/>
                <a:cs typeface="Times New Roman"/>
              </a:rPr>
              <a:t> </a:t>
            </a:r>
            <a:r>
              <a:rPr sz="2450" spc="-25" dirty="0">
                <a:latin typeface="Times New Roman"/>
                <a:cs typeface="Times New Roman"/>
              </a:rPr>
              <a:t>or</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35" dirty="0">
                <a:latin typeface="Times New Roman"/>
                <a:cs typeface="Times New Roman"/>
              </a:rPr>
              <a:t>low</a:t>
            </a:r>
            <a:r>
              <a:rPr sz="2450" spc="-105" dirty="0">
                <a:latin typeface="Times New Roman"/>
                <a:cs typeface="Times New Roman"/>
              </a:rPr>
              <a:t> </a:t>
            </a:r>
            <a:r>
              <a:rPr sz="2450" spc="-10" dirty="0">
                <a:latin typeface="Times New Roman"/>
                <a:cs typeface="Times New Roman"/>
              </a:rPr>
              <a:t>temperatures?</a:t>
            </a:r>
            <a:endParaRPr sz="2450">
              <a:latin typeface="Times New Roman"/>
              <a:cs typeface="Times New Roman"/>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68019" y="878291"/>
            <a:ext cx="8357870" cy="5537200"/>
          </a:xfrm>
          <a:prstGeom prst="rect">
            <a:avLst/>
          </a:prstGeom>
        </p:spPr>
        <p:txBody>
          <a:bodyPr vert="horz" wrap="square" lIns="0" tIns="12065" rIns="0" bIns="0" rtlCol="0">
            <a:spAutoFit/>
          </a:bodyPr>
          <a:lstStyle/>
          <a:p>
            <a:pPr marL="62865" algn="just">
              <a:lnSpc>
                <a:spcPct val="100000"/>
              </a:lnSpc>
              <a:spcBef>
                <a:spcPts val="95"/>
              </a:spcBef>
              <a:tabLst>
                <a:tab pos="66084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62865" marR="57150" algn="just">
              <a:lnSpc>
                <a:spcPct val="106700"/>
              </a:lnSpc>
            </a:pPr>
            <a:r>
              <a:rPr sz="1400" dirty="0">
                <a:latin typeface="Times New Roman"/>
                <a:cs typeface="Times New Roman"/>
              </a:rPr>
              <a:t>One</a:t>
            </a:r>
            <a:r>
              <a:rPr sz="1400" spc="350" dirty="0">
                <a:latin typeface="Times New Roman"/>
                <a:cs typeface="Times New Roman"/>
              </a:rPr>
              <a:t> </a:t>
            </a:r>
            <a:r>
              <a:rPr sz="1400" dirty="0">
                <a:latin typeface="Times New Roman"/>
                <a:cs typeface="Times New Roman"/>
              </a:rPr>
              <a:t>key</a:t>
            </a:r>
            <a:r>
              <a:rPr sz="1400" spc="350" dirty="0">
                <a:latin typeface="Times New Roman"/>
                <a:cs typeface="Times New Roman"/>
              </a:rPr>
              <a:t> </a:t>
            </a:r>
            <a:r>
              <a:rPr sz="1400" spc="50" dirty="0">
                <a:latin typeface="Times New Roman"/>
                <a:cs typeface="Times New Roman"/>
              </a:rPr>
              <a:t>feature</a:t>
            </a:r>
            <a:r>
              <a:rPr sz="1400" spc="355" dirty="0">
                <a:latin typeface="Times New Roman"/>
                <a:cs typeface="Times New Roman"/>
              </a:rPr>
              <a:t> </a:t>
            </a:r>
            <a:r>
              <a:rPr sz="1400" dirty="0">
                <a:latin typeface="Times New Roman"/>
                <a:cs typeface="Times New Roman"/>
              </a:rPr>
              <a:t>of</a:t>
            </a:r>
            <a:r>
              <a:rPr sz="1400" spc="350" dirty="0">
                <a:latin typeface="Times New Roman"/>
                <a:cs typeface="Times New Roman"/>
              </a:rPr>
              <a:t> </a:t>
            </a:r>
            <a:r>
              <a:rPr sz="1400" spc="70" dirty="0">
                <a:latin typeface="Times New Roman"/>
                <a:cs typeface="Times New Roman"/>
              </a:rPr>
              <a:t>the</a:t>
            </a:r>
            <a:r>
              <a:rPr sz="1400" spc="355" dirty="0">
                <a:latin typeface="Times New Roman"/>
                <a:cs typeface="Times New Roman"/>
              </a:rPr>
              <a:t> </a:t>
            </a:r>
            <a:r>
              <a:rPr sz="1400" dirty="0">
                <a:latin typeface="Times New Roman"/>
                <a:cs typeface="Times New Roman"/>
              </a:rPr>
              <a:t>Debye</a:t>
            </a:r>
            <a:r>
              <a:rPr sz="1400" spc="350" dirty="0">
                <a:latin typeface="Times New Roman"/>
                <a:cs typeface="Times New Roman"/>
              </a:rPr>
              <a:t> </a:t>
            </a:r>
            <a:r>
              <a:rPr sz="1400" dirty="0">
                <a:latin typeface="Times New Roman"/>
                <a:cs typeface="Times New Roman"/>
              </a:rPr>
              <a:t>model</a:t>
            </a:r>
            <a:r>
              <a:rPr sz="1400" spc="360" dirty="0">
                <a:latin typeface="Times New Roman"/>
                <a:cs typeface="Times New Roman"/>
              </a:rPr>
              <a:t> </a:t>
            </a:r>
            <a:r>
              <a:rPr sz="1400" dirty="0">
                <a:latin typeface="Times New Roman"/>
                <a:cs typeface="Times New Roman"/>
              </a:rPr>
              <a:t>is</a:t>
            </a:r>
            <a:r>
              <a:rPr sz="1400" spc="350" dirty="0">
                <a:latin typeface="Times New Roman"/>
                <a:cs typeface="Times New Roman"/>
              </a:rPr>
              <a:t> </a:t>
            </a:r>
            <a:r>
              <a:rPr sz="1400" spc="114" dirty="0">
                <a:latin typeface="Times New Roman"/>
                <a:cs typeface="Times New Roman"/>
              </a:rPr>
              <a:t>that</a:t>
            </a:r>
            <a:r>
              <a:rPr sz="1400" spc="355" dirty="0">
                <a:latin typeface="Times New Roman"/>
                <a:cs typeface="Times New Roman"/>
              </a:rPr>
              <a:t> </a:t>
            </a:r>
            <a:r>
              <a:rPr sz="1400" spc="70" dirty="0">
                <a:latin typeface="Times New Roman"/>
                <a:cs typeface="Times New Roman"/>
              </a:rPr>
              <a:t>the</a:t>
            </a:r>
            <a:r>
              <a:rPr sz="1400" spc="350" dirty="0">
                <a:latin typeface="Times New Roman"/>
                <a:cs typeface="Times New Roman"/>
              </a:rPr>
              <a:t> </a:t>
            </a:r>
            <a:r>
              <a:rPr sz="1400" spc="50" dirty="0">
                <a:latin typeface="Times New Roman"/>
                <a:cs typeface="Times New Roman"/>
              </a:rPr>
              <a:t>sum</a:t>
            </a:r>
            <a:r>
              <a:rPr sz="1400" spc="360" dirty="0">
                <a:latin typeface="Times New Roman"/>
                <a:cs typeface="Times New Roman"/>
              </a:rPr>
              <a:t> </a:t>
            </a:r>
            <a:r>
              <a:rPr sz="1400" dirty="0">
                <a:latin typeface="Times New Roman"/>
                <a:cs typeface="Times New Roman"/>
              </a:rPr>
              <a:t>over</a:t>
            </a:r>
            <a:r>
              <a:rPr sz="1400" spc="350" dirty="0">
                <a:latin typeface="Times New Roman"/>
                <a:cs typeface="Times New Roman"/>
              </a:rPr>
              <a:t> </a:t>
            </a:r>
            <a:r>
              <a:rPr sz="1400" dirty="0">
                <a:latin typeface="Times New Roman"/>
                <a:cs typeface="Times New Roman"/>
              </a:rPr>
              <a:t>all</a:t>
            </a:r>
            <a:r>
              <a:rPr sz="1400" spc="355" dirty="0">
                <a:latin typeface="Times New Roman"/>
                <a:cs typeface="Times New Roman"/>
              </a:rPr>
              <a:t> </a:t>
            </a:r>
            <a:r>
              <a:rPr sz="1400" spc="70" dirty="0">
                <a:latin typeface="Times New Roman"/>
                <a:cs typeface="Times New Roman"/>
              </a:rPr>
              <a:t>the</a:t>
            </a:r>
            <a:r>
              <a:rPr sz="1400" spc="350" dirty="0">
                <a:latin typeface="Times New Roman"/>
                <a:cs typeface="Times New Roman"/>
              </a:rPr>
              <a:t> </a:t>
            </a:r>
            <a:r>
              <a:rPr sz="1400" dirty="0">
                <a:latin typeface="Times New Roman"/>
                <a:cs typeface="Times New Roman"/>
              </a:rPr>
              <a:t>oscillations</a:t>
            </a:r>
            <a:r>
              <a:rPr sz="1400" spc="355" dirty="0">
                <a:latin typeface="Times New Roman"/>
                <a:cs typeface="Times New Roman"/>
              </a:rPr>
              <a:t> </a:t>
            </a:r>
            <a:r>
              <a:rPr sz="1400" spc="55" dirty="0">
                <a:latin typeface="Times New Roman"/>
                <a:cs typeface="Times New Roman"/>
              </a:rPr>
              <a:t>cuts</a:t>
            </a:r>
            <a:r>
              <a:rPr sz="1400" spc="350" dirty="0">
                <a:latin typeface="Times New Roman"/>
                <a:cs typeface="Times New Roman"/>
              </a:rPr>
              <a:t> </a:t>
            </a:r>
            <a:r>
              <a:rPr sz="1400" dirty="0">
                <a:latin typeface="Times New Roman"/>
                <a:cs typeface="Times New Roman"/>
              </a:rPr>
              <a:t>off</a:t>
            </a:r>
            <a:r>
              <a:rPr sz="1400" spc="350" dirty="0">
                <a:latin typeface="Times New Roman"/>
                <a:cs typeface="Times New Roman"/>
              </a:rPr>
              <a:t> </a:t>
            </a:r>
            <a:r>
              <a:rPr sz="1400" spc="114" dirty="0">
                <a:latin typeface="Times New Roman"/>
                <a:cs typeface="Times New Roman"/>
              </a:rPr>
              <a:t>at</a:t>
            </a:r>
            <a:r>
              <a:rPr sz="1400" spc="355" dirty="0">
                <a:latin typeface="Times New Roman"/>
                <a:cs typeface="Times New Roman"/>
              </a:rPr>
              <a:t> </a:t>
            </a:r>
            <a:r>
              <a:rPr sz="1400" spc="75" dirty="0">
                <a:latin typeface="Times New Roman"/>
                <a:cs typeface="Times New Roman"/>
              </a:rPr>
              <a:t>a</a:t>
            </a:r>
            <a:r>
              <a:rPr sz="1400" spc="350" dirty="0">
                <a:latin typeface="Times New Roman"/>
                <a:cs typeface="Times New Roman"/>
              </a:rPr>
              <a:t> </a:t>
            </a:r>
            <a:r>
              <a:rPr sz="1400" spc="40" dirty="0">
                <a:latin typeface="Times New Roman"/>
                <a:cs typeface="Times New Roman"/>
              </a:rPr>
              <a:t>maximum </a:t>
            </a:r>
            <a:r>
              <a:rPr sz="1400" dirty="0">
                <a:latin typeface="Times New Roman"/>
                <a:cs typeface="Times New Roman"/>
              </a:rPr>
              <a:t>frequency.</a:t>
            </a:r>
            <a:r>
              <a:rPr sz="1400" spc="360" dirty="0">
                <a:latin typeface="Times New Roman"/>
                <a:cs typeface="Times New Roman"/>
              </a:rPr>
              <a:t> </a:t>
            </a:r>
            <a:r>
              <a:rPr sz="1400" dirty="0">
                <a:latin typeface="Times New Roman"/>
                <a:cs typeface="Times New Roman"/>
              </a:rPr>
              <a:t>Is</a:t>
            </a:r>
            <a:r>
              <a:rPr sz="1400" spc="180" dirty="0">
                <a:latin typeface="Times New Roman"/>
                <a:cs typeface="Times New Roman"/>
              </a:rPr>
              <a:t> </a:t>
            </a:r>
            <a:r>
              <a:rPr sz="1400" spc="114" dirty="0">
                <a:latin typeface="Times New Roman"/>
                <a:cs typeface="Times New Roman"/>
              </a:rPr>
              <a:t>that</a:t>
            </a:r>
            <a:r>
              <a:rPr sz="1400" spc="180" dirty="0">
                <a:latin typeface="Times New Roman"/>
                <a:cs typeface="Times New Roman"/>
              </a:rPr>
              <a:t> </a:t>
            </a:r>
            <a:r>
              <a:rPr sz="1400" dirty="0">
                <a:latin typeface="Times New Roman"/>
                <a:cs typeface="Times New Roman"/>
              </a:rPr>
              <a:t>cutoff</a:t>
            </a:r>
            <a:r>
              <a:rPr sz="1400" spc="185" dirty="0">
                <a:latin typeface="Times New Roman"/>
                <a:cs typeface="Times New Roman"/>
              </a:rPr>
              <a:t> </a:t>
            </a:r>
            <a:r>
              <a:rPr sz="1400" dirty="0">
                <a:latin typeface="Times New Roman"/>
                <a:cs typeface="Times New Roman"/>
              </a:rPr>
              <a:t>more</a:t>
            </a:r>
            <a:r>
              <a:rPr sz="1400" spc="180" dirty="0">
                <a:latin typeface="Times New Roman"/>
                <a:cs typeface="Times New Roman"/>
              </a:rPr>
              <a:t> </a:t>
            </a:r>
            <a:r>
              <a:rPr sz="1400" spc="75" dirty="0">
                <a:latin typeface="Times New Roman"/>
                <a:cs typeface="Times New Roman"/>
              </a:rPr>
              <a:t>important</a:t>
            </a:r>
            <a:r>
              <a:rPr sz="1400" spc="180" dirty="0">
                <a:latin typeface="Times New Roman"/>
                <a:cs typeface="Times New Roman"/>
              </a:rPr>
              <a:t> </a:t>
            </a:r>
            <a:r>
              <a:rPr sz="1400" spc="90" dirty="0">
                <a:latin typeface="Times New Roman"/>
                <a:cs typeface="Times New Roman"/>
              </a:rPr>
              <a:t>at.</a:t>
            </a:r>
            <a:r>
              <a:rPr sz="1400" spc="-85" dirty="0">
                <a:latin typeface="Times New Roman"/>
                <a:cs typeface="Times New Roman"/>
              </a:rPr>
              <a:t> </a:t>
            </a:r>
            <a:r>
              <a:rPr sz="1400" dirty="0">
                <a:latin typeface="Times New Roman"/>
                <a:cs typeface="Times New Roman"/>
              </a:rPr>
              <a:t>.</a:t>
            </a:r>
            <a:r>
              <a:rPr sz="1400" spc="-80" dirty="0">
                <a:latin typeface="Times New Roman"/>
                <a:cs typeface="Times New Roman"/>
              </a:rPr>
              <a:t> </a:t>
            </a:r>
            <a:r>
              <a:rPr sz="1400" spc="-50" dirty="0">
                <a:latin typeface="Times New Roman"/>
                <a:cs typeface="Times New Roman"/>
              </a:rPr>
              <a:t>.</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434340" indent="-257175">
              <a:lnSpc>
                <a:spcPct val="100000"/>
              </a:lnSpc>
              <a:buAutoNum type="alphaUcPeriod"/>
              <a:tabLst>
                <a:tab pos="434340" algn="l"/>
              </a:tabLst>
            </a:pPr>
            <a:r>
              <a:rPr sz="1400" dirty="0">
                <a:latin typeface="Times New Roman"/>
                <a:cs typeface="Times New Roman"/>
              </a:rPr>
              <a:t>high</a:t>
            </a:r>
            <a:r>
              <a:rPr sz="1400" spc="210" dirty="0">
                <a:latin typeface="Times New Roman"/>
                <a:cs typeface="Times New Roman"/>
              </a:rPr>
              <a:t> </a:t>
            </a:r>
            <a:r>
              <a:rPr sz="1400" spc="60" dirty="0">
                <a:latin typeface="Times New Roman"/>
                <a:cs typeface="Times New Roman"/>
              </a:rPr>
              <a:t>temperatures,</a:t>
            </a:r>
            <a:r>
              <a:rPr sz="1400" spc="220" dirty="0">
                <a:latin typeface="Times New Roman"/>
                <a:cs typeface="Times New Roman"/>
              </a:rPr>
              <a:t> </a:t>
            </a:r>
            <a:r>
              <a:rPr sz="1400" spc="-25" dirty="0">
                <a:latin typeface="Times New Roman"/>
                <a:cs typeface="Times New Roman"/>
              </a:rPr>
              <a:t>or</a:t>
            </a:r>
            <a:endParaRPr sz="1400">
              <a:latin typeface="Times New Roman"/>
              <a:cs typeface="Times New Roman"/>
            </a:endParaRPr>
          </a:p>
          <a:p>
            <a:pPr marL="434340" indent="-249554">
              <a:lnSpc>
                <a:spcPct val="100000"/>
              </a:lnSpc>
              <a:spcBef>
                <a:spcPts val="1110"/>
              </a:spcBef>
              <a:buAutoNum type="alphaUcPeriod"/>
              <a:tabLst>
                <a:tab pos="434340" algn="l"/>
              </a:tabLst>
            </a:pPr>
            <a:r>
              <a:rPr sz="1400" dirty="0">
                <a:latin typeface="Times New Roman"/>
                <a:cs typeface="Times New Roman"/>
              </a:rPr>
              <a:t>low</a:t>
            </a:r>
            <a:r>
              <a:rPr sz="1400" spc="65" dirty="0">
                <a:latin typeface="Times New Roman"/>
                <a:cs typeface="Times New Roman"/>
              </a:rPr>
              <a:t> </a:t>
            </a:r>
            <a:r>
              <a:rPr sz="1400" spc="55" dirty="0">
                <a:latin typeface="Times New Roman"/>
                <a:cs typeface="Times New Roman"/>
              </a:rPr>
              <a:t>temperatures?</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52069" algn="just">
              <a:lnSpc>
                <a:spcPct val="100000"/>
              </a:lnSpc>
            </a:pPr>
            <a:r>
              <a:rPr sz="1400" b="1" dirty="0">
                <a:latin typeface="Georgia"/>
                <a:cs typeface="Georgia"/>
              </a:rPr>
              <a:t>Solution:</a:t>
            </a:r>
            <a:r>
              <a:rPr sz="1400" b="1" spc="280" dirty="0">
                <a:latin typeface="Georgia"/>
                <a:cs typeface="Georgia"/>
              </a:rPr>
              <a:t>  </a:t>
            </a:r>
            <a:r>
              <a:rPr sz="1400" spc="75" dirty="0">
                <a:latin typeface="Times New Roman"/>
                <a:cs typeface="Times New Roman"/>
              </a:rPr>
              <a:t>The</a:t>
            </a:r>
            <a:r>
              <a:rPr sz="1400" spc="114" dirty="0">
                <a:latin typeface="Times New Roman"/>
                <a:cs typeface="Times New Roman"/>
              </a:rPr>
              <a:t> </a:t>
            </a:r>
            <a:r>
              <a:rPr sz="1400" dirty="0">
                <a:latin typeface="Times New Roman"/>
                <a:cs typeface="Times New Roman"/>
              </a:rPr>
              <a:t>cutoff</a:t>
            </a:r>
            <a:r>
              <a:rPr sz="1400" spc="110" dirty="0">
                <a:latin typeface="Times New Roman"/>
                <a:cs typeface="Times New Roman"/>
              </a:rPr>
              <a:t> </a:t>
            </a:r>
            <a:r>
              <a:rPr sz="1400" spc="75" dirty="0">
                <a:latin typeface="Times New Roman"/>
                <a:cs typeface="Times New Roman"/>
              </a:rPr>
              <a:t>matters</a:t>
            </a:r>
            <a:r>
              <a:rPr sz="1400" spc="114" dirty="0">
                <a:latin typeface="Times New Roman"/>
                <a:cs typeface="Times New Roman"/>
              </a:rPr>
              <a:t> at</a:t>
            </a:r>
            <a:r>
              <a:rPr sz="1400" spc="110" dirty="0">
                <a:latin typeface="Times New Roman"/>
                <a:cs typeface="Times New Roman"/>
              </a:rPr>
              <a:t> </a:t>
            </a:r>
            <a:r>
              <a:rPr sz="1400" dirty="0">
                <a:latin typeface="Times New Roman"/>
                <a:cs typeface="Times New Roman"/>
              </a:rPr>
              <a:t>high</a:t>
            </a:r>
            <a:r>
              <a:rPr sz="1400" spc="114" dirty="0">
                <a:latin typeface="Times New Roman"/>
                <a:cs typeface="Times New Roman"/>
              </a:rPr>
              <a:t> </a:t>
            </a:r>
            <a:r>
              <a:rPr sz="1400" spc="60" dirty="0">
                <a:latin typeface="Times New Roman"/>
                <a:cs typeface="Times New Roman"/>
              </a:rPr>
              <a:t>temperatures.</a:t>
            </a:r>
            <a:r>
              <a:rPr sz="1400" spc="275" dirty="0">
                <a:latin typeface="Times New Roman"/>
                <a:cs typeface="Times New Roman"/>
              </a:rPr>
              <a:t> </a:t>
            </a:r>
            <a:r>
              <a:rPr sz="1400" dirty="0">
                <a:latin typeface="Times New Roman"/>
                <a:cs typeface="Times New Roman"/>
              </a:rPr>
              <a:t>Here’s</a:t>
            </a:r>
            <a:r>
              <a:rPr sz="1400" spc="110" dirty="0">
                <a:latin typeface="Times New Roman"/>
                <a:cs typeface="Times New Roman"/>
              </a:rPr>
              <a:t> </a:t>
            </a:r>
            <a:r>
              <a:rPr sz="1400" spc="-20" dirty="0">
                <a:latin typeface="Times New Roman"/>
                <a:cs typeface="Times New Roman"/>
              </a:rPr>
              <a:t>why.</a:t>
            </a:r>
            <a:endParaRPr sz="1400">
              <a:latin typeface="Times New Roman"/>
              <a:cs typeface="Times New Roman"/>
            </a:endParaRPr>
          </a:p>
          <a:p>
            <a:pPr marL="63500" marR="56515" algn="just">
              <a:lnSpc>
                <a:spcPct val="106700"/>
              </a:lnSpc>
              <a:spcBef>
                <a:spcPts val="600"/>
              </a:spcBef>
            </a:pPr>
            <a:r>
              <a:rPr sz="1400" dirty="0">
                <a:latin typeface="Times New Roman"/>
                <a:cs typeface="Times New Roman"/>
              </a:rPr>
              <a:t>According</a:t>
            </a:r>
            <a:r>
              <a:rPr sz="1400" spc="150" dirty="0">
                <a:latin typeface="Times New Roman"/>
                <a:cs typeface="Times New Roman"/>
              </a:rPr>
              <a:t> </a:t>
            </a:r>
            <a:r>
              <a:rPr sz="1400" spc="75" dirty="0">
                <a:latin typeface="Times New Roman"/>
                <a:cs typeface="Times New Roman"/>
              </a:rPr>
              <a:t>to</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dirty="0">
                <a:latin typeface="Times New Roman"/>
                <a:cs typeface="Times New Roman"/>
              </a:rPr>
              <a:t>Debye</a:t>
            </a:r>
            <a:r>
              <a:rPr sz="1400" spc="150" dirty="0">
                <a:latin typeface="Times New Roman"/>
                <a:cs typeface="Times New Roman"/>
              </a:rPr>
              <a:t> </a:t>
            </a:r>
            <a:r>
              <a:rPr sz="1400" dirty="0">
                <a:latin typeface="Times New Roman"/>
                <a:cs typeface="Times New Roman"/>
              </a:rPr>
              <a:t>model,</a:t>
            </a:r>
            <a:r>
              <a:rPr sz="1400" spc="160" dirty="0">
                <a:latin typeface="Times New Roman"/>
                <a:cs typeface="Times New Roman"/>
              </a:rPr>
              <a:t> </a:t>
            </a:r>
            <a:r>
              <a:rPr sz="1400" dirty="0">
                <a:latin typeface="Times New Roman"/>
                <a:cs typeface="Times New Roman"/>
              </a:rPr>
              <a:t>each</a:t>
            </a:r>
            <a:r>
              <a:rPr sz="1400" spc="150" dirty="0">
                <a:latin typeface="Times New Roman"/>
                <a:cs typeface="Times New Roman"/>
              </a:rPr>
              <a:t> </a:t>
            </a:r>
            <a:r>
              <a:rPr sz="1400" spc="55" dirty="0">
                <a:latin typeface="Times New Roman"/>
                <a:cs typeface="Times New Roman"/>
              </a:rPr>
              <a:t>standing</a:t>
            </a:r>
            <a:r>
              <a:rPr sz="1400" spc="150" dirty="0">
                <a:latin typeface="Times New Roman"/>
                <a:cs typeface="Times New Roman"/>
              </a:rPr>
              <a:t> </a:t>
            </a:r>
            <a:r>
              <a:rPr sz="1400" dirty="0">
                <a:latin typeface="Times New Roman"/>
                <a:cs typeface="Times New Roman"/>
              </a:rPr>
              <a:t>wave</a:t>
            </a:r>
            <a:r>
              <a:rPr sz="1400" spc="155" dirty="0">
                <a:latin typeface="Times New Roman"/>
                <a:cs typeface="Times New Roman"/>
              </a:rPr>
              <a:t> </a:t>
            </a:r>
            <a:r>
              <a:rPr sz="1400" dirty="0">
                <a:latin typeface="Times New Roman"/>
                <a:cs typeface="Times New Roman"/>
              </a:rPr>
              <a:t>can</a:t>
            </a:r>
            <a:r>
              <a:rPr sz="1400" spc="155" dirty="0">
                <a:latin typeface="Times New Roman"/>
                <a:cs typeface="Times New Roman"/>
              </a:rPr>
              <a:t> </a:t>
            </a:r>
            <a:r>
              <a:rPr sz="1400" dirty="0">
                <a:latin typeface="Times New Roman"/>
                <a:cs typeface="Times New Roman"/>
              </a:rPr>
              <a:t>have</a:t>
            </a:r>
            <a:r>
              <a:rPr sz="1400" spc="150" dirty="0">
                <a:latin typeface="Times New Roman"/>
                <a:cs typeface="Times New Roman"/>
              </a:rPr>
              <a:t> </a:t>
            </a:r>
            <a:r>
              <a:rPr sz="1400" dirty="0">
                <a:latin typeface="Times New Roman"/>
                <a:cs typeface="Times New Roman"/>
              </a:rPr>
              <a:t>energy</a:t>
            </a:r>
            <a:r>
              <a:rPr sz="1400" spc="155" dirty="0">
                <a:latin typeface="Times New Roman"/>
                <a:cs typeface="Times New Roman"/>
              </a:rPr>
              <a:t> </a:t>
            </a:r>
            <a:r>
              <a:rPr sz="1400" dirty="0">
                <a:latin typeface="Times New Roman"/>
                <a:cs typeface="Times New Roman"/>
              </a:rPr>
              <a:t>0,</a:t>
            </a:r>
            <a:r>
              <a:rPr sz="1400" spc="160" dirty="0">
                <a:latin typeface="Times New Roman"/>
                <a:cs typeface="Times New Roman"/>
              </a:rPr>
              <a:t> </a:t>
            </a:r>
            <a:r>
              <a:rPr sz="1400" spc="-55" dirty="0">
                <a:latin typeface="Lucida Sans Unicode"/>
                <a:cs typeface="Lucida Sans Unicode"/>
              </a:rPr>
              <a:t>ℏ</a:t>
            </a:r>
            <a:r>
              <a:rPr sz="1400" spc="-55" dirty="0">
                <a:latin typeface="Cambria"/>
                <a:cs typeface="Cambria"/>
              </a:rPr>
              <a:t>ω</a:t>
            </a:r>
            <a:r>
              <a:rPr sz="1400" spc="-55" dirty="0">
                <a:latin typeface="Times New Roman"/>
                <a:cs typeface="Times New Roman"/>
              </a:rPr>
              <a:t>,</a:t>
            </a:r>
            <a:r>
              <a:rPr sz="1400" spc="155" dirty="0">
                <a:latin typeface="Times New Roman"/>
                <a:cs typeface="Times New Roman"/>
              </a:rPr>
              <a:t> </a:t>
            </a:r>
            <a:r>
              <a:rPr sz="1400" spc="-45" dirty="0">
                <a:latin typeface="Times New Roman"/>
                <a:cs typeface="Times New Roman"/>
              </a:rPr>
              <a:t>2</a:t>
            </a:r>
            <a:r>
              <a:rPr sz="1400" spc="-45" dirty="0">
                <a:latin typeface="Lucida Sans Unicode"/>
                <a:cs typeface="Lucida Sans Unicode"/>
              </a:rPr>
              <a:t>ℏ</a:t>
            </a:r>
            <a:r>
              <a:rPr sz="1400" spc="-45" dirty="0">
                <a:latin typeface="Cambria"/>
                <a:cs typeface="Cambria"/>
              </a:rPr>
              <a:t>ω</a:t>
            </a:r>
            <a:r>
              <a:rPr sz="1400" spc="-45" dirty="0">
                <a:latin typeface="Times New Roman"/>
                <a:cs typeface="Times New Roman"/>
              </a:rPr>
              <a:t>,</a:t>
            </a:r>
            <a:r>
              <a:rPr sz="1400" spc="155" dirty="0">
                <a:latin typeface="Times New Roman"/>
                <a:cs typeface="Times New Roman"/>
              </a:rPr>
              <a:t> </a:t>
            </a:r>
            <a:r>
              <a:rPr sz="1400" spc="70" dirty="0">
                <a:latin typeface="Times New Roman"/>
                <a:cs typeface="Times New Roman"/>
              </a:rPr>
              <a:t>and</a:t>
            </a:r>
            <a:r>
              <a:rPr sz="1400" spc="160" dirty="0">
                <a:latin typeface="Times New Roman"/>
                <a:cs typeface="Times New Roman"/>
              </a:rPr>
              <a:t> </a:t>
            </a:r>
            <a:r>
              <a:rPr sz="1400" dirty="0">
                <a:latin typeface="Times New Roman"/>
                <a:cs typeface="Times New Roman"/>
              </a:rPr>
              <a:t>so</a:t>
            </a:r>
            <a:r>
              <a:rPr sz="1400" spc="150" dirty="0">
                <a:latin typeface="Times New Roman"/>
                <a:cs typeface="Times New Roman"/>
              </a:rPr>
              <a:t> </a:t>
            </a:r>
            <a:r>
              <a:rPr sz="1400" dirty="0">
                <a:latin typeface="Times New Roman"/>
                <a:cs typeface="Times New Roman"/>
              </a:rPr>
              <a:t>on,</a:t>
            </a:r>
            <a:r>
              <a:rPr sz="1400" spc="155" dirty="0">
                <a:latin typeface="Times New Roman"/>
                <a:cs typeface="Times New Roman"/>
              </a:rPr>
              <a:t> </a:t>
            </a:r>
            <a:r>
              <a:rPr sz="1400" dirty="0">
                <a:latin typeface="Times New Roman"/>
                <a:cs typeface="Times New Roman"/>
              </a:rPr>
              <a:t>where</a:t>
            </a:r>
            <a:r>
              <a:rPr sz="1400" spc="155" dirty="0">
                <a:latin typeface="Times New Roman"/>
                <a:cs typeface="Times New Roman"/>
              </a:rPr>
              <a:t> </a:t>
            </a:r>
            <a:r>
              <a:rPr sz="1400" dirty="0">
                <a:latin typeface="Cambria"/>
                <a:cs typeface="Cambria"/>
              </a:rPr>
              <a:t>ω</a:t>
            </a:r>
            <a:r>
              <a:rPr sz="1400" spc="250" dirty="0">
                <a:latin typeface="Cambria"/>
                <a:cs typeface="Cambria"/>
              </a:rPr>
              <a:t> </a:t>
            </a:r>
            <a:r>
              <a:rPr sz="1400" spc="-10" dirty="0">
                <a:latin typeface="Times New Roman"/>
                <a:cs typeface="Times New Roman"/>
              </a:rPr>
              <a:t>takes </a:t>
            </a:r>
            <a:r>
              <a:rPr sz="1400" dirty="0">
                <a:latin typeface="Times New Roman"/>
                <a:cs typeface="Times New Roman"/>
              </a:rPr>
              <a:t>on</a:t>
            </a:r>
            <a:r>
              <a:rPr sz="1400" spc="195" dirty="0">
                <a:latin typeface="Times New Roman"/>
                <a:cs typeface="Times New Roman"/>
              </a:rPr>
              <a:t> </a:t>
            </a:r>
            <a:r>
              <a:rPr sz="1400" dirty="0">
                <a:latin typeface="Times New Roman"/>
                <a:cs typeface="Times New Roman"/>
              </a:rPr>
              <a:t>different</a:t>
            </a:r>
            <a:r>
              <a:rPr sz="1400" spc="200" dirty="0">
                <a:latin typeface="Times New Roman"/>
                <a:cs typeface="Times New Roman"/>
              </a:rPr>
              <a:t> </a:t>
            </a:r>
            <a:r>
              <a:rPr sz="1400" dirty="0">
                <a:latin typeface="Times New Roman"/>
                <a:cs typeface="Times New Roman"/>
              </a:rPr>
              <a:t>values</a:t>
            </a:r>
            <a:r>
              <a:rPr sz="1400" spc="200" dirty="0">
                <a:latin typeface="Times New Roman"/>
                <a:cs typeface="Times New Roman"/>
              </a:rPr>
              <a:t> </a:t>
            </a:r>
            <a:r>
              <a:rPr sz="1400" dirty="0">
                <a:latin typeface="Times New Roman"/>
                <a:cs typeface="Times New Roman"/>
              </a:rPr>
              <a:t>for</a:t>
            </a:r>
            <a:r>
              <a:rPr sz="1400" spc="210" dirty="0">
                <a:latin typeface="Times New Roman"/>
                <a:cs typeface="Times New Roman"/>
              </a:rPr>
              <a:t> </a:t>
            </a:r>
            <a:r>
              <a:rPr sz="1400" spc="70" dirty="0">
                <a:latin typeface="Times New Roman"/>
                <a:cs typeface="Times New Roman"/>
              </a:rPr>
              <a:t>the</a:t>
            </a:r>
            <a:r>
              <a:rPr sz="1400" spc="195" dirty="0">
                <a:latin typeface="Times New Roman"/>
                <a:cs typeface="Times New Roman"/>
              </a:rPr>
              <a:t> </a:t>
            </a:r>
            <a:r>
              <a:rPr sz="1400" dirty="0">
                <a:latin typeface="Times New Roman"/>
                <a:cs typeface="Times New Roman"/>
              </a:rPr>
              <a:t>different</a:t>
            </a:r>
            <a:r>
              <a:rPr sz="1400" spc="200" dirty="0">
                <a:latin typeface="Times New Roman"/>
                <a:cs typeface="Times New Roman"/>
              </a:rPr>
              <a:t> </a:t>
            </a:r>
            <a:r>
              <a:rPr sz="1400" spc="55" dirty="0">
                <a:latin typeface="Times New Roman"/>
                <a:cs typeface="Times New Roman"/>
              </a:rPr>
              <a:t>standing</a:t>
            </a:r>
            <a:r>
              <a:rPr sz="1400" spc="200" dirty="0">
                <a:latin typeface="Times New Roman"/>
                <a:cs typeface="Times New Roman"/>
              </a:rPr>
              <a:t> </a:t>
            </a:r>
            <a:r>
              <a:rPr sz="1400" dirty="0">
                <a:latin typeface="Times New Roman"/>
                <a:cs typeface="Times New Roman"/>
              </a:rPr>
              <a:t>waves.</a:t>
            </a:r>
            <a:r>
              <a:rPr sz="1400" spc="390" dirty="0">
                <a:latin typeface="Times New Roman"/>
                <a:cs typeface="Times New Roman"/>
              </a:rPr>
              <a:t> </a:t>
            </a:r>
            <a:r>
              <a:rPr sz="1400" dirty="0">
                <a:latin typeface="Times New Roman"/>
                <a:cs typeface="Times New Roman"/>
              </a:rPr>
              <a:t>(We’re</a:t>
            </a:r>
            <a:r>
              <a:rPr sz="1400" spc="200" dirty="0">
                <a:latin typeface="Times New Roman"/>
                <a:cs typeface="Times New Roman"/>
              </a:rPr>
              <a:t> </a:t>
            </a:r>
            <a:r>
              <a:rPr sz="1400" dirty="0">
                <a:latin typeface="Times New Roman"/>
                <a:cs typeface="Times New Roman"/>
              </a:rPr>
              <a:t>still</a:t>
            </a:r>
            <a:r>
              <a:rPr sz="1400" spc="204" dirty="0">
                <a:latin typeface="Times New Roman"/>
                <a:cs typeface="Times New Roman"/>
              </a:rPr>
              <a:t> </a:t>
            </a:r>
            <a:r>
              <a:rPr sz="1400" dirty="0">
                <a:latin typeface="Times New Roman"/>
                <a:cs typeface="Times New Roman"/>
              </a:rPr>
              <a:t>ignoring</a:t>
            </a:r>
            <a:r>
              <a:rPr sz="1400" spc="200"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50" dirty="0">
                <a:latin typeface="Times New Roman"/>
                <a:cs typeface="Times New Roman"/>
              </a:rPr>
              <a:t>ground</a:t>
            </a:r>
            <a:r>
              <a:rPr sz="1400" spc="204" dirty="0">
                <a:latin typeface="Times New Roman"/>
                <a:cs typeface="Times New Roman"/>
              </a:rPr>
              <a:t> </a:t>
            </a:r>
            <a:r>
              <a:rPr sz="1400" spc="75" dirty="0">
                <a:latin typeface="Times New Roman"/>
                <a:cs typeface="Times New Roman"/>
              </a:rPr>
              <a:t>state</a:t>
            </a:r>
            <a:r>
              <a:rPr sz="1400" spc="200" dirty="0">
                <a:latin typeface="Times New Roman"/>
                <a:cs typeface="Times New Roman"/>
              </a:rPr>
              <a:t> </a:t>
            </a:r>
            <a:r>
              <a:rPr sz="1400" spc="-10" dirty="0">
                <a:latin typeface="Times New Roman"/>
                <a:cs typeface="Times New Roman"/>
              </a:rPr>
              <a:t>energies.)</a:t>
            </a:r>
            <a:endParaRPr sz="1400">
              <a:latin typeface="Times New Roman"/>
              <a:cs typeface="Times New Roman"/>
            </a:endParaRPr>
          </a:p>
          <a:p>
            <a:pPr marL="63500" marR="53975" algn="just">
              <a:lnSpc>
                <a:spcPct val="106700"/>
              </a:lnSpc>
              <a:spcBef>
                <a:spcPts val="595"/>
              </a:spcBef>
            </a:pPr>
            <a:r>
              <a:rPr sz="1400" spc="75" dirty="0">
                <a:latin typeface="Times New Roman"/>
                <a:cs typeface="Times New Roman"/>
              </a:rPr>
              <a:t>At</a:t>
            </a:r>
            <a:r>
              <a:rPr sz="1400" spc="430" dirty="0">
                <a:latin typeface="Times New Roman"/>
                <a:cs typeface="Times New Roman"/>
              </a:rPr>
              <a:t> </a:t>
            </a:r>
            <a:r>
              <a:rPr sz="1400" dirty="0">
                <a:latin typeface="Times New Roman"/>
                <a:cs typeface="Times New Roman"/>
              </a:rPr>
              <a:t>low</a:t>
            </a:r>
            <a:r>
              <a:rPr sz="1400" spc="430" dirty="0">
                <a:latin typeface="Times New Roman"/>
                <a:cs typeface="Times New Roman"/>
              </a:rPr>
              <a:t> </a:t>
            </a:r>
            <a:r>
              <a:rPr sz="1400" spc="65" dirty="0">
                <a:latin typeface="Times New Roman"/>
                <a:cs typeface="Times New Roman"/>
              </a:rPr>
              <a:t>temperatures</a:t>
            </a:r>
            <a:r>
              <a:rPr sz="1400" spc="434" dirty="0">
                <a:latin typeface="Times New Roman"/>
                <a:cs typeface="Times New Roman"/>
              </a:rPr>
              <a:t> </a:t>
            </a:r>
            <a:r>
              <a:rPr sz="1400" spc="70" dirty="0">
                <a:latin typeface="Times New Roman"/>
                <a:cs typeface="Times New Roman"/>
              </a:rPr>
              <a:t>the</a:t>
            </a:r>
            <a:r>
              <a:rPr sz="1400" spc="430" dirty="0">
                <a:latin typeface="Times New Roman"/>
                <a:cs typeface="Times New Roman"/>
              </a:rPr>
              <a:t> </a:t>
            </a:r>
            <a:r>
              <a:rPr sz="1400" dirty="0">
                <a:latin typeface="Times New Roman"/>
                <a:cs typeface="Times New Roman"/>
              </a:rPr>
              <a:t>high-frequency</a:t>
            </a:r>
            <a:r>
              <a:rPr sz="1400" spc="434" dirty="0">
                <a:latin typeface="Times New Roman"/>
                <a:cs typeface="Times New Roman"/>
              </a:rPr>
              <a:t> </a:t>
            </a:r>
            <a:r>
              <a:rPr sz="1400" dirty="0">
                <a:latin typeface="Times New Roman"/>
                <a:cs typeface="Times New Roman"/>
              </a:rPr>
              <a:t>waves</a:t>
            </a:r>
            <a:r>
              <a:rPr sz="1400" spc="430" dirty="0">
                <a:latin typeface="Times New Roman"/>
                <a:cs typeface="Times New Roman"/>
              </a:rPr>
              <a:t> </a:t>
            </a:r>
            <a:r>
              <a:rPr sz="1400" dirty="0">
                <a:latin typeface="Times New Roman"/>
                <a:cs typeface="Times New Roman"/>
              </a:rPr>
              <a:t>don’t</a:t>
            </a:r>
            <a:r>
              <a:rPr sz="1400" spc="434" dirty="0">
                <a:latin typeface="Times New Roman"/>
                <a:cs typeface="Times New Roman"/>
              </a:rPr>
              <a:t> </a:t>
            </a:r>
            <a:r>
              <a:rPr sz="1400" dirty="0">
                <a:latin typeface="Times New Roman"/>
                <a:cs typeface="Times New Roman"/>
              </a:rPr>
              <a:t>have</a:t>
            </a:r>
            <a:r>
              <a:rPr sz="1400" spc="430" dirty="0">
                <a:latin typeface="Times New Roman"/>
                <a:cs typeface="Times New Roman"/>
              </a:rPr>
              <a:t> </a:t>
            </a:r>
            <a:r>
              <a:rPr sz="1400" dirty="0">
                <a:latin typeface="Times New Roman"/>
                <a:cs typeface="Times New Roman"/>
              </a:rPr>
              <a:t>enough</a:t>
            </a:r>
            <a:r>
              <a:rPr sz="1400" spc="430" dirty="0">
                <a:latin typeface="Times New Roman"/>
                <a:cs typeface="Times New Roman"/>
              </a:rPr>
              <a:t> </a:t>
            </a:r>
            <a:r>
              <a:rPr sz="1400" spc="65" dirty="0">
                <a:latin typeface="Times New Roman"/>
                <a:cs typeface="Times New Roman"/>
              </a:rPr>
              <a:t>thermal</a:t>
            </a:r>
            <a:r>
              <a:rPr sz="1400" spc="434" dirty="0">
                <a:latin typeface="Times New Roman"/>
                <a:cs typeface="Times New Roman"/>
              </a:rPr>
              <a:t> </a:t>
            </a:r>
            <a:r>
              <a:rPr sz="1400" dirty="0">
                <a:latin typeface="Times New Roman"/>
                <a:cs typeface="Times New Roman"/>
              </a:rPr>
              <a:t>energy</a:t>
            </a:r>
            <a:r>
              <a:rPr sz="1400" spc="430" dirty="0">
                <a:latin typeface="Times New Roman"/>
                <a:cs typeface="Times New Roman"/>
              </a:rPr>
              <a:t> </a:t>
            </a:r>
            <a:r>
              <a:rPr sz="1400" spc="75" dirty="0">
                <a:latin typeface="Times New Roman"/>
                <a:cs typeface="Times New Roman"/>
              </a:rPr>
              <a:t>to</a:t>
            </a:r>
            <a:r>
              <a:rPr sz="1400" spc="434" dirty="0">
                <a:latin typeface="Times New Roman"/>
                <a:cs typeface="Times New Roman"/>
              </a:rPr>
              <a:t> </a:t>
            </a:r>
            <a:r>
              <a:rPr sz="1400" dirty="0">
                <a:latin typeface="Times New Roman"/>
                <a:cs typeface="Times New Roman"/>
              </a:rPr>
              <a:t>reach</a:t>
            </a:r>
            <a:r>
              <a:rPr sz="1400" spc="430" dirty="0">
                <a:latin typeface="Times New Roman"/>
                <a:cs typeface="Times New Roman"/>
              </a:rPr>
              <a:t> </a:t>
            </a:r>
            <a:r>
              <a:rPr sz="1400" spc="60" dirty="0">
                <a:latin typeface="Times New Roman"/>
                <a:cs typeface="Times New Roman"/>
              </a:rPr>
              <a:t>their</a:t>
            </a:r>
            <a:r>
              <a:rPr sz="1400" spc="434" dirty="0">
                <a:latin typeface="Times New Roman"/>
                <a:cs typeface="Times New Roman"/>
              </a:rPr>
              <a:t> </a:t>
            </a:r>
            <a:r>
              <a:rPr sz="1400" spc="-10" dirty="0">
                <a:latin typeface="Times New Roman"/>
                <a:cs typeface="Times New Roman"/>
              </a:rPr>
              <a:t>first </a:t>
            </a:r>
            <a:r>
              <a:rPr sz="1400" dirty="0">
                <a:latin typeface="Times New Roman"/>
                <a:cs typeface="Times New Roman"/>
              </a:rPr>
              <a:t>excited</a:t>
            </a:r>
            <a:r>
              <a:rPr sz="1400" spc="204" dirty="0">
                <a:latin typeface="Times New Roman"/>
                <a:cs typeface="Times New Roman"/>
              </a:rPr>
              <a:t> </a:t>
            </a:r>
            <a:r>
              <a:rPr sz="1400" spc="55" dirty="0">
                <a:latin typeface="Times New Roman"/>
                <a:cs typeface="Times New Roman"/>
              </a:rPr>
              <a:t>states,</a:t>
            </a:r>
            <a:r>
              <a:rPr sz="1400" spc="220" dirty="0">
                <a:latin typeface="Times New Roman"/>
                <a:cs typeface="Times New Roman"/>
              </a:rPr>
              <a:t> </a:t>
            </a:r>
            <a:r>
              <a:rPr sz="1400" dirty="0">
                <a:latin typeface="Times New Roman"/>
                <a:cs typeface="Times New Roman"/>
              </a:rPr>
              <a:t>so</a:t>
            </a:r>
            <a:r>
              <a:rPr sz="1400" spc="210" dirty="0">
                <a:latin typeface="Times New Roman"/>
                <a:cs typeface="Times New Roman"/>
              </a:rPr>
              <a:t> </a:t>
            </a:r>
            <a:r>
              <a:rPr sz="1400" spc="60" dirty="0">
                <a:latin typeface="Times New Roman"/>
                <a:cs typeface="Times New Roman"/>
              </a:rPr>
              <a:t>they</a:t>
            </a:r>
            <a:r>
              <a:rPr sz="1400" spc="210" dirty="0">
                <a:latin typeface="Times New Roman"/>
                <a:cs typeface="Times New Roman"/>
              </a:rPr>
              <a:t> </a:t>
            </a:r>
            <a:r>
              <a:rPr sz="1400" spc="50" dirty="0">
                <a:latin typeface="Times New Roman"/>
                <a:cs typeface="Times New Roman"/>
              </a:rPr>
              <a:t>are</a:t>
            </a:r>
            <a:r>
              <a:rPr sz="1400" spc="210" dirty="0">
                <a:latin typeface="Times New Roman"/>
                <a:cs typeface="Times New Roman"/>
              </a:rPr>
              <a:t> </a:t>
            </a:r>
            <a:r>
              <a:rPr sz="1400" dirty="0">
                <a:latin typeface="Times New Roman"/>
                <a:cs typeface="Times New Roman"/>
              </a:rPr>
              <a:t>essentially</a:t>
            </a:r>
            <a:r>
              <a:rPr sz="1400" spc="210" dirty="0">
                <a:latin typeface="Times New Roman"/>
                <a:cs typeface="Times New Roman"/>
              </a:rPr>
              <a:t> </a:t>
            </a:r>
            <a:r>
              <a:rPr sz="1400" dirty="0">
                <a:latin typeface="Times New Roman"/>
                <a:cs typeface="Times New Roman"/>
              </a:rPr>
              <a:t>all</a:t>
            </a:r>
            <a:r>
              <a:rPr sz="1400" spc="210" dirty="0">
                <a:latin typeface="Times New Roman"/>
                <a:cs typeface="Times New Roman"/>
              </a:rPr>
              <a:t> </a:t>
            </a:r>
            <a:r>
              <a:rPr sz="1400" dirty="0">
                <a:latin typeface="Times New Roman"/>
                <a:cs typeface="Times New Roman"/>
              </a:rPr>
              <a:t>frozen</a:t>
            </a:r>
            <a:r>
              <a:rPr sz="1400" spc="210" dirty="0">
                <a:latin typeface="Times New Roman"/>
                <a:cs typeface="Times New Roman"/>
              </a:rPr>
              <a:t> </a:t>
            </a:r>
            <a:r>
              <a:rPr sz="1400" spc="75" dirty="0">
                <a:latin typeface="Times New Roman"/>
                <a:cs typeface="Times New Roman"/>
              </a:rPr>
              <a:t>out</a:t>
            </a:r>
            <a:r>
              <a:rPr sz="1400" spc="204" dirty="0">
                <a:latin typeface="Times New Roman"/>
                <a:cs typeface="Times New Roman"/>
              </a:rPr>
              <a:t> </a:t>
            </a:r>
            <a:r>
              <a:rPr sz="1400" dirty="0">
                <a:latin typeface="Times New Roman"/>
                <a:cs typeface="Times New Roman"/>
              </a:rPr>
              <a:t>in</a:t>
            </a:r>
            <a:r>
              <a:rPr sz="1400" spc="210" dirty="0">
                <a:latin typeface="Times New Roman"/>
                <a:cs typeface="Times New Roman"/>
              </a:rPr>
              <a:t> </a:t>
            </a:r>
            <a:r>
              <a:rPr sz="1400" spc="60" dirty="0">
                <a:latin typeface="Times New Roman"/>
                <a:cs typeface="Times New Roman"/>
              </a:rPr>
              <a:t>their</a:t>
            </a:r>
            <a:r>
              <a:rPr sz="1400" spc="210" dirty="0">
                <a:latin typeface="Times New Roman"/>
                <a:cs typeface="Times New Roman"/>
              </a:rPr>
              <a:t> </a:t>
            </a:r>
            <a:r>
              <a:rPr sz="1400" spc="50" dirty="0">
                <a:latin typeface="Times New Roman"/>
                <a:cs typeface="Times New Roman"/>
              </a:rPr>
              <a:t>ground</a:t>
            </a:r>
            <a:r>
              <a:rPr sz="1400" spc="210" dirty="0">
                <a:latin typeface="Times New Roman"/>
                <a:cs typeface="Times New Roman"/>
              </a:rPr>
              <a:t> </a:t>
            </a:r>
            <a:r>
              <a:rPr sz="1400" spc="55" dirty="0">
                <a:latin typeface="Times New Roman"/>
                <a:cs typeface="Times New Roman"/>
              </a:rPr>
              <a:t>states.</a:t>
            </a:r>
            <a:r>
              <a:rPr sz="1400" spc="430" dirty="0">
                <a:latin typeface="Times New Roman"/>
                <a:cs typeface="Times New Roman"/>
              </a:rPr>
              <a:t> </a:t>
            </a:r>
            <a:r>
              <a:rPr sz="1400" dirty="0">
                <a:latin typeface="Times New Roman"/>
                <a:cs typeface="Times New Roman"/>
              </a:rPr>
              <a:t>For</a:t>
            </a:r>
            <a:r>
              <a:rPr sz="1400" spc="210" dirty="0">
                <a:latin typeface="Times New Roman"/>
                <a:cs typeface="Times New Roman"/>
              </a:rPr>
              <a:t> </a:t>
            </a:r>
            <a:r>
              <a:rPr sz="1400" dirty="0">
                <a:latin typeface="Times New Roman"/>
                <a:cs typeface="Times New Roman"/>
              </a:rPr>
              <a:t>purposes</a:t>
            </a:r>
            <a:r>
              <a:rPr sz="1400" spc="210" dirty="0">
                <a:latin typeface="Times New Roman"/>
                <a:cs typeface="Times New Roman"/>
              </a:rPr>
              <a:t> </a:t>
            </a:r>
            <a:r>
              <a:rPr sz="1400" dirty="0">
                <a:latin typeface="Times New Roman"/>
                <a:cs typeface="Times New Roman"/>
              </a:rPr>
              <a:t>of</a:t>
            </a:r>
            <a:r>
              <a:rPr sz="1400" spc="210" dirty="0">
                <a:latin typeface="Times New Roman"/>
                <a:cs typeface="Times New Roman"/>
              </a:rPr>
              <a:t> </a:t>
            </a:r>
            <a:r>
              <a:rPr sz="1400" spc="75" dirty="0">
                <a:latin typeface="Times New Roman"/>
                <a:cs typeface="Times New Roman"/>
              </a:rPr>
              <a:t>heat</a:t>
            </a:r>
            <a:r>
              <a:rPr sz="1400" spc="210" dirty="0">
                <a:latin typeface="Times New Roman"/>
                <a:cs typeface="Times New Roman"/>
              </a:rPr>
              <a:t> </a:t>
            </a:r>
            <a:r>
              <a:rPr sz="1400" spc="-10" dirty="0">
                <a:latin typeface="Times New Roman"/>
                <a:cs typeface="Times New Roman"/>
              </a:rPr>
              <a:t>capacity, </a:t>
            </a:r>
            <a:r>
              <a:rPr sz="1400" dirty="0">
                <a:latin typeface="Times New Roman"/>
                <a:cs typeface="Times New Roman"/>
              </a:rPr>
              <a:t>therefore,</a:t>
            </a:r>
            <a:r>
              <a:rPr sz="1400" spc="490" dirty="0">
                <a:latin typeface="Times New Roman"/>
                <a:cs typeface="Times New Roman"/>
              </a:rPr>
              <a:t> </a:t>
            </a:r>
            <a:r>
              <a:rPr sz="1400" dirty="0">
                <a:latin typeface="Times New Roman"/>
                <a:cs typeface="Times New Roman"/>
              </a:rPr>
              <a:t>those</a:t>
            </a:r>
            <a:r>
              <a:rPr sz="1400" spc="425" dirty="0">
                <a:latin typeface="Times New Roman"/>
                <a:cs typeface="Times New Roman"/>
              </a:rPr>
              <a:t> </a:t>
            </a:r>
            <a:r>
              <a:rPr sz="1400" dirty="0">
                <a:latin typeface="Times New Roman"/>
                <a:cs typeface="Times New Roman"/>
              </a:rPr>
              <a:t>waves</a:t>
            </a:r>
            <a:r>
              <a:rPr sz="1400" spc="425" dirty="0">
                <a:latin typeface="Times New Roman"/>
                <a:cs typeface="Times New Roman"/>
              </a:rPr>
              <a:t> </a:t>
            </a:r>
            <a:r>
              <a:rPr sz="1400" dirty="0">
                <a:latin typeface="Times New Roman"/>
                <a:cs typeface="Times New Roman"/>
              </a:rPr>
              <a:t>don’t</a:t>
            </a:r>
            <a:r>
              <a:rPr sz="1400" spc="425" dirty="0">
                <a:latin typeface="Times New Roman"/>
                <a:cs typeface="Times New Roman"/>
              </a:rPr>
              <a:t> </a:t>
            </a:r>
            <a:r>
              <a:rPr sz="1400" spc="80" dirty="0">
                <a:latin typeface="Times New Roman"/>
                <a:cs typeface="Times New Roman"/>
              </a:rPr>
              <a:t>matter.</a:t>
            </a:r>
            <a:r>
              <a:rPr sz="1400" spc="365" dirty="0">
                <a:latin typeface="Times New Roman"/>
                <a:cs typeface="Times New Roman"/>
              </a:rPr>
              <a:t>  </a:t>
            </a:r>
            <a:r>
              <a:rPr sz="1400" dirty="0">
                <a:latin typeface="Times New Roman"/>
                <a:cs typeface="Times New Roman"/>
              </a:rPr>
              <a:t>Hence</a:t>
            </a:r>
            <a:r>
              <a:rPr sz="1400" spc="425" dirty="0">
                <a:latin typeface="Times New Roman"/>
                <a:cs typeface="Times New Roman"/>
              </a:rPr>
              <a:t> </a:t>
            </a:r>
            <a:r>
              <a:rPr sz="1400" spc="70" dirty="0">
                <a:latin typeface="Times New Roman"/>
                <a:cs typeface="Times New Roman"/>
              </a:rPr>
              <a:t>the</a:t>
            </a:r>
            <a:r>
              <a:rPr sz="1400" spc="425" dirty="0">
                <a:latin typeface="Times New Roman"/>
                <a:cs typeface="Times New Roman"/>
              </a:rPr>
              <a:t> </a:t>
            </a:r>
            <a:r>
              <a:rPr sz="1400" dirty="0">
                <a:latin typeface="Times New Roman"/>
                <a:cs typeface="Times New Roman"/>
              </a:rPr>
              <a:t>frequency</a:t>
            </a:r>
            <a:r>
              <a:rPr sz="1400" spc="430" dirty="0">
                <a:latin typeface="Times New Roman"/>
                <a:cs typeface="Times New Roman"/>
              </a:rPr>
              <a:t> </a:t>
            </a:r>
            <a:r>
              <a:rPr sz="1400" dirty="0">
                <a:latin typeface="Times New Roman"/>
                <a:cs typeface="Times New Roman"/>
              </a:rPr>
              <a:t>cutoff</a:t>
            </a:r>
            <a:r>
              <a:rPr sz="1400" spc="425" dirty="0">
                <a:latin typeface="Times New Roman"/>
                <a:cs typeface="Times New Roman"/>
              </a:rPr>
              <a:t> </a:t>
            </a:r>
            <a:r>
              <a:rPr sz="1400" dirty="0">
                <a:latin typeface="Times New Roman"/>
                <a:cs typeface="Times New Roman"/>
              </a:rPr>
              <a:t>is</a:t>
            </a:r>
            <a:r>
              <a:rPr sz="1400" spc="425" dirty="0">
                <a:latin typeface="Times New Roman"/>
                <a:cs typeface="Times New Roman"/>
              </a:rPr>
              <a:t> </a:t>
            </a:r>
            <a:r>
              <a:rPr sz="1400" dirty="0">
                <a:latin typeface="Times New Roman"/>
                <a:cs typeface="Times New Roman"/>
              </a:rPr>
              <a:t>irrelevant</a:t>
            </a:r>
            <a:r>
              <a:rPr sz="1400" spc="425" dirty="0">
                <a:latin typeface="Times New Roman"/>
                <a:cs typeface="Times New Roman"/>
              </a:rPr>
              <a:t> </a:t>
            </a:r>
            <a:r>
              <a:rPr sz="1400" spc="114" dirty="0">
                <a:latin typeface="Times New Roman"/>
                <a:cs typeface="Times New Roman"/>
              </a:rPr>
              <a:t>at</a:t>
            </a:r>
            <a:r>
              <a:rPr sz="1400" spc="430" dirty="0">
                <a:latin typeface="Times New Roman"/>
                <a:cs typeface="Times New Roman"/>
              </a:rPr>
              <a:t> </a:t>
            </a:r>
            <a:r>
              <a:rPr sz="1400" dirty="0">
                <a:latin typeface="Times New Roman"/>
                <a:cs typeface="Times New Roman"/>
              </a:rPr>
              <a:t>low</a:t>
            </a:r>
            <a:r>
              <a:rPr sz="1400" spc="425" dirty="0">
                <a:latin typeface="Times New Roman"/>
                <a:cs typeface="Times New Roman"/>
              </a:rPr>
              <a:t> </a:t>
            </a:r>
            <a:r>
              <a:rPr sz="1400" spc="60" dirty="0">
                <a:latin typeface="Times New Roman"/>
                <a:cs typeface="Times New Roman"/>
              </a:rPr>
              <a:t>temperatures;</a:t>
            </a:r>
            <a:r>
              <a:rPr sz="1400" spc="95" dirty="0">
                <a:latin typeface="Times New Roman"/>
                <a:cs typeface="Times New Roman"/>
              </a:rPr>
              <a:t>  </a:t>
            </a:r>
            <a:r>
              <a:rPr sz="1400" spc="50" dirty="0">
                <a:latin typeface="Times New Roman"/>
                <a:cs typeface="Times New Roman"/>
              </a:rPr>
              <a:t>it </a:t>
            </a:r>
            <a:r>
              <a:rPr sz="1400" dirty="0">
                <a:latin typeface="Times New Roman"/>
                <a:cs typeface="Times New Roman"/>
              </a:rPr>
              <a:t>becomes</a:t>
            </a:r>
            <a:r>
              <a:rPr sz="1400" spc="135" dirty="0">
                <a:latin typeface="Times New Roman"/>
                <a:cs typeface="Times New Roman"/>
              </a:rPr>
              <a:t> </a:t>
            </a:r>
            <a:r>
              <a:rPr sz="1400" spc="75" dirty="0">
                <a:latin typeface="Times New Roman"/>
                <a:cs typeface="Times New Roman"/>
              </a:rPr>
              <a:t>important</a:t>
            </a:r>
            <a:r>
              <a:rPr sz="1400" spc="135" dirty="0">
                <a:latin typeface="Times New Roman"/>
                <a:cs typeface="Times New Roman"/>
              </a:rPr>
              <a:t> </a:t>
            </a:r>
            <a:r>
              <a:rPr sz="1400" dirty="0">
                <a:latin typeface="Times New Roman"/>
                <a:cs typeface="Times New Roman"/>
              </a:rPr>
              <a:t>when</a:t>
            </a:r>
            <a:r>
              <a:rPr sz="1400" spc="140" dirty="0">
                <a:latin typeface="Times New Roman"/>
                <a:cs typeface="Times New Roman"/>
              </a:rPr>
              <a:t> </a:t>
            </a:r>
            <a:r>
              <a:rPr sz="1400" spc="60" dirty="0">
                <a:latin typeface="Times New Roman"/>
                <a:cs typeface="Times New Roman"/>
              </a:rPr>
              <a:t>there</a:t>
            </a:r>
            <a:r>
              <a:rPr sz="1400" spc="135" dirty="0">
                <a:latin typeface="Times New Roman"/>
                <a:cs typeface="Times New Roman"/>
              </a:rPr>
              <a:t> </a:t>
            </a:r>
            <a:r>
              <a:rPr sz="1400" dirty="0">
                <a:latin typeface="Times New Roman"/>
                <a:cs typeface="Times New Roman"/>
              </a:rPr>
              <a:t>is</a:t>
            </a:r>
            <a:r>
              <a:rPr sz="1400" spc="140" dirty="0">
                <a:latin typeface="Times New Roman"/>
                <a:cs typeface="Times New Roman"/>
              </a:rPr>
              <a:t> </a:t>
            </a:r>
            <a:r>
              <a:rPr sz="1400" dirty="0">
                <a:latin typeface="Times New Roman"/>
                <a:cs typeface="Times New Roman"/>
              </a:rPr>
              <a:t>enough</a:t>
            </a:r>
            <a:r>
              <a:rPr sz="1400" spc="135" dirty="0">
                <a:latin typeface="Times New Roman"/>
                <a:cs typeface="Times New Roman"/>
              </a:rPr>
              <a:t> </a:t>
            </a:r>
            <a:r>
              <a:rPr sz="1400" dirty="0">
                <a:latin typeface="Times New Roman"/>
                <a:cs typeface="Times New Roman"/>
              </a:rPr>
              <a:t>energy</a:t>
            </a:r>
            <a:r>
              <a:rPr sz="1400" spc="140" dirty="0">
                <a:latin typeface="Times New Roman"/>
                <a:cs typeface="Times New Roman"/>
              </a:rPr>
              <a:t> </a:t>
            </a:r>
            <a:r>
              <a:rPr sz="1400" spc="114" dirty="0">
                <a:latin typeface="Times New Roman"/>
                <a:cs typeface="Times New Roman"/>
              </a:rPr>
              <a:t>that</a:t>
            </a:r>
            <a:r>
              <a:rPr sz="1400" spc="135" dirty="0">
                <a:latin typeface="Times New Roman"/>
                <a:cs typeface="Times New Roman"/>
              </a:rPr>
              <a:t> </a:t>
            </a:r>
            <a:r>
              <a:rPr sz="1400" dirty="0">
                <a:latin typeface="Times New Roman"/>
                <a:cs typeface="Times New Roman"/>
              </a:rPr>
              <a:t>you</a:t>
            </a:r>
            <a:r>
              <a:rPr sz="1400" spc="130" dirty="0">
                <a:latin typeface="Times New Roman"/>
                <a:cs typeface="Times New Roman"/>
              </a:rPr>
              <a:t> </a:t>
            </a:r>
            <a:r>
              <a:rPr sz="1400" b="0" i="1" spc="-70" dirty="0">
                <a:latin typeface="Bookman Old Style"/>
                <a:cs typeface="Bookman Old Style"/>
              </a:rPr>
              <a:t>could</a:t>
            </a:r>
            <a:r>
              <a:rPr sz="1400" b="0" i="1" spc="250" dirty="0">
                <a:latin typeface="Bookman Old Style"/>
                <a:cs typeface="Bookman Old Style"/>
              </a:rPr>
              <a:t> </a:t>
            </a:r>
            <a:r>
              <a:rPr sz="1400" dirty="0">
                <a:latin typeface="Times New Roman"/>
                <a:cs typeface="Times New Roman"/>
              </a:rPr>
              <a:t>excite</a:t>
            </a:r>
            <a:r>
              <a:rPr sz="1400" spc="140" dirty="0">
                <a:latin typeface="Times New Roman"/>
                <a:cs typeface="Times New Roman"/>
              </a:rPr>
              <a:t> </a:t>
            </a:r>
            <a:r>
              <a:rPr sz="1400" dirty="0">
                <a:latin typeface="Times New Roman"/>
                <a:cs typeface="Times New Roman"/>
              </a:rPr>
              <a:t>those</a:t>
            </a:r>
            <a:r>
              <a:rPr sz="1400" spc="135" dirty="0">
                <a:latin typeface="Times New Roman"/>
                <a:cs typeface="Times New Roman"/>
              </a:rPr>
              <a:t> </a:t>
            </a:r>
            <a:r>
              <a:rPr sz="1400" dirty="0">
                <a:latin typeface="Times New Roman"/>
                <a:cs typeface="Times New Roman"/>
              </a:rPr>
              <a:t>higher-frequency</a:t>
            </a:r>
            <a:r>
              <a:rPr sz="1400" spc="140" dirty="0">
                <a:latin typeface="Times New Roman"/>
                <a:cs typeface="Times New Roman"/>
              </a:rPr>
              <a:t> </a:t>
            </a:r>
            <a:r>
              <a:rPr sz="1400" dirty="0">
                <a:latin typeface="Times New Roman"/>
                <a:cs typeface="Times New Roman"/>
              </a:rPr>
              <a:t>waves</a:t>
            </a:r>
            <a:r>
              <a:rPr sz="1400" spc="135" dirty="0">
                <a:latin typeface="Times New Roman"/>
                <a:cs typeface="Times New Roman"/>
              </a:rPr>
              <a:t> </a:t>
            </a:r>
            <a:r>
              <a:rPr sz="1400" dirty="0">
                <a:latin typeface="Times New Roman"/>
                <a:cs typeface="Times New Roman"/>
              </a:rPr>
              <a:t>if</a:t>
            </a:r>
            <a:r>
              <a:rPr sz="1400" spc="140" dirty="0">
                <a:latin typeface="Times New Roman"/>
                <a:cs typeface="Times New Roman"/>
              </a:rPr>
              <a:t> </a:t>
            </a:r>
            <a:r>
              <a:rPr sz="1400" spc="45" dirty="0">
                <a:latin typeface="Times New Roman"/>
                <a:cs typeface="Times New Roman"/>
              </a:rPr>
              <a:t>they </a:t>
            </a:r>
            <a:r>
              <a:rPr sz="1400" dirty="0">
                <a:latin typeface="Times New Roman"/>
                <a:cs typeface="Times New Roman"/>
              </a:rPr>
              <a:t>existed,</a:t>
            </a:r>
            <a:r>
              <a:rPr sz="1400" spc="85" dirty="0">
                <a:latin typeface="Times New Roman"/>
                <a:cs typeface="Times New Roman"/>
              </a:rPr>
              <a:t> </a:t>
            </a:r>
            <a:r>
              <a:rPr sz="1400" dirty="0">
                <a:latin typeface="Times New Roman"/>
                <a:cs typeface="Times New Roman"/>
              </a:rPr>
              <a:t>which</a:t>
            </a:r>
            <a:r>
              <a:rPr sz="1400" spc="285" dirty="0">
                <a:latin typeface="Times New Roman"/>
                <a:cs typeface="Times New Roman"/>
              </a:rPr>
              <a:t> </a:t>
            </a:r>
            <a:r>
              <a:rPr sz="1400" spc="65" dirty="0">
                <a:latin typeface="Times New Roman"/>
                <a:cs typeface="Times New Roman"/>
              </a:rPr>
              <a:t>they</a:t>
            </a:r>
            <a:r>
              <a:rPr sz="1400" spc="285" dirty="0">
                <a:latin typeface="Times New Roman"/>
                <a:cs typeface="Times New Roman"/>
              </a:rPr>
              <a:t> </a:t>
            </a:r>
            <a:r>
              <a:rPr sz="1400" dirty="0">
                <a:latin typeface="Times New Roman"/>
                <a:cs typeface="Times New Roman"/>
              </a:rPr>
              <a:t>don’t.</a:t>
            </a:r>
            <a:r>
              <a:rPr sz="1400" spc="120" dirty="0">
                <a:latin typeface="Times New Roman"/>
                <a:cs typeface="Times New Roman"/>
              </a:rPr>
              <a:t>  </a:t>
            </a:r>
            <a:r>
              <a:rPr sz="1400" dirty="0">
                <a:latin typeface="Times New Roman"/>
                <a:cs typeface="Times New Roman"/>
              </a:rPr>
              <a:t>More</a:t>
            </a:r>
            <a:r>
              <a:rPr sz="1400" spc="280" dirty="0">
                <a:latin typeface="Times New Roman"/>
                <a:cs typeface="Times New Roman"/>
              </a:rPr>
              <a:t> </a:t>
            </a:r>
            <a:r>
              <a:rPr sz="1400" dirty="0">
                <a:latin typeface="Times New Roman"/>
                <a:cs typeface="Times New Roman"/>
              </a:rPr>
              <a:t>specifically,</a:t>
            </a:r>
            <a:r>
              <a:rPr sz="1400" spc="300" dirty="0">
                <a:latin typeface="Times New Roman"/>
                <a:cs typeface="Times New Roman"/>
              </a:rPr>
              <a:t> </a:t>
            </a:r>
            <a:r>
              <a:rPr sz="1400" spc="70" dirty="0">
                <a:latin typeface="Times New Roman"/>
                <a:cs typeface="Times New Roman"/>
              </a:rPr>
              <a:t>the</a:t>
            </a:r>
            <a:r>
              <a:rPr sz="1400" spc="275" dirty="0">
                <a:latin typeface="Times New Roman"/>
                <a:cs typeface="Times New Roman"/>
              </a:rPr>
              <a:t> </a:t>
            </a:r>
            <a:r>
              <a:rPr sz="1400" dirty="0">
                <a:latin typeface="Times New Roman"/>
                <a:cs typeface="Times New Roman"/>
              </a:rPr>
              <a:t>cutoff</a:t>
            </a:r>
            <a:r>
              <a:rPr sz="1400" spc="280" dirty="0">
                <a:latin typeface="Times New Roman"/>
                <a:cs typeface="Times New Roman"/>
              </a:rPr>
              <a:t> </a:t>
            </a:r>
            <a:r>
              <a:rPr sz="1400" dirty="0">
                <a:latin typeface="Times New Roman"/>
                <a:cs typeface="Times New Roman"/>
              </a:rPr>
              <a:t>begins</a:t>
            </a:r>
            <a:r>
              <a:rPr sz="1400" spc="275" dirty="0">
                <a:latin typeface="Times New Roman"/>
                <a:cs typeface="Times New Roman"/>
              </a:rPr>
              <a:t> </a:t>
            </a:r>
            <a:r>
              <a:rPr sz="1400" spc="75" dirty="0">
                <a:latin typeface="Times New Roman"/>
                <a:cs typeface="Times New Roman"/>
              </a:rPr>
              <a:t>to</a:t>
            </a:r>
            <a:r>
              <a:rPr sz="1400" spc="285" dirty="0">
                <a:latin typeface="Times New Roman"/>
                <a:cs typeface="Times New Roman"/>
              </a:rPr>
              <a:t> </a:t>
            </a:r>
            <a:r>
              <a:rPr sz="1400" spc="85" dirty="0">
                <a:latin typeface="Times New Roman"/>
                <a:cs typeface="Times New Roman"/>
              </a:rPr>
              <a:t>matter</a:t>
            </a:r>
            <a:r>
              <a:rPr sz="1400" spc="285" dirty="0">
                <a:latin typeface="Times New Roman"/>
                <a:cs typeface="Times New Roman"/>
              </a:rPr>
              <a:t> </a:t>
            </a:r>
            <a:r>
              <a:rPr sz="1400" dirty="0">
                <a:latin typeface="Times New Roman"/>
                <a:cs typeface="Times New Roman"/>
              </a:rPr>
              <a:t>when</a:t>
            </a:r>
            <a:r>
              <a:rPr sz="1400" spc="285" dirty="0">
                <a:latin typeface="Times New Roman"/>
                <a:cs typeface="Times New Roman"/>
              </a:rPr>
              <a:t> </a:t>
            </a:r>
            <a:r>
              <a:rPr sz="1400" spc="-105" dirty="0">
                <a:latin typeface="Cambria"/>
                <a:cs typeface="Cambria"/>
              </a:rPr>
              <a:t>k</a:t>
            </a:r>
            <a:r>
              <a:rPr sz="1500" b="0" i="1" spc="-157" baseline="-11111" dirty="0">
                <a:latin typeface="Bookman Old Style"/>
                <a:cs typeface="Bookman Old Style"/>
              </a:rPr>
              <a:t>B</a:t>
            </a:r>
            <a:r>
              <a:rPr sz="1500" b="0" i="1" spc="44" baseline="-11111" dirty="0">
                <a:latin typeface="Bookman Old Style"/>
                <a:cs typeface="Bookman Old Style"/>
              </a:rPr>
              <a:t> </a:t>
            </a:r>
            <a:r>
              <a:rPr sz="1400" dirty="0">
                <a:latin typeface="Cambria"/>
                <a:cs typeface="Cambria"/>
              </a:rPr>
              <a:t>T</a:t>
            </a:r>
            <a:r>
              <a:rPr sz="1400" spc="125" dirty="0">
                <a:latin typeface="Cambria"/>
                <a:cs typeface="Cambria"/>
              </a:rPr>
              <a:t>  </a:t>
            </a:r>
            <a:r>
              <a:rPr sz="1400" dirty="0">
                <a:latin typeface="Times New Roman"/>
                <a:cs typeface="Times New Roman"/>
              </a:rPr>
              <a:t>is</a:t>
            </a:r>
            <a:r>
              <a:rPr sz="1400" spc="280" dirty="0">
                <a:latin typeface="Times New Roman"/>
                <a:cs typeface="Times New Roman"/>
              </a:rPr>
              <a:t> </a:t>
            </a:r>
            <a:r>
              <a:rPr sz="1400" dirty="0">
                <a:latin typeface="Times New Roman"/>
                <a:cs typeface="Times New Roman"/>
              </a:rPr>
              <a:t>comparable</a:t>
            </a:r>
            <a:r>
              <a:rPr sz="1400" spc="275" dirty="0">
                <a:latin typeface="Times New Roman"/>
                <a:cs typeface="Times New Roman"/>
              </a:rPr>
              <a:t> </a:t>
            </a:r>
            <a:r>
              <a:rPr sz="1400" spc="75" dirty="0">
                <a:latin typeface="Times New Roman"/>
                <a:cs typeface="Times New Roman"/>
              </a:rPr>
              <a:t>to</a:t>
            </a:r>
            <a:r>
              <a:rPr sz="1400" spc="280" dirty="0">
                <a:latin typeface="Times New Roman"/>
                <a:cs typeface="Times New Roman"/>
              </a:rPr>
              <a:t> </a:t>
            </a:r>
            <a:r>
              <a:rPr sz="1400" spc="45" dirty="0">
                <a:latin typeface="Times New Roman"/>
                <a:cs typeface="Times New Roman"/>
              </a:rPr>
              <a:t>the </a:t>
            </a:r>
            <a:r>
              <a:rPr sz="1400" dirty="0">
                <a:latin typeface="Times New Roman"/>
                <a:cs typeface="Times New Roman"/>
              </a:rPr>
              <a:t>first</a:t>
            </a:r>
            <a:r>
              <a:rPr sz="1400" spc="210" dirty="0">
                <a:latin typeface="Times New Roman"/>
                <a:cs typeface="Times New Roman"/>
              </a:rPr>
              <a:t> </a:t>
            </a:r>
            <a:r>
              <a:rPr sz="1400" dirty="0">
                <a:latin typeface="Times New Roman"/>
                <a:cs typeface="Times New Roman"/>
              </a:rPr>
              <a:t>excited</a:t>
            </a:r>
            <a:r>
              <a:rPr sz="1400" spc="220" dirty="0">
                <a:latin typeface="Times New Roman"/>
                <a:cs typeface="Times New Roman"/>
              </a:rPr>
              <a:t> </a:t>
            </a:r>
            <a:r>
              <a:rPr sz="1400" spc="75" dirty="0">
                <a:latin typeface="Times New Roman"/>
                <a:cs typeface="Times New Roman"/>
              </a:rPr>
              <a:t>state</a:t>
            </a:r>
            <a:r>
              <a:rPr sz="1400" spc="210" dirty="0">
                <a:latin typeface="Times New Roman"/>
                <a:cs typeface="Times New Roman"/>
              </a:rPr>
              <a:t> </a:t>
            </a:r>
            <a:r>
              <a:rPr sz="1400" dirty="0">
                <a:latin typeface="Times New Roman"/>
                <a:cs typeface="Times New Roman"/>
              </a:rPr>
              <a:t>of</a:t>
            </a:r>
            <a:r>
              <a:rPr sz="1400" spc="215"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dirty="0">
                <a:latin typeface="Times New Roman"/>
                <a:cs typeface="Times New Roman"/>
              </a:rPr>
              <a:t>highest</a:t>
            </a:r>
            <a:r>
              <a:rPr sz="1400" spc="210" dirty="0">
                <a:latin typeface="Times New Roman"/>
                <a:cs typeface="Times New Roman"/>
              </a:rPr>
              <a:t> </a:t>
            </a:r>
            <a:r>
              <a:rPr sz="1400" spc="45" dirty="0">
                <a:latin typeface="Times New Roman"/>
                <a:cs typeface="Times New Roman"/>
              </a:rPr>
              <a:t>(cutoff)</a:t>
            </a:r>
            <a:r>
              <a:rPr sz="1400" spc="215" dirty="0">
                <a:latin typeface="Times New Roman"/>
                <a:cs typeface="Times New Roman"/>
              </a:rPr>
              <a:t> </a:t>
            </a:r>
            <a:r>
              <a:rPr sz="1400" spc="-10" dirty="0">
                <a:latin typeface="Times New Roman"/>
                <a:cs typeface="Times New Roman"/>
              </a:rPr>
              <a:t>frequency.</a:t>
            </a:r>
            <a:endParaRPr sz="1400">
              <a:latin typeface="Times New Roman"/>
              <a:cs typeface="Times New Roman"/>
            </a:endParaRPr>
          </a:p>
          <a:p>
            <a:pPr marL="63500" marR="55880" algn="just">
              <a:lnSpc>
                <a:spcPct val="106700"/>
              </a:lnSpc>
              <a:spcBef>
                <a:spcPts val="600"/>
              </a:spcBef>
            </a:pPr>
            <a:r>
              <a:rPr sz="1400" spc="5" dirty="0">
                <a:latin typeface="Times New Roman"/>
                <a:cs typeface="Times New Roman"/>
              </a:rPr>
              <a:t>Here’s</a:t>
            </a:r>
            <a:r>
              <a:rPr sz="1400" spc="110" dirty="0">
                <a:latin typeface="Times New Roman"/>
                <a:cs typeface="Times New Roman"/>
              </a:rPr>
              <a:t> </a:t>
            </a:r>
            <a:r>
              <a:rPr sz="1400" spc="65" dirty="0">
                <a:latin typeface="Times New Roman"/>
                <a:cs typeface="Times New Roman"/>
              </a:rPr>
              <a:t>another</a:t>
            </a:r>
            <a:r>
              <a:rPr sz="1400" spc="110" dirty="0">
                <a:latin typeface="Times New Roman"/>
                <a:cs typeface="Times New Roman"/>
              </a:rPr>
              <a:t> </a:t>
            </a:r>
            <a:r>
              <a:rPr sz="1400" spc="40" dirty="0">
                <a:latin typeface="Times New Roman"/>
                <a:cs typeface="Times New Roman"/>
              </a:rPr>
              <a:t>interesting</a:t>
            </a:r>
            <a:r>
              <a:rPr sz="1400" spc="110" dirty="0">
                <a:latin typeface="Times New Roman"/>
                <a:cs typeface="Times New Roman"/>
              </a:rPr>
              <a:t> </a:t>
            </a:r>
            <a:r>
              <a:rPr sz="1400" spc="60" dirty="0">
                <a:latin typeface="Times New Roman"/>
                <a:cs typeface="Times New Roman"/>
              </a:rPr>
              <a:t>point</a:t>
            </a:r>
            <a:r>
              <a:rPr sz="1400" spc="110" dirty="0">
                <a:latin typeface="Times New Roman"/>
                <a:cs typeface="Times New Roman"/>
              </a:rPr>
              <a:t> </a:t>
            </a:r>
            <a:r>
              <a:rPr sz="1400" spc="80" dirty="0">
                <a:latin typeface="Times New Roman"/>
                <a:cs typeface="Times New Roman"/>
              </a:rPr>
              <a:t>about</a:t>
            </a:r>
            <a:r>
              <a:rPr sz="1400" spc="114" dirty="0">
                <a:latin typeface="Times New Roman"/>
                <a:cs typeface="Times New Roman"/>
              </a:rPr>
              <a:t> that</a:t>
            </a:r>
            <a:r>
              <a:rPr sz="1400" spc="110" dirty="0">
                <a:latin typeface="Times New Roman"/>
                <a:cs typeface="Times New Roman"/>
              </a:rPr>
              <a:t> </a:t>
            </a:r>
            <a:r>
              <a:rPr sz="1400" spc="20" dirty="0">
                <a:latin typeface="Times New Roman"/>
                <a:cs typeface="Times New Roman"/>
              </a:rPr>
              <a:t>cutoff.</a:t>
            </a:r>
            <a:r>
              <a:rPr sz="1400" spc="270" dirty="0">
                <a:latin typeface="Times New Roman"/>
                <a:cs typeface="Times New Roman"/>
              </a:rPr>
              <a:t> </a:t>
            </a:r>
            <a:r>
              <a:rPr sz="1400" spc="20" dirty="0">
                <a:latin typeface="Times New Roman"/>
                <a:cs typeface="Times New Roman"/>
              </a:rPr>
              <a:t>Recall</a:t>
            </a:r>
            <a:r>
              <a:rPr sz="1400" spc="110" dirty="0">
                <a:latin typeface="Times New Roman"/>
                <a:cs typeface="Times New Roman"/>
              </a:rPr>
              <a:t> </a:t>
            </a:r>
            <a:r>
              <a:rPr sz="1400" spc="114" dirty="0">
                <a:latin typeface="Times New Roman"/>
                <a:cs typeface="Times New Roman"/>
              </a:rPr>
              <a:t>that</a:t>
            </a:r>
            <a:r>
              <a:rPr sz="1400" spc="110" dirty="0">
                <a:latin typeface="Times New Roman"/>
                <a:cs typeface="Times New Roman"/>
              </a:rPr>
              <a:t> </a:t>
            </a:r>
            <a:r>
              <a:rPr sz="1400" spc="-25" dirty="0">
                <a:latin typeface="Times New Roman"/>
                <a:cs typeface="Times New Roman"/>
              </a:rPr>
              <a:t>we</a:t>
            </a:r>
            <a:r>
              <a:rPr sz="1400" spc="110" dirty="0">
                <a:latin typeface="Times New Roman"/>
                <a:cs typeface="Times New Roman"/>
              </a:rPr>
              <a:t> </a:t>
            </a:r>
            <a:r>
              <a:rPr sz="1400" spc="35" dirty="0">
                <a:latin typeface="Times New Roman"/>
                <a:cs typeface="Times New Roman"/>
              </a:rPr>
              <a:t>said</a:t>
            </a:r>
            <a:r>
              <a:rPr sz="1400" spc="110" dirty="0">
                <a:latin typeface="Times New Roman"/>
                <a:cs typeface="Times New Roman"/>
              </a:rPr>
              <a:t> </a:t>
            </a:r>
            <a:r>
              <a:rPr sz="1400" spc="114" dirty="0">
                <a:latin typeface="Times New Roman"/>
                <a:cs typeface="Times New Roman"/>
              </a:rPr>
              <a:t>that </a:t>
            </a:r>
            <a:r>
              <a:rPr sz="1400" spc="70" dirty="0">
                <a:latin typeface="Times New Roman"/>
                <a:cs typeface="Times New Roman"/>
              </a:rPr>
              <a:t>the</a:t>
            </a:r>
            <a:r>
              <a:rPr sz="1400" spc="110" dirty="0">
                <a:latin typeface="Times New Roman"/>
                <a:cs typeface="Times New Roman"/>
              </a:rPr>
              <a:t> </a:t>
            </a:r>
            <a:r>
              <a:rPr sz="1400" spc="95" dirty="0">
                <a:latin typeface="Times New Roman"/>
                <a:cs typeface="Times New Roman"/>
              </a:rPr>
              <a:t>math</a:t>
            </a:r>
            <a:r>
              <a:rPr sz="1400" spc="110" dirty="0">
                <a:latin typeface="Times New Roman"/>
                <a:cs typeface="Times New Roman"/>
              </a:rPr>
              <a:t> </a:t>
            </a:r>
            <a:r>
              <a:rPr sz="1400" spc="-20" dirty="0">
                <a:latin typeface="Times New Roman"/>
                <a:cs typeface="Times New Roman"/>
              </a:rPr>
              <a:t>of</a:t>
            </a:r>
            <a:r>
              <a:rPr sz="1400" spc="110" dirty="0">
                <a:latin typeface="Times New Roman"/>
                <a:cs typeface="Times New Roman"/>
              </a:rPr>
              <a:t> </a:t>
            </a:r>
            <a:r>
              <a:rPr sz="1400" spc="70" dirty="0">
                <a:latin typeface="Times New Roman"/>
                <a:cs typeface="Times New Roman"/>
              </a:rPr>
              <a:t>the</a:t>
            </a:r>
            <a:r>
              <a:rPr sz="1400" spc="110" dirty="0">
                <a:latin typeface="Times New Roman"/>
                <a:cs typeface="Times New Roman"/>
              </a:rPr>
              <a:t> </a:t>
            </a:r>
            <a:r>
              <a:rPr sz="1400" spc="10" dirty="0">
                <a:latin typeface="Times New Roman"/>
                <a:cs typeface="Times New Roman"/>
              </a:rPr>
              <a:t>Debye</a:t>
            </a:r>
            <a:r>
              <a:rPr sz="1400" spc="110" dirty="0">
                <a:latin typeface="Times New Roman"/>
                <a:cs typeface="Times New Roman"/>
              </a:rPr>
              <a:t> </a:t>
            </a:r>
            <a:r>
              <a:rPr sz="1400" spc="35" dirty="0">
                <a:latin typeface="Times New Roman"/>
                <a:cs typeface="Times New Roman"/>
              </a:rPr>
              <a:t>model</a:t>
            </a:r>
            <a:r>
              <a:rPr sz="1400" spc="10" dirty="0">
                <a:latin typeface="Times New Roman"/>
                <a:cs typeface="Times New Roman"/>
              </a:rPr>
              <a:t> </a:t>
            </a:r>
            <a:r>
              <a:rPr sz="1400" dirty="0">
                <a:latin typeface="Times New Roman"/>
                <a:cs typeface="Times New Roman"/>
              </a:rPr>
              <a:t>is</a:t>
            </a:r>
            <a:r>
              <a:rPr sz="1400" spc="40" dirty="0">
                <a:latin typeface="Times New Roman"/>
                <a:cs typeface="Times New Roman"/>
              </a:rPr>
              <a:t> </a:t>
            </a:r>
            <a:r>
              <a:rPr sz="1400" spc="25" dirty="0">
                <a:latin typeface="Times New Roman"/>
                <a:cs typeface="Times New Roman"/>
              </a:rPr>
              <a:t>very</a:t>
            </a:r>
            <a:r>
              <a:rPr sz="1400" spc="45" dirty="0">
                <a:latin typeface="Times New Roman"/>
                <a:cs typeface="Times New Roman"/>
              </a:rPr>
              <a:t> </a:t>
            </a:r>
            <a:r>
              <a:rPr sz="1400" spc="30" dirty="0">
                <a:latin typeface="Times New Roman"/>
                <a:cs typeface="Times New Roman"/>
              </a:rPr>
              <a:t>similar</a:t>
            </a:r>
            <a:r>
              <a:rPr sz="1400" spc="45" dirty="0">
                <a:latin typeface="Times New Roman"/>
                <a:cs typeface="Times New Roman"/>
              </a:rPr>
              <a:t> </a:t>
            </a:r>
            <a:r>
              <a:rPr sz="1400" spc="75" dirty="0">
                <a:latin typeface="Times New Roman"/>
                <a:cs typeface="Times New Roman"/>
              </a:rPr>
              <a:t>to</a:t>
            </a:r>
            <a:r>
              <a:rPr sz="1400" spc="45" dirty="0">
                <a:latin typeface="Times New Roman"/>
                <a:cs typeface="Times New Roman"/>
              </a:rPr>
              <a:t> </a:t>
            </a:r>
            <a:r>
              <a:rPr sz="1400" spc="114" dirty="0">
                <a:latin typeface="Times New Roman"/>
                <a:cs typeface="Times New Roman"/>
              </a:rPr>
              <a:t>that</a:t>
            </a:r>
            <a:r>
              <a:rPr sz="1400" spc="45" dirty="0">
                <a:latin typeface="Times New Roman"/>
                <a:cs typeface="Times New Roman"/>
              </a:rPr>
              <a:t> </a:t>
            </a:r>
            <a:r>
              <a:rPr sz="1400" spc="-20" dirty="0">
                <a:latin typeface="Times New Roman"/>
                <a:cs typeface="Times New Roman"/>
              </a:rPr>
              <a:t>of</a:t>
            </a:r>
            <a:r>
              <a:rPr sz="1400" spc="40" dirty="0">
                <a:latin typeface="Times New Roman"/>
                <a:cs typeface="Times New Roman"/>
              </a:rPr>
              <a:t> </a:t>
            </a:r>
            <a:r>
              <a:rPr sz="1400" spc="35" dirty="0">
                <a:latin typeface="Times New Roman"/>
                <a:cs typeface="Times New Roman"/>
              </a:rPr>
              <a:t>cavity</a:t>
            </a:r>
            <a:r>
              <a:rPr sz="1400" spc="45" dirty="0">
                <a:latin typeface="Times New Roman"/>
                <a:cs typeface="Times New Roman"/>
              </a:rPr>
              <a:t> </a:t>
            </a:r>
            <a:r>
              <a:rPr sz="1400" spc="55" dirty="0">
                <a:latin typeface="Times New Roman"/>
                <a:cs typeface="Times New Roman"/>
              </a:rPr>
              <a:t>radiation,</a:t>
            </a:r>
            <a:r>
              <a:rPr sz="1400" spc="60" dirty="0">
                <a:latin typeface="Times New Roman"/>
                <a:cs typeface="Times New Roman"/>
              </a:rPr>
              <a:t> </a:t>
            </a:r>
            <a:r>
              <a:rPr sz="1400" spc="40" dirty="0">
                <a:latin typeface="Times New Roman"/>
                <a:cs typeface="Times New Roman"/>
              </a:rPr>
              <a:t>except</a:t>
            </a:r>
            <a:r>
              <a:rPr sz="1400" spc="45" dirty="0">
                <a:latin typeface="Times New Roman"/>
                <a:cs typeface="Times New Roman"/>
              </a:rPr>
              <a:t> </a:t>
            </a:r>
            <a:r>
              <a:rPr sz="1400" spc="114" dirty="0">
                <a:latin typeface="Times New Roman"/>
                <a:cs typeface="Times New Roman"/>
              </a:rPr>
              <a:t>that</a:t>
            </a:r>
            <a:r>
              <a:rPr sz="1400" spc="45" dirty="0">
                <a:latin typeface="Times New Roman"/>
                <a:cs typeface="Times New Roman"/>
              </a:rPr>
              <a:t> </a:t>
            </a:r>
            <a:r>
              <a:rPr sz="1400" spc="70" dirty="0">
                <a:latin typeface="Times New Roman"/>
                <a:cs typeface="Times New Roman"/>
              </a:rPr>
              <a:t>the</a:t>
            </a:r>
            <a:r>
              <a:rPr sz="1400" spc="40" dirty="0">
                <a:latin typeface="Times New Roman"/>
                <a:cs typeface="Times New Roman"/>
              </a:rPr>
              <a:t> </a:t>
            </a:r>
            <a:r>
              <a:rPr sz="1400" spc="10" dirty="0">
                <a:latin typeface="Times New Roman"/>
                <a:cs typeface="Times New Roman"/>
              </a:rPr>
              <a:t>Debye</a:t>
            </a:r>
            <a:r>
              <a:rPr sz="1400" spc="40" dirty="0">
                <a:latin typeface="Times New Roman"/>
                <a:cs typeface="Times New Roman"/>
              </a:rPr>
              <a:t> </a:t>
            </a:r>
            <a:r>
              <a:rPr sz="1400" spc="35" dirty="0">
                <a:latin typeface="Times New Roman"/>
                <a:cs typeface="Times New Roman"/>
              </a:rPr>
              <a:t>model</a:t>
            </a:r>
            <a:r>
              <a:rPr sz="1400" spc="45" dirty="0">
                <a:latin typeface="Times New Roman"/>
                <a:cs typeface="Times New Roman"/>
              </a:rPr>
              <a:t> </a:t>
            </a:r>
            <a:r>
              <a:rPr sz="1400" spc="50" dirty="0">
                <a:latin typeface="Times New Roman"/>
                <a:cs typeface="Times New Roman"/>
              </a:rPr>
              <a:t>has</a:t>
            </a:r>
            <a:r>
              <a:rPr sz="1400" spc="40" dirty="0">
                <a:latin typeface="Times New Roman"/>
                <a:cs typeface="Times New Roman"/>
              </a:rPr>
              <a:t> </a:t>
            </a:r>
            <a:r>
              <a:rPr sz="1400" spc="75" dirty="0">
                <a:latin typeface="Times New Roman"/>
                <a:cs typeface="Times New Roman"/>
              </a:rPr>
              <a:t>a</a:t>
            </a:r>
            <a:r>
              <a:rPr sz="1400" spc="45" dirty="0">
                <a:latin typeface="Times New Roman"/>
                <a:cs typeface="Times New Roman"/>
              </a:rPr>
              <a:t> </a:t>
            </a:r>
            <a:r>
              <a:rPr sz="1400" spc="35" dirty="0">
                <a:latin typeface="Times New Roman"/>
                <a:cs typeface="Times New Roman"/>
              </a:rPr>
              <a:t>high</a:t>
            </a:r>
            <a:r>
              <a:rPr sz="1400" spc="45" dirty="0">
                <a:latin typeface="Times New Roman"/>
                <a:cs typeface="Times New Roman"/>
              </a:rPr>
              <a:t> </a:t>
            </a:r>
            <a:r>
              <a:rPr sz="1400" spc="30" dirty="0">
                <a:latin typeface="Times New Roman"/>
                <a:cs typeface="Times New Roman"/>
              </a:rPr>
              <a:t>frequency</a:t>
            </a:r>
            <a:r>
              <a:rPr sz="1400" spc="45" dirty="0">
                <a:latin typeface="Times New Roman"/>
                <a:cs typeface="Times New Roman"/>
              </a:rPr>
              <a:t> </a:t>
            </a:r>
            <a:r>
              <a:rPr sz="1400" spc="15" dirty="0">
                <a:latin typeface="Times New Roman"/>
                <a:cs typeface="Times New Roman"/>
              </a:rPr>
              <a:t>cutoff</a:t>
            </a:r>
            <a:r>
              <a:rPr sz="1400" spc="40" dirty="0">
                <a:latin typeface="Times New Roman"/>
                <a:cs typeface="Times New Roman"/>
              </a:rPr>
              <a:t> </a:t>
            </a:r>
            <a:r>
              <a:rPr sz="1400" spc="35" dirty="0">
                <a:latin typeface="Times New Roman"/>
                <a:cs typeface="Times New Roman"/>
              </a:rPr>
              <a:t>because</a:t>
            </a:r>
            <a:r>
              <a:rPr sz="1400" spc="10" dirty="0">
                <a:latin typeface="Times New Roman"/>
                <a:cs typeface="Times New Roman"/>
              </a:rPr>
              <a:t> </a:t>
            </a:r>
            <a:r>
              <a:rPr sz="1400" spc="-20" dirty="0">
                <a:latin typeface="Times New Roman"/>
                <a:cs typeface="Times New Roman"/>
              </a:rPr>
              <a:t>of</a:t>
            </a:r>
            <a:r>
              <a:rPr sz="1400" spc="160" dirty="0">
                <a:latin typeface="Times New Roman"/>
                <a:cs typeface="Times New Roman"/>
              </a:rPr>
              <a:t> </a:t>
            </a:r>
            <a:r>
              <a:rPr sz="1400" spc="70" dirty="0">
                <a:latin typeface="Times New Roman"/>
                <a:cs typeface="Times New Roman"/>
              </a:rPr>
              <a:t>the</a:t>
            </a:r>
            <a:r>
              <a:rPr sz="1400" spc="160" dirty="0">
                <a:latin typeface="Times New Roman"/>
                <a:cs typeface="Times New Roman"/>
              </a:rPr>
              <a:t> </a:t>
            </a:r>
            <a:r>
              <a:rPr sz="1400" spc="50" dirty="0">
                <a:latin typeface="Times New Roman"/>
                <a:cs typeface="Times New Roman"/>
              </a:rPr>
              <a:t>lattice</a:t>
            </a:r>
            <a:r>
              <a:rPr sz="1400" spc="160" dirty="0">
                <a:latin typeface="Times New Roman"/>
                <a:cs typeface="Times New Roman"/>
              </a:rPr>
              <a:t> </a:t>
            </a:r>
            <a:r>
              <a:rPr sz="1400" spc="30" dirty="0">
                <a:latin typeface="Times New Roman"/>
                <a:cs typeface="Times New Roman"/>
              </a:rPr>
              <a:t>spacing.</a:t>
            </a:r>
            <a:r>
              <a:rPr sz="1400" spc="400" dirty="0">
                <a:latin typeface="Times New Roman"/>
                <a:cs typeface="Times New Roman"/>
              </a:rPr>
              <a:t> </a:t>
            </a:r>
            <a:r>
              <a:rPr sz="1400" spc="114" dirty="0">
                <a:latin typeface="Times New Roman"/>
                <a:cs typeface="Times New Roman"/>
              </a:rPr>
              <a:t>That</a:t>
            </a:r>
            <a:r>
              <a:rPr sz="1400" spc="160" dirty="0">
                <a:latin typeface="Times New Roman"/>
                <a:cs typeface="Times New Roman"/>
              </a:rPr>
              <a:t> </a:t>
            </a:r>
            <a:r>
              <a:rPr sz="1400" spc="40" dirty="0">
                <a:latin typeface="Times New Roman"/>
                <a:cs typeface="Times New Roman"/>
              </a:rPr>
              <a:t>means</a:t>
            </a:r>
            <a:r>
              <a:rPr sz="1400" spc="160" dirty="0">
                <a:latin typeface="Times New Roman"/>
                <a:cs typeface="Times New Roman"/>
              </a:rPr>
              <a:t> </a:t>
            </a:r>
            <a:r>
              <a:rPr sz="1400" spc="114" dirty="0">
                <a:latin typeface="Times New Roman"/>
                <a:cs typeface="Times New Roman"/>
              </a:rPr>
              <a:t>that</a:t>
            </a:r>
            <a:r>
              <a:rPr sz="1400" spc="160" dirty="0">
                <a:latin typeface="Times New Roman"/>
                <a:cs typeface="Times New Roman"/>
              </a:rPr>
              <a:t> </a:t>
            </a:r>
            <a:r>
              <a:rPr sz="1400" spc="114" dirty="0">
                <a:latin typeface="Times New Roman"/>
                <a:cs typeface="Times New Roman"/>
              </a:rPr>
              <a:t>at</a:t>
            </a:r>
            <a:r>
              <a:rPr sz="1400" spc="160" dirty="0">
                <a:latin typeface="Times New Roman"/>
                <a:cs typeface="Times New Roman"/>
              </a:rPr>
              <a:t> </a:t>
            </a:r>
            <a:r>
              <a:rPr sz="1400" spc="35" dirty="0">
                <a:latin typeface="Times New Roman"/>
                <a:cs typeface="Times New Roman"/>
              </a:rPr>
              <a:t>high</a:t>
            </a:r>
            <a:r>
              <a:rPr sz="1400" spc="160" dirty="0">
                <a:latin typeface="Times New Roman"/>
                <a:cs typeface="Times New Roman"/>
              </a:rPr>
              <a:t> </a:t>
            </a:r>
            <a:r>
              <a:rPr sz="1400" spc="65" dirty="0">
                <a:latin typeface="Times New Roman"/>
                <a:cs typeface="Times New Roman"/>
              </a:rPr>
              <a:t>temperatures</a:t>
            </a:r>
            <a:r>
              <a:rPr sz="1400" spc="160" dirty="0">
                <a:latin typeface="Times New Roman"/>
                <a:cs typeface="Times New Roman"/>
              </a:rPr>
              <a:t> </a:t>
            </a:r>
            <a:r>
              <a:rPr sz="1400" spc="70" dirty="0">
                <a:latin typeface="Times New Roman"/>
                <a:cs typeface="Times New Roman"/>
              </a:rPr>
              <a:t>the</a:t>
            </a:r>
            <a:r>
              <a:rPr sz="1400" spc="160" dirty="0">
                <a:latin typeface="Times New Roman"/>
                <a:cs typeface="Times New Roman"/>
              </a:rPr>
              <a:t> </a:t>
            </a:r>
            <a:r>
              <a:rPr sz="1400" spc="30" dirty="0">
                <a:latin typeface="Times New Roman"/>
                <a:cs typeface="Times New Roman"/>
              </a:rPr>
              <a:t>energy</a:t>
            </a:r>
            <a:r>
              <a:rPr sz="1400" spc="160" dirty="0">
                <a:latin typeface="Times New Roman"/>
                <a:cs typeface="Times New Roman"/>
              </a:rPr>
              <a:t> </a:t>
            </a:r>
            <a:r>
              <a:rPr sz="1400" spc="35" dirty="0">
                <a:latin typeface="Times New Roman"/>
                <a:cs typeface="Times New Roman"/>
              </a:rPr>
              <a:t>in</a:t>
            </a:r>
            <a:r>
              <a:rPr sz="1400" spc="160" dirty="0">
                <a:latin typeface="Times New Roman"/>
                <a:cs typeface="Times New Roman"/>
              </a:rPr>
              <a:t> </a:t>
            </a:r>
            <a:r>
              <a:rPr sz="1400" spc="35" dirty="0">
                <a:latin typeface="Times New Roman"/>
                <a:cs typeface="Times New Roman"/>
              </a:rPr>
              <a:t>cavity</a:t>
            </a:r>
            <a:r>
              <a:rPr sz="1400" spc="160" dirty="0">
                <a:latin typeface="Times New Roman"/>
                <a:cs typeface="Times New Roman"/>
              </a:rPr>
              <a:t> </a:t>
            </a:r>
            <a:r>
              <a:rPr sz="1400" spc="60" dirty="0">
                <a:latin typeface="Times New Roman"/>
                <a:cs typeface="Times New Roman"/>
              </a:rPr>
              <a:t>radiation</a:t>
            </a:r>
            <a:r>
              <a:rPr sz="1400" spc="160" dirty="0">
                <a:latin typeface="Times New Roman"/>
                <a:cs typeface="Times New Roman"/>
              </a:rPr>
              <a:t> </a:t>
            </a:r>
            <a:r>
              <a:rPr sz="1400" spc="5" dirty="0">
                <a:latin typeface="Times New Roman"/>
                <a:cs typeface="Times New Roman"/>
              </a:rPr>
              <a:t>grows</a:t>
            </a:r>
            <a:r>
              <a:rPr sz="1400" spc="160" dirty="0">
                <a:latin typeface="Times New Roman"/>
                <a:cs typeface="Times New Roman"/>
              </a:rPr>
              <a:t> </a:t>
            </a:r>
            <a:r>
              <a:rPr sz="1400" spc="30" dirty="0">
                <a:latin typeface="Times New Roman"/>
                <a:cs typeface="Times New Roman"/>
              </a:rPr>
              <a:t>much</a:t>
            </a:r>
            <a:r>
              <a:rPr sz="1400" spc="35" dirty="0">
                <a:latin typeface="Times New Roman"/>
                <a:cs typeface="Times New Roman"/>
              </a:rPr>
              <a:t> </a:t>
            </a:r>
            <a:r>
              <a:rPr sz="1400" spc="45" dirty="0">
                <a:latin typeface="Times New Roman"/>
                <a:cs typeface="Times New Roman"/>
              </a:rPr>
              <a:t>faster</a:t>
            </a:r>
            <a:r>
              <a:rPr sz="1400" spc="160" dirty="0">
                <a:latin typeface="Times New Roman"/>
                <a:cs typeface="Times New Roman"/>
              </a:rPr>
              <a:t> </a:t>
            </a:r>
            <a:r>
              <a:rPr sz="1400" spc="55" dirty="0">
                <a:latin typeface="Times New Roman"/>
                <a:cs typeface="Times New Roman"/>
              </a:rPr>
              <a:t>(proportional</a:t>
            </a:r>
            <a:r>
              <a:rPr sz="1400" spc="16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spc="-10" dirty="0">
                <a:latin typeface="Cambria"/>
                <a:cs typeface="Cambria"/>
              </a:rPr>
              <a:t>T</a:t>
            </a:r>
            <a:r>
              <a:rPr sz="1400" spc="-114" dirty="0">
                <a:latin typeface="Cambria"/>
                <a:cs typeface="Cambria"/>
              </a:rPr>
              <a:t> </a:t>
            </a:r>
            <a:r>
              <a:rPr sz="1500" spc="82" baseline="27777" dirty="0">
                <a:latin typeface="Times New Roman"/>
                <a:cs typeface="Times New Roman"/>
              </a:rPr>
              <a:t>4</a:t>
            </a:r>
            <a:r>
              <a:rPr sz="1400" spc="55" dirty="0">
                <a:latin typeface="Times New Roman"/>
                <a:cs typeface="Times New Roman"/>
              </a:rPr>
              <a:t>)</a:t>
            </a:r>
            <a:r>
              <a:rPr sz="1400" spc="160" dirty="0">
                <a:latin typeface="Times New Roman"/>
                <a:cs typeface="Times New Roman"/>
              </a:rPr>
              <a:t> </a:t>
            </a:r>
            <a:r>
              <a:rPr sz="1400" spc="95" dirty="0">
                <a:latin typeface="Times New Roman"/>
                <a:cs typeface="Times New Roman"/>
              </a:rPr>
              <a:t>than</a:t>
            </a:r>
            <a:r>
              <a:rPr sz="1400" spc="160" dirty="0">
                <a:latin typeface="Times New Roman"/>
                <a:cs typeface="Times New Roman"/>
              </a:rPr>
              <a:t> </a:t>
            </a:r>
            <a:r>
              <a:rPr sz="1400" spc="70" dirty="0">
                <a:latin typeface="Times New Roman"/>
                <a:cs typeface="Times New Roman"/>
              </a:rPr>
              <a:t>the</a:t>
            </a:r>
            <a:r>
              <a:rPr sz="1400" spc="160" dirty="0">
                <a:latin typeface="Times New Roman"/>
                <a:cs typeface="Times New Roman"/>
              </a:rPr>
              <a:t> </a:t>
            </a:r>
            <a:r>
              <a:rPr sz="1400" spc="30" dirty="0">
                <a:latin typeface="Times New Roman"/>
                <a:cs typeface="Times New Roman"/>
              </a:rPr>
              <a:t>energy</a:t>
            </a:r>
            <a:r>
              <a:rPr sz="1400" spc="160" dirty="0">
                <a:latin typeface="Times New Roman"/>
                <a:cs typeface="Times New Roman"/>
              </a:rPr>
              <a:t> </a:t>
            </a:r>
            <a:r>
              <a:rPr sz="1400" spc="-25" dirty="0">
                <a:latin typeface="Times New Roman"/>
                <a:cs typeface="Times New Roman"/>
              </a:rPr>
              <a:t>of</a:t>
            </a:r>
            <a:r>
              <a:rPr sz="1400" spc="160" dirty="0">
                <a:latin typeface="Times New Roman"/>
                <a:cs typeface="Times New Roman"/>
              </a:rPr>
              <a:t> </a:t>
            </a:r>
            <a:r>
              <a:rPr sz="1400" spc="75" dirty="0">
                <a:latin typeface="Times New Roman"/>
                <a:cs typeface="Times New Roman"/>
              </a:rPr>
              <a:t>a</a:t>
            </a:r>
            <a:r>
              <a:rPr sz="1400" spc="160" dirty="0">
                <a:latin typeface="Times New Roman"/>
                <a:cs typeface="Times New Roman"/>
              </a:rPr>
              <a:t> </a:t>
            </a:r>
            <a:r>
              <a:rPr sz="1400" spc="50" dirty="0">
                <a:latin typeface="Times New Roman"/>
                <a:cs typeface="Times New Roman"/>
              </a:rPr>
              <a:t>lattice</a:t>
            </a:r>
            <a:r>
              <a:rPr sz="1400" spc="160" dirty="0">
                <a:latin typeface="Times New Roman"/>
                <a:cs typeface="Times New Roman"/>
              </a:rPr>
              <a:t> </a:t>
            </a:r>
            <a:r>
              <a:rPr sz="1400" spc="50" dirty="0">
                <a:latin typeface="Times New Roman"/>
                <a:cs typeface="Times New Roman"/>
              </a:rPr>
              <a:t>(proportional</a:t>
            </a:r>
            <a:r>
              <a:rPr sz="1400" spc="160" dirty="0">
                <a:latin typeface="Times New Roman"/>
                <a:cs typeface="Times New Roman"/>
              </a:rPr>
              <a:t> </a:t>
            </a:r>
            <a:r>
              <a:rPr sz="1400" spc="75" dirty="0">
                <a:latin typeface="Times New Roman"/>
                <a:cs typeface="Times New Roman"/>
              </a:rPr>
              <a:t>to</a:t>
            </a:r>
            <a:r>
              <a:rPr sz="1400" spc="160" dirty="0">
                <a:latin typeface="Times New Roman"/>
                <a:cs typeface="Times New Roman"/>
              </a:rPr>
              <a:t> </a:t>
            </a:r>
            <a:r>
              <a:rPr sz="1400" spc="-10" dirty="0">
                <a:latin typeface="Cambria"/>
                <a:cs typeface="Cambria"/>
              </a:rPr>
              <a:t>T</a:t>
            </a:r>
            <a:r>
              <a:rPr sz="1400" spc="-114" dirty="0">
                <a:latin typeface="Cambria"/>
                <a:cs typeface="Cambria"/>
              </a:rPr>
              <a:t> </a:t>
            </a:r>
            <a:r>
              <a:rPr sz="1400" spc="55" dirty="0">
                <a:latin typeface="Times New Roman"/>
                <a:cs typeface="Times New Roman"/>
              </a:rPr>
              <a:t>).</a:t>
            </a:r>
            <a:r>
              <a:rPr sz="1400" spc="405" dirty="0">
                <a:latin typeface="Times New Roman"/>
                <a:cs typeface="Times New Roman"/>
              </a:rPr>
              <a:t> </a:t>
            </a:r>
            <a:r>
              <a:rPr sz="1400" spc="75" dirty="0">
                <a:latin typeface="Times New Roman"/>
                <a:cs typeface="Times New Roman"/>
              </a:rPr>
              <a:t>At</a:t>
            </a:r>
            <a:r>
              <a:rPr sz="1400" spc="160" dirty="0">
                <a:latin typeface="Times New Roman"/>
                <a:cs typeface="Times New Roman"/>
              </a:rPr>
              <a:t> </a:t>
            </a:r>
            <a:r>
              <a:rPr sz="1400" spc="35" dirty="0">
                <a:latin typeface="Times New Roman"/>
                <a:cs typeface="Times New Roman"/>
              </a:rPr>
              <a:t>higher</a:t>
            </a:r>
            <a:r>
              <a:rPr sz="1400" spc="160" dirty="0">
                <a:latin typeface="Times New Roman"/>
                <a:cs typeface="Times New Roman"/>
              </a:rPr>
              <a:t> </a:t>
            </a:r>
            <a:r>
              <a:rPr sz="1400" spc="65" dirty="0">
                <a:latin typeface="Times New Roman"/>
                <a:cs typeface="Times New Roman"/>
              </a:rPr>
              <a:t>temperatures</a:t>
            </a:r>
            <a:r>
              <a:rPr sz="1400" spc="160" dirty="0">
                <a:latin typeface="Times New Roman"/>
                <a:cs typeface="Times New Roman"/>
              </a:rPr>
              <a:t> </a:t>
            </a:r>
            <a:r>
              <a:rPr sz="1400" spc="20" dirty="0">
                <a:latin typeface="Times New Roman"/>
                <a:cs typeface="Times New Roman"/>
              </a:rPr>
              <a:t>you</a:t>
            </a:r>
            <a:r>
              <a:rPr sz="1400" spc="15" dirty="0">
                <a:latin typeface="Times New Roman"/>
                <a:cs typeface="Times New Roman"/>
              </a:rPr>
              <a:t> </a:t>
            </a:r>
            <a:r>
              <a:rPr sz="1400" spc="20" dirty="0">
                <a:latin typeface="Times New Roman"/>
                <a:cs typeface="Times New Roman"/>
              </a:rPr>
              <a:t>unfreeze</a:t>
            </a:r>
            <a:r>
              <a:rPr sz="1400" spc="235" dirty="0">
                <a:latin typeface="Times New Roman"/>
                <a:cs typeface="Times New Roman"/>
              </a:rPr>
              <a:t> </a:t>
            </a:r>
            <a:r>
              <a:rPr sz="1400" spc="35" dirty="0">
                <a:latin typeface="Times New Roman"/>
                <a:cs typeface="Times New Roman"/>
              </a:rPr>
              <a:t>more</a:t>
            </a:r>
            <a:r>
              <a:rPr sz="1400" spc="240" dirty="0">
                <a:latin typeface="Times New Roman"/>
                <a:cs typeface="Times New Roman"/>
              </a:rPr>
              <a:t> </a:t>
            </a:r>
            <a:r>
              <a:rPr sz="1400" spc="70" dirty="0">
                <a:latin typeface="Times New Roman"/>
                <a:cs typeface="Times New Roman"/>
              </a:rPr>
              <a:t>and</a:t>
            </a:r>
            <a:r>
              <a:rPr sz="1400" spc="240" dirty="0">
                <a:latin typeface="Times New Roman"/>
                <a:cs typeface="Times New Roman"/>
              </a:rPr>
              <a:t> </a:t>
            </a:r>
            <a:r>
              <a:rPr sz="1400" spc="35" dirty="0">
                <a:latin typeface="Times New Roman"/>
                <a:cs typeface="Times New Roman"/>
              </a:rPr>
              <a:t>more</a:t>
            </a:r>
            <a:r>
              <a:rPr sz="1400" spc="240" dirty="0">
                <a:latin typeface="Times New Roman"/>
                <a:cs typeface="Times New Roman"/>
              </a:rPr>
              <a:t> </a:t>
            </a:r>
            <a:r>
              <a:rPr sz="1400" spc="35" dirty="0">
                <a:latin typeface="Times New Roman"/>
                <a:cs typeface="Times New Roman"/>
              </a:rPr>
              <a:t>modes</a:t>
            </a:r>
            <a:r>
              <a:rPr sz="1400" spc="240" dirty="0">
                <a:latin typeface="Times New Roman"/>
                <a:cs typeface="Times New Roman"/>
              </a:rPr>
              <a:t> </a:t>
            </a:r>
            <a:r>
              <a:rPr sz="1400" spc="35" dirty="0">
                <a:latin typeface="Times New Roman"/>
                <a:cs typeface="Times New Roman"/>
              </a:rPr>
              <a:t>in</a:t>
            </a:r>
            <a:r>
              <a:rPr sz="1400" spc="240" dirty="0">
                <a:latin typeface="Times New Roman"/>
                <a:cs typeface="Times New Roman"/>
              </a:rPr>
              <a:t> </a:t>
            </a:r>
            <a:r>
              <a:rPr sz="1400" spc="75" dirty="0">
                <a:latin typeface="Times New Roman"/>
                <a:cs typeface="Times New Roman"/>
              </a:rPr>
              <a:t>a</a:t>
            </a:r>
            <a:r>
              <a:rPr sz="1400" spc="240" dirty="0">
                <a:latin typeface="Times New Roman"/>
                <a:cs typeface="Times New Roman"/>
              </a:rPr>
              <a:t> </a:t>
            </a:r>
            <a:r>
              <a:rPr sz="1400" spc="20" dirty="0">
                <a:latin typeface="Times New Roman"/>
                <a:cs typeface="Times New Roman"/>
              </a:rPr>
              <a:t>cavity,</a:t>
            </a:r>
            <a:r>
              <a:rPr sz="1400" spc="270" dirty="0">
                <a:latin typeface="Times New Roman"/>
                <a:cs typeface="Times New Roman"/>
              </a:rPr>
              <a:t> </a:t>
            </a:r>
            <a:r>
              <a:rPr sz="1400" spc="10" dirty="0">
                <a:latin typeface="Times New Roman"/>
                <a:cs typeface="Times New Roman"/>
              </a:rPr>
              <a:t>while</a:t>
            </a:r>
            <a:r>
              <a:rPr sz="1400" spc="240" dirty="0">
                <a:latin typeface="Times New Roman"/>
                <a:cs typeface="Times New Roman"/>
              </a:rPr>
              <a:t> </a:t>
            </a:r>
            <a:r>
              <a:rPr sz="1400" spc="35" dirty="0">
                <a:latin typeface="Times New Roman"/>
                <a:cs typeface="Times New Roman"/>
              </a:rPr>
              <a:t>in</a:t>
            </a:r>
            <a:r>
              <a:rPr sz="1400" spc="240" dirty="0">
                <a:latin typeface="Times New Roman"/>
                <a:cs typeface="Times New Roman"/>
              </a:rPr>
              <a:t> </a:t>
            </a:r>
            <a:r>
              <a:rPr sz="1400" spc="75" dirty="0">
                <a:latin typeface="Times New Roman"/>
                <a:cs typeface="Times New Roman"/>
              </a:rPr>
              <a:t>a</a:t>
            </a:r>
            <a:r>
              <a:rPr sz="1400" spc="240" dirty="0">
                <a:latin typeface="Times New Roman"/>
                <a:cs typeface="Times New Roman"/>
              </a:rPr>
              <a:t> </a:t>
            </a:r>
            <a:r>
              <a:rPr sz="1400" spc="50" dirty="0">
                <a:latin typeface="Times New Roman"/>
                <a:cs typeface="Times New Roman"/>
              </a:rPr>
              <a:t>lattice</a:t>
            </a:r>
            <a:r>
              <a:rPr sz="1400" spc="235" dirty="0">
                <a:latin typeface="Times New Roman"/>
                <a:cs typeface="Times New Roman"/>
              </a:rPr>
              <a:t> </a:t>
            </a:r>
            <a:r>
              <a:rPr sz="1400" spc="20" dirty="0">
                <a:latin typeface="Times New Roman"/>
                <a:cs typeface="Times New Roman"/>
              </a:rPr>
              <a:t>you</a:t>
            </a:r>
            <a:r>
              <a:rPr sz="1400" spc="240" dirty="0">
                <a:latin typeface="Times New Roman"/>
                <a:cs typeface="Times New Roman"/>
              </a:rPr>
              <a:t> </a:t>
            </a:r>
            <a:r>
              <a:rPr sz="1400" spc="65" dirty="0">
                <a:latin typeface="Times New Roman"/>
                <a:cs typeface="Times New Roman"/>
              </a:rPr>
              <a:t>just</a:t>
            </a:r>
            <a:r>
              <a:rPr sz="1400" spc="240" dirty="0">
                <a:latin typeface="Times New Roman"/>
                <a:cs typeface="Times New Roman"/>
              </a:rPr>
              <a:t> </a:t>
            </a:r>
            <a:r>
              <a:rPr sz="1400" spc="30" dirty="0">
                <a:latin typeface="Times New Roman"/>
                <a:cs typeface="Times New Roman"/>
              </a:rPr>
              <a:t>linearly</a:t>
            </a:r>
            <a:r>
              <a:rPr sz="1400" spc="240" dirty="0">
                <a:latin typeface="Times New Roman"/>
                <a:cs typeface="Times New Roman"/>
              </a:rPr>
              <a:t> </a:t>
            </a:r>
            <a:r>
              <a:rPr sz="1400" spc="70" dirty="0">
                <a:latin typeface="Times New Roman"/>
                <a:cs typeface="Times New Roman"/>
              </a:rPr>
              <a:t>add</a:t>
            </a:r>
            <a:r>
              <a:rPr sz="1400" spc="240" dirty="0">
                <a:latin typeface="Times New Roman"/>
                <a:cs typeface="Times New Roman"/>
              </a:rPr>
              <a:t> </a:t>
            </a:r>
            <a:r>
              <a:rPr sz="1400" spc="35" dirty="0">
                <a:latin typeface="Times New Roman"/>
                <a:cs typeface="Times New Roman"/>
              </a:rPr>
              <a:t>more</a:t>
            </a:r>
            <a:r>
              <a:rPr sz="1400" spc="240" dirty="0">
                <a:latin typeface="Times New Roman"/>
                <a:cs typeface="Times New Roman"/>
              </a:rPr>
              <a:t> </a:t>
            </a:r>
            <a:r>
              <a:rPr sz="1400" spc="30" dirty="0">
                <a:latin typeface="Times New Roman"/>
                <a:cs typeface="Times New Roman"/>
              </a:rPr>
              <a:t>energy</a:t>
            </a:r>
            <a:r>
              <a:rPr sz="1400" spc="240" dirty="0">
                <a:latin typeface="Times New Roman"/>
                <a:cs typeface="Times New Roman"/>
              </a:rPr>
              <a:t> </a:t>
            </a:r>
            <a:r>
              <a:rPr sz="1400" spc="75" dirty="0">
                <a:latin typeface="Times New Roman"/>
                <a:cs typeface="Times New Roman"/>
              </a:rPr>
              <a:t>to</a:t>
            </a:r>
            <a:r>
              <a:rPr sz="1400" spc="240" dirty="0">
                <a:latin typeface="Times New Roman"/>
                <a:cs typeface="Times New Roman"/>
              </a:rPr>
              <a:t> </a:t>
            </a:r>
            <a:r>
              <a:rPr sz="1400" spc="70" dirty="0">
                <a:latin typeface="Times New Roman"/>
                <a:cs typeface="Times New Roman"/>
              </a:rPr>
              <a:t>the</a:t>
            </a:r>
            <a:r>
              <a:rPr sz="1400" spc="45" dirty="0">
                <a:latin typeface="Times New Roman"/>
                <a:cs typeface="Times New Roman"/>
              </a:rPr>
              <a:t> </a:t>
            </a:r>
            <a:r>
              <a:rPr sz="1400" spc="35" dirty="0">
                <a:latin typeface="Times New Roman"/>
                <a:cs typeface="Times New Roman"/>
              </a:rPr>
              <a:t>modes</a:t>
            </a:r>
            <a:r>
              <a:rPr sz="1400" spc="114" dirty="0">
                <a:latin typeface="Times New Roman"/>
                <a:cs typeface="Times New Roman"/>
              </a:rPr>
              <a:t> that</a:t>
            </a:r>
            <a:r>
              <a:rPr sz="1400" spc="120" dirty="0">
                <a:latin typeface="Times New Roman"/>
                <a:cs typeface="Times New Roman"/>
              </a:rPr>
              <a:t> </a:t>
            </a:r>
            <a:r>
              <a:rPr sz="1400" spc="50" dirty="0">
                <a:latin typeface="Times New Roman"/>
                <a:cs typeface="Times New Roman"/>
              </a:rPr>
              <a:t>are</a:t>
            </a:r>
            <a:r>
              <a:rPr sz="1400" spc="114" dirty="0">
                <a:latin typeface="Times New Roman"/>
                <a:cs typeface="Times New Roman"/>
              </a:rPr>
              <a:t> </a:t>
            </a:r>
            <a:r>
              <a:rPr sz="1400" spc="45" dirty="0">
                <a:latin typeface="Times New Roman"/>
                <a:cs typeface="Times New Roman"/>
              </a:rPr>
              <a:t>already</a:t>
            </a:r>
            <a:r>
              <a:rPr sz="1400" spc="114" dirty="0">
                <a:latin typeface="Times New Roman"/>
                <a:cs typeface="Times New Roman"/>
              </a:rPr>
              <a:t> </a:t>
            </a:r>
            <a:r>
              <a:rPr sz="1400" spc="35" dirty="0">
                <a:latin typeface="Times New Roman"/>
                <a:cs typeface="Times New Roman"/>
              </a:rPr>
              <a:t>unfrozen.</a:t>
            </a:r>
            <a:endParaRPr sz="1400">
              <a:latin typeface="Times New Roman"/>
              <a:cs typeface="Times New Roman"/>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684895" cy="1162685"/>
          </a:xfrm>
          <a:prstGeom prst="rect">
            <a:avLst/>
          </a:prstGeom>
        </p:spPr>
        <p:txBody>
          <a:bodyPr vert="horz" wrap="square" lIns="0" tIns="15875" rIns="0" bIns="0" rtlCol="0">
            <a:spAutoFit/>
          </a:bodyPr>
          <a:lstStyle/>
          <a:p>
            <a:pPr marL="25400">
              <a:lnSpc>
                <a:spcPct val="100000"/>
              </a:lnSpc>
              <a:spcBef>
                <a:spcPts val="125"/>
              </a:spcBef>
            </a:pPr>
            <a:r>
              <a:rPr dirty="0"/>
              <a:t>The</a:t>
            </a:r>
            <a:r>
              <a:rPr spc="-40" dirty="0"/>
              <a:t> </a:t>
            </a:r>
            <a:r>
              <a:rPr spc="-30" dirty="0"/>
              <a:t>spectroscopic</a:t>
            </a:r>
            <a:r>
              <a:rPr spc="-35" dirty="0"/>
              <a:t> </a:t>
            </a:r>
            <a:r>
              <a:rPr dirty="0"/>
              <a:t>notation</a:t>
            </a:r>
            <a:r>
              <a:rPr spc="-40" dirty="0"/>
              <a:t> </a:t>
            </a:r>
            <a:r>
              <a:rPr spc="-65" dirty="0"/>
              <a:t>for</a:t>
            </a:r>
            <a:r>
              <a:rPr spc="-35" dirty="0"/>
              <a:t> </a:t>
            </a:r>
            <a:r>
              <a:rPr dirty="0"/>
              <a:t>an</a:t>
            </a:r>
            <a:r>
              <a:rPr spc="-40" dirty="0"/>
              <a:t> </a:t>
            </a:r>
            <a:r>
              <a:rPr spc="-10" dirty="0"/>
              <a:t>aluminum</a:t>
            </a:r>
            <a:r>
              <a:rPr spc="-35" dirty="0"/>
              <a:t> </a:t>
            </a:r>
            <a:r>
              <a:rPr dirty="0"/>
              <a:t>atom</a:t>
            </a:r>
            <a:r>
              <a:rPr spc="-40" dirty="0"/>
              <a:t> </a:t>
            </a:r>
            <a:r>
              <a:rPr spc="-65" dirty="0"/>
              <a:t>is</a:t>
            </a:r>
            <a:r>
              <a:rPr spc="-35" dirty="0"/>
              <a:t> </a:t>
            </a:r>
            <a:r>
              <a:rPr spc="-10" dirty="0"/>
              <a:t>1</a:t>
            </a:r>
            <a:r>
              <a:rPr spc="-10" dirty="0">
                <a:latin typeface="Cambria"/>
                <a:cs typeface="Cambria"/>
              </a:rPr>
              <a:t>s</a:t>
            </a:r>
            <a:r>
              <a:rPr sz="3075" spc="-15" baseline="24390" dirty="0"/>
              <a:t>2</a:t>
            </a:r>
            <a:r>
              <a:rPr sz="2450" spc="-10" dirty="0"/>
              <a:t>2</a:t>
            </a:r>
            <a:r>
              <a:rPr sz="2450" spc="-10" dirty="0">
                <a:latin typeface="Cambria"/>
                <a:cs typeface="Cambria"/>
              </a:rPr>
              <a:t>s</a:t>
            </a:r>
            <a:r>
              <a:rPr sz="3075" spc="-15" baseline="24390" dirty="0"/>
              <a:t>2</a:t>
            </a:r>
            <a:r>
              <a:rPr sz="2450" spc="-10" dirty="0"/>
              <a:t>2</a:t>
            </a:r>
            <a:r>
              <a:rPr sz="2450" spc="-10" dirty="0">
                <a:latin typeface="Cambria"/>
                <a:cs typeface="Cambria"/>
              </a:rPr>
              <a:t>p</a:t>
            </a:r>
            <a:r>
              <a:rPr sz="3075" spc="-15" baseline="24390" dirty="0"/>
              <a:t>6</a:t>
            </a:r>
            <a:r>
              <a:rPr sz="2450" spc="-10" dirty="0"/>
              <a:t>3</a:t>
            </a:r>
            <a:r>
              <a:rPr sz="2450" spc="-10" dirty="0">
                <a:latin typeface="Cambria"/>
                <a:cs typeface="Cambria"/>
              </a:rPr>
              <a:t>s</a:t>
            </a:r>
            <a:r>
              <a:rPr sz="3075" spc="-15" baseline="24390" dirty="0"/>
              <a:t>2</a:t>
            </a:r>
            <a:r>
              <a:rPr sz="2450" spc="-10" dirty="0"/>
              <a:t>3</a:t>
            </a:r>
            <a:r>
              <a:rPr sz="2450" spc="-10" dirty="0">
                <a:latin typeface="Cambria"/>
                <a:cs typeface="Cambria"/>
              </a:rPr>
              <a:t>p</a:t>
            </a:r>
            <a:r>
              <a:rPr sz="3075" spc="-15" baseline="24390" dirty="0"/>
              <a:t>1</a:t>
            </a:r>
            <a:r>
              <a:rPr sz="2450" spc="-10" dirty="0"/>
              <a:t>.</a:t>
            </a:r>
            <a:endParaRPr sz="2450">
              <a:latin typeface="Cambria"/>
              <a:cs typeface="Cambria"/>
            </a:endParaRPr>
          </a:p>
          <a:p>
            <a:pPr marL="25400" marR="423545">
              <a:lnSpc>
                <a:spcPts val="2990"/>
              </a:lnSpc>
              <a:spcBef>
                <a:spcPts val="105"/>
              </a:spcBef>
              <a:tabLst>
                <a:tab pos="5713730" algn="l"/>
              </a:tabLst>
            </a:pPr>
            <a:r>
              <a:rPr dirty="0"/>
              <a:t>Which</a:t>
            </a:r>
            <a:r>
              <a:rPr spc="114" dirty="0"/>
              <a:t> </a:t>
            </a:r>
            <a:r>
              <a:rPr dirty="0"/>
              <a:t>of</a:t>
            </a:r>
            <a:r>
              <a:rPr spc="120" dirty="0"/>
              <a:t> </a:t>
            </a:r>
            <a:r>
              <a:rPr dirty="0"/>
              <a:t>the</a:t>
            </a:r>
            <a:r>
              <a:rPr spc="120" dirty="0"/>
              <a:t> </a:t>
            </a:r>
            <a:r>
              <a:rPr spc="-65" dirty="0"/>
              <a:t>following</a:t>
            </a:r>
            <a:r>
              <a:rPr spc="120" dirty="0"/>
              <a:t> </a:t>
            </a:r>
            <a:r>
              <a:rPr dirty="0"/>
              <a:t>dominates</a:t>
            </a:r>
            <a:r>
              <a:rPr spc="120" dirty="0"/>
              <a:t> </a:t>
            </a:r>
            <a:r>
              <a:rPr dirty="0"/>
              <a:t>the</a:t>
            </a:r>
            <a:r>
              <a:rPr spc="125" dirty="0"/>
              <a:t> </a:t>
            </a:r>
            <a:r>
              <a:rPr spc="50" dirty="0"/>
              <a:t>heat</a:t>
            </a:r>
            <a:r>
              <a:rPr spc="120" dirty="0"/>
              <a:t> </a:t>
            </a:r>
            <a:r>
              <a:rPr dirty="0"/>
              <a:t>capacity</a:t>
            </a:r>
            <a:r>
              <a:rPr spc="125" dirty="0"/>
              <a:t> </a:t>
            </a:r>
            <a:r>
              <a:rPr dirty="0"/>
              <a:t>of</a:t>
            </a:r>
            <a:r>
              <a:rPr spc="120" dirty="0"/>
              <a:t> </a:t>
            </a:r>
            <a:r>
              <a:rPr spc="-10" dirty="0"/>
              <a:t>aluminum </a:t>
            </a:r>
            <a:r>
              <a:rPr spc="120" dirty="0"/>
              <a:t>at</a:t>
            </a:r>
            <a:r>
              <a:rPr spc="140" dirty="0"/>
              <a:t> </a:t>
            </a:r>
            <a:r>
              <a:rPr dirty="0"/>
              <a:t>temperatures</a:t>
            </a:r>
            <a:r>
              <a:rPr spc="150" dirty="0"/>
              <a:t> </a:t>
            </a:r>
            <a:r>
              <a:rPr dirty="0"/>
              <a:t>very</a:t>
            </a:r>
            <a:r>
              <a:rPr spc="150" dirty="0"/>
              <a:t> </a:t>
            </a:r>
            <a:r>
              <a:rPr spc="-35" dirty="0"/>
              <a:t>close</a:t>
            </a:r>
            <a:r>
              <a:rPr spc="155" dirty="0"/>
              <a:t> </a:t>
            </a:r>
            <a:r>
              <a:rPr dirty="0"/>
              <a:t>to</a:t>
            </a:r>
            <a:r>
              <a:rPr spc="150" dirty="0"/>
              <a:t> </a:t>
            </a:r>
            <a:r>
              <a:rPr dirty="0"/>
              <a:t>absolute</a:t>
            </a:r>
            <a:r>
              <a:rPr spc="150" dirty="0"/>
              <a:t> </a:t>
            </a:r>
            <a:r>
              <a:rPr spc="-10" dirty="0"/>
              <a:t>zero?</a:t>
            </a:r>
            <a:r>
              <a:rPr dirty="0"/>
              <a:t>	(Choose</a:t>
            </a:r>
            <a:r>
              <a:rPr spc="-65" dirty="0"/>
              <a:t> </a:t>
            </a:r>
            <a:r>
              <a:rPr spc="-10" dirty="0"/>
              <a:t>one.)</a:t>
            </a:r>
          </a:p>
        </p:txBody>
      </p:sp>
      <p:sp>
        <p:nvSpPr>
          <p:cNvPr id="5" name="object 5"/>
          <p:cNvSpPr txBox="1"/>
          <p:nvPr/>
        </p:nvSpPr>
        <p:spPr>
          <a:xfrm>
            <a:off x="715137" y="2486398"/>
            <a:ext cx="7706995"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The</a:t>
            </a:r>
            <a:r>
              <a:rPr sz="2450" spc="215" dirty="0">
                <a:latin typeface="Times New Roman"/>
                <a:cs typeface="Times New Roman"/>
              </a:rPr>
              <a:t> </a:t>
            </a:r>
            <a:r>
              <a:rPr sz="2450" dirty="0">
                <a:latin typeface="Times New Roman"/>
                <a:cs typeface="Times New Roman"/>
              </a:rPr>
              <a:t>protons</a:t>
            </a:r>
            <a:r>
              <a:rPr sz="2450" spc="210" dirty="0">
                <a:latin typeface="Times New Roman"/>
                <a:cs typeface="Times New Roman"/>
              </a:rPr>
              <a:t> </a:t>
            </a:r>
            <a:r>
              <a:rPr sz="2450" dirty="0">
                <a:latin typeface="Times New Roman"/>
                <a:cs typeface="Times New Roman"/>
              </a:rPr>
              <a:t>and</a:t>
            </a:r>
            <a:r>
              <a:rPr sz="2450" spc="215" dirty="0">
                <a:latin typeface="Times New Roman"/>
                <a:cs typeface="Times New Roman"/>
              </a:rPr>
              <a:t> </a:t>
            </a:r>
            <a:r>
              <a:rPr sz="2450" dirty="0">
                <a:latin typeface="Times New Roman"/>
                <a:cs typeface="Times New Roman"/>
              </a:rPr>
              <a:t>neutrons</a:t>
            </a:r>
            <a:r>
              <a:rPr sz="2450" spc="210" dirty="0">
                <a:latin typeface="Times New Roman"/>
                <a:cs typeface="Times New Roman"/>
              </a:rPr>
              <a:t> </a:t>
            </a:r>
            <a:r>
              <a:rPr sz="2450" dirty="0">
                <a:latin typeface="Times New Roman"/>
                <a:cs typeface="Times New Roman"/>
              </a:rPr>
              <a:t>in</a:t>
            </a:r>
            <a:r>
              <a:rPr sz="2450" spc="210" dirty="0">
                <a:latin typeface="Times New Roman"/>
                <a:cs typeface="Times New Roman"/>
              </a:rPr>
              <a:t> </a:t>
            </a:r>
            <a:r>
              <a:rPr sz="2450" dirty="0">
                <a:latin typeface="Times New Roman"/>
                <a:cs typeface="Times New Roman"/>
              </a:rPr>
              <a:t>the</a:t>
            </a:r>
            <a:r>
              <a:rPr sz="2450" spc="215" dirty="0">
                <a:latin typeface="Times New Roman"/>
                <a:cs typeface="Times New Roman"/>
              </a:rPr>
              <a:t> </a:t>
            </a:r>
            <a:r>
              <a:rPr sz="2450" spc="-10" dirty="0">
                <a:latin typeface="Times New Roman"/>
                <a:cs typeface="Times New Roman"/>
              </a:rPr>
              <a:t>nucleus.</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two</a:t>
            </a:r>
            <a:r>
              <a:rPr sz="2450" spc="114" dirty="0">
                <a:latin typeface="Times New Roman"/>
                <a:cs typeface="Times New Roman"/>
              </a:rPr>
              <a:t> </a:t>
            </a:r>
            <a:r>
              <a:rPr sz="2450" dirty="0">
                <a:latin typeface="Times New Roman"/>
                <a:cs typeface="Times New Roman"/>
              </a:rPr>
              <a:t>electrons</a:t>
            </a:r>
            <a:r>
              <a:rPr sz="2450" spc="110" dirty="0">
                <a:latin typeface="Times New Roman"/>
                <a:cs typeface="Times New Roman"/>
              </a:rPr>
              <a:t> </a:t>
            </a:r>
            <a:r>
              <a:rPr sz="2450" dirty="0">
                <a:latin typeface="Times New Roman"/>
                <a:cs typeface="Times New Roman"/>
              </a:rPr>
              <a:t>in</a:t>
            </a:r>
            <a:r>
              <a:rPr sz="2450" spc="11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1</a:t>
            </a:r>
            <a:r>
              <a:rPr sz="2450" dirty="0">
                <a:latin typeface="Cambria"/>
                <a:cs typeface="Cambria"/>
              </a:rPr>
              <a:t>s</a:t>
            </a:r>
            <a:r>
              <a:rPr sz="2450" spc="180" dirty="0">
                <a:latin typeface="Cambria"/>
                <a:cs typeface="Cambria"/>
              </a:rPr>
              <a:t> </a:t>
            </a:r>
            <a:r>
              <a:rPr sz="2450" spc="-10" dirty="0">
                <a:latin typeface="Times New Roman"/>
                <a:cs typeface="Times New Roman"/>
              </a:rPr>
              <a:t>shell.</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electron</a:t>
            </a:r>
            <a:r>
              <a:rPr sz="2450" spc="90" dirty="0">
                <a:latin typeface="Times New Roman"/>
                <a:cs typeface="Times New Roman"/>
              </a:rPr>
              <a:t> </a:t>
            </a:r>
            <a:r>
              <a:rPr sz="2450" dirty="0">
                <a:latin typeface="Times New Roman"/>
                <a:cs typeface="Times New Roman"/>
              </a:rPr>
              <a:t>in</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3</a:t>
            </a:r>
            <a:r>
              <a:rPr sz="2450" dirty="0">
                <a:latin typeface="Cambria"/>
                <a:cs typeface="Cambria"/>
              </a:rPr>
              <a:t>p</a:t>
            </a:r>
            <a:r>
              <a:rPr sz="2450" spc="160" dirty="0">
                <a:latin typeface="Cambria"/>
                <a:cs typeface="Cambria"/>
              </a:rPr>
              <a:t> </a:t>
            </a:r>
            <a:r>
              <a:rPr sz="2450" spc="-10" dirty="0">
                <a:latin typeface="Times New Roman"/>
                <a:cs typeface="Times New Roman"/>
              </a:rPr>
              <a:t>shell.</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All</a:t>
            </a:r>
            <a:r>
              <a:rPr sz="2450" spc="80"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electrons</a:t>
            </a:r>
            <a:r>
              <a:rPr sz="2450" spc="85" dirty="0">
                <a:latin typeface="Times New Roman"/>
                <a:cs typeface="Times New Roman"/>
              </a:rPr>
              <a:t> </a:t>
            </a:r>
            <a:r>
              <a:rPr sz="2450" dirty="0">
                <a:latin typeface="Times New Roman"/>
                <a:cs typeface="Times New Roman"/>
              </a:rPr>
              <a:t>contribute</a:t>
            </a:r>
            <a:r>
              <a:rPr sz="2450" spc="75" dirty="0">
                <a:latin typeface="Times New Roman"/>
                <a:cs typeface="Times New Roman"/>
              </a:rPr>
              <a:t> </a:t>
            </a:r>
            <a:r>
              <a:rPr sz="2450" spc="-10" dirty="0">
                <a:latin typeface="Times New Roman"/>
                <a:cs typeface="Times New Roman"/>
              </a:rPr>
              <a:t>significantly.</a:t>
            </a:r>
            <a:endParaRPr sz="2450">
              <a:latin typeface="Times New Roman"/>
              <a:cs typeface="Times New Roman"/>
            </a:endParaRPr>
          </a:p>
          <a:p>
            <a:pPr marL="386715" indent="-349885">
              <a:lnSpc>
                <a:spcPct val="100000"/>
              </a:lnSpc>
              <a:spcBef>
                <a:spcPts val="1045"/>
              </a:spcBef>
              <a:buAutoNum type="alphaUcPeriod"/>
              <a:tabLst>
                <a:tab pos="386715" algn="l"/>
              </a:tabLst>
            </a:pPr>
            <a:r>
              <a:rPr sz="2450" dirty="0">
                <a:latin typeface="Times New Roman"/>
                <a:cs typeface="Times New Roman"/>
              </a:rPr>
              <a:t>All</a:t>
            </a:r>
            <a:r>
              <a:rPr sz="2450" spc="9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electrons</a:t>
            </a:r>
            <a:r>
              <a:rPr sz="2450" spc="105"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nuclei</a:t>
            </a:r>
            <a:r>
              <a:rPr sz="2450" spc="100" dirty="0">
                <a:latin typeface="Times New Roman"/>
                <a:cs typeface="Times New Roman"/>
              </a:rPr>
              <a:t> </a:t>
            </a:r>
            <a:r>
              <a:rPr sz="2450" dirty="0">
                <a:latin typeface="Times New Roman"/>
                <a:cs typeface="Times New Roman"/>
              </a:rPr>
              <a:t>contribute</a:t>
            </a:r>
            <a:r>
              <a:rPr sz="2450" spc="105" dirty="0">
                <a:latin typeface="Times New Roman"/>
                <a:cs typeface="Times New Roman"/>
              </a:rPr>
              <a:t> </a:t>
            </a:r>
            <a:r>
              <a:rPr sz="2450" spc="-25" dirty="0">
                <a:latin typeface="Times New Roman"/>
                <a:cs typeface="Times New Roman"/>
              </a:rPr>
              <a:t>significantly.</a:t>
            </a:r>
            <a:endParaRPr sz="2450">
              <a:latin typeface="Times New Roman"/>
              <a:cs typeface="Times New Roman"/>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684895" cy="1162685"/>
          </a:xfrm>
          <a:prstGeom prst="rect">
            <a:avLst/>
          </a:prstGeom>
        </p:spPr>
        <p:txBody>
          <a:bodyPr vert="horz" wrap="square" lIns="0" tIns="15875" rIns="0" bIns="0" rtlCol="0">
            <a:spAutoFit/>
          </a:bodyPr>
          <a:lstStyle/>
          <a:p>
            <a:pPr marL="25400">
              <a:lnSpc>
                <a:spcPct val="100000"/>
              </a:lnSpc>
              <a:spcBef>
                <a:spcPts val="125"/>
              </a:spcBef>
            </a:pPr>
            <a:r>
              <a:rPr dirty="0"/>
              <a:t>The</a:t>
            </a:r>
            <a:r>
              <a:rPr spc="-40" dirty="0"/>
              <a:t> </a:t>
            </a:r>
            <a:r>
              <a:rPr spc="-30" dirty="0"/>
              <a:t>spectroscopic</a:t>
            </a:r>
            <a:r>
              <a:rPr spc="-35" dirty="0"/>
              <a:t> </a:t>
            </a:r>
            <a:r>
              <a:rPr dirty="0"/>
              <a:t>notation</a:t>
            </a:r>
            <a:r>
              <a:rPr spc="-40" dirty="0"/>
              <a:t> </a:t>
            </a:r>
            <a:r>
              <a:rPr spc="-65" dirty="0"/>
              <a:t>for</a:t>
            </a:r>
            <a:r>
              <a:rPr spc="-35" dirty="0"/>
              <a:t> </a:t>
            </a:r>
            <a:r>
              <a:rPr dirty="0"/>
              <a:t>an</a:t>
            </a:r>
            <a:r>
              <a:rPr spc="-40" dirty="0"/>
              <a:t> </a:t>
            </a:r>
            <a:r>
              <a:rPr spc="-10" dirty="0"/>
              <a:t>aluminum</a:t>
            </a:r>
            <a:r>
              <a:rPr spc="-35" dirty="0"/>
              <a:t> </a:t>
            </a:r>
            <a:r>
              <a:rPr dirty="0"/>
              <a:t>atom</a:t>
            </a:r>
            <a:r>
              <a:rPr spc="-40" dirty="0"/>
              <a:t> </a:t>
            </a:r>
            <a:r>
              <a:rPr spc="-65" dirty="0"/>
              <a:t>is</a:t>
            </a:r>
            <a:r>
              <a:rPr spc="-35" dirty="0"/>
              <a:t> </a:t>
            </a:r>
            <a:r>
              <a:rPr spc="-10" dirty="0"/>
              <a:t>1</a:t>
            </a:r>
            <a:r>
              <a:rPr spc="-10" dirty="0">
                <a:latin typeface="Cambria"/>
                <a:cs typeface="Cambria"/>
              </a:rPr>
              <a:t>s</a:t>
            </a:r>
            <a:r>
              <a:rPr sz="3075" spc="-15" baseline="24390" dirty="0"/>
              <a:t>2</a:t>
            </a:r>
            <a:r>
              <a:rPr sz="2450" spc="-10" dirty="0"/>
              <a:t>2</a:t>
            </a:r>
            <a:r>
              <a:rPr sz="2450" spc="-10" dirty="0">
                <a:latin typeface="Cambria"/>
                <a:cs typeface="Cambria"/>
              </a:rPr>
              <a:t>s</a:t>
            </a:r>
            <a:r>
              <a:rPr sz="3075" spc="-15" baseline="24390" dirty="0"/>
              <a:t>2</a:t>
            </a:r>
            <a:r>
              <a:rPr sz="2450" spc="-10" dirty="0"/>
              <a:t>2</a:t>
            </a:r>
            <a:r>
              <a:rPr sz="2450" spc="-10" dirty="0">
                <a:latin typeface="Cambria"/>
                <a:cs typeface="Cambria"/>
              </a:rPr>
              <a:t>p</a:t>
            </a:r>
            <a:r>
              <a:rPr sz="3075" spc="-15" baseline="24390" dirty="0"/>
              <a:t>6</a:t>
            </a:r>
            <a:r>
              <a:rPr sz="2450" spc="-10" dirty="0"/>
              <a:t>3</a:t>
            </a:r>
            <a:r>
              <a:rPr sz="2450" spc="-10" dirty="0">
                <a:latin typeface="Cambria"/>
                <a:cs typeface="Cambria"/>
              </a:rPr>
              <a:t>s</a:t>
            </a:r>
            <a:r>
              <a:rPr sz="3075" spc="-15" baseline="24390" dirty="0"/>
              <a:t>2</a:t>
            </a:r>
            <a:r>
              <a:rPr sz="2450" spc="-10" dirty="0"/>
              <a:t>3</a:t>
            </a:r>
            <a:r>
              <a:rPr sz="2450" spc="-10" dirty="0">
                <a:latin typeface="Cambria"/>
                <a:cs typeface="Cambria"/>
              </a:rPr>
              <a:t>p</a:t>
            </a:r>
            <a:r>
              <a:rPr sz="3075" spc="-15" baseline="24390" dirty="0"/>
              <a:t>1</a:t>
            </a:r>
            <a:r>
              <a:rPr sz="2450" spc="-10" dirty="0"/>
              <a:t>.</a:t>
            </a:r>
            <a:endParaRPr sz="2450">
              <a:latin typeface="Cambria"/>
              <a:cs typeface="Cambria"/>
            </a:endParaRPr>
          </a:p>
          <a:p>
            <a:pPr marL="25400" marR="423545">
              <a:lnSpc>
                <a:spcPts val="2990"/>
              </a:lnSpc>
              <a:spcBef>
                <a:spcPts val="105"/>
              </a:spcBef>
              <a:tabLst>
                <a:tab pos="5713730" algn="l"/>
              </a:tabLst>
            </a:pPr>
            <a:r>
              <a:rPr dirty="0"/>
              <a:t>Which</a:t>
            </a:r>
            <a:r>
              <a:rPr spc="114" dirty="0"/>
              <a:t> </a:t>
            </a:r>
            <a:r>
              <a:rPr dirty="0"/>
              <a:t>of</a:t>
            </a:r>
            <a:r>
              <a:rPr spc="120" dirty="0"/>
              <a:t> </a:t>
            </a:r>
            <a:r>
              <a:rPr dirty="0"/>
              <a:t>the</a:t>
            </a:r>
            <a:r>
              <a:rPr spc="120" dirty="0"/>
              <a:t> </a:t>
            </a:r>
            <a:r>
              <a:rPr spc="-65" dirty="0"/>
              <a:t>following</a:t>
            </a:r>
            <a:r>
              <a:rPr spc="120" dirty="0"/>
              <a:t> </a:t>
            </a:r>
            <a:r>
              <a:rPr dirty="0"/>
              <a:t>dominates</a:t>
            </a:r>
            <a:r>
              <a:rPr spc="120" dirty="0"/>
              <a:t> </a:t>
            </a:r>
            <a:r>
              <a:rPr dirty="0"/>
              <a:t>the</a:t>
            </a:r>
            <a:r>
              <a:rPr spc="125" dirty="0"/>
              <a:t> </a:t>
            </a:r>
            <a:r>
              <a:rPr spc="50" dirty="0"/>
              <a:t>heat</a:t>
            </a:r>
            <a:r>
              <a:rPr spc="120" dirty="0"/>
              <a:t> </a:t>
            </a:r>
            <a:r>
              <a:rPr dirty="0"/>
              <a:t>capacity</a:t>
            </a:r>
            <a:r>
              <a:rPr spc="125" dirty="0"/>
              <a:t> </a:t>
            </a:r>
            <a:r>
              <a:rPr dirty="0"/>
              <a:t>of</a:t>
            </a:r>
            <a:r>
              <a:rPr spc="120" dirty="0"/>
              <a:t> </a:t>
            </a:r>
            <a:r>
              <a:rPr spc="-10" dirty="0"/>
              <a:t>aluminum </a:t>
            </a:r>
            <a:r>
              <a:rPr spc="120" dirty="0"/>
              <a:t>at</a:t>
            </a:r>
            <a:r>
              <a:rPr spc="140" dirty="0"/>
              <a:t> </a:t>
            </a:r>
            <a:r>
              <a:rPr dirty="0"/>
              <a:t>temperatures</a:t>
            </a:r>
            <a:r>
              <a:rPr spc="150" dirty="0"/>
              <a:t> </a:t>
            </a:r>
            <a:r>
              <a:rPr dirty="0"/>
              <a:t>very</a:t>
            </a:r>
            <a:r>
              <a:rPr spc="150" dirty="0"/>
              <a:t> </a:t>
            </a:r>
            <a:r>
              <a:rPr spc="-35" dirty="0"/>
              <a:t>close</a:t>
            </a:r>
            <a:r>
              <a:rPr spc="155" dirty="0"/>
              <a:t> </a:t>
            </a:r>
            <a:r>
              <a:rPr dirty="0"/>
              <a:t>to</a:t>
            </a:r>
            <a:r>
              <a:rPr spc="150" dirty="0"/>
              <a:t> </a:t>
            </a:r>
            <a:r>
              <a:rPr dirty="0"/>
              <a:t>absolute</a:t>
            </a:r>
            <a:r>
              <a:rPr spc="150" dirty="0"/>
              <a:t> </a:t>
            </a:r>
            <a:r>
              <a:rPr spc="-10" dirty="0"/>
              <a:t>zero?</a:t>
            </a:r>
            <a:r>
              <a:rPr dirty="0"/>
              <a:t>	(Choose</a:t>
            </a:r>
            <a:r>
              <a:rPr spc="-65" dirty="0"/>
              <a:t> </a:t>
            </a:r>
            <a:r>
              <a:rPr spc="-10" dirty="0"/>
              <a:t>one.)</a:t>
            </a:r>
          </a:p>
        </p:txBody>
      </p:sp>
      <p:sp>
        <p:nvSpPr>
          <p:cNvPr id="5" name="object 5"/>
          <p:cNvSpPr txBox="1"/>
          <p:nvPr/>
        </p:nvSpPr>
        <p:spPr>
          <a:xfrm>
            <a:off x="707745" y="2486398"/>
            <a:ext cx="8266430" cy="393509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The</a:t>
            </a:r>
            <a:r>
              <a:rPr sz="2450" spc="215" dirty="0">
                <a:latin typeface="Times New Roman"/>
                <a:cs typeface="Times New Roman"/>
              </a:rPr>
              <a:t> </a:t>
            </a:r>
            <a:r>
              <a:rPr sz="2450" dirty="0">
                <a:latin typeface="Times New Roman"/>
                <a:cs typeface="Times New Roman"/>
              </a:rPr>
              <a:t>protons</a:t>
            </a:r>
            <a:r>
              <a:rPr sz="2450" spc="210" dirty="0">
                <a:latin typeface="Times New Roman"/>
                <a:cs typeface="Times New Roman"/>
              </a:rPr>
              <a:t> </a:t>
            </a:r>
            <a:r>
              <a:rPr sz="2450" dirty="0">
                <a:latin typeface="Times New Roman"/>
                <a:cs typeface="Times New Roman"/>
              </a:rPr>
              <a:t>and</a:t>
            </a:r>
            <a:r>
              <a:rPr sz="2450" spc="215" dirty="0">
                <a:latin typeface="Times New Roman"/>
                <a:cs typeface="Times New Roman"/>
              </a:rPr>
              <a:t> </a:t>
            </a:r>
            <a:r>
              <a:rPr sz="2450" dirty="0">
                <a:latin typeface="Times New Roman"/>
                <a:cs typeface="Times New Roman"/>
              </a:rPr>
              <a:t>neutrons</a:t>
            </a:r>
            <a:r>
              <a:rPr sz="2450" spc="210" dirty="0">
                <a:latin typeface="Times New Roman"/>
                <a:cs typeface="Times New Roman"/>
              </a:rPr>
              <a:t> </a:t>
            </a:r>
            <a:r>
              <a:rPr sz="2450" dirty="0">
                <a:latin typeface="Times New Roman"/>
                <a:cs typeface="Times New Roman"/>
              </a:rPr>
              <a:t>in</a:t>
            </a:r>
            <a:r>
              <a:rPr sz="2450" spc="210" dirty="0">
                <a:latin typeface="Times New Roman"/>
                <a:cs typeface="Times New Roman"/>
              </a:rPr>
              <a:t> </a:t>
            </a:r>
            <a:r>
              <a:rPr sz="2450" dirty="0">
                <a:latin typeface="Times New Roman"/>
                <a:cs typeface="Times New Roman"/>
              </a:rPr>
              <a:t>the</a:t>
            </a:r>
            <a:r>
              <a:rPr sz="2450" spc="215" dirty="0">
                <a:latin typeface="Times New Roman"/>
                <a:cs typeface="Times New Roman"/>
              </a:rPr>
              <a:t> </a:t>
            </a:r>
            <a:r>
              <a:rPr sz="2450" spc="-10" dirty="0">
                <a:latin typeface="Times New Roman"/>
                <a:cs typeface="Times New Roman"/>
              </a:rPr>
              <a:t>nucleus.</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two</a:t>
            </a:r>
            <a:r>
              <a:rPr sz="2450" spc="114" dirty="0">
                <a:latin typeface="Times New Roman"/>
                <a:cs typeface="Times New Roman"/>
              </a:rPr>
              <a:t> </a:t>
            </a:r>
            <a:r>
              <a:rPr sz="2450" dirty="0">
                <a:latin typeface="Times New Roman"/>
                <a:cs typeface="Times New Roman"/>
              </a:rPr>
              <a:t>electrons</a:t>
            </a:r>
            <a:r>
              <a:rPr sz="2450" spc="110" dirty="0">
                <a:latin typeface="Times New Roman"/>
                <a:cs typeface="Times New Roman"/>
              </a:rPr>
              <a:t> </a:t>
            </a:r>
            <a:r>
              <a:rPr sz="2450" dirty="0">
                <a:latin typeface="Times New Roman"/>
                <a:cs typeface="Times New Roman"/>
              </a:rPr>
              <a:t>in</a:t>
            </a:r>
            <a:r>
              <a:rPr sz="2450" spc="110" dirty="0">
                <a:latin typeface="Times New Roman"/>
                <a:cs typeface="Times New Roman"/>
              </a:rPr>
              <a:t> </a:t>
            </a:r>
            <a:r>
              <a:rPr sz="2450" dirty="0">
                <a:latin typeface="Times New Roman"/>
                <a:cs typeface="Times New Roman"/>
              </a:rPr>
              <a:t>the</a:t>
            </a:r>
            <a:r>
              <a:rPr sz="2450" spc="114" dirty="0">
                <a:latin typeface="Times New Roman"/>
                <a:cs typeface="Times New Roman"/>
              </a:rPr>
              <a:t> </a:t>
            </a:r>
            <a:r>
              <a:rPr sz="2450" dirty="0">
                <a:latin typeface="Times New Roman"/>
                <a:cs typeface="Times New Roman"/>
              </a:rPr>
              <a:t>1</a:t>
            </a:r>
            <a:r>
              <a:rPr sz="2450" dirty="0">
                <a:latin typeface="Cambria"/>
                <a:cs typeface="Cambria"/>
              </a:rPr>
              <a:t>s</a:t>
            </a:r>
            <a:r>
              <a:rPr sz="2450" spc="180" dirty="0">
                <a:latin typeface="Cambria"/>
                <a:cs typeface="Cambria"/>
              </a:rPr>
              <a:t> </a:t>
            </a:r>
            <a:r>
              <a:rPr sz="2450" spc="-10" dirty="0">
                <a:latin typeface="Times New Roman"/>
                <a:cs typeface="Times New Roman"/>
              </a:rPr>
              <a:t>shell.</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electron</a:t>
            </a:r>
            <a:r>
              <a:rPr sz="2450" spc="90" dirty="0">
                <a:latin typeface="Times New Roman"/>
                <a:cs typeface="Times New Roman"/>
              </a:rPr>
              <a:t> </a:t>
            </a:r>
            <a:r>
              <a:rPr sz="2450" dirty="0">
                <a:latin typeface="Times New Roman"/>
                <a:cs typeface="Times New Roman"/>
              </a:rPr>
              <a:t>in</a:t>
            </a:r>
            <a:r>
              <a:rPr sz="2450" spc="95" dirty="0">
                <a:latin typeface="Times New Roman"/>
                <a:cs typeface="Times New Roman"/>
              </a:rPr>
              <a:t> </a:t>
            </a:r>
            <a:r>
              <a:rPr sz="2450" dirty="0">
                <a:latin typeface="Times New Roman"/>
                <a:cs typeface="Times New Roman"/>
              </a:rPr>
              <a:t>the</a:t>
            </a:r>
            <a:r>
              <a:rPr sz="2450" spc="95" dirty="0">
                <a:latin typeface="Times New Roman"/>
                <a:cs typeface="Times New Roman"/>
              </a:rPr>
              <a:t> </a:t>
            </a:r>
            <a:r>
              <a:rPr sz="2450" dirty="0">
                <a:latin typeface="Times New Roman"/>
                <a:cs typeface="Times New Roman"/>
              </a:rPr>
              <a:t>3</a:t>
            </a:r>
            <a:r>
              <a:rPr sz="2450" dirty="0">
                <a:latin typeface="Cambria"/>
                <a:cs typeface="Cambria"/>
              </a:rPr>
              <a:t>p</a:t>
            </a:r>
            <a:r>
              <a:rPr sz="2450" spc="160" dirty="0">
                <a:latin typeface="Cambria"/>
                <a:cs typeface="Cambria"/>
              </a:rPr>
              <a:t> </a:t>
            </a:r>
            <a:r>
              <a:rPr sz="2450" spc="-10" dirty="0">
                <a:latin typeface="Times New Roman"/>
                <a:cs typeface="Times New Roman"/>
              </a:rPr>
              <a:t>shell.</a:t>
            </a:r>
            <a:endParaRPr sz="2450">
              <a:latin typeface="Times New Roman"/>
              <a:cs typeface="Times New Roman"/>
            </a:endParaRPr>
          </a:p>
          <a:p>
            <a:pPr marL="393700" indent="-374015">
              <a:lnSpc>
                <a:spcPct val="100000"/>
              </a:lnSpc>
              <a:spcBef>
                <a:spcPts val="1045"/>
              </a:spcBef>
              <a:buAutoNum type="alphaUcPeriod"/>
              <a:tabLst>
                <a:tab pos="393700" algn="l"/>
              </a:tabLst>
            </a:pPr>
            <a:r>
              <a:rPr sz="2450" dirty="0">
                <a:latin typeface="Times New Roman"/>
                <a:cs typeface="Times New Roman"/>
              </a:rPr>
              <a:t>All</a:t>
            </a:r>
            <a:r>
              <a:rPr sz="2450" spc="80" dirty="0">
                <a:latin typeface="Times New Roman"/>
                <a:cs typeface="Times New Roman"/>
              </a:rPr>
              <a:t> </a:t>
            </a:r>
            <a:r>
              <a:rPr sz="2450" dirty="0">
                <a:latin typeface="Times New Roman"/>
                <a:cs typeface="Times New Roman"/>
              </a:rPr>
              <a:t>of</a:t>
            </a:r>
            <a:r>
              <a:rPr sz="2450" spc="85" dirty="0">
                <a:latin typeface="Times New Roman"/>
                <a:cs typeface="Times New Roman"/>
              </a:rPr>
              <a:t> </a:t>
            </a:r>
            <a:r>
              <a:rPr sz="2450" dirty="0">
                <a:latin typeface="Times New Roman"/>
                <a:cs typeface="Times New Roman"/>
              </a:rPr>
              <a:t>the</a:t>
            </a:r>
            <a:r>
              <a:rPr sz="2450" spc="80" dirty="0">
                <a:latin typeface="Times New Roman"/>
                <a:cs typeface="Times New Roman"/>
              </a:rPr>
              <a:t> </a:t>
            </a:r>
            <a:r>
              <a:rPr sz="2450" dirty="0">
                <a:latin typeface="Times New Roman"/>
                <a:cs typeface="Times New Roman"/>
              </a:rPr>
              <a:t>electrons</a:t>
            </a:r>
            <a:r>
              <a:rPr sz="2450" spc="85" dirty="0">
                <a:latin typeface="Times New Roman"/>
                <a:cs typeface="Times New Roman"/>
              </a:rPr>
              <a:t> </a:t>
            </a:r>
            <a:r>
              <a:rPr sz="2450" dirty="0">
                <a:latin typeface="Times New Roman"/>
                <a:cs typeface="Times New Roman"/>
              </a:rPr>
              <a:t>contribute</a:t>
            </a:r>
            <a:r>
              <a:rPr sz="2450" spc="75" dirty="0">
                <a:latin typeface="Times New Roman"/>
                <a:cs typeface="Times New Roman"/>
              </a:rPr>
              <a:t> </a:t>
            </a:r>
            <a:r>
              <a:rPr sz="2450" spc="-10" dirty="0">
                <a:latin typeface="Times New Roman"/>
                <a:cs typeface="Times New Roman"/>
              </a:rPr>
              <a:t>significantly.</a:t>
            </a:r>
            <a:endParaRPr sz="2450">
              <a:latin typeface="Times New Roman"/>
              <a:cs typeface="Times New Roman"/>
            </a:endParaRPr>
          </a:p>
          <a:p>
            <a:pPr marL="394335" indent="-349885">
              <a:lnSpc>
                <a:spcPct val="100000"/>
              </a:lnSpc>
              <a:spcBef>
                <a:spcPts val="1045"/>
              </a:spcBef>
              <a:buAutoNum type="alphaUcPeriod"/>
              <a:tabLst>
                <a:tab pos="394335" algn="l"/>
              </a:tabLst>
            </a:pPr>
            <a:r>
              <a:rPr sz="2450" dirty="0">
                <a:latin typeface="Times New Roman"/>
                <a:cs typeface="Times New Roman"/>
              </a:rPr>
              <a:t>All</a:t>
            </a:r>
            <a:r>
              <a:rPr sz="2450" spc="90" dirty="0">
                <a:latin typeface="Times New Roman"/>
                <a:cs typeface="Times New Roman"/>
              </a:rPr>
              <a:t> </a:t>
            </a:r>
            <a:r>
              <a:rPr sz="2450" dirty="0">
                <a:latin typeface="Times New Roman"/>
                <a:cs typeface="Times New Roman"/>
              </a:rPr>
              <a:t>of</a:t>
            </a:r>
            <a:r>
              <a:rPr sz="2450" spc="105"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dirty="0">
                <a:latin typeface="Times New Roman"/>
                <a:cs typeface="Times New Roman"/>
              </a:rPr>
              <a:t>electrons</a:t>
            </a:r>
            <a:r>
              <a:rPr sz="2450" spc="105" dirty="0">
                <a:latin typeface="Times New Roman"/>
                <a:cs typeface="Times New Roman"/>
              </a:rPr>
              <a:t> </a:t>
            </a:r>
            <a:r>
              <a:rPr sz="2450" dirty="0">
                <a:latin typeface="Times New Roman"/>
                <a:cs typeface="Times New Roman"/>
              </a:rPr>
              <a:t>and</a:t>
            </a:r>
            <a:r>
              <a:rPr sz="2450" spc="100" dirty="0">
                <a:latin typeface="Times New Roman"/>
                <a:cs typeface="Times New Roman"/>
              </a:rPr>
              <a:t> </a:t>
            </a:r>
            <a:r>
              <a:rPr sz="2450" dirty="0">
                <a:latin typeface="Times New Roman"/>
                <a:cs typeface="Times New Roman"/>
              </a:rPr>
              <a:t>the</a:t>
            </a:r>
            <a:r>
              <a:rPr sz="2450" spc="100" dirty="0">
                <a:latin typeface="Times New Roman"/>
                <a:cs typeface="Times New Roman"/>
              </a:rPr>
              <a:t> </a:t>
            </a:r>
            <a:r>
              <a:rPr sz="2450" spc="-10" dirty="0">
                <a:latin typeface="Times New Roman"/>
                <a:cs typeface="Times New Roman"/>
              </a:rPr>
              <a:t>nuclei</a:t>
            </a:r>
            <a:r>
              <a:rPr sz="2450" spc="100" dirty="0">
                <a:latin typeface="Times New Roman"/>
                <a:cs typeface="Times New Roman"/>
              </a:rPr>
              <a:t> </a:t>
            </a:r>
            <a:r>
              <a:rPr sz="2450" dirty="0">
                <a:latin typeface="Times New Roman"/>
                <a:cs typeface="Times New Roman"/>
              </a:rPr>
              <a:t>contribute</a:t>
            </a:r>
            <a:r>
              <a:rPr sz="2450" spc="105" dirty="0">
                <a:latin typeface="Times New Roman"/>
                <a:cs typeface="Times New Roman"/>
              </a:rPr>
              <a:t> </a:t>
            </a:r>
            <a:r>
              <a:rPr sz="2450" spc="-10" dirty="0">
                <a:latin typeface="Times New Roman"/>
                <a:cs typeface="Times New Roman"/>
              </a:rPr>
              <a:t>significantly.</a:t>
            </a:r>
            <a:endParaRPr sz="2450">
              <a:latin typeface="Times New Roman"/>
              <a:cs typeface="Times New Roman"/>
            </a:endParaRPr>
          </a:p>
          <a:p>
            <a:pPr marL="23495" marR="5080" indent="-11430" algn="just">
              <a:lnSpc>
                <a:spcPct val="101699"/>
              </a:lnSpc>
              <a:spcBef>
                <a:spcPts val="1889"/>
              </a:spcBef>
            </a:pPr>
            <a:r>
              <a:rPr sz="2450" b="1" dirty="0">
                <a:latin typeface="Georgia"/>
                <a:cs typeface="Georgia"/>
              </a:rPr>
              <a:t>Solution:</a:t>
            </a:r>
            <a:r>
              <a:rPr sz="2450" b="1" spc="160" dirty="0">
                <a:latin typeface="Georgia"/>
                <a:cs typeface="Georgia"/>
              </a:rPr>
              <a:t>  </a:t>
            </a:r>
            <a:r>
              <a:rPr sz="2450" dirty="0">
                <a:latin typeface="Times New Roman"/>
                <a:cs typeface="Times New Roman"/>
              </a:rPr>
              <a:t>C.</a:t>
            </a:r>
            <a:r>
              <a:rPr sz="2450" spc="175" dirty="0">
                <a:latin typeface="Times New Roman"/>
                <a:cs typeface="Times New Roman"/>
              </a:rPr>
              <a:t> </a:t>
            </a:r>
            <a:r>
              <a:rPr sz="2450" dirty="0">
                <a:latin typeface="Times New Roman"/>
                <a:cs typeface="Times New Roman"/>
              </a:rPr>
              <a:t>The</a:t>
            </a:r>
            <a:r>
              <a:rPr sz="2450" spc="170" dirty="0">
                <a:latin typeface="Times New Roman"/>
                <a:cs typeface="Times New Roman"/>
              </a:rPr>
              <a:t> </a:t>
            </a:r>
            <a:r>
              <a:rPr sz="2450" dirty="0">
                <a:latin typeface="Times New Roman"/>
                <a:cs typeface="Times New Roman"/>
              </a:rPr>
              <a:t>electron</a:t>
            </a:r>
            <a:r>
              <a:rPr sz="2450" spc="175" dirty="0">
                <a:latin typeface="Times New Roman"/>
                <a:cs typeface="Times New Roman"/>
              </a:rPr>
              <a:t> </a:t>
            </a:r>
            <a:r>
              <a:rPr sz="2450" dirty="0">
                <a:latin typeface="Times New Roman"/>
                <a:cs typeface="Times New Roman"/>
              </a:rPr>
              <a:t>in</a:t>
            </a:r>
            <a:r>
              <a:rPr sz="2450" spc="175" dirty="0">
                <a:latin typeface="Times New Roman"/>
                <a:cs typeface="Times New Roman"/>
              </a:rPr>
              <a:t> </a:t>
            </a:r>
            <a:r>
              <a:rPr sz="2450" dirty="0">
                <a:latin typeface="Times New Roman"/>
                <a:cs typeface="Times New Roman"/>
              </a:rPr>
              <a:t>the</a:t>
            </a:r>
            <a:r>
              <a:rPr sz="2450" spc="175" dirty="0">
                <a:latin typeface="Times New Roman"/>
                <a:cs typeface="Times New Roman"/>
              </a:rPr>
              <a:t> </a:t>
            </a:r>
            <a:r>
              <a:rPr sz="2450" dirty="0">
                <a:latin typeface="Times New Roman"/>
                <a:cs typeface="Times New Roman"/>
              </a:rPr>
              <a:t>3</a:t>
            </a:r>
            <a:r>
              <a:rPr sz="2450" dirty="0">
                <a:latin typeface="Cambria"/>
                <a:cs typeface="Cambria"/>
              </a:rPr>
              <a:t>p</a:t>
            </a:r>
            <a:r>
              <a:rPr sz="2450" spc="240" dirty="0">
                <a:latin typeface="Cambria"/>
                <a:cs typeface="Cambria"/>
              </a:rPr>
              <a:t> </a:t>
            </a:r>
            <a:r>
              <a:rPr sz="2450" dirty="0">
                <a:latin typeface="Times New Roman"/>
                <a:cs typeface="Times New Roman"/>
              </a:rPr>
              <a:t>shell</a:t>
            </a:r>
            <a:r>
              <a:rPr sz="2450" spc="175" dirty="0">
                <a:latin typeface="Times New Roman"/>
                <a:cs typeface="Times New Roman"/>
              </a:rPr>
              <a:t> </a:t>
            </a:r>
            <a:r>
              <a:rPr sz="2450" dirty="0">
                <a:latin typeface="Times New Roman"/>
                <a:cs typeface="Times New Roman"/>
              </a:rPr>
              <a:t>is</a:t>
            </a:r>
            <a:r>
              <a:rPr sz="2450" spc="170" dirty="0">
                <a:latin typeface="Times New Roman"/>
                <a:cs typeface="Times New Roman"/>
              </a:rPr>
              <a:t> </a:t>
            </a:r>
            <a:r>
              <a:rPr sz="2450" dirty="0">
                <a:latin typeface="Times New Roman"/>
                <a:cs typeface="Times New Roman"/>
              </a:rPr>
              <a:t>the</a:t>
            </a:r>
            <a:r>
              <a:rPr sz="2450" spc="180" dirty="0">
                <a:latin typeface="Times New Roman"/>
                <a:cs typeface="Times New Roman"/>
              </a:rPr>
              <a:t> </a:t>
            </a:r>
            <a:r>
              <a:rPr sz="2450" dirty="0">
                <a:latin typeface="Times New Roman"/>
                <a:cs typeface="Times New Roman"/>
              </a:rPr>
              <a:t>only</a:t>
            </a:r>
            <a:r>
              <a:rPr sz="2450" spc="175" dirty="0">
                <a:latin typeface="Times New Roman"/>
                <a:cs typeface="Times New Roman"/>
              </a:rPr>
              <a:t> </a:t>
            </a:r>
            <a:r>
              <a:rPr sz="2450" dirty="0">
                <a:latin typeface="Times New Roman"/>
                <a:cs typeface="Times New Roman"/>
              </a:rPr>
              <a:t>one</a:t>
            </a:r>
            <a:r>
              <a:rPr sz="2450" spc="170" dirty="0">
                <a:latin typeface="Times New Roman"/>
                <a:cs typeface="Times New Roman"/>
              </a:rPr>
              <a:t> </a:t>
            </a:r>
            <a:r>
              <a:rPr sz="2450" spc="95" dirty="0">
                <a:latin typeface="Times New Roman"/>
                <a:cs typeface="Times New Roman"/>
              </a:rPr>
              <a:t>that </a:t>
            </a:r>
            <a:r>
              <a:rPr sz="2450" dirty="0">
                <a:latin typeface="Times New Roman"/>
                <a:cs typeface="Times New Roman"/>
              </a:rPr>
              <a:t>can</a:t>
            </a:r>
            <a:r>
              <a:rPr sz="2450" spc="110" dirty="0">
                <a:latin typeface="Times New Roman"/>
                <a:cs typeface="Times New Roman"/>
              </a:rPr>
              <a:t> </a:t>
            </a:r>
            <a:r>
              <a:rPr sz="2450" dirty="0">
                <a:latin typeface="Times New Roman"/>
                <a:cs typeface="Times New Roman"/>
              </a:rPr>
              <a:t>get</a:t>
            </a:r>
            <a:r>
              <a:rPr sz="2450" spc="110" dirty="0">
                <a:latin typeface="Times New Roman"/>
                <a:cs typeface="Times New Roman"/>
              </a:rPr>
              <a:t> </a:t>
            </a:r>
            <a:r>
              <a:rPr sz="2450" dirty="0">
                <a:latin typeface="Times New Roman"/>
                <a:cs typeface="Times New Roman"/>
              </a:rPr>
              <a:t>excited,</a:t>
            </a:r>
            <a:r>
              <a:rPr sz="2450" spc="120" dirty="0">
                <a:latin typeface="Times New Roman"/>
                <a:cs typeface="Times New Roman"/>
              </a:rPr>
              <a:t> </a:t>
            </a:r>
            <a:r>
              <a:rPr sz="2450" dirty="0">
                <a:latin typeface="Times New Roman"/>
                <a:cs typeface="Times New Roman"/>
              </a:rPr>
              <a:t>so</a:t>
            </a:r>
            <a:r>
              <a:rPr sz="2450" spc="110" dirty="0">
                <a:latin typeface="Times New Roman"/>
                <a:cs typeface="Times New Roman"/>
              </a:rPr>
              <a:t> </a:t>
            </a:r>
            <a:r>
              <a:rPr sz="2450" spc="65" dirty="0">
                <a:latin typeface="Times New Roman"/>
                <a:cs typeface="Times New Roman"/>
              </a:rPr>
              <a:t>it</a:t>
            </a:r>
            <a:r>
              <a:rPr sz="2450" spc="105" dirty="0">
                <a:latin typeface="Times New Roman"/>
                <a:cs typeface="Times New Roman"/>
              </a:rPr>
              <a:t> </a:t>
            </a:r>
            <a:r>
              <a:rPr sz="2450" dirty="0">
                <a:latin typeface="Times New Roman"/>
                <a:cs typeface="Times New Roman"/>
              </a:rPr>
              <a:t>is</a:t>
            </a:r>
            <a:r>
              <a:rPr sz="2450" spc="105" dirty="0">
                <a:latin typeface="Times New Roman"/>
                <a:cs typeface="Times New Roman"/>
              </a:rPr>
              <a:t> </a:t>
            </a:r>
            <a:r>
              <a:rPr sz="2450" dirty="0">
                <a:latin typeface="Times New Roman"/>
                <a:cs typeface="Times New Roman"/>
              </a:rPr>
              <a:t>the</a:t>
            </a:r>
            <a:r>
              <a:rPr sz="2450" spc="110" dirty="0">
                <a:latin typeface="Times New Roman"/>
                <a:cs typeface="Times New Roman"/>
              </a:rPr>
              <a:t> </a:t>
            </a:r>
            <a:r>
              <a:rPr sz="2450" dirty="0">
                <a:latin typeface="Times New Roman"/>
                <a:cs typeface="Times New Roman"/>
              </a:rPr>
              <a:t>one</a:t>
            </a:r>
            <a:r>
              <a:rPr sz="2450" spc="105" dirty="0">
                <a:latin typeface="Times New Roman"/>
                <a:cs typeface="Times New Roman"/>
              </a:rPr>
              <a:t> </a:t>
            </a:r>
            <a:r>
              <a:rPr sz="2450" spc="-10" dirty="0">
                <a:latin typeface="Times New Roman"/>
                <a:cs typeface="Times New Roman"/>
              </a:rPr>
              <a:t>whose</a:t>
            </a:r>
            <a:r>
              <a:rPr sz="2450" spc="105" dirty="0">
                <a:latin typeface="Times New Roman"/>
                <a:cs typeface="Times New Roman"/>
              </a:rPr>
              <a:t> </a:t>
            </a:r>
            <a:r>
              <a:rPr sz="2450" dirty="0">
                <a:latin typeface="Times New Roman"/>
                <a:cs typeface="Times New Roman"/>
              </a:rPr>
              <a:t>energy</a:t>
            </a:r>
            <a:r>
              <a:rPr sz="2450" spc="110" dirty="0">
                <a:latin typeface="Times New Roman"/>
                <a:cs typeface="Times New Roman"/>
              </a:rPr>
              <a:t> </a:t>
            </a:r>
            <a:r>
              <a:rPr sz="2450" dirty="0">
                <a:latin typeface="Times New Roman"/>
                <a:cs typeface="Times New Roman"/>
              </a:rPr>
              <a:t>might</a:t>
            </a:r>
            <a:r>
              <a:rPr sz="2450" spc="105" dirty="0">
                <a:latin typeface="Times New Roman"/>
                <a:cs typeface="Times New Roman"/>
              </a:rPr>
              <a:t> </a:t>
            </a:r>
            <a:r>
              <a:rPr sz="2450" dirty="0">
                <a:latin typeface="Times New Roman"/>
                <a:cs typeface="Times New Roman"/>
              </a:rPr>
              <a:t>change</a:t>
            </a:r>
            <a:r>
              <a:rPr sz="2450" spc="105" dirty="0">
                <a:latin typeface="Times New Roman"/>
                <a:cs typeface="Times New Roman"/>
              </a:rPr>
              <a:t> </a:t>
            </a:r>
            <a:r>
              <a:rPr sz="2450" spc="-20" dirty="0">
                <a:latin typeface="Times New Roman"/>
                <a:cs typeface="Times New Roman"/>
              </a:rPr>
              <a:t>with </a:t>
            </a:r>
            <a:r>
              <a:rPr sz="2450" dirty="0">
                <a:latin typeface="Times New Roman"/>
                <a:cs typeface="Times New Roman"/>
              </a:rPr>
              <a:t>a</a:t>
            </a:r>
            <a:r>
              <a:rPr sz="2450" spc="65" dirty="0">
                <a:latin typeface="Times New Roman"/>
                <a:cs typeface="Times New Roman"/>
              </a:rPr>
              <a:t> </a:t>
            </a:r>
            <a:r>
              <a:rPr sz="2450" dirty="0">
                <a:latin typeface="Times New Roman"/>
                <a:cs typeface="Times New Roman"/>
              </a:rPr>
              <a:t>change</a:t>
            </a:r>
            <a:r>
              <a:rPr sz="2450" spc="70" dirty="0">
                <a:latin typeface="Times New Roman"/>
                <a:cs typeface="Times New Roman"/>
              </a:rPr>
              <a:t> </a:t>
            </a:r>
            <a:r>
              <a:rPr sz="2450" dirty="0">
                <a:latin typeface="Times New Roman"/>
                <a:cs typeface="Times New Roman"/>
              </a:rPr>
              <a:t>in</a:t>
            </a:r>
            <a:r>
              <a:rPr sz="2450" spc="75" dirty="0">
                <a:latin typeface="Times New Roman"/>
                <a:cs typeface="Times New Roman"/>
              </a:rPr>
              <a:t> </a:t>
            </a:r>
            <a:r>
              <a:rPr sz="2450" spc="-10" dirty="0">
                <a:latin typeface="Times New Roman"/>
                <a:cs typeface="Times New Roman"/>
              </a:rPr>
              <a:t>temperature.</a:t>
            </a:r>
            <a:endParaRPr sz="2450">
              <a:latin typeface="Times New Roman"/>
              <a:cs typeface="Times New Roman"/>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6557645" algn="l"/>
              </a:tabLst>
            </a:pPr>
            <a:r>
              <a:rPr sz="1200" spc="-10" dirty="0">
                <a:latin typeface="Times New Roman"/>
                <a:cs typeface="Times New Roman"/>
              </a:rPr>
              <a:t>ConcepTest</a:t>
            </a:r>
            <a:r>
              <a:rPr sz="1200" dirty="0">
                <a:latin typeface="Times New Roman"/>
                <a:cs typeface="Times New Roman"/>
              </a:rPr>
              <a:t>	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At</a:t>
            </a:r>
            <a:r>
              <a:rPr spc="360" dirty="0"/>
              <a:t> </a:t>
            </a:r>
            <a:r>
              <a:rPr dirty="0"/>
              <a:t>temperatures</a:t>
            </a:r>
            <a:r>
              <a:rPr spc="365" dirty="0"/>
              <a:t> </a:t>
            </a:r>
            <a:r>
              <a:rPr dirty="0"/>
              <a:t>very</a:t>
            </a:r>
            <a:r>
              <a:rPr spc="370" dirty="0"/>
              <a:t> </a:t>
            </a:r>
            <a:r>
              <a:rPr dirty="0"/>
              <a:t>close</a:t>
            </a:r>
            <a:r>
              <a:rPr spc="360" dirty="0"/>
              <a:t> </a:t>
            </a:r>
            <a:r>
              <a:rPr dirty="0"/>
              <a:t>to</a:t>
            </a:r>
            <a:r>
              <a:rPr spc="370" dirty="0"/>
              <a:t> </a:t>
            </a:r>
            <a:r>
              <a:rPr dirty="0"/>
              <a:t>absolute</a:t>
            </a:r>
            <a:r>
              <a:rPr spc="370" dirty="0"/>
              <a:t> </a:t>
            </a:r>
            <a:r>
              <a:rPr dirty="0"/>
              <a:t>zero,</a:t>
            </a:r>
            <a:r>
              <a:rPr spc="434" dirty="0"/>
              <a:t> </a:t>
            </a:r>
            <a:r>
              <a:rPr dirty="0"/>
              <a:t>what</a:t>
            </a:r>
            <a:r>
              <a:rPr spc="365" dirty="0"/>
              <a:t> </a:t>
            </a:r>
            <a:r>
              <a:rPr dirty="0"/>
              <a:t>effect</a:t>
            </a:r>
            <a:r>
              <a:rPr spc="370" dirty="0"/>
              <a:t> </a:t>
            </a:r>
            <a:r>
              <a:rPr spc="-10" dirty="0"/>
              <a:t>would </a:t>
            </a:r>
            <a:r>
              <a:rPr spc="-25" dirty="0"/>
              <a:t>you</a:t>
            </a:r>
            <a:r>
              <a:rPr spc="-20" dirty="0"/>
              <a:t> </a:t>
            </a:r>
            <a:r>
              <a:rPr dirty="0"/>
              <a:t>expect</a:t>
            </a:r>
            <a:r>
              <a:rPr spc="-20" dirty="0"/>
              <a:t> </a:t>
            </a:r>
            <a:r>
              <a:rPr spc="-30" dirty="0"/>
              <a:t>n-</a:t>
            </a:r>
            <a:r>
              <a:rPr spc="-10" dirty="0"/>
              <a:t>doping</a:t>
            </a:r>
            <a:r>
              <a:rPr spc="-20" dirty="0"/>
              <a:t> </a:t>
            </a:r>
            <a:r>
              <a:rPr dirty="0"/>
              <a:t>a</a:t>
            </a:r>
            <a:r>
              <a:rPr spc="-20" dirty="0"/>
              <a:t> </a:t>
            </a:r>
            <a:r>
              <a:rPr spc="-10" dirty="0"/>
              <a:t>semiconductor</a:t>
            </a:r>
            <a:r>
              <a:rPr spc="-20" dirty="0"/>
              <a:t> </a:t>
            </a:r>
            <a:r>
              <a:rPr dirty="0"/>
              <a:t>to</a:t>
            </a:r>
            <a:r>
              <a:rPr spc="-20" dirty="0"/>
              <a:t> have </a:t>
            </a:r>
            <a:r>
              <a:rPr dirty="0"/>
              <a:t>on</a:t>
            </a:r>
            <a:r>
              <a:rPr spc="-20" dirty="0"/>
              <a:t> </a:t>
            </a:r>
            <a:r>
              <a:rPr dirty="0"/>
              <a:t>its</a:t>
            </a:r>
            <a:r>
              <a:rPr spc="-15" dirty="0"/>
              <a:t> </a:t>
            </a:r>
            <a:r>
              <a:rPr dirty="0"/>
              <a:t>heat</a:t>
            </a:r>
            <a:r>
              <a:rPr spc="-20" dirty="0"/>
              <a:t> </a:t>
            </a:r>
            <a:r>
              <a:rPr spc="-10" dirty="0"/>
              <a:t>capacity? </a:t>
            </a:r>
            <a:r>
              <a:rPr dirty="0"/>
              <a:t>(Choose</a:t>
            </a:r>
            <a:r>
              <a:rPr spc="-65" dirty="0"/>
              <a:t> </a:t>
            </a:r>
            <a:r>
              <a:rPr spc="-10" dirty="0"/>
              <a:t>one.)</a:t>
            </a:r>
          </a:p>
        </p:txBody>
      </p:sp>
      <p:sp>
        <p:nvSpPr>
          <p:cNvPr id="5" name="object 5"/>
          <p:cNvSpPr txBox="1"/>
          <p:nvPr/>
        </p:nvSpPr>
        <p:spPr>
          <a:xfrm>
            <a:off x="719315" y="2421615"/>
            <a:ext cx="210820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Times New Roman"/>
                <a:cs typeface="Times New Roman"/>
              </a:rPr>
              <a:t>Increase</a:t>
            </a:r>
            <a:r>
              <a:rPr sz="2450" spc="-30" dirty="0">
                <a:latin typeface="Times New Roman"/>
                <a:cs typeface="Times New Roman"/>
              </a:rPr>
              <a:t> </a:t>
            </a:r>
            <a:r>
              <a:rPr sz="2450" spc="40" dirty="0">
                <a:latin typeface="Times New Roman"/>
                <a:cs typeface="Times New Roman"/>
              </a:rPr>
              <a:t>it</a:t>
            </a:r>
            <a:endParaRPr sz="2450">
              <a:latin typeface="Times New Roman"/>
              <a:cs typeface="Times New Roman"/>
            </a:endParaRPr>
          </a:p>
          <a:p>
            <a:pPr marL="382905" indent="-358140">
              <a:lnSpc>
                <a:spcPct val="100000"/>
              </a:lnSpc>
              <a:spcBef>
                <a:spcPts val="1045"/>
              </a:spcBef>
              <a:buAutoNum type="alphaUcPeriod"/>
              <a:tabLst>
                <a:tab pos="382905" algn="l"/>
              </a:tabLst>
            </a:pPr>
            <a:r>
              <a:rPr sz="2450" spc="-20" dirty="0">
                <a:latin typeface="Times New Roman"/>
                <a:cs typeface="Times New Roman"/>
              </a:rPr>
              <a:t>Decrease</a:t>
            </a:r>
            <a:r>
              <a:rPr sz="2450" spc="-65" dirty="0">
                <a:latin typeface="Times New Roman"/>
                <a:cs typeface="Times New Roman"/>
              </a:rPr>
              <a:t> </a:t>
            </a:r>
            <a:r>
              <a:rPr sz="2450" spc="40" dirty="0">
                <a:latin typeface="Times New Roman"/>
                <a:cs typeface="Times New Roman"/>
              </a:rPr>
              <a:t>it</a:t>
            </a:r>
            <a:endParaRPr sz="2450">
              <a:latin typeface="Times New Roman"/>
              <a:cs typeface="Times New Roman"/>
            </a:endParaRPr>
          </a:p>
          <a:p>
            <a:pPr marL="382270" indent="-361950">
              <a:lnSpc>
                <a:spcPct val="100000"/>
              </a:lnSpc>
              <a:spcBef>
                <a:spcPts val="1045"/>
              </a:spcBef>
              <a:buAutoNum type="alphaUcPeriod"/>
              <a:tabLst>
                <a:tab pos="382270" algn="l"/>
              </a:tabLst>
            </a:pPr>
            <a:r>
              <a:rPr sz="2450" dirty="0">
                <a:latin typeface="Times New Roman"/>
                <a:cs typeface="Times New Roman"/>
              </a:rPr>
              <a:t>Not</a:t>
            </a:r>
            <a:r>
              <a:rPr sz="2450" spc="50" dirty="0">
                <a:latin typeface="Times New Roman"/>
                <a:cs typeface="Times New Roman"/>
              </a:rPr>
              <a:t> </a:t>
            </a:r>
            <a:r>
              <a:rPr sz="2450" dirty="0">
                <a:latin typeface="Times New Roman"/>
                <a:cs typeface="Times New Roman"/>
              </a:rPr>
              <a:t>change</a:t>
            </a:r>
            <a:r>
              <a:rPr sz="2450" spc="45" dirty="0">
                <a:latin typeface="Times New Roman"/>
                <a:cs typeface="Times New Roman"/>
              </a:rPr>
              <a:t> </a:t>
            </a:r>
            <a:r>
              <a:rPr sz="2450" spc="40" dirty="0">
                <a:latin typeface="Times New Roman"/>
                <a:cs typeface="Times New Roman"/>
              </a:rPr>
              <a:t>it</a:t>
            </a:r>
            <a:endParaRPr sz="245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70402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11.1.</a:t>
            </a:r>
            <a:r>
              <a:rPr sz="1200" spc="145" dirty="0">
                <a:latin typeface="Times New Roman"/>
                <a:cs typeface="Times New Roman"/>
              </a:rPr>
              <a:t>  </a:t>
            </a:r>
            <a:r>
              <a:rPr sz="1200" spc="-10" dirty="0">
                <a:latin typeface="Times New Roman"/>
                <a:cs typeface="Times New Roman"/>
              </a:rPr>
              <a:t>CRYSTALS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280" dirty="0"/>
              <a:t> </a:t>
            </a:r>
            <a:r>
              <a:rPr dirty="0"/>
              <a:t>ice,</a:t>
            </a:r>
            <a:r>
              <a:rPr spc="350" dirty="0"/>
              <a:t> </a:t>
            </a:r>
            <a:r>
              <a:rPr dirty="0"/>
              <a:t>hydrogens</a:t>
            </a:r>
            <a:r>
              <a:rPr spc="295" dirty="0"/>
              <a:t> </a:t>
            </a:r>
            <a:r>
              <a:rPr dirty="0"/>
              <a:t>are</a:t>
            </a:r>
            <a:r>
              <a:rPr spc="290" dirty="0"/>
              <a:t> </a:t>
            </a:r>
            <a:r>
              <a:rPr dirty="0"/>
              <a:t>bonded</a:t>
            </a:r>
            <a:r>
              <a:rPr spc="290" dirty="0"/>
              <a:t> </a:t>
            </a:r>
            <a:r>
              <a:rPr dirty="0"/>
              <a:t>to</a:t>
            </a:r>
            <a:r>
              <a:rPr spc="290" dirty="0"/>
              <a:t> </a:t>
            </a:r>
            <a:r>
              <a:rPr dirty="0"/>
              <a:t>oxygens</a:t>
            </a:r>
            <a:r>
              <a:rPr spc="295" dirty="0"/>
              <a:t> </a:t>
            </a:r>
            <a:r>
              <a:rPr dirty="0"/>
              <a:t>covalently</a:t>
            </a:r>
            <a:r>
              <a:rPr spc="290" dirty="0"/>
              <a:t> </a:t>
            </a:r>
            <a:r>
              <a:rPr dirty="0"/>
              <a:t>and</a:t>
            </a:r>
            <a:r>
              <a:rPr spc="290" dirty="0"/>
              <a:t> </a:t>
            </a:r>
            <a:r>
              <a:rPr dirty="0"/>
              <a:t>the</a:t>
            </a:r>
            <a:r>
              <a:rPr spc="295" dirty="0"/>
              <a:t> </a:t>
            </a:r>
            <a:r>
              <a:rPr spc="-25" dirty="0"/>
              <a:t>re- </a:t>
            </a:r>
            <a:r>
              <a:rPr dirty="0"/>
              <a:t>sulting</a:t>
            </a:r>
            <a:r>
              <a:rPr spc="315" dirty="0"/>
              <a:t> </a:t>
            </a:r>
            <a:r>
              <a:rPr dirty="0"/>
              <a:t>charge</a:t>
            </a:r>
            <a:r>
              <a:rPr spc="320" dirty="0"/>
              <a:t> </a:t>
            </a:r>
            <a:r>
              <a:rPr dirty="0"/>
              <a:t>imbalance</a:t>
            </a:r>
            <a:r>
              <a:rPr spc="325" dirty="0"/>
              <a:t> </a:t>
            </a:r>
            <a:r>
              <a:rPr dirty="0"/>
              <a:t>causes</a:t>
            </a:r>
            <a:r>
              <a:rPr spc="320" dirty="0"/>
              <a:t> </a:t>
            </a:r>
            <a:r>
              <a:rPr dirty="0"/>
              <a:t>the</a:t>
            </a:r>
            <a:r>
              <a:rPr spc="325" dirty="0"/>
              <a:t> </a:t>
            </a:r>
            <a:r>
              <a:rPr dirty="0"/>
              <a:t>oxygens</a:t>
            </a:r>
            <a:r>
              <a:rPr spc="320" dirty="0"/>
              <a:t> </a:t>
            </a:r>
            <a:r>
              <a:rPr dirty="0"/>
              <a:t>to</a:t>
            </a:r>
            <a:r>
              <a:rPr spc="330" dirty="0"/>
              <a:t> </a:t>
            </a:r>
            <a:r>
              <a:rPr dirty="0"/>
              <a:t>be</a:t>
            </a:r>
            <a:r>
              <a:rPr spc="320" dirty="0"/>
              <a:t> </a:t>
            </a:r>
            <a:r>
              <a:rPr spc="65" dirty="0"/>
              <a:t>attracted</a:t>
            </a:r>
            <a:r>
              <a:rPr spc="330" dirty="0"/>
              <a:t> </a:t>
            </a:r>
            <a:r>
              <a:rPr spc="-25" dirty="0"/>
              <a:t>to </a:t>
            </a:r>
            <a:r>
              <a:rPr dirty="0"/>
              <a:t>the</a:t>
            </a:r>
            <a:r>
              <a:rPr spc="185" dirty="0"/>
              <a:t> </a:t>
            </a:r>
            <a:r>
              <a:rPr dirty="0"/>
              <a:t>hydrogens</a:t>
            </a:r>
            <a:r>
              <a:rPr spc="200" dirty="0"/>
              <a:t> </a:t>
            </a:r>
            <a:r>
              <a:rPr spc="114" dirty="0"/>
              <a:t>that</a:t>
            </a:r>
            <a:r>
              <a:rPr spc="195" dirty="0"/>
              <a:t> </a:t>
            </a:r>
            <a:r>
              <a:rPr dirty="0"/>
              <a:t>they</a:t>
            </a:r>
            <a:r>
              <a:rPr spc="200" dirty="0"/>
              <a:t> </a:t>
            </a:r>
            <a:r>
              <a:rPr dirty="0"/>
              <a:t>aren’t</a:t>
            </a:r>
            <a:r>
              <a:rPr spc="195" dirty="0"/>
              <a:t> </a:t>
            </a:r>
            <a:r>
              <a:rPr spc="-10" dirty="0"/>
              <a:t>covalently</a:t>
            </a:r>
            <a:r>
              <a:rPr spc="200" dirty="0"/>
              <a:t> </a:t>
            </a:r>
            <a:r>
              <a:rPr dirty="0"/>
              <a:t>bonded</a:t>
            </a:r>
            <a:r>
              <a:rPr spc="195" dirty="0"/>
              <a:t> </a:t>
            </a:r>
            <a:r>
              <a:rPr dirty="0"/>
              <a:t>with.  </a:t>
            </a:r>
            <a:r>
              <a:rPr spc="100" dirty="0"/>
              <a:t>That</a:t>
            </a:r>
            <a:r>
              <a:rPr spc="204" dirty="0"/>
              <a:t> </a:t>
            </a:r>
            <a:r>
              <a:rPr spc="-25" dirty="0"/>
              <a:t>all </a:t>
            </a:r>
            <a:r>
              <a:rPr dirty="0"/>
              <a:t>makes</a:t>
            </a:r>
            <a:r>
              <a:rPr spc="-130" dirty="0"/>
              <a:t> </a:t>
            </a:r>
            <a:r>
              <a:rPr dirty="0"/>
              <a:t>ice</a:t>
            </a:r>
            <a:r>
              <a:rPr spc="-95" dirty="0"/>
              <a:t> </a:t>
            </a:r>
            <a:r>
              <a:rPr dirty="0"/>
              <a:t>.</a:t>
            </a:r>
            <a:r>
              <a:rPr spc="-225" dirty="0"/>
              <a:t> </a:t>
            </a:r>
            <a:r>
              <a:rPr dirty="0"/>
              <a:t>.</a:t>
            </a:r>
            <a:r>
              <a:rPr spc="-225" dirty="0"/>
              <a:t> </a:t>
            </a:r>
            <a:r>
              <a:rPr dirty="0"/>
              <a:t>.</a:t>
            </a:r>
            <a:r>
              <a:rPr spc="-225" dirty="0"/>
              <a:t> </a:t>
            </a:r>
            <a:r>
              <a:rPr dirty="0"/>
              <a:t>(Choose</a:t>
            </a:r>
            <a:r>
              <a:rPr spc="-5" dirty="0"/>
              <a:t> </a:t>
            </a:r>
            <a:r>
              <a:rPr spc="-10" dirty="0"/>
              <a:t>one.)</a:t>
            </a:r>
          </a:p>
        </p:txBody>
      </p:sp>
      <p:sp>
        <p:nvSpPr>
          <p:cNvPr id="5" name="object 5"/>
          <p:cNvSpPr txBox="1"/>
          <p:nvPr/>
        </p:nvSpPr>
        <p:spPr>
          <a:xfrm>
            <a:off x="715137" y="2801205"/>
            <a:ext cx="2527300"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Times New Roman"/>
                <a:cs typeface="Times New Roman"/>
              </a:rPr>
              <a:t>an</a:t>
            </a:r>
            <a:r>
              <a:rPr sz="2450" spc="50" dirty="0">
                <a:latin typeface="Times New Roman"/>
                <a:cs typeface="Times New Roman"/>
              </a:rPr>
              <a:t> </a:t>
            </a:r>
            <a:r>
              <a:rPr sz="2450" spc="-10" dirty="0">
                <a:latin typeface="Times New Roman"/>
                <a:cs typeface="Times New Roman"/>
              </a:rPr>
              <a:t>ionic</a:t>
            </a:r>
            <a:r>
              <a:rPr sz="2450" spc="45" dirty="0">
                <a:latin typeface="Times New Roman"/>
                <a:cs typeface="Times New Roman"/>
              </a:rPr>
              <a:t> </a:t>
            </a:r>
            <a:r>
              <a:rPr sz="2450" spc="-10" dirty="0">
                <a:latin typeface="Times New Roman"/>
                <a:cs typeface="Times New Roman"/>
              </a:rPr>
              <a:t>crystal</a:t>
            </a:r>
            <a:endParaRPr sz="2450">
              <a:latin typeface="Times New Roman"/>
              <a:cs typeface="Times New Roman"/>
            </a:endParaRPr>
          </a:p>
          <a:p>
            <a:pPr marL="386715" indent="-358140">
              <a:lnSpc>
                <a:spcPct val="100000"/>
              </a:lnSpc>
              <a:spcBef>
                <a:spcPts val="1045"/>
              </a:spcBef>
              <a:buAutoNum type="alphaUcPeriod"/>
              <a:tabLst>
                <a:tab pos="386715" algn="l"/>
              </a:tabLst>
            </a:pPr>
            <a:r>
              <a:rPr sz="2450" dirty="0">
                <a:latin typeface="Times New Roman"/>
                <a:cs typeface="Times New Roman"/>
              </a:rPr>
              <a:t>a</a:t>
            </a:r>
            <a:r>
              <a:rPr sz="2450" spc="55" dirty="0">
                <a:latin typeface="Times New Roman"/>
                <a:cs typeface="Times New Roman"/>
              </a:rPr>
              <a:t> </a:t>
            </a:r>
            <a:r>
              <a:rPr sz="2450" spc="-20" dirty="0">
                <a:latin typeface="Times New Roman"/>
                <a:cs typeface="Times New Roman"/>
              </a:rPr>
              <a:t>covalent</a:t>
            </a:r>
            <a:r>
              <a:rPr sz="2450" spc="55" dirty="0">
                <a:latin typeface="Times New Roman"/>
                <a:cs typeface="Times New Roman"/>
              </a:rPr>
              <a:t> </a:t>
            </a:r>
            <a:r>
              <a:rPr sz="2450" spc="-10" dirty="0">
                <a:latin typeface="Times New Roman"/>
                <a:cs typeface="Times New Roman"/>
              </a:rPr>
              <a:t>solid</a:t>
            </a:r>
            <a:endParaRPr sz="2450">
              <a:latin typeface="Times New Roman"/>
              <a:cs typeface="Times New Roman"/>
            </a:endParaRPr>
          </a:p>
          <a:p>
            <a:pPr marL="386715" indent="-361950">
              <a:lnSpc>
                <a:spcPct val="100000"/>
              </a:lnSpc>
              <a:spcBef>
                <a:spcPts val="1045"/>
              </a:spcBef>
              <a:buAutoNum type="alphaUcPeriod"/>
              <a:tabLst>
                <a:tab pos="386715" algn="l"/>
              </a:tabLst>
            </a:pPr>
            <a:r>
              <a:rPr sz="2450" dirty="0">
                <a:latin typeface="Times New Roman"/>
                <a:cs typeface="Times New Roman"/>
              </a:rPr>
              <a:t>a</a:t>
            </a:r>
            <a:r>
              <a:rPr sz="2450" spc="170" dirty="0">
                <a:latin typeface="Times New Roman"/>
                <a:cs typeface="Times New Roman"/>
              </a:rPr>
              <a:t> </a:t>
            </a:r>
            <a:r>
              <a:rPr sz="2450" spc="-10" dirty="0">
                <a:latin typeface="Times New Roman"/>
                <a:cs typeface="Times New Roman"/>
              </a:rPr>
              <a:t>metal</a:t>
            </a:r>
            <a:endParaRPr sz="2450">
              <a:latin typeface="Times New Roman"/>
              <a:cs typeface="Times New Roman"/>
            </a:endParaRPr>
          </a:p>
          <a:p>
            <a:pPr marL="386715" indent="-374015">
              <a:lnSpc>
                <a:spcPct val="100000"/>
              </a:lnSpc>
              <a:spcBef>
                <a:spcPts val="1045"/>
              </a:spcBef>
              <a:buAutoNum type="alphaUcPeriod"/>
              <a:tabLst>
                <a:tab pos="386715" algn="l"/>
              </a:tabLst>
            </a:pPr>
            <a:r>
              <a:rPr sz="2450" dirty="0">
                <a:latin typeface="Times New Roman"/>
                <a:cs typeface="Times New Roman"/>
              </a:rPr>
              <a:t>a</a:t>
            </a:r>
            <a:r>
              <a:rPr sz="2450" spc="55" dirty="0">
                <a:latin typeface="Times New Roman"/>
                <a:cs typeface="Times New Roman"/>
              </a:rPr>
              <a:t> </a:t>
            </a:r>
            <a:r>
              <a:rPr sz="2450" spc="-10" dirty="0">
                <a:latin typeface="Times New Roman"/>
                <a:cs typeface="Times New Roman"/>
              </a:rPr>
              <a:t>molecular</a:t>
            </a:r>
            <a:r>
              <a:rPr sz="2450" spc="55" dirty="0">
                <a:latin typeface="Times New Roman"/>
                <a:cs typeface="Times New Roman"/>
              </a:rPr>
              <a:t> </a:t>
            </a:r>
            <a:r>
              <a:rPr sz="2450" spc="-20" dirty="0">
                <a:latin typeface="Times New Roman"/>
                <a:cs typeface="Times New Roman"/>
              </a:rPr>
              <a:t>solid</a:t>
            </a:r>
            <a:endParaRPr sz="2450">
              <a:latin typeface="Times New Roman"/>
              <a:cs typeface="Times New Roman"/>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263904" y="878291"/>
            <a:ext cx="171005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11.7.</a:t>
            </a:r>
            <a:r>
              <a:rPr sz="1200" spc="180" dirty="0">
                <a:latin typeface="Times New Roman"/>
                <a:cs typeface="Times New Roman"/>
              </a:rPr>
              <a:t>  </a:t>
            </a:r>
            <a:r>
              <a:rPr sz="1200" dirty="0">
                <a:latin typeface="Times New Roman"/>
                <a:cs typeface="Times New Roman"/>
              </a:rPr>
              <a:t>HEAT</a:t>
            </a:r>
            <a:r>
              <a:rPr sz="1200" spc="114" dirty="0">
                <a:latin typeface="Times New Roman"/>
                <a:cs typeface="Times New Roman"/>
              </a:rPr>
              <a:t> </a:t>
            </a:r>
            <a:r>
              <a:rPr sz="1200" spc="-10" dirty="0">
                <a:latin typeface="Times New Roman"/>
                <a:cs typeface="Times New Roman"/>
              </a:rPr>
              <a:t>CAPACITY</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At</a:t>
            </a:r>
            <a:r>
              <a:rPr spc="360" dirty="0"/>
              <a:t> </a:t>
            </a:r>
            <a:r>
              <a:rPr dirty="0"/>
              <a:t>temperatures</a:t>
            </a:r>
            <a:r>
              <a:rPr spc="365" dirty="0"/>
              <a:t> </a:t>
            </a:r>
            <a:r>
              <a:rPr dirty="0"/>
              <a:t>very</a:t>
            </a:r>
            <a:r>
              <a:rPr spc="370" dirty="0"/>
              <a:t> </a:t>
            </a:r>
            <a:r>
              <a:rPr dirty="0"/>
              <a:t>close</a:t>
            </a:r>
            <a:r>
              <a:rPr spc="360" dirty="0"/>
              <a:t> </a:t>
            </a:r>
            <a:r>
              <a:rPr dirty="0"/>
              <a:t>to</a:t>
            </a:r>
            <a:r>
              <a:rPr spc="370" dirty="0"/>
              <a:t> </a:t>
            </a:r>
            <a:r>
              <a:rPr dirty="0"/>
              <a:t>absolute</a:t>
            </a:r>
            <a:r>
              <a:rPr spc="370" dirty="0"/>
              <a:t> </a:t>
            </a:r>
            <a:r>
              <a:rPr dirty="0"/>
              <a:t>zero,</a:t>
            </a:r>
            <a:r>
              <a:rPr spc="434" dirty="0"/>
              <a:t> </a:t>
            </a:r>
            <a:r>
              <a:rPr dirty="0"/>
              <a:t>what</a:t>
            </a:r>
            <a:r>
              <a:rPr spc="365" dirty="0"/>
              <a:t> </a:t>
            </a:r>
            <a:r>
              <a:rPr dirty="0"/>
              <a:t>effect</a:t>
            </a:r>
            <a:r>
              <a:rPr spc="370" dirty="0"/>
              <a:t> </a:t>
            </a:r>
            <a:r>
              <a:rPr spc="-10" dirty="0"/>
              <a:t>would </a:t>
            </a:r>
            <a:r>
              <a:rPr spc="-25" dirty="0"/>
              <a:t>you</a:t>
            </a:r>
            <a:r>
              <a:rPr spc="-20" dirty="0"/>
              <a:t> </a:t>
            </a:r>
            <a:r>
              <a:rPr dirty="0"/>
              <a:t>expect</a:t>
            </a:r>
            <a:r>
              <a:rPr spc="-20" dirty="0"/>
              <a:t> </a:t>
            </a:r>
            <a:r>
              <a:rPr spc="-30" dirty="0"/>
              <a:t>n-</a:t>
            </a:r>
            <a:r>
              <a:rPr spc="-10" dirty="0"/>
              <a:t>doping</a:t>
            </a:r>
            <a:r>
              <a:rPr spc="-20" dirty="0"/>
              <a:t> </a:t>
            </a:r>
            <a:r>
              <a:rPr dirty="0"/>
              <a:t>a</a:t>
            </a:r>
            <a:r>
              <a:rPr spc="-20" dirty="0"/>
              <a:t> </a:t>
            </a:r>
            <a:r>
              <a:rPr spc="-10" dirty="0"/>
              <a:t>semiconductor</a:t>
            </a:r>
            <a:r>
              <a:rPr spc="-20" dirty="0"/>
              <a:t> </a:t>
            </a:r>
            <a:r>
              <a:rPr dirty="0"/>
              <a:t>to</a:t>
            </a:r>
            <a:r>
              <a:rPr spc="-20" dirty="0"/>
              <a:t> have </a:t>
            </a:r>
            <a:r>
              <a:rPr dirty="0"/>
              <a:t>on</a:t>
            </a:r>
            <a:r>
              <a:rPr spc="-20" dirty="0"/>
              <a:t> </a:t>
            </a:r>
            <a:r>
              <a:rPr dirty="0"/>
              <a:t>its</a:t>
            </a:r>
            <a:r>
              <a:rPr spc="-15" dirty="0"/>
              <a:t> </a:t>
            </a:r>
            <a:r>
              <a:rPr dirty="0"/>
              <a:t>heat</a:t>
            </a:r>
            <a:r>
              <a:rPr spc="-20" dirty="0"/>
              <a:t> </a:t>
            </a:r>
            <a:r>
              <a:rPr spc="-10" dirty="0"/>
              <a:t>capacity? </a:t>
            </a:r>
            <a:r>
              <a:rPr dirty="0"/>
              <a:t>(Choose</a:t>
            </a:r>
            <a:r>
              <a:rPr spc="-65" dirty="0"/>
              <a:t> </a:t>
            </a:r>
            <a:r>
              <a:rPr spc="-10" dirty="0"/>
              <a:t>one.)</a:t>
            </a:r>
          </a:p>
        </p:txBody>
      </p:sp>
      <p:sp>
        <p:nvSpPr>
          <p:cNvPr id="5" name="object 5"/>
          <p:cNvSpPr txBox="1"/>
          <p:nvPr/>
        </p:nvSpPr>
        <p:spPr>
          <a:xfrm>
            <a:off x="707758" y="2421615"/>
            <a:ext cx="8267065" cy="406209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Times New Roman"/>
                <a:cs typeface="Times New Roman"/>
              </a:rPr>
              <a:t>Increase</a:t>
            </a:r>
            <a:r>
              <a:rPr sz="2450" spc="-30" dirty="0">
                <a:latin typeface="Times New Roman"/>
                <a:cs typeface="Times New Roman"/>
              </a:rPr>
              <a:t> </a:t>
            </a:r>
            <a:r>
              <a:rPr sz="2450" spc="40" dirty="0">
                <a:latin typeface="Times New Roman"/>
                <a:cs typeface="Times New Roman"/>
              </a:rPr>
              <a:t>it</a:t>
            </a:r>
            <a:endParaRPr sz="2450">
              <a:latin typeface="Times New Roman"/>
              <a:cs typeface="Times New Roman"/>
            </a:endParaRPr>
          </a:p>
          <a:p>
            <a:pPr marL="394335" indent="-358140">
              <a:lnSpc>
                <a:spcPct val="100000"/>
              </a:lnSpc>
              <a:spcBef>
                <a:spcPts val="1045"/>
              </a:spcBef>
              <a:buAutoNum type="alphaUcPeriod"/>
              <a:tabLst>
                <a:tab pos="394335" algn="l"/>
              </a:tabLst>
            </a:pPr>
            <a:r>
              <a:rPr sz="2450" spc="-20" dirty="0">
                <a:latin typeface="Times New Roman"/>
                <a:cs typeface="Times New Roman"/>
              </a:rPr>
              <a:t>Decrease</a:t>
            </a:r>
            <a:r>
              <a:rPr sz="2450" spc="-65" dirty="0">
                <a:latin typeface="Times New Roman"/>
                <a:cs typeface="Times New Roman"/>
              </a:rPr>
              <a:t> </a:t>
            </a:r>
            <a:r>
              <a:rPr sz="2450" spc="40" dirty="0">
                <a:latin typeface="Times New Roman"/>
                <a:cs typeface="Times New Roman"/>
              </a:rPr>
              <a:t>it</a:t>
            </a:r>
            <a:endParaRPr sz="2450">
              <a:latin typeface="Times New Roman"/>
              <a:cs typeface="Times New Roman"/>
            </a:endParaRPr>
          </a:p>
          <a:p>
            <a:pPr marL="393700" indent="-361950">
              <a:lnSpc>
                <a:spcPct val="100000"/>
              </a:lnSpc>
              <a:spcBef>
                <a:spcPts val="1045"/>
              </a:spcBef>
              <a:buAutoNum type="alphaUcPeriod"/>
              <a:tabLst>
                <a:tab pos="393700" algn="l"/>
              </a:tabLst>
            </a:pPr>
            <a:r>
              <a:rPr sz="2450" dirty="0">
                <a:latin typeface="Times New Roman"/>
                <a:cs typeface="Times New Roman"/>
              </a:rPr>
              <a:t>Not</a:t>
            </a:r>
            <a:r>
              <a:rPr sz="2450" spc="50" dirty="0">
                <a:latin typeface="Times New Roman"/>
                <a:cs typeface="Times New Roman"/>
              </a:rPr>
              <a:t> </a:t>
            </a:r>
            <a:r>
              <a:rPr sz="2450" dirty="0">
                <a:latin typeface="Times New Roman"/>
                <a:cs typeface="Times New Roman"/>
              </a:rPr>
              <a:t>change</a:t>
            </a:r>
            <a:r>
              <a:rPr sz="2450" spc="45" dirty="0">
                <a:latin typeface="Times New Roman"/>
                <a:cs typeface="Times New Roman"/>
              </a:rPr>
              <a:t> </a:t>
            </a:r>
            <a:r>
              <a:rPr sz="2450" spc="40" dirty="0">
                <a:latin typeface="Times New Roman"/>
                <a:cs typeface="Times New Roman"/>
              </a:rPr>
              <a:t>it</a:t>
            </a:r>
            <a:endParaRPr sz="2450">
              <a:latin typeface="Times New Roman"/>
              <a:cs typeface="Times New Roman"/>
            </a:endParaRPr>
          </a:p>
          <a:p>
            <a:pPr marL="23495" marR="5080" indent="-11430" algn="just">
              <a:lnSpc>
                <a:spcPct val="101699"/>
              </a:lnSpc>
              <a:spcBef>
                <a:spcPts val="1889"/>
              </a:spcBef>
            </a:pPr>
            <a:r>
              <a:rPr sz="2450" b="1" dirty="0">
                <a:latin typeface="Georgia"/>
                <a:cs typeface="Georgia"/>
              </a:rPr>
              <a:t>Solution:</a:t>
            </a:r>
            <a:r>
              <a:rPr sz="2450" b="1" spc="190" dirty="0">
                <a:latin typeface="Georgia"/>
                <a:cs typeface="Georgia"/>
              </a:rPr>
              <a:t>  </a:t>
            </a:r>
            <a:r>
              <a:rPr sz="2450" dirty="0">
                <a:latin typeface="Times New Roman"/>
                <a:cs typeface="Times New Roman"/>
              </a:rPr>
              <a:t>A.</a:t>
            </a:r>
            <a:r>
              <a:rPr sz="2450" spc="229" dirty="0">
                <a:latin typeface="Times New Roman"/>
                <a:cs typeface="Times New Roman"/>
              </a:rPr>
              <a:t> </a:t>
            </a:r>
            <a:r>
              <a:rPr sz="2450" dirty="0">
                <a:latin typeface="Times New Roman"/>
                <a:cs typeface="Times New Roman"/>
              </a:rPr>
              <a:t>In</a:t>
            </a:r>
            <a:r>
              <a:rPr sz="2450" spc="229" dirty="0">
                <a:latin typeface="Times New Roman"/>
                <a:cs typeface="Times New Roman"/>
              </a:rPr>
              <a:t> </a:t>
            </a:r>
            <a:r>
              <a:rPr sz="2450" dirty="0">
                <a:latin typeface="Times New Roman"/>
                <a:cs typeface="Times New Roman"/>
              </a:rPr>
              <a:t>its</a:t>
            </a:r>
            <a:r>
              <a:rPr sz="2450" spc="229" dirty="0">
                <a:latin typeface="Times New Roman"/>
                <a:cs typeface="Times New Roman"/>
              </a:rPr>
              <a:t> </a:t>
            </a:r>
            <a:r>
              <a:rPr sz="2450" dirty="0">
                <a:latin typeface="Times New Roman"/>
                <a:cs typeface="Times New Roman"/>
              </a:rPr>
              <a:t>intrinsic</a:t>
            </a:r>
            <a:r>
              <a:rPr sz="2450" spc="229" dirty="0">
                <a:latin typeface="Times New Roman"/>
                <a:cs typeface="Times New Roman"/>
              </a:rPr>
              <a:t> </a:t>
            </a:r>
            <a:r>
              <a:rPr sz="2450" spc="50" dirty="0">
                <a:latin typeface="Times New Roman"/>
                <a:cs typeface="Times New Roman"/>
              </a:rPr>
              <a:t>state</a:t>
            </a:r>
            <a:r>
              <a:rPr sz="2450" spc="225" dirty="0">
                <a:latin typeface="Times New Roman"/>
                <a:cs typeface="Times New Roman"/>
              </a:rPr>
              <a:t> </a:t>
            </a:r>
            <a:r>
              <a:rPr sz="2450" dirty="0">
                <a:latin typeface="Times New Roman"/>
                <a:cs typeface="Times New Roman"/>
              </a:rPr>
              <a:t>the</a:t>
            </a:r>
            <a:r>
              <a:rPr sz="2450" spc="229" dirty="0">
                <a:latin typeface="Times New Roman"/>
                <a:cs typeface="Times New Roman"/>
              </a:rPr>
              <a:t> </a:t>
            </a:r>
            <a:r>
              <a:rPr sz="2450" dirty="0">
                <a:latin typeface="Times New Roman"/>
                <a:cs typeface="Times New Roman"/>
              </a:rPr>
              <a:t>semiconductor</a:t>
            </a:r>
            <a:r>
              <a:rPr sz="2450" spc="229" dirty="0">
                <a:latin typeface="Times New Roman"/>
                <a:cs typeface="Times New Roman"/>
              </a:rPr>
              <a:t> </a:t>
            </a:r>
            <a:r>
              <a:rPr sz="2450" dirty="0">
                <a:latin typeface="Times New Roman"/>
                <a:cs typeface="Times New Roman"/>
              </a:rPr>
              <a:t>does</a:t>
            </a:r>
            <a:r>
              <a:rPr sz="2450" spc="225" dirty="0">
                <a:latin typeface="Times New Roman"/>
                <a:cs typeface="Times New Roman"/>
              </a:rPr>
              <a:t> </a:t>
            </a:r>
            <a:r>
              <a:rPr sz="2450" spc="-25" dirty="0">
                <a:latin typeface="Times New Roman"/>
                <a:cs typeface="Times New Roman"/>
              </a:rPr>
              <a:t>not </a:t>
            </a:r>
            <a:r>
              <a:rPr sz="2450" dirty="0">
                <a:latin typeface="Times New Roman"/>
                <a:cs typeface="Times New Roman"/>
              </a:rPr>
              <a:t>have</a:t>
            </a:r>
            <a:r>
              <a:rPr sz="2450" spc="455" dirty="0">
                <a:latin typeface="Times New Roman"/>
                <a:cs typeface="Times New Roman"/>
              </a:rPr>
              <a:t> </a:t>
            </a:r>
            <a:r>
              <a:rPr sz="2450" dirty="0">
                <a:latin typeface="Times New Roman"/>
                <a:cs typeface="Times New Roman"/>
              </a:rPr>
              <a:t>any</a:t>
            </a:r>
            <a:r>
              <a:rPr sz="2450" spc="470" dirty="0">
                <a:latin typeface="Times New Roman"/>
                <a:cs typeface="Times New Roman"/>
              </a:rPr>
              <a:t> </a:t>
            </a:r>
            <a:r>
              <a:rPr sz="2450" dirty="0">
                <a:latin typeface="Times New Roman"/>
                <a:cs typeface="Times New Roman"/>
              </a:rPr>
              <a:t>electrons</a:t>
            </a:r>
            <a:r>
              <a:rPr sz="2450" spc="465" dirty="0">
                <a:latin typeface="Times New Roman"/>
                <a:cs typeface="Times New Roman"/>
              </a:rPr>
              <a:t> </a:t>
            </a:r>
            <a:r>
              <a:rPr sz="2450" spc="114" dirty="0">
                <a:latin typeface="Times New Roman"/>
                <a:cs typeface="Times New Roman"/>
              </a:rPr>
              <a:t>that</a:t>
            </a:r>
            <a:r>
              <a:rPr sz="2450" spc="465" dirty="0">
                <a:latin typeface="Times New Roman"/>
                <a:cs typeface="Times New Roman"/>
              </a:rPr>
              <a:t> </a:t>
            </a:r>
            <a:r>
              <a:rPr sz="2450" dirty="0">
                <a:latin typeface="Times New Roman"/>
                <a:cs typeface="Times New Roman"/>
              </a:rPr>
              <a:t>can</a:t>
            </a:r>
            <a:r>
              <a:rPr sz="2450" spc="470" dirty="0">
                <a:latin typeface="Times New Roman"/>
                <a:cs typeface="Times New Roman"/>
              </a:rPr>
              <a:t> </a:t>
            </a:r>
            <a:r>
              <a:rPr sz="2450" dirty="0">
                <a:latin typeface="Times New Roman"/>
                <a:cs typeface="Times New Roman"/>
              </a:rPr>
              <a:t>be</a:t>
            </a:r>
            <a:r>
              <a:rPr sz="2450" spc="475" dirty="0">
                <a:latin typeface="Times New Roman"/>
                <a:cs typeface="Times New Roman"/>
              </a:rPr>
              <a:t> </a:t>
            </a:r>
            <a:r>
              <a:rPr sz="2450" dirty="0">
                <a:latin typeface="Times New Roman"/>
                <a:cs typeface="Times New Roman"/>
              </a:rPr>
              <a:t>excited</a:t>
            </a:r>
            <a:r>
              <a:rPr sz="2450" spc="470" dirty="0">
                <a:latin typeface="Times New Roman"/>
                <a:cs typeface="Times New Roman"/>
              </a:rPr>
              <a:t> </a:t>
            </a:r>
            <a:r>
              <a:rPr sz="2450" dirty="0">
                <a:latin typeface="Times New Roman"/>
                <a:cs typeface="Times New Roman"/>
              </a:rPr>
              <a:t>(unless</a:t>
            </a:r>
            <a:r>
              <a:rPr sz="2450" spc="465" dirty="0">
                <a:latin typeface="Times New Roman"/>
                <a:cs typeface="Times New Roman"/>
              </a:rPr>
              <a:t> </a:t>
            </a:r>
            <a:r>
              <a:rPr sz="2450" dirty="0">
                <a:latin typeface="Times New Roman"/>
                <a:cs typeface="Times New Roman"/>
              </a:rPr>
              <a:t>they</a:t>
            </a:r>
            <a:r>
              <a:rPr sz="2450" spc="470" dirty="0">
                <a:latin typeface="Times New Roman"/>
                <a:cs typeface="Times New Roman"/>
              </a:rPr>
              <a:t> </a:t>
            </a:r>
            <a:r>
              <a:rPr sz="2450" dirty="0">
                <a:latin typeface="Times New Roman"/>
                <a:cs typeface="Times New Roman"/>
              </a:rPr>
              <a:t>get</a:t>
            </a:r>
            <a:r>
              <a:rPr sz="2450" spc="465" dirty="0">
                <a:latin typeface="Times New Roman"/>
                <a:cs typeface="Times New Roman"/>
              </a:rPr>
              <a:t> </a:t>
            </a:r>
            <a:r>
              <a:rPr sz="2450" b="0" i="1" spc="-125" dirty="0">
                <a:latin typeface="Bookman Old Style"/>
                <a:cs typeface="Bookman Old Style"/>
              </a:rPr>
              <a:t>really </a:t>
            </a:r>
            <a:r>
              <a:rPr sz="2450" dirty="0">
                <a:latin typeface="Times New Roman"/>
                <a:cs typeface="Times New Roman"/>
              </a:rPr>
              <a:t>excited,</a:t>
            </a:r>
            <a:r>
              <a:rPr sz="2450" spc="150" dirty="0">
                <a:latin typeface="Times New Roman"/>
                <a:cs typeface="Times New Roman"/>
              </a:rPr>
              <a:t> </a:t>
            </a:r>
            <a:r>
              <a:rPr sz="2450" dirty="0">
                <a:latin typeface="Times New Roman"/>
                <a:cs typeface="Times New Roman"/>
              </a:rPr>
              <a:t>which</a:t>
            </a:r>
            <a:r>
              <a:rPr sz="2450" spc="130" dirty="0">
                <a:latin typeface="Times New Roman"/>
                <a:cs typeface="Times New Roman"/>
              </a:rPr>
              <a:t> </a:t>
            </a:r>
            <a:r>
              <a:rPr sz="2450" dirty="0">
                <a:latin typeface="Times New Roman"/>
                <a:cs typeface="Times New Roman"/>
              </a:rPr>
              <a:t>isn’t</a:t>
            </a:r>
            <a:r>
              <a:rPr sz="2450" spc="125" dirty="0">
                <a:latin typeface="Times New Roman"/>
                <a:cs typeface="Times New Roman"/>
              </a:rPr>
              <a:t> </a:t>
            </a:r>
            <a:r>
              <a:rPr sz="2450" dirty="0">
                <a:latin typeface="Times New Roman"/>
                <a:cs typeface="Times New Roman"/>
              </a:rPr>
              <a:t>going</a:t>
            </a:r>
            <a:r>
              <a:rPr sz="2450" spc="130" dirty="0">
                <a:latin typeface="Times New Roman"/>
                <a:cs typeface="Times New Roman"/>
              </a:rPr>
              <a:t> </a:t>
            </a:r>
            <a:r>
              <a:rPr sz="2450" dirty="0">
                <a:latin typeface="Times New Roman"/>
                <a:cs typeface="Times New Roman"/>
              </a:rPr>
              <a:t>to</a:t>
            </a:r>
            <a:r>
              <a:rPr sz="2450" spc="130" dirty="0">
                <a:latin typeface="Times New Roman"/>
                <a:cs typeface="Times New Roman"/>
              </a:rPr>
              <a:t> </a:t>
            </a:r>
            <a:r>
              <a:rPr sz="2450" dirty="0">
                <a:latin typeface="Times New Roman"/>
                <a:cs typeface="Times New Roman"/>
              </a:rPr>
              <a:t>happen</a:t>
            </a:r>
            <a:r>
              <a:rPr sz="2450" spc="130" dirty="0">
                <a:latin typeface="Times New Roman"/>
                <a:cs typeface="Times New Roman"/>
              </a:rPr>
              <a:t> </a:t>
            </a:r>
            <a:r>
              <a:rPr sz="2450" spc="120" dirty="0">
                <a:latin typeface="Times New Roman"/>
                <a:cs typeface="Times New Roman"/>
              </a:rPr>
              <a:t>at</a:t>
            </a:r>
            <a:r>
              <a:rPr sz="2450" spc="130" dirty="0">
                <a:latin typeface="Times New Roman"/>
                <a:cs typeface="Times New Roman"/>
              </a:rPr>
              <a:t> </a:t>
            </a:r>
            <a:r>
              <a:rPr sz="2450" dirty="0">
                <a:latin typeface="Times New Roman"/>
                <a:cs typeface="Times New Roman"/>
              </a:rPr>
              <a:t>these</a:t>
            </a:r>
            <a:r>
              <a:rPr sz="2450" spc="130" dirty="0">
                <a:latin typeface="Times New Roman"/>
                <a:cs typeface="Times New Roman"/>
              </a:rPr>
              <a:t> </a:t>
            </a:r>
            <a:r>
              <a:rPr sz="2450" dirty="0">
                <a:latin typeface="Times New Roman"/>
                <a:cs typeface="Times New Roman"/>
              </a:rPr>
              <a:t>low</a:t>
            </a:r>
            <a:r>
              <a:rPr sz="2450" spc="125" dirty="0">
                <a:latin typeface="Times New Roman"/>
                <a:cs typeface="Times New Roman"/>
              </a:rPr>
              <a:t> </a:t>
            </a:r>
            <a:r>
              <a:rPr sz="2450" spc="-10" dirty="0">
                <a:latin typeface="Times New Roman"/>
                <a:cs typeface="Times New Roman"/>
              </a:rPr>
              <a:t>temperatures). </a:t>
            </a:r>
            <a:r>
              <a:rPr sz="2450" spc="70" dirty="0">
                <a:latin typeface="Times New Roman"/>
                <a:cs typeface="Times New Roman"/>
              </a:rPr>
              <a:t>But</a:t>
            </a:r>
            <a:r>
              <a:rPr sz="2450" spc="-90" dirty="0">
                <a:latin typeface="Times New Roman"/>
                <a:cs typeface="Times New Roman"/>
              </a:rPr>
              <a:t> </a:t>
            </a:r>
            <a:r>
              <a:rPr sz="2450" dirty="0">
                <a:latin typeface="Times New Roman"/>
                <a:cs typeface="Times New Roman"/>
              </a:rPr>
              <a:t>throw</a:t>
            </a:r>
            <a:r>
              <a:rPr sz="2450" spc="-50" dirty="0">
                <a:latin typeface="Times New Roman"/>
                <a:cs typeface="Times New Roman"/>
              </a:rPr>
              <a:t> </a:t>
            </a:r>
            <a:r>
              <a:rPr sz="2450" dirty="0">
                <a:latin typeface="Times New Roman"/>
                <a:cs typeface="Times New Roman"/>
              </a:rPr>
              <a:t>in</a:t>
            </a:r>
            <a:r>
              <a:rPr sz="2450" spc="-45" dirty="0">
                <a:latin typeface="Times New Roman"/>
                <a:cs typeface="Times New Roman"/>
              </a:rPr>
              <a:t> </a:t>
            </a:r>
            <a:r>
              <a:rPr sz="2450" dirty="0">
                <a:latin typeface="Times New Roman"/>
                <a:cs typeface="Times New Roman"/>
              </a:rPr>
              <a:t>a</a:t>
            </a:r>
            <a:r>
              <a:rPr sz="2450" spc="-50" dirty="0">
                <a:latin typeface="Times New Roman"/>
                <a:cs typeface="Times New Roman"/>
              </a:rPr>
              <a:t> </a:t>
            </a:r>
            <a:r>
              <a:rPr sz="2450" spc="60" dirty="0">
                <a:latin typeface="Times New Roman"/>
                <a:cs typeface="Times New Roman"/>
              </a:rPr>
              <a:t>bit</a:t>
            </a:r>
            <a:r>
              <a:rPr sz="2450" spc="-45" dirty="0">
                <a:latin typeface="Times New Roman"/>
                <a:cs typeface="Times New Roman"/>
              </a:rPr>
              <a:t> </a:t>
            </a:r>
            <a:r>
              <a:rPr sz="2450" spc="-145" dirty="0">
                <a:latin typeface="Times New Roman"/>
                <a:cs typeface="Times New Roman"/>
              </a:rPr>
              <a:t>of</a:t>
            </a:r>
            <a:r>
              <a:rPr sz="2450" spc="-5" dirty="0">
                <a:latin typeface="Times New Roman"/>
                <a:cs typeface="Times New Roman"/>
              </a:rPr>
              <a:t> </a:t>
            </a:r>
            <a:r>
              <a:rPr sz="2450" spc="-30" dirty="0">
                <a:latin typeface="Times New Roman"/>
                <a:cs typeface="Times New Roman"/>
              </a:rPr>
              <a:t>n-</a:t>
            </a:r>
            <a:r>
              <a:rPr sz="2450" spc="-10" dirty="0">
                <a:latin typeface="Times New Roman"/>
                <a:cs typeface="Times New Roman"/>
              </a:rPr>
              <a:t>doping</a:t>
            </a:r>
            <a:r>
              <a:rPr sz="2450" spc="-55" dirty="0">
                <a:latin typeface="Times New Roman"/>
                <a:cs typeface="Times New Roman"/>
              </a:rPr>
              <a:t> </a:t>
            </a:r>
            <a:r>
              <a:rPr sz="2450" dirty="0">
                <a:latin typeface="Times New Roman"/>
                <a:cs typeface="Times New Roman"/>
              </a:rPr>
              <a:t>and</a:t>
            </a:r>
            <a:r>
              <a:rPr sz="2450" spc="-40" dirty="0">
                <a:latin typeface="Times New Roman"/>
                <a:cs typeface="Times New Roman"/>
              </a:rPr>
              <a:t> </a:t>
            </a:r>
            <a:r>
              <a:rPr sz="2450" spc="-45" dirty="0">
                <a:latin typeface="Times New Roman"/>
                <a:cs typeface="Times New Roman"/>
              </a:rPr>
              <a:t>you </a:t>
            </a:r>
            <a:r>
              <a:rPr sz="2450" spc="-40" dirty="0">
                <a:latin typeface="Times New Roman"/>
                <a:cs typeface="Times New Roman"/>
              </a:rPr>
              <a:t>have</a:t>
            </a:r>
            <a:r>
              <a:rPr sz="2450" spc="-50" dirty="0">
                <a:latin typeface="Times New Roman"/>
                <a:cs typeface="Times New Roman"/>
              </a:rPr>
              <a:t> </a:t>
            </a:r>
            <a:r>
              <a:rPr sz="2450" spc="-20" dirty="0">
                <a:latin typeface="Times New Roman"/>
                <a:cs typeface="Times New Roman"/>
              </a:rPr>
              <a:t>electrons</a:t>
            </a:r>
            <a:r>
              <a:rPr sz="2450" spc="-50" dirty="0">
                <a:latin typeface="Times New Roman"/>
                <a:cs typeface="Times New Roman"/>
              </a:rPr>
              <a:t> </a:t>
            </a:r>
            <a:r>
              <a:rPr sz="2450" dirty="0">
                <a:latin typeface="Times New Roman"/>
                <a:cs typeface="Times New Roman"/>
              </a:rPr>
              <a:t>sitting</a:t>
            </a:r>
            <a:r>
              <a:rPr sz="2450" spc="-45" dirty="0">
                <a:latin typeface="Times New Roman"/>
                <a:cs typeface="Times New Roman"/>
              </a:rPr>
              <a:t> </a:t>
            </a:r>
            <a:r>
              <a:rPr sz="2450" spc="120" dirty="0">
                <a:latin typeface="Times New Roman"/>
                <a:cs typeface="Times New Roman"/>
              </a:rPr>
              <a:t>at</a:t>
            </a:r>
            <a:r>
              <a:rPr sz="2450" spc="-50" dirty="0">
                <a:latin typeface="Times New Roman"/>
                <a:cs typeface="Times New Roman"/>
              </a:rPr>
              <a:t> </a:t>
            </a:r>
            <a:r>
              <a:rPr sz="2450" spc="-25" dirty="0">
                <a:latin typeface="Times New Roman"/>
                <a:cs typeface="Times New Roman"/>
              </a:rPr>
              <a:t>the </a:t>
            </a:r>
            <a:r>
              <a:rPr sz="2450" spc="55" dirty="0">
                <a:latin typeface="Times New Roman"/>
                <a:cs typeface="Times New Roman"/>
              </a:rPr>
              <a:t>bottom</a:t>
            </a:r>
            <a:r>
              <a:rPr sz="2450" spc="30" dirty="0">
                <a:latin typeface="Times New Roman"/>
                <a:cs typeface="Times New Roman"/>
              </a:rPr>
              <a:t> </a:t>
            </a:r>
            <a:r>
              <a:rPr sz="2450" spc="-75" dirty="0">
                <a:latin typeface="Times New Roman"/>
                <a:cs typeface="Times New Roman"/>
              </a:rPr>
              <a:t>of</a:t>
            </a:r>
            <a:r>
              <a:rPr sz="2450" spc="35" dirty="0">
                <a:latin typeface="Times New Roman"/>
                <a:cs typeface="Times New Roman"/>
              </a:rPr>
              <a:t> </a:t>
            </a:r>
            <a:r>
              <a:rPr sz="2450" dirty="0">
                <a:latin typeface="Times New Roman"/>
                <a:cs typeface="Times New Roman"/>
              </a:rPr>
              <a:t>the</a:t>
            </a:r>
            <a:r>
              <a:rPr sz="2450" spc="35" dirty="0">
                <a:latin typeface="Times New Roman"/>
                <a:cs typeface="Times New Roman"/>
              </a:rPr>
              <a:t> </a:t>
            </a:r>
            <a:r>
              <a:rPr sz="2450" dirty="0">
                <a:latin typeface="Times New Roman"/>
                <a:cs typeface="Times New Roman"/>
              </a:rPr>
              <a:t>conduction</a:t>
            </a:r>
            <a:r>
              <a:rPr sz="2450" spc="35" dirty="0">
                <a:latin typeface="Times New Roman"/>
                <a:cs typeface="Times New Roman"/>
              </a:rPr>
              <a:t> </a:t>
            </a:r>
            <a:r>
              <a:rPr sz="2450" dirty="0">
                <a:latin typeface="Times New Roman"/>
                <a:cs typeface="Times New Roman"/>
              </a:rPr>
              <a:t>band,</a:t>
            </a:r>
            <a:r>
              <a:rPr sz="2450" spc="60" dirty="0">
                <a:latin typeface="Times New Roman"/>
                <a:cs typeface="Times New Roman"/>
              </a:rPr>
              <a:t> </a:t>
            </a:r>
            <a:r>
              <a:rPr sz="2450" dirty="0">
                <a:latin typeface="Times New Roman"/>
                <a:cs typeface="Times New Roman"/>
              </a:rPr>
              <a:t>ready</a:t>
            </a:r>
            <a:r>
              <a:rPr sz="2450" spc="40" dirty="0">
                <a:latin typeface="Times New Roman"/>
                <a:cs typeface="Times New Roman"/>
              </a:rPr>
              <a:t> </a:t>
            </a:r>
            <a:r>
              <a:rPr sz="2450" dirty="0">
                <a:latin typeface="Times New Roman"/>
                <a:cs typeface="Times New Roman"/>
              </a:rPr>
              <a:t>to</a:t>
            </a:r>
            <a:r>
              <a:rPr sz="2450" spc="30" dirty="0">
                <a:latin typeface="Times New Roman"/>
                <a:cs typeface="Times New Roman"/>
              </a:rPr>
              <a:t> </a:t>
            </a:r>
            <a:r>
              <a:rPr sz="2450" dirty="0">
                <a:latin typeface="Times New Roman"/>
                <a:cs typeface="Times New Roman"/>
              </a:rPr>
              <a:t>accept</a:t>
            </a:r>
            <a:r>
              <a:rPr sz="2450" spc="35" dirty="0">
                <a:latin typeface="Times New Roman"/>
                <a:cs typeface="Times New Roman"/>
              </a:rPr>
              <a:t> </a:t>
            </a:r>
            <a:r>
              <a:rPr sz="2450" dirty="0">
                <a:latin typeface="Times New Roman"/>
                <a:cs typeface="Times New Roman"/>
              </a:rPr>
              <a:t>any</a:t>
            </a:r>
            <a:r>
              <a:rPr sz="2450" spc="30" dirty="0">
                <a:latin typeface="Times New Roman"/>
                <a:cs typeface="Times New Roman"/>
              </a:rPr>
              <a:t> </a:t>
            </a:r>
            <a:r>
              <a:rPr sz="2450" spc="-60" dirty="0">
                <a:latin typeface="Times New Roman"/>
                <a:cs typeface="Times New Roman"/>
              </a:rPr>
              <a:t>energy—</a:t>
            </a:r>
            <a:r>
              <a:rPr sz="2450" spc="-20" dirty="0">
                <a:latin typeface="Times New Roman"/>
                <a:cs typeface="Times New Roman"/>
              </a:rPr>
              <a:t>even </a:t>
            </a:r>
            <a:r>
              <a:rPr sz="2450" dirty="0">
                <a:latin typeface="Times New Roman"/>
                <a:cs typeface="Times New Roman"/>
              </a:rPr>
              <a:t>very</a:t>
            </a:r>
            <a:r>
              <a:rPr sz="2450" spc="70" dirty="0">
                <a:latin typeface="Times New Roman"/>
                <a:cs typeface="Times New Roman"/>
              </a:rPr>
              <a:t> </a:t>
            </a:r>
            <a:r>
              <a:rPr sz="2450" dirty="0">
                <a:latin typeface="Times New Roman"/>
                <a:cs typeface="Times New Roman"/>
              </a:rPr>
              <a:t>small</a:t>
            </a:r>
            <a:r>
              <a:rPr sz="2450" spc="70" dirty="0">
                <a:latin typeface="Times New Roman"/>
                <a:cs typeface="Times New Roman"/>
              </a:rPr>
              <a:t> </a:t>
            </a:r>
            <a:r>
              <a:rPr sz="2450" dirty="0">
                <a:latin typeface="Times New Roman"/>
                <a:cs typeface="Times New Roman"/>
              </a:rPr>
              <a:t>amounts</a:t>
            </a:r>
            <a:r>
              <a:rPr sz="2450" spc="65" dirty="0">
                <a:latin typeface="Times New Roman"/>
                <a:cs typeface="Times New Roman"/>
              </a:rPr>
              <a:t> </a:t>
            </a:r>
            <a:r>
              <a:rPr sz="2450" dirty="0">
                <a:latin typeface="Times New Roman"/>
                <a:cs typeface="Times New Roman"/>
              </a:rPr>
              <a:t>of</a:t>
            </a:r>
            <a:r>
              <a:rPr sz="2450" spc="75" dirty="0">
                <a:latin typeface="Times New Roman"/>
                <a:cs typeface="Times New Roman"/>
              </a:rPr>
              <a:t> </a:t>
            </a:r>
            <a:r>
              <a:rPr sz="2450" dirty="0">
                <a:latin typeface="Times New Roman"/>
                <a:cs typeface="Times New Roman"/>
              </a:rPr>
              <a:t>energy—that</a:t>
            </a:r>
            <a:r>
              <a:rPr sz="2450" spc="70" dirty="0">
                <a:latin typeface="Times New Roman"/>
                <a:cs typeface="Times New Roman"/>
              </a:rPr>
              <a:t> </a:t>
            </a:r>
            <a:r>
              <a:rPr sz="2450" dirty="0">
                <a:latin typeface="Times New Roman"/>
                <a:cs typeface="Times New Roman"/>
              </a:rPr>
              <a:t>you</a:t>
            </a:r>
            <a:r>
              <a:rPr sz="2450" spc="70" dirty="0">
                <a:latin typeface="Times New Roman"/>
                <a:cs typeface="Times New Roman"/>
              </a:rPr>
              <a:t> </a:t>
            </a:r>
            <a:r>
              <a:rPr sz="2450" dirty="0">
                <a:latin typeface="Times New Roman"/>
                <a:cs typeface="Times New Roman"/>
              </a:rPr>
              <a:t>throw</a:t>
            </a:r>
            <a:r>
              <a:rPr sz="2450" spc="65" dirty="0">
                <a:latin typeface="Times New Roman"/>
                <a:cs typeface="Times New Roman"/>
              </a:rPr>
              <a:t> </a:t>
            </a:r>
            <a:r>
              <a:rPr sz="2450" spc="120" dirty="0">
                <a:latin typeface="Times New Roman"/>
                <a:cs typeface="Times New Roman"/>
              </a:rPr>
              <a:t>at</a:t>
            </a:r>
            <a:r>
              <a:rPr sz="2450" spc="70" dirty="0">
                <a:latin typeface="Times New Roman"/>
                <a:cs typeface="Times New Roman"/>
              </a:rPr>
              <a:t> </a:t>
            </a:r>
            <a:r>
              <a:rPr sz="2450" spc="-10" dirty="0">
                <a:latin typeface="Times New Roman"/>
                <a:cs typeface="Times New Roman"/>
              </a:rPr>
              <a:t>them.</a:t>
            </a:r>
            <a:endParaRPr sz="245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6676</Words>
  <Application>Microsoft Office PowerPoint</Application>
  <PresentationFormat>Custom</PresentationFormat>
  <Paragraphs>556</Paragraphs>
  <Slides>90</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90</vt:i4>
      </vt:variant>
    </vt:vector>
  </HeadingPairs>
  <TitlesOfParts>
    <vt:vector size="99" baseType="lpstr">
      <vt:lpstr>Arial</vt:lpstr>
      <vt:lpstr>Book Antiqua</vt:lpstr>
      <vt:lpstr>Bookman Old Style</vt:lpstr>
      <vt:lpstr>Cambria</vt:lpstr>
      <vt:lpstr>Georgia</vt:lpstr>
      <vt:lpstr>Lucida Sans Unicode</vt:lpstr>
      <vt:lpstr>Times New Roman</vt:lpstr>
      <vt:lpstr>Office Theme</vt:lpstr>
      <vt:lpstr>Office Theme</vt:lpstr>
      <vt:lpstr>PowerPoint Presentation</vt:lpstr>
      <vt:lpstr>Instructions</vt:lpstr>
      <vt:lpstr>PowerPoint Presentation</vt:lpstr>
      <vt:lpstr>PowerPoint Presentation</vt:lpstr>
      <vt:lpstr>Which crystal type is NaCl? (Choose one.)</vt:lpstr>
      <vt:lpstr>Which crystal type is NaCl? (Choose one.)</vt:lpstr>
      <vt:lpstr>For each of the following, does it A) contribute positively to the cohesive energy, B) contribute negatively to the cohesive energy, or C) not contribute to the cohesive energy?</vt:lpstr>
      <vt:lpstr>For each of the following, does it A) contribute positively to the cohesive energy, B) contribute negatively to the cohesive energy, or C) not contribute to the cohesive energy?</vt:lpstr>
      <vt:lpstr>In ice, hydrogens are bonded to oxygens covalently and the re- sulting charge imbalance causes the oxygens to be attracted to the hydrogens that they aren’t covalently bonded with.  That all makes ice . . . (Choose one.)</vt:lpstr>
      <vt:lpstr>In ice, hydrogens are bonded to oxygens covalently and the re- sulting charge imbalance causes the oxygens to be attracted to the hydrogens that they aren’t covalently bonded with.  That all makes ice . . . (Choose one.)</vt:lpstr>
      <vt:lpstr>How many atoms are in a unit cell of CsCl (Figure 11.4 on p. 506)? (Choose one.)</vt:lpstr>
      <vt:lpstr>How many atoms are in a unit cell of CsCl (Figure 11.4 on p. 506)? (Choose one.)</vt:lpstr>
      <vt:lpstr>PowerPoint Presentation</vt:lpstr>
      <vt:lpstr>Suppose a particular metal has an “allowable energy band” be- tween 3 eV and 4 eV. Which of the following best describes what that means? (Choose one.)</vt:lpstr>
      <vt:lpstr>Suppose a particular metal has an “allowable energy band” be- tween 3 eV and 4 eV. Which of the following best describes what that means? (Choose one.)</vt:lpstr>
      <vt:lpstr>We typically describe the ions in a crystal lattice as being per- fectly evenly spaced: in other words, periodic. But in fact, their random thermal vibrations break that perfect symmetry. Why, in the context of this section, is that symmetry-breaking important? (Choose one.)</vt:lpstr>
      <vt:lpstr>We typically describe the ions in a crystal lattice as being per- fectly evenly spaced: in other words, periodic. But in fact, their random thermal vibrations break that perfect symmetry. Why, in the context of this section, is that symmetry-breaking important? (Choose one.)</vt:lpstr>
      <vt:lpstr>You apply an electric field to a conductor and current starts to flow.  You apply the same field to an insulator and no current starts to flow. What structural difference leads to this behavioral difference? (Choose one.)</vt:lpstr>
      <vt:lpstr>You apply an electric field to a conductor and current starts to flow.  You apply the same field to an insulator and no current starts to flow. What structural difference leads to this behavioral difference? (Choose one.)</vt:lpstr>
      <vt:lpstr>Which of the following best describes the electrons that conduct current in a wire when an external potential is applied? (Choose one.)</vt:lpstr>
      <vt:lpstr>Which of the following best describes the electrons that conduct current in a wire when an external potential is applied? (Choose one.)</vt:lpstr>
      <vt:lpstr>PowerPoint Presentation</vt:lpstr>
      <vt:lpstr>An n-type extrinsic semiconductor has which of the following? (Choose one.)</vt:lpstr>
      <vt:lpstr>An n-type extrinsic semiconductor has which of the following? (Choose one.)</vt:lpstr>
      <vt:lpstr>Look at a periodic table such as Appendix H. Would germanium doped with gallium be . . . (Choose one.)</vt:lpstr>
      <vt:lpstr>Look at a periodic table such as Appendix H. Would germanium doped with gallium be . . . (Choose one.)</vt:lpstr>
      <vt:lpstr>In which of the following circuits would the light bulb be seen to glow? (Choose one.)</vt:lpstr>
      <vt:lpstr>In which of the following circuits would the light bulb be seen to glow? (Choose one.)</vt:lpstr>
      <vt:lpstr>Figure 11.16 on p. 519 shows a p-n junction in equilibrium. Which side has a higher electric potential, the p-side or the n-side?</vt:lpstr>
      <vt:lpstr>Figure 11.16 on p. 519 shows a p-n junction in equilibrium. Which side has a higher electric potential, the p-side or the n-side?</vt:lpstr>
      <vt:lpstr>At what energy is the Fermi energy in an n-type semiconductor? (Choose one.)</vt:lpstr>
      <vt:lpstr>At what energy is the Fermi energy in an n-type semiconductor? (Choose one.)</vt:lpstr>
      <vt:lpstr>PowerPoint Presentation</vt:lpstr>
      <vt:lpstr>Below are descriptions of five different circuit elements. For each one, choose one of the following:</vt:lpstr>
      <vt:lpstr>PowerPoint Presentation</vt:lpstr>
      <vt:lpstr>Which of the following best describes the effect of a reverse-biased voltage applied at the gate of a field effect transistor?  (Choose one.)</vt:lpstr>
      <vt:lpstr>Which of the following best describes the effect of a reverse-biased voltage applied at the gate of a field effect transistor?  (Choose one.)</vt:lpstr>
      <vt:lpstr>An OR gate has two input leads and one output lead.  Which of the following settings of the two input leads would cause the output lead to read high? (Choose all that apply.)</vt:lpstr>
      <vt:lpstr>An OR gate has two input leads and one output lead.  Which of the following settings of the two input leads would cause the output lead to read high? (Choose all that apply.)</vt:lpstr>
      <vt:lpstr>PowerPoint Presentation</vt:lpstr>
      <vt:lpstr>The width of an energy band is determined by . . . (Choose one.)</vt:lpstr>
      <vt:lpstr>The width of an energy band is determined by . . . (Choose one.)</vt:lpstr>
      <vt:lpstr>The number of states in each energy band is mostly determined by . . . (Choose one.)</vt:lpstr>
      <vt:lpstr>The number of states in each energy band is mostly determined by . . . (Choose one.)</vt:lpstr>
      <vt:lpstr>An electron in an infinite periodic lattice can have . . . (Choose one.)</vt:lpstr>
      <vt:lpstr>An electron in an infinite periodic lattice can have . . . (Choose one.)</vt:lpstr>
      <vt:lpstr>True or false? Each energy band in a lattice is associated with a subshell of the individual atom’s eigenstates.</vt:lpstr>
      <vt:lpstr>True or false? Each energy band in a lattice is associated with a subshell of the individual atom’s eigenstates.</vt:lpstr>
      <vt:lpstr>If two crystals are made of different types of atoms, but both have the same lattice spacing, will they have the same band structure?</vt:lpstr>
      <vt:lpstr>If two crystals are made of different types of atoms, but both have the same lattice spacing, will they have the same band structure?</vt:lpstr>
      <vt:lpstr>In the text we made arguments for why we would expect allowed and forbidden bands of energy for an electron in a periodic poten- tial.  In which situations would those arguments hold?  (Choose one.)</vt:lpstr>
      <vt:lpstr>PowerPoint Presentation</vt:lpstr>
      <vt:lpstr>PowerPoint Presentation</vt:lpstr>
      <vt:lpstr>A solid whose atoms have all their subshells filled is . . . (Choose one.)</vt:lpstr>
      <vt:lpstr>A solid whose atoms have all their subshells filled is . . . (Choose one.)</vt:lpstr>
      <vt:lpstr>The magnetic susceptibility of a paramagnet is . . . (Choose one.)</vt:lpstr>
      <vt:lpstr>The magnetic susceptibility of a paramagnet is . . . (Choose one.)</vt:lpstr>
      <vt:lpstr>Copper is classified as diamagnetic, aluminum paramagnetic.  If you put a block of copper and a block of aluminum in an upward- pointing magnetic field, what will happen? (Choose one.)</vt:lpstr>
      <vt:lpstr>Copper is classified as diamagnetic, aluminum paramagnetic.  If you put a block of copper and a block of aluminum in an upward- pointing magnetic field, what will happen? (Choose one.)</vt:lpstr>
      <vt:lpstr>Copper is classified as diamagnetic, aluminum paramagnetic.  If you peek at how they react to an applied magnetic field at the atomic level, what will you see? (Choose one.)</vt:lpstr>
      <vt:lpstr>PowerPoint Presentation</vt:lpstr>
      <vt:lpstr>Curie’s law says which of the following? (Choose one.)</vt:lpstr>
      <vt:lpstr>Curie’s law says which of the following? (Choose one.)</vt:lpstr>
      <vt:lpstr>If you put some solids near a permanent magnet, which will be attracted to the magnet? (Choose one.)</vt:lpstr>
      <vt:lpstr>If you put some solids near a permanent magnet, which will be attracted to the magnet? (Choose one.)</vt:lpstr>
      <vt:lpstr>Are the noble gases. . .</vt:lpstr>
      <vt:lpstr>Are the noble gases. . .</vt:lpstr>
      <vt:lpstr>Inside a block of iron, where is the energy density typically higher:</vt:lpstr>
      <vt:lpstr>A. within a domain, or</vt:lpstr>
      <vt:lpstr>A superconductor completely repels external magnetic fields, lead- ing to zero field within the superconductors. What is the magnetic susceptibility of a superconductor? (Choose one.)</vt:lpstr>
      <vt:lpstr>A superconductor completely repels external magnetic fields, lead- ing to zero field within the superconductors. What is the magnetic susceptibility of a superconductor? (Choose one.)</vt:lpstr>
      <vt:lpstr>PowerPoint Presentation</vt:lpstr>
      <vt:lpstr>The law of Dulong and Petit says that at room temperature most solids have . . . (Choose all that apply.)</vt:lpstr>
      <vt:lpstr>The law of Dulong and Petit says that at room temperature most solids have . . . (Choose all that apply.)</vt:lpstr>
      <vt:lpstr>The primary difference between the Dulong and Petit model and the Einstein model is. . . (Choose one.)</vt:lpstr>
      <vt:lpstr>The primary difference between the Dulong and Petit model and the Einstein model is. . . (Choose one.)</vt:lpstr>
      <vt:lpstr>Einstein’s model generally improves upon the law of Dulong and Petit. . . (Choose all that apply.)</vt:lpstr>
      <vt:lpstr>Einstein’s model generally improves upon the law of Dulong and Petit. . . (Choose all that apply.)</vt:lpstr>
      <vt:lpstr>The primary difference between Einstein’s model and Debye’s model is. . . (Choose one.)</vt:lpstr>
      <vt:lpstr>The primary difference between Einstein’s model and Debye’s model is. . . (Choose one.)</vt:lpstr>
      <vt:lpstr>For most solids, the partial derivative ∂C/∂T is . . . (Choose one.)</vt:lpstr>
      <vt:lpstr>For most solids, the partial derivative ∂C/∂T is . . . (Choose one.)</vt:lpstr>
      <vt:lpstr>At room temperature diamond has a much lower specific heat capacity than the law of Dulong and Petit predicts.  That im- plies. . . (Choose one.)</vt:lpstr>
      <vt:lpstr>PowerPoint Presentation</vt:lpstr>
      <vt:lpstr>One key feature of the Debye model is that the sum over all the oscillations cuts off at a maximum frequency. Is that cutoff more important at. . .</vt:lpstr>
      <vt:lpstr>PowerPoint Presentation</vt:lpstr>
      <vt:lpstr>The spectroscopic notation for an aluminum atom is 1s22s22p63s23p1. Which of the following dominates the heat capacity of aluminum at temperatures very close to absolute zero? (Choose one.)</vt:lpstr>
      <vt:lpstr>The spectroscopic notation for an aluminum atom is 1s22s22p63s23p1. Which of the following dominates the heat capacity of aluminum at temperatures very close to absolute zero? (Choose one.)</vt:lpstr>
      <vt:lpstr>At temperatures very close to absolute zero, what effect would you expect n-doping a semiconductor to have on its heat capacity? (Choose one.)</vt:lpstr>
      <vt:lpstr>At temperatures very close to absolute zero, what effect would you expect n-doping a semiconductor to have on its heat capacity? (Choose 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1</cp:revision>
  <dcterms:created xsi:type="dcterms:W3CDTF">2025-01-21T14:49:04Z</dcterms:created>
  <dcterms:modified xsi:type="dcterms:W3CDTF">2025-08-22T18:37:31Z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2025-01-20T00:00:00Z</vt:filetime>
  </property>
  <property fmtid="{D5CDD505-2E9C-101B-9397-08002B2CF9AE}" pid="3" name="Creator">
    <vt:lpwstr>TeX</vt:lpwstr>
  </property>
  <property fmtid="{D5CDD505-2E9C-101B-9397-08002B2CF9AE}" pid="4" name="LastSaved">
    <vt:filetime>2025-01-21T00:00:00Z</vt:filetime>
  </property>
  <property fmtid="{D5CDD505-2E9C-101B-9397-08002B2CF9AE}" pid="5" name="PTEX.Fullbanner">
    <vt:lpwstr>This is MiKTeX-pdfTeX 4.19.0 (1.40.26)</vt:lpwstr>
  </property>
  <property fmtid="{D5CDD505-2E9C-101B-9397-08002B2CF9AE}" pid="6" name="Producer">
    <vt:lpwstr>MiKTeX pdfTeX-1.40.26</vt:lpwstr>
  </property>
</Properties>
</file>