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sldIdLst>
    <p:sldId id="358" r:id="rId3"/>
    <p:sldId id="360" r:id="rId4"/>
    <p:sldId id="35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352" r:id="rId100"/>
    <p:sldId id="353" r:id="rId101"/>
    <p:sldId id="354" r:id="rId102"/>
    <p:sldId id="355" r:id="rId103"/>
    <p:sldId id="356" r:id="rId104"/>
    <p:sldId id="357" r:id="rId105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825" y="95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07" Type="http://schemas.openxmlformats.org/officeDocument/2006/relationships/viewProps" Target="viewProps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theme" Target="theme/theme1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tableStyles" Target="tableStyles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1DC42-07BD-E11E-4C59-47352154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A04C-9DFA-EF01-0BF6-5E0CAA33A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6023-812C-54DC-C55F-EE2C4C18CF2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1F666-BF43-1031-0682-777B5A68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6905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5137" y="2421615"/>
            <a:ext cx="8259445" cy="3315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62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1208797"/>
            <a:ext cx="8256270" cy="1921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9" name="Picture 8" descr="A yellow paper plane and a rocket&#10;&#10;AI-generated content may be incorrect.">
            <a:extLst>
              <a:ext uri="{FF2B5EF4-FFF2-40B4-BE49-F238E27FC236}">
                <a16:creationId xmlns:a16="http://schemas.microsoft.com/office/drawing/2014/main" id="{F7A73385-4428-A088-86F9-970767D77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90" b="65606" l="20605" r="70303">
                        <a14:backgroundMark x1="62767" y1="19669" x2="37869" y2="32472"/>
                        <a14:backgroundMark x1="37869" y1="32472" x2="35734" y2="43659"/>
                        <a14:backgroundMark x1="35734" y1="43659" x2="46751" y2="50363"/>
                        <a14:backgroundMark x1="46751" y1="50363" x2="57269" y2="43013"/>
                        <a14:backgroundMark x1="57269" y1="43013" x2="67833" y2="27383"/>
                        <a14:backgroundMark x1="67833" y1="27383" x2="64244" y2="21365"/>
                        <a14:backgroundMark x1="64244" y1="21365" x2="61472" y2="19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5556" r="45000" b="56734"/>
          <a:stretch/>
        </p:blipFill>
        <p:spPr>
          <a:xfrm rot="385384">
            <a:off x="91290" y="3823712"/>
            <a:ext cx="5257297" cy="31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6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9D697B8-20CB-225A-3B9F-BFE8A915FD9A}"/>
              </a:ext>
            </a:extLst>
          </p:cNvPr>
          <p:cNvSpPr txBox="1">
            <a:spLocks/>
          </p:cNvSpPr>
          <p:nvPr/>
        </p:nvSpPr>
        <p:spPr>
          <a:xfrm>
            <a:off x="3184461" y="228600"/>
            <a:ext cx="3689479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GB" sz="3200" b="1" dirty="0">
                <a:solidFill>
                  <a:schemeClr val="bg1"/>
                </a:solidFill>
                <a:latin typeface="Book Antiqua"/>
                <a:cs typeface="Book Antiqua"/>
              </a:rPr>
              <a:t>Clicker</a:t>
            </a:r>
            <a:r>
              <a:rPr lang="en-GB" sz="3200" b="1" spc="505" dirty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r>
              <a:rPr lang="en-GB" sz="3200" b="1" spc="-10" dirty="0">
                <a:solidFill>
                  <a:schemeClr val="bg1"/>
                </a:solidFill>
                <a:latin typeface="Book Antiqua"/>
                <a:cs typeface="Book Antiqua"/>
              </a:rPr>
              <a:t>Questions</a:t>
            </a:r>
            <a:endParaRPr lang="en-GB" sz="3200" dirty="0">
              <a:solidFill>
                <a:schemeClr val="bg1"/>
              </a:solidFill>
              <a:latin typeface="Book Antiqua"/>
              <a:cs typeface="Book Antiqua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F7DE158-BA84-8546-63B0-82EC96D0B7F7}"/>
              </a:ext>
            </a:extLst>
          </p:cNvPr>
          <p:cNvSpPr txBox="1"/>
          <p:nvPr/>
        </p:nvSpPr>
        <p:spPr>
          <a:xfrm>
            <a:off x="876300" y="2209800"/>
            <a:ext cx="8305800" cy="542969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14"/>
              </a:spcBef>
            </a:pPr>
            <a:r>
              <a:rPr lang="en-GB" sz="4000" b="0" i="1" spc="-95" dirty="0">
                <a:solidFill>
                  <a:srgbClr val="68C4E2"/>
                </a:solidFill>
                <a:latin typeface="Bookman Old Style"/>
                <a:cs typeface="Bookman Old Style"/>
              </a:rPr>
              <a:t>Modern</a:t>
            </a:r>
            <a:r>
              <a:rPr lang="en-GB" sz="4000" b="0" i="1" spc="-50" dirty="0">
                <a:solidFill>
                  <a:srgbClr val="68C4E2"/>
                </a:solidFill>
                <a:latin typeface="Bookman Old Style"/>
                <a:cs typeface="Bookman Old Style"/>
              </a:rPr>
              <a:t> </a:t>
            </a:r>
            <a:r>
              <a:rPr lang="en-GB" sz="4000" b="0" i="1" spc="-10" dirty="0">
                <a:solidFill>
                  <a:srgbClr val="68C4E2"/>
                </a:solidFill>
                <a:latin typeface="Bookman Old Style"/>
                <a:cs typeface="Bookman Old Style"/>
              </a:rPr>
              <a:t>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7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by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Gary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and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Kenny</a:t>
            </a:r>
            <a:r>
              <a:rPr kumimoji="0" lang="en-GB" sz="2800" b="0" i="0" u="none" strike="noStrike" kern="0" cap="none" spc="21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R="13335" algn="ctr">
              <a:lnSpc>
                <a:spcPct val="100000"/>
              </a:lnSpc>
              <a:spcBef>
                <a:spcPts val="114"/>
              </a:spcBef>
            </a:pPr>
            <a:endParaRPr lang="en-GB" sz="2050" dirty="0">
              <a:solidFill>
                <a:schemeClr val="bg1"/>
              </a:solidFill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r>
              <a:rPr lang="en-GB" sz="2050" dirty="0">
                <a:solidFill>
                  <a:schemeClr val="bg1"/>
                </a:solidFill>
                <a:latin typeface="Times New Roman"/>
                <a:cs typeface="Times New Roman"/>
              </a:rPr>
              <a:t>Cambridge</a:t>
            </a:r>
            <a:r>
              <a:rPr lang="en-GB" sz="2050" spc="-3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University</a:t>
            </a:r>
            <a:r>
              <a:rPr lang="en-GB" sz="205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Press</a:t>
            </a:r>
          </a:p>
          <a:p>
            <a:pPr marL="1286510" marR="1279525" algn="ctr">
              <a:lnSpc>
                <a:spcPct val="101200"/>
              </a:lnSpc>
            </a:pP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cambridge.org/core/resources/</a:t>
            </a:r>
            <a:r>
              <a:rPr lang="en-GB" sz="2050" spc="-10" dirty="0" err="1">
                <a:solidFill>
                  <a:srgbClr val="68C4E2"/>
                </a:solidFill>
                <a:latin typeface="Times New Roman"/>
                <a:cs typeface="Times New Roman"/>
              </a:rPr>
              <a:t>felder-modernphysics</a:t>
            </a: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/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felderbooks.com</a:t>
            </a: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GB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87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758" y="878291"/>
            <a:ext cx="8267700" cy="3740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495" algn="just">
              <a:lnSpc>
                <a:spcPct val="100000"/>
              </a:lnSpc>
              <a:spcBef>
                <a:spcPts val="95"/>
              </a:spcBef>
              <a:tabLst>
                <a:tab pos="534924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23495" marR="6350" algn="just">
              <a:lnSpc>
                <a:spcPct val="106700"/>
              </a:lnSpc>
            </a:pPr>
            <a:r>
              <a:rPr sz="1400" spc="50" dirty="0">
                <a:latin typeface="Times New Roman"/>
                <a:cs typeface="Times New Roman"/>
              </a:rPr>
              <a:t>An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object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moving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in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potential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field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shaped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like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i="1" spc="-65" dirty="0">
                <a:latin typeface="Times New Roman"/>
                <a:cs typeface="Times New Roman"/>
              </a:rPr>
              <a:t>U</a:t>
            </a:r>
            <a:r>
              <a:rPr sz="1400" i="1" spc="-204" dirty="0">
                <a:latin typeface="Times New Roman"/>
                <a:cs typeface="Times New Roman"/>
              </a:rPr>
              <a:t> </a:t>
            </a:r>
            <a:r>
              <a:rPr sz="1400" spc="105" dirty="0">
                <a:latin typeface="Times New Roman"/>
                <a:cs typeface="Times New Roman"/>
              </a:rPr>
              <a:t>(</a:t>
            </a:r>
            <a:r>
              <a:rPr sz="1400" i="1" spc="105" dirty="0">
                <a:latin typeface="Times New Roman"/>
                <a:cs typeface="Times New Roman"/>
              </a:rPr>
              <a:t>x</a:t>
            </a:r>
            <a:r>
              <a:rPr sz="1400" spc="105" dirty="0">
                <a:latin typeface="Times New Roman"/>
                <a:cs typeface="Times New Roman"/>
              </a:rPr>
              <a:t>)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sin</a:t>
            </a:r>
            <a:r>
              <a:rPr sz="1400" spc="-114" dirty="0">
                <a:latin typeface="Times New Roman"/>
                <a:cs typeface="Times New Roman"/>
              </a:rPr>
              <a:t> </a:t>
            </a:r>
            <a:r>
              <a:rPr sz="1400" i="1" spc="100" dirty="0">
                <a:latin typeface="Times New Roman"/>
                <a:cs typeface="Times New Roman"/>
              </a:rPr>
              <a:t>x</a:t>
            </a:r>
            <a:r>
              <a:rPr sz="1400" spc="100" dirty="0">
                <a:latin typeface="Times New Roman"/>
                <a:cs typeface="Times New Roman"/>
              </a:rPr>
              <a:t>,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starting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position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i="1" spc="80" dirty="0">
                <a:latin typeface="Times New Roman"/>
                <a:cs typeface="Times New Roman"/>
              </a:rPr>
              <a:t>x</a:t>
            </a:r>
            <a:r>
              <a:rPr sz="1400" spc="80" dirty="0">
                <a:latin typeface="Times New Roman"/>
                <a:cs typeface="Times New Roman"/>
              </a:rPr>
              <a:t>(0)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3</a:t>
            </a:r>
            <a:r>
              <a:rPr sz="1400" i="1" spc="95" dirty="0">
                <a:latin typeface="Times New Roman"/>
                <a:cs typeface="Times New Roman"/>
              </a:rPr>
              <a:t>π/</a:t>
            </a:r>
            <a:r>
              <a:rPr sz="1400" spc="95" dirty="0">
                <a:latin typeface="Times New Roman"/>
                <a:cs typeface="Times New Roman"/>
              </a:rPr>
              <a:t>2.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Which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of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following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b="0" i="1" spc="-75" dirty="0">
                <a:latin typeface="Bookman Old Style"/>
                <a:cs typeface="Bookman Old Style"/>
              </a:rPr>
              <a:t>definitely</a:t>
            </a:r>
            <a:r>
              <a:rPr sz="1400" b="0" i="1" spc="80" dirty="0">
                <a:latin typeface="Bookman Old Style"/>
                <a:cs typeface="Bookman Old Style"/>
              </a:rPr>
              <a:t> </a:t>
            </a:r>
            <a:r>
              <a:rPr sz="1400" b="0" i="1" spc="-45" dirty="0">
                <a:latin typeface="Bookman Old Style"/>
                <a:cs typeface="Bookman Old Style"/>
              </a:rPr>
              <a:t>not</a:t>
            </a:r>
            <a:r>
              <a:rPr sz="1400" b="0" i="1" spc="80" dirty="0">
                <a:latin typeface="Bookman Old Style"/>
                <a:cs typeface="Bookman Old Style"/>
              </a:rPr>
              <a:t> </a:t>
            </a:r>
            <a:r>
              <a:rPr sz="1400" b="0" i="1" spc="-114" dirty="0">
                <a:latin typeface="Bookman Old Style"/>
                <a:cs typeface="Bookman Old Style"/>
              </a:rPr>
              <a:t>happen,</a:t>
            </a:r>
            <a:r>
              <a:rPr sz="1400" b="0" i="1" spc="45" dirty="0">
                <a:latin typeface="Bookman Old Style"/>
                <a:cs typeface="Bookman Old Style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no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matter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what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object’s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initial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velocity?</a:t>
            </a:r>
            <a:r>
              <a:rPr sz="1400" spc="27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(Choose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one.)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394970" indent="-257175">
              <a:lnSpc>
                <a:spcPct val="100000"/>
              </a:lnSpc>
              <a:buAutoNum type="alphaUcPeriod"/>
              <a:tabLst>
                <a:tab pos="39497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object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come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rest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5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spc="150" dirty="0">
                <a:latin typeface="Cambria"/>
                <a:cs typeface="Cambria"/>
              </a:rPr>
              <a:t>−</a:t>
            </a:r>
            <a:r>
              <a:rPr sz="1400" i="1" spc="150" dirty="0">
                <a:latin typeface="Times New Roman"/>
                <a:cs typeface="Times New Roman"/>
              </a:rPr>
              <a:t>π/</a:t>
            </a:r>
            <a:r>
              <a:rPr sz="1400" spc="150" dirty="0">
                <a:latin typeface="Times New Roman"/>
                <a:cs typeface="Times New Roman"/>
              </a:rPr>
              <a:t>2.</a:t>
            </a:r>
            <a:endParaRPr sz="1400">
              <a:latin typeface="Times New Roman"/>
              <a:cs typeface="Times New Roman"/>
            </a:endParaRPr>
          </a:p>
          <a:p>
            <a:pPr marL="394335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object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remain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rest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4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3</a:t>
            </a:r>
            <a:r>
              <a:rPr sz="1400" i="1" spc="75" dirty="0">
                <a:latin typeface="Times New Roman"/>
                <a:cs typeface="Times New Roman"/>
              </a:rPr>
              <a:t>π/</a:t>
            </a:r>
            <a:r>
              <a:rPr sz="1400" spc="75" dirty="0">
                <a:latin typeface="Times New Roman"/>
                <a:cs typeface="Times New Roman"/>
              </a:rPr>
              <a:t>2.</a:t>
            </a:r>
            <a:endParaRPr sz="1400">
              <a:latin typeface="Times New Roman"/>
              <a:cs typeface="Times New Roman"/>
            </a:endParaRPr>
          </a:p>
          <a:p>
            <a:pPr marL="394335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object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oscillate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forever.</a:t>
            </a:r>
            <a:endParaRPr sz="1400">
              <a:latin typeface="Times New Roman"/>
              <a:cs typeface="Times New Roman"/>
            </a:endParaRPr>
          </a:p>
          <a:p>
            <a:pPr marL="394970" indent="-259715">
              <a:lnSpc>
                <a:spcPct val="100000"/>
              </a:lnSpc>
              <a:spcBef>
                <a:spcPts val="1105"/>
              </a:spcBef>
              <a:buAutoNum type="alphaUcPeriod"/>
              <a:tabLst>
                <a:tab pos="39497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object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move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leftward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forever.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1400">
              <a:latin typeface="Times New Roman"/>
              <a:cs typeface="Times New Roman"/>
            </a:endParaRPr>
          </a:p>
          <a:p>
            <a:pPr marL="23495" marR="5080" indent="-11430" algn="just">
              <a:lnSpc>
                <a:spcPct val="1067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300" dirty="0">
                <a:latin typeface="Georgia"/>
                <a:cs typeface="Georgia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A.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object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starting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minimum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potential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energy.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object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starts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zero </a:t>
            </a:r>
            <a:r>
              <a:rPr sz="1400" dirty="0">
                <a:latin typeface="Times New Roman"/>
                <a:cs typeface="Times New Roman"/>
              </a:rPr>
              <a:t>velocity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remain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22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3</a:t>
            </a:r>
            <a:r>
              <a:rPr sz="1400" i="1" spc="95" dirty="0">
                <a:latin typeface="Times New Roman"/>
                <a:cs typeface="Times New Roman"/>
              </a:rPr>
              <a:t>π/</a:t>
            </a:r>
            <a:r>
              <a:rPr sz="1400" spc="95" dirty="0">
                <a:latin typeface="Times New Roman"/>
                <a:cs typeface="Times New Roman"/>
              </a:rPr>
              <a:t>2.</a:t>
            </a:r>
            <a:r>
              <a:rPr sz="1400" spc="114" dirty="0">
                <a:latin typeface="Times New Roman"/>
                <a:cs typeface="Times New Roman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starts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nonzero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velocity,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but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enough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get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out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the </a:t>
            </a:r>
            <a:r>
              <a:rPr sz="1400" dirty="0">
                <a:latin typeface="Times New Roman"/>
                <a:cs typeface="Times New Roman"/>
              </a:rPr>
              <a:t>valley</a:t>
            </a:r>
            <a:r>
              <a:rPr sz="1400" spc="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it’s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in,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then it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oscillate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forever.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starts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moving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leftward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fast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enough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get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over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maximum,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keep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moving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leftward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forever.</a:t>
            </a:r>
            <a:r>
              <a:rPr sz="1400" spc="100" dirty="0">
                <a:latin typeface="Times New Roman"/>
                <a:cs typeface="Times New Roman"/>
              </a:rPr>
              <a:t>  </a:t>
            </a:r>
            <a:r>
              <a:rPr sz="1400" spc="90" dirty="0">
                <a:latin typeface="Times New Roman"/>
                <a:cs typeface="Times New Roman"/>
              </a:rPr>
              <a:t>But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move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need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initial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kinetic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energy,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will </a:t>
            </a:r>
            <a:r>
              <a:rPr sz="1400" dirty="0">
                <a:latin typeface="Times New Roman"/>
                <a:cs typeface="Times New Roman"/>
              </a:rPr>
              <a:t>reach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9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spc="195" dirty="0">
                <a:latin typeface="Cambria"/>
                <a:cs typeface="Cambria"/>
              </a:rPr>
              <a:t>−</a:t>
            </a:r>
            <a:r>
              <a:rPr sz="1400" i="1" spc="195" dirty="0">
                <a:latin typeface="Times New Roman"/>
                <a:cs typeface="Times New Roman"/>
              </a:rPr>
              <a:t>π/</a:t>
            </a:r>
            <a:r>
              <a:rPr sz="1400" spc="195" dirty="0">
                <a:latin typeface="Times New Roman"/>
                <a:cs typeface="Times New Roman"/>
              </a:rPr>
              <a:t>2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same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kinetic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energy,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keep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moving.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100" dirty="0"/>
              <a:t>If</a:t>
            </a:r>
            <a:r>
              <a:rPr spc="-55" dirty="0"/>
              <a:t> two</a:t>
            </a:r>
            <a:r>
              <a:rPr spc="-100" dirty="0"/>
              <a:t> </a:t>
            </a:r>
            <a:r>
              <a:rPr spc="-35" dirty="0"/>
              <a:t>different</a:t>
            </a:r>
            <a:r>
              <a:rPr spc="-114" dirty="0"/>
              <a:t> </a:t>
            </a:r>
            <a:r>
              <a:rPr spc="-35" dirty="0"/>
              <a:t>energy</a:t>
            </a:r>
            <a:r>
              <a:rPr spc="-95" dirty="0"/>
              <a:t> </a:t>
            </a:r>
            <a:r>
              <a:rPr spc="-10" dirty="0"/>
              <a:t>eigenstates</a:t>
            </a:r>
            <a:r>
              <a:rPr spc="-70" dirty="0"/>
              <a:t> </a:t>
            </a:r>
            <a:r>
              <a:rPr spc="-180" dirty="0"/>
              <a:t>of</a:t>
            </a:r>
            <a:r>
              <a:rPr spc="30" dirty="0"/>
              <a:t> </a:t>
            </a:r>
            <a:r>
              <a:rPr dirty="0"/>
              <a:t>a</a:t>
            </a:r>
            <a:r>
              <a:rPr spc="-75" dirty="0"/>
              <a:t> </a:t>
            </a:r>
            <a:r>
              <a:rPr spc="-10" dirty="0"/>
              <a:t>system</a:t>
            </a:r>
            <a:r>
              <a:rPr spc="-65" dirty="0"/>
              <a:t> </a:t>
            </a:r>
            <a:r>
              <a:rPr spc="-55" dirty="0"/>
              <a:t>have</a:t>
            </a:r>
            <a:r>
              <a:rPr spc="-65" dirty="0"/>
              <a:t> </a:t>
            </a:r>
            <a:r>
              <a:rPr dirty="0"/>
              <a:t>the</a:t>
            </a:r>
            <a:r>
              <a:rPr spc="-70" dirty="0"/>
              <a:t> </a:t>
            </a:r>
            <a:r>
              <a:rPr spc="-20" dirty="0"/>
              <a:t>same</a:t>
            </a:r>
            <a:r>
              <a:rPr spc="-75" dirty="0"/>
              <a:t> </a:t>
            </a:r>
            <a:r>
              <a:rPr spc="-10" dirty="0"/>
              <a:t>energy </a:t>
            </a:r>
            <a:r>
              <a:rPr spc="-40" dirty="0"/>
              <a:t>eigenvalue</a:t>
            </a:r>
            <a:r>
              <a:rPr spc="130" dirty="0"/>
              <a:t> </a:t>
            </a:r>
            <a:r>
              <a:rPr dirty="0"/>
              <a:t>as</a:t>
            </a:r>
            <a:r>
              <a:rPr spc="135" dirty="0"/>
              <a:t> </a:t>
            </a:r>
            <a:r>
              <a:rPr dirty="0"/>
              <a:t>each</a:t>
            </a:r>
            <a:r>
              <a:rPr spc="135" dirty="0"/>
              <a:t> </a:t>
            </a:r>
            <a:r>
              <a:rPr dirty="0"/>
              <a:t>other,</a:t>
            </a:r>
            <a:r>
              <a:rPr spc="140" dirty="0"/>
              <a:t> </a:t>
            </a:r>
            <a:r>
              <a:rPr dirty="0"/>
              <a:t>they</a:t>
            </a:r>
            <a:r>
              <a:rPr spc="135" dirty="0"/>
              <a:t> </a:t>
            </a:r>
            <a:r>
              <a:rPr dirty="0"/>
              <a:t>are</a:t>
            </a:r>
            <a:r>
              <a:rPr spc="135" dirty="0"/>
              <a:t> </a:t>
            </a:r>
            <a:r>
              <a:rPr dirty="0"/>
              <a:t>said</a:t>
            </a:r>
            <a:r>
              <a:rPr spc="135" dirty="0"/>
              <a:t> </a:t>
            </a:r>
            <a:r>
              <a:rPr dirty="0"/>
              <a:t>to</a:t>
            </a:r>
            <a:r>
              <a:rPr spc="135" dirty="0"/>
              <a:t> </a:t>
            </a:r>
            <a:r>
              <a:rPr dirty="0"/>
              <a:t>be</a:t>
            </a:r>
            <a:r>
              <a:rPr spc="135" dirty="0"/>
              <a:t> </a:t>
            </a:r>
            <a:r>
              <a:rPr dirty="0"/>
              <a:t>“degenerate.”</a:t>
            </a:r>
            <a:r>
              <a:rPr spc="430" dirty="0"/>
              <a:t> </a:t>
            </a:r>
            <a:r>
              <a:rPr dirty="0"/>
              <a:t>If</a:t>
            </a:r>
            <a:r>
              <a:rPr spc="135" dirty="0"/>
              <a:t> </a:t>
            </a:r>
            <a:r>
              <a:rPr spc="-25" dirty="0"/>
              <a:t>the </a:t>
            </a:r>
            <a:r>
              <a:rPr dirty="0"/>
              <a:t>system</a:t>
            </a:r>
            <a:r>
              <a:rPr spc="65" dirty="0"/>
              <a:t> </a:t>
            </a:r>
            <a:r>
              <a:rPr dirty="0"/>
              <a:t>of</a:t>
            </a:r>
            <a:r>
              <a:rPr spc="80" dirty="0"/>
              <a:t> </a:t>
            </a:r>
            <a:r>
              <a:rPr dirty="0"/>
              <a:t>a</a:t>
            </a:r>
            <a:r>
              <a:rPr spc="80" dirty="0"/>
              <a:t> </a:t>
            </a:r>
            <a:r>
              <a:rPr spc="50" dirty="0"/>
              <a:t>state</a:t>
            </a:r>
            <a:r>
              <a:rPr spc="75" dirty="0"/>
              <a:t> </a:t>
            </a:r>
            <a:r>
              <a:rPr dirty="0"/>
              <a:t>is</a:t>
            </a:r>
            <a:r>
              <a:rPr spc="75" dirty="0"/>
              <a:t> </a:t>
            </a:r>
            <a:r>
              <a:rPr dirty="0"/>
              <a:t>currently</a:t>
            </a:r>
            <a:r>
              <a:rPr spc="80" dirty="0"/>
              <a:t> </a:t>
            </a:r>
            <a:r>
              <a:rPr dirty="0"/>
              <a:t>the</a:t>
            </a:r>
            <a:r>
              <a:rPr spc="75" dirty="0"/>
              <a:t> </a:t>
            </a:r>
            <a:r>
              <a:rPr dirty="0"/>
              <a:t>superposition</a:t>
            </a:r>
            <a:r>
              <a:rPr spc="80" dirty="0"/>
              <a:t> </a:t>
            </a:r>
            <a:r>
              <a:rPr dirty="0"/>
              <a:t>of</a:t>
            </a:r>
            <a:r>
              <a:rPr spc="80" dirty="0"/>
              <a:t> </a:t>
            </a:r>
            <a:r>
              <a:rPr dirty="0"/>
              <a:t>two</a:t>
            </a:r>
            <a:r>
              <a:rPr spc="80" dirty="0"/>
              <a:t> </a:t>
            </a:r>
            <a:r>
              <a:rPr spc="-10" dirty="0"/>
              <a:t>degenerate </a:t>
            </a:r>
            <a:r>
              <a:rPr dirty="0"/>
              <a:t>eigenstates, </a:t>
            </a:r>
            <a:r>
              <a:rPr spc="-20" dirty="0"/>
              <a:t>will</a:t>
            </a:r>
            <a:r>
              <a:rPr spc="10" dirty="0"/>
              <a:t> </a:t>
            </a:r>
            <a:r>
              <a:rPr dirty="0"/>
              <a:t>its</a:t>
            </a:r>
            <a:r>
              <a:rPr spc="10" dirty="0"/>
              <a:t> </a:t>
            </a:r>
            <a:r>
              <a:rPr dirty="0"/>
              <a:t>position</a:t>
            </a:r>
            <a:r>
              <a:rPr spc="10" dirty="0"/>
              <a:t> </a:t>
            </a:r>
            <a:r>
              <a:rPr dirty="0"/>
              <a:t>probabilities</a:t>
            </a:r>
            <a:r>
              <a:rPr spc="10" dirty="0"/>
              <a:t> </a:t>
            </a:r>
            <a:r>
              <a:rPr dirty="0"/>
              <a:t>change</a:t>
            </a:r>
            <a:r>
              <a:rPr spc="5" dirty="0"/>
              <a:t> </a:t>
            </a:r>
            <a:r>
              <a:rPr spc="-10" dirty="0"/>
              <a:t>over</a:t>
            </a:r>
            <a:r>
              <a:rPr spc="10" dirty="0"/>
              <a:t> </a:t>
            </a:r>
            <a:r>
              <a:rPr spc="-10" dirty="0"/>
              <a:t>time?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100" dirty="0"/>
              <a:t>If</a:t>
            </a:r>
            <a:r>
              <a:rPr spc="-55" dirty="0"/>
              <a:t> two</a:t>
            </a:r>
            <a:r>
              <a:rPr spc="-100" dirty="0"/>
              <a:t> </a:t>
            </a:r>
            <a:r>
              <a:rPr spc="-35" dirty="0"/>
              <a:t>different</a:t>
            </a:r>
            <a:r>
              <a:rPr spc="-114" dirty="0"/>
              <a:t> </a:t>
            </a:r>
            <a:r>
              <a:rPr spc="-35" dirty="0"/>
              <a:t>energy</a:t>
            </a:r>
            <a:r>
              <a:rPr spc="-95" dirty="0"/>
              <a:t> </a:t>
            </a:r>
            <a:r>
              <a:rPr spc="-10" dirty="0"/>
              <a:t>eigenstates</a:t>
            </a:r>
            <a:r>
              <a:rPr spc="-70" dirty="0"/>
              <a:t> </a:t>
            </a:r>
            <a:r>
              <a:rPr spc="-180" dirty="0"/>
              <a:t>of</a:t>
            </a:r>
            <a:r>
              <a:rPr spc="30" dirty="0"/>
              <a:t> </a:t>
            </a:r>
            <a:r>
              <a:rPr dirty="0"/>
              <a:t>a</a:t>
            </a:r>
            <a:r>
              <a:rPr spc="-75" dirty="0"/>
              <a:t> </a:t>
            </a:r>
            <a:r>
              <a:rPr spc="-10" dirty="0"/>
              <a:t>system</a:t>
            </a:r>
            <a:r>
              <a:rPr spc="-65" dirty="0"/>
              <a:t> </a:t>
            </a:r>
            <a:r>
              <a:rPr spc="-55" dirty="0"/>
              <a:t>have</a:t>
            </a:r>
            <a:r>
              <a:rPr spc="-65" dirty="0"/>
              <a:t> </a:t>
            </a:r>
            <a:r>
              <a:rPr dirty="0"/>
              <a:t>the</a:t>
            </a:r>
            <a:r>
              <a:rPr spc="-70" dirty="0"/>
              <a:t> </a:t>
            </a:r>
            <a:r>
              <a:rPr spc="-20" dirty="0"/>
              <a:t>same</a:t>
            </a:r>
            <a:r>
              <a:rPr spc="-75" dirty="0"/>
              <a:t> </a:t>
            </a:r>
            <a:r>
              <a:rPr spc="-10" dirty="0"/>
              <a:t>energy </a:t>
            </a:r>
            <a:r>
              <a:rPr spc="-40" dirty="0"/>
              <a:t>eigenvalue</a:t>
            </a:r>
            <a:r>
              <a:rPr spc="130" dirty="0"/>
              <a:t> </a:t>
            </a:r>
            <a:r>
              <a:rPr dirty="0"/>
              <a:t>as</a:t>
            </a:r>
            <a:r>
              <a:rPr spc="135" dirty="0"/>
              <a:t> </a:t>
            </a:r>
            <a:r>
              <a:rPr dirty="0"/>
              <a:t>each</a:t>
            </a:r>
            <a:r>
              <a:rPr spc="135" dirty="0"/>
              <a:t> </a:t>
            </a:r>
            <a:r>
              <a:rPr dirty="0"/>
              <a:t>other,</a:t>
            </a:r>
            <a:r>
              <a:rPr spc="140" dirty="0"/>
              <a:t> </a:t>
            </a:r>
            <a:r>
              <a:rPr dirty="0"/>
              <a:t>they</a:t>
            </a:r>
            <a:r>
              <a:rPr spc="135" dirty="0"/>
              <a:t> </a:t>
            </a:r>
            <a:r>
              <a:rPr dirty="0"/>
              <a:t>are</a:t>
            </a:r>
            <a:r>
              <a:rPr spc="135" dirty="0"/>
              <a:t> </a:t>
            </a:r>
            <a:r>
              <a:rPr dirty="0"/>
              <a:t>said</a:t>
            </a:r>
            <a:r>
              <a:rPr spc="135" dirty="0"/>
              <a:t> </a:t>
            </a:r>
            <a:r>
              <a:rPr dirty="0"/>
              <a:t>to</a:t>
            </a:r>
            <a:r>
              <a:rPr spc="135" dirty="0"/>
              <a:t> </a:t>
            </a:r>
            <a:r>
              <a:rPr dirty="0"/>
              <a:t>be</a:t>
            </a:r>
            <a:r>
              <a:rPr spc="135" dirty="0"/>
              <a:t> </a:t>
            </a:r>
            <a:r>
              <a:rPr dirty="0"/>
              <a:t>“degenerate.”</a:t>
            </a:r>
            <a:r>
              <a:rPr spc="430" dirty="0"/>
              <a:t> </a:t>
            </a:r>
            <a:r>
              <a:rPr dirty="0"/>
              <a:t>If</a:t>
            </a:r>
            <a:r>
              <a:rPr spc="135" dirty="0"/>
              <a:t> </a:t>
            </a:r>
            <a:r>
              <a:rPr spc="-25" dirty="0"/>
              <a:t>the </a:t>
            </a:r>
            <a:r>
              <a:rPr dirty="0"/>
              <a:t>system</a:t>
            </a:r>
            <a:r>
              <a:rPr spc="65" dirty="0"/>
              <a:t> </a:t>
            </a:r>
            <a:r>
              <a:rPr dirty="0"/>
              <a:t>of</a:t>
            </a:r>
            <a:r>
              <a:rPr spc="80" dirty="0"/>
              <a:t> </a:t>
            </a:r>
            <a:r>
              <a:rPr dirty="0"/>
              <a:t>a</a:t>
            </a:r>
            <a:r>
              <a:rPr spc="80" dirty="0"/>
              <a:t> </a:t>
            </a:r>
            <a:r>
              <a:rPr spc="50" dirty="0"/>
              <a:t>state</a:t>
            </a:r>
            <a:r>
              <a:rPr spc="75" dirty="0"/>
              <a:t> </a:t>
            </a:r>
            <a:r>
              <a:rPr dirty="0"/>
              <a:t>is</a:t>
            </a:r>
            <a:r>
              <a:rPr spc="75" dirty="0"/>
              <a:t> </a:t>
            </a:r>
            <a:r>
              <a:rPr dirty="0"/>
              <a:t>currently</a:t>
            </a:r>
            <a:r>
              <a:rPr spc="80" dirty="0"/>
              <a:t> </a:t>
            </a:r>
            <a:r>
              <a:rPr dirty="0"/>
              <a:t>the</a:t>
            </a:r>
            <a:r>
              <a:rPr spc="75" dirty="0"/>
              <a:t> </a:t>
            </a:r>
            <a:r>
              <a:rPr dirty="0"/>
              <a:t>superposition</a:t>
            </a:r>
            <a:r>
              <a:rPr spc="80" dirty="0"/>
              <a:t> </a:t>
            </a:r>
            <a:r>
              <a:rPr dirty="0"/>
              <a:t>of</a:t>
            </a:r>
            <a:r>
              <a:rPr spc="80" dirty="0"/>
              <a:t> </a:t>
            </a:r>
            <a:r>
              <a:rPr dirty="0"/>
              <a:t>two</a:t>
            </a:r>
            <a:r>
              <a:rPr spc="80" dirty="0"/>
              <a:t> </a:t>
            </a:r>
            <a:r>
              <a:rPr spc="-10" dirty="0"/>
              <a:t>degenerate </a:t>
            </a:r>
            <a:r>
              <a:rPr dirty="0"/>
              <a:t>eigenstates, </a:t>
            </a:r>
            <a:r>
              <a:rPr spc="-20" dirty="0"/>
              <a:t>will</a:t>
            </a:r>
            <a:r>
              <a:rPr spc="10" dirty="0"/>
              <a:t> </a:t>
            </a:r>
            <a:r>
              <a:rPr dirty="0"/>
              <a:t>its</a:t>
            </a:r>
            <a:r>
              <a:rPr spc="10" dirty="0"/>
              <a:t> </a:t>
            </a:r>
            <a:r>
              <a:rPr dirty="0"/>
              <a:t>position</a:t>
            </a:r>
            <a:r>
              <a:rPr spc="10" dirty="0"/>
              <a:t> </a:t>
            </a:r>
            <a:r>
              <a:rPr dirty="0"/>
              <a:t>probabilities</a:t>
            </a:r>
            <a:r>
              <a:rPr spc="10" dirty="0"/>
              <a:t> </a:t>
            </a:r>
            <a:r>
              <a:rPr dirty="0"/>
              <a:t>change</a:t>
            </a:r>
            <a:r>
              <a:rPr spc="5" dirty="0"/>
              <a:t> </a:t>
            </a:r>
            <a:r>
              <a:rPr spc="-10" dirty="0"/>
              <a:t>over</a:t>
            </a:r>
            <a:r>
              <a:rPr spc="10" dirty="0"/>
              <a:t> </a:t>
            </a:r>
            <a:r>
              <a:rPr spc="-10" dirty="0"/>
              <a:t>time?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2358" y="2929545"/>
            <a:ext cx="831850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8895" marR="304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95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No.</a:t>
            </a:r>
            <a:r>
              <a:rPr sz="2450" spc="70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terms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will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get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multplied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ex- </a:t>
            </a:r>
            <a:r>
              <a:rPr sz="2450" dirty="0">
                <a:latin typeface="Times New Roman"/>
                <a:cs typeface="Times New Roman"/>
              </a:rPr>
              <a:t>ponential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i="1" spc="155" dirty="0">
                <a:latin typeface="Times New Roman"/>
                <a:cs typeface="Times New Roman"/>
              </a:rPr>
              <a:t>e</a:t>
            </a:r>
            <a:r>
              <a:rPr sz="3075" spc="232" baseline="24390" dirty="0">
                <a:latin typeface="Cambria"/>
                <a:cs typeface="Cambria"/>
              </a:rPr>
              <a:t>−</a:t>
            </a:r>
            <a:r>
              <a:rPr sz="3075" i="1" spc="232" baseline="24390" dirty="0">
                <a:latin typeface="Times New Roman"/>
                <a:cs typeface="Times New Roman"/>
              </a:rPr>
              <a:t>iEt/</a:t>
            </a:r>
            <a:r>
              <a:rPr sz="3075" spc="232" baseline="24390" dirty="0">
                <a:latin typeface="Lucida Sans Unicode"/>
                <a:cs typeface="Lucida Sans Unicode"/>
              </a:rPr>
              <a:t>ℏ</a:t>
            </a:r>
            <a:r>
              <a:rPr sz="2450" spc="155" dirty="0">
                <a:latin typeface="Times New Roman"/>
                <a:cs typeface="Times New Roman"/>
              </a:rPr>
              <a:t>,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modulus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squared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dirty="0">
                <a:latin typeface="Times New Roman"/>
                <a:cs typeface="Times New Roman"/>
              </a:rPr>
              <a:t>Ψ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419" baseline="243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constant.</a:t>
            </a:r>
            <a:r>
              <a:rPr sz="2450" spc="409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You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also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result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time-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uncertainty.</a:t>
            </a:r>
            <a:r>
              <a:rPr sz="2450" spc="3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Since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exactly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known,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nothing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measurable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changes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over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time.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If</a:t>
            </a:r>
            <a:r>
              <a:rPr spc="-5" dirty="0"/>
              <a:t> </a:t>
            </a:r>
            <a:r>
              <a:rPr spc="-65" dirty="0"/>
              <a:t>we</a:t>
            </a:r>
            <a:r>
              <a:rPr dirty="0"/>
              <a:t> tell</a:t>
            </a:r>
            <a:r>
              <a:rPr spc="5" dirty="0"/>
              <a:t> </a:t>
            </a:r>
            <a:r>
              <a:rPr dirty="0"/>
              <a:t>you</a:t>
            </a:r>
            <a:r>
              <a:rPr spc="5" dirty="0"/>
              <a:t> </a:t>
            </a:r>
            <a:r>
              <a:rPr dirty="0"/>
              <a:t>the </a:t>
            </a:r>
            <a:r>
              <a:rPr spc="-30" dirty="0"/>
              <a:t>wavefunction</a:t>
            </a:r>
            <a:r>
              <a:rPr spc="5" dirty="0"/>
              <a:t> </a:t>
            </a:r>
            <a:r>
              <a:rPr spc="-20" dirty="0"/>
              <a:t>of</a:t>
            </a:r>
            <a:r>
              <a:rPr spc="5" dirty="0"/>
              <a:t> </a:t>
            </a:r>
            <a:r>
              <a:rPr dirty="0"/>
              <a:t>a particle</a:t>
            </a:r>
            <a:r>
              <a:rPr spc="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a finite square</a:t>
            </a:r>
            <a:r>
              <a:rPr spc="5" dirty="0"/>
              <a:t> </a:t>
            </a:r>
            <a:r>
              <a:rPr spc="-25" dirty="0"/>
              <a:t>well, </a:t>
            </a:r>
            <a:r>
              <a:rPr dirty="0"/>
              <a:t>would</a:t>
            </a:r>
            <a:r>
              <a:rPr spc="95" dirty="0"/>
              <a:t> </a:t>
            </a:r>
            <a:r>
              <a:rPr dirty="0"/>
              <a:t>you</a:t>
            </a:r>
            <a:r>
              <a:rPr spc="100" dirty="0"/>
              <a:t> </a:t>
            </a:r>
            <a:r>
              <a:rPr dirty="0"/>
              <a:t>be</a:t>
            </a:r>
            <a:r>
              <a:rPr spc="95" dirty="0"/>
              <a:t> </a:t>
            </a:r>
            <a:r>
              <a:rPr dirty="0"/>
              <a:t>able</a:t>
            </a:r>
            <a:r>
              <a:rPr spc="95" dirty="0"/>
              <a:t> </a:t>
            </a:r>
            <a:r>
              <a:rPr dirty="0"/>
              <a:t>in</a:t>
            </a:r>
            <a:r>
              <a:rPr spc="95" dirty="0"/>
              <a:t> </a:t>
            </a:r>
            <a:r>
              <a:rPr dirty="0"/>
              <a:t>principle</a:t>
            </a:r>
            <a:r>
              <a:rPr spc="100" dirty="0"/>
              <a:t> </a:t>
            </a:r>
            <a:r>
              <a:rPr dirty="0"/>
              <a:t>to</a:t>
            </a:r>
            <a:r>
              <a:rPr spc="95" dirty="0"/>
              <a:t> </a:t>
            </a:r>
            <a:r>
              <a:rPr dirty="0"/>
              <a:t>write</a:t>
            </a:r>
            <a:r>
              <a:rPr spc="95" dirty="0"/>
              <a:t> </a:t>
            </a:r>
            <a:r>
              <a:rPr spc="65" dirty="0"/>
              <a:t>it</a:t>
            </a:r>
            <a:r>
              <a:rPr spc="95" dirty="0"/>
              <a:t> </a:t>
            </a:r>
            <a:r>
              <a:rPr dirty="0"/>
              <a:t>as</a:t>
            </a:r>
            <a:r>
              <a:rPr spc="100" dirty="0"/>
              <a:t> </a:t>
            </a:r>
            <a:r>
              <a:rPr dirty="0"/>
              <a:t>a</a:t>
            </a:r>
            <a:r>
              <a:rPr spc="95" dirty="0"/>
              <a:t> </a:t>
            </a:r>
            <a:r>
              <a:rPr dirty="0"/>
              <a:t>linear</a:t>
            </a:r>
            <a:r>
              <a:rPr spc="95" dirty="0"/>
              <a:t> </a:t>
            </a:r>
            <a:r>
              <a:rPr spc="-10" dirty="0"/>
              <a:t>combination </a:t>
            </a:r>
            <a:r>
              <a:rPr dirty="0"/>
              <a:t>of</a:t>
            </a:r>
            <a:r>
              <a:rPr spc="135" dirty="0"/>
              <a:t> </a:t>
            </a:r>
            <a:r>
              <a:rPr dirty="0"/>
              <a:t>the</a:t>
            </a:r>
            <a:r>
              <a:rPr spc="150" dirty="0"/>
              <a:t> </a:t>
            </a:r>
            <a:r>
              <a:rPr dirty="0"/>
              <a:t>energy</a:t>
            </a:r>
            <a:r>
              <a:rPr spc="145" dirty="0"/>
              <a:t> </a:t>
            </a:r>
            <a:r>
              <a:rPr dirty="0"/>
              <a:t>eigenstates</a:t>
            </a:r>
            <a:r>
              <a:rPr spc="150" dirty="0"/>
              <a:t> </a:t>
            </a:r>
            <a:r>
              <a:rPr dirty="0"/>
              <a:t>of</a:t>
            </a:r>
            <a:r>
              <a:rPr spc="145" dirty="0"/>
              <a:t> </a:t>
            </a:r>
            <a:r>
              <a:rPr dirty="0"/>
              <a:t>a</a:t>
            </a:r>
            <a:r>
              <a:rPr spc="145" dirty="0"/>
              <a:t> </a:t>
            </a:r>
            <a:r>
              <a:rPr dirty="0"/>
              <a:t>simple</a:t>
            </a:r>
            <a:r>
              <a:rPr spc="150" dirty="0"/>
              <a:t> </a:t>
            </a:r>
            <a:r>
              <a:rPr dirty="0"/>
              <a:t>harmonic</a:t>
            </a:r>
            <a:r>
              <a:rPr spc="145" dirty="0"/>
              <a:t> </a:t>
            </a:r>
            <a:r>
              <a:rPr dirty="0"/>
              <a:t>oscillator?</a:t>
            </a:r>
            <a:r>
              <a:rPr spc="600" dirty="0"/>
              <a:t> </a:t>
            </a:r>
            <a:r>
              <a:rPr spc="-20" dirty="0"/>
              <a:t>(Why </a:t>
            </a:r>
            <a:r>
              <a:rPr dirty="0"/>
              <a:t>you</a:t>
            </a:r>
            <a:r>
              <a:rPr spc="270" dirty="0"/>
              <a:t> </a:t>
            </a:r>
            <a:r>
              <a:rPr dirty="0"/>
              <a:t>would</a:t>
            </a:r>
            <a:r>
              <a:rPr spc="270" dirty="0"/>
              <a:t> </a:t>
            </a:r>
            <a:r>
              <a:rPr dirty="0"/>
              <a:t>want</a:t>
            </a:r>
            <a:r>
              <a:rPr spc="270" dirty="0"/>
              <a:t> </a:t>
            </a:r>
            <a:r>
              <a:rPr dirty="0"/>
              <a:t>to</a:t>
            </a:r>
            <a:r>
              <a:rPr spc="270" dirty="0"/>
              <a:t> </a:t>
            </a:r>
            <a:r>
              <a:rPr dirty="0"/>
              <a:t>is</a:t>
            </a:r>
            <a:r>
              <a:rPr spc="270" dirty="0"/>
              <a:t> </a:t>
            </a:r>
            <a:r>
              <a:rPr dirty="0"/>
              <a:t>a</a:t>
            </a:r>
            <a:r>
              <a:rPr spc="275" dirty="0"/>
              <a:t> </a:t>
            </a:r>
            <a:r>
              <a:rPr dirty="0"/>
              <a:t>question</a:t>
            </a:r>
            <a:r>
              <a:rPr spc="270" dirty="0"/>
              <a:t> </a:t>
            </a:r>
            <a:r>
              <a:rPr dirty="0"/>
              <a:t>even</a:t>
            </a:r>
            <a:r>
              <a:rPr spc="270" dirty="0"/>
              <a:t> </a:t>
            </a:r>
            <a:r>
              <a:rPr dirty="0"/>
              <a:t>we</a:t>
            </a:r>
            <a:r>
              <a:rPr spc="270" dirty="0"/>
              <a:t> </a:t>
            </a:r>
            <a:r>
              <a:rPr dirty="0"/>
              <a:t>don’t</a:t>
            </a:r>
            <a:r>
              <a:rPr spc="270" dirty="0"/>
              <a:t> </a:t>
            </a:r>
            <a:r>
              <a:rPr dirty="0"/>
              <a:t>have</a:t>
            </a:r>
            <a:r>
              <a:rPr spc="270" dirty="0"/>
              <a:t> </a:t>
            </a:r>
            <a:r>
              <a:rPr dirty="0"/>
              <a:t>an</a:t>
            </a:r>
            <a:r>
              <a:rPr spc="270" dirty="0"/>
              <a:t> </a:t>
            </a:r>
            <a:r>
              <a:rPr spc="-10" dirty="0"/>
              <a:t>answer for.)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05221" y="878291"/>
            <a:ext cx="34683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If</a:t>
            </a:r>
            <a:r>
              <a:rPr spc="-5" dirty="0"/>
              <a:t> </a:t>
            </a:r>
            <a:r>
              <a:rPr spc="-65" dirty="0"/>
              <a:t>we</a:t>
            </a:r>
            <a:r>
              <a:rPr dirty="0"/>
              <a:t> tell</a:t>
            </a:r>
            <a:r>
              <a:rPr spc="5" dirty="0"/>
              <a:t> </a:t>
            </a:r>
            <a:r>
              <a:rPr dirty="0"/>
              <a:t>you</a:t>
            </a:r>
            <a:r>
              <a:rPr spc="5" dirty="0"/>
              <a:t> </a:t>
            </a:r>
            <a:r>
              <a:rPr dirty="0"/>
              <a:t>the </a:t>
            </a:r>
            <a:r>
              <a:rPr spc="-30" dirty="0"/>
              <a:t>wavefunction</a:t>
            </a:r>
            <a:r>
              <a:rPr spc="5" dirty="0"/>
              <a:t> </a:t>
            </a:r>
            <a:r>
              <a:rPr spc="-20" dirty="0"/>
              <a:t>of</a:t>
            </a:r>
            <a:r>
              <a:rPr spc="5" dirty="0"/>
              <a:t> </a:t>
            </a:r>
            <a:r>
              <a:rPr dirty="0"/>
              <a:t>a particle</a:t>
            </a:r>
            <a:r>
              <a:rPr spc="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a finite square</a:t>
            </a:r>
            <a:r>
              <a:rPr spc="5" dirty="0"/>
              <a:t> </a:t>
            </a:r>
            <a:r>
              <a:rPr spc="-25" dirty="0"/>
              <a:t>well, </a:t>
            </a:r>
            <a:r>
              <a:rPr dirty="0"/>
              <a:t>would</a:t>
            </a:r>
            <a:r>
              <a:rPr spc="95" dirty="0"/>
              <a:t> </a:t>
            </a:r>
            <a:r>
              <a:rPr dirty="0"/>
              <a:t>you</a:t>
            </a:r>
            <a:r>
              <a:rPr spc="100" dirty="0"/>
              <a:t> </a:t>
            </a:r>
            <a:r>
              <a:rPr dirty="0"/>
              <a:t>be</a:t>
            </a:r>
            <a:r>
              <a:rPr spc="95" dirty="0"/>
              <a:t> </a:t>
            </a:r>
            <a:r>
              <a:rPr dirty="0"/>
              <a:t>able</a:t>
            </a:r>
            <a:r>
              <a:rPr spc="95" dirty="0"/>
              <a:t> </a:t>
            </a:r>
            <a:r>
              <a:rPr dirty="0"/>
              <a:t>in</a:t>
            </a:r>
            <a:r>
              <a:rPr spc="95" dirty="0"/>
              <a:t> </a:t>
            </a:r>
            <a:r>
              <a:rPr dirty="0"/>
              <a:t>principle</a:t>
            </a:r>
            <a:r>
              <a:rPr spc="100" dirty="0"/>
              <a:t> </a:t>
            </a:r>
            <a:r>
              <a:rPr dirty="0"/>
              <a:t>to</a:t>
            </a:r>
            <a:r>
              <a:rPr spc="95" dirty="0"/>
              <a:t> </a:t>
            </a:r>
            <a:r>
              <a:rPr dirty="0"/>
              <a:t>write</a:t>
            </a:r>
            <a:r>
              <a:rPr spc="95" dirty="0"/>
              <a:t> </a:t>
            </a:r>
            <a:r>
              <a:rPr spc="65" dirty="0"/>
              <a:t>it</a:t>
            </a:r>
            <a:r>
              <a:rPr spc="95" dirty="0"/>
              <a:t> </a:t>
            </a:r>
            <a:r>
              <a:rPr dirty="0"/>
              <a:t>as</a:t>
            </a:r>
            <a:r>
              <a:rPr spc="100" dirty="0"/>
              <a:t> </a:t>
            </a:r>
            <a:r>
              <a:rPr dirty="0"/>
              <a:t>a</a:t>
            </a:r>
            <a:r>
              <a:rPr spc="95" dirty="0"/>
              <a:t> </a:t>
            </a:r>
            <a:r>
              <a:rPr dirty="0"/>
              <a:t>linear</a:t>
            </a:r>
            <a:r>
              <a:rPr spc="95" dirty="0"/>
              <a:t> </a:t>
            </a:r>
            <a:r>
              <a:rPr spc="-10" dirty="0"/>
              <a:t>combination </a:t>
            </a:r>
            <a:r>
              <a:rPr dirty="0"/>
              <a:t>of</a:t>
            </a:r>
            <a:r>
              <a:rPr spc="135" dirty="0"/>
              <a:t> </a:t>
            </a:r>
            <a:r>
              <a:rPr dirty="0"/>
              <a:t>the</a:t>
            </a:r>
            <a:r>
              <a:rPr spc="150" dirty="0"/>
              <a:t> </a:t>
            </a:r>
            <a:r>
              <a:rPr dirty="0"/>
              <a:t>energy</a:t>
            </a:r>
            <a:r>
              <a:rPr spc="145" dirty="0"/>
              <a:t> </a:t>
            </a:r>
            <a:r>
              <a:rPr dirty="0"/>
              <a:t>eigenstates</a:t>
            </a:r>
            <a:r>
              <a:rPr spc="150" dirty="0"/>
              <a:t> </a:t>
            </a:r>
            <a:r>
              <a:rPr dirty="0"/>
              <a:t>of</a:t>
            </a:r>
            <a:r>
              <a:rPr spc="145" dirty="0"/>
              <a:t> </a:t>
            </a:r>
            <a:r>
              <a:rPr dirty="0"/>
              <a:t>a</a:t>
            </a:r>
            <a:r>
              <a:rPr spc="145" dirty="0"/>
              <a:t> </a:t>
            </a:r>
            <a:r>
              <a:rPr dirty="0"/>
              <a:t>simple</a:t>
            </a:r>
            <a:r>
              <a:rPr spc="150" dirty="0"/>
              <a:t> </a:t>
            </a:r>
            <a:r>
              <a:rPr dirty="0"/>
              <a:t>harmonic</a:t>
            </a:r>
            <a:r>
              <a:rPr spc="145" dirty="0"/>
              <a:t> </a:t>
            </a:r>
            <a:r>
              <a:rPr dirty="0"/>
              <a:t>oscillator?</a:t>
            </a:r>
            <a:r>
              <a:rPr spc="600" dirty="0"/>
              <a:t> </a:t>
            </a:r>
            <a:r>
              <a:rPr spc="-20" dirty="0"/>
              <a:t>(Why </a:t>
            </a:r>
            <a:r>
              <a:rPr dirty="0"/>
              <a:t>you</a:t>
            </a:r>
            <a:r>
              <a:rPr spc="270" dirty="0"/>
              <a:t> </a:t>
            </a:r>
            <a:r>
              <a:rPr dirty="0"/>
              <a:t>would</a:t>
            </a:r>
            <a:r>
              <a:rPr spc="270" dirty="0"/>
              <a:t> </a:t>
            </a:r>
            <a:r>
              <a:rPr dirty="0"/>
              <a:t>want</a:t>
            </a:r>
            <a:r>
              <a:rPr spc="270" dirty="0"/>
              <a:t> </a:t>
            </a:r>
            <a:r>
              <a:rPr dirty="0"/>
              <a:t>to</a:t>
            </a:r>
            <a:r>
              <a:rPr spc="270" dirty="0"/>
              <a:t> </a:t>
            </a:r>
            <a:r>
              <a:rPr dirty="0"/>
              <a:t>is</a:t>
            </a:r>
            <a:r>
              <a:rPr spc="270" dirty="0"/>
              <a:t> </a:t>
            </a:r>
            <a:r>
              <a:rPr dirty="0"/>
              <a:t>a</a:t>
            </a:r>
            <a:r>
              <a:rPr spc="275" dirty="0"/>
              <a:t> </a:t>
            </a:r>
            <a:r>
              <a:rPr dirty="0"/>
              <a:t>question</a:t>
            </a:r>
            <a:r>
              <a:rPr spc="270" dirty="0"/>
              <a:t> </a:t>
            </a:r>
            <a:r>
              <a:rPr dirty="0"/>
              <a:t>even</a:t>
            </a:r>
            <a:r>
              <a:rPr spc="270" dirty="0"/>
              <a:t> </a:t>
            </a:r>
            <a:r>
              <a:rPr dirty="0"/>
              <a:t>we</a:t>
            </a:r>
            <a:r>
              <a:rPr spc="270" dirty="0"/>
              <a:t> </a:t>
            </a:r>
            <a:r>
              <a:rPr dirty="0"/>
              <a:t>don’t</a:t>
            </a:r>
            <a:r>
              <a:rPr spc="270" dirty="0"/>
              <a:t> </a:t>
            </a:r>
            <a:r>
              <a:rPr dirty="0"/>
              <a:t>have</a:t>
            </a:r>
            <a:r>
              <a:rPr spc="270" dirty="0"/>
              <a:t> </a:t>
            </a:r>
            <a:r>
              <a:rPr dirty="0"/>
              <a:t>an</a:t>
            </a:r>
            <a:r>
              <a:rPr spc="270" dirty="0"/>
              <a:t> </a:t>
            </a:r>
            <a:r>
              <a:rPr spc="-10" dirty="0"/>
              <a:t>answer for.)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3309123"/>
            <a:ext cx="8267700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14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Yes.</a:t>
            </a:r>
            <a:r>
              <a:rPr sz="2450" spc="315" dirty="0">
                <a:latin typeface="Times New Roman"/>
                <a:cs typeface="Times New Roman"/>
              </a:rPr>
              <a:t>  </a:t>
            </a:r>
            <a:r>
              <a:rPr sz="2450" spc="100" dirty="0">
                <a:latin typeface="Times New Roman"/>
                <a:cs typeface="Times New Roman"/>
              </a:rPr>
              <a:t>That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wavefunction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finite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square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well </a:t>
            </a:r>
            <a:r>
              <a:rPr sz="2450" spc="-20" dirty="0">
                <a:latin typeface="Times New Roman"/>
                <a:cs typeface="Times New Roman"/>
              </a:rPr>
              <a:t>could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also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wavefunction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simple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harmonic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oscillator.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(How </a:t>
            </a:r>
            <a:r>
              <a:rPr sz="2450" dirty="0">
                <a:latin typeface="Times New Roman"/>
                <a:cs typeface="Times New Roman"/>
              </a:rPr>
              <a:t>do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know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dirty="0">
                <a:latin typeface="Times New Roman"/>
                <a:cs typeface="Times New Roman"/>
              </a:rPr>
              <a:t> could?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Because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it’s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continuous,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differentiable,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and </a:t>
            </a:r>
            <a:r>
              <a:rPr sz="2450" dirty="0">
                <a:latin typeface="Times New Roman"/>
                <a:cs typeface="Times New Roman"/>
              </a:rPr>
              <a:t>normalized.</a:t>
            </a:r>
            <a:r>
              <a:rPr sz="2450" spc="95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End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story.)</a:t>
            </a:r>
            <a:r>
              <a:rPr sz="2450" spc="95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So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expressed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linear </a:t>
            </a:r>
            <a:r>
              <a:rPr sz="2450" dirty="0">
                <a:latin typeface="Times New Roman"/>
                <a:cs typeface="Times New Roman"/>
              </a:rPr>
              <a:t>combination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simple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harmonic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oscillator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eigenstates.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384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10" dirty="0"/>
              <a:t>If</a:t>
            </a:r>
            <a:r>
              <a:rPr spc="-60" dirty="0"/>
              <a:t> </a:t>
            </a:r>
            <a:r>
              <a:rPr spc="-150" dirty="0"/>
              <a:t>we</a:t>
            </a:r>
            <a:r>
              <a:rPr dirty="0"/>
              <a:t> tell</a:t>
            </a:r>
            <a:r>
              <a:rPr spc="-30" dirty="0"/>
              <a:t> </a:t>
            </a:r>
            <a:r>
              <a:rPr spc="-20" dirty="0"/>
              <a:t>you</a:t>
            </a:r>
            <a:r>
              <a:rPr spc="-25" dirty="0"/>
              <a:t> </a:t>
            </a:r>
            <a:r>
              <a:rPr spc="114" dirty="0"/>
              <a:t>that</a:t>
            </a:r>
            <a:r>
              <a:rPr spc="-35" dirty="0"/>
              <a:t> </a:t>
            </a:r>
            <a:r>
              <a:rPr dirty="0"/>
              <a:t>“At</a:t>
            </a:r>
            <a:r>
              <a:rPr spc="-25" dirty="0"/>
              <a:t> </a:t>
            </a:r>
            <a:r>
              <a:rPr i="1" spc="280" dirty="0">
                <a:latin typeface="Times New Roman"/>
                <a:cs typeface="Times New Roman"/>
              </a:rPr>
              <a:t>x</a:t>
            </a:r>
            <a:r>
              <a:rPr i="1" spc="60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60" dirty="0"/>
              <a:t> </a:t>
            </a:r>
            <a:r>
              <a:rPr spc="-60" dirty="0"/>
              <a:t>10</a:t>
            </a:r>
            <a:r>
              <a:rPr spc="-25" dirty="0"/>
              <a:t> </a:t>
            </a:r>
            <a:r>
              <a:rPr dirty="0"/>
              <a:t>this</a:t>
            </a:r>
            <a:r>
              <a:rPr spc="-30" dirty="0"/>
              <a:t> </a:t>
            </a:r>
            <a:r>
              <a:rPr spc="-10" dirty="0"/>
              <a:t>object’s</a:t>
            </a:r>
            <a:r>
              <a:rPr spc="-30" dirty="0"/>
              <a:t> </a:t>
            </a:r>
            <a:r>
              <a:rPr dirty="0"/>
              <a:t>potential</a:t>
            </a:r>
            <a:r>
              <a:rPr spc="-25" dirty="0"/>
              <a:t> </a:t>
            </a:r>
            <a:r>
              <a:rPr spc="-20" dirty="0"/>
              <a:t>energy</a:t>
            </a:r>
            <a:r>
              <a:rPr spc="-30" dirty="0"/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spc="-20" dirty="0"/>
              <a:t>neg- </a:t>
            </a:r>
            <a:r>
              <a:rPr dirty="0"/>
              <a:t>ative,”</a:t>
            </a:r>
            <a:r>
              <a:rPr spc="180" dirty="0"/>
              <a:t> </a:t>
            </a:r>
            <a:r>
              <a:rPr dirty="0"/>
              <a:t>what</a:t>
            </a:r>
            <a:r>
              <a:rPr spc="170" dirty="0"/>
              <a:t> </a:t>
            </a:r>
            <a:r>
              <a:rPr dirty="0"/>
              <a:t>can</a:t>
            </a:r>
            <a:r>
              <a:rPr spc="175" dirty="0"/>
              <a:t> </a:t>
            </a:r>
            <a:r>
              <a:rPr dirty="0"/>
              <a:t>you</a:t>
            </a:r>
            <a:r>
              <a:rPr spc="175" dirty="0"/>
              <a:t> </a:t>
            </a:r>
            <a:r>
              <a:rPr dirty="0"/>
              <a:t>conclude</a:t>
            </a:r>
            <a:r>
              <a:rPr spc="170" dirty="0"/>
              <a:t> </a:t>
            </a:r>
            <a:r>
              <a:rPr spc="50" dirty="0"/>
              <a:t>about</a:t>
            </a:r>
            <a:r>
              <a:rPr spc="175" dirty="0"/>
              <a:t> </a:t>
            </a:r>
            <a:r>
              <a:rPr dirty="0"/>
              <a:t>the</a:t>
            </a:r>
            <a:r>
              <a:rPr spc="170" dirty="0"/>
              <a:t> </a:t>
            </a:r>
            <a:r>
              <a:rPr dirty="0"/>
              <a:t>behavior</a:t>
            </a:r>
            <a:r>
              <a:rPr spc="175" dirty="0"/>
              <a:t> </a:t>
            </a:r>
            <a:r>
              <a:rPr dirty="0"/>
              <a:t>of</a:t>
            </a:r>
            <a:r>
              <a:rPr spc="170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spc="-10" dirty="0"/>
              <a:t>object?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dirty="0"/>
              <a:t>The</a:t>
            </a:r>
            <a:r>
              <a:rPr spc="130" dirty="0"/>
              <a:t> </a:t>
            </a:r>
            <a:r>
              <a:rPr dirty="0"/>
              <a:t>object</a:t>
            </a:r>
            <a:r>
              <a:rPr spc="130" dirty="0"/>
              <a:t> </a:t>
            </a:r>
            <a:r>
              <a:rPr spc="-20" dirty="0"/>
              <a:t>will</a:t>
            </a:r>
            <a:r>
              <a:rPr spc="130" dirty="0"/>
              <a:t> </a:t>
            </a:r>
            <a:r>
              <a:rPr dirty="0"/>
              <a:t>tend</a:t>
            </a:r>
            <a:r>
              <a:rPr spc="130" dirty="0"/>
              <a:t> </a:t>
            </a:r>
            <a:r>
              <a:rPr dirty="0"/>
              <a:t>to</a:t>
            </a:r>
            <a:r>
              <a:rPr spc="130" dirty="0"/>
              <a:t> </a:t>
            </a:r>
            <a:r>
              <a:rPr spc="-30" dirty="0"/>
              <a:t>move</a:t>
            </a:r>
            <a:r>
              <a:rPr spc="120" dirty="0"/>
              <a:t> </a:t>
            </a:r>
            <a:r>
              <a:rPr dirty="0"/>
              <a:t>toward</a:t>
            </a:r>
            <a:r>
              <a:rPr spc="125" dirty="0"/>
              <a:t> </a:t>
            </a:r>
            <a:r>
              <a:rPr i="1" spc="280" dirty="0">
                <a:latin typeface="Times New Roman"/>
                <a:cs typeface="Times New Roman"/>
              </a:rPr>
              <a:t>x</a:t>
            </a:r>
            <a:r>
              <a:rPr i="1" spc="70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70" dirty="0"/>
              <a:t> </a:t>
            </a:r>
            <a:r>
              <a:rPr spc="-25" dirty="0"/>
              <a:t>10.</a:t>
            </a: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dirty="0"/>
              <a:t>The</a:t>
            </a:r>
            <a:r>
              <a:rPr spc="95" dirty="0"/>
              <a:t> </a:t>
            </a:r>
            <a:r>
              <a:rPr dirty="0"/>
              <a:t>object</a:t>
            </a:r>
            <a:r>
              <a:rPr spc="95" dirty="0"/>
              <a:t> </a:t>
            </a:r>
            <a:r>
              <a:rPr spc="-20" dirty="0"/>
              <a:t>will</a:t>
            </a:r>
            <a:r>
              <a:rPr spc="100" dirty="0"/>
              <a:t> </a:t>
            </a:r>
            <a:r>
              <a:rPr dirty="0"/>
              <a:t>tend</a:t>
            </a:r>
            <a:r>
              <a:rPr spc="95" dirty="0"/>
              <a:t> </a:t>
            </a:r>
            <a:r>
              <a:rPr dirty="0"/>
              <a:t>to</a:t>
            </a:r>
            <a:r>
              <a:rPr spc="95" dirty="0"/>
              <a:t> </a:t>
            </a:r>
            <a:r>
              <a:rPr spc="-30" dirty="0"/>
              <a:t>move</a:t>
            </a:r>
            <a:r>
              <a:rPr spc="90" dirty="0"/>
              <a:t> </a:t>
            </a:r>
            <a:r>
              <a:rPr spc="-10" dirty="0"/>
              <a:t>away</a:t>
            </a:r>
            <a:r>
              <a:rPr spc="95" dirty="0"/>
              <a:t> </a:t>
            </a:r>
            <a:r>
              <a:rPr dirty="0"/>
              <a:t>from</a:t>
            </a:r>
            <a:r>
              <a:rPr spc="95" dirty="0"/>
              <a:t> </a:t>
            </a:r>
            <a:r>
              <a:rPr i="1" spc="280" dirty="0">
                <a:latin typeface="Times New Roman"/>
                <a:cs typeface="Times New Roman"/>
              </a:rPr>
              <a:t>x</a:t>
            </a:r>
            <a:r>
              <a:rPr i="1" spc="40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35" dirty="0"/>
              <a:t> </a:t>
            </a:r>
            <a:r>
              <a:rPr spc="-25" dirty="0"/>
              <a:t>10.</a:t>
            </a: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dirty="0"/>
              <a:t>The</a:t>
            </a:r>
            <a:r>
              <a:rPr spc="155" dirty="0"/>
              <a:t> </a:t>
            </a:r>
            <a:r>
              <a:rPr dirty="0"/>
              <a:t>object</a:t>
            </a:r>
            <a:r>
              <a:rPr spc="155" dirty="0"/>
              <a:t> </a:t>
            </a:r>
            <a:r>
              <a:rPr dirty="0"/>
              <a:t>cannot</a:t>
            </a:r>
            <a:r>
              <a:rPr spc="155" dirty="0"/>
              <a:t> </a:t>
            </a:r>
            <a:r>
              <a:rPr spc="-20" dirty="0"/>
              <a:t>physically</a:t>
            </a:r>
            <a:r>
              <a:rPr spc="155" dirty="0"/>
              <a:t> </a:t>
            </a:r>
            <a:r>
              <a:rPr dirty="0"/>
              <a:t>be</a:t>
            </a:r>
            <a:r>
              <a:rPr spc="155" dirty="0"/>
              <a:t> </a:t>
            </a:r>
            <a:r>
              <a:rPr spc="120" dirty="0"/>
              <a:t>at</a:t>
            </a:r>
            <a:r>
              <a:rPr spc="160" dirty="0"/>
              <a:t> </a:t>
            </a:r>
            <a:r>
              <a:rPr i="1" spc="280" dirty="0">
                <a:latin typeface="Times New Roman"/>
                <a:cs typeface="Times New Roman"/>
              </a:rPr>
              <a:t>x</a:t>
            </a:r>
            <a:r>
              <a:rPr i="1" spc="95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90" dirty="0"/>
              <a:t> </a:t>
            </a:r>
            <a:r>
              <a:rPr spc="-25" dirty="0"/>
              <a:t>10.</a:t>
            </a: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pc="-25" dirty="0"/>
              <a:t>You</a:t>
            </a:r>
            <a:r>
              <a:rPr spc="75" dirty="0"/>
              <a:t> </a:t>
            </a:r>
            <a:r>
              <a:rPr dirty="0"/>
              <a:t>won’t</a:t>
            </a:r>
            <a:r>
              <a:rPr spc="85" dirty="0"/>
              <a:t> </a:t>
            </a:r>
            <a:r>
              <a:rPr dirty="0"/>
              <a:t>tell</a:t>
            </a:r>
            <a:r>
              <a:rPr spc="80" dirty="0"/>
              <a:t> </a:t>
            </a:r>
            <a:r>
              <a:rPr dirty="0"/>
              <a:t>me</a:t>
            </a:r>
            <a:r>
              <a:rPr spc="85" dirty="0"/>
              <a:t> </a:t>
            </a:r>
            <a:r>
              <a:rPr spc="90" dirty="0"/>
              <a:t>that,</a:t>
            </a:r>
            <a:r>
              <a:rPr spc="95" dirty="0"/>
              <a:t> </a:t>
            </a:r>
            <a:r>
              <a:rPr dirty="0"/>
              <a:t>because</a:t>
            </a:r>
            <a:r>
              <a:rPr spc="80" dirty="0"/>
              <a:t> </a:t>
            </a:r>
            <a:r>
              <a:rPr dirty="0"/>
              <a:t>a</a:t>
            </a:r>
            <a:r>
              <a:rPr spc="85" dirty="0"/>
              <a:t> </a:t>
            </a:r>
            <a:r>
              <a:rPr dirty="0"/>
              <a:t>negative</a:t>
            </a:r>
            <a:r>
              <a:rPr spc="85" dirty="0"/>
              <a:t> </a:t>
            </a:r>
            <a:r>
              <a:rPr dirty="0"/>
              <a:t>potential</a:t>
            </a:r>
            <a:r>
              <a:rPr spc="85" dirty="0"/>
              <a:t> </a:t>
            </a:r>
            <a:r>
              <a:rPr dirty="0"/>
              <a:t>energy</a:t>
            </a:r>
            <a:r>
              <a:rPr spc="85" dirty="0"/>
              <a:t> </a:t>
            </a:r>
            <a:r>
              <a:rPr spc="-25" dirty="0"/>
              <a:t>is 	</a:t>
            </a:r>
            <a:r>
              <a:rPr spc="-10" dirty="0"/>
              <a:t>impossible.</a:t>
            </a:r>
          </a:p>
          <a:p>
            <a:pPr marL="386715" marR="5080" indent="-34988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dirty="0"/>
              <a:t>A</a:t>
            </a:r>
            <a:r>
              <a:rPr spc="-75" dirty="0"/>
              <a:t> </a:t>
            </a:r>
            <a:r>
              <a:rPr spc="-10" dirty="0"/>
              <a:t>negative</a:t>
            </a:r>
            <a:r>
              <a:rPr spc="-75" dirty="0"/>
              <a:t> </a:t>
            </a:r>
            <a:r>
              <a:rPr dirty="0"/>
              <a:t>potential</a:t>
            </a:r>
            <a:r>
              <a:rPr spc="-75" dirty="0"/>
              <a:t> </a:t>
            </a:r>
            <a:r>
              <a:rPr spc="-25" dirty="0"/>
              <a:t>energy</a:t>
            </a:r>
            <a:r>
              <a:rPr spc="-75" dirty="0"/>
              <a:t> </a:t>
            </a:r>
            <a:r>
              <a:rPr spc="-50" dirty="0"/>
              <a:t>is</a:t>
            </a:r>
            <a:r>
              <a:rPr spc="-70" dirty="0"/>
              <a:t> </a:t>
            </a:r>
            <a:r>
              <a:rPr spc="-25" dirty="0"/>
              <a:t>possible,</a:t>
            </a:r>
            <a:r>
              <a:rPr spc="-35" dirty="0"/>
              <a:t> </a:t>
            </a:r>
            <a:r>
              <a:rPr spc="80" dirty="0"/>
              <a:t>but</a:t>
            </a:r>
            <a:r>
              <a:rPr spc="-75" dirty="0"/>
              <a:t> </a:t>
            </a:r>
            <a:r>
              <a:rPr spc="65" dirty="0"/>
              <a:t>it</a:t>
            </a:r>
            <a:r>
              <a:rPr spc="-75" dirty="0"/>
              <a:t> </a:t>
            </a:r>
            <a:r>
              <a:rPr spc="-10" dirty="0"/>
              <a:t>doesn’t</a:t>
            </a:r>
            <a:r>
              <a:rPr spc="-75" dirty="0"/>
              <a:t> </a:t>
            </a:r>
            <a:r>
              <a:rPr spc="-10" dirty="0"/>
              <a:t>physically 	</a:t>
            </a:r>
            <a:r>
              <a:rPr dirty="0"/>
              <a:t>tell</a:t>
            </a:r>
            <a:r>
              <a:rPr spc="35" dirty="0"/>
              <a:t> </a:t>
            </a:r>
            <a:r>
              <a:rPr dirty="0"/>
              <a:t>you</a:t>
            </a:r>
            <a:r>
              <a:rPr spc="50" dirty="0"/>
              <a:t> </a:t>
            </a:r>
            <a:r>
              <a:rPr spc="-10" dirty="0"/>
              <a:t>anything.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384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10" dirty="0"/>
              <a:t>If</a:t>
            </a:r>
            <a:r>
              <a:rPr spc="-60" dirty="0"/>
              <a:t> </a:t>
            </a:r>
            <a:r>
              <a:rPr spc="-150" dirty="0"/>
              <a:t>we</a:t>
            </a:r>
            <a:r>
              <a:rPr dirty="0"/>
              <a:t> tell</a:t>
            </a:r>
            <a:r>
              <a:rPr spc="-30" dirty="0"/>
              <a:t> </a:t>
            </a:r>
            <a:r>
              <a:rPr spc="-20" dirty="0"/>
              <a:t>you</a:t>
            </a:r>
            <a:r>
              <a:rPr spc="-25" dirty="0"/>
              <a:t> </a:t>
            </a:r>
            <a:r>
              <a:rPr spc="114" dirty="0"/>
              <a:t>that</a:t>
            </a:r>
            <a:r>
              <a:rPr spc="-35" dirty="0"/>
              <a:t> </a:t>
            </a:r>
            <a:r>
              <a:rPr dirty="0"/>
              <a:t>“At</a:t>
            </a:r>
            <a:r>
              <a:rPr spc="-25" dirty="0"/>
              <a:t> </a:t>
            </a:r>
            <a:r>
              <a:rPr i="1" spc="280" dirty="0">
                <a:latin typeface="Times New Roman"/>
                <a:cs typeface="Times New Roman"/>
              </a:rPr>
              <a:t>x</a:t>
            </a:r>
            <a:r>
              <a:rPr i="1" spc="60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60" dirty="0"/>
              <a:t> </a:t>
            </a:r>
            <a:r>
              <a:rPr spc="-60" dirty="0"/>
              <a:t>10</a:t>
            </a:r>
            <a:r>
              <a:rPr spc="-25" dirty="0"/>
              <a:t> </a:t>
            </a:r>
            <a:r>
              <a:rPr dirty="0"/>
              <a:t>this</a:t>
            </a:r>
            <a:r>
              <a:rPr spc="-30" dirty="0"/>
              <a:t> </a:t>
            </a:r>
            <a:r>
              <a:rPr spc="-10" dirty="0"/>
              <a:t>object’s</a:t>
            </a:r>
            <a:r>
              <a:rPr spc="-30" dirty="0"/>
              <a:t> </a:t>
            </a:r>
            <a:r>
              <a:rPr dirty="0"/>
              <a:t>potential</a:t>
            </a:r>
            <a:r>
              <a:rPr spc="-25" dirty="0"/>
              <a:t> </a:t>
            </a:r>
            <a:r>
              <a:rPr spc="-20" dirty="0"/>
              <a:t>energy</a:t>
            </a:r>
            <a:r>
              <a:rPr spc="-30" dirty="0"/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spc="-20" dirty="0"/>
              <a:t>neg- </a:t>
            </a:r>
            <a:r>
              <a:rPr dirty="0"/>
              <a:t>ative,”</a:t>
            </a:r>
            <a:r>
              <a:rPr spc="180" dirty="0"/>
              <a:t> </a:t>
            </a:r>
            <a:r>
              <a:rPr dirty="0"/>
              <a:t>what</a:t>
            </a:r>
            <a:r>
              <a:rPr spc="170" dirty="0"/>
              <a:t> </a:t>
            </a:r>
            <a:r>
              <a:rPr dirty="0"/>
              <a:t>can</a:t>
            </a:r>
            <a:r>
              <a:rPr spc="175" dirty="0"/>
              <a:t> </a:t>
            </a:r>
            <a:r>
              <a:rPr dirty="0"/>
              <a:t>you</a:t>
            </a:r>
            <a:r>
              <a:rPr spc="175" dirty="0"/>
              <a:t> </a:t>
            </a:r>
            <a:r>
              <a:rPr dirty="0"/>
              <a:t>conclude</a:t>
            </a:r>
            <a:r>
              <a:rPr spc="170" dirty="0"/>
              <a:t> </a:t>
            </a:r>
            <a:r>
              <a:rPr spc="50" dirty="0"/>
              <a:t>about</a:t>
            </a:r>
            <a:r>
              <a:rPr spc="175" dirty="0"/>
              <a:t> </a:t>
            </a:r>
            <a:r>
              <a:rPr dirty="0"/>
              <a:t>the</a:t>
            </a:r>
            <a:r>
              <a:rPr spc="170" dirty="0"/>
              <a:t> </a:t>
            </a:r>
            <a:r>
              <a:rPr dirty="0"/>
              <a:t>behavior</a:t>
            </a:r>
            <a:r>
              <a:rPr spc="175" dirty="0"/>
              <a:t> </a:t>
            </a:r>
            <a:r>
              <a:rPr dirty="0"/>
              <a:t>of</a:t>
            </a:r>
            <a:r>
              <a:rPr spc="170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spc="-10" dirty="0"/>
              <a:t>object?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8267065" cy="393509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object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tend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move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toward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7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10.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object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tend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move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away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4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10.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object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cannot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physically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9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10.</a:t>
            </a:r>
            <a:endParaRPr sz="2450">
              <a:latin typeface="Times New Roman"/>
              <a:cs typeface="Times New Roman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-25" dirty="0">
                <a:latin typeface="Times New Roman"/>
                <a:cs typeface="Times New Roman"/>
              </a:rPr>
              <a:t>You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won’t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tell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90" dirty="0">
                <a:latin typeface="Times New Roman"/>
                <a:cs typeface="Times New Roman"/>
              </a:rPr>
              <a:t>that,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because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negative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 	</a:t>
            </a:r>
            <a:r>
              <a:rPr sz="2450" spc="-10" dirty="0">
                <a:latin typeface="Times New Roman"/>
                <a:cs typeface="Times New Roman"/>
              </a:rPr>
              <a:t>impossible.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4988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negative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energy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is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possible,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doesn’t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physically 	</a:t>
            </a:r>
            <a:r>
              <a:rPr sz="2450" dirty="0">
                <a:latin typeface="Times New Roman"/>
                <a:cs typeface="Times New Roman"/>
              </a:rPr>
              <a:t>tell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anything.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305800" cy="637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32914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335"/>
              </a:spcBef>
              <a:tabLst>
                <a:tab pos="585470" algn="l"/>
              </a:tabLst>
            </a:pPr>
            <a:r>
              <a:rPr sz="1700" b="1" spc="-25" dirty="0">
                <a:latin typeface="Georgia"/>
                <a:cs typeface="Georgia"/>
              </a:rPr>
              <a:t>5.2</a:t>
            </a:r>
            <a:r>
              <a:rPr sz="1700" b="1" dirty="0">
                <a:latin typeface="Georgia"/>
                <a:cs typeface="Georgia"/>
              </a:rPr>
              <a:t>	Energy</a:t>
            </a:r>
            <a:r>
              <a:rPr sz="1700" b="1" spc="55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Eigenstates</a:t>
            </a:r>
            <a:r>
              <a:rPr sz="1700" b="1" spc="5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5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the</a:t>
            </a:r>
            <a:r>
              <a:rPr sz="1700" b="1" spc="50" dirty="0">
                <a:latin typeface="Georgia"/>
                <a:cs typeface="Georgia"/>
              </a:rPr>
              <a:t> </a:t>
            </a:r>
            <a:r>
              <a:rPr sz="1700" b="1" spc="-50" dirty="0">
                <a:latin typeface="Georgia"/>
                <a:cs typeface="Georgia"/>
              </a:rPr>
              <a:t>Time-</a:t>
            </a:r>
            <a:r>
              <a:rPr sz="1700" b="1" spc="-40" dirty="0">
                <a:latin typeface="Georgia"/>
                <a:cs typeface="Georgia"/>
              </a:rPr>
              <a:t>Independent</a:t>
            </a:r>
            <a:r>
              <a:rPr sz="1700" b="1" spc="55" dirty="0">
                <a:latin typeface="Georgia"/>
                <a:cs typeface="Georgia"/>
              </a:rPr>
              <a:t> </a:t>
            </a:r>
            <a:r>
              <a:rPr sz="1700" b="1" spc="-35" dirty="0">
                <a:latin typeface="Georgia"/>
                <a:cs typeface="Georgia"/>
              </a:rPr>
              <a:t>S</a:t>
            </a:r>
            <a:r>
              <a:rPr sz="1700" b="1" spc="-95" dirty="0">
                <a:latin typeface="Georgia"/>
                <a:cs typeface="Georgia"/>
              </a:rPr>
              <a:t>c</a:t>
            </a:r>
            <a:r>
              <a:rPr sz="1700" b="1" spc="-35" dirty="0">
                <a:latin typeface="Georgia"/>
                <a:cs typeface="Georgia"/>
              </a:rPr>
              <a:t>hr</a:t>
            </a:r>
            <a:r>
              <a:rPr sz="1700" b="1" spc="-1115" dirty="0">
                <a:latin typeface="Georgia"/>
                <a:cs typeface="Georgia"/>
              </a:rPr>
              <a:t>o</a:t>
            </a:r>
            <a:r>
              <a:rPr sz="1700" b="1" spc="-35" dirty="0">
                <a:latin typeface="Georgia"/>
                <a:cs typeface="Georgia"/>
              </a:rPr>
              <a:t>¨dinger</a:t>
            </a:r>
            <a:r>
              <a:rPr sz="1700" b="1" spc="5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Equation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74090" algn="l"/>
                <a:tab pos="1346835" algn="l"/>
                <a:tab pos="1888489" algn="l"/>
                <a:tab pos="3148330" algn="l"/>
                <a:tab pos="3673475" algn="l"/>
                <a:tab pos="5071745" algn="l"/>
                <a:tab pos="5444490" algn="l"/>
                <a:tab pos="5891530" algn="l"/>
                <a:tab pos="6858634" algn="l"/>
              </a:tabLst>
            </a:pPr>
            <a:r>
              <a:rPr spc="-10" dirty="0"/>
              <a:t>Which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following</a:t>
            </a:r>
            <a:r>
              <a:rPr dirty="0"/>
              <a:t>	</a:t>
            </a:r>
            <a:r>
              <a:rPr spc="-25" dirty="0"/>
              <a:t>are</a:t>
            </a:r>
            <a:r>
              <a:rPr dirty="0"/>
              <a:t>	</a:t>
            </a:r>
            <a:r>
              <a:rPr spc="-10" dirty="0"/>
              <a:t>properties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an</a:t>
            </a:r>
            <a:r>
              <a:rPr dirty="0"/>
              <a:t>	</a:t>
            </a:r>
            <a:r>
              <a:rPr spc="-10" dirty="0"/>
              <a:t>energy</a:t>
            </a:r>
            <a:r>
              <a:rPr dirty="0"/>
              <a:t>	</a:t>
            </a:r>
            <a:r>
              <a:rPr spc="-10" dirty="0"/>
              <a:t>eigenstate? </a:t>
            </a:r>
            <a:r>
              <a:rPr dirty="0"/>
              <a:t>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258175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gives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position.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gives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gives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change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over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(unless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something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external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dirty="0">
                <a:latin typeface="Times New Roman"/>
                <a:cs typeface="Times New Roman"/>
              </a:rPr>
              <a:t>system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causes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change).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74090" algn="l"/>
                <a:tab pos="1346835" algn="l"/>
                <a:tab pos="1888489" algn="l"/>
                <a:tab pos="3148330" algn="l"/>
                <a:tab pos="3673475" algn="l"/>
                <a:tab pos="5071745" algn="l"/>
                <a:tab pos="5444490" algn="l"/>
                <a:tab pos="5891530" algn="l"/>
                <a:tab pos="6858634" algn="l"/>
              </a:tabLst>
            </a:pPr>
            <a:r>
              <a:rPr spc="-10" dirty="0"/>
              <a:t>Which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following</a:t>
            </a:r>
            <a:r>
              <a:rPr dirty="0"/>
              <a:t>	</a:t>
            </a:r>
            <a:r>
              <a:rPr spc="-25" dirty="0"/>
              <a:t>are</a:t>
            </a:r>
            <a:r>
              <a:rPr dirty="0"/>
              <a:t>	</a:t>
            </a:r>
            <a:r>
              <a:rPr spc="-10" dirty="0"/>
              <a:t>properties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an</a:t>
            </a:r>
            <a:r>
              <a:rPr dirty="0"/>
              <a:t>	</a:t>
            </a:r>
            <a:r>
              <a:rPr spc="-10" dirty="0"/>
              <a:t>energy</a:t>
            </a:r>
            <a:r>
              <a:rPr dirty="0"/>
              <a:t>	</a:t>
            </a:r>
            <a:r>
              <a:rPr spc="-10" dirty="0"/>
              <a:t>eigenstate? </a:t>
            </a:r>
            <a:r>
              <a:rPr dirty="0"/>
              <a:t>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265795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gives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position.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gives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momentum.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gives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answer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doesn’t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change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over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(unless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something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external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dirty="0">
                <a:latin typeface="Times New Roman"/>
                <a:cs typeface="Times New Roman"/>
              </a:rPr>
              <a:t>system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causes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change).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C,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817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When</a:t>
            </a:r>
            <a:r>
              <a:rPr spc="325" dirty="0"/>
              <a:t> </a:t>
            </a:r>
            <a:r>
              <a:rPr spc="-60" dirty="0"/>
              <a:t>you</a:t>
            </a:r>
            <a:r>
              <a:rPr spc="320" dirty="0"/>
              <a:t> </a:t>
            </a:r>
            <a:r>
              <a:rPr spc="-25" dirty="0"/>
              <a:t>plug</a:t>
            </a:r>
            <a:r>
              <a:rPr spc="325" dirty="0"/>
              <a:t> </a:t>
            </a:r>
            <a:r>
              <a:rPr spc="40" dirty="0"/>
              <a:t>a</a:t>
            </a:r>
            <a:r>
              <a:rPr spc="320" dirty="0"/>
              <a:t> </a:t>
            </a:r>
            <a:r>
              <a:rPr spc="20" dirty="0"/>
              <a:t>potential</a:t>
            </a:r>
            <a:r>
              <a:rPr spc="325" dirty="0"/>
              <a:t> </a:t>
            </a:r>
            <a:r>
              <a:rPr spc="-35" dirty="0"/>
              <a:t>energy</a:t>
            </a:r>
            <a:r>
              <a:rPr spc="325" dirty="0"/>
              <a:t> </a:t>
            </a:r>
            <a:r>
              <a:rPr spc="-75" dirty="0"/>
              <a:t>field</a:t>
            </a:r>
            <a:r>
              <a:rPr spc="310" dirty="0"/>
              <a:t> </a:t>
            </a:r>
            <a:r>
              <a:rPr i="1" spc="-145" dirty="0">
                <a:latin typeface="Times New Roman"/>
                <a:cs typeface="Times New Roman"/>
              </a:rPr>
              <a:t>U</a:t>
            </a:r>
            <a:r>
              <a:rPr i="1" spc="-355" dirty="0">
                <a:latin typeface="Times New Roman"/>
                <a:cs typeface="Times New Roman"/>
              </a:rPr>
              <a:t> 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320" dirty="0"/>
              <a:t> </a:t>
            </a:r>
            <a:r>
              <a:rPr dirty="0"/>
              <a:t>into</a:t>
            </a:r>
            <a:r>
              <a:rPr spc="320" dirty="0"/>
              <a:t> </a:t>
            </a:r>
            <a:r>
              <a:rPr spc="-10" dirty="0"/>
              <a:t>S</a:t>
            </a:r>
            <a:r>
              <a:rPr spc="-85" dirty="0"/>
              <a:t>c</a:t>
            </a:r>
            <a:r>
              <a:rPr spc="-10" dirty="0"/>
              <a:t>hr</a:t>
            </a:r>
            <a:r>
              <a:rPr spc="-1245" dirty="0"/>
              <a:t>o</a:t>
            </a:r>
            <a:r>
              <a:rPr spc="-10" dirty="0"/>
              <a:t>¨dinger’s</a:t>
            </a:r>
            <a:r>
              <a:rPr spc="-40" dirty="0"/>
              <a:t> </a:t>
            </a:r>
            <a:r>
              <a:rPr dirty="0"/>
              <a:t>equation</a:t>
            </a:r>
            <a:r>
              <a:rPr spc="440" dirty="0"/>
              <a:t> </a:t>
            </a:r>
            <a:r>
              <a:rPr spc="35" dirty="0"/>
              <a:t>and</a:t>
            </a:r>
            <a:r>
              <a:rPr spc="434" dirty="0"/>
              <a:t> </a:t>
            </a:r>
            <a:r>
              <a:rPr spc="40" dirty="0"/>
              <a:t>then</a:t>
            </a:r>
            <a:r>
              <a:rPr spc="440" dirty="0"/>
              <a:t> </a:t>
            </a:r>
            <a:r>
              <a:rPr spc="-80" dirty="0"/>
              <a:t>solve</a:t>
            </a:r>
            <a:r>
              <a:rPr spc="434" dirty="0"/>
              <a:t> </a:t>
            </a:r>
            <a:r>
              <a:rPr spc="45" dirty="0"/>
              <a:t>the</a:t>
            </a:r>
            <a:r>
              <a:rPr spc="434" dirty="0"/>
              <a:t> </a:t>
            </a:r>
            <a:r>
              <a:rPr spc="-10" dirty="0"/>
              <a:t>resulting</a:t>
            </a:r>
            <a:r>
              <a:rPr spc="434" dirty="0"/>
              <a:t> </a:t>
            </a:r>
            <a:r>
              <a:rPr spc="-35" dirty="0"/>
              <a:t>differential</a:t>
            </a:r>
            <a:r>
              <a:rPr spc="434" dirty="0"/>
              <a:t> </a:t>
            </a:r>
            <a:r>
              <a:rPr dirty="0"/>
              <a:t>equation,</a:t>
            </a:r>
            <a:r>
              <a:rPr spc="509" dirty="0"/>
              <a:t> </a:t>
            </a:r>
            <a:r>
              <a:rPr spc="-60" dirty="0"/>
              <a:t>you</a:t>
            </a:r>
            <a:r>
              <a:rPr spc="-20" dirty="0"/>
              <a:t> </a:t>
            </a:r>
            <a:r>
              <a:rPr spc="-40" dirty="0"/>
              <a:t>find.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spc="-30" dirty="0"/>
              <a:t>(Choose</a:t>
            </a:r>
            <a:r>
              <a:rPr spc="13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dirty="0"/>
              <a:t>The</a:t>
            </a:r>
            <a:r>
              <a:rPr spc="110" dirty="0"/>
              <a:t> </a:t>
            </a:r>
            <a:r>
              <a:rPr spc="-25" dirty="0"/>
              <a:t>wavefunction</a:t>
            </a:r>
            <a:r>
              <a:rPr spc="110" dirty="0"/>
              <a:t> </a:t>
            </a:r>
            <a:r>
              <a:rPr dirty="0"/>
              <a:t>of</a:t>
            </a:r>
            <a:r>
              <a:rPr spc="110" dirty="0"/>
              <a:t> </a:t>
            </a:r>
            <a:r>
              <a:rPr dirty="0"/>
              <a:t>a</a:t>
            </a:r>
            <a:r>
              <a:rPr spc="110" dirty="0"/>
              <a:t> </a:t>
            </a:r>
            <a:r>
              <a:rPr dirty="0"/>
              <a:t>particle</a:t>
            </a:r>
            <a:r>
              <a:rPr spc="110" dirty="0"/>
              <a:t> </a:t>
            </a:r>
            <a:r>
              <a:rPr dirty="0"/>
              <a:t>in</a:t>
            </a:r>
            <a:r>
              <a:rPr spc="105" dirty="0"/>
              <a:t> </a:t>
            </a:r>
            <a:r>
              <a:rPr spc="114" dirty="0"/>
              <a:t>that</a:t>
            </a:r>
            <a:r>
              <a:rPr spc="110" dirty="0"/>
              <a:t> </a:t>
            </a:r>
            <a:r>
              <a:rPr dirty="0"/>
              <a:t>potential</a:t>
            </a:r>
            <a:r>
              <a:rPr spc="114" dirty="0"/>
              <a:t> </a:t>
            </a:r>
            <a:r>
              <a:rPr dirty="0"/>
              <a:t>energy</a:t>
            </a:r>
            <a:r>
              <a:rPr spc="105" dirty="0"/>
              <a:t> </a:t>
            </a:r>
            <a:r>
              <a:rPr spc="-10" dirty="0"/>
              <a:t>field.</a:t>
            </a:r>
          </a:p>
          <a:p>
            <a:pPr marL="386715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dirty="0"/>
              <a:t>The</a:t>
            </a:r>
            <a:r>
              <a:rPr spc="80" dirty="0"/>
              <a:t> </a:t>
            </a:r>
            <a:r>
              <a:rPr dirty="0"/>
              <a:t>most</a:t>
            </a:r>
            <a:r>
              <a:rPr spc="85" dirty="0"/>
              <a:t> </a:t>
            </a:r>
            <a:r>
              <a:rPr dirty="0"/>
              <a:t>probable</a:t>
            </a:r>
            <a:r>
              <a:rPr spc="80" dirty="0"/>
              <a:t> </a:t>
            </a:r>
            <a:r>
              <a:rPr spc="-30" dirty="0"/>
              <a:t>wavefunction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a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80" dirty="0"/>
              <a:t> </a:t>
            </a:r>
            <a:r>
              <a:rPr dirty="0"/>
              <a:t>in</a:t>
            </a:r>
            <a:r>
              <a:rPr spc="85" dirty="0"/>
              <a:t> </a:t>
            </a:r>
            <a:r>
              <a:rPr spc="114" dirty="0"/>
              <a:t>that</a:t>
            </a:r>
            <a:r>
              <a:rPr spc="80" dirty="0"/>
              <a:t> </a:t>
            </a:r>
            <a:r>
              <a:rPr spc="-10" dirty="0"/>
              <a:t>potential 	</a:t>
            </a:r>
            <a:r>
              <a:rPr dirty="0"/>
              <a:t>energy</a:t>
            </a:r>
            <a:r>
              <a:rPr spc="-65" dirty="0"/>
              <a:t> </a:t>
            </a:r>
            <a:r>
              <a:rPr spc="-10" dirty="0"/>
              <a:t>field.</a:t>
            </a:r>
          </a:p>
          <a:p>
            <a:pPr marL="386715" marR="635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dirty="0"/>
              <a:t>The</a:t>
            </a:r>
            <a:r>
              <a:rPr spc="-45" dirty="0"/>
              <a:t> </a:t>
            </a:r>
            <a:r>
              <a:rPr dirty="0"/>
              <a:t>ground</a:t>
            </a:r>
            <a:r>
              <a:rPr spc="-45" dirty="0"/>
              <a:t> </a:t>
            </a:r>
            <a:r>
              <a:rPr spc="55" dirty="0"/>
              <a:t>state</a:t>
            </a:r>
            <a:r>
              <a:rPr spc="-40" dirty="0"/>
              <a:t> </a:t>
            </a:r>
            <a:r>
              <a:rPr spc="-35" dirty="0"/>
              <a:t>(lowest</a:t>
            </a:r>
            <a:r>
              <a:rPr spc="-40" dirty="0"/>
              <a:t> </a:t>
            </a:r>
            <a:r>
              <a:rPr spc="-25" dirty="0"/>
              <a:t>energy</a:t>
            </a:r>
            <a:r>
              <a:rPr spc="-40" dirty="0"/>
              <a:t> </a:t>
            </a:r>
            <a:r>
              <a:rPr dirty="0"/>
              <a:t>eigenstate)</a:t>
            </a:r>
            <a:r>
              <a:rPr spc="-45" dirty="0"/>
              <a:t> </a:t>
            </a:r>
            <a:r>
              <a:rPr spc="-114" dirty="0"/>
              <a:t>of</a:t>
            </a:r>
            <a:r>
              <a:rPr spc="-45" dirty="0"/>
              <a:t> </a:t>
            </a:r>
            <a:r>
              <a:rPr dirty="0"/>
              <a:t>a</a:t>
            </a:r>
            <a:r>
              <a:rPr spc="-35" dirty="0"/>
              <a:t> </a:t>
            </a:r>
            <a:r>
              <a:rPr dirty="0"/>
              <a:t>particle</a:t>
            </a:r>
            <a:r>
              <a:rPr spc="-45" dirty="0"/>
              <a:t> </a:t>
            </a:r>
            <a:r>
              <a:rPr dirty="0"/>
              <a:t>in</a:t>
            </a:r>
            <a:r>
              <a:rPr spc="-40" dirty="0"/>
              <a:t> </a:t>
            </a:r>
            <a:r>
              <a:rPr spc="95" dirty="0"/>
              <a:t>that 	</a:t>
            </a:r>
            <a:r>
              <a:rPr dirty="0"/>
              <a:t>potential</a:t>
            </a:r>
            <a:r>
              <a:rPr spc="125" dirty="0"/>
              <a:t> </a:t>
            </a:r>
            <a:r>
              <a:rPr dirty="0"/>
              <a:t>energy</a:t>
            </a:r>
            <a:r>
              <a:rPr spc="140" dirty="0"/>
              <a:t> </a:t>
            </a:r>
            <a:r>
              <a:rPr spc="-10" dirty="0"/>
              <a:t>field.</a:t>
            </a: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dirty="0"/>
              <a:t>All</a:t>
            </a:r>
            <a:r>
              <a:rPr spc="45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dirty="0"/>
              <a:t>energy</a:t>
            </a:r>
            <a:r>
              <a:rPr spc="45" dirty="0"/>
              <a:t> </a:t>
            </a:r>
            <a:r>
              <a:rPr dirty="0"/>
              <a:t>eigenstates</a:t>
            </a:r>
            <a:r>
              <a:rPr spc="45" dirty="0"/>
              <a:t> </a:t>
            </a:r>
            <a:r>
              <a:rPr spc="-10" dirty="0"/>
              <a:t>of</a:t>
            </a:r>
            <a:r>
              <a:rPr spc="50" dirty="0"/>
              <a:t> </a:t>
            </a:r>
            <a:r>
              <a:rPr dirty="0"/>
              <a:t>a</a:t>
            </a:r>
            <a:r>
              <a:rPr spc="45" dirty="0"/>
              <a:t> </a:t>
            </a:r>
            <a:r>
              <a:rPr dirty="0"/>
              <a:t>particle</a:t>
            </a:r>
            <a:r>
              <a:rPr spc="45" dirty="0"/>
              <a:t> </a:t>
            </a:r>
            <a:r>
              <a:rPr dirty="0"/>
              <a:t>in</a:t>
            </a:r>
            <a:r>
              <a:rPr spc="45" dirty="0"/>
              <a:t> </a:t>
            </a:r>
            <a:r>
              <a:rPr spc="114" dirty="0"/>
              <a:t>that</a:t>
            </a:r>
            <a:r>
              <a:rPr spc="45" dirty="0"/>
              <a:t> </a:t>
            </a:r>
            <a:r>
              <a:rPr dirty="0"/>
              <a:t>potential</a:t>
            </a:r>
            <a:r>
              <a:rPr spc="50" dirty="0"/>
              <a:t> </a:t>
            </a:r>
            <a:r>
              <a:rPr spc="-10" dirty="0"/>
              <a:t>energy 	field.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817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When</a:t>
            </a:r>
            <a:r>
              <a:rPr spc="325" dirty="0"/>
              <a:t> </a:t>
            </a:r>
            <a:r>
              <a:rPr spc="-60" dirty="0"/>
              <a:t>you</a:t>
            </a:r>
            <a:r>
              <a:rPr spc="320" dirty="0"/>
              <a:t> </a:t>
            </a:r>
            <a:r>
              <a:rPr spc="-25" dirty="0"/>
              <a:t>plug</a:t>
            </a:r>
            <a:r>
              <a:rPr spc="325" dirty="0"/>
              <a:t> </a:t>
            </a:r>
            <a:r>
              <a:rPr spc="40" dirty="0"/>
              <a:t>a</a:t>
            </a:r>
            <a:r>
              <a:rPr spc="320" dirty="0"/>
              <a:t> </a:t>
            </a:r>
            <a:r>
              <a:rPr spc="20" dirty="0"/>
              <a:t>potential</a:t>
            </a:r>
            <a:r>
              <a:rPr spc="325" dirty="0"/>
              <a:t> </a:t>
            </a:r>
            <a:r>
              <a:rPr spc="-35" dirty="0"/>
              <a:t>energy</a:t>
            </a:r>
            <a:r>
              <a:rPr spc="325" dirty="0"/>
              <a:t> </a:t>
            </a:r>
            <a:r>
              <a:rPr spc="-75" dirty="0"/>
              <a:t>field</a:t>
            </a:r>
            <a:r>
              <a:rPr spc="310" dirty="0"/>
              <a:t> </a:t>
            </a:r>
            <a:r>
              <a:rPr i="1" spc="-145" dirty="0">
                <a:latin typeface="Times New Roman"/>
                <a:cs typeface="Times New Roman"/>
              </a:rPr>
              <a:t>U</a:t>
            </a:r>
            <a:r>
              <a:rPr i="1" spc="-355" dirty="0">
                <a:latin typeface="Times New Roman"/>
                <a:cs typeface="Times New Roman"/>
              </a:rPr>
              <a:t> 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320" dirty="0"/>
              <a:t> </a:t>
            </a:r>
            <a:r>
              <a:rPr dirty="0"/>
              <a:t>into</a:t>
            </a:r>
            <a:r>
              <a:rPr spc="320" dirty="0"/>
              <a:t> </a:t>
            </a:r>
            <a:r>
              <a:rPr spc="-10" dirty="0"/>
              <a:t>S</a:t>
            </a:r>
            <a:r>
              <a:rPr spc="-85" dirty="0"/>
              <a:t>c</a:t>
            </a:r>
            <a:r>
              <a:rPr spc="-10" dirty="0"/>
              <a:t>hr</a:t>
            </a:r>
            <a:r>
              <a:rPr spc="-1245" dirty="0"/>
              <a:t>o</a:t>
            </a:r>
            <a:r>
              <a:rPr spc="-10" dirty="0"/>
              <a:t>¨dinger’s</a:t>
            </a:r>
            <a:r>
              <a:rPr spc="-40" dirty="0"/>
              <a:t> </a:t>
            </a:r>
            <a:r>
              <a:rPr dirty="0"/>
              <a:t>equation</a:t>
            </a:r>
            <a:r>
              <a:rPr spc="440" dirty="0"/>
              <a:t> </a:t>
            </a:r>
            <a:r>
              <a:rPr spc="35" dirty="0"/>
              <a:t>and</a:t>
            </a:r>
            <a:r>
              <a:rPr spc="434" dirty="0"/>
              <a:t> </a:t>
            </a:r>
            <a:r>
              <a:rPr spc="40" dirty="0"/>
              <a:t>then</a:t>
            </a:r>
            <a:r>
              <a:rPr spc="440" dirty="0"/>
              <a:t> </a:t>
            </a:r>
            <a:r>
              <a:rPr spc="-80" dirty="0"/>
              <a:t>solve</a:t>
            </a:r>
            <a:r>
              <a:rPr spc="434" dirty="0"/>
              <a:t> </a:t>
            </a:r>
            <a:r>
              <a:rPr spc="45" dirty="0"/>
              <a:t>the</a:t>
            </a:r>
            <a:r>
              <a:rPr spc="434" dirty="0"/>
              <a:t> </a:t>
            </a:r>
            <a:r>
              <a:rPr spc="-10" dirty="0"/>
              <a:t>resulting</a:t>
            </a:r>
            <a:r>
              <a:rPr spc="434" dirty="0"/>
              <a:t> </a:t>
            </a:r>
            <a:r>
              <a:rPr spc="-35" dirty="0"/>
              <a:t>differential</a:t>
            </a:r>
            <a:r>
              <a:rPr spc="434" dirty="0"/>
              <a:t> </a:t>
            </a:r>
            <a:r>
              <a:rPr dirty="0"/>
              <a:t>equation,</a:t>
            </a:r>
            <a:r>
              <a:rPr spc="509" dirty="0"/>
              <a:t> </a:t>
            </a:r>
            <a:r>
              <a:rPr spc="-60" dirty="0"/>
              <a:t>you</a:t>
            </a:r>
            <a:r>
              <a:rPr spc="-20" dirty="0"/>
              <a:t> </a:t>
            </a:r>
            <a:r>
              <a:rPr spc="-40" dirty="0"/>
              <a:t>find.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spc="-30" dirty="0"/>
              <a:t>(Choose</a:t>
            </a:r>
            <a:r>
              <a:rPr spc="13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2438836"/>
            <a:ext cx="8267065" cy="3808729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field.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most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probable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wavefunction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potential 	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field.</a:t>
            </a:r>
            <a:endParaRPr sz="2450">
              <a:latin typeface="Times New Roman"/>
              <a:cs typeface="Times New Roman"/>
            </a:endParaRPr>
          </a:p>
          <a:p>
            <a:pPr marL="393700" marR="635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ground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state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(lowest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energy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eigenstate)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that 	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field.</a:t>
            </a:r>
            <a:endParaRPr sz="2450">
              <a:latin typeface="Times New Roman"/>
              <a:cs typeface="Times New Roman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of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 	field.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0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39445" algn="l"/>
                <a:tab pos="1644014" algn="l"/>
                <a:tab pos="2004060" algn="l"/>
                <a:tab pos="3258820" algn="l"/>
                <a:tab pos="4662805" algn="l"/>
                <a:tab pos="5878830" algn="l"/>
                <a:tab pos="7940040" algn="l"/>
              </a:tabLst>
            </a:pP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axioms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10" dirty="0"/>
              <a:t>quantum</a:t>
            </a:r>
            <a:r>
              <a:rPr dirty="0"/>
              <a:t>	</a:t>
            </a:r>
            <a:r>
              <a:rPr spc="-10" dirty="0"/>
              <a:t>mechanics</a:t>
            </a:r>
            <a:r>
              <a:rPr dirty="0"/>
              <a:t>	</a:t>
            </a:r>
            <a:r>
              <a:rPr spc="-10" dirty="0"/>
              <a:t>stipulate</a:t>
            </a:r>
            <a:r>
              <a:rPr dirty="0"/>
              <a:t>	</a:t>
            </a:r>
            <a:r>
              <a:rPr spc="90" dirty="0"/>
              <a:t>that.</a:t>
            </a:r>
            <a:r>
              <a:rPr spc="-220" dirty="0"/>
              <a:t> </a:t>
            </a:r>
            <a:r>
              <a:rPr dirty="0"/>
              <a:t>.</a:t>
            </a:r>
            <a:r>
              <a:rPr spc="-220" dirty="0"/>
              <a:t> </a:t>
            </a:r>
            <a:r>
              <a:rPr dirty="0"/>
              <a:t>.</a:t>
            </a:r>
            <a:r>
              <a:rPr spc="-215" dirty="0"/>
              <a:t> </a:t>
            </a:r>
            <a:r>
              <a:rPr spc="-10" dirty="0"/>
              <a:t>(Choose</a:t>
            </a:r>
            <a:r>
              <a:rPr dirty="0"/>
              <a:t>	</a:t>
            </a:r>
            <a:r>
              <a:rPr spc="-40" dirty="0"/>
              <a:t>all </a:t>
            </a:r>
            <a:r>
              <a:rPr spc="114" dirty="0"/>
              <a:t>that</a:t>
            </a:r>
            <a:r>
              <a:rPr spc="1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8261350" cy="280924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 algn="just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everywhere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continuous.</a:t>
            </a:r>
            <a:endParaRPr sz="2450">
              <a:latin typeface="Times New Roman"/>
              <a:cs typeface="Times New Roman"/>
            </a:endParaRPr>
          </a:p>
          <a:p>
            <a:pPr marL="386715" indent="-358140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everywhere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differentiable.</a:t>
            </a:r>
            <a:endParaRPr sz="2450">
              <a:latin typeface="Times New Roman"/>
              <a:cs typeface="Times New Roman"/>
            </a:endParaRPr>
          </a:p>
          <a:p>
            <a:pPr marL="386715" marR="5080" indent="-36195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infinitely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differentiable.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(This 	</a:t>
            </a:r>
            <a:r>
              <a:rPr sz="2450" dirty="0">
                <a:latin typeface="Times New Roman"/>
                <a:cs typeface="Times New Roman"/>
              </a:rPr>
              <a:t>means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second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derivative,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third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derivative,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so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on, 	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defined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everywhere.)</a:t>
            </a:r>
            <a:endParaRPr sz="2450">
              <a:latin typeface="Times New Roman"/>
              <a:cs typeface="Times New Roman"/>
            </a:endParaRPr>
          </a:p>
          <a:p>
            <a:pPr marL="386715" indent="-374015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normalized.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0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39445" algn="l"/>
                <a:tab pos="1644014" algn="l"/>
                <a:tab pos="2004060" algn="l"/>
                <a:tab pos="3258820" algn="l"/>
                <a:tab pos="4662805" algn="l"/>
                <a:tab pos="5878830" algn="l"/>
                <a:tab pos="7940040" algn="l"/>
              </a:tabLst>
            </a:pP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axioms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10" dirty="0"/>
              <a:t>quantum</a:t>
            </a:r>
            <a:r>
              <a:rPr dirty="0"/>
              <a:t>	</a:t>
            </a:r>
            <a:r>
              <a:rPr spc="-10" dirty="0"/>
              <a:t>mechanics</a:t>
            </a:r>
            <a:r>
              <a:rPr dirty="0"/>
              <a:t>	</a:t>
            </a:r>
            <a:r>
              <a:rPr spc="-10" dirty="0"/>
              <a:t>stipulate</a:t>
            </a:r>
            <a:r>
              <a:rPr dirty="0"/>
              <a:t>	</a:t>
            </a:r>
            <a:r>
              <a:rPr spc="90" dirty="0"/>
              <a:t>that.</a:t>
            </a:r>
            <a:r>
              <a:rPr spc="-220" dirty="0"/>
              <a:t> </a:t>
            </a:r>
            <a:r>
              <a:rPr dirty="0"/>
              <a:t>.</a:t>
            </a:r>
            <a:r>
              <a:rPr spc="-220" dirty="0"/>
              <a:t> </a:t>
            </a:r>
            <a:r>
              <a:rPr dirty="0"/>
              <a:t>.</a:t>
            </a:r>
            <a:r>
              <a:rPr spc="-215" dirty="0"/>
              <a:t> </a:t>
            </a:r>
            <a:r>
              <a:rPr spc="-10" dirty="0"/>
              <a:t>(Choose</a:t>
            </a:r>
            <a:r>
              <a:rPr dirty="0"/>
              <a:t>	</a:t>
            </a:r>
            <a:r>
              <a:rPr spc="-40" dirty="0"/>
              <a:t>all </a:t>
            </a:r>
            <a:r>
              <a:rPr spc="114" dirty="0"/>
              <a:t>that</a:t>
            </a:r>
            <a:r>
              <a:rPr spc="1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2059259"/>
            <a:ext cx="8268970" cy="3429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 algn="just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everywhere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continuous.</a:t>
            </a:r>
            <a:endParaRPr sz="2450">
              <a:latin typeface="Times New Roman"/>
              <a:cs typeface="Times New Roman"/>
            </a:endParaRPr>
          </a:p>
          <a:p>
            <a:pPr marL="394335" indent="-358140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everywhere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differentiable.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infinitely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differentiable.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(This 	</a:t>
            </a:r>
            <a:r>
              <a:rPr sz="2450" dirty="0">
                <a:latin typeface="Times New Roman"/>
                <a:cs typeface="Times New Roman"/>
              </a:rPr>
              <a:t>means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second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derivative,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third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derivative,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so</a:t>
            </a:r>
            <a:r>
              <a:rPr sz="2450" spc="-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on, 	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defined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everywhere.)</a:t>
            </a:r>
            <a:endParaRPr sz="2450">
              <a:latin typeface="Times New Roman"/>
              <a:cs typeface="Times New Roman"/>
            </a:endParaRPr>
          </a:p>
          <a:p>
            <a:pPr marL="393700" indent="-374015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normalized.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A,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B,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447800"/>
            <a:ext cx="18802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b="1" spc="75" dirty="0">
                <a:latin typeface="Book Antiqua"/>
                <a:cs typeface="Book Antiqua"/>
              </a:rPr>
              <a:t>Instructions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5025" y="2363582"/>
            <a:ext cx="8033384" cy="4091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 algn="just">
              <a:lnSpc>
                <a:spcPct val="100000"/>
              </a:lnSpc>
              <a:spcBef>
                <a:spcPts val="9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offered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formats:</a:t>
            </a:r>
            <a:r>
              <a:rPr sz="1200" spc="3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deck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PowerPoint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slides,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PDF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identical </a:t>
            </a:r>
            <a:r>
              <a:rPr sz="1200" dirty="0">
                <a:latin typeface="Times New Roman"/>
                <a:cs typeface="Times New Roman"/>
              </a:rPr>
              <a:t>contents.</a:t>
            </a:r>
            <a:r>
              <a:rPr sz="1200" spc="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There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similar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14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chapters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total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28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files.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“Quick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Check”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“ConcepTest.”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1000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most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should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able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reading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or </a:t>
            </a:r>
            <a:r>
              <a:rPr sz="1200" spc="-10" dirty="0">
                <a:latin typeface="Times New Roman"/>
                <a:cs typeface="Times New Roman"/>
              </a:rPr>
              <a:t>followed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lecture.</a:t>
            </a:r>
            <a:r>
              <a:rPr sz="1200" spc="3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make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where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think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on.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509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ConcepTests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(a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term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coined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by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Eric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Mazur)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intended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stimulate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debate,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don’t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prep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class </a:t>
            </a:r>
            <a:r>
              <a:rPr sz="1200" dirty="0">
                <a:latin typeface="Times New Roman"/>
                <a:cs typeface="Times New Roman"/>
              </a:rPr>
              <a:t>too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explicitly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asking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them.</a:t>
            </a:r>
            <a:r>
              <a:rPr sz="1200" spc="3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Ideally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between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80%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class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correctly.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Either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way,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majority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many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do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consider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having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talk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pairs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small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groups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vote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again.</a:t>
            </a:r>
            <a:r>
              <a:rPr sz="1200" spc="3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surprised </a:t>
            </a:r>
            <a:r>
              <a:rPr sz="1200" spc="80" dirty="0">
                <a:latin typeface="Times New Roman"/>
                <a:cs typeface="Times New Roman"/>
              </a:rPr>
              <a:t>at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much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minute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unguided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discussion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improves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hit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rate.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1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slides: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first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only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question,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second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answer.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also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included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under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“Conceptual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ConcepTests,”</a:t>
            </a:r>
            <a:r>
              <a:rPr sz="1200" spc="39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but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file </a:t>
            </a:r>
            <a:r>
              <a:rPr sz="1200" dirty="0">
                <a:latin typeface="Times New Roman"/>
                <a:cs typeface="Times New Roman"/>
              </a:rPr>
              <a:t>contains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additional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book.</a:t>
            </a:r>
            <a:endParaRPr sz="1200" dirty="0">
              <a:latin typeface="Times New Roman"/>
              <a:cs typeface="Times New Roman"/>
            </a:endParaRPr>
          </a:p>
          <a:p>
            <a:pPr marL="161290" marR="6350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pages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same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set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options.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numbered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separate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page.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answers.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(These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clearly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phrase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“Choose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apply.”)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you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using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clicker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system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doesn’t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allow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responses,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part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separately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yes-</a:t>
            </a:r>
            <a:r>
              <a:rPr sz="1200" dirty="0">
                <a:latin typeface="Times New Roman"/>
                <a:cs typeface="Times New Roman"/>
              </a:rPr>
              <a:t>or-no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question.</a:t>
            </a:r>
            <a:endParaRPr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71445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Is</a:t>
            </a:r>
            <a:r>
              <a:rPr spc="254" dirty="0"/>
              <a:t> </a:t>
            </a:r>
            <a:r>
              <a:rPr spc="65" dirty="0"/>
              <a:t>it</a:t>
            </a:r>
            <a:r>
              <a:rPr spc="254" dirty="0"/>
              <a:t> </a:t>
            </a:r>
            <a:r>
              <a:rPr dirty="0"/>
              <a:t>possible</a:t>
            </a:r>
            <a:r>
              <a:rPr spc="254" dirty="0"/>
              <a:t> </a:t>
            </a:r>
            <a:r>
              <a:rPr dirty="0"/>
              <a:t>for</a:t>
            </a:r>
            <a:r>
              <a:rPr spc="254" dirty="0"/>
              <a:t> </a:t>
            </a:r>
            <a:r>
              <a:rPr dirty="0"/>
              <a:t>a</a:t>
            </a:r>
            <a:r>
              <a:rPr spc="250" dirty="0"/>
              <a:t> </a:t>
            </a:r>
            <a:r>
              <a:rPr dirty="0"/>
              <a:t>particle</a:t>
            </a:r>
            <a:r>
              <a:rPr spc="250" dirty="0"/>
              <a:t> </a:t>
            </a:r>
            <a:r>
              <a:rPr dirty="0"/>
              <a:t>to</a:t>
            </a:r>
            <a:r>
              <a:rPr spc="260" dirty="0"/>
              <a:t> </a:t>
            </a:r>
            <a:r>
              <a:rPr dirty="0"/>
              <a:t>be</a:t>
            </a:r>
            <a:r>
              <a:rPr spc="254" dirty="0"/>
              <a:t> </a:t>
            </a:r>
            <a:r>
              <a:rPr dirty="0"/>
              <a:t>in</a:t>
            </a:r>
            <a:r>
              <a:rPr spc="250" dirty="0"/>
              <a:t> </a:t>
            </a:r>
            <a:r>
              <a:rPr dirty="0"/>
              <a:t>a</a:t>
            </a:r>
            <a:r>
              <a:rPr spc="260" dirty="0"/>
              <a:t> </a:t>
            </a:r>
            <a:r>
              <a:rPr spc="50" dirty="0"/>
              <a:t>state</a:t>
            </a:r>
            <a:r>
              <a:rPr spc="254" dirty="0"/>
              <a:t> </a:t>
            </a:r>
            <a:r>
              <a:rPr dirty="0"/>
              <a:t>in</a:t>
            </a:r>
            <a:r>
              <a:rPr spc="254" dirty="0"/>
              <a:t> </a:t>
            </a:r>
            <a:r>
              <a:rPr dirty="0"/>
              <a:t>which</a:t>
            </a:r>
            <a:r>
              <a:rPr spc="254" dirty="0"/>
              <a:t> </a:t>
            </a:r>
            <a:r>
              <a:rPr dirty="0"/>
              <a:t>any</a:t>
            </a:r>
            <a:r>
              <a:rPr spc="250" dirty="0"/>
              <a:t> </a:t>
            </a:r>
            <a:r>
              <a:rPr spc="-10" dirty="0"/>
              <a:t>energy </a:t>
            </a:r>
            <a:r>
              <a:rPr dirty="0"/>
              <a:t>from</a:t>
            </a:r>
            <a:r>
              <a:rPr spc="110" dirty="0"/>
              <a:t> </a:t>
            </a:r>
            <a:r>
              <a:rPr dirty="0"/>
              <a:t>0</a:t>
            </a:r>
            <a:r>
              <a:rPr spc="105" dirty="0"/>
              <a:t> </a:t>
            </a:r>
            <a:r>
              <a:rPr dirty="0"/>
              <a:t>to</a:t>
            </a:r>
            <a:r>
              <a:rPr spc="110" dirty="0"/>
              <a:t> </a:t>
            </a:r>
            <a:r>
              <a:rPr spc="375" dirty="0">
                <a:latin typeface="Cambria"/>
                <a:cs typeface="Cambria"/>
              </a:rPr>
              <a:t>∞</a:t>
            </a:r>
            <a:r>
              <a:rPr spc="180" dirty="0">
                <a:latin typeface="Cambria"/>
                <a:cs typeface="Cambria"/>
              </a:rPr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dirty="0"/>
              <a:t>just</a:t>
            </a:r>
            <a:r>
              <a:rPr spc="105" dirty="0"/>
              <a:t> </a:t>
            </a:r>
            <a:r>
              <a:rPr dirty="0"/>
              <a:t>as</a:t>
            </a:r>
            <a:r>
              <a:rPr spc="110" dirty="0"/>
              <a:t> </a:t>
            </a:r>
            <a:r>
              <a:rPr spc="-30" dirty="0"/>
              <a:t>likely</a:t>
            </a:r>
            <a:r>
              <a:rPr spc="110" dirty="0"/>
              <a:t> </a:t>
            </a:r>
            <a:r>
              <a:rPr dirty="0"/>
              <a:t>as</a:t>
            </a:r>
            <a:r>
              <a:rPr spc="110" dirty="0"/>
              <a:t> </a:t>
            </a:r>
            <a:r>
              <a:rPr dirty="0"/>
              <a:t>any</a:t>
            </a:r>
            <a:r>
              <a:rPr spc="105" dirty="0"/>
              <a:t> </a:t>
            </a:r>
            <a:r>
              <a:rPr dirty="0"/>
              <a:t>other</a:t>
            </a:r>
            <a:r>
              <a:rPr spc="110" dirty="0"/>
              <a:t> </a:t>
            </a:r>
            <a:r>
              <a:rPr spc="-10" dirty="0"/>
              <a:t>energy?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Is</a:t>
            </a:r>
            <a:r>
              <a:rPr spc="254" dirty="0"/>
              <a:t> </a:t>
            </a:r>
            <a:r>
              <a:rPr spc="65" dirty="0"/>
              <a:t>it</a:t>
            </a:r>
            <a:r>
              <a:rPr spc="254" dirty="0"/>
              <a:t> </a:t>
            </a:r>
            <a:r>
              <a:rPr dirty="0"/>
              <a:t>possible</a:t>
            </a:r>
            <a:r>
              <a:rPr spc="254" dirty="0"/>
              <a:t> </a:t>
            </a:r>
            <a:r>
              <a:rPr dirty="0"/>
              <a:t>for</a:t>
            </a:r>
            <a:r>
              <a:rPr spc="254" dirty="0"/>
              <a:t> </a:t>
            </a:r>
            <a:r>
              <a:rPr dirty="0"/>
              <a:t>a</a:t>
            </a:r>
            <a:r>
              <a:rPr spc="250" dirty="0"/>
              <a:t> </a:t>
            </a:r>
            <a:r>
              <a:rPr dirty="0"/>
              <a:t>particle</a:t>
            </a:r>
            <a:r>
              <a:rPr spc="250" dirty="0"/>
              <a:t> </a:t>
            </a:r>
            <a:r>
              <a:rPr dirty="0"/>
              <a:t>to</a:t>
            </a:r>
            <a:r>
              <a:rPr spc="260" dirty="0"/>
              <a:t> </a:t>
            </a:r>
            <a:r>
              <a:rPr dirty="0"/>
              <a:t>be</a:t>
            </a:r>
            <a:r>
              <a:rPr spc="254" dirty="0"/>
              <a:t> </a:t>
            </a:r>
            <a:r>
              <a:rPr dirty="0"/>
              <a:t>in</a:t>
            </a:r>
            <a:r>
              <a:rPr spc="250" dirty="0"/>
              <a:t> </a:t>
            </a:r>
            <a:r>
              <a:rPr dirty="0"/>
              <a:t>a</a:t>
            </a:r>
            <a:r>
              <a:rPr spc="260" dirty="0"/>
              <a:t> </a:t>
            </a:r>
            <a:r>
              <a:rPr spc="50" dirty="0"/>
              <a:t>state</a:t>
            </a:r>
            <a:r>
              <a:rPr spc="254" dirty="0"/>
              <a:t> </a:t>
            </a:r>
            <a:r>
              <a:rPr dirty="0"/>
              <a:t>in</a:t>
            </a:r>
            <a:r>
              <a:rPr spc="254" dirty="0"/>
              <a:t> </a:t>
            </a:r>
            <a:r>
              <a:rPr dirty="0"/>
              <a:t>which</a:t>
            </a:r>
            <a:r>
              <a:rPr spc="254" dirty="0"/>
              <a:t> </a:t>
            </a:r>
            <a:r>
              <a:rPr dirty="0"/>
              <a:t>any</a:t>
            </a:r>
            <a:r>
              <a:rPr spc="250" dirty="0"/>
              <a:t> </a:t>
            </a:r>
            <a:r>
              <a:rPr spc="-10" dirty="0"/>
              <a:t>energy </a:t>
            </a:r>
            <a:r>
              <a:rPr dirty="0"/>
              <a:t>from</a:t>
            </a:r>
            <a:r>
              <a:rPr spc="110" dirty="0"/>
              <a:t> </a:t>
            </a:r>
            <a:r>
              <a:rPr dirty="0"/>
              <a:t>0</a:t>
            </a:r>
            <a:r>
              <a:rPr spc="105" dirty="0"/>
              <a:t> </a:t>
            </a:r>
            <a:r>
              <a:rPr dirty="0"/>
              <a:t>to</a:t>
            </a:r>
            <a:r>
              <a:rPr spc="110" dirty="0"/>
              <a:t> </a:t>
            </a:r>
            <a:r>
              <a:rPr spc="375" dirty="0">
                <a:latin typeface="Cambria"/>
                <a:cs typeface="Cambria"/>
              </a:rPr>
              <a:t>∞</a:t>
            </a:r>
            <a:r>
              <a:rPr spc="180" dirty="0">
                <a:latin typeface="Cambria"/>
                <a:cs typeface="Cambria"/>
              </a:rPr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dirty="0"/>
              <a:t>just</a:t>
            </a:r>
            <a:r>
              <a:rPr spc="105" dirty="0"/>
              <a:t> </a:t>
            </a:r>
            <a:r>
              <a:rPr dirty="0"/>
              <a:t>as</a:t>
            </a:r>
            <a:r>
              <a:rPr spc="110" dirty="0"/>
              <a:t> </a:t>
            </a:r>
            <a:r>
              <a:rPr spc="-30" dirty="0"/>
              <a:t>likely</a:t>
            </a:r>
            <a:r>
              <a:rPr spc="110" dirty="0"/>
              <a:t> </a:t>
            </a:r>
            <a:r>
              <a:rPr dirty="0"/>
              <a:t>as</a:t>
            </a:r>
            <a:r>
              <a:rPr spc="110" dirty="0"/>
              <a:t> </a:t>
            </a:r>
            <a:r>
              <a:rPr dirty="0"/>
              <a:t>any</a:t>
            </a:r>
            <a:r>
              <a:rPr spc="105" dirty="0"/>
              <a:t> </a:t>
            </a:r>
            <a:r>
              <a:rPr dirty="0"/>
              <a:t>other</a:t>
            </a:r>
            <a:r>
              <a:rPr spc="110" dirty="0"/>
              <a:t> </a:t>
            </a:r>
            <a:r>
              <a:rPr spc="-10" dirty="0"/>
              <a:t>energy?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170390"/>
            <a:ext cx="621855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No,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would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normalizable.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724280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014595" algn="l"/>
              </a:tabLst>
            </a:pPr>
            <a:r>
              <a:rPr dirty="0"/>
              <a:t>Can</a:t>
            </a:r>
            <a:r>
              <a:rPr spc="85" dirty="0"/>
              <a:t> </a:t>
            </a:r>
            <a:r>
              <a:rPr dirty="0"/>
              <a:t>an</a:t>
            </a:r>
            <a:r>
              <a:rPr spc="90" dirty="0"/>
              <a:t> </a:t>
            </a:r>
            <a:r>
              <a:rPr dirty="0"/>
              <a:t>energy</a:t>
            </a:r>
            <a:r>
              <a:rPr spc="95" dirty="0"/>
              <a:t> </a:t>
            </a:r>
            <a:r>
              <a:rPr spc="-45" dirty="0"/>
              <a:t>eigenvalue</a:t>
            </a:r>
            <a:r>
              <a:rPr spc="90" dirty="0"/>
              <a:t> </a:t>
            </a:r>
            <a:r>
              <a:rPr dirty="0"/>
              <a:t>be</a:t>
            </a:r>
            <a:r>
              <a:rPr spc="95" dirty="0"/>
              <a:t> </a:t>
            </a:r>
            <a:r>
              <a:rPr spc="-10" dirty="0"/>
              <a:t>negative?</a:t>
            </a:r>
            <a:r>
              <a:rPr dirty="0"/>
              <a:t>	Why</a:t>
            </a:r>
            <a:r>
              <a:rPr spc="45" dirty="0"/>
              <a:t> </a:t>
            </a:r>
            <a:r>
              <a:rPr dirty="0"/>
              <a:t>or</a:t>
            </a:r>
            <a:r>
              <a:rPr spc="50" dirty="0"/>
              <a:t> </a:t>
            </a:r>
            <a:r>
              <a:rPr dirty="0"/>
              <a:t>why</a:t>
            </a:r>
            <a:r>
              <a:rPr spc="45" dirty="0"/>
              <a:t> </a:t>
            </a:r>
            <a:r>
              <a:rPr spc="-20" dirty="0"/>
              <a:t>not?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08797"/>
            <a:ext cx="724280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014595" algn="l"/>
              </a:tabLst>
            </a:pP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eigenvalue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negative?</a:t>
            </a:r>
            <a:r>
              <a:rPr sz="2450" dirty="0">
                <a:latin typeface="Times New Roman"/>
                <a:cs typeface="Times New Roman"/>
              </a:rPr>
              <a:t>	Why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not?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1790812"/>
            <a:ext cx="826706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indent="-11430">
              <a:lnSpc>
                <a:spcPct val="101699"/>
              </a:lnSpc>
              <a:spcBef>
                <a:spcPts val="7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75" dirty="0">
                <a:latin typeface="Times New Roman"/>
                <a:cs typeface="Times New Roman"/>
              </a:rPr>
              <a:t>Yes,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because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(and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thus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Times New Roman"/>
                <a:cs typeface="Times New Roman"/>
              </a:rPr>
              <a:t>total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energy)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negative.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-114" dirty="0"/>
              <a:t>You</a:t>
            </a:r>
            <a:r>
              <a:rPr spc="-25" dirty="0"/>
              <a:t> </a:t>
            </a:r>
            <a:r>
              <a:rPr spc="-30" dirty="0"/>
              <a:t>have</a:t>
            </a:r>
            <a:r>
              <a:rPr spc="-25" dirty="0"/>
              <a:t> </a:t>
            </a:r>
            <a:r>
              <a:rPr dirty="0"/>
              <a:t>been</a:t>
            </a:r>
            <a:r>
              <a:rPr spc="-25" dirty="0"/>
              <a:t> </a:t>
            </a:r>
            <a:r>
              <a:rPr spc="-55" dirty="0"/>
              <a:t>given</a:t>
            </a:r>
            <a:r>
              <a:rPr spc="-25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potential</a:t>
            </a:r>
            <a:r>
              <a:rPr spc="-25" dirty="0"/>
              <a:t> energy </a:t>
            </a:r>
            <a:r>
              <a:rPr dirty="0"/>
              <a:t>function</a:t>
            </a:r>
            <a:r>
              <a:rPr spc="-40" dirty="0"/>
              <a:t> </a:t>
            </a:r>
            <a:r>
              <a:rPr i="1" spc="-150" dirty="0">
                <a:latin typeface="Times New Roman"/>
                <a:cs typeface="Times New Roman"/>
              </a:rPr>
              <a:t>U</a:t>
            </a:r>
            <a:r>
              <a:rPr i="1" spc="-340" dirty="0">
                <a:latin typeface="Times New Roman"/>
                <a:cs typeface="Times New Roman"/>
              </a:rPr>
              <a:t> 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-25" dirty="0"/>
              <a:t> </a:t>
            </a:r>
            <a:r>
              <a:rPr dirty="0"/>
              <a:t>around</a:t>
            </a:r>
            <a:r>
              <a:rPr spc="-25" dirty="0"/>
              <a:t> an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8819" y="1605583"/>
            <a:ext cx="84588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object,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you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have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found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satisfies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S</a:t>
            </a:r>
            <a:r>
              <a:rPr sz="2450" spc="-30" dirty="0">
                <a:latin typeface="Times New Roman"/>
                <a:cs typeface="Times New Roman"/>
              </a:rPr>
              <a:t>c</a:t>
            </a:r>
            <a:r>
              <a:rPr sz="2450" spc="45" dirty="0">
                <a:latin typeface="Times New Roman"/>
                <a:cs typeface="Times New Roman"/>
              </a:rPr>
              <a:t>hr</a:t>
            </a:r>
            <a:r>
              <a:rPr sz="2450" spc="-1190" dirty="0">
                <a:latin typeface="Times New Roman"/>
                <a:cs typeface="Times New Roman"/>
              </a:rPr>
              <a:t>o</a:t>
            </a:r>
            <a:r>
              <a:rPr sz="2450" spc="40" dirty="0">
                <a:latin typeface="Times New Roman"/>
                <a:cs typeface="Times New Roman"/>
              </a:rPr>
              <a:t>¨</a:t>
            </a:r>
            <a:r>
              <a:rPr sz="2450" spc="45" dirty="0">
                <a:latin typeface="Times New Roman"/>
                <a:cs typeface="Times New Roman"/>
              </a:rPr>
              <a:t>dinger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91044" y="1731567"/>
            <a:ext cx="173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b="0" spc="-50" dirty="0">
                <a:latin typeface="Yu Gothic Medium"/>
                <a:cs typeface="Yu Gothic Medium"/>
              </a:rPr>
              <a:t>/</a:t>
            </a:r>
            <a:endParaRPr sz="2450">
              <a:latin typeface="Yu Gothic Medium"/>
              <a:cs typeface="Yu Gothic Medi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00911" y="1885270"/>
            <a:ext cx="28765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260" dirty="0">
                <a:latin typeface="Cambria"/>
                <a:cs typeface="Cambria"/>
              </a:rPr>
              <a:t>∞</a:t>
            </a:r>
            <a:endParaRPr sz="2050">
              <a:latin typeface="Cambria"/>
              <a:cs typeface="Cambr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39698" y="2146852"/>
            <a:ext cx="49212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360" dirty="0">
                <a:latin typeface="Cambria"/>
                <a:cs typeface="Cambria"/>
              </a:rPr>
              <a:t>−∞</a:t>
            </a:r>
            <a:endParaRPr sz="205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49690" y="1923307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65007" y="1985161"/>
            <a:ext cx="12725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55" dirty="0">
                <a:latin typeface="Cambria"/>
                <a:cs typeface="Cambria"/>
              </a:rPr>
              <a:t>|</a:t>
            </a:r>
            <a:r>
              <a:rPr sz="2450" i="1" spc="55" dirty="0">
                <a:latin typeface="Times New Roman"/>
                <a:cs typeface="Times New Roman"/>
              </a:rPr>
              <a:t>ψ</a:t>
            </a:r>
            <a:r>
              <a:rPr sz="2450" spc="55" dirty="0">
                <a:latin typeface="Times New Roman"/>
                <a:cs typeface="Times New Roman"/>
              </a:rPr>
              <a:t>(</a:t>
            </a:r>
            <a:r>
              <a:rPr sz="2450" i="1" spc="55" dirty="0">
                <a:latin typeface="Times New Roman"/>
                <a:cs typeface="Times New Roman"/>
              </a:rPr>
              <a:t>x</a:t>
            </a:r>
            <a:r>
              <a:rPr sz="2450" spc="55" dirty="0">
                <a:latin typeface="Times New Roman"/>
                <a:cs typeface="Times New Roman"/>
              </a:rPr>
              <a:t>)</a:t>
            </a:r>
            <a:r>
              <a:rPr sz="2450" spc="55" dirty="0">
                <a:latin typeface="Cambria"/>
                <a:cs typeface="Cambria"/>
              </a:rPr>
              <a:t>|</a:t>
            </a:r>
            <a:r>
              <a:rPr sz="2450" spc="470" dirty="0">
                <a:latin typeface="Cambria"/>
                <a:cs typeface="Cambria"/>
              </a:rPr>
              <a:t> </a:t>
            </a:r>
            <a:r>
              <a:rPr sz="2450" i="1" spc="135" dirty="0">
                <a:latin typeface="Times New Roman"/>
                <a:cs typeface="Times New Roman"/>
              </a:rPr>
              <a:t>dx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8819" y="1985161"/>
            <a:ext cx="673735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49605" algn="l"/>
              </a:tabLst>
            </a:pP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for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i="1" spc="-150" dirty="0">
                <a:latin typeface="Times New Roman"/>
                <a:cs typeface="Times New Roman"/>
              </a:rPr>
              <a:t>U</a:t>
            </a:r>
            <a:r>
              <a:rPr sz="2450" i="1" spc="-35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(</a:t>
            </a:r>
            <a:r>
              <a:rPr sz="2450" i="1" spc="95" dirty="0">
                <a:latin typeface="Times New Roman"/>
                <a:cs typeface="Times New Roman"/>
              </a:rPr>
              <a:t>x</a:t>
            </a:r>
            <a:r>
              <a:rPr sz="2450" spc="95" dirty="0">
                <a:latin typeface="Times New Roman"/>
                <a:cs typeface="Times New Roman"/>
              </a:rPr>
              <a:t>).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You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have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also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determined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that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9.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75" dirty="0">
                <a:latin typeface="Times New Roman"/>
                <a:cs typeface="Times New Roman"/>
              </a:rPr>
              <a:t>What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conclude?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9315" y="2946754"/>
            <a:ext cx="8256270" cy="255460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just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divide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your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3.</a:t>
            </a:r>
            <a:r>
              <a:rPr sz="2450" spc="229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resulting 	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will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still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solve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S</a:t>
            </a:r>
            <a:r>
              <a:rPr sz="2450" spc="-95" dirty="0">
                <a:latin typeface="Times New Roman"/>
                <a:cs typeface="Times New Roman"/>
              </a:rPr>
              <a:t>c</a:t>
            </a:r>
            <a:r>
              <a:rPr sz="2450" spc="-15" dirty="0">
                <a:latin typeface="Times New Roman"/>
                <a:cs typeface="Times New Roman"/>
              </a:rPr>
              <a:t>hr</a:t>
            </a:r>
            <a:r>
              <a:rPr sz="2450" spc="-835" dirty="0">
                <a:latin typeface="Times New Roman"/>
                <a:cs typeface="Times New Roman"/>
              </a:rPr>
              <a:t>¨</a:t>
            </a:r>
            <a:r>
              <a:rPr sz="2450" spc="-15" dirty="0">
                <a:latin typeface="Times New Roman"/>
                <a:cs typeface="Times New Roman"/>
              </a:rPr>
              <a:t>odinger’s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equation,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will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 	</a:t>
            </a:r>
            <a:r>
              <a:rPr sz="2450" dirty="0">
                <a:latin typeface="Times New Roman"/>
                <a:cs typeface="Times New Roman"/>
              </a:rPr>
              <a:t>properly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normalized,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represents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wavefunction.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need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start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over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</a:t>
            </a:r>
            <a:r>
              <a:rPr sz="2450" spc="-110" dirty="0">
                <a:latin typeface="Times New Roman"/>
                <a:cs typeface="Times New Roman"/>
              </a:rPr>
              <a:t>c</a:t>
            </a:r>
            <a:r>
              <a:rPr sz="2450" spc="-35" dirty="0">
                <a:latin typeface="Times New Roman"/>
                <a:cs typeface="Times New Roman"/>
              </a:rPr>
              <a:t>hr</a:t>
            </a:r>
            <a:r>
              <a:rPr sz="2450" spc="-855" dirty="0">
                <a:latin typeface="Times New Roman"/>
                <a:cs typeface="Times New Roman"/>
              </a:rPr>
              <a:t>¨</a:t>
            </a:r>
            <a:r>
              <a:rPr sz="2450" spc="-35" dirty="0">
                <a:latin typeface="Times New Roman"/>
                <a:cs typeface="Times New Roman"/>
              </a:rPr>
              <a:t>odinger’s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 	</a:t>
            </a:r>
            <a:r>
              <a:rPr sz="2450" spc="-10" dirty="0">
                <a:latin typeface="Times New Roman"/>
                <a:cs typeface="Times New Roman"/>
              </a:rPr>
              <a:t>completely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wavefunction;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valid.</a:t>
            </a:r>
            <a:endParaRPr sz="2450">
              <a:latin typeface="Times New Roman"/>
              <a:cs typeface="Times New Roman"/>
            </a:endParaRPr>
          </a:p>
          <a:p>
            <a:pPr marL="382270" indent="-361950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spc="-10" dirty="0">
                <a:latin typeface="Times New Roman"/>
                <a:cs typeface="Times New Roman"/>
              </a:rPr>
              <a:t>Your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fine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-114" dirty="0"/>
              <a:t>You</a:t>
            </a:r>
            <a:r>
              <a:rPr spc="-25" dirty="0"/>
              <a:t> </a:t>
            </a:r>
            <a:r>
              <a:rPr spc="-30" dirty="0"/>
              <a:t>have</a:t>
            </a:r>
            <a:r>
              <a:rPr spc="-25" dirty="0"/>
              <a:t> </a:t>
            </a:r>
            <a:r>
              <a:rPr dirty="0"/>
              <a:t>been</a:t>
            </a:r>
            <a:r>
              <a:rPr spc="-25" dirty="0"/>
              <a:t> </a:t>
            </a:r>
            <a:r>
              <a:rPr spc="-55" dirty="0"/>
              <a:t>given</a:t>
            </a:r>
            <a:r>
              <a:rPr spc="-25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potential</a:t>
            </a:r>
            <a:r>
              <a:rPr spc="-25" dirty="0"/>
              <a:t> energy </a:t>
            </a:r>
            <a:r>
              <a:rPr dirty="0"/>
              <a:t>function</a:t>
            </a:r>
            <a:r>
              <a:rPr spc="-40" dirty="0"/>
              <a:t> </a:t>
            </a:r>
            <a:r>
              <a:rPr i="1" spc="-150" dirty="0">
                <a:latin typeface="Times New Roman"/>
                <a:cs typeface="Times New Roman"/>
              </a:rPr>
              <a:t>U</a:t>
            </a:r>
            <a:r>
              <a:rPr i="1" spc="-340" dirty="0">
                <a:latin typeface="Times New Roman"/>
                <a:cs typeface="Times New Roman"/>
              </a:rPr>
              <a:t> 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-25" dirty="0"/>
              <a:t> </a:t>
            </a:r>
            <a:r>
              <a:rPr dirty="0"/>
              <a:t>around</a:t>
            </a:r>
            <a:r>
              <a:rPr spc="-25" dirty="0"/>
              <a:t> an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8819" y="1605583"/>
            <a:ext cx="84588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object,</a:t>
            </a:r>
            <a:r>
              <a:rPr sz="2450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80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you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Times New Roman"/>
                <a:cs typeface="Times New Roman"/>
              </a:rPr>
              <a:t>have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found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satisfies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S</a:t>
            </a:r>
            <a:r>
              <a:rPr sz="2450" spc="-30" dirty="0">
                <a:latin typeface="Times New Roman"/>
                <a:cs typeface="Times New Roman"/>
              </a:rPr>
              <a:t>c</a:t>
            </a:r>
            <a:r>
              <a:rPr sz="2450" spc="45" dirty="0">
                <a:latin typeface="Times New Roman"/>
                <a:cs typeface="Times New Roman"/>
              </a:rPr>
              <a:t>hr</a:t>
            </a:r>
            <a:r>
              <a:rPr sz="2450" spc="-1190" dirty="0">
                <a:latin typeface="Times New Roman"/>
                <a:cs typeface="Times New Roman"/>
              </a:rPr>
              <a:t>o</a:t>
            </a:r>
            <a:r>
              <a:rPr sz="2450" spc="40" dirty="0">
                <a:latin typeface="Times New Roman"/>
                <a:cs typeface="Times New Roman"/>
              </a:rPr>
              <a:t>¨</a:t>
            </a:r>
            <a:r>
              <a:rPr sz="2450" spc="45" dirty="0">
                <a:latin typeface="Times New Roman"/>
                <a:cs typeface="Times New Roman"/>
              </a:rPr>
              <a:t>dinger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91044" y="1731567"/>
            <a:ext cx="173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b="0" spc="-50" dirty="0">
                <a:latin typeface="Yu Gothic Medium"/>
                <a:cs typeface="Yu Gothic Medium"/>
              </a:rPr>
              <a:t>/</a:t>
            </a:r>
            <a:endParaRPr sz="2450">
              <a:latin typeface="Yu Gothic Medium"/>
              <a:cs typeface="Yu Gothic Medi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00911" y="1885270"/>
            <a:ext cx="28765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260" dirty="0">
                <a:latin typeface="Cambria"/>
                <a:cs typeface="Cambria"/>
              </a:rPr>
              <a:t>∞</a:t>
            </a:r>
            <a:endParaRPr sz="2050">
              <a:latin typeface="Cambria"/>
              <a:cs typeface="Cambr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39698" y="2146852"/>
            <a:ext cx="49212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360" dirty="0">
                <a:latin typeface="Cambria"/>
                <a:cs typeface="Cambria"/>
              </a:rPr>
              <a:t>−∞</a:t>
            </a:r>
            <a:endParaRPr sz="205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49690" y="1923307"/>
            <a:ext cx="1460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-50" dirty="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65007" y="1985161"/>
            <a:ext cx="12725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55" dirty="0">
                <a:latin typeface="Cambria"/>
                <a:cs typeface="Cambria"/>
              </a:rPr>
              <a:t>|</a:t>
            </a:r>
            <a:r>
              <a:rPr sz="2450" i="1" spc="55" dirty="0">
                <a:latin typeface="Times New Roman"/>
                <a:cs typeface="Times New Roman"/>
              </a:rPr>
              <a:t>ψ</a:t>
            </a:r>
            <a:r>
              <a:rPr sz="2450" spc="55" dirty="0">
                <a:latin typeface="Times New Roman"/>
                <a:cs typeface="Times New Roman"/>
              </a:rPr>
              <a:t>(</a:t>
            </a:r>
            <a:r>
              <a:rPr sz="2450" i="1" spc="55" dirty="0">
                <a:latin typeface="Times New Roman"/>
                <a:cs typeface="Times New Roman"/>
              </a:rPr>
              <a:t>x</a:t>
            </a:r>
            <a:r>
              <a:rPr sz="2450" spc="55" dirty="0">
                <a:latin typeface="Times New Roman"/>
                <a:cs typeface="Times New Roman"/>
              </a:rPr>
              <a:t>)</a:t>
            </a:r>
            <a:r>
              <a:rPr sz="2450" spc="55" dirty="0">
                <a:latin typeface="Cambria"/>
                <a:cs typeface="Cambria"/>
              </a:rPr>
              <a:t>|</a:t>
            </a:r>
            <a:r>
              <a:rPr sz="2450" spc="470" dirty="0">
                <a:latin typeface="Cambria"/>
                <a:cs typeface="Cambria"/>
              </a:rPr>
              <a:t> </a:t>
            </a:r>
            <a:r>
              <a:rPr sz="2450" i="1" spc="135" dirty="0">
                <a:latin typeface="Times New Roman"/>
                <a:cs typeface="Times New Roman"/>
              </a:rPr>
              <a:t>dx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8819" y="1985161"/>
            <a:ext cx="673735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49605" algn="l"/>
              </a:tabLst>
            </a:pP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for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i="1" spc="-150" dirty="0">
                <a:latin typeface="Times New Roman"/>
                <a:cs typeface="Times New Roman"/>
              </a:rPr>
              <a:t>U</a:t>
            </a:r>
            <a:r>
              <a:rPr sz="2450" i="1" spc="-35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(</a:t>
            </a:r>
            <a:r>
              <a:rPr sz="2450" i="1" spc="95" dirty="0">
                <a:latin typeface="Times New Roman"/>
                <a:cs typeface="Times New Roman"/>
              </a:rPr>
              <a:t>x</a:t>
            </a:r>
            <a:r>
              <a:rPr sz="2450" spc="95" dirty="0">
                <a:latin typeface="Times New Roman"/>
                <a:cs typeface="Times New Roman"/>
              </a:rPr>
              <a:t>).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You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have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also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determined</a:t>
            </a:r>
            <a:r>
              <a:rPr sz="2450" spc="-114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that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9.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75" dirty="0">
                <a:latin typeface="Times New Roman"/>
                <a:cs typeface="Times New Roman"/>
              </a:rPr>
              <a:t>What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conclude?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7745" y="2946754"/>
            <a:ext cx="8267700" cy="31743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just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divide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your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3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3.</a:t>
            </a:r>
            <a:r>
              <a:rPr sz="2450" spc="229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resulting 	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will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still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solve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S</a:t>
            </a:r>
            <a:r>
              <a:rPr sz="2450" spc="-95" dirty="0">
                <a:latin typeface="Times New Roman"/>
                <a:cs typeface="Times New Roman"/>
              </a:rPr>
              <a:t>c</a:t>
            </a:r>
            <a:r>
              <a:rPr sz="2450" spc="-15" dirty="0">
                <a:latin typeface="Times New Roman"/>
                <a:cs typeface="Times New Roman"/>
              </a:rPr>
              <a:t>hr</a:t>
            </a:r>
            <a:r>
              <a:rPr sz="2450" spc="-835" dirty="0">
                <a:latin typeface="Times New Roman"/>
                <a:cs typeface="Times New Roman"/>
              </a:rPr>
              <a:t>¨</a:t>
            </a:r>
            <a:r>
              <a:rPr sz="2450" spc="-15" dirty="0">
                <a:latin typeface="Times New Roman"/>
                <a:cs typeface="Times New Roman"/>
              </a:rPr>
              <a:t>odinger’s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equation,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will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 	</a:t>
            </a:r>
            <a:r>
              <a:rPr sz="2450" dirty="0">
                <a:latin typeface="Times New Roman"/>
                <a:cs typeface="Times New Roman"/>
              </a:rPr>
              <a:t>properly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normalized,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represents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wavefunction.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need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start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over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S</a:t>
            </a:r>
            <a:r>
              <a:rPr sz="2450" spc="-110" dirty="0">
                <a:latin typeface="Times New Roman"/>
                <a:cs typeface="Times New Roman"/>
              </a:rPr>
              <a:t>c</a:t>
            </a:r>
            <a:r>
              <a:rPr sz="2450" spc="-35" dirty="0">
                <a:latin typeface="Times New Roman"/>
                <a:cs typeface="Times New Roman"/>
              </a:rPr>
              <a:t>hr</a:t>
            </a:r>
            <a:r>
              <a:rPr sz="2450" spc="-855" dirty="0">
                <a:latin typeface="Times New Roman"/>
                <a:cs typeface="Times New Roman"/>
              </a:rPr>
              <a:t>¨</a:t>
            </a:r>
            <a:r>
              <a:rPr sz="2450" spc="-35" dirty="0">
                <a:latin typeface="Times New Roman"/>
                <a:cs typeface="Times New Roman"/>
              </a:rPr>
              <a:t>odinger’s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 	</a:t>
            </a:r>
            <a:r>
              <a:rPr sz="2450" spc="-10" dirty="0">
                <a:latin typeface="Times New Roman"/>
                <a:cs typeface="Times New Roman"/>
              </a:rPr>
              <a:t>completely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wavefunction;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valid.</a:t>
            </a:r>
            <a:endParaRPr sz="2450">
              <a:latin typeface="Times New Roman"/>
              <a:cs typeface="Times New Roman"/>
            </a:endParaRPr>
          </a:p>
          <a:p>
            <a:pPr marL="393700" indent="-361950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10" dirty="0">
                <a:latin typeface="Times New Roman"/>
                <a:cs typeface="Times New Roman"/>
              </a:rPr>
              <a:t>Your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fine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is.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119" y="889022"/>
            <a:ext cx="82804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7322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1112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331845" algn="l"/>
              </a:tabLst>
            </a:pPr>
            <a:r>
              <a:rPr dirty="0"/>
              <a:t>Does</a:t>
            </a:r>
            <a:r>
              <a:rPr spc="155" dirty="0"/>
              <a:t> </a:t>
            </a:r>
            <a:r>
              <a:rPr dirty="0"/>
              <a:t>the</a:t>
            </a:r>
            <a:r>
              <a:rPr spc="160" dirty="0"/>
              <a:t> </a:t>
            </a:r>
            <a:r>
              <a:rPr dirty="0"/>
              <a:t>ground</a:t>
            </a:r>
            <a:r>
              <a:rPr spc="155" dirty="0"/>
              <a:t> </a:t>
            </a:r>
            <a:r>
              <a:rPr spc="50" dirty="0"/>
              <a:t>state</a:t>
            </a:r>
            <a:r>
              <a:rPr spc="160" dirty="0"/>
              <a:t> </a:t>
            </a:r>
            <a:r>
              <a:rPr dirty="0"/>
              <a:t>of</a:t>
            </a:r>
            <a:r>
              <a:rPr spc="155" dirty="0"/>
              <a:t> </a:t>
            </a:r>
            <a:r>
              <a:rPr dirty="0"/>
              <a:t>a</a:t>
            </a:r>
            <a:r>
              <a:rPr spc="160" dirty="0"/>
              <a:t> </a:t>
            </a:r>
            <a:r>
              <a:rPr dirty="0"/>
              <a:t>system</a:t>
            </a:r>
            <a:r>
              <a:rPr spc="155" dirty="0"/>
              <a:t> </a:t>
            </a:r>
            <a:r>
              <a:rPr dirty="0"/>
              <a:t>have</a:t>
            </a:r>
            <a:r>
              <a:rPr spc="160" dirty="0"/>
              <a:t> </a:t>
            </a:r>
            <a:r>
              <a:rPr dirty="0"/>
              <a:t>a</a:t>
            </a:r>
            <a:r>
              <a:rPr spc="155" dirty="0"/>
              <a:t> </a:t>
            </a:r>
            <a:r>
              <a:rPr dirty="0"/>
              <a:t>nonzero</a:t>
            </a:r>
            <a:r>
              <a:rPr spc="160" dirty="0"/>
              <a:t> </a:t>
            </a:r>
            <a:r>
              <a:rPr dirty="0"/>
              <a:t>energy</a:t>
            </a:r>
            <a:r>
              <a:rPr spc="155" dirty="0"/>
              <a:t> </a:t>
            </a:r>
            <a:r>
              <a:rPr spc="-10" dirty="0"/>
              <a:t>uncer- </a:t>
            </a:r>
            <a:r>
              <a:rPr dirty="0"/>
              <a:t>tainty</a:t>
            </a:r>
            <a:r>
              <a:rPr spc="215" dirty="0"/>
              <a:t> </a:t>
            </a:r>
            <a:r>
              <a:rPr dirty="0"/>
              <a:t>associated</a:t>
            </a:r>
            <a:r>
              <a:rPr spc="220" dirty="0"/>
              <a:t> </a:t>
            </a:r>
            <a:r>
              <a:rPr dirty="0"/>
              <a:t>with</a:t>
            </a:r>
            <a:r>
              <a:rPr spc="215" dirty="0"/>
              <a:t> </a:t>
            </a:r>
            <a:r>
              <a:rPr spc="-25" dirty="0"/>
              <a:t>it?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042037"/>
            <a:ext cx="8256270" cy="1923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spc="-45" dirty="0">
                <a:latin typeface="Times New Roman"/>
                <a:cs typeface="Times New Roman"/>
              </a:rPr>
              <a:t>Yes,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uncertainty.</a:t>
            </a:r>
            <a:endParaRPr sz="2450">
              <a:latin typeface="Times New Roman"/>
              <a:cs typeface="Times New Roman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No,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ground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always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3540" algn="l"/>
                <a:tab pos="1195705" algn="l"/>
                <a:tab pos="2306320" algn="l"/>
                <a:tab pos="3011805" algn="l"/>
                <a:tab pos="3292475" algn="l"/>
                <a:tab pos="4311650" algn="l"/>
                <a:tab pos="5056505" algn="l"/>
                <a:tab pos="5753735" algn="l"/>
                <a:tab pos="6814820" algn="l"/>
                <a:tab pos="7776845" algn="l"/>
              </a:tabLst>
            </a:pPr>
            <a:r>
              <a:rPr sz="2450" spc="-20" dirty="0">
                <a:latin typeface="Times New Roman"/>
                <a:cs typeface="Times New Roman"/>
              </a:rPr>
              <a:t>Some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systems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have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ground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40" dirty="0">
                <a:latin typeface="Times New Roman"/>
                <a:cs typeface="Times New Roman"/>
              </a:rPr>
              <a:t>state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with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definite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and 	</a:t>
            </a:r>
            <a:r>
              <a:rPr sz="2450" dirty="0">
                <a:latin typeface="Times New Roman"/>
                <a:cs typeface="Times New Roman"/>
              </a:rPr>
              <a:t>others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ground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some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uncertainty.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2619" y="889022"/>
            <a:ext cx="8420100" cy="4210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8900" algn="just">
              <a:lnSpc>
                <a:spcPct val="100000"/>
              </a:lnSpc>
              <a:spcBef>
                <a:spcPts val="95"/>
              </a:spcBef>
              <a:tabLst>
                <a:tab pos="17957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5.2.</a:t>
            </a:r>
            <a:r>
              <a:rPr sz="1200" spc="35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ENERGY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EIGENSTATES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TIME-INDEPENDENT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SCH</a:t>
            </a:r>
            <a:r>
              <a:rPr sz="1200" spc="35" dirty="0">
                <a:latin typeface="Times New Roman"/>
                <a:cs typeface="Times New Roman"/>
              </a:rPr>
              <a:t>R</a:t>
            </a:r>
            <a:r>
              <a:rPr sz="1200" spc="-675" dirty="0">
                <a:latin typeface="Times New Roman"/>
                <a:cs typeface="Times New Roman"/>
              </a:rPr>
              <a:t>O</a:t>
            </a:r>
            <a:r>
              <a:rPr sz="1800" spc="60" baseline="13888" dirty="0">
                <a:latin typeface="Times New Roman"/>
                <a:cs typeface="Times New Roman"/>
              </a:rPr>
              <a:t>¨</a:t>
            </a:r>
            <a:r>
              <a:rPr sz="1800" spc="-104" baseline="13888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DINGER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4"/>
              </a:spcBef>
            </a:pPr>
            <a:endParaRPr sz="1200">
              <a:latin typeface="Times New Roman"/>
              <a:cs typeface="Times New Roman"/>
            </a:endParaRPr>
          </a:p>
          <a:p>
            <a:pPr marL="88900" algn="just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Does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ground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system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nonzero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uncertainty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associated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it?</a:t>
            </a:r>
            <a:r>
              <a:rPr sz="1400" spc="4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one.)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400">
              <a:latin typeface="Times New Roman"/>
              <a:cs typeface="Times New Roman"/>
            </a:endParaRPr>
          </a:p>
          <a:p>
            <a:pPr marL="459740" indent="-257175">
              <a:lnSpc>
                <a:spcPct val="100000"/>
              </a:lnSpc>
              <a:buAutoNum type="alphaUcPeriod"/>
              <a:tabLst>
                <a:tab pos="459740" algn="l"/>
              </a:tabLst>
            </a:pPr>
            <a:r>
              <a:rPr sz="1400" dirty="0">
                <a:latin typeface="Times New Roman"/>
                <a:cs typeface="Times New Roman"/>
              </a:rPr>
              <a:t>Yes,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states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some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uncertainty.</a:t>
            </a:r>
            <a:endParaRPr sz="1400">
              <a:latin typeface="Times New Roman"/>
              <a:cs typeface="Times New Roman"/>
            </a:endParaRPr>
          </a:p>
          <a:p>
            <a:pPr marL="459740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59740" algn="l"/>
              </a:tabLst>
            </a:pPr>
            <a:r>
              <a:rPr sz="1400" dirty="0">
                <a:latin typeface="Times New Roman"/>
                <a:cs typeface="Times New Roman"/>
              </a:rPr>
              <a:t>No,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ground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always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has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definite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value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energy.</a:t>
            </a:r>
            <a:endParaRPr sz="1400">
              <a:latin typeface="Times New Roman"/>
              <a:cs typeface="Times New Roman"/>
            </a:endParaRPr>
          </a:p>
          <a:p>
            <a:pPr marL="460375" marR="94615" indent="-252729">
              <a:lnSpc>
                <a:spcPct val="106700"/>
              </a:lnSpc>
              <a:spcBef>
                <a:spcPts val="1000"/>
              </a:spcBef>
              <a:buAutoNum type="alphaUcPeriod"/>
              <a:tabLst>
                <a:tab pos="460375" algn="l"/>
              </a:tabLst>
            </a:pPr>
            <a:r>
              <a:rPr sz="1400" dirty="0">
                <a:latin typeface="Times New Roman"/>
                <a:cs typeface="Times New Roman"/>
              </a:rPr>
              <a:t>Some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systems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ground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definite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others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ground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some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uncertainty.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77470" algn="just">
              <a:lnSpc>
                <a:spcPct val="1000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85" dirty="0">
                <a:latin typeface="Georgia"/>
                <a:cs typeface="Georgia"/>
              </a:rPr>
              <a:t>  </a:t>
            </a:r>
            <a:r>
              <a:rPr sz="1400" spc="-25" dirty="0">
                <a:latin typeface="Times New Roman"/>
                <a:cs typeface="Times New Roman"/>
              </a:rPr>
              <a:t>B.</a:t>
            </a:r>
            <a:endParaRPr sz="1400">
              <a:latin typeface="Times New Roman"/>
              <a:cs typeface="Times New Roman"/>
            </a:endParaRPr>
          </a:p>
          <a:p>
            <a:pPr marL="88900" marR="91440" algn="just">
              <a:lnSpc>
                <a:spcPct val="106700"/>
              </a:lnSpc>
              <a:spcBef>
                <a:spcPts val="600"/>
              </a:spcBef>
            </a:pP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might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very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reasonably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give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same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answer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first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excited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state,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second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excited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state,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on.</a:t>
            </a:r>
            <a:r>
              <a:rPr sz="1400" spc="260" dirty="0">
                <a:latin typeface="Times New Roman"/>
                <a:cs typeface="Times New Roman"/>
              </a:rPr>
              <a:t> 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definition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its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lack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uncertainty.</a:t>
            </a:r>
            <a:r>
              <a:rPr sz="1400" spc="260" dirty="0">
                <a:latin typeface="Times New Roman"/>
                <a:cs typeface="Times New Roman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has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an </a:t>
            </a:r>
            <a:r>
              <a:rPr sz="1400" spc="55" dirty="0">
                <a:latin typeface="Times New Roman"/>
                <a:cs typeface="Times New Roman"/>
              </a:rPr>
              <a:t>uncertain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superposition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different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eigenstates.</a:t>
            </a:r>
            <a:endParaRPr sz="1400">
              <a:latin typeface="Times New Roman"/>
              <a:cs typeface="Times New Roman"/>
            </a:endParaRPr>
          </a:p>
          <a:p>
            <a:pPr marL="88900" marR="92710" algn="just">
              <a:lnSpc>
                <a:spcPct val="106700"/>
              </a:lnSpc>
              <a:spcBef>
                <a:spcPts val="595"/>
              </a:spcBef>
            </a:pPr>
            <a:r>
              <a:rPr sz="1400" spc="90" dirty="0">
                <a:latin typeface="Times New Roman"/>
                <a:cs typeface="Times New Roman"/>
              </a:rPr>
              <a:t>But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more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advanced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note,</a:t>
            </a:r>
            <a:r>
              <a:rPr sz="1400" spc="39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actual</a:t>
            </a:r>
            <a:r>
              <a:rPr sz="1400" spc="3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measured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eigenstates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small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uncertainty</a:t>
            </a:r>
            <a:r>
              <a:rPr sz="1400" spc="37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(or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“width”)— </a:t>
            </a:r>
            <a:r>
              <a:rPr sz="1400" b="0" i="1" spc="-65" dirty="0">
                <a:latin typeface="Bookman Old Style"/>
                <a:cs typeface="Bookman Old Style"/>
              </a:rPr>
              <a:t>except</a:t>
            </a:r>
            <a:r>
              <a:rPr sz="1400" b="0" i="1" spc="265" dirty="0">
                <a:latin typeface="Bookman Old Style"/>
                <a:cs typeface="Bookman Old Style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ground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state.</a:t>
            </a:r>
            <a:r>
              <a:rPr sz="1400" spc="37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truly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definite,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can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conclude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time-energy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uncertainty </a:t>
            </a:r>
            <a:r>
              <a:rPr sz="1400" dirty="0">
                <a:latin typeface="Times New Roman"/>
                <a:cs typeface="Times New Roman"/>
              </a:rPr>
              <a:t>principle:</a:t>
            </a:r>
            <a:r>
              <a:rPr sz="1400" spc="3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ground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never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decay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(since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has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nowhere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decay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to),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must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zero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energy uncertainty.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72225" y="878291"/>
            <a:ext cx="260223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24739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5.3</a:t>
            </a:r>
            <a:r>
              <a:rPr sz="1700" b="1" dirty="0">
                <a:latin typeface="Georgia"/>
                <a:cs typeface="Georgia"/>
              </a:rPr>
              <a:t>	The</a:t>
            </a:r>
            <a:r>
              <a:rPr sz="1700" b="1" spc="95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Infinite</a:t>
            </a:r>
            <a:r>
              <a:rPr sz="1700" b="1" spc="95" dirty="0">
                <a:latin typeface="Georgia"/>
                <a:cs typeface="Georgia"/>
              </a:rPr>
              <a:t> </a:t>
            </a:r>
            <a:r>
              <a:rPr sz="1700" b="1" spc="-55" dirty="0">
                <a:latin typeface="Georgia"/>
                <a:cs typeface="Georgia"/>
              </a:rPr>
              <a:t>Square</a:t>
            </a:r>
            <a:r>
              <a:rPr sz="1700" b="1" spc="100" dirty="0">
                <a:latin typeface="Georgia"/>
                <a:cs typeface="Georgia"/>
              </a:rPr>
              <a:t> </a:t>
            </a:r>
            <a:r>
              <a:rPr sz="1700" b="1" spc="-35" dirty="0">
                <a:latin typeface="Georgia"/>
                <a:cs typeface="Georgia"/>
              </a:rPr>
              <a:t>Well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When</a:t>
            </a:r>
            <a:r>
              <a:rPr spc="335" dirty="0"/>
              <a:t> </a:t>
            </a:r>
            <a:r>
              <a:rPr spc="-140" dirty="0"/>
              <a:t>we</a:t>
            </a:r>
            <a:r>
              <a:rPr spc="335" dirty="0"/>
              <a:t> </a:t>
            </a:r>
            <a:r>
              <a:rPr spc="-60" dirty="0"/>
              <a:t>solved</a:t>
            </a:r>
            <a:r>
              <a:rPr spc="335" dirty="0"/>
              <a:t> </a:t>
            </a:r>
            <a:r>
              <a:rPr spc="-60" dirty="0"/>
              <a:t>for</a:t>
            </a:r>
            <a:r>
              <a:rPr spc="330" dirty="0"/>
              <a:t> </a:t>
            </a:r>
            <a:r>
              <a:rPr spc="45" dirty="0"/>
              <a:t>the</a:t>
            </a:r>
            <a:r>
              <a:rPr spc="335" dirty="0"/>
              <a:t> </a:t>
            </a:r>
            <a:r>
              <a:rPr spc="-35" dirty="0"/>
              <a:t>energy</a:t>
            </a:r>
            <a:r>
              <a:rPr spc="335" dirty="0"/>
              <a:t> </a:t>
            </a:r>
            <a:r>
              <a:rPr spc="-35" dirty="0"/>
              <a:t>eigenfunctions</a:t>
            </a:r>
            <a:r>
              <a:rPr spc="335" dirty="0"/>
              <a:t> </a:t>
            </a:r>
            <a:r>
              <a:rPr spc="-114" dirty="0"/>
              <a:t>of</a:t>
            </a:r>
            <a:r>
              <a:rPr spc="335" dirty="0"/>
              <a:t> </a:t>
            </a:r>
            <a:r>
              <a:rPr spc="40" dirty="0"/>
              <a:t>a</a:t>
            </a:r>
            <a:r>
              <a:rPr spc="335" dirty="0"/>
              <a:t> </a:t>
            </a:r>
            <a:r>
              <a:rPr spc="5" dirty="0"/>
              <a:t>particle</a:t>
            </a:r>
            <a:r>
              <a:rPr spc="335" dirty="0"/>
              <a:t> </a:t>
            </a:r>
            <a:r>
              <a:rPr spc="-10" dirty="0"/>
              <a:t>in</a:t>
            </a:r>
            <a:r>
              <a:rPr spc="335" dirty="0"/>
              <a:t> </a:t>
            </a:r>
            <a:r>
              <a:rPr spc="40" dirty="0"/>
              <a:t>a</a:t>
            </a:r>
            <a:r>
              <a:rPr spc="20" dirty="0"/>
              <a:t> </a:t>
            </a:r>
            <a:r>
              <a:rPr spc="-15" dirty="0"/>
              <a:t>square</a:t>
            </a:r>
            <a:r>
              <a:rPr spc="-70" dirty="0"/>
              <a:t> </a:t>
            </a:r>
            <a:r>
              <a:rPr spc="-85" dirty="0"/>
              <a:t>well,</a:t>
            </a:r>
            <a:r>
              <a:rPr spc="-30" dirty="0"/>
              <a:t> </a:t>
            </a:r>
            <a:r>
              <a:rPr spc="45" dirty="0"/>
              <a:t>the</a:t>
            </a:r>
            <a:r>
              <a:rPr spc="-70" dirty="0"/>
              <a:t> </a:t>
            </a:r>
            <a:r>
              <a:rPr spc="-10" dirty="0"/>
              <a:t>resulting</a:t>
            </a:r>
            <a:r>
              <a:rPr spc="-70" dirty="0"/>
              <a:t> </a:t>
            </a:r>
            <a:r>
              <a:rPr spc="-35" dirty="0"/>
              <a:t>energy</a:t>
            </a:r>
            <a:r>
              <a:rPr spc="-70" dirty="0"/>
              <a:t> was </a:t>
            </a:r>
            <a:r>
              <a:rPr dirty="0"/>
              <a:t>quantized</a:t>
            </a:r>
            <a:r>
              <a:rPr spc="-65" dirty="0"/>
              <a:t> </a:t>
            </a:r>
            <a:r>
              <a:rPr spc="-15" dirty="0"/>
              <a:t>because.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spc="-30" dirty="0"/>
              <a:t>(Choose</a:t>
            </a:r>
            <a:r>
              <a:rPr spc="-50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549968"/>
            <a:ext cx="8257540" cy="217487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</a:t>
            </a:r>
            <a:r>
              <a:rPr sz="2450" spc="-85" dirty="0">
                <a:latin typeface="Times New Roman"/>
                <a:cs typeface="Times New Roman"/>
              </a:rPr>
              <a:t>c</a:t>
            </a:r>
            <a:r>
              <a:rPr sz="2450" spc="-10" dirty="0">
                <a:latin typeface="Times New Roman"/>
                <a:cs typeface="Times New Roman"/>
              </a:rPr>
              <a:t>hr</a:t>
            </a:r>
            <a:r>
              <a:rPr sz="2450" spc="-1245" dirty="0">
                <a:latin typeface="Times New Roman"/>
                <a:cs typeface="Times New Roman"/>
              </a:rPr>
              <a:t>o</a:t>
            </a:r>
            <a:r>
              <a:rPr sz="2450" spc="-10" dirty="0">
                <a:latin typeface="Times New Roman"/>
                <a:cs typeface="Times New Roman"/>
              </a:rPr>
              <a:t>¨dinger’s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produced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quantized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val- 	</a:t>
            </a:r>
            <a:r>
              <a:rPr sz="2450" dirty="0">
                <a:latin typeface="Times New Roman"/>
                <a:cs typeface="Times New Roman"/>
              </a:rPr>
              <a:t>ues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i="1" spc="190" dirty="0">
                <a:latin typeface="Times New Roman"/>
                <a:cs typeface="Times New Roman"/>
              </a:rPr>
              <a:t>E</a:t>
            </a:r>
            <a:r>
              <a:rPr sz="2450" spc="19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produced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quantized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values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i="1" spc="190" dirty="0">
                <a:latin typeface="Times New Roman"/>
                <a:cs typeface="Times New Roman"/>
              </a:rPr>
              <a:t>E</a:t>
            </a:r>
            <a:r>
              <a:rPr sz="2450" spc="19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  <a:tab pos="918210" algn="l"/>
                <a:tab pos="2086610" algn="l"/>
                <a:tab pos="3786504" algn="l"/>
                <a:tab pos="4174490" algn="l"/>
                <a:tab pos="4450080" algn="l"/>
                <a:tab pos="6088380" algn="l"/>
                <a:tab pos="6800850" algn="l"/>
                <a:tab pos="7331709" algn="l"/>
              </a:tabLst>
            </a:pPr>
            <a:r>
              <a:rPr sz="2450" spc="-25" dirty="0">
                <a:latin typeface="Times New Roman"/>
                <a:cs typeface="Times New Roman"/>
              </a:rPr>
              <a:t>We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imposed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quantization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as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requirement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after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algebra 	</a:t>
            </a:r>
            <a:r>
              <a:rPr sz="2450" dirty="0">
                <a:latin typeface="Times New Roman"/>
                <a:cs typeface="Times New Roman"/>
              </a:rPr>
              <a:t>was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done.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5A619F6-55EF-B9BE-8212-E2780D943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E6DD65-0FFC-71BA-CCF4-71EE2BEE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338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10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When</a:t>
            </a:r>
            <a:r>
              <a:rPr spc="335" dirty="0"/>
              <a:t> </a:t>
            </a:r>
            <a:r>
              <a:rPr spc="-140" dirty="0"/>
              <a:t>we</a:t>
            </a:r>
            <a:r>
              <a:rPr spc="335" dirty="0"/>
              <a:t> </a:t>
            </a:r>
            <a:r>
              <a:rPr spc="-60" dirty="0"/>
              <a:t>solved</a:t>
            </a:r>
            <a:r>
              <a:rPr spc="335" dirty="0"/>
              <a:t> </a:t>
            </a:r>
            <a:r>
              <a:rPr spc="-60" dirty="0"/>
              <a:t>for</a:t>
            </a:r>
            <a:r>
              <a:rPr spc="330" dirty="0"/>
              <a:t> </a:t>
            </a:r>
            <a:r>
              <a:rPr spc="45" dirty="0"/>
              <a:t>the</a:t>
            </a:r>
            <a:r>
              <a:rPr spc="335" dirty="0"/>
              <a:t> </a:t>
            </a:r>
            <a:r>
              <a:rPr spc="-35" dirty="0"/>
              <a:t>energy</a:t>
            </a:r>
            <a:r>
              <a:rPr spc="335" dirty="0"/>
              <a:t> </a:t>
            </a:r>
            <a:r>
              <a:rPr spc="-35" dirty="0"/>
              <a:t>eigenfunctions</a:t>
            </a:r>
            <a:r>
              <a:rPr spc="335" dirty="0"/>
              <a:t> </a:t>
            </a:r>
            <a:r>
              <a:rPr spc="-114" dirty="0"/>
              <a:t>of</a:t>
            </a:r>
            <a:r>
              <a:rPr spc="335" dirty="0"/>
              <a:t> </a:t>
            </a:r>
            <a:r>
              <a:rPr spc="40" dirty="0"/>
              <a:t>a</a:t>
            </a:r>
            <a:r>
              <a:rPr spc="335" dirty="0"/>
              <a:t> </a:t>
            </a:r>
            <a:r>
              <a:rPr spc="5" dirty="0"/>
              <a:t>particle</a:t>
            </a:r>
            <a:r>
              <a:rPr spc="335" dirty="0"/>
              <a:t> </a:t>
            </a:r>
            <a:r>
              <a:rPr spc="-10" dirty="0"/>
              <a:t>in</a:t>
            </a:r>
            <a:r>
              <a:rPr spc="335" dirty="0"/>
              <a:t> </a:t>
            </a:r>
            <a:r>
              <a:rPr spc="40" dirty="0"/>
              <a:t>a</a:t>
            </a:r>
            <a:r>
              <a:rPr spc="20" dirty="0"/>
              <a:t> </a:t>
            </a:r>
            <a:r>
              <a:rPr spc="-15" dirty="0"/>
              <a:t>square</a:t>
            </a:r>
            <a:r>
              <a:rPr spc="-70" dirty="0"/>
              <a:t> </a:t>
            </a:r>
            <a:r>
              <a:rPr spc="-85" dirty="0"/>
              <a:t>well,</a:t>
            </a:r>
            <a:r>
              <a:rPr spc="-30" dirty="0"/>
              <a:t> </a:t>
            </a:r>
            <a:r>
              <a:rPr spc="45" dirty="0"/>
              <a:t>the</a:t>
            </a:r>
            <a:r>
              <a:rPr spc="-70" dirty="0"/>
              <a:t> </a:t>
            </a:r>
            <a:r>
              <a:rPr spc="-10" dirty="0"/>
              <a:t>resulting</a:t>
            </a:r>
            <a:r>
              <a:rPr spc="-70" dirty="0"/>
              <a:t> </a:t>
            </a:r>
            <a:r>
              <a:rPr spc="-35" dirty="0"/>
              <a:t>energy</a:t>
            </a:r>
            <a:r>
              <a:rPr spc="-70" dirty="0"/>
              <a:t> was </a:t>
            </a:r>
            <a:r>
              <a:rPr dirty="0"/>
              <a:t>quantized</a:t>
            </a:r>
            <a:r>
              <a:rPr spc="-65" dirty="0"/>
              <a:t> </a:t>
            </a:r>
            <a:r>
              <a:rPr spc="-15" dirty="0"/>
              <a:t>because.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spc="-30" dirty="0"/>
              <a:t>(Choose</a:t>
            </a:r>
            <a:r>
              <a:rPr spc="-50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549968"/>
            <a:ext cx="8268970" cy="279463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</a:t>
            </a:r>
            <a:r>
              <a:rPr sz="2450" spc="-85" dirty="0">
                <a:latin typeface="Times New Roman"/>
                <a:cs typeface="Times New Roman"/>
              </a:rPr>
              <a:t>c</a:t>
            </a:r>
            <a:r>
              <a:rPr sz="2450" spc="-10" dirty="0">
                <a:latin typeface="Times New Roman"/>
                <a:cs typeface="Times New Roman"/>
              </a:rPr>
              <a:t>hr</a:t>
            </a:r>
            <a:r>
              <a:rPr sz="2450" spc="-1245" dirty="0">
                <a:latin typeface="Times New Roman"/>
                <a:cs typeface="Times New Roman"/>
              </a:rPr>
              <a:t>o</a:t>
            </a:r>
            <a:r>
              <a:rPr sz="2450" spc="-10" dirty="0">
                <a:latin typeface="Times New Roman"/>
                <a:cs typeface="Times New Roman"/>
              </a:rPr>
              <a:t>¨dinger’s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produced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quantized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val- 	</a:t>
            </a:r>
            <a:r>
              <a:rPr sz="2450" dirty="0">
                <a:latin typeface="Times New Roman"/>
                <a:cs typeface="Times New Roman"/>
              </a:rPr>
              <a:t>ues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i="1" spc="190" dirty="0">
                <a:latin typeface="Times New Roman"/>
                <a:cs typeface="Times New Roman"/>
              </a:rPr>
              <a:t>E</a:t>
            </a:r>
            <a:r>
              <a:rPr sz="2450" spc="19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produced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quantized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values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i="1" spc="190" dirty="0">
                <a:latin typeface="Times New Roman"/>
                <a:cs typeface="Times New Roman"/>
              </a:rPr>
              <a:t>E</a:t>
            </a:r>
            <a:r>
              <a:rPr sz="2450" spc="19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  <a:tab pos="929640" algn="l"/>
                <a:tab pos="2098675" algn="l"/>
                <a:tab pos="3797935" algn="l"/>
                <a:tab pos="4185920" algn="l"/>
                <a:tab pos="4461510" algn="l"/>
                <a:tab pos="6099810" algn="l"/>
                <a:tab pos="6812280" algn="l"/>
                <a:tab pos="7343140" algn="l"/>
              </a:tabLst>
            </a:pPr>
            <a:r>
              <a:rPr sz="2450" spc="-25" dirty="0">
                <a:latin typeface="Times New Roman"/>
                <a:cs typeface="Times New Roman"/>
              </a:rPr>
              <a:t>We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imposed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quantization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as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requirement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after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algebra 	</a:t>
            </a:r>
            <a:r>
              <a:rPr sz="2450" dirty="0">
                <a:latin typeface="Times New Roman"/>
                <a:cs typeface="Times New Roman"/>
              </a:rPr>
              <a:t>was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done.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299210" algn="l"/>
                <a:tab pos="1802130" algn="l"/>
                <a:tab pos="2242820" algn="l"/>
                <a:tab pos="2617470" algn="l"/>
                <a:tab pos="2638425" algn="l"/>
                <a:tab pos="3185795" algn="l"/>
                <a:tab pos="4580255" algn="l"/>
                <a:tab pos="5341620" algn="l"/>
                <a:tab pos="6207125" algn="l"/>
                <a:tab pos="6486525" algn="l"/>
                <a:tab pos="7562850" algn="l"/>
                <a:tab pos="7938134" algn="l"/>
              </a:tabLst>
            </a:pPr>
            <a:r>
              <a:rPr spc="-10" dirty="0"/>
              <a:t>Equation</a:t>
            </a:r>
            <a:r>
              <a:rPr dirty="0"/>
              <a:t>	</a:t>
            </a:r>
            <a:r>
              <a:rPr spc="-25" dirty="0"/>
              <a:t>5.8</a:t>
            </a:r>
            <a:r>
              <a:rPr dirty="0"/>
              <a:t>	</a:t>
            </a:r>
            <a:r>
              <a:rPr spc="-25" dirty="0"/>
              <a:t>on</a:t>
            </a:r>
            <a:r>
              <a:rPr dirty="0"/>
              <a:t>	</a:t>
            </a:r>
            <a:r>
              <a:rPr spc="-25" dirty="0"/>
              <a:t>p.</a:t>
            </a:r>
            <a:r>
              <a:rPr dirty="0"/>
              <a:t>	</a:t>
            </a:r>
            <a:r>
              <a:rPr spc="-25" dirty="0"/>
              <a:t>230</a:t>
            </a:r>
            <a:r>
              <a:rPr dirty="0"/>
              <a:t>	</a:t>
            </a:r>
            <a:r>
              <a:rPr spc="-10" dirty="0"/>
              <a:t>represents</a:t>
            </a:r>
            <a:r>
              <a:rPr dirty="0"/>
              <a:t>	</a:t>
            </a:r>
            <a:r>
              <a:rPr spc="-20" dirty="0"/>
              <a:t>what</a:t>
            </a:r>
            <a:r>
              <a:rPr dirty="0"/>
              <a:t>	</a:t>
            </a:r>
            <a:r>
              <a:rPr spc="40" dirty="0"/>
              <a:t>about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10" dirty="0"/>
              <a:t>particle</a:t>
            </a:r>
            <a:r>
              <a:rPr dirty="0"/>
              <a:t>	</a:t>
            </a:r>
            <a:r>
              <a:rPr spc="-25" dirty="0"/>
              <a:t>in</a:t>
            </a:r>
            <a:r>
              <a:rPr dirty="0"/>
              <a:t>	</a:t>
            </a:r>
            <a:r>
              <a:rPr spc="-25" dirty="0"/>
              <a:t>an </a:t>
            </a:r>
            <a:r>
              <a:rPr dirty="0"/>
              <a:t>infinite</a:t>
            </a:r>
            <a:r>
              <a:rPr spc="-5" dirty="0"/>
              <a:t> </a:t>
            </a:r>
            <a:r>
              <a:rPr dirty="0"/>
              <a:t>square</a:t>
            </a:r>
            <a:r>
              <a:rPr spc="-5" dirty="0"/>
              <a:t> </a:t>
            </a:r>
            <a:r>
              <a:rPr spc="-10" dirty="0"/>
              <a:t>well?</a:t>
            </a:r>
            <a:r>
              <a:rPr dirty="0"/>
              <a:t>	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042037"/>
            <a:ext cx="8086725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possible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wavefunctions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</a:t>
            </a:r>
            <a:endParaRPr sz="2450">
              <a:latin typeface="Times New Roman"/>
              <a:cs typeface="Times New Roman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kinetic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endParaRPr sz="2450">
              <a:latin typeface="Times New Roman"/>
              <a:cs typeface="Times New Roman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wavefunctions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Times New Roman"/>
                <a:cs typeface="Times New Roman"/>
              </a:rPr>
              <a:t>total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299210" algn="l"/>
                <a:tab pos="1802130" algn="l"/>
                <a:tab pos="2242820" algn="l"/>
                <a:tab pos="2617470" algn="l"/>
                <a:tab pos="2638425" algn="l"/>
                <a:tab pos="3185795" algn="l"/>
                <a:tab pos="4580255" algn="l"/>
                <a:tab pos="5341620" algn="l"/>
                <a:tab pos="6207125" algn="l"/>
                <a:tab pos="6486525" algn="l"/>
                <a:tab pos="7562850" algn="l"/>
                <a:tab pos="7938134" algn="l"/>
              </a:tabLst>
            </a:pPr>
            <a:r>
              <a:rPr spc="-10" dirty="0"/>
              <a:t>Equation</a:t>
            </a:r>
            <a:r>
              <a:rPr dirty="0"/>
              <a:t>	</a:t>
            </a:r>
            <a:r>
              <a:rPr spc="-25" dirty="0"/>
              <a:t>5.8</a:t>
            </a:r>
            <a:r>
              <a:rPr dirty="0"/>
              <a:t>	</a:t>
            </a:r>
            <a:r>
              <a:rPr spc="-25" dirty="0"/>
              <a:t>on</a:t>
            </a:r>
            <a:r>
              <a:rPr dirty="0"/>
              <a:t>	</a:t>
            </a:r>
            <a:r>
              <a:rPr spc="-25" dirty="0"/>
              <a:t>p.</a:t>
            </a:r>
            <a:r>
              <a:rPr dirty="0"/>
              <a:t>	</a:t>
            </a:r>
            <a:r>
              <a:rPr spc="-25" dirty="0"/>
              <a:t>230</a:t>
            </a:r>
            <a:r>
              <a:rPr dirty="0"/>
              <a:t>	</a:t>
            </a:r>
            <a:r>
              <a:rPr spc="-10" dirty="0"/>
              <a:t>represents</a:t>
            </a:r>
            <a:r>
              <a:rPr dirty="0"/>
              <a:t>	</a:t>
            </a:r>
            <a:r>
              <a:rPr spc="-20" dirty="0"/>
              <a:t>what</a:t>
            </a:r>
            <a:r>
              <a:rPr dirty="0"/>
              <a:t>	</a:t>
            </a:r>
            <a:r>
              <a:rPr spc="40" dirty="0"/>
              <a:t>about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10" dirty="0"/>
              <a:t>particle</a:t>
            </a:r>
            <a:r>
              <a:rPr dirty="0"/>
              <a:t>	</a:t>
            </a:r>
            <a:r>
              <a:rPr spc="-25" dirty="0"/>
              <a:t>in</a:t>
            </a:r>
            <a:r>
              <a:rPr dirty="0"/>
              <a:t>	</a:t>
            </a:r>
            <a:r>
              <a:rPr spc="-25" dirty="0"/>
              <a:t>an </a:t>
            </a:r>
            <a:r>
              <a:rPr dirty="0"/>
              <a:t>infinite</a:t>
            </a:r>
            <a:r>
              <a:rPr spc="-5" dirty="0"/>
              <a:t> </a:t>
            </a:r>
            <a:r>
              <a:rPr dirty="0"/>
              <a:t>square</a:t>
            </a:r>
            <a:r>
              <a:rPr spc="-5" dirty="0"/>
              <a:t> </a:t>
            </a:r>
            <a:r>
              <a:rPr spc="-10" dirty="0"/>
              <a:t>well?</a:t>
            </a:r>
            <a:r>
              <a:rPr dirty="0"/>
              <a:t>	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098155" cy="21640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possible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wavefunctions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have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wavefunctions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kinetic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wavefunctions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definite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values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Times New Roman"/>
                <a:cs typeface="Times New Roman"/>
              </a:rPr>
              <a:t>total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B,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90170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spc="-125" dirty="0"/>
              <a:t>We</a:t>
            </a:r>
            <a:r>
              <a:rPr spc="-100" dirty="0"/>
              <a:t> </a:t>
            </a:r>
            <a:r>
              <a:rPr spc="-25" dirty="0"/>
              <a:t>found</a:t>
            </a:r>
            <a:r>
              <a:rPr spc="-100" dirty="0"/>
              <a:t> </a:t>
            </a:r>
            <a:r>
              <a:rPr spc="114" dirty="0"/>
              <a:t>that</a:t>
            </a:r>
            <a:r>
              <a:rPr spc="-95" dirty="0"/>
              <a:t> </a:t>
            </a:r>
            <a:r>
              <a:rPr dirty="0"/>
              <a:t>the</a:t>
            </a:r>
            <a:r>
              <a:rPr spc="-100" dirty="0"/>
              <a:t> </a:t>
            </a:r>
            <a:r>
              <a:rPr spc="-35" dirty="0"/>
              <a:t>energy</a:t>
            </a:r>
            <a:r>
              <a:rPr spc="-90" dirty="0"/>
              <a:t> </a:t>
            </a:r>
            <a:r>
              <a:rPr spc="-120" dirty="0"/>
              <a:t>of</a:t>
            </a:r>
            <a:r>
              <a:rPr spc="-100" dirty="0"/>
              <a:t> </a:t>
            </a:r>
            <a:r>
              <a:rPr dirty="0"/>
              <a:t>our</a:t>
            </a:r>
            <a:r>
              <a:rPr spc="-100" dirty="0"/>
              <a:t> </a:t>
            </a:r>
            <a:r>
              <a:rPr dirty="0"/>
              <a:t>particle</a:t>
            </a:r>
            <a:r>
              <a:rPr spc="-95" dirty="0"/>
              <a:t> </a:t>
            </a:r>
            <a:r>
              <a:rPr dirty="0"/>
              <a:t>in</a:t>
            </a:r>
            <a:r>
              <a:rPr spc="-100" dirty="0"/>
              <a:t> </a:t>
            </a:r>
            <a:r>
              <a:rPr dirty="0"/>
              <a:t>a</a:t>
            </a:r>
            <a:r>
              <a:rPr spc="-100" dirty="0"/>
              <a:t> </a:t>
            </a:r>
            <a:r>
              <a:rPr spc="-40" dirty="0"/>
              <a:t>box</a:t>
            </a:r>
            <a:r>
              <a:rPr spc="-95" dirty="0"/>
              <a:t> </a:t>
            </a:r>
            <a:r>
              <a:rPr dirty="0"/>
              <a:t>can</a:t>
            </a:r>
            <a:r>
              <a:rPr spc="-100" dirty="0"/>
              <a:t> </a:t>
            </a:r>
            <a:r>
              <a:rPr dirty="0"/>
              <a:t>be</a:t>
            </a:r>
            <a:r>
              <a:rPr spc="-90" dirty="0"/>
              <a:t> </a:t>
            </a:r>
            <a:r>
              <a:rPr spc="65" dirty="0">
                <a:latin typeface="Lucida Sans Unicode"/>
                <a:cs typeface="Lucida Sans Unicode"/>
              </a:rPr>
              <a:t>ℏ</a:t>
            </a:r>
            <a:r>
              <a:rPr sz="3075" spc="97" baseline="24390" dirty="0"/>
              <a:t>2</a:t>
            </a:r>
            <a:r>
              <a:rPr sz="2450" i="1" spc="65" dirty="0">
                <a:latin typeface="Times New Roman"/>
                <a:cs typeface="Times New Roman"/>
              </a:rPr>
              <a:t>π</a:t>
            </a:r>
            <a:r>
              <a:rPr sz="3075" spc="97" baseline="24390" dirty="0"/>
              <a:t>2</a:t>
            </a:r>
            <a:r>
              <a:rPr sz="2450" i="1" spc="65" dirty="0">
                <a:latin typeface="Times New Roman"/>
                <a:cs typeface="Times New Roman"/>
              </a:rPr>
              <a:t>n</a:t>
            </a:r>
            <a:r>
              <a:rPr sz="3075" spc="97" baseline="24390" dirty="0"/>
              <a:t>2</a:t>
            </a:r>
            <a:r>
              <a:rPr sz="2450" i="1" spc="65" dirty="0">
                <a:latin typeface="Times New Roman"/>
                <a:cs typeface="Times New Roman"/>
              </a:rPr>
              <a:t>/</a:t>
            </a:r>
            <a:r>
              <a:rPr sz="2450" spc="65" dirty="0"/>
              <a:t>(2</a:t>
            </a:r>
            <a:r>
              <a:rPr sz="2450" i="1" spc="65" dirty="0">
                <a:latin typeface="Times New Roman"/>
                <a:cs typeface="Times New Roman"/>
              </a:rPr>
              <a:t>mL</a:t>
            </a:r>
            <a:r>
              <a:rPr sz="3075" spc="97" baseline="24390" dirty="0"/>
              <a:t>2</a:t>
            </a:r>
            <a:r>
              <a:rPr sz="2450" spc="65" dirty="0"/>
              <a:t>). </a:t>
            </a:r>
            <a:r>
              <a:rPr sz="2450" dirty="0"/>
              <a:t>In</a:t>
            </a:r>
            <a:r>
              <a:rPr sz="2450" spc="170" dirty="0"/>
              <a:t> </a:t>
            </a:r>
            <a:r>
              <a:rPr sz="2450" dirty="0"/>
              <a:t>this</a:t>
            </a:r>
            <a:r>
              <a:rPr sz="2450" spc="170" dirty="0"/>
              <a:t> </a:t>
            </a:r>
            <a:r>
              <a:rPr sz="2450" dirty="0"/>
              <a:t>equation,</a:t>
            </a:r>
            <a:r>
              <a:rPr sz="2450" spc="170" dirty="0"/>
              <a:t> </a:t>
            </a:r>
            <a:r>
              <a:rPr sz="2450" dirty="0"/>
              <a:t>the</a:t>
            </a:r>
            <a:r>
              <a:rPr sz="2450" spc="170" dirty="0"/>
              <a:t> </a:t>
            </a:r>
            <a:r>
              <a:rPr sz="2450" dirty="0"/>
              <a:t>quantum</a:t>
            </a:r>
            <a:r>
              <a:rPr sz="2450" spc="175" dirty="0"/>
              <a:t> </a:t>
            </a:r>
            <a:r>
              <a:rPr sz="2450" dirty="0"/>
              <a:t>number</a:t>
            </a:r>
            <a:r>
              <a:rPr sz="2450" spc="170" dirty="0"/>
              <a:t> </a:t>
            </a:r>
            <a:r>
              <a:rPr sz="2450" i="1" spc="220" dirty="0">
                <a:latin typeface="Times New Roman"/>
                <a:cs typeface="Times New Roman"/>
              </a:rPr>
              <a:t>n</a:t>
            </a:r>
            <a:r>
              <a:rPr sz="2450" i="1" spc="170" dirty="0">
                <a:latin typeface="Times New Roman"/>
                <a:cs typeface="Times New Roman"/>
              </a:rPr>
              <a:t> </a:t>
            </a:r>
            <a:r>
              <a:rPr sz="2450" dirty="0"/>
              <a:t>can</a:t>
            </a:r>
            <a:r>
              <a:rPr sz="2450" spc="175" dirty="0"/>
              <a:t> </a:t>
            </a:r>
            <a:r>
              <a:rPr sz="2450" dirty="0"/>
              <a:t>be.</a:t>
            </a:r>
            <a:r>
              <a:rPr sz="2450" spc="-210" dirty="0"/>
              <a:t> </a:t>
            </a:r>
            <a:r>
              <a:rPr sz="2450" dirty="0"/>
              <a:t>.</a:t>
            </a:r>
            <a:r>
              <a:rPr sz="2450" spc="-204" dirty="0"/>
              <a:t> </a:t>
            </a:r>
            <a:r>
              <a:rPr sz="2450" dirty="0"/>
              <a:t>.</a:t>
            </a:r>
            <a:r>
              <a:rPr sz="2450" spc="-204" dirty="0"/>
              <a:t> </a:t>
            </a:r>
            <a:r>
              <a:rPr sz="2450" dirty="0"/>
              <a:t>(Choose</a:t>
            </a:r>
            <a:r>
              <a:rPr sz="2450" spc="170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9315" y="2106821"/>
            <a:ext cx="4010660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real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complex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number</a:t>
            </a:r>
            <a:endParaRPr sz="2450">
              <a:latin typeface="Times New Roman"/>
              <a:cs typeface="Times New Roman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real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number</a:t>
            </a:r>
            <a:endParaRPr sz="2450">
              <a:latin typeface="Times New Roman"/>
              <a:cs typeface="Times New Roman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positive</a:t>
            </a:r>
            <a:r>
              <a:rPr sz="2450" spc="-10" dirty="0">
                <a:latin typeface="Times New Roman"/>
                <a:cs typeface="Times New Roman"/>
              </a:rPr>
              <a:t> integer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90170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spc="-125" dirty="0"/>
              <a:t>We</a:t>
            </a:r>
            <a:r>
              <a:rPr spc="-100" dirty="0"/>
              <a:t> </a:t>
            </a:r>
            <a:r>
              <a:rPr spc="-25" dirty="0"/>
              <a:t>found</a:t>
            </a:r>
            <a:r>
              <a:rPr spc="-100" dirty="0"/>
              <a:t> </a:t>
            </a:r>
            <a:r>
              <a:rPr spc="114" dirty="0"/>
              <a:t>that</a:t>
            </a:r>
            <a:r>
              <a:rPr spc="-95" dirty="0"/>
              <a:t> </a:t>
            </a:r>
            <a:r>
              <a:rPr dirty="0"/>
              <a:t>the</a:t>
            </a:r>
            <a:r>
              <a:rPr spc="-100" dirty="0"/>
              <a:t> </a:t>
            </a:r>
            <a:r>
              <a:rPr spc="-35" dirty="0"/>
              <a:t>energy</a:t>
            </a:r>
            <a:r>
              <a:rPr spc="-90" dirty="0"/>
              <a:t> </a:t>
            </a:r>
            <a:r>
              <a:rPr spc="-120" dirty="0"/>
              <a:t>of</a:t>
            </a:r>
            <a:r>
              <a:rPr spc="-100" dirty="0"/>
              <a:t> </a:t>
            </a:r>
            <a:r>
              <a:rPr dirty="0"/>
              <a:t>our</a:t>
            </a:r>
            <a:r>
              <a:rPr spc="-100" dirty="0"/>
              <a:t> </a:t>
            </a:r>
            <a:r>
              <a:rPr dirty="0"/>
              <a:t>particle</a:t>
            </a:r>
            <a:r>
              <a:rPr spc="-95" dirty="0"/>
              <a:t> </a:t>
            </a:r>
            <a:r>
              <a:rPr dirty="0"/>
              <a:t>in</a:t>
            </a:r>
            <a:r>
              <a:rPr spc="-100" dirty="0"/>
              <a:t> </a:t>
            </a:r>
            <a:r>
              <a:rPr dirty="0"/>
              <a:t>a</a:t>
            </a:r>
            <a:r>
              <a:rPr spc="-100" dirty="0"/>
              <a:t> </a:t>
            </a:r>
            <a:r>
              <a:rPr spc="-40" dirty="0"/>
              <a:t>box</a:t>
            </a:r>
            <a:r>
              <a:rPr spc="-95" dirty="0"/>
              <a:t> </a:t>
            </a:r>
            <a:r>
              <a:rPr dirty="0"/>
              <a:t>can</a:t>
            </a:r>
            <a:r>
              <a:rPr spc="-100" dirty="0"/>
              <a:t> </a:t>
            </a:r>
            <a:r>
              <a:rPr dirty="0"/>
              <a:t>be</a:t>
            </a:r>
            <a:r>
              <a:rPr spc="-90" dirty="0"/>
              <a:t> </a:t>
            </a:r>
            <a:r>
              <a:rPr spc="65" dirty="0">
                <a:latin typeface="Lucida Sans Unicode"/>
                <a:cs typeface="Lucida Sans Unicode"/>
              </a:rPr>
              <a:t>ℏ</a:t>
            </a:r>
            <a:r>
              <a:rPr sz="3075" spc="97" baseline="24390" dirty="0"/>
              <a:t>2</a:t>
            </a:r>
            <a:r>
              <a:rPr sz="2450" i="1" spc="65" dirty="0">
                <a:latin typeface="Times New Roman"/>
                <a:cs typeface="Times New Roman"/>
              </a:rPr>
              <a:t>π</a:t>
            </a:r>
            <a:r>
              <a:rPr sz="3075" spc="97" baseline="24390" dirty="0"/>
              <a:t>2</a:t>
            </a:r>
            <a:r>
              <a:rPr sz="2450" i="1" spc="65" dirty="0">
                <a:latin typeface="Times New Roman"/>
                <a:cs typeface="Times New Roman"/>
              </a:rPr>
              <a:t>n</a:t>
            </a:r>
            <a:r>
              <a:rPr sz="3075" spc="97" baseline="24390" dirty="0"/>
              <a:t>2</a:t>
            </a:r>
            <a:r>
              <a:rPr sz="2450" i="1" spc="65" dirty="0">
                <a:latin typeface="Times New Roman"/>
                <a:cs typeface="Times New Roman"/>
              </a:rPr>
              <a:t>/</a:t>
            </a:r>
            <a:r>
              <a:rPr sz="2450" spc="65" dirty="0"/>
              <a:t>(2</a:t>
            </a:r>
            <a:r>
              <a:rPr sz="2450" i="1" spc="65" dirty="0">
                <a:latin typeface="Times New Roman"/>
                <a:cs typeface="Times New Roman"/>
              </a:rPr>
              <a:t>mL</a:t>
            </a:r>
            <a:r>
              <a:rPr sz="3075" spc="97" baseline="24390" dirty="0"/>
              <a:t>2</a:t>
            </a:r>
            <a:r>
              <a:rPr sz="2450" spc="65" dirty="0"/>
              <a:t>). </a:t>
            </a:r>
            <a:r>
              <a:rPr sz="2450" dirty="0"/>
              <a:t>In</a:t>
            </a:r>
            <a:r>
              <a:rPr sz="2450" spc="170" dirty="0"/>
              <a:t> </a:t>
            </a:r>
            <a:r>
              <a:rPr sz="2450" dirty="0"/>
              <a:t>this</a:t>
            </a:r>
            <a:r>
              <a:rPr sz="2450" spc="170" dirty="0"/>
              <a:t> </a:t>
            </a:r>
            <a:r>
              <a:rPr sz="2450" dirty="0"/>
              <a:t>equation,</a:t>
            </a:r>
            <a:r>
              <a:rPr sz="2450" spc="170" dirty="0"/>
              <a:t> </a:t>
            </a:r>
            <a:r>
              <a:rPr sz="2450" dirty="0"/>
              <a:t>the</a:t>
            </a:r>
            <a:r>
              <a:rPr sz="2450" spc="170" dirty="0"/>
              <a:t> </a:t>
            </a:r>
            <a:r>
              <a:rPr sz="2450" dirty="0"/>
              <a:t>quantum</a:t>
            </a:r>
            <a:r>
              <a:rPr sz="2450" spc="175" dirty="0"/>
              <a:t> </a:t>
            </a:r>
            <a:r>
              <a:rPr sz="2450" dirty="0"/>
              <a:t>number</a:t>
            </a:r>
            <a:r>
              <a:rPr sz="2450" spc="170" dirty="0"/>
              <a:t> </a:t>
            </a:r>
            <a:r>
              <a:rPr sz="2450" i="1" spc="220" dirty="0">
                <a:latin typeface="Times New Roman"/>
                <a:cs typeface="Times New Roman"/>
              </a:rPr>
              <a:t>n</a:t>
            </a:r>
            <a:r>
              <a:rPr sz="2450" i="1" spc="170" dirty="0">
                <a:latin typeface="Times New Roman"/>
                <a:cs typeface="Times New Roman"/>
              </a:rPr>
              <a:t> </a:t>
            </a:r>
            <a:r>
              <a:rPr sz="2450" dirty="0"/>
              <a:t>can</a:t>
            </a:r>
            <a:r>
              <a:rPr sz="2450" spc="175" dirty="0"/>
              <a:t> </a:t>
            </a:r>
            <a:r>
              <a:rPr sz="2450" dirty="0"/>
              <a:t>be.</a:t>
            </a:r>
            <a:r>
              <a:rPr sz="2450" spc="-210" dirty="0"/>
              <a:t> </a:t>
            </a:r>
            <a:r>
              <a:rPr sz="2450" dirty="0"/>
              <a:t>.</a:t>
            </a:r>
            <a:r>
              <a:rPr sz="2450" spc="-204" dirty="0"/>
              <a:t> </a:t>
            </a:r>
            <a:r>
              <a:rPr sz="2450" dirty="0"/>
              <a:t>.</a:t>
            </a:r>
            <a:r>
              <a:rPr sz="2450" spc="-204" dirty="0"/>
              <a:t> </a:t>
            </a:r>
            <a:r>
              <a:rPr sz="2450" dirty="0"/>
              <a:t>(Choose</a:t>
            </a:r>
            <a:r>
              <a:rPr sz="2450" spc="170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106821"/>
            <a:ext cx="4022090" cy="21640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real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complex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number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real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number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positive</a:t>
            </a:r>
            <a:r>
              <a:rPr sz="2450" spc="-10" dirty="0">
                <a:latin typeface="Times New Roman"/>
                <a:cs typeface="Times New Roman"/>
              </a:rPr>
              <a:t> integer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373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668780" algn="l"/>
              </a:tabLst>
            </a:pPr>
            <a:r>
              <a:rPr dirty="0"/>
              <a:t>Which</a:t>
            </a:r>
            <a:r>
              <a:rPr spc="265" dirty="0"/>
              <a:t> </a:t>
            </a:r>
            <a:r>
              <a:rPr dirty="0"/>
              <a:t>of</a:t>
            </a:r>
            <a:r>
              <a:rPr spc="260" dirty="0"/>
              <a:t> </a:t>
            </a:r>
            <a:r>
              <a:rPr dirty="0"/>
              <a:t>the</a:t>
            </a:r>
            <a:r>
              <a:rPr spc="265" dirty="0"/>
              <a:t> </a:t>
            </a:r>
            <a:r>
              <a:rPr spc="-55" dirty="0"/>
              <a:t>following</a:t>
            </a:r>
            <a:r>
              <a:rPr spc="265" dirty="0"/>
              <a:t> </a:t>
            </a:r>
            <a:r>
              <a:rPr dirty="0"/>
              <a:t>are</a:t>
            </a:r>
            <a:r>
              <a:rPr spc="265" dirty="0"/>
              <a:t> </a:t>
            </a:r>
            <a:r>
              <a:rPr dirty="0"/>
              <a:t>possible</a:t>
            </a:r>
            <a:r>
              <a:rPr spc="260" dirty="0"/>
              <a:t> </a:t>
            </a:r>
            <a:r>
              <a:rPr spc="-25" dirty="0"/>
              <a:t>wavefunctions</a:t>
            </a:r>
            <a:r>
              <a:rPr spc="265" dirty="0"/>
              <a:t> </a:t>
            </a:r>
            <a:r>
              <a:rPr dirty="0"/>
              <a:t>in</a:t>
            </a:r>
            <a:r>
              <a:rPr spc="265" dirty="0"/>
              <a:t> </a:t>
            </a:r>
            <a:r>
              <a:rPr dirty="0"/>
              <a:t>an</a:t>
            </a:r>
            <a:r>
              <a:rPr spc="260" dirty="0"/>
              <a:t> </a:t>
            </a:r>
            <a:r>
              <a:rPr spc="-10" dirty="0"/>
              <a:t>infinite </a:t>
            </a:r>
            <a:r>
              <a:rPr dirty="0"/>
              <a:t>square</a:t>
            </a:r>
            <a:r>
              <a:rPr spc="70" dirty="0"/>
              <a:t> </a:t>
            </a:r>
            <a:r>
              <a:rPr spc="-10" dirty="0"/>
              <a:t>well?</a:t>
            </a:r>
            <a:r>
              <a:rPr dirty="0"/>
              <a:t>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89302" y="2216061"/>
            <a:ext cx="5874067" cy="95345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373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668780" algn="l"/>
              </a:tabLst>
            </a:pPr>
            <a:r>
              <a:rPr dirty="0"/>
              <a:t>Which</a:t>
            </a:r>
            <a:r>
              <a:rPr spc="265" dirty="0"/>
              <a:t> </a:t>
            </a:r>
            <a:r>
              <a:rPr dirty="0"/>
              <a:t>of</a:t>
            </a:r>
            <a:r>
              <a:rPr spc="260" dirty="0"/>
              <a:t> </a:t>
            </a:r>
            <a:r>
              <a:rPr dirty="0"/>
              <a:t>the</a:t>
            </a:r>
            <a:r>
              <a:rPr spc="265" dirty="0"/>
              <a:t> </a:t>
            </a:r>
            <a:r>
              <a:rPr spc="-55" dirty="0"/>
              <a:t>following</a:t>
            </a:r>
            <a:r>
              <a:rPr spc="265" dirty="0"/>
              <a:t> </a:t>
            </a:r>
            <a:r>
              <a:rPr dirty="0"/>
              <a:t>are</a:t>
            </a:r>
            <a:r>
              <a:rPr spc="265" dirty="0"/>
              <a:t> </a:t>
            </a:r>
            <a:r>
              <a:rPr dirty="0"/>
              <a:t>possible</a:t>
            </a:r>
            <a:r>
              <a:rPr spc="260" dirty="0"/>
              <a:t> </a:t>
            </a:r>
            <a:r>
              <a:rPr spc="-25" dirty="0"/>
              <a:t>wavefunctions</a:t>
            </a:r>
            <a:r>
              <a:rPr spc="265" dirty="0"/>
              <a:t> </a:t>
            </a:r>
            <a:r>
              <a:rPr dirty="0"/>
              <a:t>in</a:t>
            </a:r>
            <a:r>
              <a:rPr spc="265" dirty="0"/>
              <a:t> </a:t>
            </a:r>
            <a:r>
              <a:rPr dirty="0"/>
              <a:t>an</a:t>
            </a:r>
            <a:r>
              <a:rPr spc="260" dirty="0"/>
              <a:t> </a:t>
            </a:r>
            <a:r>
              <a:rPr spc="-10" dirty="0"/>
              <a:t>infinite </a:t>
            </a:r>
            <a:r>
              <a:rPr dirty="0"/>
              <a:t>square</a:t>
            </a:r>
            <a:r>
              <a:rPr spc="70" dirty="0"/>
              <a:t> </a:t>
            </a:r>
            <a:r>
              <a:rPr spc="-10" dirty="0"/>
              <a:t>well?</a:t>
            </a:r>
            <a:r>
              <a:rPr dirty="0"/>
              <a:t>	(Choose</a:t>
            </a:r>
            <a:r>
              <a:rPr spc="50" dirty="0"/>
              <a:t> </a:t>
            </a:r>
            <a:r>
              <a:rPr dirty="0"/>
              <a:t>all</a:t>
            </a:r>
            <a:r>
              <a:rPr spc="50" dirty="0"/>
              <a:t> </a:t>
            </a:r>
            <a:r>
              <a:rPr spc="114" dirty="0"/>
              <a:t>that</a:t>
            </a:r>
            <a:r>
              <a:rPr spc="50" dirty="0"/>
              <a:t> </a:t>
            </a:r>
            <a:r>
              <a:rPr spc="-10" dirty="0"/>
              <a:t>apply.)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89302" y="2216061"/>
            <a:ext cx="5874067" cy="95345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07758" y="3488663"/>
            <a:ext cx="826770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210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Continuity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boundaries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requires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that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edges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well.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Differentiability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inside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</a:t>
            </a:r>
            <a:r>
              <a:rPr sz="2450" spc="-90" dirty="0">
                <a:latin typeface="Times New Roman"/>
                <a:cs typeface="Times New Roman"/>
              </a:rPr>
              <a:t>well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rules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Because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100" dirty="0">
                <a:latin typeface="Times New Roman"/>
                <a:cs typeface="Times New Roman"/>
              </a:rPr>
              <a:t>of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infinite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energy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jump,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</a:t>
            </a:r>
            <a:r>
              <a:rPr sz="2450" spc="-30" dirty="0">
                <a:latin typeface="Times New Roman"/>
                <a:cs typeface="Times New Roman"/>
              </a:rPr>
              <a:t>wavefunction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does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need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differentiable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boundaries.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801110" algn="l"/>
              </a:tabLst>
            </a:pPr>
            <a:r>
              <a:rPr dirty="0"/>
              <a:t>The</a:t>
            </a:r>
            <a:r>
              <a:rPr spc="235" dirty="0"/>
              <a:t> </a:t>
            </a:r>
            <a:r>
              <a:rPr dirty="0"/>
              <a:t>energy</a:t>
            </a:r>
            <a:r>
              <a:rPr spc="250" dirty="0"/>
              <a:t> </a:t>
            </a:r>
            <a:r>
              <a:rPr dirty="0"/>
              <a:t>eigenstates</a:t>
            </a:r>
            <a:r>
              <a:rPr spc="245" dirty="0"/>
              <a:t> </a:t>
            </a:r>
            <a:r>
              <a:rPr dirty="0"/>
              <a:t>we</a:t>
            </a:r>
            <a:r>
              <a:rPr spc="250" dirty="0"/>
              <a:t> </a:t>
            </a:r>
            <a:r>
              <a:rPr dirty="0"/>
              <a:t>found</a:t>
            </a:r>
            <a:r>
              <a:rPr spc="245" dirty="0"/>
              <a:t> </a:t>
            </a:r>
            <a:r>
              <a:rPr dirty="0"/>
              <a:t>for</a:t>
            </a:r>
            <a:r>
              <a:rPr spc="250" dirty="0"/>
              <a:t> </a:t>
            </a:r>
            <a:r>
              <a:rPr dirty="0"/>
              <a:t>the</a:t>
            </a:r>
            <a:r>
              <a:rPr spc="245" dirty="0"/>
              <a:t> </a:t>
            </a:r>
            <a:r>
              <a:rPr dirty="0"/>
              <a:t>infinite</a:t>
            </a:r>
            <a:r>
              <a:rPr spc="250" dirty="0"/>
              <a:t> </a:t>
            </a:r>
            <a:r>
              <a:rPr dirty="0"/>
              <a:t>square</a:t>
            </a:r>
            <a:r>
              <a:rPr spc="245" dirty="0"/>
              <a:t> </a:t>
            </a:r>
            <a:r>
              <a:rPr spc="-25" dirty="0"/>
              <a:t>well</a:t>
            </a:r>
            <a:r>
              <a:rPr spc="250" dirty="0"/>
              <a:t> </a:t>
            </a:r>
            <a:r>
              <a:rPr spc="-25" dirty="0"/>
              <a:t>in- </a:t>
            </a:r>
            <a:r>
              <a:rPr spc="-30" dirty="0"/>
              <a:t>volved</a:t>
            </a:r>
            <a:r>
              <a:rPr spc="-15" dirty="0"/>
              <a:t> </a:t>
            </a:r>
            <a:r>
              <a:rPr dirty="0"/>
              <a:t>only</a:t>
            </a:r>
            <a:r>
              <a:rPr spc="-10" dirty="0"/>
              <a:t> </a:t>
            </a:r>
            <a:r>
              <a:rPr dirty="0"/>
              <a:t>sines,</a:t>
            </a:r>
            <a:r>
              <a:rPr spc="-10" dirty="0"/>
              <a:t> </a:t>
            </a:r>
            <a:r>
              <a:rPr dirty="0"/>
              <a:t>no</a:t>
            </a:r>
            <a:r>
              <a:rPr spc="-15" dirty="0"/>
              <a:t> </a:t>
            </a:r>
            <a:r>
              <a:rPr spc="-10" dirty="0"/>
              <a:t>cosines.</a:t>
            </a:r>
            <a:r>
              <a:rPr dirty="0"/>
              <a:t>	Suppose</a:t>
            </a:r>
            <a:r>
              <a:rPr spc="40" dirty="0"/>
              <a:t> </a:t>
            </a:r>
            <a:r>
              <a:rPr spc="114" dirty="0"/>
              <a:t>that</a:t>
            </a:r>
            <a:r>
              <a:rPr spc="40" dirty="0"/>
              <a:t> </a:t>
            </a:r>
            <a:r>
              <a:rPr dirty="0"/>
              <a:t>instead</a:t>
            </a:r>
            <a:r>
              <a:rPr spc="50" dirty="0"/>
              <a:t> </a:t>
            </a:r>
            <a:r>
              <a:rPr dirty="0"/>
              <a:t>of</a:t>
            </a:r>
            <a:r>
              <a:rPr spc="45" dirty="0"/>
              <a:t> </a:t>
            </a:r>
            <a:r>
              <a:rPr spc="-20" dirty="0"/>
              <a:t>going</a:t>
            </a:r>
            <a:r>
              <a:rPr spc="40" dirty="0"/>
              <a:t> </a:t>
            </a:r>
            <a:r>
              <a:rPr spc="-20" dirty="0"/>
              <a:t>from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8819" y="1967952"/>
            <a:ext cx="8255634" cy="237744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L</a:t>
            </a:r>
            <a:r>
              <a:rPr sz="2450" i="1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well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went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420" dirty="0">
                <a:latin typeface="Cambria"/>
                <a:cs typeface="Cambria"/>
              </a:rPr>
              <a:t>−</a:t>
            </a:r>
            <a:r>
              <a:rPr sz="2450" i="1" spc="420" dirty="0">
                <a:latin typeface="Times New Roman"/>
                <a:cs typeface="Times New Roman"/>
              </a:rPr>
              <a:t>L</a:t>
            </a:r>
            <a:r>
              <a:rPr sz="2450" i="1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i="1" spc="140" dirty="0">
                <a:latin typeface="Times New Roman"/>
                <a:cs typeface="Times New Roman"/>
              </a:rPr>
              <a:t>L</a:t>
            </a:r>
            <a:r>
              <a:rPr sz="2450" spc="140" dirty="0">
                <a:latin typeface="Times New Roman"/>
                <a:cs typeface="Times New Roman"/>
              </a:rPr>
              <a:t>.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Would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eigenstates </a:t>
            </a:r>
            <a:r>
              <a:rPr sz="2450" spc="-75" dirty="0">
                <a:latin typeface="Times New Roman"/>
                <a:cs typeface="Times New Roman"/>
              </a:rPr>
              <a:t>involve.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8290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sines</a:t>
            </a:r>
            <a:endParaRPr sz="2450">
              <a:latin typeface="Times New Roman"/>
              <a:cs typeface="Times New Roman"/>
            </a:endParaRPr>
          </a:p>
          <a:p>
            <a:pPr marL="38354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cosines</a:t>
            </a:r>
            <a:endParaRPr sz="2450">
              <a:latin typeface="Times New Roman"/>
              <a:cs typeface="Times New Roman"/>
            </a:endParaRPr>
          </a:p>
          <a:p>
            <a:pPr marL="38290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sines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cosines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654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801110" algn="l"/>
              </a:tabLst>
            </a:pPr>
            <a:r>
              <a:rPr dirty="0"/>
              <a:t>The</a:t>
            </a:r>
            <a:r>
              <a:rPr spc="235" dirty="0"/>
              <a:t> </a:t>
            </a:r>
            <a:r>
              <a:rPr dirty="0"/>
              <a:t>energy</a:t>
            </a:r>
            <a:r>
              <a:rPr spc="250" dirty="0"/>
              <a:t> </a:t>
            </a:r>
            <a:r>
              <a:rPr dirty="0"/>
              <a:t>eigenstates</a:t>
            </a:r>
            <a:r>
              <a:rPr spc="245" dirty="0"/>
              <a:t> </a:t>
            </a:r>
            <a:r>
              <a:rPr dirty="0"/>
              <a:t>we</a:t>
            </a:r>
            <a:r>
              <a:rPr spc="250" dirty="0"/>
              <a:t> </a:t>
            </a:r>
            <a:r>
              <a:rPr dirty="0"/>
              <a:t>found</a:t>
            </a:r>
            <a:r>
              <a:rPr spc="245" dirty="0"/>
              <a:t> </a:t>
            </a:r>
            <a:r>
              <a:rPr dirty="0"/>
              <a:t>for</a:t>
            </a:r>
            <a:r>
              <a:rPr spc="250" dirty="0"/>
              <a:t> </a:t>
            </a:r>
            <a:r>
              <a:rPr dirty="0"/>
              <a:t>the</a:t>
            </a:r>
            <a:r>
              <a:rPr spc="245" dirty="0"/>
              <a:t> </a:t>
            </a:r>
            <a:r>
              <a:rPr dirty="0"/>
              <a:t>infinite</a:t>
            </a:r>
            <a:r>
              <a:rPr spc="250" dirty="0"/>
              <a:t> </a:t>
            </a:r>
            <a:r>
              <a:rPr dirty="0"/>
              <a:t>square</a:t>
            </a:r>
            <a:r>
              <a:rPr spc="245" dirty="0"/>
              <a:t> </a:t>
            </a:r>
            <a:r>
              <a:rPr spc="-25" dirty="0"/>
              <a:t>well</a:t>
            </a:r>
            <a:r>
              <a:rPr spc="250" dirty="0"/>
              <a:t> </a:t>
            </a:r>
            <a:r>
              <a:rPr spc="-25" dirty="0"/>
              <a:t>in- </a:t>
            </a:r>
            <a:r>
              <a:rPr spc="-30" dirty="0"/>
              <a:t>volved</a:t>
            </a:r>
            <a:r>
              <a:rPr spc="-15" dirty="0"/>
              <a:t> </a:t>
            </a:r>
            <a:r>
              <a:rPr dirty="0"/>
              <a:t>only</a:t>
            </a:r>
            <a:r>
              <a:rPr spc="-10" dirty="0"/>
              <a:t> </a:t>
            </a:r>
            <a:r>
              <a:rPr dirty="0"/>
              <a:t>sines,</a:t>
            </a:r>
            <a:r>
              <a:rPr spc="-10" dirty="0"/>
              <a:t> </a:t>
            </a:r>
            <a:r>
              <a:rPr dirty="0"/>
              <a:t>no</a:t>
            </a:r>
            <a:r>
              <a:rPr spc="-15" dirty="0"/>
              <a:t> </a:t>
            </a:r>
            <a:r>
              <a:rPr spc="-10" dirty="0"/>
              <a:t>cosines.</a:t>
            </a:r>
            <a:r>
              <a:rPr dirty="0"/>
              <a:t>	Suppose</a:t>
            </a:r>
            <a:r>
              <a:rPr spc="40" dirty="0"/>
              <a:t> </a:t>
            </a:r>
            <a:r>
              <a:rPr spc="114" dirty="0"/>
              <a:t>that</a:t>
            </a:r>
            <a:r>
              <a:rPr spc="40" dirty="0"/>
              <a:t> </a:t>
            </a:r>
            <a:r>
              <a:rPr dirty="0"/>
              <a:t>instead</a:t>
            </a:r>
            <a:r>
              <a:rPr spc="50" dirty="0"/>
              <a:t> </a:t>
            </a:r>
            <a:r>
              <a:rPr dirty="0"/>
              <a:t>of</a:t>
            </a:r>
            <a:r>
              <a:rPr spc="45" dirty="0"/>
              <a:t> </a:t>
            </a:r>
            <a:r>
              <a:rPr spc="-20" dirty="0"/>
              <a:t>going</a:t>
            </a:r>
            <a:r>
              <a:rPr spc="40" dirty="0"/>
              <a:t> </a:t>
            </a:r>
            <a:r>
              <a:rPr spc="-20" dirty="0"/>
              <a:t>from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967952"/>
            <a:ext cx="8267700" cy="45154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715" algn="just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L</a:t>
            </a:r>
            <a:r>
              <a:rPr sz="2450" i="1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well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went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from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420" dirty="0">
                <a:latin typeface="Cambria"/>
                <a:cs typeface="Cambria"/>
              </a:rPr>
              <a:t>−</a:t>
            </a:r>
            <a:r>
              <a:rPr sz="2450" i="1" spc="420" dirty="0">
                <a:latin typeface="Times New Roman"/>
                <a:cs typeface="Times New Roman"/>
              </a:rPr>
              <a:t>L</a:t>
            </a:r>
            <a:r>
              <a:rPr sz="2450" i="1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i="1" spc="140" dirty="0">
                <a:latin typeface="Times New Roman"/>
                <a:cs typeface="Times New Roman"/>
              </a:rPr>
              <a:t>L</a:t>
            </a:r>
            <a:r>
              <a:rPr sz="2450" spc="140" dirty="0">
                <a:latin typeface="Times New Roman"/>
                <a:cs typeface="Times New Roman"/>
              </a:rPr>
              <a:t>.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Would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eigenstates </a:t>
            </a:r>
            <a:r>
              <a:rPr sz="2450" spc="-75" dirty="0">
                <a:latin typeface="Times New Roman"/>
                <a:cs typeface="Times New Roman"/>
              </a:rPr>
              <a:t>involve.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.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9433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sines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cosines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sines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cosines</a:t>
            </a:r>
            <a:endParaRPr sz="2450">
              <a:latin typeface="Times New Roman"/>
              <a:cs typeface="Times New Roman"/>
            </a:endParaRPr>
          </a:p>
          <a:p>
            <a:pPr marL="23495" marR="50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80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restriction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sines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came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because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they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needed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zero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i="1" spc="140" dirty="0">
                <a:latin typeface="Times New Roman"/>
                <a:cs typeface="Times New Roman"/>
              </a:rPr>
              <a:t>L</a:t>
            </a:r>
            <a:r>
              <a:rPr sz="2450" spc="140" dirty="0">
                <a:latin typeface="Times New Roman"/>
                <a:cs typeface="Times New Roman"/>
              </a:rPr>
              <a:t>,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only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sine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equals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zero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0. </a:t>
            </a: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sines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cosines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equal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zero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420" dirty="0">
                <a:latin typeface="Cambria"/>
                <a:cs typeface="Cambria"/>
              </a:rPr>
              <a:t>−</a:t>
            </a:r>
            <a:r>
              <a:rPr sz="2450" i="1" spc="420" dirty="0">
                <a:latin typeface="Times New Roman"/>
                <a:cs typeface="Times New Roman"/>
              </a:rPr>
              <a:t>L</a:t>
            </a:r>
            <a:r>
              <a:rPr sz="2450" i="1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i="1" spc="140" dirty="0">
                <a:latin typeface="Times New Roman"/>
                <a:cs typeface="Times New Roman"/>
              </a:rPr>
              <a:t>L</a:t>
            </a:r>
            <a:r>
              <a:rPr sz="2450" spc="140" dirty="0">
                <a:latin typeface="Times New Roman"/>
                <a:cs typeface="Times New Roman"/>
              </a:rPr>
              <a:t>.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example, </a:t>
            </a:r>
            <a:r>
              <a:rPr sz="2450" spc="150" dirty="0">
                <a:latin typeface="Times New Roman"/>
                <a:cs typeface="Times New Roman"/>
              </a:rPr>
              <a:t>sin(</a:t>
            </a:r>
            <a:r>
              <a:rPr sz="2450" i="1" spc="150" dirty="0">
                <a:latin typeface="Times New Roman"/>
                <a:cs typeface="Times New Roman"/>
              </a:rPr>
              <a:t>πx/L</a:t>
            </a:r>
            <a:r>
              <a:rPr sz="2450" spc="15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would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work,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would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90" dirty="0">
                <a:latin typeface="Times New Roman"/>
                <a:cs typeface="Times New Roman"/>
              </a:rPr>
              <a:t>cos(</a:t>
            </a:r>
            <a:r>
              <a:rPr sz="2450" i="1" spc="90" dirty="0">
                <a:latin typeface="Times New Roman"/>
                <a:cs typeface="Times New Roman"/>
              </a:rPr>
              <a:t>πx/</a:t>
            </a:r>
            <a:r>
              <a:rPr sz="2450" spc="90" dirty="0">
                <a:latin typeface="Times New Roman"/>
                <a:cs typeface="Times New Roman"/>
              </a:rPr>
              <a:t>(2</a:t>
            </a:r>
            <a:r>
              <a:rPr sz="2450" i="1" spc="90" dirty="0">
                <a:latin typeface="Times New Roman"/>
                <a:cs typeface="Times New Roman"/>
              </a:rPr>
              <a:t>L</a:t>
            </a:r>
            <a:r>
              <a:rPr sz="2450" spc="90" dirty="0">
                <a:latin typeface="Times New Roman"/>
                <a:cs typeface="Times New Roman"/>
              </a:rPr>
              <a:t>)),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involve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sines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cosines.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36740" y="4635144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06119" y="806759"/>
            <a:ext cx="8305800" cy="4550410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25400" algn="just">
              <a:lnSpc>
                <a:spcPct val="100000"/>
              </a:lnSpc>
              <a:spcBef>
                <a:spcPts val="655"/>
              </a:spcBef>
              <a:tabLst>
                <a:tab pos="56781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  <a:p>
            <a:pPr marL="25400" marR="41275" algn="just">
              <a:lnSpc>
                <a:spcPct val="101699"/>
              </a:lnSpc>
              <a:spcBef>
                <a:spcPts val="1150"/>
              </a:spcBef>
            </a:pP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thousand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identical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boxes,</a:t>
            </a:r>
            <a:r>
              <a:rPr sz="2450" spc="3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each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which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contains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-10" dirty="0">
                <a:latin typeface="Times New Roman"/>
                <a:cs typeface="Times New Roman"/>
              </a:rPr>
              <a:t> infinite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square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well.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first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85" dirty="0">
                <a:latin typeface="Times New Roman"/>
                <a:cs typeface="Times New Roman"/>
              </a:rPr>
              <a:t>five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hundred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boxes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are </a:t>
            </a:r>
            <a:r>
              <a:rPr sz="2450" dirty="0">
                <a:latin typeface="Times New Roman"/>
                <a:cs typeface="Times New Roman"/>
              </a:rPr>
              <a:t>labeled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second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five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hundred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At</a:t>
            </a:r>
            <a:r>
              <a:rPr sz="2450" spc="10" dirty="0">
                <a:latin typeface="Times New Roman"/>
                <a:cs typeface="Times New Roman"/>
              </a:rPr>
              <a:t> </a:t>
            </a:r>
            <a:r>
              <a:rPr sz="2450" i="1" spc="195" dirty="0">
                <a:latin typeface="Times New Roman"/>
                <a:cs typeface="Times New Roman"/>
              </a:rPr>
              <a:t>t</a:t>
            </a:r>
            <a:r>
              <a:rPr sz="2450" i="1" spc="4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open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of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boxes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measure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particle’s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positions.</a:t>
            </a:r>
            <a:r>
              <a:rPr sz="2450" spc="10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At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i="1" spc="195" dirty="0">
                <a:latin typeface="Times New Roman"/>
                <a:cs typeface="Times New Roman"/>
              </a:rPr>
              <a:t>t</a:t>
            </a:r>
            <a:r>
              <a:rPr sz="2450" i="1" spc="21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(one </a:t>
            </a:r>
            <a:r>
              <a:rPr sz="2450" dirty="0">
                <a:latin typeface="Times New Roman"/>
                <a:cs typeface="Times New Roman"/>
              </a:rPr>
              <a:t>hour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later)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thing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boxes.</a:t>
            </a:r>
            <a:r>
              <a:rPr sz="2450" spc="15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each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of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cases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below,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will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find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same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distribution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of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positions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in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group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group?</a:t>
            </a:r>
            <a:endParaRPr sz="2450">
              <a:latin typeface="Times New Roman"/>
              <a:cs typeface="Times New Roman"/>
            </a:endParaRPr>
          </a:p>
          <a:p>
            <a:pPr marL="395605" indent="-295910">
              <a:lnSpc>
                <a:spcPct val="100000"/>
              </a:lnSpc>
              <a:spcBef>
                <a:spcPts val="1639"/>
              </a:spcBef>
              <a:buAutoNum type="arabicPeriod"/>
              <a:tabLst>
                <a:tab pos="395605" algn="l"/>
              </a:tabLst>
            </a:pPr>
            <a:r>
              <a:rPr sz="2450" dirty="0">
                <a:latin typeface="Times New Roman"/>
                <a:cs typeface="Times New Roman"/>
              </a:rPr>
              <a:t>Initially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were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ground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state.</a:t>
            </a:r>
            <a:endParaRPr sz="2450">
              <a:latin typeface="Times New Roman"/>
              <a:cs typeface="Times New Roman"/>
            </a:endParaRPr>
          </a:p>
          <a:p>
            <a:pPr marL="395605" indent="-295910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95605" algn="l"/>
              </a:tabLst>
            </a:pPr>
            <a:r>
              <a:rPr sz="2450" dirty="0">
                <a:latin typeface="Times New Roman"/>
                <a:cs typeface="Times New Roman"/>
              </a:rPr>
              <a:t>Initially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were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105" dirty="0">
                <a:latin typeface="Times New Roman"/>
                <a:cs typeface="Times New Roman"/>
              </a:rPr>
              <a:t>1</a:t>
            </a:r>
            <a:r>
              <a:rPr sz="2450" i="1" spc="105" dirty="0">
                <a:latin typeface="Times New Roman"/>
                <a:cs typeface="Times New Roman"/>
              </a:rPr>
              <a:t>/</a:t>
            </a:r>
            <a:r>
              <a:rPr sz="3675" spc="157" baseline="46485" dirty="0">
                <a:latin typeface="Cambria"/>
                <a:cs typeface="Cambria"/>
              </a:rPr>
              <a:t>√</a:t>
            </a:r>
            <a:r>
              <a:rPr sz="2450" spc="105" dirty="0">
                <a:latin typeface="Times New Roman"/>
                <a:cs typeface="Times New Roman"/>
              </a:rPr>
              <a:t>2(</a:t>
            </a:r>
            <a:r>
              <a:rPr sz="2450" i="1" spc="105" dirty="0">
                <a:latin typeface="Times New Roman"/>
                <a:cs typeface="Times New Roman"/>
              </a:rPr>
              <a:t>ψ</a:t>
            </a:r>
            <a:r>
              <a:rPr sz="3075" spc="157" baseline="-13550" dirty="0">
                <a:latin typeface="Times New Roman"/>
                <a:cs typeface="Times New Roman"/>
              </a:rPr>
              <a:t>1</a:t>
            </a:r>
            <a:r>
              <a:rPr sz="3075" spc="-315" baseline="-13550" dirty="0">
                <a:latin typeface="Times New Roman"/>
                <a:cs typeface="Times New Roman"/>
              </a:rPr>
              <a:t> </a:t>
            </a:r>
            <a:r>
              <a:rPr sz="2450" spc="170" dirty="0">
                <a:latin typeface="Times New Roman"/>
                <a:cs typeface="Times New Roman"/>
              </a:rPr>
              <a:t>+</a:t>
            </a:r>
            <a:r>
              <a:rPr sz="2450" i="1" spc="170" dirty="0">
                <a:latin typeface="Times New Roman"/>
                <a:cs typeface="Times New Roman"/>
              </a:rPr>
              <a:t>ψ</a:t>
            </a:r>
            <a:r>
              <a:rPr sz="3075" spc="254" baseline="-13550" dirty="0">
                <a:latin typeface="Times New Roman"/>
                <a:cs typeface="Times New Roman"/>
              </a:rPr>
              <a:t>2</a:t>
            </a:r>
            <a:r>
              <a:rPr sz="2450" spc="170" dirty="0">
                <a:latin typeface="Times New Roman"/>
                <a:cs typeface="Times New Roman"/>
              </a:rPr>
              <a:t>)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where</a:t>
            </a:r>
            <a:endParaRPr sz="2450">
              <a:latin typeface="Times New Roman"/>
              <a:cs typeface="Times New Roman"/>
            </a:endParaRPr>
          </a:p>
          <a:p>
            <a:pPr marL="396875">
              <a:lnSpc>
                <a:spcPct val="100000"/>
              </a:lnSpc>
              <a:spcBef>
                <a:spcPts val="50"/>
              </a:spcBef>
            </a:pPr>
            <a:r>
              <a:rPr sz="2450" i="1" dirty="0">
                <a:latin typeface="Times New Roman"/>
                <a:cs typeface="Times New Roman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spc="405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ground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spc="405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first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excited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state.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44920" y="878291"/>
            <a:ext cx="29305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54139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5.1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50" dirty="0">
                <a:latin typeface="Georgia"/>
                <a:cs typeface="Georgia"/>
              </a:rPr>
              <a:t>Force</a:t>
            </a:r>
            <a:r>
              <a:rPr sz="1700" b="1" spc="2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30" dirty="0">
                <a:latin typeface="Georgia"/>
                <a:cs typeface="Georgia"/>
              </a:rPr>
              <a:t> </a:t>
            </a:r>
            <a:r>
              <a:rPr sz="1700" b="1" spc="-20" dirty="0">
                <a:latin typeface="Georgia"/>
                <a:cs typeface="Georgia"/>
              </a:rPr>
              <a:t>Potential</a:t>
            </a:r>
            <a:r>
              <a:rPr sz="1700" b="1" spc="3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Energy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54879" y="3491395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06119" y="878291"/>
            <a:ext cx="8343900" cy="36899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 algn="just">
              <a:lnSpc>
                <a:spcPct val="100000"/>
              </a:lnSpc>
              <a:spcBef>
                <a:spcPts val="95"/>
              </a:spcBef>
              <a:tabLst>
                <a:tab pos="567817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25400" marR="80645" algn="just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thousand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identical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boxes,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contains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infinite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square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well.</a:t>
            </a:r>
            <a:r>
              <a:rPr sz="1400" spc="4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first </a:t>
            </a:r>
            <a:r>
              <a:rPr sz="1400" dirty="0">
                <a:latin typeface="Times New Roman"/>
                <a:cs typeface="Times New Roman"/>
              </a:rPr>
              <a:t>five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hundred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boxes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labeled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second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five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hundred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B.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At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i="1" spc="114" dirty="0">
                <a:latin typeface="Times New Roman"/>
                <a:cs typeface="Times New Roman"/>
              </a:rPr>
              <a:t>t</a:t>
            </a:r>
            <a:r>
              <a:rPr sz="1400" i="1" spc="8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open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boxes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and </a:t>
            </a:r>
            <a:r>
              <a:rPr sz="1400" dirty="0">
                <a:latin typeface="Times New Roman"/>
                <a:cs typeface="Times New Roman"/>
              </a:rPr>
              <a:t>measure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particle’s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positions.</a:t>
            </a:r>
            <a:r>
              <a:rPr sz="1400" spc="85" dirty="0">
                <a:latin typeface="Times New Roman"/>
                <a:cs typeface="Times New Roman"/>
              </a:rPr>
              <a:t>  </a:t>
            </a:r>
            <a:r>
              <a:rPr sz="1400" spc="75" dirty="0">
                <a:latin typeface="Times New Roman"/>
                <a:cs typeface="Times New Roman"/>
              </a:rPr>
              <a:t>At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i="1" spc="114" dirty="0">
                <a:latin typeface="Times New Roman"/>
                <a:cs typeface="Times New Roman"/>
              </a:rPr>
              <a:t>t</a:t>
            </a:r>
            <a:r>
              <a:rPr sz="1400" i="1" spc="19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(one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hour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later)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same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thing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boxes.</a:t>
            </a:r>
            <a:r>
              <a:rPr sz="1400" spc="85" dirty="0">
                <a:latin typeface="Times New Roman"/>
                <a:cs typeface="Times New Roman"/>
              </a:rPr>
              <a:t>  </a:t>
            </a:r>
            <a:r>
              <a:rPr sz="1400" spc="30" dirty="0">
                <a:latin typeface="Times New Roman"/>
                <a:cs typeface="Times New Roman"/>
              </a:rPr>
              <a:t>In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cases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below,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find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same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distribution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positions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group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group?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396240" indent="-212725">
              <a:lnSpc>
                <a:spcPct val="100000"/>
              </a:lnSpc>
              <a:buAutoNum type="arabicPeriod"/>
              <a:tabLst>
                <a:tab pos="396240" algn="l"/>
              </a:tabLst>
            </a:pPr>
            <a:r>
              <a:rPr sz="1400" dirty="0">
                <a:latin typeface="Times New Roman"/>
                <a:cs typeface="Times New Roman"/>
              </a:rPr>
              <a:t>Initially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particles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were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ground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state.</a:t>
            </a:r>
            <a:endParaRPr sz="1400">
              <a:latin typeface="Times New Roman"/>
              <a:cs typeface="Times New Roman"/>
            </a:endParaRPr>
          </a:p>
          <a:p>
            <a:pPr marL="396875" marR="81915" indent="-11430">
              <a:lnSpc>
                <a:spcPct val="106700"/>
              </a:lnSpc>
              <a:spcBef>
                <a:spcPts val="1495"/>
              </a:spcBef>
              <a:tabLst>
                <a:tab pos="13481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10" dirty="0">
                <a:latin typeface="Times New Roman"/>
                <a:cs typeface="Times New Roman"/>
              </a:rPr>
              <a:t>Yes.</a:t>
            </a:r>
            <a:r>
              <a:rPr sz="1400" spc="42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eigenstate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energy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stationary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state,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meaning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probabilities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any </a:t>
            </a:r>
            <a:r>
              <a:rPr sz="1400" dirty="0">
                <a:latin typeface="Times New Roman"/>
                <a:cs typeface="Times New Roman"/>
              </a:rPr>
              <a:t>measurable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quantity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(such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position)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change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over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time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nothing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disturbed.</a:t>
            </a:r>
            <a:endParaRPr sz="1400">
              <a:latin typeface="Times New Roman"/>
              <a:cs typeface="Times New Roman"/>
            </a:endParaRPr>
          </a:p>
          <a:p>
            <a:pPr marL="396875" marR="81280" indent="-213360">
              <a:lnSpc>
                <a:spcPct val="106700"/>
              </a:lnSpc>
              <a:spcBef>
                <a:spcPts val="1495"/>
              </a:spcBef>
              <a:buAutoNum type="arabicPeriod" startAt="2"/>
              <a:tabLst>
                <a:tab pos="396875" algn="l"/>
              </a:tabLst>
            </a:pPr>
            <a:r>
              <a:rPr sz="1400" dirty="0">
                <a:latin typeface="Times New Roman"/>
                <a:cs typeface="Times New Roman"/>
              </a:rPr>
              <a:t>Initially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were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1</a:t>
            </a:r>
            <a:r>
              <a:rPr sz="1400" i="1" spc="100" dirty="0">
                <a:latin typeface="Times New Roman"/>
                <a:cs typeface="Times New Roman"/>
              </a:rPr>
              <a:t>/</a:t>
            </a:r>
            <a:r>
              <a:rPr sz="2100" spc="150" baseline="47619" dirty="0">
                <a:latin typeface="Cambria"/>
                <a:cs typeface="Cambria"/>
              </a:rPr>
              <a:t>√</a:t>
            </a:r>
            <a:r>
              <a:rPr sz="1400" spc="100" dirty="0">
                <a:latin typeface="Times New Roman"/>
                <a:cs typeface="Times New Roman"/>
              </a:rPr>
              <a:t>2(</a:t>
            </a:r>
            <a:r>
              <a:rPr sz="1400" i="1" spc="100" dirty="0">
                <a:latin typeface="Times New Roman"/>
                <a:cs typeface="Times New Roman"/>
              </a:rPr>
              <a:t>ψ</a:t>
            </a:r>
            <a:r>
              <a:rPr sz="1500" spc="150" baseline="-11111" dirty="0">
                <a:latin typeface="Bodoni MT"/>
                <a:cs typeface="Bodoni MT"/>
              </a:rPr>
              <a:t>1</a:t>
            </a:r>
            <a:r>
              <a:rPr sz="1500" spc="277" baseline="-11111" dirty="0">
                <a:latin typeface="Bodoni MT"/>
                <a:cs typeface="Bodoni MT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i="1" spc="55" dirty="0">
                <a:latin typeface="Times New Roman"/>
                <a:cs typeface="Times New Roman"/>
              </a:rPr>
              <a:t>ψ</a:t>
            </a:r>
            <a:r>
              <a:rPr sz="1500" spc="82" baseline="-11111" dirty="0">
                <a:latin typeface="Bodoni MT"/>
                <a:cs typeface="Bodoni MT"/>
              </a:rPr>
              <a:t>2</a:t>
            </a:r>
            <a:r>
              <a:rPr sz="1400" spc="55" dirty="0">
                <a:latin typeface="Times New Roman"/>
                <a:cs typeface="Times New Roman"/>
              </a:rPr>
              <a:t>)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where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ψ</a:t>
            </a:r>
            <a:r>
              <a:rPr sz="1500" baseline="-11111" dirty="0">
                <a:latin typeface="Bodoni MT"/>
                <a:cs typeface="Bodoni MT"/>
              </a:rPr>
              <a:t>1</a:t>
            </a:r>
            <a:r>
              <a:rPr sz="1500" spc="547" baseline="-11111" dirty="0">
                <a:latin typeface="Bodoni MT"/>
                <a:cs typeface="Bodoni MT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ground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state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ψ</a:t>
            </a:r>
            <a:r>
              <a:rPr sz="1500" baseline="-11111" dirty="0">
                <a:latin typeface="Bodoni MT"/>
                <a:cs typeface="Bodoni MT"/>
              </a:rPr>
              <a:t>2</a:t>
            </a:r>
            <a:r>
              <a:rPr sz="1500" spc="540" baseline="-11111" dirty="0">
                <a:latin typeface="Bodoni MT"/>
                <a:cs typeface="Bodoni MT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the </a:t>
            </a:r>
            <a:r>
              <a:rPr sz="1400" dirty="0">
                <a:latin typeface="Times New Roman"/>
                <a:cs typeface="Times New Roman"/>
              </a:rPr>
              <a:t>first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excited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state.</a:t>
            </a:r>
            <a:endParaRPr sz="1400">
              <a:latin typeface="Times New Roman"/>
              <a:cs typeface="Times New Roman"/>
            </a:endParaRPr>
          </a:p>
          <a:p>
            <a:pPr marL="396875" marR="80645" indent="-11430">
              <a:lnSpc>
                <a:spcPct val="106700"/>
              </a:lnSpc>
              <a:spcBef>
                <a:spcPts val="1495"/>
              </a:spcBef>
              <a:tabLst>
                <a:tab pos="13481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20" dirty="0">
                <a:latin typeface="Times New Roman"/>
                <a:cs typeface="Times New Roman"/>
              </a:rPr>
              <a:t>No,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superposition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of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eigenstates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is</a:t>
            </a:r>
            <a:r>
              <a:rPr sz="1400" spc="75" dirty="0">
                <a:latin typeface="Times New Roman"/>
                <a:cs typeface="Times New Roman"/>
              </a:rPr>
              <a:t> not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in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general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stationary,</a:t>
            </a:r>
            <a:r>
              <a:rPr sz="1400" spc="10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so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position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probabilities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change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over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time.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72066" y="878291"/>
            <a:ext cx="260223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82431" y="1386261"/>
            <a:ext cx="17907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i="1" spc="120" dirty="0">
                <a:latin typeface="Times New Roman"/>
                <a:cs typeface="Times New Roman"/>
              </a:rPr>
              <a:t>n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8819" y="1286661"/>
            <a:ext cx="40773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746250" algn="l"/>
              </a:tabLst>
            </a:pPr>
            <a:r>
              <a:rPr sz="2450" spc="-60" dirty="0">
                <a:latin typeface="Times New Roman"/>
                <a:cs typeface="Times New Roman"/>
              </a:rPr>
              <a:t>We’ll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use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i="1" spc="-50" dirty="0">
                <a:latin typeface="Times New Roman"/>
                <a:cs typeface="Times New Roman"/>
              </a:rPr>
              <a:t>ψ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represent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i="1" spc="170" dirty="0">
                <a:latin typeface="Times New Roman"/>
                <a:cs typeface="Times New Roman"/>
              </a:rPr>
              <a:t>n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70640" y="1224807"/>
            <a:ext cx="252729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60" dirty="0">
                <a:latin typeface="Times New Roman"/>
                <a:cs typeface="Times New Roman"/>
              </a:rPr>
              <a:t>th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14887" y="1286661"/>
            <a:ext cx="385952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</a:t>
            </a:r>
            <a:r>
              <a:rPr sz="24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ate</a:t>
            </a:r>
            <a:r>
              <a:rPr sz="2450" u="sng" spc="1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sz="2450" u="none" dirty="0">
                <a:latin typeface="Times New Roman"/>
                <a:cs typeface="Times New Roman"/>
              </a:rPr>
              <a:t>f</a:t>
            </a:r>
            <a:r>
              <a:rPr sz="2450" u="none" spc="160" dirty="0">
                <a:latin typeface="Times New Roman"/>
                <a:cs typeface="Times New Roman"/>
              </a:rPr>
              <a:t> </a:t>
            </a:r>
            <a:r>
              <a:rPr sz="2450" u="none" dirty="0">
                <a:latin typeface="Times New Roman"/>
                <a:cs typeface="Times New Roman"/>
              </a:rPr>
              <a:t>a</a:t>
            </a:r>
            <a:r>
              <a:rPr sz="2450" u="none" spc="160" dirty="0">
                <a:latin typeface="Times New Roman"/>
                <a:cs typeface="Times New Roman"/>
              </a:rPr>
              <a:t> </a:t>
            </a:r>
            <a:r>
              <a:rPr sz="2450" u="none" spc="-10" dirty="0">
                <a:latin typeface="Times New Roman"/>
                <a:cs typeface="Times New Roman"/>
              </a:rPr>
              <a:t>particle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27965" y="1397087"/>
            <a:ext cx="3276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b="0" spc="-2020" dirty="0">
                <a:latin typeface="Yu Gothic Medium"/>
                <a:cs typeface="Yu Gothic Medium"/>
              </a:rPr>
              <a:t>✓</a:t>
            </a:r>
            <a:endParaRPr sz="2450">
              <a:latin typeface="Yu Gothic Medium"/>
              <a:cs typeface="Yu Gothic Medium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775485" y="4586478"/>
            <a:ext cx="144780" cy="0"/>
          </a:xfrm>
          <a:custGeom>
            <a:avLst/>
            <a:gdLst/>
            <a:ahLst/>
            <a:cxnLst/>
            <a:rect l="l" t="t" r="r" b="b"/>
            <a:pathLst>
              <a:path w="144780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775485" y="5092585"/>
            <a:ext cx="144780" cy="0"/>
          </a:xfrm>
          <a:custGeom>
            <a:avLst/>
            <a:gdLst/>
            <a:ahLst/>
            <a:cxnLst/>
            <a:rect l="l" t="t" r="r" b="b"/>
            <a:pathLst>
              <a:path w="144780">
                <a:moveTo>
                  <a:pt x="0" y="0"/>
                </a:moveTo>
                <a:lnTo>
                  <a:pt x="144373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04519" y="1666238"/>
            <a:ext cx="8470900" cy="465455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0" marR="106680" algn="just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infinite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square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well.</a:t>
            </a:r>
            <a:r>
              <a:rPr sz="2450" spc="5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example,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spc="472" baseline="-135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09" dirty="0">
                <a:latin typeface="Times New Roman"/>
                <a:cs typeface="Times New Roman"/>
              </a:rPr>
              <a:t>   </a:t>
            </a:r>
            <a:r>
              <a:rPr sz="2450" spc="215" dirty="0">
                <a:latin typeface="Times New Roman"/>
                <a:cs typeface="Times New Roman"/>
              </a:rPr>
              <a:t>2</a:t>
            </a:r>
            <a:r>
              <a:rPr sz="2450" i="1" spc="215" dirty="0">
                <a:latin typeface="Times New Roman"/>
                <a:cs typeface="Times New Roman"/>
              </a:rPr>
              <a:t>/L</a:t>
            </a:r>
            <a:r>
              <a:rPr sz="2450" i="1" spc="-150" dirty="0">
                <a:latin typeface="Times New Roman"/>
                <a:cs typeface="Times New Roman"/>
              </a:rPr>
              <a:t> </a:t>
            </a:r>
            <a:r>
              <a:rPr sz="2450" spc="110" dirty="0">
                <a:latin typeface="Times New Roman"/>
                <a:cs typeface="Times New Roman"/>
              </a:rPr>
              <a:t>sin(2</a:t>
            </a:r>
            <a:r>
              <a:rPr sz="2450" i="1" spc="110" dirty="0">
                <a:latin typeface="Times New Roman"/>
                <a:cs typeface="Times New Roman"/>
              </a:rPr>
              <a:t>πx/L</a:t>
            </a:r>
            <a:r>
              <a:rPr sz="2450" spc="110" dirty="0">
                <a:latin typeface="Times New Roman"/>
                <a:cs typeface="Times New Roman"/>
              </a:rPr>
              <a:t>) </a:t>
            </a:r>
            <a:r>
              <a:rPr sz="2450" dirty="0">
                <a:latin typeface="Times New Roman"/>
                <a:cs typeface="Times New Roman"/>
              </a:rPr>
              <a:t>inside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well.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Which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following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possible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wavefunction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particle?</a:t>
            </a:r>
            <a:r>
              <a:rPr sz="2450" spc="3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apply.)</a:t>
            </a:r>
            <a:endParaRPr sz="2450">
              <a:latin typeface="Times New Roman"/>
              <a:cs typeface="Times New Roman"/>
            </a:endParaRPr>
          </a:p>
          <a:p>
            <a:pPr marL="497205" indent="-370205">
              <a:lnSpc>
                <a:spcPct val="100000"/>
              </a:lnSpc>
              <a:spcBef>
                <a:spcPts val="1645"/>
              </a:spcBef>
              <a:buFont typeface="Times New Roman"/>
              <a:buAutoNum type="alphaUcPeriod"/>
              <a:tabLst>
                <a:tab pos="497205" algn="l"/>
              </a:tabLst>
            </a:pPr>
            <a:r>
              <a:rPr sz="2450" i="1" spc="-25" dirty="0">
                <a:latin typeface="Times New Roman"/>
                <a:cs typeface="Times New Roman"/>
              </a:rPr>
              <a:t>ψ</a:t>
            </a:r>
            <a:r>
              <a:rPr sz="3075" spc="-37" baseline="-13550" dirty="0">
                <a:latin typeface="Times New Roman"/>
                <a:cs typeface="Times New Roman"/>
              </a:rPr>
              <a:t>1</a:t>
            </a:r>
            <a:endParaRPr sz="3075" baseline="-13550">
              <a:latin typeface="Times New Roman"/>
              <a:cs typeface="Times New Roman"/>
            </a:endParaRPr>
          </a:p>
          <a:p>
            <a:pPr marL="497840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97840" algn="l"/>
              </a:tabLst>
            </a:pPr>
            <a:r>
              <a:rPr sz="2450" i="1" spc="-25" dirty="0">
                <a:latin typeface="Times New Roman"/>
                <a:cs typeface="Times New Roman"/>
              </a:rPr>
              <a:t>ψ</a:t>
            </a:r>
            <a:r>
              <a:rPr sz="3075" spc="-37" baseline="-13550" dirty="0">
                <a:latin typeface="Times New Roman"/>
                <a:cs typeface="Times New Roman"/>
              </a:rPr>
              <a:t>2</a:t>
            </a:r>
            <a:endParaRPr sz="3075" baseline="-13550">
              <a:latin typeface="Times New Roman"/>
              <a:cs typeface="Times New Roman"/>
            </a:endParaRPr>
          </a:p>
          <a:p>
            <a:pPr marL="49720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97205" algn="l"/>
              </a:tabLst>
            </a:pPr>
            <a:r>
              <a:rPr sz="2450" i="1" dirty="0">
                <a:latin typeface="Times New Roman"/>
                <a:cs typeface="Times New Roman"/>
              </a:rPr>
              <a:t>ψ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spc="97" baseline="-135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i="1" spc="-25" dirty="0">
                <a:latin typeface="Times New Roman"/>
                <a:cs typeface="Times New Roman"/>
              </a:rPr>
              <a:t>ψ</a:t>
            </a:r>
            <a:r>
              <a:rPr sz="3075" spc="-37" baseline="-13550" dirty="0">
                <a:latin typeface="Times New Roman"/>
                <a:cs typeface="Times New Roman"/>
              </a:rPr>
              <a:t>2</a:t>
            </a:r>
            <a:endParaRPr sz="3075" baseline="-13550">
              <a:latin typeface="Times New Roman"/>
              <a:cs typeface="Times New Roman"/>
            </a:endParaRPr>
          </a:p>
          <a:p>
            <a:pPr marL="49720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97205" algn="l"/>
              </a:tabLst>
            </a:pPr>
            <a:r>
              <a:rPr sz="2450" spc="100" dirty="0">
                <a:latin typeface="Times New Roman"/>
                <a:cs typeface="Times New Roman"/>
              </a:rPr>
              <a:t>(1</a:t>
            </a:r>
            <a:r>
              <a:rPr sz="2450" i="1" spc="100" dirty="0">
                <a:latin typeface="Times New Roman"/>
                <a:cs typeface="Times New Roman"/>
              </a:rPr>
              <a:t>/</a:t>
            </a:r>
            <a:r>
              <a:rPr sz="3675" spc="150" baseline="46485" dirty="0">
                <a:latin typeface="Cambria"/>
                <a:cs typeface="Cambria"/>
              </a:rPr>
              <a:t>√</a:t>
            </a:r>
            <a:r>
              <a:rPr sz="2450" spc="100" dirty="0">
                <a:latin typeface="Times New Roman"/>
                <a:cs typeface="Times New Roman"/>
              </a:rPr>
              <a:t>2)(</a:t>
            </a:r>
            <a:r>
              <a:rPr sz="2450" i="1" spc="100" dirty="0">
                <a:latin typeface="Times New Roman"/>
                <a:cs typeface="Times New Roman"/>
              </a:rPr>
              <a:t>ψ</a:t>
            </a:r>
            <a:r>
              <a:rPr sz="3075" spc="150" baseline="-13550" dirty="0">
                <a:latin typeface="Times New Roman"/>
                <a:cs typeface="Times New Roman"/>
              </a:rPr>
              <a:t>1</a:t>
            </a:r>
            <a:r>
              <a:rPr sz="3075" spc="157" baseline="-135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i="1" spc="-25" dirty="0">
                <a:latin typeface="Times New Roman"/>
                <a:cs typeface="Times New Roman"/>
              </a:rPr>
              <a:t>ψ</a:t>
            </a:r>
            <a:r>
              <a:rPr sz="3075" spc="-37" baseline="-13550" dirty="0">
                <a:latin typeface="Times New Roman"/>
                <a:cs typeface="Times New Roman"/>
              </a:rPr>
              <a:t>2</a:t>
            </a:r>
            <a:r>
              <a:rPr sz="2450" spc="-25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97840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97840" algn="l"/>
              </a:tabLst>
            </a:pPr>
            <a:r>
              <a:rPr sz="2450" spc="100" dirty="0">
                <a:latin typeface="Times New Roman"/>
                <a:cs typeface="Times New Roman"/>
              </a:rPr>
              <a:t>(1</a:t>
            </a:r>
            <a:r>
              <a:rPr sz="2450" i="1" spc="100" dirty="0">
                <a:latin typeface="Times New Roman"/>
                <a:cs typeface="Times New Roman"/>
              </a:rPr>
              <a:t>/</a:t>
            </a:r>
            <a:r>
              <a:rPr sz="3675" spc="150" baseline="46485" dirty="0">
                <a:latin typeface="Cambria"/>
                <a:cs typeface="Cambria"/>
              </a:rPr>
              <a:t>√</a:t>
            </a:r>
            <a:r>
              <a:rPr sz="2450" spc="100" dirty="0">
                <a:latin typeface="Times New Roman"/>
                <a:cs typeface="Times New Roman"/>
              </a:rPr>
              <a:t>2)(</a:t>
            </a:r>
            <a:r>
              <a:rPr sz="2450" i="1" spc="100" dirty="0">
                <a:latin typeface="Times New Roman"/>
                <a:cs typeface="Times New Roman"/>
              </a:rPr>
              <a:t>ψ</a:t>
            </a:r>
            <a:r>
              <a:rPr sz="3075" spc="150" baseline="-13550" dirty="0">
                <a:latin typeface="Times New Roman"/>
                <a:cs typeface="Times New Roman"/>
              </a:rPr>
              <a:t>1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25" dirty="0">
                <a:latin typeface="Cambria"/>
                <a:cs typeface="Cambria"/>
              </a:rPr>
              <a:t> </a:t>
            </a:r>
            <a:r>
              <a:rPr sz="2450" i="1" spc="-25" dirty="0">
                <a:latin typeface="Times New Roman"/>
                <a:cs typeface="Times New Roman"/>
              </a:rPr>
              <a:t>ψ</a:t>
            </a:r>
            <a:r>
              <a:rPr sz="3075" spc="-37" baseline="-13550" dirty="0">
                <a:latin typeface="Times New Roman"/>
                <a:cs typeface="Times New Roman"/>
              </a:rPr>
              <a:t>2</a:t>
            </a:r>
            <a:r>
              <a:rPr sz="2450" spc="-25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  <a:p>
            <a:pPr marL="497205" marR="106680" indent="-341630">
              <a:lnSpc>
                <a:spcPct val="101699"/>
              </a:lnSpc>
              <a:spcBef>
                <a:spcPts val="994"/>
              </a:spcBef>
              <a:buFont typeface="Times New Roman"/>
              <a:buAutoNum type="alphaUcPeriod"/>
              <a:tabLst>
                <a:tab pos="498475" algn="l"/>
              </a:tabLst>
            </a:pPr>
            <a:r>
              <a:rPr sz="2450" i="1" spc="229" dirty="0">
                <a:latin typeface="Times New Roman"/>
                <a:cs typeface="Times New Roman"/>
              </a:rPr>
              <a:t>Ax</a:t>
            </a:r>
            <a:r>
              <a:rPr sz="2450" spc="229" dirty="0">
                <a:latin typeface="Times New Roman"/>
                <a:cs typeface="Times New Roman"/>
              </a:rPr>
              <a:t>(</a:t>
            </a:r>
            <a:r>
              <a:rPr sz="2450" i="1" spc="229" dirty="0">
                <a:latin typeface="Times New Roman"/>
                <a:cs typeface="Times New Roman"/>
              </a:rPr>
              <a:t>L</a:t>
            </a:r>
            <a:r>
              <a:rPr sz="2450" i="1" spc="-10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70" dirty="0">
                <a:latin typeface="Cambria"/>
                <a:cs typeface="Cambria"/>
              </a:rPr>
              <a:t> </a:t>
            </a:r>
            <a:r>
              <a:rPr sz="2450" i="1" spc="165" dirty="0">
                <a:latin typeface="Times New Roman"/>
                <a:cs typeface="Times New Roman"/>
              </a:rPr>
              <a:t>x</a:t>
            </a:r>
            <a:r>
              <a:rPr sz="2450" spc="165" dirty="0">
                <a:latin typeface="Times New Roman"/>
                <a:cs typeface="Times New Roman"/>
              </a:rPr>
              <a:t>)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option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any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value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i="1" spc="315" dirty="0">
                <a:latin typeface="Times New Roman"/>
                <a:cs typeface="Times New Roman"/>
              </a:rPr>
              <a:t>A</a:t>
            </a:r>
            <a:r>
              <a:rPr sz="2450" i="1" spc="22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for 	</a:t>
            </a:r>
            <a:r>
              <a:rPr sz="2450" spc="-10" dirty="0">
                <a:latin typeface="Times New Roman"/>
                <a:cs typeface="Times New Roman"/>
              </a:rPr>
              <a:t>which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possible.)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72066" y="878291"/>
            <a:ext cx="260223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8819" y="1276766"/>
            <a:ext cx="68897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Times New Roman"/>
                <a:cs typeface="Times New Roman"/>
              </a:rPr>
              <a:t>We’ll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us</a:t>
            </a:r>
            <a:r>
              <a:rPr sz="1400" u="sng" spc="5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14995" y="1359768"/>
            <a:ext cx="1016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-50" dirty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89846" y="1266322"/>
            <a:ext cx="1454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Bodoni MT"/>
                <a:cs typeface="Bodoni MT"/>
              </a:rPr>
              <a:t>th</a:t>
            </a:r>
            <a:endParaRPr sz="1000">
              <a:latin typeface="Bodoni MT"/>
              <a:cs typeface="Bodoni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2208" y="1276766"/>
            <a:ext cx="762000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24815" algn="l"/>
                <a:tab pos="2043430" algn="l"/>
              </a:tabLst>
            </a:pP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400" u="sng" spc="1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i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ψ</a:t>
            </a:r>
            <a:r>
              <a:rPr sz="1400" i="1" u="none" dirty="0">
                <a:latin typeface="Times New Roman"/>
                <a:cs typeface="Times New Roman"/>
              </a:rPr>
              <a:t>	</a:t>
            </a:r>
            <a:r>
              <a:rPr sz="1400" u="none" spc="75" dirty="0">
                <a:latin typeface="Times New Roman"/>
                <a:cs typeface="Times New Roman"/>
              </a:rPr>
              <a:t>to</a:t>
            </a:r>
            <a:r>
              <a:rPr sz="1400" u="none" spc="315" dirty="0">
                <a:latin typeface="Times New Roman"/>
                <a:cs typeface="Times New Roman"/>
              </a:rPr>
              <a:t> </a:t>
            </a:r>
            <a:r>
              <a:rPr sz="1400" u="none" dirty="0">
                <a:latin typeface="Times New Roman"/>
                <a:cs typeface="Times New Roman"/>
              </a:rPr>
              <a:t>represent</a:t>
            </a:r>
            <a:r>
              <a:rPr sz="1400" u="none" spc="320" dirty="0">
                <a:latin typeface="Times New Roman"/>
                <a:cs typeface="Times New Roman"/>
              </a:rPr>
              <a:t> </a:t>
            </a:r>
            <a:r>
              <a:rPr sz="1400" u="none" spc="70" dirty="0">
                <a:latin typeface="Times New Roman"/>
                <a:cs typeface="Times New Roman"/>
              </a:rPr>
              <a:t>the</a:t>
            </a:r>
            <a:r>
              <a:rPr sz="1400" u="none" spc="310" dirty="0">
                <a:latin typeface="Times New Roman"/>
                <a:cs typeface="Times New Roman"/>
              </a:rPr>
              <a:t> </a:t>
            </a:r>
            <a:r>
              <a:rPr sz="1400" i="1" u="none" spc="80" dirty="0">
                <a:latin typeface="Times New Roman"/>
                <a:cs typeface="Times New Roman"/>
              </a:rPr>
              <a:t>n</a:t>
            </a:r>
            <a:r>
              <a:rPr sz="1400" i="1" u="none" dirty="0">
                <a:latin typeface="Times New Roman"/>
                <a:cs typeface="Times New Roman"/>
              </a:rPr>
              <a:t>	</a:t>
            </a:r>
            <a:r>
              <a:rPr sz="1400" u="none" dirty="0">
                <a:latin typeface="Times New Roman"/>
                <a:cs typeface="Times New Roman"/>
              </a:rPr>
              <a:t>energy</a:t>
            </a:r>
            <a:r>
              <a:rPr sz="1400" u="none" spc="320" dirty="0">
                <a:latin typeface="Times New Roman"/>
                <a:cs typeface="Times New Roman"/>
              </a:rPr>
              <a:t> </a:t>
            </a:r>
            <a:r>
              <a:rPr sz="1400" u="none" dirty="0">
                <a:latin typeface="Times New Roman"/>
                <a:cs typeface="Times New Roman"/>
              </a:rPr>
              <a:t>eigenstate</a:t>
            </a:r>
            <a:r>
              <a:rPr sz="1400" u="none" spc="325" dirty="0">
                <a:latin typeface="Times New Roman"/>
                <a:cs typeface="Times New Roman"/>
              </a:rPr>
              <a:t> </a:t>
            </a:r>
            <a:r>
              <a:rPr sz="1400" u="none" dirty="0">
                <a:latin typeface="Times New Roman"/>
                <a:cs typeface="Times New Roman"/>
              </a:rPr>
              <a:t>of</a:t>
            </a:r>
            <a:r>
              <a:rPr sz="1400" u="none" spc="320" dirty="0">
                <a:latin typeface="Times New Roman"/>
                <a:cs typeface="Times New Roman"/>
              </a:rPr>
              <a:t> </a:t>
            </a:r>
            <a:r>
              <a:rPr sz="1400" u="none" spc="75" dirty="0">
                <a:latin typeface="Times New Roman"/>
                <a:cs typeface="Times New Roman"/>
              </a:rPr>
              <a:t>a</a:t>
            </a:r>
            <a:r>
              <a:rPr sz="1400" u="none" spc="325" dirty="0">
                <a:latin typeface="Times New Roman"/>
                <a:cs typeface="Times New Roman"/>
              </a:rPr>
              <a:t> </a:t>
            </a:r>
            <a:r>
              <a:rPr sz="1400" u="none" dirty="0">
                <a:latin typeface="Times New Roman"/>
                <a:cs typeface="Times New Roman"/>
              </a:rPr>
              <a:t>particle</a:t>
            </a:r>
            <a:r>
              <a:rPr sz="1400" u="none" spc="320" dirty="0">
                <a:latin typeface="Times New Roman"/>
                <a:cs typeface="Times New Roman"/>
              </a:rPr>
              <a:t> </a:t>
            </a:r>
            <a:r>
              <a:rPr sz="1400" u="none" dirty="0">
                <a:latin typeface="Times New Roman"/>
                <a:cs typeface="Times New Roman"/>
              </a:rPr>
              <a:t>in</a:t>
            </a:r>
            <a:r>
              <a:rPr sz="1400" u="none" spc="325" dirty="0">
                <a:latin typeface="Times New Roman"/>
                <a:cs typeface="Times New Roman"/>
              </a:rPr>
              <a:t> </a:t>
            </a:r>
            <a:r>
              <a:rPr sz="1400" u="none" spc="70" dirty="0">
                <a:latin typeface="Times New Roman"/>
                <a:cs typeface="Times New Roman"/>
              </a:rPr>
              <a:t>an</a:t>
            </a:r>
            <a:r>
              <a:rPr sz="1400" u="none" spc="320" dirty="0">
                <a:latin typeface="Times New Roman"/>
                <a:cs typeface="Times New Roman"/>
              </a:rPr>
              <a:t> </a:t>
            </a:r>
            <a:r>
              <a:rPr sz="1400" u="none" dirty="0">
                <a:latin typeface="Times New Roman"/>
                <a:cs typeface="Times New Roman"/>
              </a:rPr>
              <a:t>infinite</a:t>
            </a:r>
            <a:r>
              <a:rPr sz="1400" u="none" spc="325" dirty="0">
                <a:latin typeface="Times New Roman"/>
                <a:cs typeface="Times New Roman"/>
              </a:rPr>
              <a:t> </a:t>
            </a:r>
            <a:r>
              <a:rPr sz="1400" u="none" dirty="0">
                <a:latin typeface="Times New Roman"/>
                <a:cs typeface="Times New Roman"/>
              </a:rPr>
              <a:t>square</a:t>
            </a:r>
            <a:r>
              <a:rPr sz="1400" u="none" spc="320" dirty="0">
                <a:latin typeface="Times New Roman"/>
                <a:cs typeface="Times New Roman"/>
              </a:rPr>
              <a:t> </a:t>
            </a:r>
            <a:r>
              <a:rPr sz="1400" u="none" dirty="0">
                <a:latin typeface="Times New Roman"/>
                <a:cs typeface="Times New Roman"/>
              </a:rPr>
              <a:t>well.</a:t>
            </a:r>
            <a:r>
              <a:rPr sz="1400" u="none" spc="165" dirty="0">
                <a:latin typeface="Times New Roman"/>
                <a:cs typeface="Times New Roman"/>
              </a:rPr>
              <a:t>  </a:t>
            </a:r>
            <a:r>
              <a:rPr sz="1400" u="none" dirty="0">
                <a:latin typeface="Times New Roman"/>
                <a:cs typeface="Times New Roman"/>
              </a:rPr>
              <a:t>For</a:t>
            </a:r>
            <a:r>
              <a:rPr sz="1400" u="none" spc="325" dirty="0">
                <a:latin typeface="Times New Roman"/>
                <a:cs typeface="Times New Roman"/>
              </a:rPr>
              <a:t> </a:t>
            </a:r>
            <a:r>
              <a:rPr sz="1400" u="none" spc="-10" dirty="0">
                <a:latin typeface="Times New Roman"/>
                <a:cs typeface="Times New Roman"/>
              </a:rPr>
              <a:t>example,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44358" y="1348737"/>
            <a:ext cx="19494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b="0" spc="-1160" dirty="0">
                <a:latin typeface="Yu Gothic Medium"/>
                <a:cs typeface="Yu Gothic Medium"/>
              </a:rPr>
              <a:t>✓</a:t>
            </a:r>
            <a:endParaRPr sz="1400">
              <a:latin typeface="Yu Gothic Medium"/>
              <a:cs typeface="Yu Gothic Medium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502791" y="3265804"/>
            <a:ext cx="89535" cy="0"/>
          </a:xfrm>
          <a:custGeom>
            <a:avLst/>
            <a:gdLst/>
            <a:ahLst/>
            <a:cxnLst/>
            <a:rect l="l" t="t" r="r" b="b"/>
            <a:pathLst>
              <a:path w="89534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02791" y="3620071"/>
            <a:ext cx="89535" cy="0"/>
          </a:xfrm>
          <a:custGeom>
            <a:avLst/>
            <a:gdLst/>
            <a:ahLst/>
            <a:cxnLst/>
            <a:rect l="l" t="t" r="r" b="b"/>
            <a:pathLst>
              <a:path w="89534">
                <a:moveTo>
                  <a:pt x="0" y="0"/>
                </a:moveTo>
                <a:lnTo>
                  <a:pt x="8920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56958" y="1504515"/>
            <a:ext cx="8369300" cy="35972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74295" marR="59690" algn="just">
              <a:lnSpc>
                <a:spcPct val="106700"/>
              </a:lnSpc>
              <a:spcBef>
                <a:spcPts val="20"/>
              </a:spcBef>
            </a:pPr>
            <a:r>
              <a:rPr sz="1400" i="1" dirty="0">
                <a:latin typeface="Times New Roman"/>
                <a:cs typeface="Times New Roman"/>
              </a:rPr>
              <a:t>ψ</a:t>
            </a:r>
            <a:r>
              <a:rPr sz="1500" baseline="-11111" dirty="0">
                <a:latin typeface="Bodoni MT"/>
                <a:cs typeface="Bodoni MT"/>
              </a:rPr>
              <a:t>2</a:t>
            </a:r>
            <a:r>
              <a:rPr sz="1500" spc="382" baseline="-11111" dirty="0">
                <a:latin typeface="Bodoni MT"/>
                <a:cs typeface="Bodoni MT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330" dirty="0">
                <a:latin typeface="Times New Roman"/>
                <a:cs typeface="Times New Roman"/>
              </a:rPr>
              <a:t>   </a:t>
            </a:r>
            <a:r>
              <a:rPr sz="1400" spc="150" dirty="0">
                <a:latin typeface="Times New Roman"/>
                <a:cs typeface="Times New Roman"/>
              </a:rPr>
              <a:t>2</a:t>
            </a:r>
            <a:r>
              <a:rPr sz="1400" i="1" spc="150" dirty="0">
                <a:latin typeface="Times New Roman"/>
                <a:cs typeface="Times New Roman"/>
              </a:rPr>
              <a:t>/L</a:t>
            </a:r>
            <a:r>
              <a:rPr sz="1400" i="1" spc="-85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sin(2</a:t>
            </a:r>
            <a:r>
              <a:rPr sz="1400" i="1" spc="100" dirty="0">
                <a:latin typeface="Times New Roman"/>
                <a:cs typeface="Times New Roman"/>
              </a:rPr>
              <a:t>πx/L</a:t>
            </a:r>
            <a:r>
              <a:rPr sz="1400" spc="100" dirty="0">
                <a:latin typeface="Times New Roman"/>
                <a:cs typeface="Times New Roman"/>
              </a:rPr>
              <a:t>)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inside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well.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possible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wavefunction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particle?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apply.)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400">
              <a:latin typeface="Times New Roman"/>
              <a:cs typeface="Times New Roman"/>
            </a:endParaRPr>
          </a:p>
          <a:p>
            <a:pPr marL="445770" indent="-257175">
              <a:lnSpc>
                <a:spcPct val="100000"/>
              </a:lnSpc>
              <a:spcBef>
                <a:spcPts val="5"/>
              </a:spcBef>
              <a:buFont typeface="Times New Roman"/>
              <a:buAutoNum type="alphaUcPeriod"/>
              <a:tabLst>
                <a:tab pos="445770" algn="l"/>
              </a:tabLst>
            </a:pPr>
            <a:r>
              <a:rPr sz="1400" i="1" spc="-25" dirty="0">
                <a:latin typeface="Times New Roman"/>
                <a:cs typeface="Times New Roman"/>
              </a:rPr>
              <a:t>ψ</a:t>
            </a:r>
            <a:r>
              <a:rPr sz="1500" spc="-37" baseline="-11111" dirty="0">
                <a:latin typeface="Bodoni MT"/>
                <a:cs typeface="Bodoni MT"/>
              </a:rPr>
              <a:t>1</a:t>
            </a:r>
            <a:endParaRPr sz="1500" baseline="-11111">
              <a:latin typeface="Bodoni MT"/>
              <a:cs typeface="Bodoni MT"/>
            </a:endParaRPr>
          </a:p>
          <a:p>
            <a:pPr marL="445134" indent="-249554">
              <a:lnSpc>
                <a:spcPct val="100000"/>
              </a:lnSpc>
              <a:spcBef>
                <a:spcPts val="1105"/>
              </a:spcBef>
              <a:buFont typeface="Times New Roman"/>
              <a:buAutoNum type="alphaUcPeriod"/>
              <a:tabLst>
                <a:tab pos="445134" algn="l"/>
              </a:tabLst>
            </a:pPr>
            <a:r>
              <a:rPr sz="1400" i="1" spc="-25" dirty="0">
                <a:latin typeface="Times New Roman"/>
                <a:cs typeface="Times New Roman"/>
              </a:rPr>
              <a:t>ψ</a:t>
            </a:r>
            <a:r>
              <a:rPr sz="1500" spc="-37" baseline="-11111" dirty="0">
                <a:latin typeface="Bodoni MT"/>
                <a:cs typeface="Bodoni MT"/>
              </a:rPr>
              <a:t>2</a:t>
            </a:r>
            <a:endParaRPr sz="1500" baseline="-11111">
              <a:latin typeface="Bodoni MT"/>
              <a:cs typeface="Bodoni MT"/>
            </a:endParaRPr>
          </a:p>
          <a:p>
            <a:pPr marL="445134" indent="-252095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45134" algn="l"/>
              </a:tabLst>
            </a:pPr>
            <a:r>
              <a:rPr sz="1400" i="1" dirty="0">
                <a:latin typeface="Times New Roman"/>
                <a:cs typeface="Times New Roman"/>
              </a:rPr>
              <a:t>ψ</a:t>
            </a:r>
            <a:r>
              <a:rPr sz="1500" baseline="-11111" dirty="0">
                <a:latin typeface="Bodoni MT"/>
                <a:cs typeface="Bodoni MT"/>
              </a:rPr>
              <a:t>1</a:t>
            </a:r>
            <a:r>
              <a:rPr sz="1500" spc="225" baseline="-11111" dirty="0">
                <a:latin typeface="Bodoni MT"/>
                <a:cs typeface="Bodoni MT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i="1" spc="-25" dirty="0">
                <a:latin typeface="Times New Roman"/>
                <a:cs typeface="Times New Roman"/>
              </a:rPr>
              <a:t>ψ</a:t>
            </a:r>
            <a:r>
              <a:rPr sz="1500" spc="-37" baseline="-11111" dirty="0">
                <a:latin typeface="Bodoni MT"/>
                <a:cs typeface="Bodoni MT"/>
              </a:rPr>
              <a:t>2</a:t>
            </a:r>
            <a:endParaRPr sz="1500" baseline="-11111">
              <a:latin typeface="Bodoni MT"/>
              <a:cs typeface="Bodoni MT"/>
            </a:endParaRPr>
          </a:p>
          <a:p>
            <a:pPr marL="44577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45770" algn="l"/>
              </a:tabLst>
            </a:pPr>
            <a:r>
              <a:rPr sz="1400" spc="95" dirty="0">
                <a:latin typeface="Times New Roman"/>
                <a:cs typeface="Times New Roman"/>
              </a:rPr>
              <a:t>(1</a:t>
            </a:r>
            <a:r>
              <a:rPr sz="1400" i="1" spc="95" dirty="0">
                <a:latin typeface="Times New Roman"/>
                <a:cs typeface="Times New Roman"/>
              </a:rPr>
              <a:t>/</a:t>
            </a:r>
            <a:r>
              <a:rPr sz="2100" spc="142" baseline="47619" dirty="0">
                <a:latin typeface="Cambria"/>
                <a:cs typeface="Cambria"/>
              </a:rPr>
              <a:t>√</a:t>
            </a:r>
            <a:r>
              <a:rPr sz="1400" spc="95" dirty="0">
                <a:latin typeface="Times New Roman"/>
                <a:cs typeface="Times New Roman"/>
              </a:rPr>
              <a:t>2)(</a:t>
            </a:r>
            <a:r>
              <a:rPr sz="1400" i="1" spc="95" dirty="0">
                <a:latin typeface="Times New Roman"/>
                <a:cs typeface="Times New Roman"/>
              </a:rPr>
              <a:t>ψ</a:t>
            </a:r>
            <a:r>
              <a:rPr sz="1500" spc="142" baseline="-11111" dirty="0">
                <a:latin typeface="Bodoni MT"/>
                <a:cs typeface="Bodoni MT"/>
              </a:rPr>
              <a:t>1</a:t>
            </a:r>
            <a:r>
              <a:rPr sz="1500" spc="202" baseline="-11111" dirty="0">
                <a:latin typeface="Bodoni MT"/>
                <a:cs typeface="Bodoni MT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i="1" spc="30" dirty="0">
                <a:latin typeface="Times New Roman"/>
                <a:cs typeface="Times New Roman"/>
              </a:rPr>
              <a:t>ψ</a:t>
            </a:r>
            <a:r>
              <a:rPr sz="1500" spc="44" baseline="-11111" dirty="0">
                <a:latin typeface="Bodoni MT"/>
                <a:cs typeface="Bodoni MT"/>
              </a:rPr>
              <a:t>2</a:t>
            </a:r>
            <a:r>
              <a:rPr sz="1400" spc="30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45134" indent="-24447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45134" algn="l"/>
              </a:tabLst>
            </a:pPr>
            <a:r>
              <a:rPr sz="1400" spc="95" dirty="0">
                <a:latin typeface="Times New Roman"/>
                <a:cs typeface="Times New Roman"/>
              </a:rPr>
              <a:t>(1</a:t>
            </a:r>
            <a:r>
              <a:rPr sz="1400" i="1" spc="95" dirty="0">
                <a:latin typeface="Times New Roman"/>
                <a:cs typeface="Times New Roman"/>
              </a:rPr>
              <a:t>/</a:t>
            </a:r>
            <a:r>
              <a:rPr sz="2100" spc="142" baseline="47619" dirty="0">
                <a:latin typeface="Cambria"/>
                <a:cs typeface="Cambria"/>
              </a:rPr>
              <a:t>√</a:t>
            </a:r>
            <a:r>
              <a:rPr sz="1400" spc="95" dirty="0">
                <a:latin typeface="Times New Roman"/>
                <a:cs typeface="Times New Roman"/>
              </a:rPr>
              <a:t>2)(</a:t>
            </a:r>
            <a:r>
              <a:rPr sz="1400" i="1" spc="95" dirty="0">
                <a:latin typeface="Times New Roman"/>
                <a:cs typeface="Times New Roman"/>
              </a:rPr>
              <a:t>ψ</a:t>
            </a:r>
            <a:r>
              <a:rPr sz="1500" spc="142" baseline="-11111" dirty="0">
                <a:latin typeface="Bodoni MT"/>
                <a:cs typeface="Bodoni MT"/>
              </a:rPr>
              <a:t>1</a:t>
            </a:r>
            <a:r>
              <a:rPr sz="1500" spc="195" baseline="-11111" dirty="0">
                <a:latin typeface="Bodoni MT"/>
                <a:cs typeface="Bodoni MT"/>
              </a:rPr>
              <a:t> </a:t>
            </a:r>
            <a:r>
              <a:rPr sz="1400" spc="330" dirty="0">
                <a:latin typeface="Cambria"/>
                <a:cs typeface="Cambria"/>
              </a:rPr>
              <a:t>−</a:t>
            </a:r>
            <a:r>
              <a:rPr sz="1400" spc="15" dirty="0">
                <a:latin typeface="Cambria"/>
                <a:cs typeface="Cambria"/>
              </a:rPr>
              <a:t> </a:t>
            </a:r>
            <a:r>
              <a:rPr sz="1400" i="1" spc="30" dirty="0">
                <a:latin typeface="Times New Roman"/>
                <a:cs typeface="Times New Roman"/>
              </a:rPr>
              <a:t>ψ</a:t>
            </a:r>
            <a:r>
              <a:rPr sz="1500" spc="44" baseline="-11111" dirty="0">
                <a:latin typeface="Bodoni MT"/>
                <a:cs typeface="Bodoni MT"/>
              </a:rPr>
              <a:t>2</a:t>
            </a:r>
            <a:r>
              <a:rPr sz="1400" spc="30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45770" indent="-240029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45770" algn="l"/>
              </a:tabLst>
            </a:pPr>
            <a:r>
              <a:rPr sz="1400" i="1" spc="155" dirty="0">
                <a:latin typeface="Times New Roman"/>
                <a:cs typeface="Times New Roman"/>
              </a:rPr>
              <a:t>Ax</a:t>
            </a:r>
            <a:r>
              <a:rPr sz="1400" spc="155" dirty="0">
                <a:latin typeface="Times New Roman"/>
                <a:cs typeface="Times New Roman"/>
              </a:rPr>
              <a:t>(</a:t>
            </a:r>
            <a:r>
              <a:rPr sz="1400" i="1" spc="155" dirty="0">
                <a:latin typeface="Times New Roman"/>
                <a:cs typeface="Times New Roman"/>
              </a:rPr>
              <a:t>L</a:t>
            </a:r>
            <a:r>
              <a:rPr sz="1400" i="1" dirty="0">
                <a:latin typeface="Times New Roman"/>
                <a:cs typeface="Times New Roman"/>
              </a:rPr>
              <a:t> </a:t>
            </a:r>
            <a:r>
              <a:rPr sz="1400" spc="330" dirty="0">
                <a:latin typeface="Cambria"/>
                <a:cs typeface="Cambria"/>
              </a:rPr>
              <a:t>−</a:t>
            </a:r>
            <a:r>
              <a:rPr sz="1400" spc="45" dirty="0">
                <a:latin typeface="Cambria"/>
                <a:cs typeface="Cambria"/>
              </a:rPr>
              <a:t> </a:t>
            </a:r>
            <a:r>
              <a:rPr sz="1400" i="1" spc="120" dirty="0">
                <a:latin typeface="Times New Roman"/>
                <a:cs typeface="Times New Roman"/>
              </a:rPr>
              <a:t>x</a:t>
            </a:r>
            <a:r>
              <a:rPr sz="1400" spc="120" dirty="0">
                <a:latin typeface="Times New Roman"/>
                <a:cs typeface="Times New Roman"/>
              </a:rPr>
              <a:t>)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option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there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any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value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i="1" spc="195" dirty="0">
                <a:latin typeface="Times New Roman"/>
                <a:cs typeface="Times New Roman"/>
              </a:rPr>
              <a:t>A</a:t>
            </a:r>
            <a:r>
              <a:rPr sz="1400" i="1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possible.)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1400">
              <a:latin typeface="Times New Roman"/>
              <a:cs typeface="Times New Roman"/>
            </a:endParaRPr>
          </a:p>
          <a:p>
            <a:pPr marL="74295" marR="55880" indent="-11430" algn="just">
              <a:lnSpc>
                <a:spcPct val="1067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345" dirty="0">
                <a:latin typeface="Georgia"/>
                <a:cs typeface="Georgia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A,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B,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D,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E,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F.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Option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(F)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doesn’t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look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anything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like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our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eigenstates,</a:t>
            </a:r>
            <a:r>
              <a:rPr sz="1400" spc="395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but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it’s </a:t>
            </a:r>
            <a:r>
              <a:rPr sz="1400" dirty="0">
                <a:latin typeface="Times New Roman"/>
                <a:cs typeface="Times New Roman"/>
              </a:rPr>
              <a:t>continuous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normalizable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valid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wavefunction,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could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principle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written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sum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of </a:t>
            </a:r>
            <a:r>
              <a:rPr sz="1400" dirty="0">
                <a:latin typeface="Times New Roman"/>
                <a:cs typeface="Times New Roman"/>
              </a:rPr>
              <a:t>eigenstates.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Option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(C),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other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hand,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normalized.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7823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72066" y="878291"/>
            <a:ext cx="260223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250315" algn="l"/>
                <a:tab pos="1526540" algn="l"/>
                <a:tab pos="3223260" algn="l"/>
                <a:tab pos="4016375" algn="l"/>
                <a:tab pos="4347210" algn="l"/>
                <a:tab pos="4395470" algn="l"/>
                <a:tab pos="4671695" algn="l"/>
                <a:tab pos="5146040" algn="l"/>
                <a:tab pos="5443220" algn="l"/>
                <a:tab pos="5835650" algn="l"/>
                <a:tab pos="6163310" algn="l"/>
                <a:tab pos="6555740" algn="l"/>
                <a:tab pos="6897370" algn="l"/>
                <a:tab pos="7495540" algn="l"/>
                <a:tab pos="8002270" algn="l"/>
              </a:tabLst>
            </a:pPr>
            <a:r>
              <a:rPr spc="-10" dirty="0"/>
              <a:t>Consider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50" dirty="0"/>
              <a:t>double-</a:t>
            </a:r>
            <a:r>
              <a:rPr spc="-10" dirty="0"/>
              <a:t>well:</a:t>
            </a:r>
            <a:r>
              <a:rPr dirty="0"/>
              <a:t>	</a:t>
            </a:r>
            <a:r>
              <a:rPr i="1" spc="-150" dirty="0">
                <a:latin typeface="Times New Roman"/>
                <a:cs typeface="Times New Roman"/>
              </a:rPr>
              <a:t>U</a:t>
            </a:r>
            <a:r>
              <a:rPr i="1" spc="-350" dirty="0">
                <a:latin typeface="Times New Roman"/>
                <a:cs typeface="Times New Roman"/>
              </a:rPr>
              <a:t> </a:t>
            </a:r>
            <a:r>
              <a:rPr spc="105" dirty="0"/>
              <a:t>(</a:t>
            </a:r>
            <a:r>
              <a:rPr i="1" spc="105" dirty="0">
                <a:latin typeface="Times New Roman"/>
                <a:cs typeface="Times New Roman"/>
              </a:rPr>
              <a:t>x</a:t>
            </a:r>
            <a:r>
              <a:rPr spc="105" dirty="0"/>
              <a:t>)</a:t>
            </a:r>
            <a:r>
              <a:rPr dirty="0"/>
              <a:t>	</a:t>
            </a:r>
            <a:r>
              <a:rPr spc="335" dirty="0"/>
              <a:t>=</a:t>
            </a:r>
            <a:r>
              <a:rPr dirty="0"/>
              <a:t>		</a:t>
            </a:r>
            <a:r>
              <a:rPr spc="-50" dirty="0"/>
              <a:t>0</a:t>
            </a:r>
            <a:r>
              <a:rPr dirty="0"/>
              <a:t>	</a:t>
            </a:r>
            <a:r>
              <a:rPr spc="-25" dirty="0"/>
              <a:t>for</a:t>
            </a:r>
            <a:r>
              <a:rPr dirty="0"/>
              <a:t>	</a:t>
            </a:r>
            <a:r>
              <a:rPr spc="-50" dirty="0"/>
              <a:t>0</a:t>
            </a:r>
            <a:r>
              <a:rPr dirty="0"/>
              <a:t>	</a:t>
            </a:r>
            <a:r>
              <a:rPr i="1" spc="180" dirty="0">
                <a:latin typeface="Times New Roman"/>
                <a:cs typeface="Times New Roman"/>
              </a:rPr>
              <a:t>&lt;</a:t>
            </a:r>
            <a:r>
              <a:rPr i="1" dirty="0">
                <a:latin typeface="Times New Roman"/>
                <a:cs typeface="Times New Roman"/>
              </a:rPr>
              <a:t>	</a:t>
            </a:r>
            <a:r>
              <a:rPr i="1" spc="229" dirty="0">
                <a:latin typeface="Times New Roman"/>
                <a:cs typeface="Times New Roman"/>
              </a:rPr>
              <a:t>x</a:t>
            </a:r>
            <a:r>
              <a:rPr i="1" dirty="0">
                <a:latin typeface="Times New Roman"/>
                <a:cs typeface="Times New Roman"/>
              </a:rPr>
              <a:t>	</a:t>
            </a:r>
            <a:r>
              <a:rPr i="1" spc="180" dirty="0">
                <a:latin typeface="Times New Roman"/>
                <a:cs typeface="Times New Roman"/>
              </a:rPr>
              <a:t>&lt;</a:t>
            </a:r>
            <a:r>
              <a:rPr i="1" dirty="0">
                <a:latin typeface="Times New Roman"/>
                <a:cs typeface="Times New Roman"/>
              </a:rPr>
              <a:t>	</a:t>
            </a:r>
            <a:r>
              <a:rPr i="1" spc="235" dirty="0">
                <a:latin typeface="Times New Roman"/>
                <a:cs typeface="Times New Roman"/>
              </a:rPr>
              <a:t>L</a:t>
            </a:r>
            <a:r>
              <a:rPr i="1" dirty="0">
                <a:latin typeface="Times New Roman"/>
                <a:cs typeface="Times New Roman"/>
              </a:rPr>
              <a:t>	</a:t>
            </a:r>
            <a:r>
              <a:rPr spc="-25" dirty="0"/>
              <a:t>and</a:t>
            </a:r>
            <a:r>
              <a:rPr dirty="0"/>
              <a:t>	</a:t>
            </a:r>
            <a:r>
              <a:rPr spc="65" dirty="0"/>
              <a:t>2</a:t>
            </a:r>
            <a:r>
              <a:rPr i="1" spc="65" dirty="0">
                <a:latin typeface="Times New Roman"/>
                <a:cs typeface="Times New Roman"/>
              </a:rPr>
              <a:t>L</a:t>
            </a:r>
            <a:r>
              <a:rPr i="1" dirty="0">
                <a:latin typeface="Times New Roman"/>
                <a:cs typeface="Times New Roman"/>
              </a:rPr>
              <a:t>	</a:t>
            </a:r>
            <a:r>
              <a:rPr i="1" spc="180" dirty="0">
                <a:latin typeface="Times New Roman"/>
                <a:cs typeface="Times New Roman"/>
              </a:rPr>
              <a:t>&lt; </a:t>
            </a:r>
            <a:r>
              <a:rPr i="1" spc="280" dirty="0">
                <a:latin typeface="Times New Roman"/>
                <a:cs typeface="Times New Roman"/>
              </a:rPr>
              <a:t>x</a:t>
            </a:r>
            <a:r>
              <a:rPr i="1" spc="270" dirty="0">
                <a:latin typeface="Times New Roman"/>
                <a:cs typeface="Times New Roman"/>
              </a:rPr>
              <a:t> </a:t>
            </a:r>
            <a:r>
              <a:rPr i="1" spc="229" dirty="0">
                <a:latin typeface="Times New Roman"/>
                <a:cs typeface="Times New Roman"/>
              </a:rPr>
              <a:t>&lt;</a:t>
            </a:r>
            <a:r>
              <a:rPr i="1" spc="280" dirty="0">
                <a:latin typeface="Times New Roman"/>
                <a:cs typeface="Times New Roman"/>
              </a:rPr>
              <a:t> </a:t>
            </a:r>
            <a:r>
              <a:rPr spc="90" dirty="0"/>
              <a:t>3</a:t>
            </a:r>
            <a:r>
              <a:rPr i="1" spc="90" dirty="0">
                <a:latin typeface="Times New Roman"/>
                <a:cs typeface="Times New Roman"/>
              </a:rPr>
              <a:t>L</a:t>
            </a:r>
            <a:r>
              <a:rPr i="1" spc="240" dirty="0">
                <a:latin typeface="Times New Roman"/>
                <a:cs typeface="Times New Roman"/>
              </a:rPr>
              <a:t> </a:t>
            </a:r>
            <a:r>
              <a:rPr dirty="0"/>
              <a:t>and</a:t>
            </a:r>
            <a:r>
              <a:rPr spc="240" dirty="0"/>
              <a:t> </a:t>
            </a:r>
            <a:r>
              <a:rPr spc="375" dirty="0">
                <a:latin typeface="Cambria"/>
                <a:cs typeface="Cambria"/>
              </a:rPr>
              <a:t>∞</a:t>
            </a:r>
            <a:r>
              <a:rPr spc="315" dirty="0">
                <a:latin typeface="Cambria"/>
                <a:cs typeface="Cambria"/>
              </a:rPr>
              <a:t> </a:t>
            </a:r>
            <a:r>
              <a:rPr spc="-20" dirty="0"/>
              <a:t>everywhere</a:t>
            </a:r>
            <a:r>
              <a:rPr spc="245" dirty="0"/>
              <a:t> </a:t>
            </a:r>
            <a:r>
              <a:rPr spc="-10" dirty="0"/>
              <a:t>else.</a:t>
            </a:r>
            <a:r>
              <a:rPr dirty="0"/>
              <a:t>	Which</a:t>
            </a:r>
            <a:r>
              <a:rPr spc="185" dirty="0"/>
              <a:t> </a:t>
            </a:r>
            <a:r>
              <a:rPr dirty="0"/>
              <a:t>of</a:t>
            </a:r>
            <a:r>
              <a:rPr spc="190" dirty="0"/>
              <a:t> </a:t>
            </a:r>
            <a:r>
              <a:rPr dirty="0"/>
              <a:t>the</a:t>
            </a:r>
            <a:r>
              <a:rPr spc="195" dirty="0"/>
              <a:t> </a:t>
            </a:r>
            <a:r>
              <a:rPr spc="-60" dirty="0"/>
              <a:t>following</a:t>
            </a:r>
            <a:r>
              <a:rPr spc="195" dirty="0"/>
              <a:t> </a:t>
            </a:r>
            <a:r>
              <a:rPr dirty="0"/>
              <a:t>are</a:t>
            </a:r>
            <a:r>
              <a:rPr spc="195" dirty="0"/>
              <a:t> </a:t>
            </a:r>
            <a:r>
              <a:rPr spc="-25" dirty="0"/>
              <a:t>en-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18819" y="1985161"/>
            <a:ext cx="8256270" cy="35159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z="2450" dirty="0">
                <a:latin typeface="Times New Roman"/>
                <a:cs typeface="Times New Roman"/>
              </a:rPr>
              <a:t>ergy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system?</a:t>
            </a:r>
            <a:r>
              <a:rPr sz="2450" spc="90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each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assume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ψ</a:t>
            </a:r>
            <a:r>
              <a:rPr sz="2450" i="1" spc="37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in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regions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where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2450" i="1" spc="47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spc="185" dirty="0">
                <a:latin typeface="Cambria"/>
                <a:cs typeface="Cambria"/>
              </a:rPr>
              <a:t>∞</a:t>
            </a:r>
            <a:r>
              <a:rPr sz="2450" spc="185" dirty="0">
                <a:latin typeface="Times New Roman"/>
                <a:cs typeface="Times New Roman"/>
              </a:rPr>
              <a:t>,</a:t>
            </a:r>
            <a:r>
              <a:rPr sz="2450" spc="22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assume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i="1" spc="315" dirty="0">
                <a:latin typeface="Times New Roman"/>
                <a:cs typeface="Times New Roman"/>
              </a:rPr>
              <a:t>A</a:t>
            </a:r>
            <a:r>
              <a:rPr sz="2450" i="1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chosen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correctly</a:t>
            </a:r>
            <a:r>
              <a:rPr sz="2450" spc="1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to </a:t>
            </a:r>
            <a:r>
              <a:rPr sz="2450" spc="-10" dirty="0">
                <a:latin typeface="Times New Roman"/>
                <a:cs typeface="Times New Roman"/>
              </a:rPr>
              <a:t>normalize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wavefunction.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(Choose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apply.)</a:t>
            </a:r>
            <a:endParaRPr sz="2450">
              <a:latin typeface="Times New Roman"/>
              <a:cs typeface="Times New Roman"/>
            </a:endParaRPr>
          </a:p>
          <a:p>
            <a:pPr marL="382905" marR="5715" indent="-370205">
              <a:lnSpc>
                <a:spcPct val="101699"/>
              </a:lnSpc>
              <a:spcBef>
                <a:spcPts val="1595"/>
              </a:spcBef>
              <a:buFont typeface="Times New Roman"/>
              <a:buAutoNum type="alphaUcPeriod"/>
              <a:tabLst>
                <a:tab pos="384175" algn="l"/>
              </a:tabLst>
            </a:pP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i="1" spc="315" dirty="0">
                <a:latin typeface="Times New Roman"/>
                <a:cs typeface="Times New Roman"/>
              </a:rPr>
              <a:t>A</a:t>
            </a:r>
            <a:r>
              <a:rPr sz="2450" i="1" spc="-200" dirty="0">
                <a:latin typeface="Times New Roman"/>
                <a:cs typeface="Times New Roman"/>
              </a:rPr>
              <a:t> </a:t>
            </a:r>
            <a:r>
              <a:rPr sz="2450" spc="150" dirty="0">
                <a:latin typeface="Times New Roman"/>
                <a:cs typeface="Times New Roman"/>
              </a:rPr>
              <a:t>sin(</a:t>
            </a:r>
            <a:r>
              <a:rPr sz="2450" i="1" spc="150" dirty="0">
                <a:latin typeface="Times New Roman"/>
                <a:cs typeface="Times New Roman"/>
              </a:rPr>
              <a:t>πx/L</a:t>
            </a:r>
            <a:r>
              <a:rPr sz="2450" spc="150" dirty="0">
                <a:latin typeface="Times New Roman"/>
                <a:cs typeface="Times New Roman"/>
              </a:rPr>
              <a:t>)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15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155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15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L</a:t>
            </a:r>
            <a:r>
              <a:rPr sz="2450" i="1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i="1" spc="315" dirty="0">
                <a:latin typeface="Times New Roman"/>
                <a:cs typeface="Times New Roman"/>
              </a:rPr>
              <a:t>A</a:t>
            </a:r>
            <a:r>
              <a:rPr sz="2450" i="1" spc="-200" dirty="0">
                <a:latin typeface="Times New Roman"/>
                <a:cs typeface="Times New Roman"/>
              </a:rPr>
              <a:t> </a:t>
            </a:r>
            <a:r>
              <a:rPr sz="2450" spc="140" dirty="0">
                <a:latin typeface="Times New Roman"/>
                <a:cs typeface="Times New Roman"/>
              </a:rPr>
              <a:t>sin(</a:t>
            </a:r>
            <a:r>
              <a:rPr sz="2450" i="1" spc="140" dirty="0">
                <a:latin typeface="Times New Roman"/>
                <a:cs typeface="Times New Roman"/>
              </a:rPr>
              <a:t>πx/L</a:t>
            </a:r>
            <a:r>
              <a:rPr sz="2450" spc="140" dirty="0">
                <a:latin typeface="Times New Roman"/>
                <a:cs typeface="Times New Roman"/>
              </a:rPr>
              <a:t>) 	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90" dirty="0">
                <a:latin typeface="Times New Roman"/>
                <a:cs typeface="Times New Roman"/>
              </a:rPr>
              <a:t>2</a:t>
            </a:r>
            <a:r>
              <a:rPr sz="2450" i="1" spc="90" dirty="0">
                <a:latin typeface="Times New Roman"/>
                <a:cs typeface="Times New Roman"/>
              </a:rPr>
              <a:t>L</a:t>
            </a:r>
            <a:r>
              <a:rPr sz="2450" i="1" spc="45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4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45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45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3</a:t>
            </a:r>
            <a:r>
              <a:rPr sz="2450" i="1" spc="35" dirty="0">
                <a:latin typeface="Times New Roman"/>
                <a:cs typeface="Times New Roman"/>
              </a:rPr>
              <a:t>L</a:t>
            </a:r>
            <a:r>
              <a:rPr sz="2450" spc="3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3540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3540" algn="l"/>
              </a:tabLst>
            </a:pP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i="1" spc="315" dirty="0">
                <a:latin typeface="Times New Roman"/>
                <a:cs typeface="Times New Roman"/>
              </a:rPr>
              <a:t>A</a:t>
            </a:r>
            <a:r>
              <a:rPr sz="2450" i="1" spc="-200" dirty="0">
                <a:latin typeface="Times New Roman"/>
                <a:cs typeface="Times New Roman"/>
              </a:rPr>
              <a:t> </a:t>
            </a:r>
            <a:r>
              <a:rPr sz="2450" spc="150" dirty="0">
                <a:latin typeface="Times New Roman"/>
                <a:cs typeface="Times New Roman"/>
              </a:rPr>
              <a:t>sin(</a:t>
            </a:r>
            <a:r>
              <a:rPr sz="2450" i="1" spc="150" dirty="0">
                <a:latin typeface="Times New Roman"/>
                <a:cs typeface="Times New Roman"/>
              </a:rPr>
              <a:t>πx/L</a:t>
            </a:r>
            <a:r>
              <a:rPr sz="2450" spc="150" dirty="0">
                <a:latin typeface="Times New Roman"/>
                <a:cs typeface="Times New Roman"/>
              </a:rPr>
              <a:t>)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5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5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5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L</a:t>
            </a:r>
            <a:r>
              <a:rPr sz="2450" i="1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90" dirty="0">
                <a:latin typeface="Times New Roman"/>
                <a:cs typeface="Times New Roman"/>
              </a:rPr>
              <a:t>2</a:t>
            </a:r>
            <a:r>
              <a:rPr sz="2450" i="1" spc="90" dirty="0">
                <a:latin typeface="Times New Roman"/>
                <a:cs typeface="Times New Roman"/>
              </a:rPr>
              <a:t>L</a:t>
            </a:r>
            <a:r>
              <a:rPr sz="2450" i="1" spc="5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5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55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50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3</a:t>
            </a:r>
            <a:r>
              <a:rPr sz="2450" i="1" spc="35" dirty="0">
                <a:latin typeface="Times New Roman"/>
                <a:cs typeface="Times New Roman"/>
              </a:rPr>
              <a:t>L</a:t>
            </a:r>
            <a:r>
              <a:rPr sz="2450" spc="3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82905" marR="6350" indent="-361950">
              <a:lnSpc>
                <a:spcPct val="101699"/>
              </a:lnSpc>
              <a:spcBef>
                <a:spcPts val="994"/>
              </a:spcBef>
              <a:buFont typeface="Times New Roman"/>
              <a:buAutoNum type="alphaUcPeriod"/>
              <a:tabLst>
                <a:tab pos="384175" algn="l"/>
                <a:tab pos="1143635" algn="l"/>
                <a:tab pos="1519555" algn="l"/>
                <a:tab pos="3234055" algn="l"/>
                <a:tab pos="3706495" algn="l"/>
                <a:tab pos="4001135" algn="l"/>
                <a:tab pos="4390390" algn="l"/>
                <a:tab pos="4714875" algn="l"/>
                <a:tab pos="5104765" algn="l"/>
                <a:tab pos="5444490" algn="l"/>
                <a:tab pos="6040755" algn="l"/>
                <a:tab pos="7899400" algn="l"/>
              </a:tabLst>
            </a:pPr>
            <a:r>
              <a:rPr sz="2450" i="1" spc="110" dirty="0">
                <a:latin typeface="Times New Roman"/>
                <a:cs typeface="Times New Roman"/>
              </a:rPr>
              <a:t>ψ</a:t>
            </a:r>
            <a:r>
              <a:rPr sz="2450" spc="110" dirty="0">
                <a:latin typeface="Times New Roman"/>
                <a:cs typeface="Times New Roman"/>
              </a:rPr>
              <a:t>(</a:t>
            </a:r>
            <a:r>
              <a:rPr sz="2450" i="1" spc="110" dirty="0">
                <a:latin typeface="Times New Roman"/>
                <a:cs typeface="Times New Roman"/>
              </a:rPr>
              <a:t>x</a:t>
            </a:r>
            <a:r>
              <a:rPr sz="2450" spc="11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335" dirty="0">
                <a:latin typeface="Times New Roman"/>
                <a:cs typeface="Times New Roman"/>
              </a:rPr>
              <a:t>=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i="1" spc="315" dirty="0">
                <a:latin typeface="Times New Roman"/>
                <a:cs typeface="Times New Roman"/>
              </a:rPr>
              <a:t>A</a:t>
            </a:r>
            <a:r>
              <a:rPr sz="2450" i="1" spc="-200" dirty="0">
                <a:latin typeface="Times New Roman"/>
                <a:cs typeface="Times New Roman"/>
              </a:rPr>
              <a:t> </a:t>
            </a:r>
            <a:r>
              <a:rPr sz="2450" spc="140" dirty="0">
                <a:latin typeface="Times New Roman"/>
                <a:cs typeface="Times New Roman"/>
              </a:rPr>
              <a:t>sin(</a:t>
            </a:r>
            <a:r>
              <a:rPr sz="2450" i="1" spc="140" dirty="0">
                <a:latin typeface="Times New Roman"/>
                <a:cs typeface="Times New Roman"/>
              </a:rPr>
              <a:t>πx/L</a:t>
            </a:r>
            <a:r>
              <a:rPr sz="2450" spc="14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for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0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i="1" spc="180" dirty="0">
                <a:latin typeface="Times New Roman"/>
                <a:cs typeface="Times New Roman"/>
              </a:rPr>
              <a:t>&lt;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i="1" spc="229" dirty="0">
                <a:latin typeface="Times New Roman"/>
                <a:cs typeface="Times New Roman"/>
              </a:rPr>
              <a:t>x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i="1" spc="180" dirty="0">
                <a:latin typeface="Times New Roman"/>
                <a:cs typeface="Times New Roman"/>
              </a:rPr>
              <a:t>&lt;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i="1" spc="235" dirty="0">
                <a:latin typeface="Times New Roman"/>
                <a:cs typeface="Times New Roman"/>
              </a:rPr>
              <a:t>L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and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i="1" spc="315" dirty="0">
                <a:latin typeface="Times New Roman"/>
                <a:cs typeface="Times New Roman"/>
              </a:rPr>
              <a:t>A</a:t>
            </a:r>
            <a:r>
              <a:rPr sz="2450" i="1" spc="-200" dirty="0">
                <a:latin typeface="Times New Roman"/>
                <a:cs typeface="Times New Roman"/>
              </a:rPr>
              <a:t> </a:t>
            </a:r>
            <a:r>
              <a:rPr sz="2450" spc="110" dirty="0">
                <a:latin typeface="Times New Roman"/>
                <a:cs typeface="Times New Roman"/>
              </a:rPr>
              <a:t>sin(2</a:t>
            </a:r>
            <a:r>
              <a:rPr sz="2450" i="1" spc="110" dirty="0">
                <a:latin typeface="Times New Roman"/>
                <a:cs typeface="Times New Roman"/>
              </a:rPr>
              <a:t>πx/L</a:t>
            </a:r>
            <a:r>
              <a:rPr sz="2450" spc="11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70" dirty="0">
                <a:latin typeface="Times New Roman"/>
                <a:cs typeface="Times New Roman"/>
              </a:rPr>
              <a:t>for 	</a:t>
            </a:r>
            <a:r>
              <a:rPr sz="2450" spc="90" dirty="0">
                <a:latin typeface="Times New Roman"/>
                <a:cs typeface="Times New Roman"/>
              </a:rPr>
              <a:t>2</a:t>
            </a:r>
            <a:r>
              <a:rPr sz="2450" i="1" spc="90" dirty="0">
                <a:latin typeface="Times New Roman"/>
                <a:cs typeface="Times New Roman"/>
              </a:rPr>
              <a:t>L</a:t>
            </a:r>
            <a:r>
              <a:rPr sz="2450" i="1" spc="75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8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75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80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3</a:t>
            </a:r>
            <a:r>
              <a:rPr sz="2450" i="1" spc="35" dirty="0">
                <a:latin typeface="Times New Roman"/>
                <a:cs typeface="Times New Roman"/>
              </a:rPr>
              <a:t>L</a:t>
            </a:r>
            <a:r>
              <a:rPr sz="2450" spc="35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4258" y="878291"/>
            <a:ext cx="8380730" cy="34620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6995" algn="just">
              <a:lnSpc>
                <a:spcPct val="100000"/>
              </a:lnSpc>
              <a:spcBef>
                <a:spcPts val="95"/>
              </a:spcBef>
              <a:tabLst>
                <a:tab pos="574040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5.3.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SQUARE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WELL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86995" marR="55244" algn="just">
              <a:lnSpc>
                <a:spcPct val="106700"/>
              </a:lnSpc>
            </a:pPr>
            <a:r>
              <a:rPr sz="1400" spc="35" dirty="0">
                <a:latin typeface="Times New Roman"/>
                <a:cs typeface="Times New Roman"/>
              </a:rPr>
              <a:t>Consider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double-</a:t>
            </a:r>
            <a:r>
              <a:rPr sz="1400" dirty="0">
                <a:latin typeface="Times New Roman"/>
                <a:cs typeface="Times New Roman"/>
              </a:rPr>
              <a:t>well: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i="1" spc="-65" dirty="0">
                <a:latin typeface="Times New Roman"/>
                <a:cs typeface="Times New Roman"/>
              </a:rPr>
              <a:t>U</a:t>
            </a:r>
            <a:r>
              <a:rPr sz="1400" i="1" spc="-204" dirty="0">
                <a:latin typeface="Times New Roman"/>
                <a:cs typeface="Times New Roman"/>
              </a:rPr>
              <a:t> </a:t>
            </a:r>
            <a:r>
              <a:rPr sz="1400" spc="105" dirty="0">
                <a:latin typeface="Times New Roman"/>
                <a:cs typeface="Times New Roman"/>
              </a:rPr>
              <a:t>(</a:t>
            </a:r>
            <a:r>
              <a:rPr sz="1400" i="1" spc="105" dirty="0">
                <a:latin typeface="Times New Roman"/>
                <a:cs typeface="Times New Roman"/>
              </a:rPr>
              <a:t>x</a:t>
            </a:r>
            <a:r>
              <a:rPr sz="1400" spc="105" dirty="0">
                <a:latin typeface="Times New Roman"/>
                <a:cs typeface="Times New Roman"/>
              </a:rPr>
              <a:t>)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for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85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80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85" dirty="0">
                <a:latin typeface="Times New Roman"/>
                <a:cs typeface="Times New Roman"/>
              </a:rPr>
              <a:t> </a:t>
            </a:r>
            <a:r>
              <a:rPr sz="1400" i="1" spc="175" dirty="0">
                <a:latin typeface="Times New Roman"/>
                <a:cs typeface="Times New Roman"/>
              </a:rPr>
              <a:t>L</a:t>
            </a:r>
            <a:r>
              <a:rPr sz="1400" i="1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2</a:t>
            </a:r>
            <a:r>
              <a:rPr sz="1400" i="1" spc="85" dirty="0">
                <a:latin typeface="Times New Roman"/>
                <a:cs typeface="Times New Roman"/>
              </a:rPr>
              <a:t>L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80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85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8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3</a:t>
            </a:r>
            <a:r>
              <a:rPr sz="1400" i="1" spc="85" dirty="0">
                <a:latin typeface="Times New Roman"/>
                <a:cs typeface="Times New Roman"/>
              </a:rPr>
              <a:t>L</a:t>
            </a:r>
            <a:r>
              <a:rPr sz="1400" i="1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235" dirty="0">
                <a:latin typeface="Cambria"/>
                <a:cs typeface="Cambria"/>
              </a:rPr>
              <a:t>∞</a:t>
            </a:r>
            <a:r>
              <a:rPr sz="1400" spc="180" dirty="0">
                <a:latin typeface="Cambria"/>
                <a:cs typeface="Cambria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everywhere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else.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Which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of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following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energy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eigenstates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of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system?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For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each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one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assume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i="1" spc="35" dirty="0">
                <a:latin typeface="Times New Roman"/>
                <a:cs typeface="Times New Roman"/>
              </a:rPr>
              <a:t>ψ</a:t>
            </a:r>
            <a:r>
              <a:rPr sz="1400" i="1" spc="114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in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regions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where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i="1" spc="-65" dirty="0">
                <a:latin typeface="Times New Roman"/>
                <a:cs typeface="Times New Roman"/>
              </a:rPr>
              <a:t>U</a:t>
            </a:r>
            <a:r>
              <a:rPr sz="1400" i="1" spc="21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135" dirty="0">
                <a:latin typeface="Cambria"/>
                <a:cs typeface="Cambria"/>
              </a:rPr>
              <a:t>∞</a:t>
            </a:r>
            <a:r>
              <a:rPr sz="1400" spc="135" dirty="0">
                <a:latin typeface="Times New Roman"/>
                <a:cs typeface="Times New Roman"/>
              </a:rPr>
              <a:t>,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assume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i="1" spc="195" dirty="0">
                <a:latin typeface="Times New Roman"/>
                <a:cs typeface="Times New Roman"/>
              </a:rPr>
              <a:t>A</a:t>
            </a:r>
            <a:r>
              <a:rPr sz="1400" i="1" spc="11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chosen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correctly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normalize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wavefunction.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(Choose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all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 </a:t>
            </a:r>
            <a:r>
              <a:rPr sz="1400" spc="35" dirty="0">
                <a:latin typeface="Times New Roman"/>
                <a:cs typeface="Times New Roman"/>
              </a:rPr>
              <a:t>apply.)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458470" indent="-257175">
              <a:lnSpc>
                <a:spcPct val="100000"/>
              </a:lnSpc>
              <a:buFont typeface="Times New Roman"/>
              <a:buAutoNum type="alphaUcPeriod"/>
              <a:tabLst>
                <a:tab pos="458470" algn="l"/>
              </a:tabLst>
            </a:pPr>
            <a:r>
              <a:rPr sz="1400" i="1" spc="100" dirty="0">
                <a:latin typeface="Times New Roman"/>
                <a:cs typeface="Times New Roman"/>
              </a:rPr>
              <a:t>ψ</a:t>
            </a:r>
            <a:r>
              <a:rPr sz="1400" spc="100" dirty="0">
                <a:latin typeface="Times New Roman"/>
                <a:cs typeface="Times New Roman"/>
              </a:rPr>
              <a:t>(</a:t>
            </a:r>
            <a:r>
              <a:rPr sz="1400" i="1" spc="100" dirty="0">
                <a:latin typeface="Times New Roman"/>
                <a:cs typeface="Times New Roman"/>
              </a:rPr>
              <a:t>x</a:t>
            </a:r>
            <a:r>
              <a:rPr sz="1400" spc="100" dirty="0">
                <a:latin typeface="Times New Roman"/>
                <a:cs typeface="Times New Roman"/>
              </a:rPr>
              <a:t>)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i="1" spc="195" dirty="0">
                <a:latin typeface="Times New Roman"/>
                <a:cs typeface="Times New Roman"/>
              </a:rPr>
              <a:t>A</a:t>
            </a:r>
            <a:r>
              <a:rPr sz="1400" i="1" spc="-105" dirty="0">
                <a:latin typeface="Times New Roman"/>
                <a:cs typeface="Times New Roman"/>
              </a:rPr>
              <a:t> </a:t>
            </a:r>
            <a:r>
              <a:rPr sz="1400" spc="110" dirty="0">
                <a:latin typeface="Times New Roman"/>
                <a:cs typeface="Times New Roman"/>
              </a:rPr>
              <a:t>sin(</a:t>
            </a:r>
            <a:r>
              <a:rPr sz="1400" i="1" spc="110" dirty="0">
                <a:latin typeface="Times New Roman"/>
                <a:cs typeface="Times New Roman"/>
              </a:rPr>
              <a:t>πx/L</a:t>
            </a:r>
            <a:r>
              <a:rPr sz="1400" spc="110" dirty="0">
                <a:latin typeface="Times New Roman"/>
                <a:cs typeface="Times New Roman"/>
              </a:rPr>
              <a:t>)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60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75" dirty="0">
                <a:latin typeface="Times New Roman"/>
                <a:cs typeface="Times New Roman"/>
              </a:rPr>
              <a:t>L</a:t>
            </a:r>
            <a:r>
              <a:rPr sz="1400" i="1" spc="13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i="1" spc="100" dirty="0">
                <a:latin typeface="Times New Roman"/>
                <a:cs typeface="Times New Roman"/>
              </a:rPr>
              <a:t>ψ</a:t>
            </a:r>
            <a:r>
              <a:rPr sz="1400" spc="100" dirty="0">
                <a:latin typeface="Times New Roman"/>
                <a:cs typeface="Times New Roman"/>
              </a:rPr>
              <a:t>(</a:t>
            </a:r>
            <a:r>
              <a:rPr sz="1400" i="1" spc="100" dirty="0">
                <a:latin typeface="Times New Roman"/>
                <a:cs typeface="Times New Roman"/>
              </a:rPr>
              <a:t>x</a:t>
            </a:r>
            <a:r>
              <a:rPr sz="1400" spc="100" dirty="0">
                <a:latin typeface="Times New Roman"/>
                <a:cs typeface="Times New Roman"/>
              </a:rPr>
              <a:t>)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i="1" spc="195" dirty="0">
                <a:latin typeface="Times New Roman"/>
                <a:cs typeface="Times New Roman"/>
              </a:rPr>
              <a:t>A</a:t>
            </a:r>
            <a:r>
              <a:rPr sz="1400" i="1" spc="-110" dirty="0">
                <a:latin typeface="Times New Roman"/>
                <a:cs typeface="Times New Roman"/>
              </a:rPr>
              <a:t> </a:t>
            </a:r>
            <a:r>
              <a:rPr sz="1400" spc="110" dirty="0">
                <a:latin typeface="Times New Roman"/>
                <a:cs typeface="Times New Roman"/>
              </a:rPr>
              <a:t>sin(</a:t>
            </a:r>
            <a:r>
              <a:rPr sz="1400" i="1" spc="110" dirty="0">
                <a:latin typeface="Times New Roman"/>
                <a:cs typeface="Times New Roman"/>
              </a:rPr>
              <a:t>πx/L</a:t>
            </a:r>
            <a:r>
              <a:rPr sz="1400" spc="110" dirty="0">
                <a:latin typeface="Times New Roman"/>
                <a:cs typeface="Times New Roman"/>
              </a:rPr>
              <a:t>)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2</a:t>
            </a:r>
            <a:r>
              <a:rPr sz="1400" i="1" spc="85" dirty="0">
                <a:latin typeface="Times New Roman"/>
                <a:cs typeface="Times New Roman"/>
              </a:rPr>
              <a:t>L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60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3</a:t>
            </a:r>
            <a:r>
              <a:rPr sz="1400" i="1" spc="45" dirty="0">
                <a:latin typeface="Times New Roman"/>
                <a:cs typeface="Times New Roman"/>
              </a:rPr>
              <a:t>L</a:t>
            </a:r>
            <a:r>
              <a:rPr sz="1400" spc="4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marL="457834" indent="-249554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57834" algn="l"/>
              </a:tabLst>
            </a:pPr>
            <a:r>
              <a:rPr sz="1400" i="1" spc="100" dirty="0">
                <a:latin typeface="Times New Roman"/>
                <a:cs typeface="Times New Roman"/>
              </a:rPr>
              <a:t>ψ</a:t>
            </a:r>
            <a:r>
              <a:rPr sz="1400" spc="100" dirty="0">
                <a:latin typeface="Times New Roman"/>
                <a:cs typeface="Times New Roman"/>
              </a:rPr>
              <a:t>(</a:t>
            </a:r>
            <a:r>
              <a:rPr sz="1400" i="1" spc="100" dirty="0">
                <a:latin typeface="Times New Roman"/>
                <a:cs typeface="Times New Roman"/>
              </a:rPr>
              <a:t>x</a:t>
            </a:r>
            <a:r>
              <a:rPr sz="1400" spc="100" dirty="0">
                <a:latin typeface="Times New Roman"/>
                <a:cs typeface="Times New Roman"/>
              </a:rPr>
              <a:t>)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i="1" spc="195" dirty="0">
                <a:latin typeface="Times New Roman"/>
                <a:cs typeface="Times New Roman"/>
              </a:rPr>
              <a:t>A</a:t>
            </a:r>
            <a:r>
              <a:rPr sz="1400" i="1" spc="-110" dirty="0">
                <a:latin typeface="Times New Roman"/>
                <a:cs typeface="Times New Roman"/>
              </a:rPr>
              <a:t> </a:t>
            </a:r>
            <a:r>
              <a:rPr sz="1400" spc="110" dirty="0">
                <a:latin typeface="Times New Roman"/>
                <a:cs typeface="Times New Roman"/>
              </a:rPr>
              <a:t>sin(</a:t>
            </a:r>
            <a:r>
              <a:rPr sz="1400" i="1" spc="110" dirty="0">
                <a:latin typeface="Times New Roman"/>
                <a:cs typeface="Times New Roman"/>
              </a:rPr>
              <a:t>πx/L</a:t>
            </a:r>
            <a:r>
              <a:rPr sz="1400" spc="110" dirty="0">
                <a:latin typeface="Times New Roman"/>
                <a:cs typeface="Times New Roman"/>
              </a:rPr>
              <a:t>)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60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75" dirty="0">
                <a:latin typeface="Times New Roman"/>
                <a:cs typeface="Times New Roman"/>
              </a:rPr>
              <a:t>L</a:t>
            </a:r>
            <a:r>
              <a:rPr sz="1400" i="1" spc="12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2</a:t>
            </a:r>
            <a:r>
              <a:rPr sz="1400" i="1" spc="85" dirty="0">
                <a:latin typeface="Times New Roman"/>
                <a:cs typeface="Times New Roman"/>
              </a:rPr>
              <a:t>L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6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3</a:t>
            </a:r>
            <a:r>
              <a:rPr sz="1400" i="1" spc="45" dirty="0">
                <a:latin typeface="Times New Roman"/>
                <a:cs typeface="Times New Roman"/>
              </a:rPr>
              <a:t>L</a:t>
            </a:r>
            <a:r>
              <a:rPr sz="1400" spc="4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marL="457834" indent="-252095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57834" algn="l"/>
              </a:tabLst>
            </a:pPr>
            <a:r>
              <a:rPr sz="1400" i="1" spc="100" dirty="0">
                <a:latin typeface="Times New Roman"/>
                <a:cs typeface="Times New Roman"/>
              </a:rPr>
              <a:t>ψ</a:t>
            </a:r>
            <a:r>
              <a:rPr sz="1400" spc="100" dirty="0">
                <a:latin typeface="Times New Roman"/>
                <a:cs typeface="Times New Roman"/>
              </a:rPr>
              <a:t>(</a:t>
            </a:r>
            <a:r>
              <a:rPr sz="1400" i="1" spc="100" dirty="0">
                <a:latin typeface="Times New Roman"/>
                <a:cs typeface="Times New Roman"/>
              </a:rPr>
              <a:t>x</a:t>
            </a:r>
            <a:r>
              <a:rPr sz="1400" spc="100" dirty="0">
                <a:latin typeface="Times New Roman"/>
                <a:cs typeface="Times New Roman"/>
              </a:rPr>
              <a:t>)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i="1" spc="195" dirty="0">
                <a:latin typeface="Times New Roman"/>
                <a:cs typeface="Times New Roman"/>
              </a:rPr>
              <a:t>A</a:t>
            </a:r>
            <a:r>
              <a:rPr sz="1400" i="1" spc="-110" dirty="0">
                <a:latin typeface="Times New Roman"/>
                <a:cs typeface="Times New Roman"/>
              </a:rPr>
              <a:t> </a:t>
            </a:r>
            <a:r>
              <a:rPr sz="1400" spc="110" dirty="0">
                <a:latin typeface="Times New Roman"/>
                <a:cs typeface="Times New Roman"/>
              </a:rPr>
              <a:t>sin(</a:t>
            </a:r>
            <a:r>
              <a:rPr sz="1400" i="1" spc="110" dirty="0">
                <a:latin typeface="Times New Roman"/>
                <a:cs typeface="Times New Roman"/>
              </a:rPr>
              <a:t>πx/L</a:t>
            </a:r>
            <a:r>
              <a:rPr sz="1400" spc="110" dirty="0">
                <a:latin typeface="Times New Roman"/>
                <a:cs typeface="Times New Roman"/>
              </a:rPr>
              <a:t>)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60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60" dirty="0">
                <a:latin typeface="Times New Roman"/>
                <a:cs typeface="Times New Roman"/>
              </a:rPr>
              <a:t> </a:t>
            </a:r>
            <a:r>
              <a:rPr sz="1400" i="1" spc="175" dirty="0">
                <a:latin typeface="Times New Roman"/>
                <a:cs typeface="Times New Roman"/>
              </a:rPr>
              <a:t>L</a:t>
            </a:r>
            <a:r>
              <a:rPr sz="1400" i="1" spc="13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i="1" spc="195" dirty="0">
                <a:latin typeface="Times New Roman"/>
                <a:cs typeface="Times New Roman"/>
              </a:rPr>
              <a:t>A</a:t>
            </a:r>
            <a:r>
              <a:rPr sz="1400" i="1" spc="-105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sin(2</a:t>
            </a:r>
            <a:r>
              <a:rPr sz="1400" i="1" spc="100" dirty="0">
                <a:latin typeface="Times New Roman"/>
                <a:cs typeface="Times New Roman"/>
              </a:rPr>
              <a:t>πx/L</a:t>
            </a:r>
            <a:r>
              <a:rPr sz="1400" spc="100" dirty="0">
                <a:latin typeface="Times New Roman"/>
                <a:cs typeface="Times New Roman"/>
              </a:rPr>
              <a:t>)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2</a:t>
            </a:r>
            <a:r>
              <a:rPr sz="1400" i="1" spc="85" dirty="0">
                <a:latin typeface="Times New Roman"/>
                <a:cs typeface="Times New Roman"/>
              </a:rPr>
              <a:t>L</a:t>
            </a:r>
            <a:r>
              <a:rPr sz="1400" i="1" spc="60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60" dirty="0">
                <a:latin typeface="Times New Roman"/>
                <a:cs typeface="Times New Roman"/>
              </a:rPr>
              <a:t> </a:t>
            </a:r>
            <a:r>
              <a:rPr sz="1400" i="1" spc="130" dirty="0">
                <a:latin typeface="Times New Roman"/>
                <a:cs typeface="Times New Roman"/>
              </a:rPr>
              <a:t>&lt;</a:t>
            </a:r>
            <a:r>
              <a:rPr sz="1400" i="1" spc="5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3</a:t>
            </a:r>
            <a:r>
              <a:rPr sz="1400" i="1" spc="45" dirty="0">
                <a:latin typeface="Times New Roman"/>
                <a:cs typeface="Times New Roman"/>
              </a:rPr>
              <a:t>L</a:t>
            </a:r>
            <a:r>
              <a:rPr sz="1400" spc="4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76200" algn="just">
              <a:lnSpc>
                <a:spcPct val="1000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280" dirty="0">
                <a:latin typeface="Georgia"/>
                <a:cs typeface="Georgia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both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solve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Schr¨odinger’s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equation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i="1" spc="185" dirty="0">
                <a:latin typeface="Times New Roman"/>
                <a:cs typeface="Times New Roman"/>
              </a:rPr>
              <a:t>E</a:t>
            </a:r>
            <a:r>
              <a:rPr sz="1400" i="1" spc="125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i="1" spc="90" dirty="0">
                <a:latin typeface="Times New Roman"/>
                <a:cs typeface="Times New Roman"/>
              </a:rPr>
              <a:t>E</a:t>
            </a:r>
            <a:r>
              <a:rPr sz="1500" spc="135" baseline="-11111" dirty="0">
                <a:latin typeface="Bodoni MT"/>
                <a:cs typeface="Bodoni MT"/>
              </a:rPr>
              <a:t>1</a:t>
            </a:r>
            <a:r>
              <a:rPr sz="1400" spc="90" dirty="0">
                <a:latin typeface="Times New Roman"/>
                <a:cs typeface="Times New Roman"/>
              </a:rPr>
              <a:t>,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they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both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eigenstates.</a:t>
            </a:r>
            <a:endParaRPr sz="1400">
              <a:latin typeface="Times New Roman"/>
              <a:cs typeface="Times New Roman"/>
            </a:endParaRPr>
          </a:p>
          <a:p>
            <a:pPr marL="86995" marR="55880" algn="just">
              <a:lnSpc>
                <a:spcPct val="106700"/>
              </a:lnSpc>
              <a:spcBef>
                <a:spcPts val="600"/>
              </a:spcBef>
            </a:pP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C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first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part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solves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</a:t>
            </a:r>
            <a:r>
              <a:rPr sz="1400" spc="10" dirty="0">
                <a:latin typeface="Times New Roman"/>
                <a:cs typeface="Times New Roman"/>
              </a:rPr>
              <a:t>c</a:t>
            </a:r>
            <a:r>
              <a:rPr sz="1400" spc="50" dirty="0">
                <a:latin typeface="Times New Roman"/>
                <a:cs typeface="Times New Roman"/>
              </a:rPr>
              <a:t>hr</a:t>
            </a:r>
            <a:r>
              <a:rPr sz="1400" spc="-655" dirty="0">
                <a:latin typeface="Times New Roman"/>
                <a:cs typeface="Times New Roman"/>
              </a:rPr>
              <a:t>o</a:t>
            </a:r>
            <a:r>
              <a:rPr sz="1400" spc="45" dirty="0">
                <a:latin typeface="Times New Roman"/>
                <a:cs typeface="Times New Roman"/>
              </a:rPr>
              <a:t>¨</a:t>
            </a:r>
            <a:r>
              <a:rPr sz="1400" spc="50" dirty="0">
                <a:latin typeface="Times New Roman"/>
                <a:cs typeface="Times New Roman"/>
              </a:rPr>
              <a:t>dinger’s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equation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i="1" spc="185" dirty="0">
                <a:latin typeface="Times New Roman"/>
                <a:cs typeface="Times New Roman"/>
              </a:rPr>
              <a:t>E</a:t>
            </a:r>
            <a:r>
              <a:rPr sz="1400" i="1" spc="27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i="1" spc="95" dirty="0">
                <a:latin typeface="Times New Roman"/>
                <a:cs typeface="Times New Roman"/>
              </a:rPr>
              <a:t>E</a:t>
            </a:r>
            <a:r>
              <a:rPr sz="1500" spc="142" baseline="-11111" dirty="0">
                <a:latin typeface="Bodoni MT"/>
                <a:cs typeface="Bodoni MT"/>
              </a:rPr>
              <a:t>1</a:t>
            </a:r>
            <a:r>
              <a:rPr sz="1500" spc="547" baseline="-11111" dirty="0">
                <a:latin typeface="Bodoni MT"/>
                <a:cs typeface="Bodoni MT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second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part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solves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i="1" spc="185" dirty="0">
                <a:latin typeface="Times New Roman"/>
                <a:cs typeface="Times New Roman"/>
              </a:rPr>
              <a:t>E</a:t>
            </a:r>
            <a:r>
              <a:rPr sz="1400" i="1" spc="27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i="1" spc="65" dirty="0">
                <a:latin typeface="Times New Roman"/>
                <a:cs typeface="Times New Roman"/>
              </a:rPr>
              <a:t>E</a:t>
            </a:r>
            <a:r>
              <a:rPr sz="1500" spc="97" baseline="-11111" dirty="0">
                <a:latin typeface="Bodoni MT"/>
                <a:cs typeface="Bodoni MT"/>
              </a:rPr>
              <a:t>2</a:t>
            </a:r>
            <a:r>
              <a:rPr sz="1400" spc="65" dirty="0">
                <a:latin typeface="Times New Roman"/>
                <a:cs typeface="Times New Roman"/>
              </a:rPr>
              <a:t>.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means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there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value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i="1" spc="185" dirty="0">
                <a:latin typeface="Times New Roman"/>
                <a:cs typeface="Times New Roman"/>
              </a:rPr>
              <a:t>E</a:t>
            </a:r>
            <a:r>
              <a:rPr sz="1400" i="1" spc="3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whole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function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solution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Schr¨odinger’s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equation,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eigenstate.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32333" y="878291"/>
            <a:ext cx="214249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274447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5.4</a:t>
            </a:r>
            <a:r>
              <a:rPr sz="1700" b="1" dirty="0">
                <a:latin typeface="Georgia"/>
                <a:cs typeface="Georgia"/>
              </a:rPr>
              <a:t>	Other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20" dirty="0">
                <a:latin typeface="Georgia"/>
                <a:cs typeface="Georgia"/>
              </a:rPr>
              <a:t>Bound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States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716978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Identify</a:t>
            </a:r>
            <a:r>
              <a:rPr spc="125" dirty="0"/>
              <a:t> </a:t>
            </a:r>
            <a:r>
              <a:rPr dirty="0"/>
              <a:t>each</a:t>
            </a:r>
            <a:r>
              <a:rPr spc="120" dirty="0"/>
              <a:t> </a:t>
            </a:r>
            <a:r>
              <a:rPr dirty="0"/>
              <a:t>of</a:t>
            </a:r>
            <a:r>
              <a:rPr spc="125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spc="-65" dirty="0"/>
              <a:t>following</a:t>
            </a:r>
            <a:r>
              <a:rPr spc="125" dirty="0"/>
              <a:t> </a:t>
            </a:r>
            <a:r>
              <a:rPr dirty="0"/>
              <a:t>statements</a:t>
            </a:r>
            <a:r>
              <a:rPr spc="125" dirty="0"/>
              <a:t> </a:t>
            </a:r>
            <a:r>
              <a:rPr dirty="0"/>
              <a:t>as</a:t>
            </a:r>
            <a:r>
              <a:rPr spc="120" dirty="0"/>
              <a:t> </a:t>
            </a:r>
            <a:r>
              <a:rPr dirty="0"/>
              <a:t>true</a:t>
            </a:r>
            <a:r>
              <a:rPr spc="120" dirty="0"/>
              <a:t> </a:t>
            </a:r>
            <a:r>
              <a:rPr dirty="0"/>
              <a:t>or</a:t>
            </a:r>
            <a:r>
              <a:rPr spc="120" dirty="0"/>
              <a:t> </a:t>
            </a:r>
            <a:r>
              <a:rPr spc="-10" dirty="0"/>
              <a:t>false.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1662460"/>
            <a:ext cx="8253730" cy="1417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Bound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discrete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allowed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energies.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state,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20" dirty="0">
                <a:latin typeface="Times New Roman"/>
                <a:cs typeface="Times New Roman"/>
              </a:rPr>
              <a:t>S</a:t>
            </a:r>
            <a:r>
              <a:rPr sz="2450" spc="-55" dirty="0">
                <a:latin typeface="Times New Roman"/>
                <a:cs typeface="Times New Roman"/>
              </a:rPr>
              <a:t>c</a:t>
            </a:r>
            <a:r>
              <a:rPr sz="2450" spc="20" dirty="0">
                <a:latin typeface="Times New Roman"/>
                <a:cs typeface="Times New Roman"/>
              </a:rPr>
              <a:t>hr</a:t>
            </a:r>
            <a:r>
              <a:rPr sz="2450" spc="-1215" dirty="0">
                <a:latin typeface="Times New Roman"/>
                <a:cs typeface="Times New Roman"/>
              </a:rPr>
              <a:t>o</a:t>
            </a:r>
            <a:r>
              <a:rPr sz="2450" spc="15" dirty="0">
                <a:latin typeface="Times New Roman"/>
                <a:cs typeface="Times New Roman"/>
              </a:rPr>
              <a:t>¨</a:t>
            </a:r>
            <a:r>
              <a:rPr sz="2450" spc="20" dirty="0">
                <a:latin typeface="Times New Roman"/>
                <a:cs typeface="Times New Roman"/>
              </a:rPr>
              <a:t>dinger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solutions 	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certain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discrete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values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i="1" spc="190" dirty="0">
                <a:latin typeface="Times New Roman"/>
                <a:cs typeface="Times New Roman"/>
              </a:rPr>
              <a:t>E</a:t>
            </a:r>
            <a:r>
              <a:rPr sz="2450" spc="19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716978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Identify</a:t>
            </a:r>
            <a:r>
              <a:rPr spc="125" dirty="0"/>
              <a:t> </a:t>
            </a:r>
            <a:r>
              <a:rPr dirty="0"/>
              <a:t>each</a:t>
            </a:r>
            <a:r>
              <a:rPr spc="120" dirty="0"/>
              <a:t> </a:t>
            </a:r>
            <a:r>
              <a:rPr dirty="0"/>
              <a:t>of</a:t>
            </a:r>
            <a:r>
              <a:rPr spc="125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spc="-65" dirty="0"/>
              <a:t>following</a:t>
            </a:r>
            <a:r>
              <a:rPr spc="125" dirty="0"/>
              <a:t> </a:t>
            </a:r>
            <a:r>
              <a:rPr dirty="0"/>
              <a:t>statements</a:t>
            </a:r>
            <a:r>
              <a:rPr spc="125" dirty="0"/>
              <a:t> </a:t>
            </a:r>
            <a:r>
              <a:rPr dirty="0"/>
              <a:t>as</a:t>
            </a:r>
            <a:r>
              <a:rPr spc="120" dirty="0"/>
              <a:t> </a:t>
            </a:r>
            <a:r>
              <a:rPr dirty="0"/>
              <a:t>true</a:t>
            </a:r>
            <a:r>
              <a:rPr spc="120" dirty="0"/>
              <a:t> </a:t>
            </a:r>
            <a:r>
              <a:rPr dirty="0"/>
              <a:t>or</a:t>
            </a:r>
            <a:r>
              <a:rPr spc="120" dirty="0"/>
              <a:t> </a:t>
            </a:r>
            <a:r>
              <a:rPr spc="-10" dirty="0"/>
              <a:t>false.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1599201"/>
            <a:ext cx="8253730" cy="2682875"/>
          </a:xfrm>
          <a:prstGeom prst="rect">
            <a:avLst/>
          </a:prstGeom>
        </p:spPr>
        <p:txBody>
          <a:bodyPr vert="horz" wrap="square" lIns="0" tIns="207645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63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Times New Roman"/>
                <a:cs typeface="Times New Roman"/>
              </a:rPr>
              <a:t>Bound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states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discrete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allowed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energies.</a:t>
            </a:r>
            <a:endParaRPr sz="245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spcBef>
                <a:spcPts val="1545"/>
              </a:spcBef>
              <a:tabLst>
                <a:tab pos="198120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True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58140">
              <a:lnSpc>
                <a:spcPct val="101699"/>
              </a:lnSpc>
              <a:spcBef>
                <a:spcPts val="1490"/>
              </a:spcBef>
              <a:buAutoNum type="alphaUcPeriod" startAt="2"/>
              <a:tabLst>
                <a:tab pos="383540" algn="l"/>
              </a:tabLst>
            </a:pP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bound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state,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20" dirty="0">
                <a:latin typeface="Times New Roman"/>
                <a:cs typeface="Times New Roman"/>
              </a:rPr>
              <a:t>S</a:t>
            </a:r>
            <a:r>
              <a:rPr sz="2450" spc="-55" dirty="0">
                <a:latin typeface="Times New Roman"/>
                <a:cs typeface="Times New Roman"/>
              </a:rPr>
              <a:t>c</a:t>
            </a:r>
            <a:r>
              <a:rPr sz="2450" spc="20" dirty="0">
                <a:latin typeface="Times New Roman"/>
                <a:cs typeface="Times New Roman"/>
              </a:rPr>
              <a:t>hr</a:t>
            </a:r>
            <a:r>
              <a:rPr sz="2450" spc="-1215" dirty="0">
                <a:latin typeface="Times New Roman"/>
                <a:cs typeface="Times New Roman"/>
              </a:rPr>
              <a:t>o</a:t>
            </a:r>
            <a:r>
              <a:rPr sz="2450" spc="15" dirty="0">
                <a:latin typeface="Times New Roman"/>
                <a:cs typeface="Times New Roman"/>
              </a:rPr>
              <a:t>¨</a:t>
            </a:r>
            <a:r>
              <a:rPr sz="2450" spc="20" dirty="0">
                <a:latin typeface="Times New Roman"/>
                <a:cs typeface="Times New Roman"/>
              </a:rPr>
              <a:t>dinger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equation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solutions 	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certain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discrete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values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i="1" spc="190" dirty="0">
                <a:latin typeface="Times New Roman"/>
                <a:cs typeface="Times New Roman"/>
              </a:rPr>
              <a:t>E</a:t>
            </a:r>
            <a:r>
              <a:rPr sz="2450" spc="19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spcBef>
                <a:spcPts val="1545"/>
              </a:spcBef>
              <a:tabLst>
                <a:tab pos="198120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20" dirty="0">
                <a:latin typeface="Times New Roman"/>
                <a:cs typeface="Times New Roman"/>
              </a:rPr>
              <a:t>False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Our</a:t>
            </a:r>
            <a:r>
              <a:rPr spc="225" dirty="0"/>
              <a:t> </a:t>
            </a:r>
            <a:r>
              <a:rPr dirty="0"/>
              <a:t>first</a:t>
            </a:r>
            <a:r>
              <a:rPr spc="220" dirty="0"/>
              <a:t> </a:t>
            </a:r>
            <a:r>
              <a:rPr dirty="0"/>
              <a:t>approach</a:t>
            </a:r>
            <a:r>
              <a:rPr spc="220" dirty="0"/>
              <a:t> </a:t>
            </a:r>
            <a:r>
              <a:rPr dirty="0"/>
              <a:t>to</a:t>
            </a:r>
            <a:r>
              <a:rPr spc="220" dirty="0"/>
              <a:t> </a:t>
            </a:r>
            <a:r>
              <a:rPr spc="15" dirty="0"/>
              <a:t>S</a:t>
            </a:r>
            <a:r>
              <a:rPr spc="-60" dirty="0"/>
              <a:t>c</a:t>
            </a:r>
            <a:r>
              <a:rPr spc="15" dirty="0"/>
              <a:t>hr</a:t>
            </a:r>
            <a:r>
              <a:rPr spc="-1220" dirty="0"/>
              <a:t>o</a:t>
            </a:r>
            <a:r>
              <a:rPr spc="15" dirty="0"/>
              <a:t>¨dinger’s</a:t>
            </a:r>
            <a:r>
              <a:rPr spc="225" dirty="0"/>
              <a:t> </a:t>
            </a:r>
            <a:r>
              <a:rPr dirty="0"/>
              <a:t>equation</a:t>
            </a:r>
            <a:r>
              <a:rPr spc="220" dirty="0"/>
              <a:t> </a:t>
            </a:r>
            <a:r>
              <a:rPr dirty="0"/>
              <a:t>for</a:t>
            </a:r>
            <a:r>
              <a:rPr spc="225" dirty="0"/>
              <a:t> </a:t>
            </a:r>
            <a:r>
              <a:rPr dirty="0"/>
              <a:t>the</a:t>
            </a:r>
            <a:r>
              <a:rPr spc="220" dirty="0"/>
              <a:t> </a:t>
            </a:r>
            <a:r>
              <a:rPr dirty="0"/>
              <a:t>simple</a:t>
            </a:r>
            <a:r>
              <a:rPr spc="220" dirty="0"/>
              <a:t> </a:t>
            </a:r>
            <a:r>
              <a:rPr spc="-20" dirty="0"/>
              <a:t>har- </a:t>
            </a:r>
            <a:r>
              <a:rPr spc="-25" dirty="0"/>
              <a:t>monic</a:t>
            </a:r>
            <a:r>
              <a:rPr spc="-130" dirty="0"/>
              <a:t> </a:t>
            </a:r>
            <a:r>
              <a:rPr spc="-10" dirty="0"/>
              <a:t>oscillator</a:t>
            </a:r>
            <a:r>
              <a:rPr spc="-145" dirty="0"/>
              <a:t> </a:t>
            </a:r>
            <a:r>
              <a:rPr spc="-60" dirty="0"/>
              <a:t>was</a:t>
            </a:r>
            <a:r>
              <a:rPr spc="-25" dirty="0"/>
              <a:t> </a:t>
            </a:r>
            <a:r>
              <a:rPr dirty="0"/>
              <a:t>to</a:t>
            </a:r>
            <a:r>
              <a:rPr spc="-25" dirty="0"/>
              <a:t> </a:t>
            </a:r>
            <a:r>
              <a:rPr spc="70" dirty="0"/>
              <a:t>try</a:t>
            </a:r>
            <a:r>
              <a:rPr spc="-15" dirty="0"/>
              <a:t> </a:t>
            </a:r>
            <a:r>
              <a:rPr i="1" spc="285" dirty="0">
                <a:latin typeface="Times New Roman"/>
                <a:cs typeface="Times New Roman"/>
              </a:rPr>
              <a:t>E</a:t>
            </a:r>
            <a:r>
              <a:rPr i="1" spc="275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125" dirty="0"/>
              <a:t> </a:t>
            </a:r>
            <a:r>
              <a:rPr spc="-450" dirty="0">
                <a:latin typeface="Lucida Sans Unicode"/>
                <a:cs typeface="Lucida Sans Unicode"/>
              </a:rPr>
              <a:t>ℏ</a:t>
            </a:r>
            <a:r>
              <a:rPr i="1" spc="-450" dirty="0">
                <a:latin typeface="Times New Roman"/>
                <a:cs typeface="Times New Roman"/>
              </a:rPr>
              <a:t>ω</a:t>
            </a:r>
            <a:r>
              <a:rPr i="1" spc="295" dirty="0">
                <a:latin typeface="Times New Roman"/>
                <a:cs typeface="Times New Roman"/>
              </a:rPr>
              <a:t> </a:t>
            </a:r>
            <a:r>
              <a:rPr dirty="0"/>
              <a:t>and</a:t>
            </a:r>
            <a:r>
              <a:rPr spc="-25" dirty="0"/>
              <a:t> asking</a:t>
            </a:r>
            <a:r>
              <a:rPr spc="-20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computer</a:t>
            </a:r>
            <a:r>
              <a:rPr spc="-25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-35" dirty="0"/>
              <a:t>solve </a:t>
            </a:r>
            <a:r>
              <a:rPr dirty="0"/>
              <a:t>the</a:t>
            </a:r>
            <a:r>
              <a:rPr spc="20" dirty="0"/>
              <a:t> </a:t>
            </a:r>
            <a:r>
              <a:rPr dirty="0"/>
              <a:t>resulting</a:t>
            </a:r>
            <a:r>
              <a:rPr spc="20" dirty="0"/>
              <a:t> </a:t>
            </a:r>
            <a:r>
              <a:rPr spc="-25" dirty="0"/>
              <a:t>differential</a:t>
            </a:r>
            <a:r>
              <a:rPr spc="20" dirty="0"/>
              <a:t> </a:t>
            </a:r>
            <a:r>
              <a:rPr dirty="0"/>
              <a:t>equation.</a:t>
            </a:r>
            <a:r>
              <a:rPr spc="340" dirty="0"/>
              <a:t> </a:t>
            </a:r>
            <a:r>
              <a:rPr dirty="0"/>
              <a:t>Why</a:t>
            </a:r>
            <a:r>
              <a:rPr spc="20" dirty="0"/>
              <a:t> </a:t>
            </a:r>
            <a:r>
              <a:rPr dirty="0"/>
              <a:t>did</a:t>
            </a:r>
            <a:r>
              <a:rPr spc="15" dirty="0"/>
              <a:t> </a:t>
            </a:r>
            <a:r>
              <a:rPr spc="-95" dirty="0"/>
              <a:t>we</a:t>
            </a:r>
            <a:r>
              <a:rPr spc="20" dirty="0"/>
              <a:t> </a:t>
            </a:r>
            <a:r>
              <a:rPr spc="70" dirty="0"/>
              <a:t>try</a:t>
            </a:r>
            <a:r>
              <a:rPr spc="20" dirty="0"/>
              <a:t> </a:t>
            </a:r>
            <a:r>
              <a:rPr spc="114" dirty="0"/>
              <a:t>that</a:t>
            </a:r>
            <a:r>
              <a:rPr spc="15" dirty="0"/>
              <a:t> </a:t>
            </a:r>
            <a:r>
              <a:rPr spc="-10" dirty="0"/>
              <a:t>particular </a:t>
            </a:r>
            <a:r>
              <a:rPr dirty="0"/>
              <a:t>combination,</a:t>
            </a:r>
            <a:r>
              <a:rPr spc="100" dirty="0"/>
              <a:t> </a:t>
            </a:r>
            <a:r>
              <a:rPr dirty="0"/>
              <a:t>as</a:t>
            </a:r>
            <a:r>
              <a:rPr spc="100" dirty="0"/>
              <a:t> </a:t>
            </a:r>
            <a:r>
              <a:rPr dirty="0"/>
              <a:t>opposed</a:t>
            </a:r>
            <a:r>
              <a:rPr spc="100" dirty="0"/>
              <a:t> </a:t>
            </a:r>
            <a:r>
              <a:rPr dirty="0"/>
              <a:t>to</a:t>
            </a:r>
            <a:r>
              <a:rPr spc="100" dirty="0"/>
              <a:t> </a:t>
            </a:r>
            <a:r>
              <a:rPr dirty="0"/>
              <a:t>(say)</a:t>
            </a:r>
            <a:r>
              <a:rPr spc="100" dirty="0"/>
              <a:t> </a:t>
            </a:r>
            <a:r>
              <a:rPr i="1" spc="285" dirty="0">
                <a:latin typeface="Times New Roman"/>
                <a:cs typeface="Times New Roman"/>
              </a:rPr>
              <a:t>E</a:t>
            </a:r>
            <a:r>
              <a:rPr i="1" spc="180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45" dirty="0"/>
              <a:t> </a:t>
            </a:r>
            <a:r>
              <a:rPr i="1" dirty="0">
                <a:latin typeface="Times New Roman"/>
                <a:cs typeface="Times New Roman"/>
              </a:rPr>
              <a:t>mω</a:t>
            </a:r>
            <a:r>
              <a:rPr sz="3075" baseline="24390" dirty="0"/>
              <a:t>2</a:t>
            </a:r>
            <a:r>
              <a:rPr sz="2450" dirty="0"/>
              <a:t>?</a:t>
            </a:r>
            <a:r>
              <a:rPr sz="2450" spc="345" dirty="0"/>
              <a:t> </a:t>
            </a:r>
            <a:r>
              <a:rPr sz="2450" dirty="0"/>
              <a:t>(Choose</a:t>
            </a:r>
            <a:r>
              <a:rPr sz="2450" spc="100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2437" y="2801205"/>
            <a:ext cx="828357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Times New Roman"/>
                <a:cs typeface="Times New Roman"/>
              </a:rPr>
              <a:t>Computer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reveal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 </a:t>
            </a: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18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315" dirty="0">
                <a:latin typeface="Lucida Sans Unicode"/>
                <a:cs typeface="Lucida Sans Unicode"/>
              </a:rPr>
              <a:t>ℏ</a:t>
            </a:r>
            <a:r>
              <a:rPr sz="2450" i="1" spc="-315" dirty="0">
                <a:latin typeface="Times New Roman"/>
                <a:cs typeface="Times New Roman"/>
              </a:rPr>
              <a:t>ω</a:t>
            </a:r>
            <a:r>
              <a:rPr sz="2450" i="1" spc="19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works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better.</a:t>
            </a:r>
            <a:endParaRPr sz="2450">
              <a:latin typeface="Times New Roman"/>
              <a:cs typeface="Times New Roman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3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constant,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mω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547" baseline="243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isn’t.</a:t>
            </a:r>
            <a:endParaRPr sz="2450">
              <a:latin typeface="Times New Roman"/>
              <a:cs typeface="Times New Roman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Times New Roman"/>
                <a:cs typeface="Times New Roman"/>
              </a:rPr>
              <a:t>Setting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2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mω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225" baseline="243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leads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solutions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dirty="0">
                <a:latin typeface="Times New Roman"/>
                <a:cs typeface="Times New Roman"/>
              </a:rPr>
              <a:t> cannot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normalized.</a:t>
            </a:r>
            <a:endParaRPr sz="2450">
              <a:latin typeface="Times New Roman"/>
              <a:cs typeface="Times New Roman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24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315" dirty="0">
                <a:latin typeface="Lucida Sans Unicode"/>
                <a:cs typeface="Lucida Sans Unicode"/>
              </a:rPr>
              <a:t>ℏ</a:t>
            </a:r>
            <a:r>
              <a:rPr sz="2450" i="1" spc="-315" dirty="0">
                <a:latin typeface="Times New Roman"/>
                <a:cs typeface="Times New Roman"/>
              </a:rPr>
              <a:t>ω</a:t>
            </a:r>
            <a:r>
              <a:rPr sz="2450" i="1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right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units.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Our</a:t>
            </a:r>
            <a:r>
              <a:rPr spc="225" dirty="0"/>
              <a:t> </a:t>
            </a:r>
            <a:r>
              <a:rPr dirty="0"/>
              <a:t>first</a:t>
            </a:r>
            <a:r>
              <a:rPr spc="220" dirty="0"/>
              <a:t> </a:t>
            </a:r>
            <a:r>
              <a:rPr dirty="0"/>
              <a:t>approach</a:t>
            </a:r>
            <a:r>
              <a:rPr spc="220" dirty="0"/>
              <a:t> </a:t>
            </a:r>
            <a:r>
              <a:rPr dirty="0"/>
              <a:t>to</a:t>
            </a:r>
            <a:r>
              <a:rPr spc="220" dirty="0"/>
              <a:t> </a:t>
            </a:r>
            <a:r>
              <a:rPr spc="15" dirty="0"/>
              <a:t>S</a:t>
            </a:r>
            <a:r>
              <a:rPr spc="-60" dirty="0"/>
              <a:t>c</a:t>
            </a:r>
            <a:r>
              <a:rPr spc="15" dirty="0"/>
              <a:t>hr</a:t>
            </a:r>
            <a:r>
              <a:rPr spc="-1220" dirty="0"/>
              <a:t>o</a:t>
            </a:r>
            <a:r>
              <a:rPr spc="15" dirty="0"/>
              <a:t>¨dinger’s</a:t>
            </a:r>
            <a:r>
              <a:rPr spc="225" dirty="0"/>
              <a:t> </a:t>
            </a:r>
            <a:r>
              <a:rPr dirty="0"/>
              <a:t>equation</a:t>
            </a:r>
            <a:r>
              <a:rPr spc="220" dirty="0"/>
              <a:t> </a:t>
            </a:r>
            <a:r>
              <a:rPr dirty="0"/>
              <a:t>for</a:t>
            </a:r>
            <a:r>
              <a:rPr spc="225" dirty="0"/>
              <a:t> </a:t>
            </a:r>
            <a:r>
              <a:rPr dirty="0"/>
              <a:t>the</a:t>
            </a:r>
            <a:r>
              <a:rPr spc="220" dirty="0"/>
              <a:t> </a:t>
            </a:r>
            <a:r>
              <a:rPr dirty="0"/>
              <a:t>simple</a:t>
            </a:r>
            <a:r>
              <a:rPr spc="220" dirty="0"/>
              <a:t> </a:t>
            </a:r>
            <a:r>
              <a:rPr spc="-20" dirty="0"/>
              <a:t>har- </a:t>
            </a:r>
            <a:r>
              <a:rPr spc="-25" dirty="0"/>
              <a:t>monic</a:t>
            </a:r>
            <a:r>
              <a:rPr spc="-130" dirty="0"/>
              <a:t> </a:t>
            </a:r>
            <a:r>
              <a:rPr spc="-10" dirty="0"/>
              <a:t>oscillator</a:t>
            </a:r>
            <a:r>
              <a:rPr spc="-145" dirty="0"/>
              <a:t> </a:t>
            </a:r>
            <a:r>
              <a:rPr spc="-60" dirty="0"/>
              <a:t>was</a:t>
            </a:r>
            <a:r>
              <a:rPr spc="-25" dirty="0"/>
              <a:t> </a:t>
            </a:r>
            <a:r>
              <a:rPr dirty="0"/>
              <a:t>to</a:t>
            </a:r>
            <a:r>
              <a:rPr spc="-25" dirty="0"/>
              <a:t> </a:t>
            </a:r>
            <a:r>
              <a:rPr spc="70" dirty="0"/>
              <a:t>try</a:t>
            </a:r>
            <a:r>
              <a:rPr spc="-15" dirty="0"/>
              <a:t> </a:t>
            </a:r>
            <a:r>
              <a:rPr i="1" spc="285" dirty="0">
                <a:latin typeface="Times New Roman"/>
                <a:cs typeface="Times New Roman"/>
              </a:rPr>
              <a:t>E</a:t>
            </a:r>
            <a:r>
              <a:rPr i="1" spc="275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125" dirty="0"/>
              <a:t> </a:t>
            </a:r>
            <a:r>
              <a:rPr spc="-450" dirty="0">
                <a:latin typeface="Lucida Sans Unicode"/>
                <a:cs typeface="Lucida Sans Unicode"/>
              </a:rPr>
              <a:t>ℏ</a:t>
            </a:r>
            <a:r>
              <a:rPr i="1" spc="-450" dirty="0">
                <a:latin typeface="Times New Roman"/>
                <a:cs typeface="Times New Roman"/>
              </a:rPr>
              <a:t>ω</a:t>
            </a:r>
            <a:r>
              <a:rPr i="1" spc="295" dirty="0">
                <a:latin typeface="Times New Roman"/>
                <a:cs typeface="Times New Roman"/>
              </a:rPr>
              <a:t> </a:t>
            </a:r>
            <a:r>
              <a:rPr dirty="0"/>
              <a:t>and</a:t>
            </a:r>
            <a:r>
              <a:rPr spc="-25" dirty="0"/>
              <a:t> asking</a:t>
            </a:r>
            <a:r>
              <a:rPr spc="-20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computer</a:t>
            </a:r>
            <a:r>
              <a:rPr spc="-25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-35" dirty="0"/>
              <a:t>solve </a:t>
            </a:r>
            <a:r>
              <a:rPr dirty="0"/>
              <a:t>the</a:t>
            </a:r>
            <a:r>
              <a:rPr spc="20" dirty="0"/>
              <a:t> </a:t>
            </a:r>
            <a:r>
              <a:rPr dirty="0"/>
              <a:t>resulting</a:t>
            </a:r>
            <a:r>
              <a:rPr spc="20" dirty="0"/>
              <a:t> </a:t>
            </a:r>
            <a:r>
              <a:rPr spc="-25" dirty="0"/>
              <a:t>differential</a:t>
            </a:r>
            <a:r>
              <a:rPr spc="20" dirty="0"/>
              <a:t> </a:t>
            </a:r>
            <a:r>
              <a:rPr dirty="0"/>
              <a:t>equation.</a:t>
            </a:r>
            <a:r>
              <a:rPr spc="340" dirty="0"/>
              <a:t> </a:t>
            </a:r>
            <a:r>
              <a:rPr dirty="0"/>
              <a:t>Why</a:t>
            </a:r>
            <a:r>
              <a:rPr spc="20" dirty="0"/>
              <a:t> </a:t>
            </a:r>
            <a:r>
              <a:rPr dirty="0"/>
              <a:t>did</a:t>
            </a:r>
            <a:r>
              <a:rPr spc="15" dirty="0"/>
              <a:t> </a:t>
            </a:r>
            <a:r>
              <a:rPr spc="-95" dirty="0"/>
              <a:t>we</a:t>
            </a:r>
            <a:r>
              <a:rPr spc="20" dirty="0"/>
              <a:t> </a:t>
            </a:r>
            <a:r>
              <a:rPr spc="70" dirty="0"/>
              <a:t>try</a:t>
            </a:r>
            <a:r>
              <a:rPr spc="20" dirty="0"/>
              <a:t> </a:t>
            </a:r>
            <a:r>
              <a:rPr spc="114" dirty="0"/>
              <a:t>that</a:t>
            </a:r>
            <a:r>
              <a:rPr spc="15" dirty="0"/>
              <a:t> </a:t>
            </a:r>
            <a:r>
              <a:rPr spc="-10" dirty="0"/>
              <a:t>particular </a:t>
            </a:r>
            <a:r>
              <a:rPr dirty="0"/>
              <a:t>combination,</a:t>
            </a:r>
            <a:r>
              <a:rPr spc="100" dirty="0"/>
              <a:t> </a:t>
            </a:r>
            <a:r>
              <a:rPr dirty="0"/>
              <a:t>as</a:t>
            </a:r>
            <a:r>
              <a:rPr spc="100" dirty="0"/>
              <a:t> </a:t>
            </a:r>
            <a:r>
              <a:rPr dirty="0"/>
              <a:t>opposed</a:t>
            </a:r>
            <a:r>
              <a:rPr spc="100" dirty="0"/>
              <a:t> </a:t>
            </a:r>
            <a:r>
              <a:rPr dirty="0"/>
              <a:t>to</a:t>
            </a:r>
            <a:r>
              <a:rPr spc="100" dirty="0"/>
              <a:t> </a:t>
            </a:r>
            <a:r>
              <a:rPr dirty="0"/>
              <a:t>(say)</a:t>
            </a:r>
            <a:r>
              <a:rPr spc="100" dirty="0"/>
              <a:t> </a:t>
            </a:r>
            <a:r>
              <a:rPr i="1" spc="285" dirty="0">
                <a:latin typeface="Times New Roman"/>
                <a:cs typeface="Times New Roman"/>
              </a:rPr>
              <a:t>E</a:t>
            </a:r>
            <a:r>
              <a:rPr i="1" spc="180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45" dirty="0"/>
              <a:t> </a:t>
            </a:r>
            <a:r>
              <a:rPr i="1" dirty="0">
                <a:latin typeface="Times New Roman"/>
                <a:cs typeface="Times New Roman"/>
              </a:rPr>
              <a:t>mω</a:t>
            </a:r>
            <a:r>
              <a:rPr sz="3075" baseline="24390" dirty="0"/>
              <a:t>2</a:t>
            </a:r>
            <a:r>
              <a:rPr sz="2450" dirty="0"/>
              <a:t>?</a:t>
            </a:r>
            <a:r>
              <a:rPr sz="2450" spc="345" dirty="0"/>
              <a:t> </a:t>
            </a:r>
            <a:r>
              <a:rPr sz="2450" dirty="0"/>
              <a:t>(Choose</a:t>
            </a:r>
            <a:r>
              <a:rPr sz="2450" spc="100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45" y="2801205"/>
            <a:ext cx="8290559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Computer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reveal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 </a:t>
            </a: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18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-315" dirty="0">
                <a:latin typeface="Lucida Sans Unicode"/>
                <a:cs typeface="Lucida Sans Unicode"/>
              </a:rPr>
              <a:t>ℏ</a:t>
            </a:r>
            <a:r>
              <a:rPr sz="2450" i="1" spc="-315" dirty="0">
                <a:latin typeface="Times New Roman"/>
                <a:cs typeface="Times New Roman"/>
              </a:rPr>
              <a:t>ω</a:t>
            </a:r>
            <a:r>
              <a:rPr sz="2450" i="1" spc="19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works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out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45" dirty="0">
                <a:latin typeface="Times New Roman"/>
                <a:cs typeface="Times New Roman"/>
              </a:rPr>
              <a:t>better.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3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must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constant,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mω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547" baseline="243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isn’t.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Times New Roman"/>
                <a:cs typeface="Times New Roman"/>
              </a:rPr>
              <a:t>Setting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2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mω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spc="225" baseline="243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leads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solutions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dirty="0">
                <a:latin typeface="Times New Roman"/>
                <a:cs typeface="Times New Roman"/>
              </a:rPr>
              <a:t> cannot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normalized.</a:t>
            </a:r>
            <a:endParaRPr sz="2450">
              <a:latin typeface="Times New Roman"/>
              <a:cs typeface="Times New Roman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6400" algn="l"/>
              </a:tabLst>
            </a:pP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24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315" dirty="0">
                <a:latin typeface="Lucida Sans Unicode"/>
                <a:cs typeface="Lucida Sans Unicode"/>
              </a:rPr>
              <a:t>ℏ</a:t>
            </a:r>
            <a:r>
              <a:rPr sz="2450" i="1" spc="-315" dirty="0">
                <a:latin typeface="Times New Roman"/>
                <a:cs typeface="Times New Roman"/>
              </a:rPr>
              <a:t>ω</a:t>
            </a:r>
            <a:r>
              <a:rPr sz="2450" i="1" spc="2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right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units.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378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pc="-10" dirty="0"/>
              <a:t>Describing</a:t>
            </a:r>
            <a:r>
              <a:rPr spc="85" dirty="0"/>
              <a:t> </a:t>
            </a:r>
            <a:r>
              <a:rPr dirty="0"/>
              <a:t>the</a:t>
            </a:r>
            <a:r>
              <a:rPr spc="80" dirty="0"/>
              <a:t> </a:t>
            </a:r>
            <a:r>
              <a:rPr dirty="0"/>
              <a:t>“potential</a:t>
            </a:r>
            <a:r>
              <a:rPr spc="85" dirty="0"/>
              <a:t> </a:t>
            </a:r>
            <a:r>
              <a:rPr dirty="0"/>
              <a:t>energy</a:t>
            </a:r>
            <a:r>
              <a:rPr spc="90" dirty="0"/>
              <a:t> </a:t>
            </a:r>
            <a:r>
              <a:rPr spc="-20" dirty="0"/>
              <a:t>field”</a:t>
            </a:r>
            <a:r>
              <a:rPr spc="85" dirty="0"/>
              <a:t> </a:t>
            </a:r>
            <a:r>
              <a:rPr dirty="0"/>
              <a:t>around</a:t>
            </a:r>
            <a:r>
              <a:rPr spc="85" dirty="0"/>
              <a:t> </a:t>
            </a:r>
            <a:r>
              <a:rPr dirty="0"/>
              <a:t>a</a:t>
            </a:r>
            <a:r>
              <a:rPr spc="85" dirty="0"/>
              <a:t> </a:t>
            </a:r>
            <a:r>
              <a:rPr dirty="0"/>
              <a:t>particle</a:t>
            </a:r>
            <a:r>
              <a:rPr spc="80" dirty="0"/>
              <a:t> </a:t>
            </a:r>
            <a:r>
              <a:rPr dirty="0"/>
              <a:t>is</a:t>
            </a:r>
            <a:r>
              <a:rPr spc="80" dirty="0"/>
              <a:t> </a:t>
            </a:r>
            <a:r>
              <a:rPr spc="-10" dirty="0"/>
              <a:t>equiv- </a:t>
            </a:r>
            <a:r>
              <a:rPr dirty="0"/>
              <a:t>alent</a:t>
            </a:r>
            <a:r>
              <a:rPr spc="125" dirty="0"/>
              <a:t> </a:t>
            </a:r>
            <a:r>
              <a:rPr dirty="0"/>
              <a:t>to</a:t>
            </a:r>
            <a:r>
              <a:rPr spc="140" dirty="0"/>
              <a:t> </a:t>
            </a:r>
            <a:r>
              <a:rPr spc="-35" dirty="0"/>
              <a:t>describing.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1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470725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moving.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forces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acting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these.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these.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3419" y="1208797"/>
            <a:ext cx="85686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8529320" algn="l"/>
              </a:tabLst>
            </a:pPr>
            <a:r>
              <a:rPr dirty="0"/>
              <a:t>Our</a:t>
            </a:r>
            <a:r>
              <a:rPr spc="229" dirty="0"/>
              <a:t> </a:t>
            </a:r>
            <a:r>
              <a:rPr dirty="0"/>
              <a:t>solution</a:t>
            </a:r>
            <a:r>
              <a:rPr spc="235" dirty="0"/>
              <a:t> </a:t>
            </a:r>
            <a:r>
              <a:rPr spc="40" dirty="0"/>
              <a:t>t</a:t>
            </a:r>
            <a:r>
              <a:rPr spc="-1040" dirty="0"/>
              <a:t>o</a:t>
            </a:r>
            <a:r>
              <a:rPr sz="3675" spc="-127" baseline="-18140" dirty="0">
                <a:latin typeface="Cambria"/>
                <a:cs typeface="Cambria"/>
              </a:rPr>
              <a:t>√</a:t>
            </a:r>
            <a:r>
              <a:rPr sz="2450" u="sng" spc="40" dirty="0">
                <a:uFill>
                  <a:solidFill>
                    <a:srgbClr val="000000"/>
                  </a:solidFill>
                </a:uFill>
              </a:rPr>
              <a:t>S</a:t>
            </a:r>
            <a:r>
              <a:rPr sz="2450" u="sng" spc="-35" dirty="0">
                <a:uFill>
                  <a:solidFill>
                    <a:srgbClr val="000000"/>
                  </a:solidFill>
                </a:uFill>
              </a:rPr>
              <a:t>c</a:t>
            </a:r>
            <a:r>
              <a:rPr sz="2450" u="sng" spc="40" dirty="0">
                <a:uFill>
                  <a:solidFill>
                    <a:srgbClr val="000000"/>
                  </a:solidFill>
                </a:uFill>
              </a:rPr>
              <a:t>hr</a:t>
            </a:r>
            <a:r>
              <a:rPr sz="2450" u="sng" spc="-1195" dirty="0">
                <a:uFill>
                  <a:solidFill>
                    <a:srgbClr val="000000"/>
                  </a:solidFill>
                </a:uFill>
              </a:rPr>
              <a:t>o</a:t>
            </a:r>
            <a:r>
              <a:rPr sz="2450" u="sng" spc="40" dirty="0">
                <a:uFill>
                  <a:solidFill>
                    <a:srgbClr val="000000"/>
                  </a:solidFill>
                </a:uFill>
              </a:rPr>
              <a:t>¨ding</a:t>
            </a:r>
            <a:r>
              <a:rPr sz="2450" u="none" spc="40" dirty="0"/>
              <a:t>er’s</a:t>
            </a:r>
            <a:r>
              <a:rPr sz="2450" u="none" spc="240" dirty="0"/>
              <a:t> </a:t>
            </a:r>
            <a:r>
              <a:rPr sz="2450" u="none" dirty="0"/>
              <a:t>equation</a:t>
            </a:r>
            <a:r>
              <a:rPr sz="2450" u="none" spc="235" dirty="0"/>
              <a:t> </a:t>
            </a:r>
            <a:r>
              <a:rPr sz="2450" u="none" dirty="0"/>
              <a:t>for</a:t>
            </a:r>
            <a:r>
              <a:rPr sz="2450" u="none" spc="240" dirty="0"/>
              <a:t> </a:t>
            </a:r>
            <a:r>
              <a:rPr sz="2450" u="none" dirty="0"/>
              <a:t>the</a:t>
            </a:r>
            <a:r>
              <a:rPr sz="2450" u="none" spc="240" dirty="0"/>
              <a:t> </a:t>
            </a:r>
            <a:r>
              <a:rPr sz="2450" u="none" dirty="0"/>
              <a:t>finite</a:t>
            </a:r>
            <a:r>
              <a:rPr sz="2450" u="none" spc="235" dirty="0"/>
              <a:t> </a:t>
            </a:r>
            <a:r>
              <a:rPr sz="2450" u="none" spc="40" dirty="0"/>
              <a:t>s</a:t>
            </a:r>
            <a:r>
              <a:rPr sz="2450" u="none" spc="-555" dirty="0"/>
              <a:t>q</a:t>
            </a:r>
            <a:r>
              <a:rPr sz="3675" u="none" spc="-1695" baseline="-18140" dirty="0">
                <a:latin typeface="Cambria"/>
                <a:cs typeface="Cambria"/>
              </a:rPr>
              <a:t>√</a:t>
            </a:r>
            <a:r>
              <a:rPr sz="2450" u="none" spc="40" dirty="0"/>
              <a:t>u</a:t>
            </a:r>
            <a:r>
              <a:rPr sz="2450" u="sng" spc="40" dirty="0">
                <a:uFill>
                  <a:solidFill>
                    <a:srgbClr val="000000"/>
                  </a:solidFill>
                </a:uFill>
              </a:rPr>
              <a:t>are</a:t>
            </a:r>
            <a:r>
              <a:rPr sz="2450" u="sng" spc="24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z="2450" u="sng" spc="-20" dirty="0">
                <a:uFill>
                  <a:solidFill>
                    <a:srgbClr val="000000"/>
                  </a:solidFill>
                </a:uFill>
              </a:rPr>
              <a:t>well</a:t>
            </a:r>
            <a:r>
              <a:rPr sz="2450" u="sng" dirty="0">
                <a:uFill>
                  <a:solidFill>
                    <a:srgbClr val="000000"/>
                  </a:solidFill>
                </a:uFill>
              </a:rPr>
              <a:t>	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3419" y="1645359"/>
            <a:ext cx="708405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2155190" algn="l"/>
              </a:tabLst>
            </a:pPr>
            <a:r>
              <a:rPr sz="2450" spc="-55" dirty="0">
                <a:latin typeface="Times New Roman"/>
                <a:cs typeface="Times New Roman"/>
              </a:rPr>
              <a:t>looked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like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i="1" spc="215" dirty="0">
                <a:latin typeface="Times New Roman"/>
                <a:cs typeface="Times New Roman"/>
              </a:rPr>
              <a:t>e</a:t>
            </a:r>
            <a:r>
              <a:rPr sz="3075" spc="322" baseline="24390" dirty="0">
                <a:latin typeface="Cambria"/>
                <a:cs typeface="Cambria"/>
              </a:rPr>
              <a:t>−</a:t>
            </a:r>
            <a:r>
              <a:rPr sz="3075" i="1" spc="322" baseline="24390" dirty="0">
                <a:latin typeface="Times New Roman"/>
                <a:cs typeface="Times New Roman"/>
              </a:rPr>
              <a:t>x</a:t>
            </a:r>
            <a:r>
              <a:rPr sz="3075" i="1" baseline="24390" dirty="0">
                <a:latin typeface="Times New Roman"/>
                <a:cs typeface="Times New Roman"/>
              </a:rPr>
              <a:t>	</a:t>
            </a:r>
            <a:r>
              <a:rPr sz="3075" spc="157" baseline="24390" dirty="0">
                <a:latin typeface="Times New Roman"/>
                <a:cs typeface="Times New Roman"/>
              </a:rPr>
              <a:t>2</a:t>
            </a:r>
            <a:r>
              <a:rPr sz="3075" i="1" spc="157" baseline="24390" dirty="0">
                <a:latin typeface="Times New Roman"/>
                <a:cs typeface="Times New Roman"/>
              </a:rPr>
              <a:t>m</a:t>
            </a:r>
            <a:r>
              <a:rPr sz="3075" spc="157" baseline="24390" dirty="0">
                <a:latin typeface="Times New Roman"/>
                <a:cs typeface="Times New Roman"/>
              </a:rPr>
              <a:t>(</a:t>
            </a:r>
            <a:r>
              <a:rPr sz="3075" i="1" spc="157" baseline="24390" dirty="0">
                <a:latin typeface="Times New Roman"/>
                <a:cs typeface="Times New Roman"/>
              </a:rPr>
              <a:t>U</a:t>
            </a:r>
            <a:r>
              <a:rPr sz="2550" spc="157" baseline="16339" dirty="0">
                <a:latin typeface="Times New Roman"/>
                <a:cs typeface="Times New Roman"/>
              </a:rPr>
              <a:t>0</a:t>
            </a:r>
            <a:r>
              <a:rPr sz="3075" spc="157" baseline="24390" dirty="0">
                <a:latin typeface="Cambria"/>
                <a:cs typeface="Cambria"/>
              </a:rPr>
              <a:t>−</a:t>
            </a:r>
            <a:r>
              <a:rPr sz="3075" i="1" spc="157" baseline="24390" dirty="0">
                <a:latin typeface="Times New Roman"/>
                <a:cs typeface="Times New Roman"/>
              </a:rPr>
              <a:t>E</a:t>
            </a:r>
            <a:r>
              <a:rPr sz="3075" spc="157" baseline="24390" dirty="0">
                <a:latin typeface="Times New Roman"/>
                <a:cs typeface="Times New Roman"/>
              </a:rPr>
              <a:t>)</a:t>
            </a:r>
            <a:r>
              <a:rPr sz="3075" i="1" spc="157" baseline="24390" dirty="0">
                <a:latin typeface="Times New Roman"/>
                <a:cs typeface="Times New Roman"/>
              </a:rPr>
              <a:t>/</a:t>
            </a:r>
            <a:r>
              <a:rPr sz="3075" spc="157" baseline="24390" dirty="0">
                <a:latin typeface="Lucida Sans Unicode"/>
                <a:cs typeface="Lucida Sans Unicode"/>
              </a:rPr>
              <a:t>ℏ</a:t>
            </a:r>
            <a:r>
              <a:rPr sz="3075" spc="-127" baseline="24390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region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110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≥</a:t>
            </a:r>
            <a:r>
              <a:rPr sz="2450" spc="180" dirty="0">
                <a:latin typeface="Cambria"/>
                <a:cs typeface="Cambria"/>
              </a:rPr>
              <a:t> </a:t>
            </a:r>
            <a:r>
              <a:rPr sz="2450" i="1" spc="140" dirty="0">
                <a:latin typeface="Times New Roman"/>
                <a:cs typeface="Times New Roman"/>
              </a:rPr>
              <a:t>L</a:t>
            </a:r>
            <a:r>
              <a:rPr sz="2450" spc="140" dirty="0">
                <a:latin typeface="Times New Roman"/>
                <a:cs typeface="Times New Roman"/>
              </a:rPr>
              <a:t>,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i="1" spc="105" dirty="0">
                <a:latin typeface="Times New Roman"/>
                <a:cs typeface="Times New Roman"/>
              </a:rPr>
              <a:t>e</a:t>
            </a:r>
            <a:r>
              <a:rPr sz="3075" i="1" spc="157" baseline="24390" dirty="0">
                <a:latin typeface="Times New Roman"/>
                <a:cs typeface="Times New Roman"/>
              </a:rPr>
              <a:t>x</a:t>
            </a:r>
            <a:endParaRPr sz="3075" baseline="2439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63560" y="1583505"/>
            <a:ext cx="15684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2050" spc="95" dirty="0">
                <a:latin typeface="Times New Roman"/>
                <a:cs typeface="Times New Roman"/>
              </a:rPr>
              <a:t>2</a:t>
            </a:r>
            <a:r>
              <a:rPr sz="2050" i="1" spc="95" dirty="0">
                <a:latin typeface="Times New Roman"/>
                <a:cs typeface="Times New Roman"/>
              </a:rPr>
              <a:t>m</a:t>
            </a:r>
            <a:r>
              <a:rPr sz="2050" spc="95" dirty="0">
                <a:latin typeface="Times New Roman"/>
                <a:cs typeface="Times New Roman"/>
              </a:rPr>
              <a:t>(</a:t>
            </a:r>
            <a:r>
              <a:rPr sz="2050" i="1" spc="95" dirty="0">
                <a:latin typeface="Times New Roman"/>
                <a:cs typeface="Times New Roman"/>
              </a:rPr>
              <a:t>U</a:t>
            </a:r>
            <a:r>
              <a:rPr sz="2550" spc="142" baseline="-13071" dirty="0">
                <a:latin typeface="Times New Roman"/>
                <a:cs typeface="Times New Roman"/>
              </a:rPr>
              <a:t>0</a:t>
            </a:r>
            <a:r>
              <a:rPr sz="2050" spc="95" dirty="0">
                <a:latin typeface="Cambria"/>
                <a:cs typeface="Cambria"/>
              </a:rPr>
              <a:t>−</a:t>
            </a:r>
            <a:r>
              <a:rPr sz="2050" i="1" spc="95" dirty="0">
                <a:latin typeface="Times New Roman"/>
                <a:cs typeface="Times New Roman"/>
              </a:rPr>
              <a:t>E</a:t>
            </a:r>
            <a:r>
              <a:rPr sz="2050" spc="95" dirty="0">
                <a:latin typeface="Times New Roman"/>
                <a:cs typeface="Times New Roman"/>
              </a:rPr>
              <a:t>)</a:t>
            </a:r>
            <a:r>
              <a:rPr sz="2050" i="1" spc="95" dirty="0">
                <a:latin typeface="Times New Roman"/>
                <a:cs typeface="Times New Roman"/>
              </a:rPr>
              <a:t>/</a:t>
            </a:r>
            <a:r>
              <a:rPr sz="2050" spc="95" dirty="0">
                <a:latin typeface="Lucida Sans Unicode"/>
                <a:cs typeface="Lucida Sans Unicode"/>
              </a:rPr>
              <a:t>ℏ</a:t>
            </a:r>
            <a:endParaRPr sz="205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8819" y="2024937"/>
            <a:ext cx="8352790" cy="38957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101600">
              <a:lnSpc>
                <a:spcPct val="101699"/>
              </a:lnSpc>
              <a:spcBef>
                <a:spcPts val="75"/>
              </a:spcBef>
              <a:tabLst>
                <a:tab pos="1350010" algn="l"/>
              </a:tabLst>
            </a:pP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region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10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≤</a:t>
            </a:r>
            <a:r>
              <a:rPr sz="2450" spc="18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0.</a:t>
            </a:r>
            <a:r>
              <a:rPr sz="2450" spc="3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Why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wasn’t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negative-</a:t>
            </a:r>
            <a:r>
              <a:rPr sz="2450" spc="-10" dirty="0">
                <a:latin typeface="Times New Roman"/>
                <a:cs typeface="Times New Roman"/>
              </a:rPr>
              <a:t>exponential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term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70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≤</a:t>
            </a:r>
            <a:r>
              <a:rPr sz="2450" spc="14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0?</a:t>
            </a:r>
            <a:r>
              <a:rPr sz="2450" dirty="0">
                <a:latin typeface="Times New Roman"/>
                <a:cs typeface="Times New Roman"/>
              </a:rPr>
              <a:t>	(Choose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82905" marR="102235" indent="-370205" algn="just">
              <a:lnSpc>
                <a:spcPct val="101699"/>
              </a:lnSpc>
              <a:spcBef>
                <a:spcPts val="1595"/>
              </a:spcBef>
              <a:buAutoNum type="alphaUcPeriod"/>
              <a:tabLst>
                <a:tab pos="384175" algn="l"/>
              </a:tabLst>
            </a:pPr>
            <a:r>
              <a:rPr sz="2450" dirty="0">
                <a:latin typeface="Times New Roman"/>
                <a:cs typeface="Times New Roman"/>
              </a:rPr>
              <a:t>A </a:t>
            </a:r>
            <a:r>
              <a:rPr sz="2450" spc="-25" dirty="0">
                <a:latin typeface="Times New Roman"/>
                <a:cs typeface="Times New Roman"/>
              </a:rPr>
              <a:t>negative-</a:t>
            </a:r>
            <a:r>
              <a:rPr sz="2450" dirty="0">
                <a:latin typeface="Times New Roman"/>
                <a:cs typeface="Times New Roman"/>
              </a:rPr>
              <a:t>exponential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would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 be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normalizable</a:t>
            </a:r>
            <a:r>
              <a:rPr sz="2450" dirty="0">
                <a:latin typeface="Times New Roman"/>
                <a:cs typeface="Times New Roman"/>
              </a:rPr>
              <a:t> in </a:t>
            </a:r>
            <a:r>
              <a:rPr sz="2450" spc="95" dirty="0">
                <a:latin typeface="Times New Roman"/>
                <a:cs typeface="Times New Roman"/>
              </a:rPr>
              <a:t>that 	</a:t>
            </a:r>
            <a:r>
              <a:rPr sz="2450" spc="-10" dirty="0">
                <a:latin typeface="Times New Roman"/>
                <a:cs typeface="Times New Roman"/>
              </a:rPr>
              <a:t>region.</a:t>
            </a:r>
            <a:endParaRPr sz="2450">
              <a:latin typeface="Times New Roman"/>
              <a:cs typeface="Times New Roman"/>
            </a:endParaRPr>
          </a:p>
          <a:p>
            <a:pPr marL="382905" marR="508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4175" algn="l"/>
              </a:tabLst>
            </a:pPr>
            <a:r>
              <a:rPr sz="2450" spc="-75" dirty="0">
                <a:latin typeface="Times New Roman"/>
                <a:cs typeface="Times New Roman"/>
              </a:rPr>
              <a:t>A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negative-</a:t>
            </a:r>
            <a:r>
              <a:rPr sz="2450" spc="-15" dirty="0">
                <a:latin typeface="Times New Roman"/>
                <a:cs typeface="Times New Roman"/>
              </a:rPr>
              <a:t>exponential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term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would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not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solve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</a:t>
            </a:r>
            <a:r>
              <a:rPr sz="2450" spc="-85" dirty="0">
                <a:latin typeface="Times New Roman"/>
                <a:cs typeface="Times New Roman"/>
              </a:rPr>
              <a:t>c</a:t>
            </a:r>
            <a:r>
              <a:rPr sz="2450" spc="-10" dirty="0">
                <a:latin typeface="Times New Roman"/>
                <a:cs typeface="Times New Roman"/>
              </a:rPr>
              <a:t>hr</a:t>
            </a:r>
            <a:r>
              <a:rPr sz="2450" spc="-1245" dirty="0">
                <a:latin typeface="Times New Roman"/>
                <a:cs typeface="Times New Roman"/>
              </a:rPr>
              <a:t>o</a:t>
            </a:r>
            <a:r>
              <a:rPr sz="2450" spc="-10" dirty="0">
                <a:latin typeface="Times New Roman"/>
                <a:cs typeface="Times New Roman"/>
              </a:rPr>
              <a:t>¨dinger’s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equa-</a:t>
            </a:r>
            <a:r>
              <a:rPr sz="2450" spc="-15" dirty="0">
                <a:latin typeface="Times New Roman"/>
                <a:cs typeface="Times New Roman"/>
              </a:rPr>
              <a:t> 	</a:t>
            </a:r>
            <a:r>
              <a:rPr sz="2450" spc="15" dirty="0">
                <a:latin typeface="Times New Roman"/>
                <a:cs typeface="Times New Roman"/>
              </a:rPr>
              <a:t>tion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region.</a:t>
            </a:r>
            <a:endParaRPr sz="2450">
              <a:latin typeface="Times New Roman"/>
              <a:cs typeface="Times New Roman"/>
            </a:endParaRPr>
          </a:p>
          <a:p>
            <a:pPr marL="382905" marR="101600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4175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negative-</a:t>
            </a:r>
            <a:r>
              <a:rPr sz="2450" dirty="0">
                <a:latin typeface="Times New Roman"/>
                <a:cs typeface="Times New Roman"/>
              </a:rPr>
              <a:t>exponential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5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able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meet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continuity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differentiability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at 	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7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3419" y="1208797"/>
            <a:ext cx="85686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8529320" algn="l"/>
              </a:tabLst>
            </a:pPr>
            <a:r>
              <a:rPr dirty="0"/>
              <a:t>Our</a:t>
            </a:r>
            <a:r>
              <a:rPr spc="229" dirty="0"/>
              <a:t> </a:t>
            </a:r>
            <a:r>
              <a:rPr dirty="0"/>
              <a:t>solution</a:t>
            </a:r>
            <a:r>
              <a:rPr spc="235" dirty="0"/>
              <a:t> </a:t>
            </a:r>
            <a:r>
              <a:rPr spc="40" dirty="0"/>
              <a:t>t</a:t>
            </a:r>
            <a:r>
              <a:rPr spc="-1040" dirty="0"/>
              <a:t>o</a:t>
            </a:r>
            <a:r>
              <a:rPr sz="3675" spc="-127" baseline="-18140" dirty="0">
                <a:latin typeface="Cambria"/>
                <a:cs typeface="Cambria"/>
              </a:rPr>
              <a:t>√</a:t>
            </a:r>
            <a:r>
              <a:rPr sz="2450" u="sng" spc="40" dirty="0">
                <a:uFill>
                  <a:solidFill>
                    <a:srgbClr val="000000"/>
                  </a:solidFill>
                </a:uFill>
              </a:rPr>
              <a:t>S</a:t>
            </a:r>
            <a:r>
              <a:rPr sz="2450" u="sng" spc="-35" dirty="0">
                <a:uFill>
                  <a:solidFill>
                    <a:srgbClr val="000000"/>
                  </a:solidFill>
                </a:uFill>
              </a:rPr>
              <a:t>c</a:t>
            </a:r>
            <a:r>
              <a:rPr sz="2450" u="sng" spc="40" dirty="0">
                <a:uFill>
                  <a:solidFill>
                    <a:srgbClr val="000000"/>
                  </a:solidFill>
                </a:uFill>
              </a:rPr>
              <a:t>hr</a:t>
            </a:r>
            <a:r>
              <a:rPr sz="2450" u="sng" spc="-1195" dirty="0">
                <a:uFill>
                  <a:solidFill>
                    <a:srgbClr val="000000"/>
                  </a:solidFill>
                </a:uFill>
              </a:rPr>
              <a:t>o</a:t>
            </a:r>
            <a:r>
              <a:rPr sz="2450" u="sng" spc="40" dirty="0">
                <a:uFill>
                  <a:solidFill>
                    <a:srgbClr val="000000"/>
                  </a:solidFill>
                </a:uFill>
              </a:rPr>
              <a:t>¨ding</a:t>
            </a:r>
            <a:r>
              <a:rPr sz="2450" u="none" spc="40" dirty="0"/>
              <a:t>er’s</a:t>
            </a:r>
            <a:r>
              <a:rPr sz="2450" u="none" spc="240" dirty="0"/>
              <a:t> </a:t>
            </a:r>
            <a:r>
              <a:rPr sz="2450" u="none" dirty="0"/>
              <a:t>equation</a:t>
            </a:r>
            <a:r>
              <a:rPr sz="2450" u="none" spc="235" dirty="0"/>
              <a:t> </a:t>
            </a:r>
            <a:r>
              <a:rPr sz="2450" u="none" dirty="0"/>
              <a:t>for</a:t>
            </a:r>
            <a:r>
              <a:rPr sz="2450" u="none" spc="240" dirty="0"/>
              <a:t> </a:t>
            </a:r>
            <a:r>
              <a:rPr sz="2450" u="none" dirty="0"/>
              <a:t>the</a:t>
            </a:r>
            <a:r>
              <a:rPr sz="2450" u="none" spc="240" dirty="0"/>
              <a:t> </a:t>
            </a:r>
            <a:r>
              <a:rPr sz="2450" u="none" dirty="0"/>
              <a:t>finite</a:t>
            </a:r>
            <a:r>
              <a:rPr sz="2450" u="none" spc="235" dirty="0"/>
              <a:t> </a:t>
            </a:r>
            <a:r>
              <a:rPr sz="2450" u="none" spc="40" dirty="0"/>
              <a:t>s</a:t>
            </a:r>
            <a:r>
              <a:rPr sz="2450" u="none" spc="-555" dirty="0"/>
              <a:t>q</a:t>
            </a:r>
            <a:r>
              <a:rPr sz="3675" u="none" spc="-1695" baseline="-18140" dirty="0">
                <a:latin typeface="Cambria"/>
                <a:cs typeface="Cambria"/>
              </a:rPr>
              <a:t>√</a:t>
            </a:r>
            <a:r>
              <a:rPr sz="2450" u="none" spc="40" dirty="0"/>
              <a:t>u</a:t>
            </a:r>
            <a:r>
              <a:rPr sz="2450" u="sng" spc="40" dirty="0">
                <a:uFill>
                  <a:solidFill>
                    <a:srgbClr val="000000"/>
                  </a:solidFill>
                </a:uFill>
              </a:rPr>
              <a:t>are</a:t>
            </a:r>
            <a:r>
              <a:rPr sz="2450" u="sng" spc="24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z="2450" u="sng" spc="-20" dirty="0">
                <a:uFill>
                  <a:solidFill>
                    <a:srgbClr val="000000"/>
                  </a:solidFill>
                </a:uFill>
              </a:rPr>
              <a:t>well</a:t>
            </a:r>
            <a:r>
              <a:rPr sz="2450" u="sng" dirty="0">
                <a:uFill>
                  <a:solidFill>
                    <a:srgbClr val="000000"/>
                  </a:solidFill>
                </a:uFill>
              </a:rPr>
              <a:t>	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3419" y="1645359"/>
            <a:ext cx="708405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2155190" algn="l"/>
              </a:tabLst>
            </a:pPr>
            <a:r>
              <a:rPr sz="2450" spc="-55" dirty="0">
                <a:latin typeface="Times New Roman"/>
                <a:cs typeface="Times New Roman"/>
              </a:rPr>
              <a:t>looked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like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i="1" spc="215" dirty="0">
                <a:latin typeface="Times New Roman"/>
                <a:cs typeface="Times New Roman"/>
              </a:rPr>
              <a:t>e</a:t>
            </a:r>
            <a:r>
              <a:rPr sz="3075" spc="322" baseline="24390" dirty="0">
                <a:latin typeface="Cambria"/>
                <a:cs typeface="Cambria"/>
              </a:rPr>
              <a:t>−</a:t>
            </a:r>
            <a:r>
              <a:rPr sz="3075" i="1" spc="322" baseline="24390" dirty="0">
                <a:latin typeface="Times New Roman"/>
                <a:cs typeface="Times New Roman"/>
              </a:rPr>
              <a:t>x</a:t>
            </a:r>
            <a:r>
              <a:rPr sz="3075" i="1" baseline="24390" dirty="0">
                <a:latin typeface="Times New Roman"/>
                <a:cs typeface="Times New Roman"/>
              </a:rPr>
              <a:t>	</a:t>
            </a:r>
            <a:r>
              <a:rPr sz="3075" spc="157" baseline="24390" dirty="0">
                <a:latin typeface="Times New Roman"/>
                <a:cs typeface="Times New Roman"/>
              </a:rPr>
              <a:t>2</a:t>
            </a:r>
            <a:r>
              <a:rPr sz="3075" i="1" spc="157" baseline="24390" dirty="0">
                <a:latin typeface="Times New Roman"/>
                <a:cs typeface="Times New Roman"/>
              </a:rPr>
              <a:t>m</a:t>
            </a:r>
            <a:r>
              <a:rPr sz="3075" spc="157" baseline="24390" dirty="0">
                <a:latin typeface="Times New Roman"/>
                <a:cs typeface="Times New Roman"/>
              </a:rPr>
              <a:t>(</a:t>
            </a:r>
            <a:r>
              <a:rPr sz="3075" i="1" spc="157" baseline="24390" dirty="0">
                <a:latin typeface="Times New Roman"/>
                <a:cs typeface="Times New Roman"/>
              </a:rPr>
              <a:t>U</a:t>
            </a:r>
            <a:r>
              <a:rPr sz="2550" spc="157" baseline="16339" dirty="0">
                <a:latin typeface="Times New Roman"/>
                <a:cs typeface="Times New Roman"/>
              </a:rPr>
              <a:t>0</a:t>
            </a:r>
            <a:r>
              <a:rPr sz="3075" spc="157" baseline="24390" dirty="0">
                <a:latin typeface="Cambria"/>
                <a:cs typeface="Cambria"/>
              </a:rPr>
              <a:t>−</a:t>
            </a:r>
            <a:r>
              <a:rPr sz="3075" i="1" spc="157" baseline="24390" dirty="0">
                <a:latin typeface="Times New Roman"/>
                <a:cs typeface="Times New Roman"/>
              </a:rPr>
              <a:t>E</a:t>
            </a:r>
            <a:r>
              <a:rPr sz="3075" spc="157" baseline="24390" dirty="0">
                <a:latin typeface="Times New Roman"/>
                <a:cs typeface="Times New Roman"/>
              </a:rPr>
              <a:t>)</a:t>
            </a:r>
            <a:r>
              <a:rPr sz="3075" i="1" spc="157" baseline="24390" dirty="0">
                <a:latin typeface="Times New Roman"/>
                <a:cs typeface="Times New Roman"/>
              </a:rPr>
              <a:t>/</a:t>
            </a:r>
            <a:r>
              <a:rPr sz="3075" spc="157" baseline="24390" dirty="0">
                <a:latin typeface="Lucida Sans Unicode"/>
                <a:cs typeface="Lucida Sans Unicode"/>
              </a:rPr>
              <a:t>ℏ</a:t>
            </a:r>
            <a:r>
              <a:rPr sz="3075" spc="-127" baseline="24390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region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110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≥</a:t>
            </a:r>
            <a:r>
              <a:rPr sz="2450" spc="180" dirty="0">
                <a:latin typeface="Cambria"/>
                <a:cs typeface="Cambria"/>
              </a:rPr>
              <a:t> </a:t>
            </a:r>
            <a:r>
              <a:rPr sz="2450" i="1" spc="140" dirty="0">
                <a:latin typeface="Times New Roman"/>
                <a:cs typeface="Times New Roman"/>
              </a:rPr>
              <a:t>L</a:t>
            </a:r>
            <a:r>
              <a:rPr sz="2450" spc="140" dirty="0">
                <a:latin typeface="Times New Roman"/>
                <a:cs typeface="Times New Roman"/>
              </a:rPr>
              <a:t>,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i="1" spc="105" dirty="0">
                <a:latin typeface="Times New Roman"/>
                <a:cs typeface="Times New Roman"/>
              </a:rPr>
              <a:t>e</a:t>
            </a:r>
            <a:r>
              <a:rPr sz="3075" i="1" spc="157" baseline="24390" dirty="0">
                <a:latin typeface="Times New Roman"/>
                <a:cs typeface="Times New Roman"/>
              </a:rPr>
              <a:t>x</a:t>
            </a:r>
            <a:endParaRPr sz="3075" baseline="2439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63560" y="1583505"/>
            <a:ext cx="1568450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2050" spc="95" dirty="0">
                <a:latin typeface="Times New Roman"/>
                <a:cs typeface="Times New Roman"/>
              </a:rPr>
              <a:t>2</a:t>
            </a:r>
            <a:r>
              <a:rPr sz="2050" i="1" spc="95" dirty="0">
                <a:latin typeface="Times New Roman"/>
                <a:cs typeface="Times New Roman"/>
              </a:rPr>
              <a:t>m</a:t>
            </a:r>
            <a:r>
              <a:rPr sz="2050" spc="95" dirty="0">
                <a:latin typeface="Times New Roman"/>
                <a:cs typeface="Times New Roman"/>
              </a:rPr>
              <a:t>(</a:t>
            </a:r>
            <a:r>
              <a:rPr sz="2050" i="1" spc="95" dirty="0">
                <a:latin typeface="Times New Roman"/>
                <a:cs typeface="Times New Roman"/>
              </a:rPr>
              <a:t>U</a:t>
            </a:r>
            <a:r>
              <a:rPr sz="2550" spc="142" baseline="-13071" dirty="0">
                <a:latin typeface="Times New Roman"/>
                <a:cs typeface="Times New Roman"/>
              </a:rPr>
              <a:t>0</a:t>
            </a:r>
            <a:r>
              <a:rPr sz="2050" spc="95" dirty="0">
                <a:latin typeface="Cambria"/>
                <a:cs typeface="Cambria"/>
              </a:rPr>
              <a:t>−</a:t>
            </a:r>
            <a:r>
              <a:rPr sz="2050" i="1" spc="95" dirty="0">
                <a:latin typeface="Times New Roman"/>
                <a:cs typeface="Times New Roman"/>
              </a:rPr>
              <a:t>E</a:t>
            </a:r>
            <a:r>
              <a:rPr sz="2050" spc="95" dirty="0">
                <a:latin typeface="Times New Roman"/>
                <a:cs typeface="Times New Roman"/>
              </a:rPr>
              <a:t>)</a:t>
            </a:r>
            <a:r>
              <a:rPr sz="2050" i="1" spc="95" dirty="0">
                <a:latin typeface="Times New Roman"/>
                <a:cs typeface="Times New Roman"/>
              </a:rPr>
              <a:t>/</a:t>
            </a:r>
            <a:r>
              <a:rPr sz="2050" spc="95" dirty="0">
                <a:latin typeface="Lucida Sans Unicode"/>
                <a:cs typeface="Lucida Sans Unicode"/>
              </a:rPr>
              <a:t>ℏ</a:t>
            </a:r>
            <a:endParaRPr sz="205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7745" y="2024937"/>
            <a:ext cx="8363584" cy="45154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101600">
              <a:lnSpc>
                <a:spcPct val="101699"/>
              </a:lnSpc>
              <a:spcBef>
                <a:spcPts val="75"/>
              </a:spcBef>
              <a:tabLst>
                <a:tab pos="1360805" algn="l"/>
              </a:tabLst>
            </a:pP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region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10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≤</a:t>
            </a:r>
            <a:r>
              <a:rPr sz="2450" spc="180" dirty="0">
                <a:latin typeface="Cambria"/>
                <a:cs typeface="Cambria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0.</a:t>
            </a:r>
            <a:r>
              <a:rPr sz="2450" spc="3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Why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wasn’t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negative-</a:t>
            </a:r>
            <a:r>
              <a:rPr sz="2450" spc="-10" dirty="0">
                <a:latin typeface="Times New Roman"/>
                <a:cs typeface="Times New Roman"/>
              </a:rPr>
              <a:t>exponential</a:t>
            </a:r>
            <a:r>
              <a:rPr sz="2450" spc="-9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term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70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≤</a:t>
            </a:r>
            <a:r>
              <a:rPr sz="2450" spc="14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0?</a:t>
            </a:r>
            <a:r>
              <a:rPr sz="2450" dirty="0">
                <a:latin typeface="Times New Roman"/>
                <a:cs typeface="Times New Roman"/>
              </a:rPr>
              <a:t>	(Choose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93700" marR="102235" indent="-370205" algn="just">
              <a:lnSpc>
                <a:spcPct val="101699"/>
              </a:lnSpc>
              <a:spcBef>
                <a:spcPts val="15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A </a:t>
            </a:r>
            <a:r>
              <a:rPr sz="2450" spc="-25" dirty="0">
                <a:latin typeface="Times New Roman"/>
                <a:cs typeface="Times New Roman"/>
              </a:rPr>
              <a:t>negative-</a:t>
            </a:r>
            <a:r>
              <a:rPr sz="2450" dirty="0">
                <a:latin typeface="Times New Roman"/>
                <a:cs typeface="Times New Roman"/>
              </a:rPr>
              <a:t>exponential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would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 be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normalizable</a:t>
            </a:r>
            <a:r>
              <a:rPr sz="2450" dirty="0">
                <a:latin typeface="Times New Roman"/>
                <a:cs typeface="Times New Roman"/>
              </a:rPr>
              <a:t> in </a:t>
            </a:r>
            <a:r>
              <a:rPr sz="2450" spc="95" dirty="0">
                <a:latin typeface="Times New Roman"/>
                <a:cs typeface="Times New Roman"/>
              </a:rPr>
              <a:t>that 	</a:t>
            </a:r>
            <a:r>
              <a:rPr sz="2450" spc="-10" dirty="0">
                <a:latin typeface="Times New Roman"/>
                <a:cs typeface="Times New Roman"/>
              </a:rPr>
              <a:t>region.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spc="-75" dirty="0">
                <a:latin typeface="Times New Roman"/>
                <a:cs typeface="Times New Roman"/>
              </a:rPr>
              <a:t>A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negative-</a:t>
            </a:r>
            <a:r>
              <a:rPr sz="2450" spc="-15" dirty="0">
                <a:latin typeface="Times New Roman"/>
                <a:cs typeface="Times New Roman"/>
              </a:rPr>
              <a:t>exponential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term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would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spc="40" dirty="0">
                <a:latin typeface="Times New Roman"/>
                <a:cs typeface="Times New Roman"/>
              </a:rPr>
              <a:t>not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solve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</a:t>
            </a:r>
            <a:r>
              <a:rPr sz="2450" spc="-85" dirty="0">
                <a:latin typeface="Times New Roman"/>
                <a:cs typeface="Times New Roman"/>
              </a:rPr>
              <a:t>c</a:t>
            </a:r>
            <a:r>
              <a:rPr sz="2450" spc="-10" dirty="0">
                <a:latin typeface="Times New Roman"/>
                <a:cs typeface="Times New Roman"/>
              </a:rPr>
              <a:t>hr</a:t>
            </a:r>
            <a:r>
              <a:rPr sz="2450" spc="-1245" dirty="0">
                <a:latin typeface="Times New Roman"/>
                <a:cs typeface="Times New Roman"/>
              </a:rPr>
              <a:t>o</a:t>
            </a:r>
            <a:r>
              <a:rPr sz="2450" spc="-10" dirty="0">
                <a:latin typeface="Times New Roman"/>
                <a:cs typeface="Times New Roman"/>
              </a:rPr>
              <a:t>¨dinger’s</a:t>
            </a:r>
            <a:r>
              <a:rPr sz="2450" spc="-1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equa-</a:t>
            </a:r>
            <a:r>
              <a:rPr sz="2450" spc="-15" dirty="0">
                <a:latin typeface="Times New Roman"/>
                <a:cs typeface="Times New Roman"/>
              </a:rPr>
              <a:t> 	</a:t>
            </a:r>
            <a:r>
              <a:rPr sz="2450" spc="15" dirty="0">
                <a:latin typeface="Times New Roman"/>
                <a:cs typeface="Times New Roman"/>
              </a:rPr>
              <a:t>tion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region.</a:t>
            </a:r>
            <a:endParaRPr sz="2450">
              <a:latin typeface="Times New Roman"/>
              <a:cs typeface="Times New Roman"/>
            </a:endParaRPr>
          </a:p>
          <a:p>
            <a:pPr marL="393700" marR="101600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negative-</a:t>
            </a:r>
            <a:r>
              <a:rPr sz="2450" dirty="0">
                <a:latin typeface="Times New Roman"/>
                <a:cs typeface="Times New Roman"/>
              </a:rPr>
              <a:t>exponential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term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45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able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meet</a:t>
            </a:r>
            <a:r>
              <a:rPr sz="2450" spc="4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dirty="0">
                <a:latin typeface="Times New Roman"/>
                <a:cs typeface="Times New Roman"/>
              </a:rPr>
              <a:t>boundary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conditions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continuity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differentiability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at 	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7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-30" dirty="0"/>
              <a:t> </a:t>
            </a:r>
            <a:r>
              <a:rPr spc="-40" dirty="0"/>
              <a:t>figure</a:t>
            </a:r>
            <a:r>
              <a:rPr spc="-30" dirty="0"/>
              <a:t> </a:t>
            </a:r>
            <a:r>
              <a:rPr spc="-50" dirty="0"/>
              <a:t>below</a:t>
            </a:r>
            <a:r>
              <a:rPr spc="-25" dirty="0"/>
              <a:t> </a:t>
            </a:r>
            <a:r>
              <a:rPr spc="-65" dirty="0"/>
              <a:t>shows</a:t>
            </a:r>
            <a:r>
              <a:rPr spc="-35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spc="-35" dirty="0"/>
              <a:t>wavefunction</a:t>
            </a:r>
            <a:r>
              <a:rPr spc="-25" dirty="0"/>
              <a:t> </a:t>
            </a:r>
            <a:r>
              <a:rPr spc="114" dirty="0"/>
              <a:t>that</a:t>
            </a:r>
            <a:r>
              <a:rPr spc="-35" dirty="0"/>
              <a:t> satisfies</a:t>
            </a:r>
            <a:r>
              <a:rPr spc="-30" dirty="0"/>
              <a:t> </a:t>
            </a:r>
            <a:r>
              <a:rPr spc="10" dirty="0"/>
              <a:t>S</a:t>
            </a:r>
            <a:r>
              <a:rPr spc="-65" dirty="0"/>
              <a:t>c</a:t>
            </a:r>
            <a:r>
              <a:rPr spc="10" dirty="0"/>
              <a:t>hr</a:t>
            </a:r>
            <a:r>
              <a:rPr spc="-1225" dirty="0"/>
              <a:t>o</a:t>
            </a:r>
            <a:r>
              <a:rPr spc="10" dirty="0"/>
              <a:t>¨dinger’s</a:t>
            </a:r>
            <a:r>
              <a:rPr spc="-85" dirty="0"/>
              <a:t> </a:t>
            </a:r>
            <a:r>
              <a:rPr dirty="0"/>
              <a:t>equation</a:t>
            </a:r>
            <a:r>
              <a:rPr spc="85" dirty="0"/>
              <a:t> </a:t>
            </a:r>
            <a:r>
              <a:rPr dirty="0"/>
              <a:t>inside</a:t>
            </a:r>
            <a:r>
              <a:rPr spc="85" dirty="0"/>
              <a:t> </a:t>
            </a:r>
            <a:r>
              <a:rPr dirty="0"/>
              <a:t>and</a:t>
            </a:r>
            <a:r>
              <a:rPr spc="85" dirty="0"/>
              <a:t> </a:t>
            </a:r>
            <a:r>
              <a:rPr dirty="0"/>
              <a:t>outside</a:t>
            </a:r>
            <a:r>
              <a:rPr spc="85" dirty="0"/>
              <a:t> </a:t>
            </a:r>
            <a:r>
              <a:rPr dirty="0"/>
              <a:t>a</a:t>
            </a:r>
            <a:r>
              <a:rPr spc="85" dirty="0"/>
              <a:t> </a:t>
            </a:r>
            <a:r>
              <a:rPr dirty="0"/>
              <a:t>finite</a:t>
            </a:r>
            <a:r>
              <a:rPr spc="85" dirty="0"/>
              <a:t> </a:t>
            </a:r>
            <a:r>
              <a:rPr dirty="0"/>
              <a:t>square</a:t>
            </a:r>
            <a:r>
              <a:rPr spc="85" dirty="0"/>
              <a:t> </a:t>
            </a:r>
            <a:r>
              <a:rPr dirty="0"/>
              <a:t>well.</a:t>
            </a:r>
            <a:r>
              <a:rPr spc="345" dirty="0"/>
              <a:t> </a:t>
            </a:r>
            <a:r>
              <a:rPr dirty="0"/>
              <a:t>Why</a:t>
            </a:r>
            <a:r>
              <a:rPr spc="85" dirty="0"/>
              <a:t> </a:t>
            </a:r>
            <a:r>
              <a:rPr dirty="0"/>
              <a:t>is</a:t>
            </a:r>
            <a:r>
              <a:rPr spc="85" dirty="0"/>
              <a:t> </a:t>
            </a:r>
            <a:r>
              <a:rPr spc="65" dirty="0"/>
              <a:t>it</a:t>
            </a:r>
            <a:r>
              <a:rPr spc="85" dirty="0"/>
              <a:t> </a:t>
            </a:r>
            <a:r>
              <a:rPr dirty="0"/>
              <a:t>not</a:t>
            </a:r>
            <a:r>
              <a:rPr spc="85" dirty="0"/>
              <a:t> </a:t>
            </a:r>
            <a:r>
              <a:rPr spc="-25" dirty="0"/>
              <a:t>an </a:t>
            </a:r>
            <a:r>
              <a:rPr dirty="0"/>
              <a:t>energy</a:t>
            </a:r>
            <a:r>
              <a:rPr spc="40" dirty="0"/>
              <a:t> </a:t>
            </a:r>
            <a:r>
              <a:rPr dirty="0"/>
              <a:t>eigenstate</a:t>
            </a:r>
            <a:r>
              <a:rPr spc="45" dirty="0"/>
              <a:t> </a:t>
            </a:r>
            <a:r>
              <a:rPr dirty="0"/>
              <a:t>of</a:t>
            </a:r>
            <a:r>
              <a:rPr spc="40" dirty="0"/>
              <a:t> </a:t>
            </a:r>
            <a:r>
              <a:rPr dirty="0"/>
              <a:t>this</a:t>
            </a:r>
            <a:r>
              <a:rPr spc="35" dirty="0"/>
              <a:t> </a:t>
            </a:r>
            <a:r>
              <a:rPr dirty="0"/>
              <a:t>system?</a:t>
            </a:r>
            <a:r>
              <a:rPr spc="270" dirty="0"/>
              <a:t> </a:t>
            </a:r>
            <a:r>
              <a:rPr dirty="0"/>
              <a:t>(Choose</a:t>
            </a:r>
            <a:r>
              <a:rPr spc="40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1867" y="2860110"/>
            <a:ext cx="2468964" cy="99005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15137" y="4281315"/>
            <a:ext cx="825754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continuous.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differentiable.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normalizable.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is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valid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wavefunction,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is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5" dirty="0">
                <a:latin typeface="Times New Roman"/>
                <a:cs typeface="Times New Roman"/>
              </a:rPr>
              <a:t>of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definite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-30" dirty="0"/>
              <a:t> </a:t>
            </a:r>
            <a:r>
              <a:rPr spc="-40" dirty="0"/>
              <a:t>figure</a:t>
            </a:r>
            <a:r>
              <a:rPr spc="-30" dirty="0"/>
              <a:t> </a:t>
            </a:r>
            <a:r>
              <a:rPr spc="-50" dirty="0"/>
              <a:t>below</a:t>
            </a:r>
            <a:r>
              <a:rPr spc="-25" dirty="0"/>
              <a:t> </a:t>
            </a:r>
            <a:r>
              <a:rPr spc="-65" dirty="0"/>
              <a:t>shows</a:t>
            </a:r>
            <a:r>
              <a:rPr spc="-35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spc="-35" dirty="0"/>
              <a:t>wavefunction</a:t>
            </a:r>
            <a:r>
              <a:rPr spc="-25" dirty="0"/>
              <a:t> </a:t>
            </a:r>
            <a:r>
              <a:rPr spc="114" dirty="0"/>
              <a:t>that</a:t>
            </a:r>
            <a:r>
              <a:rPr spc="-35" dirty="0"/>
              <a:t> satisfies</a:t>
            </a:r>
            <a:r>
              <a:rPr spc="-30" dirty="0"/>
              <a:t> </a:t>
            </a:r>
            <a:r>
              <a:rPr spc="10" dirty="0"/>
              <a:t>S</a:t>
            </a:r>
            <a:r>
              <a:rPr spc="-65" dirty="0"/>
              <a:t>c</a:t>
            </a:r>
            <a:r>
              <a:rPr spc="10" dirty="0"/>
              <a:t>hr</a:t>
            </a:r>
            <a:r>
              <a:rPr spc="-1225" dirty="0"/>
              <a:t>o</a:t>
            </a:r>
            <a:r>
              <a:rPr spc="10" dirty="0"/>
              <a:t>¨dinger’s</a:t>
            </a:r>
            <a:r>
              <a:rPr spc="-85" dirty="0"/>
              <a:t> </a:t>
            </a:r>
            <a:r>
              <a:rPr dirty="0"/>
              <a:t>equation</a:t>
            </a:r>
            <a:r>
              <a:rPr spc="85" dirty="0"/>
              <a:t> </a:t>
            </a:r>
            <a:r>
              <a:rPr dirty="0"/>
              <a:t>inside</a:t>
            </a:r>
            <a:r>
              <a:rPr spc="85" dirty="0"/>
              <a:t> </a:t>
            </a:r>
            <a:r>
              <a:rPr dirty="0"/>
              <a:t>and</a:t>
            </a:r>
            <a:r>
              <a:rPr spc="85" dirty="0"/>
              <a:t> </a:t>
            </a:r>
            <a:r>
              <a:rPr dirty="0"/>
              <a:t>outside</a:t>
            </a:r>
            <a:r>
              <a:rPr spc="85" dirty="0"/>
              <a:t> </a:t>
            </a:r>
            <a:r>
              <a:rPr dirty="0"/>
              <a:t>a</a:t>
            </a:r>
            <a:r>
              <a:rPr spc="85" dirty="0"/>
              <a:t> </a:t>
            </a:r>
            <a:r>
              <a:rPr dirty="0"/>
              <a:t>finite</a:t>
            </a:r>
            <a:r>
              <a:rPr spc="85" dirty="0"/>
              <a:t> </a:t>
            </a:r>
            <a:r>
              <a:rPr dirty="0"/>
              <a:t>square</a:t>
            </a:r>
            <a:r>
              <a:rPr spc="85" dirty="0"/>
              <a:t> </a:t>
            </a:r>
            <a:r>
              <a:rPr dirty="0"/>
              <a:t>well.</a:t>
            </a:r>
            <a:r>
              <a:rPr spc="345" dirty="0"/>
              <a:t> </a:t>
            </a:r>
            <a:r>
              <a:rPr dirty="0"/>
              <a:t>Why</a:t>
            </a:r>
            <a:r>
              <a:rPr spc="85" dirty="0"/>
              <a:t> </a:t>
            </a:r>
            <a:r>
              <a:rPr dirty="0"/>
              <a:t>is</a:t>
            </a:r>
            <a:r>
              <a:rPr spc="85" dirty="0"/>
              <a:t> </a:t>
            </a:r>
            <a:r>
              <a:rPr spc="65" dirty="0"/>
              <a:t>it</a:t>
            </a:r>
            <a:r>
              <a:rPr spc="85" dirty="0"/>
              <a:t> </a:t>
            </a:r>
            <a:r>
              <a:rPr dirty="0"/>
              <a:t>not</a:t>
            </a:r>
            <a:r>
              <a:rPr spc="85" dirty="0"/>
              <a:t> </a:t>
            </a:r>
            <a:r>
              <a:rPr spc="-25" dirty="0"/>
              <a:t>an </a:t>
            </a:r>
            <a:r>
              <a:rPr dirty="0"/>
              <a:t>energy</a:t>
            </a:r>
            <a:r>
              <a:rPr spc="40" dirty="0"/>
              <a:t> </a:t>
            </a:r>
            <a:r>
              <a:rPr dirty="0"/>
              <a:t>eigenstate</a:t>
            </a:r>
            <a:r>
              <a:rPr spc="45" dirty="0"/>
              <a:t> </a:t>
            </a:r>
            <a:r>
              <a:rPr dirty="0"/>
              <a:t>of</a:t>
            </a:r>
            <a:r>
              <a:rPr spc="40" dirty="0"/>
              <a:t> </a:t>
            </a:r>
            <a:r>
              <a:rPr dirty="0"/>
              <a:t>this</a:t>
            </a:r>
            <a:r>
              <a:rPr spc="35" dirty="0"/>
              <a:t> </a:t>
            </a:r>
            <a:r>
              <a:rPr dirty="0"/>
              <a:t>system?</a:t>
            </a:r>
            <a:r>
              <a:rPr spc="270" dirty="0"/>
              <a:t> </a:t>
            </a:r>
            <a:r>
              <a:rPr dirty="0"/>
              <a:t>(Choose</a:t>
            </a:r>
            <a:r>
              <a:rPr spc="40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1867" y="2860110"/>
            <a:ext cx="2468964" cy="99005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07758" y="4281315"/>
            <a:ext cx="826452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continuous.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differentiable.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normalizable.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is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valid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wavefunction,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is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state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5" dirty="0">
                <a:latin typeface="Times New Roman"/>
                <a:cs typeface="Times New Roman"/>
              </a:rPr>
              <a:t>of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definite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228975" algn="l"/>
              </a:tabLst>
            </a:pPr>
            <a:r>
              <a:rPr dirty="0"/>
              <a:t>When</a:t>
            </a:r>
            <a:r>
              <a:rPr spc="-25" dirty="0"/>
              <a:t> </a:t>
            </a:r>
            <a:r>
              <a:rPr spc="-30" dirty="0"/>
              <a:t>does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potential</a:t>
            </a:r>
            <a:r>
              <a:rPr spc="-25" dirty="0"/>
              <a:t> </a:t>
            </a:r>
            <a:r>
              <a:rPr spc="-80" dirty="0"/>
              <a:t>field</a:t>
            </a:r>
            <a:r>
              <a:rPr spc="-25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spc="-65" dirty="0"/>
              <a:t>figure</a:t>
            </a:r>
            <a:r>
              <a:rPr spc="-30" dirty="0"/>
              <a:t> </a:t>
            </a:r>
            <a:r>
              <a:rPr dirty="0"/>
              <a:t>represent</a:t>
            </a:r>
            <a:r>
              <a:rPr spc="-3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bound</a:t>
            </a:r>
            <a:r>
              <a:rPr spc="-20" dirty="0"/>
              <a:t> </a:t>
            </a:r>
            <a:r>
              <a:rPr spc="-10" dirty="0"/>
              <a:t>quan- </a:t>
            </a:r>
            <a:r>
              <a:rPr spc="75" dirty="0"/>
              <a:t>tum</a:t>
            </a:r>
            <a:r>
              <a:rPr spc="25" dirty="0"/>
              <a:t> </a:t>
            </a:r>
            <a:r>
              <a:rPr spc="-10" dirty="0"/>
              <a:t>mechanical</a:t>
            </a:r>
            <a:r>
              <a:rPr spc="40" dirty="0"/>
              <a:t> </a:t>
            </a:r>
            <a:r>
              <a:rPr spc="-10" dirty="0"/>
              <a:t>system?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92817" y="2178100"/>
            <a:ext cx="2887027" cy="110013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89737" y="3694257"/>
            <a:ext cx="817245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12115" algn="l"/>
              </a:tabLst>
            </a:pPr>
            <a:r>
              <a:rPr sz="2450" spc="-10" dirty="0">
                <a:latin typeface="Times New Roman"/>
                <a:cs typeface="Times New Roman"/>
              </a:rPr>
              <a:t>Never</a:t>
            </a:r>
            <a:endParaRPr sz="2450">
              <a:latin typeface="Times New Roman"/>
              <a:cs typeface="Times New Roman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17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3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spc="352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system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peaks</a:t>
            </a:r>
            <a:endParaRPr sz="2450">
              <a:latin typeface="Times New Roman"/>
              <a:cs typeface="Times New Roman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17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3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spc="352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system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peaks</a:t>
            </a:r>
            <a:endParaRPr sz="2450">
              <a:latin typeface="Times New Roman"/>
              <a:cs typeface="Times New Roman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spc="-10" dirty="0">
                <a:latin typeface="Times New Roman"/>
                <a:cs typeface="Times New Roman"/>
              </a:rPr>
              <a:t>Always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228975" algn="l"/>
              </a:tabLst>
            </a:pPr>
            <a:r>
              <a:rPr dirty="0"/>
              <a:t>When</a:t>
            </a:r>
            <a:r>
              <a:rPr spc="-25" dirty="0"/>
              <a:t> </a:t>
            </a:r>
            <a:r>
              <a:rPr spc="-30" dirty="0"/>
              <a:t>does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potential</a:t>
            </a:r>
            <a:r>
              <a:rPr spc="-25" dirty="0"/>
              <a:t> </a:t>
            </a:r>
            <a:r>
              <a:rPr spc="-80" dirty="0"/>
              <a:t>field</a:t>
            </a:r>
            <a:r>
              <a:rPr spc="-25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spc="-65" dirty="0"/>
              <a:t>figure</a:t>
            </a:r>
            <a:r>
              <a:rPr spc="-30" dirty="0"/>
              <a:t> </a:t>
            </a:r>
            <a:r>
              <a:rPr dirty="0"/>
              <a:t>represent</a:t>
            </a:r>
            <a:r>
              <a:rPr spc="-3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bound</a:t>
            </a:r>
            <a:r>
              <a:rPr spc="-20" dirty="0"/>
              <a:t> </a:t>
            </a:r>
            <a:r>
              <a:rPr spc="-10" dirty="0"/>
              <a:t>quan- </a:t>
            </a:r>
            <a:r>
              <a:rPr spc="75" dirty="0"/>
              <a:t>tum</a:t>
            </a:r>
            <a:r>
              <a:rPr spc="25" dirty="0"/>
              <a:t> </a:t>
            </a:r>
            <a:r>
              <a:rPr spc="-10" dirty="0"/>
              <a:t>mechanical</a:t>
            </a:r>
            <a:r>
              <a:rPr spc="40" dirty="0"/>
              <a:t> </a:t>
            </a:r>
            <a:r>
              <a:rPr spc="-10" dirty="0"/>
              <a:t>system?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92817" y="2178100"/>
            <a:ext cx="2887027" cy="110013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77037" y="3694257"/>
            <a:ext cx="819785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248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24815" algn="l"/>
              </a:tabLst>
            </a:pPr>
            <a:r>
              <a:rPr sz="2450" spc="-10" dirty="0">
                <a:latin typeface="Times New Roman"/>
                <a:cs typeface="Times New Roman"/>
              </a:rPr>
              <a:t>Never</a:t>
            </a:r>
            <a:endParaRPr sz="2450">
              <a:latin typeface="Times New Roman"/>
              <a:cs typeface="Times New Roman"/>
            </a:endParaRPr>
          </a:p>
          <a:p>
            <a:pPr marL="4248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17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3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spc="352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system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peaks</a:t>
            </a:r>
            <a:endParaRPr sz="2450">
              <a:latin typeface="Times New Roman"/>
              <a:cs typeface="Times New Roman"/>
            </a:endParaRPr>
          </a:p>
          <a:p>
            <a:pPr marL="4248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when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i="1" spc="285" dirty="0">
                <a:latin typeface="Times New Roman"/>
                <a:cs typeface="Times New Roman"/>
              </a:rPr>
              <a:t>E</a:t>
            </a:r>
            <a:r>
              <a:rPr sz="2450" i="1" spc="17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3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spc="352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system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between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peaks</a:t>
            </a:r>
            <a:endParaRPr sz="2450">
              <a:latin typeface="Times New Roman"/>
              <a:cs typeface="Times New Roman"/>
            </a:endParaRPr>
          </a:p>
          <a:p>
            <a:pPr marL="4248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-10" dirty="0">
                <a:latin typeface="Times New Roman"/>
                <a:cs typeface="Times New Roman"/>
              </a:rPr>
              <a:t>Always</a:t>
            </a:r>
            <a:endParaRPr sz="2450">
              <a:latin typeface="Times New Roman"/>
              <a:cs typeface="Times New Roman"/>
            </a:endParaRPr>
          </a:p>
          <a:p>
            <a:pPr marL="43180">
              <a:lnSpc>
                <a:spcPct val="100000"/>
              </a:lnSpc>
              <a:spcBef>
                <a:spcPts val="1939"/>
              </a:spcBef>
              <a:tabLst>
                <a:tab pos="165227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Can</a:t>
            </a:r>
            <a:r>
              <a:rPr spc="185" dirty="0"/>
              <a:t> </a:t>
            </a:r>
            <a:r>
              <a:rPr dirty="0"/>
              <a:t>the</a:t>
            </a:r>
            <a:r>
              <a:rPr spc="195" dirty="0"/>
              <a:t> </a:t>
            </a:r>
            <a:r>
              <a:rPr dirty="0"/>
              <a:t>ground</a:t>
            </a:r>
            <a:r>
              <a:rPr spc="200" dirty="0"/>
              <a:t> </a:t>
            </a:r>
            <a:r>
              <a:rPr spc="50" dirty="0"/>
              <a:t>state</a:t>
            </a:r>
            <a:r>
              <a:rPr spc="195" dirty="0"/>
              <a:t> </a:t>
            </a:r>
            <a:r>
              <a:rPr dirty="0"/>
              <a:t>energy</a:t>
            </a:r>
            <a:r>
              <a:rPr spc="195" dirty="0"/>
              <a:t> </a:t>
            </a:r>
            <a:r>
              <a:rPr dirty="0"/>
              <a:t>of</a:t>
            </a:r>
            <a:r>
              <a:rPr spc="195" dirty="0"/>
              <a:t> </a:t>
            </a:r>
            <a:r>
              <a:rPr dirty="0"/>
              <a:t>a</a:t>
            </a:r>
            <a:r>
              <a:rPr spc="200" dirty="0"/>
              <a:t> </a:t>
            </a:r>
            <a:r>
              <a:rPr dirty="0"/>
              <a:t>system</a:t>
            </a:r>
            <a:r>
              <a:rPr spc="195" dirty="0"/>
              <a:t> </a:t>
            </a:r>
            <a:r>
              <a:rPr dirty="0"/>
              <a:t>ever</a:t>
            </a:r>
            <a:r>
              <a:rPr spc="195" dirty="0"/>
              <a:t> </a:t>
            </a:r>
            <a:r>
              <a:rPr dirty="0"/>
              <a:t>be</a:t>
            </a:r>
            <a:r>
              <a:rPr spc="195" dirty="0"/>
              <a:t> </a:t>
            </a:r>
            <a:r>
              <a:rPr spc="-30" dirty="0"/>
              <a:t>lower</a:t>
            </a:r>
            <a:r>
              <a:rPr spc="195" dirty="0"/>
              <a:t> </a:t>
            </a:r>
            <a:r>
              <a:rPr spc="70" dirty="0"/>
              <a:t>than</a:t>
            </a:r>
            <a:r>
              <a:rPr spc="200" dirty="0"/>
              <a:t> </a:t>
            </a:r>
            <a:r>
              <a:rPr spc="-25" dirty="0"/>
              <a:t>the </a:t>
            </a:r>
            <a:r>
              <a:rPr dirty="0"/>
              <a:t>minimum</a:t>
            </a:r>
            <a:r>
              <a:rPr spc="45" dirty="0"/>
              <a:t> </a:t>
            </a:r>
            <a:r>
              <a:rPr dirty="0"/>
              <a:t>value</a:t>
            </a:r>
            <a:r>
              <a:rPr spc="45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dirty="0"/>
              <a:t>its</a:t>
            </a:r>
            <a:r>
              <a:rPr spc="50" dirty="0"/>
              <a:t> </a:t>
            </a:r>
            <a:r>
              <a:rPr dirty="0"/>
              <a:t>potential</a:t>
            </a:r>
            <a:r>
              <a:rPr spc="55" dirty="0"/>
              <a:t> </a:t>
            </a:r>
            <a:r>
              <a:rPr dirty="0"/>
              <a:t>energy</a:t>
            </a:r>
            <a:r>
              <a:rPr spc="55" dirty="0"/>
              <a:t> </a:t>
            </a:r>
            <a:r>
              <a:rPr spc="-10" dirty="0"/>
              <a:t>function?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Can</a:t>
            </a:r>
            <a:r>
              <a:rPr spc="185" dirty="0"/>
              <a:t> </a:t>
            </a:r>
            <a:r>
              <a:rPr dirty="0"/>
              <a:t>the</a:t>
            </a:r>
            <a:r>
              <a:rPr spc="195" dirty="0"/>
              <a:t> </a:t>
            </a:r>
            <a:r>
              <a:rPr dirty="0"/>
              <a:t>ground</a:t>
            </a:r>
            <a:r>
              <a:rPr spc="200" dirty="0"/>
              <a:t> </a:t>
            </a:r>
            <a:r>
              <a:rPr spc="50" dirty="0"/>
              <a:t>state</a:t>
            </a:r>
            <a:r>
              <a:rPr spc="195" dirty="0"/>
              <a:t> </a:t>
            </a:r>
            <a:r>
              <a:rPr dirty="0"/>
              <a:t>energy</a:t>
            </a:r>
            <a:r>
              <a:rPr spc="195" dirty="0"/>
              <a:t> </a:t>
            </a:r>
            <a:r>
              <a:rPr dirty="0"/>
              <a:t>of</a:t>
            </a:r>
            <a:r>
              <a:rPr spc="195" dirty="0"/>
              <a:t> </a:t>
            </a:r>
            <a:r>
              <a:rPr dirty="0"/>
              <a:t>a</a:t>
            </a:r>
            <a:r>
              <a:rPr spc="200" dirty="0"/>
              <a:t> </a:t>
            </a:r>
            <a:r>
              <a:rPr dirty="0"/>
              <a:t>system</a:t>
            </a:r>
            <a:r>
              <a:rPr spc="195" dirty="0"/>
              <a:t> </a:t>
            </a:r>
            <a:r>
              <a:rPr dirty="0"/>
              <a:t>ever</a:t>
            </a:r>
            <a:r>
              <a:rPr spc="195" dirty="0"/>
              <a:t> </a:t>
            </a:r>
            <a:r>
              <a:rPr dirty="0"/>
              <a:t>be</a:t>
            </a:r>
            <a:r>
              <a:rPr spc="195" dirty="0"/>
              <a:t> </a:t>
            </a:r>
            <a:r>
              <a:rPr spc="-30" dirty="0"/>
              <a:t>lower</a:t>
            </a:r>
            <a:r>
              <a:rPr spc="195" dirty="0"/>
              <a:t> </a:t>
            </a:r>
            <a:r>
              <a:rPr spc="70" dirty="0"/>
              <a:t>than</a:t>
            </a:r>
            <a:r>
              <a:rPr spc="200" dirty="0"/>
              <a:t> </a:t>
            </a:r>
            <a:r>
              <a:rPr spc="-25" dirty="0"/>
              <a:t>the </a:t>
            </a:r>
            <a:r>
              <a:rPr dirty="0"/>
              <a:t>minimum</a:t>
            </a:r>
            <a:r>
              <a:rPr spc="45" dirty="0"/>
              <a:t> </a:t>
            </a:r>
            <a:r>
              <a:rPr dirty="0"/>
              <a:t>value</a:t>
            </a:r>
            <a:r>
              <a:rPr spc="45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dirty="0"/>
              <a:t>its</a:t>
            </a:r>
            <a:r>
              <a:rPr spc="50" dirty="0"/>
              <a:t> </a:t>
            </a:r>
            <a:r>
              <a:rPr dirty="0"/>
              <a:t>potential</a:t>
            </a:r>
            <a:r>
              <a:rPr spc="55" dirty="0"/>
              <a:t> </a:t>
            </a:r>
            <a:r>
              <a:rPr dirty="0"/>
              <a:t>energy</a:t>
            </a:r>
            <a:r>
              <a:rPr spc="55" dirty="0"/>
              <a:t> </a:t>
            </a:r>
            <a:r>
              <a:rPr spc="-10" dirty="0"/>
              <a:t>function?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170390"/>
            <a:ext cx="754443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Times New Roman"/>
                <a:cs typeface="Times New Roman"/>
              </a:rPr>
              <a:t>No,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because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kinetic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cannot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negative.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165" dirty="0"/>
              <a:t> </a:t>
            </a:r>
            <a:r>
              <a:rPr dirty="0"/>
              <a:t>particle</a:t>
            </a:r>
            <a:r>
              <a:rPr spc="170" dirty="0"/>
              <a:t> </a:t>
            </a:r>
            <a:r>
              <a:rPr dirty="0"/>
              <a:t>is</a:t>
            </a:r>
            <a:r>
              <a:rPr spc="165" dirty="0"/>
              <a:t> </a:t>
            </a:r>
            <a:r>
              <a:rPr dirty="0"/>
              <a:t>in</a:t>
            </a:r>
            <a:r>
              <a:rPr spc="170" dirty="0"/>
              <a:t> </a:t>
            </a:r>
            <a:r>
              <a:rPr dirty="0"/>
              <a:t>a</a:t>
            </a:r>
            <a:r>
              <a:rPr spc="165" dirty="0"/>
              <a:t> </a:t>
            </a:r>
            <a:r>
              <a:rPr dirty="0"/>
              <a:t>finite</a:t>
            </a:r>
            <a:r>
              <a:rPr spc="170" dirty="0"/>
              <a:t> </a:t>
            </a:r>
            <a:r>
              <a:rPr dirty="0"/>
              <a:t>square</a:t>
            </a:r>
            <a:r>
              <a:rPr spc="165" dirty="0"/>
              <a:t> </a:t>
            </a:r>
            <a:r>
              <a:rPr dirty="0"/>
              <a:t>well,</a:t>
            </a:r>
            <a:r>
              <a:rPr spc="190" dirty="0"/>
              <a:t> </a:t>
            </a:r>
            <a:r>
              <a:rPr dirty="0"/>
              <a:t>in</a:t>
            </a:r>
            <a:r>
              <a:rPr spc="170" dirty="0"/>
              <a:t> </a:t>
            </a:r>
            <a:r>
              <a:rPr dirty="0"/>
              <a:t>an</a:t>
            </a:r>
            <a:r>
              <a:rPr spc="165" dirty="0"/>
              <a:t> </a:t>
            </a:r>
            <a:r>
              <a:rPr dirty="0"/>
              <a:t>energy</a:t>
            </a:r>
            <a:r>
              <a:rPr spc="170" dirty="0"/>
              <a:t> </a:t>
            </a:r>
            <a:r>
              <a:rPr dirty="0"/>
              <a:t>eigenstate</a:t>
            </a:r>
            <a:r>
              <a:rPr spc="165" dirty="0"/>
              <a:t> </a:t>
            </a:r>
            <a:r>
              <a:rPr spc="-20" dirty="0"/>
              <a:t>with </a:t>
            </a:r>
            <a:r>
              <a:rPr i="1" spc="285" dirty="0">
                <a:latin typeface="Times New Roman"/>
                <a:cs typeface="Times New Roman"/>
              </a:rPr>
              <a:t>E</a:t>
            </a:r>
            <a:r>
              <a:rPr i="1" spc="355" dirty="0">
                <a:latin typeface="Times New Roman"/>
                <a:cs typeface="Times New Roman"/>
              </a:rPr>
              <a:t> </a:t>
            </a:r>
            <a:r>
              <a:rPr i="1" spc="229" dirty="0">
                <a:latin typeface="Times New Roman"/>
                <a:cs typeface="Times New Roman"/>
              </a:rPr>
              <a:t>&lt;</a:t>
            </a:r>
            <a:r>
              <a:rPr i="1" spc="21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U</a:t>
            </a:r>
            <a:r>
              <a:rPr sz="3075" baseline="-13550" dirty="0"/>
              <a:t>0</a:t>
            </a:r>
            <a:r>
              <a:rPr sz="2450" dirty="0"/>
              <a:t>.</a:t>
            </a:r>
            <a:r>
              <a:rPr sz="2450" spc="25" dirty="0"/>
              <a:t>  </a:t>
            </a:r>
            <a:r>
              <a:rPr sz="2450" dirty="0"/>
              <a:t>If</a:t>
            </a:r>
            <a:r>
              <a:rPr sz="2450" spc="180" dirty="0"/>
              <a:t> </a:t>
            </a:r>
            <a:r>
              <a:rPr sz="2450" dirty="0"/>
              <a:t>you</a:t>
            </a:r>
            <a:r>
              <a:rPr sz="2450" spc="185" dirty="0"/>
              <a:t> </a:t>
            </a:r>
            <a:r>
              <a:rPr sz="2450" dirty="0"/>
              <a:t>measure</a:t>
            </a:r>
            <a:r>
              <a:rPr sz="2450" spc="180" dirty="0"/>
              <a:t> </a:t>
            </a:r>
            <a:r>
              <a:rPr sz="2450" dirty="0"/>
              <a:t>the</a:t>
            </a:r>
            <a:r>
              <a:rPr sz="2450" spc="185" dirty="0"/>
              <a:t> </a:t>
            </a:r>
            <a:r>
              <a:rPr sz="2450" dirty="0"/>
              <a:t>particle’s</a:t>
            </a:r>
            <a:r>
              <a:rPr sz="2450" spc="180" dirty="0"/>
              <a:t> </a:t>
            </a:r>
            <a:r>
              <a:rPr sz="2450" dirty="0"/>
              <a:t>position,</a:t>
            </a:r>
            <a:r>
              <a:rPr sz="2450" spc="215" dirty="0"/>
              <a:t> </a:t>
            </a:r>
            <a:r>
              <a:rPr sz="2450" dirty="0"/>
              <a:t>is</a:t>
            </a:r>
            <a:r>
              <a:rPr sz="2450" spc="180" dirty="0"/>
              <a:t> </a:t>
            </a:r>
            <a:r>
              <a:rPr sz="2450" spc="65" dirty="0"/>
              <a:t>it</a:t>
            </a:r>
            <a:r>
              <a:rPr sz="2450" spc="185" dirty="0"/>
              <a:t> </a:t>
            </a:r>
            <a:r>
              <a:rPr sz="2450" dirty="0"/>
              <a:t>possible</a:t>
            </a:r>
            <a:r>
              <a:rPr sz="2450" spc="180" dirty="0"/>
              <a:t> </a:t>
            </a:r>
            <a:r>
              <a:rPr sz="2450" spc="-25" dirty="0"/>
              <a:t>to </a:t>
            </a:r>
            <a:r>
              <a:rPr sz="2450" dirty="0"/>
              <a:t>find</a:t>
            </a:r>
            <a:r>
              <a:rPr sz="2450" spc="35" dirty="0"/>
              <a:t> </a:t>
            </a:r>
            <a:r>
              <a:rPr sz="2450" spc="65" dirty="0"/>
              <a:t>it</a:t>
            </a:r>
            <a:r>
              <a:rPr sz="2450" spc="40" dirty="0"/>
              <a:t> </a:t>
            </a:r>
            <a:r>
              <a:rPr sz="2450" dirty="0"/>
              <a:t>in</a:t>
            </a:r>
            <a:r>
              <a:rPr sz="2450" spc="45" dirty="0"/>
              <a:t> </a:t>
            </a:r>
            <a:r>
              <a:rPr sz="2450" dirty="0"/>
              <a:t>a</a:t>
            </a:r>
            <a:r>
              <a:rPr sz="2450" spc="40" dirty="0"/>
              <a:t> </a:t>
            </a:r>
            <a:r>
              <a:rPr sz="2450" dirty="0"/>
              <a:t>region</a:t>
            </a:r>
            <a:r>
              <a:rPr sz="2450" spc="40" dirty="0"/>
              <a:t> </a:t>
            </a:r>
            <a:r>
              <a:rPr sz="2450" dirty="0"/>
              <a:t>where</a:t>
            </a:r>
            <a:r>
              <a:rPr sz="2450" spc="35" dirty="0"/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2450" i="1" spc="204" dirty="0">
                <a:latin typeface="Times New Roman"/>
                <a:cs typeface="Times New Roman"/>
              </a:rPr>
              <a:t> </a:t>
            </a:r>
            <a:r>
              <a:rPr sz="2450" spc="385" dirty="0"/>
              <a:t>=</a:t>
            </a:r>
            <a:r>
              <a:rPr sz="2450" spc="-10" dirty="0"/>
              <a:t> </a:t>
            </a:r>
            <a:r>
              <a:rPr sz="2450" i="1" spc="-25" dirty="0">
                <a:latin typeface="Times New Roman"/>
                <a:cs typeface="Times New Roman"/>
              </a:rPr>
              <a:t>U</a:t>
            </a:r>
            <a:r>
              <a:rPr sz="3075" spc="-37" baseline="-13550" dirty="0"/>
              <a:t>0</a:t>
            </a:r>
            <a:r>
              <a:rPr sz="2450" spc="-25" dirty="0"/>
              <a:t>?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58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OTHER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BOUND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165" dirty="0"/>
              <a:t> </a:t>
            </a:r>
            <a:r>
              <a:rPr dirty="0"/>
              <a:t>particle</a:t>
            </a:r>
            <a:r>
              <a:rPr spc="170" dirty="0"/>
              <a:t> </a:t>
            </a:r>
            <a:r>
              <a:rPr dirty="0"/>
              <a:t>is</a:t>
            </a:r>
            <a:r>
              <a:rPr spc="165" dirty="0"/>
              <a:t> </a:t>
            </a:r>
            <a:r>
              <a:rPr dirty="0"/>
              <a:t>in</a:t>
            </a:r>
            <a:r>
              <a:rPr spc="170" dirty="0"/>
              <a:t> </a:t>
            </a:r>
            <a:r>
              <a:rPr dirty="0"/>
              <a:t>a</a:t>
            </a:r>
            <a:r>
              <a:rPr spc="165" dirty="0"/>
              <a:t> </a:t>
            </a:r>
            <a:r>
              <a:rPr dirty="0"/>
              <a:t>finite</a:t>
            </a:r>
            <a:r>
              <a:rPr spc="170" dirty="0"/>
              <a:t> </a:t>
            </a:r>
            <a:r>
              <a:rPr dirty="0"/>
              <a:t>square</a:t>
            </a:r>
            <a:r>
              <a:rPr spc="165" dirty="0"/>
              <a:t> </a:t>
            </a:r>
            <a:r>
              <a:rPr dirty="0"/>
              <a:t>well,</a:t>
            </a:r>
            <a:r>
              <a:rPr spc="190" dirty="0"/>
              <a:t> </a:t>
            </a:r>
            <a:r>
              <a:rPr dirty="0"/>
              <a:t>in</a:t>
            </a:r>
            <a:r>
              <a:rPr spc="170" dirty="0"/>
              <a:t> </a:t>
            </a:r>
            <a:r>
              <a:rPr dirty="0"/>
              <a:t>an</a:t>
            </a:r>
            <a:r>
              <a:rPr spc="165" dirty="0"/>
              <a:t> </a:t>
            </a:r>
            <a:r>
              <a:rPr dirty="0"/>
              <a:t>energy</a:t>
            </a:r>
            <a:r>
              <a:rPr spc="170" dirty="0"/>
              <a:t> </a:t>
            </a:r>
            <a:r>
              <a:rPr dirty="0"/>
              <a:t>eigenstate</a:t>
            </a:r>
            <a:r>
              <a:rPr spc="165" dirty="0"/>
              <a:t> </a:t>
            </a:r>
            <a:r>
              <a:rPr spc="-20" dirty="0"/>
              <a:t>with </a:t>
            </a:r>
            <a:r>
              <a:rPr i="1" spc="285" dirty="0">
                <a:latin typeface="Times New Roman"/>
                <a:cs typeface="Times New Roman"/>
              </a:rPr>
              <a:t>E</a:t>
            </a:r>
            <a:r>
              <a:rPr i="1" spc="355" dirty="0">
                <a:latin typeface="Times New Roman"/>
                <a:cs typeface="Times New Roman"/>
              </a:rPr>
              <a:t> </a:t>
            </a:r>
            <a:r>
              <a:rPr i="1" spc="229" dirty="0">
                <a:latin typeface="Times New Roman"/>
                <a:cs typeface="Times New Roman"/>
              </a:rPr>
              <a:t>&lt;</a:t>
            </a:r>
            <a:r>
              <a:rPr i="1" spc="21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U</a:t>
            </a:r>
            <a:r>
              <a:rPr sz="3075" baseline="-13550" dirty="0"/>
              <a:t>0</a:t>
            </a:r>
            <a:r>
              <a:rPr sz="2450" dirty="0"/>
              <a:t>.</a:t>
            </a:r>
            <a:r>
              <a:rPr sz="2450" spc="25" dirty="0"/>
              <a:t>  </a:t>
            </a:r>
            <a:r>
              <a:rPr sz="2450" dirty="0"/>
              <a:t>If</a:t>
            </a:r>
            <a:r>
              <a:rPr sz="2450" spc="180" dirty="0"/>
              <a:t> </a:t>
            </a:r>
            <a:r>
              <a:rPr sz="2450" dirty="0"/>
              <a:t>you</a:t>
            </a:r>
            <a:r>
              <a:rPr sz="2450" spc="185" dirty="0"/>
              <a:t> </a:t>
            </a:r>
            <a:r>
              <a:rPr sz="2450" dirty="0"/>
              <a:t>measure</a:t>
            </a:r>
            <a:r>
              <a:rPr sz="2450" spc="180" dirty="0"/>
              <a:t> </a:t>
            </a:r>
            <a:r>
              <a:rPr sz="2450" dirty="0"/>
              <a:t>the</a:t>
            </a:r>
            <a:r>
              <a:rPr sz="2450" spc="185" dirty="0"/>
              <a:t> </a:t>
            </a:r>
            <a:r>
              <a:rPr sz="2450" dirty="0"/>
              <a:t>particle’s</a:t>
            </a:r>
            <a:r>
              <a:rPr sz="2450" spc="180" dirty="0"/>
              <a:t> </a:t>
            </a:r>
            <a:r>
              <a:rPr sz="2450" dirty="0"/>
              <a:t>position,</a:t>
            </a:r>
            <a:r>
              <a:rPr sz="2450" spc="215" dirty="0"/>
              <a:t> </a:t>
            </a:r>
            <a:r>
              <a:rPr sz="2450" dirty="0"/>
              <a:t>is</a:t>
            </a:r>
            <a:r>
              <a:rPr sz="2450" spc="180" dirty="0"/>
              <a:t> </a:t>
            </a:r>
            <a:r>
              <a:rPr sz="2450" spc="65" dirty="0"/>
              <a:t>it</a:t>
            </a:r>
            <a:r>
              <a:rPr sz="2450" spc="185" dirty="0"/>
              <a:t> </a:t>
            </a:r>
            <a:r>
              <a:rPr sz="2450" dirty="0"/>
              <a:t>possible</a:t>
            </a:r>
            <a:r>
              <a:rPr sz="2450" spc="180" dirty="0"/>
              <a:t> </a:t>
            </a:r>
            <a:r>
              <a:rPr sz="2450" spc="-25" dirty="0"/>
              <a:t>to </a:t>
            </a:r>
            <a:r>
              <a:rPr sz="2450" dirty="0"/>
              <a:t>find</a:t>
            </a:r>
            <a:r>
              <a:rPr sz="2450" spc="35" dirty="0"/>
              <a:t> </a:t>
            </a:r>
            <a:r>
              <a:rPr sz="2450" spc="65" dirty="0"/>
              <a:t>it</a:t>
            </a:r>
            <a:r>
              <a:rPr sz="2450" spc="40" dirty="0"/>
              <a:t> </a:t>
            </a:r>
            <a:r>
              <a:rPr sz="2450" dirty="0"/>
              <a:t>in</a:t>
            </a:r>
            <a:r>
              <a:rPr sz="2450" spc="45" dirty="0"/>
              <a:t> </a:t>
            </a:r>
            <a:r>
              <a:rPr sz="2450" dirty="0"/>
              <a:t>a</a:t>
            </a:r>
            <a:r>
              <a:rPr sz="2450" spc="40" dirty="0"/>
              <a:t> </a:t>
            </a:r>
            <a:r>
              <a:rPr sz="2450" dirty="0"/>
              <a:t>region</a:t>
            </a:r>
            <a:r>
              <a:rPr sz="2450" spc="40" dirty="0"/>
              <a:t> </a:t>
            </a:r>
            <a:r>
              <a:rPr sz="2450" dirty="0"/>
              <a:t>where</a:t>
            </a:r>
            <a:r>
              <a:rPr sz="2450" spc="35" dirty="0"/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2450" i="1" spc="204" dirty="0">
                <a:latin typeface="Times New Roman"/>
                <a:cs typeface="Times New Roman"/>
              </a:rPr>
              <a:t> </a:t>
            </a:r>
            <a:r>
              <a:rPr sz="2450" spc="385" dirty="0"/>
              <a:t>=</a:t>
            </a:r>
            <a:r>
              <a:rPr sz="2450" spc="-10" dirty="0"/>
              <a:t> </a:t>
            </a:r>
            <a:r>
              <a:rPr sz="2450" i="1" spc="-25" dirty="0">
                <a:latin typeface="Times New Roman"/>
                <a:cs typeface="Times New Roman"/>
              </a:rPr>
              <a:t>U</a:t>
            </a:r>
            <a:r>
              <a:rPr sz="3075" spc="-37" baseline="-13550" dirty="0"/>
              <a:t>0</a:t>
            </a:r>
            <a:r>
              <a:rPr sz="2450" spc="-25" dirty="0"/>
              <a:t>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0719" y="2549968"/>
            <a:ext cx="8333105" cy="465455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50800" marR="4445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40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Yes,</a:t>
            </a:r>
            <a:r>
              <a:rPr sz="2450" spc="20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is.</a:t>
            </a:r>
            <a:r>
              <a:rPr sz="2450" spc="25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Our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finite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square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well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in- </a:t>
            </a:r>
            <a:r>
              <a:rPr sz="2450" spc="-70" dirty="0">
                <a:latin typeface="Times New Roman"/>
                <a:cs typeface="Times New Roman"/>
              </a:rPr>
              <a:t>volved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exponential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functions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decay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95" dirty="0">
                <a:latin typeface="Times New Roman"/>
                <a:cs typeface="Times New Roman"/>
              </a:rPr>
              <a:t> </a:t>
            </a:r>
            <a:r>
              <a:rPr sz="2450" spc="409" dirty="0">
                <a:latin typeface="Cambria"/>
                <a:cs typeface="Cambria"/>
              </a:rPr>
              <a:t>→</a:t>
            </a:r>
            <a:r>
              <a:rPr sz="2450" spc="165" dirty="0">
                <a:latin typeface="Cambria"/>
                <a:cs typeface="Cambria"/>
              </a:rPr>
              <a:t> </a:t>
            </a:r>
            <a:r>
              <a:rPr sz="2450" spc="310" dirty="0">
                <a:latin typeface="Cambria"/>
                <a:cs typeface="Cambria"/>
              </a:rPr>
              <a:t>±∞</a:t>
            </a:r>
            <a:r>
              <a:rPr sz="2450" spc="310" dirty="0">
                <a:latin typeface="Times New Roman"/>
                <a:cs typeface="Times New Roman"/>
              </a:rPr>
              <a:t>.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spc="-140" dirty="0">
                <a:latin typeface="Times New Roman"/>
                <a:cs typeface="Times New Roman"/>
              </a:rPr>
              <a:t>So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prob- </a:t>
            </a:r>
            <a:r>
              <a:rPr sz="2450" dirty="0">
                <a:latin typeface="Times New Roman"/>
                <a:cs typeface="Times New Roman"/>
              </a:rPr>
              <a:t>ability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gets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smaller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smaller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head</a:t>
            </a:r>
            <a:r>
              <a:rPr sz="2450" spc="1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deeper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into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2450" i="1" spc="40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i="1" spc="-25" dirty="0">
                <a:latin typeface="Times New Roman"/>
                <a:cs typeface="Times New Roman"/>
              </a:rPr>
              <a:t>U</a:t>
            </a:r>
            <a:r>
              <a:rPr sz="3075" spc="-37" baseline="-13550" dirty="0">
                <a:latin typeface="Times New Roman"/>
                <a:cs typeface="Times New Roman"/>
              </a:rPr>
              <a:t>0 </a:t>
            </a:r>
            <a:r>
              <a:rPr sz="2450" dirty="0">
                <a:latin typeface="Times New Roman"/>
                <a:cs typeface="Times New Roman"/>
              </a:rPr>
              <a:t>territory,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isn’t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zero.</a:t>
            </a:r>
            <a:endParaRPr sz="2450">
              <a:latin typeface="Times New Roman"/>
              <a:cs typeface="Times New Roman"/>
            </a:endParaRPr>
          </a:p>
          <a:p>
            <a:pPr marL="50800" marR="43180" algn="just">
              <a:lnSpc>
                <a:spcPct val="101699"/>
              </a:lnSpc>
              <a:spcBef>
                <a:spcPts val="600"/>
              </a:spcBef>
            </a:pPr>
            <a:r>
              <a:rPr sz="2450" dirty="0">
                <a:latin typeface="Times New Roman"/>
                <a:cs typeface="Times New Roman"/>
              </a:rPr>
              <a:t>We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instead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chosen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i="1" spc="130" dirty="0">
                <a:latin typeface="Times New Roman"/>
                <a:cs typeface="Times New Roman"/>
              </a:rPr>
              <a:t>ψ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</a:t>
            </a:r>
            <a:r>
              <a:rPr sz="2450" spc="130" dirty="0">
                <a:latin typeface="Times New Roman"/>
                <a:cs typeface="Times New Roman"/>
              </a:rPr>
              <a:t>)</a:t>
            </a:r>
            <a:r>
              <a:rPr sz="2450" spc="29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2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all</a:t>
            </a:r>
            <a:r>
              <a:rPr sz="2450" spc="2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2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2450" i="1" spc="52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U</a:t>
            </a:r>
            <a:r>
              <a:rPr sz="3075" baseline="-13550" dirty="0">
                <a:latin typeface="Times New Roman"/>
                <a:cs typeface="Times New Roman"/>
              </a:rPr>
              <a:t>0</a:t>
            </a:r>
            <a:r>
              <a:rPr sz="3075" spc="555" baseline="-1355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re- </a:t>
            </a:r>
            <a:r>
              <a:rPr sz="2450" dirty="0">
                <a:latin typeface="Times New Roman"/>
                <a:cs typeface="Times New Roman"/>
              </a:rPr>
              <a:t>gions.</a:t>
            </a:r>
            <a:r>
              <a:rPr sz="2450" spc="355" dirty="0">
                <a:latin typeface="Times New Roman"/>
                <a:cs typeface="Times New Roman"/>
              </a:rPr>
              <a:t> </a:t>
            </a:r>
            <a:r>
              <a:rPr sz="2450" spc="100" dirty="0">
                <a:latin typeface="Times New Roman"/>
                <a:cs typeface="Times New Roman"/>
              </a:rPr>
              <a:t>That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would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still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be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valid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solution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5" dirty="0">
                <a:latin typeface="Times New Roman"/>
                <a:cs typeface="Times New Roman"/>
              </a:rPr>
              <a:t>S</a:t>
            </a:r>
            <a:r>
              <a:rPr sz="2450" spc="-70" dirty="0">
                <a:latin typeface="Times New Roman"/>
                <a:cs typeface="Times New Roman"/>
              </a:rPr>
              <a:t>c</a:t>
            </a:r>
            <a:r>
              <a:rPr sz="2450" spc="5" dirty="0">
                <a:latin typeface="Times New Roman"/>
                <a:cs typeface="Times New Roman"/>
              </a:rPr>
              <a:t>hr</a:t>
            </a:r>
            <a:r>
              <a:rPr sz="2450" spc="-1230" dirty="0">
                <a:latin typeface="Times New Roman"/>
                <a:cs typeface="Times New Roman"/>
              </a:rPr>
              <a:t>o</a:t>
            </a:r>
            <a:r>
              <a:rPr sz="2450" spc="5" dirty="0">
                <a:latin typeface="Times New Roman"/>
                <a:cs typeface="Times New Roman"/>
              </a:rPr>
              <a:t>¨dinger’s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equa- </a:t>
            </a:r>
            <a:r>
              <a:rPr sz="2450" dirty="0">
                <a:latin typeface="Times New Roman"/>
                <a:cs typeface="Times New Roman"/>
              </a:rPr>
              <a:t>tion.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Times New Roman"/>
                <a:cs typeface="Times New Roman"/>
              </a:rPr>
              <a:t>But—</a:t>
            </a:r>
            <a:r>
              <a:rPr sz="2450" dirty="0">
                <a:latin typeface="Times New Roman"/>
                <a:cs typeface="Times New Roman"/>
              </a:rPr>
              <a:t>assuming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we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don’t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set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i="1" spc="315" dirty="0">
                <a:latin typeface="Times New Roman"/>
                <a:cs typeface="Times New Roman"/>
              </a:rPr>
              <a:t>A</a:t>
            </a:r>
            <a:r>
              <a:rPr sz="2450" i="1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i="1" spc="330" dirty="0">
                <a:latin typeface="Times New Roman"/>
                <a:cs typeface="Times New Roman"/>
              </a:rPr>
              <a:t>B</a:t>
            </a:r>
            <a:r>
              <a:rPr sz="2450" i="1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zero,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making </a:t>
            </a:r>
            <a:r>
              <a:rPr sz="2450" i="1" dirty="0">
                <a:latin typeface="Times New Roman"/>
                <a:cs typeface="Times New Roman"/>
              </a:rPr>
              <a:t>ψ</a:t>
            </a:r>
            <a:r>
              <a:rPr sz="2450" i="1" spc="20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middle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region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well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(no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all)—</a:t>
            </a:r>
            <a:r>
              <a:rPr sz="2450" dirty="0">
                <a:latin typeface="Times New Roman"/>
                <a:cs typeface="Times New Roman"/>
              </a:rPr>
              <a:t>we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could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make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resulting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both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continuous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differentiable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-11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8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8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i="1" spc="140" dirty="0">
                <a:latin typeface="Times New Roman"/>
                <a:cs typeface="Times New Roman"/>
              </a:rPr>
              <a:t>L</a:t>
            </a:r>
            <a:r>
              <a:rPr sz="2450" spc="140" dirty="0">
                <a:latin typeface="Times New Roman"/>
                <a:cs typeface="Times New Roman"/>
              </a:rPr>
              <a:t>.</a:t>
            </a:r>
            <a:r>
              <a:rPr sz="2450" spc="34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b="0" i="1" spc="-65" dirty="0">
                <a:latin typeface="Bookman Old Style"/>
                <a:cs typeface="Bookman Old Style"/>
              </a:rPr>
              <a:t>infinite</a:t>
            </a:r>
            <a:r>
              <a:rPr sz="2450" b="0" i="1" spc="2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square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05" dirty="0">
                <a:latin typeface="Times New Roman"/>
                <a:cs typeface="Times New Roman"/>
              </a:rPr>
              <a:t>well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spc="-175" dirty="0">
                <a:latin typeface="Times New Roman"/>
                <a:cs typeface="Times New Roman"/>
              </a:rPr>
              <a:t>we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60" dirty="0">
                <a:latin typeface="Times New Roman"/>
                <a:cs typeface="Times New Roman"/>
              </a:rPr>
              <a:t>waived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re- </a:t>
            </a:r>
            <a:r>
              <a:rPr sz="2450" dirty="0">
                <a:latin typeface="Times New Roman"/>
                <a:cs typeface="Times New Roman"/>
              </a:rPr>
              <a:t>quirement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of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differentiability,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80" dirty="0">
                <a:latin typeface="Times New Roman"/>
                <a:cs typeface="Times New Roman"/>
              </a:rPr>
              <a:t>but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here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requirement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precludes </a:t>
            </a:r>
            <a:r>
              <a:rPr sz="2450" dirty="0">
                <a:latin typeface="Times New Roman"/>
                <a:cs typeface="Times New Roman"/>
              </a:rPr>
              <a:t>such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solution.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378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pc="-10" dirty="0"/>
              <a:t>Describing</a:t>
            </a:r>
            <a:r>
              <a:rPr spc="85" dirty="0"/>
              <a:t> </a:t>
            </a:r>
            <a:r>
              <a:rPr dirty="0"/>
              <a:t>the</a:t>
            </a:r>
            <a:r>
              <a:rPr spc="80" dirty="0"/>
              <a:t> </a:t>
            </a:r>
            <a:r>
              <a:rPr dirty="0"/>
              <a:t>“potential</a:t>
            </a:r>
            <a:r>
              <a:rPr spc="85" dirty="0"/>
              <a:t> </a:t>
            </a:r>
            <a:r>
              <a:rPr dirty="0"/>
              <a:t>energy</a:t>
            </a:r>
            <a:r>
              <a:rPr spc="90" dirty="0"/>
              <a:t> </a:t>
            </a:r>
            <a:r>
              <a:rPr spc="-20" dirty="0"/>
              <a:t>field”</a:t>
            </a:r>
            <a:r>
              <a:rPr spc="85" dirty="0"/>
              <a:t> </a:t>
            </a:r>
            <a:r>
              <a:rPr dirty="0"/>
              <a:t>around</a:t>
            </a:r>
            <a:r>
              <a:rPr spc="85" dirty="0"/>
              <a:t> </a:t>
            </a:r>
            <a:r>
              <a:rPr dirty="0"/>
              <a:t>a</a:t>
            </a:r>
            <a:r>
              <a:rPr spc="85" dirty="0"/>
              <a:t> </a:t>
            </a:r>
            <a:r>
              <a:rPr dirty="0"/>
              <a:t>particle</a:t>
            </a:r>
            <a:r>
              <a:rPr spc="80" dirty="0"/>
              <a:t> </a:t>
            </a:r>
            <a:r>
              <a:rPr dirty="0"/>
              <a:t>is</a:t>
            </a:r>
            <a:r>
              <a:rPr spc="80" dirty="0"/>
              <a:t> </a:t>
            </a:r>
            <a:r>
              <a:rPr spc="-10" dirty="0"/>
              <a:t>equiv- </a:t>
            </a:r>
            <a:r>
              <a:rPr dirty="0"/>
              <a:t>alent</a:t>
            </a:r>
            <a:r>
              <a:rPr spc="125" dirty="0"/>
              <a:t> </a:t>
            </a:r>
            <a:r>
              <a:rPr dirty="0"/>
              <a:t>to</a:t>
            </a:r>
            <a:r>
              <a:rPr spc="140" dirty="0"/>
              <a:t> </a:t>
            </a:r>
            <a:r>
              <a:rPr spc="-35" dirty="0"/>
              <a:t>describing.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1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471487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particle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moving.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forces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acting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particle.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Both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these.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Neither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these.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825365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5.5</a:t>
            </a:r>
            <a:r>
              <a:rPr sz="1700" b="1" dirty="0">
                <a:latin typeface="Georgia"/>
                <a:cs typeface="Georgia"/>
              </a:rPr>
              <a:t>	Math</a:t>
            </a:r>
            <a:r>
              <a:rPr sz="1700" b="1" spc="85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Interlude:</a:t>
            </a:r>
            <a:r>
              <a:rPr sz="1700" b="1" spc="26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Complex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Numbers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4992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498590" algn="l"/>
              </a:tabLst>
            </a:pPr>
            <a:r>
              <a:rPr spc="75" dirty="0"/>
              <a:t>What</a:t>
            </a:r>
            <a:r>
              <a:rPr spc="110" dirty="0"/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imaginary</a:t>
            </a:r>
            <a:r>
              <a:rPr spc="114" dirty="0"/>
              <a:t> </a:t>
            </a:r>
            <a:r>
              <a:rPr spc="85" dirty="0"/>
              <a:t>part</a:t>
            </a:r>
            <a:r>
              <a:rPr spc="110" dirty="0"/>
              <a:t> </a:t>
            </a:r>
            <a:r>
              <a:rPr dirty="0"/>
              <a:t>of</a:t>
            </a:r>
            <a:r>
              <a:rPr spc="114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number</a:t>
            </a:r>
            <a:r>
              <a:rPr spc="110" dirty="0"/>
              <a:t> </a:t>
            </a:r>
            <a:r>
              <a:rPr dirty="0"/>
              <a:t>2</a:t>
            </a:r>
            <a:r>
              <a:rPr spc="-75" dirty="0"/>
              <a:t> </a:t>
            </a:r>
            <a:r>
              <a:rPr spc="555" dirty="0">
                <a:latin typeface="Cambria"/>
                <a:cs typeface="Cambria"/>
              </a:rPr>
              <a:t>−</a:t>
            </a:r>
            <a:r>
              <a:rPr spc="-5" dirty="0">
                <a:latin typeface="Cambria"/>
                <a:cs typeface="Cambria"/>
              </a:rPr>
              <a:t> </a:t>
            </a:r>
            <a:r>
              <a:rPr spc="-25" dirty="0"/>
              <a:t>5</a:t>
            </a:r>
            <a:r>
              <a:rPr i="1" spc="-25" dirty="0">
                <a:latin typeface="Times New Roman"/>
                <a:cs typeface="Times New Roman"/>
              </a:rPr>
              <a:t>i</a:t>
            </a:r>
            <a:r>
              <a:rPr spc="-25" dirty="0"/>
              <a:t>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/>
          <p:nvPr/>
        </p:nvSpPr>
        <p:spPr>
          <a:xfrm>
            <a:off x="1365516" y="4399292"/>
            <a:ext cx="288925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747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02437" y="1679681"/>
            <a:ext cx="977265" cy="3062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9415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spc="204" dirty="0">
                <a:latin typeface="Cambria"/>
                <a:cs typeface="Cambria"/>
              </a:rPr>
              <a:t>−</a:t>
            </a:r>
            <a:r>
              <a:rPr sz="2450" spc="204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-50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spc="204" dirty="0">
                <a:latin typeface="Cambria"/>
                <a:cs typeface="Cambria"/>
              </a:rPr>
              <a:t>−</a:t>
            </a:r>
            <a:r>
              <a:rPr sz="2450" spc="204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3994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-25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399415" indent="-34163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3675" spc="89" baseline="46485" dirty="0">
                <a:latin typeface="Cambria"/>
                <a:cs typeface="Cambria"/>
              </a:rPr>
              <a:t>√</a:t>
            </a:r>
            <a:r>
              <a:rPr sz="2450" spc="60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4992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498590" algn="l"/>
              </a:tabLst>
            </a:pPr>
            <a:r>
              <a:rPr spc="75" dirty="0"/>
              <a:t>What</a:t>
            </a:r>
            <a:r>
              <a:rPr spc="110" dirty="0"/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imaginary</a:t>
            </a:r>
            <a:r>
              <a:rPr spc="114" dirty="0"/>
              <a:t> </a:t>
            </a:r>
            <a:r>
              <a:rPr spc="85" dirty="0"/>
              <a:t>part</a:t>
            </a:r>
            <a:r>
              <a:rPr spc="110" dirty="0"/>
              <a:t> </a:t>
            </a:r>
            <a:r>
              <a:rPr dirty="0"/>
              <a:t>of</a:t>
            </a:r>
            <a:r>
              <a:rPr spc="114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number</a:t>
            </a:r>
            <a:r>
              <a:rPr spc="110" dirty="0"/>
              <a:t> </a:t>
            </a:r>
            <a:r>
              <a:rPr dirty="0"/>
              <a:t>2</a:t>
            </a:r>
            <a:r>
              <a:rPr spc="-75" dirty="0"/>
              <a:t> </a:t>
            </a:r>
            <a:r>
              <a:rPr spc="555" dirty="0">
                <a:latin typeface="Cambria"/>
                <a:cs typeface="Cambria"/>
              </a:rPr>
              <a:t>−</a:t>
            </a:r>
            <a:r>
              <a:rPr spc="-5" dirty="0">
                <a:latin typeface="Cambria"/>
                <a:cs typeface="Cambria"/>
              </a:rPr>
              <a:t> </a:t>
            </a:r>
            <a:r>
              <a:rPr spc="-25" dirty="0"/>
              <a:t>5</a:t>
            </a:r>
            <a:r>
              <a:rPr i="1" spc="-25" dirty="0">
                <a:latin typeface="Times New Roman"/>
                <a:cs typeface="Times New Roman"/>
              </a:rPr>
              <a:t>i</a:t>
            </a:r>
            <a:r>
              <a:rPr spc="-25" dirty="0"/>
              <a:t>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/>
          <p:nvPr/>
        </p:nvSpPr>
        <p:spPr>
          <a:xfrm>
            <a:off x="1365516" y="4399292"/>
            <a:ext cx="288925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747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95058" y="1679681"/>
            <a:ext cx="1882139" cy="368236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2450" spc="204" dirty="0">
                <a:latin typeface="Cambria"/>
                <a:cs typeface="Cambria"/>
              </a:rPr>
              <a:t>−</a:t>
            </a:r>
            <a:r>
              <a:rPr sz="2450" spc="204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-50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6400" algn="l"/>
              </a:tabLst>
            </a:pPr>
            <a:r>
              <a:rPr sz="2450" spc="204" dirty="0">
                <a:latin typeface="Cambria"/>
                <a:cs typeface="Cambria"/>
              </a:rPr>
              <a:t>−</a:t>
            </a:r>
            <a:r>
              <a:rPr sz="2450" spc="204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407034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spc="-25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407034" indent="-34163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3675" spc="89" baseline="46485" dirty="0">
                <a:latin typeface="Cambria"/>
                <a:cs typeface="Cambria"/>
              </a:rPr>
              <a:t>√</a:t>
            </a:r>
            <a:r>
              <a:rPr sz="2450" spc="60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4383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687060" algn="l"/>
              </a:tabLst>
            </a:pPr>
            <a:r>
              <a:rPr spc="75" dirty="0"/>
              <a:t>What</a:t>
            </a:r>
            <a:r>
              <a:rPr spc="110" dirty="0"/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modulus</a:t>
            </a:r>
            <a:r>
              <a:rPr spc="114" dirty="0"/>
              <a:t> </a:t>
            </a:r>
            <a:r>
              <a:rPr dirty="0"/>
              <a:t>of</a:t>
            </a:r>
            <a:r>
              <a:rPr spc="110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dirty="0"/>
              <a:t>number</a:t>
            </a:r>
            <a:r>
              <a:rPr spc="110" dirty="0"/>
              <a:t> </a:t>
            </a:r>
            <a:r>
              <a:rPr dirty="0"/>
              <a:t>2</a:t>
            </a:r>
            <a:r>
              <a:rPr spc="-70" dirty="0"/>
              <a:t> </a:t>
            </a:r>
            <a:r>
              <a:rPr spc="555" dirty="0">
                <a:latin typeface="Cambria"/>
                <a:cs typeface="Cambria"/>
              </a:rPr>
              <a:t>−</a:t>
            </a:r>
            <a:r>
              <a:rPr spc="-5" dirty="0">
                <a:latin typeface="Cambria"/>
                <a:cs typeface="Cambria"/>
              </a:rPr>
              <a:t> </a:t>
            </a:r>
            <a:r>
              <a:rPr spc="-25" dirty="0"/>
              <a:t>5</a:t>
            </a:r>
            <a:r>
              <a:rPr i="1" spc="-25" dirty="0">
                <a:latin typeface="Times New Roman"/>
                <a:cs typeface="Times New Roman"/>
              </a:rPr>
              <a:t>i</a:t>
            </a:r>
            <a:r>
              <a:rPr spc="-25" dirty="0"/>
              <a:t>?</a:t>
            </a:r>
            <a:r>
              <a:rPr dirty="0"/>
              <a:t>	(Choose</a:t>
            </a:r>
            <a:r>
              <a:rPr spc="-4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/>
          <p:nvPr/>
        </p:nvSpPr>
        <p:spPr>
          <a:xfrm>
            <a:off x="1365516" y="4399292"/>
            <a:ext cx="288925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747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02437" y="1679681"/>
            <a:ext cx="977265" cy="3062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9415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spc="204" dirty="0">
                <a:latin typeface="Cambria"/>
                <a:cs typeface="Cambria"/>
              </a:rPr>
              <a:t>−</a:t>
            </a:r>
            <a:r>
              <a:rPr sz="2450" spc="204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-50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spc="204" dirty="0">
                <a:latin typeface="Cambria"/>
                <a:cs typeface="Cambria"/>
              </a:rPr>
              <a:t>−</a:t>
            </a:r>
            <a:r>
              <a:rPr sz="2450" spc="204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3994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-25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399415" indent="-34163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3675" spc="89" baseline="46485" dirty="0">
                <a:latin typeface="Cambria"/>
                <a:cs typeface="Cambria"/>
              </a:rPr>
              <a:t>√</a:t>
            </a:r>
            <a:r>
              <a:rPr sz="2450" spc="60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4383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687060" algn="l"/>
              </a:tabLst>
            </a:pPr>
            <a:r>
              <a:rPr spc="75" dirty="0"/>
              <a:t>What</a:t>
            </a:r>
            <a:r>
              <a:rPr spc="110" dirty="0"/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modulus</a:t>
            </a:r>
            <a:r>
              <a:rPr spc="114" dirty="0"/>
              <a:t> </a:t>
            </a:r>
            <a:r>
              <a:rPr dirty="0"/>
              <a:t>of</a:t>
            </a:r>
            <a:r>
              <a:rPr spc="110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dirty="0"/>
              <a:t>number</a:t>
            </a:r>
            <a:r>
              <a:rPr spc="110" dirty="0"/>
              <a:t> </a:t>
            </a:r>
            <a:r>
              <a:rPr dirty="0"/>
              <a:t>2</a:t>
            </a:r>
            <a:r>
              <a:rPr spc="-70" dirty="0"/>
              <a:t> </a:t>
            </a:r>
            <a:r>
              <a:rPr spc="555" dirty="0">
                <a:latin typeface="Cambria"/>
                <a:cs typeface="Cambria"/>
              </a:rPr>
              <a:t>−</a:t>
            </a:r>
            <a:r>
              <a:rPr spc="-5" dirty="0">
                <a:latin typeface="Cambria"/>
                <a:cs typeface="Cambria"/>
              </a:rPr>
              <a:t> </a:t>
            </a:r>
            <a:r>
              <a:rPr spc="-25" dirty="0"/>
              <a:t>5</a:t>
            </a:r>
            <a:r>
              <a:rPr i="1" spc="-25" dirty="0">
                <a:latin typeface="Times New Roman"/>
                <a:cs typeface="Times New Roman"/>
              </a:rPr>
              <a:t>i</a:t>
            </a:r>
            <a:r>
              <a:rPr spc="-25" dirty="0"/>
              <a:t>?</a:t>
            </a:r>
            <a:r>
              <a:rPr dirty="0"/>
              <a:t>	(Choose</a:t>
            </a:r>
            <a:r>
              <a:rPr spc="-4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/>
          <p:nvPr/>
        </p:nvSpPr>
        <p:spPr>
          <a:xfrm>
            <a:off x="1365516" y="4399292"/>
            <a:ext cx="288925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747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95058" y="1679681"/>
            <a:ext cx="1849755" cy="368236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spc="-5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2450" spc="204" dirty="0">
                <a:latin typeface="Cambria"/>
                <a:cs typeface="Cambria"/>
              </a:rPr>
              <a:t>−</a:t>
            </a:r>
            <a:r>
              <a:rPr sz="2450" spc="204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-50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6400" algn="l"/>
              </a:tabLst>
            </a:pPr>
            <a:r>
              <a:rPr sz="2450" spc="204" dirty="0">
                <a:latin typeface="Cambria"/>
                <a:cs typeface="Cambria"/>
              </a:rPr>
              <a:t>−</a:t>
            </a:r>
            <a:r>
              <a:rPr sz="2450" spc="204" dirty="0">
                <a:latin typeface="Times New Roman"/>
                <a:cs typeface="Times New Roman"/>
              </a:rPr>
              <a:t>5</a:t>
            </a:r>
            <a:endParaRPr sz="2450">
              <a:latin typeface="Times New Roman"/>
              <a:cs typeface="Times New Roman"/>
            </a:endParaRPr>
          </a:p>
          <a:p>
            <a:pPr marL="407034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spc="-25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407034" indent="-34163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3675" spc="89" baseline="46485" dirty="0">
                <a:latin typeface="Cambria"/>
                <a:cs typeface="Cambria"/>
              </a:rPr>
              <a:t>√</a:t>
            </a:r>
            <a:r>
              <a:rPr sz="2450" spc="60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70" dirty="0">
                <a:latin typeface="Times New Roman"/>
                <a:cs typeface="Times New Roman"/>
              </a:rPr>
              <a:t>F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221855" algn="l"/>
              </a:tabLst>
            </a:pPr>
            <a:r>
              <a:rPr spc="75" dirty="0"/>
              <a:t>What</a:t>
            </a:r>
            <a:r>
              <a:rPr spc="245" dirty="0"/>
              <a:t> </a:t>
            </a:r>
            <a:r>
              <a:rPr dirty="0"/>
              <a:t>is</a:t>
            </a:r>
            <a:r>
              <a:rPr spc="260" dirty="0"/>
              <a:t> </a:t>
            </a:r>
            <a:r>
              <a:rPr dirty="0"/>
              <a:t>the</a:t>
            </a:r>
            <a:r>
              <a:rPr spc="260" dirty="0"/>
              <a:t> </a:t>
            </a:r>
            <a:r>
              <a:rPr spc="-10" dirty="0"/>
              <a:t>complex</a:t>
            </a:r>
            <a:r>
              <a:rPr spc="260" dirty="0"/>
              <a:t> </a:t>
            </a:r>
            <a:r>
              <a:rPr dirty="0"/>
              <a:t>conjugate</a:t>
            </a:r>
            <a:r>
              <a:rPr spc="260" dirty="0"/>
              <a:t> </a:t>
            </a:r>
            <a:r>
              <a:rPr dirty="0"/>
              <a:t>of</a:t>
            </a:r>
            <a:r>
              <a:rPr spc="260" dirty="0"/>
              <a:t> </a:t>
            </a:r>
            <a:r>
              <a:rPr dirty="0"/>
              <a:t>the</a:t>
            </a:r>
            <a:r>
              <a:rPr spc="254" dirty="0"/>
              <a:t> </a:t>
            </a:r>
            <a:r>
              <a:rPr dirty="0"/>
              <a:t>number</a:t>
            </a:r>
            <a:r>
              <a:rPr spc="260" dirty="0"/>
              <a:t> </a:t>
            </a:r>
            <a:r>
              <a:rPr dirty="0"/>
              <a:t>2</a:t>
            </a:r>
            <a:r>
              <a:rPr spc="25" dirty="0"/>
              <a:t> </a:t>
            </a:r>
            <a:r>
              <a:rPr spc="555" dirty="0">
                <a:latin typeface="Cambria"/>
                <a:cs typeface="Cambria"/>
              </a:rPr>
              <a:t>−</a:t>
            </a:r>
            <a:r>
              <a:rPr spc="100" dirty="0">
                <a:latin typeface="Cambria"/>
                <a:cs typeface="Cambria"/>
              </a:rPr>
              <a:t> </a:t>
            </a:r>
            <a:r>
              <a:rPr spc="-25" dirty="0"/>
              <a:t>5</a:t>
            </a:r>
            <a:r>
              <a:rPr i="1" spc="-25" dirty="0">
                <a:latin typeface="Times New Roman"/>
                <a:cs typeface="Times New Roman"/>
              </a:rPr>
              <a:t>i</a:t>
            </a:r>
            <a:r>
              <a:rPr spc="-25" dirty="0"/>
              <a:t>?</a:t>
            </a:r>
            <a:r>
              <a:rPr dirty="0"/>
              <a:t>	</a:t>
            </a:r>
            <a:r>
              <a:rPr spc="-30" dirty="0"/>
              <a:t>(Choose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1424305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100" dirty="0">
                <a:latin typeface="Times New Roman"/>
                <a:cs typeface="Times New Roman"/>
              </a:rPr>
              <a:t>2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i="1" spc="-2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100" dirty="0">
                <a:latin typeface="Times New Roman"/>
                <a:cs typeface="Times New Roman"/>
              </a:rPr>
              <a:t>2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1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i="1" spc="-2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spc="229" dirty="0">
                <a:latin typeface="Cambria"/>
                <a:cs typeface="Cambria"/>
              </a:rPr>
              <a:t>−</a:t>
            </a:r>
            <a:r>
              <a:rPr sz="2450" spc="229" dirty="0">
                <a:latin typeface="Times New Roman"/>
                <a:cs typeface="Times New Roman"/>
              </a:rPr>
              <a:t>2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5</a:t>
            </a:r>
            <a:r>
              <a:rPr sz="2450" i="1" spc="-3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spc="229" dirty="0">
                <a:latin typeface="Cambria"/>
                <a:cs typeface="Cambria"/>
              </a:rPr>
              <a:t>−</a:t>
            </a:r>
            <a:r>
              <a:rPr sz="2450" spc="229" dirty="0">
                <a:latin typeface="Times New Roman"/>
                <a:cs typeface="Times New Roman"/>
              </a:rPr>
              <a:t>2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10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i="1" spc="-2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100" dirty="0">
                <a:latin typeface="Times New Roman"/>
                <a:cs typeface="Times New Roman"/>
              </a:rPr>
              <a:t>5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1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2</a:t>
            </a:r>
            <a:r>
              <a:rPr sz="2450" i="1" spc="-2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221855" algn="l"/>
              </a:tabLst>
            </a:pPr>
            <a:r>
              <a:rPr spc="75" dirty="0"/>
              <a:t>What</a:t>
            </a:r>
            <a:r>
              <a:rPr spc="245" dirty="0"/>
              <a:t> </a:t>
            </a:r>
            <a:r>
              <a:rPr dirty="0"/>
              <a:t>is</a:t>
            </a:r>
            <a:r>
              <a:rPr spc="260" dirty="0"/>
              <a:t> </a:t>
            </a:r>
            <a:r>
              <a:rPr dirty="0"/>
              <a:t>the</a:t>
            </a:r>
            <a:r>
              <a:rPr spc="260" dirty="0"/>
              <a:t> </a:t>
            </a:r>
            <a:r>
              <a:rPr spc="-10" dirty="0"/>
              <a:t>complex</a:t>
            </a:r>
            <a:r>
              <a:rPr spc="260" dirty="0"/>
              <a:t> </a:t>
            </a:r>
            <a:r>
              <a:rPr dirty="0"/>
              <a:t>conjugate</a:t>
            </a:r>
            <a:r>
              <a:rPr spc="260" dirty="0"/>
              <a:t> </a:t>
            </a:r>
            <a:r>
              <a:rPr dirty="0"/>
              <a:t>of</a:t>
            </a:r>
            <a:r>
              <a:rPr spc="260" dirty="0"/>
              <a:t> </a:t>
            </a:r>
            <a:r>
              <a:rPr dirty="0"/>
              <a:t>the</a:t>
            </a:r>
            <a:r>
              <a:rPr spc="254" dirty="0"/>
              <a:t> </a:t>
            </a:r>
            <a:r>
              <a:rPr dirty="0"/>
              <a:t>number</a:t>
            </a:r>
            <a:r>
              <a:rPr spc="260" dirty="0"/>
              <a:t> </a:t>
            </a:r>
            <a:r>
              <a:rPr dirty="0"/>
              <a:t>2</a:t>
            </a:r>
            <a:r>
              <a:rPr spc="25" dirty="0"/>
              <a:t> </a:t>
            </a:r>
            <a:r>
              <a:rPr spc="555" dirty="0">
                <a:latin typeface="Cambria"/>
                <a:cs typeface="Cambria"/>
              </a:rPr>
              <a:t>−</a:t>
            </a:r>
            <a:r>
              <a:rPr spc="100" dirty="0">
                <a:latin typeface="Cambria"/>
                <a:cs typeface="Cambria"/>
              </a:rPr>
              <a:t> </a:t>
            </a:r>
            <a:r>
              <a:rPr spc="-25" dirty="0"/>
              <a:t>5</a:t>
            </a:r>
            <a:r>
              <a:rPr i="1" spc="-25" dirty="0">
                <a:latin typeface="Times New Roman"/>
                <a:cs typeface="Times New Roman"/>
              </a:rPr>
              <a:t>i</a:t>
            </a:r>
            <a:r>
              <a:rPr spc="-25" dirty="0"/>
              <a:t>?</a:t>
            </a:r>
            <a:r>
              <a:rPr dirty="0"/>
              <a:t>	</a:t>
            </a:r>
            <a:r>
              <a:rPr spc="-20" dirty="0"/>
              <a:t>(Choose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1401323"/>
            <a:ext cx="1852930" cy="3834129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1735"/>
              </a:spcBef>
            </a:pPr>
            <a:r>
              <a:rPr sz="2450" spc="-10" dirty="0">
                <a:latin typeface="Times New Roman"/>
                <a:cs typeface="Times New Roman"/>
              </a:rPr>
              <a:t>one.)</a:t>
            </a:r>
            <a:endParaRPr sz="2450">
              <a:latin typeface="Times New Roman"/>
              <a:cs typeface="Times New Roman"/>
            </a:endParaRPr>
          </a:p>
          <a:p>
            <a:pPr marL="39433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94335" algn="l"/>
              </a:tabLst>
            </a:pPr>
            <a:r>
              <a:rPr sz="2450" spc="-100" dirty="0">
                <a:latin typeface="Times New Roman"/>
                <a:cs typeface="Times New Roman"/>
              </a:rPr>
              <a:t>2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i="1" spc="-2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100" dirty="0">
                <a:latin typeface="Times New Roman"/>
                <a:cs typeface="Times New Roman"/>
              </a:rPr>
              <a:t>2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1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i="1" spc="-2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3700" algn="l"/>
              </a:tabLst>
            </a:pPr>
            <a:r>
              <a:rPr sz="2450" spc="229" dirty="0">
                <a:latin typeface="Cambria"/>
                <a:cs typeface="Cambria"/>
              </a:rPr>
              <a:t>−</a:t>
            </a:r>
            <a:r>
              <a:rPr sz="2450" spc="229" dirty="0">
                <a:latin typeface="Times New Roman"/>
                <a:cs typeface="Times New Roman"/>
              </a:rPr>
              <a:t>2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5</a:t>
            </a:r>
            <a:r>
              <a:rPr sz="2450" i="1" spc="-3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3700" algn="l"/>
              </a:tabLst>
            </a:pPr>
            <a:r>
              <a:rPr sz="2450" spc="229" dirty="0">
                <a:latin typeface="Cambria"/>
                <a:cs typeface="Cambria"/>
              </a:rPr>
              <a:t>−</a:t>
            </a:r>
            <a:r>
              <a:rPr sz="2450" spc="229" dirty="0">
                <a:latin typeface="Times New Roman"/>
                <a:cs typeface="Times New Roman"/>
              </a:rPr>
              <a:t>2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10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5</a:t>
            </a:r>
            <a:r>
              <a:rPr sz="2450" i="1" spc="-2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100" dirty="0">
                <a:latin typeface="Times New Roman"/>
                <a:cs typeface="Times New Roman"/>
              </a:rPr>
              <a:t>5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15" dirty="0">
                <a:latin typeface="Cambria"/>
                <a:cs typeface="Cambria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2</a:t>
            </a:r>
            <a:r>
              <a:rPr sz="2450" i="1" spc="-2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8306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079365" algn="l"/>
              </a:tabLst>
            </a:pPr>
            <a:r>
              <a:rPr spc="75" dirty="0"/>
              <a:t>What</a:t>
            </a:r>
            <a:r>
              <a:rPr spc="114" dirty="0"/>
              <a:t> </a:t>
            </a:r>
            <a:r>
              <a:rPr dirty="0"/>
              <a:t>is</a:t>
            </a:r>
            <a:r>
              <a:rPr spc="125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dirty="0"/>
              <a:t>phase</a:t>
            </a:r>
            <a:r>
              <a:rPr spc="120" dirty="0"/>
              <a:t> </a:t>
            </a:r>
            <a:r>
              <a:rPr dirty="0"/>
              <a:t>of</a:t>
            </a:r>
            <a:r>
              <a:rPr spc="125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dirty="0"/>
              <a:t>number</a:t>
            </a:r>
            <a:r>
              <a:rPr spc="135" dirty="0"/>
              <a:t> </a:t>
            </a:r>
            <a:r>
              <a:rPr spc="65" dirty="0">
                <a:latin typeface="Cambria"/>
                <a:cs typeface="Cambria"/>
              </a:rPr>
              <a:t>−</a:t>
            </a:r>
            <a:r>
              <a:rPr spc="65" dirty="0"/>
              <a:t>29?</a:t>
            </a:r>
            <a:r>
              <a:rPr dirty="0"/>
              <a:t>	(Choose</a:t>
            </a:r>
            <a:r>
              <a:rPr spc="-4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/>
          <p:nvPr/>
        </p:nvSpPr>
        <p:spPr>
          <a:xfrm>
            <a:off x="1365516" y="3893197"/>
            <a:ext cx="288925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747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01713" y="1679681"/>
            <a:ext cx="1003935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0050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0050" algn="l"/>
              </a:tabLst>
            </a:pP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  <a:p>
            <a:pPr marL="40068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0685" algn="l"/>
              </a:tabLst>
            </a:pPr>
            <a:r>
              <a:rPr sz="2450" i="1" spc="95" dirty="0">
                <a:latin typeface="Times New Roman"/>
                <a:cs typeface="Times New Roman"/>
              </a:rPr>
              <a:t>π</a:t>
            </a:r>
            <a:endParaRPr sz="2450">
              <a:latin typeface="Times New Roman"/>
              <a:cs typeface="Times New Roman"/>
            </a:endParaRPr>
          </a:p>
          <a:p>
            <a:pPr marL="40005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0050" algn="l"/>
              </a:tabLst>
            </a:pPr>
            <a:r>
              <a:rPr sz="2450" spc="-25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40005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0050" algn="l"/>
              </a:tabLst>
            </a:pPr>
            <a:r>
              <a:rPr sz="2450" spc="95" dirty="0">
                <a:latin typeface="Cambria"/>
                <a:cs typeface="Cambria"/>
              </a:rPr>
              <a:t>−</a:t>
            </a:r>
            <a:r>
              <a:rPr sz="2450" spc="95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400685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0685" algn="l"/>
              </a:tabLst>
            </a:pPr>
            <a:r>
              <a:rPr sz="3675" spc="89" baseline="46485" dirty="0">
                <a:latin typeface="Cambria"/>
                <a:cs typeface="Cambria"/>
              </a:rPr>
              <a:t>√</a:t>
            </a:r>
            <a:r>
              <a:rPr sz="2450" spc="60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8306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079365" algn="l"/>
              </a:tabLst>
            </a:pPr>
            <a:r>
              <a:rPr spc="75" dirty="0"/>
              <a:t>What</a:t>
            </a:r>
            <a:r>
              <a:rPr spc="114" dirty="0"/>
              <a:t> </a:t>
            </a:r>
            <a:r>
              <a:rPr dirty="0"/>
              <a:t>is</a:t>
            </a:r>
            <a:r>
              <a:rPr spc="125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dirty="0"/>
              <a:t>phase</a:t>
            </a:r>
            <a:r>
              <a:rPr spc="120" dirty="0"/>
              <a:t> </a:t>
            </a:r>
            <a:r>
              <a:rPr dirty="0"/>
              <a:t>of</a:t>
            </a:r>
            <a:r>
              <a:rPr spc="125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dirty="0"/>
              <a:t>number</a:t>
            </a:r>
            <a:r>
              <a:rPr spc="135" dirty="0"/>
              <a:t> </a:t>
            </a:r>
            <a:r>
              <a:rPr spc="65" dirty="0">
                <a:latin typeface="Cambria"/>
                <a:cs typeface="Cambria"/>
              </a:rPr>
              <a:t>−</a:t>
            </a:r>
            <a:r>
              <a:rPr spc="65" dirty="0"/>
              <a:t>29?</a:t>
            </a:r>
            <a:r>
              <a:rPr dirty="0"/>
              <a:t>	(Choose</a:t>
            </a:r>
            <a:r>
              <a:rPr spc="-4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/>
          <p:nvPr/>
        </p:nvSpPr>
        <p:spPr>
          <a:xfrm>
            <a:off x="1365516" y="3893197"/>
            <a:ext cx="288925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747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89013" y="1679681"/>
            <a:ext cx="187198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750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12750" algn="l"/>
              </a:tabLst>
            </a:pPr>
            <a:r>
              <a:rPr sz="2450" spc="-50" dirty="0">
                <a:latin typeface="Times New Roman"/>
                <a:cs typeface="Times New Roman"/>
              </a:rPr>
              <a:t>0</a:t>
            </a:r>
            <a:endParaRPr sz="2450">
              <a:latin typeface="Times New Roman"/>
              <a:cs typeface="Times New Roman"/>
            </a:endParaRPr>
          </a:p>
          <a:p>
            <a:pPr marL="413384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3384" algn="l"/>
              </a:tabLst>
            </a:pPr>
            <a:r>
              <a:rPr sz="2450" i="1" spc="95" dirty="0">
                <a:latin typeface="Times New Roman"/>
                <a:cs typeface="Times New Roman"/>
              </a:rPr>
              <a:t>π</a:t>
            </a:r>
            <a:endParaRPr sz="2450">
              <a:latin typeface="Times New Roman"/>
              <a:cs typeface="Times New Roman"/>
            </a:endParaRPr>
          </a:p>
          <a:p>
            <a:pPr marL="41275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750" algn="l"/>
              </a:tabLst>
            </a:pPr>
            <a:r>
              <a:rPr sz="2450" spc="-25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41275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2750" algn="l"/>
              </a:tabLst>
            </a:pPr>
            <a:r>
              <a:rPr sz="2450" spc="95" dirty="0">
                <a:latin typeface="Cambria"/>
                <a:cs typeface="Cambria"/>
              </a:rPr>
              <a:t>−</a:t>
            </a:r>
            <a:r>
              <a:rPr sz="2450" spc="95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413384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3384" algn="l"/>
              </a:tabLst>
            </a:pPr>
            <a:r>
              <a:rPr sz="3675" spc="89" baseline="46485" dirty="0">
                <a:latin typeface="Cambria"/>
                <a:cs typeface="Cambria"/>
              </a:rPr>
              <a:t>√</a:t>
            </a:r>
            <a:r>
              <a:rPr sz="2450" spc="60" dirty="0">
                <a:latin typeface="Times New Roman"/>
                <a:cs typeface="Times New Roman"/>
              </a:rPr>
              <a:t>29</a:t>
            </a:r>
            <a:endParaRPr sz="2450">
              <a:latin typeface="Times New Roman"/>
              <a:cs typeface="Times New Roman"/>
            </a:endParaRPr>
          </a:p>
          <a:p>
            <a:pPr marL="31115">
              <a:lnSpc>
                <a:spcPct val="100000"/>
              </a:lnSpc>
              <a:spcBef>
                <a:spcPts val="1939"/>
              </a:spcBef>
              <a:tabLst>
                <a:tab pos="164020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301240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20" dirty="0"/>
              <a:t> </a:t>
            </a:r>
            <a:r>
              <a:rPr spc="-30" dirty="0"/>
              <a:t>of</a:t>
            </a:r>
            <a:r>
              <a:rPr spc="30" dirty="0"/>
              <a:t> </a:t>
            </a:r>
            <a:r>
              <a:rPr dirty="0"/>
              <a:t>the</a:t>
            </a:r>
            <a:r>
              <a:rPr spc="30" dirty="0"/>
              <a:t> </a:t>
            </a:r>
            <a:r>
              <a:rPr spc="-80" dirty="0"/>
              <a:t>following</a:t>
            </a:r>
            <a:r>
              <a:rPr spc="35" dirty="0"/>
              <a:t> </a:t>
            </a:r>
            <a:r>
              <a:rPr spc="-25" dirty="0"/>
              <a:t>expresses</a:t>
            </a:r>
            <a:r>
              <a:rPr spc="30" dirty="0"/>
              <a:t> </a:t>
            </a:r>
            <a:r>
              <a:rPr dirty="0"/>
              <a:t>the</a:t>
            </a:r>
            <a:r>
              <a:rPr spc="35" dirty="0"/>
              <a:t> </a:t>
            </a:r>
            <a:r>
              <a:rPr dirty="0"/>
              <a:t>number</a:t>
            </a:r>
            <a:r>
              <a:rPr spc="35" dirty="0"/>
              <a:t> </a:t>
            </a:r>
            <a:r>
              <a:rPr i="1" spc="135" dirty="0">
                <a:latin typeface="Times New Roman"/>
                <a:cs typeface="Times New Roman"/>
              </a:rPr>
              <a:t>e</a:t>
            </a:r>
            <a:r>
              <a:rPr sz="3075" i="1" spc="202" baseline="24390" dirty="0">
                <a:latin typeface="Times New Roman"/>
                <a:cs typeface="Times New Roman"/>
              </a:rPr>
              <a:t>iπ/</a:t>
            </a:r>
            <a:r>
              <a:rPr sz="3075" spc="202" baseline="24390" dirty="0"/>
              <a:t>3</a:t>
            </a:r>
            <a:r>
              <a:rPr sz="3075" spc="270" baseline="24390" dirty="0"/>
              <a:t> </a:t>
            </a:r>
            <a:r>
              <a:rPr sz="2450" dirty="0"/>
              <a:t>in</a:t>
            </a:r>
            <a:r>
              <a:rPr sz="2450" spc="35" dirty="0"/>
              <a:t> </a:t>
            </a:r>
            <a:r>
              <a:rPr sz="2450" i="1" dirty="0">
                <a:latin typeface="Times New Roman"/>
                <a:cs typeface="Times New Roman"/>
              </a:rPr>
              <a:t>a</a:t>
            </a:r>
            <a:r>
              <a:rPr sz="2450" i="1" spc="-260" dirty="0">
                <a:latin typeface="Times New Roman"/>
                <a:cs typeface="Times New Roman"/>
              </a:rPr>
              <a:t> </a:t>
            </a:r>
            <a:r>
              <a:rPr sz="2450" spc="385" dirty="0"/>
              <a:t>+</a:t>
            </a:r>
            <a:r>
              <a:rPr sz="2450" spc="-254" dirty="0"/>
              <a:t> </a:t>
            </a:r>
            <a:r>
              <a:rPr sz="2450" i="1" dirty="0">
                <a:latin typeface="Times New Roman"/>
                <a:cs typeface="Times New Roman"/>
              </a:rPr>
              <a:t>bi</a:t>
            </a:r>
            <a:r>
              <a:rPr sz="2450" i="1" spc="35" dirty="0">
                <a:latin typeface="Times New Roman"/>
                <a:cs typeface="Times New Roman"/>
              </a:rPr>
              <a:t> </a:t>
            </a:r>
            <a:r>
              <a:rPr sz="2450" spc="-10" dirty="0"/>
              <a:t>form? </a:t>
            </a:r>
            <a:r>
              <a:rPr sz="2450" dirty="0"/>
              <a:t>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134494"/>
            <a:ext cx="307784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i="1" dirty="0">
                <a:latin typeface="Times New Roman"/>
                <a:cs typeface="Times New Roman"/>
              </a:rPr>
              <a:t>e</a:t>
            </a:r>
            <a:r>
              <a:rPr sz="2450" i="1" spc="-4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i="1" spc="180" dirty="0">
                <a:latin typeface="Times New Roman"/>
                <a:cs typeface="Times New Roman"/>
              </a:rPr>
              <a:t>iπ/</a:t>
            </a:r>
            <a:r>
              <a:rPr sz="2450" spc="18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i="1" dirty="0">
                <a:latin typeface="Times New Roman"/>
                <a:cs typeface="Times New Roman"/>
              </a:rPr>
              <a:t>e</a:t>
            </a:r>
            <a:r>
              <a:rPr sz="2450" i="1" spc="-4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30" dirty="0">
                <a:latin typeface="Cambria"/>
                <a:cs typeface="Cambria"/>
              </a:rPr>
              <a:t> </a:t>
            </a:r>
            <a:r>
              <a:rPr sz="2450" i="1" spc="180" dirty="0">
                <a:latin typeface="Times New Roman"/>
                <a:cs typeface="Times New Roman"/>
              </a:rPr>
              <a:t>iπ/</a:t>
            </a:r>
            <a:r>
              <a:rPr sz="2450" spc="18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65" dirty="0">
                <a:latin typeface="Times New Roman"/>
                <a:cs typeface="Times New Roman"/>
              </a:rPr>
              <a:t>cos(</a:t>
            </a:r>
            <a:r>
              <a:rPr sz="2450" i="1" spc="65" dirty="0">
                <a:latin typeface="Times New Roman"/>
                <a:cs typeface="Times New Roman"/>
              </a:rPr>
              <a:t>π/</a:t>
            </a:r>
            <a:r>
              <a:rPr sz="2450" spc="65" dirty="0">
                <a:latin typeface="Times New Roman"/>
                <a:cs typeface="Times New Roman"/>
              </a:rPr>
              <a:t>3)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5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Times New Roman"/>
                <a:cs typeface="Times New Roman"/>
              </a:rPr>
              <a:t>sin(</a:t>
            </a:r>
            <a:r>
              <a:rPr sz="2450" i="1" spc="75" dirty="0">
                <a:latin typeface="Times New Roman"/>
                <a:cs typeface="Times New Roman"/>
              </a:rPr>
              <a:t>π/</a:t>
            </a:r>
            <a:r>
              <a:rPr sz="2450" spc="75" dirty="0">
                <a:latin typeface="Times New Roman"/>
                <a:cs typeface="Times New Roman"/>
              </a:rPr>
              <a:t>3)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85" dirty="0">
                <a:latin typeface="Times New Roman"/>
                <a:cs typeface="Times New Roman"/>
              </a:rPr>
              <a:t>sin(</a:t>
            </a:r>
            <a:r>
              <a:rPr sz="2450" i="1" spc="85" dirty="0">
                <a:latin typeface="Times New Roman"/>
                <a:cs typeface="Times New Roman"/>
              </a:rPr>
              <a:t>π/</a:t>
            </a:r>
            <a:r>
              <a:rPr sz="2450" spc="85" dirty="0">
                <a:latin typeface="Times New Roman"/>
                <a:cs typeface="Times New Roman"/>
              </a:rPr>
              <a:t>3)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cos(</a:t>
            </a:r>
            <a:r>
              <a:rPr sz="2450" i="1" spc="55" dirty="0">
                <a:latin typeface="Times New Roman"/>
                <a:cs typeface="Times New Roman"/>
              </a:rPr>
              <a:t>π/</a:t>
            </a:r>
            <a:r>
              <a:rPr sz="2450" spc="55" dirty="0">
                <a:latin typeface="Times New Roman"/>
                <a:cs typeface="Times New Roman"/>
              </a:rPr>
              <a:t>3)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378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754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20" dirty="0"/>
              <a:t> </a:t>
            </a:r>
            <a:r>
              <a:rPr dirty="0"/>
              <a:t>relationship</a:t>
            </a:r>
            <a:r>
              <a:rPr spc="15" dirty="0"/>
              <a:t> </a:t>
            </a:r>
            <a:r>
              <a:rPr spc="-10" dirty="0"/>
              <a:t>between</a:t>
            </a:r>
            <a:r>
              <a:rPr spc="20" dirty="0"/>
              <a:t> </a:t>
            </a:r>
            <a:r>
              <a:rPr spc="-55" dirty="0"/>
              <a:t>force</a:t>
            </a:r>
            <a:r>
              <a:rPr spc="15" dirty="0"/>
              <a:t> </a:t>
            </a:r>
            <a:r>
              <a:rPr dirty="0"/>
              <a:t>and</a:t>
            </a:r>
            <a:r>
              <a:rPr spc="20" dirty="0"/>
              <a:t> </a:t>
            </a:r>
            <a:r>
              <a:rPr dirty="0"/>
              <a:t>potential</a:t>
            </a:r>
            <a:r>
              <a:rPr spc="15" dirty="0"/>
              <a:t> </a:t>
            </a:r>
            <a:r>
              <a:rPr spc="-10" dirty="0"/>
              <a:t>energy</a:t>
            </a:r>
            <a:r>
              <a:rPr spc="20" dirty="0"/>
              <a:t> </a:t>
            </a:r>
            <a:r>
              <a:rPr dirty="0"/>
              <a:t>can</a:t>
            </a:r>
            <a:r>
              <a:rPr spc="20" dirty="0"/>
              <a:t> </a:t>
            </a:r>
            <a:r>
              <a:rPr dirty="0"/>
              <a:t>be</a:t>
            </a:r>
            <a:r>
              <a:rPr spc="20" dirty="0"/>
              <a:t> </a:t>
            </a:r>
            <a:r>
              <a:rPr spc="-10" dirty="0"/>
              <a:t>briefly </a:t>
            </a:r>
            <a:r>
              <a:rPr dirty="0"/>
              <a:t>summarized</a:t>
            </a:r>
            <a:r>
              <a:rPr spc="-100" dirty="0"/>
              <a:t> </a:t>
            </a:r>
            <a:r>
              <a:rPr spc="-10" dirty="0"/>
              <a:t>as.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5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26008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High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means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strong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force.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55" dirty="0">
                <a:latin typeface="Times New Roman"/>
                <a:cs typeface="Times New Roman"/>
              </a:rPr>
              <a:t>Low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means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strong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force.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force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tends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push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toward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regions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high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force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tends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push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toward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regions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low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301240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20" dirty="0"/>
              <a:t> </a:t>
            </a:r>
            <a:r>
              <a:rPr spc="-30" dirty="0"/>
              <a:t>of</a:t>
            </a:r>
            <a:r>
              <a:rPr spc="30" dirty="0"/>
              <a:t> </a:t>
            </a:r>
            <a:r>
              <a:rPr dirty="0"/>
              <a:t>the</a:t>
            </a:r>
            <a:r>
              <a:rPr spc="30" dirty="0"/>
              <a:t> </a:t>
            </a:r>
            <a:r>
              <a:rPr spc="-80" dirty="0"/>
              <a:t>following</a:t>
            </a:r>
            <a:r>
              <a:rPr spc="35" dirty="0"/>
              <a:t> </a:t>
            </a:r>
            <a:r>
              <a:rPr spc="-25" dirty="0"/>
              <a:t>expresses</a:t>
            </a:r>
            <a:r>
              <a:rPr spc="30" dirty="0"/>
              <a:t> </a:t>
            </a:r>
            <a:r>
              <a:rPr dirty="0"/>
              <a:t>the</a:t>
            </a:r>
            <a:r>
              <a:rPr spc="35" dirty="0"/>
              <a:t> </a:t>
            </a:r>
            <a:r>
              <a:rPr dirty="0"/>
              <a:t>number</a:t>
            </a:r>
            <a:r>
              <a:rPr spc="35" dirty="0"/>
              <a:t> </a:t>
            </a:r>
            <a:r>
              <a:rPr i="1" spc="135" dirty="0">
                <a:latin typeface="Times New Roman"/>
                <a:cs typeface="Times New Roman"/>
              </a:rPr>
              <a:t>e</a:t>
            </a:r>
            <a:r>
              <a:rPr sz="3075" i="1" spc="202" baseline="24390" dirty="0">
                <a:latin typeface="Times New Roman"/>
                <a:cs typeface="Times New Roman"/>
              </a:rPr>
              <a:t>iπ/</a:t>
            </a:r>
            <a:r>
              <a:rPr sz="3075" spc="202" baseline="24390" dirty="0"/>
              <a:t>3</a:t>
            </a:r>
            <a:r>
              <a:rPr sz="3075" spc="270" baseline="24390" dirty="0"/>
              <a:t> </a:t>
            </a:r>
            <a:r>
              <a:rPr sz="2450" dirty="0"/>
              <a:t>in</a:t>
            </a:r>
            <a:r>
              <a:rPr sz="2450" spc="35" dirty="0"/>
              <a:t> </a:t>
            </a:r>
            <a:r>
              <a:rPr sz="2450" i="1" dirty="0">
                <a:latin typeface="Times New Roman"/>
                <a:cs typeface="Times New Roman"/>
              </a:rPr>
              <a:t>a</a:t>
            </a:r>
            <a:r>
              <a:rPr sz="2450" i="1" spc="-260" dirty="0">
                <a:latin typeface="Times New Roman"/>
                <a:cs typeface="Times New Roman"/>
              </a:rPr>
              <a:t> </a:t>
            </a:r>
            <a:r>
              <a:rPr sz="2450" spc="385" dirty="0"/>
              <a:t>+</a:t>
            </a:r>
            <a:r>
              <a:rPr sz="2450" spc="-254" dirty="0"/>
              <a:t> </a:t>
            </a:r>
            <a:r>
              <a:rPr sz="2450" i="1" dirty="0">
                <a:latin typeface="Times New Roman"/>
                <a:cs typeface="Times New Roman"/>
              </a:rPr>
              <a:t>bi</a:t>
            </a:r>
            <a:r>
              <a:rPr sz="2450" i="1" spc="35" dirty="0">
                <a:latin typeface="Times New Roman"/>
                <a:cs typeface="Times New Roman"/>
              </a:rPr>
              <a:t> </a:t>
            </a:r>
            <a:r>
              <a:rPr sz="2450" spc="-10" dirty="0"/>
              <a:t>form? </a:t>
            </a:r>
            <a:r>
              <a:rPr sz="2450" dirty="0"/>
              <a:t>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134494"/>
            <a:ext cx="308546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394335" algn="l"/>
              </a:tabLst>
            </a:pPr>
            <a:r>
              <a:rPr sz="2450" i="1" dirty="0">
                <a:latin typeface="Times New Roman"/>
                <a:cs typeface="Times New Roman"/>
              </a:rPr>
              <a:t>e</a:t>
            </a:r>
            <a:r>
              <a:rPr sz="2450" i="1" spc="-4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40" dirty="0">
                <a:latin typeface="Times New Roman"/>
                <a:cs typeface="Times New Roman"/>
              </a:rPr>
              <a:t> </a:t>
            </a:r>
            <a:r>
              <a:rPr sz="2450" i="1" spc="180" dirty="0">
                <a:latin typeface="Times New Roman"/>
                <a:cs typeface="Times New Roman"/>
              </a:rPr>
              <a:t>iπ/</a:t>
            </a:r>
            <a:r>
              <a:rPr sz="2450" spc="18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4335" algn="l"/>
              </a:tabLst>
            </a:pPr>
            <a:r>
              <a:rPr sz="2450" i="1" dirty="0">
                <a:latin typeface="Times New Roman"/>
                <a:cs typeface="Times New Roman"/>
              </a:rPr>
              <a:t>e</a:t>
            </a:r>
            <a:r>
              <a:rPr sz="2450" i="1" spc="-4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30" dirty="0">
                <a:latin typeface="Cambria"/>
                <a:cs typeface="Cambria"/>
              </a:rPr>
              <a:t> </a:t>
            </a:r>
            <a:r>
              <a:rPr sz="2450" i="1" spc="180" dirty="0">
                <a:latin typeface="Times New Roman"/>
                <a:cs typeface="Times New Roman"/>
              </a:rPr>
              <a:t>iπ/</a:t>
            </a:r>
            <a:r>
              <a:rPr sz="2450" spc="180" dirty="0">
                <a:latin typeface="Times New Roman"/>
                <a:cs typeface="Times New Roman"/>
              </a:rPr>
              <a:t>3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65" dirty="0">
                <a:latin typeface="Times New Roman"/>
                <a:cs typeface="Times New Roman"/>
              </a:rPr>
              <a:t>cos(</a:t>
            </a:r>
            <a:r>
              <a:rPr sz="2450" i="1" spc="65" dirty="0">
                <a:latin typeface="Times New Roman"/>
                <a:cs typeface="Times New Roman"/>
              </a:rPr>
              <a:t>π/</a:t>
            </a:r>
            <a:r>
              <a:rPr sz="2450" spc="65" dirty="0">
                <a:latin typeface="Times New Roman"/>
                <a:cs typeface="Times New Roman"/>
              </a:rPr>
              <a:t>3)</a:t>
            </a:r>
            <a:r>
              <a:rPr sz="2450" spc="-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5" dirty="0">
                <a:latin typeface="Times New Roman"/>
                <a:cs typeface="Times New Roman"/>
              </a:rPr>
              <a:t> </a:t>
            </a:r>
            <a:r>
              <a:rPr sz="2450" spc="75" dirty="0">
                <a:latin typeface="Times New Roman"/>
                <a:cs typeface="Times New Roman"/>
              </a:rPr>
              <a:t>sin(</a:t>
            </a:r>
            <a:r>
              <a:rPr sz="2450" i="1" spc="75" dirty="0">
                <a:latin typeface="Times New Roman"/>
                <a:cs typeface="Times New Roman"/>
              </a:rPr>
              <a:t>π/</a:t>
            </a:r>
            <a:r>
              <a:rPr sz="2450" spc="75" dirty="0">
                <a:latin typeface="Times New Roman"/>
                <a:cs typeface="Times New Roman"/>
              </a:rPr>
              <a:t>3)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85" dirty="0">
                <a:latin typeface="Times New Roman"/>
                <a:cs typeface="Times New Roman"/>
              </a:rPr>
              <a:t>sin(</a:t>
            </a:r>
            <a:r>
              <a:rPr sz="2450" i="1" spc="85" dirty="0">
                <a:latin typeface="Times New Roman"/>
                <a:cs typeface="Times New Roman"/>
              </a:rPr>
              <a:t>π/</a:t>
            </a:r>
            <a:r>
              <a:rPr sz="2450" spc="85" dirty="0">
                <a:latin typeface="Times New Roman"/>
                <a:cs typeface="Times New Roman"/>
              </a:rPr>
              <a:t>3)</a:t>
            </a:r>
            <a:r>
              <a:rPr sz="2450" spc="-6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5" dirty="0">
                <a:latin typeface="Times New Roman"/>
                <a:cs typeface="Times New Roman"/>
              </a:rPr>
              <a:t> </a:t>
            </a:r>
            <a:r>
              <a:rPr sz="2450" spc="55" dirty="0">
                <a:latin typeface="Times New Roman"/>
                <a:cs typeface="Times New Roman"/>
              </a:rPr>
              <a:t>cos(</a:t>
            </a:r>
            <a:r>
              <a:rPr sz="2450" i="1" spc="55" dirty="0">
                <a:latin typeface="Times New Roman"/>
                <a:cs typeface="Times New Roman"/>
              </a:rPr>
              <a:t>π/</a:t>
            </a:r>
            <a:r>
              <a:rPr sz="2450" spc="55" dirty="0">
                <a:latin typeface="Times New Roman"/>
                <a:cs typeface="Times New Roman"/>
              </a:rPr>
              <a:t>3)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6462"/>
            <a:ext cx="69875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  <a:tabLst>
                <a:tab pos="5223510" algn="l"/>
              </a:tabLst>
            </a:pPr>
            <a:r>
              <a:rPr dirty="0"/>
              <a:t>Which</a:t>
            </a:r>
            <a:r>
              <a:rPr spc="60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the</a:t>
            </a:r>
            <a:r>
              <a:rPr spc="60" dirty="0"/>
              <a:t> </a:t>
            </a:r>
            <a:r>
              <a:rPr spc="-60" dirty="0"/>
              <a:t>following</a:t>
            </a:r>
            <a:r>
              <a:rPr spc="60" dirty="0"/>
              <a:t> </a:t>
            </a:r>
            <a:r>
              <a:rPr dirty="0"/>
              <a:t>is</a:t>
            </a:r>
            <a:r>
              <a:rPr spc="60" dirty="0"/>
              <a:t> </a:t>
            </a:r>
            <a:r>
              <a:rPr dirty="0"/>
              <a:t>equal</a:t>
            </a:r>
            <a:r>
              <a:rPr spc="65" dirty="0"/>
              <a:t> </a:t>
            </a:r>
            <a:r>
              <a:rPr dirty="0"/>
              <a:t>to</a:t>
            </a:r>
            <a:r>
              <a:rPr spc="65" dirty="0"/>
              <a:t> </a:t>
            </a:r>
            <a:r>
              <a:rPr i="1" spc="150" dirty="0">
                <a:latin typeface="Times New Roman"/>
                <a:cs typeface="Times New Roman"/>
              </a:rPr>
              <a:t>e</a:t>
            </a:r>
            <a:r>
              <a:rPr sz="3075" spc="225" baseline="24390" dirty="0">
                <a:latin typeface="Cambria"/>
                <a:cs typeface="Cambria"/>
              </a:rPr>
              <a:t>−</a:t>
            </a:r>
            <a:r>
              <a:rPr sz="3075" i="1" spc="225" baseline="24390" dirty="0">
                <a:latin typeface="Times New Roman"/>
                <a:cs typeface="Times New Roman"/>
              </a:rPr>
              <a:t>ix</a:t>
            </a:r>
            <a:r>
              <a:rPr sz="2450" spc="150" dirty="0"/>
              <a:t>?</a:t>
            </a:r>
            <a:r>
              <a:rPr sz="2450" dirty="0"/>
              <a:t>	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1730125"/>
            <a:ext cx="2690495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95" dirty="0">
                <a:latin typeface="Times New Roman"/>
                <a:cs typeface="Times New Roman"/>
              </a:rPr>
              <a:t>cos</a:t>
            </a:r>
            <a:r>
              <a:rPr sz="2450" spc="-19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-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95" dirty="0">
                <a:latin typeface="Times New Roman"/>
                <a:cs typeface="Times New Roman"/>
              </a:rPr>
              <a:t>cos</a:t>
            </a:r>
            <a:r>
              <a:rPr sz="2450" spc="-19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-50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20" dirty="0">
                <a:latin typeface="Cambria"/>
                <a:cs typeface="Cambria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20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-120" dirty="0">
                <a:latin typeface="Cambria"/>
                <a:cs typeface="Cambria"/>
              </a:rPr>
              <a:t> </a:t>
            </a:r>
            <a:r>
              <a:rPr sz="2450" spc="-95" dirty="0">
                <a:latin typeface="Times New Roman"/>
                <a:cs typeface="Times New Roman"/>
              </a:rPr>
              <a:t>cos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-5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-120" dirty="0">
                <a:latin typeface="Cambria"/>
                <a:cs typeface="Cambria"/>
              </a:rPr>
              <a:t> </a:t>
            </a:r>
            <a:r>
              <a:rPr sz="2450" spc="-95" dirty="0">
                <a:latin typeface="Times New Roman"/>
                <a:cs typeface="Times New Roman"/>
              </a:rPr>
              <a:t>cos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-5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20" dirty="0">
                <a:latin typeface="Cambria"/>
                <a:cs typeface="Cambria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6462"/>
            <a:ext cx="69875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  <a:tabLst>
                <a:tab pos="5223510" algn="l"/>
              </a:tabLst>
            </a:pPr>
            <a:r>
              <a:rPr dirty="0"/>
              <a:t>Which</a:t>
            </a:r>
            <a:r>
              <a:rPr spc="60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the</a:t>
            </a:r>
            <a:r>
              <a:rPr spc="60" dirty="0"/>
              <a:t> </a:t>
            </a:r>
            <a:r>
              <a:rPr spc="-60" dirty="0"/>
              <a:t>following</a:t>
            </a:r>
            <a:r>
              <a:rPr spc="60" dirty="0"/>
              <a:t> </a:t>
            </a:r>
            <a:r>
              <a:rPr dirty="0"/>
              <a:t>is</a:t>
            </a:r>
            <a:r>
              <a:rPr spc="60" dirty="0"/>
              <a:t> </a:t>
            </a:r>
            <a:r>
              <a:rPr dirty="0"/>
              <a:t>equal</a:t>
            </a:r>
            <a:r>
              <a:rPr spc="65" dirty="0"/>
              <a:t> </a:t>
            </a:r>
            <a:r>
              <a:rPr dirty="0"/>
              <a:t>to</a:t>
            </a:r>
            <a:r>
              <a:rPr spc="65" dirty="0"/>
              <a:t> </a:t>
            </a:r>
            <a:r>
              <a:rPr i="1" spc="150" dirty="0">
                <a:latin typeface="Times New Roman"/>
                <a:cs typeface="Times New Roman"/>
              </a:rPr>
              <a:t>e</a:t>
            </a:r>
            <a:r>
              <a:rPr sz="3075" spc="225" baseline="24390" dirty="0">
                <a:latin typeface="Cambria"/>
                <a:cs typeface="Cambria"/>
              </a:rPr>
              <a:t>−</a:t>
            </a:r>
            <a:r>
              <a:rPr sz="3075" i="1" spc="225" baseline="24390" dirty="0">
                <a:latin typeface="Times New Roman"/>
                <a:cs typeface="Times New Roman"/>
              </a:rPr>
              <a:t>ix</a:t>
            </a:r>
            <a:r>
              <a:rPr sz="2450" spc="150" dirty="0"/>
              <a:t>?</a:t>
            </a:r>
            <a:r>
              <a:rPr sz="2450" dirty="0"/>
              <a:t>	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45" y="1730125"/>
            <a:ext cx="2698115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95" dirty="0">
                <a:latin typeface="Times New Roman"/>
                <a:cs typeface="Times New Roman"/>
              </a:rPr>
              <a:t>cos</a:t>
            </a:r>
            <a:r>
              <a:rPr sz="2450" spc="-19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-5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95" dirty="0">
                <a:latin typeface="Times New Roman"/>
                <a:cs typeface="Times New Roman"/>
              </a:rPr>
              <a:t>cos</a:t>
            </a:r>
            <a:r>
              <a:rPr sz="2450" spc="-19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-50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20" dirty="0">
                <a:latin typeface="Cambria"/>
                <a:cs typeface="Cambria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20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3700" algn="l"/>
              </a:tabLst>
            </a:pP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-120" dirty="0">
                <a:latin typeface="Cambria"/>
                <a:cs typeface="Cambria"/>
              </a:rPr>
              <a:t> </a:t>
            </a:r>
            <a:r>
              <a:rPr sz="2450" spc="-95" dirty="0">
                <a:latin typeface="Times New Roman"/>
                <a:cs typeface="Times New Roman"/>
              </a:rPr>
              <a:t>cos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-5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+</a:t>
            </a:r>
            <a:r>
              <a:rPr sz="2450" spc="-50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3700" algn="l"/>
              </a:tabLst>
            </a:pP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-120" dirty="0">
                <a:latin typeface="Cambria"/>
                <a:cs typeface="Cambria"/>
              </a:rPr>
              <a:t> </a:t>
            </a:r>
            <a:r>
              <a:rPr sz="2450" spc="-95" dirty="0">
                <a:latin typeface="Times New Roman"/>
                <a:cs typeface="Times New Roman"/>
              </a:rPr>
              <a:t>cos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-55" dirty="0">
                <a:latin typeface="Times New Roman"/>
                <a:cs typeface="Times New Roman"/>
              </a:rPr>
              <a:t> </a:t>
            </a:r>
            <a:r>
              <a:rPr sz="2450" spc="555" dirty="0">
                <a:latin typeface="Cambria"/>
                <a:cs typeface="Cambria"/>
              </a:rPr>
              <a:t>−</a:t>
            </a:r>
            <a:r>
              <a:rPr sz="2450" spc="20" dirty="0">
                <a:latin typeface="Cambria"/>
                <a:cs typeface="Cambria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sin</a:t>
            </a:r>
            <a:r>
              <a:rPr sz="2450" spc="-19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4394200" algn="l"/>
              </a:tabLst>
            </a:pPr>
            <a:r>
              <a:rPr dirty="0"/>
              <a:t>Which</a:t>
            </a:r>
            <a:r>
              <a:rPr spc="275" dirty="0"/>
              <a:t> </a:t>
            </a:r>
            <a:r>
              <a:rPr dirty="0"/>
              <a:t>of</a:t>
            </a:r>
            <a:r>
              <a:rPr spc="290" dirty="0"/>
              <a:t> </a:t>
            </a:r>
            <a:r>
              <a:rPr dirty="0"/>
              <a:t>the</a:t>
            </a:r>
            <a:r>
              <a:rPr spc="285" dirty="0"/>
              <a:t> </a:t>
            </a:r>
            <a:r>
              <a:rPr spc="-55" dirty="0"/>
              <a:t>following</a:t>
            </a:r>
            <a:r>
              <a:rPr spc="290" dirty="0"/>
              <a:t> </a:t>
            </a:r>
            <a:r>
              <a:rPr dirty="0"/>
              <a:t>represents</a:t>
            </a:r>
            <a:r>
              <a:rPr spc="285" dirty="0"/>
              <a:t> </a:t>
            </a:r>
            <a:r>
              <a:rPr dirty="0"/>
              <a:t>all</a:t>
            </a:r>
            <a:r>
              <a:rPr spc="285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dirty="0"/>
              <a:t>points</a:t>
            </a:r>
            <a:r>
              <a:rPr spc="285" dirty="0"/>
              <a:t> </a:t>
            </a:r>
            <a:r>
              <a:rPr dirty="0"/>
              <a:t>on</a:t>
            </a:r>
            <a:r>
              <a:rPr spc="285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spc="-10" dirty="0"/>
              <a:t>complex </a:t>
            </a:r>
            <a:r>
              <a:rPr dirty="0"/>
              <a:t>plane</a:t>
            </a:r>
            <a:r>
              <a:rPr spc="140" dirty="0"/>
              <a:t> </a:t>
            </a:r>
            <a:r>
              <a:rPr dirty="0"/>
              <a:t>with</a:t>
            </a:r>
            <a:r>
              <a:rPr spc="135" dirty="0"/>
              <a:t> </a:t>
            </a:r>
            <a:r>
              <a:rPr i="1" spc="160" dirty="0">
                <a:latin typeface="Times New Roman"/>
                <a:cs typeface="Times New Roman"/>
              </a:rPr>
              <a:t>ϕ</a:t>
            </a:r>
            <a:r>
              <a:rPr i="1" spc="140" dirty="0">
                <a:latin typeface="Times New Roman"/>
                <a:cs typeface="Times New Roman"/>
              </a:rPr>
              <a:t> </a:t>
            </a:r>
            <a:r>
              <a:rPr dirty="0"/>
              <a:t>equal</a:t>
            </a:r>
            <a:r>
              <a:rPr spc="145" dirty="0"/>
              <a:t> </a:t>
            </a:r>
            <a:r>
              <a:rPr dirty="0"/>
              <a:t>to</a:t>
            </a:r>
            <a:r>
              <a:rPr spc="140" dirty="0"/>
              <a:t> </a:t>
            </a:r>
            <a:r>
              <a:rPr dirty="0"/>
              <a:t>a</a:t>
            </a:r>
            <a:r>
              <a:rPr spc="135" dirty="0"/>
              <a:t> </a:t>
            </a:r>
            <a:r>
              <a:rPr spc="-10" dirty="0"/>
              <a:t>constant?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276987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2857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ray,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half-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circle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wedge</a:t>
            </a:r>
            <a:endParaRPr sz="2450">
              <a:latin typeface="Times New Roman"/>
              <a:cs typeface="Times New Roman"/>
            </a:endParaRPr>
          </a:p>
          <a:p>
            <a:pPr marL="3683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4394200" algn="l"/>
              </a:tabLst>
            </a:pPr>
            <a:r>
              <a:rPr dirty="0"/>
              <a:t>Which</a:t>
            </a:r>
            <a:r>
              <a:rPr spc="275" dirty="0"/>
              <a:t> </a:t>
            </a:r>
            <a:r>
              <a:rPr dirty="0"/>
              <a:t>of</a:t>
            </a:r>
            <a:r>
              <a:rPr spc="290" dirty="0"/>
              <a:t> </a:t>
            </a:r>
            <a:r>
              <a:rPr dirty="0"/>
              <a:t>the</a:t>
            </a:r>
            <a:r>
              <a:rPr spc="285" dirty="0"/>
              <a:t> </a:t>
            </a:r>
            <a:r>
              <a:rPr spc="-55" dirty="0"/>
              <a:t>following</a:t>
            </a:r>
            <a:r>
              <a:rPr spc="290" dirty="0"/>
              <a:t> </a:t>
            </a:r>
            <a:r>
              <a:rPr dirty="0"/>
              <a:t>represents</a:t>
            </a:r>
            <a:r>
              <a:rPr spc="285" dirty="0"/>
              <a:t> </a:t>
            </a:r>
            <a:r>
              <a:rPr dirty="0"/>
              <a:t>all</a:t>
            </a:r>
            <a:r>
              <a:rPr spc="285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dirty="0"/>
              <a:t>points</a:t>
            </a:r>
            <a:r>
              <a:rPr spc="285" dirty="0"/>
              <a:t> </a:t>
            </a:r>
            <a:r>
              <a:rPr dirty="0"/>
              <a:t>on</a:t>
            </a:r>
            <a:r>
              <a:rPr spc="285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spc="-10" dirty="0"/>
              <a:t>complex </a:t>
            </a:r>
            <a:r>
              <a:rPr dirty="0"/>
              <a:t>plane</a:t>
            </a:r>
            <a:r>
              <a:rPr spc="140" dirty="0"/>
              <a:t> </a:t>
            </a:r>
            <a:r>
              <a:rPr dirty="0"/>
              <a:t>with</a:t>
            </a:r>
            <a:r>
              <a:rPr spc="135" dirty="0"/>
              <a:t> </a:t>
            </a:r>
            <a:r>
              <a:rPr i="1" spc="160" dirty="0">
                <a:latin typeface="Times New Roman"/>
                <a:cs typeface="Times New Roman"/>
              </a:rPr>
              <a:t>ϕ</a:t>
            </a:r>
            <a:r>
              <a:rPr i="1" spc="140" dirty="0">
                <a:latin typeface="Times New Roman"/>
                <a:cs typeface="Times New Roman"/>
              </a:rPr>
              <a:t> </a:t>
            </a:r>
            <a:r>
              <a:rPr dirty="0"/>
              <a:t>equal</a:t>
            </a:r>
            <a:r>
              <a:rPr spc="145" dirty="0"/>
              <a:t> </a:t>
            </a:r>
            <a:r>
              <a:rPr dirty="0"/>
              <a:t>to</a:t>
            </a:r>
            <a:r>
              <a:rPr spc="140" dirty="0"/>
              <a:t> </a:t>
            </a:r>
            <a:r>
              <a:rPr dirty="0"/>
              <a:t>a</a:t>
            </a:r>
            <a:r>
              <a:rPr spc="135" dirty="0"/>
              <a:t> </a:t>
            </a:r>
            <a:r>
              <a:rPr spc="-10" dirty="0"/>
              <a:t>constant?</a:t>
            </a:r>
            <a:r>
              <a:rPr dirty="0"/>
              <a:t>	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2776855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3619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ray,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half-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317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circle</a:t>
            </a:r>
            <a:endParaRPr sz="245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wedge</a:t>
            </a:r>
            <a:endParaRPr sz="2450">
              <a:latin typeface="Times New Roman"/>
              <a:cs typeface="Times New Roman"/>
            </a:endParaRPr>
          </a:p>
          <a:p>
            <a:pPr marL="444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B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6462"/>
            <a:ext cx="706437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</a:pPr>
            <a:r>
              <a:rPr dirty="0"/>
              <a:t>Does</a:t>
            </a:r>
            <a:r>
              <a:rPr spc="45" dirty="0"/>
              <a:t> </a:t>
            </a:r>
            <a:r>
              <a:rPr dirty="0"/>
              <a:t>the</a:t>
            </a:r>
            <a:r>
              <a:rPr spc="100" dirty="0"/>
              <a:t> </a:t>
            </a:r>
            <a:r>
              <a:rPr dirty="0"/>
              <a:t>function</a:t>
            </a:r>
            <a:r>
              <a:rPr spc="90" dirty="0"/>
              <a:t> </a:t>
            </a:r>
            <a:r>
              <a:rPr i="1" spc="145" dirty="0">
                <a:latin typeface="Times New Roman"/>
                <a:cs typeface="Times New Roman"/>
              </a:rPr>
              <a:t>z</a:t>
            </a:r>
            <a:r>
              <a:rPr spc="145" dirty="0"/>
              <a:t>(</a:t>
            </a:r>
            <a:r>
              <a:rPr i="1" spc="145" dirty="0">
                <a:latin typeface="Times New Roman"/>
                <a:cs typeface="Times New Roman"/>
              </a:rPr>
              <a:t>t</a:t>
            </a:r>
            <a:r>
              <a:rPr spc="145" dirty="0"/>
              <a:t>)</a:t>
            </a:r>
            <a:r>
              <a:rPr spc="45" dirty="0"/>
              <a:t> </a:t>
            </a:r>
            <a:r>
              <a:rPr spc="385" dirty="0"/>
              <a:t>=</a:t>
            </a:r>
            <a:r>
              <a:rPr spc="40" dirty="0"/>
              <a:t> </a:t>
            </a:r>
            <a:r>
              <a:rPr i="1" spc="95" dirty="0">
                <a:latin typeface="Times New Roman"/>
                <a:cs typeface="Times New Roman"/>
              </a:rPr>
              <a:t>e</a:t>
            </a:r>
            <a:r>
              <a:rPr sz="3075" i="1" spc="142" baseline="24390" dirty="0">
                <a:latin typeface="Times New Roman"/>
                <a:cs typeface="Times New Roman"/>
              </a:rPr>
              <a:t>it</a:t>
            </a:r>
            <a:r>
              <a:rPr sz="3075" i="1" spc="367" baseline="24390" dirty="0">
                <a:latin typeface="Times New Roman"/>
                <a:cs typeface="Times New Roman"/>
              </a:rPr>
              <a:t> </a:t>
            </a:r>
            <a:r>
              <a:rPr sz="2450" dirty="0"/>
              <a:t>represent</a:t>
            </a:r>
            <a:r>
              <a:rPr sz="2450" spc="100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(Choose</a:t>
            </a:r>
            <a:r>
              <a:rPr sz="2450" spc="100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1730125"/>
            <a:ext cx="3176905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increasing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decreasing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periodic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6462"/>
            <a:ext cx="706437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</a:pPr>
            <a:r>
              <a:rPr dirty="0"/>
              <a:t>Does</a:t>
            </a:r>
            <a:r>
              <a:rPr spc="45" dirty="0"/>
              <a:t> </a:t>
            </a:r>
            <a:r>
              <a:rPr dirty="0"/>
              <a:t>the</a:t>
            </a:r>
            <a:r>
              <a:rPr spc="100" dirty="0"/>
              <a:t> </a:t>
            </a:r>
            <a:r>
              <a:rPr dirty="0"/>
              <a:t>function</a:t>
            </a:r>
            <a:r>
              <a:rPr spc="90" dirty="0"/>
              <a:t> </a:t>
            </a:r>
            <a:r>
              <a:rPr i="1" spc="145" dirty="0">
                <a:latin typeface="Times New Roman"/>
                <a:cs typeface="Times New Roman"/>
              </a:rPr>
              <a:t>z</a:t>
            </a:r>
            <a:r>
              <a:rPr spc="145" dirty="0"/>
              <a:t>(</a:t>
            </a:r>
            <a:r>
              <a:rPr i="1" spc="145" dirty="0">
                <a:latin typeface="Times New Roman"/>
                <a:cs typeface="Times New Roman"/>
              </a:rPr>
              <a:t>t</a:t>
            </a:r>
            <a:r>
              <a:rPr spc="145" dirty="0"/>
              <a:t>)</a:t>
            </a:r>
            <a:r>
              <a:rPr spc="45" dirty="0"/>
              <a:t> </a:t>
            </a:r>
            <a:r>
              <a:rPr spc="385" dirty="0"/>
              <a:t>=</a:t>
            </a:r>
            <a:r>
              <a:rPr spc="40" dirty="0"/>
              <a:t> </a:t>
            </a:r>
            <a:r>
              <a:rPr i="1" spc="95" dirty="0">
                <a:latin typeface="Times New Roman"/>
                <a:cs typeface="Times New Roman"/>
              </a:rPr>
              <a:t>e</a:t>
            </a:r>
            <a:r>
              <a:rPr sz="3075" i="1" spc="142" baseline="24390" dirty="0">
                <a:latin typeface="Times New Roman"/>
                <a:cs typeface="Times New Roman"/>
              </a:rPr>
              <a:t>it</a:t>
            </a:r>
            <a:r>
              <a:rPr sz="3075" i="1" spc="367" baseline="24390" dirty="0">
                <a:latin typeface="Times New Roman"/>
                <a:cs typeface="Times New Roman"/>
              </a:rPr>
              <a:t> </a:t>
            </a:r>
            <a:r>
              <a:rPr sz="2450" dirty="0"/>
              <a:t>represent</a:t>
            </a:r>
            <a:r>
              <a:rPr sz="2450" spc="100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.</a:t>
            </a:r>
            <a:r>
              <a:rPr sz="2450" spc="-225" dirty="0"/>
              <a:t> </a:t>
            </a:r>
            <a:r>
              <a:rPr sz="2450" dirty="0"/>
              <a:t>(Choose</a:t>
            </a:r>
            <a:r>
              <a:rPr sz="2450" spc="100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58" y="1730125"/>
            <a:ext cx="8292465" cy="54533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increasing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endParaRPr sz="2450">
              <a:latin typeface="Times New Roman"/>
              <a:cs typeface="Times New Roman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decreasing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endParaRPr sz="2450">
              <a:latin typeface="Times New Roman"/>
              <a:cs typeface="Times New Roman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periodic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endParaRPr sz="2450">
              <a:latin typeface="Times New Roman"/>
              <a:cs typeface="Times New Roman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constant</a:t>
            </a:r>
            <a:r>
              <a:rPr sz="2450" spc="2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function</a:t>
            </a:r>
            <a:endParaRPr sz="2450">
              <a:latin typeface="Times New Roman"/>
              <a:cs typeface="Times New Roman"/>
            </a:endParaRPr>
          </a:p>
          <a:p>
            <a:pPr marL="407034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</a:t>
            </a:r>
            <a:endParaRPr sz="2450">
              <a:latin typeface="Times New Roman"/>
              <a:cs typeface="Times New Roman"/>
            </a:endParaRPr>
          </a:p>
          <a:p>
            <a:pPr marL="36195" marR="177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204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105" dirty="0">
                <a:latin typeface="Times New Roman"/>
                <a:cs typeface="Times New Roman"/>
              </a:rPr>
              <a:t>Part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what</a:t>
            </a:r>
            <a:r>
              <a:rPr sz="2450" spc="1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makes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tricky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words </a:t>
            </a:r>
            <a:r>
              <a:rPr sz="2450" dirty="0">
                <a:latin typeface="Times New Roman"/>
                <a:cs typeface="Times New Roman"/>
              </a:rPr>
              <a:t>“increasing”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“decreasing”</a:t>
            </a:r>
            <a:r>
              <a:rPr sz="2450" spc="2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don’t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apply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2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complex</a:t>
            </a:r>
            <a:r>
              <a:rPr sz="2450" spc="24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numbers. </a:t>
            </a:r>
            <a:r>
              <a:rPr sz="2450" dirty="0">
                <a:latin typeface="Times New Roman"/>
                <a:cs typeface="Times New Roman"/>
              </a:rPr>
              <a:t>(More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generally,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relationships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“greater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than”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“less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Times New Roman"/>
                <a:cs typeface="Times New Roman"/>
              </a:rPr>
              <a:t>than” </a:t>
            </a:r>
            <a:r>
              <a:rPr sz="2450" dirty="0">
                <a:latin typeface="Times New Roman"/>
                <a:cs typeface="Times New Roman"/>
              </a:rPr>
              <a:t>apply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only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real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numbers.)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i="1" spc="95" dirty="0">
                <a:latin typeface="Times New Roman"/>
                <a:cs typeface="Times New Roman"/>
              </a:rPr>
              <a:t>e</a:t>
            </a:r>
            <a:r>
              <a:rPr sz="3075" i="1" spc="142" baseline="24390" dirty="0">
                <a:latin typeface="Times New Roman"/>
                <a:cs typeface="Times New Roman"/>
              </a:rPr>
              <a:t>it</a:t>
            </a:r>
            <a:r>
              <a:rPr sz="3075" i="1" spc="284" baseline="243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periodic:</a:t>
            </a:r>
            <a:r>
              <a:rPr sz="2450" spc="31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loops </a:t>
            </a:r>
            <a:r>
              <a:rPr sz="2450" dirty="0">
                <a:latin typeface="Times New Roman"/>
                <a:cs typeface="Times New Roman"/>
              </a:rPr>
              <a:t>eternally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around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unit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circle.</a:t>
            </a:r>
            <a:r>
              <a:rPr sz="2450" spc="165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(So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even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if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“increasing”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was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a </a:t>
            </a:r>
            <a:r>
              <a:rPr sz="2450" dirty="0">
                <a:latin typeface="Times New Roman"/>
                <a:cs typeface="Times New Roman"/>
              </a:rPr>
              <a:t>valid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option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here,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could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possibly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always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apply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periodic function!)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265" dirty="0"/>
              <a:t> </a:t>
            </a:r>
            <a:r>
              <a:rPr dirty="0"/>
              <a:t>of</a:t>
            </a:r>
            <a:r>
              <a:rPr spc="27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40" dirty="0"/>
              <a:t>following</a:t>
            </a:r>
            <a:r>
              <a:rPr spc="275" dirty="0"/>
              <a:t> </a:t>
            </a:r>
            <a:r>
              <a:rPr dirty="0"/>
              <a:t>represents</a:t>
            </a:r>
            <a:r>
              <a:rPr spc="270" dirty="0"/>
              <a:t> </a:t>
            </a:r>
            <a:r>
              <a:rPr dirty="0"/>
              <a:t>all</a:t>
            </a:r>
            <a:r>
              <a:rPr spc="275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dirty="0"/>
              <a:t>points</a:t>
            </a:r>
            <a:r>
              <a:rPr spc="270" dirty="0"/>
              <a:t> </a:t>
            </a:r>
            <a:r>
              <a:rPr dirty="0"/>
              <a:t>on</a:t>
            </a:r>
            <a:r>
              <a:rPr spc="275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complex </a:t>
            </a:r>
            <a:r>
              <a:rPr dirty="0"/>
              <a:t>plane</a:t>
            </a:r>
            <a:r>
              <a:rPr spc="360" dirty="0"/>
              <a:t> </a:t>
            </a:r>
            <a:r>
              <a:rPr dirty="0"/>
              <a:t>of</a:t>
            </a:r>
            <a:r>
              <a:rPr spc="375" dirty="0"/>
              <a:t> </a:t>
            </a:r>
            <a:r>
              <a:rPr dirty="0"/>
              <a:t>the</a:t>
            </a:r>
            <a:r>
              <a:rPr spc="370" dirty="0"/>
              <a:t> </a:t>
            </a:r>
            <a:r>
              <a:rPr dirty="0"/>
              <a:t>form</a:t>
            </a:r>
            <a:r>
              <a:rPr spc="380" dirty="0"/>
              <a:t> </a:t>
            </a:r>
            <a:r>
              <a:rPr i="1" spc="170" dirty="0">
                <a:latin typeface="Times New Roman"/>
                <a:cs typeface="Times New Roman"/>
              </a:rPr>
              <a:t>z</a:t>
            </a:r>
            <a:r>
              <a:rPr i="1" spc="5" dirty="0">
                <a:latin typeface="Times New Roman"/>
                <a:cs typeface="Times New Roman"/>
              </a:rPr>
              <a:t>  </a:t>
            </a:r>
            <a:r>
              <a:rPr spc="385" dirty="0"/>
              <a:t>=</a:t>
            </a:r>
            <a:r>
              <a:rPr spc="530" dirty="0"/>
              <a:t> </a:t>
            </a:r>
            <a:r>
              <a:rPr spc="60" dirty="0"/>
              <a:t>5</a:t>
            </a:r>
            <a:r>
              <a:rPr i="1" spc="60" dirty="0">
                <a:latin typeface="Times New Roman"/>
                <a:cs typeface="Times New Roman"/>
              </a:rPr>
              <a:t>e</a:t>
            </a:r>
            <a:r>
              <a:rPr sz="3075" i="1" spc="89" baseline="24390" dirty="0">
                <a:latin typeface="Times New Roman"/>
                <a:cs typeface="Times New Roman"/>
              </a:rPr>
              <a:t>iα</a:t>
            </a:r>
            <a:r>
              <a:rPr sz="3075" i="1" spc="7" baseline="24390" dirty="0">
                <a:latin typeface="Times New Roman"/>
                <a:cs typeface="Times New Roman"/>
              </a:rPr>
              <a:t>  </a:t>
            </a:r>
            <a:r>
              <a:rPr sz="2450" dirty="0"/>
              <a:t>where</a:t>
            </a:r>
            <a:r>
              <a:rPr sz="2450" spc="380" dirty="0"/>
              <a:t> </a:t>
            </a:r>
            <a:r>
              <a:rPr sz="2450" i="1" spc="240" dirty="0">
                <a:latin typeface="Times New Roman"/>
                <a:cs typeface="Times New Roman"/>
              </a:rPr>
              <a:t>α</a:t>
            </a:r>
            <a:r>
              <a:rPr sz="2450" i="1" spc="390" dirty="0">
                <a:latin typeface="Times New Roman"/>
                <a:cs typeface="Times New Roman"/>
              </a:rPr>
              <a:t> </a:t>
            </a:r>
            <a:r>
              <a:rPr sz="2450" dirty="0"/>
              <a:t>can</a:t>
            </a:r>
            <a:r>
              <a:rPr sz="2450" spc="375" dirty="0"/>
              <a:t> </a:t>
            </a:r>
            <a:r>
              <a:rPr sz="2450" dirty="0"/>
              <a:t>be</a:t>
            </a:r>
            <a:r>
              <a:rPr sz="2450" spc="370" dirty="0"/>
              <a:t> </a:t>
            </a:r>
            <a:r>
              <a:rPr sz="2450" dirty="0"/>
              <a:t>any</a:t>
            </a:r>
            <a:r>
              <a:rPr sz="2450" spc="375" dirty="0"/>
              <a:t> </a:t>
            </a:r>
            <a:r>
              <a:rPr sz="2450" dirty="0"/>
              <a:t>real</a:t>
            </a:r>
            <a:r>
              <a:rPr sz="2450" spc="375" dirty="0"/>
              <a:t> </a:t>
            </a:r>
            <a:r>
              <a:rPr sz="2450" spc="-10" dirty="0"/>
              <a:t>number? </a:t>
            </a:r>
            <a:r>
              <a:rPr sz="2450" dirty="0"/>
              <a:t>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421615"/>
            <a:ext cx="276987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2857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half-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circle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wedge</a:t>
            </a:r>
            <a:endParaRPr sz="2450">
              <a:latin typeface="Times New Roman"/>
              <a:cs typeface="Times New Roman"/>
            </a:endParaRPr>
          </a:p>
          <a:p>
            <a:pPr marL="3683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265" dirty="0"/>
              <a:t> </a:t>
            </a:r>
            <a:r>
              <a:rPr dirty="0"/>
              <a:t>of</a:t>
            </a:r>
            <a:r>
              <a:rPr spc="27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40" dirty="0"/>
              <a:t>following</a:t>
            </a:r>
            <a:r>
              <a:rPr spc="275" dirty="0"/>
              <a:t> </a:t>
            </a:r>
            <a:r>
              <a:rPr dirty="0"/>
              <a:t>represents</a:t>
            </a:r>
            <a:r>
              <a:rPr spc="270" dirty="0"/>
              <a:t> </a:t>
            </a:r>
            <a:r>
              <a:rPr dirty="0"/>
              <a:t>all</a:t>
            </a:r>
            <a:r>
              <a:rPr spc="275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dirty="0"/>
              <a:t>points</a:t>
            </a:r>
            <a:r>
              <a:rPr spc="270" dirty="0"/>
              <a:t> </a:t>
            </a:r>
            <a:r>
              <a:rPr dirty="0"/>
              <a:t>on</a:t>
            </a:r>
            <a:r>
              <a:rPr spc="275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complex </a:t>
            </a:r>
            <a:r>
              <a:rPr dirty="0"/>
              <a:t>plane</a:t>
            </a:r>
            <a:r>
              <a:rPr spc="360" dirty="0"/>
              <a:t> </a:t>
            </a:r>
            <a:r>
              <a:rPr dirty="0"/>
              <a:t>of</a:t>
            </a:r>
            <a:r>
              <a:rPr spc="375" dirty="0"/>
              <a:t> </a:t>
            </a:r>
            <a:r>
              <a:rPr dirty="0"/>
              <a:t>the</a:t>
            </a:r>
            <a:r>
              <a:rPr spc="370" dirty="0"/>
              <a:t> </a:t>
            </a:r>
            <a:r>
              <a:rPr dirty="0"/>
              <a:t>form</a:t>
            </a:r>
            <a:r>
              <a:rPr spc="380" dirty="0"/>
              <a:t> </a:t>
            </a:r>
            <a:r>
              <a:rPr i="1" spc="170" dirty="0">
                <a:latin typeface="Times New Roman"/>
                <a:cs typeface="Times New Roman"/>
              </a:rPr>
              <a:t>z</a:t>
            </a:r>
            <a:r>
              <a:rPr i="1" spc="5" dirty="0">
                <a:latin typeface="Times New Roman"/>
                <a:cs typeface="Times New Roman"/>
              </a:rPr>
              <a:t>  </a:t>
            </a:r>
            <a:r>
              <a:rPr spc="385" dirty="0"/>
              <a:t>=</a:t>
            </a:r>
            <a:r>
              <a:rPr spc="530" dirty="0"/>
              <a:t> </a:t>
            </a:r>
            <a:r>
              <a:rPr spc="60" dirty="0"/>
              <a:t>5</a:t>
            </a:r>
            <a:r>
              <a:rPr i="1" spc="60" dirty="0">
                <a:latin typeface="Times New Roman"/>
                <a:cs typeface="Times New Roman"/>
              </a:rPr>
              <a:t>e</a:t>
            </a:r>
            <a:r>
              <a:rPr sz="3075" i="1" spc="89" baseline="24390" dirty="0">
                <a:latin typeface="Times New Roman"/>
                <a:cs typeface="Times New Roman"/>
              </a:rPr>
              <a:t>iα</a:t>
            </a:r>
            <a:r>
              <a:rPr sz="3075" i="1" spc="7" baseline="24390" dirty="0">
                <a:latin typeface="Times New Roman"/>
                <a:cs typeface="Times New Roman"/>
              </a:rPr>
              <a:t>  </a:t>
            </a:r>
            <a:r>
              <a:rPr sz="2450" dirty="0"/>
              <a:t>where</a:t>
            </a:r>
            <a:r>
              <a:rPr sz="2450" spc="380" dirty="0"/>
              <a:t> </a:t>
            </a:r>
            <a:r>
              <a:rPr sz="2450" i="1" spc="240" dirty="0">
                <a:latin typeface="Times New Roman"/>
                <a:cs typeface="Times New Roman"/>
              </a:rPr>
              <a:t>α</a:t>
            </a:r>
            <a:r>
              <a:rPr sz="2450" i="1" spc="390" dirty="0">
                <a:latin typeface="Times New Roman"/>
                <a:cs typeface="Times New Roman"/>
              </a:rPr>
              <a:t> </a:t>
            </a:r>
            <a:r>
              <a:rPr sz="2450" dirty="0"/>
              <a:t>can</a:t>
            </a:r>
            <a:r>
              <a:rPr sz="2450" spc="375" dirty="0"/>
              <a:t> </a:t>
            </a:r>
            <a:r>
              <a:rPr sz="2450" dirty="0"/>
              <a:t>be</a:t>
            </a:r>
            <a:r>
              <a:rPr sz="2450" spc="370" dirty="0"/>
              <a:t> </a:t>
            </a:r>
            <a:r>
              <a:rPr sz="2450" dirty="0"/>
              <a:t>any</a:t>
            </a:r>
            <a:r>
              <a:rPr sz="2450" spc="375" dirty="0"/>
              <a:t> </a:t>
            </a:r>
            <a:r>
              <a:rPr sz="2450" dirty="0"/>
              <a:t>real</a:t>
            </a:r>
            <a:r>
              <a:rPr sz="2450" spc="375" dirty="0"/>
              <a:t> </a:t>
            </a:r>
            <a:r>
              <a:rPr sz="2450" spc="-10" dirty="0"/>
              <a:t>number? </a:t>
            </a:r>
            <a:r>
              <a:rPr sz="2450" dirty="0"/>
              <a:t>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2776855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3619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half-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317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circle</a:t>
            </a:r>
            <a:endParaRPr sz="245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wedge</a:t>
            </a:r>
            <a:endParaRPr sz="2450">
              <a:latin typeface="Times New Roman"/>
              <a:cs typeface="Times New Roman"/>
            </a:endParaRPr>
          </a:p>
          <a:p>
            <a:pPr marL="4445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265" dirty="0"/>
              <a:t> </a:t>
            </a:r>
            <a:r>
              <a:rPr dirty="0"/>
              <a:t>of</a:t>
            </a:r>
            <a:r>
              <a:rPr spc="27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40" dirty="0"/>
              <a:t>following</a:t>
            </a:r>
            <a:r>
              <a:rPr spc="275" dirty="0"/>
              <a:t> </a:t>
            </a:r>
            <a:r>
              <a:rPr dirty="0"/>
              <a:t>represents</a:t>
            </a:r>
            <a:r>
              <a:rPr spc="270" dirty="0"/>
              <a:t> </a:t>
            </a:r>
            <a:r>
              <a:rPr dirty="0"/>
              <a:t>all</a:t>
            </a:r>
            <a:r>
              <a:rPr spc="275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dirty="0"/>
              <a:t>points</a:t>
            </a:r>
            <a:r>
              <a:rPr spc="270" dirty="0"/>
              <a:t> </a:t>
            </a:r>
            <a:r>
              <a:rPr dirty="0"/>
              <a:t>on</a:t>
            </a:r>
            <a:r>
              <a:rPr spc="275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complex </a:t>
            </a:r>
            <a:r>
              <a:rPr dirty="0"/>
              <a:t>plane</a:t>
            </a:r>
            <a:r>
              <a:rPr spc="475" dirty="0"/>
              <a:t> </a:t>
            </a:r>
            <a:r>
              <a:rPr dirty="0"/>
              <a:t>of</a:t>
            </a:r>
            <a:r>
              <a:rPr spc="475" dirty="0"/>
              <a:t> </a:t>
            </a:r>
            <a:r>
              <a:rPr dirty="0"/>
              <a:t>the</a:t>
            </a:r>
            <a:r>
              <a:rPr spc="475" dirty="0"/>
              <a:t> </a:t>
            </a:r>
            <a:r>
              <a:rPr dirty="0"/>
              <a:t>form</a:t>
            </a:r>
            <a:r>
              <a:rPr spc="484" dirty="0"/>
              <a:t> </a:t>
            </a:r>
            <a:r>
              <a:rPr i="1" spc="170" dirty="0">
                <a:latin typeface="Times New Roman"/>
                <a:cs typeface="Times New Roman"/>
              </a:rPr>
              <a:t>z</a:t>
            </a:r>
            <a:r>
              <a:rPr i="1" spc="95" dirty="0">
                <a:latin typeface="Times New Roman"/>
                <a:cs typeface="Times New Roman"/>
              </a:rPr>
              <a:t>  </a:t>
            </a:r>
            <a:r>
              <a:rPr spc="385" dirty="0"/>
              <a:t>=</a:t>
            </a:r>
            <a:r>
              <a:rPr spc="50" dirty="0"/>
              <a:t>  </a:t>
            </a:r>
            <a:r>
              <a:rPr i="1" spc="120" dirty="0">
                <a:latin typeface="Times New Roman"/>
                <a:cs typeface="Times New Roman"/>
              </a:rPr>
              <a:t>te</a:t>
            </a:r>
            <a:r>
              <a:rPr sz="3075" i="1" spc="179" baseline="24390" dirty="0">
                <a:latin typeface="Times New Roman"/>
                <a:cs typeface="Times New Roman"/>
              </a:rPr>
              <a:t>it</a:t>
            </a:r>
            <a:r>
              <a:rPr sz="3075" i="1" spc="82" baseline="24390" dirty="0">
                <a:latin typeface="Times New Roman"/>
                <a:cs typeface="Times New Roman"/>
              </a:rPr>
              <a:t>  </a:t>
            </a:r>
            <a:r>
              <a:rPr sz="2450" dirty="0"/>
              <a:t>where</a:t>
            </a:r>
            <a:r>
              <a:rPr sz="2450" spc="480" dirty="0"/>
              <a:t> </a:t>
            </a:r>
            <a:r>
              <a:rPr sz="2450" i="1" spc="195" dirty="0">
                <a:latin typeface="Times New Roman"/>
                <a:cs typeface="Times New Roman"/>
              </a:rPr>
              <a:t>t</a:t>
            </a:r>
            <a:r>
              <a:rPr sz="2450" i="1" spc="475" dirty="0">
                <a:latin typeface="Times New Roman"/>
                <a:cs typeface="Times New Roman"/>
              </a:rPr>
              <a:t> </a:t>
            </a:r>
            <a:r>
              <a:rPr sz="2450" dirty="0"/>
              <a:t>can</a:t>
            </a:r>
            <a:r>
              <a:rPr sz="2450" spc="480" dirty="0"/>
              <a:t> </a:t>
            </a:r>
            <a:r>
              <a:rPr sz="2450" dirty="0"/>
              <a:t>be</a:t>
            </a:r>
            <a:r>
              <a:rPr sz="2450" spc="475" dirty="0"/>
              <a:t> </a:t>
            </a:r>
            <a:r>
              <a:rPr sz="2450" dirty="0"/>
              <a:t>any</a:t>
            </a:r>
            <a:r>
              <a:rPr sz="2450" spc="475" dirty="0"/>
              <a:t> </a:t>
            </a:r>
            <a:r>
              <a:rPr sz="2450" dirty="0"/>
              <a:t>real</a:t>
            </a:r>
            <a:r>
              <a:rPr sz="2450" spc="470" dirty="0"/>
              <a:t> </a:t>
            </a:r>
            <a:r>
              <a:rPr sz="2450" spc="-10" dirty="0"/>
              <a:t>number? </a:t>
            </a:r>
            <a:r>
              <a:rPr sz="2450" dirty="0"/>
              <a:t>(Choose</a:t>
            </a:r>
            <a:r>
              <a:rPr sz="2450" spc="-65" dirty="0"/>
              <a:t> </a:t>
            </a:r>
            <a:r>
              <a:rPr sz="2450" spc="-10" dirty="0"/>
              <a:t>one.)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421615"/>
            <a:ext cx="276987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140"/>
              </a:spcBef>
            </a:pPr>
            <a:r>
              <a:rPr sz="2450" dirty="0">
                <a:latin typeface="Times New Roman"/>
                <a:cs typeface="Times New Roman"/>
              </a:rPr>
              <a:t>A.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2857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B.</a:t>
            </a:r>
            <a:r>
              <a:rPr sz="2450" spc="-5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half-</a:t>
            </a:r>
            <a:r>
              <a:rPr sz="2450" spc="-20" dirty="0">
                <a:latin typeface="Times New Roman"/>
                <a:cs typeface="Times New Roman"/>
              </a:rPr>
              <a:t>line</a:t>
            </a:r>
            <a:endParaRPr sz="245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circle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wedge</a:t>
            </a:r>
            <a:endParaRPr sz="2450">
              <a:latin typeface="Times New Roman"/>
              <a:cs typeface="Times New Roman"/>
            </a:endParaRPr>
          </a:p>
          <a:p>
            <a:pPr marL="3683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Times New Roman"/>
                <a:cs typeface="Times New Roman"/>
              </a:rPr>
              <a:t>E.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None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above.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378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754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20" dirty="0"/>
              <a:t> </a:t>
            </a:r>
            <a:r>
              <a:rPr dirty="0"/>
              <a:t>relationship</a:t>
            </a:r>
            <a:r>
              <a:rPr spc="15" dirty="0"/>
              <a:t> </a:t>
            </a:r>
            <a:r>
              <a:rPr spc="-10" dirty="0"/>
              <a:t>between</a:t>
            </a:r>
            <a:r>
              <a:rPr spc="20" dirty="0"/>
              <a:t> </a:t>
            </a:r>
            <a:r>
              <a:rPr spc="-55" dirty="0"/>
              <a:t>force</a:t>
            </a:r>
            <a:r>
              <a:rPr spc="15" dirty="0"/>
              <a:t> </a:t>
            </a:r>
            <a:r>
              <a:rPr dirty="0"/>
              <a:t>and</a:t>
            </a:r>
            <a:r>
              <a:rPr spc="20" dirty="0"/>
              <a:t> </a:t>
            </a:r>
            <a:r>
              <a:rPr dirty="0"/>
              <a:t>potential</a:t>
            </a:r>
            <a:r>
              <a:rPr spc="15" dirty="0"/>
              <a:t> </a:t>
            </a:r>
            <a:r>
              <a:rPr spc="-10" dirty="0"/>
              <a:t>energy</a:t>
            </a:r>
            <a:r>
              <a:rPr spc="20" dirty="0"/>
              <a:t> </a:t>
            </a:r>
            <a:r>
              <a:rPr dirty="0"/>
              <a:t>can</a:t>
            </a:r>
            <a:r>
              <a:rPr spc="20" dirty="0"/>
              <a:t> </a:t>
            </a:r>
            <a:r>
              <a:rPr dirty="0"/>
              <a:t>be</a:t>
            </a:r>
            <a:r>
              <a:rPr spc="20" dirty="0"/>
              <a:t> </a:t>
            </a:r>
            <a:r>
              <a:rPr spc="-10" dirty="0"/>
              <a:t>briefly </a:t>
            </a:r>
            <a:r>
              <a:rPr dirty="0"/>
              <a:t>summarized</a:t>
            </a:r>
            <a:r>
              <a:rPr spc="-100" dirty="0"/>
              <a:t> </a:t>
            </a:r>
            <a:r>
              <a:rPr spc="-10" dirty="0"/>
              <a:t>as.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5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26770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High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means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strong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force.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55" dirty="0">
                <a:latin typeface="Times New Roman"/>
                <a:cs typeface="Times New Roman"/>
              </a:rPr>
              <a:t>Low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means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strong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force.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65" dirty="0">
                <a:latin typeface="Times New Roman"/>
                <a:cs typeface="Times New Roman"/>
              </a:rPr>
              <a:t>force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tends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push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toward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regions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spc="-114" dirty="0">
                <a:latin typeface="Times New Roman"/>
                <a:cs typeface="Times New Roman"/>
              </a:rPr>
              <a:t>of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high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force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tends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push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toward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regions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of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80" dirty="0">
                <a:latin typeface="Times New Roman"/>
                <a:cs typeface="Times New Roman"/>
              </a:rPr>
              <a:t>low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energy.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9119" y="878291"/>
            <a:ext cx="8535035" cy="3867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400">
              <a:lnSpc>
                <a:spcPct val="100000"/>
              </a:lnSpc>
              <a:spcBef>
                <a:spcPts val="95"/>
              </a:spcBef>
              <a:tabLst>
                <a:tab pos="49650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152400" marR="144780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represents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points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complex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plane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form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i="1" spc="95" dirty="0">
                <a:latin typeface="Times New Roman"/>
                <a:cs typeface="Times New Roman"/>
              </a:rPr>
              <a:t>z</a:t>
            </a:r>
            <a:r>
              <a:rPr sz="1400" i="1" spc="20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i="1" spc="85" dirty="0">
                <a:latin typeface="Times New Roman"/>
                <a:cs typeface="Times New Roman"/>
              </a:rPr>
              <a:t>te</a:t>
            </a:r>
            <a:r>
              <a:rPr sz="1500" i="1" spc="127" baseline="27777" dirty="0">
                <a:latin typeface="Arial"/>
                <a:cs typeface="Arial"/>
              </a:rPr>
              <a:t>it</a:t>
            </a:r>
            <a:r>
              <a:rPr sz="1500" i="1" spc="487" baseline="27777" dirty="0">
                <a:latin typeface="Arial"/>
                <a:cs typeface="Arial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where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i="1" spc="114" dirty="0">
                <a:latin typeface="Times New Roman"/>
                <a:cs typeface="Times New Roman"/>
              </a:rPr>
              <a:t>t</a:t>
            </a:r>
            <a:r>
              <a:rPr sz="1400" i="1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be </a:t>
            </a:r>
            <a:r>
              <a:rPr sz="1400" dirty="0">
                <a:latin typeface="Times New Roman"/>
                <a:cs typeface="Times New Roman"/>
              </a:rPr>
              <a:t>any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real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number?</a:t>
            </a:r>
            <a:r>
              <a:rPr sz="1400" spc="4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one.)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523240" indent="-257175">
              <a:lnSpc>
                <a:spcPct val="100000"/>
              </a:lnSpc>
              <a:buAutoNum type="alphaUcPeriod"/>
              <a:tabLst>
                <a:tab pos="523240" algn="l"/>
              </a:tabLst>
            </a:pP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line</a:t>
            </a:r>
            <a:endParaRPr sz="1400">
              <a:latin typeface="Times New Roman"/>
              <a:cs typeface="Times New Roman"/>
            </a:endParaRPr>
          </a:p>
          <a:p>
            <a:pPr marL="523240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523240" algn="l"/>
              </a:tabLst>
            </a:pP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half-</a:t>
            </a:r>
            <a:r>
              <a:rPr sz="1400" spc="-20" dirty="0">
                <a:latin typeface="Times New Roman"/>
                <a:cs typeface="Times New Roman"/>
              </a:rPr>
              <a:t>line</a:t>
            </a:r>
            <a:endParaRPr sz="1400">
              <a:latin typeface="Times New Roman"/>
              <a:cs typeface="Times New Roman"/>
            </a:endParaRPr>
          </a:p>
          <a:p>
            <a:pPr marL="523240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523240" algn="l"/>
              </a:tabLst>
            </a:pP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circle</a:t>
            </a:r>
            <a:endParaRPr sz="1400">
              <a:latin typeface="Times New Roman"/>
              <a:cs typeface="Times New Roman"/>
            </a:endParaRPr>
          </a:p>
          <a:p>
            <a:pPr marL="523240" indent="-259715">
              <a:lnSpc>
                <a:spcPct val="100000"/>
              </a:lnSpc>
              <a:spcBef>
                <a:spcPts val="1105"/>
              </a:spcBef>
              <a:buAutoNum type="alphaUcPeriod"/>
              <a:tabLst>
                <a:tab pos="523240" algn="l"/>
              </a:tabLst>
            </a:pP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wedge</a:t>
            </a:r>
            <a:endParaRPr sz="1400">
              <a:latin typeface="Times New Roman"/>
              <a:cs typeface="Times New Roman"/>
            </a:endParaRPr>
          </a:p>
          <a:p>
            <a:pPr marL="523240" indent="-24447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523240" algn="l"/>
              </a:tabLst>
            </a:pPr>
            <a:r>
              <a:rPr sz="1400" dirty="0">
                <a:latin typeface="Times New Roman"/>
                <a:cs typeface="Times New Roman"/>
              </a:rPr>
              <a:t>None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above.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140970">
              <a:lnSpc>
                <a:spcPts val="1675"/>
              </a:lnSpc>
              <a:spcBef>
                <a:spcPts val="5"/>
              </a:spcBef>
              <a:tabLst>
                <a:tab pos="1103630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E: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it’s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spiral.</a:t>
            </a:r>
            <a:r>
              <a:rPr sz="1400" spc="40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Many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students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rush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rewrite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such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function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bi</a:t>
            </a:r>
            <a:r>
              <a:rPr sz="1400" i="1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form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(sines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and</a:t>
            </a:r>
            <a:endParaRPr sz="1400">
              <a:latin typeface="Times New Roman"/>
              <a:cs typeface="Times New Roman"/>
            </a:endParaRPr>
          </a:p>
          <a:p>
            <a:pPr marR="2419985" algn="r">
              <a:lnSpc>
                <a:spcPts val="655"/>
              </a:lnSpc>
            </a:pPr>
            <a:r>
              <a:rPr sz="1000" i="1" spc="50" dirty="0">
                <a:latin typeface="Arial"/>
                <a:cs typeface="Arial"/>
              </a:rPr>
              <a:t>iϕ</a:t>
            </a:r>
            <a:endParaRPr sz="1000">
              <a:latin typeface="Arial"/>
              <a:cs typeface="Arial"/>
            </a:endParaRPr>
          </a:p>
          <a:p>
            <a:pPr marL="152400">
              <a:lnSpc>
                <a:spcPts val="1140"/>
              </a:lnSpc>
            </a:pPr>
            <a:r>
              <a:rPr sz="1400" dirty="0">
                <a:latin typeface="Times New Roman"/>
                <a:cs typeface="Times New Roman"/>
              </a:rPr>
              <a:t>cosines),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but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you’re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ahead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game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can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also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work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form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|</a:t>
            </a:r>
            <a:r>
              <a:rPr sz="1400" i="1" dirty="0">
                <a:latin typeface="Times New Roman"/>
                <a:cs typeface="Times New Roman"/>
              </a:rPr>
              <a:t>z</a:t>
            </a:r>
            <a:r>
              <a:rPr sz="1400" dirty="0">
                <a:latin typeface="Cambria"/>
                <a:cs typeface="Cambria"/>
              </a:rPr>
              <a:t>|</a:t>
            </a:r>
            <a:r>
              <a:rPr sz="1400" i="1" dirty="0">
                <a:latin typeface="Times New Roman"/>
                <a:cs typeface="Times New Roman"/>
              </a:rPr>
              <a:t>e</a:t>
            </a:r>
            <a:r>
              <a:rPr sz="1400" i="1" spc="200" dirty="0">
                <a:latin typeface="Times New Roman"/>
                <a:cs typeface="Times New Roman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.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In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case,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both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phase</a:t>
            </a:r>
            <a:endParaRPr sz="1400">
              <a:latin typeface="Times New Roman"/>
              <a:cs typeface="Times New Roman"/>
            </a:endParaRPr>
          </a:p>
          <a:p>
            <a:pPr marL="152400" marR="144145">
              <a:lnSpc>
                <a:spcPct val="106700"/>
              </a:lnSpc>
            </a:pPr>
            <a:r>
              <a:rPr sz="1400" i="1" spc="100" dirty="0">
                <a:latin typeface="Times New Roman"/>
                <a:cs typeface="Times New Roman"/>
              </a:rPr>
              <a:t>ϕ</a:t>
            </a:r>
            <a:r>
              <a:rPr sz="1400" i="1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modulus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Cambria"/>
                <a:cs typeface="Cambria"/>
              </a:rPr>
              <a:t>|</a:t>
            </a:r>
            <a:r>
              <a:rPr sz="1400" i="1" dirty="0">
                <a:latin typeface="Times New Roman"/>
                <a:cs typeface="Times New Roman"/>
              </a:rPr>
              <a:t>z</a:t>
            </a:r>
            <a:r>
              <a:rPr sz="1400" dirty="0">
                <a:latin typeface="Cambria"/>
                <a:cs typeface="Cambria"/>
              </a:rPr>
              <a:t>|</a:t>
            </a:r>
            <a:r>
              <a:rPr sz="1400" spc="190" dirty="0">
                <a:latin typeface="Cambria"/>
                <a:cs typeface="Cambria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start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zero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increase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over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time.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start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origin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move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around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in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circle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counter-clockwise,</a:t>
            </a:r>
            <a:r>
              <a:rPr sz="1400" spc="3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steadily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increasing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your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distance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origin.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300999"/>
            <a:ext cx="82804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4900930" algn="l"/>
                <a:tab pos="5041265" algn="l"/>
              </a:tabLst>
            </a:pPr>
            <a:r>
              <a:rPr dirty="0"/>
              <a:t>Let</a:t>
            </a:r>
            <a:r>
              <a:rPr spc="305" dirty="0"/>
              <a:t> </a:t>
            </a:r>
            <a:r>
              <a:rPr i="1" spc="85" dirty="0">
                <a:latin typeface="Times New Roman"/>
                <a:cs typeface="Times New Roman"/>
              </a:rPr>
              <a:t>z</a:t>
            </a:r>
            <a:r>
              <a:rPr sz="3075" spc="127" baseline="-13550" dirty="0"/>
              <a:t>1</a:t>
            </a:r>
            <a:r>
              <a:rPr sz="2450" spc="85" dirty="0"/>
              <a:t>(</a:t>
            </a:r>
            <a:r>
              <a:rPr sz="2450" i="1" spc="85" dirty="0">
                <a:latin typeface="Times New Roman"/>
                <a:cs typeface="Times New Roman"/>
              </a:rPr>
              <a:t>t</a:t>
            </a:r>
            <a:r>
              <a:rPr sz="2450" spc="85" dirty="0"/>
              <a:t>)</a:t>
            </a:r>
            <a:r>
              <a:rPr sz="2450" spc="345" dirty="0"/>
              <a:t> </a:t>
            </a:r>
            <a:r>
              <a:rPr sz="2450" spc="385" dirty="0"/>
              <a:t>=</a:t>
            </a:r>
            <a:r>
              <a:rPr sz="2450" spc="350" dirty="0"/>
              <a:t> </a:t>
            </a:r>
            <a:r>
              <a:rPr sz="2450" i="1" spc="50" dirty="0">
                <a:latin typeface="Times New Roman"/>
                <a:cs typeface="Times New Roman"/>
              </a:rPr>
              <a:t>e</a:t>
            </a:r>
            <a:r>
              <a:rPr sz="3075" spc="75" baseline="24390" dirty="0"/>
              <a:t>3</a:t>
            </a:r>
            <a:r>
              <a:rPr sz="3075" i="1" spc="75" baseline="24390" dirty="0">
                <a:latin typeface="Times New Roman"/>
                <a:cs typeface="Times New Roman"/>
              </a:rPr>
              <a:t>it</a:t>
            </a:r>
            <a:r>
              <a:rPr sz="3075" i="1" spc="682" baseline="24390" dirty="0">
                <a:latin typeface="Times New Roman"/>
                <a:cs typeface="Times New Roman"/>
              </a:rPr>
              <a:t> </a:t>
            </a:r>
            <a:r>
              <a:rPr sz="2450" dirty="0"/>
              <a:t>and</a:t>
            </a:r>
            <a:r>
              <a:rPr sz="2450" spc="305" dirty="0"/>
              <a:t> </a:t>
            </a:r>
            <a:r>
              <a:rPr sz="2450" i="1" spc="85" dirty="0">
                <a:latin typeface="Times New Roman"/>
                <a:cs typeface="Times New Roman"/>
              </a:rPr>
              <a:t>z</a:t>
            </a:r>
            <a:r>
              <a:rPr sz="3075" spc="127" baseline="-13550" dirty="0"/>
              <a:t>2</a:t>
            </a:r>
            <a:r>
              <a:rPr sz="2450" spc="85" dirty="0"/>
              <a:t>(</a:t>
            </a:r>
            <a:r>
              <a:rPr sz="2450" i="1" spc="85" dirty="0">
                <a:latin typeface="Times New Roman"/>
                <a:cs typeface="Times New Roman"/>
              </a:rPr>
              <a:t>t</a:t>
            </a:r>
            <a:r>
              <a:rPr sz="2450" spc="85" dirty="0"/>
              <a:t>)</a:t>
            </a:r>
            <a:r>
              <a:rPr sz="2450" spc="345" dirty="0"/>
              <a:t> </a:t>
            </a:r>
            <a:r>
              <a:rPr sz="2450" spc="385" dirty="0"/>
              <a:t>=</a:t>
            </a:r>
            <a:r>
              <a:rPr sz="2450" spc="350" dirty="0"/>
              <a:t> </a:t>
            </a:r>
            <a:r>
              <a:rPr sz="2450" i="1" spc="50" dirty="0">
                <a:latin typeface="Times New Roman"/>
                <a:cs typeface="Times New Roman"/>
              </a:rPr>
              <a:t>e</a:t>
            </a:r>
            <a:r>
              <a:rPr sz="3075" spc="75" baseline="24390" dirty="0"/>
              <a:t>(3</a:t>
            </a:r>
            <a:r>
              <a:rPr sz="3075" i="1" spc="75" baseline="24390" dirty="0">
                <a:latin typeface="Times New Roman"/>
                <a:cs typeface="Times New Roman"/>
              </a:rPr>
              <a:t>i</a:t>
            </a:r>
            <a:r>
              <a:rPr sz="3075" spc="75" baseline="24390" dirty="0"/>
              <a:t>+2)</a:t>
            </a:r>
            <a:r>
              <a:rPr sz="3075" i="1" spc="75" baseline="24390" dirty="0">
                <a:latin typeface="Times New Roman"/>
                <a:cs typeface="Times New Roman"/>
              </a:rPr>
              <a:t>t</a:t>
            </a:r>
            <a:r>
              <a:rPr sz="2450" spc="50" dirty="0"/>
              <a:t>.</a:t>
            </a:r>
            <a:r>
              <a:rPr sz="2450" dirty="0"/>
              <a:t>		Which</a:t>
            </a:r>
            <a:r>
              <a:rPr sz="2450" spc="170" dirty="0"/>
              <a:t> </a:t>
            </a:r>
            <a:r>
              <a:rPr sz="2450" dirty="0"/>
              <a:t>of</a:t>
            </a:r>
            <a:r>
              <a:rPr sz="2450" spc="175" dirty="0"/>
              <a:t> </a:t>
            </a:r>
            <a:r>
              <a:rPr sz="2450" dirty="0"/>
              <a:t>the</a:t>
            </a:r>
            <a:r>
              <a:rPr sz="2450" spc="180" dirty="0"/>
              <a:t> </a:t>
            </a:r>
            <a:r>
              <a:rPr sz="2450" spc="-60" dirty="0"/>
              <a:t>following</a:t>
            </a:r>
            <a:r>
              <a:rPr sz="2450" spc="180" dirty="0"/>
              <a:t> </a:t>
            </a:r>
            <a:r>
              <a:rPr sz="2450" spc="-25" dirty="0"/>
              <a:t>is </a:t>
            </a:r>
            <a:r>
              <a:rPr sz="2450" dirty="0"/>
              <a:t>true</a:t>
            </a:r>
            <a:r>
              <a:rPr sz="2450" spc="204" dirty="0"/>
              <a:t> </a:t>
            </a:r>
            <a:r>
              <a:rPr sz="2450" dirty="0"/>
              <a:t>of</a:t>
            </a:r>
            <a:r>
              <a:rPr sz="2450" spc="204" dirty="0"/>
              <a:t> </a:t>
            </a:r>
            <a:r>
              <a:rPr sz="2450" dirty="0"/>
              <a:t>the</a:t>
            </a:r>
            <a:r>
              <a:rPr sz="2450" spc="204" dirty="0"/>
              <a:t> </a:t>
            </a:r>
            <a:r>
              <a:rPr sz="2450" dirty="0"/>
              <a:t>moduli</a:t>
            </a:r>
            <a:r>
              <a:rPr sz="2450" spc="204" dirty="0"/>
              <a:t> 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/>
              <a:t>1</a:t>
            </a:r>
            <a:r>
              <a:rPr sz="2450" dirty="0"/>
              <a:t>(</a:t>
            </a:r>
            <a:r>
              <a:rPr sz="2450" i="1" dirty="0">
                <a:latin typeface="Times New Roman"/>
                <a:cs typeface="Times New Roman"/>
              </a:rPr>
              <a:t>t</a:t>
            </a:r>
            <a:r>
              <a:rPr sz="2450" dirty="0"/>
              <a:t>)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spc="280" dirty="0">
                <a:latin typeface="Cambria"/>
                <a:cs typeface="Cambria"/>
              </a:rPr>
              <a:t> </a:t>
            </a:r>
            <a:r>
              <a:rPr sz="2450" dirty="0"/>
              <a:t>and</a:t>
            </a:r>
            <a:r>
              <a:rPr sz="2450" spc="200" dirty="0"/>
              <a:t> 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3075" spc="-15" baseline="-13550" dirty="0"/>
              <a:t>2</a:t>
            </a:r>
            <a:r>
              <a:rPr sz="2450" spc="-10" dirty="0"/>
              <a:t>(</a:t>
            </a:r>
            <a:r>
              <a:rPr sz="2450" i="1" spc="-10" dirty="0">
                <a:latin typeface="Times New Roman"/>
                <a:cs typeface="Times New Roman"/>
              </a:rPr>
              <a:t>t</a:t>
            </a:r>
            <a:r>
              <a:rPr sz="2450" spc="-10" dirty="0"/>
              <a:t>)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spc="-10" dirty="0"/>
              <a:t>?</a:t>
            </a:r>
            <a:r>
              <a:rPr sz="2450" dirty="0"/>
              <a:t>	(Choose</a:t>
            </a:r>
            <a:r>
              <a:rPr sz="2450" spc="-60" dirty="0"/>
              <a:t> </a:t>
            </a:r>
            <a:r>
              <a:rPr sz="2450" spc="-2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2437" y="2134240"/>
            <a:ext cx="3592829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dirty="0">
                <a:latin typeface="Cambria"/>
                <a:cs typeface="Cambria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i="1" dirty="0">
                <a:latin typeface="Times New Roman"/>
                <a:cs typeface="Times New Roman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spc="280" dirty="0">
                <a:latin typeface="Cambria"/>
                <a:cs typeface="Cambria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&gt;</a:t>
            </a:r>
            <a:r>
              <a:rPr sz="2450" i="1" spc="20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3075" spc="-15" baseline="-13550" dirty="0">
                <a:latin typeface="Times New Roman"/>
                <a:cs typeface="Times New Roman"/>
              </a:rPr>
              <a:t>2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i="1" spc="-10" dirty="0">
                <a:latin typeface="Times New Roman"/>
                <a:cs typeface="Times New Roman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Cambria"/>
                <a:cs typeface="Cambria"/>
              </a:rPr>
              <a:t>|</a:t>
            </a:r>
            <a:endParaRPr sz="2450">
              <a:latin typeface="Cambria"/>
              <a:cs typeface="Cambria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dirty="0">
                <a:latin typeface="Cambria"/>
                <a:cs typeface="Cambria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i="1" dirty="0">
                <a:latin typeface="Times New Roman"/>
                <a:cs typeface="Times New Roman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spc="280" dirty="0">
                <a:latin typeface="Cambria"/>
                <a:cs typeface="Cambria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20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3075" spc="-15" baseline="-13550" dirty="0">
                <a:latin typeface="Times New Roman"/>
                <a:cs typeface="Times New Roman"/>
              </a:rPr>
              <a:t>2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i="1" spc="-10" dirty="0">
                <a:latin typeface="Times New Roman"/>
                <a:cs typeface="Times New Roman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Cambria"/>
                <a:cs typeface="Cambria"/>
              </a:rPr>
              <a:t>|</a:t>
            </a:r>
            <a:endParaRPr sz="2450">
              <a:latin typeface="Cambria"/>
              <a:cs typeface="Cambria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99415" algn="l"/>
              </a:tabLst>
            </a:pPr>
            <a:r>
              <a:rPr sz="2450" dirty="0">
                <a:latin typeface="Cambria"/>
                <a:cs typeface="Cambria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i="1" dirty="0">
                <a:latin typeface="Times New Roman"/>
                <a:cs typeface="Times New Roman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spc="28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3075" spc="-15" baseline="-13550" dirty="0">
                <a:latin typeface="Times New Roman"/>
                <a:cs typeface="Times New Roman"/>
              </a:rPr>
              <a:t>2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i="1" spc="-10" dirty="0">
                <a:latin typeface="Times New Roman"/>
                <a:cs typeface="Times New Roman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Cambria"/>
                <a:cs typeface="Cambria"/>
              </a:rPr>
              <a:t>|</a:t>
            </a:r>
            <a:endParaRPr sz="2450">
              <a:latin typeface="Cambria"/>
              <a:cs typeface="Cambria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i="1" spc="70" dirty="0">
                <a:latin typeface="Times New Roman"/>
                <a:cs typeface="Times New Roman"/>
              </a:rPr>
              <a:t>t</a:t>
            </a:r>
            <a:r>
              <a:rPr sz="2450" spc="7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300999"/>
            <a:ext cx="82804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4900930" algn="l"/>
                <a:tab pos="5041265" algn="l"/>
              </a:tabLst>
            </a:pPr>
            <a:r>
              <a:rPr dirty="0"/>
              <a:t>Let</a:t>
            </a:r>
            <a:r>
              <a:rPr spc="305" dirty="0"/>
              <a:t> </a:t>
            </a:r>
            <a:r>
              <a:rPr i="1" spc="85" dirty="0">
                <a:latin typeface="Times New Roman"/>
                <a:cs typeface="Times New Roman"/>
              </a:rPr>
              <a:t>z</a:t>
            </a:r>
            <a:r>
              <a:rPr sz="3075" spc="127" baseline="-13550" dirty="0"/>
              <a:t>1</a:t>
            </a:r>
            <a:r>
              <a:rPr sz="2450" spc="85" dirty="0"/>
              <a:t>(</a:t>
            </a:r>
            <a:r>
              <a:rPr sz="2450" i="1" spc="85" dirty="0">
                <a:latin typeface="Times New Roman"/>
                <a:cs typeface="Times New Roman"/>
              </a:rPr>
              <a:t>t</a:t>
            </a:r>
            <a:r>
              <a:rPr sz="2450" spc="85" dirty="0"/>
              <a:t>)</a:t>
            </a:r>
            <a:r>
              <a:rPr sz="2450" spc="345" dirty="0"/>
              <a:t> </a:t>
            </a:r>
            <a:r>
              <a:rPr sz="2450" spc="385" dirty="0"/>
              <a:t>=</a:t>
            </a:r>
            <a:r>
              <a:rPr sz="2450" spc="350" dirty="0"/>
              <a:t> </a:t>
            </a:r>
            <a:r>
              <a:rPr sz="2450" i="1" spc="50" dirty="0">
                <a:latin typeface="Times New Roman"/>
                <a:cs typeface="Times New Roman"/>
              </a:rPr>
              <a:t>e</a:t>
            </a:r>
            <a:r>
              <a:rPr sz="3075" spc="75" baseline="24390" dirty="0"/>
              <a:t>3</a:t>
            </a:r>
            <a:r>
              <a:rPr sz="3075" i="1" spc="75" baseline="24390" dirty="0">
                <a:latin typeface="Times New Roman"/>
                <a:cs typeface="Times New Roman"/>
              </a:rPr>
              <a:t>it</a:t>
            </a:r>
            <a:r>
              <a:rPr sz="3075" i="1" spc="682" baseline="24390" dirty="0">
                <a:latin typeface="Times New Roman"/>
                <a:cs typeface="Times New Roman"/>
              </a:rPr>
              <a:t> </a:t>
            </a:r>
            <a:r>
              <a:rPr sz="2450" dirty="0"/>
              <a:t>and</a:t>
            </a:r>
            <a:r>
              <a:rPr sz="2450" spc="305" dirty="0"/>
              <a:t> </a:t>
            </a:r>
            <a:r>
              <a:rPr sz="2450" i="1" spc="85" dirty="0">
                <a:latin typeface="Times New Roman"/>
                <a:cs typeface="Times New Roman"/>
              </a:rPr>
              <a:t>z</a:t>
            </a:r>
            <a:r>
              <a:rPr sz="3075" spc="127" baseline="-13550" dirty="0"/>
              <a:t>2</a:t>
            </a:r>
            <a:r>
              <a:rPr sz="2450" spc="85" dirty="0"/>
              <a:t>(</a:t>
            </a:r>
            <a:r>
              <a:rPr sz="2450" i="1" spc="85" dirty="0">
                <a:latin typeface="Times New Roman"/>
                <a:cs typeface="Times New Roman"/>
              </a:rPr>
              <a:t>t</a:t>
            </a:r>
            <a:r>
              <a:rPr sz="2450" spc="85" dirty="0"/>
              <a:t>)</a:t>
            </a:r>
            <a:r>
              <a:rPr sz="2450" spc="345" dirty="0"/>
              <a:t> </a:t>
            </a:r>
            <a:r>
              <a:rPr sz="2450" spc="385" dirty="0"/>
              <a:t>=</a:t>
            </a:r>
            <a:r>
              <a:rPr sz="2450" spc="350" dirty="0"/>
              <a:t> </a:t>
            </a:r>
            <a:r>
              <a:rPr sz="2450" i="1" spc="50" dirty="0">
                <a:latin typeface="Times New Roman"/>
                <a:cs typeface="Times New Roman"/>
              </a:rPr>
              <a:t>e</a:t>
            </a:r>
            <a:r>
              <a:rPr sz="3075" spc="75" baseline="24390" dirty="0"/>
              <a:t>(3</a:t>
            </a:r>
            <a:r>
              <a:rPr sz="3075" i="1" spc="75" baseline="24390" dirty="0">
                <a:latin typeface="Times New Roman"/>
                <a:cs typeface="Times New Roman"/>
              </a:rPr>
              <a:t>i</a:t>
            </a:r>
            <a:r>
              <a:rPr sz="3075" spc="75" baseline="24390" dirty="0"/>
              <a:t>+2)</a:t>
            </a:r>
            <a:r>
              <a:rPr sz="3075" i="1" spc="75" baseline="24390" dirty="0">
                <a:latin typeface="Times New Roman"/>
                <a:cs typeface="Times New Roman"/>
              </a:rPr>
              <a:t>t</a:t>
            </a:r>
            <a:r>
              <a:rPr sz="2450" spc="50" dirty="0"/>
              <a:t>.</a:t>
            </a:r>
            <a:r>
              <a:rPr sz="2450" dirty="0"/>
              <a:t>		Which</a:t>
            </a:r>
            <a:r>
              <a:rPr sz="2450" spc="170" dirty="0"/>
              <a:t> </a:t>
            </a:r>
            <a:r>
              <a:rPr sz="2450" dirty="0"/>
              <a:t>of</a:t>
            </a:r>
            <a:r>
              <a:rPr sz="2450" spc="175" dirty="0"/>
              <a:t> </a:t>
            </a:r>
            <a:r>
              <a:rPr sz="2450" dirty="0"/>
              <a:t>the</a:t>
            </a:r>
            <a:r>
              <a:rPr sz="2450" spc="180" dirty="0"/>
              <a:t> </a:t>
            </a:r>
            <a:r>
              <a:rPr sz="2450" spc="-60" dirty="0"/>
              <a:t>following</a:t>
            </a:r>
            <a:r>
              <a:rPr sz="2450" spc="180" dirty="0"/>
              <a:t> </a:t>
            </a:r>
            <a:r>
              <a:rPr sz="2450" spc="-25" dirty="0"/>
              <a:t>is </a:t>
            </a:r>
            <a:r>
              <a:rPr sz="2450" dirty="0"/>
              <a:t>true</a:t>
            </a:r>
            <a:r>
              <a:rPr sz="2450" spc="204" dirty="0"/>
              <a:t> </a:t>
            </a:r>
            <a:r>
              <a:rPr sz="2450" dirty="0"/>
              <a:t>of</a:t>
            </a:r>
            <a:r>
              <a:rPr sz="2450" spc="204" dirty="0"/>
              <a:t> </a:t>
            </a:r>
            <a:r>
              <a:rPr sz="2450" dirty="0"/>
              <a:t>the</a:t>
            </a:r>
            <a:r>
              <a:rPr sz="2450" spc="204" dirty="0"/>
              <a:t> </a:t>
            </a:r>
            <a:r>
              <a:rPr sz="2450" dirty="0"/>
              <a:t>moduli</a:t>
            </a:r>
            <a:r>
              <a:rPr sz="2450" spc="204" dirty="0"/>
              <a:t> 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/>
              <a:t>1</a:t>
            </a:r>
            <a:r>
              <a:rPr sz="2450" dirty="0"/>
              <a:t>(</a:t>
            </a:r>
            <a:r>
              <a:rPr sz="2450" i="1" dirty="0">
                <a:latin typeface="Times New Roman"/>
                <a:cs typeface="Times New Roman"/>
              </a:rPr>
              <a:t>t</a:t>
            </a:r>
            <a:r>
              <a:rPr sz="2450" dirty="0"/>
              <a:t>)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spc="280" dirty="0">
                <a:latin typeface="Cambria"/>
                <a:cs typeface="Cambria"/>
              </a:rPr>
              <a:t> </a:t>
            </a:r>
            <a:r>
              <a:rPr sz="2450" dirty="0"/>
              <a:t>and</a:t>
            </a:r>
            <a:r>
              <a:rPr sz="2450" spc="200" dirty="0"/>
              <a:t> 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3075" spc="-15" baseline="-13550" dirty="0"/>
              <a:t>2</a:t>
            </a:r>
            <a:r>
              <a:rPr sz="2450" spc="-10" dirty="0"/>
              <a:t>(</a:t>
            </a:r>
            <a:r>
              <a:rPr sz="2450" i="1" spc="-10" dirty="0">
                <a:latin typeface="Times New Roman"/>
                <a:cs typeface="Times New Roman"/>
              </a:rPr>
              <a:t>t</a:t>
            </a:r>
            <a:r>
              <a:rPr sz="2450" spc="-10" dirty="0"/>
              <a:t>)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spc="-10" dirty="0"/>
              <a:t>?</a:t>
            </a:r>
            <a:r>
              <a:rPr sz="2450" dirty="0"/>
              <a:t>	(Choose</a:t>
            </a:r>
            <a:r>
              <a:rPr sz="2450" spc="-60" dirty="0"/>
              <a:t> </a:t>
            </a:r>
            <a:r>
              <a:rPr sz="2450" spc="-20" dirty="0"/>
              <a:t>one.)</a:t>
            </a:r>
            <a:endParaRPr sz="245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45" y="2134240"/>
            <a:ext cx="8291830" cy="3808729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2450" dirty="0">
                <a:latin typeface="Cambria"/>
                <a:cs typeface="Cambria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i="1" dirty="0">
                <a:latin typeface="Times New Roman"/>
                <a:cs typeface="Times New Roman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spc="280" dirty="0">
                <a:latin typeface="Cambria"/>
                <a:cs typeface="Cambria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&gt;</a:t>
            </a:r>
            <a:r>
              <a:rPr sz="2450" i="1" spc="20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3075" spc="-15" baseline="-13550" dirty="0">
                <a:latin typeface="Times New Roman"/>
                <a:cs typeface="Times New Roman"/>
              </a:rPr>
              <a:t>2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i="1" spc="-10" dirty="0">
                <a:latin typeface="Times New Roman"/>
                <a:cs typeface="Times New Roman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Cambria"/>
                <a:cs typeface="Cambria"/>
              </a:rPr>
              <a:t>|</a:t>
            </a:r>
            <a:endParaRPr sz="2450">
              <a:latin typeface="Cambria"/>
              <a:cs typeface="Cambria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7034" algn="l"/>
              </a:tabLst>
            </a:pPr>
            <a:r>
              <a:rPr sz="2450" dirty="0">
                <a:latin typeface="Cambria"/>
                <a:cs typeface="Cambria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i="1" dirty="0">
                <a:latin typeface="Times New Roman"/>
                <a:cs typeface="Times New Roman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spc="280" dirty="0">
                <a:latin typeface="Cambria"/>
                <a:cs typeface="Cambria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204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3075" spc="-15" baseline="-13550" dirty="0">
                <a:latin typeface="Times New Roman"/>
                <a:cs typeface="Times New Roman"/>
              </a:rPr>
              <a:t>2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i="1" spc="-10" dirty="0">
                <a:latin typeface="Times New Roman"/>
                <a:cs typeface="Times New Roman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Cambria"/>
                <a:cs typeface="Cambria"/>
              </a:rPr>
              <a:t>|</a:t>
            </a:r>
            <a:endParaRPr sz="2450">
              <a:latin typeface="Cambria"/>
              <a:cs typeface="Cambria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06400" algn="l"/>
              </a:tabLst>
            </a:pPr>
            <a:r>
              <a:rPr sz="2450" dirty="0">
                <a:latin typeface="Cambria"/>
                <a:cs typeface="Cambria"/>
              </a:rPr>
              <a:t>|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2450" dirty="0">
                <a:latin typeface="Times New Roman"/>
                <a:cs typeface="Times New Roman"/>
              </a:rPr>
              <a:t>(</a:t>
            </a:r>
            <a:r>
              <a:rPr sz="2450" i="1" dirty="0">
                <a:latin typeface="Times New Roman"/>
                <a:cs typeface="Times New Roman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Cambria"/>
                <a:cs typeface="Cambria"/>
              </a:rPr>
              <a:t>|</a:t>
            </a:r>
            <a:r>
              <a:rPr sz="2450" spc="280" dirty="0">
                <a:latin typeface="Cambria"/>
                <a:cs typeface="Cambria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21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Cambria"/>
                <a:cs typeface="Cambria"/>
              </a:rPr>
              <a:t>|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3075" spc="-15" baseline="-13550" dirty="0">
                <a:latin typeface="Times New Roman"/>
                <a:cs typeface="Times New Roman"/>
              </a:rPr>
              <a:t>2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i="1" spc="-10" dirty="0">
                <a:latin typeface="Times New Roman"/>
                <a:cs typeface="Times New Roman"/>
              </a:rPr>
              <a:t>t</a:t>
            </a:r>
            <a:r>
              <a:rPr sz="2450" spc="-10" dirty="0">
                <a:latin typeface="Times New Roman"/>
                <a:cs typeface="Times New Roman"/>
              </a:rPr>
              <a:t>)</a:t>
            </a:r>
            <a:r>
              <a:rPr sz="2450" spc="-10" dirty="0">
                <a:latin typeface="Cambria"/>
                <a:cs typeface="Cambria"/>
              </a:rPr>
              <a:t>|</a:t>
            </a:r>
            <a:endParaRPr sz="2450">
              <a:latin typeface="Cambria"/>
              <a:cs typeface="Cambria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</a:t>
            </a:r>
            <a:r>
              <a:rPr sz="2450" spc="150" dirty="0">
                <a:latin typeface="Times New Roman"/>
                <a:cs typeface="Times New Roman"/>
              </a:rPr>
              <a:t> </a:t>
            </a:r>
            <a:r>
              <a:rPr sz="2450" i="1" spc="70" dirty="0">
                <a:latin typeface="Times New Roman"/>
                <a:cs typeface="Times New Roman"/>
              </a:rPr>
              <a:t>t</a:t>
            </a:r>
            <a:r>
              <a:rPr sz="2450" spc="70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36195" marR="177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210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D.</a:t>
            </a:r>
            <a:r>
              <a:rPr sz="2450" spc="3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way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see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this</a:t>
            </a:r>
            <a:r>
              <a:rPr sz="2450" spc="3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rewrite</a:t>
            </a:r>
            <a:r>
              <a:rPr sz="2450" spc="37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>
                <a:latin typeface="Times New Roman"/>
                <a:cs typeface="Times New Roman"/>
              </a:rPr>
              <a:t>2</a:t>
            </a:r>
            <a:r>
              <a:rPr sz="3075" spc="7" baseline="-13550" dirty="0">
                <a:latin typeface="Times New Roman"/>
                <a:cs typeface="Times New Roman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as</a:t>
            </a:r>
            <a:r>
              <a:rPr sz="2450" spc="385" dirty="0">
                <a:latin typeface="Times New Roman"/>
                <a:cs typeface="Times New Roman"/>
              </a:rPr>
              <a:t> </a:t>
            </a:r>
            <a:r>
              <a:rPr sz="2450" i="1" spc="40" dirty="0">
                <a:latin typeface="Times New Roman"/>
                <a:cs typeface="Times New Roman"/>
              </a:rPr>
              <a:t>e</a:t>
            </a:r>
            <a:r>
              <a:rPr sz="3075" spc="60" baseline="24390" dirty="0">
                <a:latin typeface="Times New Roman"/>
                <a:cs typeface="Times New Roman"/>
              </a:rPr>
              <a:t>2</a:t>
            </a:r>
            <a:r>
              <a:rPr sz="3075" i="1" spc="60" baseline="24390" dirty="0">
                <a:latin typeface="Times New Roman"/>
                <a:cs typeface="Times New Roman"/>
              </a:rPr>
              <a:t>t</a:t>
            </a:r>
            <a:r>
              <a:rPr sz="2450" i="1" spc="40" dirty="0">
                <a:latin typeface="Times New Roman"/>
                <a:cs typeface="Times New Roman"/>
              </a:rPr>
              <a:t>e</a:t>
            </a:r>
            <a:r>
              <a:rPr sz="3075" spc="60" baseline="24390" dirty="0">
                <a:latin typeface="Times New Roman"/>
                <a:cs typeface="Times New Roman"/>
              </a:rPr>
              <a:t>3</a:t>
            </a:r>
            <a:r>
              <a:rPr sz="3075" i="1" spc="60" baseline="24390" dirty="0">
                <a:latin typeface="Times New Roman"/>
                <a:cs typeface="Times New Roman"/>
              </a:rPr>
              <a:t>it</a:t>
            </a:r>
            <a:r>
              <a:rPr sz="2450" spc="40" dirty="0">
                <a:latin typeface="Times New Roman"/>
                <a:cs typeface="Times New Roman"/>
              </a:rPr>
              <a:t>.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see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modulus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z</a:t>
            </a:r>
            <a:r>
              <a:rPr sz="3075" baseline="-13550" dirty="0">
                <a:latin typeface="Times New Roman"/>
                <a:cs typeface="Times New Roman"/>
              </a:rPr>
              <a:t>1</a:t>
            </a:r>
            <a:r>
              <a:rPr sz="3075" spc="465" baseline="-135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(which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just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1) </a:t>
            </a:r>
            <a:r>
              <a:rPr sz="2450" dirty="0">
                <a:latin typeface="Times New Roman"/>
                <a:cs typeface="Times New Roman"/>
              </a:rPr>
              <a:t>multiplied</a:t>
            </a:r>
            <a:r>
              <a:rPr sz="2450" spc="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i="1" dirty="0">
                <a:latin typeface="Times New Roman"/>
                <a:cs typeface="Times New Roman"/>
              </a:rPr>
              <a:t>e</a:t>
            </a:r>
            <a:r>
              <a:rPr sz="3075" baseline="24390" dirty="0">
                <a:latin typeface="Times New Roman"/>
                <a:cs typeface="Times New Roman"/>
              </a:rPr>
              <a:t>2</a:t>
            </a:r>
            <a:r>
              <a:rPr sz="3075" i="1" baseline="24390" dirty="0">
                <a:latin typeface="Times New Roman"/>
                <a:cs typeface="Times New Roman"/>
              </a:rPr>
              <a:t>t</a:t>
            </a:r>
            <a:r>
              <a:rPr sz="2450" dirty="0">
                <a:latin typeface="Times New Roman"/>
                <a:cs typeface="Times New Roman"/>
              </a:rPr>
              <a:t>,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which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less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i="1" spc="195" dirty="0">
                <a:latin typeface="Times New Roman"/>
                <a:cs typeface="Times New Roman"/>
              </a:rPr>
              <a:t>t</a:t>
            </a:r>
            <a:r>
              <a:rPr sz="2450" i="1" spc="7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&lt;</a:t>
            </a:r>
            <a:r>
              <a:rPr sz="2450" i="1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0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greater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than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i="1" spc="195" dirty="0">
                <a:latin typeface="Times New Roman"/>
                <a:cs typeface="Times New Roman"/>
              </a:rPr>
              <a:t>t</a:t>
            </a:r>
            <a:r>
              <a:rPr sz="2450" i="1" spc="10" dirty="0">
                <a:latin typeface="Times New Roman"/>
                <a:cs typeface="Times New Roman"/>
              </a:rPr>
              <a:t> </a:t>
            </a:r>
            <a:r>
              <a:rPr sz="2450" i="1" spc="229" dirty="0">
                <a:latin typeface="Times New Roman"/>
                <a:cs typeface="Times New Roman"/>
              </a:rPr>
              <a:t>&gt;</a:t>
            </a:r>
            <a:r>
              <a:rPr sz="2450" i="1" spc="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0.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6462"/>
            <a:ext cx="8280400" cy="78295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  <a:tabLst>
                <a:tab pos="625475" algn="l"/>
                <a:tab pos="2377440" algn="l"/>
                <a:tab pos="4053840" algn="l"/>
                <a:tab pos="5812790" algn="l"/>
                <a:tab pos="7045325" algn="l"/>
              </a:tabLst>
            </a:pPr>
            <a:r>
              <a:rPr dirty="0"/>
              <a:t>If</a:t>
            </a:r>
            <a:r>
              <a:rPr spc="225" dirty="0"/>
              <a:t> </a:t>
            </a:r>
            <a:r>
              <a:rPr i="1" spc="110" dirty="0">
                <a:latin typeface="Times New Roman"/>
                <a:cs typeface="Times New Roman"/>
              </a:rPr>
              <a:t>z</a:t>
            </a:r>
            <a:r>
              <a:rPr i="1" dirty="0">
                <a:latin typeface="Times New Roman"/>
                <a:cs typeface="Times New Roman"/>
              </a:rPr>
              <a:t>	</a:t>
            </a:r>
            <a:r>
              <a:rPr dirty="0"/>
              <a:t>is</a:t>
            </a:r>
            <a:r>
              <a:rPr spc="325" dirty="0"/>
              <a:t> </a:t>
            </a:r>
            <a:r>
              <a:rPr dirty="0"/>
              <a:t>a</a:t>
            </a:r>
            <a:r>
              <a:rPr spc="340" dirty="0"/>
              <a:t> </a:t>
            </a:r>
            <a:r>
              <a:rPr spc="-10" dirty="0"/>
              <a:t>complex</a:t>
            </a:r>
            <a:r>
              <a:rPr dirty="0"/>
              <a:t>	number</a:t>
            </a:r>
            <a:r>
              <a:rPr spc="395" dirty="0"/>
              <a:t> </a:t>
            </a:r>
            <a:r>
              <a:rPr spc="-25" dirty="0"/>
              <a:t>and</a:t>
            </a:r>
            <a:r>
              <a:rPr dirty="0"/>
              <a:t>	you</a:t>
            </a:r>
            <a:r>
              <a:rPr spc="195" dirty="0"/>
              <a:t> </a:t>
            </a:r>
            <a:r>
              <a:rPr spc="-10" dirty="0"/>
              <a:t>multiply</a:t>
            </a:r>
            <a:r>
              <a:rPr dirty="0"/>
              <a:t>	</a:t>
            </a:r>
            <a:r>
              <a:rPr spc="65" dirty="0"/>
              <a:t>it</a:t>
            </a:r>
            <a:r>
              <a:rPr spc="350" dirty="0"/>
              <a:t> </a:t>
            </a:r>
            <a:r>
              <a:rPr dirty="0"/>
              <a:t>by</a:t>
            </a:r>
            <a:r>
              <a:rPr spc="350" dirty="0"/>
              <a:t> </a:t>
            </a:r>
            <a:r>
              <a:rPr i="1" spc="-25" dirty="0">
                <a:latin typeface="Times New Roman"/>
                <a:cs typeface="Times New Roman"/>
              </a:rPr>
              <a:t>e</a:t>
            </a:r>
            <a:r>
              <a:rPr sz="3075" spc="-37" baseline="24390" dirty="0"/>
              <a:t>2</a:t>
            </a:r>
            <a:r>
              <a:rPr sz="3075" i="1" spc="-37" baseline="24390" dirty="0">
                <a:latin typeface="Times New Roman"/>
                <a:cs typeface="Times New Roman"/>
              </a:rPr>
              <a:t>i</a:t>
            </a:r>
            <a:r>
              <a:rPr sz="3075" i="1" baseline="24390" dirty="0">
                <a:latin typeface="Times New Roman"/>
                <a:cs typeface="Times New Roman"/>
              </a:rPr>
              <a:t>	</a:t>
            </a:r>
            <a:r>
              <a:rPr sz="2450" dirty="0"/>
              <a:t>does</a:t>
            </a:r>
            <a:r>
              <a:rPr sz="2450" spc="220" dirty="0"/>
              <a:t> </a:t>
            </a:r>
            <a:r>
              <a:rPr sz="2450" spc="95" dirty="0"/>
              <a:t>that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50"/>
              </a:spcBef>
            </a:pP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109703"/>
            <a:ext cx="504507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increase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modulus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decrease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modulus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change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modulus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original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i="1" spc="114" dirty="0">
                <a:latin typeface="Times New Roman"/>
                <a:cs typeface="Times New Roman"/>
              </a:rPr>
              <a:t>z</a:t>
            </a:r>
            <a:r>
              <a:rPr sz="2450" spc="114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6462"/>
            <a:ext cx="8280400" cy="78295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  <a:tabLst>
                <a:tab pos="625475" algn="l"/>
                <a:tab pos="2377440" algn="l"/>
                <a:tab pos="4053840" algn="l"/>
                <a:tab pos="5812790" algn="l"/>
                <a:tab pos="7045325" algn="l"/>
              </a:tabLst>
            </a:pPr>
            <a:r>
              <a:rPr dirty="0"/>
              <a:t>If</a:t>
            </a:r>
            <a:r>
              <a:rPr spc="225" dirty="0"/>
              <a:t> </a:t>
            </a:r>
            <a:r>
              <a:rPr i="1" spc="110" dirty="0">
                <a:latin typeface="Times New Roman"/>
                <a:cs typeface="Times New Roman"/>
              </a:rPr>
              <a:t>z</a:t>
            </a:r>
            <a:r>
              <a:rPr i="1" dirty="0">
                <a:latin typeface="Times New Roman"/>
                <a:cs typeface="Times New Roman"/>
              </a:rPr>
              <a:t>	</a:t>
            </a:r>
            <a:r>
              <a:rPr dirty="0"/>
              <a:t>is</a:t>
            </a:r>
            <a:r>
              <a:rPr spc="325" dirty="0"/>
              <a:t> </a:t>
            </a:r>
            <a:r>
              <a:rPr dirty="0"/>
              <a:t>a</a:t>
            </a:r>
            <a:r>
              <a:rPr spc="340" dirty="0"/>
              <a:t> </a:t>
            </a:r>
            <a:r>
              <a:rPr spc="-10" dirty="0"/>
              <a:t>complex</a:t>
            </a:r>
            <a:r>
              <a:rPr dirty="0"/>
              <a:t>	number</a:t>
            </a:r>
            <a:r>
              <a:rPr spc="395" dirty="0"/>
              <a:t> </a:t>
            </a:r>
            <a:r>
              <a:rPr spc="-25" dirty="0"/>
              <a:t>and</a:t>
            </a:r>
            <a:r>
              <a:rPr dirty="0"/>
              <a:t>	you</a:t>
            </a:r>
            <a:r>
              <a:rPr spc="195" dirty="0"/>
              <a:t> </a:t>
            </a:r>
            <a:r>
              <a:rPr spc="-10" dirty="0"/>
              <a:t>multiply</a:t>
            </a:r>
            <a:r>
              <a:rPr dirty="0"/>
              <a:t>	</a:t>
            </a:r>
            <a:r>
              <a:rPr spc="65" dirty="0"/>
              <a:t>it</a:t>
            </a:r>
            <a:r>
              <a:rPr spc="350" dirty="0"/>
              <a:t> </a:t>
            </a:r>
            <a:r>
              <a:rPr dirty="0"/>
              <a:t>by</a:t>
            </a:r>
            <a:r>
              <a:rPr spc="350" dirty="0"/>
              <a:t> </a:t>
            </a:r>
            <a:r>
              <a:rPr i="1" spc="-25" dirty="0">
                <a:latin typeface="Times New Roman"/>
                <a:cs typeface="Times New Roman"/>
              </a:rPr>
              <a:t>e</a:t>
            </a:r>
            <a:r>
              <a:rPr sz="3075" spc="-37" baseline="24390" dirty="0"/>
              <a:t>2</a:t>
            </a:r>
            <a:r>
              <a:rPr sz="3075" i="1" spc="-37" baseline="24390" dirty="0">
                <a:latin typeface="Times New Roman"/>
                <a:cs typeface="Times New Roman"/>
              </a:rPr>
              <a:t>i</a:t>
            </a:r>
            <a:r>
              <a:rPr sz="3075" i="1" baseline="24390" dirty="0">
                <a:latin typeface="Times New Roman"/>
                <a:cs typeface="Times New Roman"/>
              </a:rPr>
              <a:t>	</a:t>
            </a:r>
            <a:r>
              <a:rPr sz="2450" dirty="0"/>
              <a:t>does</a:t>
            </a:r>
            <a:r>
              <a:rPr sz="2450" spc="220" dirty="0"/>
              <a:t> </a:t>
            </a:r>
            <a:r>
              <a:rPr sz="2450" spc="95" dirty="0"/>
              <a:t>that</a:t>
            </a:r>
            <a:endParaRPr sz="245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50"/>
              </a:spcBef>
            </a:pP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.</a:t>
            </a:r>
            <a:r>
              <a:rPr spc="-225" dirty="0"/>
              <a:t> </a:t>
            </a:r>
            <a:r>
              <a:rPr dirty="0"/>
              <a:t>(Choose</a:t>
            </a:r>
            <a:r>
              <a:rPr spc="-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109703"/>
            <a:ext cx="505269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increase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modulus</a:t>
            </a:r>
            <a:endParaRPr sz="2450">
              <a:latin typeface="Times New Roman"/>
              <a:cs typeface="Times New Roman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Times New Roman"/>
                <a:cs typeface="Times New Roman"/>
              </a:rPr>
              <a:t>decrease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modulus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Times New Roman"/>
                <a:cs typeface="Times New Roman"/>
              </a:rPr>
              <a:t>not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change</a:t>
            </a:r>
            <a:r>
              <a:rPr sz="2450" spc="1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5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modulus</a:t>
            </a:r>
            <a:endParaRPr sz="2450">
              <a:latin typeface="Times New Roman"/>
              <a:cs typeface="Times New Roman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original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i="1" spc="114" dirty="0">
                <a:latin typeface="Times New Roman"/>
                <a:cs typeface="Times New Roman"/>
              </a:rPr>
              <a:t>z</a:t>
            </a:r>
            <a:r>
              <a:rPr sz="2450" spc="114" dirty="0"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C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812925" algn="l"/>
                <a:tab pos="6623684" algn="l"/>
                <a:tab pos="7479030" algn="l"/>
              </a:tabLst>
            </a:pPr>
            <a:r>
              <a:rPr spc="75" dirty="0"/>
              <a:t>What</a:t>
            </a:r>
            <a:r>
              <a:rPr spc="135" dirty="0"/>
              <a:t> </a:t>
            </a:r>
            <a:r>
              <a:rPr dirty="0"/>
              <a:t>is</a:t>
            </a:r>
            <a:r>
              <a:rPr spc="150" dirty="0"/>
              <a:t> </a:t>
            </a:r>
            <a:r>
              <a:rPr spc="-10" dirty="0"/>
              <a:t>ln</a:t>
            </a:r>
            <a:r>
              <a:rPr spc="-200" dirty="0"/>
              <a:t> </a:t>
            </a:r>
            <a:r>
              <a:rPr i="1" spc="35" dirty="0">
                <a:latin typeface="Times New Roman"/>
                <a:cs typeface="Times New Roman"/>
              </a:rPr>
              <a:t>i</a:t>
            </a:r>
            <a:r>
              <a:rPr spc="35" dirty="0"/>
              <a:t>?</a:t>
            </a:r>
            <a:r>
              <a:rPr dirty="0"/>
              <a:t>	Choose</a:t>
            </a:r>
            <a:r>
              <a:rPr spc="60" dirty="0"/>
              <a:t> </a:t>
            </a:r>
            <a:r>
              <a:rPr dirty="0"/>
              <a:t>one</a:t>
            </a:r>
            <a:r>
              <a:rPr spc="60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spc="-60" dirty="0"/>
              <a:t>following</a:t>
            </a:r>
            <a:r>
              <a:rPr spc="60" dirty="0"/>
              <a:t> </a:t>
            </a:r>
            <a:r>
              <a:rPr spc="-10" dirty="0"/>
              <a:t>answers.</a:t>
            </a:r>
            <a:r>
              <a:rPr dirty="0"/>
              <a:t>	</a:t>
            </a:r>
            <a:r>
              <a:rPr b="0" i="1" spc="-10" dirty="0">
                <a:latin typeface="Bookman Old Style"/>
                <a:cs typeface="Bookman Old Style"/>
              </a:rPr>
              <a:t>Hint:</a:t>
            </a:r>
            <a:r>
              <a:rPr b="0" i="1" dirty="0">
                <a:latin typeface="Bookman Old Style"/>
                <a:cs typeface="Bookman Old Style"/>
              </a:rPr>
              <a:t>	</a:t>
            </a:r>
            <a:r>
              <a:rPr spc="-10" dirty="0"/>
              <a:t>Think </a:t>
            </a:r>
            <a:r>
              <a:rPr spc="50" dirty="0"/>
              <a:t>about</a:t>
            </a:r>
            <a:r>
              <a:rPr spc="190" dirty="0"/>
              <a:t> </a:t>
            </a:r>
            <a:r>
              <a:rPr dirty="0"/>
              <a:t>what</a:t>
            </a:r>
            <a:r>
              <a:rPr spc="195" dirty="0"/>
              <a:t> </a:t>
            </a:r>
            <a:r>
              <a:rPr dirty="0"/>
              <a:t>a</a:t>
            </a:r>
            <a:r>
              <a:rPr spc="190" dirty="0"/>
              <a:t> </a:t>
            </a:r>
            <a:r>
              <a:rPr dirty="0"/>
              <a:t>natural</a:t>
            </a:r>
            <a:r>
              <a:rPr spc="195" dirty="0"/>
              <a:t> </a:t>
            </a:r>
            <a:r>
              <a:rPr dirty="0"/>
              <a:t>log</a:t>
            </a:r>
            <a:r>
              <a:rPr spc="190" dirty="0"/>
              <a:t> </a:t>
            </a:r>
            <a:r>
              <a:rPr spc="-10" dirty="0"/>
              <a:t>means!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1676400" cy="3062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spc="325" dirty="0">
                <a:latin typeface="Cambria"/>
                <a:cs typeface="Cambria"/>
              </a:rPr>
              <a:t>−</a:t>
            </a:r>
            <a:r>
              <a:rPr sz="2450" i="1" spc="325" dirty="0">
                <a:latin typeface="Times New Roman"/>
                <a:cs typeface="Times New Roman"/>
              </a:rPr>
              <a:t>π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i="1" spc="8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i="1" spc="180" dirty="0">
                <a:latin typeface="Times New Roman"/>
                <a:cs typeface="Times New Roman"/>
              </a:rPr>
              <a:t>iπ/</a:t>
            </a:r>
            <a:r>
              <a:rPr sz="2450" spc="18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i="1" spc="114" dirty="0">
                <a:latin typeface="Times New Roman"/>
                <a:cs typeface="Times New Roman"/>
              </a:rPr>
              <a:t>iπ</a:t>
            </a:r>
            <a:endParaRPr sz="2450">
              <a:latin typeface="Times New Roman"/>
              <a:cs typeface="Times New Roman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386715" algn="l"/>
              </a:tabLst>
            </a:pP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2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ln</a:t>
            </a:r>
            <a:r>
              <a:rPr sz="2450" spc="-200" dirty="0">
                <a:latin typeface="Times New Roman"/>
                <a:cs typeface="Times New Roman"/>
              </a:rPr>
              <a:t> </a:t>
            </a:r>
            <a:r>
              <a:rPr sz="2450" i="1" spc="95" dirty="0">
                <a:latin typeface="Times New Roman"/>
                <a:cs typeface="Times New Roman"/>
              </a:rPr>
              <a:t>π</a:t>
            </a:r>
            <a:endParaRPr sz="2450">
              <a:latin typeface="Times New Roman"/>
              <a:cs typeface="Times New Roman"/>
            </a:endParaRPr>
          </a:p>
          <a:p>
            <a:pPr marL="386715" indent="-34163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35" dirty="0">
                <a:latin typeface="Times New Roman"/>
                <a:cs typeface="Times New Roman"/>
              </a:rPr>
              <a:t>Undefined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253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5.5.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MATH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INTERLUDE: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COMPLEX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812925" algn="l"/>
                <a:tab pos="6623684" algn="l"/>
                <a:tab pos="7479030" algn="l"/>
              </a:tabLst>
            </a:pPr>
            <a:r>
              <a:rPr spc="75" dirty="0"/>
              <a:t>What</a:t>
            </a:r>
            <a:r>
              <a:rPr spc="135" dirty="0"/>
              <a:t> </a:t>
            </a:r>
            <a:r>
              <a:rPr dirty="0"/>
              <a:t>is</a:t>
            </a:r>
            <a:r>
              <a:rPr spc="150" dirty="0"/>
              <a:t> </a:t>
            </a:r>
            <a:r>
              <a:rPr spc="-10" dirty="0"/>
              <a:t>ln</a:t>
            </a:r>
            <a:r>
              <a:rPr spc="-200" dirty="0"/>
              <a:t> </a:t>
            </a:r>
            <a:r>
              <a:rPr i="1" spc="35" dirty="0">
                <a:latin typeface="Times New Roman"/>
                <a:cs typeface="Times New Roman"/>
              </a:rPr>
              <a:t>i</a:t>
            </a:r>
            <a:r>
              <a:rPr spc="35" dirty="0"/>
              <a:t>?</a:t>
            </a:r>
            <a:r>
              <a:rPr dirty="0"/>
              <a:t>	Choose</a:t>
            </a:r>
            <a:r>
              <a:rPr spc="60" dirty="0"/>
              <a:t> </a:t>
            </a:r>
            <a:r>
              <a:rPr dirty="0"/>
              <a:t>one</a:t>
            </a:r>
            <a:r>
              <a:rPr spc="60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spc="-60" dirty="0"/>
              <a:t>following</a:t>
            </a:r>
            <a:r>
              <a:rPr spc="60" dirty="0"/>
              <a:t> </a:t>
            </a:r>
            <a:r>
              <a:rPr spc="-10" dirty="0"/>
              <a:t>answers.</a:t>
            </a:r>
            <a:r>
              <a:rPr dirty="0"/>
              <a:t>	</a:t>
            </a:r>
            <a:r>
              <a:rPr b="0" i="1" spc="-10" dirty="0">
                <a:latin typeface="Bookman Old Style"/>
                <a:cs typeface="Bookman Old Style"/>
              </a:rPr>
              <a:t>Hint:</a:t>
            </a:r>
            <a:r>
              <a:rPr b="0" i="1" dirty="0">
                <a:latin typeface="Bookman Old Style"/>
                <a:cs typeface="Bookman Old Style"/>
              </a:rPr>
              <a:t>	</a:t>
            </a:r>
            <a:r>
              <a:rPr spc="-10" dirty="0"/>
              <a:t>Think </a:t>
            </a:r>
            <a:r>
              <a:rPr spc="50" dirty="0"/>
              <a:t>about</a:t>
            </a:r>
            <a:r>
              <a:rPr spc="190" dirty="0"/>
              <a:t> </a:t>
            </a:r>
            <a:r>
              <a:rPr dirty="0"/>
              <a:t>what</a:t>
            </a:r>
            <a:r>
              <a:rPr spc="195" dirty="0"/>
              <a:t> </a:t>
            </a:r>
            <a:r>
              <a:rPr dirty="0"/>
              <a:t>a</a:t>
            </a:r>
            <a:r>
              <a:rPr spc="190" dirty="0"/>
              <a:t> </a:t>
            </a:r>
            <a:r>
              <a:rPr dirty="0"/>
              <a:t>natural</a:t>
            </a:r>
            <a:r>
              <a:rPr spc="195" dirty="0"/>
              <a:t> </a:t>
            </a:r>
            <a:r>
              <a:rPr dirty="0"/>
              <a:t>log</a:t>
            </a:r>
            <a:r>
              <a:rPr spc="190" dirty="0"/>
              <a:t> </a:t>
            </a:r>
            <a:r>
              <a:rPr spc="-10" dirty="0"/>
              <a:t>means!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2345" y="2042037"/>
            <a:ext cx="8318500" cy="48209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9734" indent="-370205">
              <a:lnSpc>
                <a:spcPct val="100000"/>
              </a:lnSpc>
              <a:spcBef>
                <a:spcPts val="1140"/>
              </a:spcBef>
              <a:buFont typeface="Times New Roman"/>
              <a:buAutoNum type="alphaUcPeriod"/>
              <a:tabLst>
                <a:tab pos="419734" algn="l"/>
              </a:tabLst>
            </a:pPr>
            <a:r>
              <a:rPr sz="2450" spc="325" dirty="0">
                <a:latin typeface="Cambria"/>
                <a:cs typeface="Cambria"/>
              </a:rPr>
              <a:t>−</a:t>
            </a:r>
            <a:r>
              <a:rPr sz="2450" i="1" spc="325" dirty="0">
                <a:latin typeface="Times New Roman"/>
                <a:cs typeface="Times New Roman"/>
              </a:rPr>
              <a:t>π</a:t>
            </a:r>
            <a:endParaRPr sz="2450">
              <a:latin typeface="Times New Roman"/>
              <a:cs typeface="Times New Roman"/>
            </a:endParaRPr>
          </a:p>
          <a:p>
            <a:pPr marL="419734" indent="-358140" algn="just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734" algn="l"/>
              </a:tabLst>
            </a:pPr>
            <a:r>
              <a:rPr sz="2450" i="1" spc="85" dirty="0">
                <a:latin typeface="Times New Roman"/>
                <a:cs typeface="Times New Roman"/>
              </a:rPr>
              <a:t>i</a:t>
            </a:r>
            <a:endParaRPr sz="2450">
              <a:latin typeface="Times New Roman"/>
              <a:cs typeface="Times New Roman"/>
            </a:endParaRPr>
          </a:p>
          <a:p>
            <a:pPr marL="419100" indent="-361950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100" algn="l"/>
              </a:tabLst>
            </a:pPr>
            <a:r>
              <a:rPr sz="2450" i="1" spc="180" dirty="0">
                <a:latin typeface="Times New Roman"/>
                <a:cs typeface="Times New Roman"/>
              </a:rPr>
              <a:t>iπ/</a:t>
            </a:r>
            <a:r>
              <a:rPr sz="2450" spc="180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  <a:p>
            <a:pPr marL="419100" indent="-37401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100" algn="l"/>
              </a:tabLst>
            </a:pPr>
            <a:r>
              <a:rPr sz="2450" i="1" spc="114" dirty="0">
                <a:latin typeface="Times New Roman"/>
                <a:cs typeface="Times New Roman"/>
              </a:rPr>
              <a:t>iπ</a:t>
            </a:r>
            <a:endParaRPr sz="2450">
              <a:latin typeface="Times New Roman"/>
              <a:cs typeface="Times New Roman"/>
            </a:endParaRPr>
          </a:p>
          <a:p>
            <a:pPr marL="419734" indent="-349885">
              <a:lnSpc>
                <a:spcPct val="100000"/>
              </a:lnSpc>
              <a:spcBef>
                <a:spcPts val="1045"/>
              </a:spcBef>
              <a:buFont typeface="Times New Roman"/>
              <a:buAutoNum type="alphaUcPeriod"/>
              <a:tabLst>
                <a:tab pos="419734" algn="l"/>
              </a:tabLst>
            </a:pP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-20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ln</a:t>
            </a:r>
            <a:r>
              <a:rPr sz="2450" spc="-200" dirty="0">
                <a:latin typeface="Times New Roman"/>
                <a:cs typeface="Times New Roman"/>
              </a:rPr>
              <a:t> </a:t>
            </a:r>
            <a:r>
              <a:rPr sz="2450" i="1" spc="95" dirty="0">
                <a:latin typeface="Times New Roman"/>
                <a:cs typeface="Times New Roman"/>
              </a:rPr>
              <a:t>π</a:t>
            </a:r>
            <a:endParaRPr sz="2450">
              <a:latin typeface="Times New Roman"/>
              <a:cs typeface="Times New Roman"/>
            </a:endParaRPr>
          </a:p>
          <a:p>
            <a:pPr marL="419734" indent="-34163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9734" algn="l"/>
              </a:tabLst>
            </a:pPr>
            <a:r>
              <a:rPr sz="2450" spc="-10" dirty="0">
                <a:latin typeface="Times New Roman"/>
                <a:cs typeface="Times New Roman"/>
              </a:rPr>
              <a:t>Undefined</a:t>
            </a:r>
            <a:endParaRPr sz="2450">
              <a:latin typeface="Times New Roman"/>
              <a:cs typeface="Times New Roman"/>
            </a:endParaRPr>
          </a:p>
          <a:p>
            <a:pPr marL="48895" marR="304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70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C.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You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need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i="1" spc="170" dirty="0">
                <a:latin typeface="Times New Roman"/>
                <a:cs typeface="Times New Roman"/>
              </a:rPr>
              <a:t>z</a:t>
            </a:r>
            <a:r>
              <a:rPr sz="2450" i="1" spc="1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such</a:t>
            </a:r>
            <a:r>
              <a:rPr sz="2450" spc="45" dirty="0">
                <a:latin typeface="Times New Roman"/>
                <a:cs typeface="Times New Roman"/>
              </a:rPr>
              <a:t> </a:t>
            </a:r>
            <a:r>
              <a:rPr sz="2450" spc="114" dirty="0">
                <a:latin typeface="Times New Roman"/>
                <a:cs typeface="Times New Roman"/>
              </a:rPr>
              <a:t>that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i="1" spc="80" dirty="0">
                <a:latin typeface="Times New Roman"/>
                <a:cs typeface="Times New Roman"/>
              </a:rPr>
              <a:t>e</a:t>
            </a:r>
            <a:r>
              <a:rPr sz="3075" i="1" spc="120" baseline="24390" dirty="0">
                <a:latin typeface="Times New Roman"/>
                <a:cs typeface="Times New Roman"/>
              </a:rPr>
              <a:t>z</a:t>
            </a:r>
            <a:r>
              <a:rPr sz="3075" i="1" spc="330" baseline="2439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i="1" spc="70" dirty="0">
                <a:latin typeface="Times New Roman"/>
                <a:cs typeface="Times New Roman"/>
              </a:rPr>
              <a:t>i</a:t>
            </a:r>
            <a:r>
              <a:rPr sz="2450" spc="70" dirty="0">
                <a:latin typeface="Times New Roman"/>
                <a:cs typeface="Times New Roman"/>
              </a:rPr>
              <a:t>.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Since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i="1" spc="90" dirty="0">
                <a:latin typeface="Times New Roman"/>
                <a:cs typeface="Times New Roman"/>
              </a:rPr>
              <a:t>e</a:t>
            </a:r>
            <a:r>
              <a:rPr sz="3075" i="1" spc="135" baseline="24390" dirty="0">
                <a:latin typeface="Times New Roman"/>
                <a:cs typeface="Times New Roman"/>
              </a:rPr>
              <a:t>iα </a:t>
            </a:r>
            <a:r>
              <a:rPr sz="2450" dirty="0">
                <a:latin typeface="Times New Roman"/>
                <a:cs typeface="Times New Roman"/>
              </a:rPr>
              <a:t>is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</a:t>
            </a:r>
            <a:r>
              <a:rPr sz="2450" spc="2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number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modulus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1</a:t>
            </a:r>
            <a:r>
              <a:rPr sz="2450" spc="2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i="1" spc="125" dirty="0">
                <a:latin typeface="Times New Roman"/>
                <a:cs typeface="Times New Roman"/>
              </a:rPr>
              <a:t>α</a:t>
            </a:r>
            <a:r>
              <a:rPr sz="2450" spc="125" dirty="0">
                <a:latin typeface="Times New Roman"/>
                <a:cs typeface="Times New Roman"/>
              </a:rPr>
              <a:t>,</a:t>
            </a:r>
            <a:r>
              <a:rPr sz="2450" spc="3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i="1" spc="145" dirty="0">
                <a:latin typeface="Times New Roman"/>
                <a:cs typeface="Times New Roman"/>
              </a:rPr>
              <a:t>i</a:t>
            </a:r>
            <a:r>
              <a:rPr sz="2450" i="1" spc="2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2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modulus</a:t>
            </a:r>
            <a:r>
              <a:rPr sz="2450" spc="290" dirty="0">
                <a:latin typeface="Times New Roman"/>
                <a:cs typeface="Times New Roman"/>
              </a:rPr>
              <a:t> </a:t>
            </a:r>
            <a:r>
              <a:rPr sz="2450" spc="-50" dirty="0">
                <a:latin typeface="Times New Roman"/>
                <a:cs typeface="Times New Roman"/>
              </a:rPr>
              <a:t>1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phase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i="1" spc="220" dirty="0">
                <a:latin typeface="Times New Roman"/>
                <a:cs typeface="Times New Roman"/>
              </a:rPr>
              <a:t>π/</a:t>
            </a:r>
            <a:r>
              <a:rPr sz="2450" spc="220" dirty="0">
                <a:latin typeface="Times New Roman"/>
                <a:cs typeface="Times New Roman"/>
              </a:rPr>
              <a:t>2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(graph</a:t>
            </a:r>
            <a:r>
              <a:rPr sz="2450" spc="295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2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complex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plane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3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can</a:t>
            </a:r>
            <a:r>
              <a:rPr sz="2450" spc="295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see </a:t>
            </a:r>
            <a:r>
              <a:rPr sz="2450" dirty="0">
                <a:latin typeface="Times New Roman"/>
                <a:cs typeface="Times New Roman"/>
              </a:rPr>
              <a:t>this),</a:t>
            </a:r>
            <a:r>
              <a:rPr sz="2450" spc="185" dirty="0">
                <a:latin typeface="Times New Roman"/>
                <a:cs typeface="Times New Roman"/>
              </a:rPr>
              <a:t> </a:t>
            </a:r>
            <a:r>
              <a:rPr sz="2450" i="1" spc="170" dirty="0">
                <a:latin typeface="Times New Roman"/>
                <a:cs typeface="Times New Roman"/>
              </a:rPr>
              <a:t>z</a:t>
            </a:r>
            <a:r>
              <a:rPr sz="2450" i="1" spc="24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i="1" spc="140" dirty="0">
                <a:latin typeface="Times New Roman"/>
                <a:cs typeface="Times New Roman"/>
              </a:rPr>
              <a:t>iπ/</a:t>
            </a:r>
            <a:r>
              <a:rPr sz="2450" spc="140" dirty="0">
                <a:latin typeface="Times New Roman"/>
                <a:cs typeface="Times New Roman"/>
              </a:rPr>
              <a:t>2.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98695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5.6.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-25" dirty="0">
                <a:latin typeface="Georgia"/>
                <a:cs typeface="Georgia"/>
              </a:rPr>
              <a:t>5.6</a:t>
            </a:r>
            <a:r>
              <a:rPr sz="1700" b="1" dirty="0">
                <a:latin typeface="Georgia"/>
                <a:cs typeface="Georgia"/>
              </a:rPr>
              <a:t>	Time</a:t>
            </a:r>
            <a:r>
              <a:rPr sz="1700" b="1" spc="80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Evolution</a:t>
            </a:r>
            <a:r>
              <a:rPr sz="1700" b="1" spc="8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of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a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Wavefunction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225" dirty="0"/>
              <a:t> </a:t>
            </a:r>
            <a:r>
              <a:rPr dirty="0"/>
              <a:t>particle</a:t>
            </a:r>
            <a:r>
              <a:rPr spc="220" dirty="0"/>
              <a:t> </a:t>
            </a:r>
            <a:r>
              <a:rPr dirty="0"/>
              <a:t>is</a:t>
            </a:r>
            <a:r>
              <a:rPr spc="225" dirty="0"/>
              <a:t> </a:t>
            </a:r>
            <a:r>
              <a:rPr dirty="0"/>
              <a:t>in</a:t>
            </a:r>
            <a:r>
              <a:rPr spc="220" dirty="0"/>
              <a:t> </a:t>
            </a:r>
            <a:r>
              <a:rPr dirty="0"/>
              <a:t>an</a:t>
            </a:r>
            <a:r>
              <a:rPr spc="225" dirty="0"/>
              <a:t> </a:t>
            </a:r>
            <a:r>
              <a:rPr dirty="0"/>
              <a:t>energy</a:t>
            </a:r>
            <a:r>
              <a:rPr spc="220" dirty="0"/>
              <a:t> </a:t>
            </a:r>
            <a:r>
              <a:rPr dirty="0"/>
              <a:t>eigenstate</a:t>
            </a:r>
            <a:r>
              <a:rPr spc="225" dirty="0"/>
              <a:t> </a:t>
            </a:r>
            <a:r>
              <a:rPr i="1" dirty="0">
                <a:latin typeface="Times New Roman"/>
                <a:cs typeface="Times New Roman"/>
              </a:rPr>
              <a:t>ψ</a:t>
            </a:r>
            <a:r>
              <a:rPr sz="3075" baseline="-13550" dirty="0"/>
              <a:t>1</a:t>
            </a:r>
            <a:r>
              <a:rPr sz="3075" spc="547" baseline="-13550" dirty="0"/>
              <a:t> </a:t>
            </a:r>
            <a:r>
              <a:rPr sz="2450" dirty="0"/>
              <a:t>with</a:t>
            </a:r>
            <a:r>
              <a:rPr sz="2450" spc="220" dirty="0"/>
              <a:t> </a:t>
            </a:r>
            <a:r>
              <a:rPr sz="2450" dirty="0"/>
              <a:t>energy</a:t>
            </a:r>
            <a:r>
              <a:rPr sz="2450" spc="220" dirty="0"/>
              <a:t> </a:t>
            </a:r>
            <a:r>
              <a:rPr sz="2450" i="1" spc="80" dirty="0">
                <a:latin typeface="Times New Roman"/>
                <a:cs typeface="Times New Roman"/>
              </a:rPr>
              <a:t>E</a:t>
            </a:r>
            <a:r>
              <a:rPr sz="3075" spc="120" baseline="-13550" dirty="0"/>
              <a:t>1</a:t>
            </a:r>
            <a:r>
              <a:rPr sz="2450" spc="80" dirty="0"/>
              <a:t>.</a:t>
            </a:r>
            <a:r>
              <a:rPr sz="2450" spc="45" dirty="0"/>
              <a:t>  </a:t>
            </a:r>
            <a:r>
              <a:rPr sz="2450" spc="-10" dirty="0"/>
              <a:t>Which </a:t>
            </a:r>
            <a:r>
              <a:rPr sz="2450" dirty="0"/>
              <a:t>of</a:t>
            </a:r>
            <a:r>
              <a:rPr sz="2450" spc="85" dirty="0"/>
              <a:t> </a:t>
            </a:r>
            <a:r>
              <a:rPr sz="2450" dirty="0"/>
              <a:t>the</a:t>
            </a:r>
            <a:r>
              <a:rPr sz="2450" spc="80" dirty="0"/>
              <a:t> </a:t>
            </a:r>
            <a:r>
              <a:rPr sz="2450" spc="-60" dirty="0"/>
              <a:t>following</a:t>
            </a:r>
            <a:r>
              <a:rPr sz="2450" spc="80" dirty="0"/>
              <a:t> </a:t>
            </a:r>
            <a:r>
              <a:rPr sz="2450" dirty="0"/>
              <a:t>will</a:t>
            </a:r>
            <a:r>
              <a:rPr sz="2450" spc="85" dirty="0"/>
              <a:t> </a:t>
            </a:r>
            <a:r>
              <a:rPr sz="2450" dirty="0"/>
              <a:t>remain</a:t>
            </a:r>
            <a:r>
              <a:rPr sz="2450" spc="80" dirty="0"/>
              <a:t> </a:t>
            </a:r>
            <a:r>
              <a:rPr sz="2450" dirty="0"/>
              <a:t>constant</a:t>
            </a:r>
            <a:r>
              <a:rPr sz="2450" spc="80" dirty="0"/>
              <a:t> </a:t>
            </a:r>
            <a:r>
              <a:rPr sz="2450" dirty="0"/>
              <a:t>over</a:t>
            </a:r>
            <a:r>
              <a:rPr sz="2450" spc="80" dirty="0"/>
              <a:t> </a:t>
            </a:r>
            <a:r>
              <a:rPr sz="2450" dirty="0"/>
              <a:t>time?</a:t>
            </a:r>
            <a:r>
              <a:rPr sz="2450" spc="365" dirty="0"/>
              <a:t> </a:t>
            </a:r>
            <a:r>
              <a:rPr sz="2450" dirty="0"/>
              <a:t>(Choose</a:t>
            </a:r>
            <a:r>
              <a:rPr sz="2450" spc="85" dirty="0"/>
              <a:t> </a:t>
            </a:r>
            <a:r>
              <a:rPr sz="2450" dirty="0"/>
              <a:t>all</a:t>
            </a:r>
            <a:r>
              <a:rPr sz="2450" spc="75" dirty="0"/>
              <a:t> </a:t>
            </a:r>
            <a:r>
              <a:rPr sz="2450" spc="95" dirty="0"/>
              <a:t>that </a:t>
            </a:r>
            <a:r>
              <a:rPr sz="2450" spc="-10" dirty="0"/>
              <a:t>apply.)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227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25"/>
              </a:spcBef>
              <a:buAutoNum type="alphaUcPeriod"/>
              <a:tabLst>
                <a:tab pos="387350" algn="l"/>
              </a:tabLst>
            </a:pP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probability</a:t>
            </a:r>
            <a:r>
              <a:rPr spc="210" dirty="0"/>
              <a:t> </a:t>
            </a:r>
            <a:r>
              <a:rPr dirty="0"/>
              <a:t>of</a:t>
            </a:r>
            <a:r>
              <a:rPr spc="210" dirty="0"/>
              <a:t> </a:t>
            </a:r>
            <a:r>
              <a:rPr dirty="0"/>
              <a:t>finding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particle</a:t>
            </a:r>
            <a:r>
              <a:rPr spc="210" dirty="0"/>
              <a:t> </a:t>
            </a:r>
            <a:r>
              <a:rPr dirty="0"/>
              <a:t>between</a:t>
            </a:r>
            <a:r>
              <a:rPr spc="210" dirty="0"/>
              <a:t> </a:t>
            </a:r>
            <a:r>
              <a:rPr dirty="0"/>
              <a:t>two</a:t>
            </a:r>
            <a:r>
              <a:rPr spc="210" dirty="0"/>
              <a:t> </a:t>
            </a:r>
            <a:r>
              <a:rPr dirty="0"/>
              <a:t>points</a:t>
            </a:r>
            <a:r>
              <a:rPr spc="215" dirty="0"/>
              <a:t> </a:t>
            </a:r>
            <a:r>
              <a:rPr i="1" spc="75" dirty="0">
                <a:latin typeface="Times New Roman"/>
                <a:cs typeface="Times New Roman"/>
              </a:rPr>
              <a:t>x</a:t>
            </a:r>
            <a:r>
              <a:rPr sz="3075" spc="112" baseline="-13550" dirty="0"/>
              <a:t>1</a:t>
            </a:r>
            <a:endParaRPr sz="3075" baseline="-13550">
              <a:latin typeface="Times New Roman"/>
              <a:cs typeface="Times New Roman"/>
            </a:endParaRPr>
          </a:p>
          <a:p>
            <a:pPr marL="387350">
              <a:lnSpc>
                <a:spcPct val="100000"/>
              </a:lnSpc>
              <a:spcBef>
                <a:spcPts val="50"/>
              </a:spcBef>
            </a:pPr>
            <a:r>
              <a:rPr dirty="0"/>
              <a:t>and</a:t>
            </a:r>
            <a:r>
              <a:rPr spc="240" dirty="0"/>
              <a:t> </a:t>
            </a:r>
            <a:r>
              <a:rPr i="1" spc="55" dirty="0">
                <a:latin typeface="Times New Roman"/>
                <a:cs typeface="Times New Roman"/>
              </a:rPr>
              <a:t>x</a:t>
            </a:r>
            <a:r>
              <a:rPr sz="3075" spc="82" baseline="-13550" dirty="0"/>
              <a:t>2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7350" algn="l"/>
              </a:tabLst>
            </a:pPr>
            <a:r>
              <a:rPr dirty="0"/>
              <a:t>The</a:t>
            </a:r>
            <a:r>
              <a:rPr spc="85" dirty="0"/>
              <a:t> </a:t>
            </a:r>
            <a:r>
              <a:rPr dirty="0"/>
              <a:t>probability</a:t>
            </a:r>
            <a:r>
              <a:rPr spc="90" dirty="0"/>
              <a:t> </a:t>
            </a:r>
            <a:r>
              <a:rPr dirty="0"/>
              <a:t>of</a:t>
            </a:r>
            <a:r>
              <a:rPr spc="95" dirty="0"/>
              <a:t> </a:t>
            </a:r>
            <a:r>
              <a:rPr spc="-10" dirty="0"/>
              <a:t>finding</a:t>
            </a:r>
            <a:r>
              <a:rPr spc="9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85" dirty="0"/>
              <a:t> </a:t>
            </a:r>
            <a:r>
              <a:rPr dirty="0"/>
              <a:t>with</a:t>
            </a:r>
            <a:r>
              <a:rPr spc="95" dirty="0"/>
              <a:t> </a:t>
            </a:r>
            <a:r>
              <a:rPr dirty="0"/>
              <a:t>energy</a:t>
            </a:r>
            <a:r>
              <a:rPr spc="105" dirty="0"/>
              <a:t> </a:t>
            </a:r>
            <a:r>
              <a:rPr i="1" spc="55" dirty="0">
                <a:latin typeface="Times New Roman"/>
                <a:cs typeface="Times New Roman"/>
              </a:rPr>
              <a:t>E</a:t>
            </a:r>
            <a:r>
              <a:rPr sz="3075" spc="82" baseline="-13550" dirty="0"/>
              <a:t>1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080" indent="-36195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The</a:t>
            </a:r>
            <a:r>
              <a:rPr spc="30" dirty="0"/>
              <a:t> </a:t>
            </a:r>
            <a:r>
              <a:rPr dirty="0"/>
              <a:t>particle’s</a:t>
            </a:r>
            <a:r>
              <a:rPr spc="65" dirty="0"/>
              <a:t> </a:t>
            </a:r>
            <a:r>
              <a:rPr spc="-30" dirty="0"/>
              <a:t>wavefunction</a:t>
            </a:r>
            <a:r>
              <a:rPr spc="65" dirty="0"/>
              <a:t> </a:t>
            </a:r>
            <a:r>
              <a:rPr spc="90" dirty="0"/>
              <a:t>Ψ(</a:t>
            </a:r>
            <a:r>
              <a:rPr i="1" spc="90" dirty="0">
                <a:latin typeface="Times New Roman"/>
                <a:cs typeface="Times New Roman"/>
              </a:rPr>
              <a:t>x,</a:t>
            </a:r>
            <a:r>
              <a:rPr i="1" spc="-200" dirty="0">
                <a:latin typeface="Times New Roman"/>
                <a:cs typeface="Times New Roman"/>
              </a:rPr>
              <a:t> </a:t>
            </a:r>
            <a:r>
              <a:rPr i="1" spc="55" dirty="0">
                <a:latin typeface="Times New Roman"/>
                <a:cs typeface="Times New Roman"/>
              </a:rPr>
              <a:t>t</a:t>
            </a:r>
            <a:r>
              <a:rPr spc="55" dirty="0"/>
              <a:t>).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225" dirty="0"/>
              <a:t> </a:t>
            </a:r>
            <a:r>
              <a:rPr dirty="0"/>
              <a:t>particle</a:t>
            </a:r>
            <a:r>
              <a:rPr spc="220" dirty="0"/>
              <a:t> </a:t>
            </a:r>
            <a:r>
              <a:rPr dirty="0"/>
              <a:t>is</a:t>
            </a:r>
            <a:r>
              <a:rPr spc="225" dirty="0"/>
              <a:t> </a:t>
            </a:r>
            <a:r>
              <a:rPr dirty="0"/>
              <a:t>in</a:t>
            </a:r>
            <a:r>
              <a:rPr spc="220" dirty="0"/>
              <a:t> </a:t>
            </a:r>
            <a:r>
              <a:rPr dirty="0"/>
              <a:t>an</a:t>
            </a:r>
            <a:r>
              <a:rPr spc="225" dirty="0"/>
              <a:t> </a:t>
            </a:r>
            <a:r>
              <a:rPr dirty="0"/>
              <a:t>energy</a:t>
            </a:r>
            <a:r>
              <a:rPr spc="220" dirty="0"/>
              <a:t> </a:t>
            </a:r>
            <a:r>
              <a:rPr dirty="0"/>
              <a:t>eigenstate</a:t>
            </a:r>
            <a:r>
              <a:rPr spc="225" dirty="0"/>
              <a:t> </a:t>
            </a:r>
            <a:r>
              <a:rPr i="1" dirty="0">
                <a:latin typeface="Times New Roman"/>
                <a:cs typeface="Times New Roman"/>
              </a:rPr>
              <a:t>ψ</a:t>
            </a:r>
            <a:r>
              <a:rPr sz="3075" baseline="-13550" dirty="0"/>
              <a:t>1</a:t>
            </a:r>
            <a:r>
              <a:rPr sz="3075" spc="547" baseline="-13550" dirty="0"/>
              <a:t> </a:t>
            </a:r>
            <a:r>
              <a:rPr sz="2450" dirty="0"/>
              <a:t>with</a:t>
            </a:r>
            <a:r>
              <a:rPr sz="2450" spc="220" dirty="0"/>
              <a:t> </a:t>
            </a:r>
            <a:r>
              <a:rPr sz="2450" dirty="0"/>
              <a:t>energy</a:t>
            </a:r>
            <a:r>
              <a:rPr sz="2450" spc="220" dirty="0"/>
              <a:t> </a:t>
            </a:r>
            <a:r>
              <a:rPr sz="2450" i="1" spc="80" dirty="0">
                <a:latin typeface="Times New Roman"/>
                <a:cs typeface="Times New Roman"/>
              </a:rPr>
              <a:t>E</a:t>
            </a:r>
            <a:r>
              <a:rPr sz="3075" spc="120" baseline="-13550" dirty="0"/>
              <a:t>1</a:t>
            </a:r>
            <a:r>
              <a:rPr sz="2450" spc="80" dirty="0"/>
              <a:t>.</a:t>
            </a:r>
            <a:r>
              <a:rPr sz="2450" spc="45" dirty="0"/>
              <a:t>  </a:t>
            </a:r>
            <a:r>
              <a:rPr sz="2450" spc="-10" dirty="0"/>
              <a:t>Which </a:t>
            </a:r>
            <a:r>
              <a:rPr sz="2450" dirty="0"/>
              <a:t>of</a:t>
            </a:r>
            <a:r>
              <a:rPr sz="2450" spc="85" dirty="0"/>
              <a:t> </a:t>
            </a:r>
            <a:r>
              <a:rPr sz="2450" dirty="0"/>
              <a:t>the</a:t>
            </a:r>
            <a:r>
              <a:rPr sz="2450" spc="80" dirty="0"/>
              <a:t> </a:t>
            </a:r>
            <a:r>
              <a:rPr sz="2450" spc="-60" dirty="0"/>
              <a:t>following</a:t>
            </a:r>
            <a:r>
              <a:rPr sz="2450" spc="80" dirty="0"/>
              <a:t> </a:t>
            </a:r>
            <a:r>
              <a:rPr sz="2450" dirty="0"/>
              <a:t>will</a:t>
            </a:r>
            <a:r>
              <a:rPr sz="2450" spc="85" dirty="0"/>
              <a:t> </a:t>
            </a:r>
            <a:r>
              <a:rPr sz="2450" dirty="0"/>
              <a:t>remain</a:t>
            </a:r>
            <a:r>
              <a:rPr sz="2450" spc="80" dirty="0"/>
              <a:t> </a:t>
            </a:r>
            <a:r>
              <a:rPr sz="2450" dirty="0"/>
              <a:t>constant</a:t>
            </a:r>
            <a:r>
              <a:rPr sz="2450" spc="80" dirty="0"/>
              <a:t> </a:t>
            </a:r>
            <a:r>
              <a:rPr sz="2450" dirty="0"/>
              <a:t>over</a:t>
            </a:r>
            <a:r>
              <a:rPr sz="2450" spc="80" dirty="0"/>
              <a:t> </a:t>
            </a:r>
            <a:r>
              <a:rPr sz="2450" dirty="0"/>
              <a:t>time?</a:t>
            </a:r>
            <a:r>
              <a:rPr sz="2450" spc="365" dirty="0"/>
              <a:t> </a:t>
            </a:r>
            <a:r>
              <a:rPr sz="2450" dirty="0"/>
              <a:t>(Choose</a:t>
            </a:r>
            <a:r>
              <a:rPr sz="2450" spc="85" dirty="0"/>
              <a:t> </a:t>
            </a:r>
            <a:r>
              <a:rPr sz="2450" dirty="0"/>
              <a:t>all</a:t>
            </a:r>
            <a:r>
              <a:rPr sz="2450" spc="75" dirty="0"/>
              <a:t> </a:t>
            </a:r>
            <a:r>
              <a:rPr sz="2450" spc="95" dirty="0"/>
              <a:t>that </a:t>
            </a:r>
            <a:r>
              <a:rPr sz="2450" spc="-10" dirty="0"/>
              <a:t>apply.)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227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25"/>
              </a:spcBef>
              <a:buAutoNum type="alphaUcPeriod"/>
              <a:tabLst>
                <a:tab pos="387350" algn="l"/>
              </a:tabLst>
            </a:pP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probability</a:t>
            </a:r>
            <a:r>
              <a:rPr spc="210" dirty="0"/>
              <a:t> </a:t>
            </a:r>
            <a:r>
              <a:rPr dirty="0"/>
              <a:t>of</a:t>
            </a:r>
            <a:r>
              <a:rPr spc="210" dirty="0"/>
              <a:t> </a:t>
            </a:r>
            <a:r>
              <a:rPr dirty="0"/>
              <a:t>finding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particle</a:t>
            </a:r>
            <a:r>
              <a:rPr spc="210" dirty="0"/>
              <a:t> </a:t>
            </a:r>
            <a:r>
              <a:rPr dirty="0"/>
              <a:t>between</a:t>
            </a:r>
            <a:r>
              <a:rPr spc="210" dirty="0"/>
              <a:t> </a:t>
            </a:r>
            <a:r>
              <a:rPr dirty="0"/>
              <a:t>two</a:t>
            </a:r>
            <a:r>
              <a:rPr spc="210" dirty="0"/>
              <a:t> </a:t>
            </a:r>
            <a:r>
              <a:rPr dirty="0"/>
              <a:t>points</a:t>
            </a:r>
            <a:r>
              <a:rPr spc="215" dirty="0"/>
              <a:t> </a:t>
            </a:r>
            <a:r>
              <a:rPr i="1" spc="75" dirty="0">
                <a:latin typeface="Times New Roman"/>
                <a:cs typeface="Times New Roman"/>
              </a:rPr>
              <a:t>x</a:t>
            </a:r>
            <a:r>
              <a:rPr sz="3075" spc="112" baseline="-13550" dirty="0"/>
              <a:t>1</a:t>
            </a:r>
            <a:endParaRPr sz="3075" baseline="-13550">
              <a:latin typeface="Times New Roman"/>
              <a:cs typeface="Times New Roman"/>
            </a:endParaRPr>
          </a:p>
          <a:p>
            <a:pPr marL="387350">
              <a:lnSpc>
                <a:spcPct val="100000"/>
              </a:lnSpc>
              <a:spcBef>
                <a:spcPts val="50"/>
              </a:spcBef>
            </a:pPr>
            <a:r>
              <a:rPr dirty="0"/>
              <a:t>and</a:t>
            </a:r>
            <a:r>
              <a:rPr spc="240" dirty="0"/>
              <a:t> </a:t>
            </a:r>
            <a:r>
              <a:rPr i="1" spc="55" dirty="0">
                <a:latin typeface="Times New Roman"/>
                <a:cs typeface="Times New Roman"/>
              </a:rPr>
              <a:t>x</a:t>
            </a:r>
            <a:r>
              <a:rPr sz="3075" spc="82" baseline="-13550" dirty="0"/>
              <a:t>2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7350" algn="l"/>
              </a:tabLst>
            </a:pPr>
            <a:r>
              <a:rPr dirty="0"/>
              <a:t>The</a:t>
            </a:r>
            <a:r>
              <a:rPr spc="85" dirty="0"/>
              <a:t> </a:t>
            </a:r>
            <a:r>
              <a:rPr dirty="0"/>
              <a:t>probability</a:t>
            </a:r>
            <a:r>
              <a:rPr spc="90" dirty="0"/>
              <a:t> </a:t>
            </a:r>
            <a:r>
              <a:rPr dirty="0"/>
              <a:t>of</a:t>
            </a:r>
            <a:r>
              <a:rPr spc="95" dirty="0"/>
              <a:t> </a:t>
            </a:r>
            <a:r>
              <a:rPr spc="-10" dirty="0"/>
              <a:t>finding</a:t>
            </a:r>
            <a:r>
              <a:rPr spc="9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85" dirty="0"/>
              <a:t> </a:t>
            </a:r>
            <a:r>
              <a:rPr dirty="0"/>
              <a:t>with</a:t>
            </a:r>
            <a:r>
              <a:rPr spc="95" dirty="0"/>
              <a:t> </a:t>
            </a:r>
            <a:r>
              <a:rPr dirty="0"/>
              <a:t>energy</a:t>
            </a:r>
            <a:r>
              <a:rPr spc="105" dirty="0"/>
              <a:t> </a:t>
            </a:r>
            <a:r>
              <a:rPr i="1" spc="55" dirty="0">
                <a:latin typeface="Times New Roman"/>
                <a:cs typeface="Times New Roman"/>
              </a:rPr>
              <a:t>E</a:t>
            </a:r>
            <a:r>
              <a:rPr sz="3075" spc="82" baseline="-13550" dirty="0"/>
              <a:t>1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080" indent="-36195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The</a:t>
            </a:r>
            <a:r>
              <a:rPr spc="30" dirty="0"/>
              <a:t> </a:t>
            </a:r>
            <a:r>
              <a:rPr dirty="0"/>
              <a:t>particle’s</a:t>
            </a:r>
            <a:r>
              <a:rPr spc="65" dirty="0"/>
              <a:t> </a:t>
            </a:r>
            <a:r>
              <a:rPr spc="-30" dirty="0"/>
              <a:t>wavefunction</a:t>
            </a:r>
            <a:r>
              <a:rPr spc="65" dirty="0"/>
              <a:t> </a:t>
            </a:r>
            <a:r>
              <a:rPr spc="90" dirty="0"/>
              <a:t>Ψ(</a:t>
            </a:r>
            <a:r>
              <a:rPr i="1" spc="90" dirty="0">
                <a:latin typeface="Times New Roman"/>
                <a:cs typeface="Times New Roman"/>
              </a:rPr>
              <a:t>x,</a:t>
            </a:r>
            <a:r>
              <a:rPr i="1" spc="-200" dirty="0">
                <a:latin typeface="Times New Roman"/>
                <a:cs typeface="Times New Roman"/>
              </a:rPr>
              <a:t> </a:t>
            </a:r>
            <a:r>
              <a:rPr i="1" spc="55" dirty="0">
                <a:latin typeface="Times New Roman"/>
                <a:cs typeface="Times New Roman"/>
              </a:rPr>
              <a:t>t</a:t>
            </a:r>
            <a:r>
              <a:rPr spc="55" dirty="0"/>
              <a:t>).</a:t>
            </a:r>
          </a:p>
          <a:p>
            <a:pPr marL="4445">
              <a:lnSpc>
                <a:spcPct val="100000"/>
              </a:lnSpc>
              <a:spcBef>
                <a:spcPts val="1945"/>
              </a:spcBef>
              <a:tabLst>
                <a:tab pos="1614170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dirty="0"/>
              <a:t>A,</a:t>
            </a:r>
            <a:r>
              <a:rPr spc="55" dirty="0"/>
              <a:t> </a:t>
            </a:r>
            <a:r>
              <a:rPr spc="-50" dirty="0"/>
              <a:t>B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3844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5.1.</a:t>
            </a:r>
            <a:r>
              <a:rPr sz="1200" spc="21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POTENTIAL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00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15" dirty="0"/>
              <a:t>An</a:t>
            </a:r>
            <a:r>
              <a:rPr spc="125" dirty="0"/>
              <a:t> </a:t>
            </a:r>
            <a:r>
              <a:rPr spc="15" dirty="0"/>
              <a:t>object</a:t>
            </a:r>
            <a:r>
              <a:rPr spc="120" dirty="0"/>
              <a:t> </a:t>
            </a:r>
            <a:r>
              <a:rPr spc="-65" dirty="0"/>
              <a:t>is</a:t>
            </a:r>
            <a:r>
              <a:rPr spc="120" dirty="0"/>
              <a:t> </a:t>
            </a:r>
            <a:r>
              <a:rPr spc="-60" dirty="0"/>
              <a:t>moving</a:t>
            </a:r>
            <a:r>
              <a:rPr spc="125" dirty="0"/>
              <a:t> </a:t>
            </a:r>
            <a:r>
              <a:rPr spc="-10" dirty="0"/>
              <a:t>in</a:t>
            </a:r>
            <a:r>
              <a:rPr spc="125" dirty="0"/>
              <a:t> </a:t>
            </a:r>
            <a:r>
              <a:rPr spc="40" dirty="0"/>
              <a:t>a</a:t>
            </a:r>
            <a:r>
              <a:rPr spc="125" dirty="0"/>
              <a:t> </a:t>
            </a:r>
            <a:r>
              <a:rPr spc="20" dirty="0"/>
              <a:t>potential</a:t>
            </a:r>
            <a:r>
              <a:rPr spc="125" dirty="0"/>
              <a:t> </a:t>
            </a:r>
            <a:r>
              <a:rPr spc="-75" dirty="0"/>
              <a:t>field</a:t>
            </a:r>
            <a:r>
              <a:rPr spc="120" dirty="0"/>
              <a:t> </a:t>
            </a:r>
            <a:r>
              <a:rPr spc="10" dirty="0"/>
              <a:t>shaped</a:t>
            </a:r>
            <a:r>
              <a:rPr spc="125" dirty="0"/>
              <a:t> </a:t>
            </a:r>
            <a:r>
              <a:rPr spc="-80" dirty="0"/>
              <a:t>like</a:t>
            </a:r>
            <a:r>
              <a:rPr spc="114" dirty="0"/>
              <a:t> </a:t>
            </a:r>
            <a:r>
              <a:rPr i="1" spc="-145" dirty="0">
                <a:latin typeface="Times New Roman"/>
                <a:cs typeface="Times New Roman"/>
              </a:rPr>
              <a:t>U</a:t>
            </a:r>
            <a:r>
              <a:rPr i="1" spc="-355" dirty="0">
                <a:latin typeface="Times New Roman"/>
                <a:cs typeface="Times New Roman"/>
              </a:rPr>
              <a:t> 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75" dirty="0"/>
              <a:t> </a:t>
            </a:r>
            <a:r>
              <a:rPr spc="385" dirty="0"/>
              <a:t>=</a:t>
            </a:r>
            <a:r>
              <a:rPr spc="75" dirty="0"/>
              <a:t> </a:t>
            </a:r>
            <a:r>
              <a:rPr spc="-30" dirty="0"/>
              <a:t>sin</a:t>
            </a:r>
            <a:r>
              <a:rPr spc="-204" dirty="0"/>
              <a:t> </a:t>
            </a:r>
            <a:r>
              <a:rPr i="1" spc="140" dirty="0">
                <a:latin typeface="Times New Roman"/>
                <a:cs typeface="Times New Roman"/>
              </a:rPr>
              <a:t>x</a:t>
            </a:r>
            <a:r>
              <a:rPr spc="140" dirty="0"/>
              <a:t>,</a:t>
            </a:r>
            <a:r>
              <a:rPr dirty="0"/>
              <a:t> </a:t>
            </a:r>
            <a:r>
              <a:rPr spc="35" dirty="0"/>
              <a:t>starting</a:t>
            </a:r>
            <a:r>
              <a:rPr spc="75" dirty="0"/>
              <a:t> </a:t>
            </a:r>
            <a:r>
              <a:rPr spc="120" dirty="0"/>
              <a:t>at</a:t>
            </a:r>
            <a:r>
              <a:rPr spc="75" dirty="0"/>
              <a:t> </a:t>
            </a:r>
            <a:r>
              <a:rPr spc="-5" dirty="0"/>
              <a:t>position</a:t>
            </a:r>
            <a:r>
              <a:rPr spc="70" dirty="0"/>
              <a:t> </a:t>
            </a:r>
            <a:r>
              <a:rPr i="1" spc="75" dirty="0">
                <a:latin typeface="Times New Roman"/>
                <a:cs typeface="Times New Roman"/>
              </a:rPr>
              <a:t>x</a:t>
            </a:r>
            <a:r>
              <a:rPr spc="75" dirty="0"/>
              <a:t>(0) </a:t>
            </a:r>
            <a:r>
              <a:rPr spc="385" dirty="0"/>
              <a:t>=</a:t>
            </a:r>
            <a:r>
              <a:rPr spc="75" dirty="0"/>
              <a:t> </a:t>
            </a:r>
            <a:r>
              <a:rPr spc="114" dirty="0"/>
              <a:t>3</a:t>
            </a:r>
            <a:r>
              <a:rPr i="1" spc="114" dirty="0">
                <a:latin typeface="Times New Roman"/>
                <a:cs typeface="Times New Roman"/>
              </a:rPr>
              <a:t>π/</a:t>
            </a:r>
            <a:r>
              <a:rPr spc="114" dirty="0"/>
              <a:t>2.</a:t>
            </a:r>
            <a:r>
              <a:rPr spc="375" dirty="0"/>
              <a:t> </a:t>
            </a:r>
            <a:r>
              <a:rPr spc="-20" dirty="0"/>
              <a:t>Which</a:t>
            </a:r>
            <a:r>
              <a:rPr spc="80" dirty="0"/>
              <a:t> </a:t>
            </a:r>
            <a:r>
              <a:rPr spc="-114" dirty="0"/>
              <a:t>of</a:t>
            </a:r>
            <a:r>
              <a:rPr spc="75" dirty="0"/>
              <a:t> </a:t>
            </a:r>
            <a:r>
              <a:rPr spc="45" dirty="0"/>
              <a:t>the</a:t>
            </a:r>
            <a:r>
              <a:rPr spc="75" dirty="0"/>
              <a:t> </a:t>
            </a:r>
            <a:r>
              <a:rPr spc="-90" dirty="0"/>
              <a:t>following</a:t>
            </a:r>
            <a:r>
              <a:rPr spc="75" dirty="0"/>
              <a:t> </a:t>
            </a:r>
            <a:r>
              <a:rPr spc="-80" dirty="0"/>
              <a:t>will</a:t>
            </a:r>
            <a:r>
              <a:rPr spc="80" dirty="0"/>
              <a:t> </a:t>
            </a:r>
            <a:r>
              <a:rPr b="0" i="1" spc="-150" dirty="0">
                <a:latin typeface="Bookman Old Style"/>
                <a:cs typeface="Bookman Old Style"/>
              </a:rPr>
              <a:t>def-</a:t>
            </a:r>
            <a:r>
              <a:rPr b="0" i="1" spc="-100" dirty="0">
                <a:latin typeface="Bookman Old Style"/>
                <a:cs typeface="Bookman Old Style"/>
              </a:rPr>
              <a:t> </a:t>
            </a:r>
            <a:r>
              <a:rPr b="0" i="1" spc="-105" dirty="0">
                <a:latin typeface="Bookman Old Style"/>
                <a:cs typeface="Bookman Old Style"/>
              </a:rPr>
              <a:t>initely</a:t>
            </a:r>
            <a:r>
              <a:rPr b="0" i="1" spc="190" dirty="0">
                <a:latin typeface="Bookman Old Style"/>
                <a:cs typeface="Bookman Old Style"/>
              </a:rPr>
              <a:t> </a:t>
            </a:r>
            <a:r>
              <a:rPr b="0" i="1" spc="-100" dirty="0">
                <a:latin typeface="Bookman Old Style"/>
                <a:cs typeface="Bookman Old Style"/>
              </a:rPr>
              <a:t>not</a:t>
            </a:r>
            <a:r>
              <a:rPr b="0" i="1" spc="190" dirty="0">
                <a:latin typeface="Bookman Old Style"/>
                <a:cs typeface="Bookman Old Style"/>
              </a:rPr>
              <a:t> </a:t>
            </a:r>
            <a:r>
              <a:rPr b="0" i="1" spc="-225" dirty="0">
                <a:latin typeface="Bookman Old Style"/>
                <a:cs typeface="Bookman Old Style"/>
              </a:rPr>
              <a:t>happen,</a:t>
            </a:r>
            <a:r>
              <a:rPr b="0" i="1" spc="90" dirty="0">
                <a:latin typeface="Bookman Old Style"/>
                <a:cs typeface="Bookman Old Style"/>
              </a:rPr>
              <a:t> </a:t>
            </a:r>
            <a:r>
              <a:rPr spc="-40" dirty="0"/>
              <a:t>no</a:t>
            </a:r>
            <a:r>
              <a:rPr spc="195" dirty="0"/>
              <a:t> </a:t>
            </a:r>
            <a:r>
              <a:rPr spc="70" dirty="0"/>
              <a:t>matter</a:t>
            </a:r>
            <a:r>
              <a:rPr spc="195" dirty="0"/>
              <a:t> </a:t>
            </a:r>
            <a:r>
              <a:rPr spc="35" dirty="0"/>
              <a:t>what</a:t>
            </a:r>
            <a:r>
              <a:rPr spc="195" dirty="0"/>
              <a:t> </a:t>
            </a:r>
            <a:r>
              <a:rPr spc="45" dirty="0"/>
              <a:t>the</a:t>
            </a:r>
            <a:r>
              <a:rPr spc="195" dirty="0"/>
              <a:t> </a:t>
            </a:r>
            <a:r>
              <a:rPr spc="-20" dirty="0"/>
              <a:t>object’s</a:t>
            </a:r>
            <a:r>
              <a:rPr spc="195" dirty="0"/>
              <a:t> </a:t>
            </a:r>
            <a:r>
              <a:rPr spc="5" dirty="0"/>
              <a:t>initial</a:t>
            </a:r>
            <a:r>
              <a:rPr spc="195" dirty="0"/>
              <a:t> </a:t>
            </a:r>
            <a:r>
              <a:rPr spc="-40" dirty="0"/>
              <a:t>velocity?</a:t>
            </a:r>
            <a:r>
              <a:rPr spc="-15" dirty="0"/>
              <a:t> </a:t>
            </a:r>
            <a:r>
              <a:rPr spc="-30" dirty="0"/>
              <a:t>(Choose</a:t>
            </a:r>
            <a:r>
              <a:rPr spc="13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818414"/>
            <a:ext cx="591312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object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come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to</a:t>
            </a:r>
            <a:r>
              <a:rPr sz="2450" spc="1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rest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30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65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70" dirty="0">
                <a:latin typeface="Times New Roman"/>
                <a:cs typeface="Times New Roman"/>
              </a:rPr>
              <a:t> </a:t>
            </a:r>
            <a:r>
              <a:rPr sz="2450" spc="225" dirty="0">
                <a:latin typeface="Cambria"/>
                <a:cs typeface="Cambria"/>
              </a:rPr>
              <a:t>−</a:t>
            </a:r>
            <a:r>
              <a:rPr sz="2450" i="1" spc="225" dirty="0">
                <a:latin typeface="Times New Roman"/>
                <a:cs typeface="Times New Roman"/>
              </a:rPr>
              <a:t>π/</a:t>
            </a:r>
            <a:r>
              <a:rPr sz="2450" spc="225" dirty="0">
                <a:latin typeface="Times New Roman"/>
                <a:cs typeface="Times New Roman"/>
              </a:rPr>
              <a:t>2.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object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remain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rest</a:t>
            </a:r>
            <a:r>
              <a:rPr sz="2450" spc="14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145" dirty="0">
                <a:latin typeface="Times New Roman"/>
                <a:cs typeface="Times New Roman"/>
              </a:rPr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80" dirty="0">
                <a:latin typeface="Times New Roman"/>
                <a:cs typeface="Times New Roman"/>
              </a:rPr>
              <a:t> </a:t>
            </a:r>
            <a:r>
              <a:rPr sz="2450" spc="385" dirty="0">
                <a:latin typeface="Times New Roman"/>
                <a:cs typeface="Times New Roman"/>
              </a:rPr>
              <a:t>=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3</a:t>
            </a:r>
            <a:r>
              <a:rPr sz="2450" i="1" spc="95" dirty="0">
                <a:latin typeface="Times New Roman"/>
                <a:cs typeface="Times New Roman"/>
              </a:rPr>
              <a:t>π/</a:t>
            </a:r>
            <a:r>
              <a:rPr sz="2450" spc="95" dirty="0">
                <a:latin typeface="Times New Roman"/>
                <a:cs typeface="Times New Roman"/>
              </a:rPr>
              <a:t>2.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5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object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oscillate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forever.</a:t>
            </a:r>
            <a:endParaRPr sz="2450">
              <a:latin typeface="Times New Roman"/>
              <a:cs typeface="Times New Roman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object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will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move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leftward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forever.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005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-110" dirty="0"/>
              <a:t> </a:t>
            </a:r>
            <a:r>
              <a:rPr dirty="0"/>
              <a:t>particle</a:t>
            </a:r>
            <a:r>
              <a:rPr spc="-60" dirty="0"/>
              <a:t> </a:t>
            </a:r>
            <a:r>
              <a:rPr spc="-35" dirty="0"/>
              <a:t>is</a:t>
            </a:r>
            <a:r>
              <a:rPr spc="-65" dirty="0"/>
              <a:t> </a:t>
            </a:r>
            <a:r>
              <a:rPr dirty="0"/>
              <a:t>in</a:t>
            </a:r>
            <a:r>
              <a:rPr spc="-6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superposition</a:t>
            </a:r>
            <a:r>
              <a:rPr spc="-60" dirty="0"/>
              <a:t> </a:t>
            </a:r>
            <a:r>
              <a:rPr spc="-140" dirty="0"/>
              <a:t>of</a:t>
            </a:r>
            <a:r>
              <a:rPr spc="-10" dirty="0"/>
              <a:t> </a:t>
            </a:r>
            <a:r>
              <a:rPr dirty="0"/>
              <a:t>three</a:t>
            </a:r>
            <a:r>
              <a:rPr spc="-60" dirty="0"/>
              <a:t> </a:t>
            </a:r>
            <a:r>
              <a:rPr spc="-25" dirty="0"/>
              <a:t>energy</a:t>
            </a:r>
            <a:r>
              <a:rPr spc="-55" dirty="0"/>
              <a:t> </a:t>
            </a:r>
            <a:r>
              <a:rPr dirty="0"/>
              <a:t>eigenstates:</a:t>
            </a:r>
            <a:r>
              <a:rPr spc="275" dirty="0"/>
              <a:t> </a:t>
            </a:r>
            <a:r>
              <a:rPr i="1" spc="130" dirty="0">
                <a:latin typeface="Times New Roman"/>
                <a:cs typeface="Times New Roman"/>
              </a:rPr>
              <a:t>ψ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70" dirty="0"/>
              <a:t> </a:t>
            </a:r>
            <a:r>
              <a:rPr spc="335" dirty="0"/>
              <a:t>= </a:t>
            </a:r>
            <a:r>
              <a:rPr i="1" spc="120" dirty="0">
                <a:latin typeface="Times New Roman"/>
                <a:cs typeface="Times New Roman"/>
              </a:rPr>
              <a:t>Aψ</a:t>
            </a:r>
            <a:r>
              <a:rPr sz="3075" spc="179" baseline="-13550" dirty="0"/>
              <a:t>1</a:t>
            </a:r>
            <a:r>
              <a:rPr sz="2450" spc="120" dirty="0"/>
              <a:t>(</a:t>
            </a:r>
            <a:r>
              <a:rPr sz="2450" i="1" spc="120" dirty="0">
                <a:latin typeface="Times New Roman"/>
                <a:cs typeface="Times New Roman"/>
              </a:rPr>
              <a:t>x</a:t>
            </a:r>
            <a:r>
              <a:rPr sz="2450" spc="120" dirty="0"/>
              <a:t>)</a:t>
            </a:r>
            <a:r>
              <a:rPr sz="2450" spc="-110" dirty="0"/>
              <a:t> </a:t>
            </a:r>
            <a:r>
              <a:rPr sz="2450" spc="385" dirty="0"/>
              <a:t>+</a:t>
            </a:r>
            <a:r>
              <a:rPr sz="2450" spc="-95" dirty="0"/>
              <a:t> </a:t>
            </a:r>
            <a:r>
              <a:rPr sz="2450" i="1" spc="140" dirty="0">
                <a:latin typeface="Times New Roman"/>
                <a:cs typeface="Times New Roman"/>
              </a:rPr>
              <a:t>Bψ</a:t>
            </a:r>
            <a:r>
              <a:rPr sz="3075" spc="209" baseline="-13550" dirty="0"/>
              <a:t>2</a:t>
            </a:r>
            <a:r>
              <a:rPr sz="2450" spc="140" dirty="0"/>
              <a:t>(</a:t>
            </a:r>
            <a:r>
              <a:rPr sz="2450" i="1" spc="140" dirty="0">
                <a:latin typeface="Times New Roman"/>
                <a:cs typeface="Times New Roman"/>
              </a:rPr>
              <a:t>x</a:t>
            </a:r>
            <a:r>
              <a:rPr sz="2450" spc="140" dirty="0"/>
              <a:t>)</a:t>
            </a:r>
            <a:r>
              <a:rPr sz="2450" spc="-100" dirty="0"/>
              <a:t> </a:t>
            </a:r>
            <a:r>
              <a:rPr sz="2450" spc="385" dirty="0"/>
              <a:t>+</a:t>
            </a:r>
            <a:r>
              <a:rPr sz="2450" spc="-95" dirty="0"/>
              <a:t> </a:t>
            </a:r>
            <a:r>
              <a:rPr sz="2450" i="1" spc="95" dirty="0">
                <a:latin typeface="Times New Roman"/>
                <a:cs typeface="Times New Roman"/>
              </a:rPr>
              <a:t>Cψ</a:t>
            </a:r>
            <a:r>
              <a:rPr sz="3075" spc="142" baseline="-13550" dirty="0"/>
              <a:t>3</a:t>
            </a:r>
            <a:r>
              <a:rPr sz="2450" spc="95" dirty="0"/>
              <a:t>(</a:t>
            </a:r>
            <a:r>
              <a:rPr sz="2450" i="1" spc="95" dirty="0">
                <a:latin typeface="Times New Roman"/>
                <a:cs typeface="Times New Roman"/>
              </a:rPr>
              <a:t>x</a:t>
            </a:r>
            <a:r>
              <a:rPr sz="2450" spc="95" dirty="0"/>
              <a:t>).</a:t>
            </a:r>
            <a:r>
              <a:rPr sz="2450" spc="365" dirty="0"/>
              <a:t> </a:t>
            </a:r>
            <a:r>
              <a:rPr sz="2450" dirty="0"/>
              <a:t>Which</a:t>
            </a:r>
            <a:r>
              <a:rPr sz="2450" spc="90" dirty="0"/>
              <a:t> </a:t>
            </a:r>
            <a:r>
              <a:rPr sz="2450" dirty="0"/>
              <a:t>of</a:t>
            </a:r>
            <a:r>
              <a:rPr sz="2450" spc="90" dirty="0"/>
              <a:t> </a:t>
            </a:r>
            <a:r>
              <a:rPr sz="2450" dirty="0"/>
              <a:t>the</a:t>
            </a:r>
            <a:r>
              <a:rPr sz="2450" spc="90" dirty="0"/>
              <a:t> </a:t>
            </a:r>
            <a:r>
              <a:rPr sz="2450" spc="-60" dirty="0"/>
              <a:t>following</a:t>
            </a:r>
            <a:r>
              <a:rPr sz="2450" spc="90" dirty="0"/>
              <a:t> </a:t>
            </a:r>
            <a:r>
              <a:rPr sz="2450" dirty="0"/>
              <a:t>will</a:t>
            </a:r>
            <a:r>
              <a:rPr sz="2450" spc="90" dirty="0"/>
              <a:t> </a:t>
            </a:r>
            <a:r>
              <a:rPr sz="2450" spc="-10" dirty="0"/>
              <a:t>remain </a:t>
            </a:r>
            <a:r>
              <a:rPr sz="2450" dirty="0"/>
              <a:t>constant</a:t>
            </a:r>
            <a:r>
              <a:rPr sz="2450" spc="95" dirty="0"/>
              <a:t> </a:t>
            </a:r>
            <a:r>
              <a:rPr sz="2450" spc="-10" dirty="0"/>
              <a:t>over</a:t>
            </a:r>
            <a:r>
              <a:rPr sz="2450" spc="95" dirty="0"/>
              <a:t> </a:t>
            </a:r>
            <a:r>
              <a:rPr sz="2450" dirty="0"/>
              <a:t>time?</a:t>
            </a:r>
            <a:r>
              <a:rPr sz="2450" spc="340" dirty="0"/>
              <a:t> </a:t>
            </a:r>
            <a:r>
              <a:rPr sz="2450" dirty="0"/>
              <a:t>(Choose</a:t>
            </a:r>
            <a:r>
              <a:rPr sz="2450" spc="95" dirty="0"/>
              <a:t> </a:t>
            </a:r>
            <a:r>
              <a:rPr sz="2450" dirty="0"/>
              <a:t>all</a:t>
            </a:r>
            <a:r>
              <a:rPr sz="2450" spc="95" dirty="0"/>
              <a:t> </a:t>
            </a:r>
            <a:r>
              <a:rPr sz="2450" spc="114" dirty="0"/>
              <a:t>that</a:t>
            </a:r>
            <a:r>
              <a:rPr sz="2450" spc="95" dirty="0"/>
              <a:t> </a:t>
            </a:r>
            <a:r>
              <a:rPr sz="2450" spc="-10" dirty="0"/>
              <a:t>apply.)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61436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25"/>
              </a:spcBef>
              <a:buAutoNum type="alphaUcPeriod"/>
              <a:tabLst>
                <a:tab pos="387350" algn="l"/>
              </a:tabLst>
            </a:pP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probability</a:t>
            </a:r>
            <a:r>
              <a:rPr spc="210" dirty="0"/>
              <a:t> </a:t>
            </a:r>
            <a:r>
              <a:rPr dirty="0"/>
              <a:t>of</a:t>
            </a:r>
            <a:r>
              <a:rPr spc="210" dirty="0"/>
              <a:t> </a:t>
            </a:r>
            <a:r>
              <a:rPr dirty="0"/>
              <a:t>finding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particle</a:t>
            </a:r>
            <a:r>
              <a:rPr spc="210" dirty="0"/>
              <a:t> </a:t>
            </a:r>
            <a:r>
              <a:rPr dirty="0"/>
              <a:t>between</a:t>
            </a:r>
            <a:r>
              <a:rPr spc="210" dirty="0"/>
              <a:t> </a:t>
            </a:r>
            <a:r>
              <a:rPr dirty="0"/>
              <a:t>two</a:t>
            </a:r>
            <a:r>
              <a:rPr spc="210" dirty="0"/>
              <a:t> </a:t>
            </a:r>
            <a:r>
              <a:rPr dirty="0"/>
              <a:t>points</a:t>
            </a:r>
            <a:r>
              <a:rPr spc="215" dirty="0"/>
              <a:t> </a:t>
            </a:r>
            <a:r>
              <a:rPr i="1" spc="75" dirty="0">
                <a:latin typeface="Times New Roman"/>
                <a:cs typeface="Times New Roman"/>
              </a:rPr>
              <a:t>x</a:t>
            </a:r>
            <a:r>
              <a:rPr sz="3075" spc="112" baseline="-13550" dirty="0"/>
              <a:t>1</a:t>
            </a:r>
            <a:endParaRPr sz="3075" baseline="-13550">
              <a:latin typeface="Times New Roman"/>
              <a:cs typeface="Times New Roman"/>
            </a:endParaRPr>
          </a:p>
          <a:p>
            <a:pPr marL="387350">
              <a:lnSpc>
                <a:spcPct val="100000"/>
              </a:lnSpc>
              <a:spcBef>
                <a:spcPts val="50"/>
              </a:spcBef>
            </a:pPr>
            <a:r>
              <a:rPr dirty="0"/>
              <a:t>and</a:t>
            </a:r>
            <a:r>
              <a:rPr spc="240" dirty="0"/>
              <a:t> </a:t>
            </a:r>
            <a:r>
              <a:rPr i="1" spc="55" dirty="0">
                <a:latin typeface="Times New Roman"/>
                <a:cs typeface="Times New Roman"/>
              </a:rPr>
              <a:t>x</a:t>
            </a:r>
            <a:r>
              <a:rPr sz="3075" spc="82" baseline="-13550" dirty="0"/>
              <a:t>2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7350" algn="l"/>
              </a:tabLst>
            </a:pPr>
            <a:r>
              <a:rPr dirty="0"/>
              <a:t>The</a:t>
            </a:r>
            <a:r>
              <a:rPr spc="85" dirty="0"/>
              <a:t> </a:t>
            </a:r>
            <a:r>
              <a:rPr dirty="0"/>
              <a:t>probability</a:t>
            </a:r>
            <a:r>
              <a:rPr spc="90" dirty="0"/>
              <a:t> </a:t>
            </a:r>
            <a:r>
              <a:rPr dirty="0"/>
              <a:t>of</a:t>
            </a:r>
            <a:r>
              <a:rPr spc="95" dirty="0"/>
              <a:t> </a:t>
            </a:r>
            <a:r>
              <a:rPr spc="-10" dirty="0"/>
              <a:t>finding</a:t>
            </a:r>
            <a:r>
              <a:rPr spc="9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85" dirty="0"/>
              <a:t> </a:t>
            </a:r>
            <a:r>
              <a:rPr dirty="0"/>
              <a:t>with</a:t>
            </a:r>
            <a:r>
              <a:rPr spc="95" dirty="0"/>
              <a:t> </a:t>
            </a:r>
            <a:r>
              <a:rPr dirty="0"/>
              <a:t>energy</a:t>
            </a:r>
            <a:r>
              <a:rPr spc="105" dirty="0"/>
              <a:t> </a:t>
            </a:r>
            <a:r>
              <a:rPr i="1" spc="55" dirty="0">
                <a:latin typeface="Times New Roman"/>
                <a:cs typeface="Times New Roman"/>
              </a:rPr>
              <a:t>E</a:t>
            </a:r>
            <a:r>
              <a:rPr sz="3075" spc="82" baseline="-13550" dirty="0"/>
              <a:t>1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080" indent="-36195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The</a:t>
            </a:r>
            <a:r>
              <a:rPr spc="25" dirty="0"/>
              <a:t> </a:t>
            </a:r>
            <a:r>
              <a:rPr dirty="0"/>
              <a:t>particle’s</a:t>
            </a:r>
            <a:r>
              <a:rPr spc="60" dirty="0"/>
              <a:t> </a:t>
            </a:r>
            <a:r>
              <a:rPr spc="-30" dirty="0"/>
              <a:t>wavefunction</a:t>
            </a:r>
            <a:r>
              <a:rPr spc="60" dirty="0"/>
              <a:t> </a:t>
            </a:r>
            <a:r>
              <a:rPr spc="90" dirty="0"/>
              <a:t>Ψ(</a:t>
            </a:r>
            <a:r>
              <a:rPr i="1" spc="90" dirty="0">
                <a:latin typeface="Times New Roman"/>
                <a:cs typeface="Times New Roman"/>
              </a:rPr>
              <a:t>x,</a:t>
            </a:r>
            <a:r>
              <a:rPr i="1" spc="-200" dirty="0">
                <a:latin typeface="Times New Roman"/>
                <a:cs typeface="Times New Roman"/>
              </a:rPr>
              <a:t> </a:t>
            </a:r>
            <a:r>
              <a:rPr i="1" spc="55" dirty="0">
                <a:latin typeface="Times New Roman"/>
                <a:cs typeface="Times New Roman"/>
              </a:rPr>
              <a:t>t</a:t>
            </a:r>
            <a:r>
              <a:rPr spc="55" dirty="0"/>
              <a:t>).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005"/>
            <a:ext cx="82816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-110" dirty="0"/>
              <a:t> </a:t>
            </a:r>
            <a:r>
              <a:rPr dirty="0"/>
              <a:t>particle</a:t>
            </a:r>
            <a:r>
              <a:rPr spc="-60" dirty="0"/>
              <a:t> </a:t>
            </a:r>
            <a:r>
              <a:rPr spc="-35" dirty="0"/>
              <a:t>is</a:t>
            </a:r>
            <a:r>
              <a:rPr spc="-65" dirty="0"/>
              <a:t> </a:t>
            </a:r>
            <a:r>
              <a:rPr dirty="0"/>
              <a:t>in</a:t>
            </a:r>
            <a:r>
              <a:rPr spc="-6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superposition</a:t>
            </a:r>
            <a:r>
              <a:rPr spc="-60" dirty="0"/>
              <a:t> </a:t>
            </a:r>
            <a:r>
              <a:rPr spc="-140" dirty="0"/>
              <a:t>of</a:t>
            </a:r>
            <a:r>
              <a:rPr spc="-10" dirty="0"/>
              <a:t> </a:t>
            </a:r>
            <a:r>
              <a:rPr dirty="0"/>
              <a:t>three</a:t>
            </a:r>
            <a:r>
              <a:rPr spc="-60" dirty="0"/>
              <a:t> </a:t>
            </a:r>
            <a:r>
              <a:rPr spc="-25" dirty="0"/>
              <a:t>energy</a:t>
            </a:r>
            <a:r>
              <a:rPr spc="-55" dirty="0"/>
              <a:t> </a:t>
            </a:r>
            <a:r>
              <a:rPr dirty="0"/>
              <a:t>eigenstates:</a:t>
            </a:r>
            <a:r>
              <a:rPr spc="275" dirty="0"/>
              <a:t> </a:t>
            </a:r>
            <a:r>
              <a:rPr i="1" spc="130" dirty="0">
                <a:latin typeface="Times New Roman"/>
                <a:cs typeface="Times New Roman"/>
              </a:rPr>
              <a:t>ψ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70" dirty="0"/>
              <a:t> </a:t>
            </a:r>
            <a:r>
              <a:rPr spc="335" dirty="0"/>
              <a:t>= </a:t>
            </a:r>
            <a:r>
              <a:rPr i="1" spc="120" dirty="0">
                <a:latin typeface="Times New Roman"/>
                <a:cs typeface="Times New Roman"/>
              </a:rPr>
              <a:t>Aψ</a:t>
            </a:r>
            <a:r>
              <a:rPr sz="3075" spc="179" baseline="-13550" dirty="0"/>
              <a:t>1</a:t>
            </a:r>
            <a:r>
              <a:rPr sz="2450" spc="120" dirty="0"/>
              <a:t>(</a:t>
            </a:r>
            <a:r>
              <a:rPr sz="2450" i="1" spc="120" dirty="0">
                <a:latin typeface="Times New Roman"/>
                <a:cs typeface="Times New Roman"/>
              </a:rPr>
              <a:t>x</a:t>
            </a:r>
            <a:r>
              <a:rPr sz="2450" spc="120" dirty="0"/>
              <a:t>)</a:t>
            </a:r>
            <a:r>
              <a:rPr sz="2450" spc="-110" dirty="0"/>
              <a:t> </a:t>
            </a:r>
            <a:r>
              <a:rPr sz="2450" spc="385" dirty="0"/>
              <a:t>+</a:t>
            </a:r>
            <a:r>
              <a:rPr sz="2450" spc="-95" dirty="0"/>
              <a:t> </a:t>
            </a:r>
            <a:r>
              <a:rPr sz="2450" i="1" spc="140" dirty="0">
                <a:latin typeface="Times New Roman"/>
                <a:cs typeface="Times New Roman"/>
              </a:rPr>
              <a:t>Bψ</a:t>
            </a:r>
            <a:r>
              <a:rPr sz="3075" spc="209" baseline="-13550" dirty="0"/>
              <a:t>2</a:t>
            </a:r>
            <a:r>
              <a:rPr sz="2450" spc="140" dirty="0"/>
              <a:t>(</a:t>
            </a:r>
            <a:r>
              <a:rPr sz="2450" i="1" spc="140" dirty="0">
                <a:latin typeface="Times New Roman"/>
                <a:cs typeface="Times New Roman"/>
              </a:rPr>
              <a:t>x</a:t>
            </a:r>
            <a:r>
              <a:rPr sz="2450" spc="140" dirty="0"/>
              <a:t>)</a:t>
            </a:r>
            <a:r>
              <a:rPr sz="2450" spc="-100" dirty="0"/>
              <a:t> </a:t>
            </a:r>
            <a:r>
              <a:rPr sz="2450" spc="385" dirty="0"/>
              <a:t>+</a:t>
            </a:r>
            <a:r>
              <a:rPr sz="2450" spc="-95" dirty="0"/>
              <a:t> </a:t>
            </a:r>
            <a:r>
              <a:rPr sz="2450" i="1" spc="95" dirty="0">
                <a:latin typeface="Times New Roman"/>
                <a:cs typeface="Times New Roman"/>
              </a:rPr>
              <a:t>Cψ</a:t>
            </a:r>
            <a:r>
              <a:rPr sz="3075" spc="142" baseline="-13550" dirty="0"/>
              <a:t>3</a:t>
            </a:r>
            <a:r>
              <a:rPr sz="2450" spc="95" dirty="0"/>
              <a:t>(</a:t>
            </a:r>
            <a:r>
              <a:rPr sz="2450" i="1" spc="95" dirty="0">
                <a:latin typeface="Times New Roman"/>
                <a:cs typeface="Times New Roman"/>
              </a:rPr>
              <a:t>x</a:t>
            </a:r>
            <a:r>
              <a:rPr sz="2450" spc="95" dirty="0"/>
              <a:t>).</a:t>
            </a:r>
            <a:r>
              <a:rPr sz="2450" spc="365" dirty="0"/>
              <a:t> </a:t>
            </a:r>
            <a:r>
              <a:rPr sz="2450" dirty="0"/>
              <a:t>Which</a:t>
            </a:r>
            <a:r>
              <a:rPr sz="2450" spc="90" dirty="0"/>
              <a:t> </a:t>
            </a:r>
            <a:r>
              <a:rPr sz="2450" dirty="0"/>
              <a:t>of</a:t>
            </a:r>
            <a:r>
              <a:rPr sz="2450" spc="90" dirty="0"/>
              <a:t> </a:t>
            </a:r>
            <a:r>
              <a:rPr sz="2450" dirty="0"/>
              <a:t>the</a:t>
            </a:r>
            <a:r>
              <a:rPr sz="2450" spc="90" dirty="0"/>
              <a:t> </a:t>
            </a:r>
            <a:r>
              <a:rPr sz="2450" spc="-60" dirty="0"/>
              <a:t>following</a:t>
            </a:r>
            <a:r>
              <a:rPr sz="2450" spc="90" dirty="0"/>
              <a:t> </a:t>
            </a:r>
            <a:r>
              <a:rPr sz="2450" dirty="0"/>
              <a:t>will</a:t>
            </a:r>
            <a:r>
              <a:rPr sz="2450" spc="90" dirty="0"/>
              <a:t> </a:t>
            </a:r>
            <a:r>
              <a:rPr sz="2450" spc="-10" dirty="0"/>
              <a:t>remain </a:t>
            </a:r>
            <a:r>
              <a:rPr sz="2450" dirty="0"/>
              <a:t>constant</a:t>
            </a:r>
            <a:r>
              <a:rPr sz="2450" spc="95" dirty="0"/>
              <a:t> </a:t>
            </a:r>
            <a:r>
              <a:rPr sz="2450" spc="-10" dirty="0"/>
              <a:t>over</a:t>
            </a:r>
            <a:r>
              <a:rPr sz="2450" spc="95" dirty="0"/>
              <a:t> </a:t>
            </a:r>
            <a:r>
              <a:rPr sz="2450" dirty="0"/>
              <a:t>time?</a:t>
            </a:r>
            <a:r>
              <a:rPr sz="2450" spc="340" dirty="0"/>
              <a:t> </a:t>
            </a:r>
            <a:r>
              <a:rPr sz="2450" dirty="0"/>
              <a:t>(Choose</a:t>
            </a:r>
            <a:r>
              <a:rPr sz="2450" spc="95" dirty="0"/>
              <a:t> </a:t>
            </a:r>
            <a:r>
              <a:rPr sz="2450" dirty="0"/>
              <a:t>all</a:t>
            </a:r>
            <a:r>
              <a:rPr sz="2450" spc="95" dirty="0"/>
              <a:t> </a:t>
            </a:r>
            <a:r>
              <a:rPr sz="2450" spc="114" dirty="0"/>
              <a:t>that</a:t>
            </a:r>
            <a:r>
              <a:rPr sz="2450" spc="95" dirty="0"/>
              <a:t> </a:t>
            </a:r>
            <a:r>
              <a:rPr sz="2450" spc="-10" dirty="0"/>
              <a:t>apply.)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61436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25"/>
              </a:spcBef>
              <a:buAutoNum type="alphaUcPeriod"/>
              <a:tabLst>
                <a:tab pos="386715" algn="l"/>
              </a:tabLst>
            </a:pP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probability</a:t>
            </a:r>
            <a:r>
              <a:rPr spc="210" dirty="0"/>
              <a:t> </a:t>
            </a:r>
            <a:r>
              <a:rPr dirty="0"/>
              <a:t>of</a:t>
            </a:r>
            <a:r>
              <a:rPr spc="210" dirty="0"/>
              <a:t> </a:t>
            </a:r>
            <a:r>
              <a:rPr dirty="0"/>
              <a:t>finding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particle</a:t>
            </a:r>
            <a:r>
              <a:rPr spc="210" dirty="0"/>
              <a:t> </a:t>
            </a:r>
            <a:r>
              <a:rPr dirty="0"/>
              <a:t>between</a:t>
            </a:r>
            <a:r>
              <a:rPr spc="210" dirty="0"/>
              <a:t> </a:t>
            </a:r>
            <a:r>
              <a:rPr dirty="0"/>
              <a:t>two</a:t>
            </a:r>
            <a:r>
              <a:rPr spc="210" dirty="0"/>
              <a:t> </a:t>
            </a:r>
            <a:r>
              <a:rPr dirty="0"/>
              <a:t>points</a:t>
            </a:r>
            <a:r>
              <a:rPr spc="215" dirty="0"/>
              <a:t> </a:t>
            </a:r>
            <a:r>
              <a:rPr i="1" spc="75" dirty="0">
                <a:latin typeface="Times New Roman"/>
                <a:cs typeface="Times New Roman"/>
              </a:rPr>
              <a:t>x</a:t>
            </a:r>
            <a:r>
              <a:rPr sz="3075" spc="112" baseline="-13550" dirty="0"/>
              <a:t>1</a:t>
            </a:r>
            <a:endParaRPr sz="3075" baseline="-13550">
              <a:latin typeface="Times New Roman"/>
              <a:cs typeface="Times New Roman"/>
            </a:endParaRPr>
          </a:p>
          <a:p>
            <a:pPr marL="387350">
              <a:lnSpc>
                <a:spcPct val="100000"/>
              </a:lnSpc>
              <a:spcBef>
                <a:spcPts val="50"/>
              </a:spcBef>
            </a:pPr>
            <a:r>
              <a:rPr dirty="0"/>
              <a:t>and</a:t>
            </a:r>
            <a:r>
              <a:rPr spc="240" dirty="0"/>
              <a:t> </a:t>
            </a:r>
            <a:r>
              <a:rPr i="1" spc="55" dirty="0">
                <a:latin typeface="Times New Roman"/>
                <a:cs typeface="Times New Roman"/>
              </a:rPr>
              <a:t>x</a:t>
            </a:r>
            <a:r>
              <a:rPr sz="3075" spc="82" baseline="-13550" dirty="0"/>
              <a:t>2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The</a:t>
            </a:r>
            <a:r>
              <a:rPr spc="85" dirty="0"/>
              <a:t> </a:t>
            </a:r>
            <a:r>
              <a:rPr dirty="0"/>
              <a:t>probability</a:t>
            </a:r>
            <a:r>
              <a:rPr spc="90" dirty="0"/>
              <a:t> </a:t>
            </a:r>
            <a:r>
              <a:rPr dirty="0"/>
              <a:t>of</a:t>
            </a:r>
            <a:r>
              <a:rPr spc="95" dirty="0"/>
              <a:t> </a:t>
            </a:r>
            <a:r>
              <a:rPr spc="-10" dirty="0"/>
              <a:t>finding</a:t>
            </a:r>
            <a:r>
              <a:rPr spc="9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85" dirty="0"/>
              <a:t> </a:t>
            </a:r>
            <a:r>
              <a:rPr dirty="0"/>
              <a:t>with</a:t>
            </a:r>
            <a:r>
              <a:rPr spc="95" dirty="0"/>
              <a:t> </a:t>
            </a:r>
            <a:r>
              <a:rPr dirty="0"/>
              <a:t>energy</a:t>
            </a:r>
            <a:r>
              <a:rPr spc="105" dirty="0"/>
              <a:t> </a:t>
            </a:r>
            <a:r>
              <a:rPr i="1" spc="55" dirty="0">
                <a:latin typeface="Times New Roman"/>
                <a:cs typeface="Times New Roman"/>
              </a:rPr>
              <a:t>E</a:t>
            </a:r>
            <a:r>
              <a:rPr sz="3075" spc="82" baseline="-13550" dirty="0"/>
              <a:t>1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080" indent="-36195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080" algn="l"/>
              </a:tabLst>
            </a:pPr>
            <a:r>
              <a:rPr dirty="0"/>
              <a:t>The</a:t>
            </a:r>
            <a:r>
              <a:rPr spc="25" dirty="0"/>
              <a:t> </a:t>
            </a:r>
            <a:r>
              <a:rPr dirty="0"/>
              <a:t>particle’s</a:t>
            </a:r>
            <a:r>
              <a:rPr spc="60" dirty="0"/>
              <a:t> </a:t>
            </a:r>
            <a:r>
              <a:rPr spc="-30" dirty="0"/>
              <a:t>wavefunction</a:t>
            </a:r>
            <a:r>
              <a:rPr spc="60" dirty="0"/>
              <a:t> </a:t>
            </a:r>
            <a:r>
              <a:rPr spc="90" dirty="0"/>
              <a:t>Ψ(</a:t>
            </a:r>
            <a:r>
              <a:rPr i="1" spc="90" dirty="0">
                <a:latin typeface="Times New Roman"/>
                <a:cs typeface="Times New Roman"/>
              </a:rPr>
              <a:t>x,</a:t>
            </a:r>
            <a:r>
              <a:rPr i="1" spc="-200" dirty="0">
                <a:latin typeface="Times New Roman"/>
                <a:cs typeface="Times New Roman"/>
              </a:rPr>
              <a:t> </a:t>
            </a:r>
            <a:r>
              <a:rPr i="1" spc="55" dirty="0">
                <a:latin typeface="Times New Roman"/>
                <a:cs typeface="Times New Roman"/>
              </a:rPr>
              <a:t>t</a:t>
            </a:r>
            <a:r>
              <a:rPr spc="55" dirty="0"/>
              <a:t>).</a:t>
            </a:r>
          </a:p>
          <a:p>
            <a:pPr marL="5080">
              <a:lnSpc>
                <a:spcPct val="100000"/>
              </a:lnSpc>
              <a:spcBef>
                <a:spcPts val="1945"/>
              </a:spcBef>
              <a:tabLst>
                <a:tab pos="161353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-50" dirty="0"/>
              <a:t>B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220" dirty="0"/>
              <a:t> </a:t>
            </a:r>
            <a:r>
              <a:rPr dirty="0"/>
              <a:t>particle</a:t>
            </a:r>
            <a:r>
              <a:rPr spc="235" dirty="0"/>
              <a:t> </a:t>
            </a:r>
            <a:r>
              <a:rPr dirty="0"/>
              <a:t>is</a:t>
            </a:r>
            <a:r>
              <a:rPr spc="225" dirty="0"/>
              <a:t> </a:t>
            </a:r>
            <a:r>
              <a:rPr dirty="0"/>
              <a:t>in</a:t>
            </a:r>
            <a:r>
              <a:rPr spc="235" dirty="0"/>
              <a:t> </a:t>
            </a:r>
            <a:r>
              <a:rPr dirty="0"/>
              <a:t>a</a:t>
            </a:r>
            <a:r>
              <a:rPr spc="229" dirty="0"/>
              <a:t> </a:t>
            </a:r>
            <a:r>
              <a:rPr spc="50" dirty="0"/>
              <a:t>state</a:t>
            </a:r>
            <a:r>
              <a:rPr spc="229" dirty="0"/>
              <a:t> </a:t>
            </a:r>
            <a:r>
              <a:rPr spc="114" dirty="0"/>
              <a:t>that</a:t>
            </a:r>
            <a:r>
              <a:rPr spc="229" dirty="0"/>
              <a:t> </a:t>
            </a:r>
            <a:r>
              <a:rPr dirty="0"/>
              <a:t>is</a:t>
            </a:r>
            <a:r>
              <a:rPr spc="229" dirty="0"/>
              <a:t> </a:t>
            </a:r>
            <a:r>
              <a:rPr dirty="0"/>
              <a:t>neither</a:t>
            </a:r>
            <a:r>
              <a:rPr spc="229" dirty="0"/>
              <a:t> </a:t>
            </a:r>
            <a:r>
              <a:rPr dirty="0"/>
              <a:t>a</a:t>
            </a:r>
            <a:r>
              <a:rPr spc="235" dirty="0"/>
              <a:t> </a:t>
            </a:r>
            <a:r>
              <a:rPr dirty="0"/>
              <a:t>single</a:t>
            </a:r>
            <a:r>
              <a:rPr spc="225" dirty="0"/>
              <a:t> </a:t>
            </a:r>
            <a:r>
              <a:rPr dirty="0"/>
              <a:t>energy</a:t>
            </a:r>
            <a:r>
              <a:rPr spc="235" dirty="0"/>
              <a:t> </a:t>
            </a:r>
            <a:r>
              <a:rPr spc="-10" dirty="0"/>
              <a:t>eigenstate </a:t>
            </a:r>
            <a:r>
              <a:rPr dirty="0"/>
              <a:t>nor</a:t>
            </a:r>
            <a:r>
              <a:rPr spc="85" dirty="0"/>
              <a:t> </a:t>
            </a:r>
            <a:r>
              <a:rPr dirty="0"/>
              <a:t>a</a:t>
            </a:r>
            <a:r>
              <a:rPr spc="85" dirty="0"/>
              <a:t> </a:t>
            </a:r>
            <a:r>
              <a:rPr dirty="0"/>
              <a:t>superposition</a:t>
            </a:r>
            <a:r>
              <a:rPr spc="90" dirty="0"/>
              <a:t> </a:t>
            </a:r>
            <a:r>
              <a:rPr dirty="0"/>
              <a:t>of</a:t>
            </a:r>
            <a:r>
              <a:rPr spc="90" dirty="0"/>
              <a:t> </a:t>
            </a:r>
            <a:r>
              <a:rPr dirty="0"/>
              <a:t>energy</a:t>
            </a:r>
            <a:r>
              <a:rPr spc="90" dirty="0"/>
              <a:t> </a:t>
            </a:r>
            <a:r>
              <a:rPr dirty="0"/>
              <a:t>eigenstates.</a:t>
            </a:r>
            <a:r>
              <a:rPr spc="360" dirty="0"/>
              <a:t> </a:t>
            </a:r>
            <a:r>
              <a:rPr dirty="0"/>
              <a:t>Which</a:t>
            </a:r>
            <a:r>
              <a:rPr spc="90" dirty="0"/>
              <a:t> </a:t>
            </a:r>
            <a:r>
              <a:rPr dirty="0"/>
              <a:t>of</a:t>
            </a:r>
            <a:r>
              <a:rPr spc="90" dirty="0"/>
              <a:t> </a:t>
            </a:r>
            <a:r>
              <a:rPr dirty="0"/>
              <a:t>the</a:t>
            </a:r>
            <a:r>
              <a:rPr spc="85" dirty="0"/>
              <a:t> </a:t>
            </a:r>
            <a:r>
              <a:rPr spc="-55" dirty="0"/>
              <a:t>following </a:t>
            </a:r>
            <a:r>
              <a:rPr spc="-20" dirty="0"/>
              <a:t>will</a:t>
            </a:r>
            <a:r>
              <a:rPr spc="80" dirty="0"/>
              <a:t> </a:t>
            </a:r>
            <a:r>
              <a:rPr dirty="0"/>
              <a:t>remain</a:t>
            </a:r>
            <a:r>
              <a:rPr spc="80" dirty="0"/>
              <a:t> </a:t>
            </a:r>
            <a:r>
              <a:rPr dirty="0"/>
              <a:t>constant</a:t>
            </a:r>
            <a:r>
              <a:rPr spc="80" dirty="0"/>
              <a:t> </a:t>
            </a:r>
            <a:r>
              <a:rPr spc="-10" dirty="0"/>
              <a:t>over</a:t>
            </a:r>
            <a:r>
              <a:rPr spc="75" dirty="0"/>
              <a:t> </a:t>
            </a:r>
            <a:r>
              <a:rPr dirty="0"/>
              <a:t>time?</a:t>
            </a:r>
            <a:r>
              <a:rPr spc="320" dirty="0"/>
              <a:t> </a:t>
            </a:r>
            <a:r>
              <a:rPr dirty="0"/>
              <a:t>(Choose</a:t>
            </a:r>
            <a:r>
              <a:rPr spc="80" dirty="0"/>
              <a:t> </a:t>
            </a:r>
            <a:r>
              <a:rPr dirty="0"/>
              <a:t>all</a:t>
            </a:r>
            <a:r>
              <a:rPr spc="75" dirty="0"/>
              <a:t> </a:t>
            </a:r>
            <a:r>
              <a:rPr spc="114" dirty="0"/>
              <a:t>that</a:t>
            </a:r>
            <a:r>
              <a:rPr spc="8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227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25"/>
              </a:spcBef>
              <a:buAutoNum type="alphaUcPeriod"/>
              <a:tabLst>
                <a:tab pos="386715" algn="l"/>
              </a:tabLst>
            </a:pP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probability</a:t>
            </a:r>
            <a:r>
              <a:rPr spc="210" dirty="0"/>
              <a:t> </a:t>
            </a:r>
            <a:r>
              <a:rPr dirty="0"/>
              <a:t>of</a:t>
            </a:r>
            <a:r>
              <a:rPr spc="210" dirty="0"/>
              <a:t> </a:t>
            </a:r>
            <a:r>
              <a:rPr dirty="0"/>
              <a:t>finding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particle</a:t>
            </a:r>
            <a:r>
              <a:rPr spc="210" dirty="0"/>
              <a:t> </a:t>
            </a:r>
            <a:r>
              <a:rPr dirty="0"/>
              <a:t>between</a:t>
            </a:r>
            <a:r>
              <a:rPr spc="210" dirty="0"/>
              <a:t> </a:t>
            </a:r>
            <a:r>
              <a:rPr dirty="0"/>
              <a:t>two</a:t>
            </a:r>
            <a:r>
              <a:rPr spc="210" dirty="0"/>
              <a:t> </a:t>
            </a:r>
            <a:r>
              <a:rPr dirty="0"/>
              <a:t>points</a:t>
            </a:r>
            <a:r>
              <a:rPr spc="215" dirty="0"/>
              <a:t> </a:t>
            </a:r>
            <a:r>
              <a:rPr i="1" spc="75" dirty="0">
                <a:latin typeface="Times New Roman"/>
                <a:cs typeface="Times New Roman"/>
              </a:rPr>
              <a:t>x</a:t>
            </a:r>
            <a:r>
              <a:rPr sz="3075" spc="112" baseline="-13550" dirty="0"/>
              <a:t>1</a:t>
            </a:r>
            <a:endParaRPr sz="3075" baseline="-13550">
              <a:latin typeface="Times New Roman"/>
              <a:cs typeface="Times New Roman"/>
            </a:endParaRPr>
          </a:p>
          <a:p>
            <a:pPr marL="387985">
              <a:lnSpc>
                <a:spcPct val="100000"/>
              </a:lnSpc>
              <a:spcBef>
                <a:spcPts val="50"/>
              </a:spcBef>
            </a:pPr>
            <a:r>
              <a:rPr dirty="0"/>
              <a:t>and</a:t>
            </a:r>
            <a:r>
              <a:rPr spc="240" dirty="0"/>
              <a:t> </a:t>
            </a:r>
            <a:r>
              <a:rPr i="1" spc="55" dirty="0">
                <a:latin typeface="Times New Roman"/>
                <a:cs typeface="Times New Roman"/>
              </a:rPr>
              <a:t>x</a:t>
            </a:r>
            <a:r>
              <a:rPr sz="3075" spc="82" baseline="-13550" dirty="0"/>
              <a:t>2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The</a:t>
            </a:r>
            <a:r>
              <a:rPr spc="85" dirty="0"/>
              <a:t> </a:t>
            </a:r>
            <a:r>
              <a:rPr dirty="0"/>
              <a:t>probability</a:t>
            </a:r>
            <a:r>
              <a:rPr spc="90" dirty="0"/>
              <a:t> </a:t>
            </a:r>
            <a:r>
              <a:rPr dirty="0"/>
              <a:t>of</a:t>
            </a:r>
            <a:r>
              <a:rPr spc="95" dirty="0"/>
              <a:t> </a:t>
            </a:r>
            <a:r>
              <a:rPr spc="-10" dirty="0"/>
              <a:t>finding</a:t>
            </a:r>
            <a:r>
              <a:rPr spc="9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85" dirty="0"/>
              <a:t> </a:t>
            </a:r>
            <a:r>
              <a:rPr dirty="0"/>
              <a:t>with</a:t>
            </a:r>
            <a:r>
              <a:rPr spc="95" dirty="0"/>
              <a:t> </a:t>
            </a:r>
            <a:r>
              <a:rPr dirty="0"/>
              <a:t>energy</a:t>
            </a:r>
            <a:r>
              <a:rPr spc="105" dirty="0"/>
              <a:t> </a:t>
            </a:r>
            <a:r>
              <a:rPr i="1" spc="55" dirty="0">
                <a:latin typeface="Times New Roman"/>
                <a:cs typeface="Times New Roman"/>
              </a:rPr>
              <a:t>E</a:t>
            </a:r>
            <a:r>
              <a:rPr sz="3075" spc="82" baseline="-13550" dirty="0"/>
              <a:t>1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The</a:t>
            </a:r>
            <a:r>
              <a:rPr spc="30" dirty="0"/>
              <a:t> </a:t>
            </a:r>
            <a:r>
              <a:rPr dirty="0"/>
              <a:t>particle’s</a:t>
            </a:r>
            <a:r>
              <a:rPr spc="65" dirty="0"/>
              <a:t> </a:t>
            </a:r>
            <a:r>
              <a:rPr spc="-30" dirty="0"/>
              <a:t>wavefunction</a:t>
            </a:r>
            <a:r>
              <a:rPr spc="65" dirty="0"/>
              <a:t> </a:t>
            </a:r>
            <a:r>
              <a:rPr spc="90" dirty="0"/>
              <a:t>Ψ(</a:t>
            </a:r>
            <a:r>
              <a:rPr i="1" spc="90" dirty="0">
                <a:latin typeface="Times New Roman"/>
                <a:cs typeface="Times New Roman"/>
              </a:rPr>
              <a:t>x,</a:t>
            </a:r>
            <a:r>
              <a:rPr i="1" spc="-200" dirty="0">
                <a:latin typeface="Times New Roman"/>
                <a:cs typeface="Times New Roman"/>
              </a:rPr>
              <a:t> </a:t>
            </a:r>
            <a:r>
              <a:rPr i="1" spc="55" dirty="0">
                <a:latin typeface="Times New Roman"/>
                <a:cs typeface="Times New Roman"/>
              </a:rPr>
              <a:t>t</a:t>
            </a:r>
            <a:r>
              <a:rPr spc="55" dirty="0"/>
              <a:t>).</a:t>
            </a: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This</a:t>
            </a:r>
            <a:r>
              <a:rPr spc="70" dirty="0"/>
              <a:t> </a:t>
            </a:r>
            <a:r>
              <a:rPr dirty="0"/>
              <a:t>question</a:t>
            </a:r>
            <a:r>
              <a:rPr spc="75" dirty="0"/>
              <a:t> </a:t>
            </a:r>
            <a:r>
              <a:rPr dirty="0"/>
              <a:t>is</a:t>
            </a:r>
            <a:r>
              <a:rPr spc="80" dirty="0"/>
              <a:t> </a:t>
            </a:r>
            <a:r>
              <a:rPr spc="-10" dirty="0"/>
              <a:t>invalid</a:t>
            </a:r>
            <a:r>
              <a:rPr spc="75" dirty="0"/>
              <a:t> </a:t>
            </a:r>
            <a:r>
              <a:rPr dirty="0"/>
              <a:t>because</a:t>
            </a:r>
            <a:r>
              <a:rPr spc="80" dirty="0"/>
              <a:t> </a:t>
            </a:r>
            <a:r>
              <a:rPr dirty="0"/>
              <a:t>such</a:t>
            </a:r>
            <a:r>
              <a:rPr spc="75" dirty="0"/>
              <a:t> </a:t>
            </a:r>
            <a:r>
              <a:rPr dirty="0"/>
              <a:t>a</a:t>
            </a:r>
            <a:r>
              <a:rPr spc="80" dirty="0"/>
              <a:t> </a:t>
            </a:r>
            <a:r>
              <a:rPr spc="50" dirty="0"/>
              <a:t>state</a:t>
            </a:r>
            <a:r>
              <a:rPr spc="75" dirty="0"/>
              <a:t> </a:t>
            </a:r>
            <a:r>
              <a:rPr dirty="0"/>
              <a:t>cannot</a:t>
            </a:r>
            <a:r>
              <a:rPr spc="75" dirty="0"/>
              <a:t> </a:t>
            </a:r>
            <a:r>
              <a:rPr spc="-10" dirty="0"/>
              <a:t>happen.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220" dirty="0"/>
              <a:t> </a:t>
            </a:r>
            <a:r>
              <a:rPr dirty="0"/>
              <a:t>particle</a:t>
            </a:r>
            <a:r>
              <a:rPr spc="235" dirty="0"/>
              <a:t> </a:t>
            </a:r>
            <a:r>
              <a:rPr dirty="0"/>
              <a:t>is</a:t>
            </a:r>
            <a:r>
              <a:rPr spc="225" dirty="0"/>
              <a:t> </a:t>
            </a:r>
            <a:r>
              <a:rPr dirty="0"/>
              <a:t>in</a:t>
            </a:r>
            <a:r>
              <a:rPr spc="235" dirty="0"/>
              <a:t> </a:t>
            </a:r>
            <a:r>
              <a:rPr dirty="0"/>
              <a:t>a</a:t>
            </a:r>
            <a:r>
              <a:rPr spc="229" dirty="0"/>
              <a:t> </a:t>
            </a:r>
            <a:r>
              <a:rPr spc="50" dirty="0"/>
              <a:t>state</a:t>
            </a:r>
            <a:r>
              <a:rPr spc="229" dirty="0"/>
              <a:t> </a:t>
            </a:r>
            <a:r>
              <a:rPr spc="114" dirty="0"/>
              <a:t>that</a:t>
            </a:r>
            <a:r>
              <a:rPr spc="229" dirty="0"/>
              <a:t> </a:t>
            </a:r>
            <a:r>
              <a:rPr dirty="0"/>
              <a:t>is</a:t>
            </a:r>
            <a:r>
              <a:rPr spc="229" dirty="0"/>
              <a:t> </a:t>
            </a:r>
            <a:r>
              <a:rPr dirty="0"/>
              <a:t>neither</a:t>
            </a:r>
            <a:r>
              <a:rPr spc="229" dirty="0"/>
              <a:t> </a:t>
            </a:r>
            <a:r>
              <a:rPr dirty="0"/>
              <a:t>a</a:t>
            </a:r>
            <a:r>
              <a:rPr spc="235" dirty="0"/>
              <a:t> </a:t>
            </a:r>
            <a:r>
              <a:rPr dirty="0"/>
              <a:t>single</a:t>
            </a:r>
            <a:r>
              <a:rPr spc="225" dirty="0"/>
              <a:t> </a:t>
            </a:r>
            <a:r>
              <a:rPr dirty="0"/>
              <a:t>energy</a:t>
            </a:r>
            <a:r>
              <a:rPr spc="235" dirty="0"/>
              <a:t> </a:t>
            </a:r>
            <a:r>
              <a:rPr spc="-10" dirty="0"/>
              <a:t>eigenstate </a:t>
            </a:r>
            <a:r>
              <a:rPr dirty="0"/>
              <a:t>nor</a:t>
            </a:r>
            <a:r>
              <a:rPr spc="85" dirty="0"/>
              <a:t> </a:t>
            </a:r>
            <a:r>
              <a:rPr dirty="0"/>
              <a:t>a</a:t>
            </a:r>
            <a:r>
              <a:rPr spc="85" dirty="0"/>
              <a:t> </a:t>
            </a:r>
            <a:r>
              <a:rPr dirty="0"/>
              <a:t>superposition</a:t>
            </a:r>
            <a:r>
              <a:rPr spc="90" dirty="0"/>
              <a:t> </a:t>
            </a:r>
            <a:r>
              <a:rPr dirty="0"/>
              <a:t>of</a:t>
            </a:r>
            <a:r>
              <a:rPr spc="90" dirty="0"/>
              <a:t> </a:t>
            </a:r>
            <a:r>
              <a:rPr dirty="0"/>
              <a:t>energy</a:t>
            </a:r>
            <a:r>
              <a:rPr spc="90" dirty="0"/>
              <a:t> </a:t>
            </a:r>
            <a:r>
              <a:rPr dirty="0"/>
              <a:t>eigenstates.</a:t>
            </a:r>
            <a:r>
              <a:rPr spc="360" dirty="0"/>
              <a:t> </a:t>
            </a:r>
            <a:r>
              <a:rPr dirty="0"/>
              <a:t>Which</a:t>
            </a:r>
            <a:r>
              <a:rPr spc="90" dirty="0"/>
              <a:t> </a:t>
            </a:r>
            <a:r>
              <a:rPr dirty="0"/>
              <a:t>of</a:t>
            </a:r>
            <a:r>
              <a:rPr spc="90" dirty="0"/>
              <a:t> </a:t>
            </a:r>
            <a:r>
              <a:rPr dirty="0"/>
              <a:t>the</a:t>
            </a:r>
            <a:r>
              <a:rPr spc="85" dirty="0"/>
              <a:t> </a:t>
            </a:r>
            <a:r>
              <a:rPr spc="-55" dirty="0"/>
              <a:t>following </a:t>
            </a:r>
            <a:r>
              <a:rPr spc="-20" dirty="0"/>
              <a:t>will</a:t>
            </a:r>
            <a:r>
              <a:rPr spc="80" dirty="0"/>
              <a:t> </a:t>
            </a:r>
            <a:r>
              <a:rPr dirty="0"/>
              <a:t>remain</a:t>
            </a:r>
            <a:r>
              <a:rPr spc="80" dirty="0"/>
              <a:t> </a:t>
            </a:r>
            <a:r>
              <a:rPr dirty="0"/>
              <a:t>constant</a:t>
            </a:r>
            <a:r>
              <a:rPr spc="80" dirty="0"/>
              <a:t> </a:t>
            </a:r>
            <a:r>
              <a:rPr spc="-10" dirty="0"/>
              <a:t>over</a:t>
            </a:r>
            <a:r>
              <a:rPr spc="75" dirty="0"/>
              <a:t> </a:t>
            </a:r>
            <a:r>
              <a:rPr dirty="0"/>
              <a:t>time?</a:t>
            </a:r>
            <a:r>
              <a:rPr spc="320" dirty="0"/>
              <a:t> </a:t>
            </a:r>
            <a:r>
              <a:rPr dirty="0"/>
              <a:t>(Choose</a:t>
            </a:r>
            <a:r>
              <a:rPr spc="80" dirty="0"/>
              <a:t> </a:t>
            </a:r>
            <a:r>
              <a:rPr dirty="0"/>
              <a:t>all</a:t>
            </a:r>
            <a:r>
              <a:rPr spc="75" dirty="0"/>
              <a:t> </a:t>
            </a:r>
            <a:r>
              <a:rPr spc="114" dirty="0"/>
              <a:t>that</a:t>
            </a:r>
            <a:r>
              <a:rPr spc="80" dirty="0"/>
              <a:t> </a:t>
            </a:r>
            <a:r>
              <a:rPr spc="-10" dirty="0"/>
              <a:t>apply.)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227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25"/>
              </a:spcBef>
              <a:buAutoNum type="alphaUcPeriod"/>
              <a:tabLst>
                <a:tab pos="386715" algn="l"/>
              </a:tabLst>
            </a:pP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probability</a:t>
            </a:r>
            <a:r>
              <a:rPr spc="210" dirty="0"/>
              <a:t> </a:t>
            </a:r>
            <a:r>
              <a:rPr dirty="0"/>
              <a:t>of</a:t>
            </a:r>
            <a:r>
              <a:rPr spc="210" dirty="0"/>
              <a:t> </a:t>
            </a:r>
            <a:r>
              <a:rPr dirty="0"/>
              <a:t>finding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particle</a:t>
            </a:r>
            <a:r>
              <a:rPr spc="210" dirty="0"/>
              <a:t> </a:t>
            </a:r>
            <a:r>
              <a:rPr dirty="0"/>
              <a:t>between</a:t>
            </a:r>
            <a:r>
              <a:rPr spc="210" dirty="0"/>
              <a:t> </a:t>
            </a:r>
            <a:r>
              <a:rPr dirty="0"/>
              <a:t>two</a:t>
            </a:r>
            <a:r>
              <a:rPr spc="210" dirty="0"/>
              <a:t> </a:t>
            </a:r>
            <a:r>
              <a:rPr dirty="0"/>
              <a:t>points</a:t>
            </a:r>
            <a:r>
              <a:rPr spc="215" dirty="0"/>
              <a:t> </a:t>
            </a:r>
            <a:r>
              <a:rPr i="1" spc="75" dirty="0">
                <a:latin typeface="Times New Roman"/>
                <a:cs typeface="Times New Roman"/>
              </a:rPr>
              <a:t>x</a:t>
            </a:r>
            <a:r>
              <a:rPr sz="3075" spc="112" baseline="-13550" dirty="0"/>
              <a:t>1</a:t>
            </a:r>
            <a:endParaRPr sz="3075" baseline="-13550">
              <a:latin typeface="Times New Roman"/>
              <a:cs typeface="Times New Roman"/>
            </a:endParaRPr>
          </a:p>
          <a:p>
            <a:pPr marL="387985">
              <a:lnSpc>
                <a:spcPct val="100000"/>
              </a:lnSpc>
              <a:spcBef>
                <a:spcPts val="50"/>
              </a:spcBef>
            </a:pPr>
            <a:r>
              <a:rPr dirty="0"/>
              <a:t>and</a:t>
            </a:r>
            <a:r>
              <a:rPr spc="240" dirty="0"/>
              <a:t> </a:t>
            </a:r>
            <a:r>
              <a:rPr i="1" spc="55" dirty="0">
                <a:latin typeface="Times New Roman"/>
                <a:cs typeface="Times New Roman"/>
              </a:rPr>
              <a:t>x</a:t>
            </a:r>
            <a:r>
              <a:rPr sz="3075" spc="82" baseline="-13550" dirty="0"/>
              <a:t>2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The</a:t>
            </a:r>
            <a:r>
              <a:rPr spc="85" dirty="0"/>
              <a:t> </a:t>
            </a:r>
            <a:r>
              <a:rPr dirty="0"/>
              <a:t>probability</a:t>
            </a:r>
            <a:r>
              <a:rPr spc="90" dirty="0"/>
              <a:t> </a:t>
            </a:r>
            <a:r>
              <a:rPr dirty="0"/>
              <a:t>of</a:t>
            </a:r>
            <a:r>
              <a:rPr spc="95" dirty="0"/>
              <a:t> </a:t>
            </a:r>
            <a:r>
              <a:rPr spc="-10" dirty="0"/>
              <a:t>finding</a:t>
            </a:r>
            <a:r>
              <a:rPr spc="9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85" dirty="0"/>
              <a:t> </a:t>
            </a:r>
            <a:r>
              <a:rPr dirty="0"/>
              <a:t>with</a:t>
            </a:r>
            <a:r>
              <a:rPr spc="95" dirty="0"/>
              <a:t> </a:t>
            </a:r>
            <a:r>
              <a:rPr dirty="0"/>
              <a:t>energy</a:t>
            </a:r>
            <a:r>
              <a:rPr spc="105" dirty="0"/>
              <a:t> </a:t>
            </a:r>
            <a:r>
              <a:rPr i="1" spc="55" dirty="0">
                <a:latin typeface="Times New Roman"/>
                <a:cs typeface="Times New Roman"/>
              </a:rPr>
              <a:t>E</a:t>
            </a:r>
            <a:r>
              <a:rPr sz="3075" spc="82" baseline="-13550" dirty="0"/>
              <a:t>1</a:t>
            </a:r>
            <a:r>
              <a:rPr sz="2450" spc="55" dirty="0"/>
              <a:t>.</a:t>
            </a:r>
            <a:endParaRPr sz="2450">
              <a:latin typeface="Times New Roman"/>
              <a:cs typeface="Times New Roman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The</a:t>
            </a:r>
            <a:r>
              <a:rPr spc="30" dirty="0"/>
              <a:t> </a:t>
            </a:r>
            <a:r>
              <a:rPr dirty="0"/>
              <a:t>particle’s</a:t>
            </a:r>
            <a:r>
              <a:rPr spc="65" dirty="0"/>
              <a:t> </a:t>
            </a:r>
            <a:r>
              <a:rPr spc="-30" dirty="0"/>
              <a:t>wavefunction</a:t>
            </a:r>
            <a:r>
              <a:rPr spc="65" dirty="0"/>
              <a:t> </a:t>
            </a:r>
            <a:r>
              <a:rPr spc="90" dirty="0"/>
              <a:t>Ψ(</a:t>
            </a:r>
            <a:r>
              <a:rPr i="1" spc="90" dirty="0">
                <a:latin typeface="Times New Roman"/>
                <a:cs typeface="Times New Roman"/>
              </a:rPr>
              <a:t>x,</a:t>
            </a:r>
            <a:r>
              <a:rPr i="1" spc="-200" dirty="0">
                <a:latin typeface="Times New Roman"/>
                <a:cs typeface="Times New Roman"/>
              </a:rPr>
              <a:t> </a:t>
            </a:r>
            <a:r>
              <a:rPr i="1" spc="55" dirty="0">
                <a:latin typeface="Times New Roman"/>
                <a:cs typeface="Times New Roman"/>
              </a:rPr>
              <a:t>t</a:t>
            </a:r>
            <a:r>
              <a:rPr spc="55" dirty="0"/>
              <a:t>).</a:t>
            </a: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 startAt="2"/>
              <a:tabLst>
                <a:tab pos="386715" algn="l"/>
              </a:tabLst>
            </a:pPr>
            <a:r>
              <a:rPr dirty="0"/>
              <a:t>This</a:t>
            </a:r>
            <a:r>
              <a:rPr spc="70" dirty="0"/>
              <a:t> </a:t>
            </a:r>
            <a:r>
              <a:rPr dirty="0"/>
              <a:t>question</a:t>
            </a:r>
            <a:r>
              <a:rPr spc="75" dirty="0"/>
              <a:t> </a:t>
            </a:r>
            <a:r>
              <a:rPr dirty="0"/>
              <a:t>is</a:t>
            </a:r>
            <a:r>
              <a:rPr spc="80" dirty="0"/>
              <a:t> </a:t>
            </a:r>
            <a:r>
              <a:rPr spc="-10" dirty="0"/>
              <a:t>invalid</a:t>
            </a:r>
            <a:r>
              <a:rPr spc="75" dirty="0"/>
              <a:t> </a:t>
            </a:r>
            <a:r>
              <a:rPr dirty="0"/>
              <a:t>because</a:t>
            </a:r>
            <a:r>
              <a:rPr spc="80" dirty="0"/>
              <a:t> </a:t>
            </a:r>
            <a:r>
              <a:rPr dirty="0"/>
              <a:t>such</a:t>
            </a:r>
            <a:r>
              <a:rPr spc="75" dirty="0"/>
              <a:t> </a:t>
            </a:r>
            <a:r>
              <a:rPr dirty="0"/>
              <a:t>a</a:t>
            </a:r>
            <a:r>
              <a:rPr spc="80" dirty="0"/>
              <a:t> </a:t>
            </a:r>
            <a:r>
              <a:rPr spc="50" dirty="0"/>
              <a:t>state</a:t>
            </a:r>
            <a:r>
              <a:rPr spc="75" dirty="0"/>
              <a:t> </a:t>
            </a:r>
            <a:r>
              <a:rPr dirty="0"/>
              <a:t>cannot</a:t>
            </a:r>
            <a:r>
              <a:rPr spc="75" dirty="0"/>
              <a:t> </a:t>
            </a:r>
            <a:r>
              <a:rPr spc="-10" dirty="0"/>
              <a:t>happen.</a:t>
            </a:r>
          </a:p>
          <a:p>
            <a:pPr marL="4445">
              <a:lnSpc>
                <a:spcPct val="100000"/>
              </a:lnSpc>
              <a:spcBef>
                <a:spcPts val="1945"/>
              </a:spcBef>
              <a:tabLst>
                <a:tab pos="1614170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-50" dirty="0"/>
              <a:t>D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0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-20" dirty="0"/>
              <a:t>Suppose</a:t>
            </a:r>
            <a:r>
              <a:rPr spc="-40" dirty="0"/>
              <a:t> </a:t>
            </a:r>
            <a:r>
              <a:rPr dirty="0"/>
              <a:t>a</a:t>
            </a:r>
            <a:r>
              <a:rPr spc="-40" dirty="0"/>
              <a:t> </a:t>
            </a:r>
            <a:r>
              <a:rPr dirty="0"/>
              <a:t>particle</a:t>
            </a:r>
            <a:r>
              <a:rPr spc="-35" dirty="0"/>
              <a:t> </a:t>
            </a:r>
            <a:r>
              <a:rPr dirty="0"/>
              <a:t>in</a:t>
            </a:r>
            <a:r>
              <a:rPr spc="-35" dirty="0"/>
              <a:t> </a:t>
            </a:r>
            <a:r>
              <a:rPr dirty="0"/>
              <a:t>an</a:t>
            </a:r>
            <a:r>
              <a:rPr spc="-40" dirty="0"/>
              <a:t> </a:t>
            </a:r>
            <a:r>
              <a:rPr spc="-20" dirty="0"/>
              <a:t>infinite</a:t>
            </a:r>
            <a:r>
              <a:rPr spc="-40" dirty="0"/>
              <a:t> </a:t>
            </a:r>
            <a:r>
              <a:rPr dirty="0"/>
              <a:t>square</a:t>
            </a:r>
            <a:r>
              <a:rPr spc="-35" dirty="0"/>
              <a:t> </a:t>
            </a:r>
            <a:r>
              <a:rPr spc="-95" dirty="0"/>
              <a:t>well</a:t>
            </a:r>
            <a:r>
              <a:rPr spc="-35" dirty="0"/>
              <a:t> </a:t>
            </a:r>
            <a:r>
              <a:rPr dirty="0"/>
              <a:t>(from</a:t>
            </a:r>
            <a:r>
              <a:rPr spc="-35" dirty="0"/>
              <a:t> </a:t>
            </a:r>
            <a:r>
              <a:rPr i="1" spc="280" dirty="0">
                <a:latin typeface="Times New Roman"/>
                <a:cs typeface="Times New Roman"/>
              </a:rPr>
              <a:t>x</a:t>
            </a:r>
            <a:r>
              <a:rPr i="1" spc="65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65" dirty="0"/>
              <a:t> </a:t>
            </a:r>
            <a:r>
              <a:rPr dirty="0"/>
              <a:t>0</a:t>
            </a:r>
            <a:r>
              <a:rPr spc="-40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i="1" spc="280" dirty="0">
                <a:latin typeface="Times New Roman"/>
                <a:cs typeface="Times New Roman"/>
              </a:rPr>
              <a:t>x</a:t>
            </a:r>
            <a:r>
              <a:rPr i="1" spc="65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65" dirty="0"/>
              <a:t> </a:t>
            </a:r>
            <a:r>
              <a:rPr i="1" spc="145" dirty="0">
                <a:latin typeface="Times New Roman"/>
                <a:cs typeface="Times New Roman"/>
              </a:rPr>
              <a:t>L</a:t>
            </a:r>
            <a:r>
              <a:rPr spc="145" dirty="0"/>
              <a:t>) </a:t>
            </a:r>
            <a:r>
              <a:rPr dirty="0"/>
              <a:t>is</a:t>
            </a:r>
            <a:r>
              <a:rPr spc="-25" dirty="0"/>
              <a:t> </a:t>
            </a:r>
            <a:r>
              <a:rPr dirty="0"/>
              <a:t>not</a:t>
            </a:r>
            <a:r>
              <a:rPr spc="-25" dirty="0"/>
              <a:t> </a:t>
            </a:r>
            <a:r>
              <a:rPr dirty="0"/>
              <a:t>in</a:t>
            </a:r>
            <a:r>
              <a:rPr spc="-20" dirty="0"/>
              <a:t> </a:t>
            </a:r>
            <a:r>
              <a:rPr dirty="0"/>
              <a:t>an</a:t>
            </a:r>
            <a:r>
              <a:rPr spc="-25" dirty="0"/>
              <a:t> </a:t>
            </a:r>
            <a:r>
              <a:rPr spc="-10" dirty="0"/>
              <a:t>energy</a:t>
            </a:r>
            <a:r>
              <a:rPr spc="-20" dirty="0"/>
              <a:t> </a:t>
            </a:r>
            <a:r>
              <a:rPr dirty="0"/>
              <a:t>eigenstate.</a:t>
            </a:r>
            <a:r>
              <a:rPr spc="295" dirty="0"/>
              <a:t> </a:t>
            </a:r>
            <a:r>
              <a:rPr spc="-30" dirty="0"/>
              <a:t>Answer</a:t>
            </a:r>
            <a:r>
              <a:rPr spc="-25" dirty="0"/>
              <a:t> </a:t>
            </a:r>
            <a:r>
              <a:rPr dirty="0"/>
              <a:t>each</a:t>
            </a:r>
            <a:r>
              <a:rPr spc="-25" dirty="0"/>
              <a:t> </a:t>
            </a:r>
            <a:r>
              <a:rPr spc="-60" dirty="0"/>
              <a:t>of</a:t>
            </a:r>
            <a:r>
              <a:rPr spc="-25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questions</a:t>
            </a:r>
            <a:r>
              <a:rPr spc="-25" dirty="0"/>
              <a:t> </a:t>
            </a:r>
            <a:r>
              <a:rPr spc="-10" dirty="0"/>
              <a:t>below </a:t>
            </a:r>
            <a:r>
              <a:rPr dirty="0"/>
              <a:t>with</a:t>
            </a:r>
            <a:r>
              <a:rPr spc="80" dirty="0"/>
              <a:t> </a:t>
            </a:r>
            <a:r>
              <a:rPr spc="-20" dirty="0"/>
              <a:t>“Yes,”</a:t>
            </a:r>
            <a:r>
              <a:rPr spc="80" dirty="0"/>
              <a:t> </a:t>
            </a:r>
            <a:r>
              <a:rPr dirty="0"/>
              <a:t>“No,”</a:t>
            </a:r>
            <a:r>
              <a:rPr spc="80" dirty="0"/>
              <a:t> </a:t>
            </a:r>
            <a:r>
              <a:rPr dirty="0"/>
              <a:t>or</a:t>
            </a:r>
            <a:r>
              <a:rPr spc="75" dirty="0"/>
              <a:t> </a:t>
            </a:r>
            <a:r>
              <a:rPr dirty="0"/>
              <a:t>“Not</a:t>
            </a:r>
            <a:r>
              <a:rPr spc="80" dirty="0"/>
              <a:t> </a:t>
            </a:r>
            <a:r>
              <a:rPr dirty="0"/>
              <a:t>enough</a:t>
            </a:r>
            <a:r>
              <a:rPr spc="80" dirty="0"/>
              <a:t> </a:t>
            </a:r>
            <a:r>
              <a:rPr spc="-10" dirty="0"/>
              <a:t>information.”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55086" rIns="0" bIns="0" rtlCol="0">
            <a:spAutoFit/>
          </a:bodyPr>
          <a:lstStyle/>
          <a:p>
            <a:pPr marL="385445" marR="5080" indent="-295910">
              <a:lnSpc>
                <a:spcPct val="101699"/>
              </a:lnSpc>
              <a:spcBef>
                <a:spcPts val="75"/>
              </a:spcBef>
              <a:buAutoNum type="arabicPeriod"/>
              <a:tabLst>
                <a:tab pos="387985" algn="l"/>
                <a:tab pos="1068705" algn="l"/>
                <a:tab pos="1724660" algn="l"/>
                <a:tab pos="2269490" algn="l"/>
                <a:tab pos="3872229" algn="l"/>
                <a:tab pos="4664075" algn="l"/>
                <a:tab pos="5039995" algn="l"/>
                <a:tab pos="5488305" algn="l"/>
                <a:tab pos="6724015" algn="l"/>
                <a:tab pos="7726045" algn="l"/>
              </a:tabLst>
            </a:pPr>
            <a:r>
              <a:rPr spc="-20" dirty="0"/>
              <a:t>Will</a:t>
            </a:r>
            <a:r>
              <a:rPr dirty="0"/>
              <a:t>	</a:t>
            </a:r>
            <a:r>
              <a:rPr spc="90" dirty="0">
                <a:latin typeface="Cambria"/>
                <a:cs typeface="Cambria"/>
              </a:rPr>
              <a:t>⟨</a:t>
            </a:r>
            <a:r>
              <a:rPr i="1" spc="90" dirty="0">
                <a:latin typeface="Times New Roman"/>
                <a:cs typeface="Times New Roman"/>
              </a:rPr>
              <a:t>x</a:t>
            </a:r>
            <a:r>
              <a:rPr spc="90" dirty="0">
                <a:latin typeface="Cambria"/>
                <a:cs typeface="Cambria"/>
              </a:rPr>
              <a:t>⟩</a:t>
            </a:r>
            <a:r>
              <a:rPr spc="90" dirty="0"/>
              <a:t>,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expectation</a:t>
            </a:r>
            <a:r>
              <a:rPr dirty="0"/>
              <a:t>	</a:t>
            </a:r>
            <a:r>
              <a:rPr spc="-10" dirty="0"/>
              <a:t>value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its</a:t>
            </a:r>
            <a:r>
              <a:rPr dirty="0"/>
              <a:t>	</a:t>
            </a:r>
            <a:r>
              <a:rPr spc="-10" dirty="0"/>
              <a:t>position,</a:t>
            </a:r>
            <a:r>
              <a:rPr dirty="0"/>
              <a:t>	</a:t>
            </a:r>
            <a:r>
              <a:rPr spc="-10" dirty="0"/>
              <a:t>change</a:t>
            </a:r>
            <a:r>
              <a:rPr dirty="0"/>
              <a:t>	</a:t>
            </a:r>
            <a:r>
              <a:rPr spc="-80" dirty="0"/>
              <a:t>over 	</a:t>
            </a:r>
            <a:r>
              <a:rPr spc="-10" dirty="0"/>
              <a:t>time?</a:t>
            </a:r>
          </a:p>
          <a:p>
            <a:pPr marL="385445" marR="5080" indent="-295910">
              <a:lnSpc>
                <a:spcPct val="101699"/>
              </a:lnSpc>
              <a:spcBef>
                <a:spcPts val="994"/>
              </a:spcBef>
              <a:buAutoNum type="arabicPeriod"/>
              <a:tabLst>
                <a:tab pos="387985" algn="l"/>
                <a:tab pos="716280" algn="l"/>
                <a:tab pos="1304290" algn="l"/>
                <a:tab pos="2378710" algn="l"/>
                <a:tab pos="2917825" algn="l"/>
                <a:tab pos="3703320" algn="l"/>
                <a:tab pos="4072890" algn="l"/>
                <a:tab pos="4631690" algn="l"/>
                <a:tab pos="5289550" algn="l"/>
                <a:tab pos="5572760" algn="l"/>
                <a:tab pos="6238875" algn="l"/>
                <a:tab pos="7028180" algn="l"/>
                <a:tab pos="7612380" algn="l"/>
                <a:tab pos="7940675" algn="l"/>
              </a:tabLst>
            </a:pPr>
            <a:r>
              <a:rPr spc="-25" dirty="0"/>
              <a:t>If</a:t>
            </a:r>
            <a:r>
              <a:rPr dirty="0"/>
              <a:t>	</a:t>
            </a:r>
            <a:r>
              <a:rPr spc="-25" dirty="0"/>
              <a:t>you</a:t>
            </a:r>
            <a:r>
              <a:rPr dirty="0"/>
              <a:t>	</a:t>
            </a:r>
            <a:r>
              <a:rPr spc="-10" dirty="0"/>
              <a:t>average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20" dirty="0"/>
              <a:t>value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120" dirty="0">
                <a:latin typeface="Cambria"/>
                <a:cs typeface="Cambria"/>
              </a:rPr>
              <a:t>⟨</a:t>
            </a:r>
            <a:r>
              <a:rPr i="1" spc="120" dirty="0">
                <a:latin typeface="Times New Roman"/>
                <a:cs typeface="Times New Roman"/>
              </a:rPr>
              <a:t>x</a:t>
            </a:r>
            <a:r>
              <a:rPr spc="120" dirty="0">
                <a:latin typeface="Cambria"/>
                <a:cs typeface="Cambria"/>
              </a:rPr>
              <a:t>⟩</a:t>
            </a:r>
            <a:r>
              <a:rPr dirty="0">
                <a:latin typeface="Cambria"/>
                <a:cs typeface="Cambria"/>
              </a:rPr>
              <a:t>	</a:t>
            </a:r>
            <a:r>
              <a:rPr spc="-20" dirty="0"/>
              <a:t>over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20" dirty="0"/>
              <a:t>long</a:t>
            </a:r>
            <a:r>
              <a:rPr dirty="0"/>
              <a:t>	</a:t>
            </a:r>
            <a:r>
              <a:rPr spc="-10" dirty="0"/>
              <a:t>time,</a:t>
            </a:r>
            <a:r>
              <a:rPr dirty="0"/>
              <a:t>	</a:t>
            </a:r>
            <a:r>
              <a:rPr spc="-20" dirty="0"/>
              <a:t>will</a:t>
            </a:r>
            <a:r>
              <a:rPr dirty="0"/>
              <a:t>	</a:t>
            </a:r>
            <a:r>
              <a:rPr spc="40" dirty="0"/>
              <a:t>it</a:t>
            </a:r>
            <a:r>
              <a:rPr dirty="0"/>
              <a:t>	</a:t>
            </a:r>
            <a:r>
              <a:rPr spc="-40" dirty="0"/>
              <a:t>on 	</a:t>
            </a:r>
            <a:r>
              <a:rPr spc="-10" dirty="0"/>
              <a:t>average</a:t>
            </a:r>
            <a:r>
              <a:rPr spc="35" dirty="0"/>
              <a:t> </a:t>
            </a:r>
            <a:r>
              <a:rPr dirty="0"/>
              <a:t>be</a:t>
            </a:r>
            <a:r>
              <a:rPr spc="35" dirty="0"/>
              <a:t> </a:t>
            </a:r>
            <a:r>
              <a:rPr i="1" spc="150" dirty="0">
                <a:latin typeface="Times New Roman"/>
                <a:cs typeface="Times New Roman"/>
              </a:rPr>
              <a:t>L/</a:t>
            </a:r>
            <a:r>
              <a:rPr spc="150" dirty="0"/>
              <a:t>2?</a:t>
            </a:r>
          </a:p>
          <a:p>
            <a:pPr marL="385445" marR="5715" indent="-295910">
              <a:lnSpc>
                <a:spcPct val="101699"/>
              </a:lnSpc>
              <a:spcBef>
                <a:spcPts val="994"/>
              </a:spcBef>
              <a:buAutoNum type="arabicPeriod"/>
              <a:tabLst>
                <a:tab pos="387985" algn="l"/>
              </a:tabLst>
            </a:pPr>
            <a:r>
              <a:rPr dirty="0"/>
              <a:t>If</a:t>
            </a:r>
            <a:r>
              <a:rPr spc="95" dirty="0"/>
              <a:t> </a:t>
            </a:r>
            <a:r>
              <a:rPr dirty="0"/>
              <a:t>you</a:t>
            </a:r>
            <a:r>
              <a:rPr spc="95" dirty="0"/>
              <a:t> </a:t>
            </a:r>
            <a:r>
              <a:rPr dirty="0"/>
              <a:t>wait</a:t>
            </a:r>
            <a:r>
              <a:rPr spc="95" dirty="0"/>
              <a:t> </a:t>
            </a:r>
            <a:r>
              <a:rPr dirty="0"/>
              <a:t>a</a:t>
            </a:r>
            <a:r>
              <a:rPr spc="95" dirty="0"/>
              <a:t> </a:t>
            </a:r>
            <a:r>
              <a:rPr dirty="0"/>
              <a:t>long</a:t>
            </a:r>
            <a:r>
              <a:rPr spc="100" dirty="0"/>
              <a:t> </a:t>
            </a:r>
            <a:r>
              <a:rPr dirty="0"/>
              <a:t>time</a:t>
            </a:r>
            <a:r>
              <a:rPr spc="90" dirty="0"/>
              <a:t> </a:t>
            </a:r>
            <a:r>
              <a:rPr spc="-10" dirty="0"/>
              <a:t>will</a:t>
            </a:r>
            <a:r>
              <a:rPr spc="90" dirty="0"/>
              <a:t> </a:t>
            </a:r>
            <a:r>
              <a:rPr spc="145" dirty="0">
                <a:latin typeface="Cambria"/>
                <a:cs typeface="Cambria"/>
              </a:rPr>
              <a:t>⟨</a:t>
            </a:r>
            <a:r>
              <a:rPr i="1" spc="145" dirty="0">
                <a:latin typeface="Times New Roman"/>
                <a:cs typeface="Times New Roman"/>
              </a:rPr>
              <a:t>x</a:t>
            </a:r>
            <a:r>
              <a:rPr spc="145" dirty="0">
                <a:latin typeface="Cambria"/>
                <a:cs typeface="Cambria"/>
              </a:rPr>
              <a:t>⟩</a:t>
            </a:r>
            <a:r>
              <a:rPr spc="175" dirty="0">
                <a:latin typeface="Cambria"/>
                <a:cs typeface="Cambria"/>
              </a:rPr>
              <a:t> </a:t>
            </a:r>
            <a:r>
              <a:rPr dirty="0"/>
              <a:t>eventually</a:t>
            </a:r>
            <a:r>
              <a:rPr spc="95" dirty="0"/>
              <a:t> </a:t>
            </a:r>
            <a:r>
              <a:rPr dirty="0"/>
              <a:t>settle</a:t>
            </a:r>
            <a:r>
              <a:rPr spc="95" dirty="0"/>
              <a:t> </a:t>
            </a:r>
            <a:r>
              <a:rPr dirty="0"/>
              <a:t>down</a:t>
            </a:r>
            <a:r>
              <a:rPr spc="95" dirty="0"/>
              <a:t> </a:t>
            </a:r>
            <a:r>
              <a:rPr dirty="0"/>
              <a:t>to</a:t>
            </a:r>
            <a:r>
              <a:rPr spc="90" dirty="0"/>
              <a:t> </a:t>
            </a:r>
            <a:r>
              <a:rPr i="1" spc="210" dirty="0">
                <a:latin typeface="Times New Roman"/>
                <a:cs typeface="Times New Roman"/>
              </a:rPr>
              <a:t>L/</a:t>
            </a:r>
            <a:r>
              <a:rPr spc="210" dirty="0"/>
              <a:t>2 	</a:t>
            </a:r>
            <a:r>
              <a:rPr dirty="0"/>
              <a:t>and</a:t>
            </a:r>
            <a:r>
              <a:rPr spc="220" dirty="0"/>
              <a:t> </a:t>
            </a:r>
            <a:r>
              <a:rPr dirty="0"/>
              <a:t>stay</a:t>
            </a:r>
            <a:r>
              <a:rPr spc="235" dirty="0"/>
              <a:t> </a:t>
            </a:r>
            <a:r>
              <a:rPr spc="-10" dirty="0"/>
              <a:t>there?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3613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Suppose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infinite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square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well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(from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13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i="1" spc="165" dirty="0">
                <a:latin typeface="Times New Roman"/>
                <a:cs typeface="Times New Roman"/>
              </a:rPr>
              <a:t>x</a:t>
            </a:r>
            <a:r>
              <a:rPr sz="1400" i="1" spc="130" dirty="0">
                <a:latin typeface="Times New Roman"/>
                <a:cs typeface="Times New Roman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=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i="1" spc="125" dirty="0">
                <a:latin typeface="Times New Roman"/>
                <a:cs typeface="Times New Roman"/>
              </a:rPr>
              <a:t>L</a:t>
            </a:r>
            <a:r>
              <a:rPr sz="1400" spc="125" dirty="0">
                <a:latin typeface="Times New Roman"/>
                <a:cs typeface="Times New Roman"/>
              </a:rPr>
              <a:t>)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eigenstate.</a:t>
            </a:r>
            <a:r>
              <a:rPr sz="1400" spc="3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Answer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questions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below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“Yes,”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“No,”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“Not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enough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information.”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buAutoNum type="arabicPeriod"/>
              <a:tabLst>
                <a:tab pos="383540" algn="l"/>
              </a:tabLst>
            </a:pP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Cambria"/>
                <a:cs typeface="Cambria"/>
              </a:rPr>
              <a:t>⟨</a:t>
            </a:r>
            <a:r>
              <a:rPr sz="1400" i="1" spc="75" dirty="0">
                <a:latin typeface="Times New Roman"/>
                <a:cs typeface="Times New Roman"/>
              </a:rPr>
              <a:t>x</a:t>
            </a:r>
            <a:r>
              <a:rPr sz="1400" spc="75" dirty="0">
                <a:latin typeface="Cambria"/>
                <a:cs typeface="Cambria"/>
              </a:rPr>
              <a:t>⟩</a:t>
            </a:r>
            <a:r>
              <a:rPr sz="1400" spc="75" dirty="0">
                <a:latin typeface="Times New Roman"/>
                <a:cs typeface="Times New Roman"/>
              </a:rPr>
              <a:t>,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expectation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value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its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position,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change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over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time?</a:t>
            </a:r>
            <a:endParaRPr sz="1400">
              <a:latin typeface="Times New Roman"/>
              <a:cs typeface="Times New Roman"/>
            </a:endParaRPr>
          </a:p>
          <a:p>
            <a:pPr marL="384175" marR="5715" indent="-11430">
              <a:lnSpc>
                <a:spcPct val="106700"/>
              </a:lnSpc>
              <a:spcBef>
                <a:spcPts val="1495"/>
              </a:spcBef>
              <a:tabLst>
                <a:tab pos="13354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10" dirty="0">
                <a:latin typeface="Times New Roman"/>
                <a:cs typeface="Times New Roman"/>
              </a:rPr>
              <a:t>Yes.</a:t>
            </a:r>
            <a:r>
              <a:rPr sz="1400" spc="80" dirty="0">
                <a:latin typeface="Times New Roman"/>
                <a:cs typeface="Times New Roman"/>
              </a:rPr>
              <a:t> 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position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probabilities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change,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so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expectation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value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changes.</a:t>
            </a:r>
            <a:r>
              <a:rPr sz="1400" spc="85" dirty="0">
                <a:latin typeface="Times New Roman"/>
                <a:cs typeface="Times New Roman"/>
              </a:rPr>
              <a:t>  </a:t>
            </a:r>
            <a:r>
              <a:rPr sz="1400" spc="10" dirty="0">
                <a:latin typeface="Times New Roman"/>
                <a:cs typeface="Times New Roman"/>
              </a:rPr>
              <a:t>As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we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saw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in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diagrams,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tends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oscillate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left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right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back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again.</a:t>
            </a: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spcBef>
                <a:spcPts val="1605"/>
              </a:spcBef>
              <a:buAutoNum type="arabicPeriod" startAt="2"/>
              <a:tabLst>
                <a:tab pos="383540" algn="l"/>
              </a:tabLst>
            </a:pP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average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value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Cambria"/>
                <a:cs typeface="Cambria"/>
              </a:rPr>
              <a:t>⟨</a:t>
            </a:r>
            <a:r>
              <a:rPr sz="1400" i="1" spc="90" dirty="0">
                <a:latin typeface="Times New Roman"/>
                <a:cs typeface="Times New Roman"/>
              </a:rPr>
              <a:t>x</a:t>
            </a:r>
            <a:r>
              <a:rPr sz="1400" spc="90" dirty="0">
                <a:latin typeface="Cambria"/>
                <a:cs typeface="Cambria"/>
              </a:rPr>
              <a:t>⟩</a:t>
            </a:r>
            <a:r>
              <a:rPr sz="1400" spc="200" dirty="0">
                <a:latin typeface="Cambria"/>
                <a:cs typeface="Cambria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over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long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time,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average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i="1" spc="105" dirty="0">
                <a:latin typeface="Times New Roman"/>
                <a:cs typeface="Times New Roman"/>
              </a:rPr>
              <a:t>L/</a:t>
            </a:r>
            <a:r>
              <a:rPr sz="1400" spc="105" dirty="0">
                <a:latin typeface="Times New Roman"/>
                <a:cs typeface="Times New Roman"/>
              </a:rPr>
              <a:t>2?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 startAt="2"/>
            </a:pP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tabLst>
                <a:tab pos="13354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spc="10" dirty="0">
                <a:latin typeface="Times New Roman"/>
                <a:cs typeface="Times New Roman"/>
              </a:rPr>
              <a:t>Yes.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Without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doing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any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calculations,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we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can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conclude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by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symmetry.</a:t>
            </a: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spcBef>
                <a:spcPts val="1605"/>
              </a:spcBef>
              <a:buAutoNum type="arabicPeriod" startAt="3"/>
              <a:tabLst>
                <a:tab pos="383540" algn="l"/>
              </a:tabLst>
            </a:pP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wait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long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time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Cambria"/>
                <a:cs typeface="Cambria"/>
              </a:rPr>
              <a:t>⟨</a:t>
            </a:r>
            <a:r>
              <a:rPr sz="1400" i="1" spc="90" dirty="0">
                <a:latin typeface="Times New Roman"/>
                <a:cs typeface="Times New Roman"/>
              </a:rPr>
              <a:t>x</a:t>
            </a:r>
            <a:r>
              <a:rPr sz="1400" spc="90" dirty="0">
                <a:latin typeface="Cambria"/>
                <a:cs typeface="Cambria"/>
              </a:rPr>
              <a:t>⟩</a:t>
            </a:r>
            <a:r>
              <a:rPr sz="1400" spc="235" dirty="0">
                <a:latin typeface="Cambria"/>
                <a:cs typeface="Cambria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eventually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settle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down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i="1" spc="160" dirty="0">
                <a:latin typeface="Times New Roman"/>
                <a:cs typeface="Times New Roman"/>
              </a:rPr>
              <a:t>L/</a:t>
            </a:r>
            <a:r>
              <a:rPr sz="1400" spc="160" dirty="0">
                <a:latin typeface="Times New Roman"/>
                <a:cs typeface="Times New Roman"/>
              </a:rPr>
              <a:t>2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stay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there?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tabLst>
                <a:tab pos="133540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No,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continue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oscillate.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340585"/>
            <a:ext cx="8280400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100" dirty="0"/>
              <a:t> </a:t>
            </a:r>
            <a:r>
              <a:rPr dirty="0"/>
              <a:t>you</a:t>
            </a:r>
            <a:r>
              <a:rPr spc="105" dirty="0"/>
              <a:t> </a:t>
            </a:r>
            <a:r>
              <a:rPr spc="80" dirty="0"/>
              <a:t>start</a:t>
            </a:r>
            <a:r>
              <a:rPr spc="100" dirty="0"/>
              <a:t> </a:t>
            </a:r>
            <a:r>
              <a:rPr dirty="0"/>
              <a:t>two</a:t>
            </a:r>
            <a:r>
              <a:rPr spc="105" dirty="0"/>
              <a:t> </a:t>
            </a:r>
            <a:r>
              <a:rPr dirty="0"/>
              <a:t>particles</a:t>
            </a:r>
            <a:r>
              <a:rPr spc="100" dirty="0"/>
              <a:t> </a:t>
            </a:r>
            <a:r>
              <a:rPr dirty="0"/>
              <a:t>in</a:t>
            </a:r>
            <a:r>
              <a:rPr spc="105" dirty="0"/>
              <a:t> </a:t>
            </a:r>
            <a:r>
              <a:rPr dirty="0"/>
              <a:t>the</a:t>
            </a:r>
            <a:r>
              <a:rPr spc="100" dirty="0"/>
              <a:t> </a:t>
            </a:r>
            <a:r>
              <a:rPr spc="50" dirty="0"/>
              <a:t>state</a:t>
            </a:r>
            <a:r>
              <a:rPr spc="105" dirty="0"/>
              <a:t> </a:t>
            </a:r>
            <a:r>
              <a:rPr i="1" spc="130" dirty="0">
                <a:latin typeface="Times New Roman"/>
                <a:cs typeface="Times New Roman"/>
              </a:rPr>
              <a:t>ψ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45" dirty="0"/>
              <a:t> </a:t>
            </a:r>
            <a:r>
              <a:rPr spc="385" dirty="0"/>
              <a:t>=</a:t>
            </a:r>
            <a:r>
              <a:rPr spc="50" dirty="0"/>
              <a:t> </a:t>
            </a:r>
            <a:r>
              <a:rPr i="1" spc="160" dirty="0">
                <a:latin typeface="Times New Roman"/>
                <a:cs typeface="Times New Roman"/>
              </a:rPr>
              <a:t>Ae</a:t>
            </a:r>
            <a:r>
              <a:rPr sz="3075" spc="240" baseline="24390" dirty="0">
                <a:latin typeface="Cambria"/>
                <a:cs typeface="Cambria"/>
              </a:rPr>
              <a:t>−</a:t>
            </a:r>
            <a:r>
              <a:rPr sz="3075" i="1" spc="240" baseline="24390" dirty="0">
                <a:latin typeface="Times New Roman"/>
                <a:cs typeface="Times New Roman"/>
              </a:rPr>
              <a:t>k</a:t>
            </a:r>
            <a:r>
              <a:rPr sz="3075" spc="240" baseline="24390" dirty="0"/>
              <a:t>(</a:t>
            </a:r>
            <a:r>
              <a:rPr sz="3075" i="1" spc="240" baseline="24390" dirty="0">
                <a:latin typeface="Times New Roman"/>
                <a:cs typeface="Times New Roman"/>
              </a:rPr>
              <a:t>x</a:t>
            </a:r>
            <a:r>
              <a:rPr sz="3075" spc="240" baseline="24390" dirty="0">
                <a:latin typeface="Cambria"/>
                <a:cs typeface="Cambria"/>
              </a:rPr>
              <a:t>−</a:t>
            </a:r>
            <a:r>
              <a:rPr sz="3075" i="1" spc="240" baseline="24390" dirty="0">
                <a:latin typeface="Times New Roman"/>
                <a:cs typeface="Times New Roman"/>
              </a:rPr>
              <a:t>x</a:t>
            </a:r>
            <a:r>
              <a:rPr sz="2550" spc="240" baseline="16339" dirty="0"/>
              <a:t>0</a:t>
            </a:r>
            <a:r>
              <a:rPr sz="3075" spc="240" baseline="24390" dirty="0"/>
              <a:t>)</a:t>
            </a:r>
            <a:r>
              <a:rPr sz="2550" spc="240" baseline="53921" dirty="0"/>
              <a:t>2 </a:t>
            </a:r>
            <a:r>
              <a:rPr sz="2450" dirty="0"/>
              <a:t>(a</a:t>
            </a:r>
            <a:r>
              <a:rPr sz="2450" spc="484" dirty="0"/>
              <a:t> </a:t>
            </a:r>
            <a:r>
              <a:rPr sz="2450" dirty="0"/>
              <a:t>bump</a:t>
            </a:r>
            <a:r>
              <a:rPr sz="2450" spc="490" dirty="0"/>
              <a:t> </a:t>
            </a:r>
            <a:r>
              <a:rPr sz="2450" dirty="0"/>
              <a:t>centered</a:t>
            </a:r>
            <a:r>
              <a:rPr sz="2450" spc="490" dirty="0"/>
              <a:t> </a:t>
            </a:r>
            <a:r>
              <a:rPr sz="2450" dirty="0"/>
              <a:t>on</a:t>
            </a:r>
            <a:r>
              <a:rPr sz="2450" spc="475" dirty="0"/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40" dirty="0">
                <a:latin typeface="Times New Roman"/>
                <a:cs typeface="Times New Roman"/>
              </a:rPr>
              <a:t>  </a:t>
            </a:r>
            <a:r>
              <a:rPr sz="2450" spc="385" dirty="0"/>
              <a:t>=</a:t>
            </a:r>
            <a:r>
              <a:rPr sz="2450" spc="50" dirty="0"/>
              <a:t>  </a:t>
            </a:r>
            <a:r>
              <a:rPr sz="2450" i="1" spc="75" dirty="0">
                <a:latin typeface="Times New Roman"/>
                <a:cs typeface="Times New Roman"/>
              </a:rPr>
              <a:t>x</a:t>
            </a:r>
            <a:r>
              <a:rPr sz="3075" spc="112" baseline="-13550" dirty="0"/>
              <a:t>0</a:t>
            </a:r>
            <a:r>
              <a:rPr sz="2450" spc="75" dirty="0"/>
              <a:t>).</a:t>
            </a:r>
            <a:r>
              <a:rPr sz="2450" spc="430" dirty="0"/>
              <a:t>  </a:t>
            </a:r>
            <a:r>
              <a:rPr sz="2450" dirty="0"/>
              <a:t>One</a:t>
            </a:r>
            <a:r>
              <a:rPr sz="2450" spc="480" dirty="0"/>
              <a:t> </a:t>
            </a:r>
            <a:r>
              <a:rPr sz="2450" dirty="0"/>
              <a:t>of</a:t>
            </a:r>
            <a:r>
              <a:rPr sz="2450" spc="490" dirty="0"/>
              <a:t> </a:t>
            </a:r>
            <a:r>
              <a:rPr sz="2450" dirty="0"/>
              <a:t>the</a:t>
            </a:r>
            <a:r>
              <a:rPr sz="2450" spc="484" dirty="0"/>
              <a:t> </a:t>
            </a:r>
            <a:r>
              <a:rPr sz="2450" dirty="0"/>
              <a:t>particles</a:t>
            </a:r>
            <a:r>
              <a:rPr sz="2450" spc="490" dirty="0"/>
              <a:t> </a:t>
            </a:r>
            <a:r>
              <a:rPr sz="2450" dirty="0"/>
              <a:t>has</a:t>
            </a:r>
            <a:r>
              <a:rPr sz="2450" spc="484" dirty="0"/>
              <a:t> </a:t>
            </a:r>
            <a:r>
              <a:rPr sz="2450" spc="-20" dirty="0"/>
              <a:t>zero </a:t>
            </a:r>
            <a:r>
              <a:rPr sz="2450" dirty="0"/>
              <a:t>potential</a:t>
            </a:r>
            <a:r>
              <a:rPr sz="2450" spc="80" dirty="0"/>
              <a:t> </a:t>
            </a:r>
            <a:r>
              <a:rPr sz="2450" dirty="0"/>
              <a:t>energy</a:t>
            </a:r>
            <a:r>
              <a:rPr sz="2450" spc="80" dirty="0"/>
              <a:t> </a:t>
            </a:r>
            <a:r>
              <a:rPr sz="2450" spc="-30" dirty="0"/>
              <a:t>everywhere</a:t>
            </a:r>
            <a:r>
              <a:rPr sz="2450" spc="80" dirty="0"/>
              <a:t> </a:t>
            </a:r>
            <a:r>
              <a:rPr sz="2450" dirty="0"/>
              <a:t>(no</a:t>
            </a:r>
            <a:r>
              <a:rPr sz="2450" spc="75" dirty="0"/>
              <a:t> </a:t>
            </a:r>
            <a:r>
              <a:rPr sz="2450" spc="-20" dirty="0"/>
              <a:t>force)</a:t>
            </a:r>
            <a:r>
              <a:rPr sz="2450" spc="80" dirty="0"/>
              <a:t> </a:t>
            </a:r>
            <a:r>
              <a:rPr sz="2450" dirty="0"/>
              <a:t>and</a:t>
            </a:r>
            <a:r>
              <a:rPr sz="2450" spc="80" dirty="0"/>
              <a:t> </a:t>
            </a:r>
            <a:r>
              <a:rPr sz="2450" dirty="0"/>
              <a:t>the</a:t>
            </a:r>
            <a:r>
              <a:rPr sz="2450" spc="80" dirty="0"/>
              <a:t> </a:t>
            </a:r>
            <a:r>
              <a:rPr sz="2450" dirty="0"/>
              <a:t>other</a:t>
            </a:r>
            <a:r>
              <a:rPr sz="2450" spc="75" dirty="0"/>
              <a:t> </a:t>
            </a:r>
            <a:r>
              <a:rPr sz="2450" dirty="0"/>
              <a:t>has</a:t>
            </a:r>
            <a:r>
              <a:rPr sz="2450" spc="80" dirty="0"/>
              <a:t> </a:t>
            </a:r>
            <a:r>
              <a:rPr sz="2450" dirty="0"/>
              <a:t>a</a:t>
            </a:r>
            <a:r>
              <a:rPr sz="2450" spc="80" dirty="0"/>
              <a:t> </a:t>
            </a:r>
            <a:r>
              <a:rPr sz="2450" spc="-10" dirty="0"/>
              <a:t>simple </a:t>
            </a:r>
            <a:r>
              <a:rPr sz="2450" dirty="0"/>
              <a:t>harmonic</a:t>
            </a:r>
            <a:r>
              <a:rPr sz="2450" spc="45" dirty="0"/>
              <a:t> </a:t>
            </a:r>
            <a:r>
              <a:rPr sz="2450" dirty="0"/>
              <a:t>oscillator</a:t>
            </a:r>
            <a:r>
              <a:rPr sz="2450" spc="55" dirty="0"/>
              <a:t> </a:t>
            </a:r>
            <a:r>
              <a:rPr sz="2450" dirty="0"/>
              <a:t>potential</a:t>
            </a:r>
            <a:r>
              <a:rPr sz="2450" spc="60" dirty="0"/>
              <a:t> </a:t>
            </a:r>
            <a:r>
              <a:rPr sz="2450" dirty="0"/>
              <a:t>energy</a:t>
            </a:r>
            <a:r>
              <a:rPr sz="2450" spc="60" dirty="0"/>
              <a:t> </a:t>
            </a:r>
            <a:r>
              <a:rPr sz="2450" dirty="0"/>
              <a:t>function.</a:t>
            </a:r>
            <a:r>
              <a:rPr sz="2450" spc="295" dirty="0"/>
              <a:t> </a:t>
            </a:r>
            <a:r>
              <a:rPr sz="2450" dirty="0"/>
              <a:t>A</a:t>
            </a:r>
            <a:r>
              <a:rPr sz="2450" spc="60" dirty="0"/>
              <a:t> </a:t>
            </a:r>
            <a:r>
              <a:rPr sz="2450" dirty="0"/>
              <a:t>short</a:t>
            </a:r>
            <a:r>
              <a:rPr sz="2450" spc="60" dirty="0"/>
              <a:t> </a:t>
            </a:r>
            <a:r>
              <a:rPr sz="2450" spc="-20" dirty="0"/>
              <a:t>while</a:t>
            </a:r>
            <a:r>
              <a:rPr sz="2450" spc="55" dirty="0"/>
              <a:t> </a:t>
            </a:r>
            <a:r>
              <a:rPr sz="2450" spc="-10" dirty="0"/>
              <a:t>later </a:t>
            </a:r>
            <a:r>
              <a:rPr sz="2450" spc="-20" dirty="0"/>
              <a:t>will</a:t>
            </a:r>
            <a:r>
              <a:rPr sz="2450" spc="55" dirty="0"/>
              <a:t> </a:t>
            </a:r>
            <a:r>
              <a:rPr sz="2450" dirty="0"/>
              <a:t>the</a:t>
            </a:r>
            <a:r>
              <a:rPr sz="2450" spc="60" dirty="0"/>
              <a:t> </a:t>
            </a:r>
            <a:r>
              <a:rPr sz="2450" dirty="0"/>
              <a:t>two</a:t>
            </a:r>
            <a:r>
              <a:rPr sz="2450" spc="65" dirty="0"/>
              <a:t> </a:t>
            </a:r>
            <a:r>
              <a:rPr sz="2450" dirty="0"/>
              <a:t>particles’</a:t>
            </a:r>
            <a:r>
              <a:rPr sz="2450" spc="60" dirty="0"/>
              <a:t> </a:t>
            </a:r>
            <a:r>
              <a:rPr sz="2450" spc="-20" dirty="0"/>
              <a:t>wavefunctions</a:t>
            </a:r>
            <a:r>
              <a:rPr sz="2450" spc="65" dirty="0"/>
              <a:t> </a:t>
            </a:r>
            <a:r>
              <a:rPr sz="2450" dirty="0"/>
              <a:t>be</a:t>
            </a:r>
            <a:r>
              <a:rPr sz="2450" spc="60" dirty="0"/>
              <a:t> </a:t>
            </a:r>
            <a:r>
              <a:rPr sz="2450" dirty="0"/>
              <a:t>the</a:t>
            </a:r>
            <a:r>
              <a:rPr sz="2450" spc="65" dirty="0"/>
              <a:t> </a:t>
            </a:r>
            <a:r>
              <a:rPr sz="2450" dirty="0"/>
              <a:t>same</a:t>
            </a:r>
            <a:r>
              <a:rPr sz="2450" spc="60" dirty="0"/>
              <a:t> </a:t>
            </a:r>
            <a:r>
              <a:rPr sz="2450" dirty="0"/>
              <a:t>or</a:t>
            </a:r>
            <a:r>
              <a:rPr sz="2450" spc="60" dirty="0"/>
              <a:t> </a:t>
            </a:r>
            <a:r>
              <a:rPr sz="2450" spc="-10" dirty="0"/>
              <a:t>different?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340585"/>
            <a:ext cx="8280400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100" dirty="0"/>
              <a:t> </a:t>
            </a:r>
            <a:r>
              <a:rPr dirty="0"/>
              <a:t>you</a:t>
            </a:r>
            <a:r>
              <a:rPr spc="105" dirty="0"/>
              <a:t> </a:t>
            </a:r>
            <a:r>
              <a:rPr spc="80" dirty="0"/>
              <a:t>start</a:t>
            </a:r>
            <a:r>
              <a:rPr spc="100" dirty="0"/>
              <a:t> </a:t>
            </a:r>
            <a:r>
              <a:rPr dirty="0"/>
              <a:t>two</a:t>
            </a:r>
            <a:r>
              <a:rPr spc="105" dirty="0"/>
              <a:t> </a:t>
            </a:r>
            <a:r>
              <a:rPr dirty="0"/>
              <a:t>particles</a:t>
            </a:r>
            <a:r>
              <a:rPr spc="100" dirty="0"/>
              <a:t> </a:t>
            </a:r>
            <a:r>
              <a:rPr dirty="0"/>
              <a:t>in</a:t>
            </a:r>
            <a:r>
              <a:rPr spc="105" dirty="0"/>
              <a:t> </a:t>
            </a:r>
            <a:r>
              <a:rPr dirty="0"/>
              <a:t>the</a:t>
            </a:r>
            <a:r>
              <a:rPr spc="100" dirty="0"/>
              <a:t> </a:t>
            </a:r>
            <a:r>
              <a:rPr spc="50" dirty="0"/>
              <a:t>state</a:t>
            </a:r>
            <a:r>
              <a:rPr spc="105" dirty="0"/>
              <a:t> </a:t>
            </a:r>
            <a:r>
              <a:rPr i="1" spc="130" dirty="0">
                <a:latin typeface="Times New Roman"/>
                <a:cs typeface="Times New Roman"/>
              </a:rPr>
              <a:t>ψ</a:t>
            </a:r>
            <a:r>
              <a:rPr spc="130" dirty="0"/>
              <a:t>(</a:t>
            </a:r>
            <a:r>
              <a:rPr i="1" spc="130" dirty="0">
                <a:latin typeface="Times New Roman"/>
                <a:cs typeface="Times New Roman"/>
              </a:rPr>
              <a:t>x</a:t>
            </a:r>
            <a:r>
              <a:rPr spc="130" dirty="0"/>
              <a:t>)</a:t>
            </a:r>
            <a:r>
              <a:rPr spc="45" dirty="0"/>
              <a:t> </a:t>
            </a:r>
            <a:r>
              <a:rPr spc="385" dirty="0"/>
              <a:t>=</a:t>
            </a:r>
            <a:r>
              <a:rPr spc="50" dirty="0"/>
              <a:t> </a:t>
            </a:r>
            <a:r>
              <a:rPr i="1" spc="160" dirty="0">
                <a:latin typeface="Times New Roman"/>
                <a:cs typeface="Times New Roman"/>
              </a:rPr>
              <a:t>Ae</a:t>
            </a:r>
            <a:r>
              <a:rPr sz="3075" spc="240" baseline="24390" dirty="0">
                <a:latin typeface="Cambria"/>
                <a:cs typeface="Cambria"/>
              </a:rPr>
              <a:t>−</a:t>
            </a:r>
            <a:r>
              <a:rPr sz="3075" i="1" spc="240" baseline="24390" dirty="0">
                <a:latin typeface="Times New Roman"/>
                <a:cs typeface="Times New Roman"/>
              </a:rPr>
              <a:t>k</a:t>
            </a:r>
            <a:r>
              <a:rPr sz="3075" spc="240" baseline="24390" dirty="0"/>
              <a:t>(</a:t>
            </a:r>
            <a:r>
              <a:rPr sz="3075" i="1" spc="240" baseline="24390" dirty="0">
                <a:latin typeface="Times New Roman"/>
                <a:cs typeface="Times New Roman"/>
              </a:rPr>
              <a:t>x</a:t>
            </a:r>
            <a:r>
              <a:rPr sz="3075" spc="240" baseline="24390" dirty="0">
                <a:latin typeface="Cambria"/>
                <a:cs typeface="Cambria"/>
              </a:rPr>
              <a:t>−</a:t>
            </a:r>
            <a:r>
              <a:rPr sz="3075" i="1" spc="240" baseline="24390" dirty="0">
                <a:latin typeface="Times New Roman"/>
                <a:cs typeface="Times New Roman"/>
              </a:rPr>
              <a:t>x</a:t>
            </a:r>
            <a:r>
              <a:rPr sz="2550" spc="240" baseline="16339" dirty="0"/>
              <a:t>0</a:t>
            </a:r>
            <a:r>
              <a:rPr sz="3075" spc="240" baseline="24390" dirty="0"/>
              <a:t>)</a:t>
            </a:r>
            <a:r>
              <a:rPr sz="2550" spc="240" baseline="53921" dirty="0"/>
              <a:t>2 </a:t>
            </a:r>
            <a:r>
              <a:rPr sz="2450" dirty="0"/>
              <a:t>(a</a:t>
            </a:r>
            <a:r>
              <a:rPr sz="2450" spc="484" dirty="0"/>
              <a:t> </a:t>
            </a:r>
            <a:r>
              <a:rPr sz="2450" dirty="0"/>
              <a:t>bump</a:t>
            </a:r>
            <a:r>
              <a:rPr sz="2450" spc="490" dirty="0"/>
              <a:t> </a:t>
            </a:r>
            <a:r>
              <a:rPr sz="2450" dirty="0"/>
              <a:t>centered</a:t>
            </a:r>
            <a:r>
              <a:rPr sz="2450" spc="490" dirty="0"/>
              <a:t> </a:t>
            </a:r>
            <a:r>
              <a:rPr sz="2450" dirty="0"/>
              <a:t>on</a:t>
            </a:r>
            <a:r>
              <a:rPr sz="2450" spc="475" dirty="0"/>
              <a:t> </a:t>
            </a:r>
            <a:r>
              <a:rPr sz="2450" i="1" spc="280" dirty="0">
                <a:latin typeface="Times New Roman"/>
                <a:cs typeface="Times New Roman"/>
              </a:rPr>
              <a:t>x</a:t>
            </a:r>
            <a:r>
              <a:rPr sz="2450" i="1" spc="40" dirty="0">
                <a:latin typeface="Times New Roman"/>
                <a:cs typeface="Times New Roman"/>
              </a:rPr>
              <a:t>  </a:t>
            </a:r>
            <a:r>
              <a:rPr sz="2450" spc="385" dirty="0"/>
              <a:t>=</a:t>
            </a:r>
            <a:r>
              <a:rPr sz="2450" spc="50" dirty="0"/>
              <a:t>  </a:t>
            </a:r>
            <a:r>
              <a:rPr sz="2450" i="1" spc="75" dirty="0">
                <a:latin typeface="Times New Roman"/>
                <a:cs typeface="Times New Roman"/>
              </a:rPr>
              <a:t>x</a:t>
            </a:r>
            <a:r>
              <a:rPr sz="3075" spc="112" baseline="-13550" dirty="0"/>
              <a:t>0</a:t>
            </a:r>
            <a:r>
              <a:rPr sz="2450" spc="75" dirty="0"/>
              <a:t>).</a:t>
            </a:r>
            <a:r>
              <a:rPr sz="2450" spc="430" dirty="0"/>
              <a:t>  </a:t>
            </a:r>
            <a:r>
              <a:rPr sz="2450" dirty="0"/>
              <a:t>One</a:t>
            </a:r>
            <a:r>
              <a:rPr sz="2450" spc="480" dirty="0"/>
              <a:t> </a:t>
            </a:r>
            <a:r>
              <a:rPr sz="2450" dirty="0"/>
              <a:t>of</a:t>
            </a:r>
            <a:r>
              <a:rPr sz="2450" spc="490" dirty="0"/>
              <a:t> </a:t>
            </a:r>
            <a:r>
              <a:rPr sz="2450" dirty="0"/>
              <a:t>the</a:t>
            </a:r>
            <a:r>
              <a:rPr sz="2450" spc="484" dirty="0"/>
              <a:t> </a:t>
            </a:r>
            <a:r>
              <a:rPr sz="2450" dirty="0"/>
              <a:t>particles</a:t>
            </a:r>
            <a:r>
              <a:rPr sz="2450" spc="490" dirty="0"/>
              <a:t> </a:t>
            </a:r>
            <a:r>
              <a:rPr sz="2450" dirty="0"/>
              <a:t>has</a:t>
            </a:r>
            <a:r>
              <a:rPr sz="2450" spc="484" dirty="0"/>
              <a:t> </a:t>
            </a:r>
            <a:r>
              <a:rPr sz="2450" spc="-20" dirty="0"/>
              <a:t>zero </a:t>
            </a:r>
            <a:r>
              <a:rPr sz="2450" dirty="0"/>
              <a:t>potential</a:t>
            </a:r>
            <a:r>
              <a:rPr sz="2450" spc="80" dirty="0"/>
              <a:t> </a:t>
            </a:r>
            <a:r>
              <a:rPr sz="2450" dirty="0"/>
              <a:t>energy</a:t>
            </a:r>
            <a:r>
              <a:rPr sz="2450" spc="80" dirty="0"/>
              <a:t> </a:t>
            </a:r>
            <a:r>
              <a:rPr sz="2450" spc="-30" dirty="0"/>
              <a:t>everywhere</a:t>
            </a:r>
            <a:r>
              <a:rPr sz="2450" spc="80" dirty="0"/>
              <a:t> </a:t>
            </a:r>
            <a:r>
              <a:rPr sz="2450" dirty="0"/>
              <a:t>(no</a:t>
            </a:r>
            <a:r>
              <a:rPr sz="2450" spc="75" dirty="0"/>
              <a:t> </a:t>
            </a:r>
            <a:r>
              <a:rPr sz="2450" spc="-20" dirty="0"/>
              <a:t>force)</a:t>
            </a:r>
            <a:r>
              <a:rPr sz="2450" spc="80" dirty="0"/>
              <a:t> </a:t>
            </a:r>
            <a:r>
              <a:rPr sz="2450" dirty="0"/>
              <a:t>and</a:t>
            </a:r>
            <a:r>
              <a:rPr sz="2450" spc="80" dirty="0"/>
              <a:t> </a:t>
            </a:r>
            <a:r>
              <a:rPr sz="2450" dirty="0"/>
              <a:t>the</a:t>
            </a:r>
            <a:r>
              <a:rPr sz="2450" spc="80" dirty="0"/>
              <a:t> </a:t>
            </a:r>
            <a:r>
              <a:rPr sz="2450" dirty="0"/>
              <a:t>other</a:t>
            </a:r>
            <a:r>
              <a:rPr sz="2450" spc="75" dirty="0"/>
              <a:t> </a:t>
            </a:r>
            <a:r>
              <a:rPr sz="2450" dirty="0"/>
              <a:t>has</a:t>
            </a:r>
            <a:r>
              <a:rPr sz="2450" spc="80" dirty="0"/>
              <a:t> </a:t>
            </a:r>
            <a:r>
              <a:rPr sz="2450" dirty="0"/>
              <a:t>a</a:t>
            </a:r>
            <a:r>
              <a:rPr sz="2450" spc="80" dirty="0"/>
              <a:t> </a:t>
            </a:r>
            <a:r>
              <a:rPr sz="2450" spc="-10" dirty="0"/>
              <a:t>simple </a:t>
            </a:r>
            <a:r>
              <a:rPr sz="2450" dirty="0"/>
              <a:t>harmonic</a:t>
            </a:r>
            <a:r>
              <a:rPr sz="2450" spc="45" dirty="0"/>
              <a:t> </a:t>
            </a:r>
            <a:r>
              <a:rPr sz="2450" dirty="0"/>
              <a:t>oscillator</a:t>
            </a:r>
            <a:r>
              <a:rPr sz="2450" spc="55" dirty="0"/>
              <a:t> </a:t>
            </a:r>
            <a:r>
              <a:rPr sz="2450" dirty="0"/>
              <a:t>potential</a:t>
            </a:r>
            <a:r>
              <a:rPr sz="2450" spc="60" dirty="0"/>
              <a:t> </a:t>
            </a:r>
            <a:r>
              <a:rPr sz="2450" dirty="0"/>
              <a:t>energy</a:t>
            </a:r>
            <a:r>
              <a:rPr sz="2450" spc="60" dirty="0"/>
              <a:t> </a:t>
            </a:r>
            <a:r>
              <a:rPr sz="2450" dirty="0"/>
              <a:t>function.</a:t>
            </a:r>
            <a:r>
              <a:rPr sz="2450" spc="295" dirty="0"/>
              <a:t> </a:t>
            </a:r>
            <a:r>
              <a:rPr sz="2450" dirty="0"/>
              <a:t>A</a:t>
            </a:r>
            <a:r>
              <a:rPr sz="2450" spc="60" dirty="0"/>
              <a:t> </a:t>
            </a:r>
            <a:r>
              <a:rPr sz="2450" dirty="0"/>
              <a:t>short</a:t>
            </a:r>
            <a:r>
              <a:rPr sz="2450" spc="60" dirty="0"/>
              <a:t> </a:t>
            </a:r>
            <a:r>
              <a:rPr sz="2450" spc="-20" dirty="0"/>
              <a:t>while</a:t>
            </a:r>
            <a:r>
              <a:rPr sz="2450" spc="55" dirty="0"/>
              <a:t> </a:t>
            </a:r>
            <a:r>
              <a:rPr sz="2450" spc="-10" dirty="0"/>
              <a:t>later </a:t>
            </a:r>
            <a:r>
              <a:rPr sz="2450" spc="-20" dirty="0"/>
              <a:t>will</a:t>
            </a:r>
            <a:r>
              <a:rPr sz="2450" spc="55" dirty="0"/>
              <a:t> </a:t>
            </a:r>
            <a:r>
              <a:rPr sz="2450" dirty="0"/>
              <a:t>the</a:t>
            </a:r>
            <a:r>
              <a:rPr sz="2450" spc="60" dirty="0"/>
              <a:t> </a:t>
            </a:r>
            <a:r>
              <a:rPr sz="2450" dirty="0"/>
              <a:t>two</a:t>
            </a:r>
            <a:r>
              <a:rPr sz="2450" spc="65" dirty="0"/>
              <a:t> </a:t>
            </a:r>
            <a:r>
              <a:rPr sz="2450" dirty="0"/>
              <a:t>particles’</a:t>
            </a:r>
            <a:r>
              <a:rPr sz="2450" spc="60" dirty="0"/>
              <a:t> </a:t>
            </a:r>
            <a:r>
              <a:rPr sz="2450" spc="-20" dirty="0"/>
              <a:t>wavefunctions</a:t>
            </a:r>
            <a:r>
              <a:rPr sz="2450" spc="65" dirty="0"/>
              <a:t> </a:t>
            </a:r>
            <a:r>
              <a:rPr sz="2450" dirty="0"/>
              <a:t>be</a:t>
            </a:r>
            <a:r>
              <a:rPr sz="2450" spc="60" dirty="0"/>
              <a:t> </a:t>
            </a:r>
            <a:r>
              <a:rPr sz="2450" dirty="0"/>
              <a:t>the</a:t>
            </a:r>
            <a:r>
              <a:rPr sz="2450" spc="65" dirty="0"/>
              <a:t> </a:t>
            </a:r>
            <a:r>
              <a:rPr sz="2450" dirty="0"/>
              <a:t>same</a:t>
            </a:r>
            <a:r>
              <a:rPr sz="2450" spc="60" dirty="0"/>
              <a:t> </a:t>
            </a:r>
            <a:r>
              <a:rPr sz="2450" dirty="0"/>
              <a:t>or</a:t>
            </a:r>
            <a:r>
              <a:rPr sz="2450" spc="60" dirty="0"/>
              <a:t> </a:t>
            </a:r>
            <a:r>
              <a:rPr sz="2450" spc="-10" dirty="0"/>
              <a:t>different?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58" y="3440911"/>
            <a:ext cx="8294370" cy="275653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6195" marR="177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80" dirty="0">
                <a:latin typeface="Georgia"/>
                <a:cs typeface="Georgia"/>
              </a:rPr>
              <a:t>  </a:t>
            </a:r>
            <a:r>
              <a:rPr sz="2450" dirty="0">
                <a:latin typeface="Times New Roman"/>
                <a:cs typeface="Times New Roman"/>
              </a:rPr>
              <a:t>Different.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way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you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30" dirty="0">
                <a:latin typeface="Times New Roman"/>
                <a:cs typeface="Times New Roman"/>
              </a:rPr>
              <a:t>time-</a:t>
            </a:r>
            <a:r>
              <a:rPr sz="2450" spc="-50" dirty="0">
                <a:latin typeface="Times New Roman"/>
                <a:cs typeface="Times New Roman"/>
              </a:rPr>
              <a:t>evolve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-9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wavefunction </a:t>
            </a:r>
            <a:r>
              <a:rPr sz="2450" dirty="0">
                <a:latin typeface="Times New Roman"/>
                <a:cs typeface="Times New Roman"/>
              </a:rPr>
              <a:t>begins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breaking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spc="65" dirty="0">
                <a:latin typeface="Times New Roman"/>
                <a:cs typeface="Times New Roman"/>
              </a:rPr>
              <a:t>it</a:t>
            </a:r>
            <a:r>
              <a:rPr sz="2450" spc="27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down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into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eigenstates,</a:t>
            </a:r>
            <a:r>
              <a:rPr sz="2450" spc="3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then</a:t>
            </a:r>
            <a:r>
              <a:rPr sz="2450" spc="27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multi- </a:t>
            </a:r>
            <a:r>
              <a:rPr sz="2450" dirty="0">
                <a:latin typeface="Times New Roman"/>
                <a:cs typeface="Times New Roman"/>
              </a:rPr>
              <a:t>plying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each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by</a:t>
            </a:r>
            <a:r>
              <a:rPr sz="2450" spc="120" dirty="0">
                <a:latin typeface="Times New Roman"/>
                <a:cs typeface="Times New Roman"/>
              </a:rPr>
              <a:t> </a:t>
            </a:r>
            <a:r>
              <a:rPr sz="2450" i="1" spc="160" dirty="0">
                <a:latin typeface="Times New Roman"/>
                <a:cs typeface="Times New Roman"/>
              </a:rPr>
              <a:t>e</a:t>
            </a:r>
            <a:r>
              <a:rPr sz="3075" spc="240" baseline="24390" dirty="0">
                <a:latin typeface="Cambria"/>
                <a:cs typeface="Cambria"/>
              </a:rPr>
              <a:t>−</a:t>
            </a:r>
            <a:r>
              <a:rPr sz="3075" i="1" spc="240" baseline="24390" dirty="0">
                <a:latin typeface="Times New Roman"/>
                <a:cs typeface="Times New Roman"/>
              </a:rPr>
              <a:t>iE</a:t>
            </a:r>
            <a:r>
              <a:rPr sz="2550" i="1" spc="240" baseline="19607" dirty="0">
                <a:latin typeface="Times New Roman"/>
                <a:cs typeface="Times New Roman"/>
              </a:rPr>
              <a:t>n</a:t>
            </a:r>
            <a:r>
              <a:rPr sz="3075" i="1" spc="240" baseline="24390" dirty="0">
                <a:latin typeface="Times New Roman"/>
                <a:cs typeface="Times New Roman"/>
              </a:rPr>
              <a:t>t/</a:t>
            </a:r>
            <a:r>
              <a:rPr sz="3075" spc="240" baseline="24390" dirty="0">
                <a:latin typeface="Lucida Sans Unicode"/>
                <a:cs typeface="Lucida Sans Unicode"/>
              </a:rPr>
              <a:t>ℏ</a:t>
            </a:r>
            <a:r>
              <a:rPr sz="3075" spc="172" baseline="24390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for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its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eigenvalue.</a:t>
            </a:r>
            <a:r>
              <a:rPr sz="2450" spc="5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These</a:t>
            </a:r>
            <a:r>
              <a:rPr sz="2450" spc="114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two </a:t>
            </a:r>
            <a:r>
              <a:rPr sz="2450" dirty="0">
                <a:latin typeface="Times New Roman"/>
                <a:cs typeface="Times New Roman"/>
              </a:rPr>
              <a:t>systems</a:t>
            </a:r>
            <a:r>
              <a:rPr sz="2450" spc="-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-10" dirty="0">
                <a:latin typeface="Times New Roman"/>
                <a:cs typeface="Times New Roman"/>
              </a:rPr>
              <a:t> different </a:t>
            </a:r>
            <a:r>
              <a:rPr sz="2450" dirty="0">
                <a:latin typeface="Times New Roman"/>
                <a:cs typeface="Times New Roman"/>
              </a:rPr>
              <a:t>potential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functions, therefore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differ- </a:t>
            </a:r>
            <a:r>
              <a:rPr sz="2450" dirty="0">
                <a:latin typeface="Times New Roman"/>
                <a:cs typeface="Times New Roman"/>
              </a:rPr>
              <a:t>ent</a:t>
            </a:r>
            <a:r>
              <a:rPr sz="2450" spc="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eigenstates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and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45" dirty="0">
                <a:latin typeface="Times New Roman"/>
                <a:cs typeface="Times New Roman"/>
              </a:rPr>
              <a:t>eigenvalues,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therefore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different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time</a:t>
            </a:r>
            <a:r>
              <a:rPr sz="2450" spc="1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evolution.</a:t>
            </a:r>
            <a:endParaRPr sz="2450">
              <a:latin typeface="Times New Roman"/>
              <a:cs typeface="Times New Roman"/>
            </a:endParaRPr>
          </a:p>
          <a:p>
            <a:pPr marL="36195" marR="18415" algn="just">
              <a:lnSpc>
                <a:spcPct val="101699"/>
              </a:lnSpc>
              <a:spcBef>
                <a:spcPts val="600"/>
              </a:spcBef>
            </a:pPr>
            <a:r>
              <a:rPr sz="2450" dirty="0">
                <a:latin typeface="Times New Roman"/>
                <a:cs typeface="Times New Roman"/>
              </a:rPr>
              <a:t>We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therefore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arrive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120" dirty="0">
                <a:latin typeface="Times New Roman"/>
                <a:cs typeface="Times New Roman"/>
              </a:rPr>
              <a:t>at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hopefully-not-startling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conclusion</a:t>
            </a:r>
            <a:r>
              <a:rPr sz="2450" spc="85" dirty="0">
                <a:latin typeface="Times New Roman"/>
                <a:cs typeface="Times New Roman"/>
              </a:rPr>
              <a:t> </a:t>
            </a:r>
            <a:r>
              <a:rPr sz="2450" spc="95" dirty="0">
                <a:latin typeface="Times New Roman"/>
                <a:cs typeface="Times New Roman"/>
              </a:rPr>
              <a:t>that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way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object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moves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depends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the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forces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acting</a:t>
            </a:r>
            <a:r>
              <a:rPr sz="2450" spc="10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</a:t>
            </a:r>
            <a:r>
              <a:rPr sz="2450" spc="100" dirty="0">
                <a:latin typeface="Times New Roman"/>
                <a:cs typeface="Times New Roman"/>
              </a:rPr>
              <a:t> </a:t>
            </a:r>
            <a:r>
              <a:rPr sz="2450" spc="-25" dirty="0">
                <a:latin typeface="Times New Roman"/>
                <a:cs typeface="Times New Roman"/>
              </a:rPr>
              <a:t>it!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95" dirty="0"/>
              <a:t> </a:t>
            </a:r>
            <a:r>
              <a:rPr dirty="0"/>
              <a:t>in</a:t>
            </a:r>
            <a:r>
              <a:rPr spc="90" dirty="0"/>
              <a:t> </a:t>
            </a:r>
            <a:r>
              <a:rPr dirty="0"/>
              <a:t>a</a:t>
            </a:r>
            <a:r>
              <a:rPr spc="90" dirty="0"/>
              <a:t> </a:t>
            </a:r>
            <a:r>
              <a:rPr dirty="0"/>
              <a:t>simple</a:t>
            </a:r>
            <a:r>
              <a:rPr spc="95" dirty="0"/>
              <a:t> </a:t>
            </a:r>
            <a:r>
              <a:rPr dirty="0"/>
              <a:t>harmonic</a:t>
            </a:r>
            <a:r>
              <a:rPr spc="90" dirty="0"/>
              <a:t> </a:t>
            </a:r>
            <a:r>
              <a:rPr dirty="0"/>
              <a:t>oscillator</a:t>
            </a:r>
            <a:r>
              <a:rPr spc="90" dirty="0"/>
              <a:t> </a:t>
            </a:r>
            <a:r>
              <a:rPr dirty="0"/>
              <a:t>is</a:t>
            </a:r>
            <a:r>
              <a:rPr spc="95" dirty="0"/>
              <a:t> </a:t>
            </a:r>
            <a:r>
              <a:rPr dirty="0"/>
              <a:t>known</a:t>
            </a:r>
            <a:r>
              <a:rPr spc="90" dirty="0"/>
              <a:t> </a:t>
            </a:r>
            <a:r>
              <a:rPr spc="120" dirty="0"/>
              <a:t>at</a:t>
            </a:r>
            <a:r>
              <a:rPr spc="90" dirty="0"/>
              <a:t> </a:t>
            </a:r>
            <a:r>
              <a:rPr dirty="0"/>
              <a:t>time</a:t>
            </a:r>
            <a:r>
              <a:rPr spc="100" dirty="0"/>
              <a:t> </a:t>
            </a:r>
            <a:r>
              <a:rPr i="1" spc="195" dirty="0">
                <a:latin typeface="Times New Roman"/>
                <a:cs typeface="Times New Roman"/>
              </a:rPr>
              <a:t>t</a:t>
            </a:r>
            <a:r>
              <a:rPr i="1" spc="55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60" dirty="0"/>
              <a:t> </a:t>
            </a:r>
            <a:r>
              <a:rPr spc="-50" dirty="0"/>
              <a:t>0 </a:t>
            </a:r>
            <a:r>
              <a:rPr dirty="0"/>
              <a:t>to</a:t>
            </a:r>
            <a:r>
              <a:rPr spc="90" dirty="0"/>
              <a:t> </a:t>
            </a:r>
            <a:r>
              <a:rPr dirty="0"/>
              <a:t>have</a:t>
            </a:r>
            <a:r>
              <a:rPr spc="90" dirty="0"/>
              <a:t> </a:t>
            </a:r>
            <a:r>
              <a:rPr dirty="0"/>
              <a:t>one</a:t>
            </a:r>
            <a:r>
              <a:rPr spc="85" dirty="0"/>
              <a:t> </a:t>
            </a:r>
            <a:r>
              <a:rPr dirty="0"/>
              <a:t>of</a:t>
            </a:r>
            <a:r>
              <a:rPr spc="90" dirty="0"/>
              <a:t> </a:t>
            </a:r>
            <a:r>
              <a:rPr dirty="0"/>
              <a:t>two</a:t>
            </a:r>
            <a:r>
              <a:rPr spc="85" dirty="0"/>
              <a:t> </a:t>
            </a:r>
            <a:r>
              <a:rPr dirty="0"/>
              <a:t>energy</a:t>
            </a:r>
            <a:r>
              <a:rPr spc="85" dirty="0"/>
              <a:t> </a:t>
            </a:r>
            <a:r>
              <a:rPr dirty="0"/>
              <a:t>levels:</a:t>
            </a:r>
            <a:r>
              <a:rPr spc="365" dirty="0"/>
              <a:t> </a:t>
            </a:r>
            <a:r>
              <a:rPr dirty="0"/>
              <a:t>either</a:t>
            </a:r>
            <a:r>
              <a:rPr spc="80" dirty="0"/>
              <a:t> </a:t>
            </a:r>
            <a:r>
              <a:rPr i="1" spc="100" dirty="0">
                <a:latin typeface="Times New Roman"/>
                <a:cs typeface="Times New Roman"/>
              </a:rPr>
              <a:t>E</a:t>
            </a:r>
            <a:r>
              <a:rPr sz="3075" spc="150" baseline="-13550" dirty="0"/>
              <a:t>1</a:t>
            </a:r>
            <a:r>
              <a:rPr sz="3075" spc="345" baseline="-13550" dirty="0"/>
              <a:t> </a:t>
            </a:r>
            <a:r>
              <a:rPr sz="2450" dirty="0"/>
              <a:t>(with</a:t>
            </a:r>
            <a:r>
              <a:rPr sz="2450" spc="90" dirty="0"/>
              <a:t> </a:t>
            </a:r>
            <a:r>
              <a:rPr sz="2450" dirty="0"/>
              <a:t>probability</a:t>
            </a:r>
            <a:r>
              <a:rPr sz="2450" spc="85" dirty="0"/>
              <a:t> </a:t>
            </a:r>
            <a:r>
              <a:rPr sz="2450" i="1" spc="-25" dirty="0">
                <a:latin typeface="Times New Roman"/>
                <a:cs typeface="Times New Roman"/>
              </a:rPr>
              <a:t>P</a:t>
            </a:r>
            <a:r>
              <a:rPr sz="3075" spc="-37" baseline="-13550" dirty="0"/>
              <a:t>1</a:t>
            </a:r>
            <a:r>
              <a:rPr sz="2450" spc="-25" dirty="0"/>
              <a:t>) </a:t>
            </a:r>
            <a:r>
              <a:rPr sz="2450" dirty="0"/>
              <a:t>or</a:t>
            </a:r>
            <a:r>
              <a:rPr sz="2450" spc="25" dirty="0"/>
              <a:t> </a:t>
            </a:r>
            <a:r>
              <a:rPr sz="2450" i="1" spc="100" dirty="0">
                <a:latin typeface="Times New Roman"/>
                <a:cs typeface="Times New Roman"/>
              </a:rPr>
              <a:t>E</a:t>
            </a:r>
            <a:r>
              <a:rPr sz="3075" spc="150" baseline="-13550" dirty="0"/>
              <a:t>2</a:t>
            </a:r>
            <a:r>
              <a:rPr sz="3075" spc="292" baseline="-13550" dirty="0"/>
              <a:t> </a:t>
            </a:r>
            <a:r>
              <a:rPr sz="2450" dirty="0"/>
              <a:t>(with</a:t>
            </a:r>
            <a:r>
              <a:rPr sz="2450" spc="35" dirty="0"/>
              <a:t> </a:t>
            </a:r>
            <a:r>
              <a:rPr sz="2450" dirty="0"/>
              <a:t>probability</a:t>
            </a:r>
            <a:r>
              <a:rPr sz="2450" spc="40" dirty="0"/>
              <a:t> </a:t>
            </a:r>
            <a:r>
              <a:rPr sz="2450" i="1" dirty="0">
                <a:latin typeface="Times New Roman"/>
                <a:cs typeface="Times New Roman"/>
              </a:rPr>
              <a:t>P</a:t>
            </a:r>
            <a:r>
              <a:rPr sz="3075" baseline="-13550" dirty="0"/>
              <a:t>2</a:t>
            </a:r>
            <a:r>
              <a:rPr sz="2450" dirty="0"/>
              <a:t>).</a:t>
            </a:r>
            <a:r>
              <a:rPr sz="2450" spc="395" dirty="0"/>
              <a:t> </a:t>
            </a:r>
            <a:r>
              <a:rPr sz="2450" dirty="0"/>
              <a:t>Which</a:t>
            </a:r>
            <a:r>
              <a:rPr sz="2450" spc="35" dirty="0"/>
              <a:t> </a:t>
            </a:r>
            <a:r>
              <a:rPr sz="2450" spc="-65" dirty="0"/>
              <a:t>of</a:t>
            </a:r>
            <a:r>
              <a:rPr sz="2450" spc="40" dirty="0"/>
              <a:t> </a:t>
            </a:r>
            <a:r>
              <a:rPr sz="2450" dirty="0"/>
              <a:t>the</a:t>
            </a:r>
            <a:r>
              <a:rPr sz="2450" spc="35" dirty="0"/>
              <a:t> </a:t>
            </a:r>
            <a:r>
              <a:rPr sz="2450" spc="-85" dirty="0"/>
              <a:t>following</a:t>
            </a:r>
            <a:r>
              <a:rPr sz="2450" spc="40" dirty="0"/>
              <a:t> </a:t>
            </a:r>
            <a:r>
              <a:rPr sz="2450" dirty="0"/>
              <a:t>best</a:t>
            </a:r>
            <a:r>
              <a:rPr sz="2450" spc="40" dirty="0"/>
              <a:t> </a:t>
            </a:r>
            <a:r>
              <a:rPr sz="2450" spc="-10" dirty="0"/>
              <a:t>describes </a:t>
            </a:r>
            <a:r>
              <a:rPr sz="2450" dirty="0"/>
              <a:t>this</a:t>
            </a:r>
            <a:r>
              <a:rPr sz="2450" spc="85" dirty="0"/>
              <a:t> </a:t>
            </a:r>
            <a:r>
              <a:rPr sz="2450" dirty="0"/>
              <a:t>particle</a:t>
            </a:r>
            <a:r>
              <a:rPr sz="2450" spc="80" dirty="0"/>
              <a:t> </a:t>
            </a:r>
            <a:r>
              <a:rPr sz="2450" dirty="0"/>
              <a:t>a</a:t>
            </a:r>
            <a:r>
              <a:rPr sz="2450" spc="85" dirty="0"/>
              <a:t> </a:t>
            </a:r>
            <a:r>
              <a:rPr sz="2450" spc="-45" dirty="0"/>
              <a:t>few</a:t>
            </a:r>
            <a:r>
              <a:rPr sz="2450" spc="85" dirty="0"/>
              <a:t> </a:t>
            </a:r>
            <a:r>
              <a:rPr sz="2450" spc="-10" dirty="0"/>
              <a:t>seconds</a:t>
            </a:r>
            <a:r>
              <a:rPr sz="2450" spc="80" dirty="0"/>
              <a:t> </a:t>
            </a:r>
            <a:r>
              <a:rPr sz="2450" spc="-10" dirty="0"/>
              <a:t>later?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9315" y="2929545"/>
            <a:ext cx="8255000" cy="217487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still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definitely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levels,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those 	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probabilities.</a:t>
            </a:r>
            <a:endParaRPr sz="2450">
              <a:latin typeface="Times New Roman"/>
              <a:cs typeface="Times New Roman"/>
            </a:endParaRPr>
          </a:p>
          <a:p>
            <a:pPr marL="38227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  <a:tab pos="727075" algn="l"/>
                <a:tab pos="1316990" algn="l"/>
                <a:tab pos="2602865" algn="l"/>
                <a:tab pos="3149600" algn="l"/>
                <a:tab pos="3711575" algn="l"/>
                <a:tab pos="4072254" algn="l"/>
                <a:tab pos="4859020" algn="l"/>
                <a:tab pos="5438140" algn="l"/>
                <a:tab pos="6392545" algn="l"/>
                <a:tab pos="7279640" algn="l"/>
                <a:tab pos="7841615" algn="l"/>
              </a:tabLst>
            </a:pPr>
            <a:r>
              <a:rPr sz="2450" spc="70" dirty="0">
                <a:latin typeface="Times New Roman"/>
                <a:cs typeface="Times New Roman"/>
              </a:rPr>
              <a:t>It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still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definitely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has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one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of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those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two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levels,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55" dirty="0">
                <a:latin typeface="Times New Roman"/>
                <a:cs typeface="Times New Roman"/>
              </a:rPr>
              <a:t>but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dirty="0">
                <a:latin typeface="Times New Roman"/>
                <a:cs typeface="Times New Roman"/>
              </a:rPr>
              <a:t>probabilities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different.</a:t>
            </a:r>
            <a:endParaRPr sz="2450">
              <a:latin typeface="Times New Roman"/>
              <a:cs typeface="Times New Roman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might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levels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two.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43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986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5.6.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TIME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EVOLUTION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WAVEFUNCTION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90" dirty="0"/>
              <a:t> </a:t>
            </a:r>
            <a:r>
              <a:rPr dirty="0"/>
              <a:t>particle</a:t>
            </a:r>
            <a:r>
              <a:rPr spc="95" dirty="0"/>
              <a:t> </a:t>
            </a:r>
            <a:r>
              <a:rPr dirty="0"/>
              <a:t>in</a:t>
            </a:r>
            <a:r>
              <a:rPr spc="90" dirty="0"/>
              <a:t> </a:t>
            </a:r>
            <a:r>
              <a:rPr dirty="0"/>
              <a:t>a</a:t>
            </a:r>
            <a:r>
              <a:rPr spc="90" dirty="0"/>
              <a:t> </a:t>
            </a:r>
            <a:r>
              <a:rPr dirty="0"/>
              <a:t>simple</a:t>
            </a:r>
            <a:r>
              <a:rPr spc="95" dirty="0"/>
              <a:t> </a:t>
            </a:r>
            <a:r>
              <a:rPr dirty="0"/>
              <a:t>harmonic</a:t>
            </a:r>
            <a:r>
              <a:rPr spc="90" dirty="0"/>
              <a:t> </a:t>
            </a:r>
            <a:r>
              <a:rPr dirty="0"/>
              <a:t>oscillator</a:t>
            </a:r>
            <a:r>
              <a:rPr spc="90" dirty="0"/>
              <a:t> </a:t>
            </a:r>
            <a:r>
              <a:rPr dirty="0"/>
              <a:t>is</a:t>
            </a:r>
            <a:r>
              <a:rPr spc="95" dirty="0"/>
              <a:t> </a:t>
            </a:r>
            <a:r>
              <a:rPr dirty="0"/>
              <a:t>known</a:t>
            </a:r>
            <a:r>
              <a:rPr spc="90" dirty="0"/>
              <a:t> </a:t>
            </a:r>
            <a:r>
              <a:rPr spc="120" dirty="0"/>
              <a:t>at</a:t>
            </a:r>
            <a:r>
              <a:rPr spc="90" dirty="0"/>
              <a:t> </a:t>
            </a:r>
            <a:r>
              <a:rPr dirty="0"/>
              <a:t>time</a:t>
            </a:r>
            <a:r>
              <a:rPr spc="100" dirty="0"/>
              <a:t> </a:t>
            </a:r>
            <a:r>
              <a:rPr i="1" spc="195" dirty="0">
                <a:latin typeface="Times New Roman"/>
                <a:cs typeface="Times New Roman"/>
              </a:rPr>
              <a:t>t</a:t>
            </a:r>
            <a:r>
              <a:rPr i="1" spc="55" dirty="0">
                <a:latin typeface="Times New Roman"/>
                <a:cs typeface="Times New Roman"/>
              </a:rPr>
              <a:t> </a:t>
            </a:r>
            <a:r>
              <a:rPr spc="385" dirty="0"/>
              <a:t>=</a:t>
            </a:r>
            <a:r>
              <a:rPr spc="60" dirty="0"/>
              <a:t> </a:t>
            </a:r>
            <a:r>
              <a:rPr spc="-50" dirty="0"/>
              <a:t>0 </a:t>
            </a:r>
            <a:r>
              <a:rPr dirty="0"/>
              <a:t>to</a:t>
            </a:r>
            <a:r>
              <a:rPr spc="90" dirty="0"/>
              <a:t> </a:t>
            </a:r>
            <a:r>
              <a:rPr dirty="0"/>
              <a:t>have</a:t>
            </a:r>
            <a:r>
              <a:rPr spc="90" dirty="0"/>
              <a:t> </a:t>
            </a:r>
            <a:r>
              <a:rPr dirty="0"/>
              <a:t>one</a:t>
            </a:r>
            <a:r>
              <a:rPr spc="85" dirty="0"/>
              <a:t> </a:t>
            </a:r>
            <a:r>
              <a:rPr dirty="0"/>
              <a:t>of</a:t>
            </a:r>
            <a:r>
              <a:rPr spc="90" dirty="0"/>
              <a:t> </a:t>
            </a:r>
            <a:r>
              <a:rPr dirty="0"/>
              <a:t>two</a:t>
            </a:r>
            <a:r>
              <a:rPr spc="85" dirty="0"/>
              <a:t> </a:t>
            </a:r>
            <a:r>
              <a:rPr dirty="0"/>
              <a:t>energy</a:t>
            </a:r>
            <a:r>
              <a:rPr spc="85" dirty="0"/>
              <a:t> </a:t>
            </a:r>
            <a:r>
              <a:rPr dirty="0"/>
              <a:t>levels:</a:t>
            </a:r>
            <a:r>
              <a:rPr spc="365" dirty="0"/>
              <a:t> </a:t>
            </a:r>
            <a:r>
              <a:rPr dirty="0"/>
              <a:t>either</a:t>
            </a:r>
            <a:r>
              <a:rPr spc="80" dirty="0"/>
              <a:t> </a:t>
            </a:r>
            <a:r>
              <a:rPr i="1" spc="100" dirty="0">
                <a:latin typeface="Times New Roman"/>
                <a:cs typeface="Times New Roman"/>
              </a:rPr>
              <a:t>E</a:t>
            </a:r>
            <a:r>
              <a:rPr sz="3075" spc="150" baseline="-13550" dirty="0"/>
              <a:t>1</a:t>
            </a:r>
            <a:r>
              <a:rPr sz="3075" spc="345" baseline="-13550" dirty="0"/>
              <a:t> </a:t>
            </a:r>
            <a:r>
              <a:rPr sz="2450" dirty="0"/>
              <a:t>(with</a:t>
            </a:r>
            <a:r>
              <a:rPr sz="2450" spc="90" dirty="0"/>
              <a:t> </a:t>
            </a:r>
            <a:r>
              <a:rPr sz="2450" dirty="0"/>
              <a:t>probability</a:t>
            </a:r>
            <a:r>
              <a:rPr sz="2450" spc="85" dirty="0"/>
              <a:t> </a:t>
            </a:r>
            <a:r>
              <a:rPr sz="2450" i="1" spc="-25" dirty="0">
                <a:latin typeface="Times New Roman"/>
                <a:cs typeface="Times New Roman"/>
              </a:rPr>
              <a:t>P</a:t>
            </a:r>
            <a:r>
              <a:rPr sz="3075" spc="-37" baseline="-13550" dirty="0"/>
              <a:t>1</a:t>
            </a:r>
            <a:r>
              <a:rPr sz="2450" spc="-25" dirty="0"/>
              <a:t>) </a:t>
            </a:r>
            <a:r>
              <a:rPr sz="2450" dirty="0"/>
              <a:t>or</a:t>
            </a:r>
            <a:r>
              <a:rPr sz="2450" spc="25" dirty="0"/>
              <a:t> </a:t>
            </a:r>
            <a:r>
              <a:rPr sz="2450" i="1" spc="100" dirty="0">
                <a:latin typeface="Times New Roman"/>
                <a:cs typeface="Times New Roman"/>
              </a:rPr>
              <a:t>E</a:t>
            </a:r>
            <a:r>
              <a:rPr sz="3075" spc="150" baseline="-13550" dirty="0"/>
              <a:t>2</a:t>
            </a:r>
            <a:r>
              <a:rPr sz="3075" spc="292" baseline="-13550" dirty="0"/>
              <a:t> </a:t>
            </a:r>
            <a:r>
              <a:rPr sz="2450" dirty="0"/>
              <a:t>(with</a:t>
            </a:r>
            <a:r>
              <a:rPr sz="2450" spc="35" dirty="0"/>
              <a:t> </a:t>
            </a:r>
            <a:r>
              <a:rPr sz="2450" dirty="0"/>
              <a:t>probability</a:t>
            </a:r>
            <a:r>
              <a:rPr sz="2450" spc="40" dirty="0"/>
              <a:t> </a:t>
            </a:r>
            <a:r>
              <a:rPr sz="2450" i="1" dirty="0">
                <a:latin typeface="Times New Roman"/>
                <a:cs typeface="Times New Roman"/>
              </a:rPr>
              <a:t>P</a:t>
            </a:r>
            <a:r>
              <a:rPr sz="3075" baseline="-13550" dirty="0"/>
              <a:t>2</a:t>
            </a:r>
            <a:r>
              <a:rPr sz="2450" dirty="0"/>
              <a:t>).</a:t>
            </a:r>
            <a:r>
              <a:rPr sz="2450" spc="395" dirty="0"/>
              <a:t> </a:t>
            </a:r>
            <a:r>
              <a:rPr sz="2450" dirty="0"/>
              <a:t>Which</a:t>
            </a:r>
            <a:r>
              <a:rPr sz="2450" spc="35" dirty="0"/>
              <a:t> </a:t>
            </a:r>
            <a:r>
              <a:rPr sz="2450" spc="-65" dirty="0"/>
              <a:t>of</a:t>
            </a:r>
            <a:r>
              <a:rPr sz="2450" spc="40" dirty="0"/>
              <a:t> </a:t>
            </a:r>
            <a:r>
              <a:rPr sz="2450" dirty="0"/>
              <a:t>the</a:t>
            </a:r>
            <a:r>
              <a:rPr sz="2450" spc="35" dirty="0"/>
              <a:t> </a:t>
            </a:r>
            <a:r>
              <a:rPr sz="2450" spc="-85" dirty="0"/>
              <a:t>following</a:t>
            </a:r>
            <a:r>
              <a:rPr sz="2450" spc="40" dirty="0"/>
              <a:t> </a:t>
            </a:r>
            <a:r>
              <a:rPr sz="2450" dirty="0"/>
              <a:t>best</a:t>
            </a:r>
            <a:r>
              <a:rPr sz="2450" spc="40" dirty="0"/>
              <a:t> </a:t>
            </a:r>
            <a:r>
              <a:rPr sz="2450" spc="-10" dirty="0"/>
              <a:t>describes </a:t>
            </a:r>
            <a:r>
              <a:rPr sz="2450" dirty="0"/>
              <a:t>this</a:t>
            </a:r>
            <a:r>
              <a:rPr sz="2450" spc="85" dirty="0"/>
              <a:t> </a:t>
            </a:r>
            <a:r>
              <a:rPr sz="2450" dirty="0"/>
              <a:t>particle</a:t>
            </a:r>
            <a:r>
              <a:rPr sz="2450" spc="80" dirty="0"/>
              <a:t> </a:t>
            </a:r>
            <a:r>
              <a:rPr sz="2450" dirty="0"/>
              <a:t>a</a:t>
            </a:r>
            <a:r>
              <a:rPr sz="2450" spc="85" dirty="0"/>
              <a:t> </a:t>
            </a:r>
            <a:r>
              <a:rPr sz="2450" spc="-45" dirty="0"/>
              <a:t>few</a:t>
            </a:r>
            <a:r>
              <a:rPr sz="2450" spc="85" dirty="0"/>
              <a:t> </a:t>
            </a:r>
            <a:r>
              <a:rPr sz="2450" spc="-10" dirty="0"/>
              <a:t>seconds</a:t>
            </a:r>
            <a:r>
              <a:rPr sz="2450" spc="80" dirty="0"/>
              <a:t> </a:t>
            </a:r>
            <a:r>
              <a:rPr sz="2450" spc="-10" dirty="0"/>
              <a:t>later?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45" y="2929545"/>
            <a:ext cx="8266430" cy="279463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2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still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definitely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has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one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of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levels,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with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those 	</a:t>
            </a:r>
            <a:r>
              <a:rPr sz="2450" dirty="0">
                <a:latin typeface="Times New Roman"/>
                <a:cs typeface="Times New Roman"/>
              </a:rPr>
              <a:t>two</a:t>
            </a:r>
            <a:r>
              <a:rPr sz="2450" spc="-25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probabilities.</a:t>
            </a:r>
            <a:endParaRPr sz="2450">
              <a:latin typeface="Times New Roman"/>
              <a:cs typeface="Times New Roman"/>
            </a:endParaRP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  <a:tab pos="739140" algn="l"/>
                <a:tab pos="1328420" algn="l"/>
                <a:tab pos="2614295" algn="l"/>
                <a:tab pos="3161665" algn="l"/>
                <a:tab pos="3723640" algn="l"/>
                <a:tab pos="4084320" algn="l"/>
                <a:tab pos="4870450" algn="l"/>
                <a:tab pos="5449570" algn="l"/>
                <a:tab pos="6403975" algn="l"/>
                <a:tab pos="7291070" algn="l"/>
                <a:tab pos="7853045" algn="l"/>
              </a:tabLst>
            </a:pPr>
            <a:r>
              <a:rPr sz="2450" spc="70" dirty="0">
                <a:latin typeface="Times New Roman"/>
                <a:cs typeface="Times New Roman"/>
              </a:rPr>
              <a:t>It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still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definitely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has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one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of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those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two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energy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10" dirty="0">
                <a:latin typeface="Times New Roman"/>
                <a:cs typeface="Times New Roman"/>
              </a:rPr>
              <a:t>levels,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55" dirty="0">
                <a:latin typeface="Times New Roman"/>
                <a:cs typeface="Times New Roman"/>
              </a:rPr>
              <a:t>but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450" spc="-25" dirty="0">
                <a:latin typeface="Times New Roman"/>
                <a:cs typeface="Times New Roman"/>
              </a:rPr>
              <a:t>the 	</a:t>
            </a:r>
            <a:r>
              <a:rPr sz="2450" dirty="0">
                <a:latin typeface="Times New Roman"/>
                <a:cs typeface="Times New Roman"/>
              </a:rPr>
              <a:t>probabilities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are</a:t>
            </a:r>
            <a:r>
              <a:rPr sz="2450" spc="9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different.</a:t>
            </a:r>
            <a:endParaRPr sz="2450">
              <a:latin typeface="Times New Roman"/>
              <a:cs typeface="Times New Roman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95" dirty="0">
                <a:latin typeface="Times New Roman"/>
                <a:cs typeface="Times New Roman"/>
              </a:rPr>
              <a:t>It</a:t>
            </a:r>
            <a:r>
              <a:rPr sz="2450" spc="6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might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have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energy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spc="-40" dirty="0">
                <a:latin typeface="Times New Roman"/>
                <a:cs typeface="Times New Roman"/>
              </a:rPr>
              <a:t>levels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other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70" dirty="0">
                <a:latin typeface="Times New Roman"/>
                <a:cs typeface="Times New Roman"/>
              </a:rPr>
              <a:t>than</a:t>
            </a:r>
            <a:r>
              <a:rPr sz="2450" spc="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those</a:t>
            </a:r>
            <a:r>
              <a:rPr sz="2450" spc="80" dirty="0">
                <a:latin typeface="Times New Roman"/>
                <a:cs typeface="Times New Roman"/>
              </a:rPr>
              <a:t> </a:t>
            </a:r>
            <a:r>
              <a:rPr sz="2450" spc="-20" dirty="0">
                <a:latin typeface="Times New Roman"/>
                <a:cs typeface="Times New Roman"/>
              </a:rPr>
              <a:t>two.</a:t>
            </a: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8917</Words>
  <Application>Microsoft Office PowerPoint</Application>
  <PresentationFormat>Custom</PresentationFormat>
  <Paragraphs>662</Paragraphs>
  <Slides>103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103</vt:i4>
      </vt:variant>
    </vt:vector>
  </HeadingPairs>
  <TitlesOfParts>
    <vt:vector size="114" baseType="lpstr">
      <vt:lpstr>Yu Gothic Medium</vt:lpstr>
      <vt:lpstr>Arial</vt:lpstr>
      <vt:lpstr>Bodoni MT</vt:lpstr>
      <vt:lpstr>Book Antiqua</vt:lpstr>
      <vt:lpstr>Bookman Old Style</vt:lpstr>
      <vt:lpstr>Cambria</vt:lpstr>
      <vt:lpstr>Georgia</vt:lpstr>
      <vt:lpstr>Lucida Sans Unicode</vt:lpstr>
      <vt:lpstr>Times New Roman</vt:lpstr>
      <vt:lpstr>Office Theme</vt:lpstr>
      <vt:lpstr>Office Theme</vt:lpstr>
      <vt:lpstr>PowerPoint Presentation</vt:lpstr>
      <vt:lpstr>Instructions</vt:lpstr>
      <vt:lpstr>PowerPoint Presentation</vt:lpstr>
      <vt:lpstr>PowerPoint Presentation</vt:lpstr>
      <vt:lpstr>Describing the “potential energy field” around a particle is equiv- alent to describing. . . (Choose one.)</vt:lpstr>
      <vt:lpstr>Describing the “potential energy field” around a particle is equiv- alent to describing. . . (Choose one.)</vt:lpstr>
      <vt:lpstr>The relationship between force and potential energy can be briefly summarized as. . . (Choose one.)</vt:lpstr>
      <vt:lpstr>The relationship between force and potential energy can be briefly summarized as. . . (Choose one.)</vt:lpstr>
      <vt:lpstr>An object is moving in a potential field shaped like U (x) = sin x, starting at position x(0) = 3π/2. Which of the following will def- initely not happen, no matter what the object’s initial velocity? (Choose one.)</vt:lpstr>
      <vt:lpstr>PowerPoint Presentation</vt:lpstr>
      <vt:lpstr>If we tell you that “At x = 10 this object’s potential energy is neg- ative,” what can you conclude about the behavior of the object? (Choose one.)</vt:lpstr>
      <vt:lpstr>If we tell you that “At x = 10 this object’s potential energy is neg- ative,” what can you conclude about the behavior of the object? (Choose one.)</vt:lpstr>
      <vt:lpstr>PowerPoint Presentation</vt:lpstr>
      <vt:lpstr>Which of the following are properties of an energy eigenstate? (Choose all that apply.)</vt:lpstr>
      <vt:lpstr>Which of the following are properties of an energy eigenstate? (Choose all that apply.)</vt:lpstr>
      <vt:lpstr>When you plug a potential energy field U (x) into Schro¨dinger’s equation and then solve the resulting differential equation, you find. . . (Choose one.)</vt:lpstr>
      <vt:lpstr>When you plug a potential energy field U (x) into Schro¨dinger’s equation and then solve the resulting differential equation, you find. . . (Choose one.)</vt:lpstr>
      <vt:lpstr>The axioms of quantum mechanics stipulate that. . . (Choose all that apply.)</vt:lpstr>
      <vt:lpstr>The axioms of quantum mechanics stipulate that. . . (Choose all that apply.)</vt:lpstr>
      <vt:lpstr>Is it possible for a particle to be in a state in which any energy from 0 to ∞ is just as likely as any other energy?</vt:lpstr>
      <vt:lpstr>Is it possible for a particle to be in a state in which any energy from 0 to ∞ is just as likely as any other energy?</vt:lpstr>
      <vt:lpstr>Can an energy eigenvalue be negative? Why or why not?</vt:lpstr>
      <vt:lpstr>PowerPoint Presentation</vt:lpstr>
      <vt:lpstr>You have been given the potential energy function U (x) around an</vt:lpstr>
      <vt:lpstr>You have been given the potential energy function U (x) around an</vt:lpstr>
      <vt:lpstr>Does the ground state of a system have a nonzero energy uncer- tainty associated with it? (Choose one.)</vt:lpstr>
      <vt:lpstr>PowerPoint Presentation</vt:lpstr>
      <vt:lpstr>PowerPoint Presentation</vt:lpstr>
      <vt:lpstr>When we solved for the energy eigenfunctions of a particle in a square well, the resulting energy was quantized because. . . (Choose one.)</vt:lpstr>
      <vt:lpstr>When we solved for the energy eigenfunctions of a particle in a square well, the resulting energy was quantized because. . . (Choose one.)</vt:lpstr>
      <vt:lpstr>Equation 5.8 on p. 230 represents what about a particle in an infinite square well?  (Choose all that apply.)</vt:lpstr>
      <vt:lpstr>Equation 5.8 on p. 230 represents what about a particle in an infinite square well?  (Choose all that apply.)</vt:lpstr>
      <vt:lpstr>We found that the energy of our particle in a box can be ℏ2π2n2/(2mL2). In this equation, the quantum number n can be. . . (Choose one.)</vt:lpstr>
      <vt:lpstr>We found that the energy of our particle in a box can be ℏ2π2n2/(2mL2). In this equation, the quantum number n can be. . . (Choose one.)</vt:lpstr>
      <vt:lpstr>Which of the following are possible wavefunctions in an infinite square well? (Choose all that apply.)</vt:lpstr>
      <vt:lpstr>Which of the following are possible wavefunctions in an infinite square well? (Choose all that apply.)</vt:lpstr>
      <vt:lpstr>The energy eigenstates we found for the infinite square well in- volved only sines, no cosines. Suppose that instead of going from</vt:lpstr>
      <vt:lpstr>The energy eigenstates we found for the infinite square well in- volved only sines, no cosines. Suppose that instead of going from</vt:lpstr>
      <vt:lpstr>PowerPoint Presentation</vt:lpstr>
      <vt:lpstr>PowerPoint Presentation</vt:lpstr>
      <vt:lpstr>PowerPoint Presentation</vt:lpstr>
      <vt:lpstr>PowerPoint Presentation</vt:lpstr>
      <vt:lpstr>Consider a double-well: U (x) =  0 for 0 &lt; x &lt; L and 2L &lt; x &lt; 3L and ∞ everywhere else. Which of the following are en-</vt:lpstr>
      <vt:lpstr>PowerPoint Presentation</vt:lpstr>
      <vt:lpstr>PowerPoint Presentation</vt:lpstr>
      <vt:lpstr>Identify each of the following statements as true or false.</vt:lpstr>
      <vt:lpstr>Identify each of the following statements as true or false.</vt:lpstr>
      <vt:lpstr>Our first approach to Schro¨dinger’s equation for the simple har- monic oscillator was to try E = ℏω and asking a computer to solve the resulting differential equation. Why did we try that particular combination, as opposed to (say) E = mω2? (Choose one.)</vt:lpstr>
      <vt:lpstr>Our first approach to Schro¨dinger’s equation for the simple har- monic oscillator was to try E = ℏω and asking a computer to solve the resulting differential equation. Why did we try that particular combination, as opposed to (say) E = mω2? (Choose one.)</vt:lpstr>
      <vt:lpstr>Our solution to√Schro¨dinger’s equation for the finite sq√uare well </vt:lpstr>
      <vt:lpstr>Our solution to√Schro¨dinger’s equation for the finite sq√uare well </vt:lpstr>
      <vt:lpstr>The figure below shows a wavefunction that satisfies Schro¨dinger’s equation inside and outside a finite square well. Why is it not an energy eigenstate of this system? (Choose one.)</vt:lpstr>
      <vt:lpstr>The figure below shows a wavefunction that satisfies Schro¨dinger’s equation inside and outside a finite square well. Why is it not an energy eigenstate of this system? (Choose one.)</vt:lpstr>
      <vt:lpstr>When does the potential field in the figure represent a bound quan- tum mechanical system? (Choose one.)</vt:lpstr>
      <vt:lpstr>When does the potential field in the figure represent a bound quan- tum mechanical system? (Choose one.)</vt:lpstr>
      <vt:lpstr>Can the ground state energy of a system ever be lower than the minimum value of its potential energy function?</vt:lpstr>
      <vt:lpstr>Can the ground state energy of a system ever be lower than the minimum value of its potential energy function?</vt:lpstr>
      <vt:lpstr>A particle is in a finite square well, in an energy eigenstate with E &lt; U0.  If you measure the particle’s position, is it possible to find it in a region where U = U0?</vt:lpstr>
      <vt:lpstr>A particle is in a finite square well, in an energy eigenstate with E &lt; U0.  If you measure the particle’s position, is it possible to find it in a region where U = U0?</vt:lpstr>
      <vt:lpstr>PowerPoint Presentation</vt:lpstr>
      <vt:lpstr>What is the imaginary part of the number 2 − 5i? (Choose one.)</vt:lpstr>
      <vt:lpstr>What is the imaginary part of the number 2 − 5i? (Choose one.)</vt:lpstr>
      <vt:lpstr>What is the modulus of the number 2 − 5i? (Choose one.)</vt:lpstr>
      <vt:lpstr>What is the modulus of the number 2 − 5i? (Choose one.)</vt:lpstr>
      <vt:lpstr>What is the complex conjugate of the number 2 − 5i? (Choose one.)</vt:lpstr>
      <vt:lpstr>What is the complex conjugate of the number 2 − 5i? (Choose</vt:lpstr>
      <vt:lpstr>What is the phase of the number −29? (Choose one.)</vt:lpstr>
      <vt:lpstr>What is the phase of the number −29? (Choose one.)</vt:lpstr>
      <vt:lpstr>Which of the following expresses the number eiπ/3 in a + bi form? (Choose one.)</vt:lpstr>
      <vt:lpstr>Which of the following expresses the number eiπ/3 in a + bi form? (Choose one.)</vt:lpstr>
      <vt:lpstr>Which of the following is equal to e−ix? (Choose one.)</vt:lpstr>
      <vt:lpstr>Which of the following is equal to e−ix? (Choose one.)</vt:lpstr>
      <vt:lpstr>Which of the following represents all the points on the complex plane with ϕ equal to a constant? (Choose one.)</vt:lpstr>
      <vt:lpstr>Which of the following represents all the points on the complex plane with ϕ equal to a constant? (Choose one.)</vt:lpstr>
      <vt:lpstr>Does the function z(t) = eit represent . . . (Choose one.)</vt:lpstr>
      <vt:lpstr>Does the function z(t) = eit represent . . . (Choose one.)</vt:lpstr>
      <vt:lpstr>Which of the following represents all the points on the complex plane of the form z  = 5eiα  where α can be any real number? (Choose one.)</vt:lpstr>
      <vt:lpstr>Which of the following represents all the points on the complex plane of the form z  = 5eiα  where α can be any real number? (Choose one.)</vt:lpstr>
      <vt:lpstr>Which of the following represents all the points on the complex plane of the form z  =  teit  where t can be any real number? (Choose one.)</vt:lpstr>
      <vt:lpstr>PowerPoint Presentation</vt:lpstr>
      <vt:lpstr>Let z1(t) = e3it and z2(t) = e(3i+2)t.  Which of the following is true of the moduli |z1(t)| and |z2(t)|? (Choose one.)</vt:lpstr>
      <vt:lpstr>Let z1(t) = e3it and z2(t) = e(3i+2)t.  Which of the following is true of the moduli |z1(t)| and |z2(t)|? (Choose one.)</vt:lpstr>
      <vt:lpstr>If z is a complex number and you multiply it by e2i does that . . . (Choose one.)</vt:lpstr>
      <vt:lpstr>If z is a complex number and you multiply it by e2i does that . . . (Choose one.)</vt:lpstr>
      <vt:lpstr>What is ln i? Choose one of the following answers. Hint: Think about what a natural log means!</vt:lpstr>
      <vt:lpstr>What is ln i? Choose one of the following answers. Hint: Think about what a natural log means!</vt:lpstr>
      <vt:lpstr>PowerPoint Presentation</vt:lpstr>
      <vt:lpstr>A particle is in an energy eigenstate ψ1 with energy E1.  Which of the following will remain constant over time? (Choose all that apply.)</vt:lpstr>
      <vt:lpstr>A particle is in an energy eigenstate ψ1 with energy E1.  Which of the following will remain constant over time? (Choose all that apply.)</vt:lpstr>
      <vt:lpstr>A particle is in a superposition of three energy eigenstates: ψ(x) = Aψ1(x) + Bψ2(x) + Cψ3(x). Which of the following will remain constant over time? (Choose all that apply.)</vt:lpstr>
      <vt:lpstr>A particle is in a superposition of three energy eigenstates: ψ(x) = Aψ1(x) + Bψ2(x) + Cψ3(x). Which of the following will remain constant over time? (Choose all that apply.)</vt:lpstr>
      <vt:lpstr>A particle is in a state that is neither a single energy eigenstate nor a superposition of energy eigenstates. Which of the following will remain constant over time? (Choose all that apply.)</vt:lpstr>
      <vt:lpstr>A particle is in a state that is neither a single energy eigenstate nor a superposition of energy eigenstates. Which of the following will remain constant over time? (Choose all that apply.)</vt:lpstr>
      <vt:lpstr>Suppose a particle in an infinite square well (from x = 0 to x = L) is not in an energy eigenstate. Answer each of the questions below with “Yes,” “No,” or “Not enough information.”</vt:lpstr>
      <vt:lpstr>PowerPoint Presentation</vt:lpstr>
      <vt:lpstr>Suppose you start two particles in the state ψ(x) = Ae−k(x−x0)2 (a bump centered on x  =  x0).  One of the particles has zero potential energy everywhere (no force) and the other has a simple harmonic oscillator potential energy function. A short while later will the two particles’ wavefunctions be the same or different?</vt:lpstr>
      <vt:lpstr>Suppose you start two particles in the state ψ(x) = Ae−k(x−x0)2 (a bump centered on x  =  x0).  One of the particles has zero potential energy everywhere (no force) and the other has a simple harmonic oscillator potential energy function. A short while later will the two particles’ wavefunctions be the same or different?</vt:lpstr>
      <vt:lpstr>A particle in a simple harmonic oscillator is known at time t = 0 to have one of two energy levels: either E1 (with probability P1) or E2 (with probability P2). Which of the following best describes this particle a few seconds later?</vt:lpstr>
      <vt:lpstr>A particle in a simple harmonic oscillator is known at time t = 0 to have one of two energy levels: either E1 (with probability P1) or E2 (with probability P2). Which of the following best describes this particle a few seconds later?</vt:lpstr>
      <vt:lpstr>If two different energy eigenstates of a system have the same energy eigenvalue as each other, they are said to be “degenerate.” If the system of a state is currently the superposition of two degenerate eigenstates, will its position probabilities change over time?</vt:lpstr>
      <vt:lpstr>If two different energy eigenstates of a system have the same energy eigenvalue as each other, they are said to be “degenerate.” If the system of a state is currently the superposition of two degenerate eigenstates, will its position probabilities change over time?</vt:lpstr>
      <vt:lpstr>If we tell you the wavefunction of a particle in a finite square well, would you be able in principle to write it as a linear combination of the energy eigenstates of a simple harmonic oscillator? (Why you would want to is a question even we don’t have an answer for.)</vt:lpstr>
      <vt:lpstr>If we tell you the wavefunction of a particle in a finite square well, would you be able in principle to write it as a linear combination of the energy eigenstates of a simple harmonic oscillator? (Why you would want to is a question even we don’t have an answer for.)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Melissa Shivers</dc:creator>
  <cp:lastModifiedBy>Melissa Shivers</cp:lastModifiedBy>
  <cp:revision>2</cp:revision>
  <dcterms:created xsi:type="dcterms:W3CDTF">2025-01-21T14:45:45Z</dcterms:created>
  <dcterms:modified xsi:type="dcterms:W3CDTF">2025-08-22T18:08:33Z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2025-01-20T00:00:00Z</vt:filetime>
  </property>
  <property fmtid="{D5CDD505-2E9C-101B-9397-08002B2CF9AE}" pid="3" name="Creator">
    <vt:lpwstr>TeX</vt:lpwstr>
  </property>
  <property fmtid="{D5CDD505-2E9C-101B-9397-08002B2CF9AE}" pid="4" name="LastSaved">
    <vt:filetime>2025-01-21T00:00:00Z</vt:filetime>
  </property>
  <property fmtid="{D5CDD505-2E9C-101B-9397-08002B2CF9AE}" pid="5" name="PTEX.Fullbanner">
    <vt:lpwstr>This is MiKTeX-pdfTeX 4.19.0 (1.40.26)</vt:lpwstr>
  </property>
  <property fmtid="{D5CDD505-2E9C-101B-9397-08002B2CF9AE}" pid="6" name="Producer">
    <vt:lpwstr>MiKTeX pdfTeX-1.40.26</vt:lpwstr>
  </property>
</Properties>
</file>