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sldIdLst>
    <p:sldId id="313" r:id="rId3"/>
    <p:sldId id="314" r:id="rId4"/>
    <p:sldId id="31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825" y="95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presProps" Target="pres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1DC42-07BD-E11E-4C59-47352154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CA04C-9DFA-EF01-0BF6-5E0CAA33A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06023-812C-54DC-C55F-EE2C4C18CF2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1F666-BF43-1031-0682-777B5A68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4365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7758" y="2042037"/>
            <a:ext cx="8268334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62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819" y="1208797"/>
            <a:ext cx="8256270" cy="1921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pic>
        <p:nvPicPr>
          <p:cNvPr id="9" name="Picture 8" descr="A yellow paper plane and a rocket&#10;&#10;AI-generated content may be incorrect.">
            <a:extLst>
              <a:ext uri="{FF2B5EF4-FFF2-40B4-BE49-F238E27FC236}">
                <a16:creationId xmlns:a16="http://schemas.microsoft.com/office/drawing/2014/main" id="{F7A73385-4428-A088-86F9-970767D77A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90" b="65606" l="20605" r="70303">
                        <a14:backgroundMark x1="62767" y1="19669" x2="37869" y2="32472"/>
                        <a14:backgroundMark x1="37869" y1="32472" x2="35734" y2="43659"/>
                        <a14:backgroundMark x1="35734" y1="43659" x2="46751" y2="50363"/>
                        <a14:backgroundMark x1="46751" y1="50363" x2="57269" y2="43013"/>
                        <a14:backgroundMark x1="57269" y1="43013" x2="67833" y2="27383"/>
                        <a14:backgroundMark x1="67833" y1="27383" x2="64244" y2="21365"/>
                        <a14:backgroundMark x1="64244" y1="21365" x2="61472" y2="19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93" t="5556" r="45000" b="56734"/>
          <a:stretch/>
        </p:blipFill>
        <p:spPr>
          <a:xfrm rot="385384">
            <a:off x="91290" y="3823712"/>
            <a:ext cx="5257297" cy="31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6" r:id="rId2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9D697B8-20CB-225A-3B9F-BFE8A915FD9A}"/>
              </a:ext>
            </a:extLst>
          </p:cNvPr>
          <p:cNvSpPr txBox="1">
            <a:spLocks/>
          </p:cNvSpPr>
          <p:nvPr/>
        </p:nvSpPr>
        <p:spPr>
          <a:xfrm>
            <a:off x="3184461" y="228600"/>
            <a:ext cx="3689479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GB" sz="3200" b="1" dirty="0">
                <a:solidFill>
                  <a:schemeClr val="bg1"/>
                </a:solidFill>
                <a:latin typeface="Book Antiqua"/>
                <a:cs typeface="Book Antiqua"/>
              </a:rPr>
              <a:t>Clicker</a:t>
            </a:r>
            <a:r>
              <a:rPr lang="en-GB" sz="3200" b="1" spc="505" dirty="0">
                <a:solidFill>
                  <a:schemeClr val="bg1"/>
                </a:solidFill>
                <a:latin typeface="Book Antiqua"/>
                <a:cs typeface="Book Antiqua"/>
              </a:rPr>
              <a:t> </a:t>
            </a:r>
            <a:r>
              <a:rPr lang="en-GB" sz="3200" b="1" spc="-10" dirty="0">
                <a:solidFill>
                  <a:schemeClr val="bg1"/>
                </a:solidFill>
                <a:latin typeface="Book Antiqua"/>
                <a:cs typeface="Book Antiqua"/>
              </a:rPr>
              <a:t>Questions</a:t>
            </a:r>
            <a:endParaRPr lang="en-GB" sz="3200" dirty="0">
              <a:solidFill>
                <a:schemeClr val="bg1"/>
              </a:solidFill>
              <a:latin typeface="Book Antiqua"/>
              <a:cs typeface="Book Antiqua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F7DE158-BA84-8546-63B0-82EC96D0B7F7}"/>
              </a:ext>
            </a:extLst>
          </p:cNvPr>
          <p:cNvSpPr txBox="1"/>
          <p:nvPr/>
        </p:nvSpPr>
        <p:spPr>
          <a:xfrm>
            <a:off x="876300" y="2209800"/>
            <a:ext cx="8305800" cy="542969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14"/>
              </a:spcBef>
            </a:pPr>
            <a:r>
              <a:rPr lang="en-GB" sz="4000" b="0" i="1" spc="-95" dirty="0">
                <a:solidFill>
                  <a:srgbClr val="68C4E2"/>
                </a:solidFill>
                <a:latin typeface="Bookman Old Style"/>
                <a:cs typeface="Bookman Old Style"/>
              </a:rPr>
              <a:t>Modern</a:t>
            </a:r>
            <a:r>
              <a:rPr lang="en-GB" sz="4000" b="0" i="1" spc="-50" dirty="0">
                <a:solidFill>
                  <a:srgbClr val="68C4E2"/>
                </a:solidFill>
                <a:latin typeface="Bookman Old Style"/>
                <a:cs typeface="Bookman Old Style"/>
              </a:rPr>
              <a:t> </a:t>
            </a:r>
            <a:r>
              <a:rPr lang="en-GB" sz="4000" b="0" i="1" spc="-10" dirty="0">
                <a:solidFill>
                  <a:srgbClr val="68C4E2"/>
                </a:solidFill>
                <a:latin typeface="Bookman Old Style"/>
                <a:cs typeface="Bookman Old Style"/>
              </a:rPr>
              <a:t>Physics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7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by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Gary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and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Kenny</a:t>
            </a:r>
            <a:r>
              <a:rPr kumimoji="0" lang="en-GB" sz="2800" b="0" i="0" u="none" strike="noStrike" kern="0" cap="none" spc="21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R="13335" algn="ctr">
              <a:lnSpc>
                <a:spcPct val="100000"/>
              </a:lnSpc>
              <a:spcBef>
                <a:spcPts val="114"/>
              </a:spcBef>
            </a:pPr>
            <a:endParaRPr lang="en-GB" sz="2050" dirty="0">
              <a:solidFill>
                <a:schemeClr val="bg1"/>
              </a:solidFill>
              <a:latin typeface="Bookman Old Style"/>
              <a:cs typeface="Bookman Old Style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r>
              <a:rPr lang="en-GB" sz="2050" dirty="0">
                <a:solidFill>
                  <a:schemeClr val="bg1"/>
                </a:solidFill>
                <a:latin typeface="Times New Roman"/>
                <a:cs typeface="Times New Roman"/>
              </a:rPr>
              <a:t>Cambridge</a:t>
            </a:r>
            <a:r>
              <a:rPr lang="en-GB" sz="2050" spc="-3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University</a:t>
            </a:r>
            <a:r>
              <a:rPr lang="en-GB" sz="205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Press</a:t>
            </a:r>
          </a:p>
          <a:p>
            <a:pPr marL="1286510" marR="1279525" algn="ctr">
              <a:lnSpc>
                <a:spcPct val="101200"/>
              </a:lnSpc>
            </a:pP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cambridge.org/core/resources/</a:t>
            </a:r>
            <a:r>
              <a:rPr lang="en-GB" sz="2050" spc="-10" dirty="0" err="1">
                <a:solidFill>
                  <a:srgbClr val="68C4E2"/>
                </a:solidFill>
                <a:latin typeface="Times New Roman"/>
                <a:cs typeface="Times New Roman"/>
              </a:rPr>
              <a:t>felder-modernphysics</a:t>
            </a: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/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felderbooks.com</a:t>
            </a: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GB"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87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Nucleus</a:t>
            </a:r>
            <a:r>
              <a:rPr spc="220" dirty="0"/>
              <a:t> </a:t>
            </a:r>
            <a:r>
              <a:rPr dirty="0"/>
              <a:t>1</a:t>
            </a:r>
            <a:r>
              <a:rPr spc="229" dirty="0"/>
              <a:t> </a:t>
            </a:r>
            <a:r>
              <a:rPr dirty="0"/>
              <a:t>has</a:t>
            </a:r>
            <a:r>
              <a:rPr spc="235" dirty="0"/>
              <a:t> </a:t>
            </a:r>
            <a:r>
              <a:rPr b="0" i="1" dirty="0">
                <a:latin typeface="Bookman Old Style"/>
                <a:cs typeface="Bookman Old Style"/>
              </a:rPr>
              <a:t>A</a:t>
            </a:r>
            <a:r>
              <a:rPr sz="3075" baseline="-13550" dirty="0"/>
              <a:t>1</a:t>
            </a:r>
            <a:r>
              <a:rPr sz="3075" spc="569" baseline="-13550" dirty="0"/>
              <a:t> </a:t>
            </a:r>
            <a:r>
              <a:rPr sz="2450" dirty="0"/>
              <a:t>nucleons</a:t>
            </a:r>
            <a:r>
              <a:rPr sz="2450" spc="225" dirty="0"/>
              <a:t> </a:t>
            </a:r>
            <a:r>
              <a:rPr sz="2450" spc="55" dirty="0"/>
              <a:t>and</a:t>
            </a:r>
            <a:r>
              <a:rPr sz="2450" spc="235" dirty="0"/>
              <a:t> </a:t>
            </a:r>
            <a:r>
              <a:rPr sz="2450" dirty="0"/>
              <a:t>Nucleus</a:t>
            </a:r>
            <a:r>
              <a:rPr sz="2450" spc="229" dirty="0"/>
              <a:t> </a:t>
            </a:r>
            <a:r>
              <a:rPr sz="2450" dirty="0"/>
              <a:t>2</a:t>
            </a:r>
            <a:r>
              <a:rPr sz="2450" spc="229" dirty="0"/>
              <a:t> </a:t>
            </a:r>
            <a:r>
              <a:rPr sz="2450" dirty="0"/>
              <a:t>has</a:t>
            </a:r>
            <a:r>
              <a:rPr sz="2450" spc="235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A</a:t>
            </a:r>
            <a:r>
              <a:rPr sz="3075" baseline="-13550" dirty="0"/>
              <a:t>2</a:t>
            </a:r>
            <a:r>
              <a:rPr sz="3075" spc="569" baseline="-13550" dirty="0"/>
              <a:t> </a:t>
            </a:r>
            <a:r>
              <a:rPr sz="2450" dirty="0"/>
              <a:t>nucleons,</a:t>
            </a:r>
            <a:r>
              <a:rPr sz="2450" spc="254" dirty="0"/>
              <a:t> </a:t>
            </a:r>
            <a:r>
              <a:rPr sz="2450" spc="30" dirty="0"/>
              <a:t>with </a:t>
            </a:r>
            <a:r>
              <a:rPr sz="2450" b="0" i="1" dirty="0">
                <a:latin typeface="Bookman Old Style"/>
                <a:cs typeface="Bookman Old Style"/>
              </a:rPr>
              <a:t>A</a:t>
            </a:r>
            <a:r>
              <a:rPr sz="3075" baseline="-13550" dirty="0"/>
              <a:t>1</a:t>
            </a:r>
            <a:r>
              <a:rPr sz="3075" spc="465" baseline="-13550" dirty="0"/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60" dirty="0">
                <a:latin typeface="Bookman Old Style"/>
                <a:cs typeface="Bookman Old Style"/>
              </a:rPr>
              <a:t> </a:t>
            </a:r>
            <a:r>
              <a:rPr sz="2450" b="0" i="1" spc="65" dirty="0">
                <a:latin typeface="Bookman Old Style"/>
                <a:cs typeface="Bookman Old Style"/>
              </a:rPr>
              <a:t>A</a:t>
            </a:r>
            <a:r>
              <a:rPr sz="3075" spc="97" baseline="-13550" dirty="0"/>
              <a:t>2</a:t>
            </a:r>
            <a:r>
              <a:rPr sz="2450" spc="65" dirty="0"/>
              <a:t>.</a:t>
            </a:r>
            <a:r>
              <a:rPr sz="2450" spc="565" dirty="0"/>
              <a:t> </a:t>
            </a:r>
            <a:r>
              <a:rPr sz="2450" dirty="0"/>
              <a:t>How</a:t>
            </a:r>
            <a:r>
              <a:rPr sz="2450" spc="185" dirty="0"/>
              <a:t> </a:t>
            </a:r>
            <a:r>
              <a:rPr sz="2450" dirty="0"/>
              <a:t>do</a:t>
            </a:r>
            <a:r>
              <a:rPr sz="2450" spc="190" dirty="0"/>
              <a:t> </a:t>
            </a:r>
            <a:r>
              <a:rPr sz="2450" dirty="0"/>
              <a:t>the</a:t>
            </a:r>
            <a:r>
              <a:rPr sz="2450" spc="185" dirty="0"/>
              <a:t> </a:t>
            </a:r>
            <a:r>
              <a:rPr sz="2450" spc="65" dirty="0"/>
              <a:t>radii</a:t>
            </a:r>
            <a:r>
              <a:rPr sz="2450" spc="190" dirty="0"/>
              <a:t> </a:t>
            </a:r>
            <a:r>
              <a:rPr sz="2450" dirty="0"/>
              <a:t>of</a:t>
            </a:r>
            <a:r>
              <a:rPr sz="2450" spc="185" dirty="0"/>
              <a:t> </a:t>
            </a:r>
            <a:r>
              <a:rPr sz="2450" dirty="0"/>
              <a:t>the</a:t>
            </a:r>
            <a:r>
              <a:rPr sz="2450" spc="190" dirty="0"/>
              <a:t> </a:t>
            </a:r>
            <a:r>
              <a:rPr sz="2450" dirty="0"/>
              <a:t>two</a:t>
            </a:r>
            <a:r>
              <a:rPr sz="2450" spc="190" dirty="0"/>
              <a:t> </a:t>
            </a:r>
            <a:r>
              <a:rPr sz="2450" dirty="0"/>
              <a:t>nuclei</a:t>
            </a:r>
            <a:r>
              <a:rPr sz="2450" spc="185" dirty="0"/>
              <a:t> </a:t>
            </a:r>
            <a:r>
              <a:rPr sz="2450" dirty="0"/>
              <a:t>compare?</a:t>
            </a:r>
            <a:r>
              <a:rPr sz="2450" spc="565" dirty="0"/>
              <a:t> </a:t>
            </a:r>
            <a:r>
              <a:rPr sz="2450" spc="-10" dirty="0"/>
              <a:t>(Choose 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9658" y="2421615"/>
            <a:ext cx="1916430" cy="21640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32434" indent="-370205">
              <a:lnSpc>
                <a:spcPct val="100000"/>
              </a:lnSpc>
              <a:spcBef>
                <a:spcPts val="1140"/>
              </a:spcBef>
              <a:buFont typeface="Garamond"/>
              <a:buAutoNum type="alphaUcPeriod"/>
              <a:tabLst>
                <a:tab pos="432434" algn="l"/>
              </a:tabLst>
            </a:pPr>
            <a:r>
              <a:rPr sz="2450" b="0" i="1" dirty="0">
                <a:latin typeface="Bookman Old Style"/>
                <a:cs typeface="Bookman Old Style"/>
              </a:rPr>
              <a:t>r</a:t>
            </a:r>
            <a:r>
              <a:rPr sz="3075" baseline="-13550" dirty="0">
                <a:latin typeface="Garamond"/>
                <a:cs typeface="Garamond"/>
              </a:rPr>
              <a:t>1</a:t>
            </a:r>
            <a:r>
              <a:rPr sz="3075" spc="412" baseline="-13550" dirty="0">
                <a:latin typeface="Garamond"/>
                <a:cs typeface="Garamond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5" dirty="0">
                <a:latin typeface="Bookman Old Style"/>
                <a:cs typeface="Bookman Old Styl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r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  <a:p>
            <a:pPr marL="432434" indent="-35814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32434" algn="l"/>
              </a:tabLst>
            </a:pPr>
            <a:r>
              <a:rPr sz="2450" b="0" i="1" dirty="0">
                <a:latin typeface="Bookman Old Style"/>
                <a:cs typeface="Bookman Old Style"/>
              </a:rPr>
              <a:t>r</a:t>
            </a:r>
            <a:r>
              <a:rPr sz="3075" baseline="-13550" dirty="0">
                <a:latin typeface="Garamond"/>
                <a:cs typeface="Garamond"/>
              </a:rPr>
              <a:t>1</a:t>
            </a:r>
            <a:r>
              <a:rPr sz="3075" spc="382" baseline="-13550" dirty="0">
                <a:latin typeface="Garamond"/>
                <a:cs typeface="Garamond"/>
              </a:rPr>
              <a:t> </a:t>
            </a:r>
            <a:r>
              <a:rPr sz="2450" dirty="0">
                <a:latin typeface="Lucida Sans Unicode"/>
                <a:cs typeface="Lucida Sans Unicode"/>
              </a:rPr>
              <a:t>≈</a:t>
            </a:r>
            <a:r>
              <a:rPr sz="2450" spc="-60" dirty="0">
                <a:latin typeface="Lucida Sans Unicode"/>
                <a:cs typeface="Lucida Sans Unicod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r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  <a:p>
            <a:pPr marL="431800" indent="-36195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31800" algn="l"/>
              </a:tabLst>
            </a:pPr>
            <a:r>
              <a:rPr sz="2450" b="0" i="1" dirty="0">
                <a:latin typeface="Bookman Old Style"/>
                <a:cs typeface="Bookman Old Style"/>
              </a:rPr>
              <a:t>r</a:t>
            </a:r>
            <a:r>
              <a:rPr sz="3075" baseline="-13550" dirty="0">
                <a:latin typeface="Garamond"/>
                <a:cs typeface="Garamond"/>
              </a:rPr>
              <a:t>1</a:t>
            </a:r>
            <a:r>
              <a:rPr sz="3075" spc="412" baseline="-13550" dirty="0">
                <a:latin typeface="Garamond"/>
                <a:cs typeface="Garamond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5" dirty="0">
                <a:latin typeface="Bookman Old Style"/>
                <a:cs typeface="Bookman Old Styl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r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  <a:p>
            <a:pPr marL="50800">
              <a:lnSpc>
                <a:spcPct val="100000"/>
              </a:lnSpc>
              <a:spcBef>
                <a:spcPts val="1939"/>
              </a:spcBef>
              <a:tabLst>
                <a:tab pos="16592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285"/>
            <a:ext cx="827976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spc="50" dirty="0"/>
              <a:t>Figure</a:t>
            </a:r>
            <a:r>
              <a:rPr spc="204" dirty="0"/>
              <a:t> </a:t>
            </a:r>
            <a:r>
              <a:rPr dirty="0"/>
              <a:t>12.4</a:t>
            </a:r>
            <a:r>
              <a:rPr spc="220" dirty="0"/>
              <a:t> </a:t>
            </a:r>
            <a:r>
              <a:rPr dirty="0"/>
              <a:t>on</a:t>
            </a:r>
            <a:r>
              <a:rPr spc="220" dirty="0"/>
              <a:t> </a:t>
            </a:r>
            <a:r>
              <a:rPr dirty="0"/>
              <a:t>p.</a:t>
            </a:r>
            <a:r>
              <a:rPr spc="220" dirty="0"/>
              <a:t> </a:t>
            </a:r>
            <a:r>
              <a:rPr dirty="0"/>
              <a:t>561</a:t>
            </a:r>
            <a:r>
              <a:rPr spc="215" dirty="0"/>
              <a:t> </a:t>
            </a:r>
            <a:r>
              <a:rPr dirty="0"/>
              <a:t>shows</a:t>
            </a:r>
            <a:r>
              <a:rPr spc="220" dirty="0"/>
              <a:t> </a:t>
            </a:r>
            <a:r>
              <a:rPr spc="114" dirty="0"/>
              <a:t>that</a:t>
            </a:r>
            <a:r>
              <a:rPr spc="215" dirty="0"/>
              <a:t> </a:t>
            </a:r>
            <a:r>
              <a:rPr dirty="0"/>
              <a:t>the</a:t>
            </a:r>
            <a:r>
              <a:rPr spc="220" dirty="0"/>
              <a:t> </a:t>
            </a:r>
            <a:r>
              <a:rPr spc="75" dirty="0"/>
              <a:t>quantity</a:t>
            </a:r>
            <a:r>
              <a:rPr spc="220" dirty="0"/>
              <a:t> </a:t>
            </a:r>
            <a:r>
              <a:rPr b="0" i="1" dirty="0">
                <a:latin typeface="Bookman Old Style"/>
                <a:cs typeface="Bookman Old Style"/>
              </a:rPr>
              <a:t>B/A</a:t>
            </a:r>
            <a:r>
              <a:rPr b="0" i="1" spc="100" dirty="0">
                <a:latin typeface="Bookman Old Style"/>
                <a:cs typeface="Bookman Old Style"/>
              </a:rPr>
              <a:t> </a:t>
            </a:r>
            <a:r>
              <a:rPr dirty="0"/>
              <a:t>is</a:t>
            </a:r>
            <a:r>
              <a:rPr spc="215" dirty="0"/>
              <a:t> </a:t>
            </a:r>
            <a:r>
              <a:rPr dirty="0"/>
              <a:t>higher</a:t>
            </a:r>
            <a:r>
              <a:rPr spc="220" dirty="0"/>
              <a:t> </a:t>
            </a:r>
            <a:r>
              <a:rPr spc="-25" dirty="0"/>
              <a:t>for </a:t>
            </a:r>
            <a:r>
              <a:rPr sz="3075" baseline="24390" dirty="0"/>
              <a:t>119</a:t>
            </a:r>
            <a:r>
              <a:rPr sz="2450" dirty="0"/>
              <a:t>Sn</a:t>
            </a:r>
            <a:r>
              <a:rPr sz="2450" spc="420" dirty="0"/>
              <a:t> </a:t>
            </a:r>
            <a:r>
              <a:rPr sz="2450" spc="70" dirty="0"/>
              <a:t>than</a:t>
            </a:r>
            <a:r>
              <a:rPr sz="2450" spc="420" dirty="0"/>
              <a:t> </a:t>
            </a:r>
            <a:r>
              <a:rPr sz="2450" dirty="0"/>
              <a:t>for</a:t>
            </a:r>
            <a:r>
              <a:rPr sz="2450" spc="420" dirty="0"/>
              <a:t> </a:t>
            </a:r>
            <a:r>
              <a:rPr sz="3075" baseline="24390" dirty="0"/>
              <a:t>235</a:t>
            </a:r>
            <a:r>
              <a:rPr sz="2450" dirty="0"/>
              <a:t>U.</a:t>
            </a:r>
            <a:r>
              <a:rPr sz="2450" spc="335" dirty="0"/>
              <a:t>  </a:t>
            </a:r>
            <a:r>
              <a:rPr sz="2450" dirty="0"/>
              <a:t>Which</a:t>
            </a:r>
            <a:r>
              <a:rPr sz="2450" spc="415" dirty="0"/>
              <a:t> </a:t>
            </a:r>
            <a:r>
              <a:rPr sz="2450" dirty="0"/>
              <a:t>of</a:t>
            </a:r>
            <a:r>
              <a:rPr sz="2450" spc="425" dirty="0"/>
              <a:t> </a:t>
            </a:r>
            <a:r>
              <a:rPr sz="2450" dirty="0"/>
              <a:t>the</a:t>
            </a:r>
            <a:r>
              <a:rPr sz="2450" spc="415" dirty="0"/>
              <a:t> </a:t>
            </a:r>
            <a:r>
              <a:rPr sz="2450" dirty="0"/>
              <a:t>following</a:t>
            </a:r>
            <a:r>
              <a:rPr sz="2450" spc="420" dirty="0"/>
              <a:t> </a:t>
            </a:r>
            <a:r>
              <a:rPr sz="2450" dirty="0"/>
              <a:t>does</a:t>
            </a:r>
            <a:r>
              <a:rPr sz="2450" spc="420" dirty="0"/>
              <a:t> </a:t>
            </a:r>
            <a:r>
              <a:rPr sz="2450" spc="114" dirty="0"/>
              <a:t>that</a:t>
            </a:r>
            <a:r>
              <a:rPr sz="2450" spc="415" dirty="0"/>
              <a:t> </a:t>
            </a:r>
            <a:r>
              <a:rPr sz="2450" spc="70" dirty="0"/>
              <a:t>imply? </a:t>
            </a:r>
            <a:r>
              <a:rPr sz="2450" dirty="0"/>
              <a:t>(Choose</a:t>
            </a:r>
            <a:r>
              <a:rPr sz="2450" spc="185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2437" y="2439104"/>
            <a:ext cx="8285480" cy="35687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 algn="just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Garamond"/>
                <a:cs typeface="Garamond"/>
              </a:rPr>
              <a:t>Given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enough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time,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235</a:t>
            </a:r>
            <a:r>
              <a:rPr sz="2450" dirty="0">
                <a:latin typeface="Garamond"/>
                <a:cs typeface="Garamond"/>
              </a:rPr>
              <a:t>U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spontaneously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decay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3075" spc="-15" baseline="24390" dirty="0">
                <a:latin typeface="Garamond"/>
                <a:cs typeface="Garamond"/>
              </a:rPr>
              <a:t>119</a:t>
            </a:r>
            <a:r>
              <a:rPr sz="2450" spc="-10" dirty="0">
                <a:latin typeface="Garamond"/>
                <a:cs typeface="Garamond"/>
              </a:rPr>
              <a:t>Sn.</a:t>
            </a:r>
            <a:endParaRPr sz="2450">
              <a:latin typeface="Garamond"/>
              <a:cs typeface="Garamond"/>
            </a:endParaRPr>
          </a:p>
          <a:p>
            <a:pPr marL="399415" marR="19050" indent="-35814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0068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take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completely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separate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119</a:t>
            </a:r>
            <a:r>
              <a:rPr sz="2450" dirty="0">
                <a:latin typeface="Garamond"/>
                <a:cs typeface="Garamond"/>
              </a:rPr>
              <a:t>Sn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atom 	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component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484" dirty="0">
                <a:latin typeface="Garamond"/>
                <a:cs typeface="Garamond"/>
              </a:rPr>
              <a:t> </a:t>
            </a:r>
            <a:r>
              <a:rPr sz="3075" spc="-30" baseline="24390" dirty="0">
                <a:latin typeface="Garamond"/>
                <a:cs typeface="Garamond"/>
              </a:rPr>
              <a:t>235</a:t>
            </a:r>
            <a:r>
              <a:rPr sz="2450" spc="-20" dirty="0">
                <a:latin typeface="Garamond"/>
                <a:cs typeface="Garamond"/>
              </a:rPr>
              <a:t>U 	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99415" marR="17780" indent="-36195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00685" algn="l"/>
              </a:tabLst>
            </a:pPr>
            <a:r>
              <a:rPr sz="2450" dirty="0">
                <a:latin typeface="Garamond"/>
                <a:cs typeface="Garamond"/>
              </a:rPr>
              <a:t>If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started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sample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235</a:t>
            </a:r>
            <a:r>
              <a:rPr sz="2450" dirty="0">
                <a:latin typeface="Garamond"/>
                <a:cs typeface="Garamond"/>
              </a:rPr>
              <a:t>U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atoms,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rearranged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all 	their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component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119</a:t>
            </a:r>
            <a:r>
              <a:rPr sz="2450" dirty="0">
                <a:latin typeface="Garamond"/>
                <a:cs typeface="Garamond"/>
              </a:rPr>
              <a:t>Sn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atoms,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there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 	</a:t>
            </a:r>
            <a:r>
              <a:rPr sz="2450" dirty="0">
                <a:latin typeface="Garamond"/>
                <a:cs typeface="Garamond"/>
              </a:rPr>
              <a:t>net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399415" indent="-374015" algn="just">
              <a:lnSpc>
                <a:spcPct val="100000"/>
              </a:lnSpc>
              <a:spcBef>
                <a:spcPts val="1045"/>
              </a:spcBef>
              <a:buSzPct val="119512"/>
              <a:buAutoNum type="alphaUcPeriod"/>
              <a:tabLst>
                <a:tab pos="399415" algn="l"/>
              </a:tabLst>
            </a:pPr>
            <a:r>
              <a:rPr sz="3075" baseline="24390" dirty="0">
                <a:latin typeface="Garamond"/>
                <a:cs typeface="Garamond"/>
              </a:rPr>
              <a:t>235</a:t>
            </a:r>
            <a:r>
              <a:rPr sz="2450" dirty="0">
                <a:latin typeface="Garamond"/>
                <a:cs typeface="Garamond"/>
              </a:rPr>
              <a:t>U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artificially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produced,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found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nature.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26285"/>
            <a:ext cx="827976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spc="50" dirty="0"/>
              <a:t>Figure</a:t>
            </a:r>
            <a:r>
              <a:rPr spc="204" dirty="0"/>
              <a:t> </a:t>
            </a:r>
            <a:r>
              <a:rPr dirty="0"/>
              <a:t>12.4</a:t>
            </a:r>
            <a:r>
              <a:rPr spc="220" dirty="0"/>
              <a:t> </a:t>
            </a:r>
            <a:r>
              <a:rPr dirty="0"/>
              <a:t>on</a:t>
            </a:r>
            <a:r>
              <a:rPr spc="220" dirty="0"/>
              <a:t> </a:t>
            </a:r>
            <a:r>
              <a:rPr dirty="0"/>
              <a:t>p.</a:t>
            </a:r>
            <a:r>
              <a:rPr spc="220" dirty="0"/>
              <a:t> </a:t>
            </a:r>
            <a:r>
              <a:rPr dirty="0"/>
              <a:t>561</a:t>
            </a:r>
            <a:r>
              <a:rPr spc="215" dirty="0"/>
              <a:t> </a:t>
            </a:r>
            <a:r>
              <a:rPr dirty="0"/>
              <a:t>shows</a:t>
            </a:r>
            <a:r>
              <a:rPr spc="220" dirty="0"/>
              <a:t> </a:t>
            </a:r>
            <a:r>
              <a:rPr spc="114" dirty="0"/>
              <a:t>that</a:t>
            </a:r>
            <a:r>
              <a:rPr spc="215" dirty="0"/>
              <a:t> </a:t>
            </a:r>
            <a:r>
              <a:rPr dirty="0"/>
              <a:t>the</a:t>
            </a:r>
            <a:r>
              <a:rPr spc="220" dirty="0"/>
              <a:t> </a:t>
            </a:r>
            <a:r>
              <a:rPr spc="75" dirty="0"/>
              <a:t>quantity</a:t>
            </a:r>
            <a:r>
              <a:rPr spc="220" dirty="0"/>
              <a:t> </a:t>
            </a:r>
            <a:r>
              <a:rPr b="0" i="1" dirty="0">
                <a:latin typeface="Bookman Old Style"/>
                <a:cs typeface="Bookman Old Style"/>
              </a:rPr>
              <a:t>B/A</a:t>
            </a:r>
            <a:r>
              <a:rPr b="0" i="1" spc="100" dirty="0">
                <a:latin typeface="Bookman Old Style"/>
                <a:cs typeface="Bookman Old Style"/>
              </a:rPr>
              <a:t> </a:t>
            </a:r>
            <a:r>
              <a:rPr dirty="0"/>
              <a:t>is</a:t>
            </a:r>
            <a:r>
              <a:rPr spc="215" dirty="0"/>
              <a:t> </a:t>
            </a:r>
            <a:r>
              <a:rPr dirty="0"/>
              <a:t>higher</a:t>
            </a:r>
            <a:r>
              <a:rPr spc="220" dirty="0"/>
              <a:t> </a:t>
            </a:r>
            <a:r>
              <a:rPr spc="-25" dirty="0"/>
              <a:t>for </a:t>
            </a:r>
            <a:r>
              <a:rPr sz="3075" baseline="24390" dirty="0"/>
              <a:t>119</a:t>
            </a:r>
            <a:r>
              <a:rPr sz="2450" dirty="0"/>
              <a:t>Sn</a:t>
            </a:r>
            <a:r>
              <a:rPr sz="2450" spc="420" dirty="0"/>
              <a:t> </a:t>
            </a:r>
            <a:r>
              <a:rPr sz="2450" spc="70" dirty="0"/>
              <a:t>than</a:t>
            </a:r>
            <a:r>
              <a:rPr sz="2450" spc="420" dirty="0"/>
              <a:t> </a:t>
            </a:r>
            <a:r>
              <a:rPr sz="2450" dirty="0"/>
              <a:t>for</a:t>
            </a:r>
            <a:r>
              <a:rPr sz="2450" spc="420" dirty="0"/>
              <a:t> </a:t>
            </a:r>
            <a:r>
              <a:rPr sz="3075" baseline="24390" dirty="0"/>
              <a:t>235</a:t>
            </a:r>
            <a:r>
              <a:rPr sz="2450" dirty="0"/>
              <a:t>U.</a:t>
            </a:r>
            <a:r>
              <a:rPr sz="2450" spc="335" dirty="0"/>
              <a:t>  </a:t>
            </a:r>
            <a:r>
              <a:rPr sz="2450" dirty="0"/>
              <a:t>Which</a:t>
            </a:r>
            <a:r>
              <a:rPr sz="2450" spc="415" dirty="0"/>
              <a:t> </a:t>
            </a:r>
            <a:r>
              <a:rPr sz="2450" dirty="0"/>
              <a:t>of</a:t>
            </a:r>
            <a:r>
              <a:rPr sz="2450" spc="425" dirty="0"/>
              <a:t> </a:t>
            </a:r>
            <a:r>
              <a:rPr sz="2450" dirty="0"/>
              <a:t>the</a:t>
            </a:r>
            <a:r>
              <a:rPr sz="2450" spc="415" dirty="0"/>
              <a:t> </a:t>
            </a:r>
            <a:r>
              <a:rPr sz="2450" dirty="0"/>
              <a:t>following</a:t>
            </a:r>
            <a:r>
              <a:rPr sz="2450" spc="420" dirty="0"/>
              <a:t> </a:t>
            </a:r>
            <a:r>
              <a:rPr sz="2450" dirty="0"/>
              <a:t>does</a:t>
            </a:r>
            <a:r>
              <a:rPr sz="2450" spc="420" dirty="0"/>
              <a:t> </a:t>
            </a:r>
            <a:r>
              <a:rPr sz="2450" spc="114" dirty="0"/>
              <a:t>that</a:t>
            </a:r>
            <a:r>
              <a:rPr sz="2450" spc="415" dirty="0"/>
              <a:t> </a:t>
            </a:r>
            <a:r>
              <a:rPr sz="2450" spc="70" dirty="0"/>
              <a:t>imply? </a:t>
            </a:r>
            <a:r>
              <a:rPr sz="2450" dirty="0"/>
              <a:t>(Choose</a:t>
            </a:r>
            <a:r>
              <a:rPr sz="2450" spc="185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58" y="2439104"/>
            <a:ext cx="8293100" cy="418846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 algn="just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dirty="0">
                <a:latin typeface="Garamond"/>
                <a:cs typeface="Garamond"/>
              </a:rPr>
              <a:t>Given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enough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time,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235</a:t>
            </a:r>
            <a:r>
              <a:rPr sz="2450" dirty="0">
                <a:latin typeface="Garamond"/>
                <a:cs typeface="Garamond"/>
              </a:rPr>
              <a:t>U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spontaneously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decay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3075" spc="-15" baseline="24390" dirty="0">
                <a:latin typeface="Garamond"/>
                <a:cs typeface="Garamond"/>
              </a:rPr>
              <a:t>119</a:t>
            </a:r>
            <a:r>
              <a:rPr sz="2450" spc="-10" dirty="0">
                <a:latin typeface="Garamond"/>
                <a:cs typeface="Garamond"/>
              </a:rPr>
              <a:t>Sn.</a:t>
            </a:r>
            <a:endParaRPr sz="2450">
              <a:latin typeface="Garamond"/>
              <a:cs typeface="Garamond"/>
            </a:endParaRPr>
          </a:p>
          <a:p>
            <a:pPr marL="406400" marR="19050" indent="-35814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0767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take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completely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separate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6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119</a:t>
            </a:r>
            <a:r>
              <a:rPr sz="2450" dirty="0">
                <a:latin typeface="Garamond"/>
                <a:cs typeface="Garamond"/>
              </a:rPr>
              <a:t>Sn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atom 	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component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5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49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484" dirty="0">
                <a:latin typeface="Garamond"/>
                <a:cs typeface="Garamond"/>
              </a:rPr>
              <a:t> </a:t>
            </a:r>
            <a:r>
              <a:rPr sz="3075" spc="-30" baseline="24390" dirty="0">
                <a:latin typeface="Garamond"/>
                <a:cs typeface="Garamond"/>
              </a:rPr>
              <a:t>235</a:t>
            </a:r>
            <a:r>
              <a:rPr sz="2450" spc="-20" dirty="0">
                <a:latin typeface="Garamond"/>
                <a:cs typeface="Garamond"/>
              </a:rPr>
              <a:t>U 	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406400" marR="17780" indent="-361950" algn="just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07670" algn="l"/>
              </a:tabLst>
            </a:pPr>
            <a:r>
              <a:rPr sz="2450" dirty="0">
                <a:latin typeface="Garamond"/>
                <a:cs typeface="Garamond"/>
              </a:rPr>
              <a:t>If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started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sample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235</a:t>
            </a:r>
            <a:r>
              <a:rPr sz="2450" dirty="0">
                <a:latin typeface="Garamond"/>
                <a:cs typeface="Garamond"/>
              </a:rPr>
              <a:t>U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atoms,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rearranged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all 	their</a:t>
            </a:r>
            <a:r>
              <a:rPr sz="2450" spc="3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component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particles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119</a:t>
            </a:r>
            <a:r>
              <a:rPr sz="2450" dirty="0">
                <a:latin typeface="Garamond"/>
                <a:cs typeface="Garamond"/>
              </a:rPr>
              <a:t>Sn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atoms,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there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 	</a:t>
            </a:r>
            <a:r>
              <a:rPr sz="2450" dirty="0">
                <a:latin typeface="Garamond"/>
                <a:cs typeface="Garamond"/>
              </a:rPr>
              <a:t>net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406400" indent="-374015" algn="just">
              <a:lnSpc>
                <a:spcPct val="100000"/>
              </a:lnSpc>
              <a:spcBef>
                <a:spcPts val="1045"/>
              </a:spcBef>
              <a:buSzPct val="119512"/>
              <a:buAutoNum type="alphaUcPeriod"/>
              <a:tabLst>
                <a:tab pos="406400" algn="l"/>
              </a:tabLst>
            </a:pPr>
            <a:r>
              <a:rPr sz="3075" baseline="24390" dirty="0">
                <a:latin typeface="Garamond"/>
                <a:cs typeface="Garamond"/>
              </a:rPr>
              <a:t>235</a:t>
            </a:r>
            <a:r>
              <a:rPr sz="2450" dirty="0">
                <a:latin typeface="Garamond"/>
                <a:cs typeface="Garamond"/>
              </a:rPr>
              <a:t>U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artificially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produced,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not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found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nature.</a:t>
            </a:r>
            <a:endParaRPr sz="2450">
              <a:latin typeface="Garamond"/>
              <a:cs typeface="Garamond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087245" algn="l"/>
              </a:tabLst>
            </a:pPr>
            <a:r>
              <a:rPr spc="114" dirty="0"/>
              <a:t>What</a:t>
            </a:r>
            <a:r>
              <a:rPr spc="65" dirty="0"/>
              <a:t> </a:t>
            </a:r>
            <a:r>
              <a:rPr dirty="0"/>
              <a:t>does</a:t>
            </a:r>
            <a:r>
              <a:rPr spc="90" dirty="0"/>
              <a:t> </a:t>
            </a:r>
            <a:r>
              <a:rPr spc="50" dirty="0"/>
              <a:t>Figure</a:t>
            </a:r>
            <a:r>
              <a:rPr spc="80" dirty="0"/>
              <a:t> </a:t>
            </a:r>
            <a:r>
              <a:rPr dirty="0"/>
              <a:t>12.5</a:t>
            </a:r>
            <a:r>
              <a:rPr spc="85" dirty="0"/>
              <a:t> </a:t>
            </a:r>
            <a:r>
              <a:rPr dirty="0"/>
              <a:t>on</a:t>
            </a:r>
            <a:r>
              <a:rPr spc="75" dirty="0"/>
              <a:t> </a:t>
            </a:r>
            <a:r>
              <a:rPr dirty="0"/>
              <a:t>p.</a:t>
            </a:r>
            <a:r>
              <a:rPr spc="80" dirty="0"/>
              <a:t> </a:t>
            </a:r>
            <a:r>
              <a:rPr dirty="0"/>
              <a:t>562</a:t>
            </a:r>
            <a:r>
              <a:rPr spc="85" dirty="0"/>
              <a:t> </a:t>
            </a:r>
            <a:r>
              <a:rPr spc="80" dirty="0"/>
              <a:t>say </a:t>
            </a:r>
            <a:r>
              <a:rPr spc="55" dirty="0"/>
              <a:t>about</a:t>
            </a:r>
            <a:r>
              <a:rPr spc="80" dirty="0"/>
              <a:t> </a:t>
            </a:r>
            <a:r>
              <a:rPr dirty="0"/>
              <a:t>atoms</a:t>
            </a:r>
            <a:r>
              <a:rPr spc="80" dirty="0"/>
              <a:t> </a:t>
            </a:r>
            <a:r>
              <a:rPr spc="50" dirty="0"/>
              <a:t>with</a:t>
            </a:r>
            <a:r>
              <a:rPr spc="80" dirty="0"/>
              <a:t> </a:t>
            </a:r>
            <a:r>
              <a:rPr spc="65" dirty="0"/>
              <a:t>an</a:t>
            </a:r>
            <a:r>
              <a:rPr spc="85" dirty="0"/>
              <a:t> </a:t>
            </a:r>
            <a:r>
              <a:rPr spc="-10" dirty="0"/>
              <a:t>atomic </a:t>
            </a:r>
            <a:r>
              <a:rPr dirty="0"/>
              <a:t>number</a:t>
            </a:r>
            <a:r>
              <a:rPr spc="40" dirty="0"/>
              <a:t> </a:t>
            </a:r>
            <a:r>
              <a:rPr dirty="0"/>
              <a:t>of</a:t>
            </a:r>
            <a:r>
              <a:rPr spc="55" dirty="0"/>
              <a:t> </a:t>
            </a:r>
            <a:r>
              <a:rPr spc="-20" dirty="0"/>
              <a:t>100?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258175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stable.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unstable.</a:t>
            </a:r>
            <a:endParaRPr sz="2450">
              <a:latin typeface="Garamond"/>
              <a:cs typeface="Garamond"/>
            </a:endParaRPr>
          </a:p>
          <a:p>
            <a:pPr marL="386715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  <a:tab pos="1202690" algn="l"/>
                <a:tab pos="1725295" algn="l"/>
                <a:tab pos="2600325" algn="l"/>
                <a:tab pos="3204845" algn="l"/>
                <a:tab pos="3972560" algn="l"/>
                <a:tab pos="4495165" algn="l"/>
                <a:tab pos="5781675" algn="l"/>
                <a:tab pos="7211059" algn="l"/>
                <a:tab pos="7654925" algn="l"/>
              </a:tabLst>
            </a:pPr>
            <a:r>
              <a:rPr sz="2450" spc="-20" dirty="0">
                <a:latin typeface="Garamond"/>
                <a:cs typeface="Garamond"/>
              </a:rPr>
              <a:t>Some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are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stable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some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are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5" dirty="0">
                <a:latin typeface="Garamond"/>
                <a:cs typeface="Garamond"/>
              </a:rPr>
              <a:t>unstable,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depending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on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their 	</a:t>
            </a:r>
            <a:r>
              <a:rPr sz="2450" dirty="0">
                <a:latin typeface="Garamond"/>
                <a:cs typeface="Garamond"/>
              </a:rPr>
              <a:t>atomic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masses.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35" dirty="0">
                <a:latin typeface="Garamond"/>
                <a:cs typeface="Garamond"/>
              </a:rPr>
              <a:t>No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such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atoms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exist.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087245" algn="l"/>
              </a:tabLst>
            </a:pPr>
            <a:r>
              <a:rPr spc="114" dirty="0"/>
              <a:t>What</a:t>
            </a:r>
            <a:r>
              <a:rPr spc="65" dirty="0"/>
              <a:t> </a:t>
            </a:r>
            <a:r>
              <a:rPr dirty="0"/>
              <a:t>does</a:t>
            </a:r>
            <a:r>
              <a:rPr spc="90" dirty="0"/>
              <a:t> </a:t>
            </a:r>
            <a:r>
              <a:rPr spc="50" dirty="0"/>
              <a:t>Figure</a:t>
            </a:r>
            <a:r>
              <a:rPr spc="80" dirty="0"/>
              <a:t> </a:t>
            </a:r>
            <a:r>
              <a:rPr dirty="0"/>
              <a:t>12.5</a:t>
            </a:r>
            <a:r>
              <a:rPr spc="85" dirty="0"/>
              <a:t> </a:t>
            </a:r>
            <a:r>
              <a:rPr dirty="0"/>
              <a:t>on</a:t>
            </a:r>
            <a:r>
              <a:rPr spc="75" dirty="0"/>
              <a:t> </a:t>
            </a:r>
            <a:r>
              <a:rPr dirty="0"/>
              <a:t>p.</a:t>
            </a:r>
            <a:r>
              <a:rPr spc="80" dirty="0"/>
              <a:t> </a:t>
            </a:r>
            <a:r>
              <a:rPr dirty="0"/>
              <a:t>562</a:t>
            </a:r>
            <a:r>
              <a:rPr spc="85" dirty="0"/>
              <a:t> </a:t>
            </a:r>
            <a:r>
              <a:rPr spc="80" dirty="0"/>
              <a:t>say </a:t>
            </a:r>
            <a:r>
              <a:rPr spc="55" dirty="0"/>
              <a:t>about</a:t>
            </a:r>
            <a:r>
              <a:rPr spc="80" dirty="0"/>
              <a:t> </a:t>
            </a:r>
            <a:r>
              <a:rPr dirty="0"/>
              <a:t>atoms</a:t>
            </a:r>
            <a:r>
              <a:rPr spc="80" dirty="0"/>
              <a:t> </a:t>
            </a:r>
            <a:r>
              <a:rPr spc="50" dirty="0"/>
              <a:t>with</a:t>
            </a:r>
            <a:r>
              <a:rPr spc="80" dirty="0"/>
              <a:t> </a:t>
            </a:r>
            <a:r>
              <a:rPr spc="65" dirty="0"/>
              <a:t>an</a:t>
            </a:r>
            <a:r>
              <a:rPr spc="85" dirty="0"/>
              <a:t> </a:t>
            </a:r>
            <a:r>
              <a:rPr spc="-10" dirty="0"/>
              <a:t>atomic </a:t>
            </a:r>
            <a:r>
              <a:rPr dirty="0"/>
              <a:t>number</a:t>
            </a:r>
            <a:r>
              <a:rPr spc="40" dirty="0"/>
              <a:t> </a:t>
            </a:r>
            <a:r>
              <a:rPr dirty="0"/>
              <a:t>of</a:t>
            </a:r>
            <a:r>
              <a:rPr spc="55" dirty="0"/>
              <a:t> </a:t>
            </a:r>
            <a:r>
              <a:rPr spc="-20" dirty="0"/>
              <a:t>100?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265795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stable.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unstable.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  <a:tab pos="1209675" algn="l"/>
                <a:tab pos="1732280" algn="l"/>
                <a:tab pos="2607310" algn="l"/>
                <a:tab pos="3212465" algn="l"/>
                <a:tab pos="3979545" algn="l"/>
                <a:tab pos="4502150" algn="l"/>
                <a:tab pos="5788660" algn="l"/>
                <a:tab pos="7218680" algn="l"/>
                <a:tab pos="7662545" algn="l"/>
              </a:tabLst>
            </a:pPr>
            <a:r>
              <a:rPr sz="2450" spc="-20" dirty="0">
                <a:latin typeface="Garamond"/>
                <a:cs typeface="Garamond"/>
              </a:rPr>
              <a:t>Some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are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stable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and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some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are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5" dirty="0">
                <a:latin typeface="Garamond"/>
                <a:cs typeface="Garamond"/>
              </a:rPr>
              <a:t>unstable,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depending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on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their 	</a:t>
            </a:r>
            <a:r>
              <a:rPr sz="2450" dirty="0">
                <a:latin typeface="Garamond"/>
                <a:cs typeface="Garamond"/>
              </a:rPr>
              <a:t>atomic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masses.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35" dirty="0">
                <a:latin typeface="Garamond"/>
                <a:cs typeface="Garamond"/>
              </a:rPr>
              <a:t>No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such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atoms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exist.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7037" y="798459"/>
            <a:ext cx="8310880" cy="5841365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53975" algn="just">
              <a:lnSpc>
                <a:spcPct val="100000"/>
              </a:lnSpc>
              <a:spcBef>
                <a:spcPts val="725"/>
              </a:spcBef>
              <a:tabLst>
                <a:tab pos="605409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  <a:p>
            <a:pPr marL="53975" marR="17780" algn="just">
              <a:lnSpc>
                <a:spcPct val="101699"/>
              </a:lnSpc>
              <a:spcBef>
                <a:spcPts val="1280"/>
              </a:spcBef>
            </a:pPr>
            <a:r>
              <a:rPr sz="2450" spc="50" dirty="0">
                <a:latin typeface="Garamond"/>
                <a:cs typeface="Garamond"/>
              </a:rPr>
              <a:t>Figure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12.4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p.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561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shows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3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most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135" dirty="0">
                <a:latin typeface="Garamond"/>
                <a:cs typeface="Garamond"/>
              </a:rPr>
              <a:t>(</a:t>
            </a:r>
            <a:r>
              <a:rPr sz="2450" b="0" i="1" spc="135" dirty="0">
                <a:latin typeface="Bookman Old Style"/>
                <a:cs typeface="Bookman Old Style"/>
              </a:rPr>
              <a:t>A</a:t>
            </a:r>
            <a:r>
              <a:rPr sz="2450" b="0" i="1" spc="29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Lucida Sans Unicode"/>
                <a:cs typeface="Lucida Sans Unicode"/>
              </a:rPr>
              <a:t>≳</a:t>
            </a:r>
            <a:r>
              <a:rPr sz="2450" spc="260" dirty="0">
                <a:latin typeface="Lucida Sans Unicode"/>
                <a:cs typeface="Lucida Sans Unicode"/>
              </a:rPr>
              <a:t> </a:t>
            </a:r>
            <a:r>
              <a:rPr sz="2450" dirty="0">
                <a:latin typeface="Garamond"/>
                <a:cs typeface="Garamond"/>
              </a:rPr>
              <a:t>20)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per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nucleon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roughly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about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8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MeV.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In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words,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total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170" dirty="0">
                <a:latin typeface="Garamond"/>
                <a:cs typeface="Garamond"/>
              </a:rPr>
              <a:t>(</a:t>
            </a:r>
            <a:r>
              <a:rPr sz="2450" b="0" i="1" spc="170" dirty="0">
                <a:latin typeface="Bookman Old Style"/>
                <a:cs typeface="Bookman Old Style"/>
              </a:rPr>
              <a:t>B</a:t>
            </a:r>
            <a:r>
              <a:rPr sz="2450" spc="170" dirty="0">
                <a:latin typeface="Garamond"/>
                <a:cs typeface="Garamond"/>
              </a:rPr>
              <a:t>)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roughly </a:t>
            </a:r>
            <a:r>
              <a:rPr sz="2450" dirty="0">
                <a:latin typeface="Garamond"/>
                <a:cs typeface="Garamond"/>
              </a:rPr>
              <a:t>proportional</a:t>
            </a:r>
            <a:r>
              <a:rPr sz="2450" spc="3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37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its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mass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number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b="0" i="1" spc="85" dirty="0">
                <a:latin typeface="Bookman Old Style"/>
                <a:cs typeface="Bookman Old Style"/>
              </a:rPr>
              <a:t>A</a:t>
            </a:r>
            <a:r>
              <a:rPr sz="2450" spc="85" dirty="0">
                <a:latin typeface="Garamond"/>
                <a:cs typeface="Garamond"/>
              </a:rPr>
              <a:t>.</a:t>
            </a:r>
            <a:r>
              <a:rPr sz="2450" spc="235" dirty="0">
                <a:latin typeface="Garamond"/>
                <a:cs typeface="Garamond"/>
              </a:rPr>
              <a:t>  </a:t>
            </a:r>
            <a:r>
              <a:rPr sz="2450" dirty="0">
                <a:latin typeface="Garamond"/>
                <a:cs typeface="Garamond"/>
              </a:rPr>
              <a:t>If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nuclear</a:t>
            </a:r>
            <a:r>
              <a:rPr sz="2450" spc="3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3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were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 </a:t>
            </a:r>
            <a:r>
              <a:rPr sz="2450" dirty="0">
                <a:latin typeface="Garamond"/>
                <a:cs typeface="Garamond"/>
              </a:rPr>
              <a:t>long-range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force,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how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expect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total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depend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b="0" i="1" spc="140" dirty="0">
                <a:latin typeface="Bookman Old Style"/>
                <a:cs typeface="Bookman Old Style"/>
              </a:rPr>
              <a:t>A</a:t>
            </a:r>
            <a:r>
              <a:rPr sz="2450" spc="140" dirty="0">
                <a:latin typeface="Garamond"/>
                <a:cs typeface="Garamond"/>
              </a:rPr>
              <a:t>?</a:t>
            </a:r>
            <a:r>
              <a:rPr sz="2450" spc="4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(Choose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one.)</a:t>
            </a:r>
            <a:endParaRPr sz="2450">
              <a:latin typeface="Garamond"/>
              <a:cs typeface="Garamond"/>
            </a:endParaRPr>
          </a:p>
          <a:p>
            <a:pPr marL="424815" indent="-370205">
              <a:lnSpc>
                <a:spcPct val="100000"/>
              </a:lnSpc>
              <a:spcBef>
                <a:spcPts val="1639"/>
              </a:spcBef>
              <a:buFont typeface="Garamond"/>
              <a:buAutoNum type="alphaUcPeriod"/>
              <a:tabLst>
                <a:tab pos="4248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B</a:t>
            </a:r>
            <a:r>
              <a:rPr sz="2450" b="0" i="1" spc="140" dirty="0">
                <a:latin typeface="Bookman Old Style"/>
                <a:cs typeface="Bookman Old Style"/>
              </a:rPr>
              <a:t> </a:t>
            </a:r>
            <a:r>
              <a:rPr sz="2450" spc="-10" dirty="0">
                <a:latin typeface="Garamond"/>
                <a:cs typeface="Garamond"/>
              </a:rPr>
              <a:t>constant</a:t>
            </a:r>
            <a:endParaRPr sz="2450">
              <a:latin typeface="Garamond"/>
              <a:cs typeface="Garamond"/>
            </a:endParaRPr>
          </a:p>
          <a:p>
            <a:pPr marL="424815" indent="-35814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248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B</a:t>
            </a:r>
            <a:r>
              <a:rPr sz="2450" b="0" i="1" spc="80" dirty="0">
                <a:latin typeface="Bookman Old Style"/>
                <a:cs typeface="Bookman Old Style"/>
              </a:rPr>
              <a:t> </a:t>
            </a:r>
            <a:r>
              <a:rPr sz="2450" spc="-395" dirty="0">
                <a:latin typeface="Lucida Sans Unicode"/>
                <a:cs typeface="Lucida Sans Unicode"/>
              </a:rPr>
              <a:t>∝</a:t>
            </a:r>
            <a:r>
              <a:rPr sz="2450" spc="-85" dirty="0">
                <a:latin typeface="Lucida Sans Unicode"/>
                <a:cs typeface="Lucida Sans Unicode"/>
              </a:rPr>
              <a:t> </a:t>
            </a:r>
            <a:r>
              <a:rPr sz="2450" b="0" i="1" spc="50" dirty="0">
                <a:latin typeface="Bookman Old Style"/>
                <a:cs typeface="Bookman Old Style"/>
              </a:rPr>
              <a:t>A</a:t>
            </a:r>
            <a:endParaRPr sz="2450">
              <a:latin typeface="Bookman Old Style"/>
              <a:cs typeface="Bookman Old Style"/>
            </a:endParaRPr>
          </a:p>
          <a:p>
            <a:pPr marL="424815" indent="-36195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248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B</a:t>
            </a:r>
            <a:r>
              <a:rPr sz="2450" b="0" i="1" spc="80" dirty="0">
                <a:latin typeface="Bookman Old Style"/>
                <a:cs typeface="Bookman Old Style"/>
              </a:rPr>
              <a:t> </a:t>
            </a:r>
            <a:r>
              <a:rPr sz="2450" spc="-395" dirty="0">
                <a:latin typeface="Lucida Sans Unicode"/>
                <a:cs typeface="Lucida Sans Unicode"/>
              </a:rPr>
              <a:t>∝</a:t>
            </a:r>
            <a:r>
              <a:rPr sz="2450" spc="-85" dirty="0">
                <a:latin typeface="Lucida Sans Unicode"/>
                <a:cs typeface="Lucida Sans Unicod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A</a:t>
            </a:r>
            <a:r>
              <a:rPr sz="3075" spc="-37" baseline="24390" dirty="0">
                <a:latin typeface="Garamond"/>
                <a:cs typeface="Garamond"/>
              </a:rPr>
              <a:t>2</a:t>
            </a:r>
            <a:endParaRPr sz="3075" baseline="24390">
              <a:latin typeface="Garamond"/>
              <a:cs typeface="Garamond"/>
            </a:endParaRPr>
          </a:p>
          <a:p>
            <a:pPr marL="424815" indent="-374015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248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B</a:t>
            </a:r>
            <a:r>
              <a:rPr sz="2450" b="0" i="1" spc="80" dirty="0">
                <a:latin typeface="Bookman Old Style"/>
                <a:cs typeface="Bookman Old Style"/>
              </a:rPr>
              <a:t> </a:t>
            </a:r>
            <a:r>
              <a:rPr sz="2450" spc="-395" dirty="0">
                <a:latin typeface="Lucida Sans Unicode"/>
                <a:cs typeface="Lucida Sans Unicode"/>
              </a:rPr>
              <a:t>∝</a:t>
            </a:r>
            <a:r>
              <a:rPr sz="2450" spc="-85" dirty="0">
                <a:latin typeface="Lucida Sans Unicode"/>
                <a:cs typeface="Lucida Sans Unicod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A</a:t>
            </a:r>
            <a:r>
              <a:rPr sz="3075" spc="-37" baseline="24390" dirty="0">
                <a:latin typeface="Garamond"/>
                <a:cs typeface="Garamond"/>
              </a:rPr>
              <a:t>3</a:t>
            </a:r>
            <a:endParaRPr sz="3075" baseline="24390">
              <a:latin typeface="Garamond"/>
              <a:cs typeface="Garamond"/>
            </a:endParaRPr>
          </a:p>
          <a:p>
            <a:pPr marL="424815" indent="-349885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24815" algn="l"/>
              </a:tabLst>
            </a:pPr>
            <a:r>
              <a:rPr sz="2450" b="0" i="1" spc="70" dirty="0">
                <a:latin typeface="Bookman Old Style"/>
                <a:cs typeface="Bookman Old Style"/>
              </a:rPr>
              <a:t>B</a:t>
            </a:r>
            <a:r>
              <a:rPr sz="2450" b="0" i="1" spc="80" dirty="0">
                <a:latin typeface="Bookman Old Style"/>
                <a:cs typeface="Bookman Old Style"/>
              </a:rPr>
              <a:t> </a:t>
            </a:r>
            <a:r>
              <a:rPr sz="2450" spc="-395" dirty="0">
                <a:latin typeface="Lucida Sans Unicode"/>
                <a:cs typeface="Lucida Sans Unicode"/>
              </a:rPr>
              <a:t>∝</a:t>
            </a:r>
            <a:r>
              <a:rPr sz="2450" spc="-85" dirty="0">
                <a:latin typeface="Lucida Sans Unicode"/>
                <a:cs typeface="Lucida Sans Unicode"/>
              </a:rPr>
              <a:t> </a:t>
            </a:r>
            <a:r>
              <a:rPr sz="2450" b="0" i="1" spc="-20" dirty="0">
                <a:latin typeface="Bookman Old Style"/>
                <a:cs typeface="Bookman Old Style"/>
              </a:rPr>
              <a:t>A</a:t>
            </a:r>
            <a:r>
              <a:rPr sz="3075" spc="-30" baseline="24390" dirty="0">
                <a:latin typeface="Garamond"/>
                <a:cs typeface="Garamond"/>
              </a:rPr>
              <a:t>1</a:t>
            </a:r>
            <a:r>
              <a:rPr sz="3075" b="0" i="1" spc="-30" baseline="24390" dirty="0">
                <a:latin typeface="Bookman Old Style"/>
                <a:cs typeface="Bookman Old Style"/>
              </a:rPr>
              <a:t>/</a:t>
            </a:r>
            <a:r>
              <a:rPr sz="3075" spc="-30" baseline="24390" dirty="0">
                <a:latin typeface="Garamond"/>
                <a:cs typeface="Garamond"/>
              </a:rPr>
              <a:t>3</a:t>
            </a:r>
            <a:endParaRPr sz="3075" baseline="24390">
              <a:latin typeface="Garamond"/>
              <a:cs typeface="Garamond"/>
            </a:endParaRPr>
          </a:p>
          <a:p>
            <a:pPr marL="424815" indent="-34163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spc="-25" dirty="0">
                <a:latin typeface="Garamond"/>
                <a:cs typeface="Garamond"/>
              </a:rPr>
              <a:t>None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above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6958" y="878291"/>
            <a:ext cx="8356600" cy="5511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4295" algn="just">
              <a:lnSpc>
                <a:spcPct val="100000"/>
              </a:lnSpc>
              <a:spcBef>
                <a:spcPts val="95"/>
              </a:spcBef>
              <a:tabLst>
                <a:tab pos="607441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Times New Roman"/>
              <a:cs typeface="Times New Roman"/>
            </a:endParaRPr>
          </a:p>
          <a:p>
            <a:pPr marL="74295" marR="43815" algn="just">
              <a:lnSpc>
                <a:spcPct val="106700"/>
              </a:lnSpc>
            </a:pPr>
            <a:r>
              <a:rPr sz="1400" dirty="0">
                <a:latin typeface="Times New Roman"/>
                <a:cs typeface="Times New Roman"/>
              </a:rPr>
              <a:t>Figure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12.4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p.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561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shows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most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nuclei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(</a:t>
            </a:r>
            <a:r>
              <a:rPr sz="1400" b="0" i="1" spc="75" dirty="0">
                <a:latin typeface="Bookman Old Style"/>
                <a:cs typeface="Bookman Old Style"/>
              </a:rPr>
              <a:t>A</a:t>
            </a:r>
            <a:r>
              <a:rPr sz="1400" b="0" i="1" spc="315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Lucida Sans Unicode"/>
                <a:cs typeface="Lucida Sans Unicode"/>
              </a:rPr>
              <a:t>≳</a:t>
            </a:r>
            <a:r>
              <a:rPr sz="1400" spc="280" dirty="0">
                <a:latin typeface="Lucida Sans Unicode"/>
                <a:cs typeface="Lucida Sans Unicode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20)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per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nucleon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33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roughly </a:t>
            </a:r>
            <a:r>
              <a:rPr sz="1400" spc="60" dirty="0">
                <a:latin typeface="Times New Roman"/>
                <a:cs typeface="Times New Roman"/>
              </a:rPr>
              <a:t>constant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80" dirty="0">
                <a:latin typeface="Times New Roman"/>
                <a:cs typeface="Times New Roman"/>
              </a:rPr>
              <a:t>about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8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MeV.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In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other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words,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total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nucleus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(</a:t>
            </a:r>
            <a:r>
              <a:rPr sz="1400" b="0" i="1" spc="90" dirty="0">
                <a:latin typeface="Bookman Old Style"/>
                <a:cs typeface="Bookman Old Style"/>
              </a:rPr>
              <a:t>B</a:t>
            </a:r>
            <a:r>
              <a:rPr sz="1400" spc="90" dirty="0">
                <a:latin typeface="Times New Roman"/>
                <a:cs typeface="Times New Roman"/>
              </a:rPr>
              <a:t>)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roughly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proportional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its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mass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b="0" i="1" spc="55" dirty="0">
                <a:latin typeface="Bookman Old Style"/>
                <a:cs typeface="Bookman Old Style"/>
              </a:rPr>
              <a:t>A</a:t>
            </a:r>
            <a:r>
              <a:rPr sz="1400" spc="55" dirty="0">
                <a:latin typeface="Times New Roman"/>
                <a:cs typeface="Times New Roman"/>
              </a:rPr>
              <a:t>.</a:t>
            </a:r>
            <a:r>
              <a:rPr sz="1400" spc="3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nuclear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force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were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long-range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force,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how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would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expect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total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binding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depend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b="0" i="1" spc="55" dirty="0">
                <a:latin typeface="Bookman Old Style"/>
                <a:cs typeface="Bookman Old Style"/>
              </a:rPr>
              <a:t>A</a:t>
            </a:r>
            <a:r>
              <a:rPr sz="1400" spc="55" dirty="0">
                <a:latin typeface="Times New Roman"/>
                <a:cs typeface="Times New Roman"/>
              </a:rPr>
              <a:t>?</a:t>
            </a:r>
            <a:r>
              <a:rPr sz="1400" spc="3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one.)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>
              <a:latin typeface="Times New Roman"/>
              <a:cs typeface="Times New Roman"/>
            </a:endParaRPr>
          </a:p>
          <a:p>
            <a:pPr marL="445770" indent="-257175">
              <a:lnSpc>
                <a:spcPct val="100000"/>
              </a:lnSpc>
              <a:buFont typeface="Times New Roman"/>
              <a:buAutoNum type="alphaUcPeriod"/>
              <a:tabLst>
                <a:tab pos="445770" algn="l"/>
              </a:tabLst>
            </a:pPr>
            <a:r>
              <a:rPr sz="1400" b="0" i="1" spc="50" dirty="0">
                <a:latin typeface="Bookman Old Style"/>
                <a:cs typeface="Bookman Old Style"/>
              </a:rPr>
              <a:t>B</a:t>
            </a:r>
            <a:r>
              <a:rPr sz="1400" b="0" i="1" spc="120" dirty="0">
                <a:latin typeface="Bookman Old Style"/>
                <a:cs typeface="Bookman Old Style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constant</a:t>
            </a:r>
            <a:endParaRPr sz="1400">
              <a:latin typeface="Times New Roman"/>
              <a:cs typeface="Times New Roman"/>
            </a:endParaRPr>
          </a:p>
          <a:p>
            <a:pPr marL="445134" indent="-249554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45134" algn="l"/>
              </a:tabLst>
            </a:pPr>
            <a:r>
              <a:rPr sz="1400" b="0" i="1" spc="50" dirty="0">
                <a:latin typeface="Bookman Old Style"/>
                <a:cs typeface="Bookman Old Style"/>
              </a:rPr>
              <a:t>B </a:t>
            </a:r>
            <a:r>
              <a:rPr sz="1400" spc="-210" dirty="0">
                <a:latin typeface="Lucida Sans Unicode"/>
                <a:cs typeface="Lucida Sans Unicode"/>
              </a:rPr>
              <a:t>∝</a:t>
            </a:r>
            <a:r>
              <a:rPr sz="1400" spc="-45" dirty="0">
                <a:latin typeface="Lucida Sans Unicode"/>
                <a:cs typeface="Lucida Sans Unicode"/>
              </a:rPr>
              <a:t> </a:t>
            </a:r>
            <a:r>
              <a:rPr sz="1400" b="0" i="1" spc="25" dirty="0">
                <a:latin typeface="Bookman Old Style"/>
                <a:cs typeface="Bookman Old Style"/>
              </a:rPr>
              <a:t>A</a:t>
            </a:r>
            <a:endParaRPr sz="1400">
              <a:latin typeface="Bookman Old Style"/>
              <a:cs typeface="Bookman Old Style"/>
            </a:endParaRPr>
          </a:p>
          <a:p>
            <a:pPr marL="445134" indent="-252095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45134" algn="l"/>
              </a:tabLst>
            </a:pPr>
            <a:r>
              <a:rPr sz="1400" b="0" i="1" spc="50" dirty="0">
                <a:latin typeface="Bookman Old Style"/>
                <a:cs typeface="Bookman Old Style"/>
              </a:rPr>
              <a:t>B </a:t>
            </a:r>
            <a:r>
              <a:rPr sz="1400" spc="-210" dirty="0">
                <a:latin typeface="Lucida Sans Unicode"/>
                <a:cs typeface="Lucida Sans Unicode"/>
              </a:rPr>
              <a:t>∝</a:t>
            </a:r>
            <a:r>
              <a:rPr sz="1400" spc="-45" dirty="0">
                <a:latin typeface="Lucida Sans Unicode"/>
                <a:cs typeface="Lucida Sans Unicode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A</a:t>
            </a:r>
            <a:r>
              <a:rPr sz="1500" spc="-37" baseline="27777" dirty="0">
                <a:latin typeface="Times New Roman"/>
                <a:cs typeface="Times New Roman"/>
              </a:rPr>
              <a:t>2</a:t>
            </a:r>
            <a:endParaRPr sz="1500" baseline="27777">
              <a:latin typeface="Times New Roman"/>
              <a:cs typeface="Times New Roman"/>
            </a:endParaRPr>
          </a:p>
          <a:p>
            <a:pPr marL="445770" indent="-259715">
              <a:lnSpc>
                <a:spcPct val="100000"/>
              </a:lnSpc>
              <a:spcBef>
                <a:spcPts val="1105"/>
              </a:spcBef>
              <a:buFont typeface="Times New Roman"/>
              <a:buAutoNum type="alphaUcPeriod"/>
              <a:tabLst>
                <a:tab pos="445770" algn="l"/>
              </a:tabLst>
            </a:pPr>
            <a:r>
              <a:rPr sz="1400" b="0" i="1" spc="50" dirty="0">
                <a:latin typeface="Bookman Old Style"/>
                <a:cs typeface="Bookman Old Style"/>
              </a:rPr>
              <a:t>B </a:t>
            </a:r>
            <a:r>
              <a:rPr sz="1400" spc="-210" dirty="0">
                <a:latin typeface="Lucida Sans Unicode"/>
                <a:cs typeface="Lucida Sans Unicode"/>
              </a:rPr>
              <a:t>∝</a:t>
            </a:r>
            <a:r>
              <a:rPr sz="1400" spc="-45" dirty="0">
                <a:latin typeface="Lucida Sans Unicode"/>
                <a:cs typeface="Lucida Sans Unicode"/>
              </a:rPr>
              <a:t> </a:t>
            </a:r>
            <a:r>
              <a:rPr sz="1400" b="0" i="1" spc="-25" dirty="0">
                <a:latin typeface="Bookman Old Style"/>
                <a:cs typeface="Bookman Old Style"/>
              </a:rPr>
              <a:t>A</a:t>
            </a:r>
            <a:r>
              <a:rPr sz="1500" spc="-37" baseline="27777" dirty="0">
                <a:latin typeface="Times New Roman"/>
                <a:cs typeface="Times New Roman"/>
              </a:rPr>
              <a:t>3</a:t>
            </a:r>
            <a:endParaRPr sz="1500" baseline="27777">
              <a:latin typeface="Times New Roman"/>
              <a:cs typeface="Times New Roman"/>
            </a:endParaRPr>
          </a:p>
          <a:p>
            <a:pPr marL="445134" indent="-244475">
              <a:lnSpc>
                <a:spcPct val="100000"/>
              </a:lnSpc>
              <a:spcBef>
                <a:spcPts val="1110"/>
              </a:spcBef>
              <a:buFont typeface="Times New Roman"/>
              <a:buAutoNum type="alphaUcPeriod"/>
              <a:tabLst>
                <a:tab pos="445134" algn="l"/>
              </a:tabLst>
            </a:pPr>
            <a:r>
              <a:rPr sz="1400" b="0" i="1" spc="50" dirty="0">
                <a:latin typeface="Bookman Old Style"/>
                <a:cs typeface="Bookman Old Style"/>
              </a:rPr>
              <a:t>B </a:t>
            </a:r>
            <a:r>
              <a:rPr sz="1400" spc="-210" dirty="0">
                <a:latin typeface="Lucida Sans Unicode"/>
                <a:cs typeface="Lucida Sans Unicode"/>
              </a:rPr>
              <a:t>∝</a:t>
            </a:r>
            <a:r>
              <a:rPr sz="1400" spc="-45" dirty="0">
                <a:latin typeface="Lucida Sans Unicode"/>
                <a:cs typeface="Lucida Sans Unicode"/>
              </a:rPr>
              <a:t> </a:t>
            </a:r>
            <a:r>
              <a:rPr sz="1400" b="0" i="1" spc="-20" dirty="0">
                <a:latin typeface="Bookman Old Style"/>
                <a:cs typeface="Bookman Old Style"/>
              </a:rPr>
              <a:t>A</a:t>
            </a:r>
            <a:r>
              <a:rPr sz="1500" spc="-30" baseline="27777" dirty="0">
                <a:latin typeface="Times New Roman"/>
                <a:cs typeface="Times New Roman"/>
              </a:rPr>
              <a:t>1</a:t>
            </a:r>
            <a:r>
              <a:rPr sz="1500" i="1" spc="-30" baseline="27777" dirty="0">
                <a:latin typeface="Garamond"/>
                <a:cs typeface="Garamond"/>
              </a:rPr>
              <a:t>/</a:t>
            </a:r>
            <a:r>
              <a:rPr sz="1500" spc="-30" baseline="27777" dirty="0">
                <a:latin typeface="Times New Roman"/>
                <a:cs typeface="Times New Roman"/>
              </a:rPr>
              <a:t>3</a:t>
            </a:r>
            <a:endParaRPr sz="1500" baseline="27777">
              <a:latin typeface="Times New Roman"/>
              <a:cs typeface="Times New Roman"/>
            </a:endParaRPr>
          </a:p>
          <a:p>
            <a:pPr marL="445770" indent="-240029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445770" algn="l"/>
              </a:tabLst>
            </a:pPr>
            <a:r>
              <a:rPr sz="1400" dirty="0">
                <a:latin typeface="Times New Roman"/>
                <a:cs typeface="Times New Roman"/>
              </a:rPr>
              <a:t>None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above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400">
              <a:latin typeface="Times New Roman"/>
              <a:cs typeface="Times New Roman"/>
            </a:endParaRPr>
          </a:p>
          <a:p>
            <a:pPr marL="63500" algn="just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85" dirty="0">
                <a:latin typeface="Georgia"/>
                <a:cs typeface="Georgia"/>
              </a:rPr>
              <a:t>  </a:t>
            </a:r>
            <a:r>
              <a:rPr sz="1400" spc="25" dirty="0">
                <a:latin typeface="Times New Roman"/>
                <a:cs typeface="Times New Roman"/>
              </a:rPr>
              <a:t>C</a:t>
            </a:r>
            <a:endParaRPr sz="1400">
              <a:latin typeface="Times New Roman"/>
              <a:cs typeface="Times New Roman"/>
            </a:endParaRPr>
          </a:p>
          <a:p>
            <a:pPr marL="74295" marR="43180" algn="just">
              <a:lnSpc>
                <a:spcPct val="106700"/>
              </a:lnSpc>
              <a:spcBef>
                <a:spcPts val="595"/>
              </a:spcBef>
            </a:pPr>
            <a:r>
              <a:rPr sz="1400" spc="65" dirty="0">
                <a:latin typeface="Times New Roman"/>
                <a:cs typeface="Times New Roman"/>
              </a:rPr>
              <a:t>When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we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say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b="0" i="1" spc="10" dirty="0">
                <a:latin typeface="Bookman Old Style"/>
                <a:cs typeface="Bookman Old Style"/>
              </a:rPr>
              <a:t>B/A</a:t>
            </a:r>
            <a:r>
              <a:rPr sz="1400" b="0" i="1" spc="40" dirty="0">
                <a:latin typeface="Bookman Old Style"/>
                <a:cs typeface="Bookman Old Style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is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constant,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we’re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saying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(negative)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potential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energy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of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any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given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nucleon </a:t>
            </a:r>
            <a:r>
              <a:rPr sz="1400" dirty="0">
                <a:latin typeface="Times New Roman"/>
                <a:cs typeface="Times New Roman"/>
              </a:rPr>
              <a:t>doesn’t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change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much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as</a:t>
            </a:r>
            <a:r>
              <a:rPr sz="1400" spc="3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add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more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nucleons.</a:t>
            </a:r>
            <a:r>
              <a:rPr sz="1400" spc="175" dirty="0">
                <a:latin typeface="Times New Roman"/>
                <a:cs typeface="Times New Roman"/>
              </a:rPr>
              <a:t> 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makes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sense,</a:t>
            </a:r>
            <a:r>
              <a:rPr sz="1400" spc="3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since</a:t>
            </a:r>
            <a:r>
              <a:rPr sz="1400" spc="3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each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nucleon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feels</a:t>
            </a:r>
            <a:r>
              <a:rPr sz="1400" spc="3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forces</a:t>
            </a:r>
            <a:r>
              <a:rPr sz="1400" spc="31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only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its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immediate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neighbors.</a:t>
            </a:r>
            <a:r>
              <a:rPr sz="1400" spc="3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doubling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number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nucleons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just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doubles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total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potential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energy.</a:t>
            </a:r>
            <a:endParaRPr sz="1400">
              <a:latin typeface="Times New Roman"/>
              <a:cs typeface="Times New Roman"/>
            </a:endParaRPr>
          </a:p>
          <a:p>
            <a:pPr marL="74295" marR="43180" algn="just">
              <a:lnSpc>
                <a:spcPct val="106700"/>
              </a:lnSpc>
              <a:spcBef>
                <a:spcPts val="600"/>
              </a:spcBef>
            </a:pPr>
            <a:r>
              <a:rPr sz="1400" dirty="0">
                <a:latin typeface="Times New Roman"/>
                <a:cs typeface="Times New Roman"/>
              </a:rPr>
              <a:t>Now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imagine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every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nucleon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felt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force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from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every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other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nucleon.</a:t>
            </a:r>
            <a:r>
              <a:rPr sz="1400" spc="80" dirty="0">
                <a:latin typeface="Times New Roman"/>
                <a:cs typeface="Times New Roman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Roughly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speaking,</a:t>
            </a:r>
            <a:r>
              <a:rPr sz="1400" spc="26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then,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doubling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number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nucleons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would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double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potential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every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nucleon.</a:t>
            </a:r>
            <a:r>
              <a:rPr sz="1400" spc="370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in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turn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would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cause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the </a:t>
            </a:r>
            <a:r>
              <a:rPr sz="1400" spc="70" dirty="0">
                <a:latin typeface="Times New Roman"/>
                <a:cs typeface="Times New Roman"/>
              </a:rPr>
              <a:t>total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system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multiply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by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four.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6160">
              <a:lnSpc>
                <a:spcPct val="100000"/>
              </a:lnSpc>
              <a:spcBef>
                <a:spcPts val="95"/>
              </a:spcBef>
            </a:pPr>
            <a:r>
              <a:rPr sz="1200" spc="10" dirty="0">
                <a:latin typeface="Times New Roman"/>
                <a:cs typeface="Times New Roman"/>
              </a:rPr>
              <a:t>12.2.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EXPERIMENTAL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EVIDENCE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FOR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NUCLEAR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PROPERTIES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12.2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40" dirty="0">
                <a:latin typeface="Georgia"/>
                <a:cs typeface="Georgia"/>
              </a:rPr>
              <a:t>Experimental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30" dirty="0">
                <a:latin typeface="Georgia"/>
                <a:cs typeface="Georgia"/>
              </a:rPr>
              <a:t>Evidence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30" dirty="0">
                <a:latin typeface="Georgia"/>
                <a:cs typeface="Georgia"/>
              </a:rPr>
              <a:t>for</a:t>
            </a:r>
            <a:r>
              <a:rPr sz="1700" b="1" spc="40" dirty="0">
                <a:latin typeface="Georgia"/>
                <a:cs typeface="Georgia"/>
              </a:rPr>
              <a:t> </a:t>
            </a:r>
            <a:r>
              <a:rPr sz="1700" b="1" spc="-25" dirty="0">
                <a:latin typeface="Georgia"/>
                <a:cs typeface="Georgia"/>
              </a:rPr>
              <a:t>Nuclear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Properties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61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12.2.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EXPERIMENTAL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EVIDENCE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FOR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NUCLEAR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PROPERTIES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876300" algn="l"/>
                <a:tab pos="2963545" algn="l"/>
                <a:tab pos="3705225" algn="l"/>
                <a:tab pos="4340225" algn="l"/>
                <a:tab pos="4886960" algn="l"/>
                <a:tab pos="6426200" algn="l"/>
                <a:tab pos="7805420" algn="l"/>
              </a:tabLst>
            </a:pPr>
            <a:r>
              <a:rPr spc="95" dirty="0"/>
              <a:t>What</a:t>
            </a:r>
            <a:r>
              <a:rPr dirty="0"/>
              <a:t>	</a:t>
            </a:r>
            <a:r>
              <a:rPr spc="-10" dirty="0"/>
              <a:t>approximations</a:t>
            </a:r>
            <a:r>
              <a:rPr dirty="0"/>
              <a:t>	</a:t>
            </a:r>
            <a:r>
              <a:rPr spc="-20" dirty="0"/>
              <a:t>went</a:t>
            </a:r>
            <a:r>
              <a:rPr dirty="0"/>
              <a:t>	</a:t>
            </a:r>
            <a:r>
              <a:rPr spc="-20" dirty="0"/>
              <a:t>into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Rutherford</a:t>
            </a:r>
            <a:r>
              <a:rPr dirty="0"/>
              <a:t>	</a:t>
            </a:r>
            <a:r>
              <a:rPr spc="40" dirty="0"/>
              <a:t>scattering</a:t>
            </a:r>
            <a:r>
              <a:rPr dirty="0"/>
              <a:t>	</a:t>
            </a:r>
            <a:r>
              <a:rPr spc="-55" dirty="0"/>
              <a:t>for- </a:t>
            </a:r>
            <a:r>
              <a:rPr spc="60" dirty="0"/>
              <a:t>mula?</a:t>
            </a:r>
            <a:r>
              <a:rPr dirty="0"/>
              <a:t>	</a:t>
            </a:r>
            <a:r>
              <a:rPr spc="-465" dirty="0"/>
              <a:t> </a:t>
            </a:r>
            <a:r>
              <a:rPr dirty="0"/>
              <a:t>(Check</a:t>
            </a:r>
            <a:r>
              <a:rPr spc="210" dirty="0"/>
              <a:t> </a:t>
            </a:r>
            <a:r>
              <a:rPr spc="75" dirty="0"/>
              <a:t>all</a:t>
            </a:r>
            <a:r>
              <a:rPr spc="210" dirty="0"/>
              <a:t> </a:t>
            </a:r>
            <a:r>
              <a:rPr spc="114" dirty="0"/>
              <a:t>that</a:t>
            </a:r>
            <a:r>
              <a:rPr spc="204" dirty="0"/>
              <a:t> </a:t>
            </a:r>
            <a:r>
              <a:rPr spc="6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312150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ignored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relativistic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effects.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ignored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wavelike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behavior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incoming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  <a:p>
            <a:pPr marL="386715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assumed</a:t>
            </a:r>
            <a:r>
              <a:rPr sz="2450" spc="-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dirty="0">
                <a:latin typeface="Garamond"/>
                <a:cs typeface="Garamond"/>
              </a:rPr>
              <a:t> atom’s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positive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charge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evenly</a:t>
            </a:r>
            <a:r>
              <a:rPr sz="2450" spc="-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distributed 	</a:t>
            </a:r>
            <a:r>
              <a:rPr sz="2450" dirty="0">
                <a:latin typeface="Garamond"/>
                <a:cs typeface="Garamond"/>
              </a:rPr>
              <a:t>throughout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treated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incoming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target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point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61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12.2.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EXPERIMENTAL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EVIDENCE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FOR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NUCLEAR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PROPERTIES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876300" algn="l"/>
                <a:tab pos="2963545" algn="l"/>
                <a:tab pos="3705225" algn="l"/>
                <a:tab pos="4340225" algn="l"/>
                <a:tab pos="4886960" algn="l"/>
                <a:tab pos="6426200" algn="l"/>
                <a:tab pos="7805420" algn="l"/>
              </a:tabLst>
            </a:pPr>
            <a:r>
              <a:rPr spc="95" dirty="0"/>
              <a:t>What</a:t>
            </a:r>
            <a:r>
              <a:rPr dirty="0"/>
              <a:t>	</a:t>
            </a:r>
            <a:r>
              <a:rPr spc="-10" dirty="0"/>
              <a:t>approximations</a:t>
            </a:r>
            <a:r>
              <a:rPr dirty="0"/>
              <a:t>	</a:t>
            </a:r>
            <a:r>
              <a:rPr spc="-20" dirty="0"/>
              <a:t>went</a:t>
            </a:r>
            <a:r>
              <a:rPr dirty="0"/>
              <a:t>	</a:t>
            </a:r>
            <a:r>
              <a:rPr spc="-20" dirty="0"/>
              <a:t>into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Rutherford</a:t>
            </a:r>
            <a:r>
              <a:rPr dirty="0"/>
              <a:t>	</a:t>
            </a:r>
            <a:r>
              <a:rPr spc="40" dirty="0"/>
              <a:t>scattering</a:t>
            </a:r>
            <a:r>
              <a:rPr dirty="0"/>
              <a:t>	</a:t>
            </a:r>
            <a:r>
              <a:rPr spc="-55" dirty="0"/>
              <a:t>for- </a:t>
            </a:r>
            <a:r>
              <a:rPr spc="60" dirty="0"/>
              <a:t>mula?</a:t>
            </a:r>
            <a:r>
              <a:rPr dirty="0"/>
              <a:t>	</a:t>
            </a:r>
            <a:r>
              <a:rPr spc="-465" dirty="0"/>
              <a:t> </a:t>
            </a:r>
            <a:r>
              <a:rPr dirty="0"/>
              <a:t>(Check</a:t>
            </a:r>
            <a:r>
              <a:rPr spc="210" dirty="0"/>
              <a:t> </a:t>
            </a:r>
            <a:r>
              <a:rPr spc="75" dirty="0"/>
              <a:t>all</a:t>
            </a:r>
            <a:r>
              <a:rPr spc="210" dirty="0"/>
              <a:t> </a:t>
            </a:r>
            <a:r>
              <a:rPr spc="114" dirty="0"/>
              <a:t>that</a:t>
            </a:r>
            <a:r>
              <a:rPr spc="204" dirty="0"/>
              <a:t> </a:t>
            </a:r>
            <a:r>
              <a:rPr spc="6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8319134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ignored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relativistic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effects.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ignored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wavelike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behavior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incoming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assumed</a:t>
            </a:r>
            <a:r>
              <a:rPr sz="2450" spc="-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dirty="0">
                <a:latin typeface="Garamond"/>
                <a:cs typeface="Garamond"/>
              </a:rPr>
              <a:t> atom’s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positive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charge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was</a:t>
            </a:r>
            <a:r>
              <a:rPr sz="2450" spc="-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evenly</a:t>
            </a:r>
            <a:r>
              <a:rPr sz="2450" spc="-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distributed 	</a:t>
            </a:r>
            <a:r>
              <a:rPr sz="2450" dirty="0">
                <a:latin typeface="Garamond"/>
                <a:cs typeface="Garamond"/>
              </a:rPr>
              <a:t>throughout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7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treated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incoming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target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point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particles.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65" dirty="0">
                <a:latin typeface="Garamond"/>
                <a:cs typeface="Garamond"/>
              </a:rPr>
              <a:t>A,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90" dirty="0">
                <a:latin typeface="Garamond"/>
                <a:cs typeface="Garamond"/>
              </a:rPr>
              <a:t>B,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1447800"/>
            <a:ext cx="18802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b="1" spc="75" dirty="0">
                <a:latin typeface="Book Antiqua"/>
                <a:cs typeface="Book Antiqua"/>
              </a:rPr>
              <a:t>Instructions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5025" y="2363582"/>
            <a:ext cx="8033384" cy="4091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1290" marR="5080" indent="-149225" algn="just">
              <a:lnSpc>
                <a:spcPct val="100000"/>
              </a:lnSpc>
              <a:spcBef>
                <a:spcPts val="9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offered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formats:</a:t>
            </a:r>
            <a:r>
              <a:rPr sz="1200" spc="3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deck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PowerPoint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slides,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PDF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identical </a:t>
            </a:r>
            <a:r>
              <a:rPr sz="1200" dirty="0">
                <a:latin typeface="Times New Roman"/>
                <a:cs typeface="Times New Roman"/>
              </a:rPr>
              <a:t>contents.</a:t>
            </a:r>
            <a:r>
              <a:rPr sz="1200" spc="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There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similar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14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chapters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total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28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files.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“Quick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Check”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“ConcepTest.”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1000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most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should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able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reading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or </a:t>
            </a:r>
            <a:r>
              <a:rPr sz="1200" spc="-10" dirty="0">
                <a:latin typeface="Times New Roman"/>
                <a:cs typeface="Times New Roman"/>
              </a:rPr>
              <a:t>followed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lecture.</a:t>
            </a:r>
            <a:r>
              <a:rPr sz="1200" spc="3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make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sure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where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think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on.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509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ConcepTests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(a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term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coined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by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Eric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Mazur)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intended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stimulate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debate,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so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don’t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prep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class </a:t>
            </a:r>
            <a:r>
              <a:rPr sz="1200" dirty="0">
                <a:latin typeface="Times New Roman"/>
                <a:cs typeface="Times New Roman"/>
              </a:rPr>
              <a:t>too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explicitly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asking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them.</a:t>
            </a:r>
            <a:r>
              <a:rPr sz="1200" spc="3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Ideally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between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30%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80%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class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correctly.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Either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way,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strong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majority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many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do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consider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having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talk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pairs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small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groups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vote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again.</a:t>
            </a:r>
            <a:r>
              <a:rPr sz="1200" spc="3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surprised </a:t>
            </a:r>
            <a:r>
              <a:rPr sz="1200" spc="80" dirty="0">
                <a:latin typeface="Times New Roman"/>
                <a:cs typeface="Times New Roman"/>
              </a:rPr>
              <a:t>at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much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minute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unguided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discussion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improves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hit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rate.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1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slides: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first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only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question,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second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answer.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also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included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under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“Conceptual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ConcepTests,”</a:t>
            </a:r>
            <a:r>
              <a:rPr sz="1200" spc="39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but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file </a:t>
            </a:r>
            <a:r>
              <a:rPr sz="1200" dirty="0">
                <a:latin typeface="Times New Roman"/>
                <a:cs typeface="Times New Roman"/>
              </a:rPr>
              <a:t>contains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additional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book.</a:t>
            </a:r>
            <a:endParaRPr sz="1200" dirty="0">
              <a:latin typeface="Times New Roman"/>
              <a:cs typeface="Times New Roman"/>
            </a:endParaRPr>
          </a:p>
          <a:p>
            <a:pPr marL="161290" marR="6350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pages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same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set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options.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numbered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separate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page.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answers.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(These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clearly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phrase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“Choose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apply.”)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you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using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clicker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system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doesn’t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allow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responses,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part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separately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yes-</a:t>
            </a:r>
            <a:r>
              <a:rPr sz="1200" dirty="0">
                <a:latin typeface="Times New Roman"/>
                <a:cs typeface="Times New Roman"/>
              </a:rPr>
              <a:t>or-no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question.</a:t>
            </a:r>
            <a:endParaRPr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6527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61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12.2.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EXPERIMENTAL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EVIDENCE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FOR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NUCLEAR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PROPERTIES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221740" algn="l"/>
                <a:tab pos="2600325" algn="l"/>
                <a:tab pos="2938780" algn="l"/>
                <a:tab pos="4330065" algn="l"/>
                <a:tab pos="4621530" algn="l"/>
                <a:tab pos="5948045" algn="l"/>
                <a:tab pos="7380605" algn="l"/>
              </a:tabLst>
            </a:pPr>
            <a:r>
              <a:rPr spc="-10" dirty="0"/>
              <a:t>Electron</a:t>
            </a:r>
            <a:r>
              <a:rPr dirty="0"/>
              <a:t>	</a:t>
            </a:r>
            <a:r>
              <a:rPr spc="40" dirty="0"/>
              <a:t>scattering</a:t>
            </a:r>
            <a:r>
              <a:rPr dirty="0"/>
              <a:t>	</a:t>
            </a:r>
            <a:r>
              <a:rPr spc="-25" dirty="0"/>
              <a:t>is</a:t>
            </a:r>
            <a:r>
              <a:rPr dirty="0"/>
              <a:t>	</a:t>
            </a:r>
            <a:r>
              <a:rPr spc="-10" dirty="0"/>
              <a:t>effectively</a:t>
            </a:r>
            <a:r>
              <a:rPr dirty="0"/>
              <a:t>	</a:t>
            </a:r>
            <a:r>
              <a:rPr spc="80" dirty="0"/>
              <a:t>a</a:t>
            </a:r>
            <a:r>
              <a:rPr dirty="0"/>
              <a:t>	single-</a:t>
            </a:r>
            <a:r>
              <a:rPr spc="-20" dirty="0"/>
              <a:t>slit</a:t>
            </a:r>
            <a:r>
              <a:rPr dirty="0"/>
              <a:t>	</a:t>
            </a:r>
            <a:r>
              <a:rPr spc="-10" dirty="0"/>
              <a:t>diffraction</a:t>
            </a:r>
            <a:r>
              <a:rPr dirty="0"/>
              <a:t>	</a:t>
            </a:r>
            <a:r>
              <a:rPr spc="-10" dirty="0"/>
              <a:t>experi- </a:t>
            </a:r>
            <a:r>
              <a:rPr dirty="0"/>
              <a:t>ment,</a:t>
            </a:r>
            <a:r>
              <a:rPr spc="195" dirty="0"/>
              <a:t> </a:t>
            </a:r>
            <a:r>
              <a:rPr spc="50" dirty="0"/>
              <a:t>with</a:t>
            </a:r>
            <a:r>
              <a:rPr spc="195" dirty="0"/>
              <a:t> </a:t>
            </a:r>
            <a:r>
              <a:rPr dirty="0"/>
              <a:t>the</a:t>
            </a:r>
            <a:r>
              <a:rPr spc="190" dirty="0"/>
              <a:t> </a:t>
            </a:r>
            <a:r>
              <a:rPr dirty="0"/>
              <a:t>role</a:t>
            </a:r>
            <a:r>
              <a:rPr spc="190" dirty="0"/>
              <a:t> </a:t>
            </a:r>
            <a:r>
              <a:rPr dirty="0"/>
              <a:t>of</a:t>
            </a:r>
            <a:r>
              <a:rPr spc="195" dirty="0"/>
              <a:t> </a:t>
            </a:r>
            <a:r>
              <a:rPr dirty="0"/>
              <a:t>the</a:t>
            </a:r>
            <a:r>
              <a:rPr spc="195" dirty="0"/>
              <a:t> </a:t>
            </a:r>
            <a:r>
              <a:rPr spc="65" dirty="0"/>
              <a:t>slit</a:t>
            </a:r>
            <a:r>
              <a:rPr spc="195" dirty="0"/>
              <a:t> </a:t>
            </a:r>
            <a:r>
              <a:rPr dirty="0"/>
              <a:t>being</a:t>
            </a:r>
            <a:r>
              <a:rPr spc="190" dirty="0"/>
              <a:t> </a:t>
            </a:r>
            <a:r>
              <a:rPr dirty="0"/>
              <a:t>played</a:t>
            </a:r>
            <a:r>
              <a:rPr spc="195" dirty="0"/>
              <a:t> </a:t>
            </a:r>
            <a:r>
              <a:rPr spc="65" dirty="0"/>
              <a:t>by.</a:t>
            </a:r>
            <a:r>
              <a:rPr spc="-19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dirty="0"/>
              <a:t>(Choose</a:t>
            </a:r>
            <a:r>
              <a:rPr spc="19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042037"/>
            <a:ext cx="3909060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An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incoming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alpha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particle.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target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foil.</a:t>
            </a:r>
            <a:endParaRPr sz="2450">
              <a:latin typeface="Garamond"/>
              <a:cs typeface="Garamond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target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foil.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61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12.2.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EXPERIMENTAL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EVIDENCE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FOR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NUCLEAR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PROPERTIES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221740" algn="l"/>
                <a:tab pos="2600325" algn="l"/>
                <a:tab pos="2938780" algn="l"/>
                <a:tab pos="4330065" algn="l"/>
                <a:tab pos="4621530" algn="l"/>
                <a:tab pos="5948045" algn="l"/>
                <a:tab pos="7380605" algn="l"/>
              </a:tabLst>
            </a:pPr>
            <a:r>
              <a:rPr spc="-10" dirty="0"/>
              <a:t>Electron</a:t>
            </a:r>
            <a:r>
              <a:rPr dirty="0"/>
              <a:t>	</a:t>
            </a:r>
            <a:r>
              <a:rPr spc="40" dirty="0"/>
              <a:t>scattering</a:t>
            </a:r>
            <a:r>
              <a:rPr dirty="0"/>
              <a:t>	</a:t>
            </a:r>
            <a:r>
              <a:rPr spc="-25" dirty="0"/>
              <a:t>is</a:t>
            </a:r>
            <a:r>
              <a:rPr dirty="0"/>
              <a:t>	</a:t>
            </a:r>
            <a:r>
              <a:rPr spc="-10" dirty="0"/>
              <a:t>effectively</a:t>
            </a:r>
            <a:r>
              <a:rPr dirty="0"/>
              <a:t>	</a:t>
            </a:r>
            <a:r>
              <a:rPr spc="80" dirty="0"/>
              <a:t>a</a:t>
            </a:r>
            <a:r>
              <a:rPr dirty="0"/>
              <a:t>	single-</a:t>
            </a:r>
            <a:r>
              <a:rPr spc="-20" dirty="0"/>
              <a:t>slit</a:t>
            </a:r>
            <a:r>
              <a:rPr dirty="0"/>
              <a:t>	</a:t>
            </a:r>
            <a:r>
              <a:rPr spc="-10" dirty="0"/>
              <a:t>diffraction</a:t>
            </a:r>
            <a:r>
              <a:rPr dirty="0"/>
              <a:t>	</a:t>
            </a:r>
            <a:r>
              <a:rPr spc="-10" dirty="0"/>
              <a:t>experi- </a:t>
            </a:r>
            <a:r>
              <a:rPr dirty="0"/>
              <a:t>ment,</a:t>
            </a:r>
            <a:r>
              <a:rPr spc="195" dirty="0"/>
              <a:t> </a:t>
            </a:r>
            <a:r>
              <a:rPr spc="50" dirty="0"/>
              <a:t>with</a:t>
            </a:r>
            <a:r>
              <a:rPr spc="195" dirty="0"/>
              <a:t> </a:t>
            </a:r>
            <a:r>
              <a:rPr dirty="0"/>
              <a:t>the</a:t>
            </a:r>
            <a:r>
              <a:rPr spc="190" dirty="0"/>
              <a:t> </a:t>
            </a:r>
            <a:r>
              <a:rPr dirty="0"/>
              <a:t>role</a:t>
            </a:r>
            <a:r>
              <a:rPr spc="190" dirty="0"/>
              <a:t> </a:t>
            </a:r>
            <a:r>
              <a:rPr dirty="0"/>
              <a:t>of</a:t>
            </a:r>
            <a:r>
              <a:rPr spc="195" dirty="0"/>
              <a:t> </a:t>
            </a:r>
            <a:r>
              <a:rPr dirty="0"/>
              <a:t>the</a:t>
            </a:r>
            <a:r>
              <a:rPr spc="195" dirty="0"/>
              <a:t> </a:t>
            </a:r>
            <a:r>
              <a:rPr spc="65" dirty="0"/>
              <a:t>slit</a:t>
            </a:r>
            <a:r>
              <a:rPr spc="195" dirty="0"/>
              <a:t> </a:t>
            </a:r>
            <a:r>
              <a:rPr dirty="0"/>
              <a:t>being</a:t>
            </a:r>
            <a:r>
              <a:rPr spc="190" dirty="0"/>
              <a:t> </a:t>
            </a:r>
            <a:r>
              <a:rPr dirty="0"/>
              <a:t>played</a:t>
            </a:r>
            <a:r>
              <a:rPr spc="195" dirty="0"/>
              <a:t> </a:t>
            </a:r>
            <a:r>
              <a:rPr spc="65" dirty="0"/>
              <a:t>by.</a:t>
            </a:r>
            <a:r>
              <a:rPr spc="-19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dirty="0"/>
              <a:t>(Choose</a:t>
            </a:r>
            <a:r>
              <a:rPr spc="19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3920490" cy="21640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An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incoming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alpha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target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foil.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target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foil.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61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12.2.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EXPERIMENTAL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EVIDENCE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FOR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NUCLEAR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PROPERTIES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505" dirty="0"/>
              <a:t> </a:t>
            </a:r>
            <a:r>
              <a:rPr dirty="0"/>
              <a:t>“mass</a:t>
            </a:r>
            <a:r>
              <a:rPr spc="505" dirty="0"/>
              <a:t> </a:t>
            </a:r>
            <a:r>
              <a:rPr dirty="0"/>
              <a:t>spectrometry”</a:t>
            </a:r>
            <a:r>
              <a:rPr spc="505" dirty="0"/>
              <a:t> </a:t>
            </a:r>
            <a:r>
              <a:rPr dirty="0"/>
              <a:t>experiment</a:t>
            </a:r>
            <a:r>
              <a:rPr spc="505" dirty="0"/>
              <a:t> </a:t>
            </a:r>
            <a:r>
              <a:rPr dirty="0"/>
              <a:t>described</a:t>
            </a:r>
            <a:r>
              <a:rPr spc="505" dirty="0"/>
              <a:t> </a:t>
            </a:r>
            <a:r>
              <a:rPr dirty="0"/>
              <a:t>in</a:t>
            </a:r>
            <a:r>
              <a:rPr spc="505" dirty="0"/>
              <a:t> </a:t>
            </a:r>
            <a:r>
              <a:rPr dirty="0"/>
              <a:t>the</a:t>
            </a:r>
            <a:r>
              <a:rPr spc="505" dirty="0"/>
              <a:t> </a:t>
            </a:r>
            <a:r>
              <a:rPr spc="85" dirty="0"/>
              <a:t>text</a:t>
            </a:r>
            <a:r>
              <a:rPr spc="500" dirty="0"/>
              <a:t> </a:t>
            </a:r>
            <a:r>
              <a:rPr spc="-20" dirty="0"/>
              <a:t>pro- </a:t>
            </a:r>
            <a:r>
              <a:rPr dirty="0"/>
              <a:t>vides</a:t>
            </a:r>
            <a:r>
              <a:rPr spc="225" dirty="0"/>
              <a:t> </a:t>
            </a:r>
            <a:r>
              <a:rPr spc="130" dirty="0"/>
              <a:t>a</a:t>
            </a:r>
            <a:r>
              <a:rPr spc="229" dirty="0"/>
              <a:t> </a:t>
            </a:r>
            <a:r>
              <a:rPr dirty="0"/>
              <a:t>measurement</a:t>
            </a:r>
            <a:r>
              <a:rPr spc="225" dirty="0"/>
              <a:t> </a:t>
            </a:r>
            <a:r>
              <a:rPr spc="-60" dirty="0"/>
              <a:t>of.</a:t>
            </a:r>
            <a:r>
              <a:rPr spc="-180" dirty="0"/>
              <a:t> </a:t>
            </a:r>
            <a:r>
              <a:rPr spc="75" dirty="0"/>
              <a:t>.</a:t>
            </a:r>
            <a:r>
              <a:rPr spc="-175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dirty="0"/>
              <a:t>(Choose</a:t>
            </a:r>
            <a:r>
              <a:rPr spc="229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568960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mass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radius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volume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total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angular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momentum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total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charge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616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</a:t>
            </a:r>
            <a:r>
              <a:rPr sz="1200" spc="10" dirty="0">
                <a:latin typeface="Times New Roman"/>
                <a:cs typeface="Times New Roman"/>
              </a:rPr>
              <a:t>12.2.</a:t>
            </a:r>
            <a:r>
              <a:rPr sz="1200" spc="265" dirty="0">
                <a:latin typeface="Times New Roman"/>
                <a:cs typeface="Times New Roman"/>
              </a:rPr>
              <a:t>  </a:t>
            </a:r>
            <a:r>
              <a:rPr sz="1200" spc="10" dirty="0">
                <a:latin typeface="Times New Roman"/>
                <a:cs typeface="Times New Roman"/>
              </a:rPr>
              <a:t>EXPERIMENTAL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EVIDENCE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FOR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NUCLEAR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PROPERTIES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505" dirty="0"/>
              <a:t> </a:t>
            </a:r>
            <a:r>
              <a:rPr dirty="0"/>
              <a:t>“mass</a:t>
            </a:r>
            <a:r>
              <a:rPr spc="505" dirty="0"/>
              <a:t> </a:t>
            </a:r>
            <a:r>
              <a:rPr dirty="0"/>
              <a:t>spectrometry”</a:t>
            </a:r>
            <a:r>
              <a:rPr spc="505" dirty="0"/>
              <a:t> </a:t>
            </a:r>
            <a:r>
              <a:rPr dirty="0"/>
              <a:t>experiment</a:t>
            </a:r>
            <a:r>
              <a:rPr spc="505" dirty="0"/>
              <a:t> </a:t>
            </a:r>
            <a:r>
              <a:rPr dirty="0"/>
              <a:t>described</a:t>
            </a:r>
            <a:r>
              <a:rPr spc="505" dirty="0"/>
              <a:t> </a:t>
            </a:r>
            <a:r>
              <a:rPr dirty="0"/>
              <a:t>in</a:t>
            </a:r>
            <a:r>
              <a:rPr spc="505" dirty="0"/>
              <a:t> </a:t>
            </a:r>
            <a:r>
              <a:rPr dirty="0"/>
              <a:t>the</a:t>
            </a:r>
            <a:r>
              <a:rPr spc="505" dirty="0"/>
              <a:t> </a:t>
            </a:r>
            <a:r>
              <a:rPr spc="85" dirty="0"/>
              <a:t>text</a:t>
            </a:r>
            <a:r>
              <a:rPr spc="500" dirty="0"/>
              <a:t> </a:t>
            </a:r>
            <a:r>
              <a:rPr spc="-20" dirty="0"/>
              <a:t>pro- </a:t>
            </a:r>
            <a:r>
              <a:rPr dirty="0"/>
              <a:t>vides</a:t>
            </a:r>
            <a:r>
              <a:rPr spc="225" dirty="0"/>
              <a:t> </a:t>
            </a:r>
            <a:r>
              <a:rPr spc="130" dirty="0"/>
              <a:t>a</a:t>
            </a:r>
            <a:r>
              <a:rPr spc="229" dirty="0"/>
              <a:t> </a:t>
            </a:r>
            <a:r>
              <a:rPr dirty="0"/>
              <a:t>measurement</a:t>
            </a:r>
            <a:r>
              <a:rPr spc="225" dirty="0"/>
              <a:t> </a:t>
            </a:r>
            <a:r>
              <a:rPr spc="-60" dirty="0"/>
              <a:t>of.</a:t>
            </a:r>
            <a:r>
              <a:rPr spc="-180" dirty="0"/>
              <a:t> </a:t>
            </a:r>
            <a:r>
              <a:rPr spc="75" dirty="0"/>
              <a:t>.</a:t>
            </a:r>
            <a:r>
              <a:rPr spc="-175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dirty="0"/>
              <a:t>(Choose</a:t>
            </a:r>
            <a:r>
              <a:rPr spc="229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5697220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mass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radius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volume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total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angular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momentum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atom.</a:t>
            </a:r>
            <a:endParaRPr sz="2450">
              <a:latin typeface="Garamond"/>
              <a:cs typeface="Garamond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total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charge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90461" y="878291"/>
            <a:ext cx="188468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12.3.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878291"/>
            <a:ext cx="240792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12.3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25" dirty="0">
                <a:latin typeface="Georgia"/>
                <a:cs typeface="Georgia"/>
              </a:rPr>
              <a:t>Nuclear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35" dirty="0">
                <a:latin typeface="Georgia"/>
                <a:cs typeface="Georgia"/>
              </a:rPr>
              <a:t>Models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836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12.3.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13815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386830" algn="l"/>
              </a:tabLst>
            </a:pPr>
            <a:r>
              <a:rPr dirty="0"/>
              <a:t>The</a:t>
            </a:r>
            <a:r>
              <a:rPr spc="180" dirty="0"/>
              <a:t> </a:t>
            </a:r>
            <a:r>
              <a:rPr dirty="0"/>
              <a:t>liquid</a:t>
            </a:r>
            <a:r>
              <a:rPr spc="195" dirty="0"/>
              <a:t> </a:t>
            </a:r>
            <a:r>
              <a:rPr dirty="0"/>
              <a:t>drop</a:t>
            </a:r>
            <a:r>
              <a:rPr spc="190" dirty="0"/>
              <a:t> </a:t>
            </a:r>
            <a:r>
              <a:rPr dirty="0"/>
              <a:t>model</a:t>
            </a:r>
            <a:r>
              <a:rPr spc="195" dirty="0"/>
              <a:t> </a:t>
            </a:r>
            <a:r>
              <a:rPr dirty="0"/>
              <a:t>is</a:t>
            </a:r>
            <a:r>
              <a:rPr spc="190" dirty="0"/>
              <a:t> </a:t>
            </a:r>
            <a:r>
              <a:rPr dirty="0"/>
              <a:t>based</a:t>
            </a:r>
            <a:r>
              <a:rPr spc="195" dirty="0"/>
              <a:t> </a:t>
            </a:r>
            <a:r>
              <a:rPr dirty="0"/>
              <a:t>on</a:t>
            </a:r>
            <a:r>
              <a:rPr spc="190" dirty="0"/>
              <a:t> </a:t>
            </a:r>
            <a:r>
              <a:rPr spc="80" dirty="0"/>
              <a:t>what</a:t>
            </a:r>
            <a:r>
              <a:rPr spc="195" dirty="0"/>
              <a:t> </a:t>
            </a:r>
            <a:r>
              <a:rPr spc="60" dirty="0"/>
              <a:t>analogy?</a:t>
            </a:r>
            <a:r>
              <a:rPr dirty="0"/>
              <a:t>	(Choose</a:t>
            </a:r>
            <a:r>
              <a:rPr spc="14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808021"/>
            <a:ext cx="8258809" cy="34397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7985" marR="5080" indent="-371475">
              <a:lnSpc>
                <a:spcPct val="101699"/>
              </a:lnSpc>
              <a:spcBef>
                <a:spcPts val="75"/>
              </a:spcBef>
            </a:pP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-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nucleon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floats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water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molecule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floats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water.</a:t>
            </a:r>
            <a:endParaRPr sz="2450">
              <a:latin typeface="Garamond"/>
              <a:cs typeface="Garamond"/>
            </a:endParaRPr>
          </a:p>
          <a:p>
            <a:pPr marL="387985" marR="5080" indent="-359410">
              <a:lnSpc>
                <a:spcPct val="101699"/>
              </a:lnSpc>
              <a:spcBef>
                <a:spcPts val="994"/>
              </a:spcBef>
            </a:pPr>
            <a:r>
              <a:rPr sz="2450" spc="90" dirty="0">
                <a:latin typeface="Garamond"/>
                <a:cs typeface="Garamond"/>
              </a:rPr>
              <a:t>B.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nucleon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floats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water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floats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cup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water.</a:t>
            </a:r>
            <a:endParaRPr sz="2450">
              <a:latin typeface="Garamond"/>
              <a:cs typeface="Garamond"/>
            </a:endParaRPr>
          </a:p>
          <a:p>
            <a:pPr marL="387985" marR="5715" indent="-363220">
              <a:lnSpc>
                <a:spcPct val="101699"/>
              </a:lnSpc>
              <a:spcBef>
                <a:spcPts val="994"/>
              </a:spcBef>
              <a:tabLst>
                <a:tab pos="740410" algn="l"/>
                <a:tab pos="1797050" algn="l"/>
                <a:tab pos="2602230" algn="l"/>
                <a:tab pos="3456304" algn="l"/>
                <a:tab pos="3896360" algn="l"/>
                <a:tab pos="4674870" algn="l"/>
                <a:tab pos="5238750" algn="l"/>
                <a:tab pos="5518150" algn="l"/>
                <a:tab pos="6350000" algn="l"/>
                <a:tab pos="7573645" algn="l"/>
              </a:tabLst>
            </a:pP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A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nucleus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floats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inside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an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atom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like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80" dirty="0">
                <a:latin typeface="Garamond"/>
                <a:cs typeface="Garamond"/>
              </a:rPr>
              <a:t>a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water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molecule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floats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water.</a:t>
            </a:r>
            <a:endParaRPr sz="2450">
              <a:latin typeface="Garamond"/>
              <a:cs typeface="Garamond"/>
            </a:endParaRPr>
          </a:p>
          <a:p>
            <a:pPr marL="387985" marR="5715" indent="-375920">
              <a:lnSpc>
                <a:spcPct val="101699"/>
              </a:lnSpc>
              <a:spcBef>
                <a:spcPts val="994"/>
              </a:spcBef>
            </a:pPr>
            <a:r>
              <a:rPr sz="2450" dirty="0">
                <a:latin typeface="Garamond"/>
                <a:cs typeface="Garamond"/>
              </a:rPr>
              <a:t>D.</a:t>
            </a:r>
            <a:r>
              <a:rPr sz="2450" spc="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floats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-90" dirty="0">
                <a:latin typeface="Garamond"/>
                <a:cs typeface="Garamond"/>
              </a:rPr>
              <a:t>of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water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floats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inside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cup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water.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836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12.3.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813815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386830" algn="l"/>
              </a:tabLst>
            </a:pPr>
            <a:r>
              <a:rPr dirty="0"/>
              <a:t>The</a:t>
            </a:r>
            <a:r>
              <a:rPr spc="180" dirty="0"/>
              <a:t> </a:t>
            </a:r>
            <a:r>
              <a:rPr dirty="0"/>
              <a:t>liquid</a:t>
            </a:r>
            <a:r>
              <a:rPr spc="195" dirty="0"/>
              <a:t> </a:t>
            </a:r>
            <a:r>
              <a:rPr dirty="0"/>
              <a:t>drop</a:t>
            </a:r>
            <a:r>
              <a:rPr spc="190" dirty="0"/>
              <a:t> </a:t>
            </a:r>
            <a:r>
              <a:rPr dirty="0"/>
              <a:t>model</a:t>
            </a:r>
            <a:r>
              <a:rPr spc="195" dirty="0"/>
              <a:t> </a:t>
            </a:r>
            <a:r>
              <a:rPr dirty="0"/>
              <a:t>is</a:t>
            </a:r>
            <a:r>
              <a:rPr spc="190" dirty="0"/>
              <a:t> </a:t>
            </a:r>
            <a:r>
              <a:rPr dirty="0"/>
              <a:t>based</a:t>
            </a:r>
            <a:r>
              <a:rPr spc="195" dirty="0"/>
              <a:t> </a:t>
            </a:r>
            <a:r>
              <a:rPr dirty="0"/>
              <a:t>on</a:t>
            </a:r>
            <a:r>
              <a:rPr spc="190" dirty="0"/>
              <a:t> </a:t>
            </a:r>
            <a:r>
              <a:rPr spc="80" dirty="0"/>
              <a:t>what</a:t>
            </a:r>
            <a:r>
              <a:rPr spc="195" dirty="0"/>
              <a:t> </a:t>
            </a:r>
            <a:r>
              <a:rPr spc="60" dirty="0"/>
              <a:t>analogy?</a:t>
            </a:r>
            <a:r>
              <a:rPr dirty="0"/>
              <a:t>	(Choose</a:t>
            </a:r>
            <a:r>
              <a:rPr spc="14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808021"/>
            <a:ext cx="8265795" cy="406019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4970" marR="5080" indent="-371475">
              <a:lnSpc>
                <a:spcPct val="101699"/>
              </a:lnSpc>
              <a:spcBef>
                <a:spcPts val="75"/>
              </a:spcBef>
            </a:pP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-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nucleon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floats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water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molecule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floats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water.</a:t>
            </a:r>
            <a:endParaRPr sz="2450">
              <a:latin typeface="Garamond"/>
              <a:cs typeface="Garamond"/>
            </a:endParaRPr>
          </a:p>
          <a:p>
            <a:pPr marL="394970" marR="5080" indent="-359410">
              <a:lnSpc>
                <a:spcPct val="101699"/>
              </a:lnSpc>
              <a:spcBef>
                <a:spcPts val="994"/>
              </a:spcBef>
            </a:pPr>
            <a:r>
              <a:rPr sz="2450" spc="90" dirty="0">
                <a:latin typeface="Garamond"/>
                <a:cs typeface="Garamond"/>
              </a:rPr>
              <a:t>B.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nucleon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floats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water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floats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cup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water.</a:t>
            </a:r>
            <a:endParaRPr sz="2450">
              <a:latin typeface="Garamond"/>
              <a:cs typeface="Garamond"/>
            </a:endParaRPr>
          </a:p>
          <a:p>
            <a:pPr marL="394970" marR="5715" indent="-363220">
              <a:lnSpc>
                <a:spcPct val="101699"/>
              </a:lnSpc>
              <a:spcBef>
                <a:spcPts val="994"/>
              </a:spcBef>
              <a:tabLst>
                <a:tab pos="748030" algn="l"/>
                <a:tab pos="1804035" algn="l"/>
                <a:tab pos="2609850" algn="l"/>
                <a:tab pos="3463925" algn="l"/>
                <a:tab pos="3903979" algn="l"/>
                <a:tab pos="4681855" algn="l"/>
                <a:tab pos="5246370" algn="l"/>
                <a:tab pos="5525135" algn="l"/>
                <a:tab pos="6357620" algn="l"/>
                <a:tab pos="7581265" algn="l"/>
              </a:tabLst>
            </a:pP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A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nucleus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floats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inside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an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atom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like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80" dirty="0">
                <a:latin typeface="Garamond"/>
                <a:cs typeface="Garamond"/>
              </a:rPr>
              <a:t>a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water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molecule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floats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water.</a:t>
            </a:r>
            <a:endParaRPr sz="2450">
              <a:latin typeface="Garamond"/>
              <a:cs typeface="Garamond"/>
            </a:endParaRPr>
          </a:p>
          <a:p>
            <a:pPr marL="394970" marR="5715" indent="-375920">
              <a:lnSpc>
                <a:spcPct val="101699"/>
              </a:lnSpc>
              <a:spcBef>
                <a:spcPts val="994"/>
              </a:spcBef>
            </a:pPr>
            <a:r>
              <a:rPr sz="2450" dirty="0">
                <a:latin typeface="Garamond"/>
                <a:cs typeface="Garamond"/>
              </a:rPr>
              <a:t>D.</a:t>
            </a:r>
            <a:r>
              <a:rPr sz="2450" spc="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floats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-90" dirty="0">
                <a:latin typeface="Garamond"/>
                <a:cs typeface="Garamond"/>
              </a:rPr>
              <a:t>of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water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floats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inside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cup</a:t>
            </a:r>
            <a:r>
              <a:rPr sz="2450" spc="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water.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836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12.3.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873375" algn="l"/>
              </a:tabLst>
            </a:pPr>
            <a:r>
              <a:rPr spc="114" dirty="0"/>
              <a:t>What</a:t>
            </a:r>
            <a:r>
              <a:rPr spc="165" dirty="0"/>
              <a:t> </a:t>
            </a:r>
            <a:r>
              <a:rPr dirty="0"/>
              <a:t>does</a:t>
            </a:r>
            <a:r>
              <a:rPr spc="175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dirty="0"/>
              <a:t>Fermi</a:t>
            </a:r>
            <a:r>
              <a:rPr spc="175" dirty="0"/>
              <a:t> </a:t>
            </a:r>
            <a:r>
              <a:rPr dirty="0"/>
              <a:t>gas</a:t>
            </a:r>
            <a:r>
              <a:rPr spc="175" dirty="0"/>
              <a:t> </a:t>
            </a:r>
            <a:r>
              <a:rPr dirty="0"/>
              <a:t>model</a:t>
            </a:r>
            <a:r>
              <a:rPr spc="175" dirty="0"/>
              <a:t> </a:t>
            </a:r>
            <a:r>
              <a:rPr spc="60" dirty="0"/>
              <a:t>take</a:t>
            </a:r>
            <a:r>
              <a:rPr spc="170" dirty="0"/>
              <a:t> </a:t>
            </a:r>
            <a:r>
              <a:rPr dirty="0"/>
              <a:t>into</a:t>
            </a:r>
            <a:r>
              <a:rPr spc="180" dirty="0"/>
              <a:t> </a:t>
            </a:r>
            <a:r>
              <a:rPr dirty="0"/>
              <a:t>account</a:t>
            </a:r>
            <a:r>
              <a:rPr spc="175" dirty="0"/>
              <a:t> </a:t>
            </a:r>
            <a:r>
              <a:rPr spc="114" dirty="0"/>
              <a:t>that</a:t>
            </a:r>
            <a:r>
              <a:rPr spc="170" dirty="0"/>
              <a:t> </a:t>
            </a:r>
            <a:r>
              <a:rPr spc="50" dirty="0"/>
              <a:t>the</a:t>
            </a:r>
            <a:r>
              <a:rPr spc="180" dirty="0"/>
              <a:t> </a:t>
            </a:r>
            <a:r>
              <a:rPr spc="-10" dirty="0"/>
              <a:t>liquid </a:t>
            </a:r>
            <a:r>
              <a:rPr dirty="0"/>
              <a:t>drop</a:t>
            </a:r>
            <a:r>
              <a:rPr spc="114" dirty="0"/>
              <a:t> </a:t>
            </a:r>
            <a:r>
              <a:rPr dirty="0"/>
              <a:t>model</a:t>
            </a:r>
            <a:r>
              <a:rPr spc="130" dirty="0"/>
              <a:t> </a:t>
            </a:r>
            <a:r>
              <a:rPr dirty="0"/>
              <a:t>does</a:t>
            </a:r>
            <a:r>
              <a:rPr spc="125" dirty="0"/>
              <a:t> </a:t>
            </a:r>
            <a:r>
              <a:rPr spc="40" dirty="0"/>
              <a:t>not?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Each</a:t>
            </a:r>
            <a:r>
              <a:rPr spc="-50" dirty="0"/>
              <a:t> </a:t>
            </a:r>
            <a:r>
              <a:rPr spc="-10" dirty="0"/>
              <a:t>nucleon</a:t>
            </a:r>
            <a:r>
              <a:rPr spc="-45" dirty="0"/>
              <a:t> </a:t>
            </a:r>
            <a:r>
              <a:rPr dirty="0"/>
              <a:t>has</a:t>
            </a:r>
            <a:r>
              <a:rPr spc="-50" dirty="0"/>
              <a:t> </a:t>
            </a:r>
            <a:r>
              <a:rPr spc="65" dirty="0"/>
              <a:t>an</a:t>
            </a:r>
            <a:r>
              <a:rPr spc="-45" dirty="0"/>
              <a:t> </a:t>
            </a:r>
            <a:r>
              <a:rPr spc="55" dirty="0"/>
              <a:t>uncertainty</a:t>
            </a:r>
            <a:r>
              <a:rPr spc="-55" dirty="0"/>
              <a:t> </a:t>
            </a:r>
            <a:r>
              <a:rPr dirty="0"/>
              <a:t>in</a:t>
            </a:r>
            <a:r>
              <a:rPr spc="-45" dirty="0"/>
              <a:t> </a:t>
            </a:r>
            <a:r>
              <a:rPr spc="70" dirty="0"/>
              <a:t>its</a:t>
            </a:r>
            <a:r>
              <a:rPr spc="-50" dirty="0"/>
              <a:t> </a:t>
            </a:r>
            <a:r>
              <a:rPr dirty="0"/>
              <a:t>position</a:t>
            </a:r>
            <a:r>
              <a:rPr spc="-45" dirty="0"/>
              <a:t> </a:t>
            </a:r>
            <a:r>
              <a:rPr spc="55" dirty="0"/>
              <a:t>and</a:t>
            </a:r>
            <a:r>
              <a:rPr spc="-45" dirty="0"/>
              <a:t> </a:t>
            </a:r>
            <a:r>
              <a:rPr spc="-10" dirty="0"/>
              <a:t>momentum.</a:t>
            </a: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Each</a:t>
            </a:r>
            <a:r>
              <a:rPr spc="180" dirty="0"/>
              <a:t> </a:t>
            </a:r>
            <a:r>
              <a:rPr dirty="0"/>
              <a:t>nucleon</a:t>
            </a:r>
            <a:r>
              <a:rPr spc="190" dirty="0"/>
              <a:t> </a:t>
            </a:r>
            <a:r>
              <a:rPr dirty="0"/>
              <a:t>has</a:t>
            </a:r>
            <a:r>
              <a:rPr spc="185" dirty="0"/>
              <a:t> </a:t>
            </a:r>
            <a:r>
              <a:rPr spc="130" dirty="0"/>
              <a:t>a</a:t>
            </a:r>
            <a:r>
              <a:rPr spc="190" dirty="0"/>
              <a:t> </a:t>
            </a:r>
            <a:r>
              <a:rPr dirty="0"/>
              <a:t>quantized</a:t>
            </a:r>
            <a:r>
              <a:rPr spc="190" dirty="0"/>
              <a:t> </a:t>
            </a:r>
            <a:r>
              <a:rPr spc="65" dirty="0"/>
              <a:t>angular</a:t>
            </a:r>
            <a:r>
              <a:rPr spc="190" dirty="0"/>
              <a:t> </a:t>
            </a:r>
            <a:r>
              <a:rPr spc="-10" dirty="0"/>
              <a:t>momentum.</a:t>
            </a:r>
          </a:p>
          <a:p>
            <a:pPr marL="393700" marR="6985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dirty="0"/>
              <a:t>Each</a:t>
            </a:r>
            <a:r>
              <a:rPr spc="145" dirty="0"/>
              <a:t> </a:t>
            </a:r>
            <a:r>
              <a:rPr dirty="0"/>
              <a:t>nucleon</a:t>
            </a:r>
            <a:r>
              <a:rPr spc="150" dirty="0"/>
              <a:t> </a:t>
            </a:r>
            <a:r>
              <a:rPr dirty="0"/>
              <a:t>obeys</a:t>
            </a:r>
            <a:r>
              <a:rPr spc="150" dirty="0"/>
              <a:t> </a:t>
            </a:r>
            <a:r>
              <a:rPr dirty="0"/>
              <a:t>the</a:t>
            </a:r>
            <a:r>
              <a:rPr spc="150" dirty="0"/>
              <a:t> </a:t>
            </a:r>
            <a:r>
              <a:rPr spc="80" dirty="0"/>
              <a:t>Pauli</a:t>
            </a:r>
            <a:r>
              <a:rPr spc="155" dirty="0"/>
              <a:t> </a:t>
            </a:r>
            <a:r>
              <a:rPr dirty="0"/>
              <a:t>exclusion</a:t>
            </a:r>
            <a:r>
              <a:rPr spc="155" dirty="0"/>
              <a:t> </a:t>
            </a:r>
            <a:r>
              <a:rPr dirty="0"/>
              <a:t>principle,</a:t>
            </a:r>
            <a:r>
              <a:rPr spc="160" dirty="0"/>
              <a:t> </a:t>
            </a:r>
            <a:r>
              <a:rPr dirty="0"/>
              <a:t>so</a:t>
            </a:r>
            <a:r>
              <a:rPr spc="150" dirty="0"/>
              <a:t> </a:t>
            </a:r>
            <a:r>
              <a:rPr dirty="0"/>
              <a:t>the</a:t>
            </a:r>
            <a:r>
              <a:rPr spc="150" dirty="0"/>
              <a:t> </a:t>
            </a:r>
            <a:r>
              <a:rPr spc="-10" dirty="0"/>
              <a:t>nucle- 	</a:t>
            </a:r>
            <a:r>
              <a:rPr dirty="0"/>
              <a:t>ons</a:t>
            </a:r>
            <a:r>
              <a:rPr spc="215" dirty="0"/>
              <a:t> </a:t>
            </a:r>
            <a:r>
              <a:rPr dirty="0"/>
              <a:t>fill</a:t>
            </a:r>
            <a:r>
              <a:rPr spc="220" dirty="0"/>
              <a:t> </a:t>
            </a:r>
            <a:r>
              <a:rPr dirty="0"/>
              <a:t>in</a:t>
            </a:r>
            <a:r>
              <a:rPr spc="225" dirty="0"/>
              <a:t> </a:t>
            </a:r>
            <a:r>
              <a:rPr dirty="0"/>
              <a:t>the</a:t>
            </a:r>
            <a:r>
              <a:rPr spc="220" dirty="0"/>
              <a:t> </a:t>
            </a:r>
            <a:r>
              <a:rPr dirty="0"/>
              <a:t>lowest</a:t>
            </a:r>
            <a:r>
              <a:rPr spc="225" dirty="0"/>
              <a:t> </a:t>
            </a:r>
            <a:r>
              <a:rPr dirty="0"/>
              <a:t>available</a:t>
            </a:r>
            <a:r>
              <a:rPr spc="220" dirty="0"/>
              <a:t> </a:t>
            </a:r>
            <a:r>
              <a:rPr dirty="0"/>
              <a:t>energy</a:t>
            </a:r>
            <a:r>
              <a:rPr spc="225" dirty="0"/>
              <a:t> </a:t>
            </a:r>
            <a:r>
              <a:rPr spc="-10" dirty="0"/>
              <a:t>levels.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836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12.3.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873375" algn="l"/>
              </a:tabLst>
            </a:pPr>
            <a:r>
              <a:rPr spc="114" dirty="0"/>
              <a:t>What</a:t>
            </a:r>
            <a:r>
              <a:rPr spc="165" dirty="0"/>
              <a:t> </a:t>
            </a:r>
            <a:r>
              <a:rPr dirty="0"/>
              <a:t>does</a:t>
            </a:r>
            <a:r>
              <a:rPr spc="175" dirty="0"/>
              <a:t> </a:t>
            </a:r>
            <a:r>
              <a:rPr dirty="0"/>
              <a:t>the</a:t>
            </a:r>
            <a:r>
              <a:rPr spc="175" dirty="0"/>
              <a:t> </a:t>
            </a:r>
            <a:r>
              <a:rPr dirty="0"/>
              <a:t>Fermi</a:t>
            </a:r>
            <a:r>
              <a:rPr spc="175" dirty="0"/>
              <a:t> </a:t>
            </a:r>
            <a:r>
              <a:rPr dirty="0"/>
              <a:t>gas</a:t>
            </a:r>
            <a:r>
              <a:rPr spc="175" dirty="0"/>
              <a:t> </a:t>
            </a:r>
            <a:r>
              <a:rPr dirty="0"/>
              <a:t>model</a:t>
            </a:r>
            <a:r>
              <a:rPr spc="175" dirty="0"/>
              <a:t> </a:t>
            </a:r>
            <a:r>
              <a:rPr spc="60" dirty="0"/>
              <a:t>take</a:t>
            </a:r>
            <a:r>
              <a:rPr spc="170" dirty="0"/>
              <a:t> </a:t>
            </a:r>
            <a:r>
              <a:rPr dirty="0"/>
              <a:t>into</a:t>
            </a:r>
            <a:r>
              <a:rPr spc="180" dirty="0"/>
              <a:t> </a:t>
            </a:r>
            <a:r>
              <a:rPr dirty="0"/>
              <a:t>account</a:t>
            </a:r>
            <a:r>
              <a:rPr spc="175" dirty="0"/>
              <a:t> </a:t>
            </a:r>
            <a:r>
              <a:rPr spc="114" dirty="0"/>
              <a:t>that</a:t>
            </a:r>
            <a:r>
              <a:rPr spc="170" dirty="0"/>
              <a:t> </a:t>
            </a:r>
            <a:r>
              <a:rPr spc="50" dirty="0"/>
              <a:t>the</a:t>
            </a:r>
            <a:r>
              <a:rPr spc="180" dirty="0"/>
              <a:t> </a:t>
            </a:r>
            <a:r>
              <a:rPr spc="-10" dirty="0"/>
              <a:t>liquid </a:t>
            </a:r>
            <a:r>
              <a:rPr dirty="0"/>
              <a:t>drop</a:t>
            </a:r>
            <a:r>
              <a:rPr spc="114" dirty="0"/>
              <a:t> </a:t>
            </a:r>
            <a:r>
              <a:rPr dirty="0"/>
              <a:t>model</a:t>
            </a:r>
            <a:r>
              <a:rPr spc="130" dirty="0"/>
              <a:t> </a:t>
            </a:r>
            <a:r>
              <a:rPr dirty="0"/>
              <a:t>does</a:t>
            </a:r>
            <a:r>
              <a:rPr spc="125" dirty="0"/>
              <a:t> </a:t>
            </a:r>
            <a:r>
              <a:rPr spc="40" dirty="0"/>
              <a:t>not?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Each</a:t>
            </a:r>
            <a:r>
              <a:rPr spc="-50" dirty="0"/>
              <a:t> </a:t>
            </a:r>
            <a:r>
              <a:rPr spc="-10" dirty="0"/>
              <a:t>nucleon</a:t>
            </a:r>
            <a:r>
              <a:rPr spc="-45" dirty="0"/>
              <a:t> </a:t>
            </a:r>
            <a:r>
              <a:rPr dirty="0"/>
              <a:t>has</a:t>
            </a:r>
            <a:r>
              <a:rPr spc="-50" dirty="0"/>
              <a:t> </a:t>
            </a:r>
            <a:r>
              <a:rPr spc="65" dirty="0"/>
              <a:t>an</a:t>
            </a:r>
            <a:r>
              <a:rPr spc="-45" dirty="0"/>
              <a:t> </a:t>
            </a:r>
            <a:r>
              <a:rPr spc="55" dirty="0"/>
              <a:t>uncertainty</a:t>
            </a:r>
            <a:r>
              <a:rPr spc="-55" dirty="0"/>
              <a:t> </a:t>
            </a:r>
            <a:r>
              <a:rPr dirty="0"/>
              <a:t>in</a:t>
            </a:r>
            <a:r>
              <a:rPr spc="-45" dirty="0"/>
              <a:t> </a:t>
            </a:r>
            <a:r>
              <a:rPr spc="70" dirty="0"/>
              <a:t>its</a:t>
            </a:r>
            <a:r>
              <a:rPr spc="-50" dirty="0"/>
              <a:t> </a:t>
            </a:r>
            <a:r>
              <a:rPr dirty="0"/>
              <a:t>position</a:t>
            </a:r>
            <a:r>
              <a:rPr spc="-45" dirty="0"/>
              <a:t> </a:t>
            </a:r>
            <a:r>
              <a:rPr spc="55" dirty="0"/>
              <a:t>and</a:t>
            </a:r>
            <a:r>
              <a:rPr spc="-45" dirty="0"/>
              <a:t> </a:t>
            </a:r>
            <a:r>
              <a:rPr spc="-10" dirty="0"/>
              <a:t>momentum.</a:t>
            </a: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Each</a:t>
            </a:r>
            <a:r>
              <a:rPr spc="180" dirty="0"/>
              <a:t> </a:t>
            </a:r>
            <a:r>
              <a:rPr dirty="0"/>
              <a:t>nucleon</a:t>
            </a:r>
            <a:r>
              <a:rPr spc="190" dirty="0"/>
              <a:t> </a:t>
            </a:r>
            <a:r>
              <a:rPr dirty="0"/>
              <a:t>has</a:t>
            </a:r>
            <a:r>
              <a:rPr spc="185" dirty="0"/>
              <a:t> </a:t>
            </a:r>
            <a:r>
              <a:rPr spc="130" dirty="0"/>
              <a:t>a</a:t>
            </a:r>
            <a:r>
              <a:rPr spc="190" dirty="0"/>
              <a:t> </a:t>
            </a:r>
            <a:r>
              <a:rPr dirty="0"/>
              <a:t>quantized</a:t>
            </a:r>
            <a:r>
              <a:rPr spc="190" dirty="0"/>
              <a:t> </a:t>
            </a:r>
            <a:r>
              <a:rPr spc="65" dirty="0"/>
              <a:t>angular</a:t>
            </a:r>
            <a:r>
              <a:rPr spc="190" dirty="0"/>
              <a:t> </a:t>
            </a:r>
            <a:r>
              <a:rPr spc="-10" dirty="0"/>
              <a:t>momentum.</a:t>
            </a:r>
          </a:p>
          <a:p>
            <a:pPr marL="393700" marR="6985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dirty="0"/>
              <a:t>Each</a:t>
            </a:r>
            <a:r>
              <a:rPr spc="145" dirty="0"/>
              <a:t> </a:t>
            </a:r>
            <a:r>
              <a:rPr dirty="0"/>
              <a:t>nucleon</a:t>
            </a:r>
            <a:r>
              <a:rPr spc="150" dirty="0"/>
              <a:t> </a:t>
            </a:r>
            <a:r>
              <a:rPr dirty="0"/>
              <a:t>obeys</a:t>
            </a:r>
            <a:r>
              <a:rPr spc="150" dirty="0"/>
              <a:t> </a:t>
            </a:r>
            <a:r>
              <a:rPr dirty="0"/>
              <a:t>the</a:t>
            </a:r>
            <a:r>
              <a:rPr spc="150" dirty="0"/>
              <a:t> </a:t>
            </a:r>
            <a:r>
              <a:rPr spc="80" dirty="0"/>
              <a:t>Pauli</a:t>
            </a:r>
            <a:r>
              <a:rPr spc="155" dirty="0"/>
              <a:t> </a:t>
            </a:r>
            <a:r>
              <a:rPr dirty="0"/>
              <a:t>exclusion</a:t>
            </a:r>
            <a:r>
              <a:rPr spc="155" dirty="0"/>
              <a:t> </a:t>
            </a:r>
            <a:r>
              <a:rPr dirty="0"/>
              <a:t>principle,</a:t>
            </a:r>
            <a:r>
              <a:rPr spc="160" dirty="0"/>
              <a:t> </a:t>
            </a:r>
            <a:r>
              <a:rPr dirty="0"/>
              <a:t>so</a:t>
            </a:r>
            <a:r>
              <a:rPr spc="150" dirty="0"/>
              <a:t> </a:t>
            </a:r>
            <a:r>
              <a:rPr dirty="0"/>
              <a:t>the</a:t>
            </a:r>
            <a:r>
              <a:rPr spc="150" dirty="0"/>
              <a:t> </a:t>
            </a:r>
            <a:r>
              <a:rPr spc="-10" dirty="0"/>
              <a:t>nucle- 	</a:t>
            </a:r>
            <a:r>
              <a:rPr dirty="0"/>
              <a:t>ons</a:t>
            </a:r>
            <a:r>
              <a:rPr spc="215" dirty="0"/>
              <a:t> </a:t>
            </a:r>
            <a:r>
              <a:rPr dirty="0"/>
              <a:t>fill</a:t>
            </a:r>
            <a:r>
              <a:rPr spc="220" dirty="0"/>
              <a:t> </a:t>
            </a:r>
            <a:r>
              <a:rPr dirty="0"/>
              <a:t>in</a:t>
            </a:r>
            <a:r>
              <a:rPr spc="225" dirty="0"/>
              <a:t> </a:t>
            </a:r>
            <a:r>
              <a:rPr dirty="0"/>
              <a:t>the</a:t>
            </a:r>
            <a:r>
              <a:rPr spc="220" dirty="0"/>
              <a:t> </a:t>
            </a:r>
            <a:r>
              <a:rPr dirty="0"/>
              <a:t>lowest</a:t>
            </a:r>
            <a:r>
              <a:rPr spc="225" dirty="0"/>
              <a:t> </a:t>
            </a:r>
            <a:r>
              <a:rPr dirty="0"/>
              <a:t>available</a:t>
            </a:r>
            <a:r>
              <a:rPr spc="220" dirty="0"/>
              <a:t> </a:t>
            </a:r>
            <a:r>
              <a:rPr dirty="0"/>
              <a:t>energy</a:t>
            </a:r>
            <a:r>
              <a:rPr spc="225" dirty="0"/>
              <a:t> </a:t>
            </a:r>
            <a:r>
              <a:rPr spc="-10" dirty="0"/>
              <a:t>levels.</a:t>
            </a: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spc="25" dirty="0"/>
              <a:t>C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836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12.3.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200275" algn="l"/>
              </a:tabLst>
            </a:pPr>
            <a:r>
              <a:rPr spc="114" dirty="0"/>
              <a:t>What</a:t>
            </a:r>
            <a:r>
              <a:rPr spc="290" dirty="0"/>
              <a:t> </a:t>
            </a:r>
            <a:r>
              <a:rPr dirty="0"/>
              <a:t>does</a:t>
            </a:r>
            <a:r>
              <a:rPr spc="290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dirty="0"/>
              <a:t>shell</a:t>
            </a:r>
            <a:r>
              <a:rPr spc="290" dirty="0"/>
              <a:t> </a:t>
            </a:r>
            <a:r>
              <a:rPr dirty="0"/>
              <a:t>model</a:t>
            </a:r>
            <a:r>
              <a:rPr spc="295" dirty="0"/>
              <a:t> </a:t>
            </a:r>
            <a:r>
              <a:rPr spc="60" dirty="0"/>
              <a:t>take</a:t>
            </a:r>
            <a:r>
              <a:rPr spc="290" dirty="0"/>
              <a:t> </a:t>
            </a:r>
            <a:r>
              <a:rPr dirty="0"/>
              <a:t>into</a:t>
            </a:r>
            <a:r>
              <a:rPr spc="290" dirty="0"/>
              <a:t> </a:t>
            </a:r>
            <a:r>
              <a:rPr dirty="0"/>
              <a:t>account</a:t>
            </a:r>
            <a:r>
              <a:rPr spc="295" dirty="0"/>
              <a:t> </a:t>
            </a:r>
            <a:r>
              <a:rPr spc="114" dirty="0"/>
              <a:t>that</a:t>
            </a:r>
            <a:r>
              <a:rPr spc="290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dirty="0"/>
              <a:t>Fermi</a:t>
            </a:r>
            <a:r>
              <a:rPr spc="290" dirty="0"/>
              <a:t> </a:t>
            </a:r>
            <a:r>
              <a:rPr spc="-25" dirty="0"/>
              <a:t>gas </a:t>
            </a:r>
            <a:r>
              <a:rPr dirty="0"/>
              <a:t>model</a:t>
            </a:r>
            <a:r>
              <a:rPr spc="110" dirty="0"/>
              <a:t> </a:t>
            </a:r>
            <a:r>
              <a:rPr dirty="0"/>
              <a:t>does</a:t>
            </a:r>
            <a:r>
              <a:rPr spc="125" dirty="0"/>
              <a:t> </a:t>
            </a:r>
            <a:r>
              <a:rPr spc="40" dirty="0"/>
              <a:t>not?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The</a:t>
            </a:r>
            <a:r>
              <a:rPr spc="-20" dirty="0"/>
              <a:t> </a:t>
            </a:r>
            <a:r>
              <a:rPr dirty="0"/>
              <a:t>energy</a:t>
            </a:r>
            <a:r>
              <a:rPr spc="-20" dirty="0"/>
              <a:t> </a:t>
            </a:r>
            <a:r>
              <a:rPr dirty="0"/>
              <a:t>levels</a:t>
            </a:r>
            <a:r>
              <a:rPr spc="-20" dirty="0"/>
              <a:t> </a:t>
            </a:r>
            <a:r>
              <a:rPr dirty="0"/>
              <a:t>available</a:t>
            </a:r>
            <a:r>
              <a:rPr spc="-20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spc="130" dirty="0"/>
              <a:t>a</a:t>
            </a:r>
            <a:r>
              <a:rPr spc="-25" dirty="0"/>
              <a:t> </a:t>
            </a:r>
            <a:r>
              <a:rPr dirty="0"/>
              <a:t>proton</a:t>
            </a:r>
            <a:r>
              <a:rPr spc="-15" dirty="0"/>
              <a:t> </a:t>
            </a:r>
            <a:r>
              <a:rPr spc="-30" dirty="0"/>
              <a:t>or</a:t>
            </a:r>
            <a:r>
              <a:rPr spc="-25" dirty="0"/>
              <a:t> </a:t>
            </a:r>
            <a:r>
              <a:rPr dirty="0"/>
              <a:t>neutron</a:t>
            </a:r>
            <a:r>
              <a:rPr spc="-20" dirty="0"/>
              <a:t> </a:t>
            </a:r>
            <a:r>
              <a:rPr spc="55" dirty="0"/>
              <a:t>are</a:t>
            </a:r>
            <a:r>
              <a:rPr spc="-25" dirty="0"/>
              <a:t> </a:t>
            </a:r>
            <a:r>
              <a:rPr spc="-10" dirty="0"/>
              <a:t>quantized.</a:t>
            </a:r>
          </a:p>
          <a:p>
            <a:pPr marL="39370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dirty="0"/>
              <a:t>A</a:t>
            </a:r>
            <a:r>
              <a:rPr spc="180" dirty="0"/>
              <a:t> </a:t>
            </a:r>
            <a:r>
              <a:rPr dirty="0"/>
              <a:t>nucleus</a:t>
            </a:r>
            <a:r>
              <a:rPr spc="185" dirty="0"/>
              <a:t> </a:t>
            </a:r>
            <a:r>
              <a:rPr spc="50" dirty="0"/>
              <a:t>with</a:t>
            </a:r>
            <a:r>
              <a:rPr spc="190" dirty="0"/>
              <a:t> </a:t>
            </a:r>
            <a:r>
              <a:rPr spc="70" dirty="0"/>
              <a:t>its</a:t>
            </a:r>
            <a:r>
              <a:rPr spc="190" dirty="0"/>
              <a:t> </a:t>
            </a:r>
            <a:r>
              <a:rPr dirty="0"/>
              <a:t>highest-level</a:t>
            </a:r>
            <a:r>
              <a:rPr spc="190" dirty="0"/>
              <a:t> </a:t>
            </a:r>
            <a:r>
              <a:rPr dirty="0"/>
              <a:t>shells</a:t>
            </a:r>
            <a:r>
              <a:rPr spc="190" dirty="0"/>
              <a:t> </a:t>
            </a:r>
            <a:r>
              <a:rPr dirty="0"/>
              <a:t>completely</a:t>
            </a:r>
            <a:r>
              <a:rPr spc="190" dirty="0"/>
              <a:t> </a:t>
            </a:r>
            <a:r>
              <a:rPr dirty="0"/>
              <a:t>filled</a:t>
            </a:r>
            <a:r>
              <a:rPr spc="190" dirty="0"/>
              <a:t> </a:t>
            </a:r>
            <a:r>
              <a:rPr dirty="0"/>
              <a:t>in</a:t>
            </a:r>
            <a:r>
              <a:rPr spc="190" dirty="0"/>
              <a:t> </a:t>
            </a:r>
            <a:r>
              <a:rPr spc="-20" dirty="0"/>
              <a:t>more 	</a:t>
            </a:r>
            <a:r>
              <a:rPr spc="50" dirty="0"/>
              <a:t>stable</a:t>
            </a:r>
            <a:r>
              <a:rPr spc="140" dirty="0"/>
              <a:t> </a:t>
            </a:r>
            <a:r>
              <a:rPr spc="70" dirty="0"/>
              <a:t>than</a:t>
            </a:r>
            <a:r>
              <a:rPr spc="145" dirty="0"/>
              <a:t> </a:t>
            </a:r>
            <a:r>
              <a:rPr spc="130" dirty="0"/>
              <a:t>a</a:t>
            </a:r>
            <a:r>
              <a:rPr spc="150" dirty="0"/>
              <a:t> </a:t>
            </a:r>
            <a:r>
              <a:rPr dirty="0"/>
              <a:t>nucleus</a:t>
            </a:r>
            <a:r>
              <a:rPr spc="150" dirty="0"/>
              <a:t> </a:t>
            </a:r>
            <a:r>
              <a:rPr spc="50" dirty="0"/>
              <a:t>with</a:t>
            </a:r>
            <a:r>
              <a:rPr spc="150" dirty="0"/>
              <a:t> </a:t>
            </a:r>
            <a:r>
              <a:rPr spc="130" dirty="0"/>
              <a:t>a</a:t>
            </a:r>
            <a:r>
              <a:rPr spc="145" dirty="0"/>
              <a:t> </a:t>
            </a:r>
            <a:r>
              <a:rPr spc="90" dirty="0"/>
              <a:t>partially</a:t>
            </a:r>
            <a:r>
              <a:rPr spc="150" dirty="0"/>
              <a:t> </a:t>
            </a:r>
            <a:r>
              <a:rPr dirty="0"/>
              <a:t>filled</a:t>
            </a:r>
            <a:r>
              <a:rPr spc="150" dirty="0"/>
              <a:t> </a:t>
            </a:r>
            <a:r>
              <a:rPr spc="-10" dirty="0"/>
              <a:t>shell.</a:t>
            </a: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  <a:tab pos="1424940" algn="l"/>
                <a:tab pos="2229485" algn="l"/>
                <a:tab pos="2747645" algn="l"/>
                <a:tab pos="3660140" algn="l"/>
                <a:tab pos="4336415" algn="l"/>
                <a:tab pos="4775835" algn="l"/>
                <a:tab pos="5215890" algn="l"/>
                <a:tab pos="6701155" algn="l"/>
                <a:tab pos="7854315" algn="l"/>
              </a:tabLst>
            </a:pPr>
            <a:r>
              <a:rPr spc="-10" dirty="0"/>
              <a:t>Energy</a:t>
            </a:r>
            <a:r>
              <a:rPr dirty="0"/>
              <a:t>	</a:t>
            </a:r>
            <a:r>
              <a:rPr spc="-10" dirty="0"/>
              <a:t>levels</a:t>
            </a:r>
            <a:r>
              <a:rPr dirty="0"/>
              <a:t>	</a:t>
            </a:r>
            <a:r>
              <a:rPr spc="30" dirty="0"/>
              <a:t>are</a:t>
            </a:r>
            <a:r>
              <a:rPr dirty="0"/>
              <a:t>	</a:t>
            </a:r>
            <a:r>
              <a:rPr spc="65" dirty="0"/>
              <a:t>subtly</a:t>
            </a:r>
            <a:r>
              <a:rPr dirty="0"/>
              <a:t>	</a:t>
            </a:r>
            <a:r>
              <a:rPr spc="45" dirty="0"/>
              <a:t>split</a:t>
            </a:r>
            <a:r>
              <a:rPr dirty="0"/>
              <a:t>	</a:t>
            </a:r>
            <a:r>
              <a:rPr spc="35" dirty="0"/>
              <a:t>by</a:t>
            </a:r>
            <a:r>
              <a:rPr dirty="0"/>
              <a:t>	</a:t>
            </a:r>
            <a:r>
              <a:rPr spc="40" dirty="0"/>
              <a:t>an</a:t>
            </a:r>
            <a:r>
              <a:rPr dirty="0"/>
              <a:t>	</a:t>
            </a:r>
            <a:r>
              <a:rPr spc="-10" dirty="0"/>
              <a:t>interaction</a:t>
            </a:r>
            <a:r>
              <a:rPr dirty="0"/>
              <a:t>	</a:t>
            </a:r>
            <a:r>
              <a:rPr spc="-10" dirty="0"/>
              <a:t>between</a:t>
            </a:r>
            <a:r>
              <a:rPr dirty="0"/>
              <a:t>	</a:t>
            </a:r>
            <a:r>
              <a:rPr spc="-25" dirty="0"/>
              <a:t>the 	</a:t>
            </a:r>
            <a:r>
              <a:rPr spc="50" dirty="0"/>
              <a:t>orbital</a:t>
            </a:r>
            <a:r>
              <a:rPr spc="190" dirty="0"/>
              <a:t> </a:t>
            </a:r>
            <a:r>
              <a:rPr spc="55" dirty="0"/>
              <a:t>and</a:t>
            </a:r>
            <a:r>
              <a:rPr spc="200" dirty="0"/>
              <a:t> </a:t>
            </a:r>
            <a:r>
              <a:rPr dirty="0"/>
              <a:t>spin</a:t>
            </a:r>
            <a:r>
              <a:rPr spc="200" dirty="0"/>
              <a:t> </a:t>
            </a:r>
            <a:r>
              <a:rPr dirty="0"/>
              <a:t>contributions</a:t>
            </a:r>
            <a:r>
              <a:rPr spc="195" dirty="0"/>
              <a:t> </a:t>
            </a:r>
            <a:r>
              <a:rPr dirty="0"/>
              <a:t>to</a:t>
            </a:r>
            <a:r>
              <a:rPr spc="200" dirty="0"/>
              <a:t> </a:t>
            </a:r>
            <a:r>
              <a:rPr spc="65" dirty="0"/>
              <a:t>angular</a:t>
            </a:r>
            <a:r>
              <a:rPr spc="200" dirty="0"/>
              <a:t> </a:t>
            </a:r>
            <a:r>
              <a:rPr spc="-10" dirty="0"/>
              <a:t>momentum.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5A619F6-55EF-B9BE-8212-E2780D943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AF69F5-0934-299F-4947-25BD9E88B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338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102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8365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12.3.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200275" algn="l"/>
              </a:tabLst>
            </a:pPr>
            <a:r>
              <a:rPr spc="114" dirty="0"/>
              <a:t>What</a:t>
            </a:r>
            <a:r>
              <a:rPr spc="290" dirty="0"/>
              <a:t> </a:t>
            </a:r>
            <a:r>
              <a:rPr dirty="0"/>
              <a:t>does</a:t>
            </a:r>
            <a:r>
              <a:rPr spc="290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dirty="0"/>
              <a:t>shell</a:t>
            </a:r>
            <a:r>
              <a:rPr spc="290" dirty="0"/>
              <a:t> </a:t>
            </a:r>
            <a:r>
              <a:rPr dirty="0"/>
              <a:t>model</a:t>
            </a:r>
            <a:r>
              <a:rPr spc="295" dirty="0"/>
              <a:t> </a:t>
            </a:r>
            <a:r>
              <a:rPr spc="60" dirty="0"/>
              <a:t>take</a:t>
            </a:r>
            <a:r>
              <a:rPr spc="290" dirty="0"/>
              <a:t> </a:t>
            </a:r>
            <a:r>
              <a:rPr dirty="0"/>
              <a:t>into</a:t>
            </a:r>
            <a:r>
              <a:rPr spc="290" dirty="0"/>
              <a:t> </a:t>
            </a:r>
            <a:r>
              <a:rPr dirty="0"/>
              <a:t>account</a:t>
            </a:r>
            <a:r>
              <a:rPr spc="295" dirty="0"/>
              <a:t> </a:t>
            </a:r>
            <a:r>
              <a:rPr spc="114" dirty="0"/>
              <a:t>that</a:t>
            </a:r>
            <a:r>
              <a:rPr spc="290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dirty="0"/>
              <a:t>Fermi</a:t>
            </a:r>
            <a:r>
              <a:rPr spc="290" dirty="0"/>
              <a:t> </a:t>
            </a:r>
            <a:r>
              <a:rPr spc="-25" dirty="0"/>
              <a:t>gas </a:t>
            </a:r>
            <a:r>
              <a:rPr dirty="0"/>
              <a:t>model</a:t>
            </a:r>
            <a:r>
              <a:rPr spc="110" dirty="0"/>
              <a:t> </a:t>
            </a:r>
            <a:r>
              <a:rPr dirty="0"/>
              <a:t>does</a:t>
            </a:r>
            <a:r>
              <a:rPr spc="125" dirty="0"/>
              <a:t> </a:t>
            </a:r>
            <a:r>
              <a:rPr spc="40" dirty="0"/>
              <a:t>not?</a:t>
            </a:r>
            <a:r>
              <a:rPr dirty="0"/>
              <a:t>	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The</a:t>
            </a:r>
            <a:r>
              <a:rPr spc="-20" dirty="0"/>
              <a:t> </a:t>
            </a:r>
            <a:r>
              <a:rPr dirty="0"/>
              <a:t>energy</a:t>
            </a:r>
            <a:r>
              <a:rPr spc="-20" dirty="0"/>
              <a:t> </a:t>
            </a:r>
            <a:r>
              <a:rPr dirty="0"/>
              <a:t>levels</a:t>
            </a:r>
            <a:r>
              <a:rPr spc="-20" dirty="0"/>
              <a:t> </a:t>
            </a:r>
            <a:r>
              <a:rPr dirty="0"/>
              <a:t>available</a:t>
            </a:r>
            <a:r>
              <a:rPr spc="-20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spc="130" dirty="0"/>
              <a:t>a</a:t>
            </a:r>
            <a:r>
              <a:rPr spc="-25" dirty="0"/>
              <a:t> </a:t>
            </a:r>
            <a:r>
              <a:rPr dirty="0"/>
              <a:t>proton</a:t>
            </a:r>
            <a:r>
              <a:rPr spc="-15" dirty="0"/>
              <a:t> </a:t>
            </a:r>
            <a:r>
              <a:rPr spc="-30" dirty="0"/>
              <a:t>or</a:t>
            </a:r>
            <a:r>
              <a:rPr spc="-25" dirty="0"/>
              <a:t> </a:t>
            </a:r>
            <a:r>
              <a:rPr dirty="0"/>
              <a:t>neutron</a:t>
            </a:r>
            <a:r>
              <a:rPr spc="-20" dirty="0"/>
              <a:t> </a:t>
            </a:r>
            <a:r>
              <a:rPr spc="55" dirty="0"/>
              <a:t>are</a:t>
            </a:r>
            <a:r>
              <a:rPr spc="-25" dirty="0"/>
              <a:t> </a:t>
            </a:r>
            <a:r>
              <a:rPr spc="-10" dirty="0"/>
              <a:t>quantized.</a:t>
            </a:r>
          </a:p>
          <a:p>
            <a:pPr marL="393700" marR="5080" indent="-35814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dirty="0"/>
              <a:t>A</a:t>
            </a:r>
            <a:r>
              <a:rPr spc="180" dirty="0"/>
              <a:t> </a:t>
            </a:r>
            <a:r>
              <a:rPr dirty="0"/>
              <a:t>nucleus</a:t>
            </a:r>
            <a:r>
              <a:rPr spc="185" dirty="0"/>
              <a:t> </a:t>
            </a:r>
            <a:r>
              <a:rPr spc="50" dirty="0"/>
              <a:t>with</a:t>
            </a:r>
            <a:r>
              <a:rPr spc="190" dirty="0"/>
              <a:t> </a:t>
            </a:r>
            <a:r>
              <a:rPr spc="70" dirty="0"/>
              <a:t>its</a:t>
            </a:r>
            <a:r>
              <a:rPr spc="190" dirty="0"/>
              <a:t> </a:t>
            </a:r>
            <a:r>
              <a:rPr dirty="0"/>
              <a:t>highest-level</a:t>
            </a:r>
            <a:r>
              <a:rPr spc="190" dirty="0"/>
              <a:t> </a:t>
            </a:r>
            <a:r>
              <a:rPr dirty="0"/>
              <a:t>shells</a:t>
            </a:r>
            <a:r>
              <a:rPr spc="190" dirty="0"/>
              <a:t> </a:t>
            </a:r>
            <a:r>
              <a:rPr dirty="0"/>
              <a:t>completely</a:t>
            </a:r>
            <a:r>
              <a:rPr spc="190" dirty="0"/>
              <a:t> </a:t>
            </a:r>
            <a:r>
              <a:rPr dirty="0"/>
              <a:t>filled</a:t>
            </a:r>
            <a:r>
              <a:rPr spc="190" dirty="0"/>
              <a:t> </a:t>
            </a:r>
            <a:r>
              <a:rPr dirty="0"/>
              <a:t>in</a:t>
            </a:r>
            <a:r>
              <a:rPr spc="190" dirty="0"/>
              <a:t> </a:t>
            </a:r>
            <a:r>
              <a:rPr spc="-20" dirty="0"/>
              <a:t>more 	</a:t>
            </a:r>
            <a:r>
              <a:rPr spc="50" dirty="0"/>
              <a:t>stable</a:t>
            </a:r>
            <a:r>
              <a:rPr spc="140" dirty="0"/>
              <a:t> </a:t>
            </a:r>
            <a:r>
              <a:rPr spc="70" dirty="0"/>
              <a:t>than</a:t>
            </a:r>
            <a:r>
              <a:rPr spc="145" dirty="0"/>
              <a:t> </a:t>
            </a:r>
            <a:r>
              <a:rPr spc="130" dirty="0"/>
              <a:t>a</a:t>
            </a:r>
            <a:r>
              <a:rPr spc="150" dirty="0"/>
              <a:t> </a:t>
            </a:r>
            <a:r>
              <a:rPr dirty="0"/>
              <a:t>nucleus</a:t>
            </a:r>
            <a:r>
              <a:rPr spc="150" dirty="0"/>
              <a:t> </a:t>
            </a:r>
            <a:r>
              <a:rPr spc="50" dirty="0"/>
              <a:t>with</a:t>
            </a:r>
            <a:r>
              <a:rPr spc="150" dirty="0"/>
              <a:t> </a:t>
            </a:r>
            <a:r>
              <a:rPr spc="130" dirty="0"/>
              <a:t>a</a:t>
            </a:r>
            <a:r>
              <a:rPr spc="145" dirty="0"/>
              <a:t> </a:t>
            </a:r>
            <a:r>
              <a:rPr spc="90" dirty="0"/>
              <a:t>partially</a:t>
            </a:r>
            <a:r>
              <a:rPr spc="150" dirty="0"/>
              <a:t> </a:t>
            </a:r>
            <a:r>
              <a:rPr dirty="0"/>
              <a:t>filled</a:t>
            </a:r>
            <a:r>
              <a:rPr spc="150" dirty="0"/>
              <a:t> </a:t>
            </a:r>
            <a:r>
              <a:rPr spc="-10" dirty="0"/>
              <a:t>shell.</a:t>
            </a:r>
          </a:p>
          <a:p>
            <a:pPr marL="39370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  <a:tab pos="1424940" algn="l"/>
                <a:tab pos="2229485" algn="l"/>
                <a:tab pos="2748280" algn="l"/>
                <a:tab pos="3660140" algn="l"/>
                <a:tab pos="4336415" algn="l"/>
                <a:tab pos="4775835" algn="l"/>
                <a:tab pos="5215890" algn="l"/>
                <a:tab pos="6701155" algn="l"/>
                <a:tab pos="7854315" algn="l"/>
              </a:tabLst>
            </a:pPr>
            <a:r>
              <a:rPr spc="-10" dirty="0"/>
              <a:t>Energy</a:t>
            </a:r>
            <a:r>
              <a:rPr dirty="0"/>
              <a:t>	</a:t>
            </a:r>
            <a:r>
              <a:rPr spc="-10" dirty="0"/>
              <a:t>levels</a:t>
            </a:r>
            <a:r>
              <a:rPr dirty="0"/>
              <a:t>	</a:t>
            </a:r>
            <a:r>
              <a:rPr spc="30" dirty="0"/>
              <a:t>are</a:t>
            </a:r>
            <a:r>
              <a:rPr dirty="0"/>
              <a:t>	</a:t>
            </a:r>
            <a:r>
              <a:rPr spc="65" dirty="0"/>
              <a:t>subtly</a:t>
            </a:r>
            <a:r>
              <a:rPr dirty="0"/>
              <a:t>	</a:t>
            </a:r>
            <a:r>
              <a:rPr spc="35" dirty="0"/>
              <a:t>split</a:t>
            </a:r>
            <a:r>
              <a:rPr dirty="0"/>
              <a:t>	</a:t>
            </a:r>
            <a:r>
              <a:rPr spc="35" dirty="0"/>
              <a:t>by</a:t>
            </a:r>
            <a:r>
              <a:rPr dirty="0"/>
              <a:t>	</a:t>
            </a:r>
            <a:r>
              <a:rPr spc="40" dirty="0"/>
              <a:t>an</a:t>
            </a:r>
            <a:r>
              <a:rPr dirty="0"/>
              <a:t>	</a:t>
            </a:r>
            <a:r>
              <a:rPr spc="-10" dirty="0"/>
              <a:t>interaction</a:t>
            </a:r>
            <a:r>
              <a:rPr dirty="0"/>
              <a:t>	</a:t>
            </a:r>
            <a:r>
              <a:rPr spc="-10" dirty="0"/>
              <a:t>between</a:t>
            </a:r>
            <a:r>
              <a:rPr dirty="0"/>
              <a:t>	</a:t>
            </a:r>
            <a:r>
              <a:rPr spc="-25" dirty="0"/>
              <a:t>the 	</a:t>
            </a:r>
            <a:r>
              <a:rPr spc="50" dirty="0"/>
              <a:t>orbital</a:t>
            </a:r>
            <a:r>
              <a:rPr spc="190" dirty="0"/>
              <a:t> </a:t>
            </a:r>
            <a:r>
              <a:rPr spc="55" dirty="0"/>
              <a:t>and</a:t>
            </a:r>
            <a:r>
              <a:rPr spc="200" dirty="0"/>
              <a:t> </a:t>
            </a:r>
            <a:r>
              <a:rPr dirty="0"/>
              <a:t>spin</a:t>
            </a:r>
            <a:r>
              <a:rPr spc="200" dirty="0"/>
              <a:t> </a:t>
            </a:r>
            <a:r>
              <a:rPr dirty="0"/>
              <a:t>contributions</a:t>
            </a:r>
            <a:r>
              <a:rPr spc="195" dirty="0"/>
              <a:t> </a:t>
            </a:r>
            <a:r>
              <a:rPr dirty="0"/>
              <a:t>to</a:t>
            </a:r>
            <a:r>
              <a:rPr spc="200" dirty="0"/>
              <a:t> </a:t>
            </a:r>
            <a:r>
              <a:rPr spc="65" dirty="0"/>
              <a:t>angular</a:t>
            </a:r>
            <a:r>
              <a:rPr spc="200" dirty="0"/>
              <a:t> </a:t>
            </a:r>
            <a:r>
              <a:rPr spc="-10" dirty="0"/>
              <a:t>momentum.</a:t>
            </a: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spc="-50" dirty="0"/>
              <a:t>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03975" y="878291"/>
            <a:ext cx="317055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878291"/>
            <a:ext cx="4006215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12.4</a:t>
            </a:r>
            <a:r>
              <a:rPr sz="1700" b="1" dirty="0">
                <a:latin typeface="Georgia"/>
                <a:cs typeface="Georgia"/>
              </a:rPr>
              <a:t>	Three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Types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of</a:t>
            </a:r>
            <a:r>
              <a:rPr sz="1700" b="1" spc="65" dirty="0">
                <a:latin typeface="Georgia"/>
                <a:cs typeface="Georgia"/>
              </a:rPr>
              <a:t> </a:t>
            </a:r>
            <a:r>
              <a:rPr sz="1700" b="1" spc="-25" dirty="0">
                <a:latin typeface="Georgia"/>
                <a:cs typeface="Georgia"/>
              </a:rPr>
              <a:t>Nuclear</a:t>
            </a:r>
            <a:r>
              <a:rPr sz="1700" b="1" spc="60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Decay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27976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5001260" algn="l"/>
                <a:tab pos="6730365" algn="l"/>
              </a:tabLst>
            </a:pPr>
            <a:r>
              <a:rPr dirty="0"/>
              <a:t>A</a:t>
            </a:r>
            <a:r>
              <a:rPr spc="290" dirty="0"/>
              <a:t> </a:t>
            </a:r>
            <a:r>
              <a:rPr dirty="0"/>
              <a:t>polonium</a:t>
            </a:r>
            <a:r>
              <a:rPr spc="300" dirty="0"/>
              <a:t> </a:t>
            </a:r>
            <a:r>
              <a:rPr dirty="0"/>
              <a:t>nucleus,</a:t>
            </a:r>
            <a:r>
              <a:rPr spc="335" dirty="0"/>
              <a:t> </a:t>
            </a:r>
            <a:r>
              <a:rPr sz="3075" baseline="24390" dirty="0"/>
              <a:t>210</a:t>
            </a:r>
            <a:r>
              <a:rPr sz="2450" dirty="0"/>
              <a:t>Po,</a:t>
            </a:r>
            <a:r>
              <a:rPr sz="2450" spc="325" dirty="0"/>
              <a:t> </a:t>
            </a:r>
            <a:r>
              <a:rPr sz="2450" dirty="0"/>
              <a:t>undergoes</a:t>
            </a:r>
            <a:r>
              <a:rPr sz="2450" spc="300" dirty="0"/>
              <a:t> </a:t>
            </a:r>
            <a:r>
              <a:rPr sz="2450" spc="65" dirty="0"/>
              <a:t>alpha</a:t>
            </a:r>
            <a:r>
              <a:rPr sz="2450" spc="300" dirty="0"/>
              <a:t> </a:t>
            </a:r>
            <a:r>
              <a:rPr sz="2450" spc="-10" dirty="0"/>
              <a:t>decay.</a:t>
            </a:r>
            <a:r>
              <a:rPr sz="2450" dirty="0"/>
              <a:t>	</a:t>
            </a:r>
            <a:r>
              <a:rPr sz="2450" spc="114" dirty="0"/>
              <a:t>What</a:t>
            </a:r>
            <a:r>
              <a:rPr sz="2450" spc="260" dirty="0"/>
              <a:t> </a:t>
            </a:r>
            <a:r>
              <a:rPr sz="2450" dirty="0"/>
              <a:t>is</a:t>
            </a:r>
            <a:r>
              <a:rPr sz="2450" spc="254" dirty="0"/>
              <a:t> </a:t>
            </a:r>
            <a:r>
              <a:rPr sz="2450" spc="-25" dirty="0"/>
              <a:t>the </a:t>
            </a:r>
            <a:r>
              <a:rPr sz="2450" dirty="0"/>
              <a:t>mass</a:t>
            </a:r>
            <a:r>
              <a:rPr sz="2450" spc="225" dirty="0"/>
              <a:t> </a:t>
            </a:r>
            <a:r>
              <a:rPr sz="2450" dirty="0"/>
              <a:t>number</a:t>
            </a:r>
            <a:r>
              <a:rPr sz="2450" spc="225" dirty="0"/>
              <a:t> </a:t>
            </a:r>
            <a:r>
              <a:rPr sz="2450" dirty="0"/>
              <a:t>of</a:t>
            </a:r>
            <a:r>
              <a:rPr sz="2450" spc="235" dirty="0"/>
              <a:t> </a:t>
            </a:r>
            <a:r>
              <a:rPr sz="2450" dirty="0"/>
              <a:t>the</a:t>
            </a:r>
            <a:r>
              <a:rPr sz="2450" spc="229" dirty="0"/>
              <a:t> </a:t>
            </a:r>
            <a:r>
              <a:rPr sz="2450" dirty="0"/>
              <a:t>daughter</a:t>
            </a:r>
            <a:r>
              <a:rPr sz="2450" spc="235" dirty="0"/>
              <a:t> </a:t>
            </a:r>
            <a:r>
              <a:rPr sz="2450" spc="-10" dirty="0"/>
              <a:t>nucleus?</a:t>
            </a:r>
            <a:r>
              <a:rPr sz="2450" dirty="0"/>
              <a:t>	(Choose</a:t>
            </a:r>
            <a:r>
              <a:rPr sz="2450" spc="185" dirty="0"/>
              <a:t> </a:t>
            </a:r>
            <a:r>
              <a:rPr sz="2450" spc="-20" dirty="0"/>
              <a:t>one.)</a:t>
            </a:r>
            <a:endParaRPr sz="2450"/>
          </a:p>
        </p:txBody>
      </p:sp>
      <p:sp>
        <p:nvSpPr>
          <p:cNvPr id="5" name="object 5"/>
          <p:cNvSpPr txBox="1"/>
          <p:nvPr/>
        </p:nvSpPr>
        <p:spPr>
          <a:xfrm>
            <a:off x="715137" y="2106821"/>
            <a:ext cx="83439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Garamond"/>
                <a:cs typeface="Garamond"/>
              </a:rPr>
              <a:t>206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Garamond"/>
                <a:cs typeface="Garamond"/>
              </a:rPr>
              <a:t>208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Garamond"/>
                <a:cs typeface="Garamond"/>
              </a:rPr>
              <a:t>209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Garamond"/>
                <a:cs typeface="Garamond"/>
              </a:rPr>
              <a:t>210</a:t>
            </a:r>
            <a:endParaRPr sz="2450">
              <a:latin typeface="Garamond"/>
              <a:cs typeface="Garamond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-25" dirty="0">
                <a:latin typeface="Garamond"/>
                <a:cs typeface="Garamond"/>
              </a:rPr>
              <a:t>211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27976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5001260" algn="l"/>
                <a:tab pos="6730365" algn="l"/>
              </a:tabLst>
            </a:pPr>
            <a:r>
              <a:rPr dirty="0"/>
              <a:t>A</a:t>
            </a:r>
            <a:r>
              <a:rPr spc="290" dirty="0"/>
              <a:t> </a:t>
            </a:r>
            <a:r>
              <a:rPr dirty="0"/>
              <a:t>polonium</a:t>
            </a:r>
            <a:r>
              <a:rPr spc="300" dirty="0"/>
              <a:t> </a:t>
            </a:r>
            <a:r>
              <a:rPr dirty="0"/>
              <a:t>nucleus,</a:t>
            </a:r>
            <a:r>
              <a:rPr spc="335" dirty="0"/>
              <a:t> </a:t>
            </a:r>
            <a:r>
              <a:rPr sz="3075" baseline="24390" dirty="0"/>
              <a:t>210</a:t>
            </a:r>
            <a:r>
              <a:rPr sz="2450" dirty="0"/>
              <a:t>Po,</a:t>
            </a:r>
            <a:r>
              <a:rPr sz="2450" spc="325" dirty="0"/>
              <a:t> </a:t>
            </a:r>
            <a:r>
              <a:rPr sz="2450" dirty="0"/>
              <a:t>undergoes</a:t>
            </a:r>
            <a:r>
              <a:rPr sz="2450" spc="300" dirty="0"/>
              <a:t> </a:t>
            </a:r>
            <a:r>
              <a:rPr sz="2450" spc="65" dirty="0"/>
              <a:t>alpha</a:t>
            </a:r>
            <a:r>
              <a:rPr sz="2450" spc="300" dirty="0"/>
              <a:t> </a:t>
            </a:r>
            <a:r>
              <a:rPr sz="2450" spc="-10" dirty="0"/>
              <a:t>decay.</a:t>
            </a:r>
            <a:r>
              <a:rPr sz="2450" dirty="0"/>
              <a:t>	</a:t>
            </a:r>
            <a:r>
              <a:rPr sz="2450" spc="114" dirty="0"/>
              <a:t>What</a:t>
            </a:r>
            <a:r>
              <a:rPr sz="2450" spc="260" dirty="0"/>
              <a:t> </a:t>
            </a:r>
            <a:r>
              <a:rPr sz="2450" dirty="0"/>
              <a:t>is</a:t>
            </a:r>
            <a:r>
              <a:rPr sz="2450" spc="254" dirty="0"/>
              <a:t> </a:t>
            </a:r>
            <a:r>
              <a:rPr sz="2450" spc="-25" dirty="0"/>
              <a:t>the </a:t>
            </a:r>
            <a:r>
              <a:rPr sz="2450" dirty="0"/>
              <a:t>mass</a:t>
            </a:r>
            <a:r>
              <a:rPr sz="2450" spc="225" dirty="0"/>
              <a:t> </a:t>
            </a:r>
            <a:r>
              <a:rPr sz="2450" dirty="0"/>
              <a:t>number</a:t>
            </a:r>
            <a:r>
              <a:rPr sz="2450" spc="225" dirty="0"/>
              <a:t> </a:t>
            </a:r>
            <a:r>
              <a:rPr sz="2450" dirty="0"/>
              <a:t>of</a:t>
            </a:r>
            <a:r>
              <a:rPr sz="2450" spc="235" dirty="0"/>
              <a:t> </a:t>
            </a:r>
            <a:r>
              <a:rPr sz="2450" dirty="0"/>
              <a:t>the</a:t>
            </a:r>
            <a:r>
              <a:rPr sz="2450" spc="229" dirty="0"/>
              <a:t> </a:t>
            </a:r>
            <a:r>
              <a:rPr sz="2450" dirty="0"/>
              <a:t>daughter</a:t>
            </a:r>
            <a:r>
              <a:rPr sz="2450" spc="235" dirty="0"/>
              <a:t> </a:t>
            </a:r>
            <a:r>
              <a:rPr sz="2450" spc="-10" dirty="0"/>
              <a:t>nucleus?</a:t>
            </a:r>
            <a:r>
              <a:rPr sz="2450" dirty="0"/>
              <a:t>	(Choose</a:t>
            </a:r>
            <a:r>
              <a:rPr sz="2450" spc="185" dirty="0"/>
              <a:t> </a:t>
            </a:r>
            <a:r>
              <a:rPr sz="2450" spc="-20" dirty="0"/>
              <a:t>one.)</a:t>
            </a:r>
            <a:endParaRPr sz="2450"/>
          </a:p>
        </p:txBody>
      </p:sp>
      <p:sp>
        <p:nvSpPr>
          <p:cNvPr id="5" name="object 5"/>
          <p:cNvSpPr txBox="1"/>
          <p:nvPr/>
        </p:nvSpPr>
        <p:spPr>
          <a:xfrm>
            <a:off x="707758" y="2106821"/>
            <a:ext cx="1852930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-25" dirty="0">
                <a:latin typeface="Garamond"/>
                <a:cs typeface="Garamond"/>
              </a:rPr>
              <a:t>206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25" dirty="0">
                <a:latin typeface="Garamond"/>
                <a:cs typeface="Garamond"/>
              </a:rPr>
              <a:t>208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25" dirty="0">
                <a:latin typeface="Garamond"/>
                <a:cs typeface="Garamond"/>
              </a:rPr>
              <a:t>209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-25" dirty="0">
                <a:latin typeface="Garamond"/>
                <a:cs typeface="Garamond"/>
              </a:rPr>
              <a:t>210</a:t>
            </a:r>
            <a:endParaRPr sz="2450">
              <a:latin typeface="Garamond"/>
              <a:cs typeface="Garamond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-25" dirty="0">
                <a:latin typeface="Garamond"/>
                <a:cs typeface="Garamond"/>
              </a:rPr>
              <a:t>211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897890" algn="l"/>
                <a:tab pos="1177925" algn="l"/>
                <a:tab pos="2146935" algn="l"/>
                <a:tab pos="2600960" algn="l"/>
                <a:tab pos="3253104" algn="l"/>
                <a:tab pos="3875404" algn="l"/>
                <a:tab pos="4155440" algn="l"/>
                <a:tab pos="5356860" algn="l"/>
                <a:tab pos="6222365" algn="l"/>
                <a:tab pos="6588759" algn="l"/>
                <a:tab pos="7124065" algn="l"/>
              </a:tabLst>
            </a:pPr>
            <a:r>
              <a:rPr spc="-20" dirty="0"/>
              <a:t>When</a:t>
            </a:r>
            <a:r>
              <a:rPr dirty="0"/>
              <a:t>	</a:t>
            </a:r>
            <a:r>
              <a:rPr spc="80" dirty="0"/>
              <a:t>a</a:t>
            </a:r>
            <a:r>
              <a:rPr dirty="0"/>
              <a:t>	</a:t>
            </a:r>
            <a:r>
              <a:rPr spc="-10" dirty="0"/>
              <a:t>proton</a:t>
            </a:r>
            <a:r>
              <a:rPr dirty="0"/>
              <a:t>	</a:t>
            </a:r>
            <a:r>
              <a:rPr spc="-10" dirty="0"/>
              <a:t>changes</a:t>
            </a:r>
            <a:r>
              <a:rPr dirty="0"/>
              <a:t>	</a:t>
            </a:r>
            <a:r>
              <a:rPr spc="-20" dirty="0"/>
              <a:t>into</a:t>
            </a:r>
            <a:r>
              <a:rPr dirty="0"/>
              <a:t>	</a:t>
            </a:r>
            <a:r>
              <a:rPr spc="80" dirty="0"/>
              <a:t>a</a:t>
            </a:r>
            <a:r>
              <a:rPr dirty="0"/>
              <a:t>	</a:t>
            </a:r>
            <a:r>
              <a:rPr spc="-10" dirty="0"/>
              <a:t>neutron,</a:t>
            </a:r>
            <a:r>
              <a:rPr dirty="0"/>
              <a:t>	</a:t>
            </a:r>
            <a:r>
              <a:rPr spc="-10" dirty="0"/>
              <a:t>which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30" dirty="0"/>
              <a:t>following </a:t>
            </a:r>
            <a:r>
              <a:rPr dirty="0"/>
              <a:t>might</a:t>
            </a:r>
            <a:r>
              <a:rPr spc="260" dirty="0"/>
              <a:t> </a:t>
            </a:r>
            <a:r>
              <a:rPr dirty="0"/>
              <a:t>also</a:t>
            </a:r>
            <a:r>
              <a:rPr spc="270" dirty="0"/>
              <a:t> </a:t>
            </a:r>
            <a:r>
              <a:rPr spc="40" dirty="0"/>
              <a:t>happen?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3700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A</a:t>
            </a:r>
            <a:r>
              <a:rPr spc="245" dirty="0"/>
              <a:t> </a:t>
            </a:r>
            <a:r>
              <a:rPr dirty="0"/>
              <a:t>positron</a:t>
            </a:r>
            <a:r>
              <a:rPr spc="250" dirty="0"/>
              <a:t> </a:t>
            </a:r>
            <a:r>
              <a:rPr dirty="0"/>
              <a:t>might</a:t>
            </a:r>
            <a:r>
              <a:rPr spc="245" dirty="0"/>
              <a:t> </a:t>
            </a:r>
            <a:r>
              <a:rPr dirty="0"/>
              <a:t>be</a:t>
            </a:r>
            <a:r>
              <a:rPr spc="245" dirty="0"/>
              <a:t> </a:t>
            </a:r>
            <a:r>
              <a:rPr spc="45" dirty="0"/>
              <a:t>emitted.</a:t>
            </a:r>
          </a:p>
          <a:p>
            <a:pPr marL="393700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An</a:t>
            </a:r>
            <a:r>
              <a:rPr spc="229" dirty="0"/>
              <a:t> </a:t>
            </a:r>
            <a:r>
              <a:rPr dirty="0"/>
              <a:t>electron</a:t>
            </a:r>
            <a:r>
              <a:rPr spc="235" dirty="0"/>
              <a:t> </a:t>
            </a:r>
            <a:r>
              <a:rPr dirty="0"/>
              <a:t>might</a:t>
            </a:r>
            <a:r>
              <a:rPr spc="229" dirty="0"/>
              <a:t> </a:t>
            </a:r>
            <a:r>
              <a:rPr dirty="0"/>
              <a:t>be</a:t>
            </a:r>
            <a:r>
              <a:rPr spc="229" dirty="0"/>
              <a:t> </a:t>
            </a:r>
            <a:r>
              <a:rPr spc="45" dirty="0"/>
              <a:t>emitted.</a:t>
            </a:r>
          </a:p>
          <a:p>
            <a:pPr marL="393700" marR="5715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5605" algn="l"/>
              </a:tabLst>
            </a:pPr>
            <a:r>
              <a:rPr dirty="0"/>
              <a:t>An</a:t>
            </a:r>
            <a:r>
              <a:rPr spc="290" dirty="0"/>
              <a:t> </a:t>
            </a:r>
            <a:r>
              <a:rPr dirty="0"/>
              <a:t>electron</a:t>
            </a:r>
            <a:r>
              <a:rPr spc="285" dirty="0"/>
              <a:t> </a:t>
            </a:r>
            <a:r>
              <a:rPr spc="114" dirty="0"/>
              <a:t>that</a:t>
            </a:r>
            <a:r>
              <a:rPr spc="285" dirty="0"/>
              <a:t> </a:t>
            </a:r>
            <a:r>
              <a:rPr dirty="0"/>
              <a:t>was</a:t>
            </a:r>
            <a:r>
              <a:rPr spc="280" dirty="0"/>
              <a:t> </a:t>
            </a:r>
            <a:r>
              <a:rPr dirty="0"/>
              <a:t>previously</a:t>
            </a:r>
            <a:r>
              <a:rPr spc="290" dirty="0"/>
              <a:t> </a:t>
            </a:r>
            <a:r>
              <a:rPr dirty="0"/>
              <a:t>orbiting</a:t>
            </a:r>
            <a:r>
              <a:rPr spc="280" dirty="0"/>
              <a:t> </a:t>
            </a:r>
            <a:r>
              <a:rPr dirty="0"/>
              <a:t>the</a:t>
            </a:r>
            <a:r>
              <a:rPr spc="280" dirty="0"/>
              <a:t> </a:t>
            </a:r>
            <a:r>
              <a:rPr dirty="0"/>
              <a:t>nucleus</a:t>
            </a:r>
            <a:r>
              <a:rPr spc="285" dirty="0"/>
              <a:t> </a:t>
            </a:r>
            <a:r>
              <a:rPr dirty="0"/>
              <a:t>might</a:t>
            </a:r>
            <a:r>
              <a:rPr spc="280" dirty="0"/>
              <a:t> </a:t>
            </a:r>
            <a:r>
              <a:rPr spc="-25" dirty="0"/>
              <a:t>be 	</a:t>
            </a:r>
            <a:r>
              <a:rPr spc="-10" dirty="0"/>
              <a:t>captured.</a:t>
            </a: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5605" algn="l"/>
              </a:tabLst>
            </a:pPr>
            <a:r>
              <a:rPr dirty="0"/>
              <a:t>An</a:t>
            </a:r>
            <a:r>
              <a:rPr spc="325" dirty="0"/>
              <a:t> </a:t>
            </a:r>
            <a:r>
              <a:rPr dirty="0"/>
              <a:t>antineutrino</a:t>
            </a:r>
            <a:r>
              <a:rPr spc="315" dirty="0"/>
              <a:t> </a:t>
            </a:r>
            <a:r>
              <a:rPr dirty="0"/>
              <a:t>might</a:t>
            </a:r>
            <a:r>
              <a:rPr spc="325" dirty="0"/>
              <a:t> </a:t>
            </a:r>
            <a:r>
              <a:rPr dirty="0"/>
              <a:t>be</a:t>
            </a:r>
            <a:r>
              <a:rPr spc="315" dirty="0"/>
              <a:t> </a:t>
            </a:r>
            <a:r>
              <a:rPr spc="55" dirty="0"/>
              <a:t>emitted,</a:t>
            </a:r>
            <a:r>
              <a:rPr spc="350" dirty="0"/>
              <a:t> </a:t>
            </a:r>
            <a:r>
              <a:rPr spc="50" dirty="0"/>
              <a:t>with</a:t>
            </a:r>
            <a:r>
              <a:rPr spc="325" dirty="0"/>
              <a:t> </a:t>
            </a:r>
            <a:r>
              <a:rPr dirty="0"/>
              <a:t>no</a:t>
            </a:r>
            <a:r>
              <a:rPr spc="315" dirty="0"/>
              <a:t> </a:t>
            </a:r>
            <a:r>
              <a:rPr dirty="0"/>
              <a:t>production</a:t>
            </a:r>
            <a:r>
              <a:rPr spc="320" dirty="0"/>
              <a:t> </a:t>
            </a:r>
            <a:r>
              <a:rPr dirty="0"/>
              <a:t>or</a:t>
            </a:r>
            <a:r>
              <a:rPr spc="320" dirty="0"/>
              <a:t> </a:t>
            </a:r>
            <a:r>
              <a:rPr spc="-25" dirty="0"/>
              <a:t>an- 	</a:t>
            </a:r>
            <a:r>
              <a:rPr dirty="0"/>
              <a:t>nihilation</a:t>
            </a:r>
            <a:r>
              <a:rPr spc="165" dirty="0"/>
              <a:t> </a:t>
            </a:r>
            <a:r>
              <a:rPr dirty="0"/>
              <a:t>of</a:t>
            </a:r>
            <a:r>
              <a:rPr spc="175" dirty="0"/>
              <a:t> </a:t>
            </a:r>
            <a:r>
              <a:rPr dirty="0"/>
              <a:t>electrons</a:t>
            </a:r>
            <a:r>
              <a:rPr spc="175" dirty="0"/>
              <a:t> </a:t>
            </a:r>
            <a:r>
              <a:rPr dirty="0"/>
              <a:t>or</a:t>
            </a:r>
            <a:r>
              <a:rPr spc="175" dirty="0"/>
              <a:t> </a:t>
            </a:r>
            <a:r>
              <a:rPr spc="-10" dirty="0"/>
              <a:t>positrons.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897890" algn="l"/>
                <a:tab pos="1177925" algn="l"/>
                <a:tab pos="2146935" algn="l"/>
                <a:tab pos="2600960" algn="l"/>
                <a:tab pos="3253104" algn="l"/>
                <a:tab pos="3875404" algn="l"/>
                <a:tab pos="4155440" algn="l"/>
                <a:tab pos="5356860" algn="l"/>
                <a:tab pos="6222365" algn="l"/>
                <a:tab pos="6588759" algn="l"/>
                <a:tab pos="7124065" algn="l"/>
              </a:tabLst>
            </a:pPr>
            <a:r>
              <a:rPr spc="-20" dirty="0"/>
              <a:t>When</a:t>
            </a:r>
            <a:r>
              <a:rPr dirty="0"/>
              <a:t>	</a:t>
            </a:r>
            <a:r>
              <a:rPr spc="80" dirty="0"/>
              <a:t>a</a:t>
            </a:r>
            <a:r>
              <a:rPr dirty="0"/>
              <a:t>	</a:t>
            </a:r>
            <a:r>
              <a:rPr spc="-10" dirty="0"/>
              <a:t>proton</a:t>
            </a:r>
            <a:r>
              <a:rPr dirty="0"/>
              <a:t>	</a:t>
            </a:r>
            <a:r>
              <a:rPr spc="-10" dirty="0"/>
              <a:t>changes</a:t>
            </a:r>
            <a:r>
              <a:rPr dirty="0"/>
              <a:t>	</a:t>
            </a:r>
            <a:r>
              <a:rPr spc="-20" dirty="0"/>
              <a:t>into</a:t>
            </a:r>
            <a:r>
              <a:rPr dirty="0"/>
              <a:t>	</a:t>
            </a:r>
            <a:r>
              <a:rPr spc="80" dirty="0"/>
              <a:t>a</a:t>
            </a:r>
            <a:r>
              <a:rPr dirty="0"/>
              <a:t>	</a:t>
            </a:r>
            <a:r>
              <a:rPr spc="-10" dirty="0"/>
              <a:t>neutron,</a:t>
            </a:r>
            <a:r>
              <a:rPr dirty="0"/>
              <a:t>	</a:t>
            </a:r>
            <a:r>
              <a:rPr spc="-10" dirty="0"/>
              <a:t>which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30" dirty="0"/>
              <a:t>following </a:t>
            </a:r>
            <a:r>
              <a:rPr dirty="0"/>
              <a:t>might</a:t>
            </a:r>
            <a:r>
              <a:rPr spc="260" dirty="0"/>
              <a:t> </a:t>
            </a:r>
            <a:r>
              <a:rPr dirty="0"/>
              <a:t>also</a:t>
            </a:r>
            <a:r>
              <a:rPr spc="270" dirty="0"/>
              <a:t> </a:t>
            </a:r>
            <a:r>
              <a:rPr spc="40" dirty="0"/>
              <a:t>happen?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dirty="0"/>
              <a:t>A</a:t>
            </a:r>
            <a:r>
              <a:rPr spc="245" dirty="0"/>
              <a:t> </a:t>
            </a:r>
            <a:r>
              <a:rPr dirty="0"/>
              <a:t>positron</a:t>
            </a:r>
            <a:r>
              <a:rPr spc="250" dirty="0"/>
              <a:t> </a:t>
            </a:r>
            <a:r>
              <a:rPr dirty="0"/>
              <a:t>might</a:t>
            </a:r>
            <a:r>
              <a:rPr spc="245" dirty="0"/>
              <a:t> </a:t>
            </a:r>
            <a:r>
              <a:rPr dirty="0"/>
              <a:t>be</a:t>
            </a:r>
            <a:r>
              <a:rPr spc="245" dirty="0"/>
              <a:t> </a:t>
            </a:r>
            <a:r>
              <a:rPr spc="45" dirty="0"/>
              <a:t>emitted.</a:t>
            </a: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dirty="0"/>
              <a:t>An</a:t>
            </a:r>
            <a:r>
              <a:rPr spc="229" dirty="0"/>
              <a:t> </a:t>
            </a:r>
            <a:r>
              <a:rPr dirty="0"/>
              <a:t>electron</a:t>
            </a:r>
            <a:r>
              <a:rPr spc="235" dirty="0"/>
              <a:t> </a:t>
            </a:r>
            <a:r>
              <a:rPr dirty="0"/>
              <a:t>might</a:t>
            </a:r>
            <a:r>
              <a:rPr spc="229" dirty="0"/>
              <a:t> </a:t>
            </a:r>
            <a:r>
              <a:rPr dirty="0"/>
              <a:t>be</a:t>
            </a:r>
            <a:r>
              <a:rPr spc="229" dirty="0"/>
              <a:t> </a:t>
            </a:r>
            <a:r>
              <a:rPr spc="45" dirty="0"/>
              <a:t>emitted.</a:t>
            </a:r>
          </a:p>
          <a:p>
            <a:pPr marL="393700" marR="5715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dirty="0"/>
              <a:t>An</a:t>
            </a:r>
            <a:r>
              <a:rPr spc="290" dirty="0"/>
              <a:t> </a:t>
            </a:r>
            <a:r>
              <a:rPr dirty="0"/>
              <a:t>electron</a:t>
            </a:r>
            <a:r>
              <a:rPr spc="285" dirty="0"/>
              <a:t> </a:t>
            </a:r>
            <a:r>
              <a:rPr spc="114" dirty="0"/>
              <a:t>that</a:t>
            </a:r>
            <a:r>
              <a:rPr spc="285" dirty="0"/>
              <a:t> </a:t>
            </a:r>
            <a:r>
              <a:rPr dirty="0"/>
              <a:t>was</a:t>
            </a:r>
            <a:r>
              <a:rPr spc="280" dirty="0"/>
              <a:t> </a:t>
            </a:r>
            <a:r>
              <a:rPr dirty="0"/>
              <a:t>previously</a:t>
            </a:r>
            <a:r>
              <a:rPr spc="290" dirty="0"/>
              <a:t> </a:t>
            </a:r>
            <a:r>
              <a:rPr dirty="0"/>
              <a:t>orbiting</a:t>
            </a:r>
            <a:r>
              <a:rPr spc="280" dirty="0"/>
              <a:t> </a:t>
            </a:r>
            <a:r>
              <a:rPr dirty="0"/>
              <a:t>the</a:t>
            </a:r>
            <a:r>
              <a:rPr spc="280" dirty="0"/>
              <a:t> </a:t>
            </a:r>
            <a:r>
              <a:rPr dirty="0"/>
              <a:t>nucleus</a:t>
            </a:r>
            <a:r>
              <a:rPr spc="285" dirty="0"/>
              <a:t> </a:t>
            </a:r>
            <a:r>
              <a:rPr dirty="0"/>
              <a:t>might</a:t>
            </a:r>
            <a:r>
              <a:rPr spc="280" dirty="0"/>
              <a:t> </a:t>
            </a:r>
            <a:r>
              <a:rPr spc="-25" dirty="0"/>
              <a:t>be 	</a:t>
            </a:r>
            <a:r>
              <a:rPr spc="-10" dirty="0"/>
              <a:t>captured.</a:t>
            </a: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dirty="0"/>
              <a:t>An</a:t>
            </a:r>
            <a:r>
              <a:rPr spc="325" dirty="0"/>
              <a:t> </a:t>
            </a:r>
            <a:r>
              <a:rPr dirty="0"/>
              <a:t>antineutrino</a:t>
            </a:r>
            <a:r>
              <a:rPr spc="315" dirty="0"/>
              <a:t> </a:t>
            </a:r>
            <a:r>
              <a:rPr dirty="0"/>
              <a:t>might</a:t>
            </a:r>
            <a:r>
              <a:rPr spc="325" dirty="0"/>
              <a:t> </a:t>
            </a:r>
            <a:r>
              <a:rPr dirty="0"/>
              <a:t>be</a:t>
            </a:r>
            <a:r>
              <a:rPr spc="315" dirty="0"/>
              <a:t> </a:t>
            </a:r>
            <a:r>
              <a:rPr spc="55" dirty="0"/>
              <a:t>emitted,</a:t>
            </a:r>
            <a:r>
              <a:rPr spc="350" dirty="0"/>
              <a:t> </a:t>
            </a:r>
            <a:r>
              <a:rPr spc="50" dirty="0"/>
              <a:t>with</a:t>
            </a:r>
            <a:r>
              <a:rPr spc="325" dirty="0"/>
              <a:t> </a:t>
            </a:r>
            <a:r>
              <a:rPr dirty="0"/>
              <a:t>no</a:t>
            </a:r>
            <a:r>
              <a:rPr spc="315" dirty="0"/>
              <a:t> </a:t>
            </a:r>
            <a:r>
              <a:rPr dirty="0"/>
              <a:t>production</a:t>
            </a:r>
            <a:r>
              <a:rPr spc="320" dirty="0"/>
              <a:t> </a:t>
            </a:r>
            <a:r>
              <a:rPr dirty="0"/>
              <a:t>or</a:t>
            </a:r>
            <a:r>
              <a:rPr spc="320" dirty="0"/>
              <a:t> </a:t>
            </a:r>
            <a:r>
              <a:rPr spc="-25" dirty="0"/>
              <a:t>an- 	</a:t>
            </a:r>
            <a:r>
              <a:rPr dirty="0"/>
              <a:t>nihilation</a:t>
            </a:r>
            <a:r>
              <a:rPr spc="165" dirty="0"/>
              <a:t> </a:t>
            </a:r>
            <a:r>
              <a:rPr dirty="0"/>
              <a:t>of</a:t>
            </a:r>
            <a:r>
              <a:rPr spc="175" dirty="0"/>
              <a:t> </a:t>
            </a:r>
            <a:r>
              <a:rPr dirty="0"/>
              <a:t>electrons</a:t>
            </a:r>
            <a:r>
              <a:rPr spc="175" dirty="0"/>
              <a:t> </a:t>
            </a:r>
            <a:r>
              <a:rPr dirty="0"/>
              <a:t>or</a:t>
            </a:r>
            <a:r>
              <a:rPr spc="175" dirty="0"/>
              <a:t> </a:t>
            </a:r>
            <a:r>
              <a:rPr spc="-10" dirty="0"/>
              <a:t>positrons.</a:t>
            </a: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spc="65" dirty="0"/>
              <a:t>A,</a:t>
            </a:r>
            <a:r>
              <a:rPr spc="135" dirty="0"/>
              <a:t> </a:t>
            </a:r>
            <a:r>
              <a:rPr spc="25" dirty="0"/>
              <a:t>C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Neutrinos</a:t>
            </a:r>
            <a:r>
              <a:rPr spc="295" dirty="0"/>
              <a:t> </a:t>
            </a:r>
            <a:r>
              <a:rPr dirty="0"/>
              <a:t>or</a:t>
            </a:r>
            <a:r>
              <a:rPr spc="285" dirty="0"/>
              <a:t> </a:t>
            </a:r>
            <a:r>
              <a:rPr dirty="0"/>
              <a:t>antineutrinos</a:t>
            </a:r>
            <a:r>
              <a:rPr spc="295" dirty="0"/>
              <a:t> </a:t>
            </a:r>
            <a:r>
              <a:rPr dirty="0"/>
              <a:t>were</a:t>
            </a:r>
            <a:r>
              <a:rPr spc="295" dirty="0"/>
              <a:t> </a:t>
            </a:r>
            <a:r>
              <a:rPr dirty="0"/>
              <a:t>proposed</a:t>
            </a:r>
            <a:r>
              <a:rPr spc="290" dirty="0"/>
              <a:t> </a:t>
            </a:r>
            <a:r>
              <a:rPr dirty="0"/>
              <a:t>to</a:t>
            </a:r>
            <a:r>
              <a:rPr spc="290" dirty="0"/>
              <a:t> </a:t>
            </a:r>
            <a:r>
              <a:rPr dirty="0"/>
              <a:t>explain</a:t>
            </a:r>
            <a:r>
              <a:rPr spc="290" dirty="0"/>
              <a:t> </a:t>
            </a:r>
            <a:r>
              <a:rPr dirty="0"/>
              <a:t>problems</a:t>
            </a:r>
            <a:r>
              <a:rPr spc="290" dirty="0"/>
              <a:t> </a:t>
            </a:r>
            <a:r>
              <a:rPr spc="-25" dirty="0"/>
              <a:t>in </a:t>
            </a:r>
            <a:r>
              <a:rPr spc="85" dirty="0"/>
              <a:t>beta</a:t>
            </a:r>
            <a:r>
              <a:rPr spc="370" dirty="0"/>
              <a:t> </a:t>
            </a:r>
            <a:r>
              <a:rPr dirty="0"/>
              <a:t>decay,</a:t>
            </a:r>
            <a:r>
              <a:rPr spc="430" dirty="0"/>
              <a:t> </a:t>
            </a:r>
            <a:r>
              <a:rPr spc="50" dirty="0"/>
              <a:t>related</a:t>
            </a:r>
            <a:r>
              <a:rPr spc="370" dirty="0"/>
              <a:t> </a:t>
            </a:r>
            <a:r>
              <a:rPr dirty="0"/>
              <a:t>to</a:t>
            </a:r>
            <a:r>
              <a:rPr spc="370" dirty="0"/>
              <a:t> </a:t>
            </a:r>
            <a:r>
              <a:rPr dirty="0"/>
              <a:t>which</a:t>
            </a:r>
            <a:r>
              <a:rPr spc="370" dirty="0"/>
              <a:t> </a:t>
            </a:r>
            <a:r>
              <a:rPr dirty="0"/>
              <a:t>of</a:t>
            </a:r>
            <a:r>
              <a:rPr spc="365" dirty="0"/>
              <a:t> </a:t>
            </a:r>
            <a:r>
              <a:rPr dirty="0"/>
              <a:t>the</a:t>
            </a:r>
            <a:r>
              <a:rPr spc="370" dirty="0"/>
              <a:t> </a:t>
            </a:r>
            <a:r>
              <a:rPr dirty="0"/>
              <a:t>following?</a:t>
            </a:r>
            <a:r>
              <a:rPr spc="235" dirty="0"/>
              <a:t>  </a:t>
            </a:r>
            <a:r>
              <a:rPr dirty="0"/>
              <a:t>(Choose</a:t>
            </a:r>
            <a:r>
              <a:rPr spc="375" dirty="0"/>
              <a:t> </a:t>
            </a:r>
            <a:r>
              <a:rPr spc="75" dirty="0"/>
              <a:t>all</a:t>
            </a:r>
            <a:r>
              <a:rPr spc="365" dirty="0"/>
              <a:t> </a:t>
            </a:r>
            <a:r>
              <a:rPr spc="95" dirty="0"/>
              <a:t>that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421615"/>
            <a:ext cx="389382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Conservation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Conservation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momentum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Conservation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charge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Conservation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spin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905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Neutrinos</a:t>
            </a:r>
            <a:r>
              <a:rPr spc="295" dirty="0"/>
              <a:t> </a:t>
            </a:r>
            <a:r>
              <a:rPr dirty="0"/>
              <a:t>or</a:t>
            </a:r>
            <a:r>
              <a:rPr spc="285" dirty="0"/>
              <a:t> </a:t>
            </a:r>
            <a:r>
              <a:rPr dirty="0"/>
              <a:t>antineutrinos</a:t>
            </a:r>
            <a:r>
              <a:rPr spc="295" dirty="0"/>
              <a:t> </a:t>
            </a:r>
            <a:r>
              <a:rPr dirty="0"/>
              <a:t>were</a:t>
            </a:r>
            <a:r>
              <a:rPr spc="295" dirty="0"/>
              <a:t> </a:t>
            </a:r>
            <a:r>
              <a:rPr dirty="0"/>
              <a:t>proposed</a:t>
            </a:r>
            <a:r>
              <a:rPr spc="290" dirty="0"/>
              <a:t> </a:t>
            </a:r>
            <a:r>
              <a:rPr dirty="0"/>
              <a:t>to</a:t>
            </a:r>
            <a:r>
              <a:rPr spc="290" dirty="0"/>
              <a:t> </a:t>
            </a:r>
            <a:r>
              <a:rPr dirty="0"/>
              <a:t>explain</a:t>
            </a:r>
            <a:r>
              <a:rPr spc="290" dirty="0"/>
              <a:t> </a:t>
            </a:r>
            <a:r>
              <a:rPr dirty="0"/>
              <a:t>problems</a:t>
            </a:r>
            <a:r>
              <a:rPr spc="290" dirty="0"/>
              <a:t> </a:t>
            </a:r>
            <a:r>
              <a:rPr spc="-25" dirty="0"/>
              <a:t>in </a:t>
            </a:r>
            <a:r>
              <a:rPr spc="85" dirty="0"/>
              <a:t>beta</a:t>
            </a:r>
            <a:r>
              <a:rPr spc="370" dirty="0"/>
              <a:t> </a:t>
            </a:r>
            <a:r>
              <a:rPr dirty="0"/>
              <a:t>decay,</a:t>
            </a:r>
            <a:r>
              <a:rPr spc="430" dirty="0"/>
              <a:t> </a:t>
            </a:r>
            <a:r>
              <a:rPr spc="50" dirty="0"/>
              <a:t>related</a:t>
            </a:r>
            <a:r>
              <a:rPr spc="370" dirty="0"/>
              <a:t> </a:t>
            </a:r>
            <a:r>
              <a:rPr dirty="0"/>
              <a:t>to</a:t>
            </a:r>
            <a:r>
              <a:rPr spc="370" dirty="0"/>
              <a:t> </a:t>
            </a:r>
            <a:r>
              <a:rPr dirty="0"/>
              <a:t>which</a:t>
            </a:r>
            <a:r>
              <a:rPr spc="370" dirty="0"/>
              <a:t> </a:t>
            </a:r>
            <a:r>
              <a:rPr dirty="0"/>
              <a:t>of</a:t>
            </a:r>
            <a:r>
              <a:rPr spc="365" dirty="0"/>
              <a:t> </a:t>
            </a:r>
            <a:r>
              <a:rPr dirty="0"/>
              <a:t>the</a:t>
            </a:r>
            <a:r>
              <a:rPr spc="370" dirty="0"/>
              <a:t> </a:t>
            </a:r>
            <a:r>
              <a:rPr dirty="0"/>
              <a:t>following?</a:t>
            </a:r>
            <a:r>
              <a:rPr spc="235" dirty="0"/>
              <a:t>  </a:t>
            </a:r>
            <a:r>
              <a:rPr dirty="0"/>
              <a:t>(Choose</a:t>
            </a:r>
            <a:r>
              <a:rPr spc="375" dirty="0"/>
              <a:t> </a:t>
            </a:r>
            <a:r>
              <a:rPr spc="75" dirty="0"/>
              <a:t>all</a:t>
            </a:r>
            <a:r>
              <a:rPr spc="365" dirty="0"/>
              <a:t> </a:t>
            </a:r>
            <a:r>
              <a:rPr spc="95" dirty="0"/>
              <a:t>that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390144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Conservation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Conservation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momentum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Conservation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charge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Conservation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spin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559562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Gamma</a:t>
            </a:r>
            <a:r>
              <a:rPr spc="225" dirty="0"/>
              <a:t> </a:t>
            </a:r>
            <a:r>
              <a:rPr dirty="0"/>
              <a:t>decay</a:t>
            </a:r>
            <a:r>
              <a:rPr spc="240" dirty="0"/>
              <a:t> </a:t>
            </a:r>
            <a:r>
              <a:rPr dirty="0"/>
              <a:t>occurs</a:t>
            </a:r>
            <a:r>
              <a:rPr spc="229" dirty="0"/>
              <a:t> </a:t>
            </a:r>
            <a:r>
              <a:rPr dirty="0"/>
              <a:t>when.</a:t>
            </a:r>
            <a:r>
              <a:rPr spc="-175" dirty="0"/>
              <a:t> </a:t>
            </a:r>
            <a:r>
              <a:rPr spc="75" dirty="0"/>
              <a:t>.</a:t>
            </a:r>
            <a:r>
              <a:rPr spc="-170" dirty="0"/>
              <a:t> </a:t>
            </a:r>
            <a:r>
              <a:rPr spc="75" dirty="0"/>
              <a:t>.</a:t>
            </a:r>
            <a:r>
              <a:rPr spc="-175" dirty="0"/>
              <a:t> </a:t>
            </a:r>
            <a:r>
              <a:rPr dirty="0"/>
              <a:t>(Choose</a:t>
            </a:r>
            <a:r>
              <a:rPr spc="2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679681"/>
            <a:ext cx="8258809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splits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two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smaller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nuclei,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radiation.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Two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fuse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larger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radiation.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Protons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turn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vice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versa,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radiation.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One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nucleons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lower-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shells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	</a:t>
            </a:r>
            <a:r>
              <a:rPr sz="2450" dirty="0">
                <a:latin typeface="Garamond"/>
                <a:cs typeface="Garamond"/>
              </a:rPr>
              <a:t>nucleus,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radiation.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559562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Gamma</a:t>
            </a:r>
            <a:r>
              <a:rPr spc="225" dirty="0"/>
              <a:t> </a:t>
            </a:r>
            <a:r>
              <a:rPr dirty="0"/>
              <a:t>decay</a:t>
            </a:r>
            <a:r>
              <a:rPr spc="240" dirty="0"/>
              <a:t> </a:t>
            </a:r>
            <a:r>
              <a:rPr dirty="0"/>
              <a:t>occurs</a:t>
            </a:r>
            <a:r>
              <a:rPr spc="229" dirty="0"/>
              <a:t> </a:t>
            </a:r>
            <a:r>
              <a:rPr dirty="0"/>
              <a:t>when.</a:t>
            </a:r>
            <a:r>
              <a:rPr spc="-175" dirty="0"/>
              <a:t> </a:t>
            </a:r>
            <a:r>
              <a:rPr spc="75" dirty="0"/>
              <a:t>.</a:t>
            </a:r>
            <a:r>
              <a:rPr spc="-170" dirty="0"/>
              <a:t> </a:t>
            </a:r>
            <a:r>
              <a:rPr spc="75" dirty="0"/>
              <a:t>.</a:t>
            </a:r>
            <a:r>
              <a:rPr spc="-175" dirty="0"/>
              <a:t> </a:t>
            </a:r>
            <a:r>
              <a:rPr dirty="0"/>
              <a:t>(Choose</a:t>
            </a:r>
            <a:r>
              <a:rPr spc="2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679681"/>
            <a:ext cx="8266430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A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splits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two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smaller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nuclei,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radiation.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Two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fuse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larger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nucleus,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radiation.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Protons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turn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vice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versa,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radiation.</a:t>
            </a:r>
            <a:endParaRPr sz="2450">
              <a:latin typeface="Garamond"/>
              <a:cs typeface="Garamond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One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nucleons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drop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lower-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shells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inside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	</a:t>
            </a:r>
            <a:r>
              <a:rPr sz="2450" dirty="0">
                <a:latin typeface="Garamond"/>
                <a:cs typeface="Garamond"/>
              </a:rPr>
              <a:t>nucleus,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releasing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radiation.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18960" y="878291"/>
            <a:ext cx="22555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019425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12.1</a:t>
            </a:r>
            <a:r>
              <a:rPr sz="1700" b="1" dirty="0">
                <a:latin typeface="Georgia"/>
                <a:cs typeface="Georgia"/>
              </a:rPr>
              <a:t>	What’s</a:t>
            </a:r>
            <a:r>
              <a:rPr sz="1700" b="1" spc="10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in</a:t>
            </a:r>
            <a:r>
              <a:rPr sz="1700" b="1" spc="105" dirty="0">
                <a:latin typeface="Georgia"/>
                <a:cs typeface="Georgia"/>
              </a:rPr>
              <a:t> </a:t>
            </a:r>
            <a:r>
              <a:rPr sz="1700" b="1" dirty="0">
                <a:latin typeface="Georgia"/>
                <a:cs typeface="Georgia"/>
              </a:rPr>
              <a:t>a</a:t>
            </a:r>
            <a:r>
              <a:rPr sz="1700" b="1" spc="110" dirty="0">
                <a:latin typeface="Georgia"/>
                <a:cs typeface="Georgia"/>
              </a:rPr>
              <a:t> </a:t>
            </a:r>
            <a:r>
              <a:rPr sz="1700" b="1" spc="-40" dirty="0">
                <a:latin typeface="Georgia"/>
                <a:cs typeface="Georgia"/>
              </a:rPr>
              <a:t>Nucleus?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In</a:t>
            </a:r>
            <a:r>
              <a:rPr spc="295" dirty="0"/>
              <a:t> </a:t>
            </a:r>
            <a:r>
              <a:rPr dirty="0"/>
              <a:t>order</a:t>
            </a:r>
            <a:r>
              <a:rPr spc="295" dirty="0"/>
              <a:t> </a:t>
            </a:r>
            <a:r>
              <a:rPr dirty="0"/>
              <a:t>for</a:t>
            </a:r>
            <a:r>
              <a:rPr spc="295" dirty="0"/>
              <a:t> </a:t>
            </a:r>
            <a:r>
              <a:rPr spc="130" dirty="0"/>
              <a:t>a</a:t>
            </a:r>
            <a:r>
              <a:rPr spc="295" dirty="0"/>
              <a:t> </a:t>
            </a:r>
            <a:r>
              <a:rPr dirty="0"/>
              <a:t>given</a:t>
            </a:r>
            <a:r>
              <a:rPr spc="295" dirty="0"/>
              <a:t> </a:t>
            </a:r>
            <a:r>
              <a:rPr dirty="0"/>
              <a:t>parent</a:t>
            </a:r>
            <a:r>
              <a:rPr spc="300" dirty="0"/>
              <a:t> </a:t>
            </a:r>
            <a:r>
              <a:rPr dirty="0"/>
              <a:t>nucleus</a:t>
            </a:r>
            <a:r>
              <a:rPr spc="295" dirty="0"/>
              <a:t> </a:t>
            </a:r>
            <a:r>
              <a:rPr dirty="0"/>
              <a:t>to</a:t>
            </a:r>
            <a:r>
              <a:rPr spc="295" dirty="0"/>
              <a:t> </a:t>
            </a:r>
            <a:r>
              <a:rPr spc="60" dirty="0"/>
              <a:t>alpha</a:t>
            </a:r>
            <a:r>
              <a:rPr spc="295" dirty="0"/>
              <a:t> </a:t>
            </a:r>
            <a:r>
              <a:rPr dirty="0"/>
              <a:t>decay,</a:t>
            </a:r>
            <a:r>
              <a:rPr spc="325" dirty="0"/>
              <a:t> </a:t>
            </a:r>
            <a:r>
              <a:rPr dirty="0"/>
              <a:t>the</a:t>
            </a:r>
            <a:r>
              <a:rPr spc="295" dirty="0"/>
              <a:t> </a:t>
            </a:r>
            <a:r>
              <a:rPr spc="-10" dirty="0"/>
              <a:t>daughter </a:t>
            </a:r>
            <a:r>
              <a:rPr dirty="0"/>
              <a:t>nucleus</a:t>
            </a:r>
            <a:r>
              <a:rPr spc="185" dirty="0"/>
              <a:t> </a:t>
            </a:r>
            <a:r>
              <a:rPr dirty="0"/>
              <a:t>must</a:t>
            </a:r>
            <a:r>
              <a:rPr spc="190" dirty="0"/>
              <a:t> </a:t>
            </a:r>
            <a:r>
              <a:rPr dirty="0"/>
              <a:t>have</a:t>
            </a:r>
            <a:r>
              <a:rPr spc="195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dirty="0"/>
              <a:t>(Choose</a:t>
            </a:r>
            <a:r>
              <a:rPr spc="19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8256905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least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certain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minimum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per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nucleon.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most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certain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maximum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per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nucleon.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70" dirty="0">
                <a:latin typeface="Garamond"/>
                <a:cs typeface="Garamond"/>
              </a:rPr>
              <a:t>exactly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right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per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nucleon.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  <a:tab pos="2908935" algn="l"/>
              </a:tabLst>
            </a:pPr>
            <a:r>
              <a:rPr sz="2450" dirty="0">
                <a:latin typeface="Garamond"/>
                <a:cs typeface="Garamond"/>
              </a:rPr>
              <a:t>none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above.</a:t>
            </a:r>
            <a:r>
              <a:rPr sz="2450" dirty="0">
                <a:latin typeface="Garamond"/>
                <a:cs typeface="Garamond"/>
              </a:rPr>
              <a:t>	The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possibility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alpha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decay</a:t>
            </a:r>
            <a:r>
              <a:rPr sz="2450" spc="3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doesn’t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de- 	</a:t>
            </a:r>
            <a:r>
              <a:rPr sz="2450" dirty="0">
                <a:latin typeface="Garamond"/>
                <a:cs typeface="Garamond"/>
              </a:rPr>
              <a:t>pend</a:t>
            </a:r>
            <a:r>
              <a:rPr sz="2450" spc="2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product’s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per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nucleon.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758" y="878291"/>
            <a:ext cx="8267065" cy="39681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495" algn="just">
              <a:lnSpc>
                <a:spcPct val="100000"/>
              </a:lnSpc>
              <a:spcBef>
                <a:spcPts val="95"/>
              </a:spcBef>
              <a:tabLst>
                <a:tab pos="510857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40"/>
              </a:spcBef>
            </a:pPr>
            <a:endParaRPr sz="1200">
              <a:latin typeface="Times New Roman"/>
              <a:cs typeface="Times New Roman"/>
            </a:endParaRPr>
          </a:p>
          <a:p>
            <a:pPr marL="23495" algn="just">
              <a:lnSpc>
                <a:spcPct val="100000"/>
              </a:lnSpc>
            </a:pPr>
            <a:r>
              <a:rPr sz="1400" spc="55" dirty="0">
                <a:latin typeface="Times New Roman"/>
                <a:cs typeface="Times New Roman"/>
              </a:rPr>
              <a:t>In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order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given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parent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nucleus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alpha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decay,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daughter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nucleus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must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.</a:t>
            </a:r>
            <a:r>
              <a:rPr sz="1400" spc="-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.</a:t>
            </a:r>
            <a:r>
              <a:rPr sz="1400" spc="-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.</a:t>
            </a:r>
            <a:r>
              <a:rPr sz="1400" spc="-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(Choose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one.)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400">
              <a:latin typeface="Times New Roman"/>
              <a:cs typeface="Times New Roman"/>
            </a:endParaRPr>
          </a:p>
          <a:p>
            <a:pPr marL="394970" indent="-257175">
              <a:lnSpc>
                <a:spcPct val="100000"/>
              </a:lnSpc>
              <a:buAutoNum type="alphaUcPeriod"/>
              <a:tabLst>
                <a:tab pos="394970" algn="l"/>
              </a:tabLst>
            </a:pP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least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certain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minimum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per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nucleon.</a:t>
            </a:r>
            <a:endParaRPr sz="1400">
              <a:latin typeface="Times New Roman"/>
              <a:cs typeface="Times New Roman"/>
            </a:endParaRPr>
          </a:p>
          <a:p>
            <a:pPr marL="394335" indent="-249554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spc="114" dirty="0">
                <a:latin typeface="Times New Roman"/>
                <a:cs typeface="Times New Roman"/>
              </a:rPr>
              <a:t>at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most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certain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maximum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per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nucleon.</a:t>
            </a:r>
            <a:endParaRPr sz="1400">
              <a:latin typeface="Times New Roman"/>
              <a:cs typeface="Times New Roman"/>
            </a:endParaRPr>
          </a:p>
          <a:p>
            <a:pPr marL="394335" indent="-252095">
              <a:lnSpc>
                <a:spcPct val="100000"/>
              </a:lnSpc>
              <a:spcBef>
                <a:spcPts val="1110"/>
              </a:spcBef>
              <a:buAutoNum type="alphaUcPeriod"/>
              <a:tabLst>
                <a:tab pos="394335" algn="l"/>
              </a:tabLst>
            </a:pPr>
            <a:r>
              <a:rPr sz="1400" dirty="0">
                <a:latin typeface="Times New Roman"/>
                <a:cs typeface="Times New Roman"/>
              </a:rPr>
              <a:t>exactly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right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per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nucleon.</a:t>
            </a:r>
            <a:endParaRPr sz="1400">
              <a:latin typeface="Times New Roman"/>
              <a:cs typeface="Times New Roman"/>
            </a:endParaRPr>
          </a:p>
          <a:p>
            <a:pPr marL="394970" marR="6985" indent="-260350">
              <a:lnSpc>
                <a:spcPct val="106700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1400" dirty="0">
                <a:latin typeface="Times New Roman"/>
                <a:cs typeface="Times New Roman"/>
              </a:rPr>
              <a:t>none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above.</a:t>
            </a:r>
            <a:r>
              <a:rPr sz="1400" spc="3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The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possibility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alpha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decay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doesn’t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depend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product’s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per </a:t>
            </a:r>
            <a:r>
              <a:rPr sz="1400" spc="-10" dirty="0">
                <a:latin typeface="Times New Roman"/>
                <a:cs typeface="Times New Roman"/>
              </a:rPr>
              <a:t>nucleon.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1400">
              <a:latin typeface="Times New Roman"/>
              <a:cs typeface="Times New Roman"/>
            </a:endParaRPr>
          </a:p>
          <a:p>
            <a:pPr marL="23495" marR="5080" indent="-11430" algn="just">
              <a:lnSpc>
                <a:spcPct val="106700"/>
              </a:lnSpc>
            </a:pPr>
            <a:r>
              <a:rPr sz="1400" b="1" dirty="0">
                <a:latin typeface="Georgia"/>
                <a:cs typeface="Georgia"/>
              </a:rPr>
              <a:t>Solution:</a:t>
            </a:r>
            <a:r>
              <a:rPr sz="1400" b="1" spc="360" dirty="0">
                <a:latin typeface="Georgia"/>
                <a:cs typeface="Georgia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A.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one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those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discussions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where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can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easily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get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tangled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up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between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positive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and </a:t>
            </a:r>
            <a:r>
              <a:rPr sz="1400" dirty="0">
                <a:latin typeface="Times New Roman"/>
                <a:cs typeface="Times New Roman"/>
              </a:rPr>
              <a:t>negative:</a:t>
            </a:r>
            <a:r>
              <a:rPr sz="1400" spc="48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“high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energy”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means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b="0" i="1" spc="-85" dirty="0">
                <a:latin typeface="Bookman Old Style"/>
                <a:cs typeface="Bookman Old Style"/>
              </a:rPr>
              <a:t>low</a:t>
            </a:r>
            <a:r>
              <a:rPr sz="1400" b="0" i="1" spc="225" dirty="0">
                <a:latin typeface="Bookman Old Style"/>
                <a:cs typeface="Bookman Old Style"/>
              </a:rPr>
              <a:t> </a:t>
            </a:r>
            <a:r>
              <a:rPr sz="1400" b="0" i="1" spc="-90" dirty="0">
                <a:latin typeface="Bookman Old Style"/>
                <a:cs typeface="Bookman Old Style"/>
              </a:rPr>
              <a:t>energy</a:t>
            </a:r>
            <a:r>
              <a:rPr sz="1400" b="0" i="1" spc="225" dirty="0">
                <a:latin typeface="Bookman Old Style"/>
                <a:cs typeface="Bookman Old Style"/>
              </a:rPr>
              <a:t> </a:t>
            </a:r>
            <a:r>
              <a:rPr sz="1400" b="0" i="1" spc="-40" dirty="0">
                <a:latin typeface="Bookman Old Style"/>
                <a:cs typeface="Bookman Old Style"/>
              </a:rPr>
              <a:t>particle,</a:t>
            </a:r>
            <a:r>
              <a:rPr sz="1400" b="0" i="1" spc="200" dirty="0">
                <a:latin typeface="Bookman Old Style"/>
                <a:cs typeface="Bookman Old Style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because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energy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gave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up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when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you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formed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nucleus.</a:t>
            </a:r>
            <a:r>
              <a:rPr sz="1400" spc="114" dirty="0">
                <a:latin typeface="Times New Roman"/>
                <a:cs typeface="Times New Roman"/>
              </a:rPr>
              <a:t>  </a:t>
            </a:r>
            <a:r>
              <a:rPr sz="1400" dirty="0">
                <a:latin typeface="Times New Roman"/>
                <a:cs typeface="Times New Roman"/>
              </a:rPr>
              <a:t>So</a:t>
            </a:r>
            <a:r>
              <a:rPr sz="1400" spc="2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daughter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nucleus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does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not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have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25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sufficiently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high </a:t>
            </a:r>
            <a:r>
              <a:rPr sz="1400" dirty="0">
                <a:latin typeface="Times New Roman"/>
                <a:cs typeface="Times New Roman"/>
              </a:rPr>
              <a:t>binding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energy,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means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it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not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a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sufficiently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low-energy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particle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for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this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decay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to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happen.</a:t>
            </a:r>
            <a:r>
              <a:rPr sz="1400" spc="38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(Remember </a:t>
            </a:r>
            <a:r>
              <a:rPr sz="1400" spc="114" dirty="0">
                <a:latin typeface="Times New Roman"/>
                <a:cs typeface="Times New Roman"/>
              </a:rPr>
              <a:t>that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decay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will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happen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if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total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energy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final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products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is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lower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than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decay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of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70" dirty="0">
                <a:latin typeface="Times New Roman"/>
                <a:cs typeface="Times New Roman"/>
              </a:rPr>
              <a:t>the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original </a:t>
            </a:r>
            <a:r>
              <a:rPr sz="1400" spc="55" dirty="0">
                <a:latin typeface="Times New Roman"/>
                <a:cs typeface="Times New Roman"/>
              </a:rPr>
              <a:t>parent.)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16559" algn="l"/>
                <a:tab pos="1007110" algn="l"/>
                <a:tab pos="2522220" algn="l"/>
                <a:tab pos="3433445" algn="l"/>
                <a:tab pos="3974465" algn="l"/>
                <a:tab pos="5180330" algn="l"/>
                <a:tab pos="5500370" algn="l"/>
                <a:tab pos="5880100" algn="l"/>
                <a:tab pos="7284084" algn="l"/>
                <a:tab pos="7936230" algn="l"/>
              </a:tabLst>
            </a:pPr>
            <a:r>
              <a:rPr spc="-25" dirty="0"/>
              <a:t>In</a:t>
            </a:r>
            <a:r>
              <a:rPr dirty="0"/>
              <a:t>	</a:t>
            </a:r>
            <a:r>
              <a:rPr spc="55" dirty="0"/>
              <a:t>any</a:t>
            </a:r>
            <a:r>
              <a:rPr dirty="0"/>
              <a:t>	</a:t>
            </a:r>
            <a:r>
              <a:rPr spc="-10" dirty="0"/>
              <a:t>radioactive</a:t>
            </a:r>
            <a:r>
              <a:rPr dirty="0"/>
              <a:t>	</a:t>
            </a:r>
            <a:r>
              <a:rPr spc="-10" dirty="0"/>
              <a:t>decay,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constant</a:t>
            </a:r>
            <a:r>
              <a:rPr dirty="0"/>
              <a:t>	</a:t>
            </a:r>
            <a:r>
              <a:rPr b="0" i="1" spc="65" dirty="0">
                <a:latin typeface="Bookman Old Style"/>
                <a:cs typeface="Bookman Old Style"/>
              </a:rPr>
              <a:t>λ</a:t>
            </a:r>
            <a:r>
              <a:rPr b="0" i="1" dirty="0">
                <a:latin typeface="Bookman Old Style"/>
                <a:cs typeface="Bookman Old Style"/>
              </a:rPr>
              <a:t>	</a:t>
            </a:r>
            <a:r>
              <a:rPr spc="-25" dirty="0"/>
              <a:t>in</a:t>
            </a:r>
            <a:r>
              <a:rPr dirty="0"/>
              <a:t>	</a:t>
            </a:r>
            <a:r>
              <a:rPr spc="-10" dirty="0"/>
              <a:t>Equations</a:t>
            </a:r>
            <a:r>
              <a:rPr dirty="0"/>
              <a:t>	</a:t>
            </a:r>
            <a:r>
              <a:rPr spc="-20" dirty="0"/>
              <a:t>12.3</a:t>
            </a:r>
            <a:r>
              <a:rPr dirty="0"/>
              <a:t>	</a:t>
            </a:r>
            <a:r>
              <a:rPr spc="-25" dirty="0"/>
              <a:t>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1384114"/>
            <a:ext cx="6976109" cy="3214370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735"/>
              </a:spcBef>
            </a:pPr>
            <a:r>
              <a:rPr sz="2450" dirty="0">
                <a:latin typeface="Garamond"/>
                <a:cs typeface="Garamond"/>
              </a:rPr>
              <a:t>p.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582.</a:t>
            </a:r>
            <a:r>
              <a:rPr sz="2450" spc="-21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20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(Choose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one.)</a:t>
            </a:r>
            <a:endParaRPr sz="2450">
              <a:latin typeface="Garamond"/>
              <a:cs typeface="Garamond"/>
            </a:endParaRPr>
          </a:p>
          <a:p>
            <a:pPr marL="38671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must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greater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1.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must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between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0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1.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any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positive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number,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can’t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negative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any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negative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number,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can’t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positive</a:t>
            </a:r>
            <a:endParaRPr sz="2450">
              <a:latin typeface="Garamond"/>
              <a:cs typeface="Garamond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positive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negative.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16559" algn="l"/>
                <a:tab pos="1007110" algn="l"/>
                <a:tab pos="2522220" algn="l"/>
                <a:tab pos="3433445" algn="l"/>
                <a:tab pos="3974465" algn="l"/>
                <a:tab pos="5180330" algn="l"/>
                <a:tab pos="5500370" algn="l"/>
                <a:tab pos="5880100" algn="l"/>
                <a:tab pos="7284084" algn="l"/>
                <a:tab pos="7936230" algn="l"/>
              </a:tabLst>
            </a:pPr>
            <a:r>
              <a:rPr spc="-25" dirty="0"/>
              <a:t>In</a:t>
            </a:r>
            <a:r>
              <a:rPr dirty="0"/>
              <a:t>	</a:t>
            </a:r>
            <a:r>
              <a:rPr spc="55" dirty="0"/>
              <a:t>any</a:t>
            </a:r>
            <a:r>
              <a:rPr dirty="0"/>
              <a:t>	</a:t>
            </a:r>
            <a:r>
              <a:rPr spc="-10" dirty="0"/>
              <a:t>radioactive</a:t>
            </a:r>
            <a:r>
              <a:rPr dirty="0"/>
              <a:t>	</a:t>
            </a:r>
            <a:r>
              <a:rPr spc="-10" dirty="0"/>
              <a:t>decay,</a:t>
            </a:r>
            <a:r>
              <a:rPr dirty="0"/>
              <a:t>	</a:t>
            </a: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constant</a:t>
            </a:r>
            <a:r>
              <a:rPr dirty="0"/>
              <a:t>	</a:t>
            </a:r>
            <a:r>
              <a:rPr b="0" i="1" spc="65" dirty="0">
                <a:latin typeface="Bookman Old Style"/>
                <a:cs typeface="Bookman Old Style"/>
              </a:rPr>
              <a:t>λ</a:t>
            </a:r>
            <a:r>
              <a:rPr b="0" i="1" dirty="0">
                <a:latin typeface="Bookman Old Style"/>
                <a:cs typeface="Bookman Old Style"/>
              </a:rPr>
              <a:t>	</a:t>
            </a:r>
            <a:r>
              <a:rPr spc="-25" dirty="0"/>
              <a:t>in</a:t>
            </a:r>
            <a:r>
              <a:rPr dirty="0"/>
              <a:t>	</a:t>
            </a:r>
            <a:r>
              <a:rPr spc="-10" dirty="0"/>
              <a:t>Equations</a:t>
            </a:r>
            <a:r>
              <a:rPr dirty="0"/>
              <a:t>	</a:t>
            </a:r>
            <a:r>
              <a:rPr spc="-20" dirty="0"/>
              <a:t>12.3</a:t>
            </a:r>
            <a:r>
              <a:rPr dirty="0"/>
              <a:t>	</a:t>
            </a:r>
            <a:r>
              <a:rPr spc="-25" dirty="0"/>
              <a:t>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384114"/>
            <a:ext cx="8267065" cy="4593590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1735"/>
              </a:spcBef>
            </a:pPr>
            <a:r>
              <a:rPr sz="2450" dirty="0">
                <a:latin typeface="Garamond"/>
                <a:cs typeface="Garamond"/>
              </a:rPr>
              <a:t>p.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582.</a:t>
            </a:r>
            <a:r>
              <a:rPr sz="2450" spc="-21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20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.</a:t>
            </a:r>
            <a:r>
              <a:rPr sz="2450" spc="-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(Choose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one.)</a:t>
            </a:r>
            <a:endParaRPr sz="2450">
              <a:latin typeface="Garamond"/>
              <a:cs typeface="Garamond"/>
            </a:endParaRPr>
          </a:p>
          <a:p>
            <a:pPr marL="394335" indent="-370205">
              <a:lnSpc>
                <a:spcPct val="100000"/>
              </a:lnSpc>
              <a:spcBef>
                <a:spcPts val="16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must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greater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1.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must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between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0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1.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any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positive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number,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can’t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negative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any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negative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number,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but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can’t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positive</a:t>
            </a:r>
            <a:endParaRPr sz="2450">
              <a:latin typeface="Garamond"/>
              <a:cs typeface="Garamond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positive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negative.</a:t>
            </a:r>
            <a:endParaRPr sz="2450">
              <a:latin typeface="Garamond"/>
              <a:cs typeface="Garamond"/>
            </a:endParaRPr>
          </a:p>
          <a:p>
            <a:pPr marL="23495" marR="5080" indent="-11430" algn="just">
              <a:lnSpc>
                <a:spcPct val="101699"/>
              </a:lnSpc>
              <a:spcBef>
                <a:spcPts val="1889"/>
              </a:spcBef>
            </a:pPr>
            <a:r>
              <a:rPr sz="2450" b="1" dirty="0">
                <a:latin typeface="Georgia"/>
                <a:cs typeface="Georgia"/>
              </a:rPr>
              <a:t>Solution:</a:t>
            </a:r>
            <a:r>
              <a:rPr sz="2450" b="1" spc="280" dirty="0">
                <a:latin typeface="Georgia"/>
                <a:cs typeface="Georgia"/>
              </a:rPr>
              <a:t>  </a:t>
            </a: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negative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constant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would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imply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your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sample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growing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rather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shrinking!</a:t>
            </a:r>
            <a:r>
              <a:rPr sz="2450" spc="4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(You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can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immediately</a:t>
            </a:r>
            <a:r>
              <a:rPr sz="2450" spc="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throw</a:t>
            </a:r>
            <a:r>
              <a:rPr sz="2450" spc="5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out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120" dirty="0">
                <a:latin typeface="Garamond"/>
                <a:cs typeface="Garamond"/>
              </a:rPr>
              <a:t>B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as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meaningless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since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λ</a:t>
            </a:r>
            <a:r>
              <a:rPr sz="2450" b="0" i="1" spc="50" dirty="0">
                <a:latin typeface="Bookman Old Style"/>
                <a:cs typeface="Bookman Old Style"/>
              </a:rPr>
              <a:t> </a:t>
            </a:r>
            <a:r>
              <a:rPr sz="2450" spc="55" dirty="0">
                <a:latin typeface="Garamond"/>
                <a:cs typeface="Garamond"/>
              </a:rPr>
              <a:t>isn’t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unitless.)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8175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When</a:t>
            </a:r>
            <a:r>
              <a:rPr spc="305" dirty="0"/>
              <a:t> </a:t>
            </a:r>
            <a:r>
              <a:rPr spc="65" dirty="0"/>
              <a:t>many</a:t>
            </a:r>
            <a:r>
              <a:rPr spc="310" dirty="0"/>
              <a:t> </a:t>
            </a:r>
            <a:r>
              <a:rPr dirty="0"/>
              <a:t>identical</a:t>
            </a:r>
            <a:r>
              <a:rPr spc="305" dirty="0"/>
              <a:t> </a:t>
            </a:r>
            <a:r>
              <a:rPr dirty="0"/>
              <a:t>nuclei</a:t>
            </a:r>
            <a:r>
              <a:rPr spc="310" dirty="0"/>
              <a:t> </a:t>
            </a:r>
            <a:r>
              <a:rPr dirty="0"/>
              <a:t>decay</a:t>
            </a:r>
            <a:r>
              <a:rPr spc="305" dirty="0"/>
              <a:t> </a:t>
            </a:r>
            <a:r>
              <a:rPr dirty="0"/>
              <a:t>through</a:t>
            </a:r>
            <a:r>
              <a:rPr spc="305" dirty="0"/>
              <a:t> </a:t>
            </a:r>
            <a:r>
              <a:rPr dirty="0"/>
              <a:t>electron</a:t>
            </a:r>
            <a:r>
              <a:rPr spc="310" dirty="0"/>
              <a:t> </a:t>
            </a:r>
            <a:r>
              <a:rPr dirty="0"/>
              <a:t>emission,</a:t>
            </a:r>
            <a:r>
              <a:rPr spc="310" dirty="0"/>
              <a:t> </a:t>
            </a:r>
            <a:r>
              <a:rPr spc="-25" dirty="0"/>
              <a:t>the </a:t>
            </a:r>
            <a:r>
              <a:rPr spc="50" dirty="0"/>
              <a:t>emitted</a:t>
            </a:r>
            <a:r>
              <a:rPr spc="75" dirty="0"/>
              <a:t> </a:t>
            </a:r>
            <a:r>
              <a:rPr dirty="0"/>
              <a:t>antineutrinos</a:t>
            </a:r>
            <a:r>
              <a:rPr spc="75" dirty="0"/>
              <a:t> </a:t>
            </a:r>
            <a:r>
              <a:rPr dirty="0"/>
              <a:t>emerge</a:t>
            </a:r>
            <a:r>
              <a:rPr spc="75" dirty="0"/>
              <a:t> </a:t>
            </a:r>
            <a:r>
              <a:rPr spc="55" dirty="0"/>
              <a:t>with</a:t>
            </a:r>
            <a:r>
              <a:rPr spc="75" dirty="0"/>
              <a:t> </a:t>
            </a:r>
            <a:r>
              <a:rPr spc="130" dirty="0"/>
              <a:t>a</a:t>
            </a:r>
            <a:r>
              <a:rPr spc="75" dirty="0"/>
              <a:t> </a:t>
            </a:r>
            <a:r>
              <a:rPr dirty="0"/>
              <a:t>range</a:t>
            </a:r>
            <a:r>
              <a:rPr spc="75" dirty="0"/>
              <a:t> </a:t>
            </a:r>
            <a:r>
              <a:rPr spc="-114" dirty="0"/>
              <a:t>of</a:t>
            </a:r>
            <a:r>
              <a:rPr spc="75" dirty="0"/>
              <a:t> </a:t>
            </a:r>
            <a:r>
              <a:rPr dirty="0"/>
              <a:t>possible</a:t>
            </a:r>
            <a:r>
              <a:rPr spc="75" dirty="0"/>
              <a:t> </a:t>
            </a:r>
            <a:r>
              <a:rPr dirty="0"/>
              <a:t>kinetic</a:t>
            </a:r>
            <a:r>
              <a:rPr spc="75" dirty="0"/>
              <a:t> </a:t>
            </a:r>
            <a:r>
              <a:rPr spc="-10" dirty="0"/>
              <a:t>ener- </a:t>
            </a:r>
            <a:r>
              <a:rPr dirty="0"/>
              <a:t>gies.</a:t>
            </a:r>
            <a:r>
              <a:rPr spc="60" dirty="0"/>
              <a:t>  </a:t>
            </a:r>
            <a:r>
              <a:rPr dirty="0"/>
              <a:t>When</a:t>
            </a:r>
            <a:r>
              <a:rPr spc="335" dirty="0"/>
              <a:t> </a:t>
            </a:r>
            <a:r>
              <a:rPr spc="65" dirty="0"/>
              <a:t>many</a:t>
            </a:r>
            <a:r>
              <a:rPr spc="330" dirty="0"/>
              <a:t> </a:t>
            </a:r>
            <a:r>
              <a:rPr dirty="0"/>
              <a:t>identical</a:t>
            </a:r>
            <a:r>
              <a:rPr spc="335" dirty="0"/>
              <a:t> </a:t>
            </a:r>
            <a:r>
              <a:rPr dirty="0"/>
              <a:t>nuclei</a:t>
            </a:r>
            <a:r>
              <a:rPr spc="335" dirty="0"/>
              <a:t> </a:t>
            </a:r>
            <a:r>
              <a:rPr dirty="0"/>
              <a:t>decay</a:t>
            </a:r>
            <a:r>
              <a:rPr spc="340" dirty="0"/>
              <a:t> </a:t>
            </a:r>
            <a:r>
              <a:rPr spc="60" dirty="0"/>
              <a:t>by</a:t>
            </a:r>
            <a:r>
              <a:rPr spc="335" dirty="0"/>
              <a:t> </a:t>
            </a:r>
            <a:r>
              <a:rPr dirty="0"/>
              <a:t>capturing</a:t>
            </a:r>
            <a:r>
              <a:rPr spc="335" dirty="0"/>
              <a:t> </a:t>
            </a:r>
            <a:r>
              <a:rPr spc="65" dirty="0"/>
              <a:t>an</a:t>
            </a:r>
            <a:r>
              <a:rPr spc="340" dirty="0"/>
              <a:t> </a:t>
            </a:r>
            <a:r>
              <a:rPr spc="-10" dirty="0"/>
              <a:t>electron </a:t>
            </a:r>
            <a:r>
              <a:rPr dirty="0"/>
              <a:t>from</a:t>
            </a:r>
            <a:r>
              <a:rPr spc="425" dirty="0"/>
              <a:t> </a:t>
            </a:r>
            <a:r>
              <a:rPr dirty="0"/>
              <a:t>the</a:t>
            </a:r>
            <a:r>
              <a:rPr spc="560" dirty="0"/>
              <a:t> </a:t>
            </a:r>
            <a:r>
              <a:rPr dirty="0"/>
              <a:t>innermost</a:t>
            </a:r>
            <a:r>
              <a:rPr spc="560" dirty="0"/>
              <a:t> </a:t>
            </a:r>
            <a:r>
              <a:rPr dirty="0"/>
              <a:t>shell,</a:t>
            </a:r>
            <a:r>
              <a:rPr spc="20" dirty="0"/>
              <a:t>  </a:t>
            </a:r>
            <a:r>
              <a:rPr dirty="0"/>
              <a:t>do</a:t>
            </a:r>
            <a:r>
              <a:rPr spc="560" dirty="0"/>
              <a:t> </a:t>
            </a:r>
            <a:r>
              <a:rPr dirty="0"/>
              <a:t>the</a:t>
            </a:r>
            <a:r>
              <a:rPr spc="560" dirty="0"/>
              <a:t> </a:t>
            </a:r>
            <a:r>
              <a:rPr spc="50" dirty="0"/>
              <a:t>emitted</a:t>
            </a:r>
            <a:r>
              <a:rPr spc="560" dirty="0"/>
              <a:t> </a:t>
            </a:r>
            <a:r>
              <a:rPr dirty="0"/>
              <a:t>neutrinos</a:t>
            </a:r>
            <a:r>
              <a:rPr spc="560" dirty="0"/>
              <a:t> </a:t>
            </a:r>
            <a:r>
              <a:rPr spc="-5" dirty="0"/>
              <a:t>.</a:t>
            </a:r>
            <a:r>
              <a:rPr spc="-150" dirty="0"/>
              <a:t> </a:t>
            </a:r>
            <a:r>
              <a:rPr spc="-5" dirty="0"/>
              <a:t>.</a:t>
            </a:r>
            <a:r>
              <a:rPr spc="-150" dirty="0"/>
              <a:t> </a:t>
            </a:r>
            <a:r>
              <a:rPr spc="-5" dirty="0"/>
              <a:t>.</a:t>
            </a:r>
            <a:r>
              <a:rPr spc="-150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3180783"/>
            <a:ext cx="6793865" cy="103759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come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range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possible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kinetic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energies?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spc="75" dirty="0">
                <a:latin typeface="Garamond"/>
                <a:cs typeface="Garamond"/>
              </a:rPr>
              <a:t>all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nearly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kinetic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energy?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7780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12.4.</a:t>
            </a:r>
            <a:r>
              <a:rPr sz="1200" spc="190" dirty="0">
                <a:latin typeface="Times New Roman"/>
                <a:cs typeface="Times New Roman"/>
              </a:rPr>
              <a:t>  </a:t>
            </a:r>
            <a:r>
              <a:rPr sz="1200" spc="50" dirty="0">
                <a:latin typeface="Times New Roman"/>
                <a:cs typeface="Times New Roman"/>
              </a:rPr>
              <a:t>THREE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55" dirty="0">
                <a:latin typeface="Times New Roman"/>
                <a:cs typeface="Times New Roman"/>
              </a:rPr>
              <a:t>TYPES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OF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DECAY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8175" cy="19215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When</a:t>
            </a:r>
            <a:r>
              <a:rPr spc="305" dirty="0"/>
              <a:t> </a:t>
            </a:r>
            <a:r>
              <a:rPr spc="65" dirty="0"/>
              <a:t>many</a:t>
            </a:r>
            <a:r>
              <a:rPr spc="310" dirty="0"/>
              <a:t> </a:t>
            </a:r>
            <a:r>
              <a:rPr dirty="0"/>
              <a:t>identical</a:t>
            </a:r>
            <a:r>
              <a:rPr spc="305" dirty="0"/>
              <a:t> </a:t>
            </a:r>
            <a:r>
              <a:rPr dirty="0"/>
              <a:t>nuclei</a:t>
            </a:r>
            <a:r>
              <a:rPr spc="310" dirty="0"/>
              <a:t> </a:t>
            </a:r>
            <a:r>
              <a:rPr dirty="0"/>
              <a:t>decay</a:t>
            </a:r>
            <a:r>
              <a:rPr spc="305" dirty="0"/>
              <a:t> </a:t>
            </a:r>
            <a:r>
              <a:rPr dirty="0"/>
              <a:t>through</a:t>
            </a:r>
            <a:r>
              <a:rPr spc="305" dirty="0"/>
              <a:t> </a:t>
            </a:r>
            <a:r>
              <a:rPr dirty="0"/>
              <a:t>electron</a:t>
            </a:r>
            <a:r>
              <a:rPr spc="310" dirty="0"/>
              <a:t> </a:t>
            </a:r>
            <a:r>
              <a:rPr dirty="0"/>
              <a:t>emission,</a:t>
            </a:r>
            <a:r>
              <a:rPr spc="310" dirty="0"/>
              <a:t> </a:t>
            </a:r>
            <a:r>
              <a:rPr spc="-25" dirty="0"/>
              <a:t>the </a:t>
            </a:r>
            <a:r>
              <a:rPr spc="50" dirty="0"/>
              <a:t>emitted</a:t>
            </a:r>
            <a:r>
              <a:rPr spc="75" dirty="0"/>
              <a:t> </a:t>
            </a:r>
            <a:r>
              <a:rPr dirty="0"/>
              <a:t>antineutrinos</a:t>
            </a:r>
            <a:r>
              <a:rPr spc="75" dirty="0"/>
              <a:t> </a:t>
            </a:r>
            <a:r>
              <a:rPr dirty="0"/>
              <a:t>emerge</a:t>
            </a:r>
            <a:r>
              <a:rPr spc="75" dirty="0"/>
              <a:t> </a:t>
            </a:r>
            <a:r>
              <a:rPr spc="55" dirty="0"/>
              <a:t>with</a:t>
            </a:r>
            <a:r>
              <a:rPr spc="75" dirty="0"/>
              <a:t> </a:t>
            </a:r>
            <a:r>
              <a:rPr spc="130" dirty="0"/>
              <a:t>a</a:t>
            </a:r>
            <a:r>
              <a:rPr spc="75" dirty="0"/>
              <a:t> </a:t>
            </a:r>
            <a:r>
              <a:rPr dirty="0"/>
              <a:t>range</a:t>
            </a:r>
            <a:r>
              <a:rPr spc="75" dirty="0"/>
              <a:t> </a:t>
            </a:r>
            <a:r>
              <a:rPr spc="-114" dirty="0"/>
              <a:t>of</a:t>
            </a:r>
            <a:r>
              <a:rPr spc="75" dirty="0"/>
              <a:t> </a:t>
            </a:r>
            <a:r>
              <a:rPr dirty="0"/>
              <a:t>possible</a:t>
            </a:r>
            <a:r>
              <a:rPr spc="75" dirty="0"/>
              <a:t> </a:t>
            </a:r>
            <a:r>
              <a:rPr dirty="0"/>
              <a:t>kinetic</a:t>
            </a:r>
            <a:r>
              <a:rPr spc="75" dirty="0"/>
              <a:t> </a:t>
            </a:r>
            <a:r>
              <a:rPr spc="-10" dirty="0"/>
              <a:t>ener- </a:t>
            </a:r>
            <a:r>
              <a:rPr dirty="0"/>
              <a:t>gies.</a:t>
            </a:r>
            <a:r>
              <a:rPr spc="60" dirty="0"/>
              <a:t>  </a:t>
            </a:r>
            <a:r>
              <a:rPr dirty="0"/>
              <a:t>When</a:t>
            </a:r>
            <a:r>
              <a:rPr spc="335" dirty="0"/>
              <a:t> </a:t>
            </a:r>
            <a:r>
              <a:rPr spc="65" dirty="0"/>
              <a:t>many</a:t>
            </a:r>
            <a:r>
              <a:rPr spc="330" dirty="0"/>
              <a:t> </a:t>
            </a:r>
            <a:r>
              <a:rPr dirty="0"/>
              <a:t>identical</a:t>
            </a:r>
            <a:r>
              <a:rPr spc="335" dirty="0"/>
              <a:t> </a:t>
            </a:r>
            <a:r>
              <a:rPr dirty="0"/>
              <a:t>nuclei</a:t>
            </a:r>
            <a:r>
              <a:rPr spc="335" dirty="0"/>
              <a:t> </a:t>
            </a:r>
            <a:r>
              <a:rPr dirty="0"/>
              <a:t>decay</a:t>
            </a:r>
            <a:r>
              <a:rPr spc="340" dirty="0"/>
              <a:t> </a:t>
            </a:r>
            <a:r>
              <a:rPr spc="60" dirty="0"/>
              <a:t>by</a:t>
            </a:r>
            <a:r>
              <a:rPr spc="335" dirty="0"/>
              <a:t> </a:t>
            </a:r>
            <a:r>
              <a:rPr dirty="0"/>
              <a:t>capturing</a:t>
            </a:r>
            <a:r>
              <a:rPr spc="335" dirty="0"/>
              <a:t> </a:t>
            </a:r>
            <a:r>
              <a:rPr spc="65" dirty="0"/>
              <a:t>an</a:t>
            </a:r>
            <a:r>
              <a:rPr spc="340" dirty="0"/>
              <a:t> </a:t>
            </a:r>
            <a:r>
              <a:rPr spc="-10" dirty="0"/>
              <a:t>electron </a:t>
            </a:r>
            <a:r>
              <a:rPr dirty="0"/>
              <a:t>from</a:t>
            </a:r>
            <a:r>
              <a:rPr spc="425" dirty="0"/>
              <a:t> </a:t>
            </a:r>
            <a:r>
              <a:rPr dirty="0"/>
              <a:t>the</a:t>
            </a:r>
            <a:r>
              <a:rPr spc="560" dirty="0"/>
              <a:t> </a:t>
            </a:r>
            <a:r>
              <a:rPr dirty="0"/>
              <a:t>innermost</a:t>
            </a:r>
            <a:r>
              <a:rPr spc="560" dirty="0"/>
              <a:t> </a:t>
            </a:r>
            <a:r>
              <a:rPr dirty="0"/>
              <a:t>shell,</a:t>
            </a:r>
            <a:r>
              <a:rPr spc="20" dirty="0"/>
              <a:t>  </a:t>
            </a:r>
            <a:r>
              <a:rPr dirty="0"/>
              <a:t>do</a:t>
            </a:r>
            <a:r>
              <a:rPr spc="560" dirty="0"/>
              <a:t> </a:t>
            </a:r>
            <a:r>
              <a:rPr dirty="0"/>
              <a:t>the</a:t>
            </a:r>
            <a:r>
              <a:rPr spc="560" dirty="0"/>
              <a:t> </a:t>
            </a:r>
            <a:r>
              <a:rPr spc="50" dirty="0"/>
              <a:t>emitted</a:t>
            </a:r>
            <a:r>
              <a:rPr spc="560" dirty="0"/>
              <a:t> </a:t>
            </a:r>
            <a:r>
              <a:rPr dirty="0"/>
              <a:t>neutrinos</a:t>
            </a:r>
            <a:r>
              <a:rPr spc="560" dirty="0"/>
              <a:t> </a:t>
            </a:r>
            <a:r>
              <a:rPr spc="-5" dirty="0"/>
              <a:t>.</a:t>
            </a:r>
            <a:r>
              <a:rPr spc="-150" dirty="0"/>
              <a:t> </a:t>
            </a:r>
            <a:r>
              <a:rPr spc="-5" dirty="0"/>
              <a:t>.</a:t>
            </a:r>
            <a:r>
              <a:rPr spc="-150" dirty="0"/>
              <a:t> </a:t>
            </a:r>
            <a:r>
              <a:rPr spc="-5" dirty="0"/>
              <a:t>.</a:t>
            </a:r>
            <a:r>
              <a:rPr spc="-150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3180783"/>
            <a:ext cx="8268334" cy="439102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come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range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possible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kinetic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energies?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75" dirty="0">
                <a:latin typeface="Garamond"/>
                <a:cs typeface="Garamond"/>
              </a:rPr>
              <a:t>all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come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nearly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kinetic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energy?</a:t>
            </a:r>
            <a:endParaRPr sz="2450">
              <a:latin typeface="Garamond"/>
              <a:cs typeface="Garamond"/>
            </a:endParaRPr>
          </a:p>
          <a:p>
            <a:pPr marL="12700" algn="just">
              <a:lnSpc>
                <a:spcPct val="100000"/>
              </a:lnSpc>
              <a:spcBef>
                <a:spcPts val="1939"/>
              </a:spcBef>
            </a:pPr>
            <a:r>
              <a:rPr sz="2450" b="1" spc="-25" dirty="0">
                <a:latin typeface="Georgia"/>
                <a:cs typeface="Georgia"/>
              </a:rPr>
              <a:t>Solution:</a:t>
            </a:r>
            <a:r>
              <a:rPr sz="2450" b="1" spc="-5" dirty="0">
                <a:latin typeface="Georgia"/>
                <a:cs typeface="Georgia"/>
              </a:rPr>
              <a:t>  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  <a:p>
            <a:pPr marL="23495" marR="5080" algn="just">
              <a:lnSpc>
                <a:spcPct val="101699"/>
              </a:lnSpc>
              <a:spcBef>
                <a:spcPts val="595"/>
              </a:spcBef>
            </a:pPr>
            <a:r>
              <a:rPr sz="2450" dirty="0">
                <a:latin typeface="Garamond"/>
                <a:cs typeface="Garamond"/>
              </a:rPr>
              <a:t>When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emit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electron,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electron—</a:t>
            </a:r>
            <a:r>
              <a:rPr sz="2450" dirty="0">
                <a:latin typeface="Garamond"/>
                <a:cs typeface="Garamond"/>
              </a:rPr>
              <a:t>floating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freely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through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universe—</a:t>
            </a:r>
            <a:r>
              <a:rPr sz="2450" dirty="0">
                <a:latin typeface="Garamond"/>
                <a:cs typeface="Garamond"/>
              </a:rPr>
              <a:t>could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many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different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possible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energies,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leaving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4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wide</a:t>
            </a:r>
            <a:r>
              <a:rPr sz="2450" spc="4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range</a:t>
            </a:r>
            <a:r>
              <a:rPr sz="2450" spc="4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4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antineutrino.</a:t>
            </a:r>
            <a:r>
              <a:rPr sz="2450" spc="265" dirty="0">
                <a:latin typeface="Garamond"/>
                <a:cs typeface="Garamond"/>
              </a:rPr>
              <a:t>  </a:t>
            </a:r>
            <a:r>
              <a:rPr sz="2450" spc="110" dirty="0">
                <a:latin typeface="Garamond"/>
                <a:cs typeface="Garamond"/>
              </a:rPr>
              <a:t>But</a:t>
            </a:r>
            <a:r>
              <a:rPr sz="2450" spc="42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4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4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42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430" dirty="0">
                <a:latin typeface="Garamond"/>
                <a:cs typeface="Garamond"/>
              </a:rPr>
              <a:t> </a:t>
            </a:r>
            <a:r>
              <a:rPr sz="2450" spc="40" dirty="0">
                <a:latin typeface="Garamond"/>
                <a:cs typeface="Garamond"/>
              </a:rPr>
              <a:t>particu- </a:t>
            </a:r>
            <a:r>
              <a:rPr sz="2450" spc="75" dirty="0">
                <a:latin typeface="Garamond"/>
                <a:cs typeface="Garamond"/>
              </a:rPr>
              <a:t>lar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shell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particular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particular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(the </a:t>
            </a:r>
            <a:r>
              <a:rPr sz="2450" dirty="0">
                <a:latin typeface="Garamond"/>
                <a:cs typeface="Garamond"/>
              </a:rPr>
              <a:t>eigenvalue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114" dirty="0">
                <a:latin typeface="Garamond"/>
                <a:cs typeface="Garamond"/>
              </a:rPr>
              <a:t>that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eigenstate),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all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informa- </a:t>
            </a:r>
            <a:r>
              <a:rPr sz="2450" dirty="0">
                <a:latin typeface="Garamond"/>
                <a:cs typeface="Garamond"/>
              </a:rPr>
              <a:t>tion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you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need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calculate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energetics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this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reaction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see </a:t>
            </a:r>
            <a:r>
              <a:rPr sz="2450" dirty="0">
                <a:latin typeface="Garamond"/>
                <a:cs typeface="Garamond"/>
              </a:rPr>
              <a:t>how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much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left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11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1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antineutrino.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8529" y="878291"/>
            <a:ext cx="284543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12.5.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878291"/>
            <a:ext cx="362585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95325" algn="l"/>
              </a:tabLst>
            </a:pPr>
            <a:r>
              <a:rPr sz="1700" b="1" spc="-20" dirty="0">
                <a:latin typeface="Georgia"/>
                <a:cs typeface="Georgia"/>
              </a:rPr>
              <a:t>12.5</a:t>
            </a:r>
            <a:r>
              <a:rPr sz="1700" b="1" dirty="0">
                <a:latin typeface="Georgia"/>
                <a:cs typeface="Georgia"/>
              </a:rPr>
              <a:t>	</a:t>
            </a:r>
            <a:r>
              <a:rPr sz="1700" b="1" spc="-25" dirty="0">
                <a:latin typeface="Georgia"/>
                <a:cs typeface="Georgia"/>
              </a:rPr>
              <a:t>Nuclear</a:t>
            </a:r>
            <a:r>
              <a:rPr sz="1700" b="1" spc="30" dirty="0">
                <a:latin typeface="Georgia"/>
                <a:cs typeface="Georgia"/>
              </a:rPr>
              <a:t> </a:t>
            </a:r>
            <a:r>
              <a:rPr sz="1700" b="1" spc="-50" dirty="0">
                <a:latin typeface="Georgia"/>
                <a:cs typeface="Georgia"/>
              </a:rPr>
              <a:t>Fission</a:t>
            </a:r>
            <a:r>
              <a:rPr sz="1700" b="1" spc="35" dirty="0">
                <a:latin typeface="Georgia"/>
                <a:cs typeface="Georgia"/>
              </a:rPr>
              <a:t> </a:t>
            </a:r>
            <a:r>
              <a:rPr sz="1700" b="1" spc="-10" dirty="0">
                <a:latin typeface="Georgia"/>
                <a:cs typeface="Georgia"/>
              </a:rPr>
              <a:t>and</a:t>
            </a:r>
            <a:r>
              <a:rPr sz="1700" b="1" spc="30" dirty="0">
                <a:latin typeface="Georgia"/>
                <a:cs typeface="Georgia"/>
              </a:rPr>
              <a:t> </a:t>
            </a:r>
            <a:r>
              <a:rPr sz="1700" b="1" spc="-80" dirty="0">
                <a:latin typeface="Georgia"/>
                <a:cs typeface="Georgia"/>
              </a:rPr>
              <a:t>Fusion</a:t>
            </a:r>
            <a:endParaRPr sz="17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Suppose</a:t>
            </a:r>
            <a:r>
              <a:rPr spc="114" dirty="0"/>
              <a:t> </a:t>
            </a:r>
            <a:r>
              <a:rPr dirty="0"/>
              <a:t>you</a:t>
            </a:r>
            <a:r>
              <a:rPr spc="125" dirty="0"/>
              <a:t> </a:t>
            </a:r>
            <a:r>
              <a:rPr dirty="0"/>
              <a:t>fire</a:t>
            </a:r>
            <a:r>
              <a:rPr spc="120" dirty="0"/>
              <a:t> </a:t>
            </a:r>
            <a:r>
              <a:rPr spc="130" dirty="0"/>
              <a:t>a</a:t>
            </a:r>
            <a:r>
              <a:rPr spc="135" dirty="0"/>
              <a:t> </a:t>
            </a:r>
            <a:r>
              <a:rPr dirty="0"/>
              <a:t>beam</a:t>
            </a:r>
            <a:r>
              <a:rPr spc="120" dirty="0"/>
              <a:t> </a:t>
            </a:r>
            <a:r>
              <a:rPr dirty="0"/>
              <a:t>of</a:t>
            </a:r>
            <a:r>
              <a:rPr spc="130" dirty="0"/>
              <a:t> </a:t>
            </a:r>
            <a:r>
              <a:rPr dirty="0"/>
              <a:t>particles</a:t>
            </a:r>
            <a:r>
              <a:rPr spc="120" dirty="0"/>
              <a:t> </a:t>
            </a:r>
            <a:r>
              <a:rPr spc="145" dirty="0"/>
              <a:t>at</a:t>
            </a:r>
            <a:r>
              <a:rPr spc="125" dirty="0"/>
              <a:t> </a:t>
            </a:r>
            <a:r>
              <a:rPr spc="130" dirty="0"/>
              <a:t>a</a:t>
            </a:r>
            <a:r>
              <a:rPr spc="120" dirty="0"/>
              <a:t> </a:t>
            </a:r>
            <a:r>
              <a:rPr spc="55" dirty="0"/>
              <a:t>thin</a:t>
            </a:r>
            <a:r>
              <a:rPr spc="130" dirty="0"/>
              <a:t> </a:t>
            </a:r>
            <a:r>
              <a:rPr spc="85" dirty="0"/>
              <a:t>target</a:t>
            </a:r>
            <a:r>
              <a:rPr spc="125" dirty="0"/>
              <a:t> </a:t>
            </a:r>
            <a:r>
              <a:rPr spc="55" dirty="0"/>
              <a:t>and</a:t>
            </a:r>
            <a:r>
              <a:rPr spc="130" dirty="0"/>
              <a:t> </a:t>
            </a:r>
            <a:r>
              <a:rPr spc="-10" dirty="0"/>
              <a:t>measure </a:t>
            </a:r>
            <a:r>
              <a:rPr spc="114" dirty="0"/>
              <a:t>that</a:t>
            </a:r>
            <a:r>
              <a:rPr spc="180" dirty="0"/>
              <a:t> </a:t>
            </a:r>
            <a:r>
              <a:rPr dirty="0"/>
              <a:t>Reaction</a:t>
            </a:r>
            <a:r>
              <a:rPr spc="185" dirty="0"/>
              <a:t> </a:t>
            </a:r>
            <a:r>
              <a:rPr dirty="0"/>
              <a:t>A</a:t>
            </a:r>
            <a:r>
              <a:rPr spc="180" dirty="0"/>
              <a:t> </a:t>
            </a:r>
            <a:r>
              <a:rPr dirty="0"/>
              <a:t>is</a:t>
            </a:r>
            <a:r>
              <a:rPr spc="185" dirty="0"/>
              <a:t> </a:t>
            </a:r>
            <a:r>
              <a:rPr dirty="0"/>
              <a:t>three</a:t>
            </a:r>
            <a:r>
              <a:rPr spc="180" dirty="0"/>
              <a:t> </a:t>
            </a:r>
            <a:r>
              <a:rPr dirty="0"/>
              <a:t>times</a:t>
            </a:r>
            <a:r>
              <a:rPr spc="185" dirty="0"/>
              <a:t> </a:t>
            </a:r>
            <a:r>
              <a:rPr spc="65" dirty="0"/>
              <a:t>as</a:t>
            </a:r>
            <a:r>
              <a:rPr spc="180" dirty="0"/>
              <a:t> </a:t>
            </a:r>
            <a:r>
              <a:rPr dirty="0"/>
              <a:t>likely</a:t>
            </a:r>
            <a:r>
              <a:rPr spc="185" dirty="0"/>
              <a:t> </a:t>
            </a:r>
            <a:r>
              <a:rPr spc="65" dirty="0"/>
              <a:t>as</a:t>
            </a:r>
            <a:r>
              <a:rPr spc="180" dirty="0"/>
              <a:t> </a:t>
            </a:r>
            <a:r>
              <a:rPr dirty="0"/>
              <a:t>Reaction</a:t>
            </a:r>
            <a:r>
              <a:rPr spc="180" dirty="0"/>
              <a:t> </a:t>
            </a:r>
            <a:r>
              <a:rPr spc="90" dirty="0"/>
              <a:t>B.</a:t>
            </a:r>
            <a:r>
              <a:rPr spc="185" dirty="0"/>
              <a:t> </a:t>
            </a:r>
            <a:r>
              <a:rPr spc="114" dirty="0"/>
              <a:t>What</a:t>
            </a:r>
            <a:r>
              <a:rPr spc="180" dirty="0"/>
              <a:t> </a:t>
            </a:r>
            <a:r>
              <a:rPr spc="-20" dirty="0"/>
              <a:t>does </a:t>
            </a:r>
            <a:r>
              <a:rPr spc="114" dirty="0"/>
              <a:t>that</a:t>
            </a:r>
            <a:r>
              <a:rPr spc="65" dirty="0"/>
              <a:t> </a:t>
            </a:r>
            <a:r>
              <a:rPr spc="55" dirty="0"/>
              <a:t>tell</a:t>
            </a:r>
            <a:r>
              <a:rPr spc="75" dirty="0"/>
              <a:t> </a:t>
            </a:r>
            <a:r>
              <a:rPr dirty="0"/>
              <a:t>you</a:t>
            </a:r>
            <a:r>
              <a:rPr spc="70" dirty="0"/>
              <a:t> </a:t>
            </a:r>
            <a:r>
              <a:rPr spc="55" dirty="0"/>
              <a:t>about</a:t>
            </a:r>
            <a:r>
              <a:rPr spc="70" dirty="0"/>
              <a:t> </a:t>
            </a:r>
            <a:r>
              <a:rPr dirty="0"/>
              <a:t>the</a:t>
            </a:r>
            <a:r>
              <a:rPr spc="70" dirty="0"/>
              <a:t> </a:t>
            </a:r>
            <a:r>
              <a:rPr dirty="0"/>
              <a:t>cross</a:t>
            </a:r>
            <a:r>
              <a:rPr spc="65" dirty="0"/>
              <a:t> </a:t>
            </a:r>
            <a:r>
              <a:rPr dirty="0"/>
              <a:t>sections</a:t>
            </a:r>
            <a:r>
              <a:rPr spc="70" dirty="0"/>
              <a:t> </a:t>
            </a:r>
            <a:r>
              <a:rPr dirty="0"/>
              <a:t>for</a:t>
            </a:r>
            <a:r>
              <a:rPr spc="70" dirty="0"/>
              <a:t> </a:t>
            </a:r>
            <a:r>
              <a:rPr dirty="0"/>
              <a:t>those</a:t>
            </a:r>
            <a:r>
              <a:rPr spc="70" dirty="0"/>
              <a:t> </a:t>
            </a:r>
            <a:r>
              <a:rPr dirty="0"/>
              <a:t>reactions?</a:t>
            </a:r>
            <a:r>
              <a:rPr spc="420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9737" y="2801205"/>
            <a:ext cx="8308975" cy="29356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115" indent="-370205">
              <a:lnSpc>
                <a:spcPct val="100000"/>
              </a:lnSpc>
              <a:spcBef>
                <a:spcPts val="1140"/>
              </a:spcBef>
              <a:buFont typeface="Garamond"/>
              <a:buAutoNum type="alphaUcPeriod"/>
              <a:tabLst>
                <a:tab pos="412115" algn="l"/>
              </a:tabLst>
            </a:pPr>
            <a:r>
              <a:rPr sz="2450" b="0" i="1" spc="60" dirty="0">
                <a:latin typeface="Bookman Old Style"/>
                <a:cs typeface="Bookman Old Style"/>
              </a:rPr>
              <a:t>σ</a:t>
            </a:r>
            <a:r>
              <a:rPr sz="3075" b="0" i="1" spc="89" baseline="-14905" dirty="0">
                <a:latin typeface="Bookman Old Style"/>
                <a:cs typeface="Bookman Old Style"/>
              </a:rPr>
              <a:t>A</a:t>
            </a:r>
            <a:r>
              <a:rPr sz="3075" b="0" i="1" spc="179" baseline="-1490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3</a:t>
            </a:r>
            <a:r>
              <a:rPr sz="2450" b="0" i="1" spc="-25" dirty="0">
                <a:latin typeface="Bookman Old Style"/>
                <a:cs typeface="Bookman Old Style"/>
              </a:rPr>
              <a:t>σ</a:t>
            </a:r>
            <a:r>
              <a:rPr sz="3075" b="0" i="1" spc="-37" baseline="-14905" dirty="0">
                <a:latin typeface="Bookman Old Style"/>
                <a:cs typeface="Bookman Old Style"/>
              </a:rPr>
              <a:t>B</a:t>
            </a:r>
            <a:endParaRPr sz="3075" baseline="-14905">
              <a:latin typeface="Bookman Old Style"/>
              <a:cs typeface="Bookman Old Style"/>
            </a:endParaRPr>
          </a:p>
          <a:p>
            <a:pPr marL="412115" indent="-35814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12115" algn="l"/>
              </a:tabLst>
            </a:pPr>
            <a:r>
              <a:rPr sz="2450" b="0" i="1" spc="60" dirty="0">
                <a:latin typeface="Bookman Old Style"/>
                <a:cs typeface="Bookman Old Style"/>
              </a:rPr>
              <a:t>σ</a:t>
            </a:r>
            <a:r>
              <a:rPr sz="3075" b="0" i="1" spc="89" baseline="-14905" dirty="0">
                <a:latin typeface="Bookman Old Style"/>
                <a:cs typeface="Bookman Old Style"/>
              </a:rPr>
              <a:t>A</a:t>
            </a:r>
            <a:r>
              <a:rPr sz="3075" b="0" i="1" spc="179" baseline="-1490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b="0" i="1" spc="-20" dirty="0">
                <a:latin typeface="Bookman Old Style"/>
                <a:cs typeface="Bookman Old Style"/>
              </a:rPr>
              <a:t>σ</a:t>
            </a:r>
            <a:r>
              <a:rPr sz="3075" b="0" i="1" spc="-30" baseline="-14905" dirty="0">
                <a:latin typeface="Bookman Old Style"/>
                <a:cs typeface="Bookman Old Style"/>
              </a:rPr>
              <a:t>B</a:t>
            </a:r>
            <a:r>
              <a:rPr sz="2450" b="0" i="1" spc="-20" dirty="0">
                <a:latin typeface="Bookman Old Style"/>
                <a:cs typeface="Bookman Old Style"/>
              </a:rPr>
              <a:t>/</a:t>
            </a:r>
            <a:r>
              <a:rPr sz="2450" spc="-20" dirty="0">
                <a:latin typeface="Garamond"/>
                <a:cs typeface="Garamond"/>
              </a:rPr>
              <a:t>3</a:t>
            </a:r>
            <a:endParaRPr sz="2450">
              <a:latin typeface="Garamond"/>
              <a:cs typeface="Garamond"/>
            </a:endParaRPr>
          </a:p>
          <a:p>
            <a:pPr marL="412115" indent="-36195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12115" algn="l"/>
              </a:tabLst>
            </a:pPr>
            <a:r>
              <a:rPr sz="2450" b="0" i="1" spc="60" dirty="0">
                <a:latin typeface="Bookman Old Style"/>
                <a:cs typeface="Bookman Old Style"/>
              </a:rPr>
              <a:t>σ</a:t>
            </a:r>
            <a:r>
              <a:rPr sz="3075" b="0" i="1" spc="89" baseline="-14905" dirty="0">
                <a:latin typeface="Bookman Old Style"/>
                <a:cs typeface="Bookman Old Style"/>
              </a:rPr>
              <a:t>A</a:t>
            </a:r>
            <a:r>
              <a:rPr sz="3075" b="0" i="1" spc="179" baseline="-1490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9</a:t>
            </a:r>
            <a:r>
              <a:rPr sz="2450" b="0" i="1" spc="-25" dirty="0">
                <a:latin typeface="Bookman Old Style"/>
                <a:cs typeface="Bookman Old Style"/>
              </a:rPr>
              <a:t>σ</a:t>
            </a:r>
            <a:r>
              <a:rPr sz="3075" b="0" i="1" spc="-37" baseline="-14905" dirty="0">
                <a:latin typeface="Bookman Old Style"/>
                <a:cs typeface="Bookman Old Style"/>
              </a:rPr>
              <a:t>B</a:t>
            </a:r>
            <a:endParaRPr sz="3075" baseline="-14905">
              <a:latin typeface="Bookman Old Style"/>
              <a:cs typeface="Bookman Old Style"/>
            </a:endParaRPr>
          </a:p>
          <a:p>
            <a:pPr marL="412115" indent="-374015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12115" algn="l"/>
              </a:tabLst>
            </a:pPr>
            <a:r>
              <a:rPr sz="2450" b="0" i="1" spc="60" dirty="0">
                <a:latin typeface="Bookman Old Style"/>
                <a:cs typeface="Bookman Old Style"/>
              </a:rPr>
              <a:t>σ</a:t>
            </a:r>
            <a:r>
              <a:rPr sz="3075" b="0" i="1" spc="89" baseline="-14905" dirty="0">
                <a:latin typeface="Bookman Old Style"/>
                <a:cs typeface="Bookman Old Style"/>
              </a:rPr>
              <a:t>A</a:t>
            </a:r>
            <a:r>
              <a:rPr sz="3075" b="0" i="1" spc="179" baseline="-1490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b="0" i="1" spc="-20" dirty="0">
                <a:latin typeface="Bookman Old Style"/>
                <a:cs typeface="Bookman Old Style"/>
              </a:rPr>
              <a:t>σ</a:t>
            </a:r>
            <a:r>
              <a:rPr sz="3075" b="0" i="1" spc="-30" baseline="-14905" dirty="0">
                <a:latin typeface="Bookman Old Style"/>
                <a:cs typeface="Bookman Old Style"/>
              </a:rPr>
              <a:t>B</a:t>
            </a:r>
            <a:r>
              <a:rPr sz="2450" b="0" i="1" spc="-20" dirty="0">
                <a:latin typeface="Bookman Old Style"/>
                <a:cs typeface="Bookman Old Style"/>
              </a:rPr>
              <a:t>/</a:t>
            </a:r>
            <a:r>
              <a:rPr sz="2450" spc="-20" dirty="0">
                <a:latin typeface="Garamond"/>
                <a:cs typeface="Garamond"/>
              </a:rPr>
              <a:t>9</a:t>
            </a:r>
            <a:endParaRPr sz="2450">
              <a:latin typeface="Garamond"/>
              <a:cs typeface="Garamond"/>
            </a:endParaRPr>
          </a:p>
          <a:p>
            <a:pPr marL="412115" marR="30480" indent="-34988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13384" algn="l"/>
                <a:tab pos="1106170" algn="l"/>
                <a:tab pos="1790700" algn="l"/>
                <a:tab pos="2336800" algn="l"/>
                <a:tab pos="3115310" algn="l"/>
                <a:tab pos="3695065" algn="l"/>
                <a:tab pos="4081145" algn="l"/>
                <a:tab pos="4871085" algn="l"/>
                <a:tab pos="5508625" algn="l"/>
                <a:tab pos="6038850" algn="l"/>
                <a:tab pos="6779259" algn="l"/>
                <a:tab pos="7886700" algn="l"/>
              </a:tabLst>
            </a:pPr>
            <a:r>
              <a:rPr sz="2450" spc="30" dirty="0">
                <a:latin typeface="Garamond"/>
                <a:cs typeface="Garamond"/>
              </a:rPr>
              <a:t>This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does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not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allow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you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know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how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cross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sections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are 	</a:t>
            </a:r>
            <a:r>
              <a:rPr sz="2450" spc="50" dirty="0">
                <a:latin typeface="Garamond"/>
                <a:cs typeface="Garamond"/>
              </a:rPr>
              <a:t>related.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6270" cy="15424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Suppose</a:t>
            </a:r>
            <a:r>
              <a:rPr spc="114" dirty="0"/>
              <a:t> </a:t>
            </a:r>
            <a:r>
              <a:rPr dirty="0"/>
              <a:t>you</a:t>
            </a:r>
            <a:r>
              <a:rPr spc="125" dirty="0"/>
              <a:t> </a:t>
            </a:r>
            <a:r>
              <a:rPr dirty="0"/>
              <a:t>fire</a:t>
            </a:r>
            <a:r>
              <a:rPr spc="120" dirty="0"/>
              <a:t> </a:t>
            </a:r>
            <a:r>
              <a:rPr spc="130" dirty="0"/>
              <a:t>a</a:t>
            </a:r>
            <a:r>
              <a:rPr spc="135" dirty="0"/>
              <a:t> </a:t>
            </a:r>
            <a:r>
              <a:rPr dirty="0"/>
              <a:t>beam</a:t>
            </a:r>
            <a:r>
              <a:rPr spc="120" dirty="0"/>
              <a:t> </a:t>
            </a:r>
            <a:r>
              <a:rPr dirty="0"/>
              <a:t>of</a:t>
            </a:r>
            <a:r>
              <a:rPr spc="130" dirty="0"/>
              <a:t> </a:t>
            </a:r>
            <a:r>
              <a:rPr dirty="0"/>
              <a:t>particles</a:t>
            </a:r>
            <a:r>
              <a:rPr spc="120" dirty="0"/>
              <a:t> </a:t>
            </a:r>
            <a:r>
              <a:rPr spc="145" dirty="0"/>
              <a:t>at</a:t>
            </a:r>
            <a:r>
              <a:rPr spc="125" dirty="0"/>
              <a:t> </a:t>
            </a:r>
            <a:r>
              <a:rPr spc="130" dirty="0"/>
              <a:t>a</a:t>
            </a:r>
            <a:r>
              <a:rPr spc="120" dirty="0"/>
              <a:t> </a:t>
            </a:r>
            <a:r>
              <a:rPr spc="55" dirty="0"/>
              <a:t>thin</a:t>
            </a:r>
            <a:r>
              <a:rPr spc="130" dirty="0"/>
              <a:t> </a:t>
            </a:r>
            <a:r>
              <a:rPr spc="85" dirty="0"/>
              <a:t>target</a:t>
            </a:r>
            <a:r>
              <a:rPr spc="125" dirty="0"/>
              <a:t> </a:t>
            </a:r>
            <a:r>
              <a:rPr spc="55" dirty="0"/>
              <a:t>and</a:t>
            </a:r>
            <a:r>
              <a:rPr spc="130" dirty="0"/>
              <a:t> </a:t>
            </a:r>
            <a:r>
              <a:rPr spc="-10" dirty="0"/>
              <a:t>measure </a:t>
            </a:r>
            <a:r>
              <a:rPr spc="114" dirty="0"/>
              <a:t>that</a:t>
            </a:r>
            <a:r>
              <a:rPr spc="180" dirty="0"/>
              <a:t> </a:t>
            </a:r>
            <a:r>
              <a:rPr dirty="0"/>
              <a:t>Reaction</a:t>
            </a:r>
            <a:r>
              <a:rPr spc="185" dirty="0"/>
              <a:t> </a:t>
            </a:r>
            <a:r>
              <a:rPr dirty="0"/>
              <a:t>A</a:t>
            </a:r>
            <a:r>
              <a:rPr spc="180" dirty="0"/>
              <a:t> </a:t>
            </a:r>
            <a:r>
              <a:rPr dirty="0"/>
              <a:t>is</a:t>
            </a:r>
            <a:r>
              <a:rPr spc="185" dirty="0"/>
              <a:t> </a:t>
            </a:r>
            <a:r>
              <a:rPr dirty="0"/>
              <a:t>three</a:t>
            </a:r>
            <a:r>
              <a:rPr spc="180" dirty="0"/>
              <a:t> </a:t>
            </a:r>
            <a:r>
              <a:rPr dirty="0"/>
              <a:t>times</a:t>
            </a:r>
            <a:r>
              <a:rPr spc="185" dirty="0"/>
              <a:t> </a:t>
            </a:r>
            <a:r>
              <a:rPr spc="65" dirty="0"/>
              <a:t>as</a:t>
            </a:r>
            <a:r>
              <a:rPr spc="180" dirty="0"/>
              <a:t> </a:t>
            </a:r>
            <a:r>
              <a:rPr dirty="0"/>
              <a:t>likely</a:t>
            </a:r>
            <a:r>
              <a:rPr spc="185" dirty="0"/>
              <a:t> </a:t>
            </a:r>
            <a:r>
              <a:rPr spc="65" dirty="0"/>
              <a:t>as</a:t>
            </a:r>
            <a:r>
              <a:rPr spc="180" dirty="0"/>
              <a:t> </a:t>
            </a:r>
            <a:r>
              <a:rPr dirty="0"/>
              <a:t>Reaction</a:t>
            </a:r>
            <a:r>
              <a:rPr spc="180" dirty="0"/>
              <a:t> </a:t>
            </a:r>
            <a:r>
              <a:rPr spc="90" dirty="0"/>
              <a:t>B.</a:t>
            </a:r>
            <a:r>
              <a:rPr spc="185" dirty="0"/>
              <a:t> </a:t>
            </a:r>
            <a:r>
              <a:rPr spc="114" dirty="0"/>
              <a:t>What</a:t>
            </a:r>
            <a:r>
              <a:rPr spc="180" dirty="0"/>
              <a:t> </a:t>
            </a:r>
            <a:r>
              <a:rPr spc="-20" dirty="0"/>
              <a:t>does </a:t>
            </a:r>
            <a:r>
              <a:rPr spc="114" dirty="0"/>
              <a:t>that</a:t>
            </a:r>
            <a:r>
              <a:rPr spc="65" dirty="0"/>
              <a:t> </a:t>
            </a:r>
            <a:r>
              <a:rPr spc="55" dirty="0"/>
              <a:t>tell</a:t>
            </a:r>
            <a:r>
              <a:rPr spc="75" dirty="0"/>
              <a:t> </a:t>
            </a:r>
            <a:r>
              <a:rPr dirty="0"/>
              <a:t>you</a:t>
            </a:r>
            <a:r>
              <a:rPr spc="70" dirty="0"/>
              <a:t> </a:t>
            </a:r>
            <a:r>
              <a:rPr spc="55" dirty="0"/>
              <a:t>about</a:t>
            </a:r>
            <a:r>
              <a:rPr spc="70" dirty="0"/>
              <a:t> </a:t>
            </a:r>
            <a:r>
              <a:rPr dirty="0"/>
              <a:t>the</a:t>
            </a:r>
            <a:r>
              <a:rPr spc="70" dirty="0"/>
              <a:t> </a:t>
            </a:r>
            <a:r>
              <a:rPr dirty="0"/>
              <a:t>cross</a:t>
            </a:r>
            <a:r>
              <a:rPr spc="65" dirty="0"/>
              <a:t> </a:t>
            </a:r>
            <a:r>
              <a:rPr dirty="0"/>
              <a:t>sections</a:t>
            </a:r>
            <a:r>
              <a:rPr spc="70" dirty="0"/>
              <a:t> </a:t>
            </a:r>
            <a:r>
              <a:rPr dirty="0"/>
              <a:t>for</a:t>
            </a:r>
            <a:r>
              <a:rPr spc="70" dirty="0"/>
              <a:t> </a:t>
            </a:r>
            <a:r>
              <a:rPr dirty="0"/>
              <a:t>those</a:t>
            </a:r>
            <a:r>
              <a:rPr spc="70" dirty="0"/>
              <a:t> </a:t>
            </a:r>
            <a:r>
              <a:rPr dirty="0"/>
              <a:t>reactions?</a:t>
            </a:r>
            <a:r>
              <a:rPr spc="420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7037" y="2801205"/>
            <a:ext cx="8334375" cy="35560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24815" indent="-370205">
              <a:lnSpc>
                <a:spcPct val="100000"/>
              </a:lnSpc>
              <a:spcBef>
                <a:spcPts val="1140"/>
              </a:spcBef>
              <a:buFont typeface="Garamond"/>
              <a:buAutoNum type="alphaUcPeriod"/>
              <a:tabLst>
                <a:tab pos="424815" algn="l"/>
              </a:tabLst>
            </a:pPr>
            <a:r>
              <a:rPr sz="2450" b="0" i="1" spc="60" dirty="0">
                <a:latin typeface="Bookman Old Style"/>
                <a:cs typeface="Bookman Old Style"/>
              </a:rPr>
              <a:t>σ</a:t>
            </a:r>
            <a:r>
              <a:rPr sz="3075" b="0" i="1" spc="89" baseline="-14905" dirty="0">
                <a:latin typeface="Bookman Old Style"/>
                <a:cs typeface="Bookman Old Style"/>
              </a:rPr>
              <a:t>A</a:t>
            </a:r>
            <a:r>
              <a:rPr sz="3075" b="0" i="1" spc="179" baseline="-1490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3</a:t>
            </a:r>
            <a:r>
              <a:rPr sz="2450" b="0" i="1" spc="-25" dirty="0">
                <a:latin typeface="Bookman Old Style"/>
                <a:cs typeface="Bookman Old Style"/>
              </a:rPr>
              <a:t>σ</a:t>
            </a:r>
            <a:r>
              <a:rPr sz="3075" b="0" i="1" spc="-37" baseline="-14905" dirty="0">
                <a:latin typeface="Bookman Old Style"/>
                <a:cs typeface="Bookman Old Style"/>
              </a:rPr>
              <a:t>B</a:t>
            </a:r>
            <a:endParaRPr sz="3075" baseline="-14905">
              <a:latin typeface="Bookman Old Style"/>
              <a:cs typeface="Bookman Old Style"/>
            </a:endParaRPr>
          </a:p>
          <a:p>
            <a:pPr marL="424815" indent="-35814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24815" algn="l"/>
              </a:tabLst>
            </a:pPr>
            <a:r>
              <a:rPr sz="2450" b="0" i="1" spc="60" dirty="0">
                <a:latin typeface="Bookman Old Style"/>
                <a:cs typeface="Bookman Old Style"/>
              </a:rPr>
              <a:t>σ</a:t>
            </a:r>
            <a:r>
              <a:rPr sz="3075" b="0" i="1" spc="89" baseline="-14905" dirty="0">
                <a:latin typeface="Bookman Old Style"/>
                <a:cs typeface="Bookman Old Style"/>
              </a:rPr>
              <a:t>A</a:t>
            </a:r>
            <a:r>
              <a:rPr sz="3075" b="0" i="1" spc="179" baseline="-1490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b="0" i="1" spc="-20" dirty="0">
                <a:latin typeface="Bookman Old Style"/>
                <a:cs typeface="Bookman Old Style"/>
              </a:rPr>
              <a:t>σ</a:t>
            </a:r>
            <a:r>
              <a:rPr sz="3075" b="0" i="1" spc="-30" baseline="-14905" dirty="0">
                <a:latin typeface="Bookman Old Style"/>
                <a:cs typeface="Bookman Old Style"/>
              </a:rPr>
              <a:t>B</a:t>
            </a:r>
            <a:r>
              <a:rPr sz="2450" b="0" i="1" spc="-20" dirty="0">
                <a:latin typeface="Bookman Old Style"/>
                <a:cs typeface="Bookman Old Style"/>
              </a:rPr>
              <a:t>/</a:t>
            </a:r>
            <a:r>
              <a:rPr sz="2450" spc="-20" dirty="0">
                <a:latin typeface="Garamond"/>
                <a:cs typeface="Garamond"/>
              </a:rPr>
              <a:t>3</a:t>
            </a:r>
            <a:endParaRPr sz="2450">
              <a:latin typeface="Garamond"/>
              <a:cs typeface="Garamond"/>
            </a:endParaRPr>
          </a:p>
          <a:p>
            <a:pPr marL="424815" indent="-36195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24815" algn="l"/>
              </a:tabLst>
            </a:pPr>
            <a:r>
              <a:rPr sz="2450" b="0" i="1" spc="60" dirty="0">
                <a:latin typeface="Bookman Old Style"/>
                <a:cs typeface="Bookman Old Style"/>
              </a:rPr>
              <a:t>σ</a:t>
            </a:r>
            <a:r>
              <a:rPr sz="3075" b="0" i="1" spc="89" baseline="-14905" dirty="0">
                <a:latin typeface="Bookman Old Style"/>
                <a:cs typeface="Bookman Old Style"/>
              </a:rPr>
              <a:t>A</a:t>
            </a:r>
            <a:r>
              <a:rPr sz="3075" b="0" i="1" spc="179" baseline="-1490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9</a:t>
            </a:r>
            <a:r>
              <a:rPr sz="2450" b="0" i="1" spc="-25" dirty="0">
                <a:latin typeface="Bookman Old Style"/>
                <a:cs typeface="Bookman Old Style"/>
              </a:rPr>
              <a:t>σ</a:t>
            </a:r>
            <a:r>
              <a:rPr sz="3075" b="0" i="1" spc="-37" baseline="-14905" dirty="0">
                <a:latin typeface="Bookman Old Style"/>
                <a:cs typeface="Bookman Old Style"/>
              </a:rPr>
              <a:t>B</a:t>
            </a:r>
            <a:endParaRPr sz="3075" baseline="-14905">
              <a:latin typeface="Bookman Old Style"/>
              <a:cs typeface="Bookman Old Style"/>
            </a:endParaRPr>
          </a:p>
          <a:p>
            <a:pPr marL="424815" indent="-374015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24815" algn="l"/>
              </a:tabLst>
            </a:pPr>
            <a:r>
              <a:rPr sz="2450" b="0" i="1" spc="60" dirty="0">
                <a:latin typeface="Bookman Old Style"/>
                <a:cs typeface="Bookman Old Style"/>
              </a:rPr>
              <a:t>σ</a:t>
            </a:r>
            <a:r>
              <a:rPr sz="3075" b="0" i="1" spc="89" baseline="-14905" dirty="0">
                <a:latin typeface="Bookman Old Style"/>
                <a:cs typeface="Bookman Old Style"/>
              </a:rPr>
              <a:t>A</a:t>
            </a:r>
            <a:r>
              <a:rPr sz="3075" b="0" i="1" spc="179" baseline="-1490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b="0" i="1" spc="-20" dirty="0">
                <a:latin typeface="Bookman Old Style"/>
                <a:cs typeface="Bookman Old Style"/>
              </a:rPr>
              <a:t>σ</a:t>
            </a:r>
            <a:r>
              <a:rPr sz="3075" b="0" i="1" spc="-30" baseline="-14905" dirty="0">
                <a:latin typeface="Bookman Old Style"/>
                <a:cs typeface="Bookman Old Style"/>
              </a:rPr>
              <a:t>B</a:t>
            </a:r>
            <a:r>
              <a:rPr sz="2450" b="0" i="1" spc="-20" dirty="0">
                <a:latin typeface="Bookman Old Style"/>
                <a:cs typeface="Bookman Old Style"/>
              </a:rPr>
              <a:t>/</a:t>
            </a:r>
            <a:r>
              <a:rPr sz="2450" spc="-20" dirty="0">
                <a:latin typeface="Garamond"/>
                <a:cs typeface="Garamond"/>
              </a:rPr>
              <a:t>9</a:t>
            </a:r>
            <a:endParaRPr sz="2450">
              <a:latin typeface="Garamond"/>
              <a:cs typeface="Garamond"/>
            </a:endParaRPr>
          </a:p>
          <a:p>
            <a:pPr marL="424815" marR="43180" indent="-34988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426084" algn="l"/>
                <a:tab pos="1118870" algn="l"/>
                <a:tab pos="1803400" algn="l"/>
                <a:tab pos="2349500" algn="l"/>
                <a:tab pos="3128010" algn="l"/>
                <a:tab pos="3707765" algn="l"/>
                <a:tab pos="4093845" algn="l"/>
                <a:tab pos="4883785" algn="l"/>
                <a:tab pos="5521325" algn="l"/>
                <a:tab pos="6051550" algn="l"/>
                <a:tab pos="6791959" algn="l"/>
                <a:tab pos="7899400" algn="l"/>
              </a:tabLst>
            </a:pPr>
            <a:r>
              <a:rPr sz="2450" spc="30" dirty="0">
                <a:latin typeface="Garamond"/>
                <a:cs typeface="Garamond"/>
              </a:rPr>
              <a:t>This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does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not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allow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you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to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0" dirty="0">
                <a:latin typeface="Garamond"/>
                <a:cs typeface="Garamond"/>
              </a:rPr>
              <a:t>know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how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cross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sections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are 	</a:t>
            </a:r>
            <a:r>
              <a:rPr sz="2450" spc="50" dirty="0">
                <a:latin typeface="Garamond"/>
                <a:cs typeface="Garamond"/>
              </a:rPr>
              <a:t>related.</a:t>
            </a:r>
            <a:endParaRPr sz="2450">
              <a:latin typeface="Garamond"/>
              <a:cs typeface="Garamond"/>
            </a:endParaRPr>
          </a:p>
          <a:p>
            <a:pPr marL="43180">
              <a:lnSpc>
                <a:spcPct val="100000"/>
              </a:lnSpc>
              <a:spcBef>
                <a:spcPts val="1939"/>
              </a:spcBef>
              <a:tabLst>
                <a:tab pos="165227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2488565" algn="l"/>
              </a:tabLst>
            </a:pPr>
            <a:r>
              <a:rPr dirty="0"/>
              <a:t>When</a:t>
            </a:r>
            <a:r>
              <a:rPr spc="65" dirty="0"/>
              <a:t> </a:t>
            </a:r>
            <a:r>
              <a:rPr spc="130" dirty="0"/>
              <a:t>a</a:t>
            </a:r>
            <a:r>
              <a:rPr spc="75" dirty="0"/>
              <a:t> </a:t>
            </a:r>
            <a:r>
              <a:rPr dirty="0"/>
              <a:t>very</a:t>
            </a:r>
            <a:r>
              <a:rPr spc="80" dirty="0"/>
              <a:t> </a:t>
            </a:r>
            <a:r>
              <a:rPr spc="50" dirty="0"/>
              <a:t>large</a:t>
            </a:r>
            <a:r>
              <a:rPr spc="80" dirty="0"/>
              <a:t> </a:t>
            </a:r>
            <a:r>
              <a:rPr dirty="0"/>
              <a:t>nucleus</a:t>
            </a:r>
            <a:r>
              <a:rPr spc="75" dirty="0"/>
              <a:t> </a:t>
            </a:r>
            <a:r>
              <a:rPr dirty="0"/>
              <a:t>such</a:t>
            </a:r>
            <a:r>
              <a:rPr spc="80" dirty="0"/>
              <a:t> </a:t>
            </a:r>
            <a:r>
              <a:rPr spc="65" dirty="0"/>
              <a:t>as</a:t>
            </a:r>
            <a:r>
              <a:rPr spc="75" dirty="0"/>
              <a:t> </a:t>
            </a:r>
            <a:r>
              <a:rPr sz="3075" baseline="24390" dirty="0"/>
              <a:t>235</a:t>
            </a:r>
            <a:r>
              <a:rPr sz="2450" dirty="0"/>
              <a:t>U</a:t>
            </a:r>
            <a:r>
              <a:rPr sz="2450" spc="80" dirty="0"/>
              <a:t> </a:t>
            </a:r>
            <a:r>
              <a:rPr sz="2450" dirty="0"/>
              <a:t>splits</a:t>
            </a:r>
            <a:r>
              <a:rPr sz="2450" spc="75" dirty="0"/>
              <a:t> </a:t>
            </a:r>
            <a:r>
              <a:rPr sz="2450" dirty="0"/>
              <a:t>into</a:t>
            </a:r>
            <a:r>
              <a:rPr sz="2450" spc="75" dirty="0"/>
              <a:t> </a:t>
            </a:r>
            <a:r>
              <a:rPr sz="2450" dirty="0"/>
              <a:t>two</a:t>
            </a:r>
            <a:r>
              <a:rPr sz="2450" spc="80" dirty="0"/>
              <a:t> </a:t>
            </a:r>
            <a:r>
              <a:rPr sz="2450" dirty="0"/>
              <a:t>nuclei,</a:t>
            </a:r>
            <a:r>
              <a:rPr sz="2450" spc="105" dirty="0"/>
              <a:t> </a:t>
            </a:r>
            <a:r>
              <a:rPr sz="2450" spc="-25" dirty="0"/>
              <a:t>why </a:t>
            </a:r>
            <a:r>
              <a:rPr sz="2450" dirty="0"/>
              <a:t>is</a:t>
            </a:r>
            <a:r>
              <a:rPr sz="2450" spc="270" dirty="0"/>
              <a:t> </a:t>
            </a:r>
            <a:r>
              <a:rPr sz="2450" dirty="0"/>
              <a:t>energy</a:t>
            </a:r>
            <a:r>
              <a:rPr sz="2450" spc="285" dirty="0"/>
              <a:t> </a:t>
            </a:r>
            <a:r>
              <a:rPr sz="2450" spc="-10" dirty="0"/>
              <a:t>released?</a:t>
            </a:r>
            <a:r>
              <a:rPr sz="2450" dirty="0"/>
              <a:t>	(Choose</a:t>
            </a:r>
            <a:r>
              <a:rPr sz="2450" spc="185" dirty="0"/>
              <a:t> </a:t>
            </a:r>
            <a:r>
              <a:rPr sz="2450" spc="-10" dirty="0"/>
              <a:t>one.)</a:t>
            </a:r>
            <a:endParaRPr sz="2450"/>
          </a:p>
        </p:txBody>
      </p:sp>
      <p:sp>
        <p:nvSpPr>
          <p:cNvPr id="5" name="object 5"/>
          <p:cNvSpPr txBox="1"/>
          <p:nvPr/>
        </p:nvSpPr>
        <p:spPr>
          <a:xfrm>
            <a:off x="693915" y="2235173"/>
            <a:ext cx="8308340" cy="255460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07670" marR="3175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0894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B/A</a:t>
            </a:r>
            <a:r>
              <a:rPr sz="2450" dirty="0">
                <a:latin typeface="Garamond"/>
                <a:cs typeface="Garamond"/>
              </a:rPr>
              <a:t>)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daughter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sig- 	</a:t>
            </a:r>
            <a:r>
              <a:rPr sz="2450" dirty="0">
                <a:latin typeface="Garamond"/>
                <a:cs typeface="Garamond"/>
              </a:rPr>
              <a:t>nificantly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55" dirty="0">
                <a:latin typeface="Garamond"/>
                <a:cs typeface="Garamond"/>
              </a:rPr>
              <a:t>of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parent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  <a:p>
            <a:pPr marL="407670" marR="304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08940" algn="l"/>
              </a:tabLst>
            </a:pPr>
            <a:r>
              <a:rPr sz="2450" dirty="0">
                <a:latin typeface="Garamond"/>
                <a:cs typeface="Garamond"/>
              </a:rPr>
              <a:t>Some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spc="-80" dirty="0">
                <a:latin typeface="Garamond"/>
                <a:cs typeface="Garamond"/>
              </a:rPr>
              <a:t>of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nucleons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converted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energy,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released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(in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	</a:t>
            </a:r>
            <a:r>
              <a:rPr sz="2450" dirty="0">
                <a:latin typeface="Garamond"/>
                <a:cs typeface="Garamond"/>
              </a:rPr>
              <a:t>form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photons)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m</a:t>
            </a:r>
            <a:r>
              <a:rPr sz="3075" b="0" i="1" spc="-15" baseline="-9485" dirty="0">
                <a:latin typeface="Bookman Old Style"/>
                <a:cs typeface="Bookman Old Style"/>
              </a:rPr>
              <a:t>p</a:t>
            </a:r>
            <a:r>
              <a:rPr sz="2450" b="0" i="1" spc="-10" dirty="0">
                <a:latin typeface="Bookman Old Style"/>
                <a:cs typeface="Bookman Old Style"/>
              </a:rPr>
              <a:t>c</a:t>
            </a:r>
            <a:r>
              <a:rPr sz="3075" spc="-15" baseline="24390" dirty="0">
                <a:latin typeface="Garamond"/>
                <a:cs typeface="Garamond"/>
              </a:rPr>
              <a:t>2</a:t>
            </a:r>
            <a:r>
              <a:rPr sz="2450" spc="-10" dirty="0">
                <a:latin typeface="Garamond"/>
                <a:cs typeface="Garamond"/>
              </a:rPr>
              <a:t>.</a:t>
            </a:r>
            <a:endParaRPr sz="2450">
              <a:latin typeface="Garamond"/>
              <a:cs typeface="Garamond"/>
            </a:endParaRPr>
          </a:p>
          <a:p>
            <a:pPr marL="407670" marR="31115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0894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released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initial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kinetic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parent 	nucleus.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Two</a:t>
            </a:r>
            <a:r>
              <a:rPr spc="455" dirty="0"/>
              <a:t> </a:t>
            </a:r>
            <a:r>
              <a:rPr dirty="0"/>
              <a:t>protons</a:t>
            </a:r>
            <a:r>
              <a:rPr spc="459" dirty="0"/>
              <a:t> </a:t>
            </a:r>
            <a:r>
              <a:rPr dirty="0"/>
              <a:t>repel</a:t>
            </a:r>
            <a:r>
              <a:rPr spc="459" dirty="0"/>
              <a:t> </a:t>
            </a:r>
            <a:r>
              <a:rPr dirty="0"/>
              <a:t>each</a:t>
            </a:r>
            <a:r>
              <a:rPr spc="465" dirty="0"/>
              <a:t> </a:t>
            </a:r>
            <a:r>
              <a:rPr dirty="0"/>
              <a:t>other</a:t>
            </a:r>
            <a:r>
              <a:rPr spc="459" dirty="0"/>
              <a:t> </a:t>
            </a:r>
            <a:r>
              <a:rPr dirty="0"/>
              <a:t>due</a:t>
            </a:r>
            <a:r>
              <a:rPr spc="465" dirty="0"/>
              <a:t> </a:t>
            </a:r>
            <a:r>
              <a:rPr dirty="0"/>
              <a:t>to</a:t>
            </a:r>
            <a:r>
              <a:rPr spc="465" dirty="0"/>
              <a:t> </a:t>
            </a:r>
            <a:r>
              <a:rPr spc="50" dirty="0"/>
              <a:t>their</a:t>
            </a:r>
            <a:r>
              <a:rPr spc="459" dirty="0"/>
              <a:t> </a:t>
            </a:r>
            <a:r>
              <a:rPr dirty="0"/>
              <a:t>charges,</a:t>
            </a:r>
            <a:r>
              <a:rPr spc="535" dirty="0"/>
              <a:t> </a:t>
            </a:r>
            <a:r>
              <a:rPr spc="70" dirty="0"/>
              <a:t>but</a:t>
            </a:r>
            <a:r>
              <a:rPr spc="459" dirty="0"/>
              <a:t> </a:t>
            </a:r>
            <a:r>
              <a:rPr spc="100" dirty="0"/>
              <a:t>attract </a:t>
            </a:r>
            <a:r>
              <a:rPr dirty="0"/>
              <a:t>each</a:t>
            </a:r>
            <a:r>
              <a:rPr spc="-15" dirty="0"/>
              <a:t> </a:t>
            </a:r>
            <a:r>
              <a:rPr dirty="0"/>
              <a:t>other</a:t>
            </a:r>
            <a:r>
              <a:rPr spc="-10" dirty="0"/>
              <a:t> </a:t>
            </a:r>
            <a:r>
              <a:rPr dirty="0"/>
              <a:t>due</a:t>
            </a:r>
            <a:r>
              <a:rPr spc="-10" dirty="0"/>
              <a:t> </a:t>
            </a:r>
            <a:r>
              <a:rPr dirty="0"/>
              <a:t>to</a:t>
            </a:r>
            <a:r>
              <a:rPr spc="-10" dirty="0"/>
              <a:t> </a:t>
            </a:r>
            <a:r>
              <a:rPr dirty="0"/>
              <a:t>the</a:t>
            </a:r>
            <a:r>
              <a:rPr spc="-10" dirty="0"/>
              <a:t> </a:t>
            </a:r>
            <a:r>
              <a:rPr dirty="0"/>
              <a:t>strong</a:t>
            </a:r>
            <a:r>
              <a:rPr spc="-10" dirty="0"/>
              <a:t> </a:t>
            </a:r>
            <a:r>
              <a:rPr dirty="0"/>
              <a:t>force.</a:t>
            </a:r>
            <a:r>
              <a:rPr spc="365" dirty="0"/>
              <a:t> </a:t>
            </a:r>
            <a:r>
              <a:rPr spc="-114" dirty="0"/>
              <a:t>How</a:t>
            </a:r>
            <a:r>
              <a:rPr spc="-15" dirty="0"/>
              <a:t> </a:t>
            </a:r>
            <a:r>
              <a:rPr dirty="0"/>
              <a:t>do</a:t>
            </a:r>
            <a:r>
              <a:rPr spc="-10" dirty="0"/>
              <a:t> </a:t>
            </a:r>
            <a:r>
              <a:rPr dirty="0"/>
              <a:t>these</a:t>
            </a:r>
            <a:r>
              <a:rPr spc="-10" dirty="0"/>
              <a:t> </a:t>
            </a:r>
            <a:r>
              <a:rPr dirty="0"/>
              <a:t>two</a:t>
            </a:r>
            <a:r>
              <a:rPr spc="-10" dirty="0"/>
              <a:t> </a:t>
            </a:r>
            <a:r>
              <a:rPr spc="-25" dirty="0"/>
              <a:t>forces</a:t>
            </a:r>
            <a:r>
              <a:rPr spc="-10" dirty="0"/>
              <a:t> </a:t>
            </a:r>
            <a:r>
              <a:rPr spc="65" dirty="0"/>
              <a:t>relate? </a:t>
            </a:r>
            <a:r>
              <a:rPr dirty="0"/>
              <a:t>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421615"/>
            <a:ext cx="8257540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electric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stronger.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strong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stronger.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answer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depends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how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far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apart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35" dirty="0">
                <a:latin typeface="Garamond"/>
                <a:cs typeface="Garamond"/>
              </a:rPr>
              <a:t>are.</a:t>
            </a:r>
            <a:endParaRPr sz="2450">
              <a:latin typeface="Garamond"/>
              <a:cs typeface="Garamond"/>
            </a:endParaRPr>
          </a:p>
          <a:p>
            <a:pPr marL="386080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798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answer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depends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on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opposite 	spins.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2488565" algn="l"/>
              </a:tabLst>
            </a:pPr>
            <a:r>
              <a:rPr dirty="0"/>
              <a:t>When</a:t>
            </a:r>
            <a:r>
              <a:rPr spc="65" dirty="0"/>
              <a:t> </a:t>
            </a:r>
            <a:r>
              <a:rPr spc="130" dirty="0"/>
              <a:t>a</a:t>
            </a:r>
            <a:r>
              <a:rPr spc="75" dirty="0"/>
              <a:t> </a:t>
            </a:r>
            <a:r>
              <a:rPr dirty="0"/>
              <a:t>very</a:t>
            </a:r>
            <a:r>
              <a:rPr spc="80" dirty="0"/>
              <a:t> </a:t>
            </a:r>
            <a:r>
              <a:rPr spc="50" dirty="0"/>
              <a:t>large</a:t>
            </a:r>
            <a:r>
              <a:rPr spc="80" dirty="0"/>
              <a:t> </a:t>
            </a:r>
            <a:r>
              <a:rPr dirty="0"/>
              <a:t>nucleus</a:t>
            </a:r>
            <a:r>
              <a:rPr spc="75" dirty="0"/>
              <a:t> </a:t>
            </a:r>
            <a:r>
              <a:rPr dirty="0"/>
              <a:t>such</a:t>
            </a:r>
            <a:r>
              <a:rPr spc="80" dirty="0"/>
              <a:t> </a:t>
            </a:r>
            <a:r>
              <a:rPr spc="65" dirty="0"/>
              <a:t>as</a:t>
            </a:r>
            <a:r>
              <a:rPr spc="75" dirty="0"/>
              <a:t> </a:t>
            </a:r>
            <a:r>
              <a:rPr sz="3075" baseline="24390" dirty="0"/>
              <a:t>235</a:t>
            </a:r>
            <a:r>
              <a:rPr sz="2450" dirty="0"/>
              <a:t>U</a:t>
            </a:r>
            <a:r>
              <a:rPr sz="2450" spc="80" dirty="0"/>
              <a:t> </a:t>
            </a:r>
            <a:r>
              <a:rPr sz="2450" dirty="0"/>
              <a:t>splits</a:t>
            </a:r>
            <a:r>
              <a:rPr sz="2450" spc="75" dirty="0"/>
              <a:t> </a:t>
            </a:r>
            <a:r>
              <a:rPr sz="2450" dirty="0"/>
              <a:t>into</a:t>
            </a:r>
            <a:r>
              <a:rPr sz="2450" spc="75" dirty="0"/>
              <a:t> </a:t>
            </a:r>
            <a:r>
              <a:rPr sz="2450" dirty="0"/>
              <a:t>two</a:t>
            </a:r>
            <a:r>
              <a:rPr sz="2450" spc="80" dirty="0"/>
              <a:t> </a:t>
            </a:r>
            <a:r>
              <a:rPr sz="2450" dirty="0"/>
              <a:t>nuclei,</a:t>
            </a:r>
            <a:r>
              <a:rPr sz="2450" spc="105" dirty="0"/>
              <a:t> </a:t>
            </a:r>
            <a:r>
              <a:rPr sz="2450" spc="-25" dirty="0"/>
              <a:t>why </a:t>
            </a:r>
            <a:r>
              <a:rPr sz="2450" dirty="0"/>
              <a:t>is</a:t>
            </a:r>
            <a:r>
              <a:rPr sz="2450" spc="270" dirty="0"/>
              <a:t> </a:t>
            </a:r>
            <a:r>
              <a:rPr sz="2450" dirty="0"/>
              <a:t>energy</a:t>
            </a:r>
            <a:r>
              <a:rPr sz="2450" spc="285" dirty="0"/>
              <a:t> </a:t>
            </a:r>
            <a:r>
              <a:rPr sz="2450" spc="-10" dirty="0"/>
              <a:t>released?</a:t>
            </a:r>
            <a:r>
              <a:rPr sz="2450" dirty="0"/>
              <a:t>	(Choose</a:t>
            </a:r>
            <a:r>
              <a:rPr sz="2450" spc="185" dirty="0"/>
              <a:t> </a:t>
            </a:r>
            <a:r>
              <a:rPr sz="2450" spc="-10" dirty="0"/>
              <a:t>one.)</a:t>
            </a:r>
            <a:endParaRPr sz="2450"/>
          </a:p>
        </p:txBody>
      </p:sp>
      <p:sp>
        <p:nvSpPr>
          <p:cNvPr id="5" name="object 5"/>
          <p:cNvSpPr txBox="1"/>
          <p:nvPr/>
        </p:nvSpPr>
        <p:spPr>
          <a:xfrm>
            <a:off x="681215" y="2235173"/>
            <a:ext cx="8333740" cy="31743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20370" marR="4445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2164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</a:t>
            </a:r>
            <a:r>
              <a:rPr sz="2450" b="0" i="1" dirty="0">
                <a:latin typeface="Bookman Old Style"/>
                <a:cs typeface="Bookman Old Style"/>
              </a:rPr>
              <a:t>B/A</a:t>
            </a:r>
            <a:r>
              <a:rPr sz="2450" dirty="0">
                <a:latin typeface="Garamond"/>
                <a:cs typeface="Garamond"/>
              </a:rPr>
              <a:t>)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daughter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nuclei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sig- 	</a:t>
            </a:r>
            <a:r>
              <a:rPr sz="2450" dirty="0">
                <a:latin typeface="Garamond"/>
                <a:cs typeface="Garamond"/>
              </a:rPr>
              <a:t>nificantly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binding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55" dirty="0">
                <a:latin typeface="Garamond"/>
                <a:cs typeface="Garamond"/>
              </a:rPr>
              <a:t>of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parent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  <a:p>
            <a:pPr marL="420370" marR="4318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1640" algn="l"/>
              </a:tabLst>
            </a:pPr>
            <a:r>
              <a:rPr sz="2450" dirty="0">
                <a:latin typeface="Garamond"/>
                <a:cs typeface="Garamond"/>
              </a:rPr>
              <a:t>Some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spc="-80" dirty="0">
                <a:latin typeface="Garamond"/>
                <a:cs typeface="Garamond"/>
              </a:rPr>
              <a:t>of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nucleons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converted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energy,</a:t>
            </a:r>
            <a:r>
              <a:rPr sz="2450" spc="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released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(in</a:t>
            </a:r>
            <a:r>
              <a:rPr sz="2450" spc="2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the 	</a:t>
            </a:r>
            <a:r>
              <a:rPr sz="2450" dirty="0">
                <a:latin typeface="Garamond"/>
                <a:cs typeface="Garamond"/>
              </a:rPr>
              <a:t>form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photons)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b="0" i="1" spc="114" dirty="0">
                <a:latin typeface="Bookman Old Style"/>
                <a:cs typeface="Bookman Old Style"/>
              </a:rPr>
              <a:t>E</a:t>
            </a:r>
            <a:r>
              <a:rPr sz="2450" b="0" i="1" spc="95" dirty="0">
                <a:latin typeface="Bookman Old Style"/>
                <a:cs typeface="Bookman Old Style"/>
              </a:rPr>
              <a:t> </a:t>
            </a:r>
            <a:r>
              <a:rPr sz="2450" spc="130" dirty="0">
                <a:latin typeface="Garamond"/>
                <a:cs typeface="Garamond"/>
              </a:rPr>
              <a:t>=</a:t>
            </a:r>
            <a:r>
              <a:rPr sz="2450" spc="70" dirty="0">
                <a:latin typeface="Garamond"/>
                <a:cs typeface="Garamond"/>
              </a:rPr>
              <a:t> </a:t>
            </a:r>
            <a:r>
              <a:rPr sz="2450" b="0" i="1" spc="-10" dirty="0">
                <a:latin typeface="Bookman Old Style"/>
                <a:cs typeface="Bookman Old Style"/>
              </a:rPr>
              <a:t>m</a:t>
            </a:r>
            <a:r>
              <a:rPr sz="3075" b="0" i="1" spc="-15" baseline="-9485" dirty="0">
                <a:latin typeface="Bookman Old Style"/>
                <a:cs typeface="Bookman Old Style"/>
              </a:rPr>
              <a:t>p</a:t>
            </a:r>
            <a:r>
              <a:rPr sz="2450" b="0" i="1" spc="-10" dirty="0">
                <a:latin typeface="Bookman Old Style"/>
                <a:cs typeface="Bookman Old Style"/>
              </a:rPr>
              <a:t>c</a:t>
            </a:r>
            <a:r>
              <a:rPr sz="3075" spc="-15" baseline="24390" dirty="0">
                <a:latin typeface="Garamond"/>
                <a:cs typeface="Garamond"/>
              </a:rPr>
              <a:t>2</a:t>
            </a:r>
            <a:r>
              <a:rPr sz="2450" spc="-10" dirty="0">
                <a:latin typeface="Garamond"/>
                <a:cs typeface="Garamond"/>
              </a:rPr>
              <a:t>.</a:t>
            </a:r>
            <a:endParaRPr sz="2450">
              <a:latin typeface="Garamond"/>
              <a:cs typeface="Garamond"/>
            </a:endParaRPr>
          </a:p>
          <a:p>
            <a:pPr marL="420370" marR="43815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164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released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initial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kinetic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8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parent 	nucleus.</a:t>
            </a:r>
            <a:endParaRPr sz="2450">
              <a:latin typeface="Garamond"/>
              <a:cs typeface="Garamond"/>
            </a:endParaRPr>
          </a:p>
          <a:p>
            <a:pPr marL="38735">
              <a:lnSpc>
                <a:spcPct val="100000"/>
              </a:lnSpc>
              <a:spcBef>
                <a:spcPts val="1945"/>
              </a:spcBef>
              <a:tabLst>
                <a:tab pos="164782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0351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A</a:t>
            </a:r>
            <a:r>
              <a:rPr spc="165" dirty="0"/>
              <a:t> </a:t>
            </a:r>
            <a:r>
              <a:rPr dirty="0"/>
              <a:t>chain</a:t>
            </a:r>
            <a:r>
              <a:rPr spc="165" dirty="0"/>
              <a:t> </a:t>
            </a:r>
            <a:r>
              <a:rPr dirty="0"/>
              <a:t>reaction</a:t>
            </a:r>
            <a:r>
              <a:rPr spc="165" dirty="0"/>
              <a:t> </a:t>
            </a:r>
            <a:r>
              <a:rPr dirty="0"/>
              <a:t>of</a:t>
            </a:r>
            <a:r>
              <a:rPr spc="165" dirty="0"/>
              <a:t> </a:t>
            </a:r>
            <a:r>
              <a:rPr dirty="0"/>
              <a:t>fission</a:t>
            </a:r>
            <a:r>
              <a:rPr spc="165" dirty="0"/>
              <a:t> </a:t>
            </a:r>
            <a:r>
              <a:rPr dirty="0"/>
              <a:t>is</a:t>
            </a:r>
            <a:r>
              <a:rPr spc="165" dirty="0"/>
              <a:t> </a:t>
            </a:r>
            <a:r>
              <a:rPr dirty="0"/>
              <a:t>caused</a:t>
            </a:r>
            <a:r>
              <a:rPr spc="170" dirty="0"/>
              <a:t> </a:t>
            </a:r>
            <a:r>
              <a:rPr spc="65" dirty="0"/>
              <a:t>by.</a:t>
            </a:r>
            <a:r>
              <a:rPr spc="-215" dirty="0"/>
              <a:t> </a:t>
            </a:r>
            <a:r>
              <a:rPr spc="75" dirty="0"/>
              <a:t>.</a:t>
            </a:r>
            <a:r>
              <a:rPr spc="-210" dirty="0"/>
              <a:t> </a:t>
            </a:r>
            <a:r>
              <a:rPr spc="75" dirty="0"/>
              <a:t>.</a:t>
            </a:r>
            <a:r>
              <a:rPr spc="-210" dirty="0"/>
              <a:t> </a:t>
            </a:r>
            <a:r>
              <a:rPr dirty="0"/>
              <a:t>(Choose</a:t>
            </a:r>
            <a:r>
              <a:rPr spc="170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1808021"/>
            <a:ext cx="8258175" cy="255460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reaction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releases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energy,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raises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temper- 	</a:t>
            </a:r>
            <a:r>
              <a:rPr sz="2450" spc="75" dirty="0">
                <a:latin typeface="Garamond"/>
                <a:cs typeface="Garamond"/>
              </a:rPr>
              <a:t>ature,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leads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reactions.</a:t>
            </a:r>
            <a:endParaRPr sz="2450">
              <a:latin typeface="Garamond"/>
              <a:cs typeface="Garamond"/>
            </a:endParaRPr>
          </a:p>
          <a:p>
            <a:pPr marL="382270" marR="762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reaction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releases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neutrons,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slam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 	</a:t>
            </a:r>
            <a:r>
              <a:rPr sz="2450" dirty="0">
                <a:latin typeface="Garamond"/>
                <a:cs typeface="Garamond"/>
              </a:rPr>
              <a:t>nuclei,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leads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reactions.</a:t>
            </a:r>
            <a:endParaRPr sz="2450">
              <a:latin typeface="Garamond"/>
              <a:cs typeface="Garamond"/>
            </a:endParaRPr>
          </a:p>
          <a:p>
            <a:pPr marL="382270" marR="635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reaction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releases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electrons,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slam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 	</a:t>
            </a:r>
            <a:r>
              <a:rPr sz="2450" dirty="0">
                <a:latin typeface="Garamond"/>
                <a:cs typeface="Garamond"/>
              </a:rPr>
              <a:t>nuclei,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leads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reactions.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703516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A</a:t>
            </a:r>
            <a:r>
              <a:rPr spc="165" dirty="0"/>
              <a:t> </a:t>
            </a:r>
            <a:r>
              <a:rPr dirty="0"/>
              <a:t>chain</a:t>
            </a:r>
            <a:r>
              <a:rPr spc="165" dirty="0"/>
              <a:t> </a:t>
            </a:r>
            <a:r>
              <a:rPr dirty="0"/>
              <a:t>reaction</a:t>
            </a:r>
            <a:r>
              <a:rPr spc="165" dirty="0"/>
              <a:t> </a:t>
            </a:r>
            <a:r>
              <a:rPr dirty="0"/>
              <a:t>of</a:t>
            </a:r>
            <a:r>
              <a:rPr spc="165" dirty="0"/>
              <a:t> </a:t>
            </a:r>
            <a:r>
              <a:rPr dirty="0"/>
              <a:t>fission</a:t>
            </a:r>
            <a:r>
              <a:rPr spc="165" dirty="0"/>
              <a:t> </a:t>
            </a:r>
            <a:r>
              <a:rPr dirty="0"/>
              <a:t>is</a:t>
            </a:r>
            <a:r>
              <a:rPr spc="165" dirty="0"/>
              <a:t> </a:t>
            </a:r>
            <a:r>
              <a:rPr dirty="0"/>
              <a:t>caused</a:t>
            </a:r>
            <a:r>
              <a:rPr spc="170" dirty="0"/>
              <a:t> </a:t>
            </a:r>
            <a:r>
              <a:rPr spc="65" dirty="0"/>
              <a:t>by.</a:t>
            </a:r>
            <a:r>
              <a:rPr spc="-215" dirty="0"/>
              <a:t> </a:t>
            </a:r>
            <a:r>
              <a:rPr spc="75" dirty="0"/>
              <a:t>.</a:t>
            </a:r>
            <a:r>
              <a:rPr spc="-210" dirty="0"/>
              <a:t> </a:t>
            </a:r>
            <a:r>
              <a:rPr spc="75" dirty="0"/>
              <a:t>.</a:t>
            </a:r>
            <a:r>
              <a:rPr spc="-210" dirty="0"/>
              <a:t> </a:t>
            </a:r>
            <a:r>
              <a:rPr dirty="0"/>
              <a:t>(Choose</a:t>
            </a:r>
            <a:r>
              <a:rPr spc="170" dirty="0"/>
              <a:t> </a:t>
            </a:r>
            <a:r>
              <a:rPr spc="-2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808021"/>
            <a:ext cx="8269605" cy="31743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reaction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releases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energy,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raises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temper- 	</a:t>
            </a:r>
            <a:r>
              <a:rPr sz="2450" spc="75" dirty="0">
                <a:latin typeface="Garamond"/>
                <a:cs typeface="Garamond"/>
              </a:rPr>
              <a:t>ature,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leads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reactions.</a:t>
            </a:r>
            <a:endParaRPr sz="2450">
              <a:latin typeface="Garamond"/>
              <a:cs typeface="Garamond"/>
            </a:endParaRPr>
          </a:p>
          <a:p>
            <a:pPr marL="393700" marR="762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reaction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releases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neutrons,</a:t>
            </a:r>
            <a:r>
              <a:rPr sz="2450" spc="3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slam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 	</a:t>
            </a:r>
            <a:r>
              <a:rPr sz="2450" dirty="0">
                <a:latin typeface="Garamond"/>
                <a:cs typeface="Garamond"/>
              </a:rPr>
              <a:t>nuclei,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leads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reactions.</a:t>
            </a:r>
            <a:endParaRPr sz="2450">
              <a:latin typeface="Garamond"/>
              <a:cs typeface="Garamond"/>
            </a:endParaRPr>
          </a:p>
          <a:p>
            <a:pPr marL="393700" marR="635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reaction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releases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electrons,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slam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 	</a:t>
            </a:r>
            <a:r>
              <a:rPr sz="2450" dirty="0">
                <a:latin typeface="Garamond"/>
                <a:cs typeface="Garamond"/>
              </a:rPr>
              <a:t>nuclei,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leads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fission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reactions.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453640" algn="l"/>
              </a:tabLst>
            </a:pPr>
            <a:r>
              <a:rPr dirty="0"/>
              <a:t>A</a:t>
            </a:r>
            <a:r>
              <a:rPr spc="114" dirty="0"/>
              <a:t> </a:t>
            </a:r>
            <a:r>
              <a:rPr dirty="0"/>
              <a:t>“moderator”</a:t>
            </a:r>
            <a:r>
              <a:rPr spc="114" dirty="0"/>
              <a:t> </a:t>
            </a:r>
            <a:r>
              <a:rPr dirty="0"/>
              <a:t>in</a:t>
            </a:r>
            <a:r>
              <a:rPr spc="114" dirty="0"/>
              <a:t> </a:t>
            </a:r>
            <a:r>
              <a:rPr spc="130" dirty="0"/>
              <a:t>a</a:t>
            </a:r>
            <a:r>
              <a:rPr spc="120" dirty="0"/>
              <a:t> </a:t>
            </a:r>
            <a:r>
              <a:rPr dirty="0"/>
              <a:t>fission</a:t>
            </a:r>
            <a:r>
              <a:rPr spc="114" dirty="0"/>
              <a:t> </a:t>
            </a:r>
            <a:r>
              <a:rPr dirty="0"/>
              <a:t>reactor</a:t>
            </a:r>
            <a:r>
              <a:rPr spc="120" dirty="0"/>
              <a:t> </a:t>
            </a:r>
            <a:r>
              <a:rPr dirty="0"/>
              <a:t>slows</a:t>
            </a:r>
            <a:r>
              <a:rPr spc="120" dirty="0"/>
              <a:t> </a:t>
            </a:r>
            <a:r>
              <a:rPr dirty="0"/>
              <a:t>down</a:t>
            </a:r>
            <a:r>
              <a:rPr spc="114" dirty="0"/>
              <a:t> </a:t>
            </a:r>
            <a:r>
              <a:rPr dirty="0"/>
              <a:t>the</a:t>
            </a:r>
            <a:r>
              <a:rPr spc="114" dirty="0"/>
              <a:t> </a:t>
            </a:r>
            <a:r>
              <a:rPr dirty="0"/>
              <a:t>neutrons.</a:t>
            </a:r>
            <a:r>
              <a:rPr spc="450" dirty="0"/>
              <a:t> </a:t>
            </a:r>
            <a:r>
              <a:rPr spc="65" dirty="0"/>
              <a:t>Why </a:t>
            </a:r>
            <a:r>
              <a:rPr dirty="0"/>
              <a:t>is</a:t>
            </a:r>
            <a:r>
              <a:rPr spc="165" dirty="0"/>
              <a:t> </a:t>
            </a:r>
            <a:r>
              <a:rPr spc="114" dirty="0"/>
              <a:t>that</a:t>
            </a:r>
            <a:r>
              <a:rPr spc="165" dirty="0"/>
              <a:t> </a:t>
            </a:r>
            <a:r>
              <a:rPr spc="55" dirty="0"/>
              <a:t>important?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9737" y="2170390"/>
            <a:ext cx="8309609" cy="34397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12115" marR="304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13384" algn="l"/>
              </a:tabLst>
            </a:pPr>
            <a:r>
              <a:rPr sz="2450" dirty="0">
                <a:latin typeface="Garamond"/>
                <a:cs typeface="Garamond"/>
              </a:rPr>
              <a:t>If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too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fast,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reactor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30" dirty="0">
                <a:latin typeface="Garamond"/>
                <a:cs typeface="Garamond"/>
              </a:rPr>
              <a:t>and 	</a:t>
            </a:r>
            <a:r>
              <a:rPr sz="2450" dirty="0">
                <a:latin typeface="Garamond"/>
                <a:cs typeface="Garamond"/>
              </a:rPr>
              <a:t>cause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damage.</a:t>
            </a:r>
            <a:endParaRPr sz="2450">
              <a:latin typeface="Garamond"/>
              <a:cs typeface="Garamond"/>
            </a:endParaRPr>
          </a:p>
          <a:p>
            <a:pPr marL="412115" marR="3111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13384" algn="l"/>
              </a:tabLst>
            </a:pPr>
            <a:r>
              <a:rPr sz="2450" dirty="0">
                <a:latin typeface="Garamond"/>
                <a:cs typeface="Garamond"/>
              </a:rPr>
              <a:t>If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slam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too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fast,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cause 	explosions.</a:t>
            </a:r>
            <a:endParaRPr sz="2450">
              <a:latin typeface="Garamond"/>
              <a:cs typeface="Garamond"/>
            </a:endParaRPr>
          </a:p>
          <a:p>
            <a:pPr marL="412115" marR="304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13384" algn="l"/>
              </a:tabLst>
            </a:pPr>
            <a:r>
              <a:rPr sz="2450" dirty="0">
                <a:latin typeface="Garamond"/>
                <a:cs typeface="Garamond"/>
              </a:rPr>
              <a:t>Slower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likely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react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235</a:t>
            </a:r>
            <a:r>
              <a:rPr sz="2450" dirty="0">
                <a:latin typeface="Garamond"/>
                <a:cs typeface="Garamond"/>
              </a:rPr>
              <a:t>U,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you 	</a:t>
            </a:r>
            <a:r>
              <a:rPr sz="2450" dirty="0">
                <a:latin typeface="Garamond"/>
                <a:cs typeface="Garamond"/>
              </a:rPr>
              <a:t>want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happen.</a:t>
            </a:r>
            <a:endParaRPr sz="2450">
              <a:latin typeface="Garamond"/>
              <a:cs typeface="Garamond"/>
            </a:endParaRPr>
          </a:p>
          <a:p>
            <a:pPr marL="411480" marR="304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13384" algn="l"/>
              </a:tabLst>
            </a:pPr>
            <a:r>
              <a:rPr sz="2450" dirty="0">
                <a:latin typeface="Garamond"/>
                <a:cs typeface="Garamond"/>
              </a:rPr>
              <a:t>Slower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b="0" i="1" spc="-155" dirty="0">
                <a:latin typeface="Bookman Old Style"/>
                <a:cs typeface="Bookman Old Style"/>
              </a:rPr>
              <a:t>less</a:t>
            </a:r>
            <a:r>
              <a:rPr sz="2450" b="0" i="1" spc="36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likely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react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238</a:t>
            </a:r>
            <a:r>
              <a:rPr sz="2450" dirty="0">
                <a:latin typeface="Garamond"/>
                <a:cs typeface="Garamond"/>
              </a:rPr>
              <a:t>U,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you 	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want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happen.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453640" algn="l"/>
              </a:tabLst>
            </a:pPr>
            <a:r>
              <a:rPr dirty="0"/>
              <a:t>A</a:t>
            </a:r>
            <a:r>
              <a:rPr spc="114" dirty="0"/>
              <a:t> </a:t>
            </a:r>
            <a:r>
              <a:rPr dirty="0"/>
              <a:t>“moderator”</a:t>
            </a:r>
            <a:r>
              <a:rPr spc="114" dirty="0"/>
              <a:t> </a:t>
            </a:r>
            <a:r>
              <a:rPr dirty="0"/>
              <a:t>in</a:t>
            </a:r>
            <a:r>
              <a:rPr spc="114" dirty="0"/>
              <a:t> </a:t>
            </a:r>
            <a:r>
              <a:rPr spc="130" dirty="0"/>
              <a:t>a</a:t>
            </a:r>
            <a:r>
              <a:rPr spc="120" dirty="0"/>
              <a:t> </a:t>
            </a:r>
            <a:r>
              <a:rPr dirty="0"/>
              <a:t>fission</a:t>
            </a:r>
            <a:r>
              <a:rPr spc="114" dirty="0"/>
              <a:t> </a:t>
            </a:r>
            <a:r>
              <a:rPr dirty="0"/>
              <a:t>reactor</a:t>
            </a:r>
            <a:r>
              <a:rPr spc="120" dirty="0"/>
              <a:t> </a:t>
            </a:r>
            <a:r>
              <a:rPr dirty="0"/>
              <a:t>slows</a:t>
            </a:r>
            <a:r>
              <a:rPr spc="120" dirty="0"/>
              <a:t> </a:t>
            </a:r>
            <a:r>
              <a:rPr dirty="0"/>
              <a:t>down</a:t>
            </a:r>
            <a:r>
              <a:rPr spc="114" dirty="0"/>
              <a:t> </a:t>
            </a:r>
            <a:r>
              <a:rPr dirty="0"/>
              <a:t>the</a:t>
            </a:r>
            <a:r>
              <a:rPr spc="114" dirty="0"/>
              <a:t> </a:t>
            </a:r>
            <a:r>
              <a:rPr dirty="0"/>
              <a:t>neutrons.</a:t>
            </a:r>
            <a:r>
              <a:rPr spc="450" dirty="0"/>
              <a:t> </a:t>
            </a:r>
            <a:r>
              <a:rPr spc="65" dirty="0"/>
              <a:t>Why </a:t>
            </a:r>
            <a:r>
              <a:rPr dirty="0"/>
              <a:t>is</a:t>
            </a:r>
            <a:r>
              <a:rPr spc="165" dirty="0"/>
              <a:t> </a:t>
            </a:r>
            <a:r>
              <a:rPr spc="114" dirty="0"/>
              <a:t>that</a:t>
            </a:r>
            <a:r>
              <a:rPr spc="165" dirty="0"/>
              <a:t> </a:t>
            </a:r>
            <a:r>
              <a:rPr spc="55" dirty="0"/>
              <a:t>important?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7037" y="2170390"/>
            <a:ext cx="8335009" cy="406019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24815" marR="431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426084" algn="l"/>
              </a:tabLst>
            </a:pPr>
            <a:r>
              <a:rPr sz="2450" dirty="0">
                <a:latin typeface="Garamond"/>
                <a:cs typeface="Garamond"/>
              </a:rPr>
              <a:t>If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too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fast,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fly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reactor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30" dirty="0">
                <a:latin typeface="Garamond"/>
                <a:cs typeface="Garamond"/>
              </a:rPr>
              <a:t>and 	</a:t>
            </a:r>
            <a:r>
              <a:rPr sz="2450" dirty="0">
                <a:latin typeface="Garamond"/>
                <a:cs typeface="Garamond"/>
              </a:rPr>
              <a:t>cause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damage.</a:t>
            </a:r>
            <a:endParaRPr sz="2450">
              <a:latin typeface="Garamond"/>
              <a:cs typeface="Garamond"/>
            </a:endParaRPr>
          </a:p>
          <a:p>
            <a:pPr marL="424815" marR="43815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6084" algn="l"/>
              </a:tabLst>
            </a:pPr>
            <a:r>
              <a:rPr sz="2450" dirty="0">
                <a:latin typeface="Garamond"/>
                <a:cs typeface="Garamond"/>
              </a:rPr>
              <a:t>If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slam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into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other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too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fast,</a:t>
            </a:r>
            <a:r>
              <a:rPr sz="2450" spc="39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3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will</a:t>
            </a:r>
            <a:r>
              <a:rPr sz="2450" spc="3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cause 	explosions.</a:t>
            </a:r>
            <a:endParaRPr sz="2450">
              <a:latin typeface="Garamond"/>
              <a:cs typeface="Garamond"/>
            </a:endParaRPr>
          </a:p>
          <a:p>
            <a:pPr marL="424815" marR="431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6084" algn="l"/>
              </a:tabLst>
            </a:pPr>
            <a:r>
              <a:rPr sz="2450" dirty="0">
                <a:latin typeface="Garamond"/>
                <a:cs typeface="Garamond"/>
              </a:rPr>
              <a:t>Slower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more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likely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react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235</a:t>
            </a:r>
            <a:r>
              <a:rPr sz="2450" dirty="0">
                <a:latin typeface="Garamond"/>
                <a:cs typeface="Garamond"/>
              </a:rPr>
              <a:t>U,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you 	</a:t>
            </a:r>
            <a:r>
              <a:rPr sz="2450" dirty="0">
                <a:latin typeface="Garamond"/>
                <a:cs typeface="Garamond"/>
              </a:rPr>
              <a:t>want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happen.</a:t>
            </a:r>
            <a:endParaRPr sz="2450">
              <a:latin typeface="Garamond"/>
              <a:cs typeface="Garamond"/>
            </a:endParaRPr>
          </a:p>
          <a:p>
            <a:pPr marL="424180" marR="43180" indent="-374015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426084" algn="l"/>
              </a:tabLst>
            </a:pPr>
            <a:r>
              <a:rPr sz="2450" dirty="0">
                <a:latin typeface="Garamond"/>
                <a:cs typeface="Garamond"/>
              </a:rPr>
              <a:t>Slower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neutrons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b="0" i="1" spc="-155" dirty="0">
                <a:latin typeface="Bookman Old Style"/>
                <a:cs typeface="Bookman Old Style"/>
              </a:rPr>
              <a:t>less</a:t>
            </a:r>
            <a:r>
              <a:rPr sz="2450" b="0" i="1" spc="360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likely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60" dirty="0">
                <a:latin typeface="Garamond"/>
                <a:cs typeface="Garamond"/>
              </a:rPr>
              <a:t>react</a:t>
            </a:r>
            <a:r>
              <a:rPr sz="2450" spc="28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3075" baseline="24390" dirty="0">
                <a:latin typeface="Garamond"/>
                <a:cs typeface="Garamond"/>
              </a:rPr>
              <a:t>238</a:t>
            </a:r>
            <a:r>
              <a:rPr sz="2450" dirty="0">
                <a:latin typeface="Garamond"/>
                <a:cs typeface="Garamond"/>
              </a:rPr>
              <a:t>U,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which</a:t>
            </a:r>
            <a:r>
              <a:rPr sz="2450" spc="275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you 	</a:t>
            </a:r>
            <a:r>
              <a:rPr sz="2450" dirty="0">
                <a:latin typeface="Garamond"/>
                <a:cs typeface="Garamond"/>
              </a:rPr>
              <a:t>don’t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want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happen.</a:t>
            </a:r>
            <a:endParaRPr sz="2450">
              <a:latin typeface="Garamond"/>
              <a:cs typeface="Garamond"/>
            </a:endParaRPr>
          </a:p>
          <a:p>
            <a:pPr marL="43180">
              <a:lnSpc>
                <a:spcPct val="100000"/>
              </a:lnSpc>
              <a:spcBef>
                <a:spcPts val="1945"/>
              </a:spcBef>
              <a:tabLst>
                <a:tab pos="1652270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75" dirty="0">
                <a:latin typeface="Garamond"/>
                <a:cs typeface="Garamond"/>
              </a:rPr>
              <a:t>C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330" dirty="0"/>
              <a:t> </a:t>
            </a:r>
            <a:r>
              <a:rPr dirty="0"/>
              <a:t>sun</a:t>
            </a:r>
            <a:r>
              <a:rPr spc="345" dirty="0"/>
              <a:t> </a:t>
            </a:r>
            <a:r>
              <a:rPr spc="65" dirty="0"/>
              <a:t>hasn’t</a:t>
            </a:r>
            <a:r>
              <a:rPr spc="335" dirty="0"/>
              <a:t> </a:t>
            </a:r>
            <a:r>
              <a:rPr spc="75" dirty="0"/>
              <a:t>already</a:t>
            </a:r>
            <a:r>
              <a:rPr spc="345" dirty="0"/>
              <a:t> </a:t>
            </a:r>
            <a:r>
              <a:rPr dirty="0"/>
              <a:t>fused</a:t>
            </a:r>
            <a:r>
              <a:rPr spc="340" dirty="0"/>
              <a:t> </a:t>
            </a:r>
            <a:r>
              <a:rPr spc="75" dirty="0"/>
              <a:t>all</a:t>
            </a:r>
            <a:r>
              <a:rPr spc="345" dirty="0"/>
              <a:t> </a:t>
            </a:r>
            <a:r>
              <a:rPr spc="70" dirty="0"/>
              <a:t>its</a:t>
            </a:r>
            <a:r>
              <a:rPr spc="340" dirty="0"/>
              <a:t> </a:t>
            </a:r>
            <a:r>
              <a:rPr dirty="0"/>
              <a:t>available</a:t>
            </a:r>
            <a:r>
              <a:rPr spc="345" dirty="0"/>
              <a:t> </a:t>
            </a:r>
            <a:r>
              <a:rPr dirty="0"/>
              <a:t>protons</a:t>
            </a:r>
            <a:r>
              <a:rPr spc="340" dirty="0"/>
              <a:t> </a:t>
            </a:r>
            <a:r>
              <a:rPr dirty="0"/>
              <a:t>into</a:t>
            </a:r>
            <a:r>
              <a:rPr spc="345" dirty="0"/>
              <a:t> </a:t>
            </a:r>
            <a:r>
              <a:rPr spc="50" dirty="0"/>
              <a:t>alpha </a:t>
            </a:r>
            <a:r>
              <a:rPr dirty="0"/>
              <a:t>particles</a:t>
            </a:r>
            <a:r>
              <a:rPr spc="340" dirty="0"/>
              <a:t> </a:t>
            </a:r>
            <a:r>
              <a:rPr dirty="0"/>
              <a:t>because.</a:t>
            </a:r>
            <a:r>
              <a:rPr spc="-125" dirty="0"/>
              <a:t> </a:t>
            </a:r>
            <a:r>
              <a:rPr spc="75" dirty="0"/>
              <a:t>.</a:t>
            </a:r>
            <a:r>
              <a:rPr spc="-120" dirty="0"/>
              <a:t> </a:t>
            </a:r>
            <a:r>
              <a:rPr spc="75" dirty="0"/>
              <a:t>.</a:t>
            </a:r>
            <a:r>
              <a:rPr spc="-120" dirty="0"/>
              <a:t> </a:t>
            </a:r>
            <a:r>
              <a:rPr dirty="0"/>
              <a:t>(Choose</a:t>
            </a:r>
            <a:r>
              <a:rPr spc="3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7877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275" dirty="0"/>
              <a:t> </a:t>
            </a:r>
            <a:r>
              <a:rPr dirty="0"/>
              <a:t>processes</a:t>
            </a:r>
            <a:r>
              <a:rPr spc="295" dirty="0"/>
              <a:t> </a:t>
            </a:r>
            <a:r>
              <a:rPr dirty="0"/>
              <a:t>of</a:t>
            </a:r>
            <a:r>
              <a:rPr spc="285" dirty="0"/>
              <a:t> </a:t>
            </a:r>
            <a:r>
              <a:rPr dirty="0"/>
              <a:t>fusion</a:t>
            </a:r>
            <a:r>
              <a:rPr spc="290" dirty="0"/>
              <a:t> </a:t>
            </a:r>
            <a:r>
              <a:rPr spc="55" dirty="0"/>
              <a:t>and</a:t>
            </a:r>
            <a:r>
              <a:rPr spc="290" dirty="0"/>
              <a:t> </a:t>
            </a:r>
            <a:r>
              <a:rPr dirty="0"/>
              <a:t>fission</a:t>
            </a:r>
            <a:r>
              <a:rPr spc="285" dirty="0"/>
              <a:t> </a:t>
            </a:r>
            <a:r>
              <a:rPr dirty="0"/>
              <a:t>in</a:t>
            </a:r>
            <a:r>
              <a:rPr spc="290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dirty="0"/>
              <a:t>sun</a:t>
            </a:r>
            <a:r>
              <a:rPr spc="295" dirty="0"/>
              <a:t> </a:t>
            </a:r>
            <a:r>
              <a:rPr spc="55" dirty="0"/>
              <a:t>are</a:t>
            </a:r>
            <a:r>
              <a:rPr spc="285" dirty="0"/>
              <a:t> </a:t>
            </a:r>
            <a:r>
              <a:rPr spc="65" dirty="0"/>
              <a:t>nearly</a:t>
            </a:r>
            <a:r>
              <a:rPr spc="295" dirty="0"/>
              <a:t> </a:t>
            </a:r>
            <a:r>
              <a:rPr spc="-20" dirty="0"/>
              <a:t>bal- 	</a:t>
            </a:r>
            <a:r>
              <a:rPr spc="-10" dirty="0"/>
              <a:t>anced.</a:t>
            </a:r>
          </a:p>
          <a:p>
            <a:pPr marL="393700" marR="635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335" dirty="0"/>
              <a:t> </a:t>
            </a:r>
            <a:r>
              <a:rPr dirty="0"/>
              <a:t>sun</a:t>
            </a:r>
            <a:r>
              <a:rPr spc="345" dirty="0"/>
              <a:t> </a:t>
            </a:r>
            <a:r>
              <a:rPr dirty="0"/>
              <a:t>has</a:t>
            </a:r>
            <a:r>
              <a:rPr spc="345" dirty="0"/>
              <a:t> </a:t>
            </a:r>
            <a:r>
              <a:rPr spc="80" dirty="0"/>
              <a:t>natural</a:t>
            </a:r>
            <a:r>
              <a:rPr spc="345" dirty="0"/>
              <a:t> </a:t>
            </a:r>
            <a:r>
              <a:rPr dirty="0"/>
              <a:t>moderators</a:t>
            </a:r>
            <a:r>
              <a:rPr spc="350" dirty="0"/>
              <a:t> </a:t>
            </a:r>
            <a:r>
              <a:rPr spc="114" dirty="0"/>
              <a:t>that</a:t>
            </a:r>
            <a:r>
              <a:rPr spc="345" dirty="0"/>
              <a:t> </a:t>
            </a:r>
            <a:r>
              <a:rPr dirty="0"/>
              <a:t>slow</a:t>
            </a:r>
            <a:r>
              <a:rPr spc="345" dirty="0"/>
              <a:t> </a:t>
            </a:r>
            <a:r>
              <a:rPr dirty="0"/>
              <a:t>down</a:t>
            </a:r>
            <a:r>
              <a:rPr spc="345" dirty="0"/>
              <a:t> </a:t>
            </a:r>
            <a:r>
              <a:rPr dirty="0"/>
              <a:t>the</a:t>
            </a:r>
            <a:r>
              <a:rPr spc="345" dirty="0"/>
              <a:t> </a:t>
            </a:r>
            <a:r>
              <a:rPr spc="-10" dirty="0"/>
              <a:t>reaction 	</a:t>
            </a:r>
            <a:r>
              <a:rPr spc="70" dirty="0"/>
              <a:t>rate.</a:t>
            </a: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  <a:tab pos="844550" algn="l"/>
                <a:tab pos="1564005" algn="l"/>
                <a:tab pos="3439795" algn="l"/>
                <a:tab pos="3949700" algn="l"/>
                <a:tab pos="4613910" algn="l"/>
                <a:tab pos="6479540" algn="l"/>
                <a:tab pos="7717790" algn="l"/>
              </a:tabLst>
            </a:pPr>
            <a:r>
              <a:rPr spc="45" dirty="0"/>
              <a:t>At</a:t>
            </a:r>
            <a:r>
              <a:rPr dirty="0"/>
              <a:t>	</a:t>
            </a:r>
            <a:r>
              <a:rPr spc="-10" dirty="0"/>
              <a:t>solar</a:t>
            </a:r>
            <a:r>
              <a:rPr dirty="0"/>
              <a:t>	</a:t>
            </a:r>
            <a:r>
              <a:rPr spc="40" dirty="0"/>
              <a:t>temperatures,</a:t>
            </a:r>
            <a:r>
              <a:rPr dirty="0"/>
              <a:t>	</a:t>
            </a:r>
            <a:r>
              <a:rPr spc="50" dirty="0"/>
              <a:t>it’s</a:t>
            </a:r>
            <a:r>
              <a:rPr dirty="0"/>
              <a:t>	</a:t>
            </a:r>
            <a:r>
              <a:rPr spc="-20" dirty="0"/>
              <a:t>very</a:t>
            </a:r>
            <a:r>
              <a:rPr dirty="0"/>
              <a:t>	unlikely—</a:t>
            </a:r>
            <a:r>
              <a:rPr spc="-25" dirty="0"/>
              <a:t>and</a:t>
            </a:r>
            <a:r>
              <a:rPr dirty="0"/>
              <a:t>	</a:t>
            </a:r>
            <a:r>
              <a:rPr spc="-10" dirty="0"/>
              <a:t>therefore</a:t>
            </a:r>
            <a:r>
              <a:rPr dirty="0"/>
              <a:t>	</a:t>
            </a:r>
            <a:r>
              <a:rPr spc="-20" dirty="0"/>
              <a:t>very 	rare—</a:t>
            </a:r>
            <a:r>
              <a:rPr dirty="0"/>
              <a:t>for</a:t>
            </a:r>
            <a:r>
              <a:rPr spc="114" dirty="0"/>
              <a:t> </a:t>
            </a:r>
            <a:r>
              <a:rPr dirty="0"/>
              <a:t>two</a:t>
            </a:r>
            <a:r>
              <a:rPr spc="114" dirty="0"/>
              <a:t> </a:t>
            </a:r>
            <a:r>
              <a:rPr dirty="0"/>
              <a:t>protons</a:t>
            </a:r>
            <a:r>
              <a:rPr spc="114" dirty="0"/>
              <a:t> </a:t>
            </a:r>
            <a:r>
              <a:rPr dirty="0"/>
              <a:t>to</a:t>
            </a:r>
            <a:r>
              <a:rPr spc="114" dirty="0"/>
              <a:t> </a:t>
            </a:r>
            <a:r>
              <a:rPr spc="55" dirty="0"/>
              <a:t>get</a:t>
            </a:r>
            <a:r>
              <a:rPr spc="114" dirty="0"/>
              <a:t> </a:t>
            </a:r>
            <a:r>
              <a:rPr dirty="0"/>
              <a:t>close</a:t>
            </a:r>
            <a:r>
              <a:rPr spc="114" dirty="0"/>
              <a:t> </a:t>
            </a:r>
            <a:r>
              <a:rPr dirty="0"/>
              <a:t>enough</a:t>
            </a:r>
            <a:r>
              <a:rPr spc="114" dirty="0"/>
              <a:t> </a:t>
            </a:r>
            <a:r>
              <a:rPr dirty="0"/>
              <a:t>to</a:t>
            </a:r>
            <a:r>
              <a:rPr spc="110" dirty="0"/>
              <a:t> </a:t>
            </a:r>
            <a:r>
              <a:rPr spc="-10" dirty="0"/>
              <a:t>fuse.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16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3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The</a:t>
            </a:r>
            <a:r>
              <a:rPr spc="330" dirty="0"/>
              <a:t> </a:t>
            </a:r>
            <a:r>
              <a:rPr dirty="0"/>
              <a:t>sun</a:t>
            </a:r>
            <a:r>
              <a:rPr spc="345" dirty="0"/>
              <a:t> </a:t>
            </a:r>
            <a:r>
              <a:rPr spc="65" dirty="0"/>
              <a:t>hasn’t</a:t>
            </a:r>
            <a:r>
              <a:rPr spc="335" dirty="0"/>
              <a:t> </a:t>
            </a:r>
            <a:r>
              <a:rPr spc="75" dirty="0"/>
              <a:t>already</a:t>
            </a:r>
            <a:r>
              <a:rPr spc="345" dirty="0"/>
              <a:t> </a:t>
            </a:r>
            <a:r>
              <a:rPr dirty="0"/>
              <a:t>fused</a:t>
            </a:r>
            <a:r>
              <a:rPr spc="340" dirty="0"/>
              <a:t> </a:t>
            </a:r>
            <a:r>
              <a:rPr spc="75" dirty="0"/>
              <a:t>all</a:t>
            </a:r>
            <a:r>
              <a:rPr spc="345" dirty="0"/>
              <a:t> </a:t>
            </a:r>
            <a:r>
              <a:rPr spc="70" dirty="0"/>
              <a:t>its</a:t>
            </a:r>
            <a:r>
              <a:rPr spc="340" dirty="0"/>
              <a:t> </a:t>
            </a:r>
            <a:r>
              <a:rPr dirty="0"/>
              <a:t>available</a:t>
            </a:r>
            <a:r>
              <a:rPr spc="345" dirty="0"/>
              <a:t> </a:t>
            </a:r>
            <a:r>
              <a:rPr dirty="0"/>
              <a:t>protons</a:t>
            </a:r>
            <a:r>
              <a:rPr spc="340" dirty="0"/>
              <a:t> </a:t>
            </a:r>
            <a:r>
              <a:rPr dirty="0"/>
              <a:t>into</a:t>
            </a:r>
            <a:r>
              <a:rPr spc="345" dirty="0"/>
              <a:t> </a:t>
            </a:r>
            <a:r>
              <a:rPr spc="50" dirty="0"/>
              <a:t>alpha </a:t>
            </a:r>
            <a:r>
              <a:rPr dirty="0"/>
              <a:t>particles</a:t>
            </a:r>
            <a:r>
              <a:rPr spc="340" dirty="0"/>
              <a:t> </a:t>
            </a:r>
            <a:r>
              <a:rPr dirty="0"/>
              <a:t>because.</a:t>
            </a:r>
            <a:r>
              <a:rPr spc="-125" dirty="0"/>
              <a:t> </a:t>
            </a:r>
            <a:r>
              <a:rPr spc="75" dirty="0"/>
              <a:t>.</a:t>
            </a:r>
            <a:r>
              <a:rPr spc="-120" dirty="0"/>
              <a:t> </a:t>
            </a:r>
            <a:r>
              <a:rPr spc="75" dirty="0"/>
              <a:t>.</a:t>
            </a:r>
            <a:r>
              <a:rPr spc="-120" dirty="0"/>
              <a:t> </a:t>
            </a:r>
            <a:r>
              <a:rPr dirty="0"/>
              <a:t>(Choose</a:t>
            </a:r>
            <a:r>
              <a:rPr spc="34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7877" rIns="0" bIns="0" rtlCol="0">
            <a:spAutoFit/>
          </a:bodyPr>
          <a:lstStyle/>
          <a:p>
            <a:pPr marL="393700" marR="5080" indent="-370205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275" dirty="0"/>
              <a:t> </a:t>
            </a:r>
            <a:r>
              <a:rPr dirty="0"/>
              <a:t>processes</a:t>
            </a:r>
            <a:r>
              <a:rPr spc="295" dirty="0"/>
              <a:t> </a:t>
            </a:r>
            <a:r>
              <a:rPr dirty="0"/>
              <a:t>of</a:t>
            </a:r>
            <a:r>
              <a:rPr spc="285" dirty="0"/>
              <a:t> </a:t>
            </a:r>
            <a:r>
              <a:rPr dirty="0"/>
              <a:t>fusion</a:t>
            </a:r>
            <a:r>
              <a:rPr spc="290" dirty="0"/>
              <a:t> </a:t>
            </a:r>
            <a:r>
              <a:rPr spc="55" dirty="0"/>
              <a:t>and</a:t>
            </a:r>
            <a:r>
              <a:rPr spc="290" dirty="0"/>
              <a:t> </a:t>
            </a:r>
            <a:r>
              <a:rPr dirty="0"/>
              <a:t>fission</a:t>
            </a:r>
            <a:r>
              <a:rPr spc="285" dirty="0"/>
              <a:t> </a:t>
            </a:r>
            <a:r>
              <a:rPr dirty="0"/>
              <a:t>in</a:t>
            </a:r>
            <a:r>
              <a:rPr spc="290" dirty="0"/>
              <a:t> </a:t>
            </a:r>
            <a:r>
              <a:rPr dirty="0"/>
              <a:t>the</a:t>
            </a:r>
            <a:r>
              <a:rPr spc="290" dirty="0"/>
              <a:t> </a:t>
            </a:r>
            <a:r>
              <a:rPr dirty="0"/>
              <a:t>sun</a:t>
            </a:r>
            <a:r>
              <a:rPr spc="295" dirty="0"/>
              <a:t> </a:t>
            </a:r>
            <a:r>
              <a:rPr spc="55" dirty="0"/>
              <a:t>are</a:t>
            </a:r>
            <a:r>
              <a:rPr spc="285" dirty="0"/>
              <a:t> </a:t>
            </a:r>
            <a:r>
              <a:rPr spc="65" dirty="0"/>
              <a:t>nearly</a:t>
            </a:r>
            <a:r>
              <a:rPr spc="295" dirty="0"/>
              <a:t> </a:t>
            </a:r>
            <a:r>
              <a:rPr spc="-20" dirty="0"/>
              <a:t>bal- 	</a:t>
            </a:r>
            <a:r>
              <a:rPr spc="-10" dirty="0"/>
              <a:t>anced.</a:t>
            </a:r>
          </a:p>
          <a:p>
            <a:pPr marL="393700" marR="6350" indent="-35814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</a:tabLst>
            </a:pPr>
            <a:r>
              <a:rPr dirty="0"/>
              <a:t>The</a:t>
            </a:r>
            <a:r>
              <a:rPr spc="335" dirty="0"/>
              <a:t> </a:t>
            </a:r>
            <a:r>
              <a:rPr dirty="0"/>
              <a:t>sun</a:t>
            </a:r>
            <a:r>
              <a:rPr spc="345" dirty="0"/>
              <a:t> </a:t>
            </a:r>
            <a:r>
              <a:rPr dirty="0"/>
              <a:t>has</a:t>
            </a:r>
            <a:r>
              <a:rPr spc="345" dirty="0"/>
              <a:t> </a:t>
            </a:r>
            <a:r>
              <a:rPr spc="80" dirty="0"/>
              <a:t>natural</a:t>
            </a:r>
            <a:r>
              <a:rPr spc="345" dirty="0"/>
              <a:t> </a:t>
            </a:r>
            <a:r>
              <a:rPr dirty="0"/>
              <a:t>moderators</a:t>
            </a:r>
            <a:r>
              <a:rPr spc="350" dirty="0"/>
              <a:t> </a:t>
            </a:r>
            <a:r>
              <a:rPr spc="114" dirty="0"/>
              <a:t>that</a:t>
            </a:r>
            <a:r>
              <a:rPr spc="345" dirty="0"/>
              <a:t> </a:t>
            </a:r>
            <a:r>
              <a:rPr dirty="0"/>
              <a:t>slow</a:t>
            </a:r>
            <a:r>
              <a:rPr spc="345" dirty="0"/>
              <a:t> </a:t>
            </a:r>
            <a:r>
              <a:rPr dirty="0"/>
              <a:t>down</a:t>
            </a:r>
            <a:r>
              <a:rPr spc="345" dirty="0"/>
              <a:t> </a:t>
            </a:r>
            <a:r>
              <a:rPr dirty="0"/>
              <a:t>the</a:t>
            </a:r>
            <a:r>
              <a:rPr spc="345" dirty="0"/>
              <a:t> </a:t>
            </a:r>
            <a:r>
              <a:rPr spc="-10" dirty="0"/>
              <a:t>reaction 	</a:t>
            </a:r>
            <a:r>
              <a:rPr spc="70" dirty="0"/>
              <a:t>rate.</a:t>
            </a:r>
          </a:p>
          <a:p>
            <a:pPr marL="393700" marR="5080" indent="-361950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94970" algn="l"/>
                <a:tab pos="844550" algn="l"/>
                <a:tab pos="1564005" algn="l"/>
                <a:tab pos="3439795" algn="l"/>
                <a:tab pos="3949700" algn="l"/>
                <a:tab pos="4613910" algn="l"/>
                <a:tab pos="6479540" algn="l"/>
                <a:tab pos="7717790" algn="l"/>
              </a:tabLst>
            </a:pPr>
            <a:r>
              <a:rPr spc="45" dirty="0"/>
              <a:t>At</a:t>
            </a:r>
            <a:r>
              <a:rPr dirty="0"/>
              <a:t>	</a:t>
            </a:r>
            <a:r>
              <a:rPr spc="-10" dirty="0"/>
              <a:t>solar</a:t>
            </a:r>
            <a:r>
              <a:rPr dirty="0"/>
              <a:t>	</a:t>
            </a:r>
            <a:r>
              <a:rPr spc="40" dirty="0"/>
              <a:t>temperatures,</a:t>
            </a:r>
            <a:r>
              <a:rPr dirty="0"/>
              <a:t>	</a:t>
            </a:r>
            <a:r>
              <a:rPr spc="50" dirty="0"/>
              <a:t>it’s</a:t>
            </a:r>
            <a:r>
              <a:rPr dirty="0"/>
              <a:t>	</a:t>
            </a:r>
            <a:r>
              <a:rPr spc="-20" dirty="0"/>
              <a:t>very</a:t>
            </a:r>
            <a:r>
              <a:rPr dirty="0"/>
              <a:t>	unlikely—</a:t>
            </a:r>
            <a:r>
              <a:rPr spc="-25" dirty="0"/>
              <a:t>and</a:t>
            </a:r>
            <a:r>
              <a:rPr dirty="0"/>
              <a:t>	</a:t>
            </a:r>
            <a:r>
              <a:rPr spc="-10" dirty="0"/>
              <a:t>therefore</a:t>
            </a:r>
            <a:r>
              <a:rPr dirty="0"/>
              <a:t>	</a:t>
            </a:r>
            <a:r>
              <a:rPr spc="-20" dirty="0"/>
              <a:t>very 	rare—</a:t>
            </a:r>
            <a:r>
              <a:rPr dirty="0"/>
              <a:t>for</a:t>
            </a:r>
            <a:r>
              <a:rPr spc="114" dirty="0"/>
              <a:t> </a:t>
            </a:r>
            <a:r>
              <a:rPr dirty="0"/>
              <a:t>two</a:t>
            </a:r>
            <a:r>
              <a:rPr spc="114" dirty="0"/>
              <a:t> </a:t>
            </a:r>
            <a:r>
              <a:rPr dirty="0"/>
              <a:t>protons</a:t>
            </a:r>
            <a:r>
              <a:rPr spc="114" dirty="0"/>
              <a:t> </a:t>
            </a:r>
            <a:r>
              <a:rPr dirty="0"/>
              <a:t>to</a:t>
            </a:r>
            <a:r>
              <a:rPr spc="114" dirty="0"/>
              <a:t> </a:t>
            </a:r>
            <a:r>
              <a:rPr spc="55" dirty="0"/>
              <a:t>get</a:t>
            </a:r>
            <a:r>
              <a:rPr spc="114" dirty="0"/>
              <a:t> </a:t>
            </a:r>
            <a:r>
              <a:rPr dirty="0"/>
              <a:t>close</a:t>
            </a:r>
            <a:r>
              <a:rPr spc="114" dirty="0"/>
              <a:t> </a:t>
            </a:r>
            <a:r>
              <a:rPr dirty="0"/>
              <a:t>enough</a:t>
            </a:r>
            <a:r>
              <a:rPr spc="114" dirty="0"/>
              <a:t> </a:t>
            </a:r>
            <a:r>
              <a:rPr dirty="0"/>
              <a:t>to</a:t>
            </a:r>
            <a:r>
              <a:rPr spc="110" dirty="0"/>
              <a:t> </a:t>
            </a:r>
            <a:r>
              <a:rPr spc="-10" dirty="0"/>
              <a:t>fuse.</a:t>
            </a: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</a:tabLst>
            </a:pPr>
            <a:r>
              <a:rPr b="1" spc="-10" dirty="0">
                <a:latin typeface="Georgia"/>
                <a:cs typeface="Georgia"/>
              </a:rPr>
              <a:t>Solution:</a:t>
            </a:r>
            <a:r>
              <a:rPr b="1" dirty="0">
                <a:latin typeface="Georgia"/>
                <a:cs typeface="Georgia"/>
              </a:rPr>
              <a:t>	</a:t>
            </a:r>
            <a:r>
              <a:rPr spc="25" dirty="0"/>
              <a:t>C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2226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12.5.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889760" algn="l"/>
              </a:tabLst>
            </a:pPr>
            <a:r>
              <a:rPr dirty="0"/>
              <a:t>The</a:t>
            </a:r>
            <a:r>
              <a:rPr spc="315" dirty="0"/>
              <a:t> </a:t>
            </a:r>
            <a:r>
              <a:rPr dirty="0"/>
              <a:t>cross</a:t>
            </a:r>
            <a:r>
              <a:rPr spc="325" dirty="0"/>
              <a:t> </a:t>
            </a:r>
            <a:r>
              <a:rPr dirty="0"/>
              <a:t>section</a:t>
            </a:r>
            <a:r>
              <a:rPr spc="315" dirty="0"/>
              <a:t> </a:t>
            </a:r>
            <a:r>
              <a:rPr dirty="0"/>
              <a:t>for</a:t>
            </a:r>
            <a:r>
              <a:rPr spc="320" dirty="0"/>
              <a:t> </a:t>
            </a:r>
            <a:r>
              <a:rPr spc="130" dirty="0"/>
              <a:t>a</a:t>
            </a:r>
            <a:r>
              <a:rPr spc="315" dirty="0"/>
              <a:t> </a:t>
            </a:r>
            <a:r>
              <a:rPr dirty="0"/>
              <a:t>nuclear</a:t>
            </a:r>
            <a:r>
              <a:rPr spc="325" dirty="0"/>
              <a:t> </a:t>
            </a:r>
            <a:r>
              <a:rPr dirty="0"/>
              <a:t>reaction</a:t>
            </a:r>
            <a:r>
              <a:rPr spc="315" dirty="0"/>
              <a:t> </a:t>
            </a:r>
            <a:r>
              <a:rPr dirty="0"/>
              <a:t>can</a:t>
            </a:r>
            <a:r>
              <a:rPr spc="320" dirty="0"/>
              <a:t> </a:t>
            </a:r>
            <a:r>
              <a:rPr dirty="0"/>
              <a:t>depend</a:t>
            </a:r>
            <a:r>
              <a:rPr spc="320" dirty="0"/>
              <a:t> </a:t>
            </a:r>
            <a:r>
              <a:rPr dirty="0"/>
              <a:t>on</a:t>
            </a:r>
            <a:r>
              <a:rPr spc="320" dirty="0"/>
              <a:t> </a:t>
            </a:r>
            <a:r>
              <a:rPr dirty="0"/>
              <a:t>which</a:t>
            </a:r>
            <a:r>
              <a:rPr spc="315" dirty="0"/>
              <a:t> </a:t>
            </a:r>
            <a:r>
              <a:rPr spc="-25" dirty="0"/>
              <a:t>of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following?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42037"/>
            <a:ext cx="4812665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incident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target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incoming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thickness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target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8639" y="878291"/>
            <a:ext cx="284543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12.5.</a:t>
            </a:r>
            <a:r>
              <a:rPr sz="1200" spc="24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NUCLEAR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FISSION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FUSION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1889760" algn="l"/>
              </a:tabLst>
            </a:pPr>
            <a:r>
              <a:rPr dirty="0"/>
              <a:t>The</a:t>
            </a:r>
            <a:r>
              <a:rPr spc="315" dirty="0"/>
              <a:t> </a:t>
            </a:r>
            <a:r>
              <a:rPr dirty="0"/>
              <a:t>cross</a:t>
            </a:r>
            <a:r>
              <a:rPr spc="325" dirty="0"/>
              <a:t> </a:t>
            </a:r>
            <a:r>
              <a:rPr dirty="0"/>
              <a:t>section</a:t>
            </a:r>
            <a:r>
              <a:rPr spc="315" dirty="0"/>
              <a:t> </a:t>
            </a:r>
            <a:r>
              <a:rPr dirty="0"/>
              <a:t>for</a:t>
            </a:r>
            <a:r>
              <a:rPr spc="320" dirty="0"/>
              <a:t> </a:t>
            </a:r>
            <a:r>
              <a:rPr spc="130" dirty="0"/>
              <a:t>a</a:t>
            </a:r>
            <a:r>
              <a:rPr spc="315" dirty="0"/>
              <a:t> </a:t>
            </a:r>
            <a:r>
              <a:rPr dirty="0"/>
              <a:t>nuclear</a:t>
            </a:r>
            <a:r>
              <a:rPr spc="325" dirty="0"/>
              <a:t> </a:t>
            </a:r>
            <a:r>
              <a:rPr dirty="0"/>
              <a:t>reaction</a:t>
            </a:r>
            <a:r>
              <a:rPr spc="315" dirty="0"/>
              <a:t> </a:t>
            </a:r>
            <a:r>
              <a:rPr dirty="0"/>
              <a:t>can</a:t>
            </a:r>
            <a:r>
              <a:rPr spc="320" dirty="0"/>
              <a:t> </a:t>
            </a:r>
            <a:r>
              <a:rPr dirty="0"/>
              <a:t>depend</a:t>
            </a:r>
            <a:r>
              <a:rPr spc="320" dirty="0"/>
              <a:t> </a:t>
            </a:r>
            <a:r>
              <a:rPr dirty="0"/>
              <a:t>on</a:t>
            </a:r>
            <a:r>
              <a:rPr spc="320" dirty="0"/>
              <a:t> </a:t>
            </a:r>
            <a:r>
              <a:rPr dirty="0"/>
              <a:t>which</a:t>
            </a:r>
            <a:r>
              <a:rPr spc="315" dirty="0"/>
              <a:t> </a:t>
            </a:r>
            <a:r>
              <a:rPr spc="-25" dirty="0"/>
              <a:t>of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following?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42037"/>
            <a:ext cx="481965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incident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type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25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target</a:t>
            </a:r>
            <a:r>
              <a:rPr sz="2450" spc="1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incoming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particle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thickness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target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65" dirty="0">
                <a:latin typeface="Garamond"/>
                <a:cs typeface="Garamond"/>
              </a:rPr>
              <a:t>A,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90" dirty="0">
                <a:latin typeface="Garamond"/>
                <a:cs typeface="Garamond"/>
              </a:rPr>
              <a:t>B,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000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Two</a:t>
            </a:r>
            <a:r>
              <a:rPr spc="455" dirty="0"/>
              <a:t> </a:t>
            </a:r>
            <a:r>
              <a:rPr dirty="0"/>
              <a:t>protons</a:t>
            </a:r>
            <a:r>
              <a:rPr spc="459" dirty="0"/>
              <a:t> </a:t>
            </a:r>
            <a:r>
              <a:rPr dirty="0"/>
              <a:t>repel</a:t>
            </a:r>
            <a:r>
              <a:rPr spc="459" dirty="0"/>
              <a:t> </a:t>
            </a:r>
            <a:r>
              <a:rPr dirty="0"/>
              <a:t>each</a:t>
            </a:r>
            <a:r>
              <a:rPr spc="465" dirty="0"/>
              <a:t> </a:t>
            </a:r>
            <a:r>
              <a:rPr dirty="0"/>
              <a:t>other</a:t>
            </a:r>
            <a:r>
              <a:rPr spc="459" dirty="0"/>
              <a:t> </a:t>
            </a:r>
            <a:r>
              <a:rPr dirty="0"/>
              <a:t>due</a:t>
            </a:r>
            <a:r>
              <a:rPr spc="465" dirty="0"/>
              <a:t> </a:t>
            </a:r>
            <a:r>
              <a:rPr dirty="0"/>
              <a:t>to</a:t>
            </a:r>
            <a:r>
              <a:rPr spc="465" dirty="0"/>
              <a:t> </a:t>
            </a:r>
            <a:r>
              <a:rPr spc="50" dirty="0"/>
              <a:t>their</a:t>
            </a:r>
            <a:r>
              <a:rPr spc="459" dirty="0"/>
              <a:t> </a:t>
            </a:r>
            <a:r>
              <a:rPr dirty="0"/>
              <a:t>charges,</a:t>
            </a:r>
            <a:r>
              <a:rPr spc="535" dirty="0"/>
              <a:t> </a:t>
            </a:r>
            <a:r>
              <a:rPr spc="70" dirty="0"/>
              <a:t>but</a:t>
            </a:r>
            <a:r>
              <a:rPr spc="459" dirty="0"/>
              <a:t> </a:t>
            </a:r>
            <a:r>
              <a:rPr spc="100" dirty="0"/>
              <a:t>attract </a:t>
            </a:r>
            <a:r>
              <a:rPr dirty="0"/>
              <a:t>each</a:t>
            </a:r>
            <a:r>
              <a:rPr spc="-15" dirty="0"/>
              <a:t> </a:t>
            </a:r>
            <a:r>
              <a:rPr dirty="0"/>
              <a:t>other</a:t>
            </a:r>
            <a:r>
              <a:rPr spc="-10" dirty="0"/>
              <a:t> </a:t>
            </a:r>
            <a:r>
              <a:rPr dirty="0"/>
              <a:t>due</a:t>
            </a:r>
            <a:r>
              <a:rPr spc="-10" dirty="0"/>
              <a:t> </a:t>
            </a:r>
            <a:r>
              <a:rPr dirty="0"/>
              <a:t>to</a:t>
            </a:r>
            <a:r>
              <a:rPr spc="-10" dirty="0"/>
              <a:t> </a:t>
            </a:r>
            <a:r>
              <a:rPr dirty="0"/>
              <a:t>the</a:t>
            </a:r>
            <a:r>
              <a:rPr spc="-10" dirty="0"/>
              <a:t> </a:t>
            </a:r>
            <a:r>
              <a:rPr dirty="0"/>
              <a:t>strong</a:t>
            </a:r>
            <a:r>
              <a:rPr spc="-10" dirty="0"/>
              <a:t> </a:t>
            </a:r>
            <a:r>
              <a:rPr dirty="0"/>
              <a:t>force.</a:t>
            </a:r>
            <a:r>
              <a:rPr spc="365" dirty="0"/>
              <a:t> </a:t>
            </a:r>
            <a:r>
              <a:rPr spc="-114" dirty="0"/>
              <a:t>How</a:t>
            </a:r>
            <a:r>
              <a:rPr spc="-15" dirty="0"/>
              <a:t> </a:t>
            </a:r>
            <a:r>
              <a:rPr dirty="0"/>
              <a:t>do</a:t>
            </a:r>
            <a:r>
              <a:rPr spc="-10" dirty="0"/>
              <a:t> </a:t>
            </a:r>
            <a:r>
              <a:rPr dirty="0"/>
              <a:t>these</a:t>
            </a:r>
            <a:r>
              <a:rPr spc="-10" dirty="0"/>
              <a:t> </a:t>
            </a:r>
            <a:r>
              <a:rPr dirty="0"/>
              <a:t>two</a:t>
            </a:r>
            <a:r>
              <a:rPr spc="-10" dirty="0"/>
              <a:t> </a:t>
            </a:r>
            <a:r>
              <a:rPr spc="-25" dirty="0"/>
              <a:t>forces</a:t>
            </a:r>
            <a:r>
              <a:rPr spc="-10" dirty="0"/>
              <a:t> </a:t>
            </a:r>
            <a:r>
              <a:rPr spc="65" dirty="0"/>
              <a:t>relate? </a:t>
            </a:r>
            <a:r>
              <a:rPr dirty="0"/>
              <a:t>(Choose</a:t>
            </a:r>
            <a:r>
              <a:rPr spc="185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8265159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electric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stronger.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strong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force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stronger.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answer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depends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how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far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95" dirty="0">
                <a:latin typeface="Garamond"/>
                <a:cs typeface="Garamond"/>
              </a:rPr>
              <a:t>apart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35" dirty="0">
                <a:latin typeface="Garamond"/>
                <a:cs typeface="Garamond"/>
              </a:rPr>
              <a:t>are.</a:t>
            </a:r>
            <a:endParaRPr sz="2450">
              <a:latin typeface="Garamond"/>
              <a:cs typeface="Garamond"/>
            </a:endParaRPr>
          </a:p>
          <a:p>
            <a:pPr marL="393065" marR="5080" indent="-374015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9497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answer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depends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-30" dirty="0">
                <a:latin typeface="Garamond"/>
                <a:cs typeface="Garamond"/>
              </a:rPr>
              <a:t>on</a:t>
            </a:r>
            <a:r>
              <a:rPr sz="2450" spc="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whether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they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have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or</a:t>
            </a:r>
            <a:r>
              <a:rPr sz="2450" spc="2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opposite 	spins.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96975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215" dirty="0"/>
              <a:t> </a:t>
            </a:r>
            <a:r>
              <a:rPr dirty="0"/>
              <a:t>positive</a:t>
            </a:r>
            <a:r>
              <a:rPr spc="225" dirty="0"/>
              <a:t> </a:t>
            </a:r>
            <a:r>
              <a:rPr dirty="0"/>
              <a:t>charge</a:t>
            </a:r>
            <a:r>
              <a:rPr spc="229" dirty="0"/>
              <a:t> </a:t>
            </a:r>
            <a:r>
              <a:rPr dirty="0"/>
              <a:t>inside</a:t>
            </a:r>
            <a:r>
              <a:rPr spc="225" dirty="0"/>
              <a:t> </a:t>
            </a:r>
            <a:r>
              <a:rPr spc="130" dirty="0"/>
              <a:t>a</a:t>
            </a:r>
            <a:r>
              <a:rPr spc="225" dirty="0"/>
              <a:t> </a:t>
            </a:r>
            <a:r>
              <a:rPr dirty="0"/>
              <a:t>nucleus</a:t>
            </a:r>
            <a:r>
              <a:rPr spc="225" dirty="0"/>
              <a:t> </a:t>
            </a:r>
            <a:r>
              <a:rPr dirty="0"/>
              <a:t>is.</a:t>
            </a:r>
            <a:r>
              <a:rPr spc="-180" dirty="0"/>
              <a:t> </a:t>
            </a:r>
            <a:r>
              <a:rPr spc="75" dirty="0"/>
              <a:t>.</a:t>
            </a:r>
            <a:r>
              <a:rPr spc="-175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dirty="0"/>
              <a:t>(Choose</a:t>
            </a:r>
            <a:r>
              <a:rPr spc="229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1679681"/>
            <a:ext cx="7938770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spc="50" dirty="0">
                <a:latin typeface="Garamond"/>
                <a:cs typeface="Garamond"/>
              </a:rPr>
              <a:t>Mostly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concentrated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center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Distributed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roughly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evenly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throughout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most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  <a:p>
            <a:pPr marL="38227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270" algn="l"/>
              </a:tabLst>
            </a:pPr>
            <a:r>
              <a:rPr sz="2450" spc="50" dirty="0">
                <a:latin typeface="Garamond"/>
                <a:cs typeface="Garamond"/>
              </a:rPr>
              <a:t>Mostly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concentrated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closer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outer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edge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26005"/>
            <a:ext cx="696975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/>
              <a:t>The</a:t>
            </a:r>
            <a:r>
              <a:rPr spc="215" dirty="0"/>
              <a:t> </a:t>
            </a:r>
            <a:r>
              <a:rPr dirty="0"/>
              <a:t>positive</a:t>
            </a:r>
            <a:r>
              <a:rPr spc="225" dirty="0"/>
              <a:t> </a:t>
            </a:r>
            <a:r>
              <a:rPr dirty="0"/>
              <a:t>charge</a:t>
            </a:r>
            <a:r>
              <a:rPr spc="229" dirty="0"/>
              <a:t> </a:t>
            </a:r>
            <a:r>
              <a:rPr dirty="0"/>
              <a:t>inside</a:t>
            </a:r>
            <a:r>
              <a:rPr spc="225" dirty="0"/>
              <a:t> </a:t>
            </a:r>
            <a:r>
              <a:rPr spc="130" dirty="0"/>
              <a:t>a</a:t>
            </a:r>
            <a:r>
              <a:rPr spc="225" dirty="0"/>
              <a:t> </a:t>
            </a:r>
            <a:r>
              <a:rPr dirty="0"/>
              <a:t>nucleus</a:t>
            </a:r>
            <a:r>
              <a:rPr spc="225" dirty="0"/>
              <a:t> </a:t>
            </a:r>
            <a:r>
              <a:rPr dirty="0"/>
              <a:t>is.</a:t>
            </a:r>
            <a:r>
              <a:rPr spc="-180" dirty="0"/>
              <a:t> </a:t>
            </a:r>
            <a:r>
              <a:rPr spc="75" dirty="0"/>
              <a:t>.</a:t>
            </a:r>
            <a:r>
              <a:rPr spc="-175" dirty="0"/>
              <a:t> </a:t>
            </a:r>
            <a:r>
              <a:rPr spc="75" dirty="0"/>
              <a:t>.</a:t>
            </a:r>
            <a:r>
              <a:rPr spc="-180" dirty="0"/>
              <a:t> </a:t>
            </a:r>
            <a:r>
              <a:rPr dirty="0"/>
              <a:t>(Choose</a:t>
            </a:r>
            <a:r>
              <a:rPr spc="229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1679681"/>
            <a:ext cx="7950200" cy="21640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50" dirty="0">
                <a:latin typeface="Garamond"/>
                <a:cs typeface="Garamond"/>
              </a:rPr>
              <a:t>Mostly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concentrated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center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Distributed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roughly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evenly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throughout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most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50" dirty="0">
                <a:latin typeface="Garamond"/>
                <a:cs typeface="Garamond"/>
              </a:rPr>
              <a:t>Mostly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concentrated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closer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outer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edge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of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nucleus.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-10" dirty="0">
                <a:latin typeface="Georgia"/>
                <a:cs typeface="Georgia"/>
              </a:rPr>
              <a:t>Solution:</a:t>
            </a:r>
            <a:r>
              <a:rPr sz="2450" b="1" dirty="0">
                <a:latin typeface="Georgia"/>
                <a:cs typeface="Georgia"/>
              </a:rPr>
              <a:t>	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01218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12.1.</a:t>
            </a:r>
            <a:r>
              <a:rPr sz="1200" spc="1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WHAT’S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NUCLEUS?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Nucleus</a:t>
            </a:r>
            <a:r>
              <a:rPr spc="220" dirty="0"/>
              <a:t> </a:t>
            </a:r>
            <a:r>
              <a:rPr dirty="0"/>
              <a:t>1</a:t>
            </a:r>
            <a:r>
              <a:rPr spc="229" dirty="0"/>
              <a:t> </a:t>
            </a:r>
            <a:r>
              <a:rPr dirty="0"/>
              <a:t>has</a:t>
            </a:r>
            <a:r>
              <a:rPr spc="235" dirty="0"/>
              <a:t> </a:t>
            </a:r>
            <a:r>
              <a:rPr b="0" i="1" dirty="0">
                <a:latin typeface="Bookman Old Style"/>
                <a:cs typeface="Bookman Old Style"/>
              </a:rPr>
              <a:t>A</a:t>
            </a:r>
            <a:r>
              <a:rPr sz="3075" baseline="-13550" dirty="0"/>
              <a:t>1</a:t>
            </a:r>
            <a:r>
              <a:rPr sz="3075" spc="569" baseline="-13550" dirty="0"/>
              <a:t> </a:t>
            </a:r>
            <a:r>
              <a:rPr sz="2450" dirty="0"/>
              <a:t>nucleons</a:t>
            </a:r>
            <a:r>
              <a:rPr sz="2450" spc="225" dirty="0"/>
              <a:t> </a:t>
            </a:r>
            <a:r>
              <a:rPr sz="2450" spc="55" dirty="0"/>
              <a:t>and</a:t>
            </a:r>
            <a:r>
              <a:rPr sz="2450" spc="235" dirty="0"/>
              <a:t> </a:t>
            </a:r>
            <a:r>
              <a:rPr sz="2450" dirty="0"/>
              <a:t>Nucleus</a:t>
            </a:r>
            <a:r>
              <a:rPr sz="2450" spc="229" dirty="0"/>
              <a:t> </a:t>
            </a:r>
            <a:r>
              <a:rPr sz="2450" dirty="0"/>
              <a:t>2</a:t>
            </a:r>
            <a:r>
              <a:rPr sz="2450" spc="229" dirty="0"/>
              <a:t> </a:t>
            </a:r>
            <a:r>
              <a:rPr sz="2450" dirty="0"/>
              <a:t>has</a:t>
            </a:r>
            <a:r>
              <a:rPr sz="2450" spc="235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A</a:t>
            </a:r>
            <a:r>
              <a:rPr sz="3075" baseline="-13550" dirty="0"/>
              <a:t>2</a:t>
            </a:r>
            <a:r>
              <a:rPr sz="3075" spc="569" baseline="-13550" dirty="0"/>
              <a:t> </a:t>
            </a:r>
            <a:r>
              <a:rPr sz="2450" dirty="0"/>
              <a:t>nucleons,</a:t>
            </a:r>
            <a:r>
              <a:rPr sz="2450" spc="254" dirty="0"/>
              <a:t> </a:t>
            </a:r>
            <a:r>
              <a:rPr sz="2450" spc="30" dirty="0"/>
              <a:t>with </a:t>
            </a:r>
            <a:r>
              <a:rPr sz="2450" b="0" i="1" dirty="0">
                <a:latin typeface="Bookman Old Style"/>
                <a:cs typeface="Bookman Old Style"/>
              </a:rPr>
              <a:t>A</a:t>
            </a:r>
            <a:r>
              <a:rPr sz="3075" baseline="-13550" dirty="0"/>
              <a:t>1</a:t>
            </a:r>
            <a:r>
              <a:rPr sz="3075" spc="465" baseline="-13550" dirty="0"/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60" dirty="0">
                <a:latin typeface="Bookman Old Style"/>
                <a:cs typeface="Bookman Old Style"/>
              </a:rPr>
              <a:t> </a:t>
            </a:r>
            <a:r>
              <a:rPr sz="2450" b="0" i="1" spc="65" dirty="0">
                <a:latin typeface="Bookman Old Style"/>
                <a:cs typeface="Bookman Old Style"/>
              </a:rPr>
              <a:t>A</a:t>
            </a:r>
            <a:r>
              <a:rPr sz="3075" spc="97" baseline="-13550" dirty="0"/>
              <a:t>2</a:t>
            </a:r>
            <a:r>
              <a:rPr sz="2450" spc="65" dirty="0"/>
              <a:t>.</a:t>
            </a:r>
            <a:r>
              <a:rPr sz="2450" spc="565" dirty="0"/>
              <a:t> </a:t>
            </a:r>
            <a:r>
              <a:rPr sz="2450" dirty="0"/>
              <a:t>How</a:t>
            </a:r>
            <a:r>
              <a:rPr sz="2450" spc="185" dirty="0"/>
              <a:t> </a:t>
            </a:r>
            <a:r>
              <a:rPr sz="2450" dirty="0"/>
              <a:t>do</a:t>
            </a:r>
            <a:r>
              <a:rPr sz="2450" spc="190" dirty="0"/>
              <a:t> </a:t>
            </a:r>
            <a:r>
              <a:rPr sz="2450" dirty="0"/>
              <a:t>the</a:t>
            </a:r>
            <a:r>
              <a:rPr sz="2450" spc="185" dirty="0"/>
              <a:t> </a:t>
            </a:r>
            <a:r>
              <a:rPr sz="2450" spc="65" dirty="0"/>
              <a:t>radii</a:t>
            </a:r>
            <a:r>
              <a:rPr sz="2450" spc="190" dirty="0"/>
              <a:t> </a:t>
            </a:r>
            <a:r>
              <a:rPr sz="2450" dirty="0"/>
              <a:t>of</a:t>
            </a:r>
            <a:r>
              <a:rPr sz="2450" spc="185" dirty="0"/>
              <a:t> </a:t>
            </a:r>
            <a:r>
              <a:rPr sz="2450" dirty="0"/>
              <a:t>the</a:t>
            </a:r>
            <a:r>
              <a:rPr sz="2450" spc="190" dirty="0"/>
              <a:t> </a:t>
            </a:r>
            <a:r>
              <a:rPr sz="2450" dirty="0"/>
              <a:t>two</a:t>
            </a:r>
            <a:r>
              <a:rPr sz="2450" spc="190" dirty="0"/>
              <a:t> </a:t>
            </a:r>
            <a:r>
              <a:rPr sz="2450" dirty="0"/>
              <a:t>nuclei</a:t>
            </a:r>
            <a:r>
              <a:rPr sz="2450" spc="185" dirty="0"/>
              <a:t> </a:t>
            </a:r>
            <a:r>
              <a:rPr sz="2450" dirty="0"/>
              <a:t>compare?</a:t>
            </a:r>
            <a:r>
              <a:rPr sz="2450" spc="565" dirty="0"/>
              <a:t> </a:t>
            </a:r>
            <a:r>
              <a:rPr sz="2450" spc="-10" dirty="0"/>
              <a:t>(Choose 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3915" y="2421615"/>
            <a:ext cx="1391920" cy="154432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8305" indent="-370205">
              <a:lnSpc>
                <a:spcPct val="100000"/>
              </a:lnSpc>
              <a:spcBef>
                <a:spcPts val="1140"/>
              </a:spcBef>
              <a:buFont typeface="Garamond"/>
              <a:buAutoNum type="alphaUcPeriod"/>
              <a:tabLst>
                <a:tab pos="408305" algn="l"/>
              </a:tabLst>
            </a:pPr>
            <a:r>
              <a:rPr sz="2450" b="0" i="1" dirty="0">
                <a:latin typeface="Bookman Old Style"/>
                <a:cs typeface="Bookman Old Style"/>
              </a:rPr>
              <a:t>r</a:t>
            </a:r>
            <a:r>
              <a:rPr sz="3075" baseline="-13550" dirty="0">
                <a:latin typeface="Garamond"/>
                <a:cs typeface="Garamond"/>
              </a:rPr>
              <a:t>1</a:t>
            </a:r>
            <a:r>
              <a:rPr sz="3075" spc="412" baseline="-13550" dirty="0">
                <a:latin typeface="Garamond"/>
                <a:cs typeface="Garamond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&gt;</a:t>
            </a:r>
            <a:r>
              <a:rPr sz="2450" b="0" i="1" spc="5" dirty="0">
                <a:latin typeface="Bookman Old Style"/>
                <a:cs typeface="Bookman Old Styl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r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  <a:p>
            <a:pPr marL="408305" indent="-35814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08305" algn="l"/>
              </a:tabLst>
            </a:pPr>
            <a:r>
              <a:rPr sz="2450" b="0" i="1" dirty="0">
                <a:latin typeface="Bookman Old Style"/>
                <a:cs typeface="Bookman Old Style"/>
              </a:rPr>
              <a:t>r</a:t>
            </a:r>
            <a:r>
              <a:rPr sz="3075" baseline="-13550" dirty="0">
                <a:latin typeface="Garamond"/>
                <a:cs typeface="Garamond"/>
              </a:rPr>
              <a:t>1</a:t>
            </a:r>
            <a:r>
              <a:rPr sz="3075" spc="382" baseline="-13550" dirty="0">
                <a:latin typeface="Garamond"/>
                <a:cs typeface="Garamond"/>
              </a:rPr>
              <a:t> </a:t>
            </a:r>
            <a:r>
              <a:rPr sz="2450" dirty="0">
                <a:latin typeface="Lucida Sans Unicode"/>
                <a:cs typeface="Lucida Sans Unicode"/>
              </a:rPr>
              <a:t>≈</a:t>
            </a:r>
            <a:r>
              <a:rPr sz="2450" spc="-60" dirty="0">
                <a:latin typeface="Lucida Sans Unicode"/>
                <a:cs typeface="Lucida Sans Unicod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r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  <a:p>
            <a:pPr marL="407670" indent="-361950">
              <a:lnSpc>
                <a:spcPct val="100000"/>
              </a:lnSpc>
              <a:spcBef>
                <a:spcPts val="1045"/>
              </a:spcBef>
              <a:buFont typeface="Garamond"/>
              <a:buAutoNum type="alphaUcPeriod"/>
              <a:tabLst>
                <a:tab pos="407670" algn="l"/>
              </a:tabLst>
            </a:pPr>
            <a:r>
              <a:rPr sz="2450" b="0" i="1" dirty="0">
                <a:latin typeface="Bookman Old Style"/>
                <a:cs typeface="Bookman Old Style"/>
              </a:rPr>
              <a:t>r</a:t>
            </a:r>
            <a:r>
              <a:rPr sz="3075" baseline="-13550" dirty="0">
                <a:latin typeface="Garamond"/>
                <a:cs typeface="Garamond"/>
              </a:rPr>
              <a:t>1</a:t>
            </a:r>
            <a:r>
              <a:rPr sz="3075" spc="412" baseline="-13550" dirty="0">
                <a:latin typeface="Garamond"/>
                <a:cs typeface="Garamond"/>
              </a:rPr>
              <a:t> </a:t>
            </a:r>
            <a:r>
              <a:rPr sz="2450" b="0" i="1" spc="395" dirty="0">
                <a:latin typeface="Bookman Old Style"/>
                <a:cs typeface="Bookman Old Style"/>
              </a:rPr>
              <a:t>&lt;</a:t>
            </a:r>
            <a:r>
              <a:rPr sz="2450" b="0" i="1" spc="5" dirty="0">
                <a:latin typeface="Bookman Old Style"/>
                <a:cs typeface="Bookman Old Style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r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4758</Words>
  <Application>Microsoft Office PowerPoint</Application>
  <PresentationFormat>Custom</PresentationFormat>
  <Paragraphs>368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6" baseType="lpstr">
      <vt:lpstr>Book Antiqua</vt:lpstr>
      <vt:lpstr>Bookman Old Style</vt:lpstr>
      <vt:lpstr>Garamond</vt:lpstr>
      <vt:lpstr>Georgia</vt:lpstr>
      <vt:lpstr>Lucida Sans Unicode</vt:lpstr>
      <vt:lpstr>Times New Roman</vt:lpstr>
      <vt:lpstr>Office Theme</vt:lpstr>
      <vt:lpstr>Office Theme</vt:lpstr>
      <vt:lpstr>PowerPoint Presentation</vt:lpstr>
      <vt:lpstr>Instructions</vt:lpstr>
      <vt:lpstr>PowerPoint Presentation</vt:lpstr>
      <vt:lpstr>PowerPoint Presentation</vt:lpstr>
      <vt:lpstr>Two protons repel each other due to their charges, but attract each other due to the strong force. How do these two forces relate? (Choose one.)</vt:lpstr>
      <vt:lpstr>Two protons repel each other due to their charges, but attract each other due to the strong force. How do these two forces relate? (Choose one.)</vt:lpstr>
      <vt:lpstr>The positive charge inside a nucleus is. . . (Choose one.)</vt:lpstr>
      <vt:lpstr>The positive charge inside a nucleus is. . . (Choose one.)</vt:lpstr>
      <vt:lpstr>Nucleus 1 has A1 nucleons and Nucleus 2 has A2 nucleons, with A1 &gt; A2. How do the radii of the two nuclei compare? (Choose one.)</vt:lpstr>
      <vt:lpstr>Nucleus 1 has A1 nucleons and Nucleus 2 has A2 nucleons, with A1 &gt; A2. How do the radii of the two nuclei compare? (Choose one.)</vt:lpstr>
      <vt:lpstr>Figure 12.4 on p. 561 shows that the quantity B/A is higher for 119Sn than for 235U.  Which of the following does that imply? (Choose one.)</vt:lpstr>
      <vt:lpstr>Figure 12.4 on p. 561 shows that the quantity B/A is higher for 119Sn than for 235U.  Which of the following does that imply? (Choose one.)</vt:lpstr>
      <vt:lpstr>What does Figure 12.5 on p. 562 say about atoms with an atomic number of 100? (Choose one.)</vt:lpstr>
      <vt:lpstr>What does Figure 12.5 on p. 562 say about atoms with an atomic number of 100? (Choose one.)</vt:lpstr>
      <vt:lpstr>PowerPoint Presentation</vt:lpstr>
      <vt:lpstr>PowerPoint Presentation</vt:lpstr>
      <vt:lpstr>PowerPoint Presentation</vt:lpstr>
      <vt:lpstr>What approximations went into the Rutherford scattering for- mula?  (Check all that apply.)</vt:lpstr>
      <vt:lpstr>What approximations went into the Rutherford scattering for- mula?  (Check all that apply.)</vt:lpstr>
      <vt:lpstr>Electron scattering is effectively a single-slit diffraction experi- ment, with the role of the slit being played by. . . (Choose one.)</vt:lpstr>
      <vt:lpstr>Electron scattering is effectively a single-slit diffraction experi- ment, with the role of the slit being played by. . . (Choose one.)</vt:lpstr>
      <vt:lpstr>The “mass spectrometry” experiment described in the text pro- vides a measurement of. . . (Choose one.)</vt:lpstr>
      <vt:lpstr>The “mass spectrometry” experiment described in the text pro- vides a measurement of. . . (Choose one.)</vt:lpstr>
      <vt:lpstr>PowerPoint Presentation</vt:lpstr>
      <vt:lpstr>The liquid drop model is based on what analogy? (Choose one.)</vt:lpstr>
      <vt:lpstr>The liquid drop model is based on what analogy? (Choose one.)</vt:lpstr>
      <vt:lpstr>What does the Fermi gas model take into account that the liquid drop model does not? (Choose one.)</vt:lpstr>
      <vt:lpstr>What does the Fermi gas model take into account that the liquid drop model does not? (Choose one.)</vt:lpstr>
      <vt:lpstr>What does the shell model take into account that the Fermi gas model does not? (Choose one.)</vt:lpstr>
      <vt:lpstr>What does the shell model take into account that the Fermi gas model does not? (Choose one.)</vt:lpstr>
      <vt:lpstr>PowerPoint Presentation</vt:lpstr>
      <vt:lpstr>A polonium nucleus, 210Po, undergoes alpha decay. What is the mass number of the daughter nucleus? (Choose one.)</vt:lpstr>
      <vt:lpstr>A polonium nucleus, 210Po, undergoes alpha decay. What is the mass number of the daughter nucleus? (Choose one.)</vt:lpstr>
      <vt:lpstr>When a proton changes into a neutron, which of the following might also happen? (Choose all that apply.)</vt:lpstr>
      <vt:lpstr>When a proton changes into a neutron, which of the following might also happen? (Choose all that apply.)</vt:lpstr>
      <vt:lpstr>Neutrinos or antineutrinos were proposed to explain problems in beta decay, related to which of the following?  (Choose all that apply.)</vt:lpstr>
      <vt:lpstr>Neutrinos or antineutrinos were proposed to explain problems in beta decay, related to which of the following?  (Choose all that apply.)</vt:lpstr>
      <vt:lpstr>Gamma decay occurs when. . . (Choose one.)</vt:lpstr>
      <vt:lpstr>Gamma decay occurs when. . . (Choose one.)</vt:lpstr>
      <vt:lpstr>In order for a given parent nucleus to alpha decay, the daughter nucleus must have . . . (Choose one.)</vt:lpstr>
      <vt:lpstr>PowerPoint Presentation</vt:lpstr>
      <vt:lpstr>In any radioactive decay, the constant λ in Equations 12.3 on</vt:lpstr>
      <vt:lpstr>In any radioactive decay, the constant λ in Equations 12.3 on</vt:lpstr>
      <vt:lpstr>When many identical nuclei decay through electron emission, the emitted antineutrinos emerge with a range of possible kinetic ener- gies.  When many identical nuclei decay by capturing an electron from the innermost shell,  do the emitted neutrinos . . . (Choose one.)</vt:lpstr>
      <vt:lpstr>When many identical nuclei decay through electron emission, the emitted antineutrinos emerge with a range of possible kinetic ener- gies.  When many identical nuclei decay by capturing an electron from the innermost shell,  do the emitted neutrinos . . . (Choose one.)</vt:lpstr>
      <vt:lpstr>PowerPoint Presentation</vt:lpstr>
      <vt:lpstr>Suppose you fire a beam of particles at a thin target and measure that Reaction A is three times as likely as Reaction B. What does that tell you about the cross sections for those reactions? (Choose one.)</vt:lpstr>
      <vt:lpstr>Suppose you fire a beam of particles at a thin target and measure that Reaction A is three times as likely as Reaction B. What does that tell you about the cross sections for those reactions? (Choose one.)</vt:lpstr>
      <vt:lpstr>When a very large nucleus such as 235U splits into two nuclei, why is energy released? (Choose one.)</vt:lpstr>
      <vt:lpstr>When a very large nucleus such as 235U splits into two nuclei, why is energy released? (Choose one.)</vt:lpstr>
      <vt:lpstr>A chain reaction of fission is caused by. . . (Choose one.)</vt:lpstr>
      <vt:lpstr>A chain reaction of fission is caused by. . . (Choose one.)</vt:lpstr>
      <vt:lpstr>A “moderator” in a fission reactor slows down the neutrons. Why is that important? (Choose all that apply.)</vt:lpstr>
      <vt:lpstr>A “moderator” in a fission reactor slows down the neutrons. Why is that important? (Choose all that apply.)</vt:lpstr>
      <vt:lpstr>The sun hasn’t already fused all its available protons into alpha particles because. . . (Choose one.)</vt:lpstr>
      <vt:lpstr>The sun hasn’t already fused all its available protons into alpha particles because. . . (Choose one.)</vt:lpstr>
      <vt:lpstr>The cross section for a nuclear reaction can depend on which of the following? (Choose all that apply.)</vt:lpstr>
      <vt:lpstr>The cross section for a nuclear reaction can depend on which of the following? (Choose all that apply.)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Melissa Shivers</dc:creator>
  <cp:lastModifiedBy>Melissa Shivers</cp:lastModifiedBy>
  <cp:revision>1</cp:revision>
  <dcterms:created xsi:type="dcterms:W3CDTF">2025-01-21T14:49:32Z</dcterms:created>
  <dcterms:modified xsi:type="dcterms:W3CDTF">2025-08-22T18:41:00Z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2025-01-20T00:00:00Z</vt:filetime>
  </property>
  <property fmtid="{D5CDD505-2E9C-101B-9397-08002B2CF9AE}" pid="3" name="Creator">
    <vt:lpwstr>TeX</vt:lpwstr>
  </property>
  <property fmtid="{D5CDD505-2E9C-101B-9397-08002B2CF9AE}" pid="4" name="LastSaved">
    <vt:filetime>2025-01-21T00:00:00Z</vt:filetime>
  </property>
  <property fmtid="{D5CDD505-2E9C-101B-9397-08002B2CF9AE}" pid="5" name="PTEX.Fullbanner">
    <vt:lpwstr>This is MiKTeX-pdfTeX 4.19.0 (1.40.26)</vt:lpwstr>
  </property>
  <property fmtid="{D5CDD505-2E9C-101B-9397-08002B2CF9AE}" pid="6" name="Producer">
    <vt:lpwstr>MiKTeX pdfTeX-1.40.26</vt:lpwstr>
  </property>
</Properties>
</file>