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09" r:id="rId3"/>
    <p:sldId id="310" r:id="rId4"/>
    <p:sldId id="31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825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26005"/>
            <a:ext cx="8255000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754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0" dirty="0"/>
              <a:t> </a:t>
            </a:r>
            <a:r>
              <a:rPr spc="50" dirty="0"/>
              <a:t>stable</a:t>
            </a:r>
            <a:r>
              <a:rPr spc="10" dirty="0"/>
              <a:t> </a:t>
            </a:r>
            <a:r>
              <a:rPr spc="50" dirty="0"/>
              <a:t>particle</a:t>
            </a:r>
            <a:r>
              <a:rPr spc="15" dirty="0"/>
              <a:t> </a:t>
            </a:r>
            <a:r>
              <a:rPr dirty="0"/>
              <a:t>such</a:t>
            </a:r>
            <a:r>
              <a:rPr spc="10" dirty="0"/>
              <a:t> </a:t>
            </a:r>
            <a:r>
              <a:rPr spc="65" dirty="0"/>
              <a:t>as</a:t>
            </a:r>
            <a:r>
              <a:rPr spc="15" dirty="0"/>
              <a:t> </a:t>
            </a:r>
            <a:r>
              <a:rPr spc="65" dirty="0"/>
              <a:t>an</a:t>
            </a:r>
            <a:r>
              <a:rPr spc="10" dirty="0"/>
              <a:t> </a:t>
            </a:r>
            <a:r>
              <a:rPr dirty="0"/>
              <a:t>electron</a:t>
            </a:r>
            <a:r>
              <a:rPr spc="15" dirty="0"/>
              <a:t> </a:t>
            </a:r>
            <a:r>
              <a:rPr dirty="0"/>
              <a:t>cannot</a:t>
            </a:r>
            <a:r>
              <a:rPr spc="10" dirty="0"/>
              <a:t> </a:t>
            </a:r>
            <a:r>
              <a:rPr dirty="0"/>
              <a:t>decay.</a:t>
            </a:r>
            <a:r>
              <a:rPr spc="400" dirty="0"/>
              <a:t> </a:t>
            </a:r>
            <a:r>
              <a:rPr spc="-45" dirty="0"/>
              <a:t>If</a:t>
            </a:r>
            <a:r>
              <a:rPr spc="10" dirty="0"/>
              <a:t> </a:t>
            </a:r>
            <a:r>
              <a:rPr spc="105" dirty="0"/>
              <a:t>it</a:t>
            </a:r>
            <a:r>
              <a:rPr spc="15" dirty="0"/>
              <a:t> </a:t>
            </a:r>
            <a:r>
              <a:rPr dirty="0"/>
              <a:t>is</a:t>
            </a:r>
            <a:r>
              <a:rPr spc="15" dirty="0"/>
              <a:t> </a:t>
            </a:r>
            <a:r>
              <a:rPr dirty="0"/>
              <a:t>in</a:t>
            </a:r>
            <a:r>
              <a:rPr spc="10" dirty="0"/>
              <a:t> </a:t>
            </a:r>
            <a:r>
              <a:rPr spc="40" dirty="0"/>
              <a:t>empty </a:t>
            </a:r>
            <a:r>
              <a:rPr dirty="0"/>
              <a:t>space</a:t>
            </a:r>
            <a:r>
              <a:rPr spc="290" dirty="0"/>
              <a:t> </a:t>
            </a:r>
            <a:r>
              <a:rPr spc="50" dirty="0"/>
              <a:t>with</a:t>
            </a:r>
            <a:r>
              <a:rPr spc="305" dirty="0"/>
              <a:t> </a:t>
            </a:r>
            <a:r>
              <a:rPr dirty="0"/>
              <a:t>no</a:t>
            </a:r>
            <a:r>
              <a:rPr spc="300" dirty="0"/>
              <a:t> </a:t>
            </a:r>
            <a:r>
              <a:rPr dirty="0"/>
              <a:t>other</a:t>
            </a:r>
            <a:r>
              <a:rPr spc="305" dirty="0"/>
              <a:t> </a:t>
            </a:r>
            <a:r>
              <a:rPr dirty="0"/>
              <a:t>particles</a:t>
            </a:r>
            <a:r>
              <a:rPr spc="300" dirty="0"/>
              <a:t> </a:t>
            </a:r>
            <a:r>
              <a:rPr dirty="0"/>
              <a:t>around</a:t>
            </a:r>
            <a:r>
              <a:rPr spc="300" dirty="0"/>
              <a:t> </a:t>
            </a:r>
            <a:r>
              <a:rPr dirty="0"/>
              <a:t>to</a:t>
            </a:r>
            <a:r>
              <a:rPr spc="305" dirty="0"/>
              <a:t> </a:t>
            </a:r>
            <a:r>
              <a:rPr spc="55" dirty="0"/>
              <a:t>interact</a:t>
            </a:r>
            <a:r>
              <a:rPr spc="300" dirty="0"/>
              <a:t> </a:t>
            </a:r>
            <a:r>
              <a:rPr spc="65" dirty="0"/>
              <a:t>with,</a:t>
            </a:r>
            <a:r>
              <a:rPr spc="335" dirty="0"/>
              <a:t> </a:t>
            </a:r>
            <a:r>
              <a:rPr spc="105" dirty="0"/>
              <a:t>it</a:t>
            </a:r>
            <a:r>
              <a:rPr spc="300" dirty="0"/>
              <a:t> </a:t>
            </a:r>
            <a:r>
              <a:rPr dirty="0"/>
              <a:t>feels</a:t>
            </a:r>
            <a:r>
              <a:rPr spc="305" dirty="0"/>
              <a:t> </a:t>
            </a:r>
            <a:r>
              <a:rPr spc="-25" dirty="0"/>
              <a:t>no </a:t>
            </a:r>
            <a:r>
              <a:rPr dirty="0"/>
              <a:t>effect</a:t>
            </a:r>
            <a:r>
              <a:rPr spc="110" dirty="0"/>
              <a:t> </a:t>
            </a:r>
            <a:r>
              <a:rPr dirty="0"/>
              <a:t>from</a:t>
            </a:r>
            <a:r>
              <a:rPr spc="114" dirty="0"/>
              <a:t> </a:t>
            </a:r>
            <a:r>
              <a:rPr spc="80" dirty="0"/>
              <a:t>any</a:t>
            </a:r>
            <a:r>
              <a:rPr spc="114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fundamental</a:t>
            </a:r>
            <a:r>
              <a:rPr spc="114" dirty="0"/>
              <a:t> </a:t>
            </a:r>
            <a:r>
              <a:rPr dirty="0"/>
              <a:t>forces.</a:t>
            </a:r>
            <a:r>
              <a:rPr spc="375" dirty="0"/>
              <a:t> </a:t>
            </a:r>
            <a:r>
              <a:rPr dirty="0"/>
              <a:t>Which</a:t>
            </a:r>
            <a:r>
              <a:rPr spc="114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05" dirty="0"/>
              <a:t> </a:t>
            </a:r>
            <a:r>
              <a:rPr spc="-10" dirty="0"/>
              <a:t>following </a:t>
            </a:r>
            <a:r>
              <a:rPr spc="50" dirty="0"/>
              <a:t>best</a:t>
            </a:r>
            <a:r>
              <a:rPr spc="540" dirty="0"/>
              <a:t> </a:t>
            </a:r>
            <a:r>
              <a:rPr dirty="0"/>
              <a:t>describes</a:t>
            </a:r>
            <a:r>
              <a:rPr spc="545" dirty="0"/>
              <a:t> </a:t>
            </a:r>
            <a:r>
              <a:rPr spc="65" dirty="0"/>
              <a:t>an</a:t>
            </a:r>
            <a:r>
              <a:rPr spc="540" dirty="0"/>
              <a:t> </a:t>
            </a:r>
            <a:r>
              <a:rPr dirty="0"/>
              <a:t>electron</a:t>
            </a:r>
            <a:r>
              <a:rPr spc="545" dirty="0"/>
              <a:t> </a:t>
            </a:r>
            <a:r>
              <a:rPr dirty="0"/>
              <a:t>in</a:t>
            </a:r>
            <a:r>
              <a:rPr spc="545" dirty="0"/>
              <a:t> </a:t>
            </a:r>
            <a:r>
              <a:rPr dirty="0"/>
              <a:t>those</a:t>
            </a:r>
            <a:r>
              <a:rPr spc="540" dirty="0"/>
              <a:t> </a:t>
            </a:r>
            <a:r>
              <a:rPr dirty="0"/>
              <a:t>circumstances?</a:t>
            </a:r>
            <a:r>
              <a:rPr spc="440" dirty="0"/>
              <a:t>  </a:t>
            </a:r>
            <a:r>
              <a:rPr dirty="0"/>
              <a:t>(Choose</a:t>
            </a:r>
            <a:r>
              <a:rPr spc="545" dirty="0"/>
              <a:t> </a:t>
            </a:r>
            <a:r>
              <a:rPr spc="50" dirty="0"/>
              <a:t>all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3309123"/>
            <a:ext cx="8267700" cy="38068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  <a:tab pos="743585" algn="l"/>
                <a:tab pos="1322705" algn="l"/>
                <a:tab pos="2322830" algn="l"/>
                <a:tab pos="3352165" algn="l"/>
                <a:tab pos="3915410" algn="l"/>
                <a:tab pos="4193540" algn="l"/>
                <a:tab pos="5334000" algn="l"/>
                <a:tab pos="6408420" algn="l"/>
                <a:tab pos="7103745" algn="l"/>
                <a:tab pos="7541895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will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behave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0" dirty="0">
                <a:latin typeface="Garamond"/>
                <a:cs typeface="Garamond"/>
              </a:rPr>
              <a:t>exactly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classical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particle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with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no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45" dirty="0">
                <a:latin typeface="Garamond"/>
                <a:cs typeface="Garamond"/>
              </a:rPr>
              <a:t>forces 	</a:t>
            </a:r>
            <a:r>
              <a:rPr sz="2450" spc="55" dirty="0">
                <a:latin typeface="Garamond"/>
                <a:cs typeface="Garamond"/>
              </a:rPr>
              <a:t>acting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upon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wavefunction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allow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discrete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eigenval- 	</a:t>
            </a:r>
            <a:r>
              <a:rPr sz="2450" spc="-20" dirty="0">
                <a:latin typeface="Garamond"/>
                <a:cs typeface="Garamond"/>
              </a:rPr>
              <a:t>ues.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spontaneously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turn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wavefunction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</a:t>
            </a:r>
            <a:r>
              <a:rPr sz="2450" dirty="0">
                <a:latin typeface="Garamond"/>
                <a:cs typeface="Garamond"/>
              </a:rPr>
              <a:t>Ψ</a:t>
            </a:r>
            <a:r>
              <a:rPr sz="2450" b="0" i="1" dirty="0">
                <a:latin typeface="Bookman Old Style"/>
                <a:cs typeface="Bookman Old Style"/>
              </a:rPr>
              <a:t>/∂t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0).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25" dirty="0">
                <a:latin typeface="Garamond"/>
                <a:cs typeface="Garamond"/>
              </a:rPr>
              <a:t>None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answers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applies.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0719" y="798459"/>
            <a:ext cx="8334375" cy="432308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50800" algn="just">
              <a:lnSpc>
                <a:spcPct val="100000"/>
              </a:lnSpc>
              <a:spcBef>
                <a:spcPts val="725"/>
              </a:spcBef>
              <a:tabLst>
                <a:tab pos="597598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  <a:p>
            <a:pPr marL="50800" marR="43180" algn="just">
              <a:lnSpc>
                <a:spcPct val="101699"/>
              </a:lnSpc>
              <a:spcBef>
                <a:spcPts val="1280"/>
              </a:spcBef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important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conserved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quantities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baryon</a:t>
            </a:r>
            <a:r>
              <a:rPr sz="2450" spc="50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(num- </a:t>
            </a:r>
            <a:r>
              <a:rPr sz="2450" dirty="0">
                <a:latin typeface="Garamond"/>
                <a:cs typeface="Garamond"/>
              </a:rPr>
              <a:t>ber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baryons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minus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antibaryons),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lepton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number </a:t>
            </a:r>
            <a:r>
              <a:rPr sz="2450" dirty="0">
                <a:latin typeface="Garamond"/>
                <a:cs typeface="Garamond"/>
              </a:rPr>
              <a:t>(number </a:t>
            </a:r>
            <a:r>
              <a:rPr sz="2450" spc="-135" dirty="0">
                <a:latin typeface="Garamond"/>
                <a:cs typeface="Garamond"/>
              </a:rPr>
              <a:t>of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leptons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minus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135" dirty="0">
                <a:latin typeface="Garamond"/>
                <a:cs typeface="Garamond"/>
              </a:rPr>
              <a:t>of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antileptons).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There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no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con- </a:t>
            </a:r>
            <a:r>
              <a:rPr sz="2450" dirty="0">
                <a:latin typeface="Garamond"/>
                <a:cs typeface="Garamond"/>
              </a:rPr>
              <a:t>served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“meson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number.”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Based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facts,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classify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35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</a:t>
            </a:r>
            <a:r>
              <a:rPr sz="2450" dirty="0">
                <a:latin typeface="Garamond"/>
                <a:cs typeface="Garamond"/>
              </a:rPr>
              <a:t>following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reactions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“could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happen”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“could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never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happen.” </a:t>
            </a:r>
            <a:r>
              <a:rPr sz="2450" dirty="0">
                <a:latin typeface="Garamond"/>
                <a:cs typeface="Garamond"/>
              </a:rPr>
              <a:t>(Here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4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proton,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n</a:t>
            </a:r>
            <a:r>
              <a:rPr sz="2450" b="0" i="1" spc="4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π</a:t>
            </a:r>
            <a:r>
              <a:rPr sz="3075" baseline="24390" dirty="0">
                <a:latin typeface="Garamond"/>
                <a:cs typeface="Garamond"/>
              </a:rPr>
              <a:t>0</a:t>
            </a:r>
            <a:r>
              <a:rPr sz="3075" spc="465" baseline="24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pion.)</a:t>
            </a:r>
            <a:endParaRPr sz="2450">
              <a:latin typeface="Garamond"/>
              <a:cs typeface="Garamond"/>
            </a:endParaRPr>
          </a:p>
          <a:p>
            <a:pPr marL="421640" indent="-296545">
              <a:lnSpc>
                <a:spcPct val="100000"/>
              </a:lnSpc>
              <a:spcBef>
                <a:spcPts val="1639"/>
              </a:spcBef>
              <a:buFont typeface="Garamond"/>
              <a:buAutoNum type="arabicPeriod"/>
              <a:tabLst>
                <a:tab pos="421640" algn="l"/>
              </a:tabLst>
            </a:pP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15" dirty="0">
                <a:latin typeface="Arial"/>
                <a:cs typeface="Arial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π</a:t>
            </a:r>
            <a:r>
              <a:rPr sz="3075" spc="-37" baseline="24390" dirty="0">
                <a:latin typeface="Garamond"/>
                <a:cs typeface="Garamond"/>
              </a:rPr>
              <a:t>0</a:t>
            </a:r>
            <a:endParaRPr sz="3075" baseline="24390">
              <a:latin typeface="Garamond"/>
              <a:cs typeface="Garamond"/>
            </a:endParaRPr>
          </a:p>
          <a:p>
            <a:pPr marL="421640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421640" algn="l"/>
              </a:tabLst>
            </a:pP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10" dirty="0">
                <a:latin typeface="Arial"/>
                <a:cs typeface="Arial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π</a:t>
            </a:r>
            <a:r>
              <a:rPr sz="3075" baseline="24390" dirty="0">
                <a:latin typeface="Garamond"/>
                <a:cs typeface="Garamond"/>
              </a:rPr>
              <a:t>0</a:t>
            </a:r>
            <a:r>
              <a:rPr sz="3075" spc="127" baseline="243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π</a:t>
            </a:r>
            <a:r>
              <a:rPr sz="3075" spc="-37" baseline="24390" dirty="0">
                <a:latin typeface="Garamond"/>
                <a:cs typeface="Garamond"/>
              </a:rPr>
              <a:t>0</a:t>
            </a:r>
            <a:endParaRPr sz="3075" baseline="24390">
              <a:latin typeface="Garamond"/>
              <a:cs typeface="Garamond"/>
            </a:endParaRPr>
          </a:p>
          <a:p>
            <a:pPr marL="421640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421640" algn="l"/>
              </a:tabLst>
            </a:pP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15" dirty="0">
                <a:latin typeface="Arial"/>
                <a:cs typeface="Arial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n</a:t>
            </a:r>
            <a:endParaRPr sz="245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8019" y="878291"/>
            <a:ext cx="8357870" cy="3841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 algn="just">
              <a:lnSpc>
                <a:spcPct val="100000"/>
              </a:lnSpc>
              <a:spcBef>
                <a:spcPts val="95"/>
              </a:spcBef>
              <a:tabLst>
                <a:tab pos="598868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55880" algn="just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75" dirty="0">
                <a:latin typeface="Times New Roman"/>
                <a:cs typeface="Times New Roman"/>
              </a:rPr>
              <a:t> important </a:t>
            </a:r>
            <a:r>
              <a:rPr sz="1400" dirty="0">
                <a:latin typeface="Times New Roman"/>
                <a:cs typeface="Times New Roman"/>
              </a:rPr>
              <a:t>conserved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quantities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are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(number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baryons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minus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antibaryons),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lepton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(number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leptons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minus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antileptons).</a:t>
            </a:r>
            <a:r>
              <a:rPr sz="1400" spc="295" dirty="0">
                <a:latin typeface="Times New Roman"/>
                <a:cs typeface="Times New Roman"/>
              </a:rPr>
              <a:t>  </a:t>
            </a:r>
            <a:r>
              <a:rPr sz="1400" spc="55" dirty="0">
                <a:latin typeface="Times New Roman"/>
                <a:cs typeface="Times New Roman"/>
              </a:rPr>
              <a:t>There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</a:t>
            </a:r>
            <a:r>
              <a:rPr sz="1400" spc="3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conserved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“meson </a:t>
            </a:r>
            <a:r>
              <a:rPr sz="1400" spc="55" dirty="0">
                <a:latin typeface="Times New Roman"/>
                <a:cs typeface="Times New Roman"/>
              </a:rPr>
              <a:t>number.”</a:t>
            </a:r>
            <a:r>
              <a:rPr sz="1400" spc="4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Based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those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facts,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classify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reactions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“could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happen”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“could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never </a:t>
            </a:r>
            <a:r>
              <a:rPr sz="1400" spc="65" dirty="0">
                <a:latin typeface="Times New Roman"/>
                <a:cs typeface="Times New Roman"/>
              </a:rPr>
              <a:t>happen.”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(Here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400" b="0" i="1" spc="5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proton,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n</a:t>
            </a:r>
            <a:r>
              <a:rPr sz="1400" b="0" i="1" spc="5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neutron,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π</a:t>
            </a:r>
            <a:r>
              <a:rPr sz="1500" baseline="27777" dirty="0">
                <a:latin typeface="Tahoma"/>
                <a:cs typeface="Tahoma"/>
              </a:rPr>
              <a:t>0</a:t>
            </a:r>
            <a:r>
              <a:rPr sz="1500" spc="307" baseline="27777" dirty="0">
                <a:latin typeface="Tahoma"/>
                <a:cs typeface="Tahoma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pion.)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buFont typeface="Times New Roman"/>
              <a:buAutoNum type="arabicPeriod"/>
              <a:tabLst>
                <a:tab pos="434340" algn="l"/>
              </a:tabLst>
            </a:pP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0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π</a:t>
            </a:r>
            <a:r>
              <a:rPr sz="1500" spc="-37" baseline="27777" dirty="0">
                <a:latin typeface="Tahoma"/>
                <a:cs typeface="Tahoma"/>
              </a:rPr>
              <a:t>0</a:t>
            </a:r>
            <a:endParaRPr sz="1500" baseline="27777">
              <a:latin typeface="Tahoma"/>
              <a:cs typeface="Tahoma"/>
            </a:endParaRPr>
          </a:p>
          <a:p>
            <a:pPr marL="423545">
              <a:lnSpc>
                <a:spcPct val="100000"/>
              </a:lnSpc>
              <a:spcBef>
                <a:spcPts val="1605"/>
              </a:spcBef>
              <a:tabLst>
                <a:tab pos="13862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Could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happen.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On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sides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lepton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buFont typeface="Times New Roman"/>
              <a:buAutoNum type="arabicPeriod" startAt="2"/>
              <a:tabLst>
                <a:tab pos="434340" algn="l"/>
              </a:tabLst>
            </a:pP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0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π</a:t>
            </a:r>
            <a:r>
              <a:rPr sz="1500" baseline="27777" dirty="0">
                <a:latin typeface="Tahoma"/>
                <a:cs typeface="Tahoma"/>
              </a:rPr>
              <a:t>0</a:t>
            </a:r>
            <a:r>
              <a:rPr sz="1500" spc="89" baseline="27777" dirty="0">
                <a:latin typeface="Tahoma"/>
                <a:cs typeface="Tahom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π</a:t>
            </a:r>
            <a:r>
              <a:rPr sz="1500" spc="-37" baseline="27777" dirty="0">
                <a:latin typeface="Tahoma"/>
                <a:cs typeface="Tahoma"/>
              </a:rPr>
              <a:t>0</a:t>
            </a:r>
            <a:endParaRPr sz="1500" baseline="27777">
              <a:latin typeface="Tahoma"/>
              <a:cs typeface="Tahoma"/>
            </a:endParaRPr>
          </a:p>
          <a:p>
            <a:pPr marL="423545">
              <a:lnSpc>
                <a:spcPct val="100000"/>
              </a:lnSpc>
              <a:spcBef>
                <a:spcPts val="1605"/>
              </a:spcBef>
              <a:tabLst>
                <a:tab pos="13862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Could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happen.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On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sides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lepton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0.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34340" indent="-212725">
              <a:lnSpc>
                <a:spcPct val="100000"/>
              </a:lnSpc>
              <a:buFont typeface="Times New Roman"/>
              <a:buAutoNum type="arabicPeriod" startAt="3"/>
              <a:tabLst>
                <a:tab pos="434340" algn="l"/>
              </a:tabLst>
            </a:pP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0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n</a:t>
            </a:r>
            <a:endParaRPr sz="1400">
              <a:latin typeface="Bookman Old Style"/>
              <a:cs typeface="Bookman Old Style"/>
            </a:endParaRPr>
          </a:p>
          <a:p>
            <a:pPr marL="423545">
              <a:lnSpc>
                <a:spcPct val="100000"/>
              </a:lnSpc>
              <a:spcBef>
                <a:spcPts val="1605"/>
              </a:spcBef>
              <a:tabLst>
                <a:tab pos="13862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Couldn’t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happen.</a:t>
            </a:r>
            <a:r>
              <a:rPr sz="1400" spc="409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shows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increasing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1.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04431" y="878291"/>
            <a:ext cx="22701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295465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90" dirty="0">
                <a:latin typeface="Book Antiqua"/>
                <a:cs typeface="Book Antiqua"/>
              </a:rPr>
              <a:t>13.2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90" dirty="0">
                <a:latin typeface="Book Antiqua"/>
                <a:cs typeface="Book Antiqua"/>
              </a:rPr>
              <a:t>The</a:t>
            </a:r>
            <a:r>
              <a:rPr sz="1700" b="1" spc="235" dirty="0">
                <a:latin typeface="Book Antiqua"/>
                <a:cs typeface="Book Antiqua"/>
              </a:rPr>
              <a:t> </a:t>
            </a:r>
            <a:r>
              <a:rPr sz="1700" b="1" spc="75" dirty="0">
                <a:latin typeface="Book Antiqua"/>
                <a:cs typeface="Book Antiqua"/>
              </a:rPr>
              <a:t>Standard</a:t>
            </a:r>
            <a:r>
              <a:rPr sz="1700" b="1" spc="240" dirty="0">
                <a:latin typeface="Book Antiqua"/>
                <a:cs typeface="Book Antiqua"/>
              </a:rPr>
              <a:t> </a:t>
            </a:r>
            <a:r>
              <a:rPr sz="1700" b="1" spc="-20" dirty="0">
                <a:latin typeface="Book Antiqua"/>
                <a:cs typeface="Book Antiqua"/>
              </a:rPr>
              <a:t>Model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04431" y="878291"/>
            <a:ext cx="22701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1606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A</a:t>
            </a:r>
            <a:r>
              <a:rPr spc="170" dirty="0"/>
              <a:t> </a:t>
            </a:r>
            <a:r>
              <a:rPr dirty="0"/>
              <a:t>baryon</a:t>
            </a:r>
            <a:r>
              <a:rPr spc="180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dirty="0"/>
              <a:t>made</a:t>
            </a:r>
            <a:r>
              <a:rPr spc="170" dirty="0"/>
              <a:t> </a:t>
            </a:r>
            <a:r>
              <a:rPr dirty="0"/>
              <a:t>from</a:t>
            </a:r>
            <a:r>
              <a:rPr spc="18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15137" y="1679681"/>
            <a:ext cx="499681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three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quarks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none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04431" y="878291"/>
            <a:ext cx="22701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1606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A</a:t>
            </a:r>
            <a:r>
              <a:rPr spc="170" dirty="0"/>
              <a:t> </a:t>
            </a:r>
            <a:r>
              <a:rPr dirty="0"/>
              <a:t>baryon</a:t>
            </a:r>
            <a:r>
              <a:rPr spc="180" dirty="0"/>
              <a:t> </a:t>
            </a:r>
            <a:r>
              <a:rPr dirty="0"/>
              <a:t>is</a:t>
            </a:r>
            <a:r>
              <a:rPr spc="180" dirty="0"/>
              <a:t> </a:t>
            </a:r>
            <a:r>
              <a:rPr dirty="0"/>
              <a:t>made</a:t>
            </a:r>
            <a:r>
              <a:rPr spc="170" dirty="0"/>
              <a:t> </a:t>
            </a:r>
            <a:r>
              <a:rPr dirty="0"/>
              <a:t>from</a:t>
            </a:r>
            <a:r>
              <a:rPr spc="18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4" dirty="0"/>
              <a:t>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7758" y="1679681"/>
            <a:ext cx="500380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three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quarks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none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72185" algn="l"/>
                <a:tab pos="998219" algn="l"/>
                <a:tab pos="1343025" algn="l"/>
                <a:tab pos="1882775" algn="l"/>
                <a:tab pos="3140710" algn="l"/>
                <a:tab pos="4114800" algn="l"/>
                <a:tab pos="4700270" algn="l"/>
                <a:tab pos="5137150" algn="l"/>
                <a:tab pos="6429375" algn="l"/>
                <a:tab pos="6824980" algn="l"/>
                <a:tab pos="7108825" algn="l"/>
                <a:tab pos="7922259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40" dirty="0"/>
              <a:t>quarks</a:t>
            </a:r>
            <a:r>
              <a:rPr dirty="0"/>
              <a:t>	</a:t>
            </a:r>
            <a:r>
              <a:rPr spc="-20" dirty="0"/>
              <a:t>will</a:t>
            </a:r>
            <a:r>
              <a:rPr dirty="0"/>
              <a:t>	</a:t>
            </a:r>
            <a:r>
              <a:rPr spc="-25" dirty="0"/>
              <a:t>be</a:t>
            </a:r>
            <a:r>
              <a:rPr dirty="0"/>
              <a:t>	</a:t>
            </a:r>
            <a:r>
              <a:rPr spc="80" dirty="0"/>
              <a:t>attracted</a:t>
            </a:r>
            <a:r>
              <a:rPr dirty="0"/>
              <a:t>	</a:t>
            </a:r>
            <a:r>
              <a:rPr spc="-25" dirty="0"/>
              <a:t>to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green</a:t>
            </a:r>
            <a:r>
              <a:rPr dirty="0"/>
              <a:t>	</a:t>
            </a:r>
            <a:r>
              <a:rPr spc="-25" dirty="0"/>
              <a:t>up </a:t>
            </a:r>
            <a:r>
              <a:rPr spc="60" dirty="0"/>
              <a:t>quark?</a:t>
            </a:r>
            <a:r>
              <a:rPr dirty="0"/>
              <a:t>	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387350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green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red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anti-green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70" dirty="0">
                <a:latin typeface="Garamond"/>
                <a:cs typeface="Garamond"/>
              </a:rPr>
              <a:t>up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50" dirty="0">
                <a:latin typeface="Garamond"/>
                <a:cs typeface="Garamond"/>
              </a:rPr>
              <a:t>red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70" dirty="0">
                <a:latin typeface="Garamond"/>
                <a:cs typeface="Garamond"/>
              </a:rPr>
              <a:t>up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charm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972185" algn="l"/>
                <a:tab pos="998219" algn="l"/>
                <a:tab pos="1343025" algn="l"/>
                <a:tab pos="1882775" algn="l"/>
                <a:tab pos="3140710" algn="l"/>
                <a:tab pos="4114800" algn="l"/>
                <a:tab pos="4700270" algn="l"/>
                <a:tab pos="5137150" algn="l"/>
                <a:tab pos="6429375" algn="l"/>
                <a:tab pos="6824980" algn="l"/>
                <a:tab pos="7108825" algn="l"/>
                <a:tab pos="7922259" algn="l"/>
              </a:tabLst>
            </a:pP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40" dirty="0"/>
              <a:t>quarks</a:t>
            </a:r>
            <a:r>
              <a:rPr dirty="0"/>
              <a:t>	</a:t>
            </a:r>
            <a:r>
              <a:rPr spc="-20" dirty="0"/>
              <a:t>will</a:t>
            </a:r>
            <a:r>
              <a:rPr dirty="0"/>
              <a:t>	</a:t>
            </a:r>
            <a:r>
              <a:rPr spc="-25" dirty="0"/>
              <a:t>be</a:t>
            </a:r>
            <a:r>
              <a:rPr dirty="0"/>
              <a:t>	</a:t>
            </a:r>
            <a:r>
              <a:rPr spc="80" dirty="0"/>
              <a:t>attracted</a:t>
            </a:r>
            <a:r>
              <a:rPr dirty="0"/>
              <a:t>	</a:t>
            </a:r>
            <a:r>
              <a:rPr spc="-25" dirty="0"/>
              <a:t>to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green</a:t>
            </a:r>
            <a:r>
              <a:rPr dirty="0"/>
              <a:t>	</a:t>
            </a:r>
            <a:r>
              <a:rPr spc="-25" dirty="0"/>
              <a:t>up </a:t>
            </a:r>
            <a:r>
              <a:rPr spc="60" dirty="0"/>
              <a:t>quark?</a:t>
            </a:r>
            <a:r>
              <a:rPr dirty="0"/>
              <a:t>	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388112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green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red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anti-green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70" dirty="0">
                <a:latin typeface="Garamond"/>
                <a:cs typeface="Garamond"/>
              </a:rPr>
              <a:t>up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50" dirty="0">
                <a:latin typeface="Garamond"/>
                <a:cs typeface="Garamond"/>
              </a:rPr>
              <a:t>red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70" dirty="0">
                <a:latin typeface="Garamond"/>
                <a:cs typeface="Garamond"/>
              </a:rPr>
              <a:t>up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charm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quark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C,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198870" algn="l"/>
              </a:tabLst>
            </a:pPr>
            <a:r>
              <a:rPr dirty="0"/>
              <a:t>An</a:t>
            </a:r>
            <a:r>
              <a:rPr spc="95" dirty="0"/>
              <a:t> </a:t>
            </a:r>
            <a:r>
              <a:rPr dirty="0"/>
              <a:t>up</a:t>
            </a:r>
            <a:r>
              <a:rPr spc="110" dirty="0"/>
              <a:t> </a:t>
            </a:r>
            <a:r>
              <a:rPr spc="50" dirty="0"/>
              <a:t>quark</a:t>
            </a:r>
            <a:r>
              <a:rPr spc="105" dirty="0"/>
              <a:t> </a:t>
            </a:r>
            <a:r>
              <a:rPr dirty="0"/>
              <a:t>feels</a:t>
            </a:r>
            <a:r>
              <a:rPr spc="110" dirty="0"/>
              <a:t> </a:t>
            </a:r>
            <a:r>
              <a:rPr dirty="0"/>
              <a:t>which</a:t>
            </a:r>
            <a:r>
              <a:rPr spc="105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following</a:t>
            </a:r>
            <a:r>
              <a:rPr spc="105" dirty="0"/>
              <a:t> </a:t>
            </a:r>
            <a:r>
              <a:rPr spc="-10" dirty="0"/>
              <a:t>forces?</a:t>
            </a:r>
            <a:r>
              <a:rPr dirty="0"/>
              <a:t>	(Choose</a:t>
            </a:r>
            <a:r>
              <a:rPr spc="165" dirty="0"/>
              <a:t> </a:t>
            </a:r>
            <a:r>
              <a:rPr spc="75" dirty="0"/>
              <a:t>all</a:t>
            </a:r>
            <a:r>
              <a:rPr spc="175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236918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Garamond"/>
                <a:cs typeface="Garamond"/>
              </a:rPr>
              <a:t>strong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Garamond"/>
                <a:cs typeface="Garamond"/>
              </a:rPr>
              <a:t>electromagnetic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0" dirty="0">
                <a:latin typeface="Garamond"/>
                <a:cs typeface="Garamond"/>
              </a:rPr>
              <a:t>weak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65" dirty="0">
                <a:latin typeface="Garamond"/>
                <a:cs typeface="Garamond"/>
              </a:rPr>
              <a:t>gravity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198870" algn="l"/>
              </a:tabLst>
            </a:pPr>
            <a:r>
              <a:rPr dirty="0"/>
              <a:t>An</a:t>
            </a:r>
            <a:r>
              <a:rPr spc="95" dirty="0"/>
              <a:t> </a:t>
            </a:r>
            <a:r>
              <a:rPr dirty="0"/>
              <a:t>up</a:t>
            </a:r>
            <a:r>
              <a:rPr spc="110" dirty="0"/>
              <a:t> </a:t>
            </a:r>
            <a:r>
              <a:rPr spc="50" dirty="0"/>
              <a:t>quark</a:t>
            </a:r>
            <a:r>
              <a:rPr spc="105" dirty="0"/>
              <a:t> </a:t>
            </a:r>
            <a:r>
              <a:rPr dirty="0"/>
              <a:t>feels</a:t>
            </a:r>
            <a:r>
              <a:rPr spc="110" dirty="0"/>
              <a:t> </a:t>
            </a:r>
            <a:r>
              <a:rPr dirty="0"/>
              <a:t>which</a:t>
            </a:r>
            <a:r>
              <a:rPr spc="105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following</a:t>
            </a:r>
            <a:r>
              <a:rPr spc="105" dirty="0"/>
              <a:t> </a:t>
            </a:r>
            <a:r>
              <a:rPr spc="-10" dirty="0"/>
              <a:t>forces?</a:t>
            </a:r>
            <a:r>
              <a:rPr dirty="0"/>
              <a:t>	(Choose</a:t>
            </a:r>
            <a:r>
              <a:rPr spc="165" dirty="0"/>
              <a:t> </a:t>
            </a:r>
            <a:r>
              <a:rPr spc="75" dirty="0"/>
              <a:t>all</a:t>
            </a:r>
            <a:r>
              <a:rPr spc="175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301244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Garamond"/>
                <a:cs typeface="Garamond"/>
              </a:rPr>
              <a:t>strong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Garamond"/>
                <a:cs typeface="Garamond"/>
              </a:rPr>
              <a:t>electromagnetic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20" dirty="0">
                <a:latin typeface="Garamond"/>
                <a:cs typeface="Garamond"/>
              </a:rPr>
              <a:t>weak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65" dirty="0">
                <a:latin typeface="Garamond"/>
                <a:cs typeface="Garamond"/>
              </a:rPr>
              <a:t>gravity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C,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8944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78192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771390" algn="l"/>
              </a:tabLst>
            </a:pPr>
            <a:r>
              <a:rPr dirty="0"/>
              <a:t>Which</a:t>
            </a:r>
            <a:r>
              <a:rPr spc="95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dirty="0"/>
              <a:t>following</a:t>
            </a:r>
            <a:r>
              <a:rPr spc="105" dirty="0"/>
              <a:t> </a:t>
            </a:r>
            <a:r>
              <a:rPr spc="55" dirty="0"/>
              <a:t>are</a:t>
            </a:r>
            <a:r>
              <a:rPr spc="105" dirty="0"/>
              <a:t> </a:t>
            </a:r>
            <a:r>
              <a:rPr spc="-10" dirty="0"/>
              <a:t>fermions?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79681"/>
            <a:ext cx="202120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carriers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Higgs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78192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771390" algn="l"/>
              </a:tabLst>
            </a:pPr>
            <a:r>
              <a:rPr dirty="0"/>
              <a:t>Which</a:t>
            </a:r>
            <a:r>
              <a:rPr spc="95" dirty="0"/>
              <a:t> </a:t>
            </a:r>
            <a:r>
              <a:rPr dirty="0"/>
              <a:t>of</a:t>
            </a:r>
            <a:r>
              <a:rPr spc="105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dirty="0"/>
              <a:t>following</a:t>
            </a:r>
            <a:r>
              <a:rPr spc="105" dirty="0"/>
              <a:t> </a:t>
            </a:r>
            <a:r>
              <a:rPr spc="55" dirty="0"/>
              <a:t>are</a:t>
            </a:r>
            <a:r>
              <a:rPr spc="105" dirty="0"/>
              <a:t> </a:t>
            </a:r>
            <a:r>
              <a:rPr spc="-10" dirty="0"/>
              <a:t>fermions?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223266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40" dirty="0">
                <a:latin typeface="Garamond"/>
                <a:cs typeface="Garamond"/>
              </a:rPr>
              <a:t>quarks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carriers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Higgs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Each</a:t>
            </a:r>
            <a:r>
              <a:rPr spc="330" dirty="0"/>
              <a:t> </a:t>
            </a:r>
            <a:r>
              <a:rPr dirty="0"/>
              <a:t>baryon</a:t>
            </a:r>
            <a:r>
              <a:rPr spc="340" dirty="0"/>
              <a:t> </a:t>
            </a:r>
            <a:r>
              <a:rPr dirty="0"/>
              <a:t>is</a:t>
            </a:r>
            <a:r>
              <a:rPr spc="340" dirty="0"/>
              <a:t> </a:t>
            </a:r>
            <a:r>
              <a:rPr spc="130" dirty="0"/>
              <a:t>a</a:t>
            </a:r>
            <a:r>
              <a:rPr spc="340" dirty="0"/>
              <a:t> </a:t>
            </a:r>
            <a:r>
              <a:rPr dirty="0"/>
              <a:t>combination</a:t>
            </a:r>
            <a:r>
              <a:rPr spc="340" dirty="0"/>
              <a:t> </a:t>
            </a:r>
            <a:r>
              <a:rPr dirty="0"/>
              <a:t>of</a:t>
            </a:r>
            <a:r>
              <a:rPr spc="340" dirty="0"/>
              <a:t> </a:t>
            </a:r>
            <a:r>
              <a:rPr dirty="0"/>
              <a:t>three</a:t>
            </a:r>
            <a:r>
              <a:rPr spc="340" dirty="0"/>
              <a:t> </a:t>
            </a:r>
            <a:r>
              <a:rPr dirty="0"/>
              <a:t>(not</a:t>
            </a:r>
            <a:r>
              <a:rPr spc="340" dirty="0"/>
              <a:t> </a:t>
            </a:r>
            <a:r>
              <a:rPr dirty="0"/>
              <a:t>necessarily</a:t>
            </a:r>
            <a:r>
              <a:rPr spc="345" dirty="0"/>
              <a:t> </a:t>
            </a:r>
            <a:r>
              <a:rPr spc="-10" dirty="0"/>
              <a:t>different) </a:t>
            </a:r>
            <a:r>
              <a:rPr spc="50" dirty="0"/>
              <a:t>quark</a:t>
            </a:r>
            <a:r>
              <a:rPr spc="-155" dirty="0"/>
              <a:t> </a:t>
            </a:r>
            <a:r>
              <a:rPr dirty="0"/>
              <a:t>flavors,</a:t>
            </a:r>
            <a:r>
              <a:rPr spc="45" dirty="0"/>
              <a:t> </a:t>
            </a:r>
            <a:r>
              <a:rPr dirty="0"/>
              <a:t>such</a:t>
            </a:r>
            <a:r>
              <a:rPr spc="25" dirty="0"/>
              <a:t> </a:t>
            </a:r>
            <a:r>
              <a:rPr spc="65" dirty="0"/>
              <a:t>as</a:t>
            </a:r>
            <a:r>
              <a:rPr spc="25" dirty="0"/>
              <a:t> </a:t>
            </a:r>
            <a:r>
              <a:rPr b="0" i="1" spc="-275" dirty="0">
                <a:latin typeface="Bookman Old Style"/>
                <a:cs typeface="Bookman Old Style"/>
              </a:rPr>
              <a:t>uud</a:t>
            </a:r>
            <a:r>
              <a:rPr b="0" i="1" spc="95" dirty="0">
                <a:latin typeface="Bookman Old Style"/>
                <a:cs typeface="Bookman Old Style"/>
              </a:rPr>
              <a:t> </a:t>
            </a:r>
            <a:r>
              <a:rPr spc="-10" dirty="0"/>
              <a:t>for</a:t>
            </a:r>
            <a:r>
              <a:rPr spc="25" dirty="0"/>
              <a:t> </a:t>
            </a:r>
            <a:r>
              <a:rPr dirty="0"/>
              <a:t>protons.</a:t>
            </a:r>
            <a:r>
              <a:rPr spc="385" dirty="0"/>
              <a:t> </a:t>
            </a:r>
            <a:r>
              <a:rPr dirty="0"/>
              <a:t>Which</a:t>
            </a:r>
            <a:r>
              <a:rPr spc="25" dirty="0"/>
              <a:t> </a:t>
            </a:r>
            <a:r>
              <a:rPr spc="-75" dirty="0"/>
              <a:t>of</a:t>
            </a:r>
            <a:r>
              <a:rPr spc="30" dirty="0"/>
              <a:t> </a:t>
            </a:r>
            <a:r>
              <a:rPr dirty="0"/>
              <a:t>the</a:t>
            </a:r>
            <a:r>
              <a:rPr spc="25" dirty="0"/>
              <a:t> </a:t>
            </a:r>
            <a:r>
              <a:rPr spc="-20" dirty="0"/>
              <a:t>following</a:t>
            </a:r>
            <a:r>
              <a:rPr spc="25" dirty="0"/>
              <a:t> </a:t>
            </a:r>
            <a:r>
              <a:rPr spc="-25" dirty="0"/>
              <a:t>two </a:t>
            </a:r>
            <a:r>
              <a:rPr dirty="0"/>
              <a:t>sentences</a:t>
            </a:r>
            <a:r>
              <a:rPr spc="200" dirty="0"/>
              <a:t> </a:t>
            </a:r>
            <a:r>
              <a:rPr spc="50" dirty="0"/>
              <a:t>best</a:t>
            </a:r>
            <a:r>
              <a:rPr spc="204" dirty="0"/>
              <a:t> </a:t>
            </a:r>
            <a:r>
              <a:rPr dirty="0"/>
              <a:t>describes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possible</a:t>
            </a:r>
            <a:r>
              <a:rPr spc="210" dirty="0"/>
              <a:t> </a:t>
            </a:r>
            <a:r>
              <a:rPr spc="-10" dirty="0"/>
              <a:t>baryons?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567176"/>
            <a:ext cx="8255634" cy="166878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spc="55" dirty="0">
                <a:latin typeface="Garamond"/>
                <a:cs typeface="Garamond"/>
              </a:rPr>
              <a:t>Any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three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quark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flavors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combined 	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baryon.</a:t>
            </a:r>
            <a:endParaRPr sz="2450">
              <a:latin typeface="Garamond"/>
              <a:cs typeface="Garamond"/>
            </a:endParaRPr>
          </a:p>
          <a:p>
            <a:pPr marL="38227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color-balancing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rule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restricts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what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combinations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can 	</a:t>
            </a:r>
            <a:r>
              <a:rPr sz="2450" spc="-10" dirty="0">
                <a:latin typeface="Garamond"/>
                <a:cs typeface="Garamond"/>
              </a:rPr>
              <a:t>make.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627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Each</a:t>
            </a:r>
            <a:r>
              <a:rPr spc="330" dirty="0"/>
              <a:t> </a:t>
            </a:r>
            <a:r>
              <a:rPr dirty="0"/>
              <a:t>baryon</a:t>
            </a:r>
            <a:r>
              <a:rPr spc="340" dirty="0"/>
              <a:t> </a:t>
            </a:r>
            <a:r>
              <a:rPr dirty="0"/>
              <a:t>is</a:t>
            </a:r>
            <a:r>
              <a:rPr spc="340" dirty="0"/>
              <a:t> </a:t>
            </a:r>
            <a:r>
              <a:rPr spc="130" dirty="0"/>
              <a:t>a</a:t>
            </a:r>
            <a:r>
              <a:rPr spc="340" dirty="0"/>
              <a:t> </a:t>
            </a:r>
            <a:r>
              <a:rPr dirty="0"/>
              <a:t>combination</a:t>
            </a:r>
            <a:r>
              <a:rPr spc="340" dirty="0"/>
              <a:t> </a:t>
            </a:r>
            <a:r>
              <a:rPr dirty="0"/>
              <a:t>of</a:t>
            </a:r>
            <a:r>
              <a:rPr spc="340" dirty="0"/>
              <a:t> </a:t>
            </a:r>
            <a:r>
              <a:rPr dirty="0"/>
              <a:t>three</a:t>
            </a:r>
            <a:r>
              <a:rPr spc="340" dirty="0"/>
              <a:t> </a:t>
            </a:r>
            <a:r>
              <a:rPr dirty="0"/>
              <a:t>(not</a:t>
            </a:r>
            <a:r>
              <a:rPr spc="340" dirty="0"/>
              <a:t> </a:t>
            </a:r>
            <a:r>
              <a:rPr dirty="0"/>
              <a:t>necessarily</a:t>
            </a:r>
            <a:r>
              <a:rPr spc="345" dirty="0"/>
              <a:t> </a:t>
            </a:r>
            <a:r>
              <a:rPr spc="-10" dirty="0"/>
              <a:t>different) </a:t>
            </a:r>
            <a:r>
              <a:rPr spc="50" dirty="0"/>
              <a:t>quark</a:t>
            </a:r>
            <a:r>
              <a:rPr spc="-155" dirty="0"/>
              <a:t> </a:t>
            </a:r>
            <a:r>
              <a:rPr dirty="0"/>
              <a:t>flavors,</a:t>
            </a:r>
            <a:r>
              <a:rPr spc="45" dirty="0"/>
              <a:t> </a:t>
            </a:r>
            <a:r>
              <a:rPr dirty="0"/>
              <a:t>such</a:t>
            </a:r>
            <a:r>
              <a:rPr spc="25" dirty="0"/>
              <a:t> </a:t>
            </a:r>
            <a:r>
              <a:rPr spc="65" dirty="0"/>
              <a:t>as</a:t>
            </a:r>
            <a:r>
              <a:rPr spc="25" dirty="0"/>
              <a:t> </a:t>
            </a:r>
            <a:r>
              <a:rPr b="0" i="1" spc="-275" dirty="0">
                <a:latin typeface="Bookman Old Style"/>
                <a:cs typeface="Bookman Old Style"/>
              </a:rPr>
              <a:t>uud</a:t>
            </a:r>
            <a:r>
              <a:rPr b="0" i="1" spc="95" dirty="0">
                <a:latin typeface="Bookman Old Style"/>
                <a:cs typeface="Bookman Old Style"/>
              </a:rPr>
              <a:t> </a:t>
            </a:r>
            <a:r>
              <a:rPr spc="-10" dirty="0"/>
              <a:t>for</a:t>
            </a:r>
            <a:r>
              <a:rPr spc="25" dirty="0"/>
              <a:t> </a:t>
            </a:r>
            <a:r>
              <a:rPr dirty="0"/>
              <a:t>protons.</a:t>
            </a:r>
            <a:r>
              <a:rPr spc="385" dirty="0"/>
              <a:t> </a:t>
            </a:r>
            <a:r>
              <a:rPr dirty="0"/>
              <a:t>Which</a:t>
            </a:r>
            <a:r>
              <a:rPr spc="25" dirty="0"/>
              <a:t> </a:t>
            </a:r>
            <a:r>
              <a:rPr spc="-75" dirty="0"/>
              <a:t>of</a:t>
            </a:r>
            <a:r>
              <a:rPr spc="30" dirty="0"/>
              <a:t> </a:t>
            </a:r>
            <a:r>
              <a:rPr dirty="0"/>
              <a:t>the</a:t>
            </a:r>
            <a:r>
              <a:rPr spc="25" dirty="0"/>
              <a:t> </a:t>
            </a:r>
            <a:r>
              <a:rPr spc="-20" dirty="0"/>
              <a:t>following</a:t>
            </a:r>
            <a:r>
              <a:rPr spc="25" dirty="0"/>
              <a:t> </a:t>
            </a:r>
            <a:r>
              <a:rPr spc="-25" dirty="0"/>
              <a:t>two </a:t>
            </a:r>
            <a:r>
              <a:rPr dirty="0"/>
              <a:t>sentences</a:t>
            </a:r>
            <a:r>
              <a:rPr spc="200" dirty="0"/>
              <a:t> </a:t>
            </a:r>
            <a:r>
              <a:rPr spc="50" dirty="0"/>
              <a:t>best</a:t>
            </a:r>
            <a:r>
              <a:rPr spc="204" dirty="0"/>
              <a:t> </a:t>
            </a:r>
            <a:r>
              <a:rPr dirty="0"/>
              <a:t>describes</a:t>
            </a:r>
            <a:r>
              <a:rPr spc="210" dirty="0"/>
              <a:t> </a:t>
            </a:r>
            <a:r>
              <a:rPr dirty="0"/>
              <a:t>the</a:t>
            </a:r>
            <a:r>
              <a:rPr spc="210" dirty="0"/>
              <a:t> </a:t>
            </a:r>
            <a:r>
              <a:rPr dirty="0"/>
              <a:t>possible</a:t>
            </a:r>
            <a:r>
              <a:rPr spc="210" dirty="0"/>
              <a:t> </a:t>
            </a:r>
            <a:r>
              <a:rPr spc="-10" dirty="0"/>
              <a:t>baryons?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567176"/>
            <a:ext cx="8267065" cy="266827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spc="55" dirty="0">
                <a:latin typeface="Garamond"/>
                <a:cs typeface="Garamond"/>
              </a:rPr>
              <a:t>Any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three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quark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flavors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combined 	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baryon.</a:t>
            </a:r>
            <a:endParaRPr sz="2450">
              <a:latin typeface="Garamond"/>
              <a:cs typeface="Garamond"/>
            </a:endParaRPr>
          </a:p>
          <a:p>
            <a:pPr marL="393700" marR="698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color-balancing</a:t>
            </a:r>
            <a:r>
              <a:rPr sz="2450" spc="4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rule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restricts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what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combinations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can 	</a:t>
            </a:r>
            <a:r>
              <a:rPr sz="2450" spc="-10" dirty="0">
                <a:latin typeface="Garamond"/>
                <a:cs typeface="Garamond"/>
              </a:rPr>
              <a:t>make.</a:t>
            </a:r>
            <a:endParaRPr sz="2450">
              <a:latin typeface="Garamond"/>
              <a:cs typeface="Garamond"/>
            </a:endParaRPr>
          </a:p>
          <a:p>
            <a:pPr marL="23495" marR="5080" indent="-11430">
              <a:lnSpc>
                <a:spcPct val="101699"/>
              </a:lnSpc>
              <a:spcBef>
                <a:spcPts val="1895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Any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combination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spc="-35" dirty="0">
                <a:latin typeface="Garamond"/>
                <a:cs typeface="Garamond"/>
              </a:rPr>
              <a:t>of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flavors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possible,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since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flavor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independent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color.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10" dirty="0"/>
              <a:t> </a:t>
            </a:r>
            <a:r>
              <a:rPr spc="-55" dirty="0"/>
              <a:t>of</a:t>
            </a:r>
            <a:r>
              <a:rPr spc="5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10" dirty="0"/>
              <a:t>following</a:t>
            </a:r>
            <a:r>
              <a:rPr spc="5" dirty="0"/>
              <a:t> </a:t>
            </a:r>
            <a:r>
              <a:rPr dirty="0"/>
              <a:t>color</a:t>
            </a:r>
            <a:r>
              <a:rPr spc="5" dirty="0"/>
              <a:t> </a:t>
            </a:r>
            <a:r>
              <a:rPr dirty="0"/>
              <a:t>combinations</a:t>
            </a:r>
            <a:r>
              <a:rPr spc="5" dirty="0"/>
              <a:t> </a:t>
            </a:r>
            <a:r>
              <a:rPr dirty="0"/>
              <a:t>is</a:t>
            </a:r>
            <a:r>
              <a:rPr spc="10" dirty="0"/>
              <a:t> </a:t>
            </a:r>
            <a:r>
              <a:rPr dirty="0"/>
              <a:t>possible</a:t>
            </a:r>
            <a:r>
              <a:rPr spc="5" dirty="0"/>
              <a:t> </a:t>
            </a:r>
            <a:r>
              <a:rPr spc="-10" dirty="0"/>
              <a:t>for</a:t>
            </a:r>
            <a:r>
              <a:rPr dirty="0"/>
              <a:t> </a:t>
            </a:r>
            <a:r>
              <a:rPr spc="130" dirty="0"/>
              <a:t>a</a:t>
            </a:r>
            <a:r>
              <a:rPr spc="10" dirty="0"/>
              <a:t> </a:t>
            </a:r>
            <a:r>
              <a:rPr spc="-10" dirty="0"/>
              <a:t>meson?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384556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30" dirty="0">
                <a:latin typeface="Garamond"/>
                <a:cs typeface="Garamond"/>
              </a:rPr>
              <a:t>blue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-10" dirty="0">
                <a:latin typeface="Garamond"/>
                <a:cs typeface="Garamond"/>
              </a:rPr>
              <a:t>green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Either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these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possible.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Neither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these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possible.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9821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13.2.</a:t>
            </a:r>
            <a:r>
              <a:rPr sz="1200" spc="185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STANDARD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10" dirty="0"/>
              <a:t> </a:t>
            </a:r>
            <a:r>
              <a:rPr spc="-55" dirty="0"/>
              <a:t>of</a:t>
            </a:r>
            <a:r>
              <a:rPr spc="5" dirty="0"/>
              <a:t> </a:t>
            </a:r>
            <a:r>
              <a:rPr dirty="0"/>
              <a:t>the</a:t>
            </a:r>
            <a:r>
              <a:rPr spc="10" dirty="0"/>
              <a:t> </a:t>
            </a:r>
            <a:r>
              <a:rPr spc="-10" dirty="0"/>
              <a:t>following</a:t>
            </a:r>
            <a:r>
              <a:rPr spc="5" dirty="0"/>
              <a:t> </a:t>
            </a:r>
            <a:r>
              <a:rPr dirty="0"/>
              <a:t>color</a:t>
            </a:r>
            <a:r>
              <a:rPr spc="5" dirty="0"/>
              <a:t> </a:t>
            </a:r>
            <a:r>
              <a:rPr dirty="0"/>
              <a:t>combinations</a:t>
            </a:r>
            <a:r>
              <a:rPr spc="5" dirty="0"/>
              <a:t> </a:t>
            </a:r>
            <a:r>
              <a:rPr dirty="0"/>
              <a:t>is</a:t>
            </a:r>
            <a:r>
              <a:rPr spc="10" dirty="0"/>
              <a:t> </a:t>
            </a:r>
            <a:r>
              <a:rPr dirty="0"/>
              <a:t>possible</a:t>
            </a:r>
            <a:r>
              <a:rPr spc="5" dirty="0"/>
              <a:t> </a:t>
            </a:r>
            <a:r>
              <a:rPr spc="-10" dirty="0"/>
              <a:t>for</a:t>
            </a:r>
            <a:r>
              <a:rPr dirty="0"/>
              <a:t> </a:t>
            </a:r>
            <a:r>
              <a:rPr spc="130" dirty="0"/>
              <a:t>a</a:t>
            </a:r>
            <a:r>
              <a:rPr spc="10" dirty="0"/>
              <a:t> </a:t>
            </a:r>
            <a:r>
              <a:rPr spc="-10" dirty="0"/>
              <a:t>meson?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7065" cy="3808729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30" dirty="0">
                <a:latin typeface="Garamond"/>
                <a:cs typeface="Garamond"/>
              </a:rPr>
              <a:t>blue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-10" dirty="0">
                <a:latin typeface="Garamond"/>
                <a:cs typeface="Garamond"/>
              </a:rPr>
              <a:t>green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Either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these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possible.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Neither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these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possible.</a:t>
            </a:r>
            <a:endParaRPr sz="2450">
              <a:latin typeface="Garamond"/>
              <a:cs typeface="Garamond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spc="55" dirty="0">
                <a:latin typeface="Book Antiqua"/>
                <a:cs typeface="Book Antiqua"/>
              </a:rPr>
              <a:t>Solution:</a:t>
            </a:r>
            <a:r>
              <a:rPr sz="2450" b="1" spc="335" dirty="0">
                <a:latin typeface="Book Antiqua"/>
                <a:cs typeface="Book Antiqua"/>
              </a:rPr>
              <a:t>  </a:t>
            </a: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43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4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43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43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43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color-balanced</a:t>
            </a:r>
            <a:r>
              <a:rPr sz="2450" spc="43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combina- </a:t>
            </a:r>
            <a:r>
              <a:rPr sz="2450" dirty="0">
                <a:latin typeface="Garamond"/>
                <a:cs typeface="Garamond"/>
              </a:rPr>
              <a:t>tion;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blue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anti-green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not.</a:t>
            </a:r>
            <a:r>
              <a:rPr sz="2450" spc="140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Underlying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rule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fact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blue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anti-</a:t>
            </a:r>
            <a:r>
              <a:rPr sz="2450" spc="50" dirty="0">
                <a:latin typeface="Garamond"/>
                <a:cs typeface="Garamond"/>
              </a:rPr>
              <a:t>blue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spc="110" dirty="0">
                <a:latin typeface="Garamond"/>
                <a:cs typeface="Garamond"/>
              </a:rPr>
              <a:t>attract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other,</a:t>
            </a:r>
            <a:r>
              <a:rPr sz="2450" spc="4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while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blue</a:t>
            </a:r>
            <a:r>
              <a:rPr sz="2450" spc="4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anti- </a:t>
            </a:r>
            <a:r>
              <a:rPr sz="2450" dirty="0">
                <a:latin typeface="Garamond"/>
                <a:cs typeface="Garamond"/>
              </a:rPr>
              <a:t>green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repel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15747" y="878291"/>
            <a:ext cx="225933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13.3.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DETECTING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276542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90" dirty="0">
                <a:latin typeface="Book Antiqua"/>
                <a:cs typeface="Book Antiqua"/>
              </a:rPr>
              <a:t>13.3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65" dirty="0">
                <a:latin typeface="Book Antiqua"/>
                <a:cs typeface="Book Antiqua"/>
              </a:rPr>
              <a:t>Detecting</a:t>
            </a:r>
            <a:r>
              <a:rPr sz="1700" b="1" spc="235" dirty="0">
                <a:latin typeface="Book Antiqua"/>
                <a:cs typeface="Book Antiqua"/>
              </a:rPr>
              <a:t> </a:t>
            </a:r>
            <a:r>
              <a:rPr sz="1700" b="1" spc="70" dirty="0">
                <a:latin typeface="Book Antiqua"/>
                <a:cs typeface="Book Antiqua"/>
              </a:rPr>
              <a:t>Particles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090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13.3.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DETECTING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56285" algn="l"/>
                <a:tab pos="1278255" algn="l"/>
                <a:tab pos="2089150" algn="l"/>
                <a:tab pos="2147570" algn="l"/>
                <a:tab pos="3408045" algn="l"/>
                <a:tab pos="4012565" algn="l"/>
                <a:tab pos="4999355" algn="l"/>
                <a:tab pos="6318885" algn="l"/>
                <a:tab pos="7257415" algn="l"/>
                <a:tab pos="7635240" algn="l"/>
              </a:tabLst>
            </a:pPr>
            <a:r>
              <a:rPr spc="65" dirty="0"/>
              <a:t>Why</a:t>
            </a:r>
            <a:r>
              <a:rPr dirty="0"/>
              <a:t>	</a:t>
            </a:r>
            <a:r>
              <a:rPr spc="30" dirty="0"/>
              <a:t>are</a:t>
            </a:r>
            <a:r>
              <a:rPr dirty="0"/>
              <a:t>	</a:t>
            </a:r>
            <a:r>
              <a:rPr spc="-10" dirty="0"/>
              <a:t>cloud</a:t>
            </a:r>
            <a:r>
              <a:rPr dirty="0"/>
              <a:t>	</a:t>
            </a:r>
            <a:r>
              <a:rPr spc="-10" dirty="0"/>
              <a:t>chambers</a:t>
            </a:r>
            <a:r>
              <a:rPr dirty="0"/>
              <a:t>	</a:t>
            </a:r>
            <a:r>
              <a:rPr spc="30" dirty="0"/>
              <a:t>and</a:t>
            </a:r>
            <a:r>
              <a:rPr dirty="0"/>
              <a:t>	</a:t>
            </a:r>
            <a:r>
              <a:rPr spc="-10" dirty="0"/>
              <a:t>bubble</a:t>
            </a:r>
            <a:r>
              <a:rPr dirty="0"/>
              <a:t>	</a:t>
            </a:r>
            <a:r>
              <a:rPr spc="-10" dirty="0"/>
              <a:t>chambers</a:t>
            </a:r>
            <a:r>
              <a:rPr dirty="0"/>
              <a:t>	</a:t>
            </a:r>
            <a:r>
              <a:rPr spc="-10" dirty="0"/>
              <a:t>placed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40" dirty="0"/>
              <a:t>large </a:t>
            </a:r>
            <a:r>
              <a:rPr dirty="0"/>
              <a:t>magnetic</a:t>
            </a:r>
            <a:r>
              <a:rPr spc="470" dirty="0"/>
              <a:t> </a:t>
            </a:r>
            <a:r>
              <a:rPr spc="-10" dirty="0"/>
              <a:t>fields?</a:t>
            </a:r>
            <a:r>
              <a:rPr dirty="0"/>
              <a:t>		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305800" cy="31889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Particles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wouldn’t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leave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tracks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chamber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otherwise.</a:t>
            </a:r>
            <a:endParaRPr sz="2450">
              <a:latin typeface="Garamond"/>
              <a:cs typeface="Garamond"/>
            </a:endParaRPr>
          </a:p>
          <a:p>
            <a:pPr marL="386715" marR="52069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fields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leave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not 	</a:t>
            </a:r>
            <a:r>
              <a:rPr sz="2450" dirty="0">
                <a:latin typeface="Garamond"/>
                <a:cs typeface="Garamond"/>
              </a:rPr>
              <a:t>others,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allowing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distinguish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easily.</a:t>
            </a:r>
            <a:endParaRPr sz="2450">
              <a:latin typeface="Garamond"/>
              <a:cs typeface="Garamond"/>
            </a:endParaRPr>
          </a:p>
          <a:p>
            <a:pPr marL="386715" marR="52069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fields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way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re- 	</a:t>
            </a:r>
            <a:r>
              <a:rPr sz="2450" dirty="0">
                <a:latin typeface="Garamond"/>
                <a:cs typeface="Garamond"/>
              </a:rPr>
              <a:t>veals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momentum.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fields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hold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chambers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65" dirty="0">
                <a:latin typeface="Garamond"/>
                <a:cs typeface="Garamond"/>
              </a:rPr>
              <a:t>for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longer, 	</a:t>
            </a:r>
            <a:r>
              <a:rPr sz="2450" dirty="0">
                <a:latin typeface="Garamond"/>
                <a:cs typeface="Garamond"/>
              </a:rPr>
              <a:t>making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easier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tracks.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090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13.3.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DETECTING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56285" algn="l"/>
                <a:tab pos="1278255" algn="l"/>
                <a:tab pos="2089150" algn="l"/>
                <a:tab pos="2147570" algn="l"/>
                <a:tab pos="3408045" algn="l"/>
                <a:tab pos="4012565" algn="l"/>
                <a:tab pos="4999355" algn="l"/>
                <a:tab pos="6318885" algn="l"/>
                <a:tab pos="7257415" algn="l"/>
                <a:tab pos="7635240" algn="l"/>
              </a:tabLst>
            </a:pPr>
            <a:r>
              <a:rPr spc="65" dirty="0"/>
              <a:t>Why</a:t>
            </a:r>
            <a:r>
              <a:rPr dirty="0"/>
              <a:t>	</a:t>
            </a:r>
            <a:r>
              <a:rPr spc="30" dirty="0"/>
              <a:t>are</a:t>
            </a:r>
            <a:r>
              <a:rPr dirty="0"/>
              <a:t>	</a:t>
            </a:r>
            <a:r>
              <a:rPr spc="-10" dirty="0"/>
              <a:t>cloud</a:t>
            </a:r>
            <a:r>
              <a:rPr dirty="0"/>
              <a:t>	</a:t>
            </a:r>
            <a:r>
              <a:rPr spc="-10" dirty="0"/>
              <a:t>chambers</a:t>
            </a:r>
            <a:r>
              <a:rPr dirty="0"/>
              <a:t>	</a:t>
            </a:r>
            <a:r>
              <a:rPr spc="30" dirty="0"/>
              <a:t>and</a:t>
            </a:r>
            <a:r>
              <a:rPr dirty="0"/>
              <a:t>	</a:t>
            </a:r>
            <a:r>
              <a:rPr spc="-10" dirty="0"/>
              <a:t>bubble</a:t>
            </a:r>
            <a:r>
              <a:rPr dirty="0"/>
              <a:t>	</a:t>
            </a:r>
            <a:r>
              <a:rPr spc="-10" dirty="0"/>
              <a:t>chambers</a:t>
            </a:r>
            <a:r>
              <a:rPr dirty="0"/>
              <a:t>	</a:t>
            </a:r>
            <a:r>
              <a:rPr spc="-10" dirty="0"/>
              <a:t>placed</a:t>
            </a:r>
            <a:r>
              <a:rPr dirty="0"/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40" dirty="0"/>
              <a:t>large </a:t>
            </a:r>
            <a:r>
              <a:rPr dirty="0"/>
              <a:t>magnetic</a:t>
            </a:r>
            <a:r>
              <a:rPr spc="470" dirty="0"/>
              <a:t> </a:t>
            </a:r>
            <a:r>
              <a:rPr spc="-10" dirty="0"/>
              <a:t>fields?</a:t>
            </a:r>
            <a:r>
              <a:rPr dirty="0"/>
              <a:t>		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dirty="0"/>
              <a:t>(Choose</a:t>
            </a:r>
            <a:r>
              <a:rPr spc="1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312784" cy="3808729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Particles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wouldn’t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leave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tracks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chamber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otherwise.</a:t>
            </a:r>
            <a:endParaRPr sz="2450">
              <a:latin typeface="Garamond"/>
              <a:cs typeface="Garamond"/>
            </a:endParaRPr>
          </a:p>
          <a:p>
            <a:pPr marL="393700" marR="52069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fields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leave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not 	</a:t>
            </a:r>
            <a:r>
              <a:rPr sz="2450" dirty="0">
                <a:latin typeface="Garamond"/>
                <a:cs typeface="Garamond"/>
              </a:rPr>
              <a:t>others,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allowing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distinguish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easily.</a:t>
            </a:r>
            <a:endParaRPr sz="2450">
              <a:latin typeface="Garamond"/>
              <a:cs typeface="Garamond"/>
            </a:endParaRPr>
          </a:p>
          <a:p>
            <a:pPr marL="393700" marR="52069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fields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curve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way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re- 	</a:t>
            </a:r>
            <a:r>
              <a:rPr sz="2450" dirty="0">
                <a:latin typeface="Garamond"/>
                <a:cs typeface="Garamond"/>
              </a:rPr>
              <a:t>veals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momentum.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magnetic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fields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hold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chambers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65" dirty="0">
                <a:latin typeface="Garamond"/>
                <a:cs typeface="Garamond"/>
              </a:rPr>
              <a:t>for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longer, 	</a:t>
            </a:r>
            <a:r>
              <a:rPr sz="2450" dirty="0">
                <a:latin typeface="Garamond"/>
                <a:cs typeface="Garamond"/>
              </a:rPr>
              <a:t>making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easier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their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tracks.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090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13.3.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DETECTING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95388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Time</a:t>
            </a:r>
            <a:r>
              <a:rPr spc="305" dirty="0"/>
              <a:t> </a:t>
            </a:r>
            <a:r>
              <a:rPr dirty="0"/>
              <a:t>dilation</a:t>
            </a:r>
            <a:r>
              <a:rPr spc="305" dirty="0"/>
              <a:t> </a:t>
            </a:r>
            <a:r>
              <a:rPr dirty="0"/>
              <a:t>causes</a:t>
            </a:r>
            <a:r>
              <a:rPr spc="300" dirty="0"/>
              <a:t> </a:t>
            </a:r>
            <a:r>
              <a:rPr dirty="0"/>
              <a:t>particles</a:t>
            </a:r>
            <a:r>
              <a:rPr spc="305" dirty="0"/>
              <a:t> </a:t>
            </a:r>
            <a:r>
              <a:rPr dirty="0"/>
              <a:t>to</a:t>
            </a:r>
            <a:r>
              <a:rPr spc="305" dirty="0"/>
              <a:t> </a:t>
            </a:r>
            <a:r>
              <a:rPr dirty="0"/>
              <a:t>leave.</a:t>
            </a:r>
            <a:r>
              <a:rPr spc="-140" dirty="0"/>
              <a:t> </a:t>
            </a:r>
            <a:r>
              <a:rPr spc="75" dirty="0"/>
              <a:t>.</a:t>
            </a:r>
            <a:r>
              <a:rPr spc="-140" dirty="0"/>
              <a:t> </a:t>
            </a:r>
            <a:r>
              <a:rPr spc="75" dirty="0"/>
              <a:t>.</a:t>
            </a:r>
            <a:r>
              <a:rPr spc="-135" dirty="0"/>
              <a:t> </a:t>
            </a:r>
            <a:r>
              <a:rPr dirty="0"/>
              <a:t>(Choose</a:t>
            </a:r>
            <a:r>
              <a:rPr spc="30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679681"/>
            <a:ext cx="8255000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9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longer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tracks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7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6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shorter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8227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7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5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length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rela- 	</a:t>
            </a:r>
            <a:r>
              <a:rPr sz="2450" spc="55" dirty="0">
                <a:latin typeface="Garamond"/>
                <a:cs typeface="Garamond"/>
              </a:rPr>
              <a:t>tivity.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B26A76-27F3-01C2-9F27-1E2DBA18A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8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0900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13.3.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DETECTING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95388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Time</a:t>
            </a:r>
            <a:r>
              <a:rPr spc="305" dirty="0"/>
              <a:t> </a:t>
            </a:r>
            <a:r>
              <a:rPr dirty="0"/>
              <a:t>dilation</a:t>
            </a:r>
            <a:r>
              <a:rPr spc="305" dirty="0"/>
              <a:t> </a:t>
            </a:r>
            <a:r>
              <a:rPr dirty="0"/>
              <a:t>causes</a:t>
            </a:r>
            <a:r>
              <a:rPr spc="300" dirty="0"/>
              <a:t> </a:t>
            </a:r>
            <a:r>
              <a:rPr dirty="0"/>
              <a:t>particles</a:t>
            </a:r>
            <a:r>
              <a:rPr spc="305" dirty="0"/>
              <a:t> </a:t>
            </a:r>
            <a:r>
              <a:rPr dirty="0"/>
              <a:t>to</a:t>
            </a:r>
            <a:r>
              <a:rPr spc="305" dirty="0"/>
              <a:t> </a:t>
            </a:r>
            <a:r>
              <a:rPr dirty="0"/>
              <a:t>leave.</a:t>
            </a:r>
            <a:r>
              <a:rPr spc="-140" dirty="0"/>
              <a:t> </a:t>
            </a:r>
            <a:r>
              <a:rPr spc="75" dirty="0"/>
              <a:t>.</a:t>
            </a:r>
            <a:r>
              <a:rPr spc="-140" dirty="0"/>
              <a:t> </a:t>
            </a:r>
            <a:r>
              <a:rPr spc="75" dirty="0"/>
              <a:t>.</a:t>
            </a:r>
            <a:r>
              <a:rPr spc="-135" dirty="0"/>
              <a:t> </a:t>
            </a:r>
            <a:r>
              <a:rPr dirty="0"/>
              <a:t>(Choose</a:t>
            </a:r>
            <a:r>
              <a:rPr spc="30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8266430" cy="25438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9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longer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tracks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7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6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shorter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relativity.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7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5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length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tracks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without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rela- 	</a:t>
            </a:r>
            <a:r>
              <a:rPr sz="2450" spc="55" dirty="0">
                <a:latin typeface="Garamond"/>
                <a:cs typeface="Garamond"/>
              </a:rPr>
              <a:t>tivity.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773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90" dirty="0">
                <a:latin typeface="Book Antiqua"/>
                <a:cs typeface="Book Antiqua"/>
              </a:rPr>
              <a:t>13.4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60" dirty="0">
                <a:latin typeface="Book Antiqua"/>
                <a:cs typeface="Book Antiqua"/>
              </a:rPr>
              <a:t>Symmetries</a:t>
            </a:r>
            <a:r>
              <a:rPr sz="1700" b="1" spc="295" dirty="0">
                <a:latin typeface="Book Antiqua"/>
                <a:cs typeface="Book Antiqua"/>
              </a:rPr>
              <a:t> </a:t>
            </a:r>
            <a:r>
              <a:rPr sz="1700" b="1" dirty="0">
                <a:latin typeface="Book Antiqua"/>
                <a:cs typeface="Book Antiqua"/>
              </a:rPr>
              <a:t>and</a:t>
            </a:r>
            <a:r>
              <a:rPr sz="1700" b="1" spc="300" dirty="0">
                <a:latin typeface="Book Antiqua"/>
                <a:cs typeface="Book Antiqua"/>
              </a:rPr>
              <a:t> </a:t>
            </a:r>
            <a:r>
              <a:rPr sz="1700" b="1" spc="50" dirty="0">
                <a:latin typeface="Book Antiqua"/>
                <a:cs typeface="Book Antiqua"/>
              </a:rPr>
              <a:t>Conservation</a:t>
            </a:r>
            <a:r>
              <a:rPr sz="1700" b="1" spc="300" dirty="0">
                <a:latin typeface="Book Antiqua"/>
                <a:cs typeface="Book Antiqua"/>
              </a:rPr>
              <a:t> </a:t>
            </a:r>
            <a:r>
              <a:rPr sz="1700" b="1" spc="-20" dirty="0">
                <a:latin typeface="Book Antiqua"/>
                <a:cs typeface="Book Antiqua"/>
              </a:rPr>
              <a:t>Laws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118235" algn="l"/>
                <a:tab pos="1798955" algn="l"/>
                <a:tab pos="2158365" algn="l"/>
                <a:tab pos="2686050" algn="l"/>
                <a:tab pos="3932554" algn="l"/>
                <a:tab pos="5482590" algn="l"/>
                <a:tab pos="5868670" algn="l"/>
                <a:tab pos="7425055" algn="l"/>
                <a:tab pos="7986395" algn="l"/>
              </a:tabLst>
            </a:pPr>
            <a:r>
              <a:rPr spc="-10" dirty="0"/>
              <a:t>Classify</a:t>
            </a:r>
            <a:r>
              <a:rPr dirty="0"/>
              <a:t>	</a:t>
            </a:r>
            <a:r>
              <a:rPr spc="-20" dirty="0"/>
              <a:t>each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10" dirty="0"/>
              <a:t>symmetries</a:t>
            </a:r>
            <a:r>
              <a:rPr dirty="0"/>
              <a:t>	</a:t>
            </a:r>
            <a:r>
              <a:rPr spc="40" dirty="0"/>
              <a:t>as</a:t>
            </a:r>
            <a:r>
              <a:rPr dirty="0"/>
              <a:t>	</a:t>
            </a:r>
            <a:r>
              <a:rPr spc="-10" dirty="0"/>
              <a:t>Continuous</a:t>
            </a:r>
            <a:r>
              <a:rPr dirty="0"/>
              <a:t>	</a:t>
            </a:r>
            <a:r>
              <a:rPr spc="110" dirty="0"/>
              <a:t>(C)</a:t>
            </a:r>
            <a:r>
              <a:rPr dirty="0"/>
              <a:t>	</a:t>
            </a:r>
            <a:r>
              <a:rPr spc="-50" dirty="0"/>
              <a:t>or </a:t>
            </a:r>
            <a:r>
              <a:rPr dirty="0"/>
              <a:t>Discrete</a:t>
            </a:r>
            <a:r>
              <a:rPr spc="204" dirty="0"/>
              <a:t> </a:t>
            </a:r>
            <a:r>
              <a:rPr spc="45" dirty="0"/>
              <a:t>(D).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3191" y="2059259"/>
            <a:ext cx="243903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09245" indent="-296545">
              <a:lnSpc>
                <a:spcPct val="100000"/>
              </a:lnSpc>
              <a:spcBef>
                <a:spcPts val="1140"/>
              </a:spcBef>
              <a:buAutoNum type="arabicPeriod"/>
              <a:tabLst>
                <a:tab pos="309245" algn="l"/>
              </a:tabLst>
            </a:pPr>
            <a:r>
              <a:rPr sz="2450" spc="40" dirty="0">
                <a:latin typeface="Garamond"/>
                <a:cs typeface="Garamond"/>
              </a:rPr>
              <a:t>Rotation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dirty="0">
                <a:latin typeface="Garamond"/>
                <a:cs typeface="Garamond"/>
              </a:rPr>
              <a:t>Time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reversal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90" dirty="0">
                <a:latin typeface="Garamond"/>
                <a:cs typeface="Garamond"/>
              </a:rPr>
              <a:t>Parity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55" dirty="0">
                <a:latin typeface="Garamond"/>
                <a:cs typeface="Garamond"/>
              </a:rPr>
              <a:t>Time-</a:t>
            </a:r>
            <a:r>
              <a:rPr sz="2450" spc="-10" dirty="0">
                <a:latin typeface="Garamond"/>
                <a:cs typeface="Garamond"/>
              </a:rPr>
              <a:t>translation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118235" algn="l"/>
                <a:tab pos="1798955" algn="l"/>
                <a:tab pos="2158365" algn="l"/>
                <a:tab pos="2686050" algn="l"/>
                <a:tab pos="3932554" algn="l"/>
                <a:tab pos="5482590" algn="l"/>
                <a:tab pos="5868670" algn="l"/>
                <a:tab pos="7425055" algn="l"/>
                <a:tab pos="7986395" algn="l"/>
              </a:tabLst>
            </a:pPr>
            <a:r>
              <a:rPr spc="-10" dirty="0"/>
              <a:t>Classify</a:t>
            </a:r>
            <a:r>
              <a:rPr dirty="0"/>
              <a:t>	</a:t>
            </a:r>
            <a:r>
              <a:rPr spc="-20" dirty="0"/>
              <a:t>each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following</a:t>
            </a:r>
            <a:r>
              <a:rPr dirty="0"/>
              <a:t>	</a:t>
            </a:r>
            <a:r>
              <a:rPr spc="-10" dirty="0"/>
              <a:t>symmetries</a:t>
            </a:r>
            <a:r>
              <a:rPr dirty="0"/>
              <a:t>	</a:t>
            </a:r>
            <a:r>
              <a:rPr spc="40" dirty="0"/>
              <a:t>as</a:t>
            </a:r>
            <a:r>
              <a:rPr dirty="0"/>
              <a:t>	</a:t>
            </a:r>
            <a:r>
              <a:rPr spc="-10" dirty="0"/>
              <a:t>Continuous</a:t>
            </a:r>
            <a:r>
              <a:rPr dirty="0"/>
              <a:t>	</a:t>
            </a:r>
            <a:r>
              <a:rPr spc="110" dirty="0"/>
              <a:t>(C)</a:t>
            </a:r>
            <a:r>
              <a:rPr dirty="0"/>
              <a:t>	</a:t>
            </a:r>
            <a:r>
              <a:rPr spc="-50" dirty="0"/>
              <a:t>or </a:t>
            </a:r>
            <a:r>
              <a:rPr dirty="0"/>
              <a:t>Discrete</a:t>
            </a:r>
            <a:r>
              <a:rPr spc="204" dirty="0"/>
              <a:t> </a:t>
            </a:r>
            <a:r>
              <a:rPr spc="45" dirty="0"/>
              <a:t>(D).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3191" y="1995988"/>
            <a:ext cx="3350260" cy="1733550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309245" indent="-296545">
              <a:lnSpc>
                <a:spcPct val="100000"/>
              </a:lnSpc>
              <a:spcBef>
                <a:spcPts val="1635"/>
              </a:spcBef>
              <a:buAutoNum type="arabicPeriod"/>
              <a:tabLst>
                <a:tab pos="309245" algn="l"/>
              </a:tabLst>
            </a:pPr>
            <a:r>
              <a:rPr sz="2450" spc="40" dirty="0">
                <a:latin typeface="Garamond"/>
                <a:cs typeface="Garamond"/>
              </a:rPr>
              <a:t>Rotation</a:t>
            </a:r>
            <a:endParaRPr sz="2450">
              <a:latin typeface="Garamond"/>
              <a:cs typeface="Garamond"/>
            </a:endParaRPr>
          </a:p>
          <a:p>
            <a:pPr marL="298450">
              <a:lnSpc>
                <a:spcPct val="100000"/>
              </a:lnSpc>
              <a:spcBef>
                <a:spcPts val="1545"/>
              </a:spcBef>
              <a:tabLst>
                <a:tab pos="1907539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10" dirty="0">
                <a:latin typeface="Garamond"/>
                <a:cs typeface="Garamond"/>
              </a:rPr>
              <a:t>Continuous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540"/>
              </a:spcBef>
              <a:buAutoNum type="arabicPeriod" startAt="2"/>
              <a:tabLst>
                <a:tab pos="309245" algn="l"/>
              </a:tabLst>
            </a:pPr>
            <a:r>
              <a:rPr sz="2450" dirty="0">
                <a:latin typeface="Garamond"/>
                <a:cs typeface="Garamond"/>
              </a:rPr>
              <a:t>Time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reversal</a:t>
            </a:r>
            <a:endParaRPr sz="245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3191" y="3704074"/>
            <a:ext cx="1689735" cy="1733550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298450">
              <a:lnSpc>
                <a:spcPct val="100000"/>
              </a:lnSpc>
              <a:spcBef>
                <a:spcPts val="1635"/>
              </a:spcBef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endParaRPr sz="245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1545"/>
              </a:spcBef>
            </a:pPr>
            <a:r>
              <a:rPr sz="2450" dirty="0">
                <a:latin typeface="Garamond"/>
                <a:cs typeface="Garamond"/>
              </a:rPr>
              <a:t>3.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Parity</a:t>
            </a:r>
            <a:endParaRPr sz="2450">
              <a:latin typeface="Garamond"/>
              <a:cs typeface="Garamond"/>
            </a:endParaRPr>
          </a:p>
          <a:p>
            <a:pPr marL="298450">
              <a:lnSpc>
                <a:spcPct val="100000"/>
              </a:lnSpc>
              <a:spcBef>
                <a:spcPts val="1540"/>
              </a:spcBef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endParaRPr sz="2450">
              <a:latin typeface="Book Antiqua"/>
              <a:cs typeface="Book Antiqu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88374" y="3895685"/>
            <a:ext cx="10464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0" dirty="0">
                <a:latin typeface="Garamond"/>
                <a:cs typeface="Garamond"/>
              </a:rPr>
              <a:t>Discrete</a:t>
            </a:r>
            <a:endParaRPr sz="2450">
              <a:latin typeface="Garamond"/>
              <a:cs typeface="Garamon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88374" y="5034418"/>
            <a:ext cx="104648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0" dirty="0">
                <a:latin typeface="Garamond"/>
                <a:cs typeface="Garamond"/>
              </a:rPr>
              <a:t>Discrete</a:t>
            </a:r>
            <a:endParaRPr sz="2450">
              <a:latin typeface="Garamond"/>
              <a:cs typeface="Garamon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3191" y="5412173"/>
            <a:ext cx="3350260" cy="1164590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35"/>
              </a:spcBef>
            </a:pPr>
            <a:r>
              <a:rPr sz="2450" dirty="0">
                <a:latin typeface="Garamond"/>
                <a:cs typeface="Garamond"/>
              </a:rPr>
              <a:t>4.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Time-</a:t>
            </a:r>
            <a:r>
              <a:rPr sz="2450" spc="-10" dirty="0">
                <a:latin typeface="Garamond"/>
                <a:cs typeface="Garamond"/>
              </a:rPr>
              <a:t>translation</a:t>
            </a:r>
            <a:endParaRPr sz="2450">
              <a:latin typeface="Garamond"/>
              <a:cs typeface="Garamond"/>
            </a:endParaRPr>
          </a:p>
          <a:p>
            <a:pPr marL="298450">
              <a:lnSpc>
                <a:spcPct val="100000"/>
              </a:lnSpc>
              <a:spcBef>
                <a:spcPts val="1545"/>
              </a:spcBef>
              <a:tabLst>
                <a:tab pos="1907539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10" dirty="0">
                <a:latin typeface="Garamond"/>
                <a:cs typeface="Garamond"/>
              </a:rPr>
              <a:t>Continuous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Classify</a:t>
            </a:r>
            <a:r>
              <a:rPr spc="100" dirty="0"/>
              <a:t> </a:t>
            </a:r>
            <a:r>
              <a:rPr dirty="0"/>
              <a:t>each</a:t>
            </a:r>
            <a:r>
              <a:rPr spc="105" dirty="0"/>
              <a:t> </a:t>
            </a:r>
            <a:r>
              <a:rPr spc="-45" dirty="0"/>
              <a:t>of</a:t>
            </a:r>
            <a:r>
              <a:rPr spc="100" dirty="0"/>
              <a:t> </a:t>
            </a:r>
            <a:r>
              <a:rPr dirty="0"/>
              <a:t>the</a:t>
            </a:r>
            <a:r>
              <a:rPr spc="100" dirty="0"/>
              <a:t> </a:t>
            </a:r>
            <a:r>
              <a:rPr spc="-10" dirty="0"/>
              <a:t>following</a:t>
            </a:r>
            <a:r>
              <a:rPr spc="105" dirty="0"/>
              <a:t> </a:t>
            </a:r>
            <a:r>
              <a:rPr dirty="0"/>
              <a:t>symmetries</a:t>
            </a:r>
            <a:r>
              <a:rPr spc="100" dirty="0"/>
              <a:t> </a:t>
            </a:r>
            <a:r>
              <a:rPr spc="65" dirty="0"/>
              <a:t>as</a:t>
            </a:r>
            <a:r>
              <a:rPr spc="100" dirty="0"/>
              <a:t> </a:t>
            </a:r>
            <a:r>
              <a:rPr spc="50" dirty="0"/>
              <a:t>Exact</a:t>
            </a:r>
            <a:r>
              <a:rPr spc="105" dirty="0"/>
              <a:t> </a:t>
            </a:r>
            <a:r>
              <a:rPr spc="90" dirty="0"/>
              <a:t>(E)</a:t>
            </a:r>
            <a:r>
              <a:rPr spc="95" dirty="0"/>
              <a:t> </a:t>
            </a:r>
            <a:r>
              <a:rPr dirty="0"/>
              <a:t>or</a:t>
            </a:r>
            <a:r>
              <a:rPr spc="100" dirty="0"/>
              <a:t> </a:t>
            </a:r>
            <a:r>
              <a:rPr spc="-10" dirty="0"/>
              <a:t>Approx- </a:t>
            </a:r>
            <a:r>
              <a:rPr spc="60" dirty="0"/>
              <a:t>imate</a:t>
            </a:r>
            <a:r>
              <a:rPr spc="145" dirty="0"/>
              <a:t> </a:t>
            </a:r>
            <a:r>
              <a:rPr spc="85" dirty="0"/>
              <a:t>(A).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93191" y="2059259"/>
            <a:ext cx="2037714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09245" indent="-296545">
              <a:lnSpc>
                <a:spcPct val="100000"/>
              </a:lnSpc>
              <a:spcBef>
                <a:spcPts val="1140"/>
              </a:spcBef>
              <a:buAutoNum type="arabicPeriod"/>
              <a:tabLst>
                <a:tab pos="309245" algn="l"/>
              </a:tabLst>
            </a:pPr>
            <a:r>
              <a:rPr sz="2450" spc="40" dirty="0">
                <a:latin typeface="Garamond"/>
                <a:cs typeface="Garamond"/>
              </a:rPr>
              <a:t>Rotation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dirty="0">
                <a:latin typeface="Garamond"/>
                <a:cs typeface="Garamond"/>
              </a:rPr>
              <a:t>Time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reversal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125" dirty="0">
                <a:latin typeface="Garamond"/>
                <a:cs typeface="Garamond"/>
              </a:rPr>
              <a:t>P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100" dirty="0">
                <a:latin typeface="Garamond"/>
                <a:cs typeface="Garamond"/>
              </a:rPr>
              <a:t>T</a:t>
            </a:r>
            <a:endParaRPr sz="2450">
              <a:latin typeface="Garamond"/>
              <a:cs typeface="Garamond"/>
            </a:endParaRPr>
          </a:p>
          <a:p>
            <a:pPr marL="309245" indent="-296545">
              <a:lnSpc>
                <a:spcPct val="100000"/>
              </a:lnSpc>
              <a:spcBef>
                <a:spcPts val="1045"/>
              </a:spcBef>
              <a:buAutoNum type="arabicPeriod"/>
              <a:tabLst>
                <a:tab pos="309245" algn="l"/>
              </a:tabLst>
            </a:pPr>
            <a:r>
              <a:rPr sz="2450" spc="105" dirty="0">
                <a:latin typeface="Garamond"/>
                <a:cs typeface="Garamond"/>
              </a:rPr>
              <a:t>CPT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5663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Classify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symmetries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Exact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(E)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Approximate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(A).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buAutoNum type="arabicPeriod"/>
              <a:tabLst>
                <a:tab pos="383540" algn="l"/>
              </a:tabLst>
            </a:pPr>
            <a:r>
              <a:rPr sz="1400" spc="55" dirty="0">
                <a:latin typeface="Times New Roman"/>
                <a:cs typeface="Times New Roman"/>
              </a:rPr>
              <a:t>Rotation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/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60" dirty="0">
                <a:latin typeface="Times New Roman"/>
                <a:cs typeface="Times New Roman"/>
              </a:rPr>
              <a:t>Exact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05"/>
              </a:spcBef>
              <a:buAutoNum type="arabicPeriod" startAt="2"/>
              <a:tabLst>
                <a:tab pos="383540" algn="l"/>
              </a:tabLst>
            </a:pP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reversal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2"/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40" dirty="0">
                <a:latin typeface="Times New Roman"/>
                <a:cs typeface="Times New Roman"/>
              </a:rPr>
              <a:t>Approximate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05"/>
              </a:spcBef>
              <a:buAutoNum type="arabicPeriod" startAt="3"/>
              <a:tabLst>
                <a:tab pos="383540" algn="l"/>
              </a:tabLst>
            </a:pPr>
            <a:r>
              <a:rPr sz="1400" spc="25" dirty="0">
                <a:latin typeface="Times New Roman"/>
                <a:cs typeface="Times New Roman"/>
              </a:rPr>
              <a:t>C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 startAt="3"/>
            </a:pP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40" dirty="0">
                <a:latin typeface="Times New Roman"/>
                <a:cs typeface="Times New Roman"/>
              </a:rPr>
              <a:t>Approximate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10"/>
              </a:spcBef>
              <a:buAutoNum type="arabicPeriod" startAt="4"/>
              <a:tabLst>
                <a:tab pos="383540" algn="l"/>
              </a:tabLst>
            </a:pPr>
            <a:r>
              <a:rPr sz="1400" spc="125" dirty="0">
                <a:latin typeface="Times New Roman"/>
                <a:cs typeface="Times New Roman"/>
              </a:rPr>
              <a:t>P</a:t>
            </a: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spcBef>
                <a:spcPts val="1605"/>
              </a:spcBef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40" dirty="0">
                <a:latin typeface="Times New Roman"/>
                <a:cs typeface="Times New Roman"/>
              </a:rPr>
              <a:t>Approximate</a:t>
            </a: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spcBef>
                <a:spcPts val="1610"/>
              </a:spcBef>
              <a:buAutoNum type="arabicPeriod" startAt="5"/>
              <a:tabLst>
                <a:tab pos="383540" algn="l"/>
              </a:tabLst>
            </a:pPr>
            <a:r>
              <a:rPr sz="1400" spc="110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spcBef>
                <a:spcPts val="1605"/>
              </a:spcBef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40" dirty="0">
                <a:latin typeface="Times New Roman"/>
                <a:cs typeface="Times New Roman"/>
              </a:rPr>
              <a:t>Approximate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383540" indent="-212725">
              <a:lnSpc>
                <a:spcPct val="100000"/>
              </a:lnSpc>
              <a:buAutoNum type="arabicPeriod" startAt="6"/>
              <a:tabLst>
                <a:tab pos="383540" algn="l"/>
              </a:tabLst>
            </a:pPr>
            <a:r>
              <a:rPr sz="1400" spc="110" dirty="0">
                <a:latin typeface="Times New Roman"/>
                <a:cs typeface="Times New Roman"/>
              </a:rPr>
              <a:t>CPT</a:t>
            </a:r>
            <a:endParaRPr sz="14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  <a:spcBef>
                <a:spcPts val="1605"/>
              </a:spcBef>
              <a:tabLst>
                <a:tab pos="13354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60" dirty="0">
                <a:latin typeface="Times New Roman"/>
                <a:cs typeface="Times New Roman"/>
              </a:rPr>
              <a:t>Exact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23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For</a:t>
            </a:r>
            <a:r>
              <a:rPr spc="204" dirty="0"/>
              <a:t> </a:t>
            </a:r>
            <a:r>
              <a:rPr dirty="0"/>
              <a:t>each</a:t>
            </a:r>
            <a:r>
              <a:rPr spc="220" dirty="0"/>
              <a:t> </a:t>
            </a:r>
            <a:r>
              <a:rPr dirty="0"/>
              <a:t>reaction</a:t>
            </a:r>
            <a:r>
              <a:rPr spc="215" dirty="0"/>
              <a:t> </a:t>
            </a:r>
            <a:r>
              <a:rPr dirty="0"/>
              <a:t>below,</a:t>
            </a:r>
            <a:r>
              <a:rPr spc="229" dirty="0"/>
              <a:t> </a:t>
            </a:r>
            <a:r>
              <a:rPr dirty="0"/>
              <a:t>indicate</a:t>
            </a:r>
            <a:r>
              <a:rPr spc="215" dirty="0"/>
              <a:t> </a:t>
            </a:r>
            <a:r>
              <a:rPr dirty="0"/>
              <a:t>whether</a:t>
            </a:r>
            <a:r>
              <a:rPr spc="215" dirty="0"/>
              <a:t> </a:t>
            </a:r>
            <a:r>
              <a:rPr spc="50" dirty="0"/>
              <a:t>this</a:t>
            </a:r>
            <a:r>
              <a:rPr spc="215" dirty="0"/>
              <a:t> </a:t>
            </a:r>
            <a:r>
              <a:rPr dirty="0"/>
              <a:t>reaction</a:t>
            </a:r>
            <a:r>
              <a:rPr spc="215" dirty="0"/>
              <a:t> </a:t>
            </a:r>
            <a:r>
              <a:rPr dirty="0"/>
              <a:t>will</a:t>
            </a:r>
            <a:r>
              <a:rPr spc="220" dirty="0"/>
              <a:t> </a:t>
            </a:r>
            <a:r>
              <a:rPr spc="-10" dirty="0"/>
              <a:t>some- </a:t>
            </a:r>
            <a:r>
              <a:rPr dirty="0"/>
              <a:t>times</a:t>
            </a:r>
            <a:r>
              <a:rPr spc="65" dirty="0"/>
              <a:t> </a:t>
            </a:r>
            <a:r>
              <a:rPr dirty="0"/>
              <a:t>occur.</a:t>
            </a:r>
            <a:r>
              <a:rPr spc="470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spc="55" dirty="0"/>
              <a:t>letters</a:t>
            </a:r>
            <a:r>
              <a:rPr spc="65" dirty="0"/>
              <a:t> </a:t>
            </a:r>
            <a:r>
              <a:rPr dirty="0"/>
              <a:t>signify</a:t>
            </a:r>
            <a:r>
              <a:rPr spc="65" dirty="0"/>
              <a:t> </a:t>
            </a:r>
            <a:r>
              <a:rPr spc="130" dirty="0"/>
              <a:t>a</a:t>
            </a:r>
            <a:r>
              <a:rPr spc="65" dirty="0"/>
              <a:t> </a:t>
            </a:r>
            <a:r>
              <a:rPr dirty="0"/>
              <a:t>neutron</a:t>
            </a:r>
            <a:r>
              <a:rPr spc="65" dirty="0"/>
              <a:t> </a:t>
            </a:r>
            <a:r>
              <a:rPr spc="75" dirty="0"/>
              <a:t>(</a:t>
            </a:r>
            <a:r>
              <a:rPr b="0" i="1" spc="75" dirty="0">
                <a:latin typeface="Bookman Old Style"/>
                <a:cs typeface="Bookman Old Style"/>
              </a:rPr>
              <a:t>n</a:t>
            </a:r>
            <a:r>
              <a:rPr spc="75" dirty="0"/>
              <a:t>),</a:t>
            </a:r>
            <a:r>
              <a:rPr spc="105" dirty="0"/>
              <a:t> </a:t>
            </a:r>
            <a:r>
              <a:rPr dirty="0"/>
              <a:t>proton</a:t>
            </a:r>
            <a:r>
              <a:rPr spc="65" dirty="0"/>
              <a:t>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p</a:t>
            </a:r>
            <a:r>
              <a:rPr dirty="0"/>
              <a:t>),</a:t>
            </a:r>
            <a:r>
              <a:rPr spc="100" dirty="0"/>
              <a:t> </a:t>
            </a:r>
            <a:r>
              <a:rPr spc="-10" dirty="0"/>
              <a:t>electron </a:t>
            </a:r>
            <a:r>
              <a:rPr dirty="0"/>
              <a:t>(</a:t>
            </a:r>
            <a:r>
              <a:rPr b="0" i="1" dirty="0">
                <a:latin typeface="Bookman Old Style"/>
                <a:cs typeface="Bookman Old Style"/>
              </a:rPr>
              <a:t>e</a:t>
            </a:r>
            <a:r>
              <a:rPr dirty="0"/>
              <a:t>),</a:t>
            </a:r>
            <a:r>
              <a:rPr spc="100" dirty="0"/>
              <a:t> </a:t>
            </a:r>
            <a:r>
              <a:rPr dirty="0"/>
              <a:t>neutrino</a:t>
            </a:r>
            <a:r>
              <a:rPr spc="85" dirty="0"/>
              <a:t> </a:t>
            </a:r>
            <a:r>
              <a:rPr spc="100" dirty="0"/>
              <a:t>(</a:t>
            </a:r>
            <a:r>
              <a:rPr b="0" i="1" spc="100" dirty="0">
                <a:latin typeface="Bookman Old Style"/>
                <a:cs typeface="Bookman Old Style"/>
              </a:rPr>
              <a:t>ν</a:t>
            </a:r>
            <a:r>
              <a:rPr spc="100" dirty="0"/>
              <a:t>),</a:t>
            </a:r>
            <a:r>
              <a:rPr spc="114" dirty="0"/>
              <a:t> </a:t>
            </a:r>
            <a:r>
              <a:rPr dirty="0"/>
              <a:t>pion</a:t>
            </a:r>
            <a:r>
              <a:rPr spc="90" dirty="0"/>
              <a:t> </a:t>
            </a:r>
            <a:r>
              <a:rPr spc="85" dirty="0"/>
              <a:t>(</a:t>
            </a:r>
            <a:r>
              <a:rPr b="0" i="1" spc="85" dirty="0">
                <a:latin typeface="Bookman Old Style"/>
                <a:cs typeface="Bookman Old Style"/>
              </a:rPr>
              <a:t>π</a:t>
            </a:r>
            <a:r>
              <a:rPr sz="3075" spc="127" baseline="24390" dirty="0"/>
              <a:t>0</a:t>
            </a:r>
            <a:r>
              <a:rPr sz="2450" spc="85" dirty="0"/>
              <a:t>),</a:t>
            </a:r>
            <a:r>
              <a:rPr sz="2450" spc="110" dirty="0"/>
              <a:t> </a:t>
            </a:r>
            <a:r>
              <a:rPr sz="2450" dirty="0"/>
              <a:t>or</a:t>
            </a:r>
            <a:r>
              <a:rPr sz="2450" spc="85" dirty="0"/>
              <a:t> </a:t>
            </a:r>
            <a:r>
              <a:rPr sz="2450" dirty="0"/>
              <a:t>neutrino</a:t>
            </a:r>
            <a:r>
              <a:rPr sz="2450" spc="80" dirty="0"/>
              <a:t> </a:t>
            </a:r>
            <a:r>
              <a:rPr sz="2450" spc="110" dirty="0"/>
              <a:t>(</a:t>
            </a:r>
            <a:r>
              <a:rPr sz="2450" b="0" i="1" spc="110" dirty="0">
                <a:latin typeface="Bookman Old Style"/>
                <a:cs typeface="Bookman Old Style"/>
              </a:rPr>
              <a:t>µ</a:t>
            </a:r>
            <a:r>
              <a:rPr sz="2450" spc="110" dirty="0"/>
              <a:t>),</a:t>
            </a:r>
            <a:r>
              <a:rPr sz="2450" spc="114" dirty="0"/>
              <a:t> </a:t>
            </a:r>
            <a:r>
              <a:rPr sz="2450" dirty="0"/>
              <a:t>or</a:t>
            </a:r>
            <a:r>
              <a:rPr sz="2450" spc="80" dirty="0"/>
              <a:t> </a:t>
            </a:r>
            <a:r>
              <a:rPr sz="2450" spc="50" dirty="0"/>
              <a:t>their</a:t>
            </a:r>
            <a:r>
              <a:rPr sz="2450" spc="85" dirty="0"/>
              <a:t> </a:t>
            </a:r>
            <a:r>
              <a:rPr sz="2450" spc="40" dirty="0"/>
              <a:t>antiparticles.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07436" y="2697860"/>
            <a:ext cx="172720" cy="0"/>
          </a:xfrm>
          <a:custGeom>
            <a:avLst/>
            <a:gdLst/>
            <a:ahLst/>
            <a:cxnLst/>
            <a:rect l="l" t="t" r="r" b="b"/>
            <a:pathLst>
              <a:path w="172719">
                <a:moveTo>
                  <a:pt x="0" y="0"/>
                </a:moveTo>
                <a:lnTo>
                  <a:pt x="172148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79151" y="3203955"/>
            <a:ext cx="172720" cy="0"/>
          </a:xfrm>
          <a:custGeom>
            <a:avLst/>
            <a:gdLst/>
            <a:ahLst/>
            <a:cxnLst/>
            <a:rect l="l" t="t" r="r" b="b"/>
            <a:pathLst>
              <a:path w="172720">
                <a:moveTo>
                  <a:pt x="0" y="0"/>
                </a:moveTo>
                <a:lnTo>
                  <a:pt x="172148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03674" y="5228361"/>
            <a:ext cx="172720" cy="0"/>
          </a:xfrm>
          <a:custGeom>
            <a:avLst/>
            <a:gdLst/>
            <a:ahLst/>
            <a:cxnLst/>
            <a:rect l="l" t="t" r="r" b="b"/>
            <a:pathLst>
              <a:path w="172720">
                <a:moveTo>
                  <a:pt x="0" y="0"/>
                </a:moveTo>
                <a:lnTo>
                  <a:pt x="172148" y="0"/>
                </a:lnTo>
              </a:path>
            </a:pathLst>
          </a:custGeom>
          <a:ln w="125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0491" y="2421628"/>
            <a:ext cx="3500754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21945" indent="-296545">
              <a:lnSpc>
                <a:spcPct val="100000"/>
              </a:lnSpc>
              <a:spcBef>
                <a:spcPts val="1140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n</a:t>
            </a:r>
            <a:r>
              <a:rPr sz="2450" b="0" i="1" spc="-8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-5" dirty="0">
                <a:latin typeface="Arial"/>
                <a:cs typeface="Arial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75" dirty="0">
                <a:latin typeface="Garamond"/>
                <a:cs typeface="Garamond"/>
              </a:rPr>
              <a:t> </a:t>
            </a:r>
            <a:r>
              <a:rPr sz="2450" b="0" i="1" spc="-220" dirty="0">
                <a:latin typeface="Bookman Old Style"/>
                <a:cs typeface="Bookman Old Style"/>
              </a:rPr>
              <a:t>e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70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  <a:p>
            <a:pPr marL="321945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0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15" dirty="0">
                <a:latin typeface="Arial"/>
                <a:cs typeface="Arial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80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220" dirty="0">
                <a:latin typeface="Bookman Old Style"/>
                <a:cs typeface="Bookman Old Style"/>
              </a:rPr>
              <a:t>e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  <a:p>
            <a:pPr marL="321945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n</a:t>
            </a:r>
            <a:r>
              <a:rPr sz="2450" b="0" i="1" spc="-5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5" dirty="0">
                <a:latin typeface="Arial"/>
                <a:cs typeface="Arial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190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220" dirty="0">
                <a:latin typeface="Bookman Old Style"/>
                <a:cs typeface="Bookman Old Style"/>
              </a:rPr>
              <a:t>e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70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  <a:p>
            <a:pPr marL="321945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95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5" dirty="0">
                <a:latin typeface="Arial"/>
                <a:cs typeface="Arial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90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baseline="24390" dirty="0">
                <a:latin typeface="Garamond"/>
                <a:cs typeface="Garamond"/>
              </a:rPr>
              <a:t>+</a:t>
            </a:r>
            <a:r>
              <a:rPr sz="3075" spc="112" baseline="243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  <a:p>
            <a:pPr marL="321945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9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5" dirty="0">
                <a:latin typeface="Arial"/>
                <a:cs typeface="Arial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baseline="24390" dirty="0">
                <a:latin typeface="Garamond"/>
                <a:cs typeface="Garamond"/>
              </a:rPr>
              <a:t>+</a:t>
            </a:r>
            <a:r>
              <a:rPr sz="3075" spc="112" baseline="243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  <a:p>
            <a:pPr marL="321945" indent="-296545">
              <a:lnSpc>
                <a:spcPct val="100000"/>
              </a:lnSpc>
              <a:spcBef>
                <a:spcPts val="1045"/>
              </a:spcBef>
              <a:buFont typeface="Garamond"/>
              <a:buAutoNum type="arabicPeriod"/>
              <a:tabLst>
                <a:tab pos="321945" algn="l"/>
              </a:tabLst>
            </a:pP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90" dirty="0">
                <a:latin typeface="Garamond"/>
                <a:cs typeface="Garamond"/>
              </a:rPr>
              <a:t> </a:t>
            </a:r>
            <a:r>
              <a:rPr sz="2450" b="0" i="1" spc="-270" dirty="0">
                <a:latin typeface="Bookman Old Style"/>
                <a:cs typeface="Bookman Old Style"/>
              </a:rPr>
              <a:t>p</a:t>
            </a:r>
            <a:r>
              <a:rPr sz="2450" b="0" i="1" spc="-45" dirty="0">
                <a:latin typeface="Bookman Old Style"/>
                <a:cs typeface="Bookman Old Style"/>
              </a:rPr>
              <a:t> </a:t>
            </a:r>
            <a:r>
              <a:rPr sz="2450" i="1" dirty="0">
                <a:latin typeface="Arial"/>
                <a:cs typeface="Arial"/>
              </a:rPr>
              <a:t>→</a:t>
            </a:r>
            <a:r>
              <a:rPr sz="2450" i="1" spc="5" dirty="0">
                <a:latin typeface="Arial"/>
                <a:cs typeface="Arial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100" dirty="0">
                <a:latin typeface="Bookman Old Style"/>
                <a:cs typeface="Bookman Old Style"/>
              </a:rPr>
              <a:t>n</a:t>
            </a:r>
            <a:r>
              <a:rPr sz="2450" b="0" i="1" spc="-18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e</a:t>
            </a:r>
            <a:r>
              <a:rPr sz="3075" baseline="24390" dirty="0">
                <a:latin typeface="Garamond"/>
                <a:cs typeface="Garamond"/>
              </a:rPr>
              <a:t>+</a:t>
            </a:r>
            <a:r>
              <a:rPr sz="3075" spc="112" baseline="243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+</a:t>
            </a:r>
            <a:r>
              <a:rPr sz="2450" spc="-65" dirty="0">
                <a:latin typeface="Garamond"/>
                <a:cs typeface="Garamond"/>
              </a:rPr>
              <a:t> </a:t>
            </a:r>
            <a:r>
              <a:rPr sz="2450" b="0" i="1" spc="-50" dirty="0">
                <a:latin typeface="Bookman Old Style"/>
                <a:cs typeface="Bookman Old Style"/>
              </a:rPr>
              <a:t>ν</a:t>
            </a:r>
            <a:endParaRPr sz="245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04770" y="2023491"/>
            <a:ext cx="99695" cy="0"/>
          </a:xfrm>
          <a:custGeom>
            <a:avLst/>
            <a:gdLst/>
            <a:ahLst/>
            <a:cxnLst/>
            <a:rect l="l" t="t" r="r" b="b"/>
            <a:pathLst>
              <a:path w="99694">
                <a:moveTo>
                  <a:pt x="0" y="0"/>
                </a:moveTo>
                <a:lnTo>
                  <a:pt x="9964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40266" y="2858566"/>
            <a:ext cx="99695" cy="0"/>
          </a:xfrm>
          <a:custGeom>
            <a:avLst/>
            <a:gdLst/>
            <a:ahLst/>
            <a:cxnLst/>
            <a:rect l="l" t="t" r="r" b="b"/>
            <a:pathLst>
              <a:path w="99694">
                <a:moveTo>
                  <a:pt x="0" y="0"/>
                </a:moveTo>
                <a:lnTo>
                  <a:pt x="9964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61957" y="6198844"/>
            <a:ext cx="99695" cy="0"/>
          </a:xfrm>
          <a:custGeom>
            <a:avLst/>
            <a:gdLst/>
            <a:ahLst/>
            <a:cxnLst/>
            <a:rect l="l" t="t" r="r" b="b"/>
            <a:pathLst>
              <a:path w="99694">
                <a:moveTo>
                  <a:pt x="0" y="0"/>
                </a:moveTo>
                <a:lnTo>
                  <a:pt x="9964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74160" y="6616369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0" y="0"/>
                </a:moveTo>
                <a:lnTo>
                  <a:pt x="99644" y="0"/>
                </a:lnTo>
              </a:path>
            </a:pathLst>
          </a:custGeom>
          <a:ln w="72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55319" y="878291"/>
            <a:ext cx="8382000" cy="5891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  <a:tabLst>
                <a:tab pos="47605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76200" marR="68580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reaction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below,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indicate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whether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reaction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sometimes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occur.</a:t>
            </a:r>
            <a:r>
              <a:rPr sz="1400" spc="4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letters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signify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neutron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n</a:t>
            </a:r>
            <a:r>
              <a:rPr sz="1400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proton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p</a:t>
            </a:r>
            <a:r>
              <a:rPr sz="1400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electron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e</a:t>
            </a:r>
            <a:r>
              <a:rPr sz="1400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neutrino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</a:t>
            </a:r>
            <a:r>
              <a:rPr sz="1400" b="0" i="1" spc="55" dirty="0">
                <a:latin typeface="Bookman Old Style"/>
                <a:cs typeface="Bookman Old Style"/>
              </a:rPr>
              <a:t>ν</a:t>
            </a:r>
            <a:r>
              <a:rPr sz="1400" spc="55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pion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b="0" i="1" dirty="0">
                <a:latin typeface="Bookman Old Style"/>
                <a:cs typeface="Bookman Old Style"/>
              </a:rPr>
              <a:t>π</a:t>
            </a:r>
            <a:r>
              <a:rPr sz="1500" baseline="27777" dirty="0">
                <a:latin typeface="Tahoma"/>
                <a:cs typeface="Tahoma"/>
              </a:rPr>
              <a:t>0</a:t>
            </a:r>
            <a:r>
              <a:rPr sz="1400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neutrino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</a:t>
            </a:r>
            <a:r>
              <a:rPr sz="1400" b="0" i="1" spc="50" dirty="0">
                <a:latin typeface="Bookman Old Style"/>
                <a:cs typeface="Bookman Old Style"/>
              </a:rPr>
              <a:t>µ</a:t>
            </a:r>
            <a:r>
              <a:rPr sz="1400" spc="50" dirty="0">
                <a:latin typeface="Times New Roman"/>
                <a:cs typeface="Times New Roman"/>
              </a:rPr>
              <a:t>),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their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antiparticles.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buFont typeface="Times New Roman"/>
              <a:buAutoNum type="arabicPeriod"/>
              <a:tabLst>
                <a:tab pos="447040" algn="l"/>
              </a:tabLst>
            </a:pPr>
            <a:r>
              <a:rPr sz="1400" b="0" i="1" dirty="0">
                <a:latin typeface="Bookman Old Style"/>
                <a:cs typeface="Bookman Old Style"/>
              </a:rPr>
              <a:t>n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105" dirty="0">
                <a:latin typeface="Bookman Old Style"/>
                <a:cs typeface="Bookman Old Style"/>
              </a:rPr>
              <a:t>e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05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Yes;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form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beta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decay.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buFont typeface="Times New Roman"/>
              <a:buAutoNum type="arabicPeriod" startAt="2"/>
              <a:tabLst>
                <a:tab pos="447040" algn="l"/>
              </a:tabLst>
            </a:pP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105" dirty="0">
                <a:latin typeface="Bookman Old Style"/>
                <a:cs typeface="Bookman Old Style"/>
              </a:rPr>
              <a:t>e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05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No;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conserve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charge.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buFont typeface="Times New Roman"/>
              <a:buAutoNum type="arabicPeriod" startAt="3"/>
              <a:tabLst>
                <a:tab pos="447040" algn="l"/>
              </a:tabLst>
            </a:pP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n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100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105" dirty="0">
                <a:latin typeface="Bookman Old Style"/>
                <a:cs typeface="Bookman Old Style"/>
              </a:rPr>
              <a:t>e</a:t>
            </a:r>
            <a:r>
              <a:rPr sz="1400" b="0" i="1" spc="-9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05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No;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conserve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lepton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number.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buFont typeface="Times New Roman"/>
              <a:buAutoNum type="arabicPeriod" startAt="4"/>
              <a:tabLst>
                <a:tab pos="447040" algn="l"/>
              </a:tabLst>
            </a:pP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e</a:t>
            </a:r>
            <a:r>
              <a:rPr sz="1500" baseline="27777" dirty="0">
                <a:latin typeface="Tahoma"/>
                <a:cs typeface="Tahoma"/>
              </a:rPr>
              <a:t>+</a:t>
            </a:r>
            <a:r>
              <a:rPr sz="1500" spc="75" baseline="27777" dirty="0">
                <a:latin typeface="Tahoma"/>
                <a:cs typeface="Tahom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10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dirty="0">
                <a:latin typeface="Times New Roman"/>
                <a:cs typeface="Times New Roman"/>
              </a:rPr>
              <a:t>No;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conserve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baryon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number.</a:t>
            </a: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spcBef>
                <a:spcPts val="1605"/>
              </a:spcBef>
              <a:buFont typeface="Times New Roman"/>
              <a:buAutoNum type="arabicPeriod" startAt="5"/>
              <a:tabLst>
                <a:tab pos="447040" algn="l"/>
              </a:tabLst>
            </a:pP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e</a:t>
            </a:r>
            <a:r>
              <a:rPr sz="1500" baseline="27777" dirty="0">
                <a:latin typeface="Tahoma"/>
                <a:cs typeface="Tahoma"/>
              </a:rPr>
              <a:t>+</a:t>
            </a:r>
            <a:r>
              <a:rPr sz="1500" spc="82" baseline="27777" dirty="0">
                <a:latin typeface="Tahoma"/>
                <a:cs typeface="Tahom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10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-25" dirty="0">
                <a:latin typeface="Times New Roman"/>
                <a:cs typeface="Times New Roman"/>
              </a:rPr>
              <a:t>Yes</a:t>
            </a:r>
            <a:endParaRPr sz="1400">
              <a:latin typeface="Times New Roman"/>
              <a:cs typeface="Times New Roman"/>
            </a:endParaRPr>
          </a:p>
          <a:p>
            <a:pPr marL="447040" indent="-212725">
              <a:lnSpc>
                <a:spcPct val="100000"/>
              </a:lnSpc>
              <a:spcBef>
                <a:spcPts val="1605"/>
              </a:spcBef>
              <a:buFont typeface="Times New Roman"/>
              <a:buAutoNum type="arabicPeriod" startAt="6"/>
              <a:tabLst>
                <a:tab pos="447040" algn="l"/>
              </a:tabLst>
            </a:pP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140" dirty="0">
                <a:latin typeface="Bookman Old Style"/>
                <a:cs typeface="Bookman Old Style"/>
              </a:rPr>
              <a:t>p</a:t>
            </a:r>
            <a:r>
              <a:rPr sz="1400" b="0" i="1" spc="-25" dirty="0">
                <a:latin typeface="Bookman Old Style"/>
                <a:cs typeface="Bookman Old Style"/>
              </a:rPr>
              <a:t> </a:t>
            </a:r>
            <a:r>
              <a:rPr sz="1400" i="1" dirty="0">
                <a:latin typeface="Arial"/>
                <a:cs typeface="Arial"/>
              </a:rPr>
              <a:t>→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30" dirty="0">
                <a:latin typeface="Bookman Old Style"/>
                <a:cs typeface="Bookman Old Style"/>
              </a:rPr>
              <a:t>n</a:t>
            </a:r>
            <a:r>
              <a:rPr sz="1400" b="0" i="1" spc="-105" dirty="0">
                <a:latin typeface="Bookman Old Style"/>
                <a:cs typeface="Bookman Old Style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dirty="0">
                <a:latin typeface="Bookman Old Style"/>
                <a:cs typeface="Bookman Old Style"/>
              </a:rPr>
              <a:t>e</a:t>
            </a:r>
            <a:r>
              <a:rPr sz="1500" baseline="27777" dirty="0">
                <a:latin typeface="Tahoma"/>
                <a:cs typeface="Tahoma"/>
              </a:rPr>
              <a:t>+</a:t>
            </a:r>
            <a:r>
              <a:rPr sz="1500" spc="82" baseline="27777" dirty="0">
                <a:latin typeface="Tahoma"/>
                <a:cs typeface="Tahoma"/>
              </a:rPr>
              <a:t> </a:t>
            </a:r>
            <a:r>
              <a:rPr sz="1400" spc="295" dirty="0">
                <a:latin typeface="Times New Roman"/>
                <a:cs typeface="Times New Roman"/>
              </a:rPr>
              <a:t>+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b="0" i="1" spc="-50" dirty="0">
                <a:latin typeface="Bookman Old Style"/>
                <a:cs typeface="Bookman Old Style"/>
              </a:rPr>
              <a:t>ν</a:t>
            </a:r>
            <a:endParaRPr sz="1400">
              <a:latin typeface="Bookman Old Style"/>
              <a:cs typeface="Bookman Old Style"/>
            </a:endParaRPr>
          </a:p>
          <a:p>
            <a:pPr marL="436245">
              <a:lnSpc>
                <a:spcPct val="100000"/>
              </a:lnSpc>
              <a:spcBef>
                <a:spcPts val="1610"/>
              </a:spcBef>
              <a:tabLst>
                <a:tab pos="139890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10" dirty="0">
                <a:latin typeface="Times New Roman"/>
                <a:cs typeface="Times New Roman"/>
              </a:rPr>
              <a:t>No.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b="0" i="1" spc="10" dirty="0">
                <a:latin typeface="Bookman Old Style"/>
                <a:cs typeface="Bookman Old Style"/>
              </a:rPr>
              <a:t>e</a:t>
            </a:r>
            <a:r>
              <a:rPr sz="1500" spc="15" baseline="27777" dirty="0">
                <a:latin typeface="Tahoma"/>
                <a:cs typeface="Tahoma"/>
              </a:rPr>
              <a:t>+</a:t>
            </a:r>
            <a:r>
              <a:rPr sz="1500" spc="337" baseline="27777" dirty="0">
                <a:latin typeface="Tahoma"/>
                <a:cs typeface="Tahoma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b="0" i="1" spc="10" dirty="0">
                <a:latin typeface="Bookman Old Style"/>
                <a:cs typeface="Bookman Old Style"/>
              </a:rPr>
              <a:t>ν</a:t>
            </a:r>
            <a:r>
              <a:rPr sz="1400" b="0" i="1" spc="170" dirty="0">
                <a:latin typeface="Bookman Old Style"/>
                <a:cs typeface="Bookman Old Style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are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85" dirty="0">
                <a:latin typeface="Times New Roman"/>
                <a:cs typeface="Times New Roman"/>
              </a:rPr>
              <a:t>both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antileptons,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so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lepton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conserved.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Is</a:t>
            </a:r>
            <a:r>
              <a:rPr spc="150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dirty="0"/>
              <a:t>fact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dirty="0"/>
              <a:t>most</a:t>
            </a:r>
            <a:r>
              <a:rPr spc="160" dirty="0"/>
              <a:t> </a:t>
            </a:r>
            <a:r>
              <a:rPr dirty="0"/>
              <a:t>people</a:t>
            </a:r>
            <a:r>
              <a:rPr spc="155" dirty="0"/>
              <a:t> </a:t>
            </a:r>
            <a:r>
              <a:rPr spc="55" dirty="0"/>
              <a:t>are</a:t>
            </a:r>
            <a:r>
              <a:rPr spc="160" dirty="0"/>
              <a:t> </a:t>
            </a:r>
            <a:r>
              <a:rPr dirty="0"/>
              <a:t>right-handed</a:t>
            </a:r>
            <a:r>
              <a:rPr spc="160" dirty="0"/>
              <a:t> </a:t>
            </a:r>
            <a:r>
              <a:rPr dirty="0"/>
              <a:t>evidence</a:t>
            </a:r>
            <a:r>
              <a:rPr spc="165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spc="130" dirty="0"/>
              <a:t>a</a:t>
            </a:r>
            <a:r>
              <a:rPr spc="165" dirty="0"/>
              <a:t> </a:t>
            </a:r>
            <a:r>
              <a:rPr spc="80" dirty="0"/>
              <a:t>parity </a:t>
            </a:r>
            <a:r>
              <a:rPr dirty="0"/>
              <a:t>violation</a:t>
            </a:r>
            <a:r>
              <a:rPr spc="275" dirty="0"/>
              <a:t> </a:t>
            </a:r>
            <a:r>
              <a:rPr dirty="0"/>
              <a:t>in</a:t>
            </a:r>
            <a:r>
              <a:rPr spc="290" dirty="0"/>
              <a:t> </a:t>
            </a:r>
            <a:r>
              <a:rPr spc="65" dirty="0"/>
              <a:t>nature?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709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13.4.</a:t>
            </a:r>
            <a:r>
              <a:rPr sz="1200" spc="229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SYMMETRIES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CONSERVATION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LAWS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Is</a:t>
            </a:r>
            <a:r>
              <a:rPr spc="150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dirty="0"/>
              <a:t>fact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dirty="0"/>
              <a:t>most</a:t>
            </a:r>
            <a:r>
              <a:rPr spc="160" dirty="0"/>
              <a:t> </a:t>
            </a:r>
            <a:r>
              <a:rPr dirty="0"/>
              <a:t>people</a:t>
            </a:r>
            <a:r>
              <a:rPr spc="155" dirty="0"/>
              <a:t> </a:t>
            </a:r>
            <a:r>
              <a:rPr spc="55" dirty="0"/>
              <a:t>are</a:t>
            </a:r>
            <a:r>
              <a:rPr spc="160" dirty="0"/>
              <a:t> </a:t>
            </a:r>
            <a:r>
              <a:rPr dirty="0"/>
              <a:t>right-handed</a:t>
            </a:r>
            <a:r>
              <a:rPr spc="160" dirty="0"/>
              <a:t> </a:t>
            </a:r>
            <a:r>
              <a:rPr dirty="0"/>
              <a:t>evidence</a:t>
            </a:r>
            <a:r>
              <a:rPr spc="165" dirty="0"/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spc="130" dirty="0"/>
              <a:t>a</a:t>
            </a:r>
            <a:r>
              <a:rPr spc="165" dirty="0"/>
              <a:t> </a:t>
            </a:r>
            <a:r>
              <a:rPr spc="80" dirty="0"/>
              <a:t>parity </a:t>
            </a:r>
            <a:r>
              <a:rPr dirty="0"/>
              <a:t>violation</a:t>
            </a:r>
            <a:r>
              <a:rPr spc="275" dirty="0"/>
              <a:t> </a:t>
            </a:r>
            <a:r>
              <a:rPr dirty="0"/>
              <a:t>in</a:t>
            </a:r>
            <a:r>
              <a:rPr spc="290" dirty="0"/>
              <a:t> </a:t>
            </a:r>
            <a:r>
              <a:rPr spc="65" dirty="0"/>
              <a:t>nature?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8267700" cy="268097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3495" marR="5080" indent="-11430" algn="just">
              <a:lnSpc>
                <a:spcPct val="101699"/>
              </a:lnSpc>
              <a:spcBef>
                <a:spcPts val="75"/>
              </a:spcBef>
            </a:pPr>
            <a:r>
              <a:rPr sz="2450" b="1" spc="55" dirty="0">
                <a:latin typeface="Book Antiqua"/>
                <a:cs typeface="Book Antiqua"/>
              </a:rPr>
              <a:t>Solution:</a:t>
            </a:r>
            <a:r>
              <a:rPr sz="2450" b="1" spc="290" dirty="0">
                <a:latin typeface="Book Antiqua"/>
                <a:cs typeface="Book Antiqua"/>
              </a:rPr>
              <a:t>  </a:t>
            </a:r>
            <a:r>
              <a:rPr sz="2450" dirty="0">
                <a:latin typeface="Garamond"/>
                <a:cs typeface="Garamond"/>
              </a:rPr>
              <a:t>No.</a:t>
            </a:r>
            <a:r>
              <a:rPr sz="2450" spc="240" dirty="0">
                <a:latin typeface="Garamond"/>
                <a:cs typeface="Garamond"/>
              </a:rPr>
              <a:t>  </a:t>
            </a:r>
            <a:r>
              <a:rPr sz="2450" spc="110" dirty="0">
                <a:latin typeface="Garamond"/>
                <a:cs typeface="Garamond"/>
              </a:rPr>
              <a:t>That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true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turned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that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laws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physics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forbid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evolution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species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left-</a:t>
            </a:r>
            <a:r>
              <a:rPr sz="2450" spc="-10" dirty="0">
                <a:latin typeface="Garamond"/>
                <a:cs typeface="Garamond"/>
              </a:rPr>
              <a:t>handed </a:t>
            </a:r>
            <a:r>
              <a:rPr sz="2450" dirty="0">
                <a:latin typeface="Garamond"/>
                <a:cs typeface="Garamond"/>
              </a:rPr>
              <a:t>bipeds.</a:t>
            </a:r>
            <a:r>
              <a:rPr sz="2450" spc="409" dirty="0">
                <a:latin typeface="Garamond"/>
                <a:cs typeface="Garamond"/>
              </a:rPr>
              <a:t> </a:t>
            </a:r>
            <a:r>
              <a:rPr sz="2450" spc="-100" dirty="0">
                <a:latin typeface="Garamond"/>
                <a:cs typeface="Garamond"/>
              </a:rPr>
              <a:t>If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either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-45" dirty="0">
                <a:latin typeface="Garamond"/>
                <a:cs typeface="Garamond"/>
              </a:rPr>
              <a:t>one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equally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likely,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-65" dirty="0">
                <a:latin typeface="Garamond"/>
                <a:cs typeface="Garamond"/>
              </a:rPr>
              <a:t>on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our</a:t>
            </a:r>
            <a:r>
              <a:rPr sz="2450" spc="-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planet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happened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this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way,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does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signal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parity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violation. </a:t>
            </a:r>
            <a:r>
              <a:rPr sz="2450" spc="55" dirty="0">
                <a:latin typeface="Garamond"/>
                <a:cs typeface="Garamond"/>
              </a:rPr>
              <a:t>While</a:t>
            </a:r>
            <a:r>
              <a:rPr sz="2450" dirty="0">
                <a:latin typeface="Garamond"/>
                <a:cs typeface="Garamond"/>
              </a:rPr>
              <a:t> we </a:t>
            </a:r>
            <a:r>
              <a:rPr sz="2450" spc="70" dirty="0">
                <a:latin typeface="Garamond"/>
                <a:cs typeface="Garamond"/>
              </a:rPr>
              <a:t>can’t</a:t>
            </a:r>
            <a:r>
              <a:rPr sz="245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prove</a:t>
            </a:r>
            <a:r>
              <a:rPr sz="2450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it,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105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 seems </a:t>
            </a:r>
            <a:r>
              <a:rPr sz="2450" spc="55" dirty="0">
                <a:latin typeface="Garamond"/>
                <a:cs typeface="Garamond"/>
              </a:rPr>
              <a:t>highly</a:t>
            </a:r>
            <a:r>
              <a:rPr sz="2450" dirty="0">
                <a:latin typeface="Garamond"/>
                <a:cs typeface="Garamond"/>
              </a:rPr>
              <a:t> unlikely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dirty="0">
                <a:latin typeface="Garamond"/>
                <a:cs typeface="Garamond"/>
              </a:rPr>
              <a:t> our </a:t>
            </a:r>
            <a:r>
              <a:rPr sz="2450" spc="-10" dirty="0">
                <a:latin typeface="Garamond"/>
                <a:cs typeface="Garamond"/>
              </a:rPr>
              <a:t>tendency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right-handed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result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spin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properties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neutrinos,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it’s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probably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random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historical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accident.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44525" y="878291"/>
            <a:ext cx="233108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287464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90" dirty="0">
                <a:latin typeface="Book Antiqua"/>
                <a:cs typeface="Book Antiqua"/>
              </a:rPr>
              <a:t>13.1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60" dirty="0">
                <a:latin typeface="Book Antiqua"/>
                <a:cs typeface="Book Antiqua"/>
              </a:rPr>
              <a:t>Forces</a:t>
            </a:r>
            <a:r>
              <a:rPr sz="1700" b="1" spc="300" dirty="0">
                <a:latin typeface="Book Antiqua"/>
                <a:cs typeface="Book Antiqua"/>
              </a:rPr>
              <a:t> </a:t>
            </a:r>
            <a:r>
              <a:rPr sz="1700" b="1" dirty="0">
                <a:latin typeface="Book Antiqua"/>
                <a:cs typeface="Book Antiqua"/>
              </a:rPr>
              <a:t>and</a:t>
            </a:r>
            <a:r>
              <a:rPr sz="1700" b="1" spc="305" dirty="0">
                <a:latin typeface="Book Antiqua"/>
                <a:cs typeface="Book Antiqua"/>
              </a:rPr>
              <a:t> </a:t>
            </a:r>
            <a:r>
              <a:rPr sz="1700" b="1" spc="70" dirty="0">
                <a:latin typeface="Book Antiqua"/>
                <a:cs typeface="Book Antiqua"/>
              </a:rPr>
              <a:t>Particles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20789" y="878291"/>
            <a:ext cx="245427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19405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90" dirty="0">
                <a:latin typeface="Book Antiqua"/>
                <a:cs typeface="Book Antiqua"/>
              </a:rPr>
              <a:t>13.5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60" dirty="0">
                <a:latin typeface="Book Antiqua"/>
                <a:cs typeface="Book Antiqua"/>
              </a:rPr>
              <a:t>Quantum</a:t>
            </a:r>
            <a:r>
              <a:rPr sz="1700" b="1" spc="225" dirty="0">
                <a:latin typeface="Book Antiqua"/>
                <a:cs typeface="Book Antiqua"/>
              </a:rPr>
              <a:t> </a:t>
            </a:r>
            <a:r>
              <a:rPr sz="1700" b="1" spc="55" dirty="0">
                <a:latin typeface="Book Antiqua"/>
                <a:cs typeface="Book Antiqua"/>
              </a:rPr>
              <a:t>Field</a:t>
            </a:r>
            <a:r>
              <a:rPr sz="1700" b="1" spc="225" dirty="0">
                <a:latin typeface="Book Antiqua"/>
                <a:cs typeface="Book Antiqua"/>
              </a:rPr>
              <a:t> </a:t>
            </a:r>
            <a:r>
              <a:rPr sz="1700" b="1" spc="60" dirty="0">
                <a:latin typeface="Book Antiqua"/>
                <a:cs typeface="Book Antiqua"/>
              </a:rPr>
              <a:t>Theory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1096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6700"/>
              </a:lnSpc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figure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below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shows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Feynman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diagram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event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tauon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antitauon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collide.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Suppose </a:t>
            </a:r>
            <a:r>
              <a:rPr sz="1400" spc="10" dirty="0">
                <a:latin typeface="Times New Roman"/>
                <a:cs typeface="Times New Roman"/>
              </a:rPr>
              <a:t>you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have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calculated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associated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particular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Feynman</a:t>
            </a:r>
            <a:r>
              <a:rPr sz="1400" spc="3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diagram.</a:t>
            </a:r>
            <a:r>
              <a:rPr sz="1400" spc="150" dirty="0">
                <a:latin typeface="Times New Roman"/>
                <a:cs typeface="Times New Roman"/>
              </a:rPr>
              <a:t>  </a:t>
            </a:r>
            <a:r>
              <a:rPr sz="1400" spc="-10" dirty="0">
                <a:latin typeface="Times New Roman"/>
                <a:cs typeface="Times New Roman"/>
              </a:rPr>
              <a:t>Which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describe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how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might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number?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apply.)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23372" y="2367841"/>
            <a:ext cx="1645924" cy="7327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32866" y="3373866"/>
            <a:ext cx="8141334" cy="2091689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269875" marR="8890" indent="-257810" algn="just">
              <a:lnSpc>
                <a:spcPct val="106700"/>
              </a:lnSpc>
              <a:spcBef>
                <a:spcPts val="20"/>
              </a:spcBef>
              <a:buAutoNum type="alphaUcPeriod"/>
              <a:tabLst>
                <a:tab pos="269875" algn="l"/>
              </a:tabLst>
            </a:pPr>
            <a:r>
              <a:rPr sz="1400" spc="10" dirty="0">
                <a:latin typeface="Times New Roman"/>
                <a:cs typeface="Times New Roman"/>
              </a:rPr>
              <a:t>Take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it.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answer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this </a:t>
            </a:r>
            <a:r>
              <a:rPr sz="1400" spc="55" dirty="0">
                <a:latin typeface="Times New Roman"/>
                <a:cs typeface="Times New Roman"/>
              </a:rPr>
              <a:t>particular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path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being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followed.</a:t>
            </a:r>
            <a:endParaRPr sz="1400">
              <a:latin typeface="Times New Roman"/>
              <a:cs typeface="Times New Roman"/>
            </a:endParaRPr>
          </a:p>
          <a:p>
            <a:pPr marL="268605" marR="5080" indent="-249554" algn="just">
              <a:lnSpc>
                <a:spcPct val="106700"/>
              </a:lnSpc>
              <a:spcBef>
                <a:spcPts val="1000"/>
              </a:spcBef>
              <a:buAutoNum type="alphaUcPeriod"/>
              <a:tabLst>
                <a:tab pos="269875" algn="l"/>
              </a:tabLst>
            </a:pPr>
            <a:r>
              <a:rPr sz="1400" spc="70" dirty="0">
                <a:latin typeface="Times New Roman"/>
                <a:cs typeface="Times New Roman"/>
              </a:rPr>
              <a:t>Find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possible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paths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lead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from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these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to 	</a:t>
            </a:r>
            <a:r>
              <a:rPr sz="1400" spc="10" dirty="0">
                <a:latin typeface="Times New Roman"/>
                <a:cs typeface="Times New Roman"/>
              </a:rPr>
              <a:t>these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final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particles.</a:t>
            </a:r>
            <a:r>
              <a:rPr sz="1400" spc="4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Add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amplitudes,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squared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result 	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such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reaction.</a:t>
            </a:r>
            <a:endParaRPr sz="1400">
              <a:latin typeface="Times New Roman"/>
              <a:cs typeface="Times New Roman"/>
            </a:endParaRPr>
          </a:p>
          <a:p>
            <a:pPr marL="269875" marR="5080" indent="-252729" algn="just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269875" algn="l"/>
              </a:tabLst>
            </a:pPr>
            <a:r>
              <a:rPr sz="1400" spc="70" dirty="0">
                <a:latin typeface="Times New Roman"/>
                <a:cs typeface="Times New Roman"/>
              </a:rPr>
              <a:t>Find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all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possible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paths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represent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annihilation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these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particles.</a:t>
            </a:r>
            <a:r>
              <a:rPr sz="1400" spc="4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Add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amplitudes,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result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is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probability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such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annihilation,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regardless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end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products.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1096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6700"/>
              </a:lnSpc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figure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below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shows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Feynman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diagram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event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tauon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antitauon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collide.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Suppose </a:t>
            </a:r>
            <a:r>
              <a:rPr sz="1400" spc="10" dirty="0">
                <a:latin typeface="Times New Roman"/>
                <a:cs typeface="Times New Roman"/>
              </a:rPr>
              <a:t>you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have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calculated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associated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with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particular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Feynman</a:t>
            </a:r>
            <a:r>
              <a:rPr sz="1400" spc="3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diagram.</a:t>
            </a:r>
            <a:r>
              <a:rPr sz="1400" spc="150" dirty="0">
                <a:latin typeface="Times New Roman"/>
                <a:cs typeface="Times New Roman"/>
              </a:rPr>
              <a:t>  </a:t>
            </a:r>
            <a:r>
              <a:rPr sz="1400" spc="-10" dirty="0">
                <a:latin typeface="Times New Roman"/>
                <a:cs typeface="Times New Roman"/>
              </a:rPr>
              <a:t>Which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describe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how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might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number?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all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apply.)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23372" y="2367841"/>
            <a:ext cx="1645924" cy="7327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7758" y="3373866"/>
            <a:ext cx="8266430" cy="255968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94970" marR="8890" indent="-257810" algn="just">
              <a:lnSpc>
                <a:spcPct val="106700"/>
              </a:lnSpc>
              <a:spcBef>
                <a:spcPts val="20"/>
              </a:spcBef>
              <a:buAutoNum type="alphaUcPeriod"/>
              <a:tabLst>
                <a:tab pos="394970" algn="l"/>
              </a:tabLst>
            </a:pPr>
            <a:r>
              <a:rPr sz="1400" spc="10" dirty="0">
                <a:latin typeface="Times New Roman"/>
                <a:cs typeface="Times New Roman"/>
              </a:rPr>
              <a:t>Take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it.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answer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this </a:t>
            </a:r>
            <a:r>
              <a:rPr sz="1400" spc="55" dirty="0">
                <a:latin typeface="Times New Roman"/>
                <a:cs typeface="Times New Roman"/>
              </a:rPr>
              <a:t>particular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path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being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followed.</a:t>
            </a:r>
            <a:endParaRPr sz="1400">
              <a:latin typeface="Times New Roman"/>
              <a:cs typeface="Times New Roman"/>
            </a:endParaRPr>
          </a:p>
          <a:p>
            <a:pPr marL="393700" marR="5080" indent="-249554" algn="just">
              <a:lnSpc>
                <a:spcPct val="106700"/>
              </a:lnSpc>
              <a:spcBef>
                <a:spcPts val="1000"/>
              </a:spcBef>
              <a:buAutoNum type="alphaUcPeriod"/>
              <a:tabLst>
                <a:tab pos="394970" algn="l"/>
              </a:tabLst>
            </a:pPr>
            <a:r>
              <a:rPr sz="1400" spc="70" dirty="0">
                <a:latin typeface="Times New Roman"/>
                <a:cs typeface="Times New Roman"/>
              </a:rPr>
              <a:t>Find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amplitudes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all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possible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paths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lead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from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these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to 	</a:t>
            </a:r>
            <a:r>
              <a:rPr sz="1400" spc="10" dirty="0">
                <a:latin typeface="Times New Roman"/>
                <a:cs typeface="Times New Roman"/>
              </a:rPr>
              <a:t>these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final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particles.</a:t>
            </a:r>
            <a:r>
              <a:rPr sz="1400" spc="4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Add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amplitudes,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squared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result 	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such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reaction.</a:t>
            </a:r>
            <a:endParaRPr sz="1400">
              <a:latin typeface="Times New Roman"/>
              <a:cs typeface="Times New Roman"/>
            </a:endParaRPr>
          </a:p>
          <a:p>
            <a:pPr marL="394970" marR="5080" indent="-252729" algn="just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spc="70" dirty="0">
                <a:latin typeface="Times New Roman"/>
                <a:cs typeface="Times New Roman"/>
              </a:rPr>
              <a:t>Find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amplitudes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for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all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possible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paths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represent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annihilation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these </a:t>
            </a:r>
            <a:r>
              <a:rPr sz="1400" spc="65" dirty="0">
                <a:latin typeface="Times New Roman"/>
                <a:cs typeface="Times New Roman"/>
              </a:rPr>
              <a:t>starting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particles.</a:t>
            </a:r>
            <a:r>
              <a:rPr sz="1400" spc="4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Add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probability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amplitudes,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squared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magnitude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result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is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probability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such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annihilation,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regardless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end</a:t>
            </a:r>
            <a:r>
              <a:rPr sz="1400" spc="17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products.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97472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5" dirty="0">
                <a:latin typeface="Times New Roman"/>
                <a:cs typeface="Times New Roman"/>
              </a:rPr>
              <a:t>B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470910" algn="l"/>
              </a:tabLst>
            </a:pPr>
            <a:r>
              <a:rPr dirty="0"/>
              <a:t>In</a:t>
            </a:r>
            <a:r>
              <a:rPr spc="285" dirty="0"/>
              <a:t> </a:t>
            </a:r>
            <a:r>
              <a:rPr spc="50" dirty="0"/>
              <a:t>Figure</a:t>
            </a:r>
            <a:r>
              <a:rPr spc="300" dirty="0"/>
              <a:t> </a:t>
            </a:r>
            <a:r>
              <a:rPr dirty="0"/>
              <a:t>13.10</a:t>
            </a:r>
            <a:r>
              <a:rPr spc="295" dirty="0"/>
              <a:t> </a:t>
            </a:r>
            <a:r>
              <a:rPr dirty="0"/>
              <a:t>on</a:t>
            </a:r>
            <a:r>
              <a:rPr spc="300" dirty="0"/>
              <a:t> </a:t>
            </a:r>
            <a:r>
              <a:rPr dirty="0"/>
              <a:t>p.</a:t>
            </a:r>
            <a:r>
              <a:rPr spc="295" dirty="0"/>
              <a:t> </a:t>
            </a:r>
            <a:r>
              <a:rPr dirty="0"/>
              <a:t>634,</a:t>
            </a:r>
            <a:r>
              <a:rPr spc="330" dirty="0"/>
              <a:t> </a:t>
            </a:r>
            <a:r>
              <a:rPr dirty="0"/>
              <a:t>which</a:t>
            </a:r>
            <a:r>
              <a:rPr spc="295" dirty="0"/>
              <a:t> </a:t>
            </a:r>
            <a:r>
              <a:rPr dirty="0"/>
              <a:t>particles</a:t>
            </a:r>
            <a:r>
              <a:rPr spc="295" dirty="0"/>
              <a:t> </a:t>
            </a:r>
            <a:r>
              <a:rPr spc="55" dirty="0"/>
              <a:t>are</a:t>
            </a:r>
            <a:r>
              <a:rPr spc="300" dirty="0"/>
              <a:t> </a:t>
            </a:r>
            <a:r>
              <a:rPr dirty="0"/>
              <a:t>present</a:t>
            </a:r>
            <a:r>
              <a:rPr spc="295" dirty="0"/>
              <a:t> </a:t>
            </a:r>
            <a:r>
              <a:rPr spc="145" dirty="0"/>
              <a:t>at</a:t>
            </a:r>
            <a:r>
              <a:rPr spc="300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spc="-25" dirty="0"/>
              <a:t>be- </a:t>
            </a:r>
            <a:r>
              <a:rPr dirty="0"/>
              <a:t>ginning</a:t>
            </a:r>
            <a:r>
              <a:rPr spc="170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spc="-10" dirty="0"/>
              <a:t>interaction?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042037"/>
            <a:ext cx="3684904" cy="3062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(</a:t>
            </a:r>
            <a:r>
              <a:rPr sz="2450" b="0" i="1" spc="95" dirty="0">
                <a:latin typeface="Bookman Old Style"/>
                <a:cs typeface="Bookman Old Style"/>
              </a:rPr>
              <a:t>µ</a:t>
            </a:r>
            <a:r>
              <a:rPr sz="2450" spc="9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muon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neutrino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(</a:t>
            </a:r>
            <a:r>
              <a:rPr sz="2450" b="0" i="1" spc="45" dirty="0">
                <a:latin typeface="Bookman Old Style"/>
                <a:cs typeface="Bookman Old Style"/>
              </a:rPr>
              <a:t>ν</a:t>
            </a:r>
            <a:r>
              <a:rPr sz="3075" b="0" i="1" spc="67" baseline="-9485" dirty="0">
                <a:latin typeface="Bookman Old Style"/>
                <a:cs typeface="Bookman Old Style"/>
              </a:rPr>
              <a:t>µ</a:t>
            </a:r>
            <a:r>
              <a:rPr sz="2450" spc="4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W</a:t>
            </a:r>
            <a:r>
              <a:rPr sz="2450" b="0" i="1" spc="35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boson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W</a:t>
            </a:r>
            <a:r>
              <a:rPr sz="2450" b="0" i="1" spc="-400" dirty="0">
                <a:latin typeface="Bookman Old Style"/>
                <a:cs typeface="Bookman Old Style"/>
              </a:rPr>
              <a:t> </a:t>
            </a:r>
            <a:r>
              <a:rPr sz="3075" spc="209" baseline="24390" dirty="0">
                <a:latin typeface="Garamond"/>
                <a:cs typeface="Garamond"/>
              </a:rPr>
              <a:t>+</a:t>
            </a:r>
            <a:r>
              <a:rPr sz="2450" spc="140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neutrino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ν</a:t>
            </a:r>
            <a:r>
              <a:rPr sz="3075" b="0" i="1" spc="-30" baseline="-9485" dirty="0">
                <a:latin typeface="Bookman Old Style"/>
                <a:cs typeface="Bookman Old Style"/>
              </a:rPr>
              <a:t>e</a:t>
            </a:r>
            <a:r>
              <a:rPr sz="2450" spc="-20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121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(</a:t>
            </a:r>
            <a:r>
              <a:rPr sz="2450" b="0" i="1" spc="-25" dirty="0">
                <a:latin typeface="Bookman Old Style"/>
                <a:cs typeface="Bookman Old Style"/>
              </a:rPr>
              <a:t>e</a:t>
            </a:r>
            <a:r>
              <a:rPr sz="2450" spc="-2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1211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dirty="0">
                <a:latin typeface="Garamond"/>
                <a:cs typeface="Garamond"/>
              </a:rPr>
              <a:t>none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470910" algn="l"/>
              </a:tabLst>
            </a:pPr>
            <a:r>
              <a:rPr dirty="0"/>
              <a:t>In</a:t>
            </a:r>
            <a:r>
              <a:rPr spc="285" dirty="0"/>
              <a:t> </a:t>
            </a:r>
            <a:r>
              <a:rPr spc="50" dirty="0"/>
              <a:t>Figure</a:t>
            </a:r>
            <a:r>
              <a:rPr spc="300" dirty="0"/>
              <a:t> </a:t>
            </a:r>
            <a:r>
              <a:rPr dirty="0"/>
              <a:t>13.10</a:t>
            </a:r>
            <a:r>
              <a:rPr spc="295" dirty="0"/>
              <a:t> </a:t>
            </a:r>
            <a:r>
              <a:rPr dirty="0"/>
              <a:t>on</a:t>
            </a:r>
            <a:r>
              <a:rPr spc="300" dirty="0"/>
              <a:t> </a:t>
            </a:r>
            <a:r>
              <a:rPr dirty="0"/>
              <a:t>p.</a:t>
            </a:r>
            <a:r>
              <a:rPr spc="295" dirty="0"/>
              <a:t> </a:t>
            </a:r>
            <a:r>
              <a:rPr dirty="0"/>
              <a:t>634,</a:t>
            </a:r>
            <a:r>
              <a:rPr spc="330" dirty="0"/>
              <a:t> </a:t>
            </a:r>
            <a:r>
              <a:rPr dirty="0"/>
              <a:t>which</a:t>
            </a:r>
            <a:r>
              <a:rPr spc="295" dirty="0"/>
              <a:t> </a:t>
            </a:r>
            <a:r>
              <a:rPr dirty="0"/>
              <a:t>particles</a:t>
            </a:r>
            <a:r>
              <a:rPr spc="295" dirty="0"/>
              <a:t> </a:t>
            </a:r>
            <a:r>
              <a:rPr spc="55" dirty="0"/>
              <a:t>are</a:t>
            </a:r>
            <a:r>
              <a:rPr spc="300" dirty="0"/>
              <a:t> </a:t>
            </a:r>
            <a:r>
              <a:rPr dirty="0"/>
              <a:t>present</a:t>
            </a:r>
            <a:r>
              <a:rPr spc="295" dirty="0"/>
              <a:t> </a:t>
            </a:r>
            <a:r>
              <a:rPr spc="145" dirty="0"/>
              <a:t>at</a:t>
            </a:r>
            <a:r>
              <a:rPr spc="300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spc="-25" dirty="0"/>
              <a:t>be- </a:t>
            </a:r>
            <a:r>
              <a:rPr dirty="0"/>
              <a:t>ginning</a:t>
            </a:r>
            <a:r>
              <a:rPr spc="170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the</a:t>
            </a:r>
            <a:r>
              <a:rPr spc="185" dirty="0"/>
              <a:t> </a:t>
            </a:r>
            <a:r>
              <a:rPr spc="-10" dirty="0"/>
              <a:t>interaction?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042037"/>
            <a:ext cx="3710304" cy="368236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(</a:t>
            </a:r>
            <a:r>
              <a:rPr sz="2450" b="0" i="1" spc="95" dirty="0">
                <a:latin typeface="Bookman Old Style"/>
                <a:cs typeface="Bookman Old Style"/>
              </a:rPr>
              <a:t>µ</a:t>
            </a:r>
            <a:r>
              <a:rPr sz="2450" spc="9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muon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neutrino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(</a:t>
            </a:r>
            <a:r>
              <a:rPr sz="2450" b="0" i="1" spc="45" dirty="0">
                <a:latin typeface="Bookman Old Style"/>
                <a:cs typeface="Bookman Old Style"/>
              </a:rPr>
              <a:t>ν</a:t>
            </a:r>
            <a:r>
              <a:rPr sz="3075" b="0" i="1" spc="67" baseline="-9485" dirty="0">
                <a:latin typeface="Bookman Old Style"/>
                <a:cs typeface="Bookman Old Style"/>
              </a:rPr>
              <a:t>µ</a:t>
            </a:r>
            <a:r>
              <a:rPr sz="2450" spc="4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b="0" i="1" dirty="0">
                <a:latin typeface="Bookman Old Style"/>
                <a:cs typeface="Bookman Old Style"/>
              </a:rPr>
              <a:t>W</a:t>
            </a:r>
            <a:r>
              <a:rPr sz="2450" b="0" i="1" spc="35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boson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W</a:t>
            </a:r>
            <a:r>
              <a:rPr sz="2450" b="0" i="1" spc="-400" dirty="0">
                <a:latin typeface="Bookman Old Style"/>
                <a:cs typeface="Bookman Old Style"/>
              </a:rPr>
              <a:t> </a:t>
            </a:r>
            <a:r>
              <a:rPr sz="3075" spc="209" baseline="24390" dirty="0">
                <a:latin typeface="Garamond"/>
                <a:cs typeface="Garamond"/>
              </a:rPr>
              <a:t>+</a:t>
            </a:r>
            <a:r>
              <a:rPr sz="2450" spc="140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neutrino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(</a:t>
            </a:r>
            <a:r>
              <a:rPr sz="2450" b="0" i="1" spc="-20" dirty="0">
                <a:latin typeface="Bookman Old Style"/>
                <a:cs typeface="Bookman Old Style"/>
              </a:rPr>
              <a:t>ν</a:t>
            </a:r>
            <a:r>
              <a:rPr sz="3075" b="0" i="1" spc="-30" baseline="-9485" dirty="0">
                <a:latin typeface="Bookman Old Style"/>
                <a:cs typeface="Bookman Old Style"/>
              </a:rPr>
              <a:t>e</a:t>
            </a:r>
            <a:r>
              <a:rPr sz="2450" spc="-20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248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(</a:t>
            </a:r>
            <a:r>
              <a:rPr sz="2450" b="0" i="1" spc="-25" dirty="0">
                <a:latin typeface="Bookman Old Style"/>
                <a:cs typeface="Bookman Old Style"/>
              </a:rPr>
              <a:t>e</a:t>
            </a:r>
            <a:r>
              <a:rPr sz="2450" spc="-25" dirty="0">
                <a:latin typeface="Garamond"/>
                <a:cs typeface="Garamond"/>
              </a:rPr>
              <a:t>)</a:t>
            </a:r>
            <a:endParaRPr sz="2450">
              <a:latin typeface="Garamond"/>
              <a:cs typeface="Garamond"/>
            </a:endParaRPr>
          </a:p>
          <a:p>
            <a:pPr marL="42481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dirty="0">
                <a:latin typeface="Garamond"/>
                <a:cs typeface="Garamond"/>
              </a:rPr>
              <a:t>none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</a:t>
            </a:r>
            <a:endParaRPr sz="2450">
              <a:latin typeface="Garamond"/>
              <a:cs typeface="Garamond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0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best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describes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interaction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vertex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labeled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figure?</a:t>
            </a:r>
            <a:r>
              <a:rPr sz="1400" spc="3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1705521"/>
            <a:ext cx="3033712" cy="12801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30351" y="3485753"/>
            <a:ext cx="7331075" cy="130746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71780" indent="-257175">
              <a:lnSpc>
                <a:spcPct val="100000"/>
              </a:lnSpc>
              <a:spcBef>
                <a:spcPts val="135"/>
              </a:spcBef>
              <a:buAutoNum type="alphaUcPeriod"/>
              <a:tabLst>
                <a:tab pos="27178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emits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photon.</a:t>
            </a:r>
            <a:endParaRPr sz="1400">
              <a:latin typeface="Times New Roman"/>
              <a:cs typeface="Times New Roman"/>
            </a:endParaRPr>
          </a:p>
          <a:p>
            <a:pPr marL="271780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271780" algn="l"/>
              </a:tabLst>
            </a:pPr>
            <a:r>
              <a:rPr sz="1400" spc="10" dirty="0">
                <a:latin typeface="Times New Roman"/>
                <a:cs typeface="Times New Roman"/>
              </a:rPr>
              <a:t>Two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collide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annihilate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each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other,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releasing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their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energy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photon.</a:t>
            </a:r>
            <a:endParaRPr sz="1400">
              <a:latin typeface="Times New Roman"/>
              <a:cs typeface="Times New Roman"/>
            </a:endParaRPr>
          </a:p>
          <a:p>
            <a:pPr marL="271780" indent="-25209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27178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photon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pair-produces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particles.</a:t>
            </a:r>
            <a:endParaRPr sz="1400">
              <a:latin typeface="Times New Roman"/>
              <a:cs typeface="Times New Roman"/>
            </a:endParaRPr>
          </a:p>
          <a:p>
            <a:pPr marL="272415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272415" algn="l"/>
              </a:tabLst>
            </a:pP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exert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repulsive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causes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them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accelerate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away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other.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0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best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describes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interaction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vertex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labeled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figure?</a:t>
            </a:r>
            <a:r>
              <a:rPr sz="1400" spc="3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1705521"/>
            <a:ext cx="3033712" cy="12801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7758" y="3485753"/>
            <a:ext cx="7453630" cy="17754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94970" indent="-257175">
              <a:lnSpc>
                <a:spcPct val="100000"/>
              </a:lnSpc>
              <a:spcBef>
                <a:spcPts val="135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emits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photon.</a:t>
            </a:r>
            <a:endParaRPr sz="1400">
              <a:latin typeface="Times New Roman"/>
              <a:cs typeface="Times New Roman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10" dirty="0">
                <a:latin typeface="Times New Roman"/>
                <a:cs typeface="Times New Roman"/>
              </a:rPr>
              <a:t>Two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particles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collide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annihilate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each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other,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releasing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their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energy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as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photon.</a:t>
            </a:r>
            <a:endParaRPr sz="1400">
              <a:latin typeface="Times New Roman"/>
              <a:cs typeface="Times New Roman"/>
            </a:endParaRPr>
          </a:p>
          <a:p>
            <a:pPr marL="394335" indent="-252095">
              <a:lnSpc>
                <a:spcPct val="100000"/>
              </a:lnSpc>
              <a:spcBef>
                <a:spcPts val="1105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photon</a:t>
            </a:r>
            <a:r>
              <a:rPr sz="1400" spc="2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pair-produces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particles.</a:t>
            </a:r>
            <a:endParaRPr sz="1400">
              <a:latin typeface="Times New Roman"/>
              <a:cs typeface="Times New Roman"/>
            </a:endParaRPr>
          </a:p>
          <a:p>
            <a:pPr marL="394970" indent="-25971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Times New Roman"/>
                <a:cs typeface="Times New Roman"/>
              </a:rPr>
              <a:t>Two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exert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repulsive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causes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them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accelerate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away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other.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97472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-50" dirty="0">
                <a:latin typeface="Times New Roman"/>
                <a:cs typeface="Times New Roman"/>
              </a:rPr>
              <a:t>A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108325" algn="l"/>
              </a:tabLst>
            </a:pPr>
            <a:r>
              <a:rPr dirty="0"/>
              <a:t>Which</a:t>
            </a:r>
            <a:r>
              <a:rPr spc="125" dirty="0"/>
              <a:t> </a:t>
            </a:r>
            <a:r>
              <a:rPr spc="-35" dirty="0"/>
              <a:t>of</a:t>
            </a:r>
            <a:r>
              <a:rPr spc="130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10" dirty="0"/>
              <a:t>following</a:t>
            </a:r>
            <a:r>
              <a:rPr spc="125" dirty="0"/>
              <a:t> </a:t>
            </a:r>
            <a:r>
              <a:rPr spc="50" dirty="0"/>
              <a:t>best</a:t>
            </a:r>
            <a:r>
              <a:rPr spc="125" dirty="0"/>
              <a:t> </a:t>
            </a:r>
            <a:r>
              <a:rPr dirty="0"/>
              <a:t>describes</a:t>
            </a:r>
            <a:r>
              <a:rPr spc="125" dirty="0"/>
              <a:t> </a:t>
            </a:r>
            <a:r>
              <a:rPr dirty="0"/>
              <a:t>the</a:t>
            </a:r>
            <a:r>
              <a:rPr spc="130" dirty="0"/>
              <a:t> </a:t>
            </a:r>
            <a:r>
              <a:rPr dirty="0"/>
              <a:t>interaction</a:t>
            </a:r>
            <a:r>
              <a:rPr spc="120" dirty="0"/>
              <a:t> </a:t>
            </a:r>
            <a:r>
              <a:rPr spc="145" dirty="0"/>
              <a:t>at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10" dirty="0"/>
              <a:t>vertex </a:t>
            </a:r>
            <a:r>
              <a:rPr dirty="0"/>
              <a:t>labeled</a:t>
            </a:r>
            <a:r>
              <a:rPr spc="215" dirty="0"/>
              <a:t> </a:t>
            </a:r>
            <a:r>
              <a:rPr dirty="0"/>
              <a:t>D</a:t>
            </a:r>
            <a:r>
              <a:rPr spc="220" dirty="0"/>
              <a:t> </a:t>
            </a:r>
            <a:r>
              <a:rPr dirty="0"/>
              <a:t>in</a:t>
            </a:r>
            <a:r>
              <a:rPr spc="225" dirty="0"/>
              <a:t> </a:t>
            </a:r>
            <a:r>
              <a:rPr dirty="0"/>
              <a:t>the</a:t>
            </a:r>
            <a:r>
              <a:rPr spc="225" dirty="0"/>
              <a:t> </a:t>
            </a:r>
            <a:r>
              <a:rPr spc="-10" dirty="0"/>
              <a:t>figure?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2184768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5137" y="3822984"/>
            <a:ext cx="8258175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particle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emits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386715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collide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other,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their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exert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repulsive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accel- 	</a:t>
            </a:r>
            <a:r>
              <a:rPr sz="2450" spc="60" dirty="0">
                <a:latin typeface="Garamond"/>
                <a:cs typeface="Garamond"/>
              </a:rPr>
              <a:t>erate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108325" algn="l"/>
              </a:tabLst>
            </a:pPr>
            <a:r>
              <a:rPr dirty="0"/>
              <a:t>Which</a:t>
            </a:r>
            <a:r>
              <a:rPr spc="125" dirty="0"/>
              <a:t> </a:t>
            </a:r>
            <a:r>
              <a:rPr spc="-35" dirty="0"/>
              <a:t>of</a:t>
            </a:r>
            <a:r>
              <a:rPr spc="130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10" dirty="0"/>
              <a:t>following</a:t>
            </a:r>
            <a:r>
              <a:rPr spc="125" dirty="0"/>
              <a:t> </a:t>
            </a:r>
            <a:r>
              <a:rPr spc="50" dirty="0"/>
              <a:t>best</a:t>
            </a:r>
            <a:r>
              <a:rPr spc="125" dirty="0"/>
              <a:t> </a:t>
            </a:r>
            <a:r>
              <a:rPr dirty="0"/>
              <a:t>describes</a:t>
            </a:r>
            <a:r>
              <a:rPr spc="125" dirty="0"/>
              <a:t> </a:t>
            </a:r>
            <a:r>
              <a:rPr dirty="0"/>
              <a:t>the</a:t>
            </a:r>
            <a:r>
              <a:rPr spc="130" dirty="0"/>
              <a:t> </a:t>
            </a:r>
            <a:r>
              <a:rPr dirty="0"/>
              <a:t>interaction</a:t>
            </a:r>
            <a:r>
              <a:rPr spc="120" dirty="0"/>
              <a:t> </a:t>
            </a:r>
            <a:r>
              <a:rPr spc="145" dirty="0"/>
              <a:t>at</a:t>
            </a:r>
            <a:r>
              <a:rPr spc="125" dirty="0"/>
              <a:t> </a:t>
            </a:r>
            <a:r>
              <a:rPr dirty="0"/>
              <a:t>the</a:t>
            </a:r>
            <a:r>
              <a:rPr spc="125" dirty="0"/>
              <a:t> </a:t>
            </a:r>
            <a:r>
              <a:rPr spc="-10" dirty="0"/>
              <a:t>vertex </a:t>
            </a:r>
            <a:r>
              <a:rPr dirty="0"/>
              <a:t>labeled</a:t>
            </a:r>
            <a:r>
              <a:rPr spc="215" dirty="0"/>
              <a:t> </a:t>
            </a:r>
            <a:r>
              <a:rPr dirty="0"/>
              <a:t>D</a:t>
            </a:r>
            <a:r>
              <a:rPr spc="220" dirty="0"/>
              <a:t> </a:t>
            </a:r>
            <a:r>
              <a:rPr dirty="0"/>
              <a:t>in</a:t>
            </a:r>
            <a:r>
              <a:rPr spc="225" dirty="0"/>
              <a:t> </a:t>
            </a:r>
            <a:r>
              <a:rPr dirty="0"/>
              <a:t>the</a:t>
            </a:r>
            <a:r>
              <a:rPr spc="225" dirty="0"/>
              <a:t> </a:t>
            </a:r>
            <a:r>
              <a:rPr spc="-10" dirty="0"/>
              <a:t>figure?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2184768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3822984"/>
            <a:ext cx="8265795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particle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emits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collide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other,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their 	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exert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repulsive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causes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accel- 	</a:t>
            </a:r>
            <a:r>
              <a:rPr sz="2450" spc="60" dirty="0">
                <a:latin typeface="Garamond"/>
                <a:cs typeface="Garamond"/>
              </a:rPr>
              <a:t>erate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117590" algn="l"/>
              </a:tabLst>
            </a:pPr>
            <a:r>
              <a:rPr dirty="0"/>
              <a:t>Which</a:t>
            </a:r>
            <a:r>
              <a:rPr spc="440" dirty="0"/>
              <a:t> </a:t>
            </a:r>
            <a:r>
              <a:rPr dirty="0"/>
              <a:t>of</a:t>
            </a:r>
            <a:r>
              <a:rPr spc="440" dirty="0"/>
              <a:t> </a:t>
            </a:r>
            <a:r>
              <a:rPr dirty="0"/>
              <a:t>the</a:t>
            </a:r>
            <a:r>
              <a:rPr spc="440" dirty="0"/>
              <a:t> </a:t>
            </a:r>
            <a:r>
              <a:rPr dirty="0"/>
              <a:t>following</a:t>
            </a:r>
            <a:r>
              <a:rPr spc="440" dirty="0"/>
              <a:t> </a:t>
            </a:r>
            <a:r>
              <a:rPr spc="50" dirty="0"/>
              <a:t>best</a:t>
            </a:r>
            <a:r>
              <a:rPr spc="434" dirty="0"/>
              <a:t> </a:t>
            </a:r>
            <a:r>
              <a:rPr dirty="0"/>
              <a:t>describes</a:t>
            </a:r>
            <a:r>
              <a:rPr spc="440" dirty="0"/>
              <a:t> </a:t>
            </a:r>
            <a:r>
              <a:rPr dirty="0"/>
              <a:t>the</a:t>
            </a:r>
            <a:r>
              <a:rPr spc="434" dirty="0"/>
              <a:t> </a:t>
            </a:r>
            <a:r>
              <a:rPr dirty="0"/>
              <a:t>relationships</a:t>
            </a:r>
            <a:r>
              <a:rPr spc="440" dirty="0"/>
              <a:t> </a:t>
            </a:r>
            <a:r>
              <a:rPr spc="-10" dirty="0"/>
              <a:t>between </a:t>
            </a:r>
            <a:r>
              <a:rPr dirty="0"/>
              <a:t>the</a:t>
            </a:r>
            <a:r>
              <a:rPr spc="155" dirty="0"/>
              <a:t> </a:t>
            </a:r>
            <a:r>
              <a:rPr b="0" i="1" spc="-80" dirty="0">
                <a:latin typeface="Bookman Old Style"/>
                <a:cs typeface="Bookman Old Style"/>
              </a:rPr>
              <a:t>times</a:t>
            </a:r>
            <a:r>
              <a:rPr b="0" i="1" spc="250" dirty="0">
                <a:latin typeface="Bookman Old Style"/>
                <a:cs typeface="Bookman Old Style"/>
              </a:rPr>
              <a:t> </a:t>
            </a:r>
            <a:r>
              <a:rPr dirty="0"/>
              <a:t>of</a:t>
            </a:r>
            <a:r>
              <a:rPr spc="160" dirty="0"/>
              <a:t> </a:t>
            </a:r>
            <a:r>
              <a:rPr dirty="0"/>
              <a:t>the</a:t>
            </a:r>
            <a:r>
              <a:rPr spc="165" dirty="0"/>
              <a:t> </a:t>
            </a:r>
            <a:r>
              <a:rPr dirty="0"/>
              <a:t>four</a:t>
            </a:r>
            <a:r>
              <a:rPr spc="160" dirty="0"/>
              <a:t> </a:t>
            </a:r>
            <a:r>
              <a:rPr dirty="0"/>
              <a:t>interactions</a:t>
            </a:r>
            <a:r>
              <a:rPr spc="160" dirty="0"/>
              <a:t> </a:t>
            </a:r>
            <a:r>
              <a:rPr dirty="0"/>
              <a:t>in</a:t>
            </a:r>
            <a:r>
              <a:rPr spc="160" dirty="0"/>
              <a:t> </a:t>
            </a:r>
            <a:r>
              <a:rPr dirty="0"/>
              <a:t>the</a:t>
            </a:r>
            <a:r>
              <a:rPr spc="165" dirty="0"/>
              <a:t> </a:t>
            </a:r>
            <a:r>
              <a:rPr spc="-10" dirty="0"/>
              <a:t>figure?</a:t>
            </a:r>
            <a:r>
              <a:rPr dirty="0"/>
              <a:t>	(Choose</a:t>
            </a:r>
            <a:r>
              <a:rPr spc="180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2184768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9315" y="3951336"/>
            <a:ext cx="8256270" cy="33134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635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diagram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contains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information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about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times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these 	interactions.</a:t>
            </a:r>
            <a:endParaRPr sz="2450">
              <a:latin typeface="Garamond"/>
              <a:cs typeface="Garamond"/>
            </a:endParaRPr>
          </a:p>
          <a:p>
            <a:pPr marL="382270" marR="508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interactions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happen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alphabetical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order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(A,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then 	</a:t>
            </a:r>
            <a:r>
              <a:rPr sz="2450" spc="80" dirty="0">
                <a:latin typeface="Garamond"/>
                <a:cs typeface="Garamond"/>
              </a:rPr>
              <a:t>C,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D),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information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about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time 	</a:t>
            </a:r>
            <a:r>
              <a:rPr sz="2450" dirty="0">
                <a:latin typeface="Garamond"/>
                <a:cs typeface="Garamond"/>
              </a:rPr>
              <a:t>elapsed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them.</a:t>
            </a:r>
            <a:endParaRPr sz="2450">
              <a:latin typeface="Garamond"/>
              <a:cs typeface="Garamond"/>
            </a:endParaRPr>
          </a:p>
          <a:p>
            <a:pPr marL="382270" marR="5715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interactions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happen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alphabetical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order.</a:t>
            </a:r>
            <a:r>
              <a:rPr sz="2450" spc="5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lapse 	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3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C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longer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lapse 	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Event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B.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05815" algn="l"/>
              </a:tabLst>
            </a:pPr>
            <a:r>
              <a:rPr dirty="0"/>
              <a:t>Which</a:t>
            </a:r>
            <a:r>
              <a:rPr spc="285" dirty="0"/>
              <a:t> </a:t>
            </a:r>
            <a:r>
              <a:rPr dirty="0"/>
              <a:t>of</a:t>
            </a:r>
            <a:r>
              <a:rPr spc="295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dirty="0"/>
              <a:t>following</a:t>
            </a:r>
            <a:r>
              <a:rPr spc="300" dirty="0"/>
              <a:t> </a:t>
            </a:r>
            <a:r>
              <a:rPr dirty="0"/>
              <a:t>describes</a:t>
            </a:r>
            <a:r>
              <a:rPr spc="290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dirty="0"/>
              <a:t>net</a:t>
            </a:r>
            <a:r>
              <a:rPr spc="300" dirty="0"/>
              <a:t> </a:t>
            </a:r>
            <a:r>
              <a:rPr dirty="0"/>
              <a:t>force</a:t>
            </a:r>
            <a:r>
              <a:rPr spc="290" dirty="0"/>
              <a:t> </a:t>
            </a:r>
            <a:r>
              <a:rPr dirty="0"/>
              <a:t>between</a:t>
            </a:r>
            <a:r>
              <a:rPr spc="295" dirty="0"/>
              <a:t> </a:t>
            </a:r>
            <a:r>
              <a:rPr dirty="0"/>
              <a:t>two</a:t>
            </a:r>
            <a:r>
              <a:rPr spc="300" dirty="0"/>
              <a:t> </a:t>
            </a:r>
            <a:r>
              <a:rPr spc="-20" dirty="0"/>
              <a:t>pro- </a:t>
            </a:r>
            <a:r>
              <a:rPr spc="-10" dirty="0"/>
              <a:t>tons?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59445" cy="280924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always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repulsive.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always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attractive.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734060" algn="l"/>
                <a:tab pos="1058545" algn="l"/>
                <a:tab pos="2294890" algn="l"/>
                <a:tab pos="2682875" algn="l"/>
                <a:tab pos="3455670" algn="l"/>
                <a:tab pos="4726305" algn="l"/>
                <a:tab pos="5324475" algn="l"/>
                <a:tab pos="6670675" algn="l"/>
                <a:tab pos="7059295" algn="l"/>
                <a:tab pos="7797800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repulsive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short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distances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attractive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large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dis- 	</a:t>
            </a:r>
            <a:r>
              <a:rPr sz="2450" spc="-10" dirty="0">
                <a:latin typeface="Garamond"/>
                <a:cs typeface="Garamond"/>
              </a:rPr>
              <a:t>tances.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734060" algn="l"/>
                <a:tab pos="1058545" algn="l"/>
                <a:tab pos="2405380" algn="l"/>
                <a:tab pos="2793365" algn="l"/>
                <a:tab pos="3566160" algn="l"/>
                <a:tab pos="4836795" algn="l"/>
                <a:tab pos="5434965" algn="l"/>
                <a:tab pos="6671309" algn="l"/>
                <a:tab pos="7059295" algn="l"/>
                <a:tab pos="7797800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attractive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short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distances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repulsive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large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dis- 	</a:t>
            </a:r>
            <a:r>
              <a:rPr sz="2450" spc="-10" dirty="0">
                <a:latin typeface="Garamond"/>
                <a:cs typeface="Garamond"/>
              </a:rPr>
              <a:t>tances.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868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6985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Which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following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best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describes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relationships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between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b="0" i="1" spc="-35" dirty="0">
                <a:latin typeface="Bookman Old Style"/>
                <a:cs typeface="Bookman Old Style"/>
              </a:rPr>
              <a:t>times</a:t>
            </a:r>
            <a:r>
              <a:rPr sz="1400" b="0" i="1" spc="375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four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interactions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the </a:t>
            </a:r>
            <a:r>
              <a:rPr sz="1400" dirty="0">
                <a:latin typeface="Times New Roman"/>
                <a:cs typeface="Times New Roman"/>
              </a:rPr>
              <a:t>figure?</a:t>
            </a:r>
            <a:r>
              <a:rPr sz="1400" spc="48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1933270"/>
            <a:ext cx="3033712" cy="12801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7758" y="3713502"/>
            <a:ext cx="8267700" cy="187642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94970" indent="-257175">
              <a:lnSpc>
                <a:spcPct val="100000"/>
              </a:lnSpc>
              <a:spcBef>
                <a:spcPts val="135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diagram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contains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no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information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229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times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these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interactions.</a:t>
            </a:r>
            <a:endParaRPr sz="1400">
              <a:latin typeface="Times New Roman"/>
              <a:cs typeface="Times New Roman"/>
            </a:endParaRPr>
          </a:p>
          <a:p>
            <a:pPr marL="393700" marR="5080" indent="-249554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interactions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happen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in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alphabetical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order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(A,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B,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C,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then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D),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00" dirty="0">
                <a:latin typeface="Times New Roman"/>
                <a:cs typeface="Times New Roman"/>
              </a:rPr>
              <a:t>but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we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have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no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information 	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how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much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elapsed</a:t>
            </a:r>
            <a:r>
              <a:rPr sz="1400" spc="2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between</a:t>
            </a:r>
            <a:r>
              <a:rPr sz="1400" spc="2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them.</a:t>
            </a:r>
            <a:endParaRPr sz="1400">
              <a:latin typeface="Times New Roman"/>
              <a:cs typeface="Times New Roman"/>
            </a:endParaRPr>
          </a:p>
          <a:p>
            <a:pPr marL="394970" marR="6350" indent="-252729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7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interactions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happen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in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alphabetical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order.</a:t>
            </a:r>
            <a:r>
              <a:rPr sz="1400" spc="31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lapse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between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Event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B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Event</a:t>
            </a:r>
            <a:r>
              <a:rPr sz="1400" spc="75" dirty="0">
                <a:latin typeface="Times New Roman"/>
                <a:cs typeface="Times New Roman"/>
              </a:rPr>
              <a:t> C</a:t>
            </a:r>
            <a:r>
              <a:rPr sz="1400" spc="7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is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longer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time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lapse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between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Event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and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Event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B.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974725" algn="l"/>
              </a:tabLst>
            </a:pPr>
            <a:r>
              <a:rPr sz="1400" b="1" spc="-10" dirty="0">
                <a:latin typeface="Book Antiqua"/>
                <a:cs typeface="Book Antiqua"/>
              </a:rPr>
              <a:t>Solution:</a:t>
            </a:r>
            <a:r>
              <a:rPr sz="1400" b="1" dirty="0">
                <a:latin typeface="Book Antiqua"/>
                <a:cs typeface="Book Antiqua"/>
              </a:rPr>
              <a:t>	</a:t>
            </a:r>
            <a:r>
              <a:rPr sz="1400" spc="5" dirty="0">
                <a:latin typeface="Times New Roman"/>
                <a:cs typeface="Times New Roman"/>
              </a:rPr>
              <a:t>B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1280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376035" algn="l"/>
              </a:tabLst>
            </a:pPr>
            <a:r>
              <a:rPr spc="90" dirty="0"/>
              <a:t>Why</a:t>
            </a:r>
            <a:r>
              <a:rPr spc="240" dirty="0"/>
              <a:t> </a:t>
            </a:r>
            <a:r>
              <a:rPr spc="55" dirty="0"/>
              <a:t>are</a:t>
            </a:r>
            <a:r>
              <a:rPr spc="240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dirty="0"/>
              <a:t>squiggly</a:t>
            </a:r>
            <a:r>
              <a:rPr spc="240" dirty="0"/>
              <a:t> </a:t>
            </a:r>
            <a:r>
              <a:rPr dirty="0"/>
              <a:t>lines</a:t>
            </a:r>
            <a:r>
              <a:rPr spc="235" dirty="0"/>
              <a:t> </a:t>
            </a:r>
            <a:r>
              <a:rPr dirty="0"/>
              <a:t>in</a:t>
            </a:r>
            <a:r>
              <a:rPr spc="235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dirty="0"/>
              <a:t>figure</a:t>
            </a:r>
            <a:r>
              <a:rPr spc="240" dirty="0"/>
              <a:t> </a:t>
            </a:r>
            <a:r>
              <a:rPr spc="55" dirty="0"/>
              <a:t>squiggly?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1822399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5137" y="3460615"/>
            <a:ext cx="825944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virtual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antimatter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carrying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photons,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rather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hadrons.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We’re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just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really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bad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drawing.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1280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376035" algn="l"/>
              </a:tabLst>
            </a:pPr>
            <a:r>
              <a:rPr spc="90" dirty="0"/>
              <a:t>Why</a:t>
            </a:r>
            <a:r>
              <a:rPr spc="240" dirty="0"/>
              <a:t> </a:t>
            </a:r>
            <a:r>
              <a:rPr spc="55" dirty="0"/>
              <a:t>are</a:t>
            </a:r>
            <a:r>
              <a:rPr spc="240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dirty="0"/>
              <a:t>squiggly</a:t>
            </a:r>
            <a:r>
              <a:rPr spc="240" dirty="0"/>
              <a:t> </a:t>
            </a:r>
            <a:r>
              <a:rPr dirty="0"/>
              <a:t>lines</a:t>
            </a:r>
            <a:r>
              <a:rPr spc="235" dirty="0"/>
              <a:t> </a:t>
            </a:r>
            <a:r>
              <a:rPr dirty="0"/>
              <a:t>in</a:t>
            </a:r>
            <a:r>
              <a:rPr spc="235" dirty="0"/>
              <a:t> </a:t>
            </a:r>
            <a:r>
              <a:rPr dirty="0"/>
              <a:t>the</a:t>
            </a:r>
            <a:r>
              <a:rPr spc="240" dirty="0"/>
              <a:t> </a:t>
            </a:r>
            <a:r>
              <a:rPr dirty="0"/>
              <a:t>figure</a:t>
            </a:r>
            <a:r>
              <a:rPr spc="240" dirty="0"/>
              <a:t> </a:t>
            </a:r>
            <a:r>
              <a:rPr spc="55" dirty="0"/>
              <a:t>squiggly?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1822399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3460615"/>
            <a:ext cx="8266430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virtual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antimatter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represent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carrying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particles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photons,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rather 	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matter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hadrons.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We’re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just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really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bad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drawing.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629660" algn="l"/>
              </a:tabLst>
            </a:pPr>
            <a:r>
              <a:rPr dirty="0"/>
              <a:t>Which</a:t>
            </a:r>
            <a:r>
              <a:rPr spc="160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spc="-10" dirty="0"/>
              <a:t>following</a:t>
            </a:r>
            <a:r>
              <a:rPr spc="165" dirty="0"/>
              <a:t> </a:t>
            </a:r>
            <a:r>
              <a:rPr spc="50" dirty="0"/>
              <a:t>best</a:t>
            </a:r>
            <a:r>
              <a:rPr spc="165" dirty="0"/>
              <a:t> </a:t>
            </a:r>
            <a:r>
              <a:rPr dirty="0"/>
              <a:t>describes</a:t>
            </a:r>
            <a:r>
              <a:rPr spc="165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dirty="0"/>
              <a:t>interactions</a:t>
            </a:r>
            <a:r>
              <a:rPr spc="170" dirty="0"/>
              <a:t> </a:t>
            </a:r>
            <a:r>
              <a:rPr dirty="0"/>
              <a:t>around</a:t>
            </a:r>
            <a:r>
              <a:rPr spc="160" dirty="0"/>
              <a:t> </a:t>
            </a:r>
            <a:r>
              <a:rPr spc="-20" dirty="0"/>
              <a:t>ver- </a:t>
            </a:r>
            <a:r>
              <a:rPr dirty="0"/>
              <a:t>tices</a:t>
            </a:r>
            <a:r>
              <a:rPr spc="190" dirty="0"/>
              <a:t> </a:t>
            </a:r>
            <a:r>
              <a:rPr spc="120" dirty="0"/>
              <a:t>B</a:t>
            </a:r>
            <a:r>
              <a:rPr spc="200" dirty="0"/>
              <a:t> </a:t>
            </a:r>
            <a:r>
              <a:rPr spc="55" dirty="0"/>
              <a:t>and</a:t>
            </a:r>
            <a:r>
              <a:rPr spc="200" dirty="0"/>
              <a:t> </a:t>
            </a:r>
            <a:r>
              <a:rPr spc="75" dirty="0"/>
              <a:t>C</a:t>
            </a:r>
            <a:r>
              <a:rPr spc="200" dirty="0"/>
              <a:t> </a:t>
            </a:r>
            <a:r>
              <a:rPr dirty="0"/>
              <a:t>in</a:t>
            </a:r>
            <a:r>
              <a:rPr spc="200" dirty="0"/>
              <a:t> </a:t>
            </a:r>
            <a:r>
              <a:rPr dirty="0"/>
              <a:t>the</a:t>
            </a:r>
            <a:r>
              <a:rPr spc="204" dirty="0"/>
              <a:t> </a:t>
            </a:r>
            <a:r>
              <a:rPr spc="-10" dirty="0"/>
              <a:t>figure?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2184768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15137" y="3951336"/>
            <a:ext cx="8260715" cy="30607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7985" marR="6350" indent="-371475">
              <a:lnSpc>
                <a:spcPct val="101699"/>
              </a:lnSpc>
              <a:spcBef>
                <a:spcPts val="75"/>
              </a:spcBef>
              <a:tabLst>
                <a:tab pos="753745" algn="l"/>
                <a:tab pos="1935480" algn="l"/>
                <a:tab pos="2740660" algn="l"/>
                <a:tab pos="3375660" algn="l"/>
                <a:tab pos="3829050" algn="l"/>
                <a:tab pos="5059045" algn="l"/>
                <a:tab pos="5936615" algn="l"/>
                <a:tab pos="6742430" algn="l"/>
                <a:tab pos="7466965" algn="l"/>
                <a:tab pos="8101965" algn="l"/>
              </a:tabLst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positron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turns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into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electron,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which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turns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back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into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 </a:t>
            </a:r>
            <a:r>
              <a:rPr sz="2450" dirty="0">
                <a:latin typeface="Garamond"/>
                <a:cs typeface="Garamond"/>
              </a:rPr>
              <a:t>positron,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on.</a:t>
            </a:r>
            <a:endParaRPr sz="2450">
              <a:latin typeface="Garamond"/>
              <a:cs typeface="Garamond"/>
            </a:endParaRPr>
          </a:p>
          <a:p>
            <a:pPr marL="387985" marR="5715" indent="-359410">
              <a:lnSpc>
                <a:spcPct val="101699"/>
              </a:lnSpc>
              <a:spcBef>
                <a:spcPts val="994"/>
              </a:spcBef>
            </a:pP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produce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electron.</a:t>
            </a:r>
            <a:endParaRPr sz="2450">
              <a:latin typeface="Garamond"/>
              <a:cs typeface="Garamond"/>
            </a:endParaRPr>
          </a:p>
          <a:p>
            <a:pPr marL="387985" marR="5080" indent="-363220">
              <a:lnSpc>
                <a:spcPct val="101699"/>
              </a:lnSpc>
              <a:spcBef>
                <a:spcPts val="994"/>
              </a:spcBef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then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produce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-12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None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140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13.5.</a:t>
            </a:r>
            <a:r>
              <a:rPr sz="1200" spc="254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QUANTUM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FIELD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THEORY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3629660" algn="l"/>
              </a:tabLst>
            </a:pPr>
            <a:r>
              <a:rPr dirty="0"/>
              <a:t>Which</a:t>
            </a:r>
            <a:r>
              <a:rPr spc="160" dirty="0"/>
              <a:t> </a:t>
            </a:r>
            <a:r>
              <a:rPr dirty="0"/>
              <a:t>of</a:t>
            </a:r>
            <a:r>
              <a:rPr spc="170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spc="-10" dirty="0"/>
              <a:t>following</a:t>
            </a:r>
            <a:r>
              <a:rPr spc="165" dirty="0"/>
              <a:t> </a:t>
            </a:r>
            <a:r>
              <a:rPr spc="50" dirty="0"/>
              <a:t>best</a:t>
            </a:r>
            <a:r>
              <a:rPr spc="165" dirty="0"/>
              <a:t> </a:t>
            </a:r>
            <a:r>
              <a:rPr dirty="0"/>
              <a:t>describes</a:t>
            </a:r>
            <a:r>
              <a:rPr spc="165" dirty="0"/>
              <a:t> </a:t>
            </a:r>
            <a:r>
              <a:rPr dirty="0"/>
              <a:t>the</a:t>
            </a:r>
            <a:r>
              <a:rPr spc="160" dirty="0"/>
              <a:t> </a:t>
            </a:r>
            <a:r>
              <a:rPr dirty="0"/>
              <a:t>interactions</a:t>
            </a:r>
            <a:r>
              <a:rPr spc="170" dirty="0"/>
              <a:t> </a:t>
            </a:r>
            <a:r>
              <a:rPr dirty="0"/>
              <a:t>around</a:t>
            </a:r>
            <a:r>
              <a:rPr spc="160" dirty="0"/>
              <a:t> </a:t>
            </a:r>
            <a:r>
              <a:rPr spc="-20" dirty="0"/>
              <a:t>ver- </a:t>
            </a:r>
            <a:r>
              <a:rPr dirty="0"/>
              <a:t>tices</a:t>
            </a:r>
            <a:r>
              <a:rPr spc="190" dirty="0"/>
              <a:t> </a:t>
            </a:r>
            <a:r>
              <a:rPr spc="120" dirty="0"/>
              <a:t>B</a:t>
            </a:r>
            <a:r>
              <a:rPr spc="200" dirty="0"/>
              <a:t> </a:t>
            </a:r>
            <a:r>
              <a:rPr spc="55" dirty="0"/>
              <a:t>and</a:t>
            </a:r>
            <a:r>
              <a:rPr spc="200" dirty="0"/>
              <a:t> </a:t>
            </a:r>
            <a:r>
              <a:rPr spc="75" dirty="0"/>
              <a:t>C</a:t>
            </a:r>
            <a:r>
              <a:rPr spc="200" dirty="0"/>
              <a:t> </a:t>
            </a:r>
            <a:r>
              <a:rPr dirty="0"/>
              <a:t>in</a:t>
            </a:r>
            <a:r>
              <a:rPr spc="200" dirty="0"/>
              <a:t> </a:t>
            </a:r>
            <a:r>
              <a:rPr dirty="0"/>
              <a:t>the</a:t>
            </a:r>
            <a:r>
              <a:rPr spc="204" dirty="0"/>
              <a:t> </a:t>
            </a:r>
            <a:r>
              <a:rPr spc="-10" dirty="0"/>
              <a:t>figure?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26142" y="2184768"/>
            <a:ext cx="3033712" cy="12801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7758" y="3951336"/>
            <a:ext cx="8268334" cy="36804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4970" marR="6350" indent="-371475">
              <a:lnSpc>
                <a:spcPct val="101699"/>
              </a:lnSpc>
              <a:spcBef>
                <a:spcPts val="75"/>
              </a:spcBef>
              <a:tabLst>
                <a:tab pos="760730" algn="l"/>
                <a:tab pos="1942464" algn="l"/>
                <a:tab pos="2748280" algn="l"/>
                <a:tab pos="3383279" algn="l"/>
                <a:tab pos="3836035" algn="l"/>
                <a:tab pos="5066665" algn="l"/>
                <a:tab pos="5944235" algn="l"/>
                <a:tab pos="6749415" algn="l"/>
                <a:tab pos="7474584" algn="l"/>
                <a:tab pos="8109584" algn="l"/>
              </a:tabLst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positron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turns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into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electron,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which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turns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back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into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 </a:t>
            </a:r>
            <a:r>
              <a:rPr sz="2450" dirty="0">
                <a:latin typeface="Garamond"/>
                <a:cs typeface="Garamond"/>
              </a:rPr>
              <a:t>positron,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on.</a:t>
            </a:r>
            <a:endParaRPr sz="2450">
              <a:latin typeface="Garamond"/>
              <a:cs typeface="Garamond"/>
            </a:endParaRPr>
          </a:p>
          <a:p>
            <a:pPr marL="394970" marR="5715" indent="-359410">
              <a:lnSpc>
                <a:spcPct val="101699"/>
              </a:lnSpc>
              <a:spcBef>
                <a:spcPts val="994"/>
              </a:spcBef>
            </a:pP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produce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electron.</a:t>
            </a:r>
            <a:endParaRPr sz="2450">
              <a:latin typeface="Garamond"/>
              <a:cs typeface="Garamond"/>
            </a:endParaRPr>
          </a:p>
          <a:p>
            <a:pPr marL="394970" marR="5080" indent="-363220">
              <a:lnSpc>
                <a:spcPct val="101699"/>
              </a:lnSpc>
              <a:spcBef>
                <a:spcPts val="994"/>
              </a:spcBef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pair-produces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positron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electron,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9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then </a:t>
            </a:r>
            <a:r>
              <a:rPr sz="2450" spc="55" dirty="0">
                <a:latin typeface="Garamond"/>
                <a:cs typeface="Garamond"/>
              </a:rPr>
              <a:t>annihilate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produce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photon.</a:t>
            </a:r>
            <a:endParaRPr sz="2450">
              <a:latin typeface="Garamond"/>
              <a:cs typeface="Garamond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-12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None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05815" algn="l"/>
              </a:tabLst>
            </a:pPr>
            <a:r>
              <a:rPr dirty="0"/>
              <a:t>Which</a:t>
            </a:r>
            <a:r>
              <a:rPr spc="285" dirty="0"/>
              <a:t> </a:t>
            </a:r>
            <a:r>
              <a:rPr dirty="0"/>
              <a:t>of</a:t>
            </a:r>
            <a:r>
              <a:rPr spc="295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dirty="0"/>
              <a:t>following</a:t>
            </a:r>
            <a:r>
              <a:rPr spc="300" dirty="0"/>
              <a:t> </a:t>
            </a:r>
            <a:r>
              <a:rPr dirty="0"/>
              <a:t>describes</a:t>
            </a:r>
            <a:r>
              <a:rPr spc="290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dirty="0"/>
              <a:t>net</a:t>
            </a:r>
            <a:r>
              <a:rPr spc="300" dirty="0"/>
              <a:t> </a:t>
            </a:r>
            <a:r>
              <a:rPr dirty="0"/>
              <a:t>force</a:t>
            </a:r>
            <a:r>
              <a:rPr spc="290" dirty="0"/>
              <a:t> </a:t>
            </a:r>
            <a:r>
              <a:rPr dirty="0"/>
              <a:t>between</a:t>
            </a:r>
            <a:r>
              <a:rPr spc="295" dirty="0"/>
              <a:t> </a:t>
            </a:r>
            <a:r>
              <a:rPr dirty="0"/>
              <a:t>two</a:t>
            </a:r>
            <a:r>
              <a:rPr spc="300" dirty="0"/>
              <a:t> </a:t>
            </a:r>
            <a:r>
              <a:rPr spc="-20" dirty="0"/>
              <a:t>pro- </a:t>
            </a:r>
            <a:r>
              <a:rPr spc="-10" dirty="0"/>
              <a:t>tons?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6430" cy="3429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always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repulsive.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always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attractive.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741680" algn="l"/>
                <a:tab pos="1066165" algn="l"/>
                <a:tab pos="2301875" algn="l"/>
                <a:tab pos="2689860" algn="l"/>
                <a:tab pos="3463290" algn="l"/>
                <a:tab pos="4733290" algn="l"/>
                <a:tab pos="5331460" algn="l"/>
                <a:tab pos="6678295" algn="l"/>
                <a:tab pos="7066280" algn="l"/>
                <a:tab pos="7805420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repulsive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short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distances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attractive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large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dis- 	</a:t>
            </a:r>
            <a:r>
              <a:rPr sz="2450" spc="-10" dirty="0">
                <a:latin typeface="Garamond"/>
                <a:cs typeface="Garamond"/>
              </a:rPr>
              <a:t>tances.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741680" algn="l"/>
                <a:tab pos="1066165" algn="l"/>
                <a:tab pos="2412365" algn="l"/>
                <a:tab pos="2800985" algn="l"/>
                <a:tab pos="3573779" algn="l"/>
                <a:tab pos="4843780" algn="l"/>
                <a:tab pos="5441950" algn="l"/>
                <a:tab pos="6678295" algn="l"/>
                <a:tab pos="7066915" algn="l"/>
                <a:tab pos="7805420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attractive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2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short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distances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repulsive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110" dirty="0">
                <a:latin typeface="Garamond"/>
                <a:cs typeface="Garamond"/>
              </a:rPr>
              <a:t>at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large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dis- 	</a:t>
            </a:r>
            <a:r>
              <a:rPr sz="2450" spc="-10" dirty="0">
                <a:latin typeface="Garamond"/>
                <a:cs typeface="Garamond"/>
              </a:rPr>
              <a:t>tances.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30" dirty="0"/>
              <a:t> </a:t>
            </a:r>
            <a:r>
              <a:rPr spc="-90" dirty="0"/>
              <a:t>of</a:t>
            </a:r>
            <a:r>
              <a:rPr spc="35" dirty="0"/>
              <a:t> </a:t>
            </a:r>
            <a:r>
              <a:rPr dirty="0"/>
              <a:t>the</a:t>
            </a:r>
            <a:r>
              <a:rPr spc="40" dirty="0"/>
              <a:t> </a:t>
            </a:r>
            <a:r>
              <a:rPr spc="-20" dirty="0"/>
              <a:t>following</a:t>
            </a:r>
            <a:r>
              <a:rPr spc="35" dirty="0"/>
              <a:t> </a:t>
            </a:r>
            <a:r>
              <a:rPr spc="60" dirty="0"/>
              <a:t>participate</a:t>
            </a:r>
            <a:r>
              <a:rPr spc="40" dirty="0"/>
              <a:t> </a:t>
            </a:r>
            <a:r>
              <a:rPr dirty="0"/>
              <a:t>in</a:t>
            </a:r>
            <a:r>
              <a:rPr spc="40" dirty="0"/>
              <a:t> </a:t>
            </a:r>
            <a:r>
              <a:rPr dirty="0"/>
              <a:t>strong</a:t>
            </a:r>
            <a:r>
              <a:rPr spc="35" dirty="0"/>
              <a:t> </a:t>
            </a:r>
            <a:r>
              <a:rPr spc="45" dirty="0"/>
              <a:t>interactions?</a:t>
            </a:r>
            <a:r>
              <a:rPr spc="420" dirty="0"/>
              <a:t> </a:t>
            </a:r>
            <a:r>
              <a:rPr spc="-10" dirty="0"/>
              <a:t>(Choose </a:t>
            </a:r>
            <a:r>
              <a:rPr spc="75" dirty="0"/>
              <a:t>all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059259"/>
            <a:ext cx="1421765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-10" dirty="0">
                <a:latin typeface="Garamond"/>
                <a:cs typeface="Garamond"/>
              </a:rPr>
              <a:t>Mesons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spc="-10" dirty="0">
                <a:latin typeface="Garamond"/>
                <a:cs typeface="Garamond"/>
              </a:rPr>
              <a:t>Baryons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30" dirty="0"/>
              <a:t> </a:t>
            </a:r>
            <a:r>
              <a:rPr spc="-90" dirty="0"/>
              <a:t>of</a:t>
            </a:r>
            <a:r>
              <a:rPr spc="35" dirty="0"/>
              <a:t> </a:t>
            </a:r>
            <a:r>
              <a:rPr dirty="0"/>
              <a:t>the</a:t>
            </a:r>
            <a:r>
              <a:rPr spc="40" dirty="0"/>
              <a:t> </a:t>
            </a:r>
            <a:r>
              <a:rPr spc="-20" dirty="0"/>
              <a:t>following</a:t>
            </a:r>
            <a:r>
              <a:rPr spc="35" dirty="0"/>
              <a:t> </a:t>
            </a:r>
            <a:r>
              <a:rPr spc="60" dirty="0"/>
              <a:t>participate</a:t>
            </a:r>
            <a:r>
              <a:rPr spc="40" dirty="0"/>
              <a:t> </a:t>
            </a:r>
            <a:r>
              <a:rPr dirty="0"/>
              <a:t>in</a:t>
            </a:r>
            <a:r>
              <a:rPr spc="40" dirty="0"/>
              <a:t> </a:t>
            </a:r>
            <a:r>
              <a:rPr dirty="0"/>
              <a:t>strong</a:t>
            </a:r>
            <a:r>
              <a:rPr spc="35" dirty="0"/>
              <a:t> </a:t>
            </a:r>
            <a:r>
              <a:rPr spc="45" dirty="0"/>
              <a:t>interactions?</a:t>
            </a:r>
            <a:r>
              <a:rPr spc="420" dirty="0"/>
              <a:t> </a:t>
            </a:r>
            <a:r>
              <a:rPr spc="-10" dirty="0"/>
              <a:t>(Choose </a:t>
            </a:r>
            <a:r>
              <a:rPr spc="75" dirty="0"/>
              <a:t>all</a:t>
            </a:r>
            <a:r>
              <a:rPr spc="150" dirty="0"/>
              <a:t>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2707005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Garamond"/>
                <a:cs typeface="Garamond"/>
              </a:rPr>
              <a:t>Leptons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10" dirty="0">
                <a:latin typeface="Garamond"/>
                <a:cs typeface="Garamond"/>
              </a:rPr>
              <a:t>Mesons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10" dirty="0">
                <a:latin typeface="Garamond"/>
                <a:cs typeface="Garamond"/>
              </a:rPr>
              <a:t>Baryons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9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3788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13.1.</a:t>
            </a:r>
            <a:r>
              <a:rPr sz="1200" spc="22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FORCES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PARTICLES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A</a:t>
            </a:r>
            <a:r>
              <a:rPr spc="10" dirty="0"/>
              <a:t> </a:t>
            </a:r>
            <a:r>
              <a:rPr spc="50" dirty="0"/>
              <a:t>stable</a:t>
            </a:r>
            <a:r>
              <a:rPr spc="10" dirty="0"/>
              <a:t> </a:t>
            </a:r>
            <a:r>
              <a:rPr spc="50" dirty="0"/>
              <a:t>particle</a:t>
            </a:r>
            <a:r>
              <a:rPr spc="15" dirty="0"/>
              <a:t> </a:t>
            </a:r>
            <a:r>
              <a:rPr dirty="0"/>
              <a:t>such</a:t>
            </a:r>
            <a:r>
              <a:rPr spc="10" dirty="0"/>
              <a:t> </a:t>
            </a:r>
            <a:r>
              <a:rPr spc="65" dirty="0"/>
              <a:t>as</a:t>
            </a:r>
            <a:r>
              <a:rPr spc="15" dirty="0"/>
              <a:t> </a:t>
            </a:r>
            <a:r>
              <a:rPr spc="65" dirty="0"/>
              <a:t>an</a:t>
            </a:r>
            <a:r>
              <a:rPr spc="10" dirty="0"/>
              <a:t> </a:t>
            </a:r>
            <a:r>
              <a:rPr dirty="0"/>
              <a:t>electron</a:t>
            </a:r>
            <a:r>
              <a:rPr spc="15" dirty="0"/>
              <a:t> </a:t>
            </a:r>
            <a:r>
              <a:rPr dirty="0"/>
              <a:t>cannot</a:t>
            </a:r>
            <a:r>
              <a:rPr spc="10" dirty="0"/>
              <a:t> </a:t>
            </a:r>
            <a:r>
              <a:rPr dirty="0"/>
              <a:t>decay.</a:t>
            </a:r>
            <a:r>
              <a:rPr spc="400" dirty="0"/>
              <a:t> </a:t>
            </a:r>
            <a:r>
              <a:rPr spc="-45" dirty="0"/>
              <a:t>If</a:t>
            </a:r>
            <a:r>
              <a:rPr spc="10" dirty="0"/>
              <a:t> </a:t>
            </a:r>
            <a:r>
              <a:rPr spc="105" dirty="0"/>
              <a:t>it</a:t>
            </a:r>
            <a:r>
              <a:rPr spc="15" dirty="0"/>
              <a:t> </a:t>
            </a:r>
            <a:r>
              <a:rPr dirty="0"/>
              <a:t>is</a:t>
            </a:r>
            <a:r>
              <a:rPr spc="15" dirty="0"/>
              <a:t> </a:t>
            </a:r>
            <a:r>
              <a:rPr dirty="0"/>
              <a:t>in</a:t>
            </a:r>
            <a:r>
              <a:rPr spc="10" dirty="0"/>
              <a:t> </a:t>
            </a:r>
            <a:r>
              <a:rPr spc="40" dirty="0"/>
              <a:t>empty </a:t>
            </a:r>
            <a:r>
              <a:rPr dirty="0"/>
              <a:t>space</a:t>
            </a:r>
            <a:r>
              <a:rPr spc="290" dirty="0"/>
              <a:t> </a:t>
            </a:r>
            <a:r>
              <a:rPr spc="50" dirty="0"/>
              <a:t>with</a:t>
            </a:r>
            <a:r>
              <a:rPr spc="305" dirty="0"/>
              <a:t> </a:t>
            </a:r>
            <a:r>
              <a:rPr dirty="0"/>
              <a:t>no</a:t>
            </a:r>
            <a:r>
              <a:rPr spc="300" dirty="0"/>
              <a:t> </a:t>
            </a:r>
            <a:r>
              <a:rPr dirty="0"/>
              <a:t>other</a:t>
            </a:r>
            <a:r>
              <a:rPr spc="305" dirty="0"/>
              <a:t> </a:t>
            </a:r>
            <a:r>
              <a:rPr dirty="0"/>
              <a:t>particles</a:t>
            </a:r>
            <a:r>
              <a:rPr spc="300" dirty="0"/>
              <a:t> </a:t>
            </a:r>
            <a:r>
              <a:rPr dirty="0"/>
              <a:t>around</a:t>
            </a:r>
            <a:r>
              <a:rPr spc="300" dirty="0"/>
              <a:t> </a:t>
            </a:r>
            <a:r>
              <a:rPr dirty="0"/>
              <a:t>to</a:t>
            </a:r>
            <a:r>
              <a:rPr spc="305" dirty="0"/>
              <a:t> </a:t>
            </a:r>
            <a:r>
              <a:rPr spc="55" dirty="0"/>
              <a:t>interact</a:t>
            </a:r>
            <a:r>
              <a:rPr spc="300" dirty="0"/>
              <a:t> </a:t>
            </a:r>
            <a:r>
              <a:rPr spc="65" dirty="0"/>
              <a:t>with,</a:t>
            </a:r>
            <a:r>
              <a:rPr spc="335" dirty="0"/>
              <a:t> </a:t>
            </a:r>
            <a:r>
              <a:rPr spc="105" dirty="0"/>
              <a:t>it</a:t>
            </a:r>
            <a:r>
              <a:rPr spc="300" dirty="0"/>
              <a:t> </a:t>
            </a:r>
            <a:r>
              <a:rPr dirty="0"/>
              <a:t>feels</a:t>
            </a:r>
            <a:r>
              <a:rPr spc="305" dirty="0"/>
              <a:t> </a:t>
            </a:r>
            <a:r>
              <a:rPr spc="-25" dirty="0"/>
              <a:t>no </a:t>
            </a:r>
            <a:r>
              <a:rPr dirty="0"/>
              <a:t>effect</a:t>
            </a:r>
            <a:r>
              <a:rPr spc="110" dirty="0"/>
              <a:t> </a:t>
            </a:r>
            <a:r>
              <a:rPr dirty="0"/>
              <a:t>from</a:t>
            </a:r>
            <a:r>
              <a:rPr spc="114" dirty="0"/>
              <a:t> </a:t>
            </a:r>
            <a:r>
              <a:rPr spc="80" dirty="0"/>
              <a:t>any</a:t>
            </a:r>
            <a:r>
              <a:rPr spc="114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10" dirty="0"/>
              <a:t> </a:t>
            </a:r>
            <a:r>
              <a:rPr dirty="0"/>
              <a:t>fundamental</a:t>
            </a:r>
            <a:r>
              <a:rPr spc="114" dirty="0"/>
              <a:t> </a:t>
            </a:r>
            <a:r>
              <a:rPr dirty="0"/>
              <a:t>forces.</a:t>
            </a:r>
            <a:r>
              <a:rPr spc="375" dirty="0"/>
              <a:t> </a:t>
            </a:r>
            <a:r>
              <a:rPr dirty="0"/>
              <a:t>Which</a:t>
            </a:r>
            <a:r>
              <a:rPr spc="114" dirty="0"/>
              <a:t> </a:t>
            </a:r>
            <a:r>
              <a:rPr dirty="0"/>
              <a:t>of</a:t>
            </a:r>
            <a:r>
              <a:rPr spc="114" dirty="0"/>
              <a:t> </a:t>
            </a:r>
            <a:r>
              <a:rPr dirty="0"/>
              <a:t>the</a:t>
            </a:r>
            <a:r>
              <a:rPr spc="105" dirty="0"/>
              <a:t> </a:t>
            </a:r>
            <a:r>
              <a:rPr spc="-10" dirty="0"/>
              <a:t>following </a:t>
            </a:r>
            <a:r>
              <a:rPr spc="50" dirty="0"/>
              <a:t>best</a:t>
            </a:r>
            <a:r>
              <a:rPr spc="540" dirty="0"/>
              <a:t> </a:t>
            </a:r>
            <a:r>
              <a:rPr dirty="0"/>
              <a:t>describes</a:t>
            </a:r>
            <a:r>
              <a:rPr spc="545" dirty="0"/>
              <a:t> </a:t>
            </a:r>
            <a:r>
              <a:rPr spc="65" dirty="0"/>
              <a:t>an</a:t>
            </a:r>
            <a:r>
              <a:rPr spc="540" dirty="0"/>
              <a:t> </a:t>
            </a:r>
            <a:r>
              <a:rPr dirty="0"/>
              <a:t>electron</a:t>
            </a:r>
            <a:r>
              <a:rPr spc="545" dirty="0"/>
              <a:t> </a:t>
            </a:r>
            <a:r>
              <a:rPr dirty="0"/>
              <a:t>in</a:t>
            </a:r>
            <a:r>
              <a:rPr spc="545" dirty="0"/>
              <a:t> </a:t>
            </a:r>
            <a:r>
              <a:rPr dirty="0"/>
              <a:t>those</a:t>
            </a:r>
            <a:r>
              <a:rPr spc="540" dirty="0"/>
              <a:t> </a:t>
            </a:r>
            <a:r>
              <a:rPr dirty="0"/>
              <a:t>circumstances?</a:t>
            </a:r>
            <a:r>
              <a:rPr spc="440" dirty="0"/>
              <a:t>  </a:t>
            </a:r>
            <a:r>
              <a:rPr dirty="0"/>
              <a:t>(Choose</a:t>
            </a:r>
            <a:r>
              <a:rPr spc="545" dirty="0"/>
              <a:t> </a:t>
            </a:r>
            <a:r>
              <a:rPr spc="50" dirty="0"/>
              <a:t>all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3309123"/>
            <a:ext cx="8260715" cy="31870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6715" marR="5715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7985" algn="l"/>
                <a:tab pos="735965" algn="l"/>
                <a:tab pos="1315085" algn="l"/>
                <a:tab pos="2315210" algn="l"/>
                <a:tab pos="3344545" algn="l"/>
                <a:tab pos="3907790" algn="l"/>
                <a:tab pos="4185920" algn="l"/>
                <a:tab pos="5326380" algn="l"/>
                <a:tab pos="6400800" algn="l"/>
                <a:tab pos="7096125" algn="l"/>
                <a:tab pos="7534909" algn="l"/>
              </a:tabLst>
            </a:pPr>
            <a:r>
              <a:rPr sz="2450" spc="30" dirty="0">
                <a:latin typeface="Garamond"/>
                <a:cs typeface="Garamond"/>
              </a:rPr>
              <a:t>It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will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behave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0" dirty="0">
                <a:latin typeface="Garamond"/>
                <a:cs typeface="Garamond"/>
              </a:rPr>
              <a:t>exactly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classical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particle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with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no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45" dirty="0">
                <a:latin typeface="Garamond"/>
                <a:cs typeface="Garamond"/>
              </a:rPr>
              <a:t>forces 	</a:t>
            </a:r>
            <a:r>
              <a:rPr sz="2450" spc="55" dirty="0">
                <a:latin typeface="Garamond"/>
                <a:cs typeface="Garamond"/>
              </a:rPr>
              <a:t>acting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upon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it.</a:t>
            </a:r>
            <a:endParaRPr sz="2450">
              <a:latin typeface="Garamond"/>
              <a:cs typeface="Garamond"/>
            </a:endParaRPr>
          </a:p>
          <a:p>
            <a:pPr marL="386715" marR="50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wavefunction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allow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discrete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set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eigenval- 	</a:t>
            </a:r>
            <a:r>
              <a:rPr sz="2450" spc="-20" dirty="0">
                <a:latin typeface="Garamond"/>
                <a:cs typeface="Garamond"/>
              </a:rPr>
              <a:t>ues.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may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spontaneously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turn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wavefunction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remain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over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time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∂</a:t>
            </a:r>
            <a:r>
              <a:rPr sz="2450" dirty="0">
                <a:latin typeface="Garamond"/>
                <a:cs typeface="Garamond"/>
              </a:rPr>
              <a:t>Ψ</a:t>
            </a:r>
            <a:r>
              <a:rPr sz="2450" b="0" i="1" dirty="0">
                <a:latin typeface="Bookman Old Style"/>
                <a:cs typeface="Bookman Old Style"/>
              </a:rPr>
              <a:t>/∂t</a:t>
            </a:r>
            <a:r>
              <a:rPr sz="2450" b="0" i="1" spc="3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0).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None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those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answers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applies.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4118</Words>
  <Application>Microsoft Office PowerPoint</Application>
  <PresentationFormat>Custom</PresentationFormat>
  <Paragraphs>369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Book Antiqua</vt:lpstr>
      <vt:lpstr>Bookman Old Style</vt:lpstr>
      <vt:lpstr>Garamond</vt:lpstr>
      <vt:lpstr>Tahoma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Which of the following describes the net force between two pro- tons? (Choose one.)</vt:lpstr>
      <vt:lpstr>Which of the following describes the net force between two pro- tons? (Choose one.)</vt:lpstr>
      <vt:lpstr>Which of the following participate in strong interactions? (Choose all that apply.)</vt:lpstr>
      <vt:lpstr>Which of the following participate in strong interactions? (Choose all that apply.)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baryon is made from . . . (Choose one.)</vt:lpstr>
      <vt:lpstr>A baryon is made from . . . (Choose one.)</vt:lpstr>
      <vt:lpstr>Which of the following quarks will be attracted to a green up quark?  (Choose all that apply.)</vt:lpstr>
      <vt:lpstr>Which of the following quarks will be attracted to a green up quark?  (Choose all that apply.)</vt:lpstr>
      <vt:lpstr>An up quark feels which of the following forces? (Choose all that apply.)</vt:lpstr>
      <vt:lpstr>An up quark feels which of the following forces? (Choose all that apply.)</vt:lpstr>
      <vt:lpstr>Which of the following are fermions? (Choose all that apply.)</vt:lpstr>
      <vt:lpstr>Which of the following are fermions? (Choose all that apply.)</vt:lpstr>
      <vt:lpstr>Each baryon is a combination of three (not necessarily different) quark flavors, such as uud for protons. Which of the following two sentences best describes the possible baryons?</vt:lpstr>
      <vt:lpstr>Each baryon is a combination of three (not necessarily different) quark flavors, such as uud for protons. Which of the following two sentences best describes the possible baryons?</vt:lpstr>
      <vt:lpstr>Which of the following color combinations is possible for a meson? (Choose one.)</vt:lpstr>
      <vt:lpstr>Which of the following color combinations is possible for a meson? (Choose one.)</vt:lpstr>
      <vt:lpstr>PowerPoint Presentation</vt:lpstr>
      <vt:lpstr>Why are cloud chambers and bubble chambers placed in large magnetic fields?  . . . (Choose one.)</vt:lpstr>
      <vt:lpstr>Why are cloud chambers and bubble chambers placed in large magnetic fields?  . . . (Choose one.)</vt:lpstr>
      <vt:lpstr>Time dilation causes particles to leave. . . (Choose one.)</vt:lpstr>
      <vt:lpstr>Time dilation causes particles to leave. . . (Choose one.)</vt:lpstr>
      <vt:lpstr>PowerPoint Presentation</vt:lpstr>
      <vt:lpstr>Classify each of the following symmetries as Continuous (C) or Discrete (D).</vt:lpstr>
      <vt:lpstr>Classify each of the following symmetries as Continuous (C) or Discrete (D).</vt:lpstr>
      <vt:lpstr>Classify each of the following symmetries as Exact (E) or Approx- imate (A).</vt:lpstr>
      <vt:lpstr>PowerPoint Presentation</vt:lpstr>
      <vt:lpstr>For each reaction below, indicate whether this reaction will some- times occur. The letters signify a neutron (n), proton (p), electron (e), neutrino (ν), pion (π0), or neutrino (µ), or their antiparticles.</vt:lpstr>
      <vt:lpstr>PowerPoint Presentation</vt:lpstr>
      <vt:lpstr>Is the fact that most people are right-handed evidence of a parity violation in nature?</vt:lpstr>
      <vt:lpstr>Is the fact that most people are right-handed evidence of a parity violation in nature?</vt:lpstr>
      <vt:lpstr>PowerPoint Presentation</vt:lpstr>
      <vt:lpstr>PowerPoint Presentation</vt:lpstr>
      <vt:lpstr>PowerPoint Presentation</vt:lpstr>
      <vt:lpstr>In Figure 13.10 on p. 634, which particles are present at the be- ginning of the interaction? (Choose all that apply.)</vt:lpstr>
      <vt:lpstr>In Figure 13.10 on p. 634, which particles are present at the be- ginning of the interaction? (Choose all that apply.)</vt:lpstr>
      <vt:lpstr>PowerPoint Presentation</vt:lpstr>
      <vt:lpstr>PowerPoint Presentation</vt:lpstr>
      <vt:lpstr>Which of the following best describes the interaction at the vertex labeled D in the figure? (Choose one.)</vt:lpstr>
      <vt:lpstr>Which of the following best describes the interaction at the vertex labeled D in the figure? (Choose one.)</vt:lpstr>
      <vt:lpstr>Which of the following best describes the relationships between the times of the four interactions in the figure? (Choose one.)</vt:lpstr>
      <vt:lpstr>PowerPoint Presentation</vt:lpstr>
      <vt:lpstr>Why are the squiggly lines in the figure squiggly? (Choose one.)</vt:lpstr>
      <vt:lpstr>Why are the squiggly lines in the figure squiggly? (Choose one.)</vt:lpstr>
      <vt:lpstr>Which of the following best describes the interactions around ver- tices B and C in the figure? (Choose one.)</vt:lpstr>
      <vt:lpstr>Which of the following best describes the interactions around ver- tices B and C in the figure? (Choose one.)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1</cp:revision>
  <dcterms:created xsi:type="dcterms:W3CDTF">2025-01-21T14:50:02Z</dcterms:created>
  <dcterms:modified xsi:type="dcterms:W3CDTF">2025-08-22T18:44:06Z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4.12.0 (1.40.24)</vt:lpwstr>
  </property>
  <property fmtid="{D5CDD505-2E9C-101B-9397-08002B2CF9AE}" pid="6" name="Producer">
    <vt:lpwstr>MiKTeX pdfTeX-1.40.24</vt:lpwstr>
  </property>
</Properties>
</file>